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8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2525" autoAdjust="0"/>
  </p:normalViewPr>
  <p:slideViewPr>
    <p:cSldViewPr snapToGrid="0" showGuides="1">
      <p:cViewPr>
        <p:scale>
          <a:sx n="60" d="100"/>
          <a:sy n="60" d="100"/>
        </p:scale>
        <p:origin x="84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ertic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1"/>
            <a:ext cx="3490762" cy="541424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3263" y="958440"/>
            <a:ext cx="6288068" cy="500920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>
                <a:solidFill>
                  <a:schemeClr val="tx1"/>
                </a:solidFill>
              </a:rPr>
              <a:t>ISFM</a:t>
            </a:r>
            <a:r>
              <a:rPr lang="en-US" sz="2000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2931" y="364958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9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E710-8B63-4730-A07E-C7E11F6FC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63FCB-8511-4CFF-9F7B-DFBC2786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E3111-A03B-416A-A5B7-4060F349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721CF-A1C0-4C40-B52F-EEC95087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B8E22-A5D1-4523-9907-C169ABAF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4915-55B0-4A4C-8C70-98EAE4E7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990F4-503F-4169-B56B-0EC38C60B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832A0-EAD5-4CC1-B14F-1CFF4589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62D1A-299C-42C9-A6A4-29D2B725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7F37C-7CC2-4E92-BF1D-1BD58F6D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7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A747-5900-4CF8-ACBB-7CB974B0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46C63-CECA-4D52-BCF5-39E5B2FD1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2C945-4AB6-4DCC-88E8-F2C79A6C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464C-AC54-4DA5-AE72-E55BEAB4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785CF-F7ED-4C94-80ED-FB48ABD1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3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E856-CB8C-4E73-84BE-EE1E63D7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DA7BD-5F54-4B10-A71E-4BDC01AC3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DEC91-E448-4119-8BC4-00E790E78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C390E-8064-4216-A25E-23E18C60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1BAA0-964C-4CFA-936F-9736771C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5EEDC-BD02-4D1B-A257-103548FD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7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178-912A-444C-96DE-33F1046C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190F6-B00C-428F-92CE-0E35139B2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A341D-DB23-4CAF-A396-EF3CA6EDF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56607-9232-4E13-B2ED-CE430C1FB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7B270-A141-4DB3-AD77-3A035D0DB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E361F-5CA1-46BA-8108-84DEC906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7C00A-5850-4684-BA86-FB1F910E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CB679-BFC5-4BE1-887D-3E0445E7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7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E1DF-CB33-402F-87B0-C79BAFA0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49D8B-AA87-4288-B28B-DA703D74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E8BAF-1BD7-4F7E-8B77-888449B4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0C3DC-06C3-42DB-B600-E54D70B7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4B905-7E39-4D7C-A4FE-EDAC0392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7A2D9-FAAD-49D7-922A-0B7F3DF7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A1A78-FFAE-44E4-8ACA-FF37A3B4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17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1CF5-E2AA-41CB-8A65-59BA6FF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7E3B-8B55-4318-B21E-20E632D7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854DF-C1A3-48AD-A90B-E795FBA23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11B89-BA5F-4D2C-B3A2-A6618CE6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69EA2-1C04-427D-9574-44C9EDC8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7E0C9-B0EB-4D47-A0FA-74198778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79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2C55-5317-424A-858B-6C612577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E2CFC-3F1B-4EBD-BA22-CCB37589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CD077-4DE4-4283-927F-8981DA311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70666-E58C-4738-AD7E-39C489F4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0989-CE94-4EF2-9B58-2D55F7CD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549A9-D603-4242-A015-D6A814B4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8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55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CA91-F4FE-4E75-95F0-D9604163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D0988-91AE-4597-9D9A-6F81B914B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F2C6A-2510-4F70-9CC3-58D8230E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AA777-3930-4057-AF32-5EDE8F6A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A0A23-29BB-46B7-B1D6-5346B7AC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5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9F503-D9BE-4A65-B01C-2799E12EA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616BE-24E8-4C10-90E3-25577FB24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BD80F-106C-4742-9B67-FB152767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752D7-1104-4520-B284-CE3DE097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A4593-3AE8-458B-8E7A-BEC86C9D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9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20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8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5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39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6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845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9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8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02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096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09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32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01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1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1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4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8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E7C917-0466-4E28-BCF9-DEEAA894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CDE3F-7A88-402B-8CC4-DE635DD9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4C59-6150-4566-9CD9-776852FF3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9BEDB-F2C6-4D16-8B3A-A8C07E6AC85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9D29C-BA4B-4429-9485-EA1F33888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8340-CF2C-4A7E-82EC-CE1F7CE26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407F1-5FC9-4D9C-BD49-720E8E488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C9EB206-CF97-40D8-A281-C4A9BDFAA25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B4F3-5B73-453D-B7BE-B554E7FF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7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hotohome_uk/1494590209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ersk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hyperlink" Target="https://www.publicdomainpictures.net/en/view-image.php?image=406448&amp;picture=ocean-colors-gradient-background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cave.com/green-field-wallpaper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A98420-C8AE-432F-80DE-8A0F2E325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26" y="3283240"/>
            <a:ext cx="6288068" cy="222983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From the farm to your fridge, or the warehouse to your wardrobe, Maersk is developing solutions that meet customer needs from one end of the supply chain to the other.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D267A-0415-40FC-88FD-76AD34E3A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64" y="1038651"/>
            <a:ext cx="4460057" cy="15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5D2E08-6F18-4E15-BCA3-803BC4DEF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F245D-57A5-4BE0-A06F-AC6D0D82D2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Founded in 1928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Corporate office in Copenhagen, Denmark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611 vessels with a capacity of 3.1million TEU (Twenty-Foot Equivalent Unit)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59,000 customers worldwide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Approximately 12 million full containers shipped (2015)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Cover ports in almost every country in the world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46,000 port calls in 343 ports in 121 countries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Offer multiple weekly sailings on all our major trades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Strategy: Self-funded, EBIT 5%-points &gt; peers and grow at least with the market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D0CE9-6627-4867-8E14-5C10CF1C6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08809" y="1982191"/>
            <a:ext cx="4937760" cy="3302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1FDE28-42E5-4F11-8665-BA0847F78646}"/>
              </a:ext>
            </a:extLst>
          </p:cNvPr>
          <p:cNvSpPr txBox="1"/>
          <p:nvPr/>
        </p:nvSpPr>
        <p:spPr>
          <a:xfrm>
            <a:off x="6708809" y="5284319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 tooltip="http://www.flickr.com/photos/photohome_uk/1494590209/"/>
              </a:rPr>
              <a:t>This Photo</a:t>
            </a:r>
            <a:r>
              <a:rPr lang="en-US" sz="1600" dirty="0"/>
              <a:t> by Unknown Author is licensed under </a:t>
            </a:r>
            <a:r>
              <a:rPr lang="en-US" sz="1600" dirty="0">
                <a:hlinkClick r:id="rId4" tooltip="https://creativecommons.org/licenses/by/3.0/"/>
              </a:rPr>
              <a:t>CC BY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14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B2E4-491D-4E7E-9FB4-F62E7246D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Figures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636316-F13F-4A48-8DCE-D36AEC5AC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626682"/>
              </p:ext>
            </p:extLst>
          </p:nvPr>
        </p:nvGraphicFramePr>
        <p:xfrm>
          <a:off x="1615440" y="1864661"/>
          <a:ext cx="8576109" cy="4309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703">
                  <a:extLst>
                    <a:ext uri="{9D8B030D-6E8A-4147-A177-3AD203B41FA5}">
                      <a16:colId xmlns:a16="http://schemas.microsoft.com/office/drawing/2014/main" val="710640901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2022387295"/>
                    </a:ext>
                  </a:extLst>
                </a:gridCol>
                <a:gridCol w="2858703">
                  <a:extLst>
                    <a:ext uri="{9D8B030D-6E8A-4147-A177-3AD203B41FA5}">
                      <a16:colId xmlns:a16="http://schemas.microsoft.com/office/drawing/2014/main" val="102757348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Earnings Quality Score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Industry Median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1040785"/>
                  </a:ext>
                </a:extLst>
              </a:tr>
              <a:tr h="303773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6479411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EBITDA Margin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14.2%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9.9%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9366408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Operating Margin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6.5%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0.6%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8704087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Pretax Margin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3.5%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(0.5%)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499447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Net Margin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3.1%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(1.5%)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0324946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Liquidity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4655566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Quick Ratio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1.11 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1.44 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2530519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Current Ratio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1.18 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1.54 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696874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Cash Cycle (Days)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DC0A0A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(0.4)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51.0 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3732980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Leverage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493285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Assets/Equity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2.43 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1.74 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675768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Debt/Equity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0.83 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0.36 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8938725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LT Debt to Total Capital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36.3%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21.9%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555105"/>
                  </a:ext>
                </a:extLst>
              </a:tr>
              <a:tr h="285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(Total Debt - Cash) / EBITDA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2.35 </a:t>
                      </a:r>
                      <a:endParaRPr lang="en-US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2.82 </a:t>
                      </a:r>
                      <a:endParaRPr lang="en-US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47984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58D837-C7BA-46CE-AFE1-297C7036CB27}"/>
              </a:ext>
            </a:extLst>
          </p:cNvPr>
          <p:cNvSpPr/>
          <p:nvPr/>
        </p:nvSpPr>
        <p:spPr>
          <a:xfrm>
            <a:off x="9272337" y="286603"/>
            <a:ext cx="2743200" cy="1200329"/>
          </a:xfrm>
          <a:prstGeom prst="rect">
            <a:avLst/>
          </a:prstGeom>
          <a:solidFill>
            <a:srgbClr val="BD582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For more information on the Maersk Group and financial reports, please visit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maersk.com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8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85EC83-2802-4414-AEFB-EB544E9CF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7187"/>
            <a:ext cx="12191999" cy="7371807"/>
          </a:xfrm>
          <a:prstGeom prst="rect">
            <a:avLst/>
          </a:prstGeom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7C05F7E5-390E-4E12-AF2C-BA341CBEF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931" y="263951"/>
            <a:ext cx="9650931" cy="57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0EB2-51B0-483D-BB6A-7FFAD6A1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C16D-B927-4923-B7E7-30A96515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6EC40-BD79-45C1-A1A3-DF55611BAE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A2F7C-4C7E-4EC5-805B-A251A0E8AD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5303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rospect">
  <a:themeElements>
    <a:clrScheme name="new color them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9B8357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ized new font">
      <a:majorFont>
        <a:latin typeface="Calibri Light"/>
        <a:ea typeface=""/>
        <a:cs typeface=""/>
      </a:majorFont>
      <a:minorFont>
        <a:latin typeface="Broadway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</TotalTime>
  <Words>239</Words>
  <Application>Microsoft Office PowerPoint</Application>
  <PresentationFormat>Widescreen</PresentationFormat>
  <Paragraphs>58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Broadway</vt:lpstr>
      <vt:lpstr>Calibri</vt:lpstr>
      <vt:lpstr>Calibri Light</vt:lpstr>
      <vt:lpstr>Century Gothic</vt:lpstr>
      <vt:lpstr>Times New Roman</vt:lpstr>
      <vt:lpstr>Wingdings 3</vt:lpstr>
      <vt:lpstr>Retrospect</vt:lpstr>
      <vt:lpstr>Custom Design</vt:lpstr>
      <vt:lpstr>Ion</vt:lpstr>
      <vt:lpstr>PowerPoint Presentation</vt:lpstr>
      <vt:lpstr>Highlights</vt:lpstr>
      <vt:lpstr>Financial Figures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Student</cp:lastModifiedBy>
  <cp:revision>12</cp:revision>
  <dcterms:created xsi:type="dcterms:W3CDTF">2023-10-24T09:39:29Z</dcterms:created>
  <dcterms:modified xsi:type="dcterms:W3CDTF">2023-10-24T11:46:10Z</dcterms:modified>
</cp:coreProperties>
</file>