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22" r:id="rId2"/>
    <p:sldId id="321" r:id="rId3"/>
    <p:sldId id="335" r:id="rId4"/>
    <p:sldId id="320" r:id="rId5"/>
    <p:sldId id="416" r:id="rId6"/>
  </p:sldIdLst>
  <p:sldSz cx="9144000" cy="6858000" type="screen4x3"/>
  <p:notesSz cx="6797675" cy="992822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1155534-62C8-4A49-8328-1AF5F0AC9A4B}">
          <p14:sldIdLst>
            <p14:sldId id="322"/>
            <p14:sldId id="321"/>
            <p14:sldId id="335"/>
            <p14:sldId id="320"/>
            <p14:sldId id="416"/>
          </p14:sldIdLst>
        </p14:section>
        <p14:section name="Untitled Section" id="{2AA10AE1-35C0-4785-A084-48D5D493FA5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8A0978D4-443F-4348-A2FE-D68C6C6B69B9}" type="datetimeFigureOut">
              <a:rPr lang="el-GR" smtClean="0"/>
              <a:t>10/10/2025</a:t>
            </a:fld>
            <a:endParaRPr lang="el-GR"/>
          </a:p>
        </p:txBody>
      </p:sp>
      <p:sp>
        <p:nvSpPr>
          <p:cNvPr id="4" name="Θέση εικόνας διαφάνειας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4AB8E848-6C1B-449B-8309-394475185A85}" type="slidenum">
              <a:rPr lang="el-GR" smtClean="0"/>
              <a:t>‹#›</a:t>
            </a:fld>
            <a:endParaRPr lang="el-GR"/>
          </a:p>
        </p:txBody>
      </p:sp>
    </p:spTree>
    <p:extLst>
      <p:ext uri="{BB962C8B-B14F-4D97-AF65-F5344CB8AC3E}">
        <p14:creationId xmlns:p14="http://schemas.microsoft.com/office/powerpoint/2010/main" val="2276007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15BADE33-14FE-4FE4-8745-54F5EC624C3A}" type="datetime1">
              <a:rPr lang="el-GR" smtClean="0"/>
              <a:t>10/10/2025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964841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7483A038-A312-44BA-90A0-E00AB8D6D7D1}" type="datetime1">
              <a:rPr lang="el-GR" smtClean="0"/>
              <a:t>10/10/2025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2873266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16883C4C-C09C-42BF-8E17-CCD462C34B13}" type="datetime1">
              <a:rPr lang="el-GR" smtClean="0"/>
              <a:t>10/10/2025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2467218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68CD8D1-72A9-4B26-9CA3-A2DD0FE0E078}" type="datetime1">
              <a:rPr lang="el-GR" smtClean="0"/>
              <a:t>10/10/2025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349289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F9A5B12E-9EA0-49A1-8F71-3F5115BF0E22}" type="datetime1">
              <a:rPr lang="el-GR" smtClean="0"/>
              <a:t>10/10/2025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590469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934832C-E030-4E37-A3B0-E44346A1633E}" type="datetime1">
              <a:rPr lang="el-GR" smtClean="0"/>
              <a:t>10/10/2025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153594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300205E2-5FEC-4357-8527-9A55F324AC1B}" type="datetime1">
              <a:rPr lang="el-GR" smtClean="0"/>
              <a:t>10/10/2025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3343400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98F8005-DA3B-4BE3-889A-EED30F1E1477}" type="datetime1">
              <a:rPr lang="el-GR" smtClean="0"/>
              <a:t>10/10/2025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1553041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F96AED7-9D46-4EF3-9D05-04F39C41992F}" type="datetime1">
              <a:rPr lang="el-GR" smtClean="0"/>
              <a:t>10/10/2025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1432934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CA6E603-C960-4C75-B9DA-840A094BD14E}" type="datetime1">
              <a:rPr lang="el-GR" smtClean="0"/>
              <a:t>10/10/2025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3342602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3BE982D8-38AD-4669-AE32-E1961D0FE305}" type="datetime1">
              <a:rPr lang="el-GR" smtClean="0"/>
              <a:t>10/10/2025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7FADCD3-8349-4243-97F3-BC4D6723981D}" type="slidenum">
              <a:rPr lang="el-GR" smtClean="0"/>
              <a:t>‹#›</a:t>
            </a:fld>
            <a:endParaRPr lang="el-GR"/>
          </a:p>
        </p:txBody>
      </p:sp>
    </p:spTree>
    <p:extLst>
      <p:ext uri="{BB962C8B-B14F-4D97-AF65-F5344CB8AC3E}">
        <p14:creationId xmlns:p14="http://schemas.microsoft.com/office/powerpoint/2010/main" val="1883846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F04C5-FBB4-4740-AA30-98CA057D3EF4}" type="datetime1">
              <a:rPr lang="el-GR" smtClean="0"/>
              <a:t>10/10/2025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ADCD3-8349-4243-97F3-BC4D6723981D}" type="slidenum">
              <a:rPr lang="el-GR" smtClean="0"/>
              <a:t>‹#›</a:t>
            </a:fld>
            <a:endParaRPr lang="el-GR"/>
          </a:p>
        </p:txBody>
      </p:sp>
    </p:spTree>
    <p:extLst>
      <p:ext uri="{BB962C8B-B14F-4D97-AF65-F5344CB8AC3E}">
        <p14:creationId xmlns:p14="http://schemas.microsoft.com/office/powerpoint/2010/main" val="3046045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rmAutofit lnSpcReduction="10000"/>
          </a:bodyPr>
          <a:lstStyle/>
          <a:p>
            <a:r>
              <a:rPr lang="en-US" sz="2400" b="1" dirty="0"/>
              <a:t>ALAPIS</a:t>
            </a:r>
            <a:r>
              <a:rPr lang="el-GR" sz="2400" b="1" dirty="0"/>
              <a:t> 31/12/2011</a:t>
            </a:r>
            <a:endParaRPr lang="el-GR" sz="2400" dirty="0"/>
          </a:p>
          <a:p>
            <a:r>
              <a:rPr lang="el-GR" sz="2400" b="1" dirty="0"/>
              <a:t>Βάση για Αρνητική Γνώμη </a:t>
            </a:r>
            <a:endParaRPr lang="el-GR" sz="2400" dirty="0"/>
          </a:p>
          <a:p>
            <a:r>
              <a:rPr lang="el-GR" sz="2400" dirty="0"/>
              <a:t>… το σύνολο των βραχυπροθέσμων υποχρεώσεων της Εταιρείας υπερέβαινε το σύνολο των κυκλοφορούντων περιουσιακών τους στοιχείων κατά το ποσό των € 1.016 εκατ. </a:t>
            </a:r>
          </a:p>
          <a:p>
            <a:r>
              <a:rPr lang="el-GR" sz="2400" dirty="0"/>
              <a:t>… και το σύνολο των Ιδίων Κεφαλαίων της Εταιρείας είχε καταστεί αρνητικό … </a:t>
            </a:r>
          </a:p>
          <a:p>
            <a:r>
              <a:rPr lang="el-GR" sz="2400" dirty="0"/>
              <a:t>Επιπλέον, η Εταιρεία εμφάνιζε ληξιπρόθεσμες υποχρεώσεις συνολικού ποσού € 1.013 εκατ. …, εκ των οποίων ποσά € 955 εκατ. … αφορούν καταγγελθείσες χρηματοδοτήσεις πιστωτικών ιδρυμάτων. ..</a:t>
            </a:r>
          </a:p>
          <a:p>
            <a:r>
              <a:rPr lang="el-GR" sz="2400" dirty="0"/>
              <a:t>… Οι ενέργειες της διοίκησης … χωρίς όμως, έως και τη σύνταξη της παρούσης, να διαφαίνεται πιθανή η εξεύρεση των απαιτούμενων κεφαλαίων για τη χρηματοδότηση της απρόσκοπτης λειτουργίας της Εταιρείας και του Ομίλου.</a:t>
            </a:r>
          </a:p>
        </p:txBody>
      </p:sp>
      <p:sp>
        <p:nvSpPr>
          <p:cNvPr id="4" name="Θέση ημερομηνίας 3"/>
          <p:cNvSpPr>
            <a:spLocks noGrp="1"/>
          </p:cNvSpPr>
          <p:nvPr>
            <p:ph type="dt" sz="half" idx="10"/>
          </p:nvPr>
        </p:nvSpPr>
        <p:spPr/>
        <p:txBody>
          <a:bodyPr/>
          <a:lstStyle/>
          <a:p>
            <a:fld id="{068CD8D1-72A9-4B26-9CA3-A2DD0FE0E078}" type="datetime1">
              <a:rPr lang="el-GR" smtClean="0">
                <a:solidFill>
                  <a:prstClr val="black">
                    <a:tint val="75000"/>
                  </a:prstClr>
                </a:solidFill>
              </a:rPr>
              <a:pPr/>
              <a:t>10/10/2025</a:t>
            </a:fld>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F7FADCD3-8349-4243-97F3-BC4D6723981D}" type="slidenum">
              <a:rPr lang="el-GR" smtClean="0">
                <a:solidFill>
                  <a:prstClr val="black">
                    <a:tint val="75000"/>
                  </a:prstClr>
                </a:solidFill>
              </a:rPr>
              <a:pPr/>
              <a:t>1</a:t>
            </a:fld>
            <a:endParaRPr lang="el-GR">
              <a:solidFill>
                <a:prstClr val="black">
                  <a:tint val="75000"/>
                </a:prstClr>
              </a:solidFill>
            </a:endParaRPr>
          </a:p>
        </p:txBody>
      </p:sp>
    </p:spTree>
    <p:extLst>
      <p:ext uri="{BB962C8B-B14F-4D97-AF65-F5344CB8AC3E}">
        <p14:creationId xmlns:p14="http://schemas.microsoft.com/office/powerpoint/2010/main" val="2310367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rmAutofit/>
          </a:bodyPr>
          <a:lstStyle/>
          <a:p>
            <a:r>
              <a:rPr lang="el-GR" sz="2400" b="1" dirty="0"/>
              <a:t>Οι προαναφερόμενες συνθήκες υποδηλώνουν την ύπαρξη σημαντικής αβεβαιότητας σχετικά με τη δυνατότητα συνέχισης της δραστηριότητας της Εταιρείας και κατ’ επέκταση, ρευστοποίησης των περιουσιακών τους στοιχείων και κάλυψης των υποχρεώσεών τους μέσα στα πλαίσια των συνήθων εργασιών τους. </a:t>
            </a:r>
            <a:endParaRPr lang="el-GR" sz="2400" dirty="0"/>
          </a:p>
          <a:p>
            <a:r>
              <a:rPr lang="el-GR" sz="2400" b="1" dirty="0"/>
              <a:t>Συνεπώς, οι συνημμένες οικονομικές καταστάσεις έπρεπε να έχουν καταρτισθεί με βάση την αρχή της ρευστοποιήσιμης αξίας και όχι με βάση τις λογιστικές αρχές και τις μεθόδους που προβλέπονται από τα Δ.Π.Χ.Α. για συνεχιζόμενη δραστηριότητα. </a:t>
            </a:r>
          </a:p>
          <a:p>
            <a:r>
              <a:rPr lang="el-GR" sz="2400" dirty="0"/>
              <a:t>Η εταιρεία πτώχευσε το 2013</a:t>
            </a:r>
          </a:p>
          <a:p>
            <a:r>
              <a:rPr lang="el-GR" sz="2400" dirty="0"/>
              <a:t>600 εργαζόμενοι (οικογένειες) στο δρόμο χωρίς αποζημιώσεις</a:t>
            </a:r>
          </a:p>
          <a:p>
            <a:endParaRPr lang="el-GR" sz="2400" dirty="0"/>
          </a:p>
        </p:txBody>
      </p:sp>
      <p:sp>
        <p:nvSpPr>
          <p:cNvPr id="4" name="Θέση ημερομηνίας 3"/>
          <p:cNvSpPr>
            <a:spLocks noGrp="1"/>
          </p:cNvSpPr>
          <p:nvPr>
            <p:ph type="dt" sz="half" idx="10"/>
          </p:nvPr>
        </p:nvSpPr>
        <p:spPr/>
        <p:txBody>
          <a:bodyPr/>
          <a:lstStyle/>
          <a:p>
            <a:fld id="{068CD8D1-72A9-4B26-9CA3-A2DD0FE0E078}" type="datetime1">
              <a:rPr lang="el-GR" smtClean="0">
                <a:solidFill>
                  <a:prstClr val="black">
                    <a:tint val="75000"/>
                  </a:prstClr>
                </a:solidFill>
              </a:rPr>
              <a:pPr/>
              <a:t>10/10/2025</a:t>
            </a:fld>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F7FADCD3-8349-4243-97F3-BC4D6723981D}" type="slidenum">
              <a:rPr lang="el-GR" smtClean="0">
                <a:solidFill>
                  <a:prstClr val="black">
                    <a:tint val="75000"/>
                  </a:prstClr>
                </a:solidFill>
              </a:rPr>
              <a:pPr/>
              <a:t>2</a:t>
            </a:fld>
            <a:endParaRPr lang="el-GR">
              <a:solidFill>
                <a:prstClr val="black">
                  <a:tint val="75000"/>
                </a:prstClr>
              </a:solidFill>
            </a:endParaRPr>
          </a:p>
        </p:txBody>
      </p:sp>
    </p:spTree>
    <p:extLst>
      <p:ext uri="{BB962C8B-B14F-4D97-AF65-F5344CB8AC3E}">
        <p14:creationId xmlns:p14="http://schemas.microsoft.com/office/powerpoint/2010/main" val="2310367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76672"/>
            <a:ext cx="8363272" cy="5649491"/>
          </a:xfrm>
        </p:spPr>
        <p:txBody>
          <a:bodyPr>
            <a:normAutofit/>
          </a:bodyPr>
          <a:lstStyle/>
          <a:p>
            <a:r>
              <a:rPr lang="el-GR" sz="2400" b="1" dirty="0"/>
              <a:t>ΤΕΞΑΠΡΕΤ Α.Ε. – Οικονομική Έκθεση 30/6/2011</a:t>
            </a:r>
            <a:endParaRPr lang="el-GR" sz="2400" dirty="0"/>
          </a:p>
          <a:p>
            <a:r>
              <a:rPr lang="el-GR" sz="2400" b="1" dirty="0"/>
              <a:t>Βάση για Αρνητική Γνώμη</a:t>
            </a:r>
            <a:endParaRPr lang="el-GR" sz="2400" dirty="0"/>
          </a:p>
          <a:p>
            <a:r>
              <a:rPr lang="el-GR" sz="2400" dirty="0"/>
              <a:t>Από τον έλεγχό μας προέκυψε ότι … η Εταιρεία από την 31.12.2009 έχει αναστείλει την παραγωγική της διαδικασία … δεν τέθηκαν υπόψη μας συγκεκριμένες ενέργειες της Διοίκησης για βελτίωση της θέσεως της Εταιρείας … </a:t>
            </a:r>
            <a:r>
              <a:rPr lang="el-GR" sz="2400" b="1" dirty="0"/>
              <a:t>ύπαρξη σοβαρής αμφιβολίας ως προς τη δυνατότητα αυτής να συνεχίσει τη δραστηριότητά της </a:t>
            </a:r>
            <a:r>
              <a:rPr lang="el-GR" sz="2400" dirty="0"/>
              <a:t>…</a:t>
            </a:r>
          </a:p>
          <a:p>
            <a:r>
              <a:rPr lang="el-GR" sz="2400" dirty="0"/>
              <a:t>Συνεπώς, </a:t>
            </a:r>
            <a:r>
              <a:rPr lang="el-GR" sz="2400" b="1" dirty="0"/>
              <a:t>οι οικονομικές καταστάσεις έπρεπε να έχουν καταρτισθεί με βάση την αρχή της ρευστοποιήσιμης αξίας </a:t>
            </a:r>
            <a:r>
              <a:rPr lang="el-GR" sz="2400" dirty="0"/>
              <a:t>…</a:t>
            </a:r>
          </a:p>
        </p:txBody>
      </p:sp>
      <p:sp>
        <p:nvSpPr>
          <p:cNvPr id="4" name="Θέση ημερομηνίας 3"/>
          <p:cNvSpPr>
            <a:spLocks noGrp="1"/>
          </p:cNvSpPr>
          <p:nvPr>
            <p:ph type="dt" sz="half" idx="10"/>
          </p:nvPr>
        </p:nvSpPr>
        <p:spPr/>
        <p:txBody>
          <a:bodyPr/>
          <a:lstStyle/>
          <a:p>
            <a:fld id="{068CD8D1-72A9-4B26-9CA3-A2DD0FE0E078}" type="datetime1">
              <a:rPr lang="el-GR" smtClean="0"/>
              <a:t>10/10/2025</a:t>
            </a:fld>
            <a:endParaRPr lang="el-GR"/>
          </a:p>
        </p:txBody>
      </p:sp>
      <p:sp>
        <p:nvSpPr>
          <p:cNvPr id="5" name="Θέση αριθμού διαφάνειας 4"/>
          <p:cNvSpPr>
            <a:spLocks noGrp="1"/>
          </p:cNvSpPr>
          <p:nvPr>
            <p:ph type="sldNum" sz="quarter" idx="12"/>
          </p:nvPr>
        </p:nvSpPr>
        <p:spPr/>
        <p:txBody>
          <a:bodyPr/>
          <a:lstStyle/>
          <a:p>
            <a:fld id="{F7FADCD3-8349-4243-97F3-BC4D6723981D}" type="slidenum">
              <a:rPr lang="el-GR" smtClean="0"/>
              <a:t>3</a:t>
            </a:fld>
            <a:endParaRPr lang="el-GR"/>
          </a:p>
        </p:txBody>
      </p:sp>
    </p:spTree>
    <p:extLst>
      <p:ext uri="{BB962C8B-B14F-4D97-AF65-F5344CB8AC3E}">
        <p14:creationId xmlns:p14="http://schemas.microsoft.com/office/powerpoint/2010/main" val="381645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404664"/>
            <a:ext cx="8229600" cy="5721499"/>
          </a:xfrm>
        </p:spPr>
        <p:txBody>
          <a:bodyPr>
            <a:normAutofit/>
          </a:bodyPr>
          <a:lstStyle/>
          <a:p>
            <a:pPr lvl="0"/>
            <a:r>
              <a:rPr lang="el-GR" sz="2400" b="1" dirty="0" err="1"/>
              <a:t>Σελόντα</a:t>
            </a:r>
            <a:r>
              <a:rPr lang="el-GR" sz="2400" b="1" dirty="0"/>
              <a:t> 1</a:t>
            </a:r>
            <a:r>
              <a:rPr lang="el-GR" sz="2400" b="1" baseline="30000" dirty="0"/>
              <a:t>Ο</a:t>
            </a:r>
            <a:r>
              <a:rPr lang="el-GR" sz="2400" b="1" dirty="0"/>
              <a:t> Εξάμηνο 2019</a:t>
            </a:r>
          </a:p>
          <a:p>
            <a:pPr lvl="0"/>
            <a:endParaRPr lang="el-GR" sz="2400" dirty="0"/>
          </a:p>
        </p:txBody>
      </p:sp>
      <p:sp>
        <p:nvSpPr>
          <p:cNvPr id="4" name="Θέση ημερομηνίας 3"/>
          <p:cNvSpPr>
            <a:spLocks noGrp="1"/>
          </p:cNvSpPr>
          <p:nvPr>
            <p:ph type="dt" sz="half" idx="10"/>
          </p:nvPr>
        </p:nvSpPr>
        <p:spPr/>
        <p:txBody>
          <a:bodyPr/>
          <a:lstStyle/>
          <a:p>
            <a:fld id="{068CD8D1-72A9-4B26-9CA3-A2DD0FE0E078}" type="datetime1">
              <a:rPr lang="el-GR" smtClean="0">
                <a:solidFill>
                  <a:prstClr val="black">
                    <a:tint val="75000"/>
                  </a:prstClr>
                </a:solidFill>
              </a:rPr>
              <a:pPr/>
              <a:t>10/10/2025</a:t>
            </a:fld>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F7FADCD3-8349-4243-97F3-BC4D6723981D}" type="slidenum">
              <a:rPr lang="el-GR" smtClean="0">
                <a:solidFill>
                  <a:prstClr val="black">
                    <a:tint val="75000"/>
                  </a:prstClr>
                </a:solidFill>
              </a:rPr>
              <a:pPr/>
              <a:t>4</a:t>
            </a:fld>
            <a:endParaRPr lang="el-GR">
              <a:solidFill>
                <a:prstClr val="black">
                  <a:tint val="75000"/>
                </a:prstClr>
              </a:solidFill>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39700" y="787400"/>
            <a:ext cx="8864600" cy="5283200"/>
          </a:xfrm>
          <a:prstGeom prst="rect">
            <a:avLst/>
          </a:prstGeom>
          <a:noFill/>
          <a:ln>
            <a:noFill/>
          </a:ln>
        </p:spPr>
      </p:pic>
    </p:spTree>
    <p:extLst>
      <p:ext uri="{BB962C8B-B14F-4D97-AF65-F5344CB8AC3E}">
        <p14:creationId xmlns:p14="http://schemas.microsoft.com/office/powerpoint/2010/main" val="2310367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70000" lnSpcReduction="20000"/>
          </a:bodyPr>
          <a:lstStyle/>
          <a:p>
            <a:r>
              <a:rPr lang="el-GR" b="1" dirty="0"/>
              <a:t>ΙΧΘΥΟΤΡΟΦΕΙΑ ΣΕΛΟΝΤΑ – ΕΤΗΣΙΟ ΔΕΛΤΙΟ ΧΡΗΣΗΣ 2011</a:t>
            </a:r>
            <a:endParaRPr lang="el-GR" dirty="0"/>
          </a:p>
          <a:p>
            <a:r>
              <a:rPr lang="el-GR" b="1" dirty="0"/>
              <a:t>Βάση για Γνώμη με Επιφύλαξη</a:t>
            </a:r>
            <a:endParaRPr lang="el-GR" dirty="0"/>
          </a:p>
          <a:p>
            <a:r>
              <a:rPr lang="el-GR" dirty="0"/>
              <a:t>Από τον έλεγχό μας προέκυψε ότι στις μακροπρόθεσμες δανειακές υποχρεώσεις της Εταιρείας … αναγνωρίζονται ποσά 31,9 εκ. €  … στις 31.12.2011, … τα οποία θα έπρεπε να εμφανίζονται στις βραχυπρόθεσμες υποχρεώσεις. </a:t>
            </a:r>
          </a:p>
          <a:p>
            <a:r>
              <a:rPr lang="el-GR" dirty="0"/>
              <a:t>Η Εταιρεία … έλαβε παρέκκλιση (</a:t>
            </a:r>
            <a:r>
              <a:rPr lang="el-GR" dirty="0" err="1"/>
              <a:t>waiver</a:t>
            </a:r>
            <a:r>
              <a:rPr lang="el-GR" dirty="0"/>
              <a:t>) από τα αντισυμβαλλόμενα πιστωτικά ιδρύματα μετά την ημερομηνία αναφοράς των οικονομικών καταστάσεων, σύμφωνα με την οποία, παρέχεται περίοδος χάριτος δώδεκα μηνών για την Εταιρεία … , κατά την διάρκεια της οποίας οι ομολογιακές τραπεζικές υποχρεώσεις δεν καθίστανται απαιτητές. </a:t>
            </a:r>
          </a:p>
          <a:p>
            <a:r>
              <a:rPr lang="el-GR" dirty="0"/>
              <a:t>Η παρέκκλιση (</a:t>
            </a:r>
            <a:r>
              <a:rPr lang="el-GR" dirty="0" err="1"/>
              <a:t>waiver</a:t>
            </a:r>
            <a:r>
              <a:rPr lang="el-GR" dirty="0"/>
              <a:t>) έχει ημερομηνία 6 Απριλίου 2012 η οποία είναι μεταγενέστερη της 31</a:t>
            </a:r>
            <a:r>
              <a:rPr lang="el-GR" baseline="30000" dirty="0"/>
              <a:t>ης</a:t>
            </a:r>
            <a:r>
              <a:rPr lang="el-GR" dirty="0"/>
              <a:t> Δεκεμβρίου 2011… . </a:t>
            </a:r>
            <a:r>
              <a:rPr lang="el-GR" dirty="0">
                <a:highlight>
                  <a:srgbClr val="FFFF00"/>
                </a:highlight>
              </a:rPr>
              <a:t>Κατά συνέπεια το μακροπρόθεσμο μέρος των ομολογιακών δανείων ποσού 31,9 εκ. € θα έπρεπε να είχε αναγνωρισθεί ως βραχυπρόθεσμη υποχρέωση κατά την 31η Δεκεμβρίου 2011 και να μεταφερθεί στις μακροπρόθεσμες υποχρεώσεις κατά την 6</a:t>
            </a:r>
            <a:r>
              <a:rPr lang="el-GR" baseline="30000" dirty="0">
                <a:highlight>
                  <a:srgbClr val="FFFF00"/>
                </a:highlight>
              </a:rPr>
              <a:t>η</a:t>
            </a:r>
            <a:r>
              <a:rPr lang="el-GR" dirty="0">
                <a:highlight>
                  <a:srgbClr val="FFFF00"/>
                </a:highlight>
              </a:rPr>
              <a:t> Απριλίου 2012</a:t>
            </a:r>
            <a:r>
              <a:rPr lang="el-GR" dirty="0"/>
              <a:t>.</a:t>
            </a:r>
          </a:p>
          <a:p>
            <a:endParaRPr lang="el-GR" dirty="0"/>
          </a:p>
        </p:txBody>
      </p:sp>
      <p:sp>
        <p:nvSpPr>
          <p:cNvPr id="4" name="Date Placeholder 3"/>
          <p:cNvSpPr>
            <a:spLocks noGrp="1"/>
          </p:cNvSpPr>
          <p:nvPr>
            <p:ph type="dt" sz="half" idx="10"/>
          </p:nvPr>
        </p:nvSpPr>
        <p:spPr/>
        <p:txBody>
          <a:bodyPr/>
          <a:lstStyle/>
          <a:p>
            <a:fld id="{068CD8D1-72A9-4B26-9CA3-A2DD0FE0E078}" type="datetime1">
              <a:rPr lang="el-GR" smtClean="0"/>
              <a:t>10/10/2025</a:t>
            </a:fld>
            <a:endParaRPr lang="el-GR"/>
          </a:p>
        </p:txBody>
      </p:sp>
      <p:sp>
        <p:nvSpPr>
          <p:cNvPr id="5" name="Slide Number Placeholder 4"/>
          <p:cNvSpPr>
            <a:spLocks noGrp="1"/>
          </p:cNvSpPr>
          <p:nvPr>
            <p:ph type="sldNum" sz="quarter" idx="12"/>
          </p:nvPr>
        </p:nvSpPr>
        <p:spPr/>
        <p:txBody>
          <a:bodyPr/>
          <a:lstStyle/>
          <a:p>
            <a:fld id="{F7FADCD3-8349-4243-97F3-BC4D6723981D}" type="slidenum">
              <a:rPr lang="el-GR" smtClean="0"/>
              <a:t>5</a:t>
            </a:fld>
            <a:endParaRPr lang="el-GR"/>
          </a:p>
        </p:txBody>
      </p:sp>
    </p:spTree>
    <p:extLst>
      <p:ext uri="{BB962C8B-B14F-4D97-AF65-F5344CB8AC3E}">
        <p14:creationId xmlns:p14="http://schemas.microsoft.com/office/powerpoint/2010/main" val="906762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451</Words>
  <Application>Microsoft Office PowerPoint</Application>
  <PresentationFormat>Προβολή στην οθόνη (4:3)</PresentationFormat>
  <Paragraphs>30</Paragraphs>
  <Slides>5</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5</vt:i4>
      </vt:variant>
    </vt:vector>
  </HeadingPairs>
  <TitlesOfParts>
    <vt:vector size="8" baseType="lpstr">
      <vt:lpstr>Arial</vt:lpstr>
      <vt:lpstr>Calibri</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Χρηματοοικονομική Λογιστική Ι</dc:title>
  <dc:creator>DIMOSTHENIS CHEVAS</dc:creator>
  <cp:lastModifiedBy>CHRISTOS TZOVAS</cp:lastModifiedBy>
  <cp:revision>24</cp:revision>
  <dcterms:created xsi:type="dcterms:W3CDTF">2020-10-03T08:11:04Z</dcterms:created>
  <dcterms:modified xsi:type="dcterms:W3CDTF">2025-10-10T04:15:14Z</dcterms:modified>
</cp:coreProperties>
</file>