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73" r:id="rId2"/>
    <p:sldId id="374" r:id="rId3"/>
    <p:sldId id="375" r:id="rId4"/>
    <p:sldId id="376" r:id="rId5"/>
    <p:sldId id="377" r:id="rId6"/>
    <p:sldId id="378" r:id="rId7"/>
    <p:sldId id="379" r:id="rId8"/>
    <p:sldId id="380" r:id="rId9"/>
    <p:sldId id="381" r:id="rId10"/>
    <p:sldId id="382" r:id="rId11"/>
    <p:sldId id="383" r:id="rId12"/>
    <p:sldId id="384" r:id="rId13"/>
    <p:sldId id="385" r:id="rId14"/>
    <p:sldId id="386" r:id="rId15"/>
    <p:sldId id="387" r:id="rId16"/>
    <p:sldId id="388" r:id="rId17"/>
    <p:sldId id="389" r:id="rId18"/>
    <p:sldId id="390" r:id="rId19"/>
    <p:sldId id="391" r:id="rId20"/>
    <p:sldId id="392" r:id="rId21"/>
    <p:sldId id="393" r:id="rId22"/>
    <p:sldId id="394" r:id="rId23"/>
  </p:sldIdLst>
  <p:sldSz cx="12192000" cy="6858000"/>
  <p:notesSz cx="6858000" cy="9144000"/>
  <p:defaultText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20" d="100"/>
          <a:sy n="120" d="100"/>
        </p:scale>
        <p:origin x="28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ACE8F-853F-8B66-1879-F79428FF8C0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21BA41DE-F882-C900-B123-F3CC9C806D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Date Placeholder 3">
            <a:extLst>
              <a:ext uri="{FF2B5EF4-FFF2-40B4-BE49-F238E27FC236}">
                <a16:creationId xmlns:a16="http://schemas.microsoft.com/office/drawing/2014/main" id="{B4326C9C-9081-517B-5F62-FAFC941F709E}"/>
              </a:ext>
            </a:extLst>
          </p:cNvPr>
          <p:cNvSpPr>
            <a:spLocks noGrp="1"/>
          </p:cNvSpPr>
          <p:nvPr>
            <p:ph type="dt" sz="half" idx="10"/>
          </p:nvPr>
        </p:nvSpPr>
        <p:spPr/>
        <p:txBody>
          <a:bodyPr/>
          <a:lstStyle/>
          <a:p>
            <a:fld id="{1702763C-3259-0E44-A870-BB06DBB40FA0}" type="datetimeFigureOut">
              <a:rPr lang="en-GR" smtClean="0"/>
              <a:t>20/6/26</a:t>
            </a:fld>
            <a:endParaRPr lang="en-GR"/>
          </a:p>
        </p:txBody>
      </p:sp>
      <p:sp>
        <p:nvSpPr>
          <p:cNvPr id="5" name="Footer Placeholder 4">
            <a:extLst>
              <a:ext uri="{FF2B5EF4-FFF2-40B4-BE49-F238E27FC236}">
                <a16:creationId xmlns:a16="http://schemas.microsoft.com/office/drawing/2014/main" id="{F509EA14-947A-5E85-6B49-5B2496C9AD82}"/>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A7F3CF98-A5B8-0C51-5894-B74D8F837C08}"/>
              </a:ext>
            </a:extLst>
          </p:cNvPr>
          <p:cNvSpPr>
            <a:spLocks noGrp="1"/>
          </p:cNvSpPr>
          <p:nvPr>
            <p:ph type="sldNum" sz="quarter" idx="12"/>
          </p:nvPr>
        </p:nvSpPr>
        <p:spPr/>
        <p:txBody>
          <a:bodyPr/>
          <a:lstStyle/>
          <a:p>
            <a:fld id="{85D352AE-2BBD-EE4B-B3F4-C47A6D92B1CF}" type="slidenum">
              <a:rPr lang="en-GR" smtClean="0"/>
              <a:t>‹#›</a:t>
            </a:fld>
            <a:endParaRPr lang="en-GR"/>
          </a:p>
        </p:txBody>
      </p:sp>
    </p:spTree>
    <p:extLst>
      <p:ext uri="{BB962C8B-B14F-4D97-AF65-F5344CB8AC3E}">
        <p14:creationId xmlns:p14="http://schemas.microsoft.com/office/powerpoint/2010/main" val="3729531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5DEFB-9A02-D92E-A247-161219B04D6A}"/>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46791FF-EF14-C716-10AD-D608C98DB06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509DF48C-1354-BED8-77EC-ECE4C34B67A5}"/>
              </a:ext>
            </a:extLst>
          </p:cNvPr>
          <p:cNvSpPr>
            <a:spLocks noGrp="1"/>
          </p:cNvSpPr>
          <p:nvPr>
            <p:ph type="dt" sz="half" idx="10"/>
          </p:nvPr>
        </p:nvSpPr>
        <p:spPr/>
        <p:txBody>
          <a:bodyPr/>
          <a:lstStyle/>
          <a:p>
            <a:fld id="{1702763C-3259-0E44-A870-BB06DBB40FA0}" type="datetimeFigureOut">
              <a:rPr lang="en-GR" smtClean="0"/>
              <a:t>20/6/26</a:t>
            </a:fld>
            <a:endParaRPr lang="en-GR"/>
          </a:p>
        </p:txBody>
      </p:sp>
      <p:sp>
        <p:nvSpPr>
          <p:cNvPr id="5" name="Footer Placeholder 4">
            <a:extLst>
              <a:ext uri="{FF2B5EF4-FFF2-40B4-BE49-F238E27FC236}">
                <a16:creationId xmlns:a16="http://schemas.microsoft.com/office/drawing/2014/main" id="{07453970-BD0E-35FD-5F52-BCDA212B9E03}"/>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CE170976-913C-1236-F285-CDE8C4F129FF}"/>
              </a:ext>
            </a:extLst>
          </p:cNvPr>
          <p:cNvSpPr>
            <a:spLocks noGrp="1"/>
          </p:cNvSpPr>
          <p:nvPr>
            <p:ph type="sldNum" sz="quarter" idx="12"/>
          </p:nvPr>
        </p:nvSpPr>
        <p:spPr/>
        <p:txBody>
          <a:bodyPr/>
          <a:lstStyle/>
          <a:p>
            <a:fld id="{85D352AE-2BBD-EE4B-B3F4-C47A6D92B1CF}" type="slidenum">
              <a:rPr lang="en-GR" smtClean="0"/>
              <a:t>‹#›</a:t>
            </a:fld>
            <a:endParaRPr lang="en-GR"/>
          </a:p>
        </p:txBody>
      </p:sp>
    </p:spTree>
    <p:extLst>
      <p:ext uri="{BB962C8B-B14F-4D97-AF65-F5344CB8AC3E}">
        <p14:creationId xmlns:p14="http://schemas.microsoft.com/office/powerpoint/2010/main" val="2597411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48EC0F-FE28-34FC-C3D5-FE1417E3ED1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314F784-392A-01E8-602E-6BA4A5127C9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4EDD0528-3EF8-A462-3125-72A6C13065B0}"/>
              </a:ext>
            </a:extLst>
          </p:cNvPr>
          <p:cNvSpPr>
            <a:spLocks noGrp="1"/>
          </p:cNvSpPr>
          <p:nvPr>
            <p:ph type="dt" sz="half" idx="10"/>
          </p:nvPr>
        </p:nvSpPr>
        <p:spPr/>
        <p:txBody>
          <a:bodyPr/>
          <a:lstStyle/>
          <a:p>
            <a:fld id="{1702763C-3259-0E44-A870-BB06DBB40FA0}" type="datetimeFigureOut">
              <a:rPr lang="en-GR" smtClean="0"/>
              <a:t>20/6/26</a:t>
            </a:fld>
            <a:endParaRPr lang="en-GR"/>
          </a:p>
        </p:txBody>
      </p:sp>
      <p:sp>
        <p:nvSpPr>
          <p:cNvPr id="5" name="Footer Placeholder 4">
            <a:extLst>
              <a:ext uri="{FF2B5EF4-FFF2-40B4-BE49-F238E27FC236}">
                <a16:creationId xmlns:a16="http://schemas.microsoft.com/office/drawing/2014/main" id="{C0E98069-809F-1BE8-1552-DD6FF36CA258}"/>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45F0925A-0422-32D8-0ABA-CF7B3D6923CA}"/>
              </a:ext>
            </a:extLst>
          </p:cNvPr>
          <p:cNvSpPr>
            <a:spLocks noGrp="1"/>
          </p:cNvSpPr>
          <p:nvPr>
            <p:ph type="sldNum" sz="quarter" idx="12"/>
          </p:nvPr>
        </p:nvSpPr>
        <p:spPr/>
        <p:txBody>
          <a:bodyPr/>
          <a:lstStyle/>
          <a:p>
            <a:fld id="{85D352AE-2BBD-EE4B-B3F4-C47A6D92B1CF}" type="slidenum">
              <a:rPr lang="en-GR" smtClean="0"/>
              <a:t>‹#›</a:t>
            </a:fld>
            <a:endParaRPr lang="en-GR"/>
          </a:p>
        </p:txBody>
      </p:sp>
    </p:spTree>
    <p:extLst>
      <p:ext uri="{BB962C8B-B14F-4D97-AF65-F5344CB8AC3E}">
        <p14:creationId xmlns:p14="http://schemas.microsoft.com/office/powerpoint/2010/main" val="590337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A9770-DB99-5AD1-7039-6D35AD40126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F860EFB2-2FF6-AD73-A4AD-46D45A7F9C8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ABF295AA-B37B-D46A-A8DF-BC7DD1FFE69E}"/>
              </a:ext>
            </a:extLst>
          </p:cNvPr>
          <p:cNvSpPr>
            <a:spLocks noGrp="1"/>
          </p:cNvSpPr>
          <p:nvPr>
            <p:ph type="dt" sz="half" idx="10"/>
          </p:nvPr>
        </p:nvSpPr>
        <p:spPr/>
        <p:txBody>
          <a:bodyPr/>
          <a:lstStyle/>
          <a:p>
            <a:fld id="{1702763C-3259-0E44-A870-BB06DBB40FA0}" type="datetimeFigureOut">
              <a:rPr lang="en-GR" smtClean="0"/>
              <a:t>20/6/26</a:t>
            </a:fld>
            <a:endParaRPr lang="en-GR"/>
          </a:p>
        </p:txBody>
      </p:sp>
      <p:sp>
        <p:nvSpPr>
          <p:cNvPr id="5" name="Footer Placeholder 4">
            <a:extLst>
              <a:ext uri="{FF2B5EF4-FFF2-40B4-BE49-F238E27FC236}">
                <a16:creationId xmlns:a16="http://schemas.microsoft.com/office/drawing/2014/main" id="{BAF22DE4-E74F-E9C3-F110-893DE75D9394}"/>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47069CE7-D3F0-278E-DE29-984E92C8D1D4}"/>
              </a:ext>
            </a:extLst>
          </p:cNvPr>
          <p:cNvSpPr>
            <a:spLocks noGrp="1"/>
          </p:cNvSpPr>
          <p:nvPr>
            <p:ph type="sldNum" sz="quarter" idx="12"/>
          </p:nvPr>
        </p:nvSpPr>
        <p:spPr/>
        <p:txBody>
          <a:bodyPr/>
          <a:lstStyle/>
          <a:p>
            <a:fld id="{85D352AE-2BBD-EE4B-B3F4-C47A6D92B1CF}" type="slidenum">
              <a:rPr lang="en-GR" smtClean="0"/>
              <a:t>‹#›</a:t>
            </a:fld>
            <a:endParaRPr lang="en-GR"/>
          </a:p>
        </p:txBody>
      </p:sp>
    </p:spTree>
    <p:extLst>
      <p:ext uri="{BB962C8B-B14F-4D97-AF65-F5344CB8AC3E}">
        <p14:creationId xmlns:p14="http://schemas.microsoft.com/office/powerpoint/2010/main" val="1790860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10206-D298-840D-F243-297078D8356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F503A471-EAE3-DF44-753C-118FEF03682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CA0781A-0058-9961-9EF9-7EE6B37BD36E}"/>
              </a:ext>
            </a:extLst>
          </p:cNvPr>
          <p:cNvSpPr>
            <a:spLocks noGrp="1"/>
          </p:cNvSpPr>
          <p:nvPr>
            <p:ph type="dt" sz="half" idx="10"/>
          </p:nvPr>
        </p:nvSpPr>
        <p:spPr/>
        <p:txBody>
          <a:bodyPr/>
          <a:lstStyle/>
          <a:p>
            <a:fld id="{1702763C-3259-0E44-A870-BB06DBB40FA0}" type="datetimeFigureOut">
              <a:rPr lang="en-GR" smtClean="0"/>
              <a:t>20/6/26</a:t>
            </a:fld>
            <a:endParaRPr lang="en-GR"/>
          </a:p>
        </p:txBody>
      </p:sp>
      <p:sp>
        <p:nvSpPr>
          <p:cNvPr id="5" name="Footer Placeholder 4">
            <a:extLst>
              <a:ext uri="{FF2B5EF4-FFF2-40B4-BE49-F238E27FC236}">
                <a16:creationId xmlns:a16="http://schemas.microsoft.com/office/drawing/2014/main" id="{26F9491F-F147-AC61-55E0-030E8493E52A}"/>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D52756AA-EBAC-348E-450D-31E3D900FE79}"/>
              </a:ext>
            </a:extLst>
          </p:cNvPr>
          <p:cNvSpPr>
            <a:spLocks noGrp="1"/>
          </p:cNvSpPr>
          <p:nvPr>
            <p:ph type="sldNum" sz="quarter" idx="12"/>
          </p:nvPr>
        </p:nvSpPr>
        <p:spPr/>
        <p:txBody>
          <a:bodyPr/>
          <a:lstStyle/>
          <a:p>
            <a:fld id="{85D352AE-2BBD-EE4B-B3F4-C47A6D92B1CF}" type="slidenum">
              <a:rPr lang="en-GR" smtClean="0"/>
              <a:t>‹#›</a:t>
            </a:fld>
            <a:endParaRPr lang="en-GR"/>
          </a:p>
        </p:txBody>
      </p:sp>
    </p:spTree>
    <p:extLst>
      <p:ext uri="{BB962C8B-B14F-4D97-AF65-F5344CB8AC3E}">
        <p14:creationId xmlns:p14="http://schemas.microsoft.com/office/powerpoint/2010/main" val="2958030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30D33-96CD-BD51-B7DE-8A5472AD0670}"/>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B7B3B94-B491-0EB4-F424-102484A9750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74665B72-8DF5-FBC1-7181-FA959700D1D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Date Placeholder 4">
            <a:extLst>
              <a:ext uri="{FF2B5EF4-FFF2-40B4-BE49-F238E27FC236}">
                <a16:creationId xmlns:a16="http://schemas.microsoft.com/office/drawing/2014/main" id="{44D71C5C-2F31-EC02-FBBA-02DD8EAE2C80}"/>
              </a:ext>
            </a:extLst>
          </p:cNvPr>
          <p:cNvSpPr>
            <a:spLocks noGrp="1"/>
          </p:cNvSpPr>
          <p:nvPr>
            <p:ph type="dt" sz="half" idx="10"/>
          </p:nvPr>
        </p:nvSpPr>
        <p:spPr/>
        <p:txBody>
          <a:bodyPr/>
          <a:lstStyle/>
          <a:p>
            <a:fld id="{1702763C-3259-0E44-A870-BB06DBB40FA0}" type="datetimeFigureOut">
              <a:rPr lang="en-GR" smtClean="0"/>
              <a:t>20/6/26</a:t>
            </a:fld>
            <a:endParaRPr lang="en-GR"/>
          </a:p>
        </p:txBody>
      </p:sp>
      <p:sp>
        <p:nvSpPr>
          <p:cNvPr id="6" name="Footer Placeholder 5">
            <a:extLst>
              <a:ext uri="{FF2B5EF4-FFF2-40B4-BE49-F238E27FC236}">
                <a16:creationId xmlns:a16="http://schemas.microsoft.com/office/drawing/2014/main" id="{B51D04BC-4533-FA5F-5021-9C7BE1F2C62C}"/>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EFD066BC-18BB-5A06-AD98-117DBB2A615E}"/>
              </a:ext>
            </a:extLst>
          </p:cNvPr>
          <p:cNvSpPr>
            <a:spLocks noGrp="1"/>
          </p:cNvSpPr>
          <p:nvPr>
            <p:ph type="sldNum" sz="quarter" idx="12"/>
          </p:nvPr>
        </p:nvSpPr>
        <p:spPr/>
        <p:txBody>
          <a:bodyPr/>
          <a:lstStyle/>
          <a:p>
            <a:fld id="{85D352AE-2BBD-EE4B-B3F4-C47A6D92B1CF}" type="slidenum">
              <a:rPr lang="en-GR" smtClean="0"/>
              <a:t>‹#›</a:t>
            </a:fld>
            <a:endParaRPr lang="en-GR"/>
          </a:p>
        </p:txBody>
      </p:sp>
    </p:spTree>
    <p:extLst>
      <p:ext uri="{BB962C8B-B14F-4D97-AF65-F5344CB8AC3E}">
        <p14:creationId xmlns:p14="http://schemas.microsoft.com/office/powerpoint/2010/main" val="3546134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F2423-821C-9767-97DA-2AE593114B85}"/>
              </a:ext>
            </a:extLst>
          </p:cNvPr>
          <p:cNvSpPr>
            <a:spLocks noGrp="1"/>
          </p:cNvSpPr>
          <p:nvPr>
            <p:ph type="title"/>
          </p:nvPr>
        </p:nvSpPr>
        <p:spPr>
          <a:xfrm>
            <a:off x="839788" y="365125"/>
            <a:ext cx="10515600"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D15AB71-1526-C704-11B9-9FB7A3B1AF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388E677-2A53-AAA1-BAC6-20808F23F40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DC674815-83BD-C21B-2DF3-81359187C8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A72C874-A535-635E-70C4-A1EA01BCE17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Date Placeholder 6">
            <a:extLst>
              <a:ext uri="{FF2B5EF4-FFF2-40B4-BE49-F238E27FC236}">
                <a16:creationId xmlns:a16="http://schemas.microsoft.com/office/drawing/2014/main" id="{F65C2983-ECBA-7E91-B452-553F586FC4B1}"/>
              </a:ext>
            </a:extLst>
          </p:cNvPr>
          <p:cNvSpPr>
            <a:spLocks noGrp="1"/>
          </p:cNvSpPr>
          <p:nvPr>
            <p:ph type="dt" sz="half" idx="10"/>
          </p:nvPr>
        </p:nvSpPr>
        <p:spPr/>
        <p:txBody>
          <a:bodyPr/>
          <a:lstStyle/>
          <a:p>
            <a:fld id="{1702763C-3259-0E44-A870-BB06DBB40FA0}" type="datetimeFigureOut">
              <a:rPr lang="en-GR" smtClean="0"/>
              <a:t>20/6/26</a:t>
            </a:fld>
            <a:endParaRPr lang="en-GR"/>
          </a:p>
        </p:txBody>
      </p:sp>
      <p:sp>
        <p:nvSpPr>
          <p:cNvPr id="8" name="Footer Placeholder 7">
            <a:extLst>
              <a:ext uri="{FF2B5EF4-FFF2-40B4-BE49-F238E27FC236}">
                <a16:creationId xmlns:a16="http://schemas.microsoft.com/office/drawing/2014/main" id="{3101C1A1-FDD0-A856-5C37-4C05F679E36F}"/>
              </a:ext>
            </a:extLst>
          </p:cNvPr>
          <p:cNvSpPr>
            <a:spLocks noGrp="1"/>
          </p:cNvSpPr>
          <p:nvPr>
            <p:ph type="ftr" sz="quarter" idx="11"/>
          </p:nvPr>
        </p:nvSpPr>
        <p:spPr/>
        <p:txBody>
          <a:bodyPr/>
          <a:lstStyle/>
          <a:p>
            <a:endParaRPr lang="en-GR"/>
          </a:p>
        </p:txBody>
      </p:sp>
      <p:sp>
        <p:nvSpPr>
          <p:cNvPr id="9" name="Slide Number Placeholder 8">
            <a:extLst>
              <a:ext uri="{FF2B5EF4-FFF2-40B4-BE49-F238E27FC236}">
                <a16:creationId xmlns:a16="http://schemas.microsoft.com/office/drawing/2014/main" id="{6CEC0369-7155-80CC-FFDA-7C8C2877E849}"/>
              </a:ext>
            </a:extLst>
          </p:cNvPr>
          <p:cNvSpPr>
            <a:spLocks noGrp="1"/>
          </p:cNvSpPr>
          <p:nvPr>
            <p:ph type="sldNum" sz="quarter" idx="12"/>
          </p:nvPr>
        </p:nvSpPr>
        <p:spPr/>
        <p:txBody>
          <a:bodyPr/>
          <a:lstStyle/>
          <a:p>
            <a:fld id="{85D352AE-2BBD-EE4B-B3F4-C47A6D92B1CF}" type="slidenum">
              <a:rPr lang="en-GR" smtClean="0"/>
              <a:t>‹#›</a:t>
            </a:fld>
            <a:endParaRPr lang="en-GR"/>
          </a:p>
        </p:txBody>
      </p:sp>
    </p:spTree>
    <p:extLst>
      <p:ext uri="{BB962C8B-B14F-4D97-AF65-F5344CB8AC3E}">
        <p14:creationId xmlns:p14="http://schemas.microsoft.com/office/powerpoint/2010/main" val="2901242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6D351-5C96-892C-4847-D1A1F8078625}"/>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03975E77-3662-24D7-6628-C19F04D878AC}"/>
              </a:ext>
            </a:extLst>
          </p:cNvPr>
          <p:cNvSpPr>
            <a:spLocks noGrp="1"/>
          </p:cNvSpPr>
          <p:nvPr>
            <p:ph type="dt" sz="half" idx="10"/>
          </p:nvPr>
        </p:nvSpPr>
        <p:spPr/>
        <p:txBody>
          <a:bodyPr/>
          <a:lstStyle/>
          <a:p>
            <a:fld id="{1702763C-3259-0E44-A870-BB06DBB40FA0}" type="datetimeFigureOut">
              <a:rPr lang="en-GR" smtClean="0"/>
              <a:t>20/6/26</a:t>
            </a:fld>
            <a:endParaRPr lang="en-GR"/>
          </a:p>
        </p:txBody>
      </p:sp>
      <p:sp>
        <p:nvSpPr>
          <p:cNvPr id="4" name="Footer Placeholder 3">
            <a:extLst>
              <a:ext uri="{FF2B5EF4-FFF2-40B4-BE49-F238E27FC236}">
                <a16:creationId xmlns:a16="http://schemas.microsoft.com/office/drawing/2014/main" id="{F036A746-FA06-122A-65FE-C7B149601934}"/>
              </a:ext>
            </a:extLst>
          </p:cNvPr>
          <p:cNvSpPr>
            <a:spLocks noGrp="1"/>
          </p:cNvSpPr>
          <p:nvPr>
            <p:ph type="ftr" sz="quarter" idx="11"/>
          </p:nvPr>
        </p:nvSpPr>
        <p:spPr/>
        <p:txBody>
          <a:bodyPr/>
          <a:lstStyle/>
          <a:p>
            <a:endParaRPr lang="en-GR"/>
          </a:p>
        </p:txBody>
      </p:sp>
      <p:sp>
        <p:nvSpPr>
          <p:cNvPr id="5" name="Slide Number Placeholder 4">
            <a:extLst>
              <a:ext uri="{FF2B5EF4-FFF2-40B4-BE49-F238E27FC236}">
                <a16:creationId xmlns:a16="http://schemas.microsoft.com/office/drawing/2014/main" id="{4D710E86-BF6D-7D16-7254-D87E1FF326A7}"/>
              </a:ext>
            </a:extLst>
          </p:cNvPr>
          <p:cNvSpPr>
            <a:spLocks noGrp="1"/>
          </p:cNvSpPr>
          <p:nvPr>
            <p:ph type="sldNum" sz="quarter" idx="12"/>
          </p:nvPr>
        </p:nvSpPr>
        <p:spPr/>
        <p:txBody>
          <a:bodyPr/>
          <a:lstStyle/>
          <a:p>
            <a:fld id="{85D352AE-2BBD-EE4B-B3F4-C47A6D92B1CF}" type="slidenum">
              <a:rPr lang="en-GR" smtClean="0"/>
              <a:t>‹#›</a:t>
            </a:fld>
            <a:endParaRPr lang="en-GR"/>
          </a:p>
        </p:txBody>
      </p:sp>
    </p:spTree>
    <p:extLst>
      <p:ext uri="{BB962C8B-B14F-4D97-AF65-F5344CB8AC3E}">
        <p14:creationId xmlns:p14="http://schemas.microsoft.com/office/powerpoint/2010/main" val="3535176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F6F6C9-055C-2DE7-23B3-E78DC528F688}"/>
              </a:ext>
            </a:extLst>
          </p:cNvPr>
          <p:cNvSpPr>
            <a:spLocks noGrp="1"/>
          </p:cNvSpPr>
          <p:nvPr>
            <p:ph type="dt" sz="half" idx="10"/>
          </p:nvPr>
        </p:nvSpPr>
        <p:spPr/>
        <p:txBody>
          <a:bodyPr/>
          <a:lstStyle/>
          <a:p>
            <a:fld id="{1702763C-3259-0E44-A870-BB06DBB40FA0}" type="datetimeFigureOut">
              <a:rPr lang="en-GR" smtClean="0"/>
              <a:t>20/6/26</a:t>
            </a:fld>
            <a:endParaRPr lang="en-GR"/>
          </a:p>
        </p:txBody>
      </p:sp>
      <p:sp>
        <p:nvSpPr>
          <p:cNvPr id="3" name="Footer Placeholder 2">
            <a:extLst>
              <a:ext uri="{FF2B5EF4-FFF2-40B4-BE49-F238E27FC236}">
                <a16:creationId xmlns:a16="http://schemas.microsoft.com/office/drawing/2014/main" id="{AD6F9DD1-6350-F41B-3854-2AF1DC29BA2B}"/>
              </a:ext>
            </a:extLst>
          </p:cNvPr>
          <p:cNvSpPr>
            <a:spLocks noGrp="1"/>
          </p:cNvSpPr>
          <p:nvPr>
            <p:ph type="ftr" sz="quarter" idx="11"/>
          </p:nvPr>
        </p:nvSpPr>
        <p:spPr/>
        <p:txBody>
          <a:bodyPr/>
          <a:lstStyle/>
          <a:p>
            <a:endParaRPr lang="en-GR"/>
          </a:p>
        </p:txBody>
      </p:sp>
      <p:sp>
        <p:nvSpPr>
          <p:cNvPr id="4" name="Slide Number Placeholder 3">
            <a:extLst>
              <a:ext uri="{FF2B5EF4-FFF2-40B4-BE49-F238E27FC236}">
                <a16:creationId xmlns:a16="http://schemas.microsoft.com/office/drawing/2014/main" id="{36316D39-503D-F8C2-86D6-ADFFAFA9CAF0}"/>
              </a:ext>
            </a:extLst>
          </p:cNvPr>
          <p:cNvSpPr>
            <a:spLocks noGrp="1"/>
          </p:cNvSpPr>
          <p:nvPr>
            <p:ph type="sldNum" sz="quarter" idx="12"/>
          </p:nvPr>
        </p:nvSpPr>
        <p:spPr/>
        <p:txBody>
          <a:bodyPr/>
          <a:lstStyle/>
          <a:p>
            <a:fld id="{85D352AE-2BBD-EE4B-B3F4-C47A6D92B1CF}" type="slidenum">
              <a:rPr lang="en-GR" smtClean="0"/>
              <a:t>‹#›</a:t>
            </a:fld>
            <a:endParaRPr lang="en-GR"/>
          </a:p>
        </p:txBody>
      </p:sp>
    </p:spTree>
    <p:extLst>
      <p:ext uri="{BB962C8B-B14F-4D97-AF65-F5344CB8AC3E}">
        <p14:creationId xmlns:p14="http://schemas.microsoft.com/office/powerpoint/2010/main" val="1177048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0AD9D-F4CA-A655-A5F4-FB458C1486C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0A34C701-8C66-5392-7DFA-AC6844438A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0A2544FC-E1BA-3B59-FB84-95C6508DA1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FDFC8B1-0268-5CA1-9B36-000852CEE9B4}"/>
              </a:ext>
            </a:extLst>
          </p:cNvPr>
          <p:cNvSpPr>
            <a:spLocks noGrp="1"/>
          </p:cNvSpPr>
          <p:nvPr>
            <p:ph type="dt" sz="half" idx="10"/>
          </p:nvPr>
        </p:nvSpPr>
        <p:spPr/>
        <p:txBody>
          <a:bodyPr/>
          <a:lstStyle/>
          <a:p>
            <a:fld id="{1702763C-3259-0E44-A870-BB06DBB40FA0}" type="datetimeFigureOut">
              <a:rPr lang="en-GR" smtClean="0"/>
              <a:t>20/6/26</a:t>
            </a:fld>
            <a:endParaRPr lang="en-GR"/>
          </a:p>
        </p:txBody>
      </p:sp>
      <p:sp>
        <p:nvSpPr>
          <p:cNvPr id="6" name="Footer Placeholder 5">
            <a:extLst>
              <a:ext uri="{FF2B5EF4-FFF2-40B4-BE49-F238E27FC236}">
                <a16:creationId xmlns:a16="http://schemas.microsoft.com/office/drawing/2014/main" id="{C5A2FB3C-F948-A6D3-5BA2-76DBA674FDCA}"/>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801F3998-220B-4787-5513-67CD1A769FC2}"/>
              </a:ext>
            </a:extLst>
          </p:cNvPr>
          <p:cNvSpPr>
            <a:spLocks noGrp="1"/>
          </p:cNvSpPr>
          <p:nvPr>
            <p:ph type="sldNum" sz="quarter" idx="12"/>
          </p:nvPr>
        </p:nvSpPr>
        <p:spPr/>
        <p:txBody>
          <a:bodyPr/>
          <a:lstStyle/>
          <a:p>
            <a:fld id="{85D352AE-2BBD-EE4B-B3F4-C47A6D92B1CF}" type="slidenum">
              <a:rPr lang="en-GR" smtClean="0"/>
              <a:t>‹#›</a:t>
            </a:fld>
            <a:endParaRPr lang="en-GR"/>
          </a:p>
        </p:txBody>
      </p:sp>
    </p:spTree>
    <p:extLst>
      <p:ext uri="{BB962C8B-B14F-4D97-AF65-F5344CB8AC3E}">
        <p14:creationId xmlns:p14="http://schemas.microsoft.com/office/powerpoint/2010/main" val="1561225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41958-AFB8-C14A-D4C7-7609F946DD9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8A2C9B10-06A8-85A8-AD6C-54A5D568EA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AED71407-8ADF-9C00-B81A-2D000DFD28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51F8B66-3D75-01D0-710D-85FDA57714EA}"/>
              </a:ext>
            </a:extLst>
          </p:cNvPr>
          <p:cNvSpPr>
            <a:spLocks noGrp="1"/>
          </p:cNvSpPr>
          <p:nvPr>
            <p:ph type="dt" sz="half" idx="10"/>
          </p:nvPr>
        </p:nvSpPr>
        <p:spPr/>
        <p:txBody>
          <a:bodyPr/>
          <a:lstStyle/>
          <a:p>
            <a:fld id="{1702763C-3259-0E44-A870-BB06DBB40FA0}" type="datetimeFigureOut">
              <a:rPr lang="en-GR" smtClean="0"/>
              <a:t>20/6/26</a:t>
            </a:fld>
            <a:endParaRPr lang="en-GR"/>
          </a:p>
        </p:txBody>
      </p:sp>
      <p:sp>
        <p:nvSpPr>
          <p:cNvPr id="6" name="Footer Placeholder 5">
            <a:extLst>
              <a:ext uri="{FF2B5EF4-FFF2-40B4-BE49-F238E27FC236}">
                <a16:creationId xmlns:a16="http://schemas.microsoft.com/office/drawing/2014/main" id="{C45B95D6-B073-4A0E-1721-59700964070F}"/>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1540C2C2-1A8A-3FFA-AD76-57045C7BD7FC}"/>
              </a:ext>
            </a:extLst>
          </p:cNvPr>
          <p:cNvSpPr>
            <a:spLocks noGrp="1"/>
          </p:cNvSpPr>
          <p:nvPr>
            <p:ph type="sldNum" sz="quarter" idx="12"/>
          </p:nvPr>
        </p:nvSpPr>
        <p:spPr/>
        <p:txBody>
          <a:bodyPr/>
          <a:lstStyle/>
          <a:p>
            <a:fld id="{85D352AE-2BBD-EE4B-B3F4-C47A6D92B1CF}" type="slidenum">
              <a:rPr lang="en-GR" smtClean="0"/>
              <a:t>‹#›</a:t>
            </a:fld>
            <a:endParaRPr lang="en-GR"/>
          </a:p>
        </p:txBody>
      </p:sp>
    </p:spTree>
    <p:extLst>
      <p:ext uri="{BB962C8B-B14F-4D97-AF65-F5344CB8AC3E}">
        <p14:creationId xmlns:p14="http://schemas.microsoft.com/office/powerpoint/2010/main" val="3509940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3F432C-F920-6CA7-4400-CD6CAFE0B1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R"/>
          </a:p>
        </p:txBody>
      </p:sp>
      <p:sp>
        <p:nvSpPr>
          <p:cNvPr id="3" name="Text Placeholder 2">
            <a:extLst>
              <a:ext uri="{FF2B5EF4-FFF2-40B4-BE49-F238E27FC236}">
                <a16:creationId xmlns:a16="http://schemas.microsoft.com/office/drawing/2014/main" id="{7743924A-2F66-B7D0-FBFB-E3CE52E64F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CEB9D55B-043C-27AE-AAEB-8CED3345FC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02763C-3259-0E44-A870-BB06DBB40FA0}" type="datetimeFigureOut">
              <a:rPr lang="en-GR" smtClean="0"/>
              <a:t>20/6/26</a:t>
            </a:fld>
            <a:endParaRPr lang="en-GR"/>
          </a:p>
        </p:txBody>
      </p:sp>
      <p:sp>
        <p:nvSpPr>
          <p:cNvPr id="5" name="Footer Placeholder 4">
            <a:extLst>
              <a:ext uri="{FF2B5EF4-FFF2-40B4-BE49-F238E27FC236}">
                <a16:creationId xmlns:a16="http://schemas.microsoft.com/office/drawing/2014/main" id="{8D5BF086-C102-878A-7CF0-822988EBC2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R"/>
          </a:p>
        </p:txBody>
      </p:sp>
      <p:sp>
        <p:nvSpPr>
          <p:cNvPr id="6" name="Slide Number Placeholder 5">
            <a:extLst>
              <a:ext uri="{FF2B5EF4-FFF2-40B4-BE49-F238E27FC236}">
                <a16:creationId xmlns:a16="http://schemas.microsoft.com/office/drawing/2014/main" id="{6CD12DF4-0E63-E779-52BE-B4DF8885A1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5D352AE-2BBD-EE4B-B3F4-C47A6D92B1CF}" type="slidenum">
              <a:rPr lang="en-GR" smtClean="0"/>
              <a:t>‹#›</a:t>
            </a:fld>
            <a:endParaRPr lang="en-GR"/>
          </a:p>
        </p:txBody>
      </p:sp>
    </p:spTree>
    <p:extLst>
      <p:ext uri="{BB962C8B-B14F-4D97-AF65-F5344CB8AC3E}">
        <p14:creationId xmlns:p14="http://schemas.microsoft.com/office/powerpoint/2010/main" val="2831047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4" name="Shape 824"/>
          <p:cNvSpPr>
            <a:spLocks noGrp="1"/>
          </p:cNvSpPr>
          <p:nvPr>
            <p:ph type="title"/>
          </p:nvPr>
        </p:nvSpPr>
        <p:spPr>
          <a:xfrm>
            <a:off x="2147888" y="1709738"/>
            <a:ext cx="7886701" cy="2852738"/>
          </a:xfrm>
          <a:prstGeom prst="rect">
            <a:avLst/>
          </a:prstGeom>
        </p:spPr>
        <p:txBody>
          <a:bodyPr/>
          <a:lstStyle>
            <a:lvl1pPr>
              <a:defRPr b="1">
                <a:solidFill>
                  <a:srgbClr val="AB9367"/>
                </a:solidFill>
                <a:effectLst>
                  <a:outerShdw blurRad="38100" dist="38100" dir="2700000" rotWithShape="0">
                    <a:srgbClr val="C0C0C0"/>
                  </a:outerShdw>
                </a:effectLst>
              </a:defRPr>
            </a:lvl1pPr>
          </a:lstStyle>
          <a:p>
            <a:r>
              <a:rPr dirty="0">
                <a:solidFill>
                  <a:srgbClr val="E6A16C"/>
                </a:solidFill>
              </a:rPr>
              <a:t>Portfolio Optimization</a:t>
            </a:r>
          </a:p>
        </p:txBody>
      </p:sp>
      <p:sp>
        <p:nvSpPr>
          <p:cNvPr id="825" name="Shape 825"/>
          <p:cNvSpPr>
            <a:spLocks noGrp="1"/>
          </p:cNvSpPr>
          <p:nvPr>
            <p:ph type="body" sz="quarter" idx="1"/>
          </p:nvPr>
        </p:nvSpPr>
        <p:spPr>
          <a:prstGeom prst="rect">
            <a:avLst/>
          </a:prstGeom>
        </p:spPr>
        <p:txBody>
          <a:bodyPr/>
          <a:lstStyle/>
          <a:p>
            <a:endParaRPr/>
          </a:p>
          <a:p>
            <a:endParaRPr/>
          </a:p>
          <a:p>
            <a:pPr algn="ctr">
              <a:defRPr>
                <a:solidFill>
                  <a:srgbClr val="222268"/>
                </a:solidFill>
              </a:defRPr>
            </a:pPr>
            <a:r>
              <a:t>Taking the process one step forward…</a:t>
            </a:r>
          </a:p>
        </p:txBody>
      </p:sp>
      <p:sp>
        <p:nvSpPr>
          <p:cNvPr id="826" name="Shape 826"/>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1</a:t>
            </a:fld>
            <a:endParaRPr/>
          </a:p>
        </p:txBody>
      </p:sp>
      <p:pic>
        <p:nvPicPr>
          <p:cNvPr id="827" name="image171.jpeg"/>
          <p:cNvPicPr>
            <a:picLocks noChangeAspect="1"/>
          </p:cNvPicPr>
          <p:nvPr/>
        </p:nvPicPr>
        <p:blipFill>
          <a:blip r:embed="rId2"/>
          <a:stretch>
            <a:fillRect/>
          </a:stretch>
        </p:blipFill>
        <p:spPr>
          <a:xfrm>
            <a:off x="3894995" y="1"/>
            <a:ext cx="4392489" cy="1950721"/>
          </a:xfrm>
          <a:prstGeom prst="rect">
            <a:avLst/>
          </a:prstGeom>
          <a:ln w="12700">
            <a:miter lim="400000"/>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1" name="Shape 861"/>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10</a:t>
            </a:fld>
            <a:endParaRPr/>
          </a:p>
        </p:txBody>
      </p:sp>
      <p:sp>
        <p:nvSpPr>
          <p:cNvPr id="863" name="Shape 863"/>
          <p:cNvSpPr>
            <a:spLocks noGrp="1"/>
          </p:cNvSpPr>
          <p:nvPr>
            <p:ph type="body" idx="1"/>
          </p:nvPr>
        </p:nvSpPr>
        <p:spPr>
          <a:xfrm>
            <a:off x="1981200" y="1600201"/>
            <a:ext cx="8229600" cy="4525963"/>
          </a:xfrm>
          <a:prstGeom prst="rect">
            <a:avLst/>
          </a:prstGeom>
        </p:spPr>
        <p:txBody>
          <a:bodyPr/>
          <a:lstStyle/>
          <a:p>
            <a:pPr marL="0" indent="0">
              <a:spcBef>
                <a:spcPts val="800"/>
              </a:spcBef>
              <a:buNone/>
              <a:defRPr sz="3600" b="1">
                <a:solidFill>
                  <a:srgbClr val="AB9367"/>
                </a:solidFill>
                <a:effectLst>
                  <a:outerShdw blurRad="38100" dist="38100" dir="2700000" rotWithShape="0">
                    <a:srgbClr val="C0C0C0"/>
                  </a:outerShdw>
                </a:effectLst>
                <a:latin typeface="+mj-lt"/>
                <a:ea typeface="+mj-ea"/>
                <a:cs typeface="+mj-cs"/>
                <a:sym typeface="Arial"/>
              </a:defRPr>
            </a:pPr>
            <a:r>
              <a:rPr dirty="0">
                <a:solidFill>
                  <a:srgbClr val="E6A16C"/>
                </a:solidFill>
              </a:rPr>
              <a:t>Solution: target portfolio</a:t>
            </a:r>
          </a:p>
          <a:p>
            <a:pPr marL="0" indent="0" algn="ctr">
              <a:spcBef>
                <a:spcPts val="800"/>
              </a:spcBef>
              <a:buNone/>
              <a:defRPr sz="2800">
                <a:latin typeface="+mj-lt"/>
                <a:ea typeface="+mj-ea"/>
                <a:cs typeface="+mj-cs"/>
                <a:sym typeface="Arial"/>
              </a:defRPr>
            </a:pPr>
            <a:r>
              <a:rPr dirty="0"/>
              <a:t>Anyone should be able to provide an ideal target portfolio — the portfolio that you would like to hold when </a:t>
            </a:r>
            <a:r>
              <a:rPr sz="3600" b="1" dirty="0">
                <a:solidFill>
                  <a:srgbClr val="E6A16C"/>
                </a:solidFill>
                <a:effectLst>
                  <a:outerShdw blurRad="38100" dist="38100" dir="2700000" rotWithShape="0">
                    <a:srgbClr val="C0C0C0"/>
                  </a:outerShdw>
                </a:effectLst>
              </a:rPr>
              <a:t>all constraints are ignored</a:t>
            </a:r>
            <a:r>
              <a:rPr dirty="0"/>
              <a:t>.  Once you have the target portfolio, then you can get a portfolio that is “close” to the target but does obey the constraints.  One of those constraints should almost surely be turnover.</a:t>
            </a:r>
          </a:p>
        </p:txBody>
      </p:sp>
      <p:sp>
        <p:nvSpPr>
          <p:cNvPr id="4" name="Shape 841">
            <a:extLst>
              <a:ext uri="{FF2B5EF4-FFF2-40B4-BE49-F238E27FC236}">
                <a16:creationId xmlns:a16="http://schemas.microsoft.com/office/drawing/2014/main" id="{54FF9EDF-8390-68D9-2025-F2D862230A4E}"/>
              </a:ext>
            </a:extLst>
          </p:cNvPr>
          <p:cNvSpPr>
            <a:spLocks noGrp="1"/>
          </p:cNvSpPr>
          <p:nvPr>
            <p:ph type="title"/>
          </p:nvPr>
        </p:nvSpPr>
        <p:spPr>
          <a:xfrm>
            <a:off x="1992313" y="-171450"/>
            <a:ext cx="8229601" cy="1143000"/>
          </a:xfrm>
          <a:prstGeom prst="rect">
            <a:avLst/>
          </a:prstGeom>
        </p:spPr>
        <p:txBody>
          <a:bodyPr/>
          <a:lstStyle>
            <a:lvl1pPr>
              <a:defRPr b="1">
                <a:solidFill>
                  <a:srgbClr val="AB9367"/>
                </a:solidFill>
              </a:defRPr>
            </a:lvl1pPr>
          </a:lstStyle>
          <a:p>
            <a:pPr hangingPunct="1"/>
            <a:r>
              <a:rPr lang="en-GB" dirty="0">
                <a:solidFill>
                  <a:srgbClr val="E6A16C"/>
                </a:solidFill>
              </a:rPr>
              <a:t>Optimization Problems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5" name="Shape 865"/>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11</a:t>
            </a:fld>
            <a:endParaRPr/>
          </a:p>
        </p:txBody>
      </p:sp>
      <p:sp>
        <p:nvSpPr>
          <p:cNvPr id="867" name="Shape 867"/>
          <p:cNvSpPr>
            <a:spLocks noGrp="1"/>
          </p:cNvSpPr>
          <p:nvPr>
            <p:ph type="body" idx="1"/>
          </p:nvPr>
        </p:nvSpPr>
        <p:spPr>
          <a:xfrm>
            <a:off x="1981200" y="1600201"/>
            <a:ext cx="8229600" cy="4525963"/>
          </a:xfrm>
          <a:prstGeom prst="rect">
            <a:avLst/>
          </a:prstGeom>
        </p:spPr>
        <p:txBody>
          <a:bodyPr/>
          <a:lstStyle/>
          <a:p>
            <a:pPr marL="0" indent="0">
              <a:spcBef>
                <a:spcPts val="800"/>
              </a:spcBef>
              <a:buNone/>
              <a:defRPr sz="3600" b="1">
                <a:solidFill>
                  <a:srgbClr val="AB9367"/>
                </a:solidFill>
                <a:effectLst>
                  <a:outerShdw blurRad="38100" dist="38100" dir="2700000" rotWithShape="0">
                    <a:srgbClr val="C0C0C0"/>
                  </a:outerShdw>
                </a:effectLst>
                <a:latin typeface="+mj-lt"/>
                <a:ea typeface="+mj-ea"/>
                <a:cs typeface="+mj-cs"/>
                <a:sym typeface="Arial"/>
              </a:defRPr>
            </a:pPr>
            <a:r>
              <a:rPr dirty="0">
                <a:solidFill>
                  <a:srgbClr val="E6A16C"/>
                </a:solidFill>
              </a:rPr>
              <a:t>Solution: reverse optimization</a:t>
            </a:r>
          </a:p>
          <a:p>
            <a:pPr marL="0" indent="0" algn="ctr">
              <a:spcBef>
                <a:spcPts val="800"/>
              </a:spcBef>
              <a:buNone/>
              <a:defRPr sz="2800">
                <a:latin typeface="+mj-lt"/>
                <a:ea typeface="+mj-ea"/>
                <a:cs typeface="+mj-cs"/>
                <a:sym typeface="Arial"/>
              </a:defRPr>
            </a:pPr>
            <a:r>
              <a:rPr dirty="0"/>
              <a:t>The technique of reverse optimization (also called </a:t>
            </a:r>
            <a:r>
              <a:rPr sz="3600" b="1" dirty="0">
                <a:solidFill>
                  <a:srgbClr val="E6A16C"/>
                </a:solidFill>
                <a:effectLst>
                  <a:outerShdw blurRad="38100" dist="38100" dir="2700000" rotWithShape="0">
                    <a:srgbClr val="C0C0C0"/>
                  </a:outerShdw>
                </a:effectLst>
              </a:rPr>
              <a:t>implied alpha</a:t>
            </a:r>
            <a:r>
              <a:rPr dirty="0"/>
              <a:t>) can be used iteratively to try to find a portfolio that looks like what you want in terms of the expected returns that are implied.  This avoids actually doing optimization, but it is labor-intensive and it depends on the constraints not spoiling the implied alphas (which is perhaps doubtful).</a:t>
            </a:r>
          </a:p>
        </p:txBody>
      </p:sp>
      <p:sp>
        <p:nvSpPr>
          <p:cNvPr id="3" name="Title 2">
            <a:extLst>
              <a:ext uri="{FF2B5EF4-FFF2-40B4-BE49-F238E27FC236}">
                <a16:creationId xmlns:a16="http://schemas.microsoft.com/office/drawing/2014/main" id="{986794F2-F11A-E14F-B2A8-A820E283E1C7}"/>
              </a:ext>
            </a:extLst>
          </p:cNvPr>
          <p:cNvSpPr>
            <a:spLocks noGrp="1"/>
          </p:cNvSpPr>
          <p:nvPr>
            <p:ph type="title"/>
          </p:nvPr>
        </p:nvSpPr>
        <p:spPr/>
        <p:txBody>
          <a:bodyPr>
            <a:normAutofit/>
          </a:bodyPr>
          <a:lstStyle/>
          <a:p>
            <a:r>
              <a:rPr lang="en-GB" b="1" dirty="0">
                <a:solidFill>
                  <a:srgbClr val="E6A16C"/>
                </a:solidFill>
              </a:rPr>
              <a:t>Optimization Problems</a:t>
            </a:r>
            <a:endParaRPr lang="en-GR"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9" name="Shape 869"/>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12</a:t>
            </a:fld>
            <a:endParaRPr/>
          </a:p>
        </p:txBody>
      </p:sp>
      <p:sp>
        <p:nvSpPr>
          <p:cNvPr id="871" name="Shape 871"/>
          <p:cNvSpPr>
            <a:spLocks noGrp="1"/>
          </p:cNvSpPr>
          <p:nvPr>
            <p:ph type="body" idx="1"/>
          </p:nvPr>
        </p:nvSpPr>
        <p:spPr>
          <a:xfrm>
            <a:off x="1981200" y="1600201"/>
            <a:ext cx="8229600" cy="4525963"/>
          </a:xfrm>
          <a:prstGeom prst="rect">
            <a:avLst/>
          </a:prstGeom>
        </p:spPr>
        <p:txBody>
          <a:bodyPr/>
          <a:lstStyle/>
          <a:p>
            <a:pPr marL="0" indent="0">
              <a:spcBef>
                <a:spcPts val="800"/>
              </a:spcBef>
              <a:buNone/>
              <a:defRPr sz="3600" b="1">
                <a:solidFill>
                  <a:srgbClr val="AB9367"/>
                </a:solidFill>
                <a:effectLst>
                  <a:outerShdw blurRad="38100" dist="38100" dir="2700000" rotWithShape="0">
                    <a:srgbClr val="C0C0C0"/>
                  </a:outerShdw>
                </a:effectLst>
                <a:latin typeface="+mj-lt"/>
                <a:ea typeface="+mj-ea"/>
                <a:cs typeface="+mj-cs"/>
                <a:sym typeface="Arial"/>
              </a:defRPr>
            </a:pPr>
            <a:r>
              <a:rPr dirty="0">
                <a:solidFill>
                  <a:srgbClr val="E6A16C"/>
                </a:solidFill>
              </a:rPr>
              <a:t>Solution: asset ranks</a:t>
            </a:r>
          </a:p>
          <a:p>
            <a:pPr marL="0" indent="0" algn="ctr">
              <a:spcBef>
                <a:spcPts val="800"/>
              </a:spcBef>
              <a:buNone/>
              <a:defRPr sz="2800">
                <a:latin typeface="+mj-lt"/>
                <a:ea typeface="+mj-ea"/>
                <a:cs typeface="+mj-cs"/>
                <a:sym typeface="Arial"/>
              </a:defRPr>
            </a:pPr>
            <a:r>
              <a:rPr dirty="0"/>
              <a:t>If you can order the assets in your universe in terms of expected returns, then it is feasible to produce expected returns to give to an optimizer.  Ranking assets is much easier than giving numerical estimates of returns. A paper by </a:t>
            </a:r>
            <a:r>
              <a:rPr sz="3600" b="1" dirty="0">
                <a:solidFill>
                  <a:srgbClr val="E6A16C"/>
                </a:solidFill>
                <a:effectLst>
                  <a:outerShdw blurRad="38100" dist="38100" dir="2700000" rotWithShape="0">
                    <a:srgbClr val="C0C0C0"/>
                  </a:outerShdw>
                </a:effectLst>
              </a:rPr>
              <a:t>Almgren and Chriss</a:t>
            </a:r>
            <a:r>
              <a:rPr dirty="0">
                <a:solidFill>
                  <a:srgbClr val="E6A16C"/>
                </a:solidFill>
              </a:rPr>
              <a:t> </a:t>
            </a:r>
            <a:r>
              <a:rPr dirty="0"/>
              <a:t>explains how to turn ranks into numerical expected returns. </a:t>
            </a:r>
          </a:p>
        </p:txBody>
      </p:sp>
      <p:sp>
        <p:nvSpPr>
          <p:cNvPr id="3" name="Title 2">
            <a:extLst>
              <a:ext uri="{FF2B5EF4-FFF2-40B4-BE49-F238E27FC236}">
                <a16:creationId xmlns:a16="http://schemas.microsoft.com/office/drawing/2014/main" id="{1FE3A5CF-8B89-506A-ACE3-B7643DB60069}"/>
              </a:ext>
            </a:extLst>
          </p:cNvPr>
          <p:cNvSpPr>
            <a:spLocks noGrp="1"/>
          </p:cNvSpPr>
          <p:nvPr>
            <p:ph type="title"/>
          </p:nvPr>
        </p:nvSpPr>
        <p:spPr/>
        <p:txBody>
          <a:bodyPr>
            <a:normAutofit/>
          </a:bodyPr>
          <a:lstStyle/>
          <a:p>
            <a:r>
              <a:rPr lang="en-GB" b="1" dirty="0">
                <a:solidFill>
                  <a:srgbClr val="E6A16C"/>
                </a:solidFill>
              </a:rPr>
              <a:t>Optimization Problems</a:t>
            </a:r>
            <a:endParaRPr lang="en-GR"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3" name="Shape 873"/>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13</a:t>
            </a:fld>
            <a:endParaRPr/>
          </a:p>
        </p:txBody>
      </p:sp>
      <p:sp>
        <p:nvSpPr>
          <p:cNvPr id="875" name="Shape 875"/>
          <p:cNvSpPr>
            <a:spLocks noGrp="1"/>
          </p:cNvSpPr>
          <p:nvPr>
            <p:ph type="body" idx="1"/>
          </p:nvPr>
        </p:nvSpPr>
        <p:spPr>
          <a:xfrm>
            <a:off x="1981200" y="1600201"/>
            <a:ext cx="8229600" cy="4525963"/>
          </a:xfrm>
          <a:prstGeom prst="rect">
            <a:avLst/>
          </a:prstGeom>
        </p:spPr>
        <p:txBody>
          <a:bodyPr>
            <a:normAutofit/>
          </a:bodyPr>
          <a:lstStyle/>
          <a:p>
            <a:pPr marL="0" indent="0" defTabSz="877823">
              <a:spcBef>
                <a:spcPts val="800"/>
              </a:spcBef>
              <a:buNone/>
              <a:defRPr sz="3455" b="1">
                <a:solidFill>
                  <a:srgbClr val="AB9367"/>
                </a:solidFill>
                <a:effectLst>
                  <a:outerShdw blurRad="36576" dist="36576" dir="2700000" rotWithShape="0">
                    <a:srgbClr val="C0C0C0"/>
                  </a:outerShdw>
                </a:effectLst>
                <a:latin typeface="+mj-lt"/>
                <a:ea typeface="+mj-ea"/>
                <a:cs typeface="+mj-cs"/>
                <a:sym typeface="Arial"/>
              </a:defRPr>
            </a:pPr>
            <a:r>
              <a:rPr dirty="0">
                <a:solidFill>
                  <a:srgbClr val="E6A16C"/>
                </a:solidFill>
              </a:rPr>
              <a:t>Problem 4:</a:t>
            </a:r>
            <a:r>
              <a:rPr sz="2688" dirty="0">
                <a:solidFill>
                  <a:srgbClr val="E6A16C"/>
                </a:solidFill>
              </a:rPr>
              <a:t> </a:t>
            </a:r>
            <a:r>
              <a:rPr sz="2688" dirty="0">
                <a:solidFill>
                  <a:srgbClr val="000000"/>
                </a:solidFill>
              </a:rPr>
              <a:t>mean-variance optimization is restrictive</a:t>
            </a:r>
          </a:p>
          <a:p>
            <a:pPr marL="0" indent="0" algn="ctr" defTabSz="877823">
              <a:spcBef>
                <a:spcPts val="800"/>
              </a:spcBef>
              <a:buNone/>
              <a:defRPr sz="2688">
                <a:latin typeface="+mj-lt"/>
                <a:ea typeface="+mj-ea"/>
                <a:cs typeface="+mj-cs"/>
                <a:sym typeface="Arial"/>
              </a:defRPr>
            </a:pPr>
            <a:r>
              <a:rPr dirty="0"/>
              <a:t>There is a myth that mean-variance optimization is only useful when returns are normally distributed.  That’s backwards.  </a:t>
            </a:r>
            <a:r>
              <a:rPr sz="3455" b="1" dirty="0">
                <a:solidFill>
                  <a:srgbClr val="E6A16C"/>
                </a:solidFill>
                <a:effectLst>
                  <a:outerShdw blurRad="36576" dist="36576" dir="2700000" rotWithShape="0">
                    <a:srgbClr val="C0C0C0"/>
                  </a:outerShdw>
                </a:effectLst>
              </a:rPr>
              <a:t>If returns are normally distributed</a:t>
            </a:r>
            <a:r>
              <a:rPr dirty="0"/>
              <a:t>, then mean-variance optimization is all that can be done — all other utilities will be equivalent.   True, If the return distribution of any assets in the universe are not reasonably close to symmetric. </a:t>
            </a:r>
          </a:p>
        </p:txBody>
      </p:sp>
      <p:sp>
        <p:nvSpPr>
          <p:cNvPr id="3" name="Title 2">
            <a:extLst>
              <a:ext uri="{FF2B5EF4-FFF2-40B4-BE49-F238E27FC236}">
                <a16:creationId xmlns:a16="http://schemas.microsoft.com/office/drawing/2014/main" id="{0FB85400-B1A0-B71C-9384-BC44D51E5F20}"/>
              </a:ext>
            </a:extLst>
          </p:cNvPr>
          <p:cNvSpPr>
            <a:spLocks noGrp="1"/>
          </p:cNvSpPr>
          <p:nvPr>
            <p:ph type="title"/>
          </p:nvPr>
        </p:nvSpPr>
        <p:spPr/>
        <p:txBody>
          <a:bodyPr>
            <a:normAutofit/>
          </a:bodyPr>
          <a:lstStyle/>
          <a:p>
            <a:r>
              <a:rPr lang="en-GB" b="1" dirty="0">
                <a:solidFill>
                  <a:srgbClr val="E6A16C"/>
                </a:solidFill>
              </a:rPr>
              <a:t>Optimization Problems</a:t>
            </a:r>
            <a:endParaRPr lang="en-GR"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 name="Shape 877"/>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14</a:t>
            </a:fld>
            <a:endParaRPr/>
          </a:p>
        </p:txBody>
      </p:sp>
      <p:sp>
        <p:nvSpPr>
          <p:cNvPr id="879" name="Shape 879"/>
          <p:cNvSpPr>
            <a:spLocks noGrp="1"/>
          </p:cNvSpPr>
          <p:nvPr>
            <p:ph type="body" idx="1"/>
          </p:nvPr>
        </p:nvSpPr>
        <p:spPr>
          <a:xfrm>
            <a:off x="1981200" y="1600201"/>
            <a:ext cx="8229600" cy="4525963"/>
          </a:xfrm>
          <a:prstGeom prst="rect">
            <a:avLst/>
          </a:prstGeom>
        </p:spPr>
        <p:txBody>
          <a:bodyPr/>
          <a:lstStyle/>
          <a:p>
            <a:pPr marL="0" indent="0">
              <a:spcBef>
                <a:spcPts val="800"/>
              </a:spcBef>
              <a:buNone/>
              <a:defRPr sz="3600" b="1">
                <a:solidFill>
                  <a:srgbClr val="AB9367"/>
                </a:solidFill>
                <a:effectLst>
                  <a:outerShdw blurRad="38100" dist="38100" dir="2700000" rotWithShape="0">
                    <a:srgbClr val="C0C0C0"/>
                  </a:outerShdw>
                </a:effectLst>
                <a:latin typeface="+mj-lt"/>
                <a:ea typeface="+mj-ea"/>
                <a:cs typeface="+mj-cs"/>
                <a:sym typeface="Arial"/>
              </a:defRPr>
            </a:pPr>
            <a:r>
              <a:rPr dirty="0">
                <a:solidFill>
                  <a:srgbClr val="E6A16C"/>
                </a:solidFill>
              </a:rPr>
              <a:t>Solution</a:t>
            </a:r>
          </a:p>
          <a:p>
            <a:pPr marL="0" indent="0" algn="ctr">
              <a:spcBef>
                <a:spcPts val="800"/>
              </a:spcBef>
              <a:buNone/>
            </a:pPr>
            <a:r>
              <a:rPr dirty="0">
                <a:latin typeface="+mj-lt"/>
                <a:ea typeface="+mj-ea"/>
                <a:cs typeface="+mj-cs"/>
              </a:rPr>
              <a:t>If indeed you are in a situation — including fixed income or options — where mean-variance optimization is not appropriate, then you should probably do </a:t>
            </a:r>
            <a:r>
              <a:rPr sz="3600" b="1" dirty="0">
                <a:solidFill>
                  <a:srgbClr val="E6A16C"/>
                </a:solidFill>
                <a:effectLst>
                  <a:outerShdw blurRad="38100" dist="38100" dir="2700000" rotWithShape="0">
                    <a:srgbClr val="C0C0C0"/>
                  </a:outerShdw>
                </a:effectLst>
                <a:latin typeface="+mj-lt"/>
                <a:ea typeface="+mj-ea"/>
                <a:cs typeface="+mj-cs"/>
                <a:sym typeface="Arial"/>
              </a:rPr>
              <a:t>scenario optimization</a:t>
            </a:r>
            <a:r>
              <a:rPr dirty="0"/>
              <a:t>.</a:t>
            </a:r>
          </a:p>
        </p:txBody>
      </p:sp>
      <p:sp>
        <p:nvSpPr>
          <p:cNvPr id="3" name="Title 2">
            <a:extLst>
              <a:ext uri="{FF2B5EF4-FFF2-40B4-BE49-F238E27FC236}">
                <a16:creationId xmlns:a16="http://schemas.microsoft.com/office/drawing/2014/main" id="{27548E84-C278-EA96-3B3A-E376482059AA}"/>
              </a:ext>
            </a:extLst>
          </p:cNvPr>
          <p:cNvSpPr>
            <a:spLocks noGrp="1"/>
          </p:cNvSpPr>
          <p:nvPr>
            <p:ph type="title"/>
          </p:nvPr>
        </p:nvSpPr>
        <p:spPr/>
        <p:txBody>
          <a:bodyPr>
            <a:normAutofit/>
          </a:bodyPr>
          <a:lstStyle/>
          <a:p>
            <a:r>
              <a:rPr lang="en-GB" b="1" dirty="0">
                <a:solidFill>
                  <a:srgbClr val="E6A16C"/>
                </a:solidFill>
              </a:rPr>
              <a:t>Optimization Problems</a:t>
            </a:r>
            <a:endParaRPr lang="en-GR"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1" name="Shape 881"/>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15</a:t>
            </a:fld>
            <a:endParaRPr/>
          </a:p>
        </p:txBody>
      </p:sp>
      <p:sp>
        <p:nvSpPr>
          <p:cNvPr id="883" name="Shape 883"/>
          <p:cNvSpPr>
            <a:spLocks noGrp="1"/>
          </p:cNvSpPr>
          <p:nvPr>
            <p:ph type="body" idx="1"/>
          </p:nvPr>
        </p:nvSpPr>
        <p:spPr>
          <a:xfrm>
            <a:off x="1981200" y="1600201"/>
            <a:ext cx="8229600" cy="4525963"/>
          </a:xfrm>
          <a:prstGeom prst="rect">
            <a:avLst/>
          </a:prstGeom>
        </p:spPr>
        <p:txBody>
          <a:bodyPr>
            <a:normAutofit/>
          </a:bodyPr>
          <a:lstStyle/>
          <a:p>
            <a:pPr marL="0" indent="0" defTabSz="905255">
              <a:spcBef>
                <a:spcPts val="800"/>
              </a:spcBef>
              <a:buNone/>
              <a:defRPr sz="3465" b="1">
                <a:solidFill>
                  <a:srgbClr val="AB9367"/>
                </a:solidFill>
                <a:effectLst>
                  <a:outerShdw blurRad="37719" dist="37719" dir="2700000" rotWithShape="0">
                    <a:srgbClr val="C0C0C0"/>
                  </a:outerShdw>
                </a:effectLst>
                <a:latin typeface="+mj-lt"/>
                <a:ea typeface="+mj-ea"/>
                <a:cs typeface="+mj-cs"/>
                <a:sym typeface="Arial"/>
              </a:defRPr>
            </a:pPr>
            <a:r>
              <a:rPr dirty="0">
                <a:solidFill>
                  <a:srgbClr val="E6A16C"/>
                </a:solidFill>
              </a:rPr>
              <a:t>Problem 5:</a:t>
            </a:r>
            <a:r>
              <a:rPr sz="2772" dirty="0">
                <a:solidFill>
                  <a:srgbClr val="E6A16C"/>
                </a:solidFill>
              </a:rPr>
              <a:t> </a:t>
            </a:r>
            <a:r>
              <a:rPr sz="2574" dirty="0">
                <a:solidFill>
                  <a:srgbClr val="000000"/>
                </a:solidFill>
              </a:rPr>
              <a:t>portfolio optimization inputs are noisy estimates</a:t>
            </a:r>
          </a:p>
          <a:p>
            <a:pPr marL="0" indent="0" algn="ctr" defTabSz="905255">
              <a:spcBef>
                <a:spcPts val="800"/>
              </a:spcBef>
              <a:buNone/>
              <a:defRPr sz="2673">
                <a:latin typeface="+mj-lt"/>
                <a:ea typeface="+mj-ea"/>
                <a:cs typeface="+mj-cs"/>
                <a:sym typeface="Arial"/>
              </a:defRPr>
            </a:pPr>
            <a:r>
              <a:rPr dirty="0"/>
              <a:t>Portfolio optimizers are stupid enough to believe what we tell them.  The optimizer gives us a solution as if we really knew the expected returns and the variance matrix.  In fact, </a:t>
            </a:r>
            <a:r>
              <a:rPr sz="3465" b="1" dirty="0">
                <a:solidFill>
                  <a:srgbClr val="E6A16C"/>
                </a:solidFill>
                <a:effectLst>
                  <a:outerShdw blurRad="37719" dist="37719" dir="2700000" rotWithShape="0">
                    <a:srgbClr val="C0C0C0"/>
                  </a:outerShdw>
                </a:effectLst>
              </a:rPr>
              <a:t>(a)</a:t>
            </a:r>
            <a:r>
              <a:rPr dirty="0"/>
              <a:t> estimates of expected returns are almost total noise and </a:t>
            </a:r>
            <a:r>
              <a:rPr sz="3465" b="1" dirty="0">
                <a:solidFill>
                  <a:srgbClr val="E6A16C"/>
                </a:solidFill>
                <a:effectLst>
                  <a:outerShdw blurRad="37719" dist="37719" dir="2700000" rotWithShape="0">
                    <a:srgbClr val="C0C0C0"/>
                  </a:outerShdw>
                </a:effectLst>
              </a:rPr>
              <a:t>(b)</a:t>
            </a:r>
            <a:r>
              <a:rPr dirty="0">
                <a:solidFill>
                  <a:srgbClr val="E6A16C"/>
                </a:solidFill>
              </a:rPr>
              <a:t> </a:t>
            </a:r>
            <a:r>
              <a:rPr dirty="0"/>
              <a:t>estimates of the variance matrix are quite noisy “almost total noise” applies to the best fund managers — the “almost” needs to be dropped for below-average fund managers.</a:t>
            </a:r>
          </a:p>
        </p:txBody>
      </p:sp>
      <p:sp>
        <p:nvSpPr>
          <p:cNvPr id="3" name="Title 2">
            <a:extLst>
              <a:ext uri="{FF2B5EF4-FFF2-40B4-BE49-F238E27FC236}">
                <a16:creationId xmlns:a16="http://schemas.microsoft.com/office/drawing/2014/main" id="{8E182BAF-8BB7-1202-D577-E2EF0B53FDDF}"/>
              </a:ext>
            </a:extLst>
          </p:cNvPr>
          <p:cNvSpPr>
            <a:spLocks noGrp="1"/>
          </p:cNvSpPr>
          <p:nvPr>
            <p:ph type="title"/>
          </p:nvPr>
        </p:nvSpPr>
        <p:spPr/>
        <p:txBody>
          <a:bodyPr>
            <a:normAutofit/>
          </a:bodyPr>
          <a:lstStyle/>
          <a:p>
            <a:r>
              <a:rPr lang="en-GB" b="1" dirty="0">
                <a:solidFill>
                  <a:srgbClr val="E6A16C"/>
                </a:solidFill>
              </a:rPr>
              <a:t>Optimization Problems</a:t>
            </a:r>
            <a:endParaRPr lang="en-GR"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5" name="Shape 885"/>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16</a:t>
            </a:fld>
            <a:endParaRPr/>
          </a:p>
        </p:txBody>
      </p:sp>
      <p:sp>
        <p:nvSpPr>
          <p:cNvPr id="887" name="Shape 887"/>
          <p:cNvSpPr>
            <a:spLocks noGrp="1"/>
          </p:cNvSpPr>
          <p:nvPr>
            <p:ph type="body" idx="1"/>
          </p:nvPr>
        </p:nvSpPr>
        <p:spPr>
          <a:xfrm>
            <a:off x="1981200" y="1600201"/>
            <a:ext cx="8229600" cy="4525963"/>
          </a:xfrm>
          <a:prstGeom prst="rect">
            <a:avLst/>
          </a:prstGeom>
        </p:spPr>
        <p:txBody>
          <a:bodyPr/>
          <a:lstStyle/>
          <a:p>
            <a:pPr marL="0" indent="0">
              <a:spcBef>
                <a:spcPts val="800"/>
              </a:spcBef>
              <a:buNone/>
              <a:defRPr sz="3600" b="1">
                <a:solidFill>
                  <a:srgbClr val="AB9367"/>
                </a:solidFill>
                <a:effectLst>
                  <a:outerShdw blurRad="38100" dist="38100" dir="2700000" rotWithShape="0">
                    <a:srgbClr val="C0C0C0"/>
                  </a:outerShdw>
                </a:effectLst>
                <a:latin typeface="+mj-lt"/>
                <a:ea typeface="+mj-ea"/>
                <a:cs typeface="+mj-cs"/>
                <a:sym typeface="Arial"/>
              </a:defRPr>
            </a:pPr>
            <a:r>
              <a:rPr dirty="0">
                <a:solidFill>
                  <a:srgbClr val="E6A16C"/>
                </a:solidFill>
              </a:rPr>
              <a:t>Solution: Black-</a:t>
            </a:r>
            <a:r>
              <a:rPr dirty="0" err="1">
                <a:solidFill>
                  <a:srgbClr val="E6A16C"/>
                </a:solidFill>
              </a:rPr>
              <a:t>Litterman</a:t>
            </a:r>
            <a:r>
              <a:rPr dirty="0">
                <a:solidFill>
                  <a:srgbClr val="E6A16C"/>
                </a:solidFill>
              </a:rPr>
              <a:t> type operations</a:t>
            </a:r>
          </a:p>
          <a:p>
            <a:pPr marL="0" indent="0" algn="ctr">
              <a:spcBef>
                <a:spcPts val="800"/>
              </a:spcBef>
              <a:buNone/>
              <a:defRPr sz="2800">
                <a:latin typeface="+mj-lt"/>
                <a:ea typeface="+mj-ea"/>
                <a:cs typeface="+mj-cs"/>
                <a:sym typeface="Arial"/>
              </a:defRPr>
            </a:pPr>
            <a:r>
              <a:rPr dirty="0"/>
              <a:t>Some people think that doing something like Black-</a:t>
            </a:r>
            <a:r>
              <a:rPr dirty="0" err="1"/>
              <a:t>Litterman</a:t>
            </a:r>
            <a:r>
              <a:rPr dirty="0"/>
              <a:t> is a solution to this problem.  </a:t>
            </a:r>
            <a:r>
              <a:rPr sz="3600" b="1" dirty="0">
                <a:solidFill>
                  <a:srgbClr val="E6A16C"/>
                </a:solidFill>
                <a:effectLst>
                  <a:outerShdw blurRad="38100" dist="38100" dir="2700000" rotWithShape="0">
                    <a:srgbClr val="C0C0C0"/>
                  </a:outerShdw>
                </a:effectLst>
              </a:rPr>
              <a:t>It isn’t.</a:t>
            </a:r>
            <a:r>
              <a:rPr dirty="0">
                <a:solidFill>
                  <a:srgbClr val="E6A16C"/>
                </a:solidFill>
              </a:rPr>
              <a:t>  </a:t>
            </a:r>
            <a:r>
              <a:rPr dirty="0"/>
              <a:t>If done intelligently, then it reduces — but does not eliminate — the noise in the expected returns.</a:t>
            </a:r>
          </a:p>
        </p:txBody>
      </p:sp>
      <p:sp>
        <p:nvSpPr>
          <p:cNvPr id="3" name="Title 2">
            <a:extLst>
              <a:ext uri="{FF2B5EF4-FFF2-40B4-BE49-F238E27FC236}">
                <a16:creationId xmlns:a16="http://schemas.microsoft.com/office/drawing/2014/main" id="{B1FB3A52-7DA1-5A02-8BF4-FF64E86601ED}"/>
              </a:ext>
            </a:extLst>
          </p:cNvPr>
          <p:cNvSpPr>
            <a:spLocks noGrp="1"/>
          </p:cNvSpPr>
          <p:nvPr>
            <p:ph type="title"/>
          </p:nvPr>
        </p:nvSpPr>
        <p:spPr/>
        <p:txBody>
          <a:bodyPr>
            <a:normAutofit/>
          </a:bodyPr>
          <a:lstStyle/>
          <a:p>
            <a:r>
              <a:rPr lang="en-GB" b="1" dirty="0"/>
              <a:t>Optimization Problems</a:t>
            </a:r>
            <a:endParaRPr lang="en-GR"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 name="Shape 889"/>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17</a:t>
            </a:fld>
            <a:endParaRPr/>
          </a:p>
        </p:txBody>
      </p:sp>
      <p:sp>
        <p:nvSpPr>
          <p:cNvPr id="891" name="Shape 891"/>
          <p:cNvSpPr>
            <a:spLocks noGrp="1"/>
          </p:cNvSpPr>
          <p:nvPr>
            <p:ph type="body" idx="1"/>
          </p:nvPr>
        </p:nvSpPr>
        <p:spPr>
          <a:xfrm>
            <a:off x="1981200" y="1600201"/>
            <a:ext cx="8229600" cy="4525963"/>
          </a:xfrm>
          <a:prstGeom prst="rect">
            <a:avLst/>
          </a:prstGeom>
        </p:spPr>
        <p:txBody>
          <a:bodyPr/>
          <a:lstStyle/>
          <a:p>
            <a:pPr marL="0" indent="0">
              <a:spcBef>
                <a:spcPts val="800"/>
              </a:spcBef>
              <a:buNone/>
              <a:defRPr sz="3600" b="1">
                <a:solidFill>
                  <a:srgbClr val="AB9367"/>
                </a:solidFill>
                <a:effectLst>
                  <a:outerShdw blurRad="38100" dist="38100" dir="2700000" rotWithShape="0">
                    <a:srgbClr val="C0C0C0"/>
                  </a:outerShdw>
                </a:effectLst>
                <a:latin typeface="+mj-lt"/>
                <a:ea typeface="+mj-ea"/>
                <a:cs typeface="+mj-cs"/>
                <a:sym typeface="Arial"/>
              </a:defRPr>
            </a:pPr>
            <a:r>
              <a:rPr dirty="0">
                <a:solidFill>
                  <a:srgbClr val="E6A16C"/>
                </a:solidFill>
              </a:rPr>
              <a:t>Solution: robust optimization</a:t>
            </a:r>
          </a:p>
          <a:p>
            <a:pPr marL="0" indent="0" algn="ctr">
              <a:spcBef>
                <a:spcPts val="600"/>
              </a:spcBef>
              <a:buNone/>
              <a:defRPr sz="2800">
                <a:latin typeface="+mj-lt"/>
                <a:ea typeface="+mj-ea"/>
                <a:cs typeface="+mj-cs"/>
                <a:sym typeface="Arial"/>
              </a:defRPr>
            </a:pPr>
            <a:r>
              <a:rPr dirty="0"/>
              <a:t>The real solution to this problem goes by the name of robust optimization.  I find this term unfortunate since there are several uses of the term “robust” which can easily be confused with the meaning of getting good solutions to a trade optimization from noisy inputs. There is a rather large selection of proposals for implementing solutions.  Most of them are quite complicated.</a:t>
            </a:r>
          </a:p>
        </p:txBody>
      </p:sp>
      <p:sp>
        <p:nvSpPr>
          <p:cNvPr id="3" name="Title 2">
            <a:extLst>
              <a:ext uri="{FF2B5EF4-FFF2-40B4-BE49-F238E27FC236}">
                <a16:creationId xmlns:a16="http://schemas.microsoft.com/office/drawing/2014/main" id="{26723D2E-23EE-119B-8BCE-5838C67FD7DF}"/>
              </a:ext>
            </a:extLst>
          </p:cNvPr>
          <p:cNvSpPr>
            <a:spLocks noGrp="1"/>
          </p:cNvSpPr>
          <p:nvPr>
            <p:ph type="title"/>
          </p:nvPr>
        </p:nvSpPr>
        <p:spPr/>
        <p:txBody>
          <a:bodyPr>
            <a:normAutofit/>
          </a:bodyPr>
          <a:lstStyle/>
          <a:p>
            <a:r>
              <a:rPr lang="en-GB" b="1" dirty="0">
                <a:solidFill>
                  <a:srgbClr val="E6A16C"/>
                </a:solidFill>
              </a:rPr>
              <a:t>Optimization Problems</a:t>
            </a:r>
            <a:endParaRPr lang="en-GR"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3" name="Shape 893"/>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18</a:t>
            </a:fld>
            <a:endParaRPr/>
          </a:p>
        </p:txBody>
      </p:sp>
      <p:sp>
        <p:nvSpPr>
          <p:cNvPr id="895" name="Shape 895"/>
          <p:cNvSpPr>
            <a:spLocks noGrp="1"/>
          </p:cNvSpPr>
          <p:nvPr>
            <p:ph type="body" idx="1"/>
          </p:nvPr>
        </p:nvSpPr>
        <p:spPr>
          <a:xfrm>
            <a:off x="1981200" y="1600201"/>
            <a:ext cx="8229600" cy="4525963"/>
          </a:xfrm>
          <a:prstGeom prst="rect">
            <a:avLst/>
          </a:prstGeom>
        </p:spPr>
        <p:txBody>
          <a:bodyPr/>
          <a:lstStyle/>
          <a:p>
            <a:pPr marL="0" indent="0">
              <a:spcBef>
                <a:spcPts val="800"/>
              </a:spcBef>
              <a:buNone/>
              <a:defRPr sz="3600" b="1">
                <a:solidFill>
                  <a:srgbClr val="AB9367"/>
                </a:solidFill>
                <a:effectLst>
                  <a:outerShdw blurRad="38100" dist="38100" dir="2700000" rotWithShape="0">
                    <a:srgbClr val="C0C0C0"/>
                  </a:outerShdw>
                </a:effectLst>
                <a:latin typeface="+mj-lt"/>
                <a:ea typeface="+mj-ea"/>
                <a:cs typeface="+mj-cs"/>
                <a:sym typeface="Arial"/>
              </a:defRPr>
            </a:pPr>
            <a:r>
              <a:rPr dirty="0">
                <a:solidFill>
                  <a:srgbClr val="E6A16C"/>
                </a:solidFill>
              </a:rPr>
              <a:t>Solution: shrinking</a:t>
            </a:r>
          </a:p>
          <a:p>
            <a:pPr marL="0" indent="0" algn="ctr">
              <a:spcBef>
                <a:spcPts val="600"/>
              </a:spcBef>
              <a:buNone/>
              <a:defRPr sz="2800">
                <a:latin typeface="+mj-lt"/>
                <a:ea typeface="+mj-ea"/>
                <a:cs typeface="+mj-cs"/>
                <a:sym typeface="Arial"/>
              </a:defRPr>
            </a:pPr>
            <a:r>
              <a:rPr dirty="0"/>
              <a:t>There is a simple and easily implemented solution (though the exact number probably needs to be found via experimentation).</a:t>
            </a:r>
          </a:p>
          <a:p>
            <a:pPr marL="0" indent="0" algn="ctr">
              <a:spcBef>
                <a:spcPts val="600"/>
              </a:spcBef>
              <a:buNone/>
              <a:defRPr sz="2800">
                <a:latin typeface="+mj-lt"/>
                <a:ea typeface="+mj-ea"/>
                <a:cs typeface="+mj-cs"/>
                <a:sym typeface="Arial"/>
              </a:defRPr>
            </a:pPr>
            <a:r>
              <a:rPr dirty="0"/>
              <a:t>It is easy to shrink the trade either by imposing a (stronger) turnover constraint or by increasing the transaction costs.  How much to do that is an issue, of course, but the principle is simple.  A guess is likely to be better than not doing it at all.</a:t>
            </a:r>
          </a:p>
        </p:txBody>
      </p:sp>
      <p:sp>
        <p:nvSpPr>
          <p:cNvPr id="3" name="Title 2">
            <a:extLst>
              <a:ext uri="{FF2B5EF4-FFF2-40B4-BE49-F238E27FC236}">
                <a16:creationId xmlns:a16="http://schemas.microsoft.com/office/drawing/2014/main" id="{9612B8B1-9EF0-099B-54F4-0D8D4E1531BE}"/>
              </a:ext>
            </a:extLst>
          </p:cNvPr>
          <p:cNvSpPr>
            <a:spLocks noGrp="1"/>
          </p:cNvSpPr>
          <p:nvPr>
            <p:ph type="title"/>
          </p:nvPr>
        </p:nvSpPr>
        <p:spPr/>
        <p:txBody>
          <a:bodyPr>
            <a:normAutofit/>
          </a:bodyPr>
          <a:lstStyle/>
          <a:p>
            <a:r>
              <a:rPr lang="en-GB" b="1" dirty="0">
                <a:solidFill>
                  <a:srgbClr val="E6A16C"/>
                </a:solidFill>
              </a:rPr>
              <a:t>Optimization Problems</a:t>
            </a:r>
            <a:endParaRPr lang="en-GR"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7" name="Shape 897"/>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19</a:t>
            </a:fld>
            <a:endParaRPr/>
          </a:p>
        </p:txBody>
      </p:sp>
      <p:sp>
        <p:nvSpPr>
          <p:cNvPr id="899" name="Shape 899"/>
          <p:cNvSpPr>
            <a:spLocks noGrp="1"/>
          </p:cNvSpPr>
          <p:nvPr>
            <p:ph type="body" idx="1"/>
          </p:nvPr>
        </p:nvSpPr>
        <p:spPr>
          <a:xfrm>
            <a:off x="1981200" y="1600201"/>
            <a:ext cx="8229600" cy="4525963"/>
          </a:xfrm>
          <a:prstGeom prst="rect">
            <a:avLst/>
          </a:prstGeom>
        </p:spPr>
        <p:txBody>
          <a:bodyPr/>
          <a:lstStyle/>
          <a:p>
            <a:pPr marL="0" indent="0">
              <a:spcBef>
                <a:spcPts val="800"/>
              </a:spcBef>
              <a:buNone/>
              <a:defRPr sz="3600" b="1">
                <a:solidFill>
                  <a:srgbClr val="AB9367"/>
                </a:solidFill>
                <a:effectLst>
                  <a:outerShdw blurRad="38100" dist="38100" dir="2700000" rotWithShape="0">
                    <a:srgbClr val="C0C0C0"/>
                  </a:outerShdw>
                </a:effectLst>
                <a:latin typeface="+mj-lt"/>
                <a:ea typeface="+mj-ea"/>
                <a:cs typeface="+mj-cs"/>
                <a:sym typeface="Arial"/>
              </a:defRPr>
            </a:pPr>
            <a:r>
              <a:rPr dirty="0">
                <a:solidFill>
                  <a:srgbClr val="E6A16C"/>
                </a:solidFill>
              </a:rPr>
              <a:t>Problem 6:</a:t>
            </a:r>
            <a:r>
              <a:rPr sz="3200" dirty="0">
                <a:solidFill>
                  <a:srgbClr val="E6A16C"/>
                </a:solidFill>
                <a:latin typeface="Times New Roman"/>
                <a:ea typeface="Times New Roman"/>
                <a:cs typeface="Times New Roman"/>
                <a:sym typeface="Times New Roman"/>
              </a:rPr>
              <a:t> </a:t>
            </a:r>
            <a:r>
              <a:rPr dirty="0">
                <a:solidFill>
                  <a:srgbClr val="E6A16C"/>
                </a:solidFill>
                <a:latin typeface="+mj-lt"/>
                <a:ea typeface="+mj-ea"/>
                <a:cs typeface="+mj-cs"/>
              </a:rPr>
              <a:t>transaction costs are tricky</a:t>
            </a:r>
          </a:p>
          <a:p>
            <a:pPr marL="0" indent="0" algn="ctr">
              <a:spcBef>
                <a:spcPts val="800"/>
              </a:spcBef>
              <a:buNone/>
              <a:defRPr sz="2800"/>
            </a:pPr>
            <a:r>
              <a:rPr dirty="0">
                <a:latin typeface="+mj-lt"/>
                <a:ea typeface="+mj-ea"/>
                <a:cs typeface="+mj-cs"/>
              </a:rPr>
              <a:t>This is true.  But there’s an even trickier bit: either the transaction costs need to be scaled to match the expected returns and variance, or the expected returns and variance need to be scaled to match the transaction costs. The three entities all appear in the </a:t>
            </a:r>
            <a:r>
              <a:rPr sz="3600" b="1" dirty="0">
                <a:solidFill>
                  <a:srgbClr val="E6A16C"/>
                </a:solidFill>
                <a:effectLst>
                  <a:outerShdw blurRad="38100" dist="38100" dir="2700000" rotWithShape="0">
                    <a:srgbClr val="C0C0C0"/>
                  </a:outerShdw>
                </a:effectLst>
                <a:latin typeface="+mj-lt"/>
                <a:ea typeface="+mj-ea"/>
                <a:cs typeface="+mj-cs"/>
                <a:sym typeface="Arial"/>
              </a:rPr>
              <a:t>utility function</a:t>
            </a:r>
            <a:r>
              <a:rPr dirty="0"/>
              <a:t>, </a:t>
            </a:r>
            <a:r>
              <a:rPr dirty="0">
                <a:latin typeface="+mj-lt"/>
                <a:ea typeface="+mj-ea"/>
                <a:cs typeface="+mj-cs"/>
              </a:rPr>
              <a:t>and scaling is necessary for the utility to make sense.</a:t>
            </a:r>
          </a:p>
        </p:txBody>
      </p:sp>
      <p:sp>
        <p:nvSpPr>
          <p:cNvPr id="3" name="Title 2">
            <a:extLst>
              <a:ext uri="{FF2B5EF4-FFF2-40B4-BE49-F238E27FC236}">
                <a16:creationId xmlns:a16="http://schemas.microsoft.com/office/drawing/2014/main" id="{9A078CB9-B19D-1733-5CCF-4E9A6AE2500D}"/>
              </a:ext>
            </a:extLst>
          </p:cNvPr>
          <p:cNvSpPr>
            <a:spLocks noGrp="1"/>
          </p:cNvSpPr>
          <p:nvPr>
            <p:ph type="title"/>
          </p:nvPr>
        </p:nvSpPr>
        <p:spPr/>
        <p:txBody>
          <a:bodyPr>
            <a:normAutofit/>
          </a:bodyPr>
          <a:lstStyle/>
          <a:p>
            <a:r>
              <a:rPr lang="en-GB" b="1" dirty="0">
                <a:solidFill>
                  <a:srgbClr val="E6A16C"/>
                </a:solidFill>
              </a:rPr>
              <a:t>Optimization Problems</a:t>
            </a:r>
            <a:endParaRPr lang="en-GR"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 name="Shape 829"/>
          <p:cNvSpPr>
            <a:spLocks noGrp="1"/>
          </p:cNvSpPr>
          <p:nvPr>
            <p:ph type="title"/>
          </p:nvPr>
        </p:nvSpPr>
        <p:spPr>
          <a:prstGeom prst="rect">
            <a:avLst/>
          </a:prstGeom>
        </p:spPr>
        <p:txBody>
          <a:bodyPr/>
          <a:lstStyle>
            <a:lvl1pPr>
              <a:defRPr b="1">
                <a:solidFill>
                  <a:srgbClr val="AB9367"/>
                </a:solidFill>
              </a:defRPr>
            </a:lvl1pPr>
          </a:lstStyle>
          <a:p>
            <a:r>
              <a:rPr dirty="0">
                <a:solidFill>
                  <a:srgbClr val="E6A16C"/>
                </a:solidFill>
              </a:rPr>
              <a:t>Basics</a:t>
            </a:r>
          </a:p>
        </p:txBody>
      </p:sp>
      <p:sp>
        <p:nvSpPr>
          <p:cNvPr id="830" name="Shape 830"/>
          <p:cNvSpPr>
            <a:spLocks noGrp="1"/>
          </p:cNvSpPr>
          <p:nvPr>
            <p:ph type="body" idx="1"/>
          </p:nvPr>
        </p:nvSpPr>
        <p:spPr>
          <a:xfrm>
            <a:off x="1981200" y="1628801"/>
            <a:ext cx="8229600" cy="4497363"/>
          </a:xfrm>
          <a:prstGeom prst="rect">
            <a:avLst/>
          </a:prstGeom>
        </p:spPr>
        <p:txBody>
          <a:bodyPr/>
          <a:lstStyle/>
          <a:p>
            <a:pPr marL="0" indent="0" algn="ctr">
              <a:spcBef>
                <a:spcPts val="800"/>
              </a:spcBef>
              <a:buNone/>
              <a:defRPr sz="2800">
                <a:latin typeface="+mj-lt"/>
                <a:ea typeface="+mj-ea"/>
                <a:cs typeface="+mj-cs"/>
                <a:sym typeface="Arial"/>
              </a:defRPr>
            </a:pPr>
            <a:r>
              <a:rPr dirty="0"/>
              <a:t>Portfolio optimization is the process of choosing the proportions of various assets to be held in a portfolio, in such a way as to make the portfolio </a:t>
            </a:r>
            <a:r>
              <a:rPr sz="3600" b="1" dirty="0">
                <a:solidFill>
                  <a:srgbClr val="E6A16C"/>
                </a:solidFill>
                <a:effectLst>
                  <a:outerShdw blurRad="38100" dist="38100" dir="2700000" rotWithShape="0">
                    <a:srgbClr val="C0C0C0"/>
                  </a:outerShdw>
                </a:effectLst>
              </a:rPr>
              <a:t>better than any other </a:t>
            </a:r>
            <a:r>
              <a:rPr dirty="0"/>
              <a:t>according to some criterion. The criterion will combine, directly or indirectly, considerations of the expected value of the portfolio's rate of return as well as of the return's dispersion and possibly other measures of financial risk.</a:t>
            </a:r>
          </a:p>
        </p:txBody>
      </p:sp>
      <p:sp>
        <p:nvSpPr>
          <p:cNvPr id="831" name="Shape 831"/>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 name="Shape 901"/>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20</a:t>
            </a:fld>
            <a:endParaRPr/>
          </a:p>
        </p:txBody>
      </p:sp>
      <p:sp>
        <p:nvSpPr>
          <p:cNvPr id="903" name="Shape 903"/>
          <p:cNvSpPr>
            <a:spLocks noGrp="1"/>
          </p:cNvSpPr>
          <p:nvPr>
            <p:ph type="body" idx="1"/>
          </p:nvPr>
        </p:nvSpPr>
        <p:spPr>
          <a:xfrm>
            <a:off x="1981200" y="1600201"/>
            <a:ext cx="8229600" cy="4525963"/>
          </a:xfrm>
          <a:prstGeom prst="rect">
            <a:avLst/>
          </a:prstGeom>
        </p:spPr>
        <p:txBody>
          <a:bodyPr/>
          <a:lstStyle/>
          <a:p>
            <a:pPr marL="0" indent="0">
              <a:spcBef>
                <a:spcPts val="800"/>
              </a:spcBef>
              <a:buNone/>
              <a:defRPr sz="3600" b="1">
                <a:solidFill>
                  <a:srgbClr val="AB9367"/>
                </a:solidFill>
                <a:effectLst>
                  <a:outerShdw blurRad="38100" dist="38100" dir="2700000" rotWithShape="0">
                    <a:srgbClr val="C0C0C0"/>
                  </a:outerShdw>
                </a:effectLst>
                <a:latin typeface="+mj-lt"/>
                <a:ea typeface="+mj-ea"/>
                <a:cs typeface="+mj-cs"/>
                <a:sym typeface="Arial"/>
              </a:defRPr>
            </a:pPr>
            <a:r>
              <a:rPr dirty="0">
                <a:solidFill>
                  <a:srgbClr val="E6A16C"/>
                </a:solidFill>
              </a:rPr>
              <a:t>Solution</a:t>
            </a:r>
          </a:p>
          <a:p>
            <a:pPr marL="0" indent="0" algn="ctr">
              <a:spcBef>
                <a:spcPts val="600"/>
              </a:spcBef>
              <a:buNone/>
              <a:defRPr sz="2800">
                <a:latin typeface="+mj-lt"/>
                <a:ea typeface="+mj-ea"/>
                <a:cs typeface="+mj-cs"/>
                <a:sym typeface="Arial"/>
              </a:defRPr>
            </a:pPr>
            <a:r>
              <a:rPr dirty="0"/>
              <a:t>The coward’s way out is just to impose a turnover constraint.</a:t>
            </a:r>
          </a:p>
          <a:p>
            <a:pPr marL="0" indent="0" algn="ctr">
              <a:spcBef>
                <a:spcPts val="600"/>
              </a:spcBef>
              <a:buNone/>
              <a:defRPr sz="2800">
                <a:latin typeface="+mj-lt"/>
                <a:ea typeface="+mj-ea"/>
                <a:cs typeface="+mj-cs"/>
                <a:sym typeface="Arial"/>
              </a:defRPr>
            </a:pPr>
            <a:r>
              <a:rPr dirty="0"/>
              <a:t>The other way is to work and think hard about trading costs.  And probably to use an optimizer that allows flexible specification of costs.</a:t>
            </a:r>
          </a:p>
        </p:txBody>
      </p:sp>
      <p:sp>
        <p:nvSpPr>
          <p:cNvPr id="3" name="Title 2">
            <a:extLst>
              <a:ext uri="{FF2B5EF4-FFF2-40B4-BE49-F238E27FC236}">
                <a16:creationId xmlns:a16="http://schemas.microsoft.com/office/drawing/2014/main" id="{16117C38-7ABA-E4F2-E21F-643E8A866D89}"/>
              </a:ext>
            </a:extLst>
          </p:cNvPr>
          <p:cNvSpPr>
            <a:spLocks noGrp="1"/>
          </p:cNvSpPr>
          <p:nvPr>
            <p:ph type="title"/>
          </p:nvPr>
        </p:nvSpPr>
        <p:spPr/>
        <p:txBody>
          <a:bodyPr>
            <a:normAutofit/>
          </a:bodyPr>
          <a:lstStyle/>
          <a:p>
            <a:r>
              <a:rPr lang="en-GB" b="1" dirty="0">
                <a:solidFill>
                  <a:srgbClr val="E6A16C"/>
                </a:solidFill>
              </a:rPr>
              <a:t>Optimization Problems</a:t>
            </a:r>
            <a:endParaRPr lang="en-GR"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5" name="Shape 905"/>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21</a:t>
            </a:fld>
            <a:endParaRPr/>
          </a:p>
        </p:txBody>
      </p:sp>
      <p:sp>
        <p:nvSpPr>
          <p:cNvPr id="907" name="Shape 907"/>
          <p:cNvSpPr>
            <a:spLocks noGrp="1"/>
          </p:cNvSpPr>
          <p:nvPr>
            <p:ph type="body" idx="1"/>
          </p:nvPr>
        </p:nvSpPr>
        <p:spPr>
          <a:xfrm>
            <a:off x="1981200" y="1600201"/>
            <a:ext cx="8229600" cy="4525963"/>
          </a:xfrm>
          <a:prstGeom prst="rect">
            <a:avLst/>
          </a:prstGeom>
        </p:spPr>
        <p:txBody>
          <a:bodyPr>
            <a:normAutofit/>
          </a:bodyPr>
          <a:lstStyle/>
          <a:p>
            <a:pPr marL="0" indent="0">
              <a:spcBef>
                <a:spcPts val="800"/>
              </a:spcBef>
              <a:buNone/>
              <a:defRPr sz="3600" b="1">
                <a:solidFill>
                  <a:srgbClr val="AB9367"/>
                </a:solidFill>
                <a:effectLst>
                  <a:outerShdw blurRad="38100" dist="38100" dir="2700000" rotWithShape="0">
                    <a:srgbClr val="C0C0C0"/>
                  </a:outerShdw>
                </a:effectLst>
                <a:latin typeface="+mj-lt"/>
                <a:ea typeface="+mj-ea"/>
                <a:cs typeface="+mj-cs"/>
                <a:sym typeface="Arial"/>
              </a:defRPr>
            </a:pPr>
            <a:r>
              <a:rPr dirty="0">
                <a:solidFill>
                  <a:srgbClr val="E6A16C"/>
                </a:solidFill>
              </a:rPr>
              <a:t>Problem 7: </a:t>
            </a:r>
            <a:r>
              <a:rPr dirty="0">
                <a:solidFill>
                  <a:srgbClr val="000000"/>
                </a:solidFill>
              </a:rPr>
              <a:t>risk and alpha factor alignment trouble</a:t>
            </a:r>
          </a:p>
          <a:p>
            <a:pPr marL="0" indent="0" algn="ctr">
              <a:spcBef>
                <a:spcPts val="600"/>
              </a:spcBef>
              <a:buNone/>
              <a:defRPr sz="2800">
                <a:latin typeface="+mj-lt"/>
                <a:ea typeface="+mj-ea"/>
                <a:cs typeface="+mj-cs"/>
                <a:sym typeface="Arial"/>
              </a:defRPr>
            </a:pPr>
            <a:r>
              <a:rPr dirty="0"/>
              <a:t>There has been talk among the portfolio optimization literati about alpha eating and factor alignment.  The whole thing sounds seriously geeky. The gist of it is that if there are factors used in the expected returns that are not factors in the risk model, then the optimizer will think those factors are essentially riskless and use them too much.</a:t>
            </a:r>
          </a:p>
        </p:txBody>
      </p:sp>
      <p:sp>
        <p:nvSpPr>
          <p:cNvPr id="3" name="Title 2">
            <a:extLst>
              <a:ext uri="{FF2B5EF4-FFF2-40B4-BE49-F238E27FC236}">
                <a16:creationId xmlns:a16="http://schemas.microsoft.com/office/drawing/2014/main" id="{7D878943-55E0-89E9-7969-226A796101B8}"/>
              </a:ext>
            </a:extLst>
          </p:cNvPr>
          <p:cNvSpPr>
            <a:spLocks noGrp="1"/>
          </p:cNvSpPr>
          <p:nvPr>
            <p:ph type="title"/>
          </p:nvPr>
        </p:nvSpPr>
        <p:spPr/>
        <p:txBody>
          <a:bodyPr>
            <a:normAutofit/>
          </a:bodyPr>
          <a:lstStyle/>
          <a:p>
            <a:r>
              <a:rPr lang="en-GB" b="1" dirty="0">
                <a:solidFill>
                  <a:srgbClr val="E6A16C"/>
                </a:solidFill>
              </a:rPr>
              <a:t>Optimization Problems</a:t>
            </a:r>
            <a:endParaRPr lang="en-GR"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9" name="Shape 909"/>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22</a:t>
            </a:fld>
            <a:endParaRPr/>
          </a:p>
        </p:txBody>
      </p:sp>
      <p:sp>
        <p:nvSpPr>
          <p:cNvPr id="911" name="Shape 911"/>
          <p:cNvSpPr>
            <a:spLocks noGrp="1"/>
          </p:cNvSpPr>
          <p:nvPr>
            <p:ph type="body" idx="1"/>
          </p:nvPr>
        </p:nvSpPr>
        <p:spPr>
          <a:xfrm>
            <a:off x="1981200" y="1600201"/>
            <a:ext cx="8229600" cy="4525963"/>
          </a:xfrm>
          <a:prstGeom prst="rect">
            <a:avLst/>
          </a:prstGeom>
        </p:spPr>
        <p:txBody>
          <a:bodyPr>
            <a:normAutofit/>
          </a:bodyPr>
          <a:lstStyle/>
          <a:p>
            <a:pPr marL="0" indent="0">
              <a:spcBef>
                <a:spcPts val="800"/>
              </a:spcBef>
              <a:buNone/>
              <a:defRPr sz="3600" b="1">
                <a:solidFill>
                  <a:srgbClr val="AB9367"/>
                </a:solidFill>
                <a:effectLst>
                  <a:outerShdw blurRad="38100" dist="38100" dir="2700000" rotWithShape="0">
                    <a:srgbClr val="C0C0C0"/>
                  </a:outerShdw>
                </a:effectLst>
                <a:latin typeface="+mj-lt"/>
                <a:ea typeface="+mj-ea"/>
                <a:cs typeface="+mj-cs"/>
                <a:sym typeface="Arial"/>
              </a:defRPr>
            </a:pPr>
            <a:r>
              <a:rPr dirty="0">
                <a:solidFill>
                  <a:srgbClr val="E6A16C"/>
                </a:solidFill>
              </a:rPr>
              <a:t>Solution</a:t>
            </a:r>
          </a:p>
          <a:p>
            <a:pPr marL="0" indent="0" algn="ctr">
              <a:spcBef>
                <a:spcPts val="800"/>
              </a:spcBef>
              <a:buNone/>
              <a:defRPr sz="2800">
                <a:latin typeface="+mj-lt"/>
                <a:ea typeface="+mj-ea"/>
                <a:cs typeface="+mj-cs"/>
                <a:sym typeface="Arial"/>
              </a:defRPr>
            </a:pPr>
            <a:r>
              <a:rPr dirty="0"/>
              <a:t>One of the main “solutions” to this is to add the missing factors to the risk model. This of course assumes that there are factors in the expected returns model. The real problem is that factor models are the wrong technology to use as the variance matrix in optimizers.  The solution, then, is better technology.  My suggestion is to use </a:t>
            </a:r>
            <a:r>
              <a:rPr sz="3600" b="1" dirty="0" err="1">
                <a:solidFill>
                  <a:srgbClr val="E6A16C"/>
                </a:solidFill>
                <a:effectLst>
                  <a:outerShdw blurRad="38100" dist="38100" dir="2700000" rotWithShape="0">
                    <a:srgbClr val="C0C0C0"/>
                  </a:outerShdw>
                </a:effectLst>
              </a:rPr>
              <a:t>Ledoit</a:t>
            </a:r>
            <a:r>
              <a:rPr sz="3600" b="1" dirty="0">
                <a:solidFill>
                  <a:srgbClr val="E6A16C"/>
                </a:solidFill>
                <a:effectLst>
                  <a:outerShdw blurRad="38100" dist="38100" dir="2700000" rotWithShape="0">
                    <a:srgbClr val="C0C0C0"/>
                  </a:outerShdw>
                </a:effectLst>
              </a:rPr>
              <a:t>-Wolf</a:t>
            </a:r>
            <a:r>
              <a:rPr dirty="0"/>
              <a:t> estimates which shrink towards equal correlation.</a:t>
            </a:r>
          </a:p>
        </p:txBody>
      </p:sp>
      <p:sp>
        <p:nvSpPr>
          <p:cNvPr id="3" name="Title 2">
            <a:extLst>
              <a:ext uri="{FF2B5EF4-FFF2-40B4-BE49-F238E27FC236}">
                <a16:creationId xmlns:a16="http://schemas.microsoft.com/office/drawing/2014/main" id="{98945764-03F9-C1C5-9105-204CE696EAC3}"/>
              </a:ext>
            </a:extLst>
          </p:cNvPr>
          <p:cNvSpPr>
            <a:spLocks noGrp="1"/>
          </p:cNvSpPr>
          <p:nvPr>
            <p:ph type="title"/>
          </p:nvPr>
        </p:nvSpPr>
        <p:spPr/>
        <p:txBody>
          <a:bodyPr>
            <a:normAutofit/>
          </a:bodyPr>
          <a:lstStyle/>
          <a:p>
            <a:r>
              <a:rPr lang="en-GB" b="1" dirty="0">
                <a:solidFill>
                  <a:srgbClr val="E6A16C"/>
                </a:solidFill>
              </a:rPr>
              <a:t>Optimization Problems</a:t>
            </a:r>
            <a:endParaRPr lang="en-GR"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3" name="Shape 833"/>
          <p:cNvSpPr>
            <a:spLocks noGrp="1"/>
          </p:cNvSpPr>
          <p:nvPr>
            <p:ph type="title"/>
          </p:nvPr>
        </p:nvSpPr>
        <p:spPr>
          <a:prstGeom prst="rect">
            <a:avLst/>
          </a:prstGeom>
        </p:spPr>
        <p:txBody>
          <a:bodyPr/>
          <a:lstStyle>
            <a:lvl1pPr>
              <a:defRPr b="1">
                <a:solidFill>
                  <a:srgbClr val="AB9367"/>
                </a:solidFill>
              </a:defRPr>
            </a:lvl1pPr>
          </a:lstStyle>
          <a:p>
            <a:r>
              <a:rPr dirty="0">
                <a:solidFill>
                  <a:srgbClr val="E6A16C"/>
                </a:solidFill>
              </a:rPr>
              <a:t>Basics</a:t>
            </a:r>
          </a:p>
        </p:txBody>
      </p:sp>
      <p:sp>
        <p:nvSpPr>
          <p:cNvPr id="834" name="Shape 834"/>
          <p:cNvSpPr>
            <a:spLocks noGrp="1"/>
          </p:cNvSpPr>
          <p:nvPr>
            <p:ph type="body" idx="1"/>
          </p:nvPr>
        </p:nvSpPr>
        <p:spPr>
          <a:xfrm>
            <a:off x="1981200" y="1196753"/>
            <a:ext cx="8229600" cy="4929411"/>
          </a:xfrm>
          <a:prstGeom prst="rect">
            <a:avLst/>
          </a:prstGeom>
        </p:spPr>
        <p:txBody>
          <a:bodyPr/>
          <a:lstStyle/>
          <a:p>
            <a:pPr marL="0" indent="0" algn="ctr" defTabSz="905255">
              <a:spcBef>
                <a:spcPts val="800"/>
              </a:spcBef>
              <a:buNone/>
              <a:defRPr sz="2772">
                <a:latin typeface="+mj-lt"/>
                <a:ea typeface="+mj-ea"/>
                <a:cs typeface="+mj-cs"/>
                <a:sym typeface="Arial"/>
              </a:defRPr>
            </a:pPr>
            <a:r>
              <a:rPr dirty="0"/>
              <a:t>Modern portfolio theory, fathered by </a:t>
            </a:r>
            <a:r>
              <a:rPr sz="3564" b="1" dirty="0">
                <a:solidFill>
                  <a:srgbClr val="E6A16C"/>
                </a:solidFill>
                <a:effectLst>
                  <a:outerShdw blurRad="37719" dist="37719" dir="2700000" rotWithShape="0">
                    <a:srgbClr val="C0C0C0"/>
                  </a:outerShdw>
                </a:effectLst>
              </a:rPr>
              <a:t>Harry Markowitz in the 1950s</a:t>
            </a:r>
            <a:r>
              <a:rPr dirty="0"/>
              <a:t>, assumes that an investor wants to maximize a portfolio's expected return contingent on </a:t>
            </a:r>
            <a:r>
              <a:rPr sz="3564" b="1" dirty="0">
                <a:solidFill>
                  <a:srgbClr val="E6A16C"/>
                </a:solidFill>
                <a:effectLst>
                  <a:outerShdw blurRad="37719" dist="37719" dir="2700000" rotWithShape="0">
                    <a:srgbClr val="C0C0C0"/>
                  </a:outerShdw>
                </a:effectLst>
              </a:rPr>
              <a:t>any given amount of risk</a:t>
            </a:r>
            <a:r>
              <a:rPr dirty="0"/>
              <a:t>, with risk measured by the standard deviation of the portfolio's rate of return. For efficient portfolios, achieving a higher expected return requires taking on more risk, so investors are faced with a trade-off between risk and expected return. </a:t>
            </a:r>
          </a:p>
        </p:txBody>
      </p:sp>
      <p:sp>
        <p:nvSpPr>
          <p:cNvPr id="835" name="Shape 835"/>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7" name="Shape 837"/>
          <p:cNvSpPr>
            <a:spLocks noGrp="1"/>
          </p:cNvSpPr>
          <p:nvPr>
            <p:ph type="title"/>
          </p:nvPr>
        </p:nvSpPr>
        <p:spPr>
          <a:prstGeom prst="rect">
            <a:avLst/>
          </a:prstGeom>
        </p:spPr>
        <p:txBody>
          <a:bodyPr/>
          <a:lstStyle>
            <a:lvl1pPr>
              <a:defRPr b="1">
                <a:solidFill>
                  <a:srgbClr val="AB9367"/>
                </a:solidFill>
              </a:defRPr>
            </a:lvl1pPr>
          </a:lstStyle>
          <a:p>
            <a:r>
              <a:rPr dirty="0">
                <a:solidFill>
                  <a:srgbClr val="E6A16C"/>
                </a:solidFill>
              </a:rPr>
              <a:t>Basics</a:t>
            </a:r>
          </a:p>
        </p:txBody>
      </p:sp>
      <p:sp>
        <p:nvSpPr>
          <p:cNvPr id="838" name="Shape 838"/>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4</a:t>
            </a:fld>
            <a:endParaRPr/>
          </a:p>
        </p:txBody>
      </p:sp>
      <p:pic>
        <p:nvPicPr>
          <p:cNvPr id="839" name="image172.png"/>
          <p:cNvPicPr>
            <a:picLocks noChangeAspect="1"/>
          </p:cNvPicPr>
          <p:nvPr/>
        </p:nvPicPr>
        <p:blipFill>
          <a:blip r:embed="rId2"/>
          <a:stretch>
            <a:fillRect/>
          </a:stretch>
        </p:blipFill>
        <p:spPr>
          <a:xfrm>
            <a:off x="2711624" y="1772817"/>
            <a:ext cx="6912768" cy="4277277"/>
          </a:xfrm>
          <a:prstGeom prst="rect">
            <a:avLst/>
          </a:prstGeom>
          <a:ln w="12700">
            <a:miter lim="400000"/>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1" name="Shape 841"/>
          <p:cNvSpPr>
            <a:spLocks noGrp="1"/>
          </p:cNvSpPr>
          <p:nvPr>
            <p:ph type="title"/>
          </p:nvPr>
        </p:nvSpPr>
        <p:spPr>
          <a:prstGeom prst="rect">
            <a:avLst/>
          </a:prstGeom>
        </p:spPr>
        <p:txBody>
          <a:bodyPr/>
          <a:lstStyle>
            <a:lvl1pPr>
              <a:defRPr b="1">
                <a:solidFill>
                  <a:srgbClr val="AB9367"/>
                </a:solidFill>
              </a:defRPr>
            </a:lvl1pPr>
          </a:lstStyle>
          <a:p>
            <a:r>
              <a:rPr dirty="0">
                <a:solidFill>
                  <a:srgbClr val="E6A16C"/>
                </a:solidFill>
              </a:rPr>
              <a:t>Overview</a:t>
            </a:r>
          </a:p>
        </p:txBody>
      </p:sp>
      <p:sp>
        <p:nvSpPr>
          <p:cNvPr id="842" name="Shape 842"/>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5</a:t>
            </a:fld>
            <a:endParaRPr/>
          </a:p>
        </p:txBody>
      </p:sp>
      <p:pic>
        <p:nvPicPr>
          <p:cNvPr id="843" name="image173.png"/>
          <p:cNvPicPr>
            <a:picLocks noChangeAspect="1"/>
          </p:cNvPicPr>
          <p:nvPr/>
        </p:nvPicPr>
        <p:blipFill>
          <a:blip r:embed="rId2"/>
          <a:stretch>
            <a:fillRect/>
          </a:stretch>
        </p:blipFill>
        <p:spPr>
          <a:xfrm>
            <a:off x="1923166" y="883588"/>
            <a:ext cx="8367893" cy="5281716"/>
          </a:xfrm>
          <a:prstGeom prst="rect">
            <a:avLst/>
          </a:prstGeom>
          <a:ln w="12700">
            <a:miter lim="400000"/>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6" name="Shape 846"/>
          <p:cNvSpPr>
            <a:spLocks noGrp="1"/>
          </p:cNvSpPr>
          <p:nvPr>
            <p:ph type="body" idx="1"/>
          </p:nvPr>
        </p:nvSpPr>
        <p:spPr>
          <a:xfrm>
            <a:off x="1981200" y="1600201"/>
            <a:ext cx="8229600" cy="4525963"/>
          </a:xfrm>
          <a:prstGeom prst="rect">
            <a:avLst/>
          </a:prstGeom>
        </p:spPr>
        <p:txBody>
          <a:bodyPr/>
          <a:lstStyle/>
          <a:p>
            <a:pPr marL="0" indent="0" defTabSz="877823">
              <a:spcBef>
                <a:spcPts val="800"/>
              </a:spcBef>
              <a:buNone/>
              <a:defRPr sz="3455" b="1">
                <a:solidFill>
                  <a:srgbClr val="AB9367"/>
                </a:solidFill>
                <a:effectLst>
                  <a:outerShdw blurRad="36576" dist="36576" dir="2700000" rotWithShape="0">
                    <a:srgbClr val="C0C0C0"/>
                  </a:outerShdw>
                </a:effectLst>
                <a:latin typeface="+mj-lt"/>
                <a:ea typeface="+mj-ea"/>
                <a:cs typeface="+mj-cs"/>
                <a:sym typeface="Arial"/>
              </a:defRPr>
            </a:pPr>
            <a:r>
              <a:rPr dirty="0">
                <a:solidFill>
                  <a:srgbClr val="E6A16C"/>
                </a:solidFill>
              </a:rPr>
              <a:t>Problem 1:</a:t>
            </a:r>
            <a:r>
              <a:rPr sz="2688" dirty="0">
                <a:solidFill>
                  <a:srgbClr val="E6A16C"/>
                </a:solidFill>
              </a:rPr>
              <a:t> </a:t>
            </a:r>
            <a:r>
              <a:rPr sz="2688" dirty="0">
                <a:solidFill>
                  <a:srgbClr val="000000"/>
                </a:solidFill>
              </a:rPr>
              <a:t>portfolio optimization is too hard</a:t>
            </a:r>
          </a:p>
          <a:p>
            <a:pPr marL="0" indent="0" algn="ctr" defTabSz="877823">
              <a:spcBef>
                <a:spcPts val="800"/>
              </a:spcBef>
              <a:buNone/>
              <a:defRPr sz="2688">
                <a:latin typeface="+mj-lt"/>
                <a:ea typeface="+mj-ea"/>
                <a:cs typeface="+mj-cs"/>
                <a:sym typeface="Arial"/>
              </a:defRPr>
            </a:pPr>
            <a:r>
              <a:rPr dirty="0"/>
              <a:t>If you are using a spreadsheet, then this is indeed a problem. Spreadsheets are dangerous when given a complex task.  </a:t>
            </a:r>
            <a:r>
              <a:rPr sz="3455" b="1" dirty="0">
                <a:solidFill>
                  <a:srgbClr val="E6A16C"/>
                </a:solidFill>
                <a:effectLst>
                  <a:outerShdw blurRad="36576" dist="36576" dir="2700000" rotWithShape="0">
                    <a:srgbClr val="C0C0C0"/>
                  </a:outerShdw>
                </a:effectLst>
              </a:rPr>
              <a:t>Portfolio optimization qualifies as complex</a:t>
            </a:r>
            <a:r>
              <a:rPr dirty="0">
                <a:solidFill>
                  <a:srgbClr val="E6A16C"/>
                </a:solidFill>
              </a:rPr>
              <a:t> </a:t>
            </a:r>
            <a:r>
              <a:rPr dirty="0"/>
              <a:t>in this context. If you are using a more appropriate computing environment, then it isn’t really all that hard.  There are a few issues that need to be dealt with, but taking them one at a time keeps the task from being overwhelming.</a:t>
            </a:r>
          </a:p>
        </p:txBody>
      </p:sp>
      <p:sp>
        <p:nvSpPr>
          <p:cNvPr id="847" name="Shape 847"/>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6</a:t>
            </a:fld>
            <a:endParaRPr/>
          </a:p>
        </p:txBody>
      </p:sp>
      <p:sp>
        <p:nvSpPr>
          <p:cNvPr id="2" name="Shape 841">
            <a:extLst>
              <a:ext uri="{FF2B5EF4-FFF2-40B4-BE49-F238E27FC236}">
                <a16:creationId xmlns:a16="http://schemas.microsoft.com/office/drawing/2014/main" id="{048AB411-0DA9-F44A-C58A-472A84DE54DC}"/>
              </a:ext>
            </a:extLst>
          </p:cNvPr>
          <p:cNvSpPr txBox="1">
            <a:spLocks/>
          </p:cNvSpPr>
          <p:nvPr/>
        </p:nvSpPr>
        <p:spPr>
          <a:xfrm>
            <a:off x="1992313" y="-171450"/>
            <a:ext cx="8229601" cy="1143000"/>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ctr" defTabSz="914400" rtl="0" latinLnBrk="0">
              <a:lnSpc>
                <a:spcPct val="100000"/>
              </a:lnSpc>
              <a:spcBef>
                <a:spcPts val="0"/>
              </a:spcBef>
              <a:spcAft>
                <a:spcPts val="0"/>
              </a:spcAft>
              <a:buClrTx/>
              <a:buSzTx/>
              <a:buFontTx/>
              <a:buNone/>
              <a:tabLst/>
              <a:defRPr sz="4400" b="1" i="0" u="none" strike="noStrike" cap="none" spc="0" baseline="0">
                <a:ln>
                  <a:noFill/>
                </a:ln>
                <a:solidFill>
                  <a:srgbClr val="AB9367"/>
                </a:solidFill>
                <a:uFillTx/>
                <a:latin typeface="+mj-lt"/>
                <a:ea typeface="+mj-ea"/>
                <a:cs typeface="+mj-cs"/>
                <a:sym typeface="Arial"/>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5pPr>
            <a:lvl6pPr marL="0" marR="0" indent="4572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6pPr>
            <a:lvl7pPr marL="0" marR="0" indent="9144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7pPr>
            <a:lvl8pPr marL="0" marR="0" indent="13716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8pPr>
            <a:lvl9pPr marL="0" marR="0" indent="18288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9pPr>
          </a:lstStyle>
          <a:p>
            <a:pPr hangingPunct="1"/>
            <a:r>
              <a:rPr lang="en-GB" dirty="0">
                <a:solidFill>
                  <a:srgbClr val="E6A16C"/>
                </a:solidFill>
              </a:rPr>
              <a:t>Optimization Problems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0" name="Shape 850"/>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7</a:t>
            </a:fld>
            <a:endParaRPr/>
          </a:p>
        </p:txBody>
      </p:sp>
      <p:sp>
        <p:nvSpPr>
          <p:cNvPr id="851" name="Shape 851"/>
          <p:cNvSpPr>
            <a:spLocks noGrp="1"/>
          </p:cNvSpPr>
          <p:nvPr>
            <p:ph type="body" idx="1"/>
          </p:nvPr>
        </p:nvSpPr>
        <p:spPr>
          <a:xfrm>
            <a:off x="1981200" y="1600201"/>
            <a:ext cx="8229600" cy="4525963"/>
          </a:xfrm>
          <a:prstGeom prst="rect">
            <a:avLst/>
          </a:prstGeom>
        </p:spPr>
        <p:txBody>
          <a:bodyPr/>
          <a:lstStyle/>
          <a:p>
            <a:pPr marL="0" indent="0">
              <a:spcBef>
                <a:spcPts val="800"/>
              </a:spcBef>
              <a:buNone/>
              <a:defRPr sz="3600" b="1">
                <a:solidFill>
                  <a:srgbClr val="AB9367"/>
                </a:solidFill>
                <a:effectLst>
                  <a:outerShdw blurRad="38100" dist="38100" dir="2700000" rotWithShape="0">
                    <a:srgbClr val="C0C0C0"/>
                  </a:outerShdw>
                </a:effectLst>
                <a:latin typeface="+mj-lt"/>
                <a:ea typeface="+mj-ea"/>
                <a:cs typeface="+mj-cs"/>
                <a:sym typeface="Arial"/>
              </a:defRPr>
            </a:pPr>
            <a:r>
              <a:rPr dirty="0">
                <a:solidFill>
                  <a:srgbClr val="E6A16C"/>
                </a:solidFill>
              </a:rPr>
              <a:t>Solution</a:t>
            </a:r>
          </a:p>
          <a:p>
            <a:pPr marL="0" indent="0" algn="ctr">
              <a:buNone/>
              <a:defRPr>
                <a:latin typeface="+mj-lt"/>
                <a:ea typeface="+mj-ea"/>
                <a:cs typeface="+mj-cs"/>
                <a:sym typeface="Arial"/>
              </a:defRPr>
            </a:pPr>
            <a:r>
              <a:rPr dirty="0"/>
              <a:t>If you are using spreadsheets, my prescription is to switch to R.  When there is real money on the line, using a spreadsheet for portfolio optimization seems to me to be penny wise and dollar foolish.</a:t>
            </a:r>
          </a:p>
        </p:txBody>
      </p:sp>
      <p:sp>
        <p:nvSpPr>
          <p:cNvPr id="4" name="Shape 841">
            <a:extLst>
              <a:ext uri="{FF2B5EF4-FFF2-40B4-BE49-F238E27FC236}">
                <a16:creationId xmlns:a16="http://schemas.microsoft.com/office/drawing/2014/main" id="{9626173E-58FA-F4BC-49F5-675B0EC1F621}"/>
              </a:ext>
            </a:extLst>
          </p:cNvPr>
          <p:cNvSpPr>
            <a:spLocks noGrp="1"/>
          </p:cNvSpPr>
          <p:nvPr>
            <p:ph type="title"/>
          </p:nvPr>
        </p:nvSpPr>
        <p:spPr>
          <a:xfrm>
            <a:off x="1992313" y="-171450"/>
            <a:ext cx="8229601" cy="1143000"/>
          </a:xfrm>
          <a:prstGeom prst="rect">
            <a:avLst/>
          </a:prstGeom>
        </p:spPr>
        <p:txBody>
          <a:bodyPr/>
          <a:lstStyle>
            <a:lvl1pPr>
              <a:defRPr b="1">
                <a:solidFill>
                  <a:srgbClr val="AB9367"/>
                </a:solidFill>
              </a:defRPr>
            </a:lvl1pPr>
          </a:lstStyle>
          <a:p>
            <a:pPr hangingPunct="1"/>
            <a:r>
              <a:rPr lang="en-GB" dirty="0">
                <a:solidFill>
                  <a:srgbClr val="E6A16C"/>
                </a:solidFill>
              </a:rPr>
              <a:t>Optimization Problems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3" name="Shape 853"/>
          <p:cNvSpPr>
            <a:spLocks noGrp="1"/>
          </p:cNvSpPr>
          <p:nvPr>
            <p:ph type="body" idx="1"/>
          </p:nvPr>
        </p:nvSpPr>
        <p:spPr>
          <a:xfrm>
            <a:off x="1981200" y="1600201"/>
            <a:ext cx="8229600" cy="4525963"/>
          </a:xfrm>
          <a:prstGeom prst="rect">
            <a:avLst/>
          </a:prstGeom>
        </p:spPr>
        <p:txBody>
          <a:bodyPr>
            <a:normAutofit/>
          </a:bodyPr>
          <a:lstStyle/>
          <a:p>
            <a:pPr marL="0" indent="0" defTabSz="877823">
              <a:spcBef>
                <a:spcPts val="800"/>
              </a:spcBef>
              <a:buNone/>
              <a:defRPr sz="3455" b="1">
                <a:solidFill>
                  <a:srgbClr val="AB9367"/>
                </a:solidFill>
                <a:effectLst>
                  <a:outerShdw blurRad="36576" dist="36576" dir="2700000" rotWithShape="0">
                    <a:srgbClr val="C0C0C0"/>
                  </a:outerShdw>
                </a:effectLst>
                <a:latin typeface="+mj-lt"/>
                <a:ea typeface="+mj-ea"/>
                <a:cs typeface="+mj-cs"/>
                <a:sym typeface="Arial"/>
              </a:defRPr>
            </a:pPr>
            <a:r>
              <a:rPr dirty="0">
                <a:solidFill>
                  <a:srgbClr val="E6A16C"/>
                </a:solidFill>
              </a:rPr>
              <a:t>Problem 2:</a:t>
            </a:r>
            <a:r>
              <a:rPr sz="2688" dirty="0">
                <a:solidFill>
                  <a:srgbClr val="000000"/>
                </a:solidFill>
              </a:rPr>
              <a:t> portfolio optimizers suggest too much trading</a:t>
            </a:r>
          </a:p>
          <a:p>
            <a:pPr marL="0" indent="0" algn="ctr" defTabSz="877823">
              <a:spcBef>
                <a:spcPts val="600"/>
              </a:spcBef>
              <a:buNone/>
              <a:defRPr sz="2688">
                <a:latin typeface="+mj-lt"/>
                <a:ea typeface="+mj-ea"/>
                <a:cs typeface="+mj-cs"/>
                <a:sym typeface="Arial"/>
              </a:defRPr>
            </a:pPr>
            <a:r>
              <a:rPr dirty="0"/>
              <a:t>A major frustration with optimizers is that the turnover can be excessive.</a:t>
            </a:r>
          </a:p>
          <a:p>
            <a:pPr marL="0" indent="0" defTabSz="877823">
              <a:spcBef>
                <a:spcPts val="800"/>
              </a:spcBef>
              <a:buNone/>
              <a:defRPr sz="3455" b="1">
                <a:solidFill>
                  <a:srgbClr val="AB9367"/>
                </a:solidFill>
                <a:effectLst>
                  <a:outerShdw blurRad="36576" dist="36576" dir="2700000" rotWithShape="0">
                    <a:srgbClr val="C0C0C0"/>
                  </a:outerShdw>
                </a:effectLst>
                <a:latin typeface="+mj-lt"/>
                <a:ea typeface="+mj-ea"/>
                <a:cs typeface="+mj-cs"/>
                <a:sym typeface="Arial"/>
              </a:defRPr>
            </a:pPr>
            <a:r>
              <a:rPr dirty="0">
                <a:solidFill>
                  <a:srgbClr val="E6A16C"/>
                </a:solidFill>
              </a:rPr>
              <a:t>Solution</a:t>
            </a:r>
          </a:p>
          <a:p>
            <a:pPr marL="0" indent="0" defTabSz="877823">
              <a:spcBef>
                <a:spcPts val="600"/>
              </a:spcBef>
              <a:buNone/>
              <a:defRPr sz="2688">
                <a:latin typeface="+mj-lt"/>
                <a:ea typeface="+mj-ea"/>
                <a:cs typeface="+mj-cs"/>
                <a:sym typeface="Arial"/>
              </a:defRPr>
            </a:pPr>
            <a:r>
              <a:rPr dirty="0"/>
              <a:t>All reasonable portfolio optimizers allow:</a:t>
            </a:r>
          </a:p>
          <a:p>
            <a:pPr marL="1097280" lvl="2" indent="-219455" defTabSz="877823">
              <a:spcBef>
                <a:spcPts val="400"/>
              </a:spcBef>
              <a:defRPr sz="1919">
                <a:latin typeface="+mj-lt"/>
                <a:ea typeface="+mj-ea"/>
                <a:cs typeface="+mj-cs"/>
                <a:sym typeface="Arial"/>
              </a:defRPr>
            </a:pPr>
            <a:r>
              <a:rPr dirty="0"/>
              <a:t>turnover constraints</a:t>
            </a:r>
            <a:endParaRPr sz="2304" dirty="0"/>
          </a:p>
          <a:p>
            <a:pPr marL="1097280" lvl="2" indent="-219455" defTabSz="877823">
              <a:spcBef>
                <a:spcPts val="400"/>
              </a:spcBef>
              <a:defRPr sz="1919">
                <a:latin typeface="+mj-lt"/>
                <a:ea typeface="+mj-ea"/>
                <a:cs typeface="+mj-cs"/>
                <a:sym typeface="Arial"/>
              </a:defRPr>
            </a:pPr>
            <a:r>
              <a:rPr dirty="0"/>
              <a:t>transaction costs</a:t>
            </a:r>
            <a:endParaRPr sz="2304" dirty="0"/>
          </a:p>
          <a:p>
            <a:pPr marL="0" indent="0" defTabSz="877823">
              <a:spcBef>
                <a:spcPts val="600"/>
              </a:spcBef>
              <a:buNone/>
              <a:defRPr sz="2688">
                <a:latin typeface="+mj-lt"/>
                <a:ea typeface="+mj-ea"/>
                <a:cs typeface="+mj-cs"/>
                <a:sym typeface="Arial"/>
              </a:defRPr>
            </a:pPr>
            <a:r>
              <a:rPr dirty="0"/>
              <a:t>Use either of these to reduce the turnover to a suitable amount. </a:t>
            </a:r>
          </a:p>
        </p:txBody>
      </p:sp>
      <p:sp>
        <p:nvSpPr>
          <p:cNvPr id="854" name="Shape 854"/>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8</a:t>
            </a:fld>
            <a:endParaRPr/>
          </a:p>
        </p:txBody>
      </p:sp>
      <p:sp>
        <p:nvSpPr>
          <p:cNvPr id="4" name="Shape 841">
            <a:extLst>
              <a:ext uri="{FF2B5EF4-FFF2-40B4-BE49-F238E27FC236}">
                <a16:creationId xmlns:a16="http://schemas.microsoft.com/office/drawing/2014/main" id="{0325C1F2-689E-1477-529D-09350C6C3151}"/>
              </a:ext>
            </a:extLst>
          </p:cNvPr>
          <p:cNvSpPr>
            <a:spLocks noGrp="1"/>
          </p:cNvSpPr>
          <p:nvPr>
            <p:ph type="title"/>
          </p:nvPr>
        </p:nvSpPr>
        <p:spPr>
          <a:xfrm>
            <a:off x="1992313" y="-171450"/>
            <a:ext cx="8229601" cy="1143000"/>
          </a:xfrm>
          <a:prstGeom prst="rect">
            <a:avLst/>
          </a:prstGeom>
        </p:spPr>
        <p:txBody>
          <a:bodyPr/>
          <a:lstStyle>
            <a:lvl1pPr>
              <a:defRPr b="1">
                <a:solidFill>
                  <a:srgbClr val="AB9367"/>
                </a:solidFill>
              </a:defRPr>
            </a:lvl1pPr>
          </a:lstStyle>
          <a:p>
            <a:pPr hangingPunct="1"/>
            <a:r>
              <a:rPr lang="en-GB" dirty="0">
                <a:solidFill>
                  <a:srgbClr val="E6A16C"/>
                </a:solidFill>
              </a:rPr>
              <a:t>Optimization Problems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7" name="Shape 857"/>
          <p:cNvSpPr>
            <a:spLocks noGrp="1"/>
          </p:cNvSpPr>
          <p:nvPr>
            <p:ph type="sldNum" sz="quarter" idx="2"/>
          </p:nvPr>
        </p:nvSpPr>
        <p:spPr>
          <a:xfrm>
            <a:off x="179387" y="6381750"/>
            <a:ext cx="301909" cy="30734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E6A16C"/>
                </a:solidFill>
                <a:effectLst/>
                <a:uFillTx/>
                <a:latin typeface="UB-Start"/>
                <a:ea typeface="UB-Start"/>
                <a:cs typeface="UB-Start"/>
                <a:sym typeface="UB-Star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a:lstStyle>
          <a:p>
            <a:fld id="{86CB4B4D-7CA3-9044-876B-883B54F8677D}" type="slidenum">
              <a:rPr lang="en-GR" smtClean="0"/>
              <a:pPr/>
              <a:t>9</a:t>
            </a:fld>
            <a:endParaRPr/>
          </a:p>
        </p:txBody>
      </p:sp>
      <p:sp>
        <p:nvSpPr>
          <p:cNvPr id="859" name="Shape 859"/>
          <p:cNvSpPr>
            <a:spLocks noGrp="1"/>
          </p:cNvSpPr>
          <p:nvPr>
            <p:ph type="body" idx="1"/>
          </p:nvPr>
        </p:nvSpPr>
        <p:spPr>
          <a:xfrm>
            <a:off x="1981200" y="1166019"/>
            <a:ext cx="8229600" cy="4525963"/>
          </a:xfrm>
          <a:prstGeom prst="rect">
            <a:avLst/>
          </a:prstGeom>
        </p:spPr>
        <p:txBody>
          <a:bodyPr>
            <a:normAutofit/>
          </a:bodyPr>
          <a:lstStyle/>
          <a:p>
            <a:pPr marL="0" indent="0">
              <a:spcBef>
                <a:spcPts val="800"/>
              </a:spcBef>
              <a:buNone/>
              <a:defRPr sz="3600" b="1">
                <a:solidFill>
                  <a:srgbClr val="AB9367"/>
                </a:solidFill>
                <a:effectLst>
                  <a:outerShdw blurRad="38100" dist="38100" dir="2700000" rotWithShape="0">
                    <a:srgbClr val="C0C0C0"/>
                  </a:outerShdw>
                </a:effectLst>
                <a:latin typeface="+mj-lt"/>
                <a:ea typeface="+mj-ea"/>
                <a:cs typeface="+mj-cs"/>
                <a:sym typeface="Arial"/>
              </a:defRPr>
            </a:pPr>
            <a:r>
              <a:rPr dirty="0">
                <a:solidFill>
                  <a:srgbClr val="E6A16C"/>
                </a:solidFill>
              </a:rPr>
              <a:t>Problem 3:</a:t>
            </a:r>
            <a:r>
              <a:rPr dirty="0">
                <a:solidFill>
                  <a:srgbClr val="000000"/>
                </a:solidFill>
              </a:rPr>
              <a:t> expected returns are needed</a:t>
            </a:r>
          </a:p>
          <a:p>
            <a:pPr marL="0" indent="0" algn="ctr">
              <a:spcBef>
                <a:spcPts val="600"/>
              </a:spcBef>
              <a:buNone/>
              <a:defRPr sz="2800">
                <a:latin typeface="+mj-lt"/>
                <a:ea typeface="+mj-ea"/>
                <a:cs typeface="+mj-cs"/>
                <a:sym typeface="Arial"/>
              </a:defRPr>
            </a:pPr>
            <a:r>
              <a:rPr dirty="0"/>
              <a:t>First off, this isn’t strictly true.  You can find minimum variance portfolios which  need a variance matrix but not expected returns.  The success of low volatility investing is a reason to go down this route.</a:t>
            </a:r>
          </a:p>
          <a:p>
            <a:pPr marL="0" indent="0" algn="ctr">
              <a:spcBef>
                <a:spcPts val="600"/>
              </a:spcBef>
              <a:buNone/>
              <a:defRPr sz="2800">
                <a:latin typeface="+mj-lt"/>
                <a:ea typeface="+mj-ea"/>
                <a:cs typeface="+mj-cs"/>
                <a:sym typeface="Arial"/>
              </a:defRPr>
            </a:pPr>
            <a:r>
              <a:rPr dirty="0"/>
              <a:t>But assuming that you are an active investor, you need expectations in some sense.  There are a number of techniques that don’t require numerical expected returns.</a:t>
            </a:r>
          </a:p>
        </p:txBody>
      </p:sp>
      <p:sp>
        <p:nvSpPr>
          <p:cNvPr id="4" name="Shape 841">
            <a:extLst>
              <a:ext uri="{FF2B5EF4-FFF2-40B4-BE49-F238E27FC236}">
                <a16:creationId xmlns:a16="http://schemas.microsoft.com/office/drawing/2014/main" id="{747298DA-0125-9B01-53B6-A2F4A0EFCB47}"/>
              </a:ext>
            </a:extLst>
          </p:cNvPr>
          <p:cNvSpPr>
            <a:spLocks noGrp="1"/>
          </p:cNvSpPr>
          <p:nvPr>
            <p:ph type="title"/>
          </p:nvPr>
        </p:nvSpPr>
        <p:spPr>
          <a:xfrm>
            <a:off x="1992313" y="-171450"/>
            <a:ext cx="8229601" cy="1143000"/>
          </a:xfrm>
          <a:prstGeom prst="rect">
            <a:avLst/>
          </a:prstGeom>
        </p:spPr>
        <p:txBody>
          <a:bodyPr/>
          <a:lstStyle>
            <a:lvl1pPr>
              <a:defRPr b="1">
                <a:solidFill>
                  <a:srgbClr val="AB9367"/>
                </a:solidFill>
              </a:defRPr>
            </a:lvl1pPr>
          </a:lstStyle>
          <a:p>
            <a:pPr hangingPunct="1"/>
            <a:r>
              <a:rPr lang="en-GB" dirty="0">
                <a:solidFill>
                  <a:srgbClr val="E6A16C"/>
                </a:solidFill>
              </a:rPr>
              <a:t>Optimization Problems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1298</Words>
  <Application>Microsoft Macintosh PowerPoint</Application>
  <PresentationFormat>Widescreen</PresentationFormat>
  <Paragraphs>91</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Aptos</vt:lpstr>
      <vt:lpstr>Aptos Display</vt:lpstr>
      <vt:lpstr>Arial</vt:lpstr>
      <vt:lpstr>Times New Roman</vt:lpstr>
      <vt:lpstr>Office Theme</vt:lpstr>
      <vt:lpstr>Portfolio Optimization</vt:lpstr>
      <vt:lpstr>Basics</vt:lpstr>
      <vt:lpstr>Basics</vt:lpstr>
      <vt:lpstr>Basics</vt:lpstr>
      <vt:lpstr>Overview</vt:lpstr>
      <vt:lpstr>PowerPoint Presentation</vt:lpstr>
      <vt:lpstr>Optimization Problems</vt:lpstr>
      <vt:lpstr>Optimization Problems</vt:lpstr>
      <vt:lpstr>Optimization Problems</vt:lpstr>
      <vt:lpstr>Optimization Problems</vt:lpstr>
      <vt:lpstr>Optimization Problems</vt:lpstr>
      <vt:lpstr>Optimization Problems</vt:lpstr>
      <vt:lpstr>Optimization Problems</vt:lpstr>
      <vt:lpstr>Optimization Problems</vt:lpstr>
      <vt:lpstr>Optimization Problems</vt:lpstr>
      <vt:lpstr>Optimization Problems</vt:lpstr>
      <vt:lpstr>Optimization Problems</vt:lpstr>
      <vt:lpstr>Optimization Problems</vt:lpstr>
      <vt:lpstr>Optimization Problems</vt:lpstr>
      <vt:lpstr>Optimization Problems</vt:lpstr>
      <vt:lpstr>Optimization Problems</vt:lpstr>
      <vt:lpstr>Optimization Problems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Theodore Krintas</dc:creator>
  <cp:lastModifiedBy>Theodore Krintas</cp:lastModifiedBy>
  <cp:revision>1</cp:revision>
  <dcterms:created xsi:type="dcterms:W3CDTF">2026-06-20T07:14:12Z</dcterms:created>
  <dcterms:modified xsi:type="dcterms:W3CDTF">2026-06-20T07:14:45Z</dcterms:modified>
</cp:coreProperties>
</file>