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63" d="100"/>
          <a:sy n="163" d="100"/>
        </p:scale>
        <p:origin x="184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72931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image" Target="../media/image1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A2B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8072"/>
          </a:xfrm>
          <a:prstGeom prst="rect">
            <a:avLst/>
          </a:prstGeom>
          <a:solidFill>
            <a:srgbClr val="CF7A37"/>
          </a:solidFill>
          <a:ln w="12700">
            <a:solidFill>
              <a:srgbClr val="CF7A37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3" name="Shape 1"/>
          <p:cNvSpPr/>
          <p:nvPr/>
        </p:nvSpPr>
        <p:spPr>
          <a:xfrm>
            <a:off x="5532120" y="0"/>
            <a:ext cx="3611880" cy="5148072"/>
          </a:xfrm>
          <a:prstGeom prst="rect">
            <a:avLst/>
          </a:prstGeom>
          <a:solidFill>
            <a:srgbClr val="243558"/>
          </a:solidFill>
          <a:ln w="12700">
            <a:solidFill>
              <a:srgbClr val="243558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4" name="Shape 2"/>
          <p:cNvSpPr/>
          <p:nvPr/>
        </p:nvSpPr>
        <p:spPr>
          <a:xfrm>
            <a:off x="5422392" y="0"/>
            <a:ext cx="109728" cy="5148072"/>
          </a:xfrm>
          <a:prstGeom prst="rect">
            <a:avLst/>
          </a:prstGeom>
          <a:solidFill>
            <a:srgbClr val="CF7A37"/>
          </a:solidFill>
          <a:ln w="12700">
            <a:solidFill>
              <a:srgbClr val="CF7A37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7" name="Shape 4"/>
          <p:cNvSpPr/>
          <p:nvPr/>
        </p:nvSpPr>
        <p:spPr>
          <a:xfrm>
            <a:off x="502920" y="548640"/>
            <a:ext cx="3840480" cy="329184"/>
          </a:xfrm>
          <a:prstGeom prst="rect">
            <a:avLst/>
          </a:prstGeom>
          <a:solidFill>
            <a:srgbClr val="CF7A37"/>
          </a:solidFill>
          <a:ln w="12700">
            <a:solidFill>
              <a:srgbClr val="CF7A37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8" name="Text 5"/>
          <p:cNvSpPr/>
          <p:nvPr/>
        </p:nvSpPr>
        <p:spPr>
          <a:xfrm>
            <a:off x="548640" y="548640"/>
            <a:ext cx="3749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MSc International Shipping, Finance &amp; Management</a:t>
            </a:r>
            <a:endParaRPr lang="en-US" sz="900" dirty="0"/>
          </a:p>
        </p:txBody>
      </p:sp>
      <p:sp>
        <p:nvSpPr>
          <p:cNvPr id="9" name="Text 6"/>
          <p:cNvSpPr/>
          <p:nvPr/>
        </p:nvSpPr>
        <p:spPr>
          <a:xfrm>
            <a:off x="502920" y="1371600"/>
            <a:ext cx="4846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Asset Allocation</a:t>
            </a:r>
            <a:endParaRPr lang="en-US" sz="4400" dirty="0"/>
          </a:p>
        </p:txBody>
      </p:sp>
      <p:sp>
        <p:nvSpPr>
          <p:cNvPr id="10" name="Text 7"/>
          <p:cNvSpPr/>
          <p:nvPr/>
        </p:nvSpPr>
        <p:spPr>
          <a:xfrm>
            <a:off x="521208" y="2331720"/>
            <a:ext cx="4754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E3A8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Diversify, go global — or loosen up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521208" y="3063240"/>
            <a:ext cx="457200" cy="27432"/>
          </a:xfrm>
          <a:prstGeom prst="rect">
            <a:avLst/>
          </a:prstGeom>
          <a:solidFill>
            <a:srgbClr val="CF7A37"/>
          </a:solidFill>
          <a:ln w="12700">
            <a:solidFill>
              <a:srgbClr val="CF7A37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2" name="Text 9"/>
          <p:cNvSpPr/>
          <p:nvPr/>
        </p:nvSpPr>
        <p:spPr>
          <a:xfrm>
            <a:off x="502920" y="3200400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Theodore N. Krintas, CIIA, Ph.D.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502920" y="3493008"/>
            <a:ext cx="4846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A9B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Founder &amp; CEO, Koubaras  ·  Lecture 6 of 8  ·  May–July 2026</a:t>
            </a:r>
            <a:endParaRPr lang="en-US" sz="1000" dirty="0"/>
          </a:p>
        </p:txBody>
      </p:sp>
      <p:pic>
        <p:nvPicPr>
          <p:cNvPr id="16" name="Image 0" descr="preencoded.png">
            <a:extLst>
              <a:ext uri="{FF2B5EF4-FFF2-40B4-BE49-F238E27FC236}">
                <a16:creationId xmlns:a16="http://schemas.microsoft.com/office/drawing/2014/main" id="{B5D5C2DE-FF67-9EA0-DA46-FD9ECCC014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0" y="1506474"/>
            <a:ext cx="1920240" cy="47548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6394DE9-6136-AE30-D323-E1DC4B40E91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4859" t="20546" r="24509" b="33574"/>
          <a:stretch>
            <a:fillRect/>
          </a:stretch>
        </p:blipFill>
        <p:spPr>
          <a:xfrm>
            <a:off x="7012129" y="2251710"/>
            <a:ext cx="789021" cy="65836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A2B4A"/>
          </a:solidFill>
          <a:ln w="12700">
            <a:solidFill>
              <a:srgbClr val="1A2B4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3" name="Shape 1"/>
          <p:cNvSpPr/>
          <p:nvPr/>
        </p:nvSpPr>
        <p:spPr>
          <a:xfrm>
            <a:off x="365760" y="758952"/>
            <a:ext cx="8412480" cy="32004"/>
          </a:xfrm>
          <a:prstGeom prst="rect">
            <a:avLst/>
          </a:prstGeom>
          <a:solidFill>
            <a:srgbClr val="CF7A37"/>
          </a:solidFill>
          <a:ln w="12700">
            <a:solidFill>
              <a:srgbClr val="CF7A37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4" name="Text 2"/>
          <p:cNvSpPr/>
          <p:nvPr/>
        </p:nvSpPr>
        <p:spPr>
          <a:xfrm>
            <a:off x="365760" y="0"/>
            <a:ext cx="6172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Investor Profiles Shift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365760" y="564588"/>
            <a:ext cx="6172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E3A8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Allocations move with the cycle — and the rate regime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365760" y="1051560"/>
            <a:ext cx="4297680" cy="201168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2"/>
            </a:solidFill>
            <a:prstDash val="solid"/>
          </a:ln>
          <a:effectLst>
            <a:outerShdw blurRad="889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GR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02920" y="1188720"/>
            <a:ext cx="4023360" cy="1737360"/>
          </a:xfrm>
          <a:prstGeom prst="rect">
            <a:avLst/>
          </a:prstGeom>
        </p:spPr>
      </p:pic>
      <p:sp>
        <p:nvSpPr>
          <p:cNvPr id="10" name="Shape 7"/>
          <p:cNvSpPr/>
          <p:nvPr/>
        </p:nvSpPr>
        <p:spPr>
          <a:xfrm>
            <a:off x="411480" y="3200400"/>
            <a:ext cx="1463040" cy="310896"/>
          </a:xfrm>
          <a:prstGeom prst="rect">
            <a:avLst/>
          </a:prstGeom>
          <a:solidFill>
            <a:srgbClr val="F4F6F9"/>
          </a:solidFill>
          <a:ln w="6350">
            <a:solidFill>
              <a:srgbClr val="E8ECF2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1" name="Shape 8"/>
          <p:cNvSpPr/>
          <p:nvPr/>
        </p:nvSpPr>
        <p:spPr>
          <a:xfrm>
            <a:off x="1874520" y="3200400"/>
            <a:ext cx="914400" cy="310896"/>
          </a:xfrm>
          <a:prstGeom prst="rect">
            <a:avLst/>
          </a:prstGeom>
          <a:solidFill>
            <a:srgbClr val="1A2B4A"/>
          </a:solidFill>
          <a:ln w="6350">
            <a:solidFill>
              <a:srgbClr val="E8ECF2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2" name="Text 9"/>
          <p:cNvSpPr/>
          <p:nvPr/>
        </p:nvSpPr>
        <p:spPr>
          <a:xfrm>
            <a:off x="1874520" y="3200400"/>
            <a:ext cx="914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E3A8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2007</a:t>
            </a:r>
            <a:endParaRPr lang="en-US" sz="950" dirty="0"/>
          </a:p>
        </p:txBody>
      </p:sp>
      <p:sp>
        <p:nvSpPr>
          <p:cNvPr id="13" name="Shape 10"/>
          <p:cNvSpPr/>
          <p:nvPr/>
        </p:nvSpPr>
        <p:spPr>
          <a:xfrm>
            <a:off x="2788920" y="3200400"/>
            <a:ext cx="914400" cy="310896"/>
          </a:xfrm>
          <a:prstGeom prst="rect">
            <a:avLst/>
          </a:prstGeom>
          <a:solidFill>
            <a:srgbClr val="1A2B4A"/>
          </a:solidFill>
          <a:ln w="6350">
            <a:solidFill>
              <a:srgbClr val="E8ECF2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4" name="Text 11"/>
          <p:cNvSpPr/>
          <p:nvPr/>
        </p:nvSpPr>
        <p:spPr>
          <a:xfrm>
            <a:off x="2788920" y="3200400"/>
            <a:ext cx="914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E3A8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2010</a:t>
            </a:r>
            <a:endParaRPr lang="en-US" sz="950" dirty="0"/>
          </a:p>
        </p:txBody>
      </p:sp>
      <p:sp>
        <p:nvSpPr>
          <p:cNvPr id="15" name="Shape 12"/>
          <p:cNvSpPr/>
          <p:nvPr/>
        </p:nvSpPr>
        <p:spPr>
          <a:xfrm>
            <a:off x="3703320" y="3200400"/>
            <a:ext cx="914400" cy="310896"/>
          </a:xfrm>
          <a:prstGeom prst="rect">
            <a:avLst/>
          </a:prstGeom>
          <a:solidFill>
            <a:srgbClr val="1A2B4A"/>
          </a:solidFill>
          <a:ln w="6350">
            <a:solidFill>
              <a:srgbClr val="E8ECF2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6" name="Text 13"/>
          <p:cNvSpPr/>
          <p:nvPr/>
        </p:nvSpPr>
        <p:spPr>
          <a:xfrm>
            <a:off x="3703320" y="3200400"/>
            <a:ext cx="914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E3A8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2013</a:t>
            </a:r>
            <a:endParaRPr lang="en-US" sz="950" dirty="0"/>
          </a:p>
        </p:txBody>
      </p:sp>
      <p:sp>
        <p:nvSpPr>
          <p:cNvPr id="17" name="Shape 14"/>
          <p:cNvSpPr/>
          <p:nvPr/>
        </p:nvSpPr>
        <p:spPr>
          <a:xfrm>
            <a:off x="411480" y="3511296"/>
            <a:ext cx="1463040" cy="274320"/>
          </a:xfrm>
          <a:prstGeom prst="rect">
            <a:avLst/>
          </a:prstGeom>
          <a:solidFill>
            <a:srgbClr val="F4F6F9"/>
          </a:solidFill>
          <a:ln w="6350">
            <a:solidFill>
              <a:srgbClr val="E8ECF2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8" name="Text 15"/>
          <p:cNvSpPr/>
          <p:nvPr/>
        </p:nvSpPr>
        <p:spPr>
          <a:xfrm>
            <a:off x="411480" y="3511296"/>
            <a:ext cx="1463040" cy="27432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 algn="l">
              <a:buNone/>
            </a:pPr>
            <a:r>
              <a:rPr lang="en-US" sz="95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Equities</a:t>
            </a:r>
            <a:endParaRPr lang="en-US" sz="950" dirty="0"/>
          </a:p>
        </p:txBody>
      </p:sp>
      <p:sp>
        <p:nvSpPr>
          <p:cNvPr id="19" name="Shape 16"/>
          <p:cNvSpPr/>
          <p:nvPr/>
        </p:nvSpPr>
        <p:spPr>
          <a:xfrm>
            <a:off x="1874520" y="3511296"/>
            <a:ext cx="914400" cy="274320"/>
          </a:xfrm>
          <a:prstGeom prst="rect">
            <a:avLst/>
          </a:prstGeom>
          <a:solidFill>
            <a:srgbClr val="F4F6F9"/>
          </a:solidFill>
          <a:ln w="6350">
            <a:solidFill>
              <a:srgbClr val="E8ECF2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20" name="Text 17"/>
          <p:cNvSpPr/>
          <p:nvPr/>
        </p:nvSpPr>
        <p:spPr>
          <a:xfrm>
            <a:off x="1874520" y="3511296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41%</a:t>
            </a:r>
            <a:endParaRPr lang="en-US" sz="950" dirty="0"/>
          </a:p>
        </p:txBody>
      </p:sp>
      <p:sp>
        <p:nvSpPr>
          <p:cNvPr id="21" name="Shape 18"/>
          <p:cNvSpPr/>
          <p:nvPr/>
        </p:nvSpPr>
        <p:spPr>
          <a:xfrm>
            <a:off x="2788920" y="3511296"/>
            <a:ext cx="914400" cy="274320"/>
          </a:xfrm>
          <a:prstGeom prst="rect">
            <a:avLst/>
          </a:prstGeom>
          <a:solidFill>
            <a:srgbClr val="F4F6F9"/>
          </a:solidFill>
          <a:ln w="6350">
            <a:solidFill>
              <a:srgbClr val="E8ECF2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22" name="Text 19"/>
          <p:cNvSpPr/>
          <p:nvPr/>
        </p:nvSpPr>
        <p:spPr>
          <a:xfrm>
            <a:off x="2788920" y="3511296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33%</a:t>
            </a:r>
            <a:endParaRPr lang="en-US" sz="950" dirty="0"/>
          </a:p>
        </p:txBody>
      </p:sp>
      <p:sp>
        <p:nvSpPr>
          <p:cNvPr id="23" name="Shape 20"/>
          <p:cNvSpPr/>
          <p:nvPr/>
        </p:nvSpPr>
        <p:spPr>
          <a:xfrm>
            <a:off x="3703320" y="3511296"/>
            <a:ext cx="914400" cy="274320"/>
          </a:xfrm>
          <a:prstGeom prst="rect">
            <a:avLst/>
          </a:prstGeom>
          <a:solidFill>
            <a:srgbClr val="F4F6F9"/>
          </a:solidFill>
          <a:ln w="6350">
            <a:solidFill>
              <a:srgbClr val="E8ECF2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24" name="Text 21"/>
          <p:cNvSpPr/>
          <p:nvPr/>
        </p:nvSpPr>
        <p:spPr>
          <a:xfrm>
            <a:off x="3703320" y="3511296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37%</a:t>
            </a:r>
            <a:endParaRPr lang="en-US" sz="950" dirty="0"/>
          </a:p>
        </p:txBody>
      </p:sp>
      <p:sp>
        <p:nvSpPr>
          <p:cNvPr id="25" name="Shape 22"/>
          <p:cNvSpPr/>
          <p:nvPr/>
        </p:nvSpPr>
        <p:spPr>
          <a:xfrm>
            <a:off x="411480" y="3785616"/>
            <a:ext cx="1463040" cy="274320"/>
          </a:xfrm>
          <a:prstGeom prst="rect">
            <a:avLst/>
          </a:prstGeom>
          <a:solidFill>
            <a:srgbClr val="FFFFFF"/>
          </a:solidFill>
          <a:ln w="6350">
            <a:solidFill>
              <a:srgbClr val="E8ECF2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26" name="Text 23"/>
          <p:cNvSpPr/>
          <p:nvPr/>
        </p:nvSpPr>
        <p:spPr>
          <a:xfrm>
            <a:off x="411480" y="3785616"/>
            <a:ext cx="1463040" cy="27432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 algn="l">
              <a:buNone/>
            </a:pPr>
            <a:r>
              <a:rPr lang="en-US" sz="95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Bonds / Loans</a:t>
            </a:r>
            <a:endParaRPr lang="en-US" sz="950" dirty="0"/>
          </a:p>
        </p:txBody>
      </p:sp>
      <p:sp>
        <p:nvSpPr>
          <p:cNvPr id="27" name="Shape 24"/>
          <p:cNvSpPr/>
          <p:nvPr/>
        </p:nvSpPr>
        <p:spPr>
          <a:xfrm>
            <a:off x="1874520" y="3785616"/>
            <a:ext cx="914400" cy="274320"/>
          </a:xfrm>
          <a:prstGeom prst="rect">
            <a:avLst/>
          </a:prstGeom>
          <a:solidFill>
            <a:srgbClr val="FFFFFF"/>
          </a:solidFill>
          <a:ln w="6350">
            <a:solidFill>
              <a:srgbClr val="E8ECF2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28" name="Text 25"/>
          <p:cNvSpPr/>
          <p:nvPr/>
        </p:nvSpPr>
        <p:spPr>
          <a:xfrm>
            <a:off x="1874520" y="3785616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34%</a:t>
            </a:r>
            <a:endParaRPr lang="en-US" sz="950" dirty="0"/>
          </a:p>
        </p:txBody>
      </p:sp>
      <p:sp>
        <p:nvSpPr>
          <p:cNvPr id="29" name="Shape 26"/>
          <p:cNvSpPr/>
          <p:nvPr/>
        </p:nvSpPr>
        <p:spPr>
          <a:xfrm>
            <a:off x="2788920" y="3785616"/>
            <a:ext cx="914400" cy="274320"/>
          </a:xfrm>
          <a:prstGeom prst="rect">
            <a:avLst/>
          </a:prstGeom>
          <a:solidFill>
            <a:srgbClr val="FFFFFF"/>
          </a:solidFill>
          <a:ln w="6350">
            <a:solidFill>
              <a:srgbClr val="E8ECF2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30" name="Text 27"/>
          <p:cNvSpPr/>
          <p:nvPr/>
        </p:nvSpPr>
        <p:spPr>
          <a:xfrm>
            <a:off x="2788920" y="3785616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41%</a:t>
            </a:r>
            <a:endParaRPr lang="en-US" sz="950" dirty="0"/>
          </a:p>
        </p:txBody>
      </p:sp>
      <p:sp>
        <p:nvSpPr>
          <p:cNvPr id="31" name="Shape 28"/>
          <p:cNvSpPr/>
          <p:nvPr/>
        </p:nvSpPr>
        <p:spPr>
          <a:xfrm>
            <a:off x="3703320" y="3785616"/>
            <a:ext cx="914400" cy="274320"/>
          </a:xfrm>
          <a:prstGeom prst="rect">
            <a:avLst/>
          </a:prstGeom>
          <a:solidFill>
            <a:srgbClr val="FFFFFF"/>
          </a:solidFill>
          <a:ln w="6350">
            <a:solidFill>
              <a:srgbClr val="E8ECF2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32" name="Text 29"/>
          <p:cNvSpPr/>
          <p:nvPr/>
        </p:nvSpPr>
        <p:spPr>
          <a:xfrm>
            <a:off x="3703320" y="3785616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38%</a:t>
            </a:r>
            <a:endParaRPr lang="en-US" sz="950" dirty="0"/>
          </a:p>
        </p:txBody>
      </p:sp>
      <p:sp>
        <p:nvSpPr>
          <p:cNvPr id="33" name="Shape 30"/>
          <p:cNvSpPr/>
          <p:nvPr/>
        </p:nvSpPr>
        <p:spPr>
          <a:xfrm>
            <a:off x="411480" y="4059936"/>
            <a:ext cx="1463040" cy="274320"/>
          </a:xfrm>
          <a:prstGeom prst="rect">
            <a:avLst/>
          </a:prstGeom>
          <a:solidFill>
            <a:srgbClr val="F4F6F9"/>
          </a:solidFill>
          <a:ln w="6350">
            <a:solidFill>
              <a:srgbClr val="E8ECF2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34" name="Text 31"/>
          <p:cNvSpPr/>
          <p:nvPr/>
        </p:nvSpPr>
        <p:spPr>
          <a:xfrm>
            <a:off x="411480" y="4059936"/>
            <a:ext cx="1463040" cy="27432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 algn="l">
              <a:buNone/>
            </a:pPr>
            <a:r>
              <a:rPr lang="en-US" sz="95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Other</a:t>
            </a:r>
            <a:endParaRPr lang="en-US" sz="950" dirty="0"/>
          </a:p>
        </p:txBody>
      </p:sp>
      <p:sp>
        <p:nvSpPr>
          <p:cNvPr id="35" name="Shape 32"/>
          <p:cNvSpPr/>
          <p:nvPr/>
        </p:nvSpPr>
        <p:spPr>
          <a:xfrm>
            <a:off x="1874520" y="4059936"/>
            <a:ext cx="914400" cy="274320"/>
          </a:xfrm>
          <a:prstGeom prst="rect">
            <a:avLst/>
          </a:prstGeom>
          <a:solidFill>
            <a:srgbClr val="F4F6F9"/>
          </a:solidFill>
          <a:ln w="6350">
            <a:solidFill>
              <a:srgbClr val="E8ECF2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36" name="Text 33"/>
          <p:cNvSpPr/>
          <p:nvPr/>
        </p:nvSpPr>
        <p:spPr>
          <a:xfrm>
            <a:off x="1874520" y="4059936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25%</a:t>
            </a:r>
            <a:endParaRPr lang="en-US" sz="950" dirty="0"/>
          </a:p>
        </p:txBody>
      </p:sp>
      <p:sp>
        <p:nvSpPr>
          <p:cNvPr id="37" name="Shape 34"/>
          <p:cNvSpPr/>
          <p:nvPr/>
        </p:nvSpPr>
        <p:spPr>
          <a:xfrm>
            <a:off x="2788920" y="4059936"/>
            <a:ext cx="914400" cy="274320"/>
          </a:xfrm>
          <a:prstGeom prst="rect">
            <a:avLst/>
          </a:prstGeom>
          <a:solidFill>
            <a:srgbClr val="F4F6F9"/>
          </a:solidFill>
          <a:ln w="6350">
            <a:solidFill>
              <a:srgbClr val="E8ECF2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38" name="Text 35"/>
          <p:cNvSpPr/>
          <p:nvPr/>
        </p:nvSpPr>
        <p:spPr>
          <a:xfrm>
            <a:off x="2788920" y="4059936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26%</a:t>
            </a:r>
            <a:endParaRPr lang="en-US" sz="950" dirty="0"/>
          </a:p>
        </p:txBody>
      </p:sp>
      <p:sp>
        <p:nvSpPr>
          <p:cNvPr id="39" name="Shape 36"/>
          <p:cNvSpPr/>
          <p:nvPr/>
        </p:nvSpPr>
        <p:spPr>
          <a:xfrm>
            <a:off x="3703320" y="4059936"/>
            <a:ext cx="914400" cy="274320"/>
          </a:xfrm>
          <a:prstGeom prst="rect">
            <a:avLst/>
          </a:prstGeom>
          <a:solidFill>
            <a:srgbClr val="F4F6F9"/>
          </a:solidFill>
          <a:ln w="6350">
            <a:solidFill>
              <a:srgbClr val="E8ECF2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40" name="Text 37"/>
          <p:cNvSpPr/>
          <p:nvPr/>
        </p:nvSpPr>
        <p:spPr>
          <a:xfrm>
            <a:off x="3703320" y="4059936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25%</a:t>
            </a:r>
            <a:endParaRPr lang="en-US" sz="950" dirty="0"/>
          </a:p>
        </p:txBody>
      </p:sp>
      <p:sp>
        <p:nvSpPr>
          <p:cNvPr id="41" name="Shape 38"/>
          <p:cNvSpPr/>
          <p:nvPr/>
        </p:nvSpPr>
        <p:spPr>
          <a:xfrm>
            <a:off x="4937760" y="1097280"/>
            <a:ext cx="3886200" cy="324612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2"/>
            </a:solidFill>
            <a:prstDash val="solid"/>
          </a:ln>
          <a:effectLst>
            <a:outerShdw blurRad="889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GR"/>
          </a:p>
        </p:txBody>
      </p:sp>
      <p:sp>
        <p:nvSpPr>
          <p:cNvPr id="42" name="Shape 39"/>
          <p:cNvSpPr/>
          <p:nvPr/>
        </p:nvSpPr>
        <p:spPr>
          <a:xfrm>
            <a:off x="4937760" y="1097280"/>
            <a:ext cx="64008" cy="3246120"/>
          </a:xfrm>
          <a:prstGeom prst="rect">
            <a:avLst/>
          </a:prstGeom>
          <a:solidFill>
            <a:srgbClr val="CF7A37"/>
          </a:solidFill>
          <a:ln w="12700">
            <a:solidFill>
              <a:srgbClr val="CF7A37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43" name="Text 40"/>
          <p:cNvSpPr/>
          <p:nvPr/>
        </p:nvSpPr>
        <p:spPr>
          <a:xfrm>
            <a:off x="5120640" y="1261872"/>
            <a:ext cx="3566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A2B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From the GFC to the rate-normalisation era</a:t>
            </a:r>
            <a:endParaRPr lang="en-US" sz="1350" dirty="0"/>
          </a:p>
        </p:txBody>
      </p:sp>
      <p:sp>
        <p:nvSpPr>
          <p:cNvPr id="44" name="Text 41"/>
          <p:cNvSpPr/>
          <p:nvPr/>
        </p:nvSpPr>
        <p:spPr>
          <a:xfrm>
            <a:off x="5120640" y="1737360"/>
            <a:ext cx="3566160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3000"/>
              </a:lnSpc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After 2008, investors fled equities into bonds and cash — risk aversion, not optimisation, drove allocations.
Through the 2010s, near-zero rates pushed capital back up the risk ladder (the “TINA” era — there is no alternative to equities).
Post-2022 changed the calculus: </a:t>
            </a:r>
            <a:r>
              <a:rPr lang="en-US" sz="100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 policy rates back near 2% and bond yields positive again, fixed income is once more a genuine competitor for capital. </a:t>
            </a:r>
            <a:r>
              <a:rPr lang="en-US" sz="1000" i="1" dirty="0">
                <a:solidFill>
                  <a:srgbClr val="CF7A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60/40 is rehabilitated.</a:t>
            </a:r>
            <a:endParaRPr lang="en-US" sz="1000" dirty="0"/>
          </a:p>
        </p:txBody>
      </p:sp>
      <p:sp>
        <p:nvSpPr>
          <p:cNvPr id="45" name="Text 42"/>
          <p:cNvSpPr/>
          <p:nvPr/>
        </p:nvSpPr>
        <p:spPr>
          <a:xfrm>
            <a:off x="411480" y="4331757"/>
            <a:ext cx="4206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i="1" dirty="0">
                <a:solidFill>
                  <a:srgbClr val="8A9B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Illustrative allocations (UBS Investor Watch style); figures for teaching.</a:t>
            </a:r>
            <a:endParaRPr lang="en-US" sz="650" dirty="0"/>
          </a:p>
        </p:txBody>
      </p:sp>
      <p:pic>
        <p:nvPicPr>
          <p:cNvPr id="49" name="Image 0" descr="preencoded.png">
            <a:extLst>
              <a:ext uri="{FF2B5EF4-FFF2-40B4-BE49-F238E27FC236}">
                <a16:creationId xmlns:a16="http://schemas.microsoft.com/office/drawing/2014/main" id="{DE6822E4-D7C5-60BA-DC56-9B949D8138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4526280"/>
            <a:ext cx="2011680" cy="502920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A0FBA8BA-8BEF-3D66-56E7-61C16D411D6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4859" t="20546" r="24509" b="33574"/>
          <a:stretch>
            <a:fillRect/>
          </a:stretch>
        </p:blipFill>
        <p:spPr>
          <a:xfrm>
            <a:off x="8312676" y="4526280"/>
            <a:ext cx="602724" cy="502920"/>
          </a:xfrm>
          <a:prstGeom prst="rect">
            <a:avLst/>
          </a:prstGeom>
        </p:spPr>
      </p:pic>
      <p:sp>
        <p:nvSpPr>
          <p:cNvPr id="51" name="Text 7">
            <a:extLst>
              <a:ext uri="{FF2B5EF4-FFF2-40B4-BE49-F238E27FC236}">
                <a16:creationId xmlns:a16="http://schemas.microsoft.com/office/drawing/2014/main" id="{B2355DAA-2775-595B-8586-CB478B6D6687}"/>
              </a:ext>
            </a:extLst>
          </p:cNvPr>
          <p:cNvSpPr/>
          <p:nvPr/>
        </p:nvSpPr>
        <p:spPr>
          <a:xfrm>
            <a:off x="4572000" y="4649724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C7783B"/>
                </a:solidFill>
                <a:latin typeface="Calibri" pitchFamily="34" charset="0"/>
                <a:cs typeface="Calibri" pitchFamily="34" charset="-120"/>
              </a:rPr>
              <a:t>10</a:t>
            </a:r>
            <a:endParaRPr lang="en-US" sz="1200" b="1" dirty="0">
              <a:solidFill>
                <a:srgbClr val="C7783B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A2B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8072"/>
          </a:xfrm>
          <a:prstGeom prst="rect">
            <a:avLst/>
          </a:prstGeom>
          <a:solidFill>
            <a:srgbClr val="CF7A37"/>
          </a:solidFill>
          <a:ln w="12700">
            <a:solidFill>
              <a:srgbClr val="CF7A37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3" name="Shape 1"/>
          <p:cNvSpPr/>
          <p:nvPr/>
        </p:nvSpPr>
        <p:spPr>
          <a:xfrm>
            <a:off x="5532120" y="0"/>
            <a:ext cx="3611880" cy="5148072"/>
          </a:xfrm>
          <a:prstGeom prst="rect">
            <a:avLst/>
          </a:prstGeom>
          <a:solidFill>
            <a:srgbClr val="243558"/>
          </a:solidFill>
          <a:ln w="12700">
            <a:solidFill>
              <a:srgbClr val="243558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4" name="Shape 2"/>
          <p:cNvSpPr/>
          <p:nvPr/>
        </p:nvSpPr>
        <p:spPr>
          <a:xfrm>
            <a:off x="5422392" y="0"/>
            <a:ext cx="109728" cy="5148072"/>
          </a:xfrm>
          <a:prstGeom prst="rect">
            <a:avLst/>
          </a:prstGeom>
          <a:solidFill>
            <a:srgbClr val="CF7A37"/>
          </a:solidFill>
          <a:ln w="12700">
            <a:solidFill>
              <a:srgbClr val="CF7A37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5" name="Text 3"/>
          <p:cNvSpPr/>
          <p:nvPr/>
        </p:nvSpPr>
        <p:spPr>
          <a:xfrm>
            <a:off x="502920" y="9601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CF7A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II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457200" y="1325880"/>
            <a:ext cx="49377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Five Types of</a:t>
            </a:r>
            <a:endParaRPr lang="en-US" sz="3400" dirty="0"/>
          </a:p>
          <a:p>
            <a:pPr marL="0" indent="0">
              <a:lnSpc>
                <a:spcPct val="95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Asset Allocation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502920" y="2743200"/>
            <a:ext cx="4663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E3A8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a fixed strategic mix to a fully integrated, dynamic process.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5806440" y="1188720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CF7A3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6355080" y="1188720"/>
            <a:ext cx="2468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Strategic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5806440" y="1847088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CF7A3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6355080" y="1847088"/>
            <a:ext cx="2468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Constant-Weighting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5806440" y="2505456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CF7A3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6355080" y="2505456"/>
            <a:ext cx="2468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Tactical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5806440" y="3163824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CF7A3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6355080" y="3163824"/>
            <a:ext cx="2468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Dynamic</a:t>
            </a:r>
            <a:endParaRPr lang="en-US" sz="1350" dirty="0"/>
          </a:p>
        </p:txBody>
      </p:sp>
      <p:sp>
        <p:nvSpPr>
          <p:cNvPr id="16" name="Text 14"/>
          <p:cNvSpPr/>
          <p:nvPr/>
        </p:nvSpPr>
        <p:spPr>
          <a:xfrm>
            <a:off x="5806440" y="3822192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CF7A3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05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6355080" y="3822192"/>
            <a:ext cx="2468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Insured &amp; Integrated</a:t>
            </a:r>
            <a:endParaRPr lang="en-US" sz="1350" dirty="0"/>
          </a:p>
        </p:txBody>
      </p:sp>
      <p:pic>
        <p:nvPicPr>
          <p:cNvPr id="21" name="Image 0" descr="preencoded.png">
            <a:extLst>
              <a:ext uri="{FF2B5EF4-FFF2-40B4-BE49-F238E27FC236}">
                <a16:creationId xmlns:a16="http://schemas.microsoft.com/office/drawing/2014/main" id="{46FCBCA4-56CE-E686-8931-D8B55E55E7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4526280"/>
            <a:ext cx="2011680" cy="50292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7214D1B-27CF-85E6-314D-1C7B4798838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4859" t="20546" r="24509" b="33574"/>
          <a:stretch>
            <a:fillRect/>
          </a:stretch>
        </p:blipFill>
        <p:spPr>
          <a:xfrm>
            <a:off x="8312676" y="4526280"/>
            <a:ext cx="602724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A2B4A"/>
          </a:solidFill>
          <a:ln w="12700">
            <a:solidFill>
              <a:srgbClr val="1A2B4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3" name="Shape 1"/>
          <p:cNvSpPr/>
          <p:nvPr/>
        </p:nvSpPr>
        <p:spPr>
          <a:xfrm>
            <a:off x="365760" y="758952"/>
            <a:ext cx="8412480" cy="32004"/>
          </a:xfrm>
          <a:prstGeom prst="rect">
            <a:avLst/>
          </a:prstGeom>
          <a:solidFill>
            <a:srgbClr val="CF7A37"/>
          </a:solidFill>
          <a:ln w="12700">
            <a:solidFill>
              <a:srgbClr val="CF7A37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4" name="Text 2"/>
          <p:cNvSpPr/>
          <p:nvPr/>
        </p:nvSpPr>
        <p:spPr>
          <a:xfrm>
            <a:off x="365760" y="0"/>
            <a:ext cx="6172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Strategic &amp; Constant-Weighting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365760" y="564588"/>
            <a:ext cx="6172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E3A8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disciplined, rules-based foundations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365760" y="1188720"/>
            <a:ext cx="4160520" cy="315468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2"/>
            </a:solidFill>
            <a:prstDash val="solid"/>
          </a:ln>
          <a:effectLst>
            <a:outerShdw blurRad="889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GR"/>
          </a:p>
        </p:txBody>
      </p:sp>
      <p:sp>
        <p:nvSpPr>
          <p:cNvPr id="9" name="Shape 7"/>
          <p:cNvSpPr/>
          <p:nvPr/>
        </p:nvSpPr>
        <p:spPr>
          <a:xfrm>
            <a:off x="365760" y="1188720"/>
            <a:ext cx="64008" cy="3154680"/>
          </a:xfrm>
          <a:prstGeom prst="rect">
            <a:avLst/>
          </a:prstGeom>
          <a:solidFill>
            <a:srgbClr val="CF7A37"/>
          </a:solidFill>
          <a:ln w="12700">
            <a:solidFill>
              <a:srgbClr val="CF7A37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0" name="Text 8"/>
          <p:cNvSpPr/>
          <p:nvPr/>
        </p:nvSpPr>
        <p:spPr>
          <a:xfrm>
            <a:off x="594360" y="1371600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150" dirty="0">
                <a:solidFill>
                  <a:srgbClr val="CF7A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 01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594360" y="1627632"/>
            <a:ext cx="3749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A2B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Strategic (S.A.A.)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594360" y="2121408"/>
            <a:ext cx="379476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Sets target allocations across asset classes based on long-run expected return, risk and correlation.
A proportional buy-and-hold combination — for example, a 60/40 mix held to long-term targets.
</a:t>
            </a:r>
            <a:r>
              <a:rPr lang="en-US" sz="1050" i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Periodically rebalanced back to target so drift does not quietly reshape the risk profile.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4617720" y="1188720"/>
            <a:ext cx="4160520" cy="315468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2"/>
            </a:solidFill>
            <a:prstDash val="solid"/>
          </a:ln>
          <a:effectLst>
            <a:outerShdw blurRad="889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GR"/>
          </a:p>
        </p:txBody>
      </p:sp>
      <p:sp>
        <p:nvSpPr>
          <p:cNvPr id="14" name="Shape 12"/>
          <p:cNvSpPr/>
          <p:nvPr/>
        </p:nvSpPr>
        <p:spPr>
          <a:xfrm>
            <a:off x="4617720" y="1188720"/>
            <a:ext cx="64008" cy="3154680"/>
          </a:xfrm>
          <a:prstGeom prst="rect">
            <a:avLst/>
          </a:prstGeom>
          <a:solidFill>
            <a:srgbClr val="CF7A37"/>
          </a:solidFill>
          <a:ln w="12700">
            <a:solidFill>
              <a:srgbClr val="CF7A37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5" name="Text 13"/>
          <p:cNvSpPr/>
          <p:nvPr/>
        </p:nvSpPr>
        <p:spPr>
          <a:xfrm>
            <a:off x="4846320" y="1371600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150" dirty="0">
                <a:solidFill>
                  <a:srgbClr val="CF7A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 02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4846320" y="1627632"/>
            <a:ext cx="3749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A2B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Constant-Weighting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4846320" y="2121408"/>
            <a:ext cx="379476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continuous discipline laid over the strategic mix: hold the target weights constant.
As asset values diverge, rebalance — selling what has risen, buying what has fallen.
</a:t>
            </a:r>
            <a:r>
              <a:rPr lang="en-US" sz="1050" i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built-in “buy low, sell high” mechanism; rebalance when any class drifts more than ~5% from target.</a:t>
            </a:r>
            <a:endParaRPr lang="en-US" sz="1050" dirty="0"/>
          </a:p>
        </p:txBody>
      </p:sp>
      <p:pic>
        <p:nvPicPr>
          <p:cNvPr id="21" name="Image 0" descr="preencoded.png">
            <a:extLst>
              <a:ext uri="{FF2B5EF4-FFF2-40B4-BE49-F238E27FC236}">
                <a16:creationId xmlns:a16="http://schemas.microsoft.com/office/drawing/2014/main" id="{A27C7E68-1F6E-F197-A543-3C6D1F5829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4526280"/>
            <a:ext cx="2011680" cy="50292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B75239D-2A6E-AA45-46CC-C68A3C817B7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4859" t="20546" r="24509" b="33574"/>
          <a:stretch>
            <a:fillRect/>
          </a:stretch>
        </p:blipFill>
        <p:spPr>
          <a:xfrm>
            <a:off x="8312676" y="4526280"/>
            <a:ext cx="602724" cy="502920"/>
          </a:xfrm>
          <a:prstGeom prst="rect">
            <a:avLst/>
          </a:prstGeom>
        </p:spPr>
      </p:pic>
      <p:sp>
        <p:nvSpPr>
          <p:cNvPr id="23" name="Text 7">
            <a:extLst>
              <a:ext uri="{FF2B5EF4-FFF2-40B4-BE49-F238E27FC236}">
                <a16:creationId xmlns:a16="http://schemas.microsoft.com/office/drawing/2014/main" id="{27662B24-93D6-7583-4B5B-C92407418206}"/>
              </a:ext>
            </a:extLst>
          </p:cNvPr>
          <p:cNvSpPr/>
          <p:nvPr/>
        </p:nvSpPr>
        <p:spPr>
          <a:xfrm>
            <a:off x="4572000" y="4649724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C7783B"/>
                </a:solidFill>
                <a:latin typeface="Calibri" pitchFamily="34" charset="0"/>
                <a:cs typeface="Calibri" pitchFamily="34" charset="-120"/>
              </a:rPr>
              <a:t>12</a:t>
            </a:r>
            <a:endParaRPr lang="en-US" sz="1200" b="1" dirty="0">
              <a:solidFill>
                <a:srgbClr val="C7783B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A2B4A"/>
          </a:solidFill>
          <a:ln w="12700">
            <a:solidFill>
              <a:srgbClr val="1A2B4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3" name="Shape 1"/>
          <p:cNvSpPr/>
          <p:nvPr/>
        </p:nvSpPr>
        <p:spPr>
          <a:xfrm>
            <a:off x="365760" y="758952"/>
            <a:ext cx="8412480" cy="32004"/>
          </a:xfrm>
          <a:prstGeom prst="rect">
            <a:avLst/>
          </a:prstGeom>
          <a:solidFill>
            <a:srgbClr val="CF7A37"/>
          </a:solidFill>
          <a:ln w="12700">
            <a:solidFill>
              <a:srgbClr val="CF7A37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4" name="Text 2"/>
          <p:cNvSpPr/>
          <p:nvPr/>
        </p:nvSpPr>
        <p:spPr>
          <a:xfrm>
            <a:off x="365760" y="0"/>
            <a:ext cx="6172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Tactical &amp; Dynamic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365760" y="572403"/>
            <a:ext cx="6172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E3A8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Adding controlled flexibility to the core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365760" y="1188720"/>
            <a:ext cx="4160520" cy="315468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2"/>
            </a:solidFill>
            <a:prstDash val="solid"/>
          </a:ln>
          <a:effectLst>
            <a:outerShdw blurRad="889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GR"/>
          </a:p>
        </p:txBody>
      </p:sp>
      <p:sp>
        <p:nvSpPr>
          <p:cNvPr id="9" name="Shape 7"/>
          <p:cNvSpPr/>
          <p:nvPr/>
        </p:nvSpPr>
        <p:spPr>
          <a:xfrm>
            <a:off x="365760" y="1188720"/>
            <a:ext cx="64008" cy="3154680"/>
          </a:xfrm>
          <a:prstGeom prst="rect">
            <a:avLst/>
          </a:prstGeom>
          <a:solidFill>
            <a:srgbClr val="CF7A37"/>
          </a:solidFill>
          <a:ln w="12700">
            <a:solidFill>
              <a:srgbClr val="CF7A37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0" name="Text 8"/>
          <p:cNvSpPr/>
          <p:nvPr/>
        </p:nvSpPr>
        <p:spPr>
          <a:xfrm>
            <a:off x="594360" y="1371600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150" dirty="0">
                <a:solidFill>
                  <a:srgbClr val="CF7A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 03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594360" y="1627632"/>
            <a:ext cx="3749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A2B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Tactical (T.A.A.)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594360" y="2121408"/>
            <a:ext cx="379476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moderately active overlay on the strategic mix to exploit shorter-term market conditions.
Deviations are deliberate and bounded — the difference from S.A.A. is the </a:t>
            </a:r>
            <a:r>
              <a:rPr lang="en-US" sz="105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active weight.
</a:t>
            </a:r>
            <a:r>
              <a:rPr lang="en-US" sz="1050" i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Positions revert to strategic targets once the opportunity has played out.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4617720" y="1188720"/>
            <a:ext cx="4160520" cy="315468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2"/>
            </a:solidFill>
            <a:prstDash val="solid"/>
          </a:ln>
          <a:effectLst>
            <a:outerShdw blurRad="889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GR"/>
          </a:p>
        </p:txBody>
      </p:sp>
      <p:sp>
        <p:nvSpPr>
          <p:cNvPr id="14" name="Shape 12"/>
          <p:cNvSpPr/>
          <p:nvPr/>
        </p:nvSpPr>
        <p:spPr>
          <a:xfrm>
            <a:off x="4617720" y="1188720"/>
            <a:ext cx="64008" cy="3154680"/>
          </a:xfrm>
          <a:prstGeom prst="rect">
            <a:avLst/>
          </a:prstGeom>
          <a:solidFill>
            <a:srgbClr val="CF7A37"/>
          </a:solidFill>
          <a:ln w="12700">
            <a:solidFill>
              <a:srgbClr val="CF7A37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5" name="Text 13"/>
          <p:cNvSpPr/>
          <p:nvPr/>
        </p:nvSpPr>
        <p:spPr>
          <a:xfrm>
            <a:off x="4846320" y="1371600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150" dirty="0">
                <a:solidFill>
                  <a:srgbClr val="CF7A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 04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4846320" y="1627632"/>
            <a:ext cx="3749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A2B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Dynamic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4846320" y="2121408"/>
            <a:ext cx="379476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Continuously adjusts the mix as markets and the economy evolve — the most active approach.
Sells weakening asset classes and adds to strengthening ones, leaning into prevailing trends.
</a:t>
            </a:r>
            <a:r>
              <a:rPr lang="en-US" sz="1050" i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Demands constant monitoring and conviction; trading and timing risk both rise sharply.</a:t>
            </a:r>
            <a:endParaRPr lang="en-US" sz="1050" dirty="0"/>
          </a:p>
        </p:txBody>
      </p:sp>
      <p:pic>
        <p:nvPicPr>
          <p:cNvPr id="21" name="Image 0" descr="preencoded.png">
            <a:extLst>
              <a:ext uri="{FF2B5EF4-FFF2-40B4-BE49-F238E27FC236}">
                <a16:creationId xmlns:a16="http://schemas.microsoft.com/office/drawing/2014/main" id="{92894147-1EA8-F180-C463-D06CBCBE90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4526280"/>
            <a:ext cx="2011680" cy="50292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6DBF2AA-2D0D-4429-9705-BCEE0D45554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4859" t="20546" r="24509" b="33574"/>
          <a:stretch>
            <a:fillRect/>
          </a:stretch>
        </p:blipFill>
        <p:spPr>
          <a:xfrm>
            <a:off x="8312676" y="4526280"/>
            <a:ext cx="602724" cy="502920"/>
          </a:xfrm>
          <a:prstGeom prst="rect">
            <a:avLst/>
          </a:prstGeom>
        </p:spPr>
      </p:pic>
      <p:sp>
        <p:nvSpPr>
          <p:cNvPr id="23" name="Text 7">
            <a:extLst>
              <a:ext uri="{FF2B5EF4-FFF2-40B4-BE49-F238E27FC236}">
                <a16:creationId xmlns:a16="http://schemas.microsoft.com/office/drawing/2014/main" id="{8F94B11D-597E-B0C5-DD23-DD0322C0A672}"/>
              </a:ext>
            </a:extLst>
          </p:cNvPr>
          <p:cNvSpPr/>
          <p:nvPr/>
        </p:nvSpPr>
        <p:spPr>
          <a:xfrm>
            <a:off x="4572000" y="4649724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C7783B"/>
                </a:solidFill>
                <a:latin typeface="Calibri" pitchFamily="34" charset="0"/>
                <a:cs typeface="Calibri" pitchFamily="34" charset="-120"/>
              </a:rPr>
              <a:t>13</a:t>
            </a:r>
            <a:endParaRPr lang="en-US" sz="1200" b="1" dirty="0">
              <a:solidFill>
                <a:srgbClr val="C7783B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A2B4A"/>
          </a:solidFill>
          <a:ln w="12700">
            <a:solidFill>
              <a:srgbClr val="1A2B4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3" name="Shape 1"/>
          <p:cNvSpPr/>
          <p:nvPr/>
        </p:nvSpPr>
        <p:spPr>
          <a:xfrm>
            <a:off x="365760" y="758952"/>
            <a:ext cx="8412480" cy="32004"/>
          </a:xfrm>
          <a:prstGeom prst="rect">
            <a:avLst/>
          </a:prstGeom>
          <a:solidFill>
            <a:srgbClr val="CF7A37"/>
          </a:solidFill>
          <a:ln w="12700">
            <a:solidFill>
              <a:srgbClr val="CF7A37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4" name="Text 2"/>
          <p:cNvSpPr/>
          <p:nvPr/>
        </p:nvSpPr>
        <p:spPr>
          <a:xfrm>
            <a:off x="365760" y="0"/>
            <a:ext cx="6172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Insured &amp; Integrated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365760" y="556773"/>
            <a:ext cx="6172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E3A8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Protecting a floor — and unifying the whole process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365760" y="1188720"/>
            <a:ext cx="4160520" cy="315468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2"/>
            </a:solidFill>
            <a:prstDash val="solid"/>
          </a:ln>
          <a:effectLst>
            <a:outerShdw blurRad="889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GR"/>
          </a:p>
        </p:txBody>
      </p:sp>
      <p:sp>
        <p:nvSpPr>
          <p:cNvPr id="9" name="Shape 7"/>
          <p:cNvSpPr/>
          <p:nvPr/>
        </p:nvSpPr>
        <p:spPr>
          <a:xfrm>
            <a:off x="365760" y="1188720"/>
            <a:ext cx="64008" cy="3154680"/>
          </a:xfrm>
          <a:prstGeom prst="rect">
            <a:avLst/>
          </a:prstGeom>
          <a:solidFill>
            <a:srgbClr val="CF7A37"/>
          </a:solidFill>
          <a:ln w="12700">
            <a:solidFill>
              <a:srgbClr val="CF7A37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0" name="Text 8"/>
          <p:cNvSpPr/>
          <p:nvPr/>
        </p:nvSpPr>
        <p:spPr>
          <a:xfrm>
            <a:off x="594360" y="137160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150" dirty="0">
                <a:solidFill>
                  <a:srgbClr val="CF7A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 05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594360" y="1627632"/>
            <a:ext cx="3657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A2B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Insured Allocation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594360" y="2121408"/>
            <a:ext cx="374904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 a base portfolio value — a floor — that must not be breached.
Above the floor, manage actively to seek upside; as the cushion shrinks toward the floor, shift into risk-free assets to lock in the minimum.
</a:t>
            </a:r>
            <a:r>
              <a:rPr lang="en-US" sz="1050" i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Suits investors who need a guaranteed minimum while retaining some growth potential.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4617720" y="1188720"/>
            <a:ext cx="4206240" cy="315468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2"/>
            </a:solidFill>
            <a:prstDash val="solid"/>
          </a:ln>
          <a:effectLst>
            <a:outerShdw blurRad="889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GR"/>
          </a:p>
        </p:txBody>
      </p:sp>
      <p:sp>
        <p:nvSpPr>
          <p:cNvPr id="14" name="Shape 12"/>
          <p:cNvSpPr/>
          <p:nvPr/>
        </p:nvSpPr>
        <p:spPr>
          <a:xfrm>
            <a:off x="4617720" y="1188720"/>
            <a:ext cx="64008" cy="3154680"/>
          </a:xfrm>
          <a:prstGeom prst="rect">
            <a:avLst/>
          </a:prstGeom>
          <a:solidFill>
            <a:srgbClr val="CF7A37"/>
          </a:solidFill>
          <a:ln w="12700">
            <a:solidFill>
              <a:srgbClr val="CF7A37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5" name="Text 13"/>
          <p:cNvSpPr/>
          <p:nvPr/>
        </p:nvSpPr>
        <p:spPr>
          <a:xfrm>
            <a:off x="4846320" y="137160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150" dirty="0">
                <a:solidFill>
                  <a:srgbClr val="CF7A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 06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4846320" y="1627632"/>
            <a:ext cx="3657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A2B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Integrated Allocation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4846320" y="2121408"/>
            <a:ext cx="3657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Considers economic expectations and risk together in one framework, rather than as separate steps.
The broadest approach — it can encompass strategic, tactical and dynamic methods at once.
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4846320" y="3081296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150" dirty="0">
                <a:solidFill>
                  <a:srgbClr val="CF7A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ENCOMPASSES</a:t>
            </a:r>
            <a:endParaRPr lang="en-US" sz="800" dirty="0"/>
          </a:p>
        </p:txBody>
      </p:sp>
      <p:sp>
        <p:nvSpPr>
          <p:cNvPr id="19" name="Shape 17"/>
          <p:cNvSpPr/>
          <p:nvPr/>
        </p:nvSpPr>
        <p:spPr>
          <a:xfrm>
            <a:off x="4846320" y="3337328"/>
            <a:ext cx="930859" cy="310896"/>
          </a:xfrm>
          <a:prstGeom prst="roundRect">
            <a:avLst>
              <a:gd name="adj" fmla="val 14706"/>
            </a:avLst>
          </a:prstGeom>
          <a:solidFill>
            <a:srgbClr val="1A2B4A"/>
          </a:solidFill>
          <a:ln w="12700">
            <a:solidFill>
              <a:srgbClr val="1A2B4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20" name="Text 18"/>
          <p:cNvSpPr/>
          <p:nvPr/>
        </p:nvSpPr>
        <p:spPr>
          <a:xfrm>
            <a:off x="4846320" y="3337328"/>
            <a:ext cx="930859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E3A8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Strategic</a:t>
            </a:r>
            <a:endParaRPr lang="en-US" sz="850" dirty="0"/>
          </a:p>
        </p:txBody>
      </p:sp>
      <p:sp>
        <p:nvSpPr>
          <p:cNvPr id="21" name="Shape 19"/>
          <p:cNvSpPr/>
          <p:nvPr/>
        </p:nvSpPr>
        <p:spPr>
          <a:xfrm>
            <a:off x="5886907" y="3337328"/>
            <a:ext cx="855878" cy="310896"/>
          </a:xfrm>
          <a:prstGeom prst="roundRect">
            <a:avLst>
              <a:gd name="adj" fmla="val 14706"/>
            </a:avLst>
          </a:prstGeom>
          <a:solidFill>
            <a:srgbClr val="1A2B4A"/>
          </a:solidFill>
          <a:ln w="12700">
            <a:solidFill>
              <a:srgbClr val="1A2B4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22" name="Text 20"/>
          <p:cNvSpPr/>
          <p:nvPr/>
        </p:nvSpPr>
        <p:spPr>
          <a:xfrm>
            <a:off x="5886907" y="3337328"/>
            <a:ext cx="85587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E3A8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Tactical</a:t>
            </a:r>
            <a:endParaRPr lang="en-US" sz="850" dirty="0"/>
          </a:p>
        </p:txBody>
      </p:sp>
      <p:sp>
        <p:nvSpPr>
          <p:cNvPr id="23" name="Shape 21"/>
          <p:cNvSpPr/>
          <p:nvPr/>
        </p:nvSpPr>
        <p:spPr>
          <a:xfrm>
            <a:off x="6852514" y="3337328"/>
            <a:ext cx="780898" cy="310896"/>
          </a:xfrm>
          <a:prstGeom prst="roundRect">
            <a:avLst>
              <a:gd name="adj" fmla="val 14706"/>
            </a:avLst>
          </a:prstGeom>
          <a:solidFill>
            <a:srgbClr val="1A2B4A"/>
          </a:solidFill>
          <a:ln w="12700">
            <a:solidFill>
              <a:srgbClr val="1A2B4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24" name="Text 22"/>
          <p:cNvSpPr/>
          <p:nvPr/>
        </p:nvSpPr>
        <p:spPr>
          <a:xfrm>
            <a:off x="6852514" y="3337328"/>
            <a:ext cx="78089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E3A8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Dynamic</a:t>
            </a:r>
            <a:endParaRPr lang="en-US" sz="850" dirty="0"/>
          </a:p>
        </p:txBody>
      </p:sp>
      <p:sp>
        <p:nvSpPr>
          <p:cNvPr id="25" name="Shape 23"/>
          <p:cNvSpPr/>
          <p:nvPr/>
        </p:nvSpPr>
        <p:spPr>
          <a:xfrm>
            <a:off x="4846320" y="3739664"/>
            <a:ext cx="1605686" cy="310896"/>
          </a:xfrm>
          <a:prstGeom prst="roundRect">
            <a:avLst>
              <a:gd name="adj" fmla="val 14706"/>
            </a:avLst>
          </a:prstGeom>
          <a:solidFill>
            <a:srgbClr val="1A2B4A"/>
          </a:solidFill>
          <a:ln w="12700">
            <a:solidFill>
              <a:srgbClr val="1A2B4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26" name="Text 24"/>
          <p:cNvSpPr/>
          <p:nvPr/>
        </p:nvSpPr>
        <p:spPr>
          <a:xfrm>
            <a:off x="4846320" y="3739664"/>
            <a:ext cx="160568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E3A8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Constant-Weighting</a:t>
            </a:r>
            <a:endParaRPr lang="en-US" sz="850" dirty="0"/>
          </a:p>
        </p:txBody>
      </p:sp>
      <p:pic>
        <p:nvPicPr>
          <p:cNvPr id="30" name="Image 0" descr="preencoded.png">
            <a:extLst>
              <a:ext uri="{FF2B5EF4-FFF2-40B4-BE49-F238E27FC236}">
                <a16:creationId xmlns:a16="http://schemas.microsoft.com/office/drawing/2014/main" id="{8E48CBAC-B11C-ACEA-28A7-401FD602D9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4526280"/>
            <a:ext cx="2011680" cy="50292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D16160B5-728E-A564-C237-63F5429B9B1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4859" t="20546" r="24509" b="33574"/>
          <a:stretch>
            <a:fillRect/>
          </a:stretch>
        </p:blipFill>
        <p:spPr>
          <a:xfrm>
            <a:off x="8312676" y="4526280"/>
            <a:ext cx="602724" cy="502920"/>
          </a:xfrm>
          <a:prstGeom prst="rect">
            <a:avLst/>
          </a:prstGeom>
        </p:spPr>
      </p:pic>
      <p:sp>
        <p:nvSpPr>
          <p:cNvPr id="32" name="Text 7">
            <a:extLst>
              <a:ext uri="{FF2B5EF4-FFF2-40B4-BE49-F238E27FC236}">
                <a16:creationId xmlns:a16="http://schemas.microsoft.com/office/drawing/2014/main" id="{D29CCDF8-DF70-2A39-95D8-192328B64A47}"/>
              </a:ext>
            </a:extLst>
          </p:cNvPr>
          <p:cNvSpPr/>
          <p:nvPr/>
        </p:nvSpPr>
        <p:spPr>
          <a:xfrm>
            <a:off x="4572000" y="4649724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C7783B"/>
                </a:solidFill>
                <a:latin typeface="Calibri" pitchFamily="34" charset="0"/>
                <a:cs typeface="Calibri" pitchFamily="34" charset="-120"/>
              </a:rPr>
              <a:t>14</a:t>
            </a:r>
            <a:endParaRPr lang="en-US" sz="1200" b="1" dirty="0">
              <a:solidFill>
                <a:srgbClr val="C7783B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A2B4A"/>
          </a:solidFill>
          <a:ln w="12700">
            <a:solidFill>
              <a:srgbClr val="1A2B4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3" name="Shape 1"/>
          <p:cNvSpPr/>
          <p:nvPr/>
        </p:nvSpPr>
        <p:spPr>
          <a:xfrm>
            <a:off x="365760" y="758952"/>
            <a:ext cx="8412480" cy="32004"/>
          </a:xfrm>
          <a:prstGeom prst="rect">
            <a:avLst/>
          </a:prstGeom>
          <a:solidFill>
            <a:srgbClr val="CF7A37"/>
          </a:solidFill>
          <a:ln w="12700">
            <a:solidFill>
              <a:srgbClr val="CF7A37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4" name="Text 2"/>
          <p:cNvSpPr/>
          <p:nvPr/>
        </p:nvSpPr>
        <p:spPr>
          <a:xfrm>
            <a:off x="365760" y="0"/>
            <a:ext cx="6172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Strategic vs Tactical Allocation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365760" y="548958"/>
            <a:ext cx="6172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E3A8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anchor (S.A.A.) and the bounded tilts (T.A.A.) around it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365760" y="1188720"/>
            <a:ext cx="4160520" cy="3154680"/>
          </a:xfrm>
          <a:prstGeom prst="rect">
            <a:avLst/>
          </a:prstGeom>
          <a:solidFill>
            <a:srgbClr val="1A2B4A"/>
          </a:solidFill>
          <a:ln w="12700">
            <a:solidFill>
              <a:srgbClr val="E8ECF2"/>
            </a:solidFill>
            <a:prstDash val="solid"/>
          </a:ln>
          <a:effectLst>
            <a:outerShdw blurRad="889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GR"/>
          </a:p>
        </p:txBody>
      </p:sp>
      <p:sp>
        <p:nvSpPr>
          <p:cNvPr id="9" name="Shape 7"/>
          <p:cNvSpPr/>
          <p:nvPr/>
        </p:nvSpPr>
        <p:spPr>
          <a:xfrm>
            <a:off x="365760" y="1188720"/>
            <a:ext cx="64008" cy="3154680"/>
          </a:xfrm>
          <a:prstGeom prst="rect">
            <a:avLst/>
          </a:prstGeom>
          <a:solidFill>
            <a:srgbClr val="CF7A37"/>
          </a:solidFill>
          <a:ln w="12700">
            <a:solidFill>
              <a:srgbClr val="CF7A37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0" name="Text 8"/>
          <p:cNvSpPr/>
          <p:nvPr/>
        </p:nvSpPr>
        <p:spPr>
          <a:xfrm>
            <a:off x="594360" y="1353312"/>
            <a:ext cx="3657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CF7A3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S.A.A.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594360" y="1645920"/>
            <a:ext cx="3749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Strategic Asset Allocation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621792" y="2212848"/>
            <a:ext cx="73152" cy="73152"/>
          </a:xfrm>
          <a:prstGeom prst="rect">
            <a:avLst/>
          </a:prstGeom>
          <a:solidFill>
            <a:srgbClr val="CF7A37"/>
          </a:solidFill>
          <a:ln w="12700">
            <a:solidFill>
              <a:srgbClr val="CF7A37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3" name="Text 11"/>
          <p:cNvSpPr/>
          <p:nvPr/>
        </p:nvSpPr>
        <p:spPr>
          <a:xfrm>
            <a:off x="804672" y="2130552"/>
            <a:ext cx="35661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F4F6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Sets target allocations for the various asset classes.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621792" y="2633472"/>
            <a:ext cx="73152" cy="73152"/>
          </a:xfrm>
          <a:prstGeom prst="rect">
            <a:avLst/>
          </a:prstGeom>
          <a:solidFill>
            <a:srgbClr val="CF7A37"/>
          </a:solidFill>
          <a:ln w="12700">
            <a:solidFill>
              <a:srgbClr val="CF7A37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5" name="Text 13"/>
          <p:cNvSpPr/>
          <p:nvPr/>
        </p:nvSpPr>
        <p:spPr>
          <a:xfrm>
            <a:off x="804672" y="2551176"/>
            <a:ext cx="35661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F4F6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Factor analysis determines the original target mix.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621792" y="3054096"/>
            <a:ext cx="73152" cy="73152"/>
          </a:xfrm>
          <a:prstGeom prst="rect">
            <a:avLst/>
          </a:prstGeom>
          <a:solidFill>
            <a:srgbClr val="CF7A37"/>
          </a:solidFill>
          <a:ln w="12700">
            <a:solidFill>
              <a:srgbClr val="CF7A37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7" name="Text 15"/>
          <p:cNvSpPr/>
          <p:nvPr/>
        </p:nvSpPr>
        <p:spPr>
          <a:xfrm>
            <a:off x="804672" y="2971800"/>
            <a:ext cx="35661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F4F6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Built for a buy-and-hold strategy.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621792" y="3474720"/>
            <a:ext cx="73152" cy="73152"/>
          </a:xfrm>
          <a:prstGeom prst="rect">
            <a:avLst/>
          </a:prstGeom>
          <a:solidFill>
            <a:srgbClr val="CF7A37"/>
          </a:solidFill>
          <a:ln w="12700">
            <a:solidFill>
              <a:srgbClr val="CF7A37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9" name="Text 17"/>
          <p:cNvSpPr/>
          <p:nvPr/>
        </p:nvSpPr>
        <p:spPr>
          <a:xfrm>
            <a:off x="804672" y="3392424"/>
            <a:ext cx="35661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F4F6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long-run anchor the portfolio returns to.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4617720" y="1188720"/>
            <a:ext cx="4160520" cy="315468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2"/>
            </a:solidFill>
            <a:prstDash val="solid"/>
          </a:ln>
          <a:effectLst>
            <a:outerShdw blurRad="889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GR"/>
          </a:p>
        </p:txBody>
      </p:sp>
      <p:sp>
        <p:nvSpPr>
          <p:cNvPr id="21" name="Shape 19"/>
          <p:cNvSpPr/>
          <p:nvPr/>
        </p:nvSpPr>
        <p:spPr>
          <a:xfrm>
            <a:off x="4617720" y="1188720"/>
            <a:ext cx="64008" cy="3154680"/>
          </a:xfrm>
          <a:prstGeom prst="rect">
            <a:avLst/>
          </a:prstGeom>
          <a:solidFill>
            <a:srgbClr val="CF7A37"/>
          </a:solidFill>
          <a:ln w="12700">
            <a:solidFill>
              <a:srgbClr val="CF7A37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22" name="Text 20"/>
          <p:cNvSpPr/>
          <p:nvPr/>
        </p:nvSpPr>
        <p:spPr>
          <a:xfrm>
            <a:off x="4846320" y="1353312"/>
            <a:ext cx="3657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CF7A3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T.A.A.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4846320" y="1645920"/>
            <a:ext cx="3749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A2B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Tactical Asset Allocation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4873752" y="2212848"/>
            <a:ext cx="73152" cy="73152"/>
          </a:xfrm>
          <a:prstGeom prst="rect">
            <a:avLst/>
          </a:prstGeom>
          <a:solidFill>
            <a:srgbClr val="CF7A37"/>
          </a:solidFill>
          <a:ln w="12700">
            <a:solidFill>
              <a:srgbClr val="CF7A37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25" name="Text 23"/>
          <p:cNvSpPr/>
          <p:nvPr/>
        </p:nvSpPr>
        <p:spPr>
          <a:xfrm>
            <a:off x="5056632" y="2130552"/>
            <a:ext cx="35661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moderately active overlay that complements S.A.A.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4873752" y="2633472"/>
            <a:ext cx="73152" cy="73152"/>
          </a:xfrm>
          <a:prstGeom prst="rect">
            <a:avLst/>
          </a:prstGeom>
          <a:solidFill>
            <a:srgbClr val="CF7A37"/>
          </a:solidFill>
          <a:ln w="12700">
            <a:solidFill>
              <a:srgbClr val="CF7A37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27" name="Text 25"/>
          <p:cNvSpPr/>
          <p:nvPr/>
        </p:nvSpPr>
        <p:spPr>
          <a:xfrm>
            <a:off x="5056632" y="2551176"/>
            <a:ext cx="35661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Re-weights to exploit specific market conditions.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873752" y="3054096"/>
            <a:ext cx="73152" cy="73152"/>
          </a:xfrm>
          <a:prstGeom prst="rect">
            <a:avLst/>
          </a:prstGeom>
          <a:solidFill>
            <a:srgbClr val="CF7A37"/>
          </a:solidFill>
          <a:ln w="12700">
            <a:solidFill>
              <a:srgbClr val="CF7A37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29" name="Text 27"/>
          <p:cNvSpPr/>
          <p:nvPr/>
        </p:nvSpPr>
        <p:spPr>
          <a:xfrm>
            <a:off x="5056632" y="2971800"/>
            <a:ext cx="35661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Driven by ongoing quantitative &amp; qualitative risk analysis.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4873752" y="3474720"/>
            <a:ext cx="73152" cy="73152"/>
          </a:xfrm>
          <a:prstGeom prst="rect">
            <a:avLst/>
          </a:prstGeom>
          <a:solidFill>
            <a:srgbClr val="CF7A37"/>
          </a:solidFill>
          <a:ln w="12700">
            <a:solidFill>
              <a:srgbClr val="CF7A37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31" name="Text 29"/>
          <p:cNvSpPr/>
          <p:nvPr/>
        </p:nvSpPr>
        <p:spPr>
          <a:xfrm>
            <a:off x="5056632" y="3392424"/>
            <a:ext cx="35661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Deviation from S.A.A. is the active weight.</a:t>
            </a:r>
            <a:endParaRPr lang="en-US" sz="1000" dirty="0"/>
          </a:p>
        </p:txBody>
      </p:sp>
      <p:sp>
        <p:nvSpPr>
          <p:cNvPr id="32" name="Shape 30"/>
          <p:cNvSpPr/>
          <p:nvPr/>
        </p:nvSpPr>
        <p:spPr>
          <a:xfrm>
            <a:off x="4873752" y="3895344"/>
            <a:ext cx="73152" cy="73152"/>
          </a:xfrm>
          <a:prstGeom prst="rect">
            <a:avLst/>
          </a:prstGeom>
          <a:solidFill>
            <a:srgbClr val="CF7A37"/>
          </a:solidFill>
          <a:ln w="12700">
            <a:solidFill>
              <a:srgbClr val="CF7A37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33" name="Text 31"/>
          <p:cNvSpPr/>
          <p:nvPr/>
        </p:nvSpPr>
        <p:spPr>
          <a:xfrm>
            <a:off x="5056632" y="3813048"/>
            <a:ext cx="35661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Reverts to S.A.A. as conditions normalise.</a:t>
            </a:r>
            <a:endParaRPr lang="en-US" sz="1000" dirty="0"/>
          </a:p>
        </p:txBody>
      </p:sp>
      <p:pic>
        <p:nvPicPr>
          <p:cNvPr id="37" name="Image 0" descr="preencoded.png">
            <a:extLst>
              <a:ext uri="{FF2B5EF4-FFF2-40B4-BE49-F238E27FC236}">
                <a16:creationId xmlns:a16="http://schemas.microsoft.com/office/drawing/2014/main" id="{A186B124-81AC-F510-5D41-070458D53A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4526280"/>
            <a:ext cx="2011680" cy="502920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CD5DB24C-C0FE-1910-0DA5-523F41417B8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4859" t="20546" r="24509" b="33574"/>
          <a:stretch>
            <a:fillRect/>
          </a:stretch>
        </p:blipFill>
        <p:spPr>
          <a:xfrm>
            <a:off x="8312676" y="4526280"/>
            <a:ext cx="602724" cy="502920"/>
          </a:xfrm>
          <a:prstGeom prst="rect">
            <a:avLst/>
          </a:prstGeom>
        </p:spPr>
      </p:pic>
      <p:sp>
        <p:nvSpPr>
          <p:cNvPr id="39" name="Text 7">
            <a:extLst>
              <a:ext uri="{FF2B5EF4-FFF2-40B4-BE49-F238E27FC236}">
                <a16:creationId xmlns:a16="http://schemas.microsoft.com/office/drawing/2014/main" id="{D6641624-7CB5-3C7D-4796-2E5042B3632D}"/>
              </a:ext>
            </a:extLst>
          </p:cNvPr>
          <p:cNvSpPr/>
          <p:nvPr/>
        </p:nvSpPr>
        <p:spPr>
          <a:xfrm>
            <a:off x="4572000" y="4649724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C7783B"/>
                </a:solidFill>
                <a:latin typeface="Calibri" pitchFamily="34" charset="0"/>
                <a:cs typeface="Calibri" pitchFamily="34" charset="-120"/>
              </a:rPr>
              <a:t>15</a:t>
            </a:r>
            <a:endParaRPr lang="en-US" sz="1200" b="1" dirty="0">
              <a:solidFill>
                <a:srgbClr val="C7783B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A2B4A"/>
          </a:solidFill>
          <a:ln w="12700">
            <a:solidFill>
              <a:srgbClr val="1A2B4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3" name="Shape 1"/>
          <p:cNvSpPr/>
          <p:nvPr/>
        </p:nvSpPr>
        <p:spPr>
          <a:xfrm>
            <a:off x="365760" y="758952"/>
            <a:ext cx="8412480" cy="32004"/>
          </a:xfrm>
          <a:prstGeom prst="rect">
            <a:avLst/>
          </a:prstGeom>
          <a:solidFill>
            <a:srgbClr val="CF7A37"/>
          </a:solidFill>
          <a:ln w="12700">
            <a:solidFill>
              <a:srgbClr val="CF7A37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4" name="Text 2"/>
          <p:cNvSpPr/>
          <p:nvPr/>
        </p:nvSpPr>
        <p:spPr>
          <a:xfrm>
            <a:off x="365760" y="0"/>
            <a:ext cx="6172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S.A.A. — The Factor Framework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365760" y="548958"/>
            <a:ext cx="6172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E3A8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Inputs that set the strategic anchor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2743200" y="2743200"/>
            <a:ext cx="0" cy="0"/>
          </a:xfrm>
          <a:prstGeom prst="line">
            <a:avLst/>
          </a:prstGeom>
          <a:noFill/>
          <a:ln w="19050">
            <a:solidFill>
              <a:srgbClr val="E8ECF2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9" name="Shape 7"/>
          <p:cNvSpPr/>
          <p:nvPr/>
        </p:nvSpPr>
        <p:spPr>
          <a:xfrm>
            <a:off x="2743200" y="2743200"/>
            <a:ext cx="1554480" cy="0"/>
          </a:xfrm>
          <a:prstGeom prst="line">
            <a:avLst/>
          </a:prstGeom>
          <a:noFill/>
          <a:ln w="19050">
            <a:solidFill>
              <a:srgbClr val="E8ECF2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0" name="Shape 8"/>
          <p:cNvSpPr/>
          <p:nvPr/>
        </p:nvSpPr>
        <p:spPr>
          <a:xfrm>
            <a:off x="2743200" y="2743200"/>
            <a:ext cx="1554480" cy="640080"/>
          </a:xfrm>
          <a:prstGeom prst="line">
            <a:avLst/>
          </a:prstGeom>
          <a:noFill/>
          <a:ln w="19050">
            <a:solidFill>
              <a:srgbClr val="E8ECF2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1" name="Shape 9"/>
          <p:cNvSpPr/>
          <p:nvPr/>
        </p:nvSpPr>
        <p:spPr>
          <a:xfrm>
            <a:off x="2743200" y="2743200"/>
            <a:ext cx="0" cy="1325880"/>
          </a:xfrm>
          <a:prstGeom prst="line">
            <a:avLst/>
          </a:prstGeom>
          <a:noFill/>
          <a:ln w="19050">
            <a:solidFill>
              <a:srgbClr val="E8ECF2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2" name="Shape 10"/>
          <p:cNvSpPr/>
          <p:nvPr/>
        </p:nvSpPr>
        <p:spPr>
          <a:xfrm>
            <a:off x="2743200" y="2743200"/>
            <a:ext cx="0" cy="0"/>
          </a:xfrm>
          <a:prstGeom prst="line">
            <a:avLst/>
          </a:prstGeom>
          <a:noFill/>
          <a:ln w="19050">
            <a:solidFill>
              <a:srgbClr val="E8ECF2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3" name="Shape 11"/>
          <p:cNvSpPr/>
          <p:nvPr/>
        </p:nvSpPr>
        <p:spPr>
          <a:xfrm>
            <a:off x="2029968" y="2029968"/>
            <a:ext cx="1426464" cy="1426464"/>
          </a:xfrm>
          <a:prstGeom prst="ellipse">
            <a:avLst/>
          </a:prstGeom>
          <a:solidFill>
            <a:srgbClr val="1A2B4A"/>
          </a:solidFill>
          <a:ln w="25400">
            <a:solidFill>
              <a:srgbClr val="CF7A37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4" name="Text 12"/>
          <p:cNvSpPr/>
          <p:nvPr/>
        </p:nvSpPr>
        <p:spPr>
          <a:xfrm>
            <a:off x="2029968" y="2029968"/>
            <a:ext cx="1426464" cy="14264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S.A.A.</a:t>
            </a:r>
            <a:endParaRPr lang="en-US" sz="2000" dirty="0"/>
          </a:p>
        </p:txBody>
      </p:sp>
      <p:sp>
        <p:nvSpPr>
          <p:cNvPr id="15" name="Shape 13"/>
          <p:cNvSpPr/>
          <p:nvPr/>
        </p:nvSpPr>
        <p:spPr>
          <a:xfrm>
            <a:off x="2029968" y="1143000"/>
            <a:ext cx="1426464" cy="54864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9050">
            <a:solidFill>
              <a:srgbClr val="1A2B4A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GR"/>
          </a:p>
        </p:txBody>
      </p:sp>
      <p:sp>
        <p:nvSpPr>
          <p:cNvPr id="16" name="Text 14"/>
          <p:cNvSpPr/>
          <p:nvPr/>
        </p:nvSpPr>
        <p:spPr>
          <a:xfrm>
            <a:off x="2048256" y="1143000"/>
            <a:ext cx="138988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Expected</a:t>
            </a:r>
            <a:endParaRPr lang="en-US" sz="950" dirty="0"/>
          </a:p>
          <a:p>
            <a:pPr marL="0" indent="0" algn="ctr">
              <a:buNone/>
            </a:pPr>
            <a:r>
              <a:rPr lang="en-US" sz="95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Return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3584448" y="1828800"/>
            <a:ext cx="1426464" cy="54864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9050">
            <a:solidFill>
              <a:srgbClr val="1A2B4A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GR"/>
          </a:p>
        </p:txBody>
      </p:sp>
      <p:sp>
        <p:nvSpPr>
          <p:cNvPr id="18" name="Text 16"/>
          <p:cNvSpPr/>
          <p:nvPr/>
        </p:nvSpPr>
        <p:spPr>
          <a:xfrm>
            <a:off x="3602736" y="1828800"/>
            <a:ext cx="138988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Macro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3584448" y="3108960"/>
            <a:ext cx="1426464" cy="54864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9050">
            <a:solidFill>
              <a:srgbClr val="1A2B4A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GR"/>
          </a:p>
        </p:txBody>
      </p:sp>
      <p:sp>
        <p:nvSpPr>
          <p:cNvPr id="20" name="Text 18"/>
          <p:cNvSpPr/>
          <p:nvPr/>
        </p:nvSpPr>
        <p:spPr>
          <a:xfrm>
            <a:off x="3602736" y="3108960"/>
            <a:ext cx="138988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Fundamentals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2029968" y="3794760"/>
            <a:ext cx="1426464" cy="54864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9050">
            <a:solidFill>
              <a:srgbClr val="1A2B4A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GR"/>
          </a:p>
        </p:txBody>
      </p:sp>
      <p:sp>
        <p:nvSpPr>
          <p:cNvPr id="22" name="Text 20"/>
          <p:cNvSpPr/>
          <p:nvPr/>
        </p:nvSpPr>
        <p:spPr>
          <a:xfrm>
            <a:off x="2048256" y="3794760"/>
            <a:ext cx="138988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Micro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475488" y="2468880"/>
            <a:ext cx="1426464" cy="54864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9050">
            <a:solidFill>
              <a:srgbClr val="1A2B4A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GR"/>
          </a:p>
        </p:txBody>
      </p:sp>
      <p:sp>
        <p:nvSpPr>
          <p:cNvPr id="24" name="Text 22"/>
          <p:cNvSpPr/>
          <p:nvPr/>
        </p:nvSpPr>
        <p:spPr>
          <a:xfrm>
            <a:off x="493776" y="2468880"/>
            <a:ext cx="138988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Level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5760720" y="1280160"/>
            <a:ext cx="3063240" cy="2834640"/>
          </a:xfrm>
          <a:prstGeom prst="rect">
            <a:avLst/>
          </a:prstGeom>
          <a:solidFill>
            <a:srgbClr val="1A2B4A"/>
          </a:solidFill>
          <a:ln w="12700">
            <a:solidFill>
              <a:srgbClr val="E8ECF2"/>
            </a:solidFill>
            <a:prstDash val="solid"/>
          </a:ln>
          <a:effectLst>
            <a:outerShdw blurRad="889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GR"/>
          </a:p>
        </p:txBody>
      </p:sp>
      <p:sp>
        <p:nvSpPr>
          <p:cNvPr id="26" name="Shape 24"/>
          <p:cNvSpPr/>
          <p:nvPr/>
        </p:nvSpPr>
        <p:spPr>
          <a:xfrm>
            <a:off x="5760720" y="1280160"/>
            <a:ext cx="64008" cy="2834640"/>
          </a:xfrm>
          <a:prstGeom prst="rect">
            <a:avLst/>
          </a:prstGeom>
          <a:solidFill>
            <a:srgbClr val="CF7A37"/>
          </a:solidFill>
          <a:ln w="12700">
            <a:solidFill>
              <a:srgbClr val="CF7A37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27" name="Text 25"/>
          <p:cNvSpPr/>
          <p:nvPr/>
        </p:nvSpPr>
        <p:spPr>
          <a:xfrm>
            <a:off x="5943600" y="146304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feeds the decision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5943600" y="1828800"/>
            <a:ext cx="274320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050" b="1" dirty="0">
                <a:solidFill>
                  <a:srgbClr val="E3A8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Strategic weights are the output of a factor model, not a hunch.
</a:t>
            </a:r>
            <a:r>
              <a:rPr lang="en-US" sz="1050" dirty="0">
                <a:solidFill>
                  <a:srgbClr val="F4F6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Expected return and risk level set the equity / bond split; macro and micro views shape regional and sector exposure; fundamentals ground it in valuation.
</a:t>
            </a:r>
            <a:r>
              <a:rPr lang="en-US" sz="1050" i="1" dirty="0">
                <a:solidFill>
                  <a:srgbClr val="E3A8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result is a defensible, documented policy portfolio — the benchmark for everything tactical.</a:t>
            </a:r>
            <a:endParaRPr lang="en-US" sz="1050" dirty="0"/>
          </a:p>
        </p:txBody>
      </p:sp>
      <p:pic>
        <p:nvPicPr>
          <p:cNvPr id="32" name="Image 0" descr="preencoded.png">
            <a:extLst>
              <a:ext uri="{FF2B5EF4-FFF2-40B4-BE49-F238E27FC236}">
                <a16:creationId xmlns:a16="http://schemas.microsoft.com/office/drawing/2014/main" id="{258F2C56-5A8D-BD49-844E-D82B64E785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4526280"/>
            <a:ext cx="2011680" cy="50292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0A0897FC-F90A-5A54-D86E-32575F79B75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4859" t="20546" r="24509" b="33574"/>
          <a:stretch>
            <a:fillRect/>
          </a:stretch>
        </p:blipFill>
        <p:spPr>
          <a:xfrm>
            <a:off x="8312676" y="4526280"/>
            <a:ext cx="602724" cy="502920"/>
          </a:xfrm>
          <a:prstGeom prst="rect">
            <a:avLst/>
          </a:prstGeom>
        </p:spPr>
      </p:pic>
      <p:sp>
        <p:nvSpPr>
          <p:cNvPr id="34" name="Text 7">
            <a:extLst>
              <a:ext uri="{FF2B5EF4-FFF2-40B4-BE49-F238E27FC236}">
                <a16:creationId xmlns:a16="http://schemas.microsoft.com/office/drawing/2014/main" id="{C7B70FFD-B6FE-2087-1EBA-F329E187D837}"/>
              </a:ext>
            </a:extLst>
          </p:cNvPr>
          <p:cNvSpPr/>
          <p:nvPr/>
        </p:nvSpPr>
        <p:spPr>
          <a:xfrm>
            <a:off x="4572000" y="4649724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C7783B"/>
                </a:solidFill>
                <a:latin typeface="Calibri" pitchFamily="34" charset="0"/>
                <a:cs typeface="Calibri" pitchFamily="34" charset="-120"/>
              </a:rPr>
              <a:t>16</a:t>
            </a:r>
            <a:endParaRPr lang="en-US" sz="1200" b="1" dirty="0">
              <a:solidFill>
                <a:srgbClr val="C7783B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A2B4A"/>
          </a:solidFill>
          <a:ln w="12700">
            <a:solidFill>
              <a:srgbClr val="1A2B4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3" name="Shape 1"/>
          <p:cNvSpPr/>
          <p:nvPr/>
        </p:nvSpPr>
        <p:spPr>
          <a:xfrm>
            <a:off x="365760" y="758952"/>
            <a:ext cx="8412480" cy="32004"/>
          </a:xfrm>
          <a:prstGeom prst="rect">
            <a:avLst/>
          </a:prstGeom>
          <a:solidFill>
            <a:srgbClr val="CF7A37"/>
          </a:solidFill>
          <a:ln w="12700">
            <a:solidFill>
              <a:srgbClr val="CF7A37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4" name="Text 2"/>
          <p:cNvSpPr/>
          <p:nvPr/>
        </p:nvSpPr>
        <p:spPr>
          <a:xfrm>
            <a:off x="365760" y="0"/>
            <a:ext cx="6172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S.A.A. — Balanced Portfolio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365760" y="556773"/>
            <a:ext cx="6172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E3A8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€5.0m worked example: target allocation and required trades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553326" y="1078992"/>
            <a:ext cx="2331720" cy="310896"/>
          </a:xfrm>
          <a:prstGeom prst="rect">
            <a:avLst/>
          </a:prstGeom>
          <a:solidFill>
            <a:srgbClr val="1A2B4A"/>
          </a:solidFill>
          <a:ln w="6350">
            <a:solidFill>
              <a:srgbClr val="111E33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9" name="Text 7"/>
          <p:cNvSpPr/>
          <p:nvPr/>
        </p:nvSpPr>
        <p:spPr>
          <a:xfrm>
            <a:off x="608190" y="1078992"/>
            <a:ext cx="22219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50" b="1" dirty="0">
                <a:solidFill>
                  <a:srgbClr val="E3A8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ASSET CLASS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2885046" y="1078992"/>
            <a:ext cx="914400" cy="310896"/>
          </a:xfrm>
          <a:prstGeom prst="rect">
            <a:avLst/>
          </a:prstGeom>
          <a:solidFill>
            <a:srgbClr val="1A2B4A"/>
          </a:solidFill>
          <a:ln w="6350">
            <a:solidFill>
              <a:srgbClr val="111E33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1" name="Text 9"/>
          <p:cNvSpPr/>
          <p:nvPr/>
        </p:nvSpPr>
        <p:spPr>
          <a:xfrm>
            <a:off x="2939910" y="1078992"/>
            <a:ext cx="8046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E3A8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S.A.A.</a:t>
            </a:r>
            <a:endParaRPr lang="en-US" sz="850" dirty="0"/>
          </a:p>
        </p:txBody>
      </p:sp>
      <p:sp>
        <p:nvSpPr>
          <p:cNvPr id="12" name="Shape 10"/>
          <p:cNvSpPr/>
          <p:nvPr/>
        </p:nvSpPr>
        <p:spPr>
          <a:xfrm>
            <a:off x="3799446" y="1078992"/>
            <a:ext cx="1554480" cy="310896"/>
          </a:xfrm>
          <a:prstGeom prst="rect">
            <a:avLst/>
          </a:prstGeom>
          <a:solidFill>
            <a:srgbClr val="1A2B4A"/>
          </a:solidFill>
          <a:ln w="6350">
            <a:solidFill>
              <a:srgbClr val="111E33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3" name="Text 11"/>
          <p:cNvSpPr/>
          <p:nvPr/>
        </p:nvSpPr>
        <p:spPr>
          <a:xfrm>
            <a:off x="3854310" y="1078992"/>
            <a:ext cx="14447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E3A8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 (€)</a:t>
            </a:r>
            <a:endParaRPr lang="en-US" sz="850" dirty="0"/>
          </a:p>
        </p:txBody>
      </p:sp>
      <p:sp>
        <p:nvSpPr>
          <p:cNvPr id="14" name="Shape 12"/>
          <p:cNvSpPr/>
          <p:nvPr/>
        </p:nvSpPr>
        <p:spPr>
          <a:xfrm>
            <a:off x="5353926" y="1078992"/>
            <a:ext cx="1554480" cy="310896"/>
          </a:xfrm>
          <a:prstGeom prst="rect">
            <a:avLst/>
          </a:prstGeom>
          <a:solidFill>
            <a:srgbClr val="1A2B4A"/>
          </a:solidFill>
          <a:ln w="6350">
            <a:solidFill>
              <a:srgbClr val="111E33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5" name="Text 13"/>
          <p:cNvSpPr/>
          <p:nvPr/>
        </p:nvSpPr>
        <p:spPr>
          <a:xfrm>
            <a:off x="5408790" y="1078992"/>
            <a:ext cx="14447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E3A8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CURRENT (€)</a:t>
            </a:r>
            <a:endParaRPr lang="en-US" sz="850" dirty="0"/>
          </a:p>
        </p:txBody>
      </p:sp>
      <p:sp>
        <p:nvSpPr>
          <p:cNvPr id="16" name="Shape 14"/>
          <p:cNvSpPr/>
          <p:nvPr/>
        </p:nvSpPr>
        <p:spPr>
          <a:xfrm>
            <a:off x="6908406" y="1078992"/>
            <a:ext cx="1645920" cy="310896"/>
          </a:xfrm>
          <a:prstGeom prst="rect">
            <a:avLst/>
          </a:prstGeom>
          <a:solidFill>
            <a:srgbClr val="1A2B4A"/>
          </a:solidFill>
          <a:ln w="6350">
            <a:solidFill>
              <a:srgbClr val="111E33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7" name="Text 15"/>
          <p:cNvSpPr/>
          <p:nvPr/>
        </p:nvSpPr>
        <p:spPr>
          <a:xfrm>
            <a:off x="6963270" y="1078992"/>
            <a:ext cx="15361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E3A8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REQ. TRADE (€)</a:t>
            </a:r>
            <a:endParaRPr lang="en-US" sz="850" dirty="0"/>
          </a:p>
        </p:txBody>
      </p:sp>
      <p:sp>
        <p:nvSpPr>
          <p:cNvPr id="18" name="Shape 16"/>
          <p:cNvSpPr/>
          <p:nvPr/>
        </p:nvSpPr>
        <p:spPr>
          <a:xfrm>
            <a:off x="553326" y="1389888"/>
            <a:ext cx="2331720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9" name="Text 17"/>
          <p:cNvSpPr/>
          <p:nvPr/>
        </p:nvSpPr>
        <p:spPr>
          <a:xfrm>
            <a:off x="608190" y="1389888"/>
            <a:ext cx="2221992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6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Cash</a:t>
            </a:r>
            <a:endParaRPr lang="en-US" sz="860" dirty="0"/>
          </a:p>
        </p:txBody>
      </p:sp>
      <p:sp>
        <p:nvSpPr>
          <p:cNvPr id="20" name="Shape 18"/>
          <p:cNvSpPr/>
          <p:nvPr/>
        </p:nvSpPr>
        <p:spPr>
          <a:xfrm>
            <a:off x="2885046" y="1389888"/>
            <a:ext cx="914400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21" name="Text 19"/>
          <p:cNvSpPr/>
          <p:nvPr/>
        </p:nvSpPr>
        <p:spPr>
          <a:xfrm>
            <a:off x="2939910" y="1389888"/>
            <a:ext cx="804672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6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12.0%</a:t>
            </a:r>
            <a:endParaRPr lang="en-US" sz="860" dirty="0"/>
          </a:p>
        </p:txBody>
      </p:sp>
      <p:sp>
        <p:nvSpPr>
          <p:cNvPr id="22" name="Shape 20"/>
          <p:cNvSpPr/>
          <p:nvPr/>
        </p:nvSpPr>
        <p:spPr>
          <a:xfrm>
            <a:off x="3799446" y="1389888"/>
            <a:ext cx="1554480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23" name="Text 21"/>
          <p:cNvSpPr/>
          <p:nvPr/>
        </p:nvSpPr>
        <p:spPr>
          <a:xfrm>
            <a:off x="3854310" y="1389888"/>
            <a:ext cx="1444752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6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600.000</a:t>
            </a:r>
            <a:endParaRPr lang="en-US" sz="860" dirty="0"/>
          </a:p>
        </p:txBody>
      </p:sp>
      <p:sp>
        <p:nvSpPr>
          <p:cNvPr id="24" name="Shape 22"/>
          <p:cNvSpPr/>
          <p:nvPr/>
        </p:nvSpPr>
        <p:spPr>
          <a:xfrm>
            <a:off x="5353926" y="1389888"/>
            <a:ext cx="1554480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25" name="Text 23"/>
          <p:cNvSpPr/>
          <p:nvPr/>
        </p:nvSpPr>
        <p:spPr>
          <a:xfrm>
            <a:off x="5408790" y="1389888"/>
            <a:ext cx="1444752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6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</a:t>
            </a:r>
            <a:endParaRPr lang="en-US" sz="860" dirty="0"/>
          </a:p>
        </p:txBody>
      </p:sp>
      <p:sp>
        <p:nvSpPr>
          <p:cNvPr id="26" name="Shape 24"/>
          <p:cNvSpPr/>
          <p:nvPr/>
        </p:nvSpPr>
        <p:spPr>
          <a:xfrm>
            <a:off x="6908406" y="1389888"/>
            <a:ext cx="1645920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27" name="Text 25"/>
          <p:cNvSpPr/>
          <p:nvPr/>
        </p:nvSpPr>
        <p:spPr>
          <a:xfrm>
            <a:off x="6963270" y="1389888"/>
            <a:ext cx="1536192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60" dirty="0">
                <a:solidFill>
                  <a:srgbClr val="4C9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600.000</a:t>
            </a:r>
            <a:endParaRPr lang="en-US" sz="860" dirty="0"/>
          </a:p>
        </p:txBody>
      </p:sp>
      <p:sp>
        <p:nvSpPr>
          <p:cNvPr id="28" name="Shape 26"/>
          <p:cNvSpPr/>
          <p:nvPr/>
        </p:nvSpPr>
        <p:spPr>
          <a:xfrm>
            <a:off x="553326" y="1581912"/>
            <a:ext cx="2331720" cy="192024"/>
          </a:xfrm>
          <a:prstGeom prst="rect">
            <a:avLst/>
          </a:prstGeom>
          <a:solidFill>
            <a:srgbClr val="E8ECF2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29" name="Text 27"/>
          <p:cNvSpPr/>
          <p:nvPr/>
        </p:nvSpPr>
        <p:spPr>
          <a:xfrm>
            <a:off x="608190" y="1581912"/>
            <a:ext cx="2221992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6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Fixed Income</a:t>
            </a:r>
            <a:endParaRPr lang="en-US" sz="860" dirty="0"/>
          </a:p>
        </p:txBody>
      </p:sp>
      <p:sp>
        <p:nvSpPr>
          <p:cNvPr id="30" name="Shape 28"/>
          <p:cNvSpPr/>
          <p:nvPr/>
        </p:nvSpPr>
        <p:spPr>
          <a:xfrm>
            <a:off x="2885046" y="1581912"/>
            <a:ext cx="914400" cy="192024"/>
          </a:xfrm>
          <a:prstGeom prst="rect">
            <a:avLst/>
          </a:prstGeom>
          <a:solidFill>
            <a:srgbClr val="E8ECF2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31" name="Text 29"/>
          <p:cNvSpPr/>
          <p:nvPr/>
        </p:nvSpPr>
        <p:spPr>
          <a:xfrm>
            <a:off x="2939910" y="1581912"/>
            <a:ext cx="804672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6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48.0%</a:t>
            </a:r>
            <a:endParaRPr lang="en-US" sz="860" dirty="0"/>
          </a:p>
        </p:txBody>
      </p:sp>
      <p:sp>
        <p:nvSpPr>
          <p:cNvPr id="32" name="Shape 30"/>
          <p:cNvSpPr/>
          <p:nvPr/>
        </p:nvSpPr>
        <p:spPr>
          <a:xfrm>
            <a:off x="3799446" y="1581912"/>
            <a:ext cx="1554480" cy="192024"/>
          </a:xfrm>
          <a:prstGeom prst="rect">
            <a:avLst/>
          </a:prstGeom>
          <a:solidFill>
            <a:srgbClr val="E8ECF2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33" name="Text 31"/>
          <p:cNvSpPr/>
          <p:nvPr/>
        </p:nvSpPr>
        <p:spPr>
          <a:xfrm>
            <a:off x="3854310" y="1581912"/>
            <a:ext cx="1444752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6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2.400.000</a:t>
            </a:r>
            <a:endParaRPr lang="en-US" sz="860" dirty="0"/>
          </a:p>
        </p:txBody>
      </p:sp>
      <p:sp>
        <p:nvSpPr>
          <p:cNvPr id="34" name="Shape 32"/>
          <p:cNvSpPr/>
          <p:nvPr/>
        </p:nvSpPr>
        <p:spPr>
          <a:xfrm>
            <a:off x="5353926" y="1581912"/>
            <a:ext cx="1554480" cy="192024"/>
          </a:xfrm>
          <a:prstGeom prst="rect">
            <a:avLst/>
          </a:prstGeom>
          <a:solidFill>
            <a:srgbClr val="E8ECF2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35" name="Text 33"/>
          <p:cNvSpPr/>
          <p:nvPr/>
        </p:nvSpPr>
        <p:spPr>
          <a:xfrm>
            <a:off x="5408790" y="1581912"/>
            <a:ext cx="1444752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6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3.200.000</a:t>
            </a:r>
            <a:endParaRPr lang="en-US" sz="860" dirty="0"/>
          </a:p>
        </p:txBody>
      </p:sp>
      <p:sp>
        <p:nvSpPr>
          <p:cNvPr id="36" name="Shape 34"/>
          <p:cNvSpPr/>
          <p:nvPr/>
        </p:nvSpPr>
        <p:spPr>
          <a:xfrm>
            <a:off x="6908406" y="1581912"/>
            <a:ext cx="1645920" cy="192024"/>
          </a:xfrm>
          <a:prstGeom prst="rect">
            <a:avLst/>
          </a:prstGeom>
          <a:solidFill>
            <a:srgbClr val="E8ECF2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37" name="Text 35"/>
          <p:cNvSpPr/>
          <p:nvPr/>
        </p:nvSpPr>
        <p:spPr>
          <a:xfrm>
            <a:off x="6963270" y="1581912"/>
            <a:ext cx="1536192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endParaRPr lang="en-US" sz="860" dirty="0"/>
          </a:p>
        </p:txBody>
      </p:sp>
      <p:sp>
        <p:nvSpPr>
          <p:cNvPr id="38" name="Shape 36"/>
          <p:cNvSpPr/>
          <p:nvPr/>
        </p:nvSpPr>
        <p:spPr>
          <a:xfrm>
            <a:off x="553326" y="1773936"/>
            <a:ext cx="2331720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39" name="Text 37"/>
          <p:cNvSpPr/>
          <p:nvPr/>
        </p:nvSpPr>
        <p:spPr>
          <a:xfrm>
            <a:off x="809358" y="1773936"/>
            <a:ext cx="2020824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6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Sovereign Eurozone</a:t>
            </a:r>
            <a:endParaRPr lang="en-US" sz="860" dirty="0"/>
          </a:p>
        </p:txBody>
      </p:sp>
      <p:sp>
        <p:nvSpPr>
          <p:cNvPr id="40" name="Shape 38"/>
          <p:cNvSpPr/>
          <p:nvPr/>
        </p:nvSpPr>
        <p:spPr>
          <a:xfrm>
            <a:off x="2885046" y="1773936"/>
            <a:ext cx="914400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41" name="Text 39"/>
          <p:cNvSpPr/>
          <p:nvPr/>
        </p:nvSpPr>
        <p:spPr>
          <a:xfrm>
            <a:off x="2939910" y="1773936"/>
            <a:ext cx="804672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6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20.0%</a:t>
            </a:r>
            <a:endParaRPr lang="en-US" sz="860" dirty="0"/>
          </a:p>
        </p:txBody>
      </p:sp>
      <p:sp>
        <p:nvSpPr>
          <p:cNvPr id="42" name="Shape 40"/>
          <p:cNvSpPr/>
          <p:nvPr/>
        </p:nvSpPr>
        <p:spPr>
          <a:xfrm>
            <a:off x="3799446" y="1773936"/>
            <a:ext cx="1554480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43" name="Text 41"/>
          <p:cNvSpPr/>
          <p:nvPr/>
        </p:nvSpPr>
        <p:spPr>
          <a:xfrm>
            <a:off x="3854310" y="1773936"/>
            <a:ext cx="1444752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6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1.000.000</a:t>
            </a:r>
            <a:endParaRPr lang="en-US" sz="860" dirty="0"/>
          </a:p>
        </p:txBody>
      </p:sp>
      <p:sp>
        <p:nvSpPr>
          <p:cNvPr id="44" name="Shape 42"/>
          <p:cNvSpPr/>
          <p:nvPr/>
        </p:nvSpPr>
        <p:spPr>
          <a:xfrm>
            <a:off x="5353926" y="1773936"/>
            <a:ext cx="1554480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45" name="Text 43"/>
          <p:cNvSpPr/>
          <p:nvPr/>
        </p:nvSpPr>
        <p:spPr>
          <a:xfrm>
            <a:off x="5408790" y="1773936"/>
            <a:ext cx="1444752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6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650.000</a:t>
            </a:r>
            <a:endParaRPr lang="en-US" sz="860" dirty="0"/>
          </a:p>
        </p:txBody>
      </p:sp>
      <p:sp>
        <p:nvSpPr>
          <p:cNvPr id="46" name="Shape 44"/>
          <p:cNvSpPr/>
          <p:nvPr/>
        </p:nvSpPr>
        <p:spPr>
          <a:xfrm>
            <a:off x="6908406" y="1773936"/>
            <a:ext cx="1645920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47" name="Text 45"/>
          <p:cNvSpPr/>
          <p:nvPr/>
        </p:nvSpPr>
        <p:spPr>
          <a:xfrm>
            <a:off x="6963270" y="1773936"/>
            <a:ext cx="1536192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60" dirty="0">
                <a:solidFill>
                  <a:srgbClr val="4C9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350.000</a:t>
            </a:r>
            <a:endParaRPr lang="en-US" sz="860" dirty="0"/>
          </a:p>
        </p:txBody>
      </p:sp>
      <p:sp>
        <p:nvSpPr>
          <p:cNvPr id="48" name="Shape 46"/>
          <p:cNvSpPr/>
          <p:nvPr/>
        </p:nvSpPr>
        <p:spPr>
          <a:xfrm>
            <a:off x="553326" y="1965960"/>
            <a:ext cx="2331720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49" name="Text 47"/>
          <p:cNvSpPr/>
          <p:nvPr/>
        </p:nvSpPr>
        <p:spPr>
          <a:xfrm>
            <a:off x="809358" y="1965960"/>
            <a:ext cx="2020824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6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Sovereign USA</a:t>
            </a:r>
            <a:endParaRPr lang="en-US" sz="860" dirty="0"/>
          </a:p>
        </p:txBody>
      </p:sp>
      <p:sp>
        <p:nvSpPr>
          <p:cNvPr id="50" name="Shape 48"/>
          <p:cNvSpPr/>
          <p:nvPr/>
        </p:nvSpPr>
        <p:spPr>
          <a:xfrm>
            <a:off x="2885046" y="1965960"/>
            <a:ext cx="914400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51" name="Text 49"/>
          <p:cNvSpPr/>
          <p:nvPr/>
        </p:nvSpPr>
        <p:spPr>
          <a:xfrm>
            <a:off x="2939910" y="1965960"/>
            <a:ext cx="804672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6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15.0%</a:t>
            </a:r>
            <a:endParaRPr lang="en-US" sz="860" dirty="0"/>
          </a:p>
        </p:txBody>
      </p:sp>
      <p:sp>
        <p:nvSpPr>
          <p:cNvPr id="52" name="Shape 50"/>
          <p:cNvSpPr/>
          <p:nvPr/>
        </p:nvSpPr>
        <p:spPr>
          <a:xfrm>
            <a:off x="3799446" y="1965960"/>
            <a:ext cx="1554480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53" name="Text 51"/>
          <p:cNvSpPr/>
          <p:nvPr/>
        </p:nvSpPr>
        <p:spPr>
          <a:xfrm>
            <a:off x="3854310" y="1965960"/>
            <a:ext cx="1444752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6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750.000</a:t>
            </a:r>
            <a:endParaRPr lang="en-US" sz="860" dirty="0"/>
          </a:p>
        </p:txBody>
      </p:sp>
      <p:sp>
        <p:nvSpPr>
          <p:cNvPr id="54" name="Shape 52"/>
          <p:cNvSpPr/>
          <p:nvPr/>
        </p:nvSpPr>
        <p:spPr>
          <a:xfrm>
            <a:off x="5353926" y="1965960"/>
            <a:ext cx="1554480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55" name="Text 53"/>
          <p:cNvSpPr/>
          <p:nvPr/>
        </p:nvSpPr>
        <p:spPr>
          <a:xfrm>
            <a:off x="5408790" y="1965960"/>
            <a:ext cx="1444752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6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1.200.000</a:t>
            </a:r>
            <a:endParaRPr lang="en-US" sz="860" dirty="0"/>
          </a:p>
        </p:txBody>
      </p:sp>
      <p:sp>
        <p:nvSpPr>
          <p:cNvPr id="56" name="Shape 54"/>
          <p:cNvSpPr/>
          <p:nvPr/>
        </p:nvSpPr>
        <p:spPr>
          <a:xfrm>
            <a:off x="6908406" y="1965960"/>
            <a:ext cx="1645920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57" name="Text 55"/>
          <p:cNvSpPr/>
          <p:nvPr/>
        </p:nvSpPr>
        <p:spPr>
          <a:xfrm>
            <a:off x="6963270" y="1965960"/>
            <a:ext cx="1536192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60" dirty="0">
                <a:solidFill>
                  <a:srgbClr val="C056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-450.000</a:t>
            </a:r>
            <a:endParaRPr lang="en-US" sz="860" dirty="0"/>
          </a:p>
        </p:txBody>
      </p:sp>
      <p:sp>
        <p:nvSpPr>
          <p:cNvPr id="58" name="Shape 56"/>
          <p:cNvSpPr/>
          <p:nvPr/>
        </p:nvSpPr>
        <p:spPr>
          <a:xfrm>
            <a:off x="553326" y="2157984"/>
            <a:ext cx="2331720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59" name="Text 57"/>
          <p:cNvSpPr/>
          <p:nvPr/>
        </p:nvSpPr>
        <p:spPr>
          <a:xfrm>
            <a:off x="809358" y="2157984"/>
            <a:ext cx="2020824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6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Corporate EUR</a:t>
            </a:r>
            <a:endParaRPr lang="en-US" sz="860" dirty="0"/>
          </a:p>
        </p:txBody>
      </p:sp>
      <p:sp>
        <p:nvSpPr>
          <p:cNvPr id="60" name="Shape 58"/>
          <p:cNvSpPr/>
          <p:nvPr/>
        </p:nvSpPr>
        <p:spPr>
          <a:xfrm>
            <a:off x="2885046" y="2157984"/>
            <a:ext cx="914400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61" name="Text 59"/>
          <p:cNvSpPr/>
          <p:nvPr/>
        </p:nvSpPr>
        <p:spPr>
          <a:xfrm>
            <a:off x="2939910" y="2157984"/>
            <a:ext cx="804672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6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8.0%</a:t>
            </a:r>
            <a:endParaRPr lang="en-US" sz="860" dirty="0"/>
          </a:p>
        </p:txBody>
      </p:sp>
      <p:sp>
        <p:nvSpPr>
          <p:cNvPr id="62" name="Shape 60"/>
          <p:cNvSpPr/>
          <p:nvPr/>
        </p:nvSpPr>
        <p:spPr>
          <a:xfrm>
            <a:off x="3799446" y="2157984"/>
            <a:ext cx="1554480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63" name="Text 61"/>
          <p:cNvSpPr/>
          <p:nvPr/>
        </p:nvSpPr>
        <p:spPr>
          <a:xfrm>
            <a:off x="3854310" y="2157984"/>
            <a:ext cx="1444752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6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400.000</a:t>
            </a:r>
            <a:endParaRPr lang="en-US" sz="860" dirty="0"/>
          </a:p>
        </p:txBody>
      </p:sp>
      <p:sp>
        <p:nvSpPr>
          <p:cNvPr id="64" name="Shape 62"/>
          <p:cNvSpPr/>
          <p:nvPr/>
        </p:nvSpPr>
        <p:spPr>
          <a:xfrm>
            <a:off x="5353926" y="2157984"/>
            <a:ext cx="1554480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65" name="Text 63"/>
          <p:cNvSpPr/>
          <p:nvPr/>
        </p:nvSpPr>
        <p:spPr>
          <a:xfrm>
            <a:off x="5408790" y="2157984"/>
            <a:ext cx="1444752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6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250.000</a:t>
            </a:r>
            <a:endParaRPr lang="en-US" sz="860" dirty="0"/>
          </a:p>
        </p:txBody>
      </p:sp>
      <p:sp>
        <p:nvSpPr>
          <p:cNvPr id="66" name="Shape 64"/>
          <p:cNvSpPr/>
          <p:nvPr/>
        </p:nvSpPr>
        <p:spPr>
          <a:xfrm>
            <a:off x="6908406" y="2157984"/>
            <a:ext cx="1645920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67" name="Text 65"/>
          <p:cNvSpPr/>
          <p:nvPr/>
        </p:nvSpPr>
        <p:spPr>
          <a:xfrm>
            <a:off x="6963270" y="2157984"/>
            <a:ext cx="1536192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60" dirty="0">
                <a:solidFill>
                  <a:srgbClr val="4C9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150.000</a:t>
            </a:r>
            <a:endParaRPr lang="en-US" sz="860" dirty="0"/>
          </a:p>
        </p:txBody>
      </p:sp>
      <p:sp>
        <p:nvSpPr>
          <p:cNvPr id="68" name="Shape 66"/>
          <p:cNvSpPr/>
          <p:nvPr/>
        </p:nvSpPr>
        <p:spPr>
          <a:xfrm>
            <a:off x="553326" y="2350008"/>
            <a:ext cx="2331720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69" name="Text 67"/>
          <p:cNvSpPr/>
          <p:nvPr/>
        </p:nvSpPr>
        <p:spPr>
          <a:xfrm>
            <a:off x="809358" y="2350008"/>
            <a:ext cx="2020824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6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Corporate USD</a:t>
            </a:r>
            <a:endParaRPr lang="en-US" sz="860" dirty="0"/>
          </a:p>
        </p:txBody>
      </p:sp>
      <p:sp>
        <p:nvSpPr>
          <p:cNvPr id="70" name="Shape 68"/>
          <p:cNvSpPr/>
          <p:nvPr/>
        </p:nvSpPr>
        <p:spPr>
          <a:xfrm>
            <a:off x="2885046" y="2350008"/>
            <a:ext cx="914400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71" name="Text 69"/>
          <p:cNvSpPr/>
          <p:nvPr/>
        </p:nvSpPr>
        <p:spPr>
          <a:xfrm>
            <a:off x="2939910" y="2350008"/>
            <a:ext cx="804672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6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5.0%</a:t>
            </a:r>
            <a:endParaRPr lang="en-US" sz="860" dirty="0"/>
          </a:p>
        </p:txBody>
      </p:sp>
      <p:sp>
        <p:nvSpPr>
          <p:cNvPr id="72" name="Shape 70"/>
          <p:cNvSpPr/>
          <p:nvPr/>
        </p:nvSpPr>
        <p:spPr>
          <a:xfrm>
            <a:off x="3799446" y="2350008"/>
            <a:ext cx="1554480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73" name="Text 71"/>
          <p:cNvSpPr/>
          <p:nvPr/>
        </p:nvSpPr>
        <p:spPr>
          <a:xfrm>
            <a:off x="3854310" y="2350008"/>
            <a:ext cx="1444752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6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250.000</a:t>
            </a:r>
            <a:endParaRPr lang="en-US" sz="860" dirty="0"/>
          </a:p>
        </p:txBody>
      </p:sp>
      <p:sp>
        <p:nvSpPr>
          <p:cNvPr id="74" name="Shape 72"/>
          <p:cNvSpPr/>
          <p:nvPr/>
        </p:nvSpPr>
        <p:spPr>
          <a:xfrm>
            <a:off x="5353926" y="2350008"/>
            <a:ext cx="1554480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75" name="Text 73"/>
          <p:cNvSpPr/>
          <p:nvPr/>
        </p:nvSpPr>
        <p:spPr>
          <a:xfrm>
            <a:off x="5408790" y="2350008"/>
            <a:ext cx="1444752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6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650.000</a:t>
            </a:r>
            <a:endParaRPr lang="en-US" sz="860" dirty="0"/>
          </a:p>
        </p:txBody>
      </p:sp>
      <p:sp>
        <p:nvSpPr>
          <p:cNvPr id="76" name="Shape 74"/>
          <p:cNvSpPr/>
          <p:nvPr/>
        </p:nvSpPr>
        <p:spPr>
          <a:xfrm>
            <a:off x="6908406" y="2350008"/>
            <a:ext cx="1645920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77" name="Text 75"/>
          <p:cNvSpPr/>
          <p:nvPr/>
        </p:nvSpPr>
        <p:spPr>
          <a:xfrm>
            <a:off x="6963270" y="2350008"/>
            <a:ext cx="1536192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60" dirty="0">
                <a:solidFill>
                  <a:srgbClr val="C056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-400.000</a:t>
            </a:r>
            <a:endParaRPr lang="en-US" sz="860" dirty="0"/>
          </a:p>
        </p:txBody>
      </p:sp>
      <p:sp>
        <p:nvSpPr>
          <p:cNvPr id="78" name="Shape 76"/>
          <p:cNvSpPr/>
          <p:nvPr/>
        </p:nvSpPr>
        <p:spPr>
          <a:xfrm>
            <a:off x="553326" y="2542032"/>
            <a:ext cx="2331720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79" name="Text 77"/>
          <p:cNvSpPr/>
          <p:nvPr/>
        </p:nvSpPr>
        <p:spPr>
          <a:xfrm>
            <a:off x="809358" y="2542032"/>
            <a:ext cx="2020824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6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Emerging Markets</a:t>
            </a:r>
            <a:endParaRPr lang="en-US" sz="860" dirty="0"/>
          </a:p>
        </p:txBody>
      </p:sp>
      <p:sp>
        <p:nvSpPr>
          <p:cNvPr id="80" name="Shape 78"/>
          <p:cNvSpPr/>
          <p:nvPr/>
        </p:nvSpPr>
        <p:spPr>
          <a:xfrm>
            <a:off x="2885046" y="2542032"/>
            <a:ext cx="914400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81" name="Text 79"/>
          <p:cNvSpPr/>
          <p:nvPr/>
        </p:nvSpPr>
        <p:spPr>
          <a:xfrm>
            <a:off x="2939910" y="2542032"/>
            <a:ext cx="804672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6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0.0%</a:t>
            </a:r>
            <a:endParaRPr lang="en-US" sz="860" dirty="0"/>
          </a:p>
        </p:txBody>
      </p:sp>
      <p:sp>
        <p:nvSpPr>
          <p:cNvPr id="82" name="Shape 80"/>
          <p:cNvSpPr/>
          <p:nvPr/>
        </p:nvSpPr>
        <p:spPr>
          <a:xfrm>
            <a:off x="3799446" y="2542032"/>
            <a:ext cx="1554480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83" name="Text 81"/>
          <p:cNvSpPr/>
          <p:nvPr/>
        </p:nvSpPr>
        <p:spPr>
          <a:xfrm>
            <a:off x="3854310" y="2542032"/>
            <a:ext cx="1444752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6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</a:t>
            </a:r>
            <a:endParaRPr lang="en-US" sz="860" dirty="0"/>
          </a:p>
        </p:txBody>
      </p:sp>
      <p:sp>
        <p:nvSpPr>
          <p:cNvPr id="84" name="Shape 82"/>
          <p:cNvSpPr/>
          <p:nvPr/>
        </p:nvSpPr>
        <p:spPr>
          <a:xfrm>
            <a:off x="5353926" y="2542032"/>
            <a:ext cx="1554480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85" name="Text 83"/>
          <p:cNvSpPr/>
          <p:nvPr/>
        </p:nvSpPr>
        <p:spPr>
          <a:xfrm>
            <a:off x="5408790" y="2542032"/>
            <a:ext cx="1444752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6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450.000</a:t>
            </a:r>
            <a:endParaRPr lang="en-US" sz="860" dirty="0"/>
          </a:p>
        </p:txBody>
      </p:sp>
      <p:sp>
        <p:nvSpPr>
          <p:cNvPr id="86" name="Shape 84"/>
          <p:cNvSpPr/>
          <p:nvPr/>
        </p:nvSpPr>
        <p:spPr>
          <a:xfrm>
            <a:off x="6908406" y="2542032"/>
            <a:ext cx="1645920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87" name="Text 85"/>
          <p:cNvSpPr/>
          <p:nvPr/>
        </p:nvSpPr>
        <p:spPr>
          <a:xfrm>
            <a:off x="6963270" y="2542032"/>
            <a:ext cx="1536192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60" dirty="0">
                <a:solidFill>
                  <a:srgbClr val="C056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-450.000</a:t>
            </a:r>
            <a:endParaRPr lang="en-US" sz="860" dirty="0"/>
          </a:p>
        </p:txBody>
      </p:sp>
      <p:sp>
        <p:nvSpPr>
          <p:cNvPr id="88" name="Shape 86"/>
          <p:cNvSpPr/>
          <p:nvPr/>
        </p:nvSpPr>
        <p:spPr>
          <a:xfrm>
            <a:off x="553326" y="2734056"/>
            <a:ext cx="2331720" cy="192024"/>
          </a:xfrm>
          <a:prstGeom prst="rect">
            <a:avLst/>
          </a:prstGeom>
          <a:solidFill>
            <a:srgbClr val="E8ECF2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89" name="Text 87"/>
          <p:cNvSpPr/>
          <p:nvPr/>
        </p:nvSpPr>
        <p:spPr>
          <a:xfrm>
            <a:off x="608190" y="2734056"/>
            <a:ext cx="2221992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6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Equity</a:t>
            </a:r>
            <a:endParaRPr lang="en-US" sz="860" dirty="0"/>
          </a:p>
        </p:txBody>
      </p:sp>
      <p:sp>
        <p:nvSpPr>
          <p:cNvPr id="90" name="Shape 88"/>
          <p:cNvSpPr/>
          <p:nvPr/>
        </p:nvSpPr>
        <p:spPr>
          <a:xfrm>
            <a:off x="2885046" y="2734056"/>
            <a:ext cx="914400" cy="192024"/>
          </a:xfrm>
          <a:prstGeom prst="rect">
            <a:avLst/>
          </a:prstGeom>
          <a:solidFill>
            <a:srgbClr val="E8ECF2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91" name="Text 89"/>
          <p:cNvSpPr/>
          <p:nvPr/>
        </p:nvSpPr>
        <p:spPr>
          <a:xfrm>
            <a:off x="2939910" y="2734056"/>
            <a:ext cx="804672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6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32.0%</a:t>
            </a:r>
            <a:endParaRPr lang="en-US" sz="860" dirty="0"/>
          </a:p>
        </p:txBody>
      </p:sp>
      <p:sp>
        <p:nvSpPr>
          <p:cNvPr id="92" name="Shape 90"/>
          <p:cNvSpPr/>
          <p:nvPr/>
        </p:nvSpPr>
        <p:spPr>
          <a:xfrm>
            <a:off x="3799446" y="2734056"/>
            <a:ext cx="1554480" cy="192024"/>
          </a:xfrm>
          <a:prstGeom prst="rect">
            <a:avLst/>
          </a:prstGeom>
          <a:solidFill>
            <a:srgbClr val="E8ECF2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93" name="Text 91"/>
          <p:cNvSpPr/>
          <p:nvPr/>
        </p:nvSpPr>
        <p:spPr>
          <a:xfrm>
            <a:off x="3854310" y="2734056"/>
            <a:ext cx="1444752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6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1.600.000</a:t>
            </a:r>
            <a:endParaRPr lang="en-US" sz="860" dirty="0"/>
          </a:p>
        </p:txBody>
      </p:sp>
      <p:sp>
        <p:nvSpPr>
          <p:cNvPr id="94" name="Shape 92"/>
          <p:cNvSpPr/>
          <p:nvPr/>
        </p:nvSpPr>
        <p:spPr>
          <a:xfrm>
            <a:off x="5353926" y="2734056"/>
            <a:ext cx="1554480" cy="192024"/>
          </a:xfrm>
          <a:prstGeom prst="rect">
            <a:avLst/>
          </a:prstGeom>
          <a:solidFill>
            <a:srgbClr val="E8ECF2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95" name="Text 93"/>
          <p:cNvSpPr/>
          <p:nvPr/>
        </p:nvSpPr>
        <p:spPr>
          <a:xfrm>
            <a:off x="5408790" y="2734056"/>
            <a:ext cx="1444752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6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1.600.000</a:t>
            </a:r>
            <a:endParaRPr lang="en-US" sz="860" dirty="0"/>
          </a:p>
        </p:txBody>
      </p:sp>
      <p:sp>
        <p:nvSpPr>
          <p:cNvPr id="96" name="Shape 94"/>
          <p:cNvSpPr/>
          <p:nvPr/>
        </p:nvSpPr>
        <p:spPr>
          <a:xfrm>
            <a:off x="6908406" y="2734056"/>
            <a:ext cx="1645920" cy="192024"/>
          </a:xfrm>
          <a:prstGeom prst="rect">
            <a:avLst/>
          </a:prstGeom>
          <a:solidFill>
            <a:srgbClr val="E8ECF2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97" name="Text 95"/>
          <p:cNvSpPr/>
          <p:nvPr/>
        </p:nvSpPr>
        <p:spPr>
          <a:xfrm>
            <a:off x="6963270" y="2734056"/>
            <a:ext cx="1536192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endParaRPr lang="en-US" sz="860" dirty="0"/>
          </a:p>
        </p:txBody>
      </p:sp>
      <p:sp>
        <p:nvSpPr>
          <p:cNvPr id="98" name="Shape 96"/>
          <p:cNvSpPr/>
          <p:nvPr/>
        </p:nvSpPr>
        <p:spPr>
          <a:xfrm>
            <a:off x="553326" y="2926080"/>
            <a:ext cx="2331720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99" name="Text 97"/>
          <p:cNvSpPr/>
          <p:nvPr/>
        </p:nvSpPr>
        <p:spPr>
          <a:xfrm>
            <a:off x="809358" y="2926080"/>
            <a:ext cx="2020824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6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Europe</a:t>
            </a:r>
            <a:endParaRPr lang="en-US" sz="860" dirty="0"/>
          </a:p>
        </p:txBody>
      </p:sp>
      <p:sp>
        <p:nvSpPr>
          <p:cNvPr id="100" name="Shape 98"/>
          <p:cNvSpPr/>
          <p:nvPr/>
        </p:nvSpPr>
        <p:spPr>
          <a:xfrm>
            <a:off x="2885046" y="2926080"/>
            <a:ext cx="914400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01" name="Text 99"/>
          <p:cNvSpPr/>
          <p:nvPr/>
        </p:nvSpPr>
        <p:spPr>
          <a:xfrm>
            <a:off x="2939910" y="2926080"/>
            <a:ext cx="804672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6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15.0%</a:t>
            </a:r>
            <a:endParaRPr lang="en-US" sz="860" dirty="0"/>
          </a:p>
        </p:txBody>
      </p:sp>
      <p:sp>
        <p:nvSpPr>
          <p:cNvPr id="102" name="Shape 100"/>
          <p:cNvSpPr/>
          <p:nvPr/>
        </p:nvSpPr>
        <p:spPr>
          <a:xfrm>
            <a:off x="3799446" y="2926080"/>
            <a:ext cx="1554480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03" name="Text 101"/>
          <p:cNvSpPr/>
          <p:nvPr/>
        </p:nvSpPr>
        <p:spPr>
          <a:xfrm>
            <a:off x="3854310" y="2926080"/>
            <a:ext cx="1444752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6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750.000</a:t>
            </a:r>
            <a:endParaRPr lang="en-US" sz="860" dirty="0"/>
          </a:p>
        </p:txBody>
      </p:sp>
      <p:sp>
        <p:nvSpPr>
          <p:cNvPr id="104" name="Shape 102"/>
          <p:cNvSpPr/>
          <p:nvPr/>
        </p:nvSpPr>
        <p:spPr>
          <a:xfrm>
            <a:off x="5353926" y="2926080"/>
            <a:ext cx="1554480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05" name="Text 103"/>
          <p:cNvSpPr/>
          <p:nvPr/>
        </p:nvSpPr>
        <p:spPr>
          <a:xfrm>
            <a:off x="5408790" y="2926080"/>
            <a:ext cx="1444752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6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650.000</a:t>
            </a:r>
            <a:endParaRPr lang="en-US" sz="860" dirty="0"/>
          </a:p>
        </p:txBody>
      </p:sp>
      <p:sp>
        <p:nvSpPr>
          <p:cNvPr id="106" name="Shape 104"/>
          <p:cNvSpPr/>
          <p:nvPr/>
        </p:nvSpPr>
        <p:spPr>
          <a:xfrm>
            <a:off x="6908406" y="2926080"/>
            <a:ext cx="1645920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07" name="Text 105"/>
          <p:cNvSpPr/>
          <p:nvPr/>
        </p:nvSpPr>
        <p:spPr>
          <a:xfrm>
            <a:off x="6963270" y="2926080"/>
            <a:ext cx="1536192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60" dirty="0">
                <a:solidFill>
                  <a:srgbClr val="4C9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100.000</a:t>
            </a:r>
            <a:endParaRPr lang="en-US" sz="860" dirty="0"/>
          </a:p>
        </p:txBody>
      </p:sp>
      <p:sp>
        <p:nvSpPr>
          <p:cNvPr id="108" name="Shape 106"/>
          <p:cNvSpPr/>
          <p:nvPr/>
        </p:nvSpPr>
        <p:spPr>
          <a:xfrm>
            <a:off x="553326" y="3118104"/>
            <a:ext cx="2331720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09" name="Text 107"/>
          <p:cNvSpPr/>
          <p:nvPr/>
        </p:nvSpPr>
        <p:spPr>
          <a:xfrm>
            <a:off x="809358" y="3118104"/>
            <a:ext cx="2020824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6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USA</a:t>
            </a:r>
            <a:endParaRPr lang="en-US" sz="860" dirty="0"/>
          </a:p>
        </p:txBody>
      </p:sp>
      <p:sp>
        <p:nvSpPr>
          <p:cNvPr id="110" name="Shape 108"/>
          <p:cNvSpPr/>
          <p:nvPr/>
        </p:nvSpPr>
        <p:spPr>
          <a:xfrm>
            <a:off x="2885046" y="3118104"/>
            <a:ext cx="914400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11" name="Text 109"/>
          <p:cNvSpPr/>
          <p:nvPr/>
        </p:nvSpPr>
        <p:spPr>
          <a:xfrm>
            <a:off x="2939910" y="3118104"/>
            <a:ext cx="804672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6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10.0%</a:t>
            </a:r>
            <a:endParaRPr lang="en-US" sz="860" dirty="0"/>
          </a:p>
        </p:txBody>
      </p:sp>
      <p:sp>
        <p:nvSpPr>
          <p:cNvPr id="112" name="Shape 110"/>
          <p:cNvSpPr/>
          <p:nvPr/>
        </p:nvSpPr>
        <p:spPr>
          <a:xfrm>
            <a:off x="3799446" y="3118104"/>
            <a:ext cx="1554480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13" name="Text 111"/>
          <p:cNvSpPr/>
          <p:nvPr/>
        </p:nvSpPr>
        <p:spPr>
          <a:xfrm>
            <a:off x="3854310" y="3118104"/>
            <a:ext cx="1444752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6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500.000</a:t>
            </a:r>
            <a:endParaRPr lang="en-US" sz="860" dirty="0"/>
          </a:p>
        </p:txBody>
      </p:sp>
      <p:sp>
        <p:nvSpPr>
          <p:cNvPr id="114" name="Shape 112"/>
          <p:cNvSpPr/>
          <p:nvPr/>
        </p:nvSpPr>
        <p:spPr>
          <a:xfrm>
            <a:off x="5353926" y="3118104"/>
            <a:ext cx="1554480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15" name="Text 113"/>
          <p:cNvSpPr/>
          <p:nvPr/>
        </p:nvSpPr>
        <p:spPr>
          <a:xfrm>
            <a:off x="5408790" y="3118104"/>
            <a:ext cx="1444752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6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500.000</a:t>
            </a:r>
            <a:endParaRPr lang="en-US" sz="860" dirty="0"/>
          </a:p>
        </p:txBody>
      </p:sp>
      <p:sp>
        <p:nvSpPr>
          <p:cNvPr id="116" name="Shape 114"/>
          <p:cNvSpPr/>
          <p:nvPr/>
        </p:nvSpPr>
        <p:spPr>
          <a:xfrm>
            <a:off x="6908406" y="3118104"/>
            <a:ext cx="1645920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17" name="Text 115"/>
          <p:cNvSpPr/>
          <p:nvPr/>
        </p:nvSpPr>
        <p:spPr>
          <a:xfrm>
            <a:off x="6963270" y="3118104"/>
            <a:ext cx="1536192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6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</a:t>
            </a:r>
            <a:endParaRPr lang="en-US" sz="860" dirty="0"/>
          </a:p>
        </p:txBody>
      </p:sp>
      <p:sp>
        <p:nvSpPr>
          <p:cNvPr id="118" name="Shape 116"/>
          <p:cNvSpPr/>
          <p:nvPr/>
        </p:nvSpPr>
        <p:spPr>
          <a:xfrm>
            <a:off x="553326" y="3310128"/>
            <a:ext cx="2331720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19" name="Text 117"/>
          <p:cNvSpPr/>
          <p:nvPr/>
        </p:nvSpPr>
        <p:spPr>
          <a:xfrm>
            <a:off x="809358" y="3310128"/>
            <a:ext cx="2020824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6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Asia Pacific</a:t>
            </a:r>
            <a:endParaRPr lang="en-US" sz="860" dirty="0"/>
          </a:p>
        </p:txBody>
      </p:sp>
      <p:sp>
        <p:nvSpPr>
          <p:cNvPr id="120" name="Shape 118"/>
          <p:cNvSpPr/>
          <p:nvPr/>
        </p:nvSpPr>
        <p:spPr>
          <a:xfrm>
            <a:off x="2885046" y="3310128"/>
            <a:ext cx="914400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21" name="Text 119"/>
          <p:cNvSpPr/>
          <p:nvPr/>
        </p:nvSpPr>
        <p:spPr>
          <a:xfrm>
            <a:off x="2939910" y="3310128"/>
            <a:ext cx="804672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6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7.0%</a:t>
            </a:r>
            <a:endParaRPr lang="en-US" sz="860" dirty="0"/>
          </a:p>
        </p:txBody>
      </p:sp>
      <p:sp>
        <p:nvSpPr>
          <p:cNvPr id="122" name="Shape 120"/>
          <p:cNvSpPr/>
          <p:nvPr/>
        </p:nvSpPr>
        <p:spPr>
          <a:xfrm>
            <a:off x="3799446" y="3310128"/>
            <a:ext cx="1554480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23" name="Text 121"/>
          <p:cNvSpPr/>
          <p:nvPr/>
        </p:nvSpPr>
        <p:spPr>
          <a:xfrm>
            <a:off x="3854310" y="3310128"/>
            <a:ext cx="1444752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6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350.000</a:t>
            </a:r>
            <a:endParaRPr lang="en-US" sz="860" dirty="0"/>
          </a:p>
        </p:txBody>
      </p:sp>
      <p:sp>
        <p:nvSpPr>
          <p:cNvPr id="124" name="Shape 122"/>
          <p:cNvSpPr/>
          <p:nvPr/>
        </p:nvSpPr>
        <p:spPr>
          <a:xfrm>
            <a:off x="5353926" y="3310128"/>
            <a:ext cx="1554480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25" name="Text 123"/>
          <p:cNvSpPr/>
          <p:nvPr/>
        </p:nvSpPr>
        <p:spPr>
          <a:xfrm>
            <a:off x="5408790" y="3310128"/>
            <a:ext cx="1444752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6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450.000</a:t>
            </a:r>
            <a:endParaRPr lang="en-US" sz="860" dirty="0"/>
          </a:p>
        </p:txBody>
      </p:sp>
      <p:sp>
        <p:nvSpPr>
          <p:cNvPr id="126" name="Shape 124"/>
          <p:cNvSpPr/>
          <p:nvPr/>
        </p:nvSpPr>
        <p:spPr>
          <a:xfrm>
            <a:off x="6908406" y="3310128"/>
            <a:ext cx="1645920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27" name="Text 125"/>
          <p:cNvSpPr/>
          <p:nvPr/>
        </p:nvSpPr>
        <p:spPr>
          <a:xfrm>
            <a:off x="6963270" y="3310128"/>
            <a:ext cx="1536192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60" dirty="0">
                <a:solidFill>
                  <a:srgbClr val="C056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-100.000</a:t>
            </a:r>
            <a:endParaRPr lang="en-US" sz="860" dirty="0"/>
          </a:p>
        </p:txBody>
      </p:sp>
      <p:sp>
        <p:nvSpPr>
          <p:cNvPr id="128" name="Shape 126"/>
          <p:cNvSpPr/>
          <p:nvPr/>
        </p:nvSpPr>
        <p:spPr>
          <a:xfrm>
            <a:off x="553326" y="3502152"/>
            <a:ext cx="2331720" cy="192024"/>
          </a:xfrm>
          <a:prstGeom prst="rect">
            <a:avLst/>
          </a:prstGeom>
          <a:solidFill>
            <a:srgbClr val="E8ECF2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29" name="Text 127"/>
          <p:cNvSpPr/>
          <p:nvPr/>
        </p:nvSpPr>
        <p:spPr>
          <a:xfrm>
            <a:off x="608190" y="3502152"/>
            <a:ext cx="2221992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6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Commodities / Metals</a:t>
            </a:r>
            <a:endParaRPr lang="en-US" sz="860" dirty="0"/>
          </a:p>
        </p:txBody>
      </p:sp>
      <p:sp>
        <p:nvSpPr>
          <p:cNvPr id="130" name="Shape 128"/>
          <p:cNvSpPr/>
          <p:nvPr/>
        </p:nvSpPr>
        <p:spPr>
          <a:xfrm>
            <a:off x="2885046" y="3502152"/>
            <a:ext cx="914400" cy="192024"/>
          </a:xfrm>
          <a:prstGeom prst="rect">
            <a:avLst/>
          </a:prstGeom>
          <a:solidFill>
            <a:srgbClr val="E8ECF2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31" name="Text 129"/>
          <p:cNvSpPr/>
          <p:nvPr/>
        </p:nvSpPr>
        <p:spPr>
          <a:xfrm>
            <a:off x="2939910" y="3502152"/>
            <a:ext cx="804672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6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8.0%</a:t>
            </a:r>
            <a:endParaRPr lang="en-US" sz="860" dirty="0"/>
          </a:p>
        </p:txBody>
      </p:sp>
      <p:sp>
        <p:nvSpPr>
          <p:cNvPr id="132" name="Shape 130"/>
          <p:cNvSpPr/>
          <p:nvPr/>
        </p:nvSpPr>
        <p:spPr>
          <a:xfrm>
            <a:off x="3799446" y="3502152"/>
            <a:ext cx="1554480" cy="192024"/>
          </a:xfrm>
          <a:prstGeom prst="rect">
            <a:avLst/>
          </a:prstGeom>
          <a:solidFill>
            <a:srgbClr val="E8ECF2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33" name="Text 131"/>
          <p:cNvSpPr/>
          <p:nvPr/>
        </p:nvSpPr>
        <p:spPr>
          <a:xfrm>
            <a:off x="3854310" y="3502152"/>
            <a:ext cx="1444752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6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400.000</a:t>
            </a:r>
            <a:endParaRPr lang="en-US" sz="860" dirty="0"/>
          </a:p>
        </p:txBody>
      </p:sp>
      <p:sp>
        <p:nvSpPr>
          <p:cNvPr id="134" name="Shape 132"/>
          <p:cNvSpPr/>
          <p:nvPr/>
        </p:nvSpPr>
        <p:spPr>
          <a:xfrm>
            <a:off x="5353926" y="3502152"/>
            <a:ext cx="1554480" cy="192024"/>
          </a:xfrm>
          <a:prstGeom prst="rect">
            <a:avLst/>
          </a:prstGeom>
          <a:solidFill>
            <a:srgbClr val="E8ECF2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35" name="Text 133"/>
          <p:cNvSpPr/>
          <p:nvPr/>
        </p:nvSpPr>
        <p:spPr>
          <a:xfrm>
            <a:off x="5408790" y="3502152"/>
            <a:ext cx="1444752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6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200.000</a:t>
            </a:r>
            <a:endParaRPr lang="en-US" sz="860" dirty="0"/>
          </a:p>
        </p:txBody>
      </p:sp>
      <p:sp>
        <p:nvSpPr>
          <p:cNvPr id="136" name="Shape 134"/>
          <p:cNvSpPr/>
          <p:nvPr/>
        </p:nvSpPr>
        <p:spPr>
          <a:xfrm>
            <a:off x="6908406" y="3502152"/>
            <a:ext cx="1645920" cy="192024"/>
          </a:xfrm>
          <a:prstGeom prst="rect">
            <a:avLst/>
          </a:prstGeom>
          <a:solidFill>
            <a:srgbClr val="E8ECF2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37" name="Text 135"/>
          <p:cNvSpPr/>
          <p:nvPr/>
        </p:nvSpPr>
        <p:spPr>
          <a:xfrm>
            <a:off x="6963270" y="3502152"/>
            <a:ext cx="1536192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endParaRPr lang="en-US" sz="860" dirty="0"/>
          </a:p>
        </p:txBody>
      </p:sp>
      <p:sp>
        <p:nvSpPr>
          <p:cNvPr id="138" name="Shape 136"/>
          <p:cNvSpPr/>
          <p:nvPr/>
        </p:nvSpPr>
        <p:spPr>
          <a:xfrm>
            <a:off x="553326" y="3694176"/>
            <a:ext cx="2331720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39" name="Text 137"/>
          <p:cNvSpPr/>
          <p:nvPr/>
        </p:nvSpPr>
        <p:spPr>
          <a:xfrm>
            <a:off x="809358" y="3694176"/>
            <a:ext cx="2020824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6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Gold</a:t>
            </a:r>
            <a:endParaRPr lang="en-US" sz="860" dirty="0"/>
          </a:p>
        </p:txBody>
      </p:sp>
      <p:sp>
        <p:nvSpPr>
          <p:cNvPr id="140" name="Shape 138"/>
          <p:cNvSpPr/>
          <p:nvPr/>
        </p:nvSpPr>
        <p:spPr>
          <a:xfrm>
            <a:off x="2885046" y="3694176"/>
            <a:ext cx="914400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41" name="Text 139"/>
          <p:cNvSpPr/>
          <p:nvPr/>
        </p:nvSpPr>
        <p:spPr>
          <a:xfrm>
            <a:off x="2939910" y="3694176"/>
            <a:ext cx="804672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6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5.0%</a:t>
            </a:r>
            <a:endParaRPr lang="en-US" sz="860" dirty="0"/>
          </a:p>
        </p:txBody>
      </p:sp>
      <p:sp>
        <p:nvSpPr>
          <p:cNvPr id="142" name="Shape 140"/>
          <p:cNvSpPr/>
          <p:nvPr/>
        </p:nvSpPr>
        <p:spPr>
          <a:xfrm>
            <a:off x="3799446" y="3694176"/>
            <a:ext cx="1554480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43" name="Text 141"/>
          <p:cNvSpPr/>
          <p:nvPr/>
        </p:nvSpPr>
        <p:spPr>
          <a:xfrm>
            <a:off x="3854310" y="3694176"/>
            <a:ext cx="1444752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6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250.000</a:t>
            </a:r>
            <a:endParaRPr lang="en-US" sz="860" dirty="0"/>
          </a:p>
        </p:txBody>
      </p:sp>
      <p:sp>
        <p:nvSpPr>
          <p:cNvPr id="144" name="Shape 142"/>
          <p:cNvSpPr/>
          <p:nvPr/>
        </p:nvSpPr>
        <p:spPr>
          <a:xfrm>
            <a:off x="5353926" y="3694176"/>
            <a:ext cx="1554480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45" name="Text 143"/>
          <p:cNvSpPr/>
          <p:nvPr/>
        </p:nvSpPr>
        <p:spPr>
          <a:xfrm>
            <a:off x="5408790" y="3694176"/>
            <a:ext cx="1444752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6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100.000</a:t>
            </a:r>
            <a:endParaRPr lang="en-US" sz="860" dirty="0"/>
          </a:p>
        </p:txBody>
      </p:sp>
      <p:sp>
        <p:nvSpPr>
          <p:cNvPr id="146" name="Shape 144"/>
          <p:cNvSpPr/>
          <p:nvPr/>
        </p:nvSpPr>
        <p:spPr>
          <a:xfrm>
            <a:off x="6908406" y="3694176"/>
            <a:ext cx="1645920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47" name="Text 145"/>
          <p:cNvSpPr/>
          <p:nvPr/>
        </p:nvSpPr>
        <p:spPr>
          <a:xfrm>
            <a:off x="6963270" y="3694176"/>
            <a:ext cx="1536192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60" dirty="0">
                <a:solidFill>
                  <a:srgbClr val="4C9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150.000</a:t>
            </a:r>
            <a:endParaRPr lang="en-US" sz="860" dirty="0"/>
          </a:p>
        </p:txBody>
      </p:sp>
      <p:sp>
        <p:nvSpPr>
          <p:cNvPr id="148" name="Shape 146"/>
          <p:cNvSpPr/>
          <p:nvPr/>
        </p:nvSpPr>
        <p:spPr>
          <a:xfrm>
            <a:off x="553326" y="3886200"/>
            <a:ext cx="2331720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49" name="Text 147"/>
          <p:cNvSpPr/>
          <p:nvPr/>
        </p:nvSpPr>
        <p:spPr>
          <a:xfrm>
            <a:off x="809358" y="3886200"/>
            <a:ext cx="2020824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6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Oil</a:t>
            </a:r>
            <a:endParaRPr lang="en-US" sz="860" dirty="0"/>
          </a:p>
        </p:txBody>
      </p:sp>
      <p:sp>
        <p:nvSpPr>
          <p:cNvPr id="150" name="Shape 148"/>
          <p:cNvSpPr/>
          <p:nvPr/>
        </p:nvSpPr>
        <p:spPr>
          <a:xfrm>
            <a:off x="2885046" y="3886200"/>
            <a:ext cx="914400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51" name="Text 149"/>
          <p:cNvSpPr/>
          <p:nvPr/>
        </p:nvSpPr>
        <p:spPr>
          <a:xfrm>
            <a:off x="2939910" y="3886200"/>
            <a:ext cx="804672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6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3.0%</a:t>
            </a:r>
            <a:endParaRPr lang="en-US" sz="860" dirty="0"/>
          </a:p>
        </p:txBody>
      </p:sp>
      <p:sp>
        <p:nvSpPr>
          <p:cNvPr id="152" name="Shape 150"/>
          <p:cNvSpPr/>
          <p:nvPr/>
        </p:nvSpPr>
        <p:spPr>
          <a:xfrm>
            <a:off x="3799446" y="3886200"/>
            <a:ext cx="1554480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53" name="Text 151"/>
          <p:cNvSpPr/>
          <p:nvPr/>
        </p:nvSpPr>
        <p:spPr>
          <a:xfrm>
            <a:off x="3854310" y="3886200"/>
            <a:ext cx="1444752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6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150.000</a:t>
            </a:r>
            <a:endParaRPr lang="en-US" sz="860" dirty="0"/>
          </a:p>
        </p:txBody>
      </p:sp>
      <p:sp>
        <p:nvSpPr>
          <p:cNvPr id="154" name="Shape 152"/>
          <p:cNvSpPr/>
          <p:nvPr/>
        </p:nvSpPr>
        <p:spPr>
          <a:xfrm>
            <a:off x="5353926" y="3886200"/>
            <a:ext cx="1554480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55" name="Text 153"/>
          <p:cNvSpPr/>
          <p:nvPr/>
        </p:nvSpPr>
        <p:spPr>
          <a:xfrm>
            <a:off x="5408790" y="3886200"/>
            <a:ext cx="1444752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6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100.000</a:t>
            </a:r>
            <a:endParaRPr lang="en-US" sz="860" dirty="0"/>
          </a:p>
        </p:txBody>
      </p:sp>
      <p:sp>
        <p:nvSpPr>
          <p:cNvPr id="156" name="Shape 154"/>
          <p:cNvSpPr/>
          <p:nvPr/>
        </p:nvSpPr>
        <p:spPr>
          <a:xfrm>
            <a:off x="6908406" y="3886200"/>
            <a:ext cx="1645920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57" name="Text 155"/>
          <p:cNvSpPr/>
          <p:nvPr/>
        </p:nvSpPr>
        <p:spPr>
          <a:xfrm>
            <a:off x="6963270" y="3886200"/>
            <a:ext cx="1536192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60" dirty="0">
                <a:solidFill>
                  <a:srgbClr val="4C9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50.000</a:t>
            </a:r>
            <a:endParaRPr lang="en-US" sz="860" dirty="0"/>
          </a:p>
        </p:txBody>
      </p:sp>
      <p:sp>
        <p:nvSpPr>
          <p:cNvPr id="158" name="Shape 156"/>
          <p:cNvSpPr/>
          <p:nvPr/>
        </p:nvSpPr>
        <p:spPr>
          <a:xfrm>
            <a:off x="553326" y="4078224"/>
            <a:ext cx="8001000" cy="274320"/>
          </a:xfrm>
          <a:prstGeom prst="rect">
            <a:avLst/>
          </a:prstGeom>
          <a:solidFill>
            <a:srgbClr val="243558"/>
          </a:solidFill>
          <a:ln w="6350">
            <a:solidFill>
              <a:srgbClr val="111E33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59" name="Text 157"/>
          <p:cNvSpPr/>
          <p:nvPr/>
        </p:nvSpPr>
        <p:spPr>
          <a:xfrm>
            <a:off x="608190" y="4078224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6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PORTFOLIO</a:t>
            </a:r>
            <a:endParaRPr lang="en-US" sz="860" dirty="0"/>
          </a:p>
        </p:txBody>
      </p:sp>
      <p:sp>
        <p:nvSpPr>
          <p:cNvPr id="160" name="Text 158"/>
          <p:cNvSpPr/>
          <p:nvPr/>
        </p:nvSpPr>
        <p:spPr>
          <a:xfrm>
            <a:off x="2885046" y="4078224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60" b="1" dirty="0">
                <a:solidFill>
                  <a:srgbClr val="E3A8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100%</a:t>
            </a:r>
            <a:endParaRPr lang="en-US" sz="860" dirty="0"/>
          </a:p>
        </p:txBody>
      </p:sp>
      <p:sp>
        <p:nvSpPr>
          <p:cNvPr id="161" name="Text 159"/>
          <p:cNvSpPr/>
          <p:nvPr/>
        </p:nvSpPr>
        <p:spPr>
          <a:xfrm>
            <a:off x="3799446" y="4078224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6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5.000.000</a:t>
            </a:r>
            <a:endParaRPr lang="en-US" sz="860" dirty="0"/>
          </a:p>
        </p:txBody>
      </p:sp>
      <p:sp>
        <p:nvSpPr>
          <p:cNvPr id="162" name="Text 160"/>
          <p:cNvSpPr/>
          <p:nvPr/>
        </p:nvSpPr>
        <p:spPr>
          <a:xfrm>
            <a:off x="5353926" y="4078224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6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5.000.000</a:t>
            </a:r>
            <a:endParaRPr lang="en-US" sz="860" dirty="0"/>
          </a:p>
        </p:txBody>
      </p:sp>
      <p:pic>
        <p:nvPicPr>
          <p:cNvPr id="166" name="Image 0" descr="preencoded.png">
            <a:extLst>
              <a:ext uri="{FF2B5EF4-FFF2-40B4-BE49-F238E27FC236}">
                <a16:creationId xmlns:a16="http://schemas.microsoft.com/office/drawing/2014/main" id="{3357E016-4984-3517-4C9D-316C672098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4526280"/>
            <a:ext cx="2011680" cy="502920"/>
          </a:xfrm>
          <a:prstGeom prst="rect">
            <a:avLst/>
          </a:prstGeom>
        </p:spPr>
      </p:pic>
      <p:pic>
        <p:nvPicPr>
          <p:cNvPr id="167" name="Picture 166">
            <a:extLst>
              <a:ext uri="{FF2B5EF4-FFF2-40B4-BE49-F238E27FC236}">
                <a16:creationId xmlns:a16="http://schemas.microsoft.com/office/drawing/2014/main" id="{F4ECCFFD-D1FA-E7A7-9A37-E0D88E75A9D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4859" t="20546" r="24509" b="33574"/>
          <a:stretch>
            <a:fillRect/>
          </a:stretch>
        </p:blipFill>
        <p:spPr>
          <a:xfrm>
            <a:off x="8312676" y="4526280"/>
            <a:ext cx="602724" cy="502920"/>
          </a:xfrm>
          <a:prstGeom prst="rect">
            <a:avLst/>
          </a:prstGeom>
        </p:spPr>
      </p:pic>
      <p:sp>
        <p:nvSpPr>
          <p:cNvPr id="168" name="Text 7">
            <a:extLst>
              <a:ext uri="{FF2B5EF4-FFF2-40B4-BE49-F238E27FC236}">
                <a16:creationId xmlns:a16="http://schemas.microsoft.com/office/drawing/2014/main" id="{6584C0A9-49DE-2CDF-5C9D-01FF28ADB40C}"/>
              </a:ext>
            </a:extLst>
          </p:cNvPr>
          <p:cNvSpPr/>
          <p:nvPr/>
        </p:nvSpPr>
        <p:spPr>
          <a:xfrm>
            <a:off x="4572000" y="4649724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C7783B"/>
                </a:solidFill>
                <a:latin typeface="Calibri" pitchFamily="34" charset="0"/>
                <a:cs typeface="Calibri" pitchFamily="34" charset="-120"/>
              </a:rPr>
              <a:t>17</a:t>
            </a:r>
            <a:endParaRPr lang="en-US" sz="1200" b="1" dirty="0">
              <a:solidFill>
                <a:srgbClr val="C7783B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A2B4A"/>
          </a:solidFill>
          <a:ln w="12700">
            <a:solidFill>
              <a:srgbClr val="1A2B4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3" name="Shape 1"/>
          <p:cNvSpPr/>
          <p:nvPr/>
        </p:nvSpPr>
        <p:spPr>
          <a:xfrm>
            <a:off x="365760" y="758952"/>
            <a:ext cx="8412480" cy="32004"/>
          </a:xfrm>
          <a:prstGeom prst="rect">
            <a:avLst/>
          </a:prstGeom>
          <a:solidFill>
            <a:srgbClr val="CF7A37"/>
          </a:solidFill>
          <a:ln w="12700">
            <a:solidFill>
              <a:srgbClr val="CF7A37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4" name="Text 2"/>
          <p:cNvSpPr/>
          <p:nvPr/>
        </p:nvSpPr>
        <p:spPr>
          <a:xfrm>
            <a:off x="365760" y="0"/>
            <a:ext cx="6172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T.A.A. — The Factor Framework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365760" y="548958"/>
            <a:ext cx="6172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E3A8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Signals that drive the tactical tilts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2743200" y="2743200"/>
            <a:ext cx="0" cy="0"/>
          </a:xfrm>
          <a:prstGeom prst="line">
            <a:avLst/>
          </a:prstGeom>
          <a:noFill/>
          <a:ln w="19050">
            <a:solidFill>
              <a:srgbClr val="E8ECF2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9" name="Shape 7"/>
          <p:cNvSpPr/>
          <p:nvPr/>
        </p:nvSpPr>
        <p:spPr>
          <a:xfrm>
            <a:off x="2743200" y="2743200"/>
            <a:ext cx="1554480" cy="0"/>
          </a:xfrm>
          <a:prstGeom prst="line">
            <a:avLst/>
          </a:prstGeom>
          <a:noFill/>
          <a:ln w="19050">
            <a:solidFill>
              <a:srgbClr val="E8ECF2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0" name="Shape 8"/>
          <p:cNvSpPr/>
          <p:nvPr/>
        </p:nvSpPr>
        <p:spPr>
          <a:xfrm>
            <a:off x="2743200" y="2743200"/>
            <a:ext cx="1554480" cy="640080"/>
          </a:xfrm>
          <a:prstGeom prst="line">
            <a:avLst/>
          </a:prstGeom>
          <a:noFill/>
          <a:ln w="19050">
            <a:solidFill>
              <a:srgbClr val="E8ECF2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1" name="Shape 9"/>
          <p:cNvSpPr/>
          <p:nvPr/>
        </p:nvSpPr>
        <p:spPr>
          <a:xfrm>
            <a:off x="2743200" y="2743200"/>
            <a:ext cx="0" cy="1325880"/>
          </a:xfrm>
          <a:prstGeom prst="line">
            <a:avLst/>
          </a:prstGeom>
          <a:noFill/>
          <a:ln w="19050">
            <a:solidFill>
              <a:srgbClr val="E8ECF2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2" name="Shape 10"/>
          <p:cNvSpPr/>
          <p:nvPr/>
        </p:nvSpPr>
        <p:spPr>
          <a:xfrm>
            <a:off x="2743200" y="2743200"/>
            <a:ext cx="0" cy="0"/>
          </a:xfrm>
          <a:prstGeom prst="line">
            <a:avLst/>
          </a:prstGeom>
          <a:noFill/>
          <a:ln w="19050">
            <a:solidFill>
              <a:srgbClr val="E8ECF2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3" name="Shape 11"/>
          <p:cNvSpPr/>
          <p:nvPr/>
        </p:nvSpPr>
        <p:spPr>
          <a:xfrm>
            <a:off x="2029968" y="2029968"/>
            <a:ext cx="1426464" cy="1426464"/>
          </a:xfrm>
          <a:prstGeom prst="ellipse">
            <a:avLst/>
          </a:prstGeom>
          <a:solidFill>
            <a:srgbClr val="CF7A37"/>
          </a:solidFill>
          <a:ln w="25400">
            <a:solidFill>
              <a:srgbClr val="CF7A37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4" name="Text 12"/>
          <p:cNvSpPr/>
          <p:nvPr/>
        </p:nvSpPr>
        <p:spPr>
          <a:xfrm>
            <a:off x="2029968" y="2029968"/>
            <a:ext cx="1426464" cy="14264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T.A.A.</a:t>
            </a:r>
            <a:endParaRPr lang="en-US" sz="2000" dirty="0"/>
          </a:p>
        </p:txBody>
      </p:sp>
      <p:sp>
        <p:nvSpPr>
          <p:cNvPr id="15" name="Shape 13"/>
          <p:cNvSpPr/>
          <p:nvPr/>
        </p:nvSpPr>
        <p:spPr>
          <a:xfrm>
            <a:off x="2029968" y="1143000"/>
            <a:ext cx="1426464" cy="54864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9050">
            <a:solidFill>
              <a:srgbClr val="CF7A37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GR"/>
          </a:p>
        </p:txBody>
      </p:sp>
      <p:sp>
        <p:nvSpPr>
          <p:cNvPr id="16" name="Text 14"/>
          <p:cNvSpPr/>
          <p:nvPr/>
        </p:nvSpPr>
        <p:spPr>
          <a:xfrm>
            <a:off x="2048256" y="1143000"/>
            <a:ext cx="138988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</a:t>
            </a:r>
            <a:endParaRPr lang="en-US" sz="950" dirty="0"/>
          </a:p>
          <a:p>
            <a:pPr marL="0" indent="0" algn="ctr">
              <a:buNone/>
            </a:pPr>
            <a:r>
              <a:rPr lang="en-US" sz="95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Valuations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3584448" y="1828800"/>
            <a:ext cx="1426464" cy="54864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9050">
            <a:solidFill>
              <a:srgbClr val="CF7A37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GR"/>
          </a:p>
        </p:txBody>
      </p:sp>
      <p:sp>
        <p:nvSpPr>
          <p:cNvPr id="18" name="Text 16"/>
          <p:cNvSpPr/>
          <p:nvPr/>
        </p:nvSpPr>
        <p:spPr>
          <a:xfrm>
            <a:off x="3602736" y="1828800"/>
            <a:ext cx="138988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</a:t>
            </a:r>
            <a:endParaRPr lang="en-US" sz="950" dirty="0"/>
          </a:p>
          <a:p>
            <a:pPr marL="0" indent="0" algn="ctr">
              <a:buNone/>
            </a:pPr>
            <a:r>
              <a:rPr lang="en-US" sz="95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Momentum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3584448" y="3108960"/>
            <a:ext cx="1426464" cy="54864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9050">
            <a:solidFill>
              <a:srgbClr val="CF7A37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GR"/>
          </a:p>
        </p:txBody>
      </p:sp>
      <p:sp>
        <p:nvSpPr>
          <p:cNvPr id="20" name="Text 18"/>
          <p:cNvSpPr/>
          <p:nvPr/>
        </p:nvSpPr>
        <p:spPr>
          <a:xfrm>
            <a:off x="3602736" y="3108960"/>
            <a:ext cx="138988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Asset</a:t>
            </a:r>
            <a:endParaRPr lang="en-US" sz="950" dirty="0"/>
          </a:p>
          <a:p>
            <a:pPr marL="0" indent="0" algn="ctr">
              <a:buNone/>
            </a:pPr>
            <a:r>
              <a:rPr lang="en-US" sz="95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Specific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2029968" y="3794760"/>
            <a:ext cx="1426464" cy="54864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9050">
            <a:solidFill>
              <a:srgbClr val="CF7A37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GR"/>
          </a:p>
        </p:txBody>
      </p:sp>
      <p:sp>
        <p:nvSpPr>
          <p:cNvPr id="22" name="Text 20"/>
          <p:cNvSpPr/>
          <p:nvPr/>
        </p:nvSpPr>
        <p:spPr>
          <a:xfrm>
            <a:off x="2048256" y="3794760"/>
            <a:ext cx="138988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Central Bank</a:t>
            </a:r>
            <a:endParaRPr lang="en-US" sz="950" dirty="0"/>
          </a:p>
          <a:p>
            <a:pPr marL="0" indent="0" algn="ctr">
              <a:buNone/>
            </a:pPr>
            <a:r>
              <a:rPr lang="en-US" sz="95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Policy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475488" y="2468880"/>
            <a:ext cx="1426464" cy="54864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9050">
            <a:solidFill>
              <a:srgbClr val="CF7A37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GR"/>
          </a:p>
        </p:txBody>
      </p:sp>
      <p:sp>
        <p:nvSpPr>
          <p:cNvPr id="24" name="Text 22"/>
          <p:cNvSpPr/>
          <p:nvPr/>
        </p:nvSpPr>
        <p:spPr>
          <a:xfrm>
            <a:off x="493776" y="2468880"/>
            <a:ext cx="138988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Yield</a:t>
            </a:r>
            <a:endParaRPr lang="en-US" sz="950" dirty="0"/>
          </a:p>
          <a:p>
            <a:pPr marL="0" indent="0" algn="ctr">
              <a:buNone/>
            </a:pPr>
            <a:r>
              <a:rPr lang="en-US" sz="95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Probabilities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5760720" y="1280160"/>
            <a:ext cx="3063240" cy="2834640"/>
          </a:xfrm>
          <a:prstGeom prst="rect">
            <a:avLst/>
          </a:prstGeom>
          <a:solidFill>
            <a:srgbClr val="1A2B4A"/>
          </a:solidFill>
          <a:ln w="12700">
            <a:solidFill>
              <a:srgbClr val="E8ECF2"/>
            </a:solidFill>
            <a:prstDash val="solid"/>
          </a:ln>
          <a:effectLst>
            <a:outerShdw blurRad="889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GR"/>
          </a:p>
        </p:txBody>
      </p:sp>
      <p:sp>
        <p:nvSpPr>
          <p:cNvPr id="26" name="Shape 24"/>
          <p:cNvSpPr/>
          <p:nvPr/>
        </p:nvSpPr>
        <p:spPr>
          <a:xfrm>
            <a:off x="5760720" y="1280160"/>
            <a:ext cx="64008" cy="2834640"/>
          </a:xfrm>
          <a:prstGeom prst="rect">
            <a:avLst/>
          </a:prstGeom>
          <a:solidFill>
            <a:srgbClr val="CF7A37"/>
          </a:solidFill>
          <a:ln w="12700">
            <a:solidFill>
              <a:srgbClr val="CF7A37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27" name="Text 25"/>
          <p:cNvSpPr/>
          <p:nvPr/>
        </p:nvSpPr>
        <p:spPr>
          <a:xfrm>
            <a:off x="5943600" y="146304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feeds the decision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5943600" y="1828800"/>
            <a:ext cx="274320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050" b="1" dirty="0">
                <a:solidFill>
                  <a:srgbClr val="E3A8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Tactical weights respond to live conditions.
</a:t>
            </a:r>
            <a:r>
              <a:rPr lang="en-US" sz="1050" dirty="0">
                <a:solidFill>
                  <a:srgbClr val="F4F6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Valuations and momentum flag where markets are stretched or trending; central-bank policy and yield expectations reprice bonds; asset-specific catalysts complete the picture.
</a:t>
            </a:r>
            <a:r>
              <a:rPr lang="en-US" sz="1050" i="1" dirty="0">
                <a:solidFill>
                  <a:srgbClr val="E3A8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signal maps to a bounded active weight versus the S.A.A. anchor.</a:t>
            </a:r>
            <a:endParaRPr lang="en-US" sz="1050" dirty="0"/>
          </a:p>
        </p:txBody>
      </p:sp>
      <p:pic>
        <p:nvPicPr>
          <p:cNvPr id="32" name="Image 0" descr="preencoded.png">
            <a:extLst>
              <a:ext uri="{FF2B5EF4-FFF2-40B4-BE49-F238E27FC236}">
                <a16:creationId xmlns:a16="http://schemas.microsoft.com/office/drawing/2014/main" id="{9C4B084B-32F8-9548-4843-532AA87C75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4526280"/>
            <a:ext cx="2011680" cy="50292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732A6B09-846C-0A46-DDD4-D906E85CEE2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4859" t="20546" r="24509" b="33574"/>
          <a:stretch>
            <a:fillRect/>
          </a:stretch>
        </p:blipFill>
        <p:spPr>
          <a:xfrm>
            <a:off x="8312676" y="4526280"/>
            <a:ext cx="602724" cy="502920"/>
          </a:xfrm>
          <a:prstGeom prst="rect">
            <a:avLst/>
          </a:prstGeom>
        </p:spPr>
      </p:pic>
      <p:sp>
        <p:nvSpPr>
          <p:cNvPr id="34" name="Text 7">
            <a:extLst>
              <a:ext uri="{FF2B5EF4-FFF2-40B4-BE49-F238E27FC236}">
                <a16:creationId xmlns:a16="http://schemas.microsoft.com/office/drawing/2014/main" id="{EA005196-79D0-0B6D-4614-F2E08BD8136D}"/>
              </a:ext>
            </a:extLst>
          </p:cNvPr>
          <p:cNvSpPr/>
          <p:nvPr/>
        </p:nvSpPr>
        <p:spPr>
          <a:xfrm>
            <a:off x="4572000" y="4649724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C7783B"/>
                </a:solidFill>
                <a:latin typeface="Calibri" pitchFamily="34" charset="0"/>
                <a:cs typeface="Calibri" pitchFamily="34" charset="-120"/>
              </a:rPr>
              <a:t>18</a:t>
            </a:r>
            <a:endParaRPr lang="en-US" sz="1200" b="1" dirty="0">
              <a:solidFill>
                <a:srgbClr val="C7783B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A2B4A"/>
          </a:solidFill>
          <a:ln w="12700">
            <a:solidFill>
              <a:srgbClr val="1A2B4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3" name="Shape 1"/>
          <p:cNvSpPr/>
          <p:nvPr/>
        </p:nvSpPr>
        <p:spPr>
          <a:xfrm>
            <a:off x="365760" y="758952"/>
            <a:ext cx="8412480" cy="32004"/>
          </a:xfrm>
          <a:prstGeom prst="rect">
            <a:avLst/>
          </a:prstGeom>
          <a:solidFill>
            <a:srgbClr val="CF7A37"/>
          </a:solidFill>
          <a:ln w="12700">
            <a:solidFill>
              <a:srgbClr val="CF7A37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4" name="Text 2"/>
          <p:cNvSpPr/>
          <p:nvPr/>
        </p:nvSpPr>
        <p:spPr>
          <a:xfrm>
            <a:off x="365760" y="0"/>
            <a:ext cx="6172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Active Weight Generation (T.A.A.)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365760" y="541142"/>
            <a:ext cx="6172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E3A8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Mapping June 2026 market conditions to tactical tilts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365760" y="1045233"/>
            <a:ext cx="8458200" cy="374904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2"/>
            </a:solidFill>
            <a:prstDash val="solid"/>
          </a:ln>
          <a:effectLst>
            <a:outerShdw blurRad="889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GR"/>
          </a:p>
        </p:txBody>
      </p:sp>
      <p:sp>
        <p:nvSpPr>
          <p:cNvPr id="9" name="Shape 7"/>
          <p:cNvSpPr/>
          <p:nvPr/>
        </p:nvSpPr>
        <p:spPr>
          <a:xfrm>
            <a:off x="365760" y="1045233"/>
            <a:ext cx="64008" cy="374904"/>
          </a:xfrm>
          <a:prstGeom prst="rect">
            <a:avLst/>
          </a:prstGeom>
          <a:solidFill>
            <a:srgbClr val="C0563F"/>
          </a:solidFill>
          <a:ln w="12700">
            <a:solidFill>
              <a:srgbClr val="C0563F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0" name="Text 8"/>
          <p:cNvSpPr/>
          <p:nvPr/>
        </p:nvSpPr>
        <p:spPr>
          <a:xfrm>
            <a:off x="548640" y="1042734"/>
            <a:ext cx="1920240" cy="374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ECB tightening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2514600" y="1006158"/>
            <a:ext cx="365760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82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 hike since 2023 (deposit rate 2.25%); euro inflation re-accelerating to 3.2%.</a:t>
            </a:r>
            <a:endParaRPr lang="en-US" sz="820" dirty="0"/>
          </a:p>
        </p:txBody>
      </p:sp>
      <p:sp>
        <p:nvSpPr>
          <p:cNvPr id="12" name="Text 10"/>
          <p:cNvSpPr/>
          <p:nvPr/>
        </p:nvSpPr>
        <p:spPr>
          <a:xfrm>
            <a:off x="6199632" y="1006158"/>
            <a:ext cx="2743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C056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▼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6473952" y="1006158"/>
            <a:ext cx="228600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820" b="1" dirty="0">
                <a:solidFill>
                  <a:srgbClr val="C056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Reduce Eurozone sovereign &amp; EUR-corporate duration.</a:t>
            </a:r>
            <a:endParaRPr lang="en-US" sz="820" dirty="0"/>
          </a:p>
        </p:txBody>
      </p:sp>
      <p:sp>
        <p:nvSpPr>
          <p:cNvPr id="14" name="Shape 12"/>
          <p:cNvSpPr/>
          <p:nvPr/>
        </p:nvSpPr>
        <p:spPr>
          <a:xfrm>
            <a:off x="365760" y="1525293"/>
            <a:ext cx="8458200" cy="374904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2"/>
            </a:solidFill>
            <a:prstDash val="solid"/>
          </a:ln>
          <a:effectLst>
            <a:outerShdw blurRad="889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GR"/>
          </a:p>
        </p:txBody>
      </p:sp>
      <p:sp>
        <p:nvSpPr>
          <p:cNvPr id="15" name="Shape 13"/>
          <p:cNvSpPr/>
          <p:nvPr/>
        </p:nvSpPr>
        <p:spPr>
          <a:xfrm>
            <a:off x="365760" y="1525293"/>
            <a:ext cx="64008" cy="374904"/>
          </a:xfrm>
          <a:prstGeom prst="rect">
            <a:avLst/>
          </a:prstGeom>
          <a:solidFill>
            <a:srgbClr val="4C9A6A"/>
          </a:solidFill>
          <a:ln w="12700">
            <a:solidFill>
              <a:srgbClr val="4C9A6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6" name="Text 14"/>
          <p:cNvSpPr/>
          <p:nvPr/>
        </p:nvSpPr>
        <p:spPr>
          <a:xfrm>
            <a:off x="548640" y="1522794"/>
            <a:ext cx="1920240" cy="374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 Treasuries as haven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2514600" y="1486218"/>
            <a:ext cx="365760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82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Geopolitical risk + Fed on hold support real yields.</a:t>
            </a:r>
            <a:endParaRPr lang="en-US" sz="820" dirty="0"/>
          </a:p>
        </p:txBody>
      </p:sp>
      <p:sp>
        <p:nvSpPr>
          <p:cNvPr id="18" name="Text 16"/>
          <p:cNvSpPr/>
          <p:nvPr/>
        </p:nvSpPr>
        <p:spPr>
          <a:xfrm>
            <a:off x="6199632" y="1486218"/>
            <a:ext cx="2743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4C9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▲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6473952" y="1486218"/>
            <a:ext cx="228600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820" b="1" dirty="0">
                <a:solidFill>
                  <a:srgbClr val="4C9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Modest overweight US sovereigns; small US-corporate add.</a:t>
            </a:r>
            <a:endParaRPr lang="en-US" sz="820" dirty="0"/>
          </a:p>
        </p:txBody>
      </p:sp>
      <p:sp>
        <p:nvSpPr>
          <p:cNvPr id="20" name="Shape 18"/>
          <p:cNvSpPr/>
          <p:nvPr/>
        </p:nvSpPr>
        <p:spPr>
          <a:xfrm>
            <a:off x="365760" y="2005353"/>
            <a:ext cx="8458200" cy="374904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2"/>
            </a:solidFill>
            <a:prstDash val="solid"/>
          </a:ln>
          <a:effectLst>
            <a:outerShdw blurRad="889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GR"/>
          </a:p>
        </p:txBody>
      </p:sp>
      <p:sp>
        <p:nvSpPr>
          <p:cNvPr id="21" name="Shape 19"/>
          <p:cNvSpPr/>
          <p:nvPr/>
        </p:nvSpPr>
        <p:spPr>
          <a:xfrm>
            <a:off x="365760" y="2005353"/>
            <a:ext cx="64008" cy="374904"/>
          </a:xfrm>
          <a:prstGeom prst="rect">
            <a:avLst/>
          </a:prstGeom>
          <a:solidFill>
            <a:srgbClr val="C0563F"/>
          </a:solidFill>
          <a:ln w="12700">
            <a:solidFill>
              <a:srgbClr val="C0563F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22" name="Text 20"/>
          <p:cNvSpPr/>
          <p:nvPr/>
        </p:nvSpPr>
        <p:spPr>
          <a:xfrm>
            <a:off x="548640" y="2002854"/>
            <a:ext cx="1920240" cy="374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Record US equities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2514600" y="1966278"/>
            <a:ext cx="365760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82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S&amp;P 500 at all-time highs (~7,600); AI-led concentration; oil-shock earnings risk flagged.</a:t>
            </a:r>
            <a:endParaRPr lang="en-US" sz="820" dirty="0"/>
          </a:p>
        </p:txBody>
      </p:sp>
      <p:sp>
        <p:nvSpPr>
          <p:cNvPr id="24" name="Text 22"/>
          <p:cNvSpPr/>
          <p:nvPr/>
        </p:nvSpPr>
        <p:spPr>
          <a:xfrm>
            <a:off x="6199632" y="1966278"/>
            <a:ext cx="2743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C056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▼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6473952" y="1966278"/>
            <a:ext cx="228600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820" b="1" dirty="0">
                <a:solidFill>
                  <a:srgbClr val="C056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Underweight US equity on stretched valuations.</a:t>
            </a:r>
            <a:endParaRPr lang="en-US" sz="820" dirty="0"/>
          </a:p>
        </p:txBody>
      </p:sp>
      <p:sp>
        <p:nvSpPr>
          <p:cNvPr id="26" name="Shape 24"/>
          <p:cNvSpPr/>
          <p:nvPr/>
        </p:nvSpPr>
        <p:spPr>
          <a:xfrm>
            <a:off x="365760" y="2485413"/>
            <a:ext cx="8458200" cy="374904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2"/>
            </a:solidFill>
            <a:prstDash val="solid"/>
          </a:ln>
          <a:effectLst>
            <a:outerShdw blurRad="889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GR"/>
          </a:p>
        </p:txBody>
      </p:sp>
      <p:sp>
        <p:nvSpPr>
          <p:cNvPr id="27" name="Shape 25"/>
          <p:cNvSpPr/>
          <p:nvPr/>
        </p:nvSpPr>
        <p:spPr>
          <a:xfrm>
            <a:off x="365760" y="2485413"/>
            <a:ext cx="64008" cy="374904"/>
          </a:xfrm>
          <a:prstGeom prst="rect">
            <a:avLst/>
          </a:prstGeom>
          <a:solidFill>
            <a:srgbClr val="C0563F"/>
          </a:solidFill>
          <a:ln w="12700">
            <a:solidFill>
              <a:srgbClr val="C0563F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28" name="Text 26"/>
          <p:cNvSpPr/>
          <p:nvPr/>
        </p:nvSpPr>
        <p:spPr>
          <a:xfrm>
            <a:off x="548640" y="2482914"/>
            <a:ext cx="1920240" cy="374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Eurozone slowdown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2514600" y="2446338"/>
            <a:ext cx="365760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82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Q1 2026 contraction; energy shock weighs on growth.</a:t>
            </a:r>
            <a:endParaRPr lang="en-US" sz="820" dirty="0"/>
          </a:p>
        </p:txBody>
      </p:sp>
      <p:sp>
        <p:nvSpPr>
          <p:cNvPr id="30" name="Text 28"/>
          <p:cNvSpPr/>
          <p:nvPr/>
        </p:nvSpPr>
        <p:spPr>
          <a:xfrm>
            <a:off x="6199632" y="2446338"/>
            <a:ext cx="2743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C056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▼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6473952" y="2446338"/>
            <a:ext cx="228600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820" b="1" dirty="0">
                <a:solidFill>
                  <a:srgbClr val="C056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Underweight European &amp; Asia-Pacific equity.</a:t>
            </a:r>
            <a:endParaRPr lang="en-US" sz="820" dirty="0"/>
          </a:p>
        </p:txBody>
      </p:sp>
      <p:sp>
        <p:nvSpPr>
          <p:cNvPr id="32" name="Shape 30"/>
          <p:cNvSpPr/>
          <p:nvPr/>
        </p:nvSpPr>
        <p:spPr>
          <a:xfrm>
            <a:off x="365760" y="2965473"/>
            <a:ext cx="8458200" cy="374904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2"/>
            </a:solidFill>
            <a:prstDash val="solid"/>
          </a:ln>
          <a:effectLst>
            <a:outerShdw blurRad="889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GR"/>
          </a:p>
        </p:txBody>
      </p:sp>
      <p:sp>
        <p:nvSpPr>
          <p:cNvPr id="33" name="Shape 31"/>
          <p:cNvSpPr/>
          <p:nvPr/>
        </p:nvSpPr>
        <p:spPr>
          <a:xfrm>
            <a:off x="365760" y="2965473"/>
            <a:ext cx="64008" cy="374904"/>
          </a:xfrm>
          <a:prstGeom prst="rect">
            <a:avLst/>
          </a:prstGeom>
          <a:solidFill>
            <a:srgbClr val="4C9A6A"/>
          </a:solidFill>
          <a:ln w="12700">
            <a:solidFill>
              <a:srgbClr val="4C9A6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34" name="Text 32"/>
          <p:cNvSpPr/>
          <p:nvPr/>
        </p:nvSpPr>
        <p:spPr>
          <a:xfrm>
            <a:off x="548640" y="2962974"/>
            <a:ext cx="1920240" cy="374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Energy / Iran shock</a:t>
            </a:r>
            <a:endParaRPr lang="en-US" sz="1000" dirty="0"/>
          </a:p>
        </p:txBody>
      </p:sp>
      <p:sp>
        <p:nvSpPr>
          <p:cNvPr id="35" name="Text 33"/>
          <p:cNvSpPr/>
          <p:nvPr/>
        </p:nvSpPr>
        <p:spPr>
          <a:xfrm>
            <a:off x="2514600" y="2926398"/>
            <a:ext cx="365760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82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Brent spiked ~+36% then eased toward $88 on Hormuz de-escalation hopes.</a:t>
            </a:r>
            <a:endParaRPr lang="en-US" sz="820" dirty="0"/>
          </a:p>
        </p:txBody>
      </p:sp>
      <p:sp>
        <p:nvSpPr>
          <p:cNvPr id="36" name="Text 34"/>
          <p:cNvSpPr/>
          <p:nvPr/>
        </p:nvSpPr>
        <p:spPr>
          <a:xfrm>
            <a:off x="6199632" y="2926398"/>
            <a:ext cx="2743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4C9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▲</a:t>
            </a:r>
            <a:endParaRPr lang="en-US" sz="900" dirty="0"/>
          </a:p>
        </p:txBody>
      </p:sp>
      <p:sp>
        <p:nvSpPr>
          <p:cNvPr id="37" name="Text 35"/>
          <p:cNvSpPr/>
          <p:nvPr/>
        </p:nvSpPr>
        <p:spPr>
          <a:xfrm>
            <a:off x="6473952" y="2926398"/>
            <a:ext cx="228600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820" b="1" dirty="0">
                <a:solidFill>
                  <a:srgbClr val="4C9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Small tactical oil overweight as geopolitical hedge.</a:t>
            </a:r>
            <a:endParaRPr lang="en-US" sz="820" dirty="0"/>
          </a:p>
        </p:txBody>
      </p:sp>
      <p:sp>
        <p:nvSpPr>
          <p:cNvPr id="38" name="Shape 36"/>
          <p:cNvSpPr/>
          <p:nvPr/>
        </p:nvSpPr>
        <p:spPr>
          <a:xfrm>
            <a:off x="365760" y="3445533"/>
            <a:ext cx="8458200" cy="374904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2"/>
            </a:solidFill>
            <a:prstDash val="solid"/>
          </a:ln>
          <a:effectLst>
            <a:outerShdw blurRad="889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GR"/>
          </a:p>
        </p:txBody>
      </p:sp>
      <p:sp>
        <p:nvSpPr>
          <p:cNvPr id="39" name="Shape 37"/>
          <p:cNvSpPr/>
          <p:nvPr/>
        </p:nvSpPr>
        <p:spPr>
          <a:xfrm>
            <a:off x="365760" y="3445533"/>
            <a:ext cx="64008" cy="374904"/>
          </a:xfrm>
          <a:prstGeom prst="rect">
            <a:avLst/>
          </a:prstGeom>
          <a:solidFill>
            <a:srgbClr val="4C9A6A"/>
          </a:solidFill>
          <a:ln w="12700">
            <a:solidFill>
              <a:srgbClr val="4C9A6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40" name="Text 38"/>
          <p:cNvSpPr/>
          <p:nvPr/>
        </p:nvSpPr>
        <p:spPr>
          <a:xfrm>
            <a:off x="548640" y="3443034"/>
            <a:ext cx="1920240" cy="374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Gold off its highs</a:t>
            </a:r>
            <a:endParaRPr lang="en-US" sz="1000" dirty="0"/>
          </a:p>
        </p:txBody>
      </p:sp>
      <p:sp>
        <p:nvSpPr>
          <p:cNvPr id="41" name="Text 39"/>
          <p:cNvSpPr/>
          <p:nvPr/>
        </p:nvSpPr>
        <p:spPr>
          <a:xfrm>
            <a:off x="2514600" y="3406458"/>
            <a:ext cx="365760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82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Recent gold selloff, but structural safe-haven bid persists.</a:t>
            </a:r>
            <a:endParaRPr lang="en-US" sz="820" dirty="0"/>
          </a:p>
        </p:txBody>
      </p:sp>
      <p:sp>
        <p:nvSpPr>
          <p:cNvPr id="42" name="Text 40"/>
          <p:cNvSpPr/>
          <p:nvPr/>
        </p:nvSpPr>
        <p:spPr>
          <a:xfrm>
            <a:off x="6199632" y="3406458"/>
            <a:ext cx="2743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4C9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▲</a:t>
            </a:r>
            <a:endParaRPr lang="en-US" sz="900" dirty="0"/>
          </a:p>
        </p:txBody>
      </p:sp>
      <p:sp>
        <p:nvSpPr>
          <p:cNvPr id="43" name="Text 41"/>
          <p:cNvSpPr/>
          <p:nvPr/>
        </p:nvSpPr>
        <p:spPr>
          <a:xfrm>
            <a:off x="6473952" y="3406458"/>
            <a:ext cx="228600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820" b="1" dirty="0">
                <a:solidFill>
                  <a:srgbClr val="4C9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Hold a modest gold hedge near support.</a:t>
            </a:r>
            <a:endParaRPr lang="en-US" sz="820" dirty="0"/>
          </a:p>
        </p:txBody>
      </p:sp>
      <p:sp>
        <p:nvSpPr>
          <p:cNvPr id="44" name="Shape 42"/>
          <p:cNvSpPr/>
          <p:nvPr/>
        </p:nvSpPr>
        <p:spPr>
          <a:xfrm>
            <a:off x="365760" y="3925593"/>
            <a:ext cx="8458200" cy="374904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2"/>
            </a:solidFill>
            <a:prstDash val="solid"/>
          </a:ln>
          <a:effectLst>
            <a:outerShdw blurRad="889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GR"/>
          </a:p>
        </p:txBody>
      </p:sp>
      <p:sp>
        <p:nvSpPr>
          <p:cNvPr id="45" name="Shape 43"/>
          <p:cNvSpPr/>
          <p:nvPr/>
        </p:nvSpPr>
        <p:spPr>
          <a:xfrm>
            <a:off x="365760" y="3925593"/>
            <a:ext cx="64008" cy="374904"/>
          </a:xfrm>
          <a:prstGeom prst="rect">
            <a:avLst/>
          </a:prstGeom>
          <a:solidFill>
            <a:srgbClr val="C0563F"/>
          </a:solidFill>
          <a:ln w="12700">
            <a:solidFill>
              <a:srgbClr val="C0563F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46" name="Text 44"/>
          <p:cNvSpPr/>
          <p:nvPr/>
        </p:nvSpPr>
        <p:spPr>
          <a:xfrm>
            <a:off x="548640" y="3923094"/>
            <a:ext cx="1920240" cy="374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Raise cash buffer</a:t>
            </a:r>
            <a:endParaRPr lang="en-US" sz="1000" dirty="0"/>
          </a:p>
        </p:txBody>
      </p:sp>
      <p:sp>
        <p:nvSpPr>
          <p:cNvPr id="47" name="Text 45"/>
          <p:cNvSpPr/>
          <p:nvPr/>
        </p:nvSpPr>
        <p:spPr>
          <a:xfrm>
            <a:off x="2514600" y="3886518"/>
            <a:ext cx="365760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82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Elevated volatility (VIX off its March &gt;30 peak); fund duration cut.</a:t>
            </a:r>
            <a:endParaRPr lang="en-US" sz="820" dirty="0"/>
          </a:p>
        </p:txBody>
      </p:sp>
      <p:sp>
        <p:nvSpPr>
          <p:cNvPr id="48" name="Text 46"/>
          <p:cNvSpPr/>
          <p:nvPr/>
        </p:nvSpPr>
        <p:spPr>
          <a:xfrm>
            <a:off x="6199632" y="3886518"/>
            <a:ext cx="27432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C056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▼</a:t>
            </a:r>
            <a:endParaRPr lang="en-US" sz="900" dirty="0"/>
          </a:p>
        </p:txBody>
      </p:sp>
      <p:sp>
        <p:nvSpPr>
          <p:cNvPr id="49" name="Text 47"/>
          <p:cNvSpPr/>
          <p:nvPr/>
        </p:nvSpPr>
        <p:spPr>
          <a:xfrm>
            <a:off x="6473952" y="3886518"/>
            <a:ext cx="228600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820" b="1" dirty="0">
                <a:solidFill>
                  <a:srgbClr val="C056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Lift cash to cover margin and add optionality.</a:t>
            </a:r>
            <a:endParaRPr lang="en-US" sz="820" dirty="0"/>
          </a:p>
        </p:txBody>
      </p:sp>
      <p:sp>
        <p:nvSpPr>
          <p:cNvPr id="50" name="Text 48"/>
          <p:cNvSpPr/>
          <p:nvPr/>
        </p:nvSpPr>
        <p:spPr>
          <a:xfrm>
            <a:off x="365760" y="4331757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i="1" dirty="0">
                <a:solidFill>
                  <a:srgbClr val="8A9B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Illustrative teaching scenario — market conditions as of June 2026 (ECB, S&amp;P 500, Brent, VIX). Not investment advice.</a:t>
            </a:r>
            <a:endParaRPr lang="en-US" sz="650" dirty="0"/>
          </a:p>
        </p:txBody>
      </p:sp>
      <p:pic>
        <p:nvPicPr>
          <p:cNvPr id="54" name="Image 0" descr="preencoded.png">
            <a:extLst>
              <a:ext uri="{FF2B5EF4-FFF2-40B4-BE49-F238E27FC236}">
                <a16:creationId xmlns:a16="http://schemas.microsoft.com/office/drawing/2014/main" id="{D4AD57B6-0B2C-39CB-A5DF-5DB58A582A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4526280"/>
            <a:ext cx="2011680" cy="50292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0A4733E7-9E1F-8B04-B4EE-5E78DE26707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4859" t="20546" r="24509" b="33574"/>
          <a:stretch>
            <a:fillRect/>
          </a:stretch>
        </p:blipFill>
        <p:spPr>
          <a:xfrm>
            <a:off x="8312676" y="4526280"/>
            <a:ext cx="602724" cy="502920"/>
          </a:xfrm>
          <a:prstGeom prst="rect">
            <a:avLst/>
          </a:prstGeom>
        </p:spPr>
      </p:pic>
      <p:sp>
        <p:nvSpPr>
          <p:cNvPr id="56" name="Text 7">
            <a:extLst>
              <a:ext uri="{FF2B5EF4-FFF2-40B4-BE49-F238E27FC236}">
                <a16:creationId xmlns:a16="http://schemas.microsoft.com/office/drawing/2014/main" id="{C626B1C7-2CA2-71B6-0867-39E25A66827A}"/>
              </a:ext>
            </a:extLst>
          </p:cNvPr>
          <p:cNvSpPr/>
          <p:nvPr/>
        </p:nvSpPr>
        <p:spPr>
          <a:xfrm>
            <a:off x="4572000" y="4649724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C7783B"/>
                </a:solidFill>
                <a:latin typeface="Calibri" pitchFamily="34" charset="0"/>
                <a:cs typeface="Calibri" pitchFamily="34" charset="-120"/>
              </a:rPr>
              <a:t>19</a:t>
            </a:r>
            <a:endParaRPr lang="en-US" sz="1200" b="1" dirty="0">
              <a:solidFill>
                <a:srgbClr val="C7783B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A2B4A"/>
          </a:solidFill>
          <a:ln w="12700">
            <a:solidFill>
              <a:srgbClr val="1A2B4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3" name="Shape 1"/>
          <p:cNvSpPr/>
          <p:nvPr/>
        </p:nvSpPr>
        <p:spPr>
          <a:xfrm>
            <a:off x="365760" y="758952"/>
            <a:ext cx="8412480" cy="32004"/>
          </a:xfrm>
          <a:prstGeom prst="rect">
            <a:avLst/>
          </a:prstGeom>
          <a:solidFill>
            <a:srgbClr val="CF7A37"/>
          </a:solidFill>
          <a:ln w="12700">
            <a:solidFill>
              <a:srgbClr val="CF7A37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4" name="Text 2"/>
          <p:cNvSpPr/>
          <p:nvPr/>
        </p:nvSpPr>
        <p:spPr>
          <a:xfrm>
            <a:off x="365760" y="0"/>
            <a:ext cx="6172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Asset Allocation Process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365760" y="556773"/>
            <a:ext cx="6172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E3A8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Seven steps from client objectives to a monitored portfolio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365760" y="1097280"/>
            <a:ext cx="4983480" cy="324612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2"/>
            </a:solidFill>
            <a:prstDash val="solid"/>
          </a:ln>
          <a:effectLst>
            <a:outerShdw blurRad="889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GR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12064" y="1243584"/>
            <a:ext cx="4690872" cy="2953512"/>
          </a:xfrm>
          <a:prstGeom prst="rect">
            <a:avLst/>
          </a:prstGeom>
        </p:spPr>
      </p:pic>
      <p:sp>
        <p:nvSpPr>
          <p:cNvPr id="10" name="Shape 7"/>
          <p:cNvSpPr/>
          <p:nvPr/>
        </p:nvSpPr>
        <p:spPr>
          <a:xfrm>
            <a:off x="5532120" y="1097280"/>
            <a:ext cx="3291840" cy="448056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2"/>
            </a:solidFill>
            <a:prstDash val="solid"/>
          </a:ln>
          <a:effectLst>
            <a:outerShdw blurRad="889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GR"/>
          </a:p>
        </p:txBody>
      </p:sp>
      <p:sp>
        <p:nvSpPr>
          <p:cNvPr id="11" name="Shape 8"/>
          <p:cNvSpPr/>
          <p:nvPr/>
        </p:nvSpPr>
        <p:spPr>
          <a:xfrm>
            <a:off x="5532120" y="1097280"/>
            <a:ext cx="64008" cy="448056"/>
          </a:xfrm>
          <a:prstGeom prst="rect">
            <a:avLst/>
          </a:prstGeom>
          <a:solidFill>
            <a:srgbClr val="CF7A37"/>
          </a:solidFill>
          <a:ln w="12700">
            <a:solidFill>
              <a:srgbClr val="CF7A37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2" name="Text 9"/>
          <p:cNvSpPr/>
          <p:nvPr/>
        </p:nvSpPr>
        <p:spPr>
          <a:xfrm>
            <a:off x="5687568" y="1124712"/>
            <a:ext cx="30175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· Objectives</a:t>
            </a:r>
            <a:endParaRPr lang="en-US" sz="950" dirty="0"/>
          </a:p>
        </p:txBody>
      </p:sp>
      <p:sp>
        <p:nvSpPr>
          <p:cNvPr id="13" name="Text 10"/>
          <p:cNvSpPr/>
          <p:nvPr/>
        </p:nvSpPr>
        <p:spPr>
          <a:xfrm>
            <a:off x="5687568" y="1289304"/>
            <a:ext cx="303580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77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Clarify goals, return needs, constraints and time horizon.</a:t>
            </a:r>
            <a:endParaRPr lang="en-US" sz="770" dirty="0"/>
          </a:p>
        </p:txBody>
      </p:sp>
      <p:sp>
        <p:nvSpPr>
          <p:cNvPr id="14" name="Shape 11"/>
          <p:cNvSpPr/>
          <p:nvPr/>
        </p:nvSpPr>
        <p:spPr>
          <a:xfrm>
            <a:off x="5532120" y="1586484"/>
            <a:ext cx="3291840" cy="448056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2"/>
            </a:solidFill>
            <a:prstDash val="solid"/>
          </a:ln>
          <a:effectLst>
            <a:outerShdw blurRad="889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GR"/>
          </a:p>
        </p:txBody>
      </p:sp>
      <p:sp>
        <p:nvSpPr>
          <p:cNvPr id="15" name="Shape 12"/>
          <p:cNvSpPr/>
          <p:nvPr/>
        </p:nvSpPr>
        <p:spPr>
          <a:xfrm>
            <a:off x="5532120" y="1586484"/>
            <a:ext cx="64008" cy="448056"/>
          </a:xfrm>
          <a:prstGeom prst="rect">
            <a:avLst/>
          </a:prstGeom>
          <a:solidFill>
            <a:srgbClr val="CF7A37"/>
          </a:solidFill>
          <a:ln w="12700">
            <a:solidFill>
              <a:srgbClr val="CF7A37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6" name="Text 13"/>
          <p:cNvSpPr/>
          <p:nvPr/>
        </p:nvSpPr>
        <p:spPr>
          <a:xfrm>
            <a:off x="5687568" y="1613916"/>
            <a:ext cx="30175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· Risk &amp; Capacity</a:t>
            </a:r>
            <a:endParaRPr lang="en-US" sz="950" dirty="0"/>
          </a:p>
        </p:txBody>
      </p:sp>
      <p:sp>
        <p:nvSpPr>
          <p:cNvPr id="17" name="Text 14"/>
          <p:cNvSpPr/>
          <p:nvPr/>
        </p:nvSpPr>
        <p:spPr>
          <a:xfrm>
            <a:off x="5687568" y="1778508"/>
            <a:ext cx="303580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77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Assess both willingness and ability to bear risk.</a:t>
            </a:r>
            <a:endParaRPr lang="en-US" sz="770" dirty="0"/>
          </a:p>
        </p:txBody>
      </p:sp>
      <p:sp>
        <p:nvSpPr>
          <p:cNvPr id="18" name="Shape 15"/>
          <p:cNvSpPr/>
          <p:nvPr/>
        </p:nvSpPr>
        <p:spPr>
          <a:xfrm>
            <a:off x="5532120" y="2075688"/>
            <a:ext cx="3291840" cy="448056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2"/>
            </a:solidFill>
            <a:prstDash val="solid"/>
          </a:ln>
          <a:effectLst>
            <a:outerShdw blurRad="889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GR"/>
          </a:p>
        </p:txBody>
      </p:sp>
      <p:sp>
        <p:nvSpPr>
          <p:cNvPr id="19" name="Shape 16"/>
          <p:cNvSpPr/>
          <p:nvPr/>
        </p:nvSpPr>
        <p:spPr>
          <a:xfrm>
            <a:off x="5532120" y="2075688"/>
            <a:ext cx="64008" cy="448056"/>
          </a:xfrm>
          <a:prstGeom prst="rect">
            <a:avLst/>
          </a:prstGeom>
          <a:solidFill>
            <a:srgbClr val="CF7A37"/>
          </a:solidFill>
          <a:ln w="12700">
            <a:solidFill>
              <a:srgbClr val="CF7A37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20" name="Text 17"/>
          <p:cNvSpPr/>
          <p:nvPr/>
        </p:nvSpPr>
        <p:spPr>
          <a:xfrm>
            <a:off x="5687568" y="2103120"/>
            <a:ext cx="30175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· Market Outlook</a:t>
            </a:r>
            <a:endParaRPr lang="en-US" sz="950" dirty="0"/>
          </a:p>
        </p:txBody>
      </p:sp>
      <p:sp>
        <p:nvSpPr>
          <p:cNvPr id="21" name="Text 18"/>
          <p:cNvSpPr/>
          <p:nvPr/>
        </p:nvSpPr>
        <p:spPr>
          <a:xfrm>
            <a:off x="5687568" y="2267712"/>
            <a:ext cx="303580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77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 capital-market assumptions across asset classes.</a:t>
            </a:r>
            <a:endParaRPr lang="en-US" sz="770" dirty="0"/>
          </a:p>
        </p:txBody>
      </p:sp>
      <p:sp>
        <p:nvSpPr>
          <p:cNvPr id="22" name="Shape 19"/>
          <p:cNvSpPr/>
          <p:nvPr/>
        </p:nvSpPr>
        <p:spPr>
          <a:xfrm>
            <a:off x="5532120" y="2564892"/>
            <a:ext cx="3291840" cy="448056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2"/>
            </a:solidFill>
            <a:prstDash val="solid"/>
          </a:ln>
          <a:effectLst>
            <a:outerShdw blurRad="889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GR"/>
          </a:p>
        </p:txBody>
      </p:sp>
      <p:sp>
        <p:nvSpPr>
          <p:cNvPr id="23" name="Shape 20"/>
          <p:cNvSpPr/>
          <p:nvPr/>
        </p:nvSpPr>
        <p:spPr>
          <a:xfrm>
            <a:off x="5532120" y="2564892"/>
            <a:ext cx="64008" cy="448056"/>
          </a:xfrm>
          <a:prstGeom prst="rect">
            <a:avLst/>
          </a:prstGeom>
          <a:solidFill>
            <a:srgbClr val="CF7A37"/>
          </a:solidFill>
          <a:ln w="12700">
            <a:solidFill>
              <a:srgbClr val="CF7A37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24" name="Text 21"/>
          <p:cNvSpPr/>
          <p:nvPr/>
        </p:nvSpPr>
        <p:spPr>
          <a:xfrm>
            <a:off x="5687568" y="2592324"/>
            <a:ext cx="30175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· Portfolio Construction</a:t>
            </a:r>
            <a:endParaRPr lang="en-US" sz="950" dirty="0"/>
          </a:p>
        </p:txBody>
      </p:sp>
      <p:sp>
        <p:nvSpPr>
          <p:cNvPr id="25" name="Text 22"/>
          <p:cNvSpPr/>
          <p:nvPr/>
        </p:nvSpPr>
        <p:spPr>
          <a:xfrm>
            <a:off x="5687568" y="2756916"/>
            <a:ext cx="303580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77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Translate inputs into a target asset-class mix.</a:t>
            </a:r>
            <a:endParaRPr lang="en-US" sz="770" dirty="0"/>
          </a:p>
        </p:txBody>
      </p:sp>
      <p:sp>
        <p:nvSpPr>
          <p:cNvPr id="26" name="Shape 23"/>
          <p:cNvSpPr/>
          <p:nvPr/>
        </p:nvSpPr>
        <p:spPr>
          <a:xfrm>
            <a:off x="5532120" y="3054096"/>
            <a:ext cx="3291840" cy="448056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2"/>
            </a:solidFill>
            <a:prstDash val="solid"/>
          </a:ln>
          <a:effectLst>
            <a:outerShdw blurRad="889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GR"/>
          </a:p>
        </p:txBody>
      </p:sp>
      <p:sp>
        <p:nvSpPr>
          <p:cNvPr id="27" name="Shape 24"/>
          <p:cNvSpPr/>
          <p:nvPr/>
        </p:nvSpPr>
        <p:spPr>
          <a:xfrm>
            <a:off x="5532120" y="3054096"/>
            <a:ext cx="64008" cy="448056"/>
          </a:xfrm>
          <a:prstGeom prst="rect">
            <a:avLst/>
          </a:prstGeom>
          <a:solidFill>
            <a:srgbClr val="CF7A37"/>
          </a:solidFill>
          <a:ln w="12700">
            <a:solidFill>
              <a:srgbClr val="CF7A37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28" name="Text 25"/>
          <p:cNvSpPr/>
          <p:nvPr/>
        </p:nvSpPr>
        <p:spPr>
          <a:xfrm>
            <a:off x="5687568" y="3081528"/>
            <a:ext cx="30175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· Recommendation</a:t>
            </a:r>
            <a:endParaRPr lang="en-US" sz="950" dirty="0"/>
          </a:p>
        </p:txBody>
      </p:sp>
      <p:sp>
        <p:nvSpPr>
          <p:cNvPr id="29" name="Text 26"/>
          <p:cNvSpPr/>
          <p:nvPr/>
        </p:nvSpPr>
        <p:spPr>
          <a:xfrm>
            <a:off x="5687568" y="3246120"/>
            <a:ext cx="303580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77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 the policy portfolio and rationale.</a:t>
            </a:r>
            <a:endParaRPr lang="en-US" sz="770" dirty="0"/>
          </a:p>
        </p:txBody>
      </p:sp>
      <p:sp>
        <p:nvSpPr>
          <p:cNvPr id="30" name="Shape 27"/>
          <p:cNvSpPr/>
          <p:nvPr/>
        </p:nvSpPr>
        <p:spPr>
          <a:xfrm>
            <a:off x="5532120" y="3543300"/>
            <a:ext cx="3291840" cy="448056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2"/>
            </a:solidFill>
            <a:prstDash val="solid"/>
          </a:ln>
          <a:effectLst>
            <a:outerShdw blurRad="889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GR"/>
          </a:p>
        </p:txBody>
      </p:sp>
      <p:sp>
        <p:nvSpPr>
          <p:cNvPr id="31" name="Shape 28"/>
          <p:cNvSpPr/>
          <p:nvPr/>
        </p:nvSpPr>
        <p:spPr>
          <a:xfrm>
            <a:off x="5532120" y="3543300"/>
            <a:ext cx="64008" cy="448056"/>
          </a:xfrm>
          <a:prstGeom prst="rect">
            <a:avLst/>
          </a:prstGeom>
          <a:solidFill>
            <a:srgbClr val="6FA882"/>
          </a:solidFill>
          <a:ln w="12700">
            <a:solidFill>
              <a:srgbClr val="6FA882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32" name="Text 29"/>
          <p:cNvSpPr/>
          <p:nvPr/>
        </p:nvSpPr>
        <p:spPr>
          <a:xfrm>
            <a:off x="5687568" y="3570732"/>
            <a:ext cx="30175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· Implementation</a:t>
            </a:r>
            <a:endParaRPr lang="en-US" sz="950" dirty="0"/>
          </a:p>
        </p:txBody>
      </p:sp>
      <p:sp>
        <p:nvSpPr>
          <p:cNvPr id="33" name="Text 30"/>
          <p:cNvSpPr/>
          <p:nvPr/>
        </p:nvSpPr>
        <p:spPr>
          <a:xfrm>
            <a:off x="5687568" y="3735324"/>
            <a:ext cx="303580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77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Select vehicles; trade toward target weights.</a:t>
            </a:r>
            <a:endParaRPr lang="en-US" sz="770" dirty="0"/>
          </a:p>
        </p:txBody>
      </p:sp>
      <p:sp>
        <p:nvSpPr>
          <p:cNvPr id="34" name="Shape 31"/>
          <p:cNvSpPr/>
          <p:nvPr/>
        </p:nvSpPr>
        <p:spPr>
          <a:xfrm>
            <a:off x="5532120" y="4032504"/>
            <a:ext cx="3291840" cy="448056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2"/>
            </a:solidFill>
            <a:prstDash val="solid"/>
          </a:ln>
          <a:effectLst>
            <a:outerShdw blurRad="889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GR"/>
          </a:p>
        </p:txBody>
      </p:sp>
      <p:sp>
        <p:nvSpPr>
          <p:cNvPr id="35" name="Shape 32"/>
          <p:cNvSpPr/>
          <p:nvPr/>
        </p:nvSpPr>
        <p:spPr>
          <a:xfrm>
            <a:off x="5532120" y="4032504"/>
            <a:ext cx="64008" cy="448056"/>
          </a:xfrm>
          <a:prstGeom prst="rect">
            <a:avLst/>
          </a:prstGeom>
          <a:solidFill>
            <a:srgbClr val="6FA882"/>
          </a:solidFill>
          <a:ln w="12700">
            <a:solidFill>
              <a:srgbClr val="6FA882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36" name="Text 33"/>
          <p:cNvSpPr/>
          <p:nvPr/>
        </p:nvSpPr>
        <p:spPr>
          <a:xfrm>
            <a:off x="5687568" y="4059936"/>
            <a:ext cx="30175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· Monitor &amp; Rebalance</a:t>
            </a:r>
            <a:endParaRPr lang="en-US" sz="950" dirty="0"/>
          </a:p>
        </p:txBody>
      </p:sp>
      <p:sp>
        <p:nvSpPr>
          <p:cNvPr id="37" name="Text 34"/>
          <p:cNvSpPr/>
          <p:nvPr/>
        </p:nvSpPr>
        <p:spPr>
          <a:xfrm>
            <a:off x="5687568" y="4224528"/>
            <a:ext cx="303580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77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Review, rebalance, and adapt as conditions change.</a:t>
            </a:r>
            <a:endParaRPr lang="en-US" sz="770" dirty="0"/>
          </a:p>
        </p:txBody>
      </p:sp>
      <p:pic>
        <p:nvPicPr>
          <p:cNvPr id="41" name="Image 0" descr="preencoded.png">
            <a:extLst>
              <a:ext uri="{FF2B5EF4-FFF2-40B4-BE49-F238E27FC236}">
                <a16:creationId xmlns:a16="http://schemas.microsoft.com/office/drawing/2014/main" id="{E86FA57D-86E8-5BAF-5EC7-E6E48C29F8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4526280"/>
            <a:ext cx="2011680" cy="502920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BC206208-5EA7-5A8C-FF6B-3428112A5EE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4859" t="20546" r="24509" b="33574"/>
          <a:stretch>
            <a:fillRect/>
          </a:stretch>
        </p:blipFill>
        <p:spPr>
          <a:xfrm>
            <a:off x="8312676" y="4526280"/>
            <a:ext cx="602724" cy="502920"/>
          </a:xfrm>
          <a:prstGeom prst="rect">
            <a:avLst/>
          </a:prstGeom>
        </p:spPr>
      </p:pic>
      <p:sp>
        <p:nvSpPr>
          <p:cNvPr id="43" name="Text 7">
            <a:extLst>
              <a:ext uri="{FF2B5EF4-FFF2-40B4-BE49-F238E27FC236}">
                <a16:creationId xmlns:a16="http://schemas.microsoft.com/office/drawing/2014/main" id="{D1F13D80-1B89-F6F4-797E-987157CB7371}"/>
              </a:ext>
            </a:extLst>
          </p:cNvPr>
          <p:cNvSpPr/>
          <p:nvPr/>
        </p:nvSpPr>
        <p:spPr>
          <a:xfrm>
            <a:off x="4572000" y="4649724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C778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200" b="1" dirty="0">
              <a:solidFill>
                <a:srgbClr val="C7783B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A2B4A"/>
          </a:solidFill>
          <a:ln w="12700">
            <a:solidFill>
              <a:srgbClr val="1A2B4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3" name="Shape 1"/>
          <p:cNvSpPr/>
          <p:nvPr/>
        </p:nvSpPr>
        <p:spPr>
          <a:xfrm>
            <a:off x="365760" y="758952"/>
            <a:ext cx="8412480" cy="32004"/>
          </a:xfrm>
          <a:prstGeom prst="rect">
            <a:avLst/>
          </a:prstGeom>
          <a:solidFill>
            <a:srgbClr val="CF7A37"/>
          </a:solidFill>
          <a:ln w="12700">
            <a:solidFill>
              <a:srgbClr val="CF7A37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4" name="Text 2"/>
          <p:cNvSpPr/>
          <p:nvPr/>
        </p:nvSpPr>
        <p:spPr>
          <a:xfrm>
            <a:off x="365760" y="0"/>
            <a:ext cx="6172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T.A.A. — Balanced Portfolio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365760" y="564588"/>
            <a:ext cx="6172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E3A8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same €5.0m portfolio after applying the June 2026 active weights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936285" y="1063362"/>
            <a:ext cx="2103120" cy="310896"/>
          </a:xfrm>
          <a:prstGeom prst="rect">
            <a:avLst/>
          </a:prstGeom>
          <a:solidFill>
            <a:srgbClr val="1A2B4A"/>
          </a:solidFill>
          <a:ln w="6350">
            <a:solidFill>
              <a:srgbClr val="111E33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9" name="Text 7"/>
          <p:cNvSpPr/>
          <p:nvPr/>
        </p:nvSpPr>
        <p:spPr>
          <a:xfrm>
            <a:off x="982005" y="1063362"/>
            <a:ext cx="20116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20" b="1" dirty="0">
                <a:solidFill>
                  <a:srgbClr val="E3A8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ASSET CLASS</a:t>
            </a:r>
            <a:endParaRPr lang="en-US" sz="820" dirty="0"/>
          </a:p>
        </p:txBody>
      </p:sp>
      <p:sp>
        <p:nvSpPr>
          <p:cNvPr id="10" name="Shape 8"/>
          <p:cNvSpPr/>
          <p:nvPr/>
        </p:nvSpPr>
        <p:spPr>
          <a:xfrm>
            <a:off x="3039405" y="1063362"/>
            <a:ext cx="658368" cy="310896"/>
          </a:xfrm>
          <a:prstGeom prst="rect">
            <a:avLst/>
          </a:prstGeom>
          <a:solidFill>
            <a:srgbClr val="1A2B4A"/>
          </a:solidFill>
          <a:ln w="6350">
            <a:solidFill>
              <a:srgbClr val="111E33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1" name="Text 9"/>
          <p:cNvSpPr/>
          <p:nvPr/>
        </p:nvSpPr>
        <p:spPr>
          <a:xfrm>
            <a:off x="3085125" y="1063362"/>
            <a:ext cx="56692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20" b="1" dirty="0">
                <a:solidFill>
                  <a:srgbClr val="E3A8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SAA</a:t>
            </a:r>
            <a:endParaRPr lang="en-US" sz="820" dirty="0"/>
          </a:p>
        </p:txBody>
      </p:sp>
      <p:sp>
        <p:nvSpPr>
          <p:cNvPr id="12" name="Shape 10"/>
          <p:cNvSpPr/>
          <p:nvPr/>
        </p:nvSpPr>
        <p:spPr>
          <a:xfrm>
            <a:off x="3697773" y="1063362"/>
            <a:ext cx="713232" cy="310896"/>
          </a:xfrm>
          <a:prstGeom prst="rect">
            <a:avLst/>
          </a:prstGeom>
          <a:solidFill>
            <a:srgbClr val="1A2B4A"/>
          </a:solidFill>
          <a:ln w="6350">
            <a:solidFill>
              <a:srgbClr val="111E33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3" name="Text 11"/>
          <p:cNvSpPr/>
          <p:nvPr/>
        </p:nvSpPr>
        <p:spPr>
          <a:xfrm>
            <a:off x="3743493" y="1063362"/>
            <a:ext cx="6217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20" b="1" dirty="0">
                <a:solidFill>
                  <a:srgbClr val="E3A8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ACTIVE</a:t>
            </a:r>
            <a:endParaRPr lang="en-US" sz="820" dirty="0"/>
          </a:p>
        </p:txBody>
      </p:sp>
      <p:sp>
        <p:nvSpPr>
          <p:cNvPr id="14" name="Shape 12"/>
          <p:cNvSpPr/>
          <p:nvPr/>
        </p:nvSpPr>
        <p:spPr>
          <a:xfrm>
            <a:off x="4411005" y="1063362"/>
            <a:ext cx="658368" cy="310896"/>
          </a:xfrm>
          <a:prstGeom prst="rect">
            <a:avLst/>
          </a:prstGeom>
          <a:solidFill>
            <a:srgbClr val="1A2B4A"/>
          </a:solidFill>
          <a:ln w="6350">
            <a:solidFill>
              <a:srgbClr val="111E33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5" name="Text 13"/>
          <p:cNvSpPr/>
          <p:nvPr/>
        </p:nvSpPr>
        <p:spPr>
          <a:xfrm>
            <a:off x="4456725" y="1063362"/>
            <a:ext cx="56692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20" b="1" dirty="0">
                <a:solidFill>
                  <a:srgbClr val="E3A8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TAA</a:t>
            </a:r>
            <a:endParaRPr lang="en-US" sz="820" dirty="0"/>
          </a:p>
        </p:txBody>
      </p:sp>
      <p:sp>
        <p:nvSpPr>
          <p:cNvPr id="16" name="Shape 14"/>
          <p:cNvSpPr/>
          <p:nvPr/>
        </p:nvSpPr>
        <p:spPr>
          <a:xfrm>
            <a:off x="5069373" y="1063362"/>
            <a:ext cx="1508760" cy="310896"/>
          </a:xfrm>
          <a:prstGeom prst="rect">
            <a:avLst/>
          </a:prstGeom>
          <a:solidFill>
            <a:srgbClr val="1A2B4A"/>
          </a:solidFill>
          <a:ln w="6350">
            <a:solidFill>
              <a:srgbClr val="111E33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7" name="Text 15"/>
          <p:cNvSpPr/>
          <p:nvPr/>
        </p:nvSpPr>
        <p:spPr>
          <a:xfrm>
            <a:off x="5115093" y="1063362"/>
            <a:ext cx="14173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20" b="1" dirty="0">
                <a:solidFill>
                  <a:srgbClr val="E3A8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TAA (€)</a:t>
            </a:r>
            <a:endParaRPr lang="en-US" sz="820" dirty="0"/>
          </a:p>
        </p:txBody>
      </p:sp>
      <p:sp>
        <p:nvSpPr>
          <p:cNvPr id="18" name="Shape 16"/>
          <p:cNvSpPr/>
          <p:nvPr/>
        </p:nvSpPr>
        <p:spPr>
          <a:xfrm>
            <a:off x="6578133" y="1063362"/>
            <a:ext cx="1627632" cy="310896"/>
          </a:xfrm>
          <a:prstGeom prst="rect">
            <a:avLst/>
          </a:prstGeom>
          <a:solidFill>
            <a:srgbClr val="1A2B4A"/>
          </a:solidFill>
          <a:ln w="6350">
            <a:solidFill>
              <a:srgbClr val="111E33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9" name="Text 17"/>
          <p:cNvSpPr/>
          <p:nvPr/>
        </p:nvSpPr>
        <p:spPr>
          <a:xfrm>
            <a:off x="6623853" y="1063362"/>
            <a:ext cx="15361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20" b="1" dirty="0">
                <a:solidFill>
                  <a:srgbClr val="E3A8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REQ. TRADE (€)</a:t>
            </a:r>
            <a:endParaRPr lang="en-US" sz="820" dirty="0"/>
          </a:p>
        </p:txBody>
      </p:sp>
      <p:sp>
        <p:nvSpPr>
          <p:cNvPr id="20" name="Shape 18"/>
          <p:cNvSpPr/>
          <p:nvPr/>
        </p:nvSpPr>
        <p:spPr>
          <a:xfrm>
            <a:off x="936285" y="1374258"/>
            <a:ext cx="2103120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21" name="Text 19"/>
          <p:cNvSpPr/>
          <p:nvPr/>
        </p:nvSpPr>
        <p:spPr>
          <a:xfrm>
            <a:off x="991149" y="1374258"/>
            <a:ext cx="2002536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4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Cash</a:t>
            </a:r>
            <a:endParaRPr lang="en-US" sz="840" dirty="0"/>
          </a:p>
        </p:txBody>
      </p:sp>
      <p:sp>
        <p:nvSpPr>
          <p:cNvPr id="22" name="Shape 20"/>
          <p:cNvSpPr/>
          <p:nvPr/>
        </p:nvSpPr>
        <p:spPr>
          <a:xfrm>
            <a:off x="3039405" y="1374258"/>
            <a:ext cx="658368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23" name="Text 21"/>
          <p:cNvSpPr/>
          <p:nvPr/>
        </p:nvSpPr>
        <p:spPr>
          <a:xfrm>
            <a:off x="3085125" y="1374258"/>
            <a:ext cx="566928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4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12.0%</a:t>
            </a:r>
            <a:endParaRPr lang="en-US" sz="840" dirty="0"/>
          </a:p>
        </p:txBody>
      </p:sp>
      <p:sp>
        <p:nvSpPr>
          <p:cNvPr id="24" name="Shape 22"/>
          <p:cNvSpPr/>
          <p:nvPr/>
        </p:nvSpPr>
        <p:spPr>
          <a:xfrm>
            <a:off x="3697773" y="1374258"/>
            <a:ext cx="713232" cy="192024"/>
          </a:xfrm>
          <a:prstGeom prst="rect">
            <a:avLst/>
          </a:prstGeom>
          <a:solidFill>
            <a:srgbClr val="E3F0E8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25" name="Text 23"/>
          <p:cNvSpPr/>
          <p:nvPr/>
        </p:nvSpPr>
        <p:spPr>
          <a:xfrm>
            <a:off x="3743493" y="1374258"/>
            <a:ext cx="621792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40" b="1" dirty="0">
                <a:solidFill>
                  <a:srgbClr val="4C9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+8.0%</a:t>
            </a:r>
            <a:endParaRPr lang="en-US" sz="840" dirty="0"/>
          </a:p>
        </p:txBody>
      </p:sp>
      <p:sp>
        <p:nvSpPr>
          <p:cNvPr id="26" name="Shape 24"/>
          <p:cNvSpPr/>
          <p:nvPr/>
        </p:nvSpPr>
        <p:spPr>
          <a:xfrm>
            <a:off x="4411005" y="1374258"/>
            <a:ext cx="658368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27" name="Text 25"/>
          <p:cNvSpPr/>
          <p:nvPr/>
        </p:nvSpPr>
        <p:spPr>
          <a:xfrm>
            <a:off x="4456725" y="1374258"/>
            <a:ext cx="566928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4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20.0%</a:t>
            </a:r>
            <a:endParaRPr lang="en-US" sz="840" dirty="0"/>
          </a:p>
        </p:txBody>
      </p:sp>
      <p:sp>
        <p:nvSpPr>
          <p:cNvPr id="28" name="Shape 26"/>
          <p:cNvSpPr/>
          <p:nvPr/>
        </p:nvSpPr>
        <p:spPr>
          <a:xfrm>
            <a:off x="5069373" y="1374258"/>
            <a:ext cx="1508760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29" name="Text 27"/>
          <p:cNvSpPr/>
          <p:nvPr/>
        </p:nvSpPr>
        <p:spPr>
          <a:xfrm>
            <a:off x="5115093" y="1374258"/>
            <a:ext cx="1417320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4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1.000.000</a:t>
            </a:r>
            <a:endParaRPr lang="en-US" sz="840" dirty="0"/>
          </a:p>
        </p:txBody>
      </p:sp>
      <p:sp>
        <p:nvSpPr>
          <p:cNvPr id="30" name="Shape 28"/>
          <p:cNvSpPr/>
          <p:nvPr/>
        </p:nvSpPr>
        <p:spPr>
          <a:xfrm>
            <a:off x="6578133" y="1374258"/>
            <a:ext cx="1627632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31" name="Text 29"/>
          <p:cNvSpPr/>
          <p:nvPr/>
        </p:nvSpPr>
        <p:spPr>
          <a:xfrm>
            <a:off x="6623853" y="1374258"/>
            <a:ext cx="1536192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40" dirty="0">
                <a:solidFill>
                  <a:srgbClr val="C056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-400.000</a:t>
            </a:r>
            <a:endParaRPr lang="en-US" sz="840" dirty="0"/>
          </a:p>
        </p:txBody>
      </p:sp>
      <p:sp>
        <p:nvSpPr>
          <p:cNvPr id="32" name="Shape 30"/>
          <p:cNvSpPr/>
          <p:nvPr/>
        </p:nvSpPr>
        <p:spPr>
          <a:xfrm>
            <a:off x="936285" y="1566282"/>
            <a:ext cx="2103120" cy="192024"/>
          </a:xfrm>
          <a:prstGeom prst="rect">
            <a:avLst/>
          </a:prstGeom>
          <a:solidFill>
            <a:srgbClr val="E8ECF2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33" name="Text 31"/>
          <p:cNvSpPr/>
          <p:nvPr/>
        </p:nvSpPr>
        <p:spPr>
          <a:xfrm>
            <a:off x="991149" y="1566282"/>
            <a:ext cx="2002536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4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Fixed Income</a:t>
            </a:r>
            <a:endParaRPr lang="en-US" sz="840" dirty="0"/>
          </a:p>
        </p:txBody>
      </p:sp>
      <p:sp>
        <p:nvSpPr>
          <p:cNvPr id="34" name="Shape 32"/>
          <p:cNvSpPr/>
          <p:nvPr/>
        </p:nvSpPr>
        <p:spPr>
          <a:xfrm>
            <a:off x="3039405" y="1566282"/>
            <a:ext cx="658368" cy="192024"/>
          </a:xfrm>
          <a:prstGeom prst="rect">
            <a:avLst/>
          </a:prstGeom>
          <a:solidFill>
            <a:srgbClr val="E8ECF2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35" name="Text 33"/>
          <p:cNvSpPr/>
          <p:nvPr/>
        </p:nvSpPr>
        <p:spPr>
          <a:xfrm>
            <a:off x="3085125" y="1566282"/>
            <a:ext cx="566928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4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48.0%</a:t>
            </a:r>
            <a:endParaRPr lang="en-US" sz="840" dirty="0"/>
          </a:p>
        </p:txBody>
      </p:sp>
      <p:sp>
        <p:nvSpPr>
          <p:cNvPr id="36" name="Shape 34"/>
          <p:cNvSpPr/>
          <p:nvPr/>
        </p:nvSpPr>
        <p:spPr>
          <a:xfrm>
            <a:off x="3697773" y="1566282"/>
            <a:ext cx="713232" cy="192024"/>
          </a:xfrm>
          <a:prstGeom prst="rect">
            <a:avLst/>
          </a:prstGeom>
          <a:solidFill>
            <a:srgbClr val="E8ECF2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37" name="Text 35"/>
          <p:cNvSpPr/>
          <p:nvPr/>
        </p:nvSpPr>
        <p:spPr>
          <a:xfrm>
            <a:off x="3743493" y="1566282"/>
            <a:ext cx="621792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840" dirty="0"/>
          </a:p>
        </p:txBody>
      </p:sp>
      <p:sp>
        <p:nvSpPr>
          <p:cNvPr id="38" name="Shape 36"/>
          <p:cNvSpPr/>
          <p:nvPr/>
        </p:nvSpPr>
        <p:spPr>
          <a:xfrm>
            <a:off x="4411005" y="1566282"/>
            <a:ext cx="658368" cy="192024"/>
          </a:xfrm>
          <a:prstGeom prst="rect">
            <a:avLst/>
          </a:prstGeom>
          <a:solidFill>
            <a:srgbClr val="E8ECF2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39" name="Text 37"/>
          <p:cNvSpPr/>
          <p:nvPr/>
        </p:nvSpPr>
        <p:spPr>
          <a:xfrm>
            <a:off x="4456725" y="1566282"/>
            <a:ext cx="566928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4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46.0%</a:t>
            </a:r>
            <a:endParaRPr lang="en-US" sz="840" dirty="0"/>
          </a:p>
        </p:txBody>
      </p:sp>
      <p:sp>
        <p:nvSpPr>
          <p:cNvPr id="40" name="Shape 38"/>
          <p:cNvSpPr/>
          <p:nvPr/>
        </p:nvSpPr>
        <p:spPr>
          <a:xfrm>
            <a:off x="5069373" y="1566282"/>
            <a:ext cx="1508760" cy="192024"/>
          </a:xfrm>
          <a:prstGeom prst="rect">
            <a:avLst/>
          </a:prstGeom>
          <a:solidFill>
            <a:srgbClr val="E8ECF2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41" name="Text 39"/>
          <p:cNvSpPr/>
          <p:nvPr/>
        </p:nvSpPr>
        <p:spPr>
          <a:xfrm>
            <a:off x="5115093" y="1566282"/>
            <a:ext cx="1417320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4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2.300.000</a:t>
            </a:r>
            <a:endParaRPr lang="en-US" sz="840" dirty="0"/>
          </a:p>
        </p:txBody>
      </p:sp>
      <p:sp>
        <p:nvSpPr>
          <p:cNvPr id="42" name="Shape 40"/>
          <p:cNvSpPr/>
          <p:nvPr/>
        </p:nvSpPr>
        <p:spPr>
          <a:xfrm>
            <a:off x="6578133" y="1566282"/>
            <a:ext cx="1627632" cy="192024"/>
          </a:xfrm>
          <a:prstGeom prst="rect">
            <a:avLst/>
          </a:prstGeom>
          <a:solidFill>
            <a:srgbClr val="E8ECF2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43" name="Text 41"/>
          <p:cNvSpPr/>
          <p:nvPr/>
        </p:nvSpPr>
        <p:spPr>
          <a:xfrm>
            <a:off x="6623853" y="1566282"/>
            <a:ext cx="1536192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endParaRPr lang="en-US" sz="840" dirty="0"/>
          </a:p>
        </p:txBody>
      </p:sp>
      <p:sp>
        <p:nvSpPr>
          <p:cNvPr id="44" name="Shape 42"/>
          <p:cNvSpPr/>
          <p:nvPr/>
        </p:nvSpPr>
        <p:spPr>
          <a:xfrm>
            <a:off x="936285" y="1758306"/>
            <a:ext cx="2103120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45" name="Text 43"/>
          <p:cNvSpPr/>
          <p:nvPr/>
        </p:nvSpPr>
        <p:spPr>
          <a:xfrm>
            <a:off x="1174029" y="1758306"/>
            <a:ext cx="1819656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4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Sovereign Eurozone</a:t>
            </a:r>
            <a:endParaRPr lang="en-US" sz="840" dirty="0"/>
          </a:p>
        </p:txBody>
      </p:sp>
      <p:sp>
        <p:nvSpPr>
          <p:cNvPr id="46" name="Shape 44"/>
          <p:cNvSpPr/>
          <p:nvPr/>
        </p:nvSpPr>
        <p:spPr>
          <a:xfrm>
            <a:off x="3039405" y="1758306"/>
            <a:ext cx="658368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47" name="Text 45"/>
          <p:cNvSpPr/>
          <p:nvPr/>
        </p:nvSpPr>
        <p:spPr>
          <a:xfrm>
            <a:off x="3085125" y="1758306"/>
            <a:ext cx="566928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4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20.0%</a:t>
            </a:r>
            <a:endParaRPr lang="en-US" sz="840" dirty="0"/>
          </a:p>
        </p:txBody>
      </p:sp>
      <p:sp>
        <p:nvSpPr>
          <p:cNvPr id="48" name="Shape 46"/>
          <p:cNvSpPr/>
          <p:nvPr/>
        </p:nvSpPr>
        <p:spPr>
          <a:xfrm>
            <a:off x="3697773" y="1758306"/>
            <a:ext cx="713232" cy="192024"/>
          </a:xfrm>
          <a:prstGeom prst="rect">
            <a:avLst/>
          </a:prstGeom>
          <a:solidFill>
            <a:srgbClr val="F6E2DC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49" name="Text 47"/>
          <p:cNvSpPr/>
          <p:nvPr/>
        </p:nvSpPr>
        <p:spPr>
          <a:xfrm>
            <a:off x="3743493" y="1758306"/>
            <a:ext cx="621792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40" b="1" dirty="0">
                <a:solidFill>
                  <a:srgbClr val="C056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-3.0%</a:t>
            </a:r>
            <a:endParaRPr lang="en-US" sz="840" dirty="0"/>
          </a:p>
        </p:txBody>
      </p:sp>
      <p:sp>
        <p:nvSpPr>
          <p:cNvPr id="50" name="Shape 48"/>
          <p:cNvSpPr/>
          <p:nvPr/>
        </p:nvSpPr>
        <p:spPr>
          <a:xfrm>
            <a:off x="4411005" y="1758306"/>
            <a:ext cx="658368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51" name="Text 49"/>
          <p:cNvSpPr/>
          <p:nvPr/>
        </p:nvSpPr>
        <p:spPr>
          <a:xfrm>
            <a:off x="4456725" y="1758306"/>
            <a:ext cx="566928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4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17.0%</a:t>
            </a:r>
            <a:endParaRPr lang="en-US" sz="840" dirty="0"/>
          </a:p>
        </p:txBody>
      </p:sp>
      <p:sp>
        <p:nvSpPr>
          <p:cNvPr id="52" name="Shape 50"/>
          <p:cNvSpPr/>
          <p:nvPr/>
        </p:nvSpPr>
        <p:spPr>
          <a:xfrm>
            <a:off x="5069373" y="1758306"/>
            <a:ext cx="1508760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53" name="Text 51"/>
          <p:cNvSpPr/>
          <p:nvPr/>
        </p:nvSpPr>
        <p:spPr>
          <a:xfrm>
            <a:off x="5115093" y="1758306"/>
            <a:ext cx="1417320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4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850.000</a:t>
            </a:r>
            <a:endParaRPr lang="en-US" sz="840" dirty="0"/>
          </a:p>
        </p:txBody>
      </p:sp>
      <p:sp>
        <p:nvSpPr>
          <p:cNvPr id="54" name="Shape 52"/>
          <p:cNvSpPr/>
          <p:nvPr/>
        </p:nvSpPr>
        <p:spPr>
          <a:xfrm>
            <a:off x="6578133" y="1758306"/>
            <a:ext cx="1627632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55" name="Text 53"/>
          <p:cNvSpPr/>
          <p:nvPr/>
        </p:nvSpPr>
        <p:spPr>
          <a:xfrm>
            <a:off x="6623853" y="1758306"/>
            <a:ext cx="1536192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40" dirty="0">
                <a:solidFill>
                  <a:srgbClr val="4C9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150.000</a:t>
            </a:r>
            <a:endParaRPr lang="en-US" sz="840" dirty="0"/>
          </a:p>
        </p:txBody>
      </p:sp>
      <p:sp>
        <p:nvSpPr>
          <p:cNvPr id="56" name="Shape 54"/>
          <p:cNvSpPr/>
          <p:nvPr/>
        </p:nvSpPr>
        <p:spPr>
          <a:xfrm>
            <a:off x="936285" y="1950330"/>
            <a:ext cx="2103120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57" name="Text 55"/>
          <p:cNvSpPr/>
          <p:nvPr/>
        </p:nvSpPr>
        <p:spPr>
          <a:xfrm>
            <a:off x="1174029" y="1950330"/>
            <a:ext cx="1819656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4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Sovereign USA</a:t>
            </a:r>
            <a:endParaRPr lang="en-US" sz="840" dirty="0"/>
          </a:p>
        </p:txBody>
      </p:sp>
      <p:sp>
        <p:nvSpPr>
          <p:cNvPr id="58" name="Shape 56"/>
          <p:cNvSpPr/>
          <p:nvPr/>
        </p:nvSpPr>
        <p:spPr>
          <a:xfrm>
            <a:off x="3039405" y="1950330"/>
            <a:ext cx="658368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59" name="Text 57"/>
          <p:cNvSpPr/>
          <p:nvPr/>
        </p:nvSpPr>
        <p:spPr>
          <a:xfrm>
            <a:off x="3085125" y="1950330"/>
            <a:ext cx="566928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4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15.0%</a:t>
            </a:r>
            <a:endParaRPr lang="en-US" sz="840" dirty="0"/>
          </a:p>
        </p:txBody>
      </p:sp>
      <p:sp>
        <p:nvSpPr>
          <p:cNvPr id="60" name="Shape 58"/>
          <p:cNvSpPr/>
          <p:nvPr/>
        </p:nvSpPr>
        <p:spPr>
          <a:xfrm>
            <a:off x="3697773" y="1950330"/>
            <a:ext cx="713232" cy="192024"/>
          </a:xfrm>
          <a:prstGeom prst="rect">
            <a:avLst/>
          </a:prstGeom>
          <a:solidFill>
            <a:srgbClr val="E3F0E8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61" name="Text 59"/>
          <p:cNvSpPr/>
          <p:nvPr/>
        </p:nvSpPr>
        <p:spPr>
          <a:xfrm>
            <a:off x="3743493" y="1950330"/>
            <a:ext cx="621792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40" b="1" dirty="0">
                <a:solidFill>
                  <a:srgbClr val="4C9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+2.0%</a:t>
            </a:r>
            <a:endParaRPr lang="en-US" sz="840" dirty="0"/>
          </a:p>
        </p:txBody>
      </p:sp>
      <p:sp>
        <p:nvSpPr>
          <p:cNvPr id="62" name="Shape 60"/>
          <p:cNvSpPr/>
          <p:nvPr/>
        </p:nvSpPr>
        <p:spPr>
          <a:xfrm>
            <a:off x="4411005" y="1950330"/>
            <a:ext cx="658368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63" name="Text 61"/>
          <p:cNvSpPr/>
          <p:nvPr/>
        </p:nvSpPr>
        <p:spPr>
          <a:xfrm>
            <a:off x="4456725" y="1950330"/>
            <a:ext cx="566928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4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17.0%</a:t>
            </a:r>
            <a:endParaRPr lang="en-US" sz="840" dirty="0"/>
          </a:p>
        </p:txBody>
      </p:sp>
      <p:sp>
        <p:nvSpPr>
          <p:cNvPr id="64" name="Shape 62"/>
          <p:cNvSpPr/>
          <p:nvPr/>
        </p:nvSpPr>
        <p:spPr>
          <a:xfrm>
            <a:off x="5069373" y="1950330"/>
            <a:ext cx="1508760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65" name="Text 63"/>
          <p:cNvSpPr/>
          <p:nvPr/>
        </p:nvSpPr>
        <p:spPr>
          <a:xfrm>
            <a:off x="5115093" y="1950330"/>
            <a:ext cx="1417320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4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850.000</a:t>
            </a:r>
            <a:endParaRPr lang="en-US" sz="840" dirty="0"/>
          </a:p>
        </p:txBody>
      </p:sp>
      <p:sp>
        <p:nvSpPr>
          <p:cNvPr id="66" name="Shape 64"/>
          <p:cNvSpPr/>
          <p:nvPr/>
        </p:nvSpPr>
        <p:spPr>
          <a:xfrm>
            <a:off x="6578133" y="1950330"/>
            <a:ext cx="1627632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67" name="Text 65"/>
          <p:cNvSpPr/>
          <p:nvPr/>
        </p:nvSpPr>
        <p:spPr>
          <a:xfrm>
            <a:off x="6623853" y="1950330"/>
            <a:ext cx="1536192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40" dirty="0">
                <a:solidFill>
                  <a:srgbClr val="C056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-100.000</a:t>
            </a:r>
            <a:endParaRPr lang="en-US" sz="840" dirty="0"/>
          </a:p>
        </p:txBody>
      </p:sp>
      <p:sp>
        <p:nvSpPr>
          <p:cNvPr id="68" name="Shape 66"/>
          <p:cNvSpPr/>
          <p:nvPr/>
        </p:nvSpPr>
        <p:spPr>
          <a:xfrm>
            <a:off x="936285" y="2142354"/>
            <a:ext cx="2103120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69" name="Text 67"/>
          <p:cNvSpPr/>
          <p:nvPr/>
        </p:nvSpPr>
        <p:spPr>
          <a:xfrm>
            <a:off x="1174029" y="2142354"/>
            <a:ext cx="1819656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4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Corporate EUR</a:t>
            </a:r>
            <a:endParaRPr lang="en-US" sz="840" dirty="0"/>
          </a:p>
        </p:txBody>
      </p:sp>
      <p:sp>
        <p:nvSpPr>
          <p:cNvPr id="70" name="Shape 68"/>
          <p:cNvSpPr/>
          <p:nvPr/>
        </p:nvSpPr>
        <p:spPr>
          <a:xfrm>
            <a:off x="3039405" y="2142354"/>
            <a:ext cx="658368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71" name="Text 69"/>
          <p:cNvSpPr/>
          <p:nvPr/>
        </p:nvSpPr>
        <p:spPr>
          <a:xfrm>
            <a:off x="3085125" y="2142354"/>
            <a:ext cx="566928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4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8.0%</a:t>
            </a:r>
            <a:endParaRPr lang="en-US" sz="840" dirty="0"/>
          </a:p>
        </p:txBody>
      </p:sp>
      <p:sp>
        <p:nvSpPr>
          <p:cNvPr id="72" name="Shape 70"/>
          <p:cNvSpPr/>
          <p:nvPr/>
        </p:nvSpPr>
        <p:spPr>
          <a:xfrm>
            <a:off x="3697773" y="2142354"/>
            <a:ext cx="713232" cy="192024"/>
          </a:xfrm>
          <a:prstGeom prst="rect">
            <a:avLst/>
          </a:prstGeom>
          <a:solidFill>
            <a:srgbClr val="F6E2DC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73" name="Text 71"/>
          <p:cNvSpPr/>
          <p:nvPr/>
        </p:nvSpPr>
        <p:spPr>
          <a:xfrm>
            <a:off x="3743493" y="2142354"/>
            <a:ext cx="621792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40" b="1" dirty="0">
                <a:solidFill>
                  <a:srgbClr val="C056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-2.0%</a:t>
            </a:r>
            <a:endParaRPr lang="en-US" sz="840" dirty="0"/>
          </a:p>
        </p:txBody>
      </p:sp>
      <p:sp>
        <p:nvSpPr>
          <p:cNvPr id="74" name="Shape 72"/>
          <p:cNvSpPr/>
          <p:nvPr/>
        </p:nvSpPr>
        <p:spPr>
          <a:xfrm>
            <a:off x="4411005" y="2142354"/>
            <a:ext cx="658368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75" name="Text 73"/>
          <p:cNvSpPr/>
          <p:nvPr/>
        </p:nvSpPr>
        <p:spPr>
          <a:xfrm>
            <a:off x="4456725" y="2142354"/>
            <a:ext cx="566928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4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6.0%</a:t>
            </a:r>
            <a:endParaRPr lang="en-US" sz="840" dirty="0"/>
          </a:p>
        </p:txBody>
      </p:sp>
      <p:sp>
        <p:nvSpPr>
          <p:cNvPr id="76" name="Shape 74"/>
          <p:cNvSpPr/>
          <p:nvPr/>
        </p:nvSpPr>
        <p:spPr>
          <a:xfrm>
            <a:off x="5069373" y="2142354"/>
            <a:ext cx="1508760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77" name="Text 75"/>
          <p:cNvSpPr/>
          <p:nvPr/>
        </p:nvSpPr>
        <p:spPr>
          <a:xfrm>
            <a:off x="5115093" y="2142354"/>
            <a:ext cx="1417320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4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300.000</a:t>
            </a:r>
            <a:endParaRPr lang="en-US" sz="840" dirty="0"/>
          </a:p>
        </p:txBody>
      </p:sp>
      <p:sp>
        <p:nvSpPr>
          <p:cNvPr id="78" name="Shape 76"/>
          <p:cNvSpPr/>
          <p:nvPr/>
        </p:nvSpPr>
        <p:spPr>
          <a:xfrm>
            <a:off x="6578133" y="2142354"/>
            <a:ext cx="1627632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79" name="Text 77"/>
          <p:cNvSpPr/>
          <p:nvPr/>
        </p:nvSpPr>
        <p:spPr>
          <a:xfrm>
            <a:off x="6623853" y="2142354"/>
            <a:ext cx="1536192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40" dirty="0">
                <a:solidFill>
                  <a:srgbClr val="4C9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100.000</a:t>
            </a:r>
            <a:endParaRPr lang="en-US" sz="840" dirty="0"/>
          </a:p>
        </p:txBody>
      </p:sp>
      <p:sp>
        <p:nvSpPr>
          <p:cNvPr id="80" name="Shape 78"/>
          <p:cNvSpPr/>
          <p:nvPr/>
        </p:nvSpPr>
        <p:spPr>
          <a:xfrm>
            <a:off x="936285" y="2334378"/>
            <a:ext cx="2103120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81" name="Text 79"/>
          <p:cNvSpPr/>
          <p:nvPr/>
        </p:nvSpPr>
        <p:spPr>
          <a:xfrm>
            <a:off x="1174029" y="2334378"/>
            <a:ext cx="1819656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4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Corporate USD</a:t>
            </a:r>
            <a:endParaRPr lang="en-US" sz="840" dirty="0"/>
          </a:p>
        </p:txBody>
      </p:sp>
      <p:sp>
        <p:nvSpPr>
          <p:cNvPr id="82" name="Shape 80"/>
          <p:cNvSpPr/>
          <p:nvPr/>
        </p:nvSpPr>
        <p:spPr>
          <a:xfrm>
            <a:off x="3039405" y="2334378"/>
            <a:ext cx="658368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83" name="Text 81"/>
          <p:cNvSpPr/>
          <p:nvPr/>
        </p:nvSpPr>
        <p:spPr>
          <a:xfrm>
            <a:off x="3085125" y="2334378"/>
            <a:ext cx="566928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4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5.0%</a:t>
            </a:r>
            <a:endParaRPr lang="en-US" sz="840" dirty="0"/>
          </a:p>
        </p:txBody>
      </p:sp>
      <p:sp>
        <p:nvSpPr>
          <p:cNvPr id="84" name="Shape 82"/>
          <p:cNvSpPr/>
          <p:nvPr/>
        </p:nvSpPr>
        <p:spPr>
          <a:xfrm>
            <a:off x="3697773" y="2334378"/>
            <a:ext cx="713232" cy="192024"/>
          </a:xfrm>
          <a:prstGeom prst="rect">
            <a:avLst/>
          </a:prstGeom>
          <a:solidFill>
            <a:srgbClr val="E3F0E8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85" name="Text 83"/>
          <p:cNvSpPr/>
          <p:nvPr/>
        </p:nvSpPr>
        <p:spPr>
          <a:xfrm>
            <a:off x="3743493" y="2334378"/>
            <a:ext cx="621792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40" b="1" dirty="0">
                <a:solidFill>
                  <a:srgbClr val="4C9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+1.0%</a:t>
            </a:r>
            <a:endParaRPr lang="en-US" sz="840" dirty="0"/>
          </a:p>
        </p:txBody>
      </p:sp>
      <p:sp>
        <p:nvSpPr>
          <p:cNvPr id="86" name="Shape 84"/>
          <p:cNvSpPr/>
          <p:nvPr/>
        </p:nvSpPr>
        <p:spPr>
          <a:xfrm>
            <a:off x="4411005" y="2334378"/>
            <a:ext cx="658368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87" name="Text 85"/>
          <p:cNvSpPr/>
          <p:nvPr/>
        </p:nvSpPr>
        <p:spPr>
          <a:xfrm>
            <a:off x="4456725" y="2334378"/>
            <a:ext cx="566928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4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6.0%</a:t>
            </a:r>
            <a:endParaRPr lang="en-US" sz="840" dirty="0"/>
          </a:p>
        </p:txBody>
      </p:sp>
      <p:sp>
        <p:nvSpPr>
          <p:cNvPr id="88" name="Shape 86"/>
          <p:cNvSpPr/>
          <p:nvPr/>
        </p:nvSpPr>
        <p:spPr>
          <a:xfrm>
            <a:off x="5069373" y="2334378"/>
            <a:ext cx="1508760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89" name="Text 87"/>
          <p:cNvSpPr/>
          <p:nvPr/>
        </p:nvSpPr>
        <p:spPr>
          <a:xfrm>
            <a:off x="5115093" y="2334378"/>
            <a:ext cx="1417320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4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300.000</a:t>
            </a:r>
            <a:endParaRPr lang="en-US" sz="840" dirty="0"/>
          </a:p>
        </p:txBody>
      </p:sp>
      <p:sp>
        <p:nvSpPr>
          <p:cNvPr id="90" name="Shape 88"/>
          <p:cNvSpPr/>
          <p:nvPr/>
        </p:nvSpPr>
        <p:spPr>
          <a:xfrm>
            <a:off x="6578133" y="2334378"/>
            <a:ext cx="1627632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91" name="Text 89"/>
          <p:cNvSpPr/>
          <p:nvPr/>
        </p:nvSpPr>
        <p:spPr>
          <a:xfrm>
            <a:off x="6623853" y="2334378"/>
            <a:ext cx="1536192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40" dirty="0">
                <a:solidFill>
                  <a:srgbClr val="C056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-50.000</a:t>
            </a:r>
            <a:endParaRPr lang="en-US" sz="840" dirty="0"/>
          </a:p>
        </p:txBody>
      </p:sp>
      <p:sp>
        <p:nvSpPr>
          <p:cNvPr id="92" name="Shape 90"/>
          <p:cNvSpPr/>
          <p:nvPr/>
        </p:nvSpPr>
        <p:spPr>
          <a:xfrm>
            <a:off x="936285" y="2526402"/>
            <a:ext cx="2103120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93" name="Text 91"/>
          <p:cNvSpPr/>
          <p:nvPr/>
        </p:nvSpPr>
        <p:spPr>
          <a:xfrm>
            <a:off x="1174029" y="2526402"/>
            <a:ext cx="1819656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4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Emerging Markets</a:t>
            </a:r>
            <a:endParaRPr lang="en-US" sz="840" dirty="0"/>
          </a:p>
        </p:txBody>
      </p:sp>
      <p:sp>
        <p:nvSpPr>
          <p:cNvPr id="94" name="Shape 92"/>
          <p:cNvSpPr/>
          <p:nvPr/>
        </p:nvSpPr>
        <p:spPr>
          <a:xfrm>
            <a:off x="3039405" y="2526402"/>
            <a:ext cx="658368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95" name="Text 93"/>
          <p:cNvSpPr/>
          <p:nvPr/>
        </p:nvSpPr>
        <p:spPr>
          <a:xfrm>
            <a:off x="3085125" y="2526402"/>
            <a:ext cx="566928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4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0.0%</a:t>
            </a:r>
            <a:endParaRPr lang="en-US" sz="840" dirty="0"/>
          </a:p>
        </p:txBody>
      </p:sp>
      <p:sp>
        <p:nvSpPr>
          <p:cNvPr id="96" name="Shape 94"/>
          <p:cNvSpPr/>
          <p:nvPr/>
        </p:nvSpPr>
        <p:spPr>
          <a:xfrm>
            <a:off x="3697773" y="2526402"/>
            <a:ext cx="713232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97" name="Text 95"/>
          <p:cNvSpPr/>
          <p:nvPr/>
        </p:nvSpPr>
        <p:spPr>
          <a:xfrm>
            <a:off x="3743493" y="2526402"/>
            <a:ext cx="621792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40" b="1" dirty="0">
                <a:solidFill>
                  <a:srgbClr val="8A9B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0.0%</a:t>
            </a:r>
            <a:endParaRPr lang="en-US" sz="840" dirty="0"/>
          </a:p>
        </p:txBody>
      </p:sp>
      <p:sp>
        <p:nvSpPr>
          <p:cNvPr id="98" name="Shape 96"/>
          <p:cNvSpPr/>
          <p:nvPr/>
        </p:nvSpPr>
        <p:spPr>
          <a:xfrm>
            <a:off x="4411005" y="2526402"/>
            <a:ext cx="658368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99" name="Text 97"/>
          <p:cNvSpPr/>
          <p:nvPr/>
        </p:nvSpPr>
        <p:spPr>
          <a:xfrm>
            <a:off x="4456725" y="2526402"/>
            <a:ext cx="566928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4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0.0%</a:t>
            </a:r>
            <a:endParaRPr lang="en-US" sz="840" dirty="0"/>
          </a:p>
        </p:txBody>
      </p:sp>
      <p:sp>
        <p:nvSpPr>
          <p:cNvPr id="100" name="Shape 98"/>
          <p:cNvSpPr/>
          <p:nvPr/>
        </p:nvSpPr>
        <p:spPr>
          <a:xfrm>
            <a:off x="5069373" y="2526402"/>
            <a:ext cx="1508760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01" name="Text 99"/>
          <p:cNvSpPr/>
          <p:nvPr/>
        </p:nvSpPr>
        <p:spPr>
          <a:xfrm>
            <a:off x="5115093" y="2526402"/>
            <a:ext cx="1417320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4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</a:t>
            </a:r>
            <a:endParaRPr lang="en-US" sz="840" dirty="0"/>
          </a:p>
        </p:txBody>
      </p:sp>
      <p:sp>
        <p:nvSpPr>
          <p:cNvPr id="102" name="Shape 100"/>
          <p:cNvSpPr/>
          <p:nvPr/>
        </p:nvSpPr>
        <p:spPr>
          <a:xfrm>
            <a:off x="6578133" y="2526402"/>
            <a:ext cx="1627632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03" name="Text 101"/>
          <p:cNvSpPr/>
          <p:nvPr/>
        </p:nvSpPr>
        <p:spPr>
          <a:xfrm>
            <a:off x="6623853" y="2526402"/>
            <a:ext cx="1536192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4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</a:t>
            </a:r>
            <a:endParaRPr lang="en-US" sz="840" dirty="0"/>
          </a:p>
        </p:txBody>
      </p:sp>
      <p:sp>
        <p:nvSpPr>
          <p:cNvPr id="104" name="Shape 102"/>
          <p:cNvSpPr/>
          <p:nvPr/>
        </p:nvSpPr>
        <p:spPr>
          <a:xfrm>
            <a:off x="936285" y="2718426"/>
            <a:ext cx="2103120" cy="192024"/>
          </a:xfrm>
          <a:prstGeom prst="rect">
            <a:avLst/>
          </a:prstGeom>
          <a:solidFill>
            <a:srgbClr val="E8ECF2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05" name="Text 103"/>
          <p:cNvSpPr/>
          <p:nvPr/>
        </p:nvSpPr>
        <p:spPr>
          <a:xfrm>
            <a:off x="991149" y="2718426"/>
            <a:ext cx="2002536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4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Equity</a:t>
            </a:r>
            <a:endParaRPr lang="en-US" sz="840" dirty="0"/>
          </a:p>
        </p:txBody>
      </p:sp>
      <p:sp>
        <p:nvSpPr>
          <p:cNvPr id="106" name="Shape 104"/>
          <p:cNvSpPr/>
          <p:nvPr/>
        </p:nvSpPr>
        <p:spPr>
          <a:xfrm>
            <a:off x="3039405" y="2718426"/>
            <a:ext cx="658368" cy="192024"/>
          </a:xfrm>
          <a:prstGeom prst="rect">
            <a:avLst/>
          </a:prstGeom>
          <a:solidFill>
            <a:srgbClr val="E8ECF2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07" name="Text 105"/>
          <p:cNvSpPr/>
          <p:nvPr/>
        </p:nvSpPr>
        <p:spPr>
          <a:xfrm>
            <a:off x="3085125" y="2718426"/>
            <a:ext cx="566928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4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32.0%</a:t>
            </a:r>
            <a:endParaRPr lang="en-US" sz="840" dirty="0"/>
          </a:p>
        </p:txBody>
      </p:sp>
      <p:sp>
        <p:nvSpPr>
          <p:cNvPr id="108" name="Shape 106"/>
          <p:cNvSpPr/>
          <p:nvPr/>
        </p:nvSpPr>
        <p:spPr>
          <a:xfrm>
            <a:off x="3697773" y="2718426"/>
            <a:ext cx="713232" cy="192024"/>
          </a:xfrm>
          <a:prstGeom prst="rect">
            <a:avLst/>
          </a:prstGeom>
          <a:solidFill>
            <a:srgbClr val="E8ECF2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09" name="Text 107"/>
          <p:cNvSpPr/>
          <p:nvPr/>
        </p:nvSpPr>
        <p:spPr>
          <a:xfrm>
            <a:off x="3743493" y="2718426"/>
            <a:ext cx="621792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840" dirty="0"/>
          </a:p>
        </p:txBody>
      </p:sp>
      <p:sp>
        <p:nvSpPr>
          <p:cNvPr id="110" name="Shape 108"/>
          <p:cNvSpPr/>
          <p:nvPr/>
        </p:nvSpPr>
        <p:spPr>
          <a:xfrm>
            <a:off x="4411005" y="2718426"/>
            <a:ext cx="658368" cy="192024"/>
          </a:xfrm>
          <a:prstGeom prst="rect">
            <a:avLst/>
          </a:prstGeom>
          <a:solidFill>
            <a:srgbClr val="E8ECF2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11" name="Text 109"/>
          <p:cNvSpPr/>
          <p:nvPr/>
        </p:nvSpPr>
        <p:spPr>
          <a:xfrm>
            <a:off x="4456725" y="2718426"/>
            <a:ext cx="566928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4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24.0%</a:t>
            </a:r>
            <a:endParaRPr lang="en-US" sz="840" dirty="0"/>
          </a:p>
        </p:txBody>
      </p:sp>
      <p:sp>
        <p:nvSpPr>
          <p:cNvPr id="112" name="Shape 110"/>
          <p:cNvSpPr/>
          <p:nvPr/>
        </p:nvSpPr>
        <p:spPr>
          <a:xfrm>
            <a:off x="5069373" y="2718426"/>
            <a:ext cx="1508760" cy="192024"/>
          </a:xfrm>
          <a:prstGeom prst="rect">
            <a:avLst/>
          </a:prstGeom>
          <a:solidFill>
            <a:srgbClr val="E8ECF2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13" name="Text 111"/>
          <p:cNvSpPr/>
          <p:nvPr/>
        </p:nvSpPr>
        <p:spPr>
          <a:xfrm>
            <a:off x="5115093" y="2718426"/>
            <a:ext cx="1417320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4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1.200.000</a:t>
            </a:r>
            <a:endParaRPr lang="en-US" sz="840" dirty="0"/>
          </a:p>
        </p:txBody>
      </p:sp>
      <p:sp>
        <p:nvSpPr>
          <p:cNvPr id="114" name="Shape 112"/>
          <p:cNvSpPr/>
          <p:nvPr/>
        </p:nvSpPr>
        <p:spPr>
          <a:xfrm>
            <a:off x="6578133" y="2718426"/>
            <a:ext cx="1627632" cy="192024"/>
          </a:xfrm>
          <a:prstGeom prst="rect">
            <a:avLst/>
          </a:prstGeom>
          <a:solidFill>
            <a:srgbClr val="E8ECF2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15" name="Text 113"/>
          <p:cNvSpPr/>
          <p:nvPr/>
        </p:nvSpPr>
        <p:spPr>
          <a:xfrm>
            <a:off x="6623853" y="2718426"/>
            <a:ext cx="1536192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endParaRPr lang="en-US" sz="840" dirty="0"/>
          </a:p>
        </p:txBody>
      </p:sp>
      <p:sp>
        <p:nvSpPr>
          <p:cNvPr id="116" name="Shape 114"/>
          <p:cNvSpPr/>
          <p:nvPr/>
        </p:nvSpPr>
        <p:spPr>
          <a:xfrm>
            <a:off x="936285" y="2910450"/>
            <a:ext cx="2103120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17" name="Text 115"/>
          <p:cNvSpPr/>
          <p:nvPr/>
        </p:nvSpPr>
        <p:spPr>
          <a:xfrm>
            <a:off x="1174029" y="2910450"/>
            <a:ext cx="1819656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4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Europe</a:t>
            </a:r>
            <a:endParaRPr lang="en-US" sz="840" dirty="0"/>
          </a:p>
        </p:txBody>
      </p:sp>
      <p:sp>
        <p:nvSpPr>
          <p:cNvPr id="118" name="Shape 116"/>
          <p:cNvSpPr/>
          <p:nvPr/>
        </p:nvSpPr>
        <p:spPr>
          <a:xfrm>
            <a:off x="3039405" y="2910450"/>
            <a:ext cx="658368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19" name="Text 117"/>
          <p:cNvSpPr/>
          <p:nvPr/>
        </p:nvSpPr>
        <p:spPr>
          <a:xfrm>
            <a:off x="3085125" y="2910450"/>
            <a:ext cx="566928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4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15.0%</a:t>
            </a:r>
            <a:endParaRPr lang="en-US" sz="840" dirty="0"/>
          </a:p>
        </p:txBody>
      </p:sp>
      <p:sp>
        <p:nvSpPr>
          <p:cNvPr id="120" name="Shape 118"/>
          <p:cNvSpPr/>
          <p:nvPr/>
        </p:nvSpPr>
        <p:spPr>
          <a:xfrm>
            <a:off x="3697773" y="2910450"/>
            <a:ext cx="713232" cy="192024"/>
          </a:xfrm>
          <a:prstGeom prst="rect">
            <a:avLst/>
          </a:prstGeom>
          <a:solidFill>
            <a:srgbClr val="F6E2DC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21" name="Text 119"/>
          <p:cNvSpPr/>
          <p:nvPr/>
        </p:nvSpPr>
        <p:spPr>
          <a:xfrm>
            <a:off x="3743493" y="2910450"/>
            <a:ext cx="621792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40" b="1" dirty="0">
                <a:solidFill>
                  <a:srgbClr val="C056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-3.0%</a:t>
            </a:r>
            <a:endParaRPr lang="en-US" sz="840" dirty="0"/>
          </a:p>
        </p:txBody>
      </p:sp>
      <p:sp>
        <p:nvSpPr>
          <p:cNvPr id="122" name="Shape 120"/>
          <p:cNvSpPr/>
          <p:nvPr/>
        </p:nvSpPr>
        <p:spPr>
          <a:xfrm>
            <a:off x="4411005" y="2910450"/>
            <a:ext cx="658368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23" name="Text 121"/>
          <p:cNvSpPr/>
          <p:nvPr/>
        </p:nvSpPr>
        <p:spPr>
          <a:xfrm>
            <a:off x="4456725" y="2910450"/>
            <a:ext cx="566928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4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12.0%</a:t>
            </a:r>
            <a:endParaRPr lang="en-US" sz="840" dirty="0"/>
          </a:p>
        </p:txBody>
      </p:sp>
      <p:sp>
        <p:nvSpPr>
          <p:cNvPr id="124" name="Shape 122"/>
          <p:cNvSpPr/>
          <p:nvPr/>
        </p:nvSpPr>
        <p:spPr>
          <a:xfrm>
            <a:off x="5069373" y="2910450"/>
            <a:ext cx="1508760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25" name="Text 123"/>
          <p:cNvSpPr/>
          <p:nvPr/>
        </p:nvSpPr>
        <p:spPr>
          <a:xfrm>
            <a:off x="5115093" y="2910450"/>
            <a:ext cx="1417320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4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600.000</a:t>
            </a:r>
            <a:endParaRPr lang="en-US" sz="840" dirty="0"/>
          </a:p>
        </p:txBody>
      </p:sp>
      <p:sp>
        <p:nvSpPr>
          <p:cNvPr id="126" name="Shape 124"/>
          <p:cNvSpPr/>
          <p:nvPr/>
        </p:nvSpPr>
        <p:spPr>
          <a:xfrm>
            <a:off x="6578133" y="2910450"/>
            <a:ext cx="1627632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27" name="Text 125"/>
          <p:cNvSpPr/>
          <p:nvPr/>
        </p:nvSpPr>
        <p:spPr>
          <a:xfrm>
            <a:off x="6623853" y="2910450"/>
            <a:ext cx="1536192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40" dirty="0">
                <a:solidFill>
                  <a:srgbClr val="4C9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150.000</a:t>
            </a:r>
            <a:endParaRPr lang="en-US" sz="840" dirty="0"/>
          </a:p>
        </p:txBody>
      </p:sp>
      <p:sp>
        <p:nvSpPr>
          <p:cNvPr id="128" name="Shape 126"/>
          <p:cNvSpPr/>
          <p:nvPr/>
        </p:nvSpPr>
        <p:spPr>
          <a:xfrm>
            <a:off x="936285" y="3102474"/>
            <a:ext cx="2103120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29" name="Text 127"/>
          <p:cNvSpPr/>
          <p:nvPr/>
        </p:nvSpPr>
        <p:spPr>
          <a:xfrm>
            <a:off x="1174029" y="3102474"/>
            <a:ext cx="1819656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4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USA</a:t>
            </a:r>
            <a:endParaRPr lang="en-US" sz="840" dirty="0"/>
          </a:p>
        </p:txBody>
      </p:sp>
      <p:sp>
        <p:nvSpPr>
          <p:cNvPr id="130" name="Shape 128"/>
          <p:cNvSpPr/>
          <p:nvPr/>
        </p:nvSpPr>
        <p:spPr>
          <a:xfrm>
            <a:off x="3039405" y="3102474"/>
            <a:ext cx="658368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31" name="Text 129"/>
          <p:cNvSpPr/>
          <p:nvPr/>
        </p:nvSpPr>
        <p:spPr>
          <a:xfrm>
            <a:off x="3085125" y="3102474"/>
            <a:ext cx="566928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4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10.0%</a:t>
            </a:r>
            <a:endParaRPr lang="en-US" sz="840" dirty="0"/>
          </a:p>
        </p:txBody>
      </p:sp>
      <p:sp>
        <p:nvSpPr>
          <p:cNvPr id="132" name="Shape 130"/>
          <p:cNvSpPr/>
          <p:nvPr/>
        </p:nvSpPr>
        <p:spPr>
          <a:xfrm>
            <a:off x="3697773" y="3102474"/>
            <a:ext cx="713232" cy="192024"/>
          </a:xfrm>
          <a:prstGeom prst="rect">
            <a:avLst/>
          </a:prstGeom>
          <a:solidFill>
            <a:srgbClr val="F6E2DC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33" name="Text 131"/>
          <p:cNvSpPr/>
          <p:nvPr/>
        </p:nvSpPr>
        <p:spPr>
          <a:xfrm>
            <a:off x="3743493" y="3102474"/>
            <a:ext cx="621792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40" b="1" dirty="0">
                <a:solidFill>
                  <a:srgbClr val="C056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-4.0%</a:t>
            </a:r>
            <a:endParaRPr lang="en-US" sz="840" dirty="0"/>
          </a:p>
        </p:txBody>
      </p:sp>
      <p:sp>
        <p:nvSpPr>
          <p:cNvPr id="134" name="Shape 132"/>
          <p:cNvSpPr/>
          <p:nvPr/>
        </p:nvSpPr>
        <p:spPr>
          <a:xfrm>
            <a:off x="4411005" y="3102474"/>
            <a:ext cx="658368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35" name="Text 133"/>
          <p:cNvSpPr/>
          <p:nvPr/>
        </p:nvSpPr>
        <p:spPr>
          <a:xfrm>
            <a:off x="4456725" y="3102474"/>
            <a:ext cx="566928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4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6.0%</a:t>
            </a:r>
            <a:endParaRPr lang="en-US" sz="840" dirty="0"/>
          </a:p>
        </p:txBody>
      </p:sp>
      <p:sp>
        <p:nvSpPr>
          <p:cNvPr id="136" name="Shape 134"/>
          <p:cNvSpPr/>
          <p:nvPr/>
        </p:nvSpPr>
        <p:spPr>
          <a:xfrm>
            <a:off x="5069373" y="3102474"/>
            <a:ext cx="1508760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37" name="Text 135"/>
          <p:cNvSpPr/>
          <p:nvPr/>
        </p:nvSpPr>
        <p:spPr>
          <a:xfrm>
            <a:off x="5115093" y="3102474"/>
            <a:ext cx="1417320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4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300.000</a:t>
            </a:r>
            <a:endParaRPr lang="en-US" sz="840" dirty="0"/>
          </a:p>
        </p:txBody>
      </p:sp>
      <p:sp>
        <p:nvSpPr>
          <p:cNvPr id="138" name="Shape 136"/>
          <p:cNvSpPr/>
          <p:nvPr/>
        </p:nvSpPr>
        <p:spPr>
          <a:xfrm>
            <a:off x="6578133" y="3102474"/>
            <a:ext cx="1627632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39" name="Text 137"/>
          <p:cNvSpPr/>
          <p:nvPr/>
        </p:nvSpPr>
        <p:spPr>
          <a:xfrm>
            <a:off x="6623853" y="3102474"/>
            <a:ext cx="1536192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40" dirty="0">
                <a:solidFill>
                  <a:srgbClr val="4C9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200.000</a:t>
            </a:r>
            <a:endParaRPr lang="en-US" sz="840" dirty="0"/>
          </a:p>
        </p:txBody>
      </p:sp>
      <p:sp>
        <p:nvSpPr>
          <p:cNvPr id="140" name="Shape 138"/>
          <p:cNvSpPr/>
          <p:nvPr/>
        </p:nvSpPr>
        <p:spPr>
          <a:xfrm>
            <a:off x="936285" y="3294498"/>
            <a:ext cx="2103120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41" name="Text 139"/>
          <p:cNvSpPr/>
          <p:nvPr/>
        </p:nvSpPr>
        <p:spPr>
          <a:xfrm>
            <a:off x="1174029" y="3294498"/>
            <a:ext cx="1819656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4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Asia Pacific</a:t>
            </a:r>
            <a:endParaRPr lang="en-US" sz="840" dirty="0"/>
          </a:p>
        </p:txBody>
      </p:sp>
      <p:sp>
        <p:nvSpPr>
          <p:cNvPr id="142" name="Shape 140"/>
          <p:cNvSpPr/>
          <p:nvPr/>
        </p:nvSpPr>
        <p:spPr>
          <a:xfrm>
            <a:off x="3039405" y="3294498"/>
            <a:ext cx="658368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43" name="Text 141"/>
          <p:cNvSpPr/>
          <p:nvPr/>
        </p:nvSpPr>
        <p:spPr>
          <a:xfrm>
            <a:off x="3085125" y="3294498"/>
            <a:ext cx="566928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4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7.0%</a:t>
            </a:r>
            <a:endParaRPr lang="en-US" sz="840" dirty="0"/>
          </a:p>
        </p:txBody>
      </p:sp>
      <p:sp>
        <p:nvSpPr>
          <p:cNvPr id="144" name="Shape 142"/>
          <p:cNvSpPr/>
          <p:nvPr/>
        </p:nvSpPr>
        <p:spPr>
          <a:xfrm>
            <a:off x="3697773" y="3294498"/>
            <a:ext cx="713232" cy="192024"/>
          </a:xfrm>
          <a:prstGeom prst="rect">
            <a:avLst/>
          </a:prstGeom>
          <a:solidFill>
            <a:srgbClr val="F6E2DC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45" name="Text 143"/>
          <p:cNvSpPr/>
          <p:nvPr/>
        </p:nvSpPr>
        <p:spPr>
          <a:xfrm>
            <a:off x="3743493" y="3294498"/>
            <a:ext cx="621792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40" b="1" dirty="0">
                <a:solidFill>
                  <a:srgbClr val="C056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-1.0%</a:t>
            </a:r>
            <a:endParaRPr lang="en-US" sz="840" dirty="0"/>
          </a:p>
        </p:txBody>
      </p:sp>
      <p:sp>
        <p:nvSpPr>
          <p:cNvPr id="146" name="Shape 144"/>
          <p:cNvSpPr/>
          <p:nvPr/>
        </p:nvSpPr>
        <p:spPr>
          <a:xfrm>
            <a:off x="4411005" y="3294498"/>
            <a:ext cx="658368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47" name="Text 145"/>
          <p:cNvSpPr/>
          <p:nvPr/>
        </p:nvSpPr>
        <p:spPr>
          <a:xfrm>
            <a:off x="4456725" y="3294498"/>
            <a:ext cx="566928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4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6.0%</a:t>
            </a:r>
            <a:endParaRPr lang="en-US" sz="840" dirty="0"/>
          </a:p>
        </p:txBody>
      </p:sp>
      <p:sp>
        <p:nvSpPr>
          <p:cNvPr id="148" name="Shape 146"/>
          <p:cNvSpPr/>
          <p:nvPr/>
        </p:nvSpPr>
        <p:spPr>
          <a:xfrm>
            <a:off x="5069373" y="3294498"/>
            <a:ext cx="1508760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49" name="Text 147"/>
          <p:cNvSpPr/>
          <p:nvPr/>
        </p:nvSpPr>
        <p:spPr>
          <a:xfrm>
            <a:off x="5115093" y="3294498"/>
            <a:ext cx="1417320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4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300.000</a:t>
            </a:r>
            <a:endParaRPr lang="en-US" sz="840" dirty="0"/>
          </a:p>
        </p:txBody>
      </p:sp>
      <p:sp>
        <p:nvSpPr>
          <p:cNvPr id="150" name="Shape 148"/>
          <p:cNvSpPr/>
          <p:nvPr/>
        </p:nvSpPr>
        <p:spPr>
          <a:xfrm>
            <a:off x="6578133" y="3294498"/>
            <a:ext cx="1627632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51" name="Text 149"/>
          <p:cNvSpPr/>
          <p:nvPr/>
        </p:nvSpPr>
        <p:spPr>
          <a:xfrm>
            <a:off x="6623853" y="3294498"/>
            <a:ext cx="1536192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40" dirty="0">
                <a:solidFill>
                  <a:srgbClr val="4C9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50.000</a:t>
            </a:r>
            <a:endParaRPr lang="en-US" sz="840" dirty="0"/>
          </a:p>
        </p:txBody>
      </p:sp>
      <p:sp>
        <p:nvSpPr>
          <p:cNvPr id="152" name="Shape 150"/>
          <p:cNvSpPr/>
          <p:nvPr/>
        </p:nvSpPr>
        <p:spPr>
          <a:xfrm>
            <a:off x="936285" y="3486522"/>
            <a:ext cx="2103120" cy="192024"/>
          </a:xfrm>
          <a:prstGeom prst="rect">
            <a:avLst/>
          </a:prstGeom>
          <a:solidFill>
            <a:srgbClr val="E8ECF2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53" name="Text 151"/>
          <p:cNvSpPr/>
          <p:nvPr/>
        </p:nvSpPr>
        <p:spPr>
          <a:xfrm>
            <a:off x="991149" y="3486522"/>
            <a:ext cx="2002536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4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Commodities / Metals</a:t>
            </a:r>
            <a:endParaRPr lang="en-US" sz="840" dirty="0"/>
          </a:p>
        </p:txBody>
      </p:sp>
      <p:sp>
        <p:nvSpPr>
          <p:cNvPr id="154" name="Shape 152"/>
          <p:cNvSpPr/>
          <p:nvPr/>
        </p:nvSpPr>
        <p:spPr>
          <a:xfrm>
            <a:off x="3039405" y="3486522"/>
            <a:ext cx="658368" cy="192024"/>
          </a:xfrm>
          <a:prstGeom prst="rect">
            <a:avLst/>
          </a:prstGeom>
          <a:solidFill>
            <a:srgbClr val="E8ECF2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55" name="Text 153"/>
          <p:cNvSpPr/>
          <p:nvPr/>
        </p:nvSpPr>
        <p:spPr>
          <a:xfrm>
            <a:off x="3085125" y="3486522"/>
            <a:ext cx="566928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4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8.0%</a:t>
            </a:r>
            <a:endParaRPr lang="en-US" sz="840" dirty="0"/>
          </a:p>
        </p:txBody>
      </p:sp>
      <p:sp>
        <p:nvSpPr>
          <p:cNvPr id="156" name="Shape 154"/>
          <p:cNvSpPr/>
          <p:nvPr/>
        </p:nvSpPr>
        <p:spPr>
          <a:xfrm>
            <a:off x="3697773" y="3486522"/>
            <a:ext cx="713232" cy="192024"/>
          </a:xfrm>
          <a:prstGeom prst="rect">
            <a:avLst/>
          </a:prstGeom>
          <a:solidFill>
            <a:srgbClr val="E8ECF2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57" name="Text 155"/>
          <p:cNvSpPr/>
          <p:nvPr/>
        </p:nvSpPr>
        <p:spPr>
          <a:xfrm>
            <a:off x="3743493" y="3486522"/>
            <a:ext cx="621792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840" dirty="0"/>
          </a:p>
        </p:txBody>
      </p:sp>
      <p:sp>
        <p:nvSpPr>
          <p:cNvPr id="158" name="Shape 156"/>
          <p:cNvSpPr/>
          <p:nvPr/>
        </p:nvSpPr>
        <p:spPr>
          <a:xfrm>
            <a:off x="4411005" y="3486522"/>
            <a:ext cx="658368" cy="192024"/>
          </a:xfrm>
          <a:prstGeom prst="rect">
            <a:avLst/>
          </a:prstGeom>
          <a:solidFill>
            <a:srgbClr val="E8ECF2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59" name="Text 157"/>
          <p:cNvSpPr/>
          <p:nvPr/>
        </p:nvSpPr>
        <p:spPr>
          <a:xfrm>
            <a:off x="4456725" y="3486522"/>
            <a:ext cx="566928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4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10.0%</a:t>
            </a:r>
            <a:endParaRPr lang="en-US" sz="840" dirty="0"/>
          </a:p>
        </p:txBody>
      </p:sp>
      <p:sp>
        <p:nvSpPr>
          <p:cNvPr id="160" name="Shape 158"/>
          <p:cNvSpPr/>
          <p:nvPr/>
        </p:nvSpPr>
        <p:spPr>
          <a:xfrm>
            <a:off x="5069373" y="3486522"/>
            <a:ext cx="1508760" cy="192024"/>
          </a:xfrm>
          <a:prstGeom prst="rect">
            <a:avLst/>
          </a:prstGeom>
          <a:solidFill>
            <a:srgbClr val="E8ECF2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61" name="Text 159"/>
          <p:cNvSpPr/>
          <p:nvPr/>
        </p:nvSpPr>
        <p:spPr>
          <a:xfrm>
            <a:off x="5115093" y="3486522"/>
            <a:ext cx="1417320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4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500.000</a:t>
            </a:r>
            <a:endParaRPr lang="en-US" sz="840" dirty="0"/>
          </a:p>
        </p:txBody>
      </p:sp>
      <p:sp>
        <p:nvSpPr>
          <p:cNvPr id="162" name="Shape 160"/>
          <p:cNvSpPr/>
          <p:nvPr/>
        </p:nvSpPr>
        <p:spPr>
          <a:xfrm>
            <a:off x="6578133" y="3486522"/>
            <a:ext cx="1627632" cy="192024"/>
          </a:xfrm>
          <a:prstGeom prst="rect">
            <a:avLst/>
          </a:prstGeom>
          <a:solidFill>
            <a:srgbClr val="E8ECF2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63" name="Text 161"/>
          <p:cNvSpPr/>
          <p:nvPr/>
        </p:nvSpPr>
        <p:spPr>
          <a:xfrm>
            <a:off x="6623853" y="3486522"/>
            <a:ext cx="1536192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endParaRPr lang="en-US" sz="840" dirty="0"/>
          </a:p>
        </p:txBody>
      </p:sp>
      <p:sp>
        <p:nvSpPr>
          <p:cNvPr id="164" name="Shape 162"/>
          <p:cNvSpPr/>
          <p:nvPr/>
        </p:nvSpPr>
        <p:spPr>
          <a:xfrm>
            <a:off x="936285" y="3678546"/>
            <a:ext cx="2103120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65" name="Text 163"/>
          <p:cNvSpPr/>
          <p:nvPr/>
        </p:nvSpPr>
        <p:spPr>
          <a:xfrm>
            <a:off x="1174029" y="3678546"/>
            <a:ext cx="1819656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4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Gold</a:t>
            </a:r>
            <a:endParaRPr lang="en-US" sz="840" dirty="0"/>
          </a:p>
        </p:txBody>
      </p:sp>
      <p:sp>
        <p:nvSpPr>
          <p:cNvPr id="166" name="Shape 164"/>
          <p:cNvSpPr/>
          <p:nvPr/>
        </p:nvSpPr>
        <p:spPr>
          <a:xfrm>
            <a:off x="3039405" y="3678546"/>
            <a:ext cx="658368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67" name="Text 165"/>
          <p:cNvSpPr/>
          <p:nvPr/>
        </p:nvSpPr>
        <p:spPr>
          <a:xfrm>
            <a:off x="3085125" y="3678546"/>
            <a:ext cx="566928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4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5.0%</a:t>
            </a:r>
            <a:endParaRPr lang="en-US" sz="840" dirty="0"/>
          </a:p>
        </p:txBody>
      </p:sp>
      <p:sp>
        <p:nvSpPr>
          <p:cNvPr id="168" name="Shape 166"/>
          <p:cNvSpPr/>
          <p:nvPr/>
        </p:nvSpPr>
        <p:spPr>
          <a:xfrm>
            <a:off x="3697773" y="3678546"/>
            <a:ext cx="713232" cy="192024"/>
          </a:xfrm>
          <a:prstGeom prst="rect">
            <a:avLst/>
          </a:prstGeom>
          <a:solidFill>
            <a:srgbClr val="E3F0E8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69" name="Text 167"/>
          <p:cNvSpPr/>
          <p:nvPr/>
        </p:nvSpPr>
        <p:spPr>
          <a:xfrm>
            <a:off x="3743493" y="3678546"/>
            <a:ext cx="621792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40" b="1" dirty="0">
                <a:solidFill>
                  <a:srgbClr val="4C9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+1.0%</a:t>
            </a:r>
            <a:endParaRPr lang="en-US" sz="840" dirty="0"/>
          </a:p>
        </p:txBody>
      </p:sp>
      <p:sp>
        <p:nvSpPr>
          <p:cNvPr id="170" name="Shape 168"/>
          <p:cNvSpPr/>
          <p:nvPr/>
        </p:nvSpPr>
        <p:spPr>
          <a:xfrm>
            <a:off x="4411005" y="3678546"/>
            <a:ext cx="658368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71" name="Text 169"/>
          <p:cNvSpPr/>
          <p:nvPr/>
        </p:nvSpPr>
        <p:spPr>
          <a:xfrm>
            <a:off x="4456725" y="3678546"/>
            <a:ext cx="566928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4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6.0%</a:t>
            </a:r>
            <a:endParaRPr lang="en-US" sz="840" dirty="0"/>
          </a:p>
        </p:txBody>
      </p:sp>
      <p:sp>
        <p:nvSpPr>
          <p:cNvPr id="172" name="Shape 170"/>
          <p:cNvSpPr/>
          <p:nvPr/>
        </p:nvSpPr>
        <p:spPr>
          <a:xfrm>
            <a:off x="5069373" y="3678546"/>
            <a:ext cx="1508760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73" name="Text 171"/>
          <p:cNvSpPr/>
          <p:nvPr/>
        </p:nvSpPr>
        <p:spPr>
          <a:xfrm>
            <a:off x="5115093" y="3678546"/>
            <a:ext cx="1417320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4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300.000</a:t>
            </a:r>
            <a:endParaRPr lang="en-US" sz="840" dirty="0"/>
          </a:p>
        </p:txBody>
      </p:sp>
      <p:sp>
        <p:nvSpPr>
          <p:cNvPr id="174" name="Shape 172"/>
          <p:cNvSpPr/>
          <p:nvPr/>
        </p:nvSpPr>
        <p:spPr>
          <a:xfrm>
            <a:off x="6578133" y="3678546"/>
            <a:ext cx="1627632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75" name="Text 173"/>
          <p:cNvSpPr/>
          <p:nvPr/>
        </p:nvSpPr>
        <p:spPr>
          <a:xfrm>
            <a:off x="6623853" y="3678546"/>
            <a:ext cx="1536192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40" dirty="0">
                <a:solidFill>
                  <a:srgbClr val="C056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-50.000</a:t>
            </a:r>
            <a:endParaRPr lang="en-US" sz="840" dirty="0"/>
          </a:p>
        </p:txBody>
      </p:sp>
      <p:sp>
        <p:nvSpPr>
          <p:cNvPr id="176" name="Shape 174"/>
          <p:cNvSpPr/>
          <p:nvPr/>
        </p:nvSpPr>
        <p:spPr>
          <a:xfrm>
            <a:off x="936285" y="3870570"/>
            <a:ext cx="2103120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77" name="Text 175"/>
          <p:cNvSpPr/>
          <p:nvPr/>
        </p:nvSpPr>
        <p:spPr>
          <a:xfrm>
            <a:off x="1174029" y="3870570"/>
            <a:ext cx="1819656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4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Oil</a:t>
            </a:r>
            <a:endParaRPr lang="en-US" sz="840" dirty="0"/>
          </a:p>
        </p:txBody>
      </p:sp>
      <p:sp>
        <p:nvSpPr>
          <p:cNvPr id="178" name="Shape 176"/>
          <p:cNvSpPr/>
          <p:nvPr/>
        </p:nvSpPr>
        <p:spPr>
          <a:xfrm>
            <a:off x="3039405" y="3870570"/>
            <a:ext cx="658368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79" name="Text 177"/>
          <p:cNvSpPr/>
          <p:nvPr/>
        </p:nvSpPr>
        <p:spPr>
          <a:xfrm>
            <a:off x="3085125" y="3870570"/>
            <a:ext cx="566928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4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3.0%</a:t>
            </a:r>
            <a:endParaRPr lang="en-US" sz="840" dirty="0"/>
          </a:p>
        </p:txBody>
      </p:sp>
      <p:sp>
        <p:nvSpPr>
          <p:cNvPr id="180" name="Shape 178"/>
          <p:cNvSpPr/>
          <p:nvPr/>
        </p:nvSpPr>
        <p:spPr>
          <a:xfrm>
            <a:off x="3697773" y="3870570"/>
            <a:ext cx="713232" cy="192024"/>
          </a:xfrm>
          <a:prstGeom prst="rect">
            <a:avLst/>
          </a:prstGeom>
          <a:solidFill>
            <a:srgbClr val="E3F0E8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81" name="Text 179"/>
          <p:cNvSpPr/>
          <p:nvPr/>
        </p:nvSpPr>
        <p:spPr>
          <a:xfrm>
            <a:off x="3743493" y="3870570"/>
            <a:ext cx="621792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40" b="1" dirty="0">
                <a:solidFill>
                  <a:srgbClr val="4C9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+1.0%</a:t>
            </a:r>
            <a:endParaRPr lang="en-US" sz="840" dirty="0"/>
          </a:p>
        </p:txBody>
      </p:sp>
      <p:sp>
        <p:nvSpPr>
          <p:cNvPr id="182" name="Shape 180"/>
          <p:cNvSpPr/>
          <p:nvPr/>
        </p:nvSpPr>
        <p:spPr>
          <a:xfrm>
            <a:off x="4411005" y="3870570"/>
            <a:ext cx="658368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83" name="Text 181"/>
          <p:cNvSpPr/>
          <p:nvPr/>
        </p:nvSpPr>
        <p:spPr>
          <a:xfrm>
            <a:off x="4456725" y="3870570"/>
            <a:ext cx="566928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4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4.0%</a:t>
            </a:r>
            <a:endParaRPr lang="en-US" sz="840" dirty="0"/>
          </a:p>
        </p:txBody>
      </p:sp>
      <p:sp>
        <p:nvSpPr>
          <p:cNvPr id="184" name="Shape 182"/>
          <p:cNvSpPr/>
          <p:nvPr/>
        </p:nvSpPr>
        <p:spPr>
          <a:xfrm>
            <a:off x="5069373" y="3870570"/>
            <a:ext cx="1508760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85" name="Text 183"/>
          <p:cNvSpPr/>
          <p:nvPr/>
        </p:nvSpPr>
        <p:spPr>
          <a:xfrm>
            <a:off x="5115093" y="3870570"/>
            <a:ext cx="1417320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4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200.000</a:t>
            </a:r>
            <a:endParaRPr lang="en-US" sz="840" dirty="0"/>
          </a:p>
        </p:txBody>
      </p:sp>
      <p:sp>
        <p:nvSpPr>
          <p:cNvPr id="186" name="Shape 184"/>
          <p:cNvSpPr/>
          <p:nvPr/>
        </p:nvSpPr>
        <p:spPr>
          <a:xfrm>
            <a:off x="6578133" y="3870570"/>
            <a:ext cx="1627632" cy="192024"/>
          </a:xfrm>
          <a:prstGeom prst="rect">
            <a:avLst/>
          </a:prstGeom>
          <a:solidFill>
            <a:srgbClr val="FFFFFF"/>
          </a:solidFill>
          <a:ln w="6350">
            <a:solidFill>
              <a:srgbClr val="F4F6F9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87" name="Text 185"/>
          <p:cNvSpPr/>
          <p:nvPr/>
        </p:nvSpPr>
        <p:spPr>
          <a:xfrm>
            <a:off x="6623853" y="3870570"/>
            <a:ext cx="1536192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40" dirty="0">
                <a:solidFill>
                  <a:srgbClr val="C056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-50.000</a:t>
            </a:r>
            <a:endParaRPr lang="en-US" sz="840" dirty="0"/>
          </a:p>
        </p:txBody>
      </p:sp>
      <p:sp>
        <p:nvSpPr>
          <p:cNvPr id="188" name="Shape 186"/>
          <p:cNvSpPr/>
          <p:nvPr/>
        </p:nvSpPr>
        <p:spPr>
          <a:xfrm>
            <a:off x="936285" y="4062594"/>
            <a:ext cx="7269480" cy="274320"/>
          </a:xfrm>
          <a:prstGeom prst="rect">
            <a:avLst/>
          </a:prstGeom>
          <a:solidFill>
            <a:srgbClr val="243558"/>
          </a:solidFill>
          <a:ln w="6350">
            <a:solidFill>
              <a:srgbClr val="111E33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89" name="Text 187"/>
          <p:cNvSpPr/>
          <p:nvPr/>
        </p:nvSpPr>
        <p:spPr>
          <a:xfrm>
            <a:off x="991149" y="4062594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4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</a:t>
            </a:r>
            <a:endParaRPr lang="en-US" sz="840" dirty="0"/>
          </a:p>
        </p:txBody>
      </p:sp>
      <p:sp>
        <p:nvSpPr>
          <p:cNvPr id="190" name="Text 188"/>
          <p:cNvSpPr/>
          <p:nvPr/>
        </p:nvSpPr>
        <p:spPr>
          <a:xfrm>
            <a:off x="3227756" y="4062594"/>
            <a:ext cx="10628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40" b="1" dirty="0">
                <a:solidFill>
                  <a:srgbClr val="E3A8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100%</a:t>
            </a:r>
            <a:endParaRPr lang="en-US" sz="840" dirty="0"/>
          </a:p>
        </p:txBody>
      </p:sp>
      <p:sp>
        <p:nvSpPr>
          <p:cNvPr id="191" name="Text 189"/>
          <p:cNvSpPr/>
          <p:nvPr/>
        </p:nvSpPr>
        <p:spPr>
          <a:xfrm>
            <a:off x="6100998" y="4062594"/>
            <a:ext cx="1508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4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5.000.000</a:t>
            </a:r>
            <a:endParaRPr lang="en-US" sz="840" dirty="0"/>
          </a:p>
        </p:txBody>
      </p:sp>
      <p:pic>
        <p:nvPicPr>
          <p:cNvPr id="195" name="Image 0" descr="preencoded.png">
            <a:extLst>
              <a:ext uri="{FF2B5EF4-FFF2-40B4-BE49-F238E27FC236}">
                <a16:creationId xmlns:a16="http://schemas.microsoft.com/office/drawing/2014/main" id="{A2BF574B-DA97-117C-2D98-0438B2D6E8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4526280"/>
            <a:ext cx="2011680" cy="502920"/>
          </a:xfrm>
          <a:prstGeom prst="rect">
            <a:avLst/>
          </a:prstGeom>
        </p:spPr>
      </p:pic>
      <p:pic>
        <p:nvPicPr>
          <p:cNvPr id="196" name="Picture 195">
            <a:extLst>
              <a:ext uri="{FF2B5EF4-FFF2-40B4-BE49-F238E27FC236}">
                <a16:creationId xmlns:a16="http://schemas.microsoft.com/office/drawing/2014/main" id="{A88E4EA1-E3EF-24B8-4817-0B265FDC97C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4859" t="20546" r="24509" b="33574"/>
          <a:stretch>
            <a:fillRect/>
          </a:stretch>
        </p:blipFill>
        <p:spPr>
          <a:xfrm>
            <a:off x="8312676" y="4526280"/>
            <a:ext cx="602724" cy="502920"/>
          </a:xfrm>
          <a:prstGeom prst="rect">
            <a:avLst/>
          </a:prstGeom>
        </p:spPr>
      </p:pic>
      <p:sp>
        <p:nvSpPr>
          <p:cNvPr id="197" name="Text 7">
            <a:extLst>
              <a:ext uri="{FF2B5EF4-FFF2-40B4-BE49-F238E27FC236}">
                <a16:creationId xmlns:a16="http://schemas.microsoft.com/office/drawing/2014/main" id="{F9D2554B-5912-06C9-4216-09CA555881D7}"/>
              </a:ext>
            </a:extLst>
          </p:cNvPr>
          <p:cNvSpPr/>
          <p:nvPr/>
        </p:nvSpPr>
        <p:spPr>
          <a:xfrm>
            <a:off x="4572000" y="4649724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C778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1200" b="1" dirty="0">
              <a:solidFill>
                <a:srgbClr val="C7783B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A2B4A"/>
          </a:solidFill>
          <a:ln w="12700">
            <a:solidFill>
              <a:srgbClr val="1A2B4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3" name="Shape 1"/>
          <p:cNvSpPr/>
          <p:nvPr/>
        </p:nvSpPr>
        <p:spPr>
          <a:xfrm>
            <a:off x="365760" y="758952"/>
            <a:ext cx="8412480" cy="32004"/>
          </a:xfrm>
          <a:prstGeom prst="rect">
            <a:avLst/>
          </a:prstGeom>
          <a:solidFill>
            <a:srgbClr val="CF7A37"/>
          </a:solidFill>
          <a:ln w="12700">
            <a:solidFill>
              <a:srgbClr val="CF7A37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4" name="Text 2"/>
          <p:cNvSpPr/>
          <p:nvPr/>
        </p:nvSpPr>
        <p:spPr>
          <a:xfrm>
            <a:off x="365760" y="0"/>
            <a:ext cx="6172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Allocation Drives Returns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365760" y="564588"/>
            <a:ext cx="6172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E3A8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the asset-class mix matters more than stock picking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365760" y="1143000"/>
            <a:ext cx="3749040" cy="32004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2"/>
            </a:solidFill>
            <a:prstDash val="solid"/>
          </a:ln>
          <a:effectLst>
            <a:outerShdw blurRad="889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GR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12064" y="1289304"/>
            <a:ext cx="3456432" cy="2907792"/>
          </a:xfrm>
          <a:prstGeom prst="rect">
            <a:avLst/>
          </a:prstGeom>
        </p:spPr>
      </p:pic>
      <p:sp>
        <p:nvSpPr>
          <p:cNvPr id="10" name="Shape 7"/>
          <p:cNvSpPr/>
          <p:nvPr/>
        </p:nvSpPr>
        <p:spPr>
          <a:xfrm>
            <a:off x="4251960" y="2331720"/>
            <a:ext cx="4572000" cy="201168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2"/>
            </a:solidFill>
            <a:prstDash val="solid"/>
          </a:ln>
          <a:effectLst>
            <a:outerShdw blurRad="889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GR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379976" y="2459736"/>
            <a:ext cx="4315968" cy="1755648"/>
          </a:xfrm>
          <a:prstGeom prst="rect">
            <a:avLst/>
          </a:prstGeom>
        </p:spPr>
      </p:pic>
      <p:sp>
        <p:nvSpPr>
          <p:cNvPr id="12" name="Shape 8"/>
          <p:cNvSpPr/>
          <p:nvPr/>
        </p:nvSpPr>
        <p:spPr>
          <a:xfrm>
            <a:off x="4251960" y="1143000"/>
            <a:ext cx="2212848" cy="1078992"/>
          </a:xfrm>
          <a:prstGeom prst="rect">
            <a:avLst/>
          </a:prstGeom>
          <a:solidFill>
            <a:srgbClr val="1A2B4A"/>
          </a:solidFill>
          <a:ln w="12700">
            <a:solidFill>
              <a:srgbClr val="E8ECF2"/>
            </a:solidFill>
            <a:prstDash val="solid"/>
          </a:ln>
          <a:effectLst>
            <a:outerShdw blurRad="889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GR"/>
          </a:p>
        </p:txBody>
      </p:sp>
      <p:sp>
        <p:nvSpPr>
          <p:cNvPr id="13" name="Text 9"/>
          <p:cNvSpPr/>
          <p:nvPr/>
        </p:nvSpPr>
        <p:spPr>
          <a:xfrm>
            <a:off x="4251960" y="1234440"/>
            <a:ext cx="221284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E3A87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88%</a:t>
            </a:r>
            <a:endParaRPr lang="en-US" sz="3400" dirty="0"/>
          </a:p>
        </p:txBody>
      </p:sp>
      <p:sp>
        <p:nvSpPr>
          <p:cNvPr id="14" name="Text 10"/>
          <p:cNvSpPr/>
          <p:nvPr/>
        </p:nvSpPr>
        <p:spPr>
          <a:xfrm>
            <a:off x="4315968" y="1755648"/>
            <a:ext cx="208483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return variability</a:t>
            </a:r>
            <a:endParaRPr lang="en-US" sz="800" dirty="0"/>
          </a:p>
          <a:p>
            <a:pPr marL="0" indent="0" algn="ctr">
              <a:lnSpc>
                <a:spcPct val="90000"/>
              </a:lnSpc>
              <a:buNone/>
            </a:pPr>
            <a:r>
              <a:rPr lang="en-US" sz="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explained by asset allocation</a:t>
            </a:r>
            <a:endParaRPr lang="en-US" sz="800" dirty="0"/>
          </a:p>
        </p:txBody>
      </p:sp>
      <p:sp>
        <p:nvSpPr>
          <p:cNvPr id="15" name="Shape 11"/>
          <p:cNvSpPr/>
          <p:nvPr/>
        </p:nvSpPr>
        <p:spPr>
          <a:xfrm>
            <a:off x="6601968" y="1143000"/>
            <a:ext cx="2221992" cy="1078992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2"/>
            </a:solidFill>
            <a:prstDash val="solid"/>
          </a:ln>
          <a:effectLst>
            <a:outerShdw blurRad="889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GR"/>
          </a:p>
        </p:txBody>
      </p:sp>
      <p:sp>
        <p:nvSpPr>
          <p:cNvPr id="16" name="Shape 12"/>
          <p:cNvSpPr/>
          <p:nvPr/>
        </p:nvSpPr>
        <p:spPr>
          <a:xfrm>
            <a:off x="6601968" y="1143000"/>
            <a:ext cx="64008" cy="1078992"/>
          </a:xfrm>
          <a:prstGeom prst="rect">
            <a:avLst/>
          </a:prstGeom>
          <a:solidFill>
            <a:srgbClr val="CF7A37"/>
          </a:solidFill>
          <a:ln w="12700">
            <a:solidFill>
              <a:srgbClr val="CF7A37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7" name="Text 13"/>
          <p:cNvSpPr/>
          <p:nvPr/>
        </p:nvSpPr>
        <p:spPr>
          <a:xfrm>
            <a:off x="6601968" y="1234440"/>
            <a:ext cx="22219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CF7A3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12%</a:t>
            </a:r>
            <a:endParaRPr lang="en-US" sz="3400" dirty="0"/>
          </a:p>
        </p:txBody>
      </p:sp>
      <p:sp>
        <p:nvSpPr>
          <p:cNvPr id="18" name="Text 14"/>
          <p:cNvSpPr/>
          <p:nvPr/>
        </p:nvSpPr>
        <p:spPr>
          <a:xfrm>
            <a:off x="6675120" y="1737360"/>
            <a:ext cx="208483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8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security selection</a:t>
            </a:r>
            <a:endParaRPr lang="en-US" sz="800" dirty="0"/>
          </a:p>
          <a:p>
            <a:pPr marL="0" indent="0" algn="ctr">
              <a:lnSpc>
                <a:spcPct val="90000"/>
              </a:lnSpc>
              <a:buNone/>
            </a:pPr>
            <a:r>
              <a:rPr lang="en-US" sz="8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&amp; market timing combined</a:t>
            </a:r>
            <a:endParaRPr lang="en-US" sz="800" dirty="0"/>
          </a:p>
        </p:txBody>
      </p:sp>
      <p:sp>
        <p:nvSpPr>
          <p:cNvPr id="19" name="Text 15"/>
          <p:cNvSpPr/>
          <p:nvPr/>
        </p:nvSpPr>
        <p:spPr>
          <a:xfrm>
            <a:off x="4251960" y="2194560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i="1" dirty="0">
                <a:solidFill>
                  <a:srgbClr val="8A9B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Single-stock dispersion (S&amp;P 500, 1988–2012) shows how wide and risky individual outcomes are — the case for diversifying.</a:t>
            </a:r>
            <a:endParaRPr lang="en-US" sz="700" dirty="0"/>
          </a:p>
        </p:txBody>
      </p:sp>
      <p:pic>
        <p:nvPicPr>
          <p:cNvPr id="24" name="Image 0" descr="preencoded.png">
            <a:extLst>
              <a:ext uri="{FF2B5EF4-FFF2-40B4-BE49-F238E27FC236}">
                <a16:creationId xmlns:a16="http://schemas.microsoft.com/office/drawing/2014/main" id="{98AB6F6F-26B0-BCDB-0813-3234B7C4BE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600" y="4526280"/>
            <a:ext cx="2011680" cy="50292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D6AB471F-616B-A0D4-81BD-E165F60C749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4859" t="20546" r="24509" b="33574"/>
          <a:stretch>
            <a:fillRect/>
          </a:stretch>
        </p:blipFill>
        <p:spPr>
          <a:xfrm>
            <a:off x="8312676" y="4526280"/>
            <a:ext cx="602724" cy="502920"/>
          </a:xfrm>
          <a:prstGeom prst="rect">
            <a:avLst/>
          </a:prstGeom>
        </p:spPr>
      </p:pic>
      <p:sp>
        <p:nvSpPr>
          <p:cNvPr id="26" name="Text 7">
            <a:extLst>
              <a:ext uri="{FF2B5EF4-FFF2-40B4-BE49-F238E27FC236}">
                <a16:creationId xmlns:a16="http://schemas.microsoft.com/office/drawing/2014/main" id="{6593A85A-5662-5DBC-2D3F-41ABBA914293}"/>
              </a:ext>
            </a:extLst>
          </p:cNvPr>
          <p:cNvSpPr/>
          <p:nvPr/>
        </p:nvSpPr>
        <p:spPr>
          <a:xfrm>
            <a:off x="4572000" y="4649724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C778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r>
              <a:rPr lang="el-GR" sz="1200" b="1" dirty="0">
                <a:solidFill>
                  <a:srgbClr val="C778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200" b="1" dirty="0">
              <a:solidFill>
                <a:srgbClr val="C7783B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A2B4A"/>
          </a:solidFill>
          <a:ln w="12700">
            <a:solidFill>
              <a:srgbClr val="1A2B4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3" name="Shape 1"/>
          <p:cNvSpPr/>
          <p:nvPr/>
        </p:nvSpPr>
        <p:spPr>
          <a:xfrm>
            <a:off x="365760" y="758952"/>
            <a:ext cx="8412480" cy="32004"/>
          </a:xfrm>
          <a:prstGeom prst="rect">
            <a:avLst/>
          </a:prstGeom>
          <a:solidFill>
            <a:srgbClr val="CF7A37"/>
          </a:solidFill>
          <a:ln w="12700">
            <a:solidFill>
              <a:srgbClr val="CF7A37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4" name="Text 2"/>
          <p:cNvSpPr/>
          <p:nvPr/>
        </p:nvSpPr>
        <p:spPr>
          <a:xfrm>
            <a:off x="365760" y="0"/>
            <a:ext cx="6172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Rebalancing Discipline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365760" y="556773"/>
            <a:ext cx="6172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E3A8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More frequent rebalancing rarely pays for its costs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365760" y="1143000"/>
            <a:ext cx="4937760" cy="306324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2"/>
            </a:solidFill>
            <a:prstDash val="solid"/>
          </a:ln>
          <a:effectLst>
            <a:outerShdw blurRad="889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GR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43910" y="1158645"/>
            <a:ext cx="4791456" cy="2999376"/>
          </a:xfrm>
          <a:prstGeom prst="rect">
            <a:avLst/>
          </a:prstGeom>
        </p:spPr>
      </p:pic>
      <p:sp>
        <p:nvSpPr>
          <p:cNvPr id="10" name="Shape 7"/>
          <p:cNvSpPr/>
          <p:nvPr/>
        </p:nvSpPr>
        <p:spPr>
          <a:xfrm>
            <a:off x="5577840" y="1280160"/>
            <a:ext cx="3246120" cy="2926080"/>
          </a:xfrm>
          <a:prstGeom prst="rect">
            <a:avLst/>
          </a:prstGeom>
          <a:solidFill>
            <a:srgbClr val="1A2B4A"/>
          </a:solidFill>
          <a:ln w="12700">
            <a:solidFill>
              <a:srgbClr val="E8ECF2"/>
            </a:solidFill>
            <a:prstDash val="solid"/>
          </a:ln>
          <a:effectLst>
            <a:outerShdw blurRad="889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GR"/>
          </a:p>
        </p:txBody>
      </p:sp>
      <p:sp>
        <p:nvSpPr>
          <p:cNvPr id="11" name="Shape 8"/>
          <p:cNvSpPr/>
          <p:nvPr/>
        </p:nvSpPr>
        <p:spPr>
          <a:xfrm>
            <a:off x="5577840" y="1280160"/>
            <a:ext cx="64008" cy="2926080"/>
          </a:xfrm>
          <a:prstGeom prst="rect">
            <a:avLst/>
          </a:prstGeom>
          <a:solidFill>
            <a:srgbClr val="CF7A37"/>
          </a:solidFill>
          <a:ln w="12700">
            <a:solidFill>
              <a:srgbClr val="CF7A37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2" name="Text 9"/>
          <p:cNvSpPr/>
          <p:nvPr/>
        </p:nvSpPr>
        <p:spPr>
          <a:xfrm>
            <a:off x="5760720" y="14447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the data shows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5760720" y="1828800"/>
            <a:ext cx="292608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F4F6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Across monthly, quarterly and annual rules for a 60/40 portfolio, </a:t>
            </a:r>
            <a:r>
              <a:rPr lang="en-US" sz="1050" b="1" dirty="0">
                <a:solidFill>
                  <a:srgbClr val="E3A8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returns and risk are remarkably similar.
</a:t>
            </a:r>
            <a:r>
              <a:rPr lang="en-US" sz="1050" dirty="0">
                <a:solidFill>
                  <a:srgbClr val="F4F6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Rebalancing more often raises turnover and cost without materially improving the outcome.
The discipline matters more than the frequency — </a:t>
            </a:r>
            <a:r>
              <a:rPr lang="en-US" sz="1050" i="1" dirty="0">
                <a:solidFill>
                  <a:srgbClr val="E3A8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rebalance on a sensible threshold, then leave it alone.</a:t>
            </a:r>
            <a:endParaRPr lang="en-US" sz="1050" dirty="0"/>
          </a:p>
        </p:txBody>
      </p:sp>
      <p:sp>
        <p:nvSpPr>
          <p:cNvPr id="14" name="Text 11"/>
          <p:cNvSpPr/>
          <p:nvPr/>
        </p:nvSpPr>
        <p:spPr>
          <a:xfrm>
            <a:off x="365760" y="4243290"/>
            <a:ext cx="5029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i="1" dirty="0">
                <a:solidFill>
                  <a:srgbClr val="8A9B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Vanguard research; historical 60/40 equity/bond portfolio, 1926–2015.</a:t>
            </a:r>
            <a:endParaRPr lang="en-US" sz="650" dirty="0"/>
          </a:p>
        </p:txBody>
      </p:sp>
      <p:pic>
        <p:nvPicPr>
          <p:cNvPr id="18" name="Image 0" descr="preencoded.png">
            <a:extLst>
              <a:ext uri="{FF2B5EF4-FFF2-40B4-BE49-F238E27FC236}">
                <a16:creationId xmlns:a16="http://schemas.microsoft.com/office/drawing/2014/main" id="{A143806D-D5E9-70A5-6F57-F4CF023D46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4526280"/>
            <a:ext cx="2011680" cy="50292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CF54691-6F52-684E-1EAB-482662AA85B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4859" t="20546" r="24509" b="33574"/>
          <a:stretch>
            <a:fillRect/>
          </a:stretch>
        </p:blipFill>
        <p:spPr>
          <a:xfrm>
            <a:off x="8312676" y="4526280"/>
            <a:ext cx="602724" cy="502920"/>
          </a:xfrm>
          <a:prstGeom prst="rect">
            <a:avLst/>
          </a:prstGeom>
        </p:spPr>
      </p:pic>
      <p:sp>
        <p:nvSpPr>
          <p:cNvPr id="20" name="Text 7">
            <a:extLst>
              <a:ext uri="{FF2B5EF4-FFF2-40B4-BE49-F238E27FC236}">
                <a16:creationId xmlns:a16="http://schemas.microsoft.com/office/drawing/2014/main" id="{1B011B22-37CE-6D13-A5F7-E83CF86767A2}"/>
              </a:ext>
            </a:extLst>
          </p:cNvPr>
          <p:cNvSpPr/>
          <p:nvPr/>
        </p:nvSpPr>
        <p:spPr>
          <a:xfrm>
            <a:off x="4572000" y="4649724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C778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r>
              <a:rPr lang="el-GR" sz="1200" b="1" dirty="0">
                <a:solidFill>
                  <a:srgbClr val="C778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200" b="1" dirty="0">
              <a:solidFill>
                <a:srgbClr val="C7783B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1A2B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CF7A37"/>
          </a:solidFill>
          <a:ln w="12700">
            <a:solidFill>
              <a:srgbClr val="CF7A37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3" name="Text 1"/>
          <p:cNvSpPr/>
          <p:nvPr/>
        </p:nvSpPr>
        <p:spPr>
          <a:xfrm>
            <a:off x="411480" y="22860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Key Takeaways — Lecture 6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411480" y="786384"/>
            <a:ext cx="8321040" cy="32004"/>
          </a:xfrm>
          <a:prstGeom prst="rect">
            <a:avLst/>
          </a:prstGeom>
          <a:solidFill>
            <a:srgbClr val="CF7A37"/>
          </a:solidFill>
          <a:ln w="12700">
            <a:solidFill>
              <a:srgbClr val="CF7A37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5" name="Shape 3"/>
          <p:cNvSpPr/>
          <p:nvPr/>
        </p:nvSpPr>
        <p:spPr>
          <a:xfrm>
            <a:off x="432583" y="1042416"/>
            <a:ext cx="310896" cy="310896"/>
          </a:xfrm>
          <a:prstGeom prst="ellipse">
            <a:avLst/>
          </a:prstGeom>
          <a:solidFill>
            <a:srgbClr val="CF7A37"/>
          </a:solidFill>
          <a:ln w="12700">
            <a:solidFill>
              <a:srgbClr val="CF7A37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6" name="Text 4"/>
          <p:cNvSpPr/>
          <p:nvPr/>
        </p:nvSpPr>
        <p:spPr>
          <a:xfrm>
            <a:off x="432583" y="1042416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A2B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889783" y="987552"/>
            <a:ext cx="6628617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100" dirty="0">
                <a:solidFill>
                  <a:srgbClr val="F4F6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Asset allocation is the single largest driver of long-run results — roughly 88% of return variability — far outweighing security selection and market timing.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432583" y="1595628"/>
            <a:ext cx="310896" cy="310896"/>
          </a:xfrm>
          <a:prstGeom prst="ellipse">
            <a:avLst/>
          </a:prstGeom>
          <a:solidFill>
            <a:srgbClr val="CF7A37"/>
          </a:solidFill>
          <a:ln w="12700">
            <a:solidFill>
              <a:srgbClr val="CF7A37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9" name="Text 7"/>
          <p:cNvSpPr/>
          <p:nvPr/>
        </p:nvSpPr>
        <p:spPr>
          <a:xfrm>
            <a:off x="432583" y="159562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A2B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889783" y="1540764"/>
            <a:ext cx="6628617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100" dirty="0">
                <a:solidFill>
                  <a:srgbClr val="F4F6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allocation decision rests on three factors: time horizon, risk tolerance, and financial situation. The profile, from Flexible Income to Strategic Growth, follows from these.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432583" y="2148840"/>
            <a:ext cx="310896" cy="310896"/>
          </a:xfrm>
          <a:prstGeom prst="ellipse">
            <a:avLst/>
          </a:prstGeom>
          <a:solidFill>
            <a:srgbClr val="CF7A37"/>
          </a:solidFill>
          <a:ln w="12700">
            <a:solidFill>
              <a:srgbClr val="CF7A37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2" name="Text 10"/>
          <p:cNvSpPr/>
          <p:nvPr/>
        </p:nvSpPr>
        <p:spPr>
          <a:xfrm>
            <a:off x="432583" y="214884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A2B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889783" y="2093976"/>
            <a:ext cx="6706771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100" dirty="0">
                <a:solidFill>
                  <a:srgbClr val="F4F6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There are five strategy types: strategic, constant-weighting, tactical, dynamic, and insured / integrated — ranging from a fixed buy-and-hold mix to a fully active process.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432583" y="2702052"/>
            <a:ext cx="310896" cy="310896"/>
          </a:xfrm>
          <a:prstGeom prst="ellipse">
            <a:avLst/>
          </a:prstGeom>
          <a:solidFill>
            <a:srgbClr val="CF7A37"/>
          </a:solidFill>
          <a:ln w="12700">
            <a:solidFill>
              <a:srgbClr val="CF7A37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5" name="Text 13"/>
          <p:cNvSpPr/>
          <p:nvPr/>
        </p:nvSpPr>
        <p:spPr>
          <a:xfrm>
            <a:off x="432583" y="2702052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A2B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889783" y="2647188"/>
            <a:ext cx="67665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100" dirty="0">
                <a:solidFill>
                  <a:srgbClr val="F4F6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S.A.A. sets the long-run anchor from a factor model; T.A.A. adds bounded active weights to exploit conditions, then reverts to the anchor.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432583" y="3255264"/>
            <a:ext cx="310896" cy="310896"/>
          </a:xfrm>
          <a:prstGeom prst="ellipse">
            <a:avLst/>
          </a:prstGeom>
          <a:solidFill>
            <a:srgbClr val="CF7A37"/>
          </a:solidFill>
          <a:ln w="12700">
            <a:solidFill>
              <a:srgbClr val="CF7A37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8" name="Text 16"/>
          <p:cNvSpPr/>
          <p:nvPr/>
        </p:nvSpPr>
        <p:spPr>
          <a:xfrm>
            <a:off x="432583" y="325526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A2B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889783" y="3200400"/>
            <a:ext cx="6628617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100" dirty="0">
                <a:solidFill>
                  <a:srgbClr val="F4F6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June 2026 example shows the method in action: ECB tightening, record US equities and an energy shock translate into a defensive, cash-heavier tactical tilt.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32583" y="3808476"/>
            <a:ext cx="310896" cy="310896"/>
          </a:xfrm>
          <a:prstGeom prst="ellipse">
            <a:avLst/>
          </a:prstGeom>
          <a:solidFill>
            <a:srgbClr val="CF7A37"/>
          </a:solidFill>
          <a:ln w="12700">
            <a:solidFill>
              <a:srgbClr val="CF7A37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21" name="Text 19"/>
          <p:cNvSpPr/>
          <p:nvPr/>
        </p:nvSpPr>
        <p:spPr>
          <a:xfrm>
            <a:off x="432583" y="3808476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A2B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889783" y="3753612"/>
            <a:ext cx="67665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100" dirty="0">
                <a:solidFill>
                  <a:srgbClr val="F4F6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Rebalancing discipline beats rebalancing frequency — a sensible threshold captures the benefit without the cost of constant trading.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7609455" y="1024128"/>
            <a:ext cx="1188720" cy="3200400"/>
          </a:xfrm>
          <a:prstGeom prst="rect">
            <a:avLst/>
          </a:prstGeom>
          <a:solidFill>
            <a:srgbClr val="243558"/>
          </a:solidFill>
          <a:ln w="12700">
            <a:solidFill>
              <a:srgbClr val="CF7A37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24" name="Text 22"/>
          <p:cNvSpPr/>
          <p:nvPr/>
        </p:nvSpPr>
        <p:spPr>
          <a:xfrm>
            <a:off x="7609455" y="1188720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kern="0" spc="200" dirty="0">
                <a:solidFill>
                  <a:srgbClr val="CF7A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7622188" y="1652758"/>
            <a:ext cx="1188720" cy="131220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2200" b="1" dirty="0">
                <a:solidFill>
                  <a:schemeClr val="bg1"/>
                </a:solidFill>
                <a:ea typeface="Cambria" pitchFamily="34" charset="-122"/>
                <a:cs typeface="Cambria" pitchFamily="34" charset="-120"/>
              </a:rPr>
              <a:t>Lecture</a:t>
            </a:r>
            <a:r>
              <a:rPr lang="el-GR" sz="2200" dirty="0">
                <a:solidFill>
                  <a:schemeClr val="bg1"/>
                </a:solidFill>
              </a:rPr>
              <a:t> </a:t>
            </a:r>
            <a:r>
              <a:rPr lang="en-US" sz="2200" b="1" dirty="0">
                <a:solidFill>
                  <a:schemeClr val="bg1"/>
                </a:solidFill>
                <a:ea typeface="Cambria" pitchFamily="34" charset="-122"/>
                <a:cs typeface="Cambria" pitchFamily="34" charset="-120"/>
              </a:rPr>
              <a:t>7</a:t>
            </a:r>
            <a:r>
              <a:rPr lang="el-GR" sz="1600" b="1" dirty="0">
                <a:solidFill>
                  <a:schemeClr val="bg1"/>
                </a:solidFill>
                <a:ea typeface="Cambria" pitchFamily="34" charset="-122"/>
                <a:cs typeface="Cambria" pitchFamily="34" charset="-120"/>
              </a:rPr>
              <a:t> </a:t>
            </a:r>
          </a:p>
          <a:p>
            <a:pPr marL="0" indent="0" algn="ctr">
              <a:lnSpc>
                <a:spcPct val="90000"/>
              </a:lnSpc>
              <a:buNone/>
            </a:pPr>
            <a:endParaRPr lang="el-GR" sz="1600" b="1" dirty="0">
              <a:solidFill>
                <a:schemeClr val="bg1"/>
              </a:solidFill>
            </a:endParaRPr>
          </a:p>
          <a:p>
            <a:pPr marL="0" indent="0" algn="ctr">
              <a:lnSpc>
                <a:spcPct val="90000"/>
              </a:lnSpc>
              <a:buNone/>
            </a:pPr>
            <a:r>
              <a:rPr lang="en-GB" sz="1700" dirty="0">
                <a:solidFill>
                  <a:schemeClr val="bg1"/>
                </a:solidFill>
              </a:rPr>
              <a:t>Portfolio Optimization</a:t>
            </a:r>
            <a:endParaRPr lang="en-US" sz="1700" dirty="0">
              <a:solidFill>
                <a:schemeClr val="bg1"/>
              </a:solidFill>
            </a:endParaRPr>
          </a:p>
        </p:txBody>
      </p:sp>
      <p:pic>
        <p:nvPicPr>
          <p:cNvPr id="29" name="Image 0" descr="preencoded.png">
            <a:extLst>
              <a:ext uri="{FF2B5EF4-FFF2-40B4-BE49-F238E27FC236}">
                <a16:creationId xmlns:a16="http://schemas.microsoft.com/office/drawing/2014/main" id="{30488F4F-B085-680B-85C9-460FE86C53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4526280"/>
            <a:ext cx="2011680" cy="50292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3CF2B44E-CB4C-C6C9-6DAD-A6999AB040C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4859" t="20546" r="24509" b="33574"/>
          <a:stretch>
            <a:fillRect/>
          </a:stretch>
        </p:blipFill>
        <p:spPr>
          <a:xfrm>
            <a:off x="8312676" y="4526280"/>
            <a:ext cx="602724" cy="502920"/>
          </a:xfrm>
          <a:prstGeom prst="rect">
            <a:avLst/>
          </a:prstGeom>
        </p:spPr>
      </p:pic>
      <p:sp>
        <p:nvSpPr>
          <p:cNvPr id="31" name="Text 7">
            <a:extLst>
              <a:ext uri="{FF2B5EF4-FFF2-40B4-BE49-F238E27FC236}">
                <a16:creationId xmlns:a16="http://schemas.microsoft.com/office/drawing/2014/main" id="{24745499-A083-CD49-4793-0CFAC9D482FE}"/>
              </a:ext>
            </a:extLst>
          </p:cNvPr>
          <p:cNvSpPr/>
          <p:nvPr/>
        </p:nvSpPr>
        <p:spPr>
          <a:xfrm>
            <a:off x="4572000" y="4649724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C778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r>
              <a:rPr lang="el-GR" sz="1200" b="1" dirty="0">
                <a:solidFill>
                  <a:srgbClr val="C778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200" b="1" dirty="0">
              <a:solidFill>
                <a:srgbClr val="C7783B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A2B4A"/>
          </a:solidFill>
          <a:ln w="12700">
            <a:solidFill>
              <a:srgbClr val="1A2B4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3" name="Shape 1"/>
          <p:cNvSpPr/>
          <p:nvPr/>
        </p:nvSpPr>
        <p:spPr>
          <a:xfrm>
            <a:off x="365760" y="758952"/>
            <a:ext cx="8412480" cy="32004"/>
          </a:xfrm>
          <a:prstGeom prst="rect">
            <a:avLst/>
          </a:prstGeom>
          <a:solidFill>
            <a:srgbClr val="CF7A37"/>
          </a:solidFill>
          <a:ln w="12700">
            <a:solidFill>
              <a:srgbClr val="CF7A37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4" name="Text 2"/>
          <p:cNvSpPr/>
          <p:nvPr/>
        </p:nvSpPr>
        <p:spPr>
          <a:xfrm>
            <a:off x="365760" y="0"/>
            <a:ext cx="6172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Three Factors Behind the Strategy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365760" y="572403"/>
            <a:ext cx="6172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E3A8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every allocation decision is built upon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365760" y="1234440"/>
            <a:ext cx="2743200" cy="29718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2"/>
            </a:solidFill>
            <a:prstDash val="solid"/>
          </a:ln>
          <a:effectLst>
            <a:outerShdw blurRad="889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GR"/>
          </a:p>
        </p:txBody>
      </p:sp>
      <p:sp>
        <p:nvSpPr>
          <p:cNvPr id="9" name="Shape 7"/>
          <p:cNvSpPr/>
          <p:nvPr/>
        </p:nvSpPr>
        <p:spPr>
          <a:xfrm>
            <a:off x="1353312" y="1508760"/>
            <a:ext cx="768096" cy="768096"/>
          </a:xfrm>
          <a:prstGeom prst="ellipse">
            <a:avLst/>
          </a:prstGeom>
          <a:solidFill>
            <a:srgbClr val="1A2B4A"/>
          </a:solidFill>
          <a:ln w="19050">
            <a:solidFill>
              <a:srgbClr val="CF7A37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0" name="Text 8"/>
          <p:cNvSpPr/>
          <p:nvPr/>
        </p:nvSpPr>
        <p:spPr>
          <a:xfrm>
            <a:off x="1353312" y="1508760"/>
            <a:ext cx="768096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E3A87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3000" dirty="0"/>
          </a:p>
        </p:txBody>
      </p:sp>
      <p:sp>
        <p:nvSpPr>
          <p:cNvPr id="11" name="Text 9"/>
          <p:cNvSpPr/>
          <p:nvPr/>
        </p:nvSpPr>
        <p:spPr>
          <a:xfrm>
            <a:off x="548640" y="246888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A2B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Time Horizon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594360" y="2971800"/>
            <a:ext cx="22860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200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long until the money is needed? A longer runway allows more equity risk and time to recover from drawdowns; short horizons demand stability and liquidity.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3273552" y="1234440"/>
            <a:ext cx="2743200" cy="29718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2"/>
            </a:solidFill>
            <a:prstDash val="solid"/>
          </a:ln>
          <a:effectLst>
            <a:outerShdw blurRad="889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GR"/>
          </a:p>
        </p:txBody>
      </p:sp>
      <p:sp>
        <p:nvSpPr>
          <p:cNvPr id="14" name="Shape 12"/>
          <p:cNvSpPr/>
          <p:nvPr/>
        </p:nvSpPr>
        <p:spPr>
          <a:xfrm>
            <a:off x="4261104" y="1508760"/>
            <a:ext cx="768096" cy="768096"/>
          </a:xfrm>
          <a:prstGeom prst="ellipse">
            <a:avLst/>
          </a:prstGeom>
          <a:solidFill>
            <a:srgbClr val="1A2B4A"/>
          </a:solidFill>
          <a:ln w="19050">
            <a:solidFill>
              <a:srgbClr val="CF7A37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5" name="Text 13"/>
          <p:cNvSpPr/>
          <p:nvPr/>
        </p:nvSpPr>
        <p:spPr>
          <a:xfrm>
            <a:off x="4261104" y="1508760"/>
            <a:ext cx="768096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E3A87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3000" dirty="0"/>
          </a:p>
        </p:txBody>
      </p:sp>
      <p:sp>
        <p:nvSpPr>
          <p:cNvPr id="16" name="Text 14"/>
          <p:cNvSpPr/>
          <p:nvPr/>
        </p:nvSpPr>
        <p:spPr>
          <a:xfrm>
            <a:off x="3456432" y="246888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A2B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Risk Tolerance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3502152" y="2971800"/>
            <a:ext cx="22860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200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limits of risk the investor can accept — combining psychological willingness with the financial ability to absorb losses without derailing the plan.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6181344" y="1234440"/>
            <a:ext cx="2743200" cy="29718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2"/>
            </a:solidFill>
            <a:prstDash val="solid"/>
          </a:ln>
          <a:effectLst>
            <a:outerShdw blurRad="889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GR"/>
          </a:p>
        </p:txBody>
      </p:sp>
      <p:sp>
        <p:nvSpPr>
          <p:cNvPr id="19" name="Shape 17"/>
          <p:cNvSpPr/>
          <p:nvPr/>
        </p:nvSpPr>
        <p:spPr>
          <a:xfrm>
            <a:off x="7168896" y="1508760"/>
            <a:ext cx="768096" cy="768096"/>
          </a:xfrm>
          <a:prstGeom prst="ellipse">
            <a:avLst/>
          </a:prstGeom>
          <a:solidFill>
            <a:srgbClr val="1A2B4A"/>
          </a:solidFill>
          <a:ln w="19050">
            <a:solidFill>
              <a:srgbClr val="CF7A37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20" name="Text 18"/>
          <p:cNvSpPr/>
          <p:nvPr/>
        </p:nvSpPr>
        <p:spPr>
          <a:xfrm>
            <a:off x="7168896" y="1508760"/>
            <a:ext cx="768096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E3A87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3000" dirty="0"/>
          </a:p>
        </p:txBody>
      </p:sp>
      <p:sp>
        <p:nvSpPr>
          <p:cNvPr id="21" name="Text 19"/>
          <p:cNvSpPr/>
          <p:nvPr/>
        </p:nvSpPr>
        <p:spPr>
          <a:xfrm>
            <a:off x="6364224" y="246888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A2B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Financial Situation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6409944" y="2971800"/>
            <a:ext cx="22860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200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Current net worth, income stability, and liabilities. Defines how much can be allocated to growth assets versus capital-preservation needs.</a:t>
            </a:r>
            <a:endParaRPr lang="en-US" sz="1050" dirty="0"/>
          </a:p>
        </p:txBody>
      </p:sp>
      <p:pic>
        <p:nvPicPr>
          <p:cNvPr id="26" name="Image 0" descr="preencoded.png">
            <a:extLst>
              <a:ext uri="{FF2B5EF4-FFF2-40B4-BE49-F238E27FC236}">
                <a16:creationId xmlns:a16="http://schemas.microsoft.com/office/drawing/2014/main" id="{A59EADB9-9AB2-32E7-E39F-7D9E69B548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4526280"/>
            <a:ext cx="2011680" cy="50292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2FE0881D-3C92-ED5F-4DE6-B88664A0945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4859" t="20546" r="24509" b="33574"/>
          <a:stretch>
            <a:fillRect/>
          </a:stretch>
        </p:blipFill>
        <p:spPr>
          <a:xfrm>
            <a:off x="8312676" y="4526280"/>
            <a:ext cx="602724" cy="502920"/>
          </a:xfrm>
          <a:prstGeom prst="rect">
            <a:avLst/>
          </a:prstGeom>
        </p:spPr>
      </p:pic>
      <p:sp>
        <p:nvSpPr>
          <p:cNvPr id="28" name="Text 7">
            <a:extLst>
              <a:ext uri="{FF2B5EF4-FFF2-40B4-BE49-F238E27FC236}">
                <a16:creationId xmlns:a16="http://schemas.microsoft.com/office/drawing/2014/main" id="{B29E3D28-1070-ED0A-4E5D-D4D3793A488B}"/>
              </a:ext>
            </a:extLst>
          </p:cNvPr>
          <p:cNvSpPr/>
          <p:nvPr/>
        </p:nvSpPr>
        <p:spPr>
          <a:xfrm>
            <a:off x="4572000" y="4649724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C7783B"/>
                </a:solidFill>
                <a:latin typeface="Calibri" pitchFamily="34" charset="0"/>
                <a:cs typeface="Calibri" pitchFamily="34" charset="-120"/>
              </a:rPr>
              <a:t>3</a:t>
            </a:r>
            <a:endParaRPr lang="en-US" sz="1200" b="1" dirty="0">
              <a:solidFill>
                <a:srgbClr val="C7783B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A2B4A"/>
          </a:solidFill>
          <a:ln w="12700">
            <a:solidFill>
              <a:srgbClr val="1A2B4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3" name="Shape 1"/>
          <p:cNvSpPr/>
          <p:nvPr/>
        </p:nvSpPr>
        <p:spPr>
          <a:xfrm>
            <a:off x="365760" y="758952"/>
            <a:ext cx="8412480" cy="32004"/>
          </a:xfrm>
          <a:prstGeom prst="rect">
            <a:avLst/>
          </a:prstGeom>
          <a:solidFill>
            <a:srgbClr val="CF7A37"/>
          </a:solidFill>
          <a:ln w="12700">
            <a:solidFill>
              <a:srgbClr val="CF7A37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4" name="Text 2"/>
          <p:cNvSpPr/>
          <p:nvPr/>
        </p:nvSpPr>
        <p:spPr>
          <a:xfrm>
            <a:off x="365760" y="0"/>
            <a:ext cx="6172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Strategic Allocation Profiles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365760" y="572403"/>
            <a:ext cx="6172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E3A8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equity / fixed-income ladder, from income to growth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365760" y="1188720"/>
            <a:ext cx="5486400" cy="420624"/>
          </a:xfrm>
          <a:prstGeom prst="rect">
            <a:avLst/>
          </a:prstGeom>
          <a:solidFill>
            <a:srgbClr val="1A2B4A"/>
          </a:solidFill>
          <a:ln w="12700">
            <a:solidFill>
              <a:srgbClr val="E8ECF2"/>
            </a:solidFill>
            <a:prstDash val="solid"/>
          </a:ln>
          <a:effectLst>
            <a:outerShdw blurRad="889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GR"/>
          </a:p>
        </p:txBody>
      </p:sp>
      <p:sp>
        <p:nvSpPr>
          <p:cNvPr id="9" name="Text 7"/>
          <p:cNvSpPr/>
          <p:nvPr/>
        </p:nvSpPr>
        <p:spPr>
          <a:xfrm>
            <a:off x="502920" y="1188720"/>
            <a:ext cx="22860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PROFILE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2743200" y="1188720"/>
            <a:ext cx="7772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E3A8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EQUITY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3520440" y="1188720"/>
            <a:ext cx="7772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E3A8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FIXED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4297680" y="1188720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MIX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365760" y="1664208"/>
            <a:ext cx="5486400" cy="502920"/>
          </a:xfrm>
          <a:prstGeom prst="rect">
            <a:avLst/>
          </a:prstGeom>
          <a:solidFill>
            <a:srgbClr val="F4F6F9"/>
          </a:solidFill>
          <a:ln w="12700">
            <a:solidFill>
              <a:srgbClr val="E8ECF2"/>
            </a:solidFill>
            <a:prstDash val="solid"/>
          </a:ln>
          <a:effectLst>
            <a:outerShdw blurRad="889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GR"/>
          </a:p>
        </p:txBody>
      </p:sp>
      <p:sp>
        <p:nvSpPr>
          <p:cNvPr id="14" name="Shape 12"/>
          <p:cNvSpPr/>
          <p:nvPr/>
        </p:nvSpPr>
        <p:spPr>
          <a:xfrm>
            <a:off x="365760" y="1664208"/>
            <a:ext cx="64008" cy="502920"/>
          </a:xfrm>
          <a:prstGeom prst="rect">
            <a:avLst/>
          </a:prstGeom>
          <a:solidFill>
            <a:srgbClr val="CF7A37"/>
          </a:solidFill>
          <a:ln w="12700">
            <a:solidFill>
              <a:srgbClr val="CF7A37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5" name="Text 13"/>
          <p:cNvSpPr/>
          <p:nvPr/>
        </p:nvSpPr>
        <p:spPr>
          <a:xfrm>
            <a:off x="530352" y="1664208"/>
            <a:ext cx="2240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Flexible Income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2743200" y="1664208"/>
            <a:ext cx="777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CF7A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25%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3520440" y="1664208"/>
            <a:ext cx="777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75%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4389120" y="1851660"/>
            <a:ext cx="1234440" cy="128016"/>
          </a:xfrm>
          <a:prstGeom prst="rect">
            <a:avLst/>
          </a:prstGeom>
          <a:solidFill>
            <a:srgbClr val="E8ECF2"/>
          </a:solidFill>
          <a:ln w="12700">
            <a:solidFill>
              <a:srgbClr val="E8ECF2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9" name="Shape 17"/>
          <p:cNvSpPr/>
          <p:nvPr/>
        </p:nvSpPr>
        <p:spPr>
          <a:xfrm>
            <a:off x="4389120" y="1851660"/>
            <a:ext cx="308610" cy="128016"/>
          </a:xfrm>
          <a:prstGeom prst="rect">
            <a:avLst/>
          </a:prstGeom>
          <a:solidFill>
            <a:srgbClr val="1A2B4A"/>
          </a:solidFill>
          <a:ln w="12700">
            <a:solidFill>
              <a:srgbClr val="1A2B4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20" name="Shape 18"/>
          <p:cNvSpPr/>
          <p:nvPr/>
        </p:nvSpPr>
        <p:spPr>
          <a:xfrm>
            <a:off x="365760" y="2203704"/>
            <a:ext cx="5486400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2"/>
            </a:solidFill>
            <a:prstDash val="solid"/>
          </a:ln>
          <a:effectLst>
            <a:outerShdw blurRad="889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GR"/>
          </a:p>
        </p:txBody>
      </p:sp>
      <p:sp>
        <p:nvSpPr>
          <p:cNvPr id="21" name="Shape 19"/>
          <p:cNvSpPr/>
          <p:nvPr/>
        </p:nvSpPr>
        <p:spPr>
          <a:xfrm>
            <a:off x="365760" y="2203704"/>
            <a:ext cx="64008" cy="502920"/>
          </a:xfrm>
          <a:prstGeom prst="rect">
            <a:avLst/>
          </a:prstGeom>
          <a:solidFill>
            <a:srgbClr val="CF7A37"/>
          </a:solidFill>
          <a:ln w="12700">
            <a:solidFill>
              <a:srgbClr val="CF7A37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22" name="Text 20"/>
          <p:cNvSpPr/>
          <p:nvPr/>
        </p:nvSpPr>
        <p:spPr>
          <a:xfrm>
            <a:off x="530352" y="2203704"/>
            <a:ext cx="2240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Conservative Balanced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2743200" y="2203704"/>
            <a:ext cx="777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CF7A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40%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3520440" y="2203704"/>
            <a:ext cx="777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60%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4389120" y="2391156"/>
            <a:ext cx="1234440" cy="128016"/>
          </a:xfrm>
          <a:prstGeom prst="rect">
            <a:avLst/>
          </a:prstGeom>
          <a:solidFill>
            <a:srgbClr val="E8ECF2"/>
          </a:solidFill>
          <a:ln w="12700">
            <a:solidFill>
              <a:srgbClr val="E8ECF2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26" name="Shape 24"/>
          <p:cNvSpPr/>
          <p:nvPr/>
        </p:nvSpPr>
        <p:spPr>
          <a:xfrm>
            <a:off x="4389120" y="2391156"/>
            <a:ext cx="493776" cy="128016"/>
          </a:xfrm>
          <a:prstGeom prst="rect">
            <a:avLst/>
          </a:prstGeom>
          <a:solidFill>
            <a:srgbClr val="1A2B4A"/>
          </a:solidFill>
          <a:ln w="12700">
            <a:solidFill>
              <a:srgbClr val="1A2B4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27" name="Shape 25"/>
          <p:cNvSpPr/>
          <p:nvPr/>
        </p:nvSpPr>
        <p:spPr>
          <a:xfrm>
            <a:off x="365760" y="2743200"/>
            <a:ext cx="5486400" cy="502920"/>
          </a:xfrm>
          <a:prstGeom prst="rect">
            <a:avLst/>
          </a:prstGeom>
          <a:solidFill>
            <a:srgbClr val="F4F6F9"/>
          </a:solidFill>
          <a:ln w="12700">
            <a:solidFill>
              <a:srgbClr val="E8ECF2"/>
            </a:solidFill>
            <a:prstDash val="solid"/>
          </a:ln>
          <a:effectLst>
            <a:outerShdw blurRad="889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GR"/>
          </a:p>
        </p:txBody>
      </p:sp>
      <p:sp>
        <p:nvSpPr>
          <p:cNvPr id="28" name="Shape 26"/>
          <p:cNvSpPr/>
          <p:nvPr/>
        </p:nvSpPr>
        <p:spPr>
          <a:xfrm>
            <a:off x="365760" y="2743200"/>
            <a:ext cx="64008" cy="502920"/>
          </a:xfrm>
          <a:prstGeom prst="rect">
            <a:avLst/>
          </a:prstGeom>
          <a:solidFill>
            <a:srgbClr val="CF7A37"/>
          </a:solidFill>
          <a:ln w="12700">
            <a:solidFill>
              <a:srgbClr val="CF7A37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29" name="Text 27"/>
          <p:cNvSpPr/>
          <p:nvPr/>
        </p:nvSpPr>
        <p:spPr>
          <a:xfrm>
            <a:off x="530352" y="2743200"/>
            <a:ext cx="2240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Balanced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2743200" y="2743200"/>
            <a:ext cx="777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CF7A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60%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3520440" y="2743200"/>
            <a:ext cx="777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40%</a:t>
            </a:r>
            <a:endParaRPr lang="en-US" sz="1200" dirty="0"/>
          </a:p>
        </p:txBody>
      </p:sp>
      <p:sp>
        <p:nvSpPr>
          <p:cNvPr id="32" name="Shape 30"/>
          <p:cNvSpPr/>
          <p:nvPr/>
        </p:nvSpPr>
        <p:spPr>
          <a:xfrm>
            <a:off x="4389120" y="2930652"/>
            <a:ext cx="1234440" cy="128016"/>
          </a:xfrm>
          <a:prstGeom prst="rect">
            <a:avLst/>
          </a:prstGeom>
          <a:solidFill>
            <a:srgbClr val="E8ECF2"/>
          </a:solidFill>
          <a:ln w="12700">
            <a:solidFill>
              <a:srgbClr val="E8ECF2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33" name="Shape 31"/>
          <p:cNvSpPr/>
          <p:nvPr/>
        </p:nvSpPr>
        <p:spPr>
          <a:xfrm>
            <a:off x="4389120" y="2930652"/>
            <a:ext cx="740664" cy="128016"/>
          </a:xfrm>
          <a:prstGeom prst="rect">
            <a:avLst/>
          </a:prstGeom>
          <a:solidFill>
            <a:srgbClr val="1A2B4A"/>
          </a:solidFill>
          <a:ln w="12700">
            <a:solidFill>
              <a:srgbClr val="1A2B4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34" name="Shape 32"/>
          <p:cNvSpPr/>
          <p:nvPr/>
        </p:nvSpPr>
        <p:spPr>
          <a:xfrm>
            <a:off x="365760" y="3282696"/>
            <a:ext cx="5486400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2"/>
            </a:solidFill>
            <a:prstDash val="solid"/>
          </a:ln>
          <a:effectLst>
            <a:outerShdw blurRad="889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GR"/>
          </a:p>
        </p:txBody>
      </p:sp>
      <p:sp>
        <p:nvSpPr>
          <p:cNvPr id="35" name="Shape 33"/>
          <p:cNvSpPr/>
          <p:nvPr/>
        </p:nvSpPr>
        <p:spPr>
          <a:xfrm>
            <a:off x="365760" y="3282696"/>
            <a:ext cx="64008" cy="502920"/>
          </a:xfrm>
          <a:prstGeom prst="rect">
            <a:avLst/>
          </a:prstGeom>
          <a:solidFill>
            <a:srgbClr val="CF7A37"/>
          </a:solidFill>
          <a:ln w="12700">
            <a:solidFill>
              <a:srgbClr val="CF7A37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36" name="Text 34"/>
          <p:cNvSpPr/>
          <p:nvPr/>
        </p:nvSpPr>
        <p:spPr>
          <a:xfrm>
            <a:off x="530352" y="3282696"/>
            <a:ext cx="2240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Conservative Growth</a:t>
            </a:r>
            <a:endParaRPr lang="en-US" sz="1100" dirty="0"/>
          </a:p>
        </p:txBody>
      </p:sp>
      <p:sp>
        <p:nvSpPr>
          <p:cNvPr id="37" name="Text 35"/>
          <p:cNvSpPr/>
          <p:nvPr/>
        </p:nvSpPr>
        <p:spPr>
          <a:xfrm>
            <a:off x="2743200" y="3282696"/>
            <a:ext cx="777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CF7A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80%</a:t>
            </a:r>
            <a:endParaRPr lang="en-US" sz="1200" dirty="0"/>
          </a:p>
        </p:txBody>
      </p:sp>
      <p:sp>
        <p:nvSpPr>
          <p:cNvPr id="38" name="Text 36"/>
          <p:cNvSpPr/>
          <p:nvPr/>
        </p:nvSpPr>
        <p:spPr>
          <a:xfrm>
            <a:off x="3520440" y="3282696"/>
            <a:ext cx="777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20%</a:t>
            </a:r>
            <a:endParaRPr lang="en-US" sz="1200" dirty="0"/>
          </a:p>
        </p:txBody>
      </p:sp>
      <p:sp>
        <p:nvSpPr>
          <p:cNvPr id="39" name="Shape 37"/>
          <p:cNvSpPr/>
          <p:nvPr/>
        </p:nvSpPr>
        <p:spPr>
          <a:xfrm>
            <a:off x="4389120" y="3470148"/>
            <a:ext cx="1234440" cy="128016"/>
          </a:xfrm>
          <a:prstGeom prst="rect">
            <a:avLst/>
          </a:prstGeom>
          <a:solidFill>
            <a:srgbClr val="E8ECF2"/>
          </a:solidFill>
          <a:ln w="12700">
            <a:solidFill>
              <a:srgbClr val="E8ECF2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40" name="Shape 38"/>
          <p:cNvSpPr/>
          <p:nvPr/>
        </p:nvSpPr>
        <p:spPr>
          <a:xfrm>
            <a:off x="4389120" y="3470148"/>
            <a:ext cx="987552" cy="128016"/>
          </a:xfrm>
          <a:prstGeom prst="rect">
            <a:avLst/>
          </a:prstGeom>
          <a:solidFill>
            <a:srgbClr val="1A2B4A"/>
          </a:solidFill>
          <a:ln w="12700">
            <a:solidFill>
              <a:srgbClr val="1A2B4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41" name="Shape 39"/>
          <p:cNvSpPr/>
          <p:nvPr/>
        </p:nvSpPr>
        <p:spPr>
          <a:xfrm>
            <a:off x="365760" y="3822192"/>
            <a:ext cx="5486400" cy="502920"/>
          </a:xfrm>
          <a:prstGeom prst="rect">
            <a:avLst/>
          </a:prstGeom>
          <a:solidFill>
            <a:srgbClr val="F4F6F9"/>
          </a:solidFill>
          <a:ln w="12700">
            <a:solidFill>
              <a:srgbClr val="E8ECF2"/>
            </a:solidFill>
            <a:prstDash val="solid"/>
          </a:ln>
          <a:effectLst>
            <a:outerShdw blurRad="889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GR"/>
          </a:p>
        </p:txBody>
      </p:sp>
      <p:sp>
        <p:nvSpPr>
          <p:cNvPr id="42" name="Shape 40"/>
          <p:cNvSpPr/>
          <p:nvPr/>
        </p:nvSpPr>
        <p:spPr>
          <a:xfrm>
            <a:off x="365760" y="3822192"/>
            <a:ext cx="64008" cy="502920"/>
          </a:xfrm>
          <a:prstGeom prst="rect">
            <a:avLst/>
          </a:prstGeom>
          <a:solidFill>
            <a:srgbClr val="CF7A37"/>
          </a:solidFill>
          <a:ln w="12700">
            <a:solidFill>
              <a:srgbClr val="CF7A37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43" name="Text 41"/>
          <p:cNvSpPr/>
          <p:nvPr/>
        </p:nvSpPr>
        <p:spPr>
          <a:xfrm>
            <a:off x="530352" y="3822192"/>
            <a:ext cx="2240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Strategic Growth</a:t>
            </a:r>
            <a:endParaRPr lang="en-US" sz="1100" dirty="0"/>
          </a:p>
        </p:txBody>
      </p:sp>
      <p:sp>
        <p:nvSpPr>
          <p:cNvPr id="44" name="Text 42"/>
          <p:cNvSpPr/>
          <p:nvPr/>
        </p:nvSpPr>
        <p:spPr>
          <a:xfrm>
            <a:off x="2743200" y="3822192"/>
            <a:ext cx="777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CF7A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100%</a:t>
            </a:r>
            <a:endParaRPr lang="en-US" sz="1200" dirty="0"/>
          </a:p>
        </p:txBody>
      </p:sp>
      <p:sp>
        <p:nvSpPr>
          <p:cNvPr id="45" name="Text 43"/>
          <p:cNvSpPr/>
          <p:nvPr/>
        </p:nvSpPr>
        <p:spPr>
          <a:xfrm>
            <a:off x="3520440" y="3822192"/>
            <a:ext cx="777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0%</a:t>
            </a:r>
            <a:endParaRPr lang="en-US" sz="1200" dirty="0"/>
          </a:p>
        </p:txBody>
      </p:sp>
      <p:sp>
        <p:nvSpPr>
          <p:cNvPr id="46" name="Shape 44"/>
          <p:cNvSpPr/>
          <p:nvPr/>
        </p:nvSpPr>
        <p:spPr>
          <a:xfrm>
            <a:off x="4389120" y="4009644"/>
            <a:ext cx="1234440" cy="128016"/>
          </a:xfrm>
          <a:prstGeom prst="rect">
            <a:avLst/>
          </a:prstGeom>
          <a:solidFill>
            <a:srgbClr val="E8ECF2"/>
          </a:solidFill>
          <a:ln w="12700">
            <a:solidFill>
              <a:srgbClr val="E8ECF2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47" name="Shape 45"/>
          <p:cNvSpPr/>
          <p:nvPr/>
        </p:nvSpPr>
        <p:spPr>
          <a:xfrm>
            <a:off x="4389120" y="4009644"/>
            <a:ext cx="1234440" cy="128016"/>
          </a:xfrm>
          <a:prstGeom prst="rect">
            <a:avLst/>
          </a:prstGeom>
          <a:solidFill>
            <a:srgbClr val="1A2B4A"/>
          </a:solidFill>
          <a:ln w="12700">
            <a:solidFill>
              <a:srgbClr val="1A2B4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48" name="Shape 46"/>
          <p:cNvSpPr/>
          <p:nvPr/>
        </p:nvSpPr>
        <p:spPr>
          <a:xfrm>
            <a:off x="6035040" y="1188720"/>
            <a:ext cx="2788920" cy="3154680"/>
          </a:xfrm>
          <a:prstGeom prst="rect">
            <a:avLst/>
          </a:prstGeom>
          <a:solidFill>
            <a:srgbClr val="1A2B4A"/>
          </a:solidFill>
          <a:ln w="12700">
            <a:solidFill>
              <a:srgbClr val="E8ECF2"/>
            </a:solidFill>
            <a:prstDash val="solid"/>
          </a:ln>
          <a:effectLst>
            <a:outerShdw blurRad="889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GR"/>
          </a:p>
        </p:txBody>
      </p:sp>
      <p:sp>
        <p:nvSpPr>
          <p:cNvPr id="49" name="Shape 47"/>
          <p:cNvSpPr/>
          <p:nvPr/>
        </p:nvSpPr>
        <p:spPr>
          <a:xfrm>
            <a:off x="6035040" y="1188720"/>
            <a:ext cx="64008" cy="3154680"/>
          </a:xfrm>
          <a:prstGeom prst="rect">
            <a:avLst/>
          </a:prstGeom>
          <a:solidFill>
            <a:srgbClr val="CF7A37"/>
          </a:solidFill>
          <a:ln w="12700">
            <a:solidFill>
              <a:srgbClr val="CF7A37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50" name="Text 48"/>
          <p:cNvSpPr/>
          <p:nvPr/>
        </p:nvSpPr>
        <p:spPr>
          <a:xfrm>
            <a:off x="6236208" y="1371600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Reading the ladder</a:t>
            </a:r>
            <a:endParaRPr lang="en-US" sz="1300" dirty="0"/>
          </a:p>
        </p:txBody>
      </p:sp>
      <p:sp>
        <p:nvSpPr>
          <p:cNvPr id="51" name="Text 49"/>
          <p:cNvSpPr/>
          <p:nvPr/>
        </p:nvSpPr>
        <p:spPr>
          <a:xfrm>
            <a:off x="6236208" y="1783080"/>
            <a:ext cx="2423160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050" dirty="0">
                <a:solidFill>
                  <a:srgbClr val="F4F6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the equity share rises, expected return climbs — but so does drawdown risk.
The right rung is chosen by the three factors on the previous slide, not by chasing return.
</a:t>
            </a:r>
            <a:r>
              <a:rPr lang="en-US" sz="1050" i="1" dirty="0">
                <a:solidFill>
                  <a:srgbClr val="E3A8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profile becomes the strategic anchor (S.A.A.) against which tactical tilts are later measured.</a:t>
            </a:r>
            <a:endParaRPr lang="en-US" sz="1050" dirty="0"/>
          </a:p>
        </p:txBody>
      </p:sp>
      <p:pic>
        <p:nvPicPr>
          <p:cNvPr id="55" name="Image 0" descr="preencoded.png">
            <a:extLst>
              <a:ext uri="{FF2B5EF4-FFF2-40B4-BE49-F238E27FC236}">
                <a16:creationId xmlns:a16="http://schemas.microsoft.com/office/drawing/2014/main" id="{AB23A739-B3E7-8789-D057-57E076D992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4526280"/>
            <a:ext cx="2011680" cy="502920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78DD8A9C-F31C-E96E-A59A-817FA08C94F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4859" t="20546" r="24509" b="33574"/>
          <a:stretch>
            <a:fillRect/>
          </a:stretch>
        </p:blipFill>
        <p:spPr>
          <a:xfrm>
            <a:off x="8312676" y="4526280"/>
            <a:ext cx="602724" cy="502920"/>
          </a:xfrm>
          <a:prstGeom prst="rect">
            <a:avLst/>
          </a:prstGeom>
        </p:spPr>
      </p:pic>
      <p:sp>
        <p:nvSpPr>
          <p:cNvPr id="57" name="Text 7">
            <a:extLst>
              <a:ext uri="{FF2B5EF4-FFF2-40B4-BE49-F238E27FC236}">
                <a16:creationId xmlns:a16="http://schemas.microsoft.com/office/drawing/2014/main" id="{9F32AB67-4C58-980D-634B-E8E0B0618009}"/>
              </a:ext>
            </a:extLst>
          </p:cNvPr>
          <p:cNvSpPr/>
          <p:nvPr/>
        </p:nvSpPr>
        <p:spPr>
          <a:xfrm>
            <a:off x="4572000" y="4649724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C7783B"/>
                </a:solidFill>
                <a:latin typeface="Calibri" pitchFamily="34" charset="0"/>
                <a:cs typeface="Calibri" pitchFamily="34" charset="-120"/>
              </a:rPr>
              <a:t>4</a:t>
            </a:r>
            <a:endParaRPr lang="en-US" sz="1200" b="1" dirty="0">
              <a:solidFill>
                <a:srgbClr val="C7783B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A2B4A"/>
          </a:solidFill>
          <a:ln w="12700">
            <a:solidFill>
              <a:srgbClr val="1A2B4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3" name="Shape 1"/>
          <p:cNvSpPr/>
          <p:nvPr/>
        </p:nvSpPr>
        <p:spPr>
          <a:xfrm>
            <a:off x="365760" y="758952"/>
            <a:ext cx="8412480" cy="32004"/>
          </a:xfrm>
          <a:prstGeom prst="rect">
            <a:avLst/>
          </a:prstGeom>
          <a:solidFill>
            <a:srgbClr val="CF7A37"/>
          </a:solidFill>
          <a:ln w="12700">
            <a:solidFill>
              <a:srgbClr val="CF7A37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4" name="Text 2"/>
          <p:cNvSpPr/>
          <p:nvPr/>
        </p:nvSpPr>
        <p:spPr>
          <a:xfrm>
            <a:off x="365760" y="0"/>
            <a:ext cx="6172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ETF Model Portfolios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365760" y="580218"/>
            <a:ext cx="6172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E3A8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Implementing each profile along the risk / return frontier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365760" y="1143000"/>
            <a:ext cx="5486400" cy="32004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2"/>
            </a:solidFill>
            <a:prstDash val="solid"/>
          </a:ln>
          <a:effectLst>
            <a:outerShdw blurRad="889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GR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30352" y="1307592"/>
            <a:ext cx="5157216" cy="2871216"/>
          </a:xfrm>
          <a:prstGeom prst="rect">
            <a:avLst/>
          </a:prstGeom>
        </p:spPr>
      </p:pic>
      <p:sp>
        <p:nvSpPr>
          <p:cNvPr id="10" name="Shape 7"/>
          <p:cNvSpPr/>
          <p:nvPr/>
        </p:nvSpPr>
        <p:spPr>
          <a:xfrm>
            <a:off x="6035040" y="1188720"/>
            <a:ext cx="2788920" cy="713232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2"/>
            </a:solidFill>
            <a:prstDash val="solid"/>
          </a:ln>
          <a:effectLst>
            <a:outerShdw blurRad="889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GR"/>
          </a:p>
        </p:txBody>
      </p:sp>
      <p:sp>
        <p:nvSpPr>
          <p:cNvPr id="11" name="Shape 8"/>
          <p:cNvSpPr/>
          <p:nvPr/>
        </p:nvSpPr>
        <p:spPr>
          <a:xfrm>
            <a:off x="6035040" y="1188720"/>
            <a:ext cx="64008" cy="713232"/>
          </a:xfrm>
          <a:prstGeom prst="rect">
            <a:avLst/>
          </a:prstGeom>
          <a:solidFill>
            <a:srgbClr val="6FA882"/>
          </a:solidFill>
          <a:ln w="12700">
            <a:solidFill>
              <a:srgbClr val="6FA882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2" name="Text 9"/>
          <p:cNvSpPr/>
          <p:nvPr/>
        </p:nvSpPr>
        <p:spPr>
          <a:xfrm>
            <a:off x="6199632" y="1252728"/>
            <a:ext cx="2560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Conservative Income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6199632" y="1490472"/>
            <a:ext cx="257860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Bond-heavy; low volatility, steady distributions.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6035040" y="1984248"/>
            <a:ext cx="2788920" cy="713232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2"/>
            </a:solidFill>
            <a:prstDash val="solid"/>
          </a:ln>
          <a:effectLst>
            <a:outerShdw blurRad="889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GR"/>
          </a:p>
        </p:txBody>
      </p:sp>
      <p:sp>
        <p:nvSpPr>
          <p:cNvPr id="15" name="Shape 12"/>
          <p:cNvSpPr/>
          <p:nvPr/>
        </p:nvSpPr>
        <p:spPr>
          <a:xfrm>
            <a:off x="6035040" y="1984248"/>
            <a:ext cx="64008" cy="713232"/>
          </a:xfrm>
          <a:prstGeom prst="rect">
            <a:avLst/>
          </a:prstGeom>
          <a:solidFill>
            <a:srgbClr val="CF7A37"/>
          </a:solidFill>
          <a:ln w="12700">
            <a:solidFill>
              <a:srgbClr val="CF7A37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6" name="Text 13"/>
          <p:cNvSpPr/>
          <p:nvPr/>
        </p:nvSpPr>
        <p:spPr>
          <a:xfrm>
            <a:off x="6199632" y="2048256"/>
            <a:ext cx="2560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Moderate Balanced</a:t>
            </a:r>
            <a:endParaRPr lang="en-US" sz="1100" dirty="0"/>
          </a:p>
        </p:txBody>
      </p:sp>
      <p:sp>
        <p:nvSpPr>
          <p:cNvPr id="17" name="Text 14"/>
          <p:cNvSpPr/>
          <p:nvPr/>
        </p:nvSpPr>
        <p:spPr>
          <a:xfrm>
            <a:off x="6199632" y="2286000"/>
            <a:ext cx="257860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diversified core blending equity and fixed income.</a:t>
            </a:r>
            <a:endParaRPr lang="en-US" sz="900" dirty="0"/>
          </a:p>
        </p:txBody>
      </p:sp>
      <p:sp>
        <p:nvSpPr>
          <p:cNvPr id="18" name="Shape 15"/>
          <p:cNvSpPr/>
          <p:nvPr/>
        </p:nvSpPr>
        <p:spPr>
          <a:xfrm>
            <a:off x="6035040" y="2779776"/>
            <a:ext cx="2788920" cy="713232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2"/>
            </a:solidFill>
            <a:prstDash val="solid"/>
          </a:ln>
          <a:effectLst>
            <a:outerShdw blurRad="889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GR"/>
          </a:p>
        </p:txBody>
      </p:sp>
      <p:sp>
        <p:nvSpPr>
          <p:cNvPr id="19" name="Shape 16"/>
          <p:cNvSpPr/>
          <p:nvPr/>
        </p:nvSpPr>
        <p:spPr>
          <a:xfrm>
            <a:off x="6035040" y="2779776"/>
            <a:ext cx="64008" cy="713232"/>
          </a:xfrm>
          <a:prstGeom prst="rect">
            <a:avLst/>
          </a:prstGeom>
          <a:solidFill>
            <a:srgbClr val="E3A878"/>
          </a:solidFill>
          <a:ln w="12700">
            <a:solidFill>
              <a:srgbClr val="E3A878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20" name="Text 17"/>
          <p:cNvSpPr/>
          <p:nvPr/>
        </p:nvSpPr>
        <p:spPr>
          <a:xfrm>
            <a:off x="6199632" y="2843784"/>
            <a:ext cx="2560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Moderate Growth</a:t>
            </a:r>
            <a:endParaRPr lang="en-US" sz="1100" dirty="0"/>
          </a:p>
        </p:txBody>
      </p:sp>
      <p:sp>
        <p:nvSpPr>
          <p:cNvPr id="21" name="Text 18"/>
          <p:cNvSpPr/>
          <p:nvPr/>
        </p:nvSpPr>
        <p:spPr>
          <a:xfrm>
            <a:off x="6199632" y="3081528"/>
            <a:ext cx="257860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Equity-tilted with a tactical sleeve for flexibility.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6035040" y="3575304"/>
            <a:ext cx="2788920" cy="713232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2"/>
            </a:solidFill>
            <a:prstDash val="solid"/>
          </a:ln>
          <a:effectLst>
            <a:outerShdw blurRad="889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GR"/>
          </a:p>
        </p:txBody>
      </p:sp>
      <p:sp>
        <p:nvSpPr>
          <p:cNvPr id="23" name="Shape 20"/>
          <p:cNvSpPr/>
          <p:nvPr/>
        </p:nvSpPr>
        <p:spPr>
          <a:xfrm>
            <a:off x="6035040" y="3575304"/>
            <a:ext cx="64008" cy="713232"/>
          </a:xfrm>
          <a:prstGeom prst="rect">
            <a:avLst/>
          </a:prstGeom>
          <a:solidFill>
            <a:srgbClr val="C0563F"/>
          </a:solidFill>
          <a:ln w="12700">
            <a:solidFill>
              <a:srgbClr val="C0563F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24" name="Text 21"/>
          <p:cNvSpPr/>
          <p:nvPr/>
        </p:nvSpPr>
        <p:spPr>
          <a:xfrm>
            <a:off x="6199632" y="3639312"/>
            <a:ext cx="2560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Aggressive Growth</a:t>
            </a:r>
            <a:endParaRPr lang="en-US" sz="1100" dirty="0"/>
          </a:p>
        </p:txBody>
      </p:sp>
      <p:sp>
        <p:nvSpPr>
          <p:cNvPr id="25" name="Text 22"/>
          <p:cNvSpPr/>
          <p:nvPr/>
        </p:nvSpPr>
        <p:spPr>
          <a:xfrm>
            <a:off x="6199632" y="3877056"/>
            <a:ext cx="257860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Predominantly equity; highest expected return and risk.</a:t>
            </a:r>
            <a:endParaRPr lang="en-US" sz="900" dirty="0"/>
          </a:p>
        </p:txBody>
      </p:sp>
      <p:pic>
        <p:nvPicPr>
          <p:cNvPr id="29" name="Image 0" descr="preencoded.png">
            <a:extLst>
              <a:ext uri="{FF2B5EF4-FFF2-40B4-BE49-F238E27FC236}">
                <a16:creationId xmlns:a16="http://schemas.microsoft.com/office/drawing/2014/main" id="{ABE186A3-CEB9-5AF1-8878-61E93C4E5E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4526280"/>
            <a:ext cx="2011680" cy="50292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796A91C4-6685-141E-C70D-37546C04074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4859" t="20546" r="24509" b="33574"/>
          <a:stretch>
            <a:fillRect/>
          </a:stretch>
        </p:blipFill>
        <p:spPr>
          <a:xfrm>
            <a:off x="8312676" y="4526280"/>
            <a:ext cx="602724" cy="502920"/>
          </a:xfrm>
          <a:prstGeom prst="rect">
            <a:avLst/>
          </a:prstGeom>
        </p:spPr>
      </p:pic>
      <p:sp>
        <p:nvSpPr>
          <p:cNvPr id="31" name="Text 7">
            <a:extLst>
              <a:ext uri="{FF2B5EF4-FFF2-40B4-BE49-F238E27FC236}">
                <a16:creationId xmlns:a16="http://schemas.microsoft.com/office/drawing/2014/main" id="{9C26F3C9-09F0-D83B-30B1-D90B0E1E09CA}"/>
              </a:ext>
            </a:extLst>
          </p:cNvPr>
          <p:cNvSpPr/>
          <p:nvPr/>
        </p:nvSpPr>
        <p:spPr>
          <a:xfrm>
            <a:off x="4572000" y="4649724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C7783B"/>
                </a:solidFill>
                <a:latin typeface="Calibri" pitchFamily="34" charset="0"/>
                <a:cs typeface="Calibri" pitchFamily="34" charset="-120"/>
              </a:rPr>
              <a:t>5</a:t>
            </a:r>
            <a:endParaRPr lang="en-US" sz="1200" b="1" dirty="0">
              <a:solidFill>
                <a:srgbClr val="C7783B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A2B4A"/>
          </a:solidFill>
          <a:ln w="12700">
            <a:solidFill>
              <a:srgbClr val="1A2B4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3" name="Shape 1"/>
          <p:cNvSpPr/>
          <p:nvPr/>
        </p:nvSpPr>
        <p:spPr>
          <a:xfrm>
            <a:off x="365760" y="758952"/>
            <a:ext cx="8412480" cy="32004"/>
          </a:xfrm>
          <a:prstGeom prst="rect">
            <a:avLst/>
          </a:prstGeom>
          <a:solidFill>
            <a:srgbClr val="CF7A37"/>
          </a:solidFill>
          <a:ln w="12700">
            <a:solidFill>
              <a:srgbClr val="CF7A37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4" name="Text 2"/>
          <p:cNvSpPr/>
          <p:nvPr/>
        </p:nvSpPr>
        <p:spPr>
          <a:xfrm>
            <a:off x="365760" y="0"/>
            <a:ext cx="6172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Core–Satellite Architecture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365760" y="580218"/>
            <a:ext cx="6172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E3A8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low-cost strategic core, surrounded by targeted active bets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725268" y="1097280"/>
            <a:ext cx="4206240" cy="324612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2"/>
            </a:solidFill>
            <a:prstDash val="solid"/>
          </a:ln>
          <a:effectLst>
            <a:outerShdw blurRad="889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GR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08147" y="1280160"/>
            <a:ext cx="3732297" cy="2880360"/>
          </a:xfrm>
          <a:prstGeom prst="rect">
            <a:avLst/>
          </a:prstGeom>
        </p:spPr>
      </p:pic>
      <p:sp>
        <p:nvSpPr>
          <p:cNvPr id="12" name="Shape 8"/>
          <p:cNvSpPr/>
          <p:nvPr/>
        </p:nvSpPr>
        <p:spPr>
          <a:xfrm>
            <a:off x="5781435" y="1143000"/>
            <a:ext cx="2651760" cy="100584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2"/>
            </a:solidFill>
            <a:prstDash val="solid"/>
          </a:ln>
          <a:effectLst>
            <a:outerShdw blurRad="889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GR"/>
          </a:p>
        </p:txBody>
      </p:sp>
      <p:sp>
        <p:nvSpPr>
          <p:cNvPr id="13" name="Shape 9"/>
          <p:cNvSpPr/>
          <p:nvPr/>
        </p:nvSpPr>
        <p:spPr>
          <a:xfrm>
            <a:off x="5781435" y="1143000"/>
            <a:ext cx="64008" cy="1005840"/>
          </a:xfrm>
          <a:prstGeom prst="rect">
            <a:avLst/>
          </a:prstGeom>
          <a:solidFill>
            <a:srgbClr val="CF7A37"/>
          </a:solidFill>
          <a:ln w="12700">
            <a:solidFill>
              <a:srgbClr val="CF7A37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4" name="Text 10"/>
          <p:cNvSpPr/>
          <p:nvPr/>
        </p:nvSpPr>
        <p:spPr>
          <a:xfrm>
            <a:off x="5936883" y="1216152"/>
            <a:ext cx="24231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Core (≈50%)</a:t>
            </a:r>
            <a:endParaRPr lang="en-US" sz="1100" dirty="0"/>
          </a:p>
        </p:txBody>
      </p:sp>
      <p:sp>
        <p:nvSpPr>
          <p:cNvPr id="15" name="Text 11"/>
          <p:cNvSpPr/>
          <p:nvPr/>
        </p:nvSpPr>
        <p:spPr>
          <a:xfrm>
            <a:off x="5936883" y="1453896"/>
            <a:ext cx="243230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88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broad, diversified, low-cost base — typically passive global allocation funds. It captures market beta cheaply and anchors the portfolio.</a:t>
            </a:r>
            <a:endParaRPr lang="en-US" sz="880" dirty="0"/>
          </a:p>
        </p:txBody>
      </p:sp>
      <p:sp>
        <p:nvSpPr>
          <p:cNvPr id="16" name="Shape 12"/>
          <p:cNvSpPr/>
          <p:nvPr/>
        </p:nvSpPr>
        <p:spPr>
          <a:xfrm>
            <a:off x="5781435" y="2240280"/>
            <a:ext cx="2651760" cy="100584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2"/>
            </a:solidFill>
            <a:prstDash val="solid"/>
          </a:ln>
          <a:effectLst>
            <a:outerShdw blurRad="889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GR"/>
          </a:p>
        </p:txBody>
      </p:sp>
      <p:sp>
        <p:nvSpPr>
          <p:cNvPr id="17" name="Shape 13"/>
          <p:cNvSpPr/>
          <p:nvPr/>
        </p:nvSpPr>
        <p:spPr>
          <a:xfrm>
            <a:off x="5781435" y="2240280"/>
            <a:ext cx="64008" cy="1005840"/>
          </a:xfrm>
          <a:prstGeom prst="rect">
            <a:avLst/>
          </a:prstGeom>
          <a:solidFill>
            <a:srgbClr val="CF7A37"/>
          </a:solidFill>
          <a:ln w="12700">
            <a:solidFill>
              <a:srgbClr val="CF7A37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8" name="Text 14"/>
          <p:cNvSpPr/>
          <p:nvPr/>
        </p:nvSpPr>
        <p:spPr>
          <a:xfrm>
            <a:off x="5936883" y="2313432"/>
            <a:ext cx="24231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Satellites (≈50%)</a:t>
            </a:r>
            <a:endParaRPr lang="en-US" sz="1100" dirty="0"/>
          </a:p>
        </p:txBody>
      </p:sp>
      <p:sp>
        <p:nvSpPr>
          <p:cNvPr id="19" name="Text 15"/>
          <p:cNvSpPr/>
          <p:nvPr/>
        </p:nvSpPr>
        <p:spPr>
          <a:xfrm>
            <a:off x="5936883" y="2551176"/>
            <a:ext cx="243230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88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Smaller, deliberate active positions — themes, regions, or factors — that aim to add alpha around the core without dominating risk.</a:t>
            </a:r>
            <a:endParaRPr lang="en-US" sz="880" dirty="0"/>
          </a:p>
        </p:txBody>
      </p:sp>
      <p:sp>
        <p:nvSpPr>
          <p:cNvPr id="20" name="Shape 16"/>
          <p:cNvSpPr/>
          <p:nvPr/>
        </p:nvSpPr>
        <p:spPr>
          <a:xfrm>
            <a:off x="5781435" y="3337560"/>
            <a:ext cx="2651760" cy="100584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2"/>
            </a:solidFill>
            <a:prstDash val="solid"/>
          </a:ln>
          <a:effectLst>
            <a:outerShdw blurRad="889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GR"/>
          </a:p>
        </p:txBody>
      </p:sp>
      <p:sp>
        <p:nvSpPr>
          <p:cNvPr id="21" name="Shape 17"/>
          <p:cNvSpPr/>
          <p:nvPr/>
        </p:nvSpPr>
        <p:spPr>
          <a:xfrm>
            <a:off x="5781435" y="3337560"/>
            <a:ext cx="64008" cy="1005840"/>
          </a:xfrm>
          <a:prstGeom prst="rect">
            <a:avLst/>
          </a:prstGeom>
          <a:solidFill>
            <a:srgbClr val="CF7A37"/>
          </a:solidFill>
          <a:ln w="12700">
            <a:solidFill>
              <a:srgbClr val="CF7A37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22" name="Text 18"/>
          <p:cNvSpPr/>
          <p:nvPr/>
        </p:nvSpPr>
        <p:spPr>
          <a:xfrm>
            <a:off x="5936883" y="3410712"/>
            <a:ext cx="24231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Passive core, active edge</a:t>
            </a:r>
            <a:endParaRPr lang="en-US" sz="1100" dirty="0"/>
          </a:p>
        </p:txBody>
      </p:sp>
      <p:sp>
        <p:nvSpPr>
          <p:cNvPr id="23" name="Text 19"/>
          <p:cNvSpPr/>
          <p:nvPr/>
        </p:nvSpPr>
        <p:spPr>
          <a:xfrm>
            <a:off x="5936883" y="3648456"/>
            <a:ext cx="243230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88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core stays passive and stable; satellites carry the conviction and can be tilted tactically as opportunities arise.</a:t>
            </a:r>
            <a:endParaRPr lang="en-US" sz="880" dirty="0"/>
          </a:p>
        </p:txBody>
      </p:sp>
      <p:pic>
        <p:nvPicPr>
          <p:cNvPr id="27" name="Image 0" descr="preencoded.png">
            <a:extLst>
              <a:ext uri="{FF2B5EF4-FFF2-40B4-BE49-F238E27FC236}">
                <a16:creationId xmlns:a16="http://schemas.microsoft.com/office/drawing/2014/main" id="{554BC9EA-FA59-028C-234F-B597773746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4526280"/>
            <a:ext cx="2011680" cy="50292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76AD7EB9-2A1A-B132-E267-B8224426D7D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4859" t="20546" r="24509" b="33574"/>
          <a:stretch>
            <a:fillRect/>
          </a:stretch>
        </p:blipFill>
        <p:spPr>
          <a:xfrm>
            <a:off x="8312676" y="4526280"/>
            <a:ext cx="602724" cy="502920"/>
          </a:xfrm>
          <a:prstGeom prst="rect">
            <a:avLst/>
          </a:prstGeom>
        </p:spPr>
      </p:pic>
      <p:sp>
        <p:nvSpPr>
          <p:cNvPr id="29" name="Text 7">
            <a:extLst>
              <a:ext uri="{FF2B5EF4-FFF2-40B4-BE49-F238E27FC236}">
                <a16:creationId xmlns:a16="http://schemas.microsoft.com/office/drawing/2014/main" id="{FB9945AC-3365-99CA-EFED-3DEACF53C362}"/>
              </a:ext>
            </a:extLst>
          </p:cNvPr>
          <p:cNvSpPr/>
          <p:nvPr/>
        </p:nvSpPr>
        <p:spPr>
          <a:xfrm>
            <a:off x="4572000" y="4649724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C7783B"/>
                </a:solidFill>
                <a:latin typeface="Calibri" pitchFamily="34" charset="0"/>
                <a:cs typeface="Calibri" pitchFamily="34" charset="-120"/>
              </a:rPr>
              <a:t>6</a:t>
            </a:r>
            <a:endParaRPr lang="en-US" sz="1200" b="1" dirty="0">
              <a:solidFill>
                <a:srgbClr val="C7783B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A2B4A"/>
          </a:solidFill>
          <a:ln w="12700">
            <a:solidFill>
              <a:srgbClr val="1A2B4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3" name="Shape 1"/>
          <p:cNvSpPr/>
          <p:nvPr/>
        </p:nvSpPr>
        <p:spPr>
          <a:xfrm>
            <a:off x="365760" y="758952"/>
            <a:ext cx="8412480" cy="32004"/>
          </a:xfrm>
          <a:prstGeom prst="rect">
            <a:avLst/>
          </a:prstGeom>
          <a:solidFill>
            <a:srgbClr val="CF7A37"/>
          </a:solidFill>
          <a:ln w="12700">
            <a:solidFill>
              <a:srgbClr val="CF7A37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4" name="Text 2"/>
          <p:cNvSpPr/>
          <p:nvPr/>
        </p:nvSpPr>
        <p:spPr>
          <a:xfrm>
            <a:off x="365760" y="0"/>
            <a:ext cx="6172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Three Levels of Allocation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365760" y="564588"/>
            <a:ext cx="6172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E3A8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diversification happens — and where most of the return comes from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365760" y="1143000"/>
            <a:ext cx="5120640" cy="32004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2"/>
            </a:solidFill>
            <a:prstDash val="solid"/>
          </a:ln>
          <a:effectLst>
            <a:outerShdw blurRad="889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GR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30352" y="1307592"/>
            <a:ext cx="4791456" cy="2871216"/>
          </a:xfrm>
          <a:prstGeom prst="rect">
            <a:avLst/>
          </a:prstGeom>
        </p:spPr>
      </p:pic>
      <p:sp>
        <p:nvSpPr>
          <p:cNvPr id="10" name="Shape 7"/>
          <p:cNvSpPr/>
          <p:nvPr/>
        </p:nvSpPr>
        <p:spPr>
          <a:xfrm>
            <a:off x="5669280" y="1371600"/>
            <a:ext cx="3154680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2"/>
            </a:solidFill>
            <a:prstDash val="solid"/>
          </a:ln>
          <a:effectLst>
            <a:outerShdw blurRad="889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GR"/>
          </a:p>
        </p:txBody>
      </p:sp>
      <p:sp>
        <p:nvSpPr>
          <p:cNvPr id="11" name="Shape 8"/>
          <p:cNvSpPr/>
          <p:nvPr/>
        </p:nvSpPr>
        <p:spPr>
          <a:xfrm>
            <a:off x="5669280" y="1371600"/>
            <a:ext cx="64008" cy="868680"/>
          </a:xfrm>
          <a:prstGeom prst="rect">
            <a:avLst/>
          </a:prstGeom>
          <a:solidFill>
            <a:srgbClr val="6FA882"/>
          </a:solidFill>
          <a:ln w="12700">
            <a:solidFill>
              <a:srgbClr val="6FA882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2" name="Text 9"/>
          <p:cNvSpPr/>
          <p:nvPr/>
        </p:nvSpPr>
        <p:spPr>
          <a:xfrm>
            <a:off x="5833872" y="1463040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2B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Capital Allocation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5833872" y="1737360"/>
            <a:ext cx="294436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3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Split between riskless and risky assets — the single biggest driver of portfolio outcomes.</a:t>
            </a:r>
            <a:endParaRPr lang="en-US" sz="930" dirty="0"/>
          </a:p>
        </p:txBody>
      </p:sp>
      <p:sp>
        <p:nvSpPr>
          <p:cNvPr id="14" name="Shape 11"/>
          <p:cNvSpPr/>
          <p:nvPr/>
        </p:nvSpPr>
        <p:spPr>
          <a:xfrm>
            <a:off x="5669280" y="2359152"/>
            <a:ext cx="3154680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2"/>
            </a:solidFill>
            <a:prstDash val="solid"/>
          </a:ln>
          <a:effectLst>
            <a:outerShdw blurRad="889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GR"/>
          </a:p>
        </p:txBody>
      </p:sp>
      <p:sp>
        <p:nvSpPr>
          <p:cNvPr id="15" name="Shape 12"/>
          <p:cNvSpPr/>
          <p:nvPr/>
        </p:nvSpPr>
        <p:spPr>
          <a:xfrm>
            <a:off x="5669280" y="2359152"/>
            <a:ext cx="64008" cy="868680"/>
          </a:xfrm>
          <a:prstGeom prst="rect">
            <a:avLst/>
          </a:prstGeom>
          <a:solidFill>
            <a:srgbClr val="C0563F"/>
          </a:solidFill>
          <a:ln w="12700">
            <a:solidFill>
              <a:srgbClr val="C0563F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6" name="Text 13"/>
          <p:cNvSpPr/>
          <p:nvPr/>
        </p:nvSpPr>
        <p:spPr>
          <a:xfrm>
            <a:off x="5833872" y="2450592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2B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Asset Allocation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5833872" y="2724912"/>
            <a:ext cx="294436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3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Diversify among asset classes and markets — equities, bonds, real assets, regions.</a:t>
            </a:r>
            <a:endParaRPr lang="en-US" sz="930" dirty="0"/>
          </a:p>
        </p:txBody>
      </p:sp>
      <p:sp>
        <p:nvSpPr>
          <p:cNvPr id="18" name="Shape 15"/>
          <p:cNvSpPr/>
          <p:nvPr/>
        </p:nvSpPr>
        <p:spPr>
          <a:xfrm>
            <a:off x="5669280" y="3346704"/>
            <a:ext cx="3154680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2"/>
            </a:solidFill>
            <a:prstDash val="solid"/>
          </a:ln>
          <a:effectLst>
            <a:outerShdw blurRad="889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GR"/>
          </a:p>
        </p:txBody>
      </p:sp>
      <p:sp>
        <p:nvSpPr>
          <p:cNvPr id="19" name="Shape 16"/>
          <p:cNvSpPr/>
          <p:nvPr/>
        </p:nvSpPr>
        <p:spPr>
          <a:xfrm>
            <a:off x="5669280" y="3346704"/>
            <a:ext cx="64008" cy="868680"/>
          </a:xfrm>
          <a:prstGeom prst="rect">
            <a:avLst/>
          </a:prstGeom>
          <a:solidFill>
            <a:srgbClr val="CF7A37"/>
          </a:solidFill>
          <a:ln w="12700">
            <a:solidFill>
              <a:srgbClr val="CF7A37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20" name="Text 17"/>
          <p:cNvSpPr/>
          <p:nvPr/>
        </p:nvSpPr>
        <p:spPr>
          <a:xfrm>
            <a:off x="5833872" y="3438144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2B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Security Selection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5833872" y="3712464"/>
            <a:ext cx="294436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3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Diversify within each asset class — the finest, and least impactful, layer.</a:t>
            </a:r>
            <a:endParaRPr lang="en-US" sz="930" dirty="0"/>
          </a:p>
        </p:txBody>
      </p:sp>
      <p:pic>
        <p:nvPicPr>
          <p:cNvPr id="25" name="Image 0" descr="preencoded.png">
            <a:extLst>
              <a:ext uri="{FF2B5EF4-FFF2-40B4-BE49-F238E27FC236}">
                <a16:creationId xmlns:a16="http://schemas.microsoft.com/office/drawing/2014/main" id="{26EB6DCA-F0EE-A092-DCBB-D4666E1DEA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4526280"/>
            <a:ext cx="2011680" cy="50292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80A1351C-E0E3-17AE-2886-0A28F186CEB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4859" t="20546" r="24509" b="33574"/>
          <a:stretch>
            <a:fillRect/>
          </a:stretch>
        </p:blipFill>
        <p:spPr>
          <a:xfrm>
            <a:off x="8312676" y="4526280"/>
            <a:ext cx="602724" cy="502920"/>
          </a:xfrm>
          <a:prstGeom prst="rect">
            <a:avLst/>
          </a:prstGeom>
        </p:spPr>
      </p:pic>
      <p:sp>
        <p:nvSpPr>
          <p:cNvPr id="27" name="Text 7">
            <a:extLst>
              <a:ext uri="{FF2B5EF4-FFF2-40B4-BE49-F238E27FC236}">
                <a16:creationId xmlns:a16="http://schemas.microsoft.com/office/drawing/2014/main" id="{9932D897-4782-2A93-99C6-EEF36508334B}"/>
              </a:ext>
            </a:extLst>
          </p:cNvPr>
          <p:cNvSpPr/>
          <p:nvPr/>
        </p:nvSpPr>
        <p:spPr>
          <a:xfrm>
            <a:off x="4572000" y="4649724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C7783B"/>
                </a:solidFill>
                <a:latin typeface="Calibri" pitchFamily="34" charset="0"/>
                <a:cs typeface="Calibri" pitchFamily="34" charset="-120"/>
              </a:rPr>
              <a:t>7</a:t>
            </a:r>
            <a:endParaRPr lang="en-US" sz="1200" b="1" dirty="0">
              <a:solidFill>
                <a:srgbClr val="C7783B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A2B4A"/>
          </a:solidFill>
          <a:ln w="12700">
            <a:solidFill>
              <a:srgbClr val="1A2B4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3" name="Shape 1"/>
          <p:cNvSpPr/>
          <p:nvPr/>
        </p:nvSpPr>
        <p:spPr>
          <a:xfrm>
            <a:off x="365760" y="758952"/>
            <a:ext cx="8412480" cy="32004"/>
          </a:xfrm>
          <a:prstGeom prst="rect">
            <a:avLst/>
          </a:prstGeom>
          <a:solidFill>
            <a:srgbClr val="CF7A37"/>
          </a:solidFill>
          <a:ln w="12700">
            <a:solidFill>
              <a:srgbClr val="CF7A37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4" name="Text 2"/>
          <p:cNvSpPr/>
          <p:nvPr/>
        </p:nvSpPr>
        <p:spPr>
          <a:xfrm>
            <a:off x="365760" y="0"/>
            <a:ext cx="6172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Top-Down vs Bottom-Up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365760" y="556773"/>
            <a:ext cx="6172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E3A8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Different routes to the same target portfolio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365760" y="1097280"/>
            <a:ext cx="8412480" cy="141732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2"/>
            </a:solidFill>
            <a:prstDash val="solid"/>
          </a:ln>
          <a:effectLst>
            <a:outerShdw blurRad="889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GR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75488" y="1207008"/>
            <a:ext cx="8193024" cy="1197864"/>
          </a:xfrm>
          <a:prstGeom prst="rect">
            <a:avLst/>
          </a:prstGeom>
        </p:spPr>
      </p:pic>
      <p:sp>
        <p:nvSpPr>
          <p:cNvPr id="10" name="Shape 7"/>
          <p:cNvSpPr/>
          <p:nvPr/>
        </p:nvSpPr>
        <p:spPr>
          <a:xfrm>
            <a:off x="365760" y="2697480"/>
            <a:ext cx="2724912" cy="16002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2"/>
            </a:solidFill>
            <a:prstDash val="solid"/>
          </a:ln>
          <a:effectLst>
            <a:outerShdw blurRad="889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GR"/>
          </a:p>
        </p:txBody>
      </p:sp>
      <p:sp>
        <p:nvSpPr>
          <p:cNvPr id="11" name="Shape 8"/>
          <p:cNvSpPr/>
          <p:nvPr/>
        </p:nvSpPr>
        <p:spPr>
          <a:xfrm>
            <a:off x="548640" y="2852928"/>
            <a:ext cx="365760" cy="365760"/>
          </a:xfrm>
          <a:prstGeom prst="ellipse">
            <a:avLst/>
          </a:prstGeom>
          <a:solidFill>
            <a:srgbClr val="1A2B4A"/>
          </a:solidFill>
          <a:ln w="12700">
            <a:solidFill>
              <a:srgbClr val="CF7A37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2" name="Text 9"/>
          <p:cNvSpPr/>
          <p:nvPr/>
        </p:nvSpPr>
        <p:spPr>
          <a:xfrm>
            <a:off x="548640" y="285292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E3A87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1005840" y="2834640"/>
            <a:ext cx="194767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2B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Investment Information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548640" y="3310128"/>
            <a:ext cx="235915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3000"/>
              </a:lnSpc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Macro research feeds the top-down view; fundamental and quantitative analysis of companies builds the bottom-up view.</a:t>
            </a:r>
            <a:endParaRPr lang="en-US" sz="950" dirty="0"/>
          </a:p>
        </p:txBody>
      </p:sp>
      <p:sp>
        <p:nvSpPr>
          <p:cNvPr id="15" name="Shape 12"/>
          <p:cNvSpPr/>
          <p:nvPr/>
        </p:nvSpPr>
        <p:spPr>
          <a:xfrm>
            <a:off x="3209544" y="2697480"/>
            <a:ext cx="2724912" cy="16002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2"/>
            </a:solidFill>
            <a:prstDash val="solid"/>
          </a:ln>
          <a:effectLst>
            <a:outerShdw blurRad="889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GR"/>
          </a:p>
        </p:txBody>
      </p:sp>
      <p:sp>
        <p:nvSpPr>
          <p:cNvPr id="16" name="Shape 13"/>
          <p:cNvSpPr/>
          <p:nvPr/>
        </p:nvSpPr>
        <p:spPr>
          <a:xfrm>
            <a:off x="3392424" y="2852928"/>
            <a:ext cx="365760" cy="365760"/>
          </a:xfrm>
          <a:prstGeom prst="ellipse">
            <a:avLst/>
          </a:prstGeom>
          <a:solidFill>
            <a:srgbClr val="1A2B4A"/>
          </a:solidFill>
          <a:ln w="12700">
            <a:solidFill>
              <a:srgbClr val="CF7A37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7" name="Text 14"/>
          <p:cNvSpPr/>
          <p:nvPr/>
        </p:nvSpPr>
        <p:spPr>
          <a:xfrm>
            <a:off x="3392424" y="285292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E3A87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ii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3849624" y="2834640"/>
            <a:ext cx="194767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2B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Portfolio Construction</a:t>
            </a:r>
            <a:endParaRPr lang="en-US" sz="1100" dirty="0"/>
          </a:p>
        </p:txBody>
      </p:sp>
      <p:sp>
        <p:nvSpPr>
          <p:cNvPr id="19" name="Text 16"/>
          <p:cNvSpPr/>
          <p:nvPr/>
        </p:nvSpPr>
        <p:spPr>
          <a:xfrm>
            <a:off x="3392424" y="3310128"/>
            <a:ext cx="235915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3000"/>
              </a:lnSpc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Investment decisions are aggregated into the portfolio, balancing competition for capital across ideas and asset classes.</a:t>
            </a:r>
            <a:endParaRPr lang="en-US" sz="950" dirty="0"/>
          </a:p>
        </p:txBody>
      </p:sp>
      <p:sp>
        <p:nvSpPr>
          <p:cNvPr id="20" name="Shape 17"/>
          <p:cNvSpPr/>
          <p:nvPr/>
        </p:nvSpPr>
        <p:spPr>
          <a:xfrm>
            <a:off x="6053328" y="2697480"/>
            <a:ext cx="2724912" cy="16002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2"/>
            </a:solidFill>
            <a:prstDash val="solid"/>
          </a:ln>
          <a:effectLst>
            <a:outerShdw blurRad="889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GR"/>
          </a:p>
        </p:txBody>
      </p:sp>
      <p:sp>
        <p:nvSpPr>
          <p:cNvPr id="21" name="Shape 18"/>
          <p:cNvSpPr/>
          <p:nvPr/>
        </p:nvSpPr>
        <p:spPr>
          <a:xfrm>
            <a:off x="6236208" y="2852928"/>
            <a:ext cx="365760" cy="365760"/>
          </a:xfrm>
          <a:prstGeom prst="ellipse">
            <a:avLst/>
          </a:prstGeom>
          <a:solidFill>
            <a:srgbClr val="1A2B4A"/>
          </a:solidFill>
          <a:ln w="12700">
            <a:solidFill>
              <a:srgbClr val="CF7A37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22" name="Text 19"/>
          <p:cNvSpPr/>
          <p:nvPr/>
        </p:nvSpPr>
        <p:spPr>
          <a:xfrm>
            <a:off x="6236208" y="285292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E3A87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iii</a:t>
            </a:r>
            <a:endParaRPr lang="en-US" sz="1100" dirty="0"/>
          </a:p>
        </p:txBody>
      </p:sp>
      <p:sp>
        <p:nvSpPr>
          <p:cNvPr id="23" name="Text 20"/>
          <p:cNvSpPr/>
          <p:nvPr/>
        </p:nvSpPr>
        <p:spPr>
          <a:xfrm>
            <a:off x="6693408" y="2834640"/>
            <a:ext cx="194767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2B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Risk Management</a:t>
            </a:r>
            <a:endParaRPr lang="en-US" sz="1100" dirty="0"/>
          </a:p>
        </p:txBody>
      </p:sp>
      <p:sp>
        <p:nvSpPr>
          <p:cNvPr id="24" name="Text 21"/>
          <p:cNvSpPr/>
          <p:nvPr/>
        </p:nvSpPr>
        <p:spPr>
          <a:xfrm>
            <a:off x="6236208" y="3310128"/>
            <a:ext cx="235915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3000"/>
              </a:lnSpc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Asset allocation and portfolio controls keep aggregate risk within the mandate — no single bet should dominate.</a:t>
            </a:r>
            <a:endParaRPr lang="en-US" sz="950" dirty="0"/>
          </a:p>
        </p:txBody>
      </p:sp>
      <p:pic>
        <p:nvPicPr>
          <p:cNvPr id="28" name="Image 0" descr="preencoded.png">
            <a:extLst>
              <a:ext uri="{FF2B5EF4-FFF2-40B4-BE49-F238E27FC236}">
                <a16:creationId xmlns:a16="http://schemas.microsoft.com/office/drawing/2014/main" id="{01940487-0331-CA9B-DFD5-9AE070D93E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4526280"/>
            <a:ext cx="2011680" cy="50292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37102AAF-EA34-B42A-8C59-9C487C07D56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4859" t="20546" r="24509" b="33574"/>
          <a:stretch>
            <a:fillRect/>
          </a:stretch>
        </p:blipFill>
        <p:spPr>
          <a:xfrm>
            <a:off x="8312676" y="4526280"/>
            <a:ext cx="602724" cy="502920"/>
          </a:xfrm>
          <a:prstGeom prst="rect">
            <a:avLst/>
          </a:prstGeom>
        </p:spPr>
      </p:pic>
      <p:sp>
        <p:nvSpPr>
          <p:cNvPr id="30" name="Text 7">
            <a:extLst>
              <a:ext uri="{FF2B5EF4-FFF2-40B4-BE49-F238E27FC236}">
                <a16:creationId xmlns:a16="http://schemas.microsoft.com/office/drawing/2014/main" id="{D1A7B288-CB75-C6F2-3940-317B89929DE1}"/>
              </a:ext>
            </a:extLst>
          </p:cNvPr>
          <p:cNvSpPr/>
          <p:nvPr/>
        </p:nvSpPr>
        <p:spPr>
          <a:xfrm>
            <a:off x="4572000" y="4649724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C7783B"/>
                </a:solidFill>
                <a:latin typeface="Calibri" pitchFamily="34" charset="0"/>
                <a:cs typeface="Calibri" pitchFamily="34" charset="-120"/>
              </a:rPr>
              <a:t>8</a:t>
            </a:r>
            <a:endParaRPr lang="en-US" sz="1200" b="1" dirty="0">
              <a:solidFill>
                <a:srgbClr val="C7783B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A2B4A"/>
          </a:solidFill>
          <a:ln w="12700">
            <a:solidFill>
              <a:srgbClr val="1A2B4A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3" name="Shape 1"/>
          <p:cNvSpPr/>
          <p:nvPr/>
        </p:nvSpPr>
        <p:spPr>
          <a:xfrm>
            <a:off x="365760" y="758952"/>
            <a:ext cx="8412480" cy="32004"/>
          </a:xfrm>
          <a:prstGeom prst="rect">
            <a:avLst/>
          </a:prstGeom>
          <a:solidFill>
            <a:srgbClr val="CF7A37"/>
          </a:solidFill>
          <a:ln w="12700">
            <a:solidFill>
              <a:srgbClr val="CF7A37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4" name="Text 2"/>
          <p:cNvSpPr/>
          <p:nvPr/>
        </p:nvSpPr>
        <p:spPr>
          <a:xfrm>
            <a:off x="365760" y="0"/>
            <a:ext cx="6172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Risk / Reward Pyramid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365760" y="572403"/>
            <a:ext cx="6172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E3A8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Personal needs at the base, return-seeking assets at the apex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365760" y="1097280"/>
            <a:ext cx="5212080" cy="324612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2"/>
            </a:solidFill>
            <a:prstDash val="solid"/>
          </a:ln>
          <a:effectLst>
            <a:outerShdw blurRad="889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GR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30352" y="1261872"/>
            <a:ext cx="4882896" cy="2916936"/>
          </a:xfrm>
          <a:prstGeom prst="rect">
            <a:avLst/>
          </a:prstGeom>
        </p:spPr>
      </p:pic>
      <p:sp>
        <p:nvSpPr>
          <p:cNvPr id="10" name="Shape 7"/>
          <p:cNvSpPr/>
          <p:nvPr/>
        </p:nvSpPr>
        <p:spPr>
          <a:xfrm>
            <a:off x="5760720" y="1280160"/>
            <a:ext cx="3063240" cy="2834640"/>
          </a:xfrm>
          <a:prstGeom prst="rect">
            <a:avLst/>
          </a:prstGeom>
          <a:solidFill>
            <a:srgbClr val="1A2B4A"/>
          </a:solidFill>
          <a:ln w="12700">
            <a:solidFill>
              <a:srgbClr val="E8ECF2"/>
            </a:solidFill>
            <a:prstDash val="solid"/>
          </a:ln>
          <a:effectLst>
            <a:outerShdw blurRad="889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GR"/>
          </a:p>
        </p:txBody>
      </p:sp>
      <p:sp>
        <p:nvSpPr>
          <p:cNvPr id="11" name="Shape 8"/>
          <p:cNvSpPr/>
          <p:nvPr/>
        </p:nvSpPr>
        <p:spPr>
          <a:xfrm>
            <a:off x="5760720" y="1280160"/>
            <a:ext cx="64008" cy="2834640"/>
          </a:xfrm>
          <a:prstGeom prst="rect">
            <a:avLst/>
          </a:prstGeom>
          <a:solidFill>
            <a:srgbClr val="CF7A37"/>
          </a:solidFill>
          <a:ln w="12700">
            <a:solidFill>
              <a:srgbClr val="CF7A37"/>
            </a:solidFill>
            <a:prstDash val="solid"/>
          </a:ln>
        </p:spPr>
        <p:txBody>
          <a:bodyPr/>
          <a:lstStyle/>
          <a:p>
            <a:endParaRPr lang="en-GR"/>
          </a:p>
        </p:txBody>
      </p:sp>
      <p:sp>
        <p:nvSpPr>
          <p:cNvPr id="12" name="Text 9"/>
          <p:cNvSpPr/>
          <p:nvPr/>
        </p:nvSpPr>
        <p:spPr>
          <a:xfrm>
            <a:off x="5943600" y="146304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Reading the pyramid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5943600" y="1828800"/>
            <a:ext cx="274320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050" b="1" dirty="0">
                <a:solidFill>
                  <a:srgbClr val="E3A8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 — security.  </a:t>
            </a:r>
            <a:r>
              <a:rPr lang="en-US" sz="1050" dirty="0">
                <a:solidFill>
                  <a:srgbClr val="F4F6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Liquidity, emergency reserves and core needs come first.
</a:t>
            </a:r>
            <a:r>
              <a:rPr lang="en-US" sz="1050" b="1" dirty="0">
                <a:solidFill>
                  <a:srgbClr val="E3A8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Middle — income &amp; growth.  </a:t>
            </a:r>
            <a:r>
              <a:rPr lang="en-US" sz="1050" dirty="0">
                <a:solidFill>
                  <a:srgbClr val="F4F6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Diversified bonds and equities build wealth over time.
</a:t>
            </a:r>
            <a:r>
              <a:rPr lang="en-US" sz="1050" b="1" dirty="0">
                <a:solidFill>
                  <a:srgbClr val="E3A8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Apex — speculation.  </a:t>
            </a:r>
            <a:r>
              <a:rPr lang="en-US" sz="1050" dirty="0">
                <a:solidFill>
                  <a:srgbClr val="F4F6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Only capital you can afford to lose belongs at the top.</a:t>
            </a:r>
            <a:endParaRPr lang="en-US" sz="1050" dirty="0"/>
          </a:p>
        </p:txBody>
      </p:sp>
      <p:pic>
        <p:nvPicPr>
          <p:cNvPr id="17" name="Image 0" descr="preencoded.png">
            <a:extLst>
              <a:ext uri="{FF2B5EF4-FFF2-40B4-BE49-F238E27FC236}">
                <a16:creationId xmlns:a16="http://schemas.microsoft.com/office/drawing/2014/main" id="{23ADE327-6AB0-8398-C8A7-1A907282C5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4526280"/>
            <a:ext cx="2011680" cy="50292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7E23075-7D49-3519-1354-8F6606B573E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4859" t="20546" r="24509" b="33574"/>
          <a:stretch>
            <a:fillRect/>
          </a:stretch>
        </p:blipFill>
        <p:spPr>
          <a:xfrm>
            <a:off x="8312676" y="4526280"/>
            <a:ext cx="602724" cy="502920"/>
          </a:xfrm>
          <a:prstGeom prst="rect">
            <a:avLst/>
          </a:prstGeom>
        </p:spPr>
      </p:pic>
      <p:sp>
        <p:nvSpPr>
          <p:cNvPr id="19" name="Text 7">
            <a:extLst>
              <a:ext uri="{FF2B5EF4-FFF2-40B4-BE49-F238E27FC236}">
                <a16:creationId xmlns:a16="http://schemas.microsoft.com/office/drawing/2014/main" id="{95AE2FA1-1545-569A-571F-E3B69F8517EB}"/>
              </a:ext>
            </a:extLst>
          </p:cNvPr>
          <p:cNvSpPr/>
          <p:nvPr/>
        </p:nvSpPr>
        <p:spPr>
          <a:xfrm>
            <a:off x="4572000" y="4649724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C7783B"/>
                </a:solidFill>
                <a:latin typeface="Calibri" pitchFamily="34" charset="0"/>
                <a:cs typeface="Calibri" pitchFamily="34" charset="-120"/>
              </a:rPr>
              <a:t>9</a:t>
            </a:r>
            <a:endParaRPr lang="en-US" sz="1200" b="1" dirty="0">
              <a:solidFill>
                <a:srgbClr val="C7783B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2492</Words>
  <Application>Microsoft Macintosh PowerPoint</Application>
  <PresentationFormat>On-screen Show (16:9)</PresentationFormat>
  <Paragraphs>473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Wealth Management - Lecture 6: Asset Allocation</dc:title>
  <dc:subject>PptxGenJS Presentation</dc:subject>
  <dc:creator>Theodore N. Krintas</dc:creator>
  <cp:lastModifiedBy>Theodore Krintas</cp:lastModifiedBy>
  <cp:revision>3</cp:revision>
  <dcterms:created xsi:type="dcterms:W3CDTF">2026-06-12T22:14:05Z</dcterms:created>
  <dcterms:modified xsi:type="dcterms:W3CDTF">2026-06-12T22:44:39Z</dcterms:modified>
</cp:coreProperties>
</file>