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21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93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Shape 2"/>
          <p:cNvSpPr/>
          <p:nvPr/>
        </p:nvSpPr>
        <p:spPr>
          <a:xfrm>
            <a:off x="6748272" y="0"/>
            <a:ext cx="128016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Shape 3"/>
          <p:cNvSpPr/>
          <p:nvPr/>
        </p:nvSpPr>
        <p:spPr>
          <a:xfrm>
            <a:off x="457200" y="502920"/>
            <a:ext cx="3840480" cy="34747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 International Shipping, Finance &amp; Management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Investment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8943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Building Blocks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457200" y="265176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Classes · Allocation · Strategies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3657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9"/>
          <p:cNvSpPr/>
          <p:nvPr/>
        </p:nvSpPr>
        <p:spPr>
          <a:xfrm>
            <a:off x="457200" y="32004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Theodore N. Krintas, 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CIIA, Ph.D.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520440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Athens University of Economics and Business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7200" y="3840480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3 of 8  ·  May – July 2026</a:t>
            </a:r>
            <a:endParaRPr lang="en-US" sz="11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0" y="1097280"/>
            <a:ext cx="1920240" cy="4754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FB79BEA-27F3-CA70-C9A0-EF56CC663F2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rcRect l="24859" t="20546" r="24509" b="33574"/>
          <a:stretch>
            <a:fillRect/>
          </a:stretch>
        </p:blipFill>
        <p:spPr>
          <a:xfrm>
            <a:off x="7606489" y="1842516"/>
            <a:ext cx="789021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Classes: Benefits &amp; Risks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256032" y="1005840"/>
            <a:ext cx="8631936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" name="Shape 6"/>
          <p:cNvSpPr/>
          <p:nvPr/>
        </p:nvSpPr>
        <p:spPr>
          <a:xfrm>
            <a:off x="256032" y="1005840"/>
            <a:ext cx="73152" cy="804672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438912" y="1097280"/>
            <a:ext cx="1005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FA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463040" y="1078992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9"/>
          <p:cNvSpPr/>
          <p:nvPr/>
        </p:nvSpPr>
        <p:spPr>
          <a:xfrm>
            <a:off x="4937760" y="1078992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10"/>
          <p:cNvSpPr/>
          <p:nvPr/>
        </p:nvSpPr>
        <p:spPr>
          <a:xfrm>
            <a:off x="1572768" y="1060704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5047488" y="1060704"/>
            <a:ext cx="3749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572768" y="1261872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Liquid; provides stable, predictable growth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1572768" y="149961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Best for short-term, conservative investors</a:t>
            </a:r>
            <a:endParaRPr lang="en-US" sz="980" dirty="0"/>
          </a:p>
        </p:txBody>
      </p:sp>
      <p:sp>
        <p:nvSpPr>
          <p:cNvPr id="16" name="Text 14"/>
          <p:cNvSpPr/>
          <p:nvPr/>
        </p:nvSpPr>
        <p:spPr>
          <a:xfrm>
            <a:off x="5047488" y="1261872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Lowest expected returns of all asset classes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5047488" y="1499616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Returns may not keep pace with inflation</a:t>
            </a:r>
            <a:endParaRPr lang="en-US" sz="980" dirty="0"/>
          </a:p>
        </p:txBody>
      </p:sp>
      <p:sp>
        <p:nvSpPr>
          <p:cNvPr id="18" name="Shape 16"/>
          <p:cNvSpPr/>
          <p:nvPr/>
        </p:nvSpPr>
        <p:spPr>
          <a:xfrm>
            <a:off x="256032" y="1883664"/>
            <a:ext cx="8631936" cy="804672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Shape 17"/>
          <p:cNvSpPr/>
          <p:nvPr/>
        </p:nvSpPr>
        <p:spPr>
          <a:xfrm>
            <a:off x="256032" y="1883664"/>
            <a:ext cx="73152" cy="80467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8"/>
          <p:cNvSpPr/>
          <p:nvPr/>
        </p:nvSpPr>
        <p:spPr>
          <a:xfrm>
            <a:off x="438912" y="1975104"/>
            <a:ext cx="1005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463040" y="1956816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Shape 20"/>
          <p:cNvSpPr/>
          <p:nvPr/>
        </p:nvSpPr>
        <p:spPr>
          <a:xfrm>
            <a:off x="4937760" y="1956816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1"/>
          <p:cNvSpPr/>
          <p:nvPr/>
        </p:nvSpPr>
        <p:spPr>
          <a:xfrm>
            <a:off x="1572768" y="213969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Historically better returns than cash</a:t>
            </a:r>
            <a:endParaRPr lang="en-US" sz="980" dirty="0"/>
          </a:p>
        </p:txBody>
      </p:sp>
      <p:sp>
        <p:nvSpPr>
          <p:cNvPr id="24" name="Text 22"/>
          <p:cNvSpPr/>
          <p:nvPr/>
        </p:nvSpPr>
        <p:spPr>
          <a:xfrm>
            <a:off x="1572768" y="2377440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Less volatile than equities</a:t>
            </a:r>
            <a:endParaRPr lang="en-US" sz="980" dirty="0"/>
          </a:p>
        </p:txBody>
      </p:sp>
      <p:sp>
        <p:nvSpPr>
          <p:cNvPr id="25" name="Text 23"/>
          <p:cNvSpPr/>
          <p:nvPr/>
        </p:nvSpPr>
        <p:spPr>
          <a:xfrm>
            <a:off x="5047488" y="2139696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Historically lower returns than equities</a:t>
            </a:r>
            <a:endParaRPr lang="en-US" sz="980" dirty="0"/>
          </a:p>
        </p:txBody>
      </p:sp>
      <p:sp>
        <p:nvSpPr>
          <p:cNvPr id="26" name="Text 24"/>
          <p:cNvSpPr/>
          <p:nvPr/>
        </p:nvSpPr>
        <p:spPr>
          <a:xfrm>
            <a:off x="5047488" y="237744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Vulnerable to inflation &amp; interest rate changes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256032" y="2761488"/>
            <a:ext cx="8631936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8" name="Shape 26"/>
          <p:cNvSpPr/>
          <p:nvPr/>
        </p:nvSpPr>
        <p:spPr>
          <a:xfrm>
            <a:off x="256032" y="2761488"/>
            <a:ext cx="73152" cy="804672"/>
          </a:xfrm>
          <a:prstGeom prst="rect">
            <a:avLst/>
          </a:prstGeom>
          <a:solidFill>
            <a:srgbClr val="B07A3A"/>
          </a:solidFill>
          <a:ln w="12700">
            <a:solidFill>
              <a:srgbClr val="B07A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9" name="Text 27"/>
          <p:cNvSpPr/>
          <p:nvPr/>
        </p:nvSpPr>
        <p:spPr>
          <a:xfrm>
            <a:off x="438912" y="2852928"/>
            <a:ext cx="1005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07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1463040" y="2834640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1" name="Shape 29"/>
          <p:cNvSpPr/>
          <p:nvPr/>
        </p:nvSpPr>
        <p:spPr>
          <a:xfrm>
            <a:off x="4937760" y="2834640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2" name="Text 30"/>
          <p:cNvSpPr/>
          <p:nvPr/>
        </p:nvSpPr>
        <p:spPr>
          <a:xfrm>
            <a:off x="1572768" y="3017520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Risk/return historically between equities &amp; bonds</a:t>
            </a:r>
            <a:endParaRPr lang="en-US" sz="980" dirty="0"/>
          </a:p>
        </p:txBody>
      </p:sp>
      <p:sp>
        <p:nvSpPr>
          <p:cNvPr id="33" name="Text 31"/>
          <p:cNvSpPr/>
          <p:nvPr/>
        </p:nvSpPr>
        <p:spPr>
          <a:xfrm>
            <a:off x="1572768" y="3255264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Can outperform or underperform periodically</a:t>
            </a:r>
            <a:endParaRPr lang="en-US" sz="980" dirty="0"/>
          </a:p>
        </p:txBody>
      </p:sp>
      <p:sp>
        <p:nvSpPr>
          <p:cNvPr id="34" name="Text 32"/>
          <p:cNvSpPr/>
          <p:nvPr/>
        </p:nvSpPr>
        <p:spPr>
          <a:xfrm>
            <a:off x="5047488" y="301752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Illiquid asset class</a:t>
            </a:r>
            <a:endParaRPr lang="en-US" sz="980" dirty="0"/>
          </a:p>
        </p:txBody>
      </p:sp>
      <p:sp>
        <p:nvSpPr>
          <p:cNvPr id="35" name="Text 33"/>
          <p:cNvSpPr/>
          <p:nvPr/>
        </p:nvSpPr>
        <p:spPr>
          <a:xfrm>
            <a:off x="5047488" y="3255264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Property bubbles can inflict large losses</a:t>
            </a:r>
            <a:endParaRPr lang="en-US" sz="980" dirty="0"/>
          </a:p>
        </p:txBody>
      </p:sp>
      <p:sp>
        <p:nvSpPr>
          <p:cNvPr id="36" name="Shape 34"/>
          <p:cNvSpPr/>
          <p:nvPr/>
        </p:nvSpPr>
        <p:spPr>
          <a:xfrm>
            <a:off x="256032" y="3639312"/>
            <a:ext cx="8631936" cy="804672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7" name="Shape 35"/>
          <p:cNvSpPr/>
          <p:nvPr/>
        </p:nvSpPr>
        <p:spPr>
          <a:xfrm>
            <a:off x="256032" y="3639312"/>
            <a:ext cx="73152" cy="80467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8" name="Text 36"/>
          <p:cNvSpPr/>
          <p:nvPr/>
        </p:nvSpPr>
        <p:spPr>
          <a:xfrm>
            <a:off x="438912" y="3730752"/>
            <a:ext cx="1005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Equities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1463040" y="3712464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0" name="Shape 38"/>
          <p:cNvSpPr/>
          <p:nvPr/>
        </p:nvSpPr>
        <p:spPr>
          <a:xfrm>
            <a:off x="4937760" y="3712464"/>
            <a:ext cx="18288" cy="65836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1" name="Text 39"/>
          <p:cNvSpPr/>
          <p:nvPr/>
        </p:nvSpPr>
        <p:spPr>
          <a:xfrm>
            <a:off x="1572768" y="3895344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Historically highest long-term return</a:t>
            </a:r>
            <a:endParaRPr lang="en-US" sz="980" dirty="0"/>
          </a:p>
        </p:txBody>
      </p:sp>
      <p:sp>
        <p:nvSpPr>
          <p:cNvPr id="42" name="Text 40"/>
          <p:cNvSpPr/>
          <p:nvPr/>
        </p:nvSpPr>
        <p:spPr>
          <a:xfrm>
            <a:off x="1572768" y="4133088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Suitable for long time horizons</a:t>
            </a:r>
            <a:endParaRPr lang="en-US" sz="980" dirty="0"/>
          </a:p>
        </p:txBody>
      </p:sp>
      <p:sp>
        <p:nvSpPr>
          <p:cNvPr id="43" name="Text 41"/>
          <p:cNvSpPr/>
          <p:nvPr/>
        </p:nvSpPr>
        <p:spPr>
          <a:xfrm>
            <a:off x="5047488" y="3895344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Most volatile asset class</a:t>
            </a:r>
            <a:endParaRPr lang="en-US" sz="980" dirty="0"/>
          </a:p>
        </p:txBody>
      </p:sp>
      <p:sp>
        <p:nvSpPr>
          <p:cNvPr id="44" name="Text 42"/>
          <p:cNvSpPr/>
          <p:nvPr/>
        </p:nvSpPr>
        <p:spPr>
          <a:xfrm>
            <a:off x="5047488" y="4133088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Subject to market crashes and cyclical downturns</a:t>
            </a:r>
            <a:endParaRPr lang="en-US" sz="980" dirty="0"/>
          </a:p>
        </p:txBody>
      </p:sp>
      <p:pic>
        <p:nvPicPr>
          <p:cNvPr id="4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48" name="Text 15">
            <a:extLst>
              <a:ext uri="{FF2B5EF4-FFF2-40B4-BE49-F238E27FC236}">
                <a16:creationId xmlns:a16="http://schemas.microsoft.com/office/drawing/2014/main" id="{0E198442-BF4E-8157-69EE-0CF0DADB88F5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5FCB003-DB42-73AA-26D0-7DE0D70A5B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&amp; Returns: The Risk/Return Spectrum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914400"/>
            <a:ext cx="5029200" cy="363559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577840" y="960120"/>
            <a:ext cx="3337560" cy="758952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Shape 6"/>
          <p:cNvSpPr/>
          <p:nvPr/>
        </p:nvSpPr>
        <p:spPr>
          <a:xfrm>
            <a:off x="5577840" y="960120"/>
            <a:ext cx="64008" cy="7589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7"/>
          <p:cNvSpPr/>
          <p:nvPr/>
        </p:nvSpPr>
        <p:spPr>
          <a:xfrm>
            <a:off x="5760720" y="985383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risk → higher expected return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760720" y="1268847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spectrum runs from cash equivalents (lowest risk/return) to venture capital (highest). The relationship is directional but not guaranteed.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5577840" y="1901178"/>
            <a:ext cx="3337560" cy="758952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Shape 10"/>
          <p:cNvSpPr/>
          <p:nvPr/>
        </p:nvSpPr>
        <p:spPr>
          <a:xfrm>
            <a:off x="5577840" y="1901178"/>
            <a:ext cx="64008" cy="7589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1"/>
          <p:cNvSpPr/>
          <p:nvPr/>
        </p:nvSpPr>
        <p:spPr>
          <a:xfrm>
            <a:off x="5760720" y="196518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 sit between cash and equities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5760720" y="2248650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bonds carry duration risk; high-yield bonds add credit risk — moving them up the spectrum toward equity-like returns.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5577840" y="2888730"/>
            <a:ext cx="3337560" cy="758952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Shape 14"/>
          <p:cNvSpPr/>
          <p:nvPr/>
        </p:nvSpPr>
        <p:spPr>
          <a:xfrm>
            <a:off x="5577840" y="2888730"/>
            <a:ext cx="64008" cy="758952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5"/>
          <p:cNvSpPr/>
          <p:nvPr/>
        </p:nvSpPr>
        <p:spPr>
          <a:xfrm>
            <a:off x="5760720" y="295273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Diversification across the spectrum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760720" y="323620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asset classes with different risk profiles can improve the portfolio's overall risk-adjusted return — the foundation of MPT.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5577840" y="3791043"/>
            <a:ext cx="3337560" cy="758952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1" name="Shape 18"/>
          <p:cNvSpPr/>
          <p:nvPr/>
        </p:nvSpPr>
        <p:spPr>
          <a:xfrm>
            <a:off x="5577840" y="3791043"/>
            <a:ext cx="64008" cy="758952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19"/>
          <p:cNvSpPr/>
          <p:nvPr/>
        </p:nvSpPr>
        <p:spPr>
          <a:xfrm>
            <a:off x="5760720" y="3855051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assets occupy the middle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760720" y="4138515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estate and convertibles sit mid-spectrum: moderate volatility but valuable as inflation hedges and diversifiers.</a:t>
            </a:r>
            <a:endParaRPr lang="en-US" sz="900" dirty="0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98811"/>
            <a:ext cx="1828800" cy="457200"/>
          </a:xfrm>
          <a:prstGeom prst="rect">
            <a:avLst/>
          </a:prstGeom>
        </p:spPr>
      </p:pic>
      <p:sp>
        <p:nvSpPr>
          <p:cNvPr id="27" name="Text 15">
            <a:extLst>
              <a:ext uri="{FF2B5EF4-FFF2-40B4-BE49-F238E27FC236}">
                <a16:creationId xmlns:a16="http://schemas.microsoft.com/office/drawing/2014/main" id="{96158BDF-6A6B-ED6D-9F89-CF5CB9E680DE}"/>
              </a:ext>
            </a:extLst>
          </p:cNvPr>
          <p:cNvSpPr/>
          <p:nvPr/>
        </p:nvSpPr>
        <p:spPr>
          <a:xfrm>
            <a:off x="4389120" y="4694823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6210147-C709-C7BF-7F88-EB18DDFADDB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80523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Classes: The Ratings Paradox &amp; Investor Goals</a:t>
            </a:r>
            <a:endParaRPr lang="en-US" sz="26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1005840"/>
            <a:ext cx="5029200" cy="256032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274320" y="3657600"/>
            <a:ext cx="5029200" cy="64008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274320" y="3657600"/>
            <a:ext cx="64008" cy="64008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475488" y="365760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Investors systematically chase 5-star rated funds — yet all ratings underperform their benchmark over the subsequent 36 months. Past ratings are poor predictors of future performance.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486400" y="1005840"/>
            <a:ext cx="3401568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Shape 11"/>
          <p:cNvSpPr/>
          <p:nvPr/>
        </p:nvSpPr>
        <p:spPr>
          <a:xfrm>
            <a:off x="5486400" y="1005840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2"/>
          <p:cNvSpPr/>
          <p:nvPr/>
        </p:nvSpPr>
        <p:spPr>
          <a:xfrm>
            <a:off x="5623560" y="106070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◎  Goals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623560" y="135331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clear and appropriate investment goals aligned to client life priorities.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5486400" y="1874520"/>
            <a:ext cx="3401568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Shape 15"/>
          <p:cNvSpPr/>
          <p:nvPr/>
        </p:nvSpPr>
        <p:spPr>
          <a:xfrm>
            <a:off x="5486400" y="1874520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Text 16"/>
          <p:cNvSpPr/>
          <p:nvPr/>
        </p:nvSpPr>
        <p:spPr>
          <a:xfrm>
            <a:off x="5623560" y="192938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◎  Balance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623560" y="222199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suitable asset allocation using broadly diversified, low-cost funds.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5486400" y="2743200"/>
            <a:ext cx="3401568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Shape 19"/>
          <p:cNvSpPr/>
          <p:nvPr/>
        </p:nvSpPr>
        <p:spPr>
          <a:xfrm>
            <a:off x="5486400" y="2743200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0"/>
          <p:cNvSpPr/>
          <p:nvPr/>
        </p:nvSpPr>
        <p:spPr>
          <a:xfrm>
            <a:off x="5623560" y="279806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◎  Cost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623560" y="309067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Minimise costs — fees compound just as returns do, eroding wealth over time.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5486400" y="3611880"/>
            <a:ext cx="3401568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6" name="Shape 23"/>
          <p:cNvSpPr/>
          <p:nvPr/>
        </p:nvSpPr>
        <p:spPr>
          <a:xfrm>
            <a:off x="5486400" y="3611880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4"/>
          <p:cNvSpPr/>
          <p:nvPr/>
        </p:nvSpPr>
        <p:spPr>
          <a:xfrm>
            <a:off x="5623560" y="36667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◎  Discipline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5623560" y="395935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perspective and long-term discipline — avoid chasing ratings or trends.</a:t>
            </a:r>
            <a:endParaRPr lang="en-US" sz="950" dirty="0"/>
          </a:p>
        </p:txBody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32" name="Text 15">
            <a:extLst>
              <a:ext uri="{FF2B5EF4-FFF2-40B4-BE49-F238E27FC236}">
                <a16:creationId xmlns:a16="http://schemas.microsoft.com/office/drawing/2014/main" id="{DA6B0568-5A6D-519F-2B97-60C779917E48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1BD1C43-C9E4-ED83-B26E-CC4F9BAB0C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Pension Transfer Value Analysis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411480" y="758952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Integrating DB pension decisions into the client's broader wealth plan</a:t>
            </a:r>
            <a:endParaRPr lang="en-US" sz="10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1993" y="218214"/>
            <a:ext cx="1280160" cy="347472"/>
          </a:xfrm>
          <a:prstGeom prst="rect">
            <a:avLst/>
          </a:prstGeom>
        </p:spPr>
      </p:pic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4320" y="1078992"/>
            <a:ext cx="5943600" cy="338328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400800" y="1078992"/>
            <a:ext cx="2578608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7"/>
          <p:cNvSpPr/>
          <p:nvPr/>
        </p:nvSpPr>
        <p:spPr>
          <a:xfrm>
            <a:off x="6400800" y="1078992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8"/>
          <p:cNvSpPr/>
          <p:nvPr/>
        </p:nvSpPr>
        <p:spPr>
          <a:xfrm>
            <a:off x="6565392" y="11338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Fact Find first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6565392" y="1408176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 to risk drives investment options: Cautious, Balanced, or Adventurous profiles determine risk-graded allocations.</a:t>
            </a:r>
            <a:endParaRPr lang="en-US" sz="880" dirty="0"/>
          </a:p>
        </p:txBody>
      </p:sp>
      <p:sp>
        <p:nvSpPr>
          <p:cNvPr id="14" name="Shape 10"/>
          <p:cNvSpPr/>
          <p:nvPr/>
        </p:nvSpPr>
        <p:spPr>
          <a:xfrm>
            <a:off x="6400800" y="1947672"/>
            <a:ext cx="2578608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Shape 11"/>
          <p:cNvSpPr/>
          <p:nvPr/>
        </p:nvSpPr>
        <p:spPr>
          <a:xfrm>
            <a:off x="6400800" y="1947672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2"/>
          <p:cNvSpPr/>
          <p:nvPr/>
        </p:nvSpPr>
        <p:spPr>
          <a:xfrm>
            <a:off x="6565392" y="200253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Yield Assessment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6565392" y="2276856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 Value Analysis system compares DB pension income to projected personal pension returns at 5%, 7%, and 9% growth.</a:t>
            </a:r>
            <a:endParaRPr lang="en-US" sz="880" dirty="0"/>
          </a:p>
        </p:txBody>
      </p:sp>
      <p:sp>
        <p:nvSpPr>
          <p:cNvPr id="18" name="Shape 14"/>
          <p:cNvSpPr/>
          <p:nvPr/>
        </p:nvSpPr>
        <p:spPr>
          <a:xfrm>
            <a:off x="6400800" y="2816352"/>
            <a:ext cx="2578608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Shape 15"/>
          <p:cNvSpPr/>
          <p:nvPr/>
        </p:nvSpPr>
        <p:spPr>
          <a:xfrm>
            <a:off x="6400800" y="2816352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6"/>
          <p:cNvSpPr/>
          <p:nvPr/>
        </p:nvSpPr>
        <p:spPr>
          <a:xfrm>
            <a:off x="6565392" y="287121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 Decision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6565392" y="3145536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if projected personal pension benefits can match or exceed DB pension income should a transfer be recommended.</a:t>
            </a:r>
            <a:endParaRPr lang="en-US" sz="880" dirty="0"/>
          </a:p>
        </p:txBody>
      </p:sp>
      <p:sp>
        <p:nvSpPr>
          <p:cNvPr id="22" name="Shape 18"/>
          <p:cNvSpPr/>
          <p:nvPr/>
        </p:nvSpPr>
        <p:spPr>
          <a:xfrm>
            <a:off x="6400800" y="3685032"/>
            <a:ext cx="2578608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Shape 19"/>
          <p:cNvSpPr/>
          <p:nvPr/>
        </p:nvSpPr>
        <p:spPr>
          <a:xfrm>
            <a:off x="6400800" y="3685032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4" name="Text 20"/>
          <p:cNvSpPr/>
          <p:nvPr/>
        </p:nvSpPr>
        <p:spPr>
          <a:xfrm>
            <a:off x="6565392" y="373989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Suitability Report required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6565392" y="4014216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recommendations must be documented in a Key Features Illustration and full Suitability Report per regulatory standards.</a:t>
            </a:r>
            <a:endParaRPr lang="en-US" sz="88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29" name="Text 15">
            <a:extLst>
              <a:ext uri="{FF2B5EF4-FFF2-40B4-BE49-F238E27FC236}">
                <a16:creationId xmlns:a16="http://schemas.microsoft.com/office/drawing/2014/main" id="{D0C5BB39-DCEC-63F0-93BC-34A26E9DACA0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8454C98-2F72-4457-A548-A5CCABFFAC81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Diversification: Two Levels of Risk Reduction</a:t>
            </a:r>
            <a:endParaRPr lang="en-US" sz="26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1005840"/>
            <a:ext cx="4572000" cy="3017520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27035" y="3665348"/>
            <a:ext cx="2292198" cy="342513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120640" y="1005840"/>
            <a:ext cx="37673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2" name="Shape 8"/>
          <p:cNvSpPr/>
          <p:nvPr/>
        </p:nvSpPr>
        <p:spPr>
          <a:xfrm>
            <a:off x="5120640" y="1005840"/>
            <a:ext cx="64008" cy="93268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Text 9"/>
          <p:cNvSpPr/>
          <p:nvPr/>
        </p:nvSpPr>
        <p:spPr>
          <a:xfrm>
            <a:off x="5257800" y="106984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Level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5257800" y="125195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Cross-Asset Class Diversification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5257800" y="1507986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Equity Indices, Commodity Futures, and Bond Futures reduces exposure to any single market's systematic risk. Each asset class responds differently to economic conditions.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5120640" y="2039112"/>
            <a:ext cx="37673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7" name="Shape 13"/>
          <p:cNvSpPr/>
          <p:nvPr/>
        </p:nvSpPr>
        <p:spPr>
          <a:xfrm>
            <a:off x="5120640" y="2039112"/>
            <a:ext cx="64008" cy="93268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4"/>
          <p:cNvSpPr/>
          <p:nvPr/>
        </p:nvSpPr>
        <p:spPr>
          <a:xfrm>
            <a:off x="5257800" y="210312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Level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5257800" y="2269728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Within-Asset-Class Diversification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5257800" y="2525760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Further granularity by diversifying within each class — individual equities within an index, individual commodities within futures, multiple bond issues. This reduces idiosyncratic risk.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5120640" y="3072384"/>
            <a:ext cx="3767328" cy="932688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2" name="Shape 18"/>
          <p:cNvSpPr/>
          <p:nvPr/>
        </p:nvSpPr>
        <p:spPr>
          <a:xfrm>
            <a:off x="5120640" y="3072384"/>
            <a:ext cx="64008" cy="93268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19"/>
          <p:cNvSpPr/>
          <p:nvPr/>
        </p:nvSpPr>
        <p:spPr>
          <a:xfrm>
            <a:off x="5257800" y="31363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Level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5257800" y="33030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Diversification does not eliminate risk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5257800" y="3559032"/>
            <a:ext cx="3520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(market-wide) risk cannot be diversified away. Diversification reduces idiosyncratic risk, but investors are always exposed to common macroeconomic factors.</a:t>
            </a:r>
            <a:endParaRPr lang="en-US" sz="9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29" name="Text 15">
            <a:extLst>
              <a:ext uri="{FF2B5EF4-FFF2-40B4-BE49-F238E27FC236}">
                <a16:creationId xmlns:a16="http://schemas.microsoft.com/office/drawing/2014/main" id="{E51EC5E5-59CD-E2EF-BAAB-36FDDA0C1632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2AC2C0E-8D14-AD1A-A22A-59167119E5C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Timing: Asset Classes Through the Economic Cycle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813663"/>
            <a:ext cx="8631936" cy="1828800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" y="2688183"/>
            <a:ext cx="8631936" cy="1627632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790688" y="813663"/>
            <a:ext cx="1097280" cy="320040"/>
          </a:xfrm>
          <a:prstGeom prst="rect">
            <a:avLst/>
          </a:prstGeom>
        </p:spPr>
      </p:pic>
      <p:sp>
        <p:nvSpPr>
          <p:cNvPr id="14" name="Text 15">
            <a:extLst>
              <a:ext uri="{FF2B5EF4-FFF2-40B4-BE49-F238E27FC236}">
                <a16:creationId xmlns:a16="http://schemas.microsoft.com/office/drawing/2014/main" id="{83B80795-6CF9-1220-B933-6700F40C18AD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7FF3FD9-072F-6A78-B362-8C2C0EA3464F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Volatility: Reading the Signal &amp; Managing Exposure</a:t>
            </a:r>
            <a:endParaRPr lang="en-US" sz="26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1005840"/>
            <a:ext cx="5303520" cy="349300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806440" y="1005840"/>
            <a:ext cx="3090672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Shape 8"/>
          <p:cNvSpPr/>
          <p:nvPr/>
        </p:nvSpPr>
        <p:spPr>
          <a:xfrm>
            <a:off x="5806440" y="1005840"/>
            <a:ext cx="64008" cy="8046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Text 9"/>
          <p:cNvSpPr/>
          <p:nvPr/>
        </p:nvSpPr>
        <p:spPr>
          <a:xfrm>
            <a:off x="5961888" y="1051560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Volatility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5961888" y="1158345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Exposure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5961888" y="1396089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volatility climbs, reduce portfolio risk before drawdowns accelerate. Pre-emptive derisking protects capital.</a:t>
            </a:r>
            <a:endParaRPr lang="en-US" sz="880" dirty="0"/>
          </a:p>
        </p:txBody>
      </p:sp>
      <p:sp>
        <p:nvSpPr>
          <p:cNvPr id="16" name="Shape 12"/>
          <p:cNvSpPr/>
          <p:nvPr/>
        </p:nvSpPr>
        <p:spPr>
          <a:xfrm>
            <a:off x="5806440" y="1901952"/>
            <a:ext cx="3090672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Shape 13"/>
          <p:cNvSpPr/>
          <p:nvPr/>
        </p:nvSpPr>
        <p:spPr>
          <a:xfrm>
            <a:off x="5806440" y="1901952"/>
            <a:ext cx="64008" cy="80467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4"/>
          <p:cNvSpPr/>
          <p:nvPr/>
        </p:nvSpPr>
        <p:spPr>
          <a:xfrm>
            <a:off x="5961888" y="194767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Volatility</a:t>
            </a:r>
            <a:endParaRPr lang="en-US" sz="850" dirty="0"/>
          </a:p>
        </p:txBody>
      </p:sp>
      <p:sp>
        <p:nvSpPr>
          <p:cNvPr id="19" name="Text 15"/>
          <p:cNvSpPr/>
          <p:nvPr/>
        </p:nvSpPr>
        <p:spPr>
          <a:xfrm>
            <a:off x="5961888" y="2054457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Loss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5961888" y="2292201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extreme volatility peaks, further defensive positioning limits downside. Avoid panic selling at absolute lows.</a:t>
            </a:r>
            <a:endParaRPr lang="en-US" sz="880" dirty="0"/>
          </a:p>
        </p:txBody>
      </p:sp>
      <p:sp>
        <p:nvSpPr>
          <p:cNvPr id="21" name="Shape 17"/>
          <p:cNvSpPr/>
          <p:nvPr/>
        </p:nvSpPr>
        <p:spPr>
          <a:xfrm>
            <a:off x="5806440" y="2798064"/>
            <a:ext cx="3090672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Shape 18"/>
          <p:cNvSpPr/>
          <p:nvPr/>
        </p:nvSpPr>
        <p:spPr>
          <a:xfrm>
            <a:off x="5806440" y="2798064"/>
            <a:ext cx="64008" cy="804672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19"/>
          <p:cNvSpPr/>
          <p:nvPr/>
        </p:nvSpPr>
        <p:spPr>
          <a:xfrm>
            <a:off x="5961888" y="284378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6FA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Falling Volatility</a:t>
            </a:r>
            <a:endParaRPr lang="en-US" sz="850" dirty="0"/>
          </a:p>
        </p:txBody>
      </p:sp>
      <p:sp>
        <p:nvSpPr>
          <p:cNvPr id="24" name="Text 20"/>
          <p:cNvSpPr/>
          <p:nvPr/>
        </p:nvSpPr>
        <p:spPr>
          <a:xfrm>
            <a:off x="5961888" y="2950569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Rebuild Position</a:t>
            </a:r>
            <a:endParaRPr lang="en-US" sz="1150" dirty="0"/>
          </a:p>
        </p:txBody>
      </p:sp>
      <p:sp>
        <p:nvSpPr>
          <p:cNvPr id="25" name="Text 21"/>
          <p:cNvSpPr/>
          <p:nvPr/>
        </p:nvSpPr>
        <p:spPr>
          <a:xfrm>
            <a:off x="5961888" y="3188313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volatility subsides and prices stabilise, begin scaling back into risk assets to capture recovery upside.</a:t>
            </a:r>
            <a:endParaRPr lang="en-US" sz="880" dirty="0"/>
          </a:p>
        </p:txBody>
      </p:sp>
      <p:sp>
        <p:nvSpPr>
          <p:cNvPr id="26" name="Shape 22"/>
          <p:cNvSpPr/>
          <p:nvPr/>
        </p:nvSpPr>
        <p:spPr>
          <a:xfrm>
            <a:off x="5806440" y="3694176"/>
            <a:ext cx="3090672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Shape 23"/>
          <p:cNvSpPr/>
          <p:nvPr/>
        </p:nvSpPr>
        <p:spPr>
          <a:xfrm>
            <a:off x="5806440" y="3694176"/>
            <a:ext cx="64008" cy="80467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8" name="Text 24"/>
          <p:cNvSpPr/>
          <p:nvPr/>
        </p:nvSpPr>
        <p:spPr>
          <a:xfrm>
            <a:off x="5961888" y="3739896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Easier Recovery</a:t>
            </a:r>
            <a:endParaRPr lang="en-US" sz="850" dirty="0"/>
          </a:p>
        </p:txBody>
      </p:sp>
      <p:sp>
        <p:nvSpPr>
          <p:cNvPr id="29" name="Text 25"/>
          <p:cNvSpPr/>
          <p:nvPr/>
        </p:nvSpPr>
        <p:spPr>
          <a:xfrm>
            <a:off x="5961888" y="3846681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Participation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961888" y="4084425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Low-volatility recovery: portfolio fully deployed. Volatility monitoring continues to anticipate the next cycle.</a:t>
            </a:r>
            <a:endParaRPr lang="en-US" sz="880" dirty="0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34" name="Text 15">
            <a:extLst>
              <a:ext uri="{FF2B5EF4-FFF2-40B4-BE49-F238E27FC236}">
                <a16:creationId xmlns:a16="http://schemas.microsoft.com/office/drawing/2014/main" id="{22441DBE-861A-7AE1-7143-5051A74AAEC6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B0AD96D-7C09-909D-AB17-FBA0D45844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294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Returns: The Callan Table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411480" y="442555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Callan Periodic Table of Investment Returns — Year-End 2022  ·  20-year cross-asset class performance ranking</a:t>
            </a:r>
            <a:endParaRPr lang="en-US" sz="9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815526"/>
            <a:ext cx="8631936" cy="32461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56032" y="4122863"/>
            <a:ext cx="8631936" cy="322371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Shape 7"/>
          <p:cNvSpPr/>
          <p:nvPr/>
        </p:nvSpPr>
        <p:spPr>
          <a:xfrm>
            <a:off x="256032" y="4122863"/>
            <a:ext cx="64008" cy="322371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8"/>
          <p:cNvSpPr/>
          <p:nvPr/>
        </p:nvSpPr>
        <p:spPr>
          <a:xfrm>
            <a:off x="457200" y="4122863"/>
            <a:ext cx="8321040" cy="3223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asset class consistently leads. The table's shuffling pattern is the strongest empirical argument for broad diversification — last year's winner is often next year's laggard.</a:t>
            </a:r>
            <a:endParaRPr lang="en-US" sz="10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15" name="Text 15">
            <a:extLst>
              <a:ext uri="{FF2B5EF4-FFF2-40B4-BE49-F238E27FC236}">
                <a16:creationId xmlns:a16="http://schemas.microsoft.com/office/drawing/2014/main" id="{ED9D2B78-4749-85C5-70AD-4C2F7993073A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4CB950-035E-8BE0-66ED-7291739A97B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Strategies: Risk Profile Comparison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256032" y="1005840"/>
            <a:ext cx="2816352" cy="32278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56032" y="1005840"/>
            <a:ext cx="2816352" cy="109728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9"/>
          <p:cNvSpPr/>
          <p:nvPr/>
        </p:nvSpPr>
        <p:spPr>
          <a:xfrm>
            <a:off x="393192" y="11155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Conservative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93192" y="143560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Stocks 20%   Bonds 50%   Cash 30%</a:t>
            </a:r>
            <a:endParaRPr lang="en-US" sz="9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7472" y="1691640"/>
            <a:ext cx="2651760" cy="169164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347472" y="3401568"/>
            <a:ext cx="26517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2"/>
          <p:cNvSpPr/>
          <p:nvPr/>
        </p:nvSpPr>
        <p:spPr>
          <a:xfrm>
            <a:off x="393192" y="343814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/ capital preservation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93192" y="363931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Suitable for investors near or in retirement, or with very low risk tolerance.</a:t>
            </a:r>
            <a:endParaRPr lang="en-US" sz="880" dirty="0"/>
          </a:p>
        </p:txBody>
      </p:sp>
      <p:sp>
        <p:nvSpPr>
          <p:cNvPr id="17" name="Shape 14"/>
          <p:cNvSpPr/>
          <p:nvPr/>
        </p:nvSpPr>
        <p:spPr>
          <a:xfrm>
            <a:off x="3218688" y="1005840"/>
            <a:ext cx="2816352" cy="32278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8" name="Shape 15"/>
          <p:cNvSpPr/>
          <p:nvPr/>
        </p:nvSpPr>
        <p:spPr>
          <a:xfrm>
            <a:off x="3218688" y="1005840"/>
            <a:ext cx="2816352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Text 16"/>
          <p:cNvSpPr/>
          <p:nvPr/>
        </p:nvSpPr>
        <p:spPr>
          <a:xfrm>
            <a:off x="3355848" y="11155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3355848" y="143560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Stocks 65%   Bonds 30%   Cash 5%</a:t>
            </a:r>
            <a:endParaRPr lang="en-US" sz="9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10128" y="1691640"/>
            <a:ext cx="2651760" cy="1691640"/>
          </a:xfrm>
          <a:prstGeom prst="rect">
            <a:avLst/>
          </a:prstGeom>
        </p:spPr>
      </p:pic>
      <p:sp>
        <p:nvSpPr>
          <p:cNvPr id="22" name="Shape 18"/>
          <p:cNvSpPr/>
          <p:nvPr/>
        </p:nvSpPr>
        <p:spPr>
          <a:xfrm>
            <a:off x="3310128" y="3401568"/>
            <a:ext cx="26517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19"/>
          <p:cNvSpPr/>
          <p:nvPr/>
        </p:nvSpPr>
        <p:spPr>
          <a:xfrm>
            <a:off x="3355848" y="343814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Medium-term / balanced growth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3355848" y="363931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Balanced exposure — captures equity growth while maintaining fixed income buffer.</a:t>
            </a:r>
            <a:endParaRPr lang="en-US" sz="880" dirty="0"/>
          </a:p>
        </p:txBody>
      </p:sp>
      <p:sp>
        <p:nvSpPr>
          <p:cNvPr id="25" name="Shape 21"/>
          <p:cNvSpPr/>
          <p:nvPr/>
        </p:nvSpPr>
        <p:spPr>
          <a:xfrm>
            <a:off x="6181344" y="1005840"/>
            <a:ext cx="2816352" cy="32278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6" name="Shape 22"/>
          <p:cNvSpPr/>
          <p:nvPr/>
        </p:nvSpPr>
        <p:spPr>
          <a:xfrm>
            <a:off x="6181344" y="1005840"/>
            <a:ext cx="2816352" cy="109728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3"/>
          <p:cNvSpPr/>
          <p:nvPr/>
        </p:nvSpPr>
        <p:spPr>
          <a:xfrm>
            <a:off x="6318504" y="11155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Aggressive</a:t>
            </a:r>
            <a:endParaRPr lang="en-US" sz="1300" dirty="0"/>
          </a:p>
        </p:txBody>
      </p:sp>
      <p:sp>
        <p:nvSpPr>
          <p:cNvPr id="28" name="Text 24"/>
          <p:cNvSpPr/>
          <p:nvPr/>
        </p:nvSpPr>
        <p:spPr>
          <a:xfrm>
            <a:off x="6318504" y="143560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Stocks 90%   Bonds 5%   Cash 5%</a:t>
            </a:r>
            <a:endParaRPr lang="en-US" sz="9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72784" y="1691640"/>
            <a:ext cx="2651760" cy="1691640"/>
          </a:xfrm>
          <a:prstGeom prst="rect">
            <a:avLst/>
          </a:prstGeom>
        </p:spPr>
      </p:pic>
      <p:sp>
        <p:nvSpPr>
          <p:cNvPr id="30" name="Shape 25"/>
          <p:cNvSpPr/>
          <p:nvPr/>
        </p:nvSpPr>
        <p:spPr>
          <a:xfrm>
            <a:off x="6272784" y="3401568"/>
            <a:ext cx="26517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1" name="Text 26"/>
          <p:cNvSpPr/>
          <p:nvPr/>
        </p:nvSpPr>
        <p:spPr>
          <a:xfrm>
            <a:off x="6318504" y="343814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/ maximum growth</a:t>
            </a:r>
            <a:endParaRPr lang="en-US" sz="900" dirty="0"/>
          </a:p>
        </p:txBody>
      </p:sp>
      <p:sp>
        <p:nvSpPr>
          <p:cNvPr id="32" name="Text 27"/>
          <p:cNvSpPr/>
          <p:nvPr/>
        </p:nvSpPr>
        <p:spPr>
          <a:xfrm>
            <a:off x="6318504" y="363931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long time horizons and high risk tolerance — maximum equity participation, wide return range.</a:t>
            </a:r>
            <a:endParaRPr lang="en-US" sz="880" dirty="0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36" name="Text 15">
            <a:extLst>
              <a:ext uri="{FF2B5EF4-FFF2-40B4-BE49-F238E27FC236}">
                <a16:creationId xmlns:a16="http://schemas.microsoft.com/office/drawing/2014/main" id="{5523B0B6-3013-B75B-4761-57B252F77542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F60357F-09C1-B541-8D71-059C15FEB20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— Lecture 3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457200" y="886968"/>
            <a:ext cx="8229600" cy="28926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confirms that comprehensive financial planning dramatically improves investor confidence — with structured plans correlating to 85% confidence vs. 46% without.</a:t>
            </a:r>
            <a:endParaRPr lang="en-US" sz="1150" dirty="0"/>
          </a:p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wealth managers favour goal-based and asset-liability allocation models, yet modern quantitative tools remain underutilised in practice (only 23% use quant market models).</a:t>
            </a:r>
            <a:endParaRPr lang="en-US" sz="1150" dirty="0"/>
          </a:p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asset class — cash, bonds, property, equities — carries a distinct risk/return profile. No class consistently outperforms: the Callan table illustrates persistent rotation.</a:t>
            </a:r>
            <a:endParaRPr lang="en-US" sz="1150" dirty="0"/>
          </a:p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Diversification operates on two levels: across asset classes (systematic risk reduction) and within asset classes (idiosyncratic risk reduction).</a:t>
            </a:r>
            <a:endParaRPr lang="en-US" sz="1150" dirty="0"/>
          </a:p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Volatility is a signal, not just noise — rising volatility triggers exposure reduction; fading volatility is the re-entry cue.</a:t>
            </a:r>
            <a:endParaRPr lang="en-US" sz="1150" dirty="0"/>
          </a:p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 performance is cycle-dependent. Bonds lead in recession; equities in growth. Tactical timing, informed by economic cycle positioning, enhances risk-adjusted returns.</a:t>
            </a:r>
            <a:endParaRPr lang="en-US" sz="1150" dirty="0"/>
          </a:p>
          <a:p>
            <a:pPr marL="190500" indent="-1905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strategy selection must reflect the client's risk tolerance and time horizon — from very conservative (20/50/30) to very aggressive (90/5/5) allocations.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411480" y="3813048"/>
            <a:ext cx="8321040" cy="295708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" name="Text 5"/>
          <p:cNvSpPr/>
          <p:nvPr/>
        </p:nvSpPr>
        <p:spPr>
          <a:xfrm>
            <a:off x="486383" y="3849624"/>
            <a:ext cx="177043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Lecture 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565184" y="3849624"/>
            <a:ext cx="5842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Construction, Risk Management &amp; Performance Measurement</a:t>
            </a:r>
            <a:endParaRPr lang="en-US" sz="11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12" name="Text 15">
            <a:extLst>
              <a:ext uri="{FF2B5EF4-FFF2-40B4-BE49-F238E27FC236}">
                <a16:creationId xmlns:a16="http://schemas.microsoft.com/office/drawing/2014/main" id="{CAC4F35E-0590-ACE0-A55B-AFC57794F86D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25B476-39B2-3D48-9749-F1156665CC8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Spotlight: Client Confidence &amp; Planning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274320" y="1005840"/>
            <a:ext cx="85953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74320" y="1005840"/>
            <a:ext cx="859536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9"/>
          <p:cNvSpPr/>
          <p:nvPr/>
        </p:nvSpPr>
        <p:spPr>
          <a:xfrm>
            <a:off x="274320" y="1005840"/>
            <a:ext cx="64008" cy="6858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10"/>
          <p:cNvSpPr/>
          <p:nvPr/>
        </p:nvSpPr>
        <p:spPr>
          <a:xfrm>
            <a:off x="502920" y="10515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13075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Investors with a comprehensive financial plan — including long-term care and adult-child support — report 85% confidence in achieving their goals, vs. only 46% for those with no financial plan.</a:t>
            </a:r>
            <a:endParaRPr lang="en-US" sz="105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1783080"/>
            <a:ext cx="5486400" cy="2606040"/>
          </a:xfrm>
          <a:prstGeom prst="rect">
            <a:avLst/>
          </a:prstGeom>
        </p:spPr>
      </p:pic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89120" y="3881628"/>
            <a:ext cx="1371600" cy="50292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980021" y="1783080"/>
            <a:ext cx="2880360" cy="822960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7" name="Text 13"/>
          <p:cNvSpPr/>
          <p:nvPr/>
        </p:nvSpPr>
        <p:spPr>
          <a:xfrm>
            <a:off x="6025741" y="1828800"/>
            <a:ext cx="777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85%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6848701" y="18745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full financial plan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(incl. long-term care + children)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5980021" y="2697480"/>
            <a:ext cx="28803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0" name="Text 16"/>
          <p:cNvSpPr/>
          <p:nvPr/>
        </p:nvSpPr>
        <p:spPr>
          <a:xfrm>
            <a:off x="6025741" y="2743200"/>
            <a:ext cx="777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77%</a:t>
            </a:r>
            <a:endParaRPr lang="en-US" sz="2600" dirty="0"/>
          </a:p>
        </p:txBody>
      </p:sp>
      <p:sp>
        <p:nvSpPr>
          <p:cNvPr id="21" name="Text 17"/>
          <p:cNvSpPr/>
          <p:nvPr/>
        </p:nvSpPr>
        <p:spPr>
          <a:xfrm>
            <a:off x="6848701" y="27889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Extremely prepared in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care planning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5980021" y="3566160"/>
            <a:ext cx="28803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3" name="Text 19"/>
          <p:cNvSpPr/>
          <p:nvPr/>
        </p:nvSpPr>
        <p:spPr>
          <a:xfrm>
            <a:off x="6025741" y="3611880"/>
            <a:ext cx="777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46%</a:t>
            </a:r>
            <a:endParaRPr lang="en-US" sz="2600" dirty="0"/>
          </a:p>
        </p:txBody>
      </p:sp>
      <p:sp>
        <p:nvSpPr>
          <p:cNvPr id="24" name="Text 20"/>
          <p:cNvSpPr/>
          <p:nvPr/>
        </p:nvSpPr>
        <p:spPr>
          <a:xfrm>
            <a:off x="6848701" y="365760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with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financial plan</a:t>
            </a:r>
            <a:endParaRPr lang="en-US" sz="950" dirty="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28" name="Text 15">
            <a:extLst>
              <a:ext uri="{FF2B5EF4-FFF2-40B4-BE49-F238E27FC236}">
                <a16:creationId xmlns:a16="http://schemas.microsoft.com/office/drawing/2014/main" id="{1B9CE87A-CD5C-CD07-5EBF-EE2CFD000621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746213F-73BE-F1DA-09B6-AB3CA53031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Spotlight: Investor Demographics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" name="Shape 5"/>
          <p:cNvSpPr/>
          <p:nvPr/>
        </p:nvSpPr>
        <p:spPr>
          <a:xfrm>
            <a:off x="274320" y="868680"/>
            <a:ext cx="8595360" cy="1679753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" name="Shape 6"/>
          <p:cNvSpPr/>
          <p:nvPr/>
        </p:nvSpPr>
        <p:spPr>
          <a:xfrm>
            <a:off x="274320" y="868680"/>
            <a:ext cx="64008" cy="1679753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475488" y="9144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EFFECTS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75488" y="11887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Younger Investors &amp; Healthcare Costs in Retirement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" y="1536192"/>
            <a:ext cx="8046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Younger investors are significantly more concerned than older investors about affording healthcare costs and long-term care in retirement — issues still decades away. This forward-looking anxiety stems from watching parents navigate these challenges now, and from the complexity and uncertainty of future care availability and costs.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825496"/>
            <a:ext cx="8595360" cy="152704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Shape 11"/>
          <p:cNvSpPr/>
          <p:nvPr/>
        </p:nvSpPr>
        <p:spPr>
          <a:xfrm>
            <a:off x="274320" y="2825496"/>
            <a:ext cx="64008" cy="1527048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2"/>
          <p:cNvSpPr/>
          <p:nvPr/>
        </p:nvSpPr>
        <p:spPr>
          <a:xfrm>
            <a:off x="475488" y="2871216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 EFFECTS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75488" y="3145536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 &amp; the Extension of the Provider Role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75488" y="3493008"/>
            <a:ext cx="8046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 are significantly more likely than women to feel financially responsible for multiple generations — adult children, grandchildren, and parents — and derive greater satisfaction from providing that support. This shapes their longer time horizons and higher tolerance for inter-generational financial commitments.</a:t>
            </a:r>
            <a:endParaRPr lang="en-US" sz="1100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20" name="Text 15">
            <a:extLst>
              <a:ext uri="{FF2B5EF4-FFF2-40B4-BE49-F238E27FC236}">
                <a16:creationId xmlns:a16="http://schemas.microsoft.com/office/drawing/2014/main" id="{D3340F47-0E29-35DE-F6CE-74E4529E112F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3F448A9-125E-CC2B-FB12-FECAF7063DA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Research: Asset Allocation — Theory vs. Practice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274320" y="1051560"/>
            <a:ext cx="8595360" cy="1348353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74320" y="1051560"/>
            <a:ext cx="8595360" cy="79315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9"/>
          <p:cNvSpPr/>
          <p:nvPr/>
        </p:nvSpPr>
        <p:spPr>
          <a:xfrm>
            <a:off x="274320" y="1051560"/>
            <a:ext cx="64008" cy="1348353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10"/>
          <p:cNvSpPr/>
          <p:nvPr/>
        </p:nvSpPr>
        <p:spPr>
          <a:xfrm>
            <a:off x="502920" y="1188720"/>
            <a:ext cx="8229600" cy="2220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02920" y="1444752"/>
            <a:ext cx="8229600" cy="277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Inadequate advisory practice extends beyond HNW clients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" y="1801368"/>
            <a:ext cx="8229600" cy="438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private wealth managers — who have more time, fewer clients, and greater resources than retail bankers — still provide insufficient investment advice, retail clients face an even steeper challenge accessing sound guidance. The problem is structural, not individual.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74320" y="2571750"/>
            <a:ext cx="8595360" cy="1348353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6" name="Shape 14"/>
          <p:cNvSpPr/>
          <p:nvPr/>
        </p:nvSpPr>
        <p:spPr>
          <a:xfrm>
            <a:off x="274320" y="2571750"/>
            <a:ext cx="8595360" cy="79315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Shape 15"/>
          <p:cNvSpPr/>
          <p:nvPr/>
        </p:nvSpPr>
        <p:spPr>
          <a:xfrm>
            <a:off x="274320" y="2571750"/>
            <a:ext cx="64008" cy="1348353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6"/>
          <p:cNvSpPr/>
          <p:nvPr/>
        </p:nvSpPr>
        <p:spPr>
          <a:xfrm>
            <a:off x="502920" y="2708910"/>
            <a:ext cx="8229600" cy="2220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02920" y="2964942"/>
            <a:ext cx="8229600" cy="277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allocation models exist but are rarely implemented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02920" y="3321558"/>
            <a:ext cx="8229600" cy="461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survey finds that insufficient advice in private banking is not due to a lack of appropriate tools or concepts. Rather, modern allocation strategies simply are not adopted in practice. More training for practitioners could significantly increase investment returns for private clients.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74320" y="4028145"/>
            <a:ext cx="8595360" cy="41148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2" name="Shape 20"/>
          <p:cNvSpPr/>
          <p:nvPr/>
        </p:nvSpPr>
        <p:spPr>
          <a:xfrm>
            <a:off x="274320" y="4023367"/>
            <a:ext cx="64008" cy="41148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1"/>
          <p:cNvSpPr/>
          <p:nvPr/>
        </p:nvSpPr>
        <p:spPr>
          <a:xfrm>
            <a:off x="502920" y="4028145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 for practitioners: bridgeable gap between financial theory and practice will materially improve portfolio quality for private investors.</a:t>
            </a:r>
            <a:endParaRPr lang="en-US" sz="1050" dirty="0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27" name="Text 15">
            <a:extLst>
              <a:ext uri="{FF2B5EF4-FFF2-40B4-BE49-F238E27FC236}">
                <a16:creationId xmlns:a16="http://schemas.microsoft.com/office/drawing/2014/main" id="{CF3BEF01-4E88-C475-8FFF-8223ECE191DC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31C40DD-835A-791A-9552-A044E3719C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Allocation Strategies: Practitioner Evaluation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411480" y="758952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3 — Schröder (2013): Scores on 0–6 Likert scale (0=not useful, 6=very useful)</a:t>
            </a:r>
            <a:endParaRPr lang="en-US" sz="9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78992"/>
          <a:ext cx="8412480" cy="234696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Strategy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Response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(1) Spending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(2) Risk Prefs &amp;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 Horizon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(3) Client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Avg.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Mean-Variance Analysis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Black-Litterman Model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Asset-Liability Management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Goal-Based Allocation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Life-Cycle Portfolio Choice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Portfolio Insurance (CPPI/OBPI)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E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Dynamic Risk Budgeting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8A9BB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8B8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E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E8B8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E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E8B8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E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E8B8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E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E8B8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E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E8B8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E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274320" y="3633216"/>
            <a:ext cx="8430768" cy="566928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Shape 7"/>
          <p:cNvSpPr/>
          <p:nvPr/>
        </p:nvSpPr>
        <p:spPr>
          <a:xfrm>
            <a:off x="274320" y="3633216"/>
            <a:ext cx="64008" cy="5669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8"/>
          <p:cNvSpPr/>
          <p:nvPr/>
        </p:nvSpPr>
        <p:spPr>
          <a:xfrm>
            <a:off x="475488" y="363321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Goal-based allocation scores highest (avg 1.61) across all three dimensions — signalling practitioner preference for client-goal-anchored frameworks over abstract mean-variance optimisation.</a:t>
            </a:r>
            <a:endParaRPr lang="en-US" sz="10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15" name="Text 15">
            <a:extLst>
              <a:ext uri="{FF2B5EF4-FFF2-40B4-BE49-F238E27FC236}">
                <a16:creationId xmlns:a16="http://schemas.microsoft.com/office/drawing/2014/main" id="{D1321E86-8431-069D-E68A-C7CA7904C555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6F7D5DD-D9F6-3185-B019-762805E285C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Risks &amp; Parameters: Perceived Importance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256032" y="1005840"/>
            <a:ext cx="4160520" cy="3401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56032" y="1005840"/>
            <a:ext cx="416052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9"/>
          <p:cNvSpPr/>
          <p:nvPr/>
        </p:nvSpPr>
        <p:spPr>
          <a:xfrm>
            <a:off x="411480" y="1115568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4: Investment Risks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11480" y="140817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Likert scale 0–6 · Avg response rate 92.5%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627632"/>
            <a:ext cx="4023360" cy="34747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2"/>
          <p:cNvSpPr/>
          <p:nvPr/>
        </p:nvSpPr>
        <p:spPr>
          <a:xfrm>
            <a:off x="438912" y="166420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Stock-market risk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218688" y="166420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4.78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0040" y="1975104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Text 15"/>
          <p:cNvSpPr/>
          <p:nvPr/>
        </p:nvSpPr>
        <p:spPr>
          <a:xfrm>
            <a:off x="438912" y="20116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risk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218688" y="20116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4.16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2322576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8"/>
          <p:cNvSpPr/>
          <p:nvPr/>
        </p:nvSpPr>
        <p:spPr>
          <a:xfrm>
            <a:off x="438912" y="23591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rate risk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218688" y="23591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4.05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20040" y="2670048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1"/>
          <p:cNvSpPr/>
          <p:nvPr/>
        </p:nvSpPr>
        <p:spPr>
          <a:xfrm>
            <a:off x="438912" y="270662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risk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218688" y="270662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3.75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20040" y="3017520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6" name="Text 24"/>
          <p:cNvSpPr/>
          <p:nvPr/>
        </p:nvSpPr>
        <p:spPr>
          <a:xfrm>
            <a:off x="438912" y="305409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cycle risk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218688" y="305409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3.39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320040" y="3364992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9" name="Text 27"/>
          <p:cNvSpPr/>
          <p:nvPr/>
        </p:nvSpPr>
        <p:spPr>
          <a:xfrm>
            <a:off x="438912" y="34015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Underperforming market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3218688" y="34015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3.15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320040" y="3712464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2" name="Text 30"/>
          <p:cNvSpPr/>
          <p:nvPr/>
        </p:nvSpPr>
        <p:spPr>
          <a:xfrm>
            <a:off x="438912" y="3749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/ Professional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218688" y="37490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2.61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320040" y="4059936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5" name="Text 33"/>
          <p:cNvSpPr/>
          <p:nvPr/>
        </p:nvSpPr>
        <p:spPr>
          <a:xfrm>
            <a:off x="438912" y="4096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Longevity risk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3218688" y="4096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2.51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320040" y="4407408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8" name="Shape 36"/>
          <p:cNvSpPr/>
          <p:nvPr/>
        </p:nvSpPr>
        <p:spPr>
          <a:xfrm>
            <a:off x="4727448" y="1005840"/>
            <a:ext cx="4160520" cy="34198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9" name="Shape 37"/>
          <p:cNvSpPr/>
          <p:nvPr/>
        </p:nvSpPr>
        <p:spPr>
          <a:xfrm>
            <a:off x="4727448" y="1005840"/>
            <a:ext cx="4160520" cy="9144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0" name="Text 38"/>
          <p:cNvSpPr/>
          <p:nvPr/>
        </p:nvSpPr>
        <p:spPr>
          <a:xfrm>
            <a:off x="4882896" y="1115568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5: Investment Parameters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4882896" y="140817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Likert scale 0–6 · Avg response rate 95.2%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791456" y="1664208"/>
            <a:ext cx="4023360" cy="42062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3" name="Text 41"/>
          <p:cNvSpPr/>
          <p:nvPr/>
        </p:nvSpPr>
        <p:spPr>
          <a:xfrm>
            <a:off x="4910328" y="172821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Client's risk aversion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7680960" y="1709928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5.07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4791456" y="2084832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6" name="Shape 44"/>
          <p:cNvSpPr/>
          <p:nvPr/>
        </p:nvSpPr>
        <p:spPr>
          <a:xfrm>
            <a:off x="4791456" y="2139696"/>
            <a:ext cx="4023360" cy="42062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7" name="Text 45"/>
          <p:cNvSpPr/>
          <p:nvPr/>
        </p:nvSpPr>
        <p:spPr>
          <a:xfrm>
            <a:off x="4910328" y="220370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Client's time horizon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7680960" y="2185416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4.93</a:t>
            </a:r>
            <a:endParaRPr lang="en-US" sz="1500" dirty="0"/>
          </a:p>
        </p:txBody>
      </p:sp>
      <p:sp>
        <p:nvSpPr>
          <p:cNvPr id="49" name="Shape 47"/>
          <p:cNvSpPr/>
          <p:nvPr/>
        </p:nvSpPr>
        <p:spPr>
          <a:xfrm>
            <a:off x="4791456" y="2560320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0" name="Text 48"/>
          <p:cNvSpPr/>
          <p:nvPr/>
        </p:nvSpPr>
        <p:spPr>
          <a:xfrm>
            <a:off x="4910328" y="267919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 of client's income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7680960" y="2660904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3.62</a:t>
            </a:r>
            <a:endParaRPr lang="en-US" sz="1500" dirty="0"/>
          </a:p>
        </p:txBody>
      </p:sp>
      <p:sp>
        <p:nvSpPr>
          <p:cNvPr id="52" name="Shape 50"/>
          <p:cNvSpPr/>
          <p:nvPr/>
        </p:nvSpPr>
        <p:spPr>
          <a:xfrm>
            <a:off x="4791456" y="3035808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3" name="Text 51"/>
          <p:cNvSpPr/>
          <p:nvPr/>
        </p:nvSpPr>
        <p:spPr>
          <a:xfrm>
            <a:off x="4910328" y="315468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market conditions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7680960" y="3136392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3.54</a:t>
            </a:r>
            <a:endParaRPr lang="en-US" sz="1500" dirty="0"/>
          </a:p>
        </p:txBody>
      </p:sp>
      <p:sp>
        <p:nvSpPr>
          <p:cNvPr id="55" name="Shape 53"/>
          <p:cNvSpPr/>
          <p:nvPr/>
        </p:nvSpPr>
        <p:spPr>
          <a:xfrm>
            <a:off x="4791456" y="3511296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6" name="Text 54"/>
          <p:cNvSpPr/>
          <p:nvPr/>
        </p:nvSpPr>
        <p:spPr>
          <a:xfrm>
            <a:off x="4910328" y="363016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spending objectives</a:t>
            </a:r>
            <a:endParaRPr lang="en-US" sz="1050" dirty="0"/>
          </a:p>
        </p:txBody>
      </p:sp>
      <p:sp>
        <p:nvSpPr>
          <p:cNvPr id="57" name="Text 55"/>
          <p:cNvSpPr/>
          <p:nvPr/>
        </p:nvSpPr>
        <p:spPr>
          <a:xfrm>
            <a:off x="7680960" y="361188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3.48</a:t>
            </a:r>
            <a:endParaRPr lang="en-US" sz="1500" dirty="0"/>
          </a:p>
        </p:txBody>
      </p:sp>
      <p:sp>
        <p:nvSpPr>
          <p:cNvPr id="58" name="Shape 56"/>
          <p:cNvSpPr/>
          <p:nvPr/>
        </p:nvSpPr>
        <p:spPr>
          <a:xfrm>
            <a:off x="4791456" y="3986784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9" name="Text 57"/>
          <p:cNvSpPr/>
          <p:nvPr/>
        </p:nvSpPr>
        <p:spPr>
          <a:xfrm>
            <a:off x="4910328" y="41056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spending objectives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7680960" y="4087368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3.18</a:t>
            </a:r>
            <a:endParaRPr lang="en-US" sz="1500" dirty="0"/>
          </a:p>
        </p:txBody>
      </p:sp>
      <p:sp>
        <p:nvSpPr>
          <p:cNvPr id="61" name="Shape 59"/>
          <p:cNvSpPr/>
          <p:nvPr/>
        </p:nvSpPr>
        <p:spPr>
          <a:xfrm>
            <a:off x="4791456" y="4462272"/>
            <a:ext cx="4023360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pic>
        <p:nvPicPr>
          <p:cNvPr id="6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65" name="Text 15">
            <a:extLst>
              <a:ext uri="{FF2B5EF4-FFF2-40B4-BE49-F238E27FC236}">
                <a16:creationId xmlns:a16="http://schemas.microsoft.com/office/drawing/2014/main" id="{C778A515-167D-FE22-32C8-2D24FF65AC58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B0B131FB-A0AD-DE5D-EEBB-F5076EA400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Incorporating Client Parameters Into Portfolios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411480" y="758952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6 — Schröder (2013): How private wealth managers incorporate key client parameters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56032" y="1115568"/>
            <a:ext cx="4251960" cy="166420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256032" y="1115568"/>
            <a:ext cx="425196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393192" y="124358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A: Risk-Aversion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93192" y="1499616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n=157 respondents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393192" y="170992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allocation from client utility function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593592" y="1709928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93192" y="196596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budgeting (VaR, CVaR, volatility)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593592" y="196596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46%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93192" y="222199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on wealth / maximum drawdown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593592" y="2221992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43%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93192" y="2478024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optimisation incl. risk objectives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593592" y="2478024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43%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00016" y="1115568"/>
            <a:ext cx="4251960" cy="166420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1" name="Shape 19"/>
          <p:cNvSpPr/>
          <p:nvPr/>
        </p:nvSpPr>
        <p:spPr>
          <a:xfrm>
            <a:off x="4700016" y="1115568"/>
            <a:ext cx="425196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4837176" y="124358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B: Investment Time Horizon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37176" y="1499616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n=153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837176" y="170992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Life-cycle of assets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037576" y="1709928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48%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837176" y="196596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Mean-reverting asset class modelling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8037576" y="196596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27%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37176" y="222199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risk budget constraints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8037576" y="2221992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34%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256032" y="2880360"/>
            <a:ext cx="4251960" cy="14630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1" name="Shape 29"/>
          <p:cNvSpPr/>
          <p:nvPr/>
        </p:nvSpPr>
        <p:spPr>
          <a:xfrm>
            <a:off x="256032" y="2880360"/>
            <a:ext cx="4251960" cy="91440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2" name="Text 30"/>
          <p:cNvSpPr/>
          <p:nvPr/>
        </p:nvSpPr>
        <p:spPr>
          <a:xfrm>
            <a:off x="393192" y="300837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C: Spending Objectives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393192" y="326440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n=153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393192" y="347472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Controlling spending-objective risk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3593592" y="347472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33%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93192" y="373075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to meet future spending objectives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593592" y="3730752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393192" y="3986784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Separation: performance vs. coverage portfolio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3593592" y="3986784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42%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700016" y="2880360"/>
            <a:ext cx="4251960" cy="14630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1" name="Shape 39"/>
          <p:cNvSpPr/>
          <p:nvPr/>
        </p:nvSpPr>
        <p:spPr>
          <a:xfrm>
            <a:off x="4700016" y="2880360"/>
            <a:ext cx="4251960" cy="91440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2" name="Text 40"/>
          <p:cNvSpPr/>
          <p:nvPr/>
        </p:nvSpPr>
        <p:spPr>
          <a:xfrm>
            <a:off x="4837176" y="300837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D: Income Risk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837176" y="326440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n=156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4837176" y="347472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income risk incorporated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8037576" y="347472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64%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4837176" y="373075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8037576" y="3730752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36%</a:t>
            </a:r>
            <a:endParaRPr lang="en-US" sz="1100" dirty="0"/>
          </a:p>
        </p:txBody>
      </p:sp>
      <p:pic>
        <p:nvPicPr>
          <p:cNvPr id="4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51" name="Text 15">
            <a:extLst>
              <a:ext uri="{FF2B5EF4-FFF2-40B4-BE49-F238E27FC236}">
                <a16:creationId xmlns:a16="http://schemas.microsoft.com/office/drawing/2014/main" id="{C3D37B1C-F59C-7EE6-0B8F-F3A1AD3CD745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90A95A87-2F0F-3FF8-E35D-0E288526995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Allocation &amp; Quantitative Models in Practice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"/>
            <a:ext cx="256032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" name="Text 4"/>
          <p:cNvSpPr/>
          <p:nvPr/>
        </p:nvSpPr>
        <p:spPr>
          <a:xfrm>
            <a:off x="365760" y="109728"/>
            <a:ext cx="25603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 ISFM  ·  Wealth Management  ·  Lecture 3 of 8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Tables 7 &amp; 8 — Schröder (2013)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6032" y="1005840"/>
            <a:ext cx="416052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56032" y="1005840"/>
            <a:ext cx="416052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9"/>
          <p:cNvSpPr/>
          <p:nvPr/>
        </p:nvSpPr>
        <p:spPr>
          <a:xfrm>
            <a:off x="411480" y="111556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7: Dynamic Asset Allocation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143560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A: Rebalancing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38912" y="1682496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 rebalancing of weights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00400" y="16824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69%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1901952"/>
            <a:ext cx="393192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4"/>
          <p:cNvSpPr/>
          <p:nvPr/>
        </p:nvSpPr>
        <p:spPr>
          <a:xfrm>
            <a:off x="438912" y="1929384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Buy-and-hold over longer periods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200400" y="192938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65760" y="2148840"/>
            <a:ext cx="393192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Text 17"/>
          <p:cNvSpPr/>
          <p:nvPr/>
        </p:nvSpPr>
        <p:spPr>
          <a:xfrm>
            <a:off x="365760" y="2176272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B: Optimisation technique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38912" y="2376666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Multi-period optimisation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200400" y="237666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45%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65760" y="2596122"/>
            <a:ext cx="393192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1"/>
          <p:cNvSpPr/>
          <p:nvPr/>
        </p:nvSpPr>
        <p:spPr>
          <a:xfrm>
            <a:off x="438912" y="2615805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single-period optimisation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200400" y="2615805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65760" y="2835261"/>
            <a:ext cx="393192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6" name="Text 24"/>
          <p:cNvSpPr/>
          <p:nvPr/>
        </p:nvSpPr>
        <p:spPr>
          <a:xfrm>
            <a:off x="365760" y="2831697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C: Life-cycle implementation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46661" y="3078585"/>
            <a:ext cx="2743200" cy="5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existing target-date funds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208149" y="3078585"/>
            <a:ext cx="914400" cy="5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38912" y="3302226"/>
            <a:ext cx="2743200" cy="5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specific allocation per client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200400" y="3302226"/>
            <a:ext cx="914400" cy="5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727448" y="1005840"/>
            <a:ext cx="416052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4" name="Shape 32"/>
          <p:cNvSpPr/>
          <p:nvPr/>
        </p:nvSpPr>
        <p:spPr>
          <a:xfrm>
            <a:off x="4727448" y="1005840"/>
            <a:ext cx="4160520" cy="9144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5" name="Text 33"/>
          <p:cNvSpPr/>
          <p:nvPr/>
        </p:nvSpPr>
        <p:spPr>
          <a:xfrm>
            <a:off x="4882896" y="111556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8: Quantitative Market Models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864608" y="1481328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quantitative models: Yes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7635240" y="14813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23%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4791456" y="1764792"/>
            <a:ext cx="402336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9" name="Text 37"/>
          <p:cNvSpPr/>
          <p:nvPr/>
        </p:nvSpPr>
        <p:spPr>
          <a:xfrm>
            <a:off x="4864608" y="1828800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Correlated random walks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7635240" y="182880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33% of Yes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791456" y="2112264"/>
            <a:ext cx="402336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2" name="Text 40"/>
          <p:cNvSpPr/>
          <p:nvPr/>
        </p:nvSpPr>
        <p:spPr>
          <a:xfrm>
            <a:off x="4864608" y="2176272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Mean-reverting models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7635240" y="217627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63% of Yes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791456" y="2459736"/>
            <a:ext cx="402336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5" name="Text 43"/>
          <p:cNvSpPr/>
          <p:nvPr/>
        </p:nvSpPr>
        <p:spPr>
          <a:xfrm>
            <a:off x="4864608" y="2523744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Markov-switching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7635240" y="252374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of Yes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791456" y="2807208"/>
            <a:ext cx="402336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8" name="Text 46"/>
          <p:cNvSpPr/>
          <p:nvPr/>
        </p:nvSpPr>
        <p:spPr>
          <a:xfrm>
            <a:off x="4864608" y="2871216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quantitative models: No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7635240" y="287121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77%</a:t>
            </a:r>
            <a:endParaRPr lang="en-US" sz="1200" dirty="0"/>
          </a:p>
        </p:txBody>
      </p:sp>
      <p:sp>
        <p:nvSpPr>
          <p:cNvPr id="50" name="Shape 48"/>
          <p:cNvSpPr/>
          <p:nvPr/>
        </p:nvSpPr>
        <p:spPr>
          <a:xfrm>
            <a:off x="4791456" y="3154680"/>
            <a:ext cx="402336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1" name="Shape 49"/>
          <p:cNvSpPr/>
          <p:nvPr/>
        </p:nvSpPr>
        <p:spPr>
          <a:xfrm>
            <a:off x="256032" y="3537415"/>
            <a:ext cx="8631936" cy="77724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52" name="Shape 50"/>
          <p:cNvSpPr/>
          <p:nvPr/>
        </p:nvSpPr>
        <p:spPr>
          <a:xfrm>
            <a:off x="256032" y="3537415"/>
            <a:ext cx="64008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3" name="Text 51"/>
          <p:cNvSpPr/>
          <p:nvPr/>
        </p:nvSpPr>
        <p:spPr>
          <a:xfrm>
            <a:off x="475488" y="3583135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475488" y="3839167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 of wealth managers design client-specific life-cycle allocations, yet only 23% use quantitative market models — confirming that qualitative judgement dominates over model-driven approaches in private wealth practice.</a:t>
            </a:r>
            <a:endParaRPr lang="en-US" sz="1050" dirty="0"/>
          </a:p>
        </p:txBody>
      </p:sp>
      <p:pic>
        <p:nvPicPr>
          <p:cNvPr id="5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44568"/>
            <a:ext cx="1828800" cy="457200"/>
          </a:xfrm>
          <a:prstGeom prst="rect">
            <a:avLst/>
          </a:prstGeom>
        </p:spPr>
      </p:pic>
      <p:sp>
        <p:nvSpPr>
          <p:cNvPr id="58" name="Shape 23">
            <a:extLst>
              <a:ext uri="{FF2B5EF4-FFF2-40B4-BE49-F238E27FC236}">
                <a16:creationId xmlns:a16="http://schemas.microsoft.com/office/drawing/2014/main" id="{1AED6E57-66C7-E837-5273-CFDEEF544BE4}"/>
              </a:ext>
            </a:extLst>
          </p:cNvPr>
          <p:cNvSpPr/>
          <p:nvPr/>
        </p:nvSpPr>
        <p:spPr>
          <a:xfrm>
            <a:off x="438912" y="3219976"/>
            <a:ext cx="3931920" cy="137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9" name="Text 15">
            <a:extLst>
              <a:ext uri="{FF2B5EF4-FFF2-40B4-BE49-F238E27FC236}">
                <a16:creationId xmlns:a16="http://schemas.microsoft.com/office/drawing/2014/main" id="{8875B74C-FD5C-1F50-5E0B-646D0FDF4DA2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7B4A5AA3-F122-F468-988E-3D7CDF53C7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Shape 2"/>
          <p:cNvSpPr/>
          <p:nvPr/>
        </p:nvSpPr>
        <p:spPr>
          <a:xfrm>
            <a:off x="6748272" y="0"/>
            <a:ext cx="128016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457200" y="93145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Investment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457200" y="166297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C8943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Building Blocks</a:t>
            </a:r>
            <a:endParaRPr lang="en-US" sz="5000" dirty="0"/>
          </a:p>
        </p:txBody>
      </p:sp>
      <p:sp>
        <p:nvSpPr>
          <p:cNvPr id="7" name="Text 5"/>
          <p:cNvSpPr/>
          <p:nvPr/>
        </p:nvSpPr>
        <p:spPr>
          <a:xfrm>
            <a:off x="457200" y="2531650"/>
            <a:ext cx="6035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ingredients matter…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57200" y="2943130"/>
            <a:ext cx="3657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457200" y="3080290"/>
            <a:ext cx="3657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Asset Classes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3308890"/>
            <a:ext cx="3657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Risk &amp; Return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537490"/>
            <a:ext cx="3657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Diversification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766090"/>
            <a:ext cx="3657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Timing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994690"/>
            <a:ext cx="3657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Volatility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4223290"/>
            <a:ext cx="3657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Strategies</a:t>
            </a:r>
            <a:endParaRPr lang="en-US" sz="11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0" y="1097280"/>
            <a:ext cx="1920240" cy="4754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A44D12-BC02-B46D-F39D-BE2613035AD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rcRect l="24859" t="20546" r="24509" b="33574"/>
          <a:stretch>
            <a:fillRect/>
          </a:stretch>
        </p:blipFill>
        <p:spPr>
          <a:xfrm>
            <a:off x="7556122" y="1828745"/>
            <a:ext cx="890453" cy="743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1937</Words>
  <Application>Microsoft Macintosh PowerPoint</Application>
  <PresentationFormat>On-screen Show (16:9)</PresentationFormat>
  <Paragraphs>341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Wealth Management – Lecture 3</dc:title>
  <dc:subject>PptxGenJS Presentation</dc:subject>
  <dc:creator>Theodore N. Krintas</dc:creator>
  <cp:lastModifiedBy>Theodore Krintas</cp:lastModifiedBy>
  <cp:revision>2</cp:revision>
  <dcterms:created xsi:type="dcterms:W3CDTF">2026-05-23T06:17:34Z</dcterms:created>
  <dcterms:modified xsi:type="dcterms:W3CDTF">2026-05-23T07:02:36Z</dcterms:modified>
</cp:coreProperties>
</file>