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2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67" r:id="rId16"/>
    <p:sldId id="268" r:id="rId17"/>
    <p:sldId id="269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5D6"/>
    <a:srgbClr val="C3EEED"/>
    <a:srgbClr val="C8943A"/>
    <a:srgbClr val="F5C092"/>
    <a:srgbClr val="C9783B"/>
    <a:srgbClr val="F8E0C9"/>
    <a:srgbClr val="772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02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1549E-B9CE-5B32-CE57-89C4902C2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9963B1-5B16-00D7-A493-9C7D4DAC4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E01323-C953-7FF8-D97D-70193B8AB5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F3C2F-4B77-9661-2AED-5EB6A3C069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83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56D8F-D418-FA4E-8F56-F056EA696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844B6-2C94-B3E0-E09B-499E23AE7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0DA0D6-9AAE-D7B2-D274-F1B4E0FE4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472B-1E8D-3B85-6499-3705443A64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07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tmp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tm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m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748272" y="0"/>
            <a:ext cx="128016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502920"/>
            <a:ext cx="3474720" cy="34747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 International Shipping, Finance &amp; Management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Wealth</a:t>
            </a:r>
            <a:endParaRPr lang="en-US" sz="58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C8943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Management</a:t>
            </a:r>
            <a:endParaRPr lang="en-US" sz="5800" dirty="0"/>
          </a:p>
        </p:txBody>
      </p:sp>
      <p:sp>
        <p:nvSpPr>
          <p:cNvPr id="9" name="Text 7"/>
          <p:cNvSpPr/>
          <p:nvPr/>
        </p:nvSpPr>
        <p:spPr>
          <a:xfrm>
            <a:off x="457200" y="265176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1 of 8  ·  May – July 2026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3657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2004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Theodore N. Krintas, 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CIIA, Ph.D.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520440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Athens University of Economics and Business</a:t>
            </a:r>
            <a:endParaRPr lang="en-US" sz="11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372" y="1045029"/>
            <a:ext cx="2131254" cy="5277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58DC89-C25D-AB61-B5F9-C7C1976AE3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7606489" y="1842516"/>
            <a:ext cx="789021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Practices in Wealth Management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"Practices are what you do" — the operational disciplines that distinguish excellent advisors.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554480"/>
            <a:ext cx="2834640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554480"/>
            <a:ext cx="2834640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11480" y="1664208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Discovery &amp; Profiling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1480" y="202996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client discovery to map goals, risk appetite, time horizons, and values.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18688" y="1554480"/>
            <a:ext cx="2834640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18688" y="1554480"/>
            <a:ext cx="2834640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355848" y="1664208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Goal-Based Planning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55848" y="202996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aspirations into measurable financial milestones with clear metrics.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63056" y="1554480"/>
            <a:ext cx="2834640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163056" y="1554480"/>
            <a:ext cx="2834640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00216" y="1664208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Portfolio Construction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300216" y="202996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diversified, cost-efficient portfolios aligned to client objectives.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2926080"/>
            <a:ext cx="2834640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74320" y="2926080"/>
            <a:ext cx="2834640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11480" y="3035808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Risk Management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11480" y="340156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identification and mitigation of portfolio and life-stage risks.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18688" y="2926080"/>
            <a:ext cx="2834640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218688" y="2926080"/>
            <a:ext cx="2834640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355848" y="3035808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Performance Reporting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355848" y="340156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Transparent, regular communication of portfolio performance vs. benchmarks.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163056" y="2926080"/>
            <a:ext cx="2834640" cy="1234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6163056" y="2926080"/>
            <a:ext cx="2834640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300216" y="3035808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Ongoing Review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300216" y="3401568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rebalancing and plan updates as client circumstances evolve.</a:t>
            </a:r>
            <a:endParaRPr lang="en-US" sz="1050" dirty="0"/>
          </a:p>
        </p:txBody>
      </p:sp>
      <p:pic>
        <p:nvPicPr>
          <p:cNvPr id="3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33" name="Text 15">
            <a:extLst>
              <a:ext uri="{FF2B5EF4-FFF2-40B4-BE49-F238E27FC236}">
                <a16:creationId xmlns:a16="http://schemas.microsoft.com/office/drawing/2014/main" id="{AC42F5CF-07A6-3F08-FEC5-048AB52CF023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73FB11B-EE3E-871D-90B9-B46B507B8B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Wealth Management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picture — eight interconnected disciplines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218655" y="2517730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237160" y="2517730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 &amp;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Mgmt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538695" y="1420450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557200" y="1420450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Retirement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641815" y="1420450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60320" y="1420450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Wealth Transfer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Legacy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744935" y="1420450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763440" y="1420450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86891" y="2511906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32611" y="2511906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&amp;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789572" y="3569287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808077" y="3569287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660320" y="3573236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78825" y="3573236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1584416" y="3573236"/>
            <a:ext cx="1220287" cy="610144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602921" y="3573236"/>
            <a:ext cx="1156062" cy="61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Survivor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</a:t>
            </a:r>
            <a:endParaRPr lang="en-US" sz="950" dirty="0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27" name="Text 15">
            <a:extLst>
              <a:ext uri="{FF2B5EF4-FFF2-40B4-BE49-F238E27FC236}">
                <a16:creationId xmlns:a16="http://schemas.microsoft.com/office/drawing/2014/main" id="{42B8AB80-6A2B-0D62-03CD-B80346E995AE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400" b="1" dirty="0">
              <a:solidFill>
                <a:srgbClr val="F5C092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7365A7E-701B-3BCD-C88C-8ABF6E4D1B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EE51952-2AD8-EB2B-172C-E85DD8A097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3" b="23214"/>
          <a:stretch>
            <a:fillRect/>
          </a:stretch>
        </p:blipFill>
        <p:spPr bwMode="auto">
          <a:xfrm>
            <a:off x="3416238" y="2253566"/>
            <a:ext cx="1747638" cy="109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Wealth Management Process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"That has always a beginning and never ends…"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508760"/>
            <a:ext cx="160020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16002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20040" y="2338248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20040" y="2749728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goals, values, risk tolerance, time horizon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828800" y="2788920"/>
            <a:ext cx="155448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1984248" y="1508760"/>
            <a:ext cx="160020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487168" y="16002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075688" y="2338248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075688" y="2749728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current financial position and constraints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584448" y="2788920"/>
            <a:ext cx="155448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739896" y="1508760"/>
            <a:ext cx="160020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42816" y="16002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3831336" y="2338248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Strategise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831336" y="2749728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tailored wealth &amp; investment strategy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340096" y="2788920"/>
            <a:ext cx="155448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5495544" y="1508760"/>
            <a:ext cx="160020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998464" y="16002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586984" y="2338248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586984" y="2749728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 portfolio construction and planning actions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095744" y="2788920"/>
            <a:ext cx="155448" cy="731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7251192" y="1508760"/>
            <a:ext cx="160020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7754112" y="16002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7342632" y="2338248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342632" y="2749728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review, reporting, and rebalancing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200400" y="434340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↩  Continuous Cycle</a:t>
            </a:r>
            <a:endParaRPr lang="en-US" sz="1100" dirty="0"/>
          </a:p>
        </p:txBody>
      </p:sp>
      <p:pic>
        <p:nvPicPr>
          <p:cNvPr id="3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D20FE63-3DB4-4853-A592-CC845B78B4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40" name="Text 15">
            <a:extLst>
              <a:ext uri="{FF2B5EF4-FFF2-40B4-BE49-F238E27FC236}">
                <a16:creationId xmlns:a16="http://schemas.microsoft.com/office/drawing/2014/main" id="{F27B1C85-D953-B273-3255-305DC65E1277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74CFFD3-D115-6F4E-77B1-B52EF5CEC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1536192"/>
            <a:ext cx="886968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A71AD51-90CA-3653-62EC-34C640014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296" y="1589882"/>
            <a:ext cx="841248" cy="76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6B9E909-4098-8BB3-03FE-CFE986399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782" y="1526395"/>
            <a:ext cx="1226428" cy="92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C6F627A-38F8-7716-7BC2-FD405A390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118" y="1575539"/>
            <a:ext cx="867051" cy="8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2738C350-F557-0B27-DF62-AC208E9C8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22" y="1513843"/>
            <a:ext cx="951139" cy="95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Process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8595360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1024128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 research is hard work that constantly challenges a team's ability to draw the right conclusions. Specialised management teams analyse attractive instruments, build detailed financial models, and maintain constant dialogue with company executives and industry experts.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965960"/>
            <a:ext cx="2011680" cy="217170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965960"/>
            <a:ext cx="20116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84048" y="2057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23317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Universe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84048" y="2788920"/>
            <a:ext cx="1792224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84048" y="2852928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the investable universe by geography, sector, asset class, liquidity, and risk parameters.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286000" y="3108960"/>
            <a:ext cx="182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468880" y="1965960"/>
            <a:ext cx="2011680" cy="217170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468880" y="1965960"/>
            <a:ext cx="20116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578608" y="2057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578608" y="23317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 Generation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578608" y="2788920"/>
            <a:ext cx="1792224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578608" y="2852928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ideas through fundamental analysis, valuation screens, and expert dialogue.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480560" y="3108960"/>
            <a:ext cx="182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663440" y="1965960"/>
            <a:ext cx="2011680" cy="217170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663440" y="1965960"/>
            <a:ext cx="20116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73168" y="2057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773168" y="23317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Construction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773168" y="2788920"/>
            <a:ext cx="1792224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73168" y="2852928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high-conviction ideas into a diversified, risk-controlled portfolio.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675120" y="3108960"/>
            <a:ext cx="182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858000" y="1965960"/>
            <a:ext cx="2011680" cy="217170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858000" y="1965960"/>
            <a:ext cx="20116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967728" y="20574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967728" y="23317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967728" y="2788920"/>
            <a:ext cx="1792224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967728" y="2852928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monitoring of factor exposure, drawdown limits, and rebalancing triggers.</a:t>
            </a:r>
            <a:endParaRPr lang="en-US" sz="1050" dirty="0"/>
          </a:p>
        </p:txBody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38" name="Text 15">
            <a:extLst>
              <a:ext uri="{FF2B5EF4-FFF2-40B4-BE49-F238E27FC236}">
                <a16:creationId xmlns:a16="http://schemas.microsoft.com/office/drawing/2014/main" id="{F56C6BD6-EAA0-3B92-0EEE-3331D991C57B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400" b="1" dirty="0">
              <a:solidFill>
                <a:srgbClr val="F5C092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D995B6F-8264-1D8C-8162-13D370474F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942FB-6986-0C6C-A58A-EEE895450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0BB67C1-67DD-70CD-DB43-176AB2DD5990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2DC1823-A812-999C-9FB9-3DBA5E0B592F}"/>
              </a:ext>
            </a:extLst>
          </p:cNvPr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Universe</a:t>
            </a:r>
            <a:endParaRPr lang="en-US" sz="26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61D55D7-BB8D-833F-0031-06A16D353E8A}"/>
              </a:ext>
            </a:extLst>
          </p:cNvPr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15BB255-ECA4-46DB-3BFD-B93724C8A561}"/>
              </a:ext>
            </a:extLst>
          </p:cNvPr>
          <p:cNvSpPr/>
          <p:nvPr/>
        </p:nvSpPr>
        <p:spPr>
          <a:xfrm>
            <a:off x="457200" y="1005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"That is huge, diversified and still “cornered”…"</a:t>
            </a:r>
            <a:endParaRPr lang="en-US" sz="1300" dirty="0"/>
          </a:p>
        </p:txBody>
      </p:sp>
      <p:pic>
        <p:nvPicPr>
          <p:cNvPr id="36" name="Image 0" descr="preencoded.png">
            <a:extLst>
              <a:ext uri="{FF2B5EF4-FFF2-40B4-BE49-F238E27FC236}">
                <a16:creationId xmlns:a16="http://schemas.microsoft.com/office/drawing/2014/main" id="{F757E988-4E88-A66D-3973-7266AE7AC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336FDF3-7F58-5576-4373-680E7190A9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40" name="Text 15">
            <a:extLst>
              <a:ext uri="{FF2B5EF4-FFF2-40B4-BE49-F238E27FC236}">
                <a16:creationId xmlns:a16="http://schemas.microsoft.com/office/drawing/2014/main" id="{4D486D90-D8E6-D95B-64B2-3E087FD66308}"/>
              </a:ext>
            </a:extLst>
          </p:cNvPr>
          <p:cNvSpPr/>
          <p:nvPr/>
        </p:nvSpPr>
        <p:spPr>
          <a:xfrm>
            <a:off x="4251960" y="4640580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11a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601AF0D-607F-A61C-69C0-983ED8C01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" y="1265569"/>
            <a:ext cx="5329827" cy="300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00FB9-46CC-B0F7-4E60-20A3D97ABA6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798"/>
          <a:stretch>
            <a:fillRect/>
          </a:stretch>
        </p:blipFill>
        <p:spPr>
          <a:xfrm>
            <a:off x="5504719" y="1502226"/>
            <a:ext cx="3273521" cy="267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35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Consultative Wealth Management Process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82880" y="1097280"/>
            <a:ext cx="1645920" cy="3200400"/>
          </a:xfrm>
          <a:prstGeom prst="rect">
            <a:avLst/>
          </a:prstGeom>
          <a:solidFill>
            <a:srgbClr val="1A2B4A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08660" y="11887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74320" y="1992081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92608" y="2522433"/>
            <a:ext cx="14264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meeting, relationship building, scope definition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975104" y="1097280"/>
            <a:ext cx="1645920" cy="3200400"/>
          </a:xfrm>
          <a:prstGeom prst="rect">
            <a:avLst/>
          </a:prstGeom>
          <a:solidFill>
            <a:srgbClr val="24355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500884" y="11887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066544" y="1992081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084832" y="2522433"/>
            <a:ext cx="14264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Deep-dive into goals, values, concerns, and constraints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767328" y="1097280"/>
            <a:ext cx="1645920" cy="3200400"/>
          </a:xfrm>
          <a:prstGeom prst="rect">
            <a:avLst/>
          </a:prstGeom>
          <a:solidFill>
            <a:srgbClr val="1A2B4A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293108" y="11887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3858768" y="1992081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877056" y="2522433"/>
            <a:ext cx="14264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modelling, gap analysis, scenario planning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559552" y="1097280"/>
            <a:ext cx="1645920" cy="3200400"/>
          </a:xfrm>
          <a:prstGeom prst="rect">
            <a:avLst/>
          </a:prstGeom>
          <a:solidFill>
            <a:srgbClr val="24355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085332" y="11887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650992" y="1992081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69280" y="2522433"/>
            <a:ext cx="14264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and present the personalised wealth strategy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7351776" y="1097280"/>
            <a:ext cx="1645920" cy="3200400"/>
          </a:xfrm>
          <a:prstGeom prst="rect">
            <a:avLst/>
          </a:prstGeom>
          <a:solidFill>
            <a:srgbClr val="1A2B4A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877556" y="11887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443216" y="1992081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Review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461504" y="2522433"/>
            <a:ext cx="1426464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 plan, monitor progress, adapt as life evolves</a:t>
            </a:r>
            <a:endParaRPr lang="en-US" sz="1000" dirty="0"/>
          </a:p>
        </p:txBody>
      </p:sp>
      <p:pic>
        <p:nvPicPr>
          <p:cNvPr id="3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72C6D27-3C55-EE51-E0AC-0F8C5782E3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4" name="Text 15">
            <a:extLst>
              <a:ext uri="{FF2B5EF4-FFF2-40B4-BE49-F238E27FC236}">
                <a16:creationId xmlns:a16="http://schemas.microsoft.com/office/drawing/2014/main" id="{18E5ADCB-09AC-B068-021F-497464896A95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48F6A41-E7D1-51D4-7E2B-45E85A2D8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1122807"/>
            <a:ext cx="963930" cy="96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4E6534D-1CC9-FBE5-7236-5414EF3B9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995" y="1122807"/>
            <a:ext cx="1055369" cy="105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E3396D90-C2AD-927C-47C1-F217722F2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97" y="1202916"/>
            <a:ext cx="788309" cy="8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0FA94672-777D-2E01-C671-17C9DD19E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121" y="1157310"/>
            <a:ext cx="862589" cy="92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0E367CEA-8C7E-38BF-AE4C-9C84D7071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415" y="1173079"/>
            <a:ext cx="1256301" cy="6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DIY Investing vs. Professional Advisory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092794"/>
              </p:ext>
            </p:extLst>
          </p:nvPr>
        </p:nvGraphicFramePr>
        <p:xfrm>
          <a:off x="457202" y="1267097"/>
          <a:ext cx="8229598" cy="1783080"/>
        </p:xfrm>
        <a:graphic>
          <a:graphicData uri="http://schemas.openxmlformats.org/drawingml/2006/table">
            <a:tbl>
              <a:tblPr/>
              <a:tblGrid>
                <a:gridCol w="1750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DIY Investor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A2B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Wealth Manager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94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89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Knowledge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Self-directed, varies widely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Professional expertise, CIIA/CFA credentials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89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Personal time required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Dedicated professional attention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89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Objectivity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Emotionally driven decisions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Disciplined, process-driven approach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89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Breadth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Limited to known instruments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spectrum of asset classes &amp; strategies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89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fees, hidden costs possible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Advisory fees, aligned incentives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5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C894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Suitability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Self-assessed only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Regulated suitability assessment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47AAED-0DE9-D661-3447-8781AAC95A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9" name="Text 15">
            <a:extLst>
              <a:ext uri="{FF2B5EF4-FFF2-40B4-BE49-F238E27FC236}">
                <a16:creationId xmlns:a16="http://schemas.microsoft.com/office/drawing/2014/main" id="{FCBA093C-1EFD-4683-9578-4FC38B4D2D21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400" b="1" dirty="0">
              <a:solidFill>
                <a:srgbClr val="F5C09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— Lecture 1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82296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Wealth management is a </a:t>
            </a:r>
            <a:r>
              <a:rPr lang="en-US" sz="1600" b="1" dirty="0">
                <a:solidFill>
                  <a:srgbClr val="C9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holistic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client-centred discipline — not just investment management.</a:t>
            </a:r>
            <a:endParaRPr lang="en-US" sz="13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consultative model starts with </a:t>
            </a:r>
            <a:r>
              <a:rPr lang="en-US" sz="1600" b="1" dirty="0">
                <a:solidFill>
                  <a:srgbClr val="C9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person, not presenting products.</a:t>
            </a:r>
            <a:endParaRPr lang="en-US" sz="13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1600" b="1" dirty="0">
                <a:solidFill>
                  <a:srgbClr val="C9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wealth management covers investment, tax, estate, and income planning in an integrated way.</a:t>
            </a:r>
            <a:endParaRPr lang="en-US" sz="13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process is </a:t>
            </a:r>
            <a:r>
              <a:rPr lang="en-US" sz="1600" b="1" dirty="0">
                <a:solidFill>
                  <a:srgbClr val="C9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rigorous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Universe → Ideas → Construction → Risk Management.</a:t>
            </a:r>
            <a:endParaRPr lang="en-US" sz="1300" dirty="0"/>
          </a:p>
          <a:p>
            <a:pPr marL="190500" indent="-1905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advisory adds </a:t>
            </a:r>
            <a:r>
              <a:rPr lang="en-US" sz="1600" b="1" dirty="0">
                <a:solidFill>
                  <a:srgbClr val="C9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objectivity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breadth, and expertise that DIY investing cannot match.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3546573"/>
            <a:ext cx="8595360" cy="822960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3592293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Lecture 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3939765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Classes, Capital Markets &amp; Portfolio Theory</a:t>
            </a:r>
            <a:endParaRPr lang="en-US" sz="12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D2C9FA-C991-EB31-8B41-531B689A59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13" name="Text 15">
            <a:extLst>
              <a:ext uri="{FF2B5EF4-FFF2-40B4-BE49-F238E27FC236}">
                <a16:creationId xmlns:a16="http://schemas.microsoft.com/office/drawing/2014/main" id="{0B963973-5A80-62C9-633B-F48CABD12849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400" b="1" dirty="0">
              <a:solidFill>
                <a:srgbClr val="F5C09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the Lecturer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02336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02336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298448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Theodore N. Krintas</a:t>
            </a: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CIIA, Ph.D. 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6733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CEO, Koubaras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57200" y="1993392"/>
            <a:ext cx="356616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103120"/>
            <a:ext cx="35661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 years of Asset &amp; Wealth Management experience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CIIA (Certified International Investment Analyst)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Ph.D. in Behavioral Economics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Extensive experience Startups, Family Business, Succession Processes and Multi Family Offices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Professor at AUEB – MSc ISFM since 2017</a:t>
            </a:r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Professor at Excelia Business School (France)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846320" y="1097280"/>
            <a:ext cx="402336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846320" y="1097280"/>
            <a:ext cx="4023360" cy="109728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0" y="129844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Course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029200" y="166420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Lectures  ·  May – July 2026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29200" y="1993392"/>
            <a:ext cx="347472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0" y="2103120"/>
            <a:ext cx="35661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1: Wealth Management Fundamentals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Lectures 2–4: Investment Strategies &amp; Asset Classes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Lectures 5–6: Portfolio Construction &amp; Risk</a:t>
            </a:r>
            <a:endParaRPr lang="en-US" sz="1100" dirty="0"/>
          </a:p>
          <a:p>
            <a:pPr marL="190500" indent="-190500">
              <a:buSzPct val="100000"/>
              <a:buChar char="•"/>
            </a:pPr>
            <a:r>
              <a:rPr lang="en-US" sz="11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Lectures 7–8: Client Advisory &amp; Planning</a:t>
            </a:r>
            <a:endParaRPr lang="en-US" sz="1100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99458C-BFE9-95A5-9D6C-644B1F50F7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10972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 Wealth Manager?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56032" y="672751"/>
            <a:ext cx="4041648" cy="30175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56032" y="672751"/>
            <a:ext cx="404164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5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FIVE PILLARS OF A WEALTH MANAGER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56032" y="1011079"/>
            <a:ext cx="4041648" cy="60807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56032" y="1011079"/>
            <a:ext cx="54864" cy="60807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47472" y="1011079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894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49808" y="1047655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Technical Expertise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49808" y="1312831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Deep knowledge of financial instruments, asset classes, portfolio theory, tax law, and estate planning. Underpinned by CIIA, CFA, or CFP credentials.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256032" y="1632871"/>
            <a:ext cx="4041648" cy="608076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56032" y="1632871"/>
            <a:ext cx="54864" cy="60807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47472" y="1632871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894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49808" y="1669447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Client Intelligence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49808" y="1934623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Listening deeply, decoding unstated needs, and translating life goals into financial objectives — without presupposition.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56032" y="2254663"/>
            <a:ext cx="4041648" cy="60807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256032" y="2254663"/>
            <a:ext cx="54864" cy="60807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47472" y="2254663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894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49808" y="2291239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Analytical Rigour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49808" y="2556415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thinking: modelling scenarios, stress-testing plans, and challenging assumptions with data.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256032" y="2876455"/>
            <a:ext cx="4041648" cy="608076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256032" y="2876455"/>
            <a:ext cx="54864" cy="60807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347472" y="2876455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894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49808" y="2913031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Ethical Compass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49808" y="3178207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Unwavering fiduciary duty — always acting in the client's best interest, disclosing conflicts, and maintaining confidentiality.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56032" y="3498247"/>
            <a:ext cx="4041648" cy="60807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256032" y="3498247"/>
            <a:ext cx="54864" cy="60807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47472" y="3498247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8943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49808" y="3534823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Adaptive Communication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49808" y="3799999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Translating complex financial concepts into clear, jargon-free language for clients across cultures and sophistication levels.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4698710" y="659035"/>
            <a:ext cx="45720" cy="3447288"/>
          </a:xfrm>
          <a:prstGeom prst="rect">
            <a:avLst/>
          </a:prstGeom>
          <a:solidFill>
            <a:srgbClr val="C3EEED"/>
          </a:solidFill>
          <a:ln w="12700">
            <a:solidFill>
              <a:srgbClr val="C3EEE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256032" y="4187961"/>
            <a:ext cx="8307150" cy="256032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393192" y="4187961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E8B86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“A wealth manager is not merely a product seller — they are a trusted architect of financial lives.”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5" name="Image 0" descr="preencoded.png">
            <a:extLst>
              <a:ext uri="{FF2B5EF4-FFF2-40B4-BE49-F238E27FC236}">
                <a16:creationId xmlns:a16="http://schemas.microsoft.com/office/drawing/2014/main" id="{538DA299-0EDB-6C6F-C5E9-2157443FD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66" name="Text 15">
            <a:extLst>
              <a:ext uri="{FF2B5EF4-FFF2-40B4-BE49-F238E27FC236}">
                <a16:creationId xmlns:a16="http://schemas.microsoft.com/office/drawing/2014/main" id="{65F85F3A-9DAB-9C75-84CD-8913AEA5E777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2a</a:t>
            </a:r>
            <a:endParaRPr lang="en-US" sz="1400" b="1" dirty="0">
              <a:solidFill>
                <a:srgbClr val="F5C092"/>
              </a:solidFill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5AC0EE35-44C8-4844-5351-1E90518627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3F19FB1-1F65-9C85-8270-70CF4E687C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197" t="24000" r="32390" b="32571"/>
          <a:stretch>
            <a:fillRect/>
          </a:stretch>
        </p:blipFill>
        <p:spPr>
          <a:xfrm>
            <a:off x="5146765" y="669809"/>
            <a:ext cx="3416417" cy="3436514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55226149-EA2D-E6D9-25CE-914E26E44410}"/>
              </a:ext>
            </a:extLst>
          </p:cNvPr>
          <p:cNvSpPr/>
          <p:nvPr/>
        </p:nvSpPr>
        <p:spPr>
          <a:xfrm>
            <a:off x="7197634" y="3037118"/>
            <a:ext cx="1267097" cy="984953"/>
          </a:xfrm>
          <a:prstGeom prst="rect">
            <a:avLst/>
          </a:prstGeom>
          <a:solidFill>
            <a:srgbClr val="ECF5D6"/>
          </a:solidFill>
          <a:ln>
            <a:solidFill>
              <a:srgbClr val="ECF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3772603-5F4F-D436-6CF8-F44CFB8BF079}"/>
              </a:ext>
            </a:extLst>
          </p:cNvPr>
          <p:cNvSpPr/>
          <p:nvPr/>
        </p:nvSpPr>
        <p:spPr>
          <a:xfrm>
            <a:off x="7625837" y="3070650"/>
            <a:ext cx="410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30E1E-46C7-A674-2D82-851151D68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DC4FC09-7AA5-B53B-F1A7-CF664B76B736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6083024-D495-9469-1DDF-C67EC3BBFC38}"/>
              </a:ext>
            </a:extLst>
          </p:cNvPr>
          <p:cNvSpPr/>
          <p:nvPr/>
        </p:nvSpPr>
        <p:spPr>
          <a:xfrm>
            <a:off x="365760" y="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You, after this Course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042BD48-8BED-819F-C643-1F24E4FBC332}"/>
              </a:ext>
            </a:extLst>
          </p:cNvPr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34152CEA-2D32-8679-2C42-E9135238C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19" name="Text 15">
            <a:extLst>
              <a:ext uri="{FF2B5EF4-FFF2-40B4-BE49-F238E27FC236}">
                <a16:creationId xmlns:a16="http://schemas.microsoft.com/office/drawing/2014/main" id="{BDE51AAB-7CDB-69AC-3A73-AB0D8F74FBC8}"/>
              </a:ext>
            </a:extLst>
          </p:cNvPr>
          <p:cNvSpPr/>
          <p:nvPr/>
        </p:nvSpPr>
        <p:spPr>
          <a:xfrm>
            <a:off x="4297680" y="46405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2b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369904B-3B74-00D1-A947-8169C435D2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707070" y="1019544"/>
            <a:ext cx="404164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713601" y="1083560"/>
            <a:ext cx="4041648" cy="608076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713601" y="1083560"/>
            <a:ext cx="54864" cy="60807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805041" y="1083560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FA88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1207377" y="1120136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Define &amp; frame wealth management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207377" y="1385312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Articulate what WM is, how it differs from pure investment management, and where it sits in the financial services landscape.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713601" y="1705352"/>
            <a:ext cx="4041648" cy="60807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713601" y="1705352"/>
            <a:ext cx="54864" cy="60807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805041" y="1705352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FA88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207377" y="174192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Map the full advisory process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1207377" y="2007104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Walk a client from discovery through planning, implementation, and ongoing monitoring with a structured methodology.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713601" y="2327144"/>
            <a:ext cx="4041648" cy="608076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713601" y="2327144"/>
            <a:ext cx="54864" cy="60807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805041" y="2327144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FA88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1207377" y="2363720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Construct &amp; manage portfolios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1207377" y="2628896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Apply asset allocation frameworks, evaluate risk-return trade-offs, and build goal-aligned, diversified portfolios on an asset class basis.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713601" y="2948936"/>
            <a:ext cx="4041648" cy="60807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713601" y="2948936"/>
            <a:ext cx="54864" cy="60807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805041" y="2948936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FA88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1207377" y="2985512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Integrate tax, estate &amp; risk planning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1207377" y="3250688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Identify cross-disciplinary needs — from inheritance structures to insurance gaps — and coordinate specialist solutions.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713601" y="3570728"/>
            <a:ext cx="4041648" cy="608076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713601" y="3570728"/>
            <a:ext cx="54864" cy="60807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805041" y="3570728"/>
            <a:ext cx="347472" cy="6080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FA88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1207377" y="3607304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and advise with confidence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1207377" y="3872480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Present investment recommendations and wealth plans to sophisticated clients with clarity, credibility, and ethical rigour.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C02F07C-6890-A16E-457F-0449ECBD89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265" y="1083560"/>
            <a:ext cx="3079411" cy="309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81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Wealth Management?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96012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01752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23444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Definition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664208"/>
            <a:ext cx="3657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Wealth management integrates financial services to address the full spectrum of a client's needs — building, preserving, and managing wealth over time.</a:t>
            </a:r>
            <a:endParaRPr lang="en-US" sz="1150" dirty="0"/>
          </a:p>
          <a:p>
            <a:pPr marL="0" indent="0">
              <a:spcAft>
                <a:spcPts val="600"/>
              </a:spcAft>
              <a:buNone/>
            </a:pPr>
            <a:endParaRPr lang="en-US" sz="115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combines investment management, financial planning, tax strategy, estate planning, and banking services into a unified, client-centred approach.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877824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64008" cy="87782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937760" y="118872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37760" y="148132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assets through disciplined investment strategies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54880" y="2103120"/>
            <a:ext cx="4114800" cy="877824"/>
          </a:xfrm>
          <a:prstGeom prst="rect">
            <a:avLst/>
          </a:prstGeom>
          <a:solidFill>
            <a:srgbClr val="1E3260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54880" y="2103120"/>
            <a:ext cx="64008" cy="87782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937760" y="219456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37760" y="248716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wealth against risk, inflation, and volatility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3108960"/>
            <a:ext cx="4114800" cy="877824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54880" y="3108960"/>
            <a:ext cx="64008" cy="87782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937760" y="320040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937760" y="3493008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estates and legacies across generations</a:t>
            </a:r>
            <a:endParaRPr lang="en-US" sz="1100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23" name="Text 15">
            <a:extLst>
              <a:ext uri="{FF2B5EF4-FFF2-40B4-BE49-F238E27FC236}">
                <a16:creationId xmlns:a16="http://schemas.microsoft.com/office/drawing/2014/main" id="{88B9C161-8158-092B-7C34-06F8E5DDBA8D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b="1" dirty="0">
              <a:solidFill>
                <a:srgbClr val="F5C092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6973057-ABB2-97F0-F9B3-89E80FF23D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Consultative Approach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51560"/>
            <a:ext cx="8641080" cy="1188720"/>
          </a:xfrm>
          <a:prstGeom prst="rect">
            <a:avLst/>
          </a:prstGeom>
          <a:solidFill>
            <a:srgbClr val="1A2B4A"/>
          </a:solidFill>
          <a:ln/>
          <a:effectLst>
            <a:outerShdw blurRad="1270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91440" cy="118872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097280"/>
            <a:ext cx="81381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good wealth manager meets a client without any presupposition about what financial products or services are appropriate — the goal is first to understand the person, then to bring the right solutions.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423160"/>
            <a:ext cx="2697480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2423160"/>
            <a:ext cx="26974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11480" y="256032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11480" y="3017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Client-Centred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11480" y="338328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recommendation flows from a deep understanding of the client's goals, values, and circumstances.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46120" y="2423160"/>
            <a:ext cx="2697480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46120" y="2423160"/>
            <a:ext cx="26974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383280" y="256032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383280" y="3017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Presupposition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383280" y="338328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Advisors approach each engagement with an open mind — product-agnostic and genuinely curious.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17920" y="2423160"/>
            <a:ext cx="2697480" cy="1965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217920" y="2423160"/>
            <a:ext cx="269748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355080" y="256032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355080" y="3017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Holistic Solutions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55080" y="3383280"/>
            <a:ext cx="2560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right experts and products are assembled around the client's full picture, not pre-packaged.</a:t>
            </a:r>
            <a:endParaRPr lang="en-US" sz="1050" dirty="0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26" name="Text 15">
            <a:extLst>
              <a:ext uri="{FF2B5EF4-FFF2-40B4-BE49-F238E27FC236}">
                <a16:creationId xmlns:a16="http://schemas.microsoft.com/office/drawing/2014/main" id="{CC56C24E-2783-0909-E20D-41AF599B7A81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D918EA8-6AB3-6650-8E54-CD98617927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Client Needs &amp; Goals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wealth manager's overriding objective is to understand what is important to the client and why — only then can appropriate experts and financial products be introduced.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691640"/>
            <a:ext cx="4206240" cy="120243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691640"/>
            <a:ext cx="73152" cy="120243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Management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14884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construction, asset allocation, and active/passive strategies aligned to return and risk objectives.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709160" y="1691640"/>
            <a:ext cx="4206240" cy="120243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09160" y="1691640"/>
            <a:ext cx="73152" cy="120243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92040" y="178308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Planning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214884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flow analysis, retirement projections, education funding, and life-event planning.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74320" y="3154680"/>
            <a:ext cx="4206240" cy="120243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3154680"/>
            <a:ext cx="73152" cy="120243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2461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Strategy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361188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Optimising after-tax returns through structuring, loss harvesting, and cross-border planning.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09160" y="3154680"/>
            <a:ext cx="4206240" cy="1202436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3154680"/>
            <a:ext cx="73152" cy="120243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92040" y="32461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Estate &amp; Legacy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92040" y="361188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Trusts, succession planning, philanthropy, and intergenerational wealth transfer.</a:t>
            </a:r>
            <a:endParaRPr lang="en-US" sz="1050" dirty="0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15B7D5-06C3-33C5-B72E-578D563F4E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6" name="Text 15">
            <a:extLst>
              <a:ext uri="{FF2B5EF4-FFF2-40B4-BE49-F238E27FC236}">
                <a16:creationId xmlns:a16="http://schemas.microsoft.com/office/drawing/2014/main" id="{82C0035F-B828-FF28-E866-1D983B41D0F4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b="1" dirty="0">
              <a:solidFill>
                <a:srgbClr val="F5C09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Owners' Stakeholder Ecosystem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749808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566160" y="1828800"/>
            <a:ext cx="2011680" cy="1188720"/>
          </a:xfrm>
          <a:prstGeom prst="line">
            <a:avLst/>
          </a:prstGeom>
          <a:solidFill>
            <a:srgbClr val="1A2B4A"/>
          </a:solidFill>
          <a:ln w="254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82880" y="1005840"/>
            <a:ext cx="1920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82880" y="100584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100584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&amp;</a:t>
            </a:r>
            <a:endParaRPr lang="en-US" sz="105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Beneficiaries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182880" y="2103120"/>
            <a:ext cx="1920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82880" y="210312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0040" y="210312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</a:t>
            </a:r>
            <a:endParaRPr lang="en-US" sz="105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82880" y="3200400"/>
            <a:ext cx="1920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82880" y="320040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0040" y="320040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Advisors &amp;</a:t>
            </a:r>
            <a:endParaRPr lang="en-US" sz="105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Consultants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040880" y="1005840"/>
            <a:ext cx="1920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040880" y="100584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178040" y="100584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Co-investors &amp;</a:t>
            </a:r>
            <a:endParaRPr lang="en-US" sz="105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040880" y="2103120"/>
            <a:ext cx="1920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040880" y="210312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78040" y="210312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</a:t>
            </a:r>
            <a:endParaRPr lang="en-US" sz="105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Providers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040880" y="3200400"/>
            <a:ext cx="19202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7040880" y="3200400"/>
            <a:ext cx="73152" cy="7772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178040" y="320040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Regulators &amp;</a:t>
            </a:r>
            <a:endParaRPr lang="en-US" sz="1050" dirty="0"/>
          </a:p>
          <a:p>
            <a:pPr marL="0" indent="0" algn="l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2103120" y="1399032"/>
            <a:ext cx="1463040" cy="704088"/>
          </a:xfrm>
          <a:prstGeom prst="line">
            <a:avLst/>
          </a:prstGeom>
          <a:noFill/>
          <a:ln w="12700">
            <a:solidFill>
              <a:srgbClr val="E8B86D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2103120" y="2423160"/>
            <a:ext cx="1463040" cy="73152"/>
          </a:xfrm>
          <a:prstGeom prst="line">
            <a:avLst/>
          </a:prstGeom>
          <a:noFill/>
          <a:ln w="12700">
            <a:solidFill>
              <a:srgbClr val="E8B86D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103120" y="2743200"/>
            <a:ext cx="1463040" cy="850392"/>
          </a:xfrm>
          <a:prstGeom prst="line">
            <a:avLst/>
          </a:prstGeom>
          <a:noFill/>
          <a:ln w="12700">
            <a:solidFill>
              <a:srgbClr val="E8B86D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5577840" y="1399032"/>
            <a:ext cx="1463040" cy="704088"/>
          </a:xfrm>
          <a:prstGeom prst="line">
            <a:avLst/>
          </a:prstGeom>
          <a:noFill/>
          <a:ln w="12700">
            <a:solidFill>
              <a:srgbClr val="E8B86D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5577840" y="2423160"/>
            <a:ext cx="1463040" cy="73152"/>
          </a:xfrm>
          <a:prstGeom prst="line">
            <a:avLst/>
          </a:prstGeom>
          <a:noFill/>
          <a:ln w="12700">
            <a:solidFill>
              <a:srgbClr val="E8B86D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5577840" y="2743200"/>
            <a:ext cx="1463040" cy="850392"/>
          </a:xfrm>
          <a:prstGeom prst="line">
            <a:avLst/>
          </a:prstGeom>
          <a:noFill/>
          <a:ln w="12700">
            <a:solidFill>
              <a:srgbClr val="E8B86D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566160" y="1005840"/>
            <a:ext cx="2011680" cy="640080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3566160" y="1005840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566160" y="3154680"/>
            <a:ext cx="2011680" cy="640080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3566160" y="3154680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Providers</a:t>
            </a:r>
            <a:endParaRPr lang="en-US" sz="1000" dirty="0"/>
          </a:p>
        </p:txBody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sp>
        <p:nvSpPr>
          <p:cNvPr id="38" name="Text 15">
            <a:extLst>
              <a:ext uri="{FF2B5EF4-FFF2-40B4-BE49-F238E27FC236}">
                <a16:creationId xmlns:a16="http://schemas.microsoft.com/office/drawing/2014/main" id="{2B9482F2-88B7-805F-3852-68E5E5419E47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7721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b="1" dirty="0">
              <a:solidFill>
                <a:srgbClr val="772124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A1CE2B8-1501-F0A2-7D19-D962F874A8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ABA4FCB-A35B-EF29-C7AF-82E03ED18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7172" y="1683748"/>
            <a:ext cx="2149657" cy="14331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Wealth Management in Practice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global institutions deliver wealth management through distinct, client-tailored models: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554480"/>
            <a:ext cx="4206240" cy="13258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11480" y="164592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Goldman Sachs PWM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1645920"/>
            <a:ext cx="1234440" cy="256032"/>
          </a:xfrm>
          <a:prstGeom prst="rect">
            <a:avLst/>
          </a:prstGeom>
          <a:solidFill>
            <a:srgbClr val="2A3F6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108960" y="1645920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Ultra-HNW Focus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411480" y="2011680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Serves individuals, families, foundations &amp; endowments with bespoke investment strategies and full access to GS capabilities.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709160" y="1554480"/>
            <a:ext cx="4206240" cy="13258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46320" y="164592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Morgan Stanley WM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543800" y="1645920"/>
            <a:ext cx="1234440" cy="256032"/>
          </a:xfrm>
          <a:prstGeom prst="rect">
            <a:avLst/>
          </a:prstGeom>
          <a:solidFill>
            <a:srgbClr val="2A3F6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543800" y="1645920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Advisory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4846320" y="2011680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HNW and mass-affluent reach; financial planning, retirement, and investment solutions under one roof.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3017520"/>
            <a:ext cx="4206240" cy="13258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11480" y="310896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Barclays WM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108960" y="3108960"/>
            <a:ext cx="1234440" cy="256032"/>
          </a:xfrm>
          <a:prstGeom prst="rect">
            <a:avLst/>
          </a:prstGeom>
          <a:solidFill>
            <a:srgbClr val="2A3F6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108960" y="3108960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Banking &amp; WM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11480" y="3474720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Combines private banking, investment management, and fiduciary services for international clients.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709160" y="3017520"/>
            <a:ext cx="4206240" cy="13258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46320" y="3108960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Fidelity / Cabot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7543800" y="3108960"/>
            <a:ext cx="1234440" cy="256032"/>
          </a:xfrm>
          <a:prstGeom prst="rect">
            <a:avLst/>
          </a:prstGeom>
          <a:solidFill>
            <a:srgbClr val="2A3F6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543800" y="3108960"/>
            <a:ext cx="1234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RIA Model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4846320" y="3474720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Boutique, fee-only registered investment advisors focused on objectivity, portfolio longevity, and personalised service.</a:t>
            </a:r>
            <a:endParaRPr lang="en-US" sz="1050" dirty="0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0AFED60-2594-C085-3A09-EAC12977CC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0" name="Text 15">
            <a:extLst>
              <a:ext uri="{FF2B5EF4-FFF2-40B4-BE49-F238E27FC236}">
                <a16:creationId xmlns:a16="http://schemas.microsoft.com/office/drawing/2014/main" id="{4821D46F-407C-04F2-4EED-8BA333216D12}"/>
              </a:ext>
            </a:extLst>
          </p:cNvPr>
          <p:cNvSpPr/>
          <p:nvPr/>
        </p:nvSpPr>
        <p:spPr>
          <a:xfrm>
            <a:off x="4389120" y="464058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5C0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b="1" dirty="0">
              <a:solidFill>
                <a:srgbClr val="F5C09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1413</Words>
  <Application>Microsoft Office PowerPoint</Application>
  <PresentationFormat>On-screen Show (16:9)</PresentationFormat>
  <Paragraphs>271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Wealth Management – Lecture 1</dc:title>
  <dc:subject>PptxGenJS Presentation</dc:subject>
  <dc:creator>Theodore N. Krintas</dc:creator>
  <cp:lastModifiedBy>Theodore Krintas</cp:lastModifiedBy>
  <cp:revision>2</cp:revision>
  <dcterms:created xsi:type="dcterms:W3CDTF">2026-05-08T05:42:05Z</dcterms:created>
  <dcterms:modified xsi:type="dcterms:W3CDTF">2026-05-08T07:38:47Z</dcterms:modified>
</cp:coreProperties>
</file>