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665" r:id="rId2"/>
    <p:sldId id="1354" r:id="rId3"/>
    <p:sldId id="721" r:id="rId4"/>
    <p:sldId id="722" r:id="rId5"/>
    <p:sldId id="1355" r:id="rId6"/>
    <p:sldId id="1356" r:id="rId7"/>
    <p:sldId id="1357" r:id="rId8"/>
    <p:sldId id="1358" r:id="rId9"/>
    <p:sldId id="1359" r:id="rId10"/>
    <p:sldId id="1360" r:id="rId11"/>
    <p:sldId id="1361" r:id="rId12"/>
    <p:sldId id="711" r:id="rId13"/>
    <p:sldId id="1365" r:id="rId14"/>
    <p:sldId id="748" r:id="rId15"/>
    <p:sldId id="323" r:id="rId16"/>
    <p:sldId id="259" r:id="rId17"/>
    <p:sldId id="258" r:id="rId18"/>
    <p:sldId id="685" r:id="rId19"/>
    <p:sldId id="753" r:id="rId20"/>
    <p:sldId id="688" r:id="rId21"/>
    <p:sldId id="751" r:id="rId22"/>
    <p:sldId id="692" r:id="rId23"/>
    <p:sldId id="694" r:id="rId24"/>
    <p:sldId id="350" r:id="rId25"/>
    <p:sldId id="697" r:id="rId26"/>
    <p:sldId id="357" r:id="rId27"/>
    <p:sldId id="758" r:id="rId28"/>
    <p:sldId id="356" r:id="rId29"/>
    <p:sldId id="364" r:id="rId30"/>
    <p:sldId id="762" r:id="rId31"/>
    <p:sldId id="370" r:id="rId32"/>
    <p:sldId id="1366" r:id="rId33"/>
    <p:sldId id="264" r:id="rId34"/>
    <p:sldId id="346" r:id="rId35"/>
    <p:sldId id="349" r:id="rId36"/>
    <p:sldId id="418" r:id="rId37"/>
    <p:sldId id="419" r:id="rId38"/>
    <p:sldId id="360" r:id="rId39"/>
    <p:sldId id="420" r:id="rId40"/>
    <p:sldId id="363" r:id="rId41"/>
    <p:sldId id="366" r:id="rId42"/>
    <p:sldId id="368" r:id="rId43"/>
    <p:sldId id="70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8" d="100"/>
          <a:sy n="98" d="100"/>
        </p:scale>
        <p:origin x="587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3DCFBE-6089-49B3-9807-1EABDCD43C5E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1B235F-7D22-4AEA-97B8-A5E5F12EBA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593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>
            <a:extLst>
              <a:ext uri="{FF2B5EF4-FFF2-40B4-BE49-F238E27FC236}">
                <a16:creationId xmlns:a16="http://schemas.microsoft.com/office/drawing/2014/main" id="{4A8E20D4-851B-1B33-072C-71B13717C0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FB30CFD7-6BB2-4EA7-A279-ED01C1F13356}" type="slidenum">
              <a:rPr lang="en-US" altLang="en-US" sz="1200"/>
              <a:pPr/>
              <a:t>32</a:t>
            </a:fld>
            <a:endParaRPr lang="en-US" altLang="en-US" sz="1200"/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43C443B1-82D8-411E-3691-7AE870927D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E20A52C1-E235-F099-24B1-C10882FE2B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>
            <a:extLst>
              <a:ext uri="{FF2B5EF4-FFF2-40B4-BE49-F238E27FC236}">
                <a16:creationId xmlns:a16="http://schemas.microsoft.com/office/drawing/2014/main" id="{D0614062-9552-9A08-C294-2FAEB94B0B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15C8D56E-7136-4FA7-A5DB-C140CFB29663}" type="slidenum">
              <a:rPr lang="en-US" altLang="en-US" sz="1200"/>
              <a:pPr/>
              <a:t>33</a:t>
            </a:fld>
            <a:endParaRPr lang="en-US" altLang="en-US" sz="1200"/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1D0BC4D7-1953-65DB-32B1-F09CFD10421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F3BD2892-09AD-8BA4-90E0-8A79140AD0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A8019D2D-0087-4945-A3D1-C32F8956C4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Υπότιτλος 2">
            <a:extLst>
              <a:ext uri="{FF2B5EF4-FFF2-40B4-BE49-F238E27FC236}">
                <a16:creationId xmlns:a16="http://schemas.microsoft.com/office/drawing/2014/main" id="{01372FA2-5734-4F41-A14A-86F422F8C4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l-GR"/>
              <a:t>Κάντε κλικ για να επεξεργαστείτε τον υπότιτλο του υποδείγματος</a:t>
            </a:r>
            <a:endParaRPr lang="en-GB"/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85FB4135-F9B9-41EF-A5DF-D042DDA2C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AF2B-3610-46C8-9801-B58B378C4A58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4A5F5965-A930-4F30-876F-8F81A7F5F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E683FA90-986B-450A-8EDB-0E867EB00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776A-193C-4B45-A1E3-0FCF4FE85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031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E62AE332-6067-4144-A98A-2D33473C2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F3305F1A-2B6B-4396-BBDA-9D5374E36A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73F1EA3C-98DE-4021-BCB2-50976311E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AF2B-3610-46C8-9801-B58B378C4A58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F4AD88A7-A135-48A5-88F6-339807F1B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EE1C8CA5-A035-4838-9EA7-7EEFCEBA3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776A-193C-4B45-A1E3-0FCF4FE85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957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75F178C6-FE52-430F-91FA-80166533D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7AE5B229-2266-4195-BD54-949FD26E05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5D799DE3-C44D-4FE3-88D6-09C0BC298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AF2B-3610-46C8-9801-B58B378C4A58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88ECCFB7-E9C6-456C-8005-D642A9DE4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0AABF581-2155-408D-B94F-BF1535ED9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776A-193C-4B45-A1E3-0FCF4FE85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546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B00A5A32-48DC-4C1D-95B5-28C03824E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600040B9-E073-484E-8B84-F59E38DD3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D0E201FD-CD9B-4C9D-9917-0CB1A040B1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2AC1B67A-D732-45B9-934E-5D3584D72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AF2B-3610-46C8-9801-B58B378C4A58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96B36FD0-31AB-4FDA-95FC-75BE49297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F070132A-CE10-489D-8576-54808A1C4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776A-193C-4B45-A1E3-0FCF4FE85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534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56FEAC87-DBE2-4343-9ACC-DC4BA0167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BDC9012A-36FB-4271-866F-C03F30E210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AE8EB4F3-C17B-4B47-94F9-941C576E3D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5" name="Θέση κειμένου 4">
            <a:extLst>
              <a:ext uri="{FF2B5EF4-FFF2-40B4-BE49-F238E27FC236}">
                <a16:creationId xmlns:a16="http://schemas.microsoft.com/office/drawing/2014/main" id="{422C2E88-8D19-4FD4-9B45-9DFBC01EED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6" name="Θέση περιεχομένου 5">
            <a:extLst>
              <a:ext uri="{FF2B5EF4-FFF2-40B4-BE49-F238E27FC236}">
                <a16:creationId xmlns:a16="http://schemas.microsoft.com/office/drawing/2014/main" id="{A6312989-DC06-4BC2-A976-52ECCE323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7" name="Θέση ημερομηνίας 6">
            <a:extLst>
              <a:ext uri="{FF2B5EF4-FFF2-40B4-BE49-F238E27FC236}">
                <a16:creationId xmlns:a16="http://schemas.microsoft.com/office/drawing/2014/main" id="{931393EA-AC3F-49E4-B555-706775E2E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AF2B-3610-46C8-9801-B58B378C4A58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8" name="Θέση υποσέλιδου 7">
            <a:extLst>
              <a:ext uri="{FF2B5EF4-FFF2-40B4-BE49-F238E27FC236}">
                <a16:creationId xmlns:a16="http://schemas.microsoft.com/office/drawing/2014/main" id="{F1E0FD4F-CCBF-48BC-9BCA-5CBDD4708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Θέση αριθμού διαφάνειας 8">
            <a:extLst>
              <a:ext uri="{FF2B5EF4-FFF2-40B4-BE49-F238E27FC236}">
                <a16:creationId xmlns:a16="http://schemas.microsoft.com/office/drawing/2014/main" id="{6F2E1CFE-51A9-49C4-BF1C-19CFFFCDA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776A-193C-4B45-A1E3-0FCF4FE85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606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0973F9B2-04A2-4A22-93A0-671FABFF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ημερομηνίας 2">
            <a:extLst>
              <a:ext uri="{FF2B5EF4-FFF2-40B4-BE49-F238E27FC236}">
                <a16:creationId xmlns:a16="http://schemas.microsoft.com/office/drawing/2014/main" id="{B4782B8B-CB22-4F54-811B-A2F1377FE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AF2B-3610-46C8-9801-B58B378C4A58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Θέση υποσέλιδου 3">
            <a:extLst>
              <a:ext uri="{FF2B5EF4-FFF2-40B4-BE49-F238E27FC236}">
                <a16:creationId xmlns:a16="http://schemas.microsoft.com/office/drawing/2014/main" id="{BD1E04DC-1B98-4E58-86D6-12295E132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Θέση αριθμού διαφάνειας 4">
            <a:extLst>
              <a:ext uri="{FF2B5EF4-FFF2-40B4-BE49-F238E27FC236}">
                <a16:creationId xmlns:a16="http://schemas.microsoft.com/office/drawing/2014/main" id="{C7C0D025-B9DD-418D-A588-32C787C0C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776A-193C-4B45-A1E3-0FCF4FE85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479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>
            <a:extLst>
              <a:ext uri="{FF2B5EF4-FFF2-40B4-BE49-F238E27FC236}">
                <a16:creationId xmlns:a16="http://schemas.microsoft.com/office/drawing/2014/main" id="{C761ADB2-FB38-47C9-8B4B-180CA7397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AF2B-3610-46C8-9801-B58B378C4A58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3" name="Θέση υποσέλιδου 2">
            <a:extLst>
              <a:ext uri="{FF2B5EF4-FFF2-40B4-BE49-F238E27FC236}">
                <a16:creationId xmlns:a16="http://schemas.microsoft.com/office/drawing/2014/main" id="{15AA6D25-EC3D-49F7-87EB-D072BFF65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2799C13E-4865-48EC-A03A-08FA6FE1B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776A-193C-4B45-A1E3-0FCF4FE85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783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3E793767-40EF-469A-864C-B2281289A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A2F7A8B0-D08E-4F3A-8820-725E635F65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2D473D64-4884-435E-A8E7-800056D6EE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FF6BBDB8-572A-4762-A637-4E0BFB052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AF2B-3610-46C8-9801-B58B378C4A58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73339BC8-7501-44D4-AAA1-1336DDF90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DDA14199-3AB3-4955-8EB3-D373381B9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776A-193C-4B45-A1E3-0FCF4FE85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659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F0C3AE86-2F94-450F-8352-F85B3C91B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εικόνας 2">
            <a:extLst>
              <a:ext uri="{FF2B5EF4-FFF2-40B4-BE49-F238E27FC236}">
                <a16:creationId xmlns:a16="http://schemas.microsoft.com/office/drawing/2014/main" id="{85EEAE9A-1379-4554-849B-3C50A408FB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72F187B3-6EA4-465E-83FF-381C7392EA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9D294ABE-2753-4978-A9A0-218FB204E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AF2B-3610-46C8-9801-B58B378C4A58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4A7E2CE9-4048-4061-8813-BBCFC948D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F739E329-DF03-478F-8539-05272884A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776A-193C-4B45-A1E3-0FCF4FE85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433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5126472F-9A29-48BB-96FA-C7EA26AC4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5D397A07-D849-471E-92F8-A4256F41C2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B361F69E-EF24-4301-B3DF-15E3249DC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AF2B-3610-46C8-9801-B58B378C4A58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DF43D493-5103-4DE6-B192-CEBDD0F65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22092E62-F0EA-4C73-9FB8-5EA893272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776A-193C-4B45-A1E3-0FCF4FE85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197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>
            <a:extLst>
              <a:ext uri="{FF2B5EF4-FFF2-40B4-BE49-F238E27FC236}">
                <a16:creationId xmlns:a16="http://schemas.microsoft.com/office/drawing/2014/main" id="{06C021A4-0C48-4507-BFC8-FF049190E8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3F037538-694F-465B-B15D-609F30B0B1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7496387D-F1AD-4CBF-A556-C37AD197A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AF2B-3610-46C8-9801-B58B378C4A58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6FDEEBD7-162A-48C7-AF4B-ECEE3F572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30F027A3-56C3-4B47-9ADC-4ABA20B4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776A-193C-4B45-A1E3-0FCF4FE85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381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τίτλου 1">
            <a:extLst>
              <a:ext uri="{FF2B5EF4-FFF2-40B4-BE49-F238E27FC236}">
                <a16:creationId xmlns:a16="http://schemas.microsoft.com/office/drawing/2014/main" id="{043354BD-FB65-4AFF-AB66-6E31A9CE6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710FD604-3715-4AC6-9CCE-C99BDD25E8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C384BF18-0BEC-4B36-90F2-61EC6FE490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E0AF2B-3610-46C8-9801-B58B378C4A58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E51A4F4E-3F72-4A0B-9093-D5773EF4D1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F75EF8C9-CD87-4989-9897-BEC1DB6302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3776A-193C-4B45-A1E3-0FCF4FE85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693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2.bin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2829A310-78E0-402C-8D8F-9C6FF0C03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7406"/>
            <a:ext cx="10515600" cy="4513277"/>
          </a:xfrm>
        </p:spPr>
        <p:txBody>
          <a:bodyPr>
            <a:normAutofit fontScale="90000"/>
          </a:bodyPr>
          <a:lstStyle/>
          <a:p>
            <a:pPr marL="0" indent="0" algn="ctr" eaLnBrk="1" hangingPunct="1">
              <a:buFontTx/>
              <a:buNone/>
              <a:defRPr/>
            </a:pPr>
            <a:br>
              <a:rPr lang="en-GB" b="1" dirty="0"/>
            </a:br>
            <a:br>
              <a:rPr lang="en-GB" b="1" dirty="0"/>
            </a:br>
            <a:r>
              <a:rPr lang="en-GB" b="1" dirty="0"/>
              <a:t>Risk and Return </a:t>
            </a:r>
            <a:br>
              <a:rPr lang="en-GB" b="1" dirty="0"/>
            </a:br>
            <a:r>
              <a:rPr lang="en-GB" b="1" dirty="0"/>
              <a:t>Portfolio Theory and Capital Market Theory </a:t>
            </a:r>
            <a:br>
              <a:rPr lang="en-GB" b="1" dirty="0"/>
            </a:br>
            <a:br>
              <a:rPr lang="en-GB" b="1" dirty="0"/>
            </a:br>
            <a:br>
              <a:rPr lang="en-GB" b="1" dirty="0"/>
            </a:br>
            <a:br>
              <a:rPr lang="en-GB" b="1" dirty="0"/>
            </a:br>
            <a:br>
              <a:rPr lang="en-GB" altLang="el-GR" sz="2700" b="1" dirty="0"/>
            </a:br>
            <a:endParaRPr lang="en-GB" sz="2700" b="1" dirty="0"/>
          </a:p>
        </p:txBody>
      </p:sp>
    </p:spTree>
    <p:extLst>
      <p:ext uri="{BB962C8B-B14F-4D97-AF65-F5344CB8AC3E}">
        <p14:creationId xmlns:p14="http://schemas.microsoft.com/office/powerpoint/2010/main" val="13505265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Τίτλος 1">
            <a:extLst>
              <a:ext uri="{FF2B5EF4-FFF2-40B4-BE49-F238E27FC236}">
                <a16:creationId xmlns:a16="http://schemas.microsoft.com/office/drawing/2014/main" id="{F755F457-D1A0-7F95-8B31-0F5C55A7C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93775"/>
          </a:xfrm>
        </p:spPr>
        <p:txBody>
          <a:bodyPr/>
          <a:lstStyle/>
          <a:p>
            <a:r>
              <a:rPr lang="en-GB" altLang="en-US" sz="3600" b="1"/>
              <a:t>Introduction</a:t>
            </a:r>
          </a:p>
        </p:txBody>
      </p:sp>
      <p:sp>
        <p:nvSpPr>
          <p:cNvPr id="16387" name="Θέση περιεχομένου 2">
            <a:extLst>
              <a:ext uri="{FF2B5EF4-FFF2-40B4-BE49-F238E27FC236}">
                <a16:creationId xmlns:a16="http://schemas.microsoft.com/office/drawing/2014/main" id="{1E66F533-AFD3-0F6C-53AB-1B76E4B91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3"/>
            <a:ext cx="11318875" cy="4857750"/>
          </a:xfrm>
        </p:spPr>
        <p:txBody>
          <a:bodyPr/>
          <a:lstStyle/>
          <a:p>
            <a:pPr algn="just">
              <a:defRPr/>
            </a:pPr>
            <a:endParaRPr lang="en-GB" altLang="en-US" sz="2200" dirty="0"/>
          </a:p>
          <a:p>
            <a:pPr algn="just">
              <a:defRPr/>
            </a:pPr>
            <a:r>
              <a:rPr lang="en-GB" altLang="en-US" sz="2000" dirty="0"/>
              <a:t>In this lecture, we discuss issues related to </a:t>
            </a:r>
            <a:r>
              <a:rPr lang="en-GB" altLang="en-US" sz="2000" b="1" dirty="0">
                <a:solidFill>
                  <a:srgbClr val="FF0000"/>
                </a:solidFill>
              </a:rPr>
              <a:t>risk and return </a:t>
            </a:r>
          </a:p>
          <a:p>
            <a:pPr algn="just">
              <a:defRPr/>
            </a:pPr>
            <a:endParaRPr lang="en-GB" altLang="en-US" sz="2000" dirty="0"/>
          </a:p>
          <a:p>
            <a:pPr algn="just">
              <a:defRPr/>
            </a:pPr>
            <a:r>
              <a:rPr lang="en-GB" altLang="en-US" sz="2000" dirty="0"/>
              <a:t>More specifically: </a:t>
            </a:r>
          </a:p>
          <a:p>
            <a:pPr algn="just">
              <a:defRPr/>
            </a:pPr>
            <a:endParaRPr lang="en-GB" altLang="en-US" sz="2000" dirty="0"/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altLang="en-US" sz="2000" dirty="0"/>
              <a:t>→	</a:t>
            </a:r>
            <a:r>
              <a:rPr lang="en-GB" altLang="en-US" sz="2000" dirty="0">
                <a:solidFill>
                  <a:schemeClr val="accent6"/>
                </a:solidFill>
              </a:rPr>
              <a:t>Discuss some practical issues on the process of going public 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accent6"/>
                </a:solidFill>
              </a:rPr>
              <a:t>→	Discuss theoretical reasons of WHY firms go public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accent6"/>
                </a:solidFill>
              </a:rPr>
              <a:t>→	See what actual managers think on that issue (why they take their companies public)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accent6"/>
                </a:solidFill>
              </a:rPr>
              <a:t>→	Discuss the IPO under-prising effect (theory and practice) 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endParaRPr lang="en-GB" altLang="en-US" sz="2000" dirty="0"/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rgbClr val="FF0000"/>
                </a:solidFill>
              </a:rPr>
              <a:t>Reading:</a:t>
            </a:r>
            <a:r>
              <a:rPr lang="en-GB" altLang="en-US" sz="2000" dirty="0"/>
              <a:t> lecture notes, </a:t>
            </a:r>
            <a:r>
              <a:rPr lang="en-US" altLang="en-US" sz="2000" dirty="0"/>
              <a:t>textbook (Chapter 10, 11, 12), </a:t>
            </a:r>
            <a:r>
              <a:rPr lang="en-GB" altLang="en-US" sz="2000" dirty="0"/>
              <a:t>and indicative references at the end of the lecture</a:t>
            </a:r>
          </a:p>
          <a:p>
            <a:pPr algn="just">
              <a:defRPr/>
            </a:pPr>
            <a:endParaRPr lang="en-GB" altLang="en-US" sz="2200" dirty="0"/>
          </a:p>
          <a:p>
            <a:pPr algn="just">
              <a:defRPr/>
            </a:pPr>
            <a:endParaRPr lang="en-GB" altLang="en-US" sz="2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580747" y="335378"/>
            <a:ext cx="10515600" cy="691318"/>
          </a:xfrm>
        </p:spPr>
        <p:txBody>
          <a:bodyPr>
            <a:normAutofit/>
          </a:bodyPr>
          <a:lstStyle/>
          <a:p>
            <a:r>
              <a:rPr lang="en-GB" sz="3600" b="1" dirty="0"/>
              <a:t>Risk &amp; Return </a:t>
            </a:r>
            <a:endParaRPr lang="el-GR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Θέση περιεχομένου 2"/>
              <p:cNvSpPr>
                <a:spLocks noGrp="1"/>
              </p:cNvSpPr>
              <p:nvPr>
                <p:ph idx="1"/>
              </p:nvPr>
            </p:nvSpPr>
            <p:spPr>
              <a:xfrm>
                <a:off x="696156" y="1163904"/>
                <a:ext cx="11244309" cy="5094854"/>
              </a:xfrm>
            </p:spPr>
            <p:txBody>
              <a:bodyPr>
                <a:normAutofit/>
              </a:bodyPr>
              <a:lstStyle/>
              <a:p>
                <a:pPr algn="just"/>
                <a:r>
                  <a:rPr lang="en-US" sz="2000" dirty="0"/>
                  <a:t>Introduction to </a:t>
                </a:r>
                <a:r>
                  <a:rPr lang="en-US" sz="2000" b="1" dirty="0">
                    <a:solidFill>
                      <a:srgbClr val="FF0000"/>
                    </a:solidFill>
                  </a:rPr>
                  <a:t>PORTFOLIO THEORY </a:t>
                </a: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l-GR" sz="2000" i="1" smtClean="0"/>
                        </m:ctrlPr>
                      </m:sSubPr>
                      <m:e>
                        <m:eqArr>
                          <m:eqArrPr>
                            <m:ctrlPr>
                              <a:rPr lang="el-GR" sz="20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/>
                          <m:e>
                            <m:r>
                              <a:rPr lang="el-GR" sz="2000" i="1"/>
                              <m:t>𝑃</m:t>
                            </m:r>
                          </m:e>
                        </m:eqArr>
                      </m:e>
                      <m:sub>
                        <m:r>
                          <a:rPr lang="en-GB" sz="2000" b="0" i="1" smtClean="0"/>
                          <m:t>0</m:t>
                        </m:r>
                      </m:sub>
                    </m:sSub>
                  </m:oMath>
                </a14:m>
                <a:r>
                  <a:rPr lang="en-US" sz="2000" dirty="0"/>
                  <a:t> is the price you paid to buy a stock at time 0,</a:t>
                </a: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l-GR" sz="2000" i="1"/>
                        </m:ctrlPr>
                      </m:sSubPr>
                      <m:e>
                        <m:r>
                          <a:rPr lang="el-GR" sz="2000" i="1"/>
                          <m:t>𝑃</m:t>
                        </m:r>
                      </m:e>
                      <m:sub>
                        <m:r>
                          <a:rPr lang="en-US" sz="2000" b="0" i="1" smtClean="0"/>
                          <m:t>1</m:t>
                        </m:r>
                      </m:sub>
                    </m:sSub>
                  </m:oMath>
                </a14:m>
                <a:r>
                  <a:rPr lang="en-US" sz="2000" dirty="0"/>
                  <a:t> is the current price of the stock at time 1</a:t>
                </a:r>
              </a:p>
              <a:p>
                <a:pPr algn="just"/>
                <a:r>
                  <a:rPr lang="en-US" sz="2000" dirty="0"/>
                  <a:t>The return, r, is: 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000" i="1"/>
                        </m:ctrlPr>
                      </m:sSubPr>
                      <m:e>
                        <m:r>
                          <a:rPr lang="el-GR" sz="2000" i="1"/>
                          <m:t>𝑟</m:t>
                        </m:r>
                      </m:e>
                      <m:sub>
                        <m:r>
                          <a:rPr lang="el-GR" sz="2000" i="1"/>
                          <m:t>1</m:t>
                        </m:r>
                      </m:sub>
                    </m:sSub>
                    <m:r>
                      <a:rPr lang="el-GR" sz="2000" i="1"/>
                      <m:t>= </m:t>
                    </m:r>
                    <m:f>
                      <m:fPr>
                        <m:ctrlPr>
                          <a:rPr lang="el-GR" sz="2000" i="1"/>
                        </m:ctrlPr>
                      </m:fPr>
                      <m:num>
                        <m:sSub>
                          <m:sSubPr>
                            <m:ctrlPr>
                              <a:rPr lang="el-GR" sz="2000" i="1"/>
                            </m:ctrlPr>
                          </m:sSubPr>
                          <m:e>
                            <m:r>
                              <a:rPr lang="el-GR" sz="2000" i="1"/>
                              <m:t>𝑃</m:t>
                            </m:r>
                          </m:e>
                          <m:sub>
                            <m:r>
                              <a:rPr lang="el-GR" sz="2000" i="1"/>
                              <m:t>1</m:t>
                            </m:r>
                          </m:sub>
                        </m:sSub>
                        <m:r>
                          <a:rPr lang="el-GR" sz="2000" i="1"/>
                          <m:t>−</m:t>
                        </m:r>
                        <m:sSub>
                          <m:sSubPr>
                            <m:ctrlPr>
                              <a:rPr lang="el-GR" sz="2000" i="1"/>
                            </m:ctrlPr>
                          </m:sSubPr>
                          <m:e>
                            <m:r>
                              <a:rPr lang="el-GR" sz="2000" i="1"/>
                              <m:t>𝑃</m:t>
                            </m:r>
                          </m:e>
                          <m:sub>
                            <m:r>
                              <a:rPr lang="el-GR" sz="2000" i="1"/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l-GR" sz="2000" i="1"/>
                            </m:ctrlPr>
                          </m:sSubPr>
                          <m:e>
                            <m:r>
                              <a:rPr lang="el-GR" sz="2000" i="1"/>
                              <m:t>𝑃</m:t>
                            </m:r>
                          </m:e>
                          <m:sub>
                            <m:r>
                              <a:rPr lang="el-GR" sz="2000" i="1"/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endParaRPr lang="el-GR" sz="2000" dirty="0"/>
              </a:p>
              <a:p>
                <a:pPr algn="just"/>
                <a:endParaRPr lang="el-GR" sz="2000" dirty="0"/>
              </a:p>
              <a:p>
                <a:pPr algn="just"/>
                <a:r>
                  <a:rPr lang="en-US" sz="2000" dirty="0"/>
                  <a:t>E.g.,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000" i="1"/>
                        </m:ctrlPr>
                      </m:sSubPr>
                      <m:e>
                        <m:r>
                          <a:rPr lang="el-GR" sz="2000" i="1"/>
                          <m:t>𝑃</m:t>
                        </m:r>
                      </m:e>
                      <m:sub>
                        <m:r>
                          <a:rPr lang="en-US" sz="2000" i="1"/>
                          <m:t>0</m:t>
                        </m:r>
                      </m:sub>
                    </m:sSub>
                  </m:oMath>
                </a14:m>
                <a:r>
                  <a:rPr lang="en-US" sz="2000" dirty="0"/>
                  <a:t> = $200,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000" i="1"/>
                        </m:ctrlPr>
                      </m:sSubPr>
                      <m:e>
                        <m:r>
                          <a:rPr lang="el-GR" sz="2000" i="1"/>
                          <m:t>𝑃</m:t>
                        </m:r>
                      </m:e>
                      <m:sub>
                        <m:r>
                          <a:rPr lang="en-US" sz="2000" i="1"/>
                          <m:t>1</m:t>
                        </m:r>
                      </m:sub>
                    </m:sSub>
                  </m:oMath>
                </a14:m>
                <a:r>
                  <a:rPr lang="en-US" sz="2000" dirty="0"/>
                  <a:t> = $220 and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000" i="1"/>
                        </m:ctrlPr>
                      </m:sSubPr>
                      <m:e>
                        <m:r>
                          <a:rPr lang="el-GR" sz="2000" i="1"/>
                          <m:t>𝑟</m:t>
                        </m:r>
                      </m:e>
                      <m:sub>
                        <m:r>
                          <a:rPr lang="el-GR" sz="2000" i="1"/>
                          <m:t>1</m:t>
                        </m:r>
                      </m:sub>
                    </m:sSub>
                    <m:r>
                      <a:rPr lang="el-GR" sz="2000" i="1"/>
                      <m:t>= </m:t>
                    </m:r>
                    <m:f>
                      <m:fPr>
                        <m:ctrlPr>
                          <a:rPr lang="el-GR" sz="2000" i="1"/>
                        </m:ctrlPr>
                      </m:fPr>
                      <m:num>
                        <m:r>
                          <a:rPr lang="en-US" sz="2000" b="0" i="1" smtClean="0"/>
                          <m:t>220 </m:t>
                        </m:r>
                        <m:r>
                          <a:rPr lang="el-GR" sz="2000" i="1"/>
                          <m:t>−</m:t>
                        </m:r>
                        <m:r>
                          <a:rPr lang="en-US" sz="2000" b="0" i="1" smtClean="0"/>
                          <m:t>200</m:t>
                        </m:r>
                      </m:num>
                      <m:den>
                        <m:r>
                          <a:rPr lang="en-US" sz="2000" b="0" i="1" smtClean="0"/>
                          <m:t>200</m:t>
                        </m:r>
                      </m:den>
                    </m:f>
                  </m:oMath>
                </a14:m>
                <a:r>
                  <a:rPr lang="en-US" sz="2000" dirty="0"/>
                  <a:t> = </a:t>
                </a:r>
                <a:r>
                  <a:rPr lang="en-US" sz="2000" b="1" dirty="0">
                    <a:solidFill>
                      <a:srgbClr val="FF0000"/>
                    </a:solidFill>
                  </a:rPr>
                  <a:t>0.1 or 10% </a:t>
                </a:r>
              </a:p>
              <a:p>
                <a:pPr algn="just"/>
                <a:endParaRPr lang="en-US" sz="2000" dirty="0"/>
              </a:p>
              <a:p>
                <a:pPr algn="just"/>
                <a:r>
                  <a:rPr lang="en-US" sz="2000" dirty="0"/>
                  <a:t>Note that this is </a:t>
                </a:r>
                <a:r>
                  <a:rPr lang="en-US" sz="2000" b="1" i="1" dirty="0"/>
                  <a:t>equivalent</a:t>
                </a:r>
                <a:r>
                  <a:rPr lang="en-US" sz="2000" b="1" dirty="0"/>
                  <a:t> to the HPR (</a:t>
                </a:r>
                <a:r>
                  <a:rPr lang="en-US" sz="2000" dirty="0"/>
                  <a:t>Holding Period Return) </a:t>
                </a:r>
              </a:p>
              <a:p>
                <a:pPr algn="just"/>
                <a:endParaRPr lang="en-US" sz="2000" dirty="0"/>
              </a:p>
              <a:p>
                <a:pPr algn="just"/>
                <a:r>
                  <a:rPr lang="en-US" sz="2000" dirty="0"/>
                  <a:t>HPR	=	(End Price / Beginning Price) -1 	= 	(220/200) – 1 	= 	1.1 -1 = </a:t>
                </a:r>
              </a:p>
              <a:p>
                <a:pPr marL="0" indent="0" algn="just">
                  <a:buNone/>
                </a:pPr>
                <a:r>
                  <a:rPr lang="en-US" sz="2000" dirty="0"/>
                  <a:t>					</a:t>
                </a:r>
                <a:r>
                  <a:rPr lang="en-US" sz="2000" b="1" dirty="0">
                    <a:solidFill>
                      <a:srgbClr val="FF0000"/>
                    </a:solidFill>
                  </a:rPr>
                  <a:t>0.10 or 10%</a:t>
                </a:r>
              </a:p>
              <a:p>
                <a:pPr algn="just"/>
                <a:endParaRPr lang="en-US" sz="2000" dirty="0"/>
              </a:p>
              <a:p>
                <a:pPr algn="just"/>
                <a:endParaRPr lang="en-US" sz="2000" dirty="0"/>
              </a:p>
              <a:p>
                <a:pPr algn="just"/>
                <a:endParaRPr lang="el-GR" sz="2400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Θέση περιεχομένου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96156" y="1163904"/>
                <a:ext cx="11244309" cy="5094854"/>
              </a:xfrm>
              <a:blipFill>
                <a:blip r:embed="rId2"/>
                <a:stretch>
                  <a:fillRect l="-488" t="-1316"/>
                </a:stretch>
              </a:blipFill>
            </p:spPr>
            <p:txBody>
              <a:bodyPr/>
              <a:lstStyle/>
              <a:p>
                <a:r>
                  <a:rPr lang="el-G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06110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598503" y="207234"/>
            <a:ext cx="10515600" cy="691318"/>
          </a:xfrm>
        </p:spPr>
        <p:txBody>
          <a:bodyPr>
            <a:normAutofit/>
          </a:bodyPr>
          <a:lstStyle/>
          <a:p>
            <a:r>
              <a:rPr lang="en-GB" sz="3600" b="1" dirty="0"/>
              <a:t>Risk &amp; Return </a:t>
            </a:r>
            <a:endParaRPr lang="el-GR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Θέση περιεχομένου 2"/>
              <p:cNvSpPr>
                <a:spLocks noGrp="1"/>
              </p:cNvSpPr>
              <p:nvPr>
                <p:ph idx="1"/>
              </p:nvPr>
            </p:nvSpPr>
            <p:spPr>
              <a:xfrm>
                <a:off x="660647" y="978194"/>
                <a:ext cx="11146654" cy="5378217"/>
              </a:xfrm>
            </p:spPr>
            <p:txBody>
              <a:bodyPr>
                <a:normAutofit/>
              </a:bodyPr>
              <a:lstStyle/>
              <a:p>
                <a:r>
                  <a:rPr lang="en-US" sz="2000" dirty="0"/>
                  <a:t>Also, often you will have </a:t>
                </a:r>
                <a:r>
                  <a:rPr lang="en-US" sz="2000" b="1" dirty="0">
                    <a:solidFill>
                      <a:srgbClr val="FF0000"/>
                    </a:solidFill>
                  </a:rPr>
                  <a:t>income</a:t>
                </a:r>
                <a:r>
                  <a:rPr lang="en-US" sz="2000" b="1" dirty="0"/>
                  <a:t> </a:t>
                </a:r>
                <a:r>
                  <a:rPr lang="en-US" sz="2000" dirty="0"/>
                  <a:t>from an investment </a:t>
                </a:r>
              </a:p>
              <a:p>
                <a:r>
                  <a:rPr lang="en-US" sz="2000" dirty="0"/>
                  <a:t>For example, you receive a </a:t>
                </a:r>
                <a:r>
                  <a:rPr lang="en-US" sz="2000" b="1" dirty="0">
                    <a:solidFill>
                      <a:srgbClr val="FF0000"/>
                    </a:solidFill>
                  </a:rPr>
                  <a:t>dividend (D) </a:t>
                </a:r>
                <a:r>
                  <a:rPr lang="en-US" sz="2000" dirty="0"/>
                  <a:t>from owing a stock at time 1. </a:t>
                </a:r>
              </a:p>
              <a:p>
                <a:pPr marL="0" indent="0">
                  <a:buNone/>
                </a:pPr>
                <a:r>
                  <a:rPr lang="el-GR" sz="2000" dirty="0"/>
                  <a:t> </a:t>
                </a:r>
              </a:p>
              <a:p>
                <a:endParaRPr lang="el-GR" sz="200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sz="200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sz="200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sz="200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A stock is bought at $</a:t>
                </a:r>
                <a:r>
                  <a:rPr lang="el-GR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100 </a:t>
                </a:r>
                <a:r>
                  <a:rPr lang="en-US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sold a year later at $135,</a:t>
                </a:r>
                <a:r>
                  <a:rPr lang="el-GR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and paid a $5 dividend</a:t>
                </a:r>
                <a:r>
                  <a:rPr lang="el-GR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l-GR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l-GR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l-GR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el-GR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l-GR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(1</m:t>
                          </m:r>
                          <m:r>
                            <a:rPr lang="en-GB" sz="2000" b="0" i="1" smtClean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35</m:t>
                          </m:r>
                          <m:r>
                            <a:rPr lang="el-GR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−100)</m:t>
                          </m:r>
                        </m:num>
                        <m:den>
                          <m:r>
                            <a:rPr lang="el-GR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100</m:t>
                          </m:r>
                        </m:den>
                      </m:f>
                      <m:r>
                        <a:rPr lang="el-GR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l-GR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l-GR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l-GR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100</m:t>
                          </m:r>
                        </m:den>
                      </m:f>
                      <m:r>
                        <a:rPr lang="el-GR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=0.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35</m:t>
                      </m:r>
                      <m:r>
                        <a:rPr lang="el-GR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+0.05=0.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40</m:t>
                      </m:r>
                      <m:r>
                        <a:rPr lang="el-GR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(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40</m:t>
                      </m:r>
                      <m:r>
                        <a:rPr lang="el-GR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%)</m:t>
                      </m:r>
                    </m:oMath>
                  </m:oMathPara>
                </a14:m>
                <a:endParaRPr lang="el-GR" sz="200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n-US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	</a:t>
                </a:r>
                <a:r>
                  <a:rPr lang="en-US" sz="2000" dirty="0">
                    <a:ea typeface="Calibri" panose="020F0502020204030204" pitchFamily="34" charset="0"/>
                    <a:cs typeface="Arial" panose="020B0604020202020204" pitchFamily="34" charset="0"/>
                  </a:rPr>
                  <a:t>→	</a:t>
                </a:r>
                <a:r>
                  <a:rPr lang="en-US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35% </a:t>
                </a:r>
                <a:r>
                  <a:rPr lang="en-US" sz="2000" b="1" dirty="0">
                    <a:solidFill>
                      <a:srgbClr val="FF0000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capital gain </a:t>
                </a:r>
                <a:r>
                  <a:rPr lang="en-US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and a 5% </a:t>
                </a:r>
                <a:r>
                  <a:rPr lang="en-US" sz="2000" b="1" dirty="0">
                    <a:solidFill>
                      <a:srgbClr val="FF0000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dividend yield </a:t>
                </a:r>
                <a:endParaRPr lang="el-GR" sz="2000" b="1" dirty="0">
                  <a:solidFill>
                    <a:srgbClr val="FF0000"/>
                  </a:solidFill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sz="200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l-GR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  <a:p>
                <a:endParaRPr lang="el-GR" dirty="0"/>
              </a:p>
            </p:txBody>
          </p:sp>
        </mc:Choice>
        <mc:Fallback>
          <p:sp>
            <p:nvSpPr>
              <p:cNvPr id="3" name="Θέση περιεχομένου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60647" y="978194"/>
                <a:ext cx="11146654" cy="5378217"/>
              </a:xfrm>
              <a:blipFill>
                <a:blip r:embed="rId2"/>
                <a:stretch>
                  <a:fillRect l="-492" t="-1133"/>
                </a:stretch>
              </a:blipFill>
            </p:spPr>
            <p:txBody>
              <a:bodyPr/>
              <a:lstStyle/>
              <a:p>
                <a:r>
                  <a:rPr lang="el-G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Εικόνα 4">
            <a:extLst>
              <a:ext uri="{FF2B5EF4-FFF2-40B4-BE49-F238E27FC236}">
                <a16:creationId xmlns:a16="http://schemas.microsoft.com/office/drawing/2014/main" id="{50CD2AD2-6A8D-44DA-BC7C-1789DF73B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601" y="2413906"/>
            <a:ext cx="5410298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634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9AC08E0A-CFA6-A447-626D-FB6ACC57D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94" y="258593"/>
            <a:ext cx="10515600" cy="620296"/>
          </a:xfrm>
        </p:spPr>
        <p:txBody>
          <a:bodyPr>
            <a:noAutofit/>
          </a:bodyPr>
          <a:lstStyle/>
          <a:p>
            <a:r>
              <a:rPr lang="it-IT" sz="3600" b="1" dirty="0"/>
              <a:t>Risk &amp; Return </a:t>
            </a:r>
            <a:endParaRPr lang="el-GR" sz="3600" b="1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FAD410A0-DCF3-88A4-4C4D-19667E15A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926" y="1012054"/>
            <a:ext cx="10767874" cy="5495278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To compare different stocks, we express their performance in terms of their </a:t>
            </a:r>
            <a:r>
              <a:rPr lang="en-US" sz="2000" dirty="0">
                <a:solidFill>
                  <a:srgbClr val="FF0000"/>
                </a:solidFill>
              </a:rPr>
              <a:t>returns</a:t>
            </a:r>
          </a:p>
          <a:p>
            <a:pPr algn="just"/>
            <a:r>
              <a:rPr lang="en-US" sz="2000" dirty="0"/>
              <a:t>With risky investments </a:t>
            </a:r>
            <a:r>
              <a:rPr lang="en-US" sz="2000" dirty="0">
                <a:solidFill>
                  <a:srgbClr val="FF0000"/>
                </a:solidFill>
              </a:rPr>
              <a:t>returns may vary </a:t>
            </a:r>
          </a:p>
          <a:p>
            <a:pPr algn="just"/>
            <a:r>
              <a:rPr lang="en-US" sz="2000" dirty="0"/>
              <a:t>Each possible return has some </a:t>
            </a:r>
            <a:r>
              <a:rPr lang="en-US" sz="2000" dirty="0">
                <a:solidFill>
                  <a:srgbClr val="FF0000"/>
                </a:solidFill>
              </a:rPr>
              <a:t>likelihood of occurring</a:t>
            </a:r>
          </a:p>
          <a:p>
            <a:pPr algn="just"/>
            <a:r>
              <a:rPr lang="en-US" sz="2000" dirty="0"/>
              <a:t>We summarize this information with a </a:t>
            </a:r>
            <a:r>
              <a:rPr lang="en-US" sz="2000" dirty="0">
                <a:solidFill>
                  <a:srgbClr val="FF0000"/>
                </a:solidFill>
              </a:rPr>
              <a:t>probability distribution</a:t>
            </a:r>
          </a:p>
          <a:p>
            <a:pPr marL="0" indent="0" algn="just">
              <a:buNone/>
            </a:pPr>
            <a:r>
              <a:rPr lang="en-US" sz="2000" dirty="0"/>
              <a:t>→	assigns a probability (PR) that each possible return ® will occur</a:t>
            </a:r>
          </a:p>
          <a:p>
            <a:pPr algn="just"/>
            <a:r>
              <a:rPr lang="en-US" sz="2000" dirty="0"/>
              <a:t>Assume BFI stock has the following characteristics:</a:t>
            </a:r>
            <a:endParaRPr lang="el-GR" sz="2000" dirty="0"/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E003A492-66EF-372D-2D35-02B6E903DC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900" y="3665529"/>
            <a:ext cx="7696200" cy="235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474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A4BC6050-EF17-63C0-52C4-012F2DDD8F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401" y="1035573"/>
            <a:ext cx="11057879" cy="5495927"/>
          </a:xfrm>
        </p:spPr>
        <p:txBody>
          <a:bodyPr/>
          <a:lstStyle/>
          <a:p>
            <a:endParaRPr lang="en-US" sz="2000" dirty="0"/>
          </a:p>
          <a:p>
            <a:r>
              <a:rPr lang="en-US" sz="2000" dirty="0"/>
              <a:t>The expected (mean) return for BFI is:</a:t>
            </a:r>
          </a:p>
          <a:p>
            <a:endParaRPr lang="en-US" sz="2000" dirty="0"/>
          </a:p>
          <a:p>
            <a:r>
              <a:rPr lang="en-US" sz="2000" dirty="0"/>
              <a:t>The expected (mean) return for BFI is:</a:t>
            </a:r>
          </a:p>
          <a:p>
            <a:endParaRPr lang="en-US" sz="2000" dirty="0"/>
          </a:p>
          <a:p>
            <a:r>
              <a:rPr lang="en-US" sz="2000" dirty="0"/>
              <a:t>Assuming equal probability: </a:t>
            </a:r>
          </a:p>
          <a:p>
            <a:endParaRPr lang="en-US" sz="2000" dirty="0"/>
          </a:p>
          <a:p>
            <a:r>
              <a:rPr lang="en-US" sz="2000" dirty="0"/>
              <a:t>Two common measures of the </a:t>
            </a:r>
            <a:r>
              <a:rPr lang="en-US" sz="2000" dirty="0">
                <a:solidFill>
                  <a:srgbClr val="FF0000"/>
                </a:solidFill>
              </a:rPr>
              <a:t>risk of a probability distribution </a:t>
            </a:r>
            <a:r>
              <a:rPr lang="en-US" sz="2000" dirty="0"/>
              <a:t>are its variance and standard deviation: 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dirty="0"/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22F5EDF6-90B3-1573-0B03-E19A2BDAA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01" y="326500"/>
            <a:ext cx="10515600" cy="709073"/>
          </a:xfrm>
        </p:spPr>
        <p:txBody>
          <a:bodyPr>
            <a:noAutofit/>
          </a:bodyPr>
          <a:lstStyle/>
          <a:p>
            <a:r>
              <a:rPr lang="it-IT" sz="3600" b="1" dirty="0"/>
              <a:t>Risk &amp; Return </a:t>
            </a:r>
            <a:endParaRPr lang="el-GR" sz="3600" b="1" dirty="0"/>
          </a:p>
        </p:txBody>
      </p:sp>
      <p:pic>
        <p:nvPicPr>
          <p:cNvPr id="6" name="Εικόνα 5">
            <a:extLst>
              <a:ext uri="{FF2B5EF4-FFF2-40B4-BE49-F238E27FC236}">
                <a16:creationId xmlns:a16="http://schemas.microsoft.com/office/drawing/2014/main" id="{CB7E7642-7571-5A7E-DB87-01DF843037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4924" y="1073302"/>
            <a:ext cx="2274005" cy="1012024"/>
          </a:xfrm>
          <a:prstGeom prst="rect">
            <a:avLst/>
          </a:prstGeom>
        </p:spPr>
      </p:pic>
      <p:pic>
        <p:nvPicPr>
          <p:cNvPr id="8" name="Εικόνα 7">
            <a:extLst>
              <a:ext uri="{FF2B5EF4-FFF2-40B4-BE49-F238E27FC236}">
                <a16:creationId xmlns:a16="http://schemas.microsoft.com/office/drawing/2014/main" id="{2BB71344-52D0-9EFE-EAF7-B22BD94B6E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4643" y="2771512"/>
            <a:ext cx="2274005" cy="1012024"/>
          </a:xfrm>
          <a:prstGeom prst="rect">
            <a:avLst/>
          </a:prstGeom>
        </p:spPr>
      </p:pic>
      <p:pic>
        <p:nvPicPr>
          <p:cNvPr id="10" name="Εικόνα 9">
            <a:extLst>
              <a:ext uri="{FF2B5EF4-FFF2-40B4-BE49-F238E27FC236}">
                <a16:creationId xmlns:a16="http://schemas.microsoft.com/office/drawing/2014/main" id="{C8E54E36-1759-516F-2F8E-D55974E744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4924" y="2085326"/>
            <a:ext cx="5353050" cy="504825"/>
          </a:xfrm>
          <a:prstGeom prst="rect">
            <a:avLst/>
          </a:prstGeom>
        </p:spPr>
      </p:pic>
      <p:pic>
        <p:nvPicPr>
          <p:cNvPr id="12" name="Εικόνα 11">
            <a:extLst>
              <a:ext uri="{FF2B5EF4-FFF2-40B4-BE49-F238E27FC236}">
                <a16:creationId xmlns:a16="http://schemas.microsoft.com/office/drawing/2014/main" id="{FCC0BD2C-FA9E-9140-CCE9-7412402227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6755" y="4421080"/>
            <a:ext cx="6329779" cy="1660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415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56041FDC-774F-666B-2CB6-243976F77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891" y="1097656"/>
            <a:ext cx="11013490" cy="5356410"/>
          </a:xfrm>
        </p:spPr>
        <p:txBody>
          <a:bodyPr>
            <a:normAutofit/>
          </a:bodyPr>
          <a:lstStyle/>
          <a:p>
            <a:r>
              <a:rPr lang="el-GR" sz="2000" dirty="0"/>
              <a:t>Η τυπική απόκλιση της </a:t>
            </a:r>
            <a:r>
              <a:rPr lang="en-GB" sz="2000" dirty="0"/>
              <a:t>BFI</a:t>
            </a:r>
            <a:r>
              <a:rPr lang="el-GR" sz="2000" dirty="0"/>
              <a:t> είναι:</a:t>
            </a:r>
          </a:p>
          <a:p>
            <a:endParaRPr lang="el-GR" sz="2000" dirty="0"/>
          </a:p>
          <a:p>
            <a:endParaRPr lang="el-GR" sz="2000" dirty="0"/>
          </a:p>
          <a:p>
            <a:endParaRPr lang="el-GR" sz="2000" dirty="0"/>
          </a:p>
          <a:p>
            <a:endParaRPr lang="el-GR" sz="2000" dirty="0"/>
          </a:p>
          <a:p>
            <a:endParaRPr lang="el-GR" sz="2000" dirty="0"/>
          </a:p>
          <a:p>
            <a:endParaRPr lang="el-GR" sz="2000" dirty="0"/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FF7AB7EC-9491-FCE5-7409-0D3B9A6E7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870" y="249716"/>
            <a:ext cx="10515600" cy="735706"/>
          </a:xfrm>
        </p:spPr>
        <p:txBody>
          <a:bodyPr>
            <a:noAutofit/>
          </a:bodyPr>
          <a:lstStyle/>
          <a:p>
            <a:r>
              <a:rPr lang="it-IT" sz="3600" b="1" dirty="0"/>
              <a:t>Risk &amp; Return </a:t>
            </a:r>
            <a:endParaRPr lang="el-GR" sz="3600" b="1" dirty="0"/>
          </a:p>
        </p:txBody>
      </p:sp>
      <p:pic>
        <p:nvPicPr>
          <p:cNvPr id="6" name="Εικόνα 5">
            <a:extLst>
              <a:ext uri="{FF2B5EF4-FFF2-40B4-BE49-F238E27FC236}">
                <a16:creationId xmlns:a16="http://schemas.microsoft.com/office/drawing/2014/main" id="{C1441498-46CB-8B09-BA99-8A6A43D336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483" y="1506353"/>
            <a:ext cx="7820025" cy="1743075"/>
          </a:xfrm>
          <a:prstGeom prst="rect">
            <a:avLst/>
          </a:prstGeom>
        </p:spPr>
      </p:pic>
      <p:pic>
        <p:nvPicPr>
          <p:cNvPr id="8" name="Εικόνα 7">
            <a:extLst>
              <a:ext uri="{FF2B5EF4-FFF2-40B4-BE49-F238E27FC236}">
                <a16:creationId xmlns:a16="http://schemas.microsoft.com/office/drawing/2014/main" id="{4CD8683C-5955-E799-5BD7-B5A6A34AC3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828" y="3249428"/>
            <a:ext cx="8459689" cy="320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476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1407CBA6-3C4B-5E21-3AF7-90D47F761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769" y="1074198"/>
            <a:ext cx="10702031" cy="5102765"/>
          </a:xfrm>
        </p:spPr>
        <p:txBody>
          <a:bodyPr/>
          <a:lstStyle/>
          <a:p>
            <a:r>
              <a:rPr lang="en-GB" sz="2000" dirty="0"/>
              <a:t>How do we estimate expected returns and risk in practice? </a:t>
            </a:r>
            <a:endParaRPr lang="el-GR" sz="2000" dirty="0"/>
          </a:p>
          <a:p>
            <a:endParaRPr lang="el-GR" dirty="0"/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96675B0A-D557-25DF-E1E2-6EC8E0FC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401" y="1557180"/>
            <a:ext cx="10934857" cy="4619783"/>
          </a:xfrm>
          <a:prstGeom prst="rect">
            <a:avLst/>
          </a:prstGeom>
        </p:spPr>
      </p:pic>
      <p:sp>
        <p:nvSpPr>
          <p:cNvPr id="6" name="Τίτλος 1">
            <a:extLst>
              <a:ext uri="{FF2B5EF4-FFF2-40B4-BE49-F238E27FC236}">
                <a16:creationId xmlns:a16="http://schemas.microsoft.com/office/drawing/2014/main" id="{80DC5457-ED85-5E55-9978-235BF6D09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769" y="240838"/>
            <a:ext cx="10515600" cy="700195"/>
          </a:xfrm>
        </p:spPr>
        <p:txBody>
          <a:bodyPr>
            <a:noAutofit/>
          </a:bodyPr>
          <a:lstStyle/>
          <a:p>
            <a:r>
              <a:rPr lang="it-IT" sz="3600" b="1" dirty="0"/>
              <a:t>Risk &amp; Return </a:t>
            </a:r>
            <a:endParaRPr lang="el-GR" sz="3600" b="1" dirty="0"/>
          </a:p>
        </p:txBody>
      </p:sp>
    </p:spTree>
    <p:extLst>
      <p:ext uri="{BB962C8B-B14F-4D97-AF65-F5344CB8AC3E}">
        <p14:creationId xmlns:p14="http://schemas.microsoft.com/office/powerpoint/2010/main" val="3450163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9C650CF6-833A-18C6-7719-6F2FB3F835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523" y="1053329"/>
            <a:ext cx="11208059" cy="5185778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average annual return of an investment during some period  = the average of the annual realized returns </a:t>
            </a:r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A8A910DA-985C-85A7-4FA4-9038E5F5CE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917" y="1621461"/>
            <a:ext cx="3962400" cy="1038225"/>
          </a:xfrm>
          <a:prstGeom prst="rect">
            <a:avLst/>
          </a:prstGeom>
        </p:spPr>
      </p:pic>
      <p:pic>
        <p:nvPicPr>
          <p:cNvPr id="7" name="Εικόνα 6">
            <a:extLst>
              <a:ext uri="{FF2B5EF4-FFF2-40B4-BE49-F238E27FC236}">
                <a16:creationId xmlns:a16="http://schemas.microsoft.com/office/drawing/2014/main" id="{67E3C447-83EF-A22F-2FE0-B504C90467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7569" y="1621461"/>
            <a:ext cx="6840013" cy="1538628"/>
          </a:xfrm>
          <a:prstGeom prst="rect">
            <a:avLst/>
          </a:prstGeom>
        </p:spPr>
      </p:pic>
      <p:sp>
        <p:nvSpPr>
          <p:cNvPr id="8" name="Τίτλος 1">
            <a:extLst>
              <a:ext uri="{FF2B5EF4-FFF2-40B4-BE49-F238E27FC236}">
                <a16:creationId xmlns:a16="http://schemas.microsoft.com/office/drawing/2014/main" id="{838A6883-8B9A-8ADE-B1B9-6B03004AF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524" y="370889"/>
            <a:ext cx="10515600" cy="620296"/>
          </a:xfrm>
        </p:spPr>
        <p:txBody>
          <a:bodyPr>
            <a:noAutofit/>
          </a:bodyPr>
          <a:lstStyle/>
          <a:p>
            <a:r>
              <a:rPr lang="it-IT" sz="3600" b="1" dirty="0"/>
              <a:t>Risk &amp; Return </a:t>
            </a:r>
            <a:endParaRPr lang="el-GR" sz="3600" b="1" dirty="0"/>
          </a:p>
        </p:txBody>
      </p:sp>
      <p:pic>
        <p:nvPicPr>
          <p:cNvPr id="10" name="Εικόνα 9">
            <a:extLst>
              <a:ext uri="{FF2B5EF4-FFF2-40B4-BE49-F238E27FC236}">
                <a16:creationId xmlns:a16="http://schemas.microsoft.com/office/drawing/2014/main" id="{4132D3AB-6959-4788-E390-623DFF1F2B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2864" y="3429000"/>
            <a:ext cx="774382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889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F932BF24-DDA2-1C4C-E5C7-A46BC18F53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602" y="1154097"/>
            <a:ext cx="11026066" cy="5022866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To estimate the difference in variability, we estimate the standard deviation:</a:t>
            </a:r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C00D55AC-2502-6012-F586-D9EBDD3A1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258" y="276348"/>
            <a:ext cx="10515600" cy="664685"/>
          </a:xfrm>
        </p:spPr>
        <p:txBody>
          <a:bodyPr>
            <a:noAutofit/>
          </a:bodyPr>
          <a:lstStyle/>
          <a:p>
            <a:r>
              <a:rPr lang="it-IT" sz="3600" b="1" dirty="0"/>
              <a:t>Risk &amp; Return </a:t>
            </a:r>
            <a:endParaRPr lang="el-GR" sz="3600" b="1" dirty="0"/>
          </a:p>
        </p:txBody>
      </p:sp>
      <p:pic>
        <p:nvPicPr>
          <p:cNvPr id="6" name="Εικόνα 5">
            <a:extLst>
              <a:ext uri="{FF2B5EF4-FFF2-40B4-BE49-F238E27FC236}">
                <a16:creationId xmlns:a16="http://schemas.microsoft.com/office/drawing/2014/main" id="{5E3B52CB-E68E-E960-48D0-310F505B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58" y="2836784"/>
            <a:ext cx="3955742" cy="1489410"/>
          </a:xfrm>
          <a:prstGeom prst="rect">
            <a:avLst/>
          </a:prstGeom>
        </p:spPr>
      </p:pic>
      <p:pic>
        <p:nvPicPr>
          <p:cNvPr id="10" name="Εικόνα 9">
            <a:extLst>
              <a:ext uri="{FF2B5EF4-FFF2-40B4-BE49-F238E27FC236}">
                <a16:creationId xmlns:a16="http://schemas.microsoft.com/office/drawing/2014/main" id="{F9696202-0A5A-3AEF-FB39-24EBB19545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0711" y="1672604"/>
            <a:ext cx="7039957" cy="4504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127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51BF1902-9A72-E732-4DBE-FCC2F550FB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6334" y="2262186"/>
            <a:ext cx="4486274" cy="3125890"/>
          </a:xfrm>
          <a:prstGeom prst="rect">
            <a:avLst/>
          </a:prstGeom>
        </p:spPr>
      </p:pic>
      <p:pic>
        <p:nvPicPr>
          <p:cNvPr id="7" name="Εικόνα 6">
            <a:extLst>
              <a:ext uri="{FF2B5EF4-FFF2-40B4-BE49-F238E27FC236}">
                <a16:creationId xmlns:a16="http://schemas.microsoft.com/office/drawing/2014/main" id="{5A6D0EE0-5A6E-7DBC-7D7A-45122D270F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0593" y="1112811"/>
            <a:ext cx="6779341" cy="5267325"/>
          </a:xfrm>
          <a:prstGeom prst="rect">
            <a:avLst/>
          </a:prstGeom>
        </p:spPr>
      </p:pic>
      <p:sp>
        <p:nvSpPr>
          <p:cNvPr id="8" name="Τίτλος 1">
            <a:extLst>
              <a:ext uri="{FF2B5EF4-FFF2-40B4-BE49-F238E27FC236}">
                <a16:creationId xmlns:a16="http://schemas.microsoft.com/office/drawing/2014/main" id="{C5959256-2713-6491-4FA1-CB21EEAEE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244" y="306131"/>
            <a:ext cx="11452123" cy="726255"/>
          </a:xfrm>
        </p:spPr>
        <p:txBody>
          <a:bodyPr>
            <a:noAutofit/>
          </a:bodyPr>
          <a:lstStyle/>
          <a:p>
            <a:r>
              <a:rPr lang="it-IT" sz="3600" b="1" dirty="0"/>
              <a:t>Risk &amp; Return </a:t>
            </a:r>
            <a:endParaRPr lang="el-GR" sz="3600" b="1" dirty="0"/>
          </a:p>
        </p:txBody>
      </p:sp>
    </p:spTree>
    <p:extLst>
      <p:ext uri="{BB962C8B-B14F-4D97-AF65-F5344CB8AC3E}">
        <p14:creationId xmlns:p14="http://schemas.microsoft.com/office/powerpoint/2010/main" val="4433189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BFF7F0F6-E7CE-4D4F-90A9-C9A5C29DF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115" y="197755"/>
            <a:ext cx="10515600" cy="809334"/>
          </a:xfrm>
        </p:spPr>
        <p:txBody>
          <a:bodyPr>
            <a:normAutofit/>
          </a:bodyPr>
          <a:lstStyle/>
          <a:p>
            <a:r>
              <a:rPr lang="en-GB" sz="3600" b="1" dirty="0"/>
              <a:t>Portfolio Risk &amp; Return 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AC3205B7-1F20-4E41-B764-F0147D79F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352" y="1007089"/>
            <a:ext cx="11674136" cy="5653156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Assume you have invested 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30% 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in S1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70% 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in S2 </a:t>
            </a:r>
          </a:p>
          <a:p>
            <a:pPr algn="just">
              <a:lnSpc>
                <a:spcPct val="150000"/>
              </a:lnSpc>
            </a:pP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Ε(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GB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) = (0.0514) and </a:t>
            </a:r>
            <a:r>
              <a:rPr lang="el-GR" sz="8000" dirty="0">
                <a:ea typeface="Times New Roman" panose="02020603050405020304" pitchFamily="18" charset="0"/>
                <a:cs typeface="Times New Roman" panose="02020603050405020304" pitchFamily="18" charset="0"/>
              </a:rPr>
              <a:t>Ε(</a:t>
            </a:r>
            <a:r>
              <a:rPr lang="en-GB" sz="8000" dirty="0"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GB" sz="8000" baseline="-25000" dirty="0"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lang="en-GB" sz="8000" dirty="0">
                <a:ea typeface="Times New Roman" panose="02020603050405020304" pitchFamily="18" charset="0"/>
                <a:cs typeface="Times New Roman" panose="02020603050405020304" pitchFamily="18" charset="0"/>
              </a:rPr>
              <a:t>) = (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0.1936) </a:t>
            </a:r>
          </a:p>
          <a:p>
            <a:pPr algn="just">
              <a:lnSpc>
                <a:spcPct val="150000"/>
              </a:lnSpc>
            </a:pP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GB" sz="8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portfolio return 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is the weighted average of returns (weight = % invested in each stock):  </a:t>
            </a:r>
          </a:p>
          <a:p>
            <a:pPr algn="just">
              <a:lnSpc>
                <a:spcPct val="150000"/>
              </a:lnSpc>
            </a:pPr>
            <a:endParaRPr lang="en-GB" sz="8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8000" dirty="0">
                <a:ea typeface="Times New Roman" panose="02020603050405020304" pitchFamily="18" charset="0"/>
                <a:cs typeface="Times New Roman" panose="02020603050405020304" pitchFamily="18" charset="0"/>
              </a:rPr>
              <a:t>That is: 	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Ε(</a:t>
            </a:r>
            <a:r>
              <a:rPr lang="el-GR" sz="8000" i="1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l-GR" sz="8000" baseline="-250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χ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) = (0.3) Ε(</a:t>
            </a:r>
            <a:r>
              <a:rPr lang="en-US" sz="8000" i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GB" sz="8000" i="1" baseline="-25000" dirty="0"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) + (0.7) Ε(</a:t>
            </a:r>
            <a:r>
              <a:rPr lang="en-US" sz="8000" i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GB" sz="8000" i="1" baseline="-25000" dirty="0"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) = (0.3) (0.0514) + (0.7) (0.1936) = 0.15094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l-GR" sz="8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15%</a:t>
            </a:r>
            <a:endParaRPr lang="en-GB" sz="8000" dirty="0">
              <a:solidFill>
                <a:srgbClr val="FF0000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GB" sz="8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GB" sz="8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portfolio risk 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is a bit more complicated; it has 2 sources </a:t>
            </a:r>
          </a:p>
          <a:p>
            <a:pPr algn="just">
              <a:lnSpc>
                <a:spcPct val="150000"/>
              </a:lnSpc>
            </a:pPr>
            <a:r>
              <a:rPr lang="en-GB" sz="8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GB" sz="8000" baseline="30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GB" sz="8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source: </a:t>
            </a:r>
            <a:r>
              <a:rPr lang="en-US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l-GR" sz="8000" baseline="30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lang="el-GR" sz="8000" baseline="30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l-GR" sz="8000" baseline="30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l-GR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ΑΤΤΙΚ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lang="el-GR" sz="8000" baseline="30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l-GR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ΑΤΤΙΚ</a:t>
            </a:r>
            <a:endParaRPr lang="en-GB" sz="8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8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8000" baseline="30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GB" sz="8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source 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which contains </a:t>
            </a:r>
            <a:r>
              <a:rPr lang="en-GB" sz="8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all possible pairs 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of covariances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it-IT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it-IT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lang="en-GB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l-GR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it-IT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S2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it-IT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it-IT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σ </a:t>
            </a:r>
            <a:r>
              <a:rPr lang="el-GR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ΑΤΤΙΚ,</a:t>
            </a:r>
            <a:r>
              <a:rPr lang="it-IT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S1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it-IT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it-IT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lang="it-IT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l-GR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it-IT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S2</a:t>
            </a:r>
            <a:endParaRPr lang="en-GB" sz="8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Since 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GB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l-GR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it-IT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= σ</a:t>
            </a:r>
            <a:r>
              <a:rPr lang="en-GB" sz="8000" baseline="-25000" dirty="0"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GB" sz="8000" baseline="-25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2,S1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GB" sz="8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total portfolio risk 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will be</a:t>
            </a:r>
            <a:r>
              <a:rPr lang="el-GR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8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		</a:t>
            </a:r>
            <a:r>
              <a:rPr lang="el-GR" sz="80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l-GR" sz="8000" b="1" baseline="30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l-GR" sz="8000" b="1" baseline="-25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Χ</a:t>
            </a:r>
            <a:r>
              <a:rPr lang="el-GR" sz="80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80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l-GR" sz="8000" b="1" baseline="30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8000" b="1" baseline="-25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l-GR" sz="80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lang="el-GR" sz="8000" b="1" baseline="30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8000" b="1" baseline="-25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l-GR" sz="80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80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l-GR" sz="8000" b="1" baseline="30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8000" b="1" baseline="-25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lang="el-GR" sz="80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lang="el-GR" sz="8000" b="1" baseline="30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8000" b="1" baseline="-25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lang="el-GR" sz="8000" b="1" baseline="-25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80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+ 2 </a:t>
            </a:r>
            <a:r>
              <a:rPr lang="en-US" sz="80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GB" sz="8000" b="1" baseline="-25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l-GR" sz="80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GB" sz="8000" b="1" baseline="-25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lang="el-GR" sz="80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lang="en-GB" sz="8000" b="1" baseline="-25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lang="el-GR" sz="8000" b="1" baseline="-25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GB" sz="8000" b="1" baseline="-25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endParaRPr lang="en-GB" sz="8000" b="1" dirty="0">
              <a:solidFill>
                <a:srgbClr val="FF0000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6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24D9CDEA-AF9D-4A68-ABED-BBDED90CE9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3904" y="1509203"/>
            <a:ext cx="1946246" cy="116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6874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0DB33A9F-4492-FFB2-D5C0-11AED3E707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803" y="1093278"/>
            <a:ext cx="11265763" cy="5495927"/>
          </a:xfrm>
        </p:spPr>
        <p:txBody>
          <a:bodyPr/>
          <a:lstStyle/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portfolio risk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is a bit more complicated; it has 2 sources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GB" sz="2000" b="0" i="0" u="none" strike="noStrike" kern="1200" cap="none" spc="0" normalizeH="0" baseline="30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source: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el-GR" sz="2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it-IT" sz="20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kumimoji="0" lang="el-GR" sz="2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it-IT" sz="20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el-GR" sz="2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l-GR" sz="20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ΑΤΤΙΚ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kumimoji="0" lang="el-GR" sz="2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l-GR" sz="20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ΑΤΤΙΚ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GB" sz="2000" b="0" i="0" u="none" strike="noStrike" kern="1200" cap="none" spc="0" normalizeH="0" baseline="30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source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which contains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all possible pairs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of covariances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it-IT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it-IT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kumimoji="0" lang="en-GB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kumimoji="0" lang="el-GR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0" lang="it-IT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S2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it-IT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it-IT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σ </a:t>
            </a:r>
            <a:r>
              <a:rPr kumimoji="0" lang="el-GR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ΑΤΤΙΚ,</a:t>
            </a:r>
            <a:r>
              <a:rPr kumimoji="0" lang="it-IT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S1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it-IT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it-IT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kumimoji="0" lang="it-IT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kumimoji="0" lang="el-GR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0" lang="it-IT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S2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Since 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kumimoji="0" lang="en-GB" sz="20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kumimoji="0" lang="el-GR" sz="20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0" lang="it-IT" sz="20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= σ</a:t>
            </a:r>
            <a:r>
              <a:rPr kumimoji="0" lang="en-GB" sz="20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S2,S1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total portfolio risk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will be</a:t>
            </a:r>
            <a:endParaRPr lang="en-GB" sz="2000" dirty="0">
              <a:solidFill>
                <a:prstClr val="black"/>
              </a:solidFill>
              <a:latin typeface="Calibri" panose="020F05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kumimoji="0" lang="el-GR" sz="2000" b="1" i="0" u="none" strike="noStrike" kern="1200" cap="none" spc="0" normalizeH="0" baseline="30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l-GR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Χ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el-GR" sz="2000" b="1" i="0" u="none" strike="noStrike" kern="1200" cap="none" spc="0" normalizeH="0" baseline="30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GB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kumimoji="0" lang="el-GR" sz="2000" b="1" i="0" u="none" strike="noStrike" kern="1200" cap="none" spc="0" normalizeH="0" baseline="30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GB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el-GR" sz="2000" b="1" i="0" u="none" strike="noStrike" kern="1200" cap="none" spc="0" normalizeH="0" baseline="30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GB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kumimoji="0" lang="el-GR" sz="2000" b="1" i="0" u="none" strike="noStrike" kern="1200" cap="none" spc="0" normalizeH="0" baseline="30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GB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kumimoji="0" lang="el-GR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+ 2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en-GB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en-GB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r>
              <a:rPr kumimoji="0" 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σ</a:t>
            </a:r>
            <a:r>
              <a:rPr kumimoji="0" lang="en-GB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S1</a:t>
            </a:r>
            <a:r>
              <a:rPr kumimoji="0" lang="el-GR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0" lang="en-GB" sz="2000" b="1" i="0" u="none" strike="noStrike" kern="12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S2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l-GR" dirty="0"/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7E3E69B0-4715-1698-D76F-DD21229F17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8591" y="4914982"/>
            <a:ext cx="4529721" cy="1261981"/>
          </a:xfrm>
          <a:prstGeom prst="rect">
            <a:avLst/>
          </a:prstGeom>
        </p:spPr>
      </p:pic>
      <p:sp>
        <p:nvSpPr>
          <p:cNvPr id="6" name="Τίτλος 1">
            <a:extLst>
              <a:ext uri="{FF2B5EF4-FFF2-40B4-BE49-F238E27FC236}">
                <a16:creationId xmlns:a16="http://schemas.microsoft.com/office/drawing/2014/main" id="{D198DD0B-AF8C-AE39-285E-D2C51546B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804" y="268795"/>
            <a:ext cx="10515600" cy="824483"/>
          </a:xfrm>
        </p:spPr>
        <p:txBody>
          <a:bodyPr>
            <a:normAutofit/>
          </a:bodyPr>
          <a:lstStyle/>
          <a:p>
            <a:r>
              <a:rPr lang="en-GB" sz="3600" b="1" dirty="0"/>
              <a:t>Portfolio Risk &amp; Return </a:t>
            </a:r>
          </a:p>
        </p:txBody>
      </p:sp>
    </p:spTree>
    <p:extLst>
      <p:ext uri="{BB962C8B-B14F-4D97-AF65-F5344CB8AC3E}">
        <p14:creationId xmlns:p14="http://schemas.microsoft.com/office/powerpoint/2010/main" val="594812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75906E14-A44B-4D24-BAD0-7A4DA42D4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9000"/>
          </a:xfrm>
        </p:spPr>
        <p:txBody>
          <a:bodyPr>
            <a:normAutofit/>
          </a:bodyPr>
          <a:lstStyle/>
          <a:p>
            <a:r>
              <a:rPr lang="en-GB" sz="3600" b="1" dirty="0"/>
              <a:t>Risk &amp; Return </a:t>
            </a:r>
            <a:endParaRPr lang="en-GB" sz="3600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BA7C7841-73CD-4B06-B25C-C03E4442C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8683"/>
            <a:ext cx="10515600" cy="4868280"/>
          </a:xfrm>
        </p:spPr>
        <p:txBody>
          <a:bodyPr/>
          <a:lstStyle/>
          <a:p>
            <a:r>
              <a:rPr lang="en-GB" dirty="0"/>
              <a:t>Portfolio Selection </a:t>
            </a:r>
          </a:p>
          <a:p>
            <a:endParaRPr lang="en-GB" dirty="0"/>
          </a:p>
        </p:txBody>
      </p:sp>
      <p:pic>
        <p:nvPicPr>
          <p:cNvPr id="11" name="Εικόνα 10">
            <a:extLst>
              <a:ext uri="{FF2B5EF4-FFF2-40B4-BE49-F238E27FC236}">
                <a16:creationId xmlns:a16="http://schemas.microsoft.com/office/drawing/2014/main" id="{56AC2C48-06CD-48E0-8EFD-B168A929FE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322061"/>
            <a:ext cx="10515600" cy="365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0187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4968"/>
          </a:xfrm>
        </p:spPr>
        <p:txBody>
          <a:bodyPr>
            <a:normAutofit/>
          </a:bodyPr>
          <a:lstStyle/>
          <a:p>
            <a:r>
              <a:rPr lang="en-GB" sz="3600" b="1" dirty="0"/>
              <a:t>Risk &amp; Return </a:t>
            </a:r>
            <a:endParaRPr lang="el-GR" sz="3600" b="1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838200" y="1233996"/>
            <a:ext cx="10844814" cy="4942967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Investors should invest on the </a:t>
            </a:r>
            <a:r>
              <a:rPr lang="en-US" sz="2000" dirty="0">
                <a:solidFill>
                  <a:srgbClr val="FF0000"/>
                </a:solidFill>
              </a:rPr>
              <a:t>Efficient Frontier </a:t>
            </a:r>
            <a:r>
              <a:rPr lang="en-US" sz="2000" dirty="0"/>
              <a:t>(CE)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Markowitz: expected rate of return of a portfolio is the </a:t>
            </a:r>
            <a:r>
              <a:rPr lang="en-US" sz="2000" dirty="0">
                <a:solidFill>
                  <a:srgbClr val="FF0000"/>
                </a:solidFill>
              </a:rPr>
              <a:t>weighted average of the expected return for the individual investments </a:t>
            </a:r>
            <a:r>
              <a:rPr lang="en-US" sz="2000" dirty="0"/>
              <a:t>in the portfolio.</a:t>
            </a:r>
          </a:p>
          <a:p>
            <a:pPr algn="just"/>
            <a:endParaRPr lang="en-US" sz="2000" dirty="0"/>
          </a:p>
          <a:p>
            <a:pPr algn="just"/>
            <a:r>
              <a:rPr lang="en-GB" sz="2000" dirty="0"/>
              <a:t>Portfolio Risk: </a:t>
            </a:r>
            <a:r>
              <a:rPr lang="en-US" sz="2000" dirty="0"/>
              <a:t>function of </a:t>
            </a:r>
            <a:r>
              <a:rPr lang="en-US" sz="2000" dirty="0">
                <a:solidFill>
                  <a:srgbClr val="FF0000"/>
                </a:solidFill>
              </a:rPr>
              <a:t>not only </a:t>
            </a:r>
            <a:r>
              <a:rPr lang="en-US" sz="2000" dirty="0"/>
              <a:t>of the SDs of individual assets </a:t>
            </a:r>
            <a:r>
              <a:rPr lang="en-US" sz="2000" dirty="0">
                <a:solidFill>
                  <a:srgbClr val="FF0000"/>
                </a:solidFill>
              </a:rPr>
              <a:t>but also </a:t>
            </a:r>
            <a:r>
              <a:rPr lang="en-US" sz="2000" dirty="0"/>
              <a:t>of all pairs of covariances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In a large portfolio, correlations are </a:t>
            </a:r>
            <a:r>
              <a:rPr lang="en-US" sz="2000" dirty="0">
                <a:solidFill>
                  <a:srgbClr val="FF0000"/>
                </a:solidFill>
              </a:rPr>
              <a:t>critical for </a:t>
            </a:r>
            <a:r>
              <a:rPr lang="en-US" sz="2000" dirty="0"/>
              <a:t>selecting assets to include in the portfolio</a:t>
            </a:r>
            <a:endParaRPr lang="el-GR" sz="2000" dirty="0"/>
          </a:p>
        </p:txBody>
      </p:sp>
    </p:spTree>
    <p:extLst>
      <p:ext uri="{BB962C8B-B14F-4D97-AF65-F5344CB8AC3E}">
        <p14:creationId xmlns:p14="http://schemas.microsoft.com/office/powerpoint/2010/main" val="26325820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381045BA-7B1B-493A-96BC-C34F05047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5397"/>
            <a:ext cx="10515600" cy="851279"/>
          </a:xfrm>
        </p:spPr>
        <p:txBody>
          <a:bodyPr>
            <a:normAutofit/>
          </a:bodyPr>
          <a:lstStyle/>
          <a:p>
            <a:r>
              <a:rPr lang="en-GB" sz="3600" b="1" dirty="0"/>
              <a:t>Capital Market Theory 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9E4663E4-5498-41E4-876E-39D987C99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5127"/>
            <a:ext cx="11040122" cy="5327476"/>
          </a:xfrm>
        </p:spPr>
        <p:txBody>
          <a:bodyPr>
            <a:noAutofit/>
          </a:bodyPr>
          <a:lstStyle/>
          <a:p>
            <a:pPr algn="just"/>
            <a:r>
              <a:rPr lang="en-GB" sz="2000" dirty="0"/>
              <a:t>Following the development of portfolio theory by Markowitz, </a:t>
            </a:r>
            <a:r>
              <a:rPr lang="en-GB" sz="2000" dirty="0">
                <a:solidFill>
                  <a:srgbClr val="FF0000"/>
                </a:solidFill>
              </a:rPr>
              <a:t>two major theories </a:t>
            </a:r>
            <a:r>
              <a:rPr lang="en-GB" sz="2000" dirty="0"/>
              <a:t>have been derived for the valuation of risky assets. </a:t>
            </a:r>
          </a:p>
          <a:p>
            <a:pPr algn="just"/>
            <a:endParaRPr lang="en-GB" sz="2000" b="1" dirty="0"/>
          </a:p>
          <a:p>
            <a:pPr algn="just"/>
            <a:r>
              <a:rPr lang="en-GB" sz="2000" b="1" dirty="0"/>
              <a:t>Asset Pricing Models</a:t>
            </a:r>
          </a:p>
          <a:p>
            <a:pPr algn="just"/>
            <a:r>
              <a:rPr lang="en-GB" sz="2000" dirty="0">
                <a:solidFill>
                  <a:srgbClr val="FF0000"/>
                </a:solidFill>
              </a:rPr>
              <a:t>Capital Asset Pricing Model (CAPM)</a:t>
            </a:r>
          </a:p>
          <a:p>
            <a:pPr algn="just"/>
            <a:r>
              <a:rPr lang="en-GB" sz="2000" dirty="0">
                <a:solidFill>
                  <a:srgbClr val="FF0000"/>
                </a:solidFill>
              </a:rPr>
              <a:t>Arbitrage Pricing Theory (APT)</a:t>
            </a:r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The Theory extends portfolio theory by developing a model for pricing </a:t>
            </a:r>
            <a:r>
              <a:rPr lang="en-GB" sz="2000" dirty="0">
                <a:solidFill>
                  <a:srgbClr val="FF0000"/>
                </a:solidFill>
              </a:rPr>
              <a:t>all risky assets</a:t>
            </a:r>
            <a:r>
              <a:rPr lang="en-GB" sz="2000" dirty="0"/>
              <a:t>.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The CAPM, allows us to determine the required rate of return for </a:t>
            </a:r>
            <a:r>
              <a:rPr lang="en-GB" sz="2000" b="1" dirty="0">
                <a:solidFill>
                  <a:srgbClr val="FF0000"/>
                </a:solidFill>
              </a:rPr>
              <a:t>any</a:t>
            </a:r>
            <a:r>
              <a:rPr lang="en-GB" sz="2000" dirty="0"/>
              <a:t> risky asset.</a:t>
            </a:r>
          </a:p>
        </p:txBody>
      </p:sp>
    </p:spTree>
    <p:extLst>
      <p:ext uri="{BB962C8B-B14F-4D97-AF65-F5344CB8AC3E}">
        <p14:creationId xmlns:p14="http://schemas.microsoft.com/office/powerpoint/2010/main" val="37193461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7E4E1CC1-C664-4FAB-BA0F-42B34CF5A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16404"/>
            <a:ext cx="10755385" cy="5276471"/>
          </a:xfrm>
        </p:spPr>
        <p:txBody>
          <a:bodyPr>
            <a:normAutofit/>
          </a:bodyPr>
          <a:lstStyle/>
          <a:p>
            <a:pPr algn="just"/>
            <a:endParaRPr lang="en-GB" sz="2000" b="1" dirty="0"/>
          </a:p>
          <a:p>
            <a:pPr algn="just"/>
            <a:r>
              <a:rPr lang="en-GB" sz="2000" b="1" dirty="0"/>
              <a:t>Assumptions of Capital Market Theory </a:t>
            </a:r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r>
              <a:rPr lang="en-GB" sz="2000" dirty="0"/>
              <a:t>1. All investors are rational (</a:t>
            </a:r>
            <a:r>
              <a:rPr lang="en-GB" sz="2000" b="1" dirty="0"/>
              <a:t>Markowitz-efficient), i.e. </a:t>
            </a:r>
            <a:r>
              <a:rPr lang="en-GB" sz="2000" dirty="0"/>
              <a:t>invest in tangent points on the efficient frontier.</a:t>
            </a:r>
          </a:p>
          <a:p>
            <a:pPr marL="0" indent="0" algn="just">
              <a:buNone/>
            </a:pPr>
            <a:r>
              <a:rPr lang="en-GB" sz="2000" dirty="0"/>
              <a:t>2. Investors can borrow or lend any amount of money at the </a:t>
            </a:r>
            <a:r>
              <a:rPr lang="en-GB" sz="2000" b="1" dirty="0"/>
              <a:t>risk-free rate</a:t>
            </a:r>
            <a:r>
              <a:rPr lang="en-GB" sz="2000" dirty="0"/>
              <a:t> </a:t>
            </a:r>
          </a:p>
          <a:p>
            <a:pPr marL="0" indent="0" algn="just">
              <a:buNone/>
            </a:pPr>
            <a:r>
              <a:rPr lang="en-GB" sz="2000" dirty="0"/>
              <a:t>3. All investors have </a:t>
            </a:r>
            <a:r>
              <a:rPr lang="en-GB" sz="2000" b="1" dirty="0"/>
              <a:t>homogeneous expectations</a:t>
            </a:r>
            <a:endParaRPr lang="en-GB" sz="2000" dirty="0"/>
          </a:p>
          <a:p>
            <a:pPr marL="0" indent="0" algn="just">
              <a:buNone/>
            </a:pPr>
            <a:r>
              <a:rPr lang="en-GB" sz="2000" dirty="0"/>
              <a:t>4. All investors have the same </a:t>
            </a:r>
            <a:r>
              <a:rPr lang="en-GB" sz="2000" b="1" dirty="0"/>
              <a:t>one-period time horizon</a:t>
            </a:r>
            <a:endParaRPr lang="en-GB" sz="2000" dirty="0"/>
          </a:p>
          <a:p>
            <a:pPr marL="0" indent="0" algn="just">
              <a:buNone/>
            </a:pPr>
            <a:r>
              <a:rPr lang="en-GB" sz="2000" dirty="0"/>
              <a:t>5. All investments are </a:t>
            </a:r>
            <a:r>
              <a:rPr lang="en-GB" sz="2000" b="1" dirty="0"/>
              <a:t>infinitely divisible</a:t>
            </a:r>
            <a:endParaRPr lang="en-GB" sz="2000" dirty="0"/>
          </a:p>
          <a:p>
            <a:pPr marL="0" indent="0" algn="just">
              <a:buNone/>
            </a:pPr>
            <a:r>
              <a:rPr lang="en-GB" sz="2000" dirty="0"/>
              <a:t>6. There are </a:t>
            </a:r>
            <a:r>
              <a:rPr lang="en-GB" sz="2000" b="1" dirty="0"/>
              <a:t>no taxes or transaction costs </a:t>
            </a:r>
          </a:p>
          <a:p>
            <a:pPr marL="0" indent="0" algn="just">
              <a:buNone/>
            </a:pPr>
            <a:r>
              <a:rPr lang="en-GB" sz="2000" dirty="0"/>
              <a:t>7. There is </a:t>
            </a:r>
            <a:r>
              <a:rPr lang="en-GB" sz="2000" b="1" dirty="0"/>
              <a:t>no inflation </a:t>
            </a:r>
            <a:r>
              <a:rPr lang="en-GB" sz="2000" dirty="0"/>
              <a:t>and interest rates are stable </a:t>
            </a:r>
          </a:p>
          <a:p>
            <a:pPr marL="0" indent="0" algn="just">
              <a:buNone/>
            </a:pPr>
            <a:r>
              <a:rPr lang="en-GB" sz="2000" dirty="0"/>
              <a:t>8. Capital markets are in equilibrium. </a:t>
            </a:r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6E4DE2ED-BBA5-4E1E-9206-EE879EDB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1279"/>
          </a:xfrm>
        </p:spPr>
        <p:txBody>
          <a:bodyPr>
            <a:normAutofit/>
          </a:bodyPr>
          <a:lstStyle/>
          <a:p>
            <a:r>
              <a:rPr lang="en-GB" sz="3600" b="1" dirty="0"/>
              <a:t>Capital Market Theory</a:t>
            </a:r>
          </a:p>
        </p:txBody>
      </p:sp>
    </p:spTree>
    <p:extLst>
      <p:ext uri="{BB962C8B-B14F-4D97-AF65-F5344CB8AC3E}">
        <p14:creationId xmlns:p14="http://schemas.microsoft.com/office/powerpoint/2010/main" val="8765869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850B9270-11B7-4787-8FC0-3A80E2901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4183"/>
            <a:ext cx="10864442" cy="4792779"/>
          </a:xfrm>
        </p:spPr>
        <p:txBody>
          <a:bodyPr>
            <a:normAutofit/>
          </a:bodyPr>
          <a:lstStyle/>
          <a:p>
            <a:pPr algn="just"/>
            <a:r>
              <a:rPr lang="en-GB" sz="2000" b="1" dirty="0">
                <a:solidFill>
                  <a:srgbClr val="FF0000"/>
                </a:solidFill>
              </a:rPr>
              <a:t>Risk-free asset: </a:t>
            </a:r>
            <a:r>
              <a:rPr lang="en-GB" sz="2000" dirty="0"/>
              <a:t>asset with zero variance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It has </a:t>
            </a:r>
            <a:r>
              <a:rPr lang="en-GB" sz="2000" b="1" dirty="0">
                <a:solidFill>
                  <a:srgbClr val="FF0000"/>
                </a:solidFill>
              </a:rPr>
              <a:t>zero correlation </a:t>
            </a:r>
            <a:r>
              <a:rPr lang="en-GB" sz="2000" dirty="0"/>
              <a:t>with all other risky assets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This allows the development of a </a:t>
            </a:r>
            <a:r>
              <a:rPr lang="en-GB" sz="2000" b="1" dirty="0"/>
              <a:t>generalized theory </a:t>
            </a:r>
            <a:r>
              <a:rPr lang="en-GB" sz="2000" dirty="0"/>
              <a:t>of asset pricing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>
                <a:solidFill>
                  <a:srgbClr val="FF0000"/>
                </a:solidFill>
              </a:rPr>
              <a:t>What happens to Portfolio Theory if we combine a risk-free asset with a portfolio of risky assets?</a:t>
            </a:r>
          </a:p>
          <a:p>
            <a:pPr algn="just"/>
            <a:endParaRPr lang="en-GB" sz="2000" dirty="0">
              <a:cs typeface="Arial" panose="020B0604020202020204" pitchFamily="34" charset="0"/>
            </a:endParaRPr>
          </a:p>
          <a:p>
            <a:pPr algn="just"/>
            <a:r>
              <a:rPr lang="en-GB" sz="2000" dirty="0">
                <a:cs typeface="Arial" panose="020B0604020202020204" pitchFamily="34" charset="0"/>
              </a:rPr>
              <a:t>→ COV </a:t>
            </a:r>
            <a:r>
              <a:rPr lang="en-GB" sz="2000" dirty="0"/>
              <a:t>of R</a:t>
            </a:r>
            <a:r>
              <a:rPr lang="en-GB" sz="2000" baseline="-25000" dirty="0"/>
              <a:t>f</a:t>
            </a:r>
            <a:r>
              <a:rPr lang="en-GB" sz="2000" dirty="0"/>
              <a:t> with any risky asset or portfolio = </a:t>
            </a:r>
            <a:r>
              <a:rPr lang="en-GB" sz="2000" b="1" dirty="0">
                <a:solidFill>
                  <a:srgbClr val="FF0000"/>
                </a:solidFill>
              </a:rPr>
              <a:t>zero</a:t>
            </a:r>
            <a:endParaRPr lang="en-GB" sz="2000" dirty="0"/>
          </a:p>
          <a:p>
            <a:pPr algn="just"/>
            <a:r>
              <a:rPr lang="en-GB" sz="2000" dirty="0">
                <a:cs typeface="Arial" panose="020B0604020202020204" pitchFamily="34" charset="0"/>
              </a:rPr>
              <a:t>→ Correlation </a:t>
            </a:r>
            <a:r>
              <a:rPr lang="en-GB" sz="2000" dirty="0"/>
              <a:t>of R</a:t>
            </a:r>
            <a:r>
              <a:rPr lang="en-GB" sz="2000" baseline="-25000" dirty="0"/>
              <a:t>f</a:t>
            </a:r>
            <a:r>
              <a:rPr lang="en-GB" sz="2000" dirty="0"/>
              <a:t> with any risky asset or portfolio = </a:t>
            </a:r>
            <a:r>
              <a:rPr lang="en-GB" sz="2000" b="1" dirty="0">
                <a:solidFill>
                  <a:srgbClr val="FF0000"/>
                </a:solidFill>
              </a:rPr>
              <a:t>zero</a:t>
            </a:r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Sharpe,  (1964) - Nobel Prize, Lintner (1965), </a:t>
            </a:r>
            <a:r>
              <a:rPr lang="en-GB" sz="2000" dirty="0" err="1"/>
              <a:t>Mossin</a:t>
            </a:r>
            <a:r>
              <a:rPr lang="en-GB" sz="2000" dirty="0"/>
              <a:t> (1966)</a:t>
            </a:r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99E6A521-5C0D-451A-AB43-66C247831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1279"/>
          </a:xfrm>
        </p:spPr>
        <p:txBody>
          <a:bodyPr>
            <a:normAutofit/>
          </a:bodyPr>
          <a:lstStyle/>
          <a:p>
            <a:r>
              <a:rPr lang="en-GB" sz="3600" b="1" dirty="0"/>
              <a:t>Capital Market Theory</a:t>
            </a:r>
          </a:p>
        </p:txBody>
      </p:sp>
    </p:spTree>
    <p:extLst>
      <p:ext uri="{BB962C8B-B14F-4D97-AF65-F5344CB8AC3E}">
        <p14:creationId xmlns:p14="http://schemas.microsoft.com/office/powerpoint/2010/main" val="2339639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5317F8B6-21B3-4507-98A3-E632EB065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4501"/>
          </a:xfrm>
        </p:spPr>
        <p:txBody>
          <a:bodyPr>
            <a:normAutofit/>
          </a:bodyPr>
          <a:lstStyle/>
          <a:p>
            <a:r>
              <a:rPr lang="en-GB" sz="3600" b="1" dirty="0"/>
              <a:t>Capital Market Theory </a:t>
            </a:r>
          </a:p>
        </p:txBody>
      </p:sp>
      <p:pic>
        <p:nvPicPr>
          <p:cNvPr id="13" name="Θέση περιεχομένου 12">
            <a:extLst>
              <a:ext uri="{FF2B5EF4-FFF2-40B4-BE49-F238E27FC236}">
                <a16:creationId xmlns:a16="http://schemas.microsoft.com/office/drawing/2014/main" id="{70563319-D2BD-4E88-823B-F6EF9D617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33020" y="1155457"/>
            <a:ext cx="5364060" cy="4943339"/>
          </a:xfrm>
        </p:spPr>
      </p:pic>
      <p:sp>
        <p:nvSpPr>
          <p:cNvPr id="14" name="Θέση περιεχομένου 2">
            <a:extLst>
              <a:ext uri="{FF2B5EF4-FFF2-40B4-BE49-F238E27FC236}">
                <a16:creationId xmlns:a16="http://schemas.microsoft.com/office/drawing/2014/main" id="{2EB230E3-A92A-4259-8B2D-EF8C3DF9E221}"/>
              </a:ext>
            </a:extLst>
          </p:cNvPr>
          <p:cNvSpPr txBox="1">
            <a:spLocks/>
          </p:cNvSpPr>
          <p:nvPr/>
        </p:nvSpPr>
        <p:spPr>
          <a:xfrm>
            <a:off x="771787" y="1317072"/>
            <a:ext cx="5324213" cy="5175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Investors want to </a:t>
            </a:r>
            <a:r>
              <a:rPr lang="en-GB" sz="2000" b="1" dirty="0"/>
              <a:t>maximize expected returns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Portfolio M: </a:t>
            </a:r>
            <a:r>
              <a:rPr lang="en-GB" sz="2000" b="1" dirty="0"/>
              <a:t>market portfolio </a:t>
            </a:r>
          </a:p>
          <a:p>
            <a:pPr algn="just"/>
            <a:r>
              <a:rPr lang="en-GB" sz="2000" dirty="0"/>
              <a:t>(contains all risky assets)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It is the single portfolio that </a:t>
            </a:r>
            <a:r>
              <a:rPr lang="en-GB" sz="2000" b="1" dirty="0"/>
              <a:t>maximizes risk premium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b="1" dirty="0"/>
              <a:t>Capital Market Line (CML)</a:t>
            </a:r>
          </a:p>
        </p:txBody>
      </p:sp>
    </p:spTree>
    <p:extLst>
      <p:ext uri="{BB962C8B-B14F-4D97-AF65-F5344CB8AC3E}">
        <p14:creationId xmlns:p14="http://schemas.microsoft.com/office/powerpoint/2010/main" val="3328084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Τίτλος 1">
                <a:extLst>
                  <a:ext uri="{FF2B5EF4-FFF2-40B4-BE49-F238E27FC236}">
                    <a16:creationId xmlns:a16="http://schemas.microsoft.com/office/drawing/2014/main" id="{B1CEA000-2B15-4528-8C3E-3C13DA853EC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972797" y="1558212"/>
                <a:ext cx="6043799" cy="4683196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925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just"/>
                <a:r>
                  <a:rPr lang="en-GB" sz="2200" dirty="0">
                    <a:latin typeface="+mn-lt"/>
                  </a:rPr>
                  <a:t>The </a:t>
                </a:r>
                <a:r>
                  <a:rPr lang="en-GB" sz="2200" b="1" dirty="0">
                    <a:latin typeface="+mn-lt"/>
                  </a:rPr>
                  <a:t>slope of the line </a:t>
                </a:r>
                <a:r>
                  <a:rPr lang="en-GB" sz="2200" dirty="0">
                    <a:latin typeface="+mn-lt"/>
                  </a:rPr>
                  <a:t>will be: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num>
                      <m:den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den>
                    </m:f>
                  </m:oMath>
                </a14:m>
                <a:endParaRPr lang="en-GB" sz="2200" dirty="0">
                  <a:latin typeface="+mn-lt"/>
                </a:endParaRPr>
              </a:p>
              <a:p>
                <a:pPr algn="just"/>
                <a:endParaRPr lang="en-GB" sz="2200" dirty="0">
                  <a:latin typeface="+mn-lt"/>
                </a:endParaRPr>
              </a:p>
              <a:p>
                <a:pPr algn="just"/>
                <a:r>
                  <a:rPr lang="en-GB" sz="2200" dirty="0">
                    <a:latin typeface="+mn-lt"/>
                  </a:rPr>
                  <a:t>Note that			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200" b="0" i="1" dirty="0">
                    <a:latin typeface="+mn-lt"/>
                  </a:rPr>
                  <a:t> RFR</a:t>
                </a:r>
              </a:p>
              <a:p>
                <a:pPr algn="just"/>
                <a:endParaRPr lang="en-US" sz="2200" dirty="0">
                  <a:latin typeface="+mn-lt"/>
                </a:endParaRPr>
              </a:p>
              <a:p>
                <a:pPr algn="just"/>
                <a:endParaRPr lang="en-US" sz="2200" dirty="0">
                  <a:latin typeface="+mn-lt"/>
                </a:endParaRPr>
              </a:p>
              <a:p>
                <a:pPr algn="just"/>
                <a:r>
                  <a:rPr lang="en-US" sz="2200" dirty="0">
                    <a:latin typeface="+mn-lt"/>
                  </a:rPr>
                  <a:t>And that</a:t>
                </a:r>
                <a:r>
                  <a:rPr lang="en-US" sz="2200" i="1" dirty="0">
                    <a:latin typeface="+mn-lt"/>
                  </a:rPr>
                  <a:t>			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200" b="0" i="0" smtClean="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sz="2200" b="0" i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200" i="1" smtClean="0">
                            <a:latin typeface="Cambria Math" panose="02040503050406030204" pitchFamily="18" charset="0"/>
                          </a:rPr>
                          <m:t>σ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</m:oMath>
                </a14:m>
                <a:endParaRPr lang="en-US" sz="2200" dirty="0">
                  <a:latin typeface="+mn-lt"/>
                </a:endParaRPr>
              </a:p>
              <a:p>
                <a:pPr algn="just"/>
                <a:endParaRPr lang="en-US" sz="2200" dirty="0">
                  <a:latin typeface="+mn-lt"/>
                </a:endParaRPr>
              </a:p>
              <a:p>
                <a:pPr algn="just"/>
                <a:endParaRPr lang="en-US" sz="2200" dirty="0">
                  <a:latin typeface="+mn-lt"/>
                </a:endParaRPr>
              </a:p>
              <a:p>
                <a:pPr algn="just"/>
                <a:r>
                  <a:rPr lang="en-US" sz="2200" dirty="0">
                    <a:latin typeface="+mn-lt"/>
                  </a:rPr>
                  <a:t>Thus, the slope will be	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sub>
                        </m:s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𝑅𝐹𝑅</m:t>
                        </m:r>
                      </m:num>
                      <m:den>
                        <m:sSub>
                          <m:sSubPr>
                            <m:ctrlPr>
                              <a:rPr lang="en-US" sz="2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sz="2200" i="1" smtClean="0">
                                <a:latin typeface="Cambria Math" panose="02040503050406030204" pitchFamily="18" charset="0"/>
                              </a:rPr>
                              <m:t>σ</m:t>
                            </m:r>
                          </m:e>
                          <m:sub>
                            <m:r>
                              <a:rPr lang="en-US" sz="2200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sub>
                        </m:sSub>
                      </m:den>
                    </m:f>
                  </m:oMath>
                </a14:m>
                <a:endParaRPr lang="en-GB" sz="2200" dirty="0">
                  <a:latin typeface="+mn-lt"/>
                </a:endParaRPr>
              </a:p>
              <a:p>
                <a:pPr algn="just"/>
                <a:endParaRPr lang="en-US" sz="2200" dirty="0">
                  <a:latin typeface="+mn-lt"/>
                </a:endParaRPr>
              </a:p>
              <a:p>
                <a:pPr algn="just"/>
                <a:endParaRPr lang="en-US" sz="2200" dirty="0">
                  <a:latin typeface="+mn-lt"/>
                </a:endParaRPr>
              </a:p>
              <a:p>
                <a:pPr algn="just"/>
                <a:r>
                  <a:rPr lang="en-US" sz="2200" dirty="0">
                    <a:latin typeface="+mn-lt"/>
                  </a:rPr>
                  <a:t>The equation for the line will be </a:t>
                </a:r>
              </a:p>
              <a:p>
                <a:pPr algn="just"/>
                <a:endParaRPr lang="en-US" sz="2200" dirty="0">
                  <a:latin typeface="+mn-lt"/>
                </a:endParaRPr>
              </a:p>
              <a:p>
                <a:pPr algn="just"/>
                <a:endParaRPr lang="en-US" sz="2200" i="1" dirty="0">
                  <a:latin typeface="Cambria Math" panose="020405030504060302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𝑝𝑜𝑟𝑡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sub>
                      </m:sSub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)=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𝑅𝐹𝑅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+ (</m:t>
                      </m:r>
                      <m:sSub>
                        <m:sSub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f>
                            <m:fPr>
                              <m:ctrlPr>
                                <a:rPr lang="en-US" sz="220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sub>
                              </m:sSub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𝑅𝐹𝑅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sz="2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l-GR" sz="2200" i="1" smtClean="0">
                                      <a:latin typeface="Cambria Math" panose="02040503050406030204" pitchFamily="18" charset="0"/>
                                    </a:rPr>
                                    <m:t>σ</m:t>
                                  </m:r>
                                </m:e>
                                <m:sub>
                                  <m: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  <m:r>
                            <a:rPr lang="en-US" sz="2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𝑃𝑜𝑟𝑡</m:t>
                          </m:r>
                        </m:sub>
                      </m:sSub>
                    </m:oMath>
                  </m:oMathPara>
                </a14:m>
                <a:endParaRPr lang="en-US" sz="2200" dirty="0">
                  <a:latin typeface="+mn-lt"/>
                </a:endParaRPr>
              </a:p>
              <a:p>
                <a:pPr algn="just"/>
                <a:endParaRPr lang="en-US" sz="2200" dirty="0">
                  <a:latin typeface="+mn-lt"/>
                </a:endParaRPr>
              </a:p>
              <a:p>
                <a:pPr algn="just"/>
                <a:endParaRPr lang="en-US" sz="2200" dirty="0">
                  <a:latin typeface="+mn-lt"/>
                </a:endParaRPr>
              </a:p>
              <a:p>
                <a:pPr algn="just"/>
                <a:endParaRPr lang="en-US" sz="2200" dirty="0">
                  <a:latin typeface="+mn-lt"/>
                </a:endParaRPr>
              </a:p>
              <a:p>
                <a:pPr algn="just"/>
                <a:endParaRPr lang="en-US" sz="2200" dirty="0"/>
              </a:p>
              <a:p>
                <a:pPr algn="just"/>
                <a:endParaRPr lang="en-US" sz="2200" dirty="0"/>
              </a:p>
              <a:p>
                <a:pPr algn="just"/>
                <a:endParaRPr lang="en-US" sz="2200" dirty="0"/>
              </a:p>
              <a:p>
                <a:pPr algn="just"/>
                <a:endParaRPr lang="en-GB" sz="2200" dirty="0"/>
              </a:p>
            </p:txBody>
          </p:sp>
        </mc:Choice>
        <mc:Fallback xmlns="">
          <p:sp>
            <p:nvSpPr>
              <p:cNvPr id="6" name="Τίτλος 1">
                <a:extLst>
                  <a:ext uri="{FF2B5EF4-FFF2-40B4-BE49-F238E27FC236}">
                    <a16:creationId xmlns:a16="http://schemas.microsoft.com/office/drawing/2014/main" id="{B1CEA000-2B15-4528-8C3E-3C13DA853E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2797" y="1558212"/>
                <a:ext cx="6043799" cy="4683196"/>
              </a:xfrm>
              <a:prstGeom prst="rect">
                <a:avLst/>
              </a:prstGeom>
              <a:blipFill>
                <a:blip r:embed="rId2"/>
                <a:stretch>
                  <a:fillRect l="-1110" t="-151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Τίτλος 1">
            <a:extLst>
              <a:ext uri="{FF2B5EF4-FFF2-40B4-BE49-F238E27FC236}">
                <a16:creationId xmlns:a16="http://schemas.microsoft.com/office/drawing/2014/main" id="{CA04A7B2-8F84-4DBA-AC9C-D2966F7DB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1279"/>
          </a:xfrm>
        </p:spPr>
        <p:txBody>
          <a:bodyPr>
            <a:normAutofit/>
          </a:bodyPr>
          <a:lstStyle/>
          <a:p>
            <a:r>
              <a:rPr lang="en-GB" sz="3600" b="1" dirty="0"/>
              <a:t>Capital Market Theory</a:t>
            </a:r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39195" y="1359798"/>
            <a:ext cx="5333602" cy="4462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6450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3ED8EBF1-B759-460E-894F-1376C4117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545" y="223083"/>
            <a:ext cx="10515600" cy="826112"/>
          </a:xfrm>
        </p:spPr>
        <p:txBody>
          <a:bodyPr>
            <a:normAutofit/>
          </a:bodyPr>
          <a:lstStyle/>
          <a:p>
            <a:r>
              <a:rPr lang="en-GB" sz="3600" b="1" dirty="0"/>
              <a:t>Capital Market Theory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3BB6AAAD-5958-471E-B53B-F33F7407A4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191238"/>
            <a:ext cx="11075633" cy="5301636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en-GB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The slope of the CML is the </a:t>
            </a:r>
            <a:r>
              <a:rPr lang="en-GB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price of risk when the market is in equilibrium </a:t>
            </a:r>
          </a:p>
          <a:p>
            <a:pPr algn="just">
              <a:lnSpc>
                <a:spcPct val="100000"/>
              </a:lnSpc>
            </a:pPr>
            <a:r>
              <a:rPr lang="en-GB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xpected </a:t>
            </a:r>
            <a:r>
              <a:rPr lang="en-GB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risk premium </a:t>
            </a:r>
            <a:r>
              <a:rPr lang="en-GB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per unit of risk</a:t>
            </a:r>
          </a:p>
          <a:p>
            <a:pPr algn="just">
              <a:lnSpc>
                <a:spcPct val="100000"/>
              </a:lnSpc>
            </a:pPr>
            <a:r>
              <a:rPr lang="en-GB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For example, assume that </a:t>
            </a:r>
            <a:r>
              <a:rPr lang="el-GR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GB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buSzPts val="800"/>
              <a:buFont typeface="Wingdings" panose="05000000000000000000" pitchFamily="2" charset="2"/>
              <a:buChar char=""/>
              <a:tabLst>
                <a:tab pos="228600" algn="l"/>
              </a:tabLst>
            </a:pPr>
            <a:r>
              <a:rPr lang="en-US" sz="20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l-GR" sz="2000" i="1" baseline="-25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l-GR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= 0</a:t>
            </a:r>
            <a:r>
              <a:rPr lang="en-GB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l-GR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GB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l-GR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buSzPts val="800"/>
              <a:buFont typeface="Wingdings" panose="05000000000000000000" pitchFamily="2" charset="2"/>
              <a:buChar char=""/>
              <a:tabLst>
                <a:tab pos="228600" algn="l"/>
              </a:tabLst>
            </a:pPr>
            <a:r>
              <a:rPr lang="el-GR" sz="2000" i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l-GR" sz="2000" i="1" baseline="-250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l-GR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= 0</a:t>
            </a:r>
            <a:r>
              <a:rPr lang="en-GB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l-GR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l-GR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buSzPts val="800"/>
              <a:buFont typeface="Wingdings" panose="05000000000000000000" pitchFamily="2" charset="2"/>
              <a:buChar char=""/>
              <a:tabLst>
                <a:tab pos="228600" algn="l"/>
              </a:tabLst>
            </a:pPr>
            <a:r>
              <a:rPr lang="en-US" sz="20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l-GR" sz="2000" i="1" baseline="-25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l-GR" sz="20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l-GR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= 0</a:t>
            </a:r>
            <a:r>
              <a:rPr lang="en-GB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l-GR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GB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GB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el-GR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The slope then is:	</a:t>
            </a:r>
            <a:r>
              <a:rPr lang="el-GR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(0</a:t>
            </a:r>
            <a:r>
              <a:rPr lang="en-GB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l-GR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10-0</a:t>
            </a:r>
            <a:r>
              <a:rPr lang="en-GB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l-GR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05) / 0</a:t>
            </a:r>
            <a:r>
              <a:rPr lang="en-GB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l-GR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20 = 0</a:t>
            </a:r>
            <a:r>
              <a:rPr lang="en-GB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l-GR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lang="en-GB" sz="2000" dirty="0">
              <a:solidFill>
                <a:srgbClr val="FF0000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GB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en-GB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That is, for each </a:t>
            </a:r>
            <a:r>
              <a:rPr lang="el-GR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1% </a:t>
            </a:r>
            <a:r>
              <a:rPr lang="en-GB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change in the risk of an efficient portfolio the market expects 0.25% increase in its return in order to maintain equilibrium. </a:t>
            </a:r>
          </a:p>
          <a:p>
            <a:pPr algn="just">
              <a:lnSpc>
                <a:spcPct val="100000"/>
              </a:lnSpc>
            </a:pPr>
            <a:r>
              <a:rPr lang="en-GB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The slope of the CML reflects the </a:t>
            </a:r>
            <a:r>
              <a:rPr lang="en-US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risk aversion</a:t>
            </a:r>
            <a:r>
              <a:rPr lang="en-GB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of investors in equilibrium. </a:t>
            </a:r>
          </a:p>
          <a:p>
            <a:pPr algn="just">
              <a:lnSpc>
                <a:spcPct val="100000"/>
              </a:lnSpc>
            </a:pPr>
            <a:r>
              <a:rPr lang="en-GB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The steeper the slope the higher the risk aversion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303696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70739BA9-784A-4310-B8E7-34A8C9683F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484851"/>
            <a:ext cx="5730549" cy="5008024"/>
          </a:xfrm>
        </p:spPr>
        <p:txBody>
          <a:bodyPr>
            <a:normAutofit/>
          </a:bodyPr>
          <a:lstStyle/>
          <a:p>
            <a:pPr algn="just"/>
            <a:r>
              <a:rPr lang="en-GB" sz="2000" dirty="0"/>
              <a:t>You can go </a:t>
            </a:r>
            <a:r>
              <a:rPr lang="en-GB" sz="2000" b="1" dirty="0"/>
              <a:t>beyond Point M (e.g. at A) </a:t>
            </a:r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How can they do it ?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One way is to borrow at the R</a:t>
            </a:r>
            <a:r>
              <a:rPr lang="en-GB" sz="2000" baseline="-25000" dirty="0"/>
              <a:t>F</a:t>
            </a:r>
            <a:r>
              <a:rPr lang="en-GB" sz="2000" dirty="0"/>
              <a:t> rate and invest in M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Assume you borrow 50% of your wealth at R</a:t>
            </a:r>
            <a:r>
              <a:rPr lang="en-GB" sz="2000" baseline="-25000" dirty="0"/>
              <a:t>F</a:t>
            </a:r>
            <a:r>
              <a:rPr lang="en-GB" sz="2000" dirty="0"/>
              <a:t> </a:t>
            </a:r>
          </a:p>
          <a:p>
            <a:pPr algn="just"/>
            <a:r>
              <a:rPr lang="en-GB" sz="2000" dirty="0"/>
              <a:t>Invest it in M </a:t>
            </a:r>
          </a:p>
          <a:p>
            <a:pPr algn="just"/>
            <a:r>
              <a:rPr lang="en-GB" sz="2000" dirty="0"/>
              <a:t>That is, invest -50% in RF and 150% in M)</a:t>
            </a:r>
          </a:p>
          <a:p>
            <a:pPr marL="0" indent="0" algn="just">
              <a:buNone/>
            </a:pPr>
            <a:endParaRPr lang="en-GB" sz="2000" dirty="0"/>
          </a:p>
          <a:p>
            <a:pPr marL="0" indent="0" algn="ctr">
              <a:buNone/>
            </a:pPr>
            <a:r>
              <a:rPr lang="en-GB" sz="2400" b="1" dirty="0">
                <a:solidFill>
                  <a:srgbClr val="FF0000"/>
                </a:solidFill>
              </a:rPr>
              <a:t>E(</a:t>
            </a:r>
            <a:r>
              <a:rPr lang="en-GB" sz="2400" b="1" dirty="0" err="1">
                <a:solidFill>
                  <a:srgbClr val="FF0000"/>
                </a:solidFill>
              </a:rPr>
              <a:t>R</a:t>
            </a:r>
            <a:r>
              <a:rPr lang="en-GB" sz="2400" b="1" baseline="-25000" dirty="0" err="1">
                <a:solidFill>
                  <a:srgbClr val="FF0000"/>
                </a:solidFill>
              </a:rPr>
              <a:t>Portfolio</a:t>
            </a:r>
            <a:r>
              <a:rPr lang="en-GB" sz="2400" b="1" dirty="0">
                <a:solidFill>
                  <a:srgbClr val="FF0000"/>
                </a:solidFill>
              </a:rPr>
              <a:t>) = -0.5 R</a:t>
            </a:r>
            <a:r>
              <a:rPr lang="en-GB" sz="2400" b="1" baseline="-25000" dirty="0">
                <a:solidFill>
                  <a:srgbClr val="FF0000"/>
                </a:solidFill>
              </a:rPr>
              <a:t>f</a:t>
            </a:r>
            <a:r>
              <a:rPr lang="en-GB" sz="2400" b="1" dirty="0">
                <a:solidFill>
                  <a:srgbClr val="FF0000"/>
                </a:solidFill>
              </a:rPr>
              <a:t> + 1.5 R</a:t>
            </a:r>
            <a:r>
              <a:rPr lang="en-GB" sz="2400" b="1" baseline="-25000" dirty="0">
                <a:solidFill>
                  <a:srgbClr val="FF0000"/>
                </a:solidFill>
              </a:rPr>
              <a:t>M</a:t>
            </a:r>
          </a:p>
          <a:p>
            <a:pPr algn="just"/>
            <a:endParaRPr lang="en-GB" sz="2200" dirty="0"/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C3F7A4DE-D253-430F-9629-DC94B7879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1279"/>
          </a:xfrm>
        </p:spPr>
        <p:txBody>
          <a:bodyPr>
            <a:normAutofit/>
          </a:bodyPr>
          <a:lstStyle/>
          <a:p>
            <a:r>
              <a:rPr lang="en-GB" sz="3600" b="1" dirty="0"/>
              <a:t>Capital Market Theory</a:t>
            </a:r>
          </a:p>
        </p:txBody>
      </p:sp>
      <p:pic>
        <p:nvPicPr>
          <p:cNvPr id="2" name="Εικόνα 1">
            <a:extLst>
              <a:ext uri="{FF2B5EF4-FFF2-40B4-BE49-F238E27FC236}">
                <a16:creationId xmlns:a16="http://schemas.microsoft.com/office/drawing/2014/main" id="{FFB21245-9BD7-42B2-9EA1-C2B9F3C886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8750" y="1216404"/>
            <a:ext cx="5028120" cy="500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715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50214AFA-C59F-466B-8DF7-AD8A8CB65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098958"/>
            <a:ext cx="11074167" cy="539391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en-GB" sz="2400" dirty="0"/>
          </a:p>
          <a:p>
            <a:pPr marL="0" indent="0" algn="just">
              <a:buNone/>
            </a:pPr>
            <a:r>
              <a:rPr lang="en-GB" sz="2400" dirty="0"/>
              <a:t>→</a:t>
            </a:r>
            <a:r>
              <a:rPr lang="el-GR" sz="2400" dirty="0"/>
              <a:t>	</a:t>
            </a:r>
            <a:r>
              <a:rPr lang="en-GB" sz="2400" dirty="0"/>
              <a:t>Investors</a:t>
            </a:r>
            <a:r>
              <a:rPr lang="el-GR" sz="2400" dirty="0"/>
              <a:t> </a:t>
            </a:r>
            <a:r>
              <a:rPr lang="en-GB" sz="2400" dirty="0"/>
              <a:t>should only invest their funds in two types of assets—the RF and M</a:t>
            </a:r>
          </a:p>
          <a:p>
            <a:pPr marL="0" indent="0" algn="just">
              <a:buNone/>
            </a:pPr>
            <a:r>
              <a:rPr lang="en-GB" sz="2400" dirty="0"/>
              <a:t>→	The weights depend on the investors risk tolerance</a:t>
            </a:r>
            <a:endParaRPr lang="el-GR" sz="2400" dirty="0"/>
          </a:p>
          <a:p>
            <a:pPr marL="0" indent="0" algn="just">
              <a:buNone/>
            </a:pPr>
            <a:r>
              <a:rPr lang="en-GB" sz="2400" dirty="0"/>
              <a:t>→ 	The </a:t>
            </a:r>
            <a:r>
              <a:rPr lang="en-GB" sz="2400" dirty="0">
                <a:solidFill>
                  <a:srgbClr val="FF0000"/>
                </a:solidFill>
              </a:rPr>
              <a:t>new Efficient Frontier </a:t>
            </a:r>
            <a:r>
              <a:rPr lang="en-GB" sz="2400" dirty="0"/>
              <a:t>is now the Capital Market Line (CML)</a:t>
            </a:r>
          </a:p>
          <a:p>
            <a:pPr marL="0" indent="0" algn="just">
              <a:buNone/>
            </a:pPr>
            <a:r>
              <a:rPr lang="en-GB" sz="2400" dirty="0"/>
              <a:t>→	M: must contain all risky assets in proportion to their relative market values</a:t>
            </a:r>
            <a:r>
              <a:rPr lang="el-GR" sz="2400" dirty="0"/>
              <a:t> </a:t>
            </a:r>
            <a:endParaRPr lang="en-GB" sz="2400" dirty="0"/>
          </a:p>
          <a:p>
            <a:pPr marL="0" indent="0" algn="just">
              <a:buNone/>
            </a:pPr>
            <a:r>
              <a:rPr lang="el-GR" sz="2400" dirty="0"/>
              <a:t>→ </a:t>
            </a:r>
            <a:r>
              <a:rPr lang="en-GB" sz="2400" dirty="0"/>
              <a:t>	</a:t>
            </a:r>
            <a:r>
              <a:rPr lang="en-GB" sz="2400" dirty="0">
                <a:solidFill>
                  <a:srgbClr val="FF0000"/>
                </a:solidFill>
              </a:rPr>
              <a:t>Theoretical Portfolio, </a:t>
            </a:r>
            <a:r>
              <a:rPr lang="en-GB" sz="2400" dirty="0"/>
              <a:t>completely diversified portfolio</a:t>
            </a:r>
            <a:endParaRPr lang="en-GB" sz="2400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GB" sz="2400" dirty="0"/>
              <a:t>→	All unique risk of assets (</a:t>
            </a:r>
            <a:r>
              <a:rPr lang="en-GB" sz="2400" dirty="0">
                <a:solidFill>
                  <a:srgbClr val="FF0000"/>
                </a:solidFill>
              </a:rPr>
              <a:t>unsystematic risk</a:t>
            </a:r>
            <a:r>
              <a:rPr lang="en-GB" sz="2400" dirty="0"/>
              <a:t>) is offset</a:t>
            </a:r>
          </a:p>
          <a:p>
            <a:pPr marL="0" indent="0" algn="just">
              <a:buNone/>
            </a:pPr>
            <a:r>
              <a:rPr lang="en-GB" sz="2400" dirty="0"/>
              <a:t>→	By implication, only </a:t>
            </a:r>
            <a:r>
              <a:rPr lang="en-GB" sz="2400" dirty="0">
                <a:solidFill>
                  <a:srgbClr val="FF0000"/>
                </a:solidFill>
              </a:rPr>
              <a:t>systematic risk</a:t>
            </a:r>
            <a:r>
              <a:rPr lang="en-GB" sz="2400" dirty="0"/>
              <a:t>, is contained in M, and is important</a:t>
            </a:r>
          </a:p>
          <a:p>
            <a:pPr marL="0" indent="0" algn="just">
              <a:buNone/>
            </a:pPr>
            <a:r>
              <a:rPr lang="en-GB" sz="2400" dirty="0"/>
              <a:t>→	Systematic risk varies over time and is determined by general factors (e.g. 	industrial production, interest rates, monetary policy, etc.)</a:t>
            </a:r>
          </a:p>
          <a:p>
            <a:pPr marL="0" indent="0" algn="just">
              <a:buNone/>
            </a:pPr>
            <a:endParaRPr lang="el-GR" sz="2400" dirty="0"/>
          </a:p>
          <a:p>
            <a:pPr algn="just"/>
            <a:endParaRPr lang="el-GR" sz="2200" dirty="0"/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7C3C6087-B27E-4911-A8C2-925BBBE5D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6387"/>
          </a:xfrm>
        </p:spPr>
        <p:txBody>
          <a:bodyPr>
            <a:normAutofit fontScale="90000"/>
          </a:bodyPr>
          <a:lstStyle/>
          <a:p>
            <a:r>
              <a:rPr lang="en-GB" sz="4000" b="1" dirty="0"/>
              <a:t>Capital Market Theory</a:t>
            </a:r>
          </a:p>
        </p:txBody>
      </p:sp>
    </p:spTree>
    <p:extLst>
      <p:ext uri="{BB962C8B-B14F-4D97-AF65-F5344CB8AC3E}">
        <p14:creationId xmlns:p14="http://schemas.microsoft.com/office/powerpoint/2010/main" val="36811029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Θέση περιεχομένου 5">
            <a:extLst>
              <a:ext uri="{FF2B5EF4-FFF2-40B4-BE49-F238E27FC236}">
                <a16:creationId xmlns:a16="http://schemas.microsoft.com/office/drawing/2014/main" id="{B73EB730-E204-4E40-836F-D4DC0EA93C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0078" y="1539210"/>
            <a:ext cx="8137320" cy="4631361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D16F1A4-998C-4E86-AD95-5AA08D382E89}"/>
              </a:ext>
            </a:extLst>
          </p:cNvPr>
          <p:cNvSpPr txBox="1"/>
          <p:nvPr/>
        </p:nvSpPr>
        <p:spPr>
          <a:xfrm>
            <a:off x="991907" y="377397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/>
              <a:t>Capital Market Theory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1102762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7E217DE3-CAE4-4BF4-9DC1-89E1B26470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49960"/>
            <a:ext cx="10889609" cy="5176007"/>
          </a:xfrm>
        </p:spPr>
        <p:txBody>
          <a:bodyPr>
            <a:normAutofit/>
          </a:bodyPr>
          <a:lstStyle/>
          <a:p>
            <a:pPr algn="just"/>
            <a:r>
              <a:rPr lang="en-GB" sz="2000" dirty="0"/>
              <a:t>Since all risky assets </a:t>
            </a:r>
            <a:r>
              <a:rPr lang="en-GB" sz="2000" b="1" dirty="0">
                <a:solidFill>
                  <a:srgbClr val="FF0000"/>
                </a:solidFill>
              </a:rPr>
              <a:t>are a part of M</a:t>
            </a:r>
            <a:r>
              <a:rPr lang="en-GB" sz="2000" dirty="0"/>
              <a:t>, their rates of return in relation to M can be described as:</a:t>
            </a:r>
          </a:p>
          <a:p>
            <a:pPr marL="0" indent="0" algn="ctr">
              <a:buNone/>
            </a:pPr>
            <a:endParaRPr lang="en-GB" sz="24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sz="2400" b="1" dirty="0" err="1">
                <a:solidFill>
                  <a:srgbClr val="FF0000"/>
                </a:solidFill>
              </a:rPr>
              <a:t>R</a:t>
            </a:r>
            <a:r>
              <a:rPr lang="en-GB" sz="2400" b="1" baseline="-25000" dirty="0" err="1">
                <a:solidFill>
                  <a:srgbClr val="FF0000"/>
                </a:solidFill>
              </a:rPr>
              <a:t>it</a:t>
            </a:r>
            <a:r>
              <a:rPr lang="en-GB" sz="2400" b="1" dirty="0">
                <a:solidFill>
                  <a:srgbClr val="FF0000"/>
                </a:solidFill>
              </a:rPr>
              <a:t> = a</a:t>
            </a:r>
            <a:r>
              <a:rPr lang="en-GB" sz="2400" b="1" baseline="-25000" dirty="0">
                <a:solidFill>
                  <a:srgbClr val="FF0000"/>
                </a:solidFill>
              </a:rPr>
              <a:t>i </a:t>
            </a:r>
            <a:r>
              <a:rPr lang="en-GB" sz="2400" b="1" dirty="0">
                <a:solidFill>
                  <a:srgbClr val="FF0000"/>
                </a:solidFill>
              </a:rPr>
              <a:t>+ b</a:t>
            </a:r>
            <a:r>
              <a:rPr lang="en-GB" sz="2400" b="1" baseline="-25000" dirty="0">
                <a:solidFill>
                  <a:srgbClr val="FF0000"/>
                </a:solidFill>
              </a:rPr>
              <a:t>i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R</a:t>
            </a:r>
            <a:r>
              <a:rPr lang="en-GB" sz="2400" b="1" baseline="-25000" dirty="0" err="1">
                <a:solidFill>
                  <a:srgbClr val="FF0000"/>
                </a:solidFill>
              </a:rPr>
              <a:t>Mt</a:t>
            </a:r>
            <a:r>
              <a:rPr lang="en-GB" sz="2400" b="1" dirty="0">
                <a:solidFill>
                  <a:srgbClr val="FF0000"/>
                </a:solidFill>
              </a:rPr>
              <a:t> + </a:t>
            </a:r>
            <a:r>
              <a:rPr lang="en-GB" sz="2400" b="1" dirty="0" err="1">
                <a:solidFill>
                  <a:srgbClr val="FF0000"/>
                </a:solidFill>
              </a:rPr>
              <a:t>e</a:t>
            </a:r>
            <a:r>
              <a:rPr lang="en-GB" sz="2400" b="1" baseline="-25000" dirty="0" err="1">
                <a:solidFill>
                  <a:srgbClr val="FF0000"/>
                </a:solidFill>
              </a:rPr>
              <a:t>it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Their Variance then is: </a:t>
            </a:r>
          </a:p>
          <a:p>
            <a:pPr algn="just"/>
            <a:endParaRPr lang="en-GB" sz="2200" dirty="0"/>
          </a:p>
        </p:txBody>
      </p:sp>
      <p:sp>
        <p:nvSpPr>
          <p:cNvPr id="7" name="Τίτλος 1">
            <a:extLst>
              <a:ext uri="{FF2B5EF4-FFF2-40B4-BE49-F238E27FC236}">
                <a16:creationId xmlns:a16="http://schemas.microsoft.com/office/drawing/2014/main" id="{C86218BC-ECE4-48C7-8B98-DE30B64CB3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78928"/>
          </a:xfrm>
        </p:spPr>
        <p:txBody>
          <a:bodyPr>
            <a:noAutofit/>
          </a:bodyPr>
          <a:lstStyle/>
          <a:p>
            <a:r>
              <a:rPr lang="en-GB" sz="3600" b="1" dirty="0"/>
              <a:t>Capital Market Theory</a:t>
            </a:r>
          </a:p>
        </p:txBody>
      </p:sp>
      <p:pic>
        <p:nvPicPr>
          <p:cNvPr id="9" name="Εικόνα 8">
            <a:extLst>
              <a:ext uri="{FF2B5EF4-FFF2-40B4-BE49-F238E27FC236}">
                <a16:creationId xmlns:a16="http://schemas.microsoft.com/office/drawing/2014/main" id="{C4A5F21A-B14E-4BBA-88F3-FB76D8E74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256" y="3275045"/>
            <a:ext cx="5737997" cy="2605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7753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45821D62-B738-4F91-B661-318635FAF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114" y="214121"/>
            <a:ext cx="10515600" cy="733833"/>
          </a:xfrm>
        </p:spPr>
        <p:txBody>
          <a:bodyPr>
            <a:normAutofit/>
          </a:bodyPr>
          <a:lstStyle/>
          <a:p>
            <a:r>
              <a:rPr lang="en-GB" sz="3600" b="1" dirty="0"/>
              <a:t>Capital Market Theory 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ED5BE94F-B039-4FDA-9883-165819C8EA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656" y="1019260"/>
            <a:ext cx="11263604" cy="5429817"/>
          </a:xfrm>
        </p:spPr>
        <p:txBody>
          <a:bodyPr>
            <a:normAutofit/>
          </a:bodyPr>
          <a:lstStyle/>
          <a:p>
            <a:pPr algn="just"/>
            <a:endParaRPr lang="en-GB" sz="2000" dirty="0"/>
          </a:p>
          <a:p>
            <a:pPr algn="just"/>
            <a:r>
              <a:rPr lang="en-GB" sz="2000" dirty="0"/>
              <a:t>In CML equation </a:t>
            </a:r>
            <a:r>
              <a:rPr lang="en-GB" sz="2000" b="1" u="sng" dirty="0">
                <a:solidFill>
                  <a:srgbClr val="FF0000"/>
                </a:solidFill>
              </a:rPr>
              <a:t>replace</a:t>
            </a:r>
            <a:r>
              <a:rPr lang="en-GB" sz="2000" dirty="0"/>
              <a:t> (</a:t>
            </a:r>
            <a:r>
              <a:rPr lang="en-GB" sz="2000" dirty="0" err="1"/>
              <a:t>σ</a:t>
            </a:r>
            <a:r>
              <a:rPr lang="en-GB" sz="2000" baseline="-25000" dirty="0" err="1"/>
              <a:t>port</a:t>
            </a:r>
            <a:r>
              <a:rPr lang="en-GB" sz="2000" dirty="0"/>
              <a:t>) with that of the </a:t>
            </a:r>
            <a:r>
              <a:rPr lang="en-GB" sz="2000" b="1" dirty="0"/>
              <a:t>single security</a:t>
            </a:r>
            <a:r>
              <a:rPr lang="en-GB" sz="2000" dirty="0"/>
              <a:t> (</a:t>
            </a:r>
            <a:r>
              <a:rPr lang="en-GB" sz="2000" dirty="0" err="1"/>
              <a:t>σ</a:t>
            </a:r>
            <a:r>
              <a:rPr lang="en-GB" sz="2000" baseline="-25000" dirty="0" err="1"/>
              <a:t>i</a:t>
            </a:r>
            <a:r>
              <a:rPr lang="en-GB" sz="2000" dirty="0"/>
              <a:t>).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Since only systematic risk matters </a:t>
            </a:r>
            <a:r>
              <a:rPr lang="en-GB" sz="2000" dirty="0">
                <a:solidFill>
                  <a:srgbClr val="FF0000"/>
                </a:solidFill>
              </a:rPr>
              <a:t>reduce this </a:t>
            </a:r>
            <a:r>
              <a:rPr lang="en-GB" sz="2000" dirty="0"/>
              <a:t>to </a:t>
            </a:r>
            <a:r>
              <a:rPr lang="en-GB" sz="2000" dirty="0" err="1"/>
              <a:t>σ</a:t>
            </a:r>
            <a:r>
              <a:rPr lang="en-GB" sz="2000" baseline="-25000" dirty="0" err="1"/>
              <a:t>i</a:t>
            </a:r>
            <a:r>
              <a:rPr lang="en-GB" sz="2000" dirty="0"/>
              <a:t> to </a:t>
            </a:r>
            <a:r>
              <a:rPr lang="en-GB" sz="2000" dirty="0">
                <a:solidFill>
                  <a:srgbClr val="FF0000"/>
                </a:solidFill>
              </a:rPr>
              <a:t>include only </a:t>
            </a:r>
            <a:r>
              <a:rPr lang="en-GB" sz="2000" dirty="0"/>
              <a:t>the % in </a:t>
            </a:r>
            <a:r>
              <a:rPr lang="en-GB" sz="2000" i="1" dirty="0" err="1"/>
              <a:t>i</a:t>
            </a:r>
            <a:r>
              <a:rPr lang="en-GB" sz="2000" dirty="0"/>
              <a:t> </a:t>
            </a:r>
          </a:p>
          <a:p>
            <a:pPr marL="0" indent="0" algn="just">
              <a:buNone/>
            </a:pPr>
            <a:r>
              <a:rPr lang="en-GB" sz="2000" dirty="0"/>
              <a:t>	→	that is </a:t>
            </a:r>
            <a:r>
              <a:rPr lang="en-GB" sz="2000" dirty="0">
                <a:solidFill>
                  <a:srgbClr val="FF0000"/>
                </a:solidFill>
              </a:rPr>
              <a:t>systematically related </a:t>
            </a:r>
            <a:r>
              <a:rPr lang="en-GB" sz="2000" dirty="0"/>
              <a:t>to the risk of M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How? Multiply </a:t>
            </a:r>
            <a:r>
              <a:rPr lang="en-GB" sz="2000" dirty="0" err="1"/>
              <a:t>σ</a:t>
            </a:r>
            <a:r>
              <a:rPr lang="en-GB" sz="2000" baseline="-25000" dirty="0" err="1"/>
              <a:t>i</a:t>
            </a:r>
            <a:r>
              <a:rPr lang="en-GB" sz="2000" dirty="0"/>
              <a:t> by the correlation returns of </a:t>
            </a:r>
            <a:r>
              <a:rPr lang="en-GB" sz="2000" dirty="0" err="1"/>
              <a:t>i</a:t>
            </a:r>
            <a:r>
              <a:rPr lang="en-GB" sz="2000" dirty="0"/>
              <a:t> and returns of M (</a:t>
            </a:r>
            <a:r>
              <a:rPr lang="en-GB" sz="2000" dirty="0" err="1"/>
              <a:t>r</a:t>
            </a:r>
            <a:r>
              <a:rPr lang="en-GB" sz="2000" baseline="-25000" dirty="0" err="1"/>
              <a:t>iM</a:t>
            </a:r>
            <a:r>
              <a:rPr lang="en-GB" sz="2000" dirty="0"/>
              <a:t>) and rearrange terms:</a:t>
            </a:r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This is the Capital Asset Pricing Model (CAPM)</a:t>
            </a:r>
          </a:p>
        </p:txBody>
      </p:sp>
      <p:cxnSp>
        <p:nvCxnSpPr>
          <p:cNvPr id="10" name="Ευθύγραμμο βέλος σύνδεσης 9">
            <a:extLst>
              <a:ext uri="{FF2B5EF4-FFF2-40B4-BE49-F238E27FC236}">
                <a16:creationId xmlns:a16="http://schemas.microsoft.com/office/drawing/2014/main" id="{A1BA6D34-3A72-4E2E-ACEA-0382666C575D}"/>
              </a:ext>
            </a:extLst>
          </p:cNvPr>
          <p:cNvCxnSpPr>
            <a:cxnSpLocks/>
          </p:cNvCxnSpPr>
          <p:nvPr/>
        </p:nvCxnSpPr>
        <p:spPr>
          <a:xfrm>
            <a:off x="5979884" y="5198804"/>
            <a:ext cx="2290195" cy="432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Εικόνα 5">
            <a:extLst>
              <a:ext uri="{FF2B5EF4-FFF2-40B4-BE49-F238E27FC236}">
                <a16:creationId xmlns:a16="http://schemas.microsoft.com/office/drawing/2014/main" id="{F08D036D-DA3F-4C03-A80D-C2C426C72F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3310" y="3824418"/>
            <a:ext cx="6838950" cy="1133475"/>
          </a:xfrm>
          <a:prstGeom prst="rect">
            <a:avLst/>
          </a:prstGeom>
        </p:spPr>
      </p:pic>
      <p:pic>
        <p:nvPicPr>
          <p:cNvPr id="5" name="Εικόνα 4">
            <a:extLst>
              <a:ext uri="{FF2B5EF4-FFF2-40B4-BE49-F238E27FC236}">
                <a16:creationId xmlns:a16="http://schemas.microsoft.com/office/drawing/2014/main" id="{5D9B97ED-6807-0379-B1A4-F547BCB322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1129" y="5029199"/>
            <a:ext cx="2972215" cy="109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210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229DE1A2-59FF-4889-8F09-AC7D55A71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4225"/>
          </a:xfrm>
        </p:spPr>
        <p:txBody>
          <a:bodyPr>
            <a:normAutofit/>
          </a:bodyPr>
          <a:lstStyle/>
          <a:p>
            <a:r>
              <a:rPr lang="en-GB" sz="3600" b="1" dirty="0"/>
              <a:t>Capital Market Theory </a:t>
            </a:r>
            <a:endParaRPr lang="en-GB" sz="3600" dirty="0"/>
          </a:p>
        </p:txBody>
      </p:sp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986D15DC-8CF6-4986-BF6B-8A34D591D4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0426" y="1812023"/>
            <a:ext cx="5381041" cy="4311940"/>
          </a:xfrm>
        </p:spPr>
      </p:pic>
      <p:pic>
        <p:nvPicPr>
          <p:cNvPr id="6" name="Εικόνα 5">
            <a:extLst>
              <a:ext uri="{FF2B5EF4-FFF2-40B4-BE49-F238E27FC236}">
                <a16:creationId xmlns:a16="http://schemas.microsoft.com/office/drawing/2014/main" id="{BD8B8EC9-F1CF-4738-BB65-A821F14BEA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2609" y="2400450"/>
            <a:ext cx="3744713" cy="227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7819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4B38837A-0959-4F99-B414-DF415991C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08015"/>
            <a:ext cx="10956721" cy="4968947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</a:pPr>
            <a:r>
              <a:rPr lang="en-GB" sz="2000" dirty="0"/>
              <a:t>CAPM: risk is described in terms of </a:t>
            </a:r>
            <a:r>
              <a:rPr lang="en-GB" sz="2000" b="1" dirty="0"/>
              <a:t>beta (β</a:t>
            </a:r>
            <a:r>
              <a:rPr lang="en-GB" sz="2000" b="1" baseline="-25000" dirty="0" err="1"/>
              <a:t>i</a:t>
            </a:r>
            <a:r>
              <a:rPr lang="en-GB" sz="2000" b="1" dirty="0"/>
              <a:t>), i.e. the </a:t>
            </a:r>
            <a:r>
              <a:rPr lang="en-GB" sz="2000" dirty="0">
                <a:solidFill>
                  <a:srgbClr val="FF0000"/>
                </a:solidFill>
              </a:rPr>
              <a:t>non-diversifiable portion of risk with M</a:t>
            </a:r>
            <a:endParaRPr lang="en-GB" sz="2000" dirty="0"/>
          </a:p>
          <a:p>
            <a:pPr algn="just">
              <a:lnSpc>
                <a:spcPct val="110000"/>
              </a:lnSpc>
            </a:pPr>
            <a:endParaRPr lang="en-GB" sz="2000" dirty="0"/>
          </a:p>
          <a:p>
            <a:pPr algn="just">
              <a:lnSpc>
                <a:spcPct val="110000"/>
              </a:lnSpc>
            </a:pPr>
            <a:r>
              <a:rPr lang="en-GB" sz="2000" dirty="0"/>
              <a:t>Beta = 1.30: the stock has a level of systematic risk that is 30% higher that the market risk </a:t>
            </a:r>
          </a:p>
          <a:p>
            <a:pPr algn="just">
              <a:lnSpc>
                <a:spcPct val="110000"/>
              </a:lnSpc>
            </a:pPr>
            <a:r>
              <a:rPr lang="en-GB" sz="2000" dirty="0"/>
              <a:t>Beta = 0.60: the stock has a level of systematic risk that is 30% lower that the market risk</a:t>
            </a:r>
          </a:p>
          <a:p>
            <a:pPr algn="just">
              <a:lnSpc>
                <a:spcPct val="110000"/>
              </a:lnSpc>
            </a:pPr>
            <a:r>
              <a:rPr lang="en-GB" sz="2000" dirty="0"/>
              <a:t>Beta of Portfolio M = 1 </a:t>
            </a:r>
          </a:p>
          <a:p>
            <a:pPr algn="ctr">
              <a:lnSpc>
                <a:spcPct val="110000"/>
              </a:lnSpc>
            </a:pPr>
            <a:endParaRPr lang="en-GB" sz="2400" i="1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10000"/>
              </a:lnSpc>
              <a:buNone/>
            </a:pPr>
            <a:r>
              <a:rPr lang="el-GR" sz="2400" i="1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el-GR" sz="2400" i="1" baseline="-250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l-GR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= 1 </a:t>
            </a:r>
            <a:r>
              <a:rPr lang="en-GB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	average risk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l-GR" sz="2400" i="1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el-GR" sz="2400" i="1" baseline="-250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l-GR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&lt; 1 </a:t>
            </a:r>
            <a:r>
              <a:rPr lang="en-GB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	low risk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l-GR" sz="2400" i="1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el-GR" sz="2400" i="1" baseline="-250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l-GR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&gt; 1 </a:t>
            </a:r>
            <a:r>
              <a:rPr lang="en-GB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	high risk </a:t>
            </a:r>
          </a:p>
          <a:p>
            <a:pPr algn="just"/>
            <a:endParaRPr lang="en-GB" sz="2200" dirty="0"/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7F29F029-DCAE-485E-9A1A-F7DB4B09C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3833"/>
          </a:xfrm>
        </p:spPr>
        <p:txBody>
          <a:bodyPr>
            <a:normAutofit/>
          </a:bodyPr>
          <a:lstStyle/>
          <a:p>
            <a:r>
              <a:rPr lang="en-GB" sz="3600" b="1" dirty="0"/>
              <a:t>Capital Market Theory </a:t>
            </a:r>
          </a:p>
        </p:txBody>
      </p:sp>
    </p:spTree>
    <p:extLst>
      <p:ext uri="{BB962C8B-B14F-4D97-AF65-F5344CB8AC3E}">
        <p14:creationId xmlns:p14="http://schemas.microsoft.com/office/powerpoint/2010/main" val="24963666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0D740EB6-1830-4C06-A34F-95C83773E0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140903"/>
            <a:ext cx="5185096" cy="5201174"/>
          </a:xfrm>
        </p:spPr>
        <p:txBody>
          <a:bodyPr>
            <a:normAutofit/>
          </a:bodyPr>
          <a:lstStyle/>
          <a:p>
            <a:pPr algn="just"/>
            <a:r>
              <a:rPr lang="en-GB" sz="2000" dirty="0"/>
              <a:t>Assume we have 5 portfolios/stocks </a:t>
            </a:r>
          </a:p>
          <a:p>
            <a:pPr algn="just"/>
            <a:r>
              <a:rPr lang="en-GB" sz="2000" dirty="0"/>
              <a:t>Rf = 4% (0.04), (E(RM)) = (0.10) </a:t>
            </a:r>
          </a:p>
          <a:p>
            <a:pPr algn="just"/>
            <a:r>
              <a:rPr lang="en-GB" sz="2000" dirty="0"/>
              <a:t>This implies a </a:t>
            </a:r>
            <a:r>
              <a:rPr lang="en-GB" sz="2000" b="1" dirty="0"/>
              <a:t>market risk premium </a:t>
            </a:r>
            <a:r>
              <a:rPr lang="en-GB" sz="2000" dirty="0"/>
              <a:t>of 6 %</a:t>
            </a:r>
          </a:p>
          <a:p>
            <a:pPr algn="just"/>
            <a:r>
              <a:rPr lang="en-GB" sz="2000" dirty="0"/>
              <a:t>Returns differ </a:t>
            </a:r>
            <a:r>
              <a:rPr lang="en-GB" sz="2000" b="1" dirty="0"/>
              <a:t>ONLY DUE TO BETA RISK </a:t>
            </a:r>
          </a:p>
          <a:p>
            <a:endParaRPr lang="en-GB" sz="2000" dirty="0"/>
          </a:p>
          <a:p>
            <a:r>
              <a:rPr lang="en-GB" sz="2000" dirty="0"/>
              <a:t>The </a:t>
            </a:r>
            <a:r>
              <a:rPr lang="en-GB" sz="2000" dirty="0">
                <a:solidFill>
                  <a:srgbClr val="FF0000"/>
                </a:solidFill>
              </a:rPr>
              <a:t>REQUIRED RETURNS </a:t>
            </a:r>
            <a:r>
              <a:rPr lang="en-GB" sz="2000" dirty="0"/>
              <a:t>ARE: </a:t>
            </a:r>
          </a:p>
          <a:p>
            <a:r>
              <a:rPr lang="en-GB" sz="2000" dirty="0"/>
              <a:t>E(</a:t>
            </a:r>
            <a:r>
              <a:rPr lang="en-GB" sz="2000" dirty="0" err="1"/>
              <a:t>r</a:t>
            </a:r>
            <a:r>
              <a:rPr lang="en-GB" sz="2000" baseline="-25000" dirty="0" err="1"/>
              <a:t>i</a:t>
            </a:r>
            <a:r>
              <a:rPr lang="en-GB" sz="2000" dirty="0"/>
              <a:t>) = R</a:t>
            </a:r>
            <a:r>
              <a:rPr lang="en-GB" sz="2000" baseline="-25000" dirty="0"/>
              <a:t>F</a:t>
            </a:r>
            <a:r>
              <a:rPr lang="en-GB" sz="2000" dirty="0"/>
              <a:t> + b</a:t>
            </a:r>
            <a:r>
              <a:rPr lang="en-GB" sz="2000" baseline="-25000" dirty="0"/>
              <a:t>i</a:t>
            </a:r>
            <a:r>
              <a:rPr lang="en-GB" sz="2000" dirty="0"/>
              <a:t> (E(R</a:t>
            </a:r>
            <a:r>
              <a:rPr lang="en-GB" sz="2000" baseline="-25000" dirty="0"/>
              <a:t>m</a:t>
            </a:r>
            <a:r>
              <a:rPr lang="en-GB" sz="2000" dirty="0"/>
              <a:t>) – R</a:t>
            </a:r>
            <a:r>
              <a:rPr lang="en-GB" sz="2000" baseline="-25000" dirty="0"/>
              <a:t>F</a:t>
            </a:r>
            <a:r>
              <a:rPr lang="en-GB" sz="2000" dirty="0"/>
              <a:t>) </a:t>
            </a:r>
          </a:p>
          <a:p>
            <a:r>
              <a:rPr lang="en-GB" sz="2000" dirty="0"/>
              <a:t>E(</a:t>
            </a:r>
            <a:r>
              <a:rPr lang="en-GB" sz="2000" dirty="0" err="1"/>
              <a:t>r</a:t>
            </a:r>
            <a:r>
              <a:rPr lang="en-GB" sz="2000" baseline="-25000" dirty="0" err="1"/>
              <a:t>A</a:t>
            </a:r>
            <a:r>
              <a:rPr lang="en-GB" sz="2000" dirty="0"/>
              <a:t>) = 0.04 + </a:t>
            </a:r>
            <a:r>
              <a:rPr lang="en-GB" sz="2000" dirty="0">
                <a:solidFill>
                  <a:srgbClr val="FF0000"/>
                </a:solidFill>
              </a:rPr>
              <a:t>0.6</a:t>
            </a:r>
            <a:r>
              <a:rPr lang="en-GB" sz="2000" dirty="0"/>
              <a:t> (0.10 – 0.04) = </a:t>
            </a:r>
            <a:r>
              <a:rPr lang="en-GB" sz="2000" dirty="0">
                <a:solidFill>
                  <a:srgbClr val="FF0000"/>
                </a:solidFill>
              </a:rPr>
              <a:t>0.076</a:t>
            </a:r>
          </a:p>
          <a:p>
            <a:r>
              <a:rPr lang="en-GB" sz="2000" dirty="0"/>
              <a:t>E(r</a:t>
            </a:r>
            <a:r>
              <a:rPr lang="el-GR" sz="2000" baseline="-25000" dirty="0"/>
              <a:t>Β</a:t>
            </a:r>
            <a:r>
              <a:rPr lang="en-GB" sz="2000" dirty="0"/>
              <a:t>) = 0.04 + </a:t>
            </a:r>
            <a:r>
              <a:rPr lang="en-GB" sz="2000" dirty="0">
                <a:solidFill>
                  <a:srgbClr val="FF0000"/>
                </a:solidFill>
              </a:rPr>
              <a:t>1.0</a:t>
            </a:r>
            <a:r>
              <a:rPr lang="en-GB" sz="2000" dirty="0"/>
              <a:t> (0.10 – 0.04) = </a:t>
            </a:r>
            <a:r>
              <a:rPr lang="en-GB" sz="2000" dirty="0">
                <a:solidFill>
                  <a:srgbClr val="FF0000"/>
                </a:solidFill>
              </a:rPr>
              <a:t>0.1</a:t>
            </a:r>
          </a:p>
          <a:p>
            <a:r>
              <a:rPr lang="en-GB" sz="2000" dirty="0"/>
              <a:t>E(</a:t>
            </a:r>
            <a:r>
              <a:rPr lang="en-GB" sz="2000" dirty="0" err="1"/>
              <a:t>r</a:t>
            </a:r>
            <a:r>
              <a:rPr lang="en-GB" sz="2000" baseline="-25000" dirty="0" err="1"/>
              <a:t>C</a:t>
            </a:r>
            <a:r>
              <a:rPr lang="en-GB" sz="2000" dirty="0"/>
              <a:t>) = 0.04 + </a:t>
            </a:r>
            <a:r>
              <a:rPr lang="en-GB" sz="2000" dirty="0">
                <a:solidFill>
                  <a:srgbClr val="FF0000"/>
                </a:solidFill>
              </a:rPr>
              <a:t>1.25</a:t>
            </a:r>
            <a:r>
              <a:rPr lang="en-GB" sz="2000" dirty="0"/>
              <a:t> (0.10 – 0.04) = </a:t>
            </a:r>
            <a:r>
              <a:rPr lang="en-GB" sz="2000" dirty="0">
                <a:solidFill>
                  <a:srgbClr val="FF0000"/>
                </a:solidFill>
              </a:rPr>
              <a:t>0.115</a:t>
            </a:r>
          </a:p>
          <a:p>
            <a:r>
              <a:rPr lang="en-GB" sz="2000" dirty="0"/>
              <a:t>E(</a:t>
            </a:r>
            <a:r>
              <a:rPr lang="en-GB" sz="2000" dirty="0" err="1"/>
              <a:t>r</a:t>
            </a:r>
            <a:r>
              <a:rPr lang="en-GB" sz="2000" baseline="-25000" dirty="0" err="1"/>
              <a:t>D</a:t>
            </a:r>
            <a:r>
              <a:rPr lang="en-GB" sz="2000" dirty="0"/>
              <a:t>) = 0.04 + </a:t>
            </a:r>
            <a:r>
              <a:rPr lang="en-GB" sz="2000" dirty="0">
                <a:solidFill>
                  <a:srgbClr val="FF0000"/>
                </a:solidFill>
              </a:rPr>
              <a:t>1.6</a:t>
            </a:r>
            <a:r>
              <a:rPr lang="en-GB" sz="2000" dirty="0"/>
              <a:t> (0.10 – 0.04) = </a:t>
            </a:r>
            <a:r>
              <a:rPr lang="en-GB" sz="2000" dirty="0">
                <a:solidFill>
                  <a:srgbClr val="FF0000"/>
                </a:solidFill>
              </a:rPr>
              <a:t>0.136</a:t>
            </a:r>
          </a:p>
          <a:p>
            <a:r>
              <a:rPr lang="en-GB" sz="2000" dirty="0"/>
              <a:t>E(</a:t>
            </a:r>
            <a:r>
              <a:rPr lang="en-GB" sz="2000" dirty="0" err="1"/>
              <a:t>r</a:t>
            </a:r>
            <a:r>
              <a:rPr lang="en-GB" sz="2000" baseline="-25000" dirty="0" err="1"/>
              <a:t>E</a:t>
            </a:r>
            <a:r>
              <a:rPr lang="en-GB" sz="2000" dirty="0"/>
              <a:t>) = 0.04  </a:t>
            </a:r>
            <a:r>
              <a:rPr lang="en-GB" sz="2000" dirty="0">
                <a:solidFill>
                  <a:srgbClr val="FF0000"/>
                </a:solidFill>
              </a:rPr>
              <a:t>- 0.2 </a:t>
            </a:r>
            <a:r>
              <a:rPr lang="en-GB" sz="2000" dirty="0"/>
              <a:t>(0.10 – 0.04) = </a:t>
            </a:r>
            <a:r>
              <a:rPr lang="en-GB" sz="2000" dirty="0">
                <a:solidFill>
                  <a:srgbClr val="FF0000"/>
                </a:solidFill>
              </a:rPr>
              <a:t>0.028</a:t>
            </a:r>
          </a:p>
          <a:p>
            <a:pPr algn="just"/>
            <a:endParaRPr lang="en-GB" sz="2000" b="1" dirty="0"/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F633229C-A22B-41D9-ABC1-A263026CE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6387"/>
          </a:xfrm>
        </p:spPr>
        <p:txBody>
          <a:bodyPr>
            <a:noAutofit/>
          </a:bodyPr>
          <a:lstStyle/>
          <a:p>
            <a:r>
              <a:rPr lang="en-GB" sz="3600" b="1" dirty="0"/>
              <a:t>Capital Market Theory </a:t>
            </a:r>
          </a:p>
        </p:txBody>
      </p:sp>
      <p:cxnSp>
        <p:nvCxnSpPr>
          <p:cNvPr id="14" name="Ευθύγραμμο βέλος σύνδεσης 13">
            <a:extLst>
              <a:ext uri="{FF2B5EF4-FFF2-40B4-BE49-F238E27FC236}">
                <a16:creationId xmlns:a16="http://schemas.microsoft.com/office/drawing/2014/main" id="{DA63A86B-B836-44D4-B3B8-ABBE55D0C074}"/>
              </a:ext>
            </a:extLst>
          </p:cNvPr>
          <p:cNvCxnSpPr>
            <a:cxnSpLocks/>
          </p:cNvCxnSpPr>
          <p:nvPr/>
        </p:nvCxnSpPr>
        <p:spPr>
          <a:xfrm>
            <a:off x="5014604" y="1314652"/>
            <a:ext cx="212442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Ευθύγραμμο βέλος σύνδεσης 16">
            <a:extLst>
              <a:ext uri="{FF2B5EF4-FFF2-40B4-BE49-F238E27FC236}">
                <a16:creationId xmlns:a16="http://schemas.microsoft.com/office/drawing/2014/main" id="{24C20998-B785-4827-8C4B-2406E4018078}"/>
              </a:ext>
            </a:extLst>
          </p:cNvPr>
          <p:cNvCxnSpPr>
            <a:cxnSpLocks/>
          </p:cNvCxnSpPr>
          <p:nvPr/>
        </p:nvCxnSpPr>
        <p:spPr>
          <a:xfrm>
            <a:off x="5014604" y="3830575"/>
            <a:ext cx="10086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Εικόνα 8">
            <a:extLst>
              <a:ext uri="{FF2B5EF4-FFF2-40B4-BE49-F238E27FC236}">
                <a16:creationId xmlns:a16="http://schemas.microsoft.com/office/drawing/2014/main" id="{FA63D8B7-E1C1-4DED-8C35-16EE93B785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596" y="981512"/>
            <a:ext cx="2553580" cy="1947530"/>
          </a:xfrm>
          <a:prstGeom prst="rect">
            <a:avLst/>
          </a:prstGeom>
        </p:spPr>
      </p:pic>
      <p:pic>
        <p:nvPicPr>
          <p:cNvPr id="7" name="Εικόνα 6">
            <a:extLst>
              <a:ext uri="{FF2B5EF4-FFF2-40B4-BE49-F238E27FC236}">
                <a16:creationId xmlns:a16="http://schemas.microsoft.com/office/drawing/2014/main" id="{5F58688E-4064-446B-B090-C76B3C7D3D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8707" y="3258987"/>
            <a:ext cx="5270090" cy="298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1025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24FEAE8D-79DD-4636-A389-6BE756482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947"/>
            <a:ext cx="10515600" cy="639558"/>
          </a:xfrm>
        </p:spPr>
        <p:txBody>
          <a:bodyPr>
            <a:normAutofit/>
          </a:bodyPr>
          <a:lstStyle/>
          <a:p>
            <a:r>
              <a:rPr lang="en-GB" sz="3600" b="1" dirty="0"/>
              <a:t>Capital Market Theory </a:t>
            </a:r>
            <a:endParaRPr lang="en-GB" sz="3600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F909B88F-06D3-4FFB-BBBC-9E735452C5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3792"/>
            <a:ext cx="10515600" cy="5226340"/>
          </a:xfrm>
        </p:spPr>
        <p:txBody>
          <a:bodyPr>
            <a:normAutofit fontScale="25000" lnSpcReduction="20000"/>
          </a:bodyPr>
          <a:lstStyle/>
          <a:p>
            <a:r>
              <a:rPr lang="en-GB" sz="8000" dirty="0"/>
              <a:t>Now suppose that due to analysis you have the following EXPECTED RETURNS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pPr>
              <a:lnSpc>
                <a:spcPct val="120000"/>
              </a:lnSpc>
            </a:pPr>
            <a:endParaRPr lang="en-GB" sz="7200" dirty="0"/>
          </a:p>
          <a:p>
            <a:pPr>
              <a:lnSpc>
                <a:spcPct val="120000"/>
              </a:lnSpc>
            </a:pPr>
            <a:r>
              <a:rPr lang="en-GB" sz="7200" dirty="0"/>
              <a:t>In equilibrium, all assets and portfolios should be on the SML</a:t>
            </a:r>
          </a:p>
          <a:p>
            <a:pPr>
              <a:lnSpc>
                <a:spcPct val="120000"/>
              </a:lnSpc>
            </a:pPr>
            <a:r>
              <a:rPr lang="en-GB" sz="7200" dirty="0"/>
              <a:t>alpha = difference between required and expected return</a:t>
            </a:r>
          </a:p>
          <a:p>
            <a:pPr>
              <a:lnSpc>
                <a:spcPct val="120000"/>
              </a:lnSpc>
            </a:pPr>
            <a:r>
              <a:rPr lang="en-GB" sz="7200" b="1" dirty="0">
                <a:solidFill>
                  <a:srgbClr val="FF0000"/>
                </a:solidFill>
              </a:rPr>
              <a:t>If they plot above the SML → undervalued asset (you receive more that justified by risk); alpha is positive </a:t>
            </a:r>
          </a:p>
          <a:p>
            <a:pPr>
              <a:lnSpc>
                <a:spcPct val="120000"/>
              </a:lnSpc>
            </a:pPr>
            <a:r>
              <a:rPr lang="en-GB" sz="7200" b="1" dirty="0">
                <a:solidFill>
                  <a:srgbClr val="FF0000"/>
                </a:solidFill>
              </a:rPr>
              <a:t>If they plot below the SML → overvalued asset (you receive less that justified by risk); alpha is negative  </a:t>
            </a:r>
          </a:p>
          <a:p>
            <a:pPr>
              <a:lnSpc>
                <a:spcPct val="120000"/>
              </a:lnSpc>
            </a:pPr>
            <a:r>
              <a:rPr lang="en-GB" sz="7200" dirty="0"/>
              <a:t>If the alpha is zero, the stock properly valued</a:t>
            </a:r>
          </a:p>
          <a:p>
            <a:endParaRPr lang="en-GB" dirty="0"/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B4B3B680-E5C7-4939-9220-3F6B8105FB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6758" y="1444433"/>
            <a:ext cx="4670323" cy="3354069"/>
          </a:xfrm>
          <a:prstGeom prst="rect">
            <a:avLst/>
          </a:prstGeom>
        </p:spPr>
      </p:pic>
      <p:pic>
        <p:nvPicPr>
          <p:cNvPr id="7" name="Εικόνα 6">
            <a:extLst>
              <a:ext uri="{FF2B5EF4-FFF2-40B4-BE49-F238E27FC236}">
                <a16:creationId xmlns:a16="http://schemas.microsoft.com/office/drawing/2014/main" id="{55C8E6FC-4D71-4E52-802A-7E068FE549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4518" y="1737171"/>
            <a:ext cx="3015288" cy="161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7464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4DA60102-968E-4458-9D29-75F85D6281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9292"/>
            <a:ext cx="10515600" cy="5027671"/>
          </a:xfrm>
        </p:spPr>
        <p:txBody>
          <a:bodyPr>
            <a:normAutofit/>
          </a:bodyPr>
          <a:lstStyle/>
          <a:p>
            <a:pPr algn="just"/>
            <a:endParaRPr lang="en-GB" sz="2200" b="1" i="1" dirty="0"/>
          </a:p>
          <a:p>
            <a:pPr algn="just"/>
            <a:r>
              <a:rPr lang="en-GB" sz="2200" b="1" i="1" dirty="0"/>
              <a:t>Calculating beta</a:t>
            </a:r>
            <a:endParaRPr lang="en-GB" sz="2200" dirty="0"/>
          </a:p>
          <a:p>
            <a:pPr algn="just"/>
            <a:endParaRPr lang="en-GB" sz="2200" b="1" dirty="0"/>
          </a:p>
          <a:p>
            <a:pPr algn="just"/>
            <a:r>
              <a:rPr lang="en-GB" sz="2200" b="1" dirty="0"/>
              <a:t>1)</a:t>
            </a:r>
            <a:r>
              <a:rPr lang="en-GB" sz="2200" dirty="0"/>
              <a:t> </a:t>
            </a:r>
            <a:r>
              <a:rPr lang="en-GB" sz="2200" b="1" dirty="0"/>
              <a:t>Run the regression: 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Characteristic line </a:t>
            </a:r>
          </a:p>
          <a:p>
            <a:pPr algn="just"/>
            <a:endParaRPr lang="en-GB" sz="2200" b="1" dirty="0"/>
          </a:p>
          <a:p>
            <a:pPr algn="just"/>
            <a:r>
              <a:rPr lang="en-GB" sz="2200" b="1" dirty="0"/>
              <a:t>2)</a:t>
            </a:r>
            <a:r>
              <a:rPr lang="en-GB" sz="2200" dirty="0"/>
              <a:t> </a:t>
            </a:r>
            <a:r>
              <a:rPr lang="en-GB" sz="2200" b="1" dirty="0"/>
              <a:t>Use the formula: </a:t>
            </a:r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F6DFFDA2-43E1-4A00-8B2F-91ED29A10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6387"/>
          </a:xfrm>
        </p:spPr>
        <p:txBody>
          <a:bodyPr>
            <a:noAutofit/>
          </a:bodyPr>
          <a:lstStyle/>
          <a:p>
            <a:r>
              <a:rPr lang="en-GB" sz="3600" b="1" dirty="0"/>
              <a:t>Capital Market Theory </a:t>
            </a:r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554B813E-72E3-4CEB-BFA3-930E89DB0C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7545" y="2284981"/>
            <a:ext cx="3526672" cy="730133"/>
          </a:xfrm>
          <a:prstGeom prst="rect">
            <a:avLst/>
          </a:prstGeom>
        </p:spPr>
      </p:pic>
      <p:pic>
        <p:nvPicPr>
          <p:cNvPr id="6" name="Εικόνα 5">
            <a:extLst>
              <a:ext uri="{FF2B5EF4-FFF2-40B4-BE49-F238E27FC236}">
                <a16:creationId xmlns:a16="http://schemas.microsoft.com/office/drawing/2014/main" id="{7CDC3029-CFE0-4073-82D9-0EB77DFE7C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5400" y="4026716"/>
            <a:ext cx="3319701" cy="121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3448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6D0AB20E-CFF4-0138-AC98-648B24EC65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71787" y="304800"/>
            <a:ext cx="9591413" cy="5334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3600" b="1" dirty="0">
                <a:latin typeface="+mn-lt"/>
              </a:rPr>
              <a:t>The Equity Cost of Capital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F4507B8A-668A-07F1-BB29-2F5AA329FC3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063690"/>
            <a:ext cx="11086322" cy="5363743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GB" altLang="en-US" sz="2000" dirty="0"/>
              <a:t>One way to estimate the equity cost of capital is by using the </a:t>
            </a:r>
            <a:r>
              <a:rPr lang="en-US" altLang="en-US" sz="2000" dirty="0">
                <a:solidFill>
                  <a:srgbClr val="FF0000"/>
                </a:solidFill>
              </a:rPr>
              <a:t>Capital Asset Pricing Model (CAPM)</a:t>
            </a:r>
            <a:endParaRPr lang="en-US" altLang="en-US" sz="2000" dirty="0"/>
          </a:p>
          <a:p>
            <a:pPr algn="just" eaLnBrk="1" hangingPunct="1"/>
            <a:r>
              <a:rPr lang="en-US" altLang="en-US" sz="2000" dirty="0"/>
              <a:t>Cost of capital of an investment = </a:t>
            </a:r>
            <a:r>
              <a:rPr lang="en-US" altLang="en-US" sz="2000" dirty="0">
                <a:solidFill>
                  <a:srgbClr val="FF0000"/>
                </a:solidFill>
              </a:rPr>
              <a:t>expected return of available investments with the same risk </a:t>
            </a:r>
          </a:p>
          <a:p>
            <a:pPr algn="just" eaLnBrk="1" hangingPunct="1"/>
            <a:endParaRPr lang="en-US" altLang="en-US" sz="2000" dirty="0"/>
          </a:p>
          <a:p>
            <a:pPr algn="just" eaLnBrk="1" hangingPunct="1"/>
            <a:r>
              <a:rPr lang="en-US" altLang="en-US" sz="2000" dirty="0"/>
              <a:t>Use the Security Market Line:</a:t>
            </a:r>
          </a:p>
          <a:p>
            <a:pPr algn="just" eaLnBrk="1" hangingPunct="1"/>
            <a:endParaRPr lang="en-US" altLang="en-US" sz="2000" dirty="0"/>
          </a:p>
          <a:p>
            <a:pPr algn="just" eaLnBrk="1" hangingPunct="1"/>
            <a:endParaRPr lang="en-US" altLang="en-US" sz="2000" dirty="0"/>
          </a:p>
          <a:p>
            <a:pPr algn="just" eaLnBrk="1" hangingPunct="1"/>
            <a:r>
              <a:rPr lang="en-GB" altLang="en-US" sz="2000" dirty="0">
                <a:solidFill>
                  <a:srgbClr val="FF0000"/>
                </a:solidFill>
              </a:rPr>
              <a:t>Market portfolio ? </a:t>
            </a:r>
            <a:r>
              <a:rPr lang="en-GB" altLang="en-US" sz="2000" dirty="0"/>
              <a:t>We can use the S&amp;P 500</a:t>
            </a:r>
          </a:p>
          <a:p>
            <a:pPr algn="just" eaLnBrk="1" hangingPunct="1"/>
            <a:r>
              <a:rPr lang="en-GB" altLang="en-US" sz="2000" dirty="0">
                <a:solidFill>
                  <a:srgbClr val="FF0000"/>
                </a:solidFill>
              </a:rPr>
              <a:t>Risk Free Rate? </a:t>
            </a:r>
            <a:r>
              <a:rPr lang="en-GB" altLang="en-US" sz="2000" dirty="0"/>
              <a:t>We can use the on 10-year (or 30 year) U.S. Treasury securities</a:t>
            </a:r>
          </a:p>
          <a:p>
            <a:pPr algn="just" eaLnBrk="1" hangingPunct="1"/>
            <a:endParaRPr lang="en-US" altLang="en-US" sz="2000" dirty="0"/>
          </a:p>
        </p:txBody>
      </p:sp>
      <p:pic>
        <p:nvPicPr>
          <p:cNvPr id="6148" name="Εικόνα 2">
            <a:extLst>
              <a:ext uri="{FF2B5EF4-FFF2-40B4-BE49-F238E27FC236}">
                <a16:creationId xmlns:a16="http://schemas.microsoft.com/office/drawing/2014/main" id="{B13F1C06-DBC2-EB7E-1BDC-1BAD08FE32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923" y="2186692"/>
            <a:ext cx="3354897" cy="1087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Εικόνα 1">
            <a:extLst>
              <a:ext uri="{FF2B5EF4-FFF2-40B4-BE49-F238E27FC236}">
                <a16:creationId xmlns:a16="http://schemas.microsoft.com/office/drawing/2014/main" id="{67B78209-228F-534C-399F-A83B2C02B4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9725" y="4397378"/>
            <a:ext cx="4880422" cy="1915847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Εικόνα 2">
            <a:extLst>
              <a:ext uri="{FF2B5EF4-FFF2-40B4-BE49-F238E27FC236}">
                <a16:creationId xmlns:a16="http://schemas.microsoft.com/office/drawing/2014/main" id="{FB4D8ADC-0D18-AF46-66D2-439EEEE73E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156996"/>
            <a:ext cx="10515600" cy="5141167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3C9D61EB-05F0-4150-6AEC-8CDA447243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62392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3600" b="1" dirty="0">
                <a:latin typeface="+mn-lt"/>
              </a:rPr>
              <a:t>The Equity Cost of Capital</a:t>
            </a:r>
          </a:p>
        </p:txBody>
      </p:sp>
    </p:spTree>
  </p:cSld>
  <p:clrMapOvr>
    <a:masterClrMapping/>
  </p:clrMapOvr>
  <p:transition spd="med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274892C2-DEE8-6775-A1DB-0589559DF3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8162" y="305995"/>
            <a:ext cx="10515600" cy="63316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>
                <a:latin typeface="+mn-lt"/>
              </a:rPr>
              <a:t>Debt Cost of Capital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9C63060E-AF50-A3F4-717F-99954FF8828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8162" y="1065320"/>
            <a:ext cx="11004612" cy="5092199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US" altLang="en-US" sz="2000" b="1" dirty="0">
                <a:solidFill>
                  <a:srgbClr val="FF0000"/>
                </a:solidFill>
              </a:rPr>
              <a:t>Debt Yields</a:t>
            </a:r>
          </a:p>
          <a:p>
            <a:pPr algn="just" eaLnBrk="1" hangingPunct="1"/>
            <a:r>
              <a:rPr lang="en-US" altLang="en-US" sz="2000" dirty="0" err="1"/>
              <a:t>YtM</a:t>
            </a:r>
            <a:r>
              <a:rPr lang="en-US" altLang="en-US" sz="2000" dirty="0"/>
              <a:t> (IRR) from bonds </a:t>
            </a:r>
          </a:p>
          <a:p>
            <a:pPr algn="just" eaLnBrk="1" hangingPunct="1"/>
            <a:r>
              <a:rPr lang="en-US" altLang="en-US" sz="2000" dirty="0"/>
              <a:t>Without default risk, </a:t>
            </a:r>
            <a:r>
              <a:rPr lang="en-US" altLang="en-US" sz="2000" dirty="0" err="1"/>
              <a:t>YtM</a:t>
            </a:r>
            <a:r>
              <a:rPr lang="en-US" altLang="en-US" sz="2000" dirty="0"/>
              <a:t> is a </a:t>
            </a:r>
            <a:r>
              <a:rPr lang="en-US" altLang="en-US" sz="2000" dirty="0">
                <a:solidFill>
                  <a:srgbClr val="FF0000"/>
                </a:solidFill>
              </a:rPr>
              <a:t>good estimate </a:t>
            </a:r>
            <a:r>
              <a:rPr lang="en-US" altLang="en-US" sz="2000" dirty="0"/>
              <a:t>of investors’ expected rate of return.</a:t>
            </a:r>
          </a:p>
          <a:p>
            <a:pPr algn="just" eaLnBrk="1" hangingPunct="1"/>
            <a:r>
              <a:rPr lang="en-US" altLang="en-US" sz="2000" dirty="0"/>
              <a:t>With significant default risk </a:t>
            </a:r>
            <a:r>
              <a:rPr lang="en-US" altLang="en-US" sz="2000" dirty="0" err="1"/>
              <a:t>YtM</a:t>
            </a:r>
            <a:r>
              <a:rPr lang="en-US" altLang="en-US" sz="2000" dirty="0"/>
              <a:t> will </a:t>
            </a:r>
            <a:r>
              <a:rPr lang="en-US" altLang="en-US" sz="2000" dirty="0">
                <a:solidFill>
                  <a:srgbClr val="FF0000"/>
                </a:solidFill>
              </a:rPr>
              <a:t>overstate</a:t>
            </a:r>
            <a:r>
              <a:rPr lang="en-US" altLang="en-US" sz="2000" dirty="0"/>
              <a:t> investors’ expected return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Consider a 1-year bond with </a:t>
            </a:r>
            <a:r>
              <a:rPr lang="en-GB" altLang="en-US" sz="2000" dirty="0" err="1"/>
              <a:t>YtM</a:t>
            </a:r>
            <a:r>
              <a:rPr lang="en-GB" altLang="en-US" sz="2000" dirty="0"/>
              <a:t> = </a:t>
            </a:r>
            <a:r>
              <a:rPr lang="en-GB" altLang="en-US" sz="2000" dirty="0">
                <a:solidFill>
                  <a:srgbClr val="FF0000"/>
                </a:solidFill>
              </a:rPr>
              <a:t>y</a:t>
            </a:r>
            <a:r>
              <a:rPr lang="en-GB" altLang="en-US" sz="2000" dirty="0"/>
              <a:t> </a:t>
            </a:r>
          </a:p>
          <a:p>
            <a:pPr algn="just" eaLnBrk="1" hangingPunct="1"/>
            <a:r>
              <a:rPr lang="en-GB" altLang="en-US" sz="2000" dirty="0"/>
              <a:t>For each </a:t>
            </a:r>
            <a:r>
              <a:rPr lang="en-GB" altLang="en-US" sz="2000" dirty="0">
                <a:solidFill>
                  <a:srgbClr val="FF0000"/>
                </a:solidFill>
              </a:rPr>
              <a:t>$1 </a:t>
            </a:r>
            <a:r>
              <a:rPr lang="en-GB" altLang="en-US" sz="2000" dirty="0"/>
              <a:t>invested today, the issuer promises </a:t>
            </a:r>
            <a:r>
              <a:rPr lang="en-GB" altLang="en-US" sz="2000" dirty="0">
                <a:solidFill>
                  <a:srgbClr val="FF0000"/>
                </a:solidFill>
              </a:rPr>
              <a:t>$(1+y)</a:t>
            </a:r>
            <a:r>
              <a:rPr lang="en-GB" altLang="en-US" sz="2000" dirty="0"/>
              <a:t> in1 year </a:t>
            </a:r>
          </a:p>
          <a:p>
            <a:pPr algn="just"/>
            <a:r>
              <a:rPr lang="en-GB" altLang="en-US" sz="2000" dirty="0"/>
              <a:t>If there is a probability </a:t>
            </a:r>
            <a:r>
              <a:rPr lang="en-GB" altLang="en-US" sz="2000" dirty="0">
                <a:solidFill>
                  <a:srgbClr val="FF0000"/>
                </a:solidFill>
              </a:rPr>
              <a:t>p</a:t>
            </a:r>
            <a:r>
              <a:rPr lang="en-GB" altLang="en-US" sz="2000" dirty="0"/>
              <a:t> for default, the bond holders receive only </a:t>
            </a:r>
            <a:r>
              <a:rPr lang="en-GB" altLang="en-US" sz="2000" dirty="0">
                <a:solidFill>
                  <a:srgbClr val="FF0000"/>
                </a:solidFill>
              </a:rPr>
              <a:t>$(1+y-L)</a:t>
            </a:r>
          </a:p>
          <a:p>
            <a:pPr algn="just"/>
            <a:r>
              <a:rPr lang="en-GB" altLang="en-US" sz="2000" dirty="0">
                <a:solidFill>
                  <a:srgbClr val="FF0000"/>
                </a:solidFill>
              </a:rPr>
              <a:t>L</a:t>
            </a:r>
            <a:r>
              <a:rPr lang="en-GB" altLang="en-US" sz="2000" dirty="0"/>
              <a:t> is the expected loss per $1 of debt in the event of default.</a:t>
            </a:r>
          </a:p>
          <a:p>
            <a:pPr algn="just"/>
            <a:r>
              <a:rPr lang="en-GB" altLang="en-US" sz="2000" dirty="0"/>
              <a:t>Thus, the expected return of the bond is:</a:t>
            </a:r>
          </a:p>
          <a:p>
            <a:pPr marL="0" indent="0" algn="just">
              <a:buNone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→	</a:t>
            </a:r>
            <a:r>
              <a:rPr lang="en-GB" altLang="en-US" sz="2000" b="1" dirty="0" err="1">
                <a:solidFill>
                  <a:srgbClr val="FF0000"/>
                </a:solidFill>
              </a:rPr>
              <a:t>rd</a:t>
            </a:r>
            <a:r>
              <a:rPr lang="en-GB" altLang="en-US" sz="2000" b="1" dirty="0">
                <a:solidFill>
                  <a:srgbClr val="FF0000"/>
                </a:solidFill>
              </a:rPr>
              <a:t> 	= (1-p)y + p(y-L) = y – </a:t>
            </a:r>
            <a:r>
              <a:rPr lang="en-GB" altLang="en-US" sz="2000" b="1" dirty="0" err="1">
                <a:solidFill>
                  <a:srgbClr val="FF0000"/>
                </a:solidFill>
              </a:rPr>
              <a:t>pL</a:t>
            </a:r>
            <a:endParaRPr lang="en-GB" altLang="en-US" sz="2000" b="1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→ 	</a:t>
            </a:r>
            <a:r>
              <a:rPr lang="en-GB" altLang="en-US" sz="2000" b="1" dirty="0">
                <a:solidFill>
                  <a:srgbClr val="FF0000"/>
                </a:solidFill>
              </a:rPr>
              <a:t>Yield to Maturity – Prob(default) X Expected Loss Rate</a:t>
            </a:r>
          </a:p>
          <a:p>
            <a:pPr lvl="1" algn="just" eaLnBrk="1" hangingPunct="1"/>
            <a:endParaRPr lang="en-US" altLang="en-US" sz="20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9C352CAC-4CAE-E987-61BB-662DFA3839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80094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>
                <a:latin typeface="+mn-lt"/>
              </a:rPr>
              <a:t>Debt Cost of Capital</a:t>
            </a:r>
          </a:p>
        </p:txBody>
      </p:sp>
      <p:sp>
        <p:nvSpPr>
          <p:cNvPr id="29699" name="Ορθογώνιο 1">
            <a:extLst>
              <a:ext uri="{FF2B5EF4-FFF2-40B4-BE49-F238E27FC236}">
                <a16:creationId xmlns:a16="http://schemas.microsoft.com/office/drawing/2014/main" id="{AA29C594-8C75-8E90-BEE6-436FE58463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199" y="1350963"/>
            <a:ext cx="1063794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en-GB" altLang="en-US" sz="2000" dirty="0">
                <a:latin typeface="+mn-lt"/>
              </a:rPr>
              <a:t>The </a:t>
            </a:r>
            <a:r>
              <a:rPr lang="en-GB" altLang="en-US" sz="2000" dirty="0">
                <a:solidFill>
                  <a:srgbClr val="FF0000"/>
                </a:solidFill>
                <a:latin typeface="+mn-lt"/>
              </a:rPr>
              <a:t>average loss rate (L) </a:t>
            </a:r>
            <a:r>
              <a:rPr lang="en-GB" altLang="en-US" sz="2000" dirty="0">
                <a:latin typeface="+mn-lt"/>
              </a:rPr>
              <a:t>for unsecured debt is </a:t>
            </a:r>
            <a:r>
              <a:rPr lang="en-GB" altLang="en-US" sz="2000" dirty="0">
                <a:solidFill>
                  <a:srgbClr val="FF0000"/>
                </a:solidFill>
                <a:latin typeface="+mn-lt"/>
              </a:rPr>
              <a:t>60%.</a:t>
            </a:r>
          </a:p>
          <a:p>
            <a:pPr algn="just"/>
            <a:endParaRPr lang="en-GB" altLang="en-US" sz="2000" dirty="0">
              <a:latin typeface="+mn-lt"/>
            </a:endParaRPr>
          </a:p>
          <a:p>
            <a:pPr algn="just"/>
            <a:r>
              <a:rPr lang="en-GB" altLang="en-US" sz="2000" dirty="0">
                <a:latin typeface="+mn-lt"/>
              </a:rPr>
              <a:t>During average times the annual default rate for B-rated bonds is 5.5% (see Table, source textbook)</a:t>
            </a:r>
          </a:p>
          <a:p>
            <a:pPr algn="just"/>
            <a:endParaRPr lang="en-GB" altLang="en-US" sz="2000" dirty="0">
              <a:latin typeface="+mn-lt"/>
            </a:endParaRPr>
          </a:p>
          <a:p>
            <a:pPr algn="just"/>
            <a:r>
              <a:rPr lang="en-GB" altLang="en-US" sz="2000" dirty="0">
                <a:latin typeface="+mn-lt"/>
              </a:rPr>
              <a:t>Thus, the expected return to B-rated bondholders is 0.055 X 0.60 = 3.3% (</a:t>
            </a:r>
            <a:r>
              <a:rPr lang="en-US" altLang="en-US" sz="2000" i="1" dirty="0" err="1">
                <a:solidFill>
                  <a:srgbClr val="FF0000"/>
                </a:solidFill>
                <a:latin typeface="+mn-lt"/>
              </a:rPr>
              <a:t>r</a:t>
            </a:r>
            <a:r>
              <a:rPr lang="en-US" altLang="en-US" sz="2000" i="1" baseline="-25000" dirty="0" err="1">
                <a:solidFill>
                  <a:srgbClr val="FF0000"/>
                </a:solidFill>
                <a:latin typeface="+mn-lt"/>
              </a:rPr>
              <a:t>d</a:t>
            </a:r>
            <a:r>
              <a:rPr lang="en-US" altLang="en-US" sz="2000" i="1" baseline="-25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altLang="en-US" sz="2000" i="1" dirty="0">
                <a:solidFill>
                  <a:srgbClr val="FF0000"/>
                </a:solidFill>
                <a:latin typeface="+mn-lt"/>
              </a:rPr>
              <a:t>= y – </a:t>
            </a:r>
            <a:r>
              <a:rPr lang="en-US" altLang="en-US" sz="2000" i="1" dirty="0" err="1">
                <a:solidFill>
                  <a:srgbClr val="FF0000"/>
                </a:solidFill>
                <a:latin typeface="+mn-lt"/>
              </a:rPr>
              <a:t>pL</a:t>
            </a:r>
            <a:r>
              <a:rPr lang="en-US" altLang="en-US" sz="2000" i="1" dirty="0">
                <a:solidFill>
                  <a:srgbClr val="FF0000"/>
                </a:solidFill>
                <a:latin typeface="+mn-lt"/>
              </a:rPr>
              <a:t>) </a:t>
            </a:r>
            <a:r>
              <a:rPr lang="en-GB" altLang="en-US" sz="2000" dirty="0">
                <a:latin typeface="+mn-lt"/>
              </a:rPr>
              <a:t>below the bond’s quoted yield.</a:t>
            </a:r>
          </a:p>
        </p:txBody>
      </p:sp>
      <p:pic>
        <p:nvPicPr>
          <p:cNvPr id="29700" name="Εικόνα 2">
            <a:extLst>
              <a:ext uri="{FF2B5EF4-FFF2-40B4-BE49-F238E27FC236}">
                <a16:creationId xmlns:a16="http://schemas.microsoft.com/office/drawing/2014/main" id="{FBB3E569-B5CB-515A-949B-065EEFABC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409" y="3636627"/>
            <a:ext cx="8732939" cy="2336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B903AED5-6693-8147-3B37-F761679DC2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4124" y="1300294"/>
            <a:ext cx="9563449" cy="4876669"/>
          </a:xfr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0BB4EAF-F932-664D-8809-EF96CFC338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750611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>
                <a:latin typeface="+mn-lt"/>
              </a:rPr>
              <a:t>Debt Cost of Capital</a:t>
            </a:r>
          </a:p>
        </p:txBody>
      </p:sp>
    </p:spTree>
    <p:extLst>
      <p:ext uri="{BB962C8B-B14F-4D97-AF65-F5344CB8AC3E}">
        <p14:creationId xmlns:p14="http://schemas.microsoft.com/office/powerpoint/2010/main" val="21580342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Εικόνα 3">
            <a:extLst>
              <a:ext uri="{FF2B5EF4-FFF2-40B4-BE49-F238E27FC236}">
                <a16:creationId xmlns:a16="http://schemas.microsoft.com/office/drawing/2014/main" id="{522CD279-339E-EA65-4BD5-452D36077A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343" y="1268964"/>
            <a:ext cx="9722498" cy="493589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014F7C0-F4E9-F806-FC89-7892FC6A28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903838"/>
          </a:xfrm>
        </p:spPr>
        <p:txBody>
          <a:bodyPr>
            <a:normAutofit/>
          </a:bodyPr>
          <a:lstStyle/>
          <a:p>
            <a:r>
              <a:rPr lang="en-US" altLang="en-US" sz="3600" b="1" dirty="0">
                <a:latin typeface="+mn-lt"/>
              </a:rPr>
              <a:t>Cost of Capital for a Project</a:t>
            </a:r>
          </a:p>
        </p:txBody>
      </p:sp>
    </p:spTree>
    <p:extLst>
      <p:ext uri="{BB962C8B-B14F-4D97-AF65-F5344CB8AC3E}">
        <p14:creationId xmlns:p14="http://schemas.microsoft.com/office/powerpoint/2010/main" val="121121158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Content Placeholder 2">
            <a:extLst>
              <a:ext uri="{FF2B5EF4-FFF2-40B4-BE49-F238E27FC236}">
                <a16:creationId xmlns:a16="http://schemas.microsoft.com/office/drawing/2014/main" id="{C48EAC81-4323-AA10-B267-B85E6E844D4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409350"/>
            <a:ext cx="10515600" cy="4767613"/>
          </a:xfrm>
        </p:spPr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US" altLang="en-US" sz="2000" dirty="0">
                <a:solidFill>
                  <a:srgbClr val="FF0000"/>
                </a:solidFill>
              </a:rPr>
              <a:t>Asset (unlevered) cost of capital</a:t>
            </a:r>
          </a:p>
          <a:p>
            <a:pPr lvl="1" eaLnBrk="1" hangingPunct="1"/>
            <a:endParaRPr lang="en-US" altLang="en-US" sz="2000" dirty="0"/>
          </a:p>
          <a:p>
            <a:pPr lvl="1" eaLnBrk="1" hangingPunct="1"/>
            <a:endParaRPr lang="en-US" altLang="en-US" sz="2000" dirty="0"/>
          </a:p>
          <a:p>
            <a:pPr lvl="1" eaLnBrk="1" hangingPunct="1"/>
            <a:endParaRPr lang="en-US" altLang="en-US" sz="2000" dirty="0"/>
          </a:p>
          <a:p>
            <a:pPr lvl="1" eaLnBrk="1" hangingPunct="1"/>
            <a:r>
              <a:rPr lang="en-US" altLang="en-US" sz="2000" dirty="0"/>
              <a:t>Expected return required by investors to hold the firm’s underlying assets.</a:t>
            </a:r>
          </a:p>
          <a:p>
            <a:pPr lvl="1" eaLnBrk="1" hangingPunct="1"/>
            <a:r>
              <a:rPr lang="en-US" altLang="en-US" sz="2000" dirty="0"/>
              <a:t>Weighted average of the firm’s equity and debt costs of capital</a:t>
            </a:r>
          </a:p>
          <a:p>
            <a:pPr lvl="1" eaLnBrk="1" hangingPunct="1"/>
            <a:endParaRPr lang="en-US" altLang="en-US" sz="2000" dirty="0"/>
          </a:p>
          <a:p>
            <a:pPr lvl="1" eaLnBrk="1" hangingPunct="1"/>
            <a:endParaRPr lang="en-US" altLang="en-US" sz="2000" dirty="0"/>
          </a:p>
          <a:p>
            <a:pPr lvl="1" eaLnBrk="1" hangingPunct="1"/>
            <a:endParaRPr lang="en-US" altLang="en-US" sz="2000" dirty="0"/>
          </a:p>
          <a:p>
            <a:pPr lvl="1" eaLnBrk="1" hangingPunct="1"/>
            <a:endParaRPr lang="en-US" altLang="en-US" sz="2000" dirty="0"/>
          </a:p>
          <a:p>
            <a:pPr lvl="1" eaLnBrk="1" hangingPunct="1"/>
            <a:r>
              <a:rPr lang="en-US" altLang="en-US" sz="2000" dirty="0">
                <a:solidFill>
                  <a:srgbClr val="FF0000"/>
                </a:solidFill>
              </a:rPr>
              <a:t>Asset (unlevered) beta</a:t>
            </a:r>
          </a:p>
          <a:p>
            <a:pPr lvl="1" eaLnBrk="1" hangingPunct="1"/>
            <a:endParaRPr lang="en-US" altLang="en-US" sz="2000" dirty="0"/>
          </a:p>
          <a:p>
            <a:pPr lvl="1" eaLnBrk="1" hangingPunct="1"/>
            <a:endParaRPr lang="en-US" altLang="en-US" dirty="0"/>
          </a:p>
        </p:txBody>
      </p:sp>
      <p:graphicFrame>
        <p:nvGraphicFramePr>
          <p:cNvPr id="36868" name="Object 2">
            <a:extLst>
              <a:ext uri="{FF2B5EF4-FFF2-40B4-BE49-F238E27FC236}">
                <a16:creationId xmlns:a16="http://schemas.microsoft.com/office/drawing/2014/main" id="{7602EAF4-C681-E718-4604-83182F08B2F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28888" y="1409350"/>
          <a:ext cx="3181350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916868" imgH="545863" progId="Equation.DSMT4">
                  <p:embed/>
                </p:oleObj>
              </mc:Choice>
              <mc:Fallback>
                <p:oleObj name="Equation" r:id="rId2" imgW="1916868" imgH="545863" progId="Equation.DSMT4">
                  <p:embed/>
                  <p:pic>
                    <p:nvPicPr>
                      <p:cNvPr id="36868" name="Object 2">
                        <a:extLst>
                          <a:ext uri="{FF2B5EF4-FFF2-40B4-BE49-F238E27FC236}">
                            <a16:creationId xmlns:a16="http://schemas.microsoft.com/office/drawing/2014/main" id="{7602EAF4-C681-E718-4604-83182F08B2F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28888" y="1409350"/>
                        <a:ext cx="3181350" cy="906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9" name="Object 2">
            <a:extLst>
              <a:ext uri="{FF2B5EF4-FFF2-40B4-BE49-F238E27FC236}">
                <a16:creationId xmlns:a16="http://schemas.microsoft.com/office/drawing/2014/main" id="{BF4F1E57-A680-A91E-AF63-711307A03C6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38614" y="4542188"/>
          <a:ext cx="3497263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08200" imgH="546100" progId="Equation.DSMT4">
                  <p:embed/>
                </p:oleObj>
              </mc:Choice>
              <mc:Fallback>
                <p:oleObj name="Equation" r:id="rId4" imgW="2108200" imgH="546100" progId="Equation.DSMT4">
                  <p:embed/>
                  <p:pic>
                    <p:nvPicPr>
                      <p:cNvPr id="36869" name="Object 2">
                        <a:extLst>
                          <a:ext uri="{FF2B5EF4-FFF2-40B4-BE49-F238E27FC236}">
                            <a16:creationId xmlns:a16="http://schemas.microsoft.com/office/drawing/2014/main" id="{BF4F1E57-A680-A91E-AF63-711307A03C6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38614" y="4542188"/>
                        <a:ext cx="3497263" cy="906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FD53D039-EDB6-3ED0-727E-2B149A9DB7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92556"/>
          </a:xfrm>
        </p:spPr>
        <p:txBody>
          <a:bodyPr>
            <a:normAutofit/>
          </a:bodyPr>
          <a:lstStyle/>
          <a:p>
            <a:r>
              <a:rPr lang="en-US" altLang="en-US" sz="3600" b="1" dirty="0">
                <a:latin typeface="+mn-lt"/>
              </a:rPr>
              <a:t>Cost of Capital for a Project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7C822B3C-5A14-99E8-1249-410141BD9B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1140903"/>
            <a:ext cx="9823508" cy="5217952"/>
          </a:xfr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B671D34-EE40-8F30-7DA7-731CF1B2A5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641554"/>
          </a:xfrm>
        </p:spPr>
        <p:txBody>
          <a:bodyPr>
            <a:normAutofit/>
          </a:bodyPr>
          <a:lstStyle/>
          <a:p>
            <a:r>
              <a:rPr lang="en-US" altLang="en-US" sz="3600" b="1" dirty="0">
                <a:latin typeface="+mn-lt"/>
              </a:rPr>
              <a:t>Cost of Capital for a Project</a:t>
            </a:r>
          </a:p>
        </p:txBody>
      </p:sp>
    </p:spTree>
    <p:extLst>
      <p:ext uri="{BB962C8B-B14F-4D97-AF65-F5344CB8AC3E}">
        <p14:creationId xmlns:p14="http://schemas.microsoft.com/office/powerpoint/2010/main" val="95657606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Content Placeholder 2">
            <a:extLst>
              <a:ext uri="{FF2B5EF4-FFF2-40B4-BE49-F238E27FC236}">
                <a16:creationId xmlns:a16="http://schemas.microsoft.com/office/drawing/2014/main" id="{4A0EA3C3-C516-B325-39C5-7153E7B349D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216404"/>
            <a:ext cx="11132890" cy="5335398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US" altLang="en-US" sz="2000" dirty="0"/>
              <a:t>When the firm has </a:t>
            </a:r>
            <a:r>
              <a:rPr lang="en-US" altLang="en-US" sz="2000" dirty="0">
                <a:solidFill>
                  <a:srgbClr val="FF0000"/>
                </a:solidFill>
              </a:rPr>
              <a:t>high cash balances</a:t>
            </a:r>
            <a:r>
              <a:rPr lang="en-US" altLang="en-US" sz="2000" dirty="0"/>
              <a:t>; since cash = risk-free asset, </a:t>
            </a:r>
            <a:r>
              <a:rPr lang="en-US" altLang="en-US" sz="2000" dirty="0">
                <a:cs typeface="Arial" panose="020B0604020202020204" pitchFamily="34" charset="0"/>
              </a:rPr>
              <a:t>→ the risk of the </a:t>
            </a:r>
            <a:r>
              <a:rPr lang="en-US" altLang="en-US" sz="2000" dirty="0"/>
              <a:t>firm’s assets is </a:t>
            </a:r>
            <a:r>
              <a:rPr lang="en-US" altLang="en-US" sz="2000" dirty="0">
                <a:cs typeface="Arial" panose="020B0604020202020204" pitchFamily="34" charset="0"/>
              </a:rPr>
              <a:t>↓</a:t>
            </a:r>
            <a:endParaRPr lang="en-US" altLang="en-US" sz="2000" dirty="0"/>
          </a:p>
          <a:p>
            <a:pPr algn="just" eaLnBrk="1" hangingPunct="1"/>
            <a:r>
              <a:rPr lang="en-US" altLang="en-US" sz="2000" dirty="0"/>
              <a:t>Thus, leverage should be measured in terms of net debt</a:t>
            </a:r>
          </a:p>
          <a:p>
            <a:pPr marL="0" indent="0" algn="just" eaLnBrk="1" hangingPunct="1">
              <a:buNone/>
            </a:pPr>
            <a:r>
              <a:rPr lang="en-US" altLang="en-US" sz="2000" b="1" dirty="0">
                <a:solidFill>
                  <a:srgbClr val="FF0000"/>
                </a:solidFill>
                <a:cs typeface="Arial" panose="020B0604020202020204" pitchFamily="34" charset="0"/>
              </a:rPr>
              <a:t>→	</a:t>
            </a:r>
            <a:r>
              <a:rPr lang="en-US" altLang="en-US" sz="2000" b="1" dirty="0">
                <a:solidFill>
                  <a:srgbClr val="FF0000"/>
                </a:solidFill>
              </a:rPr>
              <a:t>Net Debt = Debt – Excess Cash and short-term investments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5E3D2C-B8FE-404B-56E9-3F3FFBBF37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691888"/>
          </a:xfrm>
        </p:spPr>
        <p:txBody>
          <a:bodyPr>
            <a:normAutofit/>
          </a:bodyPr>
          <a:lstStyle/>
          <a:p>
            <a:r>
              <a:rPr lang="en-US" altLang="en-US" sz="3600" b="1" dirty="0">
                <a:latin typeface="+mn-lt"/>
              </a:rPr>
              <a:t>Cost of Capital for a Project</a:t>
            </a:r>
          </a:p>
        </p:txBody>
      </p:sp>
      <p:pic>
        <p:nvPicPr>
          <p:cNvPr id="4" name="Εικόνα 3">
            <a:extLst>
              <a:ext uri="{FF2B5EF4-FFF2-40B4-BE49-F238E27FC236}">
                <a16:creationId xmlns:a16="http://schemas.microsoft.com/office/drawing/2014/main" id="{A5FFCCB9-EA90-0091-17F0-EEBFBA124A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1196" y="2524316"/>
            <a:ext cx="7510402" cy="3968558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Content Placeholder 2">
            <a:extLst>
              <a:ext uri="{FF2B5EF4-FFF2-40B4-BE49-F238E27FC236}">
                <a16:creationId xmlns:a16="http://schemas.microsoft.com/office/drawing/2014/main" id="{3DA17B3C-4A89-A4BD-6B75-B7F69194722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149292"/>
            <a:ext cx="10515600" cy="5027671"/>
          </a:xfrm>
        </p:spPr>
        <p:txBody>
          <a:bodyPr vert="horz" lIns="91440" tIns="45720" rIns="91440" bIns="45720" rtlCol="0">
            <a:normAutofit/>
          </a:bodyPr>
          <a:lstStyle/>
          <a:p>
            <a:pPr algn="just"/>
            <a:r>
              <a:rPr lang="en-US" altLang="en-US" sz="1800" b="1" dirty="0">
                <a:solidFill>
                  <a:srgbClr val="FF0000"/>
                </a:solidFill>
              </a:rPr>
              <a:t>Industry Asset Betas</a:t>
            </a:r>
          </a:p>
          <a:p>
            <a:pPr algn="just" eaLnBrk="1" hangingPunct="1"/>
            <a:r>
              <a:rPr lang="en-US" altLang="en-US" sz="1800" dirty="0"/>
              <a:t>We can combine estimates of asset betas for multiple firms in the same industry</a:t>
            </a:r>
          </a:p>
          <a:p>
            <a:pPr algn="just" eaLnBrk="1" hangingPunct="1"/>
            <a:r>
              <a:rPr lang="en-US" altLang="en-US" sz="1800" dirty="0"/>
              <a:t>Doing this will reduce the estimation error of the estimated beta for the project.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BF8F7B-6ED7-37B7-E978-B9C4233125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784167"/>
          </a:xfrm>
        </p:spPr>
        <p:txBody>
          <a:bodyPr>
            <a:normAutofit/>
          </a:bodyPr>
          <a:lstStyle/>
          <a:p>
            <a:r>
              <a:rPr lang="en-US" altLang="en-US" sz="3600" b="1" dirty="0">
                <a:latin typeface="+mn-lt"/>
              </a:rPr>
              <a:t>Cost of Capital for a Project</a:t>
            </a:r>
          </a:p>
        </p:txBody>
      </p:sp>
      <p:pic>
        <p:nvPicPr>
          <p:cNvPr id="4" name="Εικόνα 3">
            <a:extLst>
              <a:ext uri="{FF2B5EF4-FFF2-40B4-BE49-F238E27FC236}">
                <a16:creationId xmlns:a16="http://schemas.microsoft.com/office/drawing/2014/main" id="{2529772D-479C-68DC-1BD0-B58578F4D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6872" y="2297578"/>
            <a:ext cx="8305800" cy="3990975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Εικόνα 2">
            <a:extLst>
              <a:ext uri="{FF2B5EF4-FFF2-40B4-BE49-F238E27FC236}">
                <a16:creationId xmlns:a16="http://schemas.microsoft.com/office/drawing/2014/main" id="{08B064B0-E675-875F-AC1F-8EABA7C549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5616" y="1455576"/>
            <a:ext cx="9741160" cy="4769011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8C45039-7BFF-E439-EAB6-A60BA3D4EC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1090451"/>
          </a:xfrm>
        </p:spPr>
        <p:txBody>
          <a:bodyPr>
            <a:normAutofit/>
          </a:bodyPr>
          <a:lstStyle/>
          <a:p>
            <a:r>
              <a:rPr lang="en-US" altLang="en-US" sz="3600" b="1" dirty="0">
                <a:latin typeface="+mn-lt"/>
              </a:rPr>
              <a:t>Cost of Capital for a Project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8E9D753C-E139-4F7A-9AEF-AE3E4A92C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10515600" cy="1325563"/>
          </a:xfrm>
        </p:spPr>
        <p:txBody>
          <a:bodyPr/>
          <a:lstStyle/>
          <a:p>
            <a:pPr algn="ctr"/>
            <a:r>
              <a:rPr lang="en-GB" b="1" i="1" dirty="0"/>
              <a:t>Thank You for your Attention !</a:t>
            </a:r>
          </a:p>
        </p:txBody>
      </p:sp>
    </p:spTree>
    <p:extLst>
      <p:ext uri="{BB962C8B-B14F-4D97-AF65-F5344CB8AC3E}">
        <p14:creationId xmlns:p14="http://schemas.microsoft.com/office/powerpoint/2010/main" val="1369644067"/>
      </p:ext>
    </p:extLst>
  </p:cSld>
  <p:clrMapOvr>
    <a:masterClrMapping/>
  </p:clrMapOvr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2457</Words>
  <Application>Microsoft Office PowerPoint</Application>
  <PresentationFormat>Ευρεία οθόνη</PresentationFormat>
  <Paragraphs>332</Paragraphs>
  <Slides>43</Slides>
  <Notes>2</Notes>
  <HiddenSlides>0</HiddenSlides>
  <MMClips>0</MMClips>
  <ScaleCrop>false</ScaleCrop>
  <HeadingPairs>
    <vt:vector size="8" baseType="variant">
      <vt:variant>
        <vt:lpstr>Γραμματοσειρές που χρησιμοποιούνται</vt:lpstr>
      </vt:variant>
      <vt:variant>
        <vt:i4>6</vt:i4>
      </vt:variant>
      <vt:variant>
        <vt:lpstr>Θέμα</vt:lpstr>
      </vt:variant>
      <vt:variant>
        <vt:i4>1</vt:i4>
      </vt:variant>
      <vt:variant>
        <vt:lpstr>Ενσωματωμένοι διακομιστές OLE</vt:lpstr>
      </vt:variant>
      <vt:variant>
        <vt:i4>1</vt:i4>
      </vt:variant>
      <vt:variant>
        <vt:lpstr>Τίτλοι διαφανειών</vt:lpstr>
      </vt:variant>
      <vt:variant>
        <vt:i4>43</vt:i4>
      </vt:variant>
    </vt:vector>
  </HeadingPairs>
  <TitlesOfParts>
    <vt:vector size="51" baseType="lpstr">
      <vt:lpstr>Arial</vt:lpstr>
      <vt:lpstr>Calibri</vt:lpstr>
      <vt:lpstr>Calibri Light</vt:lpstr>
      <vt:lpstr>Cambria Math</vt:lpstr>
      <vt:lpstr>Times New Roman</vt:lpstr>
      <vt:lpstr>Wingdings</vt:lpstr>
      <vt:lpstr>Θέμα του Office</vt:lpstr>
      <vt:lpstr>Equation</vt:lpstr>
      <vt:lpstr>  Risk and Return  Portfolio Theory and Capital Market Theory      </vt:lpstr>
      <vt:lpstr>Introduction</vt:lpstr>
      <vt:lpstr>Risk &amp; Return </vt:lpstr>
      <vt:lpstr>Risk &amp; Return </vt:lpstr>
      <vt:lpstr>Risk &amp; Return </vt:lpstr>
      <vt:lpstr>Risk &amp; Return </vt:lpstr>
      <vt:lpstr>Risk &amp; Return </vt:lpstr>
      <vt:lpstr>Risk &amp; Return </vt:lpstr>
      <vt:lpstr>Risk &amp; Return </vt:lpstr>
      <vt:lpstr>Risk &amp; Return </vt:lpstr>
      <vt:lpstr>Risk &amp; Return </vt:lpstr>
      <vt:lpstr>Portfolio Risk &amp; Return </vt:lpstr>
      <vt:lpstr>Portfolio Risk &amp; Return </vt:lpstr>
      <vt:lpstr>Risk &amp; Return </vt:lpstr>
      <vt:lpstr>Risk &amp; Return </vt:lpstr>
      <vt:lpstr>Capital Market Theory </vt:lpstr>
      <vt:lpstr>Capital Market Theory</vt:lpstr>
      <vt:lpstr>Capital Market Theory</vt:lpstr>
      <vt:lpstr>Capital Market Theory </vt:lpstr>
      <vt:lpstr>Capital Market Theory</vt:lpstr>
      <vt:lpstr>Capital Market Theory</vt:lpstr>
      <vt:lpstr>Capital Market Theory</vt:lpstr>
      <vt:lpstr>Capital Market Theory</vt:lpstr>
      <vt:lpstr>Παρουσίαση του PowerPoint</vt:lpstr>
      <vt:lpstr>Capital Market Theory</vt:lpstr>
      <vt:lpstr>Capital Market Theory </vt:lpstr>
      <vt:lpstr>Capital Market Theory </vt:lpstr>
      <vt:lpstr>Capital Market Theory </vt:lpstr>
      <vt:lpstr>Capital Market Theory </vt:lpstr>
      <vt:lpstr>Capital Market Theory </vt:lpstr>
      <vt:lpstr>Capital Market Theory </vt:lpstr>
      <vt:lpstr>The Equity Cost of Capital</vt:lpstr>
      <vt:lpstr>The Equity Cost of Capital</vt:lpstr>
      <vt:lpstr>Debt Cost of Capital</vt:lpstr>
      <vt:lpstr>Debt Cost of Capital</vt:lpstr>
      <vt:lpstr>Debt Cost of Capital</vt:lpstr>
      <vt:lpstr>Cost of Capital for a Project</vt:lpstr>
      <vt:lpstr>Cost of Capital for a Project</vt:lpstr>
      <vt:lpstr>Cost of Capital for a Project</vt:lpstr>
      <vt:lpstr>Cost of Capital for a Project</vt:lpstr>
      <vt:lpstr>Cost of Capital for a Project</vt:lpstr>
      <vt:lpstr>Cost of Capital for a Project</vt:lpstr>
      <vt:lpstr>Thank You for your Attention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Spyros Spyrou</dc:creator>
  <cp:lastModifiedBy>SPYRIDON SPYROU</cp:lastModifiedBy>
  <cp:revision>104</cp:revision>
  <dcterms:created xsi:type="dcterms:W3CDTF">2019-12-26T12:15:03Z</dcterms:created>
  <dcterms:modified xsi:type="dcterms:W3CDTF">2026-06-09T17:35:10Z</dcterms:modified>
</cp:coreProperties>
</file>