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3"/>
  </p:notesMasterIdLst>
  <p:sldIdLst>
    <p:sldId id="1126" r:id="rId2"/>
    <p:sldId id="1175" r:id="rId3"/>
    <p:sldId id="1173" r:id="rId4"/>
    <p:sldId id="260" r:id="rId5"/>
    <p:sldId id="263" r:id="rId6"/>
    <p:sldId id="265" r:id="rId7"/>
    <p:sldId id="267" r:id="rId8"/>
    <p:sldId id="268" r:id="rId9"/>
    <p:sldId id="1176" r:id="rId10"/>
    <p:sldId id="271" r:id="rId11"/>
    <p:sldId id="274" r:id="rId12"/>
    <p:sldId id="276" r:id="rId13"/>
    <p:sldId id="278" r:id="rId14"/>
    <p:sldId id="281" r:id="rId15"/>
    <p:sldId id="285" r:id="rId16"/>
    <p:sldId id="1177" r:id="rId17"/>
    <p:sldId id="1178" r:id="rId18"/>
    <p:sldId id="1179" r:id="rId19"/>
    <p:sldId id="1180" r:id="rId20"/>
    <p:sldId id="382" r:id="rId21"/>
    <p:sldId id="1182" r:id="rId22"/>
    <p:sldId id="1183" r:id="rId23"/>
    <p:sldId id="1134" r:id="rId24"/>
    <p:sldId id="316" r:id="rId25"/>
    <p:sldId id="1187" r:id="rId26"/>
    <p:sldId id="319" r:id="rId27"/>
    <p:sldId id="321" r:id="rId28"/>
    <p:sldId id="323" r:id="rId29"/>
    <p:sldId id="1188" r:id="rId30"/>
    <p:sldId id="325" r:id="rId31"/>
    <p:sldId id="1189" r:id="rId32"/>
    <p:sldId id="1190" r:id="rId33"/>
    <p:sldId id="1191" r:id="rId34"/>
    <p:sldId id="1192" r:id="rId35"/>
    <p:sldId id="343" r:id="rId36"/>
    <p:sldId id="1138" r:id="rId37"/>
    <p:sldId id="348" r:id="rId38"/>
    <p:sldId id="351" r:id="rId39"/>
    <p:sldId id="355" r:id="rId40"/>
    <p:sldId id="1194" r:id="rId41"/>
    <p:sldId id="1203" r:id="rId42"/>
    <p:sldId id="1204" r:id="rId43"/>
    <p:sldId id="1205" r:id="rId44"/>
    <p:sldId id="1206" r:id="rId45"/>
    <p:sldId id="1207" r:id="rId46"/>
    <p:sldId id="1209" r:id="rId47"/>
    <p:sldId id="1152" r:id="rId48"/>
    <p:sldId id="1142" r:id="rId49"/>
    <p:sldId id="1195" r:id="rId50"/>
    <p:sldId id="261" r:id="rId51"/>
    <p:sldId id="386" r:id="rId52"/>
    <p:sldId id="387" r:id="rId53"/>
    <p:sldId id="389" r:id="rId54"/>
    <p:sldId id="390" r:id="rId55"/>
    <p:sldId id="391" r:id="rId56"/>
    <p:sldId id="272" r:id="rId57"/>
    <p:sldId id="1196" r:id="rId58"/>
    <p:sldId id="394" r:id="rId59"/>
    <p:sldId id="397" r:id="rId60"/>
    <p:sldId id="399" r:id="rId61"/>
    <p:sldId id="1199" r:id="rId62"/>
    <p:sldId id="401" r:id="rId63"/>
    <p:sldId id="1143" r:id="rId64"/>
    <p:sldId id="403" r:id="rId65"/>
    <p:sldId id="405" r:id="rId66"/>
    <p:sldId id="407" r:id="rId67"/>
    <p:sldId id="294" r:id="rId68"/>
    <p:sldId id="1200" r:id="rId69"/>
    <p:sldId id="1144" r:id="rId70"/>
    <p:sldId id="298" r:id="rId71"/>
    <p:sldId id="409" r:id="rId72"/>
    <p:sldId id="410" r:id="rId73"/>
    <p:sldId id="303" r:id="rId74"/>
    <p:sldId id="305" r:id="rId75"/>
    <p:sldId id="1145" r:id="rId76"/>
    <p:sldId id="308" r:id="rId77"/>
    <p:sldId id="310" r:id="rId78"/>
    <p:sldId id="311" r:id="rId79"/>
    <p:sldId id="412" r:id="rId80"/>
    <p:sldId id="423" r:id="rId81"/>
    <p:sldId id="1201" r:id="rId82"/>
    <p:sldId id="1202" r:id="rId83"/>
    <p:sldId id="429" r:id="rId84"/>
    <p:sldId id="340" r:id="rId85"/>
    <p:sldId id="1164" r:id="rId86"/>
    <p:sldId id="1168" r:id="rId87"/>
    <p:sldId id="1169" r:id="rId88"/>
    <p:sldId id="1172" r:id="rId89"/>
    <p:sldId id="1212" r:id="rId90"/>
    <p:sldId id="1167" r:id="rId91"/>
    <p:sldId id="1148" r:id="rId9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98" d="100"/>
          <a:sy n="98" d="100"/>
        </p:scale>
        <p:origin x="587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viewProps" Target="viewProps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tableStyles" Target="tableStyle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κεφαλίδας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Θέση ημερομηνίας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35271B-9DD6-4BD7-B399-6FA798255946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4" name="Θέση εικόνας διαφάνειας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Θέση σημειώσεων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l-GR"/>
              <a:t>Στυλ κειμένου υποδείγματος</a:t>
            </a:r>
          </a:p>
          <a:p>
            <a:pPr lvl="1"/>
            <a:r>
              <a:rPr lang="el-GR"/>
              <a:t>Δεύτερο επίπεδο</a:t>
            </a:r>
          </a:p>
          <a:p>
            <a:pPr lvl="2"/>
            <a:r>
              <a:rPr lang="el-GR"/>
              <a:t>Τρίτο επίπεδο</a:t>
            </a:r>
          </a:p>
          <a:p>
            <a:pPr lvl="3"/>
            <a:r>
              <a:rPr lang="el-GR"/>
              <a:t>Τέταρτο επίπεδο</a:t>
            </a:r>
          </a:p>
          <a:p>
            <a:pPr lvl="4"/>
            <a:r>
              <a:rPr lang="el-GR"/>
              <a:t>Πέμπτο επίπεδο</a:t>
            </a:r>
            <a:endParaRPr lang="en-GB"/>
          </a:p>
        </p:txBody>
      </p:sp>
      <p:sp>
        <p:nvSpPr>
          <p:cNvPr id="6" name="Θέση υποσέλιδου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Θέση αριθμού διαφάνειας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E3C5BC-ED3D-4196-9836-CB13C47562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367083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6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0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1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4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8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>
            <a:extLst>
              <a:ext uri="{FF2B5EF4-FFF2-40B4-BE49-F238E27FC236}">
                <a16:creationId xmlns:a16="http://schemas.microsoft.com/office/drawing/2014/main" id="{F0776DE1-C793-05C5-21CC-3A89E3609A9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B8E2CCC8-E9BD-4BD0-B497-AA9337127DB2}" type="slidenum">
              <a:rPr lang="en-US" altLang="el-GR" sz="1200"/>
              <a:pPr/>
              <a:t>4</a:t>
            </a:fld>
            <a:endParaRPr lang="en-US" altLang="el-GR" sz="1200"/>
          </a:p>
        </p:txBody>
      </p:sp>
      <p:sp>
        <p:nvSpPr>
          <p:cNvPr id="8195" name="Rectangle 2">
            <a:extLst>
              <a:ext uri="{FF2B5EF4-FFF2-40B4-BE49-F238E27FC236}">
                <a16:creationId xmlns:a16="http://schemas.microsoft.com/office/drawing/2014/main" id="{F0F95FF4-E2CC-3EC6-B306-3DE8396A19F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8196" name="Rectangle 3">
            <a:extLst>
              <a:ext uri="{FF2B5EF4-FFF2-40B4-BE49-F238E27FC236}">
                <a16:creationId xmlns:a16="http://schemas.microsoft.com/office/drawing/2014/main" id="{28D3BED7-60B9-49EB-4676-645AD0A9932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7">
            <a:extLst>
              <a:ext uri="{FF2B5EF4-FFF2-40B4-BE49-F238E27FC236}">
                <a16:creationId xmlns:a16="http://schemas.microsoft.com/office/drawing/2014/main" id="{83C90E8F-6E32-0002-130C-667ED378E0E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4C189D59-CDFC-49BF-86A3-33745B72B28A}" type="slidenum">
              <a:rPr lang="en-US" altLang="el-GR" sz="1200"/>
              <a:pPr/>
              <a:t>5</a:t>
            </a:fld>
            <a:endParaRPr lang="en-US" altLang="el-GR" sz="1200"/>
          </a:p>
        </p:txBody>
      </p:sp>
      <p:sp>
        <p:nvSpPr>
          <p:cNvPr id="12291" name="Rectangle 2">
            <a:extLst>
              <a:ext uri="{FF2B5EF4-FFF2-40B4-BE49-F238E27FC236}">
                <a16:creationId xmlns:a16="http://schemas.microsoft.com/office/drawing/2014/main" id="{C2089326-1487-A7D9-2CA7-2C55C70AACC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2292" name="Rectangle 3">
            <a:extLst>
              <a:ext uri="{FF2B5EF4-FFF2-40B4-BE49-F238E27FC236}">
                <a16:creationId xmlns:a16="http://schemas.microsoft.com/office/drawing/2014/main" id="{1D7C901B-9438-89A2-B342-8A56AE7F55C9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7">
            <a:extLst>
              <a:ext uri="{FF2B5EF4-FFF2-40B4-BE49-F238E27FC236}">
                <a16:creationId xmlns:a16="http://schemas.microsoft.com/office/drawing/2014/main" id="{D74E8DF9-5E58-14A6-AEE8-03EDF29B289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F733F2AE-22EF-4700-A84F-375BE5C9EE33}" type="slidenum">
              <a:rPr lang="en-US" altLang="el-GR" sz="1200"/>
              <a:pPr/>
              <a:t>6</a:t>
            </a:fld>
            <a:endParaRPr lang="en-US" altLang="el-GR" sz="1200"/>
          </a:p>
        </p:txBody>
      </p:sp>
      <p:sp>
        <p:nvSpPr>
          <p:cNvPr id="16387" name="Rectangle 2">
            <a:extLst>
              <a:ext uri="{FF2B5EF4-FFF2-40B4-BE49-F238E27FC236}">
                <a16:creationId xmlns:a16="http://schemas.microsoft.com/office/drawing/2014/main" id="{E7F02D2B-29C9-6741-7269-CF24D3818CB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6388" name="Rectangle 3">
            <a:extLst>
              <a:ext uri="{FF2B5EF4-FFF2-40B4-BE49-F238E27FC236}">
                <a16:creationId xmlns:a16="http://schemas.microsoft.com/office/drawing/2014/main" id="{5D1D266F-ED23-3450-DED0-A43BCA8AD51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7">
            <a:extLst>
              <a:ext uri="{FF2B5EF4-FFF2-40B4-BE49-F238E27FC236}">
                <a16:creationId xmlns:a16="http://schemas.microsoft.com/office/drawing/2014/main" id="{F2FC2EC9-0563-1419-FFCE-202B8D49527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3296451A-E1CA-4633-9E88-179DA00502D2}" type="slidenum">
              <a:rPr lang="en-US" altLang="el-GR" sz="1200"/>
              <a:pPr/>
              <a:t>7</a:t>
            </a:fld>
            <a:endParaRPr lang="en-US" altLang="el-GR" sz="1200"/>
          </a:p>
        </p:txBody>
      </p:sp>
      <p:sp>
        <p:nvSpPr>
          <p:cNvPr id="18435" name="Rectangle 2">
            <a:extLst>
              <a:ext uri="{FF2B5EF4-FFF2-40B4-BE49-F238E27FC236}">
                <a16:creationId xmlns:a16="http://schemas.microsoft.com/office/drawing/2014/main" id="{20CCB554-7D76-BDCA-F931-FBCE26A1EDF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8436" name="Rectangle 3">
            <a:extLst>
              <a:ext uri="{FF2B5EF4-FFF2-40B4-BE49-F238E27FC236}">
                <a16:creationId xmlns:a16="http://schemas.microsoft.com/office/drawing/2014/main" id="{0E07BD3C-3383-D3F1-6368-3E6DE03FDFD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>
            <a:extLst>
              <a:ext uri="{FF2B5EF4-FFF2-40B4-BE49-F238E27FC236}">
                <a16:creationId xmlns:a16="http://schemas.microsoft.com/office/drawing/2014/main" id="{7AD8D2F2-571B-2B16-8637-FD401A7A020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8D49A7A8-36E5-40FD-93F5-7AD5E646ABA5}" type="slidenum">
              <a:rPr lang="en-US" altLang="el-GR" sz="1200"/>
              <a:pPr/>
              <a:t>8</a:t>
            </a:fld>
            <a:endParaRPr lang="en-US" altLang="el-GR" sz="1200"/>
          </a:p>
        </p:txBody>
      </p:sp>
      <p:sp>
        <p:nvSpPr>
          <p:cNvPr id="20483" name="Rectangle 2">
            <a:extLst>
              <a:ext uri="{FF2B5EF4-FFF2-40B4-BE49-F238E27FC236}">
                <a16:creationId xmlns:a16="http://schemas.microsoft.com/office/drawing/2014/main" id="{26741F1C-4DE2-A0FC-9A28-155AEF9B5B6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0484" name="Rectangle 3">
            <a:extLst>
              <a:ext uri="{FF2B5EF4-FFF2-40B4-BE49-F238E27FC236}">
                <a16:creationId xmlns:a16="http://schemas.microsoft.com/office/drawing/2014/main" id="{34FECE64-CBAC-7A2B-829F-CE2D1A82303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>
            <a:extLst>
              <a:ext uri="{FF2B5EF4-FFF2-40B4-BE49-F238E27FC236}">
                <a16:creationId xmlns:a16="http://schemas.microsoft.com/office/drawing/2014/main" id="{69D1BC8C-EED2-0DC4-6673-007BA7A708B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C6192047-90CE-470B-846F-882D09EBD94E}" type="slidenum">
              <a:rPr lang="en-US" altLang="el-GR" sz="1200"/>
              <a:pPr/>
              <a:t>10</a:t>
            </a:fld>
            <a:endParaRPr lang="en-US" altLang="el-GR" sz="1200"/>
          </a:p>
        </p:txBody>
      </p:sp>
      <p:sp>
        <p:nvSpPr>
          <p:cNvPr id="24579" name="Rectangle 2">
            <a:extLst>
              <a:ext uri="{FF2B5EF4-FFF2-40B4-BE49-F238E27FC236}">
                <a16:creationId xmlns:a16="http://schemas.microsoft.com/office/drawing/2014/main" id="{4EF65395-0CBF-FA48-01C5-5A04B7D597B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4580" name="Rectangle 3">
            <a:extLst>
              <a:ext uri="{FF2B5EF4-FFF2-40B4-BE49-F238E27FC236}">
                <a16:creationId xmlns:a16="http://schemas.microsoft.com/office/drawing/2014/main" id="{B5450A32-55BB-CD94-5B8D-55E0E4C036B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7">
            <a:extLst>
              <a:ext uri="{FF2B5EF4-FFF2-40B4-BE49-F238E27FC236}">
                <a16:creationId xmlns:a16="http://schemas.microsoft.com/office/drawing/2014/main" id="{31E1AE44-E49E-D73F-8005-A6BEB5950B1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915AE208-C84B-4D7E-A3BB-02222BCBD3CF}" type="slidenum">
              <a:rPr lang="en-US" altLang="el-GR" sz="1200"/>
              <a:pPr/>
              <a:t>11</a:t>
            </a:fld>
            <a:endParaRPr lang="en-US" altLang="el-GR" sz="1200"/>
          </a:p>
        </p:txBody>
      </p:sp>
      <p:sp>
        <p:nvSpPr>
          <p:cNvPr id="28675" name="Rectangle 2">
            <a:extLst>
              <a:ext uri="{FF2B5EF4-FFF2-40B4-BE49-F238E27FC236}">
                <a16:creationId xmlns:a16="http://schemas.microsoft.com/office/drawing/2014/main" id="{2BFB8094-A923-B74D-128B-538839A5F5B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8676" name="Rectangle 3">
            <a:extLst>
              <a:ext uri="{FF2B5EF4-FFF2-40B4-BE49-F238E27FC236}">
                <a16:creationId xmlns:a16="http://schemas.microsoft.com/office/drawing/2014/main" id="{963B21CC-3C23-CE50-EE96-A07FCD87EA2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>
            <a:extLst>
              <a:ext uri="{FF2B5EF4-FFF2-40B4-BE49-F238E27FC236}">
                <a16:creationId xmlns:a16="http://schemas.microsoft.com/office/drawing/2014/main" id="{C79D5384-4DCB-60B5-C862-865FA321F76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6126337E-D2DE-40C7-9501-1A23D9CC51FA}" type="slidenum">
              <a:rPr lang="en-US" altLang="el-GR" sz="1200"/>
              <a:pPr/>
              <a:t>12</a:t>
            </a:fld>
            <a:endParaRPr lang="en-US" altLang="el-GR" sz="1200"/>
          </a:p>
        </p:txBody>
      </p:sp>
      <p:sp>
        <p:nvSpPr>
          <p:cNvPr id="32771" name="Rectangle 2">
            <a:extLst>
              <a:ext uri="{FF2B5EF4-FFF2-40B4-BE49-F238E27FC236}">
                <a16:creationId xmlns:a16="http://schemas.microsoft.com/office/drawing/2014/main" id="{764A73B8-C589-9193-4E83-C5E1E343C2D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32772" name="Rectangle 3">
            <a:extLst>
              <a:ext uri="{FF2B5EF4-FFF2-40B4-BE49-F238E27FC236}">
                <a16:creationId xmlns:a16="http://schemas.microsoft.com/office/drawing/2014/main" id="{397184FB-F0AC-7E6E-67A8-5866E29D685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7">
            <a:extLst>
              <a:ext uri="{FF2B5EF4-FFF2-40B4-BE49-F238E27FC236}">
                <a16:creationId xmlns:a16="http://schemas.microsoft.com/office/drawing/2014/main" id="{5CAE9B47-CDC7-9AC9-9FD9-56FA01D403F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425F2C11-6FC5-4B49-8B17-4FA791D42BA6}" type="slidenum">
              <a:rPr lang="en-US" altLang="el-GR" sz="1200"/>
              <a:pPr/>
              <a:t>13</a:t>
            </a:fld>
            <a:endParaRPr lang="en-US" altLang="el-GR" sz="1200"/>
          </a:p>
        </p:txBody>
      </p:sp>
      <p:sp>
        <p:nvSpPr>
          <p:cNvPr id="36867" name="Rectangle 2">
            <a:extLst>
              <a:ext uri="{FF2B5EF4-FFF2-40B4-BE49-F238E27FC236}">
                <a16:creationId xmlns:a16="http://schemas.microsoft.com/office/drawing/2014/main" id="{B32558B6-7306-F181-8D63-3299960271D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36868" name="Rectangle 3">
            <a:extLst>
              <a:ext uri="{FF2B5EF4-FFF2-40B4-BE49-F238E27FC236}">
                <a16:creationId xmlns:a16="http://schemas.microsoft.com/office/drawing/2014/main" id="{7CFB073B-AF80-8DAA-0AF6-D53F708BC43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7">
            <a:extLst>
              <a:ext uri="{FF2B5EF4-FFF2-40B4-BE49-F238E27FC236}">
                <a16:creationId xmlns:a16="http://schemas.microsoft.com/office/drawing/2014/main" id="{9CB7ADA7-79DC-B7DA-7616-C20A70D2CED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F86D2EAC-5D1C-403F-B97B-ABA69C594AC3}" type="slidenum">
              <a:rPr lang="en-US" altLang="el-GR" sz="1200"/>
              <a:pPr/>
              <a:t>14</a:t>
            </a:fld>
            <a:endParaRPr lang="en-US" altLang="el-GR" sz="1200"/>
          </a:p>
        </p:txBody>
      </p:sp>
      <p:sp>
        <p:nvSpPr>
          <p:cNvPr id="43011" name="Rectangle 2">
            <a:extLst>
              <a:ext uri="{FF2B5EF4-FFF2-40B4-BE49-F238E27FC236}">
                <a16:creationId xmlns:a16="http://schemas.microsoft.com/office/drawing/2014/main" id="{56AD26A5-3ABA-61BF-77DA-F6D82C7D783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43012" name="Rectangle 3">
            <a:extLst>
              <a:ext uri="{FF2B5EF4-FFF2-40B4-BE49-F238E27FC236}">
                <a16:creationId xmlns:a16="http://schemas.microsoft.com/office/drawing/2014/main" id="{E74A3558-E6E4-D5AF-C3BA-7DC37302740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7">
            <a:extLst>
              <a:ext uri="{FF2B5EF4-FFF2-40B4-BE49-F238E27FC236}">
                <a16:creationId xmlns:a16="http://schemas.microsoft.com/office/drawing/2014/main" id="{98E25733-6878-6C3B-833D-CA788CBCA43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4CD3597A-E35A-4E6D-B1CD-12D4EF7BD8AA}" type="slidenum">
              <a:rPr lang="en-US" altLang="el-GR" sz="1200"/>
              <a:pPr/>
              <a:t>15</a:t>
            </a:fld>
            <a:endParaRPr lang="en-US" altLang="el-GR" sz="1200"/>
          </a:p>
        </p:txBody>
      </p:sp>
      <p:sp>
        <p:nvSpPr>
          <p:cNvPr id="47107" name="Rectangle 2">
            <a:extLst>
              <a:ext uri="{FF2B5EF4-FFF2-40B4-BE49-F238E27FC236}">
                <a16:creationId xmlns:a16="http://schemas.microsoft.com/office/drawing/2014/main" id="{F73F2C0B-4E12-BCF9-2F88-25E7B4998EA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47108" name="Rectangle 3">
            <a:extLst>
              <a:ext uri="{FF2B5EF4-FFF2-40B4-BE49-F238E27FC236}">
                <a16:creationId xmlns:a16="http://schemas.microsoft.com/office/drawing/2014/main" id="{BB4183CA-E4EE-E2B9-8997-D4F80662E36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>
            <a:extLst>
              <a:ext uri="{FF2B5EF4-FFF2-40B4-BE49-F238E27FC236}">
                <a16:creationId xmlns:a16="http://schemas.microsoft.com/office/drawing/2014/main" id="{E9EDDB8B-FA0B-4176-E6E1-40049DDD7E2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3AD4A470-8986-43E1-AC68-619C31F0E34C}" type="slidenum">
              <a:rPr lang="en-US" altLang="el-GR" sz="1200"/>
              <a:pPr/>
              <a:t>24</a:t>
            </a:fld>
            <a:endParaRPr lang="en-US" altLang="el-GR" sz="1200"/>
          </a:p>
        </p:txBody>
      </p:sp>
      <p:sp>
        <p:nvSpPr>
          <p:cNvPr id="74755" name="Rectangle 2">
            <a:extLst>
              <a:ext uri="{FF2B5EF4-FFF2-40B4-BE49-F238E27FC236}">
                <a16:creationId xmlns:a16="http://schemas.microsoft.com/office/drawing/2014/main" id="{A66ED74F-7734-AA64-3313-030ACD58321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74756" name="Rectangle 3">
            <a:extLst>
              <a:ext uri="{FF2B5EF4-FFF2-40B4-BE49-F238E27FC236}">
                <a16:creationId xmlns:a16="http://schemas.microsoft.com/office/drawing/2014/main" id="{A74C5EF6-6A1C-F2D6-51AD-2A25C574B5B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>
            <a:extLst>
              <a:ext uri="{FF2B5EF4-FFF2-40B4-BE49-F238E27FC236}">
                <a16:creationId xmlns:a16="http://schemas.microsoft.com/office/drawing/2014/main" id="{D72FB131-397F-9015-A956-54BFCF62761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FC5A1AB6-162B-42F7-A23C-6450AE927357}" type="slidenum">
              <a:rPr lang="en-US" altLang="el-GR" sz="1200"/>
              <a:pPr/>
              <a:t>26</a:t>
            </a:fld>
            <a:endParaRPr lang="en-US" altLang="el-GR" sz="1200"/>
          </a:p>
        </p:txBody>
      </p:sp>
      <p:sp>
        <p:nvSpPr>
          <p:cNvPr id="80899" name="Rectangle 2">
            <a:extLst>
              <a:ext uri="{FF2B5EF4-FFF2-40B4-BE49-F238E27FC236}">
                <a16:creationId xmlns:a16="http://schemas.microsoft.com/office/drawing/2014/main" id="{0D08D3B2-9C35-D91A-A585-E413FC7D77D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80900" name="Rectangle 3">
            <a:extLst>
              <a:ext uri="{FF2B5EF4-FFF2-40B4-BE49-F238E27FC236}">
                <a16:creationId xmlns:a16="http://schemas.microsoft.com/office/drawing/2014/main" id="{8E930246-E544-22B2-2374-7551A6C4E88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>
            <a:extLst>
              <a:ext uri="{FF2B5EF4-FFF2-40B4-BE49-F238E27FC236}">
                <a16:creationId xmlns:a16="http://schemas.microsoft.com/office/drawing/2014/main" id="{EA2BD95B-2E4F-048C-33FF-8AFCEE0D789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9CCEE0EF-2A96-459E-93E4-9A28E9C3A5BF}" type="slidenum">
              <a:rPr lang="en-US" altLang="el-GR" sz="1200"/>
              <a:pPr/>
              <a:t>27</a:t>
            </a:fld>
            <a:endParaRPr lang="en-US" altLang="el-GR" sz="1200"/>
          </a:p>
        </p:txBody>
      </p:sp>
      <p:sp>
        <p:nvSpPr>
          <p:cNvPr id="84995" name="Rectangle 2">
            <a:extLst>
              <a:ext uri="{FF2B5EF4-FFF2-40B4-BE49-F238E27FC236}">
                <a16:creationId xmlns:a16="http://schemas.microsoft.com/office/drawing/2014/main" id="{740E161B-9C04-A496-BC4A-AEB6177777E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84996" name="Rectangle 3">
            <a:extLst>
              <a:ext uri="{FF2B5EF4-FFF2-40B4-BE49-F238E27FC236}">
                <a16:creationId xmlns:a16="http://schemas.microsoft.com/office/drawing/2014/main" id="{B39000F6-D701-4447-D51C-BC7BCFD8E9C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>
            <a:extLst>
              <a:ext uri="{FF2B5EF4-FFF2-40B4-BE49-F238E27FC236}">
                <a16:creationId xmlns:a16="http://schemas.microsoft.com/office/drawing/2014/main" id="{9E92EBAA-2ED8-CA9B-A9AB-43F8F0F1543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56959AC8-C770-4EA6-A623-31D5655DD82A}" type="slidenum">
              <a:rPr lang="en-US" altLang="el-GR" sz="1200"/>
              <a:pPr/>
              <a:t>28</a:t>
            </a:fld>
            <a:endParaRPr lang="en-US" altLang="el-GR" sz="1200"/>
          </a:p>
        </p:txBody>
      </p:sp>
      <p:sp>
        <p:nvSpPr>
          <p:cNvPr id="89091" name="Rectangle 2">
            <a:extLst>
              <a:ext uri="{FF2B5EF4-FFF2-40B4-BE49-F238E27FC236}">
                <a16:creationId xmlns:a16="http://schemas.microsoft.com/office/drawing/2014/main" id="{72B1B58E-26AB-9539-B9C3-1B8F736EE2C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89092" name="Rectangle 3">
            <a:extLst>
              <a:ext uri="{FF2B5EF4-FFF2-40B4-BE49-F238E27FC236}">
                <a16:creationId xmlns:a16="http://schemas.microsoft.com/office/drawing/2014/main" id="{2DA56196-913A-47C0-6DDF-D42AB6EFB57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7">
            <a:extLst>
              <a:ext uri="{FF2B5EF4-FFF2-40B4-BE49-F238E27FC236}">
                <a16:creationId xmlns:a16="http://schemas.microsoft.com/office/drawing/2014/main" id="{F70E3A86-2FD8-47A8-34B7-A2ED484A8A3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1F883A84-8A83-4923-8C10-0996C4EA02E3}" type="slidenum">
              <a:rPr lang="en-US" altLang="el-GR" sz="1200"/>
              <a:pPr/>
              <a:t>30</a:t>
            </a:fld>
            <a:endParaRPr lang="en-US" altLang="el-GR" sz="1200"/>
          </a:p>
        </p:txBody>
      </p:sp>
      <p:sp>
        <p:nvSpPr>
          <p:cNvPr id="93187" name="Rectangle 2">
            <a:extLst>
              <a:ext uri="{FF2B5EF4-FFF2-40B4-BE49-F238E27FC236}">
                <a16:creationId xmlns:a16="http://schemas.microsoft.com/office/drawing/2014/main" id="{ECB61886-4F3F-182E-8524-F61A982E25B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93188" name="Rectangle 3">
            <a:extLst>
              <a:ext uri="{FF2B5EF4-FFF2-40B4-BE49-F238E27FC236}">
                <a16:creationId xmlns:a16="http://schemas.microsoft.com/office/drawing/2014/main" id="{1B98F7CC-0E63-5ED0-08A6-7AF7490FE97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7">
            <a:extLst>
              <a:ext uri="{FF2B5EF4-FFF2-40B4-BE49-F238E27FC236}">
                <a16:creationId xmlns:a16="http://schemas.microsoft.com/office/drawing/2014/main" id="{C96C5F20-CDC4-4B30-0E94-71BE02D3985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8B2D7BA9-2A6D-4EA1-9348-D57CC1C90A02}" type="slidenum">
              <a:rPr lang="en-US" altLang="el-GR" sz="1200"/>
              <a:pPr/>
              <a:t>35</a:t>
            </a:fld>
            <a:endParaRPr lang="en-US" altLang="el-GR" sz="1200"/>
          </a:p>
        </p:txBody>
      </p:sp>
      <p:sp>
        <p:nvSpPr>
          <p:cNvPr id="113667" name="Rectangle 2">
            <a:extLst>
              <a:ext uri="{FF2B5EF4-FFF2-40B4-BE49-F238E27FC236}">
                <a16:creationId xmlns:a16="http://schemas.microsoft.com/office/drawing/2014/main" id="{88210CD9-AD98-5738-E473-F8474A353A7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13668" name="Rectangle 3">
            <a:extLst>
              <a:ext uri="{FF2B5EF4-FFF2-40B4-BE49-F238E27FC236}">
                <a16:creationId xmlns:a16="http://schemas.microsoft.com/office/drawing/2014/main" id="{3598E78C-22E2-C592-1189-F59AF4D5199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Rectangle 7">
            <a:extLst>
              <a:ext uri="{FF2B5EF4-FFF2-40B4-BE49-F238E27FC236}">
                <a16:creationId xmlns:a16="http://schemas.microsoft.com/office/drawing/2014/main" id="{38FE4577-B887-3E96-7433-1B2F2D40B26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D266C587-9039-4F6A-8C5A-DBABAB206285}" type="slidenum">
              <a:rPr lang="en-US" altLang="el-GR" sz="1200"/>
              <a:pPr/>
              <a:t>37</a:t>
            </a:fld>
            <a:endParaRPr lang="en-US" altLang="el-GR" sz="1200"/>
          </a:p>
        </p:txBody>
      </p:sp>
      <p:sp>
        <p:nvSpPr>
          <p:cNvPr id="123907" name="Rectangle 2">
            <a:extLst>
              <a:ext uri="{FF2B5EF4-FFF2-40B4-BE49-F238E27FC236}">
                <a16:creationId xmlns:a16="http://schemas.microsoft.com/office/drawing/2014/main" id="{AA2B0552-6ED1-4753-F860-597364D58F7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23908" name="Rectangle 3">
            <a:extLst>
              <a:ext uri="{FF2B5EF4-FFF2-40B4-BE49-F238E27FC236}">
                <a16:creationId xmlns:a16="http://schemas.microsoft.com/office/drawing/2014/main" id="{BBBA4B03-FCD2-0AF4-9D2C-537942D50D3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050" name="Rectangle 7">
            <a:extLst>
              <a:ext uri="{FF2B5EF4-FFF2-40B4-BE49-F238E27FC236}">
                <a16:creationId xmlns:a16="http://schemas.microsoft.com/office/drawing/2014/main" id="{32EDD214-20D9-7BCF-2E6A-B3906BA8736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7A05355E-5CCC-4D61-9E60-FAEE6C0C45AF}" type="slidenum">
              <a:rPr lang="en-US" altLang="el-GR" sz="1200"/>
              <a:pPr/>
              <a:t>38</a:t>
            </a:fld>
            <a:endParaRPr lang="en-US" altLang="el-GR" sz="1200"/>
          </a:p>
        </p:txBody>
      </p:sp>
      <p:sp>
        <p:nvSpPr>
          <p:cNvPr id="130051" name="Rectangle 2">
            <a:extLst>
              <a:ext uri="{FF2B5EF4-FFF2-40B4-BE49-F238E27FC236}">
                <a16:creationId xmlns:a16="http://schemas.microsoft.com/office/drawing/2014/main" id="{64ADD625-DCB3-3335-BD60-67FE43F01D4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30052" name="Rectangle 3">
            <a:extLst>
              <a:ext uri="{FF2B5EF4-FFF2-40B4-BE49-F238E27FC236}">
                <a16:creationId xmlns:a16="http://schemas.microsoft.com/office/drawing/2014/main" id="{D0A72C01-AB91-4D02-9596-93F8A00AFE6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242" name="Rectangle 7">
            <a:extLst>
              <a:ext uri="{FF2B5EF4-FFF2-40B4-BE49-F238E27FC236}">
                <a16:creationId xmlns:a16="http://schemas.microsoft.com/office/drawing/2014/main" id="{FD032B80-3419-900C-9AC2-1DA04922703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698FF266-12F9-4E34-B0AF-E20471BC62F6}" type="slidenum">
              <a:rPr lang="en-US" altLang="el-GR" sz="1200"/>
              <a:pPr/>
              <a:t>39</a:t>
            </a:fld>
            <a:endParaRPr lang="en-US" altLang="el-GR" sz="1200"/>
          </a:p>
        </p:txBody>
      </p:sp>
      <p:sp>
        <p:nvSpPr>
          <p:cNvPr id="138243" name="Rectangle 2">
            <a:extLst>
              <a:ext uri="{FF2B5EF4-FFF2-40B4-BE49-F238E27FC236}">
                <a16:creationId xmlns:a16="http://schemas.microsoft.com/office/drawing/2014/main" id="{FDC11998-B10D-FE99-BD43-FD5F01D8053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38244" name="Rectangle 3">
            <a:extLst>
              <a:ext uri="{FF2B5EF4-FFF2-40B4-BE49-F238E27FC236}">
                <a16:creationId xmlns:a16="http://schemas.microsoft.com/office/drawing/2014/main" id="{C18CBF7A-96A7-0B42-46BC-3D6D03267B7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2" name="Rectangle 7">
            <a:extLst>
              <a:ext uri="{FF2B5EF4-FFF2-40B4-BE49-F238E27FC236}">
                <a16:creationId xmlns:a16="http://schemas.microsoft.com/office/drawing/2014/main" id="{9581C37D-D1A2-EBF1-0583-B10DBA657FD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8A73F4DE-E53A-4569-B359-879FD7C64324}" type="slidenum">
              <a:rPr lang="en-US" altLang="el-GR" sz="1200"/>
              <a:pPr/>
              <a:t>50</a:t>
            </a:fld>
            <a:endParaRPr lang="en-US" altLang="el-GR" sz="1200"/>
          </a:p>
        </p:txBody>
      </p:sp>
      <p:sp>
        <p:nvSpPr>
          <p:cNvPr id="148483" name="Rectangle 2">
            <a:extLst>
              <a:ext uri="{FF2B5EF4-FFF2-40B4-BE49-F238E27FC236}">
                <a16:creationId xmlns:a16="http://schemas.microsoft.com/office/drawing/2014/main" id="{004A3DBA-0A3D-05B1-3376-DC34999E52C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48484" name="Rectangle 3">
            <a:extLst>
              <a:ext uri="{FF2B5EF4-FFF2-40B4-BE49-F238E27FC236}">
                <a16:creationId xmlns:a16="http://schemas.microsoft.com/office/drawing/2014/main" id="{802304B1-CF96-D910-503D-CC282CDF8FC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578" name="Rectangle 7">
            <a:extLst>
              <a:ext uri="{FF2B5EF4-FFF2-40B4-BE49-F238E27FC236}">
                <a16:creationId xmlns:a16="http://schemas.microsoft.com/office/drawing/2014/main" id="{31D8C525-EDC9-4E2C-A02E-4557EA7AA7D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90F2367C-72FC-459F-914C-6F43C884AAEB}" type="slidenum">
              <a:rPr lang="en-US" altLang="el-GR" sz="1200"/>
              <a:pPr/>
              <a:t>51</a:t>
            </a:fld>
            <a:endParaRPr lang="en-US" altLang="el-GR" sz="1200"/>
          </a:p>
        </p:txBody>
      </p:sp>
      <p:sp>
        <p:nvSpPr>
          <p:cNvPr id="152579" name="Rectangle 2">
            <a:extLst>
              <a:ext uri="{FF2B5EF4-FFF2-40B4-BE49-F238E27FC236}">
                <a16:creationId xmlns:a16="http://schemas.microsoft.com/office/drawing/2014/main" id="{E4ABA58A-B0C2-7FA0-64E9-8D15BAD0730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52580" name="Rectangle 3">
            <a:extLst>
              <a:ext uri="{FF2B5EF4-FFF2-40B4-BE49-F238E27FC236}">
                <a16:creationId xmlns:a16="http://schemas.microsoft.com/office/drawing/2014/main" id="{17C02A05-C6AE-6B19-73F5-A1EF021A25F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626" name="Rectangle 7">
            <a:extLst>
              <a:ext uri="{FF2B5EF4-FFF2-40B4-BE49-F238E27FC236}">
                <a16:creationId xmlns:a16="http://schemas.microsoft.com/office/drawing/2014/main" id="{7E80E743-EFD2-D401-EFCE-285654CB1AE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E0367DB9-447E-413A-975E-1B561226B993}" type="slidenum">
              <a:rPr lang="en-US" altLang="el-GR" sz="1200"/>
              <a:pPr/>
              <a:t>52</a:t>
            </a:fld>
            <a:endParaRPr lang="en-US" altLang="el-GR" sz="1200"/>
          </a:p>
        </p:txBody>
      </p:sp>
      <p:sp>
        <p:nvSpPr>
          <p:cNvPr id="154627" name="Rectangle 2">
            <a:extLst>
              <a:ext uri="{FF2B5EF4-FFF2-40B4-BE49-F238E27FC236}">
                <a16:creationId xmlns:a16="http://schemas.microsoft.com/office/drawing/2014/main" id="{02D4F9D2-7BD5-2013-9370-36C9C886FFB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54628" name="Rectangle 3">
            <a:extLst>
              <a:ext uri="{FF2B5EF4-FFF2-40B4-BE49-F238E27FC236}">
                <a16:creationId xmlns:a16="http://schemas.microsoft.com/office/drawing/2014/main" id="{38F9D2E0-27DB-5C5B-EC3C-6700E50F99D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770" name="Rectangle 7">
            <a:extLst>
              <a:ext uri="{FF2B5EF4-FFF2-40B4-BE49-F238E27FC236}">
                <a16:creationId xmlns:a16="http://schemas.microsoft.com/office/drawing/2014/main" id="{686D1C95-B04E-D79A-FAA3-C66D0AA348F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CE308C68-42DB-41B8-9C2B-4D965BE0E5FF}" type="slidenum">
              <a:rPr lang="en-US" altLang="el-GR" sz="1200"/>
              <a:pPr/>
              <a:t>53</a:t>
            </a:fld>
            <a:endParaRPr lang="en-US" altLang="el-GR" sz="1200"/>
          </a:p>
        </p:txBody>
      </p:sp>
      <p:sp>
        <p:nvSpPr>
          <p:cNvPr id="160771" name="Rectangle 2">
            <a:extLst>
              <a:ext uri="{FF2B5EF4-FFF2-40B4-BE49-F238E27FC236}">
                <a16:creationId xmlns:a16="http://schemas.microsoft.com/office/drawing/2014/main" id="{76EFA231-E651-E5C3-567D-93FF91CFC42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60772" name="Rectangle 3">
            <a:extLst>
              <a:ext uri="{FF2B5EF4-FFF2-40B4-BE49-F238E27FC236}">
                <a16:creationId xmlns:a16="http://schemas.microsoft.com/office/drawing/2014/main" id="{8B8F2840-E4EA-F00D-6F4C-D84E1F0EDBD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818" name="Rectangle 7">
            <a:extLst>
              <a:ext uri="{FF2B5EF4-FFF2-40B4-BE49-F238E27FC236}">
                <a16:creationId xmlns:a16="http://schemas.microsoft.com/office/drawing/2014/main" id="{F56A2B0D-27C6-E65D-7F28-61B60175CBD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09B274D5-EECC-46D8-BD53-56AE9FC5519F}" type="slidenum">
              <a:rPr lang="en-US" altLang="el-GR" sz="1200"/>
              <a:pPr/>
              <a:t>54</a:t>
            </a:fld>
            <a:endParaRPr lang="en-US" altLang="el-GR" sz="1200"/>
          </a:p>
        </p:txBody>
      </p:sp>
      <p:sp>
        <p:nvSpPr>
          <p:cNvPr id="162819" name="Rectangle 2">
            <a:extLst>
              <a:ext uri="{FF2B5EF4-FFF2-40B4-BE49-F238E27FC236}">
                <a16:creationId xmlns:a16="http://schemas.microsoft.com/office/drawing/2014/main" id="{A94B9359-87D9-2460-57BA-3D9E4C017AE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62820" name="Rectangle 3">
            <a:extLst>
              <a:ext uri="{FF2B5EF4-FFF2-40B4-BE49-F238E27FC236}">
                <a16:creationId xmlns:a16="http://schemas.microsoft.com/office/drawing/2014/main" id="{FFAA9A83-4EB1-CC22-48AF-7CAC8680C08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6914" name="Rectangle 7">
            <a:extLst>
              <a:ext uri="{FF2B5EF4-FFF2-40B4-BE49-F238E27FC236}">
                <a16:creationId xmlns:a16="http://schemas.microsoft.com/office/drawing/2014/main" id="{06D7E6F8-7714-06CB-7EC3-98FCECDAE0C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E6BAECB8-41E5-4EF7-B39C-B1E70EE79484}" type="slidenum">
              <a:rPr lang="en-US" altLang="el-GR" sz="1200"/>
              <a:pPr/>
              <a:t>55</a:t>
            </a:fld>
            <a:endParaRPr lang="en-US" altLang="el-GR" sz="1200"/>
          </a:p>
        </p:txBody>
      </p:sp>
      <p:sp>
        <p:nvSpPr>
          <p:cNvPr id="166915" name="Rectangle 2">
            <a:extLst>
              <a:ext uri="{FF2B5EF4-FFF2-40B4-BE49-F238E27FC236}">
                <a16:creationId xmlns:a16="http://schemas.microsoft.com/office/drawing/2014/main" id="{870B89BF-D7FC-1549-4465-02AF86C963A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66916" name="Rectangle 3">
            <a:extLst>
              <a:ext uri="{FF2B5EF4-FFF2-40B4-BE49-F238E27FC236}">
                <a16:creationId xmlns:a16="http://schemas.microsoft.com/office/drawing/2014/main" id="{3209BAEB-97E9-A6C7-8165-B1339620EEF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962" name="Rectangle 7">
            <a:extLst>
              <a:ext uri="{FF2B5EF4-FFF2-40B4-BE49-F238E27FC236}">
                <a16:creationId xmlns:a16="http://schemas.microsoft.com/office/drawing/2014/main" id="{8C9940AD-6A2F-22DD-7589-1CA99F026D4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496F9D42-EB8E-4AAE-AB6D-49FCD17EDD0D}" type="slidenum">
              <a:rPr lang="en-US" altLang="el-GR" sz="1200"/>
              <a:pPr/>
              <a:t>56</a:t>
            </a:fld>
            <a:endParaRPr lang="en-US" altLang="el-GR" sz="1200"/>
          </a:p>
        </p:txBody>
      </p:sp>
      <p:sp>
        <p:nvSpPr>
          <p:cNvPr id="168963" name="Rectangle 2">
            <a:extLst>
              <a:ext uri="{FF2B5EF4-FFF2-40B4-BE49-F238E27FC236}">
                <a16:creationId xmlns:a16="http://schemas.microsoft.com/office/drawing/2014/main" id="{D6BB3E0F-BF5F-EA7F-C70C-8C1FA354467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68964" name="Rectangle 3">
            <a:extLst>
              <a:ext uri="{FF2B5EF4-FFF2-40B4-BE49-F238E27FC236}">
                <a16:creationId xmlns:a16="http://schemas.microsoft.com/office/drawing/2014/main" id="{3568DC93-A3DB-4381-5070-435F9ECFB9F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106" name="Rectangle 7">
            <a:extLst>
              <a:ext uri="{FF2B5EF4-FFF2-40B4-BE49-F238E27FC236}">
                <a16:creationId xmlns:a16="http://schemas.microsoft.com/office/drawing/2014/main" id="{94F31FC0-231B-E85B-CA09-D8513EF5B34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7DB6451A-6FD7-434D-AB03-B2D0D373F019}" type="slidenum">
              <a:rPr lang="en-US" altLang="el-GR" sz="1200"/>
              <a:pPr/>
              <a:t>58</a:t>
            </a:fld>
            <a:endParaRPr lang="en-US" altLang="el-GR" sz="1200"/>
          </a:p>
        </p:txBody>
      </p:sp>
      <p:sp>
        <p:nvSpPr>
          <p:cNvPr id="175107" name="Rectangle 2">
            <a:extLst>
              <a:ext uri="{FF2B5EF4-FFF2-40B4-BE49-F238E27FC236}">
                <a16:creationId xmlns:a16="http://schemas.microsoft.com/office/drawing/2014/main" id="{F0CCE817-A200-A9DC-0701-5F36C2F5E0F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75108" name="Rectangle 3">
            <a:extLst>
              <a:ext uri="{FF2B5EF4-FFF2-40B4-BE49-F238E27FC236}">
                <a16:creationId xmlns:a16="http://schemas.microsoft.com/office/drawing/2014/main" id="{0B6AEA25-C7C1-A8DA-32E8-02BCC7C8A97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1250" name="Rectangle 7">
            <a:extLst>
              <a:ext uri="{FF2B5EF4-FFF2-40B4-BE49-F238E27FC236}">
                <a16:creationId xmlns:a16="http://schemas.microsoft.com/office/drawing/2014/main" id="{E5EABEC4-B2C8-D5A9-6B90-F13E1698BD7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863FEDB6-E009-4EB5-8FC5-EA254D43F879}" type="slidenum">
              <a:rPr lang="en-US" altLang="el-GR" sz="1200"/>
              <a:pPr/>
              <a:t>59</a:t>
            </a:fld>
            <a:endParaRPr lang="en-US" altLang="el-GR" sz="1200"/>
          </a:p>
        </p:txBody>
      </p:sp>
      <p:sp>
        <p:nvSpPr>
          <p:cNvPr id="181251" name="Rectangle 2">
            <a:extLst>
              <a:ext uri="{FF2B5EF4-FFF2-40B4-BE49-F238E27FC236}">
                <a16:creationId xmlns:a16="http://schemas.microsoft.com/office/drawing/2014/main" id="{1ADBAF83-C62D-8EE6-F3A2-A676D23B4B7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81252" name="Rectangle 3">
            <a:extLst>
              <a:ext uri="{FF2B5EF4-FFF2-40B4-BE49-F238E27FC236}">
                <a16:creationId xmlns:a16="http://schemas.microsoft.com/office/drawing/2014/main" id="{C91581D8-4B48-A0B4-262E-BAC35951A85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346" name="Rectangle 7">
            <a:extLst>
              <a:ext uri="{FF2B5EF4-FFF2-40B4-BE49-F238E27FC236}">
                <a16:creationId xmlns:a16="http://schemas.microsoft.com/office/drawing/2014/main" id="{DD12B52A-7E9F-0CC4-C3B8-BB3412BAB17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5680DE62-0FC3-4D2D-8174-00FEE449599B}" type="slidenum">
              <a:rPr lang="en-US" altLang="el-GR" sz="1200"/>
              <a:pPr/>
              <a:t>60</a:t>
            </a:fld>
            <a:endParaRPr lang="en-US" altLang="el-GR" sz="1200"/>
          </a:p>
        </p:txBody>
      </p:sp>
      <p:sp>
        <p:nvSpPr>
          <p:cNvPr id="185347" name="Rectangle 2">
            <a:extLst>
              <a:ext uri="{FF2B5EF4-FFF2-40B4-BE49-F238E27FC236}">
                <a16:creationId xmlns:a16="http://schemas.microsoft.com/office/drawing/2014/main" id="{CBEB636F-DB40-7EA5-3A79-110E185CC2F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85348" name="Rectangle 3">
            <a:extLst>
              <a:ext uri="{FF2B5EF4-FFF2-40B4-BE49-F238E27FC236}">
                <a16:creationId xmlns:a16="http://schemas.microsoft.com/office/drawing/2014/main" id="{6889C437-59D0-744C-C340-94EED06DFD6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442" name="Rectangle 7">
            <a:extLst>
              <a:ext uri="{FF2B5EF4-FFF2-40B4-BE49-F238E27FC236}">
                <a16:creationId xmlns:a16="http://schemas.microsoft.com/office/drawing/2014/main" id="{2BF24A54-4334-419A-94CA-A77F53D77DC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A9EE97BC-927F-48B8-AF17-A3255C1FA563}" type="slidenum">
              <a:rPr lang="en-US" altLang="el-GR" sz="1200"/>
              <a:pPr/>
              <a:t>62</a:t>
            </a:fld>
            <a:endParaRPr lang="en-US" altLang="el-GR" sz="1200"/>
          </a:p>
        </p:txBody>
      </p:sp>
      <p:sp>
        <p:nvSpPr>
          <p:cNvPr id="189443" name="Rectangle 2">
            <a:extLst>
              <a:ext uri="{FF2B5EF4-FFF2-40B4-BE49-F238E27FC236}">
                <a16:creationId xmlns:a16="http://schemas.microsoft.com/office/drawing/2014/main" id="{A166BF7D-DC20-BE0B-8EC8-2E164B8D9BA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89444" name="Rectangle 3">
            <a:extLst>
              <a:ext uri="{FF2B5EF4-FFF2-40B4-BE49-F238E27FC236}">
                <a16:creationId xmlns:a16="http://schemas.microsoft.com/office/drawing/2014/main" id="{D459CA5E-B966-5F32-0983-DA88885C5F7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634" name="Rectangle 7">
            <a:extLst>
              <a:ext uri="{FF2B5EF4-FFF2-40B4-BE49-F238E27FC236}">
                <a16:creationId xmlns:a16="http://schemas.microsoft.com/office/drawing/2014/main" id="{E2B0F258-AE4F-49A4-4BE0-EABB81171A9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DEBD9B3E-5B8F-4440-8D6A-141B1E434719}" type="slidenum">
              <a:rPr lang="en-US" altLang="el-GR" sz="1200"/>
              <a:pPr/>
              <a:t>64</a:t>
            </a:fld>
            <a:endParaRPr lang="en-US" altLang="el-GR" sz="1200"/>
          </a:p>
        </p:txBody>
      </p:sp>
      <p:sp>
        <p:nvSpPr>
          <p:cNvPr id="197635" name="Rectangle 2">
            <a:extLst>
              <a:ext uri="{FF2B5EF4-FFF2-40B4-BE49-F238E27FC236}">
                <a16:creationId xmlns:a16="http://schemas.microsoft.com/office/drawing/2014/main" id="{6FADFEE4-3F04-F150-0228-9DCB4499917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97636" name="Rectangle 3">
            <a:extLst>
              <a:ext uri="{FF2B5EF4-FFF2-40B4-BE49-F238E27FC236}">
                <a16:creationId xmlns:a16="http://schemas.microsoft.com/office/drawing/2014/main" id="{5B99B54A-5297-987D-055F-D02F6F947B5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778" name="Rectangle 7">
            <a:extLst>
              <a:ext uri="{FF2B5EF4-FFF2-40B4-BE49-F238E27FC236}">
                <a16:creationId xmlns:a16="http://schemas.microsoft.com/office/drawing/2014/main" id="{5C226C9E-CB40-EC73-E820-879D199E4F2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ACFE9213-7BDE-4790-91B4-8907EC59784B}" type="slidenum">
              <a:rPr lang="en-US" altLang="el-GR" sz="1200"/>
              <a:pPr/>
              <a:t>65</a:t>
            </a:fld>
            <a:endParaRPr lang="en-US" altLang="el-GR" sz="1200"/>
          </a:p>
        </p:txBody>
      </p:sp>
      <p:sp>
        <p:nvSpPr>
          <p:cNvPr id="203779" name="Rectangle 2">
            <a:extLst>
              <a:ext uri="{FF2B5EF4-FFF2-40B4-BE49-F238E27FC236}">
                <a16:creationId xmlns:a16="http://schemas.microsoft.com/office/drawing/2014/main" id="{608E9EE0-5CF9-FD7F-7774-67A4F01CBCC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03780" name="Rectangle 3">
            <a:extLst>
              <a:ext uri="{FF2B5EF4-FFF2-40B4-BE49-F238E27FC236}">
                <a16:creationId xmlns:a16="http://schemas.microsoft.com/office/drawing/2014/main" id="{2CC86A41-80B0-9C26-4FC8-A3DBBD87DFE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874" name="Rectangle 7">
            <a:extLst>
              <a:ext uri="{FF2B5EF4-FFF2-40B4-BE49-F238E27FC236}">
                <a16:creationId xmlns:a16="http://schemas.microsoft.com/office/drawing/2014/main" id="{8383EE14-5237-60CB-1BA8-0C8D3775E61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828464A9-539D-487F-8A3F-AFFEB641EC84}" type="slidenum">
              <a:rPr lang="en-US" altLang="el-GR" sz="1200"/>
              <a:pPr/>
              <a:t>66</a:t>
            </a:fld>
            <a:endParaRPr lang="en-US" altLang="el-GR" sz="1200"/>
          </a:p>
        </p:txBody>
      </p:sp>
      <p:sp>
        <p:nvSpPr>
          <p:cNvPr id="207875" name="Rectangle 2">
            <a:extLst>
              <a:ext uri="{FF2B5EF4-FFF2-40B4-BE49-F238E27FC236}">
                <a16:creationId xmlns:a16="http://schemas.microsoft.com/office/drawing/2014/main" id="{19C8D22E-9065-29F4-2C65-834A43CD1B33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07876" name="Rectangle 3">
            <a:extLst>
              <a:ext uri="{FF2B5EF4-FFF2-40B4-BE49-F238E27FC236}">
                <a16:creationId xmlns:a16="http://schemas.microsoft.com/office/drawing/2014/main" id="{324439F3-3E18-237C-12AA-84C4B011713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018" name="Rectangle 7">
            <a:extLst>
              <a:ext uri="{FF2B5EF4-FFF2-40B4-BE49-F238E27FC236}">
                <a16:creationId xmlns:a16="http://schemas.microsoft.com/office/drawing/2014/main" id="{A694217B-2A5A-CCEC-2C92-92F8E0ADF7A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0875D491-25C3-49E7-AFDF-F23EDC38413B}" type="slidenum">
              <a:rPr lang="en-US" altLang="el-GR" sz="1200"/>
              <a:pPr/>
              <a:t>67</a:t>
            </a:fld>
            <a:endParaRPr lang="en-US" altLang="el-GR" sz="1200"/>
          </a:p>
        </p:txBody>
      </p:sp>
      <p:sp>
        <p:nvSpPr>
          <p:cNvPr id="214019" name="Rectangle 2">
            <a:extLst>
              <a:ext uri="{FF2B5EF4-FFF2-40B4-BE49-F238E27FC236}">
                <a16:creationId xmlns:a16="http://schemas.microsoft.com/office/drawing/2014/main" id="{EC585B51-80AD-D42C-A6BE-7CFDD0B4E0B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14020" name="Rectangle 3">
            <a:extLst>
              <a:ext uri="{FF2B5EF4-FFF2-40B4-BE49-F238E27FC236}">
                <a16:creationId xmlns:a16="http://schemas.microsoft.com/office/drawing/2014/main" id="{34C0546A-A613-BD40-E974-0CFD8586EC6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210" name="Rectangle 7">
            <a:extLst>
              <a:ext uri="{FF2B5EF4-FFF2-40B4-BE49-F238E27FC236}">
                <a16:creationId xmlns:a16="http://schemas.microsoft.com/office/drawing/2014/main" id="{3ED22826-2DA1-400A-CE9E-EAD06C018E5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16076583-BF8C-4700-AE0D-EA5527CAD743}" type="slidenum">
              <a:rPr lang="en-US" altLang="el-GR" sz="1200"/>
              <a:pPr/>
              <a:t>70</a:t>
            </a:fld>
            <a:endParaRPr lang="en-US" altLang="el-GR" sz="1200"/>
          </a:p>
        </p:txBody>
      </p:sp>
      <p:sp>
        <p:nvSpPr>
          <p:cNvPr id="222211" name="Rectangle 2">
            <a:extLst>
              <a:ext uri="{FF2B5EF4-FFF2-40B4-BE49-F238E27FC236}">
                <a16:creationId xmlns:a16="http://schemas.microsoft.com/office/drawing/2014/main" id="{C24AC583-69E3-D2F0-748D-1740B30FD06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22212" name="Rectangle 3">
            <a:extLst>
              <a:ext uri="{FF2B5EF4-FFF2-40B4-BE49-F238E27FC236}">
                <a16:creationId xmlns:a16="http://schemas.microsoft.com/office/drawing/2014/main" id="{43E64192-7648-C53F-0E9F-C9AA18E3CAA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6306" name="Rectangle 7">
            <a:extLst>
              <a:ext uri="{FF2B5EF4-FFF2-40B4-BE49-F238E27FC236}">
                <a16:creationId xmlns:a16="http://schemas.microsoft.com/office/drawing/2014/main" id="{888D7702-15B9-33A8-6D42-DB3F50C244B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57FA7729-9DBC-4DC5-8E25-F069F694FDA3}" type="slidenum">
              <a:rPr lang="en-US" altLang="el-GR" sz="1200"/>
              <a:pPr/>
              <a:t>71</a:t>
            </a:fld>
            <a:endParaRPr lang="en-US" altLang="el-GR" sz="1200"/>
          </a:p>
        </p:txBody>
      </p:sp>
      <p:sp>
        <p:nvSpPr>
          <p:cNvPr id="226307" name="Rectangle 2">
            <a:extLst>
              <a:ext uri="{FF2B5EF4-FFF2-40B4-BE49-F238E27FC236}">
                <a16:creationId xmlns:a16="http://schemas.microsoft.com/office/drawing/2014/main" id="{DA24E1F3-CD20-1CAC-49BB-AAD4A08E041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26308" name="Rectangle 3">
            <a:extLst>
              <a:ext uri="{FF2B5EF4-FFF2-40B4-BE49-F238E27FC236}">
                <a16:creationId xmlns:a16="http://schemas.microsoft.com/office/drawing/2014/main" id="{8E578698-2A31-2FBD-02AC-9C6D5B0039D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354" name="Rectangle 7">
            <a:extLst>
              <a:ext uri="{FF2B5EF4-FFF2-40B4-BE49-F238E27FC236}">
                <a16:creationId xmlns:a16="http://schemas.microsoft.com/office/drawing/2014/main" id="{1AB94B1D-03C3-9D8D-FB8C-9EF97A930FF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20B1819F-7658-4875-BE30-7E3B1EBDCAD6}" type="slidenum">
              <a:rPr lang="en-US" altLang="el-GR" sz="1200"/>
              <a:pPr/>
              <a:t>72</a:t>
            </a:fld>
            <a:endParaRPr lang="en-US" altLang="el-GR" sz="1200"/>
          </a:p>
        </p:txBody>
      </p:sp>
      <p:sp>
        <p:nvSpPr>
          <p:cNvPr id="228355" name="Rectangle 2">
            <a:extLst>
              <a:ext uri="{FF2B5EF4-FFF2-40B4-BE49-F238E27FC236}">
                <a16:creationId xmlns:a16="http://schemas.microsoft.com/office/drawing/2014/main" id="{9CF792F8-7E34-918E-8D38-4E850837DD4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28356" name="Rectangle 3">
            <a:extLst>
              <a:ext uri="{FF2B5EF4-FFF2-40B4-BE49-F238E27FC236}">
                <a16:creationId xmlns:a16="http://schemas.microsoft.com/office/drawing/2014/main" id="{B51293AB-C518-EDFB-8768-214ABA19B74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450" name="Rectangle 7">
            <a:extLst>
              <a:ext uri="{FF2B5EF4-FFF2-40B4-BE49-F238E27FC236}">
                <a16:creationId xmlns:a16="http://schemas.microsoft.com/office/drawing/2014/main" id="{7776E8DB-2701-87B1-F88D-6513C4F3CFE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B601F64A-AC04-41D8-8570-DC90A8A3B44C}" type="slidenum">
              <a:rPr lang="en-US" altLang="el-GR" sz="1200"/>
              <a:pPr/>
              <a:t>73</a:t>
            </a:fld>
            <a:endParaRPr lang="en-US" altLang="el-GR" sz="1200"/>
          </a:p>
        </p:txBody>
      </p:sp>
      <p:sp>
        <p:nvSpPr>
          <p:cNvPr id="232451" name="Rectangle 2">
            <a:extLst>
              <a:ext uri="{FF2B5EF4-FFF2-40B4-BE49-F238E27FC236}">
                <a16:creationId xmlns:a16="http://schemas.microsoft.com/office/drawing/2014/main" id="{74F7D7B2-86CE-E5DD-04F0-F6DDE99F82E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32452" name="Rectangle 3">
            <a:extLst>
              <a:ext uri="{FF2B5EF4-FFF2-40B4-BE49-F238E27FC236}">
                <a16:creationId xmlns:a16="http://schemas.microsoft.com/office/drawing/2014/main" id="{6DB62B4A-C877-F414-4153-5F906348513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546" name="Rectangle 7">
            <a:extLst>
              <a:ext uri="{FF2B5EF4-FFF2-40B4-BE49-F238E27FC236}">
                <a16:creationId xmlns:a16="http://schemas.microsoft.com/office/drawing/2014/main" id="{C49AD31E-828B-4D26-442B-2F1413191B9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3A241DA9-7E4A-439D-A1E8-881A0EACC3C0}" type="slidenum">
              <a:rPr lang="en-US" altLang="el-GR" sz="1200"/>
              <a:pPr/>
              <a:t>74</a:t>
            </a:fld>
            <a:endParaRPr lang="en-US" altLang="el-GR" sz="1200"/>
          </a:p>
        </p:txBody>
      </p:sp>
      <p:sp>
        <p:nvSpPr>
          <p:cNvPr id="236547" name="Rectangle 2">
            <a:extLst>
              <a:ext uri="{FF2B5EF4-FFF2-40B4-BE49-F238E27FC236}">
                <a16:creationId xmlns:a16="http://schemas.microsoft.com/office/drawing/2014/main" id="{19B945E4-5E5C-B83E-E3F8-E8BC048A55F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36548" name="Rectangle 3">
            <a:extLst>
              <a:ext uri="{FF2B5EF4-FFF2-40B4-BE49-F238E27FC236}">
                <a16:creationId xmlns:a16="http://schemas.microsoft.com/office/drawing/2014/main" id="{73340BD4-E8D2-BEEB-2059-F72E54227DD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690" name="Rectangle 7">
            <a:extLst>
              <a:ext uri="{FF2B5EF4-FFF2-40B4-BE49-F238E27FC236}">
                <a16:creationId xmlns:a16="http://schemas.microsoft.com/office/drawing/2014/main" id="{7AEEB830-68CE-53DF-62A8-4A5339ACB68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0EA970B8-E1CF-4AD7-A298-12F5E134A358}" type="slidenum">
              <a:rPr lang="en-US" altLang="el-GR" sz="1200"/>
              <a:pPr/>
              <a:t>76</a:t>
            </a:fld>
            <a:endParaRPr lang="en-US" altLang="el-GR" sz="1200"/>
          </a:p>
        </p:txBody>
      </p:sp>
      <p:sp>
        <p:nvSpPr>
          <p:cNvPr id="242691" name="Rectangle 2">
            <a:extLst>
              <a:ext uri="{FF2B5EF4-FFF2-40B4-BE49-F238E27FC236}">
                <a16:creationId xmlns:a16="http://schemas.microsoft.com/office/drawing/2014/main" id="{C5622E88-8A0C-7468-E345-1AF55A9C291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42692" name="Rectangle 3">
            <a:extLst>
              <a:ext uri="{FF2B5EF4-FFF2-40B4-BE49-F238E27FC236}">
                <a16:creationId xmlns:a16="http://schemas.microsoft.com/office/drawing/2014/main" id="{E12F6324-BD34-D941-4589-BD052325439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786" name="Rectangle 7">
            <a:extLst>
              <a:ext uri="{FF2B5EF4-FFF2-40B4-BE49-F238E27FC236}">
                <a16:creationId xmlns:a16="http://schemas.microsoft.com/office/drawing/2014/main" id="{E6ECB7E3-3F46-EE23-4FA1-BCDF7A76238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BEEB9D50-73F1-42D8-80BD-D6733A9687A8}" type="slidenum">
              <a:rPr lang="en-US" altLang="el-GR" sz="1200"/>
              <a:pPr/>
              <a:t>77</a:t>
            </a:fld>
            <a:endParaRPr lang="en-US" altLang="el-GR" sz="1200"/>
          </a:p>
        </p:txBody>
      </p:sp>
      <p:sp>
        <p:nvSpPr>
          <p:cNvPr id="246787" name="Rectangle 2">
            <a:extLst>
              <a:ext uri="{FF2B5EF4-FFF2-40B4-BE49-F238E27FC236}">
                <a16:creationId xmlns:a16="http://schemas.microsoft.com/office/drawing/2014/main" id="{5E0B16C1-6F69-49A0-A931-9DD1906496B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46788" name="Rectangle 3">
            <a:extLst>
              <a:ext uri="{FF2B5EF4-FFF2-40B4-BE49-F238E27FC236}">
                <a16:creationId xmlns:a16="http://schemas.microsoft.com/office/drawing/2014/main" id="{4AD8578F-9B1C-4841-FCEB-720C6E9E76C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834" name="Rectangle 7">
            <a:extLst>
              <a:ext uri="{FF2B5EF4-FFF2-40B4-BE49-F238E27FC236}">
                <a16:creationId xmlns:a16="http://schemas.microsoft.com/office/drawing/2014/main" id="{64E885D1-7CF0-B7E2-B019-F9491523411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27C2C45D-4B06-4E88-907D-6E0B48DB156D}" type="slidenum">
              <a:rPr lang="en-US" altLang="el-GR" sz="1200"/>
              <a:pPr/>
              <a:t>78</a:t>
            </a:fld>
            <a:endParaRPr lang="en-US" altLang="el-GR" sz="1200"/>
          </a:p>
        </p:txBody>
      </p:sp>
      <p:sp>
        <p:nvSpPr>
          <p:cNvPr id="248835" name="Rectangle 2">
            <a:extLst>
              <a:ext uri="{FF2B5EF4-FFF2-40B4-BE49-F238E27FC236}">
                <a16:creationId xmlns:a16="http://schemas.microsoft.com/office/drawing/2014/main" id="{26027739-73B2-D867-2E28-BFE59E67803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48836" name="Rectangle 3">
            <a:extLst>
              <a:ext uri="{FF2B5EF4-FFF2-40B4-BE49-F238E27FC236}">
                <a16:creationId xmlns:a16="http://schemas.microsoft.com/office/drawing/2014/main" id="{E69B1F15-AA8C-A734-9215-9EE3E98E10D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930" name="Rectangle 7">
            <a:extLst>
              <a:ext uri="{FF2B5EF4-FFF2-40B4-BE49-F238E27FC236}">
                <a16:creationId xmlns:a16="http://schemas.microsoft.com/office/drawing/2014/main" id="{4BA83C1B-203E-25A5-9D7B-79EECAC5CA8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47785658-681F-4B8E-AA37-C9A69E9034E8}" type="slidenum">
              <a:rPr lang="en-US" altLang="el-GR" sz="1200"/>
              <a:pPr/>
              <a:t>79</a:t>
            </a:fld>
            <a:endParaRPr lang="en-US" altLang="el-GR" sz="1200"/>
          </a:p>
        </p:txBody>
      </p:sp>
      <p:sp>
        <p:nvSpPr>
          <p:cNvPr id="252931" name="Rectangle 2">
            <a:extLst>
              <a:ext uri="{FF2B5EF4-FFF2-40B4-BE49-F238E27FC236}">
                <a16:creationId xmlns:a16="http://schemas.microsoft.com/office/drawing/2014/main" id="{084DE04F-B6B0-1F8E-91A6-317103C089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52932" name="Rectangle 3">
            <a:extLst>
              <a:ext uri="{FF2B5EF4-FFF2-40B4-BE49-F238E27FC236}">
                <a16:creationId xmlns:a16="http://schemas.microsoft.com/office/drawing/2014/main" id="{D32716B0-7801-FFD0-DBA0-863F2B2A4CE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5458" name="Rectangle 7">
            <a:extLst>
              <a:ext uri="{FF2B5EF4-FFF2-40B4-BE49-F238E27FC236}">
                <a16:creationId xmlns:a16="http://schemas.microsoft.com/office/drawing/2014/main" id="{4106B94E-6EF3-7627-8EE6-75B21F58B31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585BF250-EFA4-4182-B9F5-12D80866CBF0}" type="slidenum">
              <a:rPr lang="en-US" altLang="el-GR" sz="1200"/>
              <a:pPr/>
              <a:t>80</a:t>
            </a:fld>
            <a:endParaRPr lang="en-US" altLang="el-GR" sz="1200"/>
          </a:p>
        </p:txBody>
      </p:sp>
      <p:sp>
        <p:nvSpPr>
          <p:cNvPr id="275459" name="Rectangle 2">
            <a:extLst>
              <a:ext uri="{FF2B5EF4-FFF2-40B4-BE49-F238E27FC236}">
                <a16:creationId xmlns:a16="http://schemas.microsoft.com/office/drawing/2014/main" id="{1E822132-96D6-2C48-FA40-A581EDB464E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75460" name="Rectangle 3">
            <a:extLst>
              <a:ext uri="{FF2B5EF4-FFF2-40B4-BE49-F238E27FC236}">
                <a16:creationId xmlns:a16="http://schemas.microsoft.com/office/drawing/2014/main" id="{6FEC764D-8868-9797-3DE4-49F023A7BFA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890" name="Rectangle 7">
            <a:extLst>
              <a:ext uri="{FF2B5EF4-FFF2-40B4-BE49-F238E27FC236}">
                <a16:creationId xmlns:a16="http://schemas.microsoft.com/office/drawing/2014/main" id="{D4C52948-782B-FAAB-0329-99AE73907AD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2DFD171F-620C-45E2-9D80-859954979E94}" type="slidenum">
              <a:rPr lang="en-US" altLang="el-GR" sz="1200"/>
              <a:pPr/>
              <a:t>83</a:t>
            </a:fld>
            <a:endParaRPr lang="en-US" altLang="el-GR" sz="1200"/>
          </a:p>
        </p:txBody>
      </p:sp>
      <p:sp>
        <p:nvSpPr>
          <p:cNvPr id="293891" name="Rectangle 2">
            <a:extLst>
              <a:ext uri="{FF2B5EF4-FFF2-40B4-BE49-F238E27FC236}">
                <a16:creationId xmlns:a16="http://schemas.microsoft.com/office/drawing/2014/main" id="{96B16AFA-DFC2-5EAB-0A8C-1F402A29F91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293892" name="Rectangle 3">
            <a:extLst>
              <a:ext uri="{FF2B5EF4-FFF2-40B4-BE49-F238E27FC236}">
                <a16:creationId xmlns:a16="http://schemas.microsoft.com/office/drawing/2014/main" id="{46F8235D-6615-6B3E-22A1-1A3169B1920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6178" name="Rectangle 7">
            <a:extLst>
              <a:ext uri="{FF2B5EF4-FFF2-40B4-BE49-F238E27FC236}">
                <a16:creationId xmlns:a16="http://schemas.microsoft.com/office/drawing/2014/main" id="{27046738-D365-2048-7645-0AA6C05A043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1pPr>
            <a:lvl2pPr marL="37931725" indent="-37474525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panose="020B0604020202020204" pitchFamily="34" charset="0"/>
                <a:ea typeface="MS PGothic" panose="020B0600070205080204" pitchFamily="34" charset="-128"/>
              </a:defRPr>
            </a:lvl9pPr>
          </a:lstStyle>
          <a:p>
            <a:fld id="{4F7AD41B-4796-4F72-AEA5-2262BCA47BFB}" type="slidenum">
              <a:rPr lang="en-US" altLang="el-GR" sz="1200"/>
              <a:pPr/>
              <a:t>84</a:t>
            </a:fld>
            <a:endParaRPr lang="en-US" altLang="el-GR" sz="1200"/>
          </a:p>
        </p:txBody>
      </p:sp>
      <p:sp>
        <p:nvSpPr>
          <p:cNvPr id="306179" name="Rectangle 2">
            <a:extLst>
              <a:ext uri="{FF2B5EF4-FFF2-40B4-BE49-F238E27FC236}">
                <a16:creationId xmlns:a16="http://schemas.microsoft.com/office/drawing/2014/main" id="{22419161-0552-BD5E-E571-423F77DE1C4C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306180" name="Rectangle 3">
            <a:extLst>
              <a:ext uri="{FF2B5EF4-FFF2-40B4-BE49-F238E27FC236}">
                <a16:creationId xmlns:a16="http://schemas.microsoft.com/office/drawing/2014/main" id="{18F6D833-1C7C-3B6A-737F-F6F76F081AF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eaLnBrk="1" hangingPunct="1"/>
            <a:endParaRPr lang="el-GR" altLang="el-G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Διαφάνεια τίτλο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05D2B84C-25F4-E220-40DB-8A06638D802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l-GR"/>
              <a:t>Κάντε κλικ για να επεξεργαστείτε τον τίτλο υποδείγματος</a:t>
            </a:r>
            <a:endParaRPr lang="en-GB"/>
          </a:p>
        </p:txBody>
      </p:sp>
      <p:sp>
        <p:nvSpPr>
          <p:cNvPr id="3" name="Υπότιτλος 2">
            <a:extLst>
              <a:ext uri="{FF2B5EF4-FFF2-40B4-BE49-F238E27FC236}">
                <a16:creationId xmlns:a16="http://schemas.microsoft.com/office/drawing/2014/main" id="{6D0A6AF7-4B30-EFC2-C6EB-62230A33567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l-GR"/>
              <a:t>Κάντε κλικ για να επεξεργαστείτε τον υπότιτλο του υποδείγματος</a:t>
            </a:r>
            <a:endParaRPr lang="en-GB"/>
          </a:p>
        </p:txBody>
      </p:sp>
      <p:sp>
        <p:nvSpPr>
          <p:cNvPr id="4" name="Θέση ημερομηνίας 3">
            <a:extLst>
              <a:ext uri="{FF2B5EF4-FFF2-40B4-BE49-F238E27FC236}">
                <a16:creationId xmlns:a16="http://schemas.microsoft.com/office/drawing/2014/main" id="{3DE68E7A-61FA-2A17-9619-6D6E4C44A1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EB0BB-F267-44E3-9AB6-F3684751E0D5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Θέση υποσέλιδου 4">
            <a:extLst>
              <a:ext uri="{FF2B5EF4-FFF2-40B4-BE49-F238E27FC236}">
                <a16:creationId xmlns:a16="http://schemas.microsoft.com/office/drawing/2014/main" id="{78287FB3-5718-D19C-1BE2-4BF4E40EAF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Θέση αριθμού διαφάνειας 5">
            <a:extLst>
              <a:ext uri="{FF2B5EF4-FFF2-40B4-BE49-F238E27FC236}">
                <a16:creationId xmlns:a16="http://schemas.microsoft.com/office/drawing/2014/main" id="{BA016453-372C-7396-CB42-2EF9CAE896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1B336-2339-4C86-BF5F-712262EB78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85072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Τίτλος και περιεχό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9FCDAB1B-F9B2-2B42-3F13-B4A49027FD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Κάντε κλικ για να επεξεργαστείτε τον τίτλο υποδείγματος</a:t>
            </a:r>
            <a:endParaRPr lang="en-GB"/>
          </a:p>
        </p:txBody>
      </p:sp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B7E7506C-1AA2-E8F3-0265-DE95CC0D4F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l-GR"/>
              <a:t>Στυλ κειμένου υποδείγματος</a:t>
            </a:r>
          </a:p>
          <a:p>
            <a:pPr lvl="1"/>
            <a:r>
              <a:rPr lang="el-GR"/>
              <a:t>Δεύτερο επίπεδο</a:t>
            </a:r>
          </a:p>
          <a:p>
            <a:pPr lvl="2"/>
            <a:r>
              <a:rPr lang="el-GR"/>
              <a:t>Τρίτο επίπεδο</a:t>
            </a:r>
          </a:p>
          <a:p>
            <a:pPr lvl="3"/>
            <a:r>
              <a:rPr lang="el-GR"/>
              <a:t>Τέταρτο επίπεδο</a:t>
            </a:r>
          </a:p>
          <a:p>
            <a:pPr lvl="4"/>
            <a:r>
              <a:rPr lang="el-GR"/>
              <a:t>Πέμπτο επίπεδο</a:t>
            </a:r>
            <a:endParaRPr lang="en-GB"/>
          </a:p>
        </p:txBody>
      </p:sp>
      <p:sp>
        <p:nvSpPr>
          <p:cNvPr id="4" name="Θέση ημερομηνίας 3">
            <a:extLst>
              <a:ext uri="{FF2B5EF4-FFF2-40B4-BE49-F238E27FC236}">
                <a16:creationId xmlns:a16="http://schemas.microsoft.com/office/drawing/2014/main" id="{1A45D7CC-01F7-9CD8-282E-DFABFE8AF1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EB0BB-F267-44E3-9AB6-F3684751E0D5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Θέση υποσέλιδου 4">
            <a:extLst>
              <a:ext uri="{FF2B5EF4-FFF2-40B4-BE49-F238E27FC236}">
                <a16:creationId xmlns:a16="http://schemas.microsoft.com/office/drawing/2014/main" id="{12AD338F-3385-3A4A-35C5-3067ADF5D8A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Θέση αριθμού διαφάνειας 5">
            <a:extLst>
              <a:ext uri="{FF2B5EF4-FFF2-40B4-BE49-F238E27FC236}">
                <a16:creationId xmlns:a16="http://schemas.microsoft.com/office/drawing/2014/main" id="{7E1F3F5A-D299-0122-23B8-CB11E172D6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1B336-2339-4C86-BF5F-712262EB78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09671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Κεφαλίδα ενότητα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7D60C390-ECF1-0F93-2B02-844FA97A35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l-GR"/>
              <a:t>Κάντε κλικ για να επεξεργαστείτε τον τίτλο υποδείγματος</a:t>
            </a:r>
            <a:endParaRPr lang="en-GB"/>
          </a:p>
        </p:txBody>
      </p:sp>
      <p:sp>
        <p:nvSpPr>
          <p:cNvPr id="3" name="Θέση κειμένου 2">
            <a:extLst>
              <a:ext uri="{FF2B5EF4-FFF2-40B4-BE49-F238E27FC236}">
                <a16:creationId xmlns:a16="http://schemas.microsoft.com/office/drawing/2014/main" id="{54943C8A-E6BB-B435-9D23-A7942CDFFB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l-GR"/>
              <a:t>Στυλ κειμένου υποδείγματος</a:t>
            </a:r>
          </a:p>
        </p:txBody>
      </p:sp>
      <p:sp>
        <p:nvSpPr>
          <p:cNvPr id="4" name="Θέση ημερομηνίας 3">
            <a:extLst>
              <a:ext uri="{FF2B5EF4-FFF2-40B4-BE49-F238E27FC236}">
                <a16:creationId xmlns:a16="http://schemas.microsoft.com/office/drawing/2014/main" id="{F492A4B4-71B2-CB3F-C69F-4B10D9BB23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EB0BB-F267-44E3-9AB6-F3684751E0D5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Θέση υποσέλιδου 4">
            <a:extLst>
              <a:ext uri="{FF2B5EF4-FFF2-40B4-BE49-F238E27FC236}">
                <a16:creationId xmlns:a16="http://schemas.microsoft.com/office/drawing/2014/main" id="{A6C1A6ED-135C-70EC-2C12-03BA846642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Θέση αριθμού διαφάνειας 5">
            <a:extLst>
              <a:ext uri="{FF2B5EF4-FFF2-40B4-BE49-F238E27FC236}">
                <a16:creationId xmlns:a16="http://schemas.microsoft.com/office/drawing/2014/main" id="{2A2B8DDA-FA7F-1655-8506-80E0EF6927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1B336-2339-4C86-BF5F-712262EB78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7106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Δύο περιεχόμεν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5E17D2E4-955C-8FF8-FE6D-73A1C37816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Κάντε κλικ για να επεξεργαστείτε τον τίτλο υποδείγματος</a:t>
            </a:r>
            <a:endParaRPr lang="en-GB"/>
          </a:p>
        </p:txBody>
      </p:sp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CB0DB3FE-FF55-D55F-1010-227C4EFB477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l-GR"/>
              <a:t>Στυλ κειμένου υποδείγματος</a:t>
            </a:r>
          </a:p>
          <a:p>
            <a:pPr lvl="1"/>
            <a:r>
              <a:rPr lang="el-GR"/>
              <a:t>Δεύτερο επίπεδο</a:t>
            </a:r>
          </a:p>
          <a:p>
            <a:pPr lvl="2"/>
            <a:r>
              <a:rPr lang="el-GR"/>
              <a:t>Τρίτο επίπεδο</a:t>
            </a:r>
          </a:p>
          <a:p>
            <a:pPr lvl="3"/>
            <a:r>
              <a:rPr lang="el-GR"/>
              <a:t>Τέταρτο επίπεδο</a:t>
            </a:r>
          </a:p>
          <a:p>
            <a:pPr lvl="4"/>
            <a:r>
              <a:rPr lang="el-GR"/>
              <a:t>Πέμπτο επίπεδο</a:t>
            </a:r>
            <a:endParaRPr lang="en-GB"/>
          </a:p>
        </p:txBody>
      </p:sp>
      <p:sp>
        <p:nvSpPr>
          <p:cNvPr id="4" name="Θέση περιεχομένου 3">
            <a:extLst>
              <a:ext uri="{FF2B5EF4-FFF2-40B4-BE49-F238E27FC236}">
                <a16:creationId xmlns:a16="http://schemas.microsoft.com/office/drawing/2014/main" id="{195C4717-DE90-866C-1E5C-AAF3C9E4482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l-GR"/>
              <a:t>Στυλ κειμένου υποδείγματος</a:t>
            </a:r>
          </a:p>
          <a:p>
            <a:pPr lvl="1"/>
            <a:r>
              <a:rPr lang="el-GR"/>
              <a:t>Δεύτερο επίπεδο</a:t>
            </a:r>
          </a:p>
          <a:p>
            <a:pPr lvl="2"/>
            <a:r>
              <a:rPr lang="el-GR"/>
              <a:t>Τρίτο επίπεδο</a:t>
            </a:r>
          </a:p>
          <a:p>
            <a:pPr lvl="3"/>
            <a:r>
              <a:rPr lang="el-GR"/>
              <a:t>Τέταρτο επίπεδο</a:t>
            </a:r>
          </a:p>
          <a:p>
            <a:pPr lvl="4"/>
            <a:r>
              <a:rPr lang="el-GR"/>
              <a:t>Πέμπτο επίπεδο</a:t>
            </a:r>
            <a:endParaRPr lang="en-GB"/>
          </a:p>
        </p:txBody>
      </p:sp>
      <p:sp>
        <p:nvSpPr>
          <p:cNvPr id="5" name="Θέση ημερομηνίας 4">
            <a:extLst>
              <a:ext uri="{FF2B5EF4-FFF2-40B4-BE49-F238E27FC236}">
                <a16:creationId xmlns:a16="http://schemas.microsoft.com/office/drawing/2014/main" id="{60475B97-097B-7C1D-1815-1AE98E9CCC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EB0BB-F267-44E3-9AB6-F3684751E0D5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6" name="Θέση υποσέλιδου 5">
            <a:extLst>
              <a:ext uri="{FF2B5EF4-FFF2-40B4-BE49-F238E27FC236}">
                <a16:creationId xmlns:a16="http://schemas.microsoft.com/office/drawing/2014/main" id="{E07A47BD-FD39-4263-EADA-2984695279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Θέση αριθμού διαφάνειας 6">
            <a:extLst>
              <a:ext uri="{FF2B5EF4-FFF2-40B4-BE49-F238E27FC236}">
                <a16:creationId xmlns:a16="http://schemas.microsoft.com/office/drawing/2014/main" id="{1BE9B582-96D4-100B-E35E-CB8B9C94EF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1B336-2339-4C86-BF5F-712262EB78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34604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Σύγκρισ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BC8E7C55-4454-22CC-9123-B94FA4C124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l-GR"/>
              <a:t>Κάντε κλικ για να επεξεργαστείτε τον τίτλο υποδείγματος</a:t>
            </a:r>
            <a:endParaRPr lang="en-GB"/>
          </a:p>
        </p:txBody>
      </p:sp>
      <p:sp>
        <p:nvSpPr>
          <p:cNvPr id="3" name="Θέση κειμένου 2">
            <a:extLst>
              <a:ext uri="{FF2B5EF4-FFF2-40B4-BE49-F238E27FC236}">
                <a16:creationId xmlns:a16="http://schemas.microsoft.com/office/drawing/2014/main" id="{1CE560D3-941E-B87F-993B-853C47CC6C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/>
              <a:t>Στυλ κειμένου υποδείγματος</a:t>
            </a:r>
          </a:p>
        </p:txBody>
      </p:sp>
      <p:sp>
        <p:nvSpPr>
          <p:cNvPr id="4" name="Θέση περιεχομένου 3">
            <a:extLst>
              <a:ext uri="{FF2B5EF4-FFF2-40B4-BE49-F238E27FC236}">
                <a16:creationId xmlns:a16="http://schemas.microsoft.com/office/drawing/2014/main" id="{9DC1A401-675B-7742-CF8E-08DF6C1C9B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l-GR"/>
              <a:t>Στυλ κειμένου υποδείγματος</a:t>
            </a:r>
          </a:p>
          <a:p>
            <a:pPr lvl="1"/>
            <a:r>
              <a:rPr lang="el-GR"/>
              <a:t>Δεύτερο επίπεδο</a:t>
            </a:r>
          </a:p>
          <a:p>
            <a:pPr lvl="2"/>
            <a:r>
              <a:rPr lang="el-GR"/>
              <a:t>Τρίτο επίπεδο</a:t>
            </a:r>
          </a:p>
          <a:p>
            <a:pPr lvl="3"/>
            <a:r>
              <a:rPr lang="el-GR"/>
              <a:t>Τέταρτο επίπεδο</a:t>
            </a:r>
          </a:p>
          <a:p>
            <a:pPr lvl="4"/>
            <a:r>
              <a:rPr lang="el-GR"/>
              <a:t>Πέμπτο επίπεδο</a:t>
            </a:r>
            <a:endParaRPr lang="en-GB"/>
          </a:p>
        </p:txBody>
      </p:sp>
      <p:sp>
        <p:nvSpPr>
          <p:cNvPr id="5" name="Θέση κειμένου 4">
            <a:extLst>
              <a:ext uri="{FF2B5EF4-FFF2-40B4-BE49-F238E27FC236}">
                <a16:creationId xmlns:a16="http://schemas.microsoft.com/office/drawing/2014/main" id="{196C28A3-A7BE-1929-7FBB-635E0D50EF5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l-GR"/>
              <a:t>Στυλ κειμένου υποδείγματος</a:t>
            </a:r>
          </a:p>
        </p:txBody>
      </p:sp>
      <p:sp>
        <p:nvSpPr>
          <p:cNvPr id="6" name="Θέση περιεχομένου 5">
            <a:extLst>
              <a:ext uri="{FF2B5EF4-FFF2-40B4-BE49-F238E27FC236}">
                <a16:creationId xmlns:a16="http://schemas.microsoft.com/office/drawing/2014/main" id="{1EFBD085-94C6-A0B2-256C-9501757DC43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l-GR"/>
              <a:t>Στυλ κειμένου υποδείγματος</a:t>
            </a:r>
          </a:p>
          <a:p>
            <a:pPr lvl="1"/>
            <a:r>
              <a:rPr lang="el-GR"/>
              <a:t>Δεύτερο επίπεδο</a:t>
            </a:r>
          </a:p>
          <a:p>
            <a:pPr lvl="2"/>
            <a:r>
              <a:rPr lang="el-GR"/>
              <a:t>Τρίτο επίπεδο</a:t>
            </a:r>
          </a:p>
          <a:p>
            <a:pPr lvl="3"/>
            <a:r>
              <a:rPr lang="el-GR"/>
              <a:t>Τέταρτο επίπεδο</a:t>
            </a:r>
          </a:p>
          <a:p>
            <a:pPr lvl="4"/>
            <a:r>
              <a:rPr lang="el-GR"/>
              <a:t>Πέμπτο επίπεδο</a:t>
            </a:r>
            <a:endParaRPr lang="en-GB"/>
          </a:p>
        </p:txBody>
      </p:sp>
      <p:sp>
        <p:nvSpPr>
          <p:cNvPr id="7" name="Θέση ημερομηνίας 6">
            <a:extLst>
              <a:ext uri="{FF2B5EF4-FFF2-40B4-BE49-F238E27FC236}">
                <a16:creationId xmlns:a16="http://schemas.microsoft.com/office/drawing/2014/main" id="{5AE105FA-8E43-90D2-EBE9-A860962036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EB0BB-F267-44E3-9AB6-F3684751E0D5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8" name="Θέση υποσέλιδου 7">
            <a:extLst>
              <a:ext uri="{FF2B5EF4-FFF2-40B4-BE49-F238E27FC236}">
                <a16:creationId xmlns:a16="http://schemas.microsoft.com/office/drawing/2014/main" id="{A184731E-1D34-DC1D-F28C-6F1E1B06A7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Θέση αριθμού διαφάνειας 8">
            <a:extLst>
              <a:ext uri="{FF2B5EF4-FFF2-40B4-BE49-F238E27FC236}">
                <a16:creationId xmlns:a16="http://schemas.microsoft.com/office/drawing/2014/main" id="{A9585B4B-5F08-63CB-D089-CB6AA1F58A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1B336-2339-4C86-BF5F-712262EB78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92233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Μόνο τίτλο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6A5E9098-EF3D-7EF0-7CEA-721E9B3289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Κάντε κλικ για να επεξεργαστείτε τον τίτλο υποδείγματος</a:t>
            </a:r>
            <a:endParaRPr lang="en-GB"/>
          </a:p>
        </p:txBody>
      </p:sp>
      <p:sp>
        <p:nvSpPr>
          <p:cNvPr id="3" name="Θέση ημερομηνίας 2">
            <a:extLst>
              <a:ext uri="{FF2B5EF4-FFF2-40B4-BE49-F238E27FC236}">
                <a16:creationId xmlns:a16="http://schemas.microsoft.com/office/drawing/2014/main" id="{0405354E-A183-DE9C-3BF6-E21BFAA08B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EB0BB-F267-44E3-9AB6-F3684751E0D5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4" name="Θέση υποσέλιδου 3">
            <a:extLst>
              <a:ext uri="{FF2B5EF4-FFF2-40B4-BE49-F238E27FC236}">
                <a16:creationId xmlns:a16="http://schemas.microsoft.com/office/drawing/2014/main" id="{B6AC0C54-52A0-2C2C-584F-94AD882F30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Θέση αριθμού διαφάνειας 4">
            <a:extLst>
              <a:ext uri="{FF2B5EF4-FFF2-40B4-BE49-F238E27FC236}">
                <a16:creationId xmlns:a16="http://schemas.microsoft.com/office/drawing/2014/main" id="{BE1B86B0-CC2F-772D-FC6E-453A3597FC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1B336-2339-4C86-BF5F-712262EB78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16114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Κεν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ημερομηνίας 1">
            <a:extLst>
              <a:ext uri="{FF2B5EF4-FFF2-40B4-BE49-F238E27FC236}">
                <a16:creationId xmlns:a16="http://schemas.microsoft.com/office/drawing/2014/main" id="{6B2A5EC4-3619-C7DF-2380-C4A58F6108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EB0BB-F267-44E3-9AB6-F3684751E0D5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3" name="Θέση υποσέλιδου 2">
            <a:extLst>
              <a:ext uri="{FF2B5EF4-FFF2-40B4-BE49-F238E27FC236}">
                <a16:creationId xmlns:a16="http://schemas.microsoft.com/office/drawing/2014/main" id="{DAA47531-7E40-8322-BD91-BA7F13DE65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Θέση αριθμού διαφάνειας 3">
            <a:extLst>
              <a:ext uri="{FF2B5EF4-FFF2-40B4-BE49-F238E27FC236}">
                <a16:creationId xmlns:a16="http://schemas.microsoft.com/office/drawing/2014/main" id="{2747D9A0-119E-F2E8-873B-2D9533A741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1B336-2339-4C86-BF5F-712262EB78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67550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Περιεχόμενο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49FD5AAD-5FFC-8326-BD1B-2D4D93BE3F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l-GR"/>
              <a:t>Κάντε κλικ για να επεξεργαστείτε τον τίτλο υποδείγματος</a:t>
            </a:r>
            <a:endParaRPr lang="en-GB"/>
          </a:p>
        </p:txBody>
      </p:sp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78A887D3-9DBF-1C97-B146-C091260C11F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l-GR"/>
              <a:t>Στυλ κειμένου υποδείγματος</a:t>
            </a:r>
          </a:p>
          <a:p>
            <a:pPr lvl="1"/>
            <a:r>
              <a:rPr lang="el-GR"/>
              <a:t>Δεύτερο επίπεδο</a:t>
            </a:r>
          </a:p>
          <a:p>
            <a:pPr lvl="2"/>
            <a:r>
              <a:rPr lang="el-GR"/>
              <a:t>Τρίτο επίπεδο</a:t>
            </a:r>
          </a:p>
          <a:p>
            <a:pPr lvl="3"/>
            <a:r>
              <a:rPr lang="el-GR"/>
              <a:t>Τέταρτο επίπεδο</a:t>
            </a:r>
          </a:p>
          <a:p>
            <a:pPr lvl="4"/>
            <a:r>
              <a:rPr lang="el-GR"/>
              <a:t>Πέμπτο επίπεδο</a:t>
            </a:r>
            <a:endParaRPr lang="en-GB"/>
          </a:p>
        </p:txBody>
      </p:sp>
      <p:sp>
        <p:nvSpPr>
          <p:cNvPr id="4" name="Θέση κειμένου 3">
            <a:extLst>
              <a:ext uri="{FF2B5EF4-FFF2-40B4-BE49-F238E27FC236}">
                <a16:creationId xmlns:a16="http://schemas.microsoft.com/office/drawing/2014/main" id="{CF1D7D85-EC96-7547-0204-51F8166F230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l-GR"/>
              <a:t>Στυλ κειμένου υποδείγματος</a:t>
            </a:r>
          </a:p>
        </p:txBody>
      </p:sp>
      <p:sp>
        <p:nvSpPr>
          <p:cNvPr id="5" name="Θέση ημερομηνίας 4">
            <a:extLst>
              <a:ext uri="{FF2B5EF4-FFF2-40B4-BE49-F238E27FC236}">
                <a16:creationId xmlns:a16="http://schemas.microsoft.com/office/drawing/2014/main" id="{436A14D1-8E5A-2C66-ACF7-7F22DCB68F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EB0BB-F267-44E3-9AB6-F3684751E0D5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6" name="Θέση υποσέλιδου 5">
            <a:extLst>
              <a:ext uri="{FF2B5EF4-FFF2-40B4-BE49-F238E27FC236}">
                <a16:creationId xmlns:a16="http://schemas.microsoft.com/office/drawing/2014/main" id="{D260BCAA-A381-4139-6231-A9319411D5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Θέση αριθμού διαφάνειας 6">
            <a:extLst>
              <a:ext uri="{FF2B5EF4-FFF2-40B4-BE49-F238E27FC236}">
                <a16:creationId xmlns:a16="http://schemas.microsoft.com/office/drawing/2014/main" id="{8CCFDCE7-7809-90EE-938F-3318A7C3ED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1B336-2339-4C86-BF5F-712262EB78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390011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Εικόνα με λεζάντ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C4353B47-B10A-553B-C1BF-D4143963CC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l-GR"/>
              <a:t>Κάντε κλικ για να επεξεργαστείτε τον τίτλο υποδείγματος</a:t>
            </a:r>
            <a:endParaRPr lang="en-GB"/>
          </a:p>
        </p:txBody>
      </p:sp>
      <p:sp>
        <p:nvSpPr>
          <p:cNvPr id="3" name="Θέση εικόνας 2">
            <a:extLst>
              <a:ext uri="{FF2B5EF4-FFF2-40B4-BE49-F238E27FC236}">
                <a16:creationId xmlns:a16="http://schemas.microsoft.com/office/drawing/2014/main" id="{DD882F90-1ACE-D1C8-74D7-DB5CE1EFA3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Θέση κειμένου 3">
            <a:extLst>
              <a:ext uri="{FF2B5EF4-FFF2-40B4-BE49-F238E27FC236}">
                <a16:creationId xmlns:a16="http://schemas.microsoft.com/office/drawing/2014/main" id="{C386A48A-3EDE-C7B1-0A81-5CC479F3E56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l-GR"/>
              <a:t>Στυλ κειμένου υποδείγματος</a:t>
            </a:r>
          </a:p>
        </p:txBody>
      </p:sp>
      <p:sp>
        <p:nvSpPr>
          <p:cNvPr id="5" name="Θέση ημερομηνίας 4">
            <a:extLst>
              <a:ext uri="{FF2B5EF4-FFF2-40B4-BE49-F238E27FC236}">
                <a16:creationId xmlns:a16="http://schemas.microsoft.com/office/drawing/2014/main" id="{54DE3681-7E1D-8C1A-9D3D-8AD44278EE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EB0BB-F267-44E3-9AB6-F3684751E0D5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6" name="Θέση υποσέλιδου 5">
            <a:extLst>
              <a:ext uri="{FF2B5EF4-FFF2-40B4-BE49-F238E27FC236}">
                <a16:creationId xmlns:a16="http://schemas.microsoft.com/office/drawing/2014/main" id="{386884EE-1870-DD79-67CD-E1F0F90067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Θέση αριθμού διαφάνειας 6">
            <a:extLst>
              <a:ext uri="{FF2B5EF4-FFF2-40B4-BE49-F238E27FC236}">
                <a16:creationId xmlns:a16="http://schemas.microsoft.com/office/drawing/2014/main" id="{4F648CAB-293C-1C54-FCE0-AF78F97FAB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1B336-2339-4C86-BF5F-712262EB78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5920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Τίτλος και Κατακόρυφο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797551C4-F20D-6369-CE20-7BFA3DA9FD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l-GR"/>
              <a:t>Κάντε κλικ για να επεξεργαστείτε τον τίτλο υποδείγματος</a:t>
            </a:r>
            <a:endParaRPr lang="en-GB"/>
          </a:p>
        </p:txBody>
      </p:sp>
      <p:sp>
        <p:nvSpPr>
          <p:cNvPr id="3" name="Θέση κατακόρυφου κειμένου 2">
            <a:extLst>
              <a:ext uri="{FF2B5EF4-FFF2-40B4-BE49-F238E27FC236}">
                <a16:creationId xmlns:a16="http://schemas.microsoft.com/office/drawing/2014/main" id="{DD88B62E-2253-0307-DAB2-D8E3F2D1E3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l-GR"/>
              <a:t>Στυλ κειμένου υποδείγματος</a:t>
            </a:r>
          </a:p>
          <a:p>
            <a:pPr lvl="1"/>
            <a:r>
              <a:rPr lang="el-GR"/>
              <a:t>Δεύτερο επίπεδο</a:t>
            </a:r>
          </a:p>
          <a:p>
            <a:pPr lvl="2"/>
            <a:r>
              <a:rPr lang="el-GR"/>
              <a:t>Τρίτο επίπεδο</a:t>
            </a:r>
          </a:p>
          <a:p>
            <a:pPr lvl="3"/>
            <a:r>
              <a:rPr lang="el-GR"/>
              <a:t>Τέταρτο επίπεδο</a:t>
            </a:r>
          </a:p>
          <a:p>
            <a:pPr lvl="4"/>
            <a:r>
              <a:rPr lang="el-GR"/>
              <a:t>Πέμπτο επίπεδο</a:t>
            </a:r>
            <a:endParaRPr lang="en-GB"/>
          </a:p>
        </p:txBody>
      </p:sp>
      <p:sp>
        <p:nvSpPr>
          <p:cNvPr id="4" name="Θέση ημερομηνίας 3">
            <a:extLst>
              <a:ext uri="{FF2B5EF4-FFF2-40B4-BE49-F238E27FC236}">
                <a16:creationId xmlns:a16="http://schemas.microsoft.com/office/drawing/2014/main" id="{0885C669-AA88-A84A-BD11-5F979FA206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EB0BB-F267-44E3-9AB6-F3684751E0D5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Θέση υποσέλιδου 4">
            <a:extLst>
              <a:ext uri="{FF2B5EF4-FFF2-40B4-BE49-F238E27FC236}">
                <a16:creationId xmlns:a16="http://schemas.microsoft.com/office/drawing/2014/main" id="{98C04232-AD22-50A8-9344-D58FE3D10D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Θέση αριθμού διαφάνειας 5">
            <a:extLst>
              <a:ext uri="{FF2B5EF4-FFF2-40B4-BE49-F238E27FC236}">
                <a16:creationId xmlns:a16="http://schemas.microsoft.com/office/drawing/2014/main" id="{96E7397A-3332-F62B-51CB-3ADC3F561B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1B336-2339-4C86-BF5F-712262EB78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1060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Κατακόρυφος τίτλος και Κείμεν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Κατακόρυφος τίτλος 1">
            <a:extLst>
              <a:ext uri="{FF2B5EF4-FFF2-40B4-BE49-F238E27FC236}">
                <a16:creationId xmlns:a16="http://schemas.microsoft.com/office/drawing/2014/main" id="{02EB6B10-B732-F9C1-8934-CDBE6AEDC64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l-GR"/>
              <a:t>Κάντε κλικ για να επεξεργαστείτε τον τίτλο υποδείγματος</a:t>
            </a:r>
            <a:endParaRPr lang="en-GB"/>
          </a:p>
        </p:txBody>
      </p:sp>
      <p:sp>
        <p:nvSpPr>
          <p:cNvPr id="3" name="Θέση κατακόρυφου κειμένου 2">
            <a:extLst>
              <a:ext uri="{FF2B5EF4-FFF2-40B4-BE49-F238E27FC236}">
                <a16:creationId xmlns:a16="http://schemas.microsoft.com/office/drawing/2014/main" id="{C33FFF94-E9D5-0DCA-CBDE-40B3540895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l-GR"/>
              <a:t>Στυλ κειμένου υποδείγματος</a:t>
            </a:r>
          </a:p>
          <a:p>
            <a:pPr lvl="1"/>
            <a:r>
              <a:rPr lang="el-GR"/>
              <a:t>Δεύτερο επίπεδο</a:t>
            </a:r>
          </a:p>
          <a:p>
            <a:pPr lvl="2"/>
            <a:r>
              <a:rPr lang="el-GR"/>
              <a:t>Τρίτο επίπεδο</a:t>
            </a:r>
          </a:p>
          <a:p>
            <a:pPr lvl="3"/>
            <a:r>
              <a:rPr lang="el-GR"/>
              <a:t>Τέταρτο επίπεδο</a:t>
            </a:r>
          </a:p>
          <a:p>
            <a:pPr lvl="4"/>
            <a:r>
              <a:rPr lang="el-GR"/>
              <a:t>Πέμπτο επίπεδο</a:t>
            </a:r>
            <a:endParaRPr lang="en-GB"/>
          </a:p>
        </p:txBody>
      </p:sp>
      <p:sp>
        <p:nvSpPr>
          <p:cNvPr id="4" name="Θέση ημερομηνίας 3">
            <a:extLst>
              <a:ext uri="{FF2B5EF4-FFF2-40B4-BE49-F238E27FC236}">
                <a16:creationId xmlns:a16="http://schemas.microsoft.com/office/drawing/2014/main" id="{89864A86-DB8E-B0D2-5EBD-E1B51D197B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0EB0BB-F267-44E3-9AB6-F3684751E0D5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Θέση υποσέλιδου 4">
            <a:extLst>
              <a:ext uri="{FF2B5EF4-FFF2-40B4-BE49-F238E27FC236}">
                <a16:creationId xmlns:a16="http://schemas.microsoft.com/office/drawing/2014/main" id="{BBC74A3D-D133-8D3F-900B-9AC2DE85EC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Θέση αριθμού διαφάνειας 5">
            <a:extLst>
              <a:ext uri="{FF2B5EF4-FFF2-40B4-BE49-F238E27FC236}">
                <a16:creationId xmlns:a16="http://schemas.microsoft.com/office/drawing/2014/main" id="{356456FB-46F9-C9FC-9E40-2E2750292C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21B336-2339-4C86-BF5F-712262EB78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18096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Θέση τίτλου 1">
            <a:extLst>
              <a:ext uri="{FF2B5EF4-FFF2-40B4-BE49-F238E27FC236}">
                <a16:creationId xmlns:a16="http://schemas.microsoft.com/office/drawing/2014/main" id="{D31DA4EA-A142-80A1-556F-C90C929FFF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l-GR"/>
              <a:t>Κάντε κλικ για να επεξεργαστείτε τον τίτλο υποδείγματος</a:t>
            </a:r>
            <a:endParaRPr lang="en-GB"/>
          </a:p>
        </p:txBody>
      </p:sp>
      <p:sp>
        <p:nvSpPr>
          <p:cNvPr id="3" name="Θέση κειμένου 2">
            <a:extLst>
              <a:ext uri="{FF2B5EF4-FFF2-40B4-BE49-F238E27FC236}">
                <a16:creationId xmlns:a16="http://schemas.microsoft.com/office/drawing/2014/main" id="{DCC87548-B9BB-AC5E-AD88-F30ADBBACC6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l-GR"/>
              <a:t>Στυλ κειμένου υποδείγματος</a:t>
            </a:r>
          </a:p>
          <a:p>
            <a:pPr lvl="1"/>
            <a:r>
              <a:rPr lang="el-GR"/>
              <a:t>Δεύτερο επίπεδο</a:t>
            </a:r>
          </a:p>
          <a:p>
            <a:pPr lvl="2"/>
            <a:r>
              <a:rPr lang="el-GR"/>
              <a:t>Τρίτο επίπεδο</a:t>
            </a:r>
          </a:p>
          <a:p>
            <a:pPr lvl="3"/>
            <a:r>
              <a:rPr lang="el-GR"/>
              <a:t>Τέταρτο επίπεδο</a:t>
            </a:r>
          </a:p>
          <a:p>
            <a:pPr lvl="4"/>
            <a:r>
              <a:rPr lang="el-GR"/>
              <a:t>Πέμπτο επίπεδο</a:t>
            </a:r>
            <a:endParaRPr lang="en-GB"/>
          </a:p>
        </p:txBody>
      </p:sp>
      <p:sp>
        <p:nvSpPr>
          <p:cNvPr id="4" name="Θέση ημερομηνίας 3">
            <a:extLst>
              <a:ext uri="{FF2B5EF4-FFF2-40B4-BE49-F238E27FC236}">
                <a16:creationId xmlns:a16="http://schemas.microsoft.com/office/drawing/2014/main" id="{3C8E2FAF-F794-9D91-A7E5-40CE98C4A88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0EB0BB-F267-44E3-9AB6-F3684751E0D5}" type="datetimeFigureOut">
              <a:rPr lang="en-GB" smtClean="0"/>
              <a:t>14/09/2026</a:t>
            </a:fld>
            <a:endParaRPr lang="en-GB"/>
          </a:p>
        </p:txBody>
      </p:sp>
      <p:sp>
        <p:nvSpPr>
          <p:cNvPr id="5" name="Θέση υποσέλιδου 4">
            <a:extLst>
              <a:ext uri="{FF2B5EF4-FFF2-40B4-BE49-F238E27FC236}">
                <a16:creationId xmlns:a16="http://schemas.microsoft.com/office/drawing/2014/main" id="{BCA2A254-DE91-5A43-9EB0-0654516D99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Θέση αριθμού διαφάνειας 5">
            <a:extLst>
              <a:ext uri="{FF2B5EF4-FFF2-40B4-BE49-F238E27FC236}">
                <a16:creationId xmlns:a16="http://schemas.microsoft.com/office/drawing/2014/main" id="{02363C09-6AA0-B3FF-9167-BE9B6319463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21B336-2339-4C86-BF5F-712262EB78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79424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emf"/><Relationship Id="rId4" Type="http://schemas.openxmlformats.org/officeDocument/2006/relationships/image" Target="../media/image2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emf"/><Relationship Id="rId4" Type="http://schemas.openxmlformats.org/officeDocument/2006/relationships/image" Target="../media/image13.wmf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em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em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emf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wmf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6.wmf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emf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emf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6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6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emf"/><Relationship Id="rId1" Type="http://schemas.openxmlformats.org/officeDocument/2006/relationships/slideLayout" Target="../slideLayouts/slideLayout6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6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6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emf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8.emf"/><Relationship Id="rId4" Type="http://schemas.openxmlformats.org/officeDocument/2006/relationships/image" Target="../media/image57.wmf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6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emf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6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6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9E9B632F-36B8-14BF-ADB5-393D5D7B57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518083" y="1154096"/>
            <a:ext cx="9818702" cy="2769834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  <a:defRPr/>
            </a:pPr>
            <a:endParaRPr lang="en-US" altLang="el-GR" b="1" dirty="0"/>
          </a:p>
          <a:p>
            <a:pPr marL="0" indent="0" algn="ctr">
              <a:buNone/>
              <a:defRPr/>
            </a:pPr>
            <a:endParaRPr lang="en-US" altLang="el-GR" sz="2700" b="1" dirty="0"/>
          </a:p>
          <a:p>
            <a:pPr marL="0" indent="0" algn="ctr">
              <a:buNone/>
              <a:defRPr/>
            </a:pPr>
            <a:endParaRPr lang="en-US" altLang="el-GR" sz="2700" b="1" dirty="0"/>
          </a:p>
          <a:p>
            <a:pPr marL="0" indent="0" algn="ctr">
              <a:buNone/>
              <a:defRPr/>
            </a:pPr>
            <a:r>
              <a:rPr lang="en-GB" altLang="el-GR" sz="4800" b="1" dirty="0"/>
              <a:t>Capital Structure &amp; Dividend Policy</a:t>
            </a:r>
            <a:br>
              <a:rPr lang="en-GB" altLang="el-GR" sz="3000" b="1" dirty="0"/>
            </a:br>
            <a:br>
              <a:rPr lang="en-GB" altLang="el-GR" sz="3000" b="1" dirty="0"/>
            </a:br>
            <a:endParaRPr lang="en-GB" altLang="el-GR" sz="3000" b="1" dirty="0"/>
          </a:p>
          <a:p>
            <a:pPr marL="0" indent="0" algn="ctr">
              <a:buNone/>
              <a:defRPr/>
            </a:pPr>
            <a:endParaRPr lang="en-GB" altLang="el-GR" b="1" dirty="0"/>
          </a:p>
          <a:p>
            <a:pPr eaLnBrk="1" hangingPunct="1">
              <a:defRPr/>
            </a:pPr>
            <a:endParaRPr lang="en-GB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D8C0EAEC-AF8B-6859-8B5A-AE749CC9DD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877749"/>
          </a:xfrm>
        </p:spPr>
        <p:txBody>
          <a:bodyPr>
            <a:normAutofit/>
          </a:bodyPr>
          <a:lstStyle/>
          <a:p>
            <a:r>
              <a:rPr lang="en-GB" sz="3600" b="1" dirty="0"/>
              <a:t>Introduction</a:t>
            </a:r>
            <a:endParaRPr lang="el-GR" sz="3600" b="1" dirty="0"/>
          </a:p>
        </p:txBody>
      </p:sp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DACA3EDF-EE67-C9BC-72F9-CF87782738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13895"/>
            <a:ext cx="11004612" cy="4863068"/>
          </a:xfrm>
        </p:spPr>
        <p:txBody>
          <a:bodyPr>
            <a:normAutofit/>
          </a:bodyPr>
          <a:lstStyle/>
          <a:p>
            <a:r>
              <a:rPr lang="en-US" sz="2000" dirty="0"/>
              <a:t>In this lecture, we discuss issues related to the capital structure and dividend policy of firms</a:t>
            </a:r>
          </a:p>
          <a:p>
            <a:endParaRPr lang="en-US" sz="2000" dirty="0"/>
          </a:p>
          <a:p>
            <a:r>
              <a:rPr lang="en-US" sz="2000" dirty="0"/>
              <a:t>More specifically: </a:t>
            </a:r>
          </a:p>
          <a:p>
            <a:endParaRPr lang="en-US" sz="2000" dirty="0"/>
          </a:p>
          <a:p>
            <a:pPr marL="0" indent="0">
              <a:buNone/>
            </a:pPr>
            <a:r>
              <a:rPr lang="en-US" sz="2000" dirty="0"/>
              <a:t>→	Discuss some important issues of the Miller Modigliani Propositions</a:t>
            </a:r>
          </a:p>
          <a:p>
            <a:pPr marL="0" indent="0">
              <a:buNone/>
            </a:pPr>
            <a:r>
              <a:rPr lang="en-US" sz="2000" dirty="0"/>
              <a:t>→	Demonstrate these issues with numerical examples </a:t>
            </a:r>
          </a:p>
          <a:p>
            <a:pPr marL="0" indent="0">
              <a:buNone/>
            </a:pPr>
            <a:r>
              <a:rPr lang="en-US" sz="2000" dirty="0"/>
              <a:t>→	Discuss issues on payout policy</a:t>
            </a:r>
          </a:p>
          <a:p>
            <a:pPr marL="0" indent="0">
              <a:buNone/>
            </a:pPr>
            <a:r>
              <a:rPr lang="en-US" sz="2000" dirty="0"/>
              <a:t>→	Dividends and share repurchases </a:t>
            </a:r>
          </a:p>
          <a:p>
            <a:endParaRPr lang="en-US" sz="2000" dirty="0"/>
          </a:p>
          <a:p>
            <a:r>
              <a:rPr lang="en-US" sz="2000" dirty="0"/>
              <a:t>Reading: lecture notes, textbook (Chapter 14, Chapter 15, Chapter 17) and indicative references at the end of the lecture</a:t>
            </a:r>
          </a:p>
          <a:p>
            <a:endParaRPr lang="el-GR" dirty="0"/>
          </a:p>
        </p:txBody>
      </p:sp>
    </p:spTree>
    <p:extLst>
      <p:ext uri="{BB962C8B-B14F-4D97-AF65-F5344CB8AC3E}">
        <p14:creationId xmlns:p14="http://schemas.microsoft.com/office/powerpoint/2010/main" val="29007820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EC9FA0B5-8072-9026-43CB-B708E40C90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62339"/>
          </a:xfrm>
        </p:spPr>
        <p:txBody>
          <a:bodyPr>
            <a:normAutofit/>
          </a:bodyPr>
          <a:lstStyle/>
          <a:p>
            <a:r>
              <a:rPr lang="it-IT" sz="3600" b="1" dirty="0"/>
              <a:t>Capital Structure </a:t>
            </a:r>
            <a:endParaRPr lang="el-GR" sz="3600" b="1" dirty="0"/>
          </a:p>
        </p:txBody>
      </p:sp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61C20CAF-002D-D75C-E862-35A481EBD7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38183"/>
            <a:ext cx="10515600" cy="4738780"/>
          </a:xfrm>
        </p:spPr>
        <p:txBody>
          <a:bodyPr>
            <a:normAutofit/>
          </a:bodyPr>
          <a:lstStyle/>
          <a:p>
            <a:r>
              <a:rPr lang="en-US" sz="2000" b="1" dirty="0">
                <a:solidFill>
                  <a:srgbClr val="FF0000"/>
                </a:solidFill>
              </a:rPr>
              <a:t>Capital Structure</a:t>
            </a:r>
          </a:p>
          <a:p>
            <a:pPr algn="just"/>
            <a:endParaRPr lang="en-US" sz="2000" dirty="0"/>
          </a:p>
          <a:p>
            <a:pPr algn="just"/>
            <a:r>
              <a:rPr lang="en-US" sz="2000" dirty="0"/>
              <a:t>The term refers to the relative proportions of debt, equity, and other securities that a firm has outstanding </a:t>
            </a:r>
          </a:p>
          <a:p>
            <a:pPr algn="just"/>
            <a:endParaRPr lang="en-US" sz="2000" dirty="0"/>
          </a:p>
          <a:p>
            <a:pPr algn="just"/>
            <a:r>
              <a:rPr lang="en-US" sz="2000" dirty="0"/>
              <a:t>The most common choices are </a:t>
            </a:r>
          </a:p>
          <a:p>
            <a:pPr marL="0" indent="0" algn="just">
              <a:buNone/>
            </a:pPr>
            <a:r>
              <a:rPr lang="en-US" sz="2000" dirty="0"/>
              <a:t>→	financing with </a:t>
            </a:r>
            <a:r>
              <a:rPr lang="en-US" sz="2000" dirty="0">
                <a:solidFill>
                  <a:srgbClr val="FF0000"/>
                </a:solidFill>
              </a:rPr>
              <a:t>equity</a:t>
            </a:r>
            <a:r>
              <a:rPr lang="en-US" sz="2000" dirty="0"/>
              <a:t> alone </a:t>
            </a:r>
          </a:p>
          <a:p>
            <a:pPr marL="0" indent="0" algn="just">
              <a:buNone/>
            </a:pPr>
            <a:r>
              <a:rPr lang="en-US" sz="2000" dirty="0"/>
              <a:t>→	financing through a combination of </a:t>
            </a:r>
            <a:r>
              <a:rPr lang="en-US" sz="2000" dirty="0">
                <a:solidFill>
                  <a:srgbClr val="FF0000"/>
                </a:solidFill>
              </a:rPr>
              <a:t>debt and equity</a:t>
            </a:r>
          </a:p>
          <a:p>
            <a:pPr marL="0" indent="0" algn="just">
              <a:buNone/>
            </a:pPr>
            <a:endParaRPr lang="en-US" sz="2000" dirty="0"/>
          </a:p>
          <a:p>
            <a:pPr algn="just"/>
            <a:r>
              <a:rPr lang="en-US" sz="2000" dirty="0"/>
              <a:t>In what follows we will discuss the main theoretical issues for both alternatives</a:t>
            </a:r>
            <a:endParaRPr lang="el-GR" sz="2000" dirty="0"/>
          </a:p>
        </p:txBody>
      </p:sp>
    </p:spTree>
    <p:extLst>
      <p:ext uri="{BB962C8B-B14F-4D97-AF65-F5344CB8AC3E}">
        <p14:creationId xmlns:p14="http://schemas.microsoft.com/office/powerpoint/2010/main" val="17487963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>
            <a:extLst>
              <a:ext uri="{FF2B5EF4-FFF2-40B4-BE49-F238E27FC236}">
                <a16:creationId xmlns:a16="http://schemas.microsoft.com/office/drawing/2014/main" id="{0FD705FE-E0E6-DDE0-3DD5-F3052E507EF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25136" y="258593"/>
            <a:ext cx="10515600" cy="666721"/>
          </a:xfrm>
        </p:spPr>
        <p:txBody>
          <a:bodyPr>
            <a:normAutofit/>
          </a:bodyPr>
          <a:lstStyle/>
          <a:p>
            <a:r>
              <a:rPr lang="en-US" altLang="el-GR" sz="3600" b="1" dirty="0">
                <a:ea typeface="ヒラギノ角ゴ Pro W3" pitchFamily="-65" charset="-128"/>
              </a:rPr>
              <a:t>A simple example: Financing with Equity </a:t>
            </a:r>
            <a:r>
              <a:rPr lang="en-US" altLang="el-GR" sz="2000" dirty="0">
                <a:ea typeface="ヒラギノ角ゴ Pro W3" pitchFamily="-65" charset="-128"/>
              </a:rPr>
              <a:t>(see textbook)</a:t>
            </a:r>
            <a:endParaRPr lang="en-US" altLang="el-GR" sz="2000" b="1" dirty="0">
              <a:ea typeface="ヒラギノ角ゴ Pro W3" pitchFamily="-65" charset="-128"/>
            </a:endParaRPr>
          </a:p>
        </p:txBody>
      </p:sp>
      <p:sp>
        <p:nvSpPr>
          <p:cNvPr id="7171" name="Rectangle 3">
            <a:extLst>
              <a:ext uri="{FF2B5EF4-FFF2-40B4-BE49-F238E27FC236}">
                <a16:creationId xmlns:a16="http://schemas.microsoft.com/office/drawing/2014/main" id="{F8716701-2581-EB6C-78A4-5D23A8F1F7D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20436" y="1180730"/>
            <a:ext cx="11275642" cy="5418677"/>
          </a:xfrm>
        </p:spPr>
        <p:txBody>
          <a:bodyPr vert="horz" lIns="91440" tIns="45720" rIns="91440" bIns="45720" rtlCol="0">
            <a:normAutofit fontScale="70000" lnSpcReduction="20000"/>
          </a:bodyPr>
          <a:lstStyle/>
          <a:p>
            <a:pPr algn="just" eaLnBrk="1" hangingPunct="1">
              <a:spcBef>
                <a:spcPct val="60000"/>
              </a:spcBef>
            </a:pPr>
            <a:r>
              <a:rPr lang="en-US" altLang="el-GR" sz="2900" dirty="0">
                <a:ea typeface="ヒラギノ角ゴ Pro W3" pitchFamily="-65" charset="-128"/>
              </a:rPr>
              <a:t>Consider this investment project</a:t>
            </a:r>
          </a:p>
          <a:p>
            <a:pPr algn="just" eaLnBrk="1" hangingPunct="1">
              <a:spcBef>
                <a:spcPct val="60000"/>
              </a:spcBef>
            </a:pPr>
            <a:endParaRPr lang="en-US" altLang="el-GR" sz="2900" dirty="0">
              <a:ea typeface="ヒラギノ角ゴ Pro W3" pitchFamily="-65" charset="-128"/>
            </a:endParaRPr>
          </a:p>
          <a:p>
            <a:pPr lvl="1" algn="just" eaLnBrk="1" hangingPunct="1">
              <a:spcBef>
                <a:spcPct val="60000"/>
              </a:spcBef>
            </a:pPr>
            <a:r>
              <a:rPr lang="en-US" altLang="el-GR" sz="2900" dirty="0">
                <a:ea typeface="ヒラギノ角ゴ Pro W3" pitchFamily="-65" charset="-128"/>
              </a:rPr>
              <a:t>You will invest initially $800 today (year 0) and receive either $1400 or $900 next year</a:t>
            </a:r>
          </a:p>
          <a:p>
            <a:pPr marL="457200" lvl="1" indent="0" algn="just" eaLnBrk="1" hangingPunct="1">
              <a:spcBef>
                <a:spcPct val="60000"/>
              </a:spcBef>
              <a:buNone/>
            </a:pPr>
            <a:r>
              <a:rPr lang="en-US" altLang="el-GR" sz="2900" dirty="0">
                <a:ea typeface="ヒラギノ角ゴ Pro W3" pitchFamily="-65" charset="-128"/>
              </a:rPr>
              <a:t>→	depending on the </a:t>
            </a:r>
            <a:r>
              <a:rPr lang="en-US" altLang="el-GR" sz="2900" dirty="0">
                <a:solidFill>
                  <a:srgbClr val="FF0000"/>
                </a:solidFill>
                <a:ea typeface="ヒラギノ角ゴ Pro W3" pitchFamily="-65" charset="-128"/>
              </a:rPr>
              <a:t>status of the economy</a:t>
            </a:r>
            <a:r>
              <a:rPr lang="en-US" altLang="el-GR" sz="2900" dirty="0">
                <a:ea typeface="ヒラギノ角ゴ Pro W3" pitchFamily="-65" charset="-128"/>
              </a:rPr>
              <a:t>, with each scenario equally likely </a:t>
            </a:r>
            <a:r>
              <a:rPr lang="en-US" altLang="el-GR" sz="2900" dirty="0">
                <a:solidFill>
                  <a:srgbClr val="FF0000"/>
                </a:solidFill>
                <a:ea typeface="ヒラギノ角ゴ Pro W3" pitchFamily="-65" charset="-128"/>
              </a:rPr>
              <a:t>(</a:t>
            </a:r>
            <a:r>
              <a:rPr lang="en-US" altLang="el-GR" sz="2900" i="1" dirty="0">
                <a:solidFill>
                  <a:srgbClr val="FF0000"/>
                </a:solidFill>
                <a:ea typeface="ヒラギノ角ゴ Pro W3" pitchFamily="-65" charset="-128"/>
              </a:rPr>
              <a:t>p</a:t>
            </a:r>
            <a:r>
              <a:rPr lang="en-US" altLang="el-GR" sz="2900" dirty="0">
                <a:solidFill>
                  <a:srgbClr val="FF0000"/>
                </a:solidFill>
                <a:ea typeface="ヒラギノ角ゴ Pro W3" pitchFamily="-65" charset="-128"/>
              </a:rPr>
              <a:t>=0.5)  </a:t>
            </a:r>
          </a:p>
          <a:p>
            <a:pPr lvl="1" algn="just" eaLnBrk="1" hangingPunct="1">
              <a:spcBef>
                <a:spcPct val="60000"/>
              </a:spcBef>
            </a:pPr>
            <a:endParaRPr lang="en-US" altLang="el-GR" sz="2900" dirty="0">
              <a:ea typeface="ヒラギノ角ゴ Pro W3" pitchFamily="-65" charset="-128"/>
            </a:endParaRPr>
          </a:p>
          <a:p>
            <a:pPr lvl="1" algn="just" eaLnBrk="1" hangingPunct="1">
              <a:spcBef>
                <a:spcPct val="60000"/>
              </a:spcBef>
            </a:pPr>
            <a:endParaRPr lang="en-GB" altLang="el-GR" sz="2900" dirty="0">
              <a:ea typeface="ヒラギノ角ゴ Pro W3" pitchFamily="-65" charset="-128"/>
            </a:endParaRPr>
          </a:p>
          <a:p>
            <a:pPr lvl="1" algn="just" eaLnBrk="1" hangingPunct="1">
              <a:spcBef>
                <a:spcPct val="60000"/>
              </a:spcBef>
            </a:pPr>
            <a:endParaRPr lang="en-GB" altLang="el-GR" sz="2900" dirty="0">
              <a:ea typeface="ヒラギノ角ゴ Pro W3" pitchFamily="-65" charset="-128"/>
            </a:endParaRPr>
          </a:p>
          <a:p>
            <a:pPr lvl="1" algn="just" eaLnBrk="1" hangingPunct="1">
              <a:spcBef>
                <a:spcPct val="60000"/>
              </a:spcBef>
            </a:pPr>
            <a:endParaRPr lang="en-GB" altLang="el-GR" sz="2900" dirty="0">
              <a:ea typeface="ヒラギノ角ゴ Pro W3" pitchFamily="-65" charset="-128"/>
            </a:endParaRPr>
          </a:p>
          <a:p>
            <a:pPr lvl="1" algn="just">
              <a:spcBef>
                <a:spcPct val="60000"/>
              </a:spcBef>
            </a:pPr>
            <a:r>
              <a:rPr lang="en-GB" altLang="el-GR" sz="2900" dirty="0">
                <a:ea typeface="ヒラギノ角ゴ Pro W3" pitchFamily="-65" charset="-128"/>
              </a:rPr>
              <a:t>The cash flows depend on the business cycle; thus, they have uncertainty </a:t>
            </a:r>
            <a:r>
              <a:rPr lang="en-GB" altLang="el-GR" sz="2900" dirty="0">
                <a:solidFill>
                  <a:srgbClr val="FF0000"/>
                </a:solidFill>
                <a:ea typeface="ヒラギノ角ゴ Pro W3" pitchFamily="-65" charset="-128"/>
              </a:rPr>
              <a:t>(market risk)</a:t>
            </a:r>
          </a:p>
          <a:p>
            <a:pPr lvl="1" algn="just">
              <a:spcBef>
                <a:spcPct val="60000"/>
              </a:spcBef>
            </a:pPr>
            <a:r>
              <a:rPr lang="en-GB" altLang="el-GR" sz="2900" dirty="0">
                <a:ea typeface="ヒラギノ角ゴ Pro W3" pitchFamily="-65" charset="-128"/>
              </a:rPr>
              <a:t>As a result, you demand from the project a risk premium of </a:t>
            </a:r>
            <a:r>
              <a:rPr lang="en-GB" altLang="el-GR" sz="2900" dirty="0">
                <a:solidFill>
                  <a:srgbClr val="FF0000"/>
                </a:solidFill>
                <a:ea typeface="ヒラギノ角ゴ Pro W3" pitchFamily="-65" charset="-128"/>
              </a:rPr>
              <a:t>10%</a:t>
            </a:r>
            <a:r>
              <a:rPr lang="en-GB" altLang="el-GR" sz="2900" dirty="0">
                <a:ea typeface="ヒラギノ角ゴ Pro W3" pitchFamily="-65" charset="-128"/>
              </a:rPr>
              <a:t> over the risk-free interest rate of </a:t>
            </a:r>
            <a:r>
              <a:rPr lang="en-GB" altLang="el-GR" sz="2900" dirty="0">
                <a:solidFill>
                  <a:srgbClr val="FF0000"/>
                </a:solidFill>
                <a:ea typeface="ヒラギノ角ゴ Pro W3" pitchFamily="-65" charset="-128"/>
              </a:rPr>
              <a:t>5%</a:t>
            </a:r>
          </a:p>
          <a:p>
            <a:pPr lvl="1" algn="just" eaLnBrk="1" hangingPunct="1">
              <a:spcBef>
                <a:spcPct val="60000"/>
              </a:spcBef>
            </a:pPr>
            <a:r>
              <a:rPr lang="en-GB" altLang="el-GR" sz="2900" dirty="0">
                <a:ea typeface="ヒラギノ角ゴ Pro W3" pitchFamily="-65" charset="-128"/>
              </a:rPr>
              <a:t>The cost of capital is </a:t>
            </a:r>
            <a:r>
              <a:rPr lang="en-GB" altLang="el-GR" sz="2900" dirty="0">
                <a:solidFill>
                  <a:srgbClr val="FF0000"/>
                </a:solidFill>
                <a:ea typeface="ヒラギノ角ゴ Pro W3" pitchFamily="-65" charset="-128"/>
              </a:rPr>
              <a:t>15%</a:t>
            </a:r>
          </a:p>
          <a:p>
            <a:pPr lvl="1" algn="just" eaLnBrk="1" hangingPunct="1">
              <a:spcBef>
                <a:spcPct val="60000"/>
              </a:spcBef>
            </a:pPr>
            <a:endParaRPr lang="en-GB" altLang="el-GR" sz="2900" dirty="0">
              <a:ea typeface="ヒラギノ角ゴ Pro W3" pitchFamily="-65" charset="-128"/>
            </a:endParaRPr>
          </a:p>
          <a:p>
            <a:pPr lvl="1" algn="just" eaLnBrk="1" hangingPunct="1">
              <a:spcBef>
                <a:spcPct val="60000"/>
              </a:spcBef>
            </a:pPr>
            <a:r>
              <a:rPr lang="en-GB" altLang="el-GR" sz="2900" dirty="0">
                <a:solidFill>
                  <a:srgbClr val="FF0000"/>
                </a:solidFill>
                <a:ea typeface="ヒラギノ角ゴ Pro W3" pitchFamily="-65" charset="-128"/>
              </a:rPr>
              <a:t>What is the NPV?</a:t>
            </a:r>
          </a:p>
          <a:p>
            <a:pPr lvl="1" eaLnBrk="1" hangingPunct="1">
              <a:spcBef>
                <a:spcPct val="60000"/>
              </a:spcBef>
            </a:pPr>
            <a:endParaRPr lang="el-GR" altLang="el-GR" sz="2000" dirty="0">
              <a:ea typeface="ヒラギノ角ゴ Pro W3" pitchFamily="-65" charset="-128"/>
            </a:endParaRPr>
          </a:p>
        </p:txBody>
      </p:sp>
      <p:pic>
        <p:nvPicPr>
          <p:cNvPr id="7172" name="Εικόνα 1">
            <a:extLst>
              <a:ext uri="{FF2B5EF4-FFF2-40B4-BE49-F238E27FC236}">
                <a16:creationId xmlns:a16="http://schemas.microsoft.com/office/drawing/2014/main" id="{15C1C852-2A17-E086-18F6-9F7734693F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8687" y="3041711"/>
            <a:ext cx="4994626" cy="7745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Rectangle 3">
            <a:extLst>
              <a:ext uri="{FF2B5EF4-FFF2-40B4-BE49-F238E27FC236}">
                <a16:creationId xmlns:a16="http://schemas.microsoft.com/office/drawing/2014/main" id="{4F8F3A6E-2395-4F88-F1E5-3494C350668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8199" y="1233995"/>
            <a:ext cx="11137777" cy="5362113"/>
          </a:xfrm>
        </p:spPr>
        <p:txBody>
          <a:bodyPr vert="horz" lIns="91440" tIns="45720" rIns="91440" bIns="45720" rtlCol="0">
            <a:normAutofit/>
          </a:bodyPr>
          <a:lstStyle/>
          <a:p>
            <a:pPr algn="just" eaLnBrk="1" hangingPunct="1"/>
            <a:r>
              <a:rPr lang="en-US" altLang="el-GR" sz="2000" dirty="0">
                <a:ea typeface="ヒラギノ角ゴ Pro W3" pitchFamily="-65" charset="-128"/>
              </a:rPr>
              <a:t>The mean, expected, cash flow in year 1 is:</a:t>
            </a:r>
          </a:p>
          <a:p>
            <a:pPr marL="457200" lvl="1" indent="0" algn="ctr">
              <a:spcBef>
                <a:spcPct val="40000"/>
              </a:spcBef>
              <a:buNone/>
            </a:pPr>
            <a:r>
              <a:rPr lang="en-US" altLang="el-GR" sz="2000" b="1" dirty="0">
                <a:solidFill>
                  <a:srgbClr val="FF0000"/>
                </a:solidFill>
                <a:ea typeface="ヒラギノ角ゴ Pro W3" pitchFamily="-65" charset="-128"/>
              </a:rPr>
              <a:t>(0.5)($1400) + (0.5)($900) = $1150</a:t>
            </a:r>
          </a:p>
          <a:p>
            <a:pPr algn="just" eaLnBrk="1" hangingPunct="1">
              <a:spcBef>
                <a:spcPct val="60000"/>
              </a:spcBef>
            </a:pPr>
            <a:r>
              <a:rPr lang="en-US" altLang="el-GR" sz="2000" dirty="0">
                <a:ea typeface="ヒラギノ角ゴ Pro W3" pitchFamily="-65" charset="-128"/>
              </a:rPr>
              <a:t>Thus, the NPV:</a:t>
            </a:r>
          </a:p>
          <a:p>
            <a:pPr algn="just" eaLnBrk="1" hangingPunct="1">
              <a:spcBef>
                <a:spcPct val="60000"/>
              </a:spcBef>
            </a:pPr>
            <a:endParaRPr lang="en-US" altLang="el-GR" sz="2000" dirty="0">
              <a:ea typeface="ヒラギノ角ゴ Pro W3" pitchFamily="-65" charset="-128"/>
            </a:endParaRPr>
          </a:p>
          <a:p>
            <a:pPr algn="just" eaLnBrk="1" hangingPunct="1">
              <a:spcBef>
                <a:spcPct val="60000"/>
              </a:spcBef>
            </a:pPr>
            <a:endParaRPr lang="en-GB" altLang="el-GR" sz="2000" dirty="0">
              <a:ea typeface="ヒラギノ角ゴ Pro W3" pitchFamily="-65" charset="-128"/>
            </a:endParaRPr>
          </a:p>
          <a:p>
            <a:pPr algn="just" eaLnBrk="1" hangingPunct="1">
              <a:spcBef>
                <a:spcPct val="60000"/>
              </a:spcBef>
            </a:pPr>
            <a:r>
              <a:rPr lang="en-GB" altLang="el-GR" sz="2000" dirty="0">
                <a:ea typeface="ヒラギノ角ゴ Pro W3" pitchFamily="-65" charset="-128"/>
              </a:rPr>
              <a:t>If you use </a:t>
            </a:r>
            <a:r>
              <a:rPr lang="en-GB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only equity </a:t>
            </a:r>
            <a:r>
              <a:rPr lang="en-GB" altLang="el-GR" sz="2000" dirty="0">
                <a:ea typeface="ヒラギノ角ゴ Pro W3" pitchFamily="-65" charset="-128"/>
              </a:rPr>
              <a:t>to finance the project, how much would you be willing to pay for the project?</a:t>
            </a:r>
          </a:p>
          <a:p>
            <a:pPr algn="just" eaLnBrk="1" hangingPunct="1">
              <a:spcBef>
                <a:spcPct val="60000"/>
              </a:spcBef>
            </a:pPr>
            <a:endParaRPr lang="en-GB" altLang="el-GR" sz="2000" dirty="0">
              <a:ea typeface="ヒラギノ角ゴ Pro W3" pitchFamily="-65" charset="-128"/>
            </a:endParaRPr>
          </a:p>
          <a:p>
            <a:pPr algn="just" eaLnBrk="1" hangingPunct="1">
              <a:spcBef>
                <a:spcPct val="60000"/>
              </a:spcBef>
            </a:pPr>
            <a:endParaRPr lang="en-GB" altLang="el-GR" sz="2000" dirty="0">
              <a:ea typeface="ヒラギノ角ゴ Pro W3" pitchFamily="-65" charset="-128"/>
            </a:endParaRPr>
          </a:p>
          <a:p>
            <a:pPr algn="just" eaLnBrk="1" hangingPunct="1">
              <a:spcBef>
                <a:spcPct val="60000"/>
              </a:spcBef>
            </a:pPr>
            <a:endParaRPr lang="en-GB" altLang="el-GR" sz="2000" dirty="0">
              <a:solidFill>
                <a:srgbClr val="FF0000"/>
              </a:solidFill>
              <a:ea typeface="ヒラギノ角ゴ Pro W3" pitchFamily="-65" charset="-128"/>
            </a:endParaRPr>
          </a:p>
          <a:p>
            <a:pPr algn="just" eaLnBrk="1" hangingPunct="1">
              <a:spcBef>
                <a:spcPct val="60000"/>
              </a:spcBef>
            </a:pPr>
            <a:r>
              <a:rPr lang="en-GB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“If you can raise $1000 by selling equity in the firm, after paying the investment cost of $800, you can keep the remaining $200, the NPV of the project NPV, as a profit”</a:t>
            </a:r>
          </a:p>
          <a:p>
            <a:pPr eaLnBrk="1" hangingPunct="1">
              <a:spcBef>
                <a:spcPct val="60000"/>
              </a:spcBef>
            </a:pPr>
            <a:endParaRPr lang="en-US" altLang="el-GR" dirty="0">
              <a:ea typeface="ヒラギノ角ゴ Pro W3" pitchFamily="-65" charset="-128"/>
            </a:endParaRPr>
          </a:p>
        </p:txBody>
      </p:sp>
      <p:graphicFrame>
        <p:nvGraphicFramePr>
          <p:cNvPr id="11268" name="Object 1024">
            <a:extLst>
              <a:ext uri="{FF2B5EF4-FFF2-40B4-BE49-F238E27FC236}">
                <a16:creationId xmlns:a16="http://schemas.microsoft.com/office/drawing/2014/main" id="{B2C2CC13-4A86-9D22-8068-192E082D5CD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07294048"/>
              </p:ext>
            </p:extLst>
          </p:nvPr>
        </p:nvGraphicFramePr>
        <p:xfrm>
          <a:off x="3722610" y="2455165"/>
          <a:ext cx="5368954" cy="59476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3657600" imgH="393700" progId="Equation.DSMT4">
                  <p:embed/>
                </p:oleObj>
              </mc:Choice>
              <mc:Fallback>
                <p:oleObj name="Equation" r:id="rId3" imgW="3657600" imgH="393700" progId="Equation.DSMT4">
                  <p:embed/>
                  <p:pic>
                    <p:nvPicPr>
                      <p:cNvPr id="11268" name="Object 1024">
                        <a:extLst>
                          <a:ext uri="{FF2B5EF4-FFF2-40B4-BE49-F238E27FC236}">
                            <a16:creationId xmlns:a16="http://schemas.microsoft.com/office/drawing/2014/main" id="{B2C2CC13-4A86-9D22-8068-192E082D5CD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22610" y="2455165"/>
                        <a:ext cx="5368954" cy="59476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2">
            <a:extLst>
              <a:ext uri="{FF2B5EF4-FFF2-40B4-BE49-F238E27FC236}">
                <a16:creationId xmlns:a16="http://schemas.microsoft.com/office/drawing/2014/main" id="{49314717-092E-E1B7-EF09-9B9775A638B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42891" y="169816"/>
            <a:ext cx="10515600" cy="784167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l-GR" sz="3600" b="1" dirty="0">
                <a:ea typeface="ヒラギノ角ゴ Pro W3" pitchFamily="-65" charset="-128"/>
              </a:rPr>
              <a:t>A simple example: Financing with Equity</a:t>
            </a:r>
          </a:p>
        </p:txBody>
      </p:sp>
      <p:pic>
        <p:nvPicPr>
          <p:cNvPr id="5" name="Εικόνα 4">
            <a:extLst>
              <a:ext uri="{FF2B5EF4-FFF2-40B4-BE49-F238E27FC236}">
                <a16:creationId xmlns:a16="http://schemas.microsoft.com/office/drawing/2014/main" id="{E7F75D61-03AD-9810-AEFE-68B60A9416B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802304" y="4245752"/>
            <a:ext cx="4800929" cy="678175"/>
          </a:xfrm>
          <a:prstGeom prst="rect">
            <a:avLst/>
          </a:prstGeom>
        </p:spPr>
      </p:pic>
    </p:spTree>
  </p:cSld>
  <p:clrMapOvr>
    <a:masterClrMapping/>
  </p:clrMapOvr>
  <p:transition spd="med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3">
            <a:extLst>
              <a:ext uri="{FF2B5EF4-FFF2-40B4-BE49-F238E27FC236}">
                <a16:creationId xmlns:a16="http://schemas.microsoft.com/office/drawing/2014/main" id="{4C8685B9-6CEC-DBDC-0BEA-204BB605474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8200" y="1287262"/>
            <a:ext cx="10646328" cy="4808738"/>
          </a:xfrm>
        </p:spPr>
        <p:txBody>
          <a:bodyPr vert="horz" lIns="91440" tIns="45720" rIns="91440" bIns="45720" rtlCol="0">
            <a:normAutofit/>
          </a:bodyPr>
          <a:lstStyle/>
          <a:p>
            <a:pPr eaLnBrk="1" hangingPunct="1"/>
            <a:r>
              <a:rPr lang="en-US" altLang="el-GR" sz="2000" b="1" dirty="0">
                <a:solidFill>
                  <a:srgbClr val="FF0000"/>
                </a:solidFill>
                <a:ea typeface="ヒラギノ角ゴ Pro W3" pitchFamily="-65" charset="-128"/>
              </a:rPr>
              <a:t>Unlevered Equity: </a:t>
            </a:r>
            <a:r>
              <a:rPr lang="en-US" altLang="el-GR" sz="2000" dirty="0">
                <a:ea typeface="ヒラギノ角ゴ Pro W3" pitchFamily="-65" charset="-128"/>
                <a:cs typeface="Arial" panose="020B0604020202020204" pitchFamily="34" charset="0"/>
              </a:rPr>
              <a:t>the e</a:t>
            </a:r>
            <a:r>
              <a:rPr lang="en-US" altLang="el-GR" sz="2000" dirty="0">
                <a:ea typeface="ヒラギノ角ゴ Pro W3" pitchFamily="-65" charset="-128"/>
              </a:rPr>
              <a:t>quity in a firm that has </a:t>
            </a:r>
            <a:r>
              <a:rPr lang="en-US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no debt</a:t>
            </a:r>
          </a:p>
          <a:p>
            <a:pPr eaLnBrk="1" hangingPunct="1">
              <a:spcBef>
                <a:spcPct val="60000"/>
              </a:spcBef>
            </a:pPr>
            <a:endParaRPr lang="en-US" altLang="el-GR" sz="2000" dirty="0">
              <a:ea typeface="ヒラギノ角ゴ Pro W3" pitchFamily="-65" charset="-128"/>
            </a:endParaRPr>
          </a:p>
          <a:p>
            <a:pPr eaLnBrk="1" hangingPunct="1">
              <a:spcBef>
                <a:spcPct val="60000"/>
              </a:spcBef>
            </a:pPr>
            <a:r>
              <a:rPr lang="en-US" altLang="el-GR" sz="2000" dirty="0">
                <a:ea typeface="ヒラギノ角ゴ Pro W3" pitchFamily="-65" charset="-128"/>
              </a:rPr>
              <a:t>Since there is no debt  → cash flows of the unlevered equity = cash flows of the investment</a:t>
            </a:r>
          </a:p>
          <a:p>
            <a:pPr eaLnBrk="1" hangingPunct="1">
              <a:spcBef>
                <a:spcPct val="60000"/>
              </a:spcBef>
            </a:pPr>
            <a:endParaRPr lang="en-US" altLang="el-GR" sz="2000" b="1" dirty="0">
              <a:ea typeface="ヒラギノ角ゴ Pro W3" pitchFamily="-65" charset="-128"/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83144B00-4C5E-BC7D-F1AC-3C70FBB7697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69525" y="286506"/>
            <a:ext cx="10515600" cy="817723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l-GR" sz="3600" b="1" dirty="0">
                <a:ea typeface="ヒラギノ角ゴ Pro W3" pitchFamily="-65" charset="-128"/>
              </a:rPr>
              <a:t>A simple example: Financing with Equity </a:t>
            </a:r>
            <a:endParaRPr lang="en-US" altLang="el-GR" sz="2000" dirty="0">
              <a:ea typeface="ヒラギノ角ゴ Pro W3" pitchFamily="-65" charset="-128"/>
            </a:endParaRPr>
          </a:p>
        </p:txBody>
      </p:sp>
      <p:pic>
        <p:nvPicPr>
          <p:cNvPr id="3" name="Εικόνα 2">
            <a:extLst>
              <a:ext uri="{FF2B5EF4-FFF2-40B4-BE49-F238E27FC236}">
                <a16:creationId xmlns:a16="http://schemas.microsoft.com/office/drawing/2014/main" id="{08F16296-7EBF-8F0C-89ED-088FB06ACA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7650" y="3071766"/>
            <a:ext cx="10039350" cy="1762125"/>
          </a:xfrm>
          <a:prstGeom prst="rect">
            <a:avLst/>
          </a:prstGeom>
        </p:spPr>
      </p:pic>
    </p:spTree>
  </p:cSld>
  <p:clrMapOvr>
    <a:masterClrMapping/>
  </p:clrMapOvr>
  <p:transition spd="med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Rectangle 3">
            <a:extLst>
              <a:ext uri="{FF2B5EF4-FFF2-40B4-BE49-F238E27FC236}">
                <a16:creationId xmlns:a16="http://schemas.microsoft.com/office/drawing/2014/main" id="{A965597E-D3C6-178D-07F5-8ABB7087BA5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8200" y="1400961"/>
            <a:ext cx="10515600" cy="4776002"/>
          </a:xfrm>
        </p:spPr>
        <p:txBody>
          <a:bodyPr vert="horz" lIns="91440" tIns="45720" rIns="91440" bIns="45720" rtlCol="0">
            <a:normAutofit/>
          </a:bodyPr>
          <a:lstStyle/>
          <a:p>
            <a:pPr algn="just" eaLnBrk="1" hangingPunct="1">
              <a:spcBef>
                <a:spcPct val="50000"/>
              </a:spcBef>
            </a:pPr>
            <a:r>
              <a:rPr lang="en-US" altLang="el-GR" sz="2000" dirty="0">
                <a:ea typeface="ヒラギノ角ゴ Pro W3" pitchFamily="-65" charset="-128"/>
              </a:rPr>
              <a:t>What is the return to the shareholders ?</a:t>
            </a:r>
          </a:p>
          <a:p>
            <a:pPr algn="just" eaLnBrk="1" hangingPunct="1">
              <a:spcBef>
                <a:spcPct val="50000"/>
              </a:spcBef>
            </a:pPr>
            <a:endParaRPr lang="en-US" altLang="el-GR" sz="2000" dirty="0">
              <a:ea typeface="ヒラギノ角ゴ Pro W3" pitchFamily="-65" charset="-128"/>
            </a:endParaRPr>
          </a:p>
          <a:p>
            <a:pPr marL="0" indent="0" algn="ctr" eaLnBrk="1" hangingPunct="1">
              <a:spcBef>
                <a:spcPct val="50000"/>
              </a:spcBef>
              <a:buNone/>
            </a:pPr>
            <a:r>
              <a:rPr lang="en-US" altLang="el-GR" sz="2000" b="1" dirty="0">
                <a:solidFill>
                  <a:srgbClr val="FF0000"/>
                </a:solidFill>
                <a:ea typeface="ヒラギノ角ゴ Pro W3" pitchFamily="-65" charset="-128"/>
              </a:rPr>
              <a:t>Either (40%) or (–10%)</a:t>
            </a:r>
          </a:p>
          <a:p>
            <a:pPr algn="just" eaLnBrk="1" hangingPunct="1">
              <a:spcBef>
                <a:spcPct val="50000"/>
              </a:spcBef>
            </a:pPr>
            <a:endParaRPr lang="en-US" altLang="el-GR" sz="2000" dirty="0">
              <a:ea typeface="ヒラギノ角ゴ Pro W3" pitchFamily="-65" charset="-128"/>
            </a:endParaRPr>
          </a:p>
          <a:p>
            <a:pPr algn="just" eaLnBrk="1" hangingPunct="1">
              <a:spcBef>
                <a:spcPct val="50000"/>
              </a:spcBef>
            </a:pPr>
            <a:r>
              <a:rPr lang="en-US" altLang="el-GR" sz="2000" dirty="0">
                <a:ea typeface="ヒラギノ角ゴ Pro W3" pitchFamily="-65" charset="-128"/>
              </a:rPr>
              <a:t>What is the </a:t>
            </a:r>
            <a:r>
              <a:rPr lang="en-US" altLang="el-GR" sz="2000" b="1" dirty="0">
                <a:solidFill>
                  <a:srgbClr val="FF0000"/>
                </a:solidFill>
                <a:ea typeface="ヒラギノ角ゴ Pro W3" pitchFamily="-65" charset="-128"/>
              </a:rPr>
              <a:t>expected return </a:t>
            </a:r>
            <a:r>
              <a:rPr lang="en-US" altLang="el-GR" sz="2000" dirty="0">
                <a:ea typeface="ヒラギノ角ゴ Pro W3" pitchFamily="-65" charset="-128"/>
              </a:rPr>
              <a:t>on the unlevered equity</a:t>
            </a:r>
            <a:r>
              <a:rPr lang="el-GR" altLang="el-GR" sz="2000" dirty="0">
                <a:ea typeface="ヒラギノ角ゴ Pro W3" pitchFamily="-65" charset="-128"/>
              </a:rPr>
              <a:t> ?</a:t>
            </a:r>
            <a:endParaRPr lang="en-US" altLang="el-GR" sz="2000" dirty="0">
              <a:ea typeface="ヒラギノ角ゴ Pro W3" pitchFamily="-65" charset="-128"/>
            </a:endParaRPr>
          </a:p>
          <a:p>
            <a:pPr algn="just" eaLnBrk="1" hangingPunct="1">
              <a:spcBef>
                <a:spcPct val="50000"/>
              </a:spcBef>
            </a:pPr>
            <a:endParaRPr lang="en-US" altLang="el-GR" sz="2000" dirty="0">
              <a:ea typeface="ヒラギノ角ゴ Pro W3" pitchFamily="-65" charset="-128"/>
            </a:endParaRPr>
          </a:p>
          <a:p>
            <a:pPr marL="0" indent="0" algn="ctr" eaLnBrk="1" hangingPunct="1">
              <a:spcBef>
                <a:spcPct val="50000"/>
              </a:spcBef>
              <a:buNone/>
            </a:pPr>
            <a:r>
              <a:rPr lang="en-US" altLang="el-GR" sz="2000" b="1" dirty="0">
                <a:solidFill>
                  <a:srgbClr val="FF0000"/>
                </a:solidFill>
                <a:ea typeface="ヒラギノ角ゴ Pro W3" pitchFamily="-65" charset="-128"/>
              </a:rPr>
              <a:t>(0.5)(40%) + (0.5)(-10%) = 15%</a:t>
            </a:r>
          </a:p>
          <a:p>
            <a:pPr marL="0" indent="0" algn="just" eaLnBrk="1" hangingPunct="1">
              <a:spcBef>
                <a:spcPct val="50000"/>
              </a:spcBef>
              <a:buNone/>
            </a:pPr>
            <a:endParaRPr lang="en-US" altLang="el-GR" sz="2000" dirty="0">
              <a:ea typeface="ヒラギノ角ゴ Pro W3" pitchFamily="-65" charset="-128"/>
            </a:endParaRPr>
          </a:p>
          <a:p>
            <a:pPr algn="just" eaLnBrk="1" hangingPunct="1">
              <a:spcBef>
                <a:spcPct val="50000"/>
              </a:spcBef>
            </a:pPr>
            <a:r>
              <a:rPr lang="en-US" altLang="el-GR" sz="2000" dirty="0">
                <a:ea typeface="ヒラギノ角ゴ Pro W3" pitchFamily="-65" charset="-128"/>
              </a:rPr>
              <a:t>Since cost of capital of the investment = </a:t>
            </a:r>
            <a:r>
              <a:rPr lang="en-US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15%</a:t>
            </a:r>
          </a:p>
          <a:p>
            <a:pPr marL="0" indent="0" algn="just" eaLnBrk="1" hangingPunct="1">
              <a:spcBef>
                <a:spcPct val="50000"/>
              </a:spcBef>
              <a:buNone/>
            </a:pPr>
            <a:endParaRPr lang="en-US" altLang="el-GR" sz="2000" dirty="0">
              <a:ea typeface="ヒラギノ角ゴ Pro W3" pitchFamily="-65" charset="-128"/>
              <a:cs typeface="Arial" panose="020B0604020202020204" pitchFamily="34" charset="0"/>
            </a:endParaRPr>
          </a:p>
          <a:p>
            <a:pPr marL="0" indent="0" algn="just" eaLnBrk="1" hangingPunct="1">
              <a:spcBef>
                <a:spcPct val="50000"/>
              </a:spcBef>
              <a:buNone/>
            </a:pPr>
            <a:r>
              <a:rPr lang="en-US" altLang="el-GR" sz="2000" dirty="0">
                <a:ea typeface="ヒラギノ角ゴ Pro W3" pitchFamily="-65" charset="-128"/>
                <a:cs typeface="Arial" panose="020B0604020202020204" pitchFamily="34" charset="0"/>
              </a:rPr>
              <a:t>→	The </a:t>
            </a:r>
            <a:r>
              <a:rPr lang="en-US" altLang="el-GR" sz="2000" dirty="0">
                <a:ea typeface="ヒラギノ角ゴ Pro W3" pitchFamily="-65" charset="-128"/>
              </a:rPr>
              <a:t>shareholders are earning an </a:t>
            </a:r>
            <a:r>
              <a:rPr lang="en-US" altLang="el-GR" sz="2000" b="1" dirty="0">
                <a:solidFill>
                  <a:srgbClr val="FF0000"/>
                </a:solidFill>
                <a:ea typeface="ヒラギノ角ゴ Pro W3" pitchFamily="-65" charset="-128"/>
              </a:rPr>
              <a:t>appropriate return for their risk</a:t>
            </a: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E94FB153-EB02-1AA4-616B-ED28E4DAC2E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365126"/>
            <a:ext cx="10515600" cy="792556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l-GR" sz="3600" b="1" dirty="0">
                <a:ea typeface="ヒラギノ角ゴ Pro W3" pitchFamily="-65" charset="-128"/>
              </a:rPr>
              <a:t>A simple example: Financing with Equity</a:t>
            </a:r>
          </a:p>
        </p:txBody>
      </p:sp>
    </p:spTree>
  </p:cSld>
  <p:clrMapOvr>
    <a:masterClrMapping/>
  </p:clrMapOvr>
  <p:transition spd="med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29379205-1D50-5AA7-A861-53F68A92FC2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23107" y="130319"/>
            <a:ext cx="10515600" cy="868057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l-GR" sz="3600" b="1" dirty="0">
                <a:ea typeface="ヒラギノ角ゴ Pro W3" pitchFamily="-65" charset="-128"/>
              </a:rPr>
              <a:t>Financing both with Debt and Equity</a:t>
            </a:r>
          </a:p>
        </p:txBody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7EC4E55F-EBB1-81C3-4DBB-3C9C1BDF7413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23107" y="998376"/>
            <a:ext cx="11243992" cy="5327779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altLang="el-GR" sz="2000" dirty="0">
                <a:ea typeface="ヒラギノ角ゴ Pro W3" pitchFamily="-65" charset="-128"/>
              </a:rPr>
              <a:t>Now let us see a different case </a:t>
            </a:r>
          </a:p>
          <a:p>
            <a:r>
              <a:rPr lang="en-US" altLang="el-GR" sz="2000" dirty="0">
                <a:ea typeface="ヒラギノ角ゴ Pro W3" pitchFamily="-65" charset="-128"/>
              </a:rPr>
              <a:t>In addition to selling equity, assume now that the firm </a:t>
            </a:r>
            <a:r>
              <a:rPr lang="en-US" altLang="el-GR" sz="2000" b="1" dirty="0">
                <a:solidFill>
                  <a:srgbClr val="FF0000"/>
                </a:solidFill>
                <a:ea typeface="ヒラギノ角ゴ Pro W3" pitchFamily="-65" charset="-128"/>
              </a:rPr>
              <a:t>borrows $500 </a:t>
            </a:r>
            <a:r>
              <a:rPr lang="en-US" altLang="el-GR" sz="2000" dirty="0">
                <a:ea typeface="ヒラギノ角ゴ Pro W3" pitchFamily="-65" charset="-128"/>
              </a:rPr>
              <a:t>initially.</a:t>
            </a:r>
          </a:p>
          <a:p>
            <a:r>
              <a:rPr lang="en-US" altLang="el-GR" sz="2000" dirty="0">
                <a:ea typeface="ヒラギノ角ゴ Pro W3" pitchFamily="-65" charset="-128"/>
              </a:rPr>
              <a:t>Since the CFs will be enough to repay the debt (no risk), the appropriate rate is the risk free </a:t>
            </a:r>
            <a:r>
              <a:rPr lang="en-US" altLang="el-GR" sz="2000" b="1" dirty="0">
                <a:solidFill>
                  <a:srgbClr val="FF0000"/>
                </a:solidFill>
                <a:ea typeface="ヒラギノ角ゴ Pro W3" pitchFamily="-65" charset="-128"/>
              </a:rPr>
              <a:t>5%</a:t>
            </a:r>
          </a:p>
          <a:p>
            <a:r>
              <a:rPr lang="en-US" altLang="el-GR" sz="2000" dirty="0">
                <a:ea typeface="ヒラギノ角ゴ Pro W3" pitchFamily="-65" charset="-128"/>
              </a:rPr>
              <a:t>Thus, in year 1 the firm will owe to the loan ($500 </a:t>
            </a:r>
            <a:r>
              <a:rPr lang="en-US" altLang="el-GR" sz="2000" dirty="0">
                <a:ea typeface="ヒラギノ角ゴ Pro W3" pitchFamily="-65" charset="-128"/>
                <a:cs typeface="Arial" panose="020B0604020202020204" pitchFamily="34" charset="0"/>
              </a:rPr>
              <a:t>×</a:t>
            </a:r>
            <a:r>
              <a:rPr lang="en-US" altLang="el-GR" sz="2000" dirty="0">
                <a:ea typeface="ヒラギノ角ゴ Pro W3" pitchFamily="-65" charset="-128"/>
              </a:rPr>
              <a:t> 1.05) = </a:t>
            </a:r>
            <a:r>
              <a:rPr lang="en-US" altLang="el-GR" sz="2000" b="1" dirty="0">
                <a:solidFill>
                  <a:srgbClr val="FF0000"/>
                </a:solidFill>
                <a:ea typeface="ヒラギノ角ゴ Pro W3" pitchFamily="-65" charset="-128"/>
              </a:rPr>
              <a:t>$525</a:t>
            </a:r>
          </a:p>
          <a:p>
            <a:pPr eaLnBrk="1" hangingPunct="1">
              <a:lnSpc>
                <a:spcPct val="90000"/>
              </a:lnSpc>
              <a:spcBef>
                <a:spcPct val="60000"/>
              </a:spcBef>
            </a:pPr>
            <a:endParaRPr lang="en-US" altLang="el-GR" sz="2000" b="1" dirty="0">
              <a:ea typeface="ヒラギノ角ゴ Pro W3" pitchFamily="-65" charset="-128"/>
            </a:endParaRPr>
          </a:p>
          <a:p>
            <a:pPr eaLnBrk="1" hangingPunct="1">
              <a:lnSpc>
                <a:spcPct val="90000"/>
              </a:lnSpc>
              <a:spcBef>
                <a:spcPct val="60000"/>
              </a:spcBef>
            </a:pPr>
            <a:r>
              <a:rPr lang="en-US" altLang="el-GR" sz="2000" b="1" dirty="0">
                <a:solidFill>
                  <a:srgbClr val="FF0000"/>
                </a:solidFill>
                <a:ea typeface="ヒラギノ角ゴ Pro W3" pitchFamily="-65" charset="-128"/>
              </a:rPr>
              <a:t>Levered Equity: </a:t>
            </a:r>
            <a:r>
              <a:rPr lang="en-US" altLang="el-GR" sz="2000" dirty="0">
                <a:ea typeface="ヒラギノ角ゴ Pro W3" pitchFamily="-65" charset="-128"/>
              </a:rPr>
              <a:t>the equity in a company that also has debt outstanding</a:t>
            </a:r>
          </a:p>
          <a:p>
            <a:pPr eaLnBrk="1" hangingPunct="1">
              <a:lnSpc>
                <a:spcPct val="90000"/>
              </a:lnSpc>
              <a:spcBef>
                <a:spcPct val="60000"/>
              </a:spcBef>
            </a:pPr>
            <a:endParaRPr lang="en-GB" altLang="el-GR" sz="2000" dirty="0">
              <a:ea typeface="ヒラギノ角ゴ Pro W3" pitchFamily="-65" charset="-128"/>
            </a:endParaRPr>
          </a:p>
          <a:p>
            <a:pPr eaLnBrk="1" hangingPunct="1">
              <a:lnSpc>
                <a:spcPct val="90000"/>
              </a:lnSpc>
              <a:spcBef>
                <a:spcPct val="60000"/>
              </a:spcBef>
            </a:pPr>
            <a:r>
              <a:rPr lang="en-GB" altLang="el-GR" sz="2000" dirty="0">
                <a:ea typeface="ヒラギノ角ゴ Pro W3" pitchFamily="-65" charset="-128"/>
              </a:rPr>
              <a:t>Since now there is also </a:t>
            </a:r>
            <a:r>
              <a:rPr lang="en-GB" altLang="el-GR" sz="2000" b="1" dirty="0">
                <a:solidFill>
                  <a:srgbClr val="FF0000"/>
                </a:solidFill>
                <a:ea typeface="ヒラギノ角ゴ Pro W3" pitchFamily="-65" charset="-128"/>
              </a:rPr>
              <a:t>debt ($525) </a:t>
            </a:r>
            <a:r>
              <a:rPr lang="en-GB" altLang="el-GR" sz="2000" dirty="0">
                <a:ea typeface="ヒラギノ角ゴ Pro W3" pitchFamily="-65" charset="-128"/>
              </a:rPr>
              <a:t>the shareholders will receive: </a:t>
            </a:r>
          </a:p>
          <a:p>
            <a:pPr>
              <a:spcBef>
                <a:spcPct val="60000"/>
              </a:spcBef>
            </a:pPr>
            <a:endParaRPr lang="en-GB" altLang="el-GR" sz="2000" b="1" dirty="0">
              <a:solidFill>
                <a:srgbClr val="FF0000"/>
              </a:solidFill>
              <a:ea typeface="ヒラギノ角ゴ Pro W3" pitchFamily="-65" charset="-128"/>
            </a:endParaRPr>
          </a:p>
          <a:p>
            <a:pPr>
              <a:spcBef>
                <a:spcPct val="60000"/>
              </a:spcBef>
            </a:pPr>
            <a:r>
              <a:rPr lang="en-GB" altLang="el-GR" sz="2000" b="1" dirty="0">
                <a:solidFill>
                  <a:srgbClr val="FF0000"/>
                </a:solidFill>
                <a:ea typeface="ヒラギノ角ゴ Pro W3" pitchFamily="-65" charset="-128"/>
              </a:rPr>
              <a:t>$875 </a:t>
            </a:r>
            <a:r>
              <a:rPr lang="en-GB" altLang="el-GR" sz="2000" dirty="0">
                <a:ea typeface="ヒラギノ角ゴ Pro W3" pitchFamily="-65" charset="-128"/>
              </a:rPr>
              <a:t>($1400 – $525 = $875) in a </a:t>
            </a:r>
            <a:r>
              <a:rPr lang="en-GB" altLang="el-GR" sz="2000" b="1" dirty="0">
                <a:solidFill>
                  <a:srgbClr val="FF0000"/>
                </a:solidFill>
                <a:ea typeface="ヒラギノ角ゴ Pro W3" pitchFamily="-65" charset="-128"/>
              </a:rPr>
              <a:t>strong economy </a:t>
            </a:r>
          </a:p>
          <a:p>
            <a:pPr>
              <a:spcBef>
                <a:spcPct val="60000"/>
              </a:spcBef>
            </a:pPr>
            <a:endParaRPr lang="en-GB" altLang="el-GR" sz="2000" b="1" dirty="0">
              <a:solidFill>
                <a:srgbClr val="FF0000"/>
              </a:solidFill>
              <a:ea typeface="ヒラギノ角ゴ Pro W3" pitchFamily="-65" charset="-128"/>
            </a:endParaRPr>
          </a:p>
          <a:p>
            <a:pPr>
              <a:spcBef>
                <a:spcPct val="60000"/>
              </a:spcBef>
            </a:pPr>
            <a:r>
              <a:rPr lang="en-GB" altLang="el-GR" sz="2000" b="1" dirty="0">
                <a:solidFill>
                  <a:srgbClr val="FF0000"/>
                </a:solidFill>
                <a:ea typeface="ヒラギノ角ゴ Pro W3" pitchFamily="-65" charset="-128"/>
              </a:rPr>
              <a:t>$375 </a:t>
            </a:r>
            <a:r>
              <a:rPr lang="en-GB" altLang="el-GR" sz="2000" dirty="0">
                <a:ea typeface="ヒラギノ角ゴ Pro W3" pitchFamily="-65" charset="-128"/>
              </a:rPr>
              <a:t>($900 – $525 = $375) in a </a:t>
            </a:r>
            <a:r>
              <a:rPr lang="en-GB" altLang="el-GR" sz="2000" b="1" dirty="0">
                <a:solidFill>
                  <a:srgbClr val="FF0000"/>
                </a:solidFill>
                <a:ea typeface="ヒラギノ角ゴ Pro W3" pitchFamily="-65" charset="-128"/>
              </a:rPr>
              <a:t>weak economy </a:t>
            </a:r>
          </a:p>
          <a:p>
            <a:pPr eaLnBrk="1" hangingPunct="1">
              <a:lnSpc>
                <a:spcPct val="90000"/>
              </a:lnSpc>
              <a:spcBef>
                <a:spcPct val="60000"/>
              </a:spcBef>
            </a:pPr>
            <a:endParaRPr lang="en-GB" altLang="el-GR" sz="2000" dirty="0">
              <a:ea typeface="ヒラギノ角ゴ Pro W3" pitchFamily="-65" charset="-128"/>
            </a:endParaRPr>
          </a:p>
          <a:p>
            <a:pPr eaLnBrk="1" hangingPunct="1">
              <a:lnSpc>
                <a:spcPct val="90000"/>
              </a:lnSpc>
              <a:spcBef>
                <a:spcPct val="60000"/>
              </a:spcBef>
            </a:pPr>
            <a:endParaRPr lang="en-US" altLang="el-GR" sz="2000" dirty="0">
              <a:ea typeface="ヒラギノ角ゴ Pro W3" pitchFamily="-65" charset="-128"/>
            </a:endParaRPr>
          </a:p>
        </p:txBody>
      </p:sp>
    </p:spTree>
  </p:cSld>
  <p:clrMapOvr>
    <a:masterClrMapping/>
  </p:clrMapOvr>
  <p:transition spd="med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ADC48C02-4CB4-F156-0073-19B72BEEA7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0213" y="1251751"/>
            <a:ext cx="11088209" cy="4925212"/>
          </a:xfrm>
        </p:spPr>
        <p:txBody>
          <a:bodyPr/>
          <a:lstStyle/>
          <a:p>
            <a:r>
              <a:rPr lang="en-US" altLang="el-GR" sz="2000" dirty="0">
                <a:ea typeface="ヒラギノ角ゴ Pro W3" pitchFamily="-65" charset="-128"/>
              </a:rPr>
              <a:t>The Q is: 	At what </a:t>
            </a:r>
            <a:r>
              <a:rPr lang="en-US" altLang="el-GR" sz="2000" b="1" dirty="0">
                <a:solidFill>
                  <a:srgbClr val="FF0000"/>
                </a:solidFill>
                <a:ea typeface="ヒラギノ角ゴ Pro W3" pitchFamily="-65" charset="-128"/>
              </a:rPr>
              <a:t>price (</a:t>
            </a:r>
            <a:r>
              <a:rPr lang="en-US" altLang="el-GR" sz="2000" b="1" i="1" dirty="0">
                <a:solidFill>
                  <a:srgbClr val="FF0000"/>
                </a:solidFill>
                <a:ea typeface="ヒラギノ角ゴ Pro W3" pitchFamily="-65" charset="-128"/>
              </a:rPr>
              <a:t>E)</a:t>
            </a:r>
            <a:r>
              <a:rPr lang="en-US" altLang="el-GR" sz="2000" b="1" dirty="0">
                <a:solidFill>
                  <a:srgbClr val="FF0000"/>
                </a:solidFill>
                <a:ea typeface="ヒラギノ角ゴ Pro W3" pitchFamily="-65" charset="-128"/>
              </a:rPr>
              <a:t> </a:t>
            </a:r>
            <a:r>
              <a:rPr lang="en-US" altLang="el-GR" sz="2000" dirty="0">
                <a:ea typeface="ヒラギノ角ゴ Pro W3" pitchFamily="-65" charset="-128"/>
              </a:rPr>
              <a:t>should the levered equity be sold?  </a:t>
            </a:r>
          </a:p>
          <a:p>
            <a:r>
              <a:rPr lang="en-US" altLang="el-GR" sz="2000" dirty="0">
                <a:ea typeface="ヒラギノ角ゴ Pro W3" pitchFamily="-65" charset="-128"/>
              </a:rPr>
              <a:t>That is:	What is the </a:t>
            </a:r>
            <a:r>
              <a:rPr lang="en-US" altLang="el-GR" sz="2000" b="1" dirty="0">
                <a:solidFill>
                  <a:srgbClr val="FF0000"/>
                </a:solidFill>
                <a:ea typeface="ヒラギノ角ゴ Pro W3" pitchFamily="-65" charset="-128"/>
              </a:rPr>
              <a:t>optimal</a:t>
            </a:r>
            <a:r>
              <a:rPr lang="en-US" altLang="el-GR" sz="2000" dirty="0">
                <a:ea typeface="ヒラギノ角ゴ Pro W3" pitchFamily="-65" charset="-128"/>
              </a:rPr>
              <a:t> capital structure?</a:t>
            </a:r>
          </a:p>
          <a:p>
            <a:endParaRPr lang="en-GB" dirty="0"/>
          </a:p>
          <a:p>
            <a:endParaRPr lang="el-GR" dirty="0"/>
          </a:p>
        </p:txBody>
      </p:sp>
      <p:sp>
        <p:nvSpPr>
          <p:cNvPr id="6" name="Rectangle 2">
            <a:extLst>
              <a:ext uri="{FF2B5EF4-FFF2-40B4-BE49-F238E27FC236}">
                <a16:creationId xmlns:a16="http://schemas.microsoft.com/office/drawing/2014/main" id="{65F32EC3-0F67-41E5-7DBF-525F19C81C4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28650" y="295428"/>
            <a:ext cx="10515600" cy="771217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l-GR" sz="3600" b="1" dirty="0">
                <a:ea typeface="ヒラギノ角ゴ Pro W3" pitchFamily="-65" charset="-128"/>
              </a:rPr>
              <a:t>Financing both with Debt and Equity</a:t>
            </a:r>
          </a:p>
        </p:txBody>
      </p:sp>
      <p:pic>
        <p:nvPicPr>
          <p:cNvPr id="8" name="Εικόνα 7">
            <a:extLst>
              <a:ext uri="{FF2B5EF4-FFF2-40B4-BE49-F238E27FC236}">
                <a16:creationId xmlns:a16="http://schemas.microsoft.com/office/drawing/2014/main" id="{95C67A73-2D53-482C-0E28-C7FE1E2E24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3612" y="2889497"/>
            <a:ext cx="7724775" cy="2552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79702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5" name="Rectangle 3">
            <a:extLst>
              <a:ext uri="{FF2B5EF4-FFF2-40B4-BE49-F238E27FC236}">
                <a16:creationId xmlns:a16="http://schemas.microsoft.com/office/drawing/2014/main" id="{81B23240-C68F-8B2C-468D-720EC55F38C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05035" y="1171852"/>
            <a:ext cx="11324208" cy="5028963"/>
          </a:xfrm>
        </p:spPr>
        <p:txBody>
          <a:bodyPr vert="horz" lIns="91440" tIns="45720" rIns="91440" bIns="45720" rtlCol="0">
            <a:normAutofit/>
          </a:bodyPr>
          <a:lstStyle/>
          <a:p>
            <a:pPr algn="just">
              <a:spcBef>
                <a:spcPct val="60000"/>
              </a:spcBef>
            </a:pPr>
            <a:r>
              <a:rPr lang="en-US" altLang="el-GR" sz="2000" dirty="0">
                <a:ea typeface="ヒラギノ角ゴ Pro W3" pitchFamily="-65" charset="-128"/>
              </a:rPr>
              <a:t>Modigliani and Miller argued that in perfect capital markets:</a:t>
            </a:r>
          </a:p>
          <a:p>
            <a:pPr marL="0" indent="0" algn="just" eaLnBrk="1" hangingPunct="1">
              <a:spcBef>
                <a:spcPct val="60000"/>
              </a:spcBef>
              <a:buNone/>
            </a:pPr>
            <a:r>
              <a:rPr lang="en-US" altLang="el-GR" sz="2000" dirty="0">
                <a:ea typeface="ヒラギノ角ゴ Pro W3" pitchFamily="-65" charset="-128"/>
              </a:rPr>
              <a:t>→	the total value of a firm should </a:t>
            </a:r>
            <a:r>
              <a:rPr lang="en-US" altLang="el-GR" sz="2000" b="1" dirty="0">
                <a:solidFill>
                  <a:srgbClr val="FF0000"/>
                </a:solidFill>
                <a:ea typeface="ヒラギノ角ゴ Pro W3" pitchFamily="-65" charset="-128"/>
              </a:rPr>
              <a:t>not depend </a:t>
            </a:r>
            <a:r>
              <a:rPr lang="en-US" altLang="el-GR" sz="2000" dirty="0">
                <a:ea typeface="ヒラギノ角ゴ Pro W3" pitchFamily="-65" charset="-128"/>
              </a:rPr>
              <a:t>on its capital structure</a:t>
            </a:r>
          </a:p>
          <a:p>
            <a:pPr algn="just" eaLnBrk="1" hangingPunct="1">
              <a:spcBef>
                <a:spcPct val="60000"/>
              </a:spcBef>
            </a:pPr>
            <a:endParaRPr lang="en-US" altLang="el-GR" sz="2000" dirty="0">
              <a:ea typeface="ヒラギノ角ゴ Pro W3" pitchFamily="-65" charset="-128"/>
            </a:endParaRPr>
          </a:p>
          <a:p>
            <a:pPr algn="just" eaLnBrk="1" hangingPunct="1">
              <a:spcBef>
                <a:spcPct val="60000"/>
              </a:spcBef>
            </a:pPr>
            <a:r>
              <a:rPr lang="en-US" altLang="el-GR" sz="2000" dirty="0">
                <a:ea typeface="ヒラギノ角ゴ Pro W3" pitchFamily="-65" charset="-128"/>
              </a:rPr>
              <a:t>The idea is simple: the firm’s total CFs are </a:t>
            </a:r>
            <a:r>
              <a:rPr lang="en-US" altLang="el-GR" sz="2000" b="1" dirty="0">
                <a:solidFill>
                  <a:srgbClr val="FF0000"/>
                </a:solidFill>
                <a:ea typeface="ヒラギノ角ゴ Pro W3" pitchFamily="-65" charset="-128"/>
              </a:rPr>
              <a:t>still</a:t>
            </a:r>
            <a:r>
              <a:rPr lang="en-US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 </a:t>
            </a:r>
            <a:r>
              <a:rPr lang="en-US" altLang="el-GR" sz="2000" dirty="0">
                <a:ea typeface="ヒラギノ角ゴ Pro W3" pitchFamily="-65" charset="-128"/>
              </a:rPr>
              <a:t>equal the CFs from the investment </a:t>
            </a:r>
          </a:p>
          <a:p>
            <a:pPr marL="0" indent="0" algn="just" eaLnBrk="1" hangingPunct="1">
              <a:spcBef>
                <a:spcPct val="60000"/>
              </a:spcBef>
              <a:buNone/>
            </a:pPr>
            <a:r>
              <a:rPr lang="en-US" altLang="el-GR" sz="2000" b="1" dirty="0">
                <a:solidFill>
                  <a:srgbClr val="FF0000"/>
                </a:solidFill>
                <a:ea typeface="ヒラギノ角ゴ Pro W3" pitchFamily="-65" charset="-128"/>
                <a:cs typeface="Arial" panose="020B0604020202020204" pitchFamily="34" charset="0"/>
              </a:rPr>
              <a:t>→	should have the same </a:t>
            </a:r>
            <a:r>
              <a:rPr lang="en-US" altLang="el-GR" sz="2000" b="1" dirty="0">
                <a:solidFill>
                  <a:srgbClr val="FF0000"/>
                </a:solidFill>
                <a:ea typeface="ヒラギノ角ゴ Pro W3" pitchFamily="-65" charset="-128"/>
              </a:rPr>
              <a:t>present value</a:t>
            </a:r>
          </a:p>
          <a:p>
            <a:pPr algn="just" eaLnBrk="1" hangingPunct="1">
              <a:spcBef>
                <a:spcPct val="60000"/>
              </a:spcBef>
            </a:pPr>
            <a:endParaRPr lang="en-GB" altLang="el-GR" sz="2000" dirty="0">
              <a:ea typeface="ヒラギノ角ゴ Pro W3" pitchFamily="-65" charset="-128"/>
            </a:endParaRPr>
          </a:p>
          <a:p>
            <a:pPr algn="just" eaLnBrk="1" hangingPunct="1">
              <a:spcBef>
                <a:spcPct val="60000"/>
              </a:spcBef>
            </a:pPr>
            <a:r>
              <a:rPr lang="en-GB" altLang="el-GR" sz="2000" dirty="0">
                <a:ea typeface="ヒラギノ角ゴ Pro W3" pitchFamily="-65" charset="-128"/>
              </a:rPr>
              <a:t>Since, the CFs of (Debt + Equity)  = CFs from the investment</a:t>
            </a:r>
          </a:p>
          <a:p>
            <a:pPr marL="0" indent="0" algn="just" eaLnBrk="1" hangingPunct="1">
              <a:spcBef>
                <a:spcPct val="60000"/>
              </a:spcBef>
              <a:buNone/>
            </a:pPr>
            <a:r>
              <a:rPr lang="en-GB" altLang="el-GR" sz="2000" dirty="0">
                <a:ea typeface="ヒラギノ角ゴ Pro W3" pitchFamily="-65" charset="-128"/>
                <a:cs typeface="Arial" panose="020B0604020202020204" pitchFamily="34" charset="0"/>
              </a:rPr>
              <a:t>→	The </a:t>
            </a:r>
            <a:r>
              <a:rPr lang="en-GB" altLang="el-GR" sz="2000" dirty="0">
                <a:ea typeface="ヒラギノ角ゴ Pro W3" pitchFamily="-65" charset="-128"/>
              </a:rPr>
              <a:t>combined values of debt and equity =  $1000 </a:t>
            </a:r>
            <a:r>
              <a:rPr lang="en-GB" altLang="el-GR" sz="2000" b="1" dirty="0">
                <a:solidFill>
                  <a:srgbClr val="FF0000"/>
                </a:solidFill>
                <a:ea typeface="ヒラギノ角ゴ Pro W3" pitchFamily="-65" charset="-128"/>
              </a:rPr>
              <a:t>(Law of One Price)</a:t>
            </a:r>
          </a:p>
          <a:p>
            <a:pPr marL="0" indent="0" algn="just" eaLnBrk="1" hangingPunct="1">
              <a:spcBef>
                <a:spcPct val="60000"/>
              </a:spcBef>
              <a:buNone/>
            </a:pPr>
            <a:endParaRPr lang="en-GB" altLang="el-GR" sz="2000" dirty="0">
              <a:ea typeface="ヒラギノ角ゴ Pro W3" pitchFamily="-65" charset="-128"/>
            </a:endParaRPr>
          </a:p>
          <a:p>
            <a:pPr algn="just" eaLnBrk="1" hangingPunct="1">
              <a:spcBef>
                <a:spcPct val="60000"/>
              </a:spcBef>
            </a:pPr>
            <a:r>
              <a:rPr lang="en-GB" altLang="el-GR" sz="2000" dirty="0">
                <a:ea typeface="ヒラギノ角ゴ Pro W3" pitchFamily="-65" charset="-128"/>
              </a:rPr>
              <a:t>Therefore, if debt =$500, </a:t>
            </a:r>
            <a:r>
              <a:rPr lang="en-GB" altLang="el-GR" sz="2000" b="1" dirty="0">
                <a:solidFill>
                  <a:srgbClr val="FF0000"/>
                </a:solidFill>
                <a:ea typeface="ヒラギノ角ゴ Pro W3" pitchFamily="-65" charset="-128"/>
              </a:rPr>
              <a:t>levered equity should = $500 </a:t>
            </a:r>
            <a:r>
              <a:rPr lang="en-GB" altLang="el-GR" sz="2000" dirty="0">
                <a:ea typeface="ヒラギノ角ゴ Pro W3" pitchFamily="-65" charset="-128"/>
              </a:rPr>
              <a:t>(E = $1000 – $500 = $500)</a:t>
            </a:r>
            <a:endParaRPr lang="en-US" altLang="el-GR" sz="2000" dirty="0">
              <a:ea typeface="ヒラギノ角ゴ Pro W3" pitchFamily="-65" charset="-128"/>
            </a:endParaRPr>
          </a:p>
          <a:p>
            <a:pPr eaLnBrk="1" hangingPunct="1">
              <a:spcBef>
                <a:spcPct val="60000"/>
              </a:spcBef>
            </a:pPr>
            <a:endParaRPr lang="en-US" altLang="el-GR" dirty="0">
              <a:ea typeface="ヒラギノ角ゴ Pro W3" pitchFamily="-65" charset="-128"/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BC2FBBB0-F690-ECE1-5F6E-8DCD2EA76DD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05035" y="152061"/>
            <a:ext cx="10515600" cy="851279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l-GR" sz="3600" b="1" dirty="0">
                <a:ea typeface="ヒラギノ角ゴ Pro W3" pitchFamily="-65" charset="-128"/>
              </a:rPr>
              <a:t>Financing both with Debt and Equity</a:t>
            </a:r>
          </a:p>
        </p:txBody>
      </p:sp>
    </p:spTree>
  </p:cSld>
  <p:clrMapOvr>
    <a:masterClrMapping/>
  </p:clrMapOvr>
  <p:transition spd="med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>
            <a:extLst>
              <a:ext uri="{FF2B5EF4-FFF2-40B4-BE49-F238E27FC236}">
                <a16:creationId xmlns:a16="http://schemas.microsoft.com/office/drawing/2014/main" id="{7B65EFB5-8004-93F6-BF5C-8CA4A8B5F82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79508" y="1400961"/>
            <a:ext cx="11140580" cy="4776002"/>
          </a:xfrm>
        </p:spPr>
        <p:txBody>
          <a:bodyPr vert="horz" lIns="91440" tIns="45720" rIns="91440" bIns="45720" rtlCol="0">
            <a:normAutofit/>
          </a:bodyPr>
          <a:lstStyle/>
          <a:p>
            <a:pPr algn="just" eaLnBrk="1" hangingPunct="1">
              <a:spcBef>
                <a:spcPct val="60000"/>
              </a:spcBef>
            </a:pPr>
            <a:r>
              <a:rPr lang="en-US" altLang="el-GR" sz="2000" dirty="0">
                <a:ea typeface="ヒラギノ角ゴ Pro W3" pitchFamily="-65" charset="-128"/>
              </a:rPr>
              <a:t>Since the CFs of the levered equity </a:t>
            </a:r>
            <a:r>
              <a:rPr lang="en-US" altLang="el-GR" sz="2000" b="1" dirty="0">
                <a:solidFill>
                  <a:srgbClr val="FF0000"/>
                </a:solidFill>
                <a:ea typeface="ヒラギノ角ゴ Pro W3" pitchFamily="-65" charset="-128"/>
              </a:rPr>
              <a:t>&lt; </a:t>
            </a:r>
            <a:r>
              <a:rPr lang="en-US" altLang="el-GR" sz="2000" dirty="0">
                <a:ea typeface="ヒラギノ角ゴ Pro W3" pitchFamily="-65" charset="-128"/>
              </a:rPr>
              <a:t>the CFs of the unlevered equity</a:t>
            </a:r>
          </a:p>
          <a:p>
            <a:pPr marL="0" indent="0" algn="just" eaLnBrk="1" hangingPunct="1">
              <a:spcBef>
                <a:spcPct val="60000"/>
              </a:spcBef>
              <a:buNone/>
            </a:pPr>
            <a:r>
              <a:rPr lang="en-US" altLang="el-GR" sz="2000" dirty="0">
                <a:ea typeface="ヒラギノ角ゴ Pro W3" pitchFamily="-65" charset="-128"/>
                <a:cs typeface="Arial" panose="020B0604020202020204" pitchFamily="34" charset="0"/>
              </a:rPr>
              <a:t>	→ 	the </a:t>
            </a:r>
            <a:r>
              <a:rPr lang="en-US" altLang="el-GR" sz="2000" dirty="0">
                <a:ea typeface="ヒラギノ角ゴ Pro W3" pitchFamily="-65" charset="-128"/>
              </a:rPr>
              <a:t>levered equity price should be </a:t>
            </a:r>
            <a:r>
              <a:rPr lang="en-US" altLang="el-GR" sz="2000" b="1" dirty="0">
                <a:solidFill>
                  <a:srgbClr val="FF0000"/>
                </a:solidFill>
                <a:ea typeface="ヒラギノ角ゴ Pro W3" pitchFamily="-65" charset="-128"/>
              </a:rPr>
              <a:t>lower</a:t>
            </a:r>
            <a:r>
              <a:rPr lang="en-US" altLang="el-GR" sz="2000" dirty="0">
                <a:ea typeface="ヒラギノ角ゴ Pro W3" pitchFamily="-65" charset="-128"/>
              </a:rPr>
              <a:t> ($500 versus $1000). </a:t>
            </a:r>
          </a:p>
          <a:p>
            <a:pPr algn="just">
              <a:spcBef>
                <a:spcPct val="60000"/>
              </a:spcBef>
            </a:pPr>
            <a:r>
              <a:rPr lang="en-US" altLang="el-GR" sz="2000" dirty="0">
                <a:ea typeface="ヒラギノ角ゴ Pro W3" pitchFamily="-65" charset="-128"/>
              </a:rPr>
              <a:t>However, note that: </a:t>
            </a:r>
          </a:p>
          <a:p>
            <a:pPr algn="just">
              <a:spcBef>
                <a:spcPct val="60000"/>
              </a:spcBef>
            </a:pPr>
            <a:r>
              <a:rPr lang="en-US" altLang="el-GR" sz="2000" dirty="0">
                <a:ea typeface="ヒラギノ角ゴ Pro W3" pitchFamily="-65" charset="-128"/>
              </a:rPr>
              <a:t>The firm will </a:t>
            </a:r>
            <a:r>
              <a:rPr lang="en-US" altLang="el-GR" sz="2000" b="1" dirty="0">
                <a:solidFill>
                  <a:srgbClr val="FF0000"/>
                </a:solidFill>
                <a:ea typeface="ヒラギノ角ゴ Pro W3" pitchFamily="-65" charset="-128"/>
              </a:rPr>
              <a:t>still raise capital of $1000 </a:t>
            </a:r>
            <a:r>
              <a:rPr lang="en-US" altLang="el-GR" sz="2000" dirty="0">
                <a:ea typeface="ヒラギノ角ゴ Pro W3" pitchFamily="-65" charset="-128"/>
              </a:rPr>
              <a:t>(issuing both debt and levered equity) </a:t>
            </a:r>
          </a:p>
          <a:p>
            <a:pPr algn="just">
              <a:spcBef>
                <a:spcPct val="60000"/>
              </a:spcBef>
            </a:pPr>
            <a:r>
              <a:rPr lang="en-US" altLang="el-GR" sz="2000" dirty="0">
                <a:ea typeface="ヒラギノ角ゴ Pro W3" pitchFamily="-65" charset="-128"/>
              </a:rPr>
              <a:t>As a result, the firm should be </a:t>
            </a:r>
            <a:r>
              <a:rPr lang="en-US" altLang="el-GR" sz="2000" b="1" dirty="0">
                <a:solidFill>
                  <a:srgbClr val="FF0000"/>
                </a:solidFill>
                <a:ea typeface="ヒラギノ角ゴ Pro W3" pitchFamily="-65" charset="-128"/>
              </a:rPr>
              <a:t>indifferent</a:t>
            </a:r>
            <a:r>
              <a:rPr lang="en-US" altLang="el-GR" sz="2000" dirty="0">
                <a:ea typeface="ヒラギノ角ゴ Pro W3" pitchFamily="-65" charset="-128"/>
              </a:rPr>
              <a:t> between the two options for capital structure</a:t>
            </a:r>
          </a:p>
          <a:p>
            <a:pPr algn="just">
              <a:spcBef>
                <a:spcPct val="60000"/>
              </a:spcBef>
            </a:pPr>
            <a:endParaRPr lang="en-US" altLang="el-GR" sz="2000" dirty="0">
              <a:ea typeface="ヒラギノ角ゴ Pro W3" pitchFamily="-65" charset="-128"/>
            </a:endParaRPr>
          </a:p>
          <a:p>
            <a:pPr algn="just">
              <a:spcBef>
                <a:spcPct val="60000"/>
              </a:spcBef>
            </a:pPr>
            <a:r>
              <a:rPr lang="en-GB" altLang="el-GR" sz="2000" dirty="0">
                <a:ea typeface="ヒラギノ角ゴ Pro W3" pitchFamily="-65" charset="-128"/>
              </a:rPr>
              <a:t>Note though, that leverage </a:t>
            </a:r>
            <a:r>
              <a:rPr lang="en-GB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increases risk for equity holders </a:t>
            </a:r>
            <a:r>
              <a:rPr lang="en-GB" altLang="el-GR" sz="2000" dirty="0">
                <a:ea typeface="ヒラギノ角ゴ Pro W3" pitchFamily="-65" charset="-128"/>
              </a:rPr>
              <a:t>(see below)</a:t>
            </a:r>
          </a:p>
          <a:p>
            <a:pPr marL="0" indent="0" algn="just">
              <a:spcBef>
                <a:spcPct val="60000"/>
              </a:spcBef>
              <a:buNone/>
            </a:pPr>
            <a:r>
              <a:rPr lang="en-GB" altLang="el-GR" sz="2000" dirty="0">
                <a:ea typeface="ヒラギノ角ゴ Pro W3" pitchFamily="-65" charset="-128"/>
                <a:cs typeface="Arial" panose="020B0604020202020204" pitchFamily="34" charset="0"/>
              </a:rPr>
              <a:t>	→ the CFs of </a:t>
            </a:r>
            <a:r>
              <a:rPr lang="en-GB" altLang="el-GR" sz="2000" dirty="0">
                <a:ea typeface="ヒラギノ角ゴ Pro W3" pitchFamily="-65" charset="-128"/>
              </a:rPr>
              <a:t>levered equity </a:t>
            </a:r>
            <a:r>
              <a:rPr lang="en-GB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cannot be discounted at the same rate </a:t>
            </a:r>
            <a:r>
              <a:rPr lang="en-GB" altLang="el-GR" sz="2000" dirty="0">
                <a:ea typeface="ヒラギノ角ゴ Pro W3" pitchFamily="-65" charset="-128"/>
              </a:rPr>
              <a:t>(15%) of unlevered equity</a:t>
            </a:r>
          </a:p>
          <a:p>
            <a:pPr marL="0" indent="0" algn="just">
              <a:spcBef>
                <a:spcPct val="60000"/>
              </a:spcBef>
              <a:buNone/>
            </a:pPr>
            <a:endParaRPr lang="en-GB" altLang="el-GR" sz="2000" dirty="0">
              <a:ea typeface="ヒラギノ角ゴ Pro W3" pitchFamily="-65" charset="-128"/>
            </a:endParaRPr>
          </a:p>
          <a:p>
            <a:pPr marL="0" indent="0" algn="just">
              <a:spcBef>
                <a:spcPct val="60000"/>
              </a:spcBef>
              <a:buNone/>
            </a:pPr>
            <a:r>
              <a:rPr lang="en-GB" altLang="el-GR" sz="2000" dirty="0">
                <a:ea typeface="ヒラギノ角ゴ Pro W3" pitchFamily="-65" charset="-128"/>
              </a:rPr>
              <a:t>Thus, levered equity investors should require a higher expected return (compensation for </a:t>
            </a:r>
            <a:r>
              <a:rPr lang="en-GB" altLang="el-GR" sz="2000" dirty="0">
                <a:ea typeface="ヒラギノ角ゴ Pro W3" pitchFamily="-65" charset="-128"/>
                <a:cs typeface="Arial" panose="020B0604020202020204" pitchFamily="34" charset="0"/>
              </a:rPr>
              <a:t>↑ risk)</a:t>
            </a:r>
            <a:endParaRPr lang="en-GB" altLang="el-GR" sz="2000" dirty="0">
              <a:ea typeface="ヒラギノ角ゴ Pro W3" pitchFamily="-65" charset="-128"/>
            </a:endParaRPr>
          </a:p>
          <a:p>
            <a:pPr lvl="1" eaLnBrk="1" hangingPunct="1">
              <a:spcBef>
                <a:spcPct val="60000"/>
              </a:spcBef>
            </a:pPr>
            <a:endParaRPr lang="en-US" altLang="el-GR" sz="2000" dirty="0">
              <a:ea typeface="ヒラギノ角ゴ Pro W3" pitchFamily="-65" charset="-128"/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7387425A-A129-2426-BB72-2ADCF3C7809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79508" y="339958"/>
            <a:ext cx="10674292" cy="817723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l-GR" sz="3600" b="1" dirty="0">
                <a:ea typeface="ヒラギノ角ゴ Pro W3" pitchFamily="-65" charset="-128"/>
              </a:rPr>
              <a:t>Financing both with Debt and Equity</a:t>
            </a:r>
          </a:p>
        </p:txBody>
      </p:sp>
    </p:spTree>
  </p:cSld>
  <p:clrMapOvr>
    <a:masterClrMapping/>
  </p:clrMapOvr>
  <p:transition spd="med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4DE18789-7FB1-C0CD-FD3B-E7FF23373C1A}"/>
              </a:ext>
            </a:extLst>
          </p:cNvPr>
          <p:cNvSpPr txBox="1">
            <a:spLocks noChangeArrowheads="1"/>
          </p:cNvSpPr>
          <p:nvPr/>
        </p:nvSpPr>
        <p:spPr>
          <a:xfrm>
            <a:off x="679508" y="339958"/>
            <a:ext cx="10674292" cy="81772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l-GR" sz="3600" b="1" dirty="0">
                <a:ea typeface="ヒラギノ角ゴ Pro W3" pitchFamily="-65" charset="-128"/>
              </a:rPr>
              <a:t>Financing both with Debt and Equity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D0B3B79-D3EB-9C45-61E3-7695A2AF76B8}"/>
              </a:ext>
            </a:extLst>
          </p:cNvPr>
          <p:cNvSpPr txBox="1"/>
          <p:nvPr/>
        </p:nvSpPr>
        <p:spPr>
          <a:xfrm>
            <a:off x="679509" y="1379313"/>
            <a:ext cx="10674291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dirty="0"/>
              <a:t>The returns (R) for equity holders are different (levered equity and unlevered equity) </a:t>
            </a:r>
          </a:p>
          <a:p>
            <a:endParaRPr lang="en-GB" sz="2000" dirty="0">
              <a:cs typeface="Arial" panose="020B0604020202020204" pitchFamily="34" charset="0"/>
            </a:endParaRPr>
          </a:p>
          <a:p>
            <a:r>
              <a:rPr lang="en-GB" sz="2000" dirty="0">
                <a:cs typeface="Arial" panose="020B0604020202020204" pitchFamily="34" charset="0"/>
              </a:rPr>
              <a:t>→</a:t>
            </a:r>
            <a:r>
              <a:rPr lang="en-GB" sz="2000" dirty="0"/>
              <a:t>R for unlevered equity = (40%) or (–10%); </a:t>
            </a:r>
            <a:r>
              <a:rPr lang="en-GB" sz="2000" b="1" dirty="0">
                <a:solidFill>
                  <a:srgbClr val="FF0000"/>
                </a:solidFill>
              </a:rPr>
              <a:t>expected R = 15%</a:t>
            </a:r>
          </a:p>
          <a:p>
            <a:endParaRPr lang="en-GB" sz="2000" dirty="0">
              <a:cs typeface="Arial" panose="020B0604020202020204" pitchFamily="34" charset="0"/>
            </a:endParaRPr>
          </a:p>
          <a:p>
            <a:r>
              <a:rPr lang="en-GB" sz="2000" dirty="0">
                <a:cs typeface="Arial" panose="020B0604020202020204" pitchFamily="34" charset="0"/>
              </a:rPr>
              <a:t>→</a:t>
            </a:r>
            <a:r>
              <a:rPr lang="en-GB" sz="2000" dirty="0"/>
              <a:t>R for levered equity  = (75%) or (–25%); </a:t>
            </a:r>
            <a:r>
              <a:rPr lang="en-GB" sz="2000" b="1" dirty="0">
                <a:solidFill>
                  <a:srgbClr val="FF0000"/>
                </a:solidFill>
              </a:rPr>
              <a:t>expected R = 25%</a:t>
            </a:r>
          </a:p>
          <a:p>
            <a:endParaRPr lang="en-GB" sz="2000" dirty="0"/>
          </a:p>
          <a:p>
            <a:r>
              <a:rPr lang="en-GB" sz="2000" dirty="0"/>
              <a:t>Higher uncertainty (risk)</a:t>
            </a:r>
          </a:p>
        </p:txBody>
      </p:sp>
      <p:pic>
        <p:nvPicPr>
          <p:cNvPr id="3" name="Εικόνα 2">
            <a:extLst>
              <a:ext uri="{FF2B5EF4-FFF2-40B4-BE49-F238E27FC236}">
                <a16:creationId xmlns:a16="http://schemas.microsoft.com/office/drawing/2014/main" id="{D9056A0F-67AB-999E-45F4-D6E7B9D2A6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9518" y="3847714"/>
            <a:ext cx="7512958" cy="2047059"/>
          </a:xfrm>
          <a:prstGeom prst="rect">
            <a:avLst/>
          </a:prstGeom>
        </p:spPr>
      </p:pic>
    </p:spTree>
  </p:cSld>
  <p:clrMapOvr>
    <a:masterClrMapping/>
  </p:clrMapOvr>
  <p:transition spd="med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Rectangle 3">
            <a:extLst>
              <a:ext uri="{FF2B5EF4-FFF2-40B4-BE49-F238E27FC236}">
                <a16:creationId xmlns:a16="http://schemas.microsoft.com/office/drawing/2014/main" id="{DAD307BA-0576-4070-0A60-AEB6CFC0724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8200" y="1325463"/>
            <a:ext cx="10515600" cy="2103537"/>
          </a:xfrm>
        </p:spPr>
        <p:txBody>
          <a:bodyPr vert="horz" lIns="91440" tIns="45720" rIns="91440" bIns="45720" rtlCol="0">
            <a:normAutofit/>
          </a:bodyPr>
          <a:lstStyle/>
          <a:p>
            <a:pPr algn="just"/>
            <a:r>
              <a:rPr lang="en-US" altLang="el-GR" sz="2000" b="1" dirty="0">
                <a:solidFill>
                  <a:srgbClr val="FF0000"/>
                </a:solidFill>
                <a:ea typeface="ヒラギノ角ゴ Pro W3" pitchFamily="-65" charset="-128"/>
              </a:rPr>
              <a:t>Effect of Leverage on R and Risk</a:t>
            </a:r>
          </a:p>
          <a:p>
            <a:pPr algn="just"/>
            <a:r>
              <a:rPr lang="en-US" altLang="el-GR" sz="2000" dirty="0">
                <a:ea typeface="ヒラギノ角ゴ Pro W3" pitchFamily="-65" charset="-128"/>
              </a:rPr>
              <a:t>To evaluate the relationship: estimate the sensitivity Rs to systematic risk (economy)</a:t>
            </a:r>
            <a:endParaRPr lang="en-GB" altLang="el-GR" sz="2000" dirty="0">
              <a:ea typeface="ヒラギノ角ゴ Pro W3" pitchFamily="-65" charset="-128"/>
            </a:endParaRPr>
          </a:p>
          <a:p>
            <a:pPr algn="just"/>
            <a:r>
              <a:rPr lang="en-GB" altLang="el-GR" sz="2000" dirty="0">
                <a:ea typeface="ヒラギノ角ゴ Pro W3" pitchFamily="-65" charset="-128"/>
              </a:rPr>
              <a:t>Debt: no systematic risk; risk premium = 0 </a:t>
            </a:r>
          </a:p>
          <a:p>
            <a:pPr algn="just"/>
            <a:r>
              <a:rPr lang="en-GB" altLang="el-GR" sz="2000" dirty="0">
                <a:ea typeface="ヒラギノ角ゴ Pro W3" pitchFamily="-65" charset="-128"/>
              </a:rPr>
              <a:t>In our example, levered equity has </a:t>
            </a:r>
            <a:r>
              <a:rPr lang="en-GB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twice the systematic risk </a:t>
            </a:r>
            <a:r>
              <a:rPr lang="en-GB" altLang="el-GR" sz="2000" dirty="0">
                <a:ea typeface="ヒラギノ角ゴ Pro W3" pitchFamily="-65" charset="-128"/>
              </a:rPr>
              <a:t>of the unlevered equity</a:t>
            </a:r>
          </a:p>
          <a:p>
            <a:pPr marL="0" indent="0" algn="just">
              <a:buNone/>
            </a:pPr>
            <a:r>
              <a:rPr lang="en-GB" altLang="el-GR" sz="2000" dirty="0">
                <a:latin typeface="Arial" panose="020B0604020202020204" pitchFamily="34" charset="0"/>
                <a:ea typeface="ヒラギノ角ゴ Pro W3" pitchFamily="-65" charset="-128"/>
                <a:cs typeface="Arial" panose="020B0604020202020204" pitchFamily="34" charset="0"/>
              </a:rPr>
              <a:t>	→	</a:t>
            </a:r>
            <a:r>
              <a:rPr lang="en-GB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twice the risk premium</a:t>
            </a:r>
            <a:endParaRPr lang="en-US" altLang="el-GR" sz="2000" dirty="0">
              <a:solidFill>
                <a:srgbClr val="FF0000"/>
              </a:solidFill>
              <a:ea typeface="ヒラギノ角ゴ Pro W3" pitchFamily="-65" charset="-128"/>
            </a:endParaRPr>
          </a:p>
        </p:txBody>
      </p:sp>
      <p:pic>
        <p:nvPicPr>
          <p:cNvPr id="2" name="Εικόνα 1">
            <a:extLst>
              <a:ext uri="{FF2B5EF4-FFF2-40B4-BE49-F238E27FC236}">
                <a16:creationId xmlns:a16="http://schemas.microsoft.com/office/drawing/2014/main" id="{F511CA76-35CB-697F-305A-760DA30092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2777" y="3605608"/>
            <a:ext cx="8157155" cy="2241519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7F1E062-49E3-15AB-FB0E-683EB3DDE238}"/>
              </a:ext>
            </a:extLst>
          </p:cNvPr>
          <p:cNvSpPr txBox="1">
            <a:spLocks noGrp="1" noChangeArrowheads="1"/>
          </p:cNvSpPr>
          <p:nvPr>
            <p:ph type="title"/>
          </p:nvPr>
        </p:nvSpPr>
        <p:spPr>
          <a:xfrm>
            <a:off x="838200" y="365126"/>
            <a:ext cx="10515600" cy="9603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l-GR" sz="3600" b="1" dirty="0">
                <a:ea typeface="ヒラギノ角ゴ Pro W3" pitchFamily="-65" charset="-128"/>
              </a:rPr>
              <a:t>Financing both with Debt and Equity</a:t>
            </a:r>
          </a:p>
        </p:txBody>
      </p:sp>
    </p:spTree>
  </p:cSld>
  <p:clrMapOvr>
    <a:masterClrMapping/>
  </p:clrMapOvr>
  <p:transition spd="med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Rectangle 3">
            <a:extLst>
              <a:ext uri="{FF2B5EF4-FFF2-40B4-BE49-F238E27FC236}">
                <a16:creationId xmlns:a16="http://schemas.microsoft.com/office/drawing/2014/main" id="{2751F16C-0C1E-BB95-EE65-F90C4119CAB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36847" y="1040234"/>
            <a:ext cx="11159231" cy="5413831"/>
          </a:xfr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>
              <a:spcBef>
                <a:spcPct val="50000"/>
              </a:spcBef>
            </a:pPr>
            <a:r>
              <a:rPr lang="en-US" altLang="el-GR" sz="2200" b="1" dirty="0">
                <a:solidFill>
                  <a:srgbClr val="FF0000"/>
                </a:solidFill>
                <a:ea typeface="ヒラギノ角ゴ Pro W3" pitchFamily="-65" charset="-128"/>
              </a:rPr>
              <a:t>Conclusions</a:t>
            </a:r>
            <a:r>
              <a:rPr lang="el-GR" altLang="el-GR" sz="2200" b="1" dirty="0">
                <a:solidFill>
                  <a:srgbClr val="FF0000"/>
                </a:solidFill>
                <a:ea typeface="ヒラギノ角ゴ Pro W3" pitchFamily="-65" charset="-128"/>
              </a:rPr>
              <a:t> (</a:t>
            </a:r>
            <a:r>
              <a:rPr lang="en-US" altLang="el-GR" sz="2200" b="1" dirty="0">
                <a:solidFill>
                  <a:srgbClr val="FF0000"/>
                </a:solidFill>
                <a:ea typeface="ヒラギノ角ゴ Pro W3" pitchFamily="-65" charset="-128"/>
              </a:rPr>
              <a:t>In perfect capital markets</a:t>
            </a:r>
            <a:r>
              <a:rPr lang="el-GR" altLang="el-GR" sz="2200" b="1" dirty="0">
                <a:solidFill>
                  <a:srgbClr val="FF0000"/>
                </a:solidFill>
                <a:ea typeface="ヒラギノ角ゴ Pro W3" pitchFamily="-65" charset="-128"/>
              </a:rPr>
              <a:t>)</a:t>
            </a:r>
            <a:endParaRPr lang="en-US" altLang="el-GR" sz="2200" b="1" dirty="0">
              <a:solidFill>
                <a:srgbClr val="FF0000"/>
              </a:solidFill>
              <a:ea typeface="ヒラギノ角ゴ Pro W3" pitchFamily="-65" charset="-128"/>
            </a:endParaRPr>
          </a:p>
          <a:p>
            <a:pPr lvl="1" eaLnBrk="1" hangingPunct="1">
              <a:spcBef>
                <a:spcPct val="50000"/>
              </a:spcBef>
            </a:pPr>
            <a:r>
              <a:rPr lang="en-US" altLang="el-GR" sz="2200" dirty="0">
                <a:ea typeface="ヒラギノ角ゴ Pro W3" pitchFamily="-65" charset="-128"/>
              </a:rPr>
              <a:t>100% equity </a:t>
            </a:r>
          </a:p>
          <a:p>
            <a:pPr marL="457200" lvl="1" indent="0" eaLnBrk="1" hangingPunct="1">
              <a:spcBef>
                <a:spcPct val="50000"/>
              </a:spcBef>
              <a:buNone/>
            </a:pPr>
            <a:r>
              <a:rPr lang="en-US" altLang="el-GR" sz="2200" dirty="0">
                <a:ea typeface="ヒラギノ角ゴ Pro W3" pitchFamily="-65" charset="-128"/>
                <a:cs typeface="Arial" panose="020B0604020202020204" pitchFamily="34" charset="0"/>
              </a:rPr>
              <a:t>→</a:t>
            </a:r>
            <a:r>
              <a:rPr lang="el-GR" altLang="el-GR" sz="2200" dirty="0">
                <a:ea typeface="ヒラギノ角ゴ Pro W3" pitchFamily="-65" charset="-128"/>
                <a:cs typeface="Arial" panose="020B0604020202020204" pitchFamily="34" charset="0"/>
              </a:rPr>
              <a:t> </a:t>
            </a:r>
            <a:r>
              <a:rPr lang="en-GB" altLang="el-GR" sz="2200" dirty="0">
                <a:ea typeface="ヒラギノ角ゴ Pro W3" pitchFamily="-65" charset="-128"/>
                <a:cs typeface="Arial" panose="020B0604020202020204" pitchFamily="34" charset="0"/>
              </a:rPr>
              <a:t>	expected return for equity holders </a:t>
            </a:r>
            <a:r>
              <a:rPr lang="en-US" altLang="el-GR" sz="2200" dirty="0">
                <a:ea typeface="ヒラギノ角ゴ Pro W3" pitchFamily="-65" charset="-128"/>
              </a:rPr>
              <a:t>15%</a:t>
            </a:r>
          </a:p>
          <a:p>
            <a:pPr lvl="1" eaLnBrk="1" hangingPunct="1">
              <a:spcBef>
                <a:spcPct val="50000"/>
              </a:spcBef>
            </a:pPr>
            <a:endParaRPr lang="en-US" altLang="el-GR" sz="2200" dirty="0">
              <a:ea typeface="ヒラギノ角ゴ Pro W3" pitchFamily="-65" charset="-128"/>
            </a:endParaRPr>
          </a:p>
          <a:p>
            <a:pPr lvl="1" eaLnBrk="1" hangingPunct="1">
              <a:spcBef>
                <a:spcPct val="50000"/>
              </a:spcBef>
            </a:pPr>
            <a:r>
              <a:rPr lang="en-US" altLang="el-GR" sz="2200" dirty="0">
                <a:ea typeface="ヒラギノ角ゴ Pro W3" pitchFamily="-65" charset="-128"/>
              </a:rPr>
              <a:t>50% debt &amp; 50% equity </a:t>
            </a:r>
          </a:p>
          <a:p>
            <a:pPr marL="457200" lvl="1" indent="0" eaLnBrk="1" hangingPunct="1">
              <a:spcBef>
                <a:spcPct val="50000"/>
              </a:spcBef>
              <a:buNone/>
            </a:pPr>
            <a:r>
              <a:rPr lang="en-US" altLang="el-GR" sz="2200" dirty="0">
                <a:ea typeface="ヒラギノ角ゴ Pro W3" pitchFamily="-65" charset="-128"/>
              </a:rPr>
              <a:t>→	the debt holders 5%</a:t>
            </a:r>
          </a:p>
          <a:p>
            <a:pPr marL="457200" lvl="1" indent="0" eaLnBrk="1" hangingPunct="1">
              <a:spcBef>
                <a:spcPct val="50000"/>
              </a:spcBef>
              <a:buNone/>
            </a:pPr>
            <a:r>
              <a:rPr lang="en-US" altLang="el-GR" sz="2200" dirty="0">
                <a:ea typeface="ヒラギノ角ゴ Pro W3" pitchFamily="-65" charset="-128"/>
              </a:rPr>
              <a:t>→	levered equity holders 25%</a:t>
            </a:r>
          </a:p>
          <a:p>
            <a:pPr lvl="1" eaLnBrk="1" hangingPunct="1">
              <a:spcBef>
                <a:spcPct val="50000"/>
              </a:spcBef>
            </a:pPr>
            <a:endParaRPr lang="en-GB" altLang="el-GR" sz="2200" dirty="0">
              <a:ea typeface="ヒラギノ角ゴ Pro W3" pitchFamily="-65" charset="-128"/>
            </a:endParaRPr>
          </a:p>
          <a:p>
            <a:pPr lvl="1" eaLnBrk="1" hangingPunct="1">
              <a:spcBef>
                <a:spcPct val="50000"/>
              </a:spcBef>
            </a:pPr>
            <a:r>
              <a:rPr lang="en-GB" altLang="el-GR" sz="2200" b="1" dirty="0">
                <a:solidFill>
                  <a:srgbClr val="FF0000"/>
                </a:solidFill>
                <a:ea typeface="ヒラギノ角ゴ Pro W3" pitchFamily="-65" charset="-128"/>
              </a:rPr>
              <a:t>Leverage increases the risk of equity</a:t>
            </a:r>
          </a:p>
          <a:p>
            <a:pPr lvl="1" eaLnBrk="1" hangingPunct="1">
              <a:spcBef>
                <a:spcPct val="50000"/>
              </a:spcBef>
            </a:pPr>
            <a:endParaRPr lang="en-GB" altLang="el-GR" sz="2200" dirty="0">
              <a:ea typeface="ヒラギノ角ゴ Pro W3" pitchFamily="-65" charset="-128"/>
            </a:endParaRPr>
          </a:p>
          <a:p>
            <a:pPr lvl="1" eaLnBrk="1" hangingPunct="1">
              <a:spcBef>
                <a:spcPct val="50000"/>
              </a:spcBef>
            </a:pPr>
            <a:r>
              <a:rPr lang="en-GB" altLang="el-GR" sz="2200" dirty="0">
                <a:ea typeface="ヒラギノ角ゴ Pro W3" pitchFamily="-65" charset="-128"/>
              </a:rPr>
              <a:t>Debt may be cheaper </a:t>
            </a:r>
            <a:r>
              <a:rPr lang="en-GB" altLang="el-GR" sz="2200" b="1" dirty="0">
                <a:solidFill>
                  <a:srgbClr val="FF0000"/>
                </a:solidFill>
                <a:ea typeface="ヒラギノ角ゴ Pro W3" pitchFamily="-65" charset="-128"/>
              </a:rPr>
              <a:t>BUT</a:t>
            </a:r>
            <a:r>
              <a:rPr lang="en-GB" altLang="el-GR" sz="2200" dirty="0">
                <a:ea typeface="ヒラギノ角ゴ Pro W3" pitchFamily="-65" charset="-128"/>
              </a:rPr>
              <a:t> it raises the cost of capital  </a:t>
            </a:r>
          </a:p>
          <a:p>
            <a:pPr lvl="1" eaLnBrk="1" hangingPunct="1">
              <a:spcBef>
                <a:spcPct val="50000"/>
              </a:spcBef>
            </a:pPr>
            <a:endParaRPr lang="en-GB" altLang="el-GR" sz="2200" dirty="0">
              <a:ea typeface="ヒラギノ角ゴ Pro W3" pitchFamily="-65" charset="-128"/>
            </a:endParaRPr>
          </a:p>
          <a:p>
            <a:pPr lvl="1" eaLnBrk="1" hangingPunct="1">
              <a:spcBef>
                <a:spcPct val="50000"/>
              </a:spcBef>
            </a:pPr>
            <a:r>
              <a:rPr lang="en-GB" altLang="el-GR" sz="2200" dirty="0">
                <a:solidFill>
                  <a:srgbClr val="FF0000"/>
                </a:solidFill>
                <a:ea typeface="ヒラギノ角ゴ Pro W3" pitchFamily="-65" charset="-128"/>
              </a:rPr>
              <a:t>Average </a:t>
            </a:r>
            <a:r>
              <a:rPr lang="en-GB" altLang="el-GR" sz="2200" dirty="0">
                <a:ea typeface="ヒラギノ角ゴ Pro W3" pitchFamily="-65" charset="-128"/>
              </a:rPr>
              <a:t>cost of capital with leverage = unlevered </a:t>
            </a:r>
          </a:p>
          <a:p>
            <a:pPr lvl="1" eaLnBrk="1" hangingPunct="1">
              <a:spcBef>
                <a:spcPct val="50000"/>
              </a:spcBef>
            </a:pPr>
            <a:endParaRPr lang="en-US" altLang="el-GR" dirty="0">
              <a:ea typeface="ヒラギノ角ゴ Pro W3" pitchFamily="-65" charset="-128"/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BF4CB0B1-25BA-369D-0992-44F96C40F5F6}"/>
              </a:ext>
            </a:extLst>
          </p:cNvPr>
          <p:cNvSpPr txBox="1">
            <a:spLocks noGrp="1" noChangeArrowheads="1"/>
          </p:cNvSpPr>
          <p:nvPr>
            <p:ph type="title"/>
          </p:nvPr>
        </p:nvSpPr>
        <p:spPr>
          <a:xfrm>
            <a:off x="838200" y="214206"/>
            <a:ext cx="10515600" cy="67510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l-GR" sz="3600" b="1" dirty="0">
                <a:ea typeface="ヒラギノ角ゴ Pro W3" pitchFamily="-65" charset="-128"/>
              </a:rPr>
              <a:t>Financing both with Debt and Equity</a:t>
            </a:r>
          </a:p>
        </p:txBody>
      </p:sp>
    </p:spTree>
  </p:cSld>
  <p:clrMapOvr>
    <a:masterClrMapping/>
  </p:clrMapOvr>
  <p:transition spd="med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>
            <a:extLst>
              <a:ext uri="{FF2B5EF4-FFF2-40B4-BE49-F238E27FC236}">
                <a16:creationId xmlns:a16="http://schemas.microsoft.com/office/drawing/2014/main" id="{0EA91B38-A2B1-F21A-F82A-22FE6701708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69524" y="202803"/>
            <a:ext cx="10515600" cy="691888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l-GR" sz="3600" b="1" dirty="0">
                <a:ea typeface="ヒラギノ角ゴ Pro W3" pitchFamily="-65" charset="-128"/>
              </a:rPr>
              <a:t>Modigliani-Miller I (MM)</a:t>
            </a:r>
          </a:p>
        </p:txBody>
      </p:sp>
      <p:sp>
        <p:nvSpPr>
          <p:cNvPr id="46083" name="Rectangle 3">
            <a:extLst>
              <a:ext uri="{FF2B5EF4-FFF2-40B4-BE49-F238E27FC236}">
                <a16:creationId xmlns:a16="http://schemas.microsoft.com/office/drawing/2014/main" id="{AB7CFF9E-A013-2B13-B70D-A9FA05307B0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69524" y="1125591"/>
            <a:ext cx="11235431" cy="5443885"/>
          </a:xfr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algn="just" eaLnBrk="1" hangingPunct="1">
              <a:spcBef>
                <a:spcPct val="60000"/>
              </a:spcBef>
            </a:pPr>
            <a:r>
              <a:rPr lang="en-US" altLang="el-GR" sz="2200" dirty="0">
                <a:ea typeface="ヒラギノ角ゴ Pro W3" pitchFamily="-65" charset="-128"/>
              </a:rPr>
              <a:t>In </a:t>
            </a:r>
            <a:r>
              <a:rPr lang="en-US" altLang="el-GR" sz="2200" b="1" dirty="0">
                <a:solidFill>
                  <a:srgbClr val="FF0000"/>
                </a:solidFill>
                <a:ea typeface="ヒラギノ角ゴ Pro W3" pitchFamily="-65" charset="-128"/>
              </a:rPr>
              <a:t>perfect capital markets </a:t>
            </a:r>
            <a:r>
              <a:rPr lang="en-US" altLang="el-GR" sz="2200" dirty="0">
                <a:ea typeface="ヒラギノ角ゴ Pro W3" pitchFamily="-65" charset="-128"/>
              </a:rPr>
              <a:t>(PCMs) pa</a:t>
            </a:r>
            <a:r>
              <a:rPr lang="en-GB" altLang="el-GR" sz="2200" dirty="0" err="1">
                <a:ea typeface="ヒラギノ角ゴ Pro W3" pitchFamily="-65" charset="-128"/>
              </a:rPr>
              <a:t>rticipants</a:t>
            </a:r>
            <a:r>
              <a:rPr lang="en-GB" altLang="el-GR" sz="2200" dirty="0">
                <a:ea typeface="ヒラギノ角ゴ Pro W3" pitchFamily="-65" charset="-128"/>
              </a:rPr>
              <a:t> can trade the same set of securities at </a:t>
            </a:r>
            <a:r>
              <a:rPr lang="en-GB" altLang="el-GR" sz="2200" dirty="0">
                <a:solidFill>
                  <a:srgbClr val="FF0000"/>
                </a:solidFill>
                <a:ea typeface="ヒラギノ角ゴ Pro W3" pitchFamily="-65" charset="-128"/>
              </a:rPr>
              <a:t>competitive</a:t>
            </a:r>
            <a:r>
              <a:rPr lang="en-GB" altLang="el-GR" sz="2200" dirty="0">
                <a:ea typeface="ヒラギノ角ゴ Pro W3" pitchFamily="-65" charset="-128"/>
              </a:rPr>
              <a:t> market prices</a:t>
            </a:r>
            <a:r>
              <a:rPr lang="el-GR" altLang="el-GR" sz="2200" dirty="0">
                <a:ea typeface="ヒラギノ角ゴ Pro W3" pitchFamily="-65" charset="-128"/>
              </a:rPr>
              <a:t> </a:t>
            </a:r>
            <a:r>
              <a:rPr lang="en-GB" altLang="el-GR" sz="2200" dirty="0">
                <a:ea typeface="ヒラギノ角ゴ Pro W3" pitchFamily="-65" charset="-128"/>
              </a:rPr>
              <a:t>(PV of future CFs; no taxes; no transaction costs; no costs of issuing securities)</a:t>
            </a:r>
          </a:p>
          <a:p>
            <a:pPr algn="just" eaLnBrk="1" hangingPunct="1">
              <a:spcBef>
                <a:spcPct val="60000"/>
              </a:spcBef>
            </a:pPr>
            <a:endParaRPr lang="en-US" altLang="el-GR" sz="2200" b="1" dirty="0">
              <a:solidFill>
                <a:srgbClr val="FF0000"/>
              </a:solidFill>
              <a:ea typeface="ヒラギノ角ゴ Pro W3" pitchFamily="-65" charset="-128"/>
            </a:endParaRPr>
          </a:p>
          <a:p>
            <a:pPr algn="just" eaLnBrk="1" hangingPunct="1">
              <a:spcBef>
                <a:spcPct val="60000"/>
              </a:spcBef>
            </a:pPr>
            <a:r>
              <a:rPr lang="en-US" altLang="el-GR" sz="2200" b="1" dirty="0">
                <a:solidFill>
                  <a:srgbClr val="FF0000"/>
                </a:solidFill>
                <a:ea typeface="ヒラギノ角ゴ Pro W3" pitchFamily="-65" charset="-128"/>
              </a:rPr>
              <a:t>Law of One Price </a:t>
            </a:r>
            <a:r>
              <a:rPr lang="en-US" altLang="el-GR" sz="2200" b="1" dirty="0">
                <a:solidFill>
                  <a:srgbClr val="FF0000"/>
                </a:solidFill>
                <a:ea typeface="ヒラギノ角ゴ Pro W3" pitchFamily="-65" charset="-128"/>
                <a:cs typeface="Arial" panose="020B0604020202020204" pitchFamily="34" charset="0"/>
              </a:rPr>
              <a:t>→ </a:t>
            </a:r>
            <a:r>
              <a:rPr lang="en-US" altLang="el-GR" sz="2200" b="1" dirty="0">
                <a:solidFill>
                  <a:srgbClr val="FF0000"/>
                </a:solidFill>
                <a:ea typeface="ヒラギノ角ゴ Pro W3" pitchFamily="-65" charset="-128"/>
              </a:rPr>
              <a:t>leverage will not affect the total value of the firm</a:t>
            </a:r>
          </a:p>
          <a:p>
            <a:pPr algn="just" eaLnBrk="1" hangingPunct="1">
              <a:spcBef>
                <a:spcPct val="60000"/>
              </a:spcBef>
            </a:pPr>
            <a:endParaRPr lang="en-US" altLang="el-GR" sz="2200" dirty="0">
              <a:ea typeface="ヒラギノ角ゴ Pro W3" pitchFamily="-65" charset="-128"/>
            </a:endParaRPr>
          </a:p>
          <a:p>
            <a:pPr algn="just">
              <a:spcBef>
                <a:spcPct val="60000"/>
              </a:spcBef>
            </a:pPr>
            <a:r>
              <a:rPr lang="en-US" altLang="el-GR" sz="2200" dirty="0">
                <a:ea typeface="ヒラギノ角ゴ Pro W3" pitchFamily="-65" charset="-128"/>
              </a:rPr>
              <a:t>But it changes the </a:t>
            </a:r>
            <a:r>
              <a:rPr lang="en-US" altLang="el-GR" sz="2200" dirty="0">
                <a:solidFill>
                  <a:srgbClr val="FF0000"/>
                </a:solidFill>
                <a:ea typeface="ヒラギノ角ゴ Pro W3" pitchFamily="-65" charset="-128"/>
              </a:rPr>
              <a:t>allocation of CFs </a:t>
            </a:r>
            <a:r>
              <a:rPr lang="en-US" altLang="el-GR" sz="2200" dirty="0">
                <a:ea typeface="ヒラギノ角ゴ Pro W3" pitchFamily="-65" charset="-128"/>
              </a:rPr>
              <a:t>(not the total CFs) between debt and equity</a:t>
            </a:r>
          </a:p>
          <a:p>
            <a:pPr algn="just" eaLnBrk="1" hangingPunct="1">
              <a:spcBef>
                <a:spcPct val="60000"/>
              </a:spcBef>
            </a:pPr>
            <a:endParaRPr lang="en-GB" altLang="el-GR" sz="2200" dirty="0">
              <a:ea typeface="ヒラギノ角ゴ Pro W3" pitchFamily="-65" charset="-128"/>
            </a:endParaRPr>
          </a:p>
          <a:p>
            <a:pPr algn="just" eaLnBrk="1" hangingPunct="1">
              <a:spcBef>
                <a:spcPct val="60000"/>
              </a:spcBef>
            </a:pPr>
            <a:r>
              <a:rPr lang="en-GB" altLang="el-GR" sz="2200" dirty="0">
                <a:ea typeface="ヒラギノ角ゴ Pro W3" pitchFamily="-65" charset="-128"/>
              </a:rPr>
              <a:t>A firm’s financing decisions do not change the CFs generated by its investments</a:t>
            </a:r>
          </a:p>
          <a:p>
            <a:pPr algn="just" eaLnBrk="1" hangingPunct="1">
              <a:spcBef>
                <a:spcPct val="60000"/>
              </a:spcBef>
            </a:pPr>
            <a:r>
              <a:rPr lang="en-GB" altLang="el-GR" sz="2200" dirty="0">
                <a:ea typeface="ヒラギノ角ゴ Pro W3" pitchFamily="-65" charset="-128"/>
              </a:rPr>
              <a:t>Nor do they reveal new information about them</a:t>
            </a:r>
          </a:p>
          <a:p>
            <a:pPr algn="just" eaLnBrk="1" hangingPunct="1">
              <a:spcBef>
                <a:spcPct val="60000"/>
              </a:spcBef>
            </a:pPr>
            <a:endParaRPr lang="en-GB" altLang="el-GR" sz="2200" dirty="0">
              <a:ea typeface="ヒラギノ角ゴ Pro W3" pitchFamily="-65" charset="-128"/>
            </a:endParaRPr>
          </a:p>
          <a:p>
            <a:pPr algn="just" eaLnBrk="1" hangingPunct="1">
              <a:spcBef>
                <a:spcPct val="60000"/>
              </a:spcBef>
            </a:pPr>
            <a:r>
              <a:rPr lang="en-GB" altLang="el-GR" sz="2200" b="1" dirty="0">
                <a:solidFill>
                  <a:srgbClr val="FF0000"/>
                </a:solidFill>
                <a:ea typeface="ヒラギノ角ゴ Pro W3" pitchFamily="-65" charset="-128"/>
              </a:rPr>
              <a:t>MM Proposition I: </a:t>
            </a:r>
          </a:p>
          <a:p>
            <a:pPr algn="just" eaLnBrk="1" hangingPunct="1">
              <a:spcBef>
                <a:spcPct val="60000"/>
              </a:spcBef>
            </a:pPr>
            <a:r>
              <a:rPr lang="en-GB" altLang="el-GR" sz="2200" dirty="0">
                <a:ea typeface="ヒラギノ角ゴ Pro W3" pitchFamily="-65" charset="-128"/>
              </a:rPr>
              <a:t>“In a perfect capital market, the total value of a firm is equal to the market value of the total cash flows generated by its assets and </a:t>
            </a:r>
            <a:r>
              <a:rPr lang="en-GB" altLang="el-GR" sz="2200" dirty="0">
                <a:solidFill>
                  <a:srgbClr val="FF0000"/>
                </a:solidFill>
                <a:ea typeface="ヒラギノ角ゴ Pro W3" pitchFamily="-65" charset="-128"/>
              </a:rPr>
              <a:t>is not affected by its choice of capital structure</a:t>
            </a:r>
            <a:r>
              <a:rPr lang="en-GB" altLang="el-GR" sz="2200" dirty="0">
                <a:ea typeface="ヒラギノ角ゴ Pro W3" pitchFamily="-65" charset="-128"/>
              </a:rPr>
              <a:t>”</a:t>
            </a:r>
          </a:p>
          <a:p>
            <a:pPr algn="just" eaLnBrk="1" hangingPunct="1">
              <a:spcBef>
                <a:spcPct val="60000"/>
              </a:spcBef>
            </a:pPr>
            <a:endParaRPr lang="en-GB" altLang="el-GR" sz="2200" dirty="0">
              <a:ea typeface="ヒラギノ角ゴ Pro W3" pitchFamily="-65" charset="-128"/>
            </a:endParaRPr>
          </a:p>
          <a:p>
            <a:pPr lvl="1" eaLnBrk="1" hangingPunct="1">
              <a:spcBef>
                <a:spcPct val="60000"/>
              </a:spcBef>
            </a:pPr>
            <a:endParaRPr lang="en-US" altLang="el-GR" dirty="0">
              <a:ea typeface="ヒラギノ角ゴ Pro W3" pitchFamily="-65" charset="-128"/>
            </a:endParaRPr>
          </a:p>
        </p:txBody>
      </p:sp>
    </p:spTree>
  </p:cSld>
  <p:clrMapOvr>
    <a:masterClrMapping/>
  </p:clrMapOvr>
  <p:transition spd="med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1648F9EF-3DB9-06CF-1F0A-7C200734CA7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22790" y="1159799"/>
            <a:ext cx="11066756" cy="5358383"/>
          </a:xfrm>
        </p:spPr>
        <p:txBody>
          <a:bodyPr>
            <a:normAutofit/>
          </a:bodyPr>
          <a:lstStyle/>
          <a:p>
            <a:pPr algn="just"/>
            <a:r>
              <a:rPr lang="en-US" sz="2000" dirty="0"/>
              <a:t>MM: the firm’s value is not affected by its choice of capital structure</a:t>
            </a:r>
          </a:p>
          <a:p>
            <a:pPr algn="just"/>
            <a:endParaRPr lang="en-US" sz="2000" dirty="0"/>
          </a:p>
          <a:p>
            <a:pPr algn="just"/>
            <a:r>
              <a:rPr lang="en-US" sz="2000" dirty="0"/>
              <a:t>Assume that investors </a:t>
            </a:r>
            <a:r>
              <a:rPr lang="en-US" sz="2000" dirty="0">
                <a:solidFill>
                  <a:srgbClr val="FF0000"/>
                </a:solidFill>
              </a:rPr>
              <a:t>prefer an alternative capital structure </a:t>
            </a:r>
            <a:r>
              <a:rPr lang="en-US" sz="2000" dirty="0"/>
              <a:t>(to the chosen by the firm)</a:t>
            </a:r>
          </a:p>
          <a:p>
            <a:pPr algn="just"/>
            <a:endParaRPr lang="en-US" sz="2000" dirty="0"/>
          </a:p>
          <a:p>
            <a:pPr algn="just"/>
            <a:r>
              <a:rPr lang="en-US" sz="2000" dirty="0"/>
              <a:t>MM: investors can borrow or lend on their own and </a:t>
            </a:r>
            <a:r>
              <a:rPr lang="en-US" sz="2000" dirty="0">
                <a:solidFill>
                  <a:srgbClr val="FF0000"/>
                </a:solidFill>
              </a:rPr>
              <a:t>achieve the same result</a:t>
            </a:r>
          </a:p>
          <a:p>
            <a:pPr algn="just"/>
            <a:endParaRPr lang="en-US" sz="2000" dirty="0"/>
          </a:p>
          <a:p>
            <a:pPr algn="just"/>
            <a:r>
              <a:rPr lang="en-US" sz="2000" dirty="0"/>
              <a:t>For example, an investor who would like more leverage than the firm has chosen can borrow and </a:t>
            </a:r>
            <a:r>
              <a:rPr lang="en-US" sz="2000" dirty="0">
                <a:solidFill>
                  <a:srgbClr val="FF0000"/>
                </a:solidFill>
              </a:rPr>
              <a:t>add leverage</a:t>
            </a:r>
            <a:r>
              <a:rPr lang="en-US" sz="2000" dirty="0"/>
              <a:t> to his or her own portfolio</a:t>
            </a:r>
          </a:p>
          <a:p>
            <a:pPr algn="just"/>
            <a:endParaRPr lang="en-US" sz="2000" dirty="0"/>
          </a:p>
          <a:p>
            <a:pPr algn="just"/>
            <a:r>
              <a:rPr lang="en-US" sz="2000" dirty="0"/>
              <a:t>They use </a:t>
            </a:r>
            <a:r>
              <a:rPr lang="en-US" sz="2000" b="1" dirty="0">
                <a:solidFill>
                  <a:srgbClr val="FF0000"/>
                </a:solidFill>
              </a:rPr>
              <a:t>“Homemade Leverage”</a:t>
            </a:r>
          </a:p>
          <a:p>
            <a:pPr algn="just"/>
            <a:endParaRPr lang="en-US" sz="2000" dirty="0"/>
          </a:p>
          <a:p>
            <a:pPr algn="just"/>
            <a:r>
              <a:rPr lang="en-US" sz="2000" dirty="0"/>
              <a:t>Homemade Leverage is a </a:t>
            </a:r>
            <a:r>
              <a:rPr lang="en-US" sz="2000" dirty="0">
                <a:solidFill>
                  <a:srgbClr val="FF0000"/>
                </a:solidFill>
              </a:rPr>
              <a:t>perfect substitute </a:t>
            </a:r>
            <a:r>
              <a:rPr lang="en-US" sz="2000" dirty="0"/>
              <a:t>for the use of leverage by the firm</a:t>
            </a:r>
          </a:p>
          <a:p>
            <a:pPr marL="0" indent="0" algn="just">
              <a:buNone/>
            </a:pPr>
            <a:r>
              <a:rPr lang="en-US" sz="2000" dirty="0"/>
              <a:t>	→	if investors can borrow or lend at the same interest rate as the firm </a:t>
            </a:r>
            <a:endParaRPr lang="el-GR" sz="2000" dirty="0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1DFCF37A-113A-2713-762A-132447237E7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22790" y="339817"/>
            <a:ext cx="10515600" cy="68244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l-GR" sz="3600" b="1" dirty="0">
                <a:ea typeface="ヒラギノ角ゴ Pro W3" pitchFamily="-65" charset="-128"/>
              </a:rPr>
              <a:t>Modigliani-Miller I (MM)</a:t>
            </a:r>
          </a:p>
        </p:txBody>
      </p:sp>
    </p:spTree>
    <p:extLst>
      <p:ext uri="{BB962C8B-B14F-4D97-AF65-F5344CB8AC3E}">
        <p14:creationId xmlns:p14="http://schemas.microsoft.com/office/powerpoint/2010/main" val="1570711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F1008513-F898-F662-8295-392EF85699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60648" y="1133166"/>
            <a:ext cx="11297574" cy="5374166"/>
          </a:xfrm>
        </p:spPr>
        <p:txBody>
          <a:bodyPr>
            <a:normAutofit/>
          </a:bodyPr>
          <a:lstStyle/>
          <a:p>
            <a:pPr algn="just"/>
            <a:r>
              <a:rPr lang="en-US" sz="2000" b="1" dirty="0">
                <a:solidFill>
                  <a:srgbClr val="FF0000"/>
                </a:solidFill>
              </a:rPr>
              <a:t>Example:</a:t>
            </a:r>
            <a:r>
              <a:rPr lang="en-US" sz="2000" dirty="0"/>
              <a:t> an all-equity firm but an investor prefers to hold levered equity </a:t>
            </a:r>
          </a:p>
          <a:p>
            <a:pPr algn="just"/>
            <a:r>
              <a:rPr lang="en-US" sz="2000" dirty="0"/>
              <a:t>She can use leverage in her own portfolio (e.g., buy the stock on margin, see Table) </a:t>
            </a:r>
          </a:p>
          <a:p>
            <a:pPr algn="just"/>
            <a:r>
              <a:rPr lang="en-US" sz="2000" dirty="0"/>
              <a:t>The CFs of the unlevered equity serve as </a:t>
            </a:r>
            <a:r>
              <a:rPr lang="en-US" sz="2000" dirty="0">
                <a:solidFill>
                  <a:srgbClr val="FF0000"/>
                </a:solidFill>
              </a:rPr>
              <a:t>collateral</a:t>
            </a:r>
            <a:r>
              <a:rPr lang="en-US" sz="2000" dirty="0"/>
              <a:t> for loan (i.e., the loan is </a:t>
            </a:r>
            <a:r>
              <a:rPr lang="en-US" sz="2000" dirty="0">
                <a:solidFill>
                  <a:srgbClr val="FF0000"/>
                </a:solidFill>
              </a:rPr>
              <a:t>risk-free</a:t>
            </a:r>
            <a:r>
              <a:rPr lang="en-US" sz="2000" dirty="0"/>
              <a:t> borrows at 5% rate) </a:t>
            </a:r>
          </a:p>
          <a:p>
            <a:pPr algn="just"/>
            <a:r>
              <a:rPr lang="en-US" sz="2000" dirty="0"/>
              <a:t>The investor has </a:t>
            </a:r>
            <a:r>
              <a:rPr lang="en-US" sz="2000" dirty="0">
                <a:solidFill>
                  <a:srgbClr val="FF0000"/>
                </a:solidFill>
              </a:rPr>
              <a:t>replicated the payoffs </a:t>
            </a:r>
            <a:r>
              <a:rPr lang="en-US" sz="2000" dirty="0"/>
              <a:t>to the levered equity for a cost of $500. </a:t>
            </a:r>
          </a:p>
          <a:p>
            <a:pPr algn="just"/>
            <a:r>
              <a:rPr lang="en-US" sz="2000" dirty="0"/>
              <a:t>By the Law of One Price, the value of levered equity must also be $500.</a:t>
            </a:r>
          </a:p>
          <a:p>
            <a:pPr algn="just"/>
            <a:endParaRPr lang="en-US" dirty="0"/>
          </a:p>
          <a:p>
            <a:endParaRPr lang="en-US" dirty="0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767627E0-3ECA-ED5B-2DB8-3B16D7A3E39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60647" y="223083"/>
            <a:ext cx="10515600" cy="726828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l-GR" sz="3600" b="1" dirty="0">
                <a:ea typeface="ヒラギノ角ゴ Pro W3" pitchFamily="-65" charset="-128"/>
              </a:rPr>
              <a:t>Modigliani-Miller I (MM)</a:t>
            </a:r>
          </a:p>
        </p:txBody>
      </p:sp>
      <p:pic>
        <p:nvPicPr>
          <p:cNvPr id="6" name="Εικόνα 5">
            <a:extLst>
              <a:ext uri="{FF2B5EF4-FFF2-40B4-BE49-F238E27FC236}">
                <a16:creationId xmlns:a16="http://schemas.microsoft.com/office/drawing/2014/main" id="{23659E49-BD98-047D-F5B6-7DA9EE44A1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61461" y="3266983"/>
            <a:ext cx="7605204" cy="3009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45589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92F39329-0204-772E-87E3-94427A69817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89607"/>
            <a:ext cx="10880324" cy="5415379"/>
          </a:xfrm>
        </p:spPr>
        <p:txBody>
          <a:bodyPr>
            <a:normAutofit/>
          </a:bodyPr>
          <a:lstStyle/>
          <a:p>
            <a:pPr algn="just"/>
            <a:r>
              <a:rPr lang="en-US" sz="2000" dirty="0"/>
              <a:t>Now suppose the firm uses debt, but the investor would </a:t>
            </a:r>
            <a:r>
              <a:rPr lang="en-US" sz="2000" dirty="0">
                <a:solidFill>
                  <a:srgbClr val="FF0000"/>
                </a:solidFill>
              </a:rPr>
              <a:t>prefer to hold unlevered equity. </a:t>
            </a:r>
          </a:p>
          <a:p>
            <a:pPr algn="just"/>
            <a:r>
              <a:rPr lang="en-US" sz="2000" dirty="0"/>
              <a:t>The investor can replicate the payoffs of unlevered equity </a:t>
            </a:r>
          </a:p>
          <a:p>
            <a:pPr marL="0" indent="0" algn="just">
              <a:buNone/>
            </a:pPr>
            <a:r>
              <a:rPr lang="en-US" sz="2000" dirty="0"/>
              <a:t>	→	</a:t>
            </a:r>
            <a:r>
              <a:rPr lang="en-US" sz="2000" dirty="0">
                <a:solidFill>
                  <a:srgbClr val="FF0000"/>
                </a:solidFill>
              </a:rPr>
              <a:t>Buy both </a:t>
            </a:r>
            <a:r>
              <a:rPr lang="en-US" sz="2000" dirty="0"/>
              <a:t>the debt and the equity of the firm</a:t>
            </a:r>
          </a:p>
          <a:p>
            <a:pPr algn="just"/>
            <a:r>
              <a:rPr lang="en-US" sz="2000" dirty="0"/>
              <a:t>Combining the CFs of the two securities produces cash flows identical to unlevered equity</a:t>
            </a:r>
          </a:p>
          <a:p>
            <a:pPr algn="just"/>
            <a:r>
              <a:rPr lang="en-US" sz="2000" dirty="0"/>
              <a:t>For a total cost of $1000</a:t>
            </a:r>
            <a:endParaRPr lang="el-GR" dirty="0"/>
          </a:p>
        </p:txBody>
      </p:sp>
      <p:pic>
        <p:nvPicPr>
          <p:cNvPr id="5" name="Εικόνα 4">
            <a:extLst>
              <a:ext uri="{FF2B5EF4-FFF2-40B4-BE49-F238E27FC236}">
                <a16:creationId xmlns:a16="http://schemas.microsoft.com/office/drawing/2014/main" id="{95BD0DE1-0C45-5529-6042-67B71CFE6EA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09800" y="3187083"/>
            <a:ext cx="7772400" cy="3089430"/>
          </a:xfrm>
          <a:prstGeom prst="rect">
            <a:avLst/>
          </a:prstGeom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DA341472-B1C5-EFF0-3EFA-F5871FCEDA6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317623"/>
            <a:ext cx="10515600" cy="726828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l-GR" sz="3600" b="1" dirty="0">
                <a:ea typeface="ヒラギノ角ゴ Pro W3" pitchFamily="-65" charset="-128"/>
              </a:rPr>
              <a:t>Modigliani-Miller I (MM)</a:t>
            </a:r>
          </a:p>
        </p:txBody>
      </p:sp>
    </p:spTree>
    <p:extLst>
      <p:ext uri="{BB962C8B-B14F-4D97-AF65-F5344CB8AC3E}">
        <p14:creationId xmlns:p14="http://schemas.microsoft.com/office/powerpoint/2010/main" val="256619618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333B50A0-39B9-030A-FBEF-869FF99291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88839"/>
            <a:ext cx="10969101" cy="5088124"/>
          </a:xfrm>
        </p:spPr>
        <p:txBody>
          <a:bodyPr>
            <a:normAutofit/>
          </a:bodyPr>
          <a:lstStyle/>
          <a:p>
            <a:pPr algn="just"/>
            <a:r>
              <a:rPr lang="en-US" sz="2000" dirty="0"/>
              <a:t>One application of MM Proposition I is the </a:t>
            </a:r>
            <a:r>
              <a:rPr lang="en-US" sz="2000" b="1" dirty="0">
                <a:solidFill>
                  <a:srgbClr val="FF0000"/>
                </a:solidFill>
              </a:rPr>
              <a:t>market value balance sheet </a:t>
            </a:r>
            <a:r>
              <a:rPr lang="en-US" sz="2000" dirty="0"/>
              <a:t>of the firm</a:t>
            </a:r>
          </a:p>
          <a:p>
            <a:pPr algn="just"/>
            <a:r>
              <a:rPr lang="en-US" sz="2000" dirty="0"/>
              <a:t> </a:t>
            </a:r>
          </a:p>
          <a:p>
            <a:pPr algn="just"/>
            <a:r>
              <a:rPr lang="en-US" sz="2000" dirty="0"/>
              <a:t>A market value balance sheet is like an accounting balance sheet but: </a:t>
            </a:r>
          </a:p>
          <a:p>
            <a:pPr marL="571500" indent="-571500" algn="just">
              <a:buAutoNum type="romanLcParenBoth"/>
            </a:pPr>
            <a:r>
              <a:rPr lang="en-US" sz="2000" dirty="0"/>
              <a:t>all assets and liabilities of the firm are included (even intangible assets such as reputation, brand name, or human capital, etc.) </a:t>
            </a:r>
          </a:p>
          <a:p>
            <a:pPr marL="571500" indent="-571500" algn="just">
              <a:buAutoNum type="romanLcParenBoth"/>
            </a:pPr>
            <a:r>
              <a:rPr lang="en-US" sz="2000" dirty="0"/>
              <a:t>all values are current market values rather than historical costs</a:t>
            </a:r>
          </a:p>
          <a:p>
            <a:endParaRPr lang="en-US" sz="2000" dirty="0">
              <a:solidFill>
                <a:srgbClr val="FF0000"/>
              </a:solidFill>
            </a:endParaRPr>
          </a:p>
          <a:p>
            <a:r>
              <a:rPr lang="en-US" sz="2000" dirty="0">
                <a:solidFill>
                  <a:srgbClr val="FF0000"/>
                </a:solidFill>
              </a:rPr>
              <a:t>The total value of </a:t>
            </a:r>
            <a:r>
              <a:rPr lang="en-US" sz="2000" b="1" dirty="0">
                <a:solidFill>
                  <a:srgbClr val="FF0000"/>
                </a:solidFill>
              </a:rPr>
              <a:t>all securities </a:t>
            </a:r>
            <a:r>
              <a:rPr lang="en-US" sz="2000" dirty="0">
                <a:solidFill>
                  <a:srgbClr val="FF0000"/>
                </a:solidFill>
              </a:rPr>
              <a:t>issued by the firm must equal the total value of the </a:t>
            </a:r>
            <a:r>
              <a:rPr lang="en-US" sz="2000" b="1" dirty="0">
                <a:solidFill>
                  <a:srgbClr val="FF0000"/>
                </a:solidFill>
              </a:rPr>
              <a:t>firm’s assets</a:t>
            </a:r>
          </a:p>
          <a:p>
            <a:endParaRPr lang="en-US" sz="2000" dirty="0"/>
          </a:p>
          <a:p>
            <a:r>
              <a:rPr lang="en-US" sz="2000" dirty="0"/>
              <a:t>It captures the idea that value is created by a firm’s choice of assets and investments </a:t>
            </a:r>
          </a:p>
          <a:p>
            <a:endParaRPr lang="en-US" sz="2000" dirty="0"/>
          </a:p>
          <a:p>
            <a:r>
              <a:rPr lang="en-US" sz="2000" dirty="0"/>
              <a:t>By choosing positive-NPV projects the firm can enhance its value. </a:t>
            </a: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E80A5115-1840-B34C-8A89-C66A503D118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51769" y="273234"/>
            <a:ext cx="10515600" cy="815605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l-GR" sz="3600" b="1" dirty="0">
                <a:ea typeface="ヒラギノ角ゴ Pro W3" pitchFamily="-65" charset="-128"/>
              </a:rPr>
              <a:t>Modigliani-Miller I (MM)</a:t>
            </a:r>
          </a:p>
        </p:txBody>
      </p:sp>
    </p:spTree>
    <p:extLst>
      <p:ext uri="{BB962C8B-B14F-4D97-AF65-F5344CB8AC3E}">
        <p14:creationId xmlns:p14="http://schemas.microsoft.com/office/powerpoint/2010/main" val="372638497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Τίτλος 1">
            <a:extLst>
              <a:ext uri="{FF2B5EF4-FFF2-40B4-BE49-F238E27FC236}">
                <a16:creationId xmlns:a16="http://schemas.microsoft.com/office/drawing/2014/main" id="{2027C660-92D0-6919-B3E1-3A11EFED15A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244491"/>
            <a:ext cx="10515600" cy="683499"/>
          </a:xfrm>
        </p:spPr>
        <p:txBody>
          <a:bodyPr>
            <a:normAutofit/>
          </a:bodyPr>
          <a:lstStyle/>
          <a:p>
            <a:r>
              <a:rPr lang="en-US" altLang="en-US" sz="3600" b="1" dirty="0">
                <a:ea typeface="ヒラギノ角ゴ Pro W3" pitchFamily="-65" charset="-128"/>
              </a:rPr>
              <a:t>Modigliani-Miller I (MM)</a:t>
            </a:r>
            <a:endParaRPr lang="el-GR" altLang="en-US" sz="3600" b="1" dirty="0">
              <a:ea typeface="ヒラギノ角ゴ Pro W3" pitchFamily="-65" charset="-128"/>
            </a:endParaRPr>
          </a:p>
        </p:txBody>
      </p:sp>
      <p:sp>
        <p:nvSpPr>
          <p:cNvPr id="58371" name="Θέση περιεχομένου 2">
            <a:extLst>
              <a:ext uri="{FF2B5EF4-FFF2-40B4-BE49-F238E27FC236}">
                <a16:creationId xmlns:a16="http://schemas.microsoft.com/office/drawing/2014/main" id="{1949212E-8CC4-1E42-2212-B3660A5126C2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8199" y="1127464"/>
            <a:ext cx="11075633" cy="5415379"/>
          </a:xfrm>
        </p:spPr>
        <p:txBody>
          <a:bodyPr/>
          <a:lstStyle/>
          <a:p>
            <a:r>
              <a:rPr lang="en-US" altLang="en-US" sz="2000" dirty="0">
                <a:ea typeface="ヒラギノ角ゴ Pro W3" pitchFamily="-65" charset="-128"/>
              </a:rPr>
              <a:t>Using the market value balance sheet, we can compute the value of equity as follows: </a:t>
            </a:r>
          </a:p>
          <a:p>
            <a:endParaRPr lang="en-US" altLang="en-US" sz="2000" dirty="0">
              <a:ea typeface="ヒラギノ角ゴ Pro W3" pitchFamily="-65" charset="-128"/>
            </a:endParaRPr>
          </a:p>
          <a:p>
            <a:r>
              <a:rPr lang="en-US" altLang="en-US" sz="2000" b="1" dirty="0">
                <a:solidFill>
                  <a:srgbClr val="FF0000"/>
                </a:solidFill>
                <a:ea typeface="ヒラギノ角ゴ Pro W3" pitchFamily="-65" charset="-128"/>
              </a:rPr>
              <a:t>Market Value of Equity =Market Value of Assets- Market Value of Debt and Other Liabilities</a:t>
            </a:r>
          </a:p>
          <a:p>
            <a:endParaRPr lang="en-US" altLang="en-US" sz="1800" dirty="0">
              <a:ea typeface="ヒラギノ角ゴ Pro W3" pitchFamily="-65" charset="-128"/>
            </a:endParaRPr>
          </a:p>
        </p:txBody>
      </p:sp>
      <p:pic>
        <p:nvPicPr>
          <p:cNvPr id="4" name="Εικόνα 3">
            <a:extLst>
              <a:ext uri="{FF2B5EF4-FFF2-40B4-BE49-F238E27FC236}">
                <a16:creationId xmlns:a16="http://schemas.microsoft.com/office/drawing/2014/main" id="{F248E571-4214-8C12-C7AF-2EC6BCFF4F8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10013" y="2547891"/>
            <a:ext cx="8288594" cy="3284738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Θέση περιεχομένου 4">
            <a:extLst>
              <a:ext uri="{FF2B5EF4-FFF2-40B4-BE49-F238E27FC236}">
                <a16:creationId xmlns:a16="http://schemas.microsoft.com/office/drawing/2014/main" id="{0EB52F16-0DA8-2688-3734-C87798D3108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15736" y="1491450"/>
            <a:ext cx="9037468" cy="4350990"/>
          </a:xfrm>
          <a:prstGeom prst="rect">
            <a:avLst/>
          </a:prstGeom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10541C45-D67A-830D-38F5-CB72AA939C5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10515600" cy="753461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l-GR" sz="3600" b="1" dirty="0">
                <a:ea typeface="ヒラギノ角ゴ Pro W3" pitchFamily="-65" charset="-128"/>
              </a:rPr>
              <a:t>Modigliani-Miller I (MM)</a:t>
            </a:r>
          </a:p>
        </p:txBody>
      </p:sp>
    </p:spTree>
    <p:extLst>
      <p:ext uri="{BB962C8B-B14F-4D97-AF65-F5344CB8AC3E}">
        <p14:creationId xmlns:p14="http://schemas.microsoft.com/office/powerpoint/2010/main" val="317325130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222102B2-6104-CFDC-BEC7-B334453E3E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6156" y="949912"/>
            <a:ext cx="11191043" cy="5672830"/>
          </a:xfrm>
        </p:spPr>
        <p:txBody>
          <a:bodyPr>
            <a:noAutofit/>
          </a:bodyPr>
          <a:lstStyle/>
          <a:p>
            <a:pPr algn="just"/>
            <a:r>
              <a:rPr lang="en-US" sz="2000" dirty="0"/>
              <a:t>Why then the </a:t>
            </a:r>
            <a:r>
              <a:rPr lang="en-US" sz="2000" dirty="0">
                <a:solidFill>
                  <a:srgbClr val="FF0000"/>
                </a:solidFill>
              </a:rPr>
              <a:t>cost of capital differs for different securities? </a:t>
            </a:r>
            <a:r>
              <a:rPr lang="en-US" sz="2000" dirty="0"/>
              <a:t>(See example above )</a:t>
            </a:r>
          </a:p>
          <a:p>
            <a:pPr algn="just"/>
            <a:r>
              <a:rPr lang="en-US" sz="2000" dirty="0"/>
              <a:t>When the firm is financed only with equity, the equity holders require a 15% expected return</a:t>
            </a:r>
          </a:p>
          <a:p>
            <a:pPr algn="just"/>
            <a:r>
              <a:rPr lang="en-US" sz="2000" dirty="0"/>
              <a:t>As an alternative, the firm can borrow at the risk-free rate of 5%. </a:t>
            </a:r>
          </a:p>
          <a:p>
            <a:pPr algn="just"/>
            <a:r>
              <a:rPr lang="en-US" sz="2000" dirty="0"/>
              <a:t>Thus, debt has a lower cost of capital than equity, but it increases risk </a:t>
            </a:r>
          </a:p>
          <a:p>
            <a:pPr marL="0" indent="0" algn="just">
              <a:buNone/>
            </a:pPr>
            <a:r>
              <a:rPr lang="en-US" sz="2000" dirty="0"/>
              <a:t>	→	increases the cost of capital of the firm’s equity</a:t>
            </a:r>
          </a:p>
          <a:p>
            <a:pPr algn="just"/>
            <a:endParaRPr lang="en-US" sz="2000" b="1" dirty="0"/>
          </a:p>
          <a:p>
            <a:pPr algn="just"/>
            <a:r>
              <a:rPr lang="en-US" sz="2000" dirty="0"/>
              <a:t>Here, we will discuss </a:t>
            </a:r>
            <a:r>
              <a:rPr lang="en-US" sz="2000" dirty="0">
                <a:solidFill>
                  <a:srgbClr val="FF0000"/>
                </a:solidFill>
              </a:rPr>
              <a:t>the impact of leverage on the equity cost of capital </a:t>
            </a:r>
            <a:endParaRPr lang="en-US" sz="2000" dirty="0"/>
          </a:p>
          <a:p>
            <a:pPr algn="just"/>
            <a:endParaRPr lang="en-US" sz="2000" dirty="0"/>
          </a:p>
          <a:p>
            <a:pPr algn="just"/>
            <a:r>
              <a:rPr lang="en-US" sz="2000" dirty="0"/>
              <a:t>We will see that it is </a:t>
            </a:r>
            <a:r>
              <a:rPr lang="en-US" sz="2000" dirty="0">
                <a:solidFill>
                  <a:srgbClr val="FF0000"/>
                </a:solidFill>
              </a:rPr>
              <a:t>unaffected by leverage</a:t>
            </a:r>
          </a:p>
          <a:p>
            <a:pPr marL="0" indent="0" algn="just">
              <a:buNone/>
            </a:pPr>
            <a:endParaRPr lang="en-US" sz="2000" dirty="0"/>
          </a:p>
          <a:p>
            <a:pPr algn="just"/>
            <a:r>
              <a:rPr lang="en-US" sz="2000" dirty="0"/>
              <a:t>We will see that the savings from the low cost of debt capital</a:t>
            </a:r>
          </a:p>
          <a:p>
            <a:pPr marL="0" indent="0" algn="just">
              <a:buNone/>
            </a:pPr>
            <a:r>
              <a:rPr lang="en-US" sz="2000" dirty="0"/>
              <a:t>	→	are exactly </a:t>
            </a:r>
            <a:r>
              <a:rPr lang="en-US" sz="2000" dirty="0">
                <a:solidFill>
                  <a:srgbClr val="FF0000"/>
                </a:solidFill>
              </a:rPr>
              <a:t>offset </a:t>
            </a:r>
            <a:r>
              <a:rPr lang="en-US" sz="2000" dirty="0"/>
              <a:t>by a higher equity cost of capital</a:t>
            </a:r>
          </a:p>
          <a:p>
            <a:pPr algn="just"/>
            <a:endParaRPr lang="en-US" sz="2000" dirty="0"/>
          </a:p>
          <a:p>
            <a:pPr algn="just"/>
            <a:r>
              <a:rPr lang="en-US" sz="2000" dirty="0"/>
              <a:t>Thus, there are </a:t>
            </a:r>
            <a:r>
              <a:rPr lang="en-US" sz="2000" dirty="0">
                <a:solidFill>
                  <a:srgbClr val="FF0000"/>
                </a:solidFill>
              </a:rPr>
              <a:t>no net savings for the firm</a:t>
            </a:r>
            <a:endParaRPr lang="el-GR" sz="2000" dirty="0">
              <a:solidFill>
                <a:srgbClr val="FF0000"/>
              </a:solidFill>
            </a:endParaRPr>
          </a:p>
        </p:txBody>
      </p:sp>
      <p:sp>
        <p:nvSpPr>
          <p:cNvPr id="4" name="Τίτλος 1">
            <a:extLst>
              <a:ext uri="{FF2B5EF4-FFF2-40B4-BE49-F238E27FC236}">
                <a16:creationId xmlns:a16="http://schemas.microsoft.com/office/drawing/2014/main" id="{1A0E09EE-5DE5-AAF8-0EC7-B621AA69A4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6156" y="162265"/>
            <a:ext cx="11191043" cy="698870"/>
          </a:xfrm>
        </p:spPr>
        <p:txBody>
          <a:bodyPr>
            <a:normAutofit/>
          </a:bodyPr>
          <a:lstStyle/>
          <a:p>
            <a:r>
              <a:rPr lang="en-GB" sz="3600" b="1" dirty="0"/>
              <a:t>Modigliani-Miller II (MM)</a:t>
            </a:r>
          </a:p>
        </p:txBody>
      </p:sp>
    </p:spTree>
    <p:extLst>
      <p:ext uri="{BB962C8B-B14F-4D97-AF65-F5344CB8AC3E}">
        <p14:creationId xmlns:p14="http://schemas.microsoft.com/office/powerpoint/2010/main" val="55565636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04B40AC0-E754-4ED2-76D6-82143673486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33426"/>
            <a:ext cx="10515600" cy="868057"/>
          </a:xfrm>
        </p:spPr>
        <p:txBody>
          <a:bodyPr>
            <a:normAutofit/>
          </a:bodyPr>
          <a:lstStyle/>
          <a:p>
            <a:r>
              <a:rPr lang="en-GB" sz="3600" b="1" dirty="0"/>
              <a:t>Modigliani-Miller II (MM)</a:t>
            </a:r>
          </a:p>
        </p:txBody>
      </p:sp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52B05CB3-FDA6-4021-9076-55C7CCDCAC5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08015"/>
            <a:ext cx="10515600" cy="5104008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en-GB" sz="2200" dirty="0"/>
              <a:t>Using MM I we can arrive at </a:t>
            </a:r>
            <a:r>
              <a:rPr lang="en-GB" sz="2200" b="1" dirty="0">
                <a:solidFill>
                  <a:srgbClr val="FF0000"/>
                </a:solidFill>
              </a:rPr>
              <a:t>MM Proposition II </a:t>
            </a:r>
          </a:p>
          <a:p>
            <a:pPr algn="just"/>
            <a:endParaRPr lang="en-GB" sz="2200" dirty="0"/>
          </a:p>
          <a:p>
            <a:pPr algn="just"/>
            <a:r>
              <a:rPr lang="en-GB" sz="2200" dirty="0"/>
              <a:t>Define as: </a:t>
            </a:r>
          </a:p>
          <a:p>
            <a:pPr algn="just"/>
            <a:endParaRPr lang="en-GB" sz="2200" dirty="0"/>
          </a:p>
          <a:p>
            <a:pPr algn="just"/>
            <a:r>
              <a:rPr lang="en-GB" sz="2200" dirty="0"/>
              <a:t>MV 	= 	Market Value </a:t>
            </a:r>
          </a:p>
          <a:p>
            <a:pPr algn="just"/>
            <a:r>
              <a:rPr lang="en-GB" sz="2200" dirty="0"/>
              <a:t>E 	= 	MV of equity in a levered firm</a:t>
            </a:r>
          </a:p>
          <a:p>
            <a:pPr algn="just"/>
            <a:r>
              <a:rPr lang="en-GB" sz="2200" dirty="0"/>
              <a:t>D 	= 	MV of debt in a levered firm</a:t>
            </a:r>
          </a:p>
          <a:p>
            <a:pPr algn="just"/>
            <a:r>
              <a:rPr lang="en-GB" sz="2200" dirty="0"/>
              <a:t>U 	= 	MV of equity in an unlevered firm</a:t>
            </a:r>
          </a:p>
          <a:p>
            <a:pPr algn="just"/>
            <a:r>
              <a:rPr lang="en-GB" sz="2200" dirty="0"/>
              <a:t>A	= 	MV of the firm’s assets </a:t>
            </a:r>
          </a:p>
          <a:p>
            <a:pPr algn="just"/>
            <a:endParaRPr lang="en-GB" sz="2200" dirty="0"/>
          </a:p>
          <a:p>
            <a:pPr algn="just"/>
            <a:r>
              <a:rPr lang="en-GB" sz="2200" dirty="0"/>
              <a:t>Then, MM I states that: </a:t>
            </a:r>
          </a:p>
          <a:p>
            <a:pPr algn="just"/>
            <a:endParaRPr lang="en-GB" sz="2200" dirty="0"/>
          </a:p>
          <a:p>
            <a:pPr algn="just"/>
            <a:r>
              <a:rPr lang="en-GB" sz="2200" b="1" dirty="0">
                <a:solidFill>
                  <a:srgbClr val="FF0000"/>
                </a:solidFill>
              </a:rPr>
              <a:t>Irrespective of whether the firm is unlevered or levered </a:t>
            </a:r>
          </a:p>
          <a:p>
            <a:pPr marL="0" indent="0" algn="just">
              <a:buNone/>
            </a:pPr>
            <a:r>
              <a:rPr lang="en-GB" sz="2200" b="1" dirty="0">
                <a:solidFill>
                  <a:srgbClr val="FF0000"/>
                </a:solidFill>
                <a:cs typeface="Arial" panose="020B0604020202020204" pitchFamily="34" charset="0"/>
              </a:rPr>
              <a:t>	→</a:t>
            </a:r>
            <a:r>
              <a:rPr lang="en-GB" sz="2200" b="1" dirty="0">
                <a:solidFill>
                  <a:srgbClr val="FF0000"/>
                </a:solidFill>
              </a:rPr>
              <a:t>	the total MV of the firm’s securities = the MV of its assets </a:t>
            </a:r>
          </a:p>
          <a:p>
            <a:endParaRPr lang="en-GB" dirty="0"/>
          </a:p>
        </p:txBody>
      </p:sp>
      <p:pic>
        <p:nvPicPr>
          <p:cNvPr id="4" name="Εικόνα 3">
            <a:extLst>
              <a:ext uri="{FF2B5EF4-FFF2-40B4-BE49-F238E27FC236}">
                <a16:creationId xmlns:a16="http://schemas.microsoft.com/office/drawing/2014/main" id="{EBD8BA89-4B6F-5C37-2DDC-9ADD1E6058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01484" y="4490379"/>
            <a:ext cx="3356392" cy="454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164656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1" name="Rectangle 3">
            <a:extLst>
              <a:ext uri="{FF2B5EF4-FFF2-40B4-BE49-F238E27FC236}">
                <a16:creationId xmlns:a16="http://schemas.microsoft.com/office/drawing/2014/main" id="{B90FC6D8-EEA4-BEC2-C61B-00B052F4A52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470516" y="1115407"/>
            <a:ext cx="11256885" cy="5259693"/>
          </a:xfrm>
        </p:spPr>
        <p:txBody>
          <a:bodyPr vert="horz" lIns="91440" tIns="45720" rIns="91440" bIns="45720" rtlCol="0">
            <a:normAutofit/>
          </a:bodyPr>
          <a:lstStyle/>
          <a:p>
            <a:pPr lvl="1" algn="just">
              <a:spcBef>
                <a:spcPct val="60000"/>
              </a:spcBef>
            </a:pPr>
            <a:r>
              <a:rPr lang="en-US" altLang="el-GR" sz="2000" dirty="0">
                <a:ea typeface="ヒラギノ角ゴ Pro W3" pitchFamily="-65" charset="-128"/>
              </a:rPr>
              <a:t>Because the return of a portfolio is equal to the </a:t>
            </a:r>
            <a:r>
              <a:rPr lang="en-US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weighted average </a:t>
            </a:r>
            <a:r>
              <a:rPr lang="en-US" altLang="el-GR" sz="2000" dirty="0">
                <a:ea typeface="ヒラギノ角ゴ Pro W3" pitchFamily="-65" charset="-128"/>
              </a:rPr>
              <a:t>of the returns of the securities in it, this equality implies the following relationship between the:</a:t>
            </a:r>
          </a:p>
          <a:p>
            <a:pPr lvl="1" algn="just">
              <a:spcBef>
                <a:spcPct val="60000"/>
              </a:spcBef>
            </a:pPr>
            <a:r>
              <a:rPr lang="en-US" altLang="el-GR" sz="2000" dirty="0">
                <a:ea typeface="ヒラギノ角ゴ Pro W3" pitchFamily="-65" charset="-128"/>
              </a:rPr>
              <a:t>(</a:t>
            </a:r>
            <a:r>
              <a:rPr lang="en-US" altLang="el-GR" sz="2000" i="1" dirty="0">
                <a:ea typeface="ヒラギノ角ゴ Pro W3" pitchFamily="-65" charset="-128"/>
              </a:rPr>
              <a:t>R</a:t>
            </a:r>
            <a:r>
              <a:rPr lang="en-US" altLang="el-GR" sz="2000" i="1" baseline="-25000" dirty="0">
                <a:ea typeface="ヒラギノ角ゴ Pro W3" pitchFamily="-65" charset="-128"/>
              </a:rPr>
              <a:t>E</a:t>
            </a:r>
            <a:r>
              <a:rPr lang="en-US" altLang="el-GR" sz="2000" dirty="0">
                <a:ea typeface="ヒラギノ角ゴ Pro W3" pitchFamily="-65" charset="-128"/>
              </a:rPr>
              <a:t>) = return of levered equity</a:t>
            </a:r>
          </a:p>
          <a:p>
            <a:pPr lvl="1" algn="just">
              <a:spcBef>
                <a:spcPct val="60000"/>
              </a:spcBef>
            </a:pPr>
            <a:r>
              <a:rPr lang="en-US" altLang="el-GR" sz="2000" dirty="0">
                <a:ea typeface="ヒラギノ角ゴ Pro W3" pitchFamily="-65" charset="-128"/>
              </a:rPr>
              <a:t>(</a:t>
            </a:r>
            <a:r>
              <a:rPr lang="en-US" altLang="el-GR" sz="2000" i="1" dirty="0">
                <a:ea typeface="ヒラギノ角ゴ Pro W3" pitchFamily="-65" charset="-128"/>
              </a:rPr>
              <a:t>R</a:t>
            </a:r>
            <a:r>
              <a:rPr lang="en-US" altLang="el-GR" sz="2000" i="1" baseline="-25000" dirty="0">
                <a:ea typeface="ヒラギノ角ゴ Pro W3" pitchFamily="-65" charset="-128"/>
              </a:rPr>
              <a:t>D</a:t>
            </a:r>
            <a:r>
              <a:rPr lang="en-US" altLang="el-GR" sz="2000" dirty="0">
                <a:ea typeface="ヒラギノ角ゴ Pro W3" pitchFamily="-65" charset="-128"/>
              </a:rPr>
              <a:t>) = </a:t>
            </a:r>
            <a:r>
              <a:rPr lang="en-GB" altLang="el-GR" sz="2000" dirty="0">
                <a:ea typeface="ヒラギノ角ゴ Pro W3" pitchFamily="-65" charset="-128"/>
              </a:rPr>
              <a:t>return of debt </a:t>
            </a:r>
          </a:p>
          <a:p>
            <a:pPr lvl="1" algn="just">
              <a:spcBef>
                <a:spcPct val="60000"/>
              </a:spcBef>
            </a:pPr>
            <a:endParaRPr lang="en-GB" altLang="el-GR" sz="2000" dirty="0">
              <a:ea typeface="ヒラギノ角ゴ Pro W3" pitchFamily="-65" charset="-128"/>
            </a:endParaRPr>
          </a:p>
          <a:p>
            <a:pPr lvl="1" algn="just">
              <a:spcBef>
                <a:spcPct val="60000"/>
              </a:spcBef>
            </a:pPr>
            <a:r>
              <a:rPr lang="en-US" altLang="el-GR" sz="2000" dirty="0">
                <a:ea typeface="ヒラギノ角ゴ Pro W3" pitchFamily="-65" charset="-128"/>
              </a:rPr>
              <a:t>Solving for R</a:t>
            </a:r>
            <a:r>
              <a:rPr lang="en-US" altLang="el-GR" sz="2000" baseline="-25000" dirty="0">
                <a:ea typeface="ヒラギノ角ゴ Pro W3" pitchFamily="-65" charset="-128"/>
              </a:rPr>
              <a:t>E</a:t>
            </a:r>
            <a:r>
              <a:rPr lang="en-US" altLang="el-GR" sz="2000" dirty="0">
                <a:ea typeface="ヒラギノ角ゴ Pro W3" pitchFamily="-65" charset="-128"/>
              </a:rPr>
              <a:t>:</a:t>
            </a:r>
          </a:p>
          <a:p>
            <a:pPr lvl="1" algn="just">
              <a:spcBef>
                <a:spcPct val="60000"/>
              </a:spcBef>
            </a:pPr>
            <a:endParaRPr lang="en-US" altLang="el-GR" sz="2000" dirty="0">
              <a:ea typeface="ヒラギノ角ゴ Pro W3" pitchFamily="-65" charset="-128"/>
            </a:endParaRPr>
          </a:p>
          <a:p>
            <a:pPr lvl="1" algn="just">
              <a:spcBef>
                <a:spcPct val="60000"/>
              </a:spcBef>
            </a:pPr>
            <a:endParaRPr lang="en-US" altLang="el-GR" sz="2000" dirty="0">
              <a:ea typeface="ヒラギノ角ゴ Pro W3" pitchFamily="-65" charset="-128"/>
            </a:endParaRPr>
          </a:p>
          <a:p>
            <a:pPr lvl="1" algn="just">
              <a:spcBef>
                <a:spcPct val="60000"/>
              </a:spcBef>
            </a:pPr>
            <a:r>
              <a:rPr lang="en-GB" altLang="el-GR" sz="2000" dirty="0">
                <a:ea typeface="ヒラギノ角ゴ Pro W3" pitchFamily="-65" charset="-128"/>
              </a:rPr>
              <a:t>Levered equity return  = Unlevered return + </a:t>
            </a:r>
            <a:r>
              <a:rPr lang="en-GB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premium due to leverage</a:t>
            </a:r>
          </a:p>
          <a:p>
            <a:pPr lvl="1" algn="just">
              <a:spcBef>
                <a:spcPct val="60000"/>
              </a:spcBef>
            </a:pPr>
            <a:r>
              <a:rPr lang="en-GB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How much is the premium ? </a:t>
            </a:r>
          </a:p>
          <a:p>
            <a:pPr lvl="1" algn="just">
              <a:spcBef>
                <a:spcPct val="60000"/>
              </a:spcBef>
            </a:pPr>
            <a:r>
              <a:rPr lang="en-GB" altLang="el-GR" sz="2000" dirty="0">
                <a:ea typeface="ヒラギノ角ゴ Pro W3" pitchFamily="-65" charset="-128"/>
              </a:rPr>
              <a:t>Depends on the amount of leverage (i.e., the market value debt-equity ratio, D/E)</a:t>
            </a:r>
          </a:p>
          <a:p>
            <a:pPr lvl="1">
              <a:spcBef>
                <a:spcPct val="60000"/>
              </a:spcBef>
            </a:pPr>
            <a:endParaRPr lang="en-US" altLang="el-GR" sz="2000" dirty="0">
              <a:ea typeface="ヒラギノ角ゴ Pro W3" pitchFamily="-65" charset="-128"/>
            </a:endParaRPr>
          </a:p>
          <a:p>
            <a:pPr lvl="1">
              <a:spcBef>
                <a:spcPct val="60000"/>
              </a:spcBef>
            </a:pPr>
            <a:endParaRPr lang="en-US" altLang="el-GR" sz="2000" dirty="0">
              <a:ea typeface="ヒラギノ角ゴ Pro W3" pitchFamily="-65" charset="-128"/>
            </a:endParaRPr>
          </a:p>
        </p:txBody>
      </p:sp>
      <p:graphicFrame>
        <p:nvGraphicFramePr>
          <p:cNvPr id="73732" name="Object 1024">
            <a:extLst>
              <a:ext uri="{FF2B5EF4-FFF2-40B4-BE49-F238E27FC236}">
                <a16:creationId xmlns:a16="http://schemas.microsoft.com/office/drawing/2014/main" id="{821053CE-4D61-3842-CDB6-C431F3E5873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5644423"/>
              </p:ext>
            </p:extLst>
          </p:nvPr>
        </p:nvGraphicFramePr>
        <p:xfrm>
          <a:off x="6669655" y="1932564"/>
          <a:ext cx="3288566" cy="65567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2120900" imgH="393700" progId="Equation.DSMT4">
                  <p:embed/>
                </p:oleObj>
              </mc:Choice>
              <mc:Fallback>
                <p:oleObj name="Equation" r:id="rId3" imgW="2120900" imgH="393700" progId="Equation.DSMT4">
                  <p:embed/>
                  <p:pic>
                    <p:nvPicPr>
                      <p:cNvPr id="73732" name="Object 1024">
                        <a:extLst>
                          <a:ext uri="{FF2B5EF4-FFF2-40B4-BE49-F238E27FC236}">
                            <a16:creationId xmlns:a16="http://schemas.microsoft.com/office/drawing/2014/main" id="{821053CE-4D61-3842-CDB6-C431F3E58736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69655" y="1932564"/>
                        <a:ext cx="3288566" cy="655679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Τίτλος 1">
            <a:extLst>
              <a:ext uri="{FF2B5EF4-FFF2-40B4-BE49-F238E27FC236}">
                <a16:creationId xmlns:a16="http://schemas.microsoft.com/office/drawing/2014/main" id="{7CE03D26-4F56-581D-4414-51F7C311DC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7381" y="186675"/>
            <a:ext cx="10515600" cy="868057"/>
          </a:xfrm>
        </p:spPr>
        <p:txBody>
          <a:bodyPr>
            <a:normAutofit/>
          </a:bodyPr>
          <a:lstStyle/>
          <a:p>
            <a:r>
              <a:rPr lang="en-GB" sz="3600" b="1" dirty="0">
                <a:latin typeface="+mn-lt"/>
              </a:rPr>
              <a:t>Modigliani-Miller II (MM)</a:t>
            </a:r>
          </a:p>
        </p:txBody>
      </p:sp>
      <p:pic>
        <p:nvPicPr>
          <p:cNvPr id="5" name="Εικόνα 4">
            <a:extLst>
              <a:ext uri="{FF2B5EF4-FFF2-40B4-BE49-F238E27FC236}">
                <a16:creationId xmlns:a16="http://schemas.microsoft.com/office/drawing/2014/main" id="{F5268444-7A10-807C-7318-DE75F2369BD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96614" y="3113817"/>
            <a:ext cx="3968318" cy="1262874"/>
          </a:xfrm>
          <a:prstGeom prst="rect">
            <a:avLst/>
          </a:prstGeom>
        </p:spPr>
      </p:pic>
    </p:spTree>
  </p:cSld>
  <p:clrMapOvr>
    <a:masterClrMapping/>
  </p:clrMapOvr>
  <p:transition spd="med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BEEBB471-5D1E-C4F2-AEFA-1DA85C578F9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8401" y="1411549"/>
            <a:ext cx="11173287" cy="4749553"/>
          </a:xfrm>
        </p:spPr>
        <p:txBody>
          <a:bodyPr>
            <a:normAutofit/>
          </a:bodyPr>
          <a:lstStyle/>
          <a:p>
            <a:pPr algn="just"/>
            <a:r>
              <a:rPr lang="el-GR" sz="2000" dirty="0" err="1"/>
              <a:t>This</a:t>
            </a:r>
            <a:r>
              <a:rPr lang="el-GR" sz="2000" dirty="0"/>
              <a:t> </a:t>
            </a:r>
            <a:r>
              <a:rPr lang="en-GB" sz="2000" dirty="0"/>
              <a:t>re</a:t>
            </a:r>
            <a:r>
              <a:rPr lang="el-GR" sz="2000" dirty="0" err="1"/>
              <a:t>veals</a:t>
            </a:r>
            <a:r>
              <a:rPr lang="el-GR" sz="2000" dirty="0"/>
              <a:t> the </a:t>
            </a:r>
            <a:r>
              <a:rPr lang="el-GR" sz="2000" dirty="0" err="1"/>
              <a:t>effect</a:t>
            </a:r>
            <a:r>
              <a:rPr lang="el-GR" sz="2000" dirty="0"/>
              <a:t> of </a:t>
            </a:r>
            <a:r>
              <a:rPr lang="el-GR" sz="2000" dirty="0" err="1"/>
              <a:t>leverage</a:t>
            </a:r>
            <a:r>
              <a:rPr lang="el-GR" sz="2000" dirty="0"/>
              <a:t> on the </a:t>
            </a:r>
            <a:r>
              <a:rPr lang="el-GR" sz="2000" dirty="0" err="1"/>
              <a:t>return</a:t>
            </a:r>
            <a:r>
              <a:rPr lang="el-GR" sz="2000" dirty="0"/>
              <a:t> of the </a:t>
            </a:r>
            <a:r>
              <a:rPr lang="el-GR" sz="2000" dirty="0" err="1"/>
              <a:t>levered</a:t>
            </a:r>
            <a:r>
              <a:rPr lang="el-GR" sz="2000" dirty="0"/>
              <a:t> </a:t>
            </a:r>
            <a:r>
              <a:rPr lang="el-GR" sz="2000" dirty="0" err="1"/>
              <a:t>equity</a:t>
            </a:r>
            <a:endParaRPr lang="en-GB" sz="2000" dirty="0"/>
          </a:p>
          <a:p>
            <a:pPr algn="just"/>
            <a:endParaRPr lang="en-GB" sz="2000" dirty="0"/>
          </a:p>
          <a:p>
            <a:pPr algn="just"/>
            <a:r>
              <a:rPr lang="el-GR" sz="2000" dirty="0"/>
              <a:t>The </a:t>
            </a:r>
            <a:r>
              <a:rPr lang="el-GR" sz="2000" dirty="0" err="1"/>
              <a:t>levered</a:t>
            </a:r>
            <a:r>
              <a:rPr lang="el-GR" sz="2000" dirty="0"/>
              <a:t> </a:t>
            </a:r>
            <a:r>
              <a:rPr lang="el-GR" sz="2000" dirty="0" err="1"/>
              <a:t>equity</a:t>
            </a:r>
            <a:r>
              <a:rPr lang="el-GR" sz="2000" dirty="0"/>
              <a:t> </a:t>
            </a:r>
            <a:r>
              <a:rPr lang="el-GR" sz="2000" dirty="0" err="1"/>
              <a:t>return</a:t>
            </a:r>
            <a:r>
              <a:rPr lang="el-GR" sz="2000" dirty="0"/>
              <a:t> </a:t>
            </a:r>
            <a:r>
              <a:rPr lang="en-GB" sz="2000" dirty="0"/>
              <a:t>= </a:t>
            </a:r>
            <a:r>
              <a:rPr lang="el-GR" sz="2000" dirty="0" err="1"/>
              <a:t>unlevered</a:t>
            </a:r>
            <a:r>
              <a:rPr lang="el-GR" sz="2000" dirty="0"/>
              <a:t> </a:t>
            </a:r>
            <a:r>
              <a:rPr lang="el-GR" sz="2000" dirty="0" err="1"/>
              <a:t>return</a:t>
            </a:r>
            <a:r>
              <a:rPr lang="en-GB" sz="2000" dirty="0"/>
              <a:t> + </a:t>
            </a:r>
            <a:r>
              <a:rPr lang="el-GR" sz="2000" dirty="0" err="1"/>
              <a:t>an</a:t>
            </a:r>
            <a:r>
              <a:rPr lang="el-GR" sz="2000" dirty="0"/>
              <a:t> </a:t>
            </a:r>
            <a:r>
              <a:rPr lang="el-GR" sz="2000" dirty="0" err="1">
                <a:solidFill>
                  <a:srgbClr val="FF0000"/>
                </a:solidFill>
              </a:rPr>
              <a:t>extra</a:t>
            </a:r>
            <a:r>
              <a:rPr lang="el-GR" sz="2000" dirty="0">
                <a:solidFill>
                  <a:srgbClr val="FF0000"/>
                </a:solidFill>
              </a:rPr>
              <a:t> </a:t>
            </a:r>
            <a:r>
              <a:rPr lang="en-GB" sz="2000" dirty="0">
                <a:solidFill>
                  <a:srgbClr val="FF0000"/>
                </a:solidFill>
              </a:rPr>
              <a:t>return </a:t>
            </a:r>
            <a:r>
              <a:rPr lang="el-GR" sz="2000" dirty="0" err="1"/>
              <a:t>due</a:t>
            </a:r>
            <a:r>
              <a:rPr lang="el-GR" sz="2000" dirty="0"/>
              <a:t> </a:t>
            </a:r>
            <a:r>
              <a:rPr lang="el-GR" sz="2000" dirty="0" err="1"/>
              <a:t>to</a:t>
            </a:r>
            <a:r>
              <a:rPr lang="el-GR" sz="2000" dirty="0"/>
              <a:t> </a:t>
            </a:r>
            <a:r>
              <a:rPr lang="el-GR" sz="2000" dirty="0" err="1"/>
              <a:t>leverage</a:t>
            </a:r>
            <a:endParaRPr lang="en-GB" sz="2000" dirty="0"/>
          </a:p>
          <a:p>
            <a:pPr algn="just"/>
            <a:endParaRPr lang="en-US" sz="2000" b="1" dirty="0">
              <a:solidFill>
                <a:srgbClr val="FF0000"/>
              </a:solidFill>
            </a:endParaRPr>
          </a:p>
          <a:p>
            <a:pPr algn="just"/>
            <a:r>
              <a:rPr lang="en-US" sz="2000" b="1" dirty="0">
                <a:solidFill>
                  <a:srgbClr val="FF0000"/>
                </a:solidFill>
              </a:rPr>
              <a:t>MM Proposition II </a:t>
            </a:r>
          </a:p>
          <a:p>
            <a:pPr algn="just"/>
            <a:r>
              <a:rPr lang="en-US" sz="2000" b="1" dirty="0">
                <a:solidFill>
                  <a:srgbClr val="FF0000"/>
                </a:solidFill>
              </a:rPr>
              <a:t>The cost of capital of levered equity increases with the firm’s market value debt-equity ratio</a:t>
            </a:r>
            <a:endParaRPr lang="el-GR" sz="2000" b="1" dirty="0">
              <a:solidFill>
                <a:srgbClr val="FF0000"/>
              </a:solidFill>
            </a:endParaRPr>
          </a:p>
        </p:txBody>
      </p:sp>
      <p:sp>
        <p:nvSpPr>
          <p:cNvPr id="4" name="Τίτλος 1">
            <a:extLst>
              <a:ext uri="{FF2B5EF4-FFF2-40B4-BE49-F238E27FC236}">
                <a16:creationId xmlns:a16="http://schemas.microsoft.com/office/drawing/2014/main" id="{5C9278C5-EA94-F51F-6871-34E3CB06E8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8402" y="299867"/>
            <a:ext cx="10515600" cy="762339"/>
          </a:xfrm>
        </p:spPr>
        <p:txBody>
          <a:bodyPr>
            <a:normAutofit/>
          </a:bodyPr>
          <a:lstStyle/>
          <a:p>
            <a:r>
              <a:rPr lang="en-GB" sz="3600" b="1" dirty="0">
                <a:latin typeface="+mn-lt"/>
              </a:rPr>
              <a:t>Modigliani-Miller II (MM)</a:t>
            </a:r>
          </a:p>
        </p:txBody>
      </p:sp>
      <p:pic>
        <p:nvPicPr>
          <p:cNvPr id="6" name="Εικόνα 5">
            <a:extLst>
              <a:ext uri="{FF2B5EF4-FFF2-40B4-BE49-F238E27FC236}">
                <a16:creationId xmlns:a16="http://schemas.microsoft.com/office/drawing/2014/main" id="{A39F2908-4002-37FF-1AF3-9725A4A024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2247" y="4441609"/>
            <a:ext cx="6320901" cy="1204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039722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>
            <a:extLst>
              <a:ext uri="{FF2B5EF4-FFF2-40B4-BE49-F238E27FC236}">
                <a16:creationId xmlns:a16="http://schemas.microsoft.com/office/drawing/2014/main" id="{68F30D93-357B-5477-EDA0-C59774044D5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98090" y="196449"/>
            <a:ext cx="10515600" cy="817723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l-GR" sz="3600" b="1" dirty="0">
                <a:ea typeface="ヒラギノ角ゴ Pro W3" pitchFamily="-65" charset="-128"/>
              </a:rPr>
              <a:t>Modigliani-Miller II (MM)</a:t>
            </a:r>
          </a:p>
        </p:txBody>
      </p:sp>
      <p:sp>
        <p:nvSpPr>
          <p:cNvPr id="79875" name="Rectangle 3">
            <a:extLst>
              <a:ext uri="{FF2B5EF4-FFF2-40B4-BE49-F238E27FC236}">
                <a16:creationId xmlns:a16="http://schemas.microsoft.com/office/drawing/2014/main" id="{E4D28A5B-1D5D-B038-E869-0E25698DB05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8199" y="1429305"/>
            <a:ext cx="10969101" cy="4747658"/>
          </a:xfrm>
        </p:spPr>
        <p:txBody>
          <a:bodyPr vert="horz" lIns="91440" tIns="45720" rIns="91440" bIns="45720" rtlCol="0">
            <a:normAutofit/>
          </a:bodyPr>
          <a:lstStyle/>
          <a:p>
            <a:pPr eaLnBrk="1" hangingPunct="1"/>
            <a:r>
              <a:rPr lang="en-US" altLang="el-GR" sz="2000" dirty="0">
                <a:ea typeface="ヒラギノ角ゴ Pro W3" pitchFamily="-65" charset="-128"/>
              </a:rPr>
              <a:t>Based on our numerical example, </a:t>
            </a:r>
            <a:endParaRPr lang="en-GB" altLang="el-GR" sz="2000" dirty="0">
              <a:ea typeface="ヒラギノ角ゴ Pro W3" pitchFamily="-65" charset="-128"/>
            </a:endParaRPr>
          </a:p>
          <a:p>
            <a:pPr marL="0" indent="0">
              <a:buNone/>
            </a:pPr>
            <a:endParaRPr lang="en-GB" altLang="el-GR" sz="2000" dirty="0">
              <a:ea typeface="ヒラギノ角ゴ Pro W3" pitchFamily="-65" charset="-128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en-GB" altLang="el-GR" sz="2000" dirty="0">
                <a:ea typeface="ヒラギノ角ゴ Pro W3" pitchFamily="-65" charset="-128"/>
                <a:cs typeface="Arial" panose="020B0604020202020204" pitchFamily="34" charset="0"/>
              </a:rPr>
              <a:t>→	</a:t>
            </a:r>
            <a:r>
              <a:rPr lang="en-GB" altLang="el-GR" sz="2000" dirty="0">
                <a:ea typeface="ヒラギノ角ゴ Pro W3" pitchFamily="-65" charset="-128"/>
              </a:rPr>
              <a:t>all-equity finance, the expected return on unlevered equity is 15%</a:t>
            </a:r>
          </a:p>
          <a:p>
            <a:pPr marL="0" indent="0" eaLnBrk="1" hangingPunct="1">
              <a:buNone/>
            </a:pPr>
            <a:r>
              <a:rPr lang="en-GB" altLang="el-GR" sz="2000" dirty="0">
                <a:ea typeface="ヒラギノ角ゴ Pro W3" pitchFamily="-65" charset="-128"/>
                <a:cs typeface="Arial" panose="020B0604020202020204" pitchFamily="34" charset="0"/>
              </a:rPr>
              <a:t>→	if there is </a:t>
            </a:r>
            <a:r>
              <a:rPr lang="en-GB" altLang="el-GR" sz="2000" dirty="0">
                <a:ea typeface="ヒラギノ角ゴ Pro W3" pitchFamily="-65" charset="-128"/>
              </a:rPr>
              <a:t>$500 of debt the expected return of the debt is 5%</a:t>
            </a:r>
          </a:p>
          <a:p>
            <a:pPr eaLnBrk="1" hangingPunct="1"/>
            <a:endParaRPr lang="en-GB" altLang="el-GR" sz="2000" dirty="0">
              <a:ea typeface="ヒラギノ角ゴ Pro W3" pitchFamily="-65" charset="-128"/>
            </a:endParaRPr>
          </a:p>
          <a:p>
            <a:pPr eaLnBrk="1" hangingPunct="1"/>
            <a:r>
              <a:rPr lang="en-GB" altLang="el-GR" sz="2000" dirty="0">
                <a:ea typeface="ヒラギノ角ゴ Pro W3" pitchFamily="-65" charset="-128"/>
              </a:rPr>
              <a:t>Therefore, according to MM Proposition II, the expected return on equity for the levered firm is: </a:t>
            </a:r>
          </a:p>
          <a:p>
            <a:pPr eaLnBrk="1" hangingPunct="1"/>
            <a:endParaRPr lang="en-US" altLang="el-GR" dirty="0">
              <a:ea typeface="ヒラギノ角ゴ Pro W3" pitchFamily="-65" charset="-128"/>
            </a:endParaRPr>
          </a:p>
          <a:p>
            <a:pPr eaLnBrk="1" hangingPunct="1"/>
            <a:endParaRPr lang="en-US" altLang="el-GR" dirty="0">
              <a:ea typeface="ヒラギノ角ゴ Pro W3" pitchFamily="-65" charset="-128"/>
            </a:endParaRPr>
          </a:p>
          <a:p>
            <a:pPr eaLnBrk="1" hangingPunct="1"/>
            <a:endParaRPr lang="en-US" altLang="el-GR" dirty="0">
              <a:ea typeface="ヒラギノ角ゴ Pro W3" pitchFamily="-65" charset="-128"/>
            </a:endParaRPr>
          </a:p>
          <a:p>
            <a:pPr marL="914400" lvl="2" indent="0" eaLnBrk="1" hangingPunct="1">
              <a:spcBef>
                <a:spcPct val="40000"/>
              </a:spcBef>
              <a:buNone/>
            </a:pPr>
            <a:endParaRPr lang="en-US" altLang="el-GR" dirty="0">
              <a:solidFill>
                <a:srgbClr val="FF0000"/>
              </a:solidFill>
              <a:ea typeface="ヒラギノ角ゴ Pro W3" pitchFamily="-65" charset="-128"/>
            </a:endParaRPr>
          </a:p>
        </p:txBody>
      </p:sp>
      <p:pic>
        <p:nvPicPr>
          <p:cNvPr id="5" name="Εικόνα 4">
            <a:extLst>
              <a:ext uri="{FF2B5EF4-FFF2-40B4-BE49-F238E27FC236}">
                <a16:creationId xmlns:a16="http://schemas.microsoft.com/office/drawing/2014/main" id="{BC2FD808-6605-7400-D6A1-1377ABF462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4224790"/>
            <a:ext cx="10235381" cy="1042219"/>
          </a:xfrm>
          <a:prstGeom prst="rect">
            <a:avLst/>
          </a:prstGeom>
        </p:spPr>
      </p:pic>
    </p:spTree>
  </p:cSld>
  <p:clrMapOvr>
    <a:masterClrMapping/>
  </p:clrMapOvr>
  <p:transition spd="med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E484A551-4545-D56A-3CD0-176119911ED5}"/>
              </a:ext>
            </a:extLst>
          </p:cNvPr>
          <p:cNvSpPr txBox="1"/>
          <p:nvPr/>
        </p:nvSpPr>
        <p:spPr>
          <a:xfrm>
            <a:off x="838199" y="1159450"/>
            <a:ext cx="889302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dirty="0"/>
              <a:t>Textbook Example 14.4</a:t>
            </a: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C99B599F-88F7-74CD-06BF-C3185FE79E4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365126"/>
            <a:ext cx="10515600" cy="794324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l-GR" sz="3600" b="1" dirty="0">
                <a:ea typeface="ヒラギノ角ゴ Pro W3" pitchFamily="-65" charset="-128"/>
              </a:rPr>
              <a:t>Modigliani-Miller II (MM)</a:t>
            </a:r>
          </a:p>
        </p:txBody>
      </p:sp>
      <p:pic>
        <p:nvPicPr>
          <p:cNvPr id="6" name="Εικόνα 5">
            <a:extLst>
              <a:ext uri="{FF2B5EF4-FFF2-40B4-BE49-F238E27FC236}">
                <a16:creationId xmlns:a16="http://schemas.microsoft.com/office/drawing/2014/main" id="{F33E2751-EAB5-E4EC-CFAB-8F224CB562A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9620" y="1822326"/>
            <a:ext cx="8256232" cy="4258878"/>
          </a:xfrm>
          <a:prstGeom prst="rect">
            <a:avLst/>
          </a:prstGeom>
        </p:spPr>
      </p:pic>
    </p:spTree>
  </p:cSld>
  <p:clrMapOvr>
    <a:masterClrMapping/>
  </p:clrMapOvr>
  <p:transition spd="med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2">
            <a:extLst>
              <a:ext uri="{FF2B5EF4-FFF2-40B4-BE49-F238E27FC236}">
                <a16:creationId xmlns:a16="http://schemas.microsoft.com/office/drawing/2014/main" id="{FA471E9F-CBEF-9E7A-ACAF-6D8421FE1C1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594804" y="350837"/>
            <a:ext cx="10515600" cy="582831"/>
          </a:xfrm>
        </p:spPr>
        <p:txBody>
          <a:bodyPr>
            <a:normAutofit fontScale="90000"/>
          </a:bodyPr>
          <a:lstStyle/>
          <a:p>
            <a:pPr eaLnBrk="1" hangingPunct="1"/>
            <a:br>
              <a:rPr lang="en-US" altLang="el-GR" sz="3600" b="1" dirty="0">
                <a:ea typeface="ヒラギノ角ゴ Pro W3" pitchFamily="-65" charset="-128"/>
              </a:rPr>
            </a:br>
            <a:r>
              <a:rPr lang="en-US" altLang="el-GR" sz="4000" b="1" dirty="0">
                <a:ea typeface="ヒラギノ角ゴ Pro W3" pitchFamily="-65" charset="-128"/>
              </a:rPr>
              <a:t>Capital Budgeting and the WACC  </a:t>
            </a:r>
            <a:br>
              <a:rPr lang="en-US" altLang="el-GR" dirty="0">
                <a:ea typeface="ヒラギノ角ゴ Pro W3" pitchFamily="-65" charset="-128"/>
              </a:rPr>
            </a:br>
            <a:endParaRPr lang="en-US" altLang="el-GR" dirty="0">
              <a:ea typeface="ヒラギノ角ゴ Pro W3" pitchFamily="-65" charset="-128"/>
            </a:endParaRPr>
          </a:p>
        </p:txBody>
      </p:sp>
      <p:sp>
        <p:nvSpPr>
          <p:cNvPr id="88067" name="Rectangle 3">
            <a:extLst>
              <a:ext uri="{FF2B5EF4-FFF2-40B4-BE49-F238E27FC236}">
                <a16:creationId xmlns:a16="http://schemas.microsoft.com/office/drawing/2014/main" id="{81E15EB2-BE9B-46EE-CE96-744732FC1E3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94804" y="1091952"/>
            <a:ext cx="11407806" cy="5575177"/>
          </a:xfrm>
        </p:spPr>
        <p:txBody>
          <a:bodyPr vert="horz" lIns="91440" tIns="45720" rIns="91440" bIns="45720" rtlCol="0">
            <a:normAutofit/>
          </a:bodyPr>
          <a:lstStyle/>
          <a:p>
            <a:pPr algn="just" eaLnBrk="1" hangingPunct="1"/>
            <a:r>
              <a:rPr lang="en-US" altLang="el-GR" sz="2000" dirty="0">
                <a:ea typeface="ヒラギノ角ゴ Pro W3" pitchFamily="-65" charset="-128"/>
              </a:rPr>
              <a:t>If a firm is financed with both E &amp; D</a:t>
            </a:r>
          </a:p>
          <a:p>
            <a:pPr algn="just" eaLnBrk="1" hangingPunct="1"/>
            <a:endParaRPr lang="en-US" altLang="el-GR" sz="2000" dirty="0">
              <a:ea typeface="ヒラギノ角ゴ Pro W3" pitchFamily="-65" charset="-128"/>
            </a:endParaRPr>
          </a:p>
          <a:p>
            <a:pPr marL="0" indent="0" algn="just" eaLnBrk="1" hangingPunct="1">
              <a:buNone/>
            </a:pPr>
            <a:r>
              <a:rPr lang="en-US" altLang="el-GR" sz="2000" dirty="0">
                <a:ea typeface="ヒラギノ角ゴ Pro W3" pitchFamily="-65" charset="-128"/>
              </a:rPr>
              <a:t>	→	Then the risk of its underlying assets will match the risk of a portfolio of its equity and debt</a:t>
            </a:r>
          </a:p>
          <a:p>
            <a:pPr algn="just" eaLnBrk="1" hangingPunct="1"/>
            <a:endParaRPr lang="en-US" altLang="el-GR" sz="2000" dirty="0">
              <a:ea typeface="ヒラギノ角ゴ Pro W3" pitchFamily="-65" charset="-128"/>
            </a:endParaRPr>
          </a:p>
          <a:p>
            <a:pPr algn="just" eaLnBrk="1" hangingPunct="1"/>
            <a:r>
              <a:rPr lang="en-US" altLang="el-GR" sz="2000" dirty="0">
                <a:ea typeface="ヒラギノ角ゴ Pro W3" pitchFamily="-65" charset="-128"/>
              </a:rPr>
              <a:t>Thus, the appropriate cost of capital for the firm’s assets is the cost of capital of this portfolio</a:t>
            </a:r>
          </a:p>
          <a:p>
            <a:pPr marL="0" indent="0" algn="just" eaLnBrk="1" hangingPunct="1">
              <a:buNone/>
            </a:pPr>
            <a:endParaRPr lang="en-GB" altLang="el-GR" sz="2000" dirty="0">
              <a:ea typeface="ヒラギノ角ゴ Pro W3" pitchFamily="-65" charset="-128"/>
            </a:endParaRPr>
          </a:p>
          <a:p>
            <a:pPr marL="0" indent="0" algn="just" eaLnBrk="1" hangingPunct="1">
              <a:buNone/>
            </a:pPr>
            <a:r>
              <a:rPr lang="en-GB" altLang="el-GR" sz="2000" dirty="0">
                <a:ea typeface="ヒラギノ角ゴ Pro W3" pitchFamily="-65" charset="-128"/>
              </a:rPr>
              <a:t>	→	</a:t>
            </a:r>
            <a:r>
              <a:rPr lang="en-GB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WACC = Weighted Average Cost of Capital</a:t>
            </a:r>
          </a:p>
          <a:p>
            <a:pPr algn="just" eaLnBrk="1" hangingPunct="1"/>
            <a:endParaRPr lang="en-US" altLang="el-GR" sz="2000" dirty="0">
              <a:ea typeface="ヒラギノ角ゴ Pro W3" pitchFamily="-65" charset="-128"/>
            </a:endParaRPr>
          </a:p>
          <a:p>
            <a:pPr algn="just" eaLnBrk="1" hangingPunct="1"/>
            <a:endParaRPr lang="en-US" altLang="el-GR" sz="2000" dirty="0">
              <a:ea typeface="ヒラギノ角ゴ Pro W3" pitchFamily="-65" charset="-128"/>
            </a:endParaRPr>
          </a:p>
          <a:p>
            <a:pPr algn="just" eaLnBrk="1" hangingPunct="1"/>
            <a:endParaRPr lang="en-US" altLang="el-GR" sz="2000" dirty="0">
              <a:ea typeface="ヒラギノ角ゴ Pro W3" pitchFamily="-65" charset="-128"/>
            </a:endParaRPr>
          </a:p>
          <a:p>
            <a:pPr algn="just" eaLnBrk="1" hangingPunct="1"/>
            <a:endParaRPr lang="en-US" altLang="el-GR" sz="2000" dirty="0">
              <a:ea typeface="ヒラギノ角ゴ Pro W3" pitchFamily="-65" charset="-128"/>
            </a:endParaRPr>
          </a:p>
          <a:p>
            <a:pPr algn="just" eaLnBrk="1" hangingPunct="1"/>
            <a:endParaRPr lang="en-US" altLang="el-GR" sz="2000" dirty="0">
              <a:ea typeface="ヒラギノ角ゴ Pro W3" pitchFamily="-65" charset="-128"/>
            </a:endParaRPr>
          </a:p>
          <a:p>
            <a:pPr lvl="1" eaLnBrk="1" hangingPunct="1">
              <a:spcBef>
                <a:spcPct val="60000"/>
              </a:spcBef>
            </a:pPr>
            <a:endParaRPr lang="en-US" altLang="el-GR" dirty="0">
              <a:ea typeface="ヒラギノ角ゴ Pro W3" pitchFamily="-65" charset="-128"/>
            </a:endParaRPr>
          </a:p>
        </p:txBody>
      </p:sp>
      <p:pic>
        <p:nvPicPr>
          <p:cNvPr id="5" name="Εικόνα 4">
            <a:extLst>
              <a:ext uri="{FF2B5EF4-FFF2-40B4-BE49-F238E27FC236}">
                <a16:creationId xmlns:a16="http://schemas.microsoft.com/office/drawing/2014/main" id="{3378B17E-5349-0F83-9D87-946F69CF5C7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8511" y="4340470"/>
            <a:ext cx="8149586" cy="1873899"/>
          </a:xfrm>
          <a:prstGeom prst="rect">
            <a:avLst/>
          </a:prstGeom>
        </p:spPr>
      </p:pic>
    </p:spTree>
  </p:cSld>
  <p:clrMapOvr>
    <a:masterClrMapping/>
  </p:clrMapOvr>
  <p:transition spd="med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AADF42B3-C44B-FB1E-441D-4C9C22CAD15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6259" y="1269507"/>
            <a:ext cx="10737541" cy="4907456"/>
          </a:xfrm>
        </p:spPr>
        <p:txBody>
          <a:bodyPr>
            <a:normAutofit/>
          </a:bodyPr>
          <a:lstStyle/>
          <a:p>
            <a:pPr algn="just"/>
            <a:r>
              <a:rPr lang="en-US" sz="2000" dirty="0"/>
              <a:t>For an </a:t>
            </a:r>
            <a:r>
              <a:rPr lang="en-US" sz="2000" dirty="0">
                <a:solidFill>
                  <a:srgbClr val="FF0000"/>
                </a:solidFill>
              </a:rPr>
              <a:t>unlevered firm</a:t>
            </a:r>
            <a:r>
              <a:rPr lang="en-US" sz="2000" dirty="0"/>
              <a:t>, all the free CFs by the assets are paid out to shareholders</a:t>
            </a:r>
          </a:p>
          <a:p>
            <a:pPr algn="just"/>
            <a:endParaRPr lang="en-US" sz="2000" dirty="0"/>
          </a:p>
          <a:p>
            <a:pPr algn="just"/>
            <a:r>
              <a:rPr lang="en-US" sz="2000" dirty="0"/>
              <a:t>The MV, risk, and cost of capital for the firm’s assets (</a:t>
            </a:r>
            <a:r>
              <a:rPr lang="en-US" sz="2000" dirty="0" err="1"/>
              <a:t>r</a:t>
            </a:r>
            <a:r>
              <a:rPr lang="en-US" sz="2000" baseline="-25000" dirty="0" err="1"/>
              <a:t>A</a:t>
            </a:r>
            <a:r>
              <a:rPr lang="en-US" sz="2000" dirty="0"/>
              <a:t>) and its equity </a:t>
            </a:r>
            <a:r>
              <a:rPr lang="en-US" sz="2000" dirty="0">
                <a:solidFill>
                  <a:srgbClr val="FF0000"/>
                </a:solidFill>
              </a:rPr>
              <a:t>coincide</a:t>
            </a:r>
          </a:p>
          <a:p>
            <a:pPr algn="just"/>
            <a:endParaRPr lang="en-US" sz="2000" dirty="0"/>
          </a:p>
          <a:p>
            <a:pPr algn="just"/>
            <a:r>
              <a:rPr lang="en-US" sz="2000" dirty="0"/>
              <a:t>If a firm is </a:t>
            </a:r>
            <a:r>
              <a:rPr lang="en-US" sz="2000" dirty="0">
                <a:solidFill>
                  <a:srgbClr val="FF0000"/>
                </a:solidFill>
              </a:rPr>
              <a:t>levered</a:t>
            </a:r>
            <a:r>
              <a:rPr lang="en-US" sz="2000" dirty="0"/>
              <a:t>, </a:t>
            </a:r>
            <a:r>
              <a:rPr lang="en-US" sz="2000" dirty="0" err="1"/>
              <a:t>r</a:t>
            </a:r>
            <a:r>
              <a:rPr lang="en-US" sz="2000" baseline="-25000" dirty="0" err="1"/>
              <a:t>A</a:t>
            </a:r>
            <a:r>
              <a:rPr lang="en-US" sz="2000" dirty="0"/>
              <a:t> is equal to the firm’s WACC (Unlevered Cost of Capital (pretax WACC))</a:t>
            </a:r>
          </a:p>
          <a:p>
            <a:pPr algn="just"/>
            <a:endParaRPr lang="en-US" sz="2000" dirty="0"/>
          </a:p>
          <a:p>
            <a:pPr algn="just"/>
            <a:endParaRPr lang="en-US" sz="2000" dirty="0"/>
          </a:p>
          <a:p>
            <a:pPr algn="just"/>
            <a:endParaRPr lang="en-US" sz="2000" dirty="0"/>
          </a:p>
          <a:p>
            <a:pPr algn="just"/>
            <a:r>
              <a:rPr lang="en-US" sz="2000" dirty="0"/>
              <a:t>That is, with perfect capital markets, a firm’s </a:t>
            </a:r>
            <a:r>
              <a:rPr lang="en-US" sz="2000" dirty="0">
                <a:solidFill>
                  <a:srgbClr val="FF0000"/>
                </a:solidFill>
              </a:rPr>
              <a:t>WACC is independent of its capital structure  </a:t>
            </a:r>
          </a:p>
          <a:p>
            <a:pPr marL="0" indent="0" algn="just">
              <a:buNone/>
            </a:pPr>
            <a:r>
              <a:rPr lang="en-US" sz="2000" dirty="0"/>
              <a:t>	→	It is equal to its equity cost of capital if it is unlevered</a:t>
            </a:r>
          </a:p>
          <a:p>
            <a:pPr marL="0" indent="0" algn="just">
              <a:buNone/>
            </a:pPr>
            <a:r>
              <a:rPr lang="en-US" sz="2000" dirty="0"/>
              <a:t>	→	Which matches the cost of capital of its assets.</a:t>
            </a:r>
            <a:endParaRPr lang="el-GR" sz="2000" dirty="0"/>
          </a:p>
        </p:txBody>
      </p:sp>
      <p:pic>
        <p:nvPicPr>
          <p:cNvPr id="5" name="Εικόνα 4">
            <a:extLst>
              <a:ext uri="{FF2B5EF4-FFF2-40B4-BE49-F238E27FC236}">
                <a16:creationId xmlns:a16="http://schemas.microsoft.com/office/drawing/2014/main" id="{0B9B8147-369F-B1CD-6AF4-45D2072146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55695" y="3429000"/>
            <a:ext cx="3058668" cy="662940"/>
          </a:xfrm>
          <a:prstGeom prst="rect">
            <a:avLst/>
          </a:prstGeom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92C581D6-231F-A42A-FF82-5A14C0787E0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16259" y="295428"/>
            <a:ext cx="10515600" cy="771217"/>
          </a:xfrm>
        </p:spPr>
        <p:txBody>
          <a:bodyPr>
            <a:normAutofit fontScale="90000"/>
          </a:bodyPr>
          <a:lstStyle/>
          <a:p>
            <a:pPr eaLnBrk="1" hangingPunct="1"/>
            <a:br>
              <a:rPr lang="en-US" altLang="el-GR" sz="3600" b="1" dirty="0">
                <a:ea typeface="ヒラギノ角ゴ Pro W3" pitchFamily="-65" charset="-128"/>
              </a:rPr>
            </a:br>
            <a:r>
              <a:rPr lang="en-US" altLang="el-GR" sz="4000" b="1" dirty="0">
                <a:ea typeface="ヒラギノ角ゴ Pro W3" pitchFamily="-65" charset="-128"/>
              </a:rPr>
              <a:t>Capital Budgeting and the WACC  </a:t>
            </a:r>
            <a:br>
              <a:rPr lang="en-US" altLang="el-GR" dirty="0">
                <a:ea typeface="ヒラギノ角ゴ Pro W3" pitchFamily="-65" charset="-128"/>
              </a:rPr>
            </a:br>
            <a:endParaRPr lang="en-US" altLang="el-GR" dirty="0">
              <a:ea typeface="ヒラギノ角ゴ Pro W3" pitchFamily="-65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213425974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3" name="Rectangle 3">
            <a:extLst>
              <a:ext uri="{FF2B5EF4-FFF2-40B4-BE49-F238E27FC236}">
                <a16:creationId xmlns:a16="http://schemas.microsoft.com/office/drawing/2014/main" id="{4ABCC897-17BF-18B1-A046-98C1636F479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537579" y="852256"/>
            <a:ext cx="11546266" cy="5783436"/>
          </a:xfrm>
        </p:spPr>
        <p:txBody>
          <a:bodyPr vert="horz" lIns="91440" tIns="45720" rIns="91440" bIns="45720" rtlCol="0">
            <a:normAutofit/>
          </a:bodyPr>
          <a:lstStyle/>
          <a:p>
            <a:pPr algn="just" eaLnBrk="1" hangingPunct="1">
              <a:lnSpc>
                <a:spcPct val="100000"/>
              </a:lnSpc>
            </a:pPr>
            <a:r>
              <a:rPr lang="en-US" altLang="el-GR" sz="2000" dirty="0">
                <a:ea typeface="ヒラギノ角ゴ Pro W3" pitchFamily="-65" charset="-128"/>
              </a:rPr>
              <a:t>In PCMs the </a:t>
            </a:r>
            <a:r>
              <a:rPr lang="en-US" altLang="el-GR" sz="2000" b="1" dirty="0">
                <a:solidFill>
                  <a:srgbClr val="FF0000"/>
                </a:solidFill>
                <a:ea typeface="ヒラギノ角ゴ Pro W3" pitchFamily="-65" charset="-128"/>
              </a:rPr>
              <a:t>WACC is independent of its capital structure </a:t>
            </a:r>
          </a:p>
          <a:p>
            <a:pPr algn="just" eaLnBrk="1" hangingPunct="1">
              <a:lnSpc>
                <a:spcPct val="100000"/>
              </a:lnSpc>
              <a:spcBef>
                <a:spcPct val="60000"/>
              </a:spcBef>
            </a:pPr>
            <a:r>
              <a:rPr lang="en-US" altLang="el-GR" sz="2000" dirty="0">
                <a:ea typeface="ヒラギノ角ゴ Pro W3" pitchFamily="-65" charset="-128"/>
              </a:rPr>
              <a:t>Debt-to-Value Ratio = % o</a:t>
            </a:r>
            <a:r>
              <a:rPr lang="en-GB" altLang="el-GR" sz="2000" dirty="0">
                <a:ea typeface="ヒラギノ角ゴ Pro W3" pitchFamily="-65" charset="-128"/>
              </a:rPr>
              <a:t>f</a:t>
            </a:r>
            <a:r>
              <a:rPr lang="en-US" altLang="el-GR" sz="2000" dirty="0">
                <a:ea typeface="ヒラギノ角ゴ Pro W3" pitchFamily="-65" charset="-128"/>
              </a:rPr>
              <a:t>  enterprise value that corresponds to debt</a:t>
            </a:r>
          </a:p>
          <a:p>
            <a:pPr algn="just" eaLnBrk="1" hangingPunct="1">
              <a:lnSpc>
                <a:spcPct val="100000"/>
              </a:lnSpc>
              <a:spcBef>
                <a:spcPct val="60000"/>
              </a:spcBef>
            </a:pPr>
            <a:r>
              <a:rPr lang="en-US" altLang="el-GR" sz="2000" dirty="0">
                <a:ea typeface="ヒラギノ角ゴ Pro W3" pitchFamily="-65" charset="-128"/>
              </a:rPr>
              <a:t>Based on the previous example let us </a:t>
            </a:r>
            <a:r>
              <a:rPr lang="en-US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calculate the WACC for alternative capital structures: </a:t>
            </a:r>
          </a:p>
          <a:p>
            <a:pPr algn="just" eaLnBrk="1" hangingPunct="1">
              <a:lnSpc>
                <a:spcPct val="100000"/>
              </a:lnSpc>
              <a:spcBef>
                <a:spcPct val="60000"/>
              </a:spcBef>
            </a:pPr>
            <a:endParaRPr lang="en-US" altLang="el-GR" sz="2000" dirty="0">
              <a:solidFill>
                <a:srgbClr val="FF0000"/>
              </a:solidFill>
              <a:ea typeface="ヒラギノ角ゴ Pro W3" pitchFamily="-65" charset="-128"/>
            </a:endParaRPr>
          </a:p>
          <a:p>
            <a:pPr algn="just" eaLnBrk="1" hangingPunct="1">
              <a:lnSpc>
                <a:spcPct val="100000"/>
              </a:lnSpc>
              <a:spcBef>
                <a:spcPct val="60000"/>
              </a:spcBef>
            </a:pPr>
            <a:endParaRPr lang="en-US" altLang="el-GR" sz="2000" dirty="0">
              <a:ea typeface="ヒラギノ角ゴ Pro W3" pitchFamily="-65" charset="-128"/>
            </a:endParaRPr>
          </a:p>
          <a:p>
            <a:pPr algn="just" eaLnBrk="1" hangingPunct="1">
              <a:lnSpc>
                <a:spcPct val="100000"/>
              </a:lnSpc>
              <a:spcBef>
                <a:spcPct val="60000"/>
              </a:spcBef>
            </a:pPr>
            <a:endParaRPr lang="en-US" altLang="el-GR" sz="2000" dirty="0">
              <a:ea typeface="ヒラギノ角ゴ Pro W3" pitchFamily="-65" charset="-128"/>
            </a:endParaRPr>
          </a:p>
          <a:p>
            <a:pPr algn="just" eaLnBrk="1" hangingPunct="1">
              <a:lnSpc>
                <a:spcPct val="100000"/>
              </a:lnSpc>
              <a:spcBef>
                <a:spcPct val="60000"/>
              </a:spcBef>
            </a:pPr>
            <a:endParaRPr lang="en-US" altLang="el-GR" sz="2000" dirty="0">
              <a:ea typeface="ヒラギノ角ゴ Pro W3" pitchFamily="-65" charset="-128"/>
            </a:endParaRPr>
          </a:p>
          <a:p>
            <a:pPr algn="just" eaLnBrk="1" hangingPunct="1">
              <a:lnSpc>
                <a:spcPct val="100000"/>
              </a:lnSpc>
              <a:spcBef>
                <a:spcPct val="60000"/>
              </a:spcBef>
            </a:pPr>
            <a:endParaRPr lang="en-US" altLang="el-GR" sz="2000" dirty="0">
              <a:ea typeface="ヒラギノ角ゴ Pro W3" pitchFamily="-65" charset="-128"/>
            </a:endParaRPr>
          </a:p>
          <a:p>
            <a:pPr algn="just" eaLnBrk="1" hangingPunct="1">
              <a:spcBef>
                <a:spcPct val="60000"/>
              </a:spcBef>
            </a:pPr>
            <a:endParaRPr lang="en-US" altLang="el-GR" sz="1800" dirty="0">
              <a:ea typeface="ヒラギノ角ゴ Pro W3" pitchFamily="-65" charset="-128"/>
            </a:endParaRPr>
          </a:p>
          <a:p>
            <a:pPr algn="just">
              <a:spcBef>
                <a:spcPct val="60000"/>
              </a:spcBef>
            </a:pPr>
            <a:r>
              <a:rPr lang="en-US" altLang="el-GR" sz="1800" dirty="0">
                <a:ea typeface="ヒラギノ角ゴ Pro W3" pitchFamily="-65" charset="-128"/>
              </a:rPr>
              <a:t>If you </a:t>
            </a:r>
            <a:r>
              <a:rPr lang="en-US" altLang="el-GR" sz="1800" dirty="0">
                <a:solidFill>
                  <a:srgbClr val="FF0000"/>
                </a:solidFill>
                <a:ea typeface="ヒラギノ角ゴ Pro W3" pitchFamily="-65" charset="-128"/>
              </a:rPr>
              <a:t>plot the costs you get </a:t>
            </a:r>
            <a:r>
              <a:rPr lang="en-US" altLang="el-GR" sz="1800" dirty="0">
                <a:ea typeface="ヒラギノ角ゴ Pro W3" pitchFamily="-65" charset="-128"/>
              </a:rPr>
              <a:t>→ (see graph)</a:t>
            </a:r>
          </a:p>
          <a:p>
            <a:pPr algn="just" eaLnBrk="1" hangingPunct="1">
              <a:spcBef>
                <a:spcPct val="60000"/>
              </a:spcBef>
            </a:pPr>
            <a:endParaRPr lang="en-US" altLang="el-GR" sz="2000" dirty="0">
              <a:ea typeface="ヒラギノ角ゴ Pro W3" pitchFamily="-65" charset="-128"/>
            </a:endParaRPr>
          </a:p>
          <a:p>
            <a:pPr algn="just" eaLnBrk="1" hangingPunct="1">
              <a:spcBef>
                <a:spcPct val="60000"/>
              </a:spcBef>
            </a:pPr>
            <a:endParaRPr lang="en-US" altLang="el-GR" sz="2000" dirty="0">
              <a:ea typeface="ヒラギノ角ゴ Pro W3" pitchFamily="-65" charset="-128"/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348E60EE-8ED2-97DD-7F72-C027CF99BB3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05034" y="222308"/>
            <a:ext cx="10756037" cy="629948"/>
          </a:xfrm>
        </p:spPr>
        <p:txBody>
          <a:bodyPr>
            <a:normAutofit fontScale="90000"/>
          </a:bodyPr>
          <a:lstStyle/>
          <a:p>
            <a:pPr eaLnBrk="1" hangingPunct="1"/>
            <a:br>
              <a:rPr lang="en-US" altLang="el-GR" sz="3600" b="1" dirty="0">
                <a:ea typeface="ヒラギノ角ゴ Pro W3" pitchFamily="-65" charset="-128"/>
              </a:rPr>
            </a:br>
            <a:r>
              <a:rPr lang="en-US" altLang="el-GR" sz="4000" b="1" dirty="0">
                <a:ea typeface="ヒラギノ角ゴ Pro W3" pitchFamily="-65" charset="-128"/>
              </a:rPr>
              <a:t>Capital Budgeting and the WACC  </a:t>
            </a:r>
            <a:br>
              <a:rPr lang="en-US" altLang="el-GR" dirty="0">
                <a:ea typeface="ヒラギノ角ゴ Pro W3" pitchFamily="-65" charset="-128"/>
              </a:rPr>
            </a:br>
            <a:endParaRPr lang="en-US" altLang="el-GR" dirty="0">
              <a:ea typeface="ヒラギノ角ゴ Pro W3" pitchFamily="-65" charset="-128"/>
            </a:endParaRPr>
          </a:p>
        </p:txBody>
      </p:sp>
      <p:pic>
        <p:nvPicPr>
          <p:cNvPr id="7" name="Εικόνα 6">
            <a:extLst>
              <a:ext uri="{FF2B5EF4-FFF2-40B4-BE49-F238E27FC236}">
                <a16:creationId xmlns:a16="http://schemas.microsoft.com/office/drawing/2014/main" id="{1387719C-7D16-473D-C657-70186D70BB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49088" y="2562570"/>
            <a:ext cx="5246892" cy="3864863"/>
          </a:xfrm>
          <a:prstGeom prst="rect">
            <a:avLst/>
          </a:prstGeom>
        </p:spPr>
      </p:pic>
      <p:pic>
        <p:nvPicPr>
          <p:cNvPr id="9" name="Εικόνα 8">
            <a:extLst>
              <a:ext uri="{FF2B5EF4-FFF2-40B4-BE49-F238E27FC236}">
                <a16:creationId xmlns:a16="http://schemas.microsoft.com/office/drawing/2014/main" id="{FA369F74-9ADA-DE31-4540-C4373125C22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7579" y="2562570"/>
            <a:ext cx="5558421" cy="2087204"/>
          </a:xfrm>
          <a:prstGeom prst="rect">
            <a:avLst/>
          </a:prstGeom>
        </p:spPr>
      </p:pic>
    </p:spTree>
  </p:cSld>
  <p:clrMapOvr>
    <a:masterClrMapping/>
  </p:clrMapOvr>
  <p:transition spd="med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Θέση περιεχομένου 4">
            <a:extLst>
              <a:ext uri="{FF2B5EF4-FFF2-40B4-BE49-F238E27FC236}">
                <a16:creationId xmlns:a16="http://schemas.microsoft.com/office/drawing/2014/main" id="{F4499966-B54D-7F89-6A0D-DA1379318F4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610035" y="958788"/>
            <a:ext cx="6773661" cy="5619565"/>
          </a:xfrm>
          <a:prstGeom prst="rect">
            <a:avLst/>
          </a:prstGeom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F5A0712D-5BB3-8CC6-C352-C17C8D73F63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51769" y="205327"/>
            <a:ext cx="10515600" cy="593663"/>
          </a:xfrm>
        </p:spPr>
        <p:txBody>
          <a:bodyPr>
            <a:normAutofit fontScale="90000"/>
          </a:bodyPr>
          <a:lstStyle/>
          <a:p>
            <a:pPr eaLnBrk="1" hangingPunct="1"/>
            <a:br>
              <a:rPr lang="en-US" altLang="el-GR" sz="3600" b="1" dirty="0">
                <a:ea typeface="ヒラギノ角ゴ Pro W3" pitchFamily="-65" charset="-128"/>
              </a:rPr>
            </a:br>
            <a:r>
              <a:rPr lang="en-US" altLang="el-GR" sz="4000" b="1" dirty="0">
                <a:ea typeface="ヒラギノ角ゴ Pro W3" pitchFamily="-65" charset="-128"/>
              </a:rPr>
              <a:t>Capital Budgeting and the WACC  </a:t>
            </a:r>
            <a:br>
              <a:rPr lang="en-US" altLang="el-GR" dirty="0">
                <a:ea typeface="ヒラギノ角ゴ Pro W3" pitchFamily="-65" charset="-128"/>
              </a:rPr>
            </a:br>
            <a:endParaRPr lang="en-US" altLang="el-GR" dirty="0">
              <a:ea typeface="ヒラギノ角ゴ Pro W3" pitchFamily="-65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52652645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Θέση περιεχομένου 4">
            <a:extLst>
              <a:ext uri="{FF2B5EF4-FFF2-40B4-BE49-F238E27FC236}">
                <a16:creationId xmlns:a16="http://schemas.microsoft.com/office/drawing/2014/main" id="{1E25E263-4602-5AB9-F0D8-5B6E268386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90439" y="852258"/>
            <a:ext cx="7111013" cy="5610686"/>
          </a:xfrm>
          <a:prstGeom prst="rect">
            <a:avLst/>
          </a:prstGeom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95944BFD-061B-7B6A-D27B-8896A9BC5D8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34014" y="223084"/>
            <a:ext cx="10515600" cy="629174"/>
          </a:xfrm>
        </p:spPr>
        <p:txBody>
          <a:bodyPr>
            <a:normAutofit fontScale="90000"/>
          </a:bodyPr>
          <a:lstStyle/>
          <a:p>
            <a:pPr eaLnBrk="1" hangingPunct="1"/>
            <a:br>
              <a:rPr lang="en-US" altLang="el-GR" sz="3600" b="1" dirty="0">
                <a:ea typeface="ヒラギノ角ゴ Pro W3" pitchFamily="-65" charset="-128"/>
              </a:rPr>
            </a:br>
            <a:r>
              <a:rPr lang="en-US" altLang="el-GR" sz="4000" b="1" dirty="0">
                <a:ea typeface="ヒラギノ角ゴ Pro W3" pitchFamily="-65" charset="-128"/>
              </a:rPr>
              <a:t>Capital Budgeting and the WACC  </a:t>
            </a:r>
            <a:br>
              <a:rPr lang="en-US" altLang="el-GR" dirty="0">
                <a:ea typeface="ヒラギノ角ゴ Pro W3" pitchFamily="-65" charset="-128"/>
              </a:rPr>
            </a:br>
            <a:endParaRPr lang="en-US" altLang="el-GR" dirty="0">
              <a:ea typeface="ヒラギノ角ゴ Pro W3" pitchFamily="-65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44243366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E1F2A7A6-0FF6-1A23-571C-179A06FE0C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0647" y="223082"/>
            <a:ext cx="10515600" cy="646929"/>
          </a:xfrm>
        </p:spPr>
        <p:txBody>
          <a:bodyPr>
            <a:normAutofit/>
          </a:bodyPr>
          <a:lstStyle/>
          <a:p>
            <a:r>
              <a:rPr lang="it-IT" sz="3600" b="1" dirty="0"/>
              <a:t>Levered and Unlevered Betas</a:t>
            </a:r>
            <a:endParaRPr lang="el-GR" sz="3600" b="1" dirty="0"/>
          </a:p>
        </p:txBody>
      </p:sp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5AFD5355-67BE-33CE-36BE-DC7197154D0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6056" y="1010157"/>
            <a:ext cx="10515600" cy="5191542"/>
          </a:xfrm>
        </p:spPr>
        <p:txBody>
          <a:bodyPr>
            <a:normAutofit/>
          </a:bodyPr>
          <a:lstStyle/>
          <a:p>
            <a:pPr algn="just"/>
            <a:r>
              <a:rPr lang="en-US" sz="2000" dirty="0"/>
              <a:t>Also, a firm’s unlevered or asset beta is the </a:t>
            </a:r>
            <a:r>
              <a:rPr lang="en-US" sz="2000" dirty="0">
                <a:solidFill>
                  <a:srgbClr val="FF0000"/>
                </a:solidFill>
              </a:rPr>
              <a:t>weighted average </a:t>
            </a:r>
            <a:r>
              <a:rPr lang="en-US" sz="2000" dirty="0"/>
              <a:t>of its equity and debt beta</a:t>
            </a:r>
          </a:p>
          <a:p>
            <a:pPr algn="just"/>
            <a:endParaRPr lang="en-US" sz="2000" dirty="0"/>
          </a:p>
          <a:p>
            <a:pPr algn="just"/>
            <a:endParaRPr lang="en-US" sz="2000" dirty="0"/>
          </a:p>
          <a:p>
            <a:pPr algn="just"/>
            <a:endParaRPr lang="en-US" sz="2000" dirty="0"/>
          </a:p>
          <a:p>
            <a:pPr algn="just"/>
            <a:r>
              <a:rPr lang="en-US" sz="2000" dirty="0"/>
              <a:t>In addition, the unlevered beta measures the market risk of the firm’s underlying assets, </a:t>
            </a:r>
          </a:p>
          <a:p>
            <a:pPr algn="just"/>
            <a:r>
              <a:rPr lang="en-US" sz="2000" dirty="0"/>
              <a:t>Thus, it can be used to assess the cost of capital for comparable investments</a:t>
            </a:r>
          </a:p>
          <a:p>
            <a:pPr algn="just"/>
            <a:r>
              <a:rPr lang="en-US" sz="2000" dirty="0"/>
              <a:t>When a firm changes its capital structure without changing its investments, its unlevered beta will remain unaltered</a:t>
            </a:r>
          </a:p>
          <a:p>
            <a:pPr algn="just"/>
            <a:r>
              <a:rPr lang="en-US" sz="2000" dirty="0"/>
              <a:t>However, its equity beta </a:t>
            </a:r>
            <a:r>
              <a:rPr lang="en-US" sz="2000" dirty="0">
                <a:solidFill>
                  <a:srgbClr val="FF0000"/>
                </a:solidFill>
              </a:rPr>
              <a:t>will change </a:t>
            </a:r>
            <a:r>
              <a:rPr lang="en-US" sz="2000" dirty="0"/>
              <a:t>to reflect the effect of the capital structure change on its risk</a:t>
            </a:r>
          </a:p>
          <a:p>
            <a:pPr algn="just"/>
            <a:r>
              <a:rPr lang="en-US" sz="2000" dirty="0"/>
              <a:t>Rearranging gets: </a:t>
            </a:r>
            <a:endParaRPr lang="el-GR" sz="2000" dirty="0"/>
          </a:p>
        </p:txBody>
      </p:sp>
      <p:pic>
        <p:nvPicPr>
          <p:cNvPr id="7" name="Εικόνα 6">
            <a:extLst>
              <a:ext uri="{FF2B5EF4-FFF2-40B4-BE49-F238E27FC236}">
                <a16:creationId xmlns:a16="http://schemas.microsoft.com/office/drawing/2014/main" id="{634D603D-DD2D-0410-9E2D-88CD5DE2530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47130" y="1671952"/>
            <a:ext cx="5314950" cy="666750"/>
          </a:xfrm>
          <a:prstGeom prst="rect">
            <a:avLst/>
          </a:prstGeom>
        </p:spPr>
      </p:pic>
      <p:pic>
        <p:nvPicPr>
          <p:cNvPr id="9" name="Εικόνα 8">
            <a:extLst>
              <a:ext uri="{FF2B5EF4-FFF2-40B4-BE49-F238E27FC236}">
                <a16:creationId xmlns:a16="http://schemas.microsoft.com/office/drawing/2014/main" id="{09640268-3EB5-59E5-CD67-4C70043644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18580" y="5148543"/>
            <a:ext cx="5143500" cy="695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700262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Θέση περιεχομένου 4">
            <a:extLst>
              <a:ext uri="{FF2B5EF4-FFF2-40B4-BE49-F238E27FC236}">
                <a16:creationId xmlns:a16="http://schemas.microsoft.com/office/drawing/2014/main" id="{BA920996-4DB9-893E-DC1E-67EFE8A7A6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54568" y="1109708"/>
            <a:ext cx="7874492" cy="5138276"/>
          </a:xfrm>
          <a:prstGeom prst="rect">
            <a:avLst/>
          </a:prstGeom>
        </p:spPr>
      </p:pic>
      <p:sp>
        <p:nvSpPr>
          <p:cNvPr id="6" name="Τίτλος 1">
            <a:extLst>
              <a:ext uri="{FF2B5EF4-FFF2-40B4-BE49-F238E27FC236}">
                <a16:creationId xmlns:a16="http://schemas.microsoft.com/office/drawing/2014/main" id="{F3D64D1D-7A9D-F3F8-FAF2-AEAC208065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4014" y="276349"/>
            <a:ext cx="10515600" cy="549275"/>
          </a:xfrm>
        </p:spPr>
        <p:txBody>
          <a:bodyPr>
            <a:noAutofit/>
          </a:bodyPr>
          <a:lstStyle/>
          <a:p>
            <a:r>
              <a:rPr lang="it-IT" sz="3600" b="1" dirty="0"/>
              <a:t>Levered and Unlevered Betas</a:t>
            </a:r>
            <a:endParaRPr lang="el-GR" sz="3600" b="1" dirty="0"/>
          </a:p>
        </p:txBody>
      </p:sp>
    </p:spTree>
    <p:extLst>
      <p:ext uri="{BB962C8B-B14F-4D97-AF65-F5344CB8AC3E}">
        <p14:creationId xmlns:p14="http://schemas.microsoft.com/office/powerpoint/2010/main" val="53563871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>
            <a:extLst>
              <a:ext uri="{FF2B5EF4-FFF2-40B4-BE49-F238E27FC236}">
                <a16:creationId xmlns:a16="http://schemas.microsoft.com/office/drawing/2014/main" id="{1B54A1BD-AA00-4CFD-3533-1E0D32BC1F7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10515600" cy="733833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l-GR" sz="3600" b="1" dirty="0">
                <a:latin typeface="+mn-lt"/>
                <a:ea typeface="ヒラギノ角ゴ Pro W3" pitchFamily="-65" charset="-128"/>
              </a:rPr>
              <a:t>Other Issues on Capital Structure</a:t>
            </a:r>
          </a:p>
        </p:txBody>
      </p:sp>
      <p:sp>
        <p:nvSpPr>
          <p:cNvPr id="112643" name="Rectangle 3">
            <a:extLst>
              <a:ext uri="{FF2B5EF4-FFF2-40B4-BE49-F238E27FC236}">
                <a16:creationId xmlns:a16="http://schemas.microsoft.com/office/drawing/2014/main" id="{ECCF8667-260B-C816-3F09-6D0BA5B725B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8200" y="1208015"/>
            <a:ext cx="10515600" cy="5166152"/>
          </a:xfrm>
        </p:spPr>
        <p:txBody>
          <a:bodyPr vert="horz" lIns="91440" tIns="45720" rIns="91440" bIns="45720" rtlCol="0">
            <a:normAutofit/>
          </a:bodyPr>
          <a:lstStyle/>
          <a:p>
            <a:pPr algn="just" eaLnBrk="1" hangingPunct="1">
              <a:spcBef>
                <a:spcPct val="60000"/>
              </a:spcBef>
            </a:pPr>
            <a:r>
              <a:rPr lang="en-US" altLang="el-GR" sz="2000" b="1" dirty="0">
                <a:solidFill>
                  <a:srgbClr val="FF0000"/>
                </a:solidFill>
                <a:ea typeface="ヒラギノ角ゴ Pro W3" pitchFamily="-65" charset="-128"/>
              </a:rPr>
              <a:t>Leverage and EPS</a:t>
            </a:r>
          </a:p>
          <a:p>
            <a:pPr algn="just" eaLnBrk="1" hangingPunct="1">
              <a:spcBef>
                <a:spcPct val="60000"/>
              </a:spcBef>
            </a:pPr>
            <a:r>
              <a:rPr lang="en-US" altLang="el-GR" sz="2000" dirty="0">
                <a:ea typeface="ヒラギノ角ゴ Pro W3" pitchFamily="-65" charset="-128"/>
              </a:rPr>
              <a:t>Consider firm LVI, an </a:t>
            </a:r>
            <a:r>
              <a:rPr lang="en-US" altLang="el-GR" sz="2000" b="1" dirty="0">
                <a:solidFill>
                  <a:srgbClr val="FF0000"/>
                </a:solidFill>
                <a:ea typeface="ヒラギノ角ゴ Pro W3" pitchFamily="-65" charset="-128"/>
              </a:rPr>
              <a:t>all-equity firm</a:t>
            </a:r>
          </a:p>
          <a:p>
            <a:pPr algn="just" eaLnBrk="1" hangingPunct="1">
              <a:spcBef>
                <a:spcPct val="60000"/>
              </a:spcBef>
            </a:pPr>
            <a:r>
              <a:rPr lang="en-US" altLang="el-GR" sz="2000" dirty="0">
                <a:ea typeface="ヒラギノ角ゴ Pro W3" pitchFamily="-65" charset="-128"/>
              </a:rPr>
              <a:t>It expects EBIT = $10 m for the next year </a:t>
            </a:r>
          </a:p>
          <a:p>
            <a:pPr algn="just" eaLnBrk="1" hangingPunct="1">
              <a:spcBef>
                <a:spcPct val="60000"/>
              </a:spcBef>
            </a:pPr>
            <a:r>
              <a:rPr lang="en-US" altLang="el-GR" sz="2000" dirty="0">
                <a:ea typeface="ヒラギノ角ゴ Pro W3" pitchFamily="-65" charset="-128"/>
              </a:rPr>
              <a:t>It has 10 m shares outstanding</a:t>
            </a:r>
          </a:p>
          <a:p>
            <a:pPr algn="just" eaLnBrk="1" hangingPunct="1">
              <a:spcBef>
                <a:spcPct val="60000"/>
              </a:spcBef>
            </a:pPr>
            <a:r>
              <a:rPr lang="en-US" altLang="el-GR" sz="2000" dirty="0">
                <a:ea typeface="ヒラギノ角ゴ Pro W3" pitchFamily="-65" charset="-128"/>
              </a:rPr>
              <a:t>The stock is trading at $7.50 </a:t>
            </a:r>
          </a:p>
          <a:p>
            <a:pPr algn="just" eaLnBrk="1" hangingPunct="1">
              <a:spcBef>
                <a:spcPct val="60000"/>
              </a:spcBef>
            </a:pPr>
            <a:r>
              <a:rPr lang="en-US" altLang="el-GR" sz="2000" dirty="0">
                <a:ea typeface="ヒラギノ角ゴ Pro W3" pitchFamily="-65" charset="-128"/>
              </a:rPr>
              <a:t>LVI is considering borrowing $15 m at 8% and use the funds to repurchase 2 m shares </a:t>
            </a:r>
          </a:p>
          <a:p>
            <a:pPr algn="just" eaLnBrk="1" hangingPunct="1">
              <a:spcBef>
                <a:spcPct val="60000"/>
              </a:spcBef>
            </a:pPr>
            <a:r>
              <a:rPr lang="en-GB" altLang="el-GR" sz="2000" dirty="0">
                <a:ea typeface="ヒラギノ角ゴ Pro W3" pitchFamily="-65" charset="-128"/>
              </a:rPr>
              <a:t>Suppose LVI has no debt </a:t>
            </a:r>
          </a:p>
          <a:p>
            <a:pPr algn="just" eaLnBrk="1" hangingPunct="1">
              <a:spcBef>
                <a:spcPct val="60000"/>
              </a:spcBef>
            </a:pPr>
            <a:r>
              <a:rPr lang="en-GB" altLang="el-GR" sz="2000" dirty="0">
                <a:ea typeface="ヒラギノ角ゴ Pro W3" pitchFamily="-65" charset="-128"/>
              </a:rPr>
              <a:t>Since there is no interest and no taxes, Earnings = EBIT, thus the EPS now are: </a:t>
            </a:r>
            <a:endParaRPr lang="en-US" altLang="el-GR" sz="2000" dirty="0">
              <a:ea typeface="ヒラギノ角ゴ Pro W3" pitchFamily="-65" charset="-128"/>
            </a:endParaRPr>
          </a:p>
        </p:txBody>
      </p:sp>
      <p:pic>
        <p:nvPicPr>
          <p:cNvPr id="2" name="Εικόνα 1">
            <a:extLst>
              <a:ext uri="{FF2B5EF4-FFF2-40B4-BE49-F238E27FC236}">
                <a16:creationId xmlns:a16="http://schemas.microsoft.com/office/drawing/2014/main" id="{CF1AE9D6-5FFD-7665-88AE-2D6545ABFE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22448" y="5287469"/>
            <a:ext cx="6547104" cy="725032"/>
          </a:xfrm>
          <a:prstGeom prst="rect">
            <a:avLst/>
          </a:prstGeom>
        </p:spPr>
      </p:pic>
    </p:spTree>
  </p:cSld>
  <p:clrMapOvr>
    <a:masterClrMapping/>
  </p:clrMapOvr>
  <p:transition spd="med">
    <p:wipe dir="r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BC3C0436-F5DB-FFEE-3C0D-5C25F967993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42238"/>
            <a:ext cx="11004612" cy="5025005"/>
          </a:xfrm>
        </p:spPr>
        <p:txBody>
          <a:bodyPr/>
          <a:lstStyle/>
          <a:p>
            <a:pPr algn="just"/>
            <a:r>
              <a:rPr lang="en-GB" sz="2000" dirty="0"/>
              <a:t>If the firm borrows, they will have </a:t>
            </a:r>
            <a:r>
              <a:rPr lang="en-GB" sz="2000" dirty="0">
                <a:solidFill>
                  <a:srgbClr val="FF0000"/>
                </a:solidFill>
              </a:rPr>
              <a:t>payments for $1.2 million/year </a:t>
            </a:r>
            <a:r>
              <a:rPr lang="en-GB" sz="2000" dirty="0"/>
              <a:t>($15 million × 8%)</a:t>
            </a:r>
          </a:p>
          <a:p>
            <a:pPr algn="just"/>
            <a:r>
              <a:rPr lang="en-GB" sz="2000" dirty="0"/>
              <a:t>Thus, since the Earnings = EBIT – Interest</a:t>
            </a:r>
          </a:p>
          <a:p>
            <a:pPr algn="just"/>
            <a:r>
              <a:rPr lang="en-GB" sz="2000" dirty="0"/>
              <a:t>The expected earnings after interest = </a:t>
            </a:r>
            <a:r>
              <a:rPr lang="en-GB" sz="2000" dirty="0">
                <a:solidFill>
                  <a:srgbClr val="FF0000"/>
                </a:solidFill>
              </a:rPr>
              <a:t>$8.8 million </a:t>
            </a:r>
            <a:r>
              <a:rPr lang="en-GB" sz="2000" dirty="0"/>
              <a:t>(10 – 1.2 = 8.8) </a:t>
            </a:r>
          </a:p>
          <a:p>
            <a:pPr algn="just"/>
            <a:r>
              <a:rPr lang="en-GB" sz="2000" dirty="0"/>
              <a:t>The EPS now become $8.8 million ÷ $8 million shares = </a:t>
            </a:r>
            <a:r>
              <a:rPr lang="en-GB" sz="2000" b="1" dirty="0">
                <a:solidFill>
                  <a:srgbClr val="FF0000"/>
                </a:solidFill>
              </a:rPr>
              <a:t>$1.10</a:t>
            </a:r>
          </a:p>
          <a:p>
            <a:pPr algn="just"/>
            <a:endParaRPr lang="en-GB" sz="2000" b="1" dirty="0">
              <a:solidFill>
                <a:srgbClr val="FF0000"/>
              </a:solidFill>
            </a:endParaRPr>
          </a:p>
          <a:p>
            <a:pPr algn="just"/>
            <a:r>
              <a:rPr lang="en-GB" sz="2000" b="1" dirty="0">
                <a:solidFill>
                  <a:srgbClr val="FF0000"/>
                </a:solidFill>
              </a:rPr>
              <a:t>The expected EPS increase with leverage</a:t>
            </a:r>
          </a:p>
          <a:p>
            <a:pPr algn="just"/>
            <a:endParaRPr lang="en-GB" sz="2000" dirty="0"/>
          </a:p>
          <a:p>
            <a:pPr algn="just"/>
            <a:r>
              <a:rPr lang="en-GB" sz="2000" dirty="0"/>
              <a:t>Note, however, that the shareholders are </a:t>
            </a:r>
            <a:r>
              <a:rPr lang="en-GB" sz="2000" b="1" dirty="0">
                <a:solidFill>
                  <a:srgbClr val="FF0000"/>
                </a:solidFill>
              </a:rPr>
              <a:t>NOT better off</a:t>
            </a:r>
          </a:p>
          <a:p>
            <a:pPr algn="just"/>
            <a:r>
              <a:rPr lang="en-GB" sz="2000" dirty="0"/>
              <a:t>Why ? </a:t>
            </a:r>
          </a:p>
          <a:p>
            <a:pPr algn="just"/>
            <a:r>
              <a:rPr lang="en-GB" sz="2000" b="1" dirty="0">
                <a:solidFill>
                  <a:srgbClr val="FF0000"/>
                </a:solidFill>
              </a:rPr>
              <a:t>Because the risk of its EPS also increases</a:t>
            </a:r>
          </a:p>
          <a:p>
            <a:pPr algn="just"/>
            <a:r>
              <a:rPr lang="en-GB" sz="2000" dirty="0"/>
              <a:t>Think of it like this: EPS increases on average to compensate shareholders for the </a:t>
            </a:r>
            <a:r>
              <a:rPr lang="en-GB" sz="2000" b="1" dirty="0">
                <a:solidFill>
                  <a:srgbClr val="FF0000"/>
                </a:solidFill>
              </a:rPr>
              <a:t>additional risk</a:t>
            </a:r>
          </a:p>
          <a:p>
            <a:pPr algn="just"/>
            <a:r>
              <a:rPr lang="en-GB" sz="2000" dirty="0"/>
              <a:t>The share price does not increase</a:t>
            </a:r>
          </a:p>
          <a:p>
            <a:endParaRPr lang="en-GB" dirty="0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D1ADFC36-F47F-414D-800A-5271D418BB2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365126"/>
            <a:ext cx="10515600" cy="708666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l-GR" sz="3600" b="1" dirty="0">
                <a:latin typeface="+mn-lt"/>
                <a:ea typeface="ヒラギノ角ゴ Pro W3" pitchFamily="-65" charset="-128"/>
              </a:rPr>
              <a:t>Other Issues on Capital Structure</a:t>
            </a:r>
            <a:endParaRPr lang="en-US" altLang="el-GR" sz="3600" dirty="0">
              <a:ea typeface="ヒラギノ角ゴ Pro W3" pitchFamily="-65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93457513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>
            <a:extLst>
              <a:ext uri="{FF2B5EF4-FFF2-40B4-BE49-F238E27FC236}">
                <a16:creationId xmlns:a16="http://schemas.microsoft.com/office/drawing/2014/main" id="{CADE6E32-F74F-D722-2755-F54391E4C3E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70369" y="214206"/>
            <a:ext cx="10515600" cy="809334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l-GR" sz="3600" b="1" dirty="0">
                <a:latin typeface="+mn-lt"/>
                <a:ea typeface="ヒラギノ角ゴ Pro W3" pitchFamily="-65" charset="-128"/>
              </a:rPr>
              <a:t>Other Issues on Capital Structure</a:t>
            </a:r>
            <a:endParaRPr lang="en-US" altLang="el-GR" sz="3600" dirty="0">
              <a:ea typeface="ヒラギノ角ゴ Pro W3" pitchFamily="-65" charset="-128"/>
            </a:endParaRPr>
          </a:p>
        </p:txBody>
      </p:sp>
      <p:pic>
        <p:nvPicPr>
          <p:cNvPr id="3" name="Εικόνα 2">
            <a:extLst>
              <a:ext uri="{FF2B5EF4-FFF2-40B4-BE49-F238E27FC236}">
                <a16:creationId xmlns:a16="http://schemas.microsoft.com/office/drawing/2014/main" id="{7CDD2DC5-B38F-C3FF-6705-0E123D6AEF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0369" y="1296140"/>
            <a:ext cx="10664070" cy="4759911"/>
          </a:xfrm>
          <a:prstGeom prst="rect">
            <a:avLst/>
          </a:prstGeom>
        </p:spPr>
      </p:pic>
    </p:spTree>
  </p:cSld>
  <p:clrMapOvr>
    <a:masterClrMapping/>
  </p:clrMapOvr>
  <p:transition spd="med">
    <p:wipe dir="r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027" name="Rectangle 3">
            <a:extLst>
              <a:ext uri="{FF2B5EF4-FFF2-40B4-BE49-F238E27FC236}">
                <a16:creationId xmlns:a16="http://schemas.microsoft.com/office/drawing/2014/main" id="{D465213D-4C24-288C-C591-10457523760E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8200" y="1085704"/>
            <a:ext cx="10515600" cy="5091259"/>
          </a:xfrm>
        </p:spPr>
        <p:txBody>
          <a:bodyPr vert="horz" lIns="91440" tIns="45720" rIns="91440" bIns="45720" rtlCol="0">
            <a:normAutofit/>
          </a:bodyPr>
          <a:lstStyle/>
          <a:p>
            <a:pPr algn="just" eaLnBrk="1" hangingPunct="1"/>
            <a:r>
              <a:rPr lang="en-US" altLang="el-GR" sz="2000" b="1" dirty="0">
                <a:solidFill>
                  <a:srgbClr val="FF0000"/>
                </a:solidFill>
                <a:ea typeface="ヒラギノ角ゴ Pro W3" pitchFamily="-65" charset="-128"/>
              </a:rPr>
              <a:t>Dilution </a:t>
            </a:r>
            <a:r>
              <a:rPr lang="en-US" altLang="el-GR" sz="2000" dirty="0">
                <a:ea typeface="ヒラギノ角ゴ Pro W3" pitchFamily="-65" charset="-128"/>
              </a:rPr>
              <a:t>= An increase in the total of shares that will divide a fixed amount of earnings</a:t>
            </a:r>
          </a:p>
          <a:p>
            <a:pPr algn="just" eaLnBrk="1" hangingPunct="1">
              <a:spcBef>
                <a:spcPct val="60000"/>
              </a:spcBef>
            </a:pPr>
            <a:endParaRPr lang="en-GB" altLang="el-GR" sz="2000" b="1" dirty="0">
              <a:solidFill>
                <a:srgbClr val="FF0000"/>
              </a:solidFill>
              <a:ea typeface="ヒラギノ角ゴ Pro W3" pitchFamily="-65" charset="-128"/>
            </a:endParaRPr>
          </a:p>
          <a:p>
            <a:pPr algn="just" eaLnBrk="1" hangingPunct="1">
              <a:spcBef>
                <a:spcPct val="60000"/>
              </a:spcBef>
            </a:pPr>
            <a:r>
              <a:rPr lang="en-GB" altLang="el-GR" sz="2000" b="1" dirty="0">
                <a:solidFill>
                  <a:srgbClr val="FF0000"/>
                </a:solidFill>
                <a:ea typeface="ヒラギノ角ゴ Pro W3" pitchFamily="-65" charset="-128"/>
              </a:rPr>
              <a:t>Example</a:t>
            </a:r>
          </a:p>
          <a:p>
            <a:pPr algn="just" eaLnBrk="1" hangingPunct="1">
              <a:spcBef>
                <a:spcPct val="60000"/>
              </a:spcBef>
            </a:pPr>
            <a:r>
              <a:rPr lang="en-GB" altLang="el-GR" sz="2000" dirty="0">
                <a:ea typeface="ヒラギノ角ゴ Pro W3" pitchFamily="-65" charset="-128"/>
              </a:rPr>
              <a:t>Jet Sky Airlines (JSA) currently has </a:t>
            </a:r>
            <a:r>
              <a:rPr lang="en-GB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no debt </a:t>
            </a:r>
            <a:r>
              <a:rPr lang="en-GB" altLang="el-GR" sz="2000" dirty="0">
                <a:ea typeface="ヒラギノ角ゴ Pro W3" pitchFamily="-65" charset="-128"/>
              </a:rPr>
              <a:t>and </a:t>
            </a:r>
            <a:r>
              <a:rPr lang="en-GB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500 m shares </a:t>
            </a:r>
            <a:r>
              <a:rPr lang="en-GB" altLang="el-GR" sz="2000" dirty="0">
                <a:ea typeface="ヒラギノ角ゴ Pro W3" pitchFamily="-65" charset="-128"/>
              </a:rPr>
              <a:t>outstanding, at </a:t>
            </a:r>
            <a:r>
              <a:rPr lang="en-GB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$16 per share</a:t>
            </a:r>
          </a:p>
          <a:p>
            <a:pPr algn="just" eaLnBrk="1" hangingPunct="1">
              <a:spcBef>
                <a:spcPct val="60000"/>
              </a:spcBef>
            </a:pPr>
            <a:r>
              <a:rPr lang="en-GB" altLang="el-GR" sz="2000" dirty="0">
                <a:ea typeface="ヒラギノ角ゴ Pro W3" pitchFamily="-65" charset="-128"/>
              </a:rPr>
              <a:t>The firm announces that it will expand and needs $1 billion to buy new planes</a:t>
            </a:r>
          </a:p>
          <a:p>
            <a:pPr algn="just" eaLnBrk="1" hangingPunct="1">
              <a:spcBef>
                <a:spcPct val="60000"/>
              </a:spcBef>
            </a:pPr>
            <a:r>
              <a:rPr lang="en-GB" altLang="el-GR" sz="2000" dirty="0">
                <a:ea typeface="ヒラギノ角ゴ Pro W3" pitchFamily="-65" charset="-128"/>
              </a:rPr>
              <a:t>This will be financed by issuing new equity </a:t>
            </a:r>
          </a:p>
          <a:p>
            <a:pPr algn="just" eaLnBrk="1" hangingPunct="1">
              <a:spcBef>
                <a:spcPct val="60000"/>
              </a:spcBef>
            </a:pPr>
            <a:r>
              <a:rPr lang="en-GB" altLang="el-GR" sz="2000" dirty="0">
                <a:ea typeface="ヒラギノ角ゴ Pro W3" pitchFamily="-65" charset="-128"/>
              </a:rPr>
              <a:t>The </a:t>
            </a:r>
            <a:r>
              <a:rPr lang="en-GB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current value </a:t>
            </a:r>
            <a:r>
              <a:rPr lang="en-GB" altLang="el-GR" sz="2000" dirty="0">
                <a:ea typeface="ヒラギノ角ゴ Pro W3" pitchFamily="-65" charset="-128"/>
              </a:rPr>
              <a:t>of the equity and the assets of the firm is $8 billion </a:t>
            </a:r>
          </a:p>
          <a:p>
            <a:pPr algn="just" eaLnBrk="1" hangingPunct="1">
              <a:spcBef>
                <a:spcPct val="60000"/>
              </a:spcBef>
            </a:pPr>
            <a:r>
              <a:rPr lang="en-GB" altLang="el-GR" sz="2000" dirty="0">
                <a:ea typeface="ヒラギノ角ゴ Pro W3" pitchFamily="-65" charset="-128"/>
              </a:rPr>
              <a:t>500 million shares × $16 per share = $8 billion </a:t>
            </a:r>
          </a:p>
          <a:p>
            <a:pPr algn="just" eaLnBrk="1" hangingPunct="1">
              <a:spcBef>
                <a:spcPct val="60000"/>
              </a:spcBef>
            </a:pPr>
            <a:r>
              <a:rPr lang="en-GB" altLang="el-GR" sz="2000" dirty="0">
                <a:ea typeface="ヒラギノ角ゴ Pro W3" pitchFamily="-65" charset="-128"/>
              </a:rPr>
              <a:t>Suppose they sell 62.5 million new shares at $16 per share </a:t>
            </a:r>
          </a:p>
          <a:p>
            <a:pPr algn="just" eaLnBrk="1" hangingPunct="1">
              <a:spcBef>
                <a:spcPct val="60000"/>
              </a:spcBef>
            </a:pPr>
            <a:r>
              <a:rPr lang="en-GB" altLang="el-GR" sz="2000" dirty="0">
                <a:ea typeface="ヒラギノ角ゴ Pro W3" pitchFamily="-65" charset="-128"/>
              </a:rPr>
              <a:t>To raise the $1 billion needed</a:t>
            </a:r>
          </a:p>
          <a:p>
            <a:pPr eaLnBrk="1" hangingPunct="1">
              <a:spcBef>
                <a:spcPct val="60000"/>
              </a:spcBef>
            </a:pPr>
            <a:endParaRPr lang="en-US" altLang="el-GR" dirty="0">
              <a:ea typeface="ヒラギノ角ゴ Pro W3" pitchFamily="-65" charset="-128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6A08D0C9-73F7-436A-33BC-C355B325670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276370"/>
            <a:ext cx="10515600" cy="809334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l-GR" sz="3600" b="1" dirty="0">
                <a:latin typeface="+mn-lt"/>
                <a:ea typeface="ヒラギノ角ゴ Pro W3" pitchFamily="-65" charset="-128"/>
              </a:rPr>
              <a:t>Other Issues on Capital Structure</a:t>
            </a:r>
            <a:endParaRPr lang="en-US" altLang="el-GR" sz="3600" dirty="0">
              <a:ea typeface="ヒラギノ角ゴ Pro W3" pitchFamily="-65" charset="-128"/>
            </a:endParaRPr>
          </a:p>
        </p:txBody>
      </p:sp>
    </p:spTree>
  </p:cSld>
  <p:clrMapOvr>
    <a:masterClrMapping/>
  </p:clrMapOvr>
  <p:transition spd="med">
    <p:wipe dir="r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9" name="Rectangle 3">
            <a:extLst>
              <a:ext uri="{FF2B5EF4-FFF2-40B4-BE49-F238E27FC236}">
                <a16:creationId xmlns:a16="http://schemas.microsoft.com/office/drawing/2014/main" id="{DBB2677B-9CBB-DE28-891C-813E8A21E10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8200" y="3858935"/>
            <a:ext cx="10515600" cy="2633940"/>
          </a:xfr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pPr lvl="1" algn="just" eaLnBrk="1" hangingPunct="1">
              <a:spcBef>
                <a:spcPct val="60000"/>
              </a:spcBef>
            </a:pPr>
            <a:r>
              <a:rPr lang="en-US" altLang="el-GR" dirty="0">
                <a:ea typeface="ヒラギノ角ゴ Pro W3" pitchFamily="-65" charset="-128"/>
              </a:rPr>
              <a:t>The MV of the firm’s assets grows (an additional $1 b in cash) and the No of shares increases</a:t>
            </a:r>
          </a:p>
          <a:p>
            <a:pPr lvl="1" algn="just" eaLnBrk="1" hangingPunct="1">
              <a:spcBef>
                <a:spcPct val="60000"/>
              </a:spcBef>
            </a:pPr>
            <a:r>
              <a:rPr lang="en-US" altLang="el-GR" dirty="0">
                <a:ea typeface="ヒラギノ角ゴ Pro W3" pitchFamily="-65" charset="-128"/>
              </a:rPr>
              <a:t>The value per share is </a:t>
            </a:r>
            <a:r>
              <a:rPr lang="en-US" altLang="el-GR" b="1" dirty="0">
                <a:solidFill>
                  <a:srgbClr val="FF0000"/>
                </a:solidFill>
                <a:ea typeface="ヒラギノ角ゴ Pro W3" pitchFamily="-65" charset="-128"/>
              </a:rPr>
              <a:t>unchanged</a:t>
            </a:r>
            <a:r>
              <a:rPr lang="en-US" altLang="el-GR" dirty="0">
                <a:ea typeface="ヒラギノ角ゴ Pro W3" pitchFamily="-65" charset="-128"/>
              </a:rPr>
              <a:t> at $16 per share</a:t>
            </a:r>
          </a:p>
          <a:p>
            <a:pPr lvl="1" algn="just" eaLnBrk="1" hangingPunct="1">
              <a:spcBef>
                <a:spcPct val="60000"/>
              </a:spcBef>
            </a:pPr>
            <a:r>
              <a:rPr lang="en-GB" altLang="el-GR" dirty="0">
                <a:ea typeface="ヒラギノ角ゴ Pro W3" pitchFamily="-65" charset="-128"/>
              </a:rPr>
              <a:t>As long as the firm sells the new shares of equity at a </a:t>
            </a:r>
            <a:r>
              <a:rPr lang="en-GB" altLang="el-GR" b="1" dirty="0">
                <a:solidFill>
                  <a:srgbClr val="FF0000"/>
                </a:solidFill>
                <a:ea typeface="ヒラギノ角ゴ Pro W3" pitchFamily="-65" charset="-128"/>
              </a:rPr>
              <a:t>fair price</a:t>
            </a:r>
            <a:r>
              <a:rPr lang="en-GB" altLang="el-GR" dirty="0">
                <a:ea typeface="ヒラギノ角ゴ Pro W3" pitchFamily="-65" charset="-128"/>
              </a:rPr>
              <a:t>, there will be no gain or loss to shareholders associated with the equity issue itself</a:t>
            </a:r>
          </a:p>
          <a:p>
            <a:pPr lvl="1" algn="just" eaLnBrk="1" hangingPunct="1">
              <a:spcBef>
                <a:spcPct val="60000"/>
              </a:spcBef>
            </a:pPr>
            <a:r>
              <a:rPr lang="en-GB" altLang="el-GR" dirty="0">
                <a:ea typeface="ヒラギノ角ゴ Pro W3" pitchFamily="-65" charset="-128"/>
              </a:rPr>
              <a:t>Any gain or loss associated with the transaction will result from </a:t>
            </a:r>
            <a:r>
              <a:rPr lang="en-GB" altLang="el-GR" b="1" dirty="0">
                <a:solidFill>
                  <a:srgbClr val="FF0000"/>
                </a:solidFill>
                <a:ea typeface="ヒラギノ角ゴ Pro W3" pitchFamily="-65" charset="-128"/>
              </a:rPr>
              <a:t>the NPV of the investments the firm makes with the funds raised.</a:t>
            </a:r>
          </a:p>
          <a:p>
            <a:pPr lvl="1" eaLnBrk="1" hangingPunct="1">
              <a:spcBef>
                <a:spcPct val="60000"/>
              </a:spcBef>
            </a:pPr>
            <a:endParaRPr lang="en-US" altLang="el-GR" dirty="0">
              <a:ea typeface="ヒラギノ角ゴ Pro W3" pitchFamily="-65" charset="-128"/>
            </a:endParaRPr>
          </a:p>
          <a:p>
            <a:pPr lvl="2" eaLnBrk="1" hangingPunct="1">
              <a:spcBef>
                <a:spcPct val="40000"/>
              </a:spcBef>
            </a:pPr>
            <a:endParaRPr lang="en-US" altLang="el-GR" dirty="0">
              <a:ea typeface="ヒラギノ角ゴ Pro W3" pitchFamily="-65" charset="-128"/>
            </a:endParaRPr>
          </a:p>
          <a:p>
            <a:pPr lvl="2" eaLnBrk="1" hangingPunct="1">
              <a:spcBef>
                <a:spcPct val="40000"/>
              </a:spcBef>
            </a:pPr>
            <a:endParaRPr lang="en-US" altLang="el-GR" dirty="0">
              <a:ea typeface="ヒラギノ角ゴ Pro W3" pitchFamily="-65" charset="-128"/>
            </a:endParaRPr>
          </a:p>
        </p:txBody>
      </p:sp>
      <p:pic>
        <p:nvPicPr>
          <p:cNvPr id="3" name="Εικόνα 2">
            <a:extLst>
              <a:ext uri="{FF2B5EF4-FFF2-40B4-BE49-F238E27FC236}">
                <a16:creationId xmlns:a16="http://schemas.microsoft.com/office/drawing/2014/main" id="{A540EA72-8869-1247-2264-D746121A06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76870" y="1255257"/>
            <a:ext cx="7246374" cy="2173743"/>
          </a:xfrm>
          <a:prstGeom prst="rect">
            <a:avLst/>
          </a:prstGeom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0318AE69-4BE4-7A4C-3835-0E2CB049F40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10515600" cy="763879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l-GR" sz="3600" b="1" dirty="0">
                <a:latin typeface="+mn-lt"/>
                <a:ea typeface="ヒラギノ角ゴ Pro W3" pitchFamily="-65" charset="-128"/>
              </a:rPr>
              <a:t>Other Issues on Capital Structure</a:t>
            </a:r>
            <a:endParaRPr lang="en-US" altLang="el-GR" sz="3600" dirty="0">
              <a:ea typeface="ヒラギノ角ゴ Pro W3" pitchFamily="-65" charset="-128"/>
            </a:endParaRPr>
          </a:p>
        </p:txBody>
      </p:sp>
    </p:spTree>
  </p:cSld>
  <p:clrMapOvr>
    <a:masterClrMapping/>
  </p:clrMapOvr>
  <p:transition spd="med">
    <p:wipe dir="r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D6B1AD50-0A35-AE2E-78ED-3E5C3D8C30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668" y="344256"/>
            <a:ext cx="10515600" cy="673562"/>
          </a:xfrm>
        </p:spPr>
        <p:txBody>
          <a:bodyPr>
            <a:normAutofit/>
          </a:bodyPr>
          <a:lstStyle/>
          <a:p>
            <a:r>
              <a:rPr lang="en-GB" sz="3600" b="1" dirty="0"/>
              <a:t>Conclusion</a:t>
            </a:r>
            <a:endParaRPr lang="el-GR" sz="3600" b="1" dirty="0"/>
          </a:p>
        </p:txBody>
      </p:sp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FA018001-54EE-FC20-2E85-DC56D464B7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1551"/>
            <a:ext cx="11057878" cy="4765412"/>
          </a:xfrm>
        </p:spPr>
        <p:txBody>
          <a:bodyPr>
            <a:normAutofit/>
          </a:bodyPr>
          <a:lstStyle/>
          <a:p>
            <a:pPr algn="just"/>
            <a:r>
              <a:rPr lang="en-US" sz="2000" dirty="0"/>
              <a:t>With perfect capital markets, financial transactions </a:t>
            </a:r>
            <a:r>
              <a:rPr lang="en-US" sz="2000" dirty="0">
                <a:solidFill>
                  <a:srgbClr val="FF0000"/>
                </a:solidFill>
              </a:rPr>
              <a:t>neither add nor destroy value</a:t>
            </a:r>
          </a:p>
          <a:p>
            <a:pPr algn="just"/>
            <a:endParaRPr lang="en-US" sz="2000" dirty="0"/>
          </a:p>
          <a:p>
            <a:pPr algn="just"/>
            <a:r>
              <a:rPr lang="en-US" sz="2000" dirty="0"/>
              <a:t>Instead, they represent a </a:t>
            </a:r>
            <a:r>
              <a:rPr lang="en-US" sz="2000" dirty="0">
                <a:solidFill>
                  <a:srgbClr val="FF0000"/>
                </a:solidFill>
              </a:rPr>
              <a:t>repackaging of risk </a:t>
            </a:r>
            <a:r>
              <a:rPr lang="en-US" sz="2000" dirty="0"/>
              <a:t>(and therefore return)</a:t>
            </a:r>
          </a:p>
          <a:p>
            <a:pPr algn="just"/>
            <a:endParaRPr lang="en-US" sz="2000" dirty="0"/>
          </a:p>
          <a:p>
            <a:pPr algn="just"/>
            <a:r>
              <a:rPr lang="en-US" sz="2000" dirty="0"/>
              <a:t>The value of an enterprise is the present value of all its future distributions to security holders</a:t>
            </a:r>
          </a:p>
          <a:p>
            <a:pPr algn="just"/>
            <a:endParaRPr lang="en-US" sz="2000" dirty="0"/>
          </a:p>
          <a:p>
            <a:pPr marL="0" indent="0" algn="just">
              <a:buNone/>
            </a:pPr>
            <a:r>
              <a:rPr lang="en-US" sz="2000" dirty="0"/>
              <a:t>	→	It does not depend on the company’s capitalization </a:t>
            </a:r>
          </a:p>
          <a:p>
            <a:pPr algn="just"/>
            <a:endParaRPr lang="en-US" sz="2000" dirty="0"/>
          </a:p>
          <a:p>
            <a:pPr algn="just"/>
            <a:r>
              <a:rPr lang="en-US" sz="2000" dirty="0"/>
              <a:t>Any financial transaction that appears to be a good deal in terms of adding value </a:t>
            </a:r>
          </a:p>
          <a:p>
            <a:pPr marL="0" indent="0" algn="just">
              <a:buNone/>
            </a:pPr>
            <a:r>
              <a:rPr lang="en-US" sz="2000" dirty="0"/>
              <a:t>	→	either is too good to be true </a:t>
            </a:r>
          </a:p>
          <a:p>
            <a:pPr marL="0" indent="0" algn="just">
              <a:buNone/>
            </a:pPr>
            <a:r>
              <a:rPr lang="en-US" sz="2000" dirty="0"/>
              <a:t>	→	or is exploiting some type of market imperfection </a:t>
            </a:r>
          </a:p>
        </p:txBody>
      </p:sp>
    </p:spTree>
    <p:extLst>
      <p:ext uri="{BB962C8B-B14F-4D97-AF65-F5344CB8AC3E}">
        <p14:creationId xmlns:p14="http://schemas.microsoft.com/office/powerpoint/2010/main" val="310659678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94C9C8BB-E747-750E-1B58-DA4E797E8A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7381" y="159589"/>
            <a:ext cx="10515600" cy="726828"/>
          </a:xfrm>
        </p:spPr>
        <p:txBody>
          <a:bodyPr>
            <a:normAutofit/>
          </a:bodyPr>
          <a:lstStyle/>
          <a:p>
            <a:r>
              <a:rPr lang="en-GB" sz="3600" b="1" dirty="0"/>
              <a:t>Debt and Taxes </a:t>
            </a:r>
            <a:endParaRPr lang="el-GR" sz="3600" b="1" dirty="0"/>
          </a:p>
        </p:txBody>
      </p:sp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BA927E7F-C9F1-44E4-E15F-A1E901EB727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7381" y="886417"/>
            <a:ext cx="11191043" cy="5700814"/>
          </a:xfrm>
        </p:spPr>
        <p:txBody>
          <a:bodyPr>
            <a:normAutofit/>
          </a:bodyPr>
          <a:lstStyle/>
          <a:p>
            <a:pPr algn="just"/>
            <a:r>
              <a:rPr lang="en-US" sz="2000" dirty="0"/>
              <a:t>Firms pay taxes on the income that they earn</a:t>
            </a:r>
          </a:p>
          <a:p>
            <a:pPr algn="just"/>
            <a:r>
              <a:rPr lang="en-US" sz="2000" dirty="0"/>
              <a:t>However, the income is the profit after interest payments are deducted</a:t>
            </a:r>
          </a:p>
          <a:p>
            <a:pPr algn="just"/>
            <a:r>
              <a:rPr lang="en-US" sz="2000" dirty="0"/>
              <a:t>Thus, interest expenses reduce the amount of the corporate tax that firms pay</a:t>
            </a:r>
          </a:p>
          <a:p>
            <a:pPr marL="0" indent="0" algn="just">
              <a:buNone/>
            </a:pPr>
            <a:r>
              <a:rPr lang="en-US" sz="2000" dirty="0"/>
              <a:t>	→	incentive to use debt.</a:t>
            </a:r>
          </a:p>
          <a:p>
            <a:pPr algn="just"/>
            <a:r>
              <a:rPr lang="en-US" sz="2000" b="1" dirty="0">
                <a:solidFill>
                  <a:srgbClr val="FF0000"/>
                </a:solidFill>
              </a:rPr>
              <a:t>Example:</a:t>
            </a:r>
            <a:r>
              <a:rPr lang="en-US" sz="2000" dirty="0"/>
              <a:t> in 2012 Macy’s, Inc., had </a:t>
            </a:r>
          </a:p>
          <a:p>
            <a:pPr marL="0" indent="0" algn="just">
              <a:buNone/>
            </a:pPr>
            <a:r>
              <a:rPr lang="en-US" sz="2000" dirty="0"/>
              <a:t>→	EBIT = $2.5 billion</a:t>
            </a:r>
          </a:p>
          <a:p>
            <a:pPr marL="0" indent="0" algn="just">
              <a:buNone/>
            </a:pPr>
            <a:r>
              <a:rPr lang="en-US" sz="2000" dirty="0"/>
              <a:t>→	Interest expenses = $430 million</a:t>
            </a:r>
          </a:p>
          <a:p>
            <a:pPr marL="0" indent="0" algn="just">
              <a:buNone/>
            </a:pPr>
            <a:r>
              <a:rPr lang="en-US" sz="2000" dirty="0"/>
              <a:t>→	A marginal corporate tax rate = 35%</a:t>
            </a:r>
          </a:p>
          <a:p>
            <a:pPr marL="0" indent="0" algn="just">
              <a:buNone/>
            </a:pPr>
            <a:endParaRPr lang="en-US" sz="2000" dirty="0"/>
          </a:p>
          <a:p>
            <a:pPr marL="0" indent="0" algn="just">
              <a:buNone/>
            </a:pPr>
            <a:endParaRPr lang="en-US" sz="2000" dirty="0"/>
          </a:p>
          <a:p>
            <a:pPr marL="0" indent="0" algn="just">
              <a:buNone/>
            </a:pPr>
            <a:endParaRPr lang="en-US" sz="2000" dirty="0"/>
          </a:p>
          <a:p>
            <a:pPr algn="just"/>
            <a:endParaRPr lang="en-US" sz="2000" dirty="0"/>
          </a:p>
          <a:p>
            <a:pPr algn="just"/>
            <a:r>
              <a:rPr lang="en-US" sz="2000" dirty="0"/>
              <a:t>In 2012 net income was lower with leverage than it would have been without leverage. </a:t>
            </a:r>
          </a:p>
          <a:p>
            <a:pPr algn="just"/>
            <a:r>
              <a:rPr lang="en-US" sz="2000" dirty="0"/>
              <a:t>Thus, </a:t>
            </a:r>
            <a:r>
              <a:rPr lang="en-US" sz="2000" dirty="0">
                <a:solidFill>
                  <a:srgbClr val="FF0000"/>
                </a:solidFill>
              </a:rPr>
              <a:t>debt obligations reduced the income available to equity holders.</a:t>
            </a:r>
          </a:p>
          <a:p>
            <a:pPr algn="just"/>
            <a:endParaRPr lang="en-US" sz="2000" dirty="0"/>
          </a:p>
        </p:txBody>
      </p:sp>
      <p:pic>
        <p:nvPicPr>
          <p:cNvPr id="5" name="Εικόνα 4">
            <a:extLst>
              <a:ext uri="{FF2B5EF4-FFF2-40B4-BE49-F238E27FC236}">
                <a16:creationId xmlns:a16="http://schemas.microsoft.com/office/drawing/2014/main" id="{D7BC658E-9F90-22F6-F630-0F783B0C2B9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13865" y="2096039"/>
            <a:ext cx="5250910" cy="3354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5922034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516EC6AD-F362-6544-EE2A-092A07678D0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171852"/>
            <a:ext cx="10515600" cy="5005111"/>
          </a:xfrm>
        </p:spPr>
        <p:txBody>
          <a:bodyPr>
            <a:normAutofit/>
          </a:bodyPr>
          <a:lstStyle/>
          <a:p>
            <a:r>
              <a:rPr lang="en-US" sz="2000" dirty="0"/>
              <a:t>But the total amount available to all investors was </a:t>
            </a:r>
            <a:r>
              <a:rPr lang="en-US" sz="2000" dirty="0">
                <a:solidFill>
                  <a:srgbClr val="FF0000"/>
                </a:solidFill>
              </a:rPr>
              <a:t>higher with leverage:</a:t>
            </a:r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r>
              <a:rPr lang="en-US" sz="2000" dirty="0"/>
              <a:t>With leverage, Macy’s was able to pay out $1775 million in total to its investors, versus </a:t>
            </a:r>
          </a:p>
          <a:p>
            <a:pPr marL="0" indent="0">
              <a:buNone/>
            </a:pPr>
            <a:r>
              <a:rPr lang="en-US" sz="2000" dirty="0"/>
              <a:t>	→	only $1625 million without leverage, representing </a:t>
            </a:r>
            <a:r>
              <a:rPr lang="en-US" sz="2000" b="1" dirty="0">
                <a:solidFill>
                  <a:srgbClr val="FF0000"/>
                </a:solidFill>
              </a:rPr>
              <a:t>an increase of $150 million</a:t>
            </a:r>
          </a:p>
          <a:p>
            <a:pPr marL="0" indent="0">
              <a:buNone/>
            </a:pPr>
            <a:endParaRPr lang="en-US" sz="2000" b="1" dirty="0">
              <a:solidFill>
                <a:srgbClr val="FF0000"/>
              </a:solidFill>
            </a:endParaRPr>
          </a:p>
          <a:p>
            <a:pPr algn="just"/>
            <a:r>
              <a:rPr lang="en-US" sz="2000" dirty="0"/>
              <a:t>Recall that the value of a firm is </a:t>
            </a:r>
            <a:r>
              <a:rPr lang="en-US" sz="2000" dirty="0">
                <a:solidFill>
                  <a:srgbClr val="FF0000"/>
                </a:solidFill>
              </a:rPr>
              <a:t>the total amount </a:t>
            </a:r>
            <a:r>
              <a:rPr lang="en-US" sz="2000" dirty="0"/>
              <a:t>it can raise from all investors</a:t>
            </a:r>
          </a:p>
          <a:p>
            <a:pPr marL="0" indent="0" algn="just">
              <a:buNone/>
            </a:pPr>
            <a:r>
              <a:rPr lang="en-US" sz="2000" dirty="0"/>
              <a:t>	→	not just equity holders</a:t>
            </a:r>
          </a:p>
        </p:txBody>
      </p:sp>
      <p:pic>
        <p:nvPicPr>
          <p:cNvPr id="5" name="Εικόνα 4">
            <a:extLst>
              <a:ext uri="{FF2B5EF4-FFF2-40B4-BE49-F238E27FC236}">
                <a16:creationId xmlns:a16="http://schemas.microsoft.com/office/drawing/2014/main" id="{D7907860-09A3-438E-356E-3A3F06B9155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3297" y="1645605"/>
            <a:ext cx="7839075" cy="1552575"/>
          </a:xfrm>
          <a:prstGeom prst="rect">
            <a:avLst/>
          </a:prstGeom>
        </p:spPr>
      </p:pic>
      <p:sp>
        <p:nvSpPr>
          <p:cNvPr id="6" name="Τίτλος 1">
            <a:extLst>
              <a:ext uri="{FF2B5EF4-FFF2-40B4-BE49-F238E27FC236}">
                <a16:creationId xmlns:a16="http://schemas.microsoft.com/office/drawing/2014/main" id="{7C8586CB-4BD0-5358-F983-CBF4408F27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1668" y="240839"/>
            <a:ext cx="10515600" cy="638052"/>
          </a:xfrm>
        </p:spPr>
        <p:txBody>
          <a:bodyPr>
            <a:normAutofit/>
          </a:bodyPr>
          <a:lstStyle/>
          <a:p>
            <a:r>
              <a:rPr lang="en-GB" sz="3600" b="1" dirty="0"/>
              <a:t>Debt and Taxes </a:t>
            </a:r>
            <a:endParaRPr lang="el-GR" sz="3600" b="1" dirty="0"/>
          </a:p>
        </p:txBody>
      </p:sp>
    </p:spTree>
    <p:extLst>
      <p:ext uri="{BB962C8B-B14F-4D97-AF65-F5344CB8AC3E}">
        <p14:creationId xmlns:p14="http://schemas.microsoft.com/office/powerpoint/2010/main" val="1088038322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Θέση περιεχομένου 4">
            <a:extLst>
              <a:ext uri="{FF2B5EF4-FFF2-40B4-BE49-F238E27FC236}">
                <a16:creationId xmlns:a16="http://schemas.microsoft.com/office/drawing/2014/main" id="{5779637D-5980-44B4-A1C2-5242FB61E2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396971" y="934375"/>
            <a:ext cx="6933460" cy="5448670"/>
          </a:xfrm>
          <a:prstGeom prst="rect">
            <a:avLst/>
          </a:prstGeom>
        </p:spPr>
      </p:pic>
      <p:sp>
        <p:nvSpPr>
          <p:cNvPr id="6" name="Τίτλος 1">
            <a:extLst>
              <a:ext uri="{FF2B5EF4-FFF2-40B4-BE49-F238E27FC236}">
                <a16:creationId xmlns:a16="http://schemas.microsoft.com/office/drawing/2014/main" id="{C0E13D34-560C-BA8A-A0F5-D52F2E4D00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9524" y="231960"/>
            <a:ext cx="10515600" cy="664685"/>
          </a:xfrm>
        </p:spPr>
        <p:txBody>
          <a:bodyPr>
            <a:normAutofit/>
          </a:bodyPr>
          <a:lstStyle/>
          <a:p>
            <a:r>
              <a:rPr lang="en-GB" sz="3600" b="1" dirty="0"/>
              <a:t>Debt and Taxes </a:t>
            </a:r>
            <a:endParaRPr lang="el-GR" sz="3600" b="1" dirty="0"/>
          </a:p>
        </p:txBody>
      </p:sp>
    </p:spTree>
    <p:extLst>
      <p:ext uri="{BB962C8B-B14F-4D97-AF65-F5344CB8AC3E}">
        <p14:creationId xmlns:p14="http://schemas.microsoft.com/office/powerpoint/2010/main" val="406406152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3F034330-30EB-4E48-D299-7B04C8A63E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7380" y="1185168"/>
            <a:ext cx="11324207" cy="4787607"/>
          </a:xfrm>
        </p:spPr>
        <p:txBody>
          <a:bodyPr>
            <a:normAutofit/>
          </a:bodyPr>
          <a:lstStyle/>
          <a:p>
            <a:r>
              <a:rPr lang="en-US" sz="2000" b="1" dirty="0">
                <a:solidFill>
                  <a:srgbClr val="FF0000"/>
                </a:solidFill>
              </a:rPr>
              <a:t>Interest tax shield </a:t>
            </a:r>
            <a:r>
              <a:rPr lang="en-US" sz="2000" dirty="0"/>
              <a:t>provides a corporate tax benefit each year:</a:t>
            </a:r>
          </a:p>
          <a:p>
            <a:endParaRPr lang="en-US" sz="2000" dirty="0"/>
          </a:p>
          <a:p>
            <a:endParaRPr lang="en-US" dirty="0"/>
          </a:p>
          <a:p>
            <a:endParaRPr lang="en-US" dirty="0"/>
          </a:p>
          <a:p>
            <a:endParaRPr lang="en-US" sz="2000" dirty="0"/>
          </a:p>
          <a:p>
            <a:r>
              <a:rPr lang="en-US" sz="2000" dirty="0"/>
              <a:t>Because the CFs of the levered firm = the sum of the CFs from the unlevered firm + plus the interest tax shield</a:t>
            </a:r>
          </a:p>
          <a:p>
            <a:endParaRPr lang="en-US" sz="2000" dirty="0"/>
          </a:p>
          <a:p>
            <a:r>
              <a:rPr lang="en-US" sz="2000" dirty="0"/>
              <a:t>The Law of One Price suggests that this is the same for the PV of CFs </a:t>
            </a:r>
          </a:p>
          <a:p>
            <a:endParaRPr lang="en-US" sz="2000" dirty="0"/>
          </a:p>
          <a:p>
            <a:r>
              <a:rPr lang="en-US" sz="2000" dirty="0"/>
              <a:t>It can be shown: </a:t>
            </a:r>
          </a:p>
        </p:txBody>
      </p:sp>
      <p:pic>
        <p:nvPicPr>
          <p:cNvPr id="5" name="Εικόνα 4">
            <a:extLst>
              <a:ext uri="{FF2B5EF4-FFF2-40B4-BE49-F238E27FC236}">
                <a16:creationId xmlns:a16="http://schemas.microsoft.com/office/drawing/2014/main" id="{0A6022F8-45FF-5605-973D-8EBD29C6DF4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7593" y="1948694"/>
            <a:ext cx="7143750" cy="847725"/>
          </a:xfrm>
          <a:prstGeom prst="rect">
            <a:avLst/>
          </a:prstGeom>
        </p:spPr>
      </p:pic>
      <p:sp>
        <p:nvSpPr>
          <p:cNvPr id="6" name="Τίτλος 1">
            <a:extLst>
              <a:ext uri="{FF2B5EF4-FFF2-40B4-BE49-F238E27FC236}">
                <a16:creationId xmlns:a16="http://schemas.microsoft.com/office/drawing/2014/main" id="{8CB0CF00-5FA5-FE85-2F64-284CE584BB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91971" y="249716"/>
            <a:ext cx="11199920" cy="815604"/>
          </a:xfrm>
        </p:spPr>
        <p:txBody>
          <a:bodyPr>
            <a:normAutofit/>
          </a:bodyPr>
          <a:lstStyle/>
          <a:p>
            <a:r>
              <a:rPr lang="en-GB" sz="3600" b="1" dirty="0"/>
              <a:t>Debt and Taxes </a:t>
            </a:r>
            <a:endParaRPr lang="el-GR" sz="3600" b="1" dirty="0"/>
          </a:p>
        </p:txBody>
      </p:sp>
      <p:pic>
        <p:nvPicPr>
          <p:cNvPr id="8" name="Εικόνα 7">
            <a:extLst>
              <a:ext uri="{FF2B5EF4-FFF2-40B4-BE49-F238E27FC236}">
                <a16:creationId xmlns:a16="http://schemas.microsoft.com/office/drawing/2014/main" id="{993EA201-1488-9D5E-8225-271C8C86A0B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17399" y="5181107"/>
            <a:ext cx="6258850" cy="669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592387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42AF4E86-BFBF-F6EC-33E8-576F3D334B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49405"/>
            <a:ext cx="10515600" cy="4827557"/>
          </a:xfrm>
        </p:spPr>
        <p:txBody>
          <a:bodyPr/>
          <a:lstStyle/>
          <a:p>
            <a:r>
              <a:rPr lang="en-GB" sz="2000" dirty="0"/>
              <a:t>Additionally, it can be shown that: </a:t>
            </a:r>
          </a:p>
          <a:p>
            <a:endParaRPr lang="en-GB" dirty="0"/>
          </a:p>
          <a:p>
            <a:endParaRPr lang="el-GR" dirty="0"/>
          </a:p>
        </p:txBody>
      </p:sp>
      <p:pic>
        <p:nvPicPr>
          <p:cNvPr id="5" name="Εικόνα 4">
            <a:extLst>
              <a:ext uri="{FF2B5EF4-FFF2-40B4-BE49-F238E27FC236}">
                <a16:creationId xmlns:a16="http://schemas.microsoft.com/office/drawing/2014/main" id="{58C022E5-DA51-6BB6-F6F3-3DD1E91526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22593" y="1917578"/>
            <a:ext cx="5883745" cy="3266982"/>
          </a:xfrm>
          <a:prstGeom prst="rect">
            <a:avLst/>
          </a:prstGeom>
        </p:spPr>
      </p:pic>
      <p:sp>
        <p:nvSpPr>
          <p:cNvPr id="6" name="Τίτλος 1">
            <a:extLst>
              <a:ext uri="{FF2B5EF4-FFF2-40B4-BE49-F238E27FC236}">
                <a16:creationId xmlns:a16="http://schemas.microsoft.com/office/drawing/2014/main" id="{B117FB91-E2CF-CB93-44F7-5A208AA7E7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51769" y="285226"/>
            <a:ext cx="10515600" cy="593663"/>
          </a:xfrm>
        </p:spPr>
        <p:txBody>
          <a:bodyPr>
            <a:normAutofit/>
          </a:bodyPr>
          <a:lstStyle/>
          <a:p>
            <a:r>
              <a:rPr lang="en-GB" sz="3600" b="1" dirty="0"/>
              <a:t>Debt and Taxes </a:t>
            </a:r>
            <a:endParaRPr lang="el-GR" sz="3600" b="1" dirty="0"/>
          </a:p>
        </p:txBody>
      </p:sp>
    </p:spTree>
    <p:extLst>
      <p:ext uri="{BB962C8B-B14F-4D97-AF65-F5344CB8AC3E}">
        <p14:creationId xmlns:p14="http://schemas.microsoft.com/office/powerpoint/2010/main" val="2545180243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Θέση περιεχομένου 6">
            <a:extLst>
              <a:ext uri="{FF2B5EF4-FFF2-40B4-BE49-F238E27FC236}">
                <a16:creationId xmlns:a16="http://schemas.microsoft.com/office/drawing/2014/main" id="{F7CAA9D5-BDB1-B0AB-5784-8A03E53795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45346" y="892302"/>
            <a:ext cx="5408202" cy="5233195"/>
          </a:xfrm>
          <a:prstGeom prst="rect">
            <a:avLst/>
          </a:prstGeom>
        </p:spPr>
      </p:pic>
      <p:pic>
        <p:nvPicPr>
          <p:cNvPr id="9" name="Εικόνα 8">
            <a:extLst>
              <a:ext uri="{FF2B5EF4-FFF2-40B4-BE49-F238E27FC236}">
                <a16:creationId xmlns:a16="http://schemas.microsoft.com/office/drawing/2014/main" id="{470328B9-0689-261B-79AC-0396C7F93B9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0194" y="292534"/>
            <a:ext cx="6184950" cy="5832963"/>
          </a:xfrm>
          <a:prstGeom prst="rect">
            <a:avLst/>
          </a:prstGeom>
        </p:spPr>
      </p:pic>
      <p:pic>
        <p:nvPicPr>
          <p:cNvPr id="11" name="Εικόνα 10">
            <a:extLst>
              <a:ext uri="{FF2B5EF4-FFF2-40B4-BE49-F238E27FC236}">
                <a16:creationId xmlns:a16="http://schemas.microsoft.com/office/drawing/2014/main" id="{83D98666-FEB7-3FA8-2F5F-1E402EAA3CE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5232" y="450158"/>
            <a:ext cx="2181225" cy="390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87325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532CEC62-EEE8-CEA7-CFF0-4F5BFCD5F3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49943"/>
          </a:xfrm>
        </p:spPr>
        <p:txBody>
          <a:bodyPr>
            <a:normAutofit/>
          </a:bodyPr>
          <a:lstStyle/>
          <a:p>
            <a:r>
              <a:rPr lang="en-GB" sz="3600" b="1" dirty="0"/>
              <a:t>Indicative References </a:t>
            </a:r>
          </a:p>
        </p:txBody>
      </p:sp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27F05A56-B18E-8776-4DD4-C348299979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87262"/>
            <a:ext cx="11032222" cy="5104660"/>
          </a:xfrm>
        </p:spPr>
        <p:txBody>
          <a:bodyPr>
            <a:normAutofit fontScale="70000" lnSpcReduction="20000"/>
          </a:bodyPr>
          <a:lstStyle/>
          <a:p>
            <a:pPr algn="just"/>
            <a:r>
              <a:rPr lang="en-GB" sz="1800" dirty="0"/>
              <a:t>Textbook, Berk &amp; </a:t>
            </a:r>
            <a:r>
              <a:rPr lang="en-GB" sz="1800" dirty="0" err="1"/>
              <a:t>DeMarzo</a:t>
            </a:r>
            <a:r>
              <a:rPr lang="en-GB" sz="1800" dirty="0"/>
              <a:t>, Corporate Finance, Chapter 14 </a:t>
            </a:r>
          </a:p>
          <a:p>
            <a:pPr algn="just"/>
            <a:endParaRPr lang="en-GB" sz="1800" dirty="0"/>
          </a:p>
          <a:p>
            <a:pPr algn="just"/>
            <a:r>
              <a:rPr lang="en-GB" sz="1800" dirty="0"/>
              <a:t>Beck, T., </a:t>
            </a:r>
            <a:r>
              <a:rPr lang="en-GB" sz="1800" dirty="0" err="1"/>
              <a:t>Demirgüç-Kunt</a:t>
            </a:r>
            <a:r>
              <a:rPr lang="en-GB" sz="1800" dirty="0"/>
              <a:t>, A., </a:t>
            </a:r>
            <a:r>
              <a:rPr lang="en-GB" sz="1800" dirty="0" err="1"/>
              <a:t>Maksimovic</a:t>
            </a:r>
            <a:r>
              <a:rPr lang="en-GB" sz="1800" dirty="0"/>
              <a:t>, V. (2008). Financing patterns around the world: Are small firms different? Journal of Financial Economics 89, 467–487</a:t>
            </a:r>
          </a:p>
          <a:p>
            <a:pPr algn="just"/>
            <a:endParaRPr lang="en-GB" sz="1800" dirty="0"/>
          </a:p>
          <a:p>
            <a:pPr algn="just"/>
            <a:r>
              <a:rPr lang="en-GB" sz="1800" dirty="0"/>
              <a:t>DeAngelo, H. (2022). The Capital Structure Puzzle: What Are We Missing? JOURNAL OF FINANCIAL AND QUANTITATIVE ANALYSIS 57, 413–454</a:t>
            </a:r>
          </a:p>
          <a:p>
            <a:pPr algn="just"/>
            <a:endParaRPr lang="en-GB" sz="1800" dirty="0"/>
          </a:p>
          <a:p>
            <a:pPr algn="just"/>
            <a:r>
              <a:rPr lang="en-GB" sz="1800" dirty="0"/>
              <a:t>Graham, J., Leary, M. (2011). A Review of Empirical Capital Structure Research and Directions for the Future. Annual Review of Financial Economics 3, 309–45.</a:t>
            </a:r>
          </a:p>
          <a:p>
            <a:pPr algn="just"/>
            <a:endParaRPr lang="en-GB" sz="1800" dirty="0"/>
          </a:p>
          <a:p>
            <a:pPr algn="just"/>
            <a:r>
              <a:rPr lang="en-GB" sz="1800" dirty="0"/>
              <a:t>Harris, C., Roark, S. (2018). Cash flow risk and capital structure decisions. Finance Research Letters</a:t>
            </a:r>
          </a:p>
          <a:p>
            <a:pPr algn="just"/>
            <a:endParaRPr lang="en-GB" sz="1800" dirty="0"/>
          </a:p>
          <a:p>
            <a:pPr algn="just"/>
            <a:r>
              <a:rPr lang="en-GB" sz="1800" dirty="0"/>
              <a:t>Kayo, E., Kimura, H. (2011). Hierarchical determinants of capital structure. Journal of Banking &amp; Finance 35, 358–371.</a:t>
            </a:r>
          </a:p>
          <a:p>
            <a:pPr algn="just"/>
            <a:endParaRPr lang="en-GB" sz="1800" dirty="0"/>
          </a:p>
          <a:p>
            <a:pPr algn="just"/>
            <a:r>
              <a:rPr lang="en-GB" sz="1800" dirty="0"/>
              <a:t>Myers, S., </a:t>
            </a:r>
            <a:r>
              <a:rPr lang="en-GB" sz="1800" dirty="0" err="1"/>
              <a:t>Majluf</a:t>
            </a:r>
            <a:r>
              <a:rPr lang="en-GB" sz="1800" dirty="0"/>
              <a:t>, N. (1984). Corporate financing and investment decisions when firms have information that investors do not have. Journal of Financial Economics 13 (2): 187–221. </a:t>
            </a:r>
          </a:p>
          <a:p>
            <a:pPr algn="just"/>
            <a:endParaRPr lang="en-GB" sz="1800" dirty="0"/>
          </a:p>
          <a:p>
            <a:pPr algn="just"/>
            <a:r>
              <a:rPr lang="en-GB" sz="1800" dirty="0" err="1"/>
              <a:t>Rauh</a:t>
            </a:r>
            <a:r>
              <a:rPr lang="en-GB" sz="1800" dirty="0"/>
              <a:t>, J., Sufi, A (2008). Capital Structure and Debt Structure. NBER Working Paper No. 14488</a:t>
            </a:r>
            <a:br>
              <a:rPr lang="en-GB" sz="1800" dirty="0"/>
            </a:br>
            <a:r>
              <a:rPr lang="en-GB" sz="1800" dirty="0"/>
              <a:t>Titman, S., Wessels, R., 1988. The determinants of capital structure choice. The Journal of Finance 43, 1–19</a:t>
            </a:r>
          </a:p>
          <a:p>
            <a:pPr algn="just"/>
            <a:endParaRPr lang="en-GB" sz="1800" dirty="0"/>
          </a:p>
          <a:p>
            <a:pPr algn="just"/>
            <a:r>
              <a:rPr lang="en-GB" sz="1800" dirty="0"/>
              <a:t>Robb, A.M., Robinson, D.T. (2014). The capital structure decisions of new firms. The Review of Financial Studies 27, 153–179.</a:t>
            </a:r>
          </a:p>
        </p:txBody>
      </p:sp>
    </p:spTree>
    <p:extLst>
      <p:ext uri="{BB962C8B-B14F-4D97-AF65-F5344CB8AC3E}">
        <p14:creationId xmlns:p14="http://schemas.microsoft.com/office/powerpoint/2010/main" val="412628452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9E9B632F-36B8-14BF-ADB5-393D5D7B57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152650" y="1200151"/>
            <a:ext cx="7886700" cy="4289822"/>
          </a:xfrm>
        </p:spPr>
        <p:txBody>
          <a:bodyPr>
            <a:normAutofit/>
          </a:bodyPr>
          <a:lstStyle/>
          <a:p>
            <a:pPr marL="0" indent="0" algn="ctr">
              <a:buNone/>
              <a:defRPr/>
            </a:pPr>
            <a:endParaRPr lang="en-US" altLang="el-GR" b="1" dirty="0"/>
          </a:p>
          <a:p>
            <a:pPr marL="0" indent="0" algn="ctr">
              <a:buNone/>
              <a:defRPr/>
            </a:pPr>
            <a:endParaRPr lang="en-US" altLang="el-GR" sz="2700" b="1" dirty="0"/>
          </a:p>
          <a:p>
            <a:pPr marL="0" indent="0" algn="ctr">
              <a:buNone/>
              <a:defRPr/>
            </a:pPr>
            <a:endParaRPr lang="en-US" altLang="el-GR" sz="2700" b="1" dirty="0"/>
          </a:p>
          <a:p>
            <a:pPr marL="0" indent="0" algn="ctr">
              <a:buNone/>
              <a:defRPr/>
            </a:pPr>
            <a:r>
              <a:rPr lang="en-GB" altLang="el-GR" sz="4000" b="1" dirty="0"/>
              <a:t>Dividend Policy</a:t>
            </a:r>
            <a:br>
              <a:rPr lang="en-GB" altLang="el-GR" sz="3000" b="1" dirty="0"/>
            </a:br>
            <a:endParaRPr lang="en-GB" altLang="el-GR" sz="3000" b="1" dirty="0"/>
          </a:p>
          <a:p>
            <a:pPr marL="0" indent="0" algn="ctr">
              <a:buNone/>
              <a:defRPr/>
            </a:pPr>
            <a:endParaRPr lang="en-GB" altLang="el-GR" b="1" dirty="0"/>
          </a:p>
          <a:p>
            <a:pPr eaLnBrk="1" hangingPunct="1">
              <a:defRPr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75656850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AFEB775F-7035-0FC8-4CDB-DA4AD66B249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065320"/>
            <a:ext cx="11164410" cy="5450890"/>
          </a:xfrm>
        </p:spPr>
        <p:txBody>
          <a:bodyPr>
            <a:normAutofit/>
          </a:bodyPr>
          <a:lstStyle/>
          <a:p>
            <a:pPr algn="just"/>
            <a:r>
              <a:rPr lang="en-US" sz="2000" dirty="0"/>
              <a:t>Firms generate free cash flows; an important decision is </a:t>
            </a:r>
            <a:r>
              <a:rPr lang="en-US" sz="2000" dirty="0">
                <a:solidFill>
                  <a:srgbClr val="FF0000"/>
                </a:solidFill>
              </a:rPr>
              <a:t>what to do with them </a:t>
            </a:r>
          </a:p>
          <a:p>
            <a:pPr algn="just"/>
            <a:r>
              <a:rPr lang="en-US" sz="2000" dirty="0"/>
              <a:t>If firms have </a:t>
            </a:r>
            <a:r>
              <a:rPr lang="en-US" sz="2000" dirty="0">
                <a:solidFill>
                  <a:srgbClr val="FF0000"/>
                </a:solidFill>
              </a:rPr>
              <a:t>new positive-NPV </a:t>
            </a:r>
            <a:r>
              <a:rPr lang="en-US" sz="2000" dirty="0"/>
              <a:t>investment opportunities, they can it can reinvest the CFs </a:t>
            </a:r>
          </a:p>
          <a:p>
            <a:pPr algn="just"/>
            <a:r>
              <a:rPr lang="en-US" sz="2000" dirty="0"/>
              <a:t>However, many mature firms often generate </a:t>
            </a:r>
            <a:r>
              <a:rPr lang="en-US" sz="2000" dirty="0">
                <a:solidFill>
                  <a:srgbClr val="FF0000"/>
                </a:solidFill>
              </a:rPr>
              <a:t>more CFs than they need </a:t>
            </a:r>
            <a:r>
              <a:rPr lang="en-US" sz="2000" dirty="0"/>
              <a:t>to fund investments </a:t>
            </a:r>
          </a:p>
          <a:p>
            <a:pPr algn="just"/>
            <a:endParaRPr lang="en-US" sz="2000" dirty="0"/>
          </a:p>
          <a:p>
            <a:pPr algn="just"/>
            <a:r>
              <a:rPr lang="en-US" sz="2000" dirty="0"/>
              <a:t>In these cases, they may: </a:t>
            </a:r>
          </a:p>
          <a:p>
            <a:pPr marL="0" indent="0" algn="just">
              <a:buNone/>
            </a:pPr>
            <a:endParaRPr lang="en-US" sz="2000" dirty="0"/>
          </a:p>
          <a:p>
            <a:pPr marL="0" indent="0" algn="just">
              <a:buNone/>
            </a:pPr>
            <a:r>
              <a:rPr lang="en-US" sz="2000" dirty="0"/>
              <a:t>→	either </a:t>
            </a:r>
            <a:r>
              <a:rPr lang="en-US" sz="2000" dirty="0">
                <a:solidFill>
                  <a:srgbClr val="FF0000"/>
                </a:solidFill>
              </a:rPr>
              <a:t>hold cash </a:t>
            </a:r>
            <a:r>
              <a:rPr lang="en-US" sz="2000" dirty="0"/>
              <a:t>reserves </a:t>
            </a:r>
          </a:p>
          <a:p>
            <a:pPr marL="0" indent="0" algn="just">
              <a:buNone/>
            </a:pPr>
            <a:endParaRPr lang="en-US" sz="2000" dirty="0"/>
          </a:p>
          <a:p>
            <a:pPr marL="0" indent="0" algn="just">
              <a:buNone/>
            </a:pPr>
            <a:r>
              <a:rPr lang="en-US" sz="2000" dirty="0"/>
              <a:t>→	or </a:t>
            </a:r>
            <a:r>
              <a:rPr lang="en-US" sz="2000" dirty="0">
                <a:solidFill>
                  <a:srgbClr val="FF0000"/>
                </a:solidFill>
              </a:rPr>
              <a:t>pay the cash </a:t>
            </a:r>
            <a:r>
              <a:rPr lang="en-US" sz="2000" dirty="0"/>
              <a:t>to shareholders</a:t>
            </a:r>
          </a:p>
          <a:p>
            <a:pPr algn="just"/>
            <a:endParaRPr lang="en-US" sz="2000" dirty="0"/>
          </a:p>
          <a:p>
            <a:pPr algn="just"/>
            <a:r>
              <a:rPr lang="en-US" sz="2000" dirty="0"/>
              <a:t>If they pay shareholders, they then have to decide </a:t>
            </a:r>
            <a:r>
              <a:rPr lang="en-US" sz="2000" dirty="0">
                <a:solidFill>
                  <a:srgbClr val="FF0000"/>
                </a:solidFill>
              </a:rPr>
              <a:t>how</a:t>
            </a: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930DAB22-37C9-C9AF-3521-B8734B3E263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78402" y="267472"/>
            <a:ext cx="10515600" cy="629174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l-GR" sz="3600" b="1" dirty="0">
                <a:ea typeface="ヒラギノ角ゴ Pro W3" pitchFamily="-65" charset="-128"/>
              </a:rPr>
              <a:t>Dividend (Payout) Policy </a:t>
            </a:r>
          </a:p>
        </p:txBody>
      </p:sp>
      <p:pic>
        <p:nvPicPr>
          <p:cNvPr id="6" name="Εικόνα 5">
            <a:extLst>
              <a:ext uri="{FF2B5EF4-FFF2-40B4-BE49-F238E27FC236}">
                <a16:creationId xmlns:a16="http://schemas.microsoft.com/office/drawing/2014/main" id="{A94E5144-C1E4-FA13-F9C2-AD0E8A86379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41833" y="2494626"/>
            <a:ext cx="4465467" cy="39239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9912871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459" name="Rectangle 3">
            <a:extLst>
              <a:ext uri="{FF2B5EF4-FFF2-40B4-BE49-F238E27FC236}">
                <a16:creationId xmlns:a16="http://schemas.microsoft.com/office/drawing/2014/main" id="{8B50DB40-21E1-C24A-3165-5EBF30191D4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8200" y="1157682"/>
            <a:ext cx="11120021" cy="5234731"/>
          </a:xfrm>
        </p:spPr>
        <p:txBody>
          <a:bodyPr vert="horz" lIns="91440" tIns="45720" rIns="91440" bIns="45720" rtlCol="0">
            <a:normAutofit fontScale="92500"/>
          </a:bodyPr>
          <a:lstStyle/>
          <a:p>
            <a:pPr algn="just" eaLnBrk="1" hangingPunct="1"/>
            <a:r>
              <a:rPr lang="en-US" altLang="el-GR" sz="2200" b="1" dirty="0">
                <a:solidFill>
                  <a:srgbClr val="FF0000"/>
                </a:solidFill>
                <a:ea typeface="ヒラギノ角ゴ Pro W3" pitchFamily="-65" charset="-128"/>
              </a:rPr>
              <a:t>Dividend: Important Dates</a:t>
            </a:r>
          </a:p>
          <a:p>
            <a:pPr algn="just" eaLnBrk="1" hangingPunct="1"/>
            <a:endParaRPr lang="en-US" altLang="el-GR" sz="2200" dirty="0">
              <a:ea typeface="ヒラギノ角ゴ Pro W3" pitchFamily="-65" charset="-128"/>
            </a:endParaRPr>
          </a:p>
          <a:p>
            <a:pPr algn="just" eaLnBrk="1" hangingPunct="1"/>
            <a:r>
              <a:rPr lang="en-US" altLang="el-GR" sz="2200" b="1" dirty="0">
                <a:solidFill>
                  <a:srgbClr val="FF0000"/>
                </a:solidFill>
                <a:ea typeface="ヒラギノ角ゴ Pro W3" pitchFamily="-65" charset="-128"/>
              </a:rPr>
              <a:t>Declaration Date </a:t>
            </a:r>
            <a:r>
              <a:rPr lang="en-US" altLang="el-GR" sz="2200" dirty="0">
                <a:ea typeface="ヒラギノ角ゴ Pro W3" pitchFamily="-65" charset="-128"/>
              </a:rPr>
              <a:t>(DD) = when the Board of Directors authorizes the payment</a:t>
            </a:r>
          </a:p>
          <a:p>
            <a:pPr algn="just" eaLnBrk="1" hangingPunct="1">
              <a:spcBef>
                <a:spcPct val="60000"/>
              </a:spcBef>
            </a:pPr>
            <a:endParaRPr lang="en-US" altLang="el-GR" sz="2200" dirty="0">
              <a:ea typeface="ヒラギノ角ゴ Pro W3" pitchFamily="-65" charset="-128"/>
            </a:endParaRPr>
          </a:p>
          <a:p>
            <a:pPr algn="just" eaLnBrk="1" hangingPunct="1">
              <a:spcBef>
                <a:spcPct val="60000"/>
              </a:spcBef>
            </a:pPr>
            <a:r>
              <a:rPr lang="en-US" altLang="el-GR" sz="2200" b="1" dirty="0">
                <a:solidFill>
                  <a:srgbClr val="FF0000"/>
                </a:solidFill>
                <a:ea typeface="ヒラギノ角ゴ Pro W3" pitchFamily="-65" charset="-128"/>
              </a:rPr>
              <a:t>Record Date</a:t>
            </a:r>
            <a:r>
              <a:rPr lang="en-US" altLang="el-GR" sz="2200" dirty="0">
                <a:ea typeface="ヒラギノ角ゴ Pro W3" pitchFamily="-65" charset="-128"/>
              </a:rPr>
              <a:t> (RD) = When a corporation pays a dividend to (registered) shareholders </a:t>
            </a:r>
          </a:p>
          <a:p>
            <a:pPr algn="just" eaLnBrk="1" hangingPunct="1">
              <a:spcBef>
                <a:spcPct val="60000"/>
              </a:spcBef>
            </a:pPr>
            <a:endParaRPr lang="en-GB" altLang="el-GR" sz="2200" dirty="0">
              <a:ea typeface="ヒラギノ角ゴ Pro W3" pitchFamily="-65" charset="-128"/>
            </a:endParaRPr>
          </a:p>
          <a:p>
            <a:pPr algn="just" eaLnBrk="1" hangingPunct="1">
              <a:spcBef>
                <a:spcPct val="60000"/>
              </a:spcBef>
            </a:pPr>
            <a:r>
              <a:rPr lang="en-GB" altLang="el-GR" sz="2200" b="1" dirty="0">
                <a:solidFill>
                  <a:srgbClr val="FF0000"/>
                </a:solidFill>
                <a:ea typeface="ヒラギノ角ゴ Pro W3" pitchFamily="-65" charset="-128"/>
              </a:rPr>
              <a:t>Ex-dividend Date</a:t>
            </a:r>
            <a:r>
              <a:rPr lang="en-GB" altLang="el-GR" sz="2200" dirty="0">
                <a:ea typeface="ヒラギノ角ゴ Pro W3" pitchFamily="-65" charset="-128"/>
              </a:rPr>
              <a:t>= 2 days before the RD; after which investors buying the stock are not eligible for a D</a:t>
            </a:r>
          </a:p>
          <a:p>
            <a:pPr algn="just" eaLnBrk="1" hangingPunct="1">
              <a:spcBef>
                <a:spcPct val="60000"/>
              </a:spcBef>
            </a:pPr>
            <a:endParaRPr lang="en-GB" altLang="el-GR" sz="2200" dirty="0">
              <a:ea typeface="ヒラギノ角ゴ Pro W3" pitchFamily="-65" charset="-128"/>
            </a:endParaRPr>
          </a:p>
          <a:p>
            <a:pPr algn="just" eaLnBrk="1" hangingPunct="1">
              <a:spcBef>
                <a:spcPct val="60000"/>
              </a:spcBef>
            </a:pPr>
            <a:r>
              <a:rPr lang="en-GB" altLang="el-GR" sz="2200" b="1" dirty="0">
                <a:solidFill>
                  <a:srgbClr val="FF0000"/>
                </a:solidFill>
                <a:ea typeface="ヒラギノ角ゴ Pro W3" pitchFamily="-65" charset="-128"/>
              </a:rPr>
              <a:t>Payable Date </a:t>
            </a:r>
            <a:r>
              <a:rPr lang="en-GB" altLang="el-GR" sz="2200" dirty="0">
                <a:ea typeface="ヒラギノ角ゴ Pro W3" pitchFamily="-65" charset="-128"/>
              </a:rPr>
              <a:t>(Distribution Date) = usually within 30 days after the RD, on which the D is paid</a:t>
            </a:r>
          </a:p>
          <a:p>
            <a:pPr algn="just" eaLnBrk="1" hangingPunct="1">
              <a:spcBef>
                <a:spcPct val="60000"/>
              </a:spcBef>
            </a:pPr>
            <a:endParaRPr lang="en-GB" altLang="el-GR" sz="2200" dirty="0">
              <a:ea typeface="ヒラギノ角ゴ Pro W3" pitchFamily="-65" charset="-128"/>
            </a:endParaRPr>
          </a:p>
          <a:p>
            <a:pPr algn="just" eaLnBrk="1" hangingPunct="1">
              <a:spcBef>
                <a:spcPct val="60000"/>
              </a:spcBef>
            </a:pPr>
            <a:r>
              <a:rPr lang="en-GB" altLang="el-GR" sz="2200" b="1" dirty="0">
                <a:solidFill>
                  <a:srgbClr val="FF0000"/>
                </a:solidFill>
                <a:ea typeface="ヒラギノ角ゴ Pro W3" pitchFamily="-65" charset="-128"/>
              </a:rPr>
              <a:t>Cum-dividend</a:t>
            </a:r>
            <a:r>
              <a:rPr lang="en-GB" altLang="el-GR" sz="2200" dirty="0">
                <a:solidFill>
                  <a:srgbClr val="FF0000"/>
                </a:solidFill>
                <a:ea typeface="ヒラギノ角ゴ Pro W3" pitchFamily="-65" charset="-128"/>
              </a:rPr>
              <a:t> </a:t>
            </a:r>
            <a:r>
              <a:rPr lang="en-GB" altLang="el-GR" sz="2200" dirty="0">
                <a:ea typeface="ヒラギノ角ゴ Pro W3" pitchFamily="-65" charset="-128"/>
              </a:rPr>
              <a:t>=</a:t>
            </a:r>
            <a:r>
              <a:rPr lang="en-GB" altLang="el-GR" sz="2200" dirty="0">
                <a:solidFill>
                  <a:srgbClr val="FF0000"/>
                </a:solidFill>
                <a:ea typeface="ヒラギノ角ゴ Pro W3" pitchFamily="-65" charset="-128"/>
              </a:rPr>
              <a:t> </a:t>
            </a:r>
            <a:r>
              <a:rPr lang="en-GB" altLang="el-GR" sz="2200" dirty="0">
                <a:ea typeface="ヒラギノ角ゴ Pro W3" pitchFamily="-65" charset="-128"/>
              </a:rPr>
              <a:t>Just before the ex-dividend date, the stock trades cum-dividend (“with the dividend”), it means that anyone who buys the shares is entitled to the dividend </a:t>
            </a:r>
          </a:p>
          <a:p>
            <a:pPr eaLnBrk="1" hangingPunct="1">
              <a:spcBef>
                <a:spcPct val="60000"/>
              </a:spcBef>
            </a:pPr>
            <a:endParaRPr lang="en-US" altLang="el-GR" dirty="0">
              <a:ea typeface="ヒラギノ角ゴ Pro W3" pitchFamily="-65" charset="-128"/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BFCADDF1-7103-08D2-B5A7-AED4BE41D60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51768" y="302982"/>
            <a:ext cx="11120020" cy="575907"/>
          </a:xfrm>
        </p:spPr>
        <p:txBody>
          <a:bodyPr>
            <a:noAutofit/>
          </a:bodyPr>
          <a:lstStyle/>
          <a:p>
            <a:pPr eaLnBrk="1" hangingPunct="1"/>
            <a:r>
              <a:rPr lang="en-US" altLang="el-GR" sz="3600" b="1" dirty="0">
                <a:ea typeface="ヒラギノ角ゴ Pro W3" pitchFamily="-65" charset="-128"/>
              </a:rPr>
              <a:t>Dividend (Payout) Policy </a:t>
            </a:r>
          </a:p>
        </p:txBody>
      </p:sp>
    </p:spTree>
  </p:cSld>
  <p:clrMapOvr>
    <a:masterClrMapping/>
  </p:clrMapOvr>
  <p:transition spd="med">
    <p:wipe dir="r"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554" name="Rectangle 2">
            <a:extLst>
              <a:ext uri="{FF2B5EF4-FFF2-40B4-BE49-F238E27FC236}">
                <a16:creationId xmlns:a16="http://schemas.microsoft.com/office/drawing/2014/main" id="{2FED738F-0F96-4C58-C00D-0714A804573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1036245"/>
            <a:ext cx="10515600" cy="533399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l-GR" sz="2000" dirty="0">
                <a:ea typeface="ヒラギノ角ゴ Pro W3" pitchFamily="-65" charset="-128"/>
              </a:rPr>
              <a:t>Textbook: Figure 17.2; </a:t>
            </a:r>
            <a:r>
              <a:rPr lang="en-US" altLang="el-GR" sz="2000" b="0" dirty="0">
                <a:ea typeface="ヒラギノ角ゴ Pro W3" pitchFamily="-65" charset="-128"/>
              </a:rPr>
              <a:t>Microsoft’s Special Dividend</a:t>
            </a:r>
            <a:endParaRPr lang="en-US" altLang="el-GR" sz="2000" dirty="0">
              <a:ea typeface="ヒラギノ角ゴ Pro W3" pitchFamily="-65" charset="-128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EA5048E-C375-64BA-9CC4-1CC61546D6AD}"/>
              </a:ext>
            </a:extLst>
          </p:cNvPr>
          <p:cNvSpPr txBox="1">
            <a:spLocks noChangeArrowheads="1"/>
          </p:cNvSpPr>
          <p:nvPr/>
        </p:nvSpPr>
        <p:spPr>
          <a:xfrm>
            <a:off x="589626" y="243689"/>
            <a:ext cx="10969100" cy="792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l-GR" sz="3600" b="1" dirty="0">
                <a:ea typeface="ヒラギノ角ゴ Pro W3" pitchFamily="-65" charset="-128"/>
              </a:rPr>
              <a:t>Dividend (Payout) Policy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A93FA17-7183-7D65-2E71-5E528B1D04AE}"/>
              </a:ext>
            </a:extLst>
          </p:cNvPr>
          <p:cNvSpPr txBox="1"/>
          <p:nvPr/>
        </p:nvSpPr>
        <p:spPr>
          <a:xfrm>
            <a:off x="749424" y="5531139"/>
            <a:ext cx="109691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GB" sz="2000" dirty="0">
                <a:solidFill>
                  <a:srgbClr val="FF0000"/>
                </a:solidFill>
              </a:rPr>
              <a:t>“In a perfect capital market, when a dividend is paid, the share price drops by the amount of the dividend when the stock begins to trade ex-dividend”</a:t>
            </a:r>
          </a:p>
        </p:txBody>
      </p:sp>
      <p:pic>
        <p:nvPicPr>
          <p:cNvPr id="5" name="Εικόνα 4">
            <a:extLst>
              <a:ext uri="{FF2B5EF4-FFF2-40B4-BE49-F238E27FC236}">
                <a16:creationId xmlns:a16="http://schemas.microsoft.com/office/drawing/2014/main" id="{E27DA84F-8C2C-D8F5-240E-D7E084C9F61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11969" y="1609769"/>
            <a:ext cx="8568062" cy="3721447"/>
          </a:xfrm>
          <a:prstGeom prst="rect">
            <a:avLst/>
          </a:prstGeom>
        </p:spPr>
      </p:pic>
    </p:spTree>
  </p:cSld>
  <p:clrMapOvr>
    <a:masterClrMapping/>
  </p:clrMapOvr>
  <p:transition spd="med">
    <p:wipe dir="r"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03" name="Rectangle 3">
            <a:extLst>
              <a:ext uri="{FF2B5EF4-FFF2-40B4-BE49-F238E27FC236}">
                <a16:creationId xmlns:a16="http://schemas.microsoft.com/office/drawing/2014/main" id="{AA54D01A-C890-2539-088F-E251E8A2447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96157" y="1216240"/>
            <a:ext cx="11120022" cy="5033640"/>
          </a:xfrm>
        </p:spPr>
        <p:txBody>
          <a:bodyPr vert="horz" lIns="91440" tIns="45720" rIns="91440" bIns="45720" rtlCol="0">
            <a:normAutofit/>
          </a:bodyPr>
          <a:lstStyle/>
          <a:p>
            <a:pPr algn="just" eaLnBrk="1" hangingPunct="1"/>
            <a:r>
              <a:rPr lang="en-US" altLang="el-GR" sz="2000" b="1" dirty="0">
                <a:solidFill>
                  <a:srgbClr val="FF0000"/>
                </a:solidFill>
                <a:ea typeface="ヒラギノ角ゴ Pro W3" pitchFamily="-65" charset="-128"/>
              </a:rPr>
              <a:t>Special Dividend = </a:t>
            </a:r>
            <a:r>
              <a:rPr lang="en-US" altLang="el-GR" sz="2000" dirty="0">
                <a:ea typeface="ヒラギノ角ゴ Pro W3" pitchFamily="-65" charset="-128"/>
              </a:rPr>
              <a:t>A one-time payment a firm makes, usually higher than a regular D</a:t>
            </a:r>
          </a:p>
          <a:p>
            <a:pPr algn="just" eaLnBrk="1" hangingPunct="1"/>
            <a:endParaRPr lang="en-US" altLang="el-GR" sz="2000" dirty="0">
              <a:ea typeface="ヒラギノ角ゴ Pro W3" pitchFamily="-65" charset="-128"/>
            </a:endParaRPr>
          </a:p>
          <a:p>
            <a:pPr algn="just" eaLnBrk="1" hangingPunct="1"/>
            <a:r>
              <a:rPr lang="en-US" altLang="el-GR" sz="2000" b="1" dirty="0">
                <a:solidFill>
                  <a:srgbClr val="FF0000"/>
                </a:solidFill>
                <a:ea typeface="ヒラギノ角ゴ Pro W3" pitchFamily="-65" charset="-128"/>
              </a:rPr>
              <a:t>Stock Split (Stock Dividend) </a:t>
            </a:r>
            <a:r>
              <a:rPr lang="en-US" altLang="el-GR" sz="2000" dirty="0">
                <a:ea typeface="ヒラギノ角ゴ Pro W3" pitchFamily="-65" charset="-128"/>
              </a:rPr>
              <a:t>= a firm issues a D in shares rather than cash</a:t>
            </a:r>
          </a:p>
          <a:p>
            <a:pPr algn="just" eaLnBrk="1" hangingPunct="1"/>
            <a:endParaRPr lang="en-US" altLang="el-GR" sz="2000" dirty="0">
              <a:ea typeface="ヒラギノ角ゴ Pro W3" pitchFamily="-65" charset="-128"/>
            </a:endParaRPr>
          </a:p>
          <a:p>
            <a:pPr algn="just" eaLnBrk="1" hangingPunct="1"/>
            <a:r>
              <a:rPr lang="en-GB" altLang="el-GR" sz="2000" b="1" dirty="0">
                <a:solidFill>
                  <a:srgbClr val="FF0000"/>
                </a:solidFill>
                <a:ea typeface="ヒラギノ角ゴ Pro W3" pitchFamily="-65" charset="-128"/>
              </a:rPr>
              <a:t>Return of Capital </a:t>
            </a:r>
            <a:r>
              <a:rPr lang="en-GB" altLang="el-GR" sz="2000" dirty="0">
                <a:ea typeface="ヒラギノ角ゴ Pro W3" pitchFamily="-65" charset="-128"/>
              </a:rPr>
              <a:t>= a corporation, instead of a D from current earnings, pays D from other sources (e.g., liquidation of assets)</a:t>
            </a:r>
          </a:p>
          <a:p>
            <a:pPr algn="just" eaLnBrk="1" hangingPunct="1"/>
            <a:endParaRPr lang="en-GB" altLang="el-GR" sz="2000" dirty="0">
              <a:ea typeface="ヒラギノ角ゴ Pro W3" pitchFamily="-65" charset="-128"/>
            </a:endParaRPr>
          </a:p>
          <a:p>
            <a:pPr algn="just"/>
            <a:r>
              <a:rPr lang="en-GB" altLang="el-GR" sz="2000" b="1" dirty="0">
                <a:solidFill>
                  <a:srgbClr val="FF0000"/>
                </a:solidFill>
                <a:ea typeface="ヒラギノ角ゴ Pro W3" pitchFamily="-65" charset="-128"/>
              </a:rPr>
              <a:t>Liquidating Dividend </a:t>
            </a:r>
            <a:r>
              <a:rPr lang="en-GB" altLang="el-GR" sz="2000" dirty="0">
                <a:ea typeface="ヒラギノ角ゴ Pro W3" pitchFamily="-65" charset="-128"/>
              </a:rPr>
              <a:t>=when a corporation is terminated pays capital to shareholders</a:t>
            </a:r>
          </a:p>
          <a:p>
            <a:pPr algn="just"/>
            <a:endParaRPr lang="en-GB" altLang="el-GR" sz="2000" dirty="0">
              <a:ea typeface="ヒラギノ角ゴ Pro W3" pitchFamily="-65" charset="-128"/>
            </a:endParaRPr>
          </a:p>
          <a:p>
            <a:pPr algn="just"/>
            <a:r>
              <a:rPr lang="en-GB" altLang="el-GR" sz="2000" b="1" dirty="0">
                <a:solidFill>
                  <a:srgbClr val="FF0000"/>
                </a:solidFill>
                <a:ea typeface="ヒラギノ角ゴ Pro W3" pitchFamily="-65" charset="-128"/>
              </a:rPr>
              <a:t>Share Repurchases (buyback) </a:t>
            </a:r>
            <a:r>
              <a:rPr lang="en-GB" altLang="el-GR" sz="2000" dirty="0">
                <a:ea typeface="ヒラギノ角ゴ Pro W3" pitchFamily="-65" charset="-128"/>
              </a:rPr>
              <a:t>= a way to pay cash to stockholders; the corporation uses cash to buy its own shares, which are (usually) held in the corporate treasury. </a:t>
            </a:r>
          </a:p>
          <a:p>
            <a:pPr marL="0" indent="0" algn="just">
              <a:buNone/>
            </a:pPr>
            <a:r>
              <a:rPr lang="en-GB" altLang="el-GR" sz="2000" dirty="0">
                <a:ea typeface="ヒラギノ角ゴ Pro W3" pitchFamily="-65" charset="-128"/>
              </a:rPr>
              <a:t>	→	They can be sold back to the market if the firms needs to raise funds in the future. </a:t>
            </a:r>
          </a:p>
          <a:p>
            <a:pPr algn="just"/>
            <a:endParaRPr lang="en-GB" altLang="el-GR" sz="2000" dirty="0">
              <a:ea typeface="ヒラギノ角ゴ Pro W3" pitchFamily="-65" charset="-128"/>
            </a:endParaRPr>
          </a:p>
          <a:p>
            <a:pPr lvl="1" eaLnBrk="1" hangingPunct="1">
              <a:spcBef>
                <a:spcPct val="30000"/>
              </a:spcBef>
            </a:pPr>
            <a:endParaRPr lang="en-US" altLang="el-GR" dirty="0">
              <a:ea typeface="ヒラギノ角ゴ Pro W3" pitchFamily="-65" charset="-128"/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D27ECAA4-2187-836E-B98C-DE4EF0491353}"/>
              </a:ext>
            </a:extLst>
          </p:cNvPr>
          <p:cNvSpPr txBox="1">
            <a:spLocks noGrp="1" noChangeArrowheads="1"/>
          </p:cNvSpPr>
          <p:nvPr>
            <p:ph type="title"/>
          </p:nvPr>
        </p:nvSpPr>
        <p:spPr>
          <a:xfrm>
            <a:off x="696157" y="240838"/>
            <a:ext cx="10515600" cy="6646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l-GR" sz="3600" b="1" dirty="0">
                <a:ea typeface="ヒラギノ角ゴ Pro W3" pitchFamily="-65" charset="-128"/>
              </a:rPr>
              <a:t>Dividend (Payout) Policy </a:t>
            </a:r>
          </a:p>
        </p:txBody>
      </p:sp>
    </p:spTree>
  </p:cSld>
  <p:clrMapOvr>
    <a:masterClrMapping/>
  </p:clrMapOvr>
  <p:transition spd="med">
    <p:wipe dir="r"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Rectangle 3">
            <a:extLst>
              <a:ext uri="{FF2B5EF4-FFF2-40B4-BE49-F238E27FC236}">
                <a16:creationId xmlns:a16="http://schemas.microsoft.com/office/drawing/2014/main" id="{C54DC085-F20F-51DF-BF58-C70328FAB8B7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8200" y="1189607"/>
            <a:ext cx="10948332" cy="5303267"/>
          </a:xfrm>
        </p:spPr>
        <p:txBody>
          <a:bodyPr vert="horz" lIns="91440" tIns="45720" rIns="91440" bIns="45720" rtlCol="0">
            <a:normAutofit fontScale="92500" lnSpcReduction="20000"/>
          </a:bodyPr>
          <a:lstStyle/>
          <a:p>
            <a:pPr eaLnBrk="1" hangingPunct="1">
              <a:defRPr/>
            </a:pPr>
            <a:r>
              <a:rPr lang="en-US" altLang="el-GR" sz="2000" b="1" dirty="0">
                <a:solidFill>
                  <a:srgbClr val="FF0000"/>
                </a:solidFill>
              </a:rPr>
              <a:t>Open Market Repurchase</a:t>
            </a:r>
          </a:p>
          <a:p>
            <a:pPr lvl="1" algn="just" eaLnBrk="1" hangingPunct="1">
              <a:spcBef>
                <a:spcPct val="50000"/>
              </a:spcBef>
              <a:defRPr/>
            </a:pPr>
            <a:endParaRPr lang="en-US" altLang="el-GR" sz="2200" dirty="0">
              <a:solidFill>
                <a:srgbClr val="000000"/>
              </a:solidFill>
            </a:endParaRPr>
          </a:p>
          <a:p>
            <a:pPr lvl="1" algn="just" eaLnBrk="1" hangingPunct="1">
              <a:spcBef>
                <a:spcPct val="50000"/>
              </a:spcBef>
              <a:defRPr/>
            </a:pPr>
            <a:r>
              <a:rPr lang="en-US" altLang="el-GR" sz="2200" dirty="0">
                <a:solidFill>
                  <a:srgbClr val="000000"/>
                </a:solidFill>
              </a:rPr>
              <a:t>A corporation announces that it will buy its own stocks in in the open market (like any investor)</a:t>
            </a:r>
          </a:p>
          <a:p>
            <a:pPr lvl="1" algn="just" eaLnBrk="1" hangingPunct="1">
              <a:spcBef>
                <a:spcPct val="50000"/>
              </a:spcBef>
              <a:defRPr/>
            </a:pPr>
            <a:endParaRPr lang="en-US" altLang="el-GR" sz="2200" dirty="0"/>
          </a:p>
          <a:p>
            <a:pPr lvl="1" algn="just" eaLnBrk="1" hangingPunct="1">
              <a:spcBef>
                <a:spcPct val="50000"/>
              </a:spcBef>
              <a:defRPr/>
            </a:pPr>
            <a:r>
              <a:rPr lang="en-US" altLang="el-GR" sz="2200" dirty="0"/>
              <a:t>These type of repurchases are approximately 95% of all repurchase transactions</a:t>
            </a:r>
          </a:p>
          <a:p>
            <a:pPr lvl="1" algn="just" eaLnBrk="1" hangingPunct="1">
              <a:spcBef>
                <a:spcPct val="50000"/>
              </a:spcBef>
              <a:defRPr/>
            </a:pPr>
            <a:endParaRPr lang="en-US" altLang="el-GR" sz="2200" dirty="0"/>
          </a:p>
          <a:p>
            <a:pPr lvl="1" algn="just" eaLnBrk="1" hangingPunct="1">
              <a:spcBef>
                <a:spcPct val="50000"/>
              </a:spcBef>
              <a:defRPr/>
            </a:pPr>
            <a:r>
              <a:rPr lang="en-US" altLang="el-GR" sz="2200" dirty="0"/>
              <a:t>The company may buy the shares within a year (or more) </a:t>
            </a:r>
          </a:p>
          <a:p>
            <a:pPr lvl="1" algn="just">
              <a:spcBef>
                <a:spcPct val="50000"/>
              </a:spcBef>
              <a:defRPr/>
            </a:pPr>
            <a:endParaRPr lang="en-US" altLang="el-GR" sz="2200" dirty="0"/>
          </a:p>
          <a:p>
            <a:pPr lvl="1" algn="just">
              <a:spcBef>
                <a:spcPct val="50000"/>
              </a:spcBef>
              <a:defRPr/>
            </a:pPr>
            <a:r>
              <a:rPr lang="en-US" altLang="el-GR" sz="2200" dirty="0"/>
              <a:t>The company may not buy the full amount it originally announced (not obligated) </a:t>
            </a:r>
          </a:p>
          <a:p>
            <a:pPr lvl="1" algn="just">
              <a:spcBef>
                <a:spcPct val="50000"/>
              </a:spcBef>
              <a:defRPr/>
            </a:pPr>
            <a:endParaRPr lang="en-US" altLang="el-GR" sz="2200" dirty="0"/>
          </a:p>
          <a:p>
            <a:pPr lvl="1" algn="just">
              <a:spcBef>
                <a:spcPct val="50000"/>
              </a:spcBef>
              <a:defRPr/>
            </a:pPr>
            <a:r>
              <a:rPr lang="en-US" altLang="el-GR" sz="2200" dirty="0"/>
              <a:t>The company must buy the shares in a way that does affect or manipulate the stock price</a:t>
            </a:r>
          </a:p>
          <a:p>
            <a:pPr lvl="1" algn="just">
              <a:spcBef>
                <a:spcPct val="50000"/>
              </a:spcBef>
              <a:defRPr/>
            </a:pPr>
            <a:endParaRPr lang="en-US" altLang="el-GR" sz="2200" dirty="0"/>
          </a:p>
          <a:p>
            <a:pPr lvl="1" algn="just">
              <a:spcBef>
                <a:spcPct val="50000"/>
              </a:spcBef>
              <a:defRPr/>
            </a:pPr>
            <a:r>
              <a:rPr lang="en-US" altLang="el-GR" sz="2200" dirty="0"/>
              <a:t>“For example, SEC guidelines recommend that the firm not purchase more than 25% of the average daily trading volume in its shares on a single day, nor make purchases at the market open or within 30 minutes of the close of trade”</a:t>
            </a:r>
          </a:p>
        </p:txBody>
      </p:sp>
      <p:sp>
        <p:nvSpPr>
          <p:cNvPr id="6" name="Τίτλος 5">
            <a:extLst>
              <a:ext uri="{FF2B5EF4-FFF2-40B4-BE49-F238E27FC236}">
                <a16:creationId xmlns:a16="http://schemas.microsoft.com/office/drawing/2014/main" id="{E2BCE096-93CF-28E9-CD6B-6633AD5C36B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97346"/>
            <a:ext cx="10515600" cy="859668"/>
          </a:xfrm>
        </p:spPr>
        <p:txBody>
          <a:bodyPr>
            <a:normAutofit/>
          </a:bodyPr>
          <a:lstStyle/>
          <a:p>
            <a:r>
              <a:rPr lang="en-GB" sz="3600" b="1" dirty="0"/>
              <a:t>Share Repurchases </a:t>
            </a:r>
          </a:p>
        </p:txBody>
      </p:sp>
    </p:spTree>
  </p:cSld>
  <p:clrMapOvr>
    <a:masterClrMapping/>
  </p:clrMapOvr>
  <p:transition spd="med">
    <p:wipe dir="r"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794" name="Rectangle 2">
            <a:extLst>
              <a:ext uri="{FF2B5EF4-FFF2-40B4-BE49-F238E27FC236}">
                <a16:creationId xmlns:a16="http://schemas.microsoft.com/office/drawing/2014/main" id="{9DFED690-87DC-13C5-B6F5-52AC5B272DD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365126"/>
            <a:ext cx="10515600" cy="775778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l-GR" sz="3600" b="1" dirty="0">
                <a:ea typeface="ヒラギノ角ゴ Pro W3" pitchFamily="-65" charset="-128"/>
              </a:rPr>
              <a:t>Share Repurchases</a:t>
            </a:r>
          </a:p>
        </p:txBody>
      </p:sp>
      <p:sp>
        <p:nvSpPr>
          <p:cNvPr id="161795" name="Rectangle 3">
            <a:extLst>
              <a:ext uri="{FF2B5EF4-FFF2-40B4-BE49-F238E27FC236}">
                <a16:creationId xmlns:a16="http://schemas.microsoft.com/office/drawing/2014/main" id="{7652BE55-B870-B4BD-B77F-F61F196D9CDF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8199" y="1367406"/>
            <a:ext cx="11182165" cy="5125468"/>
          </a:xfrm>
        </p:spPr>
        <p:txBody>
          <a:bodyPr vert="horz" lIns="91440" tIns="45720" rIns="91440" bIns="45720" rtlCol="0">
            <a:normAutofit/>
          </a:bodyPr>
          <a:lstStyle/>
          <a:p>
            <a:pPr algn="just" eaLnBrk="1" hangingPunct="1">
              <a:lnSpc>
                <a:spcPct val="90000"/>
              </a:lnSpc>
            </a:pPr>
            <a:r>
              <a:rPr lang="en-US" altLang="el-GR" sz="2000" b="1" dirty="0">
                <a:solidFill>
                  <a:srgbClr val="FF0000"/>
                </a:solidFill>
                <a:ea typeface="ヒラギノ角ゴ Pro W3" pitchFamily="-65" charset="-128"/>
              </a:rPr>
              <a:t>Tender Offers</a:t>
            </a:r>
          </a:p>
          <a:p>
            <a:pPr algn="just"/>
            <a:r>
              <a:rPr lang="en-US" altLang="el-GR" sz="2000" dirty="0">
                <a:ea typeface="ヒラギノ角ゴ Pro W3" pitchFamily="-65" charset="-128"/>
              </a:rPr>
              <a:t>The firm announces publicly an offer to all existing stockholders to buy back a specified % of outstanding shares, at a prespecified price, over a prespecified period</a:t>
            </a:r>
          </a:p>
          <a:p>
            <a:pPr algn="just" eaLnBrk="1" hangingPunct="1">
              <a:lnSpc>
                <a:spcPct val="90000"/>
              </a:lnSpc>
            </a:pPr>
            <a:r>
              <a:rPr lang="en-US" altLang="el-GR" sz="2000" dirty="0">
                <a:ea typeface="ヒラギノ角ゴ Pro W3" pitchFamily="-65" charset="-128"/>
              </a:rPr>
              <a:t>Usually at a </a:t>
            </a:r>
            <a:r>
              <a:rPr lang="en-US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10%-20% premium </a:t>
            </a:r>
            <a:r>
              <a:rPr lang="en-US" altLang="el-GR" sz="2000" dirty="0">
                <a:ea typeface="ヒラギノ角ゴ Pro W3" pitchFamily="-65" charset="-128"/>
              </a:rPr>
              <a:t>to the current market price</a:t>
            </a:r>
          </a:p>
          <a:p>
            <a:pPr algn="just" eaLnBrk="1" hangingPunct="1">
              <a:lnSpc>
                <a:spcPct val="90000"/>
              </a:lnSpc>
            </a:pPr>
            <a:r>
              <a:rPr lang="en-US" altLang="el-GR" sz="2000" dirty="0">
                <a:ea typeface="ヒラギノ角ゴ Pro W3" pitchFamily="-65" charset="-128"/>
              </a:rPr>
              <a:t>Usually over 20 days</a:t>
            </a:r>
          </a:p>
          <a:p>
            <a:pPr algn="just" eaLnBrk="1" hangingPunct="1">
              <a:lnSpc>
                <a:spcPct val="90000"/>
              </a:lnSpc>
            </a:pPr>
            <a:r>
              <a:rPr lang="en-US" altLang="el-GR" sz="2000" dirty="0">
                <a:ea typeface="ヒラギノ角ゴ Pro W3" pitchFamily="-65" charset="-128"/>
              </a:rPr>
              <a:t>Tender Offers may depend on stockholders providing  sufficient number of shares; if not, the corporation may cancel the tender offer </a:t>
            </a:r>
          </a:p>
          <a:p>
            <a:pPr algn="just" eaLnBrk="1" hangingPunct="1">
              <a:lnSpc>
                <a:spcPct val="90000"/>
              </a:lnSpc>
            </a:pPr>
            <a:endParaRPr lang="en-GB" altLang="el-GR" sz="2000" b="1" dirty="0">
              <a:solidFill>
                <a:srgbClr val="FF0000"/>
              </a:solidFill>
              <a:ea typeface="ヒラギノ角ゴ Pro W3" pitchFamily="-65" charset="-128"/>
            </a:endParaRPr>
          </a:p>
          <a:p>
            <a:pPr algn="just" eaLnBrk="1" hangingPunct="1">
              <a:lnSpc>
                <a:spcPct val="90000"/>
              </a:lnSpc>
            </a:pPr>
            <a:r>
              <a:rPr lang="en-GB" altLang="el-GR" sz="2000" b="1" dirty="0">
                <a:solidFill>
                  <a:srgbClr val="FF0000"/>
                </a:solidFill>
                <a:ea typeface="ヒラギノ角ゴ Pro W3" pitchFamily="-65" charset="-128"/>
              </a:rPr>
              <a:t>Dutch Auctions</a:t>
            </a:r>
          </a:p>
          <a:p>
            <a:pPr algn="just" eaLnBrk="1" hangingPunct="1">
              <a:lnSpc>
                <a:spcPct val="90000"/>
              </a:lnSpc>
            </a:pPr>
            <a:r>
              <a:rPr lang="en-GB" altLang="el-GR" sz="2000" dirty="0">
                <a:ea typeface="ヒラギノ角ゴ Pro W3" pitchFamily="-65" charset="-128"/>
              </a:rPr>
              <a:t>A share repurchase procedure where the corporation provides </a:t>
            </a:r>
            <a:r>
              <a:rPr lang="en-GB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different prices </a:t>
            </a:r>
            <a:r>
              <a:rPr lang="en-GB" altLang="el-GR" sz="2000" dirty="0">
                <a:ea typeface="ヒラギノ角ゴ Pro W3" pitchFamily="-65" charset="-128"/>
              </a:rPr>
              <a:t>at which it is prepared to buy the stock, and equity holders in turn indicate how many shares they are willing to sell at each price </a:t>
            </a:r>
          </a:p>
          <a:p>
            <a:pPr algn="just" eaLnBrk="1" hangingPunct="1">
              <a:lnSpc>
                <a:spcPct val="90000"/>
              </a:lnSpc>
            </a:pPr>
            <a:r>
              <a:rPr lang="en-GB" altLang="el-GR" sz="2000" dirty="0">
                <a:ea typeface="ヒラギノ角ゴ Pro W3" pitchFamily="-65" charset="-128"/>
              </a:rPr>
              <a:t>The firm then pays the lowest price at which it can buy back its desired number of shares</a:t>
            </a:r>
          </a:p>
          <a:p>
            <a:pPr lvl="1" eaLnBrk="1" hangingPunct="1">
              <a:lnSpc>
                <a:spcPct val="90000"/>
              </a:lnSpc>
              <a:spcBef>
                <a:spcPct val="50000"/>
              </a:spcBef>
            </a:pPr>
            <a:endParaRPr lang="en-US" altLang="el-GR" dirty="0">
              <a:ea typeface="ヒラギノ角ゴ Pro W3" pitchFamily="-65" charset="-128"/>
            </a:endParaRPr>
          </a:p>
        </p:txBody>
      </p:sp>
    </p:spTree>
  </p:cSld>
  <p:clrMapOvr>
    <a:masterClrMapping/>
  </p:clrMapOvr>
  <p:transition spd="med">
    <p:wipe dir="r"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891" name="Rectangle 3">
            <a:extLst>
              <a:ext uri="{FF2B5EF4-FFF2-40B4-BE49-F238E27FC236}">
                <a16:creationId xmlns:a16="http://schemas.microsoft.com/office/drawing/2014/main" id="{66E208FC-9FF6-71FF-39D3-75E333D6FB4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8200" y="1367406"/>
            <a:ext cx="10515600" cy="4809557"/>
          </a:xfrm>
        </p:spPr>
        <p:txBody>
          <a:bodyPr vert="horz" lIns="91440" tIns="45720" rIns="91440" bIns="45720" rtlCol="0">
            <a:normAutofit/>
          </a:bodyPr>
          <a:lstStyle/>
          <a:p>
            <a:pPr algn="just" eaLnBrk="1" hangingPunct="1"/>
            <a:r>
              <a:rPr lang="en-US" altLang="el-GR" sz="2000" b="1" dirty="0">
                <a:solidFill>
                  <a:srgbClr val="FF0000"/>
                </a:solidFill>
                <a:ea typeface="ヒラギノ角ゴ Pro W3" pitchFamily="-65" charset="-128"/>
              </a:rPr>
              <a:t>Targeted Repurchase</a:t>
            </a:r>
          </a:p>
          <a:p>
            <a:pPr algn="just" eaLnBrk="1" hangingPunct="1"/>
            <a:r>
              <a:rPr lang="en-US" altLang="el-GR" sz="2000" dirty="0">
                <a:ea typeface="ヒラギノ角ゴ Pro W3" pitchFamily="-65" charset="-128"/>
              </a:rPr>
              <a:t>A corporation buys shares directly from a </a:t>
            </a:r>
            <a:r>
              <a:rPr lang="en-US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specific</a:t>
            </a:r>
            <a:r>
              <a:rPr lang="en-US" altLang="el-GR" sz="2000" dirty="0">
                <a:ea typeface="ヒラギノ角ゴ Pro W3" pitchFamily="-65" charset="-128"/>
              </a:rPr>
              <a:t> stockholder</a:t>
            </a:r>
          </a:p>
          <a:p>
            <a:pPr algn="just" eaLnBrk="1" hangingPunct="1"/>
            <a:r>
              <a:rPr lang="en-US" altLang="el-GR" sz="2000" dirty="0">
                <a:ea typeface="ヒラギノ角ゴ Pro W3" pitchFamily="-65" charset="-128"/>
              </a:rPr>
              <a:t>The price is </a:t>
            </a:r>
            <a:r>
              <a:rPr lang="en-US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negotiated</a:t>
            </a:r>
            <a:r>
              <a:rPr lang="en-US" altLang="el-GR" sz="2000" dirty="0">
                <a:ea typeface="ヒラギノ角ゴ Pro W3" pitchFamily="-65" charset="-128"/>
              </a:rPr>
              <a:t> between the two parties </a:t>
            </a:r>
          </a:p>
          <a:p>
            <a:pPr algn="just" eaLnBrk="1" hangingPunct="1"/>
            <a:r>
              <a:rPr lang="en-US" altLang="el-GR" sz="2000" dirty="0">
                <a:ea typeface="ヒラギノ角ゴ Pro W3" pitchFamily="-65" charset="-128"/>
              </a:rPr>
              <a:t>It may take place when a major equity holder wants to sell many stocks and the market is not adequately liquid</a:t>
            </a:r>
          </a:p>
          <a:p>
            <a:pPr algn="just" eaLnBrk="1" hangingPunct="1">
              <a:spcBef>
                <a:spcPct val="60000"/>
              </a:spcBef>
            </a:pPr>
            <a:endParaRPr lang="en-US" altLang="el-GR" sz="2000" b="1" dirty="0">
              <a:ea typeface="ヒラギノ角ゴ Pro W3" pitchFamily="-65" charset="-128"/>
            </a:endParaRPr>
          </a:p>
          <a:p>
            <a:pPr algn="just" eaLnBrk="1" hangingPunct="1">
              <a:spcBef>
                <a:spcPct val="60000"/>
              </a:spcBef>
            </a:pPr>
            <a:r>
              <a:rPr lang="en-US" altLang="el-GR" sz="2000" b="1" dirty="0">
                <a:solidFill>
                  <a:srgbClr val="FF0000"/>
                </a:solidFill>
                <a:ea typeface="ヒラギノ角ゴ Pro W3" pitchFamily="-65" charset="-128"/>
              </a:rPr>
              <a:t>Greenmail </a:t>
            </a:r>
          </a:p>
          <a:p>
            <a:pPr algn="just">
              <a:spcBef>
                <a:spcPct val="60000"/>
              </a:spcBef>
            </a:pPr>
            <a:r>
              <a:rPr lang="en-US" altLang="el-GR" sz="2000" dirty="0">
                <a:ea typeface="ヒラギノ角ゴ Pro W3" pitchFamily="-65" charset="-128"/>
              </a:rPr>
              <a:t>In cases where a major shareholder threats to buy (takeover) the firm and remove the management, the corporation buys out the shareholder</a:t>
            </a:r>
          </a:p>
          <a:p>
            <a:pPr algn="just">
              <a:spcBef>
                <a:spcPct val="60000"/>
              </a:spcBef>
            </a:pPr>
            <a:r>
              <a:rPr lang="en-US" altLang="el-GR" sz="2000" dirty="0">
                <a:ea typeface="ヒラギノ角ゴ Pro W3" pitchFamily="-65" charset="-128"/>
              </a:rPr>
              <a:t>This often takes place at a high premium over the current market price</a:t>
            </a: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9D3A312E-F67B-383A-AD75-F0C84A85BF5B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365126"/>
            <a:ext cx="10515600" cy="859668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l-GR" sz="3600" b="1" dirty="0">
                <a:ea typeface="ヒラギノ角ゴ Pro W3" pitchFamily="-65" charset="-128"/>
              </a:rPr>
              <a:t>Share Repurchases</a:t>
            </a:r>
          </a:p>
        </p:txBody>
      </p:sp>
    </p:spTree>
  </p:cSld>
  <p:clrMapOvr>
    <a:masterClrMapping/>
  </p:clrMapOvr>
  <p:transition spd="med">
    <p:wipe dir="r"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7938" name="Rectangle 2">
            <a:extLst>
              <a:ext uri="{FF2B5EF4-FFF2-40B4-BE49-F238E27FC236}">
                <a16:creationId xmlns:a16="http://schemas.microsoft.com/office/drawing/2014/main" id="{A6455CD2-0770-F5A1-F52F-132F052CC0E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13913" y="196449"/>
            <a:ext cx="10515600" cy="784167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l-GR" sz="3600" b="1" dirty="0">
                <a:latin typeface="+mn-lt"/>
                <a:ea typeface="ヒラギノ角ゴ Pro W3" pitchFamily="-65" charset="-128"/>
              </a:rPr>
              <a:t>Dividends and Share Repurchases</a:t>
            </a:r>
          </a:p>
        </p:txBody>
      </p:sp>
      <p:sp>
        <p:nvSpPr>
          <p:cNvPr id="167939" name="Rectangle 3">
            <a:extLst>
              <a:ext uri="{FF2B5EF4-FFF2-40B4-BE49-F238E27FC236}">
                <a16:creationId xmlns:a16="http://schemas.microsoft.com/office/drawing/2014/main" id="{BBF79ABB-E828-E04B-3DD1-30A71F8CAED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713913" y="1140985"/>
            <a:ext cx="11244308" cy="5073384"/>
          </a:xfrm>
        </p:spPr>
        <p:txBody>
          <a:bodyPr vert="horz" lIns="91440" tIns="45720" rIns="91440" bIns="45720" rtlCol="0">
            <a:normAutofit/>
          </a:bodyPr>
          <a:lstStyle/>
          <a:p>
            <a:pPr algn="just" eaLnBrk="1" hangingPunct="1"/>
            <a:r>
              <a:rPr lang="en-US" altLang="el-GR" sz="2000" dirty="0" err="1">
                <a:ea typeface="ヒラギノ角ゴ Pro W3" pitchFamily="-65" charset="-128"/>
              </a:rPr>
              <a:t>Genron</a:t>
            </a:r>
            <a:r>
              <a:rPr lang="en-US" altLang="el-GR" sz="2000" dirty="0">
                <a:ea typeface="ヒラギノ角ゴ Pro W3" pitchFamily="-65" charset="-128"/>
              </a:rPr>
              <a:t> Corporation (</a:t>
            </a:r>
            <a:r>
              <a:rPr lang="en-US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hypothetical example</a:t>
            </a:r>
            <a:r>
              <a:rPr lang="en-US" altLang="el-GR" sz="2000" dirty="0">
                <a:ea typeface="ヒラギノ角ゴ Pro W3" pitchFamily="-65" charset="-128"/>
              </a:rPr>
              <a:t>, see textbook) </a:t>
            </a:r>
            <a:endParaRPr lang="el-GR" altLang="el-GR" sz="2000" dirty="0">
              <a:ea typeface="ヒラギノ角ゴ Pro W3" pitchFamily="-65" charset="-128"/>
            </a:endParaRPr>
          </a:p>
          <a:p>
            <a:pPr algn="just" eaLnBrk="1" hangingPunct="1"/>
            <a:r>
              <a:rPr lang="en-US" altLang="el-GR" sz="2000" dirty="0">
                <a:ea typeface="ヒラギノ角ゴ Pro W3" pitchFamily="-65" charset="-128"/>
              </a:rPr>
              <a:t>The Board of Directors are about to decide how to pay out </a:t>
            </a:r>
            <a:r>
              <a:rPr lang="en-US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$20 m </a:t>
            </a:r>
            <a:r>
              <a:rPr lang="en-US" altLang="el-GR" sz="2000" dirty="0">
                <a:ea typeface="ヒラギノ角ゴ Pro W3" pitchFamily="-65" charset="-128"/>
              </a:rPr>
              <a:t>excess cash to equity holders</a:t>
            </a:r>
            <a:endParaRPr lang="el-GR" altLang="el-GR" sz="2000" dirty="0">
              <a:ea typeface="ヒラギノ角ゴ Pro W3" pitchFamily="-65" charset="-128"/>
            </a:endParaRPr>
          </a:p>
          <a:p>
            <a:pPr algn="just" eaLnBrk="1" hangingPunct="1"/>
            <a:r>
              <a:rPr lang="en-US" altLang="el-GR" sz="2000" dirty="0">
                <a:ea typeface="ヒラギノ角ゴ Pro W3" pitchFamily="-65" charset="-128"/>
              </a:rPr>
              <a:t>The firm has </a:t>
            </a:r>
            <a:r>
              <a:rPr lang="en-US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no debt</a:t>
            </a:r>
            <a:endParaRPr lang="el-GR" altLang="el-GR" sz="2000" dirty="0">
              <a:solidFill>
                <a:srgbClr val="FF0000"/>
              </a:solidFill>
              <a:ea typeface="ヒラギノ角ゴ Pro W3" pitchFamily="-65" charset="-128"/>
            </a:endParaRPr>
          </a:p>
          <a:p>
            <a:pPr algn="just">
              <a:spcBef>
                <a:spcPct val="50000"/>
              </a:spcBef>
            </a:pPr>
            <a:r>
              <a:rPr lang="en-US" altLang="el-GR" sz="2000" dirty="0">
                <a:ea typeface="ヒラギノ角ゴ Pro W3" pitchFamily="-65" charset="-128"/>
              </a:rPr>
              <a:t>The firm expects to generate additional free cash flows of </a:t>
            </a:r>
            <a:r>
              <a:rPr lang="en-US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$48 million per year </a:t>
            </a:r>
            <a:r>
              <a:rPr lang="en-US" altLang="el-GR" sz="2000" dirty="0">
                <a:ea typeface="ヒラギノ角ゴ Pro W3" pitchFamily="-65" charset="-128"/>
              </a:rPr>
              <a:t>in subsequent years</a:t>
            </a:r>
          </a:p>
          <a:p>
            <a:pPr algn="just">
              <a:spcBef>
                <a:spcPct val="50000"/>
              </a:spcBef>
            </a:pPr>
            <a:r>
              <a:rPr lang="en-GB" altLang="el-GR" sz="2000" dirty="0">
                <a:ea typeface="ヒラギノ角ゴ Pro W3" pitchFamily="-65" charset="-128"/>
              </a:rPr>
              <a:t>The </a:t>
            </a:r>
            <a:r>
              <a:rPr lang="en-US" altLang="el-GR" sz="2000" dirty="0">
                <a:ea typeface="ヒラギノ角ゴ Pro W3" pitchFamily="-65" charset="-128"/>
              </a:rPr>
              <a:t>equity cost of capital = unlevered cost of capital of </a:t>
            </a:r>
            <a:r>
              <a:rPr lang="en-US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12%</a:t>
            </a:r>
            <a:endParaRPr lang="en-US" altLang="el-GR" sz="2000" dirty="0">
              <a:ea typeface="ヒラギノ角ゴ Pro W3" pitchFamily="-65" charset="-128"/>
            </a:endParaRPr>
          </a:p>
          <a:p>
            <a:pPr algn="just" eaLnBrk="1" hangingPunct="1">
              <a:spcBef>
                <a:spcPct val="50000"/>
              </a:spcBef>
            </a:pPr>
            <a:r>
              <a:rPr lang="en-GB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10 m</a:t>
            </a:r>
            <a:r>
              <a:rPr lang="en-GB" altLang="el-GR" sz="2000" dirty="0">
                <a:ea typeface="ヒラギノ角ゴ Pro W3" pitchFamily="-65" charset="-128"/>
              </a:rPr>
              <a:t> shares outstanding</a:t>
            </a:r>
          </a:p>
          <a:p>
            <a:pPr algn="just" eaLnBrk="1" hangingPunct="1">
              <a:spcBef>
                <a:spcPct val="50000"/>
              </a:spcBef>
            </a:pPr>
            <a:endParaRPr lang="en-GB" altLang="el-GR" sz="2000" dirty="0">
              <a:ea typeface="ヒラギノ角ゴ Pro W3" pitchFamily="-65" charset="-128"/>
            </a:endParaRPr>
          </a:p>
          <a:p>
            <a:pPr algn="just" eaLnBrk="1" hangingPunct="1">
              <a:spcBef>
                <a:spcPct val="50000"/>
              </a:spcBef>
            </a:pPr>
            <a:endParaRPr lang="en-GB" altLang="el-GR" sz="2000" dirty="0">
              <a:ea typeface="ヒラギノ角ゴ Pro W3" pitchFamily="-65" charset="-128"/>
            </a:endParaRPr>
          </a:p>
          <a:p>
            <a:pPr algn="just" eaLnBrk="1" hangingPunct="1">
              <a:spcBef>
                <a:spcPct val="50000"/>
              </a:spcBef>
            </a:pPr>
            <a:endParaRPr lang="en-GB" altLang="el-GR" sz="2000" dirty="0">
              <a:ea typeface="ヒラギノ角ゴ Pro W3" pitchFamily="-65" charset="-128"/>
            </a:endParaRPr>
          </a:p>
          <a:p>
            <a:pPr algn="just" eaLnBrk="1" hangingPunct="1">
              <a:spcBef>
                <a:spcPct val="50000"/>
              </a:spcBef>
            </a:pPr>
            <a:endParaRPr lang="en-US" altLang="el-GR" sz="2000" dirty="0">
              <a:ea typeface="ヒラギノ角ゴ Pro W3" pitchFamily="-65" charset="-128"/>
            </a:endParaRPr>
          </a:p>
          <a:p>
            <a:pPr algn="just" eaLnBrk="1" hangingPunct="1">
              <a:spcBef>
                <a:spcPct val="50000"/>
              </a:spcBef>
            </a:pPr>
            <a:r>
              <a:rPr lang="en-US" altLang="el-GR" sz="2000" dirty="0">
                <a:ea typeface="ヒラギノ角ゴ Pro W3" pitchFamily="-65" charset="-128"/>
              </a:rPr>
              <a:t>Including the cash, the total market value is </a:t>
            </a:r>
            <a:r>
              <a:rPr lang="en-US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$420 million</a:t>
            </a:r>
          </a:p>
          <a:p>
            <a:pPr algn="just" eaLnBrk="1" hangingPunct="1">
              <a:spcBef>
                <a:spcPct val="50000"/>
              </a:spcBef>
            </a:pPr>
            <a:endParaRPr lang="en-GB" altLang="el-GR" sz="2000" b="1" dirty="0">
              <a:solidFill>
                <a:srgbClr val="FF0000"/>
              </a:solidFill>
              <a:ea typeface="ヒラギノ角ゴ Pro W3" pitchFamily="-65" charset="-128"/>
            </a:endParaRPr>
          </a:p>
          <a:p>
            <a:pPr algn="just" eaLnBrk="1" hangingPunct="1">
              <a:spcBef>
                <a:spcPct val="50000"/>
              </a:spcBef>
            </a:pPr>
            <a:endParaRPr lang="en-GB" altLang="el-GR" sz="2000" b="1" dirty="0">
              <a:solidFill>
                <a:srgbClr val="FF0000"/>
              </a:solidFill>
              <a:ea typeface="ヒラギノ角ゴ Pro W3" pitchFamily="-65" charset="-128"/>
            </a:endParaRPr>
          </a:p>
        </p:txBody>
      </p:sp>
      <p:pic>
        <p:nvPicPr>
          <p:cNvPr id="3" name="Εικόνα 2">
            <a:extLst>
              <a:ext uri="{FF2B5EF4-FFF2-40B4-BE49-F238E27FC236}">
                <a16:creationId xmlns:a16="http://schemas.microsoft.com/office/drawing/2014/main" id="{8670EDA3-05E3-FD3E-564B-B61108CD0D4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74850" y="3790765"/>
            <a:ext cx="5113537" cy="1029810"/>
          </a:xfrm>
          <a:prstGeom prst="rect">
            <a:avLst/>
          </a:prstGeom>
        </p:spPr>
      </p:pic>
    </p:spTree>
  </p:cSld>
  <p:clrMapOvr>
    <a:masterClrMapping/>
  </p:clrMapOvr>
  <p:transition spd="med">
    <p:wipe dir="r"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0F322064-653F-1138-17AF-92B778DCF3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4012" y="1074198"/>
            <a:ext cx="11386353" cy="5424256"/>
          </a:xfrm>
        </p:spPr>
        <p:txBody>
          <a:bodyPr>
            <a:normAutofit/>
          </a:bodyPr>
          <a:lstStyle/>
          <a:p>
            <a:pPr algn="just"/>
            <a:r>
              <a:rPr lang="en-US" sz="2000" dirty="0"/>
              <a:t>The Board has to decide how to pay out its $20 million in excess cash to shareholders </a:t>
            </a:r>
          </a:p>
          <a:p>
            <a:pPr algn="just"/>
            <a:r>
              <a:rPr lang="en-US" sz="2000" dirty="0">
                <a:solidFill>
                  <a:srgbClr val="FF0000"/>
                </a:solidFill>
              </a:rPr>
              <a:t>Cash dividends ? / Repurchasing shares ? / Raise additional cash and pay higher dividends ?</a:t>
            </a:r>
          </a:p>
          <a:p>
            <a:pPr algn="just"/>
            <a:r>
              <a:rPr lang="en-US" sz="2000" dirty="0"/>
              <a:t>Will the stock price be affected? / Which policy ? </a:t>
            </a:r>
          </a:p>
          <a:p>
            <a:pPr algn="just"/>
            <a:endParaRPr lang="en-US" sz="2000" dirty="0"/>
          </a:p>
          <a:p>
            <a:pPr algn="just"/>
            <a:r>
              <a:rPr lang="en-US" sz="2000" b="1" dirty="0">
                <a:solidFill>
                  <a:srgbClr val="FF0000"/>
                </a:solidFill>
              </a:rPr>
              <a:t>Policy 1: Pay Dividends</a:t>
            </a:r>
          </a:p>
          <a:p>
            <a:pPr algn="just"/>
            <a:endParaRPr lang="en-US" sz="2000" dirty="0"/>
          </a:p>
          <a:p>
            <a:pPr algn="just"/>
            <a:r>
              <a:rPr lang="en-US" sz="2000" dirty="0"/>
              <a:t>With 10 million shares outstanding, the firm will pay a </a:t>
            </a:r>
            <a:r>
              <a:rPr lang="en-US" sz="2000" dirty="0">
                <a:solidFill>
                  <a:srgbClr val="FF0000"/>
                </a:solidFill>
              </a:rPr>
              <a:t>$2 dividend </a:t>
            </a:r>
          </a:p>
          <a:p>
            <a:pPr algn="just"/>
            <a:endParaRPr lang="en-US" sz="2000" dirty="0"/>
          </a:p>
          <a:p>
            <a:pPr algn="just"/>
            <a:r>
              <a:rPr lang="en-US" sz="2000" dirty="0"/>
              <a:t>Expectations of future free CFs of $48 million per year</a:t>
            </a:r>
          </a:p>
          <a:p>
            <a:pPr algn="just"/>
            <a:endParaRPr lang="en-US" sz="2000" dirty="0"/>
          </a:p>
          <a:p>
            <a:pPr algn="just"/>
            <a:r>
              <a:rPr lang="en-US" sz="2000" dirty="0"/>
              <a:t>Thus, </a:t>
            </a:r>
            <a:r>
              <a:rPr lang="en-US" sz="2000" dirty="0">
                <a:solidFill>
                  <a:srgbClr val="FF0000"/>
                </a:solidFill>
              </a:rPr>
              <a:t>a dividend of $4.80 per share </a:t>
            </a:r>
            <a:r>
              <a:rPr lang="en-US" sz="2000" dirty="0"/>
              <a:t>each year thereafter</a:t>
            </a:r>
          </a:p>
          <a:p>
            <a:pPr algn="just"/>
            <a:endParaRPr lang="en-US" sz="2000" dirty="0"/>
          </a:p>
          <a:p>
            <a:pPr algn="just"/>
            <a:r>
              <a:rPr lang="en-US" sz="2000" dirty="0"/>
              <a:t>Record date as December 14 / the ex-dividend date is December 12</a:t>
            </a:r>
            <a:endParaRPr lang="el-GR" sz="2000" dirty="0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F16B9DBF-D339-B565-52AB-667C195E783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34012" y="143185"/>
            <a:ext cx="10515600" cy="79785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l-GR" sz="3600" b="1" dirty="0">
                <a:latin typeface="+mn-lt"/>
                <a:ea typeface="ヒラギノ角ゴ Pro W3" pitchFamily="-65" charset="-128"/>
              </a:rPr>
              <a:t>Dividends and Share Repurchases</a:t>
            </a:r>
          </a:p>
        </p:txBody>
      </p:sp>
    </p:spTree>
    <p:extLst>
      <p:ext uri="{BB962C8B-B14F-4D97-AF65-F5344CB8AC3E}">
        <p14:creationId xmlns:p14="http://schemas.microsoft.com/office/powerpoint/2010/main" val="990803378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83" name="Rectangle 3">
            <a:extLst>
              <a:ext uri="{FF2B5EF4-FFF2-40B4-BE49-F238E27FC236}">
                <a16:creationId xmlns:a16="http://schemas.microsoft.com/office/drawing/2014/main" id="{1FB77F6D-1190-0F63-7E55-02B34FF0065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8200" y="1291904"/>
            <a:ext cx="10931554" cy="5276675"/>
          </a:xfrm>
        </p:spPr>
        <p:txBody>
          <a:bodyPr vert="horz" lIns="91440" tIns="45720" rIns="91440" bIns="45720" rtlCol="0">
            <a:normAutofit/>
          </a:bodyPr>
          <a:lstStyle/>
          <a:p>
            <a:pPr eaLnBrk="1" hangingPunct="1"/>
            <a:r>
              <a:rPr lang="en-GB" altLang="el-GR" sz="2000" dirty="0">
                <a:ea typeface="ヒラギノ角ゴ Pro W3" pitchFamily="-65" charset="-128"/>
              </a:rPr>
              <a:t>The </a:t>
            </a:r>
            <a:r>
              <a:rPr lang="en-GB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cum-dividend price </a:t>
            </a:r>
            <a:r>
              <a:rPr lang="en-GB" altLang="el-GR" sz="2000" dirty="0">
                <a:ea typeface="ヒラギノ角ゴ Pro W3" pitchFamily="-65" charset="-128"/>
              </a:rPr>
              <a:t>should be: </a:t>
            </a:r>
          </a:p>
          <a:p>
            <a:pPr eaLnBrk="1" hangingPunct="1"/>
            <a:endParaRPr lang="en-US" altLang="el-GR" sz="2000" dirty="0">
              <a:ea typeface="ヒラギノ角ゴ Pro W3" pitchFamily="-65" charset="-128"/>
            </a:endParaRPr>
          </a:p>
          <a:p>
            <a:pPr eaLnBrk="1" hangingPunct="1"/>
            <a:endParaRPr lang="en-US" altLang="el-GR" sz="2000" dirty="0">
              <a:ea typeface="ヒラギノ角ゴ Pro W3" pitchFamily="-65" charset="-128"/>
            </a:endParaRPr>
          </a:p>
          <a:p>
            <a:pPr eaLnBrk="1" hangingPunct="1"/>
            <a:r>
              <a:rPr lang="en-US" altLang="el-GR" sz="2000" dirty="0">
                <a:ea typeface="ヒラギノ角ゴ Pro W3" pitchFamily="-65" charset="-128"/>
              </a:rPr>
              <a:t>After the </a:t>
            </a:r>
            <a:r>
              <a:rPr lang="en-US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ex-dividend date</a:t>
            </a:r>
            <a:r>
              <a:rPr lang="en-US" altLang="el-GR" sz="2000" dirty="0">
                <a:ea typeface="ヒラギノ角ゴ Pro W3" pitchFamily="-65" charset="-128"/>
              </a:rPr>
              <a:t>, new investors will not receive the D, and the share price will be:</a:t>
            </a:r>
          </a:p>
          <a:p>
            <a:pPr eaLnBrk="1" hangingPunct="1"/>
            <a:endParaRPr lang="en-US" altLang="el-GR" sz="2000" dirty="0">
              <a:ea typeface="ヒラギノ角ゴ Pro W3" pitchFamily="-65" charset="-128"/>
            </a:endParaRPr>
          </a:p>
          <a:p>
            <a:pPr eaLnBrk="1" hangingPunct="1"/>
            <a:endParaRPr lang="en-US" altLang="el-GR" sz="2000" dirty="0">
              <a:ea typeface="ヒラギノ角ゴ Pro W3" pitchFamily="-65" charset="-128"/>
            </a:endParaRPr>
          </a:p>
          <a:p>
            <a:pPr eaLnBrk="1" hangingPunct="1"/>
            <a:r>
              <a:rPr lang="en-GB" altLang="el-GR" sz="2000" dirty="0">
                <a:ea typeface="ヒラギノ角ゴ Pro W3" pitchFamily="-65" charset="-128"/>
              </a:rPr>
              <a:t>The change in price can also be determined by the market value balance sheet (in millions):</a:t>
            </a:r>
            <a:endParaRPr lang="en-US" altLang="el-GR" sz="2000" dirty="0">
              <a:solidFill>
                <a:srgbClr val="FF0000"/>
              </a:solidFill>
              <a:ea typeface="ヒラギノ角ゴ Pro W3" pitchFamily="-65" charset="-128"/>
            </a:endParaRPr>
          </a:p>
        </p:txBody>
      </p:sp>
      <p:graphicFrame>
        <p:nvGraphicFramePr>
          <p:cNvPr id="174084" name="Object 1024">
            <a:extLst>
              <a:ext uri="{FF2B5EF4-FFF2-40B4-BE49-F238E27FC236}">
                <a16:creationId xmlns:a16="http://schemas.microsoft.com/office/drawing/2014/main" id="{1D826B53-392A-1647-AB04-DC8676955837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17197286"/>
              </p:ext>
            </p:extLst>
          </p:nvPr>
        </p:nvGraphicFramePr>
        <p:xfrm>
          <a:off x="3746377" y="3064778"/>
          <a:ext cx="4840444" cy="60965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2882900" imgH="393700" progId="Equation.DSMT4">
                  <p:embed/>
                </p:oleObj>
              </mc:Choice>
              <mc:Fallback>
                <p:oleObj name="Equation" r:id="rId3" imgW="2882900" imgH="393700" progId="Equation.DSMT4">
                  <p:embed/>
                  <p:pic>
                    <p:nvPicPr>
                      <p:cNvPr id="174084" name="Object 1024">
                        <a:extLst>
                          <a:ext uri="{FF2B5EF4-FFF2-40B4-BE49-F238E27FC236}">
                            <a16:creationId xmlns:a16="http://schemas.microsoft.com/office/drawing/2014/main" id="{1D826B53-392A-1647-AB04-DC8676955837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46377" y="3064778"/>
                        <a:ext cx="4840444" cy="60965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Εικόνα 1">
            <a:extLst>
              <a:ext uri="{FF2B5EF4-FFF2-40B4-BE49-F238E27FC236}">
                <a16:creationId xmlns:a16="http://schemas.microsoft.com/office/drawing/2014/main" id="{60FA49E7-9FBD-C7B5-0353-E966E76E49C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92280" y="1748325"/>
            <a:ext cx="7333648" cy="609653"/>
          </a:xfrm>
          <a:prstGeom prst="rect">
            <a:avLst/>
          </a:prstGeom>
        </p:spPr>
      </p:pic>
      <p:sp>
        <p:nvSpPr>
          <p:cNvPr id="5" name="Rectangle 2">
            <a:extLst>
              <a:ext uri="{FF2B5EF4-FFF2-40B4-BE49-F238E27FC236}">
                <a16:creationId xmlns:a16="http://schemas.microsoft.com/office/drawing/2014/main" id="{3125DE0A-69BB-01D9-27EF-543554AD0E3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365126"/>
            <a:ext cx="10515600" cy="577584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l-GR" sz="3600" b="1" dirty="0">
                <a:latin typeface="+mn-lt"/>
                <a:ea typeface="ヒラギノ角ゴ Pro W3" pitchFamily="-65" charset="-128"/>
              </a:rPr>
              <a:t>Dividends and Share Repurchases</a:t>
            </a:r>
          </a:p>
        </p:txBody>
      </p:sp>
      <p:pic>
        <p:nvPicPr>
          <p:cNvPr id="4" name="Εικόνα 3">
            <a:extLst>
              <a:ext uri="{FF2B5EF4-FFF2-40B4-BE49-F238E27FC236}">
                <a16:creationId xmlns:a16="http://schemas.microsoft.com/office/drawing/2014/main" id="{6CA31DDA-5638-179C-2D76-F2EA972D73A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47061" y="4277432"/>
            <a:ext cx="7839075" cy="1952625"/>
          </a:xfrm>
          <a:prstGeom prst="rect">
            <a:avLst/>
          </a:prstGeom>
        </p:spPr>
      </p:pic>
    </p:spTree>
  </p:cSld>
  <p:clrMapOvr>
    <a:masterClrMapping/>
  </p:clrMapOvr>
  <p:transition spd="med">
    <p:wipe dir="r"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227" name="Rectangle 3">
            <a:extLst>
              <a:ext uri="{FF2B5EF4-FFF2-40B4-BE49-F238E27FC236}">
                <a16:creationId xmlns:a16="http://schemas.microsoft.com/office/drawing/2014/main" id="{6004B202-268D-EB1B-9539-54F0FDCBD6B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8200" y="1324946"/>
            <a:ext cx="10942468" cy="5252489"/>
          </a:xfrm>
        </p:spPr>
        <p:txBody>
          <a:bodyPr vert="horz" lIns="91440" tIns="45720" rIns="91440" bIns="45720" rtlCol="0">
            <a:normAutofit/>
          </a:bodyPr>
          <a:lstStyle/>
          <a:p>
            <a:pPr algn="just"/>
            <a:r>
              <a:rPr lang="en-GB" altLang="el-GR" sz="2000" b="1" dirty="0">
                <a:solidFill>
                  <a:srgbClr val="FF0000"/>
                </a:solidFill>
                <a:ea typeface="ヒラギノ角ゴ Pro W3" pitchFamily="-65" charset="-128"/>
              </a:rPr>
              <a:t>Policy 2: </a:t>
            </a:r>
            <a:r>
              <a:rPr lang="en-US" altLang="el-GR" sz="2000" b="1" dirty="0">
                <a:solidFill>
                  <a:srgbClr val="FF0000"/>
                </a:solidFill>
                <a:ea typeface="ヒラギノ角ゴ Pro W3" pitchFamily="-65" charset="-128"/>
              </a:rPr>
              <a:t>Share Repurchase</a:t>
            </a:r>
          </a:p>
          <a:p>
            <a:pPr algn="just"/>
            <a:endParaRPr lang="en-US" altLang="el-GR" sz="2000" dirty="0">
              <a:ea typeface="ヒラギノ角ゴ Pro W3" pitchFamily="-65" charset="-128"/>
            </a:endParaRPr>
          </a:p>
          <a:p>
            <a:pPr algn="just"/>
            <a:r>
              <a:rPr lang="en-US" altLang="el-GR" sz="2000" dirty="0">
                <a:ea typeface="ヒラギノ角ゴ Pro W3" pitchFamily="-65" charset="-128"/>
              </a:rPr>
              <a:t>The firm is using the $20 m cash </a:t>
            </a:r>
            <a:r>
              <a:rPr lang="en-US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to buy its shares </a:t>
            </a:r>
            <a:r>
              <a:rPr lang="en-US" altLang="el-GR" sz="2000" dirty="0">
                <a:ea typeface="ヒラギノ角ゴ Pro W3" pitchFamily="-65" charset="-128"/>
              </a:rPr>
              <a:t>on the open market</a:t>
            </a:r>
          </a:p>
          <a:p>
            <a:pPr algn="just"/>
            <a:r>
              <a:rPr lang="en-US" altLang="el-GR" sz="2000" dirty="0">
                <a:ea typeface="ヒラギノ角ゴ Pro W3" pitchFamily="-65" charset="-128"/>
              </a:rPr>
              <a:t>Since the stock price is $42, the firm can </a:t>
            </a:r>
            <a:r>
              <a:rPr lang="en-US" altLang="el-GR" sz="2000" b="1" dirty="0">
                <a:solidFill>
                  <a:srgbClr val="FF0000"/>
                </a:solidFill>
                <a:ea typeface="ヒラギノ角ゴ Pro W3" pitchFamily="-65" charset="-128"/>
              </a:rPr>
              <a:t>buy 476,000 shares </a:t>
            </a:r>
            <a:r>
              <a:rPr lang="en-US" altLang="el-GR" sz="2000" dirty="0">
                <a:ea typeface="ヒラギノ角ゴ Pro W3" pitchFamily="-65" charset="-128"/>
              </a:rPr>
              <a:t>($20 m / $42)</a:t>
            </a:r>
          </a:p>
          <a:p>
            <a:pPr algn="just"/>
            <a:r>
              <a:rPr lang="en-US" altLang="el-GR" sz="2000" dirty="0">
                <a:ea typeface="ヒラギノ角ゴ Pro W3" pitchFamily="-65" charset="-128"/>
              </a:rPr>
              <a:t>They will now have </a:t>
            </a:r>
            <a:r>
              <a:rPr lang="en-US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9.524 m </a:t>
            </a:r>
            <a:r>
              <a:rPr lang="en-US" altLang="el-GR" sz="2000" dirty="0">
                <a:ea typeface="ヒラギノ角ゴ Pro W3" pitchFamily="-65" charset="-128"/>
              </a:rPr>
              <a:t>shares outstanding (10m – 0.476)</a:t>
            </a:r>
          </a:p>
          <a:p>
            <a:pPr algn="just"/>
            <a:r>
              <a:rPr lang="en-GB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The share price remains the same: </a:t>
            </a:r>
          </a:p>
          <a:p>
            <a:pPr algn="just"/>
            <a:endParaRPr lang="en-US" altLang="el-GR" sz="2000" dirty="0">
              <a:ea typeface="ヒラギノ角ゴ Pro W3" pitchFamily="-65" charset="-128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AC32A43C-3CC3-D0A3-7780-C19491A6D41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280564"/>
            <a:ext cx="10515600" cy="800945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l-GR" sz="3600" b="1" dirty="0">
                <a:latin typeface="+mn-lt"/>
                <a:ea typeface="ヒラギノ角ゴ Pro W3" pitchFamily="-65" charset="-128"/>
              </a:rPr>
              <a:t>Dividends and Share Repurchases</a:t>
            </a:r>
          </a:p>
        </p:txBody>
      </p:sp>
      <p:pic>
        <p:nvPicPr>
          <p:cNvPr id="5" name="Εικόνα 4">
            <a:extLst>
              <a:ext uri="{FF2B5EF4-FFF2-40B4-BE49-F238E27FC236}">
                <a16:creationId xmlns:a16="http://schemas.microsoft.com/office/drawing/2014/main" id="{C2AFEF10-03A2-957D-AEB9-93D4589210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38362" y="4070551"/>
            <a:ext cx="7915275" cy="2181225"/>
          </a:xfrm>
          <a:prstGeom prst="rect">
            <a:avLst/>
          </a:prstGeom>
        </p:spPr>
      </p:pic>
    </p:spTree>
  </p:cSld>
  <p:clrMapOvr>
    <a:masterClrMapping/>
  </p:clrMapOvr>
  <p:transition spd="med">
    <p:wipe dir="r"/>
  </p:transition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23" name="Rectangle 3">
            <a:extLst>
              <a:ext uri="{FF2B5EF4-FFF2-40B4-BE49-F238E27FC236}">
                <a16:creationId xmlns:a16="http://schemas.microsoft.com/office/drawing/2014/main" id="{D8B4F10F-76BD-1C08-F6CB-605B75CE382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8200" y="1333850"/>
            <a:ext cx="10515600" cy="4843113"/>
          </a:xfrm>
        </p:spPr>
        <p:txBody>
          <a:bodyPr vert="horz" lIns="91440" tIns="45720" rIns="91440" bIns="45720" rtlCol="0">
            <a:normAutofit/>
          </a:bodyPr>
          <a:lstStyle/>
          <a:p>
            <a:pPr eaLnBrk="1" hangingPunct="1"/>
            <a:r>
              <a:rPr lang="en-US" altLang="el-GR" sz="2000" dirty="0">
                <a:ea typeface="ヒラギノ角ゴ Pro W3" pitchFamily="-65" charset="-128"/>
              </a:rPr>
              <a:t>Why will the repurchase have no impact on the share price? </a:t>
            </a:r>
          </a:p>
          <a:p>
            <a:pPr eaLnBrk="1" hangingPunct="1"/>
            <a:endParaRPr lang="en-US" altLang="el-GR" sz="2000" dirty="0">
              <a:ea typeface="ヒラギノ角ゴ Pro W3" pitchFamily="-65" charset="-128"/>
            </a:endParaRPr>
          </a:p>
          <a:p>
            <a:pPr eaLnBrk="1" hangingPunct="1"/>
            <a:r>
              <a:rPr lang="en-US" altLang="el-GR" sz="2000" dirty="0">
                <a:ea typeface="ヒラギノ角ゴ Pro W3" pitchFamily="-65" charset="-128"/>
              </a:rPr>
              <a:t>After the repurchase, the future </a:t>
            </a:r>
            <a:r>
              <a:rPr lang="en-US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D = $5.04 </a:t>
            </a:r>
            <a:r>
              <a:rPr lang="en-US" altLang="el-GR" sz="2000" dirty="0">
                <a:ea typeface="ヒラギノ角ゴ Pro W3" pitchFamily="-65" charset="-128"/>
              </a:rPr>
              <a:t>per share ($48 m / 9</a:t>
            </a:r>
            <a:r>
              <a:rPr lang="en-US" altLang="el-GR" sz="2000" dirty="0">
                <a:ea typeface="ヒラギノ角ゴ Pro W3" pitchFamily="-65" charset="-128"/>
                <a:cs typeface="Arial" panose="020B0604020202020204" pitchFamily="34" charset="0"/>
              </a:rPr>
              <a:t>.524 m shares)</a:t>
            </a:r>
          </a:p>
          <a:p>
            <a:pPr eaLnBrk="1" hangingPunct="1"/>
            <a:endParaRPr lang="en-US" altLang="el-GR" sz="2000" dirty="0">
              <a:ea typeface="ヒラギノ角ゴ Pro W3" pitchFamily="-65" charset="-128"/>
              <a:cs typeface="Arial" panose="020B0604020202020204" pitchFamily="34" charset="0"/>
            </a:endParaRPr>
          </a:p>
          <a:p>
            <a:pPr eaLnBrk="1" hangingPunct="1"/>
            <a:r>
              <a:rPr lang="en-US" altLang="el-GR" sz="2000" dirty="0">
                <a:ea typeface="ヒラギノ角ゴ Pro W3" pitchFamily="-65" charset="-128"/>
                <a:cs typeface="Arial" panose="020B0604020202020204" pitchFamily="34" charset="0"/>
              </a:rPr>
              <a:t>The share price will be (assuming constant D at 5.04)</a:t>
            </a:r>
          </a:p>
          <a:p>
            <a:pPr eaLnBrk="1" hangingPunct="1"/>
            <a:endParaRPr lang="en-US" altLang="el-GR" sz="2000" dirty="0">
              <a:solidFill>
                <a:srgbClr val="FF0000"/>
              </a:solidFill>
              <a:ea typeface="ヒラギノ角ゴ Pro W3" pitchFamily="-65" charset="-128"/>
              <a:cs typeface="Arial" panose="020B0604020202020204" pitchFamily="34" charset="0"/>
            </a:endParaRPr>
          </a:p>
          <a:p>
            <a:pPr eaLnBrk="1" hangingPunct="1"/>
            <a:endParaRPr lang="en-US" altLang="el-GR" sz="2000" dirty="0">
              <a:solidFill>
                <a:srgbClr val="FF0000"/>
              </a:solidFill>
              <a:ea typeface="ヒラギノ角ゴ Pro W3" pitchFamily="-65" charset="-128"/>
              <a:cs typeface="Arial" panose="020B0604020202020204" pitchFamily="34" charset="0"/>
            </a:endParaRPr>
          </a:p>
          <a:p>
            <a:pPr eaLnBrk="1" hangingPunct="1"/>
            <a:endParaRPr lang="en-US" altLang="el-GR" sz="2000" dirty="0">
              <a:solidFill>
                <a:srgbClr val="FF0000"/>
              </a:solidFill>
              <a:ea typeface="ヒラギノ角ゴ Pro W3" pitchFamily="-65" charset="-128"/>
              <a:cs typeface="Arial" panose="020B0604020202020204" pitchFamily="34" charset="0"/>
            </a:endParaRPr>
          </a:p>
          <a:p>
            <a:pPr eaLnBrk="1" hangingPunct="1"/>
            <a:endParaRPr lang="en-US" altLang="el-GR" sz="2000" dirty="0">
              <a:ea typeface="ヒラギノ角ゴ Pro W3" pitchFamily="-65" charset="-128"/>
              <a:cs typeface="Arial" panose="020B0604020202020204" pitchFamily="34" charset="0"/>
            </a:endParaRPr>
          </a:p>
          <a:p>
            <a:pPr algn="just" eaLnBrk="1" hangingPunct="1"/>
            <a:r>
              <a:rPr lang="en-US" altLang="el-GR" sz="2000" dirty="0">
                <a:ea typeface="ヒラギノ角ゴ Pro W3" pitchFamily="-65" charset="-128"/>
                <a:cs typeface="Arial" panose="020B0604020202020204" pitchFamily="34" charset="0"/>
              </a:rPr>
              <a:t>“</a:t>
            </a:r>
            <a:r>
              <a:rPr lang="en-GB" altLang="el-GR" sz="2000" dirty="0">
                <a:ea typeface="ヒラギノ角ゴ Pro W3" pitchFamily="-65" charset="-128"/>
              </a:rPr>
              <a:t>In perfect capital markets, an open market share repurchase has </a:t>
            </a:r>
            <a:r>
              <a:rPr lang="en-GB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no effect on the stock price</a:t>
            </a:r>
            <a:r>
              <a:rPr lang="en-GB" altLang="el-GR" sz="2000" dirty="0">
                <a:ea typeface="ヒラギノ角ゴ Pro W3" pitchFamily="-65" charset="-128"/>
              </a:rPr>
              <a:t>, and the stock price is the same as the cum-dividend price if a dividend were paid instead”</a:t>
            </a:r>
          </a:p>
          <a:p>
            <a:pPr lvl="2" eaLnBrk="1" hangingPunct="1">
              <a:spcBef>
                <a:spcPct val="30000"/>
              </a:spcBef>
            </a:pPr>
            <a:endParaRPr lang="en-US" altLang="el-GR" dirty="0">
              <a:solidFill>
                <a:srgbClr val="FF0000"/>
              </a:solidFill>
              <a:ea typeface="ヒラギノ角ゴ Pro W3" pitchFamily="-65" charset="-128"/>
            </a:endParaRPr>
          </a:p>
        </p:txBody>
      </p:sp>
      <p:graphicFrame>
        <p:nvGraphicFramePr>
          <p:cNvPr id="184324" name="Object 1024">
            <a:extLst>
              <a:ext uri="{FF2B5EF4-FFF2-40B4-BE49-F238E27FC236}">
                <a16:creationId xmlns:a16="http://schemas.microsoft.com/office/drawing/2014/main" id="{A72902B0-BBA6-3695-7405-0D0DEC2B320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93223446"/>
              </p:ext>
            </p:extLst>
          </p:nvPr>
        </p:nvGraphicFramePr>
        <p:xfrm>
          <a:off x="4696286" y="3693111"/>
          <a:ext cx="2476621" cy="74039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295400" imgH="393700" progId="Equation.DSMT4">
                  <p:embed/>
                </p:oleObj>
              </mc:Choice>
              <mc:Fallback>
                <p:oleObj name="Equation" r:id="rId3" imgW="1295400" imgH="393700" progId="Equation.DSMT4">
                  <p:embed/>
                  <p:pic>
                    <p:nvPicPr>
                      <p:cNvPr id="184324" name="Object 1024">
                        <a:extLst>
                          <a:ext uri="{FF2B5EF4-FFF2-40B4-BE49-F238E27FC236}">
                            <a16:creationId xmlns:a16="http://schemas.microsoft.com/office/drawing/2014/main" id="{A72902B0-BBA6-3695-7405-0D0DEC2B320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96286" y="3693111"/>
                        <a:ext cx="2476621" cy="74039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" name="Rectangle 2">
            <a:extLst>
              <a:ext uri="{FF2B5EF4-FFF2-40B4-BE49-F238E27FC236}">
                <a16:creationId xmlns:a16="http://schemas.microsoft.com/office/drawing/2014/main" id="{33AD39CB-0DDD-A37B-22A5-24325EF0B7B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10515600" cy="700277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l-GR" sz="3600" b="1" dirty="0">
                <a:latin typeface="+mn-lt"/>
                <a:ea typeface="ヒラギノ角ゴ Pro W3" pitchFamily="-65" charset="-128"/>
              </a:rPr>
              <a:t>Dividends and Share Repurchases</a:t>
            </a:r>
          </a:p>
        </p:txBody>
      </p:sp>
    </p:spTree>
  </p:cSld>
  <p:clrMapOvr>
    <a:masterClrMapping/>
  </p:clrMapOvr>
  <p:transition spd="med">
    <p:wipe dir="r"/>
  </p:transition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B98B66AA-5179-D426-46E7-2D7CA479C7A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207362"/>
            <a:ext cx="11235431" cy="5246703"/>
          </a:xfrm>
        </p:spPr>
        <p:txBody>
          <a:bodyPr>
            <a:normAutofit/>
          </a:bodyPr>
          <a:lstStyle/>
          <a:p>
            <a:pPr algn="just"/>
            <a:r>
              <a:rPr lang="en-US" sz="2000" dirty="0"/>
              <a:t>Would an investor prefer that </a:t>
            </a:r>
            <a:r>
              <a:rPr lang="en-US" sz="2000" dirty="0" err="1"/>
              <a:t>Genron</a:t>
            </a:r>
            <a:r>
              <a:rPr lang="en-US" sz="2000" dirty="0"/>
              <a:t> issue a dividend or repurchase its stock? </a:t>
            </a:r>
          </a:p>
          <a:p>
            <a:pPr algn="just"/>
            <a:r>
              <a:rPr lang="en-US" sz="2000" dirty="0"/>
              <a:t>Both policies lead to the same initial share price of </a:t>
            </a:r>
            <a:r>
              <a:rPr lang="en-US" sz="2000" dirty="0">
                <a:solidFill>
                  <a:srgbClr val="FF0000"/>
                </a:solidFill>
              </a:rPr>
              <a:t>$42. </a:t>
            </a:r>
          </a:p>
          <a:p>
            <a:pPr algn="just"/>
            <a:r>
              <a:rPr lang="en-US" sz="2000" dirty="0"/>
              <a:t>Consider an investor who currently holds </a:t>
            </a:r>
            <a:r>
              <a:rPr lang="en-US" sz="2000" dirty="0">
                <a:solidFill>
                  <a:srgbClr val="FF0000"/>
                </a:solidFill>
              </a:rPr>
              <a:t>2000</a:t>
            </a:r>
            <a:r>
              <a:rPr lang="en-US" sz="2000" dirty="0"/>
              <a:t> shares of </a:t>
            </a:r>
            <a:r>
              <a:rPr lang="en-US" sz="2000" dirty="0" err="1"/>
              <a:t>Genron</a:t>
            </a:r>
            <a:r>
              <a:rPr lang="en-US" sz="2000" dirty="0"/>
              <a:t> stock. </a:t>
            </a:r>
          </a:p>
          <a:p>
            <a:pPr algn="just"/>
            <a:r>
              <a:rPr lang="en-US" sz="2000" dirty="0"/>
              <a:t>The </a:t>
            </a:r>
            <a:r>
              <a:rPr lang="en-US" sz="2000" dirty="0">
                <a:solidFill>
                  <a:srgbClr val="FF0000"/>
                </a:solidFill>
              </a:rPr>
              <a:t>investor’s holdings </a:t>
            </a:r>
            <a:r>
              <a:rPr lang="en-US" sz="2000" dirty="0"/>
              <a:t>after a dividend or share repurchase are as follows:</a:t>
            </a:r>
          </a:p>
          <a:p>
            <a:pPr algn="just"/>
            <a:endParaRPr lang="en-US" sz="2000" dirty="0"/>
          </a:p>
          <a:p>
            <a:pPr algn="just"/>
            <a:endParaRPr lang="en-US" sz="2000" dirty="0"/>
          </a:p>
          <a:p>
            <a:pPr algn="just"/>
            <a:endParaRPr lang="en-US" sz="2000" dirty="0"/>
          </a:p>
          <a:p>
            <a:pPr algn="just"/>
            <a:endParaRPr lang="en-US" sz="2000" dirty="0"/>
          </a:p>
          <a:p>
            <a:pPr algn="just"/>
            <a:endParaRPr lang="en-US" sz="2000" dirty="0"/>
          </a:p>
          <a:p>
            <a:pPr algn="just"/>
            <a:r>
              <a:rPr lang="en-US" sz="2000" dirty="0"/>
              <a:t>In either case, the value of the investor’s portfolio is $84,000 immediately after the transaction. </a:t>
            </a:r>
          </a:p>
          <a:p>
            <a:pPr algn="just"/>
            <a:r>
              <a:rPr lang="en-US" sz="2000" dirty="0"/>
              <a:t>The only difference is the distribution between cash and stock holdings. </a:t>
            </a:r>
          </a:p>
          <a:p>
            <a:pPr algn="just"/>
            <a:r>
              <a:rPr lang="en-US" sz="2000" dirty="0"/>
              <a:t>The investor would prefer one approach or the other based on whether she needs the cash.</a:t>
            </a:r>
            <a:endParaRPr lang="el-GR" sz="2000" dirty="0"/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70E15F80-7208-D956-F7CB-906081EC2AC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13912" y="276349"/>
            <a:ext cx="10515600" cy="68244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l-GR" sz="3600" b="1" dirty="0">
                <a:latin typeface="+mn-lt"/>
                <a:ea typeface="ヒラギノ角ゴ Pro W3" pitchFamily="-65" charset="-128"/>
              </a:rPr>
              <a:t>Dividends and Share Repurchases</a:t>
            </a:r>
          </a:p>
        </p:txBody>
      </p:sp>
      <p:pic>
        <p:nvPicPr>
          <p:cNvPr id="8" name="Εικόνα 7">
            <a:extLst>
              <a:ext uri="{FF2B5EF4-FFF2-40B4-BE49-F238E27FC236}">
                <a16:creationId xmlns:a16="http://schemas.microsoft.com/office/drawing/2014/main" id="{16F8B391-CD60-4999-9C5E-E21C7DBEC4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50764" y="3132522"/>
            <a:ext cx="6210300" cy="11110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8417220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419" name="Rectangle 3">
            <a:extLst>
              <a:ext uri="{FF2B5EF4-FFF2-40B4-BE49-F238E27FC236}">
                <a16:creationId xmlns:a16="http://schemas.microsoft.com/office/drawing/2014/main" id="{8DCD5C56-FFD2-7FBE-1297-318220FC0384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8200" y="1384183"/>
            <a:ext cx="10515600" cy="4792780"/>
          </a:xfrm>
        </p:spPr>
        <p:txBody>
          <a:bodyPr vert="horz" lIns="91440" tIns="45720" rIns="91440" bIns="45720" rtlCol="0">
            <a:normAutofit/>
          </a:bodyPr>
          <a:lstStyle/>
          <a:p>
            <a:pPr algn="just" eaLnBrk="1" hangingPunct="1"/>
            <a:r>
              <a:rPr lang="en-US" altLang="el-GR" sz="2000" dirty="0">
                <a:ea typeface="ヒラギノ角ゴ Pro W3" pitchFamily="-65" charset="-128"/>
              </a:rPr>
              <a:t>“In perfect capital markets, investors are </a:t>
            </a:r>
            <a:r>
              <a:rPr lang="en-US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indifferent </a:t>
            </a:r>
            <a:r>
              <a:rPr lang="en-US" altLang="el-GR" sz="2000" dirty="0">
                <a:ea typeface="ヒラギノ角ゴ Pro W3" pitchFamily="-65" charset="-128"/>
              </a:rPr>
              <a:t>between the firm distributing funds </a:t>
            </a:r>
          </a:p>
          <a:p>
            <a:pPr marL="0" indent="0" algn="just" eaLnBrk="1" hangingPunct="1">
              <a:buNone/>
            </a:pPr>
            <a:r>
              <a:rPr lang="en-US" altLang="el-GR" sz="2000" dirty="0">
                <a:ea typeface="ヒラギノ角ゴ Pro W3" pitchFamily="-65" charset="-128"/>
              </a:rPr>
              <a:t>	→	via dividends or </a:t>
            </a:r>
          </a:p>
          <a:p>
            <a:pPr marL="0" indent="0" algn="just" eaLnBrk="1" hangingPunct="1">
              <a:buNone/>
            </a:pPr>
            <a:r>
              <a:rPr lang="en-US" altLang="el-GR" sz="2000" dirty="0">
                <a:ea typeface="ヒラギノ角ゴ Pro W3" pitchFamily="-65" charset="-128"/>
              </a:rPr>
              <a:t>	→	share repurchases” </a:t>
            </a:r>
          </a:p>
          <a:p>
            <a:pPr algn="just" eaLnBrk="1" hangingPunct="1"/>
            <a:endParaRPr lang="en-US" altLang="el-GR" sz="2000" dirty="0">
              <a:ea typeface="ヒラギノ角ゴ Pro W3" pitchFamily="-65" charset="-128"/>
            </a:endParaRPr>
          </a:p>
          <a:p>
            <a:pPr algn="just"/>
            <a:r>
              <a:rPr lang="en-GB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Homemade dividend: </a:t>
            </a:r>
            <a:r>
              <a:rPr lang="en-GB" altLang="el-GR" sz="2000" dirty="0">
                <a:ea typeface="ヒラギノ角ゴ Pro W3" pitchFamily="-65" charset="-128"/>
              </a:rPr>
              <a:t>Investors can replicate both pay-out procedures </a:t>
            </a:r>
            <a:r>
              <a:rPr lang="en-GB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on </a:t>
            </a:r>
            <a:r>
              <a:rPr lang="en-US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their own</a:t>
            </a:r>
          </a:p>
          <a:p>
            <a:pPr algn="just"/>
            <a:endParaRPr lang="en-US" altLang="el-GR" sz="2000" dirty="0">
              <a:ea typeface="ヒラギノ角ゴ Pro W3" pitchFamily="-65" charset="-128"/>
            </a:endParaRPr>
          </a:p>
          <a:p>
            <a:pPr algn="just"/>
            <a:r>
              <a:rPr lang="en-US" altLang="el-GR" sz="2000" dirty="0">
                <a:ea typeface="ヒラギノ角ゴ Pro W3" pitchFamily="-65" charset="-128"/>
              </a:rPr>
              <a:t>In our example, </a:t>
            </a:r>
          </a:p>
          <a:p>
            <a:pPr marL="0" indent="0" algn="just">
              <a:buNone/>
            </a:pPr>
            <a:r>
              <a:rPr lang="en-US" altLang="el-GR" sz="2000" dirty="0">
                <a:ea typeface="ヒラギノ角ゴ Pro W3" pitchFamily="-65" charset="-128"/>
              </a:rPr>
              <a:t>	→	</a:t>
            </a:r>
            <a:r>
              <a:rPr lang="en-GB" altLang="el-GR" sz="2000" dirty="0">
                <a:ea typeface="ヒラギノ角ゴ Pro W3" pitchFamily="-65" charset="-128"/>
              </a:rPr>
              <a:t>if the firm repurchases shares and the investor wants cash, the investor can </a:t>
            </a:r>
            <a:r>
              <a:rPr lang="en-GB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sell 			stocks and get cash </a:t>
            </a:r>
          </a:p>
          <a:p>
            <a:pPr marL="0" indent="0" algn="just">
              <a:buNone/>
            </a:pPr>
            <a:r>
              <a:rPr lang="en-GB" altLang="el-GR" sz="2000" dirty="0">
                <a:ea typeface="ヒラギノ角ゴ Pro W3" pitchFamily="-65" charset="-128"/>
              </a:rPr>
              <a:t>	→	if the firm pays a dividend and the investor prefers stocks, the investor can use the 		cash from dividends and </a:t>
            </a:r>
            <a:r>
              <a:rPr lang="en-GB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buy more stocks </a:t>
            </a:r>
            <a:endParaRPr lang="en-US" altLang="el-GR" dirty="0">
              <a:solidFill>
                <a:srgbClr val="FF0000"/>
              </a:solidFill>
              <a:ea typeface="ヒラギノ角ゴ Pro W3" pitchFamily="-65" charset="-128"/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EF3BD4EF-E08F-B18F-A94D-1AA833ED7B9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10515600" cy="817723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l-GR" sz="3600" b="1" dirty="0">
                <a:latin typeface="+mn-lt"/>
                <a:ea typeface="ヒラギノ角ゴ Pro W3" pitchFamily="-65" charset="-128"/>
              </a:rPr>
              <a:t>Dividends and Share Repurchases</a:t>
            </a:r>
          </a:p>
        </p:txBody>
      </p:sp>
    </p:spTree>
  </p:cSld>
  <p:clrMapOvr>
    <a:masterClrMapping/>
  </p:clrMapOvr>
  <p:transition spd="med">
    <p:wipe dir="r"/>
  </p:transition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Θέση περιεχομένου 4">
            <a:extLst>
              <a:ext uri="{FF2B5EF4-FFF2-40B4-BE49-F238E27FC236}">
                <a16:creationId xmlns:a16="http://schemas.microsoft.com/office/drawing/2014/main" id="{F90CD67C-17BD-2E40-B9A7-D151176CE13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69002" y="1455938"/>
            <a:ext cx="8256233" cy="4321530"/>
          </a:xfrm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47CF72EC-8F49-4DCC-FDC3-CEF00C32313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365126"/>
            <a:ext cx="10515600" cy="775778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l-GR" sz="3600" b="1" dirty="0">
                <a:latin typeface="+mn-lt"/>
                <a:ea typeface="ヒラギノ角ゴ Pro W3" pitchFamily="-65" charset="-128"/>
              </a:rPr>
              <a:t>Dividends and Share Repurchases</a:t>
            </a:r>
          </a:p>
        </p:txBody>
      </p:sp>
    </p:spTree>
    <p:extLst>
      <p:ext uri="{BB962C8B-B14F-4D97-AF65-F5344CB8AC3E}">
        <p14:creationId xmlns:p14="http://schemas.microsoft.com/office/powerpoint/2010/main" val="3880516786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611" name="Rectangle 3">
            <a:extLst>
              <a:ext uri="{FF2B5EF4-FFF2-40B4-BE49-F238E27FC236}">
                <a16:creationId xmlns:a16="http://schemas.microsoft.com/office/drawing/2014/main" id="{2C27354B-D787-956B-6785-C0D23326698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8200" y="1283516"/>
            <a:ext cx="10806404" cy="5209358"/>
          </a:xfrm>
        </p:spPr>
        <p:txBody>
          <a:bodyPr vert="horz" lIns="91440" tIns="45720" rIns="91440" bIns="45720" rtlCol="0">
            <a:normAutofit fontScale="92500" lnSpcReduction="10000"/>
          </a:bodyPr>
          <a:lstStyle/>
          <a:p>
            <a:r>
              <a:rPr lang="en-US" altLang="el-GR" sz="2000" b="1" dirty="0">
                <a:solidFill>
                  <a:srgbClr val="FF0000"/>
                </a:solidFill>
                <a:ea typeface="ヒラギノ角ゴ Pro W3" pitchFamily="-65" charset="-128"/>
              </a:rPr>
              <a:t>Policy 3: High Dividend (Equity Issue)</a:t>
            </a:r>
          </a:p>
          <a:p>
            <a:r>
              <a:rPr lang="en-US" altLang="el-GR" sz="2000" dirty="0">
                <a:ea typeface="ヒラギノ角ゴ Pro W3" pitchFamily="-65" charset="-128"/>
              </a:rPr>
              <a:t>Suppose the firm pays </a:t>
            </a:r>
            <a:r>
              <a:rPr lang="en-US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D &gt; $2, </a:t>
            </a:r>
            <a:r>
              <a:rPr lang="en-US" altLang="el-GR" sz="2000" dirty="0">
                <a:ea typeface="ヒラギノ角ゴ Pro W3" pitchFamily="-65" charset="-128"/>
              </a:rPr>
              <a:t>but only has $20 m in cash </a:t>
            </a:r>
          </a:p>
          <a:p>
            <a:r>
              <a:rPr lang="en-US" altLang="el-GR" sz="2000" dirty="0" err="1">
                <a:ea typeface="ヒラギノ角ゴ Pro W3" pitchFamily="-65" charset="-128"/>
              </a:rPr>
              <a:t>Genron</a:t>
            </a:r>
            <a:r>
              <a:rPr lang="en-US" altLang="el-GR" sz="2000" dirty="0">
                <a:ea typeface="ヒラギノ角ゴ Pro W3" pitchFamily="-65" charset="-128"/>
              </a:rPr>
              <a:t> needs an </a:t>
            </a:r>
            <a:r>
              <a:rPr lang="en-US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additional $28 m, </a:t>
            </a:r>
            <a:r>
              <a:rPr lang="en-US" altLang="el-GR" sz="2000" dirty="0">
                <a:ea typeface="ヒラギノ角ゴ Pro W3" pitchFamily="-65" charset="-128"/>
              </a:rPr>
              <a:t>if thy want to start paying $48 today</a:t>
            </a:r>
          </a:p>
          <a:p>
            <a:r>
              <a:rPr lang="en-US" altLang="el-GR" sz="2000" dirty="0">
                <a:ea typeface="ヒラギノ角ゴ Pro W3" pitchFamily="-65" charset="-128"/>
              </a:rPr>
              <a:t>They </a:t>
            </a:r>
            <a:r>
              <a:rPr lang="en-US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raise cash </a:t>
            </a:r>
            <a:r>
              <a:rPr lang="en-US" altLang="el-GR" sz="2000" dirty="0">
                <a:ea typeface="ヒラギノ角ゴ Pro W3" pitchFamily="-65" charset="-128"/>
              </a:rPr>
              <a:t>by selling new shares</a:t>
            </a:r>
          </a:p>
          <a:p>
            <a:r>
              <a:rPr lang="en-US" altLang="el-GR" sz="2000" dirty="0">
                <a:ea typeface="ヒラギノ角ゴ Pro W3" pitchFamily="-65" charset="-128"/>
              </a:rPr>
              <a:t>With a </a:t>
            </a:r>
            <a:r>
              <a:rPr lang="en-GB" altLang="el-GR" sz="2000" dirty="0">
                <a:ea typeface="ヒラギノ角ゴ Pro W3" pitchFamily="-65" charset="-128"/>
              </a:rPr>
              <a:t>price of $42, they could raise $28 m by selling </a:t>
            </a:r>
            <a:r>
              <a:rPr lang="en-GB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0.67 m shares </a:t>
            </a:r>
            <a:r>
              <a:rPr lang="en-GB" altLang="el-GR" sz="2000" dirty="0">
                <a:ea typeface="ヒラギノ角ゴ Pro W3" pitchFamily="-65" charset="-128"/>
              </a:rPr>
              <a:t>($28 m / $42) </a:t>
            </a:r>
          </a:p>
          <a:p>
            <a:r>
              <a:rPr lang="en-GB" altLang="el-GR" sz="2000" dirty="0">
                <a:ea typeface="ヒラギノ角ゴ Pro W3" pitchFamily="-65" charset="-128"/>
              </a:rPr>
              <a:t>The total number of shares = 10.67 m</a:t>
            </a:r>
          </a:p>
          <a:p>
            <a:endParaRPr lang="en-GB" altLang="el-GR" sz="2000" dirty="0">
              <a:ea typeface="ヒラギノ角ゴ Pro W3" pitchFamily="-65" charset="-128"/>
            </a:endParaRPr>
          </a:p>
          <a:p>
            <a:r>
              <a:rPr lang="en-GB" altLang="el-GR" sz="2000" dirty="0">
                <a:ea typeface="ヒラギノ角ゴ Pro W3" pitchFamily="-65" charset="-128"/>
              </a:rPr>
              <a:t>The new D = </a:t>
            </a:r>
          </a:p>
          <a:p>
            <a:endParaRPr lang="en-GB" altLang="el-GR" sz="2000" dirty="0">
              <a:ea typeface="ヒラギノ角ゴ Pro W3" pitchFamily="-65" charset="-128"/>
            </a:endParaRPr>
          </a:p>
          <a:p>
            <a:endParaRPr lang="en-GB" altLang="el-GR" sz="2000" dirty="0">
              <a:ea typeface="ヒラギノ角ゴ Pro W3" pitchFamily="-65" charset="-128"/>
            </a:endParaRPr>
          </a:p>
          <a:p>
            <a:r>
              <a:rPr lang="en-GB" altLang="el-GR" sz="2000" dirty="0">
                <a:ea typeface="ヒラギノ角ゴ Pro W3" pitchFamily="-65" charset="-128"/>
              </a:rPr>
              <a:t>The cum-dividend price = </a:t>
            </a:r>
          </a:p>
          <a:p>
            <a:endParaRPr lang="en-GB" altLang="el-GR" sz="2000" dirty="0">
              <a:ea typeface="ヒラギノ角ゴ Pro W3" pitchFamily="-65" charset="-128"/>
            </a:endParaRPr>
          </a:p>
          <a:p>
            <a:endParaRPr lang="en-GB" altLang="el-GR" sz="2000" dirty="0">
              <a:ea typeface="ヒラギノ角ゴ Pro W3" pitchFamily="-65" charset="-128"/>
            </a:endParaRPr>
          </a:p>
          <a:p>
            <a:r>
              <a:rPr lang="en-GB" altLang="el-GR" sz="2000" dirty="0">
                <a:ea typeface="ヒラギノ角ゴ Pro W3" pitchFamily="-65" charset="-128"/>
              </a:rPr>
              <a:t>Note that the </a:t>
            </a:r>
            <a:r>
              <a:rPr lang="en-GB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price remains unchanged</a:t>
            </a:r>
          </a:p>
          <a:p>
            <a:endParaRPr lang="en-GB" altLang="el-GR" sz="2000" dirty="0">
              <a:ea typeface="ヒラギノ角ゴ Pro W3" pitchFamily="-65" charset="-128"/>
            </a:endParaRPr>
          </a:p>
          <a:p>
            <a:pPr lvl="1" eaLnBrk="1" hangingPunct="1">
              <a:spcBef>
                <a:spcPct val="50000"/>
              </a:spcBef>
            </a:pPr>
            <a:endParaRPr lang="en-US" altLang="el-GR" dirty="0">
              <a:ea typeface="ヒラギノ角ゴ Pro W3" pitchFamily="-65" charset="-128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A8090590-55D2-98D4-F8FA-A134BD4A169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365126"/>
            <a:ext cx="10515600" cy="809334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l-GR" sz="3600" b="1" dirty="0">
                <a:latin typeface="+mn-lt"/>
                <a:ea typeface="ヒラギノ角ゴ Pro W3" pitchFamily="-65" charset="-128"/>
              </a:rPr>
              <a:t>Dividends and Share Repurchases</a:t>
            </a:r>
          </a:p>
        </p:txBody>
      </p:sp>
      <p:pic>
        <p:nvPicPr>
          <p:cNvPr id="3" name="Εικόνα 2">
            <a:extLst>
              <a:ext uri="{FF2B5EF4-FFF2-40B4-BE49-F238E27FC236}">
                <a16:creationId xmlns:a16="http://schemas.microsoft.com/office/drawing/2014/main" id="{930E89B3-3BDB-F74D-5306-86BC60F6C2D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7740" y="3717822"/>
            <a:ext cx="3784029" cy="557570"/>
          </a:xfrm>
          <a:prstGeom prst="rect">
            <a:avLst/>
          </a:prstGeom>
        </p:spPr>
      </p:pic>
      <p:pic>
        <p:nvPicPr>
          <p:cNvPr id="4" name="Εικόνα 3">
            <a:extLst>
              <a:ext uri="{FF2B5EF4-FFF2-40B4-BE49-F238E27FC236}">
                <a16:creationId xmlns:a16="http://schemas.microsoft.com/office/drawing/2014/main" id="{E41F0F3E-37D6-3B41-18C3-B52C71B9A7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89755" y="4838329"/>
            <a:ext cx="4083728" cy="621438"/>
          </a:xfrm>
          <a:prstGeom prst="rect">
            <a:avLst/>
          </a:prstGeom>
        </p:spPr>
      </p:pic>
    </p:spTree>
  </p:cSld>
  <p:clrMapOvr>
    <a:masterClrMapping/>
  </p:clrMapOvr>
  <p:transition spd="med">
    <p:wipe dir="r"/>
  </p:transition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2754" name="Rectangle 2">
            <a:extLst>
              <a:ext uri="{FF2B5EF4-FFF2-40B4-BE49-F238E27FC236}">
                <a16:creationId xmlns:a16="http://schemas.microsoft.com/office/drawing/2014/main" id="{40B8C83B-45C0-5333-3677-92CC507B4CF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10515600" cy="851279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l-GR" sz="3600" b="1" dirty="0">
                <a:ea typeface="ヒラギノ角ゴ Pro W3" pitchFamily="-65" charset="-128"/>
              </a:rPr>
              <a:t>Modigliani–Miller &amp; Dividend Policy</a:t>
            </a:r>
          </a:p>
        </p:txBody>
      </p:sp>
      <p:sp>
        <p:nvSpPr>
          <p:cNvPr id="202755" name="Rectangle 3">
            <a:extLst>
              <a:ext uri="{FF2B5EF4-FFF2-40B4-BE49-F238E27FC236}">
                <a16:creationId xmlns:a16="http://schemas.microsoft.com/office/drawing/2014/main" id="{8C5CB8F3-4BA1-8E2F-50A7-2E0A6798FDFC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8200" y="1409350"/>
            <a:ext cx="10515600" cy="4767613"/>
          </a:xfrm>
        </p:spPr>
        <p:txBody>
          <a:bodyPr vert="horz" lIns="91440" tIns="45720" rIns="91440" bIns="45720" rtlCol="0">
            <a:normAutofit/>
          </a:bodyPr>
          <a:lstStyle/>
          <a:p>
            <a:pPr algn="just" eaLnBrk="1" hangingPunct="1"/>
            <a:r>
              <a:rPr lang="en-US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There is a trade-off between current and future dividends</a:t>
            </a:r>
          </a:p>
          <a:p>
            <a:pPr algn="just" eaLnBrk="1" hangingPunct="1"/>
            <a:r>
              <a:rPr lang="en-US" altLang="el-GR" sz="2000" dirty="0">
                <a:ea typeface="ヒラギノ角ゴ Pro W3" pitchFamily="-65" charset="-128"/>
              </a:rPr>
              <a:t>If </a:t>
            </a:r>
            <a:r>
              <a:rPr lang="en-US" altLang="el-GR" sz="2000" dirty="0" err="1">
                <a:ea typeface="ヒラギノ角ゴ Pro W3" pitchFamily="-65" charset="-128"/>
              </a:rPr>
              <a:t>Genron</a:t>
            </a:r>
            <a:r>
              <a:rPr lang="en-US" altLang="el-GR" sz="2000" dirty="0">
                <a:ea typeface="ヒラギノ角ゴ Pro W3" pitchFamily="-65" charset="-128"/>
              </a:rPr>
              <a:t> pays a higher current dividend, future dividends will be lower</a:t>
            </a:r>
          </a:p>
          <a:p>
            <a:pPr algn="just" eaLnBrk="1" hangingPunct="1"/>
            <a:r>
              <a:rPr lang="en-US" altLang="el-GR" sz="2000" dirty="0">
                <a:ea typeface="ヒラギノ角ゴ Pro W3" pitchFamily="-65" charset="-128"/>
              </a:rPr>
              <a:t>If </a:t>
            </a:r>
            <a:r>
              <a:rPr lang="en-US" altLang="el-GR" sz="2000" dirty="0" err="1">
                <a:ea typeface="ヒラギノ角ゴ Pro W3" pitchFamily="-65" charset="-128"/>
              </a:rPr>
              <a:t>Genron</a:t>
            </a:r>
            <a:r>
              <a:rPr lang="en-US" altLang="el-GR" sz="2000" dirty="0">
                <a:ea typeface="ヒラギノ角ゴ Pro W3" pitchFamily="-65" charset="-128"/>
              </a:rPr>
              <a:t> pays a lower current dividend, future dividends will be higher</a:t>
            </a:r>
          </a:p>
          <a:p>
            <a:pPr algn="just" eaLnBrk="1" hangingPunct="1"/>
            <a:r>
              <a:rPr lang="en-US" altLang="el-GR" sz="2000" dirty="0">
                <a:ea typeface="ヒラギノ角ゴ Pro W3" pitchFamily="-65" charset="-128"/>
              </a:rPr>
              <a:t>Table 17.1 (textbook)</a:t>
            </a:r>
          </a:p>
        </p:txBody>
      </p:sp>
      <p:pic>
        <p:nvPicPr>
          <p:cNvPr id="2" name="Εικόνα 1">
            <a:extLst>
              <a:ext uri="{FF2B5EF4-FFF2-40B4-BE49-F238E27FC236}">
                <a16:creationId xmlns:a16="http://schemas.microsoft.com/office/drawing/2014/main" id="{2E221B78-CC38-1D7E-EEC2-B01C360EF9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54001" y="3355759"/>
            <a:ext cx="8415460" cy="2575545"/>
          </a:xfrm>
          <a:prstGeom prst="rect">
            <a:avLst/>
          </a:prstGeom>
        </p:spPr>
      </p:pic>
    </p:spTree>
  </p:cSld>
  <p:clrMapOvr>
    <a:masterClrMapping/>
  </p:clrMapOvr>
  <p:transition spd="med">
    <p:wipe dir="r"/>
  </p:transition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851" name="Rectangle 3">
            <a:extLst>
              <a:ext uri="{FF2B5EF4-FFF2-40B4-BE49-F238E27FC236}">
                <a16:creationId xmlns:a16="http://schemas.microsoft.com/office/drawing/2014/main" id="{C6387A9C-6D40-7818-790B-AEB8BFB04D9D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8200" y="1429305"/>
            <a:ext cx="10515600" cy="4747657"/>
          </a:xfrm>
        </p:spPr>
        <p:txBody>
          <a:bodyPr vert="horz" lIns="91440" tIns="45720" rIns="91440" bIns="45720" rtlCol="0">
            <a:normAutofit/>
          </a:bodyPr>
          <a:lstStyle/>
          <a:p>
            <a:pPr algn="just" eaLnBrk="1" hangingPunct="1"/>
            <a:r>
              <a:rPr lang="en-US" altLang="el-GR" sz="2000" b="1" dirty="0">
                <a:solidFill>
                  <a:srgbClr val="FF0000"/>
                </a:solidFill>
                <a:ea typeface="ヒラギノ角ゴ Pro W3" pitchFamily="-65" charset="-128"/>
              </a:rPr>
              <a:t>MM Dividend Irrelevance: </a:t>
            </a:r>
          </a:p>
          <a:p>
            <a:pPr algn="just" eaLnBrk="1" hangingPunct="1"/>
            <a:endParaRPr lang="en-US" altLang="el-GR" sz="2000" b="1" dirty="0">
              <a:solidFill>
                <a:srgbClr val="FF0000"/>
              </a:solidFill>
              <a:ea typeface="ヒラギノ角ゴ Pro W3" pitchFamily="-65" charset="-128"/>
            </a:endParaRPr>
          </a:p>
          <a:p>
            <a:pPr algn="just" eaLnBrk="1" hangingPunct="1"/>
            <a:r>
              <a:rPr lang="en-US" altLang="el-GR" sz="2000" dirty="0">
                <a:ea typeface="ヒラギノ角ゴ Pro W3" pitchFamily="-65" charset="-128"/>
              </a:rPr>
              <a:t>“In perfect capital markets, holding fixed the investment policy of a firm, the firm’s choice of dividend policy </a:t>
            </a:r>
            <a:r>
              <a:rPr lang="en-US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is irrelevant </a:t>
            </a:r>
            <a:r>
              <a:rPr lang="en-US" altLang="el-GR" sz="2000" dirty="0">
                <a:ea typeface="ヒラギノ角ゴ Pro W3" pitchFamily="-65" charset="-128"/>
              </a:rPr>
              <a:t>and does not affect the initial share price”</a:t>
            </a:r>
            <a:r>
              <a:rPr lang="en-GB" altLang="el-GR" sz="2000" dirty="0">
                <a:ea typeface="ヒラギノ角ゴ Pro W3" pitchFamily="-65" charset="-128"/>
              </a:rPr>
              <a:t> </a:t>
            </a:r>
          </a:p>
          <a:p>
            <a:pPr algn="just" eaLnBrk="1" hangingPunct="1"/>
            <a:endParaRPr lang="en-GB" altLang="el-GR" sz="2000" dirty="0">
              <a:ea typeface="ヒラギノ角ゴ Pro W3" pitchFamily="-65" charset="-128"/>
            </a:endParaRPr>
          </a:p>
          <a:p>
            <a:pPr algn="just" eaLnBrk="1" hangingPunct="1"/>
            <a:r>
              <a:rPr lang="en-GB" altLang="el-GR" sz="2000" dirty="0">
                <a:ea typeface="ヒラギノ角ゴ Pro W3" pitchFamily="-65" charset="-128"/>
              </a:rPr>
              <a:t>The free CFs determine the level of payouts to its investors</a:t>
            </a:r>
          </a:p>
          <a:p>
            <a:pPr algn="just" eaLnBrk="1" hangingPunct="1"/>
            <a:endParaRPr lang="en-GB" altLang="el-GR" sz="2000" dirty="0">
              <a:ea typeface="ヒラギノ角ゴ Pro W3" pitchFamily="-65" charset="-128"/>
            </a:endParaRPr>
          </a:p>
          <a:p>
            <a:pPr algn="just" eaLnBrk="1" hangingPunct="1"/>
            <a:r>
              <a:rPr lang="en-GB" altLang="el-GR" sz="2000" dirty="0">
                <a:ea typeface="ヒラギノ角ゴ Pro W3" pitchFamily="-65" charset="-128"/>
              </a:rPr>
              <a:t>In a PCM the type of payout is irrelevant</a:t>
            </a:r>
          </a:p>
          <a:p>
            <a:pPr algn="just" eaLnBrk="1" hangingPunct="1"/>
            <a:endParaRPr lang="en-GB" altLang="el-GR" sz="2000" dirty="0">
              <a:ea typeface="ヒラギノ角ゴ Pro W3" pitchFamily="-65" charset="-128"/>
            </a:endParaRPr>
          </a:p>
          <a:p>
            <a:pPr algn="just" eaLnBrk="1" hangingPunct="1"/>
            <a:r>
              <a:rPr lang="en-GB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In practice</a:t>
            </a:r>
            <a:r>
              <a:rPr lang="en-GB" altLang="el-GR" sz="2000" dirty="0">
                <a:ea typeface="ヒラギノ角ゴ Pro W3" pitchFamily="-65" charset="-128"/>
              </a:rPr>
              <a:t>, capital markets are not perfect </a:t>
            </a:r>
          </a:p>
          <a:p>
            <a:pPr marL="0" indent="0" algn="just" eaLnBrk="1" hangingPunct="1">
              <a:buNone/>
            </a:pPr>
            <a:r>
              <a:rPr lang="en-GB" altLang="el-GR" sz="2000" dirty="0">
                <a:ea typeface="ヒラギノ角ゴ Pro W3" pitchFamily="-65" charset="-128"/>
                <a:cs typeface="Arial" panose="020B0604020202020204" pitchFamily="34" charset="0"/>
              </a:rPr>
              <a:t>→	imperfections </a:t>
            </a:r>
            <a:r>
              <a:rPr lang="en-GB" altLang="el-GR" sz="2000" dirty="0">
                <a:ea typeface="ヒラギノ角ゴ Pro W3" pitchFamily="-65" charset="-128"/>
              </a:rPr>
              <a:t>determine the payout policy of a corporation</a:t>
            </a: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C2788B4E-199D-1E85-ACCA-7F38AE89B89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10515600" cy="633165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l-GR" sz="3600" b="1" dirty="0">
                <a:ea typeface="ヒラギノ角ゴ Pro W3" pitchFamily="-65" charset="-128"/>
              </a:rPr>
              <a:t>Modigliani–Miller &amp; Dividend Policy</a:t>
            </a:r>
          </a:p>
        </p:txBody>
      </p:sp>
    </p:spTree>
  </p:cSld>
  <p:clrMapOvr>
    <a:masterClrMapping/>
  </p:clrMapOvr>
  <p:transition spd="med">
    <p:wipe dir="r"/>
  </p:transition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>
            <a:extLst>
              <a:ext uri="{FF2B5EF4-FFF2-40B4-BE49-F238E27FC236}">
                <a16:creationId xmlns:a16="http://schemas.microsoft.com/office/drawing/2014/main" id="{33D90953-698F-62D6-B516-E7D8A3C5992A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365125"/>
            <a:ext cx="10515600" cy="6331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l-GR" sz="3600" b="1" dirty="0">
                <a:ea typeface="ヒラギノ角ゴ Pro W3" pitchFamily="-65" charset="-128"/>
              </a:rPr>
              <a:t>Modigliani–Miller &amp; Dividend Policy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33B8865-A5E5-9AEF-7EFF-5D8402023B50}"/>
              </a:ext>
            </a:extLst>
          </p:cNvPr>
          <p:cNvSpPr txBox="1"/>
          <p:nvPr/>
        </p:nvSpPr>
        <p:spPr>
          <a:xfrm>
            <a:off x="796255" y="1418596"/>
            <a:ext cx="1043171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GB" sz="2000" b="1" dirty="0">
                <a:solidFill>
                  <a:srgbClr val="FF0000"/>
                </a:solidFill>
              </a:rPr>
              <a:t>The Tax Disadvantage of Dividends</a:t>
            </a:r>
          </a:p>
          <a:p>
            <a:pPr algn="just"/>
            <a:endParaRPr lang="en-GB" sz="2000" b="1" dirty="0">
              <a:solidFill>
                <a:srgbClr val="FF0000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dirty="0"/>
              <a:t>The higher tax rate on dividends makes it </a:t>
            </a:r>
            <a:r>
              <a:rPr lang="en-GB" sz="2000" dirty="0">
                <a:solidFill>
                  <a:srgbClr val="FF0000"/>
                </a:solidFill>
              </a:rPr>
              <a:t>undesirable for a firm to raise funds to pay a dividend</a:t>
            </a:r>
          </a:p>
          <a:p>
            <a:pPr algn="just"/>
            <a:r>
              <a:rPr lang="en-GB" sz="2000" dirty="0"/>
              <a:t> </a:t>
            </a:r>
          </a:p>
          <a:p>
            <a:pPr algn="just"/>
            <a:endParaRPr lang="en-GB" sz="2000" dirty="0"/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n-GB" sz="2000" dirty="0"/>
              <a:t>If D are taxed at higher rates than capital gains, then </a:t>
            </a:r>
            <a:r>
              <a:rPr lang="en-GB" sz="2000" dirty="0">
                <a:solidFill>
                  <a:srgbClr val="FF0000"/>
                </a:solidFill>
              </a:rPr>
              <a:t>if a firm issues shares </a:t>
            </a:r>
            <a:r>
              <a:rPr lang="en-GB" sz="2000" dirty="0"/>
              <a:t>to raise money and then use the cash to pay dividends </a:t>
            </a:r>
          </a:p>
          <a:p>
            <a:pPr algn="just"/>
            <a:endParaRPr lang="en-GB" sz="2000" dirty="0"/>
          </a:p>
          <a:p>
            <a:pPr algn="just"/>
            <a:r>
              <a:rPr lang="en-GB" sz="2000" dirty="0"/>
              <a:t>→	the shareholders are worse off (they will get back </a:t>
            </a:r>
            <a:r>
              <a:rPr lang="en-GB" sz="2000" dirty="0">
                <a:solidFill>
                  <a:srgbClr val="FF0000"/>
                </a:solidFill>
              </a:rPr>
              <a:t>less</a:t>
            </a:r>
            <a:r>
              <a:rPr lang="en-GB" sz="2000" dirty="0"/>
              <a:t> than their initial investment)</a:t>
            </a:r>
          </a:p>
        </p:txBody>
      </p:sp>
    </p:spTree>
  </p:cSld>
  <p:clrMapOvr>
    <a:masterClrMapping/>
  </p:clrMapOvr>
  <p:transition spd="med">
    <p:wipe dir="r"/>
  </p:transition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47FF2DBC-1FAA-A52C-AAE7-9730381AFB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00195"/>
          </a:xfrm>
        </p:spPr>
        <p:txBody>
          <a:bodyPr>
            <a:normAutofit/>
          </a:bodyPr>
          <a:lstStyle/>
          <a:p>
            <a:r>
              <a:rPr lang="en-GB" sz="3600" b="1" dirty="0"/>
              <a:t>The Tax Disadvantage of Dividends</a:t>
            </a:r>
            <a:endParaRPr lang="el-GR" sz="3600" b="1" dirty="0"/>
          </a:p>
        </p:txBody>
      </p:sp>
      <p:pic>
        <p:nvPicPr>
          <p:cNvPr id="4" name="Εικόνα 3">
            <a:extLst>
              <a:ext uri="{FF2B5EF4-FFF2-40B4-BE49-F238E27FC236}">
                <a16:creationId xmlns:a16="http://schemas.microsoft.com/office/drawing/2014/main" id="{85E6315B-7D0F-AFFB-46DA-04B332B2F11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37678" y="1162975"/>
            <a:ext cx="8371642" cy="5123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9961972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Εικόνα 3">
            <a:extLst>
              <a:ext uri="{FF2B5EF4-FFF2-40B4-BE49-F238E27FC236}">
                <a16:creationId xmlns:a16="http://schemas.microsoft.com/office/drawing/2014/main" id="{BD4414A7-F608-1D8D-4D29-026EB3C1BB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1053" y="1511559"/>
            <a:ext cx="10392747" cy="4581331"/>
          </a:xfrm>
          <a:prstGeom prst="rect">
            <a:avLst/>
          </a:prstGeom>
        </p:spPr>
      </p:pic>
      <p:sp>
        <p:nvSpPr>
          <p:cNvPr id="5" name="Rectangle 2">
            <a:extLst>
              <a:ext uri="{FF2B5EF4-FFF2-40B4-BE49-F238E27FC236}">
                <a16:creationId xmlns:a16="http://schemas.microsoft.com/office/drawing/2014/main" id="{D958D2C9-B7E1-D594-5A75-B67B931B3665}"/>
              </a:ext>
            </a:extLst>
          </p:cNvPr>
          <p:cNvSpPr txBox="1">
            <a:spLocks noGrp="1" noChangeArrowheads="1"/>
          </p:cNvSpPr>
          <p:nvPr>
            <p:ph type="title"/>
          </p:nvPr>
        </p:nvSpPr>
        <p:spPr>
          <a:xfrm>
            <a:off x="838200" y="365125"/>
            <a:ext cx="10515600" cy="91316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l-GR" sz="3600" b="1" dirty="0">
                <a:ea typeface="ヒラギノ角ゴ Pro W3" pitchFamily="-65" charset="-128"/>
              </a:rPr>
              <a:t>Modigliani–Miller &amp; Dividend Policy</a:t>
            </a:r>
          </a:p>
        </p:txBody>
      </p:sp>
    </p:spTree>
    <p:extLst>
      <p:ext uri="{BB962C8B-B14F-4D97-AF65-F5344CB8AC3E}">
        <p14:creationId xmlns:p14="http://schemas.microsoft.com/office/powerpoint/2010/main" val="3193746038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186" name="Rectangle 2">
            <a:extLst>
              <a:ext uri="{FF2B5EF4-FFF2-40B4-BE49-F238E27FC236}">
                <a16:creationId xmlns:a16="http://schemas.microsoft.com/office/drawing/2014/main" id="{1D81D11D-5647-61BA-9CB7-CD549BDEDC0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10515600" cy="733833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l-GR" sz="3600" b="1" dirty="0">
                <a:ea typeface="ヒラギノ角ゴ Pro W3" pitchFamily="-65" charset="-128"/>
              </a:rPr>
              <a:t>Optimal Dividend Policy with Taxes</a:t>
            </a:r>
          </a:p>
        </p:txBody>
      </p:sp>
      <p:sp>
        <p:nvSpPr>
          <p:cNvPr id="221187" name="Rectangle 3">
            <a:extLst>
              <a:ext uri="{FF2B5EF4-FFF2-40B4-BE49-F238E27FC236}">
                <a16:creationId xmlns:a16="http://schemas.microsoft.com/office/drawing/2014/main" id="{391126CF-932D-B6ED-CAF1-1B94EADD66D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8199" y="1400961"/>
            <a:ext cx="10738607" cy="4776002"/>
          </a:xfrm>
        </p:spPr>
        <p:txBody>
          <a:bodyPr vert="horz" lIns="91440" tIns="45720" rIns="91440" bIns="45720" rtlCol="0">
            <a:normAutofit/>
          </a:bodyPr>
          <a:lstStyle/>
          <a:p>
            <a:pPr algn="just" eaLnBrk="1" hangingPunct="1"/>
            <a:r>
              <a:rPr lang="en-US" altLang="el-GR" sz="2000" dirty="0">
                <a:ea typeface="ヒラギノ角ゴ Pro W3" pitchFamily="-65" charset="-128"/>
              </a:rPr>
              <a:t>If tax rate on D </a:t>
            </a:r>
            <a:r>
              <a:rPr lang="en-US" altLang="el-GR" sz="2000" b="1" dirty="0">
                <a:solidFill>
                  <a:srgbClr val="FF0000"/>
                </a:solidFill>
                <a:ea typeface="ヒラギノ角ゴ Pro W3" pitchFamily="-65" charset="-128"/>
              </a:rPr>
              <a:t>&gt;</a:t>
            </a:r>
            <a:r>
              <a:rPr lang="en-US" altLang="el-GR" sz="2000" dirty="0">
                <a:ea typeface="ヒラギノ角ゴ Pro W3" pitchFamily="-65" charset="-128"/>
              </a:rPr>
              <a:t> the tax rate on capital gains</a:t>
            </a:r>
          </a:p>
          <a:p>
            <a:pPr marL="0" indent="0" algn="just" eaLnBrk="1" hangingPunct="1">
              <a:buNone/>
            </a:pPr>
            <a:r>
              <a:rPr lang="en-US" altLang="el-GR" sz="2000" dirty="0">
                <a:ea typeface="ヒラギノ角ゴ Pro W3" pitchFamily="-65" charset="-128"/>
                <a:cs typeface="Arial" panose="020B0604020202020204" pitchFamily="34" charset="0"/>
              </a:rPr>
              <a:t>	→	</a:t>
            </a:r>
            <a:r>
              <a:rPr lang="en-US" altLang="el-GR" sz="2000" dirty="0">
                <a:ea typeface="ヒラギノ角ゴ Pro W3" pitchFamily="-65" charset="-128"/>
              </a:rPr>
              <a:t>shareholders will pay </a:t>
            </a:r>
            <a:r>
              <a:rPr lang="en-US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lower taxes </a:t>
            </a:r>
            <a:r>
              <a:rPr lang="en-US" altLang="el-GR" sz="2000" dirty="0">
                <a:ea typeface="ヒラギノ角ゴ Pro W3" pitchFamily="-65" charset="-128"/>
              </a:rPr>
              <a:t>if a firm uses share repurchases</a:t>
            </a:r>
          </a:p>
          <a:p>
            <a:pPr marL="0" indent="0" algn="just" eaLnBrk="1" hangingPunct="1">
              <a:buNone/>
            </a:pPr>
            <a:endParaRPr lang="en-US" altLang="el-GR" sz="2000" dirty="0">
              <a:ea typeface="ヒラギノ角ゴ Pro W3" pitchFamily="-65" charset="-128"/>
            </a:endParaRPr>
          </a:p>
          <a:p>
            <a:pPr algn="just" eaLnBrk="1" hangingPunct="1"/>
            <a:r>
              <a:rPr lang="en-US" altLang="el-GR" sz="2000" b="1" dirty="0">
                <a:solidFill>
                  <a:srgbClr val="FF0000"/>
                </a:solidFill>
                <a:ea typeface="ヒラギノ角ゴ Pro W3" pitchFamily="-65" charset="-128"/>
              </a:rPr>
              <a:t>The tax savings will increase the value of a firm that uses share repurchases rather than D</a:t>
            </a:r>
            <a:r>
              <a:rPr lang="en-GB" altLang="el-GR" sz="2000" b="1" dirty="0">
                <a:ea typeface="ヒラギノ角ゴ Pro W3" pitchFamily="-65" charset="-128"/>
              </a:rPr>
              <a:t> </a:t>
            </a:r>
          </a:p>
          <a:p>
            <a:pPr algn="just" eaLnBrk="1" hangingPunct="1"/>
            <a:endParaRPr lang="en-GB" altLang="el-GR" sz="2000" b="1" dirty="0">
              <a:ea typeface="ヒラギノ角ゴ Pro W3" pitchFamily="-65" charset="-128"/>
            </a:endParaRPr>
          </a:p>
          <a:p>
            <a:pPr algn="just" eaLnBrk="1" hangingPunct="1"/>
            <a:r>
              <a:rPr lang="en-GB" altLang="el-GR" sz="2000" dirty="0">
                <a:ea typeface="ヒラギノ角ゴ Pro W3" pitchFamily="-65" charset="-128"/>
              </a:rPr>
              <a:t>The </a:t>
            </a:r>
            <a:r>
              <a:rPr lang="en-GB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optimal dividend policy </a:t>
            </a:r>
            <a:r>
              <a:rPr lang="en-GB" altLang="el-GR" sz="2000" dirty="0">
                <a:ea typeface="ヒラギノ角ゴ Pro W3" pitchFamily="-65" charset="-128"/>
              </a:rPr>
              <a:t>when the dividend tax rate </a:t>
            </a:r>
            <a:r>
              <a:rPr lang="en-GB" altLang="el-GR" sz="2000" b="1" dirty="0">
                <a:solidFill>
                  <a:srgbClr val="FF0000"/>
                </a:solidFill>
                <a:ea typeface="ヒラギノ角ゴ Pro W3" pitchFamily="-65" charset="-128"/>
              </a:rPr>
              <a:t>&gt;</a:t>
            </a:r>
            <a:r>
              <a:rPr lang="en-GB" altLang="el-GR" sz="2000" dirty="0">
                <a:ea typeface="ヒラギノ角ゴ Pro W3" pitchFamily="-65" charset="-128"/>
              </a:rPr>
              <a:t> the capital gain tax rate: </a:t>
            </a:r>
          </a:p>
          <a:p>
            <a:pPr marL="0" indent="0" algn="just" eaLnBrk="1" hangingPunct="1">
              <a:buNone/>
            </a:pPr>
            <a:endParaRPr lang="en-GB" altLang="el-GR" sz="2000" dirty="0">
              <a:ea typeface="ヒラギノ角ゴ Pro W3" pitchFamily="-65" charset="-128"/>
            </a:endParaRPr>
          </a:p>
          <a:p>
            <a:pPr marL="0" indent="0" algn="just" eaLnBrk="1" hangingPunct="1">
              <a:buNone/>
            </a:pPr>
            <a:r>
              <a:rPr lang="en-GB" altLang="el-GR" sz="2000" dirty="0">
                <a:ea typeface="ヒラギノ角ゴ Pro W3" pitchFamily="-65" charset="-128"/>
              </a:rPr>
              <a:t>→	</a:t>
            </a:r>
            <a:r>
              <a:rPr lang="en-GB" altLang="el-GR" sz="2000" b="1" dirty="0">
                <a:solidFill>
                  <a:srgbClr val="FF0000"/>
                </a:solidFill>
                <a:ea typeface="ヒラギノ角ゴ Pro W3" pitchFamily="-65" charset="-128"/>
              </a:rPr>
              <a:t>pay no D</a:t>
            </a:r>
          </a:p>
          <a:p>
            <a:pPr algn="just" eaLnBrk="1" hangingPunct="1"/>
            <a:endParaRPr lang="en-GB" altLang="el-GR" sz="2000" dirty="0">
              <a:ea typeface="ヒラギノ角ゴ Pro W3" pitchFamily="-65" charset="-128"/>
            </a:endParaRPr>
          </a:p>
          <a:p>
            <a:pPr algn="just" eaLnBrk="1" hangingPunct="1"/>
            <a:r>
              <a:rPr lang="en-GB" altLang="el-GR" sz="2000" dirty="0">
                <a:ea typeface="ヒラギノ角ゴ Pro W3" pitchFamily="-65" charset="-128"/>
              </a:rPr>
              <a:t>Historical data indicate that payment of D is </a:t>
            </a:r>
            <a:r>
              <a:rPr lang="en-GB" altLang="el-GR" sz="2000" dirty="0">
                <a:latin typeface="Arial" panose="020B0604020202020204" pitchFamily="34" charset="0"/>
                <a:ea typeface="ヒラギノ角ゴ Pro W3" pitchFamily="-65" charset="-128"/>
                <a:cs typeface="Arial" panose="020B0604020202020204" pitchFamily="34" charset="0"/>
              </a:rPr>
              <a:t>↓, while </a:t>
            </a:r>
            <a:r>
              <a:rPr lang="en-GB" altLang="el-GR" sz="2000" dirty="0">
                <a:ea typeface="ヒラギノ角ゴ Pro W3" pitchFamily="-65" charset="-128"/>
              </a:rPr>
              <a:t>repurchases are </a:t>
            </a:r>
            <a:r>
              <a:rPr lang="en-GB" altLang="el-GR" sz="2000" dirty="0">
                <a:latin typeface="Arial" panose="020B0604020202020204" pitchFamily="34" charset="0"/>
                <a:ea typeface="ヒラギノ角ゴ Pro W3" pitchFamily="-65" charset="-128"/>
                <a:cs typeface="Arial" panose="020B0604020202020204" pitchFamily="34" charset="0"/>
              </a:rPr>
              <a:t>↑</a:t>
            </a:r>
            <a:endParaRPr lang="en-US" altLang="el-GR" sz="2000" dirty="0">
              <a:ea typeface="ヒラギノ角ゴ Pro W3" pitchFamily="-65" charset="-128"/>
            </a:endParaRPr>
          </a:p>
        </p:txBody>
      </p:sp>
    </p:spTree>
  </p:cSld>
  <p:clrMapOvr>
    <a:masterClrMapping/>
  </p:clrMapOvr>
  <p:transition spd="med">
    <p:wipe dir="r"/>
  </p:transition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82" name="Rectangle 2">
            <a:extLst>
              <a:ext uri="{FF2B5EF4-FFF2-40B4-BE49-F238E27FC236}">
                <a16:creationId xmlns:a16="http://schemas.microsoft.com/office/drawing/2014/main" id="{68EE45C9-A278-A6BC-54F9-35710950A18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05035" y="1020719"/>
            <a:ext cx="10515600" cy="67562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l-GR" sz="2000" dirty="0">
                <a:ea typeface="ヒラギノ角ゴ Pro W3" pitchFamily="-65" charset="-128"/>
              </a:rPr>
              <a:t>Textbook: Figure 17.4  </a:t>
            </a:r>
            <a:r>
              <a:rPr lang="en-US" altLang="el-GR" sz="2000" b="0" dirty="0">
                <a:ea typeface="ヒラギノ角ゴ Pro W3" pitchFamily="-65" charset="-128"/>
              </a:rPr>
              <a:t>Trends in the Use of Dividends and Repurchases</a:t>
            </a:r>
            <a:endParaRPr lang="en-US" altLang="el-GR" sz="2000" dirty="0">
              <a:solidFill>
                <a:srgbClr val="B9B419"/>
              </a:solidFill>
              <a:ea typeface="ヒラギノ角ゴ Pro W3" pitchFamily="-65" charset="-128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7EE087BE-F1ED-041B-D6A5-31B21518249F}"/>
              </a:ext>
            </a:extLst>
          </p:cNvPr>
          <p:cNvSpPr txBox="1">
            <a:spLocks noChangeArrowheads="1"/>
          </p:cNvSpPr>
          <p:nvPr/>
        </p:nvSpPr>
        <p:spPr>
          <a:xfrm>
            <a:off x="614362" y="153721"/>
            <a:ext cx="10515600" cy="7338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l-GR" sz="3600" b="1" dirty="0">
                <a:ea typeface="ヒラギノ角ゴ Pro W3" pitchFamily="-65" charset="-128"/>
              </a:rPr>
              <a:t>Optimal Dividend Policy with Taxes</a:t>
            </a:r>
          </a:p>
        </p:txBody>
      </p:sp>
      <p:pic>
        <p:nvPicPr>
          <p:cNvPr id="4" name="Εικόνα 3">
            <a:extLst>
              <a:ext uri="{FF2B5EF4-FFF2-40B4-BE49-F238E27FC236}">
                <a16:creationId xmlns:a16="http://schemas.microsoft.com/office/drawing/2014/main" id="{74B4DDAF-6816-34A8-2FEA-3C5E8A9842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2037" y="1696339"/>
            <a:ext cx="10067925" cy="4793238"/>
          </a:xfrm>
          <a:prstGeom prst="rect">
            <a:avLst/>
          </a:prstGeom>
        </p:spPr>
      </p:pic>
    </p:spTree>
  </p:cSld>
  <p:clrMapOvr>
    <a:masterClrMapping/>
  </p:clrMapOvr>
  <p:transition spd="med">
    <p:wipe dir="r"/>
  </p:transition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330" name="Rectangle 2">
            <a:extLst>
              <a:ext uri="{FF2B5EF4-FFF2-40B4-BE49-F238E27FC236}">
                <a16:creationId xmlns:a16="http://schemas.microsoft.com/office/drawing/2014/main" id="{816C1DDC-2195-EB14-CF71-E856D2F6C4D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12235" y="1213405"/>
            <a:ext cx="10515600" cy="465895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l-GR" sz="2000" dirty="0">
                <a:ea typeface="ヒラギノ角ゴ Pro W3" pitchFamily="-65" charset="-128"/>
              </a:rPr>
              <a:t>Textbook: Figure 17.5  </a:t>
            </a:r>
            <a:r>
              <a:rPr lang="en-US" altLang="el-GR" sz="2000" b="0" dirty="0">
                <a:ea typeface="ヒラギノ角ゴ Pro W3" pitchFamily="-65" charset="-128"/>
              </a:rPr>
              <a:t>The Changing Composition of Shareholder Payouts</a:t>
            </a:r>
            <a:endParaRPr lang="en-US" altLang="el-GR" sz="2000" dirty="0">
              <a:ea typeface="ヒラギノ角ゴ Pro W3" pitchFamily="-65" charset="-128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386C5E70-D24D-BE4D-144B-BE50FC215DC8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249715"/>
            <a:ext cx="10515600" cy="73383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l-GR" sz="3600" b="1" dirty="0">
                <a:ea typeface="ヒラギノ角ゴ Pro W3" pitchFamily="-65" charset="-128"/>
              </a:rPr>
              <a:t>Optimal Dividend Policy with Taxes</a:t>
            </a:r>
          </a:p>
        </p:txBody>
      </p:sp>
      <p:pic>
        <p:nvPicPr>
          <p:cNvPr id="4" name="Εικόνα 3">
            <a:extLst>
              <a:ext uri="{FF2B5EF4-FFF2-40B4-BE49-F238E27FC236}">
                <a16:creationId xmlns:a16="http://schemas.microsoft.com/office/drawing/2014/main" id="{6247D480-09CB-B485-7066-A1A019E5A83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8700" y="1820380"/>
            <a:ext cx="10134600" cy="4724400"/>
          </a:xfrm>
          <a:prstGeom prst="rect">
            <a:avLst/>
          </a:prstGeom>
        </p:spPr>
      </p:pic>
    </p:spTree>
  </p:cSld>
  <p:clrMapOvr>
    <a:masterClrMapping/>
  </p:clrMapOvr>
  <p:transition spd="med">
    <p:wipe dir="r"/>
  </p:transition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1426" name="Rectangle 2">
            <a:extLst>
              <a:ext uri="{FF2B5EF4-FFF2-40B4-BE49-F238E27FC236}">
                <a16:creationId xmlns:a16="http://schemas.microsoft.com/office/drawing/2014/main" id="{648FEFB0-F202-E3FF-A2D0-38C34672040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10515600" cy="666721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l-GR" sz="3600" b="1" dirty="0">
                <a:latin typeface="+mn-lt"/>
                <a:ea typeface="ヒラギノ角ゴ Pro W3" pitchFamily="-65" charset="-128"/>
              </a:rPr>
              <a:t>Dividend and Tax Clienteles</a:t>
            </a:r>
          </a:p>
        </p:txBody>
      </p:sp>
      <p:sp>
        <p:nvSpPr>
          <p:cNvPr id="231427" name="Rectangle 3">
            <a:extLst>
              <a:ext uri="{FF2B5EF4-FFF2-40B4-BE49-F238E27FC236}">
                <a16:creationId xmlns:a16="http://schemas.microsoft.com/office/drawing/2014/main" id="{6BA47C09-E2CA-CC30-1398-BA7B86964820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8200" y="1233182"/>
            <a:ext cx="10951346" cy="5259693"/>
          </a:xfrm>
        </p:spPr>
        <p:txBody>
          <a:bodyPr vert="horz" lIns="91440" tIns="45720" rIns="91440" bIns="45720" rtlCol="0">
            <a:normAutofit/>
          </a:bodyPr>
          <a:lstStyle/>
          <a:p>
            <a:pPr algn="just" eaLnBrk="1" hangingPunct="1">
              <a:lnSpc>
                <a:spcPct val="90000"/>
              </a:lnSpc>
            </a:pPr>
            <a:r>
              <a:rPr lang="en-US" altLang="el-GR" sz="2000" dirty="0">
                <a:ea typeface="ヒラギノ角ゴ Pro W3" pitchFamily="-65" charset="-128"/>
              </a:rPr>
              <a:t>The preference for share repurchases rather than dividends </a:t>
            </a:r>
          </a:p>
          <a:p>
            <a:pPr marL="0" indent="0" algn="just" eaLnBrk="1" hangingPunct="1">
              <a:lnSpc>
                <a:spcPct val="90000"/>
              </a:lnSpc>
              <a:buNone/>
            </a:pPr>
            <a:r>
              <a:rPr lang="en-US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	→	depends on the difference </a:t>
            </a:r>
            <a:r>
              <a:rPr lang="en-US" altLang="el-GR" sz="2000" dirty="0">
                <a:ea typeface="ヒラギノ角ゴ Pro W3" pitchFamily="-65" charset="-128"/>
              </a:rPr>
              <a:t>between the D tax rate and the capital gains tax rate </a:t>
            </a:r>
          </a:p>
          <a:p>
            <a:pPr algn="just" eaLnBrk="1" hangingPunct="1">
              <a:lnSpc>
                <a:spcPct val="90000"/>
              </a:lnSpc>
            </a:pPr>
            <a:endParaRPr lang="en-US" altLang="el-GR" sz="2000" dirty="0">
              <a:ea typeface="ヒラギノ角ゴ Pro W3" pitchFamily="-65" charset="-128"/>
            </a:endParaRPr>
          </a:p>
          <a:p>
            <a:pPr algn="just" eaLnBrk="1" hangingPunct="1">
              <a:lnSpc>
                <a:spcPct val="90000"/>
              </a:lnSpc>
            </a:pPr>
            <a:r>
              <a:rPr lang="en-US" altLang="el-GR" sz="2000" dirty="0">
                <a:ea typeface="ヒラギノ角ゴ Pro W3" pitchFamily="-65" charset="-128"/>
              </a:rPr>
              <a:t>Tax rates vary by income, by jurisdiction, and by whether the stock is held in a retirement account</a:t>
            </a:r>
          </a:p>
          <a:p>
            <a:pPr algn="just" eaLnBrk="1" hangingPunct="1">
              <a:lnSpc>
                <a:spcPct val="90000"/>
              </a:lnSpc>
            </a:pPr>
            <a:endParaRPr lang="en-US" altLang="el-GR" sz="2000" dirty="0">
              <a:ea typeface="ヒラギノ角ゴ Pro W3" pitchFamily="-65" charset="-128"/>
            </a:endParaRPr>
          </a:p>
          <a:p>
            <a:pPr algn="just" eaLnBrk="1" hangingPunct="1">
              <a:lnSpc>
                <a:spcPct val="90000"/>
              </a:lnSpc>
            </a:pPr>
            <a:r>
              <a:rPr lang="en-US" altLang="el-GR" sz="2000" dirty="0">
                <a:ea typeface="ヒラギノ角ゴ Pro W3" pitchFamily="-65" charset="-128"/>
              </a:rPr>
              <a:t>Thus, firms may attract different groups of investors depending on their dividend policy</a:t>
            </a:r>
          </a:p>
          <a:p>
            <a:pPr algn="just" eaLnBrk="1" hangingPunct="1">
              <a:lnSpc>
                <a:spcPct val="90000"/>
              </a:lnSpc>
            </a:pPr>
            <a:endParaRPr lang="en-GB" altLang="el-GR" sz="2000" dirty="0">
              <a:ea typeface="ヒラギノ角ゴ Pro W3" pitchFamily="-65" charset="-128"/>
            </a:endParaRPr>
          </a:p>
          <a:p>
            <a:pPr algn="just" eaLnBrk="1" hangingPunct="1">
              <a:lnSpc>
                <a:spcPct val="90000"/>
              </a:lnSpc>
            </a:pPr>
            <a:r>
              <a:rPr lang="en-GB" altLang="el-GR" sz="2000" b="1" dirty="0">
                <a:solidFill>
                  <a:srgbClr val="FF0000"/>
                </a:solidFill>
                <a:ea typeface="ヒラギノ角ゴ Pro W3" pitchFamily="-65" charset="-128"/>
              </a:rPr>
              <a:t>Example: </a:t>
            </a:r>
            <a:r>
              <a:rPr lang="en-GB" altLang="el-GR" sz="2000" dirty="0">
                <a:ea typeface="ヒラギノ角ゴ Pro W3" pitchFamily="-65" charset="-128"/>
              </a:rPr>
              <a:t>you buy a stock before ex-dividend and sell it just after</a:t>
            </a:r>
          </a:p>
          <a:p>
            <a:pPr algn="just" eaLnBrk="1" hangingPunct="1">
              <a:lnSpc>
                <a:spcPct val="90000"/>
              </a:lnSpc>
            </a:pPr>
            <a:r>
              <a:rPr lang="en-US" altLang="el-GR" sz="2000" dirty="0">
                <a:ea typeface="ヒラギノ角ゴ Pro W3" pitchFamily="-65" charset="-128"/>
              </a:rPr>
              <a:t> </a:t>
            </a:r>
          </a:p>
          <a:p>
            <a:pPr algn="just" eaLnBrk="1" hangingPunct="1">
              <a:lnSpc>
                <a:spcPct val="90000"/>
              </a:lnSpc>
            </a:pPr>
            <a:r>
              <a:rPr lang="en-US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Arbitrage</a:t>
            </a:r>
            <a:r>
              <a:rPr lang="en-US" altLang="el-GR" sz="2000" dirty="0">
                <a:ea typeface="ヒラギノ角ゴ Pro W3" pitchFamily="-65" charset="-128"/>
              </a:rPr>
              <a:t> suggests that </a:t>
            </a:r>
            <a:r>
              <a:rPr lang="en-GB" altLang="el-GR" sz="2000" dirty="0">
                <a:ea typeface="ヒラギノ角ゴ Pro W3" pitchFamily="-65" charset="-128"/>
              </a:rPr>
              <a:t>the </a:t>
            </a:r>
            <a:r>
              <a:rPr lang="en-GB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equilibrium</a:t>
            </a:r>
            <a:r>
              <a:rPr lang="en-GB" altLang="el-GR" sz="2000" dirty="0">
                <a:ea typeface="ヒラギノ角ゴ Pro W3" pitchFamily="-65" charset="-128"/>
              </a:rPr>
              <a:t> condition is:</a:t>
            </a:r>
          </a:p>
          <a:p>
            <a:pPr marL="0" indent="0" algn="just">
              <a:buNone/>
            </a:pPr>
            <a:r>
              <a:rPr lang="en-US" altLang="el-GR" sz="2000" dirty="0">
                <a:ea typeface="ヒラギノ角ゴ Pro W3" pitchFamily="-65" charset="-128"/>
              </a:rPr>
              <a:t>	→	t</a:t>
            </a:r>
            <a:r>
              <a:rPr lang="en-US" altLang="el-GR" sz="2000" baseline="-25000" dirty="0">
                <a:ea typeface="ヒラギノ角ゴ Pro W3" pitchFamily="-65" charset="-128"/>
              </a:rPr>
              <a:t>d</a:t>
            </a:r>
            <a:r>
              <a:rPr lang="en-US" altLang="el-GR" sz="2000" dirty="0">
                <a:ea typeface="ヒラギノ角ゴ Pro W3" pitchFamily="-65" charset="-128"/>
              </a:rPr>
              <a:t> = investor’s dividend tax rate</a:t>
            </a:r>
          </a:p>
          <a:p>
            <a:pPr marL="0" indent="0" algn="just">
              <a:buNone/>
            </a:pPr>
            <a:r>
              <a:rPr lang="en-US" altLang="el-GR" sz="2000" dirty="0">
                <a:ea typeface="ヒラギノ角ゴ Pro W3" pitchFamily="-65" charset="-128"/>
              </a:rPr>
              <a:t>	→	</a:t>
            </a:r>
            <a:r>
              <a:rPr lang="en-US" altLang="el-GR" sz="2000" dirty="0" err="1">
                <a:ea typeface="ヒラギノ角ゴ Pro W3" pitchFamily="-65" charset="-128"/>
              </a:rPr>
              <a:t>t</a:t>
            </a:r>
            <a:r>
              <a:rPr lang="en-US" altLang="el-GR" sz="2000" baseline="-25000" dirty="0" err="1">
                <a:ea typeface="ヒラギノ角ゴ Pro W3" pitchFamily="-65" charset="-128"/>
              </a:rPr>
              <a:t>g</a:t>
            </a:r>
            <a:r>
              <a:rPr lang="en-US" altLang="el-GR" sz="2000" dirty="0">
                <a:ea typeface="ヒラギノ角ゴ Pro W3" pitchFamily="-65" charset="-128"/>
              </a:rPr>
              <a:t> = capital gains tax rate</a:t>
            </a:r>
          </a:p>
        </p:txBody>
      </p:sp>
      <p:pic>
        <p:nvPicPr>
          <p:cNvPr id="2" name="Εικόνα 1">
            <a:extLst>
              <a:ext uri="{FF2B5EF4-FFF2-40B4-BE49-F238E27FC236}">
                <a16:creationId xmlns:a16="http://schemas.microsoft.com/office/drawing/2014/main" id="{C5FBB3A4-22B6-F7A5-796B-9C20D01E05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1905" y="4821607"/>
            <a:ext cx="3826275" cy="380708"/>
          </a:xfrm>
          <a:prstGeom prst="rect">
            <a:avLst/>
          </a:prstGeom>
        </p:spPr>
      </p:pic>
    </p:spTree>
  </p:cSld>
  <p:clrMapOvr>
    <a:masterClrMapping/>
  </p:clrMapOvr>
  <p:transition spd="med">
    <p:wipe dir="r"/>
  </p:transition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23" name="Rectangle 3">
            <a:extLst>
              <a:ext uri="{FF2B5EF4-FFF2-40B4-BE49-F238E27FC236}">
                <a16:creationId xmlns:a16="http://schemas.microsoft.com/office/drawing/2014/main" id="{3C561145-4ACE-38A4-95A9-F612A9A0CB9B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8200" y="1199626"/>
            <a:ext cx="10515600" cy="5293247"/>
          </a:xfrm>
        </p:spPr>
        <p:txBody>
          <a:bodyPr vert="horz" lIns="91440" tIns="45720" rIns="91440" bIns="45720" rtlCol="0">
            <a:normAutofit/>
          </a:bodyPr>
          <a:lstStyle/>
          <a:p>
            <a:pPr algn="just" eaLnBrk="1" hangingPunct="1"/>
            <a:r>
              <a:rPr lang="en-GB" altLang="el-GR" sz="2000" dirty="0">
                <a:ea typeface="ヒラギノ角ゴ Pro W3" pitchFamily="-65" charset="-128"/>
              </a:rPr>
              <a:t>The above can also be expressed as:</a:t>
            </a:r>
          </a:p>
          <a:p>
            <a:pPr algn="just" eaLnBrk="1" hangingPunct="1"/>
            <a:endParaRPr lang="en-GB" altLang="el-GR" sz="2000" dirty="0">
              <a:ea typeface="ヒラギノ角ゴ Pro W3" pitchFamily="-65" charset="-128"/>
            </a:endParaRPr>
          </a:p>
          <a:p>
            <a:pPr algn="just" eaLnBrk="1" hangingPunct="1"/>
            <a:endParaRPr lang="en-GB" altLang="el-GR" sz="2000" dirty="0">
              <a:ea typeface="ヒラギノ角ゴ Pro W3" pitchFamily="-65" charset="-128"/>
            </a:endParaRPr>
          </a:p>
          <a:p>
            <a:pPr algn="just" eaLnBrk="1" hangingPunct="1"/>
            <a:endParaRPr lang="en-GB" altLang="el-GR" sz="2000" dirty="0">
              <a:ea typeface="ヒラギノ角ゴ Pro W3" pitchFamily="-65" charset="-128"/>
            </a:endParaRPr>
          </a:p>
          <a:p>
            <a:pPr algn="just" eaLnBrk="1" hangingPunct="1"/>
            <a:endParaRPr lang="en-US" altLang="el-GR" sz="2000" dirty="0">
              <a:ea typeface="ヒラギノ角ゴ Pro W3" pitchFamily="-65" charset="-128"/>
            </a:endParaRPr>
          </a:p>
          <a:p>
            <a:pPr algn="just" eaLnBrk="1" hangingPunct="1"/>
            <a:endParaRPr lang="en-US" altLang="el-GR" sz="2000" dirty="0">
              <a:ea typeface="ヒラギノ角ゴ Pro W3" pitchFamily="-65" charset="-128"/>
            </a:endParaRPr>
          </a:p>
          <a:p>
            <a:pPr algn="just" eaLnBrk="1" hangingPunct="1"/>
            <a:r>
              <a:rPr lang="en-US" altLang="el-GR" sz="2000" dirty="0">
                <a:ea typeface="ヒラギノ角ゴ Pro W3" pitchFamily="-65" charset="-128"/>
              </a:rPr>
              <a:t>Thus, the </a:t>
            </a:r>
            <a:r>
              <a:rPr lang="en-US" altLang="el-GR" sz="2000" b="1" dirty="0">
                <a:solidFill>
                  <a:srgbClr val="FF0000"/>
                </a:solidFill>
                <a:ea typeface="ヒラギノ角ゴ Pro W3" pitchFamily="-65" charset="-128"/>
              </a:rPr>
              <a:t>effective dividend tax rate</a:t>
            </a:r>
            <a:r>
              <a:rPr lang="en-US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 </a:t>
            </a:r>
            <a:r>
              <a:rPr lang="en-US" altLang="el-GR" sz="2000" dirty="0">
                <a:ea typeface="ヒラギノ角ゴ Pro W3" pitchFamily="-65" charset="-128"/>
              </a:rPr>
              <a:t>is:</a:t>
            </a:r>
          </a:p>
          <a:p>
            <a:pPr algn="just" eaLnBrk="1" hangingPunct="1"/>
            <a:endParaRPr lang="en-US" altLang="el-GR" sz="2000" dirty="0">
              <a:ea typeface="ヒラギノ角ゴ Pro W3" pitchFamily="-65" charset="-128"/>
            </a:endParaRPr>
          </a:p>
          <a:p>
            <a:pPr algn="just" eaLnBrk="1" hangingPunct="1"/>
            <a:endParaRPr lang="en-US" altLang="el-GR" sz="2000" dirty="0">
              <a:ea typeface="ヒラギノ角ゴ Pro W3" pitchFamily="-65" charset="-128"/>
            </a:endParaRPr>
          </a:p>
          <a:p>
            <a:pPr algn="just" eaLnBrk="1" hangingPunct="1"/>
            <a:endParaRPr lang="en-US" altLang="el-GR" sz="2000" dirty="0">
              <a:ea typeface="ヒラギノ角ゴ Pro W3" pitchFamily="-65" charset="-128"/>
            </a:endParaRPr>
          </a:p>
          <a:p>
            <a:pPr algn="just" eaLnBrk="1" hangingPunct="1"/>
            <a:r>
              <a:rPr lang="en-US" altLang="el-GR" sz="2000" dirty="0">
                <a:ea typeface="ヒラギノ角ゴ Pro W3" pitchFamily="-65" charset="-128"/>
              </a:rPr>
              <a:t>This is a measure of the </a:t>
            </a:r>
            <a:r>
              <a:rPr lang="en-US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additional tax paid by investors </a:t>
            </a:r>
            <a:r>
              <a:rPr lang="en-US" altLang="el-GR" sz="2000" dirty="0">
                <a:ea typeface="ヒラギノ角ゴ Pro W3" pitchFamily="-65" charset="-128"/>
              </a:rPr>
              <a:t>per dollar of after-tax capital gains income that is </a:t>
            </a:r>
            <a:r>
              <a:rPr lang="en-US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instead </a:t>
            </a:r>
            <a:r>
              <a:rPr lang="en-US" altLang="el-GR" sz="2000" dirty="0">
                <a:ea typeface="ヒラギノ角ゴ Pro W3" pitchFamily="-65" charset="-128"/>
              </a:rPr>
              <a:t>received as a dividend</a:t>
            </a:r>
          </a:p>
        </p:txBody>
      </p:sp>
      <p:graphicFrame>
        <p:nvGraphicFramePr>
          <p:cNvPr id="235524" name="Object 1024">
            <a:extLst>
              <a:ext uri="{FF2B5EF4-FFF2-40B4-BE49-F238E27FC236}">
                <a16:creationId xmlns:a16="http://schemas.microsoft.com/office/drawing/2014/main" id="{72260D6D-6217-9DD8-69F2-DC9CA11C270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05624229"/>
              </p:ext>
            </p:extLst>
          </p:nvPr>
        </p:nvGraphicFramePr>
        <p:xfrm>
          <a:off x="6196614" y="3240598"/>
          <a:ext cx="2256515" cy="9094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244600" imgH="508000" progId="Equation.DSMT4">
                  <p:embed/>
                </p:oleObj>
              </mc:Choice>
              <mc:Fallback>
                <p:oleObj name="Equation" r:id="rId3" imgW="1244600" imgH="508000" progId="Equation.DSMT4">
                  <p:embed/>
                  <p:pic>
                    <p:nvPicPr>
                      <p:cNvPr id="235524" name="Object 1024">
                        <a:extLst>
                          <a:ext uri="{FF2B5EF4-FFF2-40B4-BE49-F238E27FC236}">
                            <a16:creationId xmlns:a16="http://schemas.microsoft.com/office/drawing/2014/main" id="{72260D6D-6217-9DD8-69F2-DC9CA11C270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196614" y="3240598"/>
                        <a:ext cx="2256515" cy="9094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Εικόνα 1">
            <a:extLst>
              <a:ext uri="{FF2B5EF4-FFF2-40B4-BE49-F238E27FC236}">
                <a16:creationId xmlns:a16="http://schemas.microsoft.com/office/drawing/2014/main" id="{48985298-8E76-3FB3-357F-49E82503209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96580" y="1703073"/>
            <a:ext cx="7709483" cy="788960"/>
          </a:xfrm>
          <a:prstGeom prst="rect">
            <a:avLst/>
          </a:prstGeom>
        </p:spPr>
      </p:pic>
      <p:sp>
        <p:nvSpPr>
          <p:cNvPr id="5" name="Rectangle 2">
            <a:extLst>
              <a:ext uri="{FF2B5EF4-FFF2-40B4-BE49-F238E27FC236}">
                <a16:creationId xmlns:a16="http://schemas.microsoft.com/office/drawing/2014/main" id="{CEF379C9-AF0B-A36C-7D71-F3C5713DC3C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365126"/>
            <a:ext cx="10515600" cy="524108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en-US" altLang="el-GR" sz="3600" b="1" dirty="0">
                <a:latin typeface="+mn-lt"/>
                <a:ea typeface="ヒラギノ角ゴ Pro W3" pitchFamily="-65" charset="-128"/>
              </a:rPr>
              <a:t>Dividend and Tax Clienteles</a:t>
            </a:r>
          </a:p>
        </p:txBody>
      </p:sp>
    </p:spTree>
  </p:cSld>
  <p:clrMapOvr>
    <a:masterClrMapping/>
  </p:clrMapOvr>
  <p:transition spd="med">
    <p:wipe dir="r"/>
  </p:transition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Θέση περιεχομένου 4">
            <a:extLst>
              <a:ext uri="{FF2B5EF4-FFF2-40B4-BE49-F238E27FC236}">
                <a16:creationId xmlns:a16="http://schemas.microsoft.com/office/drawing/2014/main" id="{1AE40E4A-E87B-B323-1D04-0FD14BA163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04969" y="1216404"/>
            <a:ext cx="7835317" cy="4960559"/>
          </a:xfrm>
        </p:spPr>
      </p:pic>
      <p:sp>
        <p:nvSpPr>
          <p:cNvPr id="6" name="Rectangle 2">
            <a:extLst>
              <a:ext uri="{FF2B5EF4-FFF2-40B4-BE49-F238E27FC236}">
                <a16:creationId xmlns:a16="http://schemas.microsoft.com/office/drawing/2014/main" id="{17255205-C2D4-87FB-823A-15482B51C69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365126"/>
            <a:ext cx="10515600" cy="691888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l-GR" sz="3600" b="1" dirty="0">
                <a:latin typeface="+mn-lt"/>
                <a:ea typeface="ヒラギノ角ゴ Pro W3" pitchFamily="-65" charset="-128"/>
              </a:rPr>
              <a:t>Dividend and Tax Clienteles</a:t>
            </a:r>
          </a:p>
        </p:txBody>
      </p:sp>
    </p:spTree>
    <p:extLst>
      <p:ext uri="{BB962C8B-B14F-4D97-AF65-F5344CB8AC3E}">
        <p14:creationId xmlns:p14="http://schemas.microsoft.com/office/powerpoint/2010/main" val="639902473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1666" name="Rectangle 2">
            <a:extLst>
              <a:ext uri="{FF2B5EF4-FFF2-40B4-BE49-F238E27FC236}">
                <a16:creationId xmlns:a16="http://schemas.microsoft.com/office/drawing/2014/main" id="{E2D2D042-B699-38CE-7EA8-EB33194A54B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365125"/>
            <a:ext cx="10515600" cy="633165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l-GR" sz="3600" b="1" dirty="0">
                <a:ea typeface="ヒラギノ角ゴ Pro W3" pitchFamily="-65" charset="-128"/>
              </a:rPr>
              <a:t>Tax Differences Across Investors</a:t>
            </a:r>
          </a:p>
        </p:txBody>
      </p:sp>
      <p:sp>
        <p:nvSpPr>
          <p:cNvPr id="241667" name="Rectangle 3">
            <a:extLst>
              <a:ext uri="{FF2B5EF4-FFF2-40B4-BE49-F238E27FC236}">
                <a16:creationId xmlns:a16="http://schemas.microsoft.com/office/drawing/2014/main" id="{E2E9C8CE-D9AA-9DAA-C6A4-6886A7A412BA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8200" y="1291905"/>
            <a:ext cx="10515600" cy="5083728"/>
          </a:xfrm>
        </p:spPr>
        <p:txBody>
          <a:bodyPr vert="horz" lIns="91440" tIns="45720" rIns="91440" bIns="45720" rtlCol="0">
            <a:normAutofit/>
          </a:bodyPr>
          <a:lstStyle/>
          <a:p>
            <a:pPr algn="just" eaLnBrk="1" hangingPunct="1">
              <a:lnSpc>
                <a:spcPct val="90000"/>
              </a:lnSpc>
            </a:pPr>
            <a:r>
              <a:rPr lang="en-US" altLang="el-GR" sz="2000" dirty="0">
                <a:ea typeface="ヒラギノ角ゴ Pro W3" pitchFamily="-65" charset="-128"/>
              </a:rPr>
              <a:t>The effective dividend tax rate differs across investors for a variety of reasons.</a:t>
            </a:r>
          </a:p>
          <a:p>
            <a:pPr lvl="1" algn="just" eaLnBrk="1" hangingPunct="1">
              <a:lnSpc>
                <a:spcPct val="90000"/>
              </a:lnSpc>
              <a:spcBef>
                <a:spcPct val="30000"/>
              </a:spcBef>
            </a:pPr>
            <a:r>
              <a:rPr lang="en-US" altLang="el-GR" sz="2000" dirty="0">
                <a:ea typeface="ヒラギノ角ゴ Pro W3" pitchFamily="-65" charset="-128"/>
              </a:rPr>
              <a:t>Income Level</a:t>
            </a:r>
          </a:p>
          <a:p>
            <a:pPr lvl="1" algn="just" eaLnBrk="1" hangingPunct="1">
              <a:lnSpc>
                <a:spcPct val="90000"/>
              </a:lnSpc>
              <a:spcBef>
                <a:spcPct val="30000"/>
              </a:spcBef>
            </a:pPr>
            <a:r>
              <a:rPr lang="en-US" altLang="el-GR" sz="2000" dirty="0">
                <a:ea typeface="ヒラギノ角ゴ Pro W3" pitchFamily="-65" charset="-128"/>
              </a:rPr>
              <a:t>Investment Horizon</a:t>
            </a:r>
          </a:p>
          <a:p>
            <a:pPr lvl="1" algn="just" eaLnBrk="1" hangingPunct="1">
              <a:lnSpc>
                <a:spcPct val="90000"/>
              </a:lnSpc>
              <a:spcBef>
                <a:spcPct val="30000"/>
              </a:spcBef>
            </a:pPr>
            <a:r>
              <a:rPr lang="en-US" altLang="el-GR" sz="2000" dirty="0">
                <a:ea typeface="ヒラギノ角ゴ Pro W3" pitchFamily="-65" charset="-128"/>
              </a:rPr>
              <a:t>Tax Jurisdiction</a:t>
            </a:r>
          </a:p>
          <a:p>
            <a:pPr lvl="1" algn="just" eaLnBrk="1" hangingPunct="1">
              <a:lnSpc>
                <a:spcPct val="90000"/>
              </a:lnSpc>
              <a:spcBef>
                <a:spcPct val="30000"/>
              </a:spcBef>
            </a:pPr>
            <a:r>
              <a:rPr lang="en-US" altLang="el-GR" sz="2000" dirty="0">
                <a:ea typeface="ヒラギノ角ゴ Pro W3" pitchFamily="-65" charset="-128"/>
              </a:rPr>
              <a:t>Type of Investor or Investment Account</a:t>
            </a:r>
          </a:p>
          <a:p>
            <a:pPr marL="0" indent="0" algn="just" eaLnBrk="1" hangingPunct="1">
              <a:lnSpc>
                <a:spcPct val="90000"/>
              </a:lnSpc>
              <a:spcBef>
                <a:spcPct val="60000"/>
              </a:spcBef>
              <a:buNone/>
            </a:pPr>
            <a:endParaRPr lang="en-US" altLang="el-GR" sz="2000" dirty="0">
              <a:solidFill>
                <a:srgbClr val="FF0000"/>
              </a:solidFill>
              <a:ea typeface="ヒラギノ角ゴ Pro W3" pitchFamily="-65" charset="-128"/>
              <a:cs typeface="Arial" panose="020B0604020202020204" pitchFamily="34" charset="0"/>
            </a:endParaRPr>
          </a:p>
          <a:p>
            <a:pPr marL="0" indent="0" algn="just" eaLnBrk="1" hangingPunct="1">
              <a:lnSpc>
                <a:spcPct val="90000"/>
              </a:lnSpc>
              <a:spcBef>
                <a:spcPct val="60000"/>
              </a:spcBef>
              <a:buNone/>
            </a:pPr>
            <a:r>
              <a:rPr lang="en-US" altLang="el-GR" sz="2000" dirty="0">
                <a:solidFill>
                  <a:srgbClr val="FF0000"/>
                </a:solidFill>
                <a:ea typeface="ヒラギノ角ゴ Pro W3" pitchFamily="-65" charset="-128"/>
                <a:cs typeface="Arial" panose="020B0604020202020204" pitchFamily="34" charset="0"/>
              </a:rPr>
              <a:t>	→ 	Investors with </a:t>
            </a:r>
            <a:r>
              <a:rPr lang="en-US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different tax rates have different dividend preferences</a:t>
            </a:r>
            <a:endParaRPr lang="en-GB" altLang="el-GR" sz="2000" dirty="0">
              <a:solidFill>
                <a:srgbClr val="FF0000"/>
              </a:solidFill>
              <a:ea typeface="ヒラギノ角ゴ Pro W3" pitchFamily="-65" charset="-128"/>
            </a:endParaRPr>
          </a:p>
          <a:p>
            <a:pPr algn="just" eaLnBrk="1" hangingPunct="1">
              <a:lnSpc>
                <a:spcPct val="90000"/>
              </a:lnSpc>
              <a:spcBef>
                <a:spcPct val="60000"/>
              </a:spcBef>
            </a:pPr>
            <a:endParaRPr lang="en-GB" altLang="el-GR" sz="2000" b="1" dirty="0">
              <a:solidFill>
                <a:srgbClr val="FF0000"/>
              </a:solidFill>
              <a:ea typeface="ヒラギノ角ゴ Pro W3" pitchFamily="-65" charset="-128"/>
            </a:endParaRPr>
          </a:p>
          <a:p>
            <a:pPr algn="just" eaLnBrk="1" hangingPunct="1">
              <a:lnSpc>
                <a:spcPct val="90000"/>
              </a:lnSpc>
              <a:spcBef>
                <a:spcPct val="60000"/>
              </a:spcBef>
            </a:pPr>
            <a:r>
              <a:rPr lang="en-GB" altLang="el-GR" sz="2000" b="1" dirty="0">
                <a:solidFill>
                  <a:srgbClr val="FF0000"/>
                </a:solidFill>
                <a:ea typeface="ヒラギノ角ゴ Pro W3" pitchFamily="-65" charset="-128"/>
              </a:rPr>
              <a:t>Clientele Effect: the </a:t>
            </a:r>
            <a:r>
              <a:rPr lang="en-GB" altLang="el-GR" sz="2000" dirty="0">
                <a:ea typeface="ヒラギノ角ゴ Pro W3" pitchFamily="-65" charset="-128"/>
              </a:rPr>
              <a:t>dividend policy of a corporation </a:t>
            </a:r>
            <a:r>
              <a:rPr lang="en-GB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reflects the tax preference of their clientele</a:t>
            </a:r>
          </a:p>
          <a:p>
            <a:pPr algn="just" eaLnBrk="1" hangingPunct="1">
              <a:lnSpc>
                <a:spcPct val="90000"/>
              </a:lnSpc>
              <a:spcBef>
                <a:spcPct val="60000"/>
              </a:spcBef>
            </a:pPr>
            <a:endParaRPr lang="en-GB" altLang="el-GR" sz="2000" dirty="0">
              <a:ea typeface="ヒラギノ角ゴ Pro W3" pitchFamily="-65" charset="-128"/>
            </a:endParaRPr>
          </a:p>
          <a:p>
            <a:pPr algn="just" eaLnBrk="1" hangingPunct="1">
              <a:lnSpc>
                <a:spcPct val="90000"/>
              </a:lnSpc>
              <a:spcBef>
                <a:spcPct val="60000"/>
              </a:spcBef>
            </a:pPr>
            <a:r>
              <a:rPr lang="en-GB" altLang="el-GR" sz="2000" dirty="0">
                <a:ea typeface="ヒラギノ角ゴ Pro W3" pitchFamily="-65" charset="-128"/>
              </a:rPr>
              <a:t>Investors at the highest tax brackets </a:t>
            </a:r>
            <a:r>
              <a:rPr lang="en-GB" altLang="el-GR" sz="2000" dirty="0">
                <a:ea typeface="ヒラギノ角ゴ Pro W3" pitchFamily="-65" charset="-128"/>
                <a:cs typeface="Arial" panose="020B0604020202020204" pitchFamily="34" charset="0"/>
              </a:rPr>
              <a:t>→ prefer </a:t>
            </a:r>
            <a:r>
              <a:rPr lang="en-GB" altLang="el-GR" sz="2000" dirty="0">
                <a:ea typeface="ヒラギノ角ゴ Pro W3" pitchFamily="-65" charset="-128"/>
              </a:rPr>
              <a:t>stocks that pay no or low D </a:t>
            </a:r>
          </a:p>
          <a:p>
            <a:pPr algn="just" eaLnBrk="1" hangingPunct="1">
              <a:lnSpc>
                <a:spcPct val="90000"/>
              </a:lnSpc>
              <a:spcBef>
                <a:spcPct val="60000"/>
              </a:spcBef>
            </a:pPr>
            <a:r>
              <a:rPr lang="en-GB" altLang="el-GR" sz="2000" dirty="0">
                <a:ea typeface="ヒラギノ角ゴ Pro W3" pitchFamily="-65" charset="-128"/>
              </a:rPr>
              <a:t>Investors that are tax-free and corporations </a:t>
            </a:r>
            <a:r>
              <a:rPr lang="en-GB" altLang="el-GR" sz="2000" dirty="0">
                <a:ea typeface="ヒラギノ角ゴ Pro W3" pitchFamily="-65" charset="-128"/>
                <a:cs typeface="Arial" panose="020B0604020202020204" pitchFamily="34" charset="0"/>
              </a:rPr>
              <a:t>→ prefer </a:t>
            </a:r>
            <a:r>
              <a:rPr lang="en-GB" altLang="el-GR" sz="2000" dirty="0">
                <a:ea typeface="ヒラギノ角ゴ Pro W3" pitchFamily="-65" charset="-128"/>
              </a:rPr>
              <a:t>stocks with high D</a:t>
            </a:r>
            <a:endParaRPr lang="en-US" altLang="el-GR" sz="2000" dirty="0">
              <a:ea typeface="ヒラギノ角ゴ Pro W3" pitchFamily="-65" charset="-128"/>
            </a:endParaRPr>
          </a:p>
        </p:txBody>
      </p:sp>
    </p:spTree>
  </p:cSld>
  <p:clrMapOvr>
    <a:masterClrMapping/>
  </p:clrMapOvr>
  <p:transition spd="med">
    <p:wipe dir="r"/>
  </p:transition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62" name="Rectangle 2">
            <a:extLst>
              <a:ext uri="{FF2B5EF4-FFF2-40B4-BE49-F238E27FC236}">
                <a16:creationId xmlns:a16="http://schemas.microsoft.com/office/drawing/2014/main" id="{25C02D42-A592-089B-A06C-7C04B2EEA33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1268376"/>
            <a:ext cx="10515600" cy="471487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l-GR" sz="2000" dirty="0">
                <a:ea typeface="ヒラギノ角ゴ Pro W3" pitchFamily="-65" charset="-128"/>
              </a:rPr>
              <a:t>Textbook: Table 17.3  </a:t>
            </a:r>
            <a:r>
              <a:rPr lang="en-US" altLang="el-GR" sz="2000" b="0" dirty="0">
                <a:ea typeface="ヒラギノ角ゴ Pro W3" pitchFamily="-65" charset="-128"/>
              </a:rPr>
              <a:t>Differing Dividend Policy Preferences Across Investor Groups</a:t>
            </a:r>
            <a:endParaRPr lang="en-US" altLang="el-GR" sz="2000" dirty="0">
              <a:ea typeface="ヒラギノ角ゴ Pro W3" pitchFamily="-65" charset="-128"/>
            </a:endParaRPr>
          </a:p>
        </p:txBody>
      </p:sp>
      <p:sp>
        <p:nvSpPr>
          <p:cNvPr id="2" name="Rectangle 2">
            <a:extLst>
              <a:ext uri="{FF2B5EF4-FFF2-40B4-BE49-F238E27FC236}">
                <a16:creationId xmlns:a16="http://schemas.microsoft.com/office/drawing/2014/main" id="{0BB3C80D-7CE6-280B-B0F5-9AEED88180EC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365125"/>
            <a:ext cx="10515600" cy="63316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el-GR" sz="3600" b="1">
                <a:ea typeface="ヒラギノ角ゴ Pro W3" pitchFamily="-65" charset="-128"/>
              </a:rPr>
              <a:t>Tax Differences Across Investors</a:t>
            </a:r>
            <a:endParaRPr lang="en-US" altLang="el-GR" sz="3600" b="1" dirty="0">
              <a:ea typeface="ヒラギノ角ゴ Pro W3" pitchFamily="-65" charset="-128"/>
            </a:endParaRPr>
          </a:p>
        </p:txBody>
      </p:sp>
      <p:pic>
        <p:nvPicPr>
          <p:cNvPr id="4" name="Εικόνα 3">
            <a:extLst>
              <a:ext uri="{FF2B5EF4-FFF2-40B4-BE49-F238E27FC236}">
                <a16:creationId xmlns:a16="http://schemas.microsoft.com/office/drawing/2014/main" id="{0A24F577-21AE-8CFF-6A44-2CA703FD74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7274" y="2009949"/>
            <a:ext cx="10048875" cy="3662882"/>
          </a:xfrm>
          <a:prstGeom prst="rect">
            <a:avLst/>
          </a:prstGeom>
        </p:spPr>
      </p:pic>
    </p:spTree>
  </p:cSld>
  <p:clrMapOvr>
    <a:masterClrMapping/>
  </p:clrMapOvr>
  <p:transition spd="med">
    <p:wipe dir="r"/>
  </p:transition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811" name="Rectangle 3">
            <a:extLst>
              <a:ext uri="{FF2B5EF4-FFF2-40B4-BE49-F238E27FC236}">
                <a16:creationId xmlns:a16="http://schemas.microsoft.com/office/drawing/2014/main" id="{0E237DFB-EB40-E36B-6D66-26421563F0F8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621438" y="986979"/>
            <a:ext cx="3808519" cy="5293454"/>
          </a:xfrm>
        </p:spPr>
        <p:txBody>
          <a:bodyPr vert="horz" lIns="91440" tIns="45720" rIns="91440" bIns="45720" rtlCol="0">
            <a:normAutofit/>
          </a:bodyPr>
          <a:lstStyle/>
          <a:p>
            <a:pPr algn="just" eaLnBrk="1" hangingPunct="1">
              <a:lnSpc>
                <a:spcPct val="90000"/>
              </a:lnSpc>
            </a:pPr>
            <a:r>
              <a:rPr lang="en-US" altLang="el-GR" sz="2000" b="1" dirty="0">
                <a:solidFill>
                  <a:srgbClr val="FF0000"/>
                </a:solidFill>
                <a:ea typeface="ヒラギノ角ゴ Pro W3" pitchFamily="-65" charset="-128"/>
              </a:rPr>
              <a:t>Dividend-capture theory</a:t>
            </a:r>
          </a:p>
          <a:p>
            <a:pPr algn="just" eaLnBrk="1" hangingPunct="1">
              <a:lnSpc>
                <a:spcPct val="90000"/>
              </a:lnSpc>
            </a:pPr>
            <a:endParaRPr lang="en-US" altLang="el-GR" sz="2000" dirty="0">
              <a:ea typeface="ヒラギノ角ゴ Pro W3" pitchFamily="-65" charset="-128"/>
            </a:endParaRPr>
          </a:p>
          <a:p>
            <a:pPr algn="just" eaLnBrk="1" hangingPunct="1">
              <a:lnSpc>
                <a:spcPct val="90000"/>
              </a:lnSpc>
            </a:pPr>
            <a:r>
              <a:rPr lang="en-US" altLang="el-GR" sz="2000" dirty="0">
                <a:ea typeface="ヒラギノ角ゴ Pro W3" pitchFamily="-65" charset="-128"/>
              </a:rPr>
              <a:t>Absent transaction costs, investors can trade shares at the time of the dividend so that </a:t>
            </a:r>
            <a:r>
              <a:rPr lang="en-US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non-taxed investors receive the dividend </a:t>
            </a:r>
          </a:p>
          <a:p>
            <a:pPr algn="just" eaLnBrk="1" hangingPunct="1">
              <a:lnSpc>
                <a:spcPct val="90000"/>
              </a:lnSpc>
            </a:pPr>
            <a:endParaRPr lang="en-US" altLang="el-GR" sz="2000" dirty="0">
              <a:ea typeface="ヒラギノ角ゴ Pro W3" pitchFamily="-65" charset="-128"/>
            </a:endParaRPr>
          </a:p>
          <a:p>
            <a:pPr algn="just" eaLnBrk="1" hangingPunct="1">
              <a:lnSpc>
                <a:spcPct val="90000"/>
              </a:lnSpc>
            </a:pPr>
            <a:r>
              <a:rPr lang="en-US" altLang="el-GR" sz="2000" dirty="0">
                <a:ea typeface="ヒラギノ角ゴ Pro W3" pitchFamily="-65" charset="-128"/>
              </a:rPr>
              <a:t>That is, non-taxed investors need not hold the high-dividend-paying stocks </a:t>
            </a:r>
            <a:r>
              <a:rPr lang="en-US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all the time</a:t>
            </a:r>
          </a:p>
          <a:p>
            <a:pPr algn="just" eaLnBrk="1" hangingPunct="1">
              <a:lnSpc>
                <a:spcPct val="90000"/>
              </a:lnSpc>
            </a:pPr>
            <a:endParaRPr lang="en-US" altLang="el-GR" sz="2000" dirty="0">
              <a:ea typeface="ヒラギノ角ゴ Pro W3" pitchFamily="-65" charset="-128"/>
            </a:endParaRPr>
          </a:p>
          <a:p>
            <a:pPr algn="just" eaLnBrk="1" hangingPunct="1">
              <a:lnSpc>
                <a:spcPct val="90000"/>
              </a:lnSpc>
            </a:pPr>
            <a:r>
              <a:rPr lang="en-US" altLang="el-GR" sz="2000" dirty="0">
                <a:ea typeface="ヒラギノ角ゴ Pro W3" pitchFamily="-65" charset="-128"/>
              </a:rPr>
              <a:t>It is necessary only that they hold them when the dividend is actually paid.</a:t>
            </a: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65D5DBFC-0B9E-2383-4B7B-E17352A2377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199" y="179500"/>
            <a:ext cx="10515600" cy="733833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l-GR" sz="3600" b="1" dirty="0">
                <a:ea typeface="ヒラギノ角ゴ Pro W3" pitchFamily="-65" charset="-128"/>
              </a:rPr>
              <a:t>Tax Differences Across Investors</a:t>
            </a:r>
          </a:p>
        </p:txBody>
      </p:sp>
      <p:pic>
        <p:nvPicPr>
          <p:cNvPr id="3" name="Εικόνα 2">
            <a:extLst>
              <a:ext uri="{FF2B5EF4-FFF2-40B4-BE49-F238E27FC236}">
                <a16:creationId xmlns:a16="http://schemas.microsoft.com/office/drawing/2014/main" id="{98F5D694-DAB5-A81E-A242-0A44350CEF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16388" y="986978"/>
            <a:ext cx="7401414" cy="5573619"/>
          </a:xfrm>
          <a:prstGeom prst="rect">
            <a:avLst/>
          </a:prstGeom>
        </p:spPr>
      </p:pic>
    </p:spTree>
  </p:cSld>
  <p:clrMapOvr>
    <a:masterClrMapping/>
  </p:clrMapOvr>
  <p:transition spd="med">
    <p:wipe dir="r"/>
  </p:transition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1906" name="Rectangle 2">
            <a:extLst>
              <a:ext uri="{FF2B5EF4-FFF2-40B4-BE49-F238E27FC236}">
                <a16:creationId xmlns:a16="http://schemas.microsoft.com/office/drawing/2014/main" id="{05680EA4-47C5-1DE6-6D4B-59BA054425E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365126"/>
            <a:ext cx="10515600" cy="675110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l-GR" sz="3600" b="1" dirty="0">
                <a:latin typeface="+mn-lt"/>
                <a:ea typeface="ヒラギノ角ゴ Pro W3" pitchFamily="-65" charset="-128"/>
              </a:rPr>
              <a:t>Payout Vs Retention of Cash</a:t>
            </a:r>
          </a:p>
        </p:txBody>
      </p:sp>
      <p:sp>
        <p:nvSpPr>
          <p:cNvPr id="251907" name="Rectangle 3">
            <a:extLst>
              <a:ext uri="{FF2B5EF4-FFF2-40B4-BE49-F238E27FC236}">
                <a16:creationId xmlns:a16="http://schemas.microsoft.com/office/drawing/2014/main" id="{270C3764-2A4D-A957-FE63-3DBD32D10BD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8200" y="1300294"/>
            <a:ext cx="10780552" cy="5092117"/>
          </a:xfrm>
        </p:spPr>
        <p:txBody>
          <a:bodyPr vert="horz" lIns="91440" tIns="45720" rIns="91440" bIns="45720" rtlCol="0">
            <a:normAutofit lnSpcReduction="10000"/>
          </a:bodyPr>
          <a:lstStyle/>
          <a:p>
            <a:pPr algn="just" eaLnBrk="1" hangingPunct="1"/>
            <a:r>
              <a:rPr lang="en-US" altLang="el-GR" sz="2000" dirty="0">
                <a:ea typeface="ヒラギノ角ゴ Pro W3" pitchFamily="-65" charset="-128"/>
              </a:rPr>
              <a:t>In PCMs, if a corporation has taken </a:t>
            </a:r>
            <a:r>
              <a:rPr lang="en-US" altLang="el-GR" sz="2000" b="1" dirty="0">
                <a:solidFill>
                  <a:srgbClr val="FF0000"/>
                </a:solidFill>
                <a:ea typeface="ヒラギノ角ゴ Pro W3" pitchFamily="-65" charset="-128"/>
              </a:rPr>
              <a:t>all positive-NPV </a:t>
            </a:r>
            <a:r>
              <a:rPr lang="en-US" altLang="el-GR" sz="2000" dirty="0">
                <a:ea typeface="ヒラギノ角ゴ Pro W3" pitchFamily="-65" charset="-128"/>
              </a:rPr>
              <a:t>investments, </a:t>
            </a:r>
            <a:r>
              <a:rPr lang="en-US" altLang="el-GR" sz="2000" b="1" dirty="0">
                <a:solidFill>
                  <a:srgbClr val="FF0000"/>
                </a:solidFill>
                <a:ea typeface="ヒラギノ角ゴ Pro W3" pitchFamily="-65" charset="-128"/>
              </a:rPr>
              <a:t>it is indifferent </a:t>
            </a:r>
            <a:r>
              <a:rPr lang="en-US" altLang="el-GR" sz="2000" dirty="0">
                <a:ea typeface="ヒラギノ角ゴ Pro W3" pitchFamily="-65" charset="-128"/>
              </a:rPr>
              <a:t>between saving excess cash and paying it out </a:t>
            </a:r>
          </a:p>
          <a:p>
            <a:pPr algn="just" eaLnBrk="1" hangingPunct="1">
              <a:spcBef>
                <a:spcPct val="50000"/>
              </a:spcBef>
            </a:pPr>
            <a:endParaRPr lang="en-US" altLang="el-GR" sz="2000" dirty="0">
              <a:ea typeface="ヒラギノ角ゴ Pro W3" pitchFamily="-65" charset="-128"/>
            </a:endParaRPr>
          </a:p>
          <a:p>
            <a:pPr algn="just" eaLnBrk="1" hangingPunct="1">
              <a:spcBef>
                <a:spcPct val="50000"/>
              </a:spcBef>
            </a:pPr>
            <a:r>
              <a:rPr lang="en-US" altLang="el-GR" sz="2000" dirty="0">
                <a:ea typeface="ヒラギノ角ゴ Pro W3" pitchFamily="-65" charset="-128"/>
              </a:rPr>
              <a:t>In market imperfections, there is a </a:t>
            </a:r>
            <a:r>
              <a:rPr lang="en-US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tradeoff</a:t>
            </a:r>
            <a:r>
              <a:rPr lang="en-US" altLang="el-GR" sz="2000" dirty="0">
                <a:ea typeface="ヒラギノ角ゴ Pro W3" pitchFamily="-65" charset="-128"/>
              </a:rPr>
              <a:t>: Retaining cash lowers the costs of raising funds, but it can also increase taxes and agency costs</a:t>
            </a:r>
            <a:endParaRPr lang="en-GB" altLang="el-GR" sz="2000" dirty="0">
              <a:ea typeface="ヒラギノ角ゴ Pro W3" pitchFamily="-65" charset="-128"/>
            </a:endParaRPr>
          </a:p>
          <a:p>
            <a:pPr algn="just" eaLnBrk="1" hangingPunct="1">
              <a:spcBef>
                <a:spcPct val="50000"/>
              </a:spcBef>
            </a:pPr>
            <a:endParaRPr lang="en-GB" altLang="el-GR" sz="2000" dirty="0">
              <a:ea typeface="ヒラギノ角ゴ Pro W3" pitchFamily="-65" charset="-128"/>
            </a:endParaRPr>
          </a:p>
          <a:p>
            <a:pPr algn="just" eaLnBrk="1" hangingPunct="1">
              <a:spcBef>
                <a:spcPct val="50000"/>
              </a:spcBef>
            </a:pPr>
            <a:r>
              <a:rPr lang="en-GB" altLang="el-GR" sz="2000" dirty="0">
                <a:ea typeface="ヒラギノ角ゴ Pro W3" pitchFamily="-65" charset="-128"/>
              </a:rPr>
              <a:t>Instead of investing in negative-NPV projects, a firm can use the cash to </a:t>
            </a:r>
            <a:r>
              <a:rPr lang="en-GB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purchase financial assets</a:t>
            </a:r>
            <a:endParaRPr lang="en-GB" altLang="el-GR" sz="2000" dirty="0">
              <a:ea typeface="ヒラギノ角ゴ Pro W3" pitchFamily="-65" charset="-128"/>
            </a:endParaRPr>
          </a:p>
          <a:p>
            <a:pPr algn="just" eaLnBrk="1" hangingPunct="1">
              <a:spcBef>
                <a:spcPct val="50000"/>
              </a:spcBef>
            </a:pPr>
            <a:endParaRPr lang="en-GB" altLang="el-GR" sz="2000" dirty="0">
              <a:ea typeface="ヒラギノ角ゴ Pro W3" pitchFamily="-65" charset="-128"/>
            </a:endParaRPr>
          </a:p>
          <a:p>
            <a:pPr algn="just" eaLnBrk="1" hangingPunct="1">
              <a:spcBef>
                <a:spcPct val="50000"/>
              </a:spcBef>
            </a:pPr>
            <a:r>
              <a:rPr lang="en-GB" altLang="el-GR" sz="2000" dirty="0">
                <a:ea typeface="ヒラギノ角ゴ Pro W3" pitchFamily="-65" charset="-128"/>
              </a:rPr>
              <a:t>In PCMs, buying and selling securities is a zero-NPV transaction, so it should not affect firm value.</a:t>
            </a:r>
          </a:p>
          <a:p>
            <a:pPr marL="0" indent="0" algn="just" eaLnBrk="1" hangingPunct="1">
              <a:spcBef>
                <a:spcPct val="50000"/>
              </a:spcBef>
              <a:buNone/>
            </a:pPr>
            <a:r>
              <a:rPr lang="en-GB" altLang="el-GR" sz="2000" dirty="0">
                <a:ea typeface="ヒラギノ角ゴ Pro W3" pitchFamily="-65" charset="-128"/>
                <a:cs typeface="Arial" panose="020B0604020202020204" pitchFamily="34" charset="0"/>
              </a:rPr>
              <a:t>→ 	in PCMs</a:t>
            </a:r>
            <a:r>
              <a:rPr lang="en-GB" altLang="el-GR" sz="2000" dirty="0">
                <a:ea typeface="ヒラギノ角ゴ Pro W3" pitchFamily="-65" charset="-128"/>
              </a:rPr>
              <a:t> the retention vs </a:t>
            </a:r>
            <a:r>
              <a:rPr lang="en-GB" altLang="el-GR" sz="2000" dirty="0" err="1">
                <a:ea typeface="ヒラギノ角ゴ Pro W3" pitchFamily="-65" charset="-128"/>
              </a:rPr>
              <a:t>payout</a:t>
            </a:r>
            <a:r>
              <a:rPr lang="en-GB" altLang="el-GR" sz="2000" dirty="0">
                <a:ea typeface="ヒラギノ角ゴ Pro W3" pitchFamily="-65" charset="-128"/>
              </a:rPr>
              <a:t> decision is irrelevant</a:t>
            </a:r>
          </a:p>
          <a:p>
            <a:pPr marL="0" indent="0" algn="just" eaLnBrk="1" hangingPunct="1">
              <a:spcBef>
                <a:spcPct val="50000"/>
              </a:spcBef>
              <a:buNone/>
            </a:pPr>
            <a:endParaRPr lang="en-GB" altLang="el-GR" sz="2000" dirty="0">
              <a:ea typeface="ヒラギノ角ゴ Pro W3" pitchFamily="-65" charset="-128"/>
            </a:endParaRPr>
          </a:p>
          <a:p>
            <a:pPr marL="0" indent="0" algn="just" eaLnBrk="1" hangingPunct="1">
              <a:spcBef>
                <a:spcPct val="50000"/>
              </a:spcBef>
              <a:buNone/>
            </a:pPr>
            <a:r>
              <a:rPr lang="en-GB" altLang="el-GR" sz="2000" b="1" dirty="0">
                <a:solidFill>
                  <a:srgbClr val="FF0000"/>
                </a:solidFill>
                <a:ea typeface="ヒラギノ角ゴ Pro W3" pitchFamily="-65" charset="-128"/>
              </a:rPr>
              <a:t>MM </a:t>
            </a:r>
            <a:r>
              <a:rPr lang="en-GB" altLang="el-GR" sz="2000" b="1" dirty="0" err="1">
                <a:solidFill>
                  <a:srgbClr val="FF0000"/>
                </a:solidFill>
                <a:ea typeface="ヒラギノ角ゴ Pro W3" pitchFamily="-65" charset="-128"/>
              </a:rPr>
              <a:t>Payout</a:t>
            </a:r>
            <a:r>
              <a:rPr lang="en-GB" altLang="el-GR" sz="2000" b="1" dirty="0">
                <a:solidFill>
                  <a:srgbClr val="FF0000"/>
                </a:solidFill>
                <a:ea typeface="ヒラギノ角ゴ Pro W3" pitchFamily="-65" charset="-128"/>
              </a:rPr>
              <a:t> Irrelevance: “In perfect capital markets, if a firm invests excess cash flows in financial securities, the firm’s choice of </a:t>
            </a:r>
            <a:r>
              <a:rPr lang="en-GB" altLang="el-GR" sz="2000" b="1" dirty="0" err="1">
                <a:solidFill>
                  <a:srgbClr val="FF0000"/>
                </a:solidFill>
                <a:ea typeface="ヒラギノ角ゴ Pro W3" pitchFamily="-65" charset="-128"/>
              </a:rPr>
              <a:t>payout</a:t>
            </a:r>
            <a:r>
              <a:rPr lang="en-GB" altLang="el-GR" sz="2000" b="1" dirty="0">
                <a:solidFill>
                  <a:srgbClr val="FF0000"/>
                </a:solidFill>
                <a:ea typeface="ヒラギノ角ゴ Pro W3" pitchFamily="-65" charset="-128"/>
              </a:rPr>
              <a:t> versus retention is irrelevant and does not affect the initial share price”</a:t>
            </a:r>
          </a:p>
          <a:p>
            <a:pPr marL="0" indent="0" algn="just" eaLnBrk="1" hangingPunct="1">
              <a:spcBef>
                <a:spcPct val="50000"/>
              </a:spcBef>
              <a:buNone/>
            </a:pPr>
            <a:endParaRPr lang="en-US" altLang="el-GR" sz="2000" dirty="0">
              <a:ea typeface="ヒラギノ角ゴ Pro W3" pitchFamily="-65" charset="-128"/>
            </a:endParaRPr>
          </a:p>
        </p:txBody>
      </p:sp>
    </p:spTree>
  </p:cSld>
  <p:clrMapOvr>
    <a:masterClrMapping/>
  </p:clrMapOvr>
  <p:transition spd="med">
    <p:wipe dir="r"/>
  </p:transition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435" name="Rectangle 3">
            <a:extLst>
              <a:ext uri="{FF2B5EF4-FFF2-40B4-BE49-F238E27FC236}">
                <a16:creationId xmlns:a16="http://schemas.microsoft.com/office/drawing/2014/main" id="{857943BD-75EA-1334-F0C7-C19B0BD9EB3E}"/>
              </a:ext>
            </a:extLst>
          </p:cNvPr>
          <p:cNvSpPr>
            <a:spLocks noGrp="1" noChangeArrowheads="1"/>
          </p:cNvSpPr>
          <p:nvPr>
            <p:ph type="body" idx="4294967295"/>
          </p:nvPr>
        </p:nvSpPr>
        <p:spPr>
          <a:xfrm>
            <a:off x="729842" y="1132515"/>
            <a:ext cx="11104092" cy="5360360"/>
          </a:xfrm>
        </p:spPr>
        <p:txBody>
          <a:bodyPr vert="horz" lIns="91440" tIns="45720" rIns="91440" bIns="45720" rtlCol="0">
            <a:normAutofit/>
          </a:bodyPr>
          <a:lstStyle/>
          <a:p>
            <a:pPr algn="just" eaLnBrk="1" hangingPunct="1"/>
            <a:r>
              <a:rPr lang="en-US" altLang="el-GR" sz="2000" dirty="0">
                <a:ea typeface="ヒラギノ角ゴ Pro W3" pitchFamily="-65" charset="-128"/>
              </a:rPr>
              <a:t>The decision to pay out versus </a:t>
            </a:r>
            <a:r>
              <a:rPr lang="en-US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retain cash </a:t>
            </a:r>
            <a:r>
              <a:rPr lang="en-US" altLang="el-GR" sz="2000" dirty="0">
                <a:ea typeface="ヒラギノ角ゴ Pro W3" pitchFamily="-65" charset="-128"/>
              </a:rPr>
              <a:t>may also affect the taxes paid by shareholders</a:t>
            </a:r>
          </a:p>
          <a:p>
            <a:pPr algn="just"/>
            <a:r>
              <a:rPr lang="en-US" altLang="el-GR" sz="2000" dirty="0">
                <a:ea typeface="ヒラギノ角ゴ Pro W3" pitchFamily="-65" charset="-128"/>
              </a:rPr>
              <a:t>If a firm retains cash, the interest on retained cash is taxed twice: </a:t>
            </a:r>
          </a:p>
          <a:p>
            <a:pPr marL="0" indent="0" algn="just" eaLnBrk="1" hangingPunct="1">
              <a:buNone/>
            </a:pPr>
            <a:r>
              <a:rPr lang="en-US" altLang="el-GR" sz="2000" dirty="0">
                <a:ea typeface="ヒラギノ角ゴ Pro W3" pitchFamily="-65" charset="-128"/>
                <a:cs typeface="Arial" panose="020B0604020202020204" pitchFamily="34" charset="0"/>
              </a:rPr>
              <a:t>→ 	</a:t>
            </a:r>
            <a:r>
              <a:rPr lang="en-US" altLang="el-GR" sz="2000" dirty="0">
                <a:ea typeface="ヒラギノ角ゴ Pro W3" pitchFamily="-65" charset="-128"/>
              </a:rPr>
              <a:t>it must pay corporate tax on the interest </a:t>
            </a:r>
          </a:p>
          <a:p>
            <a:pPr marL="0" indent="0" algn="just" eaLnBrk="1" hangingPunct="1">
              <a:buNone/>
            </a:pPr>
            <a:r>
              <a:rPr lang="en-US" altLang="el-GR" sz="2000" dirty="0">
                <a:ea typeface="ヒラギノ角ゴ Pro W3" pitchFamily="-65" charset="-128"/>
                <a:cs typeface="Arial" panose="020B0604020202020204" pitchFamily="34" charset="0"/>
              </a:rPr>
              <a:t>→ 	</a:t>
            </a:r>
            <a:r>
              <a:rPr lang="en-US" altLang="el-GR" sz="2000" dirty="0">
                <a:ea typeface="ヒラギノ角ゴ Pro W3" pitchFamily="-65" charset="-128"/>
              </a:rPr>
              <a:t>investors will owe capital gains tax on the increased value of the firm </a:t>
            </a:r>
          </a:p>
          <a:p>
            <a:pPr algn="just"/>
            <a:r>
              <a:rPr lang="en-GB" altLang="el-GR" sz="2000" dirty="0">
                <a:ea typeface="ヒラギノ角ゴ Pro W3" pitchFamily="-65" charset="-128"/>
              </a:rPr>
              <a:t>If the firm paid the cash to its shareholders instead, they could invest it and be </a:t>
            </a:r>
            <a:r>
              <a:rPr lang="en-GB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taxed only once </a:t>
            </a:r>
            <a:r>
              <a:rPr lang="en-GB" altLang="el-GR" sz="2000" dirty="0">
                <a:ea typeface="ヒラギノ角ゴ Pro W3" pitchFamily="-65" charset="-128"/>
              </a:rPr>
              <a:t>on the interest that they earn. </a:t>
            </a:r>
          </a:p>
          <a:p>
            <a:pPr algn="just"/>
            <a:r>
              <a:rPr lang="en-GB" altLang="el-GR" sz="2000" dirty="0">
                <a:ea typeface="ヒラギノ角ゴ Pro W3" pitchFamily="-65" charset="-128"/>
              </a:rPr>
              <a:t>The </a:t>
            </a:r>
            <a:r>
              <a:rPr lang="en-GB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cost of retaining cash </a:t>
            </a:r>
            <a:r>
              <a:rPr lang="en-GB" altLang="el-GR" sz="2000" dirty="0">
                <a:ea typeface="ヒラギノ角ゴ Pro W3" pitchFamily="-65" charset="-128"/>
              </a:rPr>
              <a:t>therefore depends on the combined effect of the corporate and capital gains taxes, compared to the single tax on interest income:</a:t>
            </a:r>
          </a:p>
          <a:p>
            <a:pPr algn="just"/>
            <a:endParaRPr lang="en-GB" altLang="el-GR" sz="2000" dirty="0">
              <a:ea typeface="ヒラギノ角ゴ Pro W3" pitchFamily="-65" charset="-128"/>
            </a:endParaRPr>
          </a:p>
          <a:p>
            <a:pPr algn="just"/>
            <a:endParaRPr lang="en-GB" altLang="el-GR" sz="2000" dirty="0">
              <a:ea typeface="ヒラギノ角ゴ Pro W3" pitchFamily="-65" charset="-128"/>
            </a:endParaRPr>
          </a:p>
          <a:p>
            <a:pPr algn="just"/>
            <a:endParaRPr lang="en-GB" altLang="el-GR" sz="2000" dirty="0">
              <a:ea typeface="ヒラギノ角ゴ Pro W3" pitchFamily="-65" charset="-128"/>
            </a:endParaRPr>
          </a:p>
          <a:p>
            <a:pPr algn="just"/>
            <a:endParaRPr lang="en-GB" altLang="el-GR" sz="2000" dirty="0">
              <a:ea typeface="ヒラギノ角ゴ Pro W3" pitchFamily="-65" charset="-128"/>
            </a:endParaRPr>
          </a:p>
          <a:p>
            <a:pPr algn="just"/>
            <a:r>
              <a:rPr lang="en-GB" altLang="el-GR" sz="2000" dirty="0">
                <a:ea typeface="ヒラギノ角ゴ Pro W3" pitchFamily="-65" charset="-128"/>
              </a:rPr>
              <a:t>Corporations, generally, retain cash to cover potential future cash shortfalls, e.g., if the believe that in the future they will not have enough from retained earnings t take positive-NPV projects</a:t>
            </a:r>
          </a:p>
          <a:p>
            <a:pPr algn="just"/>
            <a:endParaRPr lang="en-GB" altLang="el-GR" sz="2000" dirty="0">
              <a:ea typeface="ヒラギノ角ゴ Pro W3" pitchFamily="-65" charset="-128"/>
            </a:endParaRPr>
          </a:p>
          <a:p>
            <a:pPr marL="0" indent="0" eaLnBrk="1" hangingPunct="1">
              <a:buNone/>
            </a:pPr>
            <a:endParaRPr lang="en-US" altLang="el-GR" sz="2000" dirty="0">
              <a:ea typeface="ヒラギノ角ゴ Pro W3" pitchFamily="-65" charset="-128"/>
            </a:endParaRPr>
          </a:p>
        </p:txBody>
      </p:sp>
      <p:pic>
        <p:nvPicPr>
          <p:cNvPr id="2" name="Εικόνα 1">
            <a:extLst>
              <a:ext uri="{FF2B5EF4-FFF2-40B4-BE49-F238E27FC236}">
                <a16:creationId xmlns:a16="http://schemas.microsoft.com/office/drawing/2014/main" id="{AF0788C9-8CC5-1CC7-90C7-6A3B80138DA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34144" y="4437673"/>
            <a:ext cx="3327792" cy="953440"/>
          </a:xfrm>
          <a:prstGeom prst="rect">
            <a:avLst/>
          </a:prstGeom>
        </p:spPr>
      </p:pic>
      <p:sp>
        <p:nvSpPr>
          <p:cNvPr id="5" name="Rectangle 2">
            <a:extLst>
              <a:ext uri="{FF2B5EF4-FFF2-40B4-BE49-F238E27FC236}">
                <a16:creationId xmlns:a16="http://schemas.microsoft.com/office/drawing/2014/main" id="{2B3E546C-6891-ABC7-50B8-12D26C032B7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365126"/>
            <a:ext cx="10515600" cy="641554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l-GR" sz="3600" b="1" dirty="0">
                <a:latin typeface="+mn-lt"/>
                <a:ea typeface="ヒラギノ角ゴ Pro W3" pitchFamily="-65" charset="-128"/>
              </a:rPr>
              <a:t>Taxes and Cash Retention</a:t>
            </a:r>
          </a:p>
        </p:txBody>
      </p:sp>
    </p:spTree>
  </p:cSld>
  <p:clrMapOvr>
    <a:masterClrMapping/>
  </p:clrMapOvr>
  <p:transition spd="med">
    <p:wipe dir="r"/>
  </p:transition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Εικόνα 3">
            <a:extLst>
              <a:ext uri="{FF2B5EF4-FFF2-40B4-BE49-F238E27FC236}">
                <a16:creationId xmlns:a16="http://schemas.microsoft.com/office/drawing/2014/main" id="{B390C8A3-A654-52C5-D2CF-9853A2F42A4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8700" y="1331650"/>
            <a:ext cx="7874492" cy="4657172"/>
          </a:xfrm>
          <a:prstGeom prst="rect">
            <a:avLst/>
          </a:prstGeom>
        </p:spPr>
      </p:pic>
      <p:sp>
        <p:nvSpPr>
          <p:cNvPr id="5" name="Rectangle 2">
            <a:extLst>
              <a:ext uri="{FF2B5EF4-FFF2-40B4-BE49-F238E27FC236}">
                <a16:creationId xmlns:a16="http://schemas.microsoft.com/office/drawing/2014/main" id="{E576EBD0-25F3-7C14-765B-8F7BE21711D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42891" y="240839"/>
            <a:ext cx="10515600" cy="691318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l-GR" sz="3600" b="1" dirty="0">
                <a:latin typeface="+mn-lt"/>
                <a:ea typeface="ヒラギノ角ゴ Pro W3" pitchFamily="-65" charset="-128"/>
              </a:rPr>
              <a:t>Taxes and Cash Retention</a:t>
            </a:r>
          </a:p>
        </p:txBody>
      </p:sp>
    </p:spTree>
    <p:extLst>
      <p:ext uri="{BB962C8B-B14F-4D97-AF65-F5344CB8AC3E}">
        <p14:creationId xmlns:p14="http://schemas.microsoft.com/office/powerpoint/2010/main" val="4133814650"/>
      </p:ext>
    </p:extLst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16805DB-6405-764E-E0AE-67A94A7716ED}"/>
              </a:ext>
            </a:extLst>
          </p:cNvPr>
          <p:cNvSpPr txBox="1"/>
          <p:nvPr/>
        </p:nvSpPr>
        <p:spPr>
          <a:xfrm>
            <a:off x="838200" y="1911243"/>
            <a:ext cx="1051560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000" dirty="0"/>
              <a:t>As the Example illustrates, there is </a:t>
            </a:r>
            <a:r>
              <a:rPr lang="en-US" sz="2000" dirty="0">
                <a:solidFill>
                  <a:srgbClr val="FF0000"/>
                </a:solidFill>
              </a:rPr>
              <a:t>no difference </a:t>
            </a:r>
            <a:r>
              <a:rPr lang="en-US" sz="2000" dirty="0"/>
              <a:t>for shareholders </a:t>
            </a:r>
          </a:p>
          <a:p>
            <a:pPr algn="just"/>
            <a:r>
              <a:rPr lang="en-US" sz="2000" dirty="0"/>
              <a:t>	→	if the firm pays the cash immediately or </a:t>
            </a:r>
          </a:p>
          <a:p>
            <a:pPr algn="just"/>
            <a:r>
              <a:rPr lang="en-US" sz="2000" dirty="0"/>
              <a:t>	→	retains the cash and pays it out at a future date 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sz="20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000" dirty="0"/>
              <a:t>Modigliani and Miller,  financial policy irrelevance in perfect capital markets:</a:t>
            </a:r>
          </a:p>
          <a:p>
            <a:pPr algn="just"/>
            <a:endParaRPr lang="en-US" sz="2000" dirty="0"/>
          </a:p>
          <a:p>
            <a:pPr algn="just"/>
            <a:r>
              <a:rPr lang="en-US" sz="2000" b="1" dirty="0">
                <a:solidFill>
                  <a:srgbClr val="FF0000"/>
                </a:solidFill>
              </a:rPr>
              <a:t>MM Payout Irrelevance: </a:t>
            </a:r>
          </a:p>
          <a:p>
            <a:pPr algn="just"/>
            <a:endParaRPr lang="en-US" sz="2000" dirty="0"/>
          </a:p>
          <a:p>
            <a:pPr algn="just"/>
            <a:r>
              <a:rPr lang="en-US" sz="2000" b="1" dirty="0">
                <a:solidFill>
                  <a:srgbClr val="FF0000"/>
                </a:solidFill>
              </a:rPr>
              <a:t>“In perfect capital markets, if a firm invests excess cash flows in financial securities, the firm’s choice of payout versus retention is irrelevant and does not affect the initial value of the firm.”</a:t>
            </a:r>
          </a:p>
          <a:p>
            <a:pPr algn="just"/>
            <a:endParaRPr lang="en-US" sz="20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000" dirty="0"/>
              <a:t>Thus, the decision of whether to retain cash depends on market imperfections</a:t>
            </a:r>
            <a:endParaRPr lang="el-GR" sz="2000" dirty="0"/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545B5566-FA0D-C618-C516-D9F55ED9744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678402" y="258593"/>
            <a:ext cx="10515600" cy="646929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l-GR" sz="3600" b="1" dirty="0">
                <a:latin typeface="+mn-lt"/>
                <a:ea typeface="ヒラギノ角ゴ Pro W3" pitchFamily="-65" charset="-128"/>
              </a:rPr>
              <a:t>Taxes and Cash Retention</a:t>
            </a:r>
          </a:p>
        </p:txBody>
      </p:sp>
    </p:spTree>
    <p:extLst>
      <p:ext uri="{BB962C8B-B14F-4D97-AF65-F5344CB8AC3E}">
        <p14:creationId xmlns:p14="http://schemas.microsoft.com/office/powerpoint/2010/main" val="3497189778"/>
      </p:ext>
    </p:extLst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866" name="Rectangle 2">
            <a:extLst>
              <a:ext uri="{FF2B5EF4-FFF2-40B4-BE49-F238E27FC236}">
                <a16:creationId xmlns:a16="http://schemas.microsoft.com/office/drawing/2014/main" id="{F2740387-0A98-CCBC-FE2F-38EB6C68490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365126"/>
            <a:ext cx="10515600" cy="708666"/>
          </a:xfrm>
        </p:spPr>
        <p:txBody>
          <a:bodyPr>
            <a:normAutofit/>
          </a:bodyPr>
          <a:lstStyle/>
          <a:p>
            <a:r>
              <a:rPr lang="en-US" altLang="el-GR" sz="3600" b="1" dirty="0">
                <a:ea typeface="ヒラギノ角ゴ Pro W3" pitchFamily="-65" charset="-128"/>
              </a:rPr>
              <a:t>Dividend Signaling Hypothesis</a:t>
            </a:r>
          </a:p>
        </p:txBody>
      </p:sp>
      <p:sp>
        <p:nvSpPr>
          <p:cNvPr id="292867" name="Rectangle 3">
            <a:extLst>
              <a:ext uri="{FF2B5EF4-FFF2-40B4-BE49-F238E27FC236}">
                <a16:creationId xmlns:a16="http://schemas.microsoft.com/office/drawing/2014/main" id="{9127F03F-BA64-7E9F-3A71-F65EAD625476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8199" y="1233182"/>
            <a:ext cx="11128899" cy="4943781"/>
          </a:xfrm>
        </p:spPr>
        <p:txBody>
          <a:bodyPr vert="horz" lIns="91440" tIns="45720" rIns="91440" bIns="45720" rtlCol="0">
            <a:normAutofit/>
          </a:bodyPr>
          <a:lstStyle/>
          <a:p>
            <a:pPr algn="just"/>
            <a:r>
              <a:rPr lang="en-US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Asymmetric information </a:t>
            </a:r>
            <a:r>
              <a:rPr lang="en-US" altLang="el-GR" sz="2000" dirty="0">
                <a:ea typeface="ヒラギノ角ゴ Pro W3" pitchFamily="-65" charset="-128"/>
              </a:rPr>
              <a:t>is a market imperfection </a:t>
            </a:r>
          </a:p>
          <a:p>
            <a:pPr algn="just"/>
            <a:r>
              <a:rPr lang="en-US" altLang="el-GR" sz="2000" dirty="0">
                <a:ea typeface="ヒラギノ角ゴ Pro W3" pitchFamily="-65" charset="-128"/>
              </a:rPr>
              <a:t>In its presence the payout decisions may </a:t>
            </a:r>
            <a:r>
              <a:rPr lang="en-US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signal information </a:t>
            </a:r>
            <a:r>
              <a:rPr lang="en-US" altLang="el-GR" sz="2000" dirty="0">
                <a:ea typeface="ヒラギノ角ゴ Pro W3" pitchFamily="-65" charset="-128"/>
              </a:rPr>
              <a:t>to investors </a:t>
            </a:r>
          </a:p>
          <a:p>
            <a:pPr algn="just" eaLnBrk="1" hangingPunct="1"/>
            <a:r>
              <a:rPr lang="en-US" altLang="el-GR" sz="2000" dirty="0">
                <a:ea typeface="ヒラギノ角ゴ Pro W3" pitchFamily="-65" charset="-128"/>
              </a:rPr>
              <a:t>Note that firms can change dividends at any time</a:t>
            </a:r>
          </a:p>
          <a:p>
            <a:pPr marL="0" indent="0" algn="just" eaLnBrk="1" hangingPunct="1">
              <a:buNone/>
            </a:pPr>
            <a:r>
              <a:rPr lang="en-US" altLang="el-GR" sz="2000" dirty="0">
                <a:ea typeface="ヒラギノ角ゴ Pro W3" pitchFamily="-65" charset="-128"/>
              </a:rPr>
              <a:t>	→	in practice they vary the sizes of their dividends relatively infrequently </a:t>
            </a:r>
          </a:p>
          <a:p>
            <a:pPr algn="just"/>
            <a:r>
              <a:rPr lang="en-US" altLang="el-GR" sz="2000" dirty="0">
                <a:ea typeface="ヒラギノ角ゴ Pro W3" pitchFamily="-65" charset="-128"/>
              </a:rPr>
              <a:t>Note also that earnings often </a:t>
            </a:r>
            <a:r>
              <a:rPr lang="en-US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vary widely </a:t>
            </a:r>
            <a:r>
              <a:rPr lang="en-US" altLang="el-GR" sz="2000" dirty="0">
                <a:ea typeface="ヒラギノ角ゴ Pro W3" pitchFamily="-65" charset="-128"/>
              </a:rPr>
              <a:t>(much more compared to Dividends) </a:t>
            </a:r>
          </a:p>
          <a:p>
            <a:pPr algn="just"/>
            <a:endParaRPr lang="en-US" altLang="el-GR" sz="2000" dirty="0">
              <a:solidFill>
                <a:srgbClr val="FF0000"/>
              </a:solidFill>
              <a:ea typeface="ヒラギノ角ゴ Pro W3" pitchFamily="-65" charset="-128"/>
            </a:endParaRPr>
          </a:p>
          <a:p>
            <a:pPr algn="just"/>
            <a:r>
              <a:rPr lang="en-US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Dividend Smoothing: </a:t>
            </a:r>
            <a:r>
              <a:rPr lang="en-US" altLang="el-GR" sz="2000" dirty="0">
                <a:ea typeface="ヒラギノ角ゴ Pro W3" pitchFamily="-65" charset="-128"/>
              </a:rPr>
              <a:t>the practice of maintaining relatively constant </a:t>
            </a:r>
          </a:p>
          <a:p>
            <a:pPr algn="just"/>
            <a:endParaRPr lang="en-US" altLang="el-GR" sz="2000" dirty="0">
              <a:ea typeface="ヒラギノ角ゴ Pro W3" pitchFamily="-65" charset="-128"/>
            </a:endParaRPr>
          </a:p>
          <a:p>
            <a:pPr algn="just"/>
            <a:r>
              <a:rPr lang="en-US" altLang="el-GR" sz="2000" dirty="0">
                <a:ea typeface="ヒラギノ角ゴ Pro W3" pitchFamily="-65" charset="-128"/>
              </a:rPr>
              <a:t>The firm’s dividend choice will </a:t>
            </a:r>
            <a:r>
              <a:rPr lang="en-US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contain information </a:t>
            </a:r>
            <a:r>
              <a:rPr lang="en-US" altLang="el-GR" sz="2000" dirty="0">
                <a:ea typeface="ヒラギノ角ゴ Pro W3" pitchFamily="-65" charset="-128"/>
              </a:rPr>
              <a:t>regarding management’s expectations:</a:t>
            </a:r>
          </a:p>
          <a:p>
            <a:pPr algn="just"/>
            <a:endParaRPr lang="en-US" altLang="el-GR" sz="2000" dirty="0">
              <a:ea typeface="ヒラギノ角ゴ Pro W3" pitchFamily="-65" charset="-128"/>
            </a:endParaRPr>
          </a:p>
          <a:p>
            <a:pPr algn="just" eaLnBrk="1" hangingPunct="1"/>
            <a:r>
              <a:rPr lang="en-US" altLang="el-GR" sz="2000" dirty="0">
                <a:ea typeface="ヒラギノ角ゴ Pro W3" pitchFamily="-65" charset="-128"/>
              </a:rPr>
              <a:t>When D ↑ a positive signal </a:t>
            </a:r>
          </a:p>
          <a:p>
            <a:pPr algn="just" eaLnBrk="1" hangingPunct="1"/>
            <a:r>
              <a:rPr lang="en-US" altLang="el-GR" sz="2000" dirty="0">
                <a:ea typeface="ヒラギノ角ゴ Pro W3" pitchFamily="-65" charset="-128"/>
              </a:rPr>
              <a:t>When D ↓ a negative signal </a:t>
            </a:r>
          </a:p>
          <a:p>
            <a:pPr algn="just" eaLnBrk="1" hangingPunct="1"/>
            <a:endParaRPr lang="en-US" altLang="el-GR" sz="2000" dirty="0">
              <a:ea typeface="ヒラギノ角ゴ Pro W3" pitchFamily="-65" charset="-128"/>
            </a:endParaRPr>
          </a:p>
        </p:txBody>
      </p:sp>
    </p:spTree>
  </p:cSld>
  <p:clrMapOvr>
    <a:masterClrMapping/>
  </p:clrMapOvr>
  <p:transition spd="med">
    <p:wipe dir="r"/>
  </p:transition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5154" name="Rectangle 2">
            <a:extLst>
              <a:ext uri="{FF2B5EF4-FFF2-40B4-BE49-F238E27FC236}">
                <a16:creationId xmlns:a16="http://schemas.microsoft.com/office/drawing/2014/main" id="{C2E67F1A-BEA7-6275-369C-1A4871954DB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365126"/>
            <a:ext cx="10515600" cy="771216"/>
          </a:xfrm>
        </p:spPr>
        <p:txBody>
          <a:bodyPr>
            <a:normAutofit/>
          </a:bodyPr>
          <a:lstStyle/>
          <a:p>
            <a:pPr eaLnBrk="1" hangingPunct="1"/>
            <a:r>
              <a:rPr lang="en-US" altLang="el-GR" sz="3600" b="1" dirty="0">
                <a:ea typeface="ヒラギノ角ゴ Pro W3" pitchFamily="-65" charset="-128"/>
              </a:rPr>
              <a:t>Signaling and Share Repurchases</a:t>
            </a:r>
          </a:p>
        </p:txBody>
      </p:sp>
      <p:sp>
        <p:nvSpPr>
          <p:cNvPr id="305155" name="Rectangle 3">
            <a:extLst>
              <a:ext uri="{FF2B5EF4-FFF2-40B4-BE49-F238E27FC236}">
                <a16:creationId xmlns:a16="http://schemas.microsoft.com/office/drawing/2014/main" id="{BB0ECED6-6E7D-AEA4-C78E-D07595212941}"/>
              </a:ext>
            </a:extLst>
          </p:cNvPr>
          <p:cNvSpPr>
            <a:spLocks noGrp="1" noChangeArrowheads="1"/>
          </p:cNvSpPr>
          <p:nvPr>
            <p:ph idx="1"/>
          </p:nvPr>
        </p:nvSpPr>
        <p:spPr>
          <a:xfrm>
            <a:off x="838199" y="1535837"/>
            <a:ext cx="10889609" cy="4641126"/>
          </a:xfrm>
        </p:spPr>
        <p:txBody>
          <a:bodyPr vert="horz" lIns="91440" tIns="45720" rIns="91440" bIns="45720" rtlCol="0">
            <a:normAutofit lnSpcReduction="10000"/>
          </a:bodyPr>
          <a:lstStyle/>
          <a:p>
            <a:pPr algn="just" eaLnBrk="1" hangingPunct="1"/>
            <a:r>
              <a:rPr lang="en-US" altLang="el-GR" sz="2000" dirty="0">
                <a:ea typeface="ヒラギノ角ゴ Pro W3" pitchFamily="-65" charset="-128"/>
              </a:rPr>
              <a:t>Share repurchases send a reliable signal that </a:t>
            </a:r>
            <a:r>
              <a:rPr lang="en-US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the stock is undervalued </a:t>
            </a:r>
          </a:p>
          <a:p>
            <a:pPr algn="just" eaLnBrk="1" hangingPunct="1"/>
            <a:endParaRPr lang="en-US" altLang="el-GR" sz="2000" dirty="0">
              <a:ea typeface="ヒラギノ角ゴ Pro W3" pitchFamily="-65" charset="-128"/>
            </a:endParaRPr>
          </a:p>
          <a:p>
            <a:pPr algn="just" eaLnBrk="1" hangingPunct="1"/>
            <a:r>
              <a:rPr lang="en-US" altLang="el-GR" sz="2000" dirty="0">
                <a:ea typeface="ヒラギノ角ゴ Pro W3" pitchFamily="-65" charset="-128"/>
              </a:rPr>
              <a:t>Why? </a:t>
            </a:r>
          </a:p>
          <a:p>
            <a:pPr algn="just" eaLnBrk="1" hangingPunct="1"/>
            <a:endParaRPr lang="en-US" altLang="el-GR" sz="2000" dirty="0">
              <a:ea typeface="ヒラギノ角ゴ Pro W3" pitchFamily="-65" charset="-128"/>
            </a:endParaRPr>
          </a:p>
          <a:p>
            <a:pPr algn="just" eaLnBrk="1" hangingPunct="1"/>
            <a:r>
              <a:rPr lang="en-US" altLang="el-GR" sz="2000" dirty="0">
                <a:ea typeface="ヒラギノ角ゴ Pro W3" pitchFamily="-65" charset="-128"/>
              </a:rPr>
              <a:t>If the stock was overvalued a share repurchase is costly for current shareholders</a:t>
            </a:r>
          </a:p>
          <a:p>
            <a:pPr algn="just" eaLnBrk="1" hangingPunct="1"/>
            <a:endParaRPr lang="en-US" altLang="el-GR" sz="2000" dirty="0">
              <a:ea typeface="ヒラギノ角ゴ Pro W3" pitchFamily="-65" charset="-128"/>
            </a:endParaRPr>
          </a:p>
          <a:p>
            <a:pPr algn="just" eaLnBrk="1" hangingPunct="1"/>
            <a:r>
              <a:rPr lang="en-US" altLang="el-GR" sz="2000" dirty="0">
                <a:ea typeface="ヒラギノ角ゴ Pro W3" pitchFamily="-65" charset="-128"/>
              </a:rPr>
              <a:t>Assuming that the management of a corporation has superior info as regards to the corporation's future growth </a:t>
            </a:r>
          </a:p>
          <a:p>
            <a:pPr algn="just" eaLnBrk="1" hangingPunct="1"/>
            <a:endParaRPr lang="en-US" altLang="el-GR" sz="2000" dirty="0">
              <a:ea typeface="ヒラギノ角ゴ Pro W3" pitchFamily="-65" charset="-128"/>
            </a:endParaRPr>
          </a:p>
          <a:p>
            <a:pPr algn="just" eaLnBrk="1" hangingPunct="1"/>
            <a:r>
              <a:rPr lang="en-US" altLang="el-GR" sz="2000" dirty="0">
                <a:ea typeface="ヒラギノ角ゴ Pro W3" pitchFamily="-65" charset="-128"/>
              </a:rPr>
              <a:t>Assuming they have the </a:t>
            </a:r>
            <a:r>
              <a:rPr lang="en-US" altLang="el-GR" sz="2000" dirty="0">
                <a:solidFill>
                  <a:srgbClr val="FF0000"/>
                </a:solidFill>
                <a:ea typeface="ヒラギノ角ゴ Pro W3" pitchFamily="-65" charset="-128"/>
              </a:rPr>
              <a:t>stockholder best interest </a:t>
            </a:r>
            <a:r>
              <a:rPr lang="en-US" altLang="el-GR" sz="2000" dirty="0">
                <a:ea typeface="ヒラギノ角ゴ Pro W3" pitchFamily="-65" charset="-128"/>
              </a:rPr>
              <a:t>in mind</a:t>
            </a:r>
          </a:p>
          <a:p>
            <a:pPr algn="just" eaLnBrk="1" hangingPunct="1"/>
            <a:endParaRPr lang="en-US" altLang="el-GR" sz="2000" dirty="0">
              <a:ea typeface="ヒラギノ角ゴ Pro W3" pitchFamily="-65" charset="-128"/>
            </a:endParaRPr>
          </a:p>
          <a:p>
            <a:pPr algn="just" eaLnBrk="1" hangingPunct="1"/>
            <a:r>
              <a:rPr lang="en-US" altLang="el-GR" sz="2000" dirty="0">
                <a:ea typeface="ヒラギノ角ゴ Pro W3" pitchFamily="-65" charset="-128"/>
              </a:rPr>
              <a:t>Then, investors should have a positive reaction when repurchases are announced </a:t>
            </a:r>
          </a:p>
        </p:txBody>
      </p:sp>
    </p:spTree>
  </p:cSld>
  <p:clrMapOvr>
    <a:masterClrMapping/>
  </p:clrMapOvr>
  <p:transition spd="med">
    <p:wipe dir="r"/>
  </p:transition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CEE533A5-E3B0-E584-4C50-86FEE1C643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25444"/>
          </a:xfrm>
        </p:spPr>
        <p:txBody>
          <a:bodyPr>
            <a:normAutofit/>
          </a:bodyPr>
          <a:lstStyle/>
          <a:p>
            <a:r>
              <a:rPr lang="en-GB" sz="3600" b="1" dirty="0"/>
              <a:t>Empirical Evidence - Dividend Policy (DP) </a:t>
            </a:r>
          </a:p>
        </p:txBody>
      </p:sp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2A499F17-FF38-BA38-1A71-24A7D517028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359017"/>
            <a:ext cx="11146655" cy="4817946"/>
          </a:xfrm>
        </p:spPr>
        <p:txBody>
          <a:bodyPr>
            <a:normAutofit fontScale="92500"/>
          </a:bodyPr>
          <a:lstStyle/>
          <a:p>
            <a:pPr algn="just"/>
            <a:r>
              <a:rPr lang="en-GB" sz="2200" dirty="0"/>
              <a:t>The literature on DP has two main views on cash dividends and the value of a firm </a:t>
            </a:r>
          </a:p>
          <a:p>
            <a:pPr algn="just"/>
            <a:endParaRPr lang="en-GB" sz="2200" dirty="0"/>
          </a:p>
          <a:p>
            <a:pPr algn="just"/>
            <a:r>
              <a:rPr lang="en-GB" sz="2200" dirty="0"/>
              <a:t>Miller and Modigliani (1961) </a:t>
            </a:r>
            <a:r>
              <a:rPr lang="en-GB" sz="2200" dirty="0">
                <a:cs typeface="Arial" panose="020B0604020202020204" pitchFamily="34" charset="0"/>
              </a:rPr>
              <a:t>→ </a:t>
            </a:r>
            <a:r>
              <a:rPr lang="en-GB" sz="2200" dirty="0">
                <a:solidFill>
                  <a:srgbClr val="FF0000"/>
                </a:solidFill>
              </a:rPr>
              <a:t>Dividends are irrelevant</a:t>
            </a:r>
          </a:p>
          <a:p>
            <a:pPr algn="just"/>
            <a:endParaRPr lang="en-GB" sz="2200" dirty="0"/>
          </a:p>
          <a:p>
            <a:pPr algn="just"/>
            <a:r>
              <a:rPr lang="en-GB" sz="2200" dirty="0"/>
              <a:t>Lintner (1965), Gordon (1959) → </a:t>
            </a:r>
            <a:r>
              <a:rPr lang="en-GB" sz="2200" dirty="0">
                <a:solidFill>
                  <a:srgbClr val="FF0000"/>
                </a:solidFill>
              </a:rPr>
              <a:t>Dividends are important</a:t>
            </a:r>
          </a:p>
          <a:p>
            <a:pPr algn="just"/>
            <a:endParaRPr lang="en-GB" sz="2200" dirty="0"/>
          </a:p>
          <a:p>
            <a:pPr algn="just"/>
            <a:r>
              <a:rPr lang="en-GB" sz="2200" dirty="0"/>
              <a:t>As Baker and Weigand (2015) point out: </a:t>
            </a:r>
          </a:p>
          <a:p>
            <a:pPr marL="0" indent="0" algn="just">
              <a:buNone/>
            </a:pPr>
            <a:r>
              <a:rPr lang="en-GB" sz="2200" dirty="0">
                <a:cs typeface="Arial" panose="020B0604020202020204" pitchFamily="34" charset="0"/>
              </a:rPr>
              <a:t>→	</a:t>
            </a:r>
            <a:r>
              <a:rPr lang="en-GB" sz="2200" dirty="0"/>
              <a:t>There is empirical evidence in support of the argument that managers believe that D should be 	tied to long term (permanent) increases in earnings</a:t>
            </a:r>
          </a:p>
          <a:p>
            <a:pPr marL="0" indent="0" algn="just">
              <a:buNone/>
            </a:pPr>
            <a:r>
              <a:rPr lang="en-GB" sz="2200" dirty="0">
                <a:cs typeface="Arial" panose="020B0604020202020204" pitchFamily="34" charset="0"/>
              </a:rPr>
              <a:t>→	This </a:t>
            </a:r>
            <a:r>
              <a:rPr lang="en-GB" sz="2200" dirty="0"/>
              <a:t>is consistent with the idea that dividends and the value of the firm are </a:t>
            </a:r>
            <a:r>
              <a:rPr lang="en-GB" sz="2200" dirty="0">
                <a:solidFill>
                  <a:srgbClr val="FF0000"/>
                </a:solidFill>
              </a:rPr>
              <a:t>related</a:t>
            </a:r>
            <a:r>
              <a:rPr lang="en-GB" sz="2200" dirty="0"/>
              <a:t> </a:t>
            </a:r>
          </a:p>
          <a:p>
            <a:pPr marL="0" indent="0" algn="just">
              <a:buNone/>
            </a:pPr>
            <a:r>
              <a:rPr lang="en-GB" sz="2200" dirty="0">
                <a:cs typeface="Arial" panose="020B0604020202020204" pitchFamily="34" charset="0"/>
              </a:rPr>
              <a:t>→	M</a:t>
            </a:r>
            <a:r>
              <a:rPr lang="en-GB" sz="2200" dirty="0"/>
              <a:t>anagers believe that D should be uninterrupted and are reluctant to cut them (unless forced) </a:t>
            </a:r>
          </a:p>
          <a:p>
            <a:pPr marL="0" indent="0" algn="just">
              <a:buNone/>
            </a:pPr>
            <a:r>
              <a:rPr lang="en-GB" sz="2200" dirty="0">
                <a:cs typeface="Arial" panose="020B0604020202020204" pitchFamily="34" charset="0"/>
              </a:rPr>
              <a:t>→	</a:t>
            </a:r>
            <a:r>
              <a:rPr lang="en-GB" sz="2200" dirty="0"/>
              <a:t>This indicates support for the </a:t>
            </a:r>
            <a:r>
              <a:rPr lang="en-GB" sz="2200" dirty="0">
                <a:solidFill>
                  <a:srgbClr val="FF0000"/>
                </a:solidFill>
              </a:rPr>
              <a:t>signalling hypothesis </a:t>
            </a:r>
          </a:p>
          <a:p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8632193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A5C53AFF-78D1-E843-CEDA-75EA3B72D5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073587"/>
            <a:ext cx="10805719" cy="5578883"/>
          </a:xfrm>
        </p:spPr>
        <p:txBody>
          <a:bodyPr>
            <a:normAutofit/>
          </a:bodyPr>
          <a:lstStyle/>
          <a:p>
            <a:pPr algn="just"/>
            <a:r>
              <a:rPr lang="en-GB" sz="2000" dirty="0"/>
              <a:t>Overall, the empirical evidence shows that (see Baker and Weigand (2015)):</a:t>
            </a:r>
          </a:p>
          <a:p>
            <a:pPr algn="just"/>
            <a:endParaRPr lang="en-GB" sz="2000" dirty="0">
              <a:solidFill>
                <a:srgbClr val="FF0000"/>
              </a:solidFill>
            </a:endParaRPr>
          </a:p>
          <a:p>
            <a:pPr algn="just"/>
            <a:r>
              <a:rPr lang="en-GB" sz="2000" dirty="0">
                <a:solidFill>
                  <a:srgbClr val="FF0000"/>
                </a:solidFill>
              </a:rPr>
              <a:t>A. Main determinants of D are the stability of past dividends/earnings</a:t>
            </a:r>
            <a:endParaRPr lang="en-GB" sz="2000" dirty="0"/>
          </a:p>
          <a:p>
            <a:pPr algn="just"/>
            <a:r>
              <a:rPr lang="en-GB" sz="2000" dirty="0"/>
              <a:t>The factors that have an impact on D decisions are not similar to all corporations </a:t>
            </a:r>
          </a:p>
          <a:p>
            <a:pPr algn="just"/>
            <a:r>
              <a:rPr lang="en-GB" sz="2000" dirty="0"/>
              <a:t>The characteristics of each firm, its corporate governance, differences in cultures and legal environments can have an impact on the implementation of DP </a:t>
            </a:r>
          </a:p>
          <a:p>
            <a:pPr algn="just"/>
            <a:r>
              <a:rPr lang="en-GB" sz="2000" dirty="0"/>
              <a:t>For example, DaSilva et al. (2004) point out that find that Anglo-American systems provide </a:t>
            </a:r>
            <a:r>
              <a:rPr lang="en-GB" sz="2000" dirty="0">
                <a:cs typeface="Arial" panose="020B0604020202020204" pitchFamily="34" charset="0"/>
              </a:rPr>
              <a:t>↑ </a:t>
            </a:r>
            <a:r>
              <a:rPr lang="en-GB" sz="2000" dirty="0"/>
              <a:t>investor protection; German or European systems provide corporations higher flexibility for DP</a:t>
            </a:r>
          </a:p>
          <a:p>
            <a:pPr algn="just"/>
            <a:endParaRPr lang="en-GB" sz="2000" dirty="0">
              <a:solidFill>
                <a:srgbClr val="FF0000"/>
              </a:solidFill>
            </a:endParaRPr>
          </a:p>
          <a:p>
            <a:pPr algn="just"/>
            <a:r>
              <a:rPr lang="en-GB" sz="2000" dirty="0">
                <a:solidFill>
                  <a:srgbClr val="FF0000"/>
                </a:solidFill>
              </a:rPr>
              <a:t>B. Corporate managers believe that DP matters and are careful with it </a:t>
            </a:r>
          </a:p>
          <a:p>
            <a:pPr algn="just"/>
            <a:r>
              <a:rPr lang="en-GB" sz="2000" dirty="0"/>
              <a:t>The manage their DP rather than using the residual approach (pay out what is left after financing all available profitable investments - MM)</a:t>
            </a:r>
          </a:p>
          <a:p>
            <a:pPr algn="just"/>
            <a:r>
              <a:rPr lang="en-GB" sz="2000" dirty="0"/>
              <a:t>Corporate managers seem to support the dividend relevance hypothesis, i.e., that DP affect shareholder value</a:t>
            </a:r>
          </a:p>
          <a:p>
            <a:pPr algn="just"/>
            <a:endParaRPr lang="en-GB" sz="2000" dirty="0"/>
          </a:p>
        </p:txBody>
      </p:sp>
      <p:sp>
        <p:nvSpPr>
          <p:cNvPr id="4" name="Τίτλος 1">
            <a:extLst>
              <a:ext uri="{FF2B5EF4-FFF2-40B4-BE49-F238E27FC236}">
                <a16:creationId xmlns:a16="http://schemas.microsoft.com/office/drawing/2014/main" id="{28E93402-4FE9-C4BA-6C45-73BCE8D33D5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205530"/>
            <a:ext cx="10515600" cy="868057"/>
          </a:xfrm>
        </p:spPr>
        <p:txBody>
          <a:bodyPr>
            <a:normAutofit/>
          </a:bodyPr>
          <a:lstStyle/>
          <a:p>
            <a:r>
              <a:rPr lang="en-GB" sz="3600" b="1" dirty="0"/>
              <a:t>Empirical Evidence - Dividend Policy (DP) </a:t>
            </a:r>
          </a:p>
        </p:txBody>
      </p:sp>
    </p:spTree>
    <p:extLst>
      <p:ext uri="{BB962C8B-B14F-4D97-AF65-F5344CB8AC3E}">
        <p14:creationId xmlns:p14="http://schemas.microsoft.com/office/powerpoint/2010/main" val="4075974898"/>
      </p:ext>
    </p:extLst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6BEF1CE4-7417-113B-010C-B38E2656A41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8" y="1140904"/>
            <a:ext cx="10998667" cy="5536528"/>
          </a:xfrm>
        </p:spPr>
        <p:txBody>
          <a:bodyPr>
            <a:normAutofit fontScale="92500" lnSpcReduction="20000"/>
          </a:bodyPr>
          <a:lstStyle/>
          <a:p>
            <a:pPr algn="just"/>
            <a:r>
              <a:rPr lang="en-GB" sz="2200" dirty="0"/>
              <a:t>Baker and Weigand (2015): </a:t>
            </a:r>
          </a:p>
          <a:p>
            <a:pPr algn="just"/>
            <a:r>
              <a:rPr lang="en-GB" sz="2200" dirty="0"/>
              <a:t>Up to the mid-1980s, US firms distributed cash to shareholders with cash D</a:t>
            </a:r>
          </a:p>
          <a:p>
            <a:pPr algn="just"/>
            <a:r>
              <a:rPr lang="en-GB" sz="2200" dirty="0"/>
              <a:t>Since then, more that 50% of distributions were in the form of share repurchases</a:t>
            </a:r>
          </a:p>
          <a:p>
            <a:pPr algn="just"/>
            <a:endParaRPr lang="en-GB" sz="2200" dirty="0"/>
          </a:p>
          <a:p>
            <a:pPr algn="just"/>
            <a:r>
              <a:rPr lang="en-GB" sz="2200" dirty="0" err="1"/>
              <a:t>Fama</a:t>
            </a:r>
            <a:r>
              <a:rPr lang="en-GB" sz="2200" dirty="0"/>
              <a:t> and French (2001):</a:t>
            </a:r>
          </a:p>
          <a:p>
            <a:pPr algn="just"/>
            <a:r>
              <a:rPr lang="en-GB" sz="2200" dirty="0"/>
              <a:t>In 1984 	</a:t>
            </a:r>
            <a:r>
              <a:rPr lang="en-GB" sz="2200" dirty="0">
                <a:cs typeface="Arial" panose="020B0604020202020204" pitchFamily="34" charset="0"/>
              </a:rPr>
              <a:t>→	</a:t>
            </a:r>
            <a:r>
              <a:rPr lang="en-GB" sz="2200" dirty="0">
                <a:solidFill>
                  <a:srgbClr val="FF0000"/>
                </a:solidFill>
              </a:rPr>
              <a:t>32%</a:t>
            </a:r>
            <a:r>
              <a:rPr lang="en-GB" sz="2200" dirty="0"/>
              <a:t> US industrial companies paid D </a:t>
            </a:r>
          </a:p>
          <a:p>
            <a:pPr algn="just"/>
            <a:r>
              <a:rPr lang="en-GB" sz="2200" dirty="0"/>
              <a:t>In 1999 	</a:t>
            </a:r>
            <a:r>
              <a:rPr lang="en-GB" sz="2200" dirty="0">
                <a:cs typeface="Arial" panose="020B0604020202020204" pitchFamily="34" charset="0"/>
              </a:rPr>
              <a:t>→	</a:t>
            </a:r>
            <a:r>
              <a:rPr lang="en-GB" sz="2200" dirty="0">
                <a:solidFill>
                  <a:srgbClr val="FF0000"/>
                </a:solidFill>
              </a:rPr>
              <a:t>16%</a:t>
            </a:r>
            <a:r>
              <a:rPr lang="en-GB" sz="2200" dirty="0"/>
              <a:t> US industrial companies paid D </a:t>
            </a:r>
          </a:p>
          <a:p>
            <a:pPr algn="just"/>
            <a:endParaRPr lang="en-GB" sz="2200" dirty="0"/>
          </a:p>
          <a:p>
            <a:pPr algn="just"/>
            <a:r>
              <a:rPr lang="en-GB" sz="2200" dirty="0"/>
              <a:t>Julio and </a:t>
            </a:r>
            <a:r>
              <a:rPr lang="en-GB" sz="2200" dirty="0" err="1"/>
              <a:t>Ikenberry</a:t>
            </a:r>
            <a:r>
              <a:rPr lang="en-GB" sz="2200" dirty="0"/>
              <a:t> (2004): % of US firms that paid D was at low 15% in 2001; it since has started to increase (more than 20% in 2004)</a:t>
            </a:r>
          </a:p>
          <a:p>
            <a:pPr algn="just"/>
            <a:endParaRPr lang="en-GB" sz="2200" dirty="0"/>
          </a:p>
          <a:p>
            <a:pPr algn="just"/>
            <a:r>
              <a:rPr lang="en-GB" sz="2200" dirty="0"/>
              <a:t>Empirical evidence indicates that this pattern is </a:t>
            </a:r>
            <a:r>
              <a:rPr lang="en-GB" sz="2200" dirty="0">
                <a:solidFill>
                  <a:srgbClr val="FF0000"/>
                </a:solidFill>
              </a:rPr>
              <a:t>similar in Canada, Germany, France, Japan, and the UK and many other world countries </a:t>
            </a:r>
            <a:r>
              <a:rPr lang="en-GB" sz="2200" dirty="0"/>
              <a:t>(Fatemi and </a:t>
            </a:r>
            <a:r>
              <a:rPr lang="en-GB" sz="2200" dirty="0" err="1"/>
              <a:t>Bildik</a:t>
            </a:r>
            <a:r>
              <a:rPr lang="en-GB" sz="2200" dirty="0"/>
              <a:t> (2012) study 17,000 in 33 countries)</a:t>
            </a:r>
          </a:p>
          <a:p>
            <a:pPr algn="just"/>
            <a:endParaRPr lang="en-GB" sz="2200" dirty="0"/>
          </a:p>
          <a:p>
            <a:pPr algn="just"/>
            <a:r>
              <a:rPr lang="en-GB" sz="2200" dirty="0" err="1"/>
              <a:t>Amenta</a:t>
            </a:r>
            <a:r>
              <a:rPr lang="en-GB" sz="2200" dirty="0"/>
              <a:t> (2013): Large firms return to paying D</a:t>
            </a:r>
          </a:p>
          <a:p>
            <a:pPr algn="just"/>
            <a:r>
              <a:rPr lang="en-GB" sz="2200" dirty="0"/>
              <a:t>→ by 2013, 84% of the S&amp;P500 firms paid D (pay-out ratio: 31.5%) </a:t>
            </a:r>
          </a:p>
          <a:p>
            <a:pPr algn="just"/>
            <a:endParaRPr lang="en-GB" sz="2000" dirty="0"/>
          </a:p>
        </p:txBody>
      </p:sp>
      <p:sp>
        <p:nvSpPr>
          <p:cNvPr id="4" name="Τίτλος 1">
            <a:extLst>
              <a:ext uri="{FF2B5EF4-FFF2-40B4-BE49-F238E27FC236}">
                <a16:creationId xmlns:a16="http://schemas.microsoft.com/office/drawing/2014/main" id="{6CCCD15A-9E23-C87F-AA29-27C82D1378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3976" y="180568"/>
            <a:ext cx="10515600" cy="817722"/>
          </a:xfrm>
        </p:spPr>
        <p:txBody>
          <a:bodyPr>
            <a:normAutofit/>
          </a:bodyPr>
          <a:lstStyle/>
          <a:p>
            <a:r>
              <a:rPr lang="en-GB" sz="3600" b="1" dirty="0"/>
              <a:t>Empirical Evidence - Dividend Policy (DP) </a:t>
            </a:r>
          </a:p>
        </p:txBody>
      </p:sp>
    </p:spTree>
    <p:extLst>
      <p:ext uri="{BB962C8B-B14F-4D97-AF65-F5344CB8AC3E}">
        <p14:creationId xmlns:p14="http://schemas.microsoft.com/office/powerpoint/2010/main" val="3314049706"/>
      </p:ext>
    </p:extLst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Θέση περιεχομένου 4">
            <a:extLst>
              <a:ext uri="{FF2B5EF4-FFF2-40B4-BE49-F238E27FC236}">
                <a16:creationId xmlns:a16="http://schemas.microsoft.com/office/drawing/2014/main" id="{C4C88151-9AE6-614D-B81D-85D847F1F2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34013" y="1271788"/>
            <a:ext cx="11030506" cy="5173400"/>
          </a:xfrm>
        </p:spPr>
      </p:pic>
      <p:sp>
        <p:nvSpPr>
          <p:cNvPr id="6" name="Τίτλος 1">
            <a:extLst>
              <a:ext uri="{FF2B5EF4-FFF2-40B4-BE49-F238E27FC236}">
                <a16:creationId xmlns:a16="http://schemas.microsoft.com/office/drawing/2014/main" id="{852FD6A4-F473-5D4C-85C2-3ECC92DCDE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7481" y="152062"/>
            <a:ext cx="10515600" cy="1119726"/>
          </a:xfrm>
        </p:spPr>
        <p:txBody>
          <a:bodyPr>
            <a:noAutofit/>
          </a:bodyPr>
          <a:lstStyle/>
          <a:p>
            <a:r>
              <a:rPr lang="en-GB" sz="3600" b="1" dirty="0"/>
              <a:t>Empirical Evidence - Dividend Policy (DP)</a:t>
            </a:r>
            <a:br>
              <a:rPr lang="en-GB" sz="3600" b="1" dirty="0"/>
            </a:br>
            <a:r>
              <a:rPr lang="en-GB" sz="3600" b="1" dirty="0">
                <a:solidFill>
                  <a:srgbClr val="FF0000"/>
                </a:solidFill>
              </a:rPr>
              <a:t>Source: Baker and Weigand (2015)</a:t>
            </a:r>
          </a:p>
        </p:txBody>
      </p:sp>
    </p:spTree>
    <p:extLst>
      <p:ext uri="{BB962C8B-B14F-4D97-AF65-F5344CB8AC3E}">
        <p14:creationId xmlns:p14="http://schemas.microsoft.com/office/powerpoint/2010/main" val="3759885989"/>
      </p:ext>
    </p:extLst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520CCC96-4534-3643-A67D-C13F3985C50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5939" y="985421"/>
            <a:ext cx="11284628" cy="5548544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en-US" sz="2000" dirty="0"/>
              <a:t>Why do firms pay dividends? Different theories </a:t>
            </a:r>
          </a:p>
          <a:p>
            <a:pPr algn="just"/>
            <a:endParaRPr lang="en-US" sz="2000" dirty="0"/>
          </a:p>
          <a:p>
            <a:pPr algn="just"/>
            <a:r>
              <a:rPr lang="en-US" sz="2000" dirty="0"/>
              <a:t>Firms want to communicate information to shareholders; they want to </a:t>
            </a:r>
            <a:r>
              <a:rPr lang="en-US" sz="2000" b="1" dirty="0">
                <a:solidFill>
                  <a:srgbClr val="FF0000"/>
                </a:solidFill>
              </a:rPr>
              <a:t>signal </a:t>
            </a:r>
            <a:r>
              <a:rPr lang="en-US" sz="2000" dirty="0"/>
              <a:t>strong and healthy firm performance and the confidence of management as regards to the stability of earnings</a:t>
            </a:r>
          </a:p>
          <a:p>
            <a:pPr algn="just"/>
            <a:endParaRPr lang="en-US" sz="2000" dirty="0"/>
          </a:p>
          <a:p>
            <a:pPr algn="just"/>
            <a:r>
              <a:rPr lang="en-US" sz="2000" dirty="0"/>
              <a:t>Firms want to satisfy demand for payouts from investors </a:t>
            </a:r>
            <a:r>
              <a:rPr lang="en-US" sz="2000" dirty="0">
                <a:solidFill>
                  <a:srgbClr val="FF0000"/>
                </a:solidFill>
              </a:rPr>
              <a:t>(</a:t>
            </a:r>
            <a:r>
              <a:rPr lang="en-US" sz="2000" b="1" dirty="0">
                <a:solidFill>
                  <a:srgbClr val="FF0000"/>
                </a:solidFill>
              </a:rPr>
              <a:t>clientele effect</a:t>
            </a:r>
            <a:r>
              <a:rPr lang="en-US" sz="2000" dirty="0">
                <a:solidFill>
                  <a:srgbClr val="FF0000"/>
                </a:solidFill>
              </a:rPr>
              <a:t>)</a:t>
            </a:r>
            <a:r>
              <a:rPr lang="en-US" sz="2000" dirty="0"/>
              <a:t>; e.g. institutional investors (such as pension funds) want steady income </a:t>
            </a:r>
          </a:p>
          <a:p>
            <a:pPr algn="just"/>
            <a:endParaRPr lang="en-US" sz="2000" dirty="0"/>
          </a:p>
          <a:p>
            <a:pPr algn="just"/>
            <a:r>
              <a:rPr lang="en-US" sz="2000" dirty="0"/>
              <a:t>Investors prefer cash dividends today (</a:t>
            </a:r>
            <a:r>
              <a:rPr lang="en-US" sz="2000" b="1" dirty="0">
                <a:solidFill>
                  <a:srgbClr val="FF0000"/>
                </a:solidFill>
              </a:rPr>
              <a:t>"bird in the hand”</a:t>
            </a:r>
            <a:r>
              <a:rPr lang="en-US" sz="2000" dirty="0"/>
              <a:t>) rather future capital gains </a:t>
            </a:r>
          </a:p>
          <a:p>
            <a:pPr algn="just"/>
            <a:endParaRPr lang="en-US" sz="2000" dirty="0"/>
          </a:p>
          <a:p>
            <a:pPr algn="just"/>
            <a:r>
              <a:rPr lang="en-US" sz="2000" dirty="0"/>
              <a:t>Regular dividend payments drive investors to </a:t>
            </a:r>
            <a:r>
              <a:rPr lang="en-US" sz="2000" b="1" dirty="0">
                <a:solidFill>
                  <a:srgbClr val="FF0000"/>
                </a:solidFill>
              </a:rPr>
              <a:t>perceive the stock as less risky</a:t>
            </a:r>
          </a:p>
          <a:p>
            <a:pPr algn="just"/>
            <a:endParaRPr lang="en-US" sz="2000" dirty="0"/>
          </a:p>
          <a:p>
            <a:pPr algn="just"/>
            <a:r>
              <a:rPr lang="en-US" sz="2000" dirty="0"/>
              <a:t>Shareholders demand it to </a:t>
            </a:r>
            <a:r>
              <a:rPr lang="en-US" sz="2000" b="1" dirty="0">
                <a:solidFill>
                  <a:srgbClr val="FF0000"/>
                </a:solidFill>
              </a:rPr>
              <a:t>reduce agency costs </a:t>
            </a:r>
            <a:r>
              <a:rPr lang="en-US" sz="2000" dirty="0"/>
              <a:t>and keep management disciplined (e.g. management cannot spend excess cash in unprofitable projects) </a:t>
            </a:r>
          </a:p>
          <a:p>
            <a:pPr algn="just"/>
            <a:endParaRPr lang="en-US" sz="2000" dirty="0"/>
          </a:p>
          <a:p>
            <a:pPr algn="just"/>
            <a:r>
              <a:rPr lang="en-US" sz="2000" dirty="0"/>
              <a:t>The firm must distribute the </a:t>
            </a:r>
            <a:r>
              <a:rPr lang="en-US" sz="2000" b="1" dirty="0">
                <a:solidFill>
                  <a:srgbClr val="FF0000"/>
                </a:solidFill>
              </a:rPr>
              <a:t>free cash flows</a:t>
            </a:r>
            <a:endParaRPr lang="el-GR" sz="2000" b="1" dirty="0">
              <a:solidFill>
                <a:srgbClr val="FF0000"/>
              </a:solidFill>
            </a:endParaRPr>
          </a:p>
        </p:txBody>
      </p:sp>
      <p:sp>
        <p:nvSpPr>
          <p:cNvPr id="4" name="Τίτλος 1">
            <a:extLst>
              <a:ext uri="{FF2B5EF4-FFF2-40B4-BE49-F238E27FC236}">
                <a16:creationId xmlns:a16="http://schemas.microsoft.com/office/drawing/2014/main" id="{790E4F5A-5CEE-45EA-C4E0-A13721BCED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7381" y="193335"/>
            <a:ext cx="10880324" cy="709073"/>
          </a:xfrm>
        </p:spPr>
        <p:txBody>
          <a:bodyPr>
            <a:noAutofit/>
          </a:bodyPr>
          <a:lstStyle/>
          <a:p>
            <a:r>
              <a:rPr lang="en-US" sz="3600" b="1" dirty="0"/>
              <a:t>Empirical Evidence - Dividend Policy (DP)</a:t>
            </a:r>
            <a:endParaRPr lang="el-GR" sz="3600" b="1" dirty="0"/>
          </a:p>
        </p:txBody>
      </p:sp>
    </p:spTree>
    <p:extLst>
      <p:ext uri="{BB962C8B-B14F-4D97-AF65-F5344CB8AC3E}">
        <p14:creationId xmlns:p14="http://schemas.microsoft.com/office/powerpoint/2010/main" val="209854833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Τίτλος 1">
            <a:extLst>
              <a:ext uri="{FF2B5EF4-FFF2-40B4-BE49-F238E27FC236}">
                <a16:creationId xmlns:a16="http://schemas.microsoft.com/office/drawing/2014/main" id="{C73659EB-11A7-206C-1476-71391B5931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67389"/>
          </a:xfrm>
        </p:spPr>
        <p:txBody>
          <a:bodyPr>
            <a:normAutofit/>
          </a:bodyPr>
          <a:lstStyle/>
          <a:p>
            <a:r>
              <a:rPr lang="en-GB" sz="3600" b="1" dirty="0"/>
              <a:t>Indicative References</a:t>
            </a:r>
          </a:p>
        </p:txBody>
      </p:sp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FEDEAFD8-F024-1C8E-6723-A857AF42BF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75127"/>
            <a:ext cx="10797330" cy="4901836"/>
          </a:xfrm>
        </p:spPr>
        <p:txBody>
          <a:bodyPr>
            <a:normAutofit/>
          </a:bodyPr>
          <a:lstStyle/>
          <a:p>
            <a:pPr algn="just"/>
            <a:r>
              <a:rPr lang="en-GB" sz="1600" dirty="0"/>
              <a:t>Textbook, Berk &amp; </a:t>
            </a:r>
            <a:r>
              <a:rPr lang="en-GB" sz="1600" dirty="0" err="1"/>
              <a:t>DeMarzo</a:t>
            </a:r>
            <a:r>
              <a:rPr lang="en-GB" sz="1600" dirty="0"/>
              <a:t>, Corporate Finance, Chapter 17 </a:t>
            </a:r>
          </a:p>
          <a:p>
            <a:pPr algn="just"/>
            <a:r>
              <a:rPr lang="en-GB" sz="1600" dirty="0" err="1"/>
              <a:t>Amenta</a:t>
            </a:r>
            <a:r>
              <a:rPr lang="en-GB" sz="1600" dirty="0"/>
              <a:t>, M. (2013). FactSet: buyback quarterly S&amp;P 500. Fact Research Systems Inc., pp. 1-13.</a:t>
            </a:r>
          </a:p>
          <a:p>
            <a:pPr algn="just"/>
            <a:r>
              <a:rPr lang="en-GB" sz="1600" dirty="0"/>
              <a:t>Baker, K., Weigand, R. (2015). Corporate dividend policy revisited. Managerial Finance  41 126-144</a:t>
            </a:r>
          </a:p>
          <a:p>
            <a:pPr algn="just"/>
            <a:r>
              <a:rPr lang="en-GB" sz="1600" dirty="0"/>
              <a:t>Black, F. (1976), “The dividend puzzle”, Journal of Portfolio Management, Vol. 2 No. 2, pp. 5-8.</a:t>
            </a:r>
          </a:p>
          <a:p>
            <a:pPr algn="just"/>
            <a:r>
              <a:rPr lang="en-GB" sz="1600" dirty="0"/>
              <a:t>Da Silva, L.S., </a:t>
            </a:r>
            <a:r>
              <a:rPr lang="en-GB" sz="1600" dirty="0" err="1"/>
              <a:t>Goergen</a:t>
            </a:r>
            <a:r>
              <a:rPr lang="en-GB" sz="1600" dirty="0"/>
              <a:t>, M. and </a:t>
            </a:r>
            <a:r>
              <a:rPr lang="en-GB" sz="1600" dirty="0" err="1"/>
              <a:t>Renneboog</a:t>
            </a:r>
            <a:r>
              <a:rPr lang="en-GB" sz="1600" dirty="0"/>
              <a:t>, L. (2004), Dividend Policy and Corporate Governance, Oxford University Press, Oxford.</a:t>
            </a:r>
          </a:p>
          <a:p>
            <a:pPr algn="just"/>
            <a:r>
              <a:rPr lang="en-GB" sz="1600" dirty="0" err="1"/>
              <a:t>Fama</a:t>
            </a:r>
            <a:r>
              <a:rPr lang="en-GB" sz="1600" dirty="0"/>
              <a:t>, E.F. and French, K.R. (2001). Disappearing dividends: changing firm characteristics or lower propensity to pay?, Journal of Financial Economics 60 3-43.</a:t>
            </a:r>
          </a:p>
          <a:p>
            <a:pPr algn="just"/>
            <a:r>
              <a:rPr lang="en-GB" sz="1600" dirty="0"/>
              <a:t>Fatemi, A. and </a:t>
            </a:r>
            <a:r>
              <a:rPr lang="en-GB" sz="1600" dirty="0" err="1"/>
              <a:t>Bildik</a:t>
            </a:r>
            <a:r>
              <a:rPr lang="en-GB" sz="1600" dirty="0"/>
              <a:t>, R. (2012). Yes, dividends are disappearing: worldwide evidence”, Journal of Banking and Finance 36, 662-677.</a:t>
            </a:r>
          </a:p>
          <a:p>
            <a:pPr algn="just"/>
            <a:r>
              <a:rPr lang="en-GB" sz="1600" dirty="0"/>
              <a:t>Gordon, M.J. (1959), “Dividends, earnings and stock prices”, Review of Economics and Statistics, Vol. 41 No. 2, pp. 99-105.</a:t>
            </a:r>
          </a:p>
          <a:p>
            <a:pPr algn="just"/>
            <a:r>
              <a:rPr lang="en-GB" sz="1600" dirty="0"/>
              <a:t>Julio, B. and </a:t>
            </a:r>
            <a:r>
              <a:rPr lang="en-GB" sz="1600" dirty="0" err="1"/>
              <a:t>Ikenberry</a:t>
            </a:r>
            <a:r>
              <a:rPr lang="en-GB" sz="1600" dirty="0"/>
              <a:t>, D. (2004)., Reappearing dividends, Journal of Applied Corporate Finance 16, 89-100.</a:t>
            </a:r>
          </a:p>
          <a:p>
            <a:pPr algn="just"/>
            <a:r>
              <a:rPr lang="en-GB" sz="1600" dirty="0"/>
              <a:t>Lintner, J. (1956), “Distribution of income of corporations among dividends, retained earnings and taxes”, American Economic Review, Vol. 46 No. 2, pp. 97-113.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60196027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Θέση περιεχομένου 2">
            <a:extLst>
              <a:ext uri="{FF2B5EF4-FFF2-40B4-BE49-F238E27FC236}">
                <a16:creationId xmlns:a16="http://schemas.microsoft.com/office/drawing/2014/main" id="{5C022BEC-EEB5-E033-8660-35080BE9907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13732"/>
            <a:ext cx="10515600" cy="5363231"/>
          </a:xfrm>
        </p:spPr>
        <p:txBody>
          <a:bodyPr/>
          <a:lstStyle/>
          <a:p>
            <a:pPr marL="0" indent="0" algn="ctr">
              <a:buNone/>
            </a:pPr>
            <a:endParaRPr lang="en-GB" i="1" dirty="0"/>
          </a:p>
          <a:p>
            <a:pPr marL="0" indent="0" algn="ctr">
              <a:buNone/>
            </a:pPr>
            <a:endParaRPr lang="en-GB" i="1" dirty="0"/>
          </a:p>
          <a:p>
            <a:pPr marL="0" indent="0" algn="ctr">
              <a:buNone/>
            </a:pPr>
            <a:endParaRPr lang="en-GB" i="1" dirty="0"/>
          </a:p>
          <a:p>
            <a:pPr marL="0" indent="0" algn="ctr">
              <a:buNone/>
            </a:pPr>
            <a:endParaRPr lang="en-GB" i="1" dirty="0"/>
          </a:p>
          <a:p>
            <a:pPr marL="0" indent="0" algn="ctr">
              <a:buNone/>
            </a:pPr>
            <a:endParaRPr lang="en-GB" i="1" dirty="0"/>
          </a:p>
          <a:p>
            <a:pPr marL="0" indent="0" algn="ctr">
              <a:buNone/>
            </a:pPr>
            <a:r>
              <a:rPr lang="en-GB" i="1" dirty="0"/>
              <a:t>Thank you for your attention !</a:t>
            </a:r>
          </a:p>
        </p:txBody>
      </p:sp>
    </p:spTree>
    <p:extLst>
      <p:ext uri="{BB962C8B-B14F-4D97-AF65-F5344CB8AC3E}">
        <p14:creationId xmlns:p14="http://schemas.microsoft.com/office/powerpoint/2010/main" val="3705063163"/>
      </p:ext>
    </p:extLst>
  </p:cSld>
  <p:clrMapOvr>
    <a:masterClrMapping/>
  </p:clrMapOvr>
</p:sld>
</file>

<file path=ppt/theme/theme1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Θέμα του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1824</TotalTime>
  <Words>7026</Words>
  <Application>Microsoft Office PowerPoint</Application>
  <PresentationFormat>Ευρεία οθόνη</PresentationFormat>
  <Paragraphs>839</Paragraphs>
  <Slides>91</Slides>
  <Notes>47</Notes>
  <HiddenSlides>0</HiddenSlides>
  <MMClips>0</MMClips>
  <ScaleCrop>false</ScaleCrop>
  <HeadingPairs>
    <vt:vector size="8" baseType="variant">
      <vt:variant>
        <vt:lpstr>Γραμματοσειρές που χρησιμοποιούνται</vt:lpstr>
      </vt:variant>
      <vt:variant>
        <vt:i4>4</vt:i4>
      </vt:variant>
      <vt:variant>
        <vt:lpstr>Θέμα</vt:lpstr>
      </vt:variant>
      <vt:variant>
        <vt:i4>1</vt:i4>
      </vt:variant>
      <vt:variant>
        <vt:lpstr>Ενσωματωμένοι διακομιστές OLE</vt:lpstr>
      </vt:variant>
      <vt:variant>
        <vt:i4>1</vt:i4>
      </vt:variant>
      <vt:variant>
        <vt:lpstr>Τίτλοι διαφανειών</vt:lpstr>
      </vt:variant>
      <vt:variant>
        <vt:i4>91</vt:i4>
      </vt:variant>
    </vt:vector>
  </HeadingPairs>
  <TitlesOfParts>
    <vt:vector size="97" baseType="lpstr">
      <vt:lpstr>Arial</vt:lpstr>
      <vt:lpstr>Calibri</vt:lpstr>
      <vt:lpstr>Calibri Light</vt:lpstr>
      <vt:lpstr>ヒラギノ角ゴ Pro W3</vt:lpstr>
      <vt:lpstr>Θέμα του Office</vt:lpstr>
      <vt:lpstr>Equation</vt:lpstr>
      <vt:lpstr>Παρουσίαση του PowerPoint</vt:lpstr>
      <vt:lpstr>Introduction</vt:lpstr>
      <vt:lpstr>Capital Structure </vt:lpstr>
      <vt:lpstr>A simple example: Financing with Equity (see textbook)</vt:lpstr>
      <vt:lpstr>A simple example: Financing with Equity</vt:lpstr>
      <vt:lpstr>A simple example: Financing with Equity </vt:lpstr>
      <vt:lpstr>A simple example: Financing with Equity</vt:lpstr>
      <vt:lpstr>Financing both with Debt and Equity</vt:lpstr>
      <vt:lpstr>Financing both with Debt and Equity</vt:lpstr>
      <vt:lpstr>Financing both with Debt and Equity</vt:lpstr>
      <vt:lpstr>Financing both with Debt and Equity</vt:lpstr>
      <vt:lpstr>Παρουσίαση του PowerPoint</vt:lpstr>
      <vt:lpstr>Financing both with Debt and Equity</vt:lpstr>
      <vt:lpstr>Financing both with Debt and Equity</vt:lpstr>
      <vt:lpstr>Modigliani-Miller I (MM)</vt:lpstr>
      <vt:lpstr>Modigliani-Miller I (MM)</vt:lpstr>
      <vt:lpstr>Modigliani-Miller I (MM)</vt:lpstr>
      <vt:lpstr>Modigliani-Miller I (MM)</vt:lpstr>
      <vt:lpstr>Modigliani-Miller I (MM)</vt:lpstr>
      <vt:lpstr>Modigliani-Miller I (MM)</vt:lpstr>
      <vt:lpstr>Modigliani-Miller I (MM)</vt:lpstr>
      <vt:lpstr>Modigliani-Miller II (MM)</vt:lpstr>
      <vt:lpstr>Modigliani-Miller II (MM)</vt:lpstr>
      <vt:lpstr>Modigliani-Miller II (MM)</vt:lpstr>
      <vt:lpstr>Modigliani-Miller II (MM)</vt:lpstr>
      <vt:lpstr>Modigliani-Miller II (MM)</vt:lpstr>
      <vt:lpstr>Modigliani-Miller II (MM)</vt:lpstr>
      <vt:lpstr> Capital Budgeting and the WACC   </vt:lpstr>
      <vt:lpstr> Capital Budgeting and the WACC   </vt:lpstr>
      <vt:lpstr> Capital Budgeting and the WACC   </vt:lpstr>
      <vt:lpstr> Capital Budgeting and the WACC   </vt:lpstr>
      <vt:lpstr> Capital Budgeting and the WACC   </vt:lpstr>
      <vt:lpstr>Levered and Unlevered Betas</vt:lpstr>
      <vt:lpstr>Levered and Unlevered Betas</vt:lpstr>
      <vt:lpstr>Other Issues on Capital Structure</vt:lpstr>
      <vt:lpstr>Other Issues on Capital Structure</vt:lpstr>
      <vt:lpstr>Other Issues on Capital Structure</vt:lpstr>
      <vt:lpstr>Other Issues on Capital Structure</vt:lpstr>
      <vt:lpstr>Other Issues on Capital Structure</vt:lpstr>
      <vt:lpstr>Conclusion</vt:lpstr>
      <vt:lpstr>Debt and Taxes </vt:lpstr>
      <vt:lpstr>Debt and Taxes </vt:lpstr>
      <vt:lpstr>Debt and Taxes </vt:lpstr>
      <vt:lpstr>Debt and Taxes </vt:lpstr>
      <vt:lpstr>Debt and Taxes </vt:lpstr>
      <vt:lpstr>Παρουσίαση του PowerPoint</vt:lpstr>
      <vt:lpstr>Indicative References </vt:lpstr>
      <vt:lpstr>Παρουσίαση του PowerPoint</vt:lpstr>
      <vt:lpstr>Dividend (Payout) Policy </vt:lpstr>
      <vt:lpstr>Dividend (Payout) Policy </vt:lpstr>
      <vt:lpstr>Textbook: Figure 17.2; Microsoft’s Special Dividend</vt:lpstr>
      <vt:lpstr>Dividend (Payout) Policy </vt:lpstr>
      <vt:lpstr>Share Repurchases </vt:lpstr>
      <vt:lpstr>Share Repurchases</vt:lpstr>
      <vt:lpstr>Share Repurchases</vt:lpstr>
      <vt:lpstr>Dividends and Share Repurchases</vt:lpstr>
      <vt:lpstr>Dividends and Share Repurchases</vt:lpstr>
      <vt:lpstr>Dividends and Share Repurchases</vt:lpstr>
      <vt:lpstr>Dividends and Share Repurchases</vt:lpstr>
      <vt:lpstr>Dividends and Share Repurchases</vt:lpstr>
      <vt:lpstr>Dividends and Share Repurchases</vt:lpstr>
      <vt:lpstr>Dividends and Share Repurchases</vt:lpstr>
      <vt:lpstr>Dividends and Share Repurchases</vt:lpstr>
      <vt:lpstr>Dividends and Share Repurchases</vt:lpstr>
      <vt:lpstr>Modigliani–Miller &amp; Dividend Policy</vt:lpstr>
      <vt:lpstr>Modigliani–Miller &amp; Dividend Policy</vt:lpstr>
      <vt:lpstr>Παρουσίαση του PowerPoint</vt:lpstr>
      <vt:lpstr>The Tax Disadvantage of Dividends</vt:lpstr>
      <vt:lpstr>Modigliani–Miller &amp; Dividend Policy</vt:lpstr>
      <vt:lpstr>Optimal Dividend Policy with Taxes</vt:lpstr>
      <vt:lpstr>Textbook: Figure 17.4  Trends in the Use of Dividends and Repurchases</vt:lpstr>
      <vt:lpstr>Textbook: Figure 17.5  The Changing Composition of Shareholder Payouts</vt:lpstr>
      <vt:lpstr>Dividend and Tax Clienteles</vt:lpstr>
      <vt:lpstr>Dividend and Tax Clienteles</vt:lpstr>
      <vt:lpstr>Dividend and Tax Clienteles</vt:lpstr>
      <vt:lpstr>Tax Differences Across Investors</vt:lpstr>
      <vt:lpstr>Textbook: Table 17.3  Differing Dividend Policy Preferences Across Investor Groups</vt:lpstr>
      <vt:lpstr>Tax Differences Across Investors</vt:lpstr>
      <vt:lpstr>Payout Vs Retention of Cash</vt:lpstr>
      <vt:lpstr>Taxes and Cash Retention</vt:lpstr>
      <vt:lpstr>Taxes and Cash Retention</vt:lpstr>
      <vt:lpstr>Taxes and Cash Retention</vt:lpstr>
      <vt:lpstr>Dividend Signaling Hypothesis</vt:lpstr>
      <vt:lpstr>Signaling and Share Repurchases</vt:lpstr>
      <vt:lpstr>Empirical Evidence - Dividend Policy (DP) </vt:lpstr>
      <vt:lpstr>Empirical Evidence - Dividend Policy (DP) </vt:lpstr>
      <vt:lpstr>Empirical Evidence - Dividend Policy (DP) </vt:lpstr>
      <vt:lpstr>Empirical Evidence - Dividend Policy (DP) Source: Baker and Weigand (2015)</vt:lpstr>
      <vt:lpstr>Empirical Evidence - Dividend Policy (DP)</vt:lpstr>
      <vt:lpstr>Indicative References</vt:lpstr>
      <vt:lpstr>Παρουσίαση του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Παρουσίαση του PowerPoint</dc:title>
  <dc:creator>Spyros Spyrou</dc:creator>
  <cp:lastModifiedBy>SPYRIDON SPYROU</cp:lastModifiedBy>
  <cp:revision>165</cp:revision>
  <dcterms:created xsi:type="dcterms:W3CDTF">2022-11-10T11:43:06Z</dcterms:created>
  <dcterms:modified xsi:type="dcterms:W3CDTF">2026-09-14T10:01:51Z</dcterms:modified>
</cp:coreProperties>
</file>