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0"/>
  </p:notesMasterIdLst>
  <p:sldIdLst>
    <p:sldId id="257" r:id="rId2"/>
    <p:sldId id="1354" r:id="rId3"/>
    <p:sldId id="265" r:id="rId4"/>
    <p:sldId id="963" r:id="rId5"/>
    <p:sldId id="962" r:id="rId6"/>
    <p:sldId id="268" r:id="rId7"/>
    <p:sldId id="270" r:id="rId8"/>
    <p:sldId id="274" r:id="rId9"/>
    <p:sldId id="271" r:id="rId10"/>
    <p:sldId id="272" r:id="rId11"/>
    <p:sldId id="1369" r:id="rId12"/>
    <p:sldId id="1343" r:id="rId13"/>
    <p:sldId id="1370" r:id="rId14"/>
    <p:sldId id="1371" r:id="rId15"/>
    <p:sldId id="297" r:id="rId16"/>
    <p:sldId id="1372" r:id="rId17"/>
    <p:sldId id="1188" r:id="rId18"/>
    <p:sldId id="1191" r:id="rId19"/>
    <p:sldId id="299" r:id="rId20"/>
    <p:sldId id="744" r:id="rId21"/>
    <p:sldId id="336" r:id="rId22"/>
    <p:sldId id="742" r:id="rId23"/>
    <p:sldId id="339" r:id="rId24"/>
    <p:sldId id="1373" r:id="rId25"/>
    <p:sldId id="348" r:id="rId26"/>
    <p:sldId id="352" r:id="rId27"/>
    <p:sldId id="351" r:id="rId28"/>
    <p:sldId id="356" r:id="rId29"/>
    <p:sldId id="357" r:id="rId30"/>
    <p:sldId id="755" r:id="rId31"/>
    <p:sldId id="358" r:id="rId32"/>
    <p:sldId id="360" r:id="rId33"/>
    <p:sldId id="1148" r:id="rId34"/>
    <p:sldId id="1152" r:id="rId35"/>
    <p:sldId id="1153" r:id="rId36"/>
    <p:sldId id="1155" r:id="rId37"/>
    <p:sldId id="1167" r:id="rId38"/>
    <p:sldId id="1168" r:id="rId39"/>
    <p:sldId id="1169" r:id="rId40"/>
    <p:sldId id="1170" r:id="rId41"/>
    <p:sldId id="1171" r:id="rId42"/>
    <p:sldId id="310" r:id="rId43"/>
    <p:sldId id="311" r:id="rId44"/>
    <p:sldId id="362" r:id="rId45"/>
    <p:sldId id="359" r:id="rId46"/>
    <p:sldId id="313" r:id="rId47"/>
    <p:sldId id="1374" r:id="rId48"/>
    <p:sldId id="765" r:id="rId49"/>
    <p:sldId id="761" r:id="rId50"/>
    <p:sldId id="762" r:id="rId51"/>
    <p:sldId id="763" r:id="rId52"/>
    <p:sldId id="1141" r:id="rId53"/>
    <p:sldId id="1380" r:id="rId54"/>
    <p:sldId id="1381" r:id="rId55"/>
    <p:sldId id="389" r:id="rId56"/>
    <p:sldId id="1379" r:id="rId57"/>
    <p:sldId id="1378" r:id="rId58"/>
    <p:sldId id="764" r:id="rId59"/>
    <p:sldId id="1201" r:id="rId60"/>
    <p:sldId id="260" r:id="rId61"/>
    <p:sldId id="333" r:id="rId62"/>
    <p:sldId id="1382" r:id="rId63"/>
    <p:sldId id="415" r:id="rId64"/>
    <p:sldId id="418" r:id="rId65"/>
    <p:sldId id="666" r:id="rId66"/>
    <p:sldId id="1383" r:id="rId67"/>
    <p:sldId id="1078" r:id="rId68"/>
    <p:sldId id="968" r:id="rId69"/>
    <p:sldId id="454" r:id="rId70"/>
    <p:sldId id="892" r:id="rId71"/>
    <p:sldId id="1175" r:id="rId72"/>
    <p:sldId id="1388" r:id="rId73"/>
    <p:sldId id="455" r:id="rId74"/>
    <p:sldId id="1385" r:id="rId75"/>
    <p:sldId id="973" r:id="rId76"/>
    <p:sldId id="974" r:id="rId77"/>
    <p:sldId id="977" r:id="rId78"/>
    <p:sldId id="980" r:id="rId79"/>
    <p:sldId id="981" r:id="rId80"/>
    <p:sldId id="982" r:id="rId81"/>
    <p:sldId id="983" r:id="rId82"/>
    <p:sldId id="984" r:id="rId83"/>
    <p:sldId id="1008" r:id="rId84"/>
    <p:sldId id="993" r:id="rId85"/>
    <p:sldId id="1389" r:id="rId86"/>
    <p:sldId id="927" r:id="rId87"/>
    <p:sldId id="1011" r:id="rId88"/>
    <p:sldId id="985" r:id="rId89"/>
    <p:sldId id="987" r:id="rId90"/>
    <p:sldId id="986" r:id="rId91"/>
    <p:sldId id="997" r:id="rId92"/>
    <p:sldId id="999" r:id="rId93"/>
    <p:sldId id="1386" r:id="rId94"/>
    <p:sldId id="1172" r:id="rId95"/>
    <p:sldId id="1173" r:id="rId96"/>
    <p:sldId id="1174" r:id="rId97"/>
    <p:sldId id="1387" r:id="rId98"/>
    <p:sldId id="664" r:id="rId99"/>
    <p:sldId id="671" r:id="rId100"/>
    <p:sldId id="264" r:id="rId101"/>
    <p:sldId id="321" r:id="rId102"/>
    <p:sldId id="385" r:id="rId103"/>
    <p:sldId id="680" r:id="rId104"/>
    <p:sldId id="390" r:id="rId105"/>
    <p:sldId id="395" r:id="rId106"/>
    <p:sldId id="675" r:id="rId107"/>
    <p:sldId id="741" r:id="rId108"/>
    <p:sldId id="769" r:id="rId109"/>
  </p:sldIdLst>
  <p:sldSz cx="12192000" cy="6858000"/>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8" d="100"/>
          <a:sy n="98" d="100"/>
        </p:scale>
        <p:origin x="641"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κεφαλίδας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Θέση ημερομηνίας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E6E3EE-4D17-44C0-A50D-09D60B111C33}" type="datetimeFigureOut">
              <a:rPr lang="en-GB" smtClean="0"/>
              <a:t>14/09/2026</a:t>
            </a:fld>
            <a:endParaRPr lang="en-GB"/>
          </a:p>
        </p:txBody>
      </p:sp>
      <p:sp>
        <p:nvSpPr>
          <p:cNvPr id="4" name="Θέση εικόνας διαφάνειας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Θέση σημειώσεων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GB"/>
          </a:p>
        </p:txBody>
      </p:sp>
      <p:sp>
        <p:nvSpPr>
          <p:cNvPr id="6" name="Θέση υποσέλιδου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Θέση αριθμού διαφάνειας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F3B717-0616-4D5B-BB8B-9A28AABDB913}" type="slidenum">
              <a:rPr lang="en-GB" smtClean="0"/>
              <a:t>‹#›</a:t>
            </a:fld>
            <a:endParaRPr lang="en-GB"/>
          </a:p>
        </p:txBody>
      </p:sp>
    </p:spTree>
    <p:extLst>
      <p:ext uri="{BB962C8B-B14F-4D97-AF65-F5344CB8AC3E}">
        <p14:creationId xmlns:p14="http://schemas.microsoft.com/office/powerpoint/2010/main" val="2369691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7C0CF139-288A-4FF7-B345-F5A9AE9B835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A6482B03-AF23-4662-8995-B4F276061942}" type="slidenum">
              <a:rPr lang="el-GR" altLang="el-GR" smtClean="0"/>
              <a:pPr>
                <a:spcBef>
                  <a:spcPct val="0"/>
                </a:spcBef>
              </a:pPr>
              <a:t>15</a:t>
            </a:fld>
            <a:endParaRPr lang="el-GR" altLang="el-GR"/>
          </a:p>
        </p:txBody>
      </p:sp>
      <p:sp>
        <p:nvSpPr>
          <p:cNvPr id="33795" name="Rectangle 2">
            <a:extLst>
              <a:ext uri="{FF2B5EF4-FFF2-40B4-BE49-F238E27FC236}">
                <a16:creationId xmlns:a16="http://schemas.microsoft.com/office/drawing/2014/main" id="{2EF2A230-4F28-4C51-AFCC-6E4EFA28B6F0}"/>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905EC80C-968E-4A75-88C1-A23490603B7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44103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6508F6E6-BFBF-4CB2-A8FE-44BD234925C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3A9394E-2D79-43AF-A6B8-51031E189096}" type="slidenum">
              <a:rPr lang="el-GR" altLang="el-GR" smtClean="0"/>
              <a:pPr>
                <a:spcBef>
                  <a:spcPct val="0"/>
                </a:spcBef>
              </a:pPr>
              <a:t>19</a:t>
            </a:fld>
            <a:endParaRPr lang="el-GR" altLang="el-GR"/>
          </a:p>
        </p:txBody>
      </p:sp>
      <p:sp>
        <p:nvSpPr>
          <p:cNvPr id="35843" name="Rectangle 2">
            <a:extLst>
              <a:ext uri="{FF2B5EF4-FFF2-40B4-BE49-F238E27FC236}">
                <a16:creationId xmlns:a16="http://schemas.microsoft.com/office/drawing/2014/main" id="{A0795B96-D3B2-47ED-A7DD-E684F06320B1}"/>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5AC4C33E-84A2-4ED7-8A00-8456543B297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3161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0E2B9924-3CE6-4487-AF6E-7EFBE856A8D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9486214-6BEC-4CDF-B075-4A11EA7FD6C1}" type="slidenum">
              <a:rPr lang="el-GR" altLang="el-GR" smtClean="0"/>
              <a:pPr>
                <a:spcBef>
                  <a:spcPct val="0"/>
                </a:spcBef>
              </a:pPr>
              <a:t>21</a:t>
            </a:fld>
            <a:endParaRPr lang="el-GR" altLang="el-GR"/>
          </a:p>
        </p:txBody>
      </p:sp>
      <p:sp>
        <p:nvSpPr>
          <p:cNvPr id="25603" name="Rectangle 2">
            <a:extLst>
              <a:ext uri="{FF2B5EF4-FFF2-40B4-BE49-F238E27FC236}">
                <a16:creationId xmlns:a16="http://schemas.microsoft.com/office/drawing/2014/main" id="{0EAB63CD-7714-4F63-A928-5A0176C07F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CCB204BA-9621-4306-9BE1-85CFA78DAAC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84536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0CED8707-43BA-45C3-A1CF-2957B6BF293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88AB4BAB-9DB0-4D8C-B71D-3EEE7A96F139}" type="slidenum">
              <a:rPr lang="el-GR" altLang="el-GR" smtClean="0"/>
              <a:pPr>
                <a:spcBef>
                  <a:spcPct val="0"/>
                </a:spcBef>
              </a:pPr>
              <a:t>32</a:t>
            </a:fld>
            <a:endParaRPr lang="el-GR" altLang="el-GR"/>
          </a:p>
        </p:txBody>
      </p:sp>
      <p:sp>
        <p:nvSpPr>
          <p:cNvPr id="59395" name="Rectangle 2">
            <a:extLst>
              <a:ext uri="{FF2B5EF4-FFF2-40B4-BE49-F238E27FC236}">
                <a16:creationId xmlns:a16="http://schemas.microsoft.com/office/drawing/2014/main" id="{6BD453C7-7AA1-4FF8-9543-6F9337BCB3EB}"/>
              </a:ext>
            </a:extLst>
          </p:cNvPr>
          <p:cNvSpPr>
            <a:spLocks noGrp="1" noRot="1" noChangeAspect="1" noChangeArrowheads="1" noTextEdit="1"/>
          </p:cNvSpPr>
          <p:nvPr>
            <p:ph type="sldImg"/>
          </p:nvPr>
        </p:nvSpPr>
        <p:spPr>
          <a:ln/>
        </p:spPr>
      </p:sp>
      <p:sp>
        <p:nvSpPr>
          <p:cNvPr id="59396" name="Rectangle 3">
            <a:extLst>
              <a:ext uri="{FF2B5EF4-FFF2-40B4-BE49-F238E27FC236}">
                <a16:creationId xmlns:a16="http://schemas.microsoft.com/office/drawing/2014/main" id="{72590CA8-A182-456F-BAFD-CC53846674F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90853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60A9D252-01E1-4945-B81E-0C5B91573E7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5759259-6455-4819-9C68-BD7628ADE42E}" type="slidenum">
              <a:rPr lang="el-GR" altLang="el-GR" smtClean="0"/>
              <a:pPr>
                <a:spcBef>
                  <a:spcPct val="0"/>
                </a:spcBef>
              </a:pPr>
              <a:t>49</a:t>
            </a:fld>
            <a:endParaRPr lang="el-GR" altLang="el-GR"/>
          </a:p>
        </p:txBody>
      </p:sp>
      <p:sp>
        <p:nvSpPr>
          <p:cNvPr id="79875" name="Rectangle 2">
            <a:extLst>
              <a:ext uri="{FF2B5EF4-FFF2-40B4-BE49-F238E27FC236}">
                <a16:creationId xmlns:a16="http://schemas.microsoft.com/office/drawing/2014/main" id="{70D54838-BA2E-40C6-88FF-8158D50AD836}"/>
              </a:ext>
            </a:extLst>
          </p:cNvPr>
          <p:cNvSpPr>
            <a:spLocks noGrp="1" noRot="1" noChangeAspect="1" noChangeArrowheads="1" noTextEdit="1"/>
          </p:cNvSpPr>
          <p:nvPr>
            <p:ph type="sldImg"/>
          </p:nvPr>
        </p:nvSpPr>
        <p:spPr>
          <a:ln/>
        </p:spPr>
      </p:sp>
      <p:sp>
        <p:nvSpPr>
          <p:cNvPr id="79876" name="Rectangle 3">
            <a:extLst>
              <a:ext uri="{FF2B5EF4-FFF2-40B4-BE49-F238E27FC236}">
                <a16:creationId xmlns:a16="http://schemas.microsoft.com/office/drawing/2014/main" id="{69E3E428-A029-4BE7-AA6E-DFABF89DF99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a:extLst>
              <a:ext uri="{FF2B5EF4-FFF2-40B4-BE49-F238E27FC236}">
                <a16:creationId xmlns:a16="http://schemas.microsoft.com/office/drawing/2014/main" id="{0D727BC4-2F50-488B-A146-419D5F1E031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8CF731A-A20E-47DE-ABE8-F08DCFDCB677}" type="slidenum">
              <a:rPr lang="el-GR" altLang="el-GR" smtClean="0"/>
              <a:pPr>
                <a:spcBef>
                  <a:spcPct val="0"/>
                </a:spcBef>
              </a:pPr>
              <a:t>50</a:t>
            </a:fld>
            <a:endParaRPr lang="el-GR" altLang="el-GR"/>
          </a:p>
        </p:txBody>
      </p:sp>
      <p:sp>
        <p:nvSpPr>
          <p:cNvPr id="81923" name="Rectangle 2">
            <a:extLst>
              <a:ext uri="{FF2B5EF4-FFF2-40B4-BE49-F238E27FC236}">
                <a16:creationId xmlns:a16="http://schemas.microsoft.com/office/drawing/2014/main" id="{8DB0EAFC-077F-4AC3-BCDD-13D3BEA5B6C5}"/>
              </a:ext>
            </a:extLst>
          </p:cNvPr>
          <p:cNvSpPr>
            <a:spLocks noGrp="1" noRot="1" noChangeAspect="1" noChangeArrowheads="1" noTextEdit="1"/>
          </p:cNvSpPr>
          <p:nvPr>
            <p:ph type="sldImg"/>
          </p:nvPr>
        </p:nvSpPr>
        <p:spPr>
          <a:ln/>
        </p:spPr>
      </p:sp>
      <p:sp>
        <p:nvSpPr>
          <p:cNvPr id="81924" name="Rectangle 3">
            <a:extLst>
              <a:ext uri="{FF2B5EF4-FFF2-40B4-BE49-F238E27FC236}">
                <a16:creationId xmlns:a16="http://schemas.microsoft.com/office/drawing/2014/main" id="{B6D5995F-04D6-4F24-A3DE-18EC61C8DB4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a:extLst>
              <a:ext uri="{FF2B5EF4-FFF2-40B4-BE49-F238E27FC236}">
                <a16:creationId xmlns:a16="http://schemas.microsoft.com/office/drawing/2014/main" id="{05B826AF-5F0F-49A1-A020-6141C166289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07121B1A-7679-4CDB-A2CB-469628F932D6}" type="slidenum">
              <a:rPr lang="el-GR" altLang="el-GR" smtClean="0"/>
              <a:pPr>
                <a:spcBef>
                  <a:spcPct val="0"/>
                </a:spcBef>
              </a:pPr>
              <a:t>51</a:t>
            </a:fld>
            <a:endParaRPr lang="el-GR" altLang="el-GR"/>
          </a:p>
        </p:txBody>
      </p:sp>
      <p:sp>
        <p:nvSpPr>
          <p:cNvPr id="83971" name="Rectangle 2">
            <a:extLst>
              <a:ext uri="{FF2B5EF4-FFF2-40B4-BE49-F238E27FC236}">
                <a16:creationId xmlns:a16="http://schemas.microsoft.com/office/drawing/2014/main" id="{5AC20EE3-6F9E-402A-849A-8616E9D87A5F}"/>
              </a:ext>
            </a:extLst>
          </p:cNvPr>
          <p:cNvSpPr>
            <a:spLocks noGrp="1" noRot="1" noChangeAspect="1" noChangeArrowheads="1" noTextEdit="1"/>
          </p:cNvSpPr>
          <p:nvPr>
            <p:ph type="sldImg"/>
          </p:nvPr>
        </p:nvSpPr>
        <p:spPr>
          <a:ln/>
        </p:spPr>
      </p:sp>
      <p:sp>
        <p:nvSpPr>
          <p:cNvPr id="83972" name="Rectangle 3">
            <a:extLst>
              <a:ext uri="{FF2B5EF4-FFF2-40B4-BE49-F238E27FC236}">
                <a16:creationId xmlns:a16="http://schemas.microsoft.com/office/drawing/2014/main" id="{5BF7C6B3-1903-4A0D-83CC-D37B1E04237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a:extLst>
              <a:ext uri="{FF2B5EF4-FFF2-40B4-BE49-F238E27FC236}">
                <a16:creationId xmlns:a16="http://schemas.microsoft.com/office/drawing/2014/main" id="{2094FA3D-32AA-4573-943B-80F07CE4D5D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81D5DA08-9A68-4093-B947-8AAD999B263A}" type="slidenum">
              <a:rPr lang="el-GR" altLang="el-GR" smtClean="0"/>
              <a:pPr>
                <a:spcBef>
                  <a:spcPct val="0"/>
                </a:spcBef>
              </a:pPr>
              <a:t>58</a:t>
            </a:fld>
            <a:endParaRPr lang="el-GR" altLang="el-GR"/>
          </a:p>
        </p:txBody>
      </p:sp>
      <p:sp>
        <p:nvSpPr>
          <p:cNvPr id="86019" name="Rectangle 2">
            <a:extLst>
              <a:ext uri="{FF2B5EF4-FFF2-40B4-BE49-F238E27FC236}">
                <a16:creationId xmlns:a16="http://schemas.microsoft.com/office/drawing/2014/main" id="{D12BA66A-91FE-49C4-9544-2276589E6778}"/>
              </a:ext>
            </a:extLst>
          </p:cNvPr>
          <p:cNvSpPr>
            <a:spLocks noGrp="1" noRot="1" noChangeAspect="1" noChangeArrowheads="1" noTextEdit="1"/>
          </p:cNvSpPr>
          <p:nvPr>
            <p:ph type="sldImg"/>
          </p:nvPr>
        </p:nvSpPr>
        <p:spPr>
          <a:ln/>
        </p:spPr>
      </p:sp>
      <p:sp>
        <p:nvSpPr>
          <p:cNvPr id="86020" name="Rectangle 3">
            <a:extLst>
              <a:ext uri="{FF2B5EF4-FFF2-40B4-BE49-F238E27FC236}">
                <a16:creationId xmlns:a16="http://schemas.microsoft.com/office/drawing/2014/main" id="{ED57A6E2-086B-48D1-B7F4-0AB34D83BE3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a:extLst>
              <a:ext uri="{FF2B5EF4-FFF2-40B4-BE49-F238E27FC236}">
                <a16:creationId xmlns:a16="http://schemas.microsoft.com/office/drawing/2014/main" id="{0E6CB55D-D65B-4995-82FC-CFE2E95DE9C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DCBF2AE-E758-4AF7-A884-F1B717BE3F10}" type="slidenum">
              <a:rPr lang="el-GR" altLang="el-GR" smtClean="0"/>
              <a:pPr>
                <a:spcBef>
                  <a:spcPct val="0"/>
                </a:spcBef>
              </a:pPr>
              <a:t>63</a:t>
            </a:fld>
            <a:endParaRPr lang="el-GR" altLang="el-GR"/>
          </a:p>
        </p:txBody>
      </p:sp>
      <p:sp>
        <p:nvSpPr>
          <p:cNvPr id="161795" name="Rectangle 2">
            <a:extLst>
              <a:ext uri="{FF2B5EF4-FFF2-40B4-BE49-F238E27FC236}">
                <a16:creationId xmlns:a16="http://schemas.microsoft.com/office/drawing/2014/main" id="{0C8ABD1C-B61F-4532-A5CB-8D105714BB15}"/>
              </a:ext>
            </a:extLst>
          </p:cNvPr>
          <p:cNvSpPr>
            <a:spLocks noGrp="1" noRot="1" noChangeAspect="1" noChangeArrowheads="1" noTextEdit="1"/>
          </p:cNvSpPr>
          <p:nvPr>
            <p:ph type="sldImg"/>
          </p:nvPr>
        </p:nvSpPr>
        <p:spPr>
          <a:ln/>
        </p:spPr>
      </p:sp>
      <p:sp>
        <p:nvSpPr>
          <p:cNvPr id="161796" name="Rectangle 3">
            <a:extLst>
              <a:ext uri="{FF2B5EF4-FFF2-40B4-BE49-F238E27FC236}">
                <a16:creationId xmlns:a16="http://schemas.microsoft.com/office/drawing/2014/main" id="{16DBD686-CCBE-49DB-99FD-CB0987B4870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67581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a:extLst>
              <a:ext uri="{FF2B5EF4-FFF2-40B4-BE49-F238E27FC236}">
                <a16:creationId xmlns:a16="http://schemas.microsoft.com/office/drawing/2014/main" id="{9327A409-1CDA-4F4A-9659-32B1C139D65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D70BFD4-BF90-454D-82FF-9BEFC53342A3}" type="slidenum">
              <a:rPr lang="el-GR" altLang="el-GR" smtClean="0"/>
              <a:pPr>
                <a:spcBef>
                  <a:spcPct val="0"/>
                </a:spcBef>
              </a:pPr>
              <a:t>64</a:t>
            </a:fld>
            <a:endParaRPr lang="el-GR" altLang="el-GR"/>
          </a:p>
        </p:txBody>
      </p:sp>
      <p:sp>
        <p:nvSpPr>
          <p:cNvPr id="165891" name="Rectangle 2">
            <a:extLst>
              <a:ext uri="{FF2B5EF4-FFF2-40B4-BE49-F238E27FC236}">
                <a16:creationId xmlns:a16="http://schemas.microsoft.com/office/drawing/2014/main" id="{6728600B-86D3-4FEA-B02A-843A042263F1}"/>
              </a:ext>
            </a:extLst>
          </p:cNvPr>
          <p:cNvSpPr>
            <a:spLocks noGrp="1" noRot="1" noChangeAspect="1" noChangeArrowheads="1" noTextEdit="1"/>
          </p:cNvSpPr>
          <p:nvPr>
            <p:ph type="sldImg"/>
          </p:nvPr>
        </p:nvSpPr>
        <p:spPr>
          <a:ln/>
        </p:spPr>
      </p:sp>
      <p:sp>
        <p:nvSpPr>
          <p:cNvPr id="165892" name="Rectangle 3">
            <a:extLst>
              <a:ext uri="{FF2B5EF4-FFF2-40B4-BE49-F238E27FC236}">
                <a16:creationId xmlns:a16="http://schemas.microsoft.com/office/drawing/2014/main" id="{17DDF777-2BB5-426B-9776-85A09B12D8F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65955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7">
            <a:extLst>
              <a:ext uri="{FF2B5EF4-FFF2-40B4-BE49-F238E27FC236}">
                <a16:creationId xmlns:a16="http://schemas.microsoft.com/office/drawing/2014/main" id="{0FE5E326-5C08-4C7A-9B3C-8B5FDDAE9C9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02E3CAB-432B-4F4B-A2E4-770D5519518D}" type="slidenum">
              <a:rPr lang="el-GR" altLang="el-GR" smtClean="0"/>
              <a:pPr>
                <a:spcBef>
                  <a:spcPct val="0"/>
                </a:spcBef>
              </a:pPr>
              <a:t>80</a:t>
            </a:fld>
            <a:endParaRPr lang="el-GR" altLang="el-GR"/>
          </a:p>
        </p:txBody>
      </p:sp>
      <p:sp>
        <p:nvSpPr>
          <p:cNvPr id="181251" name="Rectangle 2">
            <a:extLst>
              <a:ext uri="{FF2B5EF4-FFF2-40B4-BE49-F238E27FC236}">
                <a16:creationId xmlns:a16="http://schemas.microsoft.com/office/drawing/2014/main" id="{7F39E8FB-6DF6-4555-B36E-12D83A762DFE}"/>
              </a:ext>
            </a:extLst>
          </p:cNvPr>
          <p:cNvSpPr>
            <a:spLocks noGrp="1" noRot="1" noChangeAspect="1" noChangeArrowheads="1" noTextEdit="1"/>
          </p:cNvSpPr>
          <p:nvPr>
            <p:ph type="sldImg"/>
          </p:nvPr>
        </p:nvSpPr>
        <p:spPr>
          <a:ln/>
        </p:spPr>
      </p:sp>
      <p:sp>
        <p:nvSpPr>
          <p:cNvPr id="181252" name="Rectangle 3">
            <a:extLst>
              <a:ext uri="{FF2B5EF4-FFF2-40B4-BE49-F238E27FC236}">
                <a16:creationId xmlns:a16="http://schemas.microsoft.com/office/drawing/2014/main" id="{65F5366E-C9C3-4708-9107-720F06B705E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51552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7">
            <a:extLst>
              <a:ext uri="{FF2B5EF4-FFF2-40B4-BE49-F238E27FC236}">
                <a16:creationId xmlns:a16="http://schemas.microsoft.com/office/drawing/2014/main" id="{3AD331AA-A05A-429C-A566-B6076025CE6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0A40D2A-76DD-4783-A0E9-013A7A0A24AF}" type="slidenum">
              <a:rPr lang="el-GR" altLang="el-GR" smtClean="0"/>
              <a:pPr>
                <a:spcBef>
                  <a:spcPct val="0"/>
                </a:spcBef>
              </a:pPr>
              <a:t>81</a:t>
            </a:fld>
            <a:endParaRPr lang="el-GR" altLang="el-GR"/>
          </a:p>
        </p:txBody>
      </p:sp>
      <p:sp>
        <p:nvSpPr>
          <p:cNvPr id="183299" name="Rectangle 2">
            <a:extLst>
              <a:ext uri="{FF2B5EF4-FFF2-40B4-BE49-F238E27FC236}">
                <a16:creationId xmlns:a16="http://schemas.microsoft.com/office/drawing/2014/main" id="{0768CACC-E08F-42DE-BAEB-D2A512FB8003}"/>
              </a:ext>
            </a:extLst>
          </p:cNvPr>
          <p:cNvSpPr>
            <a:spLocks noGrp="1" noRot="1" noChangeAspect="1" noChangeArrowheads="1" noTextEdit="1"/>
          </p:cNvSpPr>
          <p:nvPr>
            <p:ph type="sldImg"/>
          </p:nvPr>
        </p:nvSpPr>
        <p:spPr>
          <a:ln/>
        </p:spPr>
      </p:sp>
      <p:sp>
        <p:nvSpPr>
          <p:cNvPr id="183300" name="Rectangle 3">
            <a:extLst>
              <a:ext uri="{FF2B5EF4-FFF2-40B4-BE49-F238E27FC236}">
                <a16:creationId xmlns:a16="http://schemas.microsoft.com/office/drawing/2014/main" id="{DE544EFF-87D5-426D-A2DF-EA18F86CDDB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803368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7">
            <a:extLst>
              <a:ext uri="{FF2B5EF4-FFF2-40B4-BE49-F238E27FC236}">
                <a16:creationId xmlns:a16="http://schemas.microsoft.com/office/drawing/2014/main" id="{66BA28FD-EF35-41E7-B073-ACD9B4AAD0A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30AD51C-9E7A-49FA-B3CA-D6101AA9F20D}" type="slidenum">
              <a:rPr lang="el-GR" altLang="el-GR" smtClean="0"/>
              <a:pPr>
                <a:spcBef>
                  <a:spcPct val="0"/>
                </a:spcBef>
              </a:pPr>
              <a:t>82</a:t>
            </a:fld>
            <a:endParaRPr lang="el-GR" altLang="el-GR"/>
          </a:p>
        </p:txBody>
      </p:sp>
      <p:sp>
        <p:nvSpPr>
          <p:cNvPr id="185347" name="Rectangle 2">
            <a:extLst>
              <a:ext uri="{FF2B5EF4-FFF2-40B4-BE49-F238E27FC236}">
                <a16:creationId xmlns:a16="http://schemas.microsoft.com/office/drawing/2014/main" id="{281C3879-B710-4485-A220-6E75B5C9283C}"/>
              </a:ext>
            </a:extLst>
          </p:cNvPr>
          <p:cNvSpPr>
            <a:spLocks noGrp="1" noRot="1" noChangeAspect="1" noChangeArrowheads="1" noTextEdit="1"/>
          </p:cNvSpPr>
          <p:nvPr>
            <p:ph type="sldImg"/>
          </p:nvPr>
        </p:nvSpPr>
        <p:spPr>
          <a:ln/>
        </p:spPr>
      </p:sp>
      <p:sp>
        <p:nvSpPr>
          <p:cNvPr id="185348" name="Rectangle 3">
            <a:extLst>
              <a:ext uri="{FF2B5EF4-FFF2-40B4-BE49-F238E27FC236}">
                <a16:creationId xmlns:a16="http://schemas.microsoft.com/office/drawing/2014/main" id="{B17684C1-1216-4FBE-AA24-DBB3DF24BB3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40586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7">
            <a:extLst>
              <a:ext uri="{FF2B5EF4-FFF2-40B4-BE49-F238E27FC236}">
                <a16:creationId xmlns:a16="http://schemas.microsoft.com/office/drawing/2014/main" id="{433D009A-F021-4467-BDB5-FE7321D3D34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509E3929-0ECB-4F63-BECA-94839D1E7E1C}" type="slidenum">
              <a:rPr lang="el-GR" altLang="el-GR" smtClean="0"/>
              <a:pPr>
                <a:spcBef>
                  <a:spcPct val="0"/>
                </a:spcBef>
              </a:pPr>
              <a:t>88</a:t>
            </a:fld>
            <a:endParaRPr lang="el-GR" altLang="el-GR"/>
          </a:p>
        </p:txBody>
      </p:sp>
      <p:sp>
        <p:nvSpPr>
          <p:cNvPr id="187395" name="Rectangle 2">
            <a:extLst>
              <a:ext uri="{FF2B5EF4-FFF2-40B4-BE49-F238E27FC236}">
                <a16:creationId xmlns:a16="http://schemas.microsoft.com/office/drawing/2014/main" id="{3B5D5AB5-931C-4026-A390-8E10ABCA159A}"/>
              </a:ext>
            </a:extLst>
          </p:cNvPr>
          <p:cNvSpPr>
            <a:spLocks noGrp="1" noRot="1" noChangeAspect="1" noChangeArrowheads="1" noTextEdit="1"/>
          </p:cNvSpPr>
          <p:nvPr>
            <p:ph type="sldImg"/>
          </p:nvPr>
        </p:nvSpPr>
        <p:spPr>
          <a:ln/>
        </p:spPr>
      </p:sp>
      <p:sp>
        <p:nvSpPr>
          <p:cNvPr id="187396" name="Rectangle 3">
            <a:extLst>
              <a:ext uri="{FF2B5EF4-FFF2-40B4-BE49-F238E27FC236}">
                <a16:creationId xmlns:a16="http://schemas.microsoft.com/office/drawing/2014/main" id="{B1DA0E5D-A9B4-44CE-AA49-0B110DC07A8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230238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7">
            <a:extLst>
              <a:ext uri="{FF2B5EF4-FFF2-40B4-BE49-F238E27FC236}">
                <a16:creationId xmlns:a16="http://schemas.microsoft.com/office/drawing/2014/main" id="{4C0F98BB-3497-40A8-B076-7220B32BB4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CF42E7E-6C84-4E69-83BB-B37A5B3FEB47}" type="slidenum">
              <a:rPr lang="el-GR" altLang="el-GR" smtClean="0"/>
              <a:pPr>
                <a:spcBef>
                  <a:spcPct val="0"/>
                </a:spcBef>
              </a:pPr>
              <a:t>90</a:t>
            </a:fld>
            <a:endParaRPr lang="el-GR" altLang="el-GR"/>
          </a:p>
        </p:txBody>
      </p:sp>
      <p:sp>
        <p:nvSpPr>
          <p:cNvPr id="189443" name="Rectangle 2">
            <a:extLst>
              <a:ext uri="{FF2B5EF4-FFF2-40B4-BE49-F238E27FC236}">
                <a16:creationId xmlns:a16="http://schemas.microsoft.com/office/drawing/2014/main" id="{FB5C8699-1E47-4ACA-8F82-74341289F54D}"/>
              </a:ext>
            </a:extLst>
          </p:cNvPr>
          <p:cNvSpPr>
            <a:spLocks noGrp="1" noRot="1" noChangeAspect="1" noChangeArrowheads="1" noTextEdit="1"/>
          </p:cNvSpPr>
          <p:nvPr>
            <p:ph type="sldImg"/>
          </p:nvPr>
        </p:nvSpPr>
        <p:spPr>
          <a:ln/>
        </p:spPr>
      </p:sp>
      <p:sp>
        <p:nvSpPr>
          <p:cNvPr id="189444" name="Rectangle 3">
            <a:extLst>
              <a:ext uri="{FF2B5EF4-FFF2-40B4-BE49-F238E27FC236}">
                <a16:creationId xmlns:a16="http://schemas.microsoft.com/office/drawing/2014/main" id="{FE50A398-0F93-4634-B309-C38554BA0A7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07661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7">
            <a:extLst>
              <a:ext uri="{FF2B5EF4-FFF2-40B4-BE49-F238E27FC236}">
                <a16:creationId xmlns:a16="http://schemas.microsoft.com/office/drawing/2014/main" id="{FB10A59B-BCCA-4BEF-BDD5-4C4A72EA7C6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37931725" indent="-37474525">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4BA7989-0FBC-4020-A91B-860C3620F103}" type="slidenum">
              <a:rPr lang="en-US" altLang="el-GR" smtClean="0">
                <a:solidFill>
                  <a:srgbClr val="000000"/>
                </a:solidFill>
                <a:ea typeface="ＭＳ Ｐゴシック" panose="020B0600070205080204" pitchFamily="34" charset="-128"/>
              </a:rPr>
              <a:pPr/>
              <a:t>99</a:t>
            </a:fld>
            <a:endParaRPr lang="en-US" altLang="el-GR">
              <a:solidFill>
                <a:srgbClr val="000000"/>
              </a:solidFill>
              <a:ea typeface="ＭＳ Ｐゴシック" panose="020B0600070205080204" pitchFamily="34" charset="-128"/>
            </a:endParaRPr>
          </a:p>
        </p:txBody>
      </p:sp>
      <p:sp>
        <p:nvSpPr>
          <p:cNvPr id="222211" name="Rectangle 2">
            <a:extLst>
              <a:ext uri="{FF2B5EF4-FFF2-40B4-BE49-F238E27FC236}">
                <a16:creationId xmlns:a16="http://schemas.microsoft.com/office/drawing/2014/main" id="{936C3733-F68C-470B-B652-52023F9CEC78}"/>
              </a:ext>
            </a:extLst>
          </p:cNvPr>
          <p:cNvSpPr>
            <a:spLocks noGrp="1" noRot="1" noChangeAspect="1" noChangeArrowheads="1" noTextEdit="1"/>
          </p:cNvSpPr>
          <p:nvPr>
            <p:ph type="sldImg"/>
          </p:nvPr>
        </p:nvSpPr>
        <p:spPr>
          <a:solidFill>
            <a:srgbClr val="FFFFFF"/>
          </a:solidFill>
          <a:ln/>
        </p:spPr>
      </p:sp>
      <p:sp>
        <p:nvSpPr>
          <p:cNvPr id="222212" name="Rectangle 3">
            <a:extLst>
              <a:ext uri="{FF2B5EF4-FFF2-40B4-BE49-F238E27FC236}">
                <a16:creationId xmlns:a16="http://schemas.microsoft.com/office/drawing/2014/main" id="{E8A123D7-0255-4E1C-AAEC-897E88187A4B}"/>
              </a:ext>
            </a:extLst>
          </p:cNvPr>
          <p:cNvSpPr>
            <a:spLocks noGrp="1" noChangeArrowheads="1"/>
          </p:cNvSpPr>
          <p:nvPr>
            <p:ph type="body" idx="1"/>
          </p:nvPr>
        </p:nvSpPr>
        <p:spPr>
          <a:solidFill>
            <a:srgbClr val="FFFFFF"/>
          </a:solidFill>
          <a:ln>
            <a:solidFill>
              <a:srgbClr val="000000"/>
            </a:solidFill>
          </a:ln>
        </p:spPr>
        <p:txBody>
          <a:bodyPr/>
          <a:lstStyle/>
          <a:p>
            <a:pPr eaLnBrk="1" hangingPunct="1"/>
            <a:endParaRPr lang="el-GR" altLang="el-GR">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7538643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7">
            <a:extLst>
              <a:ext uri="{FF2B5EF4-FFF2-40B4-BE49-F238E27FC236}">
                <a16:creationId xmlns:a16="http://schemas.microsoft.com/office/drawing/2014/main" id="{4605462C-6361-4F4D-A09D-6238CDCF315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BCB4B6B-9538-4257-93A6-D5DB950327AA}" type="slidenum">
              <a:rPr lang="el-GR" altLang="el-GR" smtClean="0"/>
              <a:pPr>
                <a:spcBef>
                  <a:spcPct val="0"/>
                </a:spcBef>
              </a:pPr>
              <a:t>101</a:t>
            </a:fld>
            <a:endParaRPr lang="el-GR" altLang="el-GR"/>
          </a:p>
        </p:txBody>
      </p:sp>
      <p:sp>
        <p:nvSpPr>
          <p:cNvPr id="233475" name="Rectangle 2">
            <a:extLst>
              <a:ext uri="{FF2B5EF4-FFF2-40B4-BE49-F238E27FC236}">
                <a16:creationId xmlns:a16="http://schemas.microsoft.com/office/drawing/2014/main" id="{655A5419-694C-4BA1-B954-074EDF8B2866}"/>
              </a:ext>
            </a:extLst>
          </p:cNvPr>
          <p:cNvSpPr>
            <a:spLocks noGrp="1" noRot="1" noChangeAspect="1" noChangeArrowheads="1" noTextEdit="1"/>
          </p:cNvSpPr>
          <p:nvPr>
            <p:ph type="sldImg"/>
          </p:nvPr>
        </p:nvSpPr>
        <p:spPr>
          <a:ln/>
        </p:spPr>
      </p:sp>
      <p:sp>
        <p:nvSpPr>
          <p:cNvPr id="233476" name="Rectangle 3">
            <a:extLst>
              <a:ext uri="{FF2B5EF4-FFF2-40B4-BE49-F238E27FC236}">
                <a16:creationId xmlns:a16="http://schemas.microsoft.com/office/drawing/2014/main" id="{0590105D-8EDB-4E11-B5A1-FB86813CEB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52048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7">
            <a:extLst>
              <a:ext uri="{FF2B5EF4-FFF2-40B4-BE49-F238E27FC236}">
                <a16:creationId xmlns:a16="http://schemas.microsoft.com/office/drawing/2014/main" id="{E9919D85-372D-490D-A866-E0306F1CE8C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D4E043B-82F4-4BEA-B109-BE70C47F477A}" type="slidenum">
              <a:rPr lang="el-GR" altLang="el-GR" smtClean="0"/>
              <a:pPr>
                <a:spcBef>
                  <a:spcPct val="0"/>
                </a:spcBef>
              </a:pPr>
              <a:t>102</a:t>
            </a:fld>
            <a:endParaRPr lang="el-GR" altLang="el-GR"/>
          </a:p>
        </p:txBody>
      </p:sp>
      <p:sp>
        <p:nvSpPr>
          <p:cNvPr id="240643" name="Rectangle 2">
            <a:extLst>
              <a:ext uri="{FF2B5EF4-FFF2-40B4-BE49-F238E27FC236}">
                <a16:creationId xmlns:a16="http://schemas.microsoft.com/office/drawing/2014/main" id="{BCC95BEF-D034-46A0-88B4-0E9603C64E31}"/>
              </a:ext>
            </a:extLst>
          </p:cNvPr>
          <p:cNvSpPr>
            <a:spLocks noGrp="1" noRot="1" noChangeAspect="1" noChangeArrowheads="1" noTextEdit="1"/>
          </p:cNvSpPr>
          <p:nvPr>
            <p:ph type="sldImg"/>
          </p:nvPr>
        </p:nvSpPr>
        <p:spPr>
          <a:ln/>
        </p:spPr>
      </p:sp>
      <p:sp>
        <p:nvSpPr>
          <p:cNvPr id="240644" name="Rectangle 3">
            <a:extLst>
              <a:ext uri="{FF2B5EF4-FFF2-40B4-BE49-F238E27FC236}">
                <a16:creationId xmlns:a16="http://schemas.microsoft.com/office/drawing/2014/main" id="{6C4C4B22-6C24-41C6-B1FF-78F97A59AED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78647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Rectangle 7">
            <a:extLst>
              <a:ext uri="{FF2B5EF4-FFF2-40B4-BE49-F238E27FC236}">
                <a16:creationId xmlns:a16="http://schemas.microsoft.com/office/drawing/2014/main" id="{15CAA648-C92C-486B-92D6-9D5D778304D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83EDD38-6799-4B1A-A97E-DDAD2550CE6F}" type="slidenum">
              <a:rPr lang="el-GR" altLang="el-GR" smtClean="0"/>
              <a:pPr>
                <a:spcBef>
                  <a:spcPct val="0"/>
                </a:spcBef>
              </a:pPr>
              <a:t>104</a:t>
            </a:fld>
            <a:endParaRPr lang="el-GR" altLang="el-GR"/>
          </a:p>
        </p:txBody>
      </p:sp>
      <p:sp>
        <p:nvSpPr>
          <p:cNvPr id="248835" name="Rectangle 2">
            <a:extLst>
              <a:ext uri="{FF2B5EF4-FFF2-40B4-BE49-F238E27FC236}">
                <a16:creationId xmlns:a16="http://schemas.microsoft.com/office/drawing/2014/main" id="{A9221B8D-4379-43D8-813B-661CAA1EDDE6}"/>
              </a:ext>
            </a:extLst>
          </p:cNvPr>
          <p:cNvSpPr>
            <a:spLocks noGrp="1" noRot="1" noChangeAspect="1" noChangeArrowheads="1" noTextEdit="1"/>
          </p:cNvSpPr>
          <p:nvPr>
            <p:ph type="sldImg"/>
          </p:nvPr>
        </p:nvSpPr>
        <p:spPr>
          <a:ln/>
        </p:spPr>
      </p:sp>
      <p:sp>
        <p:nvSpPr>
          <p:cNvPr id="248836" name="Rectangle 3">
            <a:extLst>
              <a:ext uri="{FF2B5EF4-FFF2-40B4-BE49-F238E27FC236}">
                <a16:creationId xmlns:a16="http://schemas.microsoft.com/office/drawing/2014/main" id="{00C6B3D0-E4E1-4BA3-8757-2014F3FE38E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00012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7">
            <a:extLst>
              <a:ext uri="{FF2B5EF4-FFF2-40B4-BE49-F238E27FC236}">
                <a16:creationId xmlns:a16="http://schemas.microsoft.com/office/drawing/2014/main" id="{4108238A-4A63-40B3-8B4D-5E30C8FE789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ABC538DD-B9F2-4D0A-9B2C-3893656A41A6}" type="slidenum">
              <a:rPr lang="el-GR" altLang="el-GR" smtClean="0"/>
              <a:pPr>
                <a:spcBef>
                  <a:spcPct val="0"/>
                </a:spcBef>
              </a:pPr>
              <a:t>105</a:t>
            </a:fld>
            <a:endParaRPr lang="el-GR" altLang="el-GR"/>
          </a:p>
        </p:txBody>
      </p:sp>
      <p:sp>
        <p:nvSpPr>
          <p:cNvPr id="257027" name="Rectangle 2">
            <a:extLst>
              <a:ext uri="{FF2B5EF4-FFF2-40B4-BE49-F238E27FC236}">
                <a16:creationId xmlns:a16="http://schemas.microsoft.com/office/drawing/2014/main" id="{410DED0D-D29E-4256-8FDB-47E5EF02FEB8}"/>
              </a:ext>
            </a:extLst>
          </p:cNvPr>
          <p:cNvSpPr>
            <a:spLocks noGrp="1" noRot="1" noChangeAspect="1" noChangeArrowheads="1" noTextEdit="1"/>
          </p:cNvSpPr>
          <p:nvPr>
            <p:ph type="sldImg"/>
          </p:nvPr>
        </p:nvSpPr>
        <p:spPr>
          <a:ln/>
        </p:spPr>
      </p:sp>
      <p:sp>
        <p:nvSpPr>
          <p:cNvPr id="257028" name="Rectangle 3">
            <a:extLst>
              <a:ext uri="{FF2B5EF4-FFF2-40B4-BE49-F238E27FC236}">
                <a16:creationId xmlns:a16="http://schemas.microsoft.com/office/drawing/2014/main" id="{50FB3D27-3993-47FA-BD83-39743AF5657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585412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Τίτλος 1"/>
          <p:cNvSpPr>
            <a:spLocks noGrp="1"/>
          </p:cNvSpPr>
          <p:nvPr>
            <p:ph type="ctrTitle"/>
          </p:nvPr>
        </p:nvSpPr>
        <p:spPr>
          <a:xfrm>
            <a:off x="1524000" y="1122363"/>
            <a:ext cx="9144000" cy="2387600"/>
          </a:xfrm>
        </p:spPr>
        <p:txBody>
          <a:bodyPr anchor="b"/>
          <a:lstStyle>
            <a:lvl1pPr algn="ctr">
              <a:defRPr sz="6000"/>
            </a:lvl1pPr>
          </a:lstStyle>
          <a:p>
            <a:r>
              <a:rPr lang="el-GR"/>
              <a:t>Στυλ κύριου τίτλου</a:t>
            </a:r>
          </a:p>
        </p:txBody>
      </p:sp>
      <p:sp>
        <p:nvSpPr>
          <p:cNvPr id="3" name="Υπότιτλος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l-GR"/>
              <a:t>Κάντε κλικ για να επεξεργαστείτε τον υπότιτλο του υποδείγματος</a:t>
            </a:r>
          </a:p>
        </p:txBody>
      </p:sp>
      <p:sp>
        <p:nvSpPr>
          <p:cNvPr id="4" name="Θέση ημερομηνίας 3"/>
          <p:cNvSpPr>
            <a:spLocks noGrp="1"/>
          </p:cNvSpPr>
          <p:nvPr>
            <p:ph type="dt" sz="half" idx="10"/>
          </p:nvPr>
        </p:nvSpPr>
        <p:spPr/>
        <p:txBody>
          <a:bodyPr/>
          <a:lstStyle/>
          <a:p>
            <a:fld id="{84748346-CF98-40F9-A867-3FA8E0179DE3}" type="datetimeFigureOut">
              <a:rPr lang="el-GR" smtClean="0"/>
              <a:t>14/9/2026</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9F494C0B-9F42-484B-8BD7-EF72BAA52D91}" type="slidenum">
              <a:rPr lang="el-GR" smtClean="0"/>
              <a:t>‹#›</a:t>
            </a:fld>
            <a:endParaRPr lang="el-GR"/>
          </a:p>
        </p:txBody>
      </p:sp>
    </p:spTree>
    <p:extLst>
      <p:ext uri="{BB962C8B-B14F-4D97-AF65-F5344CB8AC3E}">
        <p14:creationId xmlns:p14="http://schemas.microsoft.com/office/powerpoint/2010/main" val="391512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p>
        </p:txBody>
      </p:sp>
      <p:sp>
        <p:nvSpPr>
          <p:cNvPr id="3" name="Θέση περιεχομένου 2"/>
          <p:cNvSpPr>
            <a:spLocks noGrp="1"/>
          </p:cNvSpPr>
          <p:nvPr>
            <p:ph idx="1"/>
          </p:nvPr>
        </p:nvSpPr>
        <p:spPr/>
        <p:txBody>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ημερομηνίας 3"/>
          <p:cNvSpPr>
            <a:spLocks noGrp="1"/>
          </p:cNvSpPr>
          <p:nvPr>
            <p:ph type="dt" sz="half" idx="10"/>
          </p:nvPr>
        </p:nvSpPr>
        <p:spPr/>
        <p:txBody>
          <a:bodyPr/>
          <a:lstStyle/>
          <a:p>
            <a:fld id="{84748346-CF98-40F9-A867-3FA8E0179DE3}" type="datetimeFigureOut">
              <a:rPr lang="el-GR" smtClean="0"/>
              <a:t>14/9/2026</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9F494C0B-9F42-484B-8BD7-EF72BAA52D91}" type="slidenum">
              <a:rPr lang="el-GR" smtClean="0"/>
              <a:t>‹#›</a:t>
            </a:fld>
            <a:endParaRPr lang="el-GR"/>
          </a:p>
        </p:txBody>
      </p:sp>
    </p:spTree>
    <p:extLst>
      <p:ext uri="{BB962C8B-B14F-4D97-AF65-F5344CB8AC3E}">
        <p14:creationId xmlns:p14="http://schemas.microsoft.com/office/powerpoint/2010/main" val="2344322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Τίτλος 1"/>
          <p:cNvSpPr>
            <a:spLocks noGrp="1"/>
          </p:cNvSpPr>
          <p:nvPr>
            <p:ph type="title"/>
          </p:nvPr>
        </p:nvSpPr>
        <p:spPr>
          <a:xfrm>
            <a:off x="831850" y="1709738"/>
            <a:ext cx="10515600" cy="2852737"/>
          </a:xfrm>
        </p:spPr>
        <p:txBody>
          <a:bodyPr anchor="b"/>
          <a:lstStyle>
            <a:lvl1pPr>
              <a:defRPr sz="6000"/>
            </a:lvl1pPr>
          </a:lstStyle>
          <a:p>
            <a:r>
              <a:rPr lang="el-GR"/>
              <a:t>Στυλ κύριου τίτλου</a:t>
            </a:r>
          </a:p>
        </p:txBody>
      </p:sp>
      <p:sp>
        <p:nvSpPr>
          <p:cNvPr id="3" name="Θέση κειμένου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l-GR"/>
              <a:t>Επεξεργασία στυλ υποδείγματος κειμένου</a:t>
            </a:r>
          </a:p>
        </p:txBody>
      </p:sp>
      <p:sp>
        <p:nvSpPr>
          <p:cNvPr id="4" name="Θέση ημερομηνίας 3"/>
          <p:cNvSpPr>
            <a:spLocks noGrp="1"/>
          </p:cNvSpPr>
          <p:nvPr>
            <p:ph type="dt" sz="half" idx="10"/>
          </p:nvPr>
        </p:nvSpPr>
        <p:spPr/>
        <p:txBody>
          <a:bodyPr/>
          <a:lstStyle/>
          <a:p>
            <a:fld id="{84748346-CF98-40F9-A867-3FA8E0179DE3}" type="datetimeFigureOut">
              <a:rPr lang="el-GR" smtClean="0"/>
              <a:t>14/9/2026</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9F494C0B-9F42-484B-8BD7-EF72BAA52D91}" type="slidenum">
              <a:rPr lang="el-GR" smtClean="0"/>
              <a:t>‹#›</a:t>
            </a:fld>
            <a:endParaRPr lang="el-GR"/>
          </a:p>
        </p:txBody>
      </p:sp>
    </p:spTree>
    <p:extLst>
      <p:ext uri="{BB962C8B-B14F-4D97-AF65-F5344CB8AC3E}">
        <p14:creationId xmlns:p14="http://schemas.microsoft.com/office/powerpoint/2010/main" val="447845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p>
        </p:txBody>
      </p:sp>
      <p:sp>
        <p:nvSpPr>
          <p:cNvPr id="3" name="Θέση περιεχομένου 2"/>
          <p:cNvSpPr>
            <a:spLocks noGrp="1"/>
          </p:cNvSpPr>
          <p:nvPr>
            <p:ph sz="half" idx="1"/>
          </p:nvPr>
        </p:nvSpPr>
        <p:spPr>
          <a:xfrm>
            <a:off x="838200" y="1825625"/>
            <a:ext cx="5181600" cy="4351338"/>
          </a:xfrm>
        </p:spPr>
        <p:txBody>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περιεχομένου 3"/>
          <p:cNvSpPr>
            <a:spLocks noGrp="1"/>
          </p:cNvSpPr>
          <p:nvPr>
            <p:ph sz="half" idx="2"/>
          </p:nvPr>
        </p:nvSpPr>
        <p:spPr>
          <a:xfrm>
            <a:off x="6172200" y="1825625"/>
            <a:ext cx="5181600" cy="4351338"/>
          </a:xfrm>
        </p:spPr>
        <p:txBody>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 name="Θέση ημερομηνίας 4"/>
          <p:cNvSpPr>
            <a:spLocks noGrp="1"/>
          </p:cNvSpPr>
          <p:nvPr>
            <p:ph type="dt" sz="half" idx="10"/>
          </p:nvPr>
        </p:nvSpPr>
        <p:spPr/>
        <p:txBody>
          <a:bodyPr/>
          <a:lstStyle/>
          <a:p>
            <a:fld id="{84748346-CF98-40F9-A867-3FA8E0179DE3}" type="datetimeFigureOut">
              <a:rPr lang="el-GR" smtClean="0"/>
              <a:t>14/9/2026</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9F494C0B-9F42-484B-8BD7-EF72BAA52D91}" type="slidenum">
              <a:rPr lang="el-GR" smtClean="0"/>
              <a:t>‹#›</a:t>
            </a:fld>
            <a:endParaRPr lang="el-GR"/>
          </a:p>
        </p:txBody>
      </p:sp>
    </p:spTree>
    <p:extLst>
      <p:ext uri="{BB962C8B-B14F-4D97-AF65-F5344CB8AC3E}">
        <p14:creationId xmlns:p14="http://schemas.microsoft.com/office/powerpoint/2010/main" val="787800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365125"/>
            <a:ext cx="10515600" cy="1325563"/>
          </a:xfrm>
        </p:spPr>
        <p:txBody>
          <a:bodyPr/>
          <a:lstStyle/>
          <a:p>
            <a:r>
              <a:rPr lang="el-GR"/>
              <a:t>Στυλ κύριου τίτλου</a:t>
            </a:r>
          </a:p>
        </p:txBody>
      </p:sp>
      <p:sp>
        <p:nvSpPr>
          <p:cNvPr id="3" name="Θέση κειμένου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Επεξεργασία στυλ υποδείγματος κειμένου</a:t>
            </a:r>
          </a:p>
        </p:txBody>
      </p:sp>
      <p:sp>
        <p:nvSpPr>
          <p:cNvPr id="4" name="Θέση περιεχομένου 3"/>
          <p:cNvSpPr>
            <a:spLocks noGrp="1"/>
          </p:cNvSpPr>
          <p:nvPr>
            <p:ph sz="half" idx="2"/>
          </p:nvPr>
        </p:nvSpPr>
        <p:spPr>
          <a:xfrm>
            <a:off x="839788" y="2505075"/>
            <a:ext cx="5157787" cy="3684588"/>
          </a:xfrm>
        </p:spPr>
        <p:txBody>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 name="Θέση κειμένου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Επεξεργασία στυλ υποδείγματος κειμένου</a:t>
            </a:r>
          </a:p>
        </p:txBody>
      </p:sp>
      <p:sp>
        <p:nvSpPr>
          <p:cNvPr id="6" name="Θέση περιεχομένου 5"/>
          <p:cNvSpPr>
            <a:spLocks noGrp="1"/>
          </p:cNvSpPr>
          <p:nvPr>
            <p:ph sz="quarter" idx="4"/>
          </p:nvPr>
        </p:nvSpPr>
        <p:spPr>
          <a:xfrm>
            <a:off x="6172200" y="2505075"/>
            <a:ext cx="5183188" cy="3684588"/>
          </a:xfrm>
        </p:spPr>
        <p:txBody>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7" name="Θέση ημερομηνίας 6"/>
          <p:cNvSpPr>
            <a:spLocks noGrp="1"/>
          </p:cNvSpPr>
          <p:nvPr>
            <p:ph type="dt" sz="half" idx="10"/>
          </p:nvPr>
        </p:nvSpPr>
        <p:spPr/>
        <p:txBody>
          <a:bodyPr/>
          <a:lstStyle/>
          <a:p>
            <a:fld id="{84748346-CF98-40F9-A867-3FA8E0179DE3}" type="datetimeFigureOut">
              <a:rPr lang="el-GR" smtClean="0"/>
              <a:t>14/9/2026</a:t>
            </a:fld>
            <a:endParaRPr lang="el-GR"/>
          </a:p>
        </p:txBody>
      </p:sp>
      <p:sp>
        <p:nvSpPr>
          <p:cNvPr id="8" name="Θέση υποσέλιδου 7"/>
          <p:cNvSpPr>
            <a:spLocks noGrp="1"/>
          </p:cNvSpPr>
          <p:nvPr>
            <p:ph type="ftr" sz="quarter" idx="11"/>
          </p:nvPr>
        </p:nvSpPr>
        <p:spPr/>
        <p:txBody>
          <a:bodyPr/>
          <a:lstStyle/>
          <a:p>
            <a:endParaRPr lang="el-GR"/>
          </a:p>
        </p:txBody>
      </p:sp>
      <p:sp>
        <p:nvSpPr>
          <p:cNvPr id="9" name="Θέση αριθμού διαφάνειας 8"/>
          <p:cNvSpPr>
            <a:spLocks noGrp="1"/>
          </p:cNvSpPr>
          <p:nvPr>
            <p:ph type="sldNum" sz="quarter" idx="12"/>
          </p:nvPr>
        </p:nvSpPr>
        <p:spPr/>
        <p:txBody>
          <a:bodyPr/>
          <a:lstStyle/>
          <a:p>
            <a:fld id="{9F494C0B-9F42-484B-8BD7-EF72BAA52D91}" type="slidenum">
              <a:rPr lang="el-GR" smtClean="0"/>
              <a:t>‹#›</a:t>
            </a:fld>
            <a:endParaRPr lang="el-GR"/>
          </a:p>
        </p:txBody>
      </p:sp>
    </p:spTree>
    <p:extLst>
      <p:ext uri="{BB962C8B-B14F-4D97-AF65-F5344CB8AC3E}">
        <p14:creationId xmlns:p14="http://schemas.microsoft.com/office/powerpoint/2010/main" val="1979546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p>
        </p:txBody>
      </p:sp>
      <p:sp>
        <p:nvSpPr>
          <p:cNvPr id="3" name="Θέση ημερομηνίας 2"/>
          <p:cNvSpPr>
            <a:spLocks noGrp="1"/>
          </p:cNvSpPr>
          <p:nvPr>
            <p:ph type="dt" sz="half" idx="10"/>
          </p:nvPr>
        </p:nvSpPr>
        <p:spPr/>
        <p:txBody>
          <a:bodyPr/>
          <a:lstStyle/>
          <a:p>
            <a:fld id="{84748346-CF98-40F9-A867-3FA8E0179DE3}" type="datetimeFigureOut">
              <a:rPr lang="el-GR" smtClean="0"/>
              <a:t>14/9/2026</a:t>
            </a:fld>
            <a:endParaRPr lang="el-GR"/>
          </a:p>
        </p:txBody>
      </p:sp>
      <p:sp>
        <p:nvSpPr>
          <p:cNvPr id="4" name="Θέση υποσέλιδου 3"/>
          <p:cNvSpPr>
            <a:spLocks noGrp="1"/>
          </p:cNvSpPr>
          <p:nvPr>
            <p:ph type="ftr" sz="quarter" idx="11"/>
          </p:nvPr>
        </p:nvSpPr>
        <p:spPr/>
        <p:txBody>
          <a:bodyPr/>
          <a:lstStyle/>
          <a:p>
            <a:endParaRPr lang="el-GR"/>
          </a:p>
        </p:txBody>
      </p:sp>
      <p:sp>
        <p:nvSpPr>
          <p:cNvPr id="5" name="Θέση αριθμού διαφάνειας 4"/>
          <p:cNvSpPr>
            <a:spLocks noGrp="1"/>
          </p:cNvSpPr>
          <p:nvPr>
            <p:ph type="sldNum" sz="quarter" idx="12"/>
          </p:nvPr>
        </p:nvSpPr>
        <p:spPr/>
        <p:txBody>
          <a:bodyPr/>
          <a:lstStyle/>
          <a:p>
            <a:fld id="{9F494C0B-9F42-484B-8BD7-EF72BAA52D91}" type="slidenum">
              <a:rPr lang="el-GR" smtClean="0"/>
              <a:t>‹#›</a:t>
            </a:fld>
            <a:endParaRPr lang="el-GR"/>
          </a:p>
        </p:txBody>
      </p:sp>
    </p:spTree>
    <p:extLst>
      <p:ext uri="{BB962C8B-B14F-4D97-AF65-F5344CB8AC3E}">
        <p14:creationId xmlns:p14="http://schemas.microsoft.com/office/powerpoint/2010/main" val="22649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ό">
    <p:spTree>
      <p:nvGrpSpPr>
        <p:cNvPr id="1" name=""/>
        <p:cNvGrpSpPr/>
        <p:nvPr/>
      </p:nvGrpSpPr>
      <p:grpSpPr>
        <a:xfrm>
          <a:off x="0" y="0"/>
          <a:ext cx="0" cy="0"/>
          <a:chOff x="0" y="0"/>
          <a:chExt cx="0" cy="0"/>
        </a:xfrm>
      </p:grpSpPr>
      <p:sp>
        <p:nvSpPr>
          <p:cNvPr id="2" name="Θέση ημερομηνίας 1"/>
          <p:cNvSpPr>
            <a:spLocks noGrp="1"/>
          </p:cNvSpPr>
          <p:nvPr>
            <p:ph type="dt" sz="half" idx="10"/>
          </p:nvPr>
        </p:nvSpPr>
        <p:spPr/>
        <p:txBody>
          <a:bodyPr/>
          <a:lstStyle/>
          <a:p>
            <a:fld id="{84748346-CF98-40F9-A867-3FA8E0179DE3}" type="datetimeFigureOut">
              <a:rPr lang="el-GR" smtClean="0"/>
              <a:t>14/9/2026</a:t>
            </a:fld>
            <a:endParaRPr lang="el-GR"/>
          </a:p>
        </p:txBody>
      </p:sp>
      <p:sp>
        <p:nvSpPr>
          <p:cNvPr id="3" name="Θέση υποσέλιδου 2"/>
          <p:cNvSpPr>
            <a:spLocks noGrp="1"/>
          </p:cNvSpPr>
          <p:nvPr>
            <p:ph type="ftr" sz="quarter" idx="1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fld id="{9F494C0B-9F42-484B-8BD7-EF72BAA52D91}" type="slidenum">
              <a:rPr lang="el-GR" smtClean="0"/>
              <a:t>‹#›</a:t>
            </a:fld>
            <a:endParaRPr lang="el-GR"/>
          </a:p>
        </p:txBody>
      </p:sp>
    </p:spTree>
    <p:extLst>
      <p:ext uri="{BB962C8B-B14F-4D97-AF65-F5344CB8AC3E}">
        <p14:creationId xmlns:p14="http://schemas.microsoft.com/office/powerpoint/2010/main" val="280759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457200"/>
            <a:ext cx="3932237" cy="1600200"/>
          </a:xfrm>
        </p:spPr>
        <p:txBody>
          <a:bodyPr anchor="b"/>
          <a:lstStyle>
            <a:lvl1pPr>
              <a:defRPr sz="3200"/>
            </a:lvl1pPr>
          </a:lstStyle>
          <a:p>
            <a:r>
              <a:rPr lang="el-GR"/>
              <a:t>Στυλ κύριου τίτλου</a:t>
            </a:r>
          </a:p>
        </p:txBody>
      </p:sp>
      <p:sp>
        <p:nvSpPr>
          <p:cNvPr id="3" name="Θέση περιεχομένου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κειμένου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a:t>Επεξεργασία στυλ υποδείγματος κειμένου</a:t>
            </a:r>
          </a:p>
        </p:txBody>
      </p:sp>
      <p:sp>
        <p:nvSpPr>
          <p:cNvPr id="5" name="Θέση ημερομηνίας 4"/>
          <p:cNvSpPr>
            <a:spLocks noGrp="1"/>
          </p:cNvSpPr>
          <p:nvPr>
            <p:ph type="dt" sz="half" idx="10"/>
          </p:nvPr>
        </p:nvSpPr>
        <p:spPr/>
        <p:txBody>
          <a:bodyPr/>
          <a:lstStyle/>
          <a:p>
            <a:fld id="{84748346-CF98-40F9-A867-3FA8E0179DE3}" type="datetimeFigureOut">
              <a:rPr lang="el-GR" smtClean="0"/>
              <a:t>14/9/2026</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9F494C0B-9F42-484B-8BD7-EF72BAA52D91}" type="slidenum">
              <a:rPr lang="el-GR" smtClean="0"/>
              <a:t>‹#›</a:t>
            </a:fld>
            <a:endParaRPr lang="el-GR"/>
          </a:p>
        </p:txBody>
      </p:sp>
    </p:spTree>
    <p:extLst>
      <p:ext uri="{BB962C8B-B14F-4D97-AF65-F5344CB8AC3E}">
        <p14:creationId xmlns:p14="http://schemas.microsoft.com/office/powerpoint/2010/main" val="3425384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457200"/>
            <a:ext cx="3932237" cy="1600200"/>
          </a:xfrm>
        </p:spPr>
        <p:txBody>
          <a:bodyPr anchor="b"/>
          <a:lstStyle>
            <a:lvl1pPr>
              <a:defRPr sz="3200"/>
            </a:lvl1pPr>
          </a:lstStyle>
          <a:p>
            <a:r>
              <a:rPr lang="el-GR"/>
              <a:t>Στυλ κύριου τίτλου</a:t>
            </a:r>
          </a:p>
        </p:txBody>
      </p:sp>
      <p:sp>
        <p:nvSpPr>
          <p:cNvPr id="3" name="Θέση εικόνας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Θέση κειμένου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a:t>Επεξεργασία στυλ υποδείγματος κειμένου</a:t>
            </a:r>
          </a:p>
        </p:txBody>
      </p:sp>
      <p:sp>
        <p:nvSpPr>
          <p:cNvPr id="5" name="Θέση ημερομηνίας 4"/>
          <p:cNvSpPr>
            <a:spLocks noGrp="1"/>
          </p:cNvSpPr>
          <p:nvPr>
            <p:ph type="dt" sz="half" idx="10"/>
          </p:nvPr>
        </p:nvSpPr>
        <p:spPr/>
        <p:txBody>
          <a:bodyPr/>
          <a:lstStyle/>
          <a:p>
            <a:fld id="{84748346-CF98-40F9-A867-3FA8E0179DE3}" type="datetimeFigureOut">
              <a:rPr lang="el-GR" smtClean="0"/>
              <a:t>14/9/2026</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9F494C0B-9F42-484B-8BD7-EF72BAA52D91}" type="slidenum">
              <a:rPr lang="el-GR" smtClean="0"/>
              <a:t>‹#›</a:t>
            </a:fld>
            <a:endParaRPr lang="el-GR"/>
          </a:p>
        </p:txBody>
      </p:sp>
    </p:spTree>
    <p:extLst>
      <p:ext uri="{BB962C8B-B14F-4D97-AF65-F5344CB8AC3E}">
        <p14:creationId xmlns:p14="http://schemas.microsoft.com/office/powerpoint/2010/main" val="4219384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p>
        </p:txBody>
      </p:sp>
      <p:sp>
        <p:nvSpPr>
          <p:cNvPr id="3" name="Θέση κατακόρυφου κειμένου 2"/>
          <p:cNvSpPr>
            <a:spLocks noGrp="1"/>
          </p:cNvSpPr>
          <p:nvPr>
            <p:ph type="body" orient="vert" idx="1"/>
          </p:nvPr>
        </p:nvSpPr>
        <p:spPr/>
        <p:txBody>
          <a:bodyPr vert="eaVert"/>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ημερομηνίας 3"/>
          <p:cNvSpPr>
            <a:spLocks noGrp="1"/>
          </p:cNvSpPr>
          <p:nvPr>
            <p:ph type="dt" sz="half" idx="10"/>
          </p:nvPr>
        </p:nvSpPr>
        <p:spPr/>
        <p:txBody>
          <a:bodyPr/>
          <a:lstStyle/>
          <a:p>
            <a:fld id="{84748346-CF98-40F9-A867-3FA8E0179DE3}" type="datetimeFigureOut">
              <a:rPr lang="el-GR" smtClean="0"/>
              <a:t>14/9/2026</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9F494C0B-9F42-484B-8BD7-EF72BAA52D91}" type="slidenum">
              <a:rPr lang="el-GR" smtClean="0"/>
              <a:t>‹#›</a:t>
            </a:fld>
            <a:endParaRPr lang="el-GR"/>
          </a:p>
        </p:txBody>
      </p:sp>
    </p:spTree>
    <p:extLst>
      <p:ext uri="{BB962C8B-B14F-4D97-AF65-F5344CB8AC3E}">
        <p14:creationId xmlns:p14="http://schemas.microsoft.com/office/powerpoint/2010/main" val="705350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Κατακόρυφος τίτλος 1"/>
          <p:cNvSpPr>
            <a:spLocks noGrp="1"/>
          </p:cNvSpPr>
          <p:nvPr>
            <p:ph type="title" orient="vert"/>
          </p:nvPr>
        </p:nvSpPr>
        <p:spPr>
          <a:xfrm>
            <a:off x="8724900" y="365125"/>
            <a:ext cx="2628900" cy="5811838"/>
          </a:xfrm>
        </p:spPr>
        <p:txBody>
          <a:bodyPr vert="eaVert"/>
          <a:lstStyle/>
          <a:p>
            <a:r>
              <a:rPr lang="el-GR"/>
              <a:t>Στυλ κύριου τίτλου</a:t>
            </a:r>
          </a:p>
        </p:txBody>
      </p:sp>
      <p:sp>
        <p:nvSpPr>
          <p:cNvPr id="3" name="Θέση κατακόρυφου κειμένου 2"/>
          <p:cNvSpPr>
            <a:spLocks noGrp="1"/>
          </p:cNvSpPr>
          <p:nvPr>
            <p:ph type="body" orient="vert" idx="1"/>
          </p:nvPr>
        </p:nvSpPr>
        <p:spPr>
          <a:xfrm>
            <a:off x="838200" y="365125"/>
            <a:ext cx="7734300" cy="5811838"/>
          </a:xfrm>
        </p:spPr>
        <p:txBody>
          <a:bodyPr vert="eaVert"/>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ημερομηνίας 3"/>
          <p:cNvSpPr>
            <a:spLocks noGrp="1"/>
          </p:cNvSpPr>
          <p:nvPr>
            <p:ph type="dt" sz="half" idx="10"/>
          </p:nvPr>
        </p:nvSpPr>
        <p:spPr/>
        <p:txBody>
          <a:bodyPr/>
          <a:lstStyle/>
          <a:p>
            <a:fld id="{84748346-CF98-40F9-A867-3FA8E0179DE3}" type="datetimeFigureOut">
              <a:rPr lang="el-GR" smtClean="0"/>
              <a:t>14/9/2026</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9F494C0B-9F42-484B-8BD7-EF72BAA52D91}" type="slidenum">
              <a:rPr lang="el-GR" smtClean="0"/>
              <a:t>‹#›</a:t>
            </a:fld>
            <a:endParaRPr lang="el-GR"/>
          </a:p>
        </p:txBody>
      </p:sp>
    </p:spTree>
    <p:extLst>
      <p:ext uri="{BB962C8B-B14F-4D97-AF65-F5344CB8AC3E}">
        <p14:creationId xmlns:p14="http://schemas.microsoft.com/office/powerpoint/2010/main" val="3885896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τίτλου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l-GR"/>
              <a:t>Στυλ κύριου τίτλου</a:t>
            </a:r>
          </a:p>
        </p:txBody>
      </p:sp>
      <p:sp>
        <p:nvSpPr>
          <p:cNvPr id="3" name="Θέση κειμένου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ημερομηνίας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748346-CF98-40F9-A867-3FA8E0179DE3}" type="datetimeFigureOut">
              <a:rPr lang="el-GR" smtClean="0"/>
              <a:t>14/9/2026</a:t>
            </a:fld>
            <a:endParaRPr lang="el-GR"/>
          </a:p>
        </p:txBody>
      </p:sp>
      <p:sp>
        <p:nvSpPr>
          <p:cNvPr id="5" name="Θέση υποσέλιδου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Θέση αριθμού διαφάνειας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494C0B-9F42-484B-8BD7-EF72BAA52D91}" type="slidenum">
              <a:rPr lang="el-GR" smtClean="0"/>
              <a:t>‹#›</a:t>
            </a:fld>
            <a:endParaRPr lang="el-GR"/>
          </a:p>
        </p:txBody>
      </p:sp>
    </p:spTree>
    <p:extLst>
      <p:ext uri="{BB962C8B-B14F-4D97-AF65-F5344CB8AC3E}">
        <p14:creationId xmlns:p14="http://schemas.microsoft.com/office/powerpoint/2010/main" val="21312887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hyperlink" Target="https://www.artemis.bm/news/three-dominant-trends-revealed-in-record-period-of-cat-bond-issuance-pennay-aon-securities"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6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7.emf"/><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51.emf"/><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 Id="rId4" Type="http://schemas.openxmlformats.org/officeDocument/2006/relationships/image" Target="../media/image55.emf"/></Relationships>
</file>

<file path=ppt/slides/_rels/slide101.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10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63.emf"/><Relationship Id="rId5" Type="http://schemas.openxmlformats.org/officeDocument/2006/relationships/image" Target="../media/image62.png"/><Relationship Id="rId4" Type="http://schemas.openxmlformats.org/officeDocument/2006/relationships/oleObject" Target="../embeddings/oleObject1.bin"/></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hyperlink" Target="https://www.isda.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xfrm>
            <a:off x="1524000" y="1609078"/>
            <a:ext cx="9144000" cy="2483528"/>
          </a:xfrm>
        </p:spPr>
        <p:txBody>
          <a:bodyPr>
            <a:noAutofit/>
          </a:bodyPr>
          <a:lstStyle/>
          <a:p>
            <a:r>
              <a:rPr lang="en-GB" sz="5400" b="1" dirty="0"/>
              <a:t>Debt Financing </a:t>
            </a:r>
            <a:br>
              <a:rPr lang="en-GB" sz="5400" b="1" dirty="0"/>
            </a:br>
            <a:br>
              <a:rPr lang="en-GB" sz="5400" b="1" dirty="0"/>
            </a:br>
            <a:r>
              <a:rPr lang="en-GB" sz="5400" b="1" dirty="0"/>
              <a:t>Fixed Income Markets</a:t>
            </a:r>
            <a:endParaRPr lang="el-GR" sz="5400" b="1" dirty="0"/>
          </a:p>
        </p:txBody>
      </p:sp>
      <p:sp>
        <p:nvSpPr>
          <p:cNvPr id="4" name="Υπότιτλος 2">
            <a:extLst>
              <a:ext uri="{FF2B5EF4-FFF2-40B4-BE49-F238E27FC236}">
                <a16:creationId xmlns:a16="http://schemas.microsoft.com/office/drawing/2014/main" id="{8A020284-96D1-4571-8B0B-365525000F2A}"/>
              </a:ext>
            </a:extLst>
          </p:cNvPr>
          <p:cNvSpPr>
            <a:spLocks noGrp="1"/>
          </p:cNvSpPr>
          <p:nvPr/>
        </p:nvSpPr>
        <p:spPr>
          <a:xfrm>
            <a:off x="1750504" y="5426628"/>
            <a:ext cx="9144000" cy="88713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l-GR" dirty="0"/>
          </a:p>
        </p:txBody>
      </p:sp>
    </p:spTree>
    <p:extLst>
      <p:ext uri="{BB962C8B-B14F-4D97-AF65-F5344CB8AC3E}">
        <p14:creationId xmlns:p14="http://schemas.microsoft.com/office/powerpoint/2010/main" val="1759668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AB1CA-58D2-E683-715F-C85A02302126}"/>
            </a:ext>
          </a:extLst>
        </p:cNvPr>
        <p:cNvGrpSpPr/>
        <p:nvPr/>
      </p:nvGrpSpPr>
      <p:grpSpPr>
        <a:xfrm>
          <a:off x="0" y="0"/>
          <a:ext cx="0" cy="0"/>
          <a:chOff x="0" y="0"/>
          <a:chExt cx="0" cy="0"/>
        </a:xfrm>
      </p:grpSpPr>
      <p:sp>
        <p:nvSpPr>
          <p:cNvPr id="16386" name="Τίτλος 1">
            <a:extLst>
              <a:ext uri="{FF2B5EF4-FFF2-40B4-BE49-F238E27FC236}">
                <a16:creationId xmlns:a16="http://schemas.microsoft.com/office/drawing/2014/main" id="{A12C8BB5-6D96-5A1B-6643-E91D1BBB348E}"/>
              </a:ext>
            </a:extLst>
          </p:cNvPr>
          <p:cNvSpPr>
            <a:spLocks noGrp="1"/>
          </p:cNvSpPr>
          <p:nvPr>
            <p:ph type="title"/>
          </p:nvPr>
        </p:nvSpPr>
        <p:spPr>
          <a:xfrm>
            <a:off x="609600" y="274638"/>
            <a:ext cx="10972800" cy="993775"/>
          </a:xfrm>
        </p:spPr>
        <p:txBody>
          <a:bodyPr/>
          <a:lstStyle/>
          <a:p>
            <a:r>
              <a:rPr lang="en-GB" altLang="en-US" sz="3600" b="1" dirty="0"/>
              <a:t>Introduction</a:t>
            </a:r>
          </a:p>
        </p:txBody>
      </p:sp>
      <p:sp>
        <p:nvSpPr>
          <p:cNvPr id="16387" name="Θέση περιεχομένου 2">
            <a:extLst>
              <a:ext uri="{FF2B5EF4-FFF2-40B4-BE49-F238E27FC236}">
                <a16:creationId xmlns:a16="http://schemas.microsoft.com/office/drawing/2014/main" id="{6E0B7769-FA36-93ED-8C0B-B017CE7B0A28}"/>
              </a:ext>
            </a:extLst>
          </p:cNvPr>
          <p:cNvSpPr>
            <a:spLocks noGrp="1"/>
          </p:cNvSpPr>
          <p:nvPr>
            <p:ph idx="1"/>
          </p:nvPr>
        </p:nvSpPr>
        <p:spPr>
          <a:xfrm>
            <a:off x="609600" y="1374944"/>
            <a:ext cx="11318875" cy="5314949"/>
          </a:xfrm>
        </p:spPr>
        <p:txBody>
          <a:bodyPr>
            <a:normAutofit/>
          </a:bodyPr>
          <a:lstStyle/>
          <a:p>
            <a:pPr algn="just">
              <a:defRPr/>
            </a:pPr>
            <a:r>
              <a:rPr lang="en-GB" altLang="en-US" sz="2000" dirty="0"/>
              <a:t>In this lecture, we discuss issues related to </a:t>
            </a:r>
            <a:r>
              <a:rPr lang="en-GB" altLang="en-US" sz="2000" dirty="0">
                <a:solidFill>
                  <a:srgbClr val="FF0000"/>
                </a:solidFill>
              </a:rPr>
              <a:t>debt financing</a:t>
            </a:r>
          </a:p>
          <a:p>
            <a:pPr algn="just">
              <a:defRPr/>
            </a:pPr>
            <a:endParaRPr lang="en-GB" altLang="en-US" sz="2000" dirty="0"/>
          </a:p>
          <a:p>
            <a:pPr algn="just">
              <a:defRPr/>
            </a:pPr>
            <a:r>
              <a:rPr lang="en-GB" altLang="en-US" sz="2000" dirty="0"/>
              <a:t>More specifically we discuss: </a:t>
            </a:r>
          </a:p>
          <a:p>
            <a:pPr algn="just">
              <a:defRPr/>
            </a:pPr>
            <a:endParaRPr lang="en-GB" altLang="en-US" sz="2000" dirty="0"/>
          </a:p>
          <a:p>
            <a:pPr marL="0" indent="0" algn="just">
              <a:buNone/>
              <a:defRPr/>
            </a:pPr>
            <a:r>
              <a:rPr lang="en-GB" altLang="en-US" sz="2000" dirty="0"/>
              <a:t>→	Definitions and </a:t>
            </a:r>
            <a:r>
              <a:rPr lang="en-GB" altLang="en-US" sz="2000" dirty="0">
                <a:solidFill>
                  <a:srgbClr val="FF0000"/>
                </a:solidFill>
              </a:rPr>
              <a:t>different types </a:t>
            </a:r>
            <a:r>
              <a:rPr lang="en-GB" altLang="en-US" sz="2000" dirty="0"/>
              <a:t>of debt securities (bonds)</a:t>
            </a:r>
          </a:p>
          <a:p>
            <a:pPr marL="0" indent="0" algn="just">
              <a:buNone/>
              <a:defRPr/>
            </a:pPr>
            <a:r>
              <a:rPr lang="en-GB" altLang="en-US" sz="2000" dirty="0"/>
              <a:t>→	</a:t>
            </a:r>
            <a:r>
              <a:rPr lang="en-GB" altLang="en-US" sz="2000" dirty="0">
                <a:solidFill>
                  <a:srgbClr val="FF0000"/>
                </a:solidFill>
              </a:rPr>
              <a:t>Yields </a:t>
            </a:r>
            <a:r>
              <a:rPr lang="en-GB" altLang="en-US" sz="2000" dirty="0"/>
              <a:t>and yield spreads </a:t>
            </a:r>
          </a:p>
          <a:p>
            <a:pPr marL="0" indent="0" algn="just">
              <a:buNone/>
              <a:defRPr/>
            </a:pPr>
            <a:r>
              <a:rPr lang="en-GB" altLang="en-US" sz="2000" dirty="0"/>
              <a:t>→	The </a:t>
            </a:r>
            <a:r>
              <a:rPr lang="en-GB" altLang="en-US" sz="2000" dirty="0">
                <a:solidFill>
                  <a:srgbClr val="FF0000"/>
                </a:solidFill>
              </a:rPr>
              <a:t>pricing of bonds </a:t>
            </a:r>
            <a:r>
              <a:rPr lang="en-GB" altLang="en-US" sz="2000" dirty="0"/>
              <a:t>u</a:t>
            </a:r>
            <a:r>
              <a:rPr lang="en-US" altLang="en-US" sz="2000" dirty="0"/>
              <a:t>sing the yield curve</a:t>
            </a:r>
            <a:endParaRPr lang="en-GB" altLang="en-US" sz="2000" dirty="0">
              <a:solidFill>
                <a:srgbClr val="FF0000"/>
              </a:solidFill>
            </a:endParaRPr>
          </a:p>
          <a:p>
            <a:pPr marL="0" indent="0" algn="just">
              <a:buNone/>
              <a:defRPr/>
            </a:pPr>
            <a:r>
              <a:rPr lang="en-GB" altLang="en-US" sz="2000" dirty="0"/>
              <a:t>→	The </a:t>
            </a:r>
            <a:r>
              <a:rPr lang="en-GB" altLang="en-US" sz="2000" dirty="0">
                <a:solidFill>
                  <a:srgbClr val="FF0000"/>
                </a:solidFill>
              </a:rPr>
              <a:t>risk of bonds </a:t>
            </a:r>
            <a:r>
              <a:rPr lang="en-GB" altLang="en-US" sz="2000" dirty="0"/>
              <a:t>(duration and convexity)</a:t>
            </a:r>
          </a:p>
          <a:p>
            <a:pPr marL="0" indent="0" algn="just">
              <a:buNone/>
              <a:defRPr/>
            </a:pPr>
            <a:endParaRPr lang="en-GB" altLang="en-US" sz="2000" dirty="0"/>
          </a:p>
          <a:p>
            <a:pPr marL="0" indent="0" algn="just">
              <a:buNone/>
              <a:defRPr/>
            </a:pPr>
            <a:r>
              <a:rPr lang="en-GB" altLang="en-US" sz="2000" dirty="0">
                <a:solidFill>
                  <a:srgbClr val="FF0000"/>
                </a:solidFill>
              </a:rPr>
              <a:t>Reading:</a:t>
            </a:r>
            <a:r>
              <a:rPr lang="en-GB" altLang="en-US" sz="2000" dirty="0"/>
              <a:t> lecture notes, textbook (Chapter 5 and Chapter 6); </a:t>
            </a:r>
            <a:r>
              <a:rPr lang="en-US" altLang="en-US" sz="2000" dirty="0"/>
              <a:t>indicative references at the end of the lecture</a:t>
            </a:r>
            <a:endParaRPr lang="en-GB" altLang="en-US" sz="2000" dirty="0"/>
          </a:p>
          <a:p>
            <a:pPr algn="just">
              <a:defRPr/>
            </a:pPr>
            <a:endParaRPr lang="en-GB" altLang="en-US" sz="2200" dirty="0"/>
          </a:p>
          <a:p>
            <a:pPr algn="just">
              <a:defRPr/>
            </a:pPr>
            <a:endParaRPr lang="en-GB" altLang="en-US" sz="2200" dirty="0"/>
          </a:p>
        </p:txBody>
      </p:sp>
    </p:spTree>
    <p:extLst>
      <p:ext uri="{BB962C8B-B14F-4D97-AF65-F5344CB8AC3E}">
        <p14:creationId xmlns:p14="http://schemas.microsoft.com/office/powerpoint/2010/main" val="3204513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838200" y="365125"/>
            <a:ext cx="10515600" cy="900149"/>
          </a:xfrm>
        </p:spPr>
        <p:txBody>
          <a:bodyPr>
            <a:normAutofit/>
          </a:bodyPr>
          <a:lstStyle/>
          <a:p>
            <a:r>
              <a:rPr lang="en-US" sz="4000" b="1" dirty="0"/>
              <a:t> </a:t>
            </a:r>
            <a:endParaRPr lang="el-GR" sz="4000" dirty="0"/>
          </a:p>
        </p:txBody>
      </p:sp>
      <p:sp>
        <p:nvSpPr>
          <p:cNvPr id="3" name="Θέση περιεχομένου 2"/>
          <p:cNvSpPr>
            <a:spLocks noGrp="1"/>
          </p:cNvSpPr>
          <p:nvPr>
            <p:ph idx="1"/>
          </p:nvPr>
        </p:nvSpPr>
        <p:spPr>
          <a:xfrm>
            <a:off x="571869" y="1162974"/>
            <a:ext cx="11226554" cy="5110036"/>
          </a:xfrm>
        </p:spPr>
        <p:txBody>
          <a:bodyPr>
            <a:noAutofit/>
          </a:bodyPr>
          <a:lstStyle/>
          <a:p>
            <a:pPr algn="just"/>
            <a:r>
              <a:rPr lang="en-GB" sz="2000" dirty="0"/>
              <a:t>Bonds are </a:t>
            </a:r>
            <a:r>
              <a:rPr lang="en-GB" sz="2000" b="1" dirty="0"/>
              <a:t>debt securities</a:t>
            </a:r>
            <a:r>
              <a:rPr lang="en-GB" sz="2000" dirty="0"/>
              <a:t> (formal contracts) and differ from other types of borrowing (e.g., bank debt) because they are </a:t>
            </a:r>
            <a:r>
              <a:rPr lang="en-GB" sz="2000" b="1" dirty="0">
                <a:solidFill>
                  <a:srgbClr val="FF0000"/>
                </a:solidFill>
              </a:rPr>
              <a:t>sold directly to investors</a:t>
            </a:r>
            <a:endParaRPr lang="en-GB" sz="2000" dirty="0">
              <a:solidFill>
                <a:srgbClr val="FF0000"/>
              </a:solidFill>
            </a:endParaRPr>
          </a:p>
          <a:p>
            <a:pPr algn="just"/>
            <a:endParaRPr lang="en-GB" sz="2000" dirty="0"/>
          </a:p>
          <a:p>
            <a:pPr algn="just"/>
            <a:r>
              <a:rPr lang="en-GB" sz="2000" dirty="0"/>
              <a:t>The </a:t>
            </a:r>
            <a:r>
              <a:rPr lang="en-GB" sz="2000" dirty="0">
                <a:solidFill>
                  <a:srgbClr val="FF0000"/>
                </a:solidFill>
              </a:rPr>
              <a:t>issuer of a bond </a:t>
            </a:r>
            <a:r>
              <a:rPr lang="en-GB" sz="2000" dirty="0"/>
              <a:t>agrees to:</a:t>
            </a:r>
          </a:p>
          <a:p>
            <a:pPr marL="0" indent="0" algn="just">
              <a:buNone/>
            </a:pPr>
            <a:r>
              <a:rPr lang="en-GB" sz="2000" dirty="0"/>
              <a:t>	→	Pay fixed or floating interest (e.g., 5% every 6 months) </a:t>
            </a:r>
          </a:p>
          <a:p>
            <a:pPr marL="0" indent="0" algn="just">
              <a:buNone/>
            </a:pPr>
            <a:r>
              <a:rPr lang="en-GB" sz="2000" dirty="0"/>
              <a:t>	→	Repay the fixed principal at maturity (e.g., $1000)</a:t>
            </a:r>
          </a:p>
          <a:p>
            <a:pPr marL="0" indent="0" algn="just">
              <a:buNone/>
            </a:pPr>
            <a:endParaRPr lang="en-GB" sz="2000" dirty="0"/>
          </a:p>
          <a:p>
            <a:pPr algn="just"/>
            <a:r>
              <a:rPr lang="en-GB" sz="2000" dirty="0"/>
              <a:t>What type of bonds are there ? </a:t>
            </a:r>
          </a:p>
          <a:p>
            <a:pPr algn="just"/>
            <a:r>
              <a:rPr lang="en-GB" sz="2000" dirty="0"/>
              <a:t>T</a:t>
            </a:r>
            <a:r>
              <a:rPr lang="en-US" sz="2000" dirty="0"/>
              <a:t>here are </a:t>
            </a:r>
            <a:r>
              <a:rPr lang="en-US" sz="2000" dirty="0">
                <a:solidFill>
                  <a:srgbClr val="FF0000"/>
                </a:solidFill>
              </a:rPr>
              <a:t>4 main categories: </a:t>
            </a:r>
          </a:p>
          <a:p>
            <a:pPr marL="0" indent="0" algn="just">
              <a:buNone/>
            </a:pPr>
            <a:r>
              <a:rPr lang="en-US" sz="2000" dirty="0"/>
              <a:t>(1) Government Bonds (sovereign bonds, e.g., the U.S. Treasury)</a:t>
            </a:r>
          </a:p>
          <a:p>
            <a:pPr marL="0" indent="0" algn="just">
              <a:buNone/>
            </a:pPr>
            <a:r>
              <a:rPr lang="en-US" sz="2000" dirty="0"/>
              <a:t>(2) Corporate Bonds (corporate bonds from financial and non-financial corporations)</a:t>
            </a:r>
          </a:p>
          <a:p>
            <a:pPr marL="0" indent="0" algn="just">
              <a:buNone/>
            </a:pPr>
            <a:r>
              <a:rPr lang="en-US" sz="2000" dirty="0"/>
              <a:t>(3) Securitized/Collateralized/Structured bonds from governments or corporations </a:t>
            </a:r>
          </a:p>
          <a:p>
            <a:pPr marL="0" indent="0" algn="just">
              <a:buNone/>
            </a:pPr>
            <a:r>
              <a:rPr lang="en-US" sz="2000" dirty="0"/>
              <a:t>(4) High-yield and/or emerging market bonds</a:t>
            </a:r>
          </a:p>
          <a:p>
            <a:pPr marL="0" indent="0" algn="just">
              <a:buNone/>
            </a:pPr>
            <a:endParaRPr lang="en-US" sz="2000" dirty="0"/>
          </a:p>
          <a:p>
            <a:pPr marL="0" indent="0" algn="just">
              <a:buNone/>
            </a:pPr>
            <a:endParaRPr lang="en-US" sz="2000" dirty="0"/>
          </a:p>
          <a:p>
            <a:pPr marL="0" indent="0" algn="just">
              <a:buNone/>
            </a:pPr>
            <a:endParaRPr lang="en-US" sz="2000" dirty="0"/>
          </a:p>
          <a:p>
            <a:pPr marL="0" indent="0" algn="just">
              <a:buNone/>
            </a:pPr>
            <a:endParaRPr lang="en-US" sz="2200" dirty="0"/>
          </a:p>
        </p:txBody>
      </p:sp>
      <p:sp>
        <p:nvSpPr>
          <p:cNvPr id="4" name="Τίτλος 1">
            <a:extLst>
              <a:ext uri="{FF2B5EF4-FFF2-40B4-BE49-F238E27FC236}">
                <a16:creationId xmlns:a16="http://schemas.microsoft.com/office/drawing/2014/main" id="{E6D7BF4F-33C7-4FE2-941D-E2DB957D71F2}"/>
              </a:ext>
            </a:extLst>
          </p:cNvPr>
          <p:cNvSpPr txBox="1">
            <a:spLocks/>
          </p:cNvSpPr>
          <p:nvPr/>
        </p:nvSpPr>
        <p:spPr>
          <a:xfrm>
            <a:off x="838200" y="365126"/>
            <a:ext cx="10515600" cy="6415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endParaRPr lang="el-GR" sz="4000" dirty="0"/>
          </a:p>
        </p:txBody>
      </p:sp>
      <p:sp>
        <p:nvSpPr>
          <p:cNvPr id="5" name="Τίτλος 1">
            <a:extLst>
              <a:ext uri="{FF2B5EF4-FFF2-40B4-BE49-F238E27FC236}">
                <a16:creationId xmlns:a16="http://schemas.microsoft.com/office/drawing/2014/main" id="{1E8A6F20-4AD9-4D1A-9C1D-821DD11BC970}"/>
              </a:ext>
            </a:extLst>
          </p:cNvPr>
          <p:cNvSpPr txBox="1">
            <a:spLocks/>
          </p:cNvSpPr>
          <p:nvPr/>
        </p:nvSpPr>
        <p:spPr>
          <a:xfrm>
            <a:off x="696157" y="201296"/>
            <a:ext cx="10515600" cy="7673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t> Fixed Income Markets</a:t>
            </a:r>
            <a:endParaRPr lang="el-GR" sz="3600" dirty="0"/>
          </a:p>
        </p:txBody>
      </p:sp>
    </p:spTree>
    <p:extLst>
      <p:ext uri="{BB962C8B-B14F-4D97-AF65-F5344CB8AC3E}">
        <p14:creationId xmlns:p14="http://schemas.microsoft.com/office/powerpoint/2010/main" val="611589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2805F06A-4256-4E97-A3D5-9AC1496EA2C7}"/>
              </a:ext>
            </a:extLst>
          </p:cNvPr>
          <p:cNvSpPr>
            <a:spLocks noGrp="1"/>
          </p:cNvSpPr>
          <p:nvPr>
            <p:ph idx="1"/>
          </p:nvPr>
        </p:nvSpPr>
        <p:spPr>
          <a:xfrm>
            <a:off x="713912" y="1166721"/>
            <a:ext cx="11146655" cy="5269590"/>
          </a:xfrm>
        </p:spPr>
        <p:txBody>
          <a:bodyPr>
            <a:normAutofit/>
          </a:bodyPr>
          <a:lstStyle/>
          <a:p>
            <a:pPr algn="just"/>
            <a:r>
              <a:rPr lang="en-GB" sz="2200" dirty="0">
                <a:solidFill>
                  <a:srgbClr val="FF0000"/>
                </a:solidFill>
              </a:rPr>
              <a:t>How big </a:t>
            </a:r>
            <a:r>
              <a:rPr lang="en-GB" sz="2200" dirty="0"/>
              <a:t>is the global bond market? </a:t>
            </a:r>
          </a:p>
          <a:p>
            <a:pPr marL="0" indent="0" algn="just">
              <a:buNone/>
            </a:pPr>
            <a:r>
              <a:rPr lang="en-GB" sz="2200" dirty="0"/>
              <a:t>	→	Global bond </a:t>
            </a:r>
            <a:r>
              <a:rPr lang="en-GB" sz="2200" dirty="0">
                <a:solidFill>
                  <a:srgbClr val="FF0000"/>
                </a:solidFill>
              </a:rPr>
              <a:t>market capitalisation</a:t>
            </a:r>
            <a:r>
              <a:rPr lang="en-GB" sz="2200" dirty="0"/>
              <a:t>: approximately </a:t>
            </a:r>
            <a:r>
              <a:rPr lang="en-GB" sz="2200" dirty="0">
                <a:solidFill>
                  <a:srgbClr val="FF0000"/>
                </a:solidFill>
              </a:rPr>
              <a:t>$120 trillion - $130 trillion </a:t>
            </a:r>
          </a:p>
          <a:p>
            <a:pPr algn="just"/>
            <a:endParaRPr lang="en-GB" sz="2200" dirty="0"/>
          </a:p>
          <a:p>
            <a:pPr algn="just"/>
            <a:r>
              <a:rPr lang="en-GB" sz="2200" dirty="0"/>
              <a:t>What is the </a:t>
            </a:r>
            <a:r>
              <a:rPr lang="en-GB" sz="2200" dirty="0">
                <a:solidFill>
                  <a:srgbClr val="FF0000"/>
                </a:solidFill>
              </a:rPr>
              <a:t>% of each bond category </a:t>
            </a:r>
            <a:r>
              <a:rPr lang="en-GB" sz="2200" dirty="0"/>
              <a:t>in the global capitalisation? </a:t>
            </a:r>
          </a:p>
          <a:p>
            <a:pPr algn="just"/>
            <a:endParaRPr lang="en-GB" sz="2200" dirty="0"/>
          </a:p>
          <a:p>
            <a:pPr marL="0" indent="0" algn="just">
              <a:buNone/>
            </a:pPr>
            <a:r>
              <a:rPr lang="en-GB" sz="2200" dirty="0"/>
              <a:t>	→	Government securities: approximately </a:t>
            </a:r>
            <a:r>
              <a:rPr lang="en-GB" sz="2200" dirty="0">
                <a:solidFill>
                  <a:srgbClr val="FF0000"/>
                </a:solidFill>
              </a:rPr>
              <a:t>48%</a:t>
            </a:r>
          </a:p>
          <a:p>
            <a:pPr marL="0" indent="0" algn="just">
              <a:buNone/>
            </a:pPr>
            <a:r>
              <a:rPr lang="en-GB" sz="2200" dirty="0"/>
              <a:t>	→	Financial Corporation Securities approximately </a:t>
            </a:r>
            <a:r>
              <a:rPr lang="en-GB" sz="2200" dirty="0">
                <a:solidFill>
                  <a:srgbClr val="FF0000"/>
                </a:solidFill>
              </a:rPr>
              <a:t>37%</a:t>
            </a:r>
          </a:p>
          <a:p>
            <a:pPr marL="0" indent="0" algn="just">
              <a:buNone/>
            </a:pPr>
            <a:r>
              <a:rPr lang="en-GB" sz="2200" dirty="0"/>
              <a:t>	→	Non-Financial Corporation Securities approximately </a:t>
            </a:r>
            <a:r>
              <a:rPr lang="en-GB" sz="2200" dirty="0">
                <a:solidFill>
                  <a:srgbClr val="FF0000"/>
                </a:solidFill>
              </a:rPr>
              <a:t>13%</a:t>
            </a:r>
          </a:p>
          <a:p>
            <a:pPr marL="0" indent="0" algn="just">
              <a:buNone/>
            </a:pPr>
            <a:r>
              <a:rPr lang="en-GB" sz="2200" dirty="0"/>
              <a:t>	→	International Organisation Securities approximately</a:t>
            </a:r>
            <a:r>
              <a:rPr lang="en-GB" sz="2200" dirty="0">
                <a:solidFill>
                  <a:srgbClr val="FF0000"/>
                </a:solidFill>
              </a:rPr>
              <a:t>2% </a:t>
            </a:r>
          </a:p>
          <a:p>
            <a:pPr algn="just"/>
            <a:endParaRPr lang="en-GB" sz="2200" dirty="0"/>
          </a:p>
          <a:p>
            <a:pPr algn="just"/>
            <a:r>
              <a:rPr lang="en-GB" sz="2200" dirty="0"/>
              <a:t>Who is the major </a:t>
            </a:r>
            <a:r>
              <a:rPr lang="en-GB" sz="2200" dirty="0">
                <a:solidFill>
                  <a:srgbClr val="FF0000"/>
                </a:solidFill>
              </a:rPr>
              <a:t>market participant</a:t>
            </a:r>
            <a:r>
              <a:rPr lang="en-GB" sz="2200" dirty="0"/>
              <a:t>? </a:t>
            </a:r>
          </a:p>
          <a:p>
            <a:pPr marL="0" indent="0" algn="just">
              <a:buNone/>
            </a:pPr>
            <a:r>
              <a:rPr lang="en-US" sz="2200" dirty="0"/>
              <a:t>	→	Institutional investors: about 90% to 95% of the trading</a:t>
            </a:r>
          </a:p>
          <a:p>
            <a:endParaRPr lang="en-GB" dirty="0"/>
          </a:p>
        </p:txBody>
      </p:sp>
      <p:sp>
        <p:nvSpPr>
          <p:cNvPr id="4" name="Τίτλος 1">
            <a:extLst>
              <a:ext uri="{FF2B5EF4-FFF2-40B4-BE49-F238E27FC236}">
                <a16:creationId xmlns:a16="http://schemas.microsoft.com/office/drawing/2014/main" id="{2F8FB108-8B05-45DA-8E3C-176C6A718CE9}"/>
              </a:ext>
            </a:extLst>
          </p:cNvPr>
          <p:cNvSpPr txBox="1">
            <a:spLocks noGrp="1"/>
          </p:cNvSpPr>
          <p:nvPr>
            <p:ph type="title"/>
          </p:nvPr>
        </p:nvSpPr>
        <p:spPr>
          <a:xfrm>
            <a:off x="625135" y="203109"/>
            <a:ext cx="10515600" cy="88483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t> Fixed Income Markets</a:t>
            </a:r>
            <a:endParaRPr lang="el-GR" sz="3600" dirty="0"/>
          </a:p>
        </p:txBody>
      </p:sp>
    </p:spTree>
    <p:extLst>
      <p:ext uri="{BB962C8B-B14F-4D97-AF65-F5344CB8AC3E}">
        <p14:creationId xmlns:p14="http://schemas.microsoft.com/office/powerpoint/2010/main" val="158782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Θέση περιεχομένου 4">
            <a:extLst>
              <a:ext uri="{FF2B5EF4-FFF2-40B4-BE49-F238E27FC236}">
                <a16:creationId xmlns:a16="http://schemas.microsoft.com/office/drawing/2014/main" id="{98880336-CC5D-4AAD-A5A0-8A3A34F236EC}"/>
              </a:ext>
            </a:extLst>
          </p:cNvPr>
          <p:cNvPicPr>
            <a:picLocks noGrp="1" noChangeAspect="1"/>
          </p:cNvPicPr>
          <p:nvPr>
            <p:ph idx="1"/>
          </p:nvPr>
        </p:nvPicPr>
        <p:blipFill>
          <a:blip r:embed="rId2"/>
          <a:stretch>
            <a:fillRect/>
          </a:stretch>
        </p:blipFill>
        <p:spPr>
          <a:xfrm>
            <a:off x="1096297" y="1455938"/>
            <a:ext cx="9999406" cy="4551137"/>
          </a:xfrm>
        </p:spPr>
      </p:pic>
      <p:sp>
        <p:nvSpPr>
          <p:cNvPr id="6" name="Τίτλος 1">
            <a:extLst>
              <a:ext uri="{FF2B5EF4-FFF2-40B4-BE49-F238E27FC236}">
                <a16:creationId xmlns:a16="http://schemas.microsoft.com/office/drawing/2014/main" id="{54F9D102-49B4-46A2-B8AD-3D3ED3AD28B5}"/>
              </a:ext>
            </a:extLst>
          </p:cNvPr>
          <p:cNvSpPr txBox="1">
            <a:spLocks noGrp="1"/>
          </p:cNvSpPr>
          <p:nvPr>
            <p:ph type="title"/>
          </p:nvPr>
        </p:nvSpPr>
        <p:spPr>
          <a:xfrm>
            <a:off x="838200" y="365125"/>
            <a:ext cx="10515600" cy="8177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t> Fixed Income Markets</a:t>
            </a:r>
            <a:endParaRPr lang="el-GR" sz="3600" dirty="0"/>
          </a:p>
        </p:txBody>
      </p:sp>
    </p:spTree>
    <p:extLst>
      <p:ext uri="{BB962C8B-B14F-4D97-AF65-F5344CB8AC3E}">
        <p14:creationId xmlns:p14="http://schemas.microsoft.com/office/powerpoint/2010/main" val="19743523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838200" y="365125"/>
            <a:ext cx="10515600" cy="900149"/>
          </a:xfrm>
        </p:spPr>
        <p:txBody>
          <a:bodyPr>
            <a:normAutofit/>
          </a:bodyPr>
          <a:lstStyle/>
          <a:p>
            <a:r>
              <a:rPr lang="en-US" sz="4000" b="1" dirty="0"/>
              <a:t> </a:t>
            </a:r>
            <a:endParaRPr lang="el-GR" sz="4000" dirty="0"/>
          </a:p>
        </p:txBody>
      </p:sp>
      <p:sp>
        <p:nvSpPr>
          <p:cNvPr id="3" name="Θέση περιεχομένου 2"/>
          <p:cNvSpPr>
            <a:spLocks noGrp="1"/>
          </p:cNvSpPr>
          <p:nvPr>
            <p:ph idx="1"/>
          </p:nvPr>
        </p:nvSpPr>
        <p:spPr>
          <a:xfrm>
            <a:off x="580746" y="1100831"/>
            <a:ext cx="11484007" cy="5584706"/>
          </a:xfrm>
        </p:spPr>
        <p:txBody>
          <a:bodyPr>
            <a:noAutofit/>
          </a:bodyPr>
          <a:lstStyle/>
          <a:p>
            <a:pPr algn="just">
              <a:lnSpc>
                <a:spcPct val="80000"/>
              </a:lnSpc>
            </a:pPr>
            <a:r>
              <a:rPr lang="el-GR" altLang="el-GR" sz="2000" b="1" dirty="0" err="1">
                <a:solidFill>
                  <a:srgbClr val="FF0000"/>
                </a:solidFill>
              </a:rPr>
              <a:t>Par</a:t>
            </a:r>
            <a:r>
              <a:rPr lang="el-GR" altLang="el-GR" sz="2000" b="1" dirty="0">
                <a:solidFill>
                  <a:srgbClr val="FF0000"/>
                </a:solidFill>
              </a:rPr>
              <a:t> </a:t>
            </a:r>
            <a:r>
              <a:rPr lang="el-GR" altLang="el-GR" sz="2000" b="1" dirty="0" err="1">
                <a:solidFill>
                  <a:srgbClr val="FF0000"/>
                </a:solidFill>
              </a:rPr>
              <a:t>Value</a:t>
            </a:r>
            <a:r>
              <a:rPr lang="en-US" altLang="el-GR" sz="2000" b="1" dirty="0">
                <a:solidFill>
                  <a:srgbClr val="FF0000"/>
                </a:solidFill>
              </a:rPr>
              <a:t> (</a:t>
            </a:r>
            <a:r>
              <a:rPr lang="el-GR" altLang="el-GR" sz="2000" b="1" dirty="0" err="1">
                <a:solidFill>
                  <a:srgbClr val="FF0000"/>
                </a:solidFill>
              </a:rPr>
              <a:t>Face</a:t>
            </a:r>
            <a:r>
              <a:rPr lang="el-GR" altLang="el-GR" sz="2000" b="1" dirty="0">
                <a:solidFill>
                  <a:srgbClr val="FF0000"/>
                </a:solidFill>
              </a:rPr>
              <a:t> </a:t>
            </a:r>
            <a:r>
              <a:rPr lang="el-GR" altLang="el-GR" sz="2000" b="1" dirty="0" err="1">
                <a:solidFill>
                  <a:srgbClr val="FF0000"/>
                </a:solidFill>
              </a:rPr>
              <a:t>Value</a:t>
            </a:r>
            <a:r>
              <a:rPr lang="el-GR" altLang="el-GR" sz="2000" b="1" dirty="0">
                <a:solidFill>
                  <a:srgbClr val="FF0000"/>
                </a:solidFill>
              </a:rPr>
              <a:t>, </a:t>
            </a:r>
            <a:r>
              <a:rPr lang="el-GR" altLang="el-GR" sz="2000" b="1" dirty="0" err="1">
                <a:solidFill>
                  <a:srgbClr val="FF0000"/>
                </a:solidFill>
              </a:rPr>
              <a:t>Nominal</a:t>
            </a:r>
            <a:r>
              <a:rPr lang="en-US" altLang="el-GR" sz="2000" b="1" dirty="0">
                <a:solidFill>
                  <a:srgbClr val="FF0000"/>
                </a:solidFill>
              </a:rPr>
              <a:t> Value</a:t>
            </a:r>
            <a:r>
              <a:rPr lang="el-GR" altLang="el-GR" sz="2000" b="1" dirty="0">
                <a:solidFill>
                  <a:srgbClr val="FF0000"/>
                </a:solidFill>
              </a:rPr>
              <a:t>, </a:t>
            </a:r>
            <a:r>
              <a:rPr lang="el-GR" altLang="el-GR" sz="2000" b="1" dirty="0" err="1">
                <a:solidFill>
                  <a:srgbClr val="FF0000"/>
                </a:solidFill>
              </a:rPr>
              <a:t>Principal</a:t>
            </a:r>
            <a:r>
              <a:rPr lang="en-US" altLang="el-GR" sz="2000" b="1" dirty="0">
                <a:solidFill>
                  <a:srgbClr val="FF0000"/>
                </a:solidFill>
              </a:rPr>
              <a:t> Value)</a:t>
            </a:r>
          </a:p>
          <a:p>
            <a:pPr marL="0" indent="0" algn="just">
              <a:lnSpc>
                <a:spcPct val="80000"/>
              </a:lnSpc>
              <a:buNone/>
            </a:pPr>
            <a:r>
              <a:rPr lang="en-US" altLang="el-GR" sz="2000" b="1" dirty="0"/>
              <a:t>	</a:t>
            </a:r>
            <a:r>
              <a:rPr lang="el-GR" altLang="el-GR" sz="2000" dirty="0"/>
              <a:t>→</a:t>
            </a:r>
            <a:r>
              <a:rPr lang="en-US" altLang="el-GR" sz="2000" dirty="0"/>
              <a:t>	</a:t>
            </a:r>
            <a:r>
              <a:rPr lang="el-GR" altLang="el-GR" sz="2000" dirty="0"/>
              <a:t>the </a:t>
            </a:r>
            <a:r>
              <a:rPr lang="el-GR" altLang="el-GR" sz="2000" dirty="0" err="1"/>
              <a:t>amount</a:t>
            </a:r>
            <a:r>
              <a:rPr lang="el-GR" altLang="el-GR" sz="2000" dirty="0"/>
              <a:t> </a:t>
            </a:r>
            <a:r>
              <a:rPr lang="el-GR" altLang="el-GR" sz="2000" dirty="0" err="1"/>
              <a:t>that</a:t>
            </a:r>
            <a:r>
              <a:rPr lang="el-GR" altLang="el-GR" sz="2000" dirty="0"/>
              <a:t> </a:t>
            </a:r>
            <a:r>
              <a:rPr lang="el-GR" altLang="el-GR" sz="2000" dirty="0" err="1"/>
              <a:t>has</a:t>
            </a:r>
            <a:r>
              <a:rPr lang="el-GR" altLang="el-GR" sz="2000" dirty="0"/>
              <a:t> </a:t>
            </a:r>
            <a:r>
              <a:rPr lang="el-GR" altLang="el-GR" sz="2000" dirty="0" err="1"/>
              <a:t>to</a:t>
            </a:r>
            <a:r>
              <a:rPr lang="el-GR" altLang="el-GR" sz="2000" dirty="0"/>
              <a:t> </a:t>
            </a:r>
            <a:r>
              <a:rPr lang="el-GR" altLang="el-GR" sz="2000" dirty="0" err="1"/>
              <a:t>be</a:t>
            </a:r>
            <a:r>
              <a:rPr lang="el-GR" altLang="el-GR" sz="2000" dirty="0"/>
              <a:t> </a:t>
            </a:r>
            <a:r>
              <a:rPr lang="el-GR" altLang="el-GR" sz="2000" dirty="0" err="1"/>
              <a:t>repaid</a:t>
            </a:r>
            <a:r>
              <a:rPr lang="el-GR" altLang="el-GR" sz="2000" dirty="0"/>
              <a:t> </a:t>
            </a:r>
            <a:r>
              <a:rPr lang="el-GR" altLang="el-GR" sz="2000" dirty="0" err="1"/>
              <a:t>at</a:t>
            </a:r>
            <a:r>
              <a:rPr lang="el-GR" altLang="el-GR" sz="2000" dirty="0"/>
              <a:t> the </a:t>
            </a:r>
            <a:r>
              <a:rPr lang="el-GR" altLang="el-GR" sz="2000" dirty="0" err="1"/>
              <a:t>end</a:t>
            </a:r>
            <a:r>
              <a:rPr lang="el-GR" altLang="el-GR" sz="2000" dirty="0"/>
              <a:t> of the </a:t>
            </a:r>
            <a:r>
              <a:rPr lang="el-GR" altLang="el-GR" sz="2000" dirty="0" err="1"/>
              <a:t>life</a:t>
            </a:r>
            <a:r>
              <a:rPr lang="el-GR" altLang="el-GR" sz="2000" dirty="0"/>
              <a:t> of a </a:t>
            </a:r>
            <a:r>
              <a:rPr lang="el-GR" altLang="el-GR" sz="2000" dirty="0" err="1"/>
              <a:t>bond</a:t>
            </a:r>
            <a:endParaRPr lang="el-GR" altLang="el-GR" sz="2000" dirty="0"/>
          </a:p>
          <a:p>
            <a:pPr algn="just">
              <a:lnSpc>
                <a:spcPct val="80000"/>
              </a:lnSpc>
            </a:pPr>
            <a:endParaRPr lang="en-GB" altLang="el-GR" sz="2000" b="1" dirty="0"/>
          </a:p>
          <a:p>
            <a:pPr algn="just">
              <a:lnSpc>
                <a:spcPct val="80000"/>
              </a:lnSpc>
            </a:pPr>
            <a:r>
              <a:rPr lang="el-GR" altLang="el-GR" sz="2000" b="1" dirty="0" err="1">
                <a:solidFill>
                  <a:srgbClr val="FF0000"/>
                </a:solidFill>
              </a:rPr>
              <a:t>Issue</a:t>
            </a:r>
            <a:r>
              <a:rPr lang="el-GR" altLang="el-GR" sz="2000" b="1" dirty="0">
                <a:solidFill>
                  <a:srgbClr val="FF0000"/>
                </a:solidFill>
              </a:rPr>
              <a:t> </a:t>
            </a:r>
            <a:r>
              <a:rPr lang="el-GR" altLang="el-GR" sz="2000" b="1" dirty="0" err="1">
                <a:solidFill>
                  <a:srgbClr val="FF0000"/>
                </a:solidFill>
              </a:rPr>
              <a:t>price</a:t>
            </a:r>
            <a:endParaRPr lang="en-US" altLang="el-GR" sz="2000" b="1" dirty="0">
              <a:solidFill>
                <a:srgbClr val="FF0000"/>
              </a:solidFill>
            </a:endParaRPr>
          </a:p>
          <a:p>
            <a:pPr marL="0" indent="0" algn="just">
              <a:lnSpc>
                <a:spcPct val="80000"/>
              </a:lnSpc>
              <a:buNone/>
            </a:pPr>
            <a:r>
              <a:rPr lang="en-US" altLang="el-GR" sz="2000" b="1" dirty="0"/>
              <a:t>	</a:t>
            </a:r>
            <a:r>
              <a:rPr lang="el-GR" altLang="el-GR" sz="2000" dirty="0"/>
              <a:t>→</a:t>
            </a:r>
            <a:r>
              <a:rPr lang="en-US" altLang="el-GR" sz="2000" dirty="0"/>
              <a:t>	</a:t>
            </a:r>
            <a:r>
              <a:rPr lang="el-GR" altLang="el-GR" sz="2000" dirty="0"/>
              <a:t>the </a:t>
            </a:r>
            <a:r>
              <a:rPr lang="el-GR" altLang="el-GR" sz="2000" dirty="0" err="1"/>
              <a:t>price</a:t>
            </a:r>
            <a:r>
              <a:rPr lang="el-GR" altLang="el-GR" sz="2000" dirty="0"/>
              <a:t> </a:t>
            </a:r>
            <a:r>
              <a:rPr lang="el-GR" altLang="el-GR" sz="2000" dirty="0" err="1"/>
              <a:t>at</a:t>
            </a:r>
            <a:r>
              <a:rPr lang="el-GR" altLang="el-GR" sz="2000" dirty="0"/>
              <a:t> </a:t>
            </a:r>
            <a:r>
              <a:rPr lang="el-GR" altLang="el-GR" sz="2000" dirty="0" err="1"/>
              <a:t>which</a:t>
            </a:r>
            <a:r>
              <a:rPr lang="el-GR" altLang="el-GR" sz="2000" dirty="0"/>
              <a:t> </a:t>
            </a:r>
            <a:r>
              <a:rPr lang="el-GR" altLang="el-GR" sz="2000" dirty="0" err="1"/>
              <a:t>investors</a:t>
            </a:r>
            <a:r>
              <a:rPr lang="el-GR" altLang="el-GR" sz="2000" dirty="0"/>
              <a:t> </a:t>
            </a:r>
            <a:r>
              <a:rPr lang="el-GR" altLang="el-GR" sz="2000" dirty="0" err="1"/>
              <a:t>buy</a:t>
            </a:r>
            <a:r>
              <a:rPr lang="el-GR" altLang="el-GR" sz="2000" dirty="0"/>
              <a:t> the </a:t>
            </a:r>
            <a:r>
              <a:rPr lang="el-GR" altLang="el-GR" sz="2000" dirty="0" err="1"/>
              <a:t>bonds</a:t>
            </a:r>
            <a:r>
              <a:rPr lang="el-GR" altLang="el-GR" sz="2000" dirty="0"/>
              <a:t> </a:t>
            </a:r>
            <a:r>
              <a:rPr lang="el-GR" altLang="el-GR" sz="2000" dirty="0" err="1"/>
              <a:t>when</a:t>
            </a:r>
            <a:r>
              <a:rPr lang="el-GR" altLang="el-GR" sz="2000" dirty="0"/>
              <a:t> </a:t>
            </a:r>
            <a:r>
              <a:rPr lang="el-GR" altLang="el-GR" sz="2000" dirty="0" err="1"/>
              <a:t>they</a:t>
            </a:r>
            <a:r>
              <a:rPr lang="el-GR" altLang="el-GR" sz="2000" dirty="0"/>
              <a:t> </a:t>
            </a:r>
            <a:r>
              <a:rPr lang="el-GR" altLang="el-GR" sz="2000" dirty="0" err="1"/>
              <a:t>are</a:t>
            </a:r>
            <a:r>
              <a:rPr lang="el-GR" altLang="el-GR" sz="2000" dirty="0"/>
              <a:t> </a:t>
            </a:r>
            <a:r>
              <a:rPr lang="el-GR" altLang="el-GR" sz="2000" dirty="0" err="1"/>
              <a:t>first</a:t>
            </a:r>
            <a:r>
              <a:rPr lang="el-GR" altLang="el-GR" sz="2000" dirty="0"/>
              <a:t> </a:t>
            </a:r>
            <a:r>
              <a:rPr lang="el-GR" altLang="el-GR" sz="2000" dirty="0" err="1"/>
              <a:t>issued</a:t>
            </a:r>
            <a:r>
              <a:rPr lang="en-US" altLang="el-GR" sz="2000" dirty="0"/>
              <a:t> </a:t>
            </a:r>
            <a:r>
              <a:rPr lang="el-GR" altLang="el-GR" sz="2000" dirty="0"/>
              <a:t>, </a:t>
            </a:r>
            <a:r>
              <a:rPr lang="el-GR" altLang="el-GR" sz="2000" dirty="0" err="1"/>
              <a:t>which</a:t>
            </a:r>
            <a:r>
              <a:rPr lang="el-GR" altLang="el-GR" sz="2000" dirty="0"/>
              <a:t> </a:t>
            </a:r>
            <a:r>
              <a:rPr lang="el-GR" altLang="el-GR" sz="2000" dirty="0" err="1"/>
              <a:t>will</a:t>
            </a:r>
            <a:r>
              <a:rPr lang="el-GR" altLang="el-GR" sz="2000" dirty="0"/>
              <a:t> </a:t>
            </a:r>
            <a:r>
              <a:rPr lang="el-GR" altLang="el-GR" sz="2000" dirty="0" err="1"/>
              <a:t>typically</a:t>
            </a:r>
            <a:r>
              <a:rPr lang="el-GR" altLang="el-GR" sz="2000" dirty="0"/>
              <a:t> </a:t>
            </a:r>
            <a:r>
              <a:rPr lang="en-US" altLang="el-GR" sz="2000" dirty="0"/>
              <a:t>		</a:t>
            </a:r>
            <a:r>
              <a:rPr lang="el-GR" altLang="el-GR" sz="2000" dirty="0" err="1"/>
              <a:t>be</a:t>
            </a:r>
            <a:r>
              <a:rPr lang="el-GR" altLang="el-GR" sz="2000" dirty="0"/>
              <a:t> </a:t>
            </a:r>
            <a:r>
              <a:rPr lang="el-GR" altLang="el-GR" sz="2000" dirty="0" err="1"/>
              <a:t>approximately</a:t>
            </a:r>
            <a:r>
              <a:rPr lang="el-GR" altLang="el-GR" sz="2000" dirty="0"/>
              <a:t> </a:t>
            </a:r>
            <a:r>
              <a:rPr lang="el-GR" altLang="el-GR" sz="2000" dirty="0" err="1"/>
              <a:t>equal</a:t>
            </a:r>
            <a:r>
              <a:rPr lang="el-GR" altLang="el-GR" sz="2000" dirty="0"/>
              <a:t> </a:t>
            </a:r>
            <a:r>
              <a:rPr lang="el-GR" altLang="el-GR" sz="2000" dirty="0" err="1"/>
              <a:t>to</a:t>
            </a:r>
            <a:r>
              <a:rPr lang="el-GR" altLang="el-GR" sz="2000" dirty="0"/>
              <a:t> the </a:t>
            </a:r>
            <a:r>
              <a:rPr lang="el-GR" altLang="el-GR" sz="2000" dirty="0" err="1"/>
              <a:t>nominal</a:t>
            </a:r>
            <a:r>
              <a:rPr lang="el-GR" altLang="el-GR" sz="2000" dirty="0"/>
              <a:t> </a:t>
            </a:r>
            <a:r>
              <a:rPr lang="el-GR" altLang="el-GR" sz="2000" dirty="0" err="1"/>
              <a:t>amount</a:t>
            </a:r>
            <a:r>
              <a:rPr lang="el-GR" altLang="el-GR" sz="2000" dirty="0"/>
              <a:t> </a:t>
            </a:r>
          </a:p>
          <a:p>
            <a:pPr algn="just">
              <a:lnSpc>
                <a:spcPct val="80000"/>
              </a:lnSpc>
            </a:pPr>
            <a:endParaRPr lang="en-GB" altLang="el-GR" sz="2000" b="1" dirty="0"/>
          </a:p>
          <a:p>
            <a:pPr algn="just">
              <a:lnSpc>
                <a:spcPct val="80000"/>
              </a:lnSpc>
            </a:pPr>
            <a:r>
              <a:rPr lang="el-GR" altLang="el-GR" sz="2000" b="1" dirty="0" err="1">
                <a:solidFill>
                  <a:srgbClr val="FF0000"/>
                </a:solidFill>
              </a:rPr>
              <a:t>Maturity</a:t>
            </a:r>
            <a:r>
              <a:rPr lang="el-GR" altLang="el-GR" sz="2000" b="1" dirty="0">
                <a:solidFill>
                  <a:srgbClr val="FF0000"/>
                </a:solidFill>
              </a:rPr>
              <a:t> </a:t>
            </a:r>
            <a:r>
              <a:rPr lang="el-GR" altLang="el-GR" sz="2000" b="1" dirty="0" err="1">
                <a:solidFill>
                  <a:srgbClr val="FF0000"/>
                </a:solidFill>
              </a:rPr>
              <a:t>date</a:t>
            </a:r>
            <a:endParaRPr lang="en-US" altLang="el-GR" sz="2000" b="1" dirty="0">
              <a:solidFill>
                <a:srgbClr val="FF0000"/>
              </a:solidFill>
            </a:endParaRPr>
          </a:p>
          <a:p>
            <a:pPr marL="0" indent="0" algn="just">
              <a:lnSpc>
                <a:spcPct val="80000"/>
              </a:lnSpc>
              <a:buNone/>
            </a:pPr>
            <a:r>
              <a:rPr lang="en-US" altLang="el-GR" sz="2000" b="1" dirty="0"/>
              <a:t>	</a:t>
            </a:r>
            <a:r>
              <a:rPr lang="el-GR" altLang="el-GR" sz="2000" dirty="0"/>
              <a:t>→</a:t>
            </a:r>
            <a:r>
              <a:rPr lang="en-US" altLang="el-GR" sz="2000" dirty="0"/>
              <a:t>	</a:t>
            </a:r>
            <a:r>
              <a:rPr lang="el-GR" altLang="el-GR" sz="2000" dirty="0"/>
              <a:t>the </a:t>
            </a:r>
            <a:r>
              <a:rPr lang="el-GR" altLang="el-GR" sz="2000" dirty="0" err="1"/>
              <a:t>date</a:t>
            </a:r>
            <a:r>
              <a:rPr lang="el-GR" altLang="el-GR" sz="2000" dirty="0"/>
              <a:t> on </a:t>
            </a:r>
            <a:r>
              <a:rPr lang="el-GR" altLang="el-GR" sz="2000" dirty="0" err="1"/>
              <a:t>which</a:t>
            </a:r>
            <a:r>
              <a:rPr lang="el-GR" altLang="el-GR" sz="2000" dirty="0"/>
              <a:t> the </a:t>
            </a:r>
            <a:r>
              <a:rPr lang="el-GR" altLang="el-GR" sz="2000" dirty="0" err="1"/>
              <a:t>issuer</a:t>
            </a:r>
            <a:r>
              <a:rPr lang="el-GR" altLang="el-GR" sz="2000" dirty="0"/>
              <a:t> </a:t>
            </a:r>
            <a:r>
              <a:rPr lang="el-GR" altLang="el-GR" sz="2000" dirty="0" err="1"/>
              <a:t>has</a:t>
            </a:r>
            <a:r>
              <a:rPr lang="el-GR" altLang="el-GR" sz="2000" dirty="0"/>
              <a:t> </a:t>
            </a:r>
            <a:r>
              <a:rPr lang="el-GR" altLang="el-GR" sz="2000" dirty="0" err="1"/>
              <a:t>to</a:t>
            </a:r>
            <a:r>
              <a:rPr lang="el-GR" altLang="el-GR" sz="2000" dirty="0"/>
              <a:t> </a:t>
            </a:r>
            <a:r>
              <a:rPr lang="el-GR" altLang="el-GR" sz="2000" dirty="0" err="1"/>
              <a:t>pay</a:t>
            </a:r>
            <a:r>
              <a:rPr lang="el-GR" altLang="el-GR" sz="2000" dirty="0"/>
              <a:t> </a:t>
            </a:r>
            <a:r>
              <a:rPr lang="el-GR" altLang="el-GR" sz="2000" dirty="0" err="1"/>
              <a:t>back</a:t>
            </a:r>
            <a:r>
              <a:rPr lang="el-GR" altLang="el-GR" sz="2000" dirty="0"/>
              <a:t> the </a:t>
            </a:r>
            <a:r>
              <a:rPr lang="el-GR" altLang="el-GR" sz="2000" dirty="0" err="1"/>
              <a:t>holders</a:t>
            </a:r>
            <a:r>
              <a:rPr lang="el-GR" altLang="el-GR" sz="2000" dirty="0"/>
              <a:t> the </a:t>
            </a:r>
            <a:r>
              <a:rPr lang="el-GR" altLang="el-GR" sz="2000" dirty="0" err="1"/>
              <a:t>nominal</a:t>
            </a:r>
            <a:r>
              <a:rPr lang="el-GR" altLang="el-GR" sz="2000" dirty="0"/>
              <a:t> </a:t>
            </a:r>
            <a:r>
              <a:rPr lang="el-GR" altLang="el-GR" sz="2000" dirty="0" err="1"/>
              <a:t>amount</a:t>
            </a:r>
            <a:r>
              <a:rPr lang="el-GR" altLang="el-GR" sz="2000" dirty="0"/>
              <a:t> </a:t>
            </a:r>
          </a:p>
          <a:p>
            <a:pPr algn="just">
              <a:lnSpc>
                <a:spcPct val="80000"/>
              </a:lnSpc>
            </a:pPr>
            <a:endParaRPr lang="en-GB" altLang="el-GR" sz="2000" b="1" dirty="0"/>
          </a:p>
          <a:p>
            <a:pPr algn="just">
              <a:lnSpc>
                <a:spcPct val="80000"/>
              </a:lnSpc>
            </a:pPr>
            <a:r>
              <a:rPr lang="el-GR" altLang="el-GR" sz="2000" b="1" dirty="0">
                <a:solidFill>
                  <a:srgbClr val="FF0000"/>
                </a:solidFill>
              </a:rPr>
              <a:t>The </a:t>
            </a:r>
            <a:r>
              <a:rPr lang="el-GR" altLang="el-GR" sz="2000" b="1" dirty="0" err="1">
                <a:solidFill>
                  <a:srgbClr val="FF0000"/>
                </a:solidFill>
              </a:rPr>
              <a:t>coupon</a:t>
            </a:r>
            <a:r>
              <a:rPr lang="el-GR" altLang="el-GR" sz="2000" b="1" dirty="0">
                <a:solidFill>
                  <a:srgbClr val="FF0000"/>
                </a:solidFill>
              </a:rPr>
              <a:t> </a:t>
            </a:r>
            <a:r>
              <a:rPr lang="el-GR" altLang="el-GR" sz="2000" b="1" dirty="0" err="1">
                <a:solidFill>
                  <a:srgbClr val="FF0000"/>
                </a:solidFill>
              </a:rPr>
              <a:t>rate</a:t>
            </a:r>
            <a:endParaRPr lang="en-US" altLang="el-GR" sz="2000" b="1" dirty="0">
              <a:solidFill>
                <a:srgbClr val="FF0000"/>
              </a:solidFill>
            </a:endParaRPr>
          </a:p>
          <a:p>
            <a:pPr marL="0" indent="0" algn="just">
              <a:lnSpc>
                <a:spcPct val="80000"/>
              </a:lnSpc>
              <a:buNone/>
            </a:pPr>
            <a:r>
              <a:rPr lang="en-US" altLang="el-GR" sz="2000" b="1" dirty="0"/>
              <a:t>	</a:t>
            </a:r>
            <a:r>
              <a:rPr lang="el-GR" altLang="el-GR" sz="2000" dirty="0"/>
              <a:t>→</a:t>
            </a:r>
            <a:r>
              <a:rPr lang="en-US" altLang="el-GR" sz="2000" dirty="0"/>
              <a:t>	</a:t>
            </a:r>
            <a:r>
              <a:rPr lang="el-GR" altLang="el-GR" sz="2000" dirty="0"/>
              <a:t>the </a:t>
            </a:r>
            <a:r>
              <a:rPr lang="el-GR" altLang="el-GR" sz="2000" dirty="0" err="1"/>
              <a:t>interest</a:t>
            </a:r>
            <a:r>
              <a:rPr lang="el-GR" altLang="el-GR" sz="2000" dirty="0"/>
              <a:t> </a:t>
            </a:r>
            <a:r>
              <a:rPr lang="el-GR" altLang="el-GR" sz="2000" dirty="0" err="1"/>
              <a:t>rate</a:t>
            </a:r>
            <a:r>
              <a:rPr lang="el-GR" altLang="el-GR" sz="2000" dirty="0"/>
              <a:t> </a:t>
            </a:r>
            <a:r>
              <a:rPr lang="el-GR" altLang="el-GR" sz="2000" dirty="0" err="1"/>
              <a:t>that</a:t>
            </a:r>
            <a:r>
              <a:rPr lang="el-GR" altLang="el-GR" sz="2000" dirty="0"/>
              <a:t> the </a:t>
            </a:r>
            <a:r>
              <a:rPr lang="el-GR" altLang="el-GR" sz="2000" dirty="0" err="1"/>
              <a:t>issuer</a:t>
            </a:r>
            <a:r>
              <a:rPr lang="el-GR" altLang="el-GR" sz="2000" dirty="0"/>
              <a:t> </a:t>
            </a:r>
            <a:r>
              <a:rPr lang="el-GR" altLang="el-GR" sz="2000" dirty="0" err="1"/>
              <a:t>pays</a:t>
            </a:r>
            <a:r>
              <a:rPr lang="el-GR" altLang="el-GR" sz="2000" dirty="0"/>
              <a:t> </a:t>
            </a:r>
            <a:r>
              <a:rPr lang="el-GR" altLang="el-GR" sz="2000" dirty="0" err="1"/>
              <a:t>to</a:t>
            </a:r>
            <a:r>
              <a:rPr lang="el-GR" altLang="el-GR" sz="2000" dirty="0"/>
              <a:t> the </a:t>
            </a:r>
            <a:r>
              <a:rPr lang="el-GR" altLang="el-GR" sz="2000" dirty="0" err="1"/>
              <a:t>bond</a:t>
            </a:r>
            <a:r>
              <a:rPr lang="el-GR" altLang="el-GR" sz="2000" dirty="0"/>
              <a:t> </a:t>
            </a:r>
            <a:r>
              <a:rPr lang="el-GR" altLang="el-GR" sz="2000" dirty="0" err="1"/>
              <a:t>holders</a:t>
            </a:r>
            <a:r>
              <a:rPr lang="el-GR" altLang="el-GR" sz="2000" dirty="0"/>
              <a:t> </a:t>
            </a:r>
            <a:endParaRPr lang="en-US" altLang="el-GR" sz="2000" dirty="0"/>
          </a:p>
          <a:p>
            <a:pPr marL="0" indent="0" algn="just">
              <a:lnSpc>
                <a:spcPct val="80000"/>
              </a:lnSpc>
              <a:buNone/>
            </a:pPr>
            <a:r>
              <a:rPr lang="en-US" altLang="el-GR" sz="2000" dirty="0"/>
              <a:t>	</a:t>
            </a:r>
            <a:endParaRPr lang="en-US" altLang="el-GR" sz="2000" b="1" dirty="0"/>
          </a:p>
          <a:p>
            <a:pPr algn="just">
              <a:lnSpc>
                <a:spcPct val="80000"/>
              </a:lnSpc>
            </a:pPr>
            <a:r>
              <a:rPr lang="en-US" altLang="el-GR" sz="2000" b="1" dirty="0">
                <a:solidFill>
                  <a:srgbClr val="FF0000"/>
                </a:solidFill>
              </a:rPr>
              <a:t>Coupon</a:t>
            </a:r>
            <a:r>
              <a:rPr lang="el-GR" altLang="el-GR" sz="2000" b="1" dirty="0">
                <a:solidFill>
                  <a:srgbClr val="FF0000"/>
                </a:solidFill>
              </a:rPr>
              <a:t> </a:t>
            </a:r>
            <a:r>
              <a:rPr lang="en-US" altLang="el-GR" sz="2000" b="1" dirty="0">
                <a:solidFill>
                  <a:srgbClr val="FF0000"/>
                </a:solidFill>
              </a:rPr>
              <a:t>Frequency</a:t>
            </a:r>
          </a:p>
          <a:p>
            <a:pPr marL="0" indent="0" algn="just">
              <a:lnSpc>
                <a:spcPct val="80000"/>
              </a:lnSpc>
              <a:buNone/>
            </a:pPr>
            <a:r>
              <a:rPr lang="en-US" altLang="el-GR" sz="2000" b="1" dirty="0"/>
              <a:t>	</a:t>
            </a:r>
            <a:r>
              <a:rPr lang="en-US" altLang="el-GR" sz="2000" dirty="0"/>
              <a:t>→	how often the coupon payments take place (once a year, twice a year, monthly, </a:t>
            </a:r>
            <a:r>
              <a:rPr lang="en-US" altLang="el-GR" sz="2000" dirty="0" err="1"/>
              <a:t>etc</a:t>
            </a:r>
            <a:r>
              <a:rPr lang="en-US" altLang="el-GR" sz="2000" dirty="0"/>
              <a:t>). </a:t>
            </a:r>
            <a:endParaRPr lang="el-GR" altLang="el-GR" sz="2000" dirty="0"/>
          </a:p>
          <a:p>
            <a:pPr algn="just"/>
            <a:endParaRPr lang="en-US" sz="2200" dirty="0"/>
          </a:p>
        </p:txBody>
      </p:sp>
      <p:sp>
        <p:nvSpPr>
          <p:cNvPr id="4" name="Τίτλος 1">
            <a:extLst>
              <a:ext uri="{FF2B5EF4-FFF2-40B4-BE49-F238E27FC236}">
                <a16:creationId xmlns:a16="http://schemas.microsoft.com/office/drawing/2014/main" id="{E6D7BF4F-33C7-4FE2-941D-E2DB957D71F2}"/>
              </a:ext>
            </a:extLst>
          </p:cNvPr>
          <p:cNvSpPr txBox="1">
            <a:spLocks/>
          </p:cNvSpPr>
          <p:nvPr/>
        </p:nvSpPr>
        <p:spPr>
          <a:xfrm>
            <a:off x="838200" y="365126"/>
            <a:ext cx="10515600" cy="6415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endParaRPr lang="el-GR" sz="4000" dirty="0"/>
          </a:p>
        </p:txBody>
      </p:sp>
      <p:sp>
        <p:nvSpPr>
          <p:cNvPr id="5" name="Τίτλος 1">
            <a:extLst>
              <a:ext uri="{FF2B5EF4-FFF2-40B4-BE49-F238E27FC236}">
                <a16:creationId xmlns:a16="http://schemas.microsoft.com/office/drawing/2014/main" id="{25553EF9-5532-4B05-9852-E2E24145971E}"/>
              </a:ext>
            </a:extLst>
          </p:cNvPr>
          <p:cNvSpPr txBox="1">
            <a:spLocks/>
          </p:cNvSpPr>
          <p:nvPr/>
        </p:nvSpPr>
        <p:spPr>
          <a:xfrm>
            <a:off x="491970" y="270975"/>
            <a:ext cx="10515600" cy="64155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l-GR" sz="3600" b="1" dirty="0"/>
              <a:t>Fixed Income Markets - Definitions</a:t>
            </a:r>
            <a:endParaRPr lang="el-GR" sz="3600" dirty="0"/>
          </a:p>
        </p:txBody>
      </p:sp>
    </p:spTree>
    <p:extLst>
      <p:ext uri="{BB962C8B-B14F-4D97-AF65-F5344CB8AC3E}">
        <p14:creationId xmlns:p14="http://schemas.microsoft.com/office/powerpoint/2010/main" val="3436627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838200" y="365125"/>
            <a:ext cx="10515600" cy="900149"/>
          </a:xfrm>
        </p:spPr>
        <p:txBody>
          <a:bodyPr>
            <a:normAutofit/>
          </a:bodyPr>
          <a:lstStyle/>
          <a:p>
            <a:r>
              <a:rPr lang="en-US" sz="4000" b="1" dirty="0"/>
              <a:t> </a:t>
            </a:r>
            <a:endParaRPr lang="el-GR" sz="4000" dirty="0"/>
          </a:p>
        </p:txBody>
      </p:sp>
      <p:sp>
        <p:nvSpPr>
          <p:cNvPr id="3" name="Θέση περιεχομένου 2"/>
          <p:cNvSpPr>
            <a:spLocks noGrp="1"/>
          </p:cNvSpPr>
          <p:nvPr>
            <p:ph idx="1"/>
          </p:nvPr>
        </p:nvSpPr>
        <p:spPr>
          <a:xfrm>
            <a:off x="479394" y="1265274"/>
            <a:ext cx="10874406" cy="5060272"/>
          </a:xfrm>
        </p:spPr>
        <p:txBody>
          <a:bodyPr>
            <a:noAutofit/>
          </a:bodyPr>
          <a:lstStyle/>
          <a:p>
            <a:pPr algn="just"/>
            <a:r>
              <a:rPr lang="en-GB" sz="2000" b="1" dirty="0">
                <a:solidFill>
                  <a:srgbClr val="FF0000"/>
                </a:solidFill>
              </a:rPr>
              <a:t>Registered Bonds</a:t>
            </a:r>
          </a:p>
          <a:p>
            <a:pPr marL="0" indent="0" algn="just">
              <a:buNone/>
            </a:pPr>
            <a:r>
              <a:rPr lang="en-GB" sz="2000" dirty="0"/>
              <a:t>	→	The issuers maintain records of owners </a:t>
            </a:r>
          </a:p>
          <a:p>
            <a:pPr marL="0" indent="0" algn="just">
              <a:buNone/>
            </a:pPr>
            <a:r>
              <a:rPr lang="en-GB" sz="2000" dirty="0"/>
              <a:t>	→ 	As opposed to Bearer Bonds that are anonymous</a:t>
            </a:r>
          </a:p>
          <a:p>
            <a:pPr algn="just"/>
            <a:endParaRPr lang="en-GB" sz="2000" b="1" dirty="0"/>
          </a:p>
          <a:p>
            <a:pPr algn="just"/>
            <a:r>
              <a:rPr lang="en-GB" sz="2000" b="1" dirty="0">
                <a:solidFill>
                  <a:srgbClr val="FF0000"/>
                </a:solidFill>
              </a:rPr>
              <a:t>Secured (Senior) Bonds </a:t>
            </a:r>
          </a:p>
          <a:p>
            <a:pPr marL="0" indent="0" algn="just">
              <a:buNone/>
            </a:pPr>
            <a:r>
              <a:rPr lang="en-GB" sz="2000" b="1" dirty="0"/>
              <a:t>	</a:t>
            </a:r>
            <a:r>
              <a:rPr lang="en-GB" sz="2000" dirty="0"/>
              <a:t>→	They are backed/guaranteed by some specified property (e.g. real estate assets)</a:t>
            </a:r>
          </a:p>
          <a:p>
            <a:pPr algn="just"/>
            <a:endParaRPr lang="en-GB" sz="2000" b="1" dirty="0"/>
          </a:p>
          <a:p>
            <a:pPr algn="just"/>
            <a:r>
              <a:rPr lang="en-GB" sz="2000" b="1" dirty="0">
                <a:solidFill>
                  <a:srgbClr val="FF0000"/>
                </a:solidFill>
              </a:rPr>
              <a:t>Unsecured Bonds (Debentures) </a:t>
            </a:r>
          </a:p>
          <a:p>
            <a:pPr marL="0" indent="0" algn="just">
              <a:buNone/>
            </a:pPr>
            <a:r>
              <a:rPr lang="en-GB" sz="2000" dirty="0"/>
              <a:t>	→	They are backed only by the promise of the issuer to pay</a:t>
            </a:r>
          </a:p>
          <a:p>
            <a:pPr algn="just"/>
            <a:endParaRPr lang="en-GB" sz="2000" b="1" dirty="0"/>
          </a:p>
          <a:p>
            <a:pPr algn="just"/>
            <a:r>
              <a:rPr lang="en-GB" sz="2000" b="1" dirty="0">
                <a:solidFill>
                  <a:srgbClr val="FF0000"/>
                </a:solidFill>
              </a:rPr>
              <a:t>Subordinate (Junior) Debentures </a:t>
            </a:r>
          </a:p>
          <a:p>
            <a:pPr marL="0" indent="0" algn="just">
              <a:buNone/>
            </a:pPr>
            <a:r>
              <a:rPr lang="en-GB" sz="2000" dirty="0"/>
              <a:t>	→	They are subordinated (junior) to other debentures</a:t>
            </a:r>
          </a:p>
          <a:p>
            <a:pPr algn="just"/>
            <a:endParaRPr lang="en-GB" sz="2200" dirty="0"/>
          </a:p>
          <a:p>
            <a:pPr algn="just"/>
            <a:endParaRPr lang="en-GB" sz="2200" dirty="0"/>
          </a:p>
        </p:txBody>
      </p:sp>
      <p:sp>
        <p:nvSpPr>
          <p:cNvPr id="4" name="Τίτλος 1">
            <a:extLst>
              <a:ext uri="{FF2B5EF4-FFF2-40B4-BE49-F238E27FC236}">
                <a16:creationId xmlns:a16="http://schemas.microsoft.com/office/drawing/2014/main" id="{E6D7BF4F-33C7-4FE2-941D-E2DB957D71F2}"/>
              </a:ext>
            </a:extLst>
          </p:cNvPr>
          <p:cNvSpPr txBox="1">
            <a:spLocks/>
          </p:cNvSpPr>
          <p:nvPr/>
        </p:nvSpPr>
        <p:spPr>
          <a:xfrm>
            <a:off x="838200" y="365126"/>
            <a:ext cx="10515600" cy="6415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endParaRPr lang="el-GR" sz="4000" dirty="0"/>
          </a:p>
        </p:txBody>
      </p:sp>
      <p:sp>
        <p:nvSpPr>
          <p:cNvPr id="6" name="Τίτλος 1">
            <a:extLst>
              <a:ext uri="{FF2B5EF4-FFF2-40B4-BE49-F238E27FC236}">
                <a16:creationId xmlns:a16="http://schemas.microsoft.com/office/drawing/2014/main" id="{D22D05C1-B05B-280D-8D87-AC0CF239286F}"/>
              </a:ext>
            </a:extLst>
          </p:cNvPr>
          <p:cNvSpPr txBox="1">
            <a:spLocks/>
          </p:cNvSpPr>
          <p:nvPr/>
        </p:nvSpPr>
        <p:spPr>
          <a:xfrm>
            <a:off x="491970" y="270975"/>
            <a:ext cx="10515600" cy="64155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l-GR" sz="3600" b="1" dirty="0"/>
              <a:t>Fixed Income Markets - Definitions</a:t>
            </a:r>
            <a:endParaRPr lang="el-GR" sz="3600" dirty="0"/>
          </a:p>
        </p:txBody>
      </p:sp>
    </p:spTree>
    <p:extLst>
      <p:ext uri="{BB962C8B-B14F-4D97-AF65-F5344CB8AC3E}">
        <p14:creationId xmlns:p14="http://schemas.microsoft.com/office/powerpoint/2010/main" val="2766002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838200" y="365125"/>
            <a:ext cx="10515600" cy="900149"/>
          </a:xfrm>
        </p:spPr>
        <p:txBody>
          <a:bodyPr>
            <a:normAutofit/>
          </a:bodyPr>
          <a:lstStyle/>
          <a:p>
            <a:r>
              <a:rPr lang="en-US" sz="4000" b="1" dirty="0"/>
              <a:t> </a:t>
            </a:r>
            <a:endParaRPr lang="el-GR" sz="4000" dirty="0"/>
          </a:p>
        </p:txBody>
      </p:sp>
      <p:sp>
        <p:nvSpPr>
          <p:cNvPr id="3" name="Θέση περιεχομένου 2"/>
          <p:cNvSpPr>
            <a:spLocks noGrp="1"/>
          </p:cNvSpPr>
          <p:nvPr>
            <p:ph idx="1"/>
          </p:nvPr>
        </p:nvSpPr>
        <p:spPr>
          <a:xfrm>
            <a:off x="838199" y="1411549"/>
            <a:ext cx="10924713" cy="4913749"/>
          </a:xfrm>
        </p:spPr>
        <p:txBody>
          <a:bodyPr>
            <a:noAutofit/>
          </a:bodyPr>
          <a:lstStyle/>
          <a:p>
            <a:pPr algn="just"/>
            <a:r>
              <a:rPr lang="en-GB" sz="2000" dirty="0"/>
              <a:t>An issuer may issue a bond with a </a:t>
            </a:r>
            <a:r>
              <a:rPr lang="en-GB" sz="2000" b="1" dirty="0">
                <a:solidFill>
                  <a:srgbClr val="FF0000"/>
                </a:solidFill>
              </a:rPr>
              <a:t>Sinking Fund Provision</a:t>
            </a:r>
          </a:p>
          <a:p>
            <a:pPr algn="just"/>
            <a:endParaRPr lang="en-GB" sz="2000" dirty="0"/>
          </a:p>
          <a:p>
            <a:pPr algn="just"/>
            <a:r>
              <a:rPr lang="en-GB" sz="2000" dirty="0"/>
              <a:t>That is, the issuer may </a:t>
            </a:r>
            <a:r>
              <a:rPr lang="en-GB" sz="2000" dirty="0">
                <a:solidFill>
                  <a:srgbClr val="FF0000"/>
                </a:solidFill>
              </a:rPr>
              <a:t>retire gradually </a:t>
            </a:r>
            <a:r>
              <a:rPr lang="en-GB" sz="2000" dirty="0"/>
              <a:t>the bond from the market </a:t>
            </a:r>
            <a:r>
              <a:rPr lang="en-GB" sz="2000" dirty="0">
                <a:solidFill>
                  <a:srgbClr val="FF0000"/>
                </a:solidFill>
              </a:rPr>
              <a:t>before maturity </a:t>
            </a:r>
          </a:p>
          <a:p>
            <a:pPr marL="0" indent="0" algn="just">
              <a:buNone/>
            </a:pPr>
            <a:r>
              <a:rPr lang="en-GB" sz="2000" dirty="0">
                <a:solidFill>
                  <a:srgbClr val="FF0000"/>
                </a:solidFill>
              </a:rPr>
              <a:t>	</a:t>
            </a:r>
            <a:endParaRPr lang="en-GB" sz="2000" dirty="0"/>
          </a:p>
          <a:p>
            <a:pPr algn="just"/>
            <a:r>
              <a:rPr lang="en-GB" sz="2000" b="1" dirty="0">
                <a:solidFill>
                  <a:srgbClr val="FF0000"/>
                </a:solidFill>
              </a:rPr>
              <a:t>Example</a:t>
            </a:r>
            <a:endParaRPr lang="en-GB" sz="2000" dirty="0">
              <a:solidFill>
                <a:srgbClr val="FF0000"/>
              </a:solidFill>
            </a:endParaRPr>
          </a:p>
          <a:p>
            <a:pPr algn="just"/>
            <a:endParaRPr lang="en-GB" sz="2000" dirty="0"/>
          </a:p>
          <a:p>
            <a:pPr algn="just"/>
            <a:r>
              <a:rPr lang="en-GB" sz="2000" dirty="0"/>
              <a:t>Bond with a face value of $100,000,000, coupon rate 5%, maturity in 10 years, and a sinking fund of 25% for the last 4 years (years  7, 8, 9, 10)  </a:t>
            </a:r>
          </a:p>
          <a:p>
            <a:pPr marL="0" indent="0" algn="just">
              <a:buNone/>
            </a:pPr>
            <a:endParaRPr lang="en-GB" sz="2000" dirty="0"/>
          </a:p>
          <a:p>
            <a:pPr marL="0" indent="0" algn="just">
              <a:buNone/>
            </a:pPr>
            <a:r>
              <a:rPr lang="en-GB" sz="2000" dirty="0"/>
              <a:t>→ 	In each of the last 4 years the issuer will retire $25,000,000 (25% of 100,000,000)</a:t>
            </a:r>
          </a:p>
          <a:p>
            <a:pPr marL="0" indent="0" algn="just">
              <a:buNone/>
            </a:pPr>
            <a:endParaRPr lang="en-GB" sz="2000" dirty="0"/>
          </a:p>
          <a:p>
            <a:pPr marL="0" indent="0" algn="just">
              <a:buNone/>
            </a:pPr>
            <a:r>
              <a:rPr lang="en-GB" sz="2000" dirty="0"/>
              <a:t>→ 	The bond will be repaid in a systematic fashion over its life</a:t>
            </a:r>
            <a:endParaRPr lang="en-US" sz="2000" dirty="0"/>
          </a:p>
        </p:txBody>
      </p:sp>
      <p:sp>
        <p:nvSpPr>
          <p:cNvPr id="4" name="Τίτλος 1">
            <a:extLst>
              <a:ext uri="{FF2B5EF4-FFF2-40B4-BE49-F238E27FC236}">
                <a16:creationId xmlns:a16="http://schemas.microsoft.com/office/drawing/2014/main" id="{E6D7BF4F-33C7-4FE2-941D-E2DB957D71F2}"/>
              </a:ext>
            </a:extLst>
          </p:cNvPr>
          <p:cNvSpPr txBox="1">
            <a:spLocks/>
          </p:cNvSpPr>
          <p:nvPr/>
        </p:nvSpPr>
        <p:spPr>
          <a:xfrm>
            <a:off x="838200" y="365126"/>
            <a:ext cx="10515600" cy="6415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endParaRPr lang="el-GR" sz="4000" dirty="0"/>
          </a:p>
        </p:txBody>
      </p:sp>
      <p:sp>
        <p:nvSpPr>
          <p:cNvPr id="5" name="Τίτλος 1">
            <a:extLst>
              <a:ext uri="{FF2B5EF4-FFF2-40B4-BE49-F238E27FC236}">
                <a16:creationId xmlns:a16="http://schemas.microsoft.com/office/drawing/2014/main" id="{3D342270-5CBC-4F79-AEF7-D33E0F676B5A}"/>
              </a:ext>
            </a:extLst>
          </p:cNvPr>
          <p:cNvSpPr txBox="1">
            <a:spLocks/>
          </p:cNvSpPr>
          <p:nvPr/>
        </p:nvSpPr>
        <p:spPr>
          <a:xfrm>
            <a:off x="838200" y="280064"/>
            <a:ext cx="10515600" cy="64155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t> </a:t>
            </a:r>
            <a:r>
              <a:rPr lang="en-GB" altLang="el-GR" sz="3600" b="1" dirty="0"/>
              <a:t>Fixed Income Markets - </a:t>
            </a:r>
            <a:r>
              <a:rPr lang="en-GB" sz="3600" b="1" dirty="0"/>
              <a:t>Definitions  </a:t>
            </a:r>
            <a:endParaRPr lang="el-GR" sz="3600" dirty="0"/>
          </a:p>
        </p:txBody>
      </p:sp>
    </p:spTree>
    <p:extLst>
      <p:ext uri="{BB962C8B-B14F-4D97-AF65-F5344CB8AC3E}">
        <p14:creationId xmlns:p14="http://schemas.microsoft.com/office/powerpoint/2010/main" val="41508909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838200" y="365125"/>
            <a:ext cx="10515600" cy="900149"/>
          </a:xfrm>
        </p:spPr>
        <p:txBody>
          <a:bodyPr>
            <a:normAutofit/>
          </a:bodyPr>
          <a:lstStyle/>
          <a:p>
            <a:r>
              <a:rPr lang="en-US" sz="4000" b="1" dirty="0"/>
              <a:t> </a:t>
            </a:r>
            <a:endParaRPr lang="el-GR" sz="4000" dirty="0"/>
          </a:p>
        </p:txBody>
      </p:sp>
      <p:sp>
        <p:nvSpPr>
          <p:cNvPr id="3" name="Θέση περιεχομένου 2"/>
          <p:cNvSpPr>
            <a:spLocks noGrp="1"/>
          </p:cNvSpPr>
          <p:nvPr>
            <p:ph idx="1"/>
          </p:nvPr>
        </p:nvSpPr>
        <p:spPr>
          <a:xfrm>
            <a:off x="838200" y="1265275"/>
            <a:ext cx="10986856" cy="5153280"/>
          </a:xfrm>
        </p:spPr>
        <p:txBody>
          <a:bodyPr>
            <a:noAutofit/>
          </a:bodyPr>
          <a:lstStyle/>
          <a:p>
            <a:pPr algn="just"/>
            <a:r>
              <a:rPr lang="en-US" altLang="el-GR" sz="2000" dirty="0"/>
              <a:t>An issuer may issue a bond with a </a:t>
            </a:r>
            <a:r>
              <a:rPr lang="en-US" altLang="el-GR" sz="2000" b="1" dirty="0">
                <a:solidFill>
                  <a:srgbClr val="FF0000"/>
                </a:solidFill>
              </a:rPr>
              <a:t>Call Provision (Callable Bond)</a:t>
            </a:r>
          </a:p>
          <a:p>
            <a:pPr algn="just"/>
            <a:endParaRPr lang="en-US" altLang="el-GR" sz="2000" b="1" dirty="0"/>
          </a:p>
          <a:p>
            <a:pPr algn="just"/>
            <a:r>
              <a:rPr lang="en-US" altLang="el-GR" sz="2000" dirty="0"/>
              <a:t>The issuer has the right to ask to pay the Par value to the bondholders:</a:t>
            </a:r>
          </a:p>
          <a:p>
            <a:pPr algn="just"/>
            <a:endParaRPr lang="en-US" altLang="el-GR" sz="2000" dirty="0"/>
          </a:p>
          <a:p>
            <a:pPr marL="0" indent="0" algn="just">
              <a:buNone/>
            </a:pPr>
            <a:r>
              <a:rPr lang="en-US" altLang="el-GR" sz="2000" dirty="0"/>
              <a:t>	→	At pre-specified prices (usually with a premium)</a:t>
            </a:r>
          </a:p>
          <a:p>
            <a:pPr marL="0" indent="0" algn="just">
              <a:buNone/>
            </a:pPr>
            <a:r>
              <a:rPr lang="en-US" altLang="el-GR" sz="2000" dirty="0"/>
              <a:t>	→	At pre-specified dates</a:t>
            </a:r>
          </a:p>
          <a:p>
            <a:pPr marL="0" indent="0" algn="just">
              <a:buNone/>
            </a:pPr>
            <a:r>
              <a:rPr lang="en-US" altLang="el-GR" sz="2000" b="1" dirty="0">
                <a:solidFill>
                  <a:srgbClr val="FF0000"/>
                </a:solidFill>
              </a:rPr>
              <a:t>	</a:t>
            </a:r>
            <a:r>
              <a:rPr lang="en-US" altLang="el-GR" sz="2000" dirty="0"/>
              <a:t>→</a:t>
            </a:r>
            <a:r>
              <a:rPr lang="en-US" altLang="el-GR" sz="2000" b="1" dirty="0">
                <a:solidFill>
                  <a:srgbClr val="FF0000"/>
                </a:solidFill>
              </a:rPr>
              <a:t>	Before</a:t>
            </a:r>
            <a:r>
              <a:rPr lang="en-US" altLang="el-GR" sz="2000" dirty="0"/>
              <a:t> the actual maturity</a:t>
            </a:r>
            <a:endParaRPr lang="el-GR" altLang="el-GR" sz="2000" dirty="0"/>
          </a:p>
          <a:p>
            <a:pPr algn="just"/>
            <a:endParaRPr lang="en-GB" sz="2000" dirty="0"/>
          </a:p>
          <a:p>
            <a:pPr algn="just"/>
            <a:r>
              <a:rPr lang="en-GB" sz="2000" dirty="0"/>
              <a:t>There is usually a </a:t>
            </a:r>
            <a:r>
              <a:rPr lang="en-GB" sz="2000" dirty="0">
                <a:solidFill>
                  <a:srgbClr val="FF0000"/>
                </a:solidFill>
              </a:rPr>
              <a:t>notice period </a:t>
            </a:r>
            <a:r>
              <a:rPr lang="en-GB" sz="2000" dirty="0"/>
              <a:t>to investors (e.g. 30 to 60 days before the call)  </a:t>
            </a:r>
          </a:p>
          <a:p>
            <a:pPr algn="just"/>
            <a:endParaRPr lang="en-GB" sz="2000" dirty="0"/>
          </a:p>
          <a:p>
            <a:pPr algn="just"/>
            <a:r>
              <a:rPr lang="en-US" sz="2000" dirty="0"/>
              <a:t>There is usually an initial </a:t>
            </a:r>
            <a:r>
              <a:rPr lang="en-US" sz="2000" dirty="0">
                <a:solidFill>
                  <a:srgbClr val="FF0000"/>
                </a:solidFill>
              </a:rPr>
              <a:t>protection period </a:t>
            </a:r>
            <a:r>
              <a:rPr lang="en-US" sz="2000" dirty="0"/>
              <a:t>during which </a:t>
            </a:r>
            <a:r>
              <a:rPr lang="en-GB" sz="2000" dirty="0"/>
              <a:t>the issue cannot be called</a:t>
            </a:r>
          </a:p>
          <a:p>
            <a:pPr algn="just"/>
            <a:endParaRPr lang="en-GB" sz="2000" dirty="0"/>
          </a:p>
          <a:p>
            <a:pPr algn="just"/>
            <a:endParaRPr lang="en-US" sz="2200" dirty="0"/>
          </a:p>
        </p:txBody>
      </p:sp>
      <p:sp>
        <p:nvSpPr>
          <p:cNvPr id="4" name="Τίτλος 1">
            <a:extLst>
              <a:ext uri="{FF2B5EF4-FFF2-40B4-BE49-F238E27FC236}">
                <a16:creationId xmlns:a16="http://schemas.microsoft.com/office/drawing/2014/main" id="{E6D7BF4F-33C7-4FE2-941D-E2DB957D71F2}"/>
              </a:ext>
            </a:extLst>
          </p:cNvPr>
          <p:cNvSpPr txBox="1">
            <a:spLocks/>
          </p:cNvSpPr>
          <p:nvPr/>
        </p:nvSpPr>
        <p:spPr>
          <a:xfrm>
            <a:off x="838200" y="365126"/>
            <a:ext cx="10515600" cy="6415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endParaRPr lang="el-GR" sz="4000" dirty="0"/>
          </a:p>
        </p:txBody>
      </p:sp>
      <p:sp>
        <p:nvSpPr>
          <p:cNvPr id="5" name="Τίτλος 1">
            <a:extLst>
              <a:ext uri="{FF2B5EF4-FFF2-40B4-BE49-F238E27FC236}">
                <a16:creationId xmlns:a16="http://schemas.microsoft.com/office/drawing/2014/main" id="{44CC746C-3286-4855-BE49-5F1A610171EB}"/>
              </a:ext>
            </a:extLst>
          </p:cNvPr>
          <p:cNvSpPr txBox="1">
            <a:spLocks/>
          </p:cNvSpPr>
          <p:nvPr/>
        </p:nvSpPr>
        <p:spPr>
          <a:xfrm>
            <a:off x="722791" y="253015"/>
            <a:ext cx="10515600" cy="64155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r>
              <a:rPr lang="en-GB" sz="4000" b="1" dirty="0"/>
              <a:t>Fixed Income Markets - Definitions  </a:t>
            </a:r>
            <a:endParaRPr lang="el-GR" sz="4000" dirty="0"/>
          </a:p>
        </p:txBody>
      </p:sp>
    </p:spTree>
    <p:extLst>
      <p:ext uri="{BB962C8B-B14F-4D97-AF65-F5344CB8AC3E}">
        <p14:creationId xmlns:p14="http://schemas.microsoft.com/office/powerpoint/2010/main" val="3193592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838200" y="365125"/>
            <a:ext cx="10515600" cy="900149"/>
          </a:xfrm>
        </p:spPr>
        <p:txBody>
          <a:bodyPr>
            <a:normAutofit/>
          </a:bodyPr>
          <a:lstStyle/>
          <a:p>
            <a:r>
              <a:rPr lang="en-US" sz="4000" b="1" dirty="0"/>
              <a:t> </a:t>
            </a:r>
            <a:endParaRPr lang="el-GR" sz="4000" dirty="0"/>
          </a:p>
        </p:txBody>
      </p:sp>
      <p:sp>
        <p:nvSpPr>
          <p:cNvPr id="3" name="Θέση περιεχομένου 2"/>
          <p:cNvSpPr>
            <a:spLocks noGrp="1"/>
          </p:cNvSpPr>
          <p:nvPr>
            <p:ph idx="1"/>
          </p:nvPr>
        </p:nvSpPr>
        <p:spPr>
          <a:xfrm>
            <a:off x="740545" y="1145219"/>
            <a:ext cx="11217675" cy="4697095"/>
          </a:xfrm>
        </p:spPr>
        <p:txBody>
          <a:bodyPr>
            <a:noAutofit/>
          </a:bodyPr>
          <a:lstStyle/>
          <a:p>
            <a:pPr algn="just"/>
            <a:r>
              <a:rPr lang="en-US" altLang="el-GR" sz="2000" b="1" dirty="0">
                <a:solidFill>
                  <a:srgbClr val="FF0000"/>
                </a:solidFill>
              </a:rPr>
              <a:t>Example of a Callable Bond</a:t>
            </a:r>
          </a:p>
          <a:p>
            <a:pPr algn="just"/>
            <a:endParaRPr lang="en-US" altLang="el-GR" sz="2000" dirty="0"/>
          </a:p>
          <a:p>
            <a:pPr algn="just"/>
            <a:r>
              <a:rPr lang="en-US" altLang="el-GR" sz="2000" dirty="0"/>
              <a:t>Par Value:		$100 </a:t>
            </a:r>
          </a:p>
          <a:p>
            <a:pPr algn="just"/>
            <a:r>
              <a:rPr lang="en-US" altLang="el-GR" sz="2000" dirty="0"/>
              <a:t>Coupon rate:		</a:t>
            </a:r>
            <a:r>
              <a:rPr lang="en-GB" altLang="el-GR" sz="2000" dirty="0"/>
              <a:t>3%</a:t>
            </a:r>
          </a:p>
          <a:p>
            <a:pPr algn="just"/>
            <a:r>
              <a:rPr lang="en-GB" altLang="el-GR" sz="2000" dirty="0"/>
              <a:t>Issued: 		28</a:t>
            </a:r>
            <a:r>
              <a:rPr lang="en-GB" altLang="el-GR" sz="2000" baseline="30000" dirty="0"/>
              <a:t>th</a:t>
            </a:r>
            <a:r>
              <a:rPr lang="en-GB" altLang="el-GR" sz="2000" dirty="0"/>
              <a:t> of June 2011</a:t>
            </a:r>
          </a:p>
          <a:p>
            <a:pPr algn="just"/>
            <a:r>
              <a:rPr lang="en-GB" altLang="el-GR" sz="2000" dirty="0"/>
              <a:t>Matures:		</a:t>
            </a:r>
            <a:r>
              <a:rPr lang="en-US" altLang="el-GR" sz="2000" dirty="0"/>
              <a:t>28</a:t>
            </a:r>
            <a:r>
              <a:rPr lang="en-US" altLang="el-GR" sz="2000" baseline="30000" dirty="0"/>
              <a:t>th</a:t>
            </a:r>
            <a:r>
              <a:rPr lang="en-US" altLang="el-GR" sz="2000" dirty="0"/>
              <a:t> of June 2026</a:t>
            </a:r>
          </a:p>
          <a:p>
            <a:pPr algn="just"/>
            <a:r>
              <a:rPr lang="en-US" altLang="el-GR" sz="2000" dirty="0"/>
              <a:t>Protection period: 	7 years</a:t>
            </a:r>
          </a:p>
          <a:p>
            <a:pPr algn="just"/>
            <a:r>
              <a:rPr lang="en-US" altLang="el-GR" sz="2000" dirty="0"/>
              <a:t>Callable between:	28th of June 2017 and 28th of June 2021</a:t>
            </a:r>
          </a:p>
          <a:p>
            <a:pPr algn="just"/>
            <a:r>
              <a:rPr lang="en-US" altLang="el-GR" sz="2000" dirty="0"/>
              <a:t>Callable when:		On every coupon payment date</a:t>
            </a:r>
          </a:p>
          <a:p>
            <a:pPr algn="just"/>
            <a:r>
              <a:rPr lang="en-US" sz="2000" dirty="0"/>
              <a:t>Call Prices:		See Table </a:t>
            </a:r>
          </a:p>
        </p:txBody>
      </p:sp>
      <p:sp>
        <p:nvSpPr>
          <p:cNvPr id="4" name="Τίτλος 1">
            <a:extLst>
              <a:ext uri="{FF2B5EF4-FFF2-40B4-BE49-F238E27FC236}">
                <a16:creationId xmlns:a16="http://schemas.microsoft.com/office/drawing/2014/main" id="{E6D7BF4F-33C7-4FE2-941D-E2DB957D71F2}"/>
              </a:ext>
            </a:extLst>
          </p:cNvPr>
          <p:cNvSpPr txBox="1">
            <a:spLocks/>
          </p:cNvSpPr>
          <p:nvPr/>
        </p:nvSpPr>
        <p:spPr>
          <a:xfrm>
            <a:off x="838200" y="365126"/>
            <a:ext cx="10515600" cy="6415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endParaRPr lang="el-GR" sz="4000" dirty="0"/>
          </a:p>
        </p:txBody>
      </p:sp>
      <p:sp>
        <p:nvSpPr>
          <p:cNvPr id="6" name="Τίτλος 1">
            <a:extLst>
              <a:ext uri="{FF2B5EF4-FFF2-40B4-BE49-F238E27FC236}">
                <a16:creationId xmlns:a16="http://schemas.microsoft.com/office/drawing/2014/main" id="{671CAB5A-B88F-4199-84F0-2EB940AC880E}"/>
              </a:ext>
            </a:extLst>
          </p:cNvPr>
          <p:cNvSpPr txBox="1">
            <a:spLocks/>
          </p:cNvSpPr>
          <p:nvPr/>
        </p:nvSpPr>
        <p:spPr>
          <a:xfrm>
            <a:off x="740546" y="230653"/>
            <a:ext cx="10515600" cy="64155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r>
              <a:rPr lang="en-GB" sz="3600" b="1" dirty="0"/>
              <a:t>Fixed Income Markets - Definitions </a:t>
            </a:r>
            <a:endParaRPr lang="el-GR" sz="3600" dirty="0"/>
          </a:p>
        </p:txBody>
      </p:sp>
      <p:pic>
        <p:nvPicPr>
          <p:cNvPr id="8" name="Εικόνα 7">
            <a:extLst>
              <a:ext uri="{FF2B5EF4-FFF2-40B4-BE49-F238E27FC236}">
                <a16:creationId xmlns:a16="http://schemas.microsoft.com/office/drawing/2014/main" id="{CEFD8D3C-9A9D-4AF7-9D6B-5E0E6F3FF675}"/>
              </a:ext>
            </a:extLst>
          </p:cNvPr>
          <p:cNvPicPr>
            <a:picLocks noChangeAspect="1"/>
          </p:cNvPicPr>
          <p:nvPr/>
        </p:nvPicPr>
        <p:blipFill>
          <a:blip r:embed="rId2"/>
          <a:stretch>
            <a:fillRect/>
          </a:stretch>
        </p:blipFill>
        <p:spPr>
          <a:xfrm>
            <a:off x="8229599" y="1287511"/>
            <a:ext cx="3346142" cy="4229961"/>
          </a:xfrm>
          <a:prstGeom prst="rect">
            <a:avLst/>
          </a:prstGeom>
        </p:spPr>
      </p:pic>
    </p:spTree>
    <p:extLst>
      <p:ext uri="{BB962C8B-B14F-4D97-AF65-F5344CB8AC3E}">
        <p14:creationId xmlns:p14="http://schemas.microsoft.com/office/powerpoint/2010/main" val="2048315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44C02745-0A32-6B83-4641-9375C2C55FBD}"/>
              </a:ext>
            </a:extLst>
          </p:cNvPr>
          <p:cNvSpPr>
            <a:spLocks noGrp="1"/>
          </p:cNvSpPr>
          <p:nvPr>
            <p:ph idx="1"/>
          </p:nvPr>
        </p:nvSpPr>
        <p:spPr>
          <a:xfrm>
            <a:off x="838199" y="1393794"/>
            <a:ext cx="11022367" cy="4783169"/>
          </a:xfrm>
        </p:spPr>
        <p:txBody>
          <a:bodyPr>
            <a:noAutofit/>
          </a:bodyPr>
          <a:lstStyle/>
          <a:p>
            <a:r>
              <a:rPr lang="en-US" sz="2000" dirty="0"/>
              <a:t>An issuer may issue a bond with a </a:t>
            </a:r>
            <a:r>
              <a:rPr lang="en-US" sz="2000" b="1" dirty="0">
                <a:solidFill>
                  <a:srgbClr val="FF0000"/>
                </a:solidFill>
              </a:rPr>
              <a:t>Put Provision (</a:t>
            </a:r>
            <a:r>
              <a:rPr lang="en-US" sz="2000" b="1" dirty="0" err="1">
                <a:solidFill>
                  <a:srgbClr val="FF0000"/>
                </a:solidFill>
              </a:rPr>
              <a:t>Putable</a:t>
            </a:r>
            <a:r>
              <a:rPr lang="en-US" sz="2000" b="1" dirty="0">
                <a:solidFill>
                  <a:srgbClr val="FF0000"/>
                </a:solidFill>
              </a:rPr>
              <a:t> Bond)</a:t>
            </a:r>
          </a:p>
          <a:p>
            <a:endParaRPr lang="en-US" sz="2000" dirty="0"/>
          </a:p>
          <a:p>
            <a:r>
              <a:rPr lang="en-US" sz="2000" dirty="0"/>
              <a:t>The issuers provides for the bondholder to have the right to ask for a payment of the Par value from the issuer at pre-specified prices and pre-specified dates, </a:t>
            </a:r>
            <a:r>
              <a:rPr lang="en-US" sz="2000" dirty="0">
                <a:solidFill>
                  <a:srgbClr val="FF0000"/>
                </a:solidFill>
              </a:rPr>
              <a:t>before</a:t>
            </a:r>
            <a:r>
              <a:rPr lang="en-US" sz="2000" dirty="0"/>
              <a:t> the actual maturity </a:t>
            </a:r>
          </a:p>
          <a:p>
            <a:endParaRPr lang="en-GB" sz="2000" dirty="0">
              <a:solidFill>
                <a:srgbClr val="FF0000"/>
              </a:solidFill>
            </a:endParaRPr>
          </a:p>
          <a:p>
            <a:r>
              <a:rPr lang="en-GB" sz="2000" dirty="0">
                <a:solidFill>
                  <a:srgbClr val="FF0000"/>
                </a:solidFill>
              </a:rPr>
              <a:t>Straight Bond </a:t>
            </a:r>
            <a:r>
              <a:rPr lang="en-GB" sz="2000" dirty="0"/>
              <a:t>(or Plain Vanilla Bond) = A bond with no option </a:t>
            </a:r>
          </a:p>
          <a:p>
            <a:endParaRPr lang="en-GB" sz="2000" dirty="0">
              <a:solidFill>
                <a:srgbClr val="FF0000"/>
              </a:solidFill>
            </a:endParaRPr>
          </a:p>
          <a:p>
            <a:r>
              <a:rPr lang="en-GB" sz="2000" dirty="0">
                <a:solidFill>
                  <a:srgbClr val="FF0000"/>
                </a:solidFill>
              </a:rPr>
              <a:t>Price of a Callable Bond		</a:t>
            </a:r>
            <a:r>
              <a:rPr lang="en-GB" sz="2000" dirty="0"/>
              <a:t>= 	Price of the Straight Bond	- Price of The Call Option</a:t>
            </a:r>
          </a:p>
          <a:p>
            <a:endParaRPr lang="en-US" sz="2000" dirty="0">
              <a:solidFill>
                <a:srgbClr val="FF0000"/>
              </a:solidFill>
            </a:endParaRPr>
          </a:p>
          <a:p>
            <a:r>
              <a:rPr lang="en-US" sz="2000" dirty="0">
                <a:solidFill>
                  <a:srgbClr val="FF0000"/>
                </a:solidFill>
              </a:rPr>
              <a:t>Price of a Puttable Bond		</a:t>
            </a:r>
            <a:r>
              <a:rPr lang="en-US" sz="2000" dirty="0"/>
              <a:t>=	 Price of the Straight Bond	+ Price of The Put Option </a:t>
            </a:r>
            <a:endParaRPr lang="el-GR" sz="2000" dirty="0"/>
          </a:p>
        </p:txBody>
      </p:sp>
      <p:sp>
        <p:nvSpPr>
          <p:cNvPr id="4" name="Τίτλος 1">
            <a:extLst>
              <a:ext uri="{FF2B5EF4-FFF2-40B4-BE49-F238E27FC236}">
                <a16:creationId xmlns:a16="http://schemas.microsoft.com/office/drawing/2014/main" id="{D26279D6-18D3-BA26-7152-54205AB1C5CC}"/>
              </a:ext>
            </a:extLst>
          </p:cNvPr>
          <p:cNvSpPr txBox="1">
            <a:spLocks noGrp="1"/>
          </p:cNvSpPr>
          <p:nvPr>
            <p:ph type="title"/>
          </p:nvPr>
        </p:nvSpPr>
        <p:spPr>
          <a:xfrm>
            <a:off x="722790" y="205328"/>
            <a:ext cx="10853691" cy="7534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r>
              <a:rPr lang="en-US" sz="3600" b="1" dirty="0">
                <a:solidFill>
                  <a:prstClr val="black"/>
                </a:solidFill>
              </a:rPr>
              <a:t>Fixed Income Markets – Definitions </a:t>
            </a:r>
            <a:endParaRPr lang="el-GR" sz="4000" dirty="0"/>
          </a:p>
        </p:txBody>
      </p:sp>
    </p:spTree>
    <p:extLst>
      <p:ext uri="{BB962C8B-B14F-4D97-AF65-F5344CB8AC3E}">
        <p14:creationId xmlns:p14="http://schemas.microsoft.com/office/powerpoint/2010/main" val="3892886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838200" y="365125"/>
            <a:ext cx="10515600" cy="900149"/>
          </a:xfrm>
        </p:spPr>
        <p:txBody>
          <a:bodyPr>
            <a:normAutofit/>
          </a:bodyPr>
          <a:lstStyle/>
          <a:p>
            <a:r>
              <a:rPr lang="en-US" sz="4000" b="1" dirty="0"/>
              <a:t> </a:t>
            </a:r>
            <a:endParaRPr lang="el-GR" sz="4000" dirty="0"/>
          </a:p>
        </p:txBody>
      </p:sp>
      <p:sp>
        <p:nvSpPr>
          <p:cNvPr id="3" name="Θέση περιεχομένου 2"/>
          <p:cNvSpPr>
            <a:spLocks noGrp="1"/>
          </p:cNvSpPr>
          <p:nvPr>
            <p:ph idx="1"/>
          </p:nvPr>
        </p:nvSpPr>
        <p:spPr>
          <a:xfrm>
            <a:off x="838200" y="1011325"/>
            <a:ext cx="10515600" cy="5567028"/>
          </a:xfrm>
        </p:spPr>
        <p:txBody>
          <a:bodyPr>
            <a:noAutofit/>
          </a:bodyPr>
          <a:lstStyle/>
          <a:p>
            <a:pPr algn="just"/>
            <a:r>
              <a:rPr lang="en-US" sz="2000" dirty="0"/>
              <a:t>An issuer may issue a bond with a </a:t>
            </a:r>
            <a:r>
              <a:rPr lang="en-GB" sz="2000" b="1" dirty="0">
                <a:solidFill>
                  <a:srgbClr val="FF0000"/>
                </a:solidFill>
              </a:rPr>
              <a:t>Conversion Feature</a:t>
            </a:r>
          </a:p>
          <a:p>
            <a:pPr algn="just"/>
            <a:endParaRPr lang="en-GB" sz="2000" dirty="0"/>
          </a:p>
          <a:p>
            <a:pPr algn="just"/>
            <a:r>
              <a:rPr lang="en-GB" sz="2000" dirty="0"/>
              <a:t>The bond holder has the right but not the obligation instead of receiving the Par Value </a:t>
            </a:r>
          </a:p>
          <a:p>
            <a:pPr marL="0" indent="0" algn="just">
              <a:buNone/>
            </a:pPr>
            <a:r>
              <a:rPr lang="en-GB" sz="2000" dirty="0"/>
              <a:t>	→	To </a:t>
            </a:r>
            <a:r>
              <a:rPr lang="en-GB" sz="2000" dirty="0">
                <a:solidFill>
                  <a:srgbClr val="FF0000"/>
                </a:solidFill>
              </a:rPr>
              <a:t>convert the bond to stocks </a:t>
            </a:r>
            <a:r>
              <a:rPr lang="en-GB" sz="2000" dirty="0"/>
              <a:t>at the maturity of the bond </a:t>
            </a:r>
          </a:p>
          <a:p>
            <a:pPr marL="0" indent="0" algn="just">
              <a:buNone/>
            </a:pPr>
            <a:r>
              <a:rPr lang="en-GB" sz="2000" dirty="0"/>
              <a:t>	→	According to a pre-specified conversion ratio </a:t>
            </a:r>
          </a:p>
          <a:p>
            <a:pPr algn="just"/>
            <a:endParaRPr lang="en-GB" sz="2000" dirty="0"/>
          </a:p>
          <a:p>
            <a:pPr algn="just"/>
            <a:r>
              <a:rPr lang="en-GB" sz="2000" b="1" dirty="0">
                <a:solidFill>
                  <a:srgbClr val="FF0000"/>
                </a:solidFill>
              </a:rPr>
              <a:t>Hybrid security </a:t>
            </a:r>
            <a:r>
              <a:rPr lang="en-GB" sz="2000" dirty="0"/>
              <a:t>that combines elements of both debt and equity</a:t>
            </a:r>
          </a:p>
          <a:p>
            <a:pPr algn="just"/>
            <a:endParaRPr lang="en-GB" sz="2000" dirty="0"/>
          </a:p>
          <a:p>
            <a:pPr algn="just"/>
            <a:r>
              <a:rPr lang="en-GB" sz="2000" dirty="0"/>
              <a:t>Often issued by companies with a low credit rating and high growth potential </a:t>
            </a:r>
          </a:p>
          <a:p>
            <a:pPr algn="just"/>
            <a:endParaRPr lang="en-GB" sz="2000" dirty="0"/>
          </a:p>
          <a:p>
            <a:pPr algn="just"/>
            <a:r>
              <a:rPr lang="en-GB" sz="2000" dirty="0"/>
              <a:t>It may be callable or puttable </a:t>
            </a:r>
          </a:p>
          <a:p>
            <a:pPr algn="just"/>
            <a:endParaRPr lang="en-GB" sz="2000" dirty="0"/>
          </a:p>
          <a:p>
            <a:pPr algn="just"/>
            <a:r>
              <a:rPr lang="en-GB" sz="2000" dirty="0"/>
              <a:t>These are often </a:t>
            </a:r>
            <a:r>
              <a:rPr lang="en-GB" sz="2000" dirty="0">
                <a:solidFill>
                  <a:srgbClr val="FF0000"/>
                </a:solidFill>
              </a:rPr>
              <a:t>Asset-Backed Securities</a:t>
            </a:r>
            <a:r>
              <a:rPr lang="en-GB" sz="2000" dirty="0"/>
              <a:t>, i.e. guaranteed by other loans, or personal property </a:t>
            </a:r>
            <a:endParaRPr lang="en-US" sz="2000" dirty="0"/>
          </a:p>
        </p:txBody>
      </p:sp>
      <p:sp>
        <p:nvSpPr>
          <p:cNvPr id="4" name="Τίτλος 1">
            <a:extLst>
              <a:ext uri="{FF2B5EF4-FFF2-40B4-BE49-F238E27FC236}">
                <a16:creationId xmlns:a16="http://schemas.microsoft.com/office/drawing/2014/main" id="{E6D7BF4F-33C7-4FE2-941D-E2DB957D71F2}"/>
              </a:ext>
            </a:extLst>
          </p:cNvPr>
          <p:cNvSpPr txBox="1">
            <a:spLocks/>
          </p:cNvSpPr>
          <p:nvPr/>
        </p:nvSpPr>
        <p:spPr>
          <a:xfrm>
            <a:off x="838200" y="365126"/>
            <a:ext cx="10515600" cy="6415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endParaRPr lang="el-GR" sz="4000" dirty="0"/>
          </a:p>
        </p:txBody>
      </p:sp>
      <p:sp>
        <p:nvSpPr>
          <p:cNvPr id="5" name="Τίτλος 1">
            <a:extLst>
              <a:ext uri="{FF2B5EF4-FFF2-40B4-BE49-F238E27FC236}">
                <a16:creationId xmlns:a16="http://schemas.microsoft.com/office/drawing/2014/main" id="{B7A66A88-06BB-4794-9BCF-360B0E656589}"/>
              </a:ext>
            </a:extLst>
          </p:cNvPr>
          <p:cNvSpPr txBox="1">
            <a:spLocks/>
          </p:cNvSpPr>
          <p:nvPr/>
        </p:nvSpPr>
        <p:spPr>
          <a:xfrm>
            <a:off x="838200" y="178694"/>
            <a:ext cx="10515600" cy="64155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r>
              <a:rPr lang="en-US" sz="3600" b="1" dirty="0">
                <a:solidFill>
                  <a:prstClr val="black"/>
                </a:solidFill>
              </a:rPr>
              <a:t>Fixed Income Markets – Definitions </a:t>
            </a:r>
            <a:endParaRPr lang="el-GR" sz="4000" dirty="0"/>
          </a:p>
        </p:txBody>
      </p:sp>
    </p:spTree>
    <p:extLst>
      <p:ext uri="{BB962C8B-B14F-4D97-AF65-F5344CB8AC3E}">
        <p14:creationId xmlns:p14="http://schemas.microsoft.com/office/powerpoint/2010/main" val="2811042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EFDDDFBC-0A23-7E87-E9D8-169FC4E985D1}"/>
              </a:ext>
            </a:extLst>
          </p:cNvPr>
          <p:cNvSpPr>
            <a:spLocks noGrp="1"/>
          </p:cNvSpPr>
          <p:nvPr>
            <p:ph idx="1"/>
          </p:nvPr>
        </p:nvSpPr>
        <p:spPr>
          <a:xfrm>
            <a:off x="838200" y="1118586"/>
            <a:ext cx="11049000" cy="5601809"/>
          </a:xfrm>
        </p:spPr>
        <p:txBody>
          <a:bodyPr>
            <a:normAutofit fontScale="92500" lnSpcReduction="10000"/>
          </a:bodyPr>
          <a:lstStyle/>
          <a:p>
            <a:pPr marL="0" indent="0" algn="ctr">
              <a:buNone/>
            </a:pPr>
            <a:r>
              <a:rPr lang="en-US" sz="2000" b="1" dirty="0">
                <a:solidFill>
                  <a:srgbClr val="FF0000"/>
                </a:solidFill>
              </a:rPr>
              <a:t>Conversion Price (CP) = Par Value / Conversion Ratio</a:t>
            </a:r>
          </a:p>
          <a:p>
            <a:pPr algn="just"/>
            <a:endParaRPr lang="en-US" sz="2000" dirty="0"/>
          </a:p>
          <a:p>
            <a:pPr algn="just"/>
            <a:r>
              <a:rPr lang="en-US" sz="2000" dirty="0"/>
              <a:t>If you do buy the bond and then convert it to stock, you will pay the:</a:t>
            </a:r>
          </a:p>
          <a:p>
            <a:pPr algn="just"/>
            <a:endParaRPr lang="en-US" sz="2000" dirty="0"/>
          </a:p>
          <a:p>
            <a:pPr marL="0" indent="0" algn="ctr">
              <a:buNone/>
            </a:pPr>
            <a:r>
              <a:rPr lang="en-US" sz="2000" b="1" dirty="0">
                <a:solidFill>
                  <a:srgbClr val="FF0000"/>
                </a:solidFill>
              </a:rPr>
              <a:t>Market Conversion Price (MCP) = Bond Market Price / Conversion Ratio </a:t>
            </a:r>
          </a:p>
          <a:p>
            <a:pPr algn="just"/>
            <a:endParaRPr lang="en-US" sz="2000" dirty="0"/>
          </a:p>
          <a:p>
            <a:pPr algn="just"/>
            <a:r>
              <a:rPr lang="en-US" sz="2000" dirty="0"/>
              <a:t>Note that if stock price &gt; MCP → bond price will increase accordingly </a:t>
            </a:r>
          </a:p>
          <a:p>
            <a:pPr algn="just"/>
            <a:endParaRPr lang="en-US" sz="2000" dirty="0"/>
          </a:p>
          <a:p>
            <a:pPr algn="just"/>
            <a:r>
              <a:rPr lang="en-US" sz="2000" dirty="0"/>
              <a:t>When you buy a bond with a conversion feature you pay a premium over the current market price:</a:t>
            </a:r>
          </a:p>
          <a:p>
            <a:pPr marL="0" indent="0" algn="just">
              <a:buNone/>
            </a:pPr>
            <a:endParaRPr lang="en-US" sz="2000" dirty="0"/>
          </a:p>
          <a:p>
            <a:pPr marL="0" indent="0" algn="ctr">
              <a:buNone/>
            </a:pPr>
            <a:r>
              <a:rPr lang="en-US" sz="2000" b="1" dirty="0">
                <a:solidFill>
                  <a:srgbClr val="FF0000"/>
                </a:solidFill>
              </a:rPr>
              <a:t>Premium = MCP – Current Stock Price</a:t>
            </a:r>
          </a:p>
          <a:p>
            <a:pPr algn="just"/>
            <a:endParaRPr lang="en-US" sz="2000" dirty="0"/>
          </a:p>
          <a:p>
            <a:pPr algn="just"/>
            <a:r>
              <a:rPr lang="en-US" sz="2000" dirty="0"/>
              <a:t>Why? </a:t>
            </a:r>
          </a:p>
          <a:p>
            <a:pPr algn="just"/>
            <a:r>
              <a:rPr lang="en-US" sz="2000" dirty="0"/>
              <a:t>Even if the stock price falls, the price of the bond cannot fall bellow the intrinsic value of the stock </a:t>
            </a:r>
          </a:p>
          <a:p>
            <a:pPr algn="just"/>
            <a:r>
              <a:rPr lang="en-US" sz="2000" dirty="0"/>
              <a:t>Thus, you can think of the premium as </a:t>
            </a:r>
            <a:r>
              <a:rPr lang="en-US" sz="2000" dirty="0">
                <a:solidFill>
                  <a:srgbClr val="FF0000"/>
                </a:solidFill>
              </a:rPr>
              <a:t>the price of the call option </a:t>
            </a:r>
          </a:p>
          <a:p>
            <a:pPr algn="just"/>
            <a:endParaRPr lang="en-US" dirty="0"/>
          </a:p>
          <a:p>
            <a:endParaRPr lang="el-GR" dirty="0"/>
          </a:p>
        </p:txBody>
      </p:sp>
      <p:sp>
        <p:nvSpPr>
          <p:cNvPr id="4" name="Τίτλος 1">
            <a:extLst>
              <a:ext uri="{FF2B5EF4-FFF2-40B4-BE49-F238E27FC236}">
                <a16:creationId xmlns:a16="http://schemas.microsoft.com/office/drawing/2014/main" id="{79AE6DB9-1776-3EDA-E4B5-66FBD664338A}"/>
              </a:ext>
            </a:extLst>
          </p:cNvPr>
          <p:cNvSpPr txBox="1">
            <a:spLocks noGrp="1"/>
          </p:cNvSpPr>
          <p:nvPr>
            <p:ph type="title"/>
          </p:nvPr>
        </p:nvSpPr>
        <p:spPr>
          <a:xfrm>
            <a:off x="838200" y="137605"/>
            <a:ext cx="10515600" cy="7534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r>
              <a:rPr lang="en-US" sz="3600" b="1" dirty="0">
                <a:solidFill>
                  <a:prstClr val="black"/>
                </a:solidFill>
              </a:rPr>
              <a:t>Fixed Income Markets – Definitions </a:t>
            </a:r>
            <a:endParaRPr lang="el-GR" sz="4000" dirty="0"/>
          </a:p>
        </p:txBody>
      </p:sp>
    </p:spTree>
    <p:extLst>
      <p:ext uri="{BB962C8B-B14F-4D97-AF65-F5344CB8AC3E}">
        <p14:creationId xmlns:p14="http://schemas.microsoft.com/office/powerpoint/2010/main" val="13418171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4FB691F5-2F59-EA03-DC53-CB6B9B279880}"/>
              </a:ext>
            </a:extLst>
          </p:cNvPr>
          <p:cNvSpPr>
            <a:spLocks noGrp="1"/>
          </p:cNvSpPr>
          <p:nvPr>
            <p:ph idx="1"/>
          </p:nvPr>
        </p:nvSpPr>
        <p:spPr>
          <a:xfrm>
            <a:off x="705035" y="985421"/>
            <a:ext cx="11146654" cy="5291091"/>
          </a:xfrm>
        </p:spPr>
        <p:txBody>
          <a:bodyPr>
            <a:normAutofit/>
          </a:bodyPr>
          <a:lstStyle/>
          <a:p>
            <a:pPr algn="just"/>
            <a:r>
              <a:rPr lang="en-GB" sz="2000" b="1" dirty="0"/>
              <a:t>Example</a:t>
            </a:r>
          </a:p>
          <a:p>
            <a:pPr algn="just"/>
            <a:r>
              <a:rPr lang="en-GB" sz="2000" dirty="0"/>
              <a:t>A convertible bond with a Par Value of </a:t>
            </a:r>
            <a:r>
              <a:rPr lang="en-GB" sz="2000" dirty="0">
                <a:solidFill>
                  <a:srgbClr val="FF0000"/>
                </a:solidFill>
              </a:rPr>
              <a:t>$1000 </a:t>
            </a:r>
            <a:r>
              <a:rPr lang="en-GB" sz="2000" dirty="0"/>
              <a:t>and a fixed coupon rate of </a:t>
            </a:r>
            <a:r>
              <a:rPr lang="en-GB" sz="2000" dirty="0">
                <a:solidFill>
                  <a:srgbClr val="FF0000"/>
                </a:solidFill>
              </a:rPr>
              <a:t>5%, </a:t>
            </a:r>
            <a:r>
              <a:rPr lang="en-GB" sz="2000" dirty="0"/>
              <a:t>maturity in </a:t>
            </a:r>
            <a:r>
              <a:rPr lang="en-GB" sz="2000" dirty="0">
                <a:solidFill>
                  <a:srgbClr val="FF0000"/>
                </a:solidFill>
              </a:rPr>
              <a:t>10 years </a:t>
            </a:r>
          </a:p>
          <a:p>
            <a:pPr algn="just"/>
            <a:r>
              <a:rPr lang="en-GB" sz="2000" dirty="0"/>
              <a:t>The Bond’s current market price is </a:t>
            </a:r>
            <a:r>
              <a:rPr lang="en-GB" sz="2000" dirty="0">
                <a:solidFill>
                  <a:srgbClr val="FF0000"/>
                </a:solidFill>
              </a:rPr>
              <a:t>107%</a:t>
            </a:r>
            <a:r>
              <a:rPr lang="en-GB" sz="2000" dirty="0"/>
              <a:t> or </a:t>
            </a:r>
            <a:r>
              <a:rPr lang="en-GB" sz="2000" dirty="0">
                <a:solidFill>
                  <a:srgbClr val="FF0000"/>
                </a:solidFill>
              </a:rPr>
              <a:t>$1070</a:t>
            </a:r>
          </a:p>
          <a:p>
            <a:pPr algn="just"/>
            <a:r>
              <a:rPr lang="en-GB" sz="2000" dirty="0"/>
              <a:t>It has a conversion ratio of </a:t>
            </a:r>
            <a:r>
              <a:rPr lang="en-GB" sz="2000" dirty="0">
                <a:solidFill>
                  <a:srgbClr val="FF0000"/>
                </a:solidFill>
              </a:rPr>
              <a:t>25</a:t>
            </a:r>
            <a:r>
              <a:rPr lang="en-GB" sz="2000" dirty="0"/>
              <a:t> (1 Bond = 25 Stocks)</a:t>
            </a:r>
          </a:p>
          <a:p>
            <a:pPr algn="just"/>
            <a:r>
              <a:rPr lang="en-GB" sz="2000" dirty="0"/>
              <a:t>The current stock price is </a:t>
            </a:r>
            <a:r>
              <a:rPr lang="en-GB" sz="2000" dirty="0">
                <a:solidFill>
                  <a:srgbClr val="FF0000"/>
                </a:solidFill>
              </a:rPr>
              <a:t>$38</a:t>
            </a:r>
            <a:r>
              <a:rPr lang="en-GB" sz="2000" dirty="0"/>
              <a:t>, the annual dividend is </a:t>
            </a:r>
            <a:r>
              <a:rPr lang="en-GB" sz="2000" dirty="0">
                <a:solidFill>
                  <a:srgbClr val="FF0000"/>
                </a:solidFill>
              </a:rPr>
              <a:t>$1.5</a:t>
            </a:r>
            <a:r>
              <a:rPr lang="en-GB" sz="2000" dirty="0"/>
              <a:t>, Div Yield = </a:t>
            </a:r>
            <a:r>
              <a:rPr lang="en-GB" sz="2000" dirty="0">
                <a:solidFill>
                  <a:srgbClr val="FF0000"/>
                </a:solidFill>
              </a:rPr>
              <a:t>3.9%</a:t>
            </a:r>
          </a:p>
          <a:p>
            <a:pPr algn="just"/>
            <a:endParaRPr lang="en-GB" sz="2000" dirty="0"/>
          </a:p>
          <a:p>
            <a:pPr algn="just"/>
            <a:r>
              <a:rPr lang="en-GB" sz="2000" dirty="0"/>
              <a:t>Conversion Price (CP) = 1000 / 25 = </a:t>
            </a:r>
            <a:r>
              <a:rPr lang="en-GB" sz="2000" dirty="0">
                <a:solidFill>
                  <a:srgbClr val="FF0000"/>
                </a:solidFill>
              </a:rPr>
              <a:t>$40</a:t>
            </a:r>
          </a:p>
          <a:p>
            <a:pPr algn="just"/>
            <a:endParaRPr lang="en-US" sz="2000" dirty="0"/>
          </a:p>
          <a:p>
            <a:pPr algn="just"/>
            <a:r>
              <a:rPr lang="en-US" sz="2000" dirty="0"/>
              <a:t>Market Conversion Price (MCP) = 1070 / 25 = </a:t>
            </a:r>
            <a:r>
              <a:rPr lang="en-US" sz="2000" dirty="0">
                <a:solidFill>
                  <a:srgbClr val="FF0000"/>
                </a:solidFill>
              </a:rPr>
              <a:t>$42.8 </a:t>
            </a:r>
          </a:p>
          <a:p>
            <a:pPr algn="just"/>
            <a:endParaRPr lang="en-US" sz="2000" dirty="0"/>
          </a:p>
          <a:p>
            <a:pPr algn="just"/>
            <a:r>
              <a:rPr lang="en-US" sz="2000" dirty="0"/>
              <a:t>Premium = $42.8 – $38 = </a:t>
            </a:r>
            <a:r>
              <a:rPr lang="en-US" sz="2000" dirty="0">
                <a:solidFill>
                  <a:srgbClr val="FF0000"/>
                </a:solidFill>
              </a:rPr>
              <a:t>$4.8</a:t>
            </a:r>
          </a:p>
          <a:p>
            <a:pPr algn="just"/>
            <a:endParaRPr lang="en-GB" sz="2000" dirty="0"/>
          </a:p>
          <a:p>
            <a:pPr algn="just"/>
            <a:r>
              <a:rPr lang="en-GB" sz="2000" dirty="0"/>
              <a:t>Premium as a %: 4.8 / 38 = </a:t>
            </a:r>
            <a:r>
              <a:rPr lang="en-GB" sz="2000" dirty="0">
                <a:solidFill>
                  <a:srgbClr val="FF0000"/>
                </a:solidFill>
              </a:rPr>
              <a:t>12.6% </a:t>
            </a:r>
          </a:p>
          <a:p>
            <a:pPr algn="just"/>
            <a:endParaRPr lang="en-GB" sz="2000" dirty="0"/>
          </a:p>
          <a:p>
            <a:pPr algn="just"/>
            <a:endParaRPr lang="el-GR" sz="2000" dirty="0">
              <a:solidFill>
                <a:srgbClr val="FF0000"/>
              </a:solidFill>
            </a:endParaRPr>
          </a:p>
        </p:txBody>
      </p:sp>
      <p:sp>
        <p:nvSpPr>
          <p:cNvPr id="4" name="Τίτλος 1">
            <a:extLst>
              <a:ext uri="{FF2B5EF4-FFF2-40B4-BE49-F238E27FC236}">
                <a16:creationId xmlns:a16="http://schemas.microsoft.com/office/drawing/2014/main" id="{14DACECB-D1B3-416A-0AD9-CE708CAE81A9}"/>
              </a:ext>
            </a:extLst>
          </p:cNvPr>
          <p:cNvSpPr txBox="1">
            <a:spLocks noGrp="1"/>
          </p:cNvSpPr>
          <p:nvPr>
            <p:ph type="title"/>
          </p:nvPr>
        </p:nvSpPr>
        <p:spPr>
          <a:xfrm>
            <a:off x="705035" y="181993"/>
            <a:ext cx="10515600" cy="70907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t> </a:t>
            </a:r>
            <a:r>
              <a:rPr lang="en-US" sz="3600" b="1" dirty="0">
                <a:solidFill>
                  <a:prstClr val="black"/>
                </a:solidFill>
              </a:rPr>
              <a:t>Fixed Income Markets – Definitions </a:t>
            </a:r>
            <a:endParaRPr lang="el-GR" sz="4000" dirty="0"/>
          </a:p>
        </p:txBody>
      </p:sp>
    </p:spTree>
    <p:extLst>
      <p:ext uri="{BB962C8B-B14F-4D97-AF65-F5344CB8AC3E}">
        <p14:creationId xmlns:p14="http://schemas.microsoft.com/office/powerpoint/2010/main" val="8387962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A246ED48-801B-4256-8FE7-082741888576}"/>
              </a:ext>
            </a:extLst>
          </p:cNvPr>
          <p:cNvSpPr>
            <a:spLocks noGrp="1" noChangeArrowheads="1"/>
          </p:cNvSpPr>
          <p:nvPr>
            <p:ph type="title"/>
          </p:nvPr>
        </p:nvSpPr>
        <p:spPr>
          <a:xfrm>
            <a:off x="609970" y="1493668"/>
            <a:ext cx="10972060" cy="3870663"/>
          </a:xfrm>
        </p:spPr>
        <p:txBody>
          <a:bodyPr>
            <a:noAutofit/>
          </a:bodyPr>
          <a:lstStyle/>
          <a:p>
            <a:pPr marL="342900" indent="-342900" eaLnBrk="1" hangingPunct="1">
              <a:buFont typeface="Arial" panose="020B0604020202020204" pitchFamily="34" charset="0"/>
              <a:buChar char="•"/>
            </a:pPr>
            <a:r>
              <a:rPr lang="en-US" altLang="el-GR" sz="2000" b="1" dirty="0">
                <a:solidFill>
                  <a:srgbClr val="FF0000"/>
                </a:solidFill>
                <a:latin typeface="+mn-lt"/>
              </a:rPr>
              <a:t>Bond Prices </a:t>
            </a:r>
            <a:br>
              <a:rPr lang="en-US" altLang="el-GR" sz="2000" b="1" dirty="0">
                <a:solidFill>
                  <a:srgbClr val="FF0000"/>
                </a:solidFill>
                <a:latin typeface="+mn-lt"/>
              </a:rPr>
            </a:br>
            <a:br>
              <a:rPr lang="en-US" altLang="el-GR" sz="2000" b="1" dirty="0">
                <a:solidFill>
                  <a:srgbClr val="FF0000"/>
                </a:solidFill>
                <a:latin typeface="+mn-lt"/>
              </a:rPr>
            </a:br>
            <a:r>
              <a:rPr lang="en-US" altLang="el-GR" sz="2000" b="1" dirty="0">
                <a:solidFill>
                  <a:srgbClr val="FF0000"/>
                </a:solidFill>
                <a:latin typeface="+mn-lt"/>
              </a:rPr>
              <a:t>A. Price</a:t>
            </a:r>
            <a:r>
              <a:rPr lang="el-GR" altLang="el-GR" sz="2000" b="1" dirty="0">
                <a:solidFill>
                  <a:srgbClr val="FF0000"/>
                </a:solidFill>
                <a:latin typeface="+mn-lt"/>
              </a:rPr>
              <a:t> </a:t>
            </a:r>
            <a:r>
              <a:rPr lang="en-US" altLang="el-GR" sz="2000" b="1" dirty="0">
                <a:solidFill>
                  <a:srgbClr val="FF0000"/>
                </a:solidFill>
                <a:latin typeface="+mn-lt"/>
              </a:rPr>
              <a:t>Quotation</a:t>
            </a:r>
            <a:br>
              <a:rPr lang="en-US" altLang="el-GR" sz="2000" b="1" dirty="0">
                <a:latin typeface="+mn-lt"/>
              </a:rPr>
            </a:br>
            <a:br>
              <a:rPr lang="en-US" altLang="el-GR" sz="2000" b="1" dirty="0">
                <a:latin typeface="+mn-lt"/>
              </a:rPr>
            </a:br>
            <a:r>
              <a:rPr lang="en-GB" altLang="el-GR" sz="2000" dirty="0">
                <a:latin typeface="+mn-lt"/>
              </a:rPr>
              <a:t>For bonds listed in exchanges prices </a:t>
            </a:r>
            <a:r>
              <a:rPr lang="en-US" altLang="el-GR" sz="2000" dirty="0">
                <a:latin typeface="+mn-lt"/>
              </a:rPr>
              <a:t>are quoted as a </a:t>
            </a:r>
            <a:r>
              <a:rPr lang="en-US" altLang="el-GR" sz="2000" dirty="0">
                <a:solidFill>
                  <a:srgbClr val="FF0000"/>
                </a:solidFill>
                <a:latin typeface="+mn-lt"/>
              </a:rPr>
              <a:t>percentage (%) of their par value</a:t>
            </a:r>
            <a:br>
              <a:rPr lang="en-US" altLang="el-GR" sz="2000" dirty="0">
                <a:latin typeface="+mn-lt"/>
              </a:rPr>
            </a:br>
            <a:br>
              <a:rPr lang="en-US" altLang="el-GR" sz="2000" dirty="0">
                <a:latin typeface="+mn-lt"/>
              </a:rPr>
            </a:br>
            <a:r>
              <a:rPr lang="en-US" altLang="el-GR" sz="2000" dirty="0">
                <a:latin typeface="+mn-lt"/>
              </a:rPr>
              <a:t>A market price of </a:t>
            </a:r>
            <a:r>
              <a:rPr lang="el-GR" altLang="el-GR" sz="2000" dirty="0">
                <a:solidFill>
                  <a:srgbClr val="FF0000"/>
                </a:solidFill>
                <a:latin typeface="+mn-lt"/>
              </a:rPr>
              <a:t>95</a:t>
            </a:r>
            <a:r>
              <a:rPr lang="en-US" altLang="el-GR" sz="2000" dirty="0">
                <a:solidFill>
                  <a:srgbClr val="FF0000"/>
                </a:solidFill>
                <a:latin typeface="+mn-lt"/>
              </a:rPr>
              <a:t>.</a:t>
            </a:r>
            <a:r>
              <a:rPr lang="el-GR" altLang="el-GR" sz="2000" dirty="0">
                <a:solidFill>
                  <a:srgbClr val="FF0000"/>
                </a:solidFill>
                <a:latin typeface="+mn-lt"/>
              </a:rPr>
              <a:t>5</a:t>
            </a:r>
            <a:r>
              <a:rPr lang="en-US" altLang="el-GR" sz="2000" dirty="0">
                <a:latin typeface="+mn-lt"/>
              </a:rPr>
              <a:t> means that the bond trades at </a:t>
            </a:r>
            <a:r>
              <a:rPr lang="el-GR" altLang="el-GR" sz="2000" dirty="0">
                <a:solidFill>
                  <a:srgbClr val="FF0000"/>
                </a:solidFill>
                <a:latin typeface="+mn-lt"/>
              </a:rPr>
              <a:t>95</a:t>
            </a:r>
            <a:r>
              <a:rPr lang="en-US" altLang="el-GR" sz="2000" dirty="0">
                <a:solidFill>
                  <a:srgbClr val="FF0000"/>
                </a:solidFill>
                <a:latin typeface="+mn-lt"/>
              </a:rPr>
              <a:t>.</a:t>
            </a:r>
            <a:r>
              <a:rPr lang="el-GR" altLang="el-GR" sz="2000" dirty="0">
                <a:solidFill>
                  <a:srgbClr val="FF0000"/>
                </a:solidFill>
                <a:latin typeface="+mn-lt"/>
              </a:rPr>
              <a:t>5%</a:t>
            </a:r>
            <a:r>
              <a:rPr lang="el-GR" altLang="el-GR" sz="2000" dirty="0">
                <a:latin typeface="+mn-lt"/>
              </a:rPr>
              <a:t> </a:t>
            </a:r>
            <a:r>
              <a:rPr lang="en-US" altLang="el-GR" sz="2000" dirty="0">
                <a:latin typeface="+mn-lt"/>
              </a:rPr>
              <a:t>of its Par value</a:t>
            </a:r>
            <a:br>
              <a:rPr lang="en-US" altLang="el-GR" sz="2000" dirty="0">
                <a:latin typeface="+mn-lt"/>
              </a:rPr>
            </a:br>
            <a:br>
              <a:rPr lang="en-US" altLang="el-GR" sz="2000" dirty="0">
                <a:latin typeface="+mn-lt"/>
              </a:rPr>
            </a:br>
            <a:r>
              <a:rPr lang="en-US" altLang="el-GR" sz="2000" dirty="0">
                <a:latin typeface="+mn-lt"/>
              </a:rPr>
              <a:t>→	If the par is 1000$ this means 955$</a:t>
            </a:r>
            <a:br>
              <a:rPr lang="en-US" altLang="el-GR" sz="2000" dirty="0">
                <a:latin typeface="+mn-lt"/>
              </a:rPr>
            </a:br>
            <a:br>
              <a:rPr lang="en-US" altLang="el-GR" sz="2000" dirty="0">
                <a:latin typeface="+mn-lt"/>
              </a:rPr>
            </a:br>
            <a:r>
              <a:rPr lang="en-US" altLang="el-GR" sz="2000" dirty="0">
                <a:latin typeface="+mn-lt"/>
              </a:rPr>
              <a:t>→	If the Par is 50000 this means 47750$</a:t>
            </a:r>
            <a:r>
              <a:rPr lang="el-GR" altLang="el-GR" sz="2000" dirty="0">
                <a:latin typeface="+mn-lt"/>
              </a:rPr>
              <a:t> (50000 </a:t>
            </a:r>
            <a:r>
              <a:rPr lang="en-GB" altLang="el-GR" sz="2000" dirty="0">
                <a:latin typeface="+mn-lt"/>
              </a:rPr>
              <a:t>x 95.5%)</a:t>
            </a:r>
            <a:endParaRPr lang="en-US" altLang="el-GR" sz="2000" dirty="0">
              <a:latin typeface="+mn-lt"/>
            </a:endParaRPr>
          </a:p>
        </p:txBody>
      </p:sp>
      <p:sp>
        <p:nvSpPr>
          <p:cNvPr id="4" name="Τίτλος 1">
            <a:extLst>
              <a:ext uri="{FF2B5EF4-FFF2-40B4-BE49-F238E27FC236}">
                <a16:creationId xmlns:a16="http://schemas.microsoft.com/office/drawing/2014/main" id="{365783CC-8918-4CCC-978A-41B429E1A6B3}"/>
              </a:ext>
            </a:extLst>
          </p:cNvPr>
          <p:cNvSpPr txBox="1">
            <a:spLocks/>
          </p:cNvSpPr>
          <p:nvPr/>
        </p:nvSpPr>
        <p:spPr>
          <a:xfrm>
            <a:off x="603682" y="320737"/>
            <a:ext cx="10515600" cy="64155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prstClr val="black"/>
                </a:solidFill>
              </a:rPr>
              <a:t>Fixed Income Markets – </a:t>
            </a:r>
            <a:r>
              <a:rPr lang="en-GB" sz="3600" b="1" dirty="0"/>
              <a:t>Definitions  </a:t>
            </a:r>
            <a:endParaRPr lang="el-GR" sz="3600" dirty="0"/>
          </a:p>
        </p:txBody>
      </p:sp>
    </p:spTree>
    <p:extLst>
      <p:ext uri="{BB962C8B-B14F-4D97-AF65-F5344CB8AC3E}">
        <p14:creationId xmlns:p14="http://schemas.microsoft.com/office/powerpoint/2010/main" val="79385121"/>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D1B29D78-FD71-1BB9-0A42-1461D37057C2}"/>
              </a:ext>
            </a:extLst>
          </p:cNvPr>
          <p:cNvSpPr>
            <a:spLocks noGrp="1"/>
          </p:cNvSpPr>
          <p:nvPr>
            <p:ph type="title"/>
          </p:nvPr>
        </p:nvSpPr>
        <p:spPr>
          <a:xfrm>
            <a:off x="491601" y="205328"/>
            <a:ext cx="11208798" cy="744584"/>
          </a:xfrm>
        </p:spPr>
        <p:txBody>
          <a:bodyPr>
            <a:noAutofit/>
          </a:bodyPr>
          <a:lstStyle/>
          <a:p>
            <a:r>
              <a:rPr lang="en-GB" sz="3600" b="1" dirty="0"/>
              <a:t>Example of Corporate Bond Prices - Athens Exchange (ATHEX)</a:t>
            </a:r>
            <a:endParaRPr lang="el-GR" sz="3600" dirty="0"/>
          </a:p>
        </p:txBody>
      </p:sp>
      <p:graphicFrame>
        <p:nvGraphicFramePr>
          <p:cNvPr id="4" name="Θέση περιεχομένου 3">
            <a:extLst>
              <a:ext uri="{FF2B5EF4-FFF2-40B4-BE49-F238E27FC236}">
                <a16:creationId xmlns:a16="http://schemas.microsoft.com/office/drawing/2014/main" id="{77CC8A69-0D2E-12CA-2A48-41730AF0F710}"/>
              </a:ext>
            </a:extLst>
          </p:cNvPr>
          <p:cNvGraphicFramePr>
            <a:graphicFrameLocks noGrp="1"/>
          </p:cNvGraphicFramePr>
          <p:nvPr>
            <p:ph idx="1"/>
            <p:extLst>
              <p:ext uri="{D42A27DB-BD31-4B8C-83A1-F6EECF244321}">
                <p14:modId xmlns:p14="http://schemas.microsoft.com/office/powerpoint/2010/main" val="3766553316"/>
              </p:ext>
            </p:extLst>
          </p:nvPr>
        </p:nvGraphicFramePr>
        <p:xfrm>
          <a:off x="1086775" y="1091954"/>
          <a:ext cx="10449024" cy="5270276"/>
        </p:xfrm>
        <a:graphic>
          <a:graphicData uri="http://schemas.openxmlformats.org/drawingml/2006/table">
            <a:tbl>
              <a:tblPr>
                <a:tableStyleId>{5C22544A-7EE6-4342-B048-85BDC9FD1C3A}</a:tableStyleId>
              </a:tblPr>
              <a:tblGrid>
                <a:gridCol w="3680534">
                  <a:extLst>
                    <a:ext uri="{9D8B030D-6E8A-4147-A177-3AD203B41FA5}">
                      <a16:colId xmlns:a16="http://schemas.microsoft.com/office/drawing/2014/main" val="1786607773"/>
                    </a:ext>
                  </a:extLst>
                </a:gridCol>
                <a:gridCol w="1145219">
                  <a:extLst>
                    <a:ext uri="{9D8B030D-6E8A-4147-A177-3AD203B41FA5}">
                      <a16:colId xmlns:a16="http://schemas.microsoft.com/office/drawing/2014/main" val="1478510784"/>
                    </a:ext>
                  </a:extLst>
                </a:gridCol>
                <a:gridCol w="1065321">
                  <a:extLst>
                    <a:ext uri="{9D8B030D-6E8A-4147-A177-3AD203B41FA5}">
                      <a16:colId xmlns:a16="http://schemas.microsoft.com/office/drawing/2014/main" val="3428681776"/>
                    </a:ext>
                  </a:extLst>
                </a:gridCol>
                <a:gridCol w="1669002">
                  <a:extLst>
                    <a:ext uri="{9D8B030D-6E8A-4147-A177-3AD203B41FA5}">
                      <a16:colId xmlns:a16="http://schemas.microsoft.com/office/drawing/2014/main" val="2244649913"/>
                    </a:ext>
                  </a:extLst>
                </a:gridCol>
                <a:gridCol w="1420427">
                  <a:extLst>
                    <a:ext uri="{9D8B030D-6E8A-4147-A177-3AD203B41FA5}">
                      <a16:colId xmlns:a16="http://schemas.microsoft.com/office/drawing/2014/main" val="3528083722"/>
                    </a:ext>
                  </a:extLst>
                </a:gridCol>
                <a:gridCol w="1468521">
                  <a:extLst>
                    <a:ext uri="{9D8B030D-6E8A-4147-A177-3AD203B41FA5}">
                      <a16:colId xmlns:a16="http://schemas.microsoft.com/office/drawing/2014/main" val="1531124644"/>
                    </a:ext>
                  </a:extLst>
                </a:gridCol>
              </a:tblGrid>
              <a:tr h="276298">
                <a:tc>
                  <a:txBody>
                    <a:bodyPr/>
                    <a:lstStyle/>
                    <a:p>
                      <a:pPr algn="ctr" fontAlgn="b">
                        <a:buNone/>
                      </a:pPr>
                      <a:r>
                        <a:rPr lang="el-GR" sz="1200" b="1" u="none" strike="noStrike" dirty="0">
                          <a:solidFill>
                            <a:srgbClr val="FF0000"/>
                          </a:solidFill>
                          <a:effectLst/>
                          <a:latin typeface="+mn-lt"/>
                        </a:rPr>
                        <a:t>23/3/2026</a:t>
                      </a:r>
                      <a:endParaRPr lang="el-GR" sz="1200" b="1" i="0" u="none" strike="noStrike" dirty="0">
                        <a:solidFill>
                          <a:srgbClr val="FF0000"/>
                        </a:solidFill>
                        <a:effectLst/>
                        <a:latin typeface="+mn-lt"/>
                      </a:endParaRPr>
                    </a:p>
                  </a:txBody>
                  <a:tcPr marL="8302" marR="8302" marT="8302" marB="0" anchor="b"/>
                </a:tc>
                <a:tc>
                  <a:txBody>
                    <a:bodyPr/>
                    <a:lstStyle/>
                    <a:p>
                      <a:pPr algn="l" fontAlgn="b">
                        <a:buNone/>
                      </a:pPr>
                      <a:endParaRPr lang="el-GR" sz="1200" b="1" i="0" u="none" strike="noStrike" dirty="0">
                        <a:solidFill>
                          <a:srgbClr val="FF0000"/>
                        </a:solidFill>
                        <a:effectLst/>
                        <a:latin typeface="+mn-lt"/>
                      </a:endParaRPr>
                    </a:p>
                  </a:txBody>
                  <a:tcPr marL="8302" marR="8302" marT="8302" marB="0" anchor="b"/>
                </a:tc>
                <a:tc>
                  <a:txBody>
                    <a:bodyPr/>
                    <a:lstStyle/>
                    <a:p>
                      <a:endParaRPr lang="el-GR" dirty="0"/>
                    </a:p>
                  </a:txBody>
                  <a:tcPr marL="8302" marR="8302" marT="8302" marB="0" anchor="b"/>
                </a:tc>
                <a:tc>
                  <a:txBody>
                    <a:bodyPr/>
                    <a:lstStyle/>
                    <a:p>
                      <a:pPr algn="l" fontAlgn="b">
                        <a:buNone/>
                      </a:pPr>
                      <a:endParaRPr lang="el-GR" sz="1200" b="0" i="0" u="none" strike="noStrike" dirty="0">
                        <a:solidFill>
                          <a:srgbClr val="000000"/>
                        </a:solidFill>
                        <a:effectLst/>
                        <a:latin typeface="+mn-lt"/>
                      </a:endParaRPr>
                    </a:p>
                  </a:txBody>
                  <a:tcPr marL="8302" marR="8302" marT="8302" marB="0" anchor="b"/>
                </a:tc>
                <a:tc>
                  <a:txBody>
                    <a:bodyPr/>
                    <a:lstStyle/>
                    <a:p>
                      <a:pPr algn="l" fontAlgn="b">
                        <a:buNone/>
                      </a:pPr>
                      <a:endParaRPr lang="el-GR" sz="1200" b="0" i="0" u="none" strike="noStrike" dirty="0">
                        <a:solidFill>
                          <a:srgbClr val="000000"/>
                        </a:solidFill>
                        <a:effectLst/>
                        <a:latin typeface="+mn-lt"/>
                      </a:endParaRPr>
                    </a:p>
                  </a:txBody>
                  <a:tcPr marL="8302" marR="8302" marT="8302" marB="0" anchor="b"/>
                </a:tc>
                <a:tc>
                  <a:txBody>
                    <a:bodyPr/>
                    <a:lstStyle/>
                    <a:p>
                      <a:pPr algn="l" fontAlgn="b">
                        <a:buNone/>
                      </a:pP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3640571929"/>
                  </a:ext>
                </a:extLst>
              </a:tr>
              <a:tr h="365692">
                <a:tc>
                  <a:txBody>
                    <a:bodyPr/>
                    <a:lstStyle/>
                    <a:p>
                      <a:pPr algn="ctr" fontAlgn="b">
                        <a:buNone/>
                      </a:pPr>
                      <a:r>
                        <a:rPr lang="en-GB" sz="1200" u="none" strike="noStrike" dirty="0">
                          <a:effectLst/>
                          <a:latin typeface="+mn-lt"/>
                        </a:rPr>
                        <a:t>CORPORATE BONDS - ATHEX</a:t>
                      </a:r>
                      <a:endParaRPr lang="el-GR" sz="1200" b="0" i="0" u="none" strike="noStrike" dirty="0">
                        <a:solidFill>
                          <a:srgbClr val="000000"/>
                        </a:solidFill>
                        <a:effectLst/>
                        <a:latin typeface="+mn-lt"/>
                      </a:endParaRPr>
                    </a:p>
                  </a:txBody>
                  <a:tcPr marL="8302" marR="8302" marT="8302" marB="0" anchor="b"/>
                </a:tc>
                <a:tc>
                  <a:txBody>
                    <a:bodyPr/>
                    <a:lstStyle/>
                    <a:p>
                      <a:pPr algn="ctr" fontAlgn="b">
                        <a:buNone/>
                      </a:pPr>
                      <a:r>
                        <a:rPr lang="en-GB" sz="1200" u="none" strike="noStrike" dirty="0">
                          <a:effectLst/>
                          <a:latin typeface="+mn-lt"/>
                        </a:rPr>
                        <a:t>Last Price</a:t>
                      </a:r>
                      <a:endParaRPr lang="el-GR" sz="1200" b="0" i="0" u="none" strike="noStrike" dirty="0">
                        <a:solidFill>
                          <a:srgbClr val="000000"/>
                        </a:solidFill>
                        <a:effectLst/>
                        <a:latin typeface="+mn-lt"/>
                      </a:endParaRPr>
                    </a:p>
                  </a:txBody>
                  <a:tcPr marL="8302" marR="8302" marT="8302" marB="0" anchor="b"/>
                </a:tc>
                <a:tc>
                  <a:txBody>
                    <a:bodyPr/>
                    <a:lstStyle/>
                    <a:p>
                      <a:pPr algn="ctr" fontAlgn="b">
                        <a:buNone/>
                      </a:pPr>
                      <a:r>
                        <a:rPr lang="en-GB" sz="1200" u="none" strike="noStrike" dirty="0">
                          <a:effectLst/>
                          <a:latin typeface="+mn-lt"/>
                        </a:rPr>
                        <a:t>Difference </a:t>
                      </a:r>
                      <a:r>
                        <a:rPr lang="el-GR" sz="1200" u="none" strike="noStrike" dirty="0">
                          <a:effectLst/>
                          <a:latin typeface="+mn-lt"/>
                        </a:rPr>
                        <a:t>%</a:t>
                      </a:r>
                      <a:endParaRPr lang="el-GR" sz="1200" b="0" i="0" u="none" strike="noStrike" dirty="0">
                        <a:solidFill>
                          <a:srgbClr val="000000"/>
                        </a:solidFill>
                        <a:effectLst/>
                        <a:latin typeface="+mn-lt"/>
                      </a:endParaRPr>
                    </a:p>
                  </a:txBody>
                  <a:tcPr marL="8302" marR="8302" marT="8302" marB="0" anchor="b"/>
                </a:tc>
                <a:tc>
                  <a:txBody>
                    <a:bodyPr/>
                    <a:lstStyle/>
                    <a:p>
                      <a:pPr algn="ctr" fontAlgn="b">
                        <a:buNone/>
                      </a:pPr>
                      <a:r>
                        <a:rPr lang="en-GB" sz="1200" u="none" strike="noStrike" dirty="0">
                          <a:effectLst/>
                          <a:latin typeface="+mn-lt"/>
                        </a:rPr>
                        <a:t>Bid </a:t>
                      </a:r>
                    </a:p>
                    <a:p>
                      <a:pPr algn="ctr" fontAlgn="b">
                        <a:buNone/>
                      </a:pPr>
                      <a:r>
                        <a:rPr lang="en-GB" sz="1200" u="none" strike="noStrike" dirty="0">
                          <a:effectLst/>
                          <a:latin typeface="+mn-lt"/>
                        </a:rPr>
                        <a:t>Quantity x Price</a:t>
                      </a:r>
                      <a:endParaRPr lang="el-GR" sz="1200" b="0" i="0" u="none" strike="noStrike" dirty="0">
                        <a:solidFill>
                          <a:srgbClr val="000000"/>
                        </a:solidFill>
                        <a:effectLst/>
                        <a:latin typeface="+mn-lt"/>
                      </a:endParaRPr>
                    </a:p>
                  </a:txBody>
                  <a:tcPr marL="8302" marR="8302" marT="8302" marB="0" anchor="b"/>
                </a:tc>
                <a:tc>
                  <a:txBody>
                    <a:bodyPr/>
                    <a:lstStyle/>
                    <a:p>
                      <a:pPr algn="ctr" fontAlgn="b">
                        <a:buNone/>
                      </a:pPr>
                      <a:r>
                        <a:rPr lang="en-GB" sz="1200" u="none" strike="noStrike" dirty="0">
                          <a:effectLst/>
                          <a:latin typeface="+mn-lt"/>
                        </a:rPr>
                        <a:t>Ask </a:t>
                      </a:r>
                    </a:p>
                    <a:p>
                      <a:pPr algn="ctr" fontAlgn="b">
                        <a:buNone/>
                      </a:pPr>
                      <a:r>
                        <a:rPr lang="en-GB" sz="1200" u="none" strike="noStrike" dirty="0">
                          <a:effectLst/>
                          <a:latin typeface="+mn-lt"/>
                        </a:rPr>
                        <a:t>Quantity  x Price</a:t>
                      </a:r>
                      <a:endParaRPr lang="el-GR" sz="1200" b="0" i="0" u="none" strike="noStrike" dirty="0">
                        <a:solidFill>
                          <a:srgbClr val="000000"/>
                        </a:solidFill>
                        <a:effectLst/>
                        <a:latin typeface="+mn-lt"/>
                      </a:endParaRPr>
                    </a:p>
                  </a:txBody>
                  <a:tcPr marL="8302" marR="8302" marT="8302" marB="0" anchor="b"/>
                </a:tc>
                <a:tc>
                  <a:txBody>
                    <a:bodyPr/>
                    <a:lstStyle/>
                    <a:p>
                      <a:pPr algn="ctr" fontAlgn="b">
                        <a:buNone/>
                      </a:pPr>
                      <a:r>
                        <a:rPr lang="en-GB" sz="1200" u="none" strike="noStrike" dirty="0">
                          <a:effectLst/>
                          <a:latin typeface="+mn-lt"/>
                        </a:rPr>
                        <a:t>Last Transaction</a:t>
                      </a:r>
                      <a:endParaRPr lang="el-GR" sz="1200" b="0" i="0" u="none" strike="noStrike" dirty="0">
                        <a:solidFill>
                          <a:srgbClr val="000000"/>
                        </a:solidFill>
                        <a:effectLst/>
                        <a:latin typeface="+mn-lt"/>
                      </a:endParaRPr>
                    </a:p>
                  </a:txBody>
                  <a:tcPr marL="8302" marR="8302" marT="8302" marB="0" anchor="b"/>
                </a:tc>
                <a:extLst>
                  <a:ext uri="{0D108BD9-81ED-4DB2-BD59-A6C34878D82A}">
                    <a16:rowId xmlns:a16="http://schemas.microsoft.com/office/drawing/2014/main" val="440019956"/>
                  </a:ext>
                </a:extLst>
              </a:tr>
              <a:tr h="199633">
                <a:tc>
                  <a:txBody>
                    <a:bodyPr/>
                    <a:lstStyle/>
                    <a:p>
                      <a:pPr algn="ctr" fontAlgn="b">
                        <a:buNone/>
                      </a:pPr>
                      <a:r>
                        <a:rPr lang="en-US" sz="1200" u="none" strike="noStrike">
                          <a:effectLst/>
                          <a:latin typeface="+mn-lt"/>
                        </a:rPr>
                        <a:t>AKTRB - 151225 - 5</a:t>
                      </a:r>
                      <a:r>
                        <a:rPr lang="el-GR" sz="1200" u="none" strike="noStrike">
                          <a:effectLst/>
                          <a:latin typeface="+mn-lt"/>
                        </a:rPr>
                        <a:t>Χ - 1.000,00</a:t>
                      </a:r>
                      <a:r>
                        <a:rPr lang="en-US" sz="1200" u="none" strike="noStrike">
                          <a:effectLst/>
                          <a:latin typeface="+mn-lt"/>
                        </a:rPr>
                        <a:t>AKTRB1</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102,98</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dirty="0">
                          <a:effectLst/>
                          <a:latin typeface="+mn-lt"/>
                        </a:rPr>
                        <a:t>0,37%</a:t>
                      </a:r>
                      <a:endParaRPr lang="el-GR" sz="1200" b="0" i="0" u="none" strike="noStrike" dirty="0">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2.000 x 101,781</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14.000 x 102,980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13:05</a:t>
                      </a: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3665896871"/>
                  </a:ext>
                </a:extLst>
              </a:tr>
              <a:tr h="199633">
                <a:tc>
                  <a:txBody>
                    <a:bodyPr/>
                    <a:lstStyle/>
                    <a:p>
                      <a:pPr algn="ctr" fontAlgn="b">
                        <a:buNone/>
                      </a:pPr>
                      <a:r>
                        <a:rPr lang="en-US" sz="1200" u="none" strike="noStrike" dirty="0">
                          <a:effectLst/>
                          <a:latin typeface="+mn-lt"/>
                        </a:rPr>
                        <a:t>CCECB - 250226 - 7</a:t>
                      </a:r>
                      <a:r>
                        <a:rPr lang="el-GR" sz="1200" u="none" strike="noStrike" dirty="0">
                          <a:effectLst/>
                          <a:latin typeface="+mn-lt"/>
                        </a:rPr>
                        <a:t>Χ - 1.000,00</a:t>
                      </a:r>
                      <a:r>
                        <a:rPr lang="en-US" sz="1200" u="none" strike="noStrike" dirty="0">
                          <a:effectLst/>
                          <a:latin typeface="+mn-lt"/>
                        </a:rPr>
                        <a:t>CCECB1</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97,5</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-0,01%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17.000 x 97,700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2.000 x 98,000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13:01</a:t>
                      </a: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36388057"/>
                  </a:ext>
                </a:extLst>
              </a:tr>
              <a:tr h="199633">
                <a:tc>
                  <a:txBody>
                    <a:bodyPr/>
                    <a:lstStyle/>
                    <a:p>
                      <a:pPr algn="ctr" fontAlgn="b">
                        <a:buNone/>
                      </a:pPr>
                      <a:r>
                        <a:rPr lang="en-US" sz="1200" u="none" strike="noStrike">
                          <a:effectLst/>
                          <a:latin typeface="+mn-lt"/>
                        </a:rPr>
                        <a:t>CPLPB-22102021-5</a:t>
                      </a:r>
                      <a:r>
                        <a:rPr lang="el-GR" sz="1200" u="none" strike="noStrike">
                          <a:effectLst/>
                          <a:latin typeface="+mn-lt"/>
                        </a:rPr>
                        <a:t>Χ-1.000,00</a:t>
                      </a:r>
                      <a:r>
                        <a:rPr lang="en-US" sz="1200" u="none" strike="noStrike">
                          <a:effectLst/>
                          <a:latin typeface="+mn-lt"/>
                        </a:rPr>
                        <a:t>CPLPB1</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99,41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-0,06%</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dirty="0">
                          <a:effectLst/>
                          <a:latin typeface="+mn-lt"/>
                        </a:rPr>
                        <a:t>8.000 x 99,410</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5.000 x 99,500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12:57</a:t>
                      </a: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2831402795"/>
                  </a:ext>
                </a:extLst>
              </a:tr>
              <a:tr h="199633">
                <a:tc>
                  <a:txBody>
                    <a:bodyPr/>
                    <a:lstStyle/>
                    <a:p>
                      <a:pPr algn="ctr" fontAlgn="b">
                        <a:buNone/>
                      </a:pPr>
                      <a:r>
                        <a:rPr lang="en-US" sz="1200" u="none" strike="noStrike">
                          <a:effectLst/>
                          <a:latin typeface="+mn-lt"/>
                        </a:rPr>
                        <a:t>CPLPB - 260722 - 7</a:t>
                      </a:r>
                      <a:r>
                        <a:rPr lang="el-GR" sz="1200" u="none" strike="noStrike">
                          <a:effectLst/>
                          <a:latin typeface="+mn-lt"/>
                        </a:rPr>
                        <a:t>Χ - 1.000,00</a:t>
                      </a:r>
                      <a:r>
                        <a:rPr lang="en-US" sz="1200" u="none" strike="noStrike">
                          <a:effectLst/>
                          <a:latin typeface="+mn-lt"/>
                        </a:rPr>
                        <a:t>CPLPB2</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101,1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0,00%</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dirty="0">
                          <a:effectLst/>
                          <a:latin typeface="+mn-lt"/>
                        </a:rPr>
                        <a:t>1.000 x 101,000</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15.000 x 101,499</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13:01</a:t>
                      </a: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2712151917"/>
                  </a:ext>
                </a:extLst>
              </a:tr>
              <a:tr h="199633">
                <a:tc>
                  <a:txBody>
                    <a:bodyPr/>
                    <a:lstStyle/>
                    <a:p>
                      <a:pPr algn="ctr" fontAlgn="b">
                        <a:buNone/>
                      </a:pPr>
                      <a:r>
                        <a:rPr lang="en-US" sz="1200" u="none" strike="noStrike">
                          <a:effectLst/>
                          <a:latin typeface="+mn-lt"/>
                        </a:rPr>
                        <a:t>SBB - 110222 - 5</a:t>
                      </a:r>
                      <a:r>
                        <a:rPr lang="el-GR" sz="1200" u="none" strike="noStrike">
                          <a:effectLst/>
                          <a:latin typeface="+mn-lt"/>
                        </a:rPr>
                        <a:t>Χ - 1000.00</a:t>
                      </a:r>
                      <a:r>
                        <a:rPr lang="en-US" sz="1200" u="none" strike="noStrike">
                          <a:effectLst/>
                          <a:latin typeface="+mn-lt"/>
                        </a:rPr>
                        <a:t>SBB1</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99</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0,00%</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10.000 x 98,400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dirty="0">
                          <a:effectLst/>
                          <a:latin typeface="+mn-lt"/>
                        </a:rPr>
                        <a:t>3.000 x 99,000</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2514820744"/>
                  </a:ext>
                </a:extLst>
              </a:tr>
              <a:tr h="199633">
                <a:tc>
                  <a:txBody>
                    <a:bodyPr/>
                    <a:lstStyle/>
                    <a:p>
                      <a:pPr algn="ctr" fontAlgn="b">
                        <a:buNone/>
                      </a:pPr>
                      <a:r>
                        <a:rPr lang="el-GR" sz="1200" u="none" strike="noStrike">
                          <a:effectLst/>
                          <a:latin typeface="+mn-lt"/>
                        </a:rPr>
                        <a:t>ΑΡΑΙΓΟ-120319-7Χ-1.000,00ΑΡΑΙΓΟ1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100,15</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0,78%</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 x </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 x </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17:25</a:t>
                      </a: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1580594107"/>
                  </a:ext>
                </a:extLst>
              </a:tr>
              <a:tr h="199633">
                <a:tc>
                  <a:txBody>
                    <a:bodyPr/>
                    <a:lstStyle/>
                    <a:p>
                      <a:pPr algn="ctr" fontAlgn="b">
                        <a:buNone/>
                      </a:pPr>
                      <a:r>
                        <a:rPr lang="el-GR" sz="1200" u="none" strike="noStrike">
                          <a:effectLst/>
                          <a:latin typeface="+mn-lt"/>
                        </a:rPr>
                        <a:t>ΑΡΑΙΓΟ-040725-7Χ-1.000,00ΑΡΑΙΓΟ2</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100,18</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-0,08%</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dirty="0">
                          <a:effectLst/>
                          <a:latin typeface="+mn-lt"/>
                        </a:rPr>
                        <a:t>7.000 x 99,678</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r>
                        <a:rPr lang="en-US" sz="1200" u="none" strike="noStrike" dirty="0">
                          <a:effectLst/>
                          <a:latin typeface="+mn-lt"/>
                        </a:rPr>
                        <a:t>23.000 x 100,180</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2633878504"/>
                  </a:ext>
                </a:extLst>
              </a:tr>
              <a:tr h="199633">
                <a:tc>
                  <a:txBody>
                    <a:bodyPr/>
                    <a:lstStyle/>
                    <a:p>
                      <a:pPr algn="ctr" fontAlgn="b">
                        <a:buNone/>
                      </a:pPr>
                      <a:r>
                        <a:rPr lang="el-GR" sz="1200" u="none" strike="noStrike">
                          <a:effectLst/>
                          <a:latin typeface="+mn-lt"/>
                        </a:rPr>
                        <a:t>ΓΕΚΤΕΡΝΑΟ-030720-7Χ-1.000,00ΓΕΚΤΕΡΝΑΟ2</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98,7</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0,20%</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10.000 x 98,700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13.000 x 99,000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13:02</a:t>
                      </a: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4042454767"/>
                  </a:ext>
                </a:extLst>
              </a:tr>
              <a:tr h="199633">
                <a:tc>
                  <a:txBody>
                    <a:bodyPr/>
                    <a:lstStyle/>
                    <a:p>
                      <a:pPr algn="ctr" fontAlgn="b">
                        <a:buNone/>
                      </a:pPr>
                      <a:r>
                        <a:rPr lang="el-GR" sz="1200" u="none" strike="noStrike">
                          <a:effectLst/>
                          <a:latin typeface="+mn-lt"/>
                        </a:rPr>
                        <a:t>ΓΕΚΤΕΡΝΑΟ -141221-7Χ- 1.000,00ΓΕΚΤΕΡΝΑΟ3</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96</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-0,80%</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dirty="0">
                          <a:effectLst/>
                          <a:latin typeface="+mn-lt"/>
                        </a:rPr>
                        <a:t>3.000 x 96,100</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10.000 x 96,750</a:t>
                      </a:r>
                      <a:endParaRPr lang="en-US" sz="1200" b="0" i="0" u="none" strike="noStrike">
                        <a:solidFill>
                          <a:srgbClr val="000000"/>
                        </a:solidFill>
                        <a:effectLst/>
                        <a:latin typeface="+mn-lt"/>
                      </a:endParaRPr>
                    </a:p>
                  </a:txBody>
                  <a:tcPr marL="8302" marR="8302" marT="8302" marB="0" anchor="b"/>
                </a:tc>
                <a:tc>
                  <a:txBody>
                    <a:bodyPr/>
                    <a:lstStyle/>
                    <a:p>
                      <a:pPr algn="ctr" fontAlgn="b">
                        <a:buNone/>
                      </a:pP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3919547412"/>
                  </a:ext>
                </a:extLst>
              </a:tr>
              <a:tr h="199633">
                <a:tc>
                  <a:txBody>
                    <a:bodyPr/>
                    <a:lstStyle/>
                    <a:p>
                      <a:pPr algn="ctr" fontAlgn="b">
                        <a:buNone/>
                      </a:pPr>
                      <a:r>
                        <a:rPr lang="el-GR" sz="1200" u="none" strike="noStrike">
                          <a:effectLst/>
                          <a:latin typeface="+mn-lt"/>
                        </a:rPr>
                        <a:t>ΓΕΚΤΕΡΝΑΟ-290925-7Χ -1.0000,00ΓΕΚΤΕΡΝΑΟ4</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97,7</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0,21%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2.000 x 97,351</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3.000 x 97,700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12:58</a:t>
                      </a: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858460461"/>
                  </a:ext>
                </a:extLst>
              </a:tr>
              <a:tr h="199633">
                <a:tc>
                  <a:txBody>
                    <a:bodyPr/>
                    <a:lstStyle/>
                    <a:p>
                      <a:pPr algn="ctr" fontAlgn="b">
                        <a:buNone/>
                      </a:pPr>
                      <a:r>
                        <a:rPr lang="el-GR" sz="1200" u="none" strike="noStrike">
                          <a:effectLst/>
                          <a:latin typeface="+mn-lt"/>
                        </a:rPr>
                        <a:t>ΕΛΧΑ-161121-7Χ-1.000,00ΕΛΧΑΟ1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96</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-0,23%</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2.000 x 95,880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dirty="0">
                          <a:effectLst/>
                          <a:latin typeface="+mn-lt"/>
                        </a:rPr>
                        <a:t>25.000 x 96,500</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12:56</a:t>
                      </a: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1498108768"/>
                  </a:ext>
                </a:extLst>
              </a:tr>
              <a:tr h="199633">
                <a:tc>
                  <a:txBody>
                    <a:bodyPr/>
                    <a:lstStyle/>
                    <a:p>
                      <a:pPr algn="ctr" fontAlgn="b">
                        <a:buNone/>
                      </a:pPr>
                      <a:r>
                        <a:rPr lang="el-GR" sz="1200" u="none" strike="noStrike">
                          <a:effectLst/>
                          <a:latin typeface="+mn-lt"/>
                        </a:rPr>
                        <a:t>ΙΝΛΟΤΟ-270224-5Χ-1.000,00ΙΝΛΟΤΟ1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102,5</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0,98%</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5.000 x 101,510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14.000 x 102,450</a:t>
                      </a:r>
                      <a:endParaRPr lang="en-US" sz="1200" b="0" i="0" u="none" strike="noStrike">
                        <a:solidFill>
                          <a:srgbClr val="000000"/>
                        </a:solidFill>
                        <a:effectLst/>
                        <a:latin typeface="+mn-lt"/>
                      </a:endParaRPr>
                    </a:p>
                  </a:txBody>
                  <a:tcPr marL="8302" marR="8302" marT="8302" marB="0" anchor="b"/>
                </a:tc>
                <a:tc>
                  <a:txBody>
                    <a:bodyPr/>
                    <a:lstStyle/>
                    <a:p>
                      <a:pPr algn="ctr" fontAlgn="b">
                        <a:buNone/>
                      </a:pP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316490815"/>
                  </a:ext>
                </a:extLst>
              </a:tr>
              <a:tr h="199633">
                <a:tc>
                  <a:txBody>
                    <a:bodyPr/>
                    <a:lstStyle/>
                    <a:p>
                      <a:pPr algn="ctr" fontAlgn="b">
                        <a:buNone/>
                      </a:pPr>
                      <a:r>
                        <a:rPr lang="el-GR" sz="1200" u="none" strike="noStrike">
                          <a:effectLst/>
                          <a:latin typeface="+mn-lt"/>
                        </a:rPr>
                        <a:t>ΙΝΤΕΚΟ-151223-5Χ-1.000,00ΙΝΤΕΚΟ1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102,8</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0,00%</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5.000 x 102,600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dirty="0">
                          <a:effectLst/>
                          <a:latin typeface="+mn-lt"/>
                        </a:rPr>
                        <a:t>19.000 x 102,800</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13:00</a:t>
                      </a: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202033751"/>
                  </a:ext>
                </a:extLst>
              </a:tr>
              <a:tr h="199633">
                <a:tc>
                  <a:txBody>
                    <a:bodyPr/>
                    <a:lstStyle/>
                    <a:p>
                      <a:pPr algn="ctr" fontAlgn="b">
                        <a:buNone/>
                      </a:pPr>
                      <a:r>
                        <a:rPr lang="en-US" sz="1200" u="none" strike="noStrike">
                          <a:effectLst/>
                          <a:latin typeface="+mn-lt"/>
                        </a:rPr>
                        <a:t>LAMDADEVEL</a:t>
                      </a:r>
                      <a:r>
                        <a:rPr lang="el-GR" sz="1200" u="none" strike="noStrike">
                          <a:effectLst/>
                          <a:latin typeface="+mn-lt"/>
                        </a:rPr>
                        <a:t>Ο-210720-7Χ-1000,00ΛΑΜΔΑΟ1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99,9</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0,15%</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6.000 x 99,540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7.000 x 99,899</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12:58</a:t>
                      </a: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675586303"/>
                  </a:ext>
                </a:extLst>
              </a:tr>
              <a:tr h="199633">
                <a:tc>
                  <a:txBody>
                    <a:bodyPr/>
                    <a:lstStyle/>
                    <a:p>
                      <a:pPr algn="ctr" fontAlgn="b">
                        <a:buNone/>
                      </a:pPr>
                      <a:r>
                        <a:rPr lang="el-GR" sz="1200" u="none" strike="noStrike">
                          <a:effectLst/>
                          <a:latin typeface="+mn-lt"/>
                        </a:rPr>
                        <a:t>ΛΑΜΔΑΟ - 181125 - 7Χ -1.000,00ΛΑΜΔΑΟ3</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98,7</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0,07%</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3.000 x 98,450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dirty="0">
                          <a:effectLst/>
                          <a:latin typeface="+mn-lt"/>
                        </a:rPr>
                        <a:t>14.000 x 98,700</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13:00</a:t>
                      </a: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2946611698"/>
                  </a:ext>
                </a:extLst>
              </a:tr>
              <a:tr h="245357">
                <a:tc>
                  <a:txBody>
                    <a:bodyPr/>
                    <a:lstStyle/>
                    <a:p>
                      <a:pPr algn="ctr" fontAlgn="b">
                        <a:buNone/>
                      </a:pPr>
                      <a:r>
                        <a:rPr lang="el-GR" sz="1200" u="none" strike="noStrike">
                          <a:effectLst/>
                          <a:latin typeface="+mn-lt"/>
                        </a:rPr>
                        <a:t>ΜΟΗΟ-230321-7Χ-1.000,00ΜΟΗΟ1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97,1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-0,41%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3.000 x 97,100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dirty="0">
                          <a:effectLst/>
                          <a:latin typeface="+mn-lt"/>
                        </a:rPr>
                        <a:t>4.000 x 97,500</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12:58</a:t>
                      </a:r>
                      <a:endParaRPr lang="el-GR" sz="1200" b="0" i="0" u="none" strike="noStrike">
                        <a:solidFill>
                          <a:srgbClr val="000000"/>
                        </a:solidFill>
                        <a:effectLst/>
                        <a:latin typeface="+mn-lt"/>
                      </a:endParaRPr>
                    </a:p>
                  </a:txBody>
                  <a:tcPr marL="8302" marR="8302" marT="8302" marB="0" anchor="b"/>
                </a:tc>
                <a:extLst>
                  <a:ext uri="{0D108BD9-81ED-4DB2-BD59-A6C34878D82A}">
                    <a16:rowId xmlns:a16="http://schemas.microsoft.com/office/drawing/2014/main" val="1512564764"/>
                  </a:ext>
                </a:extLst>
              </a:tr>
              <a:tr h="375575">
                <a:tc>
                  <a:txBody>
                    <a:bodyPr/>
                    <a:lstStyle/>
                    <a:p>
                      <a:pPr algn="ctr" fontAlgn="b">
                        <a:buNone/>
                      </a:pPr>
                      <a:r>
                        <a:rPr lang="el-GR" sz="1200" u="none" strike="noStrike" dirty="0">
                          <a:effectLst/>
                          <a:latin typeface="+mn-lt"/>
                        </a:rPr>
                        <a:t>ΜΥΤΙΛΟ-100723-7Χ-1.000,00ΜΥΤΙΛΟ2</a:t>
                      </a:r>
                      <a:endParaRPr lang="el-GR" sz="1200" b="0" i="0" u="none" strike="noStrike" dirty="0">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100,65</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0,44%</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dirty="0">
                          <a:effectLst/>
                          <a:latin typeface="+mn-lt"/>
                        </a:rPr>
                        <a:t>15.000 x 100,600</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r>
                        <a:rPr lang="en-US" sz="1200" u="none" strike="noStrike" dirty="0">
                          <a:effectLst/>
                          <a:latin typeface="+mn-lt"/>
                        </a:rPr>
                        <a:t>100.000 x 100,680</a:t>
                      </a:r>
                      <a:endParaRPr lang="en-US" sz="1200" b="0" i="0" u="none" strike="noStrike" dirty="0">
                        <a:solidFill>
                          <a:srgbClr val="000000"/>
                        </a:solidFill>
                        <a:effectLst/>
                        <a:latin typeface="+mn-lt"/>
                      </a:endParaRPr>
                    </a:p>
                  </a:txBody>
                  <a:tcPr marL="8302" marR="8302" marT="8302" marB="0" anchor="b"/>
                </a:tc>
                <a:tc>
                  <a:txBody>
                    <a:bodyPr/>
                    <a:lstStyle/>
                    <a:p>
                      <a:pPr algn="ctr" fontAlgn="b">
                        <a:buNone/>
                      </a:pPr>
                      <a:r>
                        <a:rPr lang="el-GR" sz="1200" u="none" strike="noStrike" dirty="0">
                          <a:effectLst/>
                          <a:latin typeface="+mn-lt"/>
                        </a:rPr>
                        <a:t>13:04</a:t>
                      </a:r>
                      <a:endParaRPr lang="el-GR" sz="1200" b="0" i="0" u="none" strike="noStrike" dirty="0">
                        <a:solidFill>
                          <a:srgbClr val="000000"/>
                        </a:solidFill>
                        <a:effectLst/>
                        <a:latin typeface="+mn-lt"/>
                      </a:endParaRPr>
                    </a:p>
                  </a:txBody>
                  <a:tcPr marL="8302" marR="8302" marT="8302" marB="0" anchor="b"/>
                </a:tc>
                <a:extLst>
                  <a:ext uri="{0D108BD9-81ED-4DB2-BD59-A6C34878D82A}">
                    <a16:rowId xmlns:a16="http://schemas.microsoft.com/office/drawing/2014/main" val="1650968756"/>
                  </a:ext>
                </a:extLst>
              </a:tr>
              <a:tr h="199633">
                <a:tc>
                  <a:txBody>
                    <a:bodyPr/>
                    <a:lstStyle/>
                    <a:p>
                      <a:pPr algn="ctr" fontAlgn="b">
                        <a:buNone/>
                      </a:pPr>
                      <a:r>
                        <a:rPr lang="el-GR" sz="1200" u="none" strike="noStrike">
                          <a:effectLst/>
                          <a:latin typeface="+mn-lt"/>
                        </a:rPr>
                        <a:t>ΝΟΒΑΛ - 061221 - 7Χ - 1.000,00ΝΟΒΑΛΟ1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96,6</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-0,24%</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23.000 x 96,800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2.000 x 97,499</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dirty="0">
                          <a:effectLst/>
                          <a:latin typeface="+mn-lt"/>
                        </a:rPr>
                        <a:t>12:57</a:t>
                      </a:r>
                      <a:endParaRPr lang="el-GR" sz="1200" b="0" i="0" u="none" strike="noStrike" dirty="0">
                        <a:solidFill>
                          <a:srgbClr val="000000"/>
                        </a:solidFill>
                        <a:effectLst/>
                        <a:latin typeface="+mn-lt"/>
                      </a:endParaRPr>
                    </a:p>
                  </a:txBody>
                  <a:tcPr marL="8302" marR="8302" marT="8302" marB="0" anchor="b"/>
                </a:tc>
                <a:extLst>
                  <a:ext uri="{0D108BD9-81ED-4DB2-BD59-A6C34878D82A}">
                    <a16:rowId xmlns:a16="http://schemas.microsoft.com/office/drawing/2014/main" val="2884258791"/>
                  </a:ext>
                </a:extLst>
              </a:tr>
              <a:tr h="199633">
                <a:tc>
                  <a:txBody>
                    <a:bodyPr/>
                    <a:lstStyle/>
                    <a:p>
                      <a:pPr algn="ctr" fontAlgn="b">
                        <a:buNone/>
                      </a:pPr>
                      <a:r>
                        <a:rPr lang="el-GR" sz="1200" u="none" strike="noStrike">
                          <a:effectLst/>
                          <a:latin typeface="+mn-lt"/>
                        </a:rPr>
                        <a:t>ΟΤΟΕΛΟ-230124-5Χ-1.000,00ΟΤΟΕΛΟ1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100,95</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-0,05%</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1.000 x 100,900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5.000 x 101,419</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dirty="0">
                          <a:effectLst/>
                          <a:latin typeface="+mn-lt"/>
                        </a:rPr>
                        <a:t>13:02</a:t>
                      </a:r>
                      <a:endParaRPr lang="el-GR" sz="1200" b="0" i="0" u="none" strike="noStrike" dirty="0">
                        <a:solidFill>
                          <a:srgbClr val="000000"/>
                        </a:solidFill>
                        <a:effectLst/>
                        <a:latin typeface="+mn-lt"/>
                      </a:endParaRPr>
                    </a:p>
                  </a:txBody>
                  <a:tcPr marL="8302" marR="8302" marT="8302" marB="0" anchor="b"/>
                </a:tc>
                <a:extLst>
                  <a:ext uri="{0D108BD9-81ED-4DB2-BD59-A6C34878D82A}">
                    <a16:rowId xmlns:a16="http://schemas.microsoft.com/office/drawing/2014/main" val="1807725775"/>
                  </a:ext>
                </a:extLst>
              </a:tr>
              <a:tr h="199633">
                <a:tc>
                  <a:txBody>
                    <a:bodyPr/>
                    <a:lstStyle/>
                    <a:p>
                      <a:pPr algn="ctr" fontAlgn="b">
                        <a:buNone/>
                      </a:pPr>
                      <a:r>
                        <a:rPr lang="el-GR" sz="1200" u="none" strike="noStrike">
                          <a:effectLst/>
                          <a:latin typeface="+mn-lt"/>
                        </a:rPr>
                        <a:t>ΠΡΕΜΙΑ-250122-5Χ-1000,00ΠΡΕΜΙΑΟ1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98,45</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-0,76%</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10.000 x 98,750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4.000 x 99,400</a:t>
                      </a:r>
                      <a:endParaRPr lang="en-US" sz="1200" b="0" i="0" u="none" strike="noStrike">
                        <a:solidFill>
                          <a:srgbClr val="000000"/>
                        </a:solidFill>
                        <a:effectLst/>
                        <a:latin typeface="+mn-lt"/>
                      </a:endParaRPr>
                    </a:p>
                  </a:txBody>
                  <a:tcPr marL="8302" marR="8302" marT="8302" marB="0" anchor="b"/>
                </a:tc>
                <a:tc>
                  <a:txBody>
                    <a:bodyPr/>
                    <a:lstStyle/>
                    <a:p>
                      <a:pPr algn="ctr" fontAlgn="b">
                        <a:buNone/>
                      </a:pPr>
                      <a:endParaRPr lang="el-GR" sz="1200" b="0" i="0" u="none" strike="noStrike" dirty="0">
                        <a:solidFill>
                          <a:srgbClr val="000000"/>
                        </a:solidFill>
                        <a:effectLst/>
                        <a:latin typeface="+mn-lt"/>
                      </a:endParaRPr>
                    </a:p>
                  </a:txBody>
                  <a:tcPr marL="8302" marR="8302" marT="8302" marB="0" anchor="b"/>
                </a:tc>
                <a:extLst>
                  <a:ext uri="{0D108BD9-81ED-4DB2-BD59-A6C34878D82A}">
                    <a16:rowId xmlns:a16="http://schemas.microsoft.com/office/drawing/2014/main" val="2765888860"/>
                  </a:ext>
                </a:extLst>
              </a:tr>
              <a:tr h="199633">
                <a:tc>
                  <a:txBody>
                    <a:bodyPr/>
                    <a:lstStyle/>
                    <a:p>
                      <a:pPr algn="ctr" fontAlgn="b">
                        <a:buNone/>
                      </a:pPr>
                      <a:r>
                        <a:rPr lang="el-GR" sz="1200" u="none" strike="noStrike">
                          <a:effectLst/>
                          <a:latin typeface="+mn-lt"/>
                        </a:rPr>
                        <a:t>ΠΡΟΝΤΕΑ - 200721 - 7Χ-1.000,00ΠΡΟΝΤΕΑΟ1</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96</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0,00%</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1.000 x 95,750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1.000 x 96,750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l-GR" sz="1200" u="none" strike="noStrike" dirty="0">
                          <a:effectLst/>
                          <a:latin typeface="+mn-lt"/>
                        </a:rPr>
                        <a:t>12:58</a:t>
                      </a:r>
                      <a:endParaRPr lang="el-GR" sz="1200" b="0" i="0" u="none" strike="noStrike" dirty="0">
                        <a:solidFill>
                          <a:srgbClr val="000000"/>
                        </a:solidFill>
                        <a:effectLst/>
                        <a:latin typeface="+mn-lt"/>
                      </a:endParaRPr>
                    </a:p>
                  </a:txBody>
                  <a:tcPr marL="8302" marR="8302" marT="8302" marB="0" anchor="b"/>
                </a:tc>
                <a:extLst>
                  <a:ext uri="{0D108BD9-81ED-4DB2-BD59-A6C34878D82A}">
                    <a16:rowId xmlns:a16="http://schemas.microsoft.com/office/drawing/2014/main" val="2929644389"/>
                  </a:ext>
                </a:extLst>
              </a:tr>
              <a:tr h="199633">
                <a:tc>
                  <a:txBody>
                    <a:bodyPr/>
                    <a:lstStyle/>
                    <a:p>
                      <a:pPr algn="ctr" fontAlgn="b">
                        <a:buNone/>
                      </a:pPr>
                      <a:r>
                        <a:rPr lang="el-GR" sz="1200" u="none" strike="noStrike" dirty="0">
                          <a:effectLst/>
                          <a:latin typeface="+mn-lt"/>
                        </a:rPr>
                        <a:t>ΤΕΝΕΡΓΧΟ -221019-7Χ-1.000,00ΤΕΝΕΡΓΧΟ2</a:t>
                      </a:r>
                      <a:endParaRPr lang="el-GR" sz="1200" b="0" i="0" u="none" strike="noStrike" dirty="0">
                        <a:solidFill>
                          <a:srgbClr val="000000"/>
                        </a:solidFill>
                        <a:effectLst/>
                        <a:latin typeface="+mn-lt"/>
                      </a:endParaRPr>
                    </a:p>
                  </a:txBody>
                  <a:tcPr marL="8302" marR="8302" marT="8302" marB="0" anchor="b"/>
                </a:tc>
                <a:tc>
                  <a:txBody>
                    <a:bodyPr/>
                    <a:lstStyle/>
                    <a:p>
                      <a:pPr algn="ctr" fontAlgn="b">
                        <a:buNone/>
                      </a:pPr>
                      <a:r>
                        <a:rPr lang="el-GR" sz="1200" u="none" strike="noStrike" dirty="0">
                          <a:effectLst/>
                          <a:latin typeface="+mn-lt"/>
                        </a:rPr>
                        <a:t>99,1</a:t>
                      </a:r>
                      <a:endParaRPr lang="el-GR" sz="1200" b="0" i="0" u="none" strike="noStrike" dirty="0">
                        <a:solidFill>
                          <a:srgbClr val="000000"/>
                        </a:solidFill>
                        <a:effectLst/>
                        <a:latin typeface="+mn-lt"/>
                      </a:endParaRPr>
                    </a:p>
                  </a:txBody>
                  <a:tcPr marL="8302" marR="8302" marT="8302" marB="0" anchor="b"/>
                </a:tc>
                <a:tc>
                  <a:txBody>
                    <a:bodyPr/>
                    <a:lstStyle/>
                    <a:p>
                      <a:pPr algn="ctr" fontAlgn="b">
                        <a:buNone/>
                      </a:pPr>
                      <a:r>
                        <a:rPr lang="el-GR" sz="1200" u="none" strike="noStrike">
                          <a:effectLst/>
                          <a:latin typeface="+mn-lt"/>
                        </a:rPr>
                        <a:t>-0,09%</a:t>
                      </a:r>
                      <a:endParaRPr lang="el-GR"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15.000 x 99,100</a:t>
                      </a:r>
                      <a:endParaRPr lang="en-US" sz="1200" b="0" i="0" u="none" strike="noStrike">
                        <a:solidFill>
                          <a:srgbClr val="000000"/>
                        </a:solidFill>
                        <a:effectLst/>
                        <a:latin typeface="+mn-lt"/>
                      </a:endParaRPr>
                    </a:p>
                  </a:txBody>
                  <a:tcPr marL="8302" marR="8302" marT="8302" marB="0" anchor="b"/>
                </a:tc>
                <a:tc>
                  <a:txBody>
                    <a:bodyPr/>
                    <a:lstStyle/>
                    <a:p>
                      <a:pPr algn="ctr" fontAlgn="b">
                        <a:buNone/>
                      </a:pPr>
                      <a:r>
                        <a:rPr lang="en-US" sz="1200" u="none" strike="noStrike">
                          <a:effectLst/>
                          <a:latin typeface="+mn-lt"/>
                        </a:rPr>
                        <a:t>18.000 x 99,540</a:t>
                      </a:r>
                      <a:endParaRPr lang="en-US" sz="1200" b="0" i="0" u="none" strike="noStrike">
                        <a:solidFill>
                          <a:srgbClr val="000000"/>
                        </a:solidFill>
                        <a:effectLst/>
                        <a:latin typeface="+mn-lt"/>
                      </a:endParaRPr>
                    </a:p>
                  </a:txBody>
                  <a:tcPr marL="8302" marR="8302" marT="8302" marB="0" anchor="b"/>
                </a:tc>
                <a:tc>
                  <a:txBody>
                    <a:bodyPr/>
                    <a:lstStyle/>
                    <a:p>
                      <a:pPr algn="ctr" fontAlgn="b">
                        <a:buNone/>
                      </a:pPr>
                      <a:endParaRPr lang="el-GR" sz="1200" b="0" i="0" u="none" strike="noStrike" dirty="0">
                        <a:solidFill>
                          <a:srgbClr val="000000"/>
                        </a:solidFill>
                        <a:effectLst/>
                        <a:latin typeface="+mn-lt"/>
                      </a:endParaRPr>
                    </a:p>
                  </a:txBody>
                  <a:tcPr marL="8302" marR="8302" marT="8302" marB="0" anchor="b"/>
                </a:tc>
                <a:extLst>
                  <a:ext uri="{0D108BD9-81ED-4DB2-BD59-A6C34878D82A}">
                    <a16:rowId xmlns:a16="http://schemas.microsoft.com/office/drawing/2014/main" val="2395454378"/>
                  </a:ext>
                </a:extLst>
              </a:tr>
            </a:tbl>
          </a:graphicData>
        </a:graphic>
      </p:graphicFrame>
    </p:spTree>
    <p:extLst>
      <p:ext uri="{BB962C8B-B14F-4D97-AF65-F5344CB8AC3E}">
        <p14:creationId xmlns:p14="http://schemas.microsoft.com/office/powerpoint/2010/main" val="4143079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D3BDF-2EB3-A169-5B33-243D2D043B7F}"/>
            </a:ext>
          </a:extLst>
        </p:cNvPr>
        <p:cNvGrpSpPr/>
        <p:nvPr/>
      </p:nvGrpSpPr>
      <p:grpSpPr>
        <a:xfrm>
          <a:off x="0" y="0"/>
          <a:ext cx="0" cy="0"/>
          <a:chOff x="0" y="0"/>
          <a:chExt cx="0" cy="0"/>
        </a:xfrm>
      </p:grpSpPr>
      <p:graphicFrame>
        <p:nvGraphicFramePr>
          <p:cNvPr id="2" name="Θέση περιεχομένου 1">
            <a:extLst>
              <a:ext uri="{FF2B5EF4-FFF2-40B4-BE49-F238E27FC236}">
                <a16:creationId xmlns:a16="http://schemas.microsoft.com/office/drawing/2014/main" id="{67CF8DB7-C338-B377-7B22-50A769CC40DB}"/>
              </a:ext>
            </a:extLst>
          </p:cNvPr>
          <p:cNvGraphicFramePr>
            <a:graphicFrameLocks noGrp="1"/>
          </p:cNvGraphicFramePr>
          <p:nvPr>
            <p:ph idx="1"/>
            <p:extLst>
              <p:ext uri="{D42A27DB-BD31-4B8C-83A1-F6EECF244321}">
                <p14:modId xmlns:p14="http://schemas.microsoft.com/office/powerpoint/2010/main" val="3380789930"/>
              </p:ext>
            </p:extLst>
          </p:nvPr>
        </p:nvGraphicFramePr>
        <p:xfrm>
          <a:off x="521111" y="1172496"/>
          <a:ext cx="5320397" cy="5061155"/>
        </p:xfrm>
        <a:graphic>
          <a:graphicData uri="http://schemas.openxmlformats.org/drawingml/2006/table">
            <a:tbl>
              <a:tblPr>
                <a:tableStyleId>{5C22544A-7EE6-4342-B048-85BDC9FD1C3A}</a:tableStyleId>
              </a:tblPr>
              <a:tblGrid>
                <a:gridCol w="794346">
                  <a:extLst>
                    <a:ext uri="{9D8B030D-6E8A-4147-A177-3AD203B41FA5}">
                      <a16:colId xmlns:a16="http://schemas.microsoft.com/office/drawing/2014/main" val="1238577797"/>
                    </a:ext>
                  </a:extLst>
                </a:gridCol>
                <a:gridCol w="891439">
                  <a:extLst>
                    <a:ext uri="{9D8B030D-6E8A-4147-A177-3AD203B41FA5}">
                      <a16:colId xmlns:a16="http://schemas.microsoft.com/office/drawing/2014/main" val="1774527364"/>
                    </a:ext>
                  </a:extLst>
                </a:gridCol>
                <a:gridCol w="445721">
                  <a:extLst>
                    <a:ext uri="{9D8B030D-6E8A-4147-A177-3AD203B41FA5}">
                      <a16:colId xmlns:a16="http://schemas.microsoft.com/office/drawing/2014/main" val="3672233420"/>
                    </a:ext>
                  </a:extLst>
                </a:gridCol>
                <a:gridCol w="644684">
                  <a:extLst>
                    <a:ext uri="{9D8B030D-6E8A-4147-A177-3AD203B41FA5}">
                      <a16:colId xmlns:a16="http://schemas.microsoft.com/office/drawing/2014/main" val="1616927583"/>
                    </a:ext>
                  </a:extLst>
                </a:gridCol>
                <a:gridCol w="460490">
                  <a:extLst>
                    <a:ext uri="{9D8B030D-6E8A-4147-A177-3AD203B41FA5}">
                      <a16:colId xmlns:a16="http://schemas.microsoft.com/office/drawing/2014/main" val="3960630855"/>
                    </a:ext>
                  </a:extLst>
                </a:gridCol>
                <a:gridCol w="1013079">
                  <a:extLst>
                    <a:ext uri="{9D8B030D-6E8A-4147-A177-3AD203B41FA5}">
                      <a16:colId xmlns:a16="http://schemas.microsoft.com/office/drawing/2014/main" val="2789771530"/>
                    </a:ext>
                  </a:extLst>
                </a:gridCol>
                <a:gridCol w="702247">
                  <a:extLst>
                    <a:ext uri="{9D8B030D-6E8A-4147-A177-3AD203B41FA5}">
                      <a16:colId xmlns:a16="http://schemas.microsoft.com/office/drawing/2014/main" val="3887539760"/>
                    </a:ext>
                  </a:extLst>
                </a:gridCol>
                <a:gridCol w="368391">
                  <a:extLst>
                    <a:ext uri="{9D8B030D-6E8A-4147-A177-3AD203B41FA5}">
                      <a16:colId xmlns:a16="http://schemas.microsoft.com/office/drawing/2014/main" val="609223293"/>
                    </a:ext>
                  </a:extLst>
                </a:gridCol>
              </a:tblGrid>
              <a:tr h="297715">
                <a:tc>
                  <a:txBody>
                    <a:bodyPr/>
                    <a:lstStyle/>
                    <a:p>
                      <a:pPr algn="ctr" fontAlgn="b">
                        <a:buNone/>
                      </a:pPr>
                      <a:endParaRPr lang="el-GR" sz="1000" b="0" i="0" u="none" strike="noStrike" dirty="0">
                        <a:solidFill>
                          <a:srgbClr val="000000"/>
                        </a:solidFill>
                        <a:effectLst/>
                        <a:latin typeface="+mn-lt"/>
                      </a:endParaRPr>
                    </a:p>
                  </a:txBody>
                  <a:tcPr marL="8626" marR="8626" marT="8626" marB="0" anchor="b"/>
                </a:tc>
                <a:tc gridSpan="2">
                  <a:txBody>
                    <a:bodyPr/>
                    <a:lstStyle/>
                    <a:p>
                      <a:pPr algn="ctr" fontAlgn="b">
                        <a:buNone/>
                      </a:pPr>
                      <a:r>
                        <a:rPr lang="en-GB" sz="1000" b="1" u="none" strike="noStrike" dirty="0">
                          <a:effectLst/>
                          <a:latin typeface="+mn-lt"/>
                        </a:rPr>
                        <a:t>Historical Data </a:t>
                      </a:r>
                      <a:endParaRPr lang="el-GR" sz="1000" b="1" i="0" u="none" strike="noStrike" dirty="0">
                        <a:solidFill>
                          <a:srgbClr val="000000"/>
                        </a:solidFill>
                        <a:effectLst/>
                        <a:latin typeface="+mn-lt"/>
                      </a:endParaRPr>
                    </a:p>
                  </a:txBody>
                  <a:tcPr marL="8626" marR="8626" marT="8626" marB="0" anchor="b"/>
                </a:tc>
                <a:tc hMerge="1">
                  <a:txBody>
                    <a:bodyPr/>
                    <a:lstStyle/>
                    <a:p>
                      <a:endParaRPr lang="el-GR"/>
                    </a:p>
                  </a:txBody>
                  <a:tcPr/>
                </a:tc>
                <a:tc>
                  <a:txBody>
                    <a:bodyPr/>
                    <a:lstStyle/>
                    <a:p>
                      <a:pPr algn="ctr" fontAlgn="b">
                        <a:buNone/>
                      </a:pPr>
                      <a:endParaRPr lang="el-GR" sz="1000" b="0" i="0" u="none" strike="noStrike">
                        <a:solidFill>
                          <a:srgbClr val="000000"/>
                        </a:solidFill>
                        <a:effectLst/>
                        <a:latin typeface="+mn-lt"/>
                      </a:endParaRPr>
                    </a:p>
                  </a:txBody>
                  <a:tcPr marL="8626" marR="8626" marT="8626" marB="0" anchor="b"/>
                </a:tc>
                <a:tc>
                  <a:txBody>
                    <a:bodyPr/>
                    <a:lstStyle/>
                    <a:p>
                      <a:pPr algn="ctr" fontAlgn="b">
                        <a:buNone/>
                      </a:pPr>
                      <a:endParaRPr lang="el-GR" sz="1000" b="0" i="0" u="none" strike="noStrike">
                        <a:solidFill>
                          <a:srgbClr val="000000"/>
                        </a:solidFill>
                        <a:effectLst/>
                        <a:latin typeface="+mn-lt"/>
                      </a:endParaRPr>
                    </a:p>
                  </a:txBody>
                  <a:tcPr marL="8626" marR="8626" marT="8626" marB="0" anchor="b"/>
                </a:tc>
                <a:tc>
                  <a:txBody>
                    <a:bodyPr/>
                    <a:lstStyle/>
                    <a:p>
                      <a:pPr algn="ctr" fontAlgn="b">
                        <a:buNone/>
                      </a:pPr>
                      <a:endParaRPr lang="el-GR" sz="1000" b="0" i="0" u="none" strike="noStrike">
                        <a:solidFill>
                          <a:srgbClr val="000000"/>
                        </a:solidFill>
                        <a:effectLst/>
                        <a:latin typeface="+mn-lt"/>
                      </a:endParaRPr>
                    </a:p>
                  </a:txBody>
                  <a:tcPr marL="8626" marR="8626" marT="8626" marB="0" anchor="b"/>
                </a:tc>
                <a:tc>
                  <a:txBody>
                    <a:bodyPr/>
                    <a:lstStyle/>
                    <a:p>
                      <a:pPr algn="ctr" fontAlgn="b">
                        <a:buNone/>
                      </a:pPr>
                      <a:endParaRPr lang="el-GR" sz="1000" b="0" i="0" u="none" strike="noStrike" dirty="0">
                        <a:solidFill>
                          <a:srgbClr val="000000"/>
                        </a:solidFill>
                        <a:effectLst/>
                        <a:latin typeface="+mn-lt"/>
                      </a:endParaRPr>
                    </a:p>
                  </a:txBody>
                  <a:tcPr marL="8626" marR="8626" marT="8626" marB="0" anchor="b"/>
                </a:tc>
                <a:tc>
                  <a:txBody>
                    <a:bodyPr/>
                    <a:lstStyle/>
                    <a:p>
                      <a:pPr algn="ctr" fontAlgn="b">
                        <a:buNone/>
                      </a:pPr>
                      <a:endParaRPr lang="el-GR" sz="1000" b="0" i="0" u="none" strike="noStrike" dirty="0">
                        <a:solidFill>
                          <a:srgbClr val="000000"/>
                        </a:solidFill>
                        <a:effectLst/>
                        <a:latin typeface="+mn-lt"/>
                      </a:endParaRPr>
                    </a:p>
                  </a:txBody>
                  <a:tcPr marL="8626" marR="8626" marT="8626" marB="0" anchor="b"/>
                </a:tc>
                <a:extLst>
                  <a:ext uri="{0D108BD9-81ED-4DB2-BD59-A6C34878D82A}">
                    <a16:rowId xmlns:a16="http://schemas.microsoft.com/office/drawing/2014/main" val="504694612"/>
                  </a:ext>
                </a:extLst>
              </a:tr>
              <a:tr h="297715">
                <a:tc>
                  <a:txBody>
                    <a:bodyPr/>
                    <a:lstStyle/>
                    <a:p>
                      <a:pPr algn="ctr" fontAlgn="b">
                        <a:buNone/>
                      </a:pPr>
                      <a:r>
                        <a:rPr lang="en-GB" sz="1000" b="0" i="0" u="none" strike="noStrike" dirty="0">
                          <a:solidFill>
                            <a:srgbClr val="000000"/>
                          </a:solidFill>
                          <a:effectLst/>
                          <a:latin typeface="+mn-lt"/>
                        </a:rPr>
                        <a:t>Date </a:t>
                      </a:r>
                      <a:endParaRPr lang="el-GR" sz="1000" b="0" i="0" u="none" strike="noStrike" dirty="0">
                        <a:solidFill>
                          <a:srgbClr val="000000"/>
                        </a:solidFill>
                        <a:effectLst/>
                        <a:latin typeface="+mn-lt"/>
                      </a:endParaRPr>
                    </a:p>
                  </a:txBody>
                  <a:tcPr marL="8626" marR="8626" marT="8626" marB="0" anchor="b"/>
                </a:tc>
                <a:tc>
                  <a:txBody>
                    <a:bodyPr/>
                    <a:lstStyle/>
                    <a:p>
                      <a:pPr algn="ctr" fontAlgn="b">
                        <a:buNone/>
                      </a:pPr>
                      <a:r>
                        <a:rPr lang="en-GB" sz="1000" u="none" strike="noStrike" dirty="0">
                          <a:effectLst/>
                          <a:latin typeface="+mn-lt"/>
                        </a:rPr>
                        <a:t>Close </a:t>
                      </a:r>
                      <a:endParaRPr lang="el-GR" sz="1000" b="0" i="0" u="none" strike="noStrike" dirty="0">
                        <a:solidFill>
                          <a:srgbClr val="000000"/>
                        </a:solidFill>
                        <a:effectLst/>
                        <a:latin typeface="+mn-lt"/>
                      </a:endParaRPr>
                    </a:p>
                  </a:txBody>
                  <a:tcPr marL="8626" marR="8626" marT="8626" marB="0" anchor="b"/>
                </a:tc>
                <a:tc>
                  <a:txBody>
                    <a:bodyPr/>
                    <a:lstStyle/>
                    <a:p>
                      <a:pPr algn="ctr" fontAlgn="b">
                        <a:buNone/>
                      </a:pPr>
                      <a:r>
                        <a:rPr lang="en-GB" sz="1000" b="0" i="0" u="none" strike="noStrike" dirty="0">
                          <a:solidFill>
                            <a:srgbClr val="000000"/>
                          </a:solidFill>
                          <a:effectLst/>
                          <a:latin typeface="+mn-lt"/>
                        </a:rPr>
                        <a:t>Hi</a:t>
                      </a:r>
                      <a:endParaRPr lang="el-GR" sz="1000" b="0" i="0" u="none" strike="noStrike" dirty="0">
                        <a:solidFill>
                          <a:srgbClr val="000000"/>
                        </a:solidFill>
                        <a:effectLst/>
                        <a:latin typeface="+mn-lt"/>
                      </a:endParaRPr>
                    </a:p>
                  </a:txBody>
                  <a:tcPr marL="8626" marR="8626" marT="8626" marB="0" anchor="b"/>
                </a:tc>
                <a:tc>
                  <a:txBody>
                    <a:bodyPr/>
                    <a:lstStyle/>
                    <a:p>
                      <a:pPr algn="ctr" fontAlgn="b">
                        <a:buNone/>
                      </a:pPr>
                      <a:r>
                        <a:rPr lang="en-GB" sz="1000" u="none" strike="noStrike" dirty="0">
                          <a:effectLst/>
                          <a:latin typeface="+mn-lt"/>
                        </a:rPr>
                        <a:t>Low</a:t>
                      </a:r>
                      <a:endParaRPr lang="el-GR" sz="1000" b="0" i="0" u="none" strike="noStrike" dirty="0">
                        <a:solidFill>
                          <a:srgbClr val="000000"/>
                        </a:solidFill>
                        <a:effectLst/>
                        <a:latin typeface="+mn-lt"/>
                      </a:endParaRPr>
                    </a:p>
                  </a:txBody>
                  <a:tcPr marL="8626" marR="8626" marT="8626" marB="0" anchor="b"/>
                </a:tc>
                <a:tc>
                  <a:txBody>
                    <a:bodyPr/>
                    <a:lstStyle/>
                    <a:p>
                      <a:pPr algn="ctr" fontAlgn="b">
                        <a:buNone/>
                      </a:pPr>
                      <a:r>
                        <a:rPr lang="en-GB" sz="1000" u="none" strike="noStrike" dirty="0">
                          <a:effectLst/>
                          <a:latin typeface="+mn-lt"/>
                        </a:rPr>
                        <a:t>Volume</a:t>
                      </a:r>
                      <a:endParaRPr lang="el-GR" sz="1000" b="0" i="0" u="none" strike="noStrike" dirty="0">
                        <a:solidFill>
                          <a:srgbClr val="000000"/>
                        </a:solidFill>
                        <a:effectLst/>
                        <a:latin typeface="+mn-lt"/>
                      </a:endParaRPr>
                    </a:p>
                  </a:txBody>
                  <a:tcPr marL="8626" marR="8626" marT="8626" marB="0" anchor="b"/>
                </a:tc>
                <a:tc>
                  <a:txBody>
                    <a:bodyPr/>
                    <a:lstStyle/>
                    <a:p>
                      <a:pPr algn="ctr" fontAlgn="b">
                        <a:buNone/>
                      </a:pPr>
                      <a:r>
                        <a:rPr lang="en-GB" sz="1000" u="none" strike="noStrike" dirty="0">
                          <a:effectLst/>
                          <a:latin typeface="+mn-lt"/>
                        </a:rPr>
                        <a:t>Value </a:t>
                      </a:r>
                      <a:endParaRPr lang="el-GR" sz="1000" b="0" i="0" u="none" strike="noStrike" dirty="0">
                        <a:solidFill>
                          <a:srgbClr val="000000"/>
                        </a:solidFill>
                        <a:effectLst/>
                        <a:latin typeface="+mn-lt"/>
                      </a:endParaRPr>
                    </a:p>
                  </a:txBody>
                  <a:tcPr marL="8626" marR="8626" marT="8626" marB="0" anchor="b"/>
                </a:tc>
                <a:tc>
                  <a:txBody>
                    <a:bodyPr/>
                    <a:lstStyle/>
                    <a:p>
                      <a:pPr algn="ctr" fontAlgn="b">
                        <a:buNone/>
                      </a:pPr>
                      <a:r>
                        <a:rPr lang="en-GB" sz="1000" u="none" strike="noStrike" dirty="0">
                          <a:effectLst/>
                          <a:latin typeface="+mn-lt"/>
                        </a:rPr>
                        <a:t>Deals </a:t>
                      </a:r>
                      <a:endParaRPr lang="el-GR" sz="1000" b="0" i="0" u="none" strike="noStrike" dirty="0">
                        <a:solidFill>
                          <a:srgbClr val="000000"/>
                        </a:solidFill>
                        <a:effectLst/>
                        <a:latin typeface="+mn-lt"/>
                      </a:endParaRPr>
                    </a:p>
                  </a:txBody>
                  <a:tcPr marL="8626" marR="8626" marT="8626" marB="0" anchor="b"/>
                </a:tc>
                <a:tc>
                  <a:txBody>
                    <a:bodyPr/>
                    <a:lstStyle/>
                    <a:p>
                      <a:pPr algn="ctr" fontAlgn="b">
                        <a:buNone/>
                      </a:pPr>
                      <a:r>
                        <a:rPr lang="en-GB" sz="1000" u="none" strike="noStrike" dirty="0" err="1">
                          <a:effectLst/>
                          <a:latin typeface="+mn-lt"/>
                        </a:rPr>
                        <a:t>YtM</a:t>
                      </a:r>
                      <a:endParaRPr lang="el-GR" sz="1000" b="0" i="0" u="none" strike="noStrike" dirty="0">
                        <a:solidFill>
                          <a:srgbClr val="000000"/>
                        </a:solidFill>
                        <a:effectLst/>
                        <a:latin typeface="+mn-lt"/>
                      </a:endParaRPr>
                    </a:p>
                  </a:txBody>
                  <a:tcPr marL="8626" marR="8626" marT="8626" marB="0" anchor="b"/>
                </a:tc>
                <a:extLst>
                  <a:ext uri="{0D108BD9-81ED-4DB2-BD59-A6C34878D82A}">
                    <a16:rowId xmlns:a16="http://schemas.microsoft.com/office/drawing/2014/main" val="339837138"/>
                  </a:ext>
                </a:extLst>
              </a:tr>
              <a:tr h="297715">
                <a:tc>
                  <a:txBody>
                    <a:bodyPr/>
                    <a:lstStyle/>
                    <a:p>
                      <a:pPr algn="ctr" fontAlgn="b">
                        <a:buNone/>
                      </a:pPr>
                      <a:r>
                        <a:rPr lang="el-GR" sz="1000" u="none" strike="noStrike">
                          <a:effectLst/>
                          <a:latin typeface="+mn-lt"/>
                        </a:rPr>
                        <a:t>20/3/2026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97,7</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97,8</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0,20%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33.000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32.332,01</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5</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dirty="0">
                          <a:effectLst/>
                          <a:latin typeface="+mn-lt"/>
                        </a:rPr>
                        <a:t>4,163</a:t>
                      </a:r>
                      <a:endParaRPr lang="el-GR" sz="1000" b="0" i="0" u="none" strike="noStrike" dirty="0">
                        <a:solidFill>
                          <a:srgbClr val="000000"/>
                        </a:solidFill>
                        <a:effectLst/>
                        <a:latin typeface="+mn-lt"/>
                      </a:endParaRPr>
                    </a:p>
                  </a:txBody>
                  <a:tcPr marL="8626" marR="8626" marT="8626" marB="0" anchor="b"/>
                </a:tc>
                <a:extLst>
                  <a:ext uri="{0D108BD9-81ED-4DB2-BD59-A6C34878D82A}">
                    <a16:rowId xmlns:a16="http://schemas.microsoft.com/office/drawing/2014/main" val="650012073"/>
                  </a:ext>
                </a:extLst>
              </a:tr>
              <a:tr h="297715">
                <a:tc>
                  <a:txBody>
                    <a:bodyPr/>
                    <a:lstStyle/>
                    <a:p>
                      <a:pPr algn="ctr" fontAlgn="b">
                        <a:buNone/>
                      </a:pPr>
                      <a:r>
                        <a:rPr lang="el-GR" sz="1000" u="none" strike="noStrike">
                          <a:effectLst/>
                          <a:latin typeface="+mn-lt"/>
                        </a:rPr>
                        <a:t>19/3/2026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97,5063</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97,53</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-0,03%</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52.000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50.844,13</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5</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4,199</a:t>
                      </a:r>
                      <a:endParaRPr lang="el-GR" sz="1000" b="0" i="0" u="none" strike="noStrike">
                        <a:solidFill>
                          <a:srgbClr val="000000"/>
                        </a:solidFill>
                        <a:effectLst/>
                        <a:latin typeface="+mn-lt"/>
                      </a:endParaRPr>
                    </a:p>
                  </a:txBody>
                  <a:tcPr marL="8626" marR="8626" marT="8626" marB="0" anchor="b"/>
                </a:tc>
                <a:extLst>
                  <a:ext uri="{0D108BD9-81ED-4DB2-BD59-A6C34878D82A}">
                    <a16:rowId xmlns:a16="http://schemas.microsoft.com/office/drawing/2014/main" val="371132664"/>
                  </a:ext>
                </a:extLst>
              </a:tr>
              <a:tr h="297715">
                <a:tc>
                  <a:txBody>
                    <a:bodyPr/>
                    <a:lstStyle/>
                    <a:p>
                      <a:pPr algn="ctr" fontAlgn="b">
                        <a:buNone/>
                      </a:pPr>
                      <a:r>
                        <a:rPr lang="el-GR" sz="1000" u="none" strike="noStrike">
                          <a:effectLst/>
                          <a:latin typeface="+mn-lt"/>
                        </a:rPr>
                        <a:t>18/3/2026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97,5319</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98</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dirty="0">
                          <a:effectLst/>
                          <a:latin typeface="+mn-lt"/>
                        </a:rPr>
                        <a:t>0,14%</a:t>
                      </a:r>
                      <a:endParaRPr lang="el-GR" sz="1000" b="0" i="0" u="none" strike="noStrike" dirty="0">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94.905,43</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dirty="0">
                          <a:effectLst/>
                          <a:latin typeface="+mn-lt"/>
                        </a:rPr>
                        <a:t>14</a:t>
                      </a:r>
                      <a:endParaRPr lang="el-GR" sz="1000" b="0" i="0" u="none" strike="noStrike" dirty="0">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4,195</a:t>
                      </a:r>
                      <a:endParaRPr lang="el-GR" sz="1000" b="0" i="0" u="none" strike="noStrike">
                        <a:solidFill>
                          <a:srgbClr val="000000"/>
                        </a:solidFill>
                        <a:effectLst/>
                        <a:latin typeface="+mn-lt"/>
                      </a:endParaRPr>
                    </a:p>
                  </a:txBody>
                  <a:tcPr marL="8626" marR="8626" marT="8626" marB="0" anchor="b"/>
                </a:tc>
                <a:extLst>
                  <a:ext uri="{0D108BD9-81ED-4DB2-BD59-A6C34878D82A}">
                    <a16:rowId xmlns:a16="http://schemas.microsoft.com/office/drawing/2014/main" val="1127270391"/>
                  </a:ext>
                </a:extLst>
              </a:tr>
              <a:tr h="297715">
                <a:tc>
                  <a:txBody>
                    <a:bodyPr/>
                    <a:lstStyle/>
                    <a:p>
                      <a:pPr algn="ctr" fontAlgn="b">
                        <a:buNone/>
                      </a:pPr>
                      <a:r>
                        <a:rPr lang="el-GR" sz="1000" u="none" strike="noStrike">
                          <a:effectLst/>
                          <a:latin typeface="+mn-lt"/>
                        </a:rPr>
                        <a:t>17/3/2026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97,4001</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99,74</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-1,02%</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103.000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101.263,93</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27</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dirty="0">
                          <a:effectLst/>
                          <a:latin typeface="+mn-lt"/>
                        </a:rPr>
                        <a:t>4,22</a:t>
                      </a:r>
                      <a:endParaRPr lang="el-GR" sz="1000" b="0" i="0" u="none" strike="noStrike" dirty="0">
                        <a:solidFill>
                          <a:srgbClr val="000000"/>
                        </a:solidFill>
                        <a:effectLst/>
                        <a:latin typeface="+mn-lt"/>
                      </a:endParaRPr>
                    </a:p>
                  </a:txBody>
                  <a:tcPr marL="8626" marR="8626" marT="8626" marB="0" anchor="b"/>
                </a:tc>
                <a:extLst>
                  <a:ext uri="{0D108BD9-81ED-4DB2-BD59-A6C34878D82A}">
                    <a16:rowId xmlns:a16="http://schemas.microsoft.com/office/drawing/2014/main" val="1935769628"/>
                  </a:ext>
                </a:extLst>
              </a:tr>
              <a:tr h="297715">
                <a:tc>
                  <a:txBody>
                    <a:bodyPr/>
                    <a:lstStyle/>
                    <a:p>
                      <a:pPr algn="ctr" fontAlgn="b">
                        <a:buNone/>
                      </a:pPr>
                      <a:r>
                        <a:rPr lang="el-GR" sz="1000" u="none" strike="noStrike">
                          <a:effectLst/>
                          <a:latin typeface="+mn-lt"/>
                        </a:rPr>
                        <a:t>16/3/2026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98,4</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98,4999</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42.000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41.311,37</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7</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4,034</a:t>
                      </a:r>
                      <a:endParaRPr lang="el-GR" sz="1000" b="0" i="0" u="none" strike="noStrike">
                        <a:solidFill>
                          <a:srgbClr val="000000"/>
                        </a:solidFill>
                        <a:effectLst/>
                        <a:latin typeface="+mn-lt"/>
                      </a:endParaRPr>
                    </a:p>
                  </a:txBody>
                  <a:tcPr marL="8626" marR="8626" marT="8626" marB="0" anchor="b"/>
                </a:tc>
                <a:extLst>
                  <a:ext uri="{0D108BD9-81ED-4DB2-BD59-A6C34878D82A}">
                    <a16:rowId xmlns:a16="http://schemas.microsoft.com/office/drawing/2014/main" val="2076150279"/>
                  </a:ext>
                </a:extLst>
              </a:tr>
              <a:tr h="297715">
                <a:tc>
                  <a:txBody>
                    <a:bodyPr/>
                    <a:lstStyle/>
                    <a:p>
                      <a:pPr algn="ctr" fontAlgn="b">
                        <a:buNone/>
                      </a:pPr>
                      <a:r>
                        <a:rPr lang="el-GR" sz="1000" u="none" strike="noStrike">
                          <a:effectLst/>
                          <a:latin typeface="+mn-lt"/>
                        </a:rPr>
                        <a:t>13/3/2026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97,429</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97,51</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0,08%</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94.708,18</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4,216</a:t>
                      </a:r>
                      <a:endParaRPr lang="el-GR" sz="1000" b="0" i="0" u="none" strike="noStrike">
                        <a:solidFill>
                          <a:srgbClr val="000000"/>
                        </a:solidFill>
                        <a:effectLst/>
                        <a:latin typeface="+mn-lt"/>
                      </a:endParaRPr>
                    </a:p>
                  </a:txBody>
                  <a:tcPr marL="8626" marR="8626" marT="8626" marB="0" anchor="b"/>
                </a:tc>
                <a:extLst>
                  <a:ext uri="{0D108BD9-81ED-4DB2-BD59-A6C34878D82A}">
                    <a16:rowId xmlns:a16="http://schemas.microsoft.com/office/drawing/2014/main" val="3586205281"/>
                  </a:ext>
                </a:extLst>
              </a:tr>
              <a:tr h="297715">
                <a:tc>
                  <a:txBody>
                    <a:bodyPr/>
                    <a:lstStyle/>
                    <a:p>
                      <a:pPr algn="ctr" fontAlgn="b">
                        <a:buNone/>
                      </a:pPr>
                      <a:r>
                        <a:rPr lang="el-GR" sz="1000" u="none" strike="noStrike">
                          <a:effectLst/>
                          <a:latin typeface="+mn-lt"/>
                        </a:rPr>
                        <a:t>12/3/2026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97,35</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97,4799</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0,88%</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161.000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157.036,71</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25</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dirty="0">
                          <a:effectLst/>
                          <a:latin typeface="+mn-lt"/>
                        </a:rPr>
                        <a:t>4,231</a:t>
                      </a:r>
                      <a:endParaRPr lang="el-GR" sz="1000" b="0" i="0" u="none" strike="noStrike" dirty="0">
                        <a:solidFill>
                          <a:srgbClr val="000000"/>
                        </a:solidFill>
                        <a:effectLst/>
                        <a:latin typeface="+mn-lt"/>
                      </a:endParaRPr>
                    </a:p>
                  </a:txBody>
                  <a:tcPr marL="8626" marR="8626" marT="8626" marB="0" anchor="b"/>
                </a:tc>
                <a:extLst>
                  <a:ext uri="{0D108BD9-81ED-4DB2-BD59-A6C34878D82A}">
                    <a16:rowId xmlns:a16="http://schemas.microsoft.com/office/drawing/2014/main" val="2622269858"/>
                  </a:ext>
                </a:extLst>
              </a:tr>
              <a:tr h="297715">
                <a:tc>
                  <a:txBody>
                    <a:bodyPr/>
                    <a:lstStyle/>
                    <a:p>
                      <a:pPr algn="ctr" fontAlgn="b">
                        <a:buNone/>
                      </a:pPr>
                      <a:r>
                        <a:rPr lang="el-GR" sz="1000" u="none" strike="noStrike">
                          <a:effectLst/>
                          <a:latin typeface="+mn-lt"/>
                        </a:rPr>
                        <a:t>11/3/2026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96,502</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97,2901</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-0,62%</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42.000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40.680,27</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13</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4,392</a:t>
                      </a:r>
                      <a:endParaRPr lang="el-GR" sz="1000" b="0" i="0" u="none" strike="noStrike">
                        <a:solidFill>
                          <a:srgbClr val="000000"/>
                        </a:solidFill>
                        <a:effectLst/>
                        <a:latin typeface="+mn-lt"/>
                      </a:endParaRPr>
                    </a:p>
                  </a:txBody>
                  <a:tcPr marL="8626" marR="8626" marT="8626" marB="0" anchor="b"/>
                </a:tc>
                <a:extLst>
                  <a:ext uri="{0D108BD9-81ED-4DB2-BD59-A6C34878D82A}">
                    <a16:rowId xmlns:a16="http://schemas.microsoft.com/office/drawing/2014/main" val="1146412715"/>
                  </a:ext>
                </a:extLst>
              </a:tr>
              <a:tr h="297715">
                <a:tc>
                  <a:txBody>
                    <a:bodyPr/>
                    <a:lstStyle/>
                    <a:p>
                      <a:pPr algn="ctr" fontAlgn="b">
                        <a:buNone/>
                      </a:pPr>
                      <a:r>
                        <a:rPr lang="el-GR" sz="1000" u="none" strike="noStrike">
                          <a:effectLst/>
                          <a:latin typeface="+mn-lt"/>
                        </a:rPr>
                        <a:t>10/3/2026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97,1</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97,89</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111.000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108.221,84</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4,279</a:t>
                      </a:r>
                      <a:endParaRPr lang="el-GR" sz="1000" b="0" i="0" u="none" strike="noStrike">
                        <a:solidFill>
                          <a:srgbClr val="000000"/>
                        </a:solidFill>
                        <a:effectLst/>
                        <a:latin typeface="+mn-lt"/>
                      </a:endParaRPr>
                    </a:p>
                  </a:txBody>
                  <a:tcPr marL="8626" marR="8626" marT="8626" marB="0" anchor="b"/>
                </a:tc>
                <a:extLst>
                  <a:ext uri="{0D108BD9-81ED-4DB2-BD59-A6C34878D82A}">
                    <a16:rowId xmlns:a16="http://schemas.microsoft.com/office/drawing/2014/main" val="1493439088"/>
                  </a:ext>
                </a:extLst>
              </a:tr>
              <a:tr h="297715">
                <a:tc>
                  <a:txBody>
                    <a:bodyPr/>
                    <a:lstStyle/>
                    <a:p>
                      <a:pPr algn="ctr" fontAlgn="b">
                        <a:buNone/>
                      </a:pPr>
                      <a:r>
                        <a:rPr lang="el-GR" sz="1000" u="none" strike="noStrike">
                          <a:effectLst/>
                          <a:latin typeface="+mn-lt"/>
                        </a:rPr>
                        <a:t>9/3/2026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97,1028</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97,49</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0,44%</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18.000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17.504,75</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5</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dirty="0">
                          <a:effectLst/>
                          <a:latin typeface="+mn-lt"/>
                        </a:rPr>
                        <a:t>4,278</a:t>
                      </a:r>
                      <a:endParaRPr lang="el-GR" sz="1000" b="0" i="0" u="none" strike="noStrike" dirty="0">
                        <a:solidFill>
                          <a:srgbClr val="000000"/>
                        </a:solidFill>
                        <a:effectLst/>
                        <a:latin typeface="+mn-lt"/>
                      </a:endParaRPr>
                    </a:p>
                  </a:txBody>
                  <a:tcPr marL="8626" marR="8626" marT="8626" marB="0" anchor="b"/>
                </a:tc>
                <a:extLst>
                  <a:ext uri="{0D108BD9-81ED-4DB2-BD59-A6C34878D82A}">
                    <a16:rowId xmlns:a16="http://schemas.microsoft.com/office/drawing/2014/main" val="984611446"/>
                  </a:ext>
                </a:extLst>
              </a:tr>
              <a:tr h="297715">
                <a:tc>
                  <a:txBody>
                    <a:bodyPr/>
                    <a:lstStyle/>
                    <a:p>
                      <a:pPr algn="ctr" fontAlgn="b">
                        <a:buNone/>
                      </a:pPr>
                      <a:r>
                        <a:rPr lang="el-GR" sz="1000" u="none" strike="noStrike">
                          <a:effectLst/>
                          <a:latin typeface="+mn-lt"/>
                        </a:rPr>
                        <a:t>6/3/2026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96,6752</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97,5</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0,39%</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113.000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109.396,02</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18</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4,361</a:t>
                      </a:r>
                      <a:endParaRPr lang="el-GR" sz="1000" b="0" i="0" u="none" strike="noStrike">
                        <a:solidFill>
                          <a:srgbClr val="000000"/>
                        </a:solidFill>
                        <a:effectLst/>
                        <a:latin typeface="+mn-lt"/>
                      </a:endParaRPr>
                    </a:p>
                  </a:txBody>
                  <a:tcPr marL="8626" marR="8626" marT="8626" marB="0" anchor="b"/>
                </a:tc>
                <a:extLst>
                  <a:ext uri="{0D108BD9-81ED-4DB2-BD59-A6C34878D82A}">
                    <a16:rowId xmlns:a16="http://schemas.microsoft.com/office/drawing/2014/main" val="2699970959"/>
                  </a:ext>
                </a:extLst>
              </a:tr>
              <a:tr h="297715">
                <a:tc>
                  <a:txBody>
                    <a:bodyPr/>
                    <a:lstStyle/>
                    <a:p>
                      <a:pPr algn="ctr" fontAlgn="b">
                        <a:buNone/>
                      </a:pPr>
                      <a:r>
                        <a:rPr lang="el-GR" sz="1000" u="none" strike="noStrike">
                          <a:effectLst/>
                          <a:latin typeface="+mn-lt"/>
                        </a:rPr>
                        <a:t>5/3/2026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96,3028</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97,89</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-0,31%</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147.000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141.748,85</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13</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dirty="0">
                          <a:effectLst/>
                          <a:latin typeface="+mn-lt"/>
                        </a:rPr>
                        <a:t>4,432</a:t>
                      </a:r>
                      <a:endParaRPr lang="el-GR" sz="1000" b="0" i="0" u="none" strike="noStrike" dirty="0">
                        <a:solidFill>
                          <a:srgbClr val="000000"/>
                        </a:solidFill>
                        <a:effectLst/>
                        <a:latin typeface="+mn-lt"/>
                      </a:endParaRPr>
                    </a:p>
                  </a:txBody>
                  <a:tcPr marL="8626" marR="8626" marT="8626" marB="0" anchor="b"/>
                </a:tc>
                <a:extLst>
                  <a:ext uri="{0D108BD9-81ED-4DB2-BD59-A6C34878D82A}">
                    <a16:rowId xmlns:a16="http://schemas.microsoft.com/office/drawing/2014/main" val="3280043000"/>
                  </a:ext>
                </a:extLst>
              </a:tr>
              <a:tr h="297715">
                <a:tc>
                  <a:txBody>
                    <a:bodyPr/>
                    <a:lstStyle/>
                    <a:p>
                      <a:pPr algn="ctr" fontAlgn="b">
                        <a:buNone/>
                      </a:pPr>
                      <a:r>
                        <a:rPr lang="el-GR" sz="1000" u="none" strike="noStrike">
                          <a:effectLst/>
                          <a:latin typeface="+mn-lt"/>
                        </a:rPr>
                        <a:t>4/3/2026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96,6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96,6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-0,10%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298.000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286.639,87</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33</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dirty="0">
                          <a:effectLst/>
                          <a:latin typeface="+mn-lt"/>
                        </a:rPr>
                        <a:t>4,376</a:t>
                      </a:r>
                      <a:endParaRPr lang="el-GR" sz="1000" b="0" i="0" u="none" strike="noStrike" dirty="0">
                        <a:solidFill>
                          <a:srgbClr val="000000"/>
                        </a:solidFill>
                        <a:effectLst/>
                        <a:latin typeface="+mn-lt"/>
                      </a:endParaRPr>
                    </a:p>
                  </a:txBody>
                  <a:tcPr marL="8626" marR="8626" marT="8626" marB="0" anchor="b"/>
                </a:tc>
                <a:extLst>
                  <a:ext uri="{0D108BD9-81ED-4DB2-BD59-A6C34878D82A}">
                    <a16:rowId xmlns:a16="http://schemas.microsoft.com/office/drawing/2014/main" val="2539592506"/>
                  </a:ext>
                </a:extLst>
              </a:tr>
              <a:tr h="297715">
                <a:tc>
                  <a:txBody>
                    <a:bodyPr/>
                    <a:lstStyle/>
                    <a:p>
                      <a:pPr algn="ctr" fontAlgn="b">
                        <a:buNone/>
                      </a:pPr>
                      <a:r>
                        <a:rPr lang="el-GR" sz="1000" u="none" strike="noStrike">
                          <a:effectLst/>
                          <a:latin typeface="+mn-lt"/>
                        </a:rPr>
                        <a:t>3/3/2026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96,7</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97</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-0,30%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396.000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380.630,08</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42</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dirty="0">
                          <a:effectLst/>
                          <a:latin typeface="+mn-lt"/>
                        </a:rPr>
                        <a:t>4,357</a:t>
                      </a:r>
                      <a:endParaRPr lang="el-GR" sz="1000" b="0" i="0" u="none" strike="noStrike" dirty="0">
                        <a:solidFill>
                          <a:srgbClr val="000000"/>
                        </a:solidFill>
                        <a:effectLst/>
                        <a:latin typeface="+mn-lt"/>
                      </a:endParaRPr>
                    </a:p>
                  </a:txBody>
                  <a:tcPr marL="8626" marR="8626" marT="8626" marB="0" anchor="b"/>
                </a:tc>
                <a:extLst>
                  <a:ext uri="{0D108BD9-81ED-4DB2-BD59-A6C34878D82A}">
                    <a16:rowId xmlns:a16="http://schemas.microsoft.com/office/drawing/2014/main" val="2012482631"/>
                  </a:ext>
                </a:extLst>
              </a:tr>
              <a:tr h="297715">
                <a:tc>
                  <a:txBody>
                    <a:bodyPr/>
                    <a:lstStyle/>
                    <a:p>
                      <a:pPr algn="ctr" fontAlgn="b">
                        <a:buNone/>
                      </a:pPr>
                      <a:r>
                        <a:rPr lang="el-GR" sz="1000" u="none" strike="noStrike">
                          <a:effectLst/>
                          <a:latin typeface="+mn-lt"/>
                        </a:rPr>
                        <a:t>2/3/2026</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96,99</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98,5</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-1,22%</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600.000</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581.728,75</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a:effectLst/>
                          <a:latin typeface="+mn-lt"/>
                        </a:rPr>
                        <a:t>57</a:t>
                      </a:r>
                      <a:endParaRPr lang="el-GR" sz="1000" b="0" i="0" u="none" strike="noStrike">
                        <a:solidFill>
                          <a:srgbClr val="000000"/>
                        </a:solidFill>
                        <a:effectLst/>
                        <a:latin typeface="+mn-lt"/>
                      </a:endParaRPr>
                    </a:p>
                  </a:txBody>
                  <a:tcPr marL="8626" marR="8626" marT="8626" marB="0" anchor="b"/>
                </a:tc>
                <a:tc>
                  <a:txBody>
                    <a:bodyPr/>
                    <a:lstStyle/>
                    <a:p>
                      <a:pPr algn="ctr" fontAlgn="b">
                        <a:buNone/>
                      </a:pPr>
                      <a:r>
                        <a:rPr lang="el-GR" sz="1000" u="none" strike="noStrike" dirty="0">
                          <a:effectLst/>
                          <a:latin typeface="+mn-lt"/>
                        </a:rPr>
                        <a:t>4,302 </a:t>
                      </a:r>
                      <a:endParaRPr lang="el-GR" sz="1000" b="0" i="0" u="none" strike="noStrike" dirty="0">
                        <a:solidFill>
                          <a:srgbClr val="000000"/>
                        </a:solidFill>
                        <a:effectLst/>
                        <a:latin typeface="+mn-lt"/>
                      </a:endParaRPr>
                    </a:p>
                  </a:txBody>
                  <a:tcPr marL="8626" marR="8626" marT="8626" marB="0" anchor="b"/>
                </a:tc>
                <a:extLst>
                  <a:ext uri="{0D108BD9-81ED-4DB2-BD59-A6C34878D82A}">
                    <a16:rowId xmlns:a16="http://schemas.microsoft.com/office/drawing/2014/main" val="2178889364"/>
                  </a:ext>
                </a:extLst>
              </a:tr>
            </a:tbl>
          </a:graphicData>
        </a:graphic>
      </p:graphicFrame>
      <p:pic>
        <p:nvPicPr>
          <p:cNvPr id="3" name="Εικόνα 2">
            <a:extLst>
              <a:ext uri="{FF2B5EF4-FFF2-40B4-BE49-F238E27FC236}">
                <a16:creationId xmlns:a16="http://schemas.microsoft.com/office/drawing/2014/main" id="{DB856534-F8D6-58EE-A2EB-B05DC787A4F8}"/>
              </a:ext>
            </a:extLst>
          </p:cNvPr>
          <p:cNvPicPr>
            <a:picLocks noChangeAspect="1"/>
          </p:cNvPicPr>
          <p:nvPr/>
        </p:nvPicPr>
        <p:blipFill>
          <a:blip r:embed="rId2"/>
          <a:stretch>
            <a:fillRect/>
          </a:stretch>
        </p:blipFill>
        <p:spPr>
          <a:xfrm>
            <a:off x="6350494" y="1522802"/>
            <a:ext cx="5217176" cy="4710848"/>
          </a:xfrm>
          <a:prstGeom prst="rect">
            <a:avLst/>
          </a:prstGeom>
        </p:spPr>
      </p:pic>
      <p:sp>
        <p:nvSpPr>
          <p:cNvPr id="7" name="Τίτλος 1">
            <a:extLst>
              <a:ext uri="{FF2B5EF4-FFF2-40B4-BE49-F238E27FC236}">
                <a16:creationId xmlns:a16="http://schemas.microsoft.com/office/drawing/2014/main" id="{448B9A64-3CD3-5F6A-CB21-6E10F8A31C74}"/>
              </a:ext>
            </a:extLst>
          </p:cNvPr>
          <p:cNvSpPr>
            <a:spLocks noGrp="1"/>
          </p:cNvSpPr>
          <p:nvPr>
            <p:ph type="title"/>
          </p:nvPr>
        </p:nvSpPr>
        <p:spPr>
          <a:xfrm>
            <a:off x="429826" y="160940"/>
            <a:ext cx="11359719" cy="717950"/>
          </a:xfrm>
        </p:spPr>
        <p:txBody>
          <a:bodyPr>
            <a:noAutofit/>
          </a:bodyPr>
          <a:lstStyle/>
          <a:p>
            <a:r>
              <a:rPr lang="en-GB" sz="3600" b="1" dirty="0"/>
              <a:t>Example of Corporate Bond Prices - Athens Exchange (ATHEX)</a:t>
            </a:r>
            <a:endParaRPr lang="el-GR" sz="3600" dirty="0"/>
          </a:p>
        </p:txBody>
      </p:sp>
      <p:sp>
        <p:nvSpPr>
          <p:cNvPr id="5" name="TextBox 4">
            <a:extLst>
              <a:ext uri="{FF2B5EF4-FFF2-40B4-BE49-F238E27FC236}">
                <a16:creationId xmlns:a16="http://schemas.microsoft.com/office/drawing/2014/main" id="{2034FD82-E6FB-CAFF-5FE0-B34125C48943}"/>
              </a:ext>
            </a:extLst>
          </p:cNvPr>
          <p:cNvSpPr txBox="1"/>
          <p:nvPr/>
        </p:nvSpPr>
        <p:spPr>
          <a:xfrm>
            <a:off x="7699159" y="1070041"/>
            <a:ext cx="2652204" cy="261610"/>
          </a:xfrm>
          <a:prstGeom prst="rect">
            <a:avLst/>
          </a:prstGeom>
          <a:noFill/>
        </p:spPr>
        <p:txBody>
          <a:bodyPr wrap="square">
            <a:spAutoFit/>
          </a:bodyPr>
          <a:lstStyle/>
          <a:p>
            <a:r>
              <a:rPr lang="en-US" sz="1100" u="none" strike="noStrike" dirty="0">
                <a:effectLst/>
              </a:rPr>
              <a:t>CAPITAL CLEAN ENERGY CARRIERS CORP.</a:t>
            </a:r>
            <a:endParaRPr lang="el-GR" dirty="0"/>
          </a:p>
        </p:txBody>
      </p:sp>
    </p:spTree>
    <p:extLst>
      <p:ext uri="{BB962C8B-B14F-4D97-AF65-F5344CB8AC3E}">
        <p14:creationId xmlns:p14="http://schemas.microsoft.com/office/powerpoint/2010/main" val="10435929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6D4BC-AA41-BB84-6973-60A81943B105}"/>
            </a:ext>
          </a:extLst>
        </p:cNvPr>
        <p:cNvGrpSpPr/>
        <p:nvPr/>
      </p:nvGrpSpPr>
      <p:grpSpPr>
        <a:xfrm>
          <a:off x="0" y="0"/>
          <a:ext cx="0" cy="0"/>
          <a:chOff x="0" y="0"/>
          <a:chExt cx="0" cy="0"/>
        </a:xfrm>
      </p:grpSpPr>
      <p:graphicFrame>
        <p:nvGraphicFramePr>
          <p:cNvPr id="4" name="Θέση περιεχομένου 3">
            <a:extLst>
              <a:ext uri="{FF2B5EF4-FFF2-40B4-BE49-F238E27FC236}">
                <a16:creationId xmlns:a16="http://schemas.microsoft.com/office/drawing/2014/main" id="{FE02B10A-6E09-1BD3-9170-2CECCDE14FAC}"/>
              </a:ext>
            </a:extLst>
          </p:cNvPr>
          <p:cNvGraphicFramePr>
            <a:graphicFrameLocks noGrp="1"/>
          </p:cNvGraphicFramePr>
          <p:nvPr>
            <p:ph idx="1"/>
            <p:extLst>
              <p:ext uri="{D42A27DB-BD31-4B8C-83A1-F6EECF244321}">
                <p14:modId xmlns:p14="http://schemas.microsoft.com/office/powerpoint/2010/main" val="2529399376"/>
              </p:ext>
            </p:extLst>
          </p:nvPr>
        </p:nvGraphicFramePr>
        <p:xfrm>
          <a:off x="556616" y="1357089"/>
          <a:ext cx="4326102" cy="4700360"/>
        </p:xfrm>
        <a:graphic>
          <a:graphicData uri="http://schemas.openxmlformats.org/drawingml/2006/table">
            <a:tbl>
              <a:tblPr>
                <a:tableStyleId>{5C22544A-7EE6-4342-B048-85BDC9FD1C3A}</a:tableStyleId>
              </a:tblPr>
              <a:tblGrid>
                <a:gridCol w="3115001">
                  <a:extLst>
                    <a:ext uri="{9D8B030D-6E8A-4147-A177-3AD203B41FA5}">
                      <a16:colId xmlns:a16="http://schemas.microsoft.com/office/drawing/2014/main" val="16536609"/>
                    </a:ext>
                  </a:extLst>
                </a:gridCol>
                <a:gridCol w="1211101">
                  <a:extLst>
                    <a:ext uri="{9D8B030D-6E8A-4147-A177-3AD203B41FA5}">
                      <a16:colId xmlns:a16="http://schemas.microsoft.com/office/drawing/2014/main" val="2485260856"/>
                    </a:ext>
                  </a:extLst>
                </a:gridCol>
              </a:tblGrid>
              <a:tr h="315595">
                <a:tc>
                  <a:txBody>
                    <a:bodyPr/>
                    <a:lstStyle/>
                    <a:p>
                      <a:pPr algn="ctr" fontAlgn="b">
                        <a:buNone/>
                      </a:pPr>
                      <a:r>
                        <a:rPr lang="en-US" sz="1100" u="none" strike="noStrike" dirty="0">
                          <a:effectLst/>
                        </a:rPr>
                        <a:t>Example Bond (Athens Stock Exchange) </a:t>
                      </a:r>
                      <a:endParaRPr lang="en-US" sz="1100" b="1" i="0" u="none" strike="noStrike" dirty="0">
                        <a:solidFill>
                          <a:srgbClr val="FF0000"/>
                        </a:solidFill>
                        <a:effectLst/>
                        <a:latin typeface="Aptos Narrow" panose="020B0004020202020204" pitchFamily="34" charset="0"/>
                      </a:endParaRPr>
                    </a:p>
                  </a:txBody>
                  <a:tcPr marL="8626" marR="8626" marT="8626" marB="0" anchor="b"/>
                </a:tc>
                <a:tc>
                  <a:txBody>
                    <a:bodyPr/>
                    <a:lstStyle/>
                    <a:p>
                      <a:pPr algn="ctr" fontAlgn="b">
                        <a:buNone/>
                      </a:pPr>
                      <a:r>
                        <a:rPr lang="el-GR" sz="1100" b="1" u="none" strike="noStrike" dirty="0">
                          <a:solidFill>
                            <a:srgbClr val="FF0000"/>
                          </a:solidFill>
                          <a:effectLst/>
                        </a:rPr>
                        <a:t>27/4/2026</a:t>
                      </a:r>
                      <a:endParaRPr lang="el-GR" sz="1100" b="1" i="0" u="none" strike="noStrike" dirty="0">
                        <a:solidFill>
                          <a:srgbClr val="FF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2324331215"/>
                  </a:ext>
                </a:extLst>
              </a:tr>
              <a:tr h="597625">
                <a:tc>
                  <a:txBody>
                    <a:bodyPr/>
                    <a:lstStyle/>
                    <a:p>
                      <a:pPr algn="ctr" fontAlgn="b">
                        <a:buNone/>
                      </a:pPr>
                      <a:r>
                        <a:rPr lang="en-US" sz="1100" u="none" strike="noStrike" dirty="0">
                          <a:effectLst/>
                        </a:rPr>
                        <a:t>Bond: CAPITAL CLEAN ENERGY CARRIERS CORP.</a:t>
                      </a:r>
                      <a:endParaRPr lang="en-US"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n-US" sz="1100" u="none" strike="noStrike">
                          <a:effectLst/>
                        </a:rPr>
                        <a:t>CCECB</a:t>
                      </a:r>
                      <a:endParaRPr lang="en-US"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4086481054"/>
                  </a:ext>
                </a:extLst>
              </a:tr>
              <a:tr h="315595">
                <a:tc>
                  <a:txBody>
                    <a:bodyPr/>
                    <a:lstStyle/>
                    <a:p>
                      <a:pPr algn="ctr" fontAlgn="b">
                        <a:buNone/>
                      </a:pPr>
                      <a:r>
                        <a:rPr lang="en-US" sz="1100" u="none" strike="noStrike" dirty="0">
                          <a:effectLst/>
                        </a:rPr>
                        <a:t>Maturity</a:t>
                      </a: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25/2/2033</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3953704227"/>
                  </a:ext>
                </a:extLst>
              </a:tr>
              <a:tr h="315595">
                <a:tc>
                  <a:txBody>
                    <a:bodyPr/>
                    <a:lstStyle/>
                    <a:p>
                      <a:pPr algn="ctr" fontAlgn="b">
                        <a:buNone/>
                      </a:pPr>
                      <a:r>
                        <a:rPr lang="en-US" sz="1100" u="none" strike="noStrike" dirty="0">
                          <a:effectLst/>
                        </a:rPr>
                        <a:t>Coupon Rate 3,75 CCECB1</a:t>
                      </a:r>
                      <a:endParaRPr lang="en-US"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3,75</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2362522518"/>
                  </a:ext>
                </a:extLst>
              </a:tr>
              <a:tr h="315595">
                <a:tc>
                  <a:txBody>
                    <a:bodyPr/>
                    <a:lstStyle/>
                    <a:p>
                      <a:pPr algn="ctr" fontAlgn="b">
                        <a:buNone/>
                      </a:pPr>
                      <a:r>
                        <a:rPr lang="en-US" sz="1100" u="none" strike="noStrike" dirty="0">
                          <a:effectLst/>
                        </a:rPr>
                        <a:t>Par Value</a:t>
                      </a: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26/9/1902</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955381185"/>
                  </a:ext>
                </a:extLst>
              </a:tr>
              <a:tr h="315595">
                <a:tc>
                  <a:txBody>
                    <a:bodyPr/>
                    <a:lstStyle/>
                    <a:p>
                      <a:pPr algn="ctr" fontAlgn="b">
                        <a:buNone/>
                      </a:pP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1320400669"/>
                  </a:ext>
                </a:extLst>
              </a:tr>
              <a:tr h="315595">
                <a:tc>
                  <a:txBody>
                    <a:bodyPr/>
                    <a:lstStyle/>
                    <a:p>
                      <a:pPr algn="ctr" fontAlgn="b">
                        <a:buNone/>
                      </a:pPr>
                      <a:r>
                        <a:rPr lang="en-US" sz="1100" u="none" strike="noStrike">
                          <a:effectLst/>
                        </a:rPr>
                        <a:t>Trading Info on 27/04/2016</a:t>
                      </a:r>
                      <a:endParaRPr lang="en-US" sz="1100" b="1" i="0" u="none" strike="noStrike">
                        <a:solidFill>
                          <a:srgbClr val="FF0000"/>
                        </a:solidFill>
                        <a:effectLst/>
                        <a:latin typeface="Aptos Narrow" panose="020B0004020202020204" pitchFamily="34" charset="0"/>
                      </a:endParaRPr>
                    </a:p>
                  </a:txBody>
                  <a:tcPr marL="8626" marR="8626" marT="8626" marB="0" anchor="b"/>
                </a:tc>
                <a:tc>
                  <a:txBody>
                    <a:bodyPr/>
                    <a:lstStyle/>
                    <a:p>
                      <a:pPr algn="ctr" fontAlgn="b">
                        <a:buNone/>
                      </a:pP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2288935365"/>
                  </a:ext>
                </a:extLst>
              </a:tr>
              <a:tr h="315595">
                <a:tc>
                  <a:txBody>
                    <a:bodyPr/>
                    <a:lstStyle/>
                    <a:p>
                      <a:pPr algn="ctr" fontAlgn="b">
                        <a:buNone/>
                      </a:pPr>
                      <a:r>
                        <a:rPr lang="en-US" sz="1100" u="none" strike="noStrike" dirty="0">
                          <a:effectLst/>
                        </a:rPr>
                        <a:t>Time</a:t>
                      </a: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15:26:54</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3508323802"/>
                  </a:ext>
                </a:extLst>
              </a:tr>
              <a:tr h="315595">
                <a:tc>
                  <a:txBody>
                    <a:bodyPr/>
                    <a:lstStyle/>
                    <a:p>
                      <a:pPr algn="ctr" fontAlgn="b">
                        <a:buNone/>
                      </a:pPr>
                      <a:r>
                        <a:rPr lang="en-US" sz="1100" u="none" strike="noStrike" dirty="0">
                          <a:effectLst/>
                        </a:rPr>
                        <a:t>Price at 16:15 27/4/2026</a:t>
                      </a:r>
                      <a:endParaRPr lang="en-US"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98,5</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133993304"/>
                  </a:ext>
                </a:extLst>
              </a:tr>
              <a:tr h="315595">
                <a:tc>
                  <a:txBody>
                    <a:bodyPr/>
                    <a:lstStyle/>
                    <a:p>
                      <a:pPr algn="ctr" fontAlgn="b">
                        <a:buNone/>
                      </a:pPr>
                      <a:r>
                        <a:rPr lang="en-US" sz="1100" u="none" strike="noStrike" dirty="0">
                          <a:effectLst/>
                        </a:rPr>
                        <a:t>Price Change</a:t>
                      </a: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0,09% </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1787135429"/>
                  </a:ext>
                </a:extLst>
              </a:tr>
              <a:tr h="315595">
                <a:tc>
                  <a:txBody>
                    <a:bodyPr/>
                    <a:lstStyle/>
                    <a:p>
                      <a:pPr algn="ctr" fontAlgn="b">
                        <a:buNone/>
                      </a:pPr>
                      <a:r>
                        <a:rPr lang="en-US" sz="1100" u="none" strike="noStrike" dirty="0">
                          <a:effectLst/>
                        </a:rPr>
                        <a:t>Volume</a:t>
                      </a: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190</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1847737241"/>
                  </a:ext>
                </a:extLst>
              </a:tr>
              <a:tr h="315595">
                <a:tc>
                  <a:txBody>
                    <a:bodyPr/>
                    <a:lstStyle/>
                    <a:p>
                      <a:pPr algn="ctr" fontAlgn="b">
                        <a:buNone/>
                      </a:pPr>
                      <a:r>
                        <a:rPr lang="en-US" sz="1100" u="none" strike="noStrike" dirty="0">
                          <a:effectLst/>
                        </a:rPr>
                        <a:t>Transactions</a:t>
                      </a: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23</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2672501434"/>
                  </a:ext>
                </a:extLst>
              </a:tr>
              <a:tr h="315595">
                <a:tc>
                  <a:txBody>
                    <a:bodyPr/>
                    <a:lstStyle/>
                    <a:p>
                      <a:pPr algn="ctr" fontAlgn="b">
                        <a:buNone/>
                      </a:pPr>
                      <a:r>
                        <a:rPr lang="en-US" sz="1100" u="none" strike="noStrike" dirty="0">
                          <a:effectLst/>
                        </a:rPr>
                        <a:t>Open</a:t>
                      </a: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98,9</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1422193192"/>
                  </a:ext>
                </a:extLst>
              </a:tr>
              <a:tr h="315595">
                <a:tc>
                  <a:txBody>
                    <a:bodyPr/>
                    <a:lstStyle/>
                    <a:p>
                      <a:pPr algn="ctr" fontAlgn="b">
                        <a:buNone/>
                      </a:pPr>
                      <a:r>
                        <a:rPr lang="en-US" sz="1100" u="none" strike="noStrike" dirty="0">
                          <a:effectLst/>
                        </a:rPr>
                        <a:t>Low</a:t>
                      </a: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dirty="0">
                          <a:effectLst/>
                        </a:rPr>
                        <a:t>98,4</a:t>
                      </a:r>
                      <a:endParaRPr lang="el-GR" sz="1100" b="0" i="0" u="none" strike="noStrike" dirty="0">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1772076524"/>
                  </a:ext>
                </a:extLst>
              </a:tr>
            </a:tbl>
          </a:graphicData>
        </a:graphic>
      </p:graphicFrame>
      <p:graphicFrame>
        <p:nvGraphicFramePr>
          <p:cNvPr id="5" name="Πίνακας 4">
            <a:extLst>
              <a:ext uri="{FF2B5EF4-FFF2-40B4-BE49-F238E27FC236}">
                <a16:creationId xmlns:a16="http://schemas.microsoft.com/office/drawing/2014/main" id="{C943DF11-8E97-86A7-C1E8-60C71312756C}"/>
              </a:ext>
            </a:extLst>
          </p:cNvPr>
          <p:cNvGraphicFramePr>
            <a:graphicFrameLocks noGrp="1"/>
          </p:cNvGraphicFramePr>
          <p:nvPr>
            <p:extLst>
              <p:ext uri="{D42A27DB-BD31-4B8C-83A1-F6EECF244321}">
                <p14:modId xmlns:p14="http://schemas.microsoft.com/office/powerpoint/2010/main" val="2613767257"/>
              </p:ext>
            </p:extLst>
          </p:nvPr>
        </p:nvGraphicFramePr>
        <p:xfrm>
          <a:off x="7412854" y="1582398"/>
          <a:ext cx="4568760" cy="3451241"/>
        </p:xfrm>
        <a:graphic>
          <a:graphicData uri="http://schemas.openxmlformats.org/drawingml/2006/table">
            <a:tbl>
              <a:tblPr>
                <a:tableStyleId>{5C22544A-7EE6-4342-B048-85BDC9FD1C3A}</a:tableStyleId>
              </a:tblPr>
              <a:tblGrid>
                <a:gridCol w="1079432">
                  <a:extLst>
                    <a:ext uri="{9D8B030D-6E8A-4147-A177-3AD203B41FA5}">
                      <a16:colId xmlns:a16="http://schemas.microsoft.com/office/drawing/2014/main" val="1425056883"/>
                    </a:ext>
                  </a:extLst>
                </a:gridCol>
                <a:gridCol w="1079432">
                  <a:extLst>
                    <a:ext uri="{9D8B030D-6E8A-4147-A177-3AD203B41FA5}">
                      <a16:colId xmlns:a16="http://schemas.microsoft.com/office/drawing/2014/main" val="287928354"/>
                    </a:ext>
                  </a:extLst>
                </a:gridCol>
                <a:gridCol w="715438">
                  <a:extLst>
                    <a:ext uri="{9D8B030D-6E8A-4147-A177-3AD203B41FA5}">
                      <a16:colId xmlns:a16="http://schemas.microsoft.com/office/drawing/2014/main" val="4076086018"/>
                    </a:ext>
                  </a:extLst>
                </a:gridCol>
                <a:gridCol w="615026">
                  <a:extLst>
                    <a:ext uri="{9D8B030D-6E8A-4147-A177-3AD203B41FA5}">
                      <a16:colId xmlns:a16="http://schemas.microsoft.com/office/drawing/2014/main" val="61243810"/>
                    </a:ext>
                  </a:extLst>
                </a:gridCol>
                <a:gridCol w="1079432">
                  <a:extLst>
                    <a:ext uri="{9D8B030D-6E8A-4147-A177-3AD203B41FA5}">
                      <a16:colId xmlns:a16="http://schemas.microsoft.com/office/drawing/2014/main" val="1937003891"/>
                    </a:ext>
                  </a:extLst>
                </a:gridCol>
              </a:tblGrid>
              <a:tr h="388057">
                <a:tc>
                  <a:txBody>
                    <a:bodyPr/>
                    <a:lstStyle/>
                    <a:p>
                      <a:pPr algn="ctr" fontAlgn="b">
                        <a:buNone/>
                      </a:pP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endParaRPr lang="el-GR" sz="1100" b="1" i="0" u="none" strike="noStrike" dirty="0">
                        <a:solidFill>
                          <a:srgbClr val="FF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15:26:54</a:t>
                      </a:r>
                      <a:endParaRPr lang="el-GR" sz="1100" b="1" i="0" u="none" strike="noStrike">
                        <a:solidFill>
                          <a:srgbClr val="FF0000"/>
                        </a:solidFill>
                        <a:effectLst/>
                        <a:latin typeface="Aptos Narrow" panose="020B0004020202020204" pitchFamily="34" charset="0"/>
                      </a:endParaRPr>
                    </a:p>
                  </a:txBody>
                  <a:tcPr marL="8626" marR="8626" marT="8626" marB="0" anchor="b"/>
                </a:tc>
                <a:tc>
                  <a:txBody>
                    <a:bodyPr/>
                    <a:lstStyle/>
                    <a:p>
                      <a:pPr algn="ctr" fontAlgn="b">
                        <a:buNone/>
                      </a:pPr>
                      <a:endParaRPr lang="el-GR" sz="1100" b="1" i="0" u="none" strike="noStrike">
                        <a:solidFill>
                          <a:srgbClr val="FF0000"/>
                        </a:solidFill>
                        <a:effectLst/>
                        <a:latin typeface="Aptos Narrow" panose="020B0004020202020204" pitchFamily="34" charset="0"/>
                      </a:endParaRPr>
                    </a:p>
                  </a:txBody>
                  <a:tcPr marL="8626" marR="8626" marT="8626" marB="0" anchor="b"/>
                </a:tc>
                <a:tc>
                  <a:txBody>
                    <a:bodyPr/>
                    <a:lstStyle/>
                    <a:p>
                      <a:pPr algn="ctr" fontAlgn="b">
                        <a:buNone/>
                      </a:pP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2056182769"/>
                  </a:ext>
                </a:extLst>
              </a:tr>
              <a:tr h="388057">
                <a:tc>
                  <a:txBody>
                    <a:bodyPr/>
                    <a:lstStyle/>
                    <a:p>
                      <a:pPr algn="ctr" fontAlgn="b">
                        <a:buNone/>
                      </a:pP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n-US" sz="1100" u="none" strike="noStrike">
                          <a:effectLst/>
                        </a:rPr>
                        <a:t>Bid</a:t>
                      </a:r>
                      <a:endParaRPr lang="en-US" sz="1100" b="1" i="0" u="none" strike="noStrike">
                        <a:solidFill>
                          <a:srgbClr val="FF0000"/>
                        </a:solidFill>
                        <a:effectLst/>
                        <a:latin typeface="Aptos Narrow" panose="020B0004020202020204" pitchFamily="34" charset="0"/>
                      </a:endParaRPr>
                    </a:p>
                  </a:txBody>
                  <a:tcPr marL="8626" marR="8626" marT="8626" marB="0" anchor="b"/>
                </a:tc>
                <a:tc>
                  <a:txBody>
                    <a:bodyPr/>
                    <a:lstStyle/>
                    <a:p>
                      <a:pPr algn="ctr" fontAlgn="b">
                        <a:buNone/>
                      </a:pPr>
                      <a:endParaRPr lang="el-GR" sz="1100" b="1" i="0" u="none" strike="noStrike" dirty="0">
                        <a:solidFill>
                          <a:srgbClr val="FF0000"/>
                        </a:solidFill>
                        <a:effectLst/>
                        <a:latin typeface="Aptos Narrow" panose="020B0004020202020204" pitchFamily="34" charset="0"/>
                      </a:endParaRPr>
                    </a:p>
                  </a:txBody>
                  <a:tcPr marL="8626" marR="8626" marT="8626" marB="0" anchor="b"/>
                </a:tc>
                <a:tc>
                  <a:txBody>
                    <a:bodyPr/>
                    <a:lstStyle/>
                    <a:p>
                      <a:pPr algn="ctr" fontAlgn="b">
                        <a:buNone/>
                      </a:pPr>
                      <a:r>
                        <a:rPr lang="en-US" sz="1100" u="none" strike="noStrike">
                          <a:effectLst/>
                        </a:rPr>
                        <a:t>ASK</a:t>
                      </a:r>
                      <a:endParaRPr lang="en-US" sz="1100" b="1" i="0" u="none" strike="noStrike">
                        <a:solidFill>
                          <a:srgbClr val="FF0000"/>
                        </a:solidFill>
                        <a:effectLst/>
                        <a:latin typeface="Aptos Narrow" panose="020B0004020202020204" pitchFamily="34" charset="0"/>
                      </a:endParaRPr>
                    </a:p>
                  </a:txBody>
                  <a:tcPr marL="8626" marR="8626" marT="8626" marB="0" anchor="b"/>
                </a:tc>
                <a:tc>
                  <a:txBody>
                    <a:bodyPr/>
                    <a:lstStyle/>
                    <a:p>
                      <a:pPr algn="ctr" fontAlgn="b">
                        <a:buNone/>
                      </a:pP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2838854699"/>
                  </a:ext>
                </a:extLst>
              </a:tr>
              <a:tr h="734842">
                <a:tc>
                  <a:txBody>
                    <a:bodyPr/>
                    <a:lstStyle/>
                    <a:p>
                      <a:pPr algn="ctr" fontAlgn="b">
                        <a:buNone/>
                      </a:pPr>
                      <a:r>
                        <a:rPr lang="en-US" sz="1100" u="none" strike="noStrike" dirty="0">
                          <a:effectLst/>
                        </a:rPr>
                        <a:t>Quantity</a:t>
                      </a:r>
                      <a:r>
                        <a:rPr lang="el-GR" sz="1100" u="none" strike="noStrike" dirty="0">
                          <a:effectLst/>
                        </a:rPr>
                        <a:t>)</a:t>
                      </a: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n-US" sz="1100" u="none" strike="noStrike" dirty="0">
                          <a:effectLst/>
                        </a:rPr>
                        <a:t>Buy</a:t>
                      </a: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n-US" sz="1100" u="none" strike="noStrike" dirty="0">
                          <a:effectLst/>
                        </a:rPr>
                        <a:t>Sell</a:t>
                      </a: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n-US" sz="1100" u="none" strike="noStrike" dirty="0">
                          <a:effectLst/>
                        </a:rPr>
                        <a:t>Quantity</a:t>
                      </a:r>
                      <a:endParaRPr lang="el-GR" sz="1100" b="0" i="0" u="none" strike="noStrike" dirty="0">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2879270387"/>
                  </a:ext>
                </a:extLst>
              </a:tr>
              <a:tr h="388057">
                <a:tc>
                  <a:txBody>
                    <a:bodyPr/>
                    <a:lstStyle/>
                    <a:p>
                      <a:pPr algn="ctr" fontAlgn="b">
                        <a:buNone/>
                      </a:pPr>
                      <a:r>
                        <a:rPr lang="el-GR" sz="1100" u="none" strike="noStrike">
                          <a:effectLst/>
                        </a:rPr>
                        <a:t>5</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98,55</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endParaRPr lang="el-GR" sz="1100" b="0" i="0" u="none" strike="noStrike" dirty="0">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98,7</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5</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2257130668"/>
                  </a:ext>
                </a:extLst>
              </a:tr>
              <a:tr h="388057">
                <a:tc>
                  <a:txBody>
                    <a:bodyPr/>
                    <a:lstStyle/>
                    <a:p>
                      <a:pPr algn="ctr" fontAlgn="b">
                        <a:buNone/>
                      </a:pPr>
                      <a:r>
                        <a:rPr lang="el-GR" sz="1100" u="none" strike="noStrike">
                          <a:effectLst/>
                        </a:rPr>
                        <a:t>100</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98,5</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98,74</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5</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3608439302"/>
                  </a:ext>
                </a:extLst>
              </a:tr>
              <a:tr h="388057">
                <a:tc>
                  <a:txBody>
                    <a:bodyPr/>
                    <a:lstStyle/>
                    <a:p>
                      <a:pPr algn="ctr" fontAlgn="b">
                        <a:buNone/>
                      </a:pPr>
                      <a:r>
                        <a:rPr lang="el-GR" sz="1100" u="none" strike="noStrike">
                          <a:effectLst/>
                        </a:rPr>
                        <a:t>10</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98,4501</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98,75</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5</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1651464071"/>
                  </a:ext>
                </a:extLst>
              </a:tr>
              <a:tr h="388057">
                <a:tc>
                  <a:txBody>
                    <a:bodyPr/>
                    <a:lstStyle/>
                    <a:p>
                      <a:pPr algn="ctr" fontAlgn="b">
                        <a:buNone/>
                      </a:pPr>
                      <a:r>
                        <a:rPr lang="el-GR" sz="1100" u="none" strike="noStrike">
                          <a:effectLst/>
                        </a:rPr>
                        <a:t>6</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98,4</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98,78</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100</a:t>
                      </a:r>
                      <a:endParaRPr lang="el-GR" sz="1100" b="0" i="0" u="none" strike="noStrike">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4138001995"/>
                  </a:ext>
                </a:extLst>
              </a:tr>
              <a:tr h="388057">
                <a:tc>
                  <a:txBody>
                    <a:bodyPr/>
                    <a:lstStyle/>
                    <a:p>
                      <a:pPr algn="ctr" fontAlgn="b">
                        <a:buNone/>
                      </a:pPr>
                      <a:r>
                        <a:rPr lang="el-GR" sz="1100" u="none" strike="noStrike">
                          <a:effectLst/>
                        </a:rPr>
                        <a:t>3</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98,25</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a:effectLst/>
                        </a:rPr>
                        <a:t>98,7999</a:t>
                      </a:r>
                      <a:endParaRPr lang="el-GR" sz="1100" b="0" i="0" u="none" strike="noStrike">
                        <a:solidFill>
                          <a:srgbClr val="000000"/>
                        </a:solidFill>
                        <a:effectLst/>
                        <a:latin typeface="Aptos Narrow" panose="020B0004020202020204" pitchFamily="34" charset="0"/>
                      </a:endParaRPr>
                    </a:p>
                  </a:txBody>
                  <a:tcPr marL="8626" marR="8626" marT="8626" marB="0" anchor="b"/>
                </a:tc>
                <a:tc>
                  <a:txBody>
                    <a:bodyPr/>
                    <a:lstStyle/>
                    <a:p>
                      <a:pPr algn="ctr" fontAlgn="b">
                        <a:buNone/>
                      </a:pPr>
                      <a:r>
                        <a:rPr lang="el-GR" sz="1100" u="none" strike="noStrike" dirty="0">
                          <a:effectLst/>
                        </a:rPr>
                        <a:t>20</a:t>
                      </a:r>
                      <a:endParaRPr lang="el-GR" sz="1100" b="0" i="0" u="none" strike="noStrike" dirty="0">
                        <a:solidFill>
                          <a:srgbClr val="000000"/>
                        </a:solidFill>
                        <a:effectLst/>
                        <a:latin typeface="Aptos Narrow" panose="020B0004020202020204" pitchFamily="34" charset="0"/>
                      </a:endParaRPr>
                    </a:p>
                  </a:txBody>
                  <a:tcPr marL="8626" marR="8626" marT="8626" marB="0" anchor="b"/>
                </a:tc>
                <a:extLst>
                  <a:ext uri="{0D108BD9-81ED-4DB2-BD59-A6C34878D82A}">
                    <a16:rowId xmlns:a16="http://schemas.microsoft.com/office/drawing/2014/main" val="335957716"/>
                  </a:ext>
                </a:extLst>
              </a:tr>
            </a:tbl>
          </a:graphicData>
        </a:graphic>
      </p:graphicFrame>
      <p:pic>
        <p:nvPicPr>
          <p:cNvPr id="7" name="Εικόνα 6">
            <a:extLst>
              <a:ext uri="{FF2B5EF4-FFF2-40B4-BE49-F238E27FC236}">
                <a16:creationId xmlns:a16="http://schemas.microsoft.com/office/drawing/2014/main" id="{6A76A9BF-F0B4-D4F8-62D7-F758676B0C00}"/>
              </a:ext>
            </a:extLst>
          </p:cNvPr>
          <p:cNvPicPr>
            <a:picLocks noChangeAspect="1"/>
          </p:cNvPicPr>
          <p:nvPr/>
        </p:nvPicPr>
        <p:blipFill>
          <a:blip r:embed="rId2"/>
          <a:stretch>
            <a:fillRect/>
          </a:stretch>
        </p:blipFill>
        <p:spPr>
          <a:xfrm>
            <a:off x="4989137" y="1123392"/>
            <a:ext cx="2320147" cy="4934057"/>
          </a:xfrm>
          <a:prstGeom prst="rect">
            <a:avLst/>
          </a:prstGeom>
        </p:spPr>
      </p:pic>
      <p:sp>
        <p:nvSpPr>
          <p:cNvPr id="8" name="Τίτλος 1">
            <a:extLst>
              <a:ext uri="{FF2B5EF4-FFF2-40B4-BE49-F238E27FC236}">
                <a16:creationId xmlns:a16="http://schemas.microsoft.com/office/drawing/2014/main" id="{29DD02FB-23D1-4E70-C559-93E8E4033B33}"/>
              </a:ext>
            </a:extLst>
          </p:cNvPr>
          <p:cNvSpPr>
            <a:spLocks noGrp="1"/>
          </p:cNvSpPr>
          <p:nvPr>
            <p:ph type="title"/>
          </p:nvPr>
        </p:nvSpPr>
        <p:spPr>
          <a:xfrm>
            <a:off x="346229" y="365125"/>
            <a:ext cx="11425561" cy="717951"/>
          </a:xfrm>
        </p:spPr>
        <p:txBody>
          <a:bodyPr>
            <a:noAutofit/>
          </a:bodyPr>
          <a:lstStyle/>
          <a:p>
            <a:r>
              <a:rPr lang="en-GB" sz="3600" b="1" dirty="0"/>
              <a:t>Example of Corporate Bond Prices - Athens Exchange (ATHEX)</a:t>
            </a:r>
            <a:endParaRPr lang="el-GR" sz="3600" dirty="0"/>
          </a:p>
        </p:txBody>
      </p:sp>
    </p:spTree>
    <p:extLst>
      <p:ext uri="{BB962C8B-B14F-4D97-AF65-F5344CB8AC3E}">
        <p14:creationId xmlns:p14="http://schemas.microsoft.com/office/powerpoint/2010/main" val="2753580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a:extLst>
              <a:ext uri="{FF2B5EF4-FFF2-40B4-BE49-F238E27FC236}">
                <a16:creationId xmlns:a16="http://schemas.microsoft.com/office/drawing/2014/main" id="{6FA59C21-576A-4541-851E-66FA523F8D6D}"/>
              </a:ext>
            </a:extLst>
          </p:cNvPr>
          <p:cNvSpPr>
            <a:spLocks noGrp="1" noChangeArrowheads="1"/>
          </p:cNvSpPr>
          <p:nvPr>
            <p:ph type="body" idx="1"/>
          </p:nvPr>
        </p:nvSpPr>
        <p:spPr>
          <a:xfrm>
            <a:off x="758301" y="1038851"/>
            <a:ext cx="11132597" cy="5302350"/>
          </a:xfrm>
        </p:spPr>
        <p:txBody>
          <a:bodyPr>
            <a:normAutofit/>
          </a:bodyPr>
          <a:lstStyle/>
          <a:p>
            <a:pPr algn="just"/>
            <a:r>
              <a:rPr lang="en-US" altLang="el-GR" sz="2000" b="1" dirty="0">
                <a:solidFill>
                  <a:srgbClr val="FF0000"/>
                </a:solidFill>
              </a:rPr>
              <a:t>B. Accrued Interest</a:t>
            </a:r>
          </a:p>
          <a:p>
            <a:pPr algn="just"/>
            <a:endParaRPr lang="en-US" altLang="el-GR" sz="2000" dirty="0"/>
          </a:p>
          <a:p>
            <a:pPr algn="just"/>
            <a:r>
              <a:rPr lang="en-US" altLang="el-GR" sz="2000" dirty="0"/>
              <a:t>Prices are quoted as </a:t>
            </a:r>
            <a:r>
              <a:rPr lang="en-US" altLang="el-GR" sz="2000" b="1" dirty="0">
                <a:solidFill>
                  <a:srgbClr val="FF0000"/>
                </a:solidFill>
              </a:rPr>
              <a:t>clean (flat) bond prices</a:t>
            </a:r>
            <a:r>
              <a:rPr lang="en-US" altLang="el-GR" sz="2000" dirty="0"/>
              <a:t>, i.e., prices without accrued</a:t>
            </a:r>
            <a:r>
              <a:rPr lang="el-GR" altLang="el-GR" sz="2000" dirty="0"/>
              <a:t> </a:t>
            </a:r>
            <a:r>
              <a:rPr lang="en-US" altLang="el-GR" sz="2000" dirty="0"/>
              <a:t>interest. </a:t>
            </a:r>
          </a:p>
          <a:p>
            <a:pPr algn="just"/>
            <a:endParaRPr lang="en-US" altLang="el-GR" sz="2000" dirty="0"/>
          </a:p>
          <a:p>
            <a:pPr algn="just"/>
            <a:r>
              <a:rPr lang="en-US" altLang="el-GR" sz="2000" dirty="0"/>
              <a:t>When clearing takes place, however, </a:t>
            </a:r>
            <a:r>
              <a:rPr lang="en-US" altLang="el-GR" sz="2000" dirty="0">
                <a:solidFill>
                  <a:srgbClr val="FF0000"/>
                </a:solidFill>
              </a:rPr>
              <a:t>accrued interest </a:t>
            </a:r>
            <a:r>
              <a:rPr lang="en-US" altLang="el-GR" sz="2000" dirty="0"/>
              <a:t>is estimated and added to the final price</a:t>
            </a:r>
          </a:p>
          <a:p>
            <a:pPr algn="just" eaLnBrk="1" hangingPunct="1"/>
            <a:endParaRPr lang="en-US" altLang="el-GR" sz="2000" dirty="0">
              <a:solidFill>
                <a:srgbClr val="FF0000"/>
              </a:solidFill>
            </a:endParaRPr>
          </a:p>
          <a:p>
            <a:pPr algn="just" eaLnBrk="1" hangingPunct="1"/>
            <a:r>
              <a:rPr lang="en-US" altLang="el-GR" sz="2000" dirty="0">
                <a:solidFill>
                  <a:srgbClr val="FF0000"/>
                </a:solidFill>
              </a:rPr>
              <a:t>clean price </a:t>
            </a:r>
            <a:r>
              <a:rPr lang="en-US" altLang="el-GR" sz="2000" dirty="0"/>
              <a:t>= dirty price - accrued interest</a:t>
            </a:r>
            <a:endParaRPr lang="el-GR" altLang="el-GR" sz="2000" dirty="0">
              <a:sym typeface="Symbol" panose="05050102010706020507" pitchFamily="18" charset="2"/>
            </a:endParaRPr>
          </a:p>
          <a:p>
            <a:pPr algn="just" eaLnBrk="1" hangingPunct="1"/>
            <a:endParaRPr lang="en-US" altLang="el-GR" sz="2000" dirty="0">
              <a:solidFill>
                <a:srgbClr val="FF0000"/>
              </a:solidFill>
            </a:endParaRPr>
          </a:p>
          <a:p>
            <a:pPr algn="just" eaLnBrk="1" hangingPunct="1"/>
            <a:r>
              <a:rPr lang="en-US" altLang="el-GR" sz="2000" dirty="0">
                <a:solidFill>
                  <a:srgbClr val="FF0000"/>
                </a:solidFill>
              </a:rPr>
              <a:t>dirty price </a:t>
            </a:r>
            <a:r>
              <a:rPr lang="en-US" altLang="el-GR" sz="2000" dirty="0"/>
              <a:t>= clean price + accrued interest </a:t>
            </a:r>
          </a:p>
          <a:p>
            <a:pPr eaLnBrk="1" hangingPunct="1"/>
            <a:endParaRPr lang="en-US" altLang="el-GR" sz="2000" dirty="0"/>
          </a:p>
        </p:txBody>
      </p:sp>
      <p:sp>
        <p:nvSpPr>
          <p:cNvPr id="4" name="Τίτλος 1">
            <a:extLst>
              <a:ext uri="{FF2B5EF4-FFF2-40B4-BE49-F238E27FC236}">
                <a16:creationId xmlns:a16="http://schemas.microsoft.com/office/drawing/2014/main" id="{8115A73D-41C5-4981-8B14-A1C037A0D963}"/>
              </a:ext>
            </a:extLst>
          </p:cNvPr>
          <p:cNvSpPr txBox="1">
            <a:spLocks/>
          </p:cNvSpPr>
          <p:nvPr/>
        </p:nvSpPr>
        <p:spPr>
          <a:xfrm>
            <a:off x="758301" y="271034"/>
            <a:ext cx="10515600" cy="64155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prstClr val="black"/>
                </a:solidFill>
              </a:rPr>
              <a:t>Fixed Income Markets – </a:t>
            </a:r>
            <a:r>
              <a:rPr lang="en-GB" sz="3600" b="1" dirty="0"/>
              <a:t>Definitions  </a:t>
            </a:r>
            <a:endParaRPr lang="el-GR" sz="3600" dirty="0"/>
          </a:p>
        </p:txBody>
      </p:sp>
      <p:pic>
        <p:nvPicPr>
          <p:cNvPr id="5" name="Θέση περιεχομένου 5"/>
          <p:cNvPicPr>
            <a:picLocks noChangeAspect="1"/>
          </p:cNvPicPr>
          <p:nvPr/>
        </p:nvPicPr>
        <p:blipFill>
          <a:blip r:embed="rId3"/>
          <a:stretch>
            <a:fillRect/>
          </a:stretch>
        </p:blipFill>
        <p:spPr>
          <a:xfrm>
            <a:off x="1272651" y="5007005"/>
            <a:ext cx="9486900" cy="1181300"/>
          </a:xfrm>
          <a:prstGeom prst="rect">
            <a:avLst/>
          </a:prstGeom>
        </p:spPr>
      </p:pic>
    </p:spTree>
    <p:extLst>
      <p:ext uri="{BB962C8B-B14F-4D97-AF65-F5344CB8AC3E}">
        <p14:creationId xmlns:p14="http://schemas.microsoft.com/office/powerpoint/2010/main" val="1560357585"/>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Θέση περιεχομένου 7"/>
          <p:cNvSpPr>
            <a:spLocks noGrp="1"/>
          </p:cNvSpPr>
          <p:nvPr>
            <p:ph idx="1"/>
          </p:nvPr>
        </p:nvSpPr>
        <p:spPr>
          <a:xfrm>
            <a:off x="759125" y="1020764"/>
            <a:ext cx="11172463" cy="5424423"/>
          </a:xfrm>
        </p:spPr>
        <p:txBody>
          <a:bodyPr>
            <a:normAutofit fontScale="92500" lnSpcReduction="20000"/>
          </a:bodyPr>
          <a:lstStyle/>
          <a:p>
            <a:r>
              <a:rPr lang="en-US" altLang="el-GR" sz="2200" dirty="0"/>
              <a:t>Accrued Interest (AI) is estimated as: </a:t>
            </a:r>
            <a:r>
              <a:rPr lang="en-US" altLang="el-GR" sz="2200" b="1" dirty="0">
                <a:solidFill>
                  <a:srgbClr val="FF0000"/>
                </a:solidFill>
              </a:rPr>
              <a:t>AI</a:t>
            </a:r>
            <a:r>
              <a:rPr lang="el-GR" altLang="el-GR" sz="2200" b="1" dirty="0">
                <a:solidFill>
                  <a:srgbClr val="FF0000"/>
                </a:solidFill>
              </a:rPr>
              <a:t> = </a:t>
            </a:r>
            <a:r>
              <a:rPr lang="en-US" altLang="el-GR" sz="2200" b="1" dirty="0">
                <a:solidFill>
                  <a:srgbClr val="FF0000"/>
                </a:solidFill>
              </a:rPr>
              <a:t>C</a:t>
            </a:r>
            <a:r>
              <a:rPr lang="el-GR" altLang="el-GR" sz="2200" b="1" dirty="0">
                <a:solidFill>
                  <a:srgbClr val="FF0000"/>
                </a:solidFill>
              </a:rPr>
              <a:t> (Ζ/Ν) </a:t>
            </a:r>
            <a:endParaRPr lang="en-US" altLang="el-GR" sz="2200" b="1" dirty="0">
              <a:solidFill>
                <a:srgbClr val="FF0000"/>
              </a:solidFill>
            </a:endParaRPr>
          </a:p>
          <a:p>
            <a:pPr marL="0" indent="0">
              <a:buNone/>
            </a:pPr>
            <a:r>
              <a:rPr lang="en-US" altLang="el-GR" sz="2200" dirty="0"/>
              <a:t>	→	</a:t>
            </a:r>
            <a:r>
              <a:rPr lang="en-US" altLang="el-GR" sz="2200" dirty="0">
                <a:solidFill>
                  <a:srgbClr val="FF0000"/>
                </a:solidFill>
              </a:rPr>
              <a:t>Z</a:t>
            </a:r>
            <a:r>
              <a:rPr lang="el-GR" altLang="el-GR" sz="2200" dirty="0"/>
              <a:t> = </a:t>
            </a:r>
            <a:r>
              <a:rPr lang="en-US" altLang="el-GR" sz="2200" dirty="0"/>
              <a:t>Days since last coupon payment to the deal</a:t>
            </a:r>
          </a:p>
          <a:p>
            <a:pPr marL="0" indent="0">
              <a:buNone/>
            </a:pPr>
            <a:r>
              <a:rPr lang="en-GB" altLang="el-GR" sz="2200" dirty="0"/>
              <a:t>	</a:t>
            </a:r>
            <a:r>
              <a:rPr lang="el-GR" altLang="el-GR" sz="2200" dirty="0"/>
              <a:t>→</a:t>
            </a:r>
            <a:r>
              <a:rPr lang="en-GB" altLang="el-GR" sz="2200" dirty="0"/>
              <a:t>	</a:t>
            </a:r>
            <a:r>
              <a:rPr lang="el-GR" altLang="el-GR" sz="2200" dirty="0">
                <a:solidFill>
                  <a:srgbClr val="FF0000"/>
                </a:solidFill>
              </a:rPr>
              <a:t>Ν</a:t>
            </a:r>
            <a:r>
              <a:rPr lang="el-GR" altLang="el-GR" sz="2200" dirty="0"/>
              <a:t> = </a:t>
            </a:r>
            <a:r>
              <a:rPr lang="en-US" altLang="el-GR" sz="2200" dirty="0"/>
              <a:t>Days of interest period</a:t>
            </a:r>
          </a:p>
          <a:p>
            <a:pPr marL="0" indent="0">
              <a:buNone/>
            </a:pPr>
            <a:r>
              <a:rPr lang="en-US" altLang="el-GR" sz="2200" dirty="0"/>
              <a:t>	→	</a:t>
            </a:r>
            <a:r>
              <a:rPr lang="en-US" altLang="el-GR" sz="2200" dirty="0">
                <a:solidFill>
                  <a:srgbClr val="FF0000"/>
                </a:solidFill>
              </a:rPr>
              <a:t>C</a:t>
            </a:r>
            <a:r>
              <a:rPr lang="el-GR" altLang="el-GR" sz="2200" dirty="0">
                <a:solidFill>
                  <a:srgbClr val="FF0000"/>
                </a:solidFill>
              </a:rPr>
              <a:t> </a:t>
            </a:r>
            <a:r>
              <a:rPr lang="el-GR" altLang="el-GR" sz="2200" dirty="0"/>
              <a:t>= </a:t>
            </a:r>
            <a:r>
              <a:rPr lang="en-US" altLang="el-GR" sz="2200" dirty="0"/>
              <a:t>Coupon payment </a:t>
            </a:r>
            <a:endParaRPr lang="el-GR" altLang="el-GR" sz="2200" b="1" dirty="0"/>
          </a:p>
          <a:p>
            <a:pPr eaLnBrk="1" hangingPunct="1">
              <a:lnSpc>
                <a:spcPct val="80000"/>
              </a:lnSpc>
            </a:pPr>
            <a:endParaRPr lang="en-US" altLang="el-GR" sz="2200" b="1" dirty="0"/>
          </a:p>
          <a:p>
            <a:pPr eaLnBrk="1" hangingPunct="1">
              <a:lnSpc>
                <a:spcPct val="80000"/>
              </a:lnSpc>
            </a:pPr>
            <a:r>
              <a:rPr lang="en-US" altLang="el-GR" sz="2200" dirty="0"/>
              <a:t>For example, you buy a bond with:</a:t>
            </a:r>
          </a:p>
          <a:p>
            <a:pPr marL="0" indent="0" eaLnBrk="1" hangingPunct="1">
              <a:lnSpc>
                <a:spcPct val="80000"/>
              </a:lnSpc>
              <a:buNone/>
            </a:pPr>
            <a:r>
              <a:rPr lang="en-US" altLang="el-GR" sz="2200" dirty="0"/>
              <a:t>	→	Coupon Rate: </a:t>
            </a:r>
            <a:r>
              <a:rPr lang="en-GB" altLang="el-GR" sz="2200" dirty="0"/>
              <a:t>3</a:t>
            </a:r>
            <a:r>
              <a:rPr lang="el-GR" altLang="el-GR" sz="2200" dirty="0"/>
              <a:t>%</a:t>
            </a:r>
            <a:r>
              <a:rPr lang="en-US" altLang="el-GR" sz="2200" dirty="0"/>
              <a:t> </a:t>
            </a:r>
          </a:p>
          <a:p>
            <a:pPr marL="0" indent="0" eaLnBrk="1" hangingPunct="1">
              <a:lnSpc>
                <a:spcPct val="80000"/>
              </a:lnSpc>
              <a:buNone/>
            </a:pPr>
            <a:r>
              <a:rPr lang="en-US" altLang="el-GR" sz="2200" dirty="0"/>
              <a:t>	→	Par Value: 100 Euro</a:t>
            </a:r>
          </a:p>
          <a:p>
            <a:pPr marL="0" indent="0">
              <a:lnSpc>
                <a:spcPct val="80000"/>
              </a:lnSpc>
              <a:buNone/>
            </a:pPr>
            <a:r>
              <a:rPr lang="en-US" altLang="el-GR" sz="2200" dirty="0"/>
              <a:t>	→	Market Value: 95%</a:t>
            </a:r>
          </a:p>
          <a:p>
            <a:pPr marL="0" indent="0" eaLnBrk="1" hangingPunct="1">
              <a:lnSpc>
                <a:spcPct val="80000"/>
              </a:lnSpc>
              <a:buNone/>
            </a:pPr>
            <a:r>
              <a:rPr lang="en-US" altLang="el-GR" sz="2200" dirty="0"/>
              <a:t>	→	Pays interest semi-annually </a:t>
            </a:r>
          </a:p>
          <a:p>
            <a:pPr marL="0" indent="0" eaLnBrk="1" hangingPunct="1">
              <a:lnSpc>
                <a:spcPct val="80000"/>
              </a:lnSpc>
              <a:buNone/>
            </a:pPr>
            <a:r>
              <a:rPr lang="en-US" altLang="el-GR" sz="2200" dirty="0"/>
              <a:t>	→	The last coupon payment was 50 days ago (year = 360) </a:t>
            </a:r>
          </a:p>
          <a:p>
            <a:pPr eaLnBrk="1" hangingPunct="1">
              <a:lnSpc>
                <a:spcPct val="80000"/>
              </a:lnSpc>
            </a:pPr>
            <a:endParaRPr lang="en-US" altLang="el-GR" sz="2200" dirty="0"/>
          </a:p>
          <a:p>
            <a:pPr eaLnBrk="1" hangingPunct="1">
              <a:lnSpc>
                <a:spcPct val="80000"/>
              </a:lnSpc>
            </a:pPr>
            <a:r>
              <a:rPr lang="en-US" altLang="el-GR" sz="2200" b="1" dirty="0">
                <a:solidFill>
                  <a:srgbClr val="FF0000"/>
                </a:solidFill>
              </a:rPr>
              <a:t>How much will you pay at the end of the day? </a:t>
            </a:r>
            <a:r>
              <a:rPr lang="el-GR" altLang="el-GR" sz="2200" b="1" dirty="0">
                <a:solidFill>
                  <a:srgbClr val="FF0000"/>
                </a:solidFill>
              </a:rPr>
              <a:t> </a:t>
            </a:r>
            <a:endParaRPr lang="en-US" altLang="el-GR" sz="2200" b="1" dirty="0">
              <a:solidFill>
                <a:srgbClr val="FF0000"/>
              </a:solidFill>
            </a:endParaRPr>
          </a:p>
          <a:p>
            <a:pPr eaLnBrk="1" hangingPunct="1">
              <a:lnSpc>
                <a:spcPct val="80000"/>
              </a:lnSpc>
            </a:pPr>
            <a:endParaRPr lang="el-GR" altLang="el-GR" sz="2200" b="1" dirty="0"/>
          </a:p>
          <a:p>
            <a:pPr eaLnBrk="1" hangingPunct="1">
              <a:lnSpc>
                <a:spcPct val="80000"/>
              </a:lnSpc>
            </a:pPr>
            <a:r>
              <a:rPr lang="el-GR" altLang="el-GR" sz="2200" dirty="0"/>
              <a:t>Ν = 180, </a:t>
            </a:r>
            <a:r>
              <a:rPr lang="en-GB" altLang="el-GR" sz="2200" dirty="0"/>
              <a:t>	</a:t>
            </a:r>
            <a:r>
              <a:rPr lang="en-US" altLang="el-GR" sz="2200" dirty="0"/>
              <a:t>C</a:t>
            </a:r>
            <a:r>
              <a:rPr lang="el-GR" altLang="el-GR" sz="2200" dirty="0"/>
              <a:t> = </a:t>
            </a:r>
            <a:r>
              <a:rPr lang="en-GB" altLang="el-GR" sz="2200" dirty="0"/>
              <a:t>1.5 (3/2) </a:t>
            </a:r>
            <a:r>
              <a:rPr lang="en-US" altLang="el-GR" sz="2200" dirty="0"/>
              <a:t>Euro, 	Z = </a:t>
            </a:r>
            <a:r>
              <a:rPr lang="en-GB" altLang="el-GR" sz="2200" dirty="0"/>
              <a:t>50</a:t>
            </a:r>
            <a:r>
              <a:rPr lang="el-GR" altLang="el-GR" sz="2200" dirty="0"/>
              <a:t> </a:t>
            </a:r>
          </a:p>
          <a:p>
            <a:pPr eaLnBrk="1" hangingPunct="1">
              <a:lnSpc>
                <a:spcPct val="80000"/>
              </a:lnSpc>
            </a:pPr>
            <a:r>
              <a:rPr lang="en-US" altLang="el-GR" sz="2200" dirty="0"/>
              <a:t>AI</a:t>
            </a:r>
            <a:r>
              <a:rPr lang="el-GR" altLang="el-GR" sz="2200" dirty="0"/>
              <a:t> = </a:t>
            </a:r>
            <a:r>
              <a:rPr lang="en-GB" altLang="el-GR" sz="2200" dirty="0"/>
              <a:t>1.5</a:t>
            </a:r>
            <a:r>
              <a:rPr lang="el-GR" altLang="el-GR" sz="2200" dirty="0"/>
              <a:t> (</a:t>
            </a:r>
            <a:r>
              <a:rPr lang="en-GB" altLang="el-GR" sz="2200" dirty="0"/>
              <a:t>50</a:t>
            </a:r>
            <a:r>
              <a:rPr lang="el-GR" altLang="el-GR" sz="2200" dirty="0"/>
              <a:t>/180) = </a:t>
            </a:r>
            <a:r>
              <a:rPr lang="el-GR" altLang="el-GR" sz="2200" b="1" dirty="0">
                <a:solidFill>
                  <a:srgbClr val="FF0000"/>
                </a:solidFill>
              </a:rPr>
              <a:t>0</a:t>
            </a:r>
            <a:r>
              <a:rPr lang="en-US" altLang="el-GR" sz="2200" b="1" dirty="0">
                <a:solidFill>
                  <a:srgbClr val="FF0000"/>
                </a:solidFill>
              </a:rPr>
              <a:t>.</a:t>
            </a:r>
            <a:r>
              <a:rPr lang="en-GB" altLang="el-GR" sz="2200" b="1" dirty="0">
                <a:solidFill>
                  <a:srgbClr val="FF0000"/>
                </a:solidFill>
              </a:rPr>
              <a:t>461</a:t>
            </a:r>
            <a:r>
              <a:rPr lang="el-GR" altLang="el-GR" sz="2200" b="1" dirty="0">
                <a:solidFill>
                  <a:srgbClr val="FF0000"/>
                </a:solidFill>
              </a:rPr>
              <a:t> </a:t>
            </a:r>
            <a:r>
              <a:rPr lang="en-US" altLang="el-GR" sz="2200" dirty="0"/>
              <a:t>Euro</a:t>
            </a:r>
            <a:endParaRPr lang="el-GR" altLang="el-GR" sz="2200" dirty="0"/>
          </a:p>
          <a:p>
            <a:pPr eaLnBrk="1" hangingPunct="1">
              <a:lnSpc>
                <a:spcPct val="80000"/>
              </a:lnSpc>
            </a:pPr>
            <a:r>
              <a:rPr lang="en-US" altLang="el-GR" sz="2200" dirty="0"/>
              <a:t>You will pay: </a:t>
            </a:r>
            <a:r>
              <a:rPr lang="en-US" altLang="el-GR" sz="2200" b="1" dirty="0">
                <a:solidFill>
                  <a:srgbClr val="FF0000"/>
                </a:solidFill>
              </a:rPr>
              <a:t>95 + 0.46 = </a:t>
            </a:r>
            <a:r>
              <a:rPr lang="el-GR" altLang="el-GR" sz="2200" b="1" dirty="0">
                <a:solidFill>
                  <a:srgbClr val="FF0000"/>
                </a:solidFill>
              </a:rPr>
              <a:t>9</a:t>
            </a:r>
            <a:r>
              <a:rPr lang="en-GB" altLang="el-GR" sz="2200" b="1" dirty="0">
                <a:solidFill>
                  <a:srgbClr val="FF0000"/>
                </a:solidFill>
              </a:rPr>
              <a:t>5</a:t>
            </a:r>
            <a:r>
              <a:rPr lang="en-US" altLang="el-GR" sz="2200" b="1" dirty="0">
                <a:solidFill>
                  <a:srgbClr val="FF0000"/>
                </a:solidFill>
              </a:rPr>
              <a:t>.46</a:t>
            </a:r>
            <a:r>
              <a:rPr lang="el-GR" altLang="el-GR" sz="2200" b="1" dirty="0">
                <a:solidFill>
                  <a:srgbClr val="FF0000"/>
                </a:solidFill>
              </a:rPr>
              <a:t> </a:t>
            </a:r>
            <a:r>
              <a:rPr lang="en-US" altLang="el-GR" sz="2200" b="1" dirty="0">
                <a:solidFill>
                  <a:srgbClr val="FF0000"/>
                </a:solidFill>
              </a:rPr>
              <a:t>Euro</a:t>
            </a:r>
            <a:endParaRPr lang="el-GR" altLang="el-GR" sz="2200" b="1" dirty="0">
              <a:solidFill>
                <a:srgbClr val="FF0000"/>
              </a:solidFill>
            </a:endParaRPr>
          </a:p>
          <a:p>
            <a:endParaRPr lang="en-US" sz="3600" b="1" dirty="0"/>
          </a:p>
          <a:p>
            <a:endParaRPr lang="en-US" sz="3600" b="1" dirty="0"/>
          </a:p>
          <a:p>
            <a:endParaRPr lang="en-US" b="1" dirty="0"/>
          </a:p>
          <a:p>
            <a:endParaRPr lang="en-US" b="1" dirty="0"/>
          </a:p>
          <a:p>
            <a:endParaRPr lang="en-US" b="1" dirty="0"/>
          </a:p>
          <a:p>
            <a:endParaRPr lang="el-GR" dirty="0"/>
          </a:p>
        </p:txBody>
      </p:sp>
      <p:sp>
        <p:nvSpPr>
          <p:cNvPr id="9" name="Τίτλος 1">
            <a:extLst>
              <a:ext uri="{FF2B5EF4-FFF2-40B4-BE49-F238E27FC236}">
                <a16:creationId xmlns:a16="http://schemas.microsoft.com/office/drawing/2014/main" id="{8115A73D-41C5-4981-8B14-A1C037A0D963}"/>
              </a:ext>
            </a:extLst>
          </p:cNvPr>
          <p:cNvSpPr txBox="1">
            <a:spLocks noGrp="1"/>
          </p:cNvSpPr>
          <p:nvPr>
            <p:ph type="title"/>
          </p:nvPr>
        </p:nvSpPr>
        <p:spPr>
          <a:xfrm>
            <a:off x="759125" y="160939"/>
            <a:ext cx="10515600" cy="8598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prstClr val="black"/>
                </a:solidFill>
              </a:rPr>
              <a:t>Fixed Income Markets – </a:t>
            </a:r>
            <a:r>
              <a:rPr lang="en-GB" sz="3600" b="1" dirty="0"/>
              <a:t>Definitions  </a:t>
            </a:r>
            <a:endParaRPr lang="el-GR" sz="3600" dirty="0"/>
          </a:p>
        </p:txBody>
      </p:sp>
    </p:spTree>
    <p:extLst>
      <p:ext uri="{BB962C8B-B14F-4D97-AF65-F5344CB8AC3E}">
        <p14:creationId xmlns:p14="http://schemas.microsoft.com/office/powerpoint/2010/main" val="1214930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a:extLst>
              <a:ext uri="{FF2B5EF4-FFF2-40B4-BE49-F238E27FC236}">
                <a16:creationId xmlns:a16="http://schemas.microsoft.com/office/drawing/2014/main" id="{15B03530-6AA1-43BA-BF4C-B1485BEA175B}"/>
              </a:ext>
            </a:extLst>
          </p:cNvPr>
          <p:cNvSpPr>
            <a:spLocks noGrp="1" noChangeArrowheads="1"/>
          </p:cNvSpPr>
          <p:nvPr>
            <p:ph type="body" idx="1"/>
          </p:nvPr>
        </p:nvSpPr>
        <p:spPr>
          <a:xfrm>
            <a:off x="595619" y="1349405"/>
            <a:ext cx="11232858" cy="4992671"/>
          </a:xfrm>
        </p:spPr>
        <p:txBody>
          <a:bodyPr>
            <a:noAutofit/>
          </a:bodyPr>
          <a:lstStyle/>
          <a:p>
            <a:pPr algn="just" eaLnBrk="1" hangingPunct="1">
              <a:lnSpc>
                <a:spcPct val="90000"/>
              </a:lnSpc>
            </a:pPr>
            <a:r>
              <a:rPr lang="en-US" altLang="el-GR" sz="2000" b="1" dirty="0">
                <a:solidFill>
                  <a:srgbClr val="FF0000"/>
                </a:solidFill>
              </a:rPr>
              <a:t>Domestic Bond</a:t>
            </a:r>
          </a:p>
          <a:p>
            <a:pPr algn="just" eaLnBrk="1" hangingPunct="1">
              <a:lnSpc>
                <a:spcPct val="90000"/>
              </a:lnSpc>
            </a:pPr>
            <a:r>
              <a:rPr lang="en-US" altLang="el-GR" sz="2000" dirty="0"/>
              <a:t>A firm issues a bond in the </a:t>
            </a:r>
            <a:r>
              <a:rPr lang="en-US" altLang="el-GR" sz="2000" b="1" dirty="0">
                <a:solidFill>
                  <a:srgbClr val="FF0000"/>
                </a:solidFill>
              </a:rPr>
              <a:t>country of origin</a:t>
            </a:r>
            <a:r>
              <a:rPr lang="en-US" altLang="el-GR" sz="2000" dirty="0"/>
              <a:t>; the bond is denominated in the home currency, and is subject to the home country regulatory, legal, tax, environment</a:t>
            </a:r>
          </a:p>
          <a:p>
            <a:pPr algn="just" eaLnBrk="1" hangingPunct="1">
              <a:lnSpc>
                <a:spcPct val="90000"/>
              </a:lnSpc>
            </a:pPr>
            <a:endParaRPr lang="en-US" altLang="el-GR" sz="2000" dirty="0"/>
          </a:p>
          <a:p>
            <a:pPr algn="just" eaLnBrk="1" hangingPunct="1">
              <a:lnSpc>
                <a:spcPct val="90000"/>
              </a:lnSpc>
            </a:pPr>
            <a:r>
              <a:rPr lang="en-US" altLang="el-GR" sz="2000" b="1" dirty="0">
                <a:solidFill>
                  <a:srgbClr val="FF0000"/>
                </a:solidFill>
              </a:rPr>
              <a:t>International Bond</a:t>
            </a:r>
          </a:p>
          <a:p>
            <a:pPr algn="just" eaLnBrk="1" hangingPunct="1">
              <a:lnSpc>
                <a:spcPct val="90000"/>
              </a:lnSpc>
            </a:pPr>
            <a:r>
              <a:rPr lang="en-US" altLang="el-GR" sz="2000" dirty="0"/>
              <a:t>A firm issues a bond in </a:t>
            </a:r>
            <a:r>
              <a:rPr lang="en-US" altLang="el-GR" sz="2000" b="1" dirty="0">
                <a:solidFill>
                  <a:srgbClr val="FF0000"/>
                </a:solidFill>
              </a:rPr>
              <a:t>another country</a:t>
            </a:r>
            <a:r>
              <a:rPr lang="en-US" altLang="el-GR" sz="2000" dirty="0"/>
              <a:t>; the bond is denominated in the foreign currency, and is subject to the foreign country regulatory, legal, tax, environment</a:t>
            </a:r>
          </a:p>
          <a:p>
            <a:pPr algn="just" eaLnBrk="1" hangingPunct="1">
              <a:lnSpc>
                <a:spcPct val="90000"/>
              </a:lnSpc>
            </a:pPr>
            <a:endParaRPr lang="el-GR" altLang="el-GR" sz="2000" dirty="0"/>
          </a:p>
          <a:p>
            <a:pPr algn="just"/>
            <a:r>
              <a:rPr lang="en-US" altLang="el-GR" sz="2000" b="1" dirty="0">
                <a:solidFill>
                  <a:srgbClr val="FF0000"/>
                </a:solidFill>
              </a:rPr>
              <a:t>Eurobond</a:t>
            </a:r>
          </a:p>
          <a:p>
            <a:pPr algn="just"/>
            <a:r>
              <a:rPr lang="en-US" altLang="el-GR" sz="2000" dirty="0"/>
              <a:t>A firm issues and sells a bond to investors in </a:t>
            </a:r>
            <a:r>
              <a:rPr lang="en-US" altLang="el-GR" sz="2000" b="1" dirty="0">
                <a:solidFill>
                  <a:srgbClr val="FF0000"/>
                </a:solidFill>
              </a:rPr>
              <a:t>many different countries simultaneously; </a:t>
            </a:r>
            <a:r>
              <a:rPr lang="en-US" altLang="el-GR" sz="2000" dirty="0"/>
              <a:t>the issue is </a:t>
            </a:r>
            <a:r>
              <a:rPr lang="en-US" altLang="el-GR" sz="2000" dirty="0">
                <a:solidFill>
                  <a:srgbClr val="FF0000"/>
                </a:solidFill>
              </a:rPr>
              <a:t>organized by a syndication of banks </a:t>
            </a:r>
            <a:r>
              <a:rPr lang="en-US" altLang="el-GR" sz="2000" dirty="0"/>
              <a:t>and may be denominated in any currency, the market is self-regulated, and the issuing period is fast. Wholesale market. Home investors may not have access.</a:t>
            </a:r>
          </a:p>
        </p:txBody>
      </p:sp>
      <p:sp>
        <p:nvSpPr>
          <p:cNvPr id="6" name="Τίτλος 1">
            <a:extLst>
              <a:ext uri="{FF2B5EF4-FFF2-40B4-BE49-F238E27FC236}">
                <a16:creationId xmlns:a16="http://schemas.microsoft.com/office/drawing/2014/main" id="{0BEED9FD-4BC7-4974-85E2-C8DA73229842}"/>
              </a:ext>
            </a:extLst>
          </p:cNvPr>
          <p:cNvSpPr txBox="1">
            <a:spLocks/>
          </p:cNvSpPr>
          <p:nvPr/>
        </p:nvSpPr>
        <p:spPr>
          <a:xfrm>
            <a:off x="776056" y="195145"/>
            <a:ext cx="10515600" cy="64155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prstClr val="black"/>
                </a:solidFill>
              </a:rPr>
              <a:t>Fixed Income Markets – </a:t>
            </a:r>
            <a:r>
              <a:rPr lang="en-GB" sz="3600" b="1" dirty="0"/>
              <a:t>Definitions  </a:t>
            </a:r>
            <a:endParaRPr lang="el-GR" sz="3600" dirty="0"/>
          </a:p>
        </p:txBody>
      </p:sp>
    </p:spTree>
    <p:extLst>
      <p:ext uri="{BB962C8B-B14F-4D97-AF65-F5344CB8AC3E}">
        <p14:creationId xmlns:p14="http://schemas.microsoft.com/office/powerpoint/2010/main" val="1424056935"/>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32A3C651-2C26-4FF4-A390-ACCBDA6A6383}"/>
              </a:ext>
            </a:extLst>
          </p:cNvPr>
          <p:cNvSpPr>
            <a:spLocks noGrp="1"/>
          </p:cNvSpPr>
          <p:nvPr>
            <p:ph idx="1"/>
          </p:nvPr>
        </p:nvSpPr>
        <p:spPr>
          <a:xfrm>
            <a:off x="838199" y="1225118"/>
            <a:ext cx="11040123" cy="5267755"/>
          </a:xfrm>
        </p:spPr>
        <p:txBody>
          <a:bodyPr>
            <a:normAutofit/>
          </a:bodyPr>
          <a:lstStyle/>
          <a:p>
            <a:pPr algn="just"/>
            <a:r>
              <a:rPr lang="en-GB" sz="2200" b="1" dirty="0">
                <a:solidFill>
                  <a:srgbClr val="FF0000"/>
                </a:solidFill>
              </a:rPr>
              <a:t>Zero-coupon bonds (discount bonds, zeros) </a:t>
            </a:r>
          </a:p>
          <a:p>
            <a:pPr algn="just"/>
            <a:endParaRPr lang="en-GB" sz="2200" b="1" dirty="0"/>
          </a:p>
          <a:p>
            <a:pPr algn="just"/>
            <a:r>
              <a:rPr lang="en-GB" sz="2200" dirty="0"/>
              <a:t>Bonds that </a:t>
            </a:r>
            <a:r>
              <a:rPr lang="en-GB" sz="2200" dirty="0">
                <a:solidFill>
                  <a:srgbClr val="FF0000"/>
                </a:solidFill>
              </a:rPr>
              <a:t>do not pay interest </a:t>
            </a:r>
            <a:r>
              <a:rPr lang="en-GB" sz="2200" dirty="0"/>
              <a:t>(coupons)</a:t>
            </a:r>
          </a:p>
          <a:p>
            <a:pPr algn="just"/>
            <a:endParaRPr lang="en-GB" sz="2200" dirty="0"/>
          </a:p>
          <a:p>
            <a:pPr algn="just"/>
            <a:r>
              <a:rPr lang="en-GB" sz="2200" dirty="0"/>
              <a:t>They trade at </a:t>
            </a:r>
            <a:r>
              <a:rPr lang="en-GB" sz="2200" dirty="0">
                <a:solidFill>
                  <a:srgbClr val="FF0000"/>
                </a:solidFill>
              </a:rPr>
              <a:t>discounts </a:t>
            </a:r>
            <a:r>
              <a:rPr lang="en-GB" sz="2200" dirty="0"/>
              <a:t>but at maturity the bond holder receive the full face value.</a:t>
            </a:r>
          </a:p>
          <a:p>
            <a:pPr algn="just"/>
            <a:endParaRPr lang="en-GB" sz="2200" dirty="0"/>
          </a:p>
          <a:p>
            <a:pPr algn="just"/>
            <a:r>
              <a:rPr lang="en-GB" sz="2200" dirty="0"/>
              <a:t>The prices of zero-coupon bonds usually </a:t>
            </a:r>
            <a:r>
              <a:rPr lang="en-GB" sz="2200" dirty="0">
                <a:solidFill>
                  <a:srgbClr val="FF0000"/>
                </a:solidFill>
              </a:rPr>
              <a:t>fluctuate much </a:t>
            </a:r>
            <a:r>
              <a:rPr lang="en-GB" sz="2200" dirty="0"/>
              <a:t>more compared to coupon bonds (they only have one final cash flow)</a:t>
            </a:r>
          </a:p>
          <a:p>
            <a:pPr algn="just"/>
            <a:endParaRPr lang="en-GB" sz="2200" dirty="0"/>
          </a:p>
          <a:p>
            <a:pPr algn="just"/>
            <a:r>
              <a:rPr lang="en-GB" sz="2200" dirty="0"/>
              <a:t>For example, a 3-year zero with: </a:t>
            </a:r>
          </a:p>
          <a:p>
            <a:pPr algn="just"/>
            <a:r>
              <a:rPr lang="en-GB" sz="2200" dirty="0"/>
              <a:t>Par Value of </a:t>
            </a:r>
            <a:r>
              <a:rPr lang="en-GB" sz="2200" dirty="0">
                <a:solidFill>
                  <a:srgbClr val="FF0000"/>
                </a:solidFill>
              </a:rPr>
              <a:t>$100</a:t>
            </a:r>
          </a:p>
          <a:p>
            <a:pPr algn="just"/>
            <a:r>
              <a:rPr lang="en-GB" sz="2200" dirty="0"/>
              <a:t>Current Market Value </a:t>
            </a:r>
            <a:r>
              <a:rPr lang="en-GB" sz="2200" dirty="0">
                <a:solidFill>
                  <a:srgbClr val="FF0000"/>
                </a:solidFill>
              </a:rPr>
              <a:t>$78.67</a:t>
            </a:r>
          </a:p>
        </p:txBody>
      </p:sp>
      <p:sp>
        <p:nvSpPr>
          <p:cNvPr id="4" name="Τίτλος 1">
            <a:extLst>
              <a:ext uri="{FF2B5EF4-FFF2-40B4-BE49-F238E27FC236}">
                <a16:creationId xmlns:a16="http://schemas.microsoft.com/office/drawing/2014/main" id="{090F6A53-FFA9-484F-B191-B48168815A0B}"/>
              </a:ext>
            </a:extLst>
          </p:cNvPr>
          <p:cNvSpPr txBox="1">
            <a:spLocks noGrp="1"/>
          </p:cNvSpPr>
          <p:nvPr>
            <p:ph type="title"/>
          </p:nvPr>
        </p:nvSpPr>
        <p:spPr>
          <a:xfrm>
            <a:off x="838200" y="365126"/>
            <a:ext cx="10515600" cy="60799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t>Fixed Income Markets – Definitions  </a:t>
            </a:r>
            <a:endParaRPr lang="el-GR" sz="3600" dirty="0"/>
          </a:p>
        </p:txBody>
      </p:sp>
    </p:spTree>
    <p:extLst>
      <p:ext uri="{BB962C8B-B14F-4D97-AF65-F5344CB8AC3E}">
        <p14:creationId xmlns:p14="http://schemas.microsoft.com/office/powerpoint/2010/main" val="2990762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ED3235E6-572A-46FC-8B4C-F88FA04AF7B9}"/>
              </a:ext>
            </a:extLst>
          </p:cNvPr>
          <p:cNvSpPr>
            <a:spLocks noGrp="1" noChangeArrowheads="1"/>
          </p:cNvSpPr>
          <p:nvPr>
            <p:ph type="title"/>
          </p:nvPr>
        </p:nvSpPr>
        <p:spPr>
          <a:xfrm>
            <a:off x="532661" y="214205"/>
            <a:ext cx="10515600" cy="666721"/>
          </a:xfrm>
        </p:spPr>
        <p:txBody>
          <a:bodyPr>
            <a:normAutofit/>
          </a:bodyPr>
          <a:lstStyle/>
          <a:p>
            <a:r>
              <a:rPr lang="en-GB" sz="3600" b="1" dirty="0"/>
              <a:t>Fixed Income Markets – </a:t>
            </a:r>
            <a:r>
              <a:rPr lang="en-US" altLang="el-GR" sz="3600" b="1" dirty="0"/>
              <a:t>Securitization</a:t>
            </a:r>
            <a:endParaRPr lang="el-GR" altLang="el-GR" sz="3600" b="1" dirty="0"/>
          </a:p>
        </p:txBody>
      </p:sp>
      <p:sp>
        <p:nvSpPr>
          <p:cNvPr id="37891" name="Rectangle 3">
            <a:extLst>
              <a:ext uri="{FF2B5EF4-FFF2-40B4-BE49-F238E27FC236}">
                <a16:creationId xmlns:a16="http://schemas.microsoft.com/office/drawing/2014/main" id="{E725A145-F12B-45C1-80D7-0A75129F95F4}"/>
              </a:ext>
            </a:extLst>
          </p:cNvPr>
          <p:cNvSpPr>
            <a:spLocks noGrp="1" noChangeArrowheads="1"/>
          </p:cNvSpPr>
          <p:nvPr>
            <p:ph type="body" idx="1"/>
          </p:nvPr>
        </p:nvSpPr>
        <p:spPr>
          <a:xfrm>
            <a:off x="511946" y="1074198"/>
            <a:ext cx="11168108" cy="5433133"/>
          </a:xfrm>
        </p:spPr>
        <p:txBody>
          <a:bodyPr>
            <a:normAutofit/>
          </a:bodyPr>
          <a:lstStyle/>
          <a:p>
            <a:pPr algn="just">
              <a:lnSpc>
                <a:spcPct val="80000"/>
              </a:lnSpc>
            </a:pPr>
            <a:r>
              <a:rPr lang="en-US" altLang="el-GR" sz="2000" dirty="0"/>
              <a:t>An issuer may issue a bond whose cash flows are </a:t>
            </a:r>
            <a:r>
              <a:rPr lang="en-US" altLang="el-GR" sz="2000" dirty="0">
                <a:solidFill>
                  <a:srgbClr val="FF0000"/>
                </a:solidFill>
              </a:rPr>
              <a:t>guaranteed</a:t>
            </a:r>
            <a:r>
              <a:rPr lang="en-US" altLang="el-GR" sz="2000" dirty="0"/>
              <a:t> from various assets </a:t>
            </a:r>
          </a:p>
          <a:p>
            <a:pPr algn="just">
              <a:lnSpc>
                <a:spcPct val="80000"/>
              </a:lnSpc>
            </a:pPr>
            <a:endParaRPr lang="en-US" altLang="el-GR" sz="2000" dirty="0"/>
          </a:p>
          <a:p>
            <a:pPr algn="just">
              <a:lnSpc>
                <a:spcPct val="80000"/>
              </a:lnSpc>
            </a:pPr>
            <a:r>
              <a:rPr lang="en-US" altLang="el-GR" sz="2000" dirty="0"/>
              <a:t>The process is called </a:t>
            </a:r>
            <a:r>
              <a:rPr lang="en-US" altLang="el-GR" sz="2000" b="1" dirty="0">
                <a:solidFill>
                  <a:srgbClr val="FF0000"/>
                </a:solidFill>
              </a:rPr>
              <a:t>Securitization</a:t>
            </a:r>
            <a:r>
              <a:rPr lang="en-US" altLang="el-GR" sz="2000" b="1" dirty="0"/>
              <a:t> </a:t>
            </a:r>
          </a:p>
          <a:p>
            <a:pPr marL="0" indent="0" algn="just">
              <a:lnSpc>
                <a:spcPct val="80000"/>
              </a:lnSpc>
              <a:buNone/>
            </a:pPr>
            <a:r>
              <a:rPr lang="en-US" altLang="el-GR" sz="2000" dirty="0"/>
              <a:t>→	the issue of securities that are based on other assets (usually loans) that are pulled together</a:t>
            </a:r>
          </a:p>
          <a:p>
            <a:pPr algn="just" eaLnBrk="1" hangingPunct="1">
              <a:lnSpc>
                <a:spcPct val="80000"/>
              </a:lnSpc>
            </a:pPr>
            <a:endParaRPr lang="en-US" altLang="el-GR" sz="2000" dirty="0"/>
          </a:p>
          <a:p>
            <a:pPr algn="just" eaLnBrk="1" hangingPunct="1">
              <a:lnSpc>
                <a:spcPct val="80000"/>
              </a:lnSpc>
            </a:pPr>
            <a:r>
              <a:rPr lang="en-US" altLang="el-GR" sz="2000" dirty="0"/>
              <a:t>It is basically the </a:t>
            </a:r>
            <a:r>
              <a:rPr lang="en-US" altLang="el-GR" sz="2000" b="1" dirty="0">
                <a:solidFill>
                  <a:srgbClr val="FF0000"/>
                </a:solidFill>
              </a:rPr>
              <a:t>sale of existing loans </a:t>
            </a:r>
            <a:r>
              <a:rPr lang="en-US" altLang="el-GR" sz="2000" dirty="0"/>
              <a:t>from banks and other organizations</a:t>
            </a:r>
          </a:p>
          <a:p>
            <a:pPr algn="just" eaLnBrk="1" hangingPunct="1">
              <a:lnSpc>
                <a:spcPct val="80000"/>
              </a:lnSpc>
            </a:pPr>
            <a:endParaRPr lang="en-US" altLang="el-GR" sz="2000" dirty="0"/>
          </a:p>
          <a:p>
            <a:pPr algn="just" eaLnBrk="1" hangingPunct="1">
              <a:lnSpc>
                <a:spcPct val="80000"/>
              </a:lnSpc>
            </a:pPr>
            <a:r>
              <a:rPr lang="en-US" altLang="el-GR" sz="2000" dirty="0"/>
              <a:t>Firms can raise new capital by (</a:t>
            </a:r>
            <a:r>
              <a:rPr lang="en-US" altLang="el-GR" sz="2000" dirty="0" err="1"/>
              <a:t>i</a:t>
            </a:r>
            <a:r>
              <a:rPr lang="en-US" altLang="el-GR" sz="2000" dirty="0"/>
              <a:t>) loans, (ii) bonds, (iii) stocks </a:t>
            </a:r>
          </a:p>
          <a:p>
            <a:pPr algn="just" eaLnBrk="1" hangingPunct="1">
              <a:lnSpc>
                <a:spcPct val="80000"/>
              </a:lnSpc>
            </a:pPr>
            <a:endParaRPr lang="en-US" altLang="el-GR" sz="2000" dirty="0"/>
          </a:p>
          <a:p>
            <a:pPr algn="just" eaLnBrk="1" hangingPunct="1">
              <a:lnSpc>
                <a:spcPct val="80000"/>
              </a:lnSpc>
            </a:pPr>
            <a:r>
              <a:rPr lang="en-US" altLang="el-GR" sz="2000" dirty="0"/>
              <a:t>However, stocks dilute the ownership and may be </a:t>
            </a:r>
            <a:r>
              <a:rPr lang="en-US" altLang="el-GR" sz="2000" dirty="0">
                <a:solidFill>
                  <a:srgbClr val="FF0000"/>
                </a:solidFill>
              </a:rPr>
              <a:t>expensive</a:t>
            </a:r>
            <a:r>
              <a:rPr lang="en-US" altLang="el-GR" sz="2000" dirty="0"/>
              <a:t> to issue, while loans and bonds may be also </a:t>
            </a:r>
            <a:r>
              <a:rPr lang="en-US" altLang="el-GR" sz="2000" dirty="0">
                <a:solidFill>
                  <a:srgbClr val="FF0000"/>
                </a:solidFill>
              </a:rPr>
              <a:t>expensive</a:t>
            </a:r>
            <a:r>
              <a:rPr lang="en-US" altLang="el-GR" sz="2000" dirty="0"/>
              <a:t> and subject to interest rate risk </a:t>
            </a:r>
          </a:p>
          <a:p>
            <a:pPr algn="just" eaLnBrk="1" hangingPunct="1">
              <a:lnSpc>
                <a:spcPct val="80000"/>
              </a:lnSpc>
            </a:pPr>
            <a:endParaRPr lang="en-US" altLang="el-GR" sz="2000" dirty="0"/>
          </a:p>
          <a:p>
            <a:pPr algn="just" eaLnBrk="1" hangingPunct="1">
              <a:lnSpc>
                <a:spcPct val="80000"/>
              </a:lnSpc>
            </a:pPr>
            <a:r>
              <a:rPr lang="en-US" altLang="el-GR" sz="2000" dirty="0"/>
              <a:t>Alternatively, firms can </a:t>
            </a:r>
            <a:r>
              <a:rPr lang="en-US" altLang="el-GR" sz="2000" dirty="0">
                <a:solidFill>
                  <a:srgbClr val="FF0000"/>
                </a:solidFill>
              </a:rPr>
              <a:t>use existing assets </a:t>
            </a:r>
            <a:r>
              <a:rPr lang="en-US" altLang="el-GR" sz="2000" dirty="0"/>
              <a:t>to guarantee the issue of a new bond and thus achieve a lower cost of capital </a:t>
            </a:r>
          </a:p>
          <a:p>
            <a:pPr eaLnBrk="1" hangingPunct="1">
              <a:lnSpc>
                <a:spcPct val="80000"/>
              </a:lnSpc>
            </a:pPr>
            <a:endParaRPr lang="el-GR" altLang="el-GR" sz="2000" dirty="0"/>
          </a:p>
        </p:txBody>
      </p:sp>
    </p:spTree>
    <p:extLst>
      <p:ext uri="{BB962C8B-B14F-4D97-AF65-F5344CB8AC3E}">
        <p14:creationId xmlns:p14="http://schemas.microsoft.com/office/powerpoint/2010/main" val="32829777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8186672F-A020-1A82-2038-404B5F2B08A5}"/>
              </a:ext>
            </a:extLst>
          </p:cNvPr>
          <p:cNvSpPr>
            <a:spLocks noGrp="1"/>
          </p:cNvSpPr>
          <p:nvPr>
            <p:ph idx="1"/>
          </p:nvPr>
        </p:nvSpPr>
        <p:spPr>
          <a:xfrm>
            <a:off x="473474" y="1056442"/>
            <a:ext cx="11466991" cy="5388745"/>
          </a:xfrm>
        </p:spPr>
        <p:txBody>
          <a:bodyPr>
            <a:normAutofit fontScale="92500"/>
          </a:bodyPr>
          <a:lstStyle/>
          <a:p>
            <a:pPr algn="just"/>
            <a:r>
              <a:rPr lang="en-US" sz="2200" dirty="0"/>
              <a:t>For example, consider a bank that has: </a:t>
            </a:r>
          </a:p>
          <a:p>
            <a:pPr marL="0" indent="0" algn="just">
              <a:buNone/>
            </a:pPr>
            <a:r>
              <a:rPr lang="en-US" sz="2200" dirty="0"/>
              <a:t>	→	a growth rate in deposits of </a:t>
            </a:r>
            <a:r>
              <a:rPr lang="en-US" sz="2200" dirty="0">
                <a:solidFill>
                  <a:srgbClr val="FF0000"/>
                </a:solidFill>
              </a:rPr>
              <a:t>5%</a:t>
            </a:r>
            <a:r>
              <a:rPr lang="en-US" sz="2200" dirty="0"/>
              <a:t> and </a:t>
            </a:r>
          </a:p>
          <a:p>
            <a:pPr marL="0" indent="0" algn="just">
              <a:buNone/>
            </a:pPr>
            <a:r>
              <a:rPr lang="en-US" sz="2200" dirty="0"/>
              <a:t>	→	a growth rate in the demand for new loans of </a:t>
            </a:r>
            <a:r>
              <a:rPr lang="en-US" sz="2200" dirty="0">
                <a:solidFill>
                  <a:srgbClr val="FF0000"/>
                </a:solidFill>
              </a:rPr>
              <a:t>25%</a:t>
            </a:r>
          </a:p>
          <a:p>
            <a:pPr algn="just"/>
            <a:r>
              <a:rPr lang="en-US" sz="2200" dirty="0"/>
              <a:t>The bank needs capital to </a:t>
            </a:r>
            <a:r>
              <a:rPr lang="en-US" sz="2200" dirty="0">
                <a:solidFill>
                  <a:srgbClr val="FF0000"/>
                </a:solidFill>
              </a:rPr>
              <a:t>finance new loans </a:t>
            </a:r>
            <a:r>
              <a:rPr lang="en-US" sz="2200" dirty="0"/>
              <a:t>to customers (new deposits are not enough)</a:t>
            </a:r>
          </a:p>
          <a:p>
            <a:pPr algn="just"/>
            <a:r>
              <a:rPr lang="en-US" sz="2200" dirty="0"/>
              <a:t>Instead of issuing stocks or new traditional bonds it may: </a:t>
            </a:r>
          </a:p>
          <a:p>
            <a:pPr marL="0" indent="0" algn="just">
              <a:buNone/>
            </a:pPr>
            <a:r>
              <a:rPr lang="en-US" sz="2200" dirty="0"/>
              <a:t>	→	</a:t>
            </a:r>
            <a:r>
              <a:rPr lang="en-US" sz="2200" dirty="0">
                <a:solidFill>
                  <a:srgbClr val="FF0000"/>
                </a:solidFill>
              </a:rPr>
              <a:t>Pull together </a:t>
            </a:r>
            <a:r>
              <a:rPr lang="en-US" sz="2200" dirty="0"/>
              <a:t>30,000 existing mortgage loans to existing customers</a:t>
            </a:r>
          </a:p>
          <a:p>
            <a:pPr marL="0" indent="0" algn="just">
              <a:buNone/>
            </a:pPr>
            <a:r>
              <a:rPr lang="en-US" sz="2200" dirty="0"/>
              <a:t>	→	Put these loans to a portfolio </a:t>
            </a:r>
            <a:r>
              <a:rPr lang="en-US" sz="2200" dirty="0">
                <a:solidFill>
                  <a:srgbClr val="FF0000"/>
                </a:solidFill>
              </a:rPr>
              <a:t>(“reference portfolio”) </a:t>
            </a:r>
          </a:p>
          <a:p>
            <a:pPr marL="0" indent="0" algn="just">
              <a:buNone/>
            </a:pPr>
            <a:r>
              <a:rPr lang="en-US" sz="2200" dirty="0"/>
              <a:t>	→	Sell this portfolio for cash to another company </a:t>
            </a:r>
            <a:r>
              <a:rPr lang="en-US" sz="2200" dirty="0">
                <a:solidFill>
                  <a:srgbClr val="FF0000"/>
                </a:solidFill>
              </a:rPr>
              <a:t>(“Special Purpose Vehicle”, SPV) </a:t>
            </a:r>
          </a:p>
          <a:p>
            <a:pPr marL="0" indent="0" algn="just">
              <a:buNone/>
            </a:pPr>
            <a:r>
              <a:rPr lang="en-US" sz="2200" dirty="0"/>
              <a:t>	→	The SPV then </a:t>
            </a:r>
            <a:r>
              <a:rPr lang="en-US" sz="2200" dirty="0">
                <a:solidFill>
                  <a:srgbClr val="FF0000"/>
                </a:solidFill>
              </a:rPr>
              <a:t>issues a bond </a:t>
            </a:r>
            <a:r>
              <a:rPr lang="en-US" sz="2200" dirty="0"/>
              <a:t>and sells it to investors (the securitized bond)</a:t>
            </a:r>
          </a:p>
          <a:p>
            <a:pPr marL="0" indent="0" algn="just">
              <a:buNone/>
            </a:pPr>
            <a:r>
              <a:rPr lang="en-US" sz="2200" dirty="0"/>
              <a:t>	→	The coupon payments and the repayment of the principal of this bond are </a:t>
            </a:r>
            <a:r>
              <a:rPr lang="en-US" sz="2200" dirty="0">
                <a:solidFill>
                  <a:srgbClr val="FF0000"/>
                </a:solidFill>
              </a:rPr>
              <a:t>“secured” </a:t>
            </a:r>
            <a:r>
              <a:rPr lang="en-US" sz="2200" dirty="0"/>
              <a:t>			(guaranteed) by the cash flows from the mortgages included in the reference portfolio</a:t>
            </a:r>
          </a:p>
          <a:p>
            <a:pPr marL="0" indent="0" algn="just">
              <a:buNone/>
            </a:pPr>
            <a:r>
              <a:rPr lang="en-US" sz="2200" dirty="0"/>
              <a:t>	→	Since the new bond has </a:t>
            </a:r>
            <a:r>
              <a:rPr lang="en-US" sz="2200" dirty="0">
                <a:solidFill>
                  <a:srgbClr val="FF0000"/>
                </a:solidFill>
              </a:rPr>
              <a:t>lower risk </a:t>
            </a:r>
            <a:r>
              <a:rPr lang="en-US" sz="2200" dirty="0"/>
              <a:t>due to the guarantees, its coupon rate will be </a:t>
            </a:r>
            <a:r>
              <a:rPr lang="en-US" sz="2200" dirty="0">
                <a:solidFill>
                  <a:srgbClr val="FF0000"/>
                </a:solidFill>
              </a:rPr>
              <a:t>lower </a:t>
            </a:r>
          </a:p>
          <a:p>
            <a:pPr algn="just"/>
            <a:r>
              <a:rPr lang="en-US" sz="2200" dirty="0">
                <a:solidFill>
                  <a:srgbClr val="FF0000"/>
                </a:solidFill>
              </a:rPr>
              <a:t>Thus, the cost of raising money by the bank will be lower</a:t>
            </a:r>
          </a:p>
          <a:p>
            <a:endParaRPr lang="el-GR" dirty="0"/>
          </a:p>
        </p:txBody>
      </p:sp>
      <p:sp>
        <p:nvSpPr>
          <p:cNvPr id="4" name="Rectangle 2">
            <a:extLst>
              <a:ext uri="{FF2B5EF4-FFF2-40B4-BE49-F238E27FC236}">
                <a16:creationId xmlns:a16="http://schemas.microsoft.com/office/drawing/2014/main" id="{8A3FA70A-7E9F-3BF8-5045-D0A69E920DD2}"/>
              </a:ext>
            </a:extLst>
          </p:cNvPr>
          <p:cNvSpPr>
            <a:spLocks noGrp="1" noChangeArrowheads="1"/>
          </p:cNvSpPr>
          <p:nvPr>
            <p:ph type="title"/>
          </p:nvPr>
        </p:nvSpPr>
        <p:spPr>
          <a:xfrm>
            <a:off x="473475" y="214205"/>
            <a:ext cx="10880325" cy="726827"/>
          </a:xfrm>
        </p:spPr>
        <p:txBody>
          <a:bodyPr>
            <a:normAutofit/>
          </a:bodyPr>
          <a:lstStyle/>
          <a:p>
            <a:r>
              <a:rPr lang="en-GB" sz="3600" b="1" dirty="0"/>
              <a:t>Fixed Income Markets – </a:t>
            </a:r>
            <a:r>
              <a:rPr lang="en-US" altLang="el-GR" sz="3600" b="1" dirty="0"/>
              <a:t>Securitization</a:t>
            </a:r>
            <a:endParaRPr lang="el-GR" altLang="el-GR" sz="3600" b="1" dirty="0"/>
          </a:p>
        </p:txBody>
      </p:sp>
    </p:spTree>
    <p:extLst>
      <p:ext uri="{BB962C8B-B14F-4D97-AF65-F5344CB8AC3E}">
        <p14:creationId xmlns:p14="http://schemas.microsoft.com/office/powerpoint/2010/main" val="25580547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a:extLst>
              <a:ext uri="{FF2B5EF4-FFF2-40B4-BE49-F238E27FC236}">
                <a16:creationId xmlns:a16="http://schemas.microsoft.com/office/drawing/2014/main" id="{AC3E4677-9CBB-4D1A-B2A6-911DF9227F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0243" y="1547368"/>
            <a:ext cx="10515599" cy="3763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a:extLst>
              <a:ext uri="{FF2B5EF4-FFF2-40B4-BE49-F238E27FC236}">
                <a16:creationId xmlns:a16="http://schemas.microsoft.com/office/drawing/2014/main" id="{2A872F09-9DE0-B5C8-EF45-869A51A528FE}"/>
              </a:ext>
            </a:extLst>
          </p:cNvPr>
          <p:cNvSpPr>
            <a:spLocks noGrp="1" noChangeArrowheads="1"/>
          </p:cNvSpPr>
          <p:nvPr>
            <p:ph type="title"/>
          </p:nvPr>
        </p:nvSpPr>
        <p:spPr>
          <a:xfrm>
            <a:off x="838200" y="365126"/>
            <a:ext cx="10515600" cy="753460"/>
          </a:xfrm>
        </p:spPr>
        <p:txBody>
          <a:bodyPr>
            <a:noAutofit/>
          </a:bodyPr>
          <a:lstStyle/>
          <a:p>
            <a:r>
              <a:rPr lang="en-GB" sz="3600" b="1" dirty="0"/>
              <a:t>Fixed Income Markets – </a:t>
            </a:r>
            <a:r>
              <a:rPr lang="en-US" altLang="el-GR" sz="3600" b="1" dirty="0"/>
              <a:t>Securitization</a:t>
            </a:r>
            <a:endParaRPr lang="el-GR" altLang="el-GR" sz="3600" b="1" dirty="0"/>
          </a:p>
        </p:txBody>
      </p:sp>
    </p:spTree>
    <p:extLst>
      <p:ext uri="{BB962C8B-B14F-4D97-AF65-F5344CB8AC3E}">
        <p14:creationId xmlns:p14="http://schemas.microsoft.com/office/powerpoint/2010/main" val="3434453390"/>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5">
            <a:extLst>
              <a:ext uri="{FF2B5EF4-FFF2-40B4-BE49-F238E27FC236}">
                <a16:creationId xmlns:a16="http://schemas.microsoft.com/office/drawing/2014/main" id="{795A4C2E-EE0A-411D-9EBB-DFF51E1267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01629"/>
            <a:ext cx="10515600" cy="4735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a:extLst>
              <a:ext uri="{FF2B5EF4-FFF2-40B4-BE49-F238E27FC236}">
                <a16:creationId xmlns:a16="http://schemas.microsoft.com/office/drawing/2014/main" id="{DE4335FB-83C7-DD98-1186-849E8CC204D9}"/>
              </a:ext>
            </a:extLst>
          </p:cNvPr>
          <p:cNvSpPr>
            <a:spLocks noGrp="1" noChangeArrowheads="1"/>
          </p:cNvSpPr>
          <p:nvPr>
            <p:ph type="title"/>
          </p:nvPr>
        </p:nvSpPr>
        <p:spPr>
          <a:xfrm>
            <a:off x="713912" y="347369"/>
            <a:ext cx="10862569" cy="709073"/>
          </a:xfrm>
        </p:spPr>
        <p:txBody>
          <a:bodyPr>
            <a:normAutofit/>
          </a:bodyPr>
          <a:lstStyle/>
          <a:p>
            <a:r>
              <a:rPr lang="en-GB" sz="3600" b="1" dirty="0"/>
              <a:t>Fixed Income Markets – </a:t>
            </a:r>
            <a:r>
              <a:rPr lang="en-US" altLang="el-GR" sz="3600" b="1" dirty="0"/>
              <a:t>Securitization</a:t>
            </a:r>
            <a:endParaRPr lang="el-GR" altLang="el-GR" sz="3600" b="1" dirty="0"/>
          </a:p>
        </p:txBody>
      </p:sp>
    </p:spTree>
    <p:extLst>
      <p:ext uri="{BB962C8B-B14F-4D97-AF65-F5344CB8AC3E}">
        <p14:creationId xmlns:p14="http://schemas.microsoft.com/office/powerpoint/2010/main" val="16355335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a:extLst>
              <a:ext uri="{FF2B5EF4-FFF2-40B4-BE49-F238E27FC236}">
                <a16:creationId xmlns:a16="http://schemas.microsoft.com/office/drawing/2014/main" id="{7F718649-B84C-4A71-A9D4-C4E72C94E913}"/>
              </a:ext>
            </a:extLst>
          </p:cNvPr>
          <p:cNvSpPr>
            <a:spLocks noGrp="1" noChangeArrowheads="1"/>
          </p:cNvSpPr>
          <p:nvPr>
            <p:ph type="body" idx="1"/>
          </p:nvPr>
        </p:nvSpPr>
        <p:spPr>
          <a:xfrm>
            <a:off x="763397" y="1376040"/>
            <a:ext cx="11066755" cy="5209318"/>
          </a:xfrm>
        </p:spPr>
        <p:txBody>
          <a:bodyPr>
            <a:noAutofit/>
          </a:bodyPr>
          <a:lstStyle/>
          <a:p>
            <a:pPr algn="just" eaLnBrk="1" hangingPunct="1">
              <a:lnSpc>
                <a:spcPct val="80000"/>
              </a:lnSpc>
            </a:pPr>
            <a:r>
              <a:rPr lang="en-US" altLang="el-GR" sz="2000" dirty="0"/>
              <a:t>The bank not only receives cash but also </a:t>
            </a:r>
            <a:r>
              <a:rPr lang="en-US" altLang="el-GR" sz="2000" dirty="0">
                <a:solidFill>
                  <a:srgbClr val="FF0000"/>
                </a:solidFill>
              </a:rPr>
              <a:t>transfers the credit risk </a:t>
            </a:r>
            <a:r>
              <a:rPr lang="en-US" altLang="el-GR" sz="2000" dirty="0"/>
              <a:t>involved in the loans.</a:t>
            </a:r>
          </a:p>
          <a:p>
            <a:pPr algn="just" eaLnBrk="1" hangingPunct="1">
              <a:lnSpc>
                <a:spcPct val="80000"/>
              </a:lnSpc>
            </a:pPr>
            <a:endParaRPr lang="en-GB" altLang="el-GR" sz="2000" b="1" dirty="0"/>
          </a:p>
          <a:p>
            <a:pPr algn="just" eaLnBrk="1" hangingPunct="1">
              <a:lnSpc>
                <a:spcPct val="80000"/>
              </a:lnSpc>
            </a:pPr>
            <a:r>
              <a:rPr lang="en-GB" altLang="el-GR" sz="2000" b="1" dirty="0">
                <a:solidFill>
                  <a:srgbClr val="FF0000"/>
                </a:solidFill>
              </a:rPr>
              <a:t>O</a:t>
            </a:r>
            <a:r>
              <a:rPr lang="el-GR" altLang="el-GR" sz="2000" b="1" dirty="0" err="1">
                <a:solidFill>
                  <a:srgbClr val="FF0000"/>
                </a:solidFill>
              </a:rPr>
              <a:t>riginator</a:t>
            </a:r>
            <a:r>
              <a:rPr lang="en-GB" altLang="el-GR" sz="2000" b="1" dirty="0">
                <a:solidFill>
                  <a:srgbClr val="FF0000"/>
                </a:solidFill>
              </a:rPr>
              <a:t>: </a:t>
            </a:r>
            <a:r>
              <a:rPr lang="en-GB" altLang="el-GR" sz="2000" dirty="0"/>
              <a:t>the initial owner of the assets </a:t>
            </a:r>
          </a:p>
          <a:p>
            <a:pPr algn="just" eaLnBrk="1" hangingPunct="1">
              <a:lnSpc>
                <a:spcPct val="80000"/>
              </a:lnSpc>
            </a:pPr>
            <a:endParaRPr lang="en-US" altLang="el-GR" sz="2000" dirty="0"/>
          </a:p>
          <a:p>
            <a:pPr algn="just">
              <a:lnSpc>
                <a:spcPct val="80000"/>
              </a:lnSpc>
            </a:pPr>
            <a:r>
              <a:rPr lang="en-US" altLang="el-GR" sz="2000" b="1" dirty="0">
                <a:solidFill>
                  <a:srgbClr val="FF0000"/>
                </a:solidFill>
              </a:rPr>
              <a:t>Issuer: </a:t>
            </a:r>
            <a:r>
              <a:rPr lang="en-US" altLang="el-GR" sz="2000" dirty="0"/>
              <a:t>the SPV issues securities to finance the buying of the portfolio </a:t>
            </a:r>
            <a:r>
              <a:rPr lang="en-GB" altLang="el-GR" sz="2000" dirty="0"/>
              <a:t>at fixed rates or floating rates</a:t>
            </a:r>
            <a:endParaRPr lang="en-US" altLang="el-GR" sz="2000" dirty="0">
              <a:solidFill>
                <a:srgbClr val="FF0000"/>
              </a:solidFill>
            </a:endParaRPr>
          </a:p>
          <a:p>
            <a:pPr marL="0" indent="0" algn="just">
              <a:lnSpc>
                <a:spcPct val="80000"/>
              </a:lnSpc>
              <a:buNone/>
            </a:pPr>
            <a:r>
              <a:rPr lang="en-US" altLang="el-GR" sz="2000" dirty="0"/>
              <a:t>	→	</a:t>
            </a:r>
            <a:r>
              <a:rPr lang="en-GB" altLang="el-GR" sz="2000" dirty="0"/>
              <a:t>If</a:t>
            </a:r>
            <a:r>
              <a:rPr lang="el-GR" altLang="el-GR" sz="2000" dirty="0"/>
              <a:t> the </a:t>
            </a:r>
            <a:r>
              <a:rPr lang="el-GR" altLang="el-GR" sz="2000" dirty="0" err="1"/>
              <a:t>originator</a:t>
            </a:r>
            <a:r>
              <a:rPr lang="el-GR" altLang="el-GR" sz="2000" dirty="0"/>
              <a:t> </a:t>
            </a:r>
            <a:r>
              <a:rPr lang="el-GR" altLang="el-GR" sz="2000" dirty="0" err="1"/>
              <a:t>goes</a:t>
            </a:r>
            <a:r>
              <a:rPr lang="el-GR" altLang="el-GR" sz="2000" dirty="0"/>
              <a:t> </a:t>
            </a:r>
            <a:r>
              <a:rPr lang="el-GR" altLang="el-GR" sz="2000" dirty="0" err="1"/>
              <a:t>bankrupt</a:t>
            </a:r>
            <a:r>
              <a:rPr lang="en-GB" altLang="el-GR" sz="2000" dirty="0"/>
              <a:t> </a:t>
            </a:r>
            <a:r>
              <a:rPr lang="en-GB" altLang="el-GR" sz="2000" dirty="0">
                <a:solidFill>
                  <a:srgbClr val="FF0000"/>
                </a:solidFill>
              </a:rPr>
              <a:t>the assets remain with the SPV</a:t>
            </a:r>
          </a:p>
          <a:p>
            <a:pPr algn="just">
              <a:lnSpc>
                <a:spcPct val="80000"/>
              </a:lnSpc>
            </a:pPr>
            <a:endParaRPr lang="en-US" altLang="el-GR" sz="2000" b="1" dirty="0"/>
          </a:p>
          <a:p>
            <a:pPr algn="just">
              <a:lnSpc>
                <a:spcPct val="80000"/>
              </a:lnSpc>
            </a:pPr>
            <a:r>
              <a:rPr lang="en-GB" altLang="el-GR" sz="2000" b="1" dirty="0">
                <a:solidFill>
                  <a:srgbClr val="FF0000"/>
                </a:solidFill>
              </a:rPr>
              <a:t>A</a:t>
            </a:r>
            <a:r>
              <a:rPr lang="el-GR" altLang="el-GR" sz="2000" b="1" dirty="0" err="1">
                <a:solidFill>
                  <a:srgbClr val="FF0000"/>
                </a:solidFill>
              </a:rPr>
              <a:t>rranger</a:t>
            </a:r>
            <a:r>
              <a:rPr lang="en-GB" altLang="el-GR" sz="2000" b="1" dirty="0">
                <a:solidFill>
                  <a:srgbClr val="FF0000"/>
                </a:solidFill>
              </a:rPr>
              <a:t>: </a:t>
            </a:r>
            <a:r>
              <a:rPr lang="en-GB" altLang="el-GR" sz="2000" dirty="0"/>
              <a:t>an investment bank that helps to set up the structure</a:t>
            </a:r>
          </a:p>
          <a:p>
            <a:pPr algn="just">
              <a:lnSpc>
                <a:spcPct val="80000"/>
              </a:lnSpc>
            </a:pPr>
            <a:endParaRPr lang="en-GB" altLang="el-GR" sz="2000" dirty="0"/>
          </a:p>
          <a:p>
            <a:pPr algn="just">
              <a:lnSpc>
                <a:spcPct val="80000"/>
              </a:lnSpc>
            </a:pPr>
            <a:r>
              <a:rPr lang="en-GB" altLang="el-GR" sz="2000" b="1" dirty="0">
                <a:solidFill>
                  <a:srgbClr val="FF0000"/>
                </a:solidFill>
              </a:rPr>
              <a:t>Credit rating agencies (CRAs): </a:t>
            </a:r>
            <a:r>
              <a:rPr lang="en-GB" altLang="el-GR" sz="2000" dirty="0"/>
              <a:t>they rate the securities that are issued</a:t>
            </a:r>
          </a:p>
          <a:p>
            <a:pPr algn="just">
              <a:lnSpc>
                <a:spcPct val="80000"/>
              </a:lnSpc>
            </a:pPr>
            <a:endParaRPr lang="el-GR" altLang="el-GR" sz="2100" b="1" dirty="0"/>
          </a:p>
        </p:txBody>
      </p:sp>
      <p:sp>
        <p:nvSpPr>
          <p:cNvPr id="5" name="Rectangle 2">
            <a:extLst>
              <a:ext uri="{FF2B5EF4-FFF2-40B4-BE49-F238E27FC236}">
                <a16:creationId xmlns:a16="http://schemas.microsoft.com/office/drawing/2014/main" id="{A355ACBD-ABA3-4728-6142-881BF5D66920}"/>
              </a:ext>
            </a:extLst>
          </p:cNvPr>
          <p:cNvSpPr>
            <a:spLocks noGrp="1" noChangeArrowheads="1"/>
          </p:cNvSpPr>
          <p:nvPr>
            <p:ph type="title"/>
          </p:nvPr>
        </p:nvSpPr>
        <p:spPr>
          <a:xfrm>
            <a:off x="562622" y="347370"/>
            <a:ext cx="11066755" cy="593663"/>
          </a:xfrm>
        </p:spPr>
        <p:txBody>
          <a:bodyPr>
            <a:normAutofit/>
          </a:bodyPr>
          <a:lstStyle/>
          <a:p>
            <a:r>
              <a:rPr lang="en-GB" sz="3600" b="1" dirty="0"/>
              <a:t>Fixed Income Markets – </a:t>
            </a:r>
            <a:r>
              <a:rPr lang="en-US" altLang="el-GR" sz="3600" b="1" dirty="0"/>
              <a:t>Securitization</a:t>
            </a:r>
            <a:endParaRPr lang="el-GR" altLang="el-GR" sz="3600" b="1" dirty="0"/>
          </a:p>
        </p:txBody>
      </p:sp>
    </p:spTree>
    <p:extLst>
      <p:ext uri="{BB962C8B-B14F-4D97-AF65-F5344CB8AC3E}">
        <p14:creationId xmlns:p14="http://schemas.microsoft.com/office/powerpoint/2010/main" val="25952523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a:extLst>
              <a:ext uri="{FF2B5EF4-FFF2-40B4-BE49-F238E27FC236}">
                <a16:creationId xmlns:a16="http://schemas.microsoft.com/office/drawing/2014/main" id="{36551F82-0EB4-48E6-B990-55CC503FBA47}"/>
              </a:ext>
            </a:extLst>
          </p:cNvPr>
          <p:cNvSpPr>
            <a:spLocks noGrp="1" noChangeArrowheads="1"/>
          </p:cNvSpPr>
          <p:nvPr>
            <p:ph type="body" idx="1"/>
          </p:nvPr>
        </p:nvSpPr>
        <p:spPr>
          <a:xfrm>
            <a:off x="690695" y="1225118"/>
            <a:ext cx="11178750" cy="5285511"/>
          </a:xfrm>
        </p:spPr>
        <p:txBody>
          <a:bodyPr>
            <a:normAutofit/>
          </a:bodyPr>
          <a:lstStyle/>
          <a:p>
            <a:pPr algn="just">
              <a:lnSpc>
                <a:spcPct val="80000"/>
              </a:lnSpc>
            </a:pPr>
            <a:r>
              <a:rPr lang="en-US" altLang="el-GR" sz="2000" b="1" dirty="0">
                <a:solidFill>
                  <a:srgbClr val="FF0000"/>
                </a:solidFill>
              </a:rPr>
              <a:t>Main Advantages to Issuer </a:t>
            </a:r>
          </a:p>
          <a:p>
            <a:pPr algn="just">
              <a:lnSpc>
                <a:spcPct val="80000"/>
              </a:lnSpc>
            </a:pPr>
            <a:endParaRPr lang="en-GB" altLang="el-GR" sz="2000" b="1" dirty="0"/>
          </a:p>
          <a:p>
            <a:pPr algn="just">
              <a:lnSpc>
                <a:spcPct val="80000"/>
              </a:lnSpc>
            </a:pPr>
            <a:r>
              <a:rPr lang="en-GB" altLang="el-GR" sz="2000" b="1" dirty="0"/>
              <a:t>Fu</a:t>
            </a:r>
            <a:r>
              <a:rPr lang="el-GR" altLang="el-GR" sz="2000" b="1" dirty="0" err="1"/>
              <a:t>nding</a:t>
            </a:r>
            <a:r>
              <a:rPr lang="el-GR" altLang="el-GR" sz="2000" b="1" dirty="0"/>
              <a:t> </a:t>
            </a:r>
            <a:r>
              <a:rPr lang="el-GR" altLang="el-GR" sz="2000" b="1" dirty="0" err="1"/>
              <a:t>costs</a:t>
            </a:r>
            <a:endParaRPr lang="en-GB" altLang="el-GR" sz="2000" b="1" dirty="0"/>
          </a:p>
          <a:p>
            <a:pPr algn="just">
              <a:lnSpc>
                <a:spcPct val="80000"/>
              </a:lnSpc>
            </a:pPr>
            <a:r>
              <a:rPr lang="en-GB" altLang="el-GR" sz="2000" dirty="0"/>
              <a:t>It may be cheaper to issuing stocks or bonds – e.g., a firm w</a:t>
            </a:r>
            <a:r>
              <a:rPr lang="en-US" altLang="el-GR" sz="2000" dirty="0" err="1"/>
              <a:t>ith</a:t>
            </a:r>
            <a:r>
              <a:rPr lang="en-US" altLang="el-GR" sz="2000" dirty="0"/>
              <a:t> low credit rating but secure cash inflows flows can securitize the high rated cash flows and borrow at lower rates. </a:t>
            </a:r>
          </a:p>
          <a:p>
            <a:pPr algn="just" eaLnBrk="1" hangingPunct="1">
              <a:lnSpc>
                <a:spcPct val="80000"/>
              </a:lnSpc>
            </a:pPr>
            <a:endParaRPr lang="en-US" altLang="el-GR" sz="2000" b="1" dirty="0"/>
          </a:p>
          <a:p>
            <a:pPr algn="just" eaLnBrk="1" hangingPunct="1">
              <a:lnSpc>
                <a:spcPct val="80000"/>
              </a:lnSpc>
            </a:pPr>
            <a:r>
              <a:rPr lang="el-GR" altLang="el-GR" sz="2000" b="1" dirty="0" err="1"/>
              <a:t>Lock</a:t>
            </a:r>
            <a:r>
              <a:rPr lang="el-GR" altLang="el-GR" sz="2000" b="1" dirty="0"/>
              <a:t> </a:t>
            </a:r>
            <a:r>
              <a:rPr lang="el-GR" altLang="el-GR" sz="2000" b="1" dirty="0" err="1"/>
              <a:t>profits</a:t>
            </a:r>
            <a:endParaRPr lang="en-GB" altLang="el-GR" sz="2000" b="1" dirty="0"/>
          </a:p>
          <a:p>
            <a:pPr algn="just" eaLnBrk="1" hangingPunct="1">
              <a:lnSpc>
                <a:spcPct val="80000"/>
              </a:lnSpc>
            </a:pPr>
            <a:r>
              <a:rPr lang="en-GB" altLang="el-GR" sz="2000" dirty="0"/>
              <a:t>If a firm securitizes </a:t>
            </a:r>
            <a:r>
              <a:rPr lang="en-US" altLang="el-GR" sz="2000" dirty="0"/>
              <a:t>future cash inflows </a:t>
            </a:r>
            <a:r>
              <a:rPr lang="el-GR" altLang="el-GR" sz="2000" dirty="0"/>
              <a:t>the </a:t>
            </a:r>
            <a:r>
              <a:rPr lang="en-GB" altLang="el-GR" sz="2000" dirty="0"/>
              <a:t>potential </a:t>
            </a:r>
            <a:r>
              <a:rPr lang="el-GR" altLang="el-GR" sz="2000" dirty="0" err="1"/>
              <a:t>profit</a:t>
            </a:r>
            <a:r>
              <a:rPr lang="en-GB" altLang="el-GR" sz="2000" dirty="0"/>
              <a:t> is </a:t>
            </a:r>
            <a:r>
              <a:rPr lang="el-GR" altLang="el-GR" sz="2000" dirty="0" err="1"/>
              <a:t>locked</a:t>
            </a:r>
            <a:r>
              <a:rPr lang="en-GB" altLang="el-GR" sz="2000" dirty="0"/>
              <a:t> </a:t>
            </a:r>
            <a:r>
              <a:rPr lang="el-GR" altLang="el-GR" sz="2000" dirty="0"/>
              <a:t> </a:t>
            </a:r>
            <a:endParaRPr lang="el-GR" altLang="el-GR" sz="2000" b="1" dirty="0"/>
          </a:p>
          <a:p>
            <a:pPr algn="just" eaLnBrk="1" hangingPunct="1">
              <a:lnSpc>
                <a:spcPct val="80000"/>
              </a:lnSpc>
            </a:pPr>
            <a:endParaRPr lang="en-US" altLang="el-GR" sz="2000" b="1" dirty="0"/>
          </a:p>
          <a:p>
            <a:pPr algn="just" eaLnBrk="1" hangingPunct="1">
              <a:lnSpc>
                <a:spcPct val="80000"/>
              </a:lnSpc>
            </a:pPr>
            <a:r>
              <a:rPr lang="el-GR" altLang="el-GR" sz="2000" b="1" dirty="0" err="1"/>
              <a:t>Transfer</a:t>
            </a:r>
            <a:r>
              <a:rPr lang="el-GR" altLang="el-GR" sz="2000" b="1" dirty="0"/>
              <a:t> </a:t>
            </a:r>
            <a:r>
              <a:rPr lang="en-GB" altLang="el-GR" sz="2000" b="1" dirty="0"/>
              <a:t>of </a:t>
            </a:r>
            <a:r>
              <a:rPr lang="el-GR" altLang="el-GR" sz="2000" b="1" dirty="0" err="1"/>
              <a:t>risks</a:t>
            </a:r>
            <a:endParaRPr lang="en-GB" altLang="el-GR" sz="2000" b="1" dirty="0"/>
          </a:p>
          <a:p>
            <a:pPr algn="just" eaLnBrk="1" hangingPunct="1">
              <a:lnSpc>
                <a:spcPct val="80000"/>
              </a:lnSpc>
            </a:pPr>
            <a:r>
              <a:rPr lang="en-US" altLang="el-GR" sz="2000" dirty="0"/>
              <a:t>A company can </a:t>
            </a:r>
            <a:r>
              <a:rPr lang="el-GR" altLang="el-GR" sz="2000" dirty="0" err="1"/>
              <a:t>transfer</a:t>
            </a:r>
            <a:r>
              <a:rPr lang="el-GR" altLang="el-GR" sz="2000" dirty="0"/>
              <a:t> </a:t>
            </a:r>
            <a:r>
              <a:rPr lang="el-GR" altLang="el-GR" sz="2000" dirty="0" err="1"/>
              <a:t>risks</a:t>
            </a:r>
            <a:r>
              <a:rPr lang="el-GR" altLang="el-GR" sz="2000" dirty="0"/>
              <a:t> </a:t>
            </a:r>
            <a:r>
              <a:rPr lang="en-US" altLang="el-GR" sz="2000" dirty="0"/>
              <a:t>to investors</a:t>
            </a:r>
          </a:p>
          <a:p>
            <a:pPr algn="just" eaLnBrk="1" hangingPunct="1">
              <a:lnSpc>
                <a:spcPct val="80000"/>
              </a:lnSpc>
            </a:pPr>
            <a:endParaRPr lang="en-US" altLang="el-GR" sz="2000" b="1" dirty="0"/>
          </a:p>
          <a:p>
            <a:pPr algn="just" eaLnBrk="1" hangingPunct="1">
              <a:lnSpc>
                <a:spcPct val="80000"/>
              </a:lnSpc>
            </a:pPr>
            <a:r>
              <a:rPr lang="en-US" altLang="el-GR" sz="2000" b="1" dirty="0"/>
              <a:t>Liquidity</a:t>
            </a:r>
          </a:p>
          <a:p>
            <a:pPr algn="just" eaLnBrk="1" hangingPunct="1">
              <a:lnSpc>
                <a:spcPct val="80000"/>
              </a:lnSpc>
            </a:pPr>
            <a:r>
              <a:rPr lang="en-US" altLang="el-GR" sz="2000" dirty="0"/>
              <a:t>A future cash flow can be spent now</a:t>
            </a:r>
            <a:endParaRPr lang="el-GR" altLang="el-GR" sz="2000" dirty="0"/>
          </a:p>
        </p:txBody>
      </p:sp>
      <p:sp>
        <p:nvSpPr>
          <p:cNvPr id="2" name="Rectangle 2">
            <a:extLst>
              <a:ext uri="{FF2B5EF4-FFF2-40B4-BE49-F238E27FC236}">
                <a16:creationId xmlns:a16="http://schemas.microsoft.com/office/drawing/2014/main" id="{8FD806F7-DD68-142D-0699-8DCBF60A028A}"/>
              </a:ext>
            </a:extLst>
          </p:cNvPr>
          <p:cNvSpPr>
            <a:spLocks noGrp="1" noChangeArrowheads="1"/>
          </p:cNvSpPr>
          <p:nvPr>
            <p:ph type="title"/>
          </p:nvPr>
        </p:nvSpPr>
        <p:spPr>
          <a:xfrm>
            <a:off x="562622" y="347370"/>
            <a:ext cx="11066755" cy="593663"/>
          </a:xfrm>
        </p:spPr>
        <p:txBody>
          <a:bodyPr>
            <a:normAutofit/>
          </a:bodyPr>
          <a:lstStyle/>
          <a:p>
            <a:r>
              <a:rPr lang="en-GB" sz="3600" b="1" dirty="0"/>
              <a:t>Fixed Income Markets – </a:t>
            </a:r>
            <a:r>
              <a:rPr lang="en-US" altLang="el-GR" sz="3600" b="1" dirty="0"/>
              <a:t>Securitization</a:t>
            </a:r>
            <a:endParaRPr lang="el-GR" altLang="el-GR" sz="3600" b="1" dirty="0"/>
          </a:p>
        </p:txBody>
      </p:sp>
    </p:spTree>
    <p:extLst>
      <p:ext uri="{BB962C8B-B14F-4D97-AF65-F5344CB8AC3E}">
        <p14:creationId xmlns:p14="http://schemas.microsoft.com/office/powerpoint/2010/main" val="42949211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a:extLst>
              <a:ext uri="{FF2B5EF4-FFF2-40B4-BE49-F238E27FC236}">
                <a16:creationId xmlns:a16="http://schemas.microsoft.com/office/drawing/2014/main" id="{BCC185CF-7FF2-469B-BEE3-7B97D6FE910C}"/>
              </a:ext>
            </a:extLst>
          </p:cNvPr>
          <p:cNvSpPr>
            <a:spLocks noGrp="1" noChangeArrowheads="1"/>
          </p:cNvSpPr>
          <p:nvPr>
            <p:ph type="body" idx="1"/>
          </p:nvPr>
        </p:nvSpPr>
        <p:spPr>
          <a:xfrm>
            <a:off x="562622" y="1402673"/>
            <a:ext cx="11066754" cy="4998126"/>
          </a:xfrm>
        </p:spPr>
        <p:txBody>
          <a:bodyPr>
            <a:normAutofit/>
          </a:bodyPr>
          <a:lstStyle/>
          <a:p>
            <a:pPr algn="just"/>
            <a:r>
              <a:rPr lang="en-US" altLang="el-GR" sz="2000" b="1" dirty="0">
                <a:solidFill>
                  <a:srgbClr val="FF0000"/>
                </a:solidFill>
              </a:rPr>
              <a:t>Main Disadvantages to Issuer </a:t>
            </a:r>
          </a:p>
          <a:p>
            <a:pPr algn="just"/>
            <a:endParaRPr lang="en-US" altLang="el-GR" sz="2000" b="1" dirty="0"/>
          </a:p>
          <a:p>
            <a:pPr algn="just"/>
            <a:r>
              <a:rPr lang="en-US" altLang="el-GR" sz="2000" b="1" dirty="0"/>
              <a:t>The quality of the portfolio is lowered</a:t>
            </a:r>
          </a:p>
          <a:p>
            <a:pPr algn="just"/>
            <a:r>
              <a:rPr lang="en-US" altLang="el-GR" sz="2000" dirty="0"/>
              <a:t>I</a:t>
            </a:r>
            <a:r>
              <a:rPr lang="el-GR" altLang="el-GR" sz="2000" dirty="0"/>
              <a:t>f </a:t>
            </a:r>
            <a:r>
              <a:rPr lang="en-GB" altLang="el-GR" sz="2000" dirty="0"/>
              <a:t>a firm securitizes the high creditworthy risks it is left with the low creditworthy risks</a:t>
            </a:r>
          </a:p>
          <a:p>
            <a:pPr algn="just"/>
            <a:endParaRPr lang="en-US" altLang="el-GR" sz="2000" b="1" dirty="0"/>
          </a:p>
          <a:p>
            <a:pPr algn="just" eaLnBrk="1" hangingPunct="1">
              <a:lnSpc>
                <a:spcPct val="90000"/>
              </a:lnSpc>
            </a:pPr>
            <a:r>
              <a:rPr lang="el-GR" altLang="el-GR" sz="2000" b="1" dirty="0" err="1"/>
              <a:t>Cost</a:t>
            </a:r>
            <a:r>
              <a:rPr lang="en-GB" altLang="el-GR" sz="2000" b="1" dirty="0"/>
              <a:t> </a:t>
            </a:r>
          </a:p>
          <a:p>
            <a:pPr algn="just" eaLnBrk="1" hangingPunct="1">
              <a:lnSpc>
                <a:spcPct val="90000"/>
              </a:lnSpc>
            </a:pPr>
            <a:r>
              <a:rPr lang="en-GB" altLang="el-GR" sz="2000" dirty="0"/>
              <a:t>M</a:t>
            </a:r>
            <a:r>
              <a:rPr lang="el-GR" altLang="el-GR" sz="2000" dirty="0" err="1"/>
              <a:t>anagement</a:t>
            </a:r>
            <a:r>
              <a:rPr lang="en-GB" altLang="el-GR" sz="2000" dirty="0"/>
              <a:t> </a:t>
            </a:r>
            <a:r>
              <a:rPr lang="el-GR" altLang="el-GR" sz="2000" dirty="0" err="1"/>
              <a:t>costs</a:t>
            </a:r>
            <a:r>
              <a:rPr lang="el-GR" altLang="el-GR" sz="2000" dirty="0"/>
              <a:t>,</a:t>
            </a:r>
            <a:r>
              <a:rPr lang="en-US" altLang="el-GR" sz="2000" dirty="0"/>
              <a:t> legal fees, underwriting fees, etc. It may be more </a:t>
            </a:r>
            <a:r>
              <a:rPr lang="el-GR" altLang="el-GR" sz="2000" dirty="0" err="1"/>
              <a:t>efficient</a:t>
            </a:r>
            <a:r>
              <a:rPr lang="el-GR" altLang="el-GR" sz="2000" dirty="0"/>
              <a:t> for </a:t>
            </a:r>
            <a:r>
              <a:rPr lang="en-GB" altLang="el-GR" sz="2000" dirty="0"/>
              <a:t>large deals.</a:t>
            </a:r>
            <a:endParaRPr lang="el-GR" altLang="el-GR" sz="2000" b="1" dirty="0"/>
          </a:p>
        </p:txBody>
      </p:sp>
      <p:sp>
        <p:nvSpPr>
          <p:cNvPr id="2" name="Rectangle 2">
            <a:extLst>
              <a:ext uri="{FF2B5EF4-FFF2-40B4-BE49-F238E27FC236}">
                <a16:creationId xmlns:a16="http://schemas.microsoft.com/office/drawing/2014/main" id="{B73AF2D3-A36B-A657-7769-8D291C749C3C}"/>
              </a:ext>
            </a:extLst>
          </p:cNvPr>
          <p:cNvSpPr>
            <a:spLocks noGrp="1" noChangeArrowheads="1"/>
          </p:cNvSpPr>
          <p:nvPr>
            <p:ph type="title"/>
          </p:nvPr>
        </p:nvSpPr>
        <p:spPr>
          <a:xfrm>
            <a:off x="562622" y="347370"/>
            <a:ext cx="11066755" cy="593663"/>
          </a:xfrm>
        </p:spPr>
        <p:txBody>
          <a:bodyPr>
            <a:normAutofit/>
          </a:bodyPr>
          <a:lstStyle/>
          <a:p>
            <a:r>
              <a:rPr lang="en-GB" sz="3600" b="1" dirty="0"/>
              <a:t>Fixed Income Markets – </a:t>
            </a:r>
            <a:r>
              <a:rPr lang="en-US" altLang="el-GR" sz="3600" b="1" dirty="0"/>
              <a:t>Securitization</a:t>
            </a:r>
            <a:endParaRPr lang="el-GR" altLang="el-GR" sz="3600" b="1" dirty="0"/>
          </a:p>
        </p:txBody>
      </p:sp>
    </p:spTree>
    <p:extLst>
      <p:ext uri="{BB962C8B-B14F-4D97-AF65-F5344CB8AC3E}">
        <p14:creationId xmlns:p14="http://schemas.microsoft.com/office/powerpoint/2010/main" val="9149285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F69378CB-59DA-4AD5-B523-F857CB0F3F80}"/>
              </a:ext>
            </a:extLst>
          </p:cNvPr>
          <p:cNvSpPr>
            <a:spLocks noGrp="1"/>
          </p:cNvSpPr>
          <p:nvPr>
            <p:ph type="title"/>
          </p:nvPr>
        </p:nvSpPr>
        <p:spPr>
          <a:xfrm>
            <a:off x="417250" y="365126"/>
            <a:ext cx="11407806" cy="641554"/>
          </a:xfrm>
        </p:spPr>
        <p:txBody>
          <a:bodyPr>
            <a:noAutofit/>
          </a:bodyPr>
          <a:lstStyle/>
          <a:p>
            <a:r>
              <a:rPr lang="en-GB" sz="3600" b="1" dirty="0"/>
              <a:t>Fixed Income Markets – Collateralised Debt Obligation </a:t>
            </a:r>
            <a:r>
              <a:rPr lang="el-GR" sz="3600" b="1" dirty="0"/>
              <a:t>(</a:t>
            </a:r>
            <a:r>
              <a:rPr lang="en-GB" sz="3600" b="1" dirty="0"/>
              <a:t>CDO</a:t>
            </a:r>
            <a:r>
              <a:rPr lang="el-GR" sz="3600" b="1" dirty="0"/>
              <a:t>)</a:t>
            </a:r>
            <a:endParaRPr lang="en-GB" sz="3600" b="1" dirty="0"/>
          </a:p>
        </p:txBody>
      </p:sp>
      <p:sp>
        <p:nvSpPr>
          <p:cNvPr id="3" name="Θέση περιεχομένου 2">
            <a:extLst>
              <a:ext uri="{FF2B5EF4-FFF2-40B4-BE49-F238E27FC236}">
                <a16:creationId xmlns:a16="http://schemas.microsoft.com/office/drawing/2014/main" id="{047BFFB9-2180-452E-B954-406C0F5F78FF}"/>
              </a:ext>
            </a:extLst>
          </p:cNvPr>
          <p:cNvSpPr>
            <a:spLocks noGrp="1"/>
          </p:cNvSpPr>
          <p:nvPr>
            <p:ph idx="1"/>
          </p:nvPr>
        </p:nvSpPr>
        <p:spPr>
          <a:xfrm>
            <a:off x="545237" y="1305017"/>
            <a:ext cx="10933590" cy="4846230"/>
          </a:xfrm>
        </p:spPr>
        <p:txBody>
          <a:bodyPr>
            <a:noAutofit/>
          </a:bodyPr>
          <a:lstStyle/>
          <a:p>
            <a:pPr algn="just"/>
            <a:r>
              <a:rPr lang="en-GB" sz="2000" dirty="0"/>
              <a:t>Structured ABSs, </a:t>
            </a:r>
            <a:r>
              <a:rPr lang="en-GB" sz="2000" b="1" dirty="0">
                <a:solidFill>
                  <a:srgbClr val="FF0000"/>
                </a:solidFill>
              </a:rPr>
              <a:t>guaranteed by a diversified pool of various debt obligations, such as </a:t>
            </a:r>
            <a:r>
              <a:rPr lang="en-GB" sz="2000" dirty="0"/>
              <a:t>(among others):</a:t>
            </a:r>
            <a:endParaRPr lang="el-GR" sz="2000" dirty="0"/>
          </a:p>
          <a:p>
            <a:pPr algn="just"/>
            <a:endParaRPr lang="en-GB" sz="2000" dirty="0"/>
          </a:p>
          <a:p>
            <a:pPr algn="just"/>
            <a:r>
              <a:rPr lang="en-GB" sz="2000" dirty="0"/>
              <a:t>Sovereign bonds (Collateralised Bond Obligation, CBO)</a:t>
            </a:r>
          </a:p>
          <a:p>
            <a:pPr algn="just"/>
            <a:r>
              <a:rPr lang="en-GB" sz="2000" dirty="0"/>
              <a:t>Corporate bonds (Collateralised Bond Obligation, CBO)</a:t>
            </a:r>
          </a:p>
          <a:p>
            <a:pPr algn="just"/>
            <a:r>
              <a:rPr lang="en-GB" sz="2000" dirty="0"/>
              <a:t>Bank loans (Collateralised Loan Obligations, CLOs)</a:t>
            </a:r>
          </a:p>
          <a:p>
            <a:pPr algn="just"/>
            <a:r>
              <a:rPr lang="en-GB" sz="2000" dirty="0"/>
              <a:t>Credit card loans </a:t>
            </a:r>
          </a:p>
          <a:p>
            <a:pPr algn="just"/>
            <a:r>
              <a:rPr lang="en-GB" sz="2000" dirty="0"/>
              <a:t>Leases </a:t>
            </a:r>
          </a:p>
          <a:p>
            <a:pPr algn="just"/>
            <a:r>
              <a:rPr lang="en-GB" sz="2000" dirty="0"/>
              <a:t>Mortgages </a:t>
            </a:r>
          </a:p>
          <a:p>
            <a:pPr algn="just"/>
            <a:r>
              <a:rPr lang="en-GB" sz="2000" dirty="0"/>
              <a:t>CDOs (Squared-CDOs)</a:t>
            </a:r>
          </a:p>
          <a:p>
            <a:pPr algn="just"/>
            <a:r>
              <a:rPr lang="en-GB" sz="2000" dirty="0"/>
              <a:t>ABSs</a:t>
            </a:r>
          </a:p>
        </p:txBody>
      </p:sp>
    </p:spTree>
    <p:extLst>
      <p:ext uri="{BB962C8B-B14F-4D97-AF65-F5344CB8AC3E}">
        <p14:creationId xmlns:p14="http://schemas.microsoft.com/office/powerpoint/2010/main" val="21433419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12473252-E5D6-48C0-888E-0A412FFE6BC7}"/>
              </a:ext>
            </a:extLst>
          </p:cNvPr>
          <p:cNvSpPr>
            <a:spLocks noGrp="1" noChangeArrowheads="1"/>
          </p:cNvSpPr>
          <p:nvPr>
            <p:ph type="title"/>
          </p:nvPr>
        </p:nvSpPr>
        <p:spPr>
          <a:xfrm>
            <a:off x="567878" y="269099"/>
            <a:ext cx="11044113" cy="629175"/>
          </a:xfrm>
        </p:spPr>
        <p:txBody>
          <a:bodyPr>
            <a:normAutofit fontScale="90000"/>
          </a:bodyPr>
          <a:lstStyle/>
          <a:p>
            <a:r>
              <a:rPr lang="en-US" altLang="el-GR" sz="4000" b="1" dirty="0"/>
              <a:t>Fixed Income Markets – </a:t>
            </a:r>
            <a:r>
              <a:rPr lang="el-GR" altLang="el-GR" sz="4000" b="1" dirty="0" err="1"/>
              <a:t>Catastrophe</a:t>
            </a:r>
            <a:r>
              <a:rPr lang="el-GR" altLang="el-GR" sz="4000" b="1" dirty="0"/>
              <a:t> </a:t>
            </a:r>
            <a:r>
              <a:rPr lang="el-GR" altLang="el-GR" sz="4000" b="1" dirty="0" err="1"/>
              <a:t>bonds</a:t>
            </a:r>
            <a:r>
              <a:rPr lang="el-GR" altLang="el-GR" sz="4000" b="1" dirty="0"/>
              <a:t> </a:t>
            </a:r>
            <a:r>
              <a:rPr lang="en-US" altLang="el-GR" sz="4000" b="1" dirty="0"/>
              <a:t>(</a:t>
            </a:r>
            <a:r>
              <a:rPr lang="el-GR" altLang="el-GR" sz="4000" b="1" dirty="0" err="1"/>
              <a:t>cat</a:t>
            </a:r>
            <a:r>
              <a:rPr lang="el-GR" altLang="el-GR" sz="4000" b="1" dirty="0"/>
              <a:t> </a:t>
            </a:r>
            <a:r>
              <a:rPr lang="el-GR" altLang="el-GR" sz="4000" b="1" dirty="0" err="1"/>
              <a:t>bonds</a:t>
            </a:r>
            <a:r>
              <a:rPr lang="en-US" altLang="el-GR" sz="4000" b="1" dirty="0"/>
              <a:t>)</a:t>
            </a:r>
            <a:endParaRPr lang="el-GR" altLang="el-GR" sz="4000" b="1" dirty="0"/>
          </a:p>
        </p:txBody>
      </p:sp>
      <p:sp>
        <p:nvSpPr>
          <p:cNvPr id="56323" name="Rectangle 3">
            <a:extLst>
              <a:ext uri="{FF2B5EF4-FFF2-40B4-BE49-F238E27FC236}">
                <a16:creationId xmlns:a16="http://schemas.microsoft.com/office/drawing/2014/main" id="{E350F894-1B21-4062-85D8-A05FA944D752}"/>
              </a:ext>
            </a:extLst>
          </p:cNvPr>
          <p:cNvSpPr>
            <a:spLocks noGrp="1" noChangeArrowheads="1"/>
          </p:cNvSpPr>
          <p:nvPr>
            <p:ph type="body" idx="1"/>
          </p:nvPr>
        </p:nvSpPr>
        <p:spPr>
          <a:xfrm>
            <a:off x="638900" y="1166019"/>
            <a:ext cx="11044112" cy="5057228"/>
          </a:xfrm>
        </p:spPr>
        <p:txBody>
          <a:bodyPr>
            <a:normAutofit/>
          </a:bodyPr>
          <a:lstStyle/>
          <a:p>
            <a:pPr algn="just">
              <a:lnSpc>
                <a:spcPct val="80000"/>
              </a:lnSpc>
            </a:pPr>
            <a:r>
              <a:rPr lang="en-US" altLang="el-GR" sz="2000" b="1" dirty="0">
                <a:solidFill>
                  <a:srgbClr val="FF0000"/>
                </a:solidFill>
              </a:rPr>
              <a:t>Catastrophe bonds (cat bonds) </a:t>
            </a:r>
            <a:r>
              <a:rPr lang="en-US" altLang="el-GR" sz="2000" dirty="0"/>
              <a:t>are an attempt to merge insurance risk with financial markets</a:t>
            </a:r>
          </a:p>
          <a:p>
            <a:pPr algn="just">
              <a:lnSpc>
                <a:spcPct val="80000"/>
              </a:lnSpc>
            </a:pPr>
            <a:endParaRPr lang="en-US" altLang="el-GR" sz="2000" dirty="0"/>
          </a:p>
          <a:p>
            <a:pPr algn="just">
              <a:lnSpc>
                <a:spcPct val="80000"/>
              </a:lnSpc>
            </a:pPr>
            <a:r>
              <a:rPr lang="en-US" altLang="el-GR" sz="2000" dirty="0"/>
              <a:t>The insurance sector </a:t>
            </a:r>
            <a:r>
              <a:rPr lang="en-US" altLang="el-GR" sz="2000" dirty="0">
                <a:solidFill>
                  <a:srgbClr val="FF0000"/>
                </a:solidFill>
              </a:rPr>
              <a:t>shares risks from specific catastrophic events </a:t>
            </a:r>
            <a:r>
              <a:rPr lang="en-US" altLang="el-GR" sz="2000" dirty="0"/>
              <a:t>(e.g., major earthquakes)</a:t>
            </a:r>
          </a:p>
          <a:p>
            <a:pPr algn="just">
              <a:lnSpc>
                <a:spcPct val="80000"/>
              </a:lnSpc>
            </a:pPr>
            <a:endParaRPr lang="en-US" altLang="el-GR" sz="2000" dirty="0"/>
          </a:p>
          <a:p>
            <a:pPr algn="just" eaLnBrk="1" hangingPunct="1">
              <a:lnSpc>
                <a:spcPct val="80000"/>
              </a:lnSpc>
            </a:pPr>
            <a:r>
              <a:rPr lang="en-US" altLang="el-GR" sz="2000" dirty="0"/>
              <a:t>Consider a securitization deal where the reference portfolio is insurance contracts </a:t>
            </a:r>
          </a:p>
          <a:p>
            <a:pPr algn="just" eaLnBrk="1" hangingPunct="1">
              <a:lnSpc>
                <a:spcPct val="80000"/>
              </a:lnSpc>
            </a:pPr>
            <a:endParaRPr lang="en-US" altLang="el-GR" sz="2000" dirty="0"/>
          </a:p>
          <a:p>
            <a:pPr algn="just" eaLnBrk="1" hangingPunct="1">
              <a:lnSpc>
                <a:spcPct val="80000"/>
              </a:lnSpc>
            </a:pPr>
            <a:r>
              <a:rPr lang="en-US" altLang="el-GR" sz="2000" dirty="0"/>
              <a:t>Consider a bond issued by an insurance firm whose payment depends on physical events</a:t>
            </a:r>
          </a:p>
          <a:p>
            <a:pPr algn="just" eaLnBrk="1" hangingPunct="1">
              <a:lnSpc>
                <a:spcPct val="80000"/>
              </a:lnSpc>
            </a:pPr>
            <a:endParaRPr lang="en-US" altLang="el-GR" sz="2000" dirty="0"/>
          </a:p>
          <a:p>
            <a:pPr algn="just" eaLnBrk="1" hangingPunct="1">
              <a:lnSpc>
                <a:spcPct val="80000"/>
              </a:lnSpc>
            </a:pPr>
            <a:r>
              <a:rPr lang="en-US" altLang="el-GR" sz="2000" dirty="0"/>
              <a:t>Usually, they pay a </a:t>
            </a:r>
            <a:r>
              <a:rPr lang="en-US" altLang="el-GR" sz="2000" dirty="0">
                <a:solidFill>
                  <a:srgbClr val="FF0000"/>
                </a:solidFill>
              </a:rPr>
              <a:t>high coupon rate </a:t>
            </a:r>
            <a:r>
              <a:rPr lang="en-US" altLang="el-GR" sz="2000" dirty="0"/>
              <a:t>and the </a:t>
            </a:r>
            <a:r>
              <a:rPr lang="en-US" altLang="el-GR" sz="2000" dirty="0">
                <a:solidFill>
                  <a:srgbClr val="FF0000"/>
                </a:solidFill>
              </a:rPr>
              <a:t>face value </a:t>
            </a:r>
          </a:p>
          <a:p>
            <a:pPr marL="0" indent="0" algn="just" eaLnBrk="1" hangingPunct="1">
              <a:lnSpc>
                <a:spcPct val="80000"/>
              </a:lnSpc>
              <a:buNone/>
            </a:pPr>
            <a:r>
              <a:rPr lang="en-US" altLang="el-GR" sz="2000" dirty="0">
                <a:solidFill>
                  <a:srgbClr val="FF0000"/>
                </a:solidFill>
              </a:rPr>
              <a:t>	</a:t>
            </a:r>
            <a:r>
              <a:rPr lang="en-US" altLang="el-GR" sz="2000" b="1" dirty="0">
                <a:solidFill>
                  <a:srgbClr val="FF0000"/>
                </a:solidFill>
              </a:rPr>
              <a:t>→	in the case where a catastrophic event DOES NOT occur </a:t>
            </a:r>
          </a:p>
          <a:p>
            <a:pPr algn="just" eaLnBrk="1" hangingPunct="1">
              <a:lnSpc>
                <a:spcPct val="80000"/>
              </a:lnSpc>
              <a:buFontTx/>
              <a:buNone/>
            </a:pPr>
            <a:r>
              <a:rPr lang="en-US" altLang="el-GR" sz="2000" dirty="0"/>
              <a:t> </a:t>
            </a:r>
          </a:p>
          <a:p>
            <a:pPr algn="just" eaLnBrk="1" hangingPunct="1">
              <a:lnSpc>
                <a:spcPct val="80000"/>
              </a:lnSpc>
            </a:pPr>
            <a:r>
              <a:rPr lang="en-US" altLang="el-GR" sz="2000" dirty="0"/>
              <a:t>If it a catastrophic event does occur: </a:t>
            </a:r>
          </a:p>
          <a:p>
            <a:pPr marL="0" indent="0" algn="just" eaLnBrk="1" hangingPunct="1">
              <a:lnSpc>
                <a:spcPct val="80000"/>
              </a:lnSpc>
              <a:buNone/>
            </a:pPr>
            <a:r>
              <a:rPr lang="en-US" altLang="el-GR" sz="2000" dirty="0"/>
              <a:t>	</a:t>
            </a:r>
            <a:r>
              <a:rPr lang="en-US" altLang="el-GR" sz="2000" b="1" dirty="0">
                <a:solidFill>
                  <a:srgbClr val="FF0000"/>
                </a:solidFill>
              </a:rPr>
              <a:t>→	the firm may </a:t>
            </a:r>
            <a:r>
              <a:rPr lang="en-GB" altLang="el-GR" sz="2000" b="1" dirty="0">
                <a:solidFill>
                  <a:srgbClr val="FF0000"/>
                </a:solidFill>
              </a:rPr>
              <a:t>keep the coupons and/or the principal (depending) and </a:t>
            </a:r>
            <a:r>
              <a:rPr lang="el-GR" altLang="el-GR" sz="2000" b="1" dirty="0" err="1">
                <a:solidFill>
                  <a:srgbClr val="FF0000"/>
                </a:solidFill>
              </a:rPr>
              <a:t>pay</a:t>
            </a:r>
            <a:r>
              <a:rPr lang="el-GR" altLang="el-GR" sz="2000" b="1" dirty="0">
                <a:solidFill>
                  <a:srgbClr val="FF0000"/>
                </a:solidFill>
              </a:rPr>
              <a:t> </a:t>
            </a:r>
            <a:r>
              <a:rPr lang="en-GB" altLang="el-GR" sz="2000" b="1" dirty="0">
                <a:solidFill>
                  <a:srgbClr val="FF0000"/>
                </a:solidFill>
              </a:rPr>
              <a:t>the claims</a:t>
            </a:r>
            <a:endParaRPr lang="en-US" altLang="el-GR" sz="2000" b="1" dirty="0">
              <a:solidFill>
                <a:srgbClr val="FF0000"/>
              </a:solidFill>
            </a:endParaRPr>
          </a:p>
        </p:txBody>
      </p:sp>
    </p:spTree>
    <p:extLst>
      <p:ext uri="{BB962C8B-B14F-4D97-AF65-F5344CB8AC3E}">
        <p14:creationId xmlns:p14="http://schemas.microsoft.com/office/powerpoint/2010/main" val="22866938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a:extLst>
              <a:ext uri="{FF2B5EF4-FFF2-40B4-BE49-F238E27FC236}">
                <a16:creationId xmlns:a16="http://schemas.microsoft.com/office/drawing/2014/main" id="{7FEAA015-9362-4689-BBEA-ECFE969CF9F2}"/>
              </a:ext>
            </a:extLst>
          </p:cNvPr>
          <p:cNvSpPr>
            <a:spLocks noGrp="1" noChangeArrowheads="1"/>
          </p:cNvSpPr>
          <p:nvPr>
            <p:ph type="body" idx="1"/>
          </p:nvPr>
        </p:nvSpPr>
        <p:spPr>
          <a:xfrm>
            <a:off x="629173" y="1340528"/>
            <a:ext cx="11213637" cy="5136471"/>
          </a:xfrm>
        </p:spPr>
        <p:txBody>
          <a:bodyPr>
            <a:normAutofit/>
          </a:bodyPr>
          <a:lstStyle/>
          <a:p>
            <a:pPr algn="just" eaLnBrk="1" hangingPunct="1">
              <a:lnSpc>
                <a:spcPct val="90000"/>
              </a:lnSpc>
            </a:pPr>
            <a:r>
              <a:rPr lang="en-US" altLang="el-GR" sz="2000" b="1" dirty="0">
                <a:solidFill>
                  <a:srgbClr val="FF0000"/>
                </a:solidFill>
              </a:rPr>
              <a:t>Example</a:t>
            </a:r>
          </a:p>
          <a:p>
            <a:pPr algn="just" eaLnBrk="1" hangingPunct="1">
              <a:lnSpc>
                <a:spcPct val="90000"/>
              </a:lnSpc>
            </a:pPr>
            <a:endParaRPr lang="en-US" altLang="el-GR" sz="2000" dirty="0"/>
          </a:p>
          <a:p>
            <a:pPr algn="just" eaLnBrk="1" hangingPunct="1">
              <a:lnSpc>
                <a:spcPct val="90000"/>
              </a:lnSpc>
            </a:pPr>
            <a:r>
              <a:rPr lang="en-US" altLang="el-GR" sz="2000" dirty="0"/>
              <a:t>Consider an insurance firm Z that has insured from </a:t>
            </a:r>
            <a:r>
              <a:rPr lang="en-US" altLang="el-GR" sz="2000" dirty="0">
                <a:solidFill>
                  <a:srgbClr val="FF0000"/>
                </a:solidFill>
              </a:rPr>
              <a:t>earthquakes</a:t>
            </a:r>
            <a:r>
              <a:rPr lang="en-US" altLang="el-GR" sz="2000" dirty="0"/>
              <a:t> a large number of clients in country X</a:t>
            </a:r>
          </a:p>
          <a:p>
            <a:pPr algn="just" eaLnBrk="1" hangingPunct="1">
              <a:lnSpc>
                <a:spcPct val="90000"/>
              </a:lnSpc>
            </a:pPr>
            <a:endParaRPr lang="en-US" altLang="el-GR" sz="2000" dirty="0"/>
          </a:p>
          <a:p>
            <a:pPr algn="just" eaLnBrk="1" hangingPunct="1">
              <a:lnSpc>
                <a:spcPct val="90000"/>
              </a:lnSpc>
            </a:pPr>
            <a:r>
              <a:rPr lang="en-US" altLang="el-GR" sz="2000" dirty="0"/>
              <a:t>Firm Z could create a SPV with an investment bank to issue a </a:t>
            </a:r>
            <a:r>
              <a:rPr lang="en-US" altLang="el-GR" sz="2000" dirty="0">
                <a:solidFill>
                  <a:srgbClr val="FF0000"/>
                </a:solidFill>
              </a:rPr>
              <a:t>3-year Cat Bond  </a:t>
            </a:r>
          </a:p>
          <a:p>
            <a:pPr algn="just" eaLnBrk="1" hangingPunct="1">
              <a:lnSpc>
                <a:spcPct val="90000"/>
              </a:lnSpc>
            </a:pPr>
            <a:endParaRPr lang="en-US" altLang="el-GR" sz="2000" dirty="0"/>
          </a:p>
          <a:p>
            <a:pPr algn="just" eaLnBrk="1" hangingPunct="1">
              <a:lnSpc>
                <a:spcPct val="90000"/>
              </a:lnSpc>
            </a:pPr>
            <a:r>
              <a:rPr lang="en-US" altLang="el-GR" sz="2000" dirty="0"/>
              <a:t>The bond could pay </a:t>
            </a:r>
            <a:r>
              <a:rPr lang="en-US" altLang="el-GR" sz="2000" dirty="0">
                <a:solidFill>
                  <a:srgbClr val="FF0000"/>
                </a:solidFill>
              </a:rPr>
              <a:t>Euribor + 12% </a:t>
            </a:r>
          </a:p>
          <a:p>
            <a:pPr algn="just" eaLnBrk="1" hangingPunct="1">
              <a:lnSpc>
                <a:spcPct val="90000"/>
              </a:lnSpc>
            </a:pPr>
            <a:endParaRPr lang="en-US" altLang="el-GR" sz="2000" dirty="0"/>
          </a:p>
          <a:p>
            <a:pPr algn="just" eaLnBrk="1" hangingPunct="1">
              <a:lnSpc>
                <a:spcPct val="90000"/>
              </a:lnSpc>
            </a:pPr>
            <a:r>
              <a:rPr lang="en-US" altLang="el-GR" sz="2000" dirty="0"/>
              <a:t>If an earthquake </a:t>
            </a:r>
            <a:r>
              <a:rPr lang="en-US" altLang="el-GR" sz="2000" dirty="0">
                <a:solidFill>
                  <a:srgbClr val="FF0000"/>
                </a:solidFill>
              </a:rPr>
              <a:t>does not occur </a:t>
            </a:r>
            <a:r>
              <a:rPr lang="en-US" altLang="el-GR" sz="2000" dirty="0"/>
              <a:t>within the next 3 years, investors will enjoy a good returns </a:t>
            </a:r>
          </a:p>
          <a:p>
            <a:pPr algn="just" eaLnBrk="1" hangingPunct="1">
              <a:lnSpc>
                <a:spcPct val="90000"/>
              </a:lnSpc>
            </a:pPr>
            <a:endParaRPr lang="en-US" altLang="el-GR" sz="2000" dirty="0"/>
          </a:p>
          <a:p>
            <a:pPr algn="just" eaLnBrk="1" hangingPunct="1">
              <a:lnSpc>
                <a:spcPct val="90000"/>
              </a:lnSpc>
            </a:pPr>
            <a:r>
              <a:rPr lang="en-US" altLang="el-GR" sz="2000" dirty="0"/>
              <a:t>If an earthquake </a:t>
            </a:r>
            <a:r>
              <a:rPr lang="en-US" altLang="el-GR" sz="2000" dirty="0">
                <a:solidFill>
                  <a:srgbClr val="FF0000"/>
                </a:solidFill>
              </a:rPr>
              <a:t>occurs</a:t>
            </a:r>
            <a:r>
              <a:rPr lang="en-US" altLang="el-GR" sz="2000" dirty="0"/>
              <a:t> within the next 3 years, firm Z </a:t>
            </a:r>
            <a:r>
              <a:rPr lang="en-US" altLang="el-GR" sz="2000" dirty="0">
                <a:solidFill>
                  <a:srgbClr val="FF0000"/>
                </a:solidFill>
              </a:rPr>
              <a:t>keeps the principal to pay claims</a:t>
            </a:r>
          </a:p>
        </p:txBody>
      </p:sp>
      <p:sp>
        <p:nvSpPr>
          <p:cNvPr id="4" name="Rectangle 2">
            <a:extLst>
              <a:ext uri="{FF2B5EF4-FFF2-40B4-BE49-F238E27FC236}">
                <a16:creationId xmlns:a16="http://schemas.microsoft.com/office/drawing/2014/main" id="{479EDEDF-416D-2021-63DC-A69E988904B5}"/>
              </a:ext>
            </a:extLst>
          </p:cNvPr>
          <p:cNvSpPr>
            <a:spLocks noGrp="1" noChangeArrowheads="1"/>
          </p:cNvSpPr>
          <p:nvPr>
            <p:ph type="title"/>
          </p:nvPr>
        </p:nvSpPr>
        <p:spPr>
          <a:xfrm>
            <a:off x="557657" y="302982"/>
            <a:ext cx="11285154" cy="797850"/>
          </a:xfrm>
        </p:spPr>
        <p:txBody>
          <a:bodyPr>
            <a:normAutofit/>
          </a:bodyPr>
          <a:lstStyle/>
          <a:p>
            <a:r>
              <a:rPr lang="en-US" altLang="el-GR" sz="3600" b="1" dirty="0"/>
              <a:t>Fixed Income Markets – </a:t>
            </a:r>
            <a:r>
              <a:rPr lang="el-GR" altLang="el-GR" sz="3600" b="1" dirty="0" err="1"/>
              <a:t>Catastrophe</a:t>
            </a:r>
            <a:r>
              <a:rPr lang="el-GR" altLang="el-GR" sz="3600" b="1" dirty="0"/>
              <a:t> </a:t>
            </a:r>
            <a:r>
              <a:rPr lang="el-GR" altLang="el-GR" sz="3600" b="1" dirty="0" err="1"/>
              <a:t>bonds</a:t>
            </a:r>
            <a:r>
              <a:rPr lang="el-GR" altLang="el-GR" sz="3600" b="1" dirty="0"/>
              <a:t> </a:t>
            </a:r>
            <a:r>
              <a:rPr lang="en-US" altLang="el-GR" sz="3600" b="1" dirty="0"/>
              <a:t>(</a:t>
            </a:r>
            <a:r>
              <a:rPr lang="el-GR" altLang="el-GR" sz="3600" b="1" dirty="0" err="1"/>
              <a:t>cat</a:t>
            </a:r>
            <a:r>
              <a:rPr lang="el-GR" altLang="el-GR" sz="3600" b="1" dirty="0"/>
              <a:t> </a:t>
            </a:r>
            <a:r>
              <a:rPr lang="el-GR" altLang="el-GR" sz="3600" b="1" dirty="0" err="1"/>
              <a:t>bonds</a:t>
            </a:r>
            <a:r>
              <a:rPr lang="en-US" altLang="el-GR" sz="3600" b="1" dirty="0"/>
              <a:t>)</a:t>
            </a:r>
            <a:endParaRPr lang="el-GR" altLang="el-GR" sz="3600" b="1" dirty="0"/>
          </a:p>
        </p:txBody>
      </p:sp>
    </p:spTree>
    <p:extLst>
      <p:ext uri="{BB962C8B-B14F-4D97-AF65-F5344CB8AC3E}">
        <p14:creationId xmlns:p14="http://schemas.microsoft.com/office/powerpoint/2010/main" val="3025166618"/>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Εικόνα 4">
            <a:extLst>
              <a:ext uri="{FF2B5EF4-FFF2-40B4-BE49-F238E27FC236}">
                <a16:creationId xmlns:a16="http://schemas.microsoft.com/office/drawing/2014/main" id="{E7C55E17-E074-5095-E8E7-3A2E636A2376}"/>
              </a:ext>
            </a:extLst>
          </p:cNvPr>
          <p:cNvPicPr>
            <a:picLocks noChangeAspect="1"/>
          </p:cNvPicPr>
          <p:nvPr/>
        </p:nvPicPr>
        <p:blipFill>
          <a:blip r:embed="rId2"/>
          <a:stretch>
            <a:fillRect/>
          </a:stretch>
        </p:blipFill>
        <p:spPr>
          <a:xfrm>
            <a:off x="6507110" y="1048269"/>
            <a:ext cx="5491161" cy="4509151"/>
          </a:xfrm>
          <a:prstGeom prst="rect">
            <a:avLst/>
          </a:prstGeom>
        </p:spPr>
      </p:pic>
      <p:pic>
        <p:nvPicPr>
          <p:cNvPr id="8" name="Θέση περιεχομένου 7">
            <a:extLst>
              <a:ext uri="{FF2B5EF4-FFF2-40B4-BE49-F238E27FC236}">
                <a16:creationId xmlns:a16="http://schemas.microsoft.com/office/drawing/2014/main" id="{D2B4BB66-2A07-203B-C2DE-F0D64DAAF717}"/>
              </a:ext>
            </a:extLst>
          </p:cNvPr>
          <p:cNvPicPr>
            <a:picLocks noGrp="1" noChangeAspect="1"/>
          </p:cNvPicPr>
          <p:nvPr>
            <p:ph idx="1"/>
          </p:nvPr>
        </p:nvPicPr>
        <p:blipFill>
          <a:blip r:embed="rId3"/>
          <a:stretch>
            <a:fillRect/>
          </a:stretch>
        </p:blipFill>
        <p:spPr>
          <a:xfrm>
            <a:off x="740545" y="1048269"/>
            <a:ext cx="5257800" cy="4615683"/>
          </a:xfrm>
          <a:prstGeom prst="rect">
            <a:avLst/>
          </a:prstGeom>
        </p:spPr>
      </p:pic>
      <p:sp>
        <p:nvSpPr>
          <p:cNvPr id="10" name="TextBox 9">
            <a:extLst>
              <a:ext uri="{FF2B5EF4-FFF2-40B4-BE49-F238E27FC236}">
                <a16:creationId xmlns:a16="http://schemas.microsoft.com/office/drawing/2014/main" id="{5839CB52-821C-A741-DFB3-738C166944A4}"/>
              </a:ext>
            </a:extLst>
          </p:cNvPr>
          <p:cNvSpPr txBox="1"/>
          <p:nvPr/>
        </p:nvSpPr>
        <p:spPr>
          <a:xfrm>
            <a:off x="638798" y="5827978"/>
            <a:ext cx="11297329" cy="800219"/>
          </a:xfrm>
          <a:prstGeom prst="rect">
            <a:avLst/>
          </a:prstGeom>
          <a:noFill/>
        </p:spPr>
        <p:txBody>
          <a:bodyPr wrap="square">
            <a:spAutoFit/>
          </a:bodyPr>
          <a:lstStyle/>
          <a:p>
            <a:pPr algn="just"/>
            <a:r>
              <a:rPr lang="en-GB" sz="1400" dirty="0" err="1"/>
              <a:t>Πηγή</a:t>
            </a:r>
            <a:r>
              <a:rPr lang="en-GB" sz="1400" dirty="0"/>
              <a:t>: NOAA National </a:t>
            </a:r>
            <a:r>
              <a:rPr lang="en-GB" sz="1400" dirty="0" err="1"/>
              <a:t>Centers</a:t>
            </a:r>
            <a:r>
              <a:rPr lang="en-GB" sz="1400" dirty="0"/>
              <a:t> for Environmental Information (NCEI) U.S. Billion-Dollar Weather and Climate Disasters (2024). https://www.ncei.noaa.gov/access/billions/, DOI: 10.25921/stkw-7w73</a:t>
            </a:r>
          </a:p>
          <a:p>
            <a:endParaRPr lang="en-GB" dirty="0"/>
          </a:p>
        </p:txBody>
      </p:sp>
      <p:sp>
        <p:nvSpPr>
          <p:cNvPr id="4" name="Rectangle 2">
            <a:extLst>
              <a:ext uri="{FF2B5EF4-FFF2-40B4-BE49-F238E27FC236}">
                <a16:creationId xmlns:a16="http://schemas.microsoft.com/office/drawing/2014/main" id="{B9EF767A-7A0C-8463-4ACC-D83A5FAD6172}"/>
              </a:ext>
            </a:extLst>
          </p:cNvPr>
          <p:cNvSpPr>
            <a:spLocks noGrp="1" noChangeArrowheads="1"/>
          </p:cNvSpPr>
          <p:nvPr>
            <p:ph type="title"/>
          </p:nvPr>
        </p:nvSpPr>
        <p:spPr>
          <a:xfrm>
            <a:off x="604838" y="229803"/>
            <a:ext cx="11024909" cy="664897"/>
          </a:xfrm>
        </p:spPr>
        <p:txBody>
          <a:bodyPr>
            <a:normAutofit/>
          </a:bodyPr>
          <a:lstStyle/>
          <a:p>
            <a:r>
              <a:rPr lang="en-US" altLang="el-GR" sz="3600" b="1" dirty="0"/>
              <a:t>Fixed Income Markets – </a:t>
            </a:r>
            <a:r>
              <a:rPr lang="el-GR" altLang="el-GR" sz="3600" b="1" dirty="0" err="1"/>
              <a:t>Catastrophe</a:t>
            </a:r>
            <a:r>
              <a:rPr lang="el-GR" altLang="el-GR" sz="3600" b="1" dirty="0"/>
              <a:t> </a:t>
            </a:r>
            <a:r>
              <a:rPr lang="el-GR" altLang="el-GR" sz="3600" b="1" dirty="0" err="1"/>
              <a:t>bonds</a:t>
            </a:r>
            <a:r>
              <a:rPr lang="el-GR" altLang="el-GR" sz="3600" b="1" dirty="0"/>
              <a:t> </a:t>
            </a:r>
            <a:r>
              <a:rPr lang="en-US" altLang="el-GR" sz="3600" b="1" dirty="0"/>
              <a:t>(</a:t>
            </a:r>
            <a:r>
              <a:rPr lang="el-GR" altLang="el-GR" sz="3600" b="1" dirty="0" err="1"/>
              <a:t>cat</a:t>
            </a:r>
            <a:r>
              <a:rPr lang="el-GR" altLang="el-GR" sz="3600" b="1" dirty="0"/>
              <a:t> </a:t>
            </a:r>
            <a:r>
              <a:rPr lang="el-GR" altLang="el-GR" sz="3600" b="1" dirty="0" err="1"/>
              <a:t>bonds</a:t>
            </a:r>
            <a:r>
              <a:rPr lang="en-US" altLang="el-GR" sz="3600" b="1" dirty="0"/>
              <a:t>)</a:t>
            </a:r>
            <a:endParaRPr lang="el-GR" altLang="el-GR" sz="3600" b="1" dirty="0"/>
          </a:p>
        </p:txBody>
      </p:sp>
    </p:spTree>
    <p:extLst>
      <p:ext uri="{BB962C8B-B14F-4D97-AF65-F5344CB8AC3E}">
        <p14:creationId xmlns:p14="http://schemas.microsoft.com/office/powerpoint/2010/main" val="10944700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Θέση περιεχομένου 6">
            <a:extLst>
              <a:ext uri="{FF2B5EF4-FFF2-40B4-BE49-F238E27FC236}">
                <a16:creationId xmlns:a16="http://schemas.microsoft.com/office/drawing/2014/main" id="{313E3E85-00A4-26E8-EB84-8827298F84B4}"/>
              </a:ext>
            </a:extLst>
          </p:cNvPr>
          <p:cNvPicPr>
            <a:picLocks noGrp="1" noChangeAspect="1"/>
          </p:cNvPicPr>
          <p:nvPr>
            <p:ph idx="1"/>
          </p:nvPr>
        </p:nvPicPr>
        <p:blipFill>
          <a:blip r:embed="rId2"/>
          <a:stretch>
            <a:fillRect/>
          </a:stretch>
        </p:blipFill>
        <p:spPr>
          <a:xfrm>
            <a:off x="536961" y="1162144"/>
            <a:ext cx="11118078" cy="5176512"/>
          </a:xfrm>
          <a:prstGeom prst="rect">
            <a:avLst/>
          </a:prstGeom>
        </p:spPr>
      </p:pic>
      <p:sp>
        <p:nvSpPr>
          <p:cNvPr id="2" name="Rectangle 2">
            <a:extLst>
              <a:ext uri="{FF2B5EF4-FFF2-40B4-BE49-F238E27FC236}">
                <a16:creationId xmlns:a16="http://schemas.microsoft.com/office/drawing/2014/main" id="{809F6D22-46BD-4115-D72F-4456E07CB645}"/>
              </a:ext>
            </a:extLst>
          </p:cNvPr>
          <p:cNvSpPr txBox="1">
            <a:spLocks noChangeArrowheads="1"/>
          </p:cNvSpPr>
          <p:nvPr/>
        </p:nvSpPr>
        <p:spPr>
          <a:xfrm>
            <a:off x="555477" y="267472"/>
            <a:ext cx="11285154" cy="79785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l-GR" sz="3600" b="1" dirty="0"/>
              <a:t>Fixed Income Markets – </a:t>
            </a:r>
            <a:r>
              <a:rPr lang="el-GR" altLang="el-GR" sz="3600" b="1" dirty="0" err="1"/>
              <a:t>Catastrophe</a:t>
            </a:r>
            <a:r>
              <a:rPr lang="el-GR" altLang="el-GR" sz="3600" b="1" dirty="0"/>
              <a:t> </a:t>
            </a:r>
            <a:r>
              <a:rPr lang="el-GR" altLang="el-GR" sz="3600" b="1" dirty="0" err="1"/>
              <a:t>bonds</a:t>
            </a:r>
            <a:r>
              <a:rPr lang="el-GR" altLang="el-GR" sz="3600" b="1" dirty="0"/>
              <a:t> </a:t>
            </a:r>
            <a:r>
              <a:rPr lang="en-US" altLang="el-GR" sz="3600" b="1" dirty="0"/>
              <a:t>(</a:t>
            </a:r>
            <a:r>
              <a:rPr lang="el-GR" altLang="el-GR" sz="3600" b="1" dirty="0" err="1"/>
              <a:t>cat</a:t>
            </a:r>
            <a:r>
              <a:rPr lang="el-GR" altLang="el-GR" sz="3600" b="1" dirty="0"/>
              <a:t> </a:t>
            </a:r>
            <a:r>
              <a:rPr lang="el-GR" altLang="el-GR" sz="3600" b="1" dirty="0" err="1"/>
              <a:t>bonds</a:t>
            </a:r>
            <a:r>
              <a:rPr lang="en-US" altLang="el-GR" sz="3600" b="1" dirty="0"/>
              <a:t>)</a:t>
            </a:r>
            <a:endParaRPr lang="el-GR" altLang="el-GR" sz="3600" b="1" dirty="0"/>
          </a:p>
        </p:txBody>
      </p:sp>
    </p:spTree>
    <p:extLst>
      <p:ext uri="{BB962C8B-B14F-4D97-AF65-F5344CB8AC3E}">
        <p14:creationId xmlns:p14="http://schemas.microsoft.com/office/powerpoint/2010/main" val="16931870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19FB397B-17A0-D4E0-4714-16C974F92686}"/>
              </a:ext>
            </a:extLst>
          </p:cNvPr>
          <p:cNvSpPr>
            <a:spLocks noGrp="1"/>
          </p:cNvSpPr>
          <p:nvPr>
            <p:ph idx="1"/>
          </p:nvPr>
        </p:nvSpPr>
        <p:spPr>
          <a:xfrm>
            <a:off x="731668" y="1518082"/>
            <a:ext cx="10942468" cy="4365918"/>
          </a:xfrm>
        </p:spPr>
        <p:txBody>
          <a:bodyPr>
            <a:normAutofit/>
          </a:bodyPr>
          <a:lstStyle/>
          <a:p>
            <a:pPr algn="just">
              <a:lnSpc>
                <a:spcPct val="120000"/>
              </a:lnSpc>
            </a:pPr>
            <a:r>
              <a:rPr lang="en-GB" sz="2000" b="1" dirty="0">
                <a:solidFill>
                  <a:srgbClr val="FF0000"/>
                </a:solidFill>
              </a:rPr>
              <a:t>Advantages to Investors </a:t>
            </a:r>
            <a:endParaRPr lang="el-GR" sz="2000" b="1" dirty="0">
              <a:solidFill>
                <a:srgbClr val="FF0000"/>
              </a:solidFill>
            </a:endParaRPr>
          </a:p>
          <a:p>
            <a:pPr algn="just">
              <a:lnSpc>
                <a:spcPct val="120000"/>
              </a:lnSpc>
            </a:pPr>
            <a:endParaRPr lang="el-GR" sz="2000" dirty="0"/>
          </a:p>
          <a:p>
            <a:pPr algn="just">
              <a:lnSpc>
                <a:spcPct val="120000"/>
              </a:lnSpc>
            </a:pPr>
            <a:r>
              <a:rPr lang="en-GB" sz="2000" dirty="0"/>
              <a:t>CAT bonds invest the money in high quality investments (e.g. US gov bonds); </a:t>
            </a:r>
            <a:r>
              <a:rPr lang="en-GB" sz="2000" b="1" dirty="0">
                <a:solidFill>
                  <a:srgbClr val="FF0000"/>
                </a:solidFill>
              </a:rPr>
              <a:t>no credit risk</a:t>
            </a:r>
            <a:endParaRPr lang="el-GR" sz="2000" b="1" dirty="0">
              <a:solidFill>
                <a:srgbClr val="FF0000"/>
              </a:solidFill>
            </a:endParaRPr>
          </a:p>
          <a:p>
            <a:pPr algn="just">
              <a:lnSpc>
                <a:spcPct val="120000"/>
              </a:lnSpc>
            </a:pPr>
            <a:endParaRPr lang="el-GR" sz="2000" dirty="0"/>
          </a:p>
          <a:p>
            <a:pPr algn="just">
              <a:lnSpc>
                <a:spcPct val="120000"/>
              </a:lnSpc>
            </a:pPr>
            <a:r>
              <a:rPr lang="en-GB" sz="2000" dirty="0"/>
              <a:t>CAT bonds have low correlations with the returns of other securities</a:t>
            </a:r>
          </a:p>
          <a:p>
            <a:pPr marL="0" indent="0" algn="just">
              <a:lnSpc>
                <a:spcPct val="120000"/>
              </a:lnSpc>
              <a:buNone/>
            </a:pPr>
            <a:r>
              <a:rPr lang="en-GB" sz="2000" dirty="0"/>
              <a:t>	→	 ideal candidates for </a:t>
            </a:r>
            <a:r>
              <a:rPr lang="en-GB" sz="2000" b="1" dirty="0">
                <a:solidFill>
                  <a:srgbClr val="FF0000"/>
                </a:solidFill>
              </a:rPr>
              <a:t>portfolio diversification</a:t>
            </a:r>
            <a:endParaRPr lang="en-GB" sz="2000" dirty="0"/>
          </a:p>
          <a:p>
            <a:pPr algn="just">
              <a:lnSpc>
                <a:spcPct val="120000"/>
              </a:lnSpc>
            </a:pPr>
            <a:endParaRPr lang="el-GR" sz="2000" dirty="0"/>
          </a:p>
          <a:p>
            <a:pPr algn="just">
              <a:lnSpc>
                <a:spcPct val="120000"/>
              </a:lnSpc>
            </a:pPr>
            <a:r>
              <a:rPr lang="en-GB" sz="2000" dirty="0"/>
              <a:t>During financial crises their prices </a:t>
            </a:r>
            <a:r>
              <a:rPr lang="en-GB" sz="2000" b="1" dirty="0">
                <a:solidFill>
                  <a:srgbClr val="FF0000"/>
                </a:solidFill>
              </a:rPr>
              <a:t>are not significantly affected</a:t>
            </a:r>
            <a:endParaRPr lang="el-GR" sz="2000" b="1" dirty="0">
              <a:solidFill>
                <a:srgbClr val="FF0000"/>
              </a:solidFill>
            </a:endParaRPr>
          </a:p>
          <a:p>
            <a:pPr algn="just">
              <a:lnSpc>
                <a:spcPct val="120000"/>
              </a:lnSpc>
            </a:pPr>
            <a:endParaRPr lang="el-GR" sz="2400" dirty="0"/>
          </a:p>
        </p:txBody>
      </p:sp>
      <p:sp>
        <p:nvSpPr>
          <p:cNvPr id="6" name="Rectangle 2">
            <a:extLst>
              <a:ext uri="{FF2B5EF4-FFF2-40B4-BE49-F238E27FC236}">
                <a16:creationId xmlns:a16="http://schemas.microsoft.com/office/drawing/2014/main" id="{0E0CA5D1-BFA7-A0C0-F31F-0CD5630CE1C7}"/>
              </a:ext>
            </a:extLst>
          </p:cNvPr>
          <p:cNvSpPr>
            <a:spLocks noGrp="1" noChangeArrowheads="1"/>
          </p:cNvSpPr>
          <p:nvPr>
            <p:ph type="title"/>
          </p:nvPr>
        </p:nvSpPr>
        <p:spPr>
          <a:xfrm>
            <a:off x="642891" y="240839"/>
            <a:ext cx="11120021" cy="833360"/>
          </a:xfrm>
        </p:spPr>
        <p:txBody>
          <a:bodyPr>
            <a:normAutofit/>
          </a:bodyPr>
          <a:lstStyle/>
          <a:p>
            <a:r>
              <a:rPr lang="en-US" altLang="el-GR" sz="3600" b="1" dirty="0"/>
              <a:t>Fixed Income Markets – </a:t>
            </a:r>
            <a:r>
              <a:rPr lang="el-GR" altLang="el-GR" sz="3600" b="1" dirty="0" err="1"/>
              <a:t>Catastrophe</a:t>
            </a:r>
            <a:r>
              <a:rPr lang="el-GR" altLang="el-GR" sz="3600" b="1" dirty="0"/>
              <a:t> </a:t>
            </a:r>
            <a:r>
              <a:rPr lang="el-GR" altLang="el-GR" sz="3600" b="1" dirty="0" err="1"/>
              <a:t>bonds</a:t>
            </a:r>
            <a:r>
              <a:rPr lang="el-GR" altLang="el-GR" sz="3600" b="1" dirty="0"/>
              <a:t> </a:t>
            </a:r>
            <a:r>
              <a:rPr lang="en-US" altLang="el-GR" sz="3600" b="1" dirty="0"/>
              <a:t>(</a:t>
            </a:r>
            <a:r>
              <a:rPr lang="el-GR" altLang="el-GR" sz="3600" b="1" dirty="0" err="1"/>
              <a:t>cat</a:t>
            </a:r>
            <a:r>
              <a:rPr lang="el-GR" altLang="el-GR" sz="3600" b="1" dirty="0"/>
              <a:t> </a:t>
            </a:r>
            <a:r>
              <a:rPr lang="el-GR" altLang="el-GR" sz="3600" b="1" dirty="0" err="1"/>
              <a:t>bonds</a:t>
            </a:r>
            <a:r>
              <a:rPr lang="en-US" altLang="el-GR" sz="3600" b="1" dirty="0"/>
              <a:t>)</a:t>
            </a:r>
            <a:endParaRPr lang="el-GR" altLang="el-GR" sz="3600" b="1" dirty="0"/>
          </a:p>
        </p:txBody>
      </p:sp>
    </p:spTree>
    <p:extLst>
      <p:ext uri="{BB962C8B-B14F-4D97-AF65-F5344CB8AC3E}">
        <p14:creationId xmlns:p14="http://schemas.microsoft.com/office/powerpoint/2010/main" val="14970714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75569278-9E4F-D659-4B5D-6CFE74F2AD55}"/>
              </a:ext>
            </a:extLst>
          </p:cNvPr>
          <p:cNvSpPr>
            <a:spLocks noGrp="1"/>
          </p:cNvSpPr>
          <p:nvPr>
            <p:ph idx="1"/>
          </p:nvPr>
        </p:nvSpPr>
        <p:spPr>
          <a:xfrm>
            <a:off x="740546" y="1305017"/>
            <a:ext cx="11057546" cy="4761729"/>
          </a:xfrm>
        </p:spPr>
        <p:txBody>
          <a:bodyPr>
            <a:normAutofit fontScale="85000" lnSpcReduction="20000"/>
          </a:bodyPr>
          <a:lstStyle/>
          <a:p>
            <a:pPr algn="just"/>
            <a:r>
              <a:rPr lang="en-GB" sz="2400" dirty="0"/>
              <a:t>Generally, we have </a:t>
            </a:r>
            <a:r>
              <a:rPr lang="en-GB" sz="2400" b="1" dirty="0">
                <a:solidFill>
                  <a:srgbClr val="FF0000"/>
                </a:solidFill>
              </a:rPr>
              <a:t>3 cases </a:t>
            </a:r>
            <a:r>
              <a:rPr lang="en-GB" sz="2400" dirty="0"/>
              <a:t>were payment is due: </a:t>
            </a:r>
          </a:p>
          <a:p>
            <a:pPr algn="just"/>
            <a:endParaRPr lang="el-GR" sz="2400" dirty="0"/>
          </a:p>
          <a:p>
            <a:pPr algn="just"/>
            <a:r>
              <a:rPr lang="en-GB" sz="2400" b="1" dirty="0">
                <a:solidFill>
                  <a:srgbClr val="FF0000"/>
                </a:solidFill>
              </a:rPr>
              <a:t>Indemnity:</a:t>
            </a:r>
            <a:r>
              <a:rPr lang="en-GB" sz="2400" dirty="0"/>
              <a:t> when the bond pays </a:t>
            </a:r>
            <a:r>
              <a:rPr lang="en-GB" sz="2400" dirty="0">
                <a:solidFill>
                  <a:srgbClr val="FF0000"/>
                </a:solidFill>
              </a:rPr>
              <a:t>real insurable damages </a:t>
            </a:r>
            <a:r>
              <a:rPr lang="en-GB" sz="2400" dirty="0"/>
              <a:t>from insurance companies</a:t>
            </a:r>
            <a:endParaRPr lang="el-GR" sz="2400" dirty="0"/>
          </a:p>
          <a:p>
            <a:pPr algn="just"/>
            <a:endParaRPr lang="en-GB" sz="2400" dirty="0"/>
          </a:p>
          <a:p>
            <a:pPr algn="just"/>
            <a:r>
              <a:rPr lang="en-GB" sz="2400" b="1" dirty="0">
                <a:solidFill>
                  <a:srgbClr val="FF0000"/>
                </a:solidFill>
              </a:rPr>
              <a:t>Industry Loss: </a:t>
            </a:r>
            <a:r>
              <a:rPr lang="el-GR" sz="2400" b="1" dirty="0">
                <a:solidFill>
                  <a:srgbClr val="FF0000"/>
                </a:solidFill>
              </a:rPr>
              <a:t> </a:t>
            </a:r>
            <a:r>
              <a:rPr lang="en-GB" sz="2400" dirty="0"/>
              <a:t>when the bond pays </a:t>
            </a:r>
            <a:r>
              <a:rPr lang="en-GB" sz="2400" dirty="0">
                <a:solidFill>
                  <a:srgbClr val="FF0000"/>
                </a:solidFill>
              </a:rPr>
              <a:t>total losses </a:t>
            </a:r>
            <a:r>
              <a:rPr lang="en-GB" sz="2400" dirty="0"/>
              <a:t>to the whole insurance market </a:t>
            </a:r>
            <a:endParaRPr lang="el-GR" sz="2400" dirty="0"/>
          </a:p>
          <a:p>
            <a:pPr algn="just"/>
            <a:endParaRPr lang="en-GB" sz="2400" dirty="0"/>
          </a:p>
          <a:p>
            <a:pPr algn="just"/>
            <a:r>
              <a:rPr lang="en-GB" sz="2400" b="1" dirty="0">
                <a:solidFill>
                  <a:srgbClr val="FF0000"/>
                </a:solidFill>
              </a:rPr>
              <a:t>Parametric: </a:t>
            </a:r>
            <a:r>
              <a:rPr lang="en-GB" sz="2400" dirty="0"/>
              <a:t>when the bond pays once certain events occur that </a:t>
            </a:r>
            <a:r>
              <a:rPr lang="en-GB" sz="2400" dirty="0">
                <a:solidFill>
                  <a:srgbClr val="FF0000"/>
                </a:solidFill>
              </a:rPr>
              <a:t>exceed a standard limit </a:t>
            </a:r>
          </a:p>
          <a:p>
            <a:pPr marL="0" indent="0" algn="just">
              <a:buNone/>
            </a:pPr>
            <a:r>
              <a:rPr lang="en-GB" sz="2400" dirty="0">
                <a:solidFill>
                  <a:srgbClr val="FF0000"/>
                </a:solidFill>
              </a:rPr>
              <a:t>	</a:t>
            </a:r>
            <a:r>
              <a:rPr lang="en-GB" sz="2400" dirty="0"/>
              <a:t>→	(e.g. when a hurricane is above level 4)</a:t>
            </a:r>
            <a:endParaRPr lang="el-GR" sz="2400" dirty="0"/>
          </a:p>
          <a:p>
            <a:pPr algn="just"/>
            <a:endParaRPr lang="en-GB" sz="2400" dirty="0"/>
          </a:p>
          <a:p>
            <a:pPr algn="just"/>
            <a:r>
              <a:rPr lang="en-GB" sz="2400" dirty="0"/>
              <a:t>US issuance, indicative:</a:t>
            </a:r>
          </a:p>
          <a:p>
            <a:pPr algn="just"/>
            <a:endParaRPr lang="el-GR" sz="2400" dirty="0"/>
          </a:p>
          <a:p>
            <a:pPr algn="just"/>
            <a:r>
              <a:rPr lang="el-GR" sz="2400" dirty="0"/>
              <a:t>1997 </a:t>
            </a:r>
            <a:r>
              <a:rPr lang="en-GB" sz="2400" dirty="0"/>
              <a:t>- </a:t>
            </a:r>
            <a:r>
              <a:rPr lang="el-GR" sz="2400" dirty="0">
                <a:solidFill>
                  <a:srgbClr val="FF0000"/>
                </a:solidFill>
              </a:rPr>
              <a:t>$1</a:t>
            </a:r>
            <a:r>
              <a:rPr lang="el-GR" sz="2400" dirty="0"/>
              <a:t> </a:t>
            </a:r>
            <a:r>
              <a:rPr lang="en-GB" sz="2400" dirty="0"/>
              <a:t>billion annually </a:t>
            </a:r>
            <a:endParaRPr lang="el-GR" sz="2400" dirty="0"/>
          </a:p>
          <a:p>
            <a:pPr algn="just"/>
            <a:r>
              <a:rPr lang="el-GR" sz="2400" dirty="0"/>
              <a:t>2007 </a:t>
            </a:r>
            <a:r>
              <a:rPr lang="en-GB" sz="2400" dirty="0"/>
              <a:t>- </a:t>
            </a:r>
            <a:r>
              <a:rPr lang="el-GR" sz="2400" dirty="0">
                <a:solidFill>
                  <a:srgbClr val="FF0000"/>
                </a:solidFill>
              </a:rPr>
              <a:t>$5</a:t>
            </a:r>
            <a:r>
              <a:rPr lang="el-GR" sz="2400" dirty="0"/>
              <a:t> </a:t>
            </a:r>
            <a:r>
              <a:rPr lang="en-GB" sz="2400" dirty="0"/>
              <a:t>billion annually </a:t>
            </a:r>
            <a:endParaRPr lang="el-GR" sz="2400" dirty="0"/>
          </a:p>
          <a:p>
            <a:pPr algn="just"/>
            <a:r>
              <a:rPr lang="el-GR" sz="2400" dirty="0"/>
              <a:t>2017</a:t>
            </a:r>
            <a:r>
              <a:rPr lang="en-GB" sz="2400" dirty="0"/>
              <a:t> - </a:t>
            </a:r>
            <a:r>
              <a:rPr lang="el-GR" sz="2400" dirty="0">
                <a:solidFill>
                  <a:srgbClr val="FF0000"/>
                </a:solidFill>
              </a:rPr>
              <a:t>$10 </a:t>
            </a:r>
            <a:r>
              <a:rPr lang="en-GB" sz="2400" dirty="0"/>
              <a:t>billion annually </a:t>
            </a:r>
            <a:endParaRPr lang="el-GR" sz="2400" dirty="0"/>
          </a:p>
          <a:p>
            <a:endParaRPr lang="el-GR" dirty="0"/>
          </a:p>
        </p:txBody>
      </p:sp>
      <p:sp>
        <p:nvSpPr>
          <p:cNvPr id="6" name="Rectangle 2">
            <a:extLst>
              <a:ext uri="{FF2B5EF4-FFF2-40B4-BE49-F238E27FC236}">
                <a16:creationId xmlns:a16="http://schemas.microsoft.com/office/drawing/2014/main" id="{D501A562-6A9D-89A5-F482-328496106AAB}"/>
              </a:ext>
            </a:extLst>
          </p:cNvPr>
          <p:cNvSpPr>
            <a:spLocks noGrp="1" noChangeArrowheads="1"/>
          </p:cNvSpPr>
          <p:nvPr>
            <p:ph type="title"/>
          </p:nvPr>
        </p:nvSpPr>
        <p:spPr>
          <a:xfrm>
            <a:off x="678402" y="267471"/>
            <a:ext cx="10515600" cy="629174"/>
          </a:xfrm>
        </p:spPr>
        <p:txBody>
          <a:bodyPr>
            <a:normAutofit/>
          </a:bodyPr>
          <a:lstStyle/>
          <a:p>
            <a:r>
              <a:rPr lang="en-US" altLang="el-GR" sz="3600" b="1" dirty="0"/>
              <a:t>Fixed Income Markets – </a:t>
            </a:r>
            <a:r>
              <a:rPr lang="el-GR" altLang="el-GR" sz="3600" b="1" dirty="0" err="1"/>
              <a:t>Catastrophe</a:t>
            </a:r>
            <a:r>
              <a:rPr lang="el-GR" altLang="el-GR" sz="3600" b="1" dirty="0"/>
              <a:t> </a:t>
            </a:r>
            <a:r>
              <a:rPr lang="el-GR" altLang="el-GR" sz="3600" b="1" dirty="0" err="1"/>
              <a:t>bonds</a:t>
            </a:r>
            <a:r>
              <a:rPr lang="el-GR" altLang="el-GR" sz="3600" b="1" dirty="0"/>
              <a:t> </a:t>
            </a:r>
            <a:r>
              <a:rPr lang="en-US" altLang="el-GR" sz="3600" b="1" dirty="0"/>
              <a:t>(</a:t>
            </a:r>
            <a:r>
              <a:rPr lang="el-GR" altLang="el-GR" sz="3600" b="1" dirty="0" err="1"/>
              <a:t>cat</a:t>
            </a:r>
            <a:r>
              <a:rPr lang="el-GR" altLang="el-GR" sz="3600" b="1" dirty="0"/>
              <a:t> </a:t>
            </a:r>
            <a:r>
              <a:rPr lang="el-GR" altLang="el-GR" sz="3600" b="1" dirty="0" err="1"/>
              <a:t>bonds</a:t>
            </a:r>
            <a:r>
              <a:rPr lang="en-US" altLang="el-GR" sz="3600" b="1" dirty="0"/>
              <a:t>)</a:t>
            </a:r>
            <a:endParaRPr lang="el-GR" altLang="el-GR" sz="3600" b="1" dirty="0"/>
          </a:p>
        </p:txBody>
      </p:sp>
    </p:spTree>
    <p:extLst>
      <p:ext uri="{BB962C8B-B14F-4D97-AF65-F5344CB8AC3E}">
        <p14:creationId xmlns:p14="http://schemas.microsoft.com/office/powerpoint/2010/main" val="37659347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DAACE09A-6B55-CE24-22E6-F7A1723E85DE}"/>
              </a:ext>
            </a:extLst>
          </p:cNvPr>
          <p:cNvSpPr>
            <a:spLocks noGrp="1"/>
          </p:cNvSpPr>
          <p:nvPr>
            <p:ph idx="1"/>
          </p:nvPr>
        </p:nvSpPr>
        <p:spPr>
          <a:xfrm>
            <a:off x="838200" y="1076770"/>
            <a:ext cx="10895176" cy="5623133"/>
          </a:xfrm>
        </p:spPr>
        <p:txBody>
          <a:bodyPr>
            <a:normAutofit fontScale="92500" lnSpcReduction="10000"/>
          </a:bodyPr>
          <a:lstStyle/>
          <a:p>
            <a:pPr algn="just"/>
            <a:r>
              <a:rPr lang="el-GR" sz="2000" b="1" dirty="0">
                <a:solidFill>
                  <a:srgbClr val="FF0000"/>
                </a:solidFill>
              </a:rPr>
              <a:t>2024 – 2025</a:t>
            </a:r>
            <a:r>
              <a:rPr lang="en-GB" sz="2000" b="1" dirty="0">
                <a:solidFill>
                  <a:srgbClr val="FF0000"/>
                </a:solidFill>
              </a:rPr>
              <a:t>: Cat bonds of $21.7 billions were issued </a:t>
            </a:r>
          </a:p>
          <a:p>
            <a:pPr algn="just"/>
            <a:endParaRPr lang="en-GB" sz="2000" dirty="0"/>
          </a:p>
          <a:p>
            <a:pPr algn="just"/>
            <a:r>
              <a:rPr lang="en-GB" sz="2000" dirty="0"/>
              <a:t>93% in N America </a:t>
            </a:r>
          </a:p>
          <a:p>
            <a:pPr algn="just"/>
            <a:endParaRPr lang="en-GB" sz="2000" dirty="0"/>
          </a:p>
          <a:p>
            <a:pPr algn="just"/>
            <a:r>
              <a:rPr lang="el-GR" sz="2000" dirty="0"/>
              <a:t>$5 </a:t>
            </a:r>
            <a:r>
              <a:rPr lang="en-GB" sz="2000" dirty="0"/>
              <a:t>billion in Florida</a:t>
            </a:r>
            <a:r>
              <a:rPr lang="el-GR" sz="2000" dirty="0"/>
              <a:t> </a:t>
            </a:r>
            <a:endParaRPr lang="en-GB" sz="2000" dirty="0"/>
          </a:p>
          <a:p>
            <a:pPr algn="just"/>
            <a:endParaRPr lang="en-GB" sz="2000" dirty="0"/>
          </a:p>
          <a:p>
            <a:pPr algn="just"/>
            <a:endParaRPr lang="en-GB" sz="2000" dirty="0"/>
          </a:p>
          <a:p>
            <a:pPr algn="just"/>
            <a:endParaRPr lang="en-GB" sz="2000" dirty="0"/>
          </a:p>
          <a:p>
            <a:pPr algn="just"/>
            <a:endParaRPr lang="en-GB" sz="2000" dirty="0"/>
          </a:p>
          <a:p>
            <a:pPr algn="just"/>
            <a:endParaRPr lang="en-GB" sz="2000" dirty="0"/>
          </a:p>
          <a:p>
            <a:pPr algn="just"/>
            <a:endParaRPr lang="en-GB" sz="2000" dirty="0"/>
          </a:p>
          <a:p>
            <a:pPr algn="just"/>
            <a:endParaRPr lang="en-GB" sz="2000" dirty="0"/>
          </a:p>
          <a:p>
            <a:pPr algn="just"/>
            <a:endParaRPr lang="en-GB" sz="2000" dirty="0"/>
          </a:p>
          <a:p>
            <a:pPr algn="just"/>
            <a:endParaRPr lang="en-GB" sz="2000" dirty="0"/>
          </a:p>
          <a:p>
            <a:pPr algn="just"/>
            <a:r>
              <a:rPr lang="el-GR" sz="1200" dirty="0"/>
              <a:t>(</a:t>
            </a:r>
            <a:r>
              <a:rPr lang="en-GB" sz="1200" dirty="0"/>
              <a:t>see: </a:t>
            </a:r>
            <a:r>
              <a:rPr lang="en-GB" sz="1200" dirty="0">
                <a:hlinkClick r:id="rId2"/>
              </a:rPr>
              <a:t>https://www.artemis.bm/news/three-dominant-trends-revealed-in-record-period-of-cat-bond-issuance-pennay-aon-securities</a:t>
            </a:r>
            <a:r>
              <a:rPr lang="en-GB" sz="1200" dirty="0"/>
              <a:t>)</a:t>
            </a:r>
            <a:endParaRPr lang="el-GR" sz="1200" dirty="0"/>
          </a:p>
          <a:p>
            <a:endParaRPr lang="el-GR" sz="2000" dirty="0"/>
          </a:p>
          <a:p>
            <a:endParaRPr lang="el-GR" sz="2000" dirty="0"/>
          </a:p>
          <a:p>
            <a:endParaRPr lang="en-GB" sz="1200" dirty="0"/>
          </a:p>
        </p:txBody>
      </p:sp>
      <p:pic>
        <p:nvPicPr>
          <p:cNvPr id="5" name="Εικόνα 4">
            <a:extLst>
              <a:ext uri="{FF2B5EF4-FFF2-40B4-BE49-F238E27FC236}">
                <a16:creationId xmlns:a16="http://schemas.microsoft.com/office/drawing/2014/main" id="{9EBC2A75-6243-B634-94F4-52923DC5FD42}"/>
              </a:ext>
            </a:extLst>
          </p:cNvPr>
          <p:cNvPicPr>
            <a:picLocks noChangeAspect="1"/>
          </p:cNvPicPr>
          <p:nvPr/>
        </p:nvPicPr>
        <p:blipFill>
          <a:blip r:embed="rId3"/>
          <a:stretch>
            <a:fillRect/>
          </a:stretch>
        </p:blipFill>
        <p:spPr>
          <a:xfrm>
            <a:off x="4758432" y="1629572"/>
            <a:ext cx="6595368" cy="4048776"/>
          </a:xfrm>
          <a:prstGeom prst="rect">
            <a:avLst/>
          </a:prstGeom>
        </p:spPr>
      </p:pic>
      <p:sp>
        <p:nvSpPr>
          <p:cNvPr id="7" name="Rectangle 2">
            <a:extLst>
              <a:ext uri="{FF2B5EF4-FFF2-40B4-BE49-F238E27FC236}">
                <a16:creationId xmlns:a16="http://schemas.microsoft.com/office/drawing/2014/main" id="{9830DBB7-1647-D9A5-3B13-E28ED4D10A89}"/>
              </a:ext>
            </a:extLst>
          </p:cNvPr>
          <p:cNvSpPr>
            <a:spLocks noGrp="1" noChangeArrowheads="1"/>
          </p:cNvSpPr>
          <p:nvPr>
            <p:ph type="title"/>
          </p:nvPr>
        </p:nvSpPr>
        <p:spPr>
          <a:xfrm>
            <a:off x="634012" y="276348"/>
            <a:ext cx="11099363" cy="593663"/>
          </a:xfrm>
        </p:spPr>
        <p:txBody>
          <a:bodyPr>
            <a:normAutofit/>
          </a:bodyPr>
          <a:lstStyle/>
          <a:p>
            <a:r>
              <a:rPr lang="en-US" altLang="el-GR" sz="3600" b="1" dirty="0"/>
              <a:t>Fixed Income Markets – </a:t>
            </a:r>
            <a:r>
              <a:rPr lang="el-GR" altLang="el-GR" sz="3600" b="1" dirty="0" err="1"/>
              <a:t>Catastrophe</a:t>
            </a:r>
            <a:r>
              <a:rPr lang="el-GR" altLang="el-GR" sz="3600" b="1" dirty="0"/>
              <a:t> </a:t>
            </a:r>
            <a:r>
              <a:rPr lang="el-GR" altLang="el-GR" sz="3600" b="1" dirty="0" err="1"/>
              <a:t>bonds</a:t>
            </a:r>
            <a:r>
              <a:rPr lang="el-GR" altLang="el-GR" sz="3600" b="1" dirty="0"/>
              <a:t> </a:t>
            </a:r>
            <a:r>
              <a:rPr lang="en-US" altLang="el-GR" sz="3600" b="1" dirty="0"/>
              <a:t>(</a:t>
            </a:r>
            <a:r>
              <a:rPr lang="el-GR" altLang="el-GR" sz="3600" b="1" dirty="0" err="1"/>
              <a:t>cat</a:t>
            </a:r>
            <a:r>
              <a:rPr lang="el-GR" altLang="el-GR" sz="3600" b="1" dirty="0"/>
              <a:t> </a:t>
            </a:r>
            <a:r>
              <a:rPr lang="el-GR" altLang="el-GR" sz="3600" b="1" dirty="0" err="1"/>
              <a:t>bonds</a:t>
            </a:r>
            <a:r>
              <a:rPr lang="en-US" altLang="el-GR" sz="3600" b="1" dirty="0"/>
              <a:t>)</a:t>
            </a:r>
            <a:endParaRPr lang="el-GR" altLang="el-GR" sz="3600" b="1" dirty="0"/>
          </a:p>
        </p:txBody>
      </p:sp>
    </p:spTree>
    <p:extLst>
      <p:ext uri="{BB962C8B-B14F-4D97-AF65-F5344CB8AC3E}">
        <p14:creationId xmlns:p14="http://schemas.microsoft.com/office/powerpoint/2010/main" val="37505168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113C22A1-D2B0-0594-A715-BA13ED0CBCE2}"/>
              </a:ext>
            </a:extLst>
          </p:cNvPr>
          <p:cNvSpPr>
            <a:spLocks noGrp="1"/>
          </p:cNvSpPr>
          <p:nvPr>
            <p:ph idx="1"/>
          </p:nvPr>
        </p:nvSpPr>
        <p:spPr>
          <a:xfrm>
            <a:off x="670638" y="1079343"/>
            <a:ext cx="11227044" cy="5534490"/>
          </a:xfrm>
        </p:spPr>
        <p:txBody>
          <a:bodyPr>
            <a:noAutofit/>
          </a:bodyPr>
          <a:lstStyle/>
          <a:p>
            <a:pPr algn="just"/>
            <a:r>
              <a:rPr lang="en-GB" sz="2000" b="1" dirty="0">
                <a:solidFill>
                  <a:srgbClr val="FF0000"/>
                </a:solidFill>
              </a:rPr>
              <a:t>Indicative example - World Bank: </a:t>
            </a:r>
          </a:p>
          <a:p>
            <a:pPr algn="just"/>
            <a:r>
              <a:rPr lang="en-GB" sz="2000" dirty="0"/>
              <a:t>2024: WB Bank issued </a:t>
            </a:r>
            <a:r>
              <a:rPr lang="el-GR" sz="2000" b="1" dirty="0">
                <a:solidFill>
                  <a:srgbClr val="FF0000"/>
                </a:solidFill>
              </a:rPr>
              <a:t>4 </a:t>
            </a:r>
            <a:r>
              <a:rPr lang="en-GB" sz="2000" b="1" dirty="0">
                <a:solidFill>
                  <a:srgbClr val="FF0000"/>
                </a:solidFill>
              </a:rPr>
              <a:t>cat bonds </a:t>
            </a:r>
            <a:r>
              <a:rPr lang="en-GB" sz="2000" dirty="0"/>
              <a:t>($595 million, maturity 2028) providing to the </a:t>
            </a:r>
            <a:r>
              <a:rPr lang="en-GB" sz="2000" b="1" dirty="0">
                <a:solidFill>
                  <a:srgbClr val="FF0000"/>
                </a:solidFill>
              </a:rPr>
              <a:t>Government of Mexico </a:t>
            </a:r>
          </a:p>
          <a:p>
            <a:pPr marL="0" indent="0" algn="just">
              <a:buNone/>
            </a:pPr>
            <a:r>
              <a:rPr lang="en-GB" sz="2000" dirty="0"/>
              <a:t>	→	Protection $295m from earthquakes </a:t>
            </a:r>
          </a:p>
          <a:p>
            <a:pPr marL="0" indent="0" algn="just">
              <a:buNone/>
            </a:pPr>
            <a:r>
              <a:rPr lang="en-GB" sz="2000" dirty="0"/>
              <a:t>	→	Protection $300m from hurricanes</a:t>
            </a:r>
          </a:p>
          <a:p>
            <a:pPr algn="just"/>
            <a:r>
              <a:rPr lang="en-GB" sz="2000" dirty="0"/>
              <a:t>Class A: $225M low-risk earthquake coverage </a:t>
            </a:r>
          </a:p>
          <a:p>
            <a:pPr algn="just"/>
            <a:r>
              <a:rPr lang="en-GB" sz="2000" dirty="0"/>
              <a:t>Class B: $70M high-risk earthquake coverage </a:t>
            </a:r>
          </a:p>
          <a:p>
            <a:pPr algn="just"/>
            <a:r>
              <a:rPr lang="en-GB" sz="2000" dirty="0"/>
              <a:t>Class C: $125M Atlantic hurricane coverage </a:t>
            </a:r>
          </a:p>
          <a:p>
            <a:pPr algn="just"/>
            <a:r>
              <a:rPr lang="en-GB" sz="2000" dirty="0"/>
              <a:t>Class D: $175M Pacific hurricanes coverage </a:t>
            </a:r>
            <a:endParaRPr lang="el-GR" sz="2000" dirty="0"/>
          </a:p>
          <a:p>
            <a:pPr algn="just"/>
            <a:endParaRPr lang="en-GB" sz="2000" b="1" dirty="0">
              <a:solidFill>
                <a:srgbClr val="FF0000"/>
              </a:solidFill>
            </a:endParaRPr>
          </a:p>
          <a:p>
            <a:pPr algn="just"/>
            <a:r>
              <a:rPr lang="en-GB" sz="2000" b="1" dirty="0">
                <a:solidFill>
                  <a:srgbClr val="FF0000"/>
                </a:solidFill>
              </a:rPr>
              <a:t>Risk Transfer: </a:t>
            </a:r>
            <a:r>
              <a:rPr lang="el-GR" sz="2000" b="1" dirty="0">
                <a:solidFill>
                  <a:srgbClr val="FF0000"/>
                </a:solidFill>
              </a:rPr>
              <a:t> </a:t>
            </a:r>
            <a:r>
              <a:rPr lang="en-GB" sz="2000" dirty="0"/>
              <a:t>Government of Mexico </a:t>
            </a:r>
            <a:r>
              <a:rPr lang="en-GB" sz="2000" dirty="0">
                <a:cs typeface="Arial" panose="020B0604020202020204" pitchFamily="34" charset="0"/>
              </a:rPr>
              <a:t>→ </a:t>
            </a:r>
            <a:r>
              <a:rPr lang="en-GB" sz="2000" dirty="0"/>
              <a:t>World Bank</a:t>
            </a:r>
            <a:r>
              <a:rPr lang="el-GR" sz="2000" dirty="0"/>
              <a:t> </a:t>
            </a:r>
            <a:r>
              <a:rPr lang="el-GR" sz="2000" dirty="0">
                <a:cs typeface="Arial" panose="020B0604020202020204" pitchFamily="34" charset="0"/>
              </a:rPr>
              <a:t>→</a:t>
            </a:r>
            <a:r>
              <a:rPr lang="en-GB" sz="2000" dirty="0">
                <a:cs typeface="Arial" panose="020B0604020202020204" pitchFamily="34" charset="0"/>
              </a:rPr>
              <a:t> </a:t>
            </a:r>
            <a:r>
              <a:rPr lang="en-GB" sz="2000" dirty="0"/>
              <a:t>cat bond investors </a:t>
            </a:r>
          </a:p>
          <a:p>
            <a:pPr marL="0" indent="0" algn="just">
              <a:buNone/>
            </a:pPr>
            <a:r>
              <a:rPr lang="en-GB" sz="2000" dirty="0"/>
              <a:t>	→	Mexico pays a premium, which the World Bank </a:t>
            </a:r>
            <a:r>
              <a:rPr lang="en-GB" sz="2000" dirty="0">
                <a:solidFill>
                  <a:srgbClr val="FF0000"/>
                </a:solidFill>
              </a:rPr>
              <a:t>transfers</a:t>
            </a:r>
            <a:r>
              <a:rPr lang="en-GB" sz="2000" dirty="0"/>
              <a:t> to investors </a:t>
            </a:r>
          </a:p>
          <a:p>
            <a:pPr algn="just"/>
            <a:endParaRPr lang="en-GB" sz="2000" b="1" dirty="0">
              <a:solidFill>
                <a:srgbClr val="FF0000"/>
              </a:solidFill>
            </a:endParaRPr>
          </a:p>
          <a:p>
            <a:pPr algn="just"/>
            <a:r>
              <a:rPr lang="en-GB" sz="2000" b="1" dirty="0">
                <a:solidFill>
                  <a:srgbClr val="FF0000"/>
                </a:solidFill>
              </a:rPr>
              <a:t>Payment parameters </a:t>
            </a:r>
            <a:r>
              <a:rPr lang="en-GB" sz="2000" dirty="0"/>
              <a:t>based on hurricane central pressure, the magnitude and depth of an earthquake, location of the event; with the WB an SPV is not necessary </a:t>
            </a:r>
          </a:p>
        </p:txBody>
      </p:sp>
      <p:sp>
        <p:nvSpPr>
          <p:cNvPr id="6" name="Rectangle 2">
            <a:extLst>
              <a:ext uri="{FF2B5EF4-FFF2-40B4-BE49-F238E27FC236}">
                <a16:creationId xmlns:a16="http://schemas.microsoft.com/office/drawing/2014/main" id="{0EBB8070-E000-B4B7-255F-D5B30C60D85F}"/>
              </a:ext>
            </a:extLst>
          </p:cNvPr>
          <p:cNvSpPr>
            <a:spLocks noGrp="1" noChangeArrowheads="1"/>
          </p:cNvSpPr>
          <p:nvPr>
            <p:ph type="title"/>
          </p:nvPr>
        </p:nvSpPr>
        <p:spPr>
          <a:xfrm>
            <a:off x="526991" y="244167"/>
            <a:ext cx="11227044" cy="682440"/>
          </a:xfrm>
        </p:spPr>
        <p:txBody>
          <a:bodyPr>
            <a:normAutofit/>
          </a:bodyPr>
          <a:lstStyle/>
          <a:p>
            <a:r>
              <a:rPr lang="en-US" altLang="el-GR" sz="3600" b="1" dirty="0"/>
              <a:t>Fixed Income Markets – </a:t>
            </a:r>
            <a:r>
              <a:rPr lang="el-GR" altLang="el-GR" sz="3600" b="1" dirty="0" err="1"/>
              <a:t>Catastrophe</a:t>
            </a:r>
            <a:r>
              <a:rPr lang="el-GR" altLang="el-GR" sz="3600" b="1" dirty="0"/>
              <a:t> </a:t>
            </a:r>
            <a:r>
              <a:rPr lang="el-GR" altLang="el-GR" sz="3600" b="1" dirty="0" err="1"/>
              <a:t>bonds</a:t>
            </a:r>
            <a:r>
              <a:rPr lang="el-GR" altLang="el-GR" sz="3600" b="1" dirty="0"/>
              <a:t> </a:t>
            </a:r>
            <a:r>
              <a:rPr lang="en-US" altLang="el-GR" sz="3600" b="1" dirty="0"/>
              <a:t>(</a:t>
            </a:r>
            <a:r>
              <a:rPr lang="el-GR" altLang="el-GR" sz="3600" b="1" dirty="0" err="1"/>
              <a:t>cat</a:t>
            </a:r>
            <a:r>
              <a:rPr lang="el-GR" altLang="el-GR" sz="3600" b="1" dirty="0"/>
              <a:t> </a:t>
            </a:r>
            <a:r>
              <a:rPr lang="el-GR" altLang="el-GR" sz="3600" b="1" dirty="0" err="1"/>
              <a:t>bonds</a:t>
            </a:r>
            <a:r>
              <a:rPr lang="en-US" altLang="el-GR" sz="3600" b="1" dirty="0"/>
              <a:t>)</a:t>
            </a:r>
            <a:endParaRPr lang="el-GR" altLang="el-GR" sz="3600" b="1" dirty="0"/>
          </a:p>
        </p:txBody>
      </p:sp>
    </p:spTree>
    <p:extLst>
      <p:ext uri="{BB962C8B-B14F-4D97-AF65-F5344CB8AC3E}">
        <p14:creationId xmlns:p14="http://schemas.microsoft.com/office/powerpoint/2010/main" val="10724345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Θέση περιεχομένου 9">
            <a:extLst>
              <a:ext uri="{FF2B5EF4-FFF2-40B4-BE49-F238E27FC236}">
                <a16:creationId xmlns:a16="http://schemas.microsoft.com/office/drawing/2014/main" id="{F88FFEA9-E4F0-9E43-818A-9791F47C50C4}"/>
              </a:ext>
            </a:extLst>
          </p:cNvPr>
          <p:cNvSpPr>
            <a:spLocks noGrp="1"/>
          </p:cNvSpPr>
          <p:nvPr>
            <p:ph idx="1"/>
          </p:nvPr>
        </p:nvSpPr>
        <p:spPr>
          <a:xfrm>
            <a:off x="538316" y="1251284"/>
            <a:ext cx="11377760" cy="5241591"/>
          </a:xfrm>
        </p:spPr>
        <p:txBody>
          <a:bodyPr>
            <a:normAutofit lnSpcReduction="10000"/>
          </a:bodyPr>
          <a:lstStyle/>
          <a:p>
            <a:endParaRPr lang="el-GR" dirty="0"/>
          </a:p>
          <a:p>
            <a:endParaRPr lang="el-GR" dirty="0"/>
          </a:p>
          <a:p>
            <a:endParaRPr lang="el-GR" dirty="0"/>
          </a:p>
          <a:p>
            <a:endParaRPr lang="el-GR" dirty="0"/>
          </a:p>
          <a:p>
            <a:pPr algn="just"/>
            <a:endParaRPr lang="el-GR" sz="2200" dirty="0"/>
          </a:p>
          <a:p>
            <a:pPr algn="just"/>
            <a:endParaRPr lang="el-GR" sz="2200" dirty="0"/>
          </a:p>
          <a:p>
            <a:pPr algn="just"/>
            <a:endParaRPr lang="el-GR" sz="2200" dirty="0"/>
          </a:p>
          <a:p>
            <a:pPr algn="just"/>
            <a:endParaRPr lang="el-GR" sz="2200" dirty="0"/>
          </a:p>
          <a:p>
            <a:pPr algn="just"/>
            <a:endParaRPr lang="el-GR" sz="2200" dirty="0"/>
          </a:p>
          <a:p>
            <a:pPr algn="just"/>
            <a:r>
              <a:rPr lang="en-GB" sz="2000" dirty="0"/>
              <a:t>Note: </a:t>
            </a:r>
            <a:r>
              <a:rPr lang="en-GB" sz="2000" i="1" dirty="0"/>
              <a:t>“World Bank is the manager of the structuring, documentation, marketing, and execution of this transaction, leveraging its experience and reputation, large institutional investor base, and bond issuance infrastructure, including its capital-at-risk notes program.”</a:t>
            </a:r>
            <a:r>
              <a:rPr lang="en-GB" sz="2200" i="1" dirty="0"/>
              <a:t> </a:t>
            </a:r>
          </a:p>
          <a:p>
            <a:pPr algn="just"/>
            <a:r>
              <a:rPr lang="en-GB" sz="1200" dirty="0" err="1"/>
              <a:t>Πηγή</a:t>
            </a:r>
            <a:r>
              <a:rPr lang="en-GB" sz="1200" dirty="0"/>
              <a:t>: https://thedocs.worldbank.org/en/doc/8f7222d60ec54d0b6571131b754319c1-0340012025/original/Case-Study-Mexico-2024-Cat-Bond.pdf</a:t>
            </a:r>
          </a:p>
          <a:p>
            <a:endParaRPr lang="en-GB" dirty="0"/>
          </a:p>
        </p:txBody>
      </p:sp>
      <p:pic>
        <p:nvPicPr>
          <p:cNvPr id="12" name="Εικόνα 11">
            <a:extLst>
              <a:ext uri="{FF2B5EF4-FFF2-40B4-BE49-F238E27FC236}">
                <a16:creationId xmlns:a16="http://schemas.microsoft.com/office/drawing/2014/main" id="{FD637DFB-920D-8863-C89C-418530ED0952}"/>
              </a:ext>
            </a:extLst>
          </p:cNvPr>
          <p:cNvPicPr>
            <a:picLocks noChangeAspect="1"/>
          </p:cNvPicPr>
          <p:nvPr/>
        </p:nvPicPr>
        <p:blipFill>
          <a:blip r:embed="rId2"/>
          <a:stretch>
            <a:fillRect/>
          </a:stretch>
        </p:blipFill>
        <p:spPr>
          <a:xfrm>
            <a:off x="538316" y="1439704"/>
            <a:ext cx="10815484" cy="2900516"/>
          </a:xfrm>
          <a:prstGeom prst="rect">
            <a:avLst/>
          </a:prstGeom>
        </p:spPr>
      </p:pic>
      <p:sp>
        <p:nvSpPr>
          <p:cNvPr id="5" name="Rectangle 2">
            <a:extLst>
              <a:ext uri="{FF2B5EF4-FFF2-40B4-BE49-F238E27FC236}">
                <a16:creationId xmlns:a16="http://schemas.microsoft.com/office/drawing/2014/main" id="{EC53C267-2F39-DED5-8C80-5DA7AF3B9ED5}"/>
              </a:ext>
            </a:extLst>
          </p:cNvPr>
          <p:cNvSpPr>
            <a:spLocks noGrp="1" noChangeArrowheads="1"/>
          </p:cNvSpPr>
          <p:nvPr>
            <p:ph type="title"/>
          </p:nvPr>
        </p:nvSpPr>
        <p:spPr>
          <a:xfrm>
            <a:off x="616258" y="294104"/>
            <a:ext cx="10737542" cy="753461"/>
          </a:xfrm>
        </p:spPr>
        <p:txBody>
          <a:bodyPr>
            <a:normAutofit/>
          </a:bodyPr>
          <a:lstStyle/>
          <a:p>
            <a:r>
              <a:rPr lang="en-US" altLang="el-GR" sz="3600" b="1" dirty="0"/>
              <a:t>Fixed Income Markets – </a:t>
            </a:r>
            <a:r>
              <a:rPr lang="el-GR" altLang="el-GR" sz="3600" b="1" dirty="0" err="1"/>
              <a:t>Catastrophe</a:t>
            </a:r>
            <a:r>
              <a:rPr lang="el-GR" altLang="el-GR" sz="3600" b="1" dirty="0"/>
              <a:t> </a:t>
            </a:r>
            <a:r>
              <a:rPr lang="el-GR" altLang="el-GR" sz="3600" b="1" dirty="0" err="1"/>
              <a:t>bonds</a:t>
            </a:r>
            <a:r>
              <a:rPr lang="el-GR" altLang="el-GR" sz="3600" b="1" dirty="0"/>
              <a:t> </a:t>
            </a:r>
            <a:r>
              <a:rPr lang="en-US" altLang="el-GR" sz="3600" b="1" dirty="0"/>
              <a:t>(</a:t>
            </a:r>
            <a:r>
              <a:rPr lang="el-GR" altLang="el-GR" sz="3600" b="1" dirty="0" err="1"/>
              <a:t>cat</a:t>
            </a:r>
            <a:r>
              <a:rPr lang="el-GR" altLang="el-GR" sz="3600" b="1" dirty="0"/>
              <a:t> </a:t>
            </a:r>
            <a:r>
              <a:rPr lang="el-GR" altLang="el-GR" sz="3600" b="1" dirty="0" err="1"/>
              <a:t>bonds</a:t>
            </a:r>
            <a:r>
              <a:rPr lang="en-US" altLang="el-GR" sz="3600" b="1" dirty="0"/>
              <a:t>)</a:t>
            </a:r>
            <a:endParaRPr lang="el-GR" altLang="el-GR" sz="3600" b="1" dirty="0"/>
          </a:p>
        </p:txBody>
      </p:sp>
    </p:spTree>
    <p:extLst>
      <p:ext uri="{BB962C8B-B14F-4D97-AF65-F5344CB8AC3E}">
        <p14:creationId xmlns:p14="http://schemas.microsoft.com/office/powerpoint/2010/main" val="37873484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EBDD6E14-500E-8739-4631-323601BF4E2D}"/>
              </a:ext>
            </a:extLst>
          </p:cNvPr>
          <p:cNvSpPr>
            <a:spLocks noGrp="1"/>
          </p:cNvSpPr>
          <p:nvPr>
            <p:ph idx="1"/>
          </p:nvPr>
        </p:nvSpPr>
        <p:spPr>
          <a:xfrm>
            <a:off x="634014" y="1118586"/>
            <a:ext cx="11297574" cy="5463065"/>
          </a:xfrm>
        </p:spPr>
        <p:txBody>
          <a:bodyPr>
            <a:normAutofit/>
          </a:bodyPr>
          <a:lstStyle/>
          <a:p>
            <a:r>
              <a:rPr lang="en-GB" sz="2000" dirty="0"/>
              <a:t>Cat Bonds are considered </a:t>
            </a:r>
            <a:r>
              <a:rPr lang="en-GB" sz="2000" b="1" dirty="0">
                <a:solidFill>
                  <a:srgbClr val="FF0000"/>
                </a:solidFill>
              </a:rPr>
              <a:t>insurance-linked securities (ILS) </a:t>
            </a:r>
          </a:p>
          <a:p>
            <a:endParaRPr lang="en-US" sz="2000" dirty="0"/>
          </a:p>
          <a:p>
            <a:r>
              <a:rPr lang="en-US" sz="2000" dirty="0"/>
              <a:t>Generally, we have </a:t>
            </a:r>
            <a:r>
              <a:rPr lang="en-US" sz="2000" b="1" dirty="0">
                <a:solidFill>
                  <a:srgbClr val="FF0000"/>
                </a:solidFill>
              </a:rPr>
              <a:t>3 types of issuers</a:t>
            </a:r>
          </a:p>
          <a:p>
            <a:pPr marL="0" indent="0">
              <a:buNone/>
            </a:pPr>
            <a:r>
              <a:rPr lang="en-US" sz="2000" dirty="0"/>
              <a:t>	→	Insurance Companies</a:t>
            </a:r>
          </a:p>
          <a:p>
            <a:pPr marL="0" indent="0">
              <a:buNone/>
            </a:pPr>
            <a:r>
              <a:rPr lang="en-US" sz="2000" dirty="0"/>
              <a:t>	→	Reinsurers</a:t>
            </a:r>
          </a:p>
          <a:p>
            <a:pPr marL="0" indent="0">
              <a:buNone/>
            </a:pPr>
            <a:r>
              <a:rPr lang="en-US" sz="2000" dirty="0"/>
              <a:t>	→	State Catastrophe Funds (e.g. California Earthquake Authority (CEA))</a:t>
            </a:r>
          </a:p>
          <a:p>
            <a:endParaRPr lang="en-GB" sz="2000" dirty="0"/>
          </a:p>
          <a:p>
            <a:endParaRPr lang="en-GB" sz="2000" dirty="0"/>
          </a:p>
          <a:p>
            <a:r>
              <a:rPr lang="en-GB" sz="2000" dirty="0"/>
              <a:t>Typical Investors (indicative, % vary overtime) 	→</a:t>
            </a:r>
          </a:p>
        </p:txBody>
      </p:sp>
      <p:pic>
        <p:nvPicPr>
          <p:cNvPr id="2" name="Εικόνα 1">
            <a:extLst>
              <a:ext uri="{FF2B5EF4-FFF2-40B4-BE49-F238E27FC236}">
                <a16:creationId xmlns:a16="http://schemas.microsoft.com/office/drawing/2014/main" id="{2AD0C1C2-FC6D-2551-AB49-76A552821A36}"/>
              </a:ext>
            </a:extLst>
          </p:cNvPr>
          <p:cNvPicPr>
            <a:picLocks noChangeAspect="1"/>
          </p:cNvPicPr>
          <p:nvPr/>
        </p:nvPicPr>
        <p:blipFill>
          <a:blip r:embed="rId2"/>
          <a:stretch>
            <a:fillRect/>
          </a:stretch>
        </p:blipFill>
        <p:spPr>
          <a:xfrm>
            <a:off x="6960092" y="3845109"/>
            <a:ext cx="4447713" cy="2484316"/>
          </a:xfrm>
          <a:prstGeom prst="rect">
            <a:avLst/>
          </a:prstGeom>
        </p:spPr>
      </p:pic>
      <p:sp>
        <p:nvSpPr>
          <p:cNvPr id="7" name="Rectangle 2">
            <a:extLst>
              <a:ext uri="{FF2B5EF4-FFF2-40B4-BE49-F238E27FC236}">
                <a16:creationId xmlns:a16="http://schemas.microsoft.com/office/drawing/2014/main" id="{F40FE875-D4A3-F954-B55F-D41E6AE7E51E}"/>
              </a:ext>
            </a:extLst>
          </p:cNvPr>
          <p:cNvSpPr>
            <a:spLocks noGrp="1" noChangeArrowheads="1"/>
          </p:cNvSpPr>
          <p:nvPr>
            <p:ph type="title"/>
          </p:nvPr>
        </p:nvSpPr>
        <p:spPr>
          <a:xfrm>
            <a:off x="571869" y="276348"/>
            <a:ext cx="10969101" cy="717951"/>
          </a:xfrm>
        </p:spPr>
        <p:txBody>
          <a:bodyPr>
            <a:normAutofit/>
          </a:bodyPr>
          <a:lstStyle/>
          <a:p>
            <a:r>
              <a:rPr lang="en-US" altLang="el-GR" sz="3600" b="1" dirty="0"/>
              <a:t>Fixed Income Markets – </a:t>
            </a:r>
            <a:r>
              <a:rPr lang="el-GR" altLang="el-GR" sz="3600" b="1" dirty="0" err="1"/>
              <a:t>Catastrophe</a:t>
            </a:r>
            <a:r>
              <a:rPr lang="el-GR" altLang="el-GR" sz="3600" b="1" dirty="0"/>
              <a:t> </a:t>
            </a:r>
            <a:r>
              <a:rPr lang="el-GR" altLang="el-GR" sz="3600" b="1" dirty="0" err="1"/>
              <a:t>bonds</a:t>
            </a:r>
            <a:r>
              <a:rPr lang="el-GR" altLang="el-GR" sz="3600" b="1" dirty="0"/>
              <a:t> </a:t>
            </a:r>
            <a:r>
              <a:rPr lang="en-US" altLang="el-GR" sz="3600" b="1" dirty="0"/>
              <a:t>(</a:t>
            </a:r>
            <a:r>
              <a:rPr lang="el-GR" altLang="el-GR" sz="3600" b="1" dirty="0" err="1"/>
              <a:t>cat</a:t>
            </a:r>
            <a:r>
              <a:rPr lang="el-GR" altLang="el-GR" sz="3600" b="1" dirty="0"/>
              <a:t> </a:t>
            </a:r>
            <a:r>
              <a:rPr lang="el-GR" altLang="el-GR" sz="3600" b="1" dirty="0" err="1"/>
              <a:t>bonds</a:t>
            </a:r>
            <a:r>
              <a:rPr lang="en-US" altLang="el-GR" sz="3600" b="1" dirty="0"/>
              <a:t>)</a:t>
            </a:r>
            <a:endParaRPr lang="el-GR" altLang="el-GR" sz="3600" b="1" dirty="0"/>
          </a:p>
        </p:txBody>
      </p:sp>
    </p:spTree>
    <p:extLst>
      <p:ext uri="{BB962C8B-B14F-4D97-AF65-F5344CB8AC3E}">
        <p14:creationId xmlns:p14="http://schemas.microsoft.com/office/powerpoint/2010/main" val="3102441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D2C445AE-B763-5446-7F23-1D3C5E1E34A7}"/>
              </a:ext>
            </a:extLst>
          </p:cNvPr>
          <p:cNvSpPr>
            <a:spLocks noGrp="1"/>
          </p:cNvSpPr>
          <p:nvPr>
            <p:ph idx="1"/>
          </p:nvPr>
        </p:nvSpPr>
        <p:spPr>
          <a:xfrm>
            <a:off x="838200" y="1260629"/>
            <a:ext cx="10515600" cy="4916334"/>
          </a:xfrm>
        </p:spPr>
        <p:txBody>
          <a:bodyPr>
            <a:normAutofit/>
          </a:bodyPr>
          <a:lstStyle/>
          <a:p>
            <a:pPr algn="just"/>
            <a:r>
              <a:rPr lang="en-GB" sz="2000" dirty="0"/>
              <a:t>To conclude, Cat Bonds:</a:t>
            </a:r>
          </a:p>
          <a:p>
            <a:pPr algn="just"/>
            <a:endParaRPr lang="el-GR" sz="2000" dirty="0"/>
          </a:p>
          <a:p>
            <a:pPr algn="just"/>
            <a:r>
              <a:rPr lang="en-GB" sz="2000" dirty="0"/>
              <a:t>Are usually </a:t>
            </a:r>
            <a:r>
              <a:rPr lang="en-GB" sz="2000" dirty="0">
                <a:solidFill>
                  <a:srgbClr val="FF0000"/>
                </a:solidFill>
              </a:rPr>
              <a:t>floating-rate securities </a:t>
            </a:r>
          </a:p>
          <a:p>
            <a:pPr algn="just"/>
            <a:r>
              <a:rPr lang="en-GB" sz="2000" dirty="0">
                <a:solidFill>
                  <a:srgbClr val="FF0000"/>
                </a:solidFill>
              </a:rPr>
              <a:t>Pay principal </a:t>
            </a:r>
            <a:r>
              <a:rPr lang="en-GB" sz="2000" dirty="0"/>
              <a:t>at maturity (unless an event occurs) </a:t>
            </a:r>
          </a:p>
          <a:p>
            <a:pPr algn="just"/>
            <a:r>
              <a:rPr lang="en-GB" sz="2000" dirty="0"/>
              <a:t>Common sizes are between </a:t>
            </a:r>
            <a:r>
              <a:rPr lang="en-GB" sz="2000" dirty="0">
                <a:solidFill>
                  <a:srgbClr val="FF0000"/>
                </a:solidFill>
              </a:rPr>
              <a:t>$50 million to $500 million</a:t>
            </a:r>
          </a:p>
          <a:p>
            <a:pPr algn="just"/>
            <a:r>
              <a:rPr lang="en-GB" sz="2000" dirty="0"/>
              <a:t>The mean </a:t>
            </a:r>
            <a:r>
              <a:rPr lang="en-GB" sz="2000" dirty="0">
                <a:solidFill>
                  <a:srgbClr val="FF0000"/>
                </a:solidFill>
              </a:rPr>
              <a:t>maturity is 3 to 4 years </a:t>
            </a:r>
          </a:p>
          <a:p>
            <a:pPr algn="just"/>
            <a:r>
              <a:rPr lang="en-GB" sz="2000" dirty="0"/>
              <a:t>The revenue from the bond is invested as a dedicated collateral in safe (high quality) investments such as  US T-bills)</a:t>
            </a:r>
          </a:p>
          <a:p>
            <a:pPr algn="just"/>
            <a:r>
              <a:rPr lang="en-GB" sz="2000" dirty="0"/>
              <a:t>Coupons are paid </a:t>
            </a:r>
            <a:r>
              <a:rPr lang="en-GB" sz="2000" dirty="0">
                <a:solidFill>
                  <a:srgbClr val="FF0000"/>
                </a:solidFill>
              </a:rPr>
              <a:t>quarterly or monthly</a:t>
            </a:r>
            <a:endParaRPr lang="el-GR" sz="2000" dirty="0">
              <a:solidFill>
                <a:srgbClr val="FF0000"/>
              </a:solidFill>
            </a:endParaRPr>
          </a:p>
          <a:p>
            <a:pPr algn="just"/>
            <a:endParaRPr lang="en-GB" sz="2000" dirty="0"/>
          </a:p>
          <a:p>
            <a:pPr algn="just"/>
            <a:r>
              <a:rPr lang="el-GR" sz="2000" dirty="0"/>
              <a:t>2022-2023: </a:t>
            </a:r>
            <a:r>
              <a:rPr lang="en-GB" sz="2000" dirty="0"/>
              <a:t>average annual return of a cat bond portfolio </a:t>
            </a:r>
            <a:r>
              <a:rPr lang="el-GR" sz="2000" dirty="0"/>
              <a:t>= </a:t>
            </a:r>
            <a:r>
              <a:rPr lang="el-GR" sz="2000" dirty="0">
                <a:solidFill>
                  <a:srgbClr val="FF0000"/>
                </a:solidFill>
              </a:rPr>
              <a:t>6.7%</a:t>
            </a:r>
          </a:p>
          <a:p>
            <a:pPr algn="just"/>
            <a:r>
              <a:rPr lang="en-GB" sz="2000" dirty="0"/>
              <a:t>2022-2023:</a:t>
            </a:r>
            <a:r>
              <a:rPr lang="el-GR" sz="2000" dirty="0"/>
              <a:t> </a:t>
            </a:r>
            <a:r>
              <a:rPr lang="en-GB" sz="2000" dirty="0"/>
              <a:t>average Sharpe ratio of a cat bond portfolio </a:t>
            </a:r>
            <a:r>
              <a:rPr lang="el-GR" sz="2000" dirty="0"/>
              <a:t>=</a:t>
            </a:r>
            <a:r>
              <a:rPr lang="en-GB" sz="2000" dirty="0"/>
              <a:t> </a:t>
            </a:r>
            <a:r>
              <a:rPr lang="en-GB" sz="2000" dirty="0">
                <a:solidFill>
                  <a:srgbClr val="FF0000"/>
                </a:solidFill>
              </a:rPr>
              <a:t>1.16</a:t>
            </a:r>
            <a:r>
              <a:rPr lang="el-GR" sz="2000" dirty="0"/>
              <a:t> (</a:t>
            </a:r>
            <a:r>
              <a:rPr lang="en-GB" sz="2000" dirty="0"/>
              <a:t>S&amp;P = </a:t>
            </a:r>
            <a:r>
              <a:rPr lang="el-GR" sz="2000" dirty="0"/>
              <a:t>0.5</a:t>
            </a:r>
            <a:r>
              <a:rPr lang="en-GB" sz="2000" dirty="0"/>
              <a:t>)</a:t>
            </a:r>
            <a:endParaRPr lang="el-GR" sz="2000" dirty="0"/>
          </a:p>
        </p:txBody>
      </p:sp>
      <p:sp>
        <p:nvSpPr>
          <p:cNvPr id="6" name="Rectangle 2">
            <a:extLst>
              <a:ext uri="{FF2B5EF4-FFF2-40B4-BE49-F238E27FC236}">
                <a16:creationId xmlns:a16="http://schemas.microsoft.com/office/drawing/2014/main" id="{6F0F1307-0450-CE31-2426-B151C6BAC6A0}"/>
              </a:ext>
            </a:extLst>
          </p:cNvPr>
          <p:cNvSpPr>
            <a:spLocks noGrp="1" noChangeArrowheads="1"/>
          </p:cNvSpPr>
          <p:nvPr>
            <p:ph type="title"/>
          </p:nvPr>
        </p:nvSpPr>
        <p:spPr>
          <a:xfrm>
            <a:off x="678402" y="291031"/>
            <a:ext cx="10515600" cy="780011"/>
          </a:xfrm>
        </p:spPr>
        <p:txBody>
          <a:bodyPr>
            <a:normAutofit fontScale="90000"/>
          </a:bodyPr>
          <a:lstStyle/>
          <a:p>
            <a:r>
              <a:rPr lang="en-US" altLang="el-GR" sz="4000" b="1" dirty="0"/>
              <a:t>Fixed Income Markets – </a:t>
            </a:r>
            <a:r>
              <a:rPr lang="el-GR" altLang="el-GR" sz="4000" b="1" dirty="0" err="1"/>
              <a:t>Catastrophe</a:t>
            </a:r>
            <a:r>
              <a:rPr lang="el-GR" altLang="el-GR" sz="4000" b="1" dirty="0"/>
              <a:t> </a:t>
            </a:r>
            <a:r>
              <a:rPr lang="el-GR" altLang="el-GR" sz="4000" b="1" dirty="0" err="1"/>
              <a:t>bonds</a:t>
            </a:r>
            <a:r>
              <a:rPr lang="el-GR" altLang="el-GR" sz="4000" b="1" dirty="0"/>
              <a:t> </a:t>
            </a:r>
            <a:r>
              <a:rPr lang="en-US" altLang="el-GR" sz="4000" b="1" dirty="0"/>
              <a:t>(</a:t>
            </a:r>
            <a:r>
              <a:rPr lang="el-GR" altLang="el-GR" sz="4000" b="1" dirty="0" err="1"/>
              <a:t>cat</a:t>
            </a:r>
            <a:r>
              <a:rPr lang="el-GR" altLang="el-GR" sz="4000" b="1" dirty="0"/>
              <a:t> </a:t>
            </a:r>
            <a:r>
              <a:rPr lang="el-GR" altLang="el-GR" sz="4000" b="1" dirty="0" err="1"/>
              <a:t>bonds</a:t>
            </a:r>
            <a:r>
              <a:rPr lang="en-US" altLang="el-GR" sz="4000" b="1" dirty="0"/>
              <a:t>)</a:t>
            </a:r>
            <a:endParaRPr lang="el-GR" altLang="el-GR" sz="4000" b="1" dirty="0"/>
          </a:p>
        </p:txBody>
      </p:sp>
    </p:spTree>
    <p:extLst>
      <p:ext uri="{BB962C8B-B14F-4D97-AF65-F5344CB8AC3E}">
        <p14:creationId xmlns:p14="http://schemas.microsoft.com/office/powerpoint/2010/main" val="7667052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5B64F971-794C-4DB5-AAF0-038E494ED279}"/>
              </a:ext>
            </a:extLst>
          </p:cNvPr>
          <p:cNvSpPr>
            <a:spLocks noGrp="1" noChangeArrowheads="1"/>
          </p:cNvSpPr>
          <p:nvPr>
            <p:ph type="title"/>
          </p:nvPr>
        </p:nvSpPr>
        <p:spPr>
          <a:xfrm>
            <a:off x="625135" y="326704"/>
            <a:ext cx="11013489" cy="708666"/>
          </a:xfrm>
        </p:spPr>
        <p:txBody>
          <a:bodyPr>
            <a:normAutofit/>
          </a:bodyPr>
          <a:lstStyle/>
          <a:p>
            <a:r>
              <a:rPr lang="en-US" altLang="el-GR" sz="3600" b="1" dirty="0"/>
              <a:t>Fixed Income Markets – Structured Bonds </a:t>
            </a:r>
            <a:endParaRPr lang="el-GR" altLang="el-GR" sz="3600" b="1" dirty="0"/>
          </a:p>
        </p:txBody>
      </p:sp>
      <p:sp>
        <p:nvSpPr>
          <p:cNvPr id="93187" name="Rectangle 3">
            <a:extLst>
              <a:ext uri="{FF2B5EF4-FFF2-40B4-BE49-F238E27FC236}">
                <a16:creationId xmlns:a16="http://schemas.microsoft.com/office/drawing/2014/main" id="{18AEFA5B-6899-4E34-93AE-CC679A774CB9}"/>
              </a:ext>
            </a:extLst>
          </p:cNvPr>
          <p:cNvSpPr>
            <a:spLocks noGrp="1" noChangeArrowheads="1"/>
          </p:cNvSpPr>
          <p:nvPr>
            <p:ph type="body" idx="1"/>
          </p:nvPr>
        </p:nvSpPr>
        <p:spPr>
          <a:xfrm>
            <a:off x="625135" y="1225118"/>
            <a:ext cx="11208799" cy="5042517"/>
          </a:xfrm>
        </p:spPr>
        <p:txBody>
          <a:bodyPr>
            <a:normAutofit/>
          </a:bodyPr>
          <a:lstStyle/>
          <a:p>
            <a:pPr algn="just" eaLnBrk="1" hangingPunct="1">
              <a:lnSpc>
                <a:spcPct val="90000"/>
              </a:lnSpc>
            </a:pPr>
            <a:r>
              <a:rPr lang="en-GB" altLang="el-GR" sz="2200" dirty="0"/>
              <a:t>Issuers may also borrow by issuing bonds that have </a:t>
            </a:r>
            <a:r>
              <a:rPr lang="en-GB" altLang="el-GR" sz="2200" dirty="0">
                <a:solidFill>
                  <a:srgbClr val="FF0000"/>
                </a:solidFill>
              </a:rPr>
              <a:t>complex structures </a:t>
            </a:r>
          </a:p>
          <a:p>
            <a:pPr algn="just" eaLnBrk="1" hangingPunct="1">
              <a:lnSpc>
                <a:spcPct val="90000"/>
              </a:lnSpc>
            </a:pPr>
            <a:endParaRPr lang="en-GB" altLang="el-GR" sz="2200" dirty="0"/>
          </a:p>
          <a:p>
            <a:pPr algn="just" eaLnBrk="1" hangingPunct="1">
              <a:lnSpc>
                <a:spcPct val="90000"/>
              </a:lnSpc>
            </a:pPr>
            <a:r>
              <a:rPr lang="en-GB" altLang="el-GR" sz="2200" dirty="0"/>
              <a:t>These structures may depend on the issuer expectations and/or client expectations </a:t>
            </a:r>
          </a:p>
          <a:p>
            <a:pPr algn="just"/>
            <a:endParaRPr lang="en-GB" altLang="el-GR" sz="2200" dirty="0"/>
          </a:p>
          <a:p>
            <a:pPr algn="just"/>
            <a:r>
              <a:rPr lang="en-GB" altLang="el-GR" sz="2200" dirty="0"/>
              <a:t>These </a:t>
            </a:r>
            <a:r>
              <a:rPr lang="en-GB" altLang="el-GR" sz="2200" dirty="0">
                <a:solidFill>
                  <a:srgbClr val="FF0000"/>
                </a:solidFill>
              </a:rPr>
              <a:t>adjustable </a:t>
            </a:r>
            <a:r>
              <a:rPr lang="en-US" altLang="el-GR" sz="2200" dirty="0">
                <a:solidFill>
                  <a:srgbClr val="FF0000"/>
                </a:solidFill>
              </a:rPr>
              <a:t>asset structures </a:t>
            </a:r>
            <a:r>
              <a:rPr lang="en-US" altLang="el-GR" sz="2200" dirty="0"/>
              <a:t>often address the needs of specific investors</a:t>
            </a:r>
          </a:p>
          <a:p>
            <a:pPr algn="just" eaLnBrk="1" hangingPunct="1">
              <a:lnSpc>
                <a:spcPct val="90000"/>
              </a:lnSpc>
            </a:pPr>
            <a:endParaRPr lang="en-GB" altLang="el-GR" sz="2200" dirty="0"/>
          </a:p>
          <a:p>
            <a:pPr algn="just" eaLnBrk="1" hangingPunct="1">
              <a:lnSpc>
                <a:spcPct val="90000"/>
              </a:lnSpc>
            </a:pPr>
            <a:r>
              <a:rPr lang="en-GB" altLang="el-GR" sz="2200" dirty="0"/>
              <a:t>These bonds are often called Structured Bonds and are </a:t>
            </a:r>
            <a:r>
              <a:rPr lang="en-US" altLang="el-GR" sz="2200" b="1" dirty="0">
                <a:solidFill>
                  <a:srgbClr val="FF0000"/>
                </a:solidFill>
              </a:rPr>
              <a:t>hybrid securities</a:t>
            </a:r>
            <a:r>
              <a:rPr lang="en-US" altLang="el-GR" sz="2200" dirty="0"/>
              <a:t>, i.e., combine</a:t>
            </a:r>
            <a:r>
              <a:rPr lang="el-GR" altLang="el-GR" sz="2200" dirty="0"/>
              <a:t>: </a:t>
            </a:r>
          </a:p>
          <a:p>
            <a:pPr algn="just" eaLnBrk="1" hangingPunct="1">
              <a:lnSpc>
                <a:spcPct val="90000"/>
              </a:lnSpc>
              <a:buFontTx/>
              <a:buNone/>
            </a:pPr>
            <a:r>
              <a:rPr lang="en-US" altLang="el-GR" sz="2200" dirty="0"/>
              <a:t>	</a:t>
            </a:r>
          </a:p>
          <a:p>
            <a:pPr algn="just" eaLnBrk="1" hangingPunct="1">
              <a:lnSpc>
                <a:spcPct val="90000"/>
              </a:lnSpc>
              <a:buFontTx/>
              <a:buNone/>
            </a:pPr>
            <a:r>
              <a:rPr lang="en-US" altLang="el-GR" sz="2200" dirty="0"/>
              <a:t>	(</a:t>
            </a:r>
            <a:r>
              <a:rPr lang="en-US" altLang="el-GR" sz="2200" dirty="0" err="1"/>
              <a:t>i</a:t>
            </a:r>
            <a:r>
              <a:rPr lang="en-US" altLang="el-GR" sz="2200" dirty="0"/>
              <a:t>) 	elements of </a:t>
            </a:r>
            <a:r>
              <a:rPr lang="el-GR" altLang="el-GR" sz="2200" dirty="0" err="1">
                <a:solidFill>
                  <a:srgbClr val="FF0000"/>
                </a:solidFill>
              </a:rPr>
              <a:t>fixed</a:t>
            </a:r>
            <a:r>
              <a:rPr lang="el-GR" altLang="el-GR" sz="2200" dirty="0">
                <a:solidFill>
                  <a:srgbClr val="FF0000"/>
                </a:solidFill>
              </a:rPr>
              <a:t> </a:t>
            </a:r>
            <a:r>
              <a:rPr lang="el-GR" altLang="el-GR" sz="2200" dirty="0" err="1">
                <a:solidFill>
                  <a:srgbClr val="FF0000"/>
                </a:solidFill>
              </a:rPr>
              <a:t>income</a:t>
            </a:r>
            <a:r>
              <a:rPr lang="el-GR" altLang="el-GR" sz="2200" dirty="0">
                <a:solidFill>
                  <a:srgbClr val="FF0000"/>
                </a:solidFill>
              </a:rPr>
              <a:t> </a:t>
            </a:r>
            <a:r>
              <a:rPr lang="el-GR" altLang="el-GR" sz="2200" dirty="0" err="1"/>
              <a:t>securit</a:t>
            </a:r>
            <a:r>
              <a:rPr lang="en-GB" altLang="el-GR" sz="2200" dirty="0" err="1"/>
              <a:t>ies</a:t>
            </a:r>
            <a:r>
              <a:rPr lang="en-US" altLang="el-GR" sz="2200" dirty="0"/>
              <a:t> (m</a:t>
            </a:r>
            <a:r>
              <a:rPr lang="el-GR" altLang="el-GR" sz="2200" dirty="0" err="1"/>
              <a:t>aturity</a:t>
            </a:r>
            <a:r>
              <a:rPr lang="en-GB" altLang="el-GR" sz="2200" dirty="0"/>
              <a:t>, </a:t>
            </a:r>
            <a:r>
              <a:rPr lang="el-GR" altLang="el-GR" sz="2200" dirty="0" err="1"/>
              <a:t>coupon</a:t>
            </a:r>
            <a:r>
              <a:rPr lang="en-GB" altLang="el-GR" sz="2200" dirty="0"/>
              <a:t>, Par</a:t>
            </a:r>
            <a:r>
              <a:rPr lang="en-US" altLang="el-GR" sz="2200" dirty="0"/>
              <a:t>)</a:t>
            </a:r>
            <a:r>
              <a:rPr lang="el-GR" altLang="el-GR" sz="2200" dirty="0"/>
              <a:t> </a:t>
            </a:r>
          </a:p>
          <a:p>
            <a:pPr algn="just" eaLnBrk="1" hangingPunct="1">
              <a:lnSpc>
                <a:spcPct val="90000"/>
              </a:lnSpc>
              <a:buFontTx/>
              <a:buNone/>
            </a:pPr>
            <a:r>
              <a:rPr lang="en-US" altLang="el-GR" sz="2200" dirty="0"/>
              <a:t>	(ii) 	elements of assets whose </a:t>
            </a:r>
            <a:r>
              <a:rPr lang="en-US" altLang="el-GR" sz="2200" dirty="0">
                <a:solidFill>
                  <a:srgbClr val="FF0000"/>
                </a:solidFill>
              </a:rPr>
              <a:t>return varies </a:t>
            </a:r>
            <a:r>
              <a:rPr lang="en-US" altLang="el-GR" sz="2200" dirty="0"/>
              <a:t>with trends or other variables (equities,</a:t>
            </a:r>
            <a:r>
              <a:rPr lang="el-GR" altLang="el-GR" sz="2200" dirty="0"/>
              <a:t> </a:t>
            </a:r>
            <a:r>
              <a:rPr lang="en-GB" altLang="el-GR" sz="2200" dirty="0"/>
              <a:t>exchange 	rates</a:t>
            </a:r>
            <a:r>
              <a:rPr lang="en-US" altLang="el-GR" sz="2200" dirty="0"/>
              <a:t>, interest rates, commodities, options, futures, debt, etc.). </a:t>
            </a:r>
          </a:p>
          <a:p>
            <a:pPr eaLnBrk="1" hangingPunct="1">
              <a:lnSpc>
                <a:spcPct val="90000"/>
              </a:lnSpc>
            </a:pPr>
            <a:endParaRPr lang="el-GR" altLang="el-GR" sz="2400" dirty="0"/>
          </a:p>
        </p:txBody>
      </p:sp>
    </p:spTree>
    <p:extLst>
      <p:ext uri="{BB962C8B-B14F-4D97-AF65-F5344CB8AC3E}">
        <p14:creationId xmlns:p14="http://schemas.microsoft.com/office/powerpoint/2010/main" val="17657978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4211" name="Rectangle 3">
            <a:extLst>
              <a:ext uri="{FF2B5EF4-FFF2-40B4-BE49-F238E27FC236}">
                <a16:creationId xmlns:a16="http://schemas.microsoft.com/office/drawing/2014/main" id="{4C2292B7-AE49-46AC-874A-575266041707}"/>
              </a:ext>
            </a:extLst>
          </p:cNvPr>
          <p:cNvSpPr>
            <a:spLocks noGrp="1" noChangeArrowheads="1"/>
          </p:cNvSpPr>
          <p:nvPr>
            <p:ph idx="1"/>
          </p:nvPr>
        </p:nvSpPr>
        <p:spPr>
          <a:xfrm>
            <a:off x="552141" y="1225117"/>
            <a:ext cx="11361691" cy="5067855"/>
          </a:xfrm>
        </p:spPr>
        <p:txBody>
          <a:bodyPr>
            <a:normAutofit/>
          </a:bodyPr>
          <a:lstStyle/>
          <a:p>
            <a:pPr algn="just">
              <a:lnSpc>
                <a:spcPct val="80000"/>
              </a:lnSpc>
            </a:pPr>
            <a:r>
              <a:rPr lang="en-US" altLang="el-GR" sz="2000" dirty="0"/>
              <a:t>There is </a:t>
            </a:r>
            <a:r>
              <a:rPr lang="en-US" altLang="el-GR" sz="2000" dirty="0">
                <a:solidFill>
                  <a:srgbClr val="FF0000"/>
                </a:solidFill>
              </a:rPr>
              <a:t>no single definition </a:t>
            </a:r>
            <a:r>
              <a:rPr lang="en-US" altLang="el-GR" sz="2000" dirty="0"/>
              <a:t>for these bonds</a:t>
            </a:r>
          </a:p>
          <a:p>
            <a:pPr algn="just">
              <a:lnSpc>
                <a:spcPct val="80000"/>
              </a:lnSpc>
            </a:pPr>
            <a:r>
              <a:rPr lang="en-US" altLang="el-GR" sz="2000" dirty="0"/>
              <a:t>There is a </a:t>
            </a:r>
            <a:r>
              <a:rPr lang="en-US" altLang="el-GR" sz="2000" dirty="0">
                <a:solidFill>
                  <a:srgbClr val="FF0000"/>
                </a:solidFill>
              </a:rPr>
              <a:t>large variety</a:t>
            </a:r>
          </a:p>
          <a:p>
            <a:pPr algn="just">
              <a:lnSpc>
                <a:spcPct val="80000"/>
              </a:lnSpc>
            </a:pPr>
            <a:r>
              <a:rPr lang="en-US" altLang="el-GR" sz="2000" dirty="0"/>
              <a:t>Most contain a </a:t>
            </a:r>
            <a:r>
              <a:rPr lang="el-GR" altLang="el-GR" sz="2000" dirty="0"/>
              <a:t>"</a:t>
            </a:r>
            <a:r>
              <a:rPr lang="el-GR" altLang="el-GR" sz="2000" dirty="0" err="1">
                <a:solidFill>
                  <a:srgbClr val="FF0000"/>
                </a:solidFill>
              </a:rPr>
              <a:t>principal</a:t>
            </a:r>
            <a:r>
              <a:rPr lang="el-GR" altLang="el-GR" sz="2000" dirty="0">
                <a:solidFill>
                  <a:srgbClr val="FF0000"/>
                </a:solidFill>
              </a:rPr>
              <a:t> </a:t>
            </a:r>
            <a:r>
              <a:rPr lang="el-GR" altLang="el-GR" sz="2000" dirty="0" err="1">
                <a:solidFill>
                  <a:srgbClr val="FF0000"/>
                </a:solidFill>
              </a:rPr>
              <a:t>guarantee</a:t>
            </a:r>
            <a:r>
              <a:rPr lang="el-GR" altLang="el-GR" sz="2000" dirty="0"/>
              <a:t>" </a:t>
            </a:r>
            <a:r>
              <a:rPr lang="en-GB" altLang="el-GR" sz="2000" dirty="0"/>
              <a:t>at </a:t>
            </a:r>
            <a:r>
              <a:rPr lang="el-GR" altLang="el-GR" sz="2000" dirty="0" err="1"/>
              <a:t>maturity</a:t>
            </a:r>
            <a:r>
              <a:rPr lang="el-GR" altLang="el-GR" sz="2000" dirty="0"/>
              <a:t> </a:t>
            </a:r>
            <a:endParaRPr lang="en-US" altLang="el-GR" sz="2000" dirty="0"/>
          </a:p>
          <a:p>
            <a:pPr algn="just" eaLnBrk="1" hangingPunct="1">
              <a:lnSpc>
                <a:spcPct val="80000"/>
              </a:lnSpc>
            </a:pPr>
            <a:endParaRPr lang="en-US" altLang="el-GR" sz="2000" dirty="0"/>
          </a:p>
          <a:p>
            <a:pPr algn="just">
              <a:lnSpc>
                <a:spcPct val="80000"/>
              </a:lnSpc>
            </a:pPr>
            <a:r>
              <a:rPr lang="en-US" altLang="el-GR" sz="2000" b="1" dirty="0">
                <a:solidFill>
                  <a:srgbClr val="FF0000"/>
                </a:solidFill>
              </a:rPr>
              <a:t>Example</a:t>
            </a:r>
            <a:r>
              <a:rPr lang="en-US" altLang="el-GR" sz="2000" dirty="0"/>
              <a:t> of a structured bond issued by a government: 	</a:t>
            </a:r>
          </a:p>
          <a:p>
            <a:pPr eaLnBrk="1" hangingPunct="1">
              <a:lnSpc>
                <a:spcPct val="80000"/>
              </a:lnSpc>
              <a:buFontTx/>
              <a:buNone/>
            </a:pPr>
            <a:r>
              <a:rPr lang="en-US" altLang="el-GR" sz="2000" dirty="0"/>
              <a:t>	</a:t>
            </a:r>
          </a:p>
          <a:p>
            <a:pPr eaLnBrk="1" hangingPunct="1">
              <a:lnSpc>
                <a:spcPct val="80000"/>
              </a:lnSpc>
              <a:buFontTx/>
              <a:buNone/>
            </a:pPr>
            <a:r>
              <a:rPr lang="en-US" altLang="el-GR" sz="2000" dirty="0"/>
              <a:t>	Par Value: 		</a:t>
            </a:r>
            <a:r>
              <a:rPr lang="el-GR" altLang="el-GR" sz="2000" dirty="0"/>
              <a:t>€100,000,000.00 </a:t>
            </a:r>
          </a:p>
          <a:p>
            <a:pPr eaLnBrk="1" hangingPunct="1">
              <a:lnSpc>
                <a:spcPct val="80000"/>
              </a:lnSpc>
              <a:buFontTx/>
              <a:buNone/>
            </a:pPr>
            <a:r>
              <a:rPr lang="en-US" altLang="el-GR" sz="2000" dirty="0"/>
              <a:t>	Issue date: 		</a:t>
            </a:r>
            <a:r>
              <a:rPr lang="el-GR" altLang="el-GR" sz="2000" dirty="0"/>
              <a:t>1/7/2007 </a:t>
            </a:r>
          </a:p>
          <a:p>
            <a:pPr eaLnBrk="1" hangingPunct="1">
              <a:lnSpc>
                <a:spcPct val="80000"/>
              </a:lnSpc>
              <a:buFontTx/>
              <a:buNone/>
            </a:pPr>
            <a:r>
              <a:rPr lang="en-US" altLang="el-GR" sz="2000" dirty="0"/>
              <a:t>	Maturity date: 		</a:t>
            </a:r>
            <a:r>
              <a:rPr lang="el-GR" altLang="el-GR" sz="2000" dirty="0"/>
              <a:t>1/7/2017 </a:t>
            </a:r>
          </a:p>
          <a:p>
            <a:pPr eaLnBrk="1" hangingPunct="1">
              <a:lnSpc>
                <a:spcPct val="80000"/>
              </a:lnSpc>
              <a:buFontTx/>
              <a:buNone/>
            </a:pPr>
            <a:r>
              <a:rPr lang="en-US" altLang="el-GR" sz="2000" dirty="0"/>
              <a:t>	</a:t>
            </a:r>
            <a:r>
              <a:rPr lang="en-US" altLang="el-GR" sz="2000" b="1" dirty="0">
                <a:solidFill>
                  <a:srgbClr val="FF0000"/>
                </a:solidFill>
              </a:rPr>
              <a:t>Coupon rate: 	</a:t>
            </a:r>
            <a:r>
              <a:rPr lang="en-US" altLang="el-GR" sz="2000" dirty="0"/>
              <a:t>	At </a:t>
            </a:r>
            <a:r>
              <a:rPr lang="el-GR" altLang="el-GR" sz="2000" dirty="0"/>
              <a:t>1/7/2008 </a:t>
            </a:r>
            <a:r>
              <a:rPr lang="en-US" altLang="el-GR" sz="2000" dirty="0"/>
              <a:t>and </a:t>
            </a:r>
            <a:r>
              <a:rPr lang="el-GR" altLang="el-GR" sz="2000" dirty="0"/>
              <a:t>1/7/2009</a:t>
            </a:r>
            <a:r>
              <a:rPr lang="en-US" altLang="el-GR" sz="2000" dirty="0"/>
              <a:t> it will pay </a:t>
            </a:r>
            <a:r>
              <a:rPr lang="el-GR" altLang="el-GR" sz="2000" dirty="0"/>
              <a:t>8%</a:t>
            </a:r>
            <a:endParaRPr lang="en-US" altLang="el-GR" sz="2000" dirty="0"/>
          </a:p>
          <a:p>
            <a:pPr eaLnBrk="1" hangingPunct="1">
              <a:lnSpc>
                <a:spcPct val="80000"/>
              </a:lnSpc>
              <a:buFontTx/>
              <a:buNone/>
            </a:pPr>
            <a:r>
              <a:rPr lang="en-US" altLang="el-GR" sz="2000" dirty="0"/>
              <a:t>				For the remaining eight years it will pay:</a:t>
            </a:r>
          </a:p>
          <a:p>
            <a:pPr eaLnBrk="1" hangingPunct="1">
              <a:lnSpc>
                <a:spcPct val="80000"/>
              </a:lnSpc>
              <a:buFontTx/>
              <a:buNone/>
            </a:pPr>
            <a:r>
              <a:rPr lang="en-US" altLang="el-GR" sz="2000" dirty="0"/>
              <a:t>				→	</a:t>
            </a:r>
            <a:r>
              <a:rPr lang="el-GR" altLang="el-GR" sz="2000" dirty="0">
                <a:solidFill>
                  <a:srgbClr val="FF0000"/>
                </a:solidFill>
              </a:rPr>
              <a:t>5%</a:t>
            </a:r>
            <a:r>
              <a:rPr lang="el-GR" altLang="el-GR" sz="2000" dirty="0"/>
              <a:t> </a:t>
            </a:r>
            <a:r>
              <a:rPr lang="en-US" altLang="el-GR" sz="2000" dirty="0"/>
              <a:t>if the equity index </a:t>
            </a:r>
            <a:r>
              <a:rPr lang="el-GR" altLang="el-GR" sz="2000" dirty="0"/>
              <a:t>FTSE/</a:t>
            </a:r>
            <a:r>
              <a:rPr lang="en-GB" altLang="el-GR" sz="2000" dirty="0"/>
              <a:t>XXXX</a:t>
            </a:r>
            <a:r>
              <a:rPr lang="en-US" altLang="el-GR" sz="2000" dirty="0"/>
              <a:t> has a negative return on that year </a:t>
            </a:r>
          </a:p>
          <a:p>
            <a:pPr eaLnBrk="1" hangingPunct="1">
              <a:lnSpc>
                <a:spcPct val="80000"/>
              </a:lnSpc>
              <a:buFontTx/>
              <a:buNone/>
            </a:pPr>
            <a:r>
              <a:rPr lang="en-US" altLang="el-GR" sz="2000" dirty="0"/>
              <a:t>				→	</a:t>
            </a:r>
            <a:r>
              <a:rPr lang="el-GR" altLang="el-GR" sz="2000" dirty="0">
                <a:solidFill>
                  <a:srgbClr val="FF0000"/>
                </a:solidFill>
              </a:rPr>
              <a:t>1%</a:t>
            </a:r>
            <a:r>
              <a:rPr lang="en-US" altLang="el-GR" sz="2000" dirty="0"/>
              <a:t> in any other case</a:t>
            </a:r>
            <a:endParaRPr lang="el-GR" altLang="el-GR" sz="2000" dirty="0"/>
          </a:p>
        </p:txBody>
      </p:sp>
      <p:sp>
        <p:nvSpPr>
          <p:cNvPr id="4" name="Rectangle 2">
            <a:extLst>
              <a:ext uri="{FF2B5EF4-FFF2-40B4-BE49-F238E27FC236}">
                <a16:creationId xmlns:a16="http://schemas.microsoft.com/office/drawing/2014/main" id="{2E386406-2AED-4CF0-4272-4F0078A3CC98}"/>
              </a:ext>
            </a:extLst>
          </p:cNvPr>
          <p:cNvSpPr>
            <a:spLocks noGrp="1" noChangeArrowheads="1"/>
          </p:cNvSpPr>
          <p:nvPr>
            <p:ph type="title"/>
          </p:nvPr>
        </p:nvSpPr>
        <p:spPr>
          <a:xfrm>
            <a:off x="552142" y="196451"/>
            <a:ext cx="11244309" cy="735706"/>
          </a:xfrm>
        </p:spPr>
        <p:txBody>
          <a:bodyPr>
            <a:normAutofit/>
          </a:bodyPr>
          <a:lstStyle/>
          <a:p>
            <a:r>
              <a:rPr lang="en-US" altLang="el-GR" sz="3600" b="1" dirty="0"/>
              <a:t>Fixed Income Markets – Structured Bonds </a:t>
            </a:r>
            <a:endParaRPr lang="el-GR" altLang="el-GR" sz="3600" b="1" dirty="0"/>
          </a:p>
        </p:txBody>
      </p:sp>
    </p:spTree>
    <p:extLst>
      <p:ext uri="{BB962C8B-B14F-4D97-AF65-F5344CB8AC3E}">
        <p14:creationId xmlns:p14="http://schemas.microsoft.com/office/powerpoint/2010/main" val="1455063499"/>
      </p:ext>
    </p:extLst>
  </p:cSld>
  <p:clrMapOvr>
    <a:overrideClrMapping bg1="lt1" tx1="dk1" bg2="lt2" tx2="dk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a:extLst>
              <a:ext uri="{FF2B5EF4-FFF2-40B4-BE49-F238E27FC236}">
                <a16:creationId xmlns:a16="http://schemas.microsoft.com/office/drawing/2014/main" id="{A231DA79-916C-4112-AB77-9C724974A42F}"/>
              </a:ext>
            </a:extLst>
          </p:cNvPr>
          <p:cNvSpPr>
            <a:spLocks noGrp="1" noChangeArrowheads="1"/>
          </p:cNvSpPr>
          <p:nvPr>
            <p:ph type="body" idx="1"/>
          </p:nvPr>
        </p:nvSpPr>
        <p:spPr>
          <a:xfrm>
            <a:off x="621437" y="1029810"/>
            <a:ext cx="11390050" cy="5486400"/>
          </a:xfrm>
        </p:spPr>
        <p:txBody>
          <a:bodyPr>
            <a:normAutofit lnSpcReduction="10000"/>
          </a:bodyPr>
          <a:lstStyle/>
          <a:p>
            <a:pPr algn="just" eaLnBrk="1" hangingPunct="1">
              <a:lnSpc>
                <a:spcPct val="80000"/>
              </a:lnSpc>
            </a:pPr>
            <a:r>
              <a:rPr lang="en-US" altLang="el-GR" sz="2000" dirty="0">
                <a:solidFill>
                  <a:srgbClr val="FF0000"/>
                </a:solidFill>
              </a:rPr>
              <a:t>Example of a structured bond issued by a government: 	</a:t>
            </a:r>
          </a:p>
          <a:p>
            <a:pPr algn="just" eaLnBrk="1" hangingPunct="1">
              <a:lnSpc>
                <a:spcPct val="80000"/>
              </a:lnSpc>
              <a:buFontTx/>
              <a:buNone/>
            </a:pPr>
            <a:r>
              <a:rPr lang="en-US" altLang="el-GR" sz="2000" dirty="0"/>
              <a:t>	</a:t>
            </a:r>
          </a:p>
          <a:p>
            <a:pPr algn="just" eaLnBrk="1" hangingPunct="1">
              <a:lnSpc>
                <a:spcPct val="80000"/>
              </a:lnSpc>
              <a:buFontTx/>
              <a:buNone/>
            </a:pPr>
            <a:r>
              <a:rPr lang="en-US" altLang="el-GR" sz="2000" dirty="0"/>
              <a:t>	Issue price: 	100%</a:t>
            </a:r>
          </a:p>
          <a:p>
            <a:pPr algn="just" eaLnBrk="1" hangingPunct="1">
              <a:lnSpc>
                <a:spcPct val="80000"/>
              </a:lnSpc>
              <a:buFontTx/>
              <a:buNone/>
            </a:pPr>
            <a:r>
              <a:rPr lang="en-US" altLang="el-GR" sz="2000" dirty="0"/>
              <a:t>	</a:t>
            </a:r>
          </a:p>
          <a:p>
            <a:pPr algn="just" eaLnBrk="1" hangingPunct="1">
              <a:lnSpc>
                <a:spcPct val="80000"/>
              </a:lnSpc>
              <a:buFontTx/>
              <a:buNone/>
            </a:pPr>
            <a:r>
              <a:rPr lang="en-US" altLang="el-GR" sz="2000" dirty="0"/>
              <a:t>	Maturity:	12 years (Issue date: Feb 2007)</a:t>
            </a:r>
          </a:p>
          <a:p>
            <a:pPr algn="just" eaLnBrk="1" hangingPunct="1">
              <a:lnSpc>
                <a:spcPct val="80000"/>
              </a:lnSpc>
              <a:buFontTx/>
              <a:buNone/>
            </a:pPr>
            <a:r>
              <a:rPr lang="en-US" altLang="el-GR" sz="2000" dirty="0"/>
              <a:t>	</a:t>
            </a:r>
          </a:p>
          <a:p>
            <a:pPr algn="just" eaLnBrk="1" hangingPunct="1">
              <a:lnSpc>
                <a:spcPct val="80000"/>
              </a:lnSpc>
              <a:buFontTx/>
              <a:buNone/>
            </a:pPr>
            <a:r>
              <a:rPr lang="en-US" altLang="el-GR" sz="2000" dirty="0"/>
              <a:t>	</a:t>
            </a:r>
            <a:r>
              <a:rPr lang="en-US" altLang="el-GR" sz="2000" b="1" dirty="0">
                <a:solidFill>
                  <a:srgbClr val="FF0000"/>
                </a:solidFill>
              </a:rPr>
              <a:t>Coupon rate: </a:t>
            </a:r>
            <a:r>
              <a:rPr lang="en-US" altLang="el-GR" sz="2000" dirty="0"/>
              <a:t>	For the first two years </a:t>
            </a:r>
            <a:r>
              <a:rPr lang="el-GR" altLang="el-GR" sz="2000" dirty="0"/>
              <a:t>6,25% </a:t>
            </a:r>
            <a:endParaRPr lang="en-US" altLang="el-GR" sz="2000" dirty="0"/>
          </a:p>
          <a:p>
            <a:pPr algn="just" eaLnBrk="1" hangingPunct="1">
              <a:lnSpc>
                <a:spcPct val="80000"/>
              </a:lnSpc>
              <a:buFontTx/>
              <a:buNone/>
            </a:pPr>
            <a:r>
              <a:rPr lang="en-US" altLang="el-GR" sz="2000" dirty="0"/>
              <a:t>			</a:t>
            </a:r>
          </a:p>
          <a:p>
            <a:pPr algn="just" eaLnBrk="1" hangingPunct="1">
              <a:lnSpc>
                <a:spcPct val="80000"/>
              </a:lnSpc>
              <a:buFontTx/>
              <a:buNone/>
            </a:pPr>
            <a:r>
              <a:rPr lang="en-US" altLang="el-GR" sz="2000" dirty="0"/>
              <a:t>			For the remaining ten years</a:t>
            </a:r>
          </a:p>
          <a:p>
            <a:pPr algn="just" eaLnBrk="1" hangingPunct="1">
              <a:lnSpc>
                <a:spcPct val="80000"/>
              </a:lnSpc>
              <a:buFontTx/>
              <a:buNone/>
            </a:pPr>
            <a:endParaRPr lang="en-US" altLang="el-GR" sz="2000" dirty="0"/>
          </a:p>
          <a:p>
            <a:pPr algn="just" eaLnBrk="1" hangingPunct="1">
              <a:lnSpc>
                <a:spcPct val="80000"/>
              </a:lnSpc>
              <a:buFontTx/>
              <a:buNone/>
            </a:pPr>
            <a:r>
              <a:rPr lang="en-US" altLang="el-GR" sz="2000" dirty="0"/>
              <a:t>			→	if the difference between the 10-year interbank </a:t>
            </a:r>
            <a:r>
              <a:rPr lang="en-US" altLang="el-GR" sz="2000" dirty="0" err="1"/>
              <a:t>Euroswap</a:t>
            </a:r>
            <a:r>
              <a:rPr lang="en-US" altLang="el-GR" sz="2000" dirty="0"/>
              <a:t> rate and the 2-				year interbank </a:t>
            </a:r>
            <a:r>
              <a:rPr lang="en-US" altLang="el-GR" sz="2000" dirty="0" err="1"/>
              <a:t>Euroswap</a:t>
            </a:r>
            <a:r>
              <a:rPr lang="en-US" altLang="el-GR" sz="2000" dirty="0"/>
              <a:t> rate </a:t>
            </a:r>
            <a:r>
              <a:rPr lang="en-US" altLang="el-GR" sz="2000" dirty="0">
                <a:solidFill>
                  <a:srgbClr val="FF0000"/>
                </a:solidFill>
              </a:rPr>
              <a:t>is &lt; 1% it will pay the product of this difference 				times five</a:t>
            </a:r>
          </a:p>
          <a:p>
            <a:pPr algn="just" eaLnBrk="1" hangingPunct="1">
              <a:lnSpc>
                <a:spcPct val="80000"/>
              </a:lnSpc>
              <a:buFontTx/>
              <a:buNone/>
            </a:pPr>
            <a:r>
              <a:rPr lang="en-US" altLang="el-GR" sz="2000" dirty="0"/>
              <a:t>			</a:t>
            </a:r>
          </a:p>
          <a:p>
            <a:pPr algn="just" eaLnBrk="1" hangingPunct="1">
              <a:lnSpc>
                <a:spcPct val="80000"/>
              </a:lnSpc>
              <a:buFontTx/>
              <a:buNone/>
            </a:pPr>
            <a:r>
              <a:rPr lang="en-US" altLang="el-GR" sz="2000" dirty="0"/>
              <a:t>			→ 	If the difference between the 10-year interbank </a:t>
            </a:r>
            <a:r>
              <a:rPr lang="en-US" altLang="el-GR" sz="2000" dirty="0" err="1"/>
              <a:t>Euroswap</a:t>
            </a:r>
            <a:r>
              <a:rPr lang="en-US" altLang="el-GR" sz="2000" dirty="0"/>
              <a:t> rate and the 2-				year interbank </a:t>
            </a:r>
            <a:r>
              <a:rPr lang="en-US" altLang="el-GR" sz="2000" dirty="0" err="1"/>
              <a:t>Euroswap</a:t>
            </a:r>
            <a:r>
              <a:rPr lang="en-US" altLang="el-GR" sz="2000" dirty="0"/>
              <a:t> rate </a:t>
            </a:r>
            <a:r>
              <a:rPr lang="en-US" altLang="el-GR" sz="2000" dirty="0">
                <a:solidFill>
                  <a:srgbClr val="FF0000"/>
                </a:solidFill>
              </a:rPr>
              <a:t>is &gt; 1% it will pay the 3-month Euribor+1.5%</a:t>
            </a:r>
          </a:p>
          <a:p>
            <a:pPr eaLnBrk="1" hangingPunct="1">
              <a:lnSpc>
                <a:spcPct val="80000"/>
              </a:lnSpc>
              <a:buFontTx/>
              <a:buNone/>
            </a:pPr>
            <a:endParaRPr lang="en-US" altLang="el-GR" sz="1800" dirty="0"/>
          </a:p>
          <a:p>
            <a:pPr eaLnBrk="1" hangingPunct="1">
              <a:lnSpc>
                <a:spcPct val="80000"/>
              </a:lnSpc>
              <a:buFontTx/>
              <a:buNone/>
            </a:pPr>
            <a:endParaRPr lang="el-GR" altLang="el-GR" sz="1800" dirty="0"/>
          </a:p>
        </p:txBody>
      </p:sp>
      <p:sp>
        <p:nvSpPr>
          <p:cNvPr id="4" name="Rectangle 2">
            <a:extLst>
              <a:ext uri="{FF2B5EF4-FFF2-40B4-BE49-F238E27FC236}">
                <a16:creationId xmlns:a16="http://schemas.microsoft.com/office/drawing/2014/main" id="{5FD085F7-5A1A-DFD2-1DA9-E2992D8E1BF8}"/>
              </a:ext>
            </a:extLst>
          </p:cNvPr>
          <p:cNvSpPr>
            <a:spLocks noGrp="1" noChangeArrowheads="1"/>
          </p:cNvSpPr>
          <p:nvPr>
            <p:ph type="title"/>
          </p:nvPr>
        </p:nvSpPr>
        <p:spPr>
          <a:xfrm>
            <a:off x="518604" y="232128"/>
            <a:ext cx="10942468" cy="602541"/>
          </a:xfrm>
        </p:spPr>
        <p:txBody>
          <a:bodyPr>
            <a:normAutofit/>
          </a:bodyPr>
          <a:lstStyle/>
          <a:p>
            <a:r>
              <a:rPr lang="en-US" altLang="el-GR" sz="3600" b="1" dirty="0"/>
              <a:t>Fixed Income Markets – Structured Bonds </a:t>
            </a:r>
            <a:endParaRPr lang="el-GR" altLang="el-GR" sz="3600" b="1" dirty="0"/>
          </a:p>
        </p:txBody>
      </p:sp>
    </p:spTree>
    <p:extLst>
      <p:ext uri="{BB962C8B-B14F-4D97-AF65-F5344CB8AC3E}">
        <p14:creationId xmlns:p14="http://schemas.microsoft.com/office/powerpoint/2010/main" val="1381299848"/>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a:extLst>
              <a:ext uri="{FF2B5EF4-FFF2-40B4-BE49-F238E27FC236}">
                <a16:creationId xmlns:a16="http://schemas.microsoft.com/office/drawing/2014/main" id="{829353D2-1C84-4A3E-8C24-185160492012}"/>
              </a:ext>
            </a:extLst>
          </p:cNvPr>
          <p:cNvSpPr>
            <a:spLocks noGrp="1" noChangeArrowheads="1"/>
          </p:cNvSpPr>
          <p:nvPr>
            <p:ph type="title"/>
          </p:nvPr>
        </p:nvSpPr>
        <p:spPr>
          <a:xfrm>
            <a:off x="838200" y="365125"/>
            <a:ext cx="10515600" cy="633165"/>
          </a:xfrm>
        </p:spPr>
        <p:txBody>
          <a:bodyPr>
            <a:normAutofit fontScale="90000"/>
          </a:bodyPr>
          <a:lstStyle/>
          <a:p>
            <a:r>
              <a:rPr lang="en-US" altLang="el-GR" sz="4000" b="1" dirty="0"/>
              <a:t>Fixed Income Markets – Structured Bonds </a:t>
            </a:r>
            <a:endParaRPr lang="el-GR" altLang="el-GR" sz="4000" b="1" dirty="0"/>
          </a:p>
        </p:txBody>
      </p:sp>
      <p:sp>
        <p:nvSpPr>
          <p:cNvPr id="97283" name="Rectangle 3">
            <a:extLst>
              <a:ext uri="{FF2B5EF4-FFF2-40B4-BE49-F238E27FC236}">
                <a16:creationId xmlns:a16="http://schemas.microsoft.com/office/drawing/2014/main" id="{E2AE932B-CDE9-4649-B247-8FCF00F351BE}"/>
              </a:ext>
            </a:extLst>
          </p:cNvPr>
          <p:cNvSpPr>
            <a:spLocks noGrp="1" noChangeArrowheads="1"/>
          </p:cNvSpPr>
          <p:nvPr>
            <p:ph type="body" idx="1"/>
          </p:nvPr>
        </p:nvSpPr>
        <p:spPr>
          <a:xfrm>
            <a:off x="838200" y="1442905"/>
            <a:ext cx="10515600" cy="4734057"/>
          </a:xfrm>
        </p:spPr>
        <p:txBody>
          <a:bodyPr/>
          <a:lstStyle/>
          <a:p>
            <a:pPr eaLnBrk="1" hangingPunct="1"/>
            <a:r>
              <a:rPr lang="en-US" altLang="el-GR" sz="2200" dirty="0"/>
              <a:t>Assume that </a:t>
            </a:r>
            <a:r>
              <a:rPr lang="el-GR" altLang="el-GR" sz="2200" dirty="0"/>
              <a:t>	</a:t>
            </a:r>
            <a:r>
              <a:rPr lang="en-US" altLang="el-GR" sz="2200" dirty="0"/>
              <a:t>	10-year interbank </a:t>
            </a:r>
            <a:r>
              <a:rPr lang="en-US" altLang="el-GR" sz="2200" dirty="0" err="1"/>
              <a:t>Euroswap</a:t>
            </a:r>
            <a:r>
              <a:rPr lang="en-US" altLang="el-GR" sz="2200" dirty="0"/>
              <a:t> rate = </a:t>
            </a:r>
            <a:r>
              <a:rPr lang="el-GR" altLang="el-GR" sz="2200" dirty="0"/>
              <a:t>3%</a:t>
            </a:r>
          </a:p>
          <a:p>
            <a:pPr eaLnBrk="1" hangingPunct="1">
              <a:buFontTx/>
              <a:buNone/>
            </a:pPr>
            <a:r>
              <a:rPr lang="el-GR" altLang="el-GR" sz="2200" dirty="0"/>
              <a:t>			</a:t>
            </a:r>
            <a:r>
              <a:rPr lang="en-US" altLang="el-GR" sz="2200" dirty="0"/>
              <a:t>	2-year interbank </a:t>
            </a:r>
            <a:r>
              <a:rPr lang="en-US" altLang="el-GR" sz="2200" dirty="0" err="1"/>
              <a:t>Euroswap</a:t>
            </a:r>
            <a:r>
              <a:rPr lang="en-US" altLang="el-GR" sz="2200" dirty="0"/>
              <a:t> rate = 2.5</a:t>
            </a:r>
            <a:r>
              <a:rPr lang="el-GR" altLang="el-GR" sz="2200" dirty="0"/>
              <a:t>%</a:t>
            </a:r>
          </a:p>
          <a:p>
            <a:pPr eaLnBrk="1" hangingPunct="1">
              <a:buFontTx/>
              <a:buNone/>
            </a:pPr>
            <a:r>
              <a:rPr lang="el-GR" altLang="el-GR" sz="2200" dirty="0"/>
              <a:t>			</a:t>
            </a:r>
            <a:r>
              <a:rPr lang="en-US" altLang="el-GR" sz="2200" dirty="0"/>
              <a:t>	Difference: </a:t>
            </a:r>
            <a:r>
              <a:rPr lang="el-GR" altLang="el-GR" sz="2200" dirty="0"/>
              <a:t>0</a:t>
            </a:r>
            <a:r>
              <a:rPr lang="en-US" altLang="el-GR" sz="2200" dirty="0"/>
              <a:t>.</a:t>
            </a:r>
            <a:r>
              <a:rPr lang="el-GR" altLang="el-GR" sz="2200" dirty="0"/>
              <a:t>5% </a:t>
            </a:r>
          </a:p>
          <a:p>
            <a:pPr eaLnBrk="1" hangingPunct="1">
              <a:buFontTx/>
              <a:buNone/>
            </a:pPr>
            <a:r>
              <a:rPr lang="el-GR" altLang="el-GR" sz="2200" dirty="0"/>
              <a:t>			</a:t>
            </a:r>
            <a:r>
              <a:rPr lang="en-US" altLang="el-GR" sz="2200" dirty="0"/>
              <a:t>	Coupon</a:t>
            </a:r>
            <a:r>
              <a:rPr lang="el-GR" altLang="el-GR" sz="2200" dirty="0"/>
              <a:t> = 0</a:t>
            </a:r>
            <a:r>
              <a:rPr lang="en-US" altLang="el-GR" sz="2200" dirty="0"/>
              <a:t>.</a:t>
            </a:r>
            <a:r>
              <a:rPr lang="el-GR" altLang="el-GR" sz="2200" dirty="0"/>
              <a:t>5% </a:t>
            </a:r>
            <a:r>
              <a:rPr lang="en-US" altLang="el-GR" sz="2200" dirty="0"/>
              <a:t>times </a:t>
            </a:r>
            <a:r>
              <a:rPr lang="el-GR" altLang="el-GR" sz="2200" dirty="0"/>
              <a:t>5 = 2</a:t>
            </a:r>
            <a:r>
              <a:rPr lang="en-US" altLang="el-GR" sz="2200" dirty="0"/>
              <a:t>.</a:t>
            </a:r>
            <a:r>
              <a:rPr lang="el-GR" altLang="el-GR" sz="2200" dirty="0"/>
              <a:t>5%</a:t>
            </a:r>
          </a:p>
          <a:p>
            <a:pPr eaLnBrk="1" hangingPunct="1"/>
            <a:endParaRPr lang="en-US" altLang="el-GR" sz="2200" dirty="0"/>
          </a:p>
          <a:p>
            <a:pPr eaLnBrk="1" hangingPunct="1"/>
            <a:r>
              <a:rPr lang="en-US" altLang="el-GR" sz="2200" dirty="0"/>
              <a:t>Assume that 	</a:t>
            </a:r>
            <a:r>
              <a:rPr lang="el-GR" altLang="el-GR" sz="2200" dirty="0"/>
              <a:t>	</a:t>
            </a:r>
            <a:r>
              <a:rPr lang="en-US" altLang="el-GR" sz="2200" dirty="0"/>
              <a:t>10-year interbank </a:t>
            </a:r>
            <a:r>
              <a:rPr lang="en-US" altLang="el-GR" sz="2200" dirty="0" err="1"/>
              <a:t>Euroswap</a:t>
            </a:r>
            <a:r>
              <a:rPr lang="en-US" altLang="el-GR" sz="2200" dirty="0"/>
              <a:t> rate = </a:t>
            </a:r>
            <a:r>
              <a:rPr lang="el-GR" altLang="el-GR" sz="2200" dirty="0"/>
              <a:t>3%</a:t>
            </a:r>
          </a:p>
          <a:p>
            <a:pPr eaLnBrk="1" hangingPunct="1">
              <a:buFontTx/>
              <a:buNone/>
            </a:pPr>
            <a:r>
              <a:rPr lang="el-GR" altLang="el-GR" sz="2200" dirty="0"/>
              <a:t>			</a:t>
            </a:r>
            <a:r>
              <a:rPr lang="en-US" altLang="el-GR" sz="2200" dirty="0"/>
              <a:t>	2-year interbank </a:t>
            </a:r>
            <a:r>
              <a:rPr lang="en-US" altLang="el-GR" sz="2200" dirty="0" err="1"/>
              <a:t>Euroswap</a:t>
            </a:r>
            <a:r>
              <a:rPr lang="en-US" altLang="el-GR" sz="2200" dirty="0"/>
              <a:t> rate = 1.5</a:t>
            </a:r>
            <a:r>
              <a:rPr lang="el-GR" altLang="el-GR" sz="2200" dirty="0"/>
              <a:t>%</a:t>
            </a:r>
          </a:p>
          <a:p>
            <a:pPr eaLnBrk="1" hangingPunct="1">
              <a:buFontTx/>
              <a:buNone/>
            </a:pPr>
            <a:r>
              <a:rPr lang="el-GR" altLang="el-GR" sz="2200" dirty="0"/>
              <a:t>			</a:t>
            </a:r>
            <a:r>
              <a:rPr lang="en-US" altLang="el-GR" sz="2200" dirty="0"/>
              <a:t>	Difference: 1.</a:t>
            </a:r>
            <a:r>
              <a:rPr lang="el-GR" altLang="el-GR" sz="2200" dirty="0"/>
              <a:t>5% </a:t>
            </a:r>
          </a:p>
          <a:p>
            <a:pPr eaLnBrk="1" hangingPunct="1">
              <a:buFontTx/>
              <a:buNone/>
            </a:pPr>
            <a:r>
              <a:rPr lang="el-GR" altLang="el-GR" sz="2200" dirty="0"/>
              <a:t>			</a:t>
            </a:r>
            <a:r>
              <a:rPr lang="en-US" altLang="el-GR" sz="2200" dirty="0"/>
              <a:t>	Coupon</a:t>
            </a:r>
            <a:r>
              <a:rPr lang="el-GR" altLang="el-GR" sz="2200" dirty="0"/>
              <a:t> = 3-</a:t>
            </a:r>
            <a:r>
              <a:rPr lang="en-US" altLang="el-GR" sz="2200" dirty="0"/>
              <a:t>month</a:t>
            </a:r>
            <a:r>
              <a:rPr lang="el-GR" altLang="el-GR" sz="2200" dirty="0"/>
              <a:t> </a:t>
            </a:r>
            <a:r>
              <a:rPr lang="el-GR" altLang="el-GR" sz="2200" dirty="0" err="1"/>
              <a:t>Euribor</a:t>
            </a:r>
            <a:r>
              <a:rPr lang="el-GR" altLang="el-GR" sz="2200" dirty="0"/>
              <a:t> + 1</a:t>
            </a:r>
            <a:r>
              <a:rPr lang="en-US" altLang="el-GR" sz="2200" dirty="0"/>
              <a:t>.</a:t>
            </a:r>
            <a:r>
              <a:rPr lang="el-GR" altLang="el-GR" sz="2200" dirty="0"/>
              <a:t>50 % </a:t>
            </a:r>
            <a:endParaRPr lang="en-US" altLang="el-GR" sz="2200" dirty="0"/>
          </a:p>
          <a:p>
            <a:pPr eaLnBrk="1" hangingPunct="1">
              <a:buFontTx/>
              <a:buNone/>
            </a:pPr>
            <a:endParaRPr lang="en-US" altLang="el-GR" sz="2000" dirty="0"/>
          </a:p>
        </p:txBody>
      </p:sp>
    </p:spTree>
    <p:extLst>
      <p:ext uri="{BB962C8B-B14F-4D97-AF65-F5344CB8AC3E}">
        <p14:creationId xmlns:p14="http://schemas.microsoft.com/office/powerpoint/2010/main" val="304934225"/>
      </p:ext>
    </p:extLst>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a:extLst>
              <a:ext uri="{FF2B5EF4-FFF2-40B4-BE49-F238E27FC236}">
                <a16:creationId xmlns:a16="http://schemas.microsoft.com/office/drawing/2014/main" id="{F4F29EF4-5E43-4617-8892-5339EC361F13}"/>
              </a:ext>
            </a:extLst>
          </p:cNvPr>
          <p:cNvSpPr>
            <a:spLocks noGrp="1" noChangeArrowheads="1"/>
          </p:cNvSpPr>
          <p:nvPr>
            <p:ph type="title"/>
          </p:nvPr>
        </p:nvSpPr>
        <p:spPr>
          <a:xfrm>
            <a:off x="671119" y="365125"/>
            <a:ext cx="10682681" cy="532497"/>
          </a:xfrm>
        </p:spPr>
        <p:txBody>
          <a:bodyPr>
            <a:normAutofit fontScale="90000"/>
          </a:bodyPr>
          <a:lstStyle/>
          <a:p>
            <a:r>
              <a:rPr lang="en-US" altLang="el-GR" sz="4000" b="1" dirty="0"/>
              <a:t>Fixed Income Markets – Structured Bonds </a:t>
            </a:r>
            <a:endParaRPr lang="el-GR" altLang="el-GR" sz="4000" b="1" dirty="0"/>
          </a:p>
        </p:txBody>
      </p:sp>
      <p:sp>
        <p:nvSpPr>
          <p:cNvPr id="95235" name="Rectangle 3">
            <a:extLst>
              <a:ext uri="{FF2B5EF4-FFF2-40B4-BE49-F238E27FC236}">
                <a16:creationId xmlns:a16="http://schemas.microsoft.com/office/drawing/2014/main" id="{31A75621-7D21-4E49-B1F3-318F0199CC29}"/>
              </a:ext>
            </a:extLst>
          </p:cNvPr>
          <p:cNvSpPr>
            <a:spLocks noGrp="1" noChangeArrowheads="1"/>
          </p:cNvSpPr>
          <p:nvPr>
            <p:ph type="body" idx="1"/>
          </p:nvPr>
        </p:nvSpPr>
        <p:spPr>
          <a:xfrm>
            <a:off x="738231" y="1216241"/>
            <a:ext cx="11060192" cy="4960721"/>
          </a:xfrm>
        </p:spPr>
        <p:txBody>
          <a:bodyPr>
            <a:normAutofit/>
          </a:bodyPr>
          <a:lstStyle/>
          <a:p>
            <a:pPr algn="just">
              <a:lnSpc>
                <a:spcPct val="80000"/>
              </a:lnSpc>
            </a:pPr>
            <a:r>
              <a:rPr lang="en-US" altLang="el-GR" sz="2000" dirty="0"/>
              <a:t>The issuance of such products is </a:t>
            </a:r>
            <a:r>
              <a:rPr lang="en-US" altLang="el-GR" sz="2000" dirty="0">
                <a:solidFill>
                  <a:srgbClr val="FF0000"/>
                </a:solidFill>
              </a:rPr>
              <a:t>standard in international markets </a:t>
            </a:r>
            <a:r>
              <a:rPr lang="en-US" altLang="el-GR" sz="2000" dirty="0"/>
              <a:t>in order to raise long term funds:</a:t>
            </a:r>
            <a:r>
              <a:rPr lang="el-GR" altLang="el-GR" sz="2000" dirty="0"/>
              <a:t> </a:t>
            </a:r>
          </a:p>
          <a:p>
            <a:pPr marL="0" indent="0" algn="just">
              <a:lnSpc>
                <a:spcPct val="80000"/>
              </a:lnSpc>
              <a:buNone/>
            </a:pPr>
            <a:r>
              <a:rPr lang="en-US" altLang="el-GR" sz="2000" dirty="0"/>
              <a:t>	→	for governments</a:t>
            </a:r>
          </a:p>
          <a:p>
            <a:pPr marL="0" indent="0" algn="just" eaLnBrk="1" hangingPunct="1">
              <a:lnSpc>
                <a:spcPct val="80000"/>
              </a:lnSpc>
              <a:buNone/>
            </a:pPr>
            <a:r>
              <a:rPr lang="en-US" altLang="el-GR" sz="2000" dirty="0"/>
              <a:t>	→	for international organizations</a:t>
            </a:r>
            <a:endParaRPr lang="el-GR" altLang="el-GR" sz="2000" dirty="0"/>
          </a:p>
          <a:p>
            <a:pPr algn="just" eaLnBrk="1" hangingPunct="1">
              <a:lnSpc>
                <a:spcPct val="80000"/>
              </a:lnSpc>
            </a:pPr>
            <a:endParaRPr lang="en-US" altLang="el-GR" sz="2000" dirty="0"/>
          </a:p>
          <a:p>
            <a:pPr algn="just" eaLnBrk="1" hangingPunct="1">
              <a:lnSpc>
                <a:spcPct val="80000"/>
              </a:lnSpc>
            </a:pPr>
            <a:r>
              <a:rPr lang="en-US" altLang="el-GR" sz="2000" dirty="0"/>
              <a:t>Issuing takes place as in other bonds (</a:t>
            </a:r>
            <a:r>
              <a:rPr lang="el-GR" altLang="el-GR" sz="2000" dirty="0" err="1"/>
              <a:t>underwriting</a:t>
            </a:r>
            <a:r>
              <a:rPr lang="el-GR" altLang="el-GR" sz="2000" dirty="0"/>
              <a:t>)</a:t>
            </a:r>
            <a:endParaRPr lang="en-GB" altLang="el-GR" sz="2000" dirty="0"/>
          </a:p>
          <a:p>
            <a:pPr algn="just" eaLnBrk="1" hangingPunct="1">
              <a:lnSpc>
                <a:spcPct val="80000"/>
              </a:lnSpc>
            </a:pPr>
            <a:endParaRPr lang="en-US" altLang="el-GR" sz="2000" dirty="0"/>
          </a:p>
          <a:p>
            <a:pPr algn="just" eaLnBrk="1" hangingPunct="1">
              <a:lnSpc>
                <a:spcPct val="80000"/>
              </a:lnSpc>
            </a:pPr>
            <a:r>
              <a:rPr lang="en-US" altLang="el-GR" sz="2000" dirty="0"/>
              <a:t>These bonds often trade in secondary markets</a:t>
            </a:r>
          </a:p>
          <a:p>
            <a:pPr algn="just" eaLnBrk="1" hangingPunct="1">
              <a:lnSpc>
                <a:spcPct val="80000"/>
              </a:lnSpc>
            </a:pPr>
            <a:endParaRPr lang="en-US" altLang="el-GR" sz="2000" dirty="0"/>
          </a:p>
          <a:p>
            <a:pPr algn="just" eaLnBrk="1" hangingPunct="1">
              <a:lnSpc>
                <a:spcPct val="80000"/>
              </a:lnSpc>
            </a:pPr>
            <a:r>
              <a:rPr lang="en-US" altLang="el-GR" sz="2000" dirty="0"/>
              <a:t>The bondholders face the </a:t>
            </a:r>
          </a:p>
          <a:p>
            <a:pPr marL="0" indent="0" algn="just" eaLnBrk="1" hangingPunct="1">
              <a:lnSpc>
                <a:spcPct val="80000"/>
              </a:lnSpc>
              <a:buNone/>
            </a:pPr>
            <a:r>
              <a:rPr lang="en-US" altLang="el-GR" sz="2000" dirty="0"/>
              <a:t>	→	credit/default risk of the issuer and </a:t>
            </a:r>
          </a:p>
          <a:p>
            <a:pPr marL="0" indent="0" algn="just" eaLnBrk="1" hangingPunct="1">
              <a:lnSpc>
                <a:spcPct val="80000"/>
              </a:lnSpc>
              <a:buNone/>
            </a:pPr>
            <a:r>
              <a:rPr lang="en-US" altLang="el-GR" sz="2000" dirty="0"/>
              <a:t>	→	market risk (changes in discount rates)</a:t>
            </a:r>
            <a:endParaRPr lang="el-GR" altLang="el-GR" sz="2000" dirty="0"/>
          </a:p>
        </p:txBody>
      </p:sp>
    </p:spTree>
    <p:extLst>
      <p:ext uri="{BB962C8B-B14F-4D97-AF65-F5344CB8AC3E}">
        <p14:creationId xmlns:p14="http://schemas.microsoft.com/office/powerpoint/2010/main" val="40307266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17C4F9C1-27CD-5C74-D836-AEA0E72BDA21}"/>
              </a:ext>
            </a:extLst>
          </p:cNvPr>
          <p:cNvSpPr>
            <a:spLocks noGrp="1"/>
          </p:cNvSpPr>
          <p:nvPr>
            <p:ph type="title"/>
          </p:nvPr>
        </p:nvSpPr>
        <p:spPr>
          <a:xfrm>
            <a:off x="616257" y="214206"/>
            <a:ext cx="10515600" cy="851116"/>
          </a:xfrm>
        </p:spPr>
        <p:txBody>
          <a:bodyPr>
            <a:normAutofit/>
          </a:bodyPr>
          <a:lstStyle/>
          <a:p>
            <a:r>
              <a:rPr lang="en-US" altLang="el-GR" sz="3600" b="1" dirty="0"/>
              <a:t>Fixed Income Markets – Credit Default Swaps (CDS)</a:t>
            </a:r>
            <a:endParaRPr lang="el-GR" sz="3600" dirty="0"/>
          </a:p>
        </p:txBody>
      </p:sp>
      <p:sp>
        <p:nvSpPr>
          <p:cNvPr id="3" name="Θέση περιεχομένου 2">
            <a:extLst>
              <a:ext uri="{FF2B5EF4-FFF2-40B4-BE49-F238E27FC236}">
                <a16:creationId xmlns:a16="http://schemas.microsoft.com/office/drawing/2014/main" id="{411C5FD2-67D9-6369-F72D-B4166EBDAC80}"/>
              </a:ext>
            </a:extLst>
          </p:cNvPr>
          <p:cNvSpPr>
            <a:spLocks noGrp="1"/>
          </p:cNvSpPr>
          <p:nvPr>
            <p:ph idx="1"/>
          </p:nvPr>
        </p:nvSpPr>
        <p:spPr>
          <a:xfrm>
            <a:off x="616257" y="1065322"/>
            <a:ext cx="11306453" cy="5663952"/>
          </a:xfrm>
        </p:spPr>
        <p:txBody>
          <a:bodyPr>
            <a:normAutofit/>
          </a:bodyPr>
          <a:lstStyle/>
          <a:p>
            <a:pPr algn="just"/>
            <a:r>
              <a:rPr lang="en-US" sz="2000" dirty="0"/>
              <a:t>A very important instrument in fixed income markets is the CDS contract</a:t>
            </a:r>
          </a:p>
          <a:p>
            <a:pPr algn="just"/>
            <a:r>
              <a:rPr lang="en-US" sz="2000" dirty="0"/>
              <a:t>The CDS is a </a:t>
            </a:r>
            <a:r>
              <a:rPr lang="en-US" sz="2000" dirty="0">
                <a:solidFill>
                  <a:srgbClr val="FF0000"/>
                </a:solidFill>
              </a:rPr>
              <a:t>derivative instrument </a:t>
            </a:r>
            <a:r>
              <a:rPr lang="en-US" sz="2000" dirty="0"/>
              <a:t>that provides </a:t>
            </a:r>
            <a:r>
              <a:rPr lang="en-US" sz="2000" dirty="0">
                <a:solidFill>
                  <a:srgbClr val="FF0000"/>
                </a:solidFill>
              </a:rPr>
              <a:t>“insurance” </a:t>
            </a:r>
            <a:r>
              <a:rPr lang="en-US" sz="2000" dirty="0"/>
              <a:t>to debtholders in case of </a:t>
            </a:r>
            <a:r>
              <a:rPr lang="en-US" sz="2000" dirty="0">
                <a:solidFill>
                  <a:srgbClr val="FF0000"/>
                </a:solidFill>
              </a:rPr>
              <a:t>“credit events”</a:t>
            </a:r>
          </a:p>
          <a:p>
            <a:pPr algn="just"/>
            <a:r>
              <a:rPr lang="en-US" sz="2000" dirty="0"/>
              <a:t>It is an agreement between two parties that allows one party (the debt holder) to </a:t>
            </a:r>
            <a:r>
              <a:rPr lang="en-US" sz="2000" dirty="0">
                <a:solidFill>
                  <a:srgbClr val="FF0000"/>
                </a:solidFill>
              </a:rPr>
              <a:t>transfer the credit risk </a:t>
            </a:r>
            <a:r>
              <a:rPr lang="en-US" sz="2000" dirty="0"/>
              <a:t>of a borrower to another party (e.g. an investment bank) </a:t>
            </a:r>
          </a:p>
          <a:p>
            <a:pPr algn="just"/>
            <a:r>
              <a:rPr lang="en-US" sz="2000" dirty="0"/>
              <a:t>In return the party that buys </a:t>
            </a:r>
            <a:r>
              <a:rPr lang="en-US" sz="2000" dirty="0">
                <a:solidFill>
                  <a:srgbClr val="FF0000"/>
                </a:solidFill>
              </a:rPr>
              <a:t>“protection”</a:t>
            </a:r>
            <a:r>
              <a:rPr lang="en-US" sz="2000" dirty="0"/>
              <a:t> pays a periodic premium (the CDS premium) </a:t>
            </a:r>
          </a:p>
          <a:p>
            <a:endParaRPr lang="en-US" sz="2000" dirty="0"/>
          </a:p>
          <a:p>
            <a:endParaRPr lang="en-US" dirty="0"/>
          </a:p>
          <a:p>
            <a:endParaRPr lang="en-US" dirty="0"/>
          </a:p>
          <a:p>
            <a:endParaRPr lang="el-GR" dirty="0"/>
          </a:p>
        </p:txBody>
      </p:sp>
      <p:pic>
        <p:nvPicPr>
          <p:cNvPr id="4" name="Εικόνα 3">
            <a:extLst>
              <a:ext uri="{FF2B5EF4-FFF2-40B4-BE49-F238E27FC236}">
                <a16:creationId xmlns:a16="http://schemas.microsoft.com/office/drawing/2014/main" id="{205DEF7A-E89A-0937-2C17-69E537D7819D}"/>
              </a:ext>
            </a:extLst>
          </p:cNvPr>
          <p:cNvPicPr>
            <a:picLocks noChangeAspect="1"/>
          </p:cNvPicPr>
          <p:nvPr/>
        </p:nvPicPr>
        <p:blipFill>
          <a:blip r:embed="rId2"/>
          <a:stretch>
            <a:fillRect/>
          </a:stretch>
        </p:blipFill>
        <p:spPr>
          <a:xfrm>
            <a:off x="2389572" y="3429000"/>
            <a:ext cx="7412855" cy="2876389"/>
          </a:xfrm>
          <a:prstGeom prst="rect">
            <a:avLst/>
          </a:prstGeom>
        </p:spPr>
      </p:pic>
    </p:spTree>
    <p:extLst>
      <p:ext uri="{BB962C8B-B14F-4D97-AF65-F5344CB8AC3E}">
        <p14:creationId xmlns:p14="http://schemas.microsoft.com/office/powerpoint/2010/main" val="72388649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a:extLst>
              <a:ext uri="{FF2B5EF4-FFF2-40B4-BE49-F238E27FC236}">
                <a16:creationId xmlns:a16="http://schemas.microsoft.com/office/drawing/2014/main" id="{68DE53D4-7741-419A-A522-A921A116FB55}"/>
              </a:ext>
            </a:extLst>
          </p:cNvPr>
          <p:cNvSpPr>
            <a:spLocks noGrp="1" noChangeArrowheads="1"/>
          </p:cNvSpPr>
          <p:nvPr>
            <p:ph type="title"/>
          </p:nvPr>
        </p:nvSpPr>
        <p:spPr>
          <a:xfrm>
            <a:off x="523977" y="189243"/>
            <a:ext cx="10515600" cy="624776"/>
          </a:xfrm>
        </p:spPr>
        <p:txBody>
          <a:bodyPr>
            <a:normAutofit fontScale="90000"/>
          </a:bodyPr>
          <a:lstStyle/>
          <a:p>
            <a:pPr eaLnBrk="1" hangingPunct="1"/>
            <a:r>
              <a:rPr lang="en-GB" altLang="el-GR" sz="4000" b="1" dirty="0"/>
              <a:t> Fixed Income Markets – </a:t>
            </a:r>
            <a:r>
              <a:rPr lang="el-GR" altLang="el-GR" sz="4000" b="1" dirty="0" err="1"/>
              <a:t>Credit</a:t>
            </a:r>
            <a:r>
              <a:rPr lang="el-GR" altLang="el-GR" sz="4000" b="1" dirty="0"/>
              <a:t> </a:t>
            </a:r>
            <a:r>
              <a:rPr lang="el-GR" altLang="el-GR" sz="4000" b="1" dirty="0" err="1"/>
              <a:t>Default</a:t>
            </a:r>
            <a:r>
              <a:rPr lang="el-GR" altLang="el-GR" sz="4000" b="1" dirty="0"/>
              <a:t> </a:t>
            </a:r>
            <a:r>
              <a:rPr lang="el-GR" altLang="el-GR" sz="4000" b="1" dirty="0" err="1"/>
              <a:t>Swap</a:t>
            </a:r>
            <a:r>
              <a:rPr lang="el-GR" altLang="el-GR" sz="4000" b="1" dirty="0"/>
              <a:t> (CDS)</a:t>
            </a:r>
          </a:p>
        </p:txBody>
      </p:sp>
      <p:sp>
        <p:nvSpPr>
          <p:cNvPr id="91139" name="Rectangle 3">
            <a:extLst>
              <a:ext uri="{FF2B5EF4-FFF2-40B4-BE49-F238E27FC236}">
                <a16:creationId xmlns:a16="http://schemas.microsoft.com/office/drawing/2014/main" id="{46AD00A3-2843-4646-A903-8F2B9FB07398}"/>
              </a:ext>
            </a:extLst>
          </p:cNvPr>
          <p:cNvSpPr>
            <a:spLocks noGrp="1" noChangeArrowheads="1"/>
          </p:cNvSpPr>
          <p:nvPr>
            <p:ph type="body" idx="1"/>
          </p:nvPr>
        </p:nvSpPr>
        <p:spPr>
          <a:xfrm>
            <a:off x="523977" y="1041762"/>
            <a:ext cx="11398734" cy="5314650"/>
          </a:xfrm>
        </p:spPr>
        <p:txBody>
          <a:bodyPr>
            <a:noAutofit/>
          </a:bodyPr>
          <a:lstStyle/>
          <a:p>
            <a:pPr algn="just" eaLnBrk="1" hangingPunct="1">
              <a:lnSpc>
                <a:spcPct val="80000"/>
              </a:lnSpc>
            </a:pPr>
            <a:r>
              <a:rPr lang="en-US" altLang="el-GR" sz="2000" dirty="0"/>
              <a:t>Nowadays most contracts are based on </a:t>
            </a:r>
            <a:r>
              <a:rPr lang="en-US" altLang="el-GR" sz="2000" dirty="0">
                <a:solidFill>
                  <a:srgbClr val="FF0000"/>
                </a:solidFill>
              </a:rPr>
              <a:t>standard forms </a:t>
            </a:r>
            <a:r>
              <a:rPr lang="en-US" altLang="el-GR" sz="2000" dirty="0"/>
              <a:t>as </a:t>
            </a:r>
            <a:r>
              <a:rPr lang="en-GB" altLang="el-GR" sz="2000" dirty="0"/>
              <a:t>specified by the </a:t>
            </a:r>
            <a:r>
              <a:rPr lang="en-US" altLang="el-GR" sz="2000" dirty="0">
                <a:solidFill>
                  <a:srgbClr val="FF0000"/>
                </a:solidFill>
              </a:rPr>
              <a:t>International Swaps and Derivatives Association </a:t>
            </a:r>
            <a:r>
              <a:rPr lang="en-US" altLang="el-GR" sz="2000" dirty="0"/>
              <a:t>(ISDA) where the following terms are defined: </a:t>
            </a:r>
          </a:p>
          <a:p>
            <a:pPr algn="just" eaLnBrk="1" hangingPunct="1">
              <a:lnSpc>
                <a:spcPct val="80000"/>
              </a:lnSpc>
            </a:pPr>
            <a:endParaRPr lang="en-US" altLang="el-GR" sz="2000" dirty="0"/>
          </a:p>
          <a:p>
            <a:pPr algn="just" eaLnBrk="1" hangingPunct="1">
              <a:lnSpc>
                <a:spcPct val="80000"/>
              </a:lnSpc>
            </a:pPr>
            <a:r>
              <a:rPr lang="en-US" altLang="el-GR" sz="2000" dirty="0"/>
              <a:t>The </a:t>
            </a:r>
            <a:r>
              <a:rPr lang="el-GR" altLang="el-GR" sz="2000" dirty="0" err="1">
                <a:solidFill>
                  <a:srgbClr val="FF0000"/>
                </a:solidFill>
              </a:rPr>
              <a:t>reference</a:t>
            </a:r>
            <a:r>
              <a:rPr lang="el-GR" altLang="el-GR" sz="2000" dirty="0">
                <a:solidFill>
                  <a:srgbClr val="FF0000"/>
                </a:solidFill>
              </a:rPr>
              <a:t> </a:t>
            </a:r>
            <a:r>
              <a:rPr lang="el-GR" altLang="el-GR" sz="2000" dirty="0" err="1">
                <a:solidFill>
                  <a:srgbClr val="FF0000"/>
                </a:solidFill>
              </a:rPr>
              <a:t>entity</a:t>
            </a:r>
            <a:r>
              <a:rPr lang="en-US" altLang="el-GR" sz="2000" dirty="0">
                <a:solidFill>
                  <a:srgbClr val="FF0000"/>
                </a:solidFill>
              </a:rPr>
              <a:t> </a:t>
            </a:r>
            <a:r>
              <a:rPr lang="en-US" altLang="el-GR" sz="2000" dirty="0"/>
              <a:t>(the issuer of the </a:t>
            </a:r>
            <a:r>
              <a:rPr lang="en-US" altLang="el-GR" sz="2000" dirty="0">
                <a:solidFill>
                  <a:srgbClr val="FF0000"/>
                </a:solidFill>
              </a:rPr>
              <a:t>underlying</a:t>
            </a:r>
            <a:r>
              <a:rPr lang="en-US" altLang="el-GR" sz="2000" dirty="0"/>
              <a:t> instrument, e.g., a firm)</a:t>
            </a:r>
          </a:p>
          <a:p>
            <a:pPr algn="just" eaLnBrk="1" hangingPunct="1">
              <a:lnSpc>
                <a:spcPct val="80000"/>
              </a:lnSpc>
            </a:pPr>
            <a:endParaRPr lang="en-US" altLang="el-GR" sz="2000" dirty="0"/>
          </a:p>
          <a:p>
            <a:pPr algn="just" eaLnBrk="1" hangingPunct="1">
              <a:lnSpc>
                <a:spcPct val="80000"/>
              </a:lnSpc>
            </a:pPr>
            <a:r>
              <a:rPr lang="en-US" altLang="el-GR" sz="2000" dirty="0"/>
              <a:t>The </a:t>
            </a:r>
            <a:r>
              <a:rPr lang="el-GR" altLang="el-GR" sz="2000" dirty="0" err="1">
                <a:solidFill>
                  <a:srgbClr val="FF0000"/>
                </a:solidFill>
              </a:rPr>
              <a:t>reference</a:t>
            </a:r>
            <a:r>
              <a:rPr lang="el-GR" altLang="el-GR" sz="2000" dirty="0">
                <a:solidFill>
                  <a:srgbClr val="FF0000"/>
                </a:solidFill>
              </a:rPr>
              <a:t> </a:t>
            </a:r>
            <a:r>
              <a:rPr lang="el-GR" altLang="el-GR" sz="2000" dirty="0" err="1">
                <a:solidFill>
                  <a:srgbClr val="FF0000"/>
                </a:solidFill>
              </a:rPr>
              <a:t>obligation</a:t>
            </a:r>
            <a:r>
              <a:rPr lang="en-US" altLang="el-GR" sz="2000" dirty="0">
                <a:solidFill>
                  <a:srgbClr val="FF0000"/>
                </a:solidFill>
              </a:rPr>
              <a:t> </a:t>
            </a:r>
            <a:r>
              <a:rPr lang="en-US" altLang="el-GR" sz="2000" dirty="0"/>
              <a:t>(the instrument, e.g., a </a:t>
            </a:r>
            <a:r>
              <a:rPr lang="en-GB" altLang="el-GR" sz="2000" dirty="0"/>
              <a:t>bond</a:t>
            </a:r>
            <a:r>
              <a:rPr lang="en-US" altLang="el-GR" sz="2000" dirty="0"/>
              <a:t>)</a:t>
            </a:r>
          </a:p>
          <a:p>
            <a:pPr algn="just" eaLnBrk="1" hangingPunct="1">
              <a:lnSpc>
                <a:spcPct val="80000"/>
              </a:lnSpc>
            </a:pPr>
            <a:endParaRPr lang="en-US" altLang="el-GR" sz="2000" dirty="0"/>
          </a:p>
          <a:p>
            <a:pPr algn="just" eaLnBrk="1" hangingPunct="1">
              <a:lnSpc>
                <a:spcPct val="80000"/>
              </a:lnSpc>
            </a:pPr>
            <a:r>
              <a:rPr lang="el-GR" altLang="el-GR" sz="2000" dirty="0"/>
              <a:t>The </a:t>
            </a:r>
            <a:r>
              <a:rPr lang="el-GR" altLang="el-GR" sz="2000" dirty="0" err="1">
                <a:solidFill>
                  <a:srgbClr val="FF0000"/>
                </a:solidFill>
              </a:rPr>
              <a:t>termination</a:t>
            </a:r>
            <a:r>
              <a:rPr lang="el-GR" altLang="el-GR" sz="2000" dirty="0">
                <a:solidFill>
                  <a:srgbClr val="FF0000"/>
                </a:solidFill>
              </a:rPr>
              <a:t> </a:t>
            </a:r>
            <a:r>
              <a:rPr lang="el-GR" altLang="el-GR" sz="2000" dirty="0" err="1">
                <a:solidFill>
                  <a:srgbClr val="FF0000"/>
                </a:solidFill>
              </a:rPr>
              <a:t>date</a:t>
            </a:r>
            <a:r>
              <a:rPr lang="en-GB" altLang="el-GR" sz="2000" dirty="0">
                <a:solidFill>
                  <a:srgbClr val="FF0000"/>
                </a:solidFill>
              </a:rPr>
              <a:t> </a:t>
            </a:r>
            <a:r>
              <a:rPr lang="en-GB" altLang="el-GR" sz="2000" dirty="0"/>
              <a:t>(e.g. 5 years)</a:t>
            </a:r>
            <a:endParaRPr lang="el-GR" altLang="el-GR" sz="2000" dirty="0"/>
          </a:p>
          <a:p>
            <a:pPr algn="just" eaLnBrk="1" hangingPunct="1">
              <a:lnSpc>
                <a:spcPct val="80000"/>
              </a:lnSpc>
            </a:pPr>
            <a:endParaRPr lang="en-GB" altLang="el-GR" sz="2000" dirty="0"/>
          </a:p>
          <a:p>
            <a:pPr algn="just" eaLnBrk="1" hangingPunct="1">
              <a:lnSpc>
                <a:spcPct val="80000"/>
              </a:lnSpc>
            </a:pPr>
            <a:r>
              <a:rPr lang="en-GB" altLang="el-GR" sz="2000" dirty="0"/>
              <a:t>The </a:t>
            </a:r>
            <a:r>
              <a:rPr lang="en-GB" altLang="el-GR" sz="2000" dirty="0">
                <a:solidFill>
                  <a:srgbClr val="FF0000"/>
                </a:solidFill>
              </a:rPr>
              <a:t>calculation agent </a:t>
            </a:r>
            <a:r>
              <a:rPr lang="en-GB" altLang="el-GR" sz="2000" dirty="0"/>
              <a:t>(usually the dealer or the seller of the CDS)</a:t>
            </a:r>
          </a:p>
          <a:p>
            <a:pPr algn="just" eaLnBrk="1" hangingPunct="1">
              <a:lnSpc>
                <a:spcPct val="80000"/>
              </a:lnSpc>
            </a:pPr>
            <a:endParaRPr lang="en-GB" altLang="el-GR" sz="2000" dirty="0"/>
          </a:p>
          <a:p>
            <a:pPr algn="just" eaLnBrk="1" hangingPunct="1">
              <a:lnSpc>
                <a:spcPct val="80000"/>
              </a:lnSpc>
            </a:pPr>
            <a:r>
              <a:rPr lang="en-GB" altLang="el-GR" sz="2000" dirty="0"/>
              <a:t>The </a:t>
            </a:r>
            <a:r>
              <a:rPr lang="en-GB" altLang="el-GR" sz="2000" dirty="0">
                <a:solidFill>
                  <a:srgbClr val="FF0000"/>
                </a:solidFill>
              </a:rPr>
              <a:t>credit event </a:t>
            </a:r>
            <a:r>
              <a:rPr lang="en-GB" altLang="el-GR" sz="2000" dirty="0"/>
              <a:t>(e.g., default, restructuring, etc., see below)</a:t>
            </a:r>
          </a:p>
          <a:p>
            <a:pPr algn="just" eaLnBrk="1" hangingPunct="1">
              <a:lnSpc>
                <a:spcPct val="80000"/>
              </a:lnSpc>
            </a:pPr>
            <a:endParaRPr lang="en-GB" altLang="el-GR" sz="2000" dirty="0"/>
          </a:p>
          <a:p>
            <a:pPr algn="just" eaLnBrk="1" hangingPunct="1">
              <a:lnSpc>
                <a:spcPct val="80000"/>
              </a:lnSpc>
            </a:pPr>
            <a:r>
              <a:rPr lang="en-GB" altLang="el-GR" sz="2000" dirty="0"/>
              <a:t>The </a:t>
            </a:r>
            <a:r>
              <a:rPr lang="en-GB" altLang="el-GR" sz="2000" dirty="0">
                <a:solidFill>
                  <a:srgbClr val="FF0000"/>
                </a:solidFill>
              </a:rPr>
              <a:t>premium payments </a:t>
            </a:r>
            <a:r>
              <a:rPr lang="en-GB" altLang="el-GR" sz="2000" dirty="0"/>
              <a:t>(usually quarterly)</a:t>
            </a:r>
            <a:endParaRPr lang="en-US" altLang="el-GR" sz="20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0702B4FC-29C5-47E1-9781-7A38DA2A2C27}"/>
              </a:ext>
            </a:extLst>
          </p:cNvPr>
          <p:cNvSpPr>
            <a:spLocks noGrp="1" noChangeArrowheads="1"/>
          </p:cNvSpPr>
          <p:nvPr>
            <p:ph type="title"/>
          </p:nvPr>
        </p:nvSpPr>
        <p:spPr>
          <a:xfrm>
            <a:off x="693140" y="249716"/>
            <a:ext cx="10515600" cy="624776"/>
          </a:xfrm>
        </p:spPr>
        <p:txBody>
          <a:bodyPr>
            <a:normAutofit fontScale="90000"/>
          </a:bodyPr>
          <a:lstStyle/>
          <a:p>
            <a:pPr eaLnBrk="1" hangingPunct="1"/>
            <a:r>
              <a:rPr lang="en-GB" altLang="el-GR" sz="4000" b="1" dirty="0"/>
              <a:t>Fixed Income Markets – </a:t>
            </a:r>
            <a:r>
              <a:rPr lang="el-GR" altLang="el-GR" sz="4000" b="1" dirty="0" err="1"/>
              <a:t>Credit</a:t>
            </a:r>
            <a:r>
              <a:rPr lang="el-GR" altLang="el-GR" sz="4000" b="1" dirty="0"/>
              <a:t> </a:t>
            </a:r>
            <a:r>
              <a:rPr lang="el-GR" altLang="el-GR" sz="4000" b="1" dirty="0" err="1"/>
              <a:t>Default</a:t>
            </a:r>
            <a:r>
              <a:rPr lang="el-GR" altLang="el-GR" sz="4000" b="1" dirty="0"/>
              <a:t> </a:t>
            </a:r>
            <a:r>
              <a:rPr lang="el-GR" altLang="el-GR" sz="4000" b="1" dirty="0" err="1"/>
              <a:t>Swap</a:t>
            </a:r>
            <a:r>
              <a:rPr lang="el-GR" altLang="el-GR" sz="4000" dirty="0"/>
              <a:t> (</a:t>
            </a:r>
            <a:r>
              <a:rPr lang="el-GR" altLang="el-GR" sz="4000" b="1" dirty="0"/>
              <a:t>CDS</a:t>
            </a:r>
            <a:r>
              <a:rPr lang="el-GR" altLang="el-GR" sz="4000" dirty="0"/>
              <a:t>)</a:t>
            </a:r>
          </a:p>
        </p:txBody>
      </p:sp>
      <p:sp>
        <p:nvSpPr>
          <p:cNvPr id="78851" name="Rectangle 3">
            <a:extLst>
              <a:ext uri="{FF2B5EF4-FFF2-40B4-BE49-F238E27FC236}">
                <a16:creationId xmlns:a16="http://schemas.microsoft.com/office/drawing/2014/main" id="{867A12ED-B0D0-43B6-9959-D40E8C29564B}"/>
              </a:ext>
            </a:extLst>
          </p:cNvPr>
          <p:cNvSpPr>
            <a:spLocks noGrp="1" noChangeArrowheads="1"/>
          </p:cNvSpPr>
          <p:nvPr>
            <p:ph type="body" idx="1"/>
          </p:nvPr>
        </p:nvSpPr>
        <p:spPr>
          <a:xfrm>
            <a:off x="693140" y="1167413"/>
            <a:ext cx="11123039" cy="5313285"/>
          </a:xfrm>
        </p:spPr>
        <p:txBody>
          <a:bodyPr>
            <a:normAutofit lnSpcReduction="10000"/>
          </a:bodyPr>
          <a:lstStyle/>
          <a:p>
            <a:pPr marL="495300" indent="-495300" algn="just">
              <a:lnSpc>
                <a:spcPct val="80000"/>
              </a:lnSpc>
            </a:pPr>
            <a:r>
              <a:rPr lang="en-US" altLang="el-GR" sz="2000" dirty="0"/>
              <a:t>The </a:t>
            </a:r>
            <a:r>
              <a:rPr lang="en-US" altLang="el-GR" sz="2000" b="1" dirty="0">
                <a:solidFill>
                  <a:srgbClr val="FF0000"/>
                </a:solidFill>
              </a:rPr>
              <a:t>credit event (default) </a:t>
            </a:r>
            <a:r>
              <a:rPr lang="en-US" altLang="el-GR" sz="2000" dirty="0"/>
              <a:t>may be: </a:t>
            </a:r>
          </a:p>
          <a:p>
            <a:pPr marL="0" indent="0" algn="just">
              <a:lnSpc>
                <a:spcPct val="80000"/>
              </a:lnSpc>
              <a:buNone/>
            </a:pPr>
            <a:r>
              <a:rPr lang="en-US" altLang="el-GR" sz="2000" dirty="0"/>
              <a:t>	→	A Failure to pay, i.e., the issuer of the underlying cannot make payments </a:t>
            </a:r>
          </a:p>
          <a:p>
            <a:pPr marL="0" indent="0" algn="just">
              <a:lnSpc>
                <a:spcPct val="80000"/>
              </a:lnSpc>
              <a:buNone/>
            </a:pPr>
            <a:r>
              <a:rPr lang="en-US" altLang="el-GR" sz="2000" dirty="0"/>
              <a:t>	→	A Repudiation, i.e., a disagreement over the validity of contractual debt obligations </a:t>
            </a:r>
          </a:p>
          <a:p>
            <a:pPr marL="0" indent="0" algn="just">
              <a:lnSpc>
                <a:spcPct val="80000"/>
              </a:lnSpc>
              <a:buNone/>
            </a:pPr>
            <a:r>
              <a:rPr lang="en-US" altLang="el-GR" sz="2000" dirty="0"/>
              <a:t>	→	A Moratorium: i.e.,  a suspension of contractual debt obligations </a:t>
            </a:r>
          </a:p>
          <a:p>
            <a:pPr marL="0" indent="0" algn="just">
              <a:lnSpc>
                <a:spcPct val="80000"/>
              </a:lnSpc>
              <a:buNone/>
            </a:pPr>
            <a:r>
              <a:rPr lang="en-US" altLang="el-GR" sz="2000" dirty="0"/>
              <a:t>	→	A Restructuring, i.e., when an entity restructures contractual debt obligations </a:t>
            </a:r>
          </a:p>
          <a:p>
            <a:pPr marL="0" indent="0" algn="just">
              <a:lnSpc>
                <a:spcPct val="80000"/>
              </a:lnSpc>
              <a:buNone/>
            </a:pPr>
            <a:r>
              <a:rPr lang="en-US" altLang="el-GR" sz="2000" dirty="0"/>
              <a:t>	→	A Government intervention, i.e., actions that affect the contractual debt obligations </a:t>
            </a:r>
          </a:p>
          <a:p>
            <a:pPr marL="0" indent="0" algn="just">
              <a:lnSpc>
                <a:spcPct val="80000"/>
              </a:lnSpc>
              <a:buNone/>
            </a:pPr>
            <a:r>
              <a:rPr lang="en-US" altLang="el-GR" sz="2000" dirty="0"/>
              <a:t>	→	In some cases, a downgrade of the credit rating, etc.</a:t>
            </a:r>
          </a:p>
          <a:p>
            <a:pPr marL="495300" indent="-495300" algn="just">
              <a:lnSpc>
                <a:spcPct val="80000"/>
              </a:lnSpc>
            </a:pPr>
            <a:endParaRPr lang="en-US" altLang="el-GR" sz="2000" dirty="0"/>
          </a:p>
          <a:p>
            <a:pPr marL="495300" indent="-495300" algn="just">
              <a:lnSpc>
                <a:spcPct val="80000"/>
              </a:lnSpc>
            </a:pPr>
            <a:r>
              <a:rPr lang="en-US" altLang="el-GR" sz="2000" dirty="0"/>
              <a:t>In case of a “credit event” the buyer may: </a:t>
            </a:r>
          </a:p>
          <a:p>
            <a:pPr marL="495300" indent="-495300" algn="just">
              <a:lnSpc>
                <a:spcPct val="80000"/>
              </a:lnSpc>
            </a:pPr>
            <a:endParaRPr lang="en-US" altLang="el-GR" sz="2000" dirty="0"/>
          </a:p>
          <a:p>
            <a:pPr marL="0" indent="0" algn="just">
              <a:lnSpc>
                <a:spcPct val="80000"/>
              </a:lnSpc>
              <a:buNone/>
            </a:pPr>
            <a:r>
              <a:rPr lang="en-US" altLang="el-GR" sz="2000" dirty="0"/>
              <a:t>	→	Deliver to the seller the bond and receive the face value of the bond</a:t>
            </a:r>
          </a:p>
          <a:p>
            <a:pPr marL="0" indent="0" algn="just">
              <a:lnSpc>
                <a:spcPct val="80000"/>
              </a:lnSpc>
              <a:buNone/>
            </a:pPr>
            <a:r>
              <a:rPr lang="en-US" altLang="el-GR" sz="2000" dirty="0"/>
              <a:t>	→	Receive from the seller the difference between the face value of the bond and the 		current market price of the bond</a:t>
            </a:r>
            <a:endParaRPr lang="en-GB" altLang="el-GR" sz="2000" dirty="0"/>
          </a:p>
          <a:p>
            <a:pPr marL="514350" indent="-514350" algn="just">
              <a:lnSpc>
                <a:spcPct val="80000"/>
              </a:lnSpc>
              <a:buAutoNum type="romanLcParenBoth" startAt="2"/>
            </a:pPr>
            <a:endParaRPr lang="en-GB" altLang="el-GR" sz="2000" dirty="0"/>
          </a:p>
          <a:p>
            <a:pPr marL="0" indent="0" algn="just">
              <a:lnSpc>
                <a:spcPct val="80000"/>
              </a:lnSpc>
              <a:buNone/>
            </a:pPr>
            <a:r>
              <a:rPr lang="en-GB" altLang="el-GR" sz="2000" dirty="0"/>
              <a:t>Note that, historically, </a:t>
            </a:r>
            <a:r>
              <a:rPr lang="en-GB" altLang="el-GR" sz="2000" dirty="0">
                <a:solidFill>
                  <a:srgbClr val="FF0000"/>
                </a:solidFill>
              </a:rPr>
              <a:t>only about 0.2% of firms </a:t>
            </a:r>
            <a:r>
              <a:rPr lang="en-GB" altLang="el-GR" sz="2000" dirty="0"/>
              <a:t>with a credit rating above ΒΒΒ eventually default</a:t>
            </a:r>
          </a:p>
          <a:p>
            <a:pPr marL="0" indent="0">
              <a:lnSpc>
                <a:spcPct val="80000"/>
              </a:lnSpc>
              <a:buNone/>
            </a:pPr>
            <a:endParaRPr lang="el-GR" altLang="el-GR" sz="2000" dirty="0"/>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a:extLst>
              <a:ext uri="{FF2B5EF4-FFF2-40B4-BE49-F238E27FC236}">
                <a16:creationId xmlns:a16="http://schemas.microsoft.com/office/drawing/2014/main" id="{F430941A-B5F3-4F38-BE81-9D2502ECB57A}"/>
              </a:ext>
            </a:extLst>
          </p:cNvPr>
          <p:cNvSpPr>
            <a:spLocks noGrp="1" noChangeArrowheads="1"/>
          </p:cNvSpPr>
          <p:nvPr>
            <p:ph type="body" idx="1"/>
          </p:nvPr>
        </p:nvSpPr>
        <p:spPr>
          <a:xfrm>
            <a:off x="582424" y="1047565"/>
            <a:ext cx="11331409" cy="5353235"/>
          </a:xfrm>
        </p:spPr>
        <p:txBody>
          <a:bodyPr>
            <a:noAutofit/>
          </a:bodyPr>
          <a:lstStyle/>
          <a:p>
            <a:pPr algn="just" eaLnBrk="1" hangingPunct="1">
              <a:lnSpc>
                <a:spcPct val="80000"/>
              </a:lnSpc>
            </a:pPr>
            <a:r>
              <a:rPr lang="en-US" altLang="el-GR" sz="2000" b="1" dirty="0">
                <a:solidFill>
                  <a:srgbClr val="FF0000"/>
                </a:solidFill>
              </a:rPr>
              <a:t>Example</a:t>
            </a:r>
            <a:r>
              <a:rPr lang="en-US" altLang="el-GR" sz="2000" b="1" dirty="0"/>
              <a:t> </a:t>
            </a:r>
          </a:p>
          <a:p>
            <a:pPr algn="just" eaLnBrk="1" hangingPunct="1">
              <a:lnSpc>
                <a:spcPct val="80000"/>
              </a:lnSpc>
            </a:pPr>
            <a:endParaRPr lang="en-US" altLang="el-GR" sz="2000" dirty="0"/>
          </a:p>
          <a:p>
            <a:pPr algn="just" eaLnBrk="1" hangingPunct="1">
              <a:lnSpc>
                <a:spcPct val="80000"/>
              </a:lnSpc>
            </a:pPr>
            <a:r>
              <a:rPr lang="en-US" altLang="el-GR" sz="2000" dirty="0"/>
              <a:t>An Investor A </a:t>
            </a:r>
            <a:r>
              <a:rPr lang="en-US" altLang="el-GR" sz="2000" dirty="0">
                <a:solidFill>
                  <a:srgbClr val="FF0000"/>
                </a:solidFill>
              </a:rPr>
              <a:t>buys</a:t>
            </a:r>
            <a:r>
              <a:rPr lang="en-US" altLang="el-GR" sz="2000" dirty="0"/>
              <a:t> from Investment Bank B a </a:t>
            </a:r>
            <a:r>
              <a:rPr lang="en-US" altLang="el-GR" sz="2000" dirty="0">
                <a:solidFill>
                  <a:srgbClr val="FF0000"/>
                </a:solidFill>
              </a:rPr>
              <a:t>3-year CDS </a:t>
            </a:r>
            <a:r>
              <a:rPr lang="en-US" altLang="el-GR" sz="2000" dirty="0"/>
              <a:t>contract </a:t>
            </a:r>
            <a:r>
              <a:rPr lang="en-US" altLang="el-GR" sz="2000" dirty="0">
                <a:solidFill>
                  <a:srgbClr val="FF0000"/>
                </a:solidFill>
              </a:rPr>
              <a:t>on the bond </a:t>
            </a:r>
            <a:r>
              <a:rPr lang="en-US" altLang="el-GR" sz="2000" dirty="0"/>
              <a:t>issued by Company C</a:t>
            </a:r>
          </a:p>
          <a:p>
            <a:pPr algn="just">
              <a:lnSpc>
                <a:spcPct val="80000"/>
              </a:lnSpc>
            </a:pPr>
            <a:r>
              <a:rPr lang="en-US" altLang="el-GR" sz="2000" dirty="0"/>
              <a:t>A owns </a:t>
            </a:r>
            <a:r>
              <a:rPr lang="en-US" altLang="el-GR" sz="2000" dirty="0">
                <a:solidFill>
                  <a:srgbClr val="FF0000"/>
                </a:solidFill>
              </a:rPr>
              <a:t>$100,000,000 </a:t>
            </a:r>
            <a:r>
              <a:rPr lang="en-US" altLang="el-GR" sz="2000" dirty="0"/>
              <a:t>worth of Bond C </a:t>
            </a:r>
          </a:p>
          <a:p>
            <a:pPr algn="just" eaLnBrk="1" hangingPunct="1">
              <a:lnSpc>
                <a:spcPct val="80000"/>
              </a:lnSpc>
            </a:pPr>
            <a:r>
              <a:rPr lang="en-US" altLang="el-GR" sz="2000" dirty="0"/>
              <a:t>Assume that the current CDS spread on BOND C is </a:t>
            </a:r>
            <a:r>
              <a:rPr lang="en-US" altLang="el-GR" sz="2000" dirty="0">
                <a:solidFill>
                  <a:srgbClr val="FF0000"/>
                </a:solidFill>
              </a:rPr>
              <a:t>0.4%</a:t>
            </a:r>
            <a:r>
              <a:rPr lang="en-US" altLang="el-GR" sz="2000" dirty="0"/>
              <a:t> (i.e., 40 basis points; 1 bp = 0.01%)</a:t>
            </a:r>
          </a:p>
          <a:p>
            <a:pPr algn="just" eaLnBrk="1" hangingPunct="1">
              <a:lnSpc>
                <a:spcPct val="80000"/>
              </a:lnSpc>
            </a:pPr>
            <a:r>
              <a:rPr lang="en-US" altLang="el-GR" sz="2000" dirty="0"/>
              <a:t>A will pay to B </a:t>
            </a:r>
            <a:r>
              <a:rPr lang="en-US" altLang="el-GR" sz="2000" dirty="0">
                <a:solidFill>
                  <a:srgbClr val="FF0000"/>
                </a:solidFill>
              </a:rPr>
              <a:t>$400,000 </a:t>
            </a:r>
            <a:r>
              <a:rPr lang="en-US" altLang="el-GR" sz="2000" dirty="0"/>
              <a:t>annually (i.e., 0.4% of $100,000,000) </a:t>
            </a:r>
          </a:p>
          <a:p>
            <a:pPr marL="0" indent="0" algn="just" eaLnBrk="1" hangingPunct="1">
              <a:lnSpc>
                <a:spcPct val="80000"/>
              </a:lnSpc>
              <a:buNone/>
            </a:pPr>
            <a:endParaRPr lang="en-US" altLang="el-GR" sz="2000" dirty="0"/>
          </a:p>
          <a:p>
            <a:pPr algn="just">
              <a:lnSpc>
                <a:spcPct val="80000"/>
              </a:lnSpc>
            </a:pPr>
            <a:r>
              <a:rPr lang="en-US" altLang="el-GR" sz="2000" dirty="0"/>
              <a:t>If </a:t>
            </a:r>
            <a:r>
              <a:rPr lang="en-US" altLang="el-GR" sz="2000" b="1" dirty="0">
                <a:solidFill>
                  <a:srgbClr val="FF0000"/>
                </a:solidFill>
              </a:rPr>
              <a:t>there is no </a:t>
            </a:r>
            <a:r>
              <a:rPr lang="en-US" altLang="el-GR" sz="2000" dirty="0"/>
              <a:t>credit event for Company C during the following 3 years </a:t>
            </a:r>
          </a:p>
          <a:p>
            <a:pPr marL="0" indent="0" algn="just" eaLnBrk="1" hangingPunct="1">
              <a:lnSpc>
                <a:spcPct val="80000"/>
              </a:lnSpc>
              <a:buNone/>
            </a:pPr>
            <a:r>
              <a:rPr lang="en-US" altLang="el-GR" sz="2000" dirty="0"/>
              <a:t>	→	Investor A has paid $400,000 x 3 = </a:t>
            </a:r>
            <a:r>
              <a:rPr lang="en-US" altLang="el-GR" sz="2000" b="1" dirty="0">
                <a:solidFill>
                  <a:srgbClr val="FF0000"/>
                </a:solidFill>
              </a:rPr>
              <a:t>$1,200,000 </a:t>
            </a:r>
            <a:r>
              <a:rPr lang="en-US" altLang="el-GR" sz="2000" dirty="0"/>
              <a:t>to Investment Bank B and the CDS expires </a:t>
            </a:r>
          </a:p>
          <a:p>
            <a:pPr marL="0" indent="0" algn="just" eaLnBrk="1" hangingPunct="1">
              <a:lnSpc>
                <a:spcPct val="80000"/>
              </a:lnSpc>
              <a:buNone/>
            </a:pPr>
            <a:endParaRPr lang="en-US" altLang="el-GR" sz="2000" dirty="0"/>
          </a:p>
          <a:p>
            <a:pPr algn="just">
              <a:lnSpc>
                <a:spcPct val="80000"/>
              </a:lnSpc>
            </a:pPr>
            <a:r>
              <a:rPr lang="en-US" altLang="el-GR" sz="2000" dirty="0"/>
              <a:t>If </a:t>
            </a:r>
            <a:r>
              <a:rPr lang="en-US" altLang="el-GR" sz="2000" b="1" dirty="0">
                <a:solidFill>
                  <a:srgbClr val="FF0000"/>
                </a:solidFill>
              </a:rPr>
              <a:t>there is </a:t>
            </a:r>
            <a:r>
              <a:rPr lang="en-US" altLang="el-GR" sz="2000" dirty="0"/>
              <a:t>a credit event for Company C during the following 3 years, say at the end of the 2</a:t>
            </a:r>
            <a:r>
              <a:rPr lang="en-US" altLang="el-GR" sz="2000" baseline="30000" dirty="0"/>
              <a:t>nd</a:t>
            </a:r>
            <a:r>
              <a:rPr lang="en-US" altLang="el-GR" sz="2000" dirty="0"/>
              <a:t> year </a:t>
            </a:r>
          </a:p>
          <a:p>
            <a:pPr marL="0" indent="0" algn="just" eaLnBrk="1" hangingPunct="1">
              <a:lnSpc>
                <a:spcPct val="80000"/>
              </a:lnSpc>
              <a:buNone/>
            </a:pPr>
            <a:r>
              <a:rPr lang="en-US" altLang="el-GR" sz="2000" dirty="0"/>
              <a:t>	→	Investor A has paid $400,000 x 2 = </a:t>
            </a:r>
            <a:r>
              <a:rPr lang="en-US" altLang="el-GR" sz="2000" dirty="0">
                <a:solidFill>
                  <a:srgbClr val="FF0000"/>
                </a:solidFill>
              </a:rPr>
              <a:t>$800,000 </a:t>
            </a:r>
            <a:r>
              <a:rPr lang="en-US" altLang="el-GR" sz="2000" dirty="0"/>
              <a:t>to Investment Bank B</a:t>
            </a:r>
          </a:p>
          <a:p>
            <a:pPr marL="0" indent="0" algn="just" eaLnBrk="1" hangingPunct="1">
              <a:lnSpc>
                <a:spcPct val="80000"/>
              </a:lnSpc>
              <a:buNone/>
            </a:pPr>
            <a:r>
              <a:rPr lang="en-US" altLang="el-GR" sz="2000" dirty="0"/>
              <a:t>	→	Investment Bank B will pay to Investor A </a:t>
            </a:r>
            <a:r>
              <a:rPr lang="en-US" altLang="el-GR" sz="2000" dirty="0">
                <a:solidFill>
                  <a:srgbClr val="FF0000"/>
                </a:solidFill>
              </a:rPr>
              <a:t>$100,000,000 </a:t>
            </a:r>
          </a:p>
        </p:txBody>
      </p:sp>
      <p:sp>
        <p:nvSpPr>
          <p:cNvPr id="2" name="Rectangle 2">
            <a:extLst>
              <a:ext uri="{FF2B5EF4-FFF2-40B4-BE49-F238E27FC236}">
                <a16:creationId xmlns:a16="http://schemas.microsoft.com/office/drawing/2014/main" id="{DD1AFD46-5264-A543-4677-2AD4D50D5FCA}"/>
              </a:ext>
            </a:extLst>
          </p:cNvPr>
          <p:cNvSpPr>
            <a:spLocks noGrp="1" noChangeArrowheads="1"/>
          </p:cNvSpPr>
          <p:nvPr>
            <p:ph type="title"/>
          </p:nvPr>
        </p:nvSpPr>
        <p:spPr>
          <a:xfrm>
            <a:off x="582424" y="276307"/>
            <a:ext cx="10515600" cy="624776"/>
          </a:xfrm>
        </p:spPr>
        <p:txBody>
          <a:bodyPr>
            <a:normAutofit fontScale="90000"/>
          </a:bodyPr>
          <a:lstStyle/>
          <a:p>
            <a:pPr eaLnBrk="1" hangingPunct="1"/>
            <a:r>
              <a:rPr lang="en-GB" altLang="el-GR" sz="4000" b="1" dirty="0"/>
              <a:t>Fixed Income Markets – </a:t>
            </a:r>
            <a:r>
              <a:rPr lang="el-GR" altLang="el-GR" sz="4000" b="1" dirty="0" err="1"/>
              <a:t>Credit</a:t>
            </a:r>
            <a:r>
              <a:rPr lang="el-GR" altLang="el-GR" sz="4000" b="1" dirty="0"/>
              <a:t> </a:t>
            </a:r>
            <a:r>
              <a:rPr lang="el-GR" altLang="el-GR" sz="4000" b="1" dirty="0" err="1"/>
              <a:t>Default</a:t>
            </a:r>
            <a:r>
              <a:rPr lang="el-GR" altLang="el-GR" sz="4000" b="1" dirty="0"/>
              <a:t> </a:t>
            </a:r>
            <a:r>
              <a:rPr lang="el-GR" altLang="el-GR" sz="4000" b="1" dirty="0" err="1"/>
              <a:t>Swap</a:t>
            </a:r>
            <a:r>
              <a:rPr lang="el-GR" altLang="el-GR" sz="4000" dirty="0"/>
              <a:t> (</a:t>
            </a:r>
            <a:r>
              <a:rPr lang="el-GR" altLang="el-GR" sz="4000" b="1" dirty="0"/>
              <a:t>CDS</a:t>
            </a:r>
            <a:r>
              <a:rPr lang="el-GR" altLang="el-GR" sz="4000" dirty="0"/>
              <a:t>)</a:t>
            </a:r>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a:extLst>
              <a:ext uri="{FF2B5EF4-FFF2-40B4-BE49-F238E27FC236}">
                <a16:creationId xmlns:a16="http://schemas.microsoft.com/office/drawing/2014/main" id="{FFA9BF5F-463B-4629-91ED-E7F86228A3BE}"/>
              </a:ext>
            </a:extLst>
          </p:cNvPr>
          <p:cNvSpPr>
            <a:spLocks noGrp="1" noChangeArrowheads="1"/>
          </p:cNvSpPr>
          <p:nvPr>
            <p:ph type="title"/>
          </p:nvPr>
        </p:nvSpPr>
        <p:spPr>
          <a:xfrm>
            <a:off x="696286" y="304800"/>
            <a:ext cx="10906829" cy="614594"/>
          </a:xfrm>
        </p:spPr>
        <p:txBody>
          <a:bodyPr>
            <a:normAutofit fontScale="90000"/>
          </a:bodyPr>
          <a:lstStyle/>
          <a:p>
            <a:r>
              <a:rPr lang="en-GB" altLang="el-GR" sz="4000" b="1" dirty="0"/>
              <a:t>Fixed Income Markets – </a:t>
            </a:r>
            <a:r>
              <a:rPr lang="el-GR" altLang="el-GR" sz="4000" b="1" dirty="0" err="1"/>
              <a:t>Credit</a:t>
            </a:r>
            <a:r>
              <a:rPr lang="el-GR" altLang="el-GR" sz="4000" b="1" dirty="0"/>
              <a:t> </a:t>
            </a:r>
            <a:r>
              <a:rPr lang="el-GR" altLang="el-GR" sz="4000" b="1" dirty="0" err="1"/>
              <a:t>Default</a:t>
            </a:r>
            <a:r>
              <a:rPr lang="el-GR" altLang="el-GR" sz="4000" b="1" dirty="0"/>
              <a:t> </a:t>
            </a:r>
            <a:r>
              <a:rPr lang="el-GR" altLang="el-GR" sz="4000" b="1" dirty="0" err="1"/>
              <a:t>Swap</a:t>
            </a:r>
            <a:r>
              <a:rPr lang="el-GR" altLang="el-GR" sz="4000" dirty="0"/>
              <a:t> (</a:t>
            </a:r>
            <a:r>
              <a:rPr lang="el-GR" altLang="el-GR" sz="4000" b="1" dirty="0"/>
              <a:t>CDS</a:t>
            </a:r>
            <a:r>
              <a:rPr lang="el-GR" altLang="el-GR" sz="4000" dirty="0"/>
              <a:t>)</a:t>
            </a:r>
          </a:p>
        </p:txBody>
      </p:sp>
      <p:sp>
        <p:nvSpPr>
          <p:cNvPr id="82947" name="Rectangle 3">
            <a:extLst>
              <a:ext uri="{FF2B5EF4-FFF2-40B4-BE49-F238E27FC236}">
                <a16:creationId xmlns:a16="http://schemas.microsoft.com/office/drawing/2014/main" id="{955E51F6-2FFB-4CE3-9412-207A5B7937DF}"/>
              </a:ext>
            </a:extLst>
          </p:cNvPr>
          <p:cNvSpPr>
            <a:spLocks noGrp="1" noChangeArrowheads="1"/>
          </p:cNvSpPr>
          <p:nvPr>
            <p:ph type="body" idx="1"/>
          </p:nvPr>
        </p:nvSpPr>
        <p:spPr>
          <a:xfrm>
            <a:off x="696286" y="1100831"/>
            <a:ext cx="11023134" cy="5452369"/>
          </a:xfrm>
        </p:spPr>
        <p:txBody>
          <a:bodyPr>
            <a:normAutofit lnSpcReduction="10000"/>
          </a:bodyPr>
          <a:lstStyle/>
          <a:p>
            <a:pPr eaLnBrk="1" hangingPunct="1">
              <a:lnSpc>
                <a:spcPct val="90000"/>
              </a:lnSpc>
            </a:pPr>
            <a:r>
              <a:rPr lang="en-US" altLang="el-GR" sz="2000" dirty="0"/>
              <a:t>The periodic spread on a CDS is an indicator of the </a:t>
            </a:r>
            <a:r>
              <a:rPr lang="en-US" altLang="el-GR" sz="2000" dirty="0">
                <a:solidFill>
                  <a:srgbClr val="FF0000"/>
                </a:solidFill>
              </a:rPr>
              <a:t>credit risk </a:t>
            </a:r>
            <a:r>
              <a:rPr lang="en-US" altLang="el-GR" sz="2000" dirty="0"/>
              <a:t>(</a:t>
            </a:r>
            <a:r>
              <a:rPr lang="en-US" altLang="el-GR" sz="2000" dirty="0" err="1"/>
              <a:t>Blommestein</a:t>
            </a:r>
            <a:r>
              <a:rPr lang="en-US" altLang="el-GR" sz="2000" dirty="0"/>
              <a:t>, et al., 2016)</a:t>
            </a:r>
          </a:p>
          <a:p>
            <a:pPr eaLnBrk="1" hangingPunct="1">
              <a:lnSpc>
                <a:spcPct val="90000"/>
              </a:lnSpc>
            </a:pPr>
            <a:endParaRPr lang="en-US" altLang="el-GR" sz="2000" dirty="0"/>
          </a:p>
          <a:p>
            <a:pPr eaLnBrk="1" hangingPunct="1">
              <a:lnSpc>
                <a:spcPct val="90000"/>
              </a:lnSpc>
            </a:pPr>
            <a:r>
              <a:rPr lang="en-US" altLang="el-GR" sz="2000" dirty="0"/>
              <a:t>The periodic spread level indicates the </a:t>
            </a:r>
            <a:r>
              <a:rPr lang="en-US" altLang="el-GR" sz="2000" dirty="0">
                <a:solidFill>
                  <a:srgbClr val="FF0000"/>
                </a:solidFill>
              </a:rPr>
              <a:t>probability of default </a:t>
            </a:r>
            <a:r>
              <a:rPr lang="en-US" altLang="el-GR" sz="2000" dirty="0"/>
              <a:t>(see graph later)</a:t>
            </a:r>
          </a:p>
          <a:p>
            <a:pPr eaLnBrk="1" hangingPunct="1">
              <a:lnSpc>
                <a:spcPct val="90000"/>
              </a:lnSpc>
            </a:pPr>
            <a:endParaRPr lang="en-US" altLang="el-GR" sz="2000" dirty="0"/>
          </a:p>
          <a:p>
            <a:pPr eaLnBrk="1" hangingPunct="1">
              <a:lnSpc>
                <a:spcPct val="90000"/>
              </a:lnSpc>
            </a:pPr>
            <a:r>
              <a:rPr lang="en-US" altLang="el-GR" sz="2000" dirty="0"/>
              <a:t>Spreads are </a:t>
            </a:r>
            <a:r>
              <a:rPr lang="en-US" altLang="el-GR" sz="2000" b="1" dirty="0">
                <a:solidFill>
                  <a:srgbClr val="FF0000"/>
                </a:solidFill>
              </a:rPr>
              <a:t>traded continuously </a:t>
            </a:r>
            <a:r>
              <a:rPr lang="en-US" altLang="el-GR" sz="2000" dirty="0"/>
              <a:t>and reflect the </a:t>
            </a:r>
            <a:r>
              <a:rPr lang="en-US" altLang="el-GR" sz="2000" b="1" dirty="0">
                <a:solidFill>
                  <a:srgbClr val="FF0000"/>
                </a:solidFill>
              </a:rPr>
              <a:t>varying market expectations </a:t>
            </a:r>
            <a:r>
              <a:rPr lang="en-US" altLang="el-GR" sz="2000" dirty="0"/>
              <a:t>and beliefs </a:t>
            </a:r>
          </a:p>
          <a:p>
            <a:pPr eaLnBrk="1" hangingPunct="1">
              <a:lnSpc>
                <a:spcPct val="90000"/>
              </a:lnSpc>
            </a:pPr>
            <a:endParaRPr lang="en-US" altLang="el-GR" sz="2000" dirty="0"/>
          </a:p>
          <a:p>
            <a:pPr eaLnBrk="1" hangingPunct="1">
              <a:lnSpc>
                <a:spcPct val="90000"/>
              </a:lnSpc>
            </a:pPr>
            <a:r>
              <a:rPr lang="en-US" altLang="el-GR" sz="2000" dirty="0"/>
              <a:t>For example, consider BOND C above. </a:t>
            </a:r>
          </a:p>
          <a:p>
            <a:pPr eaLnBrk="1" hangingPunct="1">
              <a:lnSpc>
                <a:spcPct val="90000"/>
              </a:lnSpc>
            </a:pPr>
            <a:endParaRPr lang="en-US" altLang="el-GR" sz="2000" dirty="0"/>
          </a:p>
          <a:p>
            <a:pPr eaLnBrk="1" hangingPunct="1">
              <a:lnSpc>
                <a:spcPct val="90000"/>
              </a:lnSpc>
            </a:pPr>
            <a:r>
              <a:rPr lang="en-US" altLang="el-GR" sz="2000" dirty="0"/>
              <a:t>If </a:t>
            </a:r>
            <a:r>
              <a:rPr lang="en-US" altLang="el-GR" sz="2000" dirty="0">
                <a:solidFill>
                  <a:srgbClr val="FF0000"/>
                </a:solidFill>
              </a:rPr>
              <a:t>negative news arrive </a:t>
            </a:r>
            <a:r>
              <a:rPr lang="en-US" altLang="el-GR" sz="2000" dirty="0"/>
              <a:t>in the market about company C, the spread may rise to, say, </a:t>
            </a:r>
            <a:r>
              <a:rPr lang="en-US" altLang="el-GR" sz="2000" dirty="0">
                <a:solidFill>
                  <a:srgbClr val="FF0000"/>
                </a:solidFill>
              </a:rPr>
              <a:t>0.8%.</a:t>
            </a:r>
          </a:p>
          <a:p>
            <a:pPr eaLnBrk="1" hangingPunct="1">
              <a:lnSpc>
                <a:spcPct val="90000"/>
              </a:lnSpc>
            </a:pPr>
            <a:endParaRPr lang="en-US" altLang="el-GR" sz="2000" dirty="0"/>
          </a:p>
          <a:p>
            <a:pPr eaLnBrk="1" hangingPunct="1">
              <a:lnSpc>
                <a:spcPct val="90000"/>
              </a:lnSpc>
            </a:pPr>
            <a:r>
              <a:rPr lang="en-US" altLang="el-GR" sz="2000" dirty="0"/>
              <a:t>In that case a new buyer of a 3-year CDS on BONDC will be required to pay </a:t>
            </a:r>
            <a:r>
              <a:rPr lang="en-US" altLang="el-GR" sz="2000" dirty="0">
                <a:solidFill>
                  <a:srgbClr val="FF0000"/>
                </a:solidFill>
              </a:rPr>
              <a:t>$800,000 </a:t>
            </a:r>
            <a:r>
              <a:rPr lang="en-US" altLang="el-GR" sz="2000" dirty="0"/>
              <a:t>as an insurance.</a:t>
            </a:r>
          </a:p>
          <a:p>
            <a:pPr eaLnBrk="1" hangingPunct="1">
              <a:lnSpc>
                <a:spcPct val="90000"/>
              </a:lnSpc>
            </a:pPr>
            <a:endParaRPr lang="en-US" altLang="el-GR" sz="2000" dirty="0"/>
          </a:p>
          <a:p>
            <a:pPr eaLnBrk="1" hangingPunct="1">
              <a:lnSpc>
                <a:spcPct val="90000"/>
              </a:lnSpc>
            </a:pPr>
            <a:r>
              <a:rPr lang="en-US" altLang="el-GR" sz="2000" dirty="0"/>
              <a:t>Of course, Investor A now owns </a:t>
            </a:r>
            <a:r>
              <a:rPr lang="en-US" altLang="el-GR" sz="2000" dirty="0">
                <a:solidFill>
                  <a:srgbClr val="FF0000"/>
                </a:solidFill>
              </a:rPr>
              <a:t>a more valuable contract</a:t>
            </a:r>
          </a:p>
          <a:p>
            <a:pPr marL="0" indent="0" eaLnBrk="1" hangingPunct="1">
              <a:lnSpc>
                <a:spcPct val="90000"/>
              </a:lnSpc>
              <a:buNone/>
            </a:pPr>
            <a:r>
              <a:rPr lang="en-US" altLang="el-GR" sz="2000" dirty="0">
                <a:solidFill>
                  <a:srgbClr val="FF0000"/>
                </a:solidFill>
              </a:rPr>
              <a:t>	</a:t>
            </a:r>
            <a:r>
              <a:rPr lang="en-US" altLang="el-GR" sz="2000" dirty="0"/>
              <a:t>→	He/she may </a:t>
            </a:r>
            <a:r>
              <a:rPr lang="en-US" altLang="el-GR" sz="2000" dirty="0">
                <a:solidFill>
                  <a:srgbClr val="FF0000"/>
                </a:solidFill>
              </a:rPr>
              <a:t>sell it back to the market </a:t>
            </a:r>
            <a:r>
              <a:rPr lang="en-US" altLang="el-GR" sz="2000" dirty="0"/>
              <a:t>and </a:t>
            </a:r>
            <a:r>
              <a:rPr lang="en-US" altLang="el-GR" sz="2000" dirty="0">
                <a:solidFill>
                  <a:srgbClr val="FF0000"/>
                </a:solidFill>
              </a:rPr>
              <a:t>receive the difference </a:t>
            </a:r>
          </a:p>
          <a:p>
            <a:pPr eaLnBrk="1" hangingPunct="1">
              <a:lnSpc>
                <a:spcPct val="90000"/>
              </a:lnSpc>
            </a:pPr>
            <a:endParaRPr lang="el-GR" altLang="el-GR" sz="2000" dirty="0"/>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799DF568-4343-913A-8E2A-511458037CE8}"/>
              </a:ext>
            </a:extLst>
          </p:cNvPr>
          <p:cNvSpPr>
            <a:spLocks noGrp="1"/>
          </p:cNvSpPr>
          <p:nvPr>
            <p:ph type="title"/>
          </p:nvPr>
        </p:nvSpPr>
        <p:spPr>
          <a:xfrm>
            <a:off x="696286" y="2442499"/>
            <a:ext cx="5062086" cy="707895"/>
          </a:xfrm>
        </p:spPr>
        <p:txBody>
          <a:bodyPr>
            <a:normAutofit/>
          </a:bodyPr>
          <a:lstStyle/>
          <a:p>
            <a:r>
              <a:rPr lang="en-GB" sz="2400" b="1" dirty="0"/>
              <a:t>CDS spreads, 5/7/2023</a:t>
            </a:r>
          </a:p>
        </p:txBody>
      </p:sp>
      <p:pic>
        <p:nvPicPr>
          <p:cNvPr id="5" name="Θέση περιεχομένου 4">
            <a:extLst>
              <a:ext uri="{FF2B5EF4-FFF2-40B4-BE49-F238E27FC236}">
                <a16:creationId xmlns:a16="http://schemas.microsoft.com/office/drawing/2014/main" id="{1809C477-6F43-205B-00BC-99369D282741}"/>
              </a:ext>
            </a:extLst>
          </p:cNvPr>
          <p:cNvPicPr>
            <a:picLocks noGrp="1" noChangeAspect="1"/>
          </p:cNvPicPr>
          <p:nvPr>
            <p:ph idx="1"/>
          </p:nvPr>
        </p:nvPicPr>
        <p:blipFill>
          <a:blip r:embed="rId2"/>
          <a:stretch>
            <a:fillRect/>
          </a:stretch>
        </p:blipFill>
        <p:spPr>
          <a:xfrm>
            <a:off x="696286" y="3429000"/>
            <a:ext cx="5173053" cy="1972506"/>
          </a:xfrm>
          <a:prstGeom prst="rect">
            <a:avLst/>
          </a:prstGeom>
        </p:spPr>
      </p:pic>
      <p:sp>
        <p:nvSpPr>
          <p:cNvPr id="3" name="Rectangle 2">
            <a:extLst>
              <a:ext uri="{FF2B5EF4-FFF2-40B4-BE49-F238E27FC236}">
                <a16:creationId xmlns:a16="http://schemas.microsoft.com/office/drawing/2014/main" id="{6EC7F4AF-7FD2-B644-434D-22506957A789}"/>
              </a:ext>
            </a:extLst>
          </p:cNvPr>
          <p:cNvSpPr txBox="1">
            <a:spLocks noChangeArrowheads="1"/>
          </p:cNvSpPr>
          <p:nvPr/>
        </p:nvSpPr>
        <p:spPr>
          <a:xfrm>
            <a:off x="696286" y="304800"/>
            <a:ext cx="10906829" cy="614594"/>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l-GR" sz="4000" b="1" dirty="0"/>
              <a:t>Fixed Income Markets – </a:t>
            </a:r>
            <a:r>
              <a:rPr lang="el-GR" altLang="el-GR" sz="4000" b="1" dirty="0" err="1"/>
              <a:t>Credit</a:t>
            </a:r>
            <a:r>
              <a:rPr lang="el-GR" altLang="el-GR" sz="4000" b="1" dirty="0"/>
              <a:t> </a:t>
            </a:r>
            <a:r>
              <a:rPr lang="el-GR" altLang="el-GR" sz="4000" b="1" dirty="0" err="1"/>
              <a:t>Default</a:t>
            </a:r>
            <a:r>
              <a:rPr lang="el-GR" altLang="el-GR" sz="4000" b="1" dirty="0"/>
              <a:t> </a:t>
            </a:r>
            <a:r>
              <a:rPr lang="el-GR" altLang="el-GR" sz="4000" b="1" dirty="0" err="1"/>
              <a:t>Swap</a:t>
            </a:r>
            <a:r>
              <a:rPr lang="el-GR" altLang="el-GR" sz="4000" dirty="0"/>
              <a:t> (</a:t>
            </a:r>
            <a:r>
              <a:rPr lang="el-GR" altLang="el-GR" sz="4000" b="1" dirty="0"/>
              <a:t>CDS</a:t>
            </a:r>
            <a:r>
              <a:rPr lang="el-GR" altLang="el-GR" sz="4000" dirty="0"/>
              <a:t>)</a:t>
            </a:r>
          </a:p>
        </p:txBody>
      </p:sp>
      <p:pic>
        <p:nvPicPr>
          <p:cNvPr id="6" name="Εικόνα 5">
            <a:extLst>
              <a:ext uri="{FF2B5EF4-FFF2-40B4-BE49-F238E27FC236}">
                <a16:creationId xmlns:a16="http://schemas.microsoft.com/office/drawing/2014/main" id="{ED5ACC72-50AB-50ED-A515-AF49EEABB0D4}"/>
              </a:ext>
            </a:extLst>
          </p:cNvPr>
          <p:cNvPicPr>
            <a:picLocks noChangeAspect="1"/>
          </p:cNvPicPr>
          <p:nvPr/>
        </p:nvPicPr>
        <p:blipFill>
          <a:blip r:embed="rId3"/>
          <a:stretch>
            <a:fillRect/>
          </a:stretch>
        </p:blipFill>
        <p:spPr>
          <a:xfrm>
            <a:off x="6313391" y="1016496"/>
            <a:ext cx="5182323" cy="5536704"/>
          </a:xfrm>
          <a:prstGeom prst="rect">
            <a:avLst/>
          </a:prstGeom>
        </p:spPr>
      </p:pic>
    </p:spTree>
    <p:extLst>
      <p:ext uri="{BB962C8B-B14F-4D97-AF65-F5344CB8AC3E}">
        <p14:creationId xmlns:p14="http://schemas.microsoft.com/office/powerpoint/2010/main" val="26236594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D60D234A-68AB-D462-80AE-389C335C4441}"/>
              </a:ext>
            </a:extLst>
          </p:cNvPr>
          <p:cNvSpPr>
            <a:spLocks noGrp="1"/>
          </p:cNvSpPr>
          <p:nvPr>
            <p:ph type="title"/>
          </p:nvPr>
        </p:nvSpPr>
        <p:spPr>
          <a:xfrm>
            <a:off x="838200" y="1226260"/>
            <a:ext cx="10515600" cy="989222"/>
          </a:xfrm>
        </p:spPr>
        <p:txBody>
          <a:bodyPr>
            <a:normAutofit/>
          </a:bodyPr>
          <a:lstStyle/>
          <a:p>
            <a:r>
              <a:rPr lang="en-GB" sz="2400" b="1" dirty="0"/>
              <a:t>CDS spreads on US Bonds, 5/7/2023</a:t>
            </a:r>
            <a:endParaRPr lang="en-GB" sz="2400" dirty="0"/>
          </a:p>
        </p:txBody>
      </p:sp>
      <p:pic>
        <p:nvPicPr>
          <p:cNvPr id="4" name="Θέση περιεχομένου 3">
            <a:extLst>
              <a:ext uri="{FF2B5EF4-FFF2-40B4-BE49-F238E27FC236}">
                <a16:creationId xmlns:a16="http://schemas.microsoft.com/office/drawing/2014/main" id="{805CB81A-A74F-F9B3-B1A0-35AC0C023CDD}"/>
              </a:ext>
            </a:extLst>
          </p:cNvPr>
          <p:cNvPicPr>
            <a:picLocks noGrp="1" noChangeAspect="1"/>
          </p:cNvPicPr>
          <p:nvPr>
            <p:ph idx="1"/>
          </p:nvPr>
        </p:nvPicPr>
        <p:blipFill>
          <a:blip r:embed="rId2"/>
          <a:stretch>
            <a:fillRect/>
          </a:stretch>
        </p:blipFill>
        <p:spPr>
          <a:xfrm>
            <a:off x="989120" y="2325950"/>
            <a:ext cx="10515599" cy="3515557"/>
          </a:xfrm>
          <a:prstGeom prst="rect">
            <a:avLst/>
          </a:prstGeom>
        </p:spPr>
      </p:pic>
      <p:sp>
        <p:nvSpPr>
          <p:cNvPr id="3" name="Rectangle 2">
            <a:extLst>
              <a:ext uri="{FF2B5EF4-FFF2-40B4-BE49-F238E27FC236}">
                <a16:creationId xmlns:a16="http://schemas.microsoft.com/office/drawing/2014/main" id="{4A1CA18A-571A-D1D3-1CA5-D5CFA75E598A}"/>
              </a:ext>
            </a:extLst>
          </p:cNvPr>
          <p:cNvSpPr txBox="1">
            <a:spLocks noChangeArrowheads="1"/>
          </p:cNvSpPr>
          <p:nvPr/>
        </p:nvSpPr>
        <p:spPr>
          <a:xfrm>
            <a:off x="696286" y="304800"/>
            <a:ext cx="10906829" cy="614594"/>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l-GR" sz="4000" b="1"/>
              <a:t>Fixed Income Markets – </a:t>
            </a:r>
            <a:r>
              <a:rPr lang="el-GR" altLang="el-GR" sz="4000" b="1"/>
              <a:t>Credit Default Swap</a:t>
            </a:r>
            <a:r>
              <a:rPr lang="el-GR" altLang="el-GR" sz="4000"/>
              <a:t> (</a:t>
            </a:r>
            <a:r>
              <a:rPr lang="el-GR" altLang="el-GR" sz="4000" b="1"/>
              <a:t>CDS</a:t>
            </a:r>
            <a:r>
              <a:rPr lang="el-GR" altLang="el-GR" sz="4000"/>
              <a:t>)</a:t>
            </a:r>
            <a:endParaRPr lang="el-GR" altLang="el-GR" sz="4000" dirty="0"/>
          </a:p>
        </p:txBody>
      </p:sp>
    </p:spTree>
    <p:extLst>
      <p:ext uri="{BB962C8B-B14F-4D97-AF65-F5344CB8AC3E}">
        <p14:creationId xmlns:p14="http://schemas.microsoft.com/office/powerpoint/2010/main" val="116004217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Θέση περιεχομένου 3">
            <a:extLst>
              <a:ext uri="{FF2B5EF4-FFF2-40B4-BE49-F238E27FC236}">
                <a16:creationId xmlns:a16="http://schemas.microsoft.com/office/drawing/2014/main" id="{217F7239-C13C-DF95-F1AC-62A2D468A3FE}"/>
              </a:ext>
            </a:extLst>
          </p:cNvPr>
          <p:cNvPicPr>
            <a:picLocks noGrp="1" noChangeAspect="1"/>
          </p:cNvPicPr>
          <p:nvPr>
            <p:ph idx="1"/>
          </p:nvPr>
        </p:nvPicPr>
        <p:blipFill>
          <a:blip r:embed="rId2"/>
          <a:stretch>
            <a:fillRect/>
          </a:stretch>
        </p:blipFill>
        <p:spPr>
          <a:xfrm>
            <a:off x="772892" y="1615735"/>
            <a:ext cx="5095312" cy="4158797"/>
          </a:xfrm>
          <a:prstGeom prst="rect">
            <a:avLst/>
          </a:prstGeom>
        </p:spPr>
      </p:pic>
      <p:pic>
        <p:nvPicPr>
          <p:cNvPr id="5" name="Εικόνα 4">
            <a:extLst>
              <a:ext uri="{FF2B5EF4-FFF2-40B4-BE49-F238E27FC236}">
                <a16:creationId xmlns:a16="http://schemas.microsoft.com/office/drawing/2014/main" id="{E6E771B8-F682-FB00-658E-30B5461CD8E1}"/>
              </a:ext>
            </a:extLst>
          </p:cNvPr>
          <p:cNvPicPr>
            <a:picLocks noChangeAspect="1"/>
          </p:cNvPicPr>
          <p:nvPr/>
        </p:nvPicPr>
        <p:blipFill>
          <a:blip r:embed="rId3"/>
          <a:stretch>
            <a:fillRect/>
          </a:stretch>
        </p:blipFill>
        <p:spPr>
          <a:xfrm>
            <a:off x="6323798" y="1615734"/>
            <a:ext cx="5646418" cy="4158798"/>
          </a:xfrm>
          <a:prstGeom prst="rect">
            <a:avLst/>
          </a:prstGeom>
        </p:spPr>
      </p:pic>
      <p:sp>
        <p:nvSpPr>
          <p:cNvPr id="7" name="Rectangle 2">
            <a:extLst>
              <a:ext uri="{FF2B5EF4-FFF2-40B4-BE49-F238E27FC236}">
                <a16:creationId xmlns:a16="http://schemas.microsoft.com/office/drawing/2014/main" id="{D733BECA-6806-38EA-4A07-037A6E13A0F2}"/>
              </a:ext>
            </a:extLst>
          </p:cNvPr>
          <p:cNvSpPr>
            <a:spLocks noGrp="1" noChangeArrowheads="1"/>
          </p:cNvSpPr>
          <p:nvPr>
            <p:ph type="title"/>
          </p:nvPr>
        </p:nvSpPr>
        <p:spPr>
          <a:xfrm>
            <a:off x="610404" y="294104"/>
            <a:ext cx="10515600" cy="620296"/>
          </a:xfrm>
        </p:spPr>
        <p:txBody>
          <a:bodyPr>
            <a:normAutofit fontScale="90000"/>
          </a:bodyPr>
          <a:lstStyle/>
          <a:p>
            <a:r>
              <a:rPr lang="en-GB" altLang="el-GR" sz="4000" b="1" dirty="0"/>
              <a:t>Fixed Income Markets – </a:t>
            </a:r>
            <a:r>
              <a:rPr lang="el-GR" altLang="el-GR" sz="4000" b="1" dirty="0" err="1"/>
              <a:t>Credit</a:t>
            </a:r>
            <a:r>
              <a:rPr lang="el-GR" altLang="el-GR" sz="4000" b="1" dirty="0"/>
              <a:t> </a:t>
            </a:r>
            <a:r>
              <a:rPr lang="el-GR" altLang="el-GR" sz="4000" b="1" dirty="0" err="1"/>
              <a:t>Default</a:t>
            </a:r>
            <a:r>
              <a:rPr lang="el-GR" altLang="el-GR" sz="4000" b="1" dirty="0"/>
              <a:t> </a:t>
            </a:r>
            <a:r>
              <a:rPr lang="el-GR" altLang="el-GR" sz="4000" b="1" dirty="0" err="1"/>
              <a:t>Swap</a:t>
            </a:r>
            <a:r>
              <a:rPr lang="el-GR" altLang="el-GR" sz="4000" dirty="0"/>
              <a:t> (</a:t>
            </a:r>
            <a:r>
              <a:rPr lang="el-GR" altLang="el-GR" sz="4000" b="1" dirty="0"/>
              <a:t>CDS</a:t>
            </a:r>
            <a:r>
              <a:rPr lang="el-GR" altLang="el-GR" sz="4000" dirty="0"/>
              <a:t>)</a:t>
            </a:r>
          </a:p>
        </p:txBody>
      </p:sp>
    </p:spTree>
    <p:extLst>
      <p:ext uri="{BB962C8B-B14F-4D97-AF65-F5344CB8AC3E}">
        <p14:creationId xmlns:p14="http://schemas.microsoft.com/office/powerpoint/2010/main" val="98399928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8D021623-D4CE-634D-F7D8-50589921D5BA}"/>
              </a:ext>
            </a:extLst>
          </p:cNvPr>
          <p:cNvSpPr>
            <a:spLocks noGrp="1"/>
          </p:cNvSpPr>
          <p:nvPr>
            <p:ph idx="1"/>
          </p:nvPr>
        </p:nvSpPr>
        <p:spPr>
          <a:xfrm>
            <a:off x="713912" y="1108215"/>
            <a:ext cx="11120022" cy="5354729"/>
          </a:xfrm>
        </p:spPr>
        <p:txBody>
          <a:bodyPr>
            <a:normAutofit/>
          </a:bodyPr>
          <a:lstStyle/>
          <a:p>
            <a:pPr algn="just"/>
            <a:r>
              <a:rPr lang="en-GB" sz="2000" dirty="0"/>
              <a:t>Initially CDS were exchanged in a </a:t>
            </a:r>
            <a:r>
              <a:rPr lang="en-GB" sz="2000" dirty="0">
                <a:solidFill>
                  <a:srgbClr val="FF0000"/>
                </a:solidFill>
              </a:rPr>
              <a:t>bilateral system </a:t>
            </a:r>
            <a:r>
              <a:rPr lang="en-GB" sz="2000" dirty="0"/>
              <a:t>(see left graph) </a:t>
            </a:r>
          </a:p>
          <a:p>
            <a:pPr marL="0" indent="0" algn="just">
              <a:buNone/>
            </a:pPr>
            <a:r>
              <a:rPr lang="en-GB" sz="2000" dirty="0"/>
              <a:t>	→	where every trader had to contact all other traders to negotiate prices; a very complex 		clearing system with high systemic risk and many limitations </a:t>
            </a:r>
          </a:p>
          <a:p>
            <a:pPr algn="just"/>
            <a:endParaRPr lang="en-GB" sz="2000" dirty="0"/>
          </a:p>
          <a:p>
            <a:pPr algn="just"/>
            <a:r>
              <a:rPr lang="en-GB" sz="2000" dirty="0"/>
              <a:t>In 2009 </a:t>
            </a:r>
            <a:r>
              <a:rPr lang="en-US" sz="2000" dirty="0"/>
              <a:t>ISDA administered </a:t>
            </a:r>
            <a:r>
              <a:rPr lang="en-GB" sz="2000" dirty="0"/>
              <a:t>a </a:t>
            </a:r>
            <a:r>
              <a:rPr lang="en-GB" sz="2000" dirty="0">
                <a:solidFill>
                  <a:srgbClr val="FF0000"/>
                </a:solidFill>
              </a:rPr>
              <a:t>key change </a:t>
            </a:r>
            <a:r>
              <a:rPr lang="en-GB" sz="2000" dirty="0"/>
              <a:t>and introduced a </a:t>
            </a:r>
            <a:r>
              <a:rPr lang="en-GB" sz="2000" dirty="0">
                <a:solidFill>
                  <a:srgbClr val="FF0000"/>
                </a:solidFill>
              </a:rPr>
              <a:t>centralised clearing system </a:t>
            </a:r>
            <a:r>
              <a:rPr lang="en-GB" sz="2000" dirty="0"/>
              <a:t>(see right graph):</a:t>
            </a:r>
          </a:p>
          <a:p>
            <a:pPr marL="0" indent="0" algn="just">
              <a:buNone/>
            </a:pPr>
            <a:r>
              <a:rPr lang="en-US" sz="2000" dirty="0"/>
              <a:t>	→	Two central clearing houses (US, Europe) to act as the central counterparty</a:t>
            </a:r>
          </a:p>
          <a:p>
            <a:pPr marL="0" indent="0" algn="just">
              <a:buNone/>
            </a:pPr>
            <a:r>
              <a:rPr lang="en-US" sz="2000" dirty="0"/>
              <a:t>	→	Standardized contracts</a:t>
            </a:r>
          </a:p>
          <a:p>
            <a:pPr algn="just"/>
            <a:endParaRPr lang="el-GR" sz="2000" dirty="0"/>
          </a:p>
        </p:txBody>
      </p:sp>
      <p:pic>
        <p:nvPicPr>
          <p:cNvPr id="4" name="Εικόνα 3">
            <a:extLst>
              <a:ext uri="{FF2B5EF4-FFF2-40B4-BE49-F238E27FC236}">
                <a16:creationId xmlns:a16="http://schemas.microsoft.com/office/drawing/2014/main" id="{A063DEF0-9B2A-7364-025B-54296C337765}"/>
              </a:ext>
            </a:extLst>
          </p:cNvPr>
          <p:cNvPicPr>
            <a:picLocks noChangeAspect="1"/>
          </p:cNvPicPr>
          <p:nvPr/>
        </p:nvPicPr>
        <p:blipFill>
          <a:blip r:embed="rId2"/>
          <a:stretch>
            <a:fillRect/>
          </a:stretch>
        </p:blipFill>
        <p:spPr>
          <a:xfrm>
            <a:off x="1914679" y="3915052"/>
            <a:ext cx="8718487" cy="2370904"/>
          </a:xfrm>
          <a:prstGeom prst="rect">
            <a:avLst/>
          </a:prstGeom>
        </p:spPr>
      </p:pic>
      <p:sp>
        <p:nvSpPr>
          <p:cNvPr id="7" name="Rectangle 2">
            <a:extLst>
              <a:ext uri="{FF2B5EF4-FFF2-40B4-BE49-F238E27FC236}">
                <a16:creationId xmlns:a16="http://schemas.microsoft.com/office/drawing/2014/main" id="{FAB74863-A1F3-4030-C0A0-D7D72688B931}"/>
              </a:ext>
            </a:extLst>
          </p:cNvPr>
          <p:cNvSpPr>
            <a:spLocks noGrp="1" noChangeArrowheads="1"/>
          </p:cNvSpPr>
          <p:nvPr>
            <p:ph type="title"/>
          </p:nvPr>
        </p:nvSpPr>
        <p:spPr>
          <a:xfrm>
            <a:off x="713912" y="226384"/>
            <a:ext cx="10515600" cy="655807"/>
          </a:xfrm>
        </p:spPr>
        <p:txBody>
          <a:bodyPr>
            <a:normAutofit/>
          </a:bodyPr>
          <a:lstStyle/>
          <a:p>
            <a:r>
              <a:rPr lang="en-GB" altLang="el-GR" sz="4000" b="1" dirty="0"/>
              <a:t>Fixed Income Markets – </a:t>
            </a:r>
            <a:r>
              <a:rPr lang="el-GR" altLang="el-GR" sz="4000" b="1" dirty="0" err="1"/>
              <a:t>Credit</a:t>
            </a:r>
            <a:r>
              <a:rPr lang="el-GR" altLang="el-GR" sz="4000" b="1" dirty="0"/>
              <a:t> </a:t>
            </a:r>
            <a:r>
              <a:rPr lang="el-GR" altLang="el-GR" sz="4000" b="1" dirty="0" err="1"/>
              <a:t>Default</a:t>
            </a:r>
            <a:r>
              <a:rPr lang="el-GR" altLang="el-GR" sz="4000" b="1" dirty="0"/>
              <a:t> </a:t>
            </a:r>
            <a:r>
              <a:rPr lang="el-GR" altLang="el-GR" sz="4000" b="1" dirty="0" err="1"/>
              <a:t>Swap</a:t>
            </a:r>
            <a:r>
              <a:rPr lang="el-GR" altLang="el-GR" sz="4000" dirty="0"/>
              <a:t> (</a:t>
            </a:r>
            <a:r>
              <a:rPr lang="el-GR" altLang="el-GR" sz="4000" b="1" dirty="0"/>
              <a:t>CDS</a:t>
            </a:r>
            <a:r>
              <a:rPr lang="el-GR" altLang="el-GR" sz="4000" dirty="0"/>
              <a:t>)</a:t>
            </a:r>
          </a:p>
        </p:txBody>
      </p:sp>
    </p:spTree>
    <p:extLst>
      <p:ext uri="{BB962C8B-B14F-4D97-AF65-F5344CB8AC3E}">
        <p14:creationId xmlns:p14="http://schemas.microsoft.com/office/powerpoint/2010/main" val="16580352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xfrm>
            <a:off x="838200" y="1189608"/>
            <a:ext cx="11057878" cy="5303267"/>
          </a:xfrm>
        </p:spPr>
        <p:txBody>
          <a:bodyPr>
            <a:normAutofit/>
          </a:bodyPr>
          <a:lstStyle/>
          <a:p>
            <a:pPr algn="just">
              <a:lnSpc>
                <a:spcPct val="100000"/>
              </a:lnSpc>
            </a:pPr>
            <a:r>
              <a:rPr lang="en-US" sz="2000" b="1" dirty="0">
                <a:solidFill>
                  <a:srgbClr val="FF0000"/>
                </a:solidFill>
              </a:rPr>
              <a:t>Central Counterparty Clearing House </a:t>
            </a:r>
            <a:r>
              <a:rPr lang="el-GR" sz="2000" b="1" dirty="0">
                <a:solidFill>
                  <a:srgbClr val="FF0000"/>
                </a:solidFill>
              </a:rPr>
              <a:t>(</a:t>
            </a:r>
            <a:r>
              <a:rPr lang="en-US" sz="2000" b="1" dirty="0">
                <a:solidFill>
                  <a:srgbClr val="FF0000"/>
                </a:solidFill>
              </a:rPr>
              <a:t>CCP</a:t>
            </a:r>
            <a:r>
              <a:rPr lang="el-GR" sz="2000" b="1" dirty="0">
                <a:solidFill>
                  <a:srgbClr val="FF0000"/>
                </a:solidFill>
              </a:rPr>
              <a:t>) </a:t>
            </a:r>
            <a:endParaRPr lang="en-GB" sz="2000" b="1" dirty="0">
              <a:solidFill>
                <a:srgbClr val="FF0000"/>
              </a:solidFill>
            </a:endParaRPr>
          </a:p>
          <a:p>
            <a:pPr algn="just">
              <a:lnSpc>
                <a:spcPct val="100000"/>
              </a:lnSpc>
            </a:pPr>
            <a:r>
              <a:rPr lang="en-GB" sz="2000" dirty="0"/>
              <a:t>Exist in many countries to clear transactions, and are often </a:t>
            </a:r>
            <a:r>
              <a:rPr lang="en-GB" sz="2000" dirty="0">
                <a:solidFill>
                  <a:srgbClr val="FF0000"/>
                </a:solidFill>
              </a:rPr>
              <a:t>operated by major banks </a:t>
            </a:r>
            <a:r>
              <a:rPr lang="en-GB" sz="2000" dirty="0"/>
              <a:t>who assume a large part of the credit risk during clearing</a:t>
            </a:r>
          </a:p>
          <a:p>
            <a:pPr algn="just">
              <a:lnSpc>
                <a:spcPct val="100000"/>
              </a:lnSpc>
            </a:pPr>
            <a:r>
              <a:rPr lang="en-GB" sz="2000" dirty="0"/>
              <a:t>They </a:t>
            </a:r>
            <a:r>
              <a:rPr lang="en-GB" sz="2000" dirty="0">
                <a:solidFill>
                  <a:srgbClr val="FF0000"/>
                </a:solidFill>
              </a:rPr>
              <a:t>become </a:t>
            </a:r>
            <a:r>
              <a:rPr lang="en-US" sz="2000" dirty="0">
                <a:solidFill>
                  <a:srgbClr val="FF0000"/>
                </a:solidFill>
              </a:rPr>
              <a:t>counterparties </a:t>
            </a:r>
            <a:r>
              <a:rPr lang="en-US" sz="2000" dirty="0"/>
              <a:t>for both the buyer and the seller and guarantee in case one party defaults </a:t>
            </a:r>
            <a:r>
              <a:rPr lang="en-GB" sz="2000" dirty="0"/>
              <a:t> </a:t>
            </a:r>
          </a:p>
          <a:p>
            <a:pPr algn="just">
              <a:lnSpc>
                <a:spcPct val="100000"/>
              </a:lnSpc>
            </a:pPr>
            <a:endParaRPr lang="en-GB" sz="2000" dirty="0"/>
          </a:p>
          <a:p>
            <a:pPr algn="just">
              <a:lnSpc>
                <a:spcPct val="100000"/>
              </a:lnSpc>
            </a:pPr>
            <a:r>
              <a:rPr lang="en-GB" sz="2000" dirty="0"/>
              <a:t>They reduce the following risks:</a:t>
            </a:r>
            <a:endParaRPr lang="en-US" sz="2000" dirty="0"/>
          </a:p>
          <a:p>
            <a:pPr marL="0" indent="0" algn="just">
              <a:lnSpc>
                <a:spcPct val="100000"/>
              </a:lnSpc>
              <a:buNone/>
            </a:pPr>
            <a:r>
              <a:rPr lang="en-US" sz="2000" dirty="0"/>
              <a:t>→	Counterparty risk </a:t>
            </a:r>
          </a:p>
          <a:p>
            <a:pPr marL="0" indent="0" algn="just">
              <a:lnSpc>
                <a:spcPct val="100000"/>
              </a:lnSpc>
              <a:buNone/>
            </a:pPr>
            <a:r>
              <a:rPr lang="en-US" sz="2000" dirty="0"/>
              <a:t>→	Operational risk </a:t>
            </a:r>
          </a:p>
          <a:p>
            <a:pPr marL="0" indent="0" algn="just">
              <a:lnSpc>
                <a:spcPct val="100000"/>
              </a:lnSpc>
              <a:buNone/>
            </a:pPr>
            <a:r>
              <a:rPr lang="en-US" sz="2000" dirty="0"/>
              <a:t>→	Clearing risk </a:t>
            </a:r>
          </a:p>
          <a:p>
            <a:pPr marL="0" indent="0" algn="just">
              <a:lnSpc>
                <a:spcPct val="100000"/>
              </a:lnSpc>
              <a:buNone/>
            </a:pPr>
            <a:r>
              <a:rPr lang="en-US" sz="2000" dirty="0"/>
              <a:t>→	Market risk </a:t>
            </a:r>
          </a:p>
          <a:p>
            <a:pPr marL="0" indent="0" algn="just">
              <a:lnSpc>
                <a:spcPct val="100000"/>
              </a:lnSpc>
              <a:buNone/>
            </a:pPr>
            <a:r>
              <a:rPr lang="en-GB" sz="2000" dirty="0"/>
              <a:t>→	Legal risk </a:t>
            </a:r>
          </a:p>
        </p:txBody>
      </p:sp>
      <p:sp>
        <p:nvSpPr>
          <p:cNvPr id="6" name="Rectangle 2">
            <a:extLst>
              <a:ext uri="{FF2B5EF4-FFF2-40B4-BE49-F238E27FC236}">
                <a16:creationId xmlns:a16="http://schemas.microsoft.com/office/drawing/2014/main" id="{5AB91678-3470-87CF-AD25-12994148BC98}"/>
              </a:ext>
            </a:extLst>
          </p:cNvPr>
          <p:cNvSpPr>
            <a:spLocks noGrp="1" noChangeArrowheads="1"/>
          </p:cNvSpPr>
          <p:nvPr>
            <p:ph type="title"/>
          </p:nvPr>
        </p:nvSpPr>
        <p:spPr>
          <a:xfrm>
            <a:off x="838200" y="365125"/>
            <a:ext cx="10515600" cy="593663"/>
          </a:xfrm>
        </p:spPr>
        <p:txBody>
          <a:bodyPr>
            <a:normAutofit fontScale="90000"/>
          </a:bodyPr>
          <a:lstStyle/>
          <a:p>
            <a:r>
              <a:rPr lang="en-GB" altLang="el-GR" sz="4000" b="1" dirty="0"/>
              <a:t>Fixed Income Markets – </a:t>
            </a:r>
            <a:r>
              <a:rPr lang="el-GR" altLang="el-GR" sz="4000" b="1" dirty="0" err="1"/>
              <a:t>Credit</a:t>
            </a:r>
            <a:r>
              <a:rPr lang="el-GR" altLang="el-GR" sz="4000" b="1" dirty="0"/>
              <a:t> </a:t>
            </a:r>
            <a:r>
              <a:rPr lang="el-GR" altLang="el-GR" sz="4000" b="1" dirty="0" err="1"/>
              <a:t>Default</a:t>
            </a:r>
            <a:r>
              <a:rPr lang="el-GR" altLang="el-GR" sz="4000" b="1" dirty="0"/>
              <a:t> </a:t>
            </a:r>
            <a:r>
              <a:rPr lang="el-GR" altLang="el-GR" sz="4000" b="1" dirty="0" err="1"/>
              <a:t>Swap</a:t>
            </a:r>
            <a:r>
              <a:rPr lang="el-GR" altLang="el-GR" sz="4000" dirty="0"/>
              <a:t> (</a:t>
            </a:r>
            <a:r>
              <a:rPr lang="el-GR" altLang="el-GR" sz="4000" b="1" dirty="0"/>
              <a:t>CDS</a:t>
            </a:r>
            <a:r>
              <a:rPr lang="el-GR" altLang="el-GR" sz="4000" dirty="0"/>
              <a:t>)</a:t>
            </a:r>
          </a:p>
        </p:txBody>
      </p:sp>
    </p:spTree>
    <p:extLst>
      <p:ext uri="{BB962C8B-B14F-4D97-AF65-F5344CB8AC3E}">
        <p14:creationId xmlns:p14="http://schemas.microsoft.com/office/powerpoint/2010/main" val="308648770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86A86EF0-2B2D-BCA4-84D1-A65D2F26D730}"/>
              </a:ext>
            </a:extLst>
          </p:cNvPr>
          <p:cNvSpPr>
            <a:spLocks noGrp="1"/>
          </p:cNvSpPr>
          <p:nvPr>
            <p:ph idx="1"/>
          </p:nvPr>
        </p:nvSpPr>
        <p:spPr>
          <a:xfrm>
            <a:off x="838199" y="994299"/>
            <a:ext cx="11208797" cy="5489523"/>
          </a:xfrm>
        </p:spPr>
        <p:txBody>
          <a:bodyPr>
            <a:normAutofit fontScale="62500" lnSpcReduction="20000"/>
          </a:bodyPr>
          <a:lstStyle/>
          <a:p>
            <a:pPr algn="just"/>
            <a:r>
              <a:rPr lang="en-GB" sz="2900" dirty="0"/>
              <a:t>Also, often buyers were </a:t>
            </a:r>
            <a:r>
              <a:rPr lang="en-GB" sz="2900" b="1" dirty="0">
                <a:solidFill>
                  <a:srgbClr val="FF0000"/>
                </a:solidFill>
              </a:rPr>
              <a:t>not required to own </a:t>
            </a:r>
            <a:r>
              <a:rPr lang="en-GB" sz="2900" dirty="0"/>
              <a:t>(hold) the underlying entity</a:t>
            </a:r>
          </a:p>
          <a:p>
            <a:pPr algn="just"/>
            <a:endParaRPr lang="en-GB" sz="2900" dirty="0"/>
          </a:p>
          <a:p>
            <a:pPr algn="just"/>
            <a:r>
              <a:rPr lang="en-GB" sz="2900" dirty="0"/>
              <a:t>These developments lead to a significant growth in the CDS market</a:t>
            </a:r>
          </a:p>
          <a:p>
            <a:pPr algn="just"/>
            <a:r>
              <a:rPr lang="en-GB" sz="2900" dirty="0"/>
              <a:t>For instance, the market cap of the global CDS market was: </a:t>
            </a:r>
            <a:endParaRPr lang="el-GR" sz="2900" dirty="0"/>
          </a:p>
          <a:p>
            <a:pPr marL="0" indent="0" algn="just">
              <a:buNone/>
            </a:pPr>
            <a:endParaRPr lang="el-GR" sz="2900" dirty="0">
              <a:cs typeface="Arial" panose="020B0604020202020204" pitchFamily="34" charset="0"/>
            </a:endParaRPr>
          </a:p>
          <a:p>
            <a:pPr marL="0" indent="0" algn="just">
              <a:buNone/>
            </a:pPr>
            <a:r>
              <a:rPr lang="el-GR" sz="2900" dirty="0">
                <a:cs typeface="Arial" panose="020B0604020202020204" pitchFamily="34" charset="0"/>
              </a:rPr>
              <a:t>→</a:t>
            </a:r>
            <a:r>
              <a:rPr lang="en-GB" sz="2900" dirty="0">
                <a:cs typeface="Arial" panose="020B0604020202020204" pitchFamily="34" charset="0"/>
              </a:rPr>
              <a:t>	</a:t>
            </a:r>
            <a:r>
              <a:rPr lang="el-GR" sz="2900" dirty="0">
                <a:solidFill>
                  <a:srgbClr val="FF0000"/>
                </a:solidFill>
              </a:rPr>
              <a:t>$600 </a:t>
            </a:r>
            <a:r>
              <a:rPr lang="en-GB" sz="2900" dirty="0"/>
              <a:t>billion in </a:t>
            </a:r>
            <a:r>
              <a:rPr lang="el-GR" sz="2900" dirty="0"/>
              <a:t>2001</a:t>
            </a:r>
          </a:p>
          <a:p>
            <a:pPr marL="0" indent="0" algn="just">
              <a:buNone/>
            </a:pPr>
            <a:r>
              <a:rPr lang="el-GR" sz="2900" dirty="0">
                <a:cs typeface="Arial" panose="020B0604020202020204" pitchFamily="34" charset="0"/>
              </a:rPr>
              <a:t>→</a:t>
            </a:r>
            <a:r>
              <a:rPr lang="en-GB" sz="2900" dirty="0">
                <a:cs typeface="Arial" panose="020B0604020202020204" pitchFamily="34" charset="0"/>
              </a:rPr>
              <a:t>	</a:t>
            </a:r>
            <a:r>
              <a:rPr lang="el-GR" sz="2900" dirty="0">
                <a:solidFill>
                  <a:srgbClr val="FF0000"/>
                </a:solidFill>
              </a:rPr>
              <a:t>$5.4 </a:t>
            </a:r>
            <a:r>
              <a:rPr lang="en-GB" sz="2900" dirty="0"/>
              <a:t>trillion in </a:t>
            </a:r>
            <a:r>
              <a:rPr lang="el-GR" sz="2900" dirty="0"/>
              <a:t>2004</a:t>
            </a:r>
          </a:p>
          <a:p>
            <a:pPr marL="0" indent="0" algn="just">
              <a:buNone/>
            </a:pPr>
            <a:r>
              <a:rPr lang="el-GR" sz="2900" dirty="0">
                <a:cs typeface="Arial" panose="020B0604020202020204" pitchFamily="34" charset="0"/>
              </a:rPr>
              <a:t>→</a:t>
            </a:r>
            <a:r>
              <a:rPr lang="en-GB" sz="2900" dirty="0">
                <a:cs typeface="Arial" panose="020B0604020202020204" pitchFamily="34" charset="0"/>
              </a:rPr>
              <a:t>	</a:t>
            </a:r>
            <a:r>
              <a:rPr lang="el-GR" sz="2900" dirty="0">
                <a:solidFill>
                  <a:srgbClr val="FF0000"/>
                </a:solidFill>
              </a:rPr>
              <a:t>$26 </a:t>
            </a:r>
            <a:r>
              <a:rPr lang="it-IT" sz="2900" dirty="0"/>
              <a:t>trillion in </a:t>
            </a:r>
            <a:r>
              <a:rPr lang="el-GR" sz="2900" dirty="0"/>
              <a:t>2006 </a:t>
            </a:r>
          </a:p>
          <a:p>
            <a:pPr marL="0" indent="0" algn="just">
              <a:buNone/>
            </a:pPr>
            <a:r>
              <a:rPr lang="el-GR" sz="2900" dirty="0">
                <a:cs typeface="Arial" panose="020B0604020202020204" pitchFamily="34" charset="0"/>
              </a:rPr>
              <a:t>→</a:t>
            </a:r>
            <a:r>
              <a:rPr lang="en-GB" sz="2900" dirty="0">
                <a:cs typeface="Arial" panose="020B0604020202020204" pitchFamily="34" charset="0"/>
              </a:rPr>
              <a:t>	</a:t>
            </a:r>
            <a:r>
              <a:rPr lang="el-GR" sz="2900" dirty="0">
                <a:solidFill>
                  <a:srgbClr val="FF0000"/>
                </a:solidFill>
              </a:rPr>
              <a:t>$62 </a:t>
            </a:r>
            <a:r>
              <a:rPr lang="it-IT" sz="2900" dirty="0"/>
              <a:t>trillion in </a:t>
            </a:r>
            <a:r>
              <a:rPr lang="el-GR" sz="2900" dirty="0"/>
              <a:t>2007 </a:t>
            </a:r>
            <a:endParaRPr lang="en-GB" sz="2900" dirty="0"/>
          </a:p>
          <a:p>
            <a:pPr marL="0" indent="0" algn="just">
              <a:buNone/>
            </a:pPr>
            <a:r>
              <a:rPr lang="el-GR" sz="2900" dirty="0">
                <a:cs typeface="Arial" panose="020B0604020202020204" pitchFamily="34" charset="0"/>
              </a:rPr>
              <a:t>→</a:t>
            </a:r>
            <a:r>
              <a:rPr lang="en-GB" sz="2900" dirty="0">
                <a:cs typeface="Arial" panose="020B0604020202020204" pitchFamily="34" charset="0"/>
              </a:rPr>
              <a:t> 	</a:t>
            </a:r>
            <a:r>
              <a:rPr lang="en-GB" sz="2900" dirty="0">
                <a:solidFill>
                  <a:srgbClr val="FF0000"/>
                </a:solidFill>
                <a:cs typeface="Arial" panose="020B0604020202020204" pitchFamily="34" charset="0"/>
              </a:rPr>
              <a:t>$38 </a:t>
            </a:r>
            <a:r>
              <a:rPr lang="it-IT" sz="2900" dirty="0">
                <a:cs typeface="Arial" panose="020B0604020202020204" pitchFamily="34" charset="0"/>
              </a:rPr>
              <a:t>trillion in </a:t>
            </a:r>
            <a:r>
              <a:rPr lang="en-GB" sz="2900" dirty="0">
                <a:cs typeface="Arial" panose="020B0604020202020204" pitchFamily="34" charset="0"/>
              </a:rPr>
              <a:t>2022 </a:t>
            </a:r>
            <a:endParaRPr lang="el-GR" sz="2900" dirty="0"/>
          </a:p>
          <a:p>
            <a:pPr algn="just"/>
            <a:endParaRPr lang="el-GR" sz="2900" dirty="0"/>
          </a:p>
          <a:p>
            <a:pPr algn="just"/>
            <a:r>
              <a:rPr lang="el-GR" sz="2900" dirty="0"/>
              <a:t>2013-2016: </a:t>
            </a:r>
            <a:r>
              <a:rPr lang="en-GB" sz="2900" dirty="0"/>
              <a:t>very low interest rates lead to an </a:t>
            </a:r>
            <a:r>
              <a:rPr lang="en-GB" sz="2900" dirty="0">
                <a:solidFill>
                  <a:srgbClr val="FF0000"/>
                </a:solidFill>
              </a:rPr>
              <a:t>increase of demand </a:t>
            </a:r>
            <a:r>
              <a:rPr lang="en-GB" sz="2900" dirty="0"/>
              <a:t>for risk hedging with CDS </a:t>
            </a:r>
            <a:endParaRPr lang="el-GR" sz="2900" dirty="0"/>
          </a:p>
          <a:p>
            <a:pPr algn="just"/>
            <a:endParaRPr lang="el-GR" sz="2900" dirty="0"/>
          </a:p>
          <a:p>
            <a:pPr algn="just"/>
            <a:r>
              <a:rPr lang="en-GB" sz="2900" dirty="0"/>
              <a:t>After </a:t>
            </a:r>
            <a:r>
              <a:rPr lang="el-GR" sz="2900" dirty="0"/>
              <a:t>2011: </a:t>
            </a:r>
            <a:r>
              <a:rPr lang="en-GB" sz="2900" dirty="0">
                <a:solidFill>
                  <a:srgbClr val="FF0000"/>
                </a:solidFill>
              </a:rPr>
              <a:t>the market was regulated </a:t>
            </a:r>
            <a:r>
              <a:rPr lang="el-GR" sz="2900" dirty="0"/>
              <a:t>(</a:t>
            </a:r>
            <a:r>
              <a:rPr lang="el-GR" sz="2900" dirty="0" err="1"/>
              <a:t>Basel</a:t>
            </a:r>
            <a:r>
              <a:rPr lang="el-GR" sz="2900" dirty="0"/>
              <a:t> </a:t>
            </a:r>
            <a:r>
              <a:rPr lang="el-GR" sz="2900" dirty="0" err="1"/>
              <a:t>Accord</a:t>
            </a:r>
            <a:r>
              <a:rPr lang="el-GR" sz="2900" dirty="0"/>
              <a:t>, </a:t>
            </a:r>
            <a:r>
              <a:rPr lang="el-GR" sz="2900" dirty="0" err="1"/>
              <a:t>Basel</a:t>
            </a:r>
            <a:r>
              <a:rPr lang="el-GR" sz="2900" dirty="0"/>
              <a:t> III)</a:t>
            </a:r>
            <a:r>
              <a:rPr lang="en-GB" sz="2900" dirty="0"/>
              <a:t> with margins, guarantees, restrictions in CDS short selling in the EU, etc.</a:t>
            </a:r>
            <a:endParaRPr lang="el-GR" sz="2900" dirty="0"/>
          </a:p>
          <a:p>
            <a:pPr algn="just"/>
            <a:endParaRPr lang="en-GB" sz="2900" dirty="0"/>
          </a:p>
          <a:p>
            <a:pPr algn="just"/>
            <a:r>
              <a:rPr lang="en-GB" sz="2900" dirty="0"/>
              <a:t>These changes increased the costs and </a:t>
            </a:r>
            <a:r>
              <a:rPr lang="en-GB" sz="2900" dirty="0">
                <a:solidFill>
                  <a:srgbClr val="FF0000"/>
                </a:solidFill>
              </a:rPr>
              <a:t>reduced the demand </a:t>
            </a:r>
            <a:r>
              <a:rPr lang="en-GB" sz="2900" dirty="0"/>
              <a:t>for CDS</a:t>
            </a:r>
            <a:endParaRPr lang="el-GR" sz="2900" dirty="0">
              <a:solidFill>
                <a:srgbClr val="FF0000"/>
              </a:solidFill>
            </a:endParaRPr>
          </a:p>
          <a:p>
            <a:endParaRPr lang="el-GR" dirty="0"/>
          </a:p>
          <a:p>
            <a:endParaRPr lang="en-GB" dirty="0"/>
          </a:p>
        </p:txBody>
      </p:sp>
      <p:sp>
        <p:nvSpPr>
          <p:cNvPr id="6" name="Rectangle 2">
            <a:extLst>
              <a:ext uri="{FF2B5EF4-FFF2-40B4-BE49-F238E27FC236}">
                <a16:creationId xmlns:a16="http://schemas.microsoft.com/office/drawing/2014/main" id="{E76F8CC7-BED2-E611-9B84-1B2369E6D459}"/>
              </a:ext>
            </a:extLst>
          </p:cNvPr>
          <p:cNvSpPr>
            <a:spLocks noGrp="1" noChangeArrowheads="1"/>
          </p:cNvSpPr>
          <p:nvPr>
            <p:ph type="title"/>
          </p:nvPr>
        </p:nvSpPr>
        <p:spPr>
          <a:xfrm>
            <a:off x="545237" y="249717"/>
            <a:ext cx="11208798" cy="629174"/>
          </a:xfrm>
        </p:spPr>
        <p:txBody>
          <a:bodyPr>
            <a:normAutofit fontScale="90000"/>
          </a:bodyPr>
          <a:lstStyle/>
          <a:p>
            <a:r>
              <a:rPr lang="en-GB" altLang="el-GR" sz="4000" b="1" dirty="0"/>
              <a:t>Fixed Income Markets – </a:t>
            </a:r>
            <a:r>
              <a:rPr lang="el-GR" altLang="el-GR" sz="4000" b="1" dirty="0" err="1"/>
              <a:t>Credit</a:t>
            </a:r>
            <a:r>
              <a:rPr lang="el-GR" altLang="el-GR" sz="4000" b="1" dirty="0"/>
              <a:t> </a:t>
            </a:r>
            <a:r>
              <a:rPr lang="el-GR" altLang="el-GR" sz="4000" b="1" dirty="0" err="1"/>
              <a:t>Default</a:t>
            </a:r>
            <a:r>
              <a:rPr lang="el-GR" altLang="el-GR" sz="4000" b="1" dirty="0"/>
              <a:t> </a:t>
            </a:r>
            <a:r>
              <a:rPr lang="el-GR" altLang="el-GR" sz="4000" b="1" dirty="0" err="1"/>
              <a:t>Swap</a:t>
            </a:r>
            <a:r>
              <a:rPr lang="el-GR" altLang="el-GR" sz="4000" dirty="0"/>
              <a:t> (</a:t>
            </a:r>
            <a:r>
              <a:rPr lang="el-GR" altLang="el-GR" sz="4000" b="1" dirty="0"/>
              <a:t>CDS</a:t>
            </a:r>
            <a:r>
              <a:rPr lang="el-GR" altLang="el-GR" sz="4000" dirty="0"/>
              <a:t>)</a:t>
            </a:r>
          </a:p>
        </p:txBody>
      </p:sp>
    </p:spTree>
    <p:extLst>
      <p:ext uri="{BB962C8B-B14F-4D97-AF65-F5344CB8AC3E}">
        <p14:creationId xmlns:p14="http://schemas.microsoft.com/office/powerpoint/2010/main" val="308022022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a:extLst>
              <a:ext uri="{FF2B5EF4-FFF2-40B4-BE49-F238E27FC236}">
                <a16:creationId xmlns:a16="http://schemas.microsoft.com/office/drawing/2014/main" id="{AA42DB88-1C9F-4C57-B78E-CDC0B25411C7}"/>
              </a:ext>
            </a:extLst>
          </p:cNvPr>
          <p:cNvSpPr>
            <a:spLocks noGrp="1" noChangeArrowheads="1"/>
          </p:cNvSpPr>
          <p:nvPr>
            <p:ph type="body" idx="1"/>
          </p:nvPr>
        </p:nvSpPr>
        <p:spPr>
          <a:xfrm>
            <a:off x="847288" y="1162975"/>
            <a:ext cx="11084300" cy="5390225"/>
          </a:xfrm>
        </p:spPr>
        <p:txBody>
          <a:bodyPr>
            <a:normAutofit/>
          </a:bodyPr>
          <a:lstStyle/>
          <a:p>
            <a:pPr algn="just" eaLnBrk="1" hangingPunct="1">
              <a:lnSpc>
                <a:spcPct val="80000"/>
              </a:lnSpc>
            </a:pPr>
            <a:r>
              <a:rPr lang="en-US" altLang="el-GR" sz="2000" b="1" dirty="0">
                <a:solidFill>
                  <a:srgbClr val="FF0000"/>
                </a:solidFill>
              </a:rPr>
              <a:t>Uses of CDS by market participants </a:t>
            </a:r>
          </a:p>
          <a:p>
            <a:pPr algn="just" eaLnBrk="1" hangingPunct="1">
              <a:lnSpc>
                <a:spcPct val="80000"/>
              </a:lnSpc>
            </a:pPr>
            <a:endParaRPr lang="en-US" altLang="el-GR" sz="2000" dirty="0"/>
          </a:p>
          <a:p>
            <a:pPr algn="just" eaLnBrk="1" hangingPunct="1">
              <a:lnSpc>
                <a:spcPct val="80000"/>
              </a:lnSpc>
            </a:pPr>
            <a:r>
              <a:rPr lang="en-US" altLang="el-GR" sz="2000" b="1" dirty="0">
                <a:solidFill>
                  <a:srgbClr val="FF0000"/>
                </a:solidFill>
              </a:rPr>
              <a:t>Hedging</a:t>
            </a:r>
          </a:p>
          <a:p>
            <a:pPr marL="0" indent="0" algn="just" eaLnBrk="1" hangingPunct="1">
              <a:lnSpc>
                <a:spcPct val="80000"/>
              </a:lnSpc>
              <a:buNone/>
            </a:pPr>
            <a:r>
              <a:rPr lang="en-US" altLang="el-GR" sz="2000" dirty="0"/>
              <a:t>→	Investors in bonds/loans (e.g., banks) can use CDS to reduce their exposure to default risk</a:t>
            </a:r>
          </a:p>
          <a:p>
            <a:pPr algn="just" eaLnBrk="1" hangingPunct="1">
              <a:lnSpc>
                <a:spcPct val="80000"/>
              </a:lnSpc>
            </a:pPr>
            <a:endParaRPr lang="en-US" altLang="el-GR" sz="2000" dirty="0"/>
          </a:p>
          <a:p>
            <a:pPr algn="just" eaLnBrk="1" hangingPunct="1">
              <a:lnSpc>
                <a:spcPct val="80000"/>
              </a:lnSpc>
            </a:pPr>
            <a:r>
              <a:rPr lang="en-US" altLang="el-GR" sz="2000" b="1" dirty="0">
                <a:solidFill>
                  <a:srgbClr val="FF0000"/>
                </a:solidFill>
              </a:rPr>
              <a:t>Speculation</a:t>
            </a:r>
          </a:p>
          <a:p>
            <a:pPr marL="0" indent="0" algn="just" eaLnBrk="1" hangingPunct="1">
              <a:lnSpc>
                <a:spcPct val="80000"/>
              </a:lnSpc>
              <a:buNone/>
            </a:pPr>
            <a:r>
              <a:rPr lang="en-US" altLang="el-GR" sz="2000" dirty="0"/>
              <a:t>→	Investors and traders can use CDS to take positions </a:t>
            </a:r>
            <a:r>
              <a:rPr lang="en-US" altLang="el-GR" sz="2000" dirty="0">
                <a:solidFill>
                  <a:srgbClr val="FF0000"/>
                </a:solidFill>
              </a:rPr>
              <a:t>without owning the underlying debt</a:t>
            </a:r>
          </a:p>
          <a:p>
            <a:pPr algn="just" eaLnBrk="1" hangingPunct="1">
              <a:lnSpc>
                <a:spcPct val="80000"/>
              </a:lnSpc>
            </a:pPr>
            <a:endParaRPr lang="en-US" altLang="el-GR" sz="2000" dirty="0"/>
          </a:p>
          <a:p>
            <a:pPr algn="just" eaLnBrk="1" hangingPunct="1">
              <a:lnSpc>
                <a:spcPct val="80000"/>
              </a:lnSpc>
            </a:pPr>
            <a:r>
              <a:rPr lang="en-US" altLang="el-GR" sz="2000" b="1" dirty="0">
                <a:solidFill>
                  <a:srgbClr val="FF0000"/>
                </a:solidFill>
              </a:rPr>
              <a:t>Signaling</a:t>
            </a:r>
          </a:p>
          <a:p>
            <a:pPr marL="0" indent="0" algn="just" eaLnBrk="1" hangingPunct="1">
              <a:lnSpc>
                <a:spcPct val="80000"/>
              </a:lnSpc>
              <a:buNone/>
            </a:pPr>
            <a:r>
              <a:rPr lang="en-US" altLang="el-GR" sz="2000" dirty="0"/>
              <a:t>→	Investors can use CDS spreads to understand the market expectations about credit risk</a:t>
            </a:r>
          </a:p>
          <a:p>
            <a:pPr marL="0" indent="0" algn="just" eaLnBrk="1" hangingPunct="1">
              <a:lnSpc>
                <a:spcPct val="80000"/>
              </a:lnSpc>
              <a:buNone/>
            </a:pPr>
            <a:r>
              <a:rPr lang="en-US" altLang="el-GR" sz="2000" dirty="0"/>
              <a:t>→	For example, an increase in spreads imply increasing default risk</a:t>
            </a:r>
          </a:p>
          <a:p>
            <a:pPr algn="just" eaLnBrk="1" hangingPunct="1">
              <a:lnSpc>
                <a:spcPct val="80000"/>
              </a:lnSpc>
            </a:pPr>
            <a:endParaRPr lang="en-US" altLang="el-GR" sz="2000" dirty="0"/>
          </a:p>
          <a:p>
            <a:pPr algn="just" eaLnBrk="1" hangingPunct="1">
              <a:lnSpc>
                <a:spcPct val="80000"/>
              </a:lnSpc>
            </a:pPr>
            <a:r>
              <a:rPr lang="en-US" altLang="el-GR" sz="2000" dirty="0"/>
              <a:t>Note that, historically, only about </a:t>
            </a:r>
            <a:r>
              <a:rPr lang="el-GR" altLang="el-GR" sz="2000" b="1" dirty="0">
                <a:solidFill>
                  <a:srgbClr val="FF0000"/>
                </a:solidFill>
              </a:rPr>
              <a:t>0</a:t>
            </a:r>
            <a:r>
              <a:rPr lang="en-US" altLang="el-GR" sz="2000" b="1" dirty="0">
                <a:solidFill>
                  <a:srgbClr val="FF0000"/>
                </a:solidFill>
              </a:rPr>
              <a:t>.</a:t>
            </a:r>
            <a:r>
              <a:rPr lang="el-GR" altLang="el-GR" sz="2000" b="1" dirty="0">
                <a:solidFill>
                  <a:srgbClr val="FF0000"/>
                </a:solidFill>
              </a:rPr>
              <a:t>2%</a:t>
            </a:r>
            <a:r>
              <a:rPr lang="el-GR" altLang="el-GR" sz="2000" dirty="0"/>
              <a:t> </a:t>
            </a:r>
            <a:r>
              <a:rPr lang="en-US" altLang="el-GR" sz="2000" dirty="0"/>
              <a:t>of firms with a credit rating above </a:t>
            </a:r>
            <a:r>
              <a:rPr lang="el-GR" altLang="el-GR" sz="2000" dirty="0"/>
              <a:t>ΒΒΒ </a:t>
            </a:r>
            <a:r>
              <a:rPr lang="en-US" altLang="el-GR" sz="2000" dirty="0"/>
              <a:t>eventually default</a:t>
            </a:r>
          </a:p>
          <a:p>
            <a:pPr marL="0" indent="0" algn="just" eaLnBrk="1" hangingPunct="1">
              <a:lnSpc>
                <a:spcPct val="80000"/>
              </a:lnSpc>
              <a:buNone/>
            </a:pPr>
            <a:r>
              <a:rPr lang="en-US" altLang="el-GR" sz="2000" dirty="0"/>
              <a:t>→	Thus, in the vast majority of CDS there is </a:t>
            </a:r>
            <a:r>
              <a:rPr lang="en-US" altLang="el-GR" sz="2000" b="1" dirty="0">
                <a:solidFill>
                  <a:srgbClr val="FF0000"/>
                </a:solidFill>
              </a:rPr>
              <a:t>never a payment of the face value</a:t>
            </a:r>
          </a:p>
        </p:txBody>
      </p:sp>
      <p:sp>
        <p:nvSpPr>
          <p:cNvPr id="4" name="Rectangle 2">
            <a:extLst>
              <a:ext uri="{FF2B5EF4-FFF2-40B4-BE49-F238E27FC236}">
                <a16:creationId xmlns:a16="http://schemas.microsoft.com/office/drawing/2014/main" id="{7ECE2455-2377-9BFB-F45C-5128BBB5627E}"/>
              </a:ext>
            </a:extLst>
          </p:cNvPr>
          <p:cNvSpPr>
            <a:spLocks noGrp="1" noChangeArrowheads="1"/>
          </p:cNvSpPr>
          <p:nvPr>
            <p:ph type="title"/>
          </p:nvPr>
        </p:nvSpPr>
        <p:spPr>
          <a:xfrm>
            <a:off x="642892" y="304800"/>
            <a:ext cx="10818180" cy="602541"/>
          </a:xfrm>
        </p:spPr>
        <p:txBody>
          <a:bodyPr>
            <a:normAutofit fontScale="90000"/>
          </a:bodyPr>
          <a:lstStyle/>
          <a:p>
            <a:r>
              <a:rPr lang="en-GB" altLang="el-GR" sz="4000" b="1" dirty="0"/>
              <a:t>Fixed Income Markets – </a:t>
            </a:r>
            <a:r>
              <a:rPr lang="el-GR" altLang="el-GR" sz="4000" b="1" dirty="0" err="1"/>
              <a:t>Credit</a:t>
            </a:r>
            <a:r>
              <a:rPr lang="el-GR" altLang="el-GR" sz="4000" b="1" dirty="0"/>
              <a:t> </a:t>
            </a:r>
            <a:r>
              <a:rPr lang="el-GR" altLang="el-GR" sz="4000" b="1" dirty="0" err="1"/>
              <a:t>Default</a:t>
            </a:r>
            <a:r>
              <a:rPr lang="el-GR" altLang="el-GR" sz="4000" b="1" dirty="0"/>
              <a:t> </a:t>
            </a:r>
            <a:r>
              <a:rPr lang="el-GR" altLang="el-GR" sz="4000" b="1" dirty="0" err="1"/>
              <a:t>Swap</a:t>
            </a:r>
            <a:r>
              <a:rPr lang="el-GR" altLang="el-GR" sz="4000" dirty="0"/>
              <a:t> (</a:t>
            </a:r>
            <a:r>
              <a:rPr lang="el-GR" altLang="el-GR" sz="4000" b="1" dirty="0"/>
              <a:t>CDS</a:t>
            </a:r>
            <a:r>
              <a:rPr lang="el-GR" altLang="el-GR" sz="4000" dirty="0"/>
              <a:t>)</a:t>
            </a: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Θέση περιεχομένου 4">
            <a:extLst>
              <a:ext uri="{FF2B5EF4-FFF2-40B4-BE49-F238E27FC236}">
                <a16:creationId xmlns:a16="http://schemas.microsoft.com/office/drawing/2014/main" id="{A07F668F-BFE4-9A82-4362-07012130A0E9}"/>
              </a:ext>
            </a:extLst>
          </p:cNvPr>
          <p:cNvPicPr>
            <a:picLocks noGrp="1" noChangeAspect="1"/>
          </p:cNvPicPr>
          <p:nvPr>
            <p:ph idx="1"/>
          </p:nvPr>
        </p:nvPicPr>
        <p:blipFill>
          <a:blip r:embed="rId2"/>
          <a:stretch>
            <a:fillRect/>
          </a:stretch>
        </p:blipFill>
        <p:spPr>
          <a:xfrm>
            <a:off x="491612" y="1140542"/>
            <a:ext cx="11257935" cy="5352331"/>
          </a:xfrm>
          <a:prstGeom prst="rect">
            <a:avLst/>
          </a:prstGeom>
        </p:spPr>
      </p:pic>
      <p:sp>
        <p:nvSpPr>
          <p:cNvPr id="6" name="Τίτλος 1">
            <a:extLst>
              <a:ext uri="{FF2B5EF4-FFF2-40B4-BE49-F238E27FC236}">
                <a16:creationId xmlns:a16="http://schemas.microsoft.com/office/drawing/2014/main" id="{928C9BD5-8C4B-6367-2B5E-93E56D2A3D23}"/>
              </a:ext>
            </a:extLst>
          </p:cNvPr>
          <p:cNvSpPr>
            <a:spLocks noGrp="1"/>
          </p:cNvSpPr>
          <p:nvPr>
            <p:ph type="title"/>
          </p:nvPr>
        </p:nvSpPr>
        <p:spPr>
          <a:xfrm>
            <a:off x="491612" y="158649"/>
            <a:ext cx="10515600" cy="775416"/>
          </a:xfrm>
        </p:spPr>
        <p:txBody>
          <a:bodyPr>
            <a:noAutofit/>
          </a:bodyPr>
          <a:lstStyle/>
          <a:p>
            <a:r>
              <a:rPr lang="el-GR" sz="3600" b="1" dirty="0"/>
              <a:t>Αγορές </a:t>
            </a:r>
            <a:r>
              <a:rPr lang="en-GB" sz="3600" b="1" dirty="0"/>
              <a:t>CDS </a:t>
            </a:r>
            <a:r>
              <a:rPr lang="en-GB" sz="1600" b="1" dirty="0"/>
              <a:t>(source: </a:t>
            </a:r>
            <a:r>
              <a:rPr lang="en-GB" sz="1600" b="1" dirty="0" err="1"/>
              <a:t>Factset</a:t>
            </a:r>
            <a:r>
              <a:rPr lang="en-GB" sz="1600" b="1" dirty="0"/>
              <a:t>, 9-06-2026)</a:t>
            </a:r>
            <a:endParaRPr lang="el-GR" sz="1600" b="1" dirty="0"/>
          </a:p>
        </p:txBody>
      </p:sp>
    </p:spTree>
    <p:extLst>
      <p:ext uri="{BB962C8B-B14F-4D97-AF65-F5344CB8AC3E}">
        <p14:creationId xmlns:p14="http://schemas.microsoft.com/office/powerpoint/2010/main" val="227413914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4">
            <a:extLst>
              <a:ext uri="{FF2B5EF4-FFF2-40B4-BE49-F238E27FC236}">
                <a16:creationId xmlns:a16="http://schemas.microsoft.com/office/drawing/2014/main" id="{CB866C8B-ECF2-4146-9D8C-B218111079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2514" y="1526959"/>
            <a:ext cx="10293292" cy="4781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2">
            <a:extLst>
              <a:ext uri="{FF2B5EF4-FFF2-40B4-BE49-F238E27FC236}">
                <a16:creationId xmlns:a16="http://schemas.microsoft.com/office/drawing/2014/main" id="{C52CC09C-F7AD-4556-C808-7E74BDA89065}"/>
              </a:ext>
            </a:extLst>
          </p:cNvPr>
          <p:cNvSpPr>
            <a:spLocks noGrp="1" noChangeArrowheads="1"/>
          </p:cNvSpPr>
          <p:nvPr>
            <p:ph type="title"/>
          </p:nvPr>
        </p:nvSpPr>
        <p:spPr>
          <a:xfrm>
            <a:off x="491601" y="374004"/>
            <a:ext cx="11208798" cy="629174"/>
          </a:xfrm>
        </p:spPr>
        <p:txBody>
          <a:bodyPr>
            <a:normAutofit fontScale="90000"/>
          </a:bodyPr>
          <a:lstStyle/>
          <a:p>
            <a:r>
              <a:rPr lang="en-GB" altLang="el-GR" sz="4000" b="1" dirty="0"/>
              <a:t>Fixed Income Markets – </a:t>
            </a:r>
            <a:r>
              <a:rPr lang="el-GR" altLang="el-GR" sz="4000" b="1" dirty="0" err="1"/>
              <a:t>Credit</a:t>
            </a:r>
            <a:r>
              <a:rPr lang="el-GR" altLang="el-GR" sz="4000" b="1" dirty="0"/>
              <a:t> </a:t>
            </a:r>
            <a:r>
              <a:rPr lang="el-GR" altLang="el-GR" sz="4000" b="1" dirty="0" err="1"/>
              <a:t>Default</a:t>
            </a:r>
            <a:r>
              <a:rPr lang="el-GR" altLang="el-GR" sz="4000" b="1" dirty="0"/>
              <a:t> </a:t>
            </a:r>
            <a:r>
              <a:rPr lang="el-GR" altLang="el-GR" sz="4000" b="1" dirty="0" err="1"/>
              <a:t>Swap</a:t>
            </a:r>
            <a:r>
              <a:rPr lang="el-GR" altLang="el-GR" sz="4000" dirty="0"/>
              <a:t> (</a:t>
            </a:r>
            <a:r>
              <a:rPr lang="el-GR" altLang="el-GR" sz="4000" b="1" dirty="0"/>
              <a:t>CDS</a:t>
            </a:r>
            <a:r>
              <a:rPr lang="el-GR" altLang="el-GR" sz="4000" dirty="0"/>
              <a:t>)</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xfrm>
            <a:off x="509725" y="1022647"/>
            <a:ext cx="11315331" cy="5671116"/>
          </a:xfrm>
        </p:spPr>
        <p:txBody>
          <a:bodyPr>
            <a:normAutofit fontScale="62500" lnSpcReduction="20000"/>
          </a:bodyPr>
          <a:lstStyle/>
          <a:p>
            <a:pPr algn="just">
              <a:lnSpc>
                <a:spcPct val="120000"/>
              </a:lnSpc>
            </a:pPr>
            <a:r>
              <a:rPr lang="en-GB" sz="2900" b="1" dirty="0">
                <a:solidFill>
                  <a:srgbClr val="FF0000"/>
                </a:solidFill>
              </a:rPr>
              <a:t>Credit Risk Transfer </a:t>
            </a:r>
            <a:endParaRPr lang="el-GR" sz="2900" b="1" dirty="0">
              <a:solidFill>
                <a:srgbClr val="FF0000"/>
              </a:solidFill>
            </a:endParaRPr>
          </a:p>
          <a:p>
            <a:pPr algn="just">
              <a:lnSpc>
                <a:spcPct val="120000"/>
              </a:lnSpc>
            </a:pPr>
            <a:r>
              <a:rPr lang="en-GB" sz="2900" dirty="0"/>
              <a:t>S</a:t>
            </a:r>
            <a:r>
              <a:rPr lang="en-US" sz="2900" dirty="0"/>
              <a:t>ingle-name CDSs are a </a:t>
            </a:r>
            <a:r>
              <a:rPr lang="en-US" sz="2900" dirty="0">
                <a:solidFill>
                  <a:srgbClr val="FF0000"/>
                </a:solidFill>
              </a:rPr>
              <a:t>very efficient tool </a:t>
            </a:r>
            <a:r>
              <a:rPr lang="en-US" sz="2900" dirty="0"/>
              <a:t>(liquidity, and accessibility) for risk management (Duffee and Zhou, 2001)</a:t>
            </a:r>
            <a:endParaRPr lang="el-GR" sz="2900" dirty="0"/>
          </a:p>
          <a:p>
            <a:pPr algn="just">
              <a:lnSpc>
                <a:spcPct val="120000"/>
              </a:lnSpc>
            </a:pPr>
            <a:endParaRPr lang="en-GB" sz="2900" b="1" dirty="0">
              <a:solidFill>
                <a:srgbClr val="FF0000"/>
              </a:solidFill>
            </a:endParaRPr>
          </a:p>
          <a:p>
            <a:pPr algn="just">
              <a:lnSpc>
                <a:spcPct val="120000"/>
              </a:lnSpc>
            </a:pPr>
            <a:r>
              <a:rPr lang="en-GB" sz="2900" b="1" dirty="0">
                <a:solidFill>
                  <a:srgbClr val="FF0000"/>
                </a:solidFill>
              </a:rPr>
              <a:t>Increased Loan Supply </a:t>
            </a:r>
            <a:endParaRPr lang="el-GR" sz="2900" b="1" dirty="0">
              <a:solidFill>
                <a:srgbClr val="FF0000"/>
              </a:solidFill>
            </a:endParaRPr>
          </a:p>
          <a:p>
            <a:pPr algn="just">
              <a:lnSpc>
                <a:spcPct val="120000"/>
              </a:lnSpc>
            </a:pPr>
            <a:r>
              <a:rPr lang="en-GB" sz="2900" dirty="0"/>
              <a:t>Single-name </a:t>
            </a:r>
            <a:r>
              <a:rPr lang="el-GR" sz="2900" dirty="0"/>
              <a:t>CDS</a:t>
            </a:r>
            <a:r>
              <a:rPr lang="en-GB" sz="2900" dirty="0"/>
              <a:t> help banks </a:t>
            </a:r>
            <a:r>
              <a:rPr lang="en-GB" sz="2900" dirty="0">
                <a:solidFill>
                  <a:srgbClr val="FF0000"/>
                </a:solidFill>
              </a:rPr>
              <a:t>to cover exposure </a:t>
            </a:r>
            <a:r>
              <a:rPr lang="en-GB" sz="2900" dirty="0"/>
              <a:t>in loan/default risk, thus </a:t>
            </a:r>
            <a:r>
              <a:rPr lang="en-GB" sz="2900" dirty="0">
                <a:solidFill>
                  <a:srgbClr val="FF0000"/>
                </a:solidFill>
              </a:rPr>
              <a:t>frees regulatory capital </a:t>
            </a:r>
            <a:r>
              <a:rPr lang="en-GB" sz="2900" dirty="0"/>
              <a:t>(banks need to keep less capital for emergency - </a:t>
            </a:r>
            <a:r>
              <a:rPr lang="el-GR" sz="2900" dirty="0" err="1"/>
              <a:t>Basel</a:t>
            </a:r>
            <a:r>
              <a:rPr lang="el-GR" sz="2900" dirty="0"/>
              <a:t> III</a:t>
            </a:r>
            <a:r>
              <a:rPr lang="en-GB" sz="2900" dirty="0"/>
              <a:t>), and as a result, many lenders </a:t>
            </a:r>
            <a:r>
              <a:rPr lang="en-GB" sz="2900" dirty="0">
                <a:solidFill>
                  <a:srgbClr val="FF0000"/>
                </a:solidFill>
              </a:rPr>
              <a:t>increased the loans they provided. </a:t>
            </a:r>
            <a:r>
              <a:rPr lang="el-GR" sz="2900" dirty="0" err="1"/>
              <a:t>Cebenoyan</a:t>
            </a:r>
            <a:r>
              <a:rPr lang="el-GR" sz="2900" dirty="0"/>
              <a:t> </a:t>
            </a:r>
            <a:r>
              <a:rPr lang="en-GB" sz="2900" dirty="0"/>
              <a:t>&amp; </a:t>
            </a:r>
            <a:r>
              <a:rPr lang="el-GR" sz="2900" dirty="0" err="1"/>
              <a:t>Strahan</a:t>
            </a:r>
            <a:r>
              <a:rPr lang="el-GR" sz="2900" dirty="0"/>
              <a:t> (2004)</a:t>
            </a:r>
            <a:r>
              <a:rPr lang="en-GB" sz="2900" dirty="0"/>
              <a:t> find that banks that use CDS reserve less capital, provide more loans to higher risk borrowers, had lower risk exposure, had higher profits </a:t>
            </a:r>
          </a:p>
          <a:p>
            <a:pPr algn="just">
              <a:lnSpc>
                <a:spcPct val="120000"/>
              </a:lnSpc>
            </a:pPr>
            <a:endParaRPr lang="en-GB" sz="2900" b="1" dirty="0">
              <a:solidFill>
                <a:srgbClr val="FF0000"/>
              </a:solidFill>
            </a:endParaRPr>
          </a:p>
          <a:p>
            <a:pPr algn="just">
              <a:lnSpc>
                <a:spcPct val="120000"/>
              </a:lnSpc>
            </a:pPr>
            <a:r>
              <a:rPr lang="en-GB" sz="2900" b="1" dirty="0">
                <a:solidFill>
                  <a:srgbClr val="FF0000"/>
                </a:solidFill>
              </a:rPr>
              <a:t>Synthetic Investments</a:t>
            </a:r>
            <a:endParaRPr lang="el-GR" sz="2900" b="1" dirty="0">
              <a:solidFill>
                <a:srgbClr val="FF0000"/>
              </a:solidFill>
            </a:endParaRPr>
          </a:p>
          <a:p>
            <a:pPr algn="just">
              <a:lnSpc>
                <a:spcPct val="120000"/>
              </a:lnSpc>
            </a:pPr>
            <a:r>
              <a:rPr lang="el-GR" sz="2900" dirty="0"/>
              <a:t>CDS</a:t>
            </a:r>
            <a:r>
              <a:rPr lang="en-GB" sz="2900" dirty="0"/>
              <a:t> buyers are not obliged to own the underlying, thus making it easier to open positions; this adds liquidity </a:t>
            </a:r>
          </a:p>
          <a:p>
            <a:pPr algn="just">
              <a:lnSpc>
                <a:spcPct val="120000"/>
              </a:lnSpc>
            </a:pPr>
            <a:endParaRPr lang="en-GB" sz="2900" b="1" dirty="0">
              <a:solidFill>
                <a:srgbClr val="FF0000"/>
              </a:solidFill>
            </a:endParaRPr>
          </a:p>
          <a:p>
            <a:pPr algn="just">
              <a:lnSpc>
                <a:spcPct val="120000"/>
              </a:lnSpc>
            </a:pPr>
            <a:r>
              <a:rPr lang="en-GB" sz="2900" b="1" dirty="0">
                <a:solidFill>
                  <a:srgbClr val="FF0000"/>
                </a:solidFill>
              </a:rPr>
              <a:t>Price Discovery</a:t>
            </a:r>
            <a:endParaRPr lang="el-GR" sz="2900" b="1" dirty="0">
              <a:solidFill>
                <a:srgbClr val="FF0000"/>
              </a:solidFill>
            </a:endParaRPr>
          </a:p>
          <a:p>
            <a:pPr algn="just">
              <a:lnSpc>
                <a:spcPct val="120000"/>
              </a:lnSpc>
            </a:pPr>
            <a:r>
              <a:rPr lang="en-GB" sz="2900" dirty="0"/>
              <a:t>CDS prices reveal the expectations of investors to non-market participants</a:t>
            </a:r>
          </a:p>
          <a:p>
            <a:pPr algn="just">
              <a:lnSpc>
                <a:spcPct val="120000"/>
              </a:lnSpc>
            </a:pPr>
            <a:endParaRPr lang="en-US" sz="2600" dirty="0"/>
          </a:p>
          <a:p>
            <a:pPr algn="just"/>
            <a:endParaRPr lang="en-US" dirty="0"/>
          </a:p>
        </p:txBody>
      </p:sp>
      <p:sp>
        <p:nvSpPr>
          <p:cNvPr id="5" name="Rectangle 2">
            <a:extLst>
              <a:ext uri="{FF2B5EF4-FFF2-40B4-BE49-F238E27FC236}">
                <a16:creationId xmlns:a16="http://schemas.microsoft.com/office/drawing/2014/main" id="{3E9B7C13-91DE-47C8-0094-FB1F5F8C2BA1}"/>
              </a:ext>
            </a:extLst>
          </p:cNvPr>
          <p:cNvSpPr txBox="1">
            <a:spLocks noGrp="1" noChangeArrowheads="1"/>
          </p:cNvSpPr>
          <p:nvPr>
            <p:ph type="title"/>
          </p:nvPr>
        </p:nvSpPr>
        <p:spPr>
          <a:xfrm>
            <a:off x="509725" y="267472"/>
            <a:ext cx="11022367" cy="567030"/>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l-GR" sz="4000" b="1" dirty="0"/>
              <a:t>Fixed Income Markets – </a:t>
            </a:r>
            <a:r>
              <a:rPr lang="el-GR" altLang="el-GR" sz="4000" b="1" dirty="0" err="1"/>
              <a:t>Credit</a:t>
            </a:r>
            <a:r>
              <a:rPr lang="el-GR" altLang="el-GR" sz="4000" b="1" dirty="0"/>
              <a:t> </a:t>
            </a:r>
            <a:r>
              <a:rPr lang="el-GR" altLang="el-GR" sz="4000" b="1" dirty="0" err="1"/>
              <a:t>Default</a:t>
            </a:r>
            <a:r>
              <a:rPr lang="el-GR" altLang="el-GR" sz="4000" b="1" dirty="0"/>
              <a:t> </a:t>
            </a:r>
            <a:r>
              <a:rPr lang="el-GR" altLang="el-GR" sz="4000" b="1" dirty="0" err="1"/>
              <a:t>Swap</a:t>
            </a:r>
            <a:r>
              <a:rPr lang="el-GR" altLang="el-GR" sz="4000" dirty="0"/>
              <a:t> (</a:t>
            </a:r>
            <a:r>
              <a:rPr lang="el-GR" altLang="el-GR" sz="4000" b="1" dirty="0"/>
              <a:t>CDS</a:t>
            </a:r>
            <a:r>
              <a:rPr lang="el-GR" altLang="el-GR" sz="4000" dirty="0"/>
              <a:t>)</a:t>
            </a:r>
          </a:p>
        </p:txBody>
      </p:sp>
    </p:spTree>
    <p:extLst>
      <p:ext uri="{BB962C8B-B14F-4D97-AF65-F5344CB8AC3E}">
        <p14:creationId xmlns:p14="http://schemas.microsoft.com/office/powerpoint/2010/main" val="66294344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55394E34-4D49-45DA-768E-7F26C30EC66A}"/>
              </a:ext>
            </a:extLst>
          </p:cNvPr>
          <p:cNvSpPr>
            <a:spLocks noGrp="1"/>
          </p:cNvSpPr>
          <p:nvPr>
            <p:ph type="title"/>
          </p:nvPr>
        </p:nvSpPr>
        <p:spPr>
          <a:xfrm>
            <a:off x="838200" y="2291579"/>
            <a:ext cx="10515600" cy="1325563"/>
          </a:xfrm>
        </p:spPr>
        <p:txBody>
          <a:bodyPr/>
          <a:lstStyle/>
          <a:p>
            <a:pPr algn="ctr"/>
            <a:r>
              <a:rPr lang="en-GB" b="1" dirty="0"/>
              <a:t>Bond Yields </a:t>
            </a:r>
            <a:endParaRPr lang="el-GR" b="1" dirty="0"/>
          </a:p>
        </p:txBody>
      </p:sp>
    </p:spTree>
    <p:extLst>
      <p:ext uri="{BB962C8B-B14F-4D97-AF65-F5344CB8AC3E}">
        <p14:creationId xmlns:p14="http://schemas.microsoft.com/office/powerpoint/2010/main" val="274030029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a:extLst>
              <a:ext uri="{FF2B5EF4-FFF2-40B4-BE49-F238E27FC236}">
                <a16:creationId xmlns:a16="http://schemas.microsoft.com/office/drawing/2014/main" id="{D76A6AEF-E473-4D35-8016-4A3A3A50AD17}"/>
              </a:ext>
            </a:extLst>
          </p:cNvPr>
          <p:cNvSpPr>
            <a:spLocks noGrp="1" noChangeArrowheads="1"/>
          </p:cNvSpPr>
          <p:nvPr>
            <p:ph type="title"/>
          </p:nvPr>
        </p:nvSpPr>
        <p:spPr>
          <a:xfrm>
            <a:off x="648477" y="245430"/>
            <a:ext cx="9455791" cy="649288"/>
          </a:xfrm>
        </p:spPr>
        <p:txBody>
          <a:bodyPr>
            <a:normAutofit fontScale="90000"/>
          </a:bodyPr>
          <a:lstStyle/>
          <a:p>
            <a:pPr eaLnBrk="1" hangingPunct="1"/>
            <a:br>
              <a:rPr lang="en-US" altLang="el-GR" sz="4000" b="1" dirty="0"/>
            </a:br>
            <a:r>
              <a:rPr lang="en-US" altLang="el-GR" sz="4000" b="1" dirty="0"/>
              <a:t>Fixed Income Markets – Bond Yields </a:t>
            </a:r>
            <a:br>
              <a:rPr lang="en-US" altLang="el-GR" sz="4000" b="1" dirty="0"/>
            </a:br>
            <a:endParaRPr lang="en-US" altLang="el-GR" sz="4000" b="1" dirty="0"/>
          </a:p>
        </p:txBody>
      </p:sp>
      <p:sp>
        <p:nvSpPr>
          <p:cNvPr id="160771" name="Rectangle 3">
            <a:extLst>
              <a:ext uri="{FF2B5EF4-FFF2-40B4-BE49-F238E27FC236}">
                <a16:creationId xmlns:a16="http://schemas.microsoft.com/office/drawing/2014/main" id="{6B0F7E0A-A56F-4E92-BD42-BF16C0387C27}"/>
              </a:ext>
            </a:extLst>
          </p:cNvPr>
          <p:cNvSpPr>
            <a:spLocks noGrp="1" noChangeArrowheads="1"/>
          </p:cNvSpPr>
          <p:nvPr>
            <p:ph type="body" idx="1"/>
          </p:nvPr>
        </p:nvSpPr>
        <p:spPr>
          <a:xfrm>
            <a:off x="648477" y="1071692"/>
            <a:ext cx="11238723" cy="5426762"/>
          </a:xfrm>
        </p:spPr>
        <p:txBody>
          <a:bodyPr>
            <a:normAutofit/>
          </a:bodyPr>
          <a:lstStyle/>
          <a:p>
            <a:pPr eaLnBrk="1" hangingPunct="1"/>
            <a:r>
              <a:rPr lang="en-US" altLang="el-GR" sz="2200" dirty="0"/>
              <a:t>There are </a:t>
            </a:r>
            <a:r>
              <a:rPr lang="en-US" altLang="el-GR" sz="2200" dirty="0">
                <a:solidFill>
                  <a:srgbClr val="FF0000"/>
                </a:solidFill>
              </a:rPr>
              <a:t>three main ways </a:t>
            </a:r>
            <a:r>
              <a:rPr lang="en-US" altLang="el-GR" sz="2200" dirty="0"/>
              <a:t>to calculate the return of a bond</a:t>
            </a:r>
          </a:p>
          <a:p>
            <a:pPr eaLnBrk="1" hangingPunct="1"/>
            <a:endParaRPr lang="en-US" altLang="el-GR" sz="2200" dirty="0"/>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altLang="el-GR" sz="2200" b="1" dirty="0">
                <a:solidFill>
                  <a:srgbClr val="FF0000"/>
                </a:solidFill>
              </a:rPr>
              <a:t>Current Yield</a:t>
            </a:r>
            <a:endParaRPr kumimoji="0" lang="en-US" altLang="el-GR" sz="2200" b="1" i="0" u="none" strike="noStrike" kern="1200" cap="none" spc="0" normalizeH="0" baseline="-25000" noProof="0" dirty="0">
              <a:ln>
                <a:noFill/>
              </a:ln>
              <a:solidFill>
                <a:srgbClr val="FF0000"/>
              </a:solidFill>
              <a:effectLst/>
              <a:uLnTx/>
              <a:uFillTx/>
              <a:ea typeface="+mn-ea"/>
              <a:cs typeface="+mn-cs"/>
            </a:endParaRPr>
          </a:p>
          <a:p>
            <a:r>
              <a:rPr lang="en-US" altLang="el-GR" sz="2200" dirty="0"/>
              <a:t>It relates the annual coupon (C) to the current market price (P</a:t>
            </a:r>
            <a:r>
              <a:rPr lang="en-US" altLang="el-GR" sz="2200" baseline="-25000" dirty="0"/>
              <a:t>0</a:t>
            </a:r>
            <a:r>
              <a:rPr lang="en-US" altLang="el-GR" sz="2200" dirty="0"/>
              <a:t>): </a:t>
            </a:r>
            <a:r>
              <a:rPr lang="en-US" altLang="el-GR" sz="2200" b="1" dirty="0">
                <a:solidFill>
                  <a:prstClr val="black"/>
                </a:solidFill>
              </a:rPr>
              <a:t>CY = C / P</a:t>
            </a:r>
            <a:r>
              <a:rPr lang="en-US" altLang="el-GR" sz="2200" b="1" baseline="-25000" dirty="0">
                <a:solidFill>
                  <a:prstClr val="black"/>
                </a:solidFill>
              </a:rPr>
              <a:t>0</a:t>
            </a:r>
            <a:r>
              <a:rPr lang="en-US" altLang="el-GR" sz="2200" dirty="0"/>
              <a:t>	</a:t>
            </a:r>
          </a:p>
          <a:p>
            <a:pPr eaLnBrk="1" hangingPunct="1"/>
            <a:r>
              <a:rPr lang="en-US" altLang="el-GR" sz="2200" dirty="0"/>
              <a:t>18-year bond, coupon rate, 5%, current price $780, par $1000 CY = $50 / $780 = 0.064 </a:t>
            </a:r>
          </a:p>
          <a:p>
            <a:pPr eaLnBrk="1" hangingPunct="1"/>
            <a:r>
              <a:rPr lang="en-US" altLang="el-GR" sz="2200" dirty="0"/>
              <a:t>2-year bond, coupon rate 9%, current price $1,400, par $1000 CY = $90  /  $1,400 = 0.064</a:t>
            </a:r>
          </a:p>
          <a:p>
            <a:pPr eaLnBrk="1" hangingPunct="1"/>
            <a:endParaRPr lang="en-US" altLang="el-GR" sz="2200" dirty="0"/>
          </a:p>
          <a:p>
            <a:pPr eaLnBrk="1" hangingPunct="1"/>
            <a:r>
              <a:rPr lang="en-US" altLang="el-GR" sz="2200" b="1" dirty="0">
                <a:solidFill>
                  <a:srgbClr val="FF0000"/>
                </a:solidFill>
              </a:rPr>
              <a:t>Yield to Maturity</a:t>
            </a:r>
          </a:p>
          <a:p>
            <a:pPr eaLnBrk="1" hangingPunct="1"/>
            <a:r>
              <a:rPr lang="en-US" altLang="el-GR" sz="2200" dirty="0"/>
              <a:t>The Internal Rate of Return (IRR) of a Bond; the rate that makes the NPV=0 </a:t>
            </a:r>
          </a:p>
          <a:p>
            <a:pPr eaLnBrk="1" hangingPunct="1"/>
            <a:endParaRPr lang="en-US" altLang="el-GR" sz="2200" b="1" dirty="0">
              <a:solidFill>
                <a:srgbClr val="FF0000"/>
              </a:solidFill>
            </a:endParaRPr>
          </a:p>
          <a:p>
            <a:pPr eaLnBrk="1" hangingPunct="1"/>
            <a:r>
              <a:rPr lang="en-US" altLang="el-GR" sz="2200" b="1" dirty="0">
                <a:solidFill>
                  <a:srgbClr val="FF0000"/>
                </a:solidFill>
              </a:rPr>
              <a:t>Yield to Call</a:t>
            </a:r>
          </a:p>
          <a:p>
            <a:pPr eaLnBrk="1" hangingPunct="1"/>
            <a:r>
              <a:rPr lang="en-US" altLang="el-GR" sz="2200" dirty="0"/>
              <a:t>The Internal Rate of Return (IRR) of a Bond until the call date (for callable bonds)</a:t>
            </a:r>
          </a:p>
        </p:txBody>
      </p:sp>
    </p:spTree>
    <p:extLst>
      <p:ext uri="{BB962C8B-B14F-4D97-AF65-F5344CB8AC3E}">
        <p14:creationId xmlns:p14="http://schemas.microsoft.com/office/powerpoint/2010/main" val="1169294659"/>
      </p:ext>
    </p:extLst>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7" name="Rectangle 3">
            <a:extLst>
              <a:ext uri="{FF2B5EF4-FFF2-40B4-BE49-F238E27FC236}">
                <a16:creationId xmlns:a16="http://schemas.microsoft.com/office/drawing/2014/main" id="{0CF44FBB-A5CF-4C29-8994-CD660D84909E}"/>
              </a:ext>
            </a:extLst>
          </p:cNvPr>
          <p:cNvSpPr>
            <a:spLocks noGrp="1" noChangeArrowheads="1"/>
          </p:cNvSpPr>
          <p:nvPr>
            <p:ph type="body" idx="1"/>
          </p:nvPr>
        </p:nvSpPr>
        <p:spPr>
          <a:xfrm>
            <a:off x="648177" y="1162974"/>
            <a:ext cx="11132491" cy="5483343"/>
          </a:xfrm>
        </p:spPr>
        <p:txBody>
          <a:bodyPr>
            <a:normAutofit/>
          </a:bodyPr>
          <a:lstStyle/>
          <a:p>
            <a:r>
              <a:rPr lang="en-US" altLang="el-GR" sz="2000" dirty="0"/>
              <a:t>The most important and </a:t>
            </a:r>
            <a:r>
              <a:rPr lang="en-US" altLang="el-GR" sz="2000" b="1" dirty="0">
                <a:solidFill>
                  <a:srgbClr val="FF0000"/>
                </a:solidFill>
              </a:rPr>
              <a:t>most widely used </a:t>
            </a:r>
            <a:r>
              <a:rPr lang="en-US" altLang="el-GR" sz="2000" dirty="0"/>
              <a:t>is the Yield-to-Maturity, </a:t>
            </a:r>
            <a:r>
              <a:rPr lang="en-US" altLang="el-GR" sz="2000" dirty="0" err="1"/>
              <a:t>YtM</a:t>
            </a:r>
            <a:r>
              <a:rPr lang="en-US" altLang="el-GR" sz="2000" dirty="0"/>
              <a:t>, </a:t>
            </a:r>
            <a:r>
              <a:rPr lang="en-US" altLang="el-GR" sz="2000" dirty="0">
                <a:solidFill>
                  <a:srgbClr val="FF0000"/>
                </a:solidFill>
              </a:rPr>
              <a:t>yield</a:t>
            </a:r>
            <a:endParaRPr lang="en-US" altLang="el-GR" sz="1800" dirty="0">
              <a:solidFill>
                <a:srgbClr val="FF0000"/>
              </a:solidFill>
            </a:endParaRPr>
          </a:p>
          <a:p>
            <a:pPr eaLnBrk="1" hangingPunct="1"/>
            <a:r>
              <a:rPr lang="en-US" altLang="el-GR" sz="2000" dirty="0"/>
              <a:t>The “required return” of a bond; the </a:t>
            </a:r>
            <a:r>
              <a:rPr lang="en-US" altLang="el-GR" sz="2000" b="1" dirty="0">
                <a:solidFill>
                  <a:srgbClr val="FF0000"/>
                </a:solidFill>
              </a:rPr>
              <a:t>Internal Rate of Return (IRR) </a:t>
            </a:r>
            <a:r>
              <a:rPr lang="en-US" altLang="el-GR" sz="2000" dirty="0"/>
              <a:t>of a bond</a:t>
            </a:r>
          </a:p>
          <a:p>
            <a:pPr eaLnBrk="1" hangingPunct="1"/>
            <a:endParaRPr lang="en-US" altLang="el-GR" sz="2000" dirty="0"/>
          </a:p>
          <a:p>
            <a:pPr eaLnBrk="1" hangingPunct="1"/>
            <a:endParaRPr lang="en-US" altLang="el-GR" sz="2000" dirty="0"/>
          </a:p>
          <a:p>
            <a:pPr eaLnBrk="1" hangingPunct="1"/>
            <a:endParaRPr lang="en-US" altLang="el-GR" sz="2000" dirty="0"/>
          </a:p>
          <a:p>
            <a:pPr eaLnBrk="1" hangingPunct="1"/>
            <a:r>
              <a:rPr lang="en-US" altLang="el-GR" sz="2000" dirty="0"/>
              <a:t>The </a:t>
            </a:r>
            <a:r>
              <a:rPr lang="en-US" altLang="el-GR" sz="2000" dirty="0" err="1"/>
              <a:t>YtM</a:t>
            </a:r>
            <a:r>
              <a:rPr lang="en-US" altLang="el-GR" sz="2000" dirty="0"/>
              <a:t> changes constantly (the market prices changes daily)</a:t>
            </a:r>
          </a:p>
          <a:p>
            <a:pPr eaLnBrk="1" hangingPunct="1"/>
            <a:r>
              <a:rPr lang="en-US" altLang="el-GR" sz="2000" dirty="0"/>
              <a:t>It reflects the market expectations </a:t>
            </a:r>
          </a:p>
          <a:p>
            <a:pPr eaLnBrk="1" hangingPunct="1"/>
            <a:endParaRPr lang="en-GB" altLang="el-GR" sz="2000" b="1" dirty="0">
              <a:solidFill>
                <a:srgbClr val="FF0000"/>
              </a:solidFill>
            </a:endParaRPr>
          </a:p>
          <a:p>
            <a:pPr eaLnBrk="1" hangingPunct="1"/>
            <a:r>
              <a:rPr lang="en-GB" altLang="el-GR" sz="2000" b="1" dirty="0">
                <a:solidFill>
                  <a:srgbClr val="FF0000"/>
                </a:solidFill>
              </a:rPr>
              <a:t>Example of </a:t>
            </a:r>
            <a:r>
              <a:rPr lang="en-GB" altLang="el-GR" sz="2000" b="1" dirty="0" err="1">
                <a:solidFill>
                  <a:srgbClr val="FF0000"/>
                </a:solidFill>
              </a:rPr>
              <a:t>YtM</a:t>
            </a:r>
            <a:endParaRPr lang="en-GB" altLang="el-GR" sz="2000" b="1" dirty="0">
              <a:solidFill>
                <a:srgbClr val="FF0000"/>
              </a:solidFill>
            </a:endParaRPr>
          </a:p>
          <a:p>
            <a:pPr eaLnBrk="1" hangingPunct="1"/>
            <a:r>
              <a:rPr lang="en-GB" altLang="el-GR" sz="2000" dirty="0"/>
              <a:t>A 2-year zero coupon bond with face value of $1,000 and a coupon rate = 8%	</a:t>
            </a:r>
          </a:p>
          <a:p>
            <a:pPr eaLnBrk="1" hangingPunct="1"/>
            <a:r>
              <a:rPr lang="en-GB" altLang="el-GR" sz="2000" dirty="0"/>
              <a:t>Par = $1,000, Market Price = $958, coupon payment: annually			</a:t>
            </a:r>
          </a:p>
          <a:p>
            <a:pPr eaLnBrk="1" hangingPunct="1"/>
            <a:endParaRPr lang="en-US" altLang="el-GR" sz="2000" dirty="0"/>
          </a:p>
          <a:p>
            <a:pPr eaLnBrk="1" hangingPunct="1"/>
            <a:endParaRPr lang="en-US" altLang="el-GR" sz="1800" dirty="0"/>
          </a:p>
          <a:p>
            <a:pPr eaLnBrk="1" hangingPunct="1"/>
            <a:endParaRPr lang="en-US" altLang="el-GR" sz="1800" dirty="0"/>
          </a:p>
          <a:p>
            <a:pPr eaLnBrk="1" hangingPunct="1"/>
            <a:endParaRPr lang="en-US" altLang="el-GR" sz="1800" dirty="0"/>
          </a:p>
        </p:txBody>
      </p:sp>
      <p:sp>
        <p:nvSpPr>
          <p:cNvPr id="2" name="Rectangle 2">
            <a:extLst>
              <a:ext uri="{FF2B5EF4-FFF2-40B4-BE49-F238E27FC236}">
                <a16:creationId xmlns:a16="http://schemas.microsoft.com/office/drawing/2014/main" id="{833BBF55-849E-8BA7-0E3A-10A09425CCD0}"/>
              </a:ext>
            </a:extLst>
          </p:cNvPr>
          <p:cNvSpPr>
            <a:spLocks noGrp="1" noChangeArrowheads="1"/>
          </p:cNvSpPr>
          <p:nvPr>
            <p:ph type="title"/>
          </p:nvPr>
        </p:nvSpPr>
        <p:spPr>
          <a:xfrm>
            <a:off x="648177" y="211683"/>
            <a:ext cx="10515599" cy="658813"/>
          </a:xfrm>
        </p:spPr>
        <p:txBody>
          <a:bodyPr>
            <a:normAutofit fontScale="90000"/>
          </a:bodyPr>
          <a:lstStyle/>
          <a:p>
            <a:pPr eaLnBrk="1" hangingPunct="1"/>
            <a:br>
              <a:rPr lang="en-US" altLang="el-GR" sz="4000" b="1" dirty="0"/>
            </a:br>
            <a:r>
              <a:rPr lang="en-US" altLang="el-GR" sz="4000" b="1" dirty="0"/>
              <a:t>Fixed Income Markets – Bond Yields </a:t>
            </a:r>
            <a:br>
              <a:rPr lang="en-US" altLang="el-GR" sz="4000" b="1" dirty="0"/>
            </a:br>
            <a:endParaRPr lang="en-US" altLang="el-GR" sz="4000" b="1" dirty="0"/>
          </a:p>
        </p:txBody>
      </p:sp>
      <p:pic>
        <p:nvPicPr>
          <p:cNvPr id="5" name="Εικόνα 4">
            <a:extLst>
              <a:ext uri="{FF2B5EF4-FFF2-40B4-BE49-F238E27FC236}">
                <a16:creationId xmlns:a16="http://schemas.microsoft.com/office/drawing/2014/main" id="{063F913B-8A7F-A27D-F887-414E8B0F3F9B}"/>
              </a:ext>
            </a:extLst>
          </p:cNvPr>
          <p:cNvPicPr>
            <a:picLocks noChangeAspect="1"/>
          </p:cNvPicPr>
          <p:nvPr/>
        </p:nvPicPr>
        <p:blipFill>
          <a:blip r:embed="rId3"/>
          <a:stretch>
            <a:fillRect/>
          </a:stretch>
        </p:blipFill>
        <p:spPr>
          <a:xfrm>
            <a:off x="2385921" y="2095564"/>
            <a:ext cx="7278116" cy="952633"/>
          </a:xfrm>
          <a:prstGeom prst="rect">
            <a:avLst/>
          </a:prstGeom>
        </p:spPr>
      </p:pic>
      <p:pic>
        <p:nvPicPr>
          <p:cNvPr id="7" name="Εικόνα 6">
            <a:extLst>
              <a:ext uri="{FF2B5EF4-FFF2-40B4-BE49-F238E27FC236}">
                <a16:creationId xmlns:a16="http://schemas.microsoft.com/office/drawing/2014/main" id="{70110625-9D37-F5D8-A393-3A192561E883}"/>
              </a:ext>
            </a:extLst>
          </p:cNvPr>
          <p:cNvPicPr>
            <a:picLocks noChangeAspect="1"/>
          </p:cNvPicPr>
          <p:nvPr/>
        </p:nvPicPr>
        <p:blipFill>
          <a:blip r:embed="rId4"/>
          <a:stretch>
            <a:fillRect/>
          </a:stretch>
        </p:blipFill>
        <p:spPr>
          <a:xfrm>
            <a:off x="4785064" y="5695026"/>
            <a:ext cx="3820708" cy="799429"/>
          </a:xfrm>
          <a:prstGeom prst="rect">
            <a:avLst/>
          </a:prstGeom>
        </p:spPr>
      </p:pic>
    </p:spTree>
    <p:extLst>
      <p:ext uri="{BB962C8B-B14F-4D97-AF65-F5344CB8AC3E}">
        <p14:creationId xmlns:p14="http://schemas.microsoft.com/office/powerpoint/2010/main" val="1645527079"/>
      </p:ext>
    </p:extLst>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8711B6C6-16D3-43EF-8018-49AF0105B27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26473" y="1154097"/>
            <a:ext cx="11176000" cy="532983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2">
            <a:extLst>
              <a:ext uri="{FF2B5EF4-FFF2-40B4-BE49-F238E27FC236}">
                <a16:creationId xmlns:a16="http://schemas.microsoft.com/office/drawing/2014/main" id="{1BB4ADEA-C0ED-42EE-BC09-8A0BDCFDC0D5}"/>
              </a:ext>
            </a:extLst>
          </p:cNvPr>
          <p:cNvSpPr>
            <a:spLocks noGrp="1" noChangeArrowheads="1"/>
          </p:cNvSpPr>
          <p:nvPr>
            <p:ph type="title"/>
          </p:nvPr>
        </p:nvSpPr>
        <p:spPr>
          <a:xfrm>
            <a:off x="648177" y="211683"/>
            <a:ext cx="10515599" cy="658813"/>
          </a:xfrm>
        </p:spPr>
        <p:txBody>
          <a:bodyPr>
            <a:normAutofit fontScale="90000"/>
          </a:bodyPr>
          <a:lstStyle/>
          <a:p>
            <a:pPr eaLnBrk="1" hangingPunct="1"/>
            <a:br>
              <a:rPr lang="en-US" altLang="el-GR" sz="4000" b="1" dirty="0"/>
            </a:br>
            <a:r>
              <a:rPr lang="en-US" altLang="el-GR" sz="4000" b="1" dirty="0"/>
              <a:t>Fixed Income Markets – Bond Yields </a:t>
            </a:r>
            <a:br>
              <a:rPr lang="en-US" altLang="el-GR" sz="4000" b="1" dirty="0"/>
            </a:br>
            <a:endParaRPr lang="en-US" altLang="el-GR" sz="4000" b="1" dirty="0"/>
          </a:p>
        </p:txBody>
      </p:sp>
    </p:spTree>
    <p:extLst>
      <p:ext uri="{BB962C8B-B14F-4D97-AF65-F5344CB8AC3E}">
        <p14:creationId xmlns:p14="http://schemas.microsoft.com/office/powerpoint/2010/main" val="234135723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E8380E3F-82B9-DDA1-C191-B0E29334AEBE}"/>
              </a:ext>
            </a:extLst>
          </p:cNvPr>
          <p:cNvSpPr>
            <a:spLocks noGrp="1"/>
          </p:cNvSpPr>
          <p:nvPr>
            <p:ph idx="1"/>
          </p:nvPr>
        </p:nvSpPr>
        <p:spPr>
          <a:xfrm>
            <a:off x="497731" y="1251750"/>
            <a:ext cx="11371714" cy="5433135"/>
          </a:xfrm>
        </p:spPr>
        <p:txBody>
          <a:bodyPr>
            <a:normAutofit/>
          </a:bodyPr>
          <a:lstStyle/>
          <a:p>
            <a:endParaRPr lang="en-GB" sz="2000" dirty="0"/>
          </a:p>
          <a:p>
            <a:r>
              <a:rPr lang="en-GB" sz="2000" dirty="0"/>
              <a:t>The </a:t>
            </a:r>
            <a:r>
              <a:rPr lang="en-GB" sz="2000" dirty="0" err="1"/>
              <a:t>YtM</a:t>
            </a:r>
            <a:r>
              <a:rPr lang="en-GB" sz="2000" dirty="0"/>
              <a:t> for a zero-coupon bond is obtained as:  </a:t>
            </a:r>
          </a:p>
          <a:p>
            <a:endParaRPr lang="en-GB" sz="2000" dirty="0"/>
          </a:p>
          <a:p>
            <a:r>
              <a:rPr lang="en-GB" sz="2000" b="1" dirty="0">
                <a:solidFill>
                  <a:srgbClr val="FF0000"/>
                </a:solidFill>
              </a:rPr>
              <a:t>Example 1</a:t>
            </a:r>
          </a:p>
          <a:p>
            <a:r>
              <a:rPr lang="en-GB" sz="2000" dirty="0"/>
              <a:t>A one-year zero with a current market price of 96,618.36 and a Par Value of 100,000 has a </a:t>
            </a:r>
            <a:r>
              <a:rPr lang="en-GB" sz="2000" dirty="0" err="1"/>
              <a:t>YtM</a:t>
            </a:r>
            <a:r>
              <a:rPr lang="en-GB" sz="2000" dirty="0"/>
              <a:t> of:</a:t>
            </a:r>
          </a:p>
          <a:p>
            <a:endParaRPr lang="en-GB" sz="2000" dirty="0"/>
          </a:p>
          <a:p>
            <a:endParaRPr lang="en-GB" sz="2000" dirty="0"/>
          </a:p>
          <a:p>
            <a:endParaRPr lang="en-GB" sz="2000" dirty="0"/>
          </a:p>
          <a:p>
            <a:r>
              <a:rPr lang="en-GB" sz="2000" b="1" dirty="0">
                <a:solidFill>
                  <a:srgbClr val="FF0000"/>
                </a:solidFill>
              </a:rPr>
              <a:t>Example 2</a:t>
            </a:r>
          </a:p>
          <a:p>
            <a:r>
              <a:rPr lang="en-GB" sz="2000" dirty="0"/>
              <a:t>A </a:t>
            </a:r>
            <a:r>
              <a:rPr lang="en-US" sz="2000" dirty="0"/>
              <a:t>10-year zero with a current market price of $300 and a Par Value of $1000 has a </a:t>
            </a:r>
            <a:r>
              <a:rPr lang="en-US" sz="2000" dirty="0" err="1"/>
              <a:t>YtM</a:t>
            </a:r>
            <a:r>
              <a:rPr lang="en-US" sz="2000" dirty="0"/>
              <a:t> of:</a:t>
            </a:r>
          </a:p>
          <a:p>
            <a:pPr marL="0" indent="0" algn="ctr">
              <a:buNone/>
            </a:pPr>
            <a:endParaRPr lang="en-US" sz="2000" dirty="0"/>
          </a:p>
          <a:p>
            <a:pPr marL="0" indent="0" algn="ctr">
              <a:buNone/>
            </a:pPr>
            <a:r>
              <a:rPr lang="en-US" sz="2000" dirty="0" err="1"/>
              <a:t>YtM</a:t>
            </a:r>
            <a:r>
              <a:rPr lang="en-US" sz="2000" dirty="0"/>
              <a:t> = [1000 / 300 ] </a:t>
            </a:r>
            <a:r>
              <a:rPr lang="en-US" sz="2000" baseline="30000" dirty="0"/>
              <a:t>1/10</a:t>
            </a:r>
            <a:r>
              <a:rPr lang="en-US" sz="2000" dirty="0"/>
              <a:t> – 1 = 12.8%</a:t>
            </a:r>
          </a:p>
          <a:p>
            <a:endParaRPr lang="el-GR" sz="2000" dirty="0"/>
          </a:p>
        </p:txBody>
      </p:sp>
      <p:pic>
        <p:nvPicPr>
          <p:cNvPr id="5" name="Εικόνα 4">
            <a:extLst>
              <a:ext uri="{FF2B5EF4-FFF2-40B4-BE49-F238E27FC236}">
                <a16:creationId xmlns:a16="http://schemas.microsoft.com/office/drawing/2014/main" id="{47B10AEC-DA76-0954-A933-8E155BCF8D21}"/>
              </a:ext>
            </a:extLst>
          </p:cNvPr>
          <p:cNvPicPr>
            <a:picLocks noChangeAspect="1"/>
          </p:cNvPicPr>
          <p:nvPr/>
        </p:nvPicPr>
        <p:blipFill>
          <a:blip r:embed="rId2"/>
          <a:stretch>
            <a:fillRect/>
          </a:stretch>
        </p:blipFill>
        <p:spPr>
          <a:xfrm>
            <a:off x="5841506" y="1198821"/>
            <a:ext cx="4811697" cy="1152685"/>
          </a:xfrm>
          <a:prstGeom prst="rect">
            <a:avLst/>
          </a:prstGeom>
        </p:spPr>
      </p:pic>
      <p:pic>
        <p:nvPicPr>
          <p:cNvPr id="7" name="Εικόνα 6">
            <a:extLst>
              <a:ext uri="{FF2B5EF4-FFF2-40B4-BE49-F238E27FC236}">
                <a16:creationId xmlns:a16="http://schemas.microsoft.com/office/drawing/2014/main" id="{3DA5F53E-768A-1FE8-1A70-498AA35CD4B6}"/>
              </a:ext>
            </a:extLst>
          </p:cNvPr>
          <p:cNvPicPr>
            <a:picLocks noChangeAspect="1"/>
          </p:cNvPicPr>
          <p:nvPr/>
        </p:nvPicPr>
        <p:blipFill>
          <a:blip r:embed="rId3"/>
          <a:stretch>
            <a:fillRect/>
          </a:stretch>
        </p:blipFill>
        <p:spPr>
          <a:xfrm>
            <a:off x="2872072" y="3729701"/>
            <a:ext cx="6623032" cy="776794"/>
          </a:xfrm>
          <a:prstGeom prst="rect">
            <a:avLst/>
          </a:prstGeom>
        </p:spPr>
      </p:pic>
      <p:sp>
        <p:nvSpPr>
          <p:cNvPr id="8" name="Rectangle 2">
            <a:extLst>
              <a:ext uri="{FF2B5EF4-FFF2-40B4-BE49-F238E27FC236}">
                <a16:creationId xmlns:a16="http://schemas.microsoft.com/office/drawing/2014/main" id="{0F64B9EB-69CF-5FB1-E9EF-E92341A723AE}"/>
              </a:ext>
            </a:extLst>
          </p:cNvPr>
          <p:cNvSpPr>
            <a:spLocks noGrp="1" noChangeArrowheads="1"/>
          </p:cNvSpPr>
          <p:nvPr>
            <p:ph type="title"/>
          </p:nvPr>
        </p:nvSpPr>
        <p:spPr>
          <a:xfrm>
            <a:off x="497731" y="275492"/>
            <a:ext cx="11194915" cy="811090"/>
          </a:xfrm>
        </p:spPr>
        <p:txBody>
          <a:bodyPr>
            <a:normAutofit fontScale="90000"/>
          </a:bodyPr>
          <a:lstStyle/>
          <a:p>
            <a:pPr eaLnBrk="1" hangingPunct="1"/>
            <a:br>
              <a:rPr lang="en-US" altLang="el-GR" sz="4000" b="1" dirty="0"/>
            </a:br>
            <a:r>
              <a:rPr lang="en-US" altLang="el-GR" sz="4000" b="1" dirty="0"/>
              <a:t>Fixed Income Markets – Bond Yields </a:t>
            </a:r>
            <a:br>
              <a:rPr lang="en-US" altLang="el-GR" sz="4000" b="1" dirty="0"/>
            </a:br>
            <a:endParaRPr lang="en-US" altLang="el-GR" sz="4000" b="1" dirty="0"/>
          </a:p>
        </p:txBody>
      </p:sp>
    </p:spTree>
    <p:extLst>
      <p:ext uri="{BB962C8B-B14F-4D97-AF65-F5344CB8AC3E}">
        <p14:creationId xmlns:p14="http://schemas.microsoft.com/office/powerpoint/2010/main" val="70392038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749C3700-75F8-C34E-3FA6-6392C0941972}"/>
              </a:ext>
            </a:extLst>
          </p:cNvPr>
          <p:cNvSpPr>
            <a:spLocks noGrp="1"/>
          </p:cNvSpPr>
          <p:nvPr>
            <p:ph idx="1"/>
          </p:nvPr>
        </p:nvSpPr>
        <p:spPr>
          <a:xfrm>
            <a:off x="838200" y="1156500"/>
            <a:ext cx="10515600" cy="5020463"/>
          </a:xfrm>
        </p:spPr>
        <p:txBody>
          <a:bodyPr>
            <a:normAutofit/>
          </a:bodyPr>
          <a:lstStyle/>
          <a:p>
            <a:r>
              <a:rPr lang="en-GB" sz="2000" b="1" dirty="0"/>
              <a:t>Textbook Example 6.1</a:t>
            </a:r>
          </a:p>
        </p:txBody>
      </p:sp>
      <p:pic>
        <p:nvPicPr>
          <p:cNvPr id="4" name="Εικόνα 3">
            <a:extLst>
              <a:ext uri="{FF2B5EF4-FFF2-40B4-BE49-F238E27FC236}">
                <a16:creationId xmlns:a16="http://schemas.microsoft.com/office/drawing/2014/main" id="{DA1C765F-9566-F159-B90B-19FA6E66DC0C}"/>
              </a:ext>
            </a:extLst>
          </p:cNvPr>
          <p:cNvPicPr>
            <a:picLocks noChangeAspect="1"/>
          </p:cNvPicPr>
          <p:nvPr/>
        </p:nvPicPr>
        <p:blipFill>
          <a:blip r:embed="rId2"/>
          <a:stretch>
            <a:fillRect/>
          </a:stretch>
        </p:blipFill>
        <p:spPr>
          <a:xfrm>
            <a:off x="1995055" y="1786070"/>
            <a:ext cx="8054109" cy="1642930"/>
          </a:xfrm>
          <a:prstGeom prst="rect">
            <a:avLst/>
          </a:prstGeom>
        </p:spPr>
      </p:pic>
      <p:pic>
        <p:nvPicPr>
          <p:cNvPr id="6" name="Εικόνα 5">
            <a:extLst>
              <a:ext uri="{FF2B5EF4-FFF2-40B4-BE49-F238E27FC236}">
                <a16:creationId xmlns:a16="http://schemas.microsoft.com/office/drawing/2014/main" id="{7FF661D6-4DB7-E2C2-53DE-0755BC9C5957}"/>
              </a:ext>
            </a:extLst>
          </p:cNvPr>
          <p:cNvPicPr>
            <a:picLocks noChangeAspect="1"/>
          </p:cNvPicPr>
          <p:nvPr/>
        </p:nvPicPr>
        <p:blipFill>
          <a:blip r:embed="rId3"/>
          <a:stretch>
            <a:fillRect/>
          </a:stretch>
        </p:blipFill>
        <p:spPr>
          <a:xfrm>
            <a:off x="1269003" y="3789629"/>
            <a:ext cx="3854245" cy="2026705"/>
          </a:xfrm>
          <a:prstGeom prst="rect">
            <a:avLst/>
          </a:prstGeom>
        </p:spPr>
      </p:pic>
      <p:sp>
        <p:nvSpPr>
          <p:cNvPr id="9" name="Rectangle 2">
            <a:extLst>
              <a:ext uri="{FF2B5EF4-FFF2-40B4-BE49-F238E27FC236}">
                <a16:creationId xmlns:a16="http://schemas.microsoft.com/office/drawing/2014/main" id="{E01FC329-7F35-07FC-3042-F3D877920DCD}"/>
              </a:ext>
            </a:extLst>
          </p:cNvPr>
          <p:cNvSpPr>
            <a:spLocks noGrp="1" noChangeArrowheads="1"/>
          </p:cNvSpPr>
          <p:nvPr>
            <p:ph type="title"/>
          </p:nvPr>
        </p:nvSpPr>
        <p:spPr>
          <a:xfrm>
            <a:off x="634013" y="246259"/>
            <a:ext cx="10969102" cy="791375"/>
          </a:xfrm>
        </p:spPr>
        <p:txBody>
          <a:bodyPr>
            <a:normAutofit fontScale="90000"/>
          </a:bodyPr>
          <a:lstStyle/>
          <a:p>
            <a:pPr eaLnBrk="1" hangingPunct="1"/>
            <a:br>
              <a:rPr lang="en-US" altLang="el-GR" sz="4000" b="1" dirty="0"/>
            </a:br>
            <a:r>
              <a:rPr lang="en-US" altLang="el-GR" sz="4000" b="1" dirty="0"/>
              <a:t>Fixed Income Markets – Bond Yields </a:t>
            </a:r>
            <a:br>
              <a:rPr lang="en-US" altLang="el-GR" sz="4000" b="1" dirty="0"/>
            </a:br>
            <a:endParaRPr lang="en-US" altLang="el-GR" sz="4000" b="1" dirty="0"/>
          </a:p>
        </p:txBody>
      </p:sp>
      <p:pic>
        <p:nvPicPr>
          <p:cNvPr id="11" name="Εικόνα 10">
            <a:extLst>
              <a:ext uri="{FF2B5EF4-FFF2-40B4-BE49-F238E27FC236}">
                <a16:creationId xmlns:a16="http://schemas.microsoft.com/office/drawing/2014/main" id="{FE5398B9-AE2A-3CD5-B91A-A220D1DE6147}"/>
              </a:ext>
            </a:extLst>
          </p:cNvPr>
          <p:cNvPicPr>
            <a:picLocks noChangeAspect="1"/>
          </p:cNvPicPr>
          <p:nvPr/>
        </p:nvPicPr>
        <p:blipFill>
          <a:blip r:embed="rId4"/>
          <a:stretch>
            <a:fillRect/>
          </a:stretch>
        </p:blipFill>
        <p:spPr>
          <a:xfrm>
            <a:off x="5664262" y="3615684"/>
            <a:ext cx="4858428" cy="2772162"/>
          </a:xfrm>
          <a:prstGeom prst="rect">
            <a:avLst/>
          </a:prstGeom>
        </p:spPr>
      </p:pic>
    </p:spTree>
    <p:extLst>
      <p:ext uri="{BB962C8B-B14F-4D97-AF65-F5344CB8AC3E}">
        <p14:creationId xmlns:p14="http://schemas.microsoft.com/office/powerpoint/2010/main" val="386635151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0F38BEE5-C3CE-4FBC-9785-2D451FFB52C9}"/>
              </a:ext>
            </a:extLst>
          </p:cNvPr>
          <p:cNvSpPr>
            <a:spLocks noGrp="1"/>
          </p:cNvSpPr>
          <p:nvPr>
            <p:ph idx="1"/>
          </p:nvPr>
        </p:nvSpPr>
        <p:spPr>
          <a:xfrm>
            <a:off x="838200" y="1669002"/>
            <a:ext cx="10941996" cy="4507961"/>
          </a:xfrm>
        </p:spPr>
        <p:txBody>
          <a:bodyPr>
            <a:normAutofit/>
          </a:bodyPr>
          <a:lstStyle/>
          <a:p>
            <a:r>
              <a:rPr lang="en-GB" sz="2000" dirty="0"/>
              <a:t>Overall, we can say that we have the following yields for a bond:</a:t>
            </a:r>
          </a:p>
          <a:p>
            <a:endParaRPr lang="en-GB" sz="2000" dirty="0"/>
          </a:p>
          <a:p>
            <a:r>
              <a:rPr lang="en-GB" sz="2000" dirty="0">
                <a:solidFill>
                  <a:srgbClr val="FF0000"/>
                </a:solidFill>
              </a:rPr>
              <a:t>Nominal</a:t>
            </a:r>
            <a:r>
              <a:rPr lang="en-GB" sz="2000" dirty="0"/>
              <a:t> (the coupon rate)</a:t>
            </a:r>
          </a:p>
          <a:p>
            <a:endParaRPr lang="en-GB" sz="2000" dirty="0"/>
          </a:p>
          <a:p>
            <a:r>
              <a:rPr lang="en-GB" sz="2000" dirty="0">
                <a:solidFill>
                  <a:srgbClr val="FF0000"/>
                </a:solidFill>
              </a:rPr>
              <a:t>Current</a:t>
            </a:r>
            <a:r>
              <a:rPr lang="en-GB" sz="2000" dirty="0"/>
              <a:t> (current income rate) </a:t>
            </a:r>
          </a:p>
          <a:p>
            <a:endParaRPr lang="en-GB" sz="2000" dirty="0"/>
          </a:p>
          <a:p>
            <a:r>
              <a:rPr lang="en-GB" sz="2000" dirty="0">
                <a:solidFill>
                  <a:srgbClr val="FF0000"/>
                </a:solidFill>
              </a:rPr>
              <a:t>To Maturity </a:t>
            </a:r>
            <a:r>
              <a:rPr lang="en-GB" sz="2000" dirty="0"/>
              <a:t>(the return if the bond is kept to maturity)</a:t>
            </a:r>
          </a:p>
          <a:p>
            <a:endParaRPr lang="en-GB" sz="2000" dirty="0"/>
          </a:p>
          <a:p>
            <a:r>
              <a:rPr lang="en-GB" sz="2000" dirty="0">
                <a:solidFill>
                  <a:srgbClr val="FF0000"/>
                </a:solidFill>
              </a:rPr>
              <a:t>To Call </a:t>
            </a:r>
            <a:r>
              <a:rPr lang="en-GB" sz="2000" dirty="0"/>
              <a:t>(the return if the bond is kept to the first call)</a:t>
            </a:r>
          </a:p>
        </p:txBody>
      </p:sp>
      <p:sp>
        <p:nvSpPr>
          <p:cNvPr id="6" name="Rectangle 2">
            <a:extLst>
              <a:ext uri="{FF2B5EF4-FFF2-40B4-BE49-F238E27FC236}">
                <a16:creationId xmlns:a16="http://schemas.microsoft.com/office/drawing/2014/main" id="{109D0514-CD0A-72D0-484D-37B9F927242E}"/>
              </a:ext>
            </a:extLst>
          </p:cNvPr>
          <p:cNvSpPr>
            <a:spLocks noGrp="1" noChangeArrowheads="1"/>
          </p:cNvSpPr>
          <p:nvPr>
            <p:ph type="title"/>
          </p:nvPr>
        </p:nvSpPr>
        <p:spPr>
          <a:xfrm>
            <a:off x="546370" y="348033"/>
            <a:ext cx="11233826" cy="666007"/>
          </a:xfrm>
        </p:spPr>
        <p:txBody>
          <a:bodyPr>
            <a:normAutofit fontScale="90000"/>
          </a:bodyPr>
          <a:lstStyle/>
          <a:p>
            <a:pPr eaLnBrk="1" hangingPunct="1"/>
            <a:br>
              <a:rPr lang="en-US" altLang="el-GR" sz="4000" b="1" dirty="0"/>
            </a:br>
            <a:r>
              <a:rPr lang="en-US" altLang="el-GR" sz="4000" b="1" dirty="0"/>
              <a:t>Fixed Income Markets – Bond Yields </a:t>
            </a:r>
            <a:br>
              <a:rPr lang="en-US" altLang="el-GR" sz="4000" b="1" dirty="0"/>
            </a:br>
            <a:endParaRPr lang="en-US" altLang="el-GR" sz="4000" b="1" dirty="0"/>
          </a:p>
        </p:txBody>
      </p:sp>
    </p:spTree>
    <p:extLst>
      <p:ext uri="{BB962C8B-B14F-4D97-AF65-F5344CB8AC3E}">
        <p14:creationId xmlns:p14="http://schemas.microsoft.com/office/powerpoint/2010/main" val="189824990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Title 1">
            <a:extLst>
              <a:ext uri="{FF2B5EF4-FFF2-40B4-BE49-F238E27FC236}">
                <a16:creationId xmlns:a16="http://schemas.microsoft.com/office/drawing/2014/main" id="{99DE9FB9-EE2D-45C5-9991-17EBA1B25637}"/>
              </a:ext>
            </a:extLst>
          </p:cNvPr>
          <p:cNvSpPr>
            <a:spLocks noGrp="1"/>
          </p:cNvSpPr>
          <p:nvPr>
            <p:ph type="title"/>
          </p:nvPr>
        </p:nvSpPr>
        <p:spPr>
          <a:xfrm>
            <a:off x="908734" y="333375"/>
            <a:ext cx="10399625" cy="719138"/>
          </a:xfrm>
        </p:spPr>
        <p:txBody>
          <a:bodyPr>
            <a:normAutofit fontScale="90000"/>
          </a:bodyPr>
          <a:lstStyle/>
          <a:p>
            <a:br>
              <a:rPr lang="en-US" altLang="el-GR" sz="4000" b="1" dirty="0"/>
            </a:br>
            <a:br>
              <a:rPr lang="en-US" altLang="el-GR" sz="3600" dirty="0"/>
            </a:br>
            <a:endParaRPr lang="el-GR" altLang="el-GR" sz="3600" dirty="0"/>
          </a:p>
        </p:txBody>
      </p:sp>
      <p:sp>
        <p:nvSpPr>
          <p:cNvPr id="197635" name="Content Placeholder 2">
            <a:extLst>
              <a:ext uri="{FF2B5EF4-FFF2-40B4-BE49-F238E27FC236}">
                <a16:creationId xmlns:a16="http://schemas.microsoft.com/office/drawing/2014/main" id="{822A4E09-A596-4663-93C0-9968C7F98FAA}"/>
              </a:ext>
            </a:extLst>
          </p:cNvPr>
          <p:cNvSpPr>
            <a:spLocks noGrp="1"/>
          </p:cNvSpPr>
          <p:nvPr>
            <p:ph idx="1"/>
          </p:nvPr>
        </p:nvSpPr>
        <p:spPr>
          <a:xfrm>
            <a:off x="604007" y="1118587"/>
            <a:ext cx="11318704" cy="5406038"/>
          </a:xfrm>
        </p:spPr>
        <p:txBody>
          <a:bodyPr>
            <a:normAutofit lnSpcReduction="10000"/>
          </a:bodyPr>
          <a:lstStyle/>
          <a:p>
            <a:pPr algn="just"/>
            <a:r>
              <a:rPr lang="en-US" altLang="el-GR" sz="2000" dirty="0"/>
              <a:t>Another important related concept is the </a:t>
            </a:r>
            <a:r>
              <a:rPr lang="en-US" altLang="el-GR" sz="2000" b="1" dirty="0">
                <a:solidFill>
                  <a:srgbClr val="FF0000"/>
                </a:solidFill>
              </a:rPr>
              <a:t>Yield Spread</a:t>
            </a:r>
            <a:r>
              <a:rPr lang="el-GR" altLang="el-GR" sz="2000" b="1" dirty="0">
                <a:solidFill>
                  <a:srgbClr val="FF0000"/>
                </a:solidFill>
              </a:rPr>
              <a:t> </a:t>
            </a:r>
            <a:r>
              <a:rPr lang="en-GB" altLang="el-GR" sz="2000" dirty="0"/>
              <a:t>(t</a:t>
            </a:r>
            <a:r>
              <a:rPr lang="en-US" altLang="el-GR" sz="2000" dirty="0"/>
              <a:t>he difference in </a:t>
            </a:r>
            <a:r>
              <a:rPr lang="en-US" altLang="el-GR" sz="2000" i="1" dirty="0" err="1"/>
              <a:t>YtM</a:t>
            </a:r>
            <a:r>
              <a:rPr lang="en-US" altLang="el-GR" sz="2000" i="1" dirty="0"/>
              <a:t> </a:t>
            </a:r>
            <a:r>
              <a:rPr lang="en-US" altLang="el-GR" sz="2000" dirty="0"/>
              <a:t>between two bonds)</a:t>
            </a:r>
            <a:endParaRPr lang="el-GR" altLang="el-GR" sz="2000" dirty="0"/>
          </a:p>
          <a:p>
            <a:pPr algn="just"/>
            <a:endParaRPr lang="en-US" altLang="el-GR" sz="2000" dirty="0"/>
          </a:p>
          <a:p>
            <a:pPr algn="just"/>
            <a:r>
              <a:rPr lang="en-US" altLang="el-GR" sz="2000" dirty="0"/>
              <a:t>Usually, for government bonds one country is used as the “base” against which we measure the spread</a:t>
            </a:r>
          </a:p>
          <a:p>
            <a:pPr algn="just"/>
            <a:endParaRPr lang="en-US" altLang="el-GR" sz="2000" dirty="0"/>
          </a:p>
          <a:p>
            <a:pPr algn="just"/>
            <a:r>
              <a:rPr lang="en-US" altLang="el-GR" sz="2000" dirty="0"/>
              <a:t>In Eurozone = German bonds </a:t>
            </a:r>
            <a:endParaRPr lang="el-GR" altLang="el-GR" sz="2000" dirty="0"/>
          </a:p>
          <a:p>
            <a:pPr algn="just"/>
            <a:endParaRPr lang="en-US" altLang="el-GR" sz="2000" dirty="0"/>
          </a:p>
          <a:p>
            <a:pPr algn="just"/>
            <a:r>
              <a:rPr lang="en-US" altLang="el-GR" sz="2000" dirty="0"/>
              <a:t>It shows the </a:t>
            </a:r>
            <a:r>
              <a:rPr lang="en-US" altLang="el-GR" sz="2000" dirty="0">
                <a:solidFill>
                  <a:srgbClr val="FF0000"/>
                </a:solidFill>
              </a:rPr>
              <a:t>difference in lending rates </a:t>
            </a:r>
            <a:r>
              <a:rPr lang="en-US" altLang="el-GR" sz="2000" dirty="0"/>
              <a:t>between two countries, e.g.: </a:t>
            </a:r>
          </a:p>
          <a:p>
            <a:pPr marL="0" indent="0" algn="just">
              <a:buNone/>
            </a:pPr>
            <a:r>
              <a:rPr lang="en-US" altLang="el-GR" sz="2000" dirty="0">
                <a:cs typeface="Arial" panose="020B0604020202020204" pitchFamily="34" charset="0"/>
              </a:rPr>
              <a:t>	→	</a:t>
            </a:r>
            <a:r>
              <a:rPr lang="en-US" altLang="el-GR" sz="2000" dirty="0"/>
              <a:t>if the </a:t>
            </a:r>
            <a:r>
              <a:rPr lang="en-US" altLang="el-GR" sz="2000" dirty="0" err="1"/>
              <a:t>YtM</a:t>
            </a:r>
            <a:r>
              <a:rPr lang="en-US" altLang="el-GR" sz="2000" dirty="0"/>
              <a:t> of German 10-year bonds is 2% and </a:t>
            </a:r>
          </a:p>
          <a:p>
            <a:pPr marL="0" indent="0" algn="just">
              <a:buNone/>
            </a:pPr>
            <a:r>
              <a:rPr lang="en-US" altLang="el-GR" sz="2000" dirty="0">
                <a:cs typeface="Arial" panose="020B0604020202020204" pitchFamily="34" charset="0"/>
              </a:rPr>
              <a:t>	→	</a:t>
            </a:r>
            <a:r>
              <a:rPr lang="en-US" altLang="el-GR" sz="2000" dirty="0"/>
              <a:t>the </a:t>
            </a:r>
            <a:r>
              <a:rPr lang="en-US" altLang="el-GR" sz="2000" dirty="0" err="1"/>
              <a:t>YtM</a:t>
            </a:r>
            <a:r>
              <a:rPr lang="en-US" altLang="el-GR" sz="2000" dirty="0"/>
              <a:t> of Greek 10-year bonds is </a:t>
            </a:r>
            <a:r>
              <a:rPr lang="el-GR" altLang="el-GR" sz="2000" dirty="0"/>
              <a:t>6%, </a:t>
            </a:r>
            <a:endParaRPr lang="en-GB" altLang="el-GR" sz="2000" dirty="0"/>
          </a:p>
          <a:p>
            <a:pPr marL="0" indent="0" algn="just">
              <a:buNone/>
            </a:pPr>
            <a:r>
              <a:rPr lang="en-GB" altLang="el-GR" sz="2000" dirty="0">
                <a:cs typeface="Arial" panose="020B0604020202020204" pitchFamily="34" charset="0"/>
              </a:rPr>
              <a:t>	→	</a:t>
            </a:r>
            <a:r>
              <a:rPr lang="en-GB" altLang="el-GR" sz="2000" dirty="0"/>
              <a:t>the spread is 4%, </a:t>
            </a:r>
          </a:p>
          <a:p>
            <a:pPr marL="0" indent="0" algn="just">
              <a:buNone/>
            </a:pPr>
            <a:endParaRPr lang="en-GB" altLang="el-GR" sz="2000" dirty="0"/>
          </a:p>
          <a:p>
            <a:pPr algn="just"/>
            <a:r>
              <a:rPr lang="en-GB" altLang="el-GR" sz="2000" dirty="0"/>
              <a:t>That is, </a:t>
            </a:r>
            <a:r>
              <a:rPr lang="en-US" altLang="el-GR" sz="2000" dirty="0"/>
              <a:t>Greece will have to </a:t>
            </a:r>
            <a:r>
              <a:rPr lang="en-US" altLang="el-GR" sz="2000" b="1" dirty="0">
                <a:solidFill>
                  <a:srgbClr val="FF0000"/>
                </a:solidFill>
              </a:rPr>
              <a:t>pay 4% more than Germany </a:t>
            </a:r>
            <a:r>
              <a:rPr lang="en-US" altLang="el-GR" sz="2000" dirty="0"/>
              <a:t>for 10-year lending</a:t>
            </a:r>
            <a:endParaRPr lang="el-GR" altLang="el-GR" sz="2000" dirty="0"/>
          </a:p>
          <a:p>
            <a:pPr algn="just"/>
            <a:endParaRPr lang="en-US" altLang="el-GR" sz="2000" dirty="0"/>
          </a:p>
          <a:p>
            <a:pPr algn="just"/>
            <a:r>
              <a:rPr lang="en-US" altLang="el-GR" sz="2000" dirty="0"/>
              <a:t>In other words, investors demand </a:t>
            </a:r>
            <a:r>
              <a:rPr lang="en-US" altLang="el-GR" sz="2000" b="1" dirty="0">
                <a:solidFill>
                  <a:srgbClr val="FF0000"/>
                </a:solidFill>
              </a:rPr>
              <a:t>higher compensation due to higher risk</a:t>
            </a:r>
            <a:endParaRPr lang="el-GR" altLang="el-GR" sz="2000" b="1" dirty="0">
              <a:solidFill>
                <a:srgbClr val="FF0000"/>
              </a:solidFill>
            </a:endParaRPr>
          </a:p>
        </p:txBody>
      </p:sp>
      <p:sp>
        <p:nvSpPr>
          <p:cNvPr id="2" name="Rectangle 2">
            <a:extLst>
              <a:ext uri="{FF2B5EF4-FFF2-40B4-BE49-F238E27FC236}">
                <a16:creationId xmlns:a16="http://schemas.microsoft.com/office/drawing/2014/main" id="{C35FDA7D-1C39-937F-EB96-250BFAE68C48}"/>
              </a:ext>
            </a:extLst>
          </p:cNvPr>
          <p:cNvSpPr txBox="1">
            <a:spLocks noChangeArrowheads="1"/>
          </p:cNvSpPr>
          <p:nvPr/>
        </p:nvSpPr>
        <p:spPr>
          <a:xfrm>
            <a:off x="497731" y="142043"/>
            <a:ext cx="11593655" cy="976543"/>
          </a:xfrm>
          <a:prstGeom prst="rect">
            <a:avLst/>
          </a:prstGeom>
        </p:spPr>
        <p:txBody>
          <a:bodyPr vert="horz" lIns="91440" tIns="45720" rIns="91440" bIns="45720" rtlCol="0" anchor="ctr">
            <a:normAutofit fontScale="5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altLang="el-GR" sz="4000" b="1" dirty="0"/>
            </a:br>
            <a:r>
              <a:rPr lang="en-US" altLang="el-GR" sz="6900" b="1" dirty="0"/>
              <a:t>Fixed Income Markets – Bond Yields </a:t>
            </a:r>
            <a:br>
              <a:rPr lang="en-US" altLang="el-GR" sz="4000" b="1" dirty="0"/>
            </a:br>
            <a:endParaRPr lang="en-US" altLang="el-GR" sz="4000" b="1" dirty="0"/>
          </a:p>
        </p:txBody>
      </p:sp>
    </p:spTree>
    <p:extLst>
      <p:ext uri="{BB962C8B-B14F-4D97-AF65-F5344CB8AC3E}">
        <p14:creationId xmlns:p14="http://schemas.microsoft.com/office/powerpoint/2010/main" val="2157543462"/>
      </p:ext>
    </p:extLst>
  </p:cSld>
  <p:clrMapOvr>
    <a:masterClrMapping/>
  </p:clrMapOvr>
  <p:transition spd="slow"/>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29988672-2338-40AC-8CDB-9D50D0582230}"/>
              </a:ext>
            </a:extLst>
          </p:cNvPr>
          <p:cNvSpPr>
            <a:spLocks noGrp="1"/>
          </p:cNvSpPr>
          <p:nvPr>
            <p:ph type="title"/>
          </p:nvPr>
        </p:nvSpPr>
        <p:spPr>
          <a:xfrm>
            <a:off x="838200" y="1447061"/>
            <a:ext cx="10515600" cy="927208"/>
          </a:xfrm>
        </p:spPr>
        <p:txBody>
          <a:bodyPr>
            <a:normAutofit fontScale="90000"/>
          </a:bodyPr>
          <a:lstStyle/>
          <a:p>
            <a:pPr algn="ctr"/>
            <a:br>
              <a:rPr lang="en-GB" sz="2200" dirty="0"/>
            </a:br>
            <a:r>
              <a:rPr lang="en-GB" sz="2200" b="1" dirty="0"/>
              <a:t>Yield Spread: The difference between yields on differing debt instruments </a:t>
            </a:r>
            <a:br>
              <a:rPr lang="en-GB" sz="2200" b="1" dirty="0"/>
            </a:br>
            <a:r>
              <a:rPr lang="en-GB" sz="2200" b="1" dirty="0"/>
              <a:t>E.g. the 5-year T-bond is at 5% and the 30-year T-bond is at 6% → the yield spread is 1%. </a:t>
            </a:r>
            <a:br>
              <a:rPr lang="en-GB" sz="2200" b="1" dirty="0"/>
            </a:br>
            <a:endParaRPr lang="en-GB" sz="2200" b="1" dirty="0"/>
          </a:p>
        </p:txBody>
      </p:sp>
      <p:pic>
        <p:nvPicPr>
          <p:cNvPr id="4" name="Θέση περιεχομένου 3">
            <a:extLst>
              <a:ext uri="{FF2B5EF4-FFF2-40B4-BE49-F238E27FC236}">
                <a16:creationId xmlns:a16="http://schemas.microsoft.com/office/drawing/2014/main" id="{44B3BD3A-D2FF-456C-943C-EDC04264172D}"/>
              </a:ext>
            </a:extLst>
          </p:cNvPr>
          <p:cNvPicPr>
            <a:picLocks noGrp="1" noChangeAspect="1"/>
          </p:cNvPicPr>
          <p:nvPr>
            <p:ph idx="1"/>
          </p:nvPr>
        </p:nvPicPr>
        <p:blipFill>
          <a:blip r:embed="rId2"/>
          <a:stretch>
            <a:fillRect/>
          </a:stretch>
        </p:blipFill>
        <p:spPr>
          <a:xfrm>
            <a:off x="978061" y="2539014"/>
            <a:ext cx="4844241" cy="3619189"/>
          </a:xfrm>
          <a:prstGeom prst="rect">
            <a:avLst/>
          </a:prstGeom>
        </p:spPr>
      </p:pic>
      <p:pic>
        <p:nvPicPr>
          <p:cNvPr id="5" name="Εικόνα 4">
            <a:extLst>
              <a:ext uri="{FF2B5EF4-FFF2-40B4-BE49-F238E27FC236}">
                <a16:creationId xmlns:a16="http://schemas.microsoft.com/office/drawing/2014/main" id="{D040BD0C-6787-4EF8-B0FA-F8D90ECF8431}"/>
              </a:ext>
            </a:extLst>
          </p:cNvPr>
          <p:cNvPicPr>
            <a:picLocks noChangeAspect="1"/>
          </p:cNvPicPr>
          <p:nvPr/>
        </p:nvPicPr>
        <p:blipFill>
          <a:blip r:embed="rId3"/>
          <a:stretch>
            <a:fillRect/>
          </a:stretch>
        </p:blipFill>
        <p:spPr>
          <a:xfrm>
            <a:off x="5999584" y="2441359"/>
            <a:ext cx="5505061" cy="3716845"/>
          </a:xfrm>
          <a:prstGeom prst="rect">
            <a:avLst/>
          </a:prstGeom>
        </p:spPr>
      </p:pic>
      <p:sp>
        <p:nvSpPr>
          <p:cNvPr id="3" name="Rectangle 2">
            <a:extLst>
              <a:ext uri="{FF2B5EF4-FFF2-40B4-BE49-F238E27FC236}">
                <a16:creationId xmlns:a16="http://schemas.microsoft.com/office/drawing/2014/main" id="{FDED6EBD-05F4-8F16-A70D-9BD45CE7DB99}"/>
              </a:ext>
            </a:extLst>
          </p:cNvPr>
          <p:cNvSpPr txBox="1">
            <a:spLocks noChangeArrowheads="1"/>
          </p:cNvSpPr>
          <p:nvPr/>
        </p:nvSpPr>
        <p:spPr>
          <a:xfrm>
            <a:off x="533242" y="236192"/>
            <a:ext cx="9649445" cy="1046124"/>
          </a:xfrm>
          <a:prstGeom prst="rect">
            <a:avLst/>
          </a:prstGeom>
        </p:spPr>
        <p:txBody>
          <a:bodyPr vert="horz" lIns="91440" tIns="45720" rIns="91440" bIns="45720" rtlCol="0" anchor="ctr">
            <a:normAutofit fontScale="5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altLang="el-GR" sz="4000" b="1" dirty="0"/>
            </a:br>
            <a:r>
              <a:rPr lang="en-US" altLang="el-GR" sz="6900" b="1" dirty="0"/>
              <a:t>Fixed Income Markets – Bond Yields </a:t>
            </a:r>
            <a:br>
              <a:rPr lang="en-US" altLang="el-GR" sz="4000" b="1" dirty="0"/>
            </a:br>
            <a:endParaRPr lang="en-US" altLang="el-GR" sz="4000" b="1" dirty="0"/>
          </a:p>
        </p:txBody>
      </p:sp>
    </p:spTree>
    <p:extLst>
      <p:ext uri="{BB962C8B-B14F-4D97-AF65-F5344CB8AC3E}">
        <p14:creationId xmlns:p14="http://schemas.microsoft.com/office/powerpoint/2010/main" val="124608713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Θέση περιεχομένου 8">
            <a:extLst>
              <a:ext uri="{FF2B5EF4-FFF2-40B4-BE49-F238E27FC236}">
                <a16:creationId xmlns:a16="http://schemas.microsoft.com/office/drawing/2014/main" id="{3080CA3F-ABF4-980A-C580-8959F60C045A}"/>
              </a:ext>
            </a:extLst>
          </p:cNvPr>
          <p:cNvPicPr>
            <a:picLocks noGrp="1" noChangeAspect="1"/>
          </p:cNvPicPr>
          <p:nvPr>
            <p:ph idx="1"/>
          </p:nvPr>
        </p:nvPicPr>
        <p:blipFill>
          <a:blip r:embed="rId2"/>
          <a:stretch>
            <a:fillRect/>
          </a:stretch>
        </p:blipFill>
        <p:spPr>
          <a:xfrm>
            <a:off x="754602" y="1775533"/>
            <a:ext cx="9738018" cy="4282378"/>
          </a:xfrm>
          <a:prstGeom prst="rect">
            <a:avLst/>
          </a:prstGeom>
        </p:spPr>
      </p:pic>
      <p:sp>
        <p:nvSpPr>
          <p:cNvPr id="2" name="Rectangle 2">
            <a:extLst>
              <a:ext uri="{FF2B5EF4-FFF2-40B4-BE49-F238E27FC236}">
                <a16:creationId xmlns:a16="http://schemas.microsoft.com/office/drawing/2014/main" id="{1445E1FC-06AB-F4F4-CECB-120E6866D085}"/>
              </a:ext>
            </a:extLst>
          </p:cNvPr>
          <p:cNvSpPr txBox="1">
            <a:spLocks noChangeArrowheads="1"/>
          </p:cNvSpPr>
          <p:nvPr/>
        </p:nvSpPr>
        <p:spPr>
          <a:xfrm>
            <a:off x="400076" y="343928"/>
            <a:ext cx="11593655" cy="976543"/>
          </a:xfrm>
          <a:prstGeom prst="rect">
            <a:avLst/>
          </a:prstGeom>
        </p:spPr>
        <p:txBody>
          <a:bodyPr vert="horz" lIns="91440" tIns="45720" rIns="91440" bIns="45720" rtlCol="0" anchor="ctr">
            <a:normAutofit fontScale="5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altLang="el-GR" sz="4000" b="1" dirty="0"/>
            </a:br>
            <a:r>
              <a:rPr lang="en-US" altLang="el-GR" sz="6900" b="1" dirty="0"/>
              <a:t>Fixed Income Markets – Bond Yields</a:t>
            </a:r>
            <a:r>
              <a:rPr kumimoji="0" lang="en-GB" sz="2000" b="1" i="0" u="none" strike="noStrike" kern="1200" cap="none" spc="0" normalizeH="0" baseline="0" noProof="0" dirty="0">
                <a:ln>
                  <a:noFill/>
                </a:ln>
                <a:solidFill>
                  <a:prstClr val="black"/>
                </a:solidFill>
                <a:effectLst/>
                <a:uLnTx/>
                <a:uFillTx/>
                <a:latin typeface="Calibri Light" panose="020F0302020204030204"/>
                <a:ea typeface="+mj-ea"/>
                <a:cs typeface="+mj-cs"/>
              </a:rPr>
              <a:t>  </a:t>
            </a:r>
            <a:r>
              <a:rPr kumimoji="0" lang="en-GB" sz="3800" i="0" u="none" strike="noStrike" kern="1200" cap="none" spc="0" normalizeH="0" baseline="0" noProof="0" dirty="0">
                <a:ln>
                  <a:noFill/>
                </a:ln>
                <a:solidFill>
                  <a:prstClr val="black"/>
                </a:solidFill>
                <a:effectLst/>
                <a:uLnTx/>
                <a:uFillTx/>
                <a:latin typeface="+mn-lt"/>
                <a:ea typeface="+mj-ea"/>
                <a:cs typeface="+mj-cs"/>
              </a:rPr>
              <a:t>(see textbook)</a:t>
            </a:r>
            <a:r>
              <a:rPr lang="en-US" altLang="el-GR" sz="3800" dirty="0">
                <a:latin typeface="+mn-lt"/>
              </a:rPr>
              <a:t> </a:t>
            </a:r>
            <a:br>
              <a:rPr lang="en-US" altLang="el-GR" sz="3800" dirty="0">
                <a:latin typeface="+mn-lt"/>
              </a:rPr>
            </a:br>
            <a:endParaRPr lang="en-US" altLang="el-GR" sz="3800" dirty="0">
              <a:latin typeface="+mn-lt"/>
            </a:endParaRPr>
          </a:p>
        </p:txBody>
      </p:sp>
    </p:spTree>
    <p:extLst>
      <p:ext uri="{BB962C8B-B14F-4D97-AF65-F5344CB8AC3E}">
        <p14:creationId xmlns:p14="http://schemas.microsoft.com/office/powerpoint/2010/main" val="402024604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Θέση περιεχομένου 4">
            <a:extLst>
              <a:ext uri="{FF2B5EF4-FFF2-40B4-BE49-F238E27FC236}">
                <a16:creationId xmlns:a16="http://schemas.microsoft.com/office/drawing/2014/main" id="{69E90C06-2978-39AF-3420-02675C64C967}"/>
              </a:ext>
            </a:extLst>
          </p:cNvPr>
          <p:cNvPicPr>
            <a:picLocks noGrp="1" noChangeAspect="1"/>
          </p:cNvPicPr>
          <p:nvPr>
            <p:ph idx="1"/>
          </p:nvPr>
        </p:nvPicPr>
        <p:blipFill>
          <a:blip r:embed="rId2"/>
          <a:stretch>
            <a:fillRect/>
          </a:stretch>
        </p:blipFill>
        <p:spPr>
          <a:xfrm>
            <a:off x="1393793" y="1124350"/>
            <a:ext cx="9765437" cy="5276450"/>
          </a:xfrm>
          <a:prstGeom prst="rect">
            <a:avLst/>
          </a:prstGeom>
        </p:spPr>
      </p:pic>
      <p:sp>
        <p:nvSpPr>
          <p:cNvPr id="8" name="Rectangle 2">
            <a:extLst>
              <a:ext uri="{FF2B5EF4-FFF2-40B4-BE49-F238E27FC236}">
                <a16:creationId xmlns:a16="http://schemas.microsoft.com/office/drawing/2014/main" id="{88338E31-57CF-28AA-874C-77EC5098ADB8}"/>
              </a:ext>
            </a:extLst>
          </p:cNvPr>
          <p:cNvSpPr txBox="1">
            <a:spLocks noGrp="1" noChangeArrowheads="1"/>
          </p:cNvSpPr>
          <p:nvPr>
            <p:ph type="title"/>
          </p:nvPr>
        </p:nvSpPr>
        <p:spPr>
          <a:xfrm>
            <a:off x="536359" y="237724"/>
            <a:ext cx="11377474" cy="886626"/>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altLang="el-GR" sz="4000" b="1" dirty="0"/>
            </a:br>
            <a:r>
              <a:rPr lang="en-US" altLang="el-GR" sz="4000" b="1" dirty="0"/>
              <a:t>Fixed Income Markets – Bond Yields </a:t>
            </a:r>
            <a:r>
              <a:rPr kumimoji="0" lang="en-GB" sz="2000" b="1" i="0" u="none" strike="noStrike" kern="1200" cap="none" spc="0" normalizeH="0" baseline="0" noProof="0" dirty="0">
                <a:ln>
                  <a:noFill/>
                </a:ln>
                <a:solidFill>
                  <a:prstClr val="black"/>
                </a:solidFill>
                <a:effectLst/>
                <a:uLnTx/>
                <a:uFillTx/>
                <a:latin typeface="Calibri Light" panose="020F0302020204030204"/>
                <a:ea typeface="+mj-ea"/>
                <a:cs typeface="+mj-cs"/>
              </a:rPr>
              <a:t>(see textbook)</a:t>
            </a:r>
            <a:r>
              <a:rPr kumimoji="0" lang="en-GB" sz="3600" b="1" i="0" u="none" strike="noStrike" kern="1200" cap="none" spc="0" normalizeH="0" baseline="0" noProof="0" dirty="0">
                <a:ln>
                  <a:noFill/>
                </a:ln>
                <a:solidFill>
                  <a:prstClr val="black"/>
                </a:solidFill>
                <a:effectLst/>
                <a:uLnTx/>
                <a:uFillTx/>
                <a:latin typeface="Calibri Light" panose="020F0302020204030204"/>
                <a:ea typeface="+mj-ea"/>
                <a:cs typeface="+mj-cs"/>
              </a:rPr>
              <a:t> </a:t>
            </a:r>
            <a:br>
              <a:rPr lang="en-US" altLang="el-GR" sz="4000" b="1" dirty="0"/>
            </a:br>
            <a:endParaRPr lang="en-US" altLang="el-GR" sz="4000" b="1" dirty="0"/>
          </a:p>
        </p:txBody>
      </p:sp>
    </p:spTree>
    <p:extLst>
      <p:ext uri="{BB962C8B-B14F-4D97-AF65-F5344CB8AC3E}">
        <p14:creationId xmlns:p14="http://schemas.microsoft.com/office/powerpoint/2010/main" val="191573697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9" name="Content Placeholder 2">
            <a:extLst>
              <a:ext uri="{FF2B5EF4-FFF2-40B4-BE49-F238E27FC236}">
                <a16:creationId xmlns:a16="http://schemas.microsoft.com/office/drawing/2014/main" id="{66D67190-21DB-4503-94B6-734C5E2FE21F}"/>
              </a:ext>
            </a:extLst>
          </p:cNvPr>
          <p:cNvSpPr>
            <a:spLocks noGrp="1"/>
          </p:cNvSpPr>
          <p:nvPr>
            <p:ph idx="1"/>
          </p:nvPr>
        </p:nvSpPr>
        <p:spPr>
          <a:xfrm>
            <a:off x="532659" y="1260629"/>
            <a:ext cx="11372295" cy="5140171"/>
          </a:xfrm>
        </p:spPr>
        <p:txBody>
          <a:bodyPr>
            <a:normAutofit lnSpcReduction="10000"/>
          </a:bodyPr>
          <a:lstStyle/>
          <a:p>
            <a:pPr algn="just"/>
            <a:r>
              <a:rPr lang="en-US" altLang="el-GR" sz="2000" dirty="0"/>
              <a:t>Yield spreads </a:t>
            </a:r>
            <a:r>
              <a:rPr lang="en-US" altLang="el-GR" sz="2000" b="1" dirty="0">
                <a:solidFill>
                  <a:srgbClr val="FF0000"/>
                </a:solidFill>
              </a:rPr>
              <a:t>reveal important information </a:t>
            </a:r>
          </a:p>
          <a:p>
            <a:pPr algn="just"/>
            <a:endParaRPr lang="en-US" altLang="el-GR" sz="2000" dirty="0"/>
          </a:p>
          <a:p>
            <a:pPr algn="just"/>
            <a:r>
              <a:rPr lang="en-US" altLang="el-GR" sz="2000" dirty="0"/>
              <a:t>Recall that in order to obtain the </a:t>
            </a:r>
            <a:r>
              <a:rPr lang="en-US" altLang="el-GR" sz="2000" dirty="0" err="1"/>
              <a:t>YtM</a:t>
            </a:r>
            <a:r>
              <a:rPr lang="en-US" altLang="el-GR" sz="2000" dirty="0"/>
              <a:t> we use the current price of a bond </a:t>
            </a:r>
          </a:p>
          <a:p>
            <a:pPr algn="just"/>
            <a:endParaRPr lang="en-US" altLang="el-GR" sz="2000" dirty="0"/>
          </a:p>
          <a:p>
            <a:pPr algn="just"/>
            <a:r>
              <a:rPr lang="en-US" altLang="el-GR" sz="2000" dirty="0"/>
              <a:t>The current price of a bond changes on a daily basis reflecting available information</a:t>
            </a:r>
          </a:p>
          <a:p>
            <a:pPr algn="just"/>
            <a:endParaRPr lang="en-US" altLang="el-GR" sz="2000" dirty="0"/>
          </a:p>
          <a:p>
            <a:pPr algn="just"/>
            <a:r>
              <a:rPr lang="en-US" altLang="el-GR" sz="2000" dirty="0"/>
              <a:t>Thus, </a:t>
            </a:r>
            <a:r>
              <a:rPr lang="en-US" altLang="el-GR" sz="2000" dirty="0">
                <a:solidFill>
                  <a:srgbClr val="FF0000"/>
                </a:solidFill>
              </a:rPr>
              <a:t>yields change on a daily basis </a:t>
            </a:r>
            <a:r>
              <a:rPr lang="en-US" altLang="el-GR" sz="2000" dirty="0"/>
              <a:t>to reflect all available information about the bond and the issuer</a:t>
            </a:r>
            <a:endParaRPr lang="el-GR" altLang="el-GR" sz="2000" dirty="0"/>
          </a:p>
          <a:p>
            <a:pPr algn="just"/>
            <a:endParaRPr lang="en-US" altLang="el-GR" sz="2000" dirty="0"/>
          </a:p>
          <a:p>
            <a:pPr algn="just"/>
            <a:r>
              <a:rPr lang="en-US" altLang="el-GR" sz="2000" dirty="0"/>
              <a:t>As a result, when, say, </a:t>
            </a:r>
            <a:r>
              <a:rPr lang="en-US" altLang="el-GR" sz="2000" dirty="0">
                <a:solidFill>
                  <a:srgbClr val="FF0000"/>
                </a:solidFill>
              </a:rPr>
              <a:t>negative info </a:t>
            </a:r>
            <a:r>
              <a:rPr lang="en-US" altLang="el-GR" sz="2000" dirty="0"/>
              <a:t>arrives in the market: </a:t>
            </a:r>
          </a:p>
          <a:p>
            <a:pPr marL="0" indent="0" algn="just">
              <a:buNone/>
            </a:pPr>
            <a:r>
              <a:rPr lang="en-US" altLang="el-GR" sz="2000" dirty="0"/>
              <a:t>	→	investors sell</a:t>
            </a:r>
          </a:p>
          <a:p>
            <a:pPr marL="0" indent="0" algn="just">
              <a:buNone/>
            </a:pPr>
            <a:r>
              <a:rPr lang="en-US" altLang="el-GR" sz="2000" dirty="0"/>
              <a:t>	→	bond prices fall</a:t>
            </a:r>
          </a:p>
          <a:p>
            <a:pPr marL="0" indent="0" algn="just">
              <a:buNone/>
            </a:pPr>
            <a:r>
              <a:rPr lang="en-US" altLang="el-GR" sz="2000" dirty="0"/>
              <a:t>	→	yields rise</a:t>
            </a:r>
          </a:p>
          <a:p>
            <a:pPr marL="0" indent="0" algn="just">
              <a:buNone/>
            </a:pPr>
            <a:r>
              <a:rPr lang="en-US" altLang="el-GR" sz="2000" dirty="0"/>
              <a:t>	→	spreads (relative to the benchmark also rise</a:t>
            </a:r>
            <a:endParaRPr lang="el-GR" altLang="el-GR" sz="2000" dirty="0"/>
          </a:p>
        </p:txBody>
      </p:sp>
      <p:sp>
        <p:nvSpPr>
          <p:cNvPr id="4" name="Rectangle 2">
            <a:extLst>
              <a:ext uri="{FF2B5EF4-FFF2-40B4-BE49-F238E27FC236}">
                <a16:creationId xmlns:a16="http://schemas.microsoft.com/office/drawing/2014/main" id="{2EC2BC1B-BEEF-A15F-EE9F-2A4F7DCEA381}"/>
              </a:ext>
            </a:extLst>
          </p:cNvPr>
          <p:cNvSpPr txBox="1">
            <a:spLocks noGrp="1" noChangeArrowheads="1"/>
          </p:cNvSpPr>
          <p:nvPr>
            <p:ph type="title"/>
          </p:nvPr>
        </p:nvSpPr>
        <p:spPr>
          <a:xfrm>
            <a:off x="687877" y="302982"/>
            <a:ext cx="10515600" cy="664685"/>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altLang="el-GR" sz="4000" b="1" dirty="0"/>
            </a:br>
            <a:r>
              <a:rPr lang="en-US" altLang="el-GR" sz="4000" b="1" dirty="0"/>
              <a:t>Fixed Income Markets – Bond Yields </a:t>
            </a:r>
            <a:br>
              <a:rPr lang="en-US" altLang="el-GR" sz="4000" b="1" dirty="0"/>
            </a:br>
            <a:endParaRPr lang="en-US" altLang="el-GR" sz="4000" b="1" dirty="0"/>
          </a:p>
        </p:txBody>
      </p:sp>
    </p:spTree>
    <p:extLst>
      <p:ext uri="{BB962C8B-B14F-4D97-AF65-F5344CB8AC3E}">
        <p14:creationId xmlns:p14="http://schemas.microsoft.com/office/powerpoint/2010/main" val="2748770972"/>
      </p:ext>
    </p:extLst>
  </p:cSld>
  <p:clrMapOvr>
    <a:masterClrMapping/>
  </p:clrMapOvr>
  <p:transition spd="slow"/>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9510F-F817-A8AD-A3B0-3B9E0A3C93AC}"/>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id="{E0A0333B-D081-DFEB-03DE-599F8112C8DF}"/>
              </a:ext>
            </a:extLst>
          </p:cNvPr>
          <p:cNvSpPr>
            <a:spLocks noGrp="1"/>
          </p:cNvSpPr>
          <p:nvPr>
            <p:ph type="title"/>
          </p:nvPr>
        </p:nvSpPr>
        <p:spPr>
          <a:xfrm>
            <a:off x="838200" y="2291579"/>
            <a:ext cx="10515600" cy="1325563"/>
          </a:xfrm>
        </p:spPr>
        <p:txBody>
          <a:bodyPr/>
          <a:lstStyle/>
          <a:p>
            <a:pPr algn="ctr"/>
            <a:r>
              <a:rPr lang="en-GB" b="1" dirty="0"/>
              <a:t>Bond Valuation</a:t>
            </a:r>
            <a:endParaRPr lang="el-GR" b="1" dirty="0"/>
          </a:p>
        </p:txBody>
      </p:sp>
    </p:spTree>
    <p:extLst>
      <p:ext uri="{BB962C8B-B14F-4D97-AF65-F5344CB8AC3E}">
        <p14:creationId xmlns:p14="http://schemas.microsoft.com/office/powerpoint/2010/main" val="166159169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a:extLst>
              <a:ext uri="{FF2B5EF4-FFF2-40B4-BE49-F238E27FC236}">
                <a16:creationId xmlns:a16="http://schemas.microsoft.com/office/drawing/2014/main" id="{99B18E80-C3B6-494A-92C6-9068D2F336F2}"/>
              </a:ext>
            </a:extLst>
          </p:cNvPr>
          <p:cNvSpPr>
            <a:spLocks noGrp="1" noChangeArrowheads="1"/>
          </p:cNvSpPr>
          <p:nvPr>
            <p:ph type="title"/>
          </p:nvPr>
        </p:nvSpPr>
        <p:spPr>
          <a:xfrm>
            <a:off x="687897" y="274639"/>
            <a:ext cx="9522903" cy="706437"/>
          </a:xfrm>
        </p:spPr>
        <p:txBody>
          <a:bodyPr/>
          <a:lstStyle/>
          <a:p>
            <a:pPr eaLnBrk="1" hangingPunct="1"/>
            <a:r>
              <a:rPr lang="en-US" altLang="el-GR" sz="4000" b="1" dirty="0"/>
              <a:t>Fixed Income Markets – Bond Valuation </a:t>
            </a:r>
            <a:endParaRPr lang="el-GR" altLang="el-GR" sz="4000" b="1" dirty="0"/>
          </a:p>
        </p:txBody>
      </p:sp>
      <p:pic>
        <p:nvPicPr>
          <p:cNvPr id="169987" name="Picture 4">
            <a:extLst>
              <a:ext uri="{FF2B5EF4-FFF2-40B4-BE49-F238E27FC236}">
                <a16:creationId xmlns:a16="http://schemas.microsoft.com/office/drawing/2014/main" id="{EBD37E34-4C0F-459C-ADF3-D3C5EAA823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9899" y="1275126"/>
            <a:ext cx="9522902" cy="4890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19042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Εικόνα 2">
            <a:extLst>
              <a:ext uri="{FF2B5EF4-FFF2-40B4-BE49-F238E27FC236}">
                <a16:creationId xmlns:a16="http://schemas.microsoft.com/office/drawing/2014/main" id="{57BDF977-25A6-7B45-60AC-A95A1AD6E2A4}"/>
              </a:ext>
            </a:extLst>
          </p:cNvPr>
          <p:cNvPicPr>
            <a:picLocks noChangeAspect="1"/>
          </p:cNvPicPr>
          <p:nvPr/>
        </p:nvPicPr>
        <p:blipFill>
          <a:blip r:embed="rId2"/>
          <a:stretch>
            <a:fillRect/>
          </a:stretch>
        </p:blipFill>
        <p:spPr>
          <a:xfrm>
            <a:off x="680622" y="1381265"/>
            <a:ext cx="10830756" cy="4664429"/>
          </a:xfrm>
          <a:prstGeom prst="rect">
            <a:avLst/>
          </a:prstGeom>
        </p:spPr>
      </p:pic>
      <p:sp>
        <p:nvSpPr>
          <p:cNvPr id="6" name="Rectangle 2">
            <a:extLst>
              <a:ext uri="{FF2B5EF4-FFF2-40B4-BE49-F238E27FC236}">
                <a16:creationId xmlns:a16="http://schemas.microsoft.com/office/drawing/2014/main" id="{9EF80A3F-9E86-689D-2978-89DDAE55D7E5}"/>
              </a:ext>
            </a:extLst>
          </p:cNvPr>
          <p:cNvSpPr>
            <a:spLocks noGrp="1" noChangeArrowheads="1"/>
          </p:cNvSpPr>
          <p:nvPr>
            <p:ph type="title"/>
          </p:nvPr>
        </p:nvSpPr>
        <p:spPr>
          <a:xfrm>
            <a:off x="465338" y="302981"/>
            <a:ext cx="11208798" cy="922137"/>
          </a:xfrm>
        </p:spPr>
        <p:txBody>
          <a:bodyPr>
            <a:normAutofit/>
          </a:bodyPr>
          <a:lstStyle/>
          <a:p>
            <a:pPr eaLnBrk="1" hangingPunct="1"/>
            <a:r>
              <a:rPr lang="en-US" altLang="el-GR" sz="3600" b="1" dirty="0"/>
              <a:t>Fixed Income Markets – Bond Valuation </a:t>
            </a:r>
            <a:endParaRPr lang="el-GR" altLang="el-GR" sz="3600" b="1" dirty="0"/>
          </a:p>
        </p:txBody>
      </p:sp>
    </p:spTree>
    <p:extLst>
      <p:ext uri="{BB962C8B-B14F-4D97-AF65-F5344CB8AC3E}">
        <p14:creationId xmlns:p14="http://schemas.microsoft.com/office/powerpoint/2010/main" val="94788947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1" name="Rectangle 3">
            <a:extLst>
              <a:ext uri="{FF2B5EF4-FFF2-40B4-BE49-F238E27FC236}">
                <a16:creationId xmlns:a16="http://schemas.microsoft.com/office/drawing/2014/main" id="{E9181ABC-6113-4E36-B3CB-E410D653CC5F}"/>
              </a:ext>
            </a:extLst>
          </p:cNvPr>
          <p:cNvSpPr>
            <a:spLocks noGrp="1" noChangeArrowheads="1"/>
          </p:cNvSpPr>
          <p:nvPr>
            <p:ph idx="1"/>
          </p:nvPr>
        </p:nvSpPr>
        <p:spPr>
          <a:xfrm>
            <a:off x="509726" y="1402102"/>
            <a:ext cx="7161287" cy="4752638"/>
          </a:xfrm>
        </p:spPr>
        <p:txBody>
          <a:bodyPr>
            <a:normAutofit/>
          </a:bodyPr>
          <a:lstStyle/>
          <a:p>
            <a:pPr eaLnBrk="1" hangingPunct="1"/>
            <a:r>
              <a:rPr lang="en-US" altLang="el-GR" sz="2000" dirty="0"/>
              <a:t>Let us estimate the price of this bond </a:t>
            </a:r>
            <a:r>
              <a:rPr lang="en-US" altLang="el-GR" sz="2000" dirty="0">
                <a:solidFill>
                  <a:srgbClr val="FF0000"/>
                </a:solidFill>
              </a:rPr>
              <a:t>for different discount rates</a:t>
            </a:r>
          </a:p>
          <a:p>
            <a:pPr eaLnBrk="1" hangingPunct="1"/>
            <a:endParaRPr lang="en-US" altLang="el-GR" sz="2000" dirty="0"/>
          </a:p>
          <a:p>
            <a:pPr eaLnBrk="1" hangingPunct="1"/>
            <a:r>
              <a:rPr lang="en-US" altLang="el-GR" sz="2000" dirty="0"/>
              <a:t>The results are presented in the Table and the Graph </a:t>
            </a:r>
          </a:p>
          <a:p>
            <a:pPr eaLnBrk="1" hangingPunct="1"/>
            <a:endParaRPr lang="en-US" altLang="el-GR" sz="2000" dirty="0"/>
          </a:p>
          <a:p>
            <a:pPr eaLnBrk="1" hangingPunct="1"/>
            <a:r>
              <a:rPr lang="en-US" altLang="el-GR" sz="2000" dirty="0">
                <a:solidFill>
                  <a:srgbClr val="FF0000"/>
                </a:solidFill>
              </a:rPr>
              <a:t>Conclusion</a:t>
            </a:r>
          </a:p>
          <a:p>
            <a:pPr eaLnBrk="1" hangingPunct="1"/>
            <a:endParaRPr lang="en-GB" altLang="el-GR" sz="2000" dirty="0"/>
          </a:p>
          <a:p>
            <a:pPr eaLnBrk="1" hangingPunct="1"/>
            <a:r>
              <a:rPr lang="el-GR" altLang="el-GR" sz="2000" dirty="0"/>
              <a:t>(</a:t>
            </a:r>
            <a:r>
              <a:rPr lang="en-US" altLang="el-GR" sz="2000" dirty="0" err="1"/>
              <a:t>i</a:t>
            </a:r>
            <a:r>
              <a:rPr lang="el-GR" altLang="el-GR" sz="2000" dirty="0"/>
              <a:t>)</a:t>
            </a:r>
            <a:r>
              <a:rPr lang="en-US" altLang="el-GR" sz="2000" dirty="0"/>
              <a:t> 	if the coupon rate &gt; </a:t>
            </a:r>
            <a:r>
              <a:rPr lang="en-US" altLang="el-GR" sz="2000" dirty="0" err="1"/>
              <a:t>YtM</a:t>
            </a:r>
            <a:r>
              <a:rPr lang="en-US" altLang="el-GR" sz="2000" dirty="0"/>
              <a:t> → bond trades at a </a:t>
            </a:r>
            <a:r>
              <a:rPr lang="en-US" altLang="el-GR" sz="2000" dirty="0">
                <a:solidFill>
                  <a:srgbClr val="FF0000"/>
                </a:solidFill>
              </a:rPr>
              <a:t>premium</a:t>
            </a:r>
            <a:r>
              <a:rPr lang="en-US" altLang="el-GR" sz="2000" dirty="0"/>
              <a:t> </a:t>
            </a:r>
            <a:r>
              <a:rPr lang="el-GR" altLang="el-GR" sz="2000" dirty="0"/>
              <a:t> </a:t>
            </a:r>
            <a:endParaRPr lang="en-US" altLang="el-GR" sz="2000" dirty="0"/>
          </a:p>
          <a:p>
            <a:pPr eaLnBrk="1" hangingPunct="1"/>
            <a:r>
              <a:rPr lang="en-US" altLang="el-GR" sz="2000" dirty="0"/>
              <a:t>(ii)	if the coupon rate &lt; </a:t>
            </a:r>
            <a:r>
              <a:rPr lang="en-US" altLang="el-GR" sz="2000" dirty="0" err="1"/>
              <a:t>YtM</a:t>
            </a:r>
            <a:r>
              <a:rPr lang="en-US" altLang="el-GR" sz="2000" dirty="0"/>
              <a:t> → bond trades at a </a:t>
            </a:r>
            <a:r>
              <a:rPr lang="en-US" altLang="el-GR" sz="2000" dirty="0">
                <a:solidFill>
                  <a:srgbClr val="FF0000"/>
                </a:solidFill>
              </a:rPr>
              <a:t>discount </a:t>
            </a:r>
          </a:p>
          <a:p>
            <a:pPr eaLnBrk="1" hangingPunct="1"/>
            <a:r>
              <a:rPr lang="en-US" altLang="el-GR" sz="2000" dirty="0"/>
              <a:t>(iii)	if the coupon rate = </a:t>
            </a:r>
            <a:r>
              <a:rPr lang="en-US" altLang="el-GR" sz="2000" dirty="0" err="1"/>
              <a:t>YtM</a:t>
            </a:r>
            <a:r>
              <a:rPr lang="en-US" altLang="el-GR" sz="2000" dirty="0"/>
              <a:t> → bond trades at </a:t>
            </a:r>
            <a:r>
              <a:rPr lang="en-US" altLang="el-GR" sz="2000" dirty="0">
                <a:solidFill>
                  <a:srgbClr val="FF0000"/>
                </a:solidFill>
              </a:rPr>
              <a:t>Par</a:t>
            </a:r>
          </a:p>
          <a:p>
            <a:pPr eaLnBrk="1" hangingPunct="1"/>
            <a:endParaRPr lang="en-US" altLang="el-GR" sz="2000" dirty="0"/>
          </a:p>
          <a:p>
            <a:pPr eaLnBrk="1" hangingPunct="1"/>
            <a:endParaRPr lang="en-US" altLang="el-GR" sz="2000" dirty="0"/>
          </a:p>
          <a:p>
            <a:pPr eaLnBrk="1" hangingPunct="1"/>
            <a:endParaRPr lang="en-US" altLang="el-GR" dirty="0"/>
          </a:p>
        </p:txBody>
      </p:sp>
      <p:sp>
        <p:nvSpPr>
          <p:cNvPr id="4" name="Rectangle 2">
            <a:extLst>
              <a:ext uri="{FF2B5EF4-FFF2-40B4-BE49-F238E27FC236}">
                <a16:creationId xmlns:a16="http://schemas.microsoft.com/office/drawing/2014/main" id="{D7C9CAF4-8CDD-D665-981C-1637B7BEAF3D}"/>
              </a:ext>
            </a:extLst>
          </p:cNvPr>
          <p:cNvSpPr>
            <a:spLocks noGrp="1" noChangeArrowheads="1"/>
          </p:cNvSpPr>
          <p:nvPr>
            <p:ph type="title"/>
          </p:nvPr>
        </p:nvSpPr>
        <p:spPr>
          <a:xfrm>
            <a:off x="509725" y="231961"/>
            <a:ext cx="11297575" cy="780094"/>
          </a:xfrm>
        </p:spPr>
        <p:txBody>
          <a:bodyPr>
            <a:normAutofit/>
          </a:bodyPr>
          <a:lstStyle/>
          <a:p>
            <a:pPr eaLnBrk="1" hangingPunct="1"/>
            <a:r>
              <a:rPr lang="en-US" altLang="el-GR" sz="3600" b="1" dirty="0"/>
              <a:t>Fixed Income Markets – Bond Valuation </a:t>
            </a:r>
            <a:endParaRPr lang="el-GR" altLang="el-GR" sz="3600" b="1" dirty="0"/>
          </a:p>
        </p:txBody>
      </p:sp>
      <p:pic>
        <p:nvPicPr>
          <p:cNvPr id="5" name="Εικόνα 4">
            <a:extLst>
              <a:ext uri="{FF2B5EF4-FFF2-40B4-BE49-F238E27FC236}">
                <a16:creationId xmlns:a16="http://schemas.microsoft.com/office/drawing/2014/main" id="{0615D62A-9F34-F8D8-90AA-9F6B44ACFDBF}"/>
              </a:ext>
            </a:extLst>
          </p:cNvPr>
          <p:cNvPicPr>
            <a:picLocks noChangeAspect="1"/>
          </p:cNvPicPr>
          <p:nvPr/>
        </p:nvPicPr>
        <p:blipFill>
          <a:blip r:embed="rId2"/>
          <a:stretch>
            <a:fillRect/>
          </a:stretch>
        </p:blipFill>
        <p:spPr>
          <a:xfrm>
            <a:off x="7671013" y="1040684"/>
            <a:ext cx="4073774" cy="2359687"/>
          </a:xfrm>
          <a:prstGeom prst="rect">
            <a:avLst/>
          </a:prstGeom>
        </p:spPr>
      </p:pic>
      <p:pic>
        <p:nvPicPr>
          <p:cNvPr id="6" name="Εικόνα 5">
            <a:extLst>
              <a:ext uri="{FF2B5EF4-FFF2-40B4-BE49-F238E27FC236}">
                <a16:creationId xmlns:a16="http://schemas.microsoft.com/office/drawing/2014/main" id="{527118D4-E285-9A06-1F8E-6F5BDB98DAF0}"/>
              </a:ext>
            </a:extLst>
          </p:cNvPr>
          <p:cNvPicPr>
            <a:picLocks noChangeAspect="1"/>
          </p:cNvPicPr>
          <p:nvPr/>
        </p:nvPicPr>
        <p:blipFill>
          <a:blip r:embed="rId3"/>
          <a:stretch>
            <a:fillRect/>
          </a:stretch>
        </p:blipFill>
        <p:spPr>
          <a:xfrm>
            <a:off x="7733526" y="3608550"/>
            <a:ext cx="3948748" cy="2725740"/>
          </a:xfrm>
          <a:prstGeom prst="rect">
            <a:avLst/>
          </a:prstGeom>
        </p:spPr>
      </p:pic>
    </p:spTree>
    <p:extLst>
      <p:ext uri="{BB962C8B-B14F-4D97-AF65-F5344CB8AC3E}">
        <p14:creationId xmlns:p14="http://schemas.microsoft.com/office/powerpoint/2010/main" val="168189959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3" name="Rectangle 3">
            <a:extLst>
              <a:ext uri="{FF2B5EF4-FFF2-40B4-BE49-F238E27FC236}">
                <a16:creationId xmlns:a16="http://schemas.microsoft.com/office/drawing/2014/main" id="{21B8EC9D-35C6-4E83-9E87-1DED9B9A6D96}"/>
              </a:ext>
            </a:extLst>
          </p:cNvPr>
          <p:cNvSpPr>
            <a:spLocks noGrp="1" noChangeArrowheads="1"/>
          </p:cNvSpPr>
          <p:nvPr>
            <p:ph idx="1"/>
          </p:nvPr>
        </p:nvSpPr>
        <p:spPr>
          <a:xfrm>
            <a:off x="838200" y="1199626"/>
            <a:ext cx="10942468" cy="4977337"/>
          </a:xfrm>
        </p:spPr>
        <p:txBody>
          <a:bodyPr>
            <a:normAutofit/>
          </a:bodyPr>
          <a:lstStyle/>
          <a:p>
            <a:pPr eaLnBrk="1" hangingPunct="1">
              <a:lnSpc>
                <a:spcPct val="80000"/>
              </a:lnSpc>
            </a:pPr>
            <a:r>
              <a:rPr lang="en-US" altLang="el-GR" sz="2200" dirty="0"/>
              <a:t>What happens if we </a:t>
            </a:r>
            <a:r>
              <a:rPr lang="en-US" altLang="el-GR" sz="2200" b="1" dirty="0">
                <a:solidFill>
                  <a:srgbClr val="FF0000"/>
                </a:solidFill>
              </a:rPr>
              <a:t>do not assume a constant discount rate</a:t>
            </a:r>
            <a:r>
              <a:rPr lang="en-US" altLang="el-GR" sz="2200" dirty="0"/>
              <a:t>? </a:t>
            </a:r>
          </a:p>
          <a:p>
            <a:pPr eaLnBrk="1" hangingPunct="1">
              <a:lnSpc>
                <a:spcPct val="80000"/>
              </a:lnSpc>
            </a:pPr>
            <a:endParaRPr lang="en-US" altLang="el-GR" sz="2200" dirty="0"/>
          </a:p>
          <a:p>
            <a:pPr eaLnBrk="1" hangingPunct="1">
              <a:lnSpc>
                <a:spcPct val="80000"/>
              </a:lnSpc>
            </a:pPr>
            <a:r>
              <a:rPr lang="en-US" altLang="el-GR" sz="2200" dirty="0"/>
              <a:t>Consider the following problem: find the price of a 3</a:t>
            </a:r>
            <a:r>
              <a:rPr lang="el-GR" altLang="el-GR" sz="2200" dirty="0"/>
              <a:t>-</a:t>
            </a:r>
            <a:r>
              <a:rPr lang="en-US" altLang="el-GR" sz="2200" dirty="0"/>
              <a:t>year Government bond (Par = $100, coupon rate = 5%, annual payment) when we expect that the discount rate </a:t>
            </a:r>
            <a:r>
              <a:rPr lang="en-US" altLang="el-GR" sz="2200" b="1" dirty="0">
                <a:solidFill>
                  <a:srgbClr val="FF0000"/>
                </a:solidFill>
              </a:rPr>
              <a:t>will change over time</a:t>
            </a:r>
            <a:r>
              <a:rPr lang="en-US" altLang="el-GR" sz="2200" dirty="0"/>
              <a:t>.</a:t>
            </a:r>
            <a:endParaRPr lang="el-GR" altLang="el-GR" sz="2200" b="1" dirty="0"/>
          </a:p>
          <a:p>
            <a:pPr eaLnBrk="1" hangingPunct="1">
              <a:lnSpc>
                <a:spcPct val="80000"/>
              </a:lnSpc>
            </a:pPr>
            <a:endParaRPr lang="en-US" altLang="el-GR" sz="2200" b="1" dirty="0"/>
          </a:p>
          <a:p>
            <a:pPr eaLnBrk="1" hangingPunct="1">
              <a:lnSpc>
                <a:spcPct val="80000"/>
              </a:lnSpc>
              <a:buFontTx/>
              <a:buNone/>
            </a:pPr>
            <a:r>
              <a:rPr lang="en-US" altLang="el-GR" sz="2200" b="1" dirty="0"/>
              <a:t>	P</a:t>
            </a:r>
            <a:r>
              <a:rPr lang="en-US" altLang="el-GR" sz="2200" b="1" baseline="-25000" dirty="0"/>
              <a:t>0</a:t>
            </a:r>
            <a:r>
              <a:rPr lang="en-US" altLang="el-GR" sz="2200" b="1" dirty="0"/>
              <a:t> 	=	[</a:t>
            </a:r>
            <a:r>
              <a:rPr lang="el-GR" altLang="el-GR" sz="2200" b="1" dirty="0"/>
              <a:t> </a:t>
            </a:r>
            <a:r>
              <a:rPr lang="en-US" altLang="el-GR" sz="2200" b="1" dirty="0"/>
              <a:t>5 / (1+S</a:t>
            </a:r>
            <a:r>
              <a:rPr lang="en-US" altLang="el-GR" sz="2200" b="1" baseline="-25000" dirty="0"/>
              <a:t>01</a:t>
            </a:r>
            <a:r>
              <a:rPr lang="en-US" altLang="el-GR" sz="2200" b="1" dirty="0"/>
              <a:t>)</a:t>
            </a:r>
            <a:r>
              <a:rPr lang="el-GR" altLang="el-GR" sz="2200" b="1" dirty="0"/>
              <a:t> </a:t>
            </a:r>
            <a:r>
              <a:rPr lang="en-US" altLang="el-GR" sz="2200" b="1" dirty="0"/>
              <a:t>]	+	[</a:t>
            </a:r>
            <a:r>
              <a:rPr lang="el-GR" altLang="el-GR" sz="2200" b="1" dirty="0"/>
              <a:t> </a:t>
            </a:r>
            <a:r>
              <a:rPr lang="en-US" altLang="el-GR" sz="2200" b="1" dirty="0"/>
              <a:t>5 / (1+S</a:t>
            </a:r>
            <a:r>
              <a:rPr lang="en-US" altLang="el-GR" sz="2200" b="1" baseline="-25000" dirty="0"/>
              <a:t>02</a:t>
            </a:r>
            <a:r>
              <a:rPr lang="en-US" altLang="el-GR" sz="2200" b="1" dirty="0"/>
              <a:t>)</a:t>
            </a:r>
            <a:r>
              <a:rPr lang="en-US" altLang="el-GR" sz="2200" b="1" baseline="30000" dirty="0"/>
              <a:t>2</a:t>
            </a:r>
            <a:r>
              <a:rPr lang="el-GR" altLang="el-GR" sz="2200" b="1" baseline="30000" dirty="0"/>
              <a:t> </a:t>
            </a:r>
            <a:r>
              <a:rPr lang="en-US" altLang="el-GR" sz="2200" b="1" dirty="0"/>
              <a:t>] </a:t>
            </a:r>
            <a:r>
              <a:rPr lang="el-GR" altLang="el-GR" sz="2200" b="1" dirty="0"/>
              <a:t>	</a:t>
            </a:r>
            <a:r>
              <a:rPr lang="en-US" altLang="el-GR" sz="2200" b="1" dirty="0"/>
              <a:t>+	[</a:t>
            </a:r>
            <a:r>
              <a:rPr lang="el-GR" altLang="el-GR" sz="2200" b="1" dirty="0"/>
              <a:t> </a:t>
            </a:r>
            <a:r>
              <a:rPr lang="en-US" altLang="el-GR" sz="2200" b="1" dirty="0"/>
              <a:t>(5 + 100) / (1+S</a:t>
            </a:r>
            <a:r>
              <a:rPr lang="en-US" altLang="el-GR" sz="2200" b="1" baseline="-25000" dirty="0"/>
              <a:t>03</a:t>
            </a:r>
            <a:r>
              <a:rPr lang="en-US" altLang="el-GR" sz="2200" b="1" dirty="0"/>
              <a:t>)</a:t>
            </a:r>
            <a:r>
              <a:rPr lang="en-US" altLang="el-GR" sz="2200" b="1" baseline="30000" dirty="0"/>
              <a:t>3</a:t>
            </a:r>
            <a:r>
              <a:rPr lang="el-GR" altLang="el-GR" sz="2200" b="1" baseline="30000" dirty="0"/>
              <a:t> </a:t>
            </a:r>
            <a:r>
              <a:rPr lang="en-US" altLang="el-GR" sz="2200" b="1" dirty="0"/>
              <a:t>]</a:t>
            </a:r>
          </a:p>
          <a:p>
            <a:pPr eaLnBrk="1" hangingPunct="1">
              <a:lnSpc>
                <a:spcPct val="80000"/>
              </a:lnSpc>
            </a:pPr>
            <a:endParaRPr lang="el-GR" altLang="el-GR" sz="2200" dirty="0"/>
          </a:p>
          <a:p>
            <a:pPr eaLnBrk="1" hangingPunct="1">
              <a:lnSpc>
                <a:spcPct val="80000"/>
              </a:lnSpc>
            </a:pPr>
            <a:r>
              <a:rPr lang="en-US" altLang="el-GR" sz="2200" i="1" dirty="0"/>
              <a:t>S</a:t>
            </a:r>
            <a:r>
              <a:rPr lang="el-GR" altLang="el-GR" sz="2200" i="1" baseline="-25000" dirty="0"/>
              <a:t>01</a:t>
            </a:r>
            <a:r>
              <a:rPr lang="el-GR" altLang="el-GR" sz="2200" dirty="0"/>
              <a:t>: </a:t>
            </a:r>
            <a:r>
              <a:rPr lang="en-US" altLang="el-GR" sz="2200" dirty="0"/>
              <a:t>proper discount rate for period </a:t>
            </a:r>
            <a:r>
              <a:rPr lang="el-GR" altLang="el-GR" sz="2200" dirty="0"/>
              <a:t>0 (</a:t>
            </a:r>
            <a:r>
              <a:rPr lang="en-US" altLang="el-GR" sz="2200" dirty="0"/>
              <a:t>today) to period 1</a:t>
            </a:r>
            <a:r>
              <a:rPr lang="el-GR" altLang="el-GR" sz="2200" dirty="0"/>
              <a:t> (</a:t>
            </a:r>
            <a:r>
              <a:rPr lang="en-US" altLang="el-GR" sz="2200" dirty="0"/>
              <a:t>in one year</a:t>
            </a:r>
            <a:r>
              <a:rPr lang="el-GR" altLang="el-GR" sz="2200" dirty="0"/>
              <a:t>)</a:t>
            </a:r>
          </a:p>
          <a:p>
            <a:pPr eaLnBrk="1" hangingPunct="1">
              <a:lnSpc>
                <a:spcPct val="80000"/>
              </a:lnSpc>
            </a:pPr>
            <a:endParaRPr lang="el-GR" altLang="el-GR" sz="2200" dirty="0"/>
          </a:p>
          <a:p>
            <a:pPr eaLnBrk="1" hangingPunct="1">
              <a:lnSpc>
                <a:spcPct val="80000"/>
              </a:lnSpc>
            </a:pPr>
            <a:r>
              <a:rPr lang="en-US" altLang="el-GR" sz="2200" i="1" dirty="0"/>
              <a:t>S</a:t>
            </a:r>
            <a:r>
              <a:rPr lang="el-GR" altLang="el-GR" sz="2200" i="1" baseline="-25000" dirty="0"/>
              <a:t>02</a:t>
            </a:r>
            <a:r>
              <a:rPr lang="el-GR" altLang="el-GR" sz="2200" dirty="0"/>
              <a:t>: </a:t>
            </a:r>
            <a:r>
              <a:rPr lang="en-US" altLang="el-GR" sz="2200" dirty="0"/>
              <a:t>proper discount rate for period </a:t>
            </a:r>
            <a:r>
              <a:rPr lang="el-GR" altLang="el-GR" sz="2200" dirty="0"/>
              <a:t>0 (</a:t>
            </a:r>
            <a:r>
              <a:rPr lang="en-US" altLang="el-GR" sz="2200" dirty="0"/>
              <a:t>today) to period 2</a:t>
            </a:r>
            <a:r>
              <a:rPr lang="el-GR" altLang="el-GR" sz="2200" dirty="0"/>
              <a:t> (</a:t>
            </a:r>
            <a:r>
              <a:rPr lang="en-US" altLang="el-GR" sz="2200" dirty="0"/>
              <a:t>in two years</a:t>
            </a:r>
            <a:r>
              <a:rPr lang="el-GR" altLang="el-GR" sz="2200" dirty="0"/>
              <a:t>)</a:t>
            </a:r>
          </a:p>
          <a:p>
            <a:pPr eaLnBrk="1" hangingPunct="1">
              <a:lnSpc>
                <a:spcPct val="80000"/>
              </a:lnSpc>
            </a:pPr>
            <a:endParaRPr lang="el-GR" altLang="el-GR" sz="2200" dirty="0"/>
          </a:p>
          <a:p>
            <a:pPr eaLnBrk="1" hangingPunct="1">
              <a:lnSpc>
                <a:spcPct val="80000"/>
              </a:lnSpc>
            </a:pPr>
            <a:r>
              <a:rPr lang="en-US" altLang="el-GR" sz="2200" i="1" dirty="0"/>
              <a:t>S</a:t>
            </a:r>
            <a:r>
              <a:rPr lang="el-GR" altLang="el-GR" sz="2200" i="1" baseline="-25000" dirty="0"/>
              <a:t>03</a:t>
            </a:r>
            <a:r>
              <a:rPr lang="el-GR" altLang="el-GR" sz="2200" dirty="0"/>
              <a:t>: </a:t>
            </a:r>
            <a:r>
              <a:rPr lang="en-US" altLang="el-GR" sz="2200" dirty="0"/>
              <a:t>proper discount rate for period </a:t>
            </a:r>
            <a:r>
              <a:rPr lang="el-GR" altLang="el-GR" sz="2200" dirty="0"/>
              <a:t>0 (</a:t>
            </a:r>
            <a:r>
              <a:rPr lang="en-US" altLang="el-GR" sz="2200" dirty="0"/>
              <a:t>today) to period 3</a:t>
            </a:r>
            <a:r>
              <a:rPr lang="el-GR" altLang="el-GR" sz="2200" dirty="0"/>
              <a:t> (</a:t>
            </a:r>
            <a:r>
              <a:rPr lang="en-US" altLang="el-GR" sz="2200" dirty="0"/>
              <a:t>in three years</a:t>
            </a:r>
            <a:r>
              <a:rPr lang="el-GR" altLang="el-GR" sz="2200" dirty="0"/>
              <a:t>)</a:t>
            </a:r>
          </a:p>
          <a:p>
            <a:pPr eaLnBrk="1" hangingPunct="1">
              <a:lnSpc>
                <a:spcPct val="80000"/>
              </a:lnSpc>
            </a:pPr>
            <a:endParaRPr lang="en-US" altLang="el-GR" sz="1400" dirty="0"/>
          </a:p>
          <a:p>
            <a:pPr eaLnBrk="1" hangingPunct="1">
              <a:lnSpc>
                <a:spcPct val="80000"/>
              </a:lnSpc>
            </a:pPr>
            <a:endParaRPr lang="en-US" altLang="el-GR" sz="1400" dirty="0"/>
          </a:p>
        </p:txBody>
      </p:sp>
      <p:sp>
        <p:nvSpPr>
          <p:cNvPr id="4" name="Rectangle 2">
            <a:extLst>
              <a:ext uri="{FF2B5EF4-FFF2-40B4-BE49-F238E27FC236}">
                <a16:creationId xmlns:a16="http://schemas.microsoft.com/office/drawing/2014/main" id="{E21624B9-5A6D-751C-2DB5-E7F78ADC46E6}"/>
              </a:ext>
            </a:extLst>
          </p:cNvPr>
          <p:cNvSpPr>
            <a:spLocks noGrp="1" noChangeArrowheads="1"/>
          </p:cNvSpPr>
          <p:nvPr>
            <p:ph type="title"/>
          </p:nvPr>
        </p:nvSpPr>
        <p:spPr>
          <a:xfrm>
            <a:off x="607380" y="231960"/>
            <a:ext cx="10515600" cy="700195"/>
          </a:xfrm>
        </p:spPr>
        <p:txBody>
          <a:bodyPr>
            <a:normAutofit/>
          </a:bodyPr>
          <a:lstStyle/>
          <a:p>
            <a:pPr eaLnBrk="1" hangingPunct="1"/>
            <a:r>
              <a:rPr lang="en-US" altLang="el-GR" sz="3600" b="1" dirty="0"/>
              <a:t>Fixed Income Markets – Bond Valuation </a:t>
            </a:r>
            <a:endParaRPr lang="el-GR" altLang="el-GR" sz="3600" b="1" dirty="0"/>
          </a:p>
        </p:txBody>
      </p:sp>
    </p:spTree>
    <p:extLst>
      <p:ext uri="{BB962C8B-B14F-4D97-AF65-F5344CB8AC3E}">
        <p14:creationId xmlns:p14="http://schemas.microsoft.com/office/powerpoint/2010/main" val="304556829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Θέση περιεχομένου 5">
            <a:extLst>
              <a:ext uri="{FF2B5EF4-FFF2-40B4-BE49-F238E27FC236}">
                <a16:creationId xmlns:a16="http://schemas.microsoft.com/office/drawing/2014/main" id="{F370A2BF-ACCB-4FDE-A426-4D0016FB7909}"/>
              </a:ext>
            </a:extLst>
          </p:cNvPr>
          <p:cNvPicPr>
            <a:picLocks noGrp="1" noChangeAspect="1"/>
          </p:cNvPicPr>
          <p:nvPr>
            <p:ph idx="1"/>
          </p:nvPr>
        </p:nvPicPr>
        <p:blipFill>
          <a:blip r:embed="rId2"/>
          <a:stretch>
            <a:fillRect/>
          </a:stretch>
        </p:blipFill>
        <p:spPr>
          <a:xfrm>
            <a:off x="838200" y="1394691"/>
            <a:ext cx="9986817" cy="4782272"/>
          </a:xfrm>
        </p:spPr>
      </p:pic>
      <p:sp>
        <p:nvSpPr>
          <p:cNvPr id="4" name="Rectangle 2">
            <a:extLst>
              <a:ext uri="{FF2B5EF4-FFF2-40B4-BE49-F238E27FC236}">
                <a16:creationId xmlns:a16="http://schemas.microsoft.com/office/drawing/2014/main" id="{12146E37-AE96-D5D2-D278-BA3D49A89F86}"/>
              </a:ext>
            </a:extLst>
          </p:cNvPr>
          <p:cNvSpPr>
            <a:spLocks noGrp="1" noChangeArrowheads="1"/>
          </p:cNvSpPr>
          <p:nvPr>
            <p:ph type="title"/>
          </p:nvPr>
        </p:nvSpPr>
        <p:spPr>
          <a:xfrm>
            <a:off x="573807" y="285227"/>
            <a:ext cx="10922775" cy="1029566"/>
          </a:xfrm>
        </p:spPr>
        <p:txBody>
          <a:bodyPr>
            <a:normAutofit/>
          </a:bodyPr>
          <a:lstStyle/>
          <a:p>
            <a:pPr eaLnBrk="1" hangingPunct="1"/>
            <a:r>
              <a:rPr lang="en-US" altLang="el-GR" sz="3600" b="1" dirty="0"/>
              <a:t>Fixed Income Markets – Bond Valuation </a:t>
            </a:r>
            <a:endParaRPr lang="el-GR" altLang="el-GR" sz="3600" b="1" dirty="0"/>
          </a:p>
        </p:txBody>
      </p:sp>
    </p:spTree>
    <p:extLst>
      <p:ext uri="{BB962C8B-B14F-4D97-AF65-F5344CB8AC3E}">
        <p14:creationId xmlns:p14="http://schemas.microsoft.com/office/powerpoint/2010/main" val="275583429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7" name="Rectangle 3">
            <a:extLst>
              <a:ext uri="{FF2B5EF4-FFF2-40B4-BE49-F238E27FC236}">
                <a16:creationId xmlns:a16="http://schemas.microsoft.com/office/drawing/2014/main" id="{228124BB-A151-4BF1-8EC1-3B2994D5936A}"/>
              </a:ext>
            </a:extLst>
          </p:cNvPr>
          <p:cNvSpPr>
            <a:spLocks noGrp="1" noChangeArrowheads="1"/>
          </p:cNvSpPr>
          <p:nvPr>
            <p:ph idx="1"/>
          </p:nvPr>
        </p:nvSpPr>
        <p:spPr>
          <a:xfrm>
            <a:off x="607378" y="1251751"/>
            <a:ext cx="11341965" cy="5202314"/>
          </a:xfrm>
        </p:spPr>
        <p:txBody>
          <a:bodyPr>
            <a:normAutofit/>
          </a:bodyPr>
          <a:lstStyle/>
          <a:p>
            <a:pPr algn="just" eaLnBrk="1" hangingPunct="1"/>
            <a:r>
              <a:rPr lang="en-US" altLang="el-GR" sz="2000" dirty="0"/>
              <a:t>Assume that in currently we can find zero-coupon Government bonds (i.e., same issuer) that mature in: </a:t>
            </a:r>
          </a:p>
          <a:p>
            <a:pPr algn="just"/>
            <a:endParaRPr lang="en-US" altLang="el-GR" sz="2000" dirty="0"/>
          </a:p>
          <a:p>
            <a:pPr marL="0" indent="0" algn="just">
              <a:buNone/>
            </a:pPr>
            <a:r>
              <a:rPr lang="en-US" altLang="el-GR" sz="2000" dirty="0"/>
              <a:t>	→	1 </a:t>
            </a:r>
            <a:r>
              <a:rPr lang="en-GB" altLang="el-GR" sz="2000" dirty="0"/>
              <a:t>year from today with current price </a:t>
            </a:r>
            <a:r>
              <a:rPr lang="en-US" altLang="el-GR" sz="2000" dirty="0">
                <a:solidFill>
                  <a:srgbClr val="FF0000"/>
                </a:solidFill>
              </a:rPr>
              <a:t>93.5</a:t>
            </a:r>
          </a:p>
          <a:p>
            <a:pPr marL="0" indent="0" algn="just">
              <a:buNone/>
            </a:pPr>
            <a:r>
              <a:rPr lang="en-US" altLang="el-GR" sz="2000" dirty="0"/>
              <a:t>	→	2 </a:t>
            </a:r>
            <a:r>
              <a:rPr lang="en-GB" altLang="el-GR" sz="2000" dirty="0"/>
              <a:t>years from today with current price </a:t>
            </a:r>
            <a:r>
              <a:rPr lang="en-US" altLang="el-GR" sz="2000" dirty="0">
                <a:solidFill>
                  <a:srgbClr val="FF0000"/>
                </a:solidFill>
              </a:rPr>
              <a:t>91.8</a:t>
            </a:r>
          </a:p>
          <a:p>
            <a:pPr marL="0" indent="0" algn="just">
              <a:buNone/>
            </a:pPr>
            <a:r>
              <a:rPr lang="en-US" altLang="el-GR" sz="2000" dirty="0"/>
              <a:t>	→	3 years from today with current price</a:t>
            </a:r>
            <a:r>
              <a:rPr lang="el-GR" altLang="el-GR" sz="2000" dirty="0"/>
              <a:t> </a:t>
            </a:r>
            <a:r>
              <a:rPr lang="en-US" altLang="el-GR" sz="2000" dirty="0">
                <a:solidFill>
                  <a:srgbClr val="FF0000"/>
                </a:solidFill>
              </a:rPr>
              <a:t>89.2</a:t>
            </a:r>
          </a:p>
          <a:p>
            <a:pPr marL="0" indent="0" algn="just" eaLnBrk="1" hangingPunct="1">
              <a:buNone/>
            </a:pPr>
            <a:r>
              <a:rPr lang="en-US" altLang="el-GR" sz="2000" dirty="0"/>
              <a:t>	→	Par Value = </a:t>
            </a:r>
            <a:r>
              <a:rPr lang="en-US" altLang="el-GR" sz="2000" dirty="0">
                <a:solidFill>
                  <a:srgbClr val="FF0000"/>
                </a:solidFill>
              </a:rPr>
              <a:t>$100</a:t>
            </a:r>
          </a:p>
          <a:p>
            <a:pPr algn="just" eaLnBrk="1" hangingPunct="1"/>
            <a:endParaRPr lang="en-US" altLang="el-GR" sz="2000" dirty="0"/>
          </a:p>
          <a:p>
            <a:pPr algn="just" eaLnBrk="1" hangingPunct="1"/>
            <a:r>
              <a:rPr lang="en-US" altLang="el-GR" sz="2000" dirty="0"/>
              <a:t>We know that: 				</a:t>
            </a:r>
            <a:r>
              <a:rPr lang="en-US" altLang="el-GR" dirty="0"/>
              <a:t>P</a:t>
            </a:r>
            <a:r>
              <a:rPr lang="en-US" altLang="el-GR" baseline="-25000" dirty="0"/>
              <a:t>0</a:t>
            </a:r>
            <a:r>
              <a:rPr lang="el-GR" altLang="el-GR" dirty="0"/>
              <a:t> = </a:t>
            </a:r>
            <a:r>
              <a:rPr lang="en-US" altLang="el-GR" dirty="0"/>
              <a:t>P</a:t>
            </a:r>
            <a:r>
              <a:rPr lang="el-GR" altLang="el-GR" dirty="0"/>
              <a:t> </a:t>
            </a:r>
            <a:r>
              <a:rPr lang="en-US" altLang="el-GR" dirty="0"/>
              <a:t>/ </a:t>
            </a:r>
            <a:r>
              <a:rPr lang="el-GR" altLang="el-GR" dirty="0"/>
              <a:t>(</a:t>
            </a:r>
            <a:r>
              <a:rPr lang="en-US" altLang="el-GR" dirty="0"/>
              <a:t>1+r)</a:t>
            </a:r>
            <a:r>
              <a:rPr lang="en-US" altLang="el-GR" baseline="30000" dirty="0"/>
              <a:t>n</a:t>
            </a:r>
            <a:endParaRPr lang="el-GR" altLang="el-GR" baseline="30000" dirty="0"/>
          </a:p>
          <a:p>
            <a:pPr algn="just" eaLnBrk="1" hangingPunct="1"/>
            <a:endParaRPr lang="en-US" altLang="el-GR" sz="2000" dirty="0"/>
          </a:p>
          <a:p>
            <a:pPr algn="just" eaLnBrk="1" hangingPunct="1"/>
            <a:r>
              <a:rPr lang="en-US" altLang="el-GR" sz="2000" dirty="0"/>
              <a:t>Thus, the </a:t>
            </a:r>
            <a:r>
              <a:rPr lang="en-US" altLang="el-GR" sz="2000" dirty="0" err="1"/>
              <a:t>YtM</a:t>
            </a:r>
            <a:r>
              <a:rPr lang="en-US" altLang="el-GR" sz="2000" dirty="0"/>
              <a:t> of a zero coupon is	:	</a:t>
            </a:r>
            <a:r>
              <a:rPr lang="en-US" altLang="el-GR" dirty="0" err="1"/>
              <a:t>YtM</a:t>
            </a:r>
            <a:r>
              <a:rPr lang="en-US" altLang="el-GR" dirty="0"/>
              <a:t> = [P / P</a:t>
            </a:r>
            <a:r>
              <a:rPr lang="en-US" altLang="el-GR" baseline="-25000" dirty="0"/>
              <a:t>0</a:t>
            </a:r>
            <a:r>
              <a:rPr lang="en-US" altLang="el-GR" dirty="0"/>
              <a:t>]</a:t>
            </a:r>
            <a:r>
              <a:rPr lang="en-US" altLang="el-GR" baseline="30000" dirty="0"/>
              <a:t>1/n</a:t>
            </a:r>
            <a:r>
              <a:rPr lang="en-US" altLang="el-GR" dirty="0"/>
              <a:t> -1</a:t>
            </a:r>
          </a:p>
          <a:p>
            <a:pPr algn="just" eaLnBrk="1" hangingPunct="1"/>
            <a:endParaRPr lang="en-US" altLang="el-GR" sz="2000" dirty="0"/>
          </a:p>
        </p:txBody>
      </p:sp>
      <p:sp>
        <p:nvSpPr>
          <p:cNvPr id="4" name="Rectangle 2">
            <a:extLst>
              <a:ext uri="{FF2B5EF4-FFF2-40B4-BE49-F238E27FC236}">
                <a16:creationId xmlns:a16="http://schemas.microsoft.com/office/drawing/2014/main" id="{65656277-1FCA-5935-8742-D91D658E71D3}"/>
              </a:ext>
            </a:extLst>
          </p:cNvPr>
          <p:cNvSpPr>
            <a:spLocks noGrp="1" noChangeArrowheads="1"/>
          </p:cNvSpPr>
          <p:nvPr>
            <p:ph type="title"/>
          </p:nvPr>
        </p:nvSpPr>
        <p:spPr>
          <a:xfrm>
            <a:off x="483092" y="251203"/>
            <a:ext cx="11235431" cy="859668"/>
          </a:xfrm>
        </p:spPr>
        <p:txBody>
          <a:bodyPr>
            <a:normAutofit/>
          </a:bodyPr>
          <a:lstStyle/>
          <a:p>
            <a:pPr eaLnBrk="1" hangingPunct="1"/>
            <a:r>
              <a:rPr lang="en-US" altLang="el-GR" sz="3600" b="1" dirty="0"/>
              <a:t>Fixed Income Markets – Bond Valuation </a:t>
            </a:r>
            <a:endParaRPr lang="el-GR" altLang="el-GR" sz="3600" b="1" dirty="0"/>
          </a:p>
        </p:txBody>
      </p:sp>
    </p:spTree>
    <p:extLst>
      <p:ext uri="{BB962C8B-B14F-4D97-AF65-F5344CB8AC3E}">
        <p14:creationId xmlns:p14="http://schemas.microsoft.com/office/powerpoint/2010/main" val="287266537"/>
      </p:ext>
    </p:extLst>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5" name="Rectangle 3">
            <a:extLst>
              <a:ext uri="{FF2B5EF4-FFF2-40B4-BE49-F238E27FC236}">
                <a16:creationId xmlns:a16="http://schemas.microsoft.com/office/drawing/2014/main" id="{87F7DDB4-CB8F-4596-AB3C-8170647E3427}"/>
              </a:ext>
            </a:extLst>
          </p:cNvPr>
          <p:cNvSpPr>
            <a:spLocks noGrp="1" noChangeArrowheads="1"/>
          </p:cNvSpPr>
          <p:nvPr>
            <p:ph idx="1"/>
          </p:nvPr>
        </p:nvSpPr>
        <p:spPr>
          <a:xfrm>
            <a:off x="642890" y="1120216"/>
            <a:ext cx="11377475" cy="5271706"/>
          </a:xfrm>
        </p:spPr>
        <p:txBody>
          <a:bodyPr>
            <a:normAutofit/>
          </a:bodyPr>
          <a:lstStyle/>
          <a:p>
            <a:pPr eaLnBrk="1" hangingPunct="1">
              <a:buFontTx/>
              <a:buNone/>
            </a:pPr>
            <a:r>
              <a:rPr lang="el-GR" altLang="el-GR" dirty="0"/>
              <a:t> </a:t>
            </a:r>
            <a:r>
              <a:rPr lang="en-US" altLang="el-GR" sz="2000" dirty="0"/>
              <a:t>Thus, the </a:t>
            </a:r>
            <a:r>
              <a:rPr lang="en-US" altLang="el-GR" sz="2000" dirty="0" err="1"/>
              <a:t>YtM</a:t>
            </a:r>
            <a:r>
              <a:rPr lang="en-US" altLang="el-GR" sz="2000" dirty="0"/>
              <a:t> for the zeros are: </a:t>
            </a:r>
          </a:p>
          <a:p>
            <a:pPr eaLnBrk="1" hangingPunct="1">
              <a:buFontTx/>
              <a:buNone/>
            </a:pPr>
            <a:endParaRPr lang="en-US" altLang="el-GR" sz="2000" dirty="0"/>
          </a:p>
          <a:p>
            <a:pPr marL="0" indent="0" eaLnBrk="1" hangingPunct="1">
              <a:buNone/>
            </a:pPr>
            <a:r>
              <a:rPr lang="en-US" altLang="el-GR" sz="2000" dirty="0"/>
              <a:t>→	</a:t>
            </a:r>
            <a:r>
              <a:rPr lang="en-US" altLang="el-GR" sz="2000" dirty="0" err="1"/>
              <a:t>YtM</a:t>
            </a:r>
            <a:r>
              <a:rPr lang="el-GR" altLang="el-GR" sz="2000" baseline="-25000" dirty="0"/>
              <a:t>01</a:t>
            </a:r>
            <a:r>
              <a:rPr lang="en-GB" altLang="el-GR" sz="2000" baseline="-25000" dirty="0"/>
              <a:t>	</a:t>
            </a:r>
            <a:r>
              <a:rPr lang="el-GR" altLang="el-GR" sz="2000" dirty="0"/>
              <a:t>= (</a:t>
            </a:r>
            <a:r>
              <a:rPr lang="en-US" altLang="el-GR" sz="2000" dirty="0"/>
              <a:t>P</a:t>
            </a:r>
            <a:r>
              <a:rPr lang="el-GR" altLang="el-GR" sz="2000" dirty="0"/>
              <a:t>/</a:t>
            </a:r>
            <a:r>
              <a:rPr lang="en-US" altLang="el-GR" sz="2000" dirty="0"/>
              <a:t>P</a:t>
            </a:r>
            <a:r>
              <a:rPr lang="el-GR" altLang="el-GR" sz="2000" baseline="-25000" dirty="0"/>
              <a:t>0</a:t>
            </a:r>
            <a:r>
              <a:rPr lang="el-GR" altLang="el-GR" sz="2000" dirty="0"/>
              <a:t>)</a:t>
            </a:r>
            <a:r>
              <a:rPr lang="el-GR" altLang="el-GR" sz="2000" baseline="30000" dirty="0"/>
              <a:t>1/1</a:t>
            </a:r>
            <a:r>
              <a:rPr lang="el-GR" altLang="el-GR" sz="2000" dirty="0"/>
              <a:t> -1 = (100/9</a:t>
            </a:r>
            <a:r>
              <a:rPr lang="en-GB" altLang="el-GR" sz="2000" dirty="0"/>
              <a:t>3.5)</a:t>
            </a:r>
            <a:r>
              <a:rPr lang="el-GR" altLang="el-GR" sz="2000" dirty="0"/>
              <a:t> -1 </a:t>
            </a:r>
            <a:r>
              <a:rPr lang="en-GB" altLang="el-GR" sz="2000" dirty="0"/>
              <a:t>	</a:t>
            </a:r>
            <a:r>
              <a:rPr lang="el-GR" altLang="el-GR" sz="2000" dirty="0">
                <a:solidFill>
                  <a:srgbClr val="FF0000"/>
                </a:solidFill>
              </a:rPr>
              <a:t>= 0</a:t>
            </a:r>
            <a:r>
              <a:rPr lang="en-US" altLang="el-GR" sz="2000" dirty="0">
                <a:solidFill>
                  <a:srgbClr val="FF0000"/>
                </a:solidFill>
              </a:rPr>
              <a:t>.</a:t>
            </a:r>
            <a:r>
              <a:rPr lang="el-GR" altLang="el-GR" sz="2000" dirty="0">
                <a:solidFill>
                  <a:srgbClr val="FF0000"/>
                </a:solidFill>
              </a:rPr>
              <a:t>0</a:t>
            </a:r>
            <a:r>
              <a:rPr lang="en-GB" altLang="el-GR" sz="2000" dirty="0">
                <a:solidFill>
                  <a:srgbClr val="FF0000"/>
                </a:solidFill>
              </a:rPr>
              <a:t>69</a:t>
            </a:r>
            <a:endParaRPr lang="en-US" altLang="el-GR" sz="2000" dirty="0">
              <a:solidFill>
                <a:srgbClr val="FF0000"/>
              </a:solidFill>
            </a:endParaRPr>
          </a:p>
          <a:p>
            <a:pPr marL="0" indent="0" eaLnBrk="1" hangingPunct="1">
              <a:buNone/>
            </a:pPr>
            <a:r>
              <a:rPr lang="en-US" altLang="el-GR" sz="2000" dirty="0"/>
              <a:t>→	</a:t>
            </a:r>
            <a:r>
              <a:rPr lang="en-US" altLang="el-GR" sz="2000" dirty="0" err="1"/>
              <a:t>YtM</a:t>
            </a:r>
            <a:r>
              <a:rPr lang="el-GR" altLang="el-GR" sz="2000" baseline="-25000" dirty="0"/>
              <a:t>02</a:t>
            </a:r>
            <a:r>
              <a:rPr lang="en-GB" altLang="el-GR" sz="2000" baseline="-25000" dirty="0"/>
              <a:t>	</a:t>
            </a:r>
            <a:r>
              <a:rPr lang="el-GR" altLang="el-GR" sz="2000" dirty="0"/>
              <a:t>= (</a:t>
            </a:r>
            <a:r>
              <a:rPr lang="en-US" altLang="el-GR" sz="2000" dirty="0"/>
              <a:t>P</a:t>
            </a:r>
            <a:r>
              <a:rPr lang="el-GR" altLang="el-GR" sz="2000" dirty="0"/>
              <a:t>/</a:t>
            </a:r>
            <a:r>
              <a:rPr lang="en-US" altLang="el-GR" sz="2000" dirty="0"/>
              <a:t>P</a:t>
            </a:r>
            <a:r>
              <a:rPr lang="el-GR" altLang="el-GR" sz="2000" baseline="-25000" dirty="0"/>
              <a:t>0</a:t>
            </a:r>
            <a:r>
              <a:rPr lang="el-GR" altLang="el-GR" sz="2000" dirty="0"/>
              <a:t>)</a:t>
            </a:r>
            <a:r>
              <a:rPr lang="el-GR" altLang="el-GR" sz="2000" baseline="30000" dirty="0"/>
              <a:t>1/</a:t>
            </a:r>
            <a:r>
              <a:rPr lang="en-US" altLang="el-GR" sz="2000" baseline="30000" dirty="0"/>
              <a:t>2</a:t>
            </a:r>
            <a:r>
              <a:rPr lang="el-GR" altLang="el-GR" sz="2000" dirty="0"/>
              <a:t> -1 = (100/</a:t>
            </a:r>
            <a:r>
              <a:rPr lang="en-GB" altLang="el-GR" sz="2000" dirty="0"/>
              <a:t>91.8</a:t>
            </a:r>
            <a:r>
              <a:rPr lang="el-GR" altLang="el-GR" sz="2000" dirty="0"/>
              <a:t>)</a:t>
            </a:r>
            <a:r>
              <a:rPr lang="el-GR" altLang="el-GR" sz="2000" baseline="30000" dirty="0"/>
              <a:t>0</a:t>
            </a:r>
            <a:r>
              <a:rPr lang="en-US" altLang="el-GR" sz="2000" baseline="30000" dirty="0"/>
              <a:t>.</a:t>
            </a:r>
            <a:r>
              <a:rPr lang="el-GR" altLang="el-GR" sz="2000" baseline="30000" dirty="0"/>
              <a:t>5</a:t>
            </a:r>
            <a:r>
              <a:rPr lang="el-GR" altLang="el-GR" sz="2000" dirty="0"/>
              <a:t> – 1 </a:t>
            </a:r>
            <a:r>
              <a:rPr lang="en-GB" altLang="el-GR" sz="2000" dirty="0"/>
              <a:t>	</a:t>
            </a:r>
            <a:r>
              <a:rPr lang="el-GR" altLang="el-GR" sz="2000" dirty="0">
                <a:solidFill>
                  <a:srgbClr val="FF0000"/>
                </a:solidFill>
              </a:rPr>
              <a:t>= 0</a:t>
            </a:r>
            <a:r>
              <a:rPr lang="en-US" altLang="el-GR" sz="2000" dirty="0">
                <a:solidFill>
                  <a:srgbClr val="FF0000"/>
                </a:solidFill>
              </a:rPr>
              <a:t>.</a:t>
            </a:r>
            <a:r>
              <a:rPr lang="el-GR" altLang="el-GR" sz="2000" dirty="0">
                <a:solidFill>
                  <a:srgbClr val="FF0000"/>
                </a:solidFill>
              </a:rPr>
              <a:t>0</a:t>
            </a:r>
            <a:r>
              <a:rPr lang="en-GB" altLang="el-GR" sz="2000" dirty="0">
                <a:solidFill>
                  <a:srgbClr val="FF0000"/>
                </a:solidFill>
              </a:rPr>
              <a:t>43</a:t>
            </a:r>
            <a:r>
              <a:rPr lang="el-GR" altLang="el-GR" sz="2000" dirty="0">
                <a:solidFill>
                  <a:srgbClr val="FF0000"/>
                </a:solidFill>
              </a:rPr>
              <a:t> </a:t>
            </a:r>
            <a:endParaRPr lang="en-US" altLang="el-GR" sz="2000" dirty="0">
              <a:solidFill>
                <a:srgbClr val="FF0000"/>
              </a:solidFill>
            </a:endParaRPr>
          </a:p>
          <a:p>
            <a:pPr marL="0" indent="0" eaLnBrk="1" hangingPunct="1">
              <a:buNone/>
            </a:pPr>
            <a:r>
              <a:rPr lang="en-US" altLang="el-GR" sz="2000" dirty="0"/>
              <a:t>→	</a:t>
            </a:r>
            <a:r>
              <a:rPr lang="en-US" altLang="el-GR" sz="2000" dirty="0" err="1"/>
              <a:t>YtM</a:t>
            </a:r>
            <a:r>
              <a:rPr lang="el-GR" altLang="el-GR" sz="2000" baseline="-25000" dirty="0"/>
              <a:t>03</a:t>
            </a:r>
            <a:r>
              <a:rPr lang="en-GB" altLang="el-GR" sz="2000" baseline="-25000" dirty="0"/>
              <a:t>	</a:t>
            </a:r>
            <a:r>
              <a:rPr lang="el-GR" altLang="el-GR" sz="2000" dirty="0"/>
              <a:t>= (</a:t>
            </a:r>
            <a:r>
              <a:rPr lang="en-US" altLang="el-GR" sz="2000" dirty="0"/>
              <a:t>P</a:t>
            </a:r>
            <a:r>
              <a:rPr lang="el-GR" altLang="el-GR" sz="2000" dirty="0"/>
              <a:t>/</a:t>
            </a:r>
            <a:r>
              <a:rPr lang="en-US" altLang="el-GR" sz="2000" dirty="0"/>
              <a:t>P</a:t>
            </a:r>
            <a:r>
              <a:rPr lang="el-GR" altLang="el-GR" sz="2000" baseline="-25000" dirty="0"/>
              <a:t>0</a:t>
            </a:r>
            <a:r>
              <a:rPr lang="el-GR" altLang="el-GR" sz="2000" dirty="0"/>
              <a:t>)</a:t>
            </a:r>
            <a:r>
              <a:rPr lang="el-GR" altLang="el-GR" sz="2000" baseline="30000" dirty="0"/>
              <a:t>1/</a:t>
            </a:r>
            <a:r>
              <a:rPr lang="en-US" altLang="el-GR" sz="2000" baseline="30000" dirty="0"/>
              <a:t>3</a:t>
            </a:r>
            <a:r>
              <a:rPr lang="el-GR" altLang="el-GR" sz="2000" dirty="0"/>
              <a:t> -1 =  (100/8</a:t>
            </a:r>
            <a:r>
              <a:rPr lang="en-GB" altLang="el-GR" sz="2000" dirty="0"/>
              <a:t>9.2</a:t>
            </a:r>
            <a:r>
              <a:rPr lang="el-GR" altLang="el-GR" sz="2000" dirty="0"/>
              <a:t>)</a:t>
            </a:r>
            <a:r>
              <a:rPr lang="el-GR" altLang="el-GR" sz="2000" baseline="30000" dirty="0"/>
              <a:t>0</a:t>
            </a:r>
            <a:r>
              <a:rPr lang="en-US" altLang="el-GR" sz="2000" baseline="30000" dirty="0"/>
              <a:t>.</a:t>
            </a:r>
            <a:r>
              <a:rPr lang="el-GR" altLang="el-GR" sz="2000" baseline="30000" dirty="0"/>
              <a:t>33</a:t>
            </a:r>
            <a:r>
              <a:rPr lang="el-GR" altLang="el-GR" sz="2000" dirty="0"/>
              <a:t> -1</a:t>
            </a:r>
            <a:r>
              <a:rPr lang="en-GB" altLang="el-GR" sz="2000" dirty="0"/>
              <a:t>	</a:t>
            </a:r>
            <a:r>
              <a:rPr lang="el-GR" altLang="el-GR" sz="2000" dirty="0"/>
              <a:t> </a:t>
            </a:r>
            <a:r>
              <a:rPr lang="el-GR" altLang="el-GR" sz="2000" dirty="0">
                <a:solidFill>
                  <a:srgbClr val="FF0000"/>
                </a:solidFill>
              </a:rPr>
              <a:t>= 0</a:t>
            </a:r>
            <a:r>
              <a:rPr lang="en-US" altLang="el-GR" sz="2000" dirty="0">
                <a:solidFill>
                  <a:srgbClr val="FF0000"/>
                </a:solidFill>
              </a:rPr>
              <a:t>.</a:t>
            </a:r>
            <a:r>
              <a:rPr lang="el-GR" altLang="el-GR" sz="2000" dirty="0">
                <a:solidFill>
                  <a:srgbClr val="FF0000"/>
                </a:solidFill>
              </a:rPr>
              <a:t>0</a:t>
            </a:r>
            <a:r>
              <a:rPr lang="en-GB" altLang="el-GR" sz="2000" dirty="0">
                <a:solidFill>
                  <a:srgbClr val="FF0000"/>
                </a:solidFill>
              </a:rPr>
              <a:t>38</a:t>
            </a:r>
            <a:r>
              <a:rPr lang="el-GR" altLang="el-GR" sz="2000" dirty="0">
                <a:solidFill>
                  <a:srgbClr val="FF0000"/>
                </a:solidFill>
              </a:rPr>
              <a:t> </a:t>
            </a:r>
            <a:endParaRPr lang="en-US" altLang="el-GR" sz="2000" dirty="0">
              <a:solidFill>
                <a:srgbClr val="FF0000"/>
              </a:solidFill>
            </a:endParaRPr>
          </a:p>
          <a:p>
            <a:pPr eaLnBrk="1" hangingPunct="1"/>
            <a:endParaRPr lang="en-US" altLang="el-GR" sz="2000" dirty="0"/>
          </a:p>
          <a:p>
            <a:pPr eaLnBrk="1" hangingPunct="1"/>
            <a:r>
              <a:rPr lang="en-US" altLang="el-GR" sz="2000" dirty="0"/>
              <a:t>This is the </a:t>
            </a:r>
            <a:r>
              <a:rPr lang="en-US" altLang="el-GR" sz="2000" b="1" dirty="0">
                <a:solidFill>
                  <a:srgbClr val="FF0000"/>
                </a:solidFill>
              </a:rPr>
              <a:t>yield curve</a:t>
            </a:r>
          </a:p>
          <a:p>
            <a:pPr eaLnBrk="1" hangingPunct="1"/>
            <a:endParaRPr lang="en-US" altLang="el-GR" sz="2000" dirty="0"/>
          </a:p>
          <a:p>
            <a:pPr eaLnBrk="1" hangingPunct="1"/>
            <a:r>
              <a:rPr lang="en-US" altLang="el-GR" sz="2000" dirty="0"/>
              <a:t>Since we want to price a Gov Bond with 3 cash flows</a:t>
            </a:r>
          </a:p>
          <a:p>
            <a:pPr eaLnBrk="1" hangingPunct="1"/>
            <a:r>
              <a:rPr lang="en-US" altLang="el-GR" sz="2000" dirty="0"/>
              <a:t>Since there are 1-y, 2-y, 3-y Gov zeros with </a:t>
            </a:r>
            <a:r>
              <a:rPr lang="en-US" altLang="el-GR" sz="2000" dirty="0" err="1"/>
              <a:t>YtM</a:t>
            </a:r>
            <a:r>
              <a:rPr lang="en-US" altLang="el-GR" sz="2000" dirty="0"/>
              <a:t> </a:t>
            </a:r>
            <a:r>
              <a:rPr lang="en-GB" altLang="el-GR" sz="2000" dirty="0"/>
              <a:t>6.9</a:t>
            </a:r>
            <a:r>
              <a:rPr lang="el-GR" altLang="el-GR" sz="2000" dirty="0"/>
              <a:t>%, </a:t>
            </a:r>
            <a:r>
              <a:rPr lang="en-GB" altLang="el-GR" sz="2000" dirty="0"/>
              <a:t>4.3</a:t>
            </a:r>
            <a:r>
              <a:rPr lang="el-GR" altLang="el-GR" sz="2000" dirty="0"/>
              <a:t>%, </a:t>
            </a:r>
            <a:r>
              <a:rPr lang="en-GB" altLang="el-GR" sz="2000" dirty="0"/>
              <a:t>3.8</a:t>
            </a:r>
            <a:r>
              <a:rPr lang="el-GR" altLang="el-GR" sz="2000" dirty="0"/>
              <a:t>%</a:t>
            </a:r>
            <a:r>
              <a:rPr lang="en-US" altLang="el-GR" sz="2000" dirty="0"/>
              <a:t>, respectively</a:t>
            </a:r>
            <a:endParaRPr lang="el-GR" altLang="el-GR" sz="2000" dirty="0"/>
          </a:p>
          <a:p>
            <a:pPr eaLnBrk="1" hangingPunct="1"/>
            <a:r>
              <a:rPr lang="en-US" altLang="el-GR" sz="2000" dirty="0"/>
              <a:t>Then, according to the </a:t>
            </a:r>
            <a:r>
              <a:rPr lang="en-US" altLang="el-GR" sz="2000" b="1" dirty="0">
                <a:solidFill>
                  <a:srgbClr val="FF0000"/>
                </a:solidFill>
              </a:rPr>
              <a:t>Law of one price </a:t>
            </a:r>
          </a:p>
          <a:p>
            <a:pPr marL="0" indent="0" eaLnBrk="1" hangingPunct="1">
              <a:buNone/>
            </a:pPr>
            <a:r>
              <a:rPr lang="en-US" altLang="el-GR" sz="2000" b="1" dirty="0">
                <a:solidFill>
                  <a:srgbClr val="FF0000"/>
                </a:solidFill>
              </a:rPr>
              <a:t>	→	These are the proper discount rates</a:t>
            </a:r>
          </a:p>
        </p:txBody>
      </p:sp>
      <p:sp>
        <p:nvSpPr>
          <p:cNvPr id="4" name="Rectangle 2">
            <a:extLst>
              <a:ext uri="{FF2B5EF4-FFF2-40B4-BE49-F238E27FC236}">
                <a16:creationId xmlns:a16="http://schemas.microsoft.com/office/drawing/2014/main" id="{17B286B1-5FB6-C006-72FA-58C794B0E537}"/>
              </a:ext>
            </a:extLst>
          </p:cNvPr>
          <p:cNvSpPr>
            <a:spLocks noGrp="1" noChangeArrowheads="1"/>
          </p:cNvSpPr>
          <p:nvPr>
            <p:ph type="title"/>
          </p:nvPr>
        </p:nvSpPr>
        <p:spPr>
          <a:xfrm>
            <a:off x="527481" y="240838"/>
            <a:ext cx="10515600" cy="762339"/>
          </a:xfrm>
        </p:spPr>
        <p:txBody>
          <a:bodyPr>
            <a:normAutofit/>
          </a:bodyPr>
          <a:lstStyle/>
          <a:p>
            <a:pPr eaLnBrk="1" hangingPunct="1"/>
            <a:r>
              <a:rPr lang="en-US" altLang="el-GR" sz="3600" b="1" dirty="0"/>
              <a:t>Fixed Income Markets – Bond Valuation </a:t>
            </a:r>
            <a:endParaRPr lang="el-GR" altLang="el-GR" sz="3600" b="1" dirty="0"/>
          </a:p>
        </p:txBody>
      </p:sp>
      <p:pic>
        <p:nvPicPr>
          <p:cNvPr id="7" name="Εικόνα 6">
            <a:extLst>
              <a:ext uri="{FF2B5EF4-FFF2-40B4-BE49-F238E27FC236}">
                <a16:creationId xmlns:a16="http://schemas.microsoft.com/office/drawing/2014/main" id="{9EBF4171-CC53-895A-EAFA-0F608F4367AB}"/>
              </a:ext>
            </a:extLst>
          </p:cNvPr>
          <p:cNvPicPr>
            <a:picLocks noChangeAspect="1"/>
          </p:cNvPicPr>
          <p:nvPr/>
        </p:nvPicPr>
        <p:blipFill>
          <a:blip r:embed="rId3"/>
          <a:stretch>
            <a:fillRect/>
          </a:stretch>
        </p:blipFill>
        <p:spPr>
          <a:xfrm>
            <a:off x="7586157" y="1120216"/>
            <a:ext cx="3962953" cy="3219899"/>
          </a:xfrm>
          <a:prstGeom prst="rect">
            <a:avLst/>
          </a:prstGeom>
        </p:spPr>
      </p:pic>
    </p:spTree>
    <p:extLst>
      <p:ext uri="{BB962C8B-B14F-4D97-AF65-F5344CB8AC3E}">
        <p14:creationId xmlns:p14="http://schemas.microsoft.com/office/powerpoint/2010/main" val="1773967997"/>
      </p:ext>
    </p:extLst>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3">
            <a:extLst>
              <a:ext uri="{FF2B5EF4-FFF2-40B4-BE49-F238E27FC236}">
                <a16:creationId xmlns:a16="http://schemas.microsoft.com/office/drawing/2014/main" id="{F1D44F29-EDB1-4D8A-99AD-2203D865E880}"/>
              </a:ext>
            </a:extLst>
          </p:cNvPr>
          <p:cNvSpPr>
            <a:spLocks noGrp="1" noChangeArrowheads="1"/>
          </p:cNvSpPr>
          <p:nvPr>
            <p:ph idx="1"/>
          </p:nvPr>
        </p:nvSpPr>
        <p:spPr>
          <a:xfrm>
            <a:off x="608568" y="1296139"/>
            <a:ext cx="11118835" cy="4838903"/>
          </a:xfrm>
        </p:spPr>
        <p:txBody>
          <a:bodyPr/>
          <a:lstStyle/>
          <a:p>
            <a:pPr eaLnBrk="1" hangingPunct="1"/>
            <a:endParaRPr lang="en-US" altLang="el-GR" sz="2400" dirty="0"/>
          </a:p>
          <a:p>
            <a:pPr eaLnBrk="1" hangingPunct="1"/>
            <a:r>
              <a:rPr lang="en-US" altLang="el-GR" sz="2000" dirty="0"/>
              <a:t>Thus, the price should be: </a:t>
            </a:r>
          </a:p>
          <a:p>
            <a:pPr eaLnBrk="1" hangingPunct="1"/>
            <a:endParaRPr lang="en-US" altLang="el-GR" sz="2000" dirty="0"/>
          </a:p>
          <a:p>
            <a:pPr eaLnBrk="1" hangingPunct="1"/>
            <a:r>
              <a:rPr lang="en-US" altLang="el-GR" sz="2000" dirty="0"/>
              <a:t>P</a:t>
            </a:r>
            <a:r>
              <a:rPr lang="el-GR" altLang="el-GR" sz="2000" baseline="-25000" dirty="0"/>
              <a:t>0</a:t>
            </a:r>
            <a:r>
              <a:rPr lang="el-GR" altLang="el-GR" sz="2000" dirty="0"/>
              <a:t> 	=	[ 5 / (1</a:t>
            </a:r>
            <a:r>
              <a:rPr lang="en-GB" altLang="el-GR" sz="2000" dirty="0"/>
              <a:t> </a:t>
            </a:r>
            <a:r>
              <a:rPr lang="el-GR" altLang="el-GR" sz="2000" dirty="0"/>
              <a:t>+</a:t>
            </a:r>
            <a:r>
              <a:rPr lang="en-GB" altLang="el-GR" sz="2000" dirty="0"/>
              <a:t> </a:t>
            </a:r>
            <a:r>
              <a:rPr lang="el-GR" altLang="el-GR" sz="2000" dirty="0">
                <a:solidFill>
                  <a:srgbClr val="FF0000"/>
                </a:solidFill>
              </a:rPr>
              <a:t>0</a:t>
            </a:r>
            <a:r>
              <a:rPr lang="en-GB" altLang="el-GR" sz="2000" dirty="0">
                <a:solidFill>
                  <a:srgbClr val="FF0000"/>
                </a:solidFill>
              </a:rPr>
              <a:t>.</a:t>
            </a:r>
            <a:r>
              <a:rPr lang="el-GR" altLang="el-GR" sz="2000" dirty="0">
                <a:solidFill>
                  <a:srgbClr val="FF0000"/>
                </a:solidFill>
              </a:rPr>
              <a:t>069</a:t>
            </a:r>
            <a:r>
              <a:rPr lang="el-GR" altLang="el-GR" sz="2000" dirty="0"/>
              <a:t>) ] +</a:t>
            </a:r>
            <a:r>
              <a:rPr lang="en-GB" altLang="el-GR" sz="2000" dirty="0"/>
              <a:t> </a:t>
            </a:r>
            <a:r>
              <a:rPr lang="el-GR" altLang="el-GR" sz="2000" dirty="0"/>
              <a:t>[ 5 / (1</a:t>
            </a:r>
            <a:r>
              <a:rPr lang="en-GB" altLang="el-GR" sz="2000" dirty="0"/>
              <a:t> </a:t>
            </a:r>
            <a:r>
              <a:rPr lang="el-GR" altLang="el-GR" sz="2000" dirty="0"/>
              <a:t>+</a:t>
            </a:r>
            <a:r>
              <a:rPr lang="en-GB" altLang="el-GR" sz="2000" dirty="0"/>
              <a:t> </a:t>
            </a:r>
            <a:r>
              <a:rPr lang="el-GR" altLang="el-GR" sz="2000" dirty="0">
                <a:solidFill>
                  <a:srgbClr val="FF0000"/>
                </a:solidFill>
              </a:rPr>
              <a:t>0</a:t>
            </a:r>
            <a:r>
              <a:rPr lang="en-GB" altLang="el-GR" sz="2000" dirty="0">
                <a:solidFill>
                  <a:srgbClr val="FF0000"/>
                </a:solidFill>
              </a:rPr>
              <a:t>.</a:t>
            </a:r>
            <a:r>
              <a:rPr lang="el-GR" altLang="el-GR" sz="2000" dirty="0">
                <a:solidFill>
                  <a:srgbClr val="FF0000"/>
                </a:solidFill>
              </a:rPr>
              <a:t>0</a:t>
            </a:r>
            <a:r>
              <a:rPr lang="en-GB" altLang="el-GR" sz="2000" dirty="0">
                <a:solidFill>
                  <a:srgbClr val="FF0000"/>
                </a:solidFill>
              </a:rPr>
              <a:t>43</a:t>
            </a:r>
            <a:r>
              <a:rPr lang="el-GR" altLang="el-GR" sz="2000" dirty="0"/>
              <a:t>)</a:t>
            </a:r>
            <a:r>
              <a:rPr lang="el-GR" altLang="el-GR" sz="2000" baseline="30000" dirty="0"/>
              <a:t>2</a:t>
            </a:r>
            <a:r>
              <a:rPr lang="el-GR" altLang="el-GR" sz="2000" dirty="0"/>
              <a:t>] +</a:t>
            </a:r>
            <a:r>
              <a:rPr lang="en-GB" altLang="el-GR" sz="2000" dirty="0"/>
              <a:t> </a:t>
            </a:r>
            <a:r>
              <a:rPr lang="el-GR" altLang="el-GR" sz="2000" dirty="0"/>
              <a:t>[ (5 + 100) / (1+</a:t>
            </a:r>
            <a:r>
              <a:rPr lang="en-GB" altLang="el-GR" sz="2000" dirty="0"/>
              <a:t> </a:t>
            </a:r>
            <a:r>
              <a:rPr lang="el-GR" altLang="el-GR" sz="2000" dirty="0">
                <a:solidFill>
                  <a:srgbClr val="FF0000"/>
                </a:solidFill>
              </a:rPr>
              <a:t>0</a:t>
            </a:r>
            <a:r>
              <a:rPr lang="en-GB" altLang="el-GR" sz="2000" dirty="0">
                <a:solidFill>
                  <a:srgbClr val="FF0000"/>
                </a:solidFill>
              </a:rPr>
              <a:t>.</a:t>
            </a:r>
            <a:r>
              <a:rPr lang="el-GR" altLang="el-GR" sz="2000" dirty="0">
                <a:solidFill>
                  <a:srgbClr val="FF0000"/>
                </a:solidFill>
              </a:rPr>
              <a:t>0</a:t>
            </a:r>
            <a:r>
              <a:rPr lang="en-GB" altLang="el-GR" sz="2000" dirty="0">
                <a:solidFill>
                  <a:srgbClr val="FF0000"/>
                </a:solidFill>
              </a:rPr>
              <a:t>3.8</a:t>
            </a:r>
            <a:r>
              <a:rPr lang="el-GR" altLang="el-GR" sz="2000" dirty="0"/>
              <a:t>)</a:t>
            </a:r>
            <a:r>
              <a:rPr lang="el-GR" altLang="el-GR" sz="2000" baseline="30000" dirty="0"/>
              <a:t>3</a:t>
            </a:r>
            <a:r>
              <a:rPr lang="el-GR" altLang="el-GR" sz="2000" dirty="0"/>
              <a:t>]</a:t>
            </a:r>
            <a:r>
              <a:rPr lang="en-GB" altLang="el-GR" sz="2000" dirty="0"/>
              <a:t> </a:t>
            </a:r>
            <a:r>
              <a:rPr lang="el-GR" altLang="el-GR" sz="2000" dirty="0"/>
              <a:t>=</a:t>
            </a:r>
            <a:r>
              <a:rPr lang="en-GB" altLang="el-GR" sz="2000" dirty="0"/>
              <a:t> </a:t>
            </a:r>
            <a:r>
              <a:rPr lang="el-GR" altLang="el-GR" sz="2000" dirty="0"/>
              <a:t>10</a:t>
            </a:r>
            <a:r>
              <a:rPr lang="en-GB" altLang="el-GR" sz="2000" dirty="0"/>
              <a:t>2.9</a:t>
            </a:r>
            <a:r>
              <a:rPr lang="el-GR" altLang="el-GR" sz="2000" dirty="0"/>
              <a:t> </a:t>
            </a:r>
            <a:endParaRPr lang="en-GB" altLang="el-GR" sz="2000" dirty="0"/>
          </a:p>
          <a:p>
            <a:pPr eaLnBrk="1" hangingPunct="1">
              <a:buFontTx/>
              <a:buNone/>
            </a:pPr>
            <a:endParaRPr lang="en-GB" altLang="el-GR" sz="2000" dirty="0"/>
          </a:p>
          <a:p>
            <a:r>
              <a:rPr lang="en-GB" altLang="el-GR" sz="2000" dirty="0"/>
              <a:t>The rates we used are called </a:t>
            </a:r>
            <a:r>
              <a:rPr lang="en-GB" altLang="el-GR" sz="2000" b="1" dirty="0">
                <a:solidFill>
                  <a:srgbClr val="FF0000"/>
                </a:solidFill>
              </a:rPr>
              <a:t>spot rates </a:t>
            </a:r>
            <a:endParaRPr lang="en-US" altLang="el-GR" sz="2000" b="1" dirty="0">
              <a:solidFill>
                <a:srgbClr val="FF0000"/>
              </a:solidFill>
            </a:endParaRPr>
          </a:p>
        </p:txBody>
      </p:sp>
      <p:sp>
        <p:nvSpPr>
          <p:cNvPr id="2" name="Rectangle 2">
            <a:extLst>
              <a:ext uri="{FF2B5EF4-FFF2-40B4-BE49-F238E27FC236}">
                <a16:creationId xmlns:a16="http://schemas.microsoft.com/office/drawing/2014/main" id="{657497DE-1A27-BDD8-B935-E03C9B059BB2}"/>
              </a:ext>
            </a:extLst>
          </p:cNvPr>
          <p:cNvSpPr>
            <a:spLocks noGrp="1" noChangeArrowheads="1"/>
          </p:cNvSpPr>
          <p:nvPr>
            <p:ph type="title"/>
          </p:nvPr>
        </p:nvSpPr>
        <p:spPr>
          <a:xfrm>
            <a:off x="527481" y="240838"/>
            <a:ext cx="10515600" cy="762339"/>
          </a:xfrm>
        </p:spPr>
        <p:txBody>
          <a:bodyPr>
            <a:normAutofit/>
          </a:bodyPr>
          <a:lstStyle/>
          <a:p>
            <a:pPr eaLnBrk="1" hangingPunct="1"/>
            <a:r>
              <a:rPr lang="en-US" altLang="el-GR" sz="3600" b="1" dirty="0"/>
              <a:t>Fixed Income Markets – Bond Valuation </a:t>
            </a:r>
            <a:endParaRPr lang="el-GR" altLang="el-GR" sz="3600" b="1" dirty="0"/>
          </a:p>
        </p:txBody>
      </p:sp>
    </p:spTree>
    <p:extLst>
      <p:ext uri="{BB962C8B-B14F-4D97-AF65-F5344CB8AC3E}">
        <p14:creationId xmlns:p14="http://schemas.microsoft.com/office/powerpoint/2010/main" val="2000045790"/>
      </p:ext>
    </p:extLst>
  </p:cSld>
  <p:clrMapOvr>
    <a:masterClrMapping/>
  </p:clrMapOvr>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7F65041A-EAE0-4C36-B810-AF46A5E62000}"/>
              </a:ext>
            </a:extLst>
          </p:cNvPr>
          <p:cNvSpPr>
            <a:spLocks noGrp="1"/>
          </p:cNvSpPr>
          <p:nvPr>
            <p:ph type="title"/>
          </p:nvPr>
        </p:nvSpPr>
        <p:spPr>
          <a:xfrm>
            <a:off x="598503" y="1100831"/>
            <a:ext cx="10515600" cy="841019"/>
          </a:xfrm>
        </p:spPr>
        <p:txBody>
          <a:bodyPr>
            <a:normAutofit/>
          </a:bodyPr>
          <a:lstStyle/>
          <a:p>
            <a:pPr algn="ctr"/>
            <a:r>
              <a:rPr lang="en-GB" sz="2000" b="1" dirty="0"/>
              <a:t>Possible shapes of the yield curve </a:t>
            </a:r>
          </a:p>
        </p:txBody>
      </p:sp>
      <p:pic>
        <p:nvPicPr>
          <p:cNvPr id="5" name="Θέση περιεχομένου 4">
            <a:extLst>
              <a:ext uri="{FF2B5EF4-FFF2-40B4-BE49-F238E27FC236}">
                <a16:creationId xmlns:a16="http://schemas.microsoft.com/office/drawing/2014/main" id="{C575AC1C-BAA0-45AA-B25C-238C82AFCF39}"/>
              </a:ext>
            </a:extLst>
          </p:cNvPr>
          <p:cNvPicPr>
            <a:picLocks noGrp="1" noChangeAspect="1"/>
          </p:cNvPicPr>
          <p:nvPr>
            <p:ph idx="1"/>
          </p:nvPr>
        </p:nvPicPr>
        <p:blipFill>
          <a:blip r:embed="rId2"/>
          <a:stretch>
            <a:fillRect/>
          </a:stretch>
        </p:blipFill>
        <p:spPr>
          <a:xfrm>
            <a:off x="944417" y="2166151"/>
            <a:ext cx="4477328" cy="3762323"/>
          </a:xfrm>
        </p:spPr>
      </p:pic>
      <p:pic>
        <p:nvPicPr>
          <p:cNvPr id="7" name="Εικόνα 6">
            <a:extLst>
              <a:ext uri="{FF2B5EF4-FFF2-40B4-BE49-F238E27FC236}">
                <a16:creationId xmlns:a16="http://schemas.microsoft.com/office/drawing/2014/main" id="{E7C534E4-7D1B-4395-AFFD-05393B9AD0F9}"/>
              </a:ext>
            </a:extLst>
          </p:cNvPr>
          <p:cNvPicPr>
            <a:picLocks noChangeAspect="1"/>
          </p:cNvPicPr>
          <p:nvPr/>
        </p:nvPicPr>
        <p:blipFill>
          <a:blip r:embed="rId3"/>
          <a:stretch>
            <a:fillRect/>
          </a:stretch>
        </p:blipFill>
        <p:spPr>
          <a:xfrm>
            <a:off x="6474541" y="2405848"/>
            <a:ext cx="4773041" cy="3522625"/>
          </a:xfrm>
          <a:prstGeom prst="rect">
            <a:avLst/>
          </a:prstGeom>
        </p:spPr>
      </p:pic>
      <p:sp>
        <p:nvSpPr>
          <p:cNvPr id="3" name="Rectangle 2">
            <a:extLst>
              <a:ext uri="{FF2B5EF4-FFF2-40B4-BE49-F238E27FC236}">
                <a16:creationId xmlns:a16="http://schemas.microsoft.com/office/drawing/2014/main" id="{FB21E42A-6B77-3403-2274-CD8BE11F8441}"/>
              </a:ext>
            </a:extLst>
          </p:cNvPr>
          <p:cNvSpPr txBox="1">
            <a:spLocks noChangeArrowheads="1"/>
          </p:cNvSpPr>
          <p:nvPr/>
        </p:nvSpPr>
        <p:spPr>
          <a:xfrm>
            <a:off x="527481" y="240838"/>
            <a:ext cx="10515600" cy="7623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l-GR" sz="3600" b="1"/>
              <a:t>Fixed Income Markets – Bond Valuation </a:t>
            </a:r>
            <a:endParaRPr lang="el-GR" altLang="el-GR" sz="3600" b="1" dirty="0"/>
          </a:p>
        </p:txBody>
      </p:sp>
    </p:spTree>
    <p:extLst>
      <p:ext uri="{BB962C8B-B14F-4D97-AF65-F5344CB8AC3E}">
        <p14:creationId xmlns:p14="http://schemas.microsoft.com/office/powerpoint/2010/main" val="74529658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5586" name="Picture 2">
            <a:extLst>
              <a:ext uri="{FF2B5EF4-FFF2-40B4-BE49-F238E27FC236}">
                <a16:creationId xmlns:a16="http://schemas.microsoft.com/office/drawing/2014/main" id="{E48A6E52-9C1A-4A85-BC8D-23D5C79A5B2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35709" y="1191237"/>
            <a:ext cx="5560291" cy="4840108"/>
          </a:xfrm>
          <a:noFill/>
        </p:spPr>
      </p:pic>
      <p:pic>
        <p:nvPicPr>
          <p:cNvPr id="2" name="Εικόνα 1">
            <a:extLst>
              <a:ext uri="{FF2B5EF4-FFF2-40B4-BE49-F238E27FC236}">
                <a16:creationId xmlns:a16="http://schemas.microsoft.com/office/drawing/2014/main" id="{E4D7E773-915B-411A-99A0-E32D22F1D297}"/>
              </a:ext>
            </a:extLst>
          </p:cNvPr>
          <p:cNvPicPr>
            <a:picLocks noChangeAspect="1"/>
          </p:cNvPicPr>
          <p:nvPr/>
        </p:nvPicPr>
        <p:blipFill>
          <a:blip r:embed="rId3"/>
          <a:stretch>
            <a:fillRect/>
          </a:stretch>
        </p:blipFill>
        <p:spPr>
          <a:xfrm>
            <a:off x="6096000" y="1191237"/>
            <a:ext cx="5810250" cy="4731391"/>
          </a:xfrm>
          <a:prstGeom prst="rect">
            <a:avLst/>
          </a:prstGeom>
        </p:spPr>
      </p:pic>
      <p:sp>
        <p:nvSpPr>
          <p:cNvPr id="4" name="Rectangle 2">
            <a:extLst>
              <a:ext uri="{FF2B5EF4-FFF2-40B4-BE49-F238E27FC236}">
                <a16:creationId xmlns:a16="http://schemas.microsoft.com/office/drawing/2014/main" id="{C95092D1-22AA-412B-9D5E-696A5DC45DC5}"/>
              </a:ext>
            </a:extLst>
          </p:cNvPr>
          <p:cNvSpPr>
            <a:spLocks noGrp="1" noChangeArrowheads="1"/>
          </p:cNvSpPr>
          <p:nvPr>
            <p:ph type="title"/>
          </p:nvPr>
        </p:nvSpPr>
        <p:spPr>
          <a:xfrm>
            <a:off x="635000" y="6167025"/>
            <a:ext cx="10515600" cy="214725"/>
          </a:xfrm>
        </p:spPr>
        <p:txBody>
          <a:bodyPr>
            <a:noAutofit/>
          </a:bodyPr>
          <a:lstStyle/>
          <a:p>
            <a:pPr eaLnBrk="1" hangingPunct="1"/>
            <a:r>
              <a:rPr lang="en-US" altLang="el-GR" sz="1600" i="1" dirty="0"/>
              <a:t>Source of data</a:t>
            </a:r>
            <a:r>
              <a:rPr lang="en-US" altLang="el-GR" sz="1600" dirty="0"/>
              <a:t>: FRED, Fed of St Louis.</a:t>
            </a:r>
            <a:endParaRPr lang="el-GR" altLang="el-GR" sz="1600" dirty="0"/>
          </a:p>
        </p:txBody>
      </p:sp>
      <p:sp>
        <p:nvSpPr>
          <p:cNvPr id="3" name="Rectangle 2">
            <a:extLst>
              <a:ext uri="{FF2B5EF4-FFF2-40B4-BE49-F238E27FC236}">
                <a16:creationId xmlns:a16="http://schemas.microsoft.com/office/drawing/2014/main" id="{2F3F2133-9FC2-92F6-A8E4-5A34D133A6DC}"/>
              </a:ext>
            </a:extLst>
          </p:cNvPr>
          <p:cNvSpPr txBox="1">
            <a:spLocks noChangeArrowheads="1"/>
          </p:cNvSpPr>
          <p:nvPr/>
        </p:nvSpPr>
        <p:spPr>
          <a:xfrm>
            <a:off x="527481" y="240838"/>
            <a:ext cx="10515600" cy="7623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l-GR" sz="3600" b="1"/>
              <a:t>Fixed Income Markets – Bond Valuation </a:t>
            </a:r>
            <a:endParaRPr lang="el-GR" altLang="el-GR" sz="3600" b="1" dirty="0"/>
          </a:p>
        </p:txBody>
      </p:sp>
    </p:spTree>
    <p:extLst>
      <p:ext uri="{BB962C8B-B14F-4D97-AF65-F5344CB8AC3E}">
        <p14:creationId xmlns:p14="http://schemas.microsoft.com/office/powerpoint/2010/main" val="1878453867"/>
      </p:ext>
    </p:extLst>
  </p:cSld>
  <p:clrMapOvr>
    <a:masterClrMapping/>
  </p:clrMapOvr>
  <p:transition spd="slow"/>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Θέση περιεχομένου 4">
            <a:extLst>
              <a:ext uri="{FF2B5EF4-FFF2-40B4-BE49-F238E27FC236}">
                <a16:creationId xmlns:a16="http://schemas.microsoft.com/office/drawing/2014/main" id="{A6044537-AFF3-7DEB-C9D8-808D88A1D72E}"/>
              </a:ext>
            </a:extLst>
          </p:cNvPr>
          <p:cNvPicPr>
            <a:picLocks noGrp="1" noChangeAspect="1"/>
          </p:cNvPicPr>
          <p:nvPr>
            <p:ph idx="1"/>
          </p:nvPr>
        </p:nvPicPr>
        <p:blipFill>
          <a:blip r:embed="rId2"/>
          <a:stretch>
            <a:fillRect/>
          </a:stretch>
        </p:blipFill>
        <p:spPr>
          <a:xfrm>
            <a:off x="585925" y="1065320"/>
            <a:ext cx="10946167" cy="4935985"/>
          </a:xfrm>
          <a:prstGeom prst="rect">
            <a:avLst/>
          </a:prstGeom>
        </p:spPr>
      </p:pic>
      <p:sp>
        <p:nvSpPr>
          <p:cNvPr id="6" name="Rectangle 2">
            <a:extLst>
              <a:ext uri="{FF2B5EF4-FFF2-40B4-BE49-F238E27FC236}">
                <a16:creationId xmlns:a16="http://schemas.microsoft.com/office/drawing/2014/main" id="{4C4E1FD5-EB5B-B765-A8DC-0EB9CF5CB563}"/>
              </a:ext>
            </a:extLst>
          </p:cNvPr>
          <p:cNvSpPr txBox="1">
            <a:spLocks noGrp="1" noChangeArrowheads="1"/>
          </p:cNvSpPr>
          <p:nvPr>
            <p:ph type="title"/>
          </p:nvPr>
        </p:nvSpPr>
        <p:spPr>
          <a:xfrm>
            <a:off x="585925" y="302982"/>
            <a:ext cx="10515600" cy="65580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l-GR" sz="3600" b="1" dirty="0"/>
              <a:t>Fixed Income Markets – Bond Valuation </a:t>
            </a:r>
            <a:endParaRPr lang="el-GR" altLang="el-GR" sz="3600" b="1" dirty="0"/>
          </a:p>
        </p:txBody>
      </p:sp>
      <p:sp>
        <p:nvSpPr>
          <p:cNvPr id="7" name="Rectangle 2">
            <a:extLst>
              <a:ext uri="{FF2B5EF4-FFF2-40B4-BE49-F238E27FC236}">
                <a16:creationId xmlns:a16="http://schemas.microsoft.com/office/drawing/2014/main" id="{C8DE41E1-4E1F-0108-5443-108EFAB8D336}"/>
              </a:ext>
            </a:extLst>
          </p:cNvPr>
          <p:cNvSpPr txBox="1">
            <a:spLocks noChangeArrowheads="1"/>
          </p:cNvSpPr>
          <p:nvPr/>
        </p:nvSpPr>
        <p:spPr>
          <a:xfrm>
            <a:off x="585925" y="6001305"/>
            <a:ext cx="10515600" cy="385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l-GR" sz="1600" dirty="0"/>
              <a:t>Source: Factset.com </a:t>
            </a:r>
            <a:endParaRPr lang="el-GR" altLang="el-GR" sz="1600" dirty="0"/>
          </a:p>
        </p:txBody>
      </p:sp>
    </p:spTree>
    <p:extLst>
      <p:ext uri="{BB962C8B-B14F-4D97-AF65-F5344CB8AC3E}">
        <p14:creationId xmlns:p14="http://schemas.microsoft.com/office/powerpoint/2010/main" val="27861448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DDEAFA03-7204-4B29-8BD1-5AED8A8C0AE1}"/>
              </a:ext>
            </a:extLst>
          </p:cNvPr>
          <p:cNvSpPr>
            <a:spLocks noGrp="1"/>
          </p:cNvSpPr>
          <p:nvPr>
            <p:ph idx="1"/>
          </p:nvPr>
        </p:nvSpPr>
        <p:spPr>
          <a:xfrm>
            <a:off x="669524" y="1127197"/>
            <a:ext cx="10515600" cy="5040889"/>
          </a:xfrm>
        </p:spPr>
        <p:txBody>
          <a:bodyPr>
            <a:normAutofit/>
          </a:bodyPr>
          <a:lstStyle/>
          <a:p>
            <a:pPr algn="just"/>
            <a:r>
              <a:rPr lang="en-GB" sz="2000" b="1" dirty="0">
                <a:solidFill>
                  <a:srgbClr val="FF0000"/>
                </a:solidFill>
              </a:rPr>
              <a:t>Yield Curve &amp; recessions (US)</a:t>
            </a:r>
          </a:p>
          <a:p>
            <a:pPr algn="just"/>
            <a:endParaRPr lang="en-GB" sz="2000" dirty="0"/>
          </a:p>
          <a:p>
            <a:pPr algn="just"/>
            <a:r>
              <a:rPr lang="en-GB" sz="2000" dirty="0"/>
              <a:t>Yield spreads: </a:t>
            </a:r>
            <a:r>
              <a:rPr lang="en-GB" sz="2000" b="1" dirty="0">
                <a:solidFill>
                  <a:srgbClr val="FF0000"/>
                </a:solidFill>
              </a:rPr>
              <a:t>the difference between the 10-year and 2-year Treasury</a:t>
            </a:r>
            <a:endParaRPr lang="en-GB" sz="2000" dirty="0"/>
          </a:p>
          <a:p>
            <a:pPr algn="just"/>
            <a:endParaRPr lang="en-GB" sz="2000" dirty="0"/>
          </a:p>
          <a:p>
            <a:pPr algn="just"/>
            <a:r>
              <a:rPr lang="en-GB" sz="2000" dirty="0"/>
              <a:t>Research shows that under </a:t>
            </a:r>
            <a:r>
              <a:rPr lang="en-GB" sz="2000" b="1" dirty="0">
                <a:solidFill>
                  <a:srgbClr val="FF0000"/>
                </a:solidFill>
              </a:rPr>
              <a:t>normal conditions the long-term yields should be higher than the short-term yields </a:t>
            </a:r>
            <a:r>
              <a:rPr lang="en-GB" sz="2000" dirty="0"/>
              <a:t>(riskier, more uncertainty)</a:t>
            </a:r>
          </a:p>
          <a:p>
            <a:pPr algn="just"/>
            <a:endParaRPr lang="en-GB" sz="2000" dirty="0"/>
          </a:p>
          <a:p>
            <a:pPr marL="0" indent="0" algn="just">
              <a:buNone/>
            </a:pPr>
            <a:r>
              <a:rPr lang="en-GB" sz="2000" dirty="0">
                <a:cs typeface="Arial" panose="020B0604020202020204" pitchFamily="34" charset="0"/>
              </a:rPr>
              <a:t>	</a:t>
            </a:r>
            <a:r>
              <a:rPr lang="en-GB" sz="2000" b="1" dirty="0">
                <a:solidFill>
                  <a:srgbClr val="FF0000"/>
                </a:solidFill>
                <a:cs typeface="Arial" panose="020B0604020202020204" pitchFamily="34" charset="0"/>
              </a:rPr>
              <a:t>→ 	</a:t>
            </a:r>
            <a:r>
              <a:rPr lang="en-GB" sz="2000" b="1" dirty="0">
                <a:solidFill>
                  <a:srgbClr val="FF0000"/>
                </a:solidFill>
              </a:rPr>
              <a:t>upward-sloping curve</a:t>
            </a:r>
          </a:p>
          <a:p>
            <a:pPr algn="just"/>
            <a:endParaRPr lang="en-GB" sz="2000" dirty="0"/>
          </a:p>
          <a:p>
            <a:pPr algn="just"/>
            <a:r>
              <a:rPr lang="en-GB" sz="2000" dirty="0"/>
              <a:t>However, sometimes this pattern is </a:t>
            </a:r>
            <a:r>
              <a:rPr lang="en-GB" sz="2000" b="1" dirty="0">
                <a:solidFill>
                  <a:srgbClr val="FF0000"/>
                </a:solidFill>
              </a:rPr>
              <a:t>reversed</a:t>
            </a:r>
          </a:p>
          <a:p>
            <a:pPr algn="just"/>
            <a:endParaRPr lang="en-GB" sz="2000" dirty="0"/>
          </a:p>
          <a:p>
            <a:pPr algn="just"/>
            <a:r>
              <a:rPr lang="en-GB" sz="2000" dirty="0"/>
              <a:t>Research shows that when this happens, usually an </a:t>
            </a:r>
            <a:r>
              <a:rPr lang="en-GB" sz="2000" dirty="0">
                <a:solidFill>
                  <a:srgbClr val="FF0000"/>
                </a:solidFill>
              </a:rPr>
              <a:t>economic recession follows</a:t>
            </a:r>
          </a:p>
        </p:txBody>
      </p:sp>
      <p:sp>
        <p:nvSpPr>
          <p:cNvPr id="4" name="Τίτλος 1">
            <a:extLst>
              <a:ext uri="{FF2B5EF4-FFF2-40B4-BE49-F238E27FC236}">
                <a16:creationId xmlns:a16="http://schemas.microsoft.com/office/drawing/2014/main" id="{7D4029D7-AF61-457A-93F1-1E4E9B24B418}"/>
              </a:ext>
            </a:extLst>
          </p:cNvPr>
          <p:cNvSpPr txBox="1">
            <a:spLocks/>
          </p:cNvSpPr>
          <p:nvPr/>
        </p:nvSpPr>
        <p:spPr>
          <a:xfrm>
            <a:off x="838200" y="365126"/>
            <a:ext cx="10515600" cy="7709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3600" b="1" dirty="0"/>
          </a:p>
        </p:txBody>
      </p:sp>
      <p:sp>
        <p:nvSpPr>
          <p:cNvPr id="2" name="Rectangle 2">
            <a:extLst>
              <a:ext uri="{FF2B5EF4-FFF2-40B4-BE49-F238E27FC236}">
                <a16:creationId xmlns:a16="http://schemas.microsoft.com/office/drawing/2014/main" id="{CB393A39-65F0-ADAA-9C15-E9E21ACA4089}"/>
              </a:ext>
            </a:extLst>
          </p:cNvPr>
          <p:cNvSpPr>
            <a:spLocks noGrp="1" noChangeArrowheads="1"/>
          </p:cNvSpPr>
          <p:nvPr>
            <p:ph type="title"/>
          </p:nvPr>
        </p:nvSpPr>
        <p:spPr>
          <a:xfrm>
            <a:off x="527481" y="240838"/>
            <a:ext cx="10515600" cy="762339"/>
          </a:xfrm>
        </p:spPr>
        <p:txBody>
          <a:bodyPr>
            <a:normAutofit/>
          </a:bodyPr>
          <a:lstStyle/>
          <a:p>
            <a:pPr eaLnBrk="1" hangingPunct="1"/>
            <a:r>
              <a:rPr lang="en-US" altLang="el-GR" sz="3600" b="1" dirty="0"/>
              <a:t>Fixed Income Markets – Bond Valuation </a:t>
            </a:r>
            <a:endParaRPr lang="el-GR" altLang="el-GR" sz="3600" b="1" dirty="0"/>
          </a:p>
        </p:txBody>
      </p:sp>
    </p:spTree>
    <p:extLst>
      <p:ext uri="{BB962C8B-B14F-4D97-AF65-F5344CB8AC3E}">
        <p14:creationId xmlns:p14="http://schemas.microsoft.com/office/powerpoint/2010/main" val="99084357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6AC32E8C-D972-4E6C-9F49-140B6606DB84}"/>
              </a:ext>
            </a:extLst>
          </p:cNvPr>
          <p:cNvSpPr>
            <a:spLocks noGrp="1"/>
          </p:cNvSpPr>
          <p:nvPr>
            <p:ph type="title"/>
          </p:nvPr>
        </p:nvSpPr>
        <p:spPr>
          <a:xfrm>
            <a:off x="838200" y="1095953"/>
            <a:ext cx="10515600" cy="665825"/>
          </a:xfrm>
        </p:spPr>
        <p:txBody>
          <a:bodyPr>
            <a:normAutofit/>
          </a:bodyPr>
          <a:lstStyle/>
          <a:p>
            <a:pPr algn="ctr"/>
            <a:r>
              <a:rPr lang="en-GB" sz="2000" b="1" dirty="0"/>
              <a:t>Yield Curve &amp; recessions (US)</a:t>
            </a:r>
          </a:p>
        </p:txBody>
      </p:sp>
      <p:pic>
        <p:nvPicPr>
          <p:cNvPr id="5" name="Θέση περιεχομένου 4">
            <a:extLst>
              <a:ext uri="{FF2B5EF4-FFF2-40B4-BE49-F238E27FC236}">
                <a16:creationId xmlns:a16="http://schemas.microsoft.com/office/drawing/2014/main" id="{9F3AF620-5C52-4D29-896D-C3A870CE617A}"/>
              </a:ext>
            </a:extLst>
          </p:cNvPr>
          <p:cNvPicPr>
            <a:picLocks noGrp="1" noChangeAspect="1"/>
          </p:cNvPicPr>
          <p:nvPr>
            <p:ph idx="1"/>
          </p:nvPr>
        </p:nvPicPr>
        <p:blipFill>
          <a:blip r:embed="rId2"/>
          <a:stretch>
            <a:fillRect/>
          </a:stretch>
        </p:blipFill>
        <p:spPr>
          <a:xfrm>
            <a:off x="757806" y="1761778"/>
            <a:ext cx="10515600" cy="4047894"/>
          </a:xfrm>
        </p:spPr>
      </p:pic>
      <p:sp>
        <p:nvSpPr>
          <p:cNvPr id="7" name="TextBox 6">
            <a:extLst>
              <a:ext uri="{FF2B5EF4-FFF2-40B4-BE49-F238E27FC236}">
                <a16:creationId xmlns:a16="http://schemas.microsoft.com/office/drawing/2014/main" id="{2BCBD253-44C0-4F03-8E71-4D45494F2A80}"/>
              </a:ext>
            </a:extLst>
          </p:cNvPr>
          <p:cNvSpPr txBox="1"/>
          <p:nvPr/>
        </p:nvSpPr>
        <p:spPr>
          <a:xfrm>
            <a:off x="757806" y="6103512"/>
            <a:ext cx="10865053" cy="307777"/>
          </a:xfrm>
          <a:prstGeom prst="rect">
            <a:avLst/>
          </a:prstGeom>
          <a:noFill/>
        </p:spPr>
        <p:txBody>
          <a:bodyPr wrap="square">
            <a:spAutoFit/>
          </a:bodyPr>
          <a:lstStyle/>
          <a:p>
            <a:r>
              <a:rPr lang="en-GB" sz="1400" i="1" dirty="0"/>
              <a:t>Source: https://fred.stlouisfed.org/series/T10Y2Y</a:t>
            </a:r>
          </a:p>
        </p:txBody>
      </p:sp>
      <p:sp>
        <p:nvSpPr>
          <p:cNvPr id="3" name="Rectangle 2">
            <a:extLst>
              <a:ext uri="{FF2B5EF4-FFF2-40B4-BE49-F238E27FC236}">
                <a16:creationId xmlns:a16="http://schemas.microsoft.com/office/drawing/2014/main" id="{1E9A3579-2ACB-2C0A-D999-BE03C7987863}"/>
              </a:ext>
            </a:extLst>
          </p:cNvPr>
          <p:cNvSpPr txBox="1">
            <a:spLocks noChangeArrowheads="1"/>
          </p:cNvSpPr>
          <p:nvPr/>
        </p:nvSpPr>
        <p:spPr>
          <a:xfrm>
            <a:off x="527481" y="240838"/>
            <a:ext cx="10515600" cy="7623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l-GR" sz="3600" b="1"/>
              <a:t>Fixed Income Markets – Bond Valuation </a:t>
            </a:r>
            <a:endParaRPr lang="el-GR" altLang="el-GR" sz="3600" b="1" dirty="0"/>
          </a:p>
        </p:txBody>
      </p:sp>
    </p:spTree>
    <p:extLst>
      <p:ext uri="{BB962C8B-B14F-4D97-AF65-F5344CB8AC3E}">
        <p14:creationId xmlns:p14="http://schemas.microsoft.com/office/powerpoint/2010/main" val="424961236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1" name="Rectangle 3">
            <a:extLst>
              <a:ext uri="{FF2B5EF4-FFF2-40B4-BE49-F238E27FC236}">
                <a16:creationId xmlns:a16="http://schemas.microsoft.com/office/drawing/2014/main" id="{6BAFD8F4-D087-4B81-938D-F2C615126AD1}"/>
              </a:ext>
            </a:extLst>
          </p:cNvPr>
          <p:cNvSpPr>
            <a:spLocks noGrp="1" noChangeArrowheads="1"/>
          </p:cNvSpPr>
          <p:nvPr>
            <p:ph idx="1"/>
          </p:nvPr>
        </p:nvSpPr>
        <p:spPr>
          <a:xfrm>
            <a:off x="687897" y="1484313"/>
            <a:ext cx="10515600" cy="4824412"/>
          </a:xfrm>
        </p:spPr>
        <p:txBody>
          <a:bodyPr/>
          <a:lstStyle/>
          <a:p>
            <a:pPr algn="just"/>
            <a:r>
              <a:rPr lang="en-US" altLang="el-GR" sz="2000" b="1" dirty="0"/>
              <a:t>Spot Rates – Forward Rates </a:t>
            </a:r>
          </a:p>
          <a:p>
            <a:pPr algn="just" eaLnBrk="1" hangingPunct="1"/>
            <a:endParaRPr lang="en-US" altLang="el-GR" sz="2000" dirty="0"/>
          </a:p>
          <a:p>
            <a:pPr algn="just" eaLnBrk="1" hangingPunct="1"/>
            <a:r>
              <a:rPr lang="en-US" altLang="el-GR" sz="2000" dirty="0"/>
              <a:t>The discount rate we use for the valuation is called the Spot</a:t>
            </a:r>
            <a:r>
              <a:rPr lang="el-GR" altLang="el-GR" sz="2000" dirty="0"/>
              <a:t> </a:t>
            </a:r>
            <a:r>
              <a:rPr lang="en-US" altLang="el-GR" sz="2000" dirty="0"/>
              <a:t>rate</a:t>
            </a:r>
            <a:r>
              <a:rPr lang="el-GR" altLang="el-GR" sz="2000" dirty="0"/>
              <a:t>, </a:t>
            </a:r>
            <a:r>
              <a:rPr lang="en-US" altLang="el-GR" sz="2000" i="1" dirty="0"/>
              <a:t>S</a:t>
            </a:r>
          </a:p>
          <a:p>
            <a:pPr algn="just" eaLnBrk="1" hangingPunct="1"/>
            <a:r>
              <a:rPr lang="en-US" altLang="el-GR" sz="2000" dirty="0"/>
              <a:t>The spot rates are </a:t>
            </a:r>
            <a:r>
              <a:rPr lang="en-US" altLang="el-GR" sz="2000" i="1" dirty="0" err="1"/>
              <a:t>YtM</a:t>
            </a:r>
            <a:r>
              <a:rPr lang="en-US" altLang="el-GR" sz="2000" dirty="0"/>
              <a:t> (required returns) from zero coupon bonds</a:t>
            </a:r>
            <a:r>
              <a:rPr lang="el-GR" altLang="el-GR" sz="2000" dirty="0"/>
              <a:t> </a:t>
            </a:r>
            <a:endParaRPr lang="en-US" altLang="el-GR" sz="2000" dirty="0"/>
          </a:p>
          <a:p>
            <a:pPr algn="just" eaLnBrk="1" hangingPunct="1"/>
            <a:r>
              <a:rPr lang="en-US" altLang="el-GR" sz="2000" dirty="0"/>
              <a:t>We can use S to obtain </a:t>
            </a:r>
            <a:r>
              <a:rPr lang="en-US" altLang="el-GR" sz="2000" b="1" dirty="0">
                <a:solidFill>
                  <a:srgbClr val="FF0000"/>
                </a:solidFill>
              </a:rPr>
              <a:t>Forward</a:t>
            </a:r>
            <a:r>
              <a:rPr lang="el-GR" altLang="el-GR" sz="2000" b="1" dirty="0">
                <a:solidFill>
                  <a:srgbClr val="FF0000"/>
                </a:solidFill>
              </a:rPr>
              <a:t> </a:t>
            </a:r>
            <a:r>
              <a:rPr lang="en-US" altLang="el-GR" sz="2000" b="1" dirty="0">
                <a:solidFill>
                  <a:srgbClr val="FF0000"/>
                </a:solidFill>
              </a:rPr>
              <a:t>rates</a:t>
            </a:r>
          </a:p>
          <a:p>
            <a:pPr algn="just" eaLnBrk="1" hangingPunct="1"/>
            <a:endParaRPr lang="en-US" altLang="el-GR" sz="2000" b="1" dirty="0"/>
          </a:p>
          <a:p>
            <a:pPr algn="just" eaLnBrk="1" hangingPunct="1"/>
            <a:r>
              <a:rPr lang="en-US" altLang="el-GR" sz="2000" b="1" dirty="0"/>
              <a:t>Example:</a:t>
            </a:r>
            <a:r>
              <a:rPr lang="en-US" altLang="el-GR" sz="2000" dirty="0"/>
              <a:t> we agree today on a loan of </a:t>
            </a:r>
            <a:r>
              <a:rPr lang="el-GR" altLang="el-GR" sz="2000" dirty="0"/>
              <a:t>9</a:t>
            </a:r>
            <a:r>
              <a:rPr lang="en-GB" altLang="el-GR" sz="2000" dirty="0"/>
              <a:t>00</a:t>
            </a:r>
            <a:r>
              <a:rPr lang="el-GR" altLang="el-GR" sz="2000" dirty="0"/>
              <a:t> </a:t>
            </a:r>
            <a:r>
              <a:rPr lang="en-GB" altLang="el-GR" sz="2000" dirty="0"/>
              <a:t>that will start in 1 year </a:t>
            </a:r>
            <a:r>
              <a:rPr lang="en-US" altLang="el-GR" sz="2000" dirty="0"/>
              <a:t>from now and be paid (1000) in 3 years from today:</a:t>
            </a:r>
          </a:p>
          <a:p>
            <a:pPr eaLnBrk="1" hangingPunct="1"/>
            <a:endParaRPr lang="el-GR" altLang="el-GR" sz="2000" dirty="0"/>
          </a:p>
          <a:p>
            <a:pPr eaLnBrk="1" hangingPunct="1"/>
            <a:r>
              <a:rPr lang="el-GR" altLang="el-GR" sz="2000" dirty="0"/>
              <a:t> 		9</a:t>
            </a:r>
            <a:r>
              <a:rPr lang="en-GB" altLang="el-GR" sz="2000" dirty="0"/>
              <a:t>00</a:t>
            </a:r>
            <a:r>
              <a:rPr lang="el-GR" altLang="el-GR" sz="2000" dirty="0"/>
              <a:t> 	= 	1000 / (1 + </a:t>
            </a:r>
            <a:r>
              <a:rPr lang="en-US" altLang="el-GR" sz="2000" i="1" dirty="0"/>
              <a:t>f</a:t>
            </a:r>
            <a:r>
              <a:rPr lang="el-GR" altLang="el-GR" sz="2000" i="1" baseline="-25000" dirty="0"/>
              <a:t>13</a:t>
            </a:r>
            <a:r>
              <a:rPr lang="el-GR" altLang="el-GR" sz="2000" dirty="0"/>
              <a:t>)</a:t>
            </a:r>
            <a:r>
              <a:rPr lang="el-GR" altLang="el-GR" sz="2000" baseline="30000" dirty="0"/>
              <a:t>2</a:t>
            </a:r>
            <a:r>
              <a:rPr lang="el-GR" altLang="el-GR" sz="2000" dirty="0"/>
              <a:t> </a:t>
            </a:r>
          </a:p>
          <a:p>
            <a:pPr eaLnBrk="1" hangingPunct="1"/>
            <a:r>
              <a:rPr lang="el-GR" altLang="el-GR" sz="2000" dirty="0"/>
              <a:t>↔	</a:t>
            </a:r>
            <a:r>
              <a:rPr lang="el-GR" altLang="el-GR" sz="2000" i="1" dirty="0"/>
              <a:t> 	</a:t>
            </a:r>
            <a:r>
              <a:rPr lang="en-US" altLang="el-GR" sz="2000" i="1" dirty="0"/>
              <a:t>f</a:t>
            </a:r>
            <a:r>
              <a:rPr lang="el-GR" altLang="el-GR" sz="2000" i="1" baseline="-25000" dirty="0"/>
              <a:t>13</a:t>
            </a:r>
            <a:r>
              <a:rPr lang="el-GR" altLang="el-GR" sz="2000" dirty="0"/>
              <a:t> 	= 	(1000 / 9</a:t>
            </a:r>
            <a:r>
              <a:rPr lang="en-GB" altLang="el-GR" sz="2000" dirty="0"/>
              <a:t>00</a:t>
            </a:r>
            <a:r>
              <a:rPr lang="el-GR" altLang="el-GR" sz="2000" dirty="0"/>
              <a:t>)</a:t>
            </a:r>
            <a:r>
              <a:rPr lang="el-GR" altLang="el-GR" sz="2000" baseline="30000" dirty="0"/>
              <a:t>1/2</a:t>
            </a:r>
            <a:r>
              <a:rPr lang="el-GR" altLang="el-GR" sz="2000" dirty="0"/>
              <a:t> – 1 </a:t>
            </a:r>
          </a:p>
          <a:p>
            <a:pPr eaLnBrk="1" hangingPunct="1"/>
            <a:r>
              <a:rPr lang="el-GR" altLang="el-GR" sz="2000" dirty="0"/>
              <a:t>↔</a:t>
            </a:r>
            <a:r>
              <a:rPr lang="el-GR" altLang="el-GR" sz="2000" i="1" dirty="0"/>
              <a:t> 		</a:t>
            </a:r>
            <a:r>
              <a:rPr lang="en-US" altLang="el-GR" sz="2000" i="1" dirty="0"/>
              <a:t>f</a:t>
            </a:r>
            <a:r>
              <a:rPr lang="el-GR" altLang="el-GR" sz="2000" i="1" baseline="-25000" dirty="0"/>
              <a:t>13</a:t>
            </a:r>
            <a:r>
              <a:rPr lang="el-GR" altLang="el-GR" sz="2000" dirty="0"/>
              <a:t> 	= 	</a:t>
            </a:r>
            <a:r>
              <a:rPr lang="en-GB" altLang="el-GR" sz="2000" dirty="0"/>
              <a:t>5.4</a:t>
            </a:r>
            <a:r>
              <a:rPr lang="el-GR" altLang="el-GR" sz="2000" dirty="0"/>
              <a:t>%</a:t>
            </a:r>
            <a:endParaRPr lang="en-US" altLang="el-GR" sz="2000" dirty="0"/>
          </a:p>
          <a:p>
            <a:pPr eaLnBrk="1" hangingPunct="1"/>
            <a:endParaRPr lang="en-US" altLang="el-GR" sz="2000" dirty="0"/>
          </a:p>
        </p:txBody>
      </p:sp>
      <p:sp>
        <p:nvSpPr>
          <p:cNvPr id="2" name="Rectangle 2">
            <a:extLst>
              <a:ext uri="{FF2B5EF4-FFF2-40B4-BE49-F238E27FC236}">
                <a16:creationId xmlns:a16="http://schemas.microsoft.com/office/drawing/2014/main" id="{F116C9ED-2B0C-ECB7-54B3-0C7A6025B078}"/>
              </a:ext>
            </a:extLst>
          </p:cNvPr>
          <p:cNvSpPr>
            <a:spLocks noGrp="1" noChangeArrowheads="1"/>
          </p:cNvSpPr>
          <p:nvPr>
            <p:ph type="title"/>
          </p:nvPr>
        </p:nvSpPr>
        <p:spPr>
          <a:xfrm>
            <a:off x="687388" y="365125"/>
            <a:ext cx="10666412" cy="825500"/>
          </a:xfrm>
        </p:spPr>
        <p:txBody>
          <a:bodyPr>
            <a:normAutofit/>
          </a:bodyPr>
          <a:lstStyle/>
          <a:p>
            <a:pPr eaLnBrk="1" hangingPunct="1"/>
            <a:r>
              <a:rPr lang="en-US" altLang="el-GR" sz="3600" b="1" dirty="0"/>
              <a:t>Fixed Income Markets – Bond Valuation </a:t>
            </a:r>
            <a:endParaRPr lang="el-GR" altLang="el-GR" sz="3600" b="1" dirty="0"/>
          </a:p>
        </p:txBody>
      </p:sp>
    </p:spTree>
    <p:extLst>
      <p:ext uri="{BB962C8B-B14F-4D97-AF65-F5344CB8AC3E}">
        <p14:creationId xmlns:p14="http://schemas.microsoft.com/office/powerpoint/2010/main" val="3702496595"/>
      </p:ext>
    </p:extLst>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AF6CFB2B-1F2F-4BD4-A607-CD11B9F23E4E}"/>
              </a:ext>
            </a:extLst>
          </p:cNvPr>
          <p:cNvSpPr>
            <a:spLocks noGrp="1" noChangeArrowheads="1"/>
          </p:cNvSpPr>
          <p:nvPr>
            <p:ph type="title"/>
          </p:nvPr>
        </p:nvSpPr>
        <p:spPr>
          <a:xfrm>
            <a:off x="871268" y="1481868"/>
            <a:ext cx="10515600" cy="790815"/>
          </a:xfrm>
        </p:spPr>
        <p:txBody>
          <a:bodyPr>
            <a:normAutofit/>
          </a:bodyPr>
          <a:lstStyle/>
          <a:p>
            <a:pPr algn="ctr" eaLnBrk="1" hangingPunct="1"/>
            <a:r>
              <a:rPr lang="en-US" altLang="el-GR" sz="2000" b="1" dirty="0"/>
              <a:t>Spot Rates – Forward Rates </a:t>
            </a:r>
          </a:p>
        </p:txBody>
      </p:sp>
      <p:pic>
        <p:nvPicPr>
          <p:cNvPr id="7" name="Θέση περιεχομένου 6"/>
          <p:cNvPicPr>
            <a:picLocks noGrp="1" noChangeAspect="1"/>
          </p:cNvPicPr>
          <p:nvPr>
            <p:ph idx="1"/>
          </p:nvPr>
        </p:nvPicPr>
        <p:blipFill>
          <a:blip r:embed="rId2"/>
          <a:stretch>
            <a:fillRect/>
          </a:stretch>
        </p:blipFill>
        <p:spPr>
          <a:xfrm>
            <a:off x="1052423" y="2272683"/>
            <a:ext cx="10153290" cy="3998721"/>
          </a:xfrm>
          <a:prstGeom prst="rect">
            <a:avLst/>
          </a:prstGeom>
        </p:spPr>
      </p:pic>
      <p:sp>
        <p:nvSpPr>
          <p:cNvPr id="2" name="Rectangle 2">
            <a:extLst>
              <a:ext uri="{FF2B5EF4-FFF2-40B4-BE49-F238E27FC236}">
                <a16:creationId xmlns:a16="http://schemas.microsoft.com/office/drawing/2014/main" id="{C0740B47-ECD9-D40F-DEB6-ACD4FCF07D4F}"/>
              </a:ext>
            </a:extLst>
          </p:cNvPr>
          <p:cNvSpPr txBox="1">
            <a:spLocks noChangeArrowheads="1"/>
          </p:cNvSpPr>
          <p:nvPr/>
        </p:nvSpPr>
        <p:spPr>
          <a:xfrm>
            <a:off x="527481" y="240838"/>
            <a:ext cx="10515600" cy="7623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l-GR" sz="3600" b="1"/>
              <a:t>Fixed Income Markets – Bond Valuation </a:t>
            </a:r>
            <a:endParaRPr lang="el-GR" altLang="el-GR" sz="3600" b="1" dirty="0"/>
          </a:p>
        </p:txBody>
      </p:sp>
    </p:spTree>
    <p:extLst>
      <p:ext uri="{BB962C8B-B14F-4D97-AF65-F5344CB8AC3E}">
        <p14:creationId xmlns:p14="http://schemas.microsoft.com/office/powerpoint/2010/main" val="373273822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9" name="Rectangle 3">
            <a:extLst>
              <a:ext uri="{FF2B5EF4-FFF2-40B4-BE49-F238E27FC236}">
                <a16:creationId xmlns:a16="http://schemas.microsoft.com/office/drawing/2014/main" id="{943A8825-B829-4CC3-92F7-58705DD4D56F}"/>
              </a:ext>
            </a:extLst>
          </p:cNvPr>
          <p:cNvSpPr>
            <a:spLocks noGrp="1" noChangeArrowheads="1"/>
          </p:cNvSpPr>
          <p:nvPr>
            <p:ph idx="1"/>
          </p:nvPr>
        </p:nvSpPr>
        <p:spPr>
          <a:xfrm>
            <a:off x="486561" y="1125539"/>
            <a:ext cx="11442584" cy="5355160"/>
          </a:xfrm>
        </p:spPr>
        <p:txBody>
          <a:bodyPr>
            <a:normAutofit lnSpcReduction="10000"/>
          </a:bodyPr>
          <a:lstStyle/>
          <a:p>
            <a:pPr eaLnBrk="1" hangingPunct="1">
              <a:lnSpc>
                <a:spcPct val="90000"/>
              </a:lnSpc>
            </a:pPr>
            <a:r>
              <a:rPr lang="en-US" altLang="el-GR" sz="2000" dirty="0"/>
              <a:t>Assume that you have 1 Euro available, and you want to invest it for 2 years</a:t>
            </a:r>
          </a:p>
          <a:p>
            <a:pPr eaLnBrk="1" hangingPunct="1">
              <a:lnSpc>
                <a:spcPct val="90000"/>
              </a:lnSpc>
            </a:pPr>
            <a:r>
              <a:rPr lang="en-GB" altLang="el-GR" sz="2000" dirty="0"/>
              <a:t>You can:</a:t>
            </a:r>
          </a:p>
          <a:p>
            <a:pPr marL="0" indent="0" eaLnBrk="1" hangingPunct="1">
              <a:lnSpc>
                <a:spcPct val="90000"/>
              </a:lnSpc>
              <a:buNone/>
            </a:pPr>
            <a:r>
              <a:rPr lang="en-US" altLang="el-GR" sz="2000" dirty="0"/>
              <a:t>→	buy a 2-y zero; r = </a:t>
            </a:r>
            <a:r>
              <a:rPr lang="el-GR" altLang="el-GR" sz="2000" dirty="0"/>
              <a:t>1 (1 + </a:t>
            </a:r>
            <a:r>
              <a:rPr lang="en-US" altLang="el-GR" sz="2000" i="1" dirty="0"/>
              <a:t>S</a:t>
            </a:r>
            <a:r>
              <a:rPr lang="el-GR" altLang="el-GR" sz="2000" i="1" baseline="-25000" dirty="0"/>
              <a:t>02</a:t>
            </a:r>
            <a:r>
              <a:rPr lang="el-GR" altLang="el-GR" sz="2000" dirty="0"/>
              <a:t>)</a:t>
            </a:r>
            <a:r>
              <a:rPr lang="el-GR" altLang="el-GR" sz="2000" baseline="30000" dirty="0"/>
              <a:t>2</a:t>
            </a:r>
          </a:p>
          <a:p>
            <a:pPr marL="0" indent="0" eaLnBrk="1" hangingPunct="1">
              <a:lnSpc>
                <a:spcPct val="90000"/>
              </a:lnSpc>
              <a:buNone/>
            </a:pPr>
            <a:r>
              <a:rPr lang="en-US" altLang="el-GR" sz="2000" dirty="0"/>
              <a:t>→	buy a 1-y zero and agree to invest the proceeds at the end of the 1</a:t>
            </a:r>
            <a:r>
              <a:rPr lang="en-US" altLang="el-GR" sz="2000" baseline="30000" dirty="0"/>
              <a:t>st</a:t>
            </a:r>
            <a:r>
              <a:rPr lang="en-US" altLang="el-GR" sz="2000" dirty="0"/>
              <a:t> year; r = </a:t>
            </a:r>
            <a:r>
              <a:rPr lang="el-GR" altLang="el-GR" sz="2000" dirty="0"/>
              <a:t>(1 + </a:t>
            </a:r>
            <a:r>
              <a:rPr lang="en-US" altLang="el-GR" sz="2000" i="1" dirty="0"/>
              <a:t>S</a:t>
            </a:r>
            <a:r>
              <a:rPr lang="el-GR" altLang="el-GR" sz="2000" i="1" baseline="-25000" dirty="0"/>
              <a:t>01</a:t>
            </a:r>
            <a:r>
              <a:rPr lang="el-GR" altLang="el-GR" sz="2000" dirty="0"/>
              <a:t>) (1 +</a:t>
            </a:r>
            <a:r>
              <a:rPr lang="en-GB" altLang="el-GR" sz="2000" dirty="0"/>
              <a:t> </a:t>
            </a:r>
            <a:r>
              <a:rPr lang="en-US" altLang="el-GR" sz="2000" i="1" dirty="0"/>
              <a:t>f</a:t>
            </a:r>
            <a:r>
              <a:rPr lang="el-GR" altLang="el-GR" sz="2000" i="1" baseline="-25000" dirty="0"/>
              <a:t>12</a:t>
            </a:r>
            <a:r>
              <a:rPr lang="el-GR" altLang="el-GR" sz="2000" dirty="0"/>
              <a:t>)</a:t>
            </a:r>
            <a:endParaRPr lang="en-US" altLang="el-GR" sz="2000" dirty="0"/>
          </a:p>
          <a:p>
            <a:pPr eaLnBrk="1" hangingPunct="1">
              <a:lnSpc>
                <a:spcPct val="90000"/>
              </a:lnSpc>
            </a:pPr>
            <a:endParaRPr lang="en-US" altLang="el-GR" sz="2000" dirty="0"/>
          </a:p>
          <a:p>
            <a:pPr eaLnBrk="1" hangingPunct="1">
              <a:lnSpc>
                <a:spcPct val="90000"/>
              </a:lnSpc>
            </a:pPr>
            <a:r>
              <a:rPr lang="en-US" altLang="el-GR" sz="2000" dirty="0"/>
              <a:t>If markets are efficient and there is </a:t>
            </a:r>
            <a:r>
              <a:rPr lang="en-US" altLang="el-GR" sz="2000" b="1" dirty="0">
                <a:solidFill>
                  <a:srgbClr val="FF0000"/>
                </a:solidFill>
              </a:rPr>
              <a:t>equilibrium</a:t>
            </a:r>
            <a:r>
              <a:rPr lang="en-US" altLang="el-GR" sz="2000" dirty="0"/>
              <a:t>, then:</a:t>
            </a:r>
          </a:p>
          <a:p>
            <a:pPr marL="0" indent="0" algn="ctr" eaLnBrk="1" hangingPunct="1">
              <a:lnSpc>
                <a:spcPct val="90000"/>
              </a:lnSpc>
              <a:buNone/>
            </a:pPr>
            <a:endParaRPr lang="en-GB" altLang="el-GR" sz="2000" dirty="0"/>
          </a:p>
          <a:p>
            <a:pPr marL="0" indent="0" algn="ctr" eaLnBrk="1" hangingPunct="1">
              <a:lnSpc>
                <a:spcPct val="90000"/>
              </a:lnSpc>
              <a:buNone/>
            </a:pPr>
            <a:r>
              <a:rPr lang="el-GR" altLang="el-GR" sz="2000" dirty="0"/>
              <a:t>1 (1 + </a:t>
            </a:r>
            <a:r>
              <a:rPr lang="en-US" altLang="el-GR" sz="2000" i="1" dirty="0"/>
              <a:t>S</a:t>
            </a:r>
            <a:r>
              <a:rPr lang="el-GR" altLang="el-GR" sz="2000" i="1" baseline="-25000" dirty="0"/>
              <a:t>02</a:t>
            </a:r>
            <a:r>
              <a:rPr lang="el-GR" altLang="el-GR" sz="2000" dirty="0"/>
              <a:t>)</a:t>
            </a:r>
            <a:r>
              <a:rPr lang="el-GR" altLang="el-GR" sz="2000" baseline="30000" dirty="0"/>
              <a:t>2</a:t>
            </a:r>
            <a:r>
              <a:rPr lang="el-GR" altLang="el-GR" sz="2000" dirty="0"/>
              <a:t> = 1 (1 + </a:t>
            </a:r>
            <a:r>
              <a:rPr lang="en-US" altLang="el-GR" sz="2000" i="1" dirty="0"/>
              <a:t>S</a:t>
            </a:r>
            <a:r>
              <a:rPr lang="el-GR" altLang="el-GR" sz="2000" i="1" baseline="-25000" dirty="0"/>
              <a:t>01</a:t>
            </a:r>
            <a:r>
              <a:rPr lang="el-GR" altLang="el-GR" sz="2000" dirty="0"/>
              <a:t>) (1 + </a:t>
            </a:r>
            <a:r>
              <a:rPr lang="en-US" altLang="el-GR" sz="2000" i="1" dirty="0"/>
              <a:t>f</a:t>
            </a:r>
            <a:r>
              <a:rPr lang="el-GR" altLang="el-GR" sz="2000" i="1" baseline="-25000" dirty="0"/>
              <a:t>12</a:t>
            </a:r>
            <a:r>
              <a:rPr lang="el-GR" altLang="el-GR" sz="2000" dirty="0"/>
              <a:t>) ↔</a:t>
            </a:r>
            <a:r>
              <a:rPr lang="en-US" altLang="el-GR" sz="2000" dirty="0"/>
              <a:t> </a:t>
            </a:r>
            <a:r>
              <a:rPr lang="el-GR" altLang="el-GR" sz="2000" dirty="0"/>
              <a:t>(1 + </a:t>
            </a:r>
            <a:r>
              <a:rPr lang="en-US" altLang="el-GR" sz="2000" i="1" dirty="0"/>
              <a:t>f</a:t>
            </a:r>
            <a:r>
              <a:rPr lang="el-GR" altLang="el-GR" sz="2000" i="1" baseline="-25000" dirty="0"/>
              <a:t>12</a:t>
            </a:r>
            <a:r>
              <a:rPr lang="el-GR" altLang="el-GR" sz="2000" dirty="0"/>
              <a:t>) = (1 + </a:t>
            </a:r>
            <a:r>
              <a:rPr lang="en-US" altLang="el-GR" sz="2000" i="1" dirty="0"/>
              <a:t>S</a:t>
            </a:r>
            <a:r>
              <a:rPr lang="el-GR" altLang="el-GR" sz="2000" i="1" baseline="-25000" dirty="0"/>
              <a:t>02</a:t>
            </a:r>
            <a:r>
              <a:rPr lang="el-GR" altLang="el-GR" sz="2000" dirty="0"/>
              <a:t>)</a:t>
            </a:r>
            <a:r>
              <a:rPr lang="el-GR" altLang="el-GR" sz="2000" baseline="30000" dirty="0"/>
              <a:t>2</a:t>
            </a:r>
            <a:r>
              <a:rPr lang="el-GR" altLang="el-GR" sz="2000" dirty="0"/>
              <a:t> / (1 + </a:t>
            </a:r>
            <a:r>
              <a:rPr lang="en-US" altLang="el-GR" sz="2000" i="1" dirty="0"/>
              <a:t>S</a:t>
            </a:r>
            <a:r>
              <a:rPr lang="el-GR" altLang="el-GR" sz="2000" i="1" baseline="-25000" dirty="0"/>
              <a:t>01</a:t>
            </a:r>
            <a:r>
              <a:rPr lang="el-GR" altLang="el-GR" sz="2000" dirty="0"/>
              <a:t>) </a:t>
            </a:r>
            <a:endParaRPr lang="en-US" altLang="el-GR" sz="2000" dirty="0"/>
          </a:p>
          <a:p>
            <a:pPr eaLnBrk="1" hangingPunct="1">
              <a:lnSpc>
                <a:spcPct val="90000"/>
              </a:lnSpc>
            </a:pPr>
            <a:endParaRPr lang="en-US" altLang="el-GR" sz="2000" dirty="0"/>
          </a:p>
          <a:p>
            <a:pPr eaLnBrk="1" hangingPunct="1">
              <a:lnSpc>
                <a:spcPct val="90000"/>
              </a:lnSpc>
            </a:pPr>
            <a:endParaRPr lang="en-US" altLang="el-GR" sz="2000" dirty="0"/>
          </a:p>
          <a:p>
            <a:pPr eaLnBrk="1" hangingPunct="1">
              <a:lnSpc>
                <a:spcPct val="90000"/>
              </a:lnSpc>
            </a:pPr>
            <a:r>
              <a:rPr lang="en-US" altLang="el-GR" sz="2000" dirty="0"/>
              <a:t>Rearranging, the forward rate is:</a:t>
            </a:r>
          </a:p>
          <a:p>
            <a:pPr eaLnBrk="1" hangingPunct="1">
              <a:lnSpc>
                <a:spcPct val="90000"/>
              </a:lnSpc>
            </a:pPr>
            <a:endParaRPr lang="en-US" altLang="el-GR" sz="2000" dirty="0"/>
          </a:p>
          <a:p>
            <a:pPr eaLnBrk="1" hangingPunct="1">
              <a:lnSpc>
                <a:spcPct val="90000"/>
              </a:lnSpc>
            </a:pPr>
            <a:endParaRPr lang="en-US" altLang="el-GR" sz="2000" dirty="0"/>
          </a:p>
          <a:p>
            <a:pPr eaLnBrk="1" hangingPunct="1">
              <a:lnSpc>
                <a:spcPct val="90000"/>
              </a:lnSpc>
            </a:pPr>
            <a:r>
              <a:rPr lang="en-US" altLang="el-GR" sz="2000" dirty="0"/>
              <a:t>Based on the above example, where S</a:t>
            </a:r>
            <a:r>
              <a:rPr lang="en-US" altLang="el-GR" sz="2000" baseline="-25000" dirty="0"/>
              <a:t>1</a:t>
            </a:r>
            <a:r>
              <a:rPr lang="en-US" altLang="el-GR" sz="2000" dirty="0"/>
              <a:t> = 6.9%, S</a:t>
            </a:r>
            <a:r>
              <a:rPr lang="en-US" altLang="el-GR" sz="2000" baseline="-25000" dirty="0"/>
              <a:t>2</a:t>
            </a:r>
            <a:r>
              <a:rPr lang="en-US" altLang="el-GR" sz="2000" dirty="0"/>
              <a:t> = 4.3%</a:t>
            </a:r>
          </a:p>
          <a:p>
            <a:pPr eaLnBrk="1" hangingPunct="1">
              <a:lnSpc>
                <a:spcPct val="90000"/>
              </a:lnSpc>
            </a:pPr>
            <a:endParaRPr lang="el-GR" altLang="el-GR" sz="2000" dirty="0"/>
          </a:p>
        </p:txBody>
      </p:sp>
      <p:sp>
        <p:nvSpPr>
          <p:cNvPr id="4" name="Rectangle 2">
            <a:extLst>
              <a:ext uri="{FF2B5EF4-FFF2-40B4-BE49-F238E27FC236}">
                <a16:creationId xmlns:a16="http://schemas.microsoft.com/office/drawing/2014/main" id="{7A95B633-58BF-C9E8-4C84-9549FDFE49E5}"/>
              </a:ext>
            </a:extLst>
          </p:cNvPr>
          <p:cNvSpPr>
            <a:spLocks noGrp="1" noChangeArrowheads="1"/>
          </p:cNvSpPr>
          <p:nvPr>
            <p:ph type="title"/>
          </p:nvPr>
        </p:nvSpPr>
        <p:spPr>
          <a:xfrm>
            <a:off x="612559" y="223083"/>
            <a:ext cx="10687975" cy="682440"/>
          </a:xfrm>
        </p:spPr>
        <p:txBody>
          <a:bodyPr>
            <a:normAutofit/>
          </a:bodyPr>
          <a:lstStyle/>
          <a:p>
            <a:pPr eaLnBrk="1" hangingPunct="1"/>
            <a:r>
              <a:rPr lang="en-US" altLang="el-GR" sz="3600" b="1" dirty="0"/>
              <a:t>Fixed Income Markets – Bond Valuation </a:t>
            </a:r>
            <a:endParaRPr lang="el-GR" altLang="el-GR" sz="3600" b="1" dirty="0"/>
          </a:p>
        </p:txBody>
      </p:sp>
      <p:pic>
        <p:nvPicPr>
          <p:cNvPr id="6" name="Εικόνα 5">
            <a:extLst>
              <a:ext uri="{FF2B5EF4-FFF2-40B4-BE49-F238E27FC236}">
                <a16:creationId xmlns:a16="http://schemas.microsoft.com/office/drawing/2014/main" id="{78500284-C4D0-19A1-4607-35A1A21E5497}"/>
              </a:ext>
            </a:extLst>
          </p:cNvPr>
          <p:cNvPicPr>
            <a:picLocks noChangeAspect="1"/>
          </p:cNvPicPr>
          <p:nvPr/>
        </p:nvPicPr>
        <p:blipFill>
          <a:blip r:embed="rId3"/>
          <a:stretch>
            <a:fillRect/>
          </a:stretch>
        </p:blipFill>
        <p:spPr>
          <a:xfrm>
            <a:off x="4737716" y="4611280"/>
            <a:ext cx="2089212" cy="985422"/>
          </a:xfrm>
          <a:prstGeom prst="rect">
            <a:avLst/>
          </a:prstGeom>
        </p:spPr>
      </p:pic>
      <p:pic>
        <p:nvPicPr>
          <p:cNvPr id="8" name="Εικόνα 7">
            <a:extLst>
              <a:ext uri="{FF2B5EF4-FFF2-40B4-BE49-F238E27FC236}">
                <a16:creationId xmlns:a16="http://schemas.microsoft.com/office/drawing/2014/main" id="{28038448-B61C-1127-0049-67569391E105}"/>
              </a:ext>
            </a:extLst>
          </p:cNvPr>
          <p:cNvPicPr>
            <a:picLocks noChangeAspect="1"/>
          </p:cNvPicPr>
          <p:nvPr/>
        </p:nvPicPr>
        <p:blipFill>
          <a:blip r:embed="rId4"/>
          <a:stretch>
            <a:fillRect/>
          </a:stretch>
        </p:blipFill>
        <p:spPr>
          <a:xfrm>
            <a:off x="7767040" y="5433134"/>
            <a:ext cx="2264727" cy="1047565"/>
          </a:xfrm>
          <a:prstGeom prst="rect">
            <a:avLst/>
          </a:prstGeom>
        </p:spPr>
      </p:pic>
    </p:spTree>
    <p:extLst>
      <p:ext uri="{BB962C8B-B14F-4D97-AF65-F5344CB8AC3E}">
        <p14:creationId xmlns:p14="http://schemas.microsoft.com/office/powerpoint/2010/main" val="3368796004"/>
      </p:ext>
    </p:extLst>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BDE34591-1471-4B59-82A9-6C796503A550}"/>
              </a:ext>
            </a:extLst>
          </p:cNvPr>
          <p:cNvSpPr>
            <a:spLocks noGrp="1"/>
          </p:cNvSpPr>
          <p:nvPr>
            <p:ph idx="1"/>
          </p:nvPr>
        </p:nvSpPr>
        <p:spPr>
          <a:xfrm>
            <a:off x="625136" y="1144405"/>
            <a:ext cx="10515600" cy="5117285"/>
          </a:xfrm>
        </p:spPr>
        <p:txBody>
          <a:bodyPr>
            <a:noAutofit/>
          </a:bodyPr>
          <a:lstStyle/>
          <a:p>
            <a:pPr algn="just"/>
            <a:r>
              <a:rPr lang="en-US" sz="2000" b="1" dirty="0">
                <a:solidFill>
                  <a:srgbClr val="FF0000"/>
                </a:solidFill>
              </a:rPr>
              <a:t>What determines the Term Structure (shape) of the yield curve ?</a:t>
            </a:r>
          </a:p>
          <a:p>
            <a:pPr algn="just"/>
            <a:endParaRPr lang="en-US" sz="2000" dirty="0"/>
          </a:p>
          <a:p>
            <a:pPr algn="just"/>
            <a:r>
              <a:rPr lang="en-GB" sz="2000" b="1" dirty="0">
                <a:solidFill>
                  <a:srgbClr val="FF0000"/>
                </a:solidFill>
              </a:rPr>
              <a:t>Expectations Hypothesis</a:t>
            </a:r>
          </a:p>
          <a:p>
            <a:pPr algn="just"/>
            <a:r>
              <a:rPr lang="en-GB" sz="2000" dirty="0"/>
              <a:t>The shape is the result of interest rate expectations: “…..Under such conditions, the equilibrium long-term rate is the rate the long-term bond investor would expect to earn through </a:t>
            </a:r>
            <a:r>
              <a:rPr lang="en-GB" sz="2000" dirty="0">
                <a:solidFill>
                  <a:srgbClr val="FF0000"/>
                </a:solidFill>
              </a:rPr>
              <a:t>successive investments in short-term bonds </a:t>
            </a:r>
            <a:r>
              <a:rPr lang="en-GB" sz="2000" dirty="0"/>
              <a:t>over the term to maturity of the long-term bond”</a:t>
            </a:r>
          </a:p>
          <a:p>
            <a:pPr algn="just"/>
            <a:endParaRPr lang="en-GB" sz="2000" dirty="0"/>
          </a:p>
          <a:p>
            <a:pPr algn="just"/>
            <a:r>
              <a:rPr lang="en-US" sz="2000" b="1" dirty="0">
                <a:solidFill>
                  <a:srgbClr val="FF0000"/>
                </a:solidFill>
              </a:rPr>
              <a:t>Liquidity Preference (Term Premium) Hypothesis</a:t>
            </a:r>
          </a:p>
          <a:p>
            <a:pPr algn="just"/>
            <a:r>
              <a:rPr lang="en-US" sz="2000" dirty="0"/>
              <a:t>Long-term bonds should provide higher returns than short-term bonds </a:t>
            </a:r>
            <a:r>
              <a:rPr lang="en-US" sz="2000" dirty="0">
                <a:solidFill>
                  <a:srgbClr val="FF0000"/>
                </a:solidFill>
              </a:rPr>
              <a:t>due to higher uncertainty </a:t>
            </a:r>
            <a:r>
              <a:rPr lang="en-US" sz="2000" dirty="0"/>
              <a:t>and volatility for long-maturity bonds</a:t>
            </a:r>
          </a:p>
          <a:p>
            <a:pPr algn="just"/>
            <a:r>
              <a:rPr lang="en-US" sz="2000" dirty="0"/>
              <a:t>The implication is that the </a:t>
            </a:r>
            <a:r>
              <a:rPr lang="en-US" sz="2000" dirty="0">
                <a:solidFill>
                  <a:srgbClr val="FF0000"/>
                </a:solidFill>
              </a:rPr>
              <a:t>yield curve should be upward sloping </a:t>
            </a:r>
            <a:r>
              <a:rPr lang="en-US" sz="2000" dirty="0"/>
              <a:t>and, thus, other shapes are temporary  departures from normality</a:t>
            </a:r>
          </a:p>
          <a:p>
            <a:pPr algn="just"/>
            <a:r>
              <a:rPr lang="en-US" sz="2000" dirty="0"/>
              <a:t>It is often considered as an extension of the expectations hypothesis</a:t>
            </a:r>
          </a:p>
          <a:p>
            <a:pPr algn="just"/>
            <a:endParaRPr lang="en-GB" sz="2000" dirty="0"/>
          </a:p>
        </p:txBody>
      </p:sp>
      <p:sp>
        <p:nvSpPr>
          <p:cNvPr id="4" name="Rectangle 2">
            <a:extLst>
              <a:ext uri="{FF2B5EF4-FFF2-40B4-BE49-F238E27FC236}">
                <a16:creationId xmlns:a16="http://schemas.microsoft.com/office/drawing/2014/main" id="{3B2CAEB4-73C9-A2A1-44DD-D2B7FF05D4A7}"/>
              </a:ext>
            </a:extLst>
          </p:cNvPr>
          <p:cNvSpPr>
            <a:spLocks noGrp="1" noChangeArrowheads="1"/>
          </p:cNvSpPr>
          <p:nvPr>
            <p:ph type="title"/>
          </p:nvPr>
        </p:nvSpPr>
        <p:spPr>
          <a:xfrm>
            <a:off x="625136" y="249715"/>
            <a:ext cx="10515600" cy="801688"/>
          </a:xfrm>
        </p:spPr>
        <p:txBody>
          <a:bodyPr>
            <a:normAutofit/>
          </a:bodyPr>
          <a:lstStyle/>
          <a:p>
            <a:pPr eaLnBrk="1" hangingPunct="1"/>
            <a:r>
              <a:rPr lang="en-US" altLang="el-GR" sz="3600" b="1" dirty="0"/>
              <a:t>Fixed Income Markets – Bond Valuation </a:t>
            </a:r>
            <a:endParaRPr lang="el-GR" altLang="el-GR" sz="3600" b="1" dirty="0"/>
          </a:p>
        </p:txBody>
      </p:sp>
    </p:spTree>
    <p:extLst>
      <p:ext uri="{BB962C8B-B14F-4D97-AF65-F5344CB8AC3E}">
        <p14:creationId xmlns:p14="http://schemas.microsoft.com/office/powerpoint/2010/main" val="18491997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11DE9C7C-6EA3-4A06-8A00-F7FCE9CD2896}"/>
              </a:ext>
            </a:extLst>
          </p:cNvPr>
          <p:cNvSpPr>
            <a:spLocks noGrp="1"/>
          </p:cNvSpPr>
          <p:nvPr>
            <p:ph idx="1"/>
          </p:nvPr>
        </p:nvSpPr>
        <p:spPr>
          <a:xfrm>
            <a:off x="838200" y="1300294"/>
            <a:ext cx="10942468" cy="5327009"/>
          </a:xfrm>
        </p:spPr>
        <p:txBody>
          <a:bodyPr>
            <a:normAutofit/>
          </a:bodyPr>
          <a:lstStyle/>
          <a:p>
            <a:pPr algn="just"/>
            <a:r>
              <a:rPr lang="en-GB" sz="2000" b="1" dirty="0">
                <a:solidFill>
                  <a:srgbClr val="FF0000"/>
                </a:solidFill>
              </a:rPr>
              <a:t>Segmented Market Hypothesis / Preferred Habitat Hypothesis / Institutional Theory</a:t>
            </a:r>
          </a:p>
          <a:p>
            <a:pPr algn="just"/>
            <a:endParaRPr lang="en-GB" sz="2000" dirty="0"/>
          </a:p>
          <a:p>
            <a:pPr algn="just"/>
            <a:r>
              <a:rPr lang="en-GB" sz="2000" dirty="0"/>
              <a:t>The idea is that different institutional investors have different maturity needs</a:t>
            </a:r>
          </a:p>
          <a:p>
            <a:pPr algn="just"/>
            <a:r>
              <a:rPr lang="en-GB" sz="2000" dirty="0"/>
              <a:t>They belong to different segments of the bond market and focus on securities that are:</a:t>
            </a:r>
          </a:p>
          <a:p>
            <a:pPr marL="0" indent="0" algn="just">
              <a:buNone/>
            </a:pPr>
            <a:r>
              <a:rPr lang="en-GB" sz="2000" dirty="0"/>
              <a:t>	→	short-term </a:t>
            </a:r>
          </a:p>
          <a:p>
            <a:pPr marL="0" indent="0" algn="just">
              <a:buNone/>
            </a:pPr>
            <a:r>
              <a:rPr lang="en-GB" sz="2000" dirty="0"/>
              <a:t>	→	intermediate-term </a:t>
            </a:r>
          </a:p>
          <a:p>
            <a:pPr marL="0" indent="0" algn="just">
              <a:buNone/>
            </a:pPr>
            <a:r>
              <a:rPr lang="en-GB" sz="2000" dirty="0"/>
              <a:t>	→	long-term</a:t>
            </a:r>
          </a:p>
          <a:p>
            <a:pPr algn="just"/>
            <a:endParaRPr lang="en-GB" sz="2000" dirty="0"/>
          </a:p>
          <a:p>
            <a:pPr algn="just"/>
            <a:r>
              <a:rPr lang="en-GB" sz="2000" dirty="0"/>
              <a:t>For instance, consider banks who have short/intermediate maturity liabilities</a:t>
            </a:r>
          </a:p>
          <a:p>
            <a:pPr marL="0" indent="0" algn="just">
              <a:buNone/>
            </a:pPr>
            <a:r>
              <a:rPr lang="en-GB" sz="2000" dirty="0"/>
              <a:t>	→	They want to invest in short/intermediate maturity bonds.</a:t>
            </a:r>
          </a:p>
          <a:p>
            <a:pPr algn="just"/>
            <a:endParaRPr lang="en-GB" sz="2000" dirty="0"/>
          </a:p>
          <a:p>
            <a:pPr algn="just"/>
            <a:r>
              <a:rPr lang="en-GB" sz="2000" dirty="0"/>
              <a:t>The shape is determined </a:t>
            </a:r>
            <a:r>
              <a:rPr lang="en-GB" sz="2000" dirty="0">
                <a:solidFill>
                  <a:srgbClr val="FF0000"/>
                </a:solidFill>
              </a:rPr>
              <a:t>by the preferences of institutional investors in each segment</a:t>
            </a:r>
          </a:p>
          <a:p>
            <a:pPr algn="just"/>
            <a:endParaRPr lang="en-GB" sz="2000" dirty="0"/>
          </a:p>
          <a:p>
            <a:pPr algn="just"/>
            <a:endParaRPr lang="en-GB" sz="2000" dirty="0"/>
          </a:p>
        </p:txBody>
      </p:sp>
      <p:sp>
        <p:nvSpPr>
          <p:cNvPr id="4" name="Rectangle 2">
            <a:extLst>
              <a:ext uri="{FF2B5EF4-FFF2-40B4-BE49-F238E27FC236}">
                <a16:creationId xmlns:a16="http://schemas.microsoft.com/office/drawing/2014/main" id="{0D338F6E-2B19-0B3F-5BDE-14C96AE501D2}"/>
              </a:ext>
            </a:extLst>
          </p:cNvPr>
          <p:cNvSpPr>
            <a:spLocks noGrp="1" noChangeArrowheads="1"/>
          </p:cNvSpPr>
          <p:nvPr>
            <p:ph type="title"/>
          </p:nvPr>
        </p:nvSpPr>
        <p:spPr>
          <a:xfrm>
            <a:off x="838200" y="365125"/>
            <a:ext cx="10515600" cy="649288"/>
          </a:xfrm>
        </p:spPr>
        <p:txBody>
          <a:bodyPr>
            <a:normAutofit/>
          </a:bodyPr>
          <a:lstStyle/>
          <a:p>
            <a:pPr eaLnBrk="1" hangingPunct="1"/>
            <a:r>
              <a:rPr lang="en-US" altLang="el-GR" sz="3600" b="1" dirty="0"/>
              <a:t>Fixed Income Markets – Bond Valuation </a:t>
            </a:r>
            <a:endParaRPr lang="el-GR" altLang="el-GR" sz="3600" b="1" dirty="0"/>
          </a:p>
        </p:txBody>
      </p:sp>
    </p:spTree>
    <p:extLst>
      <p:ext uri="{BB962C8B-B14F-4D97-AF65-F5344CB8AC3E}">
        <p14:creationId xmlns:p14="http://schemas.microsoft.com/office/powerpoint/2010/main" val="396128512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C08A6A7E-71CE-08C0-7BFA-CECCC3FF562B}"/>
              </a:ext>
            </a:extLst>
          </p:cNvPr>
          <p:cNvSpPr>
            <a:spLocks noGrp="1"/>
          </p:cNvSpPr>
          <p:nvPr>
            <p:ph type="title"/>
          </p:nvPr>
        </p:nvSpPr>
        <p:spPr>
          <a:xfrm>
            <a:off x="838200" y="2318213"/>
            <a:ext cx="10515600" cy="1325563"/>
          </a:xfrm>
        </p:spPr>
        <p:txBody>
          <a:bodyPr/>
          <a:lstStyle/>
          <a:p>
            <a:pPr algn="ctr"/>
            <a:r>
              <a:rPr lang="en-GB" b="1" dirty="0"/>
              <a:t>Bond Risk</a:t>
            </a:r>
            <a:endParaRPr lang="el-GR" dirty="0"/>
          </a:p>
        </p:txBody>
      </p:sp>
    </p:spTree>
    <p:extLst>
      <p:ext uri="{BB962C8B-B14F-4D97-AF65-F5344CB8AC3E}">
        <p14:creationId xmlns:p14="http://schemas.microsoft.com/office/powerpoint/2010/main" val="5087954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A1DF3215-6EAD-FA5C-5797-29A1E01EED83}"/>
              </a:ext>
            </a:extLst>
          </p:cNvPr>
          <p:cNvSpPr>
            <a:spLocks noGrp="1"/>
          </p:cNvSpPr>
          <p:nvPr>
            <p:ph type="title"/>
          </p:nvPr>
        </p:nvSpPr>
        <p:spPr>
          <a:xfrm>
            <a:off x="838200" y="269667"/>
            <a:ext cx="10515600" cy="653279"/>
          </a:xfrm>
        </p:spPr>
        <p:txBody>
          <a:bodyPr>
            <a:normAutofit/>
          </a:bodyPr>
          <a:lstStyle/>
          <a:p>
            <a:r>
              <a:rPr lang="en-GB" sz="3600" b="1" dirty="0"/>
              <a:t>Bond Risk – Credit Rating </a:t>
            </a:r>
          </a:p>
        </p:txBody>
      </p:sp>
      <p:sp>
        <p:nvSpPr>
          <p:cNvPr id="3" name="Θέση περιεχομένου 2">
            <a:extLst>
              <a:ext uri="{FF2B5EF4-FFF2-40B4-BE49-F238E27FC236}">
                <a16:creationId xmlns:a16="http://schemas.microsoft.com/office/drawing/2014/main" id="{0D77D1B5-8AD7-39CD-398B-6D8BCFC76D6E}"/>
              </a:ext>
            </a:extLst>
          </p:cNvPr>
          <p:cNvSpPr>
            <a:spLocks noGrp="1"/>
          </p:cNvSpPr>
          <p:nvPr>
            <p:ph idx="1"/>
          </p:nvPr>
        </p:nvSpPr>
        <p:spPr>
          <a:xfrm>
            <a:off x="838200" y="1230594"/>
            <a:ext cx="10515600" cy="4946369"/>
          </a:xfrm>
        </p:spPr>
        <p:txBody>
          <a:bodyPr>
            <a:normAutofit fontScale="92500" lnSpcReduction="10000"/>
          </a:bodyPr>
          <a:lstStyle/>
          <a:p>
            <a:pPr algn="just"/>
            <a:r>
              <a:rPr lang="en-GB" sz="2000" b="1" dirty="0">
                <a:solidFill>
                  <a:srgbClr val="FF0000"/>
                </a:solidFill>
              </a:rPr>
              <a:t>Probability of default - Bond Ratings</a:t>
            </a:r>
          </a:p>
          <a:p>
            <a:pPr algn="just"/>
            <a:endParaRPr lang="en-GB" sz="2000" dirty="0"/>
          </a:p>
          <a:p>
            <a:pPr algn="just"/>
            <a:r>
              <a:rPr lang="en-GB" sz="2000" dirty="0"/>
              <a:t>How can investors assess the likelihood of default? They cannot.</a:t>
            </a:r>
          </a:p>
          <a:p>
            <a:pPr algn="just"/>
            <a:endParaRPr lang="en-GB" sz="2000" dirty="0"/>
          </a:p>
          <a:p>
            <a:pPr algn="just"/>
            <a:r>
              <a:rPr lang="en-GB" sz="2000" dirty="0"/>
              <a:t>Many independent companies </a:t>
            </a:r>
            <a:r>
              <a:rPr lang="en-GB" sz="2000" dirty="0">
                <a:solidFill>
                  <a:srgbClr val="FF0000"/>
                </a:solidFill>
              </a:rPr>
              <a:t>(</a:t>
            </a:r>
            <a:r>
              <a:rPr lang="en-GB" sz="2000" b="1" dirty="0">
                <a:solidFill>
                  <a:srgbClr val="FF0000"/>
                </a:solidFill>
              </a:rPr>
              <a:t>Credit Rating Agencies, CRAs</a:t>
            </a:r>
            <a:r>
              <a:rPr lang="en-GB" sz="2000" dirty="0">
                <a:solidFill>
                  <a:srgbClr val="FF0000"/>
                </a:solidFill>
              </a:rPr>
              <a:t>) </a:t>
            </a:r>
            <a:r>
              <a:rPr lang="en-GB" sz="2000" dirty="0"/>
              <a:t>rate the creditworthiness of bonds</a:t>
            </a:r>
          </a:p>
          <a:p>
            <a:pPr algn="just"/>
            <a:endParaRPr lang="en-GB" sz="2000" dirty="0"/>
          </a:p>
          <a:p>
            <a:pPr algn="just"/>
            <a:r>
              <a:rPr lang="en-GB" sz="2000" dirty="0"/>
              <a:t>Thus, investors can consult the ratings and assess the creditworthiness bonds</a:t>
            </a:r>
          </a:p>
          <a:p>
            <a:pPr algn="just"/>
            <a:endParaRPr lang="en-GB" sz="2000" dirty="0"/>
          </a:p>
          <a:p>
            <a:pPr algn="just"/>
            <a:r>
              <a:rPr lang="en-GB" sz="2000" dirty="0"/>
              <a:t>The rating depends on the </a:t>
            </a:r>
            <a:r>
              <a:rPr lang="en-GB" sz="2000" b="1" dirty="0">
                <a:solidFill>
                  <a:srgbClr val="FF0000"/>
                </a:solidFill>
              </a:rPr>
              <a:t>risk of bankruptcy </a:t>
            </a:r>
            <a:r>
              <a:rPr lang="en-GB" sz="2000" dirty="0"/>
              <a:t>as well as the </a:t>
            </a:r>
            <a:r>
              <a:rPr lang="en-GB" sz="2000" b="1" dirty="0">
                <a:solidFill>
                  <a:srgbClr val="FF0000"/>
                </a:solidFill>
              </a:rPr>
              <a:t>bondholders’ ability to lay claim to the firm’s assets</a:t>
            </a:r>
            <a:r>
              <a:rPr lang="en-GB" sz="2000" dirty="0"/>
              <a:t> in the event of such a bankruptcy. </a:t>
            </a:r>
          </a:p>
          <a:p>
            <a:pPr algn="just"/>
            <a:endParaRPr lang="en-GB" sz="2000" dirty="0"/>
          </a:p>
          <a:p>
            <a:pPr algn="just"/>
            <a:r>
              <a:rPr lang="en-GB" sz="2000" dirty="0"/>
              <a:t>Debt issues with a low-priority claim in bankruptcy will have a lower rating compared to </a:t>
            </a:r>
          </a:p>
          <a:p>
            <a:pPr marL="0" indent="0" algn="just">
              <a:buNone/>
            </a:pPr>
            <a:r>
              <a:rPr lang="en-GB" sz="2000" dirty="0">
                <a:latin typeface="Arial" panose="020B0604020202020204" pitchFamily="34" charset="0"/>
                <a:cs typeface="Arial" panose="020B0604020202020204" pitchFamily="34" charset="0"/>
              </a:rPr>
              <a:t>→	</a:t>
            </a:r>
            <a:r>
              <a:rPr lang="en-GB" sz="2000" dirty="0"/>
              <a:t>issues from the </a:t>
            </a:r>
            <a:r>
              <a:rPr lang="en-GB" sz="2000" b="1" dirty="0">
                <a:solidFill>
                  <a:srgbClr val="FF0000"/>
                </a:solidFill>
              </a:rPr>
              <a:t>same company </a:t>
            </a:r>
            <a:r>
              <a:rPr lang="en-GB" sz="2000" dirty="0"/>
              <a:t>that have a high priority in bankruptcy or that are backed by a 	specific asset such as a building or a plant.</a:t>
            </a:r>
          </a:p>
        </p:txBody>
      </p:sp>
    </p:spTree>
    <p:extLst>
      <p:ext uri="{BB962C8B-B14F-4D97-AF65-F5344CB8AC3E}">
        <p14:creationId xmlns:p14="http://schemas.microsoft.com/office/powerpoint/2010/main" val="354147132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29F26967-586F-A096-DBE9-4B44DD30CF3B}"/>
              </a:ext>
            </a:extLst>
          </p:cNvPr>
          <p:cNvSpPr>
            <a:spLocks noGrp="1"/>
          </p:cNvSpPr>
          <p:nvPr>
            <p:ph type="title"/>
          </p:nvPr>
        </p:nvSpPr>
        <p:spPr>
          <a:xfrm>
            <a:off x="838200" y="365126"/>
            <a:ext cx="10515600" cy="839832"/>
          </a:xfrm>
        </p:spPr>
        <p:txBody>
          <a:bodyPr>
            <a:normAutofit/>
          </a:bodyPr>
          <a:lstStyle/>
          <a:p>
            <a:r>
              <a:rPr lang="en-GB" sz="3600" b="1" dirty="0"/>
              <a:t>Bond Risk – Credit Rating </a:t>
            </a:r>
            <a:r>
              <a:rPr kumimoji="0" lang="en-GB" sz="2000" b="1" i="0" u="none" strike="noStrike" kern="1200" cap="none" spc="0" normalizeH="0" baseline="0" noProof="0" dirty="0">
                <a:ln>
                  <a:noFill/>
                </a:ln>
                <a:solidFill>
                  <a:prstClr val="black"/>
                </a:solidFill>
                <a:effectLst/>
                <a:uLnTx/>
                <a:uFillTx/>
                <a:latin typeface="Calibri Light" panose="020F0302020204030204"/>
                <a:ea typeface="+mj-ea"/>
                <a:cs typeface="+mj-cs"/>
              </a:rPr>
              <a:t>(see textbook)</a:t>
            </a:r>
            <a:r>
              <a:rPr lang="en-GB" sz="3600" b="1" dirty="0"/>
              <a:t> </a:t>
            </a:r>
          </a:p>
        </p:txBody>
      </p:sp>
      <p:pic>
        <p:nvPicPr>
          <p:cNvPr id="5" name="Θέση περιεχομένου 4">
            <a:extLst>
              <a:ext uri="{FF2B5EF4-FFF2-40B4-BE49-F238E27FC236}">
                <a16:creationId xmlns:a16="http://schemas.microsoft.com/office/drawing/2014/main" id="{2C568665-A2B9-DB08-8305-BFA2630CF374}"/>
              </a:ext>
            </a:extLst>
          </p:cNvPr>
          <p:cNvPicPr>
            <a:picLocks noGrp="1" noChangeAspect="1"/>
          </p:cNvPicPr>
          <p:nvPr>
            <p:ph idx="1"/>
          </p:nvPr>
        </p:nvPicPr>
        <p:blipFill>
          <a:blip r:embed="rId2"/>
          <a:stretch>
            <a:fillRect/>
          </a:stretch>
        </p:blipFill>
        <p:spPr>
          <a:xfrm>
            <a:off x="838199" y="1204958"/>
            <a:ext cx="10515599" cy="4717277"/>
          </a:xfrm>
          <a:prstGeom prst="rect">
            <a:avLst/>
          </a:prstGeom>
        </p:spPr>
      </p:pic>
      <p:sp>
        <p:nvSpPr>
          <p:cNvPr id="6" name="Θέση περιεχομένου 2">
            <a:extLst>
              <a:ext uri="{FF2B5EF4-FFF2-40B4-BE49-F238E27FC236}">
                <a16:creationId xmlns:a16="http://schemas.microsoft.com/office/drawing/2014/main" id="{871F9347-E5B6-E328-41EF-18BA485C920B}"/>
              </a:ext>
            </a:extLst>
          </p:cNvPr>
          <p:cNvSpPr txBox="1">
            <a:spLocks/>
          </p:cNvSpPr>
          <p:nvPr/>
        </p:nvSpPr>
        <p:spPr>
          <a:xfrm>
            <a:off x="838199" y="6092868"/>
            <a:ext cx="10515600" cy="4000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dirty="0"/>
              <a:t>Source: See textbook</a:t>
            </a:r>
          </a:p>
        </p:txBody>
      </p:sp>
    </p:spTree>
    <p:extLst>
      <p:ext uri="{BB962C8B-B14F-4D97-AF65-F5344CB8AC3E}">
        <p14:creationId xmlns:p14="http://schemas.microsoft.com/office/powerpoint/2010/main" val="238577581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7672C749-EF3D-4CBD-94BE-04F4C499618C}"/>
              </a:ext>
            </a:extLst>
          </p:cNvPr>
          <p:cNvSpPr>
            <a:spLocks noGrp="1"/>
          </p:cNvSpPr>
          <p:nvPr>
            <p:ph idx="1"/>
          </p:nvPr>
        </p:nvSpPr>
        <p:spPr>
          <a:xfrm>
            <a:off x="838200" y="1535837"/>
            <a:ext cx="10515600" cy="4957038"/>
          </a:xfrm>
        </p:spPr>
        <p:txBody>
          <a:bodyPr>
            <a:normAutofit/>
          </a:bodyPr>
          <a:lstStyle/>
          <a:p>
            <a:r>
              <a:rPr lang="en-GB" sz="2000" dirty="0"/>
              <a:t>Indicative S&amp;P country ratings (as of May 2025) </a:t>
            </a:r>
          </a:p>
        </p:txBody>
      </p:sp>
      <p:sp>
        <p:nvSpPr>
          <p:cNvPr id="4" name="Τίτλος 1">
            <a:extLst>
              <a:ext uri="{FF2B5EF4-FFF2-40B4-BE49-F238E27FC236}">
                <a16:creationId xmlns:a16="http://schemas.microsoft.com/office/drawing/2014/main" id="{BFEAE95B-85D8-5A38-C4D0-B25FDD6423CB}"/>
              </a:ext>
            </a:extLst>
          </p:cNvPr>
          <p:cNvSpPr>
            <a:spLocks noGrp="1"/>
          </p:cNvSpPr>
          <p:nvPr>
            <p:ph type="title"/>
          </p:nvPr>
        </p:nvSpPr>
        <p:spPr>
          <a:xfrm>
            <a:off x="838200" y="365125"/>
            <a:ext cx="10515600" cy="968019"/>
          </a:xfrm>
        </p:spPr>
        <p:txBody>
          <a:bodyPr>
            <a:normAutofit/>
          </a:bodyPr>
          <a:lstStyle/>
          <a:p>
            <a:r>
              <a:rPr lang="en-GB" sz="3600" b="1" dirty="0"/>
              <a:t>Bond Risk – Credit Rating  </a:t>
            </a:r>
          </a:p>
        </p:txBody>
      </p:sp>
      <p:pic>
        <p:nvPicPr>
          <p:cNvPr id="5" name="Εικόνα 4">
            <a:extLst>
              <a:ext uri="{FF2B5EF4-FFF2-40B4-BE49-F238E27FC236}">
                <a16:creationId xmlns:a16="http://schemas.microsoft.com/office/drawing/2014/main" id="{E98646A7-3121-5050-8291-903846FAC53F}"/>
              </a:ext>
            </a:extLst>
          </p:cNvPr>
          <p:cNvPicPr>
            <a:picLocks noChangeAspect="1"/>
          </p:cNvPicPr>
          <p:nvPr/>
        </p:nvPicPr>
        <p:blipFill>
          <a:blip r:embed="rId2"/>
          <a:stretch>
            <a:fillRect/>
          </a:stretch>
        </p:blipFill>
        <p:spPr>
          <a:xfrm>
            <a:off x="4200526" y="2024109"/>
            <a:ext cx="3867150" cy="4357640"/>
          </a:xfrm>
          <a:prstGeom prst="rect">
            <a:avLst/>
          </a:prstGeom>
        </p:spPr>
      </p:pic>
    </p:spTree>
    <p:extLst>
      <p:ext uri="{BB962C8B-B14F-4D97-AF65-F5344CB8AC3E}">
        <p14:creationId xmlns:p14="http://schemas.microsoft.com/office/powerpoint/2010/main" val="305673808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Εικόνα 4">
            <a:extLst>
              <a:ext uri="{FF2B5EF4-FFF2-40B4-BE49-F238E27FC236}">
                <a16:creationId xmlns:a16="http://schemas.microsoft.com/office/drawing/2014/main" id="{C49CBF3E-1042-351E-DA93-EEAE1F96AD00}"/>
              </a:ext>
            </a:extLst>
          </p:cNvPr>
          <p:cNvPicPr>
            <a:picLocks noChangeAspect="1"/>
          </p:cNvPicPr>
          <p:nvPr/>
        </p:nvPicPr>
        <p:blipFill>
          <a:blip r:embed="rId2"/>
          <a:stretch>
            <a:fillRect/>
          </a:stretch>
        </p:blipFill>
        <p:spPr>
          <a:xfrm>
            <a:off x="1085850" y="1173364"/>
            <a:ext cx="10020300" cy="5362575"/>
          </a:xfrm>
          <a:prstGeom prst="rect">
            <a:avLst/>
          </a:prstGeom>
        </p:spPr>
      </p:pic>
      <p:sp>
        <p:nvSpPr>
          <p:cNvPr id="6" name="Τίτλος 1">
            <a:extLst>
              <a:ext uri="{FF2B5EF4-FFF2-40B4-BE49-F238E27FC236}">
                <a16:creationId xmlns:a16="http://schemas.microsoft.com/office/drawing/2014/main" id="{D23DDCB3-E149-58A0-B393-8B31CB6E4811}"/>
              </a:ext>
            </a:extLst>
          </p:cNvPr>
          <p:cNvSpPr>
            <a:spLocks noGrp="1"/>
          </p:cNvSpPr>
          <p:nvPr>
            <p:ph type="title"/>
          </p:nvPr>
        </p:nvSpPr>
        <p:spPr>
          <a:xfrm>
            <a:off x="616258" y="322061"/>
            <a:ext cx="10515600" cy="717951"/>
          </a:xfrm>
        </p:spPr>
        <p:txBody>
          <a:bodyPr>
            <a:normAutofit/>
          </a:bodyPr>
          <a:lstStyle/>
          <a:p>
            <a:r>
              <a:rPr lang="en-GB" sz="3600" b="1" dirty="0"/>
              <a:t>Bond Risk – Credit Rating </a:t>
            </a:r>
            <a:r>
              <a:rPr lang="en-GB" sz="2000" b="1" dirty="0"/>
              <a:t>(see textbook)  </a:t>
            </a:r>
          </a:p>
        </p:txBody>
      </p:sp>
    </p:spTree>
    <p:extLst>
      <p:ext uri="{BB962C8B-B14F-4D97-AF65-F5344CB8AC3E}">
        <p14:creationId xmlns:p14="http://schemas.microsoft.com/office/powerpoint/2010/main" val="354321076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0C33CD19-005A-40E5-9538-9368EA9CF134}"/>
              </a:ext>
            </a:extLst>
          </p:cNvPr>
          <p:cNvSpPr>
            <a:spLocks noGrp="1"/>
          </p:cNvSpPr>
          <p:nvPr>
            <p:ph type="title"/>
          </p:nvPr>
        </p:nvSpPr>
        <p:spPr>
          <a:xfrm>
            <a:off x="838200" y="365125"/>
            <a:ext cx="10515600" cy="641554"/>
          </a:xfrm>
        </p:spPr>
        <p:txBody>
          <a:bodyPr>
            <a:normAutofit/>
          </a:bodyPr>
          <a:lstStyle/>
          <a:p>
            <a:r>
              <a:rPr lang="en-GB" sz="4000" b="1" dirty="0"/>
              <a:t>Bond Risk </a:t>
            </a:r>
          </a:p>
        </p:txBody>
      </p:sp>
      <p:sp>
        <p:nvSpPr>
          <p:cNvPr id="3" name="Θέση περιεχομένου 2">
            <a:extLst>
              <a:ext uri="{FF2B5EF4-FFF2-40B4-BE49-F238E27FC236}">
                <a16:creationId xmlns:a16="http://schemas.microsoft.com/office/drawing/2014/main" id="{BF674C4B-23FB-457B-8D4B-BFA9F2EED632}"/>
              </a:ext>
            </a:extLst>
          </p:cNvPr>
          <p:cNvSpPr>
            <a:spLocks noGrp="1"/>
          </p:cNvSpPr>
          <p:nvPr>
            <p:ph idx="1"/>
          </p:nvPr>
        </p:nvSpPr>
        <p:spPr>
          <a:xfrm>
            <a:off x="771787" y="1166070"/>
            <a:ext cx="10922465" cy="5243119"/>
          </a:xfrm>
        </p:spPr>
        <p:txBody>
          <a:bodyPr>
            <a:normAutofit lnSpcReduction="10000"/>
          </a:bodyPr>
          <a:lstStyle/>
          <a:p>
            <a:pPr algn="just"/>
            <a:r>
              <a:rPr lang="en-GB" sz="2200" dirty="0"/>
              <a:t>What is the </a:t>
            </a:r>
            <a:r>
              <a:rPr lang="en-GB" sz="2200" b="1" dirty="0">
                <a:solidFill>
                  <a:srgbClr val="FF0000"/>
                </a:solidFill>
              </a:rPr>
              <a:t>major source of risk </a:t>
            </a:r>
            <a:r>
              <a:rPr lang="en-GB" sz="2200" dirty="0"/>
              <a:t>for bond holders (assume no default risk) ? </a:t>
            </a:r>
          </a:p>
          <a:p>
            <a:pPr algn="just"/>
            <a:endParaRPr lang="en-GB" sz="2200" dirty="0"/>
          </a:p>
          <a:p>
            <a:pPr algn="just"/>
            <a:r>
              <a:rPr lang="en-GB" sz="2200" b="1" i="1" dirty="0">
                <a:solidFill>
                  <a:srgbClr val="FF0000"/>
                </a:solidFill>
              </a:rPr>
              <a:t>Interest rate volatility</a:t>
            </a:r>
          </a:p>
          <a:p>
            <a:pPr algn="just"/>
            <a:endParaRPr lang="en-GB" sz="2200" dirty="0"/>
          </a:p>
          <a:p>
            <a:pPr algn="just"/>
            <a:r>
              <a:rPr lang="en-GB" sz="2200" dirty="0"/>
              <a:t>Thus, in order to estimate bond risk or uncertainty we could use the </a:t>
            </a:r>
            <a:r>
              <a:rPr lang="en-GB" sz="2200" b="1" dirty="0">
                <a:solidFill>
                  <a:srgbClr val="FF0000"/>
                </a:solidFill>
              </a:rPr>
              <a:t>sensitivity of the bond price to interest rate changes</a:t>
            </a:r>
            <a:r>
              <a:rPr lang="en-GB" sz="2200" dirty="0"/>
              <a:t>, i.e., the interest rate sensitivity of a bond</a:t>
            </a:r>
          </a:p>
          <a:p>
            <a:pPr algn="just"/>
            <a:endParaRPr lang="en-GB" sz="2200" dirty="0"/>
          </a:p>
          <a:p>
            <a:pPr algn="just"/>
            <a:r>
              <a:rPr lang="en-GB" sz="2200" dirty="0"/>
              <a:t>A certain change in rates can cause very </a:t>
            </a:r>
            <a:r>
              <a:rPr lang="en-GB" sz="2200" b="1" dirty="0"/>
              <a:t>different % </a:t>
            </a:r>
            <a:r>
              <a:rPr lang="en-GB" sz="2200" dirty="0"/>
              <a:t>price changes to different bonds; i.e., bond prices have </a:t>
            </a:r>
            <a:r>
              <a:rPr lang="en-GB" sz="2200" b="1" dirty="0">
                <a:solidFill>
                  <a:srgbClr val="FF0000"/>
                </a:solidFill>
              </a:rPr>
              <a:t>different sensitivity to rate changes </a:t>
            </a:r>
            <a:r>
              <a:rPr lang="en-GB" sz="2200" dirty="0">
                <a:solidFill>
                  <a:srgbClr val="FF0000"/>
                </a:solidFill>
              </a:rPr>
              <a:t> </a:t>
            </a:r>
          </a:p>
          <a:p>
            <a:pPr algn="just" eaLnBrk="1" hangingPunct="1">
              <a:spcBef>
                <a:spcPct val="60000"/>
              </a:spcBef>
            </a:pPr>
            <a:endParaRPr lang="en-US" altLang="el-GR" sz="2000" dirty="0"/>
          </a:p>
          <a:p>
            <a:pPr algn="just" eaLnBrk="1" hangingPunct="1">
              <a:spcBef>
                <a:spcPct val="60000"/>
              </a:spcBef>
            </a:pPr>
            <a:r>
              <a:rPr lang="en-US" altLang="el-GR" sz="2000" dirty="0"/>
              <a:t>The sensitivity of a bond’s price to changes in interest rates is measured by the bond’s </a:t>
            </a:r>
            <a:r>
              <a:rPr lang="en-US" altLang="el-GR" sz="2000" b="1" dirty="0">
                <a:solidFill>
                  <a:srgbClr val="FF0000"/>
                </a:solidFill>
              </a:rPr>
              <a:t>duration (D)</a:t>
            </a:r>
            <a:endParaRPr lang="en-US" altLang="el-GR" sz="2000" dirty="0">
              <a:solidFill>
                <a:srgbClr val="FF0000"/>
              </a:solidFill>
            </a:endParaRPr>
          </a:p>
          <a:p>
            <a:pPr lvl="1" algn="just" eaLnBrk="1" hangingPunct="1">
              <a:spcBef>
                <a:spcPct val="60000"/>
              </a:spcBef>
            </a:pPr>
            <a:r>
              <a:rPr lang="en-US" altLang="el-GR" sz="2000" dirty="0"/>
              <a:t>Bonds with high durations are </a:t>
            </a:r>
            <a:r>
              <a:rPr lang="en-US" altLang="el-GR" sz="2000" b="1" dirty="0"/>
              <a:t>highly sensitive </a:t>
            </a:r>
            <a:r>
              <a:rPr lang="en-US" altLang="el-GR" sz="2000" dirty="0"/>
              <a:t>to interest rate changes.</a:t>
            </a:r>
          </a:p>
          <a:p>
            <a:pPr lvl="1" algn="just" eaLnBrk="1" hangingPunct="1">
              <a:spcBef>
                <a:spcPct val="60000"/>
              </a:spcBef>
            </a:pPr>
            <a:r>
              <a:rPr lang="en-US" altLang="el-GR" sz="2000" dirty="0"/>
              <a:t>Bonds with low durations are </a:t>
            </a:r>
            <a:r>
              <a:rPr lang="en-US" altLang="el-GR" sz="2000" b="1" dirty="0"/>
              <a:t>less sensitive</a:t>
            </a:r>
            <a:r>
              <a:rPr lang="en-US" altLang="el-GR" sz="2000" dirty="0"/>
              <a:t> to interest rate changes.</a:t>
            </a:r>
          </a:p>
          <a:p>
            <a:pPr algn="just"/>
            <a:endParaRPr lang="en-GB" sz="2200" dirty="0"/>
          </a:p>
        </p:txBody>
      </p:sp>
    </p:spTree>
    <p:extLst>
      <p:ext uri="{BB962C8B-B14F-4D97-AF65-F5344CB8AC3E}">
        <p14:creationId xmlns:p14="http://schemas.microsoft.com/office/powerpoint/2010/main" val="478428034"/>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Τίτλος 1">
            <a:extLst>
              <a:ext uri="{FF2B5EF4-FFF2-40B4-BE49-F238E27FC236}">
                <a16:creationId xmlns:a16="http://schemas.microsoft.com/office/drawing/2014/main" id="{61A7C002-E7E1-47C1-9D4B-0916E14F94D8}"/>
              </a:ext>
            </a:extLst>
          </p:cNvPr>
          <p:cNvSpPr>
            <a:spLocks noGrp="1"/>
          </p:cNvSpPr>
          <p:nvPr>
            <p:ph type="title"/>
          </p:nvPr>
        </p:nvSpPr>
        <p:spPr>
          <a:xfrm>
            <a:off x="713064" y="365125"/>
            <a:ext cx="10640736" cy="641554"/>
          </a:xfrm>
        </p:spPr>
        <p:txBody>
          <a:bodyPr>
            <a:normAutofit/>
          </a:bodyPr>
          <a:lstStyle/>
          <a:p>
            <a:r>
              <a:rPr lang="en-GB" sz="4000" b="1" dirty="0"/>
              <a:t>Bond Risk </a:t>
            </a:r>
          </a:p>
        </p:txBody>
      </p:sp>
      <p:sp>
        <p:nvSpPr>
          <p:cNvPr id="221187" name="Rectangle 5">
            <a:extLst>
              <a:ext uri="{FF2B5EF4-FFF2-40B4-BE49-F238E27FC236}">
                <a16:creationId xmlns:a16="http://schemas.microsoft.com/office/drawing/2014/main" id="{6AF391CD-CC04-489A-83DA-79008AA09FFC}"/>
              </a:ext>
            </a:extLst>
          </p:cNvPr>
          <p:cNvSpPr>
            <a:spLocks noGrp="1" noChangeArrowheads="1"/>
          </p:cNvSpPr>
          <p:nvPr>
            <p:ph idx="1"/>
          </p:nvPr>
        </p:nvSpPr>
        <p:spPr>
          <a:xfrm>
            <a:off x="713064" y="1384183"/>
            <a:ext cx="10640736" cy="4741980"/>
          </a:xfrm>
        </p:spPr>
        <p:txBody>
          <a:bodyPr>
            <a:normAutofit/>
          </a:bodyPr>
          <a:lstStyle/>
          <a:p>
            <a:pPr algn="just"/>
            <a:r>
              <a:rPr lang="el-GR" altLang="el-GR" sz="2000" dirty="0" err="1"/>
              <a:t>Macaulay</a:t>
            </a:r>
            <a:r>
              <a:rPr lang="en-US" altLang="el-GR" sz="2000" dirty="0"/>
              <a:t> (1938) suggested to measure this uncertainty with </a:t>
            </a:r>
            <a:r>
              <a:rPr lang="en-US" altLang="el-GR" sz="2000" dirty="0">
                <a:solidFill>
                  <a:srgbClr val="FF0000"/>
                </a:solidFill>
              </a:rPr>
              <a:t>DURATION (D)</a:t>
            </a:r>
          </a:p>
          <a:p>
            <a:pPr algn="just"/>
            <a:endParaRPr lang="en-US" altLang="el-GR" sz="2000" dirty="0"/>
          </a:p>
          <a:p>
            <a:pPr algn="just"/>
            <a:r>
              <a:rPr lang="en-US" altLang="el-GR" sz="2000" dirty="0"/>
              <a:t>The weighted average of the term structure of the bond’s cash flows</a:t>
            </a:r>
          </a:p>
          <a:p>
            <a:pPr algn="just"/>
            <a:endParaRPr lang="en-US" altLang="el-GR" sz="2000" dirty="0"/>
          </a:p>
          <a:p>
            <a:pPr algn="just"/>
            <a:r>
              <a:rPr lang="en-US" altLang="el-GR" sz="2000" dirty="0"/>
              <a:t>Often, we use the modified Duration (D*), discussed below….</a:t>
            </a:r>
          </a:p>
          <a:p>
            <a:pPr algn="just"/>
            <a:endParaRPr lang="en-US" altLang="el-GR" sz="2000" b="1" dirty="0"/>
          </a:p>
          <a:p>
            <a:pPr algn="just"/>
            <a:endParaRPr lang="en-US" altLang="el-GR" sz="2000" b="1" dirty="0">
              <a:solidFill>
                <a:srgbClr val="FF0000"/>
              </a:solidFill>
            </a:endParaRPr>
          </a:p>
          <a:p>
            <a:pPr algn="just"/>
            <a:r>
              <a:rPr lang="en-US" altLang="el-GR" sz="2000" dirty="0"/>
              <a:t>With this term we know that </a:t>
            </a:r>
          </a:p>
          <a:p>
            <a:pPr marL="0" indent="0" algn="just">
              <a:buNone/>
            </a:pPr>
            <a:r>
              <a:rPr lang="en-US" altLang="el-GR" sz="2000" dirty="0"/>
              <a:t>	→	for every </a:t>
            </a:r>
            <a:r>
              <a:rPr lang="el-GR" altLang="el-GR" sz="2000" dirty="0">
                <a:solidFill>
                  <a:srgbClr val="FF0000"/>
                </a:solidFill>
              </a:rPr>
              <a:t>1%</a:t>
            </a:r>
            <a:r>
              <a:rPr lang="el-GR" altLang="el-GR" sz="2000" dirty="0"/>
              <a:t> </a:t>
            </a:r>
            <a:r>
              <a:rPr lang="en-US" altLang="el-GR" sz="2000" dirty="0"/>
              <a:t>change in interest rate </a:t>
            </a:r>
          </a:p>
          <a:p>
            <a:pPr marL="0" indent="0" algn="just">
              <a:buNone/>
            </a:pPr>
            <a:r>
              <a:rPr lang="en-US" altLang="el-GR" sz="2000" dirty="0"/>
              <a:t>	→	the price of the bond with </a:t>
            </a:r>
            <a:r>
              <a:rPr lang="en-US" altLang="el-GR" sz="2000" dirty="0">
                <a:solidFill>
                  <a:srgbClr val="FF0000"/>
                </a:solidFill>
              </a:rPr>
              <a:t>D</a:t>
            </a:r>
            <a:r>
              <a:rPr lang="el-GR" altLang="el-GR" sz="2000" dirty="0">
                <a:solidFill>
                  <a:srgbClr val="FF0000"/>
                </a:solidFill>
              </a:rPr>
              <a:t>* = Χ</a:t>
            </a:r>
            <a:endParaRPr lang="en-GB" altLang="el-GR" sz="2000" dirty="0">
              <a:solidFill>
                <a:srgbClr val="FF0000"/>
              </a:solidFill>
            </a:endParaRPr>
          </a:p>
          <a:p>
            <a:pPr marL="0" indent="0" algn="just">
              <a:buNone/>
            </a:pPr>
            <a:r>
              <a:rPr lang="en-US" altLang="el-GR" sz="2000" dirty="0"/>
              <a:t>	→	will change by </a:t>
            </a:r>
            <a:r>
              <a:rPr lang="el-GR" altLang="el-GR" sz="2000" dirty="0">
                <a:solidFill>
                  <a:srgbClr val="FF0000"/>
                </a:solidFill>
              </a:rPr>
              <a:t>Χ%</a:t>
            </a:r>
            <a:endParaRPr lang="en-GB" altLang="el-GR" sz="2000" dirty="0">
              <a:solidFill>
                <a:srgbClr val="FF0000"/>
              </a:solidFill>
            </a:endParaRPr>
          </a:p>
          <a:p>
            <a:pPr algn="just"/>
            <a:endParaRPr lang="en-GB" altLang="el-GR" sz="2000" b="1" dirty="0">
              <a:solidFill>
                <a:srgbClr val="FF0000"/>
              </a:solidFill>
            </a:endParaRPr>
          </a:p>
          <a:p>
            <a:pPr lvl="1" eaLnBrk="1" hangingPunct="1">
              <a:spcBef>
                <a:spcPct val="60000"/>
              </a:spcBef>
            </a:pPr>
            <a:endParaRPr lang="en-US" altLang="el-GR" dirty="0"/>
          </a:p>
        </p:txBody>
      </p:sp>
    </p:spTree>
    <p:extLst>
      <p:ext uri="{BB962C8B-B14F-4D97-AF65-F5344CB8AC3E}">
        <p14:creationId xmlns:p14="http://schemas.microsoft.com/office/powerpoint/2010/main" val="2064121611"/>
      </p:ext>
    </p:extLst>
  </p:cSld>
  <p:clrMapOvr>
    <a:masterClrMapping/>
  </p:clrMapOvr>
  <p:transition spd="med">
    <p:wipe dir="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a:extLst>
              <a:ext uri="{FF2B5EF4-FFF2-40B4-BE49-F238E27FC236}">
                <a16:creationId xmlns:a16="http://schemas.microsoft.com/office/drawing/2014/main" id="{4359AF21-F0CC-476D-A6B0-1305108EFA21}"/>
              </a:ext>
            </a:extLst>
          </p:cNvPr>
          <p:cNvSpPr>
            <a:spLocks noGrp="1" noChangeArrowheads="1"/>
          </p:cNvSpPr>
          <p:nvPr>
            <p:ph type="title"/>
          </p:nvPr>
        </p:nvSpPr>
        <p:spPr>
          <a:xfrm>
            <a:off x="1057435" y="955799"/>
            <a:ext cx="5038565" cy="647700"/>
          </a:xfrm>
        </p:spPr>
        <p:txBody>
          <a:bodyPr>
            <a:normAutofit/>
          </a:bodyPr>
          <a:lstStyle/>
          <a:p>
            <a:pPr algn="ctr" eaLnBrk="1" hangingPunct="1"/>
            <a:r>
              <a:rPr lang="en-US" altLang="el-GR" sz="2000" b="1" dirty="0"/>
              <a:t>Derivation of Duration</a:t>
            </a:r>
            <a:endParaRPr lang="el-GR" altLang="el-GR" sz="2000" b="1" dirty="0"/>
          </a:p>
        </p:txBody>
      </p:sp>
      <p:pic>
        <p:nvPicPr>
          <p:cNvPr id="4" name="Picture 4">
            <a:extLst>
              <a:ext uri="{FF2B5EF4-FFF2-40B4-BE49-F238E27FC236}">
                <a16:creationId xmlns:a16="http://schemas.microsoft.com/office/drawing/2014/main" id="{C6637D00-F793-4763-8537-A8656104AE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2654" y="1263157"/>
            <a:ext cx="4295266" cy="3823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Εικόνα 2"/>
          <p:cNvPicPr>
            <a:picLocks noChangeAspect="1"/>
          </p:cNvPicPr>
          <p:nvPr/>
        </p:nvPicPr>
        <p:blipFill>
          <a:blip r:embed="rId3"/>
          <a:stretch>
            <a:fillRect/>
          </a:stretch>
        </p:blipFill>
        <p:spPr>
          <a:xfrm>
            <a:off x="550416" y="1651247"/>
            <a:ext cx="6480699" cy="4422382"/>
          </a:xfrm>
          <a:prstGeom prst="rect">
            <a:avLst/>
          </a:prstGeom>
        </p:spPr>
      </p:pic>
      <p:pic>
        <p:nvPicPr>
          <p:cNvPr id="5" name="Εικόνα 4">
            <a:extLst>
              <a:ext uri="{FF2B5EF4-FFF2-40B4-BE49-F238E27FC236}">
                <a16:creationId xmlns:a16="http://schemas.microsoft.com/office/drawing/2014/main" id="{5958CA83-7116-4DBB-BFF5-FB7D37F984E1}"/>
              </a:ext>
            </a:extLst>
          </p:cNvPr>
          <p:cNvPicPr>
            <a:picLocks noChangeAspect="1"/>
          </p:cNvPicPr>
          <p:nvPr/>
        </p:nvPicPr>
        <p:blipFill>
          <a:blip r:embed="rId4"/>
          <a:stretch>
            <a:fillRect/>
          </a:stretch>
        </p:blipFill>
        <p:spPr>
          <a:xfrm>
            <a:off x="8461136" y="5018394"/>
            <a:ext cx="1394691" cy="665019"/>
          </a:xfrm>
          <a:prstGeom prst="rect">
            <a:avLst/>
          </a:prstGeom>
        </p:spPr>
      </p:pic>
      <p:sp>
        <p:nvSpPr>
          <p:cNvPr id="2" name="Τίτλος 1">
            <a:extLst>
              <a:ext uri="{FF2B5EF4-FFF2-40B4-BE49-F238E27FC236}">
                <a16:creationId xmlns:a16="http://schemas.microsoft.com/office/drawing/2014/main" id="{54C0B405-5D79-B2A4-A26F-FA7722F17C72}"/>
              </a:ext>
            </a:extLst>
          </p:cNvPr>
          <p:cNvSpPr txBox="1">
            <a:spLocks/>
          </p:cNvSpPr>
          <p:nvPr/>
        </p:nvSpPr>
        <p:spPr>
          <a:xfrm>
            <a:off x="749676" y="266497"/>
            <a:ext cx="10515600" cy="6415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a:t>Bond Risk </a:t>
            </a:r>
            <a:endParaRPr lang="en-GB" sz="4000" b="1" dirty="0"/>
          </a:p>
        </p:txBody>
      </p:sp>
    </p:spTree>
    <p:extLst>
      <p:ext uri="{BB962C8B-B14F-4D97-AF65-F5344CB8AC3E}">
        <p14:creationId xmlns:p14="http://schemas.microsoft.com/office/powerpoint/2010/main" val="46039853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1" name="Rectangle 3">
            <a:extLst>
              <a:ext uri="{FF2B5EF4-FFF2-40B4-BE49-F238E27FC236}">
                <a16:creationId xmlns:a16="http://schemas.microsoft.com/office/drawing/2014/main" id="{52A7AA79-59EF-4247-8D1B-1E05195AB0DD}"/>
              </a:ext>
            </a:extLst>
          </p:cNvPr>
          <p:cNvSpPr>
            <a:spLocks noGrp="1" noChangeArrowheads="1"/>
          </p:cNvSpPr>
          <p:nvPr>
            <p:ph idx="1"/>
          </p:nvPr>
        </p:nvSpPr>
        <p:spPr>
          <a:xfrm>
            <a:off x="461818" y="1330036"/>
            <a:ext cx="4633965" cy="5328216"/>
          </a:xfrm>
        </p:spPr>
        <p:txBody>
          <a:bodyPr>
            <a:normAutofit/>
          </a:bodyPr>
          <a:lstStyle/>
          <a:p>
            <a:pPr eaLnBrk="1" hangingPunct="1"/>
            <a:r>
              <a:rPr lang="en-US" altLang="el-GR" sz="2000" b="1" dirty="0">
                <a:solidFill>
                  <a:srgbClr val="FF0000"/>
                </a:solidFill>
              </a:rPr>
              <a:t>Estimate Duration</a:t>
            </a:r>
            <a:r>
              <a:rPr lang="el-GR" altLang="el-GR" sz="2000" b="1" dirty="0">
                <a:solidFill>
                  <a:srgbClr val="FF0000"/>
                </a:solidFill>
              </a:rPr>
              <a:t>:</a:t>
            </a:r>
          </a:p>
          <a:p>
            <a:pPr eaLnBrk="1" hangingPunct="1"/>
            <a:r>
              <a:rPr lang="en-US" altLang="el-GR" sz="2000" dirty="0"/>
              <a:t>Maturity		: </a:t>
            </a:r>
            <a:r>
              <a:rPr lang="en-GB" altLang="el-GR" sz="2000" dirty="0"/>
              <a:t>2</a:t>
            </a:r>
            <a:r>
              <a:rPr lang="el-GR" altLang="el-GR" sz="2000" dirty="0"/>
              <a:t>-</a:t>
            </a:r>
            <a:r>
              <a:rPr lang="en-US" altLang="el-GR" sz="2000" dirty="0"/>
              <a:t>year </a:t>
            </a:r>
            <a:endParaRPr lang="el-GR" altLang="el-GR" sz="2000" dirty="0"/>
          </a:p>
          <a:p>
            <a:pPr eaLnBrk="1" hangingPunct="1"/>
            <a:r>
              <a:rPr lang="en-US" altLang="el-GR" sz="2000" dirty="0"/>
              <a:t>Coupon rate		:</a:t>
            </a:r>
            <a:r>
              <a:rPr lang="el-GR" altLang="el-GR" sz="2000" dirty="0"/>
              <a:t> </a:t>
            </a:r>
            <a:r>
              <a:rPr lang="en-GB" altLang="el-GR" sz="2000" dirty="0"/>
              <a:t>6</a:t>
            </a:r>
            <a:r>
              <a:rPr lang="el-GR" altLang="el-GR" sz="2000" dirty="0"/>
              <a:t>%</a:t>
            </a:r>
          </a:p>
          <a:p>
            <a:pPr eaLnBrk="1" hangingPunct="1"/>
            <a:r>
              <a:rPr lang="en-US" altLang="el-GR" sz="2000" dirty="0"/>
              <a:t>Coupon payments	:</a:t>
            </a:r>
            <a:r>
              <a:rPr lang="el-GR" altLang="el-GR" sz="2000" dirty="0"/>
              <a:t> </a:t>
            </a:r>
            <a:r>
              <a:rPr lang="en-US" altLang="el-GR" sz="2000" dirty="0"/>
              <a:t>Annual</a:t>
            </a:r>
            <a:endParaRPr lang="el-GR" altLang="el-GR" sz="2000" dirty="0"/>
          </a:p>
          <a:p>
            <a:pPr eaLnBrk="1" hangingPunct="1"/>
            <a:r>
              <a:rPr lang="en-US" altLang="el-GR" sz="2000" dirty="0"/>
              <a:t>Discount rate		: </a:t>
            </a:r>
            <a:r>
              <a:rPr lang="en-GB" altLang="el-GR" sz="2000" dirty="0"/>
              <a:t>4</a:t>
            </a:r>
            <a:r>
              <a:rPr lang="el-GR" altLang="el-GR" sz="2000" dirty="0"/>
              <a:t>%</a:t>
            </a:r>
            <a:endParaRPr lang="en-US" altLang="el-GR" sz="2000" dirty="0"/>
          </a:p>
          <a:p>
            <a:pPr eaLnBrk="1" hangingPunct="1"/>
            <a:r>
              <a:rPr lang="en-US" altLang="el-GR" sz="2000" dirty="0"/>
              <a:t>Par 			: 100</a:t>
            </a:r>
          </a:p>
          <a:p>
            <a:pPr eaLnBrk="1" hangingPunct="1"/>
            <a:endParaRPr lang="en-US" altLang="el-GR" sz="2000" dirty="0"/>
          </a:p>
          <a:p>
            <a:r>
              <a:rPr lang="en-GB" altLang="el-GR" sz="2000" dirty="0"/>
              <a:t>If you expect yields to decline by 0.75%</a:t>
            </a:r>
          </a:p>
          <a:p>
            <a:r>
              <a:rPr lang="en-GB" altLang="el-GR" sz="2000" dirty="0"/>
              <a:t>(75 basis points)</a:t>
            </a:r>
          </a:p>
          <a:p>
            <a:pPr eaLnBrk="1" hangingPunct="1"/>
            <a:endParaRPr lang="en-GB" altLang="el-GR" sz="2000" i="1" dirty="0">
              <a:solidFill>
                <a:srgbClr val="FF0000"/>
              </a:solidFill>
            </a:endParaRPr>
          </a:p>
          <a:p>
            <a:pPr eaLnBrk="1" hangingPunct="1"/>
            <a:r>
              <a:rPr lang="en-GB" altLang="el-GR" sz="2000" i="1" dirty="0">
                <a:solidFill>
                  <a:srgbClr val="FF0000"/>
                </a:solidFill>
              </a:rPr>
              <a:t>The change in the bond price will be: </a:t>
            </a:r>
          </a:p>
          <a:p>
            <a:pPr marL="0" indent="0" algn="ctr" eaLnBrk="1" hangingPunct="1">
              <a:buNone/>
            </a:pPr>
            <a:r>
              <a:rPr lang="en-GB" altLang="el-GR" sz="2000" b="1" i="1" dirty="0">
                <a:solidFill>
                  <a:srgbClr val="FF0000"/>
                </a:solidFill>
              </a:rPr>
              <a:t>%ΔP = -1.86 (-0.75) = 1.40%</a:t>
            </a:r>
          </a:p>
          <a:p>
            <a:pPr eaLnBrk="1" hangingPunct="1"/>
            <a:endParaRPr lang="en-GB" altLang="el-GR" sz="2000" dirty="0"/>
          </a:p>
          <a:p>
            <a:pPr eaLnBrk="1" hangingPunct="1"/>
            <a:endParaRPr lang="el-GR" altLang="el-GR" sz="2000" dirty="0"/>
          </a:p>
        </p:txBody>
      </p:sp>
      <p:pic>
        <p:nvPicPr>
          <p:cNvPr id="3" name="Εικόνα 2">
            <a:extLst>
              <a:ext uri="{FF2B5EF4-FFF2-40B4-BE49-F238E27FC236}">
                <a16:creationId xmlns:a16="http://schemas.microsoft.com/office/drawing/2014/main" id="{1BEE66FF-F2DE-4158-B9BA-5436E8A7B1E4}"/>
              </a:ext>
            </a:extLst>
          </p:cNvPr>
          <p:cNvPicPr>
            <a:picLocks noChangeAspect="1"/>
          </p:cNvPicPr>
          <p:nvPr/>
        </p:nvPicPr>
        <p:blipFill>
          <a:blip r:embed="rId3"/>
          <a:stretch>
            <a:fillRect/>
          </a:stretch>
        </p:blipFill>
        <p:spPr>
          <a:xfrm>
            <a:off x="5362112" y="435006"/>
            <a:ext cx="6368069" cy="5914543"/>
          </a:xfrm>
          <a:prstGeom prst="rect">
            <a:avLst/>
          </a:prstGeom>
        </p:spPr>
      </p:pic>
      <p:sp>
        <p:nvSpPr>
          <p:cNvPr id="10" name="Τίτλος 1">
            <a:extLst>
              <a:ext uri="{FF2B5EF4-FFF2-40B4-BE49-F238E27FC236}">
                <a16:creationId xmlns:a16="http://schemas.microsoft.com/office/drawing/2014/main" id="{B76EF610-431E-4F16-B16C-1394ED39BC40}"/>
              </a:ext>
            </a:extLst>
          </p:cNvPr>
          <p:cNvSpPr>
            <a:spLocks noGrp="1"/>
          </p:cNvSpPr>
          <p:nvPr>
            <p:ph type="title"/>
          </p:nvPr>
        </p:nvSpPr>
        <p:spPr>
          <a:xfrm>
            <a:off x="598503" y="335674"/>
            <a:ext cx="10515600" cy="690726"/>
          </a:xfrm>
        </p:spPr>
        <p:txBody>
          <a:bodyPr>
            <a:normAutofit/>
          </a:bodyPr>
          <a:lstStyle/>
          <a:p>
            <a:r>
              <a:rPr lang="en-GB" sz="3600" b="1" dirty="0"/>
              <a:t>Bond Risk </a:t>
            </a:r>
          </a:p>
        </p:txBody>
      </p:sp>
    </p:spTree>
    <p:extLst>
      <p:ext uri="{BB962C8B-B14F-4D97-AF65-F5344CB8AC3E}">
        <p14:creationId xmlns:p14="http://schemas.microsoft.com/office/powerpoint/2010/main" val="1812600330"/>
      </p:ext>
    </p:extLst>
  </p:cSld>
  <p:clrMapOvr>
    <a:masterClrMapping/>
  </p:clrMapOvr>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a:extLst>
              <a:ext uri="{FF2B5EF4-FFF2-40B4-BE49-F238E27FC236}">
                <a16:creationId xmlns:a16="http://schemas.microsoft.com/office/drawing/2014/main" id="{FB808AF4-AD41-4DFB-87ED-8A094FA6DFF1}"/>
              </a:ext>
            </a:extLst>
          </p:cNvPr>
          <p:cNvSpPr>
            <a:spLocks noGrp="1" noChangeArrowheads="1"/>
          </p:cNvSpPr>
          <p:nvPr>
            <p:ph type="title"/>
          </p:nvPr>
        </p:nvSpPr>
        <p:spPr>
          <a:xfrm>
            <a:off x="838200" y="365126"/>
            <a:ext cx="10515600" cy="609600"/>
          </a:xfrm>
        </p:spPr>
        <p:txBody>
          <a:bodyPr>
            <a:normAutofit fontScale="90000"/>
          </a:bodyPr>
          <a:lstStyle/>
          <a:p>
            <a:pPr eaLnBrk="1" hangingPunct="1"/>
            <a:br>
              <a:rPr lang="el-GR" altLang="el-GR" sz="4000" dirty="0"/>
            </a:br>
            <a:r>
              <a:rPr lang="it-IT" altLang="el-GR" sz="4000" b="1" dirty="0"/>
              <a:t>Bond Risk - </a:t>
            </a:r>
            <a:r>
              <a:rPr lang="en-US" altLang="el-GR" sz="4000" b="1" dirty="0"/>
              <a:t>Portfolio Duration</a:t>
            </a:r>
            <a:r>
              <a:rPr lang="el-GR" altLang="el-GR" sz="4000" b="1" dirty="0"/>
              <a:t> </a:t>
            </a:r>
            <a:br>
              <a:rPr lang="el-GR" altLang="el-GR" sz="4000" dirty="0"/>
            </a:br>
            <a:endParaRPr lang="en-US" altLang="el-GR" sz="4000" dirty="0"/>
          </a:p>
        </p:txBody>
      </p:sp>
      <p:sp>
        <p:nvSpPr>
          <p:cNvPr id="239619" name="Rectangle 3">
            <a:extLst>
              <a:ext uri="{FF2B5EF4-FFF2-40B4-BE49-F238E27FC236}">
                <a16:creationId xmlns:a16="http://schemas.microsoft.com/office/drawing/2014/main" id="{0DB831B9-24D5-4197-8EDD-052353B4A3F9}"/>
              </a:ext>
            </a:extLst>
          </p:cNvPr>
          <p:cNvSpPr>
            <a:spLocks noGrp="1" noChangeArrowheads="1"/>
          </p:cNvSpPr>
          <p:nvPr>
            <p:ph idx="1"/>
          </p:nvPr>
        </p:nvSpPr>
        <p:spPr>
          <a:xfrm>
            <a:off x="683639" y="1534059"/>
            <a:ext cx="7444361" cy="609600"/>
          </a:xfrm>
        </p:spPr>
        <p:txBody>
          <a:bodyPr/>
          <a:lstStyle/>
          <a:p>
            <a:pPr algn="just" eaLnBrk="1" hangingPunct="1"/>
            <a:r>
              <a:rPr lang="en-US" altLang="el-GR" sz="1800" dirty="0"/>
              <a:t>The duration of a portfolio is equal to the weighted average of the Duration of each bond in the portfolio:</a:t>
            </a:r>
          </a:p>
        </p:txBody>
      </p:sp>
      <p:pic>
        <p:nvPicPr>
          <p:cNvPr id="239620" name="Picture 5">
            <a:extLst>
              <a:ext uri="{FF2B5EF4-FFF2-40B4-BE49-F238E27FC236}">
                <a16:creationId xmlns:a16="http://schemas.microsoft.com/office/drawing/2014/main" id="{2A120F16-C9BB-4C7D-9972-FF046ED411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0955" y="1205273"/>
            <a:ext cx="2655832" cy="1574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Εικόνα 8">
            <a:extLst>
              <a:ext uri="{FF2B5EF4-FFF2-40B4-BE49-F238E27FC236}">
                <a16:creationId xmlns:a16="http://schemas.microsoft.com/office/drawing/2014/main" id="{E77B7BA5-BE36-47E4-9B9C-316A740667AC}"/>
              </a:ext>
            </a:extLst>
          </p:cNvPr>
          <p:cNvPicPr>
            <a:picLocks noChangeAspect="1"/>
          </p:cNvPicPr>
          <p:nvPr/>
        </p:nvPicPr>
        <p:blipFill>
          <a:blip r:embed="rId4"/>
          <a:stretch>
            <a:fillRect/>
          </a:stretch>
        </p:blipFill>
        <p:spPr>
          <a:xfrm>
            <a:off x="2401455" y="2992583"/>
            <a:ext cx="7287489" cy="3112550"/>
          </a:xfrm>
          <a:prstGeom prst="rect">
            <a:avLst/>
          </a:prstGeom>
        </p:spPr>
      </p:pic>
    </p:spTree>
    <p:extLst>
      <p:ext uri="{BB962C8B-B14F-4D97-AF65-F5344CB8AC3E}">
        <p14:creationId xmlns:p14="http://schemas.microsoft.com/office/powerpoint/2010/main" val="405630305"/>
      </p:ext>
    </p:extLst>
  </p:cSld>
  <p:clrMapOvr>
    <a:masterClrMapping/>
  </p:clrMapOvr>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56F31E10-F839-4C16-83E7-553C06A8B9BE}"/>
              </a:ext>
            </a:extLst>
          </p:cNvPr>
          <p:cNvSpPr>
            <a:spLocks noGrp="1"/>
          </p:cNvSpPr>
          <p:nvPr>
            <p:ph type="title"/>
          </p:nvPr>
        </p:nvSpPr>
        <p:spPr>
          <a:xfrm>
            <a:off x="721453" y="365126"/>
            <a:ext cx="10632347" cy="641554"/>
          </a:xfrm>
        </p:spPr>
        <p:txBody>
          <a:bodyPr>
            <a:normAutofit/>
          </a:bodyPr>
          <a:lstStyle/>
          <a:p>
            <a:r>
              <a:rPr lang="en-US" altLang="el-GR" sz="3600" b="1" dirty="0"/>
              <a:t>Bond Risk - Problems with D</a:t>
            </a:r>
            <a:r>
              <a:rPr lang="el-GR" altLang="el-GR" sz="3600" b="1" dirty="0"/>
              <a:t> </a:t>
            </a:r>
            <a:endParaRPr lang="en-GB" sz="3600" dirty="0"/>
          </a:p>
        </p:txBody>
      </p:sp>
      <p:pic>
        <p:nvPicPr>
          <p:cNvPr id="10" name="Θέση περιεχομένου 9">
            <a:extLst>
              <a:ext uri="{FF2B5EF4-FFF2-40B4-BE49-F238E27FC236}">
                <a16:creationId xmlns:a16="http://schemas.microsoft.com/office/drawing/2014/main" id="{2CEA1770-8A5C-49EC-A85A-4A8AE064B1BB}"/>
              </a:ext>
            </a:extLst>
          </p:cNvPr>
          <p:cNvPicPr>
            <a:picLocks noGrp="1" noChangeAspect="1"/>
          </p:cNvPicPr>
          <p:nvPr>
            <p:ph idx="1"/>
          </p:nvPr>
        </p:nvPicPr>
        <p:blipFill>
          <a:blip r:embed="rId2"/>
          <a:stretch>
            <a:fillRect/>
          </a:stretch>
        </p:blipFill>
        <p:spPr>
          <a:xfrm>
            <a:off x="806092" y="1514764"/>
            <a:ext cx="4391025" cy="4414981"/>
          </a:xfrm>
        </p:spPr>
      </p:pic>
      <p:pic>
        <p:nvPicPr>
          <p:cNvPr id="11" name="Εικόνα 10">
            <a:extLst>
              <a:ext uri="{FF2B5EF4-FFF2-40B4-BE49-F238E27FC236}">
                <a16:creationId xmlns:a16="http://schemas.microsoft.com/office/drawing/2014/main" id="{BF73207C-76BB-4C97-8F72-E35E68F12100}"/>
              </a:ext>
            </a:extLst>
          </p:cNvPr>
          <p:cNvPicPr>
            <a:picLocks noChangeAspect="1"/>
          </p:cNvPicPr>
          <p:nvPr/>
        </p:nvPicPr>
        <p:blipFill>
          <a:blip r:embed="rId3"/>
          <a:stretch>
            <a:fillRect/>
          </a:stretch>
        </p:blipFill>
        <p:spPr>
          <a:xfrm>
            <a:off x="5991895" y="1514764"/>
            <a:ext cx="5361905" cy="4599709"/>
          </a:xfrm>
          <a:prstGeom prst="rect">
            <a:avLst/>
          </a:prstGeom>
        </p:spPr>
      </p:pic>
    </p:spTree>
    <p:extLst>
      <p:ext uri="{BB962C8B-B14F-4D97-AF65-F5344CB8AC3E}">
        <p14:creationId xmlns:p14="http://schemas.microsoft.com/office/powerpoint/2010/main" val="47319316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a:extLst>
              <a:ext uri="{FF2B5EF4-FFF2-40B4-BE49-F238E27FC236}">
                <a16:creationId xmlns:a16="http://schemas.microsoft.com/office/drawing/2014/main" id="{DBEF20E6-49B0-4A54-BD84-B979A03A2EB3}"/>
              </a:ext>
            </a:extLst>
          </p:cNvPr>
          <p:cNvSpPr>
            <a:spLocks noGrp="1" noChangeArrowheads="1"/>
          </p:cNvSpPr>
          <p:nvPr>
            <p:ph type="title"/>
          </p:nvPr>
        </p:nvSpPr>
        <p:spPr>
          <a:xfrm>
            <a:off x="838200" y="365126"/>
            <a:ext cx="10515600" cy="893224"/>
          </a:xfrm>
        </p:spPr>
        <p:txBody>
          <a:bodyPr>
            <a:normAutofit/>
          </a:bodyPr>
          <a:lstStyle/>
          <a:p>
            <a:pPr eaLnBrk="1" hangingPunct="1"/>
            <a:r>
              <a:rPr lang="en-US" altLang="el-GR" sz="3600" b="1" dirty="0"/>
              <a:t>Bond Risk - Convexity</a:t>
            </a:r>
          </a:p>
        </p:txBody>
      </p:sp>
      <p:pic>
        <p:nvPicPr>
          <p:cNvPr id="3" name="Θέση περιεχομένου 2"/>
          <p:cNvPicPr>
            <a:picLocks noGrp="1" noChangeAspect="1"/>
          </p:cNvPicPr>
          <p:nvPr>
            <p:ph idx="1"/>
          </p:nvPr>
        </p:nvPicPr>
        <p:blipFill>
          <a:blip r:embed="rId3"/>
          <a:stretch>
            <a:fillRect/>
          </a:stretch>
        </p:blipFill>
        <p:spPr>
          <a:xfrm>
            <a:off x="955195" y="1707320"/>
            <a:ext cx="6032833" cy="2109671"/>
          </a:xfrm>
          <a:prstGeom prst="rect">
            <a:avLst/>
          </a:prstGeom>
        </p:spPr>
      </p:pic>
      <p:graphicFrame>
        <p:nvGraphicFramePr>
          <p:cNvPr id="4" name="Object 3">
            <a:extLst>
              <a:ext uri="{FF2B5EF4-FFF2-40B4-BE49-F238E27FC236}">
                <a16:creationId xmlns:a16="http://schemas.microsoft.com/office/drawing/2014/main" id="{846C0AEB-42DC-49C4-B7F3-D54B0FDDDF6E}"/>
              </a:ext>
            </a:extLst>
          </p:cNvPr>
          <p:cNvGraphicFramePr>
            <a:graphicFrameLocks noChangeAspect="1"/>
          </p:cNvGraphicFramePr>
          <p:nvPr>
            <p:extLst>
              <p:ext uri="{D42A27DB-BD31-4B8C-83A1-F6EECF244321}">
                <p14:modId xmlns:p14="http://schemas.microsoft.com/office/powerpoint/2010/main" val="3370873654"/>
              </p:ext>
            </p:extLst>
          </p:nvPr>
        </p:nvGraphicFramePr>
        <p:xfrm>
          <a:off x="8640660" y="1707320"/>
          <a:ext cx="2053715" cy="1237216"/>
        </p:xfrm>
        <a:graphic>
          <a:graphicData uri="http://schemas.openxmlformats.org/presentationml/2006/ole">
            <mc:AlternateContent xmlns:mc="http://schemas.openxmlformats.org/markup-compatibility/2006">
              <mc:Choice xmlns:v="urn:schemas-microsoft-com:vml" Requires="v">
                <p:oleObj name="Bitmap Image" r:id="rId4" imgW="2076740" imgH="495369" progId="Paint.Picture">
                  <p:embed/>
                </p:oleObj>
              </mc:Choice>
              <mc:Fallback>
                <p:oleObj name="Bitmap Image" r:id="rId4" imgW="2076740" imgH="495369" progId="Paint.Picture">
                  <p:embed/>
                  <p:pic>
                    <p:nvPicPr>
                      <p:cNvPr id="4" name="Object 3">
                        <a:extLst>
                          <a:ext uri="{FF2B5EF4-FFF2-40B4-BE49-F238E27FC236}">
                            <a16:creationId xmlns:a16="http://schemas.microsoft.com/office/drawing/2014/main" id="{846C0AEB-42DC-49C4-B7F3-D54B0FDDDF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40660" y="1707320"/>
                        <a:ext cx="2053715" cy="1237216"/>
                      </a:xfrm>
                      <a:prstGeom prst="rect">
                        <a:avLst/>
                      </a:prstGeom>
                      <a:noFill/>
                      <a:ln>
                        <a:noFill/>
                      </a:ln>
                      <a:effectLst/>
                    </p:spPr>
                  </p:pic>
                </p:oleObj>
              </mc:Fallback>
            </mc:AlternateContent>
          </a:graphicData>
        </a:graphic>
      </p:graphicFrame>
      <p:pic>
        <p:nvPicPr>
          <p:cNvPr id="5" name="Εικόνα 4">
            <a:extLst>
              <a:ext uri="{FF2B5EF4-FFF2-40B4-BE49-F238E27FC236}">
                <a16:creationId xmlns:a16="http://schemas.microsoft.com/office/drawing/2014/main" id="{8D303107-530E-4CD1-AA7B-0C83FB09927E}"/>
              </a:ext>
            </a:extLst>
          </p:cNvPr>
          <p:cNvPicPr>
            <a:picLocks noChangeAspect="1"/>
          </p:cNvPicPr>
          <p:nvPr/>
        </p:nvPicPr>
        <p:blipFill>
          <a:blip r:embed="rId6"/>
          <a:stretch>
            <a:fillRect/>
          </a:stretch>
        </p:blipFill>
        <p:spPr>
          <a:xfrm>
            <a:off x="1115737" y="4265961"/>
            <a:ext cx="9479558" cy="1983837"/>
          </a:xfrm>
          <a:prstGeom prst="rect">
            <a:avLst/>
          </a:prstGeom>
        </p:spPr>
      </p:pic>
    </p:spTree>
    <p:extLst>
      <p:ext uri="{BB962C8B-B14F-4D97-AF65-F5344CB8AC3E}">
        <p14:creationId xmlns:p14="http://schemas.microsoft.com/office/powerpoint/2010/main" val="3821271327"/>
      </p:ext>
    </p:extLst>
  </p:cSld>
  <p:clrMapOvr>
    <a:masterClrMapping/>
  </p:clrMapOvr>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a:extLst>
              <a:ext uri="{FF2B5EF4-FFF2-40B4-BE49-F238E27FC236}">
                <a16:creationId xmlns:a16="http://schemas.microsoft.com/office/drawing/2014/main" id="{B02B2471-D5DD-49EF-AAB1-58B599775AE7}"/>
              </a:ext>
            </a:extLst>
          </p:cNvPr>
          <p:cNvSpPr>
            <a:spLocks noGrp="1" noChangeArrowheads="1"/>
          </p:cNvSpPr>
          <p:nvPr>
            <p:ph type="title"/>
          </p:nvPr>
        </p:nvSpPr>
        <p:spPr>
          <a:xfrm>
            <a:off x="838200" y="365125"/>
            <a:ext cx="10515600" cy="767389"/>
          </a:xfrm>
        </p:spPr>
        <p:txBody>
          <a:bodyPr>
            <a:normAutofit/>
          </a:bodyPr>
          <a:lstStyle/>
          <a:p>
            <a:pPr eaLnBrk="1" hangingPunct="1"/>
            <a:r>
              <a:rPr lang="en-US" altLang="el-GR" sz="3600" b="1" dirty="0"/>
              <a:t>Duration, Convexity, and interest rate changes </a:t>
            </a:r>
            <a:r>
              <a:rPr lang="el-GR" altLang="el-GR" sz="3600" b="1" dirty="0"/>
              <a:t> </a:t>
            </a:r>
            <a:endParaRPr lang="en-US" altLang="el-GR" sz="3600" b="1" dirty="0"/>
          </a:p>
        </p:txBody>
      </p:sp>
      <p:sp>
        <p:nvSpPr>
          <p:cNvPr id="256003" name="Rectangle 3">
            <a:extLst>
              <a:ext uri="{FF2B5EF4-FFF2-40B4-BE49-F238E27FC236}">
                <a16:creationId xmlns:a16="http://schemas.microsoft.com/office/drawing/2014/main" id="{700DDC03-EDD9-4DD0-8224-65D72B8F06E3}"/>
              </a:ext>
            </a:extLst>
          </p:cNvPr>
          <p:cNvSpPr>
            <a:spLocks noGrp="1" noChangeArrowheads="1"/>
          </p:cNvSpPr>
          <p:nvPr>
            <p:ph idx="1"/>
          </p:nvPr>
        </p:nvSpPr>
        <p:spPr>
          <a:xfrm>
            <a:off x="838200" y="1451296"/>
            <a:ext cx="10515600" cy="4725668"/>
          </a:xfrm>
        </p:spPr>
        <p:txBody>
          <a:bodyPr>
            <a:normAutofit/>
          </a:bodyPr>
          <a:lstStyle/>
          <a:p>
            <a:pPr eaLnBrk="1" hangingPunct="1"/>
            <a:endParaRPr lang="en-US" altLang="el-GR" sz="2200" dirty="0"/>
          </a:p>
          <a:p>
            <a:pPr eaLnBrk="1" hangingPunct="1"/>
            <a:r>
              <a:rPr lang="en-US" altLang="el-GR" sz="2200" dirty="0"/>
              <a:t>It can be shown that the approximate change in the price of a bond for a given change in the rates </a:t>
            </a:r>
            <a:r>
              <a:rPr lang="el-GR" altLang="el-GR" sz="2200" dirty="0"/>
              <a:t>(</a:t>
            </a:r>
            <a:r>
              <a:rPr lang="el-GR" altLang="el-GR" sz="2200" i="1" dirty="0"/>
              <a:t>Δ</a:t>
            </a:r>
            <a:r>
              <a:rPr lang="en-US" altLang="el-GR" sz="2200" i="1" dirty="0"/>
              <a:t>r</a:t>
            </a:r>
            <a:r>
              <a:rPr lang="el-GR" altLang="el-GR" sz="2200" dirty="0"/>
              <a:t>) </a:t>
            </a:r>
            <a:r>
              <a:rPr lang="en-US" altLang="el-GR" sz="2200" dirty="0"/>
              <a:t>due to convexity will be equal to</a:t>
            </a:r>
            <a:r>
              <a:rPr lang="el-GR" altLang="el-GR" sz="2200" dirty="0"/>
              <a:t>:</a:t>
            </a:r>
          </a:p>
          <a:p>
            <a:pPr eaLnBrk="1" hangingPunct="1"/>
            <a:endParaRPr lang="el-GR" altLang="el-GR" sz="2200" dirty="0"/>
          </a:p>
          <a:p>
            <a:pPr algn="ctr">
              <a:buNone/>
            </a:pPr>
            <a:endParaRPr lang="en-GB" altLang="el-GR" sz="2200" b="1" dirty="0"/>
          </a:p>
          <a:p>
            <a:pPr algn="ctr">
              <a:buNone/>
            </a:pPr>
            <a:r>
              <a:rPr lang="el-GR" altLang="el-GR" sz="4000" b="1" dirty="0"/>
              <a:t>ΔΡ</a:t>
            </a:r>
            <a:r>
              <a:rPr lang="en-US" altLang="el-GR" sz="4000" b="1" dirty="0"/>
              <a:t> = </a:t>
            </a:r>
            <a:r>
              <a:rPr lang="el-GR" altLang="el-GR" sz="4000" b="1" dirty="0"/>
              <a:t>-</a:t>
            </a:r>
            <a:r>
              <a:rPr lang="en-US" altLang="el-GR" sz="4000" b="1" dirty="0"/>
              <a:t>D* (</a:t>
            </a:r>
            <a:r>
              <a:rPr lang="el-GR" altLang="el-GR" sz="4000" b="1" dirty="0"/>
              <a:t>Δ</a:t>
            </a:r>
            <a:r>
              <a:rPr lang="en-US" altLang="el-GR" sz="4000" b="1" dirty="0"/>
              <a:t>r) + (0,5) C (</a:t>
            </a:r>
            <a:r>
              <a:rPr lang="el-GR" altLang="el-GR" sz="4000" b="1" dirty="0"/>
              <a:t>Δ</a:t>
            </a:r>
            <a:r>
              <a:rPr lang="en-US" altLang="el-GR" sz="4000" b="1" dirty="0"/>
              <a:t>r)</a:t>
            </a:r>
            <a:r>
              <a:rPr lang="el-GR" altLang="el-GR" sz="4000" b="1" baseline="30000" dirty="0"/>
              <a:t>2</a:t>
            </a:r>
            <a:endParaRPr lang="en-US" altLang="el-GR" sz="4000" b="1" baseline="30000" dirty="0"/>
          </a:p>
          <a:p>
            <a:pPr algn="ctr" eaLnBrk="1" hangingPunct="1"/>
            <a:endParaRPr lang="en-US" altLang="el-GR" sz="4400" b="1" baseline="30000" dirty="0"/>
          </a:p>
        </p:txBody>
      </p:sp>
    </p:spTree>
    <p:extLst>
      <p:ext uri="{BB962C8B-B14F-4D97-AF65-F5344CB8AC3E}">
        <p14:creationId xmlns:p14="http://schemas.microsoft.com/office/powerpoint/2010/main" val="2357493530"/>
      </p:ext>
    </p:extLst>
  </p:cSld>
  <p:clrMapOvr>
    <a:masterClrMapping/>
  </p:clrMapOvr>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6AF5E805-A202-41BF-A445-EF39335CA88D}"/>
              </a:ext>
            </a:extLst>
          </p:cNvPr>
          <p:cNvSpPr>
            <a:spLocks noGrp="1"/>
          </p:cNvSpPr>
          <p:nvPr>
            <p:ph type="title"/>
          </p:nvPr>
        </p:nvSpPr>
        <p:spPr>
          <a:xfrm>
            <a:off x="838200" y="365126"/>
            <a:ext cx="10515600" cy="607998"/>
          </a:xfrm>
        </p:spPr>
        <p:txBody>
          <a:bodyPr>
            <a:noAutofit/>
          </a:bodyPr>
          <a:lstStyle/>
          <a:p>
            <a:r>
              <a:rPr lang="en-GB" sz="3600" b="1" dirty="0"/>
              <a:t>Bond Risk - Duration </a:t>
            </a:r>
          </a:p>
        </p:txBody>
      </p:sp>
      <p:sp>
        <p:nvSpPr>
          <p:cNvPr id="3" name="Θέση περιεχομένου 2">
            <a:extLst>
              <a:ext uri="{FF2B5EF4-FFF2-40B4-BE49-F238E27FC236}">
                <a16:creationId xmlns:a16="http://schemas.microsoft.com/office/drawing/2014/main" id="{3E16CB37-399E-4041-BAA7-BCF42D9792F2}"/>
              </a:ext>
            </a:extLst>
          </p:cNvPr>
          <p:cNvSpPr>
            <a:spLocks noGrp="1"/>
          </p:cNvSpPr>
          <p:nvPr>
            <p:ph idx="1"/>
          </p:nvPr>
        </p:nvSpPr>
        <p:spPr>
          <a:xfrm>
            <a:off x="838200" y="1476461"/>
            <a:ext cx="10515600" cy="4700501"/>
          </a:xfrm>
        </p:spPr>
        <p:txBody>
          <a:bodyPr>
            <a:normAutofit/>
          </a:bodyPr>
          <a:lstStyle/>
          <a:p>
            <a:pPr algn="just"/>
            <a:endParaRPr lang="en-GB" sz="2400" dirty="0"/>
          </a:p>
          <a:p>
            <a:pPr algn="just"/>
            <a:r>
              <a:rPr lang="en-GB" sz="2400" dirty="0"/>
              <a:t>Assume that you expect a </a:t>
            </a:r>
            <a:r>
              <a:rPr lang="en-GB" sz="2400" b="1" dirty="0">
                <a:solidFill>
                  <a:srgbClr val="FF0000"/>
                </a:solidFill>
              </a:rPr>
              <a:t>major decline in interest rates (i.e. prices will ↑)</a:t>
            </a:r>
          </a:p>
          <a:p>
            <a:pPr algn="just"/>
            <a:endParaRPr lang="en-GB" sz="2400" dirty="0"/>
          </a:p>
          <a:p>
            <a:pPr algn="just"/>
            <a:r>
              <a:rPr lang="en-GB" sz="2400" dirty="0"/>
              <a:t>You want a bond portfolio with as </a:t>
            </a:r>
            <a:r>
              <a:rPr lang="en-GB" sz="2400" b="1" dirty="0">
                <a:solidFill>
                  <a:srgbClr val="FF0000"/>
                </a:solidFill>
              </a:rPr>
              <a:t>high duration as possible (max sensitivity)</a:t>
            </a:r>
          </a:p>
          <a:p>
            <a:pPr algn="just"/>
            <a:endParaRPr lang="en-GB" sz="2400" b="1" dirty="0">
              <a:solidFill>
                <a:srgbClr val="FF0000"/>
              </a:solidFill>
            </a:endParaRPr>
          </a:p>
          <a:p>
            <a:pPr marL="0" indent="0" algn="just">
              <a:buNone/>
            </a:pPr>
            <a:r>
              <a:rPr lang="en-GB" sz="2400" dirty="0"/>
              <a:t>→	For example, invest in </a:t>
            </a:r>
            <a:r>
              <a:rPr lang="en-GB" sz="2400" b="1" dirty="0">
                <a:solidFill>
                  <a:srgbClr val="FF0000"/>
                </a:solidFill>
              </a:rPr>
              <a:t>long-maturity bonds</a:t>
            </a:r>
          </a:p>
          <a:p>
            <a:pPr marL="0" indent="0" algn="just">
              <a:buNone/>
            </a:pPr>
            <a:endParaRPr lang="en-GB" sz="2400" dirty="0"/>
          </a:p>
          <a:p>
            <a:pPr marL="0" indent="0" algn="just">
              <a:buNone/>
            </a:pPr>
            <a:r>
              <a:rPr lang="en-GB" sz="2400" dirty="0"/>
              <a:t>(And visa versa) </a:t>
            </a:r>
          </a:p>
        </p:txBody>
      </p:sp>
    </p:spTree>
    <p:extLst>
      <p:ext uri="{BB962C8B-B14F-4D97-AF65-F5344CB8AC3E}">
        <p14:creationId xmlns:p14="http://schemas.microsoft.com/office/powerpoint/2010/main" val="221038519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B8FAE255-A696-4710-ADAE-C5347EB201B0}"/>
              </a:ext>
            </a:extLst>
          </p:cNvPr>
          <p:cNvSpPr>
            <a:spLocks noGrp="1"/>
          </p:cNvSpPr>
          <p:nvPr>
            <p:ph idx="1"/>
          </p:nvPr>
        </p:nvSpPr>
        <p:spPr>
          <a:xfrm>
            <a:off x="930479" y="2197916"/>
            <a:ext cx="10515600" cy="2645198"/>
          </a:xfrm>
        </p:spPr>
        <p:txBody>
          <a:bodyPr>
            <a:normAutofit/>
          </a:bodyPr>
          <a:lstStyle/>
          <a:p>
            <a:pPr marL="0" indent="0" algn="ctr">
              <a:buNone/>
            </a:pPr>
            <a:r>
              <a:rPr lang="en-GB" sz="4000" dirty="0"/>
              <a:t>Thank you for your Attention ! </a:t>
            </a:r>
          </a:p>
        </p:txBody>
      </p:sp>
    </p:spTree>
    <p:extLst>
      <p:ext uri="{BB962C8B-B14F-4D97-AF65-F5344CB8AC3E}">
        <p14:creationId xmlns:p14="http://schemas.microsoft.com/office/powerpoint/2010/main" val="147059268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1F88B0F3-627E-43D7-A403-E61C6056063F}"/>
              </a:ext>
            </a:extLst>
          </p:cNvPr>
          <p:cNvSpPr>
            <a:spLocks noGrp="1"/>
          </p:cNvSpPr>
          <p:nvPr>
            <p:ph idx="1"/>
          </p:nvPr>
        </p:nvSpPr>
        <p:spPr>
          <a:xfrm>
            <a:off x="838200" y="1208015"/>
            <a:ext cx="10515600" cy="4968948"/>
          </a:xfrm>
        </p:spPr>
        <p:txBody>
          <a:bodyPr>
            <a:normAutofit fontScale="70000" lnSpcReduction="20000"/>
          </a:bodyPr>
          <a:lstStyle/>
          <a:p>
            <a:pPr marL="0" indent="0">
              <a:buNone/>
            </a:pPr>
            <a:endParaRPr lang="en-GB" sz="2400" dirty="0"/>
          </a:p>
          <a:p>
            <a:pPr marL="0" indent="0" algn="just">
              <a:buNone/>
            </a:pPr>
            <a:r>
              <a:rPr lang="en-GB" sz="2400" dirty="0"/>
              <a:t>Reilly, F.K., Brown, K.C., (2008). Investment Analysis and Portfolio Management, 2008, ed: South-Western College Pub, ISBN-10: 0324656122</a:t>
            </a:r>
          </a:p>
          <a:p>
            <a:pPr marL="0" indent="0" algn="just">
              <a:buNone/>
            </a:pPr>
            <a:endParaRPr lang="en-GB" sz="2400" dirty="0"/>
          </a:p>
          <a:p>
            <a:pPr marL="0" indent="0" algn="just">
              <a:buNone/>
            </a:pPr>
            <a:r>
              <a:rPr lang="en-GB" sz="2400" dirty="0"/>
              <a:t>Brealey, R. A., Myers, S.C. (1996) “Principles of Corporate Finance”, </a:t>
            </a:r>
            <a:r>
              <a:rPr lang="en-GB" sz="2400" dirty="0" err="1"/>
              <a:t>MaGraw</a:t>
            </a:r>
            <a:r>
              <a:rPr lang="en-GB" sz="2400" dirty="0"/>
              <a:t> Hill Companies, Inc. </a:t>
            </a:r>
          </a:p>
          <a:p>
            <a:pPr marL="0" indent="0" algn="just">
              <a:buNone/>
            </a:pPr>
            <a:endParaRPr lang="en-GB" sz="2400" dirty="0"/>
          </a:p>
          <a:p>
            <a:pPr marL="0" indent="0" algn="just">
              <a:buNone/>
            </a:pPr>
            <a:r>
              <a:rPr lang="en-GB" sz="2400" dirty="0"/>
              <a:t>Copeland T.E. </a:t>
            </a:r>
            <a:r>
              <a:rPr lang="el-GR" sz="2400" dirty="0"/>
              <a:t>και </a:t>
            </a:r>
            <a:r>
              <a:rPr lang="en-GB" sz="2400" dirty="0"/>
              <a:t>Weston J.F. (1988) “Financial Theory and Corporate Practice” 3</a:t>
            </a:r>
            <a:r>
              <a:rPr lang="el-GR" sz="2400" dirty="0"/>
              <a:t>η Έκδοση, </a:t>
            </a:r>
            <a:r>
              <a:rPr lang="en-GB" sz="2400" dirty="0"/>
              <a:t>Addison </a:t>
            </a:r>
            <a:r>
              <a:rPr lang="en-GB" sz="2400" dirty="0" err="1"/>
              <a:t>Wesly</a:t>
            </a:r>
            <a:r>
              <a:rPr lang="en-GB" sz="2400" dirty="0"/>
              <a:t>.</a:t>
            </a:r>
          </a:p>
          <a:p>
            <a:pPr marL="0" indent="0" algn="just">
              <a:buNone/>
            </a:pPr>
            <a:endParaRPr lang="en-GB" sz="2400" dirty="0"/>
          </a:p>
          <a:p>
            <a:pPr marL="0" indent="0" algn="just">
              <a:buNone/>
            </a:pPr>
            <a:r>
              <a:rPr lang="en-GB" sz="2400" dirty="0" err="1"/>
              <a:t>Fabozzi</a:t>
            </a:r>
            <a:r>
              <a:rPr lang="en-GB" sz="2400" dirty="0"/>
              <a:t>, F. (2016) Bond Markets, Analysis, and Strategies, 9th Edition, 2016, Pearson</a:t>
            </a:r>
          </a:p>
          <a:p>
            <a:pPr marL="0" indent="0" algn="just">
              <a:buNone/>
            </a:pPr>
            <a:endParaRPr lang="en-GB" sz="2400" dirty="0"/>
          </a:p>
          <a:p>
            <a:pPr marL="0" indent="0" algn="just">
              <a:buNone/>
            </a:pPr>
            <a:r>
              <a:rPr lang="en-GB" sz="2400" dirty="0"/>
              <a:t>Jones, C.P. (1991) “Investments, Analysis and </a:t>
            </a:r>
            <a:r>
              <a:rPr lang="en-GB" sz="2400" dirty="0" err="1"/>
              <a:t>Management”,John</a:t>
            </a:r>
            <a:r>
              <a:rPr lang="en-GB" sz="2400" dirty="0"/>
              <a:t> Wiley &amp; Sons.</a:t>
            </a:r>
          </a:p>
          <a:p>
            <a:pPr marL="0" indent="0" algn="just">
              <a:buNone/>
            </a:pPr>
            <a:endParaRPr lang="en-GB" sz="2400" dirty="0"/>
          </a:p>
          <a:p>
            <a:pPr marL="0" indent="0" algn="just">
              <a:buNone/>
            </a:pPr>
            <a:r>
              <a:rPr lang="en-GB" sz="2400" dirty="0"/>
              <a:t>International Swaps and Derivatives Association </a:t>
            </a:r>
            <a:r>
              <a:rPr lang="en-GB" sz="2400" dirty="0">
                <a:hlinkClick r:id="rId2"/>
              </a:rPr>
              <a:t>https://www.isda.org</a:t>
            </a:r>
            <a:endParaRPr lang="en-GB" sz="2400" dirty="0"/>
          </a:p>
          <a:p>
            <a:pPr marL="0" indent="0" algn="just">
              <a:buNone/>
            </a:pPr>
            <a:endParaRPr lang="en-GB" sz="2400" dirty="0"/>
          </a:p>
          <a:p>
            <a:pPr marL="0" indent="0" algn="just">
              <a:buNone/>
            </a:pPr>
            <a:r>
              <a:rPr lang="en-GB" sz="2400" dirty="0"/>
              <a:t>Culp, C., van der Merwe, A., </a:t>
            </a:r>
            <a:r>
              <a:rPr lang="en-GB" sz="2400" dirty="0" err="1"/>
              <a:t>Stärkle</a:t>
            </a:r>
            <a:r>
              <a:rPr lang="en-GB" sz="2400" dirty="0"/>
              <a:t>, B. (2016). Single-name Credit Default Swaps: A Review of the Empirical Literature. ISDA, 2016. </a:t>
            </a:r>
          </a:p>
        </p:txBody>
      </p:sp>
      <p:sp>
        <p:nvSpPr>
          <p:cNvPr id="4" name="Τίτλος 1">
            <a:extLst>
              <a:ext uri="{FF2B5EF4-FFF2-40B4-BE49-F238E27FC236}">
                <a16:creationId xmlns:a16="http://schemas.microsoft.com/office/drawing/2014/main" id="{7EEF23F9-49F3-4AD0-9C0B-12CC3BF4D2E2}"/>
              </a:ext>
            </a:extLst>
          </p:cNvPr>
          <p:cNvSpPr txBox="1">
            <a:spLocks/>
          </p:cNvSpPr>
          <p:nvPr/>
        </p:nvSpPr>
        <p:spPr>
          <a:xfrm>
            <a:off x="609600" y="576641"/>
            <a:ext cx="10972800" cy="49053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2800" b="1" dirty="0"/>
              <a:t>Indicative Sources, References, and Reading</a:t>
            </a:r>
          </a:p>
        </p:txBody>
      </p:sp>
    </p:spTree>
    <p:extLst>
      <p:ext uri="{BB962C8B-B14F-4D97-AF65-F5344CB8AC3E}">
        <p14:creationId xmlns:p14="http://schemas.microsoft.com/office/powerpoint/2010/main" val="1550638919"/>
      </p:ext>
    </p:extLst>
  </p:cSld>
  <p:clrMapOvr>
    <a:masterClrMapping/>
  </p:clrMapOvr>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2629</TotalTime>
  <Words>8609</Words>
  <Application>Microsoft Office PowerPoint</Application>
  <PresentationFormat>Ευρεία οθόνη</PresentationFormat>
  <Paragraphs>1264</Paragraphs>
  <Slides>108</Slides>
  <Notes>20</Notes>
  <HiddenSlides>0</HiddenSlides>
  <MMClips>0</MMClips>
  <ScaleCrop>false</ScaleCrop>
  <HeadingPairs>
    <vt:vector size="8" baseType="variant">
      <vt:variant>
        <vt:lpstr>Γραμματοσειρές που χρησιμοποιούνται</vt:lpstr>
      </vt:variant>
      <vt:variant>
        <vt:i4>6</vt:i4>
      </vt:variant>
      <vt:variant>
        <vt:lpstr>Θέμα</vt:lpstr>
      </vt:variant>
      <vt:variant>
        <vt:i4>1</vt:i4>
      </vt:variant>
      <vt:variant>
        <vt:lpstr>Ενσωματωμένοι διακομιστές OLE</vt:lpstr>
      </vt:variant>
      <vt:variant>
        <vt:i4>1</vt:i4>
      </vt:variant>
      <vt:variant>
        <vt:lpstr>Τίτλοι διαφανειών</vt:lpstr>
      </vt:variant>
      <vt:variant>
        <vt:i4>108</vt:i4>
      </vt:variant>
    </vt:vector>
  </HeadingPairs>
  <TitlesOfParts>
    <vt:vector size="116" baseType="lpstr">
      <vt:lpstr>ＭＳ Ｐゴシック</vt:lpstr>
      <vt:lpstr>Aptos Narrow</vt:lpstr>
      <vt:lpstr>Arial</vt:lpstr>
      <vt:lpstr>Calibri</vt:lpstr>
      <vt:lpstr>Calibri Light</vt:lpstr>
      <vt:lpstr>Symbol</vt:lpstr>
      <vt:lpstr>Θέμα του Office</vt:lpstr>
      <vt:lpstr>Bitmap Image</vt:lpstr>
      <vt:lpstr>Debt Financing   Fixed Income Markets</vt:lpstr>
      <vt:lpstr>Introduction</vt:lpstr>
      <vt:lpstr> </vt:lpstr>
      <vt:lpstr> Fixed Income Markets</vt:lpstr>
      <vt:lpstr> Fixed Income Markets</vt:lpstr>
      <vt:lpstr> </vt:lpstr>
      <vt:lpstr> </vt:lpstr>
      <vt:lpstr> </vt:lpstr>
      <vt:lpstr> </vt:lpstr>
      <vt:lpstr> </vt:lpstr>
      <vt:lpstr> Fixed Income Markets – Definitions </vt:lpstr>
      <vt:lpstr> </vt:lpstr>
      <vt:lpstr> Fixed Income Markets – Definitions </vt:lpstr>
      <vt:lpstr> Fixed Income Markets – Definitions </vt:lpstr>
      <vt:lpstr>Bond Prices   A. Price Quotation  For bonds listed in exchanges prices are quoted as a percentage (%) of their par value  A market price of 95.5 means that the bond trades at 95.5% of its Par value  → If the par is 1000$ this means 955$  → If the Par is 50000 this means 47750$ (50000 x 95.5%)</vt:lpstr>
      <vt:lpstr>Example of Corporate Bond Prices - Athens Exchange (ATHEX)</vt:lpstr>
      <vt:lpstr>Example of Corporate Bond Prices - Athens Exchange (ATHEX)</vt:lpstr>
      <vt:lpstr>Example of Corporate Bond Prices - Athens Exchange (ATHEX)</vt:lpstr>
      <vt:lpstr>Παρουσίαση του PowerPoint</vt:lpstr>
      <vt:lpstr>Fixed Income Markets – Definitions  </vt:lpstr>
      <vt:lpstr>Παρουσίαση του PowerPoint</vt:lpstr>
      <vt:lpstr>Fixed Income Markets – Definitions  </vt:lpstr>
      <vt:lpstr>Fixed Income Markets – Securitization</vt:lpstr>
      <vt:lpstr>Fixed Income Markets – Securitization</vt:lpstr>
      <vt:lpstr>Fixed Income Markets – Securitization</vt:lpstr>
      <vt:lpstr>Fixed Income Markets – Securitization</vt:lpstr>
      <vt:lpstr>Fixed Income Markets – Securitization</vt:lpstr>
      <vt:lpstr>Fixed Income Markets – Securitization</vt:lpstr>
      <vt:lpstr>Fixed Income Markets – Securitization</vt:lpstr>
      <vt:lpstr>Fixed Income Markets – Collateralised Debt Obligation (CDO)</vt:lpstr>
      <vt:lpstr>Fixed Income Markets – Catastrophe bonds (cat bonds)</vt:lpstr>
      <vt:lpstr>Fixed Income Markets – Catastrophe bonds (cat bonds)</vt:lpstr>
      <vt:lpstr>Fixed Income Markets – Catastrophe bonds (cat bonds)</vt:lpstr>
      <vt:lpstr>Παρουσίαση του PowerPoint</vt:lpstr>
      <vt:lpstr>Fixed Income Markets – Catastrophe bonds (cat bonds)</vt:lpstr>
      <vt:lpstr>Fixed Income Markets – Catastrophe bonds (cat bonds)</vt:lpstr>
      <vt:lpstr>Fixed Income Markets – Catastrophe bonds (cat bonds)</vt:lpstr>
      <vt:lpstr>Fixed Income Markets – Catastrophe bonds (cat bonds)</vt:lpstr>
      <vt:lpstr>Fixed Income Markets – Catastrophe bonds (cat bonds)</vt:lpstr>
      <vt:lpstr>Fixed Income Markets – Catastrophe bonds (cat bonds)</vt:lpstr>
      <vt:lpstr>Fixed Income Markets – Catastrophe bonds (cat bonds)</vt:lpstr>
      <vt:lpstr>Fixed Income Markets – Structured Bonds </vt:lpstr>
      <vt:lpstr>Fixed Income Markets – Structured Bonds </vt:lpstr>
      <vt:lpstr>Fixed Income Markets – Structured Bonds </vt:lpstr>
      <vt:lpstr>Fixed Income Markets – Structured Bonds </vt:lpstr>
      <vt:lpstr>Fixed Income Markets – Structured Bonds </vt:lpstr>
      <vt:lpstr>Fixed Income Markets – Credit Default Swaps (CDS)</vt:lpstr>
      <vt:lpstr> Fixed Income Markets – Credit Default Swap (CDS)</vt:lpstr>
      <vt:lpstr>Fixed Income Markets – Credit Default Swap (CDS)</vt:lpstr>
      <vt:lpstr>Fixed Income Markets – Credit Default Swap (CDS)</vt:lpstr>
      <vt:lpstr>Fixed Income Markets – Credit Default Swap (CDS)</vt:lpstr>
      <vt:lpstr>CDS spreads, 5/7/2023</vt:lpstr>
      <vt:lpstr>CDS spreads on US Bonds, 5/7/2023</vt:lpstr>
      <vt:lpstr>Fixed Income Markets – Credit Default Swap (CDS)</vt:lpstr>
      <vt:lpstr>Fixed Income Markets – Credit Default Swap (CDS)</vt:lpstr>
      <vt:lpstr>Fixed Income Markets – Credit Default Swap (CDS)</vt:lpstr>
      <vt:lpstr>Fixed Income Markets – Credit Default Swap (CDS)</vt:lpstr>
      <vt:lpstr>Fixed Income Markets – Credit Default Swap (CDS)</vt:lpstr>
      <vt:lpstr>Αγορές CDS (source: Factset, 9-06-2026)</vt:lpstr>
      <vt:lpstr>Fixed Income Markets – Credit Default Swap (CDS)</vt:lpstr>
      <vt:lpstr>Fixed Income Markets – Credit Default Swap (CDS)</vt:lpstr>
      <vt:lpstr>Bond Yields </vt:lpstr>
      <vt:lpstr> Fixed Income Markets – Bond Yields  </vt:lpstr>
      <vt:lpstr> Fixed Income Markets – Bond Yields  </vt:lpstr>
      <vt:lpstr> Fixed Income Markets – Bond Yields  </vt:lpstr>
      <vt:lpstr> Fixed Income Markets – Bond Yields  </vt:lpstr>
      <vt:lpstr> Fixed Income Markets – Bond Yields  </vt:lpstr>
      <vt:lpstr> Fixed Income Markets – Bond Yields  </vt:lpstr>
      <vt:lpstr>  </vt:lpstr>
      <vt:lpstr> Yield Spread: The difference between yields on differing debt instruments  E.g. the 5-year T-bond is at 5% and the 30-year T-bond is at 6% → the yield spread is 1%.  </vt:lpstr>
      <vt:lpstr>Παρουσίαση του PowerPoint</vt:lpstr>
      <vt:lpstr> Fixed Income Markets – Bond Yields (see textbook)  </vt:lpstr>
      <vt:lpstr> Fixed Income Markets – Bond Yields  </vt:lpstr>
      <vt:lpstr>Bond Valuation</vt:lpstr>
      <vt:lpstr>Fixed Income Markets – Bond Valuation </vt:lpstr>
      <vt:lpstr>Fixed Income Markets – Bond Valuation </vt:lpstr>
      <vt:lpstr>Fixed Income Markets – Bond Valuation </vt:lpstr>
      <vt:lpstr>Fixed Income Markets – Bond Valuation </vt:lpstr>
      <vt:lpstr>Fixed Income Markets – Bond Valuation </vt:lpstr>
      <vt:lpstr>Fixed Income Markets – Bond Valuation </vt:lpstr>
      <vt:lpstr>Fixed Income Markets – Bond Valuation </vt:lpstr>
      <vt:lpstr>Fixed Income Markets – Bond Valuation </vt:lpstr>
      <vt:lpstr>Possible shapes of the yield curve </vt:lpstr>
      <vt:lpstr>Source of data: FRED, Fed of St Louis.</vt:lpstr>
      <vt:lpstr>Fixed Income Markets – Bond Valuation </vt:lpstr>
      <vt:lpstr>Fixed Income Markets – Bond Valuation </vt:lpstr>
      <vt:lpstr>Yield Curve &amp; recessions (US)</vt:lpstr>
      <vt:lpstr>Fixed Income Markets – Bond Valuation </vt:lpstr>
      <vt:lpstr>Spot Rates – Forward Rates </vt:lpstr>
      <vt:lpstr>Fixed Income Markets – Bond Valuation </vt:lpstr>
      <vt:lpstr>Fixed Income Markets – Bond Valuation </vt:lpstr>
      <vt:lpstr>Fixed Income Markets – Bond Valuation </vt:lpstr>
      <vt:lpstr>Bond Risk</vt:lpstr>
      <vt:lpstr>Bond Risk – Credit Rating </vt:lpstr>
      <vt:lpstr>Bond Risk – Credit Rating (see textbook) </vt:lpstr>
      <vt:lpstr>Bond Risk – Credit Rating  </vt:lpstr>
      <vt:lpstr>Bond Risk – Credit Rating (see textbook)  </vt:lpstr>
      <vt:lpstr>Bond Risk </vt:lpstr>
      <vt:lpstr>Bond Risk </vt:lpstr>
      <vt:lpstr>Derivation of Duration</vt:lpstr>
      <vt:lpstr>Bond Risk </vt:lpstr>
      <vt:lpstr> Bond Risk - Portfolio Duration  </vt:lpstr>
      <vt:lpstr>Bond Risk - Problems with D </vt:lpstr>
      <vt:lpstr>Bond Risk - Convexity</vt:lpstr>
      <vt:lpstr>Duration, Convexity, and interest rate changes  </vt:lpstr>
      <vt:lpstr>Bond Risk - Duration </vt:lpstr>
      <vt:lpstr>Παρουσίαση του PowerPoint</vt:lpstr>
      <vt:lpstr>Παρουσίαση του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creator>Σπυρος</dc:creator>
  <cp:lastModifiedBy>SPYRIDON SPYROU</cp:lastModifiedBy>
  <cp:revision>483</cp:revision>
  <dcterms:created xsi:type="dcterms:W3CDTF">2018-12-17T18:04:30Z</dcterms:created>
  <dcterms:modified xsi:type="dcterms:W3CDTF">2026-09-14T09:42:55Z</dcterms:modified>
</cp:coreProperties>
</file>