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3"/>
  </p:notesMasterIdLst>
  <p:sldIdLst>
    <p:sldId id="256" r:id="rId2"/>
    <p:sldId id="1354" r:id="rId3"/>
    <p:sldId id="1259" r:id="rId4"/>
    <p:sldId id="1262" r:id="rId5"/>
    <p:sldId id="1274" r:id="rId6"/>
    <p:sldId id="1263" r:id="rId7"/>
    <p:sldId id="1269" r:id="rId8"/>
    <p:sldId id="1270" r:id="rId9"/>
    <p:sldId id="1271" r:id="rId10"/>
    <p:sldId id="1272" r:id="rId11"/>
    <p:sldId id="1275" r:id="rId12"/>
    <p:sldId id="480" r:id="rId13"/>
    <p:sldId id="1276" r:id="rId14"/>
    <p:sldId id="1277" r:id="rId15"/>
    <p:sldId id="1279" r:id="rId16"/>
    <p:sldId id="1280" r:id="rId17"/>
    <p:sldId id="1266" r:id="rId18"/>
    <p:sldId id="1360" r:id="rId19"/>
    <p:sldId id="1267" r:id="rId20"/>
    <p:sldId id="1268" r:id="rId21"/>
    <p:sldId id="1361" r:id="rId22"/>
    <p:sldId id="1364" r:id="rId23"/>
    <p:sldId id="1273" r:id="rId24"/>
    <p:sldId id="357" r:id="rId25"/>
    <p:sldId id="1173" r:id="rId26"/>
    <p:sldId id="494" r:id="rId27"/>
    <p:sldId id="1366" r:id="rId28"/>
    <p:sldId id="1178" r:id="rId29"/>
    <p:sldId id="1281" r:id="rId30"/>
    <p:sldId id="1282" r:id="rId31"/>
    <p:sldId id="1080" r:id="rId32"/>
    <p:sldId id="1367" r:id="rId33"/>
    <p:sldId id="512" r:id="rId34"/>
    <p:sldId id="292" r:id="rId35"/>
    <p:sldId id="312" r:id="rId36"/>
    <p:sldId id="350" r:id="rId37"/>
    <p:sldId id="1138" r:id="rId38"/>
    <p:sldId id="394" r:id="rId39"/>
    <p:sldId id="1134" r:id="rId40"/>
    <p:sldId id="1368" r:id="rId41"/>
    <p:sldId id="1369" r:id="rId42"/>
    <p:sldId id="1370" r:id="rId43"/>
    <p:sldId id="1371" r:id="rId44"/>
    <p:sldId id="1372" r:id="rId45"/>
    <p:sldId id="1373" r:id="rId46"/>
    <p:sldId id="846" r:id="rId47"/>
    <p:sldId id="1374" r:id="rId48"/>
    <p:sldId id="327" r:id="rId49"/>
    <p:sldId id="1120" r:id="rId50"/>
    <p:sldId id="328" r:id="rId51"/>
    <p:sldId id="397" r:id="rId52"/>
    <p:sldId id="399" r:id="rId53"/>
    <p:sldId id="329" r:id="rId54"/>
    <p:sldId id="331" r:id="rId55"/>
    <p:sldId id="402" r:id="rId56"/>
    <p:sldId id="400" r:id="rId57"/>
    <p:sldId id="401" r:id="rId58"/>
    <p:sldId id="403" r:id="rId59"/>
    <p:sldId id="404" r:id="rId60"/>
    <p:sldId id="405" r:id="rId61"/>
    <p:sldId id="338" r:id="rId62"/>
    <p:sldId id="407" r:id="rId63"/>
    <p:sldId id="339" r:id="rId64"/>
    <p:sldId id="1128" r:id="rId65"/>
    <p:sldId id="349" r:id="rId66"/>
    <p:sldId id="410" r:id="rId67"/>
    <p:sldId id="1256" r:id="rId68"/>
    <p:sldId id="411" r:id="rId69"/>
    <p:sldId id="354" r:id="rId70"/>
    <p:sldId id="414" r:id="rId71"/>
    <p:sldId id="420" r:id="rId72"/>
    <p:sldId id="361" r:id="rId73"/>
    <p:sldId id="417" r:id="rId74"/>
    <p:sldId id="1375" r:id="rId75"/>
    <p:sldId id="1376" r:id="rId76"/>
    <p:sldId id="1283" r:id="rId77"/>
    <p:sldId id="1131" r:id="rId78"/>
    <p:sldId id="1132" r:id="rId79"/>
    <p:sldId id="1130" r:id="rId80"/>
    <p:sldId id="419" r:id="rId81"/>
    <p:sldId id="368" r:id="rId82"/>
    <p:sldId id="370" r:id="rId83"/>
    <p:sldId id="382" r:id="rId84"/>
    <p:sldId id="1355" r:id="rId85"/>
    <p:sldId id="257" r:id="rId86"/>
    <p:sldId id="262" r:id="rId87"/>
    <p:sldId id="263" r:id="rId88"/>
    <p:sldId id="279" r:id="rId89"/>
    <p:sldId id="264" r:id="rId90"/>
    <p:sldId id="280" r:id="rId91"/>
    <p:sldId id="284" r:id="rId92"/>
    <p:sldId id="363" r:id="rId93"/>
    <p:sldId id="343" r:id="rId94"/>
    <p:sldId id="347" r:id="rId95"/>
    <p:sldId id="272" r:id="rId96"/>
    <p:sldId id="265" r:id="rId97"/>
    <p:sldId id="266" r:id="rId98"/>
    <p:sldId id="269" r:id="rId99"/>
    <p:sldId id="275" r:id="rId100"/>
    <p:sldId id="1284" r:id="rId101"/>
    <p:sldId id="1285" r:id="rId102"/>
    <p:sldId id="1286" r:id="rId103"/>
    <p:sldId id="1377" r:id="rId104"/>
    <p:sldId id="259" r:id="rId105"/>
    <p:sldId id="261" r:id="rId106"/>
    <p:sldId id="1287" r:id="rId107"/>
    <p:sldId id="258" r:id="rId108"/>
    <p:sldId id="260" r:id="rId109"/>
    <p:sldId id="1288" r:id="rId110"/>
    <p:sldId id="267" r:id="rId111"/>
    <p:sldId id="815" r:id="rId112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21" autoAdjust="0"/>
    <p:restoredTop sz="94660"/>
  </p:normalViewPr>
  <p:slideViewPr>
    <p:cSldViewPr snapToGrid="0">
      <p:cViewPr varScale="1">
        <p:scale>
          <a:sx n="92" d="100"/>
          <a:sy n="92" d="100"/>
        </p:scale>
        <p:origin x="598" y="8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tableStyles" Target="tableStyles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notesMaster" Target="notesMasters/notesMaster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viewProps" Target="view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8D0693-06FA-434B-933F-B0A3D65D3249}" type="datetimeFigureOut">
              <a:rPr lang="el-GR" smtClean="0"/>
              <a:t>12/10/2026</a:t>
            </a:fld>
            <a:endParaRPr lang="el-GR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EFC881-9FDC-4F95-A47F-E81C14237D16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740120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500006-2047-8122-1B36-7D15AA08D8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6">
            <a:extLst>
              <a:ext uri="{FF2B5EF4-FFF2-40B4-BE49-F238E27FC236}">
                <a16:creationId xmlns:a16="http://schemas.microsoft.com/office/drawing/2014/main" id="{66ABCB07-FA14-A6DF-8B2F-2182962D297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271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271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271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271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271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l-GR">
                <a:latin typeface="Times New Roman" panose="02020603050405020304" pitchFamily="18" charset="0"/>
                <a:ea typeface="ＭＳ Ｐゴシック" panose="020B0600070205080204" pitchFamily="34" charset="-128"/>
                <a:cs typeface="Arial" panose="020B0604020202020204" pitchFamily="34" charset="0"/>
              </a:rPr>
              <a:t>Dr E. Galariotis</a:t>
            </a:r>
          </a:p>
        </p:txBody>
      </p:sp>
      <p:sp>
        <p:nvSpPr>
          <p:cNvPr id="156675" name="Rectangle 7">
            <a:extLst>
              <a:ext uri="{FF2B5EF4-FFF2-40B4-BE49-F238E27FC236}">
                <a16:creationId xmlns:a16="http://schemas.microsoft.com/office/drawing/2014/main" id="{DED6C8D9-230E-B31C-1724-7EFB66C8B0A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271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271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271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271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7DDD351-3437-4844-BB1B-6E1FB751C683}" type="slidenum">
              <a:rPr lang="en-GB" altLang="el-GR" smtClean="0">
                <a:latin typeface="Times New Roman" panose="02020603050405020304" pitchFamily="18" charset="0"/>
                <a:ea typeface="ＭＳ Ｐゴシック" panose="020B0600070205080204" pitchFamily="34" charset="-128"/>
              </a:rPr>
              <a:pPr>
                <a:spcBef>
                  <a:spcPct val="0"/>
                </a:spcBef>
              </a:pPr>
              <a:t>31</a:t>
            </a:fld>
            <a:endParaRPr lang="en-GB" altLang="el-GR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  <p:sp>
        <p:nvSpPr>
          <p:cNvPr id="156676" name="Rectangle 2">
            <a:extLst>
              <a:ext uri="{FF2B5EF4-FFF2-40B4-BE49-F238E27FC236}">
                <a16:creationId xmlns:a16="http://schemas.microsoft.com/office/drawing/2014/main" id="{3CA1F112-D035-19C2-3C92-73998B59049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6677" name="Rectangle 3">
            <a:extLst>
              <a:ext uri="{FF2B5EF4-FFF2-40B4-BE49-F238E27FC236}">
                <a16:creationId xmlns:a16="http://schemas.microsoft.com/office/drawing/2014/main" id="{BBC794CD-59CD-191F-C6F7-F6851A7941B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l-GR" altLang="el-GR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323653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7">
            <a:extLst>
              <a:ext uri="{FF2B5EF4-FFF2-40B4-BE49-F238E27FC236}">
                <a16:creationId xmlns:a16="http://schemas.microsoft.com/office/drawing/2014/main" id="{3A6FCEC5-C04B-766B-C04C-B65E3811A44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FC4C59F9-651A-49A3-AAFC-6A16BEE269CB}" type="slidenum">
              <a:rPr lang="en-US" altLang="el-GR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/>
              <a:t>34</a:t>
            </a:fld>
            <a:endParaRPr lang="en-US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61795" name="Rectangle 2">
            <a:extLst>
              <a:ext uri="{FF2B5EF4-FFF2-40B4-BE49-F238E27FC236}">
                <a16:creationId xmlns:a16="http://schemas.microsoft.com/office/drawing/2014/main" id="{614CCE28-ECA0-08C4-9EE1-E174FA32885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1796" name="Rectangle 3">
            <a:extLst>
              <a:ext uri="{FF2B5EF4-FFF2-40B4-BE49-F238E27FC236}">
                <a16:creationId xmlns:a16="http://schemas.microsoft.com/office/drawing/2014/main" id="{1921F71A-E3E1-98D4-FAEF-96BF85347A9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l-GR" altLang="el-GR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7">
            <a:extLst>
              <a:ext uri="{FF2B5EF4-FFF2-40B4-BE49-F238E27FC236}">
                <a16:creationId xmlns:a16="http://schemas.microsoft.com/office/drawing/2014/main" id="{8CCCC019-A5D7-8EA6-4806-6A78C335713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F4F6E839-B924-429B-846C-D4B8D6544FF9}" type="slidenum">
              <a:rPr lang="en-US" altLang="el-GR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/>
              <a:t>35</a:t>
            </a:fld>
            <a:endParaRPr lang="en-US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64867" name="Rectangle 2">
            <a:extLst>
              <a:ext uri="{FF2B5EF4-FFF2-40B4-BE49-F238E27FC236}">
                <a16:creationId xmlns:a16="http://schemas.microsoft.com/office/drawing/2014/main" id="{7D317EEC-040D-ACF1-5291-A8ECA517BF4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4868" name="Rectangle 3">
            <a:extLst>
              <a:ext uri="{FF2B5EF4-FFF2-40B4-BE49-F238E27FC236}">
                <a16:creationId xmlns:a16="http://schemas.microsoft.com/office/drawing/2014/main" id="{14AB1C7C-2A2C-6E34-2EE7-2090DD90E8B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l-GR" altLang="el-GR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7">
            <a:extLst>
              <a:ext uri="{FF2B5EF4-FFF2-40B4-BE49-F238E27FC236}">
                <a16:creationId xmlns:a16="http://schemas.microsoft.com/office/drawing/2014/main" id="{77093D6A-4EEA-3E60-7DA3-E54CB3F301F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1AA97D0A-65C6-48F9-8A43-541574C8AA8E}" type="slidenum">
              <a:rPr lang="en-US" altLang="el-GR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/>
              <a:t>36</a:t>
            </a:fld>
            <a:endParaRPr lang="en-US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66915" name="Rectangle 2">
            <a:extLst>
              <a:ext uri="{FF2B5EF4-FFF2-40B4-BE49-F238E27FC236}">
                <a16:creationId xmlns:a16="http://schemas.microsoft.com/office/drawing/2014/main" id="{2FDB930E-E1D6-2E79-0996-48297CB1983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6916" name="Rectangle 3">
            <a:extLst>
              <a:ext uri="{FF2B5EF4-FFF2-40B4-BE49-F238E27FC236}">
                <a16:creationId xmlns:a16="http://schemas.microsoft.com/office/drawing/2014/main" id="{8FD90AC7-3197-DBF8-3C5D-5653E97BAF2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l-GR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>
            <a:extLst>
              <a:ext uri="{FF2B5EF4-FFF2-40B4-BE49-F238E27FC236}">
                <a16:creationId xmlns:a16="http://schemas.microsoft.com/office/drawing/2014/main" id="{4E1A830A-21EB-0833-1C8B-FBBFD8E8B5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D5D7131A-B092-4AA6-A58C-4BB1177798D8}" type="slidenum">
              <a:rPr lang="en-US" altLang="el-GR" sz="1200" smtClean="0"/>
              <a:pPr/>
              <a:t>40</a:t>
            </a:fld>
            <a:endParaRPr lang="en-US" altLang="el-GR" sz="1200"/>
          </a:p>
        </p:txBody>
      </p:sp>
      <p:sp>
        <p:nvSpPr>
          <p:cNvPr id="7171" name="Rectangle 2">
            <a:extLst>
              <a:ext uri="{FF2B5EF4-FFF2-40B4-BE49-F238E27FC236}">
                <a16:creationId xmlns:a16="http://schemas.microsoft.com/office/drawing/2014/main" id="{47AD3C5E-F920-1AF4-753A-C2BCECA290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172" name="Rectangle 3">
            <a:extLst>
              <a:ext uri="{FF2B5EF4-FFF2-40B4-BE49-F238E27FC236}">
                <a16:creationId xmlns:a16="http://schemas.microsoft.com/office/drawing/2014/main" id="{8CE73C3B-059E-3E61-10E2-D6CFDE902C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>
            <a:extLst>
              <a:ext uri="{FF2B5EF4-FFF2-40B4-BE49-F238E27FC236}">
                <a16:creationId xmlns:a16="http://schemas.microsoft.com/office/drawing/2014/main" id="{092E5DA6-F7AF-0D07-7D34-CB57D8FAA0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EC135314-1B12-47F4-9283-A1F89FD517A8}" type="slidenum">
              <a:rPr lang="en-US" altLang="el-GR" sz="1200" smtClean="0"/>
              <a:pPr/>
              <a:t>41</a:t>
            </a:fld>
            <a:endParaRPr lang="en-US" altLang="el-GR" sz="1200"/>
          </a:p>
        </p:txBody>
      </p:sp>
      <p:sp>
        <p:nvSpPr>
          <p:cNvPr id="9219" name="Rectangle 2">
            <a:extLst>
              <a:ext uri="{FF2B5EF4-FFF2-40B4-BE49-F238E27FC236}">
                <a16:creationId xmlns:a16="http://schemas.microsoft.com/office/drawing/2014/main" id="{0AE1CDFC-F6CA-BB05-7235-17658DE2660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9220" name="Rectangle 3">
            <a:extLst>
              <a:ext uri="{FF2B5EF4-FFF2-40B4-BE49-F238E27FC236}">
                <a16:creationId xmlns:a16="http://schemas.microsoft.com/office/drawing/2014/main" id="{1E338827-B6CE-E590-8897-8C3F65F923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>
            <a:extLst>
              <a:ext uri="{FF2B5EF4-FFF2-40B4-BE49-F238E27FC236}">
                <a16:creationId xmlns:a16="http://schemas.microsoft.com/office/drawing/2014/main" id="{514E26FB-9690-28D9-6AE3-FE6B5259E75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C9011414-878C-409B-B896-DBDD7B1CFAE4}" type="slidenum">
              <a:rPr lang="en-US" altLang="el-GR" sz="1200" smtClean="0"/>
              <a:pPr/>
              <a:t>42</a:t>
            </a:fld>
            <a:endParaRPr lang="en-US" altLang="el-GR" sz="1200"/>
          </a:p>
        </p:txBody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1587290B-C8B5-42E0-EDD2-DC35AE2FF6E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1268" name="Rectangle 3">
            <a:extLst>
              <a:ext uri="{FF2B5EF4-FFF2-40B4-BE49-F238E27FC236}">
                <a16:creationId xmlns:a16="http://schemas.microsoft.com/office/drawing/2014/main" id="{77EBD7CE-DFC2-324B-B2FA-0CC38A6AE4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>
            <a:extLst>
              <a:ext uri="{FF2B5EF4-FFF2-40B4-BE49-F238E27FC236}">
                <a16:creationId xmlns:a16="http://schemas.microsoft.com/office/drawing/2014/main" id="{4677D2DC-FD53-95A1-D80F-98B752CC089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0F095CCD-883F-480E-8E66-9C1A9EDFF393}" type="slidenum">
              <a:rPr lang="en-US" altLang="el-GR" sz="1200" smtClean="0"/>
              <a:pPr/>
              <a:t>43</a:t>
            </a:fld>
            <a:endParaRPr lang="en-US" altLang="el-GR" sz="1200"/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2349CB7F-E751-8155-69EB-6BA894CD8AC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3316" name="Rectangle 3">
            <a:extLst>
              <a:ext uri="{FF2B5EF4-FFF2-40B4-BE49-F238E27FC236}">
                <a16:creationId xmlns:a16="http://schemas.microsoft.com/office/drawing/2014/main" id="{DE530E02-455A-3277-E71C-5FDAEB5FE6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>
            <a:extLst>
              <a:ext uri="{FF2B5EF4-FFF2-40B4-BE49-F238E27FC236}">
                <a16:creationId xmlns:a16="http://schemas.microsoft.com/office/drawing/2014/main" id="{C0BA1788-ACDF-1307-4248-2DD2AA15567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39F61C49-0833-4D13-B3B7-23256ADDED83}" type="slidenum">
              <a:rPr lang="en-US" altLang="el-GR" sz="1200" smtClean="0"/>
              <a:pPr/>
              <a:t>44</a:t>
            </a:fld>
            <a:endParaRPr lang="en-US" altLang="el-GR" sz="1200"/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F8EBE585-C614-967F-4C2A-49E389E2FB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747821BC-04FE-964E-DE66-C560F7698D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>
            <a:extLst>
              <a:ext uri="{FF2B5EF4-FFF2-40B4-BE49-F238E27FC236}">
                <a16:creationId xmlns:a16="http://schemas.microsoft.com/office/drawing/2014/main" id="{37D25746-6AFC-F650-408D-9A63F363A3B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1072B19E-3BEB-46C7-A8DF-490F2A526133}" type="slidenum">
              <a:rPr lang="en-US" altLang="el-GR" sz="1200" smtClean="0"/>
              <a:pPr/>
              <a:t>45</a:t>
            </a:fld>
            <a:endParaRPr lang="en-US" altLang="el-GR" sz="1200"/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21472F01-3D13-4F46-4317-A06D7A4DF2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79A7EC71-98CB-8772-CD09-5227DDEDA90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>
            <a:extLst>
              <a:ext uri="{FF2B5EF4-FFF2-40B4-BE49-F238E27FC236}">
                <a16:creationId xmlns:a16="http://schemas.microsoft.com/office/drawing/2014/main" id="{E76A27A2-0DDC-CB7F-06D3-23BD3C4ACE0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4A67E992-9F8C-4597-8C0C-142A6960328F}" type="slidenum">
              <a:rPr lang="en-US" altLang="el-GR" sz="1200" smtClean="0"/>
              <a:pPr/>
              <a:t>47</a:t>
            </a:fld>
            <a:endParaRPr lang="en-US" altLang="el-GR" sz="1200"/>
          </a:p>
        </p:txBody>
      </p:sp>
      <p:sp>
        <p:nvSpPr>
          <p:cNvPr id="20483" name="Rectangle 2">
            <a:extLst>
              <a:ext uri="{FF2B5EF4-FFF2-40B4-BE49-F238E27FC236}">
                <a16:creationId xmlns:a16="http://schemas.microsoft.com/office/drawing/2014/main" id="{C3568ADE-498D-7CFA-8E4E-45A4F7CAEF5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0484" name="Rectangle 3">
            <a:extLst>
              <a:ext uri="{FF2B5EF4-FFF2-40B4-BE49-F238E27FC236}">
                <a16:creationId xmlns:a16="http://schemas.microsoft.com/office/drawing/2014/main" id="{14816618-0A26-ADC1-5EB7-FE1962F2A5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>
            <a:extLst>
              <a:ext uri="{FF2B5EF4-FFF2-40B4-BE49-F238E27FC236}">
                <a16:creationId xmlns:a16="http://schemas.microsoft.com/office/drawing/2014/main" id="{08021BDA-B102-73BC-F89F-30A0141F3E7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3A209100-C152-44E1-B751-4C2E831AA1DF}" type="slidenum">
              <a:rPr lang="en-US" altLang="el-GR" sz="1200" smtClean="0"/>
              <a:pPr/>
              <a:t>48</a:t>
            </a:fld>
            <a:endParaRPr lang="en-US" altLang="el-GR" sz="1200"/>
          </a:p>
        </p:txBody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id="{1AF74F47-508A-E6B7-142F-993231BFE2F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2532" name="Rectangle 3">
            <a:extLst>
              <a:ext uri="{FF2B5EF4-FFF2-40B4-BE49-F238E27FC236}">
                <a16:creationId xmlns:a16="http://schemas.microsoft.com/office/drawing/2014/main" id="{E9A5FEDA-D912-126E-B15B-D358FA527C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>
            <a:extLst>
              <a:ext uri="{FF2B5EF4-FFF2-40B4-BE49-F238E27FC236}">
                <a16:creationId xmlns:a16="http://schemas.microsoft.com/office/drawing/2014/main" id="{5923A6A7-E5DA-2AF9-6E82-96D1A7F35BB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BE6915FB-3D79-49E0-A7AF-68D375673C32}" type="slidenum">
              <a:rPr lang="en-US" altLang="el-GR" sz="1200" smtClean="0"/>
              <a:pPr/>
              <a:t>50</a:t>
            </a:fld>
            <a:endParaRPr lang="en-US" altLang="el-GR" sz="1200"/>
          </a:p>
        </p:txBody>
      </p:sp>
      <p:sp>
        <p:nvSpPr>
          <p:cNvPr id="27651" name="Rectangle 2">
            <a:extLst>
              <a:ext uri="{FF2B5EF4-FFF2-40B4-BE49-F238E27FC236}">
                <a16:creationId xmlns:a16="http://schemas.microsoft.com/office/drawing/2014/main" id="{09F0CF91-28EE-5F16-91FF-A005FE1C89F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7652" name="Rectangle 3">
            <a:extLst>
              <a:ext uri="{FF2B5EF4-FFF2-40B4-BE49-F238E27FC236}">
                <a16:creationId xmlns:a16="http://schemas.microsoft.com/office/drawing/2014/main" id="{A9F54C01-71BD-A853-F923-900BA665B3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>
            <a:extLst>
              <a:ext uri="{FF2B5EF4-FFF2-40B4-BE49-F238E27FC236}">
                <a16:creationId xmlns:a16="http://schemas.microsoft.com/office/drawing/2014/main" id="{B1EF38C5-9193-0FA4-A15D-4A240ED0748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2F76295B-2E7A-4F66-B5EF-85A05101F53D}" type="slidenum">
              <a:rPr lang="en-US" altLang="el-GR" sz="1200" smtClean="0"/>
              <a:pPr/>
              <a:t>53</a:t>
            </a:fld>
            <a:endParaRPr lang="en-US" altLang="el-GR" sz="1200"/>
          </a:p>
        </p:txBody>
      </p:sp>
      <p:sp>
        <p:nvSpPr>
          <p:cNvPr id="31747" name="Rectangle 2">
            <a:extLst>
              <a:ext uri="{FF2B5EF4-FFF2-40B4-BE49-F238E27FC236}">
                <a16:creationId xmlns:a16="http://schemas.microsoft.com/office/drawing/2014/main" id="{9FA3DF0D-CAEA-5C97-D7F0-A2F6F9EF7D9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1748" name="Rectangle 3">
            <a:extLst>
              <a:ext uri="{FF2B5EF4-FFF2-40B4-BE49-F238E27FC236}">
                <a16:creationId xmlns:a16="http://schemas.microsoft.com/office/drawing/2014/main" id="{C6EB601C-A3D8-1FEF-554B-30588AC30C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>
            <a:extLst>
              <a:ext uri="{FF2B5EF4-FFF2-40B4-BE49-F238E27FC236}">
                <a16:creationId xmlns:a16="http://schemas.microsoft.com/office/drawing/2014/main" id="{CAC6B776-0344-5D06-D563-AAB190BBD32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749BF749-04EA-481D-AA7D-94EBA2FAA7F5}" type="slidenum">
              <a:rPr lang="en-US" altLang="el-GR" sz="1200" smtClean="0"/>
              <a:pPr/>
              <a:t>54</a:t>
            </a:fld>
            <a:endParaRPr lang="en-US" altLang="el-GR" sz="1200"/>
          </a:p>
        </p:txBody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EAB38F8B-C20C-E82C-1E0A-CD23F6362F1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3796" name="Rectangle 3">
            <a:extLst>
              <a:ext uri="{FF2B5EF4-FFF2-40B4-BE49-F238E27FC236}">
                <a16:creationId xmlns:a16="http://schemas.microsoft.com/office/drawing/2014/main" id="{77A851DF-4555-6DF0-0890-244AAA1795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>
            <a:extLst>
              <a:ext uri="{FF2B5EF4-FFF2-40B4-BE49-F238E27FC236}">
                <a16:creationId xmlns:a16="http://schemas.microsoft.com/office/drawing/2014/main" id="{28562C55-1EA2-2C5E-CD86-E272E5E13DF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B2671592-A58E-45E5-AF21-BA63FE0EF7E3}" type="slidenum">
              <a:rPr lang="en-US" altLang="el-GR" sz="1200" smtClean="0"/>
              <a:pPr/>
              <a:t>61</a:t>
            </a:fld>
            <a:endParaRPr lang="en-US" altLang="el-GR" sz="1200"/>
          </a:p>
        </p:txBody>
      </p:sp>
      <p:sp>
        <p:nvSpPr>
          <p:cNvPr id="41987" name="Rectangle 2">
            <a:extLst>
              <a:ext uri="{FF2B5EF4-FFF2-40B4-BE49-F238E27FC236}">
                <a16:creationId xmlns:a16="http://schemas.microsoft.com/office/drawing/2014/main" id="{4E789197-88D1-B8CE-3A02-8B6BC0C5980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1988" name="Rectangle 3">
            <a:extLst>
              <a:ext uri="{FF2B5EF4-FFF2-40B4-BE49-F238E27FC236}">
                <a16:creationId xmlns:a16="http://schemas.microsoft.com/office/drawing/2014/main" id="{89ECB4AF-AAED-DB60-E8C7-1A82124AE2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:a16="http://schemas.microsoft.com/office/drawing/2014/main" id="{C9EED89A-AAFF-D3D3-269C-1AB0A389FEE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4E4BAB56-AF26-483F-8924-29A51CB8EE34}" type="slidenum">
              <a:rPr lang="en-US" altLang="el-GR" sz="1200" smtClean="0"/>
              <a:pPr/>
              <a:t>63</a:t>
            </a:fld>
            <a:endParaRPr lang="en-US" altLang="el-GR" sz="1200"/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id="{F8D2F44A-BF28-356B-F7F8-44CB9108D98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5060" name="Rectangle 3">
            <a:extLst>
              <a:ext uri="{FF2B5EF4-FFF2-40B4-BE49-F238E27FC236}">
                <a16:creationId xmlns:a16="http://schemas.microsoft.com/office/drawing/2014/main" id="{83B91E30-5668-DEF4-F2DA-FA7D9B32BC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>
            <a:extLst>
              <a:ext uri="{FF2B5EF4-FFF2-40B4-BE49-F238E27FC236}">
                <a16:creationId xmlns:a16="http://schemas.microsoft.com/office/drawing/2014/main" id="{2E759C4A-3286-65B6-CFC9-D2B36E0667F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7DA074EB-CDA6-4D07-99D8-7289FBAFD321}" type="slidenum">
              <a:rPr lang="en-US" altLang="el-GR" sz="1200" smtClean="0"/>
              <a:pPr/>
              <a:t>65</a:t>
            </a:fld>
            <a:endParaRPr lang="en-US" altLang="el-GR" sz="1200"/>
          </a:p>
        </p:txBody>
      </p:sp>
      <p:sp>
        <p:nvSpPr>
          <p:cNvPr id="48131" name="Rectangle 2">
            <a:extLst>
              <a:ext uri="{FF2B5EF4-FFF2-40B4-BE49-F238E27FC236}">
                <a16:creationId xmlns:a16="http://schemas.microsoft.com/office/drawing/2014/main" id="{438FBFAA-DB1F-265C-9FD7-B30142BBE7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8132" name="Rectangle 3">
            <a:extLst>
              <a:ext uri="{FF2B5EF4-FFF2-40B4-BE49-F238E27FC236}">
                <a16:creationId xmlns:a16="http://schemas.microsoft.com/office/drawing/2014/main" id="{209A2136-4CB6-D5FC-63B9-B009ED269D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7">
            <a:extLst>
              <a:ext uri="{FF2B5EF4-FFF2-40B4-BE49-F238E27FC236}">
                <a16:creationId xmlns:a16="http://schemas.microsoft.com/office/drawing/2014/main" id="{1BB38C92-8679-85E1-D00F-D7B100B794E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9E61AC37-D228-4491-8995-9BF6330D2550}" type="slidenum">
              <a:rPr lang="en-US" altLang="el-GR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/>
              <a:t>67</a:t>
            </a:fld>
            <a:endParaRPr lang="en-US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68963" name="Rectangle 2">
            <a:extLst>
              <a:ext uri="{FF2B5EF4-FFF2-40B4-BE49-F238E27FC236}">
                <a16:creationId xmlns:a16="http://schemas.microsoft.com/office/drawing/2014/main" id="{AF1948CD-A1F0-ED9C-8397-AE688AE5DAD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8964" name="Rectangle 3">
            <a:extLst>
              <a:ext uri="{FF2B5EF4-FFF2-40B4-BE49-F238E27FC236}">
                <a16:creationId xmlns:a16="http://schemas.microsoft.com/office/drawing/2014/main" id="{FA3A4988-8DFD-DF19-9160-F1A7446F30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l-GR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7">
            <a:extLst>
              <a:ext uri="{FF2B5EF4-FFF2-40B4-BE49-F238E27FC236}">
                <a16:creationId xmlns:a16="http://schemas.microsoft.com/office/drawing/2014/main" id="{4D8C8BCE-84C6-0B8E-733B-A00BDF8F7E3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A3F12485-8FD5-4915-B564-182820B4DEC1}" type="slidenum">
              <a:rPr lang="en-US" altLang="el-GR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/>
              <a:t>69</a:t>
            </a:fld>
            <a:endParaRPr lang="en-US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72035" name="Rectangle 2">
            <a:extLst>
              <a:ext uri="{FF2B5EF4-FFF2-40B4-BE49-F238E27FC236}">
                <a16:creationId xmlns:a16="http://schemas.microsoft.com/office/drawing/2014/main" id="{98262C3F-703F-B41F-AB8E-D64938D4FE1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2036" name="Rectangle 3">
            <a:extLst>
              <a:ext uri="{FF2B5EF4-FFF2-40B4-BE49-F238E27FC236}">
                <a16:creationId xmlns:a16="http://schemas.microsoft.com/office/drawing/2014/main" id="{9512EB19-65CE-A539-0E15-AE9970D268D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l-GR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7">
            <a:extLst>
              <a:ext uri="{FF2B5EF4-FFF2-40B4-BE49-F238E27FC236}">
                <a16:creationId xmlns:a16="http://schemas.microsoft.com/office/drawing/2014/main" id="{94250FBD-5851-7846-335D-699D975C4A3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3737A148-AE75-405F-8452-7C6F3A70B1E7}" type="slidenum">
              <a:rPr lang="en-US" altLang="el-GR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/>
              <a:t>72</a:t>
            </a:fld>
            <a:endParaRPr lang="en-US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75107" name="Rectangle 2">
            <a:extLst>
              <a:ext uri="{FF2B5EF4-FFF2-40B4-BE49-F238E27FC236}">
                <a16:creationId xmlns:a16="http://schemas.microsoft.com/office/drawing/2014/main" id="{B8B7F886-F855-CD21-DB7E-3A9259C4D63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5108" name="Rectangle 3">
            <a:extLst>
              <a:ext uri="{FF2B5EF4-FFF2-40B4-BE49-F238E27FC236}">
                <a16:creationId xmlns:a16="http://schemas.microsoft.com/office/drawing/2014/main" id="{90A456F5-3FE4-2F62-D55B-8993F138EA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l-GR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7">
            <a:extLst>
              <a:ext uri="{FF2B5EF4-FFF2-40B4-BE49-F238E27FC236}">
                <a16:creationId xmlns:a16="http://schemas.microsoft.com/office/drawing/2014/main" id="{B5A38708-916B-A049-6838-9B74F231B75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3823B288-02E5-47F5-A196-A01C599237A3}" type="slidenum">
              <a:rPr lang="en-US" altLang="el-GR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/>
              <a:t>76</a:t>
            </a:fld>
            <a:endParaRPr lang="en-US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78179" name="Rectangle 2">
            <a:extLst>
              <a:ext uri="{FF2B5EF4-FFF2-40B4-BE49-F238E27FC236}">
                <a16:creationId xmlns:a16="http://schemas.microsoft.com/office/drawing/2014/main" id="{2A0B4FB0-DD18-7D2B-38E8-52C58346228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8180" name="Rectangle 3">
            <a:extLst>
              <a:ext uri="{FF2B5EF4-FFF2-40B4-BE49-F238E27FC236}">
                <a16:creationId xmlns:a16="http://schemas.microsoft.com/office/drawing/2014/main" id="{4BF23476-8097-9B1C-DC87-BF3BCF605C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l-GR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7">
            <a:extLst>
              <a:ext uri="{FF2B5EF4-FFF2-40B4-BE49-F238E27FC236}">
                <a16:creationId xmlns:a16="http://schemas.microsoft.com/office/drawing/2014/main" id="{AE28C355-9150-9F82-1947-7DA31E0ECE3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9645307A-66C1-4E9B-A0FA-350824FC298A}" type="slidenum">
              <a:rPr lang="en-US" altLang="el-GR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/>
              <a:t>77</a:t>
            </a:fld>
            <a:endParaRPr lang="en-US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80227" name="Rectangle 2">
            <a:extLst>
              <a:ext uri="{FF2B5EF4-FFF2-40B4-BE49-F238E27FC236}">
                <a16:creationId xmlns:a16="http://schemas.microsoft.com/office/drawing/2014/main" id="{5C3509AC-E3C4-8BDE-DBB9-2E925084310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0228" name="Rectangle 3">
            <a:extLst>
              <a:ext uri="{FF2B5EF4-FFF2-40B4-BE49-F238E27FC236}">
                <a16:creationId xmlns:a16="http://schemas.microsoft.com/office/drawing/2014/main" id="{00BACA47-A2AE-7CDB-3BD4-407D941671A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l-GR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7">
            <a:extLst>
              <a:ext uri="{FF2B5EF4-FFF2-40B4-BE49-F238E27FC236}">
                <a16:creationId xmlns:a16="http://schemas.microsoft.com/office/drawing/2014/main" id="{7B6987A3-69F7-14BB-8FCA-865F6E8848E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7379C6A6-3D12-4776-8A57-370D23C81BA7}" type="slidenum">
              <a:rPr lang="en-US" altLang="el-GR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/>
              <a:t>78</a:t>
            </a:fld>
            <a:endParaRPr lang="en-US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82275" name="Rectangle 2">
            <a:extLst>
              <a:ext uri="{FF2B5EF4-FFF2-40B4-BE49-F238E27FC236}">
                <a16:creationId xmlns:a16="http://schemas.microsoft.com/office/drawing/2014/main" id="{6313AEBE-6EB1-1B66-BA0B-C1EE766E025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2276" name="Rectangle 3">
            <a:extLst>
              <a:ext uri="{FF2B5EF4-FFF2-40B4-BE49-F238E27FC236}">
                <a16:creationId xmlns:a16="http://schemas.microsoft.com/office/drawing/2014/main" id="{8522CB1A-02DD-7E50-0315-058532358B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l-GR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7">
            <a:extLst>
              <a:ext uri="{FF2B5EF4-FFF2-40B4-BE49-F238E27FC236}">
                <a16:creationId xmlns:a16="http://schemas.microsoft.com/office/drawing/2014/main" id="{15F26E11-C917-B3DC-D705-D5CC045B9A4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C8EEEB57-1CA3-4276-AF7F-E5FF86B7711E}" type="slidenum">
              <a:rPr lang="en-US" altLang="el-GR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/>
              <a:t>79</a:t>
            </a:fld>
            <a:endParaRPr lang="en-US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84323" name="Rectangle 2">
            <a:extLst>
              <a:ext uri="{FF2B5EF4-FFF2-40B4-BE49-F238E27FC236}">
                <a16:creationId xmlns:a16="http://schemas.microsoft.com/office/drawing/2014/main" id="{B9ECBE3D-E499-E483-734E-5DA751F802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24" name="Rectangle 3">
            <a:extLst>
              <a:ext uri="{FF2B5EF4-FFF2-40B4-BE49-F238E27FC236}">
                <a16:creationId xmlns:a16="http://schemas.microsoft.com/office/drawing/2014/main" id="{140CC592-9B41-74C7-FDFE-D0CB1854F6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l-GR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7">
            <a:extLst>
              <a:ext uri="{FF2B5EF4-FFF2-40B4-BE49-F238E27FC236}">
                <a16:creationId xmlns:a16="http://schemas.microsoft.com/office/drawing/2014/main" id="{ABF01634-900C-42A1-C991-277E9E1CADD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3DC57374-B954-4396-A157-06B5CFCAFB79}" type="slidenum">
              <a:rPr lang="en-US" altLang="el-GR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/>
              <a:t>81</a:t>
            </a:fld>
            <a:endParaRPr lang="en-US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88419" name="Rectangle 2">
            <a:extLst>
              <a:ext uri="{FF2B5EF4-FFF2-40B4-BE49-F238E27FC236}">
                <a16:creationId xmlns:a16="http://schemas.microsoft.com/office/drawing/2014/main" id="{BC474AB8-F1ED-AF0C-71A9-2D07FC6ED5A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8420" name="Rectangle 3">
            <a:extLst>
              <a:ext uri="{FF2B5EF4-FFF2-40B4-BE49-F238E27FC236}">
                <a16:creationId xmlns:a16="http://schemas.microsoft.com/office/drawing/2014/main" id="{02046A49-30A6-D5A4-E865-93587F323E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l-GR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>
            <a:extLst>
              <a:ext uri="{FF2B5EF4-FFF2-40B4-BE49-F238E27FC236}">
                <a16:creationId xmlns:a16="http://schemas.microsoft.com/office/drawing/2014/main" id="{7E38A565-4850-AB2A-4656-F57621C1CAA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5E5F0119-AEA7-421D-AADC-FC8798C46C93}" type="slidenum">
              <a:rPr lang="en-US" altLang="el-GR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/>
              <a:t>82</a:t>
            </a:fld>
            <a:endParaRPr lang="en-US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90467" name="Rectangle 2">
            <a:extLst>
              <a:ext uri="{FF2B5EF4-FFF2-40B4-BE49-F238E27FC236}">
                <a16:creationId xmlns:a16="http://schemas.microsoft.com/office/drawing/2014/main" id="{D6FB6F13-D360-CD5D-97A9-5A46A04594B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0468" name="Rectangle 3">
            <a:extLst>
              <a:ext uri="{FF2B5EF4-FFF2-40B4-BE49-F238E27FC236}">
                <a16:creationId xmlns:a16="http://schemas.microsoft.com/office/drawing/2014/main" id="{8A6B8CDC-68EA-C977-2985-6BE9EC5D1ED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l-GR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>
            <a:extLst>
              <a:ext uri="{FF2B5EF4-FFF2-40B4-BE49-F238E27FC236}">
                <a16:creationId xmlns:a16="http://schemas.microsoft.com/office/drawing/2014/main" id="{130B4339-3E89-4BDF-0A2E-753C1DDF3CA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A53C75FF-1881-42BB-AD19-7ABAB449D0E1}" type="slidenum">
              <a:rPr lang="en-US" altLang="el-GR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/>
              <a:t>83</a:t>
            </a:fld>
            <a:endParaRPr lang="en-US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92515" name="Rectangle 2">
            <a:extLst>
              <a:ext uri="{FF2B5EF4-FFF2-40B4-BE49-F238E27FC236}">
                <a16:creationId xmlns:a16="http://schemas.microsoft.com/office/drawing/2014/main" id="{5DB9DC5E-F982-BED2-3A05-C7F8DB3254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2516" name="Rectangle 3">
            <a:extLst>
              <a:ext uri="{FF2B5EF4-FFF2-40B4-BE49-F238E27FC236}">
                <a16:creationId xmlns:a16="http://schemas.microsoft.com/office/drawing/2014/main" id="{0041DFD1-848A-471A-FAF8-B489EB33CF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04850" y="4445000"/>
            <a:ext cx="5643563" cy="421005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l-GR" altLang="el-GR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7CDBB98D-CE3B-D079-7C1E-E6E9C031C3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Υπότιτλος 2">
            <a:extLst>
              <a:ext uri="{FF2B5EF4-FFF2-40B4-BE49-F238E27FC236}">
                <a16:creationId xmlns:a16="http://schemas.microsoft.com/office/drawing/2014/main" id="{BD31B3A7-A50B-8C1A-A698-7CF4A80B05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l-GR"/>
              <a:t>Κάντε κλικ για να επεξεργαστείτε τον υπότιτλο του υποδείγματος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FE46F962-A22A-2F4C-0A51-06C1178C8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56D00-3383-440D-80B7-672430263BE4}" type="datetimeFigureOut">
              <a:rPr lang="el-GR" smtClean="0"/>
              <a:t>12/10/2026</a:t>
            </a:fld>
            <a:endParaRPr 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3C3DEF05-2F59-F90F-5052-369502F2F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BB1ECAE2-303A-9CF5-AE78-D983EB670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8D14-293C-497E-86AA-CC6C22C34C8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777971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D3D7840C-426C-A4CB-EAB2-EA45164B3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D9570671-2EEE-B817-1364-172AFD473C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99EB0244-C2A5-B333-648B-6E3A2C9AD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56D00-3383-440D-80B7-672430263BE4}" type="datetimeFigureOut">
              <a:rPr lang="el-GR" smtClean="0"/>
              <a:t>12/10/2026</a:t>
            </a:fld>
            <a:endParaRPr 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DE7BFD9B-24BE-807B-9F05-415C6BE30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D059377B-9550-D963-B15F-A50F60924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8D14-293C-497E-86AA-CC6C22C34C8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078221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9C5BC17B-ED27-EDFA-D020-DAF4BF1F69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ειμένου 2">
            <a:extLst>
              <a:ext uri="{FF2B5EF4-FFF2-40B4-BE49-F238E27FC236}">
                <a16:creationId xmlns:a16="http://schemas.microsoft.com/office/drawing/2014/main" id="{7683AB44-8D18-5378-B7CF-4AED20C57C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D3B44C47-6A4A-7B64-C142-FA8C7D14D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56D00-3383-440D-80B7-672430263BE4}" type="datetimeFigureOut">
              <a:rPr lang="el-GR" smtClean="0"/>
              <a:t>12/10/2026</a:t>
            </a:fld>
            <a:endParaRPr 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83D7FB7A-BF83-465C-92E8-A73D5FB94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4B1572F0-14F9-48FC-6C29-445449461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8D14-293C-497E-86AA-CC6C22C34C8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482152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52DEFB8F-9CE0-CD0C-C57E-2A7119327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53D0DE9B-52B9-BC65-7011-6C792BC839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4" name="Θέση περιεχομένου 3">
            <a:extLst>
              <a:ext uri="{FF2B5EF4-FFF2-40B4-BE49-F238E27FC236}">
                <a16:creationId xmlns:a16="http://schemas.microsoft.com/office/drawing/2014/main" id="{E03CDD68-68B6-3D70-FF1F-C37E61D900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5D41AA69-6036-3CF0-396D-25848AA73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56D00-3383-440D-80B7-672430263BE4}" type="datetimeFigureOut">
              <a:rPr lang="el-GR" smtClean="0"/>
              <a:t>12/10/2026</a:t>
            </a:fld>
            <a:endParaRPr lang="el-GR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82AE5CE2-6786-1426-0941-483B3AA21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5D6081F9-C1C6-9AB4-27EB-FC5A7DBB0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8D14-293C-497E-86AA-CC6C22C34C8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4217156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AE773D42-2075-94FB-C554-BD11AF3C2D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ειμένου 2">
            <a:extLst>
              <a:ext uri="{FF2B5EF4-FFF2-40B4-BE49-F238E27FC236}">
                <a16:creationId xmlns:a16="http://schemas.microsoft.com/office/drawing/2014/main" id="{B150D813-1CFA-80B7-5BFD-A75D25B6F1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4" name="Θέση περιεχομένου 3">
            <a:extLst>
              <a:ext uri="{FF2B5EF4-FFF2-40B4-BE49-F238E27FC236}">
                <a16:creationId xmlns:a16="http://schemas.microsoft.com/office/drawing/2014/main" id="{99351E1D-A78C-1A7B-82B4-17AD57F7A7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5" name="Θέση κειμένου 4">
            <a:extLst>
              <a:ext uri="{FF2B5EF4-FFF2-40B4-BE49-F238E27FC236}">
                <a16:creationId xmlns:a16="http://schemas.microsoft.com/office/drawing/2014/main" id="{A6846110-52E3-78DD-3F1A-4632263B67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6" name="Θέση περιεχομένου 5">
            <a:extLst>
              <a:ext uri="{FF2B5EF4-FFF2-40B4-BE49-F238E27FC236}">
                <a16:creationId xmlns:a16="http://schemas.microsoft.com/office/drawing/2014/main" id="{82EFC014-6DCA-0974-6593-33A218185D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7" name="Θέση ημερομηνίας 6">
            <a:extLst>
              <a:ext uri="{FF2B5EF4-FFF2-40B4-BE49-F238E27FC236}">
                <a16:creationId xmlns:a16="http://schemas.microsoft.com/office/drawing/2014/main" id="{B7395DEE-8CA2-7737-F447-5A03A699C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56D00-3383-440D-80B7-672430263BE4}" type="datetimeFigureOut">
              <a:rPr lang="el-GR" smtClean="0"/>
              <a:t>12/10/2026</a:t>
            </a:fld>
            <a:endParaRPr lang="el-GR"/>
          </a:p>
        </p:txBody>
      </p:sp>
      <p:sp>
        <p:nvSpPr>
          <p:cNvPr id="8" name="Θέση υποσέλιδου 7">
            <a:extLst>
              <a:ext uri="{FF2B5EF4-FFF2-40B4-BE49-F238E27FC236}">
                <a16:creationId xmlns:a16="http://schemas.microsoft.com/office/drawing/2014/main" id="{D0AEB7E4-D2D5-E2D8-3A23-9AB29C6CF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Θέση αριθμού διαφάνειας 8">
            <a:extLst>
              <a:ext uri="{FF2B5EF4-FFF2-40B4-BE49-F238E27FC236}">
                <a16:creationId xmlns:a16="http://schemas.microsoft.com/office/drawing/2014/main" id="{A2879475-90FA-D644-99C6-2622D57EC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8D14-293C-497E-86AA-CC6C22C34C8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425320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869FC7C2-C158-9D61-85AB-8F4B45641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ημερομηνίας 2">
            <a:extLst>
              <a:ext uri="{FF2B5EF4-FFF2-40B4-BE49-F238E27FC236}">
                <a16:creationId xmlns:a16="http://schemas.microsoft.com/office/drawing/2014/main" id="{E5F60E66-B8AD-C018-93C1-81ACF2CB9C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56D00-3383-440D-80B7-672430263BE4}" type="datetimeFigureOut">
              <a:rPr lang="el-GR" smtClean="0"/>
              <a:t>12/10/2026</a:t>
            </a:fld>
            <a:endParaRPr lang="el-GR"/>
          </a:p>
        </p:txBody>
      </p:sp>
      <p:sp>
        <p:nvSpPr>
          <p:cNvPr id="4" name="Θέση υποσέλιδου 3">
            <a:extLst>
              <a:ext uri="{FF2B5EF4-FFF2-40B4-BE49-F238E27FC236}">
                <a16:creationId xmlns:a16="http://schemas.microsoft.com/office/drawing/2014/main" id="{9EB07C46-5264-0DB7-F6B9-71B07EA46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Θέση αριθμού διαφάνειας 4">
            <a:extLst>
              <a:ext uri="{FF2B5EF4-FFF2-40B4-BE49-F238E27FC236}">
                <a16:creationId xmlns:a16="http://schemas.microsoft.com/office/drawing/2014/main" id="{6F3F2404-0E11-595D-BD05-E56E6AECDC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8D14-293C-497E-86AA-CC6C22C34C8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392108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ημερομηνίας 1">
            <a:extLst>
              <a:ext uri="{FF2B5EF4-FFF2-40B4-BE49-F238E27FC236}">
                <a16:creationId xmlns:a16="http://schemas.microsoft.com/office/drawing/2014/main" id="{FF58C179-FDF4-C6C1-A975-BE83A788C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56D00-3383-440D-80B7-672430263BE4}" type="datetimeFigureOut">
              <a:rPr lang="el-GR" smtClean="0"/>
              <a:t>12/10/2026</a:t>
            </a:fld>
            <a:endParaRPr lang="el-GR"/>
          </a:p>
        </p:txBody>
      </p:sp>
      <p:sp>
        <p:nvSpPr>
          <p:cNvPr id="3" name="Θέση υποσέλιδου 2">
            <a:extLst>
              <a:ext uri="{FF2B5EF4-FFF2-40B4-BE49-F238E27FC236}">
                <a16:creationId xmlns:a16="http://schemas.microsoft.com/office/drawing/2014/main" id="{AA52BF24-E5A8-1104-C57B-80469B237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>
            <a:extLst>
              <a:ext uri="{FF2B5EF4-FFF2-40B4-BE49-F238E27FC236}">
                <a16:creationId xmlns:a16="http://schemas.microsoft.com/office/drawing/2014/main" id="{778F7994-B0AC-8E18-F9C3-0BDA82C6C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8D14-293C-497E-86AA-CC6C22C34C8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0613473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20DAA0F0-3B5D-E4C5-9D26-16654A8EB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0E7F8190-CF2C-1B35-CEB2-1879374BD3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4" name="Θέση κειμένου 3">
            <a:extLst>
              <a:ext uri="{FF2B5EF4-FFF2-40B4-BE49-F238E27FC236}">
                <a16:creationId xmlns:a16="http://schemas.microsoft.com/office/drawing/2014/main" id="{EA5BA89C-CD92-9B3F-5B8C-7C12244BF3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A3111258-ACCC-4897-55C1-4A26EFFD3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56D00-3383-440D-80B7-672430263BE4}" type="datetimeFigureOut">
              <a:rPr lang="el-GR" smtClean="0"/>
              <a:t>12/10/2026</a:t>
            </a:fld>
            <a:endParaRPr lang="el-GR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AA2C16AB-FCE9-A4D1-5459-73A16D43F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B0206F52-159C-15E7-2C95-D729A8772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8D14-293C-497E-86AA-CC6C22C34C8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642704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6A84745C-2968-596D-55C1-F9B2FD6DC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εικόνας 2">
            <a:extLst>
              <a:ext uri="{FF2B5EF4-FFF2-40B4-BE49-F238E27FC236}">
                <a16:creationId xmlns:a16="http://schemas.microsoft.com/office/drawing/2014/main" id="{9E1B51FD-5A02-7936-A56E-9AB0466004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Θέση κειμένου 3">
            <a:extLst>
              <a:ext uri="{FF2B5EF4-FFF2-40B4-BE49-F238E27FC236}">
                <a16:creationId xmlns:a16="http://schemas.microsoft.com/office/drawing/2014/main" id="{E0189772-E48D-48FC-9373-6101D696C4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29388646-1249-24CE-8968-04BF7E17F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56D00-3383-440D-80B7-672430263BE4}" type="datetimeFigureOut">
              <a:rPr lang="el-GR" smtClean="0"/>
              <a:t>12/10/2026</a:t>
            </a:fld>
            <a:endParaRPr lang="el-GR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9357FE3C-006E-8136-0D93-3AE65485C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06727FDE-1FD8-A206-0CBF-BFA3E28DD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8D14-293C-497E-86AA-CC6C22C34C8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378172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9E0C5ADC-EBE5-C65F-DFA1-DD17C14BE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ατακόρυφου κειμένου 2">
            <a:extLst>
              <a:ext uri="{FF2B5EF4-FFF2-40B4-BE49-F238E27FC236}">
                <a16:creationId xmlns:a16="http://schemas.microsoft.com/office/drawing/2014/main" id="{82068096-352B-82E5-EC47-2490EA38B5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FACC65E4-BE6D-A357-312C-1721860319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56D00-3383-440D-80B7-672430263BE4}" type="datetimeFigureOut">
              <a:rPr lang="el-GR" smtClean="0"/>
              <a:t>12/10/2026</a:t>
            </a:fld>
            <a:endParaRPr 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BC6D3F9E-5631-4150-649A-D7A4E6387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6EC81210-1EFC-3F9A-3A18-927706248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8D14-293C-497E-86AA-CC6C22C34C8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007856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>
            <a:extLst>
              <a:ext uri="{FF2B5EF4-FFF2-40B4-BE49-F238E27FC236}">
                <a16:creationId xmlns:a16="http://schemas.microsoft.com/office/drawing/2014/main" id="{B110D891-A250-3D2E-CC12-228E367205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ατακόρυφου κειμένου 2">
            <a:extLst>
              <a:ext uri="{FF2B5EF4-FFF2-40B4-BE49-F238E27FC236}">
                <a16:creationId xmlns:a16="http://schemas.microsoft.com/office/drawing/2014/main" id="{65268C12-E02D-FE83-74E1-5AA7EEA956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B080333A-BABB-3E37-6BE2-B41509F34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56D00-3383-440D-80B7-672430263BE4}" type="datetimeFigureOut">
              <a:rPr lang="el-GR" smtClean="0"/>
              <a:t>12/10/2026</a:t>
            </a:fld>
            <a:endParaRPr 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1B4FF5C4-3F2A-8BD5-E8A2-0583A5CD9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55E67287-BBDF-6E35-5AA3-5721192EE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8D14-293C-497E-86AA-CC6C22C34C8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833833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τίτλου 1">
            <a:extLst>
              <a:ext uri="{FF2B5EF4-FFF2-40B4-BE49-F238E27FC236}">
                <a16:creationId xmlns:a16="http://schemas.microsoft.com/office/drawing/2014/main" id="{3CA647D3-F8C5-C6CE-9BD6-BE5B67444D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ειμένου 2">
            <a:extLst>
              <a:ext uri="{FF2B5EF4-FFF2-40B4-BE49-F238E27FC236}">
                <a16:creationId xmlns:a16="http://schemas.microsoft.com/office/drawing/2014/main" id="{1F2B2489-E9B6-86A9-A579-6116085C3C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54C4DF49-A23E-0BFD-EC51-4748C11581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1356D00-3383-440D-80B7-672430263BE4}" type="datetimeFigureOut">
              <a:rPr lang="el-GR" smtClean="0"/>
              <a:t>12/10/2026</a:t>
            </a:fld>
            <a:endParaRPr 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6BDF3739-83AF-7FEF-ACDA-8EB554A926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3AA3E094-401C-A09B-EA1A-7620EBFB19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E6E8D14-293C-497E-86AA-CC6C22C34C8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461116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emf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e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fainstitute.org/sites/default/files/docs/insights/events/research-challenge/rc-2025-winning-written-report-kozminski-university.pdf" TargetMode="External"/><Relationship Id="rId2" Type="http://schemas.openxmlformats.org/officeDocument/2006/relationships/hyperlink" Target="https://www.apcapitalresearch.com/Images/Equity%20Research/JP%20Morgan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dbs.com/content/article/pdf/US_clover/Tesla.pdf" TargetMode="External"/><Relationship Id="rId5" Type="http://schemas.openxmlformats.org/officeDocument/2006/relationships/hyperlink" Target="https://en.zhaojin.com.cn/upload/2013-12-26/1330130542.pdf" TargetMode="External"/><Relationship Id="rId4" Type="http://schemas.openxmlformats.org/officeDocument/2006/relationships/hyperlink" Target="https://www.rbcdirectinvesting.com/_assets-custom/pdf/Qualitative-Equity-Research%20Report-Canada.pdf" TargetMode="Externa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F5F1AEFC-8F0E-8826-A7FF-CB2ED12D34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8157" y="1366886"/>
            <a:ext cx="11067068" cy="3648174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br>
              <a:rPr lang="en-GB" sz="4400" b="1" dirty="0"/>
            </a:br>
            <a:br>
              <a:rPr lang="en-GB" sz="4400" b="1" dirty="0"/>
            </a:br>
            <a:br>
              <a:rPr lang="en-GB" sz="4400" b="1" dirty="0"/>
            </a:br>
            <a:br>
              <a:rPr lang="en-GB" sz="4400" b="1" dirty="0"/>
            </a:br>
            <a:br>
              <a:rPr lang="en-GB" sz="4400" b="1" dirty="0"/>
            </a:br>
            <a:br>
              <a:rPr lang="en-GB" sz="4400" b="1" dirty="0"/>
            </a:br>
            <a:br>
              <a:rPr lang="en-GB" sz="4400" b="1" dirty="0"/>
            </a:br>
            <a:br>
              <a:rPr lang="en-GB" sz="4400" b="1"/>
            </a:br>
            <a:r>
              <a:rPr lang="en-GB" sz="4400" b="1"/>
              <a:t>Equity Financing </a:t>
            </a:r>
            <a:br>
              <a:rPr lang="en-GB" sz="4400" b="1"/>
            </a:br>
            <a:br>
              <a:rPr lang="en-GB" sz="4400" b="1"/>
            </a:br>
            <a:r>
              <a:rPr lang="en-GB" sz="4400" b="1"/>
              <a:t>An </a:t>
            </a:r>
            <a:r>
              <a:rPr lang="en-GB" sz="4400" b="1" dirty="0"/>
              <a:t>Introduction </a:t>
            </a:r>
            <a:r>
              <a:rPr lang="en-GB" sz="4400" b="1"/>
              <a:t>to </a:t>
            </a:r>
            <a:r>
              <a:rPr lang="en-US" sz="4400" b="1"/>
              <a:t>Equity </a:t>
            </a:r>
            <a:r>
              <a:rPr lang="en-US" sz="4400" b="1" dirty="0"/>
              <a:t>Valuation </a:t>
            </a:r>
            <a:br>
              <a:rPr lang="en-US" sz="4400" b="1" dirty="0"/>
            </a:br>
            <a:r>
              <a:rPr lang="en-US" sz="4400" b="1" dirty="0"/>
              <a:t>&amp; </a:t>
            </a:r>
            <a:br>
              <a:rPr lang="en-US" sz="4400" b="1" dirty="0"/>
            </a:br>
            <a:r>
              <a:rPr lang="en-US" sz="4400" b="1" dirty="0"/>
              <a:t>Financial Statement Analysis</a:t>
            </a:r>
            <a:endParaRPr lang="el-GR" sz="4400" b="1" dirty="0"/>
          </a:p>
        </p:txBody>
      </p:sp>
    </p:spTree>
    <p:extLst>
      <p:ext uri="{BB962C8B-B14F-4D97-AF65-F5344CB8AC3E}">
        <p14:creationId xmlns:p14="http://schemas.microsoft.com/office/powerpoint/2010/main" val="26202997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0AB1CA-58D2-E683-715F-C85A023021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Τίτλος 1">
            <a:extLst>
              <a:ext uri="{FF2B5EF4-FFF2-40B4-BE49-F238E27FC236}">
                <a16:creationId xmlns:a16="http://schemas.microsoft.com/office/drawing/2014/main" id="{A12C8BB5-6D96-5A1B-6643-E91D1BBB3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993775"/>
          </a:xfrm>
        </p:spPr>
        <p:txBody>
          <a:bodyPr/>
          <a:lstStyle/>
          <a:p>
            <a:r>
              <a:rPr lang="en-GB" altLang="en-US" sz="3600" b="1"/>
              <a:t>Introduction</a:t>
            </a:r>
          </a:p>
        </p:txBody>
      </p:sp>
      <p:sp>
        <p:nvSpPr>
          <p:cNvPr id="16387" name="Θέση περιεχομένου 2">
            <a:extLst>
              <a:ext uri="{FF2B5EF4-FFF2-40B4-BE49-F238E27FC236}">
                <a16:creationId xmlns:a16="http://schemas.microsoft.com/office/drawing/2014/main" id="{6E0B7769-FA36-93ED-8C0B-B017CE7B0A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68412"/>
            <a:ext cx="11318875" cy="5314949"/>
          </a:xfrm>
        </p:spPr>
        <p:txBody>
          <a:bodyPr>
            <a:normAutofit/>
          </a:bodyPr>
          <a:lstStyle/>
          <a:p>
            <a:pPr algn="just">
              <a:defRPr/>
            </a:pPr>
            <a:r>
              <a:rPr lang="en-US" altLang="en-US" sz="2000" dirty="0"/>
              <a:t>One important question is how can we </a:t>
            </a:r>
            <a:r>
              <a:rPr lang="en-US" altLang="en-US" sz="2000" dirty="0">
                <a:solidFill>
                  <a:srgbClr val="FF0000"/>
                </a:solidFill>
              </a:rPr>
              <a:t>price a stock </a:t>
            </a:r>
            <a:r>
              <a:rPr lang="en-US" altLang="en-US" sz="2000" dirty="0"/>
              <a:t>for an IPO?</a:t>
            </a:r>
          </a:p>
          <a:p>
            <a:pPr algn="just">
              <a:defRPr/>
            </a:pPr>
            <a:r>
              <a:rPr lang="en-US" altLang="en-US" sz="2000" dirty="0"/>
              <a:t>Or how do we </a:t>
            </a:r>
            <a:r>
              <a:rPr lang="en-US" altLang="en-US" sz="2000" dirty="0">
                <a:solidFill>
                  <a:srgbClr val="FF0000"/>
                </a:solidFill>
              </a:rPr>
              <a:t>price equity </a:t>
            </a:r>
            <a:r>
              <a:rPr lang="en-US" altLang="en-US" sz="2000" dirty="0"/>
              <a:t>(stocks) in general ? </a:t>
            </a:r>
            <a:endParaRPr lang="en-GB" altLang="en-US" sz="2000" dirty="0"/>
          </a:p>
          <a:p>
            <a:pPr algn="just">
              <a:defRPr/>
            </a:pPr>
            <a:endParaRPr lang="en-GB" altLang="en-US" sz="2000" dirty="0"/>
          </a:p>
          <a:p>
            <a:pPr algn="just">
              <a:defRPr/>
            </a:pPr>
            <a:r>
              <a:rPr lang="en-GB" altLang="en-US" sz="2000" dirty="0"/>
              <a:t>In this lecture, we discuss issues related to </a:t>
            </a:r>
            <a:r>
              <a:rPr lang="en-GB" altLang="en-US" sz="2000" dirty="0">
                <a:solidFill>
                  <a:srgbClr val="FF0000"/>
                </a:solidFill>
              </a:rPr>
              <a:t>equity valuation and analysis</a:t>
            </a:r>
          </a:p>
          <a:p>
            <a:pPr algn="just">
              <a:defRPr/>
            </a:pPr>
            <a:endParaRPr lang="en-GB" altLang="en-US" sz="2000" dirty="0"/>
          </a:p>
          <a:p>
            <a:pPr algn="just">
              <a:defRPr/>
            </a:pPr>
            <a:r>
              <a:rPr lang="en-GB" altLang="en-US" sz="2000" dirty="0"/>
              <a:t>More specifically: </a:t>
            </a:r>
          </a:p>
          <a:p>
            <a:pPr algn="just">
              <a:defRPr/>
            </a:pPr>
            <a:endParaRPr lang="en-GB" altLang="en-US" sz="2000" dirty="0"/>
          </a:p>
          <a:p>
            <a:pPr marL="0" indent="0" algn="just">
              <a:buNone/>
              <a:defRPr/>
            </a:pPr>
            <a:r>
              <a:rPr lang="en-GB" altLang="en-US" sz="2000" dirty="0"/>
              <a:t>→	Methodologies on </a:t>
            </a:r>
            <a:r>
              <a:rPr lang="en-GB" altLang="en-US" sz="2000" dirty="0">
                <a:solidFill>
                  <a:srgbClr val="FF0000"/>
                </a:solidFill>
              </a:rPr>
              <a:t>equity valuation </a:t>
            </a:r>
            <a:r>
              <a:rPr lang="en-GB" altLang="en-US" sz="2000" dirty="0"/>
              <a:t>(discount models, comparables)</a:t>
            </a:r>
          </a:p>
          <a:p>
            <a:pPr marL="0" indent="0" algn="just">
              <a:buNone/>
              <a:defRPr/>
            </a:pPr>
            <a:r>
              <a:rPr lang="en-GB" altLang="en-US" sz="2000" dirty="0"/>
              <a:t>→	</a:t>
            </a:r>
            <a:r>
              <a:rPr lang="en-GB" altLang="en-US" sz="2000" dirty="0">
                <a:solidFill>
                  <a:srgbClr val="FF0000"/>
                </a:solidFill>
              </a:rPr>
              <a:t>Financial Statement Analysis (ratio analysis) </a:t>
            </a:r>
          </a:p>
          <a:p>
            <a:pPr marL="0" indent="0" algn="just">
              <a:buNone/>
              <a:defRPr/>
            </a:pPr>
            <a:r>
              <a:rPr lang="en-GB" altLang="en-US" sz="2000" dirty="0"/>
              <a:t>→	See what the </a:t>
            </a:r>
            <a:r>
              <a:rPr lang="en-GB" altLang="en-US" sz="2000" dirty="0">
                <a:solidFill>
                  <a:srgbClr val="FF0000"/>
                </a:solidFill>
              </a:rPr>
              <a:t>Equity Research Report </a:t>
            </a:r>
            <a:r>
              <a:rPr lang="en-GB" altLang="en-US" sz="2000" dirty="0"/>
              <a:t>is </a:t>
            </a:r>
            <a:endParaRPr lang="en-GB" altLang="en-US" sz="2000" dirty="0">
              <a:solidFill>
                <a:srgbClr val="FF0000"/>
              </a:solidFill>
            </a:endParaRPr>
          </a:p>
          <a:p>
            <a:pPr marL="0" indent="0" algn="just">
              <a:buNone/>
              <a:defRPr/>
            </a:pPr>
            <a:r>
              <a:rPr lang="en-GB" altLang="en-US" sz="2000" dirty="0"/>
              <a:t>→	Practical (indicative) </a:t>
            </a:r>
            <a:r>
              <a:rPr lang="en-GB" altLang="en-US" sz="2000" dirty="0">
                <a:solidFill>
                  <a:srgbClr val="FF0000"/>
                </a:solidFill>
              </a:rPr>
              <a:t>examples</a:t>
            </a:r>
            <a:r>
              <a:rPr lang="en-GB" altLang="en-US" sz="2000" dirty="0"/>
              <a:t> of valuation of listed companies  </a:t>
            </a:r>
          </a:p>
          <a:p>
            <a:pPr marL="0" indent="0" algn="just">
              <a:buNone/>
              <a:defRPr/>
            </a:pPr>
            <a:endParaRPr lang="en-GB" altLang="en-US" sz="2000" dirty="0"/>
          </a:p>
          <a:p>
            <a:pPr marL="0" indent="0" algn="just">
              <a:buNone/>
              <a:defRPr/>
            </a:pPr>
            <a:r>
              <a:rPr lang="en-GB" altLang="en-US" sz="2000" dirty="0">
                <a:solidFill>
                  <a:srgbClr val="FF0000"/>
                </a:solidFill>
              </a:rPr>
              <a:t>Reading:</a:t>
            </a:r>
            <a:r>
              <a:rPr lang="en-GB" altLang="en-US" sz="2000" dirty="0"/>
              <a:t> lecture notes, textbook (Chapter 2 and Chapter 9)</a:t>
            </a:r>
          </a:p>
          <a:p>
            <a:pPr algn="just">
              <a:defRPr/>
            </a:pPr>
            <a:endParaRPr lang="en-GB" altLang="en-US" sz="2200" dirty="0"/>
          </a:p>
          <a:p>
            <a:pPr algn="just">
              <a:defRPr/>
            </a:pPr>
            <a:endParaRPr lang="en-GB" altLang="en-US" sz="2200" dirty="0"/>
          </a:p>
        </p:txBody>
      </p:sp>
    </p:spTree>
    <p:extLst>
      <p:ext uri="{BB962C8B-B14F-4D97-AF65-F5344CB8AC3E}">
        <p14:creationId xmlns:p14="http://schemas.microsoft.com/office/powerpoint/2010/main" val="32045138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Τίτλος 1">
            <a:extLst>
              <a:ext uri="{FF2B5EF4-FFF2-40B4-BE49-F238E27FC236}">
                <a16:creationId xmlns:a16="http://schemas.microsoft.com/office/drawing/2014/main" id="{BCB0560E-FDED-A655-4523-3C23AC184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2003"/>
            <a:ext cx="10515600" cy="662397"/>
          </a:xfrm>
        </p:spPr>
        <p:txBody>
          <a:bodyPr/>
          <a:lstStyle/>
          <a:p>
            <a:pPr eaLnBrk="1" hangingPunct="1"/>
            <a:r>
              <a:rPr lang="en-GB" altLang="en-US" sz="3600" b="1" dirty="0"/>
              <a:t>Equity Valuation Methodologies </a:t>
            </a:r>
          </a:p>
        </p:txBody>
      </p:sp>
      <p:sp>
        <p:nvSpPr>
          <p:cNvPr id="134147" name="Θέση περιεχομένου 2">
            <a:extLst>
              <a:ext uri="{FF2B5EF4-FFF2-40B4-BE49-F238E27FC236}">
                <a16:creationId xmlns:a16="http://schemas.microsoft.com/office/drawing/2014/main" id="{65249FFD-EE55-8F79-D740-ED144720C0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3060" y="1036948"/>
            <a:ext cx="11425286" cy="542984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GB" altLang="en-US" sz="2000" dirty="0"/>
              <a:t>When valuing equity (stocks) we have </a:t>
            </a:r>
            <a:r>
              <a:rPr lang="en-GB" altLang="en-US" sz="2000" b="1" dirty="0">
                <a:solidFill>
                  <a:srgbClr val="FF0000"/>
                </a:solidFill>
              </a:rPr>
              <a:t>two main approaches:</a:t>
            </a:r>
          </a:p>
          <a:p>
            <a:pPr eaLnBrk="1" hangingPunct="1"/>
            <a:endParaRPr lang="en-GB" altLang="en-US" sz="2000" b="1" dirty="0">
              <a:solidFill>
                <a:srgbClr val="FF0000"/>
              </a:solidFill>
            </a:endParaRPr>
          </a:p>
          <a:p>
            <a:pPr eaLnBrk="1" hangingPunct="1"/>
            <a:r>
              <a:rPr lang="en-GB" altLang="en-US" sz="2000" b="1" dirty="0">
                <a:solidFill>
                  <a:srgbClr val="FF0000"/>
                </a:solidFill>
              </a:rPr>
              <a:t>1) 	Discount the Future Cash Flows </a:t>
            </a:r>
          </a:p>
          <a:p>
            <a:pPr algn="just" eaLnBrk="1" hangingPunct="1"/>
            <a:endParaRPr lang="en-GB" altLang="en-US" sz="2000" dirty="0"/>
          </a:p>
          <a:p>
            <a:pPr algn="just" eaLnBrk="1" hangingPunct="1"/>
            <a:r>
              <a:rPr lang="en-GB" altLang="en-US" sz="2000" dirty="0"/>
              <a:t>This approach rests on the fundamental idea in financial economics that the “fair”, “theoretical”, “intrinsic” value of any asset/project/investment is simply the </a:t>
            </a:r>
            <a:r>
              <a:rPr lang="en-GB" altLang="en-US" sz="2000" b="1" dirty="0">
                <a:solidFill>
                  <a:srgbClr val="FF0000"/>
                </a:solidFill>
              </a:rPr>
              <a:t>Present Value</a:t>
            </a:r>
            <a:r>
              <a:rPr lang="en-GB" altLang="en-US" sz="2000" b="1" dirty="0"/>
              <a:t> </a:t>
            </a:r>
            <a:r>
              <a:rPr lang="en-GB" altLang="en-US" sz="2000" dirty="0"/>
              <a:t>of the future cash flows; thus, an analyst/investor can </a:t>
            </a:r>
            <a:r>
              <a:rPr lang="en-GB" altLang="en-US" sz="2000" b="1" dirty="0">
                <a:solidFill>
                  <a:srgbClr val="FF0000"/>
                </a:solidFill>
              </a:rPr>
              <a:t>discount </a:t>
            </a:r>
            <a:r>
              <a:rPr lang="en-GB" altLang="en-US" sz="2000" dirty="0"/>
              <a:t>the future earnings, cash flows, dividends </a:t>
            </a:r>
          </a:p>
          <a:p>
            <a:r>
              <a:rPr lang="en-GB" altLang="en-US" sz="2000" dirty="0"/>
              <a:t>Present Value of:  Dividends / Earnings / Free Cash Flows  </a:t>
            </a:r>
          </a:p>
          <a:p>
            <a:pPr eaLnBrk="1" hangingPunct="1"/>
            <a:endParaRPr lang="en-GB" altLang="en-US" sz="2000" dirty="0"/>
          </a:p>
          <a:p>
            <a:pPr eaLnBrk="1" hangingPunct="1"/>
            <a:r>
              <a:rPr lang="en-GB" altLang="en-US" sz="2000" b="1" dirty="0">
                <a:solidFill>
                  <a:srgbClr val="FF0000"/>
                </a:solidFill>
              </a:rPr>
              <a:t>2) 	Multiples (relative valuation and ratio analysis)</a:t>
            </a:r>
          </a:p>
          <a:p>
            <a:pPr eaLnBrk="1" hangingPunct="1"/>
            <a:endParaRPr lang="en-US" altLang="en-US" sz="2000" dirty="0"/>
          </a:p>
          <a:p>
            <a:pPr eaLnBrk="1" hangingPunct="1"/>
            <a:r>
              <a:rPr lang="en-US" altLang="en-US" sz="2000" dirty="0"/>
              <a:t>This approach rests on fundamental idea that an asset should have a value </a:t>
            </a:r>
            <a:r>
              <a:rPr lang="en-US" altLang="en-US" sz="2000" b="1" dirty="0">
                <a:solidFill>
                  <a:srgbClr val="FF0000"/>
                </a:solidFill>
              </a:rPr>
              <a:t>comparable</a:t>
            </a:r>
            <a:r>
              <a:rPr lang="en-US" altLang="en-US" sz="2000" dirty="0"/>
              <a:t> to similar assets (similar in terms of maturity, uncertainty, industry, etc.)</a:t>
            </a:r>
          </a:p>
          <a:p>
            <a:pPr eaLnBrk="1" hangingPunct="1"/>
            <a:r>
              <a:rPr lang="en-GB" altLang="en-US" sz="2000" dirty="0"/>
              <a:t>For instance, if the market stock price of a similar (comparable) firms is, on average, 5 times the earnings, then the price of our firm should be similar (P/E, P/B, P/CF, ratios etc.)</a:t>
            </a: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Θέση περιεχομένου 2">
            <a:extLst>
              <a:ext uri="{FF2B5EF4-FFF2-40B4-BE49-F238E27FC236}">
                <a16:creationId xmlns:a16="http://schemas.microsoft.com/office/drawing/2014/main" id="{19C98F8B-E8B9-5832-62E3-C5C369F70E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5035" y="1295400"/>
            <a:ext cx="11321591" cy="5058266"/>
          </a:xfrm>
        </p:spPr>
        <p:txBody>
          <a:bodyPr/>
          <a:lstStyle/>
          <a:p>
            <a:pPr algn="just" eaLnBrk="1" hangingPunct="1"/>
            <a:r>
              <a:rPr lang="en-US" altLang="en-US" sz="2000" dirty="0"/>
              <a:t>As you know, the current price (P</a:t>
            </a:r>
            <a:r>
              <a:rPr lang="en-US" altLang="en-US" sz="2000" baseline="-25000" dirty="0"/>
              <a:t>0</a:t>
            </a:r>
            <a:r>
              <a:rPr lang="en-US" altLang="en-US" sz="2000" dirty="0"/>
              <a:t>) of any asset should be</a:t>
            </a:r>
          </a:p>
          <a:p>
            <a:pPr marL="0" indent="0" algn="just" eaLnBrk="1" hangingPunct="1">
              <a:buNone/>
            </a:pPr>
            <a:endParaRPr lang="en-US" altLang="en-US" sz="2000" dirty="0">
              <a:solidFill>
                <a:srgbClr val="FF0000"/>
              </a:solidFill>
            </a:endParaRPr>
          </a:p>
          <a:p>
            <a:pPr marL="0" indent="0" algn="just" eaLnBrk="1" hangingPunct="1">
              <a:buNone/>
            </a:pPr>
            <a:r>
              <a:rPr lang="en-US" altLang="en-US" sz="2000" dirty="0">
                <a:solidFill>
                  <a:srgbClr val="FF0000"/>
                </a:solidFill>
              </a:rPr>
              <a:t>	</a:t>
            </a:r>
            <a:r>
              <a:rPr lang="en-US" altLang="en-US" sz="2000" b="1" dirty="0">
                <a:solidFill>
                  <a:srgbClr val="FF0000"/>
                </a:solidFill>
              </a:rPr>
              <a:t>→	equal to the present value of the future cash flows </a:t>
            </a:r>
          </a:p>
          <a:p>
            <a:pPr algn="just" eaLnBrk="1" hangingPunct="1"/>
            <a:endParaRPr lang="en-GB" altLang="en-US" sz="2000" dirty="0"/>
          </a:p>
          <a:p>
            <a:pPr algn="just" eaLnBrk="1" hangingPunct="1"/>
            <a:r>
              <a:rPr lang="en-GB" altLang="en-US" sz="2000" dirty="0"/>
              <a:t>Assuming the only </a:t>
            </a:r>
            <a:r>
              <a:rPr lang="en-GB" altLang="en-US" sz="2000" dirty="0">
                <a:solidFill>
                  <a:srgbClr val="FF0000"/>
                </a:solidFill>
              </a:rPr>
              <a:t>relevant cash flows </a:t>
            </a:r>
            <a:r>
              <a:rPr lang="en-GB" altLang="en-US" sz="2000" dirty="0"/>
              <a:t>for an investor in a stock are the </a:t>
            </a:r>
            <a:r>
              <a:rPr lang="en-GB" altLang="en-US" sz="2000" dirty="0">
                <a:solidFill>
                  <a:srgbClr val="FF0000"/>
                </a:solidFill>
              </a:rPr>
              <a:t>future dividends (Div) </a:t>
            </a:r>
            <a:r>
              <a:rPr lang="en-GB" altLang="en-US" sz="2000" dirty="0"/>
              <a:t>and that the firm has no maturity date we have the: </a:t>
            </a:r>
          </a:p>
          <a:p>
            <a:pPr algn="just" eaLnBrk="1" hangingPunct="1"/>
            <a:endParaRPr lang="en-GB" altLang="en-US" sz="2000" dirty="0">
              <a:solidFill>
                <a:srgbClr val="FF0000"/>
              </a:solidFill>
            </a:endParaRPr>
          </a:p>
          <a:p>
            <a:pPr algn="just" eaLnBrk="1" hangingPunct="1"/>
            <a:r>
              <a:rPr lang="en-GB" altLang="en-US" sz="2000" b="1" dirty="0">
                <a:solidFill>
                  <a:srgbClr val="FF0000"/>
                </a:solidFill>
              </a:rPr>
              <a:t>Dividend Discount Model (DDM)</a:t>
            </a:r>
          </a:p>
          <a:p>
            <a:pPr algn="just" eaLnBrk="1" hangingPunct="1"/>
            <a:endParaRPr lang="en-GB" altLang="en-US" sz="2000" b="1" dirty="0">
              <a:solidFill>
                <a:srgbClr val="FF0000"/>
              </a:solidFill>
            </a:endParaRPr>
          </a:p>
          <a:p>
            <a:pPr algn="just" eaLnBrk="1" hangingPunct="1"/>
            <a:endParaRPr lang="en-GB" altLang="en-US" sz="2000" b="1" dirty="0">
              <a:solidFill>
                <a:srgbClr val="FF0000"/>
              </a:solidFill>
            </a:endParaRPr>
          </a:p>
          <a:p>
            <a:pPr algn="just" eaLnBrk="1" hangingPunct="1"/>
            <a:endParaRPr lang="en-GB" altLang="en-US" sz="2000" b="1" dirty="0">
              <a:solidFill>
                <a:srgbClr val="FF0000"/>
              </a:solidFill>
            </a:endParaRPr>
          </a:p>
          <a:p>
            <a:pPr algn="just" eaLnBrk="1" hangingPunct="1"/>
            <a:endParaRPr lang="en-US" altLang="en-US" sz="2000" dirty="0"/>
          </a:p>
          <a:p>
            <a:pPr algn="just" eaLnBrk="1" hangingPunct="1"/>
            <a:r>
              <a:rPr lang="en-US" altLang="en-US" sz="2000" dirty="0"/>
              <a:t>This model may be </a:t>
            </a:r>
            <a:r>
              <a:rPr lang="en-US" altLang="en-US" sz="2000" dirty="0">
                <a:solidFill>
                  <a:srgbClr val="FF0000"/>
                </a:solidFill>
              </a:rPr>
              <a:t>modified</a:t>
            </a:r>
            <a:r>
              <a:rPr lang="en-US" altLang="en-US" sz="2000" dirty="0"/>
              <a:t>, depending on our </a:t>
            </a:r>
            <a:r>
              <a:rPr lang="en-US" altLang="en-US" sz="2000" dirty="0">
                <a:solidFill>
                  <a:srgbClr val="FF0000"/>
                </a:solidFill>
              </a:rPr>
              <a:t>assumptions on the growth </a:t>
            </a:r>
            <a:r>
              <a:rPr lang="en-US" altLang="en-US" sz="2000" dirty="0"/>
              <a:t>of Div</a:t>
            </a:r>
          </a:p>
          <a:p>
            <a:pPr algn="just" eaLnBrk="1" hangingPunct="1"/>
            <a:endParaRPr lang="en-GB" altLang="en-US" sz="2000" b="1" dirty="0">
              <a:solidFill>
                <a:srgbClr val="FF0000"/>
              </a:solidFill>
            </a:endParaRPr>
          </a:p>
          <a:p>
            <a:pPr algn="just" eaLnBrk="1" hangingPunct="1"/>
            <a:endParaRPr lang="en-GB" altLang="en-US" sz="2000" dirty="0"/>
          </a:p>
          <a:p>
            <a:pPr eaLnBrk="1" hangingPunct="1"/>
            <a:endParaRPr lang="en-GB" altLang="en-US" dirty="0"/>
          </a:p>
        </p:txBody>
      </p:sp>
      <p:sp>
        <p:nvSpPr>
          <p:cNvPr id="137219" name="Τίτλος 1">
            <a:extLst>
              <a:ext uri="{FF2B5EF4-FFF2-40B4-BE49-F238E27FC236}">
                <a16:creationId xmlns:a16="http://schemas.microsoft.com/office/drawing/2014/main" id="{0DB61A38-54E8-CA2C-0D03-5BD70F3F0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035" y="308768"/>
            <a:ext cx="10515600" cy="744537"/>
          </a:xfrm>
        </p:spPr>
        <p:txBody>
          <a:bodyPr/>
          <a:lstStyle/>
          <a:p>
            <a:pPr eaLnBrk="1" hangingPunct="1"/>
            <a:r>
              <a:rPr lang="en-US" altLang="en-US" sz="3600" b="1" dirty="0"/>
              <a:t>Dividend Discount Model (DDM)</a:t>
            </a:r>
          </a:p>
        </p:txBody>
      </p:sp>
      <p:pic>
        <p:nvPicPr>
          <p:cNvPr id="137221" name="Εικόνα 7">
            <a:extLst>
              <a:ext uri="{FF2B5EF4-FFF2-40B4-BE49-F238E27FC236}">
                <a16:creationId xmlns:a16="http://schemas.microsoft.com/office/drawing/2014/main" id="{5525C022-5D5F-C9B9-0A25-01C028CEE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707" y="4371975"/>
            <a:ext cx="71628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A546CC00-3176-9A43-A6D5-1403EFA431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164" y="1225485"/>
            <a:ext cx="11208840" cy="5260155"/>
          </a:xfrm>
        </p:spPr>
        <p:txBody>
          <a:bodyPr>
            <a:noAutofit/>
          </a:bodyPr>
          <a:lstStyle/>
          <a:p>
            <a:pPr algn="just"/>
            <a:r>
              <a:rPr lang="en-GB" sz="2000" dirty="0"/>
              <a:t>For instance, when the current dividend is expected to </a:t>
            </a:r>
            <a:r>
              <a:rPr lang="en-GB" sz="2000" b="1" dirty="0">
                <a:solidFill>
                  <a:srgbClr val="FF0000"/>
                </a:solidFill>
              </a:rPr>
              <a:t>remain constant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  <a:r>
              <a:rPr lang="en-GB" sz="2000" dirty="0"/>
              <a:t>(no growth, static firm): </a:t>
            </a:r>
          </a:p>
          <a:p>
            <a:pPr algn="just"/>
            <a:endParaRPr lang="en-GB" sz="2000" dirty="0"/>
          </a:p>
          <a:p>
            <a:pPr algn="just"/>
            <a:endParaRPr lang="en-GB" sz="2000" dirty="0"/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We know that the Present Value formula with constant Cash Flows (CF), is equal to (CF / r), where r is the appropriate discount rate. Thus, the DDM </a:t>
            </a:r>
            <a:r>
              <a:rPr lang="en-GB" sz="2000" dirty="0">
                <a:solidFill>
                  <a:srgbClr val="FF0000"/>
                </a:solidFill>
              </a:rPr>
              <a:t>boils down to:</a:t>
            </a:r>
          </a:p>
          <a:p>
            <a:pPr algn="just"/>
            <a:endParaRPr lang="en-GB" sz="2000" dirty="0"/>
          </a:p>
          <a:p>
            <a:pPr algn="just"/>
            <a:endParaRPr lang="en-GB" sz="2000" dirty="0"/>
          </a:p>
          <a:p>
            <a:pPr algn="just"/>
            <a:endParaRPr lang="en-GB" sz="2000" dirty="0"/>
          </a:p>
          <a:p>
            <a:pPr algn="just"/>
            <a:r>
              <a:rPr lang="en-GB" sz="2000" b="1" dirty="0">
                <a:solidFill>
                  <a:srgbClr val="FF0000"/>
                </a:solidFill>
              </a:rPr>
              <a:t>Example: </a:t>
            </a:r>
            <a:r>
              <a:rPr lang="en-GB" sz="2000" dirty="0"/>
              <a:t>firm AAA has a dividend of 5 Euro, and we expect that this will remain constant for ever.</a:t>
            </a:r>
          </a:p>
          <a:p>
            <a:pPr algn="just"/>
            <a:r>
              <a:rPr lang="en-GB" sz="2000" dirty="0"/>
              <a:t>The appropriate discount rate is 11% (r=11%)</a:t>
            </a:r>
          </a:p>
          <a:p>
            <a:pPr marL="0" indent="0" algn="ctr">
              <a:buNone/>
            </a:pPr>
            <a:r>
              <a:rPr lang="en-US" sz="2400" b="1" dirty="0">
                <a:solidFill>
                  <a:srgbClr val="FF0000"/>
                </a:solidFill>
              </a:rPr>
              <a:t>Thus, 	</a:t>
            </a:r>
            <a:r>
              <a:rPr lang="en-GB" sz="2400" b="1" dirty="0">
                <a:solidFill>
                  <a:srgbClr val="FF0000"/>
                </a:solidFill>
              </a:rPr>
              <a:t>P</a:t>
            </a:r>
            <a:r>
              <a:rPr lang="en-GB" sz="2400" b="1" baseline="-25000" dirty="0">
                <a:solidFill>
                  <a:srgbClr val="FF0000"/>
                </a:solidFill>
              </a:rPr>
              <a:t>0</a:t>
            </a:r>
            <a:r>
              <a:rPr lang="en-GB" sz="2400" b="1" dirty="0">
                <a:solidFill>
                  <a:srgbClr val="FF0000"/>
                </a:solidFill>
              </a:rPr>
              <a:t> = (5 / 0.11) = 45.5 Euro</a:t>
            </a:r>
          </a:p>
        </p:txBody>
      </p:sp>
      <p:pic>
        <p:nvPicPr>
          <p:cNvPr id="7" name="Εικόνα 6">
            <a:extLst>
              <a:ext uri="{FF2B5EF4-FFF2-40B4-BE49-F238E27FC236}">
                <a16:creationId xmlns:a16="http://schemas.microsoft.com/office/drawing/2014/main" id="{C086435A-F0FA-7964-D1D3-1F086C3554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6319" y="1962650"/>
            <a:ext cx="6014057" cy="710354"/>
          </a:xfrm>
          <a:prstGeom prst="rect">
            <a:avLst/>
          </a:prstGeom>
        </p:spPr>
      </p:pic>
      <p:pic>
        <p:nvPicPr>
          <p:cNvPr id="13" name="Εικόνα 12">
            <a:extLst>
              <a:ext uri="{FF2B5EF4-FFF2-40B4-BE49-F238E27FC236}">
                <a16:creationId xmlns:a16="http://schemas.microsoft.com/office/drawing/2014/main" id="{F43C0E48-ED5D-87C1-D9DA-ABCEB759DF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5756" y="3628814"/>
            <a:ext cx="6286400" cy="848917"/>
          </a:xfrm>
          <a:prstGeom prst="rect">
            <a:avLst/>
          </a:prstGeom>
        </p:spPr>
      </p:pic>
      <p:sp>
        <p:nvSpPr>
          <p:cNvPr id="6" name="Τίτλος 1">
            <a:extLst>
              <a:ext uri="{FF2B5EF4-FFF2-40B4-BE49-F238E27FC236}">
                <a16:creationId xmlns:a16="http://schemas.microsoft.com/office/drawing/2014/main" id="{93D000AF-3366-B466-8384-CF1F9A9FC7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3164" y="243674"/>
            <a:ext cx="11208840" cy="746793"/>
          </a:xfrm>
        </p:spPr>
        <p:txBody>
          <a:bodyPr/>
          <a:lstStyle/>
          <a:p>
            <a:pPr eaLnBrk="1" hangingPunct="1"/>
            <a:r>
              <a:rPr lang="en-US" altLang="en-US" sz="3600" b="1" dirty="0"/>
              <a:t>Dividend Discount Model (DDM)</a:t>
            </a:r>
          </a:p>
        </p:txBody>
      </p:sp>
    </p:spTree>
    <p:extLst>
      <p:ext uri="{BB962C8B-B14F-4D97-AF65-F5344CB8AC3E}">
        <p14:creationId xmlns:p14="http://schemas.microsoft.com/office/powerpoint/2010/main" val="37105157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3C95AD1B-558E-729C-661B-17FB8FFBC4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441" y="968669"/>
            <a:ext cx="11208840" cy="5667453"/>
          </a:xfrm>
        </p:spPr>
        <p:txBody>
          <a:bodyPr rtlCol="0">
            <a:normAutofit/>
          </a:bodyPr>
          <a:lstStyle/>
          <a:p>
            <a:pPr algn="just">
              <a:defRPr/>
            </a:pPr>
            <a:r>
              <a:rPr lang="en-GB" altLang="en-US" sz="2000" dirty="0"/>
              <a:t>Alternatively, we may expect that the dividend will increase with a </a:t>
            </a:r>
            <a:r>
              <a:rPr lang="en-GB" altLang="en-US" sz="2000" dirty="0">
                <a:solidFill>
                  <a:srgbClr val="FF0000"/>
                </a:solidFill>
              </a:rPr>
              <a:t>constant growth rate, g, </a:t>
            </a:r>
            <a:r>
              <a:rPr lang="en-GB" altLang="en-US" sz="2000" dirty="0"/>
              <a:t>for ever</a:t>
            </a:r>
          </a:p>
          <a:p>
            <a:pPr algn="just">
              <a:defRPr/>
            </a:pPr>
            <a:endParaRPr lang="en-GB" altLang="en-US" sz="2000" dirty="0">
              <a:solidFill>
                <a:srgbClr val="FF0000"/>
              </a:solidFill>
            </a:endParaRPr>
          </a:p>
          <a:p>
            <a:pPr algn="just">
              <a:defRPr/>
            </a:pPr>
            <a:endParaRPr lang="en-GB" altLang="en-US" sz="2000" dirty="0">
              <a:solidFill>
                <a:srgbClr val="FF0000"/>
              </a:solidFill>
            </a:endParaRPr>
          </a:p>
          <a:p>
            <a:pPr algn="just">
              <a:defRPr/>
            </a:pPr>
            <a:endParaRPr lang="en-GB" altLang="en-US" sz="2000" dirty="0">
              <a:solidFill>
                <a:srgbClr val="FF0000"/>
              </a:solidFill>
            </a:endParaRPr>
          </a:p>
          <a:p>
            <a:pPr algn="just">
              <a:defRPr/>
            </a:pPr>
            <a:r>
              <a:rPr lang="en-GB" altLang="en-US" sz="2000" dirty="0"/>
              <a:t>Then, we are talking about a </a:t>
            </a:r>
            <a:r>
              <a:rPr lang="en-GB" sz="2000" dirty="0">
                <a:solidFill>
                  <a:srgbClr val="FF0000"/>
                </a:solidFill>
              </a:rPr>
              <a:t>Growing Perpetuity </a:t>
            </a:r>
            <a:r>
              <a:rPr lang="en-GB" sz="2000" dirty="0"/>
              <a:t>and </a:t>
            </a:r>
            <a:r>
              <a:rPr lang="en-US" sz="2000" dirty="0"/>
              <a:t>the DDM </a:t>
            </a:r>
            <a:r>
              <a:rPr lang="en-US" sz="2000" dirty="0">
                <a:solidFill>
                  <a:srgbClr val="FF0000"/>
                </a:solidFill>
              </a:rPr>
              <a:t>boils down to:</a:t>
            </a:r>
          </a:p>
          <a:p>
            <a:pPr algn="just">
              <a:defRPr/>
            </a:pPr>
            <a:endParaRPr lang="en-GB" sz="2000" dirty="0"/>
          </a:p>
          <a:p>
            <a:pPr algn="just" eaLnBrk="1" fontAlgn="auto" hangingPunct="1">
              <a:spcAft>
                <a:spcPts val="0"/>
              </a:spcAft>
              <a:defRPr/>
            </a:pPr>
            <a:endParaRPr lang="en-GB" sz="2000" dirty="0"/>
          </a:p>
          <a:p>
            <a:pPr algn="just" eaLnBrk="1" fontAlgn="auto" hangingPunct="1">
              <a:spcAft>
                <a:spcPts val="0"/>
              </a:spcAft>
              <a:defRPr/>
            </a:pPr>
            <a:endParaRPr lang="en-GB" sz="2000" b="1" dirty="0"/>
          </a:p>
          <a:p>
            <a:pPr algn="just">
              <a:defRPr/>
            </a:pPr>
            <a:r>
              <a:rPr lang="en-US" sz="2000" b="1" dirty="0">
                <a:solidFill>
                  <a:srgbClr val="FF0000"/>
                </a:solidFill>
              </a:rPr>
              <a:t>Example:</a:t>
            </a:r>
            <a:r>
              <a:rPr lang="en-US" sz="2000" dirty="0"/>
              <a:t> firm BBB has a dividend of 0.3 Euros, we expect that it will grow annually at a constant rate (g) of 7.5% for ever, and the discount rate (r) is 10%,</a:t>
            </a:r>
          </a:p>
          <a:p>
            <a:pPr algn="just">
              <a:defRPr/>
            </a:pPr>
            <a:r>
              <a:rPr lang="en-US" sz="2000" dirty="0"/>
              <a:t>P</a:t>
            </a:r>
            <a:r>
              <a:rPr lang="en-US" sz="2000" baseline="-25000" dirty="0"/>
              <a:t>0</a:t>
            </a:r>
            <a:r>
              <a:rPr lang="en-US" sz="2000" dirty="0"/>
              <a:t> = D</a:t>
            </a:r>
            <a:r>
              <a:rPr lang="en-US" sz="2000" baseline="-25000" dirty="0"/>
              <a:t>0</a:t>
            </a:r>
            <a:r>
              <a:rPr lang="en-US" sz="2000" dirty="0"/>
              <a:t> (1+g) / (r - g) = Div</a:t>
            </a:r>
            <a:r>
              <a:rPr lang="en-US" sz="2000" baseline="-25000" dirty="0"/>
              <a:t>1</a:t>
            </a:r>
            <a:r>
              <a:rPr lang="en-US" sz="2000" dirty="0"/>
              <a:t> / (r - g) </a:t>
            </a:r>
          </a:p>
          <a:p>
            <a:pPr marL="0" indent="0" algn="ctr">
              <a:buNone/>
              <a:defRPr/>
            </a:pPr>
            <a:endParaRPr lang="en-US" sz="2400" b="1" dirty="0">
              <a:solidFill>
                <a:srgbClr val="FF0000"/>
              </a:solidFill>
            </a:endParaRPr>
          </a:p>
          <a:p>
            <a:pPr marL="0" indent="0" algn="ctr">
              <a:buNone/>
              <a:defRPr/>
            </a:pPr>
            <a:r>
              <a:rPr lang="en-US" sz="2400" b="1" dirty="0">
                <a:solidFill>
                  <a:srgbClr val="FF0000"/>
                </a:solidFill>
              </a:rPr>
              <a:t>Thus, 	P</a:t>
            </a:r>
            <a:r>
              <a:rPr lang="en-US" sz="2400" b="1" baseline="-25000" dirty="0">
                <a:solidFill>
                  <a:srgbClr val="FF0000"/>
                </a:solidFill>
              </a:rPr>
              <a:t>0</a:t>
            </a:r>
            <a:r>
              <a:rPr lang="en-US" sz="2400" b="1" dirty="0">
                <a:solidFill>
                  <a:srgbClr val="FF0000"/>
                </a:solidFill>
              </a:rPr>
              <a:t> = 0.3 (1 + 0.075) / (0.10 – 0.075) =  12.8 Euros 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sz="2000" b="1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sz="2000" b="1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sz="2000" b="1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sz="2000" b="1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sz="2000" b="1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sz="2000" b="1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sz="2000" b="1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sz="2000" b="1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sz="2000" b="1" dirty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en-GB" sz="2000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6" name="Εικόνα 5">
            <a:extLst>
              <a:ext uri="{FF2B5EF4-FFF2-40B4-BE49-F238E27FC236}">
                <a16:creationId xmlns:a16="http://schemas.microsoft.com/office/drawing/2014/main" id="{F3FF4791-56F4-7B08-C6D7-ADED4C547B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3395" y="3144682"/>
            <a:ext cx="6252338" cy="929264"/>
          </a:xfrm>
          <a:prstGeom prst="rect">
            <a:avLst/>
          </a:prstGeom>
        </p:spPr>
      </p:pic>
      <p:sp>
        <p:nvSpPr>
          <p:cNvPr id="2" name="Τίτλος 1">
            <a:extLst>
              <a:ext uri="{FF2B5EF4-FFF2-40B4-BE49-F238E27FC236}">
                <a16:creationId xmlns:a16="http://schemas.microsoft.com/office/drawing/2014/main" id="{D14E8346-B19D-EFEA-1B93-26923D3CEDF8}"/>
              </a:ext>
            </a:extLst>
          </p:cNvPr>
          <p:cNvSpPr txBox="1">
            <a:spLocks/>
          </p:cNvSpPr>
          <p:nvPr/>
        </p:nvSpPr>
        <p:spPr>
          <a:xfrm>
            <a:off x="491580" y="221877"/>
            <a:ext cx="11208840" cy="7467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600" b="1" dirty="0"/>
              <a:t>Dividend Discount Model (DDM)</a:t>
            </a:r>
          </a:p>
        </p:txBody>
      </p:sp>
      <p:pic>
        <p:nvPicPr>
          <p:cNvPr id="9" name="Εικόνα 8">
            <a:extLst>
              <a:ext uri="{FF2B5EF4-FFF2-40B4-BE49-F238E27FC236}">
                <a16:creationId xmlns:a16="http://schemas.microsoft.com/office/drawing/2014/main" id="{1CC2D76C-2B10-3B5A-1EBF-24697DE644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1207" y="1535838"/>
            <a:ext cx="8267307" cy="73352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58CBC9-33C1-073B-CB97-E9B59F733C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Θέση περιεχομένου 2">
            <a:extLst>
              <a:ext uri="{FF2B5EF4-FFF2-40B4-BE49-F238E27FC236}">
                <a16:creationId xmlns:a16="http://schemas.microsoft.com/office/drawing/2014/main" id="{874257F6-AF66-034D-A640-626F4EBAB7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055801"/>
            <a:ext cx="11416646" cy="5282123"/>
          </a:xfrm>
        </p:spPr>
        <p:txBody>
          <a:bodyPr>
            <a:normAutofit/>
          </a:bodyPr>
          <a:lstStyle/>
          <a:p>
            <a:pPr algn="just"/>
            <a:r>
              <a:rPr lang="en-GB" altLang="en-US" sz="2000" dirty="0"/>
              <a:t>Also, we may expect that </a:t>
            </a:r>
            <a:r>
              <a:rPr lang="en-GB" altLang="en-US" sz="2000" dirty="0">
                <a:solidFill>
                  <a:srgbClr val="FF0000"/>
                </a:solidFill>
              </a:rPr>
              <a:t>growth rates will vary over time </a:t>
            </a:r>
            <a:r>
              <a:rPr lang="en-GB" altLang="en-US" sz="2000" dirty="0"/>
              <a:t>(Variable Growth Model)</a:t>
            </a:r>
          </a:p>
          <a:p>
            <a:pPr algn="just" eaLnBrk="1" hangingPunct="1"/>
            <a:endParaRPr lang="el-GR" altLang="en-US" sz="2000" dirty="0"/>
          </a:p>
          <a:p>
            <a:pPr algn="just"/>
            <a:r>
              <a:rPr lang="en-GB" altLang="en-US" sz="2000" dirty="0"/>
              <a:t>For example, assume that you analyse firm CCC, and you expect that </a:t>
            </a:r>
            <a:r>
              <a:rPr lang="en-GB" altLang="en-US" sz="2000" dirty="0">
                <a:solidFill>
                  <a:srgbClr val="FF0000"/>
                </a:solidFill>
              </a:rPr>
              <a:t>due to a new product</a:t>
            </a:r>
            <a:r>
              <a:rPr lang="en-GB" altLang="en-US" sz="2000" dirty="0"/>
              <a:t>: </a:t>
            </a:r>
          </a:p>
          <a:p>
            <a:pPr marL="0" indent="0" algn="just" eaLnBrk="1" hangingPunct="1">
              <a:buNone/>
            </a:pPr>
            <a:r>
              <a:rPr lang="en-GB" altLang="en-US" sz="2000" dirty="0"/>
              <a:t>	→	the growth rate </a:t>
            </a:r>
            <a:r>
              <a:rPr lang="en-GB" altLang="en-US" sz="2000" dirty="0">
                <a:solidFill>
                  <a:srgbClr val="FF0000"/>
                </a:solidFill>
              </a:rPr>
              <a:t>(g</a:t>
            </a:r>
            <a:r>
              <a:rPr lang="en-GB" altLang="en-US" sz="2000" baseline="-25000" dirty="0">
                <a:solidFill>
                  <a:srgbClr val="FF0000"/>
                </a:solidFill>
              </a:rPr>
              <a:t>1</a:t>
            </a:r>
            <a:r>
              <a:rPr lang="en-GB" altLang="en-US" sz="2000" dirty="0">
                <a:solidFill>
                  <a:srgbClr val="FF0000"/>
                </a:solidFill>
              </a:rPr>
              <a:t>) </a:t>
            </a:r>
            <a:r>
              <a:rPr lang="en-GB" altLang="en-US" sz="2000" dirty="0"/>
              <a:t>will be </a:t>
            </a:r>
            <a:r>
              <a:rPr lang="en-GB" altLang="en-US" sz="2000" dirty="0">
                <a:solidFill>
                  <a:srgbClr val="FF0000"/>
                </a:solidFill>
              </a:rPr>
              <a:t>7%</a:t>
            </a:r>
            <a:r>
              <a:rPr lang="en-GB" altLang="en-US" sz="2000" dirty="0"/>
              <a:t> for the next 3 years </a:t>
            </a:r>
          </a:p>
          <a:p>
            <a:pPr algn="just"/>
            <a:endParaRPr lang="en-GB" altLang="en-US" sz="2000" dirty="0"/>
          </a:p>
          <a:p>
            <a:pPr algn="just"/>
            <a:r>
              <a:rPr lang="en-GB" altLang="en-US" sz="2000" dirty="0"/>
              <a:t>However, as </a:t>
            </a:r>
            <a:r>
              <a:rPr lang="en-GB" altLang="en-US" sz="2000" dirty="0">
                <a:solidFill>
                  <a:srgbClr val="FF0000"/>
                </a:solidFill>
              </a:rPr>
              <a:t>competitors catch up </a:t>
            </a:r>
            <a:r>
              <a:rPr lang="en-GB" altLang="en-US" sz="2000" dirty="0"/>
              <a:t>in year 4, </a:t>
            </a:r>
          </a:p>
          <a:p>
            <a:pPr marL="0" indent="0" algn="just" eaLnBrk="1" hangingPunct="1">
              <a:buNone/>
            </a:pPr>
            <a:r>
              <a:rPr lang="en-GB" altLang="en-US" sz="2000" dirty="0"/>
              <a:t>	→	the growth rate </a:t>
            </a:r>
            <a:r>
              <a:rPr lang="en-GB" altLang="en-US" sz="2000" dirty="0">
                <a:solidFill>
                  <a:srgbClr val="FF0000"/>
                </a:solidFill>
              </a:rPr>
              <a:t>(g</a:t>
            </a:r>
            <a:r>
              <a:rPr lang="en-GB" altLang="en-US" sz="2000" baseline="-25000" dirty="0">
                <a:solidFill>
                  <a:srgbClr val="FF0000"/>
                </a:solidFill>
              </a:rPr>
              <a:t>2</a:t>
            </a:r>
            <a:r>
              <a:rPr lang="en-GB" altLang="en-US" sz="2000" dirty="0">
                <a:solidFill>
                  <a:srgbClr val="FF0000"/>
                </a:solidFill>
              </a:rPr>
              <a:t>) </a:t>
            </a:r>
            <a:r>
              <a:rPr lang="en-GB" altLang="en-US" sz="2000" dirty="0"/>
              <a:t>will fall to </a:t>
            </a:r>
            <a:r>
              <a:rPr lang="en-GB" altLang="en-US" sz="2000" dirty="0">
                <a:solidFill>
                  <a:srgbClr val="FF0000"/>
                </a:solidFill>
              </a:rPr>
              <a:t>4%</a:t>
            </a:r>
            <a:r>
              <a:rPr lang="en-GB" altLang="en-US" sz="2000" dirty="0"/>
              <a:t> and will </a:t>
            </a:r>
            <a:r>
              <a:rPr lang="en-GB" altLang="en-US" sz="2000" dirty="0">
                <a:solidFill>
                  <a:srgbClr val="FF0000"/>
                </a:solidFill>
              </a:rPr>
              <a:t>remain there </a:t>
            </a:r>
            <a:r>
              <a:rPr lang="en-GB" altLang="en-US" sz="2000" dirty="0"/>
              <a:t>for the future</a:t>
            </a:r>
          </a:p>
          <a:p>
            <a:pPr algn="just" eaLnBrk="1" hangingPunct="1"/>
            <a:endParaRPr lang="en-GB" altLang="en-US" sz="2000" dirty="0"/>
          </a:p>
          <a:p>
            <a:pPr algn="just" eaLnBrk="1" hangingPunct="1"/>
            <a:r>
              <a:rPr lang="en-GB" altLang="en-US" sz="2000" dirty="0"/>
              <a:t>Assume that the firm has </a:t>
            </a:r>
            <a:r>
              <a:rPr lang="en-GB" altLang="en-US" sz="2000" dirty="0">
                <a:solidFill>
                  <a:srgbClr val="FF0000"/>
                </a:solidFill>
              </a:rPr>
              <a:t>Earnings Per Share (EPS) = 1 </a:t>
            </a:r>
            <a:r>
              <a:rPr lang="en-GB" altLang="en-US" sz="2000" dirty="0"/>
              <a:t>Euro now (year 0), </a:t>
            </a:r>
            <a:r>
              <a:rPr lang="en-GB" altLang="en-US" sz="2000" dirty="0">
                <a:solidFill>
                  <a:srgbClr val="FF0000"/>
                </a:solidFill>
              </a:rPr>
              <a:t>distributes 35% </a:t>
            </a:r>
            <a:r>
              <a:rPr lang="en-GB" altLang="en-US" sz="2000" dirty="0"/>
              <a:t>as dividends (that will remain constant) and has a </a:t>
            </a:r>
            <a:r>
              <a:rPr lang="en-GB" altLang="en-US" sz="2000" dirty="0">
                <a:solidFill>
                  <a:srgbClr val="FF0000"/>
                </a:solidFill>
              </a:rPr>
              <a:t>discount rate of 10%. </a:t>
            </a:r>
          </a:p>
          <a:p>
            <a:pPr algn="just" eaLnBrk="1" hangingPunct="1"/>
            <a:r>
              <a:rPr lang="en-GB" altLang="en-US" sz="2000" dirty="0"/>
              <a:t>How will you evaluate this company ?   </a:t>
            </a:r>
          </a:p>
          <a:p>
            <a:pPr algn="just" eaLnBrk="1" hangingPunct="1"/>
            <a:r>
              <a:rPr lang="en-GB" altLang="en-US" sz="2000" dirty="0"/>
              <a:t>You can estimate the present value of the dividends for the </a:t>
            </a:r>
            <a:r>
              <a:rPr lang="en-GB" altLang="en-US" sz="2000" dirty="0">
                <a:solidFill>
                  <a:srgbClr val="FF0000"/>
                </a:solidFill>
              </a:rPr>
              <a:t>first 3 years </a:t>
            </a:r>
            <a:r>
              <a:rPr lang="en-GB" altLang="en-US" sz="2000" dirty="0"/>
              <a:t>first and </a:t>
            </a:r>
          </a:p>
          <a:p>
            <a:pPr marL="0" indent="0" algn="just" eaLnBrk="1" hangingPunct="1">
              <a:buNone/>
            </a:pPr>
            <a:r>
              <a:rPr lang="en-GB" altLang="en-US" sz="2000" dirty="0"/>
              <a:t>	→	then use the constant growth model </a:t>
            </a:r>
            <a:r>
              <a:rPr lang="en-GB" altLang="en-US" sz="2000" dirty="0">
                <a:solidFill>
                  <a:srgbClr val="FF0000"/>
                </a:solidFill>
              </a:rPr>
              <a:t>from year 4 onwards    </a:t>
            </a:r>
          </a:p>
        </p:txBody>
      </p:sp>
      <p:sp>
        <p:nvSpPr>
          <p:cNvPr id="4" name="Τίτλος 1">
            <a:extLst>
              <a:ext uri="{FF2B5EF4-FFF2-40B4-BE49-F238E27FC236}">
                <a16:creationId xmlns:a16="http://schemas.microsoft.com/office/drawing/2014/main" id="{A5014BF6-BD31-8A89-16E6-0DD48E6A61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810" y="261431"/>
            <a:ext cx="10515600" cy="615262"/>
          </a:xfrm>
        </p:spPr>
        <p:txBody>
          <a:bodyPr/>
          <a:lstStyle/>
          <a:p>
            <a:pPr eaLnBrk="1" hangingPunct="1"/>
            <a:r>
              <a:rPr lang="en-US" altLang="en-US" sz="3600" b="1" dirty="0"/>
              <a:t>Dividend Discount Model (DDM)</a:t>
            </a:r>
          </a:p>
        </p:txBody>
      </p:sp>
    </p:spTree>
    <p:extLst>
      <p:ext uri="{BB962C8B-B14F-4D97-AF65-F5344CB8AC3E}">
        <p14:creationId xmlns:p14="http://schemas.microsoft.com/office/powerpoint/2010/main" val="3704786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FE9B51-27F8-04A1-796D-EB67930052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Θέση περιεχομένου 2">
            <a:extLst>
              <a:ext uri="{FF2B5EF4-FFF2-40B4-BE49-F238E27FC236}">
                <a16:creationId xmlns:a16="http://schemas.microsoft.com/office/drawing/2014/main" id="{CB58D2D8-B9A1-96BA-14DF-65AAECB6BF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4823" y="1178352"/>
            <a:ext cx="11284670" cy="4998612"/>
          </a:xfrm>
        </p:spPr>
        <p:txBody>
          <a:bodyPr/>
          <a:lstStyle/>
          <a:p>
            <a:pPr eaLnBrk="1" hangingPunct="1"/>
            <a:r>
              <a:rPr lang="en-GB" altLang="en-US" sz="2000" dirty="0"/>
              <a:t>Firstly, estimate the </a:t>
            </a:r>
            <a:r>
              <a:rPr lang="en-GB" altLang="en-US" sz="2000" dirty="0">
                <a:solidFill>
                  <a:srgbClr val="FF0000"/>
                </a:solidFill>
              </a:rPr>
              <a:t>expected dividends </a:t>
            </a:r>
            <a:r>
              <a:rPr lang="en-GB" altLang="en-US" sz="2000" dirty="0"/>
              <a:t>for the first 3 years: </a:t>
            </a:r>
          </a:p>
          <a:p>
            <a:pPr eaLnBrk="1" hangingPunct="1"/>
            <a:endParaRPr lang="en-GB" altLang="en-US" sz="2000" dirty="0"/>
          </a:p>
          <a:p>
            <a:pPr eaLnBrk="1" hangingPunct="1"/>
            <a:r>
              <a:rPr lang="en-GB" altLang="en-US" sz="2000" dirty="0"/>
              <a:t>Div</a:t>
            </a:r>
            <a:r>
              <a:rPr lang="en-GB" altLang="en-US" sz="2000" baseline="-25000" dirty="0"/>
              <a:t>0</a:t>
            </a:r>
            <a:r>
              <a:rPr lang="en-GB" altLang="en-US" sz="2000" dirty="0"/>
              <a:t> = EPS x 35% 	= 1 x 35% 		</a:t>
            </a:r>
            <a:r>
              <a:rPr lang="en-GB" altLang="en-US" sz="2000" dirty="0">
                <a:cs typeface="Arial" panose="020B0604020202020204" pitchFamily="34" charset="0"/>
              </a:rPr>
              <a:t>→ </a:t>
            </a:r>
            <a:r>
              <a:rPr lang="en-GB" altLang="en-US" sz="2000" dirty="0"/>
              <a:t>Div</a:t>
            </a:r>
            <a:r>
              <a:rPr lang="en-GB" altLang="en-US" sz="2000" baseline="-25000" dirty="0"/>
              <a:t>0</a:t>
            </a:r>
            <a:r>
              <a:rPr lang="en-GB" altLang="en-US" sz="2000" dirty="0"/>
              <a:t> = 0.350 E</a:t>
            </a:r>
          </a:p>
          <a:p>
            <a:pPr eaLnBrk="1" hangingPunct="1"/>
            <a:r>
              <a:rPr lang="en-GB" altLang="en-US" sz="2000" dirty="0"/>
              <a:t>Div</a:t>
            </a:r>
            <a:r>
              <a:rPr lang="en-GB" altLang="en-US" sz="2000" baseline="-25000" dirty="0"/>
              <a:t>1</a:t>
            </a:r>
            <a:r>
              <a:rPr lang="en-GB" altLang="en-US" sz="2000" dirty="0"/>
              <a:t> = Div</a:t>
            </a:r>
            <a:r>
              <a:rPr lang="en-GB" altLang="en-US" sz="2000" baseline="-25000" dirty="0"/>
              <a:t>0 </a:t>
            </a:r>
            <a:r>
              <a:rPr lang="en-GB" altLang="en-US" sz="2000" dirty="0"/>
              <a:t>(1+g</a:t>
            </a:r>
            <a:r>
              <a:rPr lang="en-GB" altLang="en-US" sz="2000" baseline="-25000" dirty="0"/>
              <a:t>1</a:t>
            </a:r>
            <a:r>
              <a:rPr lang="en-GB" altLang="en-US" sz="2000" dirty="0"/>
              <a:t>) 	= 0.350 (1+0.07) 		</a:t>
            </a:r>
            <a:r>
              <a:rPr lang="en-GB" altLang="en-US" sz="2000" dirty="0">
                <a:cs typeface="Arial" panose="020B0604020202020204" pitchFamily="34" charset="0"/>
              </a:rPr>
              <a:t>→ </a:t>
            </a:r>
            <a:r>
              <a:rPr lang="en-GB" altLang="en-US" sz="2000" dirty="0"/>
              <a:t>Div</a:t>
            </a:r>
            <a:r>
              <a:rPr lang="en-GB" altLang="en-US" sz="2000" baseline="-25000" dirty="0"/>
              <a:t>1</a:t>
            </a:r>
            <a:r>
              <a:rPr lang="en-GB" altLang="en-US" sz="2000" dirty="0"/>
              <a:t> = 0.374 E</a:t>
            </a:r>
          </a:p>
          <a:p>
            <a:pPr eaLnBrk="1" hangingPunct="1"/>
            <a:r>
              <a:rPr lang="en-GB" altLang="en-US" sz="2000" dirty="0"/>
              <a:t>Div</a:t>
            </a:r>
            <a:r>
              <a:rPr lang="en-GB" altLang="en-US" sz="2000" baseline="-25000" dirty="0"/>
              <a:t>2</a:t>
            </a:r>
            <a:r>
              <a:rPr lang="en-GB" altLang="en-US" sz="2000" dirty="0"/>
              <a:t> = Div</a:t>
            </a:r>
            <a:r>
              <a:rPr lang="en-GB" altLang="en-US" sz="2000" baseline="-25000" dirty="0"/>
              <a:t>1 </a:t>
            </a:r>
            <a:r>
              <a:rPr lang="en-GB" altLang="en-US" sz="2000" dirty="0"/>
              <a:t>(1+g</a:t>
            </a:r>
            <a:r>
              <a:rPr lang="en-GB" altLang="en-US" sz="2000" baseline="-25000" dirty="0"/>
              <a:t>1</a:t>
            </a:r>
            <a:r>
              <a:rPr lang="en-GB" altLang="en-US" sz="2000" dirty="0"/>
              <a:t>) 	= 0.374 (1+0.07) 		</a:t>
            </a:r>
            <a:r>
              <a:rPr lang="en-GB" altLang="en-US" sz="2000" dirty="0">
                <a:cs typeface="Arial" panose="020B0604020202020204" pitchFamily="34" charset="0"/>
              </a:rPr>
              <a:t>→ </a:t>
            </a:r>
            <a:r>
              <a:rPr lang="en-GB" altLang="en-US" sz="2000" dirty="0"/>
              <a:t>Div</a:t>
            </a:r>
            <a:r>
              <a:rPr lang="en-GB" altLang="en-US" sz="2000" baseline="-25000" dirty="0"/>
              <a:t>2</a:t>
            </a:r>
            <a:r>
              <a:rPr lang="en-GB" altLang="en-US" sz="2000" dirty="0"/>
              <a:t> = 0.400 E</a:t>
            </a:r>
          </a:p>
          <a:p>
            <a:pPr eaLnBrk="1" hangingPunct="1"/>
            <a:r>
              <a:rPr lang="en-GB" altLang="en-US" sz="2000" dirty="0"/>
              <a:t>Div</a:t>
            </a:r>
            <a:r>
              <a:rPr lang="en-GB" altLang="en-US" sz="2000" baseline="-25000" dirty="0"/>
              <a:t>3</a:t>
            </a:r>
            <a:r>
              <a:rPr lang="en-GB" altLang="en-US" sz="2000" dirty="0"/>
              <a:t> = Div</a:t>
            </a:r>
            <a:r>
              <a:rPr lang="en-GB" altLang="en-US" sz="2000" baseline="-25000" dirty="0"/>
              <a:t>2 </a:t>
            </a:r>
            <a:r>
              <a:rPr lang="en-GB" altLang="en-US" sz="2000" dirty="0"/>
              <a:t>(1+g</a:t>
            </a:r>
            <a:r>
              <a:rPr lang="en-GB" altLang="en-US" sz="2000" baseline="-25000" dirty="0"/>
              <a:t>1</a:t>
            </a:r>
            <a:r>
              <a:rPr lang="en-GB" altLang="en-US" sz="2000" dirty="0"/>
              <a:t>) 	= 0.400 (1+0.07) 		</a:t>
            </a:r>
            <a:r>
              <a:rPr lang="en-GB" altLang="en-US" sz="2000" dirty="0">
                <a:cs typeface="Arial" panose="020B0604020202020204" pitchFamily="34" charset="0"/>
              </a:rPr>
              <a:t>→ </a:t>
            </a:r>
            <a:r>
              <a:rPr lang="en-GB" altLang="en-US" sz="2000" dirty="0"/>
              <a:t>Div</a:t>
            </a:r>
            <a:r>
              <a:rPr lang="en-GB" altLang="en-US" sz="2000" baseline="-25000" dirty="0"/>
              <a:t>3</a:t>
            </a:r>
            <a:r>
              <a:rPr lang="en-GB" altLang="en-US" sz="2000" dirty="0"/>
              <a:t> = 0.428 E</a:t>
            </a:r>
          </a:p>
          <a:p>
            <a:pPr eaLnBrk="1" hangingPunct="1"/>
            <a:endParaRPr lang="en-GB" altLang="en-US" sz="2000" dirty="0"/>
          </a:p>
          <a:p>
            <a:pPr eaLnBrk="1" hangingPunct="1"/>
            <a:r>
              <a:rPr lang="en-GB" altLang="en-US" sz="2000" dirty="0"/>
              <a:t>Secondly, estimate the </a:t>
            </a:r>
            <a:r>
              <a:rPr lang="en-GB" altLang="en-US" sz="2000" dirty="0">
                <a:solidFill>
                  <a:srgbClr val="FF0000"/>
                </a:solidFill>
              </a:rPr>
              <a:t>Present Value of the expected dividends </a:t>
            </a:r>
            <a:r>
              <a:rPr lang="en-GB" altLang="en-US" sz="2000" dirty="0"/>
              <a:t>for the first 3 years: </a:t>
            </a:r>
          </a:p>
          <a:p>
            <a:pPr eaLnBrk="1" hangingPunct="1"/>
            <a:endParaRPr lang="en-GB" altLang="en-US" sz="2000" dirty="0"/>
          </a:p>
          <a:p>
            <a:pPr eaLnBrk="1" hangingPunct="1"/>
            <a:endParaRPr lang="en-GB" altLang="en-US" dirty="0"/>
          </a:p>
        </p:txBody>
      </p:sp>
      <p:pic>
        <p:nvPicPr>
          <p:cNvPr id="3" name="Εικόνα 2">
            <a:extLst>
              <a:ext uri="{FF2B5EF4-FFF2-40B4-BE49-F238E27FC236}">
                <a16:creationId xmlns:a16="http://schemas.microsoft.com/office/drawing/2014/main" id="{AF717207-F3C1-56FF-2CB9-CC4DC5412C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4804272"/>
            <a:ext cx="10808516" cy="1312733"/>
          </a:xfrm>
          <a:prstGeom prst="rect">
            <a:avLst/>
          </a:prstGeom>
        </p:spPr>
      </p:pic>
      <p:sp>
        <p:nvSpPr>
          <p:cNvPr id="5" name="Τίτλος 1">
            <a:extLst>
              <a:ext uri="{FF2B5EF4-FFF2-40B4-BE49-F238E27FC236}">
                <a16:creationId xmlns:a16="http://schemas.microsoft.com/office/drawing/2014/main" id="{6A1869AD-7EA0-9841-C290-DEEC10731B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823" y="195442"/>
            <a:ext cx="10515600" cy="718957"/>
          </a:xfrm>
        </p:spPr>
        <p:txBody>
          <a:bodyPr/>
          <a:lstStyle/>
          <a:p>
            <a:pPr eaLnBrk="1" hangingPunct="1"/>
            <a:r>
              <a:rPr lang="en-US" altLang="en-US" sz="3600" b="1" dirty="0"/>
              <a:t>Dividend Discount Model (DDM)</a:t>
            </a:r>
          </a:p>
        </p:txBody>
      </p:sp>
    </p:spTree>
    <p:extLst>
      <p:ext uri="{BB962C8B-B14F-4D97-AF65-F5344CB8AC3E}">
        <p14:creationId xmlns:p14="http://schemas.microsoft.com/office/powerpoint/2010/main" val="2689863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3D30F6-1689-93D8-8F3D-2844E0BFD9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8EC42E98-CDE9-622D-EFED-47234972E0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767" y="1168923"/>
            <a:ext cx="11246177" cy="5323951"/>
          </a:xfrm>
        </p:spPr>
        <p:txBody>
          <a:bodyPr>
            <a:normAutofit/>
          </a:bodyPr>
          <a:lstStyle/>
          <a:p>
            <a:pPr algn="just" eaLnBrk="1" hangingPunct="1">
              <a:defRPr/>
            </a:pPr>
            <a:r>
              <a:rPr lang="en-GB" sz="2000" dirty="0"/>
              <a:t>Thirdly, estimate the expected dividend at year 4 with </a:t>
            </a:r>
            <a:r>
              <a:rPr lang="en-US" sz="2000" dirty="0"/>
              <a:t>g</a:t>
            </a:r>
            <a:r>
              <a:rPr lang="en-US" sz="2000" baseline="-25000" dirty="0"/>
              <a:t>2 </a:t>
            </a:r>
            <a:r>
              <a:rPr lang="en-US" sz="2000" dirty="0"/>
              <a:t>= 4%: </a:t>
            </a:r>
            <a:endParaRPr lang="en-GB" sz="2000" dirty="0"/>
          </a:p>
          <a:p>
            <a:pPr marL="0" indent="0" algn="just">
              <a:buNone/>
              <a:defRPr/>
            </a:pPr>
            <a:endParaRPr lang="en-GB" sz="2000" dirty="0"/>
          </a:p>
          <a:p>
            <a:pPr marL="0" indent="0" algn="ctr">
              <a:buNone/>
              <a:defRPr/>
            </a:pPr>
            <a:r>
              <a:rPr lang="en-GB" sz="2000" dirty="0">
                <a:solidFill>
                  <a:srgbClr val="FF0000"/>
                </a:solidFill>
              </a:rPr>
              <a:t>Div</a:t>
            </a:r>
            <a:r>
              <a:rPr lang="en-GB" sz="2000" baseline="-25000" dirty="0">
                <a:solidFill>
                  <a:srgbClr val="FF0000"/>
                </a:solidFill>
              </a:rPr>
              <a:t>4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  <a:r>
              <a:rPr lang="en-GB" sz="2000" dirty="0"/>
              <a:t>= Div</a:t>
            </a:r>
            <a:r>
              <a:rPr lang="en-GB" sz="2000" baseline="-25000" dirty="0"/>
              <a:t>3 </a:t>
            </a:r>
            <a:r>
              <a:rPr lang="en-GB" sz="2000" dirty="0"/>
              <a:t>(1+g) = 0.428 (1+0.04) = Div</a:t>
            </a:r>
            <a:r>
              <a:rPr lang="en-GB" sz="2000" baseline="-25000" dirty="0"/>
              <a:t>4</a:t>
            </a:r>
            <a:r>
              <a:rPr lang="en-GB" sz="2000" dirty="0"/>
              <a:t> =</a:t>
            </a:r>
            <a:r>
              <a:rPr lang="en-GB" sz="2000" dirty="0">
                <a:solidFill>
                  <a:srgbClr val="FF0000"/>
                </a:solidFill>
              </a:rPr>
              <a:t> 0.44512 E</a:t>
            </a:r>
          </a:p>
          <a:p>
            <a:pPr algn="just">
              <a:defRPr/>
            </a:pPr>
            <a:endParaRPr lang="en-GB" sz="2000" dirty="0"/>
          </a:p>
          <a:p>
            <a:pPr algn="just">
              <a:defRPr/>
            </a:pPr>
            <a:r>
              <a:rPr lang="en-GB" sz="2000" dirty="0"/>
              <a:t>Fourthly, estimate the Present Value of the expected Dividends from year 4 inwards, assuming a constant growth rate (constant growth model): </a:t>
            </a:r>
          </a:p>
          <a:p>
            <a:pPr algn="just" eaLnBrk="1" hangingPunct="1">
              <a:defRPr/>
            </a:pPr>
            <a:endParaRPr lang="en-GB" sz="2000" dirty="0"/>
          </a:p>
          <a:p>
            <a:pPr marL="0" indent="0" algn="ctr">
              <a:buNone/>
              <a:defRPr/>
            </a:pPr>
            <a:r>
              <a:rPr lang="en-GB" sz="2000" dirty="0">
                <a:solidFill>
                  <a:srgbClr val="FF0000"/>
                </a:solidFill>
              </a:rPr>
              <a:t>P</a:t>
            </a:r>
            <a:r>
              <a:rPr lang="en-GB" sz="2000" baseline="-25000" dirty="0">
                <a:solidFill>
                  <a:srgbClr val="FF0000"/>
                </a:solidFill>
              </a:rPr>
              <a:t>4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  <a:r>
              <a:rPr lang="en-GB" sz="2000" dirty="0"/>
              <a:t>= Div</a:t>
            </a:r>
            <a:r>
              <a:rPr lang="en-GB" sz="2000" baseline="-25000" dirty="0"/>
              <a:t>4</a:t>
            </a:r>
            <a:r>
              <a:rPr lang="en-GB" sz="2000" dirty="0"/>
              <a:t> / (r - g) = 0.44512 / (0.1 – 0.04) = </a:t>
            </a:r>
            <a:r>
              <a:rPr lang="en-GB" sz="2000" dirty="0">
                <a:solidFill>
                  <a:srgbClr val="FF0000"/>
                </a:solidFill>
              </a:rPr>
              <a:t>7.43 E</a:t>
            </a:r>
          </a:p>
          <a:p>
            <a:pPr algn="just" eaLnBrk="1" hangingPunct="1">
              <a:defRPr/>
            </a:pPr>
            <a:endParaRPr lang="en-GB" sz="2000" dirty="0"/>
          </a:p>
          <a:p>
            <a:pPr algn="just" eaLnBrk="1" hangingPunct="1">
              <a:defRPr/>
            </a:pPr>
            <a:r>
              <a:rPr lang="en-GB" sz="2000" dirty="0"/>
              <a:t>Fifthly, discount that to the present to find the PV: </a:t>
            </a:r>
          </a:p>
          <a:p>
            <a:pPr marL="0" indent="0" algn="ctr" eaLnBrk="1" hangingPunct="1">
              <a:buNone/>
              <a:defRPr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 algn="ctr" eaLnBrk="1" hangingPunct="1">
              <a:buNone/>
              <a:defRPr/>
            </a:pPr>
            <a:r>
              <a:rPr lang="en-GB" sz="2000" dirty="0">
                <a:solidFill>
                  <a:srgbClr val="FF0000"/>
                </a:solidFill>
              </a:rPr>
              <a:t>PV of P</a:t>
            </a:r>
            <a:r>
              <a:rPr lang="en-GB" sz="2000" baseline="-25000" dirty="0">
                <a:solidFill>
                  <a:srgbClr val="FF0000"/>
                </a:solidFill>
              </a:rPr>
              <a:t>4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  <a:r>
              <a:rPr lang="en-GB" sz="2000" dirty="0"/>
              <a:t>= P</a:t>
            </a:r>
            <a:r>
              <a:rPr lang="en-GB" sz="2000" baseline="-25000" dirty="0"/>
              <a:t>4</a:t>
            </a:r>
            <a:r>
              <a:rPr lang="en-GB" sz="2000" dirty="0"/>
              <a:t> / (1+r)</a:t>
            </a:r>
            <a:r>
              <a:rPr lang="en-GB" sz="2000" baseline="30000" dirty="0"/>
              <a:t>3</a:t>
            </a:r>
            <a:r>
              <a:rPr lang="en-GB" sz="2000" dirty="0"/>
              <a:t> = 7.43 (1+0.1)</a:t>
            </a:r>
            <a:r>
              <a:rPr lang="en-GB" sz="2000" baseline="30000" dirty="0"/>
              <a:t>3</a:t>
            </a:r>
            <a:r>
              <a:rPr lang="en-GB" sz="2000" dirty="0"/>
              <a:t> = </a:t>
            </a:r>
            <a:r>
              <a:rPr lang="en-GB" sz="2000" dirty="0">
                <a:solidFill>
                  <a:srgbClr val="FF0000"/>
                </a:solidFill>
              </a:rPr>
              <a:t>5.56 E      </a:t>
            </a:r>
          </a:p>
          <a:p>
            <a:pPr eaLnBrk="1" hangingPunct="1">
              <a:defRPr/>
            </a:pPr>
            <a:endParaRPr lang="en-GB" dirty="0"/>
          </a:p>
        </p:txBody>
      </p:sp>
      <p:sp>
        <p:nvSpPr>
          <p:cNvPr id="5" name="Τίτλος 1">
            <a:extLst>
              <a:ext uri="{FF2B5EF4-FFF2-40B4-BE49-F238E27FC236}">
                <a16:creationId xmlns:a16="http://schemas.microsoft.com/office/drawing/2014/main" id="{D90624B4-D63A-756F-5FA1-A709CD516A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767" y="204869"/>
            <a:ext cx="10873033" cy="700104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b="1" dirty="0"/>
              <a:t>Dividend Discount Model (DDM)</a:t>
            </a:r>
          </a:p>
        </p:txBody>
      </p:sp>
    </p:spTree>
    <p:extLst>
      <p:ext uri="{BB962C8B-B14F-4D97-AF65-F5344CB8AC3E}">
        <p14:creationId xmlns:p14="http://schemas.microsoft.com/office/powerpoint/2010/main" val="26447486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F09ED7-A764-B157-8B3A-22E9F829A7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24C30AB2-A2C7-2771-E0B3-3FD3ED14C7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263192"/>
            <a:ext cx="11117424" cy="4913772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sz="2000" dirty="0"/>
              <a:t>Finally, add the Present Values to find the </a:t>
            </a:r>
            <a:r>
              <a:rPr lang="en-GB" sz="2000" dirty="0">
                <a:solidFill>
                  <a:srgbClr val="FF0000"/>
                </a:solidFill>
              </a:rPr>
              <a:t>overall PV, </a:t>
            </a:r>
            <a:r>
              <a:rPr lang="en-GB" sz="2000" dirty="0"/>
              <a:t>i.e. the theoretical current stock price: </a:t>
            </a:r>
          </a:p>
          <a:p>
            <a:pPr marL="0" indent="0" algn="ctr" eaLnBrk="1" hangingPunct="1">
              <a:buFont typeface="Arial" panose="020B0604020202020204" pitchFamily="34" charset="0"/>
              <a:buNone/>
              <a:defRPr/>
            </a:pPr>
            <a:endParaRPr lang="en-GB" sz="2000" dirty="0"/>
          </a:p>
          <a:p>
            <a:pPr marL="0" indent="0" algn="ctr" eaLnBrk="1" hangingPunct="1">
              <a:buFont typeface="Arial" panose="020B0604020202020204" pitchFamily="34" charset="0"/>
              <a:buNone/>
              <a:defRPr/>
            </a:pPr>
            <a:r>
              <a:rPr lang="en-GB" sz="2000" dirty="0">
                <a:solidFill>
                  <a:srgbClr val="FF0000"/>
                </a:solidFill>
              </a:rPr>
              <a:t>P</a:t>
            </a:r>
            <a:r>
              <a:rPr lang="en-GB" sz="2000" baseline="-25000" dirty="0">
                <a:solidFill>
                  <a:srgbClr val="FF0000"/>
                </a:solidFill>
              </a:rPr>
              <a:t>0</a:t>
            </a:r>
            <a:r>
              <a:rPr lang="en-GB" sz="2000" dirty="0">
                <a:solidFill>
                  <a:srgbClr val="FF0000"/>
                </a:solidFill>
              </a:rPr>
              <a:t> =</a:t>
            </a:r>
            <a:r>
              <a:rPr lang="en-GB" sz="2000" dirty="0"/>
              <a:t>    PV of P</a:t>
            </a:r>
            <a:r>
              <a:rPr lang="en-GB" sz="2000" baseline="-25000" dirty="0"/>
              <a:t>1-3</a:t>
            </a:r>
            <a:r>
              <a:rPr lang="en-GB" sz="2000" dirty="0"/>
              <a:t>     +     PV of P</a:t>
            </a:r>
            <a:r>
              <a:rPr lang="en-GB" sz="2000" baseline="-25000" dirty="0"/>
              <a:t>4</a:t>
            </a:r>
            <a:r>
              <a:rPr lang="en-GB" sz="2000" dirty="0"/>
              <a:t>    =    0.9937 +    5.56    =    </a:t>
            </a:r>
            <a:r>
              <a:rPr lang="en-GB" sz="2000" dirty="0">
                <a:solidFill>
                  <a:srgbClr val="FF0000"/>
                </a:solidFill>
              </a:rPr>
              <a:t>6.553 Euro </a:t>
            </a:r>
          </a:p>
          <a:p>
            <a:pPr marL="0" indent="0" algn="ctr" eaLnBrk="1" hangingPunct="1">
              <a:buFont typeface="Arial" panose="020B0604020202020204" pitchFamily="34" charset="0"/>
              <a:buNone/>
              <a:defRPr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sz="2000" dirty="0"/>
              <a:t>The overall formula is: 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sz="2000" dirty="0">
              <a:solidFill>
                <a:srgbClr val="FF0000"/>
              </a:solidFill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sz="20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sz="2000" dirty="0"/>
              <a:t>Note that here, the analyst can add to the formula as many steps as he/she likes, depending on the expectations </a:t>
            </a:r>
            <a:endParaRPr lang="en-GB" sz="2400" dirty="0"/>
          </a:p>
        </p:txBody>
      </p:sp>
      <p:pic>
        <p:nvPicPr>
          <p:cNvPr id="4" name="Εικόνα 3">
            <a:extLst>
              <a:ext uri="{FF2B5EF4-FFF2-40B4-BE49-F238E27FC236}">
                <a16:creationId xmlns:a16="http://schemas.microsoft.com/office/drawing/2014/main" id="{FB8B209F-CC86-7FED-EC73-8428CB28AC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3856" y="3503406"/>
            <a:ext cx="9399487" cy="1389105"/>
          </a:xfrm>
          <a:prstGeom prst="rect">
            <a:avLst/>
          </a:prstGeom>
        </p:spPr>
      </p:pic>
      <p:sp>
        <p:nvSpPr>
          <p:cNvPr id="7" name="Τίτλος 1">
            <a:extLst>
              <a:ext uri="{FF2B5EF4-FFF2-40B4-BE49-F238E27FC236}">
                <a16:creationId xmlns:a16="http://schemas.microsoft.com/office/drawing/2014/main" id="{AA6476AB-C913-48F4-3C29-9791E1200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80284"/>
            <a:ext cx="10515600" cy="55870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 b="1" dirty="0"/>
              <a:t>Dividend Discount Model (DDM)</a:t>
            </a:r>
          </a:p>
        </p:txBody>
      </p:sp>
    </p:spTree>
    <p:extLst>
      <p:ext uri="{BB962C8B-B14F-4D97-AF65-F5344CB8AC3E}">
        <p14:creationId xmlns:p14="http://schemas.microsoft.com/office/powerpoint/2010/main" val="30469764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FD72D5CA-53E4-FFC2-A053-629100A61C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250" y="1112363"/>
            <a:ext cx="11407218" cy="5599522"/>
          </a:xfrm>
        </p:spPr>
        <p:txBody>
          <a:bodyPr>
            <a:normAutofit/>
          </a:bodyPr>
          <a:lstStyle/>
          <a:p>
            <a:pPr algn="just"/>
            <a:r>
              <a:rPr lang="en-GB" sz="2000" dirty="0"/>
              <a:t>When applying this model, the analyst is faced with two issues: </a:t>
            </a:r>
          </a:p>
          <a:p>
            <a:pPr algn="just"/>
            <a:r>
              <a:rPr lang="en-GB" sz="2000" dirty="0"/>
              <a:t>How do we estimate the appropriate </a:t>
            </a:r>
            <a:r>
              <a:rPr lang="en-GB" sz="2000" dirty="0">
                <a:solidFill>
                  <a:srgbClr val="FF0000"/>
                </a:solidFill>
              </a:rPr>
              <a:t>discount rate </a:t>
            </a:r>
            <a:r>
              <a:rPr lang="en-GB" sz="2000" dirty="0"/>
              <a:t>(r) ? </a:t>
            </a:r>
          </a:p>
          <a:p>
            <a:pPr algn="just"/>
            <a:r>
              <a:rPr lang="en-US" sz="2000" dirty="0"/>
              <a:t>How do we estimate the appropriate </a:t>
            </a:r>
            <a:r>
              <a:rPr lang="en-US" sz="2000" dirty="0">
                <a:solidFill>
                  <a:srgbClr val="FF0000"/>
                </a:solidFill>
              </a:rPr>
              <a:t>growth rate </a:t>
            </a:r>
            <a:r>
              <a:rPr lang="en-US" sz="2000" dirty="0"/>
              <a:t>(g) ? </a:t>
            </a:r>
          </a:p>
          <a:p>
            <a:pPr algn="just"/>
            <a:r>
              <a:rPr lang="en-GB" sz="2000" dirty="0"/>
              <a:t>There are many different approaches, we shall consider two </a:t>
            </a:r>
            <a:r>
              <a:rPr lang="en-GB" sz="2000" b="1" dirty="0">
                <a:solidFill>
                  <a:srgbClr val="FF0000"/>
                </a:solidFill>
              </a:rPr>
              <a:t>indicative approaches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b="1" dirty="0">
                <a:solidFill>
                  <a:srgbClr val="FF0000"/>
                </a:solidFill>
              </a:rPr>
              <a:t>The Discount Rate</a:t>
            </a:r>
            <a:r>
              <a:rPr lang="en-GB" sz="2000" dirty="0"/>
              <a:t>: one could use the </a:t>
            </a:r>
            <a:r>
              <a:rPr lang="en-GB" sz="2000" dirty="0">
                <a:solidFill>
                  <a:srgbClr val="FF0000"/>
                </a:solidFill>
              </a:rPr>
              <a:t>Capital Asset Pricing Model </a:t>
            </a:r>
            <a:r>
              <a:rPr lang="en-GB" sz="2000" dirty="0"/>
              <a:t>(CAPM, see later lectures)</a:t>
            </a:r>
          </a:p>
          <a:p>
            <a:pPr algn="just"/>
            <a:endParaRPr lang="en-GB" sz="2000" dirty="0"/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That is, the return on stock </a:t>
            </a:r>
            <a:r>
              <a:rPr lang="en-GB" sz="2000" i="1" dirty="0" err="1"/>
              <a:t>i</a:t>
            </a:r>
            <a:r>
              <a:rPr lang="en-GB" sz="2000" i="1" dirty="0"/>
              <a:t>,</a:t>
            </a:r>
            <a:r>
              <a:rPr lang="en-GB" sz="2000" dirty="0"/>
              <a:t> should be equal to the risk-free rate plus a premium depending on the (unique) systematic risk of the stock </a:t>
            </a:r>
          </a:p>
          <a:p>
            <a:pPr algn="just"/>
            <a:r>
              <a:rPr lang="en-GB" sz="2000" dirty="0"/>
              <a:t>For example, the systematic risk (beta) of stock XYZ is </a:t>
            </a:r>
            <a:r>
              <a:rPr lang="en-GB" sz="2000" dirty="0">
                <a:solidFill>
                  <a:srgbClr val="FF0000"/>
                </a:solidFill>
              </a:rPr>
              <a:t>b = 1.5 </a:t>
            </a:r>
          </a:p>
          <a:p>
            <a:pPr algn="just"/>
            <a:r>
              <a:rPr lang="en-GB" sz="2000" dirty="0"/>
              <a:t>The return on the Market Portfolio (e.g. S&amp;P500) is: </a:t>
            </a:r>
            <a:r>
              <a:rPr lang="en-GB" sz="2000" dirty="0">
                <a:solidFill>
                  <a:srgbClr val="FF0000"/>
                </a:solidFill>
              </a:rPr>
              <a:t>R</a:t>
            </a:r>
            <a:r>
              <a:rPr lang="en-GB" sz="2000" baseline="-25000" dirty="0">
                <a:solidFill>
                  <a:srgbClr val="FF0000"/>
                </a:solidFill>
              </a:rPr>
              <a:t>M</a:t>
            </a:r>
            <a:r>
              <a:rPr lang="en-GB" sz="2000" dirty="0">
                <a:solidFill>
                  <a:srgbClr val="FF0000"/>
                </a:solidFill>
              </a:rPr>
              <a:t> = 10%  </a:t>
            </a:r>
          </a:p>
          <a:p>
            <a:pPr algn="just"/>
            <a:r>
              <a:rPr lang="en-GB" sz="2000" dirty="0"/>
              <a:t>The Risk-Free Rate (e.g. US treasury Bill) is: </a:t>
            </a:r>
            <a:r>
              <a:rPr lang="en-GB" sz="2000" dirty="0">
                <a:solidFill>
                  <a:srgbClr val="FF0000"/>
                </a:solidFill>
              </a:rPr>
              <a:t>R</a:t>
            </a:r>
            <a:r>
              <a:rPr lang="en-GB" sz="2000" baseline="-25000" dirty="0">
                <a:solidFill>
                  <a:srgbClr val="FF0000"/>
                </a:solidFill>
              </a:rPr>
              <a:t>f</a:t>
            </a:r>
            <a:r>
              <a:rPr lang="en-GB" sz="2000" dirty="0">
                <a:solidFill>
                  <a:srgbClr val="FF0000"/>
                </a:solidFill>
              </a:rPr>
              <a:t> = 4% </a:t>
            </a:r>
          </a:p>
          <a:p>
            <a:pPr algn="just"/>
            <a:r>
              <a:rPr lang="en-GB" sz="2000" dirty="0"/>
              <a:t>The appropriate discount rate for listed for XYZ is </a:t>
            </a:r>
            <a:r>
              <a:rPr lang="en-GB" sz="2400" b="1" dirty="0">
                <a:solidFill>
                  <a:srgbClr val="FF0000"/>
                </a:solidFill>
              </a:rPr>
              <a:t>r = 4% + 1.5 (10% – 4%)] = 13 % </a:t>
            </a:r>
          </a:p>
        </p:txBody>
      </p:sp>
      <p:pic>
        <p:nvPicPr>
          <p:cNvPr id="5" name="Εικόνα 4">
            <a:extLst>
              <a:ext uri="{FF2B5EF4-FFF2-40B4-BE49-F238E27FC236}">
                <a16:creationId xmlns:a16="http://schemas.microsoft.com/office/drawing/2014/main" id="{74084F10-3A5F-48EC-8E12-77B9B0FDF0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6588" y="3663305"/>
            <a:ext cx="2622542" cy="502437"/>
          </a:xfrm>
          <a:prstGeom prst="rect">
            <a:avLst/>
          </a:prstGeom>
        </p:spPr>
      </p:pic>
      <p:sp>
        <p:nvSpPr>
          <p:cNvPr id="7" name="Τίτλος 1">
            <a:extLst>
              <a:ext uri="{FF2B5EF4-FFF2-40B4-BE49-F238E27FC236}">
                <a16:creationId xmlns:a16="http://schemas.microsoft.com/office/drawing/2014/main" id="{79E8E44F-0E3D-C2C8-C79D-B1FA8324F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4250" y="146115"/>
            <a:ext cx="10515600" cy="794372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b="1" dirty="0"/>
              <a:t>Dividend Discount Model (DDM)</a:t>
            </a:r>
          </a:p>
        </p:txBody>
      </p:sp>
    </p:spTree>
    <p:extLst>
      <p:ext uri="{BB962C8B-B14F-4D97-AF65-F5344CB8AC3E}">
        <p14:creationId xmlns:p14="http://schemas.microsoft.com/office/powerpoint/2010/main" val="39103374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Θέση περιεχομένου 2">
            <a:extLst>
              <a:ext uri="{FF2B5EF4-FFF2-40B4-BE49-F238E27FC236}">
                <a16:creationId xmlns:a16="http://schemas.microsoft.com/office/drawing/2014/main" id="{9115C6B8-90D0-02B8-4114-26A6A2BE75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944" y="1084082"/>
            <a:ext cx="11143268" cy="5559621"/>
          </a:xfrm>
        </p:spPr>
        <p:txBody>
          <a:bodyPr>
            <a:normAutofit fontScale="85000" lnSpcReduction="20000"/>
          </a:bodyPr>
          <a:lstStyle/>
          <a:p>
            <a:pPr algn="just" eaLnBrk="1" hangingPunct="1"/>
            <a:r>
              <a:rPr lang="en-GB" altLang="en-US" sz="2400" b="1" dirty="0">
                <a:solidFill>
                  <a:srgbClr val="FF0000"/>
                </a:solidFill>
              </a:rPr>
              <a:t>The growth rate (g) </a:t>
            </a:r>
          </a:p>
          <a:p>
            <a:pPr algn="just" eaLnBrk="1" hangingPunct="1"/>
            <a:endParaRPr lang="en-GB" altLang="en-US" sz="2400" dirty="0"/>
          </a:p>
          <a:p>
            <a:pPr algn="just" eaLnBrk="1" hangingPunct="1"/>
            <a:r>
              <a:rPr lang="en-GB" altLang="en-US" sz="2400" dirty="0"/>
              <a:t>Q: Where will the growth come from ? 		A: From New Investments </a:t>
            </a:r>
          </a:p>
          <a:p>
            <a:pPr algn="just" eaLnBrk="1" hangingPunct="1"/>
            <a:r>
              <a:rPr lang="en-GB" altLang="en-US" sz="2400" dirty="0"/>
              <a:t>Q: How will you finance new investments ?	A: From Retained Earnings</a:t>
            </a:r>
          </a:p>
          <a:p>
            <a:pPr algn="just" eaLnBrk="1" hangingPunct="1"/>
            <a:r>
              <a:rPr lang="en-GB" altLang="en-US" sz="2400" dirty="0"/>
              <a:t>Q: By how much will retained earnings grow? 	A: By the Return on New Investments (e.g. ROE)</a:t>
            </a:r>
          </a:p>
          <a:p>
            <a:pPr algn="just" eaLnBrk="1" hangingPunct="1"/>
            <a:endParaRPr lang="en-US" altLang="en-US" sz="2400" dirty="0"/>
          </a:p>
          <a:p>
            <a:pPr algn="just" eaLnBrk="1" hangingPunct="1"/>
            <a:r>
              <a:rPr lang="en-US" altLang="en-US" sz="2400" dirty="0"/>
              <a:t>Thus, </a:t>
            </a:r>
          </a:p>
          <a:p>
            <a:pPr algn="just" eaLnBrk="1" hangingPunct="1"/>
            <a:r>
              <a:rPr lang="en-US" altLang="en-US" sz="2400" dirty="0"/>
              <a:t>Growth (∆ in Earnings) 	= 	New Investments x Return on New Investments</a:t>
            </a:r>
          </a:p>
          <a:p>
            <a:pPr algn="just"/>
            <a:r>
              <a:rPr lang="en-US" altLang="en-US" sz="2400" dirty="0"/>
              <a:t>Growth (∆ in Earnings) 	= 	(Earnings x Retention Rate) x Return on New Investments</a:t>
            </a:r>
          </a:p>
          <a:p>
            <a:pPr algn="just"/>
            <a:r>
              <a:rPr lang="en-US" altLang="en-US" sz="2400" dirty="0"/>
              <a:t>Growth (∆ in Earnings) 	= 	(Retained Earnings) x Return on New Investments</a:t>
            </a:r>
          </a:p>
          <a:p>
            <a:pPr algn="just" eaLnBrk="1" hangingPunct="1"/>
            <a:endParaRPr lang="en-US" altLang="en-US" sz="2400" dirty="0"/>
          </a:p>
          <a:p>
            <a:pPr marL="0" indent="0" algn="ctr" eaLnBrk="1" hangingPunct="1">
              <a:buNone/>
            </a:pPr>
            <a:r>
              <a:rPr lang="en-US" altLang="en-US" sz="2400" b="1" dirty="0">
                <a:solidFill>
                  <a:srgbClr val="FF0000"/>
                </a:solidFill>
              </a:rPr>
              <a:t>g =  retention rate x Return on New Investments</a:t>
            </a:r>
          </a:p>
          <a:p>
            <a:pPr algn="just" eaLnBrk="1" hangingPunct="1"/>
            <a:endParaRPr lang="en-US" altLang="en-US" sz="2400" dirty="0"/>
          </a:p>
          <a:p>
            <a:pPr algn="just" eaLnBrk="1" hangingPunct="1"/>
            <a:r>
              <a:rPr lang="en-US" altLang="en-US" sz="2400" dirty="0"/>
              <a:t>Assume that a firm keeps 60% of its earnings for re-investment and the ROE is 12%. </a:t>
            </a:r>
          </a:p>
          <a:p>
            <a:pPr algn="just" eaLnBrk="1" hangingPunct="1"/>
            <a:r>
              <a:rPr lang="en-US" altLang="en-US" sz="2400" dirty="0"/>
              <a:t>How much is g ? </a:t>
            </a:r>
          </a:p>
          <a:p>
            <a:pPr marL="0" indent="0" algn="ctr" eaLnBrk="1" hangingPunct="1">
              <a:buNone/>
            </a:pPr>
            <a:r>
              <a:rPr lang="en-US" altLang="en-US" b="1" dirty="0">
                <a:solidFill>
                  <a:srgbClr val="FF0000"/>
                </a:solidFill>
              </a:rPr>
              <a:t>g = 0.6 x 0.12 = 0.072 or 7.2% </a:t>
            </a:r>
          </a:p>
          <a:p>
            <a:pPr algn="just" eaLnBrk="1" hangingPunct="1"/>
            <a:endParaRPr lang="en-GB" altLang="en-US" sz="2000" dirty="0">
              <a:solidFill>
                <a:srgbClr val="FF0000"/>
              </a:solidFill>
            </a:endParaRPr>
          </a:p>
        </p:txBody>
      </p:sp>
      <p:sp>
        <p:nvSpPr>
          <p:cNvPr id="4" name="Τίτλος 1">
            <a:extLst>
              <a:ext uri="{FF2B5EF4-FFF2-40B4-BE49-F238E27FC236}">
                <a16:creationId xmlns:a16="http://schemas.microsoft.com/office/drawing/2014/main" id="{21384889-8B7C-F7C1-AF24-3D3008001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944" y="214296"/>
            <a:ext cx="10515600" cy="718957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b="1" dirty="0"/>
              <a:t>Dividend Discount Model (DDM)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D63287-33E0-5E60-6AF5-E2794F7B84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0AC7038B-DB71-E38A-745B-C1E75D4127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249" y="970961"/>
            <a:ext cx="11416646" cy="5627802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sz="2200" b="1" dirty="0">
                <a:solidFill>
                  <a:srgbClr val="FF0000"/>
                </a:solidFill>
              </a:rPr>
              <a:t>Example </a:t>
            </a:r>
          </a:p>
          <a:p>
            <a:pPr algn="just"/>
            <a:r>
              <a:rPr lang="el-GR" sz="2200" dirty="0" err="1"/>
              <a:t>Cboe</a:t>
            </a:r>
            <a:r>
              <a:rPr lang="el-GR" sz="2200" dirty="0"/>
              <a:t> </a:t>
            </a:r>
            <a:r>
              <a:rPr lang="el-GR" sz="2200" dirty="0" err="1"/>
              <a:t>Global</a:t>
            </a:r>
            <a:r>
              <a:rPr lang="el-GR" sz="2200" dirty="0"/>
              <a:t> </a:t>
            </a:r>
            <a:r>
              <a:rPr lang="el-GR" sz="2200" dirty="0" err="1"/>
              <a:t>Markets</a:t>
            </a:r>
            <a:r>
              <a:rPr lang="el-GR" sz="2200" dirty="0"/>
              <a:t>, Inc. (CBOE) </a:t>
            </a:r>
            <a:r>
              <a:rPr lang="en-GB" sz="2200" dirty="0"/>
              <a:t>is listed in the NYSE </a:t>
            </a:r>
          </a:p>
          <a:p>
            <a:pPr algn="just"/>
            <a:r>
              <a:rPr lang="en-GB" sz="2200" dirty="0"/>
              <a:t>On </a:t>
            </a:r>
            <a:r>
              <a:rPr lang="el-GR" sz="2200" dirty="0">
                <a:solidFill>
                  <a:srgbClr val="FF0000"/>
                </a:solidFill>
              </a:rPr>
              <a:t>16/5/2022</a:t>
            </a:r>
            <a:r>
              <a:rPr lang="el-GR" sz="2200" dirty="0"/>
              <a:t> </a:t>
            </a:r>
            <a:r>
              <a:rPr lang="en-GB" sz="2200" dirty="0"/>
              <a:t>the share price was </a:t>
            </a:r>
            <a:r>
              <a:rPr lang="el-GR" sz="2200" dirty="0">
                <a:solidFill>
                  <a:srgbClr val="FF0000"/>
                </a:solidFill>
              </a:rPr>
              <a:t>$</a:t>
            </a:r>
            <a:r>
              <a:rPr lang="en-GB" sz="2200" dirty="0">
                <a:solidFill>
                  <a:srgbClr val="FF0000"/>
                </a:solidFill>
              </a:rPr>
              <a:t>109.38</a:t>
            </a:r>
            <a:endParaRPr lang="en-GB" sz="2200" dirty="0"/>
          </a:p>
          <a:p>
            <a:pPr algn="just"/>
            <a:r>
              <a:rPr lang="en-GB" sz="2200" dirty="0"/>
              <a:t>Earnings Per Share </a:t>
            </a:r>
            <a:r>
              <a:rPr lang="el-GR" sz="2200" dirty="0"/>
              <a:t>(</a:t>
            </a:r>
            <a:r>
              <a:rPr lang="en-GB" sz="2200" dirty="0"/>
              <a:t>EPS</a:t>
            </a:r>
            <a:r>
              <a:rPr lang="el-GR" sz="2200" dirty="0"/>
              <a:t>) </a:t>
            </a:r>
            <a:r>
              <a:rPr lang="en-GB" sz="2200" dirty="0"/>
              <a:t>= </a:t>
            </a:r>
            <a:r>
              <a:rPr lang="el-GR" sz="2200" dirty="0">
                <a:solidFill>
                  <a:srgbClr val="FF0000"/>
                </a:solidFill>
              </a:rPr>
              <a:t>$</a:t>
            </a:r>
            <a:r>
              <a:rPr lang="en-GB" sz="2200" dirty="0">
                <a:solidFill>
                  <a:srgbClr val="FF0000"/>
                </a:solidFill>
              </a:rPr>
              <a:t>4.67, </a:t>
            </a:r>
            <a:r>
              <a:rPr lang="en-GB" sz="2200" dirty="0"/>
              <a:t>Dividend Per Share </a:t>
            </a:r>
            <a:r>
              <a:rPr lang="el-GR" sz="2200" dirty="0"/>
              <a:t>(</a:t>
            </a:r>
            <a:r>
              <a:rPr lang="en-GB" sz="2200" dirty="0"/>
              <a:t>Div</a:t>
            </a:r>
            <a:r>
              <a:rPr lang="el-GR" sz="2200" baseline="-25000" dirty="0"/>
              <a:t>0</a:t>
            </a:r>
            <a:r>
              <a:rPr lang="el-GR" sz="2200" dirty="0"/>
              <a:t>) </a:t>
            </a:r>
            <a:r>
              <a:rPr lang="en-GB" sz="2200" dirty="0"/>
              <a:t>= </a:t>
            </a:r>
            <a:r>
              <a:rPr lang="el-GR" sz="2200" dirty="0">
                <a:solidFill>
                  <a:srgbClr val="FF0000"/>
                </a:solidFill>
              </a:rPr>
              <a:t>$</a:t>
            </a:r>
            <a:r>
              <a:rPr lang="en-GB" sz="2200" dirty="0">
                <a:solidFill>
                  <a:srgbClr val="FF0000"/>
                </a:solidFill>
              </a:rPr>
              <a:t>1.92</a:t>
            </a:r>
            <a:endParaRPr lang="en-GB" sz="2200" dirty="0"/>
          </a:p>
          <a:p>
            <a:pPr algn="just"/>
            <a:r>
              <a:rPr lang="en-GB" sz="2200" dirty="0"/>
              <a:t>Beta (calculated from monthly data over the past 5 years) = </a:t>
            </a:r>
            <a:r>
              <a:rPr lang="en-GB" sz="2200" dirty="0">
                <a:solidFill>
                  <a:srgbClr val="FF0000"/>
                </a:solidFill>
              </a:rPr>
              <a:t>0.66</a:t>
            </a:r>
            <a:endParaRPr lang="en-GB" sz="2200" dirty="0"/>
          </a:p>
          <a:p>
            <a:pPr algn="just"/>
            <a:endParaRPr lang="en-GB" sz="2200" dirty="0"/>
          </a:p>
          <a:p>
            <a:pPr algn="just"/>
            <a:r>
              <a:rPr lang="en-GB" sz="2200" dirty="0"/>
              <a:t>As an analyst, </a:t>
            </a:r>
          </a:p>
          <a:p>
            <a:pPr marL="0" indent="0" algn="just">
              <a:buNone/>
            </a:pPr>
            <a:r>
              <a:rPr lang="en-GB" sz="2200" dirty="0"/>
              <a:t>	→	you expect </a:t>
            </a:r>
            <a:r>
              <a:rPr lang="en-GB" sz="2200" dirty="0">
                <a:solidFill>
                  <a:srgbClr val="FF0000"/>
                </a:solidFill>
              </a:rPr>
              <a:t>g</a:t>
            </a:r>
            <a:r>
              <a:rPr lang="en-GB" sz="2200" baseline="-25000" dirty="0">
                <a:solidFill>
                  <a:srgbClr val="FF0000"/>
                </a:solidFill>
              </a:rPr>
              <a:t>1 </a:t>
            </a:r>
            <a:r>
              <a:rPr lang="en-GB" sz="2200" dirty="0">
                <a:solidFill>
                  <a:srgbClr val="FF0000"/>
                </a:solidFill>
              </a:rPr>
              <a:t>= 1%, </a:t>
            </a:r>
            <a:r>
              <a:rPr lang="en-GB" sz="2200" dirty="0"/>
              <a:t>for the following 2 years</a:t>
            </a:r>
          </a:p>
          <a:p>
            <a:pPr algn="just"/>
            <a:r>
              <a:rPr lang="en-GB" sz="2200" dirty="0"/>
              <a:t>Then, due to new innovative systems that will be in place, </a:t>
            </a:r>
          </a:p>
          <a:p>
            <a:pPr marL="0" indent="0" algn="just">
              <a:buNone/>
            </a:pPr>
            <a:r>
              <a:rPr lang="en-GB" sz="2200" dirty="0"/>
              <a:t>	→	you expect </a:t>
            </a:r>
            <a:r>
              <a:rPr lang="en-GB" sz="2200" dirty="0">
                <a:solidFill>
                  <a:srgbClr val="FF0000"/>
                </a:solidFill>
              </a:rPr>
              <a:t>g</a:t>
            </a:r>
            <a:r>
              <a:rPr lang="en-GB" sz="2200" baseline="-25000" dirty="0">
                <a:solidFill>
                  <a:srgbClr val="FF0000"/>
                </a:solidFill>
              </a:rPr>
              <a:t>2 </a:t>
            </a:r>
            <a:r>
              <a:rPr lang="en-GB" sz="2200" dirty="0">
                <a:solidFill>
                  <a:srgbClr val="FF0000"/>
                </a:solidFill>
              </a:rPr>
              <a:t>= 4%</a:t>
            </a:r>
            <a:r>
              <a:rPr lang="en-GB" sz="2200" dirty="0"/>
              <a:t> for years 3 and 4</a:t>
            </a:r>
          </a:p>
          <a:p>
            <a:pPr algn="just"/>
            <a:r>
              <a:rPr lang="en-GB" sz="2200" dirty="0"/>
              <a:t>After the 5</a:t>
            </a:r>
            <a:r>
              <a:rPr lang="en-GB" sz="2200" baseline="30000" dirty="0"/>
              <a:t>th</a:t>
            </a:r>
            <a:r>
              <a:rPr lang="en-GB" sz="2200" dirty="0"/>
              <a:t> year the growth rate will be stable and </a:t>
            </a:r>
          </a:p>
          <a:p>
            <a:pPr marL="0" indent="0" algn="just">
              <a:buNone/>
            </a:pPr>
            <a:r>
              <a:rPr lang="en-GB" sz="2200" dirty="0"/>
              <a:t>	→	you expect </a:t>
            </a:r>
            <a:r>
              <a:rPr lang="en-GB" sz="2200" dirty="0">
                <a:solidFill>
                  <a:srgbClr val="FF0000"/>
                </a:solidFill>
              </a:rPr>
              <a:t>g</a:t>
            </a:r>
            <a:r>
              <a:rPr lang="en-GB" sz="2200" baseline="-25000" dirty="0">
                <a:solidFill>
                  <a:srgbClr val="FF0000"/>
                </a:solidFill>
              </a:rPr>
              <a:t>3 </a:t>
            </a:r>
            <a:r>
              <a:rPr lang="en-GB" sz="2200" dirty="0">
                <a:solidFill>
                  <a:srgbClr val="FF0000"/>
                </a:solidFill>
              </a:rPr>
              <a:t>= 5%</a:t>
            </a:r>
            <a:r>
              <a:rPr lang="en-GB" sz="2200" dirty="0"/>
              <a:t> for ever</a:t>
            </a:r>
          </a:p>
          <a:p>
            <a:pPr algn="just"/>
            <a:endParaRPr lang="en-GB" sz="2200" dirty="0"/>
          </a:p>
          <a:p>
            <a:pPr algn="just"/>
            <a:r>
              <a:rPr lang="en-GB" sz="2200" dirty="0"/>
              <a:t>The </a:t>
            </a:r>
            <a:r>
              <a:rPr lang="en-GB" sz="2200" dirty="0">
                <a:solidFill>
                  <a:srgbClr val="FF0000"/>
                </a:solidFill>
              </a:rPr>
              <a:t>R</a:t>
            </a:r>
            <a:r>
              <a:rPr lang="en-GB" sz="2200" baseline="-25000" dirty="0">
                <a:solidFill>
                  <a:srgbClr val="FF0000"/>
                </a:solidFill>
              </a:rPr>
              <a:t>f</a:t>
            </a:r>
            <a:r>
              <a:rPr lang="en-GB" sz="2200" dirty="0">
                <a:solidFill>
                  <a:srgbClr val="FF0000"/>
                </a:solidFill>
              </a:rPr>
              <a:t> = 0.01</a:t>
            </a:r>
            <a:r>
              <a:rPr lang="en-GB" sz="2200" dirty="0"/>
              <a:t> and </a:t>
            </a:r>
            <a:r>
              <a:rPr lang="en-GB" sz="2200" dirty="0">
                <a:solidFill>
                  <a:srgbClr val="FF0000"/>
                </a:solidFill>
              </a:rPr>
              <a:t>R</a:t>
            </a:r>
            <a:r>
              <a:rPr lang="en-GB" sz="2200" baseline="-25000" dirty="0">
                <a:solidFill>
                  <a:srgbClr val="FF0000"/>
                </a:solidFill>
              </a:rPr>
              <a:t>M</a:t>
            </a:r>
            <a:r>
              <a:rPr lang="en-GB" sz="2200" dirty="0">
                <a:solidFill>
                  <a:srgbClr val="FF0000"/>
                </a:solidFill>
              </a:rPr>
              <a:t> =</a:t>
            </a:r>
            <a:r>
              <a:rPr lang="el-GR" sz="2200" dirty="0">
                <a:solidFill>
                  <a:srgbClr val="FF0000"/>
                </a:solidFill>
              </a:rPr>
              <a:t>0.095</a:t>
            </a:r>
            <a:r>
              <a:rPr lang="en-GB" sz="2200" dirty="0">
                <a:solidFill>
                  <a:srgbClr val="FF0000"/>
                </a:solidFill>
              </a:rPr>
              <a:t> </a:t>
            </a:r>
          </a:p>
          <a:p>
            <a:pPr algn="just"/>
            <a:r>
              <a:rPr lang="en-GB" sz="2200" dirty="0"/>
              <a:t>Is the stock </a:t>
            </a:r>
            <a:r>
              <a:rPr lang="en-GB" sz="2200" dirty="0">
                <a:solidFill>
                  <a:srgbClr val="FF0000"/>
                </a:solidFill>
              </a:rPr>
              <a:t>fairly valued </a:t>
            </a:r>
            <a:r>
              <a:rPr lang="en-GB" sz="2200" dirty="0"/>
              <a:t>in the market, based on these assumptions? </a:t>
            </a:r>
            <a:r>
              <a:rPr lang="el-GR" sz="2200" dirty="0"/>
              <a:t>			</a:t>
            </a:r>
          </a:p>
          <a:p>
            <a:endParaRPr lang="en-GB" dirty="0"/>
          </a:p>
        </p:txBody>
      </p:sp>
      <p:sp>
        <p:nvSpPr>
          <p:cNvPr id="6" name="Τίτλος 1">
            <a:extLst>
              <a:ext uri="{FF2B5EF4-FFF2-40B4-BE49-F238E27FC236}">
                <a16:creationId xmlns:a16="http://schemas.microsoft.com/office/drawing/2014/main" id="{B056A401-33F3-C861-3E55-B3B947EFAD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4249" y="176589"/>
            <a:ext cx="10515600" cy="6152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b="1" dirty="0"/>
              <a:t>Dividend Discount Model (DDM)</a:t>
            </a:r>
          </a:p>
        </p:txBody>
      </p:sp>
    </p:spTree>
    <p:extLst>
      <p:ext uri="{BB962C8B-B14F-4D97-AF65-F5344CB8AC3E}">
        <p14:creationId xmlns:p14="http://schemas.microsoft.com/office/powerpoint/2010/main" val="41637877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9C8DEE-89E9-0F4D-383F-D06A3C6D1E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94B44F54-0F09-30B3-BD2B-AA4060F728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249960"/>
            <a:ext cx="11090945" cy="4927003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FF0000"/>
                </a:solidFill>
              </a:rPr>
              <a:t>Firstly,</a:t>
            </a:r>
            <a:r>
              <a:rPr lang="en-GB" sz="2000" dirty="0"/>
              <a:t> you need to calculate the appropriate </a:t>
            </a:r>
            <a:r>
              <a:rPr lang="en-GB" sz="2000" dirty="0">
                <a:solidFill>
                  <a:srgbClr val="FF0000"/>
                </a:solidFill>
              </a:rPr>
              <a:t>discount rate</a:t>
            </a:r>
            <a:r>
              <a:rPr lang="en-GB" sz="2000" dirty="0"/>
              <a:t>, using the </a:t>
            </a:r>
            <a:r>
              <a:rPr lang="el-GR" sz="2000" dirty="0"/>
              <a:t>CAPM</a:t>
            </a:r>
            <a:r>
              <a:rPr lang="en-GB" sz="2000" dirty="0"/>
              <a:t>: </a:t>
            </a:r>
          </a:p>
          <a:p>
            <a:endParaRPr lang="en-GB" sz="2000" dirty="0"/>
          </a:p>
          <a:p>
            <a:r>
              <a:rPr lang="en-GB" sz="2000" dirty="0"/>
              <a:t>R</a:t>
            </a:r>
            <a:r>
              <a:rPr lang="en-GB" sz="2000" baseline="-25000" dirty="0"/>
              <a:t>CBOE</a:t>
            </a:r>
            <a:r>
              <a:rPr lang="el-GR" sz="2000" dirty="0"/>
              <a:t>= </a:t>
            </a:r>
            <a:r>
              <a:rPr lang="en-GB" sz="2000" dirty="0"/>
              <a:t>R</a:t>
            </a:r>
            <a:r>
              <a:rPr lang="el-GR" sz="2000" baseline="-25000" dirty="0"/>
              <a:t>f</a:t>
            </a:r>
            <a:r>
              <a:rPr lang="el-GR" sz="2000" dirty="0"/>
              <a:t> + b (R</a:t>
            </a:r>
            <a:r>
              <a:rPr lang="el-GR" sz="2000" baseline="-25000" dirty="0"/>
              <a:t>M</a:t>
            </a:r>
            <a:r>
              <a:rPr lang="el-GR" sz="2000" dirty="0"/>
              <a:t> - R</a:t>
            </a:r>
            <a:r>
              <a:rPr lang="el-GR" sz="2000" baseline="-25000" dirty="0"/>
              <a:t>F</a:t>
            </a:r>
            <a:r>
              <a:rPr lang="el-GR" sz="2000" dirty="0"/>
              <a:t>) </a:t>
            </a:r>
            <a:r>
              <a:rPr lang="en-GB" sz="2000" dirty="0"/>
              <a:t>= 0.001 + 0.66 (0.095 – 0.001) = </a:t>
            </a:r>
            <a:r>
              <a:rPr lang="en-GB" sz="2000" dirty="0">
                <a:solidFill>
                  <a:srgbClr val="FF0000"/>
                </a:solidFill>
              </a:rPr>
              <a:t>0.0661</a:t>
            </a:r>
            <a:endParaRPr lang="el-GR" sz="2000" dirty="0">
              <a:solidFill>
                <a:srgbClr val="FF0000"/>
              </a:solidFill>
            </a:endParaRPr>
          </a:p>
          <a:p>
            <a:endParaRPr lang="en-GB" sz="2000" dirty="0"/>
          </a:p>
          <a:p>
            <a:r>
              <a:rPr lang="en-GB" sz="2000" dirty="0">
                <a:solidFill>
                  <a:srgbClr val="FF0000"/>
                </a:solidFill>
              </a:rPr>
              <a:t>Secondly,</a:t>
            </a:r>
            <a:r>
              <a:rPr lang="en-GB" sz="2000" dirty="0"/>
              <a:t> you need to calculate the </a:t>
            </a:r>
            <a:r>
              <a:rPr lang="en-GB" sz="2000" dirty="0">
                <a:solidFill>
                  <a:srgbClr val="FF0000"/>
                </a:solidFill>
              </a:rPr>
              <a:t>future dividends </a:t>
            </a:r>
            <a:r>
              <a:rPr lang="en-GB" sz="2000" dirty="0"/>
              <a:t>for years 1 to 5: </a:t>
            </a:r>
          </a:p>
          <a:p>
            <a:endParaRPr lang="en-GB" sz="2000" dirty="0"/>
          </a:p>
          <a:p>
            <a:r>
              <a:rPr lang="en-GB" sz="2000" dirty="0"/>
              <a:t>DIV</a:t>
            </a:r>
            <a:r>
              <a:rPr lang="en-GB" sz="2000" baseline="-25000" dirty="0"/>
              <a:t>1</a:t>
            </a:r>
            <a:r>
              <a:rPr lang="en-GB" sz="2000" dirty="0"/>
              <a:t> = </a:t>
            </a:r>
            <a:r>
              <a:rPr lang="el-GR" sz="2000" dirty="0"/>
              <a:t>D</a:t>
            </a:r>
            <a:r>
              <a:rPr lang="en-GB" sz="2000" dirty="0"/>
              <a:t>IV</a:t>
            </a:r>
            <a:r>
              <a:rPr lang="el-GR" sz="2000" baseline="-25000" dirty="0"/>
              <a:t>0</a:t>
            </a:r>
            <a:r>
              <a:rPr lang="el-GR" sz="2000" dirty="0"/>
              <a:t> (1</a:t>
            </a:r>
            <a:r>
              <a:rPr lang="en-GB" sz="2000" dirty="0"/>
              <a:t> </a:t>
            </a:r>
            <a:r>
              <a:rPr lang="el-GR" sz="2000" dirty="0"/>
              <a:t>+</a:t>
            </a:r>
            <a:r>
              <a:rPr lang="en-GB" sz="2000" dirty="0"/>
              <a:t> </a:t>
            </a:r>
            <a:r>
              <a:rPr lang="el-GR" sz="2000" dirty="0">
                <a:solidFill>
                  <a:srgbClr val="FF0000"/>
                </a:solidFill>
              </a:rPr>
              <a:t>g</a:t>
            </a:r>
            <a:r>
              <a:rPr lang="el-GR" sz="2000" baseline="-25000" dirty="0">
                <a:solidFill>
                  <a:srgbClr val="FF0000"/>
                </a:solidFill>
              </a:rPr>
              <a:t>1</a:t>
            </a:r>
            <a:r>
              <a:rPr lang="el-GR" sz="2000" dirty="0"/>
              <a:t>)</a:t>
            </a:r>
            <a:r>
              <a:rPr lang="en-GB" sz="2000" dirty="0"/>
              <a:t> = 1.9200 (1 + </a:t>
            </a:r>
            <a:r>
              <a:rPr lang="en-GB" sz="2000" dirty="0">
                <a:solidFill>
                  <a:srgbClr val="FF0000"/>
                </a:solidFill>
              </a:rPr>
              <a:t>1%</a:t>
            </a:r>
            <a:r>
              <a:rPr lang="en-GB" sz="2000" dirty="0"/>
              <a:t>) = 1.9392</a:t>
            </a:r>
          </a:p>
          <a:p>
            <a:r>
              <a:rPr lang="en-GB" sz="2000" dirty="0"/>
              <a:t>DIV</a:t>
            </a:r>
            <a:r>
              <a:rPr lang="en-GB" sz="2000" baseline="-25000" dirty="0"/>
              <a:t>2</a:t>
            </a:r>
            <a:r>
              <a:rPr lang="en-GB" sz="2000" dirty="0"/>
              <a:t> = DIV</a:t>
            </a:r>
            <a:r>
              <a:rPr lang="en-GB" sz="2000" baseline="-25000" dirty="0"/>
              <a:t>1</a:t>
            </a:r>
            <a:r>
              <a:rPr lang="en-GB" sz="2000" dirty="0"/>
              <a:t> (1 + </a:t>
            </a:r>
            <a:r>
              <a:rPr lang="en-GB" sz="2000" dirty="0">
                <a:solidFill>
                  <a:srgbClr val="FF0000"/>
                </a:solidFill>
              </a:rPr>
              <a:t>g</a:t>
            </a:r>
            <a:r>
              <a:rPr lang="en-GB" sz="2000" baseline="-25000" dirty="0">
                <a:solidFill>
                  <a:srgbClr val="FF0000"/>
                </a:solidFill>
              </a:rPr>
              <a:t>1</a:t>
            </a:r>
            <a:r>
              <a:rPr lang="en-GB" sz="2000" dirty="0"/>
              <a:t>) = 1.9392 (1 + </a:t>
            </a:r>
            <a:r>
              <a:rPr lang="en-GB" sz="2000" dirty="0">
                <a:solidFill>
                  <a:srgbClr val="FF0000"/>
                </a:solidFill>
              </a:rPr>
              <a:t>1%</a:t>
            </a:r>
            <a:r>
              <a:rPr lang="en-GB" sz="2000" dirty="0"/>
              <a:t>) = 1.9585</a:t>
            </a:r>
          </a:p>
          <a:p>
            <a:r>
              <a:rPr lang="en-GB" sz="2000" dirty="0"/>
              <a:t>DIV</a:t>
            </a:r>
            <a:r>
              <a:rPr lang="en-GB" sz="2000" baseline="-25000" dirty="0"/>
              <a:t>3</a:t>
            </a:r>
            <a:r>
              <a:rPr lang="en-GB" sz="2000" dirty="0"/>
              <a:t> = </a:t>
            </a:r>
            <a:r>
              <a:rPr lang="el-GR" sz="2000" dirty="0"/>
              <a:t>D</a:t>
            </a:r>
            <a:r>
              <a:rPr lang="en-GB" sz="2000" dirty="0"/>
              <a:t>IV</a:t>
            </a:r>
            <a:r>
              <a:rPr lang="el-GR" sz="2000" baseline="-25000" dirty="0"/>
              <a:t>2</a:t>
            </a:r>
            <a:r>
              <a:rPr lang="el-GR" sz="2000" dirty="0"/>
              <a:t> (1</a:t>
            </a:r>
            <a:r>
              <a:rPr lang="en-GB" sz="2000" dirty="0"/>
              <a:t> </a:t>
            </a:r>
            <a:r>
              <a:rPr lang="el-GR" sz="2000" dirty="0"/>
              <a:t>+</a:t>
            </a:r>
            <a:r>
              <a:rPr lang="en-GB" sz="2000" dirty="0"/>
              <a:t> </a:t>
            </a:r>
            <a:r>
              <a:rPr lang="el-GR" sz="2000" dirty="0">
                <a:solidFill>
                  <a:schemeClr val="accent6"/>
                </a:solidFill>
              </a:rPr>
              <a:t>g</a:t>
            </a:r>
            <a:r>
              <a:rPr lang="el-GR" sz="2000" baseline="-25000" dirty="0">
                <a:solidFill>
                  <a:schemeClr val="accent6"/>
                </a:solidFill>
              </a:rPr>
              <a:t>2</a:t>
            </a:r>
            <a:r>
              <a:rPr lang="el-GR" sz="2000" dirty="0"/>
              <a:t>)</a:t>
            </a:r>
            <a:r>
              <a:rPr lang="en-GB" sz="2000" dirty="0"/>
              <a:t> = 1.9585 (1 + </a:t>
            </a:r>
            <a:r>
              <a:rPr lang="en-GB" sz="2000" dirty="0">
                <a:solidFill>
                  <a:schemeClr val="accent6"/>
                </a:solidFill>
              </a:rPr>
              <a:t>4%</a:t>
            </a:r>
            <a:r>
              <a:rPr lang="en-GB" sz="2000" dirty="0"/>
              <a:t>) = 2.0369 </a:t>
            </a:r>
            <a:endParaRPr lang="el-GR" sz="2000" dirty="0"/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DIV</a:t>
            </a:r>
            <a:r>
              <a:rPr lang="en-GB" sz="2000" baseline="-25000" dirty="0">
                <a:solidFill>
                  <a:prstClr val="black"/>
                </a:solidFill>
              </a:rPr>
              <a:t>4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= </a:t>
            </a:r>
            <a:r>
              <a:rPr kumimoji="0" lang="el-G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D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IV</a:t>
            </a:r>
            <a:r>
              <a:rPr lang="en-GB" sz="2000" baseline="-25000" dirty="0">
                <a:solidFill>
                  <a:prstClr val="black"/>
                </a:solidFill>
              </a:rPr>
              <a:t>3</a:t>
            </a:r>
            <a:r>
              <a:rPr kumimoji="0" lang="el-G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(1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kumimoji="0" lang="el-G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+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kumimoji="0" lang="el-GR" sz="2000" b="0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ea typeface="+mn-ea"/>
                <a:cs typeface="+mn-cs"/>
              </a:rPr>
              <a:t>g</a:t>
            </a:r>
            <a:r>
              <a:rPr kumimoji="0" lang="el-GR" sz="2000" b="0" i="0" u="none" strike="noStrike" kern="1200" cap="none" spc="0" normalizeH="0" baseline="-2500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ea typeface="+mn-ea"/>
                <a:cs typeface="+mn-cs"/>
              </a:rPr>
              <a:t>2</a:t>
            </a:r>
            <a:r>
              <a:rPr kumimoji="0" lang="el-G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)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= 2.0369 (1 +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ea typeface="+mn-ea"/>
                <a:cs typeface="+mn-cs"/>
              </a:rPr>
              <a:t>4%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) = 2.1184</a:t>
            </a:r>
            <a:endParaRPr kumimoji="0" lang="el-G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DIV</a:t>
            </a:r>
            <a:r>
              <a:rPr lang="en-GB" sz="2000" baseline="-25000" dirty="0">
                <a:solidFill>
                  <a:prstClr val="black"/>
                </a:solidFill>
              </a:rPr>
              <a:t>5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= </a:t>
            </a:r>
            <a:r>
              <a:rPr kumimoji="0" lang="el-G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D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IV</a:t>
            </a:r>
            <a:r>
              <a:rPr lang="en-GB" sz="2000" baseline="-25000" dirty="0">
                <a:solidFill>
                  <a:prstClr val="black"/>
                </a:solidFill>
              </a:rPr>
              <a:t>4</a:t>
            </a:r>
            <a:r>
              <a:rPr kumimoji="0" lang="el-G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(1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kumimoji="0" lang="el-G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+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kumimoji="0" lang="el-GR" sz="20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g</a:t>
            </a:r>
            <a:r>
              <a:rPr lang="en-GB" sz="2000" baseline="-25000" dirty="0">
                <a:solidFill>
                  <a:schemeClr val="accent1"/>
                </a:solidFill>
              </a:rPr>
              <a:t>3</a:t>
            </a:r>
            <a:r>
              <a:rPr kumimoji="0" lang="el-G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)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= 2.1184 (1 +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5%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) = 2.2243</a:t>
            </a:r>
            <a:endParaRPr kumimoji="0" lang="el-G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6" name="Τίτλος 1">
            <a:extLst>
              <a:ext uri="{FF2B5EF4-FFF2-40B4-BE49-F238E27FC236}">
                <a16:creationId xmlns:a16="http://schemas.microsoft.com/office/drawing/2014/main" id="{84936351-5102-9EA6-7FB7-A56BE985A9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957" y="204870"/>
            <a:ext cx="10983012" cy="70953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b="1" dirty="0"/>
              <a:t>Dividend Discount Model (DDM)</a:t>
            </a:r>
          </a:p>
        </p:txBody>
      </p:sp>
    </p:spTree>
    <p:extLst>
      <p:ext uri="{BB962C8B-B14F-4D97-AF65-F5344CB8AC3E}">
        <p14:creationId xmlns:p14="http://schemas.microsoft.com/office/powerpoint/2010/main" val="40351336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EB4BDC-15D0-CFE7-CE5A-2225947EDD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4F89F730-F4D6-553D-CF61-639C25CB35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102" y="1174458"/>
            <a:ext cx="11378939" cy="5459818"/>
          </a:xfrm>
        </p:spPr>
        <p:txBody>
          <a:bodyPr/>
          <a:lstStyle/>
          <a:p>
            <a:pPr algn="just"/>
            <a:r>
              <a:rPr lang="en-GB" sz="2000" dirty="0">
                <a:solidFill>
                  <a:srgbClr val="FF0000"/>
                </a:solidFill>
              </a:rPr>
              <a:t>Thirdly, </a:t>
            </a:r>
            <a:r>
              <a:rPr lang="en-GB" sz="2000" dirty="0"/>
              <a:t>you need to discount these cash flows at the appropriate discount rate</a:t>
            </a:r>
          </a:p>
          <a:p>
            <a:pPr algn="just"/>
            <a:r>
              <a:rPr lang="en-GB" sz="2000" dirty="0"/>
              <a:t>Let us start with the first 4 years: </a:t>
            </a:r>
          </a:p>
          <a:p>
            <a:pPr algn="just"/>
            <a:endParaRPr lang="en-GB" sz="2000" dirty="0"/>
          </a:p>
          <a:p>
            <a:pPr algn="just"/>
            <a:endParaRPr lang="en-GB" sz="2000" dirty="0"/>
          </a:p>
          <a:p>
            <a:pPr algn="just"/>
            <a:endParaRPr lang="en-GB" sz="2000" dirty="0"/>
          </a:p>
          <a:p>
            <a:pPr algn="just"/>
            <a:endParaRPr lang="en-GB" sz="2000" dirty="0"/>
          </a:p>
          <a:p>
            <a:pPr algn="just"/>
            <a:endParaRPr lang="en-GB" sz="2000" dirty="0"/>
          </a:p>
          <a:p>
            <a:pPr algn="just"/>
            <a:r>
              <a:rPr lang="en-US" sz="2000" dirty="0">
                <a:solidFill>
                  <a:srgbClr val="FF0000"/>
                </a:solidFill>
              </a:rPr>
              <a:t>Fourthly,</a:t>
            </a:r>
            <a:r>
              <a:rPr lang="en-US" sz="2000" dirty="0"/>
              <a:t> you need to find the present value of the dividend in year 5 that will be paid for ever at a constant growth rate (g3=5%) </a:t>
            </a:r>
          </a:p>
          <a:p>
            <a:pPr algn="just"/>
            <a:r>
              <a:rPr lang="en-US" sz="2000" dirty="0"/>
              <a:t>So, at the beginning of year 5 (or at end of year 4) it will be: </a:t>
            </a:r>
          </a:p>
          <a:p>
            <a:pPr algn="just"/>
            <a:endParaRPr lang="en-GB" sz="2000" dirty="0"/>
          </a:p>
          <a:p>
            <a:pPr algn="just"/>
            <a:endParaRPr lang="en-GB" sz="2000" dirty="0"/>
          </a:p>
          <a:p>
            <a:pPr algn="just"/>
            <a:endParaRPr lang="en-GB" sz="2000" dirty="0"/>
          </a:p>
          <a:p>
            <a:endParaRPr lang="en-GB" dirty="0"/>
          </a:p>
        </p:txBody>
      </p:sp>
      <p:pic>
        <p:nvPicPr>
          <p:cNvPr id="6" name="Εικόνα 5">
            <a:extLst>
              <a:ext uri="{FF2B5EF4-FFF2-40B4-BE49-F238E27FC236}">
                <a16:creationId xmlns:a16="http://schemas.microsoft.com/office/drawing/2014/main" id="{217D9B76-B87A-2B40-C6AD-E34A2A476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9396" y="2077005"/>
            <a:ext cx="8393207" cy="1568176"/>
          </a:xfrm>
          <a:prstGeom prst="rect">
            <a:avLst/>
          </a:prstGeom>
        </p:spPr>
      </p:pic>
      <p:sp>
        <p:nvSpPr>
          <p:cNvPr id="7" name="Τίτλος 1">
            <a:extLst>
              <a:ext uri="{FF2B5EF4-FFF2-40B4-BE49-F238E27FC236}">
                <a16:creationId xmlns:a16="http://schemas.microsoft.com/office/drawing/2014/main" id="{A10D943E-2EE9-E352-9BD0-5AB11E462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3103" y="223724"/>
            <a:ext cx="10515600" cy="809334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b="1" dirty="0"/>
              <a:t>Dividend Discount Model (DDM)</a:t>
            </a:r>
          </a:p>
        </p:txBody>
      </p:sp>
      <p:pic>
        <p:nvPicPr>
          <p:cNvPr id="9" name="Εικόνα 8">
            <a:extLst>
              <a:ext uri="{FF2B5EF4-FFF2-40B4-BE49-F238E27FC236}">
                <a16:creationId xmlns:a16="http://schemas.microsoft.com/office/drawing/2014/main" id="{7B5134B8-74C5-7646-F3B5-8A5BF0DB83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1000" y="5138976"/>
            <a:ext cx="6791533" cy="957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0764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55258B-C7C7-55F9-973E-16CDA44C80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E2FD7360-8FE9-C49A-A5CD-207E98219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956" y="1159497"/>
            <a:ext cx="10515600" cy="5447468"/>
          </a:xfrm>
        </p:spPr>
        <p:txBody>
          <a:bodyPr>
            <a:normAutofit/>
          </a:bodyPr>
          <a:lstStyle/>
          <a:p>
            <a:pPr algn="just"/>
            <a:r>
              <a:rPr lang="en-GB" sz="2000" dirty="0">
                <a:solidFill>
                  <a:srgbClr val="FF0000"/>
                </a:solidFill>
              </a:rPr>
              <a:t>Fifthly,</a:t>
            </a:r>
            <a:r>
              <a:rPr lang="en-GB" sz="2000" dirty="0"/>
              <a:t> you need to discount that to the present (year 0)</a:t>
            </a:r>
          </a:p>
          <a:p>
            <a:pPr marL="0" indent="0" algn="just">
              <a:buNone/>
            </a:pPr>
            <a:r>
              <a:rPr lang="en-GB" sz="2000" dirty="0"/>
              <a:t> </a:t>
            </a:r>
          </a:p>
          <a:p>
            <a:pPr algn="just"/>
            <a:endParaRPr lang="en-GB" sz="2000" dirty="0"/>
          </a:p>
          <a:p>
            <a:pPr algn="just"/>
            <a:endParaRPr lang="en-GB" sz="2000" dirty="0"/>
          </a:p>
          <a:p>
            <a:pPr algn="just"/>
            <a:endParaRPr lang="en-GB" sz="2000" dirty="0"/>
          </a:p>
          <a:p>
            <a:pPr algn="just"/>
            <a:r>
              <a:rPr lang="en-GB" sz="2000" dirty="0">
                <a:solidFill>
                  <a:srgbClr val="FF0000"/>
                </a:solidFill>
              </a:rPr>
              <a:t>Finally</a:t>
            </a:r>
            <a:r>
              <a:rPr lang="en-GB" sz="2000" dirty="0"/>
              <a:t>, you need to add all the Present Values: $6.8631 + $100.31 = </a:t>
            </a:r>
            <a:r>
              <a:rPr lang="en-GB" sz="2000" dirty="0">
                <a:solidFill>
                  <a:srgbClr val="FF0000"/>
                </a:solidFill>
              </a:rPr>
              <a:t>$107.18</a:t>
            </a:r>
          </a:p>
          <a:p>
            <a:pPr algn="just"/>
            <a:endParaRPr lang="en-GB" sz="2000" dirty="0"/>
          </a:p>
          <a:p>
            <a:pPr marL="0" indent="0" algn="ctr">
              <a:buNone/>
            </a:pPr>
            <a:r>
              <a:rPr lang="en-GB" sz="2000" dirty="0"/>
              <a:t>Market price = $109.38 </a:t>
            </a:r>
          </a:p>
          <a:p>
            <a:pPr algn="ctr"/>
            <a:endParaRPr lang="en-GB" sz="2000" dirty="0"/>
          </a:p>
          <a:p>
            <a:pPr marL="0" indent="0" algn="ctr">
              <a:buNone/>
            </a:pPr>
            <a:r>
              <a:rPr lang="en-GB" sz="2000" dirty="0"/>
              <a:t>Fair Price (PV of Future Dividends) = $107.18</a:t>
            </a:r>
          </a:p>
          <a:p>
            <a:pPr algn="ctr"/>
            <a:endParaRPr lang="en-GB" sz="2000" dirty="0"/>
          </a:p>
          <a:p>
            <a:pPr marL="0" indent="0" algn="ctr">
              <a:buNone/>
            </a:pPr>
            <a:r>
              <a:rPr lang="en-GB" sz="2000" b="1" dirty="0">
                <a:solidFill>
                  <a:srgbClr val="FF0000"/>
                </a:solidFill>
              </a:rPr>
              <a:t>The stock is valued in the market close to its fair value (slightly overvalued)</a:t>
            </a:r>
          </a:p>
        </p:txBody>
      </p:sp>
      <p:pic>
        <p:nvPicPr>
          <p:cNvPr id="12" name="Εικόνα 11">
            <a:extLst>
              <a:ext uri="{FF2B5EF4-FFF2-40B4-BE49-F238E27FC236}">
                <a16:creationId xmlns:a16="http://schemas.microsoft.com/office/drawing/2014/main" id="{319B75B9-6F56-F121-0ADB-AB7CEBBDCF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815" y="1796155"/>
            <a:ext cx="7173326" cy="777364"/>
          </a:xfrm>
          <a:prstGeom prst="rect">
            <a:avLst/>
          </a:prstGeom>
        </p:spPr>
      </p:pic>
      <p:sp>
        <p:nvSpPr>
          <p:cNvPr id="7" name="Τίτλος 1">
            <a:extLst>
              <a:ext uri="{FF2B5EF4-FFF2-40B4-BE49-F238E27FC236}">
                <a16:creationId xmlns:a16="http://schemas.microsoft.com/office/drawing/2014/main" id="{9D987335-4999-ED2F-713C-96BE379B99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981" y="251035"/>
            <a:ext cx="10515600" cy="58698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 b="1" dirty="0"/>
              <a:t>Dividend Discount Model (DDM)</a:t>
            </a:r>
          </a:p>
        </p:txBody>
      </p:sp>
    </p:spTree>
    <p:extLst>
      <p:ext uri="{BB962C8B-B14F-4D97-AF65-F5344CB8AC3E}">
        <p14:creationId xmlns:p14="http://schemas.microsoft.com/office/powerpoint/2010/main" val="17151382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Θέση περιεχομένου 2">
            <a:extLst>
              <a:ext uri="{FF2B5EF4-FFF2-40B4-BE49-F238E27FC236}">
                <a16:creationId xmlns:a16="http://schemas.microsoft.com/office/drawing/2014/main" id="{CDB34383-4B93-2D88-3CE2-321A34BDD0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3315" y="1329178"/>
            <a:ext cx="11265031" cy="5235673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GB" altLang="en-US" sz="2000" dirty="0"/>
              <a:t>Let us see Indicative </a:t>
            </a:r>
            <a:r>
              <a:rPr lang="en-GB" altLang="en-US" sz="2000" dirty="0">
                <a:solidFill>
                  <a:srgbClr val="FF0000"/>
                </a:solidFill>
              </a:rPr>
              <a:t>Applications for corporate managers </a:t>
            </a:r>
          </a:p>
          <a:p>
            <a:pPr algn="just" eaLnBrk="1" hangingPunct="1"/>
            <a:endParaRPr lang="en-GB" altLang="en-US" sz="2000" dirty="0"/>
          </a:p>
          <a:p>
            <a:pPr algn="just" eaLnBrk="1" hangingPunct="1"/>
            <a:r>
              <a:rPr lang="en-GB" altLang="en-US" sz="2000" dirty="0"/>
              <a:t>You are a manager of a listed company, and you want to increase your stock price </a:t>
            </a:r>
          </a:p>
          <a:p>
            <a:pPr marL="0" indent="0" algn="just" eaLnBrk="1" hangingPunct="1">
              <a:buNone/>
            </a:pPr>
            <a:endParaRPr lang="en-GB" altLang="en-US" sz="2000" dirty="0">
              <a:cs typeface="Arial" panose="020B0604020202020204" pitchFamily="34" charset="0"/>
            </a:endParaRPr>
          </a:p>
          <a:p>
            <a:pPr marL="0" indent="0" algn="just" eaLnBrk="1" hangingPunct="1">
              <a:buNone/>
            </a:pPr>
            <a:r>
              <a:rPr lang="en-GB" altLang="en-US" sz="2000" dirty="0">
                <a:cs typeface="Arial" panose="020B0604020202020204" pitchFamily="34" charset="0"/>
              </a:rPr>
              <a:t>→ 	</a:t>
            </a:r>
            <a:r>
              <a:rPr lang="en-GB" altLang="en-US" sz="2000" dirty="0"/>
              <a:t>should you reduce your dividend and invest more ? </a:t>
            </a:r>
          </a:p>
          <a:p>
            <a:pPr marL="0" indent="0" algn="just">
              <a:buNone/>
            </a:pPr>
            <a:endParaRPr lang="en-GB" altLang="en-US" sz="2000" dirty="0"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GB" altLang="en-US" sz="2000" dirty="0">
                <a:cs typeface="Arial" panose="020B0604020202020204" pitchFamily="34" charset="0"/>
              </a:rPr>
              <a:t>→	</a:t>
            </a:r>
            <a:r>
              <a:rPr lang="en-GB" altLang="en-US" sz="2000" dirty="0"/>
              <a:t>should you increase divided and reduce investments ? </a:t>
            </a:r>
          </a:p>
          <a:p>
            <a:pPr algn="just" eaLnBrk="1" hangingPunct="1"/>
            <a:endParaRPr lang="en-GB" altLang="en-US" sz="2000" dirty="0"/>
          </a:p>
          <a:p>
            <a:pPr algn="just" eaLnBrk="1" hangingPunct="1"/>
            <a:r>
              <a:rPr lang="en-GB" altLang="en-US" sz="2000" dirty="0"/>
              <a:t>The correct answer </a:t>
            </a:r>
            <a:r>
              <a:rPr lang="en-GB" altLang="en-US" sz="2000" dirty="0">
                <a:solidFill>
                  <a:srgbClr val="FF0000"/>
                </a:solidFill>
              </a:rPr>
              <a:t>depends on </a:t>
            </a:r>
            <a:r>
              <a:rPr lang="en-GB" altLang="en-US" sz="2000" dirty="0"/>
              <a:t>the profitability of investments:</a:t>
            </a:r>
          </a:p>
          <a:p>
            <a:pPr algn="just" eaLnBrk="1" hangingPunct="1"/>
            <a:endParaRPr lang="en-GB" altLang="en-US" sz="2000" dirty="0"/>
          </a:p>
          <a:p>
            <a:pPr marL="0" indent="0" algn="ctr">
              <a:buNone/>
            </a:pPr>
            <a:r>
              <a:rPr lang="en-GB" altLang="en-US" sz="2000" dirty="0">
                <a:cs typeface="Arial" panose="020B0604020202020204" pitchFamily="34" charset="0"/>
              </a:rPr>
              <a:t>↓ DIV → ↑ </a:t>
            </a:r>
            <a:r>
              <a:rPr lang="en-GB" altLang="en-US" sz="2000" dirty="0"/>
              <a:t>investment </a:t>
            </a:r>
            <a:r>
              <a:rPr lang="en-GB" altLang="en-US" sz="2000" dirty="0">
                <a:cs typeface="Arial" panose="020B0604020202020204" pitchFamily="34" charset="0"/>
              </a:rPr>
              <a:t>→ ↑ </a:t>
            </a:r>
            <a:r>
              <a:rPr lang="en-GB" altLang="en-US" sz="2000" dirty="0"/>
              <a:t>price </a:t>
            </a:r>
            <a:r>
              <a:rPr lang="en-GB" altLang="en-US" sz="2000" dirty="0">
                <a:solidFill>
                  <a:srgbClr val="FF0000"/>
                </a:solidFill>
              </a:rPr>
              <a:t>ONLY IF </a:t>
            </a:r>
            <a:r>
              <a:rPr lang="en-GB" altLang="en-US" sz="2000" dirty="0"/>
              <a:t>new investments have an NPV &gt; 0</a:t>
            </a:r>
          </a:p>
          <a:p>
            <a:pPr algn="just" eaLnBrk="1" hangingPunct="1"/>
            <a:endParaRPr lang="en-GB" altLang="en-US" sz="2000" dirty="0"/>
          </a:p>
          <a:p>
            <a:pPr eaLnBrk="1" hangingPunct="1"/>
            <a:endParaRPr lang="en-GB" altLang="en-US" dirty="0"/>
          </a:p>
        </p:txBody>
      </p:sp>
      <p:sp>
        <p:nvSpPr>
          <p:cNvPr id="4" name="Τίτλος 1">
            <a:extLst>
              <a:ext uri="{FF2B5EF4-FFF2-40B4-BE49-F238E27FC236}">
                <a16:creationId xmlns:a16="http://schemas.microsoft.com/office/drawing/2014/main" id="{E62A4EE9-B6DD-538C-AC4E-2D066A2EC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115" y="293148"/>
            <a:ext cx="10515600" cy="68125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b="1" dirty="0"/>
              <a:t>Dividend Discount Model (DDM)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F45FA9A1-9585-87EF-4F7E-00D3952999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637" y="1338606"/>
            <a:ext cx="11368726" cy="5269583"/>
          </a:xfrm>
        </p:spPr>
        <p:txBody>
          <a:bodyPr>
            <a:noAutofit/>
          </a:bodyPr>
          <a:lstStyle/>
          <a:p>
            <a:r>
              <a:rPr lang="en-US" sz="2000" dirty="0"/>
              <a:t>Let us demonstrate the impact with an </a:t>
            </a:r>
            <a:r>
              <a:rPr lang="en-US" sz="2000" dirty="0">
                <a:solidFill>
                  <a:srgbClr val="FF0000"/>
                </a:solidFill>
              </a:rPr>
              <a:t>example</a:t>
            </a:r>
            <a:r>
              <a:rPr lang="en-US" sz="2000" dirty="0"/>
              <a:t>: </a:t>
            </a:r>
          </a:p>
          <a:p>
            <a:endParaRPr lang="en-US" sz="2000" dirty="0"/>
          </a:p>
          <a:p>
            <a:r>
              <a:rPr lang="en-US" sz="2000" dirty="0"/>
              <a:t>Firm X expects next year EPS of </a:t>
            </a:r>
            <a:r>
              <a:rPr lang="en-US" sz="2000" dirty="0">
                <a:solidFill>
                  <a:srgbClr val="FF0000"/>
                </a:solidFill>
              </a:rPr>
              <a:t>7</a:t>
            </a:r>
            <a:r>
              <a:rPr lang="en-US" sz="2000" dirty="0"/>
              <a:t> Euro (DIV</a:t>
            </a:r>
            <a:r>
              <a:rPr lang="en-US" sz="2000" baseline="-25000" dirty="0"/>
              <a:t>1</a:t>
            </a:r>
            <a:r>
              <a:rPr lang="en-US" sz="2000" dirty="0"/>
              <a:t>) </a:t>
            </a:r>
          </a:p>
          <a:p>
            <a:r>
              <a:rPr lang="en-US" sz="2000" dirty="0"/>
              <a:t>Firm X usually pays all EPS </a:t>
            </a:r>
            <a:r>
              <a:rPr lang="en-US" sz="2000" dirty="0">
                <a:solidFill>
                  <a:srgbClr val="FF0000"/>
                </a:solidFill>
              </a:rPr>
              <a:t>as dividends</a:t>
            </a:r>
          </a:p>
          <a:p>
            <a:r>
              <a:rPr lang="en-US" sz="2000" dirty="0"/>
              <a:t>The current stock price is </a:t>
            </a:r>
            <a:r>
              <a:rPr lang="en-US" sz="2000" dirty="0">
                <a:solidFill>
                  <a:srgbClr val="FF0000"/>
                </a:solidFill>
              </a:rPr>
              <a:t>62</a:t>
            </a:r>
            <a:r>
              <a:rPr lang="en-US" sz="2000" dirty="0"/>
              <a:t> Euros</a:t>
            </a:r>
          </a:p>
          <a:p>
            <a:endParaRPr lang="en-US" sz="2000" dirty="0"/>
          </a:p>
          <a:p>
            <a:r>
              <a:rPr lang="en-US" sz="2000" dirty="0"/>
              <a:t>The management team is considering to adopt a dividend pay out policy of  </a:t>
            </a:r>
            <a:r>
              <a:rPr lang="en-US" sz="2000" dirty="0">
                <a:solidFill>
                  <a:srgbClr val="FF0000"/>
                </a:solidFill>
              </a:rPr>
              <a:t>70%</a:t>
            </a:r>
            <a:r>
              <a:rPr lang="en-US" sz="2000" dirty="0"/>
              <a:t> </a:t>
            </a:r>
          </a:p>
          <a:p>
            <a:r>
              <a:rPr lang="en-US" sz="2000" dirty="0"/>
              <a:t>The retained earnings </a:t>
            </a:r>
            <a:r>
              <a:rPr lang="en-US" sz="2000" dirty="0">
                <a:solidFill>
                  <a:srgbClr val="FF0000"/>
                </a:solidFill>
              </a:rPr>
              <a:t>(30%) </a:t>
            </a:r>
            <a:r>
              <a:rPr lang="en-US" sz="2000" dirty="0"/>
              <a:t>will be used for new investment (e.g., new facilities)</a:t>
            </a:r>
          </a:p>
          <a:p>
            <a:r>
              <a:rPr lang="en-US" sz="2000" dirty="0"/>
              <a:t>The Return on Equity (ROE) of the firm is </a:t>
            </a:r>
            <a:r>
              <a:rPr lang="en-US" sz="2000" dirty="0">
                <a:solidFill>
                  <a:srgbClr val="FF0000"/>
                </a:solidFill>
              </a:rPr>
              <a:t>14%</a:t>
            </a:r>
          </a:p>
          <a:p>
            <a:r>
              <a:rPr lang="en-US" sz="2000" dirty="0"/>
              <a:t>The discount rate remains unchanged</a:t>
            </a:r>
          </a:p>
          <a:p>
            <a:endParaRPr lang="en-US" sz="2000" dirty="0"/>
          </a:p>
          <a:p>
            <a:r>
              <a:rPr lang="en-US" sz="2000" dirty="0"/>
              <a:t>Can you estimate </a:t>
            </a:r>
            <a:r>
              <a:rPr lang="en-US" sz="2000" dirty="0">
                <a:solidFill>
                  <a:srgbClr val="FF0000"/>
                </a:solidFill>
              </a:rPr>
              <a:t>the effect on the stock price, </a:t>
            </a:r>
            <a:r>
              <a:rPr lang="en-US" sz="2000" dirty="0"/>
              <a:t>assuming constant growth? </a:t>
            </a:r>
            <a:endParaRPr lang="el-GR" sz="2000" dirty="0"/>
          </a:p>
        </p:txBody>
      </p:sp>
      <p:sp>
        <p:nvSpPr>
          <p:cNvPr id="4" name="Τίτλος 1">
            <a:extLst>
              <a:ext uri="{FF2B5EF4-FFF2-40B4-BE49-F238E27FC236}">
                <a16:creationId xmlns:a16="http://schemas.microsoft.com/office/drawing/2014/main" id="{E195A93A-6B81-4681-3B2B-1AAC25E4D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16" y="249811"/>
            <a:ext cx="10637363" cy="718957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b="1" dirty="0"/>
              <a:t>Dividend Discount Model (DDM)</a:t>
            </a:r>
          </a:p>
        </p:txBody>
      </p:sp>
    </p:spTree>
    <p:extLst>
      <p:ext uri="{BB962C8B-B14F-4D97-AF65-F5344CB8AC3E}">
        <p14:creationId xmlns:p14="http://schemas.microsoft.com/office/powerpoint/2010/main" val="39684022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Θέση περιεχομένου 2">
            <a:extLst>
              <a:ext uri="{FF2B5EF4-FFF2-40B4-BE49-F238E27FC236}">
                <a16:creationId xmlns:a16="http://schemas.microsoft.com/office/drawing/2014/main" id="{19E525EF-15B9-7230-C7B0-E540B2A9EF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1008667"/>
            <a:ext cx="11125200" cy="5578475"/>
          </a:xfrm>
        </p:spPr>
        <p:txBody>
          <a:bodyPr>
            <a:noAutofit/>
          </a:bodyPr>
          <a:lstStyle/>
          <a:p>
            <a:pPr eaLnBrk="1" hangingPunct="1"/>
            <a:r>
              <a:rPr lang="en-GB" altLang="en-US" sz="2000" dirty="0">
                <a:solidFill>
                  <a:srgbClr val="FF0000"/>
                </a:solidFill>
              </a:rPr>
              <a:t>Firstly, </a:t>
            </a:r>
            <a:r>
              <a:rPr lang="en-GB" altLang="en-US" sz="2000" dirty="0"/>
              <a:t>you need to estimate X’s required return (cost of capital) - no growth now (g=0): </a:t>
            </a:r>
          </a:p>
          <a:p>
            <a:pPr eaLnBrk="1" hangingPunct="1"/>
            <a:r>
              <a:rPr lang="pt-BR" sz="2000" dirty="0"/>
              <a:t>P</a:t>
            </a:r>
            <a:r>
              <a:rPr lang="pt-BR" sz="2000" baseline="-25000" dirty="0"/>
              <a:t>0</a:t>
            </a:r>
            <a:r>
              <a:rPr lang="pt-BR" sz="2000" dirty="0"/>
              <a:t> = Div</a:t>
            </a:r>
            <a:r>
              <a:rPr lang="pt-BR" sz="2000" baseline="-25000" dirty="0"/>
              <a:t>1</a:t>
            </a:r>
            <a:r>
              <a:rPr lang="pt-BR" sz="2000" dirty="0"/>
              <a:t> / (r - g) → </a:t>
            </a:r>
            <a:r>
              <a:rPr lang="en-US" sz="2000" dirty="0"/>
              <a:t>r = ( Div</a:t>
            </a:r>
            <a:r>
              <a:rPr lang="en-US" sz="2000" baseline="-25000" dirty="0"/>
              <a:t>1</a:t>
            </a:r>
            <a:r>
              <a:rPr lang="en-US" sz="2000" dirty="0"/>
              <a:t> / P</a:t>
            </a:r>
            <a:r>
              <a:rPr lang="en-US" sz="2000" baseline="-25000" dirty="0"/>
              <a:t>0</a:t>
            </a:r>
            <a:r>
              <a:rPr lang="en-US" sz="2000" dirty="0"/>
              <a:t> )+ g → r = </a:t>
            </a:r>
            <a:r>
              <a:rPr lang="en-GB" altLang="en-US" sz="2000" dirty="0"/>
              <a:t>(Div</a:t>
            </a:r>
            <a:r>
              <a:rPr lang="en-GB" altLang="en-US" sz="2000" baseline="-25000" dirty="0"/>
              <a:t>1</a:t>
            </a:r>
            <a:r>
              <a:rPr lang="en-GB" altLang="en-US" sz="2000" dirty="0"/>
              <a:t> / P</a:t>
            </a:r>
            <a:r>
              <a:rPr lang="en-GB" altLang="en-US" sz="2000" baseline="-25000" dirty="0"/>
              <a:t>0</a:t>
            </a:r>
            <a:r>
              <a:rPr lang="en-GB" altLang="en-US" sz="2000" dirty="0"/>
              <a:t>)  (since g =0) → </a:t>
            </a:r>
            <a:r>
              <a:rPr lang="en-GB" altLang="en-US" sz="2000" dirty="0">
                <a:solidFill>
                  <a:srgbClr val="FF0000"/>
                </a:solidFill>
                <a:cs typeface="Arial" panose="020B0604020202020204" pitchFamily="34" charset="0"/>
              </a:rPr>
              <a:t>r </a:t>
            </a:r>
            <a:r>
              <a:rPr lang="en-GB" altLang="en-US" sz="2000" dirty="0">
                <a:solidFill>
                  <a:srgbClr val="FF0000"/>
                </a:solidFill>
              </a:rPr>
              <a:t>= 11.2% </a:t>
            </a:r>
            <a:endParaRPr lang="en-US" sz="2000" dirty="0"/>
          </a:p>
          <a:p>
            <a:pPr eaLnBrk="1" hangingPunct="1"/>
            <a:endParaRPr lang="en-GB" altLang="en-US" sz="2000" dirty="0"/>
          </a:p>
          <a:p>
            <a:pPr eaLnBrk="1" hangingPunct="1"/>
            <a:r>
              <a:rPr lang="en-GB" altLang="en-US" sz="2000" dirty="0">
                <a:solidFill>
                  <a:srgbClr val="FF0000"/>
                </a:solidFill>
              </a:rPr>
              <a:t>Secondly,</a:t>
            </a:r>
            <a:r>
              <a:rPr lang="en-GB" altLang="en-US" sz="2000" dirty="0"/>
              <a:t> you need to find the new dividend with the new strategy: </a:t>
            </a:r>
          </a:p>
          <a:p>
            <a:pPr eaLnBrk="1" hangingPunct="1"/>
            <a:r>
              <a:rPr lang="en-GB" altLang="en-US" sz="2000" dirty="0"/>
              <a:t>Div</a:t>
            </a:r>
            <a:r>
              <a:rPr lang="en-GB" altLang="en-US" sz="2000" baseline="-25000" dirty="0"/>
              <a:t>1</a:t>
            </a:r>
            <a:r>
              <a:rPr lang="en-GB" altLang="en-US" sz="2000" dirty="0"/>
              <a:t> = EPS x 0.70 = 7 x 0.70 = </a:t>
            </a:r>
            <a:r>
              <a:rPr lang="en-GB" altLang="en-US" sz="2000" dirty="0">
                <a:cs typeface="Arial" panose="020B0604020202020204" pitchFamily="34" charset="0"/>
              </a:rPr>
              <a:t>→ </a:t>
            </a:r>
            <a:r>
              <a:rPr lang="en-GB" altLang="en-US" sz="2000" dirty="0">
                <a:solidFill>
                  <a:srgbClr val="FF0000"/>
                </a:solidFill>
              </a:rPr>
              <a:t>Div</a:t>
            </a:r>
            <a:r>
              <a:rPr lang="en-GB" altLang="en-US" sz="2000" baseline="-25000" dirty="0">
                <a:solidFill>
                  <a:srgbClr val="FF0000"/>
                </a:solidFill>
              </a:rPr>
              <a:t>1</a:t>
            </a:r>
            <a:r>
              <a:rPr lang="en-GB" altLang="en-US" sz="2000" dirty="0">
                <a:solidFill>
                  <a:srgbClr val="FF0000"/>
                </a:solidFill>
              </a:rPr>
              <a:t> = 4.9 Euros     </a:t>
            </a:r>
          </a:p>
          <a:p>
            <a:pPr eaLnBrk="1" hangingPunct="1"/>
            <a:endParaRPr lang="en-GB" altLang="en-US" sz="2000" dirty="0">
              <a:solidFill>
                <a:srgbClr val="FF0000"/>
              </a:solidFill>
            </a:endParaRPr>
          </a:p>
          <a:p>
            <a:pPr eaLnBrk="1" hangingPunct="1"/>
            <a:r>
              <a:rPr lang="en-GB" altLang="en-US" sz="2000" dirty="0">
                <a:solidFill>
                  <a:srgbClr val="FF0000"/>
                </a:solidFill>
              </a:rPr>
              <a:t>Thirdly,</a:t>
            </a:r>
            <a:r>
              <a:rPr lang="en-GB" altLang="en-US" sz="2000" dirty="0"/>
              <a:t> you need to find g: </a:t>
            </a:r>
          </a:p>
          <a:p>
            <a:pPr eaLnBrk="1" hangingPunct="1"/>
            <a:r>
              <a:rPr lang="en-GB" altLang="en-US" sz="2000" dirty="0"/>
              <a:t>g =retention rate x ROE = 0.30 x 0.14 → </a:t>
            </a:r>
            <a:r>
              <a:rPr lang="en-GB" altLang="en-US" sz="2000" dirty="0">
                <a:solidFill>
                  <a:srgbClr val="FF0000"/>
                </a:solidFill>
              </a:rPr>
              <a:t>g = 4.2% </a:t>
            </a:r>
          </a:p>
          <a:p>
            <a:pPr eaLnBrk="1" hangingPunct="1"/>
            <a:endParaRPr lang="en-GB" altLang="en-US" sz="2000" dirty="0">
              <a:solidFill>
                <a:srgbClr val="FF0000"/>
              </a:solidFill>
            </a:endParaRPr>
          </a:p>
          <a:p>
            <a:pPr eaLnBrk="1" hangingPunct="1"/>
            <a:r>
              <a:rPr lang="en-GB" altLang="en-US" sz="2000" dirty="0">
                <a:solidFill>
                  <a:srgbClr val="FF0000"/>
                </a:solidFill>
              </a:rPr>
              <a:t>Fourthly,</a:t>
            </a:r>
            <a:r>
              <a:rPr lang="en-GB" altLang="en-US" sz="2000" dirty="0"/>
              <a:t> you need to find the price with the new strategy: </a:t>
            </a:r>
          </a:p>
          <a:p>
            <a:pPr eaLnBrk="1" hangingPunct="1"/>
            <a:r>
              <a:rPr lang="en-GB" altLang="en-US" sz="2000" dirty="0"/>
              <a:t>P</a:t>
            </a:r>
            <a:r>
              <a:rPr lang="en-GB" altLang="en-US" sz="2000" baseline="-25000" dirty="0"/>
              <a:t>0 </a:t>
            </a:r>
            <a:r>
              <a:rPr lang="en-GB" altLang="en-US" sz="2000" dirty="0"/>
              <a:t>= Div</a:t>
            </a:r>
            <a:r>
              <a:rPr lang="en-GB" altLang="en-US" sz="2000" baseline="-25000" dirty="0"/>
              <a:t>1</a:t>
            </a:r>
            <a:r>
              <a:rPr lang="en-GB" altLang="en-US" sz="2000" dirty="0"/>
              <a:t> / (r-g) = 4.9 / (0.112 – 0.042) → </a:t>
            </a:r>
            <a:r>
              <a:rPr lang="en-GB" altLang="en-US" sz="2000" dirty="0">
                <a:solidFill>
                  <a:srgbClr val="FF0000"/>
                </a:solidFill>
              </a:rPr>
              <a:t>P</a:t>
            </a:r>
            <a:r>
              <a:rPr lang="en-GB" altLang="en-US" sz="2000" baseline="-25000" dirty="0">
                <a:solidFill>
                  <a:srgbClr val="FF0000"/>
                </a:solidFill>
              </a:rPr>
              <a:t>0 </a:t>
            </a:r>
            <a:r>
              <a:rPr lang="en-GB" altLang="en-US" sz="2000" dirty="0">
                <a:solidFill>
                  <a:srgbClr val="FF0000"/>
                </a:solidFill>
              </a:rPr>
              <a:t>= 70 </a:t>
            </a:r>
          </a:p>
          <a:p>
            <a:pPr eaLnBrk="1" hangingPunct="1"/>
            <a:endParaRPr lang="en-GB" altLang="en-US" sz="2000" dirty="0"/>
          </a:p>
          <a:p>
            <a:pPr eaLnBrk="1" hangingPunct="1"/>
            <a:r>
              <a:rPr lang="en-GB" altLang="en-US" sz="2000" dirty="0"/>
              <a:t>Result ? The stock price is expected to </a:t>
            </a:r>
            <a:r>
              <a:rPr lang="en-GB" altLang="en-US" sz="2000" b="1" dirty="0">
                <a:solidFill>
                  <a:srgbClr val="FF0000"/>
                </a:solidFill>
              </a:rPr>
              <a:t>increase from 62 to 70</a:t>
            </a:r>
            <a:r>
              <a:rPr lang="en-GB" altLang="en-US" sz="2000" dirty="0">
                <a:solidFill>
                  <a:srgbClr val="FF0000"/>
                </a:solidFill>
              </a:rPr>
              <a:t>, </a:t>
            </a:r>
            <a:r>
              <a:rPr lang="en-GB" altLang="en-US" sz="2000" dirty="0"/>
              <a:t>if X cuts div and invests </a:t>
            </a:r>
          </a:p>
          <a:p>
            <a:r>
              <a:rPr lang="en-GB" altLang="en-US" sz="2000" dirty="0"/>
              <a:t>Why ?  </a:t>
            </a:r>
            <a:r>
              <a:rPr lang="en-GB" altLang="en-US" sz="2000" b="1" dirty="0">
                <a:solidFill>
                  <a:srgbClr val="FF0000"/>
                </a:solidFill>
              </a:rPr>
              <a:t>The new investments have a return of 14% &gt; discount rate (11.2%) </a:t>
            </a:r>
          </a:p>
        </p:txBody>
      </p:sp>
      <p:sp>
        <p:nvSpPr>
          <p:cNvPr id="4" name="Τίτλος 1">
            <a:extLst>
              <a:ext uri="{FF2B5EF4-FFF2-40B4-BE49-F238E27FC236}">
                <a16:creationId xmlns:a16="http://schemas.microsoft.com/office/drawing/2014/main" id="{F2B9EF25-5F66-FD6F-2BAC-09C23D1670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270857"/>
            <a:ext cx="10515600" cy="67182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b="1" dirty="0"/>
              <a:t>Dividend Discount Model (DDM)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Θέση περιεχομένου 2">
            <a:extLst>
              <a:ext uri="{FF2B5EF4-FFF2-40B4-BE49-F238E27FC236}">
                <a16:creationId xmlns:a16="http://schemas.microsoft.com/office/drawing/2014/main" id="{5053A80A-0300-940A-2415-2F0E1B9D3A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1008668"/>
            <a:ext cx="11125200" cy="5392132"/>
          </a:xfrm>
        </p:spPr>
        <p:txBody>
          <a:bodyPr/>
          <a:lstStyle/>
          <a:p>
            <a:pPr eaLnBrk="1" hangingPunct="1"/>
            <a:r>
              <a:rPr lang="en-GB" altLang="en-US" sz="2000" dirty="0"/>
              <a:t>What if the return on the new investments is 8% </a:t>
            </a:r>
            <a:r>
              <a:rPr lang="en-GB" altLang="en-US" sz="2000" dirty="0">
                <a:solidFill>
                  <a:srgbClr val="FF0000"/>
                </a:solidFill>
              </a:rPr>
              <a:t>(ROE = 8%) ?</a:t>
            </a:r>
          </a:p>
          <a:p>
            <a:pPr eaLnBrk="1" hangingPunct="1"/>
            <a:endParaRPr lang="en-GB" altLang="en-US" sz="2000" dirty="0"/>
          </a:p>
          <a:p>
            <a:pPr eaLnBrk="1" hangingPunct="1"/>
            <a:r>
              <a:rPr lang="en-GB" altLang="en-US" sz="2000" dirty="0"/>
              <a:t>Firstly, you need to find g: </a:t>
            </a:r>
          </a:p>
          <a:p>
            <a:pPr eaLnBrk="1" hangingPunct="1"/>
            <a:r>
              <a:rPr lang="en-GB" altLang="en-US" sz="2000" dirty="0"/>
              <a:t>g =  retention rate x ROE = 0.30 x 0.08 → </a:t>
            </a:r>
            <a:r>
              <a:rPr lang="en-GB" altLang="en-US" sz="2000" dirty="0">
                <a:solidFill>
                  <a:srgbClr val="FF0000"/>
                </a:solidFill>
              </a:rPr>
              <a:t>g = 2.4% </a:t>
            </a:r>
          </a:p>
          <a:p>
            <a:pPr eaLnBrk="1" hangingPunct="1"/>
            <a:endParaRPr lang="en-GB" altLang="en-US" sz="2000" dirty="0">
              <a:solidFill>
                <a:srgbClr val="FF0000"/>
              </a:solidFill>
            </a:endParaRPr>
          </a:p>
          <a:p>
            <a:pPr eaLnBrk="1" hangingPunct="1"/>
            <a:r>
              <a:rPr lang="en-GB" altLang="en-US" sz="2000" dirty="0"/>
              <a:t>Secondly you need to find new stock price: </a:t>
            </a:r>
          </a:p>
          <a:p>
            <a:pPr eaLnBrk="1" hangingPunct="1"/>
            <a:r>
              <a:rPr lang="en-GB" altLang="en-US" sz="2000" dirty="0"/>
              <a:t>P</a:t>
            </a:r>
            <a:r>
              <a:rPr lang="en-GB" altLang="en-US" sz="2000" baseline="-25000" dirty="0"/>
              <a:t>0 </a:t>
            </a:r>
            <a:r>
              <a:rPr lang="en-GB" altLang="en-US" sz="2000" dirty="0"/>
              <a:t>= Div</a:t>
            </a:r>
            <a:r>
              <a:rPr lang="en-GB" altLang="en-US" sz="2000" baseline="-25000" dirty="0"/>
              <a:t>1</a:t>
            </a:r>
            <a:r>
              <a:rPr lang="en-GB" altLang="en-US" sz="2000" dirty="0"/>
              <a:t> / (r-g) = 4.9 / (0.112 – 0.024) → </a:t>
            </a:r>
            <a:r>
              <a:rPr lang="en-GB" altLang="en-US" sz="2000" dirty="0">
                <a:solidFill>
                  <a:srgbClr val="FF0000"/>
                </a:solidFill>
              </a:rPr>
              <a:t>P</a:t>
            </a:r>
            <a:r>
              <a:rPr lang="en-GB" altLang="en-US" sz="2000" baseline="-25000" dirty="0">
                <a:solidFill>
                  <a:srgbClr val="FF0000"/>
                </a:solidFill>
              </a:rPr>
              <a:t>0 </a:t>
            </a:r>
            <a:r>
              <a:rPr lang="en-GB" altLang="en-US" sz="2000" dirty="0">
                <a:solidFill>
                  <a:srgbClr val="FF0000"/>
                </a:solidFill>
              </a:rPr>
              <a:t>= 55.6 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sz="2000" dirty="0"/>
              <a:t>Result ? The stock price is expected to decrease </a:t>
            </a:r>
            <a:r>
              <a:rPr lang="en-GB" altLang="en-US" sz="2000" dirty="0">
                <a:solidFill>
                  <a:srgbClr val="FF0000"/>
                </a:solidFill>
              </a:rPr>
              <a:t>from 62 to 55 </a:t>
            </a:r>
            <a:r>
              <a:rPr lang="en-GB" altLang="en-US" sz="2000" dirty="0"/>
              <a:t>if X cuts div and invests </a:t>
            </a:r>
          </a:p>
          <a:p>
            <a:pPr eaLnBrk="1" hangingPunct="1"/>
            <a:r>
              <a:rPr lang="en-GB" altLang="en-US" sz="2000" dirty="0"/>
              <a:t>Why ?  </a:t>
            </a:r>
            <a:r>
              <a:rPr lang="en-GB" altLang="en-US" sz="2000" b="1" dirty="0">
                <a:solidFill>
                  <a:srgbClr val="FF0000"/>
                </a:solidFill>
              </a:rPr>
              <a:t>The new investments have a return of 8% &gt; discount rate (11.2%)  </a:t>
            </a:r>
          </a:p>
          <a:p>
            <a:pPr eaLnBrk="1" hangingPunct="1"/>
            <a:endParaRPr lang="en-GB" altLang="en-US" sz="2000" dirty="0"/>
          </a:p>
          <a:p>
            <a:pPr eaLnBrk="1" hangingPunct="1"/>
            <a:r>
              <a:rPr lang="en-GB" altLang="en-US" sz="2000" dirty="0"/>
              <a:t>In other words, the NPV of the new investments is negative (NPV&lt; 0)</a:t>
            </a:r>
          </a:p>
          <a:p>
            <a:pPr eaLnBrk="1" hangingPunct="1"/>
            <a:r>
              <a:rPr lang="en-GB" altLang="en-US" sz="2000" dirty="0"/>
              <a:t>In the previous case, </a:t>
            </a:r>
            <a:r>
              <a:rPr lang="en-US" altLang="en-US" sz="2000" dirty="0"/>
              <a:t>the NPV of the new investments was positive (NPV&gt;0)</a:t>
            </a:r>
          </a:p>
          <a:p>
            <a:pPr eaLnBrk="1" hangingPunct="1"/>
            <a:endParaRPr lang="en-GB" altLang="en-US" sz="2000" dirty="0"/>
          </a:p>
        </p:txBody>
      </p:sp>
      <p:sp>
        <p:nvSpPr>
          <p:cNvPr id="4" name="Τίτλος 1">
            <a:extLst>
              <a:ext uri="{FF2B5EF4-FFF2-40B4-BE49-F238E27FC236}">
                <a16:creationId xmlns:a16="http://schemas.microsoft.com/office/drawing/2014/main" id="{1CCD1BC8-5BAF-8759-A85B-2FEC9C537C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252004"/>
            <a:ext cx="10515600" cy="64354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b="1" dirty="0"/>
              <a:t>Dividend Discount Model (DDM)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E8F53CF8-AE46-39A8-8C9A-91C3C3A42F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8517" y="1159497"/>
            <a:ext cx="11375975" cy="5524107"/>
          </a:xfrm>
        </p:spPr>
        <p:txBody>
          <a:bodyPr>
            <a:normAutofit/>
          </a:bodyPr>
          <a:lstStyle/>
          <a:p>
            <a:pPr algn="just"/>
            <a:r>
              <a:rPr lang="en-GB" sz="2000" dirty="0"/>
              <a:t>Another approach is to try to estimate the </a:t>
            </a:r>
            <a:r>
              <a:rPr lang="en-US" sz="2000" dirty="0"/>
              <a:t>value of the firm to </a:t>
            </a:r>
            <a:r>
              <a:rPr lang="en-US" sz="2000" b="1" dirty="0">
                <a:solidFill>
                  <a:srgbClr val="FF0000"/>
                </a:solidFill>
              </a:rPr>
              <a:t>all investors</a:t>
            </a:r>
          </a:p>
          <a:p>
            <a:pPr marL="0" indent="0" algn="just">
              <a:buNone/>
            </a:pPr>
            <a:r>
              <a:rPr lang="en-US" sz="2000" dirty="0"/>
              <a:t>	→	both debt and equity holders</a:t>
            </a:r>
          </a:p>
          <a:p>
            <a:pPr algn="just"/>
            <a:r>
              <a:rPr lang="en-US" sz="2000" dirty="0"/>
              <a:t>Above, the we adopted the point of view of the equity investor, but dividends are relevant to equity investors only </a:t>
            </a:r>
          </a:p>
          <a:p>
            <a:pPr algn="just"/>
            <a:r>
              <a:rPr lang="en-US" sz="2000" dirty="0"/>
              <a:t>One approach is to use the overall </a:t>
            </a:r>
            <a:r>
              <a:rPr lang="en-US" sz="2000" b="1" dirty="0">
                <a:solidFill>
                  <a:srgbClr val="FF0000"/>
                </a:solidFill>
              </a:rPr>
              <a:t>Free Cash Flows </a:t>
            </a:r>
            <a:r>
              <a:rPr lang="en-US" sz="2000" dirty="0"/>
              <a:t>of the firm</a:t>
            </a:r>
          </a:p>
          <a:p>
            <a:pPr algn="just"/>
            <a:endParaRPr lang="en-US" sz="2000" dirty="0"/>
          </a:p>
          <a:p>
            <a:pPr algn="just"/>
            <a:endParaRPr lang="en-US" sz="2000" dirty="0"/>
          </a:p>
          <a:p>
            <a:pPr algn="just"/>
            <a:r>
              <a:rPr lang="en-US" sz="2000" b="1" dirty="0">
                <a:solidFill>
                  <a:srgbClr val="FF0000"/>
                </a:solidFill>
              </a:rPr>
              <a:t>Example</a:t>
            </a:r>
          </a:p>
          <a:p>
            <a:pPr algn="just"/>
            <a:r>
              <a:rPr lang="en-US" sz="2000" dirty="0"/>
              <a:t>Assume that a Firm Y has the </a:t>
            </a:r>
            <a:r>
              <a:rPr lang="en-US" sz="2000" b="1" dirty="0">
                <a:solidFill>
                  <a:srgbClr val="FF0000"/>
                </a:solidFill>
              </a:rPr>
              <a:t>Final Free Cash Flows </a:t>
            </a:r>
            <a:r>
              <a:rPr lang="en-US" sz="2000" dirty="0"/>
              <a:t>as in the following Table </a:t>
            </a:r>
          </a:p>
          <a:p>
            <a:pPr algn="just"/>
            <a:r>
              <a:rPr lang="en-US" sz="2000" dirty="0"/>
              <a:t>Sales are expected to grow at 3% in year 2, 4% in year 3, and 5% in year 4. </a:t>
            </a:r>
          </a:p>
          <a:p>
            <a:pPr algn="just"/>
            <a:r>
              <a:rPr lang="en-US" sz="2000" dirty="0"/>
              <a:t>After that, the cash flows are expected to grow at a </a:t>
            </a:r>
            <a:r>
              <a:rPr lang="en-US" sz="2000" dirty="0">
                <a:solidFill>
                  <a:srgbClr val="FF0000"/>
                </a:solidFill>
              </a:rPr>
              <a:t>constant rate of 2% for ever. </a:t>
            </a:r>
          </a:p>
          <a:p>
            <a:pPr algn="just"/>
            <a:r>
              <a:rPr lang="en-US" sz="2000" dirty="0"/>
              <a:t>The appropriate discount rate is 10%, and Y has 10,000,000 shares. </a:t>
            </a:r>
          </a:p>
          <a:p>
            <a:pPr algn="just"/>
            <a:r>
              <a:rPr lang="en-US" sz="2000" dirty="0"/>
              <a:t>If the </a:t>
            </a:r>
            <a:r>
              <a:rPr lang="en-US" sz="2000" b="1" dirty="0">
                <a:solidFill>
                  <a:srgbClr val="FF0000"/>
                </a:solidFill>
              </a:rPr>
              <a:t>current market price is 2 Euros </a:t>
            </a:r>
            <a:r>
              <a:rPr lang="en-US" sz="2000" dirty="0"/>
              <a:t>per share </a:t>
            </a:r>
            <a:r>
              <a:rPr lang="en-US" sz="2000" b="1" dirty="0">
                <a:solidFill>
                  <a:srgbClr val="FF0000"/>
                </a:solidFill>
              </a:rPr>
              <a:t>is the stock fairly valued ?</a:t>
            </a:r>
            <a:endParaRPr lang="el-GR" sz="2000" b="1" dirty="0">
              <a:solidFill>
                <a:srgbClr val="FF0000"/>
              </a:solidFill>
            </a:endParaRPr>
          </a:p>
        </p:txBody>
      </p:sp>
      <p:sp>
        <p:nvSpPr>
          <p:cNvPr id="4" name="Τίτλος 1">
            <a:extLst>
              <a:ext uri="{FF2B5EF4-FFF2-40B4-BE49-F238E27FC236}">
                <a16:creationId xmlns:a16="http://schemas.microsoft.com/office/drawing/2014/main" id="{D3BB2151-25A3-242A-1A1D-8BA331C2B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8518" y="321558"/>
            <a:ext cx="10515600" cy="718957"/>
          </a:xfrm>
        </p:spPr>
        <p:txBody>
          <a:bodyPr/>
          <a:lstStyle/>
          <a:p>
            <a:pPr eaLnBrk="1" hangingPunct="1"/>
            <a:r>
              <a:rPr lang="en-US" altLang="el-GR" sz="3600" b="1" dirty="0"/>
              <a:t>The Discounted Free Cash Flow Model</a:t>
            </a:r>
            <a:endParaRPr lang="en-GB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4461727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98A6D7BC-0E30-219B-AEB2-417EEA7392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957" y="1282045"/>
            <a:ext cx="11246963" cy="4894918"/>
          </a:xfrm>
        </p:spPr>
        <p:txBody>
          <a:bodyPr/>
          <a:lstStyle/>
          <a:p>
            <a:pPr algn="just"/>
            <a:r>
              <a:rPr lang="en-US" sz="2000" dirty="0"/>
              <a:t>The </a:t>
            </a:r>
            <a:r>
              <a:rPr lang="en-US" sz="2000" b="1" dirty="0">
                <a:solidFill>
                  <a:srgbClr val="FF0000"/>
                </a:solidFill>
              </a:rPr>
              <a:t>Free Cash Flows</a:t>
            </a:r>
            <a:r>
              <a:rPr lang="en-US" sz="2000" dirty="0"/>
              <a:t> of the firm are as follows (see also next lectures) </a:t>
            </a:r>
          </a:p>
          <a:p>
            <a:endParaRPr lang="el-GR" dirty="0"/>
          </a:p>
        </p:txBody>
      </p:sp>
      <p:pic>
        <p:nvPicPr>
          <p:cNvPr id="4" name="Εικόνα 5">
            <a:extLst>
              <a:ext uri="{FF2B5EF4-FFF2-40B4-BE49-F238E27FC236}">
                <a16:creationId xmlns:a16="http://schemas.microsoft.com/office/drawing/2014/main" id="{32FAE8A1-5EFB-F0E3-CD5D-4C21CA2B9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190" y="1894788"/>
            <a:ext cx="7786539" cy="4364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Τίτλος 1">
            <a:extLst>
              <a:ext uri="{FF2B5EF4-FFF2-40B4-BE49-F238E27FC236}">
                <a16:creationId xmlns:a16="http://schemas.microsoft.com/office/drawing/2014/main" id="{BB102851-A9F9-44D4-0DDC-523B8D5E0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957" y="228828"/>
            <a:ext cx="10515600" cy="898067"/>
          </a:xfrm>
        </p:spPr>
        <p:txBody>
          <a:bodyPr/>
          <a:lstStyle/>
          <a:p>
            <a:pPr eaLnBrk="1" hangingPunct="1"/>
            <a:r>
              <a:rPr lang="en-US" altLang="el-GR" sz="3600" b="1" dirty="0"/>
              <a:t>The Discounted Free Cash Flow Model</a:t>
            </a:r>
            <a:endParaRPr lang="en-GB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5404650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Θέση περιεχομένου 2">
            <a:extLst>
              <a:ext uri="{FF2B5EF4-FFF2-40B4-BE49-F238E27FC236}">
                <a16:creationId xmlns:a16="http://schemas.microsoft.com/office/drawing/2014/main" id="{E96DFFC2-54A8-1A24-1A40-AEB97457F2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1219200"/>
            <a:ext cx="10820400" cy="53340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2000" dirty="0"/>
              <a:t>Apply the models we have seen so far not to the Dividends but to the Cash Flows: </a:t>
            </a:r>
          </a:p>
          <a:p>
            <a:r>
              <a:rPr lang="en-GB" altLang="en-US" sz="2000" dirty="0">
                <a:solidFill>
                  <a:srgbClr val="FF0000"/>
                </a:solidFill>
              </a:rPr>
              <a:t>Firstly, </a:t>
            </a:r>
            <a:r>
              <a:rPr lang="en-GB" altLang="en-US" sz="2000" dirty="0"/>
              <a:t>find the Present Value of the Cash Flows for the </a:t>
            </a:r>
            <a:r>
              <a:rPr lang="en-GB" altLang="en-US" sz="2000" dirty="0">
                <a:solidFill>
                  <a:srgbClr val="FF0000"/>
                </a:solidFill>
              </a:rPr>
              <a:t>first 4 years </a:t>
            </a:r>
            <a:r>
              <a:rPr lang="en-GB" altLang="en-US" sz="2000" dirty="0"/>
              <a:t>(discount rate = 8%): </a:t>
            </a:r>
          </a:p>
          <a:p>
            <a:pPr eaLnBrk="1" hangingPunct="1"/>
            <a:endParaRPr lang="en-GB" altLang="en-US" sz="2000" dirty="0"/>
          </a:p>
          <a:p>
            <a:pPr eaLnBrk="1" hangingPunct="1"/>
            <a:endParaRPr lang="en-GB" altLang="en-US" sz="2000" dirty="0"/>
          </a:p>
          <a:p>
            <a:pPr eaLnBrk="1" hangingPunct="1"/>
            <a:endParaRPr lang="en-GB" altLang="en-US" sz="2000" dirty="0"/>
          </a:p>
          <a:p>
            <a:pPr eaLnBrk="1" hangingPunct="1"/>
            <a:endParaRPr lang="en-GB" altLang="en-US" sz="2000" dirty="0"/>
          </a:p>
          <a:p>
            <a:pPr eaLnBrk="1" hangingPunct="1"/>
            <a:r>
              <a:rPr lang="en-GB" altLang="en-US" sz="2000" dirty="0">
                <a:solidFill>
                  <a:srgbClr val="FF0000"/>
                </a:solidFill>
              </a:rPr>
              <a:t>Secondly, </a:t>
            </a:r>
            <a:r>
              <a:rPr lang="en-GB" altLang="en-US" sz="2000" dirty="0"/>
              <a:t>find the PV of the CF in </a:t>
            </a:r>
            <a:r>
              <a:rPr lang="en-GB" altLang="en-US" sz="2000" dirty="0">
                <a:solidFill>
                  <a:srgbClr val="FF0000"/>
                </a:solidFill>
              </a:rPr>
              <a:t>year 5: </a:t>
            </a:r>
            <a:r>
              <a:rPr lang="en-GB" altLang="en-US" sz="2000" dirty="0"/>
              <a:t> </a:t>
            </a:r>
          </a:p>
          <a:p>
            <a:pPr eaLnBrk="1" hangingPunct="1"/>
            <a:r>
              <a:rPr lang="en-GB" altLang="en-US" sz="2000" dirty="0"/>
              <a:t>(CF</a:t>
            </a:r>
            <a:r>
              <a:rPr lang="en-GB" altLang="en-US" sz="2000" baseline="-25000" dirty="0"/>
              <a:t>4</a:t>
            </a:r>
            <a:r>
              <a:rPr lang="en-GB" altLang="en-US" sz="2000" dirty="0"/>
              <a:t> (1+g</a:t>
            </a:r>
            <a:r>
              <a:rPr lang="en-GB" altLang="en-US" sz="2000" baseline="-25000" dirty="0"/>
              <a:t>2</a:t>
            </a:r>
            <a:r>
              <a:rPr lang="en-GB" altLang="en-US" sz="2000" dirty="0"/>
              <a:t>))  /  (r-g) = ((761896) * (1+0.02)) / (0.10 – 0.02 ) = 777133.92 / 0.08  = 9,714,174</a:t>
            </a:r>
          </a:p>
          <a:p>
            <a:pPr eaLnBrk="1" hangingPunct="1"/>
            <a:endParaRPr lang="en-GB" altLang="en-US" sz="2000" dirty="0"/>
          </a:p>
          <a:p>
            <a:pPr eaLnBrk="1" hangingPunct="1"/>
            <a:r>
              <a:rPr lang="en-GB" altLang="en-US" sz="2000" dirty="0">
                <a:solidFill>
                  <a:srgbClr val="FF0000"/>
                </a:solidFill>
              </a:rPr>
              <a:t>Thirdly, </a:t>
            </a:r>
            <a:r>
              <a:rPr lang="en-GB" altLang="en-US" sz="2000" dirty="0"/>
              <a:t>find the total Present Value:  1,303,993.341 + 9,714,171 = 11,081,167 Euros</a:t>
            </a:r>
          </a:p>
          <a:p>
            <a:pPr eaLnBrk="1" hangingPunct="1"/>
            <a:endParaRPr lang="pt-BR" altLang="en-US" sz="2000" dirty="0">
              <a:solidFill>
                <a:srgbClr val="FF0000"/>
              </a:solidFill>
            </a:endParaRPr>
          </a:p>
          <a:p>
            <a:pPr eaLnBrk="1" hangingPunct="1"/>
            <a:r>
              <a:rPr lang="pt-BR" altLang="en-US" sz="2000" dirty="0">
                <a:solidFill>
                  <a:srgbClr val="FF0000"/>
                </a:solidFill>
              </a:rPr>
              <a:t>Fourthly,</a:t>
            </a:r>
            <a:r>
              <a:rPr lang="pt-BR" altLang="en-US" sz="2000" dirty="0"/>
              <a:t> divide with the number of shares ourtstanding to find the fair Stock Price </a:t>
            </a:r>
          </a:p>
          <a:p>
            <a:r>
              <a:rPr lang="pt-BR" altLang="en-US" sz="2000" dirty="0"/>
              <a:t>PV(CFs) / No of Shares = 11,081,167 / 10m shares = </a:t>
            </a:r>
            <a:r>
              <a:rPr lang="pt-BR" altLang="en-US" sz="2000" b="1" dirty="0">
                <a:solidFill>
                  <a:srgbClr val="FF0000"/>
                </a:solidFill>
              </a:rPr>
              <a:t>1,1 Euro (Overvalued in the market)</a:t>
            </a:r>
            <a:endParaRPr lang="en-GB" altLang="en-US" sz="2000" b="1" dirty="0">
              <a:solidFill>
                <a:srgbClr val="FF0000"/>
              </a:solidFill>
            </a:endParaRPr>
          </a:p>
          <a:p>
            <a:pPr eaLnBrk="1" hangingPunct="1"/>
            <a:endParaRPr lang="pt-BR" altLang="en-US" sz="2000" b="1" dirty="0">
              <a:solidFill>
                <a:srgbClr val="FF0000"/>
              </a:solidFill>
            </a:endParaRPr>
          </a:p>
        </p:txBody>
      </p:sp>
      <p:sp>
        <p:nvSpPr>
          <p:cNvPr id="152580" name="Τίτλος 1">
            <a:extLst>
              <a:ext uri="{FF2B5EF4-FFF2-40B4-BE49-F238E27FC236}">
                <a16:creationId xmlns:a16="http://schemas.microsoft.com/office/drawing/2014/main" id="{F89F09B2-C37E-6BDE-E800-F1276D0F2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365125"/>
            <a:ext cx="10820400" cy="769938"/>
          </a:xfrm>
        </p:spPr>
        <p:txBody>
          <a:bodyPr/>
          <a:lstStyle/>
          <a:p>
            <a:pPr eaLnBrk="1" hangingPunct="1"/>
            <a:r>
              <a:rPr lang="en-US" altLang="el-GR" sz="3600" b="1" dirty="0"/>
              <a:t>The Discounted Free Cash Flow Model</a:t>
            </a:r>
            <a:endParaRPr lang="en-GB" altLang="en-US" sz="3600" b="1" dirty="0"/>
          </a:p>
        </p:txBody>
      </p:sp>
      <p:pic>
        <p:nvPicPr>
          <p:cNvPr id="152581" name="Εικόνα 2">
            <a:extLst>
              <a:ext uri="{FF2B5EF4-FFF2-40B4-BE49-F238E27FC236}">
                <a16:creationId xmlns:a16="http://schemas.microsoft.com/office/drawing/2014/main" id="{C3BAA32D-F242-DF12-8CD4-0CD57E742F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280" y="1994849"/>
            <a:ext cx="3294063" cy="1832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Θέση περιεχομένου 4">
            <a:extLst>
              <a:ext uri="{FF2B5EF4-FFF2-40B4-BE49-F238E27FC236}">
                <a16:creationId xmlns:a16="http://schemas.microsoft.com/office/drawing/2014/main" id="{1F343575-9870-5A8C-02BE-99718F57E0B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81640" y="1140643"/>
            <a:ext cx="10820400" cy="5363852"/>
          </a:xfrm>
        </p:spPr>
        <p:txBody>
          <a:bodyPr>
            <a:normAutofit/>
          </a:bodyPr>
          <a:lstStyle/>
          <a:p>
            <a:pPr algn="just" eaLnBrk="1" hangingPunct="1">
              <a:defRPr/>
            </a:pPr>
            <a:r>
              <a:rPr lang="en-US" altLang="en-US" sz="2000" dirty="0"/>
              <a:t>Since we are valuing the firm to </a:t>
            </a:r>
            <a:r>
              <a:rPr lang="en-GB" altLang="en-US" sz="2000" dirty="0"/>
              <a:t>all investors </a:t>
            </a:r>
            <a:r>
              <a:rPr lang="en-US" altLang="en-US" sz="2000" dirty="0"/>
              <a:t>we </a:t>
            </a:r>
            <a:r>
              <a:rPr lang="en-US" altLang="en-US" sz="2000" dirty="0">
                <a:solidFill>
                  <a:srgbClr val="FF0000"/>
                </a:solidFill>
              </a:rPr>
              <a:t>cannot use </a:t>
            </a:r>
            <a:r>
              <a:rPr lang="en-US" altLang="en-US" sz="2000" dirty="0"/>
              <a:t>the equity cost of capital</a:t>
            </a:r>
          </a:p>
          <a:p>
            <a:pPr algn="just" eaLnBrk="1" hangingPunct="1">
              <a:defRPr/>
            </a:pPr>
            <a:endParaRPr lang="en-US" altLang="en-US" sz="2000" dirty="0"/>
          </a:p>
          <a:p>
            <a:pPr algn="just" eaLnBrk="1" hangingPunct="1">
              <a:defRPr/>
            </a:pPr>
            <a:r>
              <a:rPr lang="en-US" altLang="en-US" sz="2000" dirty="0"/>
              <a:t>We must use a rate that applies for </a:t>
            </a:r>
            <a:r>
              <a:rPr lang="en-US" altLang="en-US" sz="2000" dirty="0">
                <a:solidFill>
                  <a:srgbClr val="FF0000"/>
                </a:solidFill>
              </a:rPr>
              <a:t>both debt and equity holders</a:t>
            </a:r>
            <a:r>
              <a:rPr lang="en-US" altLang="en-US" sz="2000" dirty="0"/>
              <a:t> </a:t>
            </a:r>
          </a:p>
          <a:p>
            <a:pPr algn="just" eaLnBrk="1" hangingPunct="1">
              <a:defRPr/>
            </a:pPr>
            <a:endParaRPr lang="en-US" altLang="en-US" sz="2000" dirty="0"/>
          </a:p>
          <a:p>
            <a:pPr algn="just" eaLnBrk="1" hangingPunct="1">
              <a:defRPr/>
            </a:pPr>
            <a:r>
              <a:rPr lang="en-US" altLang="en-US" sz="2000" dirty="0"/>
              <a:t>That is, the </a:t>
            </a:r>
            <a:r>
              <a:rPr lang="en-US" altLang="en-US" sz="2000" b="1" dirty="0">
                <a:solidFill>
                  <a:srgbClr val="FF0000"/>
                </a:solidFill>
              </a:rPr>
              <a:t>Weighted Average Cost of Capital (WACC)</a:t>
            </a:r>
          </a:p>
          <a:p>
            <a:pPr algn="just" eaLnBrk="1" hangingPunct="1">
              <a:defRPr/>
            </a:pPr>
            <a:endParaRPr lang="en-US" altLang="en-US" sz="2000" u="sng" dirty="0">
              <a:solidFill>
                <a:srgbClr val="FF0000"/>
              </a:solidFill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  <a:defRPr/>
            </a:pPr>
            <a:r>
              <a:rPr lang="en-US" altLang="en-US" sz="2400" b="1" dirty="0">
                <a:solidFill>
                  <a:srgbClr val="FF0000"/>
                </a:solidFill>
              </a:rPr>
              <a:t>WACC = r</a:t>
            </a:r>
            <a:r>
              <a:rPr lang="en-US" altLang="en-US" sz="2400" b="1" baseline="-25000" dirty="0">
                <a:solidFill>
                  <a:srgbClr val="FF0000"/>
                </a:solidFill>
              </a:rPr>
              <a:t>e</a:t>
            </a:r>
            <a:r>
              <a:rPr lang="en-US" altLang="en-US" sz="2400" b="1" dirty="0">
                <a:solidFill>
                  <a:srgbClr val="FF0000"/>
                </a:solidFill>
              </a:rPr>
              <a:t> (% of Equity) + </a:t>
            </a:r>
            <a:r>
              <a:rPr lang="en-US" altLang="en-US" sz="2400" b="1" dirty="0" err="1">
                <a:solidFill>
                  <a:srgbClr val="FF0000"/>
                </a:solidFill>
              </a:rPr>
              <a:t>r</a:t>
            </a:r>
            <a:r>
              <a:rPr lang="en-US" altLang="en-US" sz="2400" b="1" baseline="-25000" dirty="0" err="1">
                <a:solidFill>
                  <a:srgbClr val="FF0000"/>
                </a:solidFill>
              </a:rPr>
              <a:t>d</a:t>
            </a:r>
            <a:r>
              <a:rPr lang="en-US" altLang="en-US" sz="2400" b="1" dirty="0">
                <a:solidFill>
                  <a:srgbClr val="FF0000"/>
                </a:solidFill>
              </a:rPr>
              <a:t> (% of Debt) (1-tax rate)</a:t>
            </a:r>
          </a:p>
          <a:p>
            <a:pPr algn="just" eaLnBrk="1" hangingPunct="1">
              <a:defRPr/>
            </a:pPr>
            <a:endParaRPr lang="en-US" altLang="en-US" sz="2000" dirty="0"/>
          </a:p>
          <a:p>
            <a:pPr algn="just" eaLnBrk="1" hangingPunct="1">
              <a:defRPr/>
            </a:pPr>
            <a:r>
              <a:rPr lang="en-US" altLang="en-US" sz="2000" dirty="0"/>
              <a:t>Where, </a:t>
            </a:r>
          </a:p>
          <a:p>
            <a:pPr algn="just" eaLnBrk="1" hangingPunct="1">
              <a:defRPr/>
            </a:pPr>
            <a:r>
              <a:rPr lang="en-US" altLang="en-US" sz="2000" dirty="0"/>
              <a:t>r</a:t>
            </a:r>
            <a:r>
              <a:rPr lang="en-US" altLang="en-US" sz="2000" baseline="-25000" dirty="0"/>
              <a:t>e</a:t>
            </a:r>
            <a:r>
              <a:rPr lang="en-US" altLang="en-US" sz="2000" b="1" dirty="0"/>
              <a:t> 		</a:t>
            </a:r>
            <a:r>
              <a:rPr lang="en-US" altLang="en-US" sz="2000" dirty="0"/>
              <a:t>= 	cost of equity </a:t>
            </a:r>
          </a:p>
          <a:p>
            <a:pPr algn="just">
              <a:defRPr/>
            </a:pPr>
            <a:r>
              <a:rPr lang="en-US" altLang="en-US" sz="2000" dirty="0" err="1"/>
              <a:t>r</a:t>
            </a:r>
            <a:r>
              <a:rPr lang="en-US" altLang="en-US" sz="2000" baseline="-25000" dirty="0" err="1"/>
              <a:t>d</a:t>
            </a:r>
            <a:r>
              <a:rPr lang="en-US" altLang="en-US" sz="2000" dirty="0"/>
              <a:t> 		= 	cost of debt </a:t>
            </a:r>
          </a:p>
          <a:p>
            <a:pPr algn="just" eaLnBrk="1" hangingPunct="1">
              <a:defRPr/>
            </a:pPr>
            <a:r>
              <a:rPr lang="en-US" altLang="en-US" sz="2000" dirty="0"/>
              <a:t>% of Equity 	= 	E / (E+D)</a:t>
            </a:r>
          </a:p>
          <a:p>
            <a:pPr algn="just" eaLnBrk="1" hangingPunct="1">
              <a:defRPr/>
            </a:pPr>
            <a:r>
              <a:rPr lang="en-US" altLang="en-US" sz="2000" dirty="0"/>
              <a:t>% of Debt 	= 	D / (E+D)</a:t>
            </a:r>
          </a:p>
          <a:p>
            <a:pPr algn="just" eaLnBrk="1" hangingPunct="1">
              <a:defRPr/>
            </a:pPr>
            <a:endParaRPr lang="en-US" altLang="en-US" sz="2400" dirty="0">
              <a:solidFill>
                <a:srgbClr val="FF0000"/>
              </a:solidFill>
            </a:endParaRPr>
          </a:p>
          <a:p>
            <a:pPr algn="just" eaLnBrk="1" hangingPunct="1">
              <a:defRPr/>
            </a:pPr>
            <a:endParaRPr lang="en-US" altLang="en-US" sz="2400" b="1" dirty="0">
              <a:solidFill>
                <a:srgbClr val="FF0000"/>
              </a:solidFill>
            </a:endParaRPr>
          </a:p>
          <a:p>
            <a:pPr algn="just" eaLnBrk="1" hangingPunct="1">
              <a:defRPr/>
            </a:pPr>
            <a:endParaRPr lang="en-US" altLang="en-US" sz="2400" b="1" dirty="0">
              <a:solidFill>
                <a:srgbClr val="FF0000"/>
              </a:solidFill>
            </a:endParaRPr>
          </a:p>
          <a:p>
            <a:pPr algn="just" eaLnBrk="1" hangingPunct="1">
              <a:defRPr/>
            </a:pPr>
            <a:endParaRPr lang="el-GR" altLang="en-US" sz="2400" b="1" dirty="0"/>
          </a:p>
        </p:txBody>
      </p:sp>
      <p:sp>
        <p:nvSpPr>
          <p:cNvPr id="153603" name="Τίτλος 1">
            <a:extLst>
              <a:ext uri="{FF2B5EF4-FFF2-40B4-BE49-F238E27FC236}">
                <a16:creationId xmlns:a16="http://schemas.microsoft.com/office/drawing/2014/main" id="{99CF582B-6674-3701-938E-9A95FEF24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8517" y="242577"/>
            <a:ext cx="10515600" cy="803799"/>
          </a:xfrm>
        </p:spPr>
        <p:txBody>
          <a:bodyPr/>
          <a:lstStyle/>
          <a:p>
            <a:r>
              <a:rPr lang="en-US" altLang="el-GR" sz="3600" b="1" dirty="0"/>
              <a:t>The Discounted Free Cash Flow Model</a:t>
            </a:r>
            <a:endParaRPr lang="en-GB" altLang="en-US" sz="36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Τίτλος 1">
            <a:extLst>
              <a:ext uri="{FF2B5EF4-FFF2-40B4-BE49-F238E27FC236}">
                <a16:creationId xmlns:a16="http://schemas.microsoft.com/office/drawing/2014/main" id="{779410E5-26DF-E311-40A3-F577B00B9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359" y="228600"/>
            <a:ext cx="10515600" cy="701675"/>
          </a:xfrm>
        </p:spPr>
        <p:txBody>
          <a:bodyPr/>
          <a:lstStyle/>
          <a:p>
            <a:r>
              <a:rPr lang="en-GB" altLang="en-US" sz="3600" b="1" dirty="0"/>
              <a:t>Multiples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883946CC-ACDA-8BA9-D665-9B865D20FE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359" y="1021236"/>
            <a:ext cx="11143268" cy="5608163"/>
          </a:xfrm>
        </p:spPr>
        <p:txBody>
          <a:bodyPr>
            <a:normAutofit/>
          </a:bodyPr>
          <a:lstStyle/>
          <a:p>
            <a:pPr algn="just">
              <a:defRPr/>
            </a:pPr>
            <a:r>
              <a:rPr lang="en-GB" sz="2000" dirty="0"/>
              <a:t>The second approach to equity valuation is to use </a:t>
            </a:r>
            <a:r>
              <a:rPr lang="en-GB" sz="2000" b="1" dirty="0">
                <a:solidFill>
                  <a:srgbClr val="FF0000"/>
                </a:solidFill>
              </a:rPr>
              <a:t>multiples/comparables</a:t>
            </a:r>
          </a:p>
          <a:p>
            <a:pPr algn="just">
              <a:defRPr/>
            </a:pPr>
            <a:r>
              <a:rPr lang="en-GB" sz="2000" dirty="0"/>
              <a:t>Here the idea is that we evaluate the firm </a:t>
            </a:r>
            <a:r>
              <a:rPr lang="en-GB" sz="2000" b="1" dirty="0">
                <a:solidFill>
                  <a:srgbClr val="FF0000"/>
                </a:solidFill>
              </a:rPr>
              <a:t>based on the values of other comparable firms </a:t>
            </a:r>
            <a:r>
              <a:rPr lang="en-GB" sz="2000" dirty="0"/>
              <a:t>that have similar future cash flows </a:t>
            </a:r>
          </a:p>
          <a:p>
            <a:pPr algn="just">
              <a:defRPr/>
            </a:pPr>
            <a:endParaRPr lang="en-GB" sz="2000" dirty="0"/>
          </a:p>
          <a:p>
            <a:pPr algn="just">
              <a:defRPr/>
            </a:pPr>
            <a:r>
              <a:rPr lang="en-GB" sz="2000" dirty="0"/>
              <a:t>We usually estimate </a:t>
            </a:r>
            <a:r>
              <a:rPr lang="en-GB" sz="2000" b="1" dirty="0">
                <a:solidFill>
                  <a:srgbClr val="FF0000"/>
                </a:solidFill>
              </a:rPr>
              <a:t>ratios</a:t>
            </a:r>
            <a:r>
              <a:rPr lang="en-GB" sz="2000" dirty="0"/>
              <a:t> of the stock price (value) to some measure of profitability or cash flow: </a:t>
            </a:r>
          </a:p>
          <a:p>
            <a:pPr algn="just">
              <a:defRPr/>
            </a:pPr>
            <a:r>
              <a:rPr lang="en-GB" sz="2000" dirty="0"/>
              <a:t>The Price/Cash Flow Ratio (P/CF)</a:t>
            </a:r>
          </a:p>
          <a:p>
            <a:pPr algn="just">
              <a:defRPr/>
            </a:pPr>
            <a:r>
              <a:rPr lang="en-GB" sz="2000" dirty="0"/>
              <a:t>The Price/Book Value Ratio (P/B)</a:t>
            </a:r>
          </a:p>
          <a:p>
            <a:pPr algn="just">
              <a:defRPr/>
            </a:pPr>
            <a:r>
              <a:rPr lang="en-GB" sz="2000" dirty="0"/>
              <a:t>The Price/Sales Ratio (P/S)</a:t>
            </a:r>
          </a:p>
          <a:p>
            <a:pPr algn="just">
              <a:defRPr/>
            </a:pPr>
            <a:r>
              <a:rPr lang="en-GB" sz="2000" dirty="0"/>
              <a:t>The Price-Earnings Ratio (P/E) </a:t>
            </a:r>
          </a:p>
          <a:p>
            <a:pPr algn="just">
              <a:defRPr/>
            </a:pPr>
            <a:endParaRPr lang="en-GB" sz="2000" dirty="0"/>
          </a:p>
          <a:p>
            <a:pPr algn="just">
              <a:defRPr/>
            </a:pPr>
            <a:r>
              <a:rPr lang="en-GB" sz="2000" dirty="0"/>
              <a:t>The theory behind is the “Law of One Price”, i.e. the theory that </a:t>
            </a:r>
          </a:p>
          <a:p>
            <a:pPr marL="0" indent="0" algn="just">
              <a:buNone/>
              <a:defRPr/>
            </a:pPr>
            <a:r>
              <a:rPr lang="en-GB" sz="2000" dirty="0"/>
              <a:t>	</a:t>
            </a:r>
            <a:r>
              <a:rPr lang="en-GB" sz="2000" b="1" dirty="0">
                <a:solidFill>
                  <a:srgbClr val="FF0000"/>
                </a:solidFill>
              </a:rPr>
              <a:t>→	if we have two “identical” investments they must have the same value</a:t>
            </a:r>
          </a:p>
          <a:p>
            <a:pPr algn="just">
              <a:defRPr/>
            </a:pPr>
            <a:endParaRPr lang="en-GB" sz="2000" dirty="0"/>
          </a:p>
          <a:p>
            <a:pPr algn="just">
              <a:defRPr/>
            </a:pPr>
            <a:r>
              <a:rPr lang="en-GB" sz="2000" dirty="0"/>
              <a:t>By identical we mean similar cash flows, similar risk, etc. </a:t>
            </a:r>
          </a:p>
          <a:p>
            <a:pPr marL="0" indent="0" algn="just">
              <a:buFont typeface="Arial" panose="020B0604020202020204" pitchFamily="34" charset="0"/>
              <a:buNone/>
              <a:defRPr/>
            </a:pPr>
            <a:endParaRPr lang="en-GB" sz="2000" dirty="0"/>
          </a:p>
          <a:p>
            <a:pPr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Θέση περιεχομένου 2">
            <a:extLst>
              <a:ext uri="{FF2B5EF4-FFF2-40B4-BE49-F238E27FC236}">
                <a16:creationId xmlns:a16="http://schemas.microsoft.com/office/drawing/2014/main" id="{D1E94CD4-8D2B-EBE6-12D5-4C33BF36D6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143000"/>
            <a:ext cx="11106346" cy="5257800"/>
          </a:xfrm>
        </p:spPr>
        <p:txBody>
          <a:bodyPr>
            <a:normAutofit/>
          </a:bodyPr>
          <a:lstStyle/>
          <a:p>
            <a:pPr algn="just"/>
            <a:r>
              <a:rPr lang="en-GB" sz="2000" b="1" kern="0" dirty="0">
                <a:solidFill>
                  <a:srgbClr val="FF0000"/>
                </a:solidFill>
              </a:rPr>
              <a:t>P/E ratio</a:t>
            </a:r>
          </a:p>
          <a:p>
            <a:pPr algn="just" eaLnBrk="1" hangingPunct="1"/>
            <a:endParaRPr lang="en-GB" altLang="en-US" sz="2000" dirty="0"/>
          </a:p>
          <a:p>
            <a:pPr algn="just" eaLnBrk="1" hangingPunct="1"/>
            <a:r>
              <a:rPr lang="en-GB" altLang="en-US" sz="2000" dirty="0"/>
              <a:t>This is the ratio of the expected Earnings Per Share (EPS) divided with the current Stock Price  </a:t>
            </a:r>
          </a:p>
          <a:p>
            <a:pPr algn="just" eaLnBrk="1" hangingPunct="1"/>
            <a:r>
              <a:rPr lang="en-GB" altLang="en-US" sz="2000" dirty="0"/>
              <a:t>For example, firm Z has expected </a:t>
            </a:r>
            <a:r>
              <a:rPr lang="en-GB" altLang="en-US" sz="2000" dirty="0">
                <a:solidFill>
                  <a:srgbClr val="FF0000"/>
                </a:solidFill>
              </a:rPr>
              <a:t>EPS = $4</a:t>
            </a:r>
            <a:r>
              <a:rPr lang="en-GB" altLang="en-US" sz="2000" dirty="0"/>
              <a:t> and market </a:t>
            </a:r>
            <a:r>
              <a:rPr lang="en-GB" altLang="en-US" sz="2000" dirty="0">
                <a:solidFill>
                  <a:srgbClr val="FF0000"/>
                </a:solidFill>
              </a:rPr>
              <a:t>P = $40</a:t>
            </a:r>
          </a:p>
          <a:p>
            <a:pPr algn="just" eaLnBrk="1" hangingPunct="1"/>
            <a:r>
              <a:rPr lang="en-GB" altLang="en-US" sz="2000" dirty="0"/>
              <a:t>Its </a:t>
            </a:r>
            <a:r>
              <a:rPr lang="en-GB" altLang="en-US" sz="2000" dirty="0">
                <a:solidFill>
                  <a:srgbClr val="FF0000"/>
                </a:solidFill>
              </a:rPr>
              <a:t>P/E = 10</a:t>
            </a:r>
          </a:p>
          <a:p>
            <a:pPr algn="just" eaLnBrk="1" hangingPunct="1"/>
            <a:endParaRPr lang="en-GB" altLang="en-US" sz="2000" dirty="0"/>
          </a:p>
          <a:p>
            <a:pPr algn="just" eaLnBrk="1" hangingPunct="1"/>
            <a:r>
              <a:rPr lang="en-GB" altLang="en-US" sz="2000" dirty="0"/>
              <a:t>What variables </a:t>
            </a:r>
            <a:r>
              <a:rPr lang="en-GB" altLang="en-US" sz="2000" dirty="0">
                <a:solidFill>
                  <a:srgbClr val="FF0000"/>
                </a:solidFill>
              </a:rPr>
              <a:t>determine the P/E ratio ? </a:t>
            </a:r>
          </a:p>
          <a:p>
            <a:pPr algn="just" eaLnBrk="1" hangingPunct="1"/>
            <a:endParaRPr lang="en-GB" altLang="en-US" sz="2000" dirty="0"/>
          </a:p>
          <a:p>
            <a:pPr algn="just" eaLnBrk="1" hangingPunct="1"/>
            <a:r>
              <a:rPr lang="en-GB" altLang="en-US" sz="2000" dirty="0"/>
              <a:t>The model implies that the </a:t>
            </a:r>
            <a:r>
              <a:rPr lang="en-GB" altLang="en-US" sz="2000" dirty="0">
                <a:solidFill>
                  <a:srgbClr val="FF0000"/>
                </a:solidFill>
              </a:rPr>
              <a:t>P/E ratio is determined </a:t>
            </a:r>
            <a:r>
              <a:rPr lang="en-GB" altLang="en-US" sz="2000" dirty="0"/>
              <a:t>by:</a:t>
            </a:r>
          </a:p>
          <a:p>
            <a:pPr algn="just" eaLnBrk="1" hangingPunct="1"/>
            <a:r>
              <a:rPr lang="en-GB" altLang="en-US" sz="2000" dirty="0"/>
              <a:t>The dividend payout ratio (D/E)</a:t>
            </a:r>
          </a:p>
          <a:p>
            <a:pPr algn="just" eaLnBrk="1" hangingPunct="1"/>
            <a:r>
              <a:rPr lang="en-GB" altLang="en-US" sz="2000" dirty="0"/>
              <a:t>The required return (r)</a:t>
            </a:r>
          </a:p>
          <a:p>
            <a:pPr algn="just" eaLnBrk="1" hangingPunct="1"/>
            <a:r>
              <a:rPr lang="en-GB" altLang="en-US" sz="2000" dirty="0"/>
              <a:t>The growth rate (g)</a:t>
            </a:r>
          </a:p>
        </p:txBody>
      </p:sp>
      <p:sp>
        <p:nvSpPr>
          <p:cNvPr id="8" name="Τίτλος 1">
            <a:extLst>
              <a:ext uri="{FF2B5EF4-FFF2-40B4-BE49-F238E27FC236}">
                <a16:creationId xmlns:a16="http://schemas.microsoft.com/office/drawing/2014/main" id="{091907BB-AA95-0397-B295-D9E9A6F74281}"/>
              </a:ext>
            </a:extLst>
          </p:cNvPr>
          <p:cNvSpPr txBox="1">
            <a:spLocks/>
          </p:cNvSpPr>
          <p:nvPr/>
        </p:nvSpPr>
        <p:spPr bwMode="auto">
          <a:xfrm>
            <a:off x="703082" y="190500"/>
            <a:ext cx="10785835" cy="8382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+mj-lt"/>
                <a:ea typeface="ヒラギノ角ゴ Pro W3" pitchFamily="-1" charset="-128"/>
                <a:cs typeface="ヒラギノ角ゴ Pro W3" pitchFamily="-1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9pPr>
          </a:lstStyle>
          <a:p>
            <a:pPr>
              <a:defRPr/>
            </a:pPr>
            <a:r>
              <a:rPr lang="en-GB" altLang="en-US" sz="3600" dirty="0"/>
              <a:t>Multiples</a:t>
            </a:r>
            <a:endParaRPr lang="en-GB" sz="3600" kern="0" dirty="0"/>
          </a:p>
        </p:txBody>
      </p:sp>
      <p:pic>
        <p:nvPicPr>
          <p:cNvPr id="158724" name="Εικόνα 3">
            <a:extLst>
              <a:ext uri="{FF2B5EF4-FFF2-40B4-BE49-F238E27FC236}">
                <a16:creationId xmlns:a16="http://schemas.microsoft.com/office/drawing/2014/main" id="{088832EB-C215-3F51-284A-9C2B13C967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8965" y="2927808"/>
            <a:ext cx="2370842" cy="2787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C2846B-C715-193A-7EFC-AAE58327D8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Θέση περιεχομένου 2">
            <a:extLst>
              <a:ext uri="{FF2B5EF4-FFF2-40B4-BE49-F238E27FC236}">
                <a16:creationId xmlns:a16="http://schemas.microsoft.com/office/drawing/2014/main" id="{BADB7F4F-ADC4-4F03-F4DB-536E9EB072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143000"/>
            <a:ext cx="11219468" cy="5257800"/>
          </a:xfrm>
        </p:spPr>
        <p:txBody>
          <a:bodyPr/>
          <a:lstStyle/>
          <a:p>
            <a:pPr algn="just"/>
            <a:r>
              <a:rPr lang="en-GB" sz="2000" b="1" kern="0" dirty="0">
                <a:solidFill>
                  <a:srgbClr val="FF0000"/>
                </a:solidFill>
              </a:rPr>
              <a:t>P/E ratio</a:t>
            </a:r>
          </a:p>
          <a:p>
            <a:pPr algn="just" eaLnBrk="1" hangingPunct="1"/>
            <a:endParaRPr lang="en-US" altLang="en-US" sz="2000" dirty="0"/>
          </a:p>
          <a:p>
            <a:pPr algn="just" eaLnBrk="1" hangingPunct="1"/>
            <a:r>
              <a:rPr lang="en-US" altLang="en-US" sz="2000" dirty="0"/>
              <a:t>This ratio shows </a:t>
            </a:r>
            <a:r>
              <a:rPr lang="en-US" altLang="en-US" sz="2000" dirty="0">
                <a:solidFill>
                  <a:srgbClr val="FF0000"/>
                </a:solidFill>
              </a:rPr>
              <a:t>how much investors are willing to pay </a:t>
            </a:r>
            <a:r>
              <a:rPr lang="en-US" altLang="en-US" sz="2000" dirty="0"/>
              <a:t>for each $ of a company's earnings</a:t>
            </a:r>
          </a:p>
          <a:p>
            <a:pPr algn="just" eaLnBrk="1" hangingPunct="1"/>
            <a:r>
              <a:rPr lang="en-US" altLang="en-US" sz="2000" dirty="0"/>
              <a:t>For instance, a </a:t>
            </a:r>
            <a:r>
              <a:rPr lang="en-US" altLang="en-US" sz="2000" dirty="0">
                <a:solidFill>
                  <a:srgbClr val="FF0000"/>
                </a:solidFill>
              </a:rPr>
              <a:t>P/E of 10 </a:t>
            </a:r>
            <a:r>
              <a:rPr lang="en-US" altLang="en-US" sz="2000" dirty="0"/>
              <a:t>means that the stock price is </a:t>
            </a:r>
            <a:r>
              <a:rPr lang="en-US" altLang="en-US" sz="2000" dirty="0">
                <a:solidFill>
                  <a:srgbClr val="FF0000"/>
                </a:solidFill>
              </a:rPr>
              <a:t>10 times its earnings</a:t>
            </a:r>
          </a:p>
          <a:p>
            <a:pPr algn="just" eaLnBrk="1" hangingPunct="1"/>
            <a:r>
              <a:rPr lang="en-US" altLang="en-US" sz="2000" dirty="0"/>
              <a:t>In other words, investors are currently willing to pay </a:t>
            </a:r>
            <a:r>
              <a:rPr lang="en-US" altLang="en-US" sz="2000" dirty="0">
                <a:solidFill>
                  <a:srgbClr val="FF0000"/>
                </a:solidFill>
              </a:rPr>
              <a:t>10 times </a:t>
            </a:r>
            <a:r>
              <a:rPr lang="en-US" altLang="en-US" sz="2000" dirty="0"/>
              <a:t>its expected EPS to buy the stock </a:t>
            </a:r>
            <a:endParaRPr lang="en-GB" altLang="en-US" sz="2000" dirty="0"/>
          </a:p>
          <a:p>
            <a:pPr algn="just" eaLnBrk="1" hangingPunct="1"/>
            <a:r>
              <a:rPr lang="en-GB" altLang="en-US" sz="2000" dirty="0"/>
              <a:t>Alternatively, if the company pays all earnings as dividends investors will </a:t>
            </a:r>
            <a:r>
              <a:rPr lang="en-GB" altLang="en-US" sz="2000" dirty="0">
                <a:solidFill>
                  <a:srgbClr val="FF0000"/>
                </a:solidFill>
              </a:rPr>
              <a:t>break even in 10 years</a:t>
            </a:r>
          </a:p>
          <a:p>
            <a:pPr algn="just" eaLnBrk="1" hangingPunct="1"/>
            <a:endParaRPr lang="en-GB" altLang="en-US" sz="2000" dirty="0"/>
          </a:p>
          <a:p>
            <a:pPr algn="just" eaLnBrk="1" hangingPunct="1"/>
            <a:r>
              <a:rPr lang="en-GB" altLang="en-US" sz="2000" dirty="0"/>
              <a:t>Compare this with another firm that has a </a:t>
            </a:r>
            <a:r>
              <a:rPr lang="en-GB" altLang="en-US" sz="2000" dirty="0">
                <a:solidFill>
                  <a:srgbClr val="FF0000"/>
                </a:solidFill>
              </a:rPr>
              <a:t>P/E of 25</a:t>
            </a:r>
          </a:p>
          <a:p>
            <a:pPr algn="just" eaLnBrk="1" hangingPunct="1"/>
            <a:r>
              <a:rPr lang="en-GB" altLang="en-US" sz="2000" dirty="0"/>
              <a:t>The firm with the P/E of 25 is </a:t>
            </a:r>
          </a:p>
          <a:p>
            <a:pPr marL="0" indent="0" algn="just" eaLnBrk="1" hangingPunct="1">
              <a:buNone/>
            </a:pPr>
            <a:r>
              <a:rPr lang="en-GB" altLang="en-US" sz="2000" dirty="0"/>
              <a:t>	→	Either significantly more </a:t>
            </a:r>
            <a:r>
              <a:rPr lang="en-GB" altLang="en-US" sz="2000" dirty="0">
                <a:solidFill>
                  <a:srgbClr val="FF0000"/>
                </a:solidFill>
              </a:rPr>
              <a:t>expensive</a:t>
            </a:r>
            <a:r>
              <a:rPr lang="en-GB" altLang="en-US" sz="2000" dirty="0"/>
              <a:t> (overvalued) </a:t>
            </a:r>
          </a:p>
          <a:p>
            <a:pPr marL="0" indent="0" algn="just" eaLnBrk="1" hangingPunct="1">
              <a:buNone/>
            </a:pPr>
            <a:r>
              <a:rPr lang="en-GB" altLang="en-US" sz="2000" dirty="0"/>
              <a:t>	→	Or has very significant </a:t>
            </a:r>
            <a:r>
              <a:rPr lang="en-GB" altLang="en-US" sz="2000" dirty="0">
                <a:solidFill>
                  <a:srgbClr val="FF0000"/>
                </a:solidFill>
              </a:rPr>
              <a:t>growth </a:t>
            </a:r>
            <a:r>
              <a:rPr lang="en-GB" altLang="en-US" sz="2000" dirty="0"/>
              <a:t>opportunities (that is why its price is so high) </a:t>
            </a:r>
          </a:p>
        </p:txBody>
      </p:sp>
      <p:sp>
        <p:nvSpPr>
          <p:cNvPr id="8" name="Τίτλος 1">
            <a:extLst>
              <a:ext uri="{FF2B5EF4-FFF2-40B4-BE49-F238E27FC236}">
                <a16:creationId xmlns:a16="http://schemas.microsoft.com/office/drawing/2014/main" id="{4120BDD6-AFDC-DA35-12D5-D92BCB8F3BB9}"/>
              </a:ext>
            </a:extLst>
          </p:cNvPr>
          <p:cNvSpPr txBox="1">
            <a:spLocks/>
          </p:cNvSpPr>
          <p:nvPr/>
        </p:nvSpPr>
        <p:spPr bwMode="auto">
          <a:xfrm>
            <a:off x="703082" y="190500"/>
            <a:ext cx="10785835" cy="8382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+mj-lt"/>
                <a:ea typeface="ヒラギノ角ゴ Pro W3" pitchFamily="-1" charset="-128"/>
                <a:cs typeface="ヒラギノ角ゴ Pro W3" pitchFamily="-1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9pPr>
          </a:lstStyle>
          <a:p>
            <a:pPr>
              <a:defRPr/>
            </a:pPr>
            <a:r>
              <a:rPr lang="en-GB" altLang="en-US" sz="3600" dirty="0"/>
              <a:t>Multiples</a:t>
            </a:r>
            <a:endParaRPr lang="en-GB" sz="3600" kern="0" dirty="0"/>
          </a:p>
        </p:txBody>
      </p:sp>
    </p:spTree>
    <p:extLst>
      <p:ext uri="{BB962C8B-B14F-4D97-AF65-F5344CB8AC3E}">
        <p14:creationId xmlns:p14="http://schemas.microsoft.com/office/powerpoint/2010/main" val="27936832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7" name="Θέση περιεχομένου 2">
            <a:extLst>
              <a:ext uri="{FF2B5EF4-FFF2-40B4-BE49-F238E27FC236}">
                <a16:creationId xmlns:a16="http://schemas.microsoft.com/office/drawing/2014/main" id="{F9CDADD9-73BC-F14D-2C08-028C679B55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3082" y="1150070"/>
            <a:ext cx="11306666" cy="5382705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altLang="en-US" sz="2000" b="1" dirty="0">
                <a:solidFill>
                  <a:srgbClr val="FF0000"/>
                </a:solidFill>
              </a:rPr>
              <a:t>Can I use the P/E ratio for pricing ? </a:t>
            </a:r>
          </a:p>
          <a:p>
            <a:pPr algn="just"/>
            <a:r>
              <a:rPr lang="en-US" altLang="en-US" sz="2000" dirty="0"/>
              <a:t>Yes, according to this approach, the stock price is equal to the product of EPS with a comparable P/E ratio (the average P/E ratio of </a:t>
            </a:r>
            <a:r>
              <a:rPr lang="en-US" altLang="en-US" sz="2000" dirty="0">
                <a:solidFill>
                  <a:srgbClr val="FF0000"/>
                </a:solidFill>
              </a:rPr>
              <a:t>comparable firms)</a:t>
            </a:r>
          </a:p>
          <a:p>
            <a:pPr algn="just"/>
            <a:endParaRPr lang="en-GB" altLang="en-US" sz="2000" dirty="0"/>
          </a:p>
          <a:p>
            <a:pPr algn="just"/>
            <a:r>
              <a:rPr lang="en-GB" altLang="en-US" sz="2000" b="1" dirty="0">
                <a:solidFill>
                  <a:srgbClr val="FF0000"/>
                </a:solidFill>
              </a:rPr>
              <a:t>Examples</a:t>
            </a:r>
          </a:p>
          <a:p>
            <a:pPr algn="just"/>
            <a:endParaRPr lang="en-GB" altLang="en-US" sz="2000" dirty="0"/>
          </a:p>
          <a:p>
            <a:pPr algn="just"/>
            <a:r>
              <a:rPr lang="en-GB" altLang="en-US" sz="2000" dirty="0"/>
              <a:t>ABC, a car maker industry, has a stock price of </a:t>
            </a:r>
            <a:r>
              <a:rPr lang="el-GR" altLang="en-US" sz="2000" dirty="0"/>
              <a:t>35</a:t>
            </a:r>
            <a:r>
              <a:rPr lang="en-GB" altLang="en-US" sz="2000" dirty="0"/>
              <a:t>.</a:t>
            </a:r>
            <a:r>
              <a:rPr lang="el-GR" altLang="en-US" sz="2000" dirty="0"/>
              <a:t>8 </a:t>
            </a:r>
            <a:r>
              <a:rPr lang="en-GB" altLang="en-US" sz="2000" dirty="0"/>
              <a:t>and EPS </a:t>
            </a:r>
            <a:r>
              <a:rPr lang="el-GR" altLang="en-US" sz="2000" dirty="0"/>
              <a:t>3</a:t>
            </a:r>
            <a:r>
              <a:rPr lang="en-GB" altLang="en-US" sz="2000" dirty="0"/>
              <a:t>.</a:t>
            </a:r>
            <a:r>
              <a:rPr lang="el-GR" altLang="en-US" sz="2000" dirty="0"/>
              <a:t>25</a:t>
            </a:r>
            <a:r>
              <a:rPr lang="en-GB" altLang="en-US" sz="2000" dirty="0"/>
              <a:t> </a:t>
            </a:r>
          </a:p>
          <a:p>
            <a:pPr algn="just"/>
            <a:r>
              <a:rPr lang="en-GB" altLang="en-US" sz="2000" dirty="0"/>
              <a:t>The average (comparable) P/E in the automobile industry is </a:t>
            </a:r>
            <a:r>
              <a:rPr lang="el-GR" altLang="en-US" sz="2000" dirty="0"/>
              <a:t>7</a:t>
            </a:r>
            <a:r>
              <a:rPr lang="en-GB" altLang="en-US" sz="2000" dirty="0"/>
              <a:t>.</a:t>
            </a:r>
            <a:r>
              <a:rPr lang="el-GR" altLang="en-US" sz="2000" dirty="0"/>
              <a:t>5</a:t>
            </a:r>
            <a:endParaRPr lang="en-GB" altLang="en-US" sz="2000" dirty="0"/>
          </a:p>
          <a:p>
            <a:pPr algn="just"/>
            <a:r>
              <a:rPr lang="en-GB" altLang="en-US" sz="2000" dirty="0"/>
              <a:t>ABC’s price should be </a:t>
            </a:r>
            <a:r>
              <a:rPr lang="el-GR" altLang="en-US" sz="2000" dirty="0"/>
              <a:t>7</a:t>
            </a:r>
            <a:r>
              <a:rPr lang="en-GB" altLang="en-US" sz="2000" dirty="0"/>
              <a:t>.</a:t>
            </a:r>
            <a:r>
              <a:rPr lang="el-GR" altLang="en-US" sz="2000" dirty="0"/>
              <a:t>5 x 3</a:t>
            </a:r>
            <a:r>
              <a:rPr lang="en-GB" altLang="en-US" sz="2000" dirty="0"/>
              <a:t>.</a:t>
            </a:r>
            <a:r>
              <a:rPr lang="el-GR" altLang="en-US" sz="2000" dirty="0"/>
              <a:t>25 = 24</a:t>
            </a:r>
            <a:r>
              <a:rPr lang="en-GB" altLang="en-US" sz="2000" dirty="0"/>
              <a:t>.</a:t>
            </a:r>
            <a:r>
              <a:rPr lang="el-GR" altLang="en-US" sz="2000" dirty="0"/>
              <a:t>3</a:t>
            </a:r>
            <a:r>
              <a:rPr lang="en-GB" altLang="en-US" sz="2000" dirty="0"/>
              <a:t> Euros </a:t>
            </a:r>
            <a:r>
              <a:rPr lang="en-GB" altLang="en-US" sz="2000" dirty="0">
                <a:solidFill>
                  <a:srgbClr val="FF0000"/>
                </a:solidFill>
              </a:rPr>
              <a:t>(overvalued)</a:t>
            </a:r>
          </a:p>
          <a:p>
            <a:pPr algn="just"/>
            <a:endParaRPr lang="en-GB" altLang="en-US" sz="2000" dirty="0"/>
          </a:p>
          <a:p>
            <a:pPr algn="just"/>
            <a:r>
              <a:rPr lang="en-GB" altLang="en-US" sz="2000" dirty="0"/>
              <a:t>XYZ is a glass maker stock has EPS of 1.50 </a:t>
            </a:r>
          </a:p>
          <a:p>
            <a:pPr algn="just"/>
            <a:r>
              <a:rPr lang="en-GB" altLang="en-US" sz="2000" dirty="0"/>
              <a:t>The average P/E ratio of the glass making industry is 20</a:t>
            </a:r>
          </a:p>
          <a:p>
            <a:pPr algn="just"/>
            <a:r>
              <a:rPr lang="en-GB" altLang="en-US" sz="2000" dirty="0"/>
              <a:t>What should be XYZ’s price? </a:t>
            </a:r>
          </a:p>
          <a:p>
            <a:pPr algn="just"/>
            <a:r>
              <a:rPr lang="en-GB" altLang="en-US" sz="2000" dirty="0"/>
              <a:t>XYZ’s price should be 1.5 x 20 = </a:t>
            </a:r>
            <a:r>
              <a:rPr lang="en-GB" altLang="en-US" sz="2000" dirty="0">
                <a:solidFill>
                  <a:srgbClr val="FF0000"/>
                </a:solidFill>
              </a:rPr>
              <a:t>30 Euros</a:t>
            </a:r>
          </a:p>
          <a:p>
            <a:pPr algn="just"/>
            <a:endParaRPr lang="en-GB" altLang="en-US" sz="2200" dirty="0"/>
          </a:p>
          <a:p>
            <a:pPr algn="just"/>
            <a:endParaRPr lang="en-GB" altLang="en-US" sz="2200" dirty="0"/>
          </a:p>
          <a:p>
            <a:pPr algn="just"/>
            <a:endParaRPr lang="en-GB" altLang="en-US" sz="2000" dirty="0"/>
          </a:p>
          <a:p>
            <a:endParaRPr lang="en-GB" altLang="en-US" dirty="0"/>
          </a:p>
        </p:txBody>
      </p:sp>
      <p:sp>
        <p:nvSpPr>
          <p:cNvPr id="3" name="Τίτλος 1">
            <a:extLst>
              <a:ext uri="{FF2B5EF4-FFF2-40B4-BE49-F238E27FC236}">
                <a16:creationId xmlns:a16="http://schemas.microsoft.com/office/drawing/2014/main" id="{087900EB-C582-AB03-BA4C-000EB333DC6F}"/>
              </a:ext>
            </a:extLst>
          </p:cNvPr>
          <p:cNvSpPr txBox="1">
            <a:spLocks/>
          </p:cNvSpPr>
          <p:nvPr/>
        </p:nvSpPr>
        <p:spPr bwMode="auto">
          <a:xfrm>
            <a:off x="703082" y="190500"/>
            <a:ext cx="10785835" cy="8382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+mj-lt"/>
                <a:ea typeface="ヒラギノ角ゴ Pro W3" pitchFamily="-1" charset="-128"/>
                <a:cs typeface="ヒラギノ角ゴ Pro W3" pitchFamily="-1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9pPr>
          </a:lstStyle>
          <a:p>
            <a:pPr>
              <a:defRPr/>
            </a:pPr>
            <a:r>
              <a:rPr lang="en-GB" altLang="en-US" sz="3600" dirty="0"/>
              <a:t>Multiples</a:t>
            </a:r>
            <a:endParaRPr lang="en-GB" sz="3600" kern="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0613D762-F3AD-15BD-6AC2-8D5D9B8AFD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7820" y="1272186"/>
            <a:ext cx="11224726" cy="5204028"/>
          </a:xfrm>
        </p:spPr>
        <p:txBody>
          <a:bodyPr>
            <a:normAutofit/>
          </a:bodyPr>
          <a:lstStyle/>
          <a:p>
            <a:pPr algn="just"/>
            <a:r>
              <a:rPr lang="en-GB" sz="2000" dirty="0"/>
              <a:t>Often, investors assume that firms with a higher P/E ratio have </a:t>
            </a:r>
            <a:r>
              <a:rPr lang="en-GB" sz="2000" dirty="0">
                <a:solidFill>
                  <a:srgbClr val="FF0000"/>
                </a:solidFill>
              </a:rPr>
              <a:t>higher expected growth 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For example, tech firms tend to have higher P/E ratios 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However, one </a:t>
            </a:r>
            <a:r>
              <a:rPr lang="en-GB" sz="2000" dirty="0">
                <a:solidFill>
                  <a:srgbClr val="FF0000"/>
                </a:solidFill>
              </a:rPr>
              <a:t>limitation of the P/E </a:t>
            </a:r>
            <a:r>
              <a:rPr lang="en-GB" sz="2000" dirty="0"/>
              <a:t>ratio is that it does not include expected earnings growth, thus it may be difficult to assess whether:</a:t>
            </a:r>
          </a:p>
          <a:p>
            <a:pPr marL="0" indent="0" algn="just">
              <a:buNone/>
            </a:pPr>
            <a:r>
              <a:rPr lang="en-GB" sz="2000" dirty="0">
                <a:cs typeface="Arial" panose="020B0604020202020204" pitchFamily="34" charset="0"/>
              </a:rPr>
              <a:t>→	</a:t>
            </a:r>
            <a:r>
              <a:rPr lang="en-GB" sz="2000" dirty="0"/>
              <a:t>the high P/E ratio is due to higher expected growth or that </a:t>
            </a:r>
          </a:p>
          <a:p>
            <a:pPr marL="0" indent="0" algn="just">
              <a:buNone/>
            </a:pPr>
            <a:r>
              <a:rPr lang="en-GB" sz="2000" dirty="0">
                <a:cs typeface="Arial" panose="020B0604020202020204" pitchFamily="34" charset="0"/>
              </a:rPr>
              <a:t>→	</a:t>
            </a:r>
            <a:r>
              <a:rPr lang="en-GB" sz="2000" dirty="0"/>
              <a:t>the stock is simply overvalued 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In such cases we may use the price/earnings to growth ratio </a:t>
            </a:r>
            <a:r>
              <a:rPr lang="en-GB" sz="2000" dirty="0">
                <a:solidFill>
                  <a:srgbClr val="FF0000"/>
                </a:solidFill>
              </a:rPr>
              <a:t>(PEG ratio):</a:t>
            </a:r>
          </a:p>
          <a:p>
            <a:pPr algn="just"/>
            <a:endParaRPr lang="en-GB" sz="2000" dirty="0"/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With PEG we can compare the valuations of </a:t>
            </a:r>
            <a:r>
              <a:rPr lang="en-GB" sz="2000" dirty="0">
                <a:solidFill>
                  <a:srgbClr val="FF0000"/>
                </a:solidFill>
              </a:rPr>
              <a:t>different sectors (stocks) </a:t>
            </a:r>
            <a:r>
              <a:rPr lang="en-GB" sz="2000" dirty="0"/>
              <a:t>with different P/E ratios </a:t>
            </a:r>
          </a:p>
        </p:txBody>
      </p:sp>
      <p:pic>
        <p:nvPicPr>
          <p:cNvPr id="6" name="Εικόνα 5">
            <a:extLst>
              <a:ext uri="{FF2B5EF4-FFF2-40B4-BE49-F238E27FC236}">
                <a16:creationId xmlns:a16="http://schemas.microsoft.com/office/drawing/2014/main" id="{DE821D6F-BE60-4A1C-2F39-40BA3D5B7E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0272" y="4417229"/>
            <a:ext cx="2238687" cy="1000265"/>
          </a:xfrm>
          <a:prstGeom prst="rect">
            <a:avLst/>
          </a:prstGeom>
        </p:spPr>
      </p:pic>
      <p:sp>
        <p:nvSpPr>
          <p:cNvPr id="7" name="Τίτλος 1">
            <a:extLst>
              <a:ext uri="{FF2B5EF4-FFF2-40B4-BE49-F238E27FC236}">
                <a16:creationId xmlns:a16="http://schemas.microsoft.com/office/drawing/2014/main" id="{486954AE-233A-30C8-03C6-1349D58BEB87}"/>
              </a:ext>
            </a:extLst>
          </p:cNvPr>
          <p:cNvSpPr txBox="1">
            <a:spLocks noGrp="1"/>
          </p:cNvSpPr>
          <p:nvPr>
            <p:ph type="title"/>
          </p:nvPr>
        </p:nvSpPr>
        <p:spPr bwMode="auto">
          <a:xfrm>
            <a:off x="567820" y="223724"/>
            <a:ext cx="11111990" cy="82265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+mj-lt"/>
                <a:ea typeface="ヒラギノ角ゴ Pro W3" pitchFamily="-1" charset="-128"/>
                <a:cs typeface="ヒラギノ角ゴ Pro W3" pitchFamily="-1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9pPr>
          </a:lstStyle>
          <a:p>
            <a:pPr>
              <a:defRPr/>
            </a:pPr>
            <a:r>
              <a:rPr lang="en-GB" altLang="en-US" sz="3600" dirty="0"/>
              <a:t>Multiples</a:t>
            </a:r>
            <a:endParaRPr lang="en-GB" sz="3600" kern="0" dirty="0"/>
          </a:p>
        </p:txBody>
      </p:sp>
    </p:spTree>
    <p:extLst>
      <p:ext uri="{BB962C8B-B14F-4D97-AF65-F5344CB8AC3E}">
        <p14:creationId xmlns:p14="http://schemas.microsoft.com/office/powerpoint/2010/main" val="40288071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FC8B752F-2F0E-2279-FC6E-57DC1B479E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952" y="1057012"/>
            <a:ext cx="11363796" cy="5603641"/>
          </a:xfrm>
        </p:spPr>
        <p:txBody>
          <a:bodyPr>
            <a:noAutofit/>
          </a:bodyPr>
          <a:lstStyle/>
          <a:p>
            <a:pPr algn="just"/>
            <a:r>
              <a:rPr lang="en-GB" sz="2000" dirty="0"/>
              <a:t>As with all estimates, it </a:t>
            </a:r>
            <a:r>
              <a:rPr lang="en-GB" sz="2000" b="1" dirty="0">
                <a:solidFill>
                  <a:srgbClr val="FF0000"/>
                </a:solidFill>
              </a:rPr>
              <a:t>depends crucially on the inputs </a:t>
            </a:r>
          </a:p>
          <a:p>
            <a:pPr algn="just"/>
            <a:r>
              <a:rPr lang="en-GB" sz="2000" dirty="0"/>
              <a:t>For example, it depends on earnings growth estimates (5-y estimate ?, 3-y estimate ?, you should always use reliable sources) </a:t>
            </a:r>
          </a:p>
          <a:p>
            <a:pPr algn="just"/>
            <a:r>
              <a:rPr lang="en-GB" sz="2000" dirty="0"/>
              <a:t>For example, some analysts use </a:t>
            </a:r>
          </a:p>
          <a:p>
            <a:pPr marL="0" indent="0" algn="just">
              <a:buNone/>
            </a:pPr>
            <a:r>
              <a:rPr lang="en-GB" sz="2000" dirty="0"/>
              <a:t>→	historical growth (“trailing” P/E, past 12 months) while others use </a:t>
            </a:r>
          </a:p>
          <a:p>
            <a:pPr marL="0" indent="0" algn="just">
              <a:buNone/>
            </a:pPr>
            <a:r>
              <a:rPr lang="en-GB" sz="2000" dirty="0"/>
              <a:t>→	expected future growth (“forward” P/E, </a:t>
            </a:r>
            <a:r>
              <a:rPr lang="en-US" sz="2000" dirty="0"/>
              <a:t>projected earnings for the next 12 months </a:t>
            </a:r>
            <a:r>
              <a:rPr lang="en-GB" sz="2000" dirty="0"/>
              <a:t>) 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Generally, when </a:t>
            </a:r>
            <a:r>
              <a:rPr lang="en-GB" sz="2000" dirty="0">
                <a:solidFill>
                  <a:srgbClr val="FF0000"/>
                </a:solidFill>
              </a:rPr>
              <a:t>PEG &lt; 1.0 </a:t>
            </a:r>
            <a:r>
              <a:rPr lang="en-GB" sz="2000" dirty="0"/>
              <a:t>it implies that the company is undervalued</a:t>
            </a:r>
          </a:p>
          <a:p>
            <a:pPr algn="just"/>
            <a:endParaRPr lang="en-GB" sz="2000" dirty="0"/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The Tech stock may seem </a:t>
            </a:r>
            <a:r>
              <a:rPr lang="en-GB" sz="2000" dirty="0">
                <a:solidFill>
                  <a:srgbClr val="FF0000"/>
                </a:solidFill>
              </a:rPr>
              <a:t>more attractive (high P/E); </a:t>
            </a:r>
            <a:r>
              <a:rPr lang="en-GB" sz="2000" dirty="0"/>
              <a:t>but when we compare it with the Energy stock, we see that the high P/E </a:t>
            </a:r>
            <a:r>
              <a:rPr lang="en-GB" sz="2000" dirty="0">
                <a:solidFill>
                  <a:srgbClr val="FF0000"/>
                </a:solidFill>
              </a:rPr>
              <a:t>is not justified/supported </a:t>
            </a:r>
            <a:r>
              <a:rPr lang="en-GB" sz="2000" dirty="0"/>
              <a:t>with its excepted growth</a:t>
            </a:r>
          </a:p>
          <a:p>
            <a:pPr algn="just"/>
            <a:r>
              <a:rPr lang="en-GB" sz="2000" dirty="0"/>
              <a:t>The Energy stock, on the other hand, is </a:t>
            </a:r>
            <a:r>
              <a:rPr lang="en-GB" sz="2000" dirty="0">
                <a:solidFill>
                  <a:srgbClr val="FF0000"/>
                </a:solidFill>
              </a:rPr>
              <a:t>cheap</a:t>
            </a:r>
            <a:r>
              <a:rPr lang="en-GB" sz="2000" dirty="0"/>
              <a:t> compared to its </a:t>
            </a:r>
            <a:r>
              <a:rPr lang="en-GB" sz="2000" dirty="0">
                <a:solidFill>
                  <a:srgbClr val="FF0000"/>
                </a:solidFill>
              </a:rPr>
              <a:t>expected growth rate </a:t>
            </a:r>
            <a:r>
              <a:rPr lang="en-GB" sz="2000" dirty="0"/>
              <a:t>(trading at a discount, undervalued ?) </a:t>
            </a:r>
          </a:p>
        </p:txBody>
      </p:sp>
      <p:pic>
        <p:nvPicPr>
          <p:cNvPr id="5" name="Εικόνα 4">
            <a:extLst>
              <a:ext uri="{FF2B5EF4-FFF2-40B4-BE49-F238E27FC236}">
                <a16:creationId xmlns:a16="http://schemas.microsoft.com/office/drawing/2014/main" id="{8DC2144A-03F2-201D-C984-DD0BF0EBBD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0287" y="3655243"/>
            <a:ext cx="2555761" cy="1165611"/>
          </a:xfrm>
          <a:prstGeom prst="rect">
            <a:avLst/>
          </a:prstGeom>
        </p:spPr>
      </p:pic>
      <p:sp>
        <p:nvSpPr>
          <p:cNvPr id="7" name="Τίτλος 1">
            <a:extLst>
              <a:ext uri="{FF2B5EF4-FFF2-40B4-BE49-F238E27FC236}">
                <a16:creationId xmlns:a16="http://schemas.microsoft.com/office/drawing/2014/main" id="{DAEB8B5B-B5A0-F93B-B3CC-DCF826F84AA8}"/>
              </a:ext>
            </a:extLst>
          </p:cNvPr>
          <p:cNvSpPr txBox="1">
            <a:spLocks noGrp="1"/>
          </p:cNvSpPr>
          <p:nvPr>
            <p:ph type="title"/>
          </p:nvPr>
        </p:nvSpPr>
        <p:spPr bwMode="auto">
          <a:xfrm>
            <a:off x="645952" y="197347"/>
            <a:ext cx="11118700" cy="69188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+mj-lt"/>
                <a:ea typeface="ヒラギノ角ゴ Pro W3" pitchFamily="-1" charset="-128"/>
                <a:cs typeface="ヒラギノ角ゴ Pro W3" pitchFamily="-1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9pPr>
          </a:lstStyle>
          <a:p>
            <a:pPr>
              <a:defRPr/>
            </a:pPr>
            <a:r>
              <a:rPr lang="en-GB" altLang="en-US" sz="3600" dirty="0"/>
              <a:t>Multiples</a:t>
            </a:r>
            <a:endParaRPr lang="en-GB" sz="3600" kern="0" dirty="0"/>
          </a:p>
        </p:txBody>
      </p:sp>
    </p:spTree>
    <p:extLst>
      <p:ext uri="{BB962C8B-B14F-4D97-AF65-F5344CB8AC3E}">
        <p14:creationId xmlns:p14="http://schemas.microsoft.com/office/powerpoint/2010/main" val="26250439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AE034D-AFEA-6134-405E-214001C32A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3">
            <a:extLst>
              <a:ext uri="{FF2B5EF4-FFF2-40B4-BE49-F238E27FC236}">
                <a16:creationId xmlns:a16="http://schemas.microsoft.com/office/drawing/2014/main" id="{B6B56056-6853-D08D-570E-E1248274954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93889" y="1093510"/>
            <a:ext cx="10988511" cy="5627966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US" altLang="el-GR" sz="2000" dirty="0"/>
              <a:t>The analysis is similar with other multiples </a:t>
            </a:r>
          </a:p>
          <a:p>
            <a:pPr>
              <a:defRPr/>
            </a:pPr>
            <a:endParaRPr lang="en-US" altLang="el-GR" sz="2000" dirty="0"/>
          </a:p>
          <a:p>
            <a:pPr>
              <a:defRPr/>
            </a:pPr>
            <a:r>
              <a:rPr lang="en-US" altLang="el-GR" sz="2000" dirty="0"/>
              <a:t>For instance, other valuation ratios that we often use are:  </a:t>
            </a:r>
          </a:p>
          <a:p>
            <a:pPr>
              <a:defRPr/>
            </a:pPr>
            <a:endParaRPr lang="en-US" altLang="el-GR" sz="2000" dirty="0"/>
          </a:p>
          <a:p>
            <a:pPr>
              <a:defRPr/>
            </a:pPr>
            <a:r>
              <a:rPr lang="en-US" altLang="el-GR" sz="2000" dirty="0"/>
              <a:t>The Price to Book Ratio (P/B) ratio 		= Stock Market Price / Book Stock Price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altLang="el-GR" sz="2000" dirty="0"/>
              <a:t>The Price to Sales (P/S) ratio 			= Stock Market Price / Sales per stock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altLang="el-GR" sz="2000" dirty="0"/>
              <a:t>The Price to Cash Flow to Price (P/CF) ratio 	= Stock Market Price / Cash Flow per share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altLang="el-GR" sz="2000" dirty="0"/>
              <a:t>The Dividend Yield (DY)				= Dividend / Stock Market Price 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altLang="el-GR" sz="2000" dirty="0"/>
          </a:p>
          <a:p>
            <a:pPr>
              <a:defRPr/>
            </a:pPr>
            <a:r>
              <a:rPr lang="en-US" altLang="el-GR" sz="2000" dirty="0"/>
              <a:t>On average, the higher the ratios the more expensive (overvalued) the stock </a:t>
            </a:r>
          </a:p>
          <a:p>
            <a:pPr>
              <a:defRPr/>
            </a:pPr>
            <a:endParaRPr lang="en-US" altLang="el-GR" sz="2000" dirty="0"/>
          </a:p>
          <a:p>
            <a:pPr marL="0" indent="0">
              <a:buNone/>
              <a:defRPr/>
            </a:pPr>
            <a:r>
              <a:rPr lang="en-US" altLang="el-GR" sz="2000" dirty="0"/>
              <a:t>* the first ratio may also often be expressed as the Book to Market (B/M) ratio</a:t>
            </a:r>
          </a:p>
        </p:txBody>
      </p:sp>
      <p:sp>
        <p:nvSpPr>
          <p:cNvPr id="39938" name="Slide Number Placeholder 5">
            <a:extLst>
              <a:ext uri="{FF2B5EF4-FFF2-40B4-BE49-F238E27FC236}">
                <a16:creationId xmlns:a16="http://schemas.microsoft.com/office/drawing/2014/main" id="{D04BD548-EF29-9C45-9629-3663730B2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356350"/>
            <a:ext cx="2743200" cy="365125"/>
          </a:xfrm>
        </p:spPr>
        <p:txBody>
          <a:bodyPr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2897D7D-389C-4730-9880-83ED316D4E43}" type="slidenum">
              <a:rPr lang="en-GB" smtClean="0"/>
              <a:pPr>
                <a:defRPr/>
              </a:pPr>
              <a:t>31</a:t>
            </a:fld>
            <a:endParaRPr lang="el-GR" altLang="el-GR" sz="1050"/>
          </a:p>
        </p:txBody>
      </p:sp>
      <p:sp>
        <p:nvSpPr>
          <p:cNvPr id="2" name="Τίτλος 1">
            <a:extLst>
              <a:ext uri="{FF2B5EF4-FFF2-40B4-BE49-F238E27FC236}">
                <a16:creationId xmlns:a16="http://schemas.microsoft.com/office/drawing/2014/main" id="{82165E64-5FB5-CA2F-0C04-3748343AC953}"/>
              </a:ext>
            </a:extLst>
          </p:cNvPr>
          <p:cNvSpPr txBox="1">
            <a:spLocks noGrp="1"/>
          </p:cNvSpPr>
          <p:nvPr>
            <p:ph type="title"/>
          </p:nvPr>
        </p:nvSpPr>
        <p:spPr bwMode="auto">
          <a:xfrm>
            <a:off x="685800" y="202676"/>
            <a:ext cx="10820400" cy="7620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+mj-lt"/>
                <a:ea typeface="ヒラギノ角ゴ Pro W3" pitchFamily="-1" charset="-128"/>
                <a:cs typeface="ヒラギノ角ゴ Pro W3" pitchFamily="-1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9pPr>
          </a:lstStyle>
          <a:p>
            <a:pPr>
              <a:defRPr/>
            </a:pPr>
            <a:r>
              <a:rPr lang="en-GB" altLang="en-US" sz="3600" dirty="0"/>
              <a:t>Multiples</a:t>
            </a:r>
            <a:endParaRPr lang="en-GB" sz="3600" kern="0" dirty="0"/>
          </a:p>
        </p:txBody>
      </p:sp>
    </p:spTree>
    <p:extLst>
      <p:ext uri="{BB962C8B-B14F-4D97-AF65-F5344CB8AC3E}">
        <p14:creationId xmlns:p14="http://schemas.microsoft.com/office/powerpoint/2010/main" val="15212644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29899668-D5C4-EE64-C015-961D60FBE9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34911"/>
            <a:ext cx="10515600" cy="5344998"/>
          </a:xfrm>
        </p:spPr>
        <p:txBody>
          <a:bodyPr>
            <a:normAutofit/>
          </a:bodyPr>
          <a:lstStyle/>
          <a:p>
            <a:r>
              <a:rPr lang="en-US" sz="2200" dirty="0"/>
              <a:t>Empirical studies show that, on average:</a:t>
            </a:r>
          </a:p>
          <a:p>
            <a:endParaRPr lang="en-US" sz="2200" dirty="0"/>
          </a:p>
          <a:p>
            <a:r>
              <a:rPr lang="en-US" sz="2200" dirty="0"/>
              <a:t>Low (P/B) stock portfolios </a:t>
            </a:r>
            <a:r>
              <a:rPr lang="en-US" sz="2200" dirty="0">
                <a:solidFill>
                  <a:srgbClr val="FF0000"/>
                </a:solidFill>
              </a:rPr>
              <a:t>outperform </a:t>
            </a:r>
            <a:r>
              <a:rPr lang="en-US" sz="2200" dirty="0"/>
              <a:t>high (P/B) stock portfolios </a:t>
            </a:r>
          </a:p>
          <a:p>
            <a:r>
              <a:rPr lang="en-US" sz="2200" dirty="0"/>
              <a:t>Low (P/S) stock portfolios </a:t>
            </a:r>
            <a:r>
              <a:rPr lang="en-US" sz="2200" dirty="0">
                <a:solidFill>
                  <a:srgbClr val="FF0000"/>
                </a:solidFill>
              </a:rPr>
              <a:t>outperform</a:t>
            </a:r>
            <a:r>
              <a:rPr lang="en-US" sz="2200" dirty="0"/>
              <a:t> high (P/S) stock portfolios </a:t>
            </a:r>
          </a:p>
          <a:p>
            <a:r>
              <a:rPr lang="en-US" sz="2200" dirty="0"/>
              <a:t>Low (P/E) stock portfolios </a:t>
            </a:r>
            <a:r>
              <a:rPr lang="en-US" sz="2200" dirty="0">
                <a:solidFill>
                  <a:srgbClr val="FF0000"/>
                </a:solidFill>
              </a:rPr>
              <a:t>outperform</a:t>
            </a:r>
            <a:r>
              <a:rPr lang="en-US" sz="2200" dirty="0"/>
              <a:t> high (P/E) stock portfolios </a:t>
            </a:r>
          </a:p>
          <a:p>
            <a:r>
              <a:rPr lang="en-US" sz="2200" dirty="0"/>
              <a:t>Low (P/CF) stock portfolios </a:t>
            </a:r>
            <a:r>
              <a:rPr lang="en-US" sz="2200" dirty="0">
                <a:solidFill>
                  <a:srgbClr val="FF0000"/>
                </a:solidFill>
              </a:rPr>
              <a:t>outperform</a:t>
            </a:r>
            <a:r>
              <a:rPr lang="en-US" sz="2200" dirty="0"/>
              <a:t> low (P/CF) stock portfolios </a:t>
            </a:r>
          </a:p>
          <a:p>
            <a:r>
              <a:rPr lang="en-US" sz="2200" dirty="0"/>
              <a:t>High (DY) stock portfolios </a:t>
            </a:r>
            <a:r>
              <a:rPr lang="en-US" sz="2200" dirty="0">
                <a:solidFill>
                  <a:srgbClr val="FF0000"/>
                </a:solidFill>
              </a:rPr>
              <a:t>outperform</a:t>
            </a:r>
            <a:r>
              <a:rPr lang="en-US" sz="2200" dirty="0"/>
              <a:t> low (DY) stock portfolios </a:t>
            </a:r>
          </a:p>
          <a:p>
            <a:endParaRPr lang="en-US" sz="2200" dirty="0"/>
          </a:p>
          <a:p>
            <a:r>
              <a:rPr lang="en-US" sz="2200" dirty="0"/>
              <a:t>This is known as the Value Effect (Value Anomaly): </a:t>
            </a:r>
          </a:p>
          <a:p>
            <a:pPr marL="0" indent="0">
              <a:buNone/>
            </a:pPr>
            <a:r>
              <a:rPr lang="en-US" sz="2200" dirty="0"/>
              <a:t>	→	</a:t>
            </a:r>
            <a:r>
              <a:rPr lang="en-US" sz="2200" dirty="0">
                <a:solidFill>
                  <a:srgbClr val="FF0000"/>
                </a:solidFill>
              </a:rPr>
              <a:t>value stocks </a:t>
            </a:r>
            <a:r>
              <a:rPr lang="en-US" sz="2200" dirty="0"/>
              <a:t>(i.e. stocks with low ratios) </a:t>
            </a:r>
          </a:p>
          <a:p>
            <a:r>
              <a:rPr lang="en-US" sz="2200" dirty="0"/>
              <a:t>tend to </a:t>
            </a:r>
            <a:r>
              <a:rPr lang="en-US" sz="2200" dirty="0">
                <a:solidFill>
                  <a:srgbClr val="FF0000"/>
                </a:solidFill>
              </a:rPr>
              <a:t>outperform </a:t>
            </a:r>
          </a:p>
          <a:p>
            <a:pPr marL="0" indent="0">
              <a:buNone/>
            </a:pPr>
            <a:r>
              <a:rPr lang="en-US" sz="2200" dirty="0"/>
              <a:t>	→	</a:t>
            </a:r>
            <a:r>
              <a:rPr lang="en-US" sz="2200" dirty="0">
                <a:solidFill>
                  <a:srgbClr val="FF0000"/>
                </a:solidFill>
              </a:rPr>
              <a:t>growth stocks </a:t>
            </a:r>
            <a:r>
              <a:rPr lang="en-US" sz="2200" dirty="0"/>
              <a:t>(i.e. stocks with high ratios) </a:t>
            </a:r>
          </a:p>
          <a:p>
            <a:endParaRPr lang="el-GR" dirty="0"/>
          </a:p>
        </p:txBody>
      </p:sp>
      <p:sp>
        <p:nvSpPr>
          <p:cNvPr id="4" name="Τίτλος 1">
            <a:extLst>
              <a:ext uri="{FF2B5EF4-FFF2-40B4-BE49-F238E27FC236}">
                <a16:creationId xmlns:a16="http://schemas.microsoft.com/office/drawing/2014/main" id="{E0C8A182-3314-119F-866C-D191641CCB28}"/>
              </a:ext>
            </a:extLst>
          </p:cNvPr>
          <p:cNvSpPr txBox="1">
            <a:spLocks noGrp="1"/>
          </p:cNvSpPr>
          <p:nvPr>
            <p:ph type="title"/>
          </p:nvPr>
        </p:nvSpPr>
        <p:spPr bwMode="auto">
          <a:xfrm>
            <a:off x="622169" y="365125"/>
            <a:ext cx="10731631" cy="64354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+mj-lt"/>
                <a:ea typeface="ヒラギノ角ゴ Pro W3" pitchFamily="-1" charset="-128"/>
                <a:cs typeface="ヒラギノ角ゴ Pro W3" pitchFamily="-1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9pPr>
          </a:lstStyle>
          <a:p>
            <a:pPr>
              <a:defRPr/>
            </a:pPr>
            <a:r>
              <a:rPr lang="en-GB" altLang="en-US" sz="3600" dirty="0"/>
              <a:t>Multiples</a:t>
            </a:r>
            <a:endParaRPr lang="en-GB" sz="3600" kern="0" dirty="0"/>
          </a:p>
        </p:txBody>
      </p:sp>
    </p:spTree>
    <p:extLst>
      <p:ext uri="{BB962C8B-B14F-4D97-AF65-F5344CB8AC3E}">
        <p14:creationId xmlns:p14="http://schemas.microsoft.com/office/powerpoint/2010/main" val="17384760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Θέση περιεχομένου 4">
            <a:extLst>
              <a:ext uri="{FF2B5EF4-FFF2-40B4-BE49-F238E27FC236}">
                <a16:creationId xmlns:a16="http://schemas.microsoft.com/office/drawing/2014/main" id="{07002870-7706-4582-9F47-B4D2A80F69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4886" y="1659118"/>
            <a:ext cx="10573139" cy="4515968"/>
          </a:xfrm>
        </p:spPr>
      </p:pic>
      <p:sp>
        <p:nvSpPr>
          <p:cNvPr id="7" name="Τίτλος 1">
            <a:extLst>
              <a:ext uri="{FF2B5EF4-FFF2-40B4-BE49-F238E27FC236}">
                <a16:creationId xmlns:a16="http://schemas.microsoft.com/office/drawing/2014/main" id="{606BE2DE-9587-4BB0-82BD-824D5861B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71" y="176590"/>
            <a:ext cx="11160967" cy="1190298"/>
          </a:xfrm>
        </p:spPr>
        <p:txBody>
          <a:bodyPr>
            <a:normAutofit/>
          </a:bodyPr>
          <a:lstStyle/>
          <a:p>
            <a:r>
              <a:rPr lang="en-GB" sz="3600" b="1" dirty="0"/>
              <a:t>Cash Flow to Price Portfolios Cumulative Returns (Germany)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08429C-F2F3-4BD2-BECD-3EFFA45483DF}"/>
              </a:ext>
            </a:extLst>
          </p:cNvPr>
          <p:cNvSpPr txBox="1"/>
          <p:nvPr/>
        </p:nvSpPr>
        <p:spPr>
          <a:xfrm>
            <a:off x="924886" y="6175086"/>
            <a:ext cx="609460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i="1" dirty="0"/>
              <a:t>Source</a:t>
            </a:r>
            <a:r>
              <a:rPr lang="en-GB" sz="1600" dirty="0"/>
              <a:t>: K French database see references</a:t>
            </a:r>
          </a:p>
        </p:txBody>
      </p:sp>
    </p:spTree>
    <p:extLst>
      <p:ext uri="{BB962C8B-B14F-4D97-AF65-F5344CB8AC3E}">
        <p14:creationId xmlns:p14="http://schemas.microsoft.com/office/powerpoint/2010/main" val="28299107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>
            <a:extLst>
              <a:ext uri="{FF2B5EF4-FFF2-40B4-BE49-F238E27FC236}">
                <a16:creationId xmlns:a16="http://schemas.microsoft.com/office/drawing/2014/main" id="{3251DAEA-B2BF-3C95-947D-AC9DD0D8558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03315" y="980388"/>
            <a:ext cx="11095349" cy="5649012"/>
          </a:xfrm>
        </p:spPr>
        <p:txBody>
          <a:bodyPr>
            <a:normAutofit lnSpcReduction="10000"/>
          </a:bodyPr>
          <a:lstStyle/>
          <a:p>
            <a:pPr algn="just">
              <a:defRPr/>
            </a:pPr>
            <a:r>
              <a:rPr lang="en-US" altLang="el-GR" sz="2000" b="1" dirty="0"/>
              <a:t>Another approach is to use the </a:t>
            </a:r>
            <a:r>
              <a:rPr lang="en-US" altLang="el-GR" sz="2000" dirty="0"/>
              <a:t>concept of the </a:t>
            </a:r>
            <a:r>
              <a:rPr lang="en-US" altLang="el-GR" sz="2000" b="1" dirty="0">
                <a:solidFill>
                  <a:srgbClr val="FF0000"/>
                </a:solidFill>
              </a:rPr>
              <a:t>Enterprise Value </a:t>
            </a:r>
          </a:p>
          <a:p>
            <a:pPr marL="0" indent="0" algn="ctr" eaLnBrk="1" hangingPunct="1">
              <a:buFont typeface="Arial" panose="020B0604020202020204" pitchFamily="34" charset="0"/>
              <a:buNone/>
              <a:defRPr/>
            </a:pPr>
            <a:endParaRPr lang="en-US" altLang="el-GR" sz="2400" b="1" dirty="0">
              <a:solidFill>
                <a:srgbClr val="FF0000"/>
              </a:solidFill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  <a:defRPr/>
            </a:pPr>
            <a:r>
              <a:rPr lang="en-US" altLang="el-GR" sz="2400" b="1" dirty="0">
                <a:solidFill>
                  <a:srgbClr val="FF0000"/>
                </a:solidFill>
              </a:rPr>
              <a:t>Enterprise Value = MV of Equity + Debt – Cash </a:t>
            </a:r>
          </a:p>
          <a:p>
            <a:pPr algn="just" eaLnBrk="1" hangingPunct="1">
              <a:defRPr/>
            </a:pPr>
            <a:endParaRPr lang="en-US" altLang="el-GR" sz="2000" dirty="0"/>
          </a:p>
          <a:p>
            <a:pPr algn="just" eaLnBrk="1" hangingPunct="1">
              <a:defRPr/>
            </a:pPr>
            <a:r>
              <a:rPr lang="en-US" altLang="el-GR" sz="2000" dirty="0"/>
              <a:t>It is an estimate of how much it would cost to buy the company, pay its debt and keep the cash; the </a:t>
            </a:r>
            <a:r>
              <a:rPr lang="en-GB" altLang="el-GR" sz="2000" dirty="0"/>
              <a:t>value to whole firm to </a:t>
            </a:r>
            <a:r>
              <a:rPr lang="en-GB" altLang="el-GR" sz="2000" dirty="0">
                <a:solidFill>
                  <a:srgbClr val="FF0000"/>
                </a:solidFill>
              </a:rPr>
              <a:t>all investors </a:t>
            </a:r>
            <a:r>
              <a:rPr lang="en-GB" altLang="el-GR" sz="2000" dirty="0"/>
              <a:t>(equity and debt holders, etc.)</a:t>
            </a:r>
            <a:endParaRPr lang="en-US" altLang="el-GR" sz="2000" dirty="0"/>
          </a:p>
          <a:p>
            <a:pPr algn="just" eaLnBrk="1" hangingPunct="1">
              <a:defRPr/>
            </a:pPr>
            <a:endParaRPr lang="en-GB" altLang="el-GR" sz="2000" dirty="0"/>
          </a:p>
          <a:p>
            <a:pPr algn="just" eaLnBrk="1" hangingPunct="1">
              <a:defRPr/>
            </a:pPr>
            <a:r>
              <a:rPr lang="en-GB" altLang="el-GR" sz="2000" dirty="0"/>
              <a:t>By contrast, the MV of Equity (Market Capitalization) is the value to equity holders only</a:t>
            </a:r>
            <a:endParaRPr lang="en-US" altLang="el-GR" sz="2000" dirty="0"/>
          </a:p>
          <a:p>
            <a:pPr algn="just" eaLnBrk="1" hangingPunct="1">
              <a:defRPr/>
            </a:pPr>
            <a:endParaRPr lang="en-US" altLang="el-GR" sz="2000" dirty="0"/>
          </a:p>
          <a:p>
            <a:pPr marL="0" indent="0" algn="ctr" eaLnBrk="1" hangingPunct="1">
              <a:buFont typeface="Arial" panose="020B0604020202020204" pitchFamily="34" charset="0"/>
              <a:buNone/>
              <a:defRPr/>
            </a:pPr>
            <a:r>
              <a:rPr lang="en-US" altLang="el-GR" sz="2400" b="1" dirty="0">
                <a:solidFill>
                  <a:srgbClr val="FF0000"/>
                </a:solidFill>
              </a:rPr>
              <a:t>Enterprise Value / EBITA</a:t>
            </a:r>
          </a:p>
          <a:p>
            <a:pPr marL="0" indent="0" algn="ctr" eaLnBrk="1" hangingPunct="1">
              <a:buFont typeface="Arial" panose="020B0604020202020204" pitchFamily="34" charset="0"/>
              <a:buNone/>
              <a:defRPr/>
            </a:pPr>
            <a:r>
              <a:rPr lang="en-GB" sz="2400" b="1" dirty="0">
                <a:solidFill>
                  <a:srgbClr val="FF0000"/>
                </a:solidFill>
              </a:rPr>
              <a:t>Enterprise Value / EBIT </a:t>
            </a:r>
          </a:p>
          <a:p>
            <a:pPr algn="just">
              <a:defRPr/>
            </a:pPr>
            <a:endParaRPr lang="en-GB" sz="2000" dirty="0"/>
          </a:p>
          <a:p>
            <a:pPr algn="just">
              <a:defRPr/>
            </a:pPr>
            <a:r>
              <a:rPr lang="en-GB" sz="2000" dirty="0"/>
              <a:t>A low ratio compared to past ratios of the firm </a:t>
            </a:r>
            <a:r>
              <a:rPr lang="en-GB" sz="2000" dirty="0">
                <a:cs typeface="Arial" panose="020B0604020202020204" pitchFamily="34" charset="0"/>
              </a:rPr>
              <a:t>→</a:t>
            </a:r>
            <a:r>
              <a:rPr lang="en-GB" sz="2000" dirty="0"/>
              <a:t> </a:t>
            </a:r>
            <a:r>
              <a:rPr lang="en-GB" sz="2000" dirty="0">
                <a:solidFill>
                  <a:srgbClr val="FF0000"/>
                </a:solidFill>
              </a:rPr>
              <a:t>undervalued </a:t>
            </a:r>
          </a:p>
          <a:p>
            <a:pPr algn="just">
              <a:defRPr/>
            </a:pPr>
            <a:r>
              <a:rPr lang="en-GB" sz="2000" dirty="0"/>
              <a:t>A high ratio compared to past ratios of the firm → </a:t>
            </a:r>
            <a:r>
              <a:rPr lang="en-GB" sz="2000" dirty="0">
                <a:solidFill>
                  <a:srgbClr val="FF0000"/>
                </a:solidFill>
              </a:rPr>
              <a:t>overvalued </a:t>
            </a:r>
          </a:p>
          <a:p>
            <a:pPr marL="0" indent="0" algn="ctr" eaLnBrk="1" hangingPunct="1">
              <a:buFont typeface="Arial" panose="020B0604020202020204" pitchFamily="34" charset="0"/>
              <a:buNone/>
              <a:defRPr/>
            </a:pPr>
            <a:endParaRPr lang="en-US" altLang="el-GR" sz="2000" b="1" dirty="0"/>
          </a:p>
          <a:p>
            <a:pPr algn="just" eaLnBrk="1" hangingPunct="1">
              <a:defRPr/>
            </a:pPr>
            <a:endParaRPr lang="en-US" altLang="el-GR" sz="2000" dirty="0"/>
          </a:p>
          <a:p>
            <a:pPr algn="just" eaLnBrk="1" hangingPunct="1">
              <a:defRPr/>
            </a:pPr>
            <a:endParaRPr lang="en-US" altLang="el-GR" sz="2000" dirty="0"/>
          </a:p>
        </p:txBody>
      </p:sp>
      <p:sp>
        <p:nvSpPr>
          <p:cNvPr id="2" name="Τίτλος 1">
            <a:extLst>
              <a:ext uri="{FF2B5EF4-FFF2-40B4-BE49-F238E27FC236}">
                <a16:creationId xmlns:a16="http://schemas.microsoft.com/office/drawing/2014/main" id="{3085B60B-844E-F2B8-B86E-5B236FC7B1D8}"/>
              </a:ext>
            </a:extLst>
          </p:cNvPr>
          <p:cNvSpPr txBox="1">
            <a:spLocks noGrp="1"/>
          </p:cNvSpPr>
          <p:nvPr>
            <p:ph type="title"/>
          </p:nvPr>
        </p:nvSpPr>
        <p:spPr bwMode="auto">
          <a:xfrm>
            <a:off x="715650" y="228600"/>
            <a:ext cx="10983013" cy="62923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+mj-lt"/>
                <a:ea typeface="ヒラギノ角ゴ Pro W3" pitchFamily="-1" charset="-128"/>
                <a:cs typeface="ヒラギノ角ゴ Pro W3" pitchFamily="-1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9pPr>
          </a:lstStyle>
          <a:p>
            <a:pPr>
              <a:defRPr/>
            </a:pPr>
            <a:r>
              <a:rPr lang="en-GB" altLang="en-US" sz="3600" dirty="0"/>
              <a:t>Multiples</a:t>
            </a:r>
            <a:endParaRPr lang="en-GB" sz="3600" kern="0" dirty="0"/>
          </a:p>
        </p:txBody>
      </p:sp>
    </p:spTree>
  </p:cSld>
  <p:clrMapOvr>
    <a:masterClrMapping/>
  </p:clrMapOvr>
  <p:transition spd="med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4">
            <a:extLst>
              <a:ext uri="{FF2B5EF4-FFF2-40B4-BE49-F238E27FC236}">
                <a16:creationId xmlns:a16="http://schemas.microsoft.com/office/drawing/2014/main" id="{C16F71AA-DF5B-2B74-F9D5-BCFD159F9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3889" y="231267"/>
            <a:ext cx="10515600" cy="701675"/>
          </a:xfrm>
        </p:spPr>
        <p:txBody>
          <a:bodyPr/>
          <a:lstStyle/>
          <a:p>
            <a:r>
              <a:rPr lang="en-US" altLang="el-GR" sz="3600" b="1" dirty="0"/>
              <a:t>Multiples - Limitations</a:t>
            </a:r>
          </a:p>
        </p:txBody>
      </p:sp>
      <p:sp>
        <p:nvSpPr>
          <p:cNvPr id="163843" name="Rectangle 5">
            <a:extLst>
              <a:ext uri="{FF2B5EF4-FFF2-40B4-BE49-F238E27FC236}">
                <a16:creationId xmlns:a16="http://schemas.microsoft.com/office/drawing/2014/main" id="{84A8BB94-C1AF-7D9C-D600-ADD21E0041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889" y="1219199"/>
            <a:ext cx="11321591" cy="5407533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l-GR" sz="2000" dirty="0"/>
              <a:t>When valuing a firm using multiples, </a:t>
            </a:r>
            <a:r>
              <a:rPr lang="en-US" altLang="el-GR" sz="2000" dirty="0">
                <a:solidFill>
                  <a:srgbClr val="FF0000"/>
                </a:solidFill>
              </a:rPr>
              <a:t>there is no clear guidance </a:t>
            </a:r>
            <a:r>
              <a:rPr lang="en-US" altLang="el-GR" sz="2000" dirty="0"/>
              <a:t>about how to adjust for differences in expected future growth rates, risk, or differences in accounting policies.</a:t>
            </a:r>
          </a:p>
          <a:p>
            <a:pPr algn="just" eaLnBrk="1" hangingPunct="1">
              <a:spcBef>
                <a:spcPct val="60000"/>
              </a:spcBef>
            </a:pPr>
            <a:endParaRPr lang="en-US" altLang="el-GR" sz="2000" dirty="0"/>
          </a:p>
          <a:p>
            <a:pPr algn="just" eaLnBrk="1" hangingPunct="1">
              <a:spcBef>
                <a:spcPct val="60000"/>
              </a:spcBef>
            </a:pPr>
            <a:r>
              <a:rPr lang="en-US" altLang="el-GR" sz="2000" dirty="0"/>
              <a:t>Comparables only provide information regarding the value of a firm </a:t>
            </a:r>
            <a:r>
              <a:rPr lang="en-US" altLang="el-GR" sz="2000" dirty="0">
                <a:solidFill>
                  <a:srgbClr val="FF0000"/>
                </a:solidFill>
              </a:rPr>
              <a:t>relative to other firms </a:t>
            </a:r>
            <a:r>
              <a:rPr lang="en-US" altLang="el-GR" sz="2000" dirty="0"/>
              <a:t>in the comparison set. </a:t>
            </a:r>
          </a:p>
          <a:p>
            <a:pPr algn="just" eaLnBrk="1" hangingPunct="1">
              <a:spcBef>
                <a:spcPct val="60000"/>
              </a:spcBef>
            </a:pPr>
            <a:endParaRPr lang="en-US" altLang="el-GR" sz="2000" dirty="0"/>
          </a:p>
          <a:p>
            <a:pPr algn="just" eaLnBrk="1" hangingPunct="1">
              <a:spcBef>
                <a:spcPct val="60000"/>
              </a:spcBef>
            </a:pPr>
            <a:r>
              <a:rPr lang="en-US" altLang="el-GR" sz="2000" dirty="0"/>
              <a:t>Using multiples will not help us determine if an </a:t>
            </a:r>
            <a:r>
              <a:rPr lang="en-US" altLang="el-GR" sz="2000" dirty="0">
                <a:solidFill>
                  <a:srgbClr val="FF0000"/>
                </a:solidFill>
              </a:rPr>
              <a:t>entire industry </a:t>
            </a:r>
            <a:r>
              <a:rPr lang="en-US" altLang="el-GR" sz="2000" dirty="0"/>
              <a:t>is overvalued</a:t>
            </a:r>
          </a:p>
          <a:p>
            <a:pPr algn="just" eaLnBrk="1" hangingPunct="1">
              <a:spcBef>
                <a:spcPct val="60000"/>
              </a:spcBef>
            </a:pPr>
            <a:endParaRPr lang="en-GB" altLang="el-GR" sz="2000" dirty="0"/>
          </a:p>
          <a:p>
            <a:pPr algn="just" eaLnBrk="1" hangingPunct="1">
              <a:spcBef>
                <a:spcPct val="60000"/>
              </a:spcBef>
            </a:pPr>
            <a:r>
              <a:rPr lang="en-GB" altLang="el-GR" sz="2000" dirty="0"/>
              <a:t>Discounted cash flows methods have the </a:t>
            </a:r>
            <a:r>
              <a:rPr lang="en-GB" altLang="el-GR" sz="2000" dirty="0">
                <a:solidFill>
                  <a:srgbClr val="FF0000"/>
                </a:solidFill>
              </a:rPr>
              <a:t>advantage</a:t>
            </a:r>
            <a:r>
              <a:rPr lang="en-GB" altLang="el-GR" sz="2000" dirty="0"/>
              <a:t> that they can incorporate specific information about the firm’s cost of capital or future growth. </a:t>
            </a:r>
          </a:p>
          <a:p>
            <a:pPr algn="just" eaLnBrk="1" hangingPunct="1">
              <a:spcBef>
                <a:spcPct val="60000"/>
              </a:spcBef>
            </a:pPr>
            <a:endParaRPr lang="en-GB" altLang="el-GR" sz="2000" dirty="0"/>
          </a:p>
          <a:p>
            <a:pPr algn="just" eaLnBrk="1" hangingPunct="1">
              <a:spcBef>
                <a:spcPct val="60000"/>
              </a:spcBef>
            </a:pPr>
            <a:r>
              <a:rPr lang="en-GB" altLang="el-GR" sz="2000" dirty="0"/>
              <a:t>The discounted cash flow methods have the potential to be </a:t>
            </a:r>
            <a:r>
              <a:rPr lang="en-GB" altLang="el-GR" sz="2000" dirty="0">
                <a:solidFill>
                  <a:srgbClr val="FF0000"/>
                </a:solidFill>
              </a:rPr>
              <a:t>more accurate </a:t>
            </a:r>
            <a:r>
              <a:rPr lang="en-GB" altLang="el-GR" sz="2000" dirty="0"/>
              <a:t>than the use of a valuation multiple.</a:t>
            </a:r>
          </a:p>
          <a:p>
            <a:pPr lvl="1" algn="just" eaLnBrk="1" hangingPunct="1">
              <a:spcBef>
                <a:spcPct val="40000"/>
              </a:spcBef>
            </a:pPr>
            <a:endParaRPr lang="en-US" altLang="el-GR" dirty="0"/>
          </a:p>
        </p:txBody>
      </p:sp>
    </p:spTree>
  </p:cSld>
  <p:clrMapOvr>
    <a:masterClrMapping/>
  </p:clrMapOvr>
  <p:transition spd="med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4">
            <a:extLst>
              <a:ext uri="{FF2B5EF4-FFF2-40B4-BE49-F238E27FC236}">
                <a16:creationId xmlns:a16="http://schemas.microsoft.com/office/drawing/2014/main" id="{B3571FC6-CD78-E683-3D8C-DC84880C996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75035" y="303213"/>
            <a:ext cx="10245365" cy="534987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l-GR" sz="3600" b="1" dirty="0"/>
              <a:t>Financial Statement Analysis</a:t>
            </a:r>
          </a:p>
        </p:txBody>
      </p:sp>
      <p:sp>
        <p:nvSpPr>
          <p:cNvPr id="59395" name="Rectangle 5">
            <a:extLst>
              <a:ext uri="{FF2B5EF4-FFF2-40B4-BE49-F238E27FC236}">
                <a16:creationId xmlns:a16="http://schemas.microsoft.com/office/drawing/2014/main" id="{9B67047C-BE44-FCA3-E282-33025AA500B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490194" y="1018095"/>
            <a:ext cx="11349872" cy="5392132"/>
          </a:xfrm>
        </p:spPr>
        <p:txBody>
          <a:bodyPr>
            <a:normAutofit fontScale="92500" lnSpcReduction="10000"/>
          </a:bodyPr>
          <a:lstStyle/>
          <a:p>
            <a:pPr lvl="1" algn="just" eaLnBrk="1" hangingPunct="1">
              <a:spcBef>
                <a:spcPct val="70000"/>
              </a:spcBef>
              <a:defRPr/>
            </a:pPr>
            <a:r>
              <a:rPr lang="en-US" altLang="el-GR" sz="2200" dirty="0"/>
              <a:t>A significant role in valuation is played by the analysis of the Financial Statement </a:t>
            </a:r>
          </a:p>
          <a:p>
            <a:pPr lvl="1" algn="just" eaLnBrk="1" hangingPunct="1">
              <a:spcBef>
                <a:spcPct val="70000"/>
              </a:spcBef>
              <a:defRPr/>
            </a:pPr>
            <a:r>
              <a:rPr lang="en-US" altLang="el-GR" sz="2200" dirty="0"/>
              <a:t>An analyst/investor will perform </a:t>
            </a:r>
            <a:r>
              <a:rPr lang="en-US" altLang="el-GR" sz="2200" b="1" dirty="0">
                <a:solidFill>
                  <a:srgbClr val="FF0000"/>
                </a:solidFill>
              </a:rPr>
              <a:t>Financial Statement Analysis (FSA) </a:t>
            </a:r>
            <a:r>
              <a:rPr lang="en-US" altLang="el-GR" sz="2200" dirty="0"/>
              <a:t>to:</a:t>
            </a:r>
          </a:p>
          <a:p>
            <a:pPr lvl="1" algn="just" eaLnBrk="1" hangingPunct="1">
              <a:spcBef>
                <a:spcPct val="70000"/>
              </a:spcBef>
              <a:defRPr/>
            </a:pPr>
            <a:r>
              <a:rPr lang="en-US" altLang="el-GR" sz="2200" dirty="0"/>
              <a:t>Compare the performance of the firm over time</a:t>
            </a:r>
          </a:p>
          <a:p>
            <a:pPr lvl="1" algn="just" eaLnBrk="1" hangingPunct="1">
              <a:spcBef>
                <a:spcPct val="70000"/>
              </a:spcBef>
              <a:defRPr/>
            </a:pPr>
            <a:r>
              <a:rPr lang="en-US" altLang="el-GR" sz="2200" dirty="0"/>
              <a:t>Compare the performance of the firm with the industry/</a:t>
            </a:r>
            <a:r>
              <a:rPr lang="en-US" altLang="el-GR" sz="2200" dirty="0" err="1"/>
              <a:t>competotors</a:t>
            </a:r>
            <a:endParaRPr lang="en-GB" altLang="el-GR" sz="2200" b="1" dirty="0">
              <a:solidFill>
                <a:srgbClr val="FF0000"/>
              </a:solidFill>
            </a:endParaRPr>
          </a:p>
          <a:p>
            <a:pPr lvl="1" algn="just" eaLnBrk="1" hangingPunct="1">
              <a:spcBef>
                <a:spcPct val="70000"/>
              </a:spcBef>
              <a:defRPr/>
            </a:pPr>
            <a:r>
              <a:rPr lang="en-GB" altLang="el-GR" sz="2200" dirty="0"/>
              <a:t>Peer group analysis: establish a benchmark, (firms that have similar activity, same sector, similar assets, similar operation) </a:t>
            </a:r>
          </a:p>
          <a:p>
            <a:pPr lvl="1" algn="just" eaLnBrk="1" hangingPunct="1">
              <a:spcBef>
                <a:spcPct val="70000"/>
              </a:spcBef>
              <a:defRPr/>
            </a:pPr>
            <a:endParaRPr lang="en-US" altLang="el-GR" sz="2200" b="1" dirty="0">
              <a:solidFill>
                <a:srgbClr val="FF0000"/>
              </a:solidFill>
            </a:endParaRPr>
          </a:p>
          <a:p>
            <a:pPr lvl="1" algn="just" eaLnBrk="1" hangingPunct="1">
              <a:spcBef>
                <a:spcPct val="70000"/>
              </a:spcBef>
              <a:defRPr/>
            </a:pPr>
            <a:r>
              <a:rPr lang="en-US" altLang="el-GR" sz="2200" b="1" dirty="0">
                <a:solidFill>
                  <a:srgbClr val="FF0000"/>
                </a:solidFill>
              </a:rPr>
              <a:t>Ratio Analysis – Important Ratios</a:t>
            </a:r>
          </a:p>
          <a:p>
            <a:pPr marL="914400" lvl="1" indent="-457200" algn="just" eaLnBrk="1" hangingPunct="1">
              <a:spcBef>
                <a:spcPct val="70000"/>
              </a:spcBef>
              <a:buFontTx/>
              <a:buAutoNum type="arabicPeriod"/>
              <a:defRPr/>
            </a:pPr>
            <a:r>
              <a:rPr lang="en-US" altLang="el-GR" sz="2200" dirty="0"/>
              <a:t>Profitability Ratios (</a:t>
            </a:r>
            <a:r>
              <a:rPr lang="en-GB" altLang="el-GR" sz="2200" dirty="0"/>
              <a:t>financial efficiency, capacity for increased return on invested capital) </a:t>
            </a:r>
          </a:p>
          <a:p>
            <a:pPr marL="914400" lvl="1" indent="-457200" algn="just" eaLnBrk="1" hangingPunct="1">
              <a:spcBef>
                <a:spcPct val="70000"/>
              </a:spcBef>
              <a:buFontTx/>
              <a:buAutoNum type="arabicPeriod"/>
              <a:defRPr/>
            </a:pPr>
            <a:r>
              <a:rPr lang="en-US" altLang="el-GR" sz="2200" dirty="0"/>
              <a:t>Liquidity Ratios (</a:t>
            </a:r>
            <a:r>
              <a:rPr lang="en-GB" altLang="el-GR" sz="2200" dirty="0"/>
              <a:t>ability to meet maturing short-term obligations, ability to avoid insolvency) </a:t>
            </a:r>
          </a:p>
          <a:p>
            <a:pPr marL="914400" lvl="1" indent="-457200" algn="just" eaLnBrk="1" hangingPunct="1">
              <a:spcBef>
                <a:spcPct val="70000"/>
              </a:spcBef>
              <a:buFontTx/>
              <a:buAutoNum type="arabicPeriod"/>
              <a:defRPr/>
            </a:pPr>
            <a:r>
              <a:rPr lang="en-US" altLang="el-GR" sz="2200" dirty="0"/>
              <a:t>Leverage Ratios (</a:t>
            </a:r>
            <a:r>
              <a:rPr lang="en-GB" altLang="el-GR" sz="2200" dirty="0"/>
              <a:t>how assets are financed: equity or liabilities)</a:t>
            </a:r>
          </a:p>
          <a:p>
            <a:pPr marL="914400" lvl="1" indent="-457200" algn="just" eaLnBrk="1" hangingPunct="1">
              <a:spcBef>
                <a:spcPct val="70000"/>
              </a:spcBef>
              <a:buFontTx/>
              <a:buAutoNum type="arabicPeriod"/>
              <a:defRPr/>
            </a:pPr>
            <a:r>
              <a:rPr lang="en-US" altLang="el-GR" sz="2200" dirty="0"/>
              <a:t>Valuation Ratios (see also above) </a:t>
            </a:r>
          </a:p>
          <a:p>
            <a:pPr lvl="1" eaLnBrk="1" hangingPunct="1">
              <a:spcBef>
                <a:spcPct val="70000"/>
              </a:spcBef>
              <a:defRPr/>
            </a:pPr>
            <a:endParaRPr lang="en-US" altLang="el-GR" sz="2000" dirty="0"/>
          </a:p>
          <a:p>
            <a:pPr lvl="1" eaLnBrk="1" hangingPunct="1">
              <a:spcBef>
                <a:spcPct val="70000"/>
              </a:spcBef>
              <a:defRPr/>
            </a:pPr>
            <a:endParaRPr lang="en-US" altLang="el-GR" sz="2000" dirty="0"/>
          </a:p>
          <a:p>
            <a:pPr lvl="1" eaLnBrk="1" hangingPunct="1">
              <a:spcBef>
                <a:spcPct val="70000"/>
              </a:spcBef>
              <a:defRPr/>
            </a:pPr>
            <a:endParaRPr lang="en-US" altLang="el-GR" dirty="0"/>
          </a:p>
          <a:p>
            <a:pPr lvl="1" eaLnBrk="1" hangingPunct="1">
              <a:spcBef>
                <a:spcPct val="70000"/>
              </a:spcBef>
              <a:defRPr/>
            </a:pPr>
            <a:endParaRPr lang="en-US" altLang="el-GR" dirty="0"/>
          </a:p>
          <a:p>
            <a:pPr lvl="1" eaLnBrk="1" hangingPunct="1">
              <a:spcBef>
                <a:spcPct val="70000"/>
              </a:spcBef>
              <a:defRPr/>
            </a:pPr>
            <a:endParaRPr lang="en-US" altLang="el-GR" b="1" dirty="0"/>
          </a:p>
        </p:txBody>
      </p:sp>
    </p:spTree>
  </p:cSld>
  <p:clrMapOvr>
    <a:masterClrMapping/>
  </p:clrMapOvr>
  <p:transition spd="med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9" name="Θέση περιεχομένου 3">
            <a:extLst>
              <a:ext uri="{FF2B5EF4-FFF2-40B4-BE49-F238E27FC236}">
                <a16:creationId xmlns:a16="http://schemas.microsoft.com/office/drawing/2014/main" id="{AE3EFB33-ECBE-2EF4-7607-DFF510C4568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81666" y="1084082"/>
            <a:ext cx="8889475" cy="5514681"/>
          </a:xfrm>
        </p:spPr>
      </p:pic>
      <p:sp>
        <p:nvSpPr>
          <p:cNvPr id="4" name="Rectangle 4">
            <a:extLst>
              <a:ext uri="{FF2B5EF4-FFF2-40B4-BE49-F238E27FC236}">
                <a16:creationId xmlns:a16="http://schemas.microsoft.com/office/drawing/2014/main" id="{E08F09D4-12EE-F1DD-F53D-304740F8E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384" y="138883"/>
            <a:ext cx="10515600" cy="794372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l-GR" sz="3600" b="1" dirty="0"/>
              <a:t>Financial Statement Analysis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Θέση περιεχομένου 2">
            <a:extLst>
              <a:ext uri="{FF2B5EF4-FFF2-40B4-BE49-F238E27FC236}">
                <a16:creationId xmlns:a16="http://schemas.microsoft.com/office/drawing/2014/main" id="{132C4027-3127-87F9-1D36-8263EE2B324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89407" y="1187778"/>
            <a:ext cx="11454353" cy="5241302"/>
          </a:xfrm>
        </p:spPr>
        <p:txBody>
          <a:bodyPr>
            <a:normAutofit fontScale="92500" lnSpcReduction="10000"/>
          </a:bodyPr>
          <a:lstStyle/>
          <a:p>
            <a:pPr algn="just" eaLnBrk="1" hangingPunct="1"/>
            <a:r>
              <a:rPr lang="en-US" altLang="el-GR" sz="2200" dirty="0"/>
              <a:t>Before we procced discussing FSA let us first </a:t>
            </a:r>
            <a:r>
              <a:rPr lang="en-US" altLang="el-GR" sz="2200" b="1" dirty="0">
                <a:solidFill>
                  <a:srgbClr val="FF0000"/>
                </a:solidFill>
              </a:rPr>
              <a:t>review</a:t>
            </a:r>
            <a:r>
              <a:rPr lang="en-US" altLang="el-GR" sz="2200" dirty="0"/>
              <a:t> the most important </a:t>
            </a:r>
            <a:r>
              <a:rPr lang="en-US" altLang="el-GR" sz="2200" b="1" dirty="0">
                <a:solidFill>
                  <a:srgbClr val="FF0000"/>
                </a:solidFill>
              </a:rPr>
              <a:t>Financial Statements</a:t>
            </a:r>
          </a:p>
          <a:p>
            <a:pPr marL="0" indent="0" algn="just" eaLnBrk="1" hangingPunct="1">
              <a:buNone/>
            </a:pPr>
            <a:r>
              <a:rPr lang="en-GB" altLang="el-GR" sz="2200" dirty="0"/>
              <a:t>	→	accounting reports with past information</a:t>
            </a:r>
          </a:p>
          <a:p>
            <a:pPr algn="just" eaLnBrk="1" hangingPunct="1"/>
            <a:endParaRPr lang="en-US" altLang="el-GR" sz="2200" dirty="0"/>
          </a:p>
          <a:p>
            <a:pPr algn="just" eaLnBrk="1" hangingPunct="1"/>
            <a:r>
              <a:rPr lang="en-US" altLang="el-GR" sz="2200" dirty="0"/>
              <a:t>They are issued on a </a:t>
            </a:r>
            <a:r>
              <a:rPr lang="en-US" altLang="el-GR" sz="2200" b="1" dirty="0">
                <a:solidFill>
                  <a:srgbClr val="FF0000"/>
                </a:solidFill>
              </a:rPr>
              <a:t>regular basis </a:t>
            </a:r>
            <a:r>
              <a:rPr lang="en-US" altLang="el-GR" sz="2200" dirty="0"/>
              <a:t>to communicate financial  information to stakeholders</a:t>
            </a:r>
          </a:p>
          <a:p>
            <a:pPr algn="just" eaLnBrk="1" hangingPunct="1"/>
            <a:endParaRPr lang="en-US" altLang="el-GR" sz="2200" dirty="0"/>
          </a:p>
          <a:p>
            <a:pPr algn="just" eaLnBrk="1" hangingPunct="1"/>
            <a:r>
              <a:rPr lang="en-US" altLang="el-GR" sz="2200" dirty="0"/>
              <a:t>In most countries they are </a:t>
            </a:r>
            <a:r>
              <a:rPr lang="en-US" altLang="el-GR" sz="2200" b="1" dirty="0">
                <a:solidFill>
                  <a:srgbClr val="FF0000"/>
                </a:solidFill>
              </a:rPr>
              <a:t>filled with the relevant regulators </a:t>
            </a:r>
          </a:p>
          <a:p>
            <a:pPr algn="just" eaLnBrk="1" hangingPunct="1"/>
            <a:endParaRPr lang="en-US" altLang="el-GR" sz="2200" b="1" dirty="0">
              <a:solidFill>
                <a:srgbClr val="FF0000"/>
              </a:solidFill>
            </a:endParaRPr>
          </a:p>
          <a:p>
            <a:pPr algn="just" eaLnBrk="1" hangingPunct="1"/>
            <a:r>
              <a:rPr lang="en-US" altLang="el-GR" sz="2200" dirty="0"/>
              <a:t>They are also sent to the shareholders</a:t>
            </a:r>
          </a:p>
          <a:p>
            <a:pPr algn="just" eaLnBrk="1" hangingPunct="1"/>
            <a:endParaRPr lang="en-US" altLang="el-GR" sz="2200" dirty="0"/>
          </a:p>
          <a:p>
            <a:pPr algn="just" eaLnBrk="1" hangingPunct="1"/>
            <a:r>
              <a:rPr lang="en-US" altLang="el-GR" sz="2200" dirty="0"/>
              <a:t>They must be </a:t>
            </a:r>
            <a:r>
              <a:rPr lang="en-GB" altLang="el-GR" sz="2200" b="1" dirty="0">
                <a:solidFill>
                  <a:srgbClr val="FF0000"/>
                </a:solidFill>
              </a:rPr>
              <a:t>understandable and accurate </a:t>
            </a:r>
          </a:p>
          <a:p>
            <a:pPr algn="just" eaLnBrk="1" hangingPunct="1"/>
            <a:endParaRPr lang="en-GB" altLang="el-GR" sz="2200" dirty="0"/>
          </a:p>
          <a:p>
            <a:pPr algn="just" eaLnBrk="1" hangingPunct="1"/>
            <a:r>
              <a:rPr lang="en-GB" altLang="el-GR" sz="2200" dirty="0"/>
              <a:t>They are evaluated by a neutral third party </a:t>
            </a:r>
            <a:r>
              <a:rPr lang="en-GB" altLang="el-GR" sz="2200" b="1" dirty="0">
                <a:solidFill>
                  <a:srgbClr val="FF0000"/>
                </a:solidFill>
              </a:rPr>
              <a:t>(auditors) </a:t>
            </a:r>
          </a:p>
          <a:p>
            <a:pPr algn="just" eaLnBrk="1" hangingPunct="1"/>
            <a:endParaRPr lang="en-GB" altLang="el-GR" sz="2200" dirty="0"/>
          </a:p>
          <a:p>
            <a:pPr algn="just" eaLnBrk="1" hangingPunct="1"/>
            <a:r>
              <a:rPr lang="en-GB" altLang="el-GR" sz="2200" dirty="0"/>
              <a:t>The auditors ensure they are prepared according to the  relevant regulations/guidelines </a:t>
            </a:r>
          </a:p>
          <a:p>
            <a:pPr algn="just" eaLnBrk="1" hangingPunct="1"/>
            <a:endParaRPr lang="en-GB" altLang="el-GR" sz="2200" dirty="0"/>
          </a:p>
          <a:p>
            <a:pPr algn="just" eaLnBrk="1" hangingPunct="1"/>
            <a:endParaRPr lang="en-GB" altLang="el-GR" sz="2000" dirty="0"/>
          </a:p>
        </p:txBody>
      </p:sp>
      <p:sp>
        <p:nvSpPr>
          <p:cNvPr id="3" name="Τίτλος 2">
            <a:extLst>
              <a:ext uri="{FF2B5EF4-FFF2-40B4-BE49-F238E27FC236}">
                <a16:creationId xmlns:a16="http://schemas.microsoft.com/office/drawing/2014/main" id="{51696DED-BF09-A52A-F764-1580BD1BE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9408" y="297991"/>
            <a:ext cx="11350658" cy="766091"/>
          </a:xfrm>
        </p:spPr>
        <p:txBody>
          <a:bodyPr>
            <a:normAutofit/>
          </a:bodyPr>
          <a:lstStyle/>
          <a:p>
            <a:r>
              <a:rPr lang="en-US" altLang="el-GR" sz="3600" b="1" dirty="0"/>
              <a:t>Financial Statement Analysis</a:t>
            </a:r>
            <a:endParaRPr lang="el-GR" sz="36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Θέση περιεχομένου 2">
            <a:extLst>
              <a:ext uri="{FF2B5EF4-FFF2-40B4-BE49-F238E27FC236}">
                <a16:creationId xmlns:a16="http://schemas.microsoft.com/office/drawing/2014/main" id="{A1C334D2-1FA0-748E-2A50-16551FDA437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93103" y="1175208"/>
            <a:ext cx="11237536" cy="5181600"/>
          </a:xfrm>
        </p:spPr>
        <p:txBody>
          <a:bodyPr/>
          <a:lstStyle/>
          <a:p>
            <a:pPr algn="just"/>
            <a:endParaRPr lang="en-GB" altLang="en-US" sz="2000" dirty="0"/>
          </a:p>
          <a:p>
            <a:pPr algn="just"/>
            <a:r>
              <a:rPr lang="en-GB" altLang="en-US" sz="2000" dirty="0"/>
              <a:t>The Financial Accounting Standards Board (FASB) in the USA established the: </a:t>
            </a:r>
          </a:p>
          <a:p>
            <a:pPr marL="0" indent="0" algn="just">
              <a:buNone/>
            </a:pPr>
            <a:r>
              <a:rPr lang="en-GB" altLang="en-US" sz="2000" b="1" dirty="0">
                <a:solidFill>
                  <a:srgbClr val="FF0000"/>
                </a:solidFill>
              </a:rPr>
              <a:t>	→	Generally Accepted Accounting Principles (GAAP) </a:t>
            </a:r>
          </a:p>
          <a:p>
            <a:pPr algn="just"/>
            <a:endParaRPr lang="en-GB" altLang="en-US" sz="2000" b="1" dirty="0">
              <a:solidFill>
                <a:srgbClr val="FF0000"/>
              </a:solidFill>
            </a:endParaRPr>
          </a:p>
          <a:p>
            <a:pPr algn="just"/>
            <a:r>
              <a:rPr lang="en-GB" altLang="en-US" sz="2000" b="1" dirty="0">
                <a:solidFill>
                  <a:srgbClr val="FF0000"/>
                </a:solidFill>
              </a:rPr>
              <a:t>GAAP: </a:t>
            </a:r>
            <a:r>
              <a:rPr lang="en-GB" altLang="en-US" sz="2000" dirty="0"/>
              <a:t>provides a common set of rules and a standard format for public companies to use when they prepare their reports. </a:t>
            </a:r>
          </a:p>
          <a:p>
            <a:pPr algn="just"/>
            <a:endParaRPr lang="en-GB" altLang="en-US" sz="2000" dirty="0"/>
          </a:p>
          <a:p>
            <a:pPr algn="just"/>
            <a:r>
              <a:rPr lang="en-GB" altLang="en-US" sz="2000" dirty="0"/>
              <a:t>This standardization also makes it easier to compare the financial results of different firms.</a:t>
            </a:r>
          </a:p>
          <a:p>
            <a:pPr algn="just"/>
            <a:endParaRPr lang="en-GB" altLang="en-US" sz="2000" dirty="0"/>
          </a:p>
          <a:p>
            <a:pPr algn="just"/>
            <a:r>
              <a:rPr lang="en-GB" altLang="en-US" sz="2000" dirty="0"/>
              <a:t>Important harmonization (1973) when 10 countries (including the US) established the: </a:t>
            </a:r>
          </a:p>
          <a:p>
            <a:pPr marL="0" indent="0" algn="just">
              <a:buNone/>
            </a:pPr>
            <a:r>
              <a:rPr lang="en-GB" altLang="en-US" sz="2000" b="1" dirty="0">
                <a:solidFill>
                  <a:srgbClr val="FF0000"/>
                </a:solidFill>
              </a:rPr>
              <a:t>	→	International Accounting Standards Committee</a:t>
            </a:r>
          </a:p>
          <a:p>
            <a:pPr algn="just"/>
            <a:endParaRPr lang="en-GB" altLang="en-US" sz="2000" dirty="0"/>
          </a:p>
          <a:p>
            <a:pPr algn="just"/>
            <a:r>
              <a:rPr lang="en-GB" altLang="en-US" sz="2000" dirty="0"/>
              <a:t>This led to the </a:t>
            </a:r>
            <a:r>
              <a:rPr lang="en-GB" altLang="en-US" sz="2000" b="1" dirty="0">
                <a:solidFill>
                  <a:srgbClr val="FF0000"/>
                </a:solidFill>
              </a:rPr>
              <a:t>International Financial Reporting Standards (IFRS).</a:t>
            </a:r>
          </a:p>
        </p:txBody>
      </p:sp>
      <p:sp>
        <p:nvSpPr>
          <p:cNvPr id="4" name="Τίτλος 2">
            <a:extLst>
              <a:ext uri="{FF2B5EF4-FFF2-40B4-BE49-F238E27FC236}">
                <a16:creationId xmlns:a16="http://schemas.microsoft.com/office/drawing/2014/main" id="{B38B74D8-1CA3-FA25-2221-AA790A9CF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3103" y="270858"/>
            <a:ext cx="10515600" cy="775518"/>
          </a:xfrm>
        </p:spPr>
        <p:txBody>
          <a:bodyPr>
            <a:normAutofit/>
          </a:bodyPr>
          <a:lstStyle/>
          <a:p>
            <a:r>
              <a:rPr lang="en-US" altLang="el-GR" sz="3600" b="1" dirty="0"/>
              <a:t>Financial Statement Analysis</a:t>
            </a:r>
            <a:endParaRPr lang="el-GR" sz="360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>
            <a:extLst>
              <a:ext uri="{FF2B5EF4-FFF2-40B4-BE49-F238E27FC236}">
                <a16:creationId xmlns:a16="http://schemas.microsoft.com/office/drawing/2014/main" id="{5404566C-523F-3FC9-29C7-DBB3849187C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303213"/>
            <a:ext cx="9906000" cy="763587"/>
          </a:xfrm>
        </p:spPr>
        <p:txBody>
          <a:bodyPr/>
          <a:lstStyle/>
          <a:p>
            <a:pPr eaLnBrk="1" hangingPunct="1"/>
            <a:r>
              <a:rPr lang="en-US" altLang="el-GR" sz="3600" b="1" dirty="0"/>
              <a:t>Financial Statements</a:t>
            </a:r>
            <a:endParaRPr lang="en-US" altLang="el-GR" sz="3600" dirty="0"/>
          </a:p>
        </p:txBody>
      </p:sp>
      <p:sp>
        <p:nvSpPr>
          <p:cNvPr id="6147" name="Rectangle 5">
            <a:extLst>
              <a:ext uri="{FF2B5EF4-FFF2-40B4-BE49-F238E27FC236}">
                <a16:creationId xmlns:a16="http://schemas.microsoft.com/office/drawing/2014/main" id="{53F3E745-78DA-8333-4163-7300BCEF28C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22082" y="1857079"/>
            <a:ext cx="11547835" cy="4260917"/>
          </a:xfrm>
        </p:spPr>
        <p:txBody>
          <a:bodyPr>
            <a:normAutofit/>
          </a:bodyPr>
          <a:lstStyle/>
          <a:p>
            <a:pPr marL="457200" lvl="1" indent="0" eaLnBrk="1" hangingPunct="1">
              <a:spcBef>
                <a:spcPct val="70000"/>
              </a:spcBef>
              <a:buFontTx/>
              <a:buNone/>
            </a:pPr>
            <a:r>
              <a:rPr lang="en-US" altLang="el-GR" sz="2000" dirty="0"/>
              <a:t>1. </a:t>
            </a:r>
            <a:r>
              <a:rPr lang="en-US" altLang="el-GR" sz="2000" b="1" dirty="0"/>
              <a:t>Balance Sheet 				</a:t>
            </a:r>
            <a:r>
              <a:rPr lang="en-US" altLang="el-GR" sz="2000" i="1" dirty="0"/>
              <a:t>(</a:t>
            </a:r>
            <a:r>
              <a:rPr lang="en-GB" altLang="el-GR" sz="2000" i="1" dirty="0"/>
              <a:t>lists the firm’s assets and liabilities)</a:t>
            </a:r>
            <a:endParaRPr lang="en-US" altLang="el-GR" sz="2000" i="1" dirty="0"/>
          </a:p>
          <a:p>
            <a:pPr marL="457200" lvl="1" indent="0" eaLnBrk="1" hangingPunct="1">
              <a:spcBef>
                <a:spcPct val="70000"/>
              </a:spcBef>
              <a:buFontTx/>
              <a:buNone/>
            </a:pPr>
            <a:endParaRPr lang="en-US" altLang="el-GR" sz="2000" dirty="0"/>
          </a:p>
          <a:p>
            <a:pPr marL="457200" lvl="1" indent="0" eaLnBrk="1" hangingPunct="1">
              <a:spcBef>
                <a:spcPct val="70000"/>
              </a:spcBef>
              <a:buFontTx/>
              <a:buNone/>
            </a:pPr>
            <a:r>
              <a:rPr lang="en-US" altLang="el-GR" sz="2000" dirty="0"/>
              <a:t>2. </a:t>
            </a:r>
            <a:r>
              <a:rPr lang="en-US" altLang="el-GR" sz="2000" b="1" dirty="0"/>
              <a:t>Income Statement 			</a:t>
            </a:r>
            <a:r>
              <a:rPr lang="en-US" altLang="el-GR" sz="2000" i="1" dirty="0"/>
              <a:t>(</a:t>
            </a:r>
            <a:r>
              <a:rPr lang="en-GB" altLang="el-GR" sz="2000" i="1" dirty="0"/>
              <a:t>revenues and expenses over a period of time)</a:t>
            </a:r>
            <a:endParaRPr lang="en-US" altLang="el-GR" sz="2000" i="1" dirty="0"/>
          </a:p>
          <a:p>
            <a:pPr marL="457200" lvl="1" indent="0" eaLnBrk="1" hangingPunct="1">
              <a:spcBef>
                <a:spcPct val="70000"/>
              </a:spcBef>
              <a:buFontTx/>
              <a:buNone/>
            </a:pPr>
            <a:endParaRPr lang="en-US" altLang="el-GR" sz="2000" dirty="0"/>
          </a:p>
          <a:p>
            <a:pPr marL="457200" lvl="1" indent="0" eaLnBrk="1" hangingPunct="1">
              <a:spcBef>
                <a:spcPct val="70000"/>
              </a:spcBef>
              <a:buFontTx/>
              <a:buNone/>
            </a:pPr>
            <a:r>
              <a:rPr lang="en-US" altLang="el-GR" sz="2000" dirty="0"/>
              <a:t>3. </a:t>
            </a:r>
            <a:r>
              <a:rPr lang="en-US" altLang="el-GR" sz="2000" b="1" dirty="0"/>
              <a:t>Statement of Cash Flows 			</a:t>
            </a:r>
            <a:r>
              <a:rPr lang="en-US" altLang="el-GR" sz="2000" i="1" dirty="0"/>
              <a:t>(</a:t>
            </a:r>
            <a:r>
              <a:rPr lang="en-GB" altLang="el-GR" sz="2000" i="1" dirty="0"/>
              <a:t>the amount of cash the firm has earned)</a:t>
            </a:r>
            <a:endParaRPr lang="en-US" altLang="el-GR" sz="2000" i="1" dirty="0"/>
          </a:p>
          <a:p>
            <a:pPr marL="457200" lvl="1" indent="0" eaLnBrk="1" hangingPunct="1">
              <a:spcBef>
                <a:spcPct val="70000"/>
              </a:spcBef>
              <a:buFontTx/>
              <a:buNone/>
            </a:pPr>
            <a:endParaRPr lang="en-US" altLang="el-GR" sz="2000" dirty="0"/>
          </a:p>
          <a:p>
            <a:pPr marL="457200" lvl="1" indent="0" eaLnBrk="1" hangingPunct="1">
              <a:spcBef>
                <a:spcPct val="70000"/>
              </a:spcBef>
              <a:buFontTx/>
              <a:buNone/>
            </a:pPr>
            <a:r>
              <a:rPr lang="en-US" altLang="el-GR" sz="2000" dirty="0"/>
              <a:t>4. </a:t>
            </a:r>
            <a:r>
              <a:rPr lang="en-US" altLang="el-GR" sz="2000" b="1" dirty="0"/>
              <a:t>Statement of Stockholders’ Equity 	</a:t>
            </a:r>
            <a:r>
              <a:rPr lang="en-US" altLang="el-GR" sz="2000" i="1" dirty="0"/>
              <a:t>(</a:t>
            </a:r>
            <a:r>
              <a:rPr lang="en-GB" altLang="el-GR" sz="2000" i="1" dirty="0"/>
              <a:t>equity explained broken down to the amount that 							came from issuing shares versus retained earnings)</a:t>
            </a:r>
            <a:endParaRPr lang="en-US" altLang="el-GR" sz="2000" i="1" dirty="0"/>
          </a:p>
        </p:txBody>
      </p:sp>
    </p:spTree>
  </p:cSld>
  <p:clrMapOvr>
    <a:masterClrMapping/>
  </p:clrMapOvr>
  <p:transition spd="med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7">
            <a:extLst>
              <a:ext uri="{FF2B5EF4-FFF2-40B4-BE49-F238E27FC236}">
                <a16:creationId xmlns:a16="http://schemas.microsoft.com/office/drawing/2014/main" id="{E6AC0EDA-96E9-138A-09D5-3D1AE561762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990600" y="1143000"/>
            <a:ext cx="5105400" cy="5029200"/>
          </a:xfrm>
        </p:spPr>
        <p:txBody>
          <a:bodyPr/>
          <a:lstStyle/>
          <a:p>
            <a:pPr eaLnBrk="1" hangingPunct="1">
              <a:defRPr/>
            </a:pPr>
            <a:endParaRPr lang="en-US" altLang="el-GR" sz="2000" dirty="0"/>
          </a:p>
          <a:p>
            <a:pPr eaLnBrk="1" hangingPunct="1">
              <a:defRPr/>
            </a:pPr>
            <a:r>
              <a:rPr lang="en-US" altLang="el-GR" sz="2000" dirty="0"/>
              <a:t>The </a:t>
            </a:r>
            <a:r>
              <a:rPr lang="en-US" altLang="el-GR" sz="2000" b="1" dirty="0">
                <a:solidFill>
                  <a:srgbClr val="FF0000"/>
                </a:solidFill>
              </a:rPr>
              <a:t>financial position </a:t>
            </a:r>
            <a:r>
              <a:rPr lang="en-US" altLang="el-GR" sz="2000" dirty="0"/>
              <a:t>of a Firm (snapshot)</a:t>
            </a:r>
          </a:p>
          <a:p>
            <a:pPr eaLnBrk="1" hangingPunct="1">
              <a:spcBef>
                <a:spcPct val="60000"/>
              </a:spcBef>
              <a:defRPr/>
            </a:pPr>
            <a:endParaRPr lang="en-US" altLang="el-GR" sz="2000" dirty="0"/>
          </a:p>
          <a:p>
            <a:pPr marL="0" indent="0" algn="ctr" eaLnBrk="1" hangingPunct="1">
              <a:spcBef>
                <a:spcPct val="60000"/>
              </a:spcBef>
              <a:buFont typeface="Arial" panose="020B0604020202020204" pitchFamily="34" charset="0"/>
              <a:buNone/>
              <a:defRPr/>
            </a:pPr>
            <a:r>
              <a:rPr lang="en-US" altLang="el-GR" sz="2000" b="1" dirty="0"/>
              <a:t>Balance Sheet Identity:</a:t>
            </a:r>
          </a:p>
          <a:p>
            <a:pPr marL="0" indent="0" algn="ctr" eaLnBrk="1" hangingPunct="1">
              <a:spcBef>
                <a:spcPct val="60000"/>
              </a:spcBef>
              <a:buFont typeface="Arial" panose="020B0604020202020204" pitchFamily="34" charset="0"/>
              <a:buNone/>
              <a:defRPr/>
            </a:pPr>
            <a:r>
              <a:rPr lang="en-GB" altLang="el-GR" sz="2000" dirty="0">
                <a:solidFill>
                  <a:srgbClr val="FF0000"/>
                </a:solidFill>
              </a:rPr>
              <a:t>Assets = Liabilities + Stockholder’s Equity</a:t>
            </a:r>
            <a:endParaRPr lang="en-US" altLang="el-GR" sz="2000" dirty="0">
              <a:solidFill>
                <a:srgbClr val="FF0000"/>
              </a:solidFill>
            </a:endParaRPr>
          </a:p>
          <a:p>
            <a:pPr eaLnBrk="1" hangingPunct="1">
              <a:spcBef>
                <a:spcPct val="60000"/>
              </a:spcBef>
              <a:defRPr/>
            </a:pPr>
            <a:endParaRPr lang="en-US" altLang="el-GR" sz="2000" dirty="0"/>
          </a:p>
          <a:p>
            <a:pPr algn="just" eaLnBrk="1" hangingPunct="1">
              <a:spcBef>
                <a:spcPct val="60000"/>
              </a:spcBef>
              <a:defRPr/>
            </a:pPr>
            <a:r>
              <a:rPr lang="en-GB" altLang="el-GR" sz="2000" b="1" dirty="0"/>
              <a:t>Assets:</a:t>
            </a:r>
            <a:r>
              <a:rPr lang="en-GB" altLang="el-GR" sz="2000" dirty="0"/>
              <a:t> what X </a:t>
            </a:r>
            <a:r>
              <a:rPr lang="en-GB" altLang="el-GR" sz="2000" dirty="0">
                <a:solidFill>
                  <a:srgbClr val="FF0000"/>
                </a:solidFill>
              </a:rPr>
              <a:t>owns</a:t>
            </a:r>
          </a:p>
          <a:p>
            <a:pPr algn="just" eaLnBrk="1" hangingPunct="1">
              <a:spcBef>
                <a:spcPct val="60000"/>
              </a:spcBef>
              <a:defRPr/>
            </a:pPr>
            <a:r>
              <a:rPr lang="en-GB" altLang="el-GR" sz="2000" b="1" dirty="0"/>
              <a:t>Liabilities: </a:t>
            </a:r>
            <a:r>
              <a:rPr lang="en-GB" altLang="el-GR" sz="2000" dirty="0"/>
              <a:t>what X </a:t>
            </a:r>
            <a:r>
              <a:rPr lang="en-GB" altLang="el-GR" sz="2000" dirty="0">
                <a:solidFill>
                  <a:srgbClr val="FF0000"/>
                </a:solidFill>
              </a:rPr>
              <a:t>owes</a:t>
            </a:r>
          </a:p>
          <a:p>
            <a:pPr algn="just" eaLnBrk="1" hangingPunct="1">
              <a:spcBef>
                <a:spcPct val="60000"/>
              </a:spcBef>
              <a:defRPr/>
            </a:pPr>
            <a:r>
              <a:rPr lang="en-GB" altLang="el-GR" sz="2000" b="1" dirty="0"/>
              <a:t>Stockholder’s Equity: </a:t>
            </a:r>
            <a:r>
              <a:rPr lang="en-GB" altLang="el-GR" sz="2000" dirty="0"/>
              <a:t>the </a:t>
            </a:r>
            <a:r>
              <a:rPr lang="en-GB" altLang="el-GR" sz="2000" dirty="0">
                <a:solidFill>
                  <a:srgbClr val="FF0000"/>
                </a:solidFill>
              </a:rPr>
              <a:t>difference</a:t>
            </a:r>
            <a:r>
              <a:rPr lang="en-GB" altLang="el-GR" sz="2000" dirty="0"/>
              <a:t> between assets and liabilities</a:t>
            </a:r>
          </a:p>
          <a:p>
            <a:pPr algn="just" eaLnBrk="1" hangingPunct="1">
              <a:spcBef>
                <a:spcPct val="60000"/>
              </a:spcBef>
              <a:defRPr/>
            </a:pPr>
            <a:r>
              <a:rPr lang="en-GB" altLang="el-GR" sz="2000" dirty="0"/>
              <a:t> It is the owners' equity or </a:t>
            </a:r>
            <a:r>
              <a:rPr lang="en-GB" altLang="el-GR" sz="2000" b="1" dirty="0"/>
              <a:t>what will remain</a:t>
            </a:r>
            <a:r>
              <a:rPr lang="en-GB" altLang="el-GR" sz="2000" dirty="0"/>
              <a:t> if X pays all the liabilities</a:t>
            </a:r>
          </a:p>
          <a:p>
            <a:pPr eaLnBrk="1" hangingPunct="1">
              <a:spcBef>
                <a:spcPct val="60000"/>
              </a:spcBef>
              <a:defRPr/>
            </a:pPr>
            <a:endParaRPr lang="en-US" altLang="el-GR" sz="2400" dirty="0"/>
          </a:p>
        </p:txBody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C316D1BF-A6B0-0A09-143C-EE072DD4CE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303213"/>
            <a:ext cx="10668000" cy="76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l-GR" sz="3600" b="1" dirty="0">
                <a:latin typeface="Aptos" panose="020B0004020202020204" pitchFamily="34" charset="0"/>
              </a:rPr>
              <a:t>The Balance Sheet</a:t>
            </a:r>
          </a:p>
        </p:txBody>
      </p:sp>
      <p:pic>
        <p:nvPicPr>
          <p:cNvPr id="8196" name="Εικόνα 2">
            <a:extLst>
              <a:ext uri="{FF2B5EF4-FFF2-40B4-BE49-F238E27FC236}">
                <a16:creationId xmlns:a16="http://schemas.microsoft.com/office/drawing/2014/main" id="{BBE232D6-27D9-DBEE-0E6B-BF72EC9237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303213"/>
            <a:ext cx="5562600" cy="609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344FA684-EF06-1F2C-E0FB-914762CB636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303213"/>
            <a:ext cx="10668000" cy="763587"/>
          </a:xfrm>
        </p:spPr>
        <p:txBody>
          <a:bodyPr/>
          <a:lstStyle/>
          <a:p>
            <a:pPr eaLnBrk="1" hangingPunct="1"/>
            <a:r>
              <a:rPr lang="en-US" altLang="el-GR" sz="3600" b="1" dirty="0"/>
              <a:t>The Balance Sheet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A838D667-A2A1-9FA3-C5D4-CB9A43C2E9B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143000"/>
            <a:ext cx="5715000" cy="502920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endParaRPr lang="en-US" altLang="el-GR" sz="2000" b="1" dirty="0">
              <a:solidFill>
                <a:srgbClr val="FF0000"/>
              </a:solidFill>
            </a:endParaRPr>
          </a:p>
          <a:p>
            <a:pPr marL="0" indent="0" algn="ctr" eaLnBrk="1" hangingPunct="1">
              <a:buFontTx/>
              <a:buNone/>
            </a:pPr>
            <a:r>
              <a:rPr lang="en-US" altLang="el-GR" sz="2000" b="1" dirty="0">
                <a:solidFill>
                  <a:srgbClr val="FF0000"/>
                </a:solidFill>
              </a:rPr>
              <a:t>Total Assets = </a:t>
            </a:r>
          </a:p>
          <a:p>
            <a:pPr marL="0" indent="0" algn="ctr" eaLnBrk="1" hangingPunct="1">
              <a:buFontTx/>
              <a:buNone/>
            </a:pPr>
            <a:r>
              <a:rPr lang="en-US" altLang="el-GR" sz="2000" b="1" dirty="0">
                <a:solidFill>
                  <a:srgbClr val="FF0000"/>
                </a:solidFill>
              </a:rPr>
              <a:t>Current Assets + Long Term Assets</a:t>
            </a:r>
          </a:p>
          <a:p>
            <a:pPr marL="0" indent="0" eaLnBrk="1" hangingPunct="1">
              <a:buFontTx/>
              <a:buNone/>
            </a:pPr>
            <a:endParaRPr lang="en-US" altLang="el-GR" sz="2000" b="1" dirty="0">
              <a:solidFill>
                <a:srgbClr val="000000"/>
              </a:solidFill>
            </a:endParaRPr>
          </a:p>
          <a:p>
            <a:pPr marL="0" indent="0" eaLnBrk="1" hangingPunct="1">
              <a:buFontTx/>
              <a:buNone/>
            </a:pPr>
            <a:r>
              <a:rPr lang="en-US" altLang="el-GR" sz="2000" b="1" dirty="0">
                <a:solidFill>
                  <a:srgbClr val="000000"/>
                </a:solidFill>
              </a:rPr>
              <a:t>→ 	</a:t>
            </a:r>
            <a:r>
              <a:rPr lang="en-US" altLang="el-GR" sz="2000" b="1" dirty="0"/>
              <a:t>Current Assets </a:t>
            </a:r>
          </a:p>
          <a:p>
            <a:pPr marL="0" indent="0" eaLnBrk="1" hangingPunct="1">
              <a:buFontTx/>
              <a:buNone/>
            </a:pPr>
            <a:r>
              <a:rPr lang="en-US" altLang="el-GR" sz="2000" b="1" dirty="0"/>
              <a:t>	</a:t>
            </a:r>
            <a:endParaRPr lang="en-US" altLang="el-GR" sz="2000" dirty="0"/>
          </a:p>
          <a:p>
            <a:pPr lvl="2" eaLnBrk="1" hangingPunct="1">
              <a:spcBef>
                <a:spcPct val="35000"/>
              </a:spcBef>
            </a:pPr>
            <a:r>
              <a:rPr lang="en-US" altLang="el-GR" dirty="0"/>
              <a:t>Cash (or be cash in the next year)</a:t>
            </a:r>
          </a:p>
          <a:p>
            <a:pPr lvl="2" eaLnBrk="1" hangingPunct="1">
              <a:spcBef>
                <a:spcPct val="35000"/>
              </a:spcBef>
            </a:pPr>
            <a:r>
              <a:rPr lang="en-US" altLang="el-GR" dirty="0"/>
              <a:t>Marketable Securities</a:t>
            </a:r>
          </a:p>
          <a:p>
            <a:pPr lvl="2" eaLnBrk="1" hangingPunct="1">
              <a:spcBef>
                <a:spcPct val="35000"/>
              </a:spcBef>
            </a:pPr>
            <a:r>
              <a:rPr lang="en-US" altLang="el-GR" dirty="0"/>
              <a:t>Accounts Receivable</a:t>
            </a:r>
          </a:p>
          <a:p>
            <a:pPr lvl="2" eaLnBrk="1" hangingPunct="1">
              <a:spcBef>
                <a:spcPct val="35000"/>
              </a:spcBef>
            </a:pPr>
            <a:r>
              <a:rPr lang="en-US" altLang="el-GR" dirty="0"/>
              <a:t>Inventories</a:t>
            </a:r>
          </a:p>
          <a:p>
            <a:pPr lvl="2" eaLnBrk="1" hangingPunct="1">
              <a:spcBef>
                <a:spcPct val="35000"/>
              </a:spcBef>
            </a:pPr>
            <a:r>
              <a:rPr lang="en-US" altLang="el-GR" dirty="0"/>
              <a:t>Other Current Assets (e.g., pre-paid expenses, etc.)</a:t>
            </a:r>
          </a:p>
        </p:txBody>
      </p:sp>
      <p:pic>
        <p:nvPicPr>
          <p:cNvPr id="10244" name="Εικόνα 6">
            <a:extLst>
              <a:ext uri="{FF2B5EF4-FFF2-40B4-BE49-F238E27FC236}">
                <a16:creationId xmlns:a16="http://schemas.microsoft.com/office/drawing/2014/main" id="{9EF618B6-887E-A5B8-30C8-8B559F341C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838200"/>
            <a:ext cx="51054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>
            <a:extLst>
              <a:ext uri="{FF2B5EF4-FFF2-40B4-BE49-F238E27FC236}">
                <a16:creationId xmlns:a16="http://schemas.microsoft.com/office/drawing/2014/main" id="{04409323-21EB-13CC-AC7D-9F3ADC658A9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143000"/>
            <a:ext cx="6477000" cy="5411788"/>
          </a:xfrm>
        </p:spPr>
        <p:txBody>
          <a:bodyPr>
            <a:normAutofit fontScale="92500" lnSpcReduction="10000"/>
          </a:bodyPr>
          <a:lstStyle/>
          <a:p>
            <a:pPr marL="0" indent="0" algn="just" eaLnBrk="1" hangingPunct="1">
              <a:buFontTx/>
              <a:buNone/>
              <a:defRPr/>
            </a:pPr>
            <a:r>
              <a:rPr lang="en-US" altLang="el-GR" sz="2200" b="1" dirty="0"/>
              <a:t>→	</a:t>
            </a:r>
            <a:r>
              <a:rPr lang="en-US" altLang="el-GR" sz="2000" b="1" dirty="0"/>
              <a:t>Long-Term Assets</a:t>
            </a:r>
          </a:p>
          <a:p>
            <a:pPr marL="0" indent="0" algn="just" eaLnBrk="1" hangingPunct="1">
              <a:buFontTx/>
              <a:buNone/>
              <a:defRPr/>
            </a:pPr>
            <a:endParaRPr lang="en-US" altLang="el-GR" sz="2000" b="1" dirty="0"/>
          </a:p>
          <a:p>
            <a:pPr algn="just" eaLnBrk="1" hangingPunct="1">
              <a:defRPr/>
            </a:pPr>
            <a:r>
              <a:rPr lang="en-US" altLang="el-GR" sz="2000" dirty="0"/>
              <a:t>Land, Plant, &amp; Equipment</a:t>
            </a:r>
          </a:p>
          <a:p>
            <a:pPr algn="just" eaLnBrk="1" hangingPunct="1">
              <a:defRPr/>
            </a:pPr>
            <a:r>
              <a:rPr lang="en-US" altLang="el-GR" sz="2000" dirty="0"/>
              <a:t>Investments in Long-term Securities</a:t>
            </a:r>
          </a:p>
          <a:p>
            <a:pPr algn="just" eaLnBrk="1" hangingPunct="1">
              <a:defRPr/>
            </a:pPr>
            <a:endParaRPr lang="en-US" altLang="el-GR" sz="2000" dirty="0"/>
          </a:p>
          <a:p>
            <a:pPr marL="0" indent="0" algn="just" eaLnBrk="1" hangingPunct="1">
              <a:buNone/>
              <a:defRPr/>
            </a:pPr>
            <a:r>
              <a:rPr lang="en-US" altLang="el-GR" sz="2000" dirty="0">
                <a:solidFill>
                  <a:srgbClr val="FF0000"/>
                </a:solidFill>
              </a:rPr>
              <a:t>Depreciation</a:t>
            </a:r>
            <a:r>
              <a:rPr lang="en-US" altLang="el-GR" sz="2000" dirty="0"/>
              <a:t> 	</a:t>
            </a:r>
          </a:p>
          <a:p>
            <a:pPr marL="0" indent="0" algn="just" eaLnBrk="1" hangingPunct="1">
              <a:buNone/>
              <a:defRPr/>
            </a:pPr>
            <a:r>
              <a:rPr lang="en-US" altLang="el-GR" sz="2000" dirty="0"/>
              <a:t>→	Firm X reduces the value of its fixed assets (not 	land) over time according to a </a:t>
            </a:r>
            <a:r>
              <a:rPr lang="en-US" altLang="el-GR" sz="2000" i="1" dirty="0"/>
              <a:t>depreciation 	schedule</a:t>
            </a:r>
            <a:r>
              <a:rPr lang="en-US" altLang="el-GR" sz="2000" dirty="0"/>
              <a:t>. </a:t>
            </a:r>
          </a:p>
          <a:p>
            <a:pPr marL="0" indent="0" algn="just" eaLnBrk="1" hangingPunct="1">
              <a:buNone/>
              <a:defRPr/>
            </a:pPr>
            <a:r>
              <a:rPr lang="en-US" altLang="el-GR" sz="2000" dirty="0"/>
              <a:t>→	This schedule depends on the asset duration (life)</a:t>
            </a:r>
          </a:p>
          <a:p>
            <a:pPr marL="0" indent="0" algn="just" eaLnBrk="1" hangingPunct="1">
              <a:buNone/>
              <a:defRPr/>
            </a:pPr>
            <a:r>
              <a:rPr lang="en-US" altLang="el-GR" sz="2000" dirty="0"/>
              <a:t>→	Depreciation is </a:t>
            </a:r>
            <a:r>
              <a:rPr lang="en-US" altLang="el-GR" sz="2000" dirty="0">
                <a:solidFill>
                  <a:srgbClr val="FF0000"/>
                </a:solidFill>
              </a:rPr>
              <a:t>not a cash expense</a:t>
            </a:r>
            <a:r>
              <a:rPr lang="en-US" altLang="el-GR" sz="2000" dirty="0"/>
              <a:t>, but a 	recognition that assets become </a:t>
            </a:r>
            <a:r>
              <a:rPr lang="en-US" altLang="el-GR" sz="2000" i="1" dirty="0">
                <a:solidFill>
                  <a:srgbClr val="FF0000"/>
                </a:solidFill>
              </a:rPr>
              <a:t>less valuable over 	time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en-US" altLang="el-GR" sz="2000" dirty="0"/>
              <a:t>	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en-US" altLang="el-GR" sz="2000" i="1" dirty="0">
                <a:solidFill>
                  <a:srgbClr val="FF0000"/>
                </a:solidFill>
              </a:rPr>
              <a:t>Book Value of asset = 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en-US" altLang="el-GR" sz="2000" i="1" dirty="0">
                <a:solidFill>
                  <a:srgbClr val="FF0000"/>
                </a:solidFill>
              </a:rPr>
              <a:t>Acquisition cost – Accumulated depreciation</a:t>
            </a:r>
          </a:p>
          <a:p>
            <a:pPr marL="0" indent="0" algn="just" eaLnBrk="1" hangingPunct="1">
              <a:buNone/>
              <a:defRPr/>
            </a:pPr>
            <a:endParaRPr lang="en-US" altLang="el-GR" sz="2000" dirty="0"/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1279FD36-8AFF-2D5A-A5CE-E63E4FBC0F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303213"/>
            <a:ext cx="10668000" cy="76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l-GR" sz="3600" b="1" dirty="0">
                <a:latin typeface="Aptos" panose="020B0004020202020204" pitchFamily="34" charset="0"/>
              </a:rPr>
              <a:t>The Balance Sheet</a:t>
            </a:r>
          </a:p>
        </p:txBody>
      </p:sp>
      <p:pic>
        <p:nvPicPr>
          <p:cNvPr id="12292" name="Εικόνα 5">
            <a:extLst>
              <a:ext uri="{FF2B5EF4-FFF2-40B4-BE49-F238E27FC236}">
                <a16:creationId xmlns:a16="http://schemas.microsoft.com/office/drawing/2014/main" id="{287F9C60-C4E3-D44C-0873-EE307133EC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914400"/>
            <a:ext cx="4391025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Θέση περιεχομένου 2">
            <a:extLst>
              <a:ext uri="{FF2B5EF4-FFF2-40B4-BE49-F238E27FC236}">
                <a16:creationId xmlns:a16="http://schemas.microsoft.com/office/drawing/2014/main" id="{533EDA5C-0E66-BFD0-9D89-4FBFE8C37874}"/>
              </a:ext>
            </a:extLst>
          </p:cNvPr>
          <p:cNvSpPr txBox="1">
            <a:spLocks/>
          </p:cNvSpPr>
          <p:nvPr/>
        </p:nvSpPr>
        <p:spPr>
          <a:xfrm>
            <a:off x="508000" y="1143000"/>
            <a:ext cx="5511800" cy="54864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+mn-lt"/>
                <a:ea typeface="ヒラギノ角ゴ Pro W3" pitchFamily="-1" charset="-128"/>
                <a:cs typeface="ヒラギノ角ゴ Pro W3" pitchFamily="-1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9pPr>
          </a:lstStyle>
          <a:p>
            <a:pPr algn="just">
              <a:defRPr/>
            </a:pPr>
            <a:r>
              <a:rPr lang="en-US" altLang="el-GR" sz="2000" b="1" kern="0" dirty="0"/>
              <a:t>Goodwill and intangible assets </a:t>
            </a:r>
          </a:p>
          <a:p>
            <a:pPr algn="just">
              <a:defRPr/>
            </a:pPr>
            <a:endParaRPr lang="en-GB" altLang="el-GR" sz="2000" kern="0" dirty="0"/>
          </a:p>
          <a:p>
            <a:pPr algn="just">
              <a:defRPr/>
            </a:pPr>
            <a:r>
              <a:rPr lang="en-GB" altLang="el-GR" sz="2000" b="1" kern="0" dirty="0">
                <a:solidFill>
                  <a:srgbClr val="FF0000"/>
                </a:solidFill>
              </a:rPr>
              <a:t>Intangible asset: </a:t>
            </a:r>
            <a:r>
              <a:rPr lang="en-GB" altLang="el-GR" sz="2000" kern="0" dirty="0"/>
              <a:t>a Firm buys (acquisition) another firm at a </a:t>
            </a:r>
            <a:r>
              <a:rPr lang="en-GB" altLang="el-GR" sz="2000" kern="0" dirty="0">
                <a:solidFill>
                  <a:srgbClr val="FF0000"/>
                </a:solidFill>
              </a:rPr>
              <a:t>premium price </a:t>
            </a:r>
            <a:r>
              <a:rPr lang="en-GB" altLang="el-GR" sz="2000" kern="0" dirty="0"/>
              <a:t>(value)</a:t>
            </a:r>
          </a:p>
          <a:p>
            <a:pPr algn="just">
              <a:defRPr/>
            </a:pPr>
            <a:endParaRPr lang="en-GB" altLang="el-GR" sz="2000" kern="0" dirty="0"/>
          </a:p>
          <a:p>
            <a:pPr algn="just">
              <a:defRPr/>
            </a:pPr>
            <a:r>
              <a:rPr lang="en-GB" altLang="el-GR" sz="2000" kern="0" dirty="0"/>
              <a:t>This premium value includes </a:t>
            </a:r>
            <a:r>
              <a:rPr lang="en-GB" altLang="el-GR" sz="2000" b="1" kern="0" dirty="0">
                <a:solidFill>
                  <a:srgbClr val="FF0000"/>
                </a:solidFill>
              </a:rPr>
              <a:t>brand names</a:t>
            </a:r>
            <a:r>
              <a:rPr lang="en-GB" altLang="el-GR" sz="2000" kern="0" dirty="0"/>
              <a:t>, customer base, customer relations, patents, trademarks, copyrights, etc) </a:t>
            </a:r>
          </a:p>
          <a:p>
            <a:pPr algn="just">
              <a:defRPr/>
            </a:pPr>
            <a:r>
              <a:rPr lang="en-GB" altLang="el-GR" sz="2000" kern="0" dirty="0"/>
              <a:t>These are </a:t>
            </a:r>
            <a:r>
              <a:rPr lang="en-GB" altLang="el-GR" sz="2000" b="1" kern="0" dirty="0">
                <a:solidFill>
                  <a:srgbClr val="FF0000"/>
                </a:solidFill>
              </a:rPr>
              <a:t>not physical assets </a:t>
            </a:r>
            <a:r>
              <a:rPr lang="en-GB" altLang="el-GR" sz="2000" kern="0" dirty="0"/>
              <a:t>= Intangible</a:t>
            </a:r>
          </a:p>
          <a:p>
            <a:pPr algn="just">
              <a:defRPr/>
            </a:pPr>
            <a:endParaRPr lang="en-US" altLang="el-GR" sz="2000" kern="0" dirty="0"/>
          </a:p>
          <a:p>
            <a:pPr algn="just">
              <a:defRPr/>
            </a:pPr>
            <a:r>
              <a:rPr lang="en-US" altLang="el-GR" sz="2000" kern="0" dirty="0"/>
              <a:t>For example, Firm X paid </a:t>
            </a:r>
            <a:r>
              <a:rPr lang="en-US" altLang="el-GR" sz="2000" kern="0" dirty="0">
                <a:solidFill>
                  <a:srgbClr val="FF0000"/>
                </a:solidFill>
              </a:rPr>
              <a:t>$20 </a:t>
            </a:r>
            <a:r>
              <a:rPr lang="en-US" altLang="el-GR" sz="2000" kern="0" dirty="0"/>
              <a:t>million in 2019 for a firm whose tangible assets had a </a:t>
            </a:r>
            <a:r>
              <a:rPr lang="en-US" altLang="el-GR" sz="2000" kern="0" dirty="0">
                <a:solidFill>
                  <a:srgbClr val="FF0000"/>
                </a:solidFill>
              </a:rPr>
              <a:t>book value of $2</a:t>
            </a:r>
            <a:r>
              <a:rPr lang="en-US" altLang="el-GR" sz="2000" kern="0" dirty="0"/>
              <a:t> million. </a:t>
            </a:r>
          </a:p>
          <a:p>
            <a:pPr algn="just">
              <a:defRPr/>
            </a:pPr>
            <a:r>
              <a:rPr lang="en-US" altLang="el-GR" sz="2000" b="1" kern="0" dirty="0">
                <a:solidFill>
                  <a:srgbClr val="FF0000"/>
                </a:solidFill>
              </a:rPr>
              <a:t>The remaining $18 million appears as goodwill and intangible assets.</a:t>
            </a:r>
            <a:endParaRPr lang="el-GR" altLang="el-GR" sz="2000" b="1" kern="0" dirty="0">
              <a:solidFill>
                <a:srgbClr val="FF0000"/>
              </a:solidFill>
            </a:endParaRPr>
          </a:p>
        </p:txBody>
      </p:sp>
      <p:pic>
        <p:nvPicPr>
          <p:cNvPr id="14339" name="Εικόνα 5">
            <a:extLst>
              <a:ext uri="{FF2B5EF4-FFF2-40B4-BE49-F238E27FC236}">
                <a16:creationId xmlns:a16="http://schemas.microsoft.com/office/drawing/2014/main" id="{11337EC0-F5F8-6E56-46BC-CC6F17D42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066800"/>
            <a:ext cx="5181600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Rectangle 2">
            <a:extLst>
              <a:ext uri="{FF2B5EF4-FFF2-40B4-BE49-F238E27FC236}">
                <a16:creationId xmlns:a16="http://schemas.microsoft.com/office/drawing/2014/main" id="{104087DD-21F1-2618-68D8-BE992BB9AF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303213"/>
            <a:ext cx="10668000" cy="76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l-GR" sz="3600" b="1" dirty="0">
                <a:latin typeface="Aptos" panose="020B0004020202020204" pitchFamily="34" charset="0"/>
              </a:rPr>
              <a:t>The Balance Sheet</a:t>
            </a:r>
          </a:p>
        </p:txBody>
      </p:sp>
    </p:spTree>
  </p:cSld>
  <p:clrMapOvr>
    <a:masterClrMapping/>
  </p:clrMapOvr>
  <p:transition spd="med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>
            <a:extLst>
              <a:ext uri="{FF2B5EF4-FFF2-40B4-BE49-F238E27FC236}">
                <a16:creationId xmlns:a16="http://schemas.microsoft.com/office/drawing/2014/main" id="{AF2044E8-84BB-C888-6D0E-7D07DBA4682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219200"/>
            <a:ext cx="5867400" cy="4953000"/>
          </a:xfrm>
        </p:spPr>
        <p:txBody>
          <a:bodyPr/>
          <a:lstStyle/>
          <a:p>
            <a:pPr marL="457200" lvl="1" indent="0" algn="ctr" eaLnBrk="1" hangingPunct="1">
              <a:spcBef>
                <a:spcPct val="60000"/>
              </a:spcBef>
              <a:buFont typeface="Arial" panose="020B0604020202020204" pitchFamily="34" charset="0"/>
              <a:buNone/>
            </a:pPr>
            <a:r>
              <a:rPr lang="en-US" altLang="el-GR" sz="2000" b="1" dirty="0">
                <a:solidFill>
                  <a:srgbClr val="FF0000"/>
                </a:solidFill>
                <a:ea typeface="MS PGothic" panose="020B0600070205080204" pitchFamily="34" charset="-128"/>
              </a:rPr>
              <a:t>Total Liabilities = </a:t>
            </a:r>
          </a:p>
          <a:p>
            <a:pPr marL="457200" lvl="1" indent="0" algn="ctr" eaLnBrk="1" hangingPunct="1">
              <a:spcBef>
                <a:spcPct val="60000"/>
              </a:spcBef>
              <a:buFont typeface="Arial" panose="020B0604020202020204" pitchFamily="34" charset="0"/>
              <a:buNone/>
            </a:pPr>
            <a:r>
              <a:rPr lang="en-US" altLang="el-GR" sz="2000" b="1" dirty="0">
                <a:solidFill>
                  <a:srgbClr val="FF0000"/>
                </a:solidFill>
                <a:ea typeface="MS PGothic" panose="020B0600070205080204" pitchFamily="34" charset="-128"/>
              </a:rPr>
              <a:t>Current Liabilities + Long Term Liabilities</a:t>
            </a:r>
          </a:p>
          <a:p>
            <a:pPr marL="457200" lvl="1" indent="0" algn="just" eaLnBrk="1" hangingPunct="1">
              <a:spcBef>
                <a:spcPct val="60000"/>
              </a:spcBef>
              <a:buFontTx/>
              <a:buNone/>
            </a:pPr>
            <a:endParaRPr lang="en-US" altLang="el-GR" sz="2000" b="1" dirty="0"/>
          </a:p>
          <a:p>
            <a:pPr marL="457200" lvl="1" indent="0" algn="just" eaLnBrk="1" hangingPunct="1">
              <a:spcBef>
                <a:spcPct val="60000"/>
              </a:spcBef>
              <a:buFontTx/>
              <a:buNone/>
            </a:pPr>
            <a:r>
              <a:rPr lang="en-US" altLang="el-GR" sz="2000" b="1" dirty="0"/>
              <a:t>Current Liabilities</a:t>
            </a:r>
          </a:p>
          <a:p>
            <a:pPr marL="457200" lvl="1" indent="0" algn="just" eaLnBrk="1" hangingPunct="1">
              <a:spcBef>
                <a:spcPct val="60000"/>
              </a:spcBef>
              <a:buFontTx/>
              <a:buNone/>
            </a:pPr>
            <a:r>
              <a:rPr lang="en-US" altLang="el-GR" sz="2000" dirty="0"/>
              <a:t>To be paid </a:t>
            </a:r>
            <a:r>
              <a:rPr lang="en-US" altLang="el-GR" sz="2000" dirty="0">
                <a:solidFill>
                  <a:srgbClr val="FF0000"/>
                </a:solidFill>
              </a:rPr>
              <a:t>within the year </a:t>
            </a:r>
          </a:p>
          <a:p>
            <a:pPr lvl="2" algn="just" eaLnBrk="1" hangingPunct="1">
              <a:spcBef>
                <a:spcPct val="35000"/>
              </a:spcBef>
            </a:pPr>
            <a:r>
              <a:rPr lang="en-US" altLang="el-GR" dirty="0"/>
              <a:t>Accounts Payable</a:t>
            </a:r>
          </a:p>
          <a:p>
            <a:pPr lvl="2" algn="just" eaLnBrk="1" hangingPunct="1">
              <a:spcBef>
                <a:spcPct val="35000"/>
              </a:spcBef>
            </a:pPr>
            <a:r>
              <a:rPr lang="en-US" altLang="el-GR" dirty="0"/>
              <a:t>Short-Term Debt</a:t>
            </a:r>
          </a:p>
          <a:p>
            <a:pPr lvl="2" algn="just" eaLnBrk="1" hangingPunct="1">
              <a:spcBef>
                <a:spcPct val="35000"/>
              </a:spcBef>
            </a:pPr>
            <a:r>
              <a:rPr lang="en-US" altLang="el-GR" dirty="0"/>
              <a:t>Long-Term Debt maturing within the year</a:t>
            </a:r>
          </a:p>
          <a:p>
            <a:pPr lvl="2" algn="just" eaLnBrk="1" hangingPunct="1">
              <a:spcBef>
                <a:spcPct val="35000"/>
              </a:spcBef>
            </a:pPr>
            <a:r>
              <a:rPr lang="en-US" altLang="el-GR" dirty="0"/>
              <a:t>Other Current Liabilities</a:t>
            </a:r>
          </a:p>
          <a:p>
            <a:pPr lvl="3" algn="just" eaLnBrk="1" hangingPunct="1"/>
            <a:r>
              <a:rPr lang="en-US" altLang="el-GR" sz="2000" dirty="0"/>
              <a:t>Taxes</a:t>
            </a:r>
          </a:p>
          <a:p>
            <a:pPr lvl="3" algn="just" eaLnBrk="1" hangingPunct="1"/>
            <a:r>
              <a:rPr lang="en-US" altLang="el-GR" sz="2000" dirty="0"/>
              <a:t>Wages </a:t>
            </a:r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F700FECD-AB38-ECEF-411F-9F1E4453D8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303213"/>
            <a:ext cx="10668000" cy="76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l-GR" sz="3600" b="1" dirty="0">
                <a:latin typeface="Aptos" panose="020B0004020202020204" pitchFamily="34" charset="0"/>
              </a:rPr>
              <a:t>The Balance Sheet</a:t>
            </a:r>
          </a:p>
        </p:txBody>
      </p:sp>
      <p:pic>
        <p:nvPicPr>
          <p:cNvPr id="16388" name="Εικόνα 2">
            <a:extLst>
              <a:ext uri="{FF2B5EF4-FFF2-40B4-BE49-F238E27FC236}">
                <a16:creationId xmlns:a16="http://schemas.microsoft.com/office/drawing/2014/main" id="{5F9367DF-4506-BB8B-5845-DC3F399755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533400"/>
            <a:ext cx="50736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EFE9493-28D1-CDEB-B114-D75A7E14FEC1}"/>
              </a:ext>
            </a:extLst>
          </p:cNvPr>
          <p:cNvSpPr txBox="1"/>
          <p:nvPr/>
        </p:nvSpPr>
        <p:spPr>
          <a:xfrm>
            <a:off x="160257" y="1981200"/>
            <a:ext cx="639294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just" eaLnBrk="1" hangingPunct="1">
              <a:spcBef>
                <a:spcPct val="60000"/>
              </a:spcBef>
              <a:defRPr/>
            </a:pPr>
            <a:r>
              <a:rPr lang="en-US" altLang="el-GR" sz="2000" b="1" kern="0" dirty="0">
                <a:latin typeface="+mn-lt"/>
                <a:ea typeface="ＭＳ Ｐゴシック" panose="020B0600070205080204" pitchFamily="34" charset="-128"/>
              </a:rPr>
              <a:t>Long-Term Liabilities</a:t>
            </a:r>
          </a:p>
          <a:p>
            <a:pPr lvl="1" algn="just" eaLnBrk="1" hangingPunct="1">
              <a:spcBef>
                <a:spcPct val="60000"/>
              </a:spcBef>
              <a:defRPr/>
            </a:pPr>
            <a:endParaRPr lang="en-US" altLang="el-GR" sz="2000" kern="0" dirty="0">
              <a:latin typeface="+mn-lt"/>
              <a:ea typeface="ＭＳ Ｐゴシック" panose="020B0600070205080204" pitchFamily="34" charset="-128"/>
            </a:endParaRPr>
          </a:p>
          <a:p>
            <a:pPr lvl="1" algn="just" eaLnBrk="1" hangingPunct="1">
              <a:spcBef>
                <a:spcPct val="60000"/>
              </a:spcBef>
              <a:defRPr/>
            </a:pPr>
            <a:r>
              <a:rPr lang="en-US" altLang="el-GR" sz="2000" kern="0" dirty="0">
                <a:latin typeface="+mn-lt"/>
                <a:ea typeface="ＭＳ Ｐゴシック" panose="020B0600070205080204" pitchFamily="34" charset="-128"/>
              </a:rPr>
              <a:t>Long-Term Debt</a:t>
            </a:r>
          </a:p>
          <a:p>
            <a:pPr lvl="1" algn="just" eaLnBrk="1" hangingPunct="1">
              <a:spcBef>
                <a:spcPct val="60000"/>
              </a:spcBef>
              <a:defRPr/>
            </a:pPr>
            <a:r>
              <a:rPr lang="en-US" altLang="el-GR" sz="2000" kern="0" dirty="0">
                <a:latin typeface="+mn-lt"/>
                <a:ea typeface="ＭＳ Ｐゴシック" panose="020B0600070205080204" pitchFamily="34" charset="-128"/>
              </a:rPr>
              <a:t>Leases</a:t>
            </a:r>
          </a:p>
          <a:p>
            <a:pPr lvl="1" algn="just" eaLnBrk="1" hangingPunct="1">
              <a:spcBef>
                <a:spcPct val="60000"/>
              </a:spcBef>
              <a:defRPr/>
            </a:pPr>
            <a:r>
              <a:rPr lang="en-US" altLang="el-GR" sz="2000" kern="0" dirty="0">
                <a:latin typeface="+mn-lt"/>
                <a:ea typeface="ＭＳ Ｐゴシック" panose="020B0600070205080204" pitchFamily="34" charset="-128"/>
              </a:rPr>
              <a:t>Deferred Taxes (taxes owed but not yet paid) </a:t>
            </a:r>
          </a:p>
          <a:p>
            <a:pPr lvl="1" algn="just" eaLnBrk="1" hangingPunct="1">
              <a:spcBef>
                <a:spcPct val="60000"/>
              </a:spcBef>
              <a:defRPr/>
            </a:pPr>
            <a:r>
              <a:rPr lang="en-US" altLang="el-GR" sz="2000" kern="0" dirty="0">
                <a:latin typeface="+mn-lt"/>
                <a:ea typeface="ＭＳ Ｐゴシック" panose="020B0600070205080204" pitchFamily="34" charset="-128"/>
              </a:rPr>
              <a:t>Eventually they will be paid</a:t>
            </a:r>
            <a:r>
              <a:rPr lang="en-US" altLang="el-GR" sz="2000" kern="0" dirty="0">
                <a:ea typeface="ＭＳ Ｐゴシック" panose="020B0600070205080204" pitchFamily="34" charset="-128"/>
              </a:rPr>
              <a:t> (</a:t>
            </a:r>
            <a:r>
              <a:rPr lang="en-US" altLang="el-GR" sz="2000" kern="0" dirty="0">
                <a:latin typeface="+mn-lt"/>
                <a:ea typeface="ＭＳ Ｐゴシック" panose="020B0600070205080204" pitchFamily="34" charset="-128"/>
              </a:rPr>
              <a:t>appear as a liability)</a:t>
            </a:r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2A84B2F3-9724-6B20-20C4-E43A665251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303213"/>
            <a:ext cx="10668000" cy="76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l-GR" sz="3600" b="1" dirty="0">
                <a:latin typeface="Aptos" panose="020B0004020202020204" pitchFamily="34" charset="0"/>
              </a:rPr>
              <a:t>The Balance Sheet</a:t>
            </a:r>
          </a:p>
        </p:txBody>
      </p:sp>
      <p:pic>
        <p:nvPicPr>
          <p:cNvPr id="18436" name="Εικόνα 5">
            <a:extLst>
              <a:ext uri="{FF2B5EF4-FFF2-40B4-BE49-F238E27FC236}">
                <a16:creationId xmlns:a16="http://schemas.microsoft.com/office/drawing/2014/main" id="{F39A3727-5CB3-5D9B-A240-9E907041D6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1066800"/>
            <a:ext cx="4953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5">
            <a:extLst>
              <a:ext uri="{FF2B5EF4-FFF2-40B4-BE49-F238E27FC236}">
                <a16:creationId xmlns:a16="http://schemas.microsoft.com/office/drawing/2014/main" id="{B7772317-946D-A724-0A5A-69AE0D696E2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85799" y="1143000"/>
            <a:ext cx="5696147" cy="5257800"/>
          </a:xfrm>
        </p:spPr>
        <p:txBody>
          <a:bodyPr>
            <a:normAutofit/>
          </a:bodyPr>
          <a:lstStyle/>
          <a:p>
            <a:pPr algn="just" eaLnBrk="1" hangingPunct="1">
              <a:defRPr/>
            </a:pPr>
            <a:r>
              <a:rPr lang="en-US" altLang="el-GR" sz="2000" b="1" dirty="0"/>
              <a:t>Stockholder’s Equity </a:t>
            </a:r>
          </a:p>
          <a:p>
            <a:pPr algn="just" eaLnBrk="1" hangingPunct="1">
              <a:defRPr/>
            </a:pPr>
            <a:endParaRPr lang="en-US" altLang="el-GR" sz="2000" b="1" u="sng" dirty="0"/>
          </a:p>
          <a:p>
            <a:pPr marL="0" indent="0" algn="ctr" eaLnBrk="1" hangingPunct="1">
              <a:buFontTx/>
              <a:buNone/>
              <a:defRPr/>
            </a:pPr>
            <a:r>
              <a:rPr lang="en-US" altLang="el-GR" sz="2000" b="1" dirty="0">
                <a:solidFill>
                  <a:srgbClr val="FF0000"/>
                </a:solidFill>
              </a:rPr>
              <a:t>Book Value (BV) of Equity</a:t>
            </a:r>
            <a:r>
              <a:rPr lang="en-US" altLang="el-GR" sz="2000" dirty="0">
                <a:solidFill>
                  <a:srgbClr val="FF0000"/>
                </a:solidFill>
              </a:rPr>
              <a:t> = 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altLang="el-GR" sz="2000" b="1" dirty="0">
                <a:solidFill>
                  <a:srgbClr val="FF0000"/>
                </a:solidFill>
              </a:rPr>
              <a:t>Book Value of Assets – Book Value of  Liabilities</a:t>
            </a:r>
          </a:p>
          <a:p>
            <a:pPr marL="0" indent="0" algn="just" eaLnBrk="1" hangingPunct="1">
              <a:buFontTx/>
              <a:buNone/>
              <a:defRPr/>
            </a:pPr>
            <a:endParaRPr lang="en-US" altLang="el-GR" sz="2000" dirty="0"/>
          </a:p>
          <a:p>
            <a:pPr marL="0" indent="0" algn="ctr" eaLnBrk="1" hangingPunct="1">
              <a:buFontTx/>
              <a:buNone/>
              <a:defRPr/>
            </a:pPr>
            <a:r>
              <a:rPr lang="en-US" altLang="el-GR" sz="2000" i="1" dirty="0"/>
              <a:t>May be negative</a:t>
            </a:r>
            <a:r>
              <a:rPr lang="en-US" altLang="el-GR" sz="2000" i="1" dirty="0">
                <a:solidFill>
                  <a:srgbClr val="FF0000"/>
                </a:solidFill>
              </a:rPr>
              <a:t> </a:t>
            </a:r>
            <a:r>
              <a:rPr lang="en-US" altLang="el-GR" sz="2000" i="1" dirty="0"/>
              <a:t>(potential bankruptcy ?) </a:t>
            </a:r>
          </a:p>
          <a:p>
            <a:pPr marL="0" indent="0" algn="ctr" eaLnBrk="1" hangingPunct="1">
              <a:buFontTx/>
              <a:buNone/>
              <a:defRPr/>
            </a:pPr>
            <a:endParaRPr lang="en-US" altLang="el-GR" sz="2000" i="1" dirty="0"/>
          </a:p>
          <a:p>
            <a:pPr marL="0" indent="0" algn="ctr" eaLnBrk="1" hangingPunct="1">
              <a:buFontTx/>
              <a:buNone/>
              <a:defRPr/>
            </a:pPr>
            <a:r>
              <a:rPr lang="en-GB" altLang="el-GR" sz="2000" b="1" dirty="0">
                <a:solidFill>
                  <a:srgbClr val="00B050"/>
                </a:solidFill>
              </a:rPr>
              <a:t>Market Value of Equity </a:t>
            </a:r>
            <a:r>
              <a:rPr lang="en-GB" altLang="el-GR" sz="2000" dirty="0">
                <a:solidFill>
                  <a:srgbClr val="00B050"/>
                </a:solidFill>
              </a:rPr>
              <a:t>= </a:t>
            </a:r>
          </a:p>
          <a:p>
            <a:pPr marL="0" indent="0" eaLnBrk="1" hangingPunct="1">
              <a:buFontTx/>
              <a:buNone/>
              <a:defRPr/>
            </a:pPr>
            <a:r>
              <a:rPr lang="en-GB" altLang="el-GR" sz="2000" dirty="0">
                <a:solidFill>
                  <a:srgbClr val="00B050"/>
                </a:solidFill>
              </a:rPr>
              <a:t>Stock Market Price x  No of Shares Outstanding</a:t>
            </a:r>
          </a:p>
          <a:p>
            <a:pPr algn="just" eaLnBrk="1" hangingPunct="1">
              <a:defRPr/>
            </a:pPr>
            <a:endParaRPr lang="en-GB" altLang="el-GR" sz="2000" dirty="0"/>
          </a:p>
          <a:p>
            <a:pPr marL="0" indent="0" algn="ctr" eaLnBrk="1" hangingPunct="1">
              <a:buFont typeface="Arial" panose="020B0604020202020204" pitchFamily="34" charset="0"/>
              <a:buNone/>
              <a:defRPr/>
            </a:pPr>
            <a:r>
              <a:rPr lang="en-GB" altLang="el-GR" sz="2000" i="1" dirty="0"/>
              <a:t>Cannot be negative and may differ from BV </a:t>
            </a:r>
          </a:p>
          <a:p>
            <a:pPr marL="0" indent="0" algn="ctr" eaLnBrk="1" hangingPunct="1">
              <a:buFont typeface="Arial" panose="020B0604020202020204" pitchFamily="34" charset="0"/>
              <a:buNone/>
              <a:defRPr/>
            </a:pPr>
            <a:r>
              <a:rPr lang="en-GB" altLang="el-GR" sz="2000" i="1" dirty="0"/>
              <a:t>(Market Capitalization)</a:t>
            </a:r>
          </a:p>
          <a:p>
            <a:pPr algn="just" eaLnBrk="1" hangingPunct="1">
              <a:defRPr/>
            </a:pPr>
            <a:endParaRPr lang="en-GB" altLang="el-GR" sz="2000" dirty="0"/>
          </a:p>
          <a:p>
            <a:pPr algn="just" eaLnBrk="1" hangingPunct="1">
              <a:defRPr/>
            </a:pPr>
            <a:endParaRPr lang="en-US" altLang="el-GR" sz="2000" dirty="0"/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26F3BC38-92AB-E732-FF37-577817DB74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303213"/>
            <a:ext cx="10668000" cy="76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l-GR" sz="3600" b="1" dirty="0">
                <a:latin typeface="Aptos" panose="020B0004020202020204" pitchFamily="34" charset="0"/>
              </a:rPr>
              <a:t>The Balance Sheet</a:t>
            </a:r>
          </a:p>
        </p:txBody>
      </p:sp>
      <p:pic>
        <p:nvPicPr>
          <p:cNvPr id="19460" name="Εικόνα 2">
            <a:extLst>
              <a:ext uri="{FF2B5EF4-FFF2-40B4-BE49-F238E27FC236}">
                <a16:creationId xmlns:a16="http://schemas.microsoft.com/office/drawing/2014/main" id="{2BBDFF1C-E7D4-15E1-6CCB-8C6FC86B68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678" y="546754"/>
            <a:ext cx="5696147" cy="5930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5">
            <a:extLst>
              <a:ext uri="{FF2B5EF4-FFF2-40B4-BE49-F238E27FC236}">
                <a16:creationId xmlns:a16="http://schemas.microsoft.com/office/drawing/2014/main" id="{78590407-358F-36AA-2E3E-28F3A09DE05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838200" y="1143000"/>
            <a:ext cx="11171548" cy="51816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l-GR" sz="2000" dirty="0"/>
              <a:t>Important Ratio (see also above):  </a:t>
            </a:r>
          </a:p>
          <a:p>
            <a:pPr algn="just" eaLnBrk="1" hangingPunct="1"/>
            <a:endParaRPr lang="en-US" altLang="el-GR" sz="2000" dirty="0">
              <a:solidFill>
                <a:srgbClr val="FF0000"/>
              </a:solidFill>
            </a:endParaRPr>
          </a:p>
          <a:p>
            <a:pPr algn="just" eaLnBrk="1" hangingPunct="1"/>
            <a:r>
              <a:rPr lang="en-US" altLang="el-GR" sz="2000" dirty="0">
                <a:solidFill>
                  <a:srgbClr val="FF0000"/>
                </a:solidFill>
              </a:rPr>
              <a:t>Book to Market Ratio (BM) = Book Value of Equity / Market Value of Equity </a:t>
            </a:r>
          </a:p>
          <a:p>
            <a:pPr algn="just" eaLnBrk="1" hangingPunct="1"/>
            <a:r>
              <a:rPr lang="en-GB" altLang="el-GR" sz="2000" dirty="0">
                <a:solidFill>
                  <a:srgbClr val="FF0000"/>
                </a:solidFill>
              </a:rPr>
              <a:t>Market to Book Ratio (MB) = Market Value of Equity / Book Value of Equity </a:t>
            </a:r>
          </a:p>
          <a:p>
            <a:pPr eaLnBrk="1" hangingPunct="1">
              <a:lnSpc>
                <a:spcPct val="80000"/>
              </a:lnSpc>
            </a:pPr>
            <a:endParaRPr lang="en-US" altLang="en-US" sz="2000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2000" dirty="0"/>
              <a:t>Empirical studies indicate that </a:t>
            </a:r>
            <a:r>
              <a:rPr lang="en-US" altLang="en-US" sz="2000" b="1" dirty="0"/>
              <a:t>we can predict the future returns based on the B/M ratio</a:t>
            </a:r>
          </a:p>
          <a:p>
            <a:pPr eaLnBrk="1" hangingPunct="1">
              <a:lnSpc>
                <a:spcPct val="80000"/>
              </a:lnSpc>
            </a:pPr>
            <a:endParaRPr lang="el-GR" altLang="en-US" sz="2000" dirty="0"/>
          </a:p>
          <a:p>
            <a:pPr eaLnBrk="1" hangingPunct="1">
              <a:lnSpc>
                <a:spcPct val="80000"/>
              </a:lnSpc>
            </a:pPr>
            <a:r>
              <a:rPr lang="en-US" altLang="en-US" sz="2000" dirty="0"/>
              <a:t>Stocks with a High B/M ratio tend to have </a:t>
            </a:r>
            <a:r>
              <a:rPr lang="en-US" altLang="en-US" sz="2000" b="1" dirty="0"/>
              <a:t>higher future returns </a:t>
            </a:r>
            <a:r>
              <a:rPr lang="en-US" altLang="en-US" sz="2000" dirty="0"/>
              <a:t>compared to Low B</a:t>
            </a:r>
            <a:r>
              <a:rPr lang="el-GR" altLang="en-US" sz="2000" dirty="0"/>
              <a:t>/</a:t>
            </a:r>
            <a:r>
              <a:rPr lang="en-US" altLang="en-US" sz="2000" dirty="0"/>
              <a:t>M stocks</a:t>
            </a:r>
          </a:p>
          <a:p>
            <a:pPr eaLnBrk="1" hangingPunct="1">
              <a:lnSpc>
                <a:spcPct val="80000"/>
              </a:lnSpc>
            </a:pPr>
            <a:endParaRPr lang="en-US" altLang="en-US" sz="2000" dirty="0"/>
          </a:p>
          <a:p>
            <a:pPr eaLnBrk="1" hangingPunct="1">
              <a:lnSpc>
                <a:spcPct val="80000"/>
              </a:lnSpc>
            </a:pPr>
            <a:r>
              <a:rPr lang="en-US" altLang="en-US" sz="2000" dirty="0"/>
              <a:t>High B/M stocks (value stocks) are often considered to be </a:t>
            </a:r>
            <a:r>
              <a:rPr lang="en-US" altLang="en-US" sz="2000" dirty="0">
                <a:solidFill>
                  <a:srgbClr val="FF0000"/>
                </a:solidFill>
              </a:rPr>
              <a:t>undervalued</a:t>
            </a:r>
            <a:r>
              <a:rPr lang="en-US" altLang="en-US" sz="2000" dirty="0"/>
              <a:t> while</a:t>
            </a:r>
          </a:p>
          <a:p>
            <a:pPr>
              <a:lnSpc>
                <a:spcPct val="80000"/>
              </a:lnSpc>
            </a:pPr>
            <a:r>
              <a:rPr lang="en-US" altLang="en-US" sz="2000" dirty="0"/>
              <a:t>Low B</a:t>
            </a:r>
            <a:r>
              <a:rPr lang="el-GR" altLang="en-US" sz="2000" dirty="0"/>
              <a:t>/</a:t>
            </a:r>
            <a:r>
              <a:rPr lang="en-US" altLang="en-US" sz="2000" dirty="0"/>
              <a:t>M stocks (</a:t>
            </a:r>
            <a:r>
              <a:rPr lang="en-GB" altLang="en-US" sz="2000" dirty="0"/>
              <a:t>growth stocks) </a:t>
            </a:r>
            <a:r>
              <a:rPr lang="en-US" altLang="en-US" sz="2000" dirty="0"/>
              <a:t>are often considered to be </a:t>
            </a:r>
            <a:r>
              <a:rPr lang="en-US" altLang="en-US" sz="2000" dirty="0">
                <a:solidFill>
                  <a:srgbClr val="FF0000"/>
                </a:solidFill>
              </a:rPr>
              <a:t>overvalued </a:t>
            </a:r>
            <a:endParaRPr lang="el-GR" altLang="en-US" sz="2000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en-GB" altLang="en-US" sz="2000" dirty="0"/>
          </a:p>
          <a:p>
            <a:pPr eaLnBrk="1" hangingPunct="1">
              <a:lnSpc>
                <a:spcPct val="80000"/>
              </a:lnSpc>
            </a:pPr>
            <a:r>
              <a:rPr lang="en-GB" altLang="en-US" sz="2000" dirty="0"/>
              <a:t>Thus, “value anomaly”</a:t>
            </a:r>
            <a:r>
              <a:rPr lang="el-GR" altLang="en-US" sz="2000" dirty="0"/>
              <a:t>, </a:t>
            </a:r>
            <a:r>
              <a:rPr lang="en-US" altLang="en-US" sz="2000" dirty="0"/>
              <a:t>“</a:t>
            </a:r>
            <a:r>
              <a:rPr lang="en-GB" altLang="en-US" sz="2000" dirty="0"/>
              <a:t>value effect”, “value vs growth effect”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endParaRPr lang="en-US" altLang="el-GR" dirty="0"/>
          </a:p>
        </p:txBody>
      </p:sp>
      <p:sp>
        <p:nvSpPr>
          <p:cNvPr id="21507" name="Rectangle 2">
            <a:extLst>
              <a:ext uri="{FF2B5EF4-FFF2-40B4-BE49-F238E27FC236}">
                <a16:creationId xmlns:a16="http://schemas.microsoft.com/office/drawing/2014/main" id="{5AA79E1F-CCC7-617E-2299-7AE7192CF2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303213"/>
            <a:ext cx="10668000" cy="76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l-GR" sz="3600" b="1" dirty="0">
                <a:latin typeface="Aptos" panose="020B0004020202020204" pitchFamily="34" charset="0"/>
              </a:rPr>
              <a:t>The Balance Sheet</a:t>
            </a:r>
          </a:p>
        </p:txBody>
      </p:sp>
    </p:spTree>
  </p:cSld>
  <p:clrMapOvr>
    <a:masterClrMapping/>
  </p:clrMapOvr>
  <p:transition spd="med">
    <p:wipe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Θέση περιεχομένου 2">
            <a:extLst>
              <a:ext uri="{FF2B5EF4-FFF2-40B4-BE49-F238E27FC236}">
                <a16:creationId xmlns:a16="http://schemas.microsoft.com/office/drawing/2014/main" id="{F0994171-BF99-82C9-6724-7963E02D46E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295400"/>
            <a:ext cx="5562600" cy="4881563"/>
          </a:xfrm>
        </p:spPr>
        <p:txBody>
          <a:bodyPr>
            <a:normAutofit lnSpcReduction="10000"/>
          </a:bodyPr>
          <a:lstStyle/>
          <a:p>
            <a:pPr algn="just" eaLnBrk="1" hangingPunct="1"/>
            <a:r>
              <a:rPr lang="en-GB" altLang="en-US" sz="2000" dirty="0"/>
              <a:t>Firm X has 4 million shares outstanding in 2020 and the share price is 18 $ per share </a:t>
            </a:r>
          </a:p>
          <a:p>
            <a:pPr algn="just" eaLnBrk="1" hangingPunct="1"/>
            <a:endParaRPr lang="en-GB" altLang="en-US" sz="2000" dirty="0"/>
          </a:p>
          <a:p>
            <a:pPr algn="just" eaLnBrk="1" hangingPunct="1"/>
            <a:r>
              <a:rPr lang="en-GB" altLang="en-US" sz="2000" dirty="0"/>
              <a:t>What is the </a:t>
            </a:r>
            <a:r>
              <a:rPr lang="en-GB" altLang="en-US" sz="2000" dirty="0">
                <a:solidFill>
                  <a:srgbClr val="FF0000"/>
                </a:solidFill>
              </a:rPr>
              <a:t>market value (capitalisation)</a:t>
            </a:r>
            <a:r>
              <a:rPr lang="en-GB" altLang="en-US" sz="2000" dirty="0"/>
              <a:t>? </a:t>
            </a:r>
          </a:p>
          <a:p>
            <a:pPr algn="just" eaLnBrk="1" hangingPunct="1"/>
            <a:endParaRPr lang="en-GB" altLang="en-US" sz="2000" dirty="0"/>
          </a:p>
          <a:p>
            <a:pPr algn="just" eaLnBrk="1" hangingPunct="1"/>
            <a:r>
              <a:rPr lang="en-GB" altLang="en-US" sz="2000" dirty="0"/>
              <a:t>4 m x $18 = </a:t>
            </a:r>
            <a:r>
              <a:rPr lang="en-GB" altLang="en-US" sz="2000" dirty="0">
                <a:solidFill>
                  <a:srgbClr val="FF0000"/>
                </a:solidFill>
              </a:rPr>
              <a:t>$72 </a:t>
            </a:r>
            <a:r>
              <a:rPr lang="en-GB" altLang="en-US" sz="2000" dirty="0"/>
              <a:t>million </a:t>
            </a:r>
          </a:p>
          <a:p>
            <a:pPr algn="just" eaLnBrk="1" hangingPunct="1"/>
            <a:endParaRPr lang="en-GB" altLang="en-US" sz="2000" dirty="0"/>
          </a:p>
          <a:p>
            <a:pPr algn="just" eaLnBrk="1" hangingPunct="1"/>
            <a:r>
              <a:rPr lang="en-GB" altLang="en-US" sz="2000" dirty="0"/>
              <a:t>What is the B/M ratio? 46/72 = </a:t>
            </a:r>
            <a:r>
              <a:rPr lang="en-GB" altLang="en-US" sz="2000" dirty="0">
                <a:solidFill>
                  <a:srgbClr val="FF0000"/>
                </a:solidFill>
              </a:rPr>
              <a:t>0,63 </a:t>
            </a:r>
          </a:p>
          <a:p>
            <a:pPr algn="just" eaLnBrk="1" hangingPunct="1"/>
            <a:endParaRPr lang="en-GB" altLang="en-US" sz="2000" dirty="0"/>
          </a:p>
          <a:p>
            <a:pPr algn="just" eaLnBrk="1" hangingPunct="1"/>
            <a:r>
              <a:rPr lang="en-GB" altLang="en-US" sz="2000" dirty="0"/>
              <a:t>What is the M/B ratio? 72/46 = </a:t>
            </a:r>
            <a:r>
              <a:rPr lang="en-GB" altLang="en-US" sz="2000" dirty="0">
                <a:solidFill>
                  <a:srgbClr val="FF0000"/>
                </a:solidFill>
              </a:rPr>
              <a:t>1,56 </a:t>
            </a:r>
          </a:p>
          <a:p>
            <a:pPr algn="just" eaLnBrk="1" hangingPunct="1"/>
            <a:endParaRPr lang="en-GB" altLang="en-US" sz="2000" dirty="0"/>
          </a:p>
          <a:p>
            <a:pPr algn="just" eaLnBrk="1" hangingPunct="1"/>
            <a:r>
              <a:rPr lang="en-GB" altLang="en-US" sz="2000" dirty="0"/>
              <a:t>Investors are willing to pay 1.5 times the book value to buy the stock  </a:t>
            </a:r>
          </a:p>
        </p:txBody>
      </p:sp>
      <p:pic>
        <p:nvPicPr>
          <p:cNvPr id="25603" name="Εικόνα 5">
            <a:extLst>
              <a:ext uri="{FF2B5EF4-FFF2-40B4-BE49-F238E27FC236}">
                <a16:creationId xmlns:a16="http://schemas.microsoft.com/office/drawing/2014/main" id="{7BC79910-C28D-F969-51D0-57233DADA6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103313"/>
            <a:ext cx="4791075" cy="507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Rectangle 2">
            <a:extLst>
              <a:ext uri="{FF2B5EF4-FFF2-40B4-BE49-F238E27FC236}">
                <a16:creationId xmlns:a16="http://schemas.microsoft.com/office/drawing/2014/main" id="{27A720CF-B1C9-40F6-B5E7-C1AC427283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701675"/>
          </a:xfrm>
        </p:spPr>
        <p:txBody>
          <a:bodyPr/>
          <a:lstStyle/>
          <a:p>
            <a:pPr eaLnBrk="1" hangingPunct="1"/>
            <a:r>
              <a:rPr lang="en-US" altLang="el-GR" sz="3600" b="1" dirty="0"/>
              <a:t>The Balance Sheet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5">
            <a:extLst>
              <a:ext uri="{FF2B5EF4-FFF2-40B4-BE49-F238E27FC236}">
                <a16:creationId xmlns:a16="http://schemas.microsoft.com/office/drawing/2014/main" id="{A52937AC-09B0-A07A-C1EB-7945B651FC8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838200" y="1143000"/>
            <a:ext cx="5029200" cy="525780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  <a:defRPr/>
            </a:pPr>
            <a:endParaRPr lang="en-US" altLang="el-GR" b="1" dirty="0">
              <a:solidFill>
                <a:srgbClr val="FF0000"/>
              </a:solidFill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  <a:defRPr/>
            </a:pPr>
            <a:r>
              <a:rPr lang="en-US" altLang="el-GR" b="1" dirty="0">
                <a:solidFill>
                  <a:srgbClr val="FF0000"/>
                </a:solidFill>
              </a:rPr>
              <a:t>Total Enterprise Value (TEV)</a:t>
            </a:r>
          </a:p>
          <a:p>
            <a:pPr algn="just" eaLnBrk="1" hangingPunct="1">
              <a:defRPr/>
            </a:pPr>
            <a:endParaRPr lang="en-US" altLang="el-GR" sz="2000" b="1" dirty="0">
              <a:solidFill>
                <a:srgbClr val="FF0000"/>
              </a:solidFill>
            </a:endParaRPr>
          </a:p>
          <a:p>
            <a:pPr algn="just" eaLnBrk="1" hangingPunct="1">
              <a:defRPr/>
            </a:pPr>
            <a:r>
              <a:rPr lang="en-US" altLang="el-GR" sz="2000" b="1" dirty="0">
                <a:solidFill>
                  <a:srgbClr val="FF0000"/>
                </a:solidFill>
              </a:rPr>
              <a:t>TEV = MV of Equity + Debt – Cash </a:t>
            </a:r>
          </a:p>
          <a:p>
            <a:pPr algn="just" eaLnBrk="1" hangingPunct="1">
              <a:defRPr/>
            </a:pPr>
            <a:endParaRPr lang="en-US" altLang="el-GR" sz="2000" b="1" u="sng" dirty="0">
              <a:solidFill>
                <a:srgbClr val="FF0000"/>
              </a:solidFill>
            </a:endParaRPr>
          </a:p>
          <a:p>
            <a:pPr algn="just" eaLnBrk="1" hangingPunct="1">
              <a:defRPr/>
            </a:pPr>
            <a:r>
              <a:rPr lang="en-GB" altLang="el-GR" sz="2000" dirty="0"/>
              <a:t>Market capitalization: 	$72 m </a:t>
            </a:r>
          </a:p>
          <a:p>
            <a:pPr algn="just" eaLnBrk="1" hangingPunct="1">
              <a:defRPr/>
            </a:pPr>
            <a:r>
              <a:rPr lang="en-GB" altLang="el-GR" sz="2000" dirty="0"/>
              <a:t>Debt:		 	</a:t>
            </a:r>
            <a:r>
              <a:rPr lang="en-GB" altLang="el-GR" sz="2000" dirty="0">
                <a:solidFill>
                  <a:srgbClr val="00B050"/>
                </a:solidFill>
              </a:rPr>
              <a:t>$108.1 </a:t>
            </a:r>
          </a:p>
          <a:p>
            <a:pPr algn="just" eaLnBrk="1" hangingPunct="1">
              <a:defRPr/>
            </a:pPr>
            <a:r>
              <a:rPr lang="en-GB" altLang="el-GR" sz="2000" dirty="0"/>
              <a:t>Cash balance:		</a:t>
            </a:r>
            <a:r>
              <a:rPr lang="en-GB" altLang="el-GR" sz="2000" dirty="0">
                <a:solidFill>
                  <a:srgbClr val="FF0000"/>
                </a:solidFill>
              </a:rPr>
              <a:t>$38.3m </a:t>
            </a:r>
          </a:p>
          <a:p>
            <a:pPr algn="just" eaLnBrk="1" hangingPunct="1">
              <a:defRPr/>
            </a:pPr>
            <a:endParaRPr lang="en-GB" altLang="el-GR" sz="2000" dirty="0"/>
          </a:p>
          <a:p>
            <a:pPr algn="just" eaLnBrk="1" hangingPunct="1">
              <a:defRPr/>
            </a:pPr>
            <a:r>
              <a:rPr lang="en-GB" altLang="el-GR" sz="2000" dirty="0"/>
              <a:t> TEV = 72 + 108.1 – 38.3 = </a:t>
            </a:r>
            <a:r>
              <a:rPr lang="en-GB" altLang="el-GR" sz="2000" b="1" dirty="0">
                <a:solidFill>
                  <a:srgbClr val="FF0000"/>
                </a:solidFill>
              </a:rPr>
              <a:t>$141.8m </a:t>
            </a:r>
          </a:p>
          <a:p>
            <a:pPr algn="just" eaLnBrk="1" hangingPunct="1">
              <a:defRPr/>
            </a:pPr>
            <a:endParaRPr lang="en-GB" altLang="el-GR" sz="2000" dirty="0"/>
          </a:p>
          <a:p>
            <a:pPr algn="just" eaLnBrk="1" hangingPunct="1">
              <a:defRPr/>
            </a:pPr>
            <a:r>
              <a:rPr lang="en-GB" altLang="el-GR" sz="2000" dirty="0"/>
              <a:t>Buy all equity, pay debts, keep the cash</a:t>
            </a:r>
            <a:endParaRPr lang="en-US" altLang="el-GR" sz="1800" dirty="0"/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9BB6A921-167C-2DD3-A862-98BEBCB5FC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365125"/>
            <a:ext cx="105156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l-GR" sz="3600" b="1" dirty="0">
                <a:latin typeface="Aptos" panose="020B0004020202020204" pitchFamily="34" charset="0"/>
              </a:rPr>
              <a:t>The Balance Sheet</a:t>
            </a:r>
          </a:p>
        </p:txBody>
      </p:sp>
      <p:pic>
        <p:nvPicPr>
          <p:cNvPr id="26628" name="Εικόνα 2">
            <a:extLst>
              <a:ext uri="{FF2B5EF4-FFF2-40B4-BE49-F238E27FC236}">
                <a16:creationId xmlns:a16="http://schemas.microsoft.com/office/drawing/2014/main" id="{E4E61379-FFCE-E11C-256E-71D16B124E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066800"/>
            <a:ext cx="56007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Θέση περιεχομένου 2">
            <a:extLst>
              <a:ext uri="{FF2B5EF4-FFF2-40B4-BE49-F238E27FC236}">
                <a16:creationId xmlns:a16="http://schemas.microsoft.com/office/drawing/2014/main" id="{0EDCBE74-A709-0823-F230-508D675A526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3400" y="1611984"/>
            <a:ext cx="11125200" cy="4484016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l-GR" sz="2000" b="1" dirty="0">
                <a:solidFill>
                  <a:srgbClr val="FF0000"/>
                </a:solidFill>
              </a:rPr>
              <a:t>Final Comments 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Many assets are valued on </a:t>
            </a:r>
            <a:r>
              <a:rPr lang="en-US" altLang="el-GR" sz="2000" dirty="0">
                <a:solidFill>
                  <a:srgbClr val="FF0000"/>
                </a:solidFill>
              </a:rPr>
              <a:t>historical cost </a:t>
            </a:r>
            <a:r>
              <a:rPr lang="en-US" altLang="el-GR" sz="2000" dirty="0"/>
              <a:t>rather than their current values 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Many valuable assets may </a:t>
            </a:r>
            <a:r>
              <a:rPr lang="en-US" altLang="el-GR" sz="2000" dirty="0">
                <a:solidFill>
                  <a:srgbClr val="FF0000"/>
                </a:solidFill>
              </a:rPr>
              <a:t>not be captured on the balance sheet</a:t>
            </a:r>
            <a:r>
              <a:rPr lang="en-US" altLang="el-GR" sz="2000" dirty="0"/>
              <a:t> 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E.g., the </a:t>
            </a:r>
            <a:r>
              <a:rPr lang="en-US" altLang="el-GR" sz="2000" dirty="0">
                <a:solidFill>
                  <a:srgbClr val="FF0000"/>
                </a:solidFill>
              </a:rPr>
              <a:t>expertise, reputation</a:t>
            </a:r>
            <a:r>
              <a:rPr lang="en-US" altLang="el-GR" sz="2000" dirty="0"/>
              <a:t>, customer relations, R&amp;D, etc. </a:t>
            </a:r>
            <a:endParaRPr lang="el-GR" altLang="el-GR" sz="2000" dirty="0"/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128C10BF-F122-7D63-9B63-4DF479853A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625475"/>
          </a:xfrm>
        </p:spPr>
        <p:txBody>
          <a:bodyPr/>
          <a:lstStyle/>
          <a:p>
            <a:pPr eaLnBrk="1" hangingPunct="1"/>
            <a:r>
              <a:rPr lang="en-US" altLang="el-GR" sz="3600" b="1" dirty="0"/>
              <a:t>The Balance Sheet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Τίτλος 1">
            <a:extLst>
              <a:ext uri="{FF2B5EF4-FFF2-40B4-BE49-F238E27FC236}">
                <a16:creationId xmlns:a16="http://schemas.microsoft.com/office/drawing/2014/main" id="{E2FD1214-DDCD-BDED-65C9-1B6D5CE5E1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11099800" cy="609600"/>
          </a:xfrm>
        </p:spPr>
        <p:txBody>
          <a:bodyPr/>
          <a:lstStyle/>
          <a:p>
            <a:pPr eaLnBrk="1" hangingPunct="1"/>
            <a:r>
              <a:rPr lang="en-US" altLang="el-GR" sz="3600" b="1" dirty="0">
                <a:solidFill>
                  <a:srgbClr val="000000"/>
                </a:solidFill>
              </a:rPr>
              <a:t>Income Statement</a:t>
            </a:r>
            <a:endParaRPr lang="el-GR" altLang="el-GR" sz="3600" b="1" dirty="0"/>
          </a:p>
        </p:txBody>
      </p:sp>
      <p:sp>
        <p:nvSpPr>
          <p:cNvPr id="29699" name="Θέση περιεχομένου 2">
            <a:extLst>
              <a:ext uri="{FF2B5EF4-FFF2-40B4-BE49-F238E27FC236}">
                <a16:creationId xmlns:a16="http://schemas.microsoft.com/office/drawing/2014/main" id="{C6AD6FC8-E76F-9071-1908-2FB50797B65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5800" y="1295400"/>
            <a:ext cx="11342802" cy="4953000"/>
          </a:xfrm>
        </p:spPr>
        <p:txBody>
          <a:bodyPr/>
          <a:lstStyle/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IS = the “bottom line”, the </a:t>
            </a:r>
            <a:r>
              <a:rPr lang="en-US" altLang="el-GR" sz="2000" b="1" dirty="0">
                <a:solidFill>
                  <a:srgbClr val="FF0000"/>
                </a:solidFill>
              </a:rPr>
              <a:t>Profit and Loss </a:t>
            </a:r>
            <a:r>
              <a:rPr lang="en-US" altLang="el-GR" sz="2000" dirty="0"/>
              <a:t>statement, or “P&amp;L”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The statement of financial performance lists the firm’s </a:t>
            </a:r>
            <a:r>
              <a:rPr lang="en-US" altLang="el-GR" sz="2000" b="1" dirty="0">
                <a:solidFill>
                  <a:srgbClr val="FF0000"/>
                </a:solidFill>
              </a:rPr>
              <a:t>revenues and expenses 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b="1" dirty="0">
                <a:solidFill>
                  <a:srgbClr val="FF0000"/>
                </a:solidFill>
              </a:rPr>
              <a:t>Net income</a:t>
            </a:r>
            <a:r>
              <a:rPr lang="en-US" altLang="el-GR" sz="2000" dirty="0"/>
              <a:t> = a measure of profitability 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b="1" dirty="0">
                <a:solidFill>
                  <a:srgbClr val="FF0000"/>
                </a:solidFill>
              </a:rPr>
              <a:t>Net Income = earnings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>
                <a:solidFill>
                  <a:srgbClr val="FF0000"/>
                </a:solidFill>
              </a:rPr>
              <a:t>Balance sheet</a:t>
            </a:r>
            <a:r>
              <a:rPr lang="en-US" altLang="el-GR" sz="2000" dirty="0"/>
              <a:t>: 	shows assets and liabilities at a given point in time</a:t>
            </a:r>
          </a:p>
          <a:p>
            <a:pPr algn="just" eaLnBrk="1" hangingPunct="1"/>
            <a:r>
              <a:rPr lang="en-US" altLang="el-GR" sz="2000" dirty="0">
                <a:solidFill>
                  <a:srgbClr val="FF0000"/>
                </a:solidFill>
              </a:rPr>
              <a:t>Income statement</a:t>
            </a:r>
            <a:r>
              <a:rPr lang="en-US" altLang="el-GR" sz="2000" dirty="0"/>
              <a:t>: 	shows the flow of revenues and expenses generated by assets &amp; liabilities</a:t>
            </a:r>
            <a:endParaRPr lang="el-GR" altLang="el-GR" sz="2000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5">
            <a:extLst>
              <a:ext uri="{FF2B5EF4-FFF2-40B4-BE49-F238E27FC236}">
                <a16:creationId xmlns:a16="http://schemas.microsoft.com/office/drawing/2014/main" id="{F28278B4-CE2C-9D69-B178-CB5F43FFA4C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35000" y="1066800"/>
            <a:ext cx="5308600" cy="54102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l-GR" sz="2000" dirty="0"/>
              <a:t>To estimate </a:t>
            </a:r>
            <a:r>
              <a:rPr lang="en-US" altLang="el-GR" sz="2000" b="1" dirty="0">
                <a:solidFill>
                  <a:srgbClr val="FF0000"/>
                </a:solidFill>
              </a:rPr>
              <a:t>Net Income</a:t>
            </a:r>
            <a:r>
              <a:rPr lang="en-US" altLang="el-GR" sz="2000" dirty="0"/>
              <a:t>: 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Total Sales/Revenues </a:t>
            </a:r>
          </a:p>
          <a:p>
            <a:pPr marL="0" indent="0" algn="just" eaLnBrk="1" hangingPunct="1">
              <a:buNone/>
            </a:pPr>
            <a:r>
              <a:rPr lang="en-US" altLang="el-GR" sz="2000" i="1" dirty="0"/>
              <a:t>	minus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US" altLang="el-GR" sz="2000" dirty="0"/>
              <a:t>Cost of Sales </a:t>
            </a:r>
          </a:p>
          <a:p>
            <a:pPr marL="0" indent="0" algn="just" eaLnBrk="1" hangingPunct="1">
              <a:spcBef>
                <a:spcPct val="50000"/>
              </a:spcBef>
              <a:buNone/>
            </a:pPr>
            <a:r>
              <a:rPr lang="en-US" altLang="el-GR" sz="2000" i="1" dirty="0"/>
              <a:t>	equals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US" altLang="el-GR" sz="2000" b="1" dirty="0">
                <a:solidFill>
                  <a:srgbClr val="FF0000"/>
                </a:solidFill>
              </a:rPr>
              <a:t>Gross Profit</a:t>
            </a:r>
          </a:p>
          <a:p>
            <a:pPr marL="0" indent="0" algn="just" eaLnBrk="1" hangingPunct="1">
              <a:spcBef>
                <a:spcPct val="50000"/>
              </a:spcBef>
              <a:buNone/>
            </a:pPr>
            <a:r>
              <a:rPr lang="en-GB" altLang="el-GR" sz="2000" dirty="0"/>
              <a:t>	minus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GB" altLang="el-GR" sz="2000" dirty="0"/>
              <a:t>Operating Expenses (Selling, General, and Administrative Expenses, R&amp;D, Depreciation &amp; Amortization) </a:t>
            </a:r>
          </a:p>
          <a:p>
            <a:pPr marL="0" indent="0" algn="just" eaLnBrk="1" hangingPunct="1">
              <a:spcBef>
                <a:spcPct val="50000"/>
              </a:spcBef>
              <a:buNone/>
            </a:pPr>
            <a:r>
              <a:rPr lang="en-GB" altLang="el-GR" sz="2000" dirty="0"/>
              <a:t>	equals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GB" altLang="el-GR" sz="2000" b="1" dirty="0">
                <a:solidFill>
                  <a:srgbClr val="FF0000"/>
                </a:solidFill>
              </a:rPr>
              <a:t>Operating Income</a:t>
            </a:r>
          </a:p>
          <a:p>
            <a:pPr eaLnBrk="1" hangingPunct="1">
              <a:spcBef>
                <a:spcPct val="50000"/>
              </a:spcBef>
            </a:pPr>
            <a:endParaRPr lang="en-US" altLang="el-GR" dirty="0"/>
          </a:p>
        </p:txBody>
      </p:sp>
      <p:sp>
        <p:nvSpPr>
          <p:cNvPr id="30723" name="Τίτλος 1">
            <a:extLst>
              <a:ext uri="{FF2B5EF4-FFF2-40B4-BE49-F238E27FC236}">
                <a16:creationId xmlns:a16="http://schemas.microsoft.com/office/drawing/2014/main" id="{26EEF6E0-09F5-F22B-F59E-5A091036EC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381000"/>
            <a:ext cx="10947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l-GR" sz="3600" b="1" dirty="0">
                <a:solidFill>
                  <a:srgbClr val="000000"/>
                </a:solidFill>
                <a:latin typeface="Aptos" panose="020B0004020202020204" pitchFamily="34" charset="0"/>
              </a:rPr>
              <a:t>Income Statement</a:t>
            </a:r>
            <a:endParaRPr lang="el-GR" altLang="el-GR" sz="3600" b="1" dirty="0">
              <a:latin typeface="Aptos" panose="020B0004020202020204" pitchFamily="34" charset="0"/>
            </a:endParaRPr>
          </a:p>
        </p:txBody>
      </p:sp>
      <p:pic>
        <p:nvPicPr>
          <p:cNvPr id="30724" name="Εικόνα 2">
            <a:extLst>
              <a:ext uri="{FF2B5EF4-FFF2-40B4-BE49-F238E27FC236}">
                <a16:creationId xmlns:a16="http://schemas.microsoft.com/office/drawing/2014/main" id="{4030F7C0-B830-A518-FFDC-57D3DF54F2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037" y="990600"/>
            <a:ext cx="5541963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>
            <a:extLst>
              <a:ext uri="{FF2B5EF4-FFF2-40B4-BE49-F238E27FC236}">
                <a16:creationId xmlns:a16="http://schemas.microsoft.com/office/drawing/2014/main" id="{E5836C01-A49A-9662-65B4-4879DDAC2AB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143000"/>
            <a:ext cx="5215379" cy="5191812"/>
          </a:xfrm>
        </p:spPr>
        <p:txBody>
          <a:bodyPr>
            <a:normAutofit fontScale="92500" lnSpcReduction="10000"/>
          </a:bodyPr>
          <a:lstStyle/>
          <a:p>
            <a:pPr algn="just" eaLnBrk="1" hangingPunct="1"/>
            <a:r>
              <a:rPr lang="en-US" altLang="el-GR" sz="2200" dirty="0"/>
              <a:t>Operating Income </a:t>
            </a:r>
          </a:p>
          <a:p>
            <a:pPr marL="0" indent="0" algn="just" eaLnBrk="1" hangingPunct="1">
              <a:buNone/>
            </a:pPr>
            <a:r>
              <a:rPr lang="en-US" altLang="el-GR" sz="2200" dirty="0"/>
              <a:t>	plus/minus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US" altLang="el-GR" sz="2200" dirty="0"/>
              <a:t>Other Income/Other Expenses</a:t>
            </a:r>
          </a:p>
          <a:p>
            <a:pPr marL="0" indent="0" algn="just" eaLnBrk="1" hangingPunct="1">
              <a:spcBef>
                <a:spcPct val="50000"/>
              </a:spcBef>
              <a:buNone/>
            </a:pPr>
            <a:r>
              <a:rPr lang="en-US" altLang="el-GR" sz="2200" dirty="0">
                <a:cs typeface="Arial" panose="020B0604020202020204" pitchFamily="34" charset="0"/>
              </a:rPr>
              <a:t>	equals </a:t>
            </a:r>
          </a:p>
          <a:p>
            <a:pPr algn="just">
              <a:spcBef>
                <a:spcPct val="50000"/>
              </a:spcBef>
            </a:pPr>
            <a:r>
              <a:rPr lang="en-US" altLang="el-GR" sz="2200" b="1" dirty="0">
                <a:solidFill>
                  <a:srgbClr val="FF0000"/>
                </a:solidFill>
              </a:rPr>
              <a:t>Earnings Before Interest and Taxes (EBIT)</a:t>
            </a:r>
          </a:p>
          <a:p>
            <a:pPr marL="0" indent="0" algn="just" eaLnBrk="1" hangingPunct="1">
              <a:spcBef>
                <a:spcPct val="50000"/>
              </a:spcBef>
              <a:buNone/>
            </a:pPr>
            <a:r>
              <a:rPr lang="en-GB" altLang="el-GR" sz="2200" dirty="0"/>
              <a:t>	plus/minus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GB" altLang="el-GR" sz="2200" dirty="0"/>
              <a:t>Interest Income/Interest Expense </a:t>
            </a:r>
          </a:p>
          <a:p>
            <a:pPr marL="0" indent="0" algn="just" eaLnBrk="1" hangingPunct="1">
              <a:spcBef>
                <a:spcPct val="50000"/>
              </a:spcBef>
              <a:buNone/>
            </a:pPr>
            <a:r>
              <a:rPr lang="en-GB" altLang="el-GR" sz="2200" dirty="0">
                <a:solidFill>
                  <a:srgbClr val="FF0000"/>
                </a:solidFill>
              </a:rPr>
              <a:t>	</a:t>
            </a:r>
            <a:r>
              <a:rPr lang="en-GB" altLang="el-GR" sz="2200" dirty="0"/>
              <a:t>equals </a:t>
            </a:r>
          </a:p>
          <a:p>
            <a:pPr algn="just">
              <a:spcBef>
                <a:spcPct val="50000"/>
              </a:spcBef>
            </a:pPr>
            <a:r>
              <a:rPr lang="en-GB" altLang="el-GR" sz="2200" b="1" dirty="0">
                <a:solidFill>
                  <a:srgbClr val="FF0000"/>
                </a:solidFill>
              </a:rPr>
              <a:t>Pre-Tax Income</a:t>
            </a:r>
          </a:p>
          <a:p>
            <a:pPr marL="0" indent="0" algn="just" eaLnBrk="1" hangingPunct="1">
              <a:spcBef>
                <a:spcPct val="50000"/>
              </a:spcBef>
              <a:buNone/>
            </a:pPr>
            <a:r>
              <a:rPr lang="en-GB" altLang="el-GR" sz="2200" dirty="0"/>
              <a:t>	minus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GB" altLang="el-GR" sz="2200" dirty="0"/>
              <a:t>Taxes </a:t>
            </a:r>
          </a:p>
          <a:p>
            <a:pPr marL="0" indent="0" algn="just" eaLnBrk="1" hangingPunct="1">
              <a:spcBef>
                <a:spcPct val="50000"/>
              </a:spcBef>
              <a:buNone/>
            </a:pPr>
            <a:r>
              <a:rPr lang="en-GB" altLang="el-GR" sz="2200" dirty="0"/>
              <a:t>	equals </a:t>
            </a:r>
          </a:p>
          <a:p>
            <a:pPr algn="just">
              <a:spcBef>
                <a:spcPct val="50000"/>
              </a:spcBef>
            </a:pPr>
            <a:r>
              <a:rPr lang="en-GB" altLang="el-GR" sz="2200" dirty="0"/>
              <a:t>	</a:t>
            </a:r>
            <a:r>
              <a:rPr lang="en-GB" altLang="el-GR" sz="2200" b="1" dirty="0">
                <a:solidFill>
                  <a:srgbClr val="FF0000"/>
                </a:solidFill>
              </a:rPr>
              <a:t>Net Income</a:t>
            </a:r>
          </a:p>
          <a:p>
            <a:pPr eaLnBrk="1" hangingPunct="1">
              <a:spcBef>
                <a:spcPct val="50000"/>
              </a:spcBef>
            </a:pPr>
            <a:endParaRPr lang="en-GB" altLang="el-GR" sz="2200" dirty="0"/>
          </a:p>
          <a:p>
            <a:pPr eaLnBrk="1" hangingPunct="1">
              <a:spcBef>
                <a:spcPct val="50000"/>
              </a:spcBef>
            </a:pPr>
            <a:endParaRPr lang="en-US" altLang="el-GR" dirty="0"/>
          </a:p>
        </p:txBody>
      </p:sp>
      <p:sp>
        <p:nvSpPr>
          <p:cNvPr id="32771" name="Τίτλος 1">
            <a:extLst>
              <a:ext uri="{FF2B5EF4-FFF2-40B4-BE49-F238E27FC236}">
                <a16:creationId xmlns:a16="http://schemas.microsoft.com/office/drawing/2014/main" id="{3CDC9A3C-7624-C4F6-74AE-8FBD76840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300" y="304800"/>
            <a:ext cx="10947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l-GR" sz="3600" b="1" dirty="0">
                <a:solidFill>
                  <a:srgbClr val="000000"/>
                </a:solidFill>
                <a:latin typeface="Aptos" panose="020B0004020202020204" pitchFamily="34" charset="0"/>
              </a:rPr>
              <a:t>Income Statement</a:t>
            </a:r>
            <a:endParaRPr lang="el-GR" altLang="el-GR" sz="3600" b="1" dirty="0">
              <a:latin typeface="Aptos" panose="020B0004020202020204" pitchFamily="34" charset="0"/>
            </a:endParaRPr>
          </a:p>
        </p:txBody>
      </p:sp>
      <p:pic>
        <p:nvPicPr>
          <p:cNvPr id="32772" name="Εικόνα 2">
            <a:extLst>
              <a:ext uri="{FF2B5EF4-FFF2-40B4-BE49-F238E27FC236}">
                <a16:creationId xmlns:a16="http://schemas.microsoft.com/office/drawing/2014/main" id="{53BEC88A-189F-0D90-753F-FC646AB073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3410" y="990600"/>
            <a:ext cx="5563615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Θέση περιεχομένου 4">
            <a:extLst>
              <a:ext uri="{FF2B5EF4-FFF2-40B4-BE49-F238E27FC236}">
                <a16:creationId xmlns:a16="http://schemas.microsoft.com/office/drawing/2014/main" id="{4670E040-7DBC-665E-7F6F-CBF7FE7F5C6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08000" y="1219200"/>
            <a:ext cx="5435600" cy="4876800"/>
          </a:xfrm>
        </p:spPr>
        <p:txBody>
          <a:bodyPr/>
          <a:lstStyle/>
          <a:p>
            <a:pPr algn="just" eaLnBrk="1" hangingPunct="1"/>
            <a:endParaRPr lang="en-US" altLang="el-GR" sz="2000" dirty="0"/>
          </a:p>
          <a:p>
            <a:pPr marL="0" indent="0" algn="ctr" eaLnBrk="1" hangingPunct="1">
              <a:buNone/>
            </a:pPr>
            <a:r>
              <a:rPr lang="en-US" altLang="el-GR" sz="2000" b="1" dirty="0">
                <a:solidFill>
                  <a:srgbClr val="FF0000"/>
                </a:solidFill>
              </a:rPr>
              <a:t>Net income = </a:t>
            </a:r>
          </a:p>
          <a:p>
            <a:pPr marL="0" indent="0" algn="ctr" eaLnBrk="1" hangingPunct="1">
              <a:buNone/>
            </a:pPr>
            <a:r>
              <a:rPr lang="en-US" altLang="el-GR" sz="2000" b="1" dirty="0">
                <a:solidFill>
                  <a:srgbClr val="FF0000"/>
                </a:solidFill>
              </a:rPr>
              <a:t>Total earnings of equity holders 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We often need it on a </a:t>
            </a:r>
            <a:r>
              <a:rPr lang="en-US" altLang="el-GR" sz="2000" b="1" dirty="0"/>
              <a:t>per-share </a:t>
            </a:r>
            <a:r>
              <a:rPr lang="en-US" altLang="el-GR" sz="2000" dirty="0"/>
              <a:t>basis </a:t>
            </a:r>
          </a:p>
          <a:p>
            <a:pPr algn="just" eaLnBrk="1" hangingPunct="1"/>
            <a:endParaRPr lang="en-US" altLang="el-GR" sz="2000" dirty="0"/>
          </a:p>
          <a:p>
            <a:pPr marL="0" indent="0" algn="ctr" eaLnBrk="1" hangingPunct="1">
              <a:buNone/>
            </a:pPr>
            <a:r>
              <a:rPr lang="en-US" altLang="el-GR" sz="2000" dirty="0"/>
              <a:t>EPS = </a:t>
            </a:r>
          </a:p>
          <a:p>
            <a:pPr marL="0" indent="0" algn="ctr" eaLnBrk="1" hangingPunct="1">
              <a:buNone/>
            </a:pPr>
            <a:r>
              <a:rPr lang="en-US" altLang="el-GR" sz="2000" dirty="0"/>
              <a:t>Net Income / Shares Outstanding  </a:t>
            </a:r>
          </a:p>
          <a:p>
            <a:pPr algn="just" eaLnBrk="1" hangingPunct="1"/>
            <a:endParaRPr lang="en-US" altLang="el-GR" sz="2000" dirty="0"/>
          </a:p>
          <a:p>
            <a:pPr marL="0" indent="0" algn="ctr" eaLnBrk="1" hangingPunct="1">
              <a:buNone/>
            </a:pPr>
            <a:r>
              <a:rPr lang="en-US" altLang="el-GR" sz="2000" dirty="0"/>
              <a:t>EPS = $3.525m / 4m Shares = </a:t>
            </a:r>
          </a:p>
          <a:p>
            <a:pPr marL="0" indent="0" algn="ctr" eaLnBrk="1" hangingPunct="1">
              <a:buNone/>
            </a:pPr>
            <a:r>
              <a:rPr lang="en-US" altLang="el-GR" sz="2000" b="1" dirty="0">
                <a:solidFill>
                  <a:srgbClr val="FF0000"/>
                </a:solidFill>
              </a:rPr>
              <a:t>$0.88125 per Share </a:t>
            </a:r>
            <a:endParaRPr lang="el-GR" altLang="el-GR" sz="2000" b="1" dirty="0">
              <a:solidFill>
                <a:srgbClr val="FF0000"/>
              </a:solidFill>
            </a:endParaRPr>
          </a:p>
        </p:txBody>
      </p:sp>
      <p:sp>
        <p:nvSpPr>
          <p:cNvPr id="34819" name="Τίτλος 1">
            <a:extLst>
              <a:ext uri="{FF2B5EF4-FFF2-40B4-BE49-F238E27FC236}">
                <a16:creationId xmlns:a16="http://schemas.microsoft.com/office/drawing/2014/main" id="{3A47397D-01B0-9B44-64C9-E3BACA2DB99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8000" y="296862"/>
            <a:ext cx="10515600" cy="625475"/>
          </a:xfrm>
        </p:spPr>
        <p:txBody>
          <a:bodyPr/>
          <a:lstStyle/>
          <a:p>
            <a:pPr eaLnBrk="1" hangingPunct="1"/>
            <a:r>
              <a:rPr lang="en-US" altLang="el-GR" sz="3600" b="1">
                <a:solidFill>
                  <a:srgbClr val="000000"/>
                </a:solidFill>
              </a:rPr>
              <a:t>Income Statement</a:t>
            </a:r>
            <a:endParaRPr lang="el-GR" altLang="el-GR" sz="3600" b="1"/>
          </a:p>
        </p:txBody>
      </p:sp>
      <p:pic>
        <p:nvPicPr>
          <p:cNvPr id="34820" name="Εικόνα 5">
            <a:extLst>
              <a:ext uri="{FF2B5EF4-FFF2-40B4-BE49-F238E27FC236}">
                <a16:creationId xmlns:a16="http://schemas.microsoft.com/office/drawing/2014/main" id="{34EF8D56-941E-A72C-71C7-42924DF592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709613"/>
            <a:ext cx="5359400" cy="553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Θέση περιεχομένου 2">
            <a:extLst>
              <a:ext uri="{FF2B5EF4-FFF2-40B4-BE49-F238E27FC236}">
                <a16:creationId xmlns:a16="http://schemas.microsoft.com/office/drawing/2014/main" id="{D3F57DA7-4DF7-1FFC-2962-8133FC4FDC5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371600"/>
            <a:ext cx="6096000" cy="4805363"/>
          </a:xfrm>
        </p:spPr>
        <p:txBody>
          <a:bodyPr>
            <a:normAutofit lnSpcReduction="10000"/>
          </a:bodyPr>
          <a:lstStyle/>
          <a:p>
            <a:pPr algn="just" eaLnBrk="1" hangingPunct="1"/>
            <a:r>
              <a:rPr lang="en-US" altLang="el-GR" sz="2000" dirty="0"/>
              <a:t>Let us see some concepts in a </a:t>
            </a:r>
            <a:r>
              <a:rPr lang="en-US" altLang="el-GR" sz="2000" b="1" dirty="0"/>
              <a:t>bit more detail </a:t>
            </a:r>
            <a:r>
              <a:rPr lang="en-US" altLang="el-GR" sz="2000" dirty="0"/>
              <a:t>now</a:t>
            </a:r>
          </a:p>
          <a:p>
            <a:pPr algn="just" eaLnBrk="1" hangingPunct="1"/>
            <a:endParaRPr lang="en-US" altLang="el-GR" sz="2000" b="1" dirty="0"/>
          </a:p>
          <a:p>
            <a:pPr algn="just" eaLnBrk="1" hangingPunct="1"/>
            <a:r>
              <a:rPr lang="en-US" altLang="el-GR" sz="2000" b="1" dirty="0"/>
              <a:t>What is the Gross Profit ? 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It is the income from selling the product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The first two lines list the </a:t>
            </a:r>
            <a:r>
              <a:rPr lang="en-US" altLang="el-GR" sz="2000" dirty="0">
                <a:solidFill>
                  <a:srgbClr val="FF0000"/>
                </a:solidFill>
              </a:rPr>
              <a:t>revenues &amp; costs </a:t>
            </a:r>
            <a:r>
              <a:rPr lang="en-US" altLang="el-GR" sz="2000" dirty="0"/>
              <a:t>from sales of products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The cost of sales is directly related to producing the goods (e.g., manufacturing costs)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b="1" dirty="0"/>
              <a:t>Gross profit:  </a:t>
            </a:r>
            <a:r>
              <a:rPr lang="en-US" altLang="el-GR" sz="2000" dirty="0"/>
              <a:t>sales revenues </a:t>
            </a:r>
            <a:r>
              <a:rPr lang="en-US" altLang="el-GR" sz="2000" b="1" dirty="0">
                <a:solidFill>
                  <a:srgbClr val="FF0000"/>
                </a:solidFill>
              </a:rPr>
              <a:t>minus</a:t>
            </a:r>
            <a:r>
              <a:rPr lang="en-US" altLang="el-GR" sz="2000" dirty="0"/>
              <a:t> the costs</a:t>
            </a:r>
            <a:endParaRPr lang="el-GR" altLang="el-GR" sz="2000" dirty="0"/>
          </a:p>
        </p:txBody>
      </p:sp>
      <p:sp>
        <p:nvSpPr>
          <p:cNvPr id="35843" name="Τίτλος 1">
            <a:extLst>
              <a:ext uri="{FF2B5EF4-FFF2-40B4-BE49-F238E27FC236}">
                <a16:creationId xmlns:a16="http://schemas.microsoft.com/office/drawing/2014/main" id="{99A96D7D-3C5D-6B28-B2FA-AE6DCC0DAC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777875"/>
          </a:xfrm>
        </p:spPr>
        <p:txBody>
          <a:bodyPr/>
          <a:lstStyle/>
          <a:p>
            <a:pPr eaLnBrk="1" hangingPunct="1"/>
            <a:r>
              <a:rPr lang="en-US" altLang="el-GR" sz="3600" b="1" dirty="0">
                <a:solidFill>
                  <a:srgbClr val="000000"/>
                </a:solidFill>
              </a:rPr>
              <a:t>Income Statement</a:t>
            </a:r>
            <a:endParaRPr lang="el-GR" altLang="el-GR" sz="3600" b="1" dirty="0"/>
          </a:p>
        </p:txBody>
      </p:sp>
      <p:pic>
        <p:nvPicPr>
          <p:cNvPr id="35844" name="Εικόνα 5">
            <a:extLst>
              <a:ext uri="{FF2B5EF4-FFF2-40B4-BE49-F238E27FC236}">
                <a16:creationId xmlns:a16="http://schemas.microsoft.com/office/drawing/2014/main" id="{BF62D1A6-FB04-2921-F4F6-ACF9B4802C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990600"/>
            <a:ext cx="4094163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Θέση περιεχομένου 4">
            <a:extLst>
              <a:ext uri="{FF2B5EF4-FFF2-40B4-BE49-F238E27FC236}">
                <a16:creationId xmlns:a16="http://schemas.microsoft.com/office/drawing/2014/main" id="{41E52058-47F1-DAED-F045-0C5374AB616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08000" y="1295400"/>
            <a:ext cx="6524396" cy="5029200"/>
          </a:xfrm>
        </p:spPr>
        <p:txBody>
          <a:bodyPr>
            <a:normAutofit lnSpcReduction="10000"/>
          </a:bodyPr>
          <a:lstStyle/>
          <a:p>
            <a:pPr algn="just" eaLnBrk="1" hangingPunct="1"/>
            <a:r>
              <a:rPr lang="en-US" altLang="el-GR" sz="2000" b="1" dirty="0">
                <a:solidFill>
                  <a:srgbClr val="000000"/>
                </a:solidFill>
              </a:rPr>
              <a:t>What is the Operating Expenses ?</a:t>
            </a:r>
          </a:p>
          <a:p>
            <a:pPr algn="just" eaLnBrk="1" hangingPunct="1"/>
            <a:endParaRPr lang="en-US" altLang="el-GR" sz="2000" b="1" dirty="0">
              <a:solidFill>
                <a:srgbClr val="000000"/>
              </a:solidFill>
            </a:endParaRPr>
          </a:p>
          <a:p>
            <a:pPr algn="just" eaLnBrk="1" hangingPunct="1"/>
            <a:r>
              <a:rPr lang="en-US" altLang="el-GR" sz="2000" dirty="0">
                <a:solidFill>
                  <a:srgbClr val="000000"/>
                </a:solidFill>
              </a:rPr>
              <a:t>It is the expenses from </a:t>
            </a:r>
            <a:r>
              <a:rPr lang="en-US" altLang="el-GR" sz="2000" dirty="0"/>
              <a:t>the ordinary course of </a:t>
            </a:r>
            <a:r>
              <a:rPr lang="en-US" altLang="el-GR" sz="2000" dirty="0">
                <a:solidFill>
                  <a:srgbClr val="FF0000"/>
                </a:solidFill>
              </a:rPr>
              <a:t>running the business </a:t>
            </a:r>
            <a:r>
              <a:rPr lang="en-US" altLang="el-GR" sz="2000" dirty="0"/>
              <a:t>that are </a:t>
            </a:r>
            <a:r>
              <a:rPr lang="en-US" altLang="el-GR" sz="2000" dirty="0">
                <a:solidFill>
                  <a:srgbClr val="FF0000"/>
                </a:solidFill>
              </a:rPr>
              <a:t>not directly related to production, </a:t>
            </a:r>
            <a:r>
              <a:rPr lang="en-US" altLang="el-GR" sz="2000" dirty="0"/>
              <a:t>such as:  </a:t>
            </a:r>
          </a:p>
          <a:p>
            <a:pPr marL="0" indent="0" algn="just" eaLnBrk="1" hangingPunct="1">
              <a:buNone/>
            </a:pPr>
            <a:r>
              <a:rPr lang="en-US" altLang="el-GR" sz="2000" dirty="0">
                <a:solidFill>
                  <a:srgbClr val="000000"/>
                </a:solidFill>
              </a:rPr>
              <a:t>→	Administration expenses</a:t>
            </a:r>
          </a:p>
          <a:p>
            <a:pPr marL="0" indent="0" algn="just" eaLnBrk="1" hangingPunct="1">
              <a:buNone/>
            </a:pPr>
            <a:r>
              <a:rPr lang="en-US" altLang="el-GR" sz="2000" dirty="0">
                <a:solidFill>
                  <a:srgbClr val="000000"/>
                </a:solidFill>
              </a:rPr>
              <a:t>→	Overhead expenses </a:t>
            </a:r>
          </a:p>
          <a:p>
            <a:pPr marL="0" indent="0" algn="just" eaLnBrk="1" hangingPunct="1">
              <a:buNone/>
            </a:pPr>
            <a:r>
              <a:rPr lang="en-US" altLang="el-GR" sz="2000" dirty="0">
                <a:solidFill>
                  <a:srgbClr val="000000"/>
                </a:solidFill>
              </a:rPr>
              <a:t>→	Salaries</a:t>
            </a:r>
          </a:p>
          <a:p>
            <a:pPr marL="0" indent="0" algn="just" eaLnBrk="1" hangingPunct="1">
              <a:buNone/>
            </a:pPr>
            <a:r>
              <a:rPr lang="en-US" altLang="el-GR" sz="2000" dirty="0">
                <a:solidFill>
                  <a:srgbClr val="000000"/>
                </a:solidFill>
              </a:rPr>
              <a:t>→	Marketing and R&amp;D expenses, etc.</a:t>
            </a:r>
          </a:p>
          <a:p>
            <a:pPr algn="just" eaLnBrk="1" hangingPunct="1"/>
            <a:endParaRPr lang="en-US" altLang="el-GR" sz="2000" dirty="0">
              <a:solidFill>
                <a:srgbClr val="000000"/>
              </a:solidFill>
            </a:endParaRPr>
          </a:p>
          <a:p>
            <a:pPr algn="just" eaLnBrk="1" hangingPunct="1"/>
            <a:r>
              <a:rPr lang="en-US" altLang="el-GR" sz="2000" b="1" dirty="0">
                <a:solidFill>
                  <a:srgbClr val="000000"/>
                </a:solidFill>
              </a:rPr>
              <a:t>Depreciation: </a:t>
            </a:r>
            <a:r>
              <a:rPr lang="en-US" altLang="el-GR" sz="2000" dirty="0">
                <a:solidFill>
                  <a:srgbClr val="000000"/>
                </a:solidFill>
              </a:rPr>
              <a:t>it is </a:t>
            </a:r>
            <a:r>
              <a:rPr lang="en-US" altLang="el-GR" sz="2000" dirty="0">
                <a:solidFill>
                  <a:srgbClr val="FF0000"/>
                </a:solidFill>
              </a:rPr>
              <a:t>NOT</a:t>
            </a:r>
            <a:r>
              <a:rPr lang="en-US" altLang="el-GR" sz="2000" dirty="0">
                <a:solidFill>
                  <a:srgbClr val="000000"/>
                </a:solidFill>
              </a:rPr>
              <a:t> a </a:t>
            </a:r>
            <a:r>
              <a:rPr lang="en-US" altLang="el-GR" sz="2000" dirty="0"/>
              <a:t>cash expense (</a:t>
            </a:r>
            <a:r>
              <a:rPr lang="en-US" altLang="el-GR" sz="2000" dirty="0">
                <a:solidFill>
                  <a:srgbClr val="000000"/>
                </a:solidFill>
              </a:rPr>
              <a:t>estimate of </a:t>
            </a:r>
            <a:r>
              <a:rPr lang="en-US" altLang="el-GR" sz="2000" dirty="0"/>
              <a:t>costs from using the assets)</a:t>
            </a:r>
          </a:p>
          <a:p>
            <a:pPr algn="just" eaLnBrk="1" hangingPunct="1"/>
            <a:endParaRPr lang="en-US" altLang="el-GR" sz="2000" dirty="0">
              <a:solidFill>
                <a:srgbClr val="000000"/>
              </a:solidFill>
            </a:endParaRPr>
          </a:p>
          <a:p>
            <a:pPr algn="just"/>
            <a:r>
              <a:rPr lang="en-US" altLang="el-GR" sz="2000" dirty="0">
                <a:solidFill>
                  <a:srgbClr val="000000"/>
                </a:solidFill>
              </a:rPr>
              <a:t>Gross profit - operating expenses = </a:t>
            </a:r>
            <a:r>
              <a:rPr lang="en-US" altLang="el-GR" sz="2000" b="1" dirty="0">
                <a:solidFill>
                  <a:srgbClr val="FF0000"/>
                </a:solidFill>
              </a:rPr>
              <a:t>Operating income </a:t>
            </a:r>
            <a:endParaRPr lang="en-US" altLang="el-GR" sz="2000" b="1" dirty="0">
              <a:solidFill>
                <a:srgbClr val="000000"/>
              </a:solidFill>
            </a:endParaRPr>
          </a:p>
          <a:p>
            <a:pPr eaLnBrk="1" hangingPunct="1"/>
            <a:endParaRPr lang="el-GR" altLang="el-GR" dirty="0">
              <a:solidFill>
                <a:srgbClr val="000000"/>
              </a:solidFill>
            </a:endParaRPr>
          </a:p>
          <a:p>
            <a:pPr eaLnBrk="1" hangingPunct="1"/>
            <a:endParaRPr lang="el-GR" altLang="el-GR" dirty="0"/>
          </a:p>
        </p:txBody>
      </p:sp>
      <p:sp>
        <p:nvSpPr>
          <p:cNvPr id="36867" name="Τίτλος 1">
            <a:extLst>
              <a:ext uri="{FF2B5EF4-FFF2-40B4-BE49-F238E27FC236}">
                <a16:creationId xmlns:a16="http://schemas.microsoft.com/office/drawing/2014/main" id="{367ADCC4-B529-50A8-4147-16CA8C77A6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701675"/>
          </a:xfrm>
        </p:spPr>
        <p:txBody>
          <a:bodyPr/>
          <a:lstStyle/>
          <a:p>
            <a:pPr eaLnBrk="1" hangingPunct="1"/>
            <a:r>
              <a:rPr lang="en-US" altLang="el-GR" sz="3600" b="1">
                <a:solidFill>
                  <a:srgbClr val="000000"/>
                </a:solidFill>
              </a:rPr>
              <a:t>Income Statement</a:t>
            </a:r>
            <a:endParaRPr lang="el-GR" altLang="el-GR" sz="3600" b="1"/>
          </a:p>
        </p:txBody>
      </p:sp>
      <p:pic>
        <p:nvPicPr>
          <p:cNvPr id="36868" name="Εικόνα 5">
            <a:extLst>
              <a:ext uri="{FF2B5EF4-FFF2-40B4-BE49-F238E27FC236}">
                <a16:creationId xmlns:a16="http://schemas.microsoft.com/office/drawing/2014/main" id="{AE05EBC0-C575-C300-65FF-E87C47422C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730250"/>
            <a:ext cx="4322763" cy="544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Θέση περιεχομένου 4">
            <a:extLst>
              <a:ext uri="{FF2B5EF4-FFF2-40B4-BE49-F238E27FC236}">
                <a16:creationId xmlns:a16="http://schemas.microsoft.com/office/drawing/2014/main" id="{917AA45B-0685-A66B-16F9-5036EFADE50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295400"/>
            <a:ext cx="4953000" cy="4881563"/>
          </a:xfrm>
        </p:spPr>
        <p:txBody>
          <a:bodyPr/>
          <a:lstStyle/>
          <a:p>
            <a:pPr algn="just" eaLnBrk="1" hangingPunct="1"/>
            <a:endParaRPr lang="en-US" altLang="el-GR" sz="2000" dirty="0"/>
          </a:p>
          <a:p>
            <a:pPr algn="just"/>
            <a:r>
              <a:rPr lang="en-US" altLang="el-GR" sz="2000" b="1" dirty="0"/>
              <a:t>What is EBIT ? </a:t>
            </a:r>
          </a:p>
          <a:p>
            <a:pPr algn="just"/>
            <a:endParaRPr lang="en-US" altLang="el-GR" sz="2000" dirty="0"/>
          </a:p>
          <a:p>
            <a:pPr algn="just"/>
            <a:r>
              <a:rPr lang="en-US" altLang="el-GR" sz="2000" dirty="0"/>
              <a:t>When we </a:t>
            </a:r>
            <a:r>
              <a:rPr lang="en-US" altLang="el-GR" sz="2000" dirty="0">
                <a:solidFill>
                  <a:srgbClr val="FF0000"/>
                </a:solidFill>
              </a:rPr>
              <a:t>adjust</a:t>
            </a:r>
            <a:r>
              <a:rPr lang="en-US" altLang="el-GR" sz="2000" dirty="0"/>
              <a:t> Operating Income for other sources of income/expenses </a:t>
            </a:r>
          </a:p>
          <a:p>
            <a:pPr algn="just"/>
            <a:endParaRPr lang="en-US" altLang="el-GR" sz="2000" dirty="0"/>
          </a:p>
          <a:p>
            <a:pPr algn="just"/>
            <a:r>
              <a:rPr lang="en-US" altLang="el-GR" sz="2000" dirty="0"/>
              <a:t>e.g. financial investments</a:t>
            </a:r>
          </a:p>
          <a:p>
            <a:pPr algn="just"/>
            <a:endParaRPr lang="en-US" altLang="el-GR" sz="2000" dirty="0"/>
          </a:p>
          <a:p>
            <a:pPr algn="just"/>
            <a:r>
              <a:rPr lang="en-US" altLang="el-GR" sz="2000" dirty="0"/>
              <a:t>We get EBIT</a:t>
            </a:r>
          </a:p>
          <a:p>
            <a:pPr algn="just" eaLnBrk="1" hangingPunct="1"/>
            <a:endParaRPr lang="en-US" altLang="el-GR" sz="2000" b="1" dirty="0"/>
          </a:p>
        </p:txBody>
      </p:sp>
      <p:sp>
        <p:nvSpPr>
          <p:cNvPr id="37891" name="Τίτλος 1">
            <a:extLst>
              <a:ext uri="{FF2B5EF4-FFF2-40B4-BE49-F238E27FC236}">
                <a16:creationId xmlns:a16="http://schemas.microsoft.com/office/drawing/2014/main" id="{3F441975-A8A7-5BEE-8D8C-4A49760633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854075"/>
          </a:xfrm>
        </p:spPr>
        <p:txBody>
          <a:bodyPr/>
          <a:lstStyle/>
          <a:p>
            <a:pPr eaLnBrk="1" hangingPunct="1"/>
            <a:r>
              <a:rPr lang="en-US" altLang="el-GR" sz="3600" b="1">
                <a:solidFill>
                  <a:srgbClr val="000000"/>
                </a:solidFill>
              </a:rPr>
              <a:t>Income Statement</a:t>
            </a:r>
            <a:endParaRPr lang="el-GR" altLang="el-GR" sz="3600" b="1"/>
          </a:p>
        </p:txBody>
      </p:sp>
      <p:pic>
        <p:nvPicPr>
          <p:cNvPr id="37892" name="Εικόνα 5">
            <a:extLst>
              <a:ext uri="{FF2B5EF4-FFF2-40B4-BE49-F238E27FC236}">
                <a16:creationId xmlns:a16="http://schemas.microsoft.com/office/drawing/2014/main" id="{66EFBDCF-0400-4674-02C5-FADEDEAFD9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685800"/>
            <a:ext cx="5432425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Τίτλος 1">
            <a:extLst>
              <a:ext uri="{FF2B5EF4-FFF2-40B4-BE49-F238E27FC236}">
                <a16:creationId xmlns:a16="http://schemas.microsoft.com/office/drawing/2014/main" id="{2AB12CAF-21B8-4689-9DB1-850F121082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98500" y="381000"/>
            <a:ext cx="10795000" cy="762000"/>
          </a:xfrm>
        </p:spPr>
        <p:txBody>
          <a:bodyPr/>
          <a:lstStyle/>
          <a:p>
            <a:pPr eaLnBrk="1" hangingPunct="1"/>
            <a:r>
              <a:rPr lang="en-US" altLang="el-GR" sz="3600" b="1" dirty="0">
                <a:solidFill>
                  <a:srgbClr val="000000"/>
                </a:solidFill>
              </a:rPr>
              <a:t>Statement of Cash Flows</a:t>
            </a:r>
            <a:endParaRPr lang="el-GR" altLang="el-GR" sz="3600" b="1" dirty="0"/>
          </a:p>
        </p:txBody>
      </p:sp>
      <p:sp>
        <p:nvSpPr>
          <p:cNvPr id="52227" name="Θέση περιεχομένου 2">
            <a:extLst>
              <a:ext uri="{FF2B5EF4-FFF2-40B4-BE49-F238E27FC236}">
                <a16:creationId xmlns:a16="http://schemas.microsoft.com/office/drawing/2014/main" id="{31AC4867-8E18-3135-50DE-F35AA9DA0E2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08000" y="1395167"/>
            <a:ext cx="10985500" cy="4700833"/>
          </a:xfrm>
        </p:spPr>
        <p:txBody>
          <a:bodyPr/>
          <a:lstStyle/>
          <a:p>
            <a:pPr algn="just" eaLnBrk="1" hangingPunct="1">
              <a:defRPr/>
            </a:pPr>
            <a:r>
              <a:rPr lang="en-US" altLang="el-GR" sz="2000" dirty="0"/>
              <a:t>Another important Financial Statement is the </a:t>
            </a:r>
            <a:r>
              <a:rPr lang="en-US" altLang="el-GR" sz="2000" b="1" dirty="0">
                <a:solidFill>
                  <a:srgbClr val="FF0000"/>
                </a:solidFill>
              </a:rPr>
              <a:t>Statement of Cash Flows</a:t>
            </a:r>
          </a:p>
          <a:p>
            <a:pPr algn="just" eaLnBrk="1" hangingPunct="1">
              <a:defRPr/>
            </a:pPr>
            <a:endParaRPr lang="en-US" altLang="el-GR" sz="2000" dirty="0"/>
          </a:p>
          <a:p>
            <a:pPr algn="just" eaLnBrk="1" hangingPunct="1">
              <a:defRPr/>
            </a:pPr>
            <a:r>
              <a:rPr lang="en-US" altLang="el-GR" sz="2000" dirty="0"/>
              <a:t>It is a measure of the </a:t>
            </a:r>
            <a:r>
              <a:rPr lang="en-US" altLang="el-GR" sz="2000" b="1" dirty="0">
                <a:solidFill>
                  <a:srgbClr val="FF0000"/>
                </a:solidFill>
              </a:rPr>
              <a:t>firm’s profit </a:t>
            </a:r>
            <a:r>
              <a:rPr lang="en-US" altLang="el-GR" sz="2000" dirty="0"/>
              <a:t>over time </a:t>
            </a:r>
          </a:p>
          <a:p>
            <a:pPr algn="just" eaLnBrk="1" hangingPunct="1">
              <a:defRPr/>
            </a:pPr>
            <a:endParaRPr lang="en-US" altLang="el-GR" sz="2000" dirty="0"/>
          </a:p>
          <a:p>
            <a:pPr algn="just" eaLnBrk="1" hangingPunct="1">
              <a:defRPr/>
            </a:pPr>
            <a:r>
              <a:rPr lang="en-US" altLang="el-GR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It does </a:t>
            </a:r>
            <a:r>
              <a:rPr lang="en-US" altLang="el-GR" sz="2000" b="1" dirty="0">
                <a:solidFill>
                  <a:srgbClr val="FF0000"/>
                </a:solidFill>
              </a:rPr>
              <a:t>not</a:t>
            </a:r>
            <a:r>
              <a:rPr lang="en-US" altLang="el-GR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l-GR" sz="2000" dirty="0"/>
              <a:t>indicate how much cash </a:t>
            </a:r>
            <a:r>
              <a:rPr lang="en-US" altLang="el-GR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the firm has generated </a:t>
            </a:r>
          </a:p>
          <a:p>
            <a:pPr algn="just" eaLnBrk="1" hangingPunct="1">
              <a:defRPr/>
            </a:pPr>
            <a:endParaRPr lang="en-US" altLang="el-GR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just" eaLnBrk="1" hangingPunct="1">
              <a:defRPr/>
            </a:pPr>
            <a:r>
              <a:rPr lang="en-US" altLang="el-GR" sz="2000" dirty="0"/>
              <a:t>Why ? </a:t>
            </a:r>
          </a:p>
          <a:p>
            <a:pPr algn="just" eaLnBrk="1" hangingPunct="1">
              <a:defRPr/>
            </a:pPr>
            <a:endParaRPr lang="en-US" altLang="el-GR" sz="2000" dirty="0"/>
          </a:p>
          <a:p>
            <a:pPr algn="just" eaLnBrk="1" hangingPunct="1">
              <a:defRPr/>
            </a:pPr>
            <a:r>
              <a:rPr lang="en-US" altLang="el-GR" sz="2000" dirty="0"/>
              <a:t>1) </a:t>
            </a:r>
            <a:r>
              <a:rPr lang="en-US" altLang="el-GR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non-cash entries on the IS (depreciation and amortization)</a:t>
            </a:r>
          </a:p>
          <a:p>
            <a:pPr algn="just" eaLnBrk="1" hangingPunct="1">
              <a:defRPr/>
            </a:pPr>
            <a:endParaRPr lang="en-US" altLang="el-GR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just" eaLnBrk="1" hangingPunct="1">
              <a:defRPr/>
            </a:pPr>
            <a:r>
              <a:rPr lang="en-US" altLang="el-GR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2) Some uses of cash (e.g., costs of inventory) do not appear in the IS</a:t>
            </a:r>
            <a:endParaRPr lang="el-GR" altLang="el-GR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Θέση περιεχομένου 4">
            <a:extLst>
              <a:ext uri="{FF2B5EF4-FFF2-40B4-BE49-F238E27FC236}">
                <a16:creationId xmlns:a16="http://schemas.microsoft.com/office/drawing/2014/main" id="{779EC83B-7D3C-A3A4-F111-F197099CF7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19200"/>
            <a:ext cx="10515600" cy="4876800"/>
          </a:xfrm>
        </p:spPr>
        <p:txBody>
          <a:bodyPr/>
          <a:lstStyle/>
          <a:p>
            <a:pPr algn="just" eaLnBrk="1" hangingPunct="1">
              <a:defRPr/>
            </a:pPr>
            <a:r>
              <a:rPr lang="en-US" altLang="el-GR" sz="2000" dirty="0"/>
              <a:t>To compile it we use info from </a:t>
            </a:r>
            <a:r>
              <a:rPr lang="en-US" altLang="el-GR" sz="2000" dirty="0">
                <a:solidFill>
                  <a:srgbClr val="FF0000"/>
                </a:solidFill>
              </a:rPr>
              <a:t>both</a:t>
            </a:r>
            <a:r>
              <a:rPr lang="en-US" altLang="el-GR" sz="2000" dirty="0"/>
              <a:t> the  income statement and balance sheet</a:t>
            </a:r>
          </a:p>
          <a:p>
            <a:pPr algn="just" eaLnBrk="1" hangingPunct="1">
              <a:defRPr/>
            </a:pPr>
            <a:endParaRPr lang="en-GB" altLang="el-GR" sz="2000" dirty="0"/>
          </a:p>
          <a:p>
            <a:pPr algn="just" eaLnBrk="1" hangingPunct="1">
              <a:defRPr/>
            </a:pPr>
            <a:r>
              <a:rPr lang="en-GB" altLang="el-GR" sz="2000" dirty="0"/>
              <a:t>It determines how much </a:t>
            </a:r>
            <a:r>
              <a:rPr lang="en-GB" altLang="el-GR" sz="2000" dirty="0">
                <a:solidFill>
                  <a:srgbClr val="FF0000"/>
                </a:solidFill>
              </a:rPr>
              <a:t>cash the firm has generated</a:t>
            </a:r>
          </a:p>
          <a:p>
            <a:pPr algn="just" eaLnBrk="1" hangingPunct="1">
              <a:defRPr/>
            </a:pPr>
            <a:r>
              <a:rPr lang="en-GB" altLang="el-GR" sz="2000" dirty="0"/>
              <a:t>It determines </a:t>
            </a:r>
            <a:r>
              <a:rPr lang="en-GB" altLang="el-GR" sz="2000" dirty="0">
                <a:solidFill>
                  <a:srgbClr val="FF0000"/>
                </a:solidFill>
              </a:rPr>
              <a:t>how that cash has been allocated</a:t>
            </a:r>
            <a:r>
              <a:rPr lang="en-GB" altLang="el-GR" sz="2000" dirty="0"/>
              <a:t>, during a set period.</a:t>
            </a:r>
            <a:endParaRPr lang="en-US" altLang="el-GR" sz="2000" dirty="0"/>
          </a:p>
          <a:p>
            <a:pPr algn="just" eaLnBrk="1" hangingPunct="1">
              <a:defRPr/>
            </a:pPr>
            <a:endParaRPr lang="en-US" altLang="el-GR" sz="2000" dirty="0"/>
          </a:p>
          <a:p>
            <a:pPr algn="just" eaLnBrk="1" hangingPunct="1">
              <a:defRPr/>
            </a:pPr>
            <a:r>
              <a:rPr lang="en-US" altLang="el-GR" sz="2000" dirty="0"/>
              <a:t>From the investor point of view, it contains very </a:t>
            </a:r>
            <a:r>
              <a:rPr lang="en-US" altLang="el-GR" sz="2000" dirty="0">
                <a:solidFill>
                  <a:srgbClr val="FF0000"/>
                </a:solidFill>
              </a:rPr>
              <a:t>important information</a:t>
            </a:r>
            <a:endParaRPr lang="en-US" altLang="el-GR" sz="2000" dirty="0"/>
          </a:p>
          <a:p>
            <a:pPr algn="just" eaLnBrk="1" hangingPunct="1">
              <a:defRPr/>
            </a:pPr>
            <a:endParaRPr lang="en-US" altLang="el-GR" sz="2000" dirty="0"/>
          </a:p>
          <a:p>
            <a:pPr algn="just" eaLnBrk="1" hangingPunct="1">
              <a:defRPr/>
            </a:pPr>
            <a:r>
              <a:rPr lang="en-US" altLang="el-GR" sz="2000" dirty="0"/>
              <a:t>The statement of cash flows has </a:t>
            </a:r>
            <a:r>
              <a:rPr lang="en-US" altLang="el-GR" sz="2000" dirty="0">
                <a:solidFill>
                  <a:srgbClr val="FF0000"/>
                </a:solidFill>
              </a:rPr>
              <a:t>3 sections</a:t>
            </a:r>
            <a:r>
              <a:rPr lang="en-US" altLang="el-GR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</a:p>
          <a:p>
            <a:pPr algn="just" eaLnBrk="1" hangingPunct="1">
              <a:defRPr/>
            </a:pPr>
            <a:endParaRPr lang="en-US" altLang="el-GR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just" eaLnBrk="1" hangingPunct="1">
              <a:defRPr/>
            </a:pPr>
            <a:r>
              <a:rPr lang="en-US" altLang="el-GR" sz="2000" dirty="0"/>
              <a:t>operating activities </a:t>
            </a:r>
          </a:p>
          <a:p>
            <a:pPr algn="just" eaLnBrk="1" hangingPunct="1">
              <a:defRPr/>
            </a:pPr>
            <a:r>
              <a:rPr lang="en-US" altLang="el-GR" sz="2000" dirty="0"/>
              <a:t>investment activities </a:t>
            </a:r>
          </a:p>
          <a:p>
            <a:pPr algn="just" eaLnBrk="1" hangingPunct="1">
              <a:defRPr/>
            </a:pPr>
            <a:r>
              <a:rPr lang="en-US" altLang="el-GR" sz="2000" dirty="0"/>
              <a:t>financing activities</a:t>
            </a:r>
          </a:p>
          <a:p>
            <a:pPr marL="0" indent="0" eaLnBrk="1" hangingPunct="1">
              <a:buFontTx/>
              <a:buNone/>
              <a:defRPr/>
            </a:pPr>
            <a:endParaRPr lang="el-GR" altLang="el-GR" sz="1800" dirty="0"/>
          </a:p>
        </p:txBody>
      </p:sp>
      <p:sp>
        <p:nvSpPr>
          <p:cNvPr id="39939" name="Τίτλος 1">
            <a:extLst>
              <a:ext uri="{FF2B5EF4-FFF2-40B4-BE49-F238E27FC236}">
                <a16:creationId xmlns:a16="http://schemas.microsoft.com/office/drawing/2014/main" id="{17163051-E7EE-B92E-AA16-62B92BC421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288925"/>
            <a:ext cx="10515600" cy="777875"/>
          </a:xfrm>
        </p:spPr>
        <p:txBody>
          <a:bodyPr/>
          <a:lstStyle/>
          <a:p>
            <a:pPr eaLnBrk="1" hangingPunct="1"/>
            <a:r>
              <a:rPr lang="en-US" altLang="el-GR" sz="3600" b="1" dirty="0">
                <a:solidFill>
                  <a:srgbClr val="000000"/>
                </a:solidFill>
              </a:rPr>
              <a:t>Statement of Cash Flows</a:t>
            </a:r>
            <a:endParaRPr lang="el-GR" altLang="el-GR" sz="3600" b="1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5">
            <a:extLst>
              <a:ext uri="{FF2B5EF4-FFF2-40B4-BE49-F238E27FC236}">
                <a16:creationId xmlns:a16="http://schemas.microsoft.com/office/drawing/2014/main" id="{61B7F661-AAF9-AE27-01C8-9A61D12FD0F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73377" y="1178351"/>
            <a:ext cx="11481847" cy="4993849"/>
          </a:xfrm>
        </p:spPr>
        <p:txBody>
          <a:bodyPr>
            <a:normAutofit lnSpcReduction="10000"/>
          </a:bodyPr>
          <a:lstStyle/>
          <a:p>
            <a:pPr algn="just" eaLnBrk="1" hangingPunct="1">
              <a:spcBef>
                <a:spcPct val="60000"/>
              </a:spcBef>
            </a:pPr>
            <a:r>
              <a:rPr lang="en-US" altLang="el-GR" sz="2000" b="1" dirty="0"/>
              <a:t>Operating Activities</a:t>
            </a:r>
          </a:p>
          <a:p>
            <a:pPr lvl="1" algn="just" eaLnBrk="1" hangingPunct="1">
              <a:spcBef>
                <a:spcPct val="60000"/>
              </a:spcBef>
            </a:pPr>
            <a:r>
              <a:rPr lang="en-GB" altLang="el-GR" sz="2000" dirty="0"/>
              <a:t>Starts with net income from the income statement and then </a:t>
            </a:r>
            <a:r>
              <a:rPr lang="en-GB" altLang="el-GR" sz="2000" dirty="0">
                <a:solidFill>
                  <a:srgbClr val="FF0000"/>
                </a:solidFill>
              </a:rPr>
              <a:t>makes adjustments</a:t>
            </a:r>
          </a:p>
          <a:p>
            <a:pPr lvl="1" algn="just" eaLnBrk="1" hangingPunct="1">
              <a:spcBef>
                <a:spcPct val="60000"/>
              </a:spcBef>
            </a:pPr>
            <a:r>
              <a:rPr lang="en-US" altLang="el-GR" sz="2000" dirty="0">
                <a:solidFill>
                  <a:srgbClr val="FF0000"/>
                </a:solidFill>
              </a:rPr>
              <a:t>Adjusts net income </a:t>
            </a:r>
            <a:r>
              <a:rPr lang="en-US" altLang="el-GR" sz="2000" dirty="0"/>
              <a:t>by all non-cash items related to operating activities and changes in net working capital</a:t>
            </a:r>
          </a:p>
          <a:p>
            <a:pPr lvl="1" algn="just" eaLnBrk="1" hangingPunct="1">
              <a:spcBef>
                <a:spcPct val="60000"/>
              </a:spcBef>
            </a:pPr>
            <a:r>
              <a:rPr lang="en-US" altLang="el-GR" sz="2000" dirty="0">
                <a:solidFill>
                  <a:srgbClr val="FF0000"/>
                </a:solidFill>
              </a:rPr>
              <a:t>Adjusts </a:t>
            </a:r>
            <a:r>
              <a:rPr lang="en-GB" altLang="el-GR" sz="2000" dirty="0">
                <a:solidFill>
                  <a:srgbClr val="FF0000"/>
                </a:solidFill>
              </a:rPr>
              <a:t>changes to net working capital </a:t>
            </a:r>
            <a:r>
              <a:rPr lang="en-GB" altLang="el-GR" sz="2000" dirty="0"/>
              <a:t>that arise from changes to accounts receivable, accounts payable, or inventory. </a:t>
            </a:r>
          </a:p>
          <a:p>
            <a:pPr lvl="2" algn="just" eaLnBrk="1" hangingPunct="1">
              <a:spcBef>
                <a:spcPct val="60000"/>
              </a:spcBef>
            </a:pPr>
            <a:r>
              <a:rPr lang="en-US" altLang="el-GR" dirty="0">
                <a:solidFill>
                  <a:srgbClr val="FF0000"/>
                </a:solidFill>
              </a:rPr>
              <a:t>Accounts Receivable </a:t>
            </a:r>
            <a:r>
              <a:rPr lang="en-US" altLang="el-GR" dirty="0"/>
              <a:t>– deduct the increases. Why ? </a:t>
            </a:r>
          </a:p>
          <a:p>
            <a:pPr lvl="2" algn="just" eaLnBrk="1" hangingPunct="1">
              <a:spcBef>
                <a:spcPct val="60000"/>
              </a:spcBef>
            </a:pPr>
            <a:r>
              <a:rPr lang="en-GB" altLang="el-GR" dirty="0"/>
              <a:t>When the firm sells a product with credit (and receives no cash</a:t>
            </a:r>
            <a:r>
              <a:rPr lang="en-GB" altLang="el-GR" i="1" dirty="0"/>
              <a:t>) it is like the firm is lending to the customer</a:t>
            </a:r>
            <a:r>
              <a:rPr lang="en-GB" altLang="el-GR" dirty="0"/>
              <a:t>. </a:t>
            </a:r>
          </a:p>
          <a:p>
            <a:pPr lvl="2" algn="just" eaLnBrk="1" hangingPunct="1">
              <a:spcBef>
                <a:spcPct val="60000"/>
              </a:spcBef>
            </a:pPr>
            <a:r>
              <a:rPr lang="en-GB" altLang="el-GR" dirty="0"/>
              <a:t>This </a:t>
            </a:r>
            <a:r>
              <a:rPr lang="en-GB" altLang="el-GR" i="1" dirty="0"/>
              <a:t>reduces the available cash</a:t>
            </a:r>
            <a:r>
              <a:rPr lang="en-GB" altLang="el-GR" dirty="0"/>
              <a:t>, and the increase must be deducted in accounts receivable. </a:t>
            </a:r>
          </a:p>
          <a:p>
            <a:pPr lvl="2" algn="just" eaLnBrk="1" hangingPunct="1">
              <a:spcBef>
                <a:spcPct val="60000"/>
              </a:spcBef>
            </a:pPr>
            <a:r>
              <a:rPr lang="en-US" altLang="el-GR" dirty="0">
                <a:solidFill>
                  <a:srgbClr val="FF0000"/>
                </a:solidFill>
              </a:rPr>
              <a:t>Accounts Payable </a:t>
            </a:r>
            <a:r>
              <a:rPr lang="en-US" altLang="el-GR" dirty="0"/>
              <a:t>– add the increases. Why ? </a:t>
            </a:r>
          </a:p>
          <a:p>
            <a:pPr lvl="2" algn="just" eaLnBrk="1" hangingPunct="1">
              <a:spcBef>
                <a:spcPct val="60000"/>
              </a:spcBef>
            </a:pPr>
            <a:r>
              <a:rPr lang="en-GB" altLang="el-GR" dirty="0"/>
              <a:t>The same reasoning. Accounts payable is like the firm is borrowing from suppliers, which </a:t>
            </a:r>
            <a:r>
              <a:rPr lang="en-GB" altLang="el-GR" i="1" dirty="0"/>
              <a:t>increases the cash available</a:t>
            </a:r>
            <a:r>
              <a:rPr lang="en-GB" altLang="el-GR" dirty="0"/>
              <a:t>. </a:t>
            </a:r>
            <a:endParaRPr lang="en-US" altLang="el-GR" dirty="0"/>
          </a:p>
        </p:txBody>
      </p:sp>
      <p:sp>
        <p:nvSpPr>
          <p:cNvPr id="40963" name="Τίτλος 1">
            <a:extLst>
              <a:ext uri="{FF2B5EF4-FFF2-40B4-BE49-F238E27FC236}">
                <a16:creationId xmlns:a16="http://schemas.microsoft.com/office/drawing/2014/main" id="{FD7E8E4E-1513-D661-4BAC-E48591F97D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04800"/>
            <a:ext cx="10795000" cy="647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l-GR" sz="3600" b="1" dirty="0">
                <a:solidFill>
                  <a:srgbClr val="000000"/>
                </a:solidFill>
                <a:latin typeface="Aptos" panose="020B0004020202020204" pitchFamily="34" charset="0"/>
              </a:rPr>
              <a:t>Statement of Cash Flows</a:t>
            </a:r>
            <a:endParaRPr lang="el-GR" altLang="el-GR" sz="3600" b="1" dirty="0">
              <a:latin typeface="Aptos" panose="020B0004020202020204" pitchFamily="34" charset="0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Θέση περιεχομένου 4">
            <a:extLst>
              <a:ext uri="{FF2B5EF4-FFF2-40B4-BE49-F238E27FC236}">
                <a16:creationId xmlns:a16="http://schemas.microsoft.com/office/drawing/2014/main" id="{1659351C-7FD7-1CE1-000F-F7B15283299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98500" y="1295400"/>
            <a:ext cx="11036300" cy="4800600"/>
          </a:xfrm>
        </p:spPr>
        <p:txBody>
          <a:bodyPr/>
          <a:lstStyle/>
          <a:p>
            <a:pPr algn="just" eaLnBrk="1" hangingPunct="1"/>
            <a:endParaRPr lang="en-GB" altLang="el-GR" sz="2000" dirty="0">
              <a:solidFill>
                <a:srgbClr val="000000"/>
              </a:solidFill>
            </a:endParaRPr>
          </a:p>
          <a:p>
            <a:pPr algn="just" eaLnBrk="1" hangingPunct="1"/>
            <a:r>
              <a:rPr lang="en-GB" altLang="el-GR" sz="2000" dirty="0">
                <a:solidFill>
                  <a:srgbClr val="FF0000"/>
                </a:solidFill>
              </a:rPr>
              <a:t>Inventories</a:t>
            </a:r>
            <a:r>
              <a:rPr lang="en-GB" altLang="el-GR" sz="2000" dirty="0">
                <a:solidFill>
                  <a:srgbClr val="000000"/>
                </a:solidFill>
              </a:rPr>
              <a:t> – deduct the increases. Why ? </a:t>
            </a:r>
          </a:p>
          <a:p>
            <a:pPr algn="just" eaLnBrk="1" hangingPunct="1"/>
            <a:r>
              <a:rPr lang="en-US" altLang="el-GR" sz="2000" dirty="0">
                <a:solidFill>
                  <a:srgbClr val="000000"/>
                </a:solidFill>
              </a:rPr>
              <a:t>Inventory increases do not contribute to net income because the products are not sold yet</a:t>
            </a:r>
          </a:p>
          <a:p>
            <a:pPr algn="just" eaLnBrk="1" hangingPunct="1"/>
            <a:r>
              <a:rPr lang="en-US" altLang="el-GR" sz="2000" dirty="0">
                <a:solidFill>
                  <a:srgbClr val="000000"/>
                </a:solidFill>
              </a:rPr>
              <a:t>However, the cost of increasing inventory </a:t>
            </a:r>
            <a:r>
              <a:rPr lang="en-US" altLang="el-GR" sz="2000" dirty="0">
                <a:solidFill>
                  <a:srgbClr val="FF0000"/>
                </a:solidFill>
              </a:rPr>
              <a:t>is a cash expense</a:t>
            </a:r>
            <a:endParaRPr lang="el-GR" altLang="el-GR" sz="2000" dirty="0">
              <a:solidFill>
                <a:srgbClr val="FF0000"/>
              </a:solidFill>
            </a:endParaRPr>
          </a:p>
          <a:p>
            <a:pPr algn="just" eaLnBrk="1" hangingPunct="1"/>
            <a:endParaRPr lang="en-GB" altLang="el-GR" sz="2000" dirty="0">
              <a:solidFill>
                <a:srgbClr val="000000"/>
              </a:solidFill>
            </a:endParaRPr>
          </a:p>
          <a:p>
            <a:pPr algn="just" eaLnBrk="1" hangingPunct="1"/>
            <a:r>
              <a:rPr lang="en-GB" altLang="el-GR" sz="2000" dirty="0">
                <a:solidFill>
                  <a:srgbClr val="FF0000"/>
                </a:solidFill>
              </a:rPr>
              <a:t>Depreciation:</a:t>
            </a:r>
            <a:r>
              <a:rPr lang="en-GB" altLang="el-GR" sz="2000" dirty="0">
                <a:solidFill>
                  <a:srgbClr val="000000"/>
                </a:solidFill>
              </a:rPr>
              <a:t> we deduct it when calculating the net income; however, </a:t>
            </a:r>
            <a:r>
              <a:rPr lang="en-GB" altLang="el-GR" sz="2000" dirty="0">
                <a:solidFill>
                  <a:srgbClr val="FF0000"/>
                </a:solidFill>
              </a:rPr>
              <a:t>it is not a cash outflow. </a:t>
            </a:r>
            <a:endParaRPr lang="el-GR" altLang="el-GR" sz="2000" dirty="0">
              <a:solidFill>
                <a:srgbClr val="FF0000"/>
              </a:solidFill>
            </a:endParaRPr>
          </a:p>
          <a:p>
            <a:pPr algn="just" eaLnBrk="1" hangingPunct="1"/>
            <a:r>
              <a:rPr lang="en-GB" altLang="el-GR" sz="2000" dirty="0">
                <a:solidFill>
                  <a:srgbClr val="000000"/>
                </a:solidFill>
              </a:rPr>
              <a:t>Thus, we need to </a:t>
            </a:r>
            <a:r>
              <a:rPr lang="en-GB" altLang="el-GR" sz="2000" dirty="0">
                <a:solidFill>
                  <a:srgbClr val="FF0000"/>
                </a:solidFill>
              </a:rPr>
              <a:t>add it back </a:t>
            </a:r>
            <a:r>
              <a:rPr lang="en-GB" altLang="el-GR" sz="2000" dirty="0">
                <a:solidFill>
                  <a:srgbClr val="000000"/>
                </a:solidFill>
              </a:rPr>
              <a:t>when calculating the cash generated</a:t>
            </a:r>
          </a:p>
          <a:p>
            <a:pPr algn="just" eaLnBrk="1" hangingPunct="1"/>
            <a:endParaRPr lang="en-GB" altLang="el-GR" sz="2000" dirty="0">
              <a:solidFill>
                <a:srgbClr val="000000"/>
              </a:solidFill>
            </a:endParaRPr>
          </a:p>
          <a:p>
            <a:pPr algn="just" eaLnBrk="1" hangingPunct="1"/>
            <a:r>
              <a:rPr lang="en-GB" altLang="el-GR" sz="2000" dirty="0">
                <a:solidFill>
                  <a:srgbClr val="000000"/>
                </a:solidFill>
              </a:rPr>
              <a:t>Add back any non-cash expenses (deferred taxes, etc.)</a:t>
            </a:r>
          </a:p>
        </p:txBody>
      </p:sp>
      <p:sp>
        <p:nvSpPr>
          <p:cNvPr id="43011" name="Τίτλος 1">
            <a:extLst>
              <a:ext uri="{FF2B5EF4-FFF2-40B4-BE49-F238E27FC236}">
                <a16:creationId xmlns:a16="http://schemas.microsoft.com/office/drawing/2014/main" id="{5AD4C261-2F19-CB44-337C-8019B63414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98500" y="381000"/>
            <a:ext cx="10795000" cy="762000"/>
          </a:xfrm>
        </p:spPr>
        <p:txBody>
          <a:bodyPr/>
          <a:lstStyle/>
          <a:p>
            <a:pPr eaLnBrk="1" hangingPunct="1"/>
            <a:r>
              <a:rPr lang="en-US" altLang="el-GR" sz="3600" b="1">
                <a:solidFill>
                  <a:srgbClr val="000000"/>
                </a:solidFill>
              </a:rPr>
              <a:t>Statement of Cash Flows</a:t>
            </a:r>
            <a:endParaRPr lang="el-GR" altLang="el-GR" sz="3600" b="1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3">
            <a:extLst>
              <a:ext uri="{FF2B5EF4-FFF2-40B4-BE49-F238E27FC236}">
                <a16:creationId xmlns:a16="http://schemas.microsoft.com/office/drawing/2014/main" id="{DF99DC17-5C20-49AF-DF36-7D2603CDEE2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98500" y="1138238"/>
            <a:ext cx="5486400" cy="5029200"/>
          </a:xfrm>
        </p:spPr>
        <p:txBody>
          <a:bodyPr>
            <a:normAutofit lnSpcReduction="10000"/>
          </a:bodyPr>
          <a:lstStyle/>
          <a:p>
            <a:pPr algn="just" eaLnBrk="1" hangingPunct="1">
              <a:defRPr/>
            </a:pPr>
            <a:endParaRPr lang="en-US" altLang="el-GR" sz="2000" b="1" dirty="0"/>
          </a:p>
          <a:p>
            <a:pPr algn="just" eaLnBrk="1" hangingPunct="1">
              <a:defRPr/>
            </a:pPr>
            <a:r>
              <a:rPr lang="en-US" altLang="el-GR" sz="2000" b="1" dirty="0"/>
              <a:t>Investing Activities</a:t>
            </a:r>
          </a:p>
          <a:p>
            <a:pPr lvl="1" algn="just" eaLnBrk="1" hangingPunct="1">
              <a:spcBef>
                <a:spcPct val="40000"/>
              </a:spcBef>
              <a:defRPr/>
            </a:pPr>
            <a:r>
              <a:rPr lang="en-US" altLang="el-GR" sz="2000" i="1" dirty="0"/>
              <a:t>Examples </a:t>
            </a:r>
          </a:p>
          <a:p>
            <a:pPr lvl="1" algn="just" eaLnBrk="1" hangingPunct="1">
              <a:spcBef>
                <a:spcPct val="40000"/>
              </a:spcBef>
              <a:defRPr/>
            </a:pPr>
            <a:r>
              <a:rPr lang="en-US" altLang="el-GR" sz="2000" i="1" dirty="0"/>
              <a:t>Buy/Sell Securities</a:t>
            </a:r>
          </a:p>
          <a:p>
            <a:pPr lvl="1" algn="just" eaLnBrk="1" hangingPunct="1">
              <a:spcBef>
                <a:spcPct val="40000"/>
              </a:spcBef>
              <a:defRPr/>
            </a:pPr>
            <a:r>
              <a:rPr lang="en-US" altLang="el-GR" sz="2000" dirty="0">
                <a:solidFill>
                  <a:srgbClr val="FF0000"/>
                </a:solidFill>
              </a:rPr>
              <a:t>Capital Expenditures = </a:t>
            </a:r>
            <a:r>
              <a:rPr lang="en-US" altLang="el-GR" sz="2000" dirty="0"/>
              <a:t>Buy new property, plant, equipment. </a:t>
            </a:r>
          </a:p>
          <a:p>
            <a:pPr lvl="1" algn="just" eaLnBrk="1" hangingPunct="1">
              <a:spcBef>
                <a:spcPct val="40000"/>
              </a:spcBef>
              <a:defRPr/>
            </a:pPr>
            <a:r>
              <a:rPr lang="en-US" altLang="el-GR" sz="2000" dirty="0">
                <a:solidFill>
                  <a:srgbClr val="FF0000"/>
                </a:solidFill>
              </a:rPr>
              <a:t>Subtract the actual capital expenditure </a:t>
            </a:r>
            <a:r>
              <a:rPr lang="en-US" altLang="el-GR" sz="2000" dirty="0"/>
              <a:t>that the firm made.</a:t>
            </a:r>
          </a:p>
          <a:p>
            <a:pPr marL="457200" lvl="1" indent="0" eaLnBrk="1" hangingPunct="1">
              <a:spcBef>
                <a:spcPct val="40000"/>
              </a:spcBef>
              <a:buFont typeface="Arial" panose="020B0604020202020204" pitchFamily="34" charset="0"/>
              <a:buNone/>
              <a:defRPr/>
            </a:pPr>
            <a:endParaRPr lang="en-GB" altLang="el-GR" sz="2000" b="1" dirty="0"/>
          </a:p>
          <a:p>
            <a:pPr marL="457200" lvl="1" indent="0" eaLnBrk="1" hangingPunct="1">
              <a:spcBef>
                <a:spcPct val="40000"/>
              </a:spcBef>
              <a:buFont typeface="Arial" panose="020B0604020202020204" pitchFamily="34" charset="0"/>
              <a:buNone/>
              <a:defRPr/>
            </a:pPr>
            <a:r>
              <a:rPr lang="en-GB" altLang="el-GR" sz="2000" b="1" dirty="0"/>
              <a:t>Financing Activities</a:t>
            </a:r>
          </a:p>
          <a:p>
            <a:pPr lvl="1" algn="just" eaLnBrk="1" hangingPunct="1">
              <a:spcBef>
                <a:spcPct val="40000"/>
              </a:spcBef>
              <a:defRPr/>
            </a:pPr>
            <a:r>
              <a:rPr lang="en-GB" altLang="el-GR" sz="2000" dirty="0"/>
              <a:t>Dividends (cash outflow)</a:t>
            </a:r>
          </a:p>
          <a:p>
            <a:pPr lvl="1" algn="just" eaLnBrk="1" hangingPunct="1">
              <a:spcBef>
                <a:spcPct val="40000"/>
              </a:spcBef>
              <a:defRPr/>
            </a:pPr>
            <a:r>
              <a:rPr lang="en-GB" altLang="el-GR" sz="2000" dirty="0"/>
              <a:t>Increases/Decreases in Borrowing</a:t>
            </a:r>
          </a:p>
          <a:p>
            <a:pPr lvl="1" algn="just" eaLnBrk="1" hangingPunct="1">
              <a:spcBef>
                <a:spcPct val="40000"/>
              </a:spcBef>
              <a:defRPr/>
            </a:pPr>
            <a:r>
              <a:rPr lang="en-GB" altLang="el-GR" sz="2000" dirty="0">
                <a:solidFill>
                  <a:srgbClr val="FF0000"/>
                </a:solidFill>
              </a:rPr>
              <a:t>Retained Earnings = </a:t>
            </a:r>
          </a:p>
          <a:p>
            <a:pPr marL="457200" lvl="1" indent="0" algn="just" eaLnBrk="1" hangingPunct="1">
              <a:spcBef>
                <a:spcPct val="40000"/>
              </a:spcBef>
              <a:buNone/>
              <a:defRPr/>
            </a:pPr>
            <a:r>
              <a:rPr lang="en-GB" altLang="el-GR" sz="2000" dirty="0">
                <a:solidFill>
                  <a:srgbClr val="FF0000"/>
                </a:solidFill>
              </a:rPr>
              <a:t>	Net Income - Dividends </a:t>
            </a:r>
          </a:p>
          <a:p>
            <a:pPr lvl="1" algn="just" eaLnBrk="1" hangingPunct="1">
              <a:spcBef>
                <a:spcPct val="40000"/>
              </a:spcBef>
              <a:defRPr/>
            </a:pPr>
            <a:endParaRPr lang="en-US" altLang="el-GR" sz="2000" dirty="0"/>
          </a:p>
        </p:txBody>
      </p:sp>
      <p:sp>
        <p:nvSpPr>
          <p:cNvPr id="44035" name="Τίτλος 1">
            <a:extLst>
              <a:ext uri="{FF2B5EF4-FFF2-40B4-BE49-F238E27FC236}">
                <a16:creationId xmlns:a16="http://schemas.microsoft.com/office/drawing/2014/main" id="{2EDE9DB6-DCD6-82FE-0012-7CED7619EE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500" y="381000"/>
            <a:ext cx="10795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l-GR" sz="3600" b="1" dirty="0">
                <a:solidFill>
                  <a:srgbClr val="000000"/>
                </a:solidFill>
                <a:latin typeface="Aptos" panose="020B0004020202020204" pitchFamily="34" charset="0"/>
              </a:rPr>
              <a:t>Statement of Cash Flows</a:t>
            </a:r>
            <a:endParaRPr lang="el-GR" altLang="el-GR" sz="3600" b="1" dirty="0">
              <a:latin typeface="Aptos" panose="020B0004020202020204" pitchFamily="34" charset="0"/>
            </a:endParaRPr>
          </a:p>
        </p:txBody>
      </p:sp>
      <p:pic>
        <p:nvPicPr>
          <p:cNvPr id="44036" name="Εικόνα 2">
            <a:extLst>
              <a:ext uri="{FF2B5EF4-FFF2-40B4-BE49-F238E27FC236}">
                <a16:creationId xmlns:a16="http://schemas.microsoft.com/office/drawing/2014/main" id="{859A1ECD-484F-AFCE-37AF-1EDF80F969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663" y="762000"/>
            <a:ext cx="5000625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Τίτλος 1">
            <a:extLst>
              <a:ext uri="{FF2B5EF4-FFF2-40B4-BE49-F238E27FC236}">
                <a16:creationId xmlns:a16="http://schemas.microsoft.com/office/drawing/2014/main" id="{B0927EB4-B434-E5AA-3D07-C60BFA928E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625475"/>
          </a:xfrm>
        </p:spPr>
        <p:txBody>
          <a:bodyPr/>
          <a:lstStyle/>
          <a:p>
            <a:r>
              <a:rPr lang="en-GB" altLang="en-US" sz="3600" b="1" dirty="0"/>
              <a:t>Example</a:t>
            </a:r>
          </a:p>
        </p:txBody>
      </p:sp>
      <p:sp>
        <p:nvSpPr>
          <p:cNvPr id="46083" name="Θέση περιεχομένου 2">
            <a:extLst>
              <a:ext uri="{FF2B5EF4-FFF2-40B4-BE49-F238E27FC236}">
                <a16:creationId xmlns:a16="http://schemas.microsoft.com/office/drawing/2014/main" id="{DB68548C-C078-4227-8B2B-6E3FEB2DA2C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77072" y="1143000"/>
            <a:ext cx="5337928" cy="5349875"/>
          </a:xfrm>
        </p:spPr>
        <p:txBody>
          <a:bodyPr>
            <a:noAutofit/>
          </a:bodyPr>
          <a:lstStyle/>
          <a:p>
            <a:pPr algn="just"/>
            <a:r>
              <a:rPr lang="en-GB" altLang="en-US" sz="2000" dirty="0"/>
              <a:t>Assume that Firm X had an </a:t>
            </a:r>
            <a:r>
              <a:rPr lang="en-GB" altLang="en-US" sz="2000" dirty="0">
                <a:solidFill>
                  <a:srgbClr val="FF0000"/>
                </a:solidFill>
              </a:rPr>
              <a:t>extra 2 million </a:t>
            </a:r>
            <a:r>
              <a:rPr lang="en-GB" altLang="en-US" sz="2000" dirty="0"/>
              <a:t>depreciation expense in 2020.</a:t>
            </a:r>
          </a:p>
          <a:p>
            <a:pPr algn="just"/>
            <a:endParaRPr lang="en-GB" altLang="en-US" sz="2000" dirty="0"/>
          </a:p>
          <a:p>
            <a:pPr algn="just"/>
            <a:r>
              <a:rPr lang="en-GB" altLang="en-US" sz="2000" dirty="0"/>
              <a:t>If the tax rate is 25%, how the earnings be affected? </a:t>
            </a:r>
          </a:p>
          <a:p>
            <a:pPr algn="just"/>
            <a:endParaRPr lang="en-GB" altLang="en-US" sz="2000" dirty="0"/>
          </a:p>
          <a:p>
            <a:pPr algn="just"/>
            <a:r>
              <a:rPr lang="en-GB" altLang="en-US" sz="2000" b="1" dirty="0">
                <a:solidFill>
                  <a:srgbClr val="FF0000"/>
                </a:solidFill>
              </a:rPr>
              <a:t>Depreciation is an expense. </a:t>
            </a:r>
          </a:p>
          <a:p>
            <a:pPr algn="just"/>
            <a:endParaRPr lang="en-GB" altLang="en-US" sz="2000" dirty="0"/>
          </a:p>
          <a:p>
            <a:pPr algn="just"/>
            <a:r>
              <a:rPr lang="en-GB" altLang="en-US" sz="2000" dirty="0"/>
              <a:t>Thus, Operating Income, EBIT and Pre-tax income will go down by $2 million (see red)</a:t>
            </a:r>
          </a:p>
          <a:p>
            <a:pPr algn="just"/>
            <a:r>
              <a:rPr lang="en-GB" altLang="en-US" sz="2000" dirty="0"/>
              <a:t>However, it would also reduce the tax bill by $2 m x 25%, i.e., $0.5m (see green).</a:t>
            </a:r>
          </a:p>
          <a:p>
            <a:pPr algn="just"/>
            <a:r>
              <a:rPr lang="en-GB" altLang="en-US" sz="2000" dirty="0"/>
              <a:t>So net income will </a:t>
            </a:r>
            <a:r>
              <a:rPr lang="en-GB" altLang="en-US" sz="2000" dirty="0">
                <a:solidFill>
                  <a:srgbClr val="FF0000"/>
                </a:solidFill>
              </a:rPr>
              <a:t>go down</a:t>
            </a:r>
            <a:r>
              <a:rPr lang="en-GB" altLang="en-US" sz="2000" dirty="0"/>
              <a:t> by ($2m - $0.5m) = $1.5m (see blue)</a:t>
            </a:r>
          </a:p>
        </p:txBody>
      </p:sp>
      <p:pic>
        <p:nvPicPr>
          <p:cNvPr id="46084" name="Εικόνα 4">
            <a:extLst>
              <a:ext uri="{FF2B5EF4-FFF2-40B4-BE49-F238E27FC236}">
                <a16:creationId xmlns:a16="http://schemas.microsoft.com/office/drawing/2014/main" id="{8811B537-BFD7-85E8-1F85-536B1FED04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347663"/>
            <a:ext cx="5899150" cy="614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6">
            <a:extLst>
              <a:ext uri="{FF2B5EF4-FFF2-40B4-BE49-F238E27FC236}">
                <a16:creationId xmlns:a16="http://schemas.microsoft.com/office/drawing/2014/main" id="{FAA22057-57D6-EF02-2635-2B611CF4214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303213"/>
            <a:ext cx="8534400" cy="763587"/>
          </a:xfrm>
        </p:spPr>
        <p:txBody>
          <a:bodyPr/>
          <a:lstStyle/>
          <a:p>
            <a:pPr eaLnBrk="1" hangingPunct="1"/>
            <a:r>
              <a:rPr lang="en-US" altLang="el-GR" sz="3600" b="1" dirty="0"/>
              <a:t>Other Financial Statement Information</a:t>
            </a:r>
          </a:p>
        </p:txBody>
      </p:sp>
      <p:sp>
        <p:nvSpPr>
          <p:cNvPr id="47107" name="Rectangle 7">
            <a:extLst>
              <a:ext uri="{FF2B5EF4-FFF2-40B4-BE49-F238E27FC236}">
                <a16:creationId xmlns:a16="http://schemas.microsoft.com/office/drawing/2014/main" id="{63E3D5DE-A245-0EE8-8BB6-6AC4430BE89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295400"/>
            <a:ext cx="10744200" cy="4876800"/>
          </a:xfrm>
        </p:spPr>
        <p:txBody>
          <a:bodyPr/>
          <a:lstStyle/>
          <a:p>
            <a:pPr algn="just" eaLnBrk="1" hangingPunct="1"/>
            <a:r>
              <a:rPr lang="en-US" altLang="el-GR" sz="2000" b="1" dirty="0"/>
              <a:t>Management Discussion and Analysis (MD&amp;A) </a:t>
            </a:r>
          </a:p>
          <a:p>
            <a:pPr algn="just" eaLnBrk="1" hangingPunct="1"/>
            <a:endParaRPr lang="en-US" altLang="el-GR" sz="2000" b="1" dirty="0"/>
          </a:p>
          <a:p>
            <a:pPr algn="just" eaLnBrk="1" hangingPunct="1"/>
            <a:r>
              <a:rPr lang="en-US" altLang="el-GR" sz="2000" dirty="0"/>
              <a:t>An introduction to the financial statements where the management discusses/analyses: 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The </a:t>
            </a:r>
            <a:r>
              <a:rPr lang="en-US" altLang="el-GR" sz="2000" dirty="0">
                <a:solidFill>
                  <a:srgbClr val="FF0000"/>
                </a:solidFill>
              </a:rPr>
              <a:t>events</a:t>
            </a:r>
            <a:r>
              <a:rPr lang="en-US" altLang="el-GR" sz="2000" dirty="0"/>
              <a:t> during the year that the statements cover (significant events, </a:t>
            </a:r>
            <a:r>
              <a:rPr lang="en-US" altLang="el-GR" sz="2000" dirty="0" err="1"/>
              <a:t>etc</a:t>
            </a:r>
            <a:r>
              <a:rPr lang="en-US" altLang="el-GR" sz="2000" dirty="0"/>
              <a:t>)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>
                <a:solidFill>
                  <a:srgbClr val="FF0000"/>
                </a:solidFill>
              </a:rPr>
              <a:t>Targets, projects, plans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>
                <a:solidFill>
                  <a:srgbClr val="FF0000"/>
                </a:solidFill>
              </a:rPr>
              <a:t>Risks</a:t>
            </a:r>
            <a:r>
              <a:rPr lang="en-US" altLang="el-GR" sz="2000" dirty="0"/>
              <a:t> and liquidity issues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Disclosure of </a:t>
            </a:r>
            <a:r>
              <a:rPr lang="en-US" altLang="el-GR" sz="2000" dirty="0">
                <a:solidFill>
                  <a:srgbClr val="FF0000"/>
                </a:solidFill>
              </a:rPr>
              <a:t>off-balance sheet </a:t>
            </a:r>
            <a:r>
              <a:rPr lang="en-US" altLang="el-GR" sz="2000" dirty="0"/>
              <a:t>transactions, etc. </a:t>
            </a:r>
          </a:p>
        </p:txBody>
      </p:sp>
    </p:spTree>
  </p:cSld>
  <p:clrMapOvr>
    <a:masterClrMapping/>
  </p:clrMapOvr>
  <p:transition spd="med">
    <p:wipe dir="r"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Τίτλος 1">
            <a:extLst>
              <a:ext uri="{FF2B5EF4-FFF2-40B4-BE49-F238E27FC236}">
                <a16:creationId xmlns:a16="http://schemas.microsoft.com/office/drawing/2014/main" id="{3CBE566C-9849-FD39-6EDA-DC07360D1C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366713"/>
            <a:ext cx="10871200" cy="54768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l-GR" sz="3600" b="1">
                <a:solidFill>
                  <a:srgbClr val="000000"/>
                </a:solidFill>
              </a:rPr>
              <a:t>Other Financial Statement Information</a:t>
            </a:r>
            <a:endParaRPr lang="el-GR" altLang="el-GR" sz="3600" b="1"/>
          </a:p>
        </p:txBody>
      </p:sp>
      <p:sp>
        <p:nvSpPr>
          <p:cNvPr id="49155" name="Θέση περιεχομένου 2">
            <a:extLst>
              <a:ext uri="{FF2B5EF4-FFF2-40B4-BE49-F238E27FC236}">
                <a16:creationId xmlns:a16="http://schemas.microsoft.com/office/drawing/2014/main" id="{6ECCF170-C681-4E05-92CE-042A8C7B635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08000" y="1295400"/>
            <a:ext cx="11379200" cy="4876800"/>
          </a:xfrm>
        </p:spPr>
        <p:txBody>
          <a:bodyPr/>
          <a:lstStyle/>
          <a:p>
            <a:pPr algn="just" eaLnBrk="1" hangingPunct="1"/>
            <a:endParaRPr lang="en-US" altLang="el-GR" sz="2000" b="1" dirty="0"/>
          </a:p>
          <a:p>
            <a:pPr algn="just" eaLnBrk="1" hangingPunct="1"/>
            <a:r>
              <a:rPr lang="en-US" altLang="el-GR" sz="2000" b="1" dirty="0"/>
              <a:t>Notes to the Financial Statements 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Extensive notes with </a:t>
            </a:r>
            <a:r>
              <a:rPr lang="en-US" altLang="el-GR" sz="2000" dirty="0">
                <a:solidFill>
                  <a:srgbClr val="FF0000"/>
                </a:solidFill>
              </a:rPr>
              <a:t>detailed info </a:t>
            </a:r>
            <a:r>
              <a:rPr lang="en-US" altLang="el-GR" sz="2000" dirty="0"/>
              <a:t>on the statements: 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Info on accounting assumptions </a:t>
            </a:r>
          </a:p>
          <a:p>
            <a:pPr algn="just" eaLnBrk="1" hangingPunct="1"/>
            <a:r>
              <a:rPr lang="en-US" altLang="el-GR" sz="2000" dirty="0"/>
              <a:t>Info on subsidiaries </a:t>
            </a:r>
          </a:p>
          <a:p>
            <a:pPr algn="just" eaLnBrk="1" hangingPunct="1"/>
            <a:r>
              <a:rPr lang="en-US" altLang="el-GR" sz="2000" dirty="0"/>
              <a:t>Indo on stock-based compensation plans </a:t>
            </a:r>
          </a:p>
          <a:p>
            <a:pPr algn="just" eaLnBrk="1" hangingPunct="1"/>
            <a:r>
              <a:rPr lang="en-US" altLang="el-GR" sz="2000" dirty="0"/>
              <a:t>Info on outstanding debt </a:t>
            </a:r>
          </a:p>
          <a:p>
            <a:pPr algn="just" eaLnBrk="1" hangingPunct="1"/>
            <a:r>
              <a:rPr lang="en-US" altLang="el-GR" sz="2000" dirty="0"/>
              <a:t>Info on mergers and acquisitions, spin-offs, leases, taxes, </a:t>
            </a:r>
            <a:r>
              <a:rPr lang="en-US" altLang="el-GR" sz="2000" dirty="0" err="1"/>
              <a:t>etc</a:t>
            </a:r>
            <a:endParaRPr lang="en-US" altLang="el-GR" sz="2000" dirty="0"/>
          </a:p>
          <a:p>
            <a:pPr eaLnBrk="1" hangingPunct="1"/>
            <a:endParaRPr lang="el-GR" altLang="el-GR" sz="1800" dirty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5">
            <a:extLst>
              <a:ext uri="{FF2B5EF4-FFF2-40B4-BE49-F238E27FC236}">
                <a16:creationId xmlns:a16="http://schemas.microsoft.com/office/drawing/2014/main" id="{E3D66B50-9DBB-B47E-FF36-D16E08FDCAC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838200" y="1143000"/>
            <a:ext cx="5715000" cy="3048000"/>
          </a:xfrm>
        </p:spPr>
        <p:txBody>
          <a:bodyPr/>
          <a:lstStyle/>
          <a:p>
            <a:pPr marL="457200" indent="-457200" eaLnBrk="1" hangingPunct="1">
              <a:spcBef>
                <a:spcPct val="70000"/>
              </a:spcBef>
              <a:buFontTx/>
              <a:buAutoNum type="arabicPeriod"/>
              <a:defRPr/>
            </a:pPr>
            <a:r>
              <a:rPr lang="en-US" altLang="el-GR" sz="2000" b="1" dirty="0">
                <a:solidFill>
                  <a:srgbClr val="FF0000"/>
                </a:solidFill>
              </a:rPr>
              <a:t>Important Profitability Ratios</a:t>
            </a:r>
          </a:p>
          <a:p>
            <a:pPr marL="0" indent="0" eaLnBrk="1" hangingPunct="1">
              <a:spcBef>
                <a:spcPct val="70000"/>
              </a:spcBef>
              <a:buFont typeface="Arial" panose="020B0604020202020204" pitchFamily="34" charset="0"/>
              <a:buNone/>
              <a:defRPr/>
            </a:pPr>
            <a:endParaRPr lang="en-US" altLang="el-GR" sz="2000" b="1" dirty="0"/>
          </a:p>
          <a:p>
            <a:pPr marL="0" indent="0" eaLnBrk="1" hangingPunct="1">
              <a:spcBef>
                <a:spcPct val="70000"/>
              </a:spcBef>
              <a:buFont typeface="Arial" panose="020B0604020202020204" pitchFamily="34" charset="0"/>
              <a:buNone/>
              <a:defRPr/>
            </a:pPr>
            <a:r>
              <a:rPr lang="en-US" altLang="el-GR" sz="2000" b="1" dirty="0"/>
              <a:t>Gross Margin	= </a:t>
            </a:r>
            <a:r>
              <a:rPr lang="en-GB" altLang="el-GR" sz="2000" dirty="0"/>
              <a:t>Gross Profit / Sales</a:t>
            </a:r>
          </a:p>
          <a:p>
            <a:pPr marL="0" indent="0" eaLnBrk="1" hangingPunct="1">
              <a:spcBef>
                <a:spcPct val="70000"/>
              </a:spcBef>
              <a:buFont typeface="Arial" panose="020B0604020202020204" pitchFamily="34" charset="0"/>
              <a:buNone/>
              <a:defRPr/>
            </a:pPr>
            <a:r>
              <a:rPr lang="en-US" altLang="el-GR" sz="2000" b="1" dirty="0"/>
              <a:t>Operating Margin</a:t>
            </a:r>
            <a:r>
              <a:rPr lang="en-GB" altLang="el-GR" sz="2000" b="1" dirty="0"/>
              <a:t>=</a:t>
            </a:r>
            <a:r>
              <a:rPr lang="en-GB" altLang="el-GR" sz="2000" dirty="0"/>
              <a:t> Operating Income / Sales</a:t>
            </a:r>
          </a:p>
          <a:p>
            <a:pPr marL="0" indent="0" eaLnBrk="1" hangingPunct="1">
              <a:spcBef>
                <a:spcPct val="70000"/>
              </a:spcBef>
              <a:buFont typeface="Arial" panose="020B0604020202020204" pitchFamily="34" charset="0"/>
              <a:buNone/>
              <a:defRPr/>
            </a:pPr>
            <a:r>
              <a:rPr lang="en-GB" altLang="el-GR" sz="2000" b="1" dirty="0"/>
              <a:t>EBIT Margin 	= </a:t>
            </a:r>
            <a:r>
              <a:rPr lang="en-GB" altLang="el-GR" sz="2000" dirty="0"/>
              <a:t>EBIT / Sales </a:t>
            </a:r>
          </a:p>
          <a:p>
            <a:pPr marL="0" indent="0" eaLnBrk="1" hangingPunct="1">
              <a:spcBef>
                <a:spcPct val="70000"/>
              </a:spcBef>
              <a:buFont typeface="Arial" panose="020B0604020202020204" pitchFamily="34" charset="0"/>
              <a:buNone/>
              <a:defRPr/>
            </a:pPr>
            <a:r>
              <a:rPr lang="en-GB" altLang="el-GR" sz="2000" b="1" dirty="0"/>
              <a:t>Net Profit Margin= </a:t>
            </a:r>
            <a:r>
              <a:rPr lang="en-GB" altLang="el-GR" sz="2000" dirty="0"/>
              <a:t>Net Income / Sales </a:t>
            </a:r>
          </a:p>
          <a:p>
            <a:pPr lvl="1" eaLnBrk="1" hangingPunct="1">
              <a:spcBef>
                <a:spcPct val="300000"/>
              </a:spcBef>
              <a:defRPr/>
            </a:pPr>
            <a:endParaRPr lang="en-US" altLang="el-GR" sz="2000" dirty="0"/>
          </a:p>
          <a:p>
            <a:pPr eaLnBrk="1" hangingPunct="1">
              <a:spcBef>
                <a:spcPct val="70000"/>
              </a:spcBef>
              <a:defRPr/>
            </a:pPr>
            <a:endParaRPr lang="en-US" altLang="el-GR" dirty="0"/>
          </a:p>
        </p:txBody>
      </p:sp>
      <p:sp>
        <p:nvSpPr>
          <p:cNvPr id="167939" name="Rectangle 4">
            <a:extLst>
              <a:ext uri="{FF2B5EF4-FFF2-40B4-BE49-F238E27FC236}">
                <a16:creationId xmlns:a16="http://schemas.microsoft.com/office/drawing/2014/main" id="{44AF91DA-EFEB-B04F-6A9E-846B7E16DB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303213"/>
            <a:ext cx="10058400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l-GR" sz="3600" b="1" dirty="0">
                <a:latin typeface="Aptos" panose="020B0004020202020204" pitchFamily="34" charset="0"/>
              </a:rPr>
              <a:t>Financial Statement Analysis</a:t>
            </a:r>
          </a:p>
        </p:txBody>
      </p:sp>
      <p:pic>
        <p:nvPicPr>
          <p:cNvPr id="167940" name="Εικόνα 4">
            <a:extLst>
              <a:ext uri="{FF2B5EF4-FFF2-40B4-BE49-F238E27FC236}">
                <a16:creationId xmlns:a16="http://schemas.microsoft.com/office/drawing/2014/main" id="{452490ED-44A2-47BB-E716-FD49C51E0C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1143000"/>
            <a:ext cx="5172173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7941" name="Εικόνα 10">
            <a:extLst>
              <a:ext uri="{FF2B5EF4-FFF2-40B4-BE49-F238E27FC236}">
                <a16:creationId xmlns:a16="http://schemas.microsoft.com/office/drawing/2014/main" id="{12D3D8DC-16E8-05AC-DECC-3BB0299B9E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4181475"/>
            <a:ext cx="52578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Θέση περιεχομένου 2">
            <a:extLst>
              <a:ext uri="{FF2B5EF4-FFF2-40B4-BE49-F238E27FC236}">
                <a16:creationId xmlns:a16="http://schemas.microsoft.com/office/drawing/2014/main" id="{A1C78B98-EF4B-F4A5-4A3D-C485A19499D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62000" y="1143000"/>
            <a:ext cx="10744200" cy="3352800"/>
          </a:xfrm>
        </p:spPr>
        <p:txBody>
          <a:bodyPr/>
          <a:lstStyle/>
          <a:p>
            <a:pPr algn="just" eaLnBrk="1" hangingPunct="1">
              <a:defRPr/>
            </a:pPr>
            <a:r>
              <a:rPr lang="en-US" altLang="el-GR" sz="2000" b="1" dirty="0"/>
              <a:t>Gross margin:  </a:t>
            </a:r>
            <a:r>
              <a:rPr lang="en-US" altLang="el-GR" sz="2000" dirty="0"/>
              <a:t>shows the ability to sell for more than the cost</a:t>
            </a:r>
          </a:p>
          <a:p>
            <a:pPr algn="just" eaLnBrk="1" hangingPunct="1">
              <a:defRPr/>
            </a:pPr>
            <a:r>
              <a:rPr lang="en-US" altLang="el-GR" sz="2000" dirty="0"/>
              <a:t>In 2020, X had gross margin of 16.41%, approximately the same as in 2019. </a:t>
            </a:r>
          </a:p>
          <a:p>
            <a:pPr algn="just" eaLnBrk="1" hangingPunct="1">
              <a:defRPr/>
            </a:pPr>
            <a:endParaRPr lang="en-US" altLang="el-GR" sz="2000" dirty="0"/>
          </a:p>
          <a:p>
            <a:pPr algn="just" eaLnBrk="1" hangingPunct="1">
              <a:defRPr/>
            </a:pPr>
            <a:r>
              <a:rPr lang="en-US" altLang="el-GR" sz="2000" b="1" dirty="0"/>
              <a:t>Operating margin: </a:t>
            </a:r>
            <a:r>
              <a:rPr lang="en-US" altLang="el-GR" sz="2000" dirty="0"/>
              <a:t>how much is earned before interest and taxes from each dollar of sales</a:t>
            </a:r>
          </a:p>
          <a:p>
            <a:pPr algn="just" eaLnBrk="1" hangingPunct="1">
              <a:defRPr/>
            </a:pPr>
            <a:r>
              <a:rPr lang="en-US" altLang="el-GR" sz="2000" dirty="0"/>
              <a:t>In 2020, X had a margin of 4.84% slightly increased form 2019 (4.59%).</a:t>
            </a:r>
          </a:p>
          <a:p>
            <a:pPr algn="just" eaLnBrk="1" hangingPunct="1">
              <a:defRPr/>
            </a:pPr>
            <a:endParaRPr lang="en-US" altLang="el-GR" sz="2000" dirty="0"/>
          </a:p>
          <a:p>
            <a:pPr algn="just">
              <a:defRPr/>
            </a:pPr>
            <a:r>
              <a:rPr lang="en-US" altLang="el-GR" sz="2000" b="1" kern="0" dirty="0">
                <a:solidFill>
                  <a:srgbClr val="000000"/>
                </a:solidFill>
              </a:rPr>
              <a:t>EBIT margin: </a:t>
            </a:r>
            <a:r>
              <a:rPr lang="en-US" altLang="el-GR" sz="2000" kern="0" dirty="0">
                <a:solidFill>
                  <a:srgbClr val="000000"/>
                </a:solidFill>
              </a:rPr>
              <a:t>Comparing across </a:t>
            </a:r>
            <a:r>
              <a:rPr lang="en-US" altLang="el-GR" sz="2000" kern="0" dirty="0"/>
              <a:t>industry, shows the relative efficiency of each firm</a:t>
            </a:r>
          </a:p>
          <a:p>
            <a:pPr algn="just">
              <a:defRPr/>
            </a:pPr>
            <a:r>
              <a:rPr lang="en-US" altLang="el-GR" sz="2000" kern="0" dirty="0">
                <a:solidFill>
                  <a:srgbClr val="000000"/>
                </a:solidFill>
              </a:rPr>
              <a:t>In 2020, X had a margin of 4.94%; if the industry’s average margin was 7.8%, X is less</a:t>
            </a:r>
          </a:p>
          <a:p>
            <a:pPr algn="just">
              <a:defRPr/>
            </a:pPr>
            <a:endParaRPr lang="en-US" altLang="el-GR" sz="2000" kern="0" dirty="0">
              <a:solidFill>
                <a:srgbClr val="FF0000"/>
              </a:solidFill>
            </a:endParaRPr>
          </a:p>
          <a:p>
            <a:pPr eaLnBrk="1" hangingPunct="1">
              <a:defRPr/>
            </a:pPr>
            <a:endParaRPr lang="el-GR" altLang="el-GR" dirty="0"/>
          </a:p>
        </p:txBody>
      </p:sp>
      <p:sp>
        <p:nvSpPr>
          <p:cNvPr id="169987" name="Rectangle 4">
            <a:extLst>
              <a:ext uri="{FF2B5EF4-FFF2-40B4-BE49-F238E27FC236}">
                <a16:creationId xmlns:a16="http://schemas.microsoft.com/office/drawing/2014/main" id="{5A3ED5F7-11D2-73D2-CBE3-651378816C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303213"/>
            <a:ext cx="10058400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en-US" altLang="el-GR" sz="3600" b="1" dirty="0">
                <a:latin typeface="Aptos" panose="020B0004020202020204" pitchFamily="34" charset="0"/>
              </a:rPr>
              <a:t>Financial Statement Analysis</a:t>
            </a:r>
          </a:p>
        </p:txBody>
      </p:sp>
      <p:pic>
        <p:nvPicPr>
          <p:cNvPr id="169988" name="Εικόνα 1">
            <a:extLst>
              <a:ext uri="{FF2B5EF4-FFF2-40B4-BE49-F238E27FC236}">
                <a16:creationId xmlns:a16="http://schemas.microsoft.com/office/drawing/2014/main" id="{E1AD55F8-15A9-3616-E448-74D968C8F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4648200"/>
            <a:ext cx="7620000" cy="160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5">
            <a:extLst>
              <a:ext uri="{FF2B5EF4-FFF2-40B4-BE49-F238E27FC236}">
                <a16:creationId xmlns:a16="http://schemas.microsoft.com/office/drawing/2014/main" id="{60DA65D5-CF36-782B-624A-5F96158FC3D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09600" y="1143000"/>
            <a:ext cx="5638800" cy="5029200"/>
          </a:xfrm>
        </p:spPr>
        <p:txBody>
          <a:bodyPr/>
          <a:lstStyle/>
          <a:p>
            <a:pPr algn="just" eaLnBrk="1" hangingPunct="1">
              <a:defRPr/>
            </a:pPr>
            <a:endParaRPr lang="en-US" altLang="el-GR" sz="2000" b="1" dirty="0"/>
          </a:p>
          <a:p>
            <a:pPr marL="0" indent="0" algn="just" eaLnBrk="1" hangingPunct="1">
              <a:buFontTx/>
              <a:buNone/>
              <a:defRPr/>
            </a:pPr>
            <a:r>
              <a:rPr lang="en-US" altLang="el-GR" sz="2000" b="1" dirty="0">
                <a:solidFill>
                  <a:srgbClr val="FF0000"/>
                </a:solidFill>
              </a:rPr>
              <a:t>2. 	Important Liquidity Ratios </a:t>
            </a:r>
          </a:p>
          <a:p>
            <a:pPr marL="0" indent="0" algn="just" eaLnBrk="1" hangingPunct="1">
              <a:buFontTx/>
              <a:buNone/>
              <a:defRPr/>
            </a:pPr>
            <a:r>
              <a:rPr lang="en-US" altLang="el-GR" sz="2000" b="1" dirty="0">
                <a:solidFill>
                  <a:srgbClr val="FF0000"/>
                </a:solidFill>
              </a:rPr>
              <a:t>	</a:t>
            </a:r>
            <a:r>
              <a:rPr lang="en-US" altLang="el-GR" sz="2000" i="1" dirty="0"/>
              <a:t>(financial solvency or liquidity) </a:t>
            </a:r>
          </a:p>
          <a:p>
            <a:pPr marL="0" indent="0" algn="just" eaLnBrk="1" hangingPunct="1">
              <a:buFontTx/>
              <a:buNone/>
              <a:defRPr/>
            </a:pPr>
            <a:endParaRPr lang="en-US" altLang="el-GR" sz="2000" b="1" dirty="0"/>
          </a:p>
          <a:p>
            <a:pPr marL="0" indent="0" algn="just" eaLnBrk="1" hangingPunct="1">
              <a:buFontTx/>
              <a:buNone/>
              <a:defRPr/>
            </a:pPr>
            <a:r>
              <a:rPr lang="en-US" altLang="el-GR" sz="2000" b="1" dirty="0"/>
              <a:t>Current Ratio </a:t>
            </a:r>
            <a:r>
              <a:rPr lang="en-US" altLang="el-GR" sz="2000" dirty="0"/>
              <a:t>= Current Assets / Current Liabilities</a:t>
            </a:r>
          </a:p>
          <a:p>
            <a:pPr marL="0" indent="0" algn="just" eaLnBrk="1" hangingPunct="1">
              <a:buFontTx/>
              <a:buNone/>
              <a:defRPr/>
            </a:pPr>
            <a:endParaRPr lang="en-US" altLang="el-GR" sz="2000" b="1" dirty="0"/>
          </a:p>
          <a:p>
            <a:pPr marL="0" indent="0" algn="just" eaLnBrk="1" hangingPunct="1">
              <a:buFontTx/>
              <a:buNone/>
              <a:defRPr/>
            </a:pPr>
            <a:r>
              <a:rPr lang="en-US" altLang="el-GR" sz="2000" b="1" dirty="0"/>
              <a:t>Quick Ratio </a:t>
            </a:r>
            <a:r>
              <a:rPr lang="en-US" altLang="el-GR" sz="2000" dirty="0"/>
              <a:t>= (Cash + Short-Term Investments + Accounts Receivable) / Current Liabilities</a:t>
            </a:r>
          </a:p>
          <a:p>
            <a:pPr marL="0" indent="0" algn="just" eaLnBrk="1" hangingPunct="1">
              <a:buFontTx/>
              <a:buNone/>
              <a:defRPr/>
            </a:pPr>
            <a:endParaRPr lang="en-US" altLang="el-GR" sz="2000" b="1" dirty="0"/>
          </a:p>
          <a:p>
            <a:pPr marL="0" indent="0" algn="just" eaLnBrk="1" hangingPunct="1">
              <a:buFontTx/>
              <a:buNone/>
              <a:defRPr/>
            </a:pPr>
            <a:r>
              <a:rPr lang="en-US" altLang="el-GR" sz="2000" b="1" dirty="0"/>
              <a:t>Cash Ratio </a:t>
            </a:r>
            <a:r>
              <a:rPr lang="en-US" altLang="el-GR" sz="2000" dirty="0"/>
              <a:t>= Cash / Current Liabilities</a:t>
            </a:r>
          </a:p>
          <a:p>
            <a:pPr lvl="1" eaLnBrk="1" hangingPunct="1">
              <a:defRPr/>
            </a:pPr>
            <a:endParaRPr lang="en-US" altLang="el-GR" dirty="0"/>
          </a:p>
        </p:txBody>
      </p:sp>
      <p:sp>
        <p:nvSpPr>
          <p:cNvPr id="171011" name="Rectangle 4">
            <a:extLst>
              <a:ext uri="{FF2B5EF4-FFF2-40B4-BE49-F238E27FC236}">
                <a16:creationId xmlns:a16="http://schemas.microsoft.com/office/drawing/2014/main" id="{43A1055A-278B-200A-9DF1-36D668E36A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303213"/>
            <a:ext cx="10058400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en-US" altLang="el-GR" sz="3600" b="1" dirty="0">
                <a:latin typeface="Aptos" panose="020B0004020202020204" pitchFamily="34" charset="0"/>
              </a:rPr>
              <a:t>Financial Statement Analysis</a:t>
            </a:r>
          </a:p>
        </p:txBody>
      </p:sp>
      <p:pic>
        <p:nvPicPr>
          <p:cNvPr id="171012" name="Εικόνα 2">
            <a:extLst>
              <a:ext uri="{FF2B5EF4-FFF2-40B4-BE49-F238E27FC236}">
                <a16:creationId xmlns:a16="http://schemas.microsoft.com/office/drawing/2014/main" id="{96D5CBA6-9F47-BF6E-B545-7EB9620145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838200"/>
            <a:ext cx="5338763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Θέση περιεχομένου 2">
            <a:extLst>
              <a:ext uri="{FF2B5EF4-FFF2-40B4-BE49-F238E27FC236}">
                <a16:creationId xmlns:a16="http://schemas.microsoft.com/office/drawing/2014/main" id="{8FC9A6C3-7202-EDE4-D212-81725A5FD2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4000"/>
            <a:ext cx="10515600" cy="2286000"/>
          </a:xfrm>
        </p:spPr>
        <p:txBody>
          <a:bodyPr/>
          <a:lstStyle/>
          <a:p>
            <a:pPr algn="just" eaLnBrk="1" hangingPunct="1"/>
            <a:r>
              <a:rPr lang="fr-FR" altLang="el-GR" sz="2000" b="1"/>
              <a:t>Current Ratio: </a:t>
            </a:r>
            <a:r>
              <a:rPr lang="en-US" altLang="el-GR" sz="2000"/>
              <a:t>whether the firm has sufficient working capital to meet its short-term needs </a:t>
            </a:r>
          </a:p>
          <a:p>
            <a:pPr algn="just" eaLnBrk="1" hangingPunct="1"/>
            <a:r>
              <a:rPr lang="en-GB" altLang="el-GR" sz="2000"/>
              <a:t>In 2020, X had a current ratio of 1.69 slightly improved from 2019 (1.57) </a:t>
            </a:r>
          </a:p>
          <a:p>
            <a:pPr algn="just" eaLnBrk="1" hangingPunct="1"/>
            <a:endParaRPr lang="en-GB" altLang="el-GR" sz="2000"/>
          </a:p>
          <a:p>
            <a:pPr algn="just" eaLnBrk="1" hangingPunct="1"/>
            <a:r>
              <a:rPr lang="en-GB" altLang="el-GR" sz="2000" b="1"/>
              <a:t>Quick Ratio: S</a:t>
            </a:r>
            <a:r>
              <a:rPr lang="en-GB" altLang="el-GR" sz="2000"/>
              <a:t>tringent test of liquidity (the </a:t>
            </a:r>
            <a:r>
              <a:rPr lang="en-GB" altLang="el-GR" sz="2000">
                <a:cs typeface="Arial" panose="020B0604020202020204" pitchFamily="34" charset="0"/>
              </a:rPr>
              <a:t>↑ ratio the ↓ the risk of </a:t>
            </a:r>
            <a:r>
              <a:rPr lang="en-GB" altLang="el-GR" sz="2000"/>
              <a:t>a cash shortfall)</a:t>
            </a:r>
          </a:p>
          <a:p>
            <a:pPr algn="just" eaLnBrk="1" hangingPunct="1"/>
            <a:r>
              <a:rPr lang="en-GB" altLang="el-GR" sz="2000"/>
              <a:t>In 2020, X had a quick ratio of 1.29 slightly improved from 2019 (1.21)</a:t>
            </a:r>
          </a:p>
        </p:txBody>
      </p:sp>
      <p:sp>
        <p:nvSpPr>
          <p:cNvPr id="173059" name="Rectangle 4">
            <a:extLst>
              <a:ext uri="{FF2B5EF4-FFF2-40B4-BE49-F238E27FC236}">
                <a16:creationId xmlns:a16="http://schemas.microsoft.com/office/drawing/2014/main" id="{802059D5-127C-DB20-07C7-2E7B7C4494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303213"/>
            <a:ext cx="10058400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en-US" altLang="el-GR" sz="3600" b="1" dirty="0">
                <a:latin typeface="Aptos" panose="020B0004020202020204" pitchFamily="34" charset="0"/>
              </a:rPr>
              <a:t>Financial Statement Analysis</a:t>
            </a:r>
          </a:p>
        </p:txBody>
      </p:sp>
      <p:pic>
        <p:nvPicPr>
          <p:cNvPr id="173060" name="Εικόνα 6">
            <a:extLst>
              <a:ext uri="{FF2B5EF4-FFF2-40B4-BE49-F238E27FC236}">
                <a16:creationId xmlns:a16="http://schemas.microsoft.com/office/drawing/2014/main" id="{C92BB560-7F65-D374-FBD6-3FE9367578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4038600"/>
            <a:ext cx="6321425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BB43FF-9B78-55CA-6C01-E5B2ACC650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Θέση περιεχομένου 4">
            <a:extLst>
              <a:ext uri="{FF2B5EF4-FFF2-40B4-BE49-F238E27FC236}">
                <a16:creationId xmlns:a16="http://schemas.microsoft.com/office/drawing/2014/main" id="{4FB39C82-B804-460E-F773-6F85639565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1600"/>
            <a:ext cx="11049000" cy="5105400"/>
          </a:xfrm>
        </p:spPr>
        <p:txBody>
          <a:bodyPr/>
          <a:lstStyle/>
          <a:p>
            <a:pPr algn="just" eaLnBrk="1" hangingPunct="1"/>
            <a:r>
              <a:rPr lang="en-US" altLang="el-GR" sz="2000" b="1" dirty="0">
                <a:solidFill>
                  <a:srgbClr val="FF0000"/>
                </a:solidFill>
              </a:rPr>
              <a:t>Interest Coverage Ratio = EBIT/Interest 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Used to evaluate the </a:t>
            </a:r>
            <a:r>
              <a:rPr lang="en-US" altLang="el-GR" sz="2000" dirty="0">
                <a:solidFill>
                  <a:srgbClr val="FF0000"/>
                </a:solidFill>
              </a:rPr>
              <a:t>ability of the firm to meet its interest obligations</a:t>
            </a:r>
          </a:p>
          <a:p>
            <a:pPr algn="just" eaLnBrk="1" hangingPunct="1"/>
            <a:r>
              <a:rPr lang="en-GB" altLang="el-GR" sz="2000" dirty="0"/>
              <a:t>For example, Firm X’s EBIT/Interest in 2020 is 9.9 / 5.2 = 1.90 (up from 1.73)</a:t>
            </a:r>
          </a:p>
          <a:p>
            <a:pPr algn="just" eaLnBrk="1" hangingPunct="1"/>
            <a:r>
              <a:rPr lang="en-US" altLang="el-GR" sz="2000" dirty="0"/>
              <a:t>A </a:t>
            </a:r>
            <a:r>
              <a:rPr lang="en-US" altLang="el-GR" sz="2000" dirty="0">
                <a:cs typeface="Arial" panose="020B0604020202020204" pitchFamily="34" charset="0"/>
              </a:rPr>
              <a:t>↑ </a:t>
            </a:r>
            <a:r>
              <a:rPr lang="en-US" altLang="el-GR" sz="2000" dirty="0"/>
              <a:t>high ratio indicates that the firm is earning much more than is necessary to meet its required interest payments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Note that creditors often look for high ratio (above 5) for high-quality borrowers. </a:t>
            </a:r>
          </a:p>
          <a:p>
            <a:pPr algn="just" eaLnBrk="1" hangingPunct="1"/>
            <a:r>
              <a:rPr lang="en-US" altLang="el-GR" sz="2000" dirty="0"/>
              <a:t>If the ratio is below 1.5, the ability of the firm to repay debts is in doubt  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GB" altLang="el-GR" sz="2000" dirty="0"/>
              <a:t>Also used: </a:t>
            </a:r>
            <a:r>
              <a:rPr lang="en-GB" altLang="el-GR" sz="2000" b="1" dirty="0"/>
              <a:t>EBITDA/Interest</a:t>
            </a:r>
          </a:p>
          <a:p>
            <a:pPr algn="just" eaLnBrk="1" hangingPunct="1"/>
            <a:endParaRPr lang="el-GR" altLang="el-GR" sz="2000" dirty="0"/>
          </a:p>
        </p:txBody>
      </p:sp>
      <p:sp>
        <p:nvSpPr>
          <p:cNvPr id="186371" name="Rectangle 4">
            <a:extLst>
              <a:ext uri="{FF2B5EF4-FFF2-40B4-BE49-F238E27FC236}">
                <a16:creationId xmlns:a16="http://schemas.microsoft.com/office/drawing/2014/main" id="{47F3022C-4139-35B9-FB16-2323B29F8B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54075"/>
          </a:xfrm>
        </p:spPr>
        <p:txBody>
          <a:bodyPr/>
          <a:lstStyle/>
          <a:p>
            <a:pPr eaLnBrk="1" hangingPunct="1"/>
            <a:r>
              <a:rPr lang="en-US" altLang="el-GR" sz="3600" b="1"/>
              <a:t>Financial Statement Analysis</a:t>
            </a:r>
          </a:p>
        </p:txBody>
      </p:sp>
      <p:pic>
        <p:nvPicPr>
          <p:cNvPr id="186372" name="Εικόνα 6">
            <a:extLst>
              <a:ext uri="{FF2B5EF4-FFF2-40B4-BE49-F238E27FC236}">
                <a16:creationId xmlns:a16="http://schemas.microsoft.com/office/drawing/2014/main" id="{CCD5D613-C5D1-1782-C4A1-1CF531C11C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5105400"/>
            <a:ext cx="8001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006338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5">
            <a:extLst>
              <a:ext uri="{FF2B5EF4-FFF2-40B4-BE49-F238E27FC236}">
                <a16:creationId xmlns:a16="http://schemas.microsoft.com/office/drawing/2014/main" id="{C867BD38-A8A2-2B93-659F-4C66AC79861D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762000" y="1295400"/>
            <a:ext cx="11002652" cy="5334000"/>
          </a:xfrm>
        </p:spPr>
        <p:txBody>
          <a:bodyPr/>
          <a:lstStyle/>
          <a:p>
            <a:pPr algn="just" eaLnBrk="1" hangingPunct="1"/>
            <a:r>
              <a:rPr lang="en-GB" altLang="el-GR" sz="2000" dirty="0"/>
              <a:t>If we combine income statement and balance sheet info, we can see how </a:t>
            </a:r>
            <a:r>
              <a:rPr lang="en-GB" altLang="el-GR" sz="2000" dirty="0">
                <a:solidFill>
                  <a:srgbClr val="FF0000"/>
                </a:solidFill>
              </a:rPr>
              <a:t>efficient the firm is in using its </a:t>
            </a:r>
            <a:r>
              <a:rPr lang="en-GB" altLang="el-GR" sz="2000" b="1" dirty="0">
                <a:solidFill>
                  <a:srgbClr val="FF0000"/>
                </a:solidFill>
              </a:rPr>
              <a:t>Net Working Capital (NWC) </a:t>
            </a:r>
          </a:p>
          <a:p>
            <a:pPr algn="just" eaLnBrk="1" hangingPunct="1"/>
            <a:endParaRPr lang="en-GB" altLang="el-GR" sz="2000" dirty="0"/>
          </a:p>
          <a:p>
            <a:pPr algn="just" eaLnBrk="1" hangingPunct="1"/>
            <a:r>
              <a:rPr lang="en-GB" altLang="el-GR" sz="2000" dirty="0"/>
              <a:t>WC = the difference between a company’s current assets and current liabilities</a:t>
            </a:r>
          </a:p>
          <a:p>
            <a:pPr algn="just" eaLnBrk="1" hangingPunct="1"/>
            <a:r>
              <a:rPr lang="en-GB" altLang="el-GR" sz="2000" dirty="0"/>
              <a:t>WC = measures a firm’s liquidity, operational efficiency, and short-term financial health</a:t>
            </a:r>
          </a:p>
          <a:p>
            <a:pPr algn="just" eaLnBrk="1" hangingPunct="1"/>
            <a:endParaRPr lang="en-GB" altLang="el-GR" sz="2000" dirty="0"/>
          </a:p>
          <a:p>
            <a:pPr algn="just" eaLnBrk="1" hangingPunct="1"/>
            <a:r>
              <a:rPr lang="en-GB" altLang="el-GR" sz="2000" dirty="0"/>
              <a:t>E.g., measure the speed at which a firm is turning sales into cash</a:t>
            </a:r>
          </a:p>
          <a:p>
            <a:pPr algn="just" eaLnBrk="1" hangingPunct="1"/>
            <a:endParaRPr lang="en-GB" altLang="el-GR" sz="2000" b="1" dirty="0"/>
          </a:p>
          <a:p>
            <a:pPr algn="just" eaLnBrk="1" hangingPunct="1"/>
            <a:r>
              <a:rPr lang="en-US" altLang="el-GR" sz="2000" b="1" dirty="0"/>
              <a:t>Working Capital Ratios</a:t>
            </a:r>
          </a:p>
          <a:p>
            <a:pPr algn="just" eaLnBrk="1" hangingPunct="1"/>
            <a:r>
              <a:rPr lang="en-US" altLang="el-GR" sz="2000" dirty="0"/>
              <a:t>Accounts Receivable Days = Accounts Receivable / Average Daily Sales </a:t>
            </a:r>
          </a:p>
          <a:p>
            <a:pPr algn="just" eaLnBrk="1" hangingPunct="1"/>
            <a:r>
              <a:rPr lang="en-US" altLang="el-GR" sz="2000" dirty="0"/>
              <a:t>Accounts Payable Days = Accounts Payable / Average Daily Cost of Sales </a:t>
            </a:r>
          </a:p>
          <a:p>
            <a:pPr algn="just" eaLnBrk="1" hangingPunct="1"/>
            <a:r>
              <a:rPr lang="en-US" altLang="el-GR" sz="2000" dirty="0"/>
              <a:t>Inventory Days = Inventory / Average Daily Cost of Sales </a:t>
            </a:r>
          </a:p>
          <a:p>
            <a:pPr lvl="1" algn="just" eaLnBrk="1" hangingPunct="1"/>
            <a:endParaRPr lang="en-US" altLang="el-GR" sz="2000" dirty="0"/>
          </a:p>
          <a:p>
            <a:pPr lvl="1" eaLnBrk="1" hangingPunct="1"/>
            <a:endParaRPr lang="en-US" altLang="el-GR" dirty="0"/>
          </a:p>
        </p:txBody>
      </p:sp>
      <p:sp>
        <p:nvSpPr>
          <p:cNvPr id="174083" name="Rectangle 4">
            <a:extLst>
              <a:ext uri="{FF2B5EF4-FFF2-40B4-BE49-F238E27FC236}">
                <a16:creationId xmlns:a16="http://schemas.microsoft.com/office/drawing/2014/main" id="{A8A54F5D-A73E-1838-EA44-34A28312A8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303213"/>
            <a:ext cx="10058400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en-US" altLang="el-GR" sz="3600" b="1" dirty="0">
                <a:latin typeface="Aptos" panose="020B0004020202020204" pitchFamily="34" charset="0"/>
              </a:rPr>
              <a:t>Financial Statement Analysis</a:t>
            </a:r>
          </a:p>
        </p:txBody>
      </p:sp>
    </p:spTree>
  </p:cSld>
  <p:clrMapOvr>
    <a:masterClrMapping/>
  </p:clrMapOvr>
  <p:transition spd="med">
    <p:wipe dir="r"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Θέση περιεχομένου 2">
            <a:extLst>
              <a:ext uri="{FF2B5EF4-FFF2-40B4-BE49-F238E27FC236}">
                <a16:creationId xmlns:a16="http://schemas.microsoft.com/office/drawing/2014/main" id="{19B59521-CA46-443D-5BC6-DE20B57621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371600"/>
            <a:ext cx="10972800" cy="49530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GB" altLang="el-GR" sz="2000" b="1" dirty="0"/>
              <a:t>Important Working Capital Ratios</a:t>
            </a:r>
          </a:p>
          <a:p>
            <a:pPr marL="0" indent="0" algn="just" eaLnBrk="1" hangingPunct="1">
              <a:buNone/>
            </a:pPr>
            <a:endParaRPr lang="en-GB" altLang="el-GR" sz="2000" b="1" dirty="0">
              <a:solidFill>
                <a:srgbClr val="FF0000"/>
              </a:solidFill>
            </a:endParaRPr>
          </a:p>
          <a:p>
            <a:pPr marL="0" indent="0" algn="just" eaLnBrk="1" hangingPunct="1">
              <a:buNone/>
            </a:pPr>
            <a:r>
              <a:rPr lang="en-GB" altLang="el-GR" sz="2000" b="1" dirty="0">
                <a:solidFill>
                  <a:srgbClr val="FF0000"/>
                </a:solidFill>
              </a:rPr>
              <a:t>1. Accounts Receivable Days = Accounts Receivable / Average Daily Sales </a:t>
            </a:r>
          </a:p>
          <a:p>
            <a:pPr algn="just" eaLnBrk="1" hangingPunct="1"/>
            <a:endParaRPr lang="en-GB" altLang="el-GR" sz="2000" dirty="0"/>
          </a:p>
          <a:p>
            <a:pPr algn="just" eaLnBrk="1" hangingPunct="1"/>
            <a:r>
              <a:rPr lang="en-GB" altLang="el-GR" sz="2000" dirty="0"/>
              <a:t>In 2020, X had </a:t>
            </a:r>
            <a:r>
              <a:rPr lang="en-GB" altLang="el-GR" sz="2000" dirty="0">
                <a:solidFill>
                  <a:srgbClr val="FF0000"/>
                </a:solidFill>
              </a:rPr>
              <a:t>average daily sales </a:t>
            </a:r>
            <a:r>
              <a:rPr lang="en-GB" altLang="el-GR" sz="2000" dirty="0"/>
              <a:t>(</a:t>
            </a:r>
            <a:r>
              <a:rPr lang="el-GR" altLang="el-GR" sz="2000" dirty="0"/>
              <a:t>200.4</a:t>
            </a:r>
            <a:r>
              <a:rPr lang="en-GB" altLang="el-GR" sz="2000" dirty="0"/>
              <a:t> / 365) of </a:t>
            </a:r>
            <a:r>
              <a:rPr lang="en-GB" altLang="el-GR" sz="2000" dirty="0">
                <a:solidFill>
                  <a:srgbClr val="FF0000"/>
                </a:solidFill>
              </a:rPr>
              <a:t>$0.5</a:t>
            </a:r>
            <a:r>
              <a:rPr lang="el-GR" altLang="el-GR" sz="2000" dirty="0">
                <a:solidFill>
                  <a:srgbClr val="FF0000"/>
                </a:solidFill>
              </a:rPr>
              <a:t>5</a:t>
            </a:r>
            <a:r>
              <a:rPr lang="en-GB" altLang="el-GR" sz="2000" dirty="0">
                <a:solidFill>
                  <a:srgbClr val="FF0000"/>
                </a:solidFill>
              </a:rPr>
              <a:t>m </a:t>
            </a:r>
            <a:r>
              <a:rPr lang="en-GB" altLang="el-GR" sz="2000" dirty="0"/>
              <a:t>slightly increase from 2019 ($0.49m) </a:t>
            </a:r>
          </a:p>
          <a:p>
            <a:pPr algn="just" eaLnBrk="1" hangingPunct="1"/>
            <a:endParaRPr lang="en-GB" altLang="el-GR" sz="2000" dirty="0"/>
          </a:p>
          <a:p>
            <a:pPr algn="just" eaLnBrk="1" hangingPunct="1"/>
            <a:r>
              <a:rPr lang="en-GB" altLang="el-GR" sz="2000" dirty="0"/>
              <a:t>In 2020 X had </a:t>
            </a:r>
            <a:r>
              <a:rPr lang="en-GB" altLang="el-GR" sz="2000" dirty="0">
                <a:solidFill>
                  <a:srgbClr val="FF0000"/>
                </a:solidFill>
              </a:rPr>
              <a:t>Accounts Receivable Days </a:t>
            </a:r>
            <a:r>
              <a:rPr lang="en-GB" altLang="el-GR" sz="2000" dirty="0"/>
              <a:t>= 19.2 / 0.55 = </a:t>
            </a:r>
            <a:r>
              <a:rPr lang="en-GB" altLang="el-GR" sz="2000" dirty="0">
                <a:solidFill>
                  <a:srgbClr val="FF0000"/>
                </a:solidFill>
              </a:rPr>
              <a:t>34.97</a:t>
            </a:r>
            <a:r>
              <a:rPr lang="en-GB" altLang="el-GR" sz="2000" dirty="0"/>
              <a:t> days (up from 35.62 in 2019)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X receivables represent 34.97 days’ worth of sales 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This implies that it took company X </a:t>
            </a:r>
            <a:r>
              <a:rPr lang="en-US" altLang="el-GR" sz="2000" b="1" dirty="0">
                <a:solidFill>
                  <a:srgbClr val="FF0000"/>
                </a:solidFill>
              </a:rPr>
              <a:t>over a month to collect payment</a:t>
            </a:r>
          </a:p>
          <a:p>
            <a:pPr algn="just" eaLnBrk="1" hangingPunct="1"/>
            <a:endParaRPr lang="en-GB" altLang="el-GR" sz="2000" dirty="0"/>
          </a:p>
          <a:p>
            <a:pPr algn="just" eaLnBrk="1" hangingPunct="1"/>
            <a:endParaRPr lang="en-US" altLang="el-GR" sz="2000" dirty="0"/>
          </a:p>
        </p:txBody>
      </p:sp>
      <p:sp>
        <p:nvSpPr>
          <p:cNvPr id="176131" name="Rectangle 4">
            <a:extLst>
              <a:ext uri="{FF2B5EF4-FFF2-40B4-BE49-F238E27FC236}">
                <a16:creationId xmlns:a16="http://schemas.microsoft.com/office/drawing/2014/main" id="{16976FC3-9989-FFE6-A3AB-B68E35091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365125"/>
            <a:ext cx="10591800" cy="777875"/>
          </a:xfrm>
        </p:spPr>
        <p:txBody>
          <a:bodyPr/>
          <a:lstStyle/>
          <a:p>
            <a:pPr eaLnBrk="1" hangingPunct="1"/>
            <a:r>
              <a:rPr lang="en-US" altLang="el-GR" sz="3600" b="1" dirty="0"/>
              <a:t>Financial Statement Analysis</a:t>
            </a: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B2E7BAE1-C8F5-EF84-A56A-017FAED873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9939" y="1225485"/>
            <a:ext cx="11642102" cy="495147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n-GB" altLang="el-GR" sz="2000" b="1" dirty="0"/>
          </a:p>
          <a:p>
            <a:pPr marL="0" indent="0" algn="just">
              <a:buNone/>
            </a:pPr>
            <a:r>
              <a:rPr lang="en-GB" altLang="el-GR" sz="2000" b="1" dirty="0">
                <a:solidFill>
                  <a:srgbClr val="FF0000"/>
                </a:solidFill>
              </a:rPr>
              <a:t>2. Accounts Payable Days = Accounts Payable / Average Daily Cost of Sales </a:t>
            </a:r>
          </a:p>
          <a:p>
            <a:pPr algn="just"/>
            <a:endParaRPr lang="en-GB" altLang="el-GR" sz="2000" dirty="0"/>
          </a:p>
          <a:p>
            <a:pPr algn="just"/>
            <a:r>
              <a:rPr lang="en-GB" altLang="el-GR" sz="2000" dirty="0"/>
              <a:t>In 2020, X had </a:t>
            </a:r>
            <a:r>
              <a:rPr lang="en-GB" altLang="el-GR" sz="2000" dirty="0">
                <a:solidFill>
                  <a:srgbClr val="FF0000"/>
                </a:solidFill>
              </a:rPr>
              <a:t>average daily cost of sales </a:t>
            </a:r>
            <a:r>
              <a:rPr lang="en-GB" altLang="el-GR" sz="2000" dirty="0"/>
              <a:t>(Cost of Sales / 365) = $167.5m / 365 = $0.46m (from 0.41)</a:t>
            </a:r>
          </a:p>
          <a:p>
            <a:pPr algn="just"/>
            <a:endParaRPr lang="en-GB" altLang="el-GR" sz="2000" dirty="0"/>
          </a:p>
          <a:p>
            <a:pPr algn="just"/>
            <a:r>
              <a:rPr lang="en-GB" altLang="el-GR" sz="2000" dirty="0"/>
              <a:t>In 2020 X had </a:t>
            </a:r>
            <a:r>
              <a:rPr lang="en-GB" altLang="el-GR" sz="2000" dirty="0">
                <a:solidFill>
                  <a:srgbClr val="FF0000"/>
                </a:solidFill>
              </a:rPr>
              <a:t>Accounts Payable Days </a:t>
            </a:r>
            <a:r>
              <a:rPr lang="en-GB" altLang="el-GR" sz="2000" dirty="0"/>
              <a:t>= 28.3 / 0.46 = 61.67 days (down from 67.17 in 2019)</a:t>
            </a:r>
          </a:p>
          <a:p>
            <a:pPr algn="just"/>
            <a:endParaRPr lang="en-GB" altLang="el-GR" sz="2000" dirty="0"/>
          </a:p>
          <a:p>
            <a:pPr algn="just"/>
            <a:r>
              <a:rPr lang="en-US" altLang="el-GR" sz="2000" dirty="0"/>
              <a:t>X payables represent 61.67 days’ worth of sales </a:t>
            </a:r>
          </a:p>
          <a:p>
            <a:pPr algn="just"/>
            <a:endParaRPr lang="en-US" altLang="el-GR" sz="2000" dirty="0"/>
          </a:p>
          <a:p>
            <a:pPr algn="just"/>
            <a:r>
              <a:rPr lang="en-US" altLang="el-GR" sz="2000" dirty="0"/>
              <a:t>This implies that it took company X </a:t>
            </a:r>
            <a:r>
              <a:rPr lang="en-US" altLang="el-GR" sz="2000" b="1" dirty="0">
                <a:solidFill>
                  <a:srgbClr val="FF0000"/>
                </a:solidFill>
              </a:rPr>
              <a:t>over two months to pay payables</a:t>
            </a:r>
            <a:endParaRPr lang="en-GB" altLang="el-GR" sz="2000" b="1" dirty="0">
              <a:solidFill>
                <a:srgbClr val="FF0000"/>
              </a:solidFill>
            </a:endParaRPr>
          </a:p>
          <a:p>
            <a:pPr algn="just"/>
            <a:endParaRPr lang="en-GB" altLang="el-GR" sz="2000" dirty="0"/>
          </a:p>
          <a:p>
            <a:endParaRPr lang="el-GR" dirty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1EB6F64-8833-0B53-421C-6FB9F93ED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3543"/>
          </a:xfrm>
        </p:spPr>
        <p:txBody>
          <a:bodyPr/>
          <a:lstStyle/>
          <a:p>
            <a:pPr eaLnBrk="1" hangingPunct="1"/>
            <a:r>
              <a:rPr lang="en-US" altLang="el-GR" sz="3600" b="1" dirty="0"/>
              <a:t>Financial Statement Analysis</a:t>
            </a:r>
          </a:p>
        </p:txBody>
      </p:sp>
    </p:spTree>
    <p:extLst>
      <p:ext uri="{BB962C8B-B14F-4D97-AF65-F5344CB8AC3E}">
        <p14:creationId xmlns:p14="http://schemas.microsoft.com/office/powerpoint/2010/main" val="4012059452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2C193656-2DDA-E300-40D8-C9E5E5E487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GB" altLang="el-G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3. Inventory Days = Inventory / Average Daily Cost of Sales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l-G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l-G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 2020 X had Inventory Days = 14.7 / 0.46 = 32.03 (up from 31.13 in 2019)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l-G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l-G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It takes company X </a:t>
            </a:r>
            <a:r>
              <a:rPr kumimoji="0" lang="en-GB" altLang="el-G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32 days to turn inventory to sales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altLang="el-GR" sz="2000" dirty="0">
              <a:latin typeface="Aptos" panose="021100040202020202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l-GR" sz="20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This differs significantly between </a:t>
            </a:r>
            <a:r>
              <a:rPr kumimoji="0" lang="en-GB" altLang="el-GR" sz="2000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different industries</a:t>
            </a:r>
            <a:endParaRPr kumimoji="0" lang="en-GB" altLang="el-GR" sz="20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endParaRPr lang="el-GR" dirty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0DDEAB7-86E3-7A0D-C1E7-2E1E2A371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957" y="321558"/>
            <a:ext cx="10515600" cy="718957"/>
          </a:xfrm>
        </p:spPr>
        <p:txBody>
          <a:bodyPr/>
          <a:lstStyle/>
          <a:p>
            <a:pPr eaLnBrk="1" hangingPunct="1"/>
            <a:r>
              <a:rPr lang="en-US" altLang="el-GR" sz="3600" b="1" dirty="0"/>
              <a:t>Financial Statement Analysis</a:t>
            </a:r>
          </a:p>
        </p:txBody>
      </p:sp>
    </p:spTree>
    <p:extLst>
      <p:ext uri="{BB962C8B-B14F-4D97-AF65-F5344CB8AC3E}">
        <p14:creationId xmlns:p14="http://schemas.microsoft.com/office/powerpoint/2010/main" val="665543978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5">
            <a:extLst>
              <a:ext uri="{FF2B5EF4-FFF2-40B4-BE49-F238E27FC236}">
                <a16:creationId xmlns:a16="http://schemas.microsoft.com/office/drawing/2014/main" id="{D593C511-B5C8-AF38-F187-F181B247E2EB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761999" y="1357460"/>
            <a:ext cx="10993225" cy="5297864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l-GR" sz="2000" dirty="0"/>
              <a:t>Other Working Capital Ratios: </a:t>
            </a:r>
            <a:r>
              <a:rPr lang="en-US" altLang="el-GR" sz="2000" b="1" dirty="0">
                <a:solidFill>
                  <a:srgbClr val="FF0000"/>
                </a:solidFill>
              </a:rPr>
              <a:t>Turnover Ratios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Another way to evaluate working capital is to express revenues/costs </a:t>
            </a:r>
          </a:p>
          <a:p>
            <a:pPr algn="just" eaLnBrk="1" hangingPunct="1"/>
            <a:endParaRPr lang="en-US" altLang="el-GR" sz="2000" dirty="0">
              <a:solidFill>
                <a:srgbClr val="FF0000"/>
              </a:solidFill>
            </a:endParaRPr>
          </a:p>
          <a:p>
            <a:pPr marL="0" indent="0" algn="just" eaLnBrk="1" hangingPunct="1">
              <a:buNone/>
            </a:pPr>
            <a:r>
              <a:rPr lang="en-US" altLang="el-GR" sz="2000" dirty="0">
                <a:solidFill>
                  <a:srgbClr val="FF0000"/>
                </a:solidFill>
              </a:rPr>
              <a:t>	→	as a multiple </a:t>
            </a:r>
            <a:r>
              <a:rPr lang="en-US" altLang="el-GR" sz="2000" dirty="0"/>
              <a:t>of the corresponding working capital account </a:t>
            </a:r>
          </a:p>
          <a:p>
            <a:pPr algn="just" eaLnBrk="1" hangingPunct="1"/>
            <a:endParaRPr lang="en-GB" altLang="el-GR" sz="2000" b="1" dirty="0"/>
          </a:p>
          <a:p>
            <a:pPr algn="just" eaLnBrk="1" hangingPunct="1"/>
            <a:r>
              <a:rPr lang="en-GB" altLang="el-GR" sz="2000" b="1" dirty="0">
                <a:solidFill>
                  <a:srgbClr val="FF0000"/>
                </a:solidFill>
              </a:rPr>
              <a:t>Accounts Receivable Turnover </a:t>
            </a:r>
            <a:r>
              <a:rPr lang="en-GB" altLang="el-GR" sz="2000" dirty="0"/>
              <a:t>= Sales / Accounts Receivable </a:t>
            </a:r>
          </a:p>
          <a:p>
            <a:pPr algn="just" eaLnBrk="1" hangingPunct="1"/>
            <a:endParaRPr lang="en-GB" altLang="el-GR" sz="2000" b="1" dirty="0"/>
          </a:p>
          <a:p>
            <a:pPr algn="just" eaLnBrk="1" hangingPunct="1"/>
            <a:r>
              <a:rPr lang="en-GB" altLang="el-GR" sz="2000" b="1" dirty="0">
                <a:solidFill>
                  <a:srgbClr val="FF0000"/>
                </a:solidFill>
              </a:rPr>
              <a:t>Accounts Payable Turnover </a:t>
            </a:r>
            <a:r>
              <a:rPr lang="en-GB" altLang="el-GR" sz="2000" dirty="0"/>
              <a:t>= Cost of Sales / Accounts Payable   </a:t>
            </a:r>
          </a:p>
          <a:p>
            <a:pPr algn="just" eaLnBrk="1" hangingPunct="1"/>
            <a:endParaRPr lang="en-GB" altLang="el-GR" sz="2000" b="1" dirty="0"/>
          </a:p>
          <a:p>
            <a:pPr algn="just" eaLnBrk="1" hangingPunct="1"/>
            <a:r>
              <a:rPr lang="en-GB" altLang="el-GR" sz="2000" b="1" dirty="0">
                <a:solidFill>
                  <a:srgbClr val="FF0000"/>
                </a:solidFill>
              </a:rPr>
              <a:t>Inventory Turnover </a:t>
            </a:r>
            <a:r>
              <a:rPr lang="en-GB" altLang="el-GR" sz="2000" dirty="0"/>
              <a:t>= Cost of Sales / Inventory </a:t>
            </a:r>
          </a:p>
          <a:p>
            <a:pPr algn="just" eaLnBrk="1" hangingPunct="1"/>
            <a:endParaRPr lang="en-GB" altLang="el-GR" sz="2000" dirty="0"/>
          </a:p>
          <a:p>
            <a:pPr lvl="1" eaLnBrk="1" hangingPunct="1"/>
            <a:endParaRPr lang="en-US" altLang="el-GR" sz="2000" dirty="0"/>
          </a:p>
          <a:p>
            <a:pPr lvl="1" eaLnBrk="1" hangingPunct="1"/>
            <a:endParaRPr lang="en-US" altLang="el-GR" dirty="0"/>
          </a:p>
        </p:txBody>
      </p:sp>
      <p:sp>
        <p:nvSpPr>
          <p:cNvPr id="177155" name="Rectangle 4">
            <a:extLst>
              <a:ext uri="{FF2B5EF4-FFF2-40B4-BE49-F238E27FC236}">
                <a16:creationId xmlns:a16="http://schemas.microsoft.com/office/drawing/2014/main" id="{C200D14F-209D-499D-2D3F-63EC669BF2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72" y="289710"/>
            <a:ext cx="10591800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en-US" altLang="el-GR" sz="3600" b="1" dirty="0">
                <a:latin typeface="Aptos" panose="020B0004020202020204" pitchFamily="34" charset="0"/>
              </a:rPr>
              <a:t>Financial Statement Analysis</a:t>
            </a:r>
          </a:p>
        </p:txBody>
      </p:sp>
    </p:spTree>
  </p:cSld>
  <p:clrMapOvr>
    <a:masterClrMapping/>
  </p:clrMapOvr>
  <p:transition spd="med">
    <p:wipe dir="r"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5">
            <a:extLst>
              <a:ext uri="{FF2B5EF4-FFF2-40B4-BE49-F238E27FC236}">
                <a16:creationId xmlns:a16="http://schemas.microsoft.com/office/drawing/2014/main" id="{13BE1E06-45B8-B289-582A-BC602A77F196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762000" y="1295400"/>
            <a:ext cx="10896600" cy="5301170"/>
          </a:xfrm>
        </p:spPr>
        <p:txBody>
          <a:bodyPr/>
          <a:lstStyle/>
          <a:p>
            <a:pPr algn="just" eaLnBrk="1" hangingPunct="1"/>
            <a:r>
              <a:rPr lang="en-GB" altLang="el-GR" sz="2000" b="1" dirty="0">
                <a:solidFill>
                  <a:srgbClr val="FF0000"/>
                </a:solidFill>
              </a:rPr>
              <a:t>Accounts Receivable Turnover = Sales / Accounts Receivable   </a:t>
            </a:r>
          </a:p>
          <a:p>
            <a:pPr algn="just" eaLnBrk="1" hangingPunct="1"/>
            <a:endParaRPr lang="en-GB" altLang="el-GR" sz="2000" dirty="0"/>
          </a:p>
          <a:p>
            <a:pPr algn="just" eaLnBrk="1" hangingPunct="1"/>
            <a:r>
              <a:rPr lang="en-GB" altLang="el-GR" sz="2000" dirty="0"/>
              <a:t>It shows </a:t>
            </a:r>
            <a:r>
              <a:rPr lang="en-GB" altLang="el-GR" sz="2000" b="1" dirty="0"/>
              <a:t>how efficient </a:t>
            </a:r>
            <a:r>
              <a:rPr lang="en-GB" altLang="el-GR" sz="2000" dirty="0"/>
              <a:t>is the firm in </a:t>
            </a:r>
            <a:r>
              <a:rPr lang="en-GB" altLang="el-GR" sz="2000" b="1" dirty="0"/>
              <a:t>collecting debt </a:t>
            </a:r>
            <a:r>
              <a:rPr lang="en-GB" altLang="el-GR" sz="2000" dirty="0"/>
              <a:t>from credit to customers </a:t>
            </a:r>
          </a:p>
          <a:p>
            <a:pPr algn="just" eaLnBrk="1" hangingPunct="1"/>
            <a:r>
              <a:rPr lang="en-GB" altLang="el-GR" sz="2000" dirty="0"/>
              <a:t>The </a:t>
            </a:r>
            <a:r>
              <a:rPr lang="en-GB" altLang="el-GR" sz="2000" dirty="0">
                <a:cs typeface="Arial" panose="020B0604020202020204" pitchFamily="34" charset="0"/>
              </a:rPr>
              <a:t>↓ the ratio the ↑ the </a:t>
            </a:r>
            <a:r>
              <a:rPr lang="en-GB" altLang="el-GR" sz="2000" dirty="0"/>
              <a:t>efficiency</a:t>
            </a:r>
          </a:p>
          <a:p>
            <a:pPr algn="just" eaLnBrk="1" hangingPunct="1"/>
            <a:r>
              <a:rPr lang="en-GB" altLang="el-GR" sz="2000" dirty="0"/>
              <a:t>For example, Firm X Accounts Receivable Turnover in 2020 is 200.4 / 19.2 = </a:t>
            </a:r>
            <a:r>
              <a:rPr lang="en-GB" altLang="el-GR" sz="2000" b="1" dirty="0">
                <a:solidFill>
                  <a:srgbClr val="FF0000"/>
                </a:solidFill>
              </a:rPr>
              <a:t>10.44 </a:t>
            </a:r>
          </a:p>
          <a:p>
            <a:pPr algn="just" eaLnBrk="1" hangingPunct="1"/>
            <a:r>
              <a:rPr lang="en-GB" altLang="el-GR" sz="2000" dirty="0"/>
              <a:t>X collects its receivables about 10 times (on average) per year, </a:t>
            </a:r>
          </a:p>
          <a:p>
            <a:pPr algn="just" eaLnBrk="1" hangingPunct="1"/>
            <a:r>
              <a:rPr lang="en-GB" altLang="el-GR" sz="2000" dirty="0"/>
              <a:t>That is, it </a:t>
            </a:r>
            <a:r>
              <a:rPr lang="en-GB" altLang="el-GR" sz="2000" b="1" dirty="0">
                <a:solidFill>
                  <a:srgbClr val="FF0000"/>
                </a:solidFill>
              </a:rPr>
              <a:t>converts receivables to cash about 10 times per year. </a:t>
            </a:r>
          </a:p>
          <a:p>
            <a:pPr algn="just" eaLnBrk="1" hangingPunct="1"/>
            <a:r>
              <a:rPr lang="en-GB" altLang="el-GR" sz="2000" dirty="0"/>
              <a:t>Should be followed over time to see if it improves or deteriorates </a:t>
            </a:r>
            <a:endParaRPr lang="en-GB" altLang="el-GR" sz="2000" b="1" dirty="0"/>
          </a:p>
          <a:p>
            <a:pPr algn="just" eaLnBrk="1" hangingPunct="1"/>
            <a:endParaRPr lang="en-GB" altLang="el-GR" sz="2000" dirty="0"/>
          </a:p>
          <a:p>
            <a:pPr lvl="1" eaLnBrk="1" hangingPunct="1"/>
            <a:endParaRPr lang="en-US" altLang="el-GR" sz="2000" dirty="0"/>
          </a:p>
          <a:p>
            <a:pPr lvl="1" eaLnBrk="1" hangingPunct="1"/>
            <a:endParaRPr lang="en-US" altLang="el-GR" dirty="0"/>
          </a:p>
        </p:txBody>
      </p:sp>
      <p:sp>
        <p:nvSpPr>
          <p:cNvPr id="179203" name="Rectangle 4">
            <a:extLst>
              <a:ext uri="{FF2B5EF4-FFF2-40B4-BE49-F238E27FC236}">
                <a16:creationId xmlns:a16="http://schemas.microsoft.com/office/drawing/2014/main" id="{0361F4BC-2A47-3839-5FCB-FEBE5A8792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261430"/>
            <a:ext cx="10591800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en-US" altLang="el-GR" sz="3600" b="1" dirty="0">
                <a:latin typeface="Aptos" panose="020B0004020202020204" pitchFamily="34" charset="0"/>
              </a:rPr>
              <a:t>Financial Statement Analysis</a:t>
            </a:r>
          </a:p>
        </p:txBody>
      </p:sp>
      <p:pic>
        <p:nvPicPr>
          <p:cNvPr id="179204" name="Εικόνα 2">
            <a:extLst>
              <a:ext uri="{FF2B5EF4-FFF2-40B4-BE49-F238E27FC236}">
                <a16:creationId xmlns:a16="http://schemas.microsoft.com/office/drawing/2014/main" id="{BAF5EBB2-575D-5946-EB18-E375F8FCC6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4572000"/>
            <a:ext cx="7543800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5">
            <a:extLst>
              <a:ext uri="{FF2B5EF4-FFF2-40B4-BE49-F238E27FC236}">
                <a16:creationId xmlns:a16="http://schemas.microsoft.com/office/drawing/2014/main" id="{03E41A5C-A8E4-6C78-6C17-1C163CA3B96D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762000" y="1295400"/>
            <a:ext cx="10896600" cy="5029200"/>
          </a:xfrm>
        </p:spPr>
        <p:txBody>
          <a:bodyPr/>
          <a:lstStyle/>
          <a:p>
            <a:pPr algn="just" eaLnBrk="1" hangingPunct="1"/>
            <a:r>
              <a:rPr lang="en-GB" altLang="el-GR" sz="2000" b="1" dirty="0">
                <a:solidFill>
                  <a:srgbClr val="FF0000"/>
                </a:solidFill>
              </a:rPr>
              <a:t>Accounts Payable Turnover = Cost of Sales / Accounts Payable   </a:t>
            </a:r>
          </a:p>
          <a:p>
            <a:pPr algn="just" eaLnBrk="1" hangingPunct="1"/>
            <a:endParaRPr lang="en-GB" altLang="el-GR" sz="2000" dirty="0"/>
          </a:p>
          <a:p>
            <a:pPr algn="just" eaLnBrk="1" hangingPunct="1"/>
            <a:r>
              <a:rPr lang="en-GB" altLang="el-GR" sz="2000" dirty="0"/>
              <a:t>A short-term evaluation of liquidity; how fast the firm pays off its suppliers  </a:t>
            </a:r>
          </a:p>
          <a:p>
            <a:pPr algn="just" eaLnBrk="1" hangingPunct="1"/>
            <a:r>
              <a:rPr lang="en-US" altLang="el-GR" sz="2000" dirty="0"/>
              <a:t>A higher ratio suggests faster payments and strong creditworthiness</a:t>
            </a:r>
          </a:p>
          <a:p>
            <a:pPr algn="just" eaLnBrk="1" hangingPunct="1"/>
            <a:r>
              <a:rPr lang="en-GB" altLang="el-GR" sz="2000" dirty="0"/>
              <a:t>How many times the firm pays off its accounts payable in the year.</a:t>
            </a:r>
          </a:p>
          <a:p>
            <a:pPr algn="just" eaLnBrk="1" hangingPunct="1"/>
            <a:r>
              <a:rPr lang="en-GB" altLang="el-GR" sz="2000" dirty="0"/>
              <a:t>For example, Firm X Accounts Payable Turnover in 2020 is 167.5 / 28.3 = 5.92  </a:t>
            </a:r>
          </a:p>
          <a:p>
            <a:pPr lvl="1" eaLnBrk="1" hangingPunct="1"/>
            <a:endParaRPr lang="en-US" altLang="el-GR" sz="2000" dirty="0"/>
          </a:p>
          <a:p>
            <a:pPr lvl="1" eaLnBrk="1" hangingPunct="1"/>
            <a:endParaRPr lang="en-US" altLang="el-GR" dirty="0"/>
          </a:p>
        </p:txBody>
      </p:sp>
      <p:sp>
        <p:nvSpPr>
          <p:cNvPr id="181251" name="Rectangle 4">
            <a:extLst>
              <a:ext uri="{FF2B5EF4-FFF2-40B4-BE49-F238E27FC236}">
                <a16:creationId xmlns:a16="http://schemas.microsoft.com/office/drawing/2014/main" id="{631448CD-E170-5F69-AD01-8509794D8F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365125"/>
            <a:ext cx="10591800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en-US" altLang="el-GR" sz="3600" b="1" dirty="0">
                <a:latin typeface="Aptos" panose="020B0004020202020204" pitchFamily="34" charset="0"/>
              </a:rPr>
              <a:t>Financial Statement Analysis</a:t>
            </a:r>
          </a:p>
        </p:txBody>
      </p:sp>
      <p:pic>
        <p:nvPicPr>
          <p:cNvPr id="181252" name="Εικόνα 2">
            <a:extLst>
              <a:ext uri="{FF2B5EF4-FFF2-40B4-BE49-F238E27FC236}">
                <a16:creationId xmlns:a16="http://schemas.microsoft.com/office/drawing/2014/main" id="{B1B401D9-86A2-5DCD-582D-2564975CF9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8039" y="4117942"/>
            <a:ext cx="77724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5">
            <a:extLst>
              <a:ext uri="{FF2B5EF4-FFF2-40B4-BE49-F238E27FC236}">
                <a16:creationId xmlns:a16="http://schemas.microsoft.com/office/drawing/2014/main" id="{734200EE-A0EC-BB3D-292F-07C0C29379F5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762000" y="1514180"/>
            <a:ext cx="10896600" cy="2652467"/>
          </a:xfrm>
        </p:spPr>
        <p:txBody>
          <a:bodyPr>
            <a:normAutofit fontScale="92500" lnSpcReduction="10000"/>
          </a:bodyPr>
          <a:lstStyle/>
          <a:p>
            <a:pPr algn="just" eaLnBrk="1" hangingPunct="1"/>
            <a:r>
              <a:rPr lang="en-GB" altLang="el-GR" sz="2000" b="1" dirty="0">
                <a:solidFill>
                  <a:srgbClr val="FF0000"/>
                </a:solidFill>
              </a:rPr>
              <a:t>Inventory Turnover = Cost of Sales / Inventory 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For example, Firm X inventory turnover in 2020 is 167.5 / 14.7 = 11.39 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That is, X sold approximately </a:t>
            </a:r>
            <a:r>
              <a:rPr lang="en-US" altLang="el-GR" sz="2000" i="1" dirty="0"/>
              <a:t>11 times its stock of inventory during the year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On average, the higher the turnover the </a:t>
            </a:r>
            <a:r>
              <a:rPr lang="en-US" altLang="el-GR" sz="2000" dirty="0">
                <a:solidFill>
                  <a:srgbClr val="FF0000"/>
                </a:solidFill>
              </a:rPr>
              <a:t>more efficient the </a:t>
            </a:r>
            <a:r>
              <a:rPr lang="en-US" altLang="el-GR" sz="2000" dirty="0"/>
              <a:t>use of the working capital</a:t>
            </a:r>
            <a:endParaRPr lang="el-GR" altLang="el-GR" sz="2000" dirty="0"/>
          </a:p>
          <a:p>
            <a:pPr eaLnBrk="1" hangingPunct="1"/>
            <a:endParaRPr lang="en-US" altLang="el-GR" sz="2000" b="1" dirty="0"/>
          </a:p>
          <a:p>
            <a:pPr lvl="1" eaLnBrk="1" hangingPunct="1"/>
            <a:endParaRPr lang="en-US" altLang="el-GR" sz="2000" dirty="0"/>
          </a:p>
          <a:p>
            <a:pPr lvl="1" eaLnBrk="1" hangingPunct="1"/>
            <a:endParaRPr lang="en-US" altLang="el-GR" dirty="0"/>
          </a:p>
        </p:txBody>
      </p:sp>
      <p:sp>
        <p:nvSpPr>
          <p:cNvPr id="183299" name="Rectangle 4">
            <a:extLst>
              <a:ext uri="{FF2B5EF4-FFF2-40B4-BE49-F238E27FC236}">
                <a16:creationId xmlns:a16="http://schemas.microsoft.com/office/drawing/2014/main" id="{42B3DA54-EB49-BF73-C34A-F7F57A47E1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365125"/>
            <a:ext cx="10591800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en-US" altLang="el-GR" sz="3600" b="1" dirty="0">
                <a:latin typeface="Aptos" panose="020B0004020202020204" pitchFamily="34" charset="0"/>
              </a:rPr>
              <a:t>Financial Statement Analysis</a:t>
            </a:r>
          </a:p>
        </p:txBody>
      </p:sp>
      <p:pic>
        <p:nvPicPr>
          <p:cNvPr id="183300" name="Εικόνα 3">
            <a:extLst>
              <a:ext uri="{FF2B5EF4-FFF2-40B4-BE49-F238E27FC236}">
                <a16:creationId xmlns:a16="http://schemas.microsoft.com/office/drawing/2014/main" id="{9DB6AEE2-2A70-834E-4423-0831C24C64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6150" y="4537827"/>
            <a:ext cx="6343650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Θέση περιεχομένου 4">
            <a:extLst>
              <a:ext uri="{FF2B5EF4-FFF2-40B4-BE49-F238E27FC236}">
                <a16:creationId xmlns:a16="http://schemas.microsoft.com/office/drawing/2014/main" id="{5762645F-2306-F720-FB79-17EC6A9A6A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95400"/>
            <a:ext cx="10515600" cy="5334000"/>
          </a:xfrm>
        </p:spPr>
        <p:txBody>
          <a:bodyPr/>
          <a:lstStyle/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There are </a:t>
            </a:r>
            <a:r>
              <a:rPr lang="en-US" altLang="el-GR" sz="2000" dirty="0">
                <a:solidFill>
                  <a:srgbClr val="FF0000"/>
                </a:solidFill>
              </a:rPr>
              <a:t>wide differences across industries</a:t>
            </a:r>
            <a:r>
              <a:rPr lang="en-US" altLang="el-GR" sz="2000" dirty="0"/>
              <a:t>. 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The average large U.S. firm had about 45 days’ worth of receivables and 65 days’ worth of inventory in 2012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However, </a:t>
            </a:r>
            <a:r>
              <a:rPr lang="en-US" altLang="el-GR" sz="2000" dirty="0">
                <a:solidFill>
                  <a:srgbClr val="FF0000"/>
                </a:solidFill>
              </a:rPr>
              <a:t>airlines </a:t>
            </a:r>
            <a:r>
              <a:rPr lang="en-US" altLang="el-GR" sz="2000" dirty="0"/>
              <a:t>have </a:t>
            </a:r>
            <a:r>
              <a:rPr lang="en-US" altLang="el-GR" sz="2000" dirty="0">
                <a:solidFill>
                  <a:srgbClr val="FF0000"/>
                </a:solidFill>
              </a:rPr>
              <a:t>minimal accounts receivable </a:t>
            </a:r>
            <a:r>
              <a:rPr lang="en-US" altLang="el-GR" sz="2000" dirty="0"/>
              <a:t>or inventory, as their customers </a:t>
            </a:r>
            <a:r>
              <a:rPr lang="en-US" altLang="el-GR" sz="2000" dirty="0">
                <a:solidFill>
                  <a:srgbClr val="FF0000"/>
                </a:solidFill>
              </a:rPr>
              <a:t>pay in advance, </a:t>
            </a:r>
            <a:r>
              <a:rPr lang="en-US" altLang="el-GR" sz="2000" dirty="0"/>
              <a:t>and they sell a transportation service as opposed to a physical commodity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On the other hand, distillers and </a:t>
            </a:r>
            <a:r>
              <a:rPr lang="en-US" altLang="el-GR" sz="2000" dirty="0">
                <a:solidFill>
                  <a:srgbClr val="FF0000"/>
                </a:solidFill>
              </a:rPr>
              <a:t>wine producers </a:t>
            </a:r>
            <a:r>
              <a:rPr lang="en-US" altLang="el-GR" sz="2000" dirty="0"/>
              <a:t>tend to have </a:t>
            </a:r>
            <a:r>
              <a:rPr lang="en-US" altLang="el-GR" sz="2000" dirty="0">
                <a:solidFill>
                  <a:srgbClr val="FF0000"/>
                </a:solidFill>
              </a:rPr>
              <a:t>very large inventory </a:t>
            </a:r>
            <a:r>
              <a:rPr lang="en-US" altLang="el-GR" sz="2000" dirty="0"/>
              <a:t>(over 300 days on average), as their products are often aged prior to sale. </a:t>
            </a:r>
          </a:p>
          <a:p>
            <a:pPr algn="just" eaLnBrk="1" hangingPunct="1"/>
            <a:endParaRPr lang="en-US" altLang="el-GR" sz="2000" dirty="0"/>
          </a:p>
          <a:p>
            <a:pPr algn="just" eaLnBrk="1" hangingPunct="1"/>
            <a:r>
              <a:rPr lang="en-US" altLang="el-GR" sz="2000" dirty="0"/>
              <a:t>(see, Berk &amp; DeMarzo) </a:t>
            </a:r>
            <a:endParaRPr lang="el-GR" altLang="el-GR" sz="2000" dirty="0"/>
          </a:p>
        </p:txBody>
      </p:sp>
      <p:sp>
        <p:nvSpPr>
          <p:cNvPr id="185347" name="Rectangle 4">
            <a:extLst>
              <a:ext uri="{FF2B5EF4-FFF2-40B4-BE49-F238E27FC236}">
                <a16:creationId xmlns:a16="http://schemas.microsoft.com/office/drawing/2014/main" id="{A37FC962-3110-B05F-631D-9263D3A07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7875"/>
          </a:xfrm>
        </p:spPr>
        <p:txBody>
          <a:bodyPr/>
          <a:lstStyle/>
          <a:p>
            <a:pPr eaLnBrk="1" hangingPunct="1"/>
            <a:r>
              <a:rPr lang="en-US" altLang="el-GR" sz="3600" b="1" dirty="0"/>
              <a:t>Financial Statement Analysis</a:t>
            </a: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5">
            <a:extLst>
              <a:ext uri="{FF2B5EF4-FFF2-40B4-BE49-F238E27FC236}">
                <a16:creationId xmlns:a16="http://schemas.microsoft.com/office/drawing/2014/main" id="{AC22701A-A3C8-1F11-48C8-68D14F76EFD3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602530" y="1087028"/>
            <a:ext cx="10820400" cy="5285491"/>
          </a:xfrm>
        </p:spPr>
        <p:txBody>
          <a:bodyPr>
            <a:normAutofit lnSpcReduction="10000"/>
          </a:bodyPr>
          <a:lstStyle/>
          <a:p>
            <a:pPr algn="just" eaLnBrk="1" hangingPunct="1"/>
            <a:r>
              <a:rPr lang="en-US" altLang="el-GR" sz="2000" b="1" dirty="0">
                <a:solidFill>
                  <a:srgbClr val="FF0000"/>
                </a:solidFill>
              </a:rPr>
              <a:t>3. Important Leverage Ratios </a:t>
            </a:r>
          </a:p>
          <a:p>
            <a:pPr algn="just" eaLnBrk="1" hangingPunct="1"/>
            <a:r>
              <a:rPr lang="en-US" altLang="el-GR" sz="2000" dirty="0"/>
              <a:t>How much the firm relies on debt for financing (leverage), varies between industries </a:t>
            </a:r>
          </a:p>
          <a:p>
            <a:pPr algn="just" eaLnBrk="1" hangingPunct="1"/>
            <a:endParaRPr lang="en-US" altLang="el-GR" sz="2000" b="1" dirty="0"/>
          </a:p>
          <a:p>
            <a:pPr algn="just" eaLnBrk="1" hangingPunct="1"/>
            <a:r>
              <a:rPr lang="en-US" altLang="el-GR" sz="2000" b="1" dirty="0">
                <a:solidFill>
                  <a:srgbClr val="FF0000"/>
                </a:solidFill>
              </a:rPr>
              <a:t>Debt to Equity Ratio = Total Debt / Total Equity </a:t>
            </a:r>
          </a:p>
          <a:p>
            <a:pPr algn="just" eaLnBrk="1" hangingPunct="1"/>
            <a:r>
              <a:rPr lang="en-GB" altLang="el-GR" sz="2000" dirty="0"/>
              <a:t>A </a:t>
            </a:r>
            <a:r>
              <a:rPr lang="en-GB" altLang="el-GR" sz="2000" dirty="0">
                <a:cs typeface="Arial" panose="020B0604020202020204" pitchFamily="34" charset="0"/>
              </a:rPr>
              <a:t>↑ </a:t>
            </a:r>
            <a:r>
              <a:rPr lang="en-GB" altLang="el-GR" sz="2000" dirty="0"/>
              <a:t>ratio </a:t>
            </a:r>
            <a:r>
              <a:rPr lang="en-GB" altLang="el-GR" sz="2000" dirty="0">
                <a:cs typeface="Arial" panose="020B0604020202020204" pitchFamily="34" charset="0"/>
              </a:rPr>
              <a:t>→ ↑ </a:t>
            </a:r>
            <a:r>
              <a:rPr lang="en-GB" altLang="el-GR" sz="2000" dirty="0"/>
              <a:t>risk (aggressive firm, finances growth with debt)</a:t>
            </a:r>
            <a:endParaRPr lang="en-US" altLang="el-GR" sz="2000" dirty="0"/>
          </a:p>
          <a:p>
            <a:pPr algn="just" eaLnBrk="1" hangingPunct="1"/>
            <a:endParaRPr lang="en-US" altLang="el-GR" sz="2000" b="1" dirty="0">
              <a:solidFill>
                <a:srgbClr val="FF0000"/>
              </a:solidFill>
            </a:endParaRPr>
          </a:p>
          <a:p>
            <a:pPr algn="just" eaLnBrk="1" hangingPunct="1"/>
            <a:r>
              <a:rPr lang="en-US" altLang="el-GR" sz="2000" b="1" dirty="0">
                <a:solidFill>
                  <a:srgbClr val="FF0000"/>
                </a:solidFill>
              </a:rPr>
              <a:t>Debt to Capital Ratio = Total Debt / ( Total Equity + Total Debt) </a:t>
            </a:r>
          </a:p>
          <a:p>
            <a:pPr algn="just" eaLnBrk="1" hangingPunct="1"/>
            <a:r>
              <a:rPr lang="en-GB" altLang="el-GR" sz="1800" i="1" dirty="0"/>
              <a:t>(if we assume for simplicity that total debt = total liabilities in our example, i.e., 149.7 ) </a:t>
            </a:r>
          </a:p>
          <a:p>
            <a:pPr algn="just" eaLnBrk="1" hangingPunct="1"/>
            <a:endParaRPr lang="en-GB" altLang="el-GR" sz="1800" i="1" dirty="0"/>
          </a:p>
          <a:p>
            <a:pPr algn="just" eaLnBrk="1" hangingPunct="1"/>
            <a:endParaRPr lang="en-GB" altLang="el-GR" sz="2000" dirty="0"/>
          </a:p>
          <a:p>
            <a:pPr algn="just" eaLnBrk="1" hangingPunct="1"/>
            <a:endParaRPr lang="en-GB" altLang="el-GR" sz="2000" dirty="0"/>
          </a:p>
          <a:p>
            <a:pPr algn="just" eaLnBrk="1" hangingPunct="1"/>
            <a:endParaRPr lang="en-GB" altLang="el-GR" sz="2000" dirty="0"/>
          </a:p>
          <a:p>
            <a:pPr algn="just" eaLnBrk="1" hangingPunct="1"/>
            <a:r>
              <a:rPr lang="en-GB" altLang="el-GR" sz="2000" dirty="0"/>
              <a:t>Sometimes the book value of equity is negative thus, the ratio has no meaning. </a:t>
            </a:r>
            <a:endParaRPr lang="el-GR" altLang="el-GR" sz="2000" dirty="0"/>
          </a:p>
          <a:p>
            <a:pPr algn="just" eaLnBrk="1" hangingPunct="1"/>
            <a:r>
              <a:rPr lang="en-GB" altLang="el-GR" sz="2000" dirty="0"/>
              <a:t>Thus, it makes more sense to  compare debt with the market value of equity. </a:t>
            </a:r>
          </a:p>
          <a:p>
            <a:pPr lvl="2" eaLnBrk="1" hangingPunct="1"/>
            <a:endParaRPr lang="en-US" altLang="el-GR" sz="1800" dirty="0"/>
          </a:p>
        </p:txBody>
      </p:sp>
      <p:sp>
        <p:nvSpPr>
          <p:cNvPr id="187395" name="Rectangle 4">
            <a:extLst>
              <a:ext uri="{FF2B5EF4-FFF2-40B4-BE49-F238E27FC236}">
                <a16:creationId xmlns:a16="http://schemas.microsoft.com/office/drawing/2014/main" id="{056F684B-ED70-FC82-CBF8-E72C7EEED1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530" y="157851"/>
            <a:ext cx="1051560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en-US" altLang="el-GR" sz="3600" b="1" dirty="0">
                <a:latin typeface="Aptos" panose="020B0004020202020204" pitchFamily="34" charset="0"/>
              </a:rPr>
              <a:t>Financial Statement Analysis</a:t>
            </a:r>
          </a:p>
        </p:txBody>
      </p:sp>
      <p:pic>
        <p:nvPicPr>
          <p:cNvPr id="187396" name="Εικόνα 1">
            <a:extLst>
              <a:ext uri="{FF2B5EF4-FFF2-40B4-BE49-F238E27FC236}">
                <a16:creationId xmlns:a16="http://schemas.microsoft.com/office/drawing/2014/main" id="{DDCAD663-F35C-364F-FD77-98B198F440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7917" y="4298622"/>
            <a:ext cx="6368591" cy="867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3">
            <a:extLst>
              <a:ext uri="{FF2B5EF4-FFF2-40B4-BE49-F238E27FC236}">
                <a16:creationId xmlns:a16="http://schemas.microsoft.com/office/drawing/2014/main" id="{28FB481F-54FA-99B0-30EE-EBB530E83F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1166813"/>
            <a:ext cx="10744200" cy="32004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ct val="200000"/>
              </a:spcBef>
              <a:buFont typeface="Arial" panose="020B0604020202020204" pitchFamily="34" charset="0"/>
              <a:buNone/>
              <a:defRPr/>
            </a:pPr>
            <a:r>
              <a:rPr lang="en-US" altLang="el-GR" sz="2000" b="1" dirty="0">
                <a:solidFill>
                  <a:srgbClr val="FF0000"/>
                </a:solidFill>
                <a:latin typeface="+mn-lt"/>
              </a:rPr>
              <a:t>4. Important Valuation Ratios </a:t>
            </a:r>
            <a:r>
              <a:rPr lang="en-US" altLang="el-GR" sz="2000" dirty="0">
                <a:latin typeface="+mn-lt"/>
              </a:rPr>
              <a:t>(see also above)</a:t>
            </a:r>
          </a:p>
          <a:p>
            <a:pPr marL="0" indent="0" eaLnBrk="1" hangingPunct="1">
              <a:lnSpc>
                <a:spcPct val="100000"/>
              </a:lnSpc>
              <a:spcBef>
                <a:spcPct val="200000"/>
              </a:spcBef>
              <a:buFont typeface="Arial" panose="020B0604020202020204" pitchFamily="34" charset="0"/>
              <a:buNone/>
              <a:defRPr/>
            </a:pPr>
            <a:r>
              <a:rPr lang="en-US" altLang="el-GR" sz="2000" b="1" dirty="0">
                <a:latin typeface="+mn-lt"/>
              </a:rPr>
              <a:t>P/E ratio = </a:t>
            </a:r>
            <a:r>
              <a:rPr lang="en-US" altLang="el-GR" sz="2000" dirty="0">
                <a:latin typeface="+mn-lt"/>
              </a:rPr>
              <a:t>Market Cap / Net Income = Share Price / EPS</a:t>
            </a:r>
          </a:p>
          <a:p>
            <a:pPr marL="0" indent="0" eaLnBrk="1" hangingPunct="1">
              <a:lnSpc>
                <a:spcPct val="100000"/>
              </a:lnSpc>
              <a:spcBef>
                <a:spcPct val="200000"/>
              </a:spcBef>
              <a:buFont typeface="Arial" panose="020B0604020202020204" pitchFamily="34" charset="0"/>
              <a:buNone/>
              <a:defRPr/>
            </a:pPr>
            <a:r>
              <a:rPr lang="en-US" altLang="el-GR" sz="2000" b="1" dirty="0">
                <a:latin typeface="+mn-lt"/>
              </a:rPr>
              <a:t>Enterprise Value to EBIT = </a:t>
            </a:r>
            <a:r>
              <a:rPr lang="en-US" altLang="el-GR" sz="2000" dirty="0">
                <a:latin typeface="+mn-lt"/>
              </a:rPr>
              <a:t>(Market Value of Equity + Debt – Cash) / EBIT</a:t>
            </a:r>
          </a:p>
          <a:p>
            <a:pPr marL="0" indent="0" eaLnBrk="1" hangingPunct="1">
              <a:lnSpc>
                <a:spcPct val="100000"/>
              </a:lnSpc>
              <a:spcBef>
                <a:spcPct val="200000"/>
              </a:spcBef>
              <a:buFont typeface="Arial" panose="020B0604020202020204" pitchFamily="34" charset="0"/>
              <a:buNone/>
              <a:defRPr/>
            </a:pPr>
            <a:r>
              <a:rPr lang="en-GB" altLang="el-GR" sz="2000" b="1" dirty="0">
                <a:latin typeface="+mn-lt"/>
              </a:rPr>
              <a:t>Enterprise Value to Sales = </a:t>
            </a:r>
            <a:r>
              <a:rPr lang="en-GB" altLang="el-GR" sz="2000" dirty="0">
                <a:latin typeface="+mn-lt"/>
              </a:rPr>
              <a:t>(Market Value of Equity + Debt – Cash) / Sales </a:t>
            </a:r>
          </a:p>
          <a:p>
            <a:pPr marL="0" indent="0" eaLnBrk="1" hangingPunct="1">
              <a:lnSpc>
                <a:spcPct val="100000"/>
              </a:lnSpc>
              <a:spcBef>
                <a:spcPct val="200000"/>
              </a:spcBef>
              <a:buFont typeface="Arial" panose="020B0604020202020204" pitchFamily="34" charset="0"/>
              <a:buNone/>
              <a:defRPr/>
            </a:pPr>
            <a:endParaRPr lang="en-GB" altLang="el-GR" sz="2000" dirty="0">
              <a:solidFill>
                <a:srgbClr val="FF0000"/>
              </a:solidFill>
              <a:latin typeface="+mn-lt"/>
            </a:endParaRPr>
          </a:p>
          <a:p>
            <a:pPr marL="0" indent="0" eaLnBrk="1" hangingPunct="1">
              <a:lnSpc>
                <a:spcPct val="100000"/>
              </a:lnSpc>
              <a:spcBef>
                <a:spcPct val="200000"/>
              </a:spcBef>
              <a:buFont typeface="Arial" panose="020B0604020202020204" pitchFamily="34" charset="0"/>
              <a:buNone/>
              <a:defRPr/>
            </a:pPr>
            <a:endParaRPr lang="en-US" altLang="el-GR" sz="2000" dirty="0">
              <a:solidFill>
                <a:srgbClr val="FF0000"/>
              </a:solidFill>
              <a:latin typeface="+mn-lt"/>
            </a:endParaRPr>
          </a:p>
          <a:p>
            <a:pPr marL="0" indent="0" eaLnBrk="1" hangingPunct="1">
              <a:lnSpc>
                <a:spcPct val="100000"/>
              </a:lnSpc>
              <a:spcBef>
                <a:spcPct val="200000"/>
              </a:spcBef>
              <a:buFont typeface="Arial" panose="020B0604020202020204" pitchFamily="34" charset="0"/>
              <a:buNone/>
              <a:defRPr/>
            </a:pPr>
            <a:r>
              <a:rPr lang="en-US" altLang="el-GR" sz="2000" b="1" dirty="0">
                <a:solidFill>
                  <a:srgbClr val="FF0000"/>
                </a:solidFill>
                <a:latin typeface="+mn-lt"/>
              </a:rPr>
              <a:t> </a:t>
            </a:r>
          </a:p>
          <a:p>
            <a:pPr marL="0" indent="0" eaLnBrk="1" hangingPunct="1">
              <a:lnSpc>
                <a:spcPct val="100000"/>
              </a:lnSpc>
              <a:spcBef>
                <a:spcPct val="200000"/>
              </a:spcBef>
              <a:buFont typeface="Arial" panose="020B0604020202020204" pitchFamily="34" charset="0"/>
              <a:buNone/>
              <a:defRPr/>
            </a:pPr>
            <a:endParaRPr lang="en-US" altLang="el-GR" sz="2000" b="1" dirty="0">
              <a:solidFill>
                <a:srgbClr val="FF0000"/>
              </a:solidFill>
              <a:latin typeface="+mn-lt"/>
            </a:endParaRPr>
          </a:p>
          <a:p>
            <a:pPr marL="0" indent="0" eaLnBrk="1" hangingPunct="1">
              <a:lnSpc>
                <a:spcPct val="100000"/>
              </a:lnSpc>
              <a:spcBef>
                <a:spcPct val="200000"/>
              </a:spcBef>
              <a:buFont typeface="Arial" panose="020B0604020202020204" pitchFamily="34" charset="0"/>
              <a:buNone/>
              <a:defRPr/>
            </a:pPr>
            <a:r>
              <a:rPr lang="en-US" altLang="el-GR" sz="2000" b="1" dirty="0">
                <a:solidFill>
                  <a:srgbClr val="FF0000"/>
                </a:solidFill>
                <a:latin typeface="+mn-lt"/>
              </a:rPr>
              <a:t>  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CDC6804B-236B-C559-D644-FB9F3B894D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303213"/>
            <a:ext cx="9296400" cy="53498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+mj-lt"/>
                <a:ea typeface="ヒラギノ角ゴ Pro W3" pitchFamily="-1" charset="-128"/>
                <a:cs typeface="ヒラギノ角ゴ Pro W3" pitchFamily="-1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  <a:ea typeface="ヒラギノ角ゴ Pro W3" pitchFamily="-1" charset="-128"/>
                <a:cs typeface="ヒラギノ角ゴ Pro W3" pitchFamily="-1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Verdana" pitchFamily="-1" charset="0"/>
              </a:defRPr>
            </a:lvl9pPr>
          </a:lstStyle>
          <a:p>
            <a:pPr eaLnBrk="1" hangingPunct="1">
              <a:defRPr/>
            </a:pPr>
            <a:endParaRPr lang="en-US" altLang="el-GR" sz="2400" kern="0" dirty="0"/>
          </a:p>
        </p:txBody>
      </p:sp>
      <p:sp>
        <p:nvSpPr>
          <p:cNvPr id="189444" name="Rectangle 4">
            <a:extLst>
              <a:ext uri="{FF2B5EF4-FFF2-40B4-BE49-F238E27FC236}">
                <a16:creationId xmlns:a16="http://schemas.microsoft.com/office/drawing/2014/main" id="{E36B90F7-4DB8-305C-A1DC-A181CABBD5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365125"/>
            <a:ext cx="107442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en-US" altLang="el-GR" sz="3600" b="1" dirty="0">
                <a:latin typeface="Aptos" panose="020B0004020202020204" pitchFamily="34" charset="0"/>
              </a:rPr>
              <a:t>Financial Statement Analysis</a:t>
            </a:r>
          </a:p>
        </p:txBody>
      </p:sp>
      <p:pic>
        <p:nvPicPr>
          <p:cNvPr id="189445" name="Εικόνα 3">
            <a:extLst>
              <a:ext uri="{FF2B5EF4-FFF2-40B4-BE49-F238E27FC236}">
                <a16:creationId xmlns:a16="http://schemas.microsoft.com/office/drawing/2014/main" id="{E5E6B863-C810-21AE-DFF1-56B70261DE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4441825"/>
            <a:ext cx="7620000" cy="188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Content Placeholder 2">
            <a:extLst>
              <a:ext uri="{FF2B5EF4-FFF2-40B4-BE49-F238E27FC236}">
                <a16:creationId xmlns:a16="http://schemas.microsoft.com/office/drawing/2014/main" id="{4B95F8B4-0130-93AB-922C-05B3782D89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0" y="1219200"/>
            <a:ext cx="11455400" cy="5436124"/>
          </a:xfrm>
        </p:spPr>
        <p:txBody>
          <a:bodyPr/>
          <a:lstStyle/>
          <a:p>
            <a:pPr eaLnBrk="1" hangingPunct="1"/>
            <a:r>
              <a:rPr lang="en-US" altLang="el-GR" sz="2000" b="1" dirty="0">
                <a:solidFill>
                  <a:srgbClr val="FF0000"/>
                </a:solidFill>
              </a:rPr>
              <a:t>5. Important Operating Return Ratios </a:t>
            </a:r>
            <a:r>
              <a:rPr lang="en-US" altLang="el-GR" sz="2000" dirty="0"/>
              <a:t>(evaluate financial performance)</a:t>
            </a:r>
            <a:endParaRPr lang="el-GR" altLang="el-GR" sz="2000" dirty="0"/>
          </a:p>
          <a:p>
            <a:pPr eaLnBrk="1" hangingPunct="1"/>
            <a:endParaRPr lang="el-GR" altLang="el-GR" sz="2000" dirty="0"/>
          </a:p>
          <a:p>
            <a:pPr eaLnBrk="1" hangingPunct="1"/>
            <a:r>
              <a:rPr lang="en-GB" altLang="el-GR" sz="2000" b="1" dirty="0">
                <a:solidFill>
                  <a:srgbClr val="FF0000"/>
                </a:solidFill>
              </a:rPr>
              <a:t>Return on Equity (ROE) = Net Income / Book Value of Equity </a:t>
            </a:r>
            <a:endParaRPr lang="en-US" altLang="el-GR" sz="2000" b="1" dirty="0">
              <a:solidFill>
                <a:srgbClr val="FF0000"/>
              </a:solidFill>
            </a:endParaRPr>
          </a:p>
          <a:p>
            <a:pPr eaLnBrk="1" hangingPunct="1"/>
            <a:r>
              <a:rPr lang="en-GB" altLang="el-GR" sz="2000" dirty="0"/>
              <a:t>Depends on the industry, for big cap listed firms about 12%-15% is acceptable</a:t>
            </a:r>
          </a:p>
          <a:p>
            <a:pPr eaLnBrk="1" hangingPunct="1"/>
            <a:r>
              <a:rPr lang="en-GB" altLang="el-GR" sz="2000" dirty="0"/>
              <a:t>For example, Firm X’s ROE in 2020 is 3.525 / 46 = 7.66% (up from 8.88%)</a:t>
            </a:r>
          </a:p>
          <a:p>
            <a:pPr eaLnBrk="1" hangingPunct="1"/>
            <a:endParaRPr lang="en-US" altLang="el-GR" sz="2000" dirty="0"/>
          </a:p>
          <a:p>
            <a:pPr eaLnBrk="1" hangingPunct="1"/>
            <a:r>
              <a:rPr lang="en-US" altLang="el-GR" sz="2000" b="1" dirty="0">
                <a:solidFill>
                  <a:srgbClr val="FF0000"/>
                </a:solidFill>
              </a:rPr>
              <a:t>Return on Assets (ROA) = Net Income + Interest Expense / Total Assets </a:t>
            </a:r>
          </a:p>
          <a:p>
            <a:pPr eaLnBrk="1" hangingPunct="1"/>
            <a:r>
              <a:rPr lang="en-GB" altLang="el-GR" sz="2000" dirty="0"/>
              <a:t>How efficient is the firm in using assets for profit; it is less sensitive to leverage than ROE, but it is sensitive to working capital: e.g., the same </a:t>
            </a:r>
            <a:r>
              <a:rPr lang="en-GB" altLang="el-GR" sz="2000" dirty="0">
                <a:latin typeface="Arial" panose="020B0604020202020204" pitchFamily="34" charset="0"/>
                <a:cs typeface="Arial" panose="020B0604020202020204" pitchFamily="34" charset="0"/>
              </a:rPr>
              <a:t>↑ in </a:t>
            </a:r>
            <a:r>
              <a:rPr lang="en-GB" altLang="el-GR" sz="2000" dirty="0"/>
              <a:t>receivables and payables will </a:t>
            </a:r>
            <a:r>
              <a:rPr lang="en-GB" altLang="el-GR" sz="2000" dirty="0">
                <a:latin typeface="Arial" panose="020B0604020202020204" pitchFamily="34" charset="0"/>
                <a:cs typeface="Arial" panose="020B0604020202020204" pitchFamily="34" charset="0"/>
              </a:rPr>
              <a:t>↑ </a:t>
            </a:r>
            <a:r>
              <a:rPr lang="en-GB" altLang="el-GR" sz="2000" dirty="0"/>
              <a:t>total assets and </a:t>
            </a:r>
            <a:r>
              <a:rPr lang="en-GB" altLang="el-GR" sz="2000" dirty="0">
                <a:latin typeface="Arial" panose="020B0604020202020204" pitchFamily="34" charset="0"/>
                <a:cs typeface="Arial" panose="020B0604020202020204" pitchFamily="34" charset="0"/>
              </a:rPr>
              <a:t>↓ </a:t>
            </a:r>
            <a:r>
              <a:rPr lang="en-GB" altLang="el-GR" sz="2000" dirty="0"/>
              <a:t>ROA</a:t>
            </a:r>
          </a:p>
          <a:p>
            <a:pPr eaLnBrk="1" hangingPunct="1"/>
            <a:r>
              <a:rPr lang="en-US" altLang="el-GR" sz="2000" b="1" dirty="0">
                <a:solidFill>
                  <a:srgbClr val="FF0000"/>
                </a:solidFill>
              </a:rPr>
              <a:t>Return on Invested Capital (ROIC) = EBIT (1-Tax Rate) / Book Value of Equity + Net Debt </a:t>
            </a:r>
          </a:p>
          <a:p>
            <a:pPr eaLnBrk="1" hangingPunct="1"/>
            <a:endParaRPr lang="en-US" altLang="el-GR" sz="2000" dirty="0"/>
          </a:p>
          <a:p>
            <a:pPr eaLnBrk="1" hangingPunct="1"/>
            <a:endParaRPr lang="en-US" altLang="el-GR" sz="2000" dirty="0"/>
          </a:p>
        </p:txBody>
      </p:sp>
      <p:sp>
        <p:nvSpPr>
          <p:cNvPr id="191491" name="Rectangle 4">
            <a:extLst>
              <a:ext uri="{FF2B5EF4-FFF2-40B4-BE49-F238E27FC236}">
                <a16:creationId xmlns:a16="http://schemas.microsoft.com/office/drawing/2014/main" id="{BE687635-7997-1897-59A8-3F47988EB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7875"/>
          </a:xfrm>
        </p:spPr>
        <p:txBody>
          <a:bodyPr/>
          <a:lstStyle/>
          <a:p>
            <a:pPr eaLnBrk="1" hangingPunct="1"/>
            <a:r>
              <a:rPr lang="en-US" altLang="el-GR" sz="3600" b="1" dirty="0"/>
              <a:t>Financial Statement Analysis</a:t>
            </a:r>
          </a:p>
        </p:txBody>
      </p:sp>
      <p:pic>
        <p:nvPicPr>
          <p:cNvPr id="191492" name="Εικόνα 2">
            <a:extLst>
              <a:ext uri="{FF2B5EF4-FFF2-40B4-BE49-F238E27FC236}">
                <a16:creationId xmlns:a16="http://schemas.microsoft.com/office/drawing/2014/main" id="{9CC7566B-22B6-F5FA-4640-968043E4F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5740924"/>
            <a:ext cx="7848600" cy="751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Τίτλος 1">
            <a:extLst>
              <a:ext uri="{FF2B5EF4-FFF2-40B4-BE49-F238E27FC236}">
                <a16:creationId xmlns:a16="http://schemas.microsoft.com/office/drawing/2014/main" id="{52D8B698-1B9C-9DE7-61DD-8E88D84FEC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5739"/>
            <a:ext cx="10515600" cy="36882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5400" b="1" dirty="0"/>
          </a:p>
          <a:p>
            <a:pPr marL="0" indent="0" algn="ctr">
              <a:buNone/>
            </a:pPr>
            <a:r>
              <a:rPr lang="en-US" sz="5400" b="1" dirty="0"/>
              <a:t>Equity Research Report</a:t>
            </a:r>
            <a:endParaRPr lang="el-GR" sz="5400" b="1" dirty="0"/>
          </a:p>
        </p:txBody>
      </p:sp>
    </p:spTree>
    <p:extLst>
      <p:ext uri="{BB962C8B-B14F-4D97-AF65-F5344CB8AC3E}">
        <p14:creationId xmlns:p14="http://schemas.microsoft.com/office/powerpoint/2010/main" val="2570089444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1AB8E2-9C96-9939-C43E-2DCDE8FAA1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1DB0555F-B45F-B71E-4FB5-D1256AC1B0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237" y="167162"/>
            <a:ext cx="10515600" cy="832079"/>
          </a:xfrm>
        </p:spPr>
        <p:txBody>
          <a:bodyPr>
            <a:normAutofit/>
          </a:bodyPr>
          <a:lstStyle/>
          <a:p>
            <a:r>
              <a:rPr lang="en-US" sz="3600" b="1" dirty="0"/>
              <a:t>Equity Research Report</a:t>
            </a:r>
            <a:endParaRPr lang="el-GR" sz="3600" b="1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CBB53E46-FC70-FA78-D5BD-F56F67F106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504" y="1131216"/>
            <a:ext cx="10888745" cy="5144842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sz="2000" dirty="0"/>
              <a:t>An important piece of information for an investors is the </a:t>
            </a:r>
            <a:r>
              <a:rPr lang="en-US" sz="2000" b="1" dirty="0">
                <a:solidFill>
                  <a:srgbClr val="FF0000"/>
                </a:solidFill>
              </a:rPr>
              <a:t>Equity Research Report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This is a detailed report/document that is prepared by a </a:t>
            </a:r>
            <a:r>
              <a:rPr lang="en-US" sz="2000" b="1" dirty="0">
                <a:solidFill>
                  <a:srgbClr val="FF0000"/>
                </a:solidFill>
              </a:rPr>
              <a:t>professional </a:t>
            </a:r>
            <a:r>
              <a:rPr lang="en-US" sz="2000" dirty="0"/>
              <a:t>financial analyst 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The aim of the report is assisting investors on the decision to </a:t>
            </a:r>
            <a:r>
              <a:rPr lang="en-US" sz="2000" b="1" dirty="0">
                <a:solidFill>
                  <a:srgbClr val="FF0000"/>
                </a:solidFill>
              </a:rPr>
              <a:t>buy/hold/sell </a:t>
            </a:r>
            <a:r>
              <a:rPr lang="en-US" sz="2000" dirty="0"/>
              <a:t>the stock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We discuss it here to demonstrate the </a:t>
            </a:r>
            <a:r>
              <a:rPr lang="en-US" sz="2000" dirty="0">
                <a:solidFill>
                  <a:srgbClr val="FF0000"/>
                </a:solidFill>
              </a:rPr>
              <a:t>relevant information </a:t>
            </a:r>
            <a:r>
              <a:rPr lang="en-US" sz="2000" dirty="0"/>
              <a:t>that needs to be evaluated by investors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It includes (among others): </a:t>
            </a:r>
          </a:p>
          <a:p>
            <a:pPr algn="just"/>
            <a:endParaRPr lang="en-US" sz="2000" dirty="0"/>
          </a:p>
          <a:p>
            <a:pPr marL="0" indent="0" algn="just">
              <a:buNone/>
            </a:pPr>
            <a:r>
              <a:rPr lang="en-US" sz="2000" dirty="0"/>
              <a:t>→	a </a:t>
            </a:r>
            <a:r>
              <a:rPr lang="en-US" sz="2000" dirty="0">
                <a:solidFill>
                  <a:srgbClr val="FF0000"/>
                </a:solidFill>
              </a:rPr>
              <a:t>valuation</a:t>
            </a:r>
            <a:r>
              <a:rPr lang="en-US" sz="2000" dirty="0"/>
              <a:t> of the firm</a:t>
            </a:r>
          </a:p>
          <a:p>
            <a:pPr marL="0" indent="0" algn="just">
              <a:buNone/>
            </a:pPr>
            <a:r>
              <a:rPr lang="en-US" sz="2000" dirty="0"/>
              <a:t>→	an analysis of the </a:t>
            </a:r>
            <a:r>
              <a:rPr lang="en-US" sz="2000" dirty="0">
                <a:solidFill>
                  <a:srgbClr val="FF0000"/>
                </a:solidFill>
              </a:rPr>
              <a:t>risks</a:t>
            </a:r>
            <a:r>
              <a:rPr lang="en-US" sz="2000" dirty="0"/>
              <a:t> involved</a:t>
            </a:r>
          </a:p>
          <a:p>
            <a:pPr marL="0" indent="0" algn="just">
              <a:buNone/>
            </a:pPr>
            <a:r>
              <a:rPr lang="en-US" sz="2000" dirty="0"/>
              <a:t>→	an </a:t>
            </a:r>
            <a:r>
              <a:rPr lang="en-US" sz="2000" dirty="0">
                <a:solidFill>
                  <a:srgbClr val="FF0000"/>
                </a:solidFill>
              </a:rPr>
              <a:t>investment thesis</a:t>
            </a:r>
          </a:p>
          <a:p>
            <a:pPr marL="0" indent="0" algn="just">
              <a:buNone/>
            </a:pPr>
            <a:r>
              <a:rPr lang="en-US" sz="2000" dirty="0"/>
              <a:t>→	a </a:t>
            </a:r>
            <a:r>
              <a:rPr lang="en-US" sz="2000" dirty="0">
                <a:solidFill>
                  <a:srgbClr val="FF0000"/>
                </a:solidFill>
              </a:rPr>
              <a:t>target price </a:t>
            </a:r>
            <a:endParaRPr lang="el-GR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834769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99C064-F1FA-9DC0-1639-D284B8DC70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69C8706F-30C9-C580-AFCD-76EA1080E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41506"/>
          </a:xfrm>
        </p:spPr>
        <p:txBody>
          <a:bodyPr>
            <a:normAutofit/>
          </a:bodyPr>
          <a:lstStyle/>
          <a:p>
            <a:r>
              <a:rPr lang="en-US" sz="3600" b="1" dirty="0"/>
              <a:t>Equity Research Report</a:t>
            </a:r>
            <a:endParaRPr lang="el-GR" sz="3600" b="1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7AD37B2C-BC39-5D85-A63D-472F626B58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82045"/>
            <a:ext cx="10860464" cy="4894918"/>
          </a:xfrm>
        </p:spPr>
        <p:txBody>
          <a:bodyPr>
            <a:normAutofit/>
          </a:bodyPr>
          <a:lstStyle/>
          <a:p>
            <a:pPr algn="just"/>
            <a:endParaRPr lang="en-US" sz="2200" dirty="0"/>
          </a:p>
          <a:p>
            <a:pPr marL="0" indent="0" algn="just">
              <a:buNone/>
            </a:pPr>
            <a:r>
              <a:rPr lang="en-US" sz="2000" b="1" dirty="0">
                <a:solidFill>
                  <a:srgbClr val="FF0000"/>
                </a:solidFill>
              </a:rPr>
              <a:t>A. Basic information regarding the company (indicative):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Where the stock is trading (exchange)</a:t>
            </a:r>
          </a:p>
          <a:p>
            <a:pPr algn="just"/>
            <a:r>
              <a:rPr lang="en-US" sz="2000" dirty="0"/>
              <a:t>Ticker symbol </a:t>
            </a:r>
          </a:p>
          <a:p>
            <a:pPr algn="just"/>
            <a:r>
              <a:rPr lang="en-US" sz="2000" dirty="0"/>
              <a:t>In what sector / industry the company operates</a:t>
            </a:r>
          </a:p>
          <a:p>
            <a:pPr algn="just"/>
            <a:r>
              <a:rPr lang="en-US" sz="2000" dirty="0"/>
              <a:t>Current information about the stock (e.g., price)</a:t>
            </a:r>
          </a:p>
          <a:p>
            <a:pPr algn="just"/>
            <a:r>
              <a:rPr lang="en-US" sz="2000" dirty="0"/>
              <a:t>Recommendation (buy/sell/hold) and target price </a:t>
            </a:r>
          </a:p>
          <a:p>
            <a:pPr algn="just"/>
            <a:r>
              <a:rPr lang="en-US" sz="2000" dirty="0"/>
              <a:t>Market capitalization and free float (i.e., % of stocks available for trading) </a:t>
            </a:r>
          </a:p>
          <a:p>
            <a:pPr algn="just"/>
            <a:r>
              <a:rPr lang="en-US" sz="2000" dirty="0"/>
              <a:t>Major shareholders</a:t>
            </a:r>
          </a:p>
        </p:txBody>
      </p:sp>
    </p:spTree>
    <p:extLst>
      <p:ext uri="{BB962C8B-B14F-4D97-AF65-F5344CB8AC3E}">
        <p14:creationId xmlns:p14="http://schemas.microsoft.com/office/powerpoint/2010/main" val="2151348530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ACDF2E-5E45-40A6-1265-4447456A18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31930D90-FF2F-C486-C9D8-27A16E392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652" y="296945"/>
            <a:ext cx="10515600" cy="700104"/>
          </a:xfrm>
        </p:spPr>
        <p:txBody>
          <a:bodyPr/>
          <a:lstStyle/>
          <a:p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 Display" panose="02110004020202020204"/>
                <a:ea typeface="+mj-ea"/>
                <a:cs typeface="+mj-cs"/>
              </a:rPr>
              <a:t>Equity Research Report</a:t>
            </a:r>
            <a:endParaRPr lang="el-GR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706EB505-5D95-6769-4E34-07BA06DE6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93508"/>
            <a:ext cx="11001867" cy="546754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1" dirty="0">
                <a:solidFill>
                  <a:srgbClr val="FF0000"/>
                </a:solidFill>
              </a:rPr>
              <a:t>B. Description of the business of the firm and overview of the industry / competition</a:t>
            </a:r>
          </a:p>
          <a:p>
            <a:pPr algn="just"/>
            <a:endParaRPr lang="en-US" sz="2000" b="1" dirty="0">
              <a:solidFill>
                <a:srgbClr val="FF0000"/>
              </a:solidFill>
            </a:endParaRPr>
          </a:p>
          <a:p>
            <a:pPr algn="just"/>
            <a:r>
              <a:rPr lang="en-US" sz="2000" dirty="0"/>
              <a:t>What the firm </a:t>
            </a:r>
            <a:r>
              <a:rPr lang="en-US" sz="2000" dirty="0">
                <a:solidFill>
                  <a:srgbClr val="FF0000"/>
                </a:solidFill>
              </a:rPr>
              <a:t>produces</a:t>
            </a:r>
            <a:r>
              <a:rPr lang="en-US" sz="2000" dirty="0"/>
              <a:t> and/or the services it offers/sells</a:t>
            </a:r>
          </a:p>
          <a:p>
            <a:pPr algn="just"/>
            <a:r>
              <a:rPr lang="en-US" sz="2000" dirty="0"/>
              <a:t>The factors that affect the </a:t>
            </a:r>
            <a:r>
              <a:rPr lang="en-US" sz="2000" dirty="0">
                <a:solidFill>
                  <a:srgbClr val="FF0000"/>
                </a:solidFill>
              </a:rPr>
              <a:t>revenues and the costs </a:t>
            </a:r>
          </a:p>
          <a:p>
            <a:pPr algn="just"/>
            <a:r>
              <a:rPr lang="en-US" sz="2000" dirty="0"/>
              <a:t>Analysis of the </a:t>
            </a:r>
            <a:r>
              <a:rPr lang="en-US" sz="2000" dirty="0">
                <a:solidFill>
                  <a:srgbClr val="FF0000"/>
                </a:solidFill>
              </a:rPr>
              <a:t>competition</a:t>
            </a:r>
            <a:r>
              <a:rPr lang="en-US" sz="2000" dirty="0"/>
              <a:t> in the sector / industry 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Many analysts are employing the </a:t>
            </a:r>
            <a:r>
              <a:rPr lang="en-US" sz="2000" dirty="0">
                <a:solidFill>
                  <a:srgbClr val="FF0000"/>
                </a:solidFill>
              </a:rPr>
              <a:t>5 forces of Porter </a:t>
            </a:r>
            <a:r>
              <a:rPr lang="en-US" sz="2000" dirty="0"/>
              <a:t>(see, Porter (1979)):</a:t>
            </a:r>
          </a:p>
          <a:p>
            <a:pPr algn="just"/>
            <a:endParaRPr lang="en-US" sz="2000" dirty="0"/>
          </a:p>
          <a:p>
            <a:pPr marL="0" indent="0" algn="just">
              <a:buNone/>
            </a:pPr>
            <a:r>
              <a:rPr lang="en-US" sz="2000" dirty="0"/>
              <a:t>→	Threat of new entrants</a:t>
            </a:r>
          </a:p>
          <a:p>
            <a:pPr marL="0" indent="0" algn="just">
              <a:buNone/>
            </a:pPr>
            <a:r>
              <a:rPr lang="en-US" sz="2000" dirty="0"/>
              <a:t>→	Bargaining power of suppliers</a:t>
            </a:r>
          </a:p>
          <a:p>
            <a:pPr marL="0" indent="0" algn="just">
              <a:buNone/>
            </a:pPr>
            <a:r>
              <a:rPr lang="en-US" sz="2000" dirty="0"/>
              <a:t>→	Bargaining power of buyers</a:t>
            </a:r>
          </a:p>
          <a:p>
            <a:pPr marL="0" indent="0" algn="just">
              <a:buNone/>
            </a:pPr>
            <a:r>
              <a:rPr lang="en-US" sz="2000" dirty="0"/>
              <a:t>→	Threat of substitute products or services</a:t>
            </a:r>
          </a:p>
          <a:p>
            <a:pPr marL="0" indent="0" algn="just">
              <a:buNone/>
            </a:pPr>
            <a:r>
              <a:rPr lang="en-US" sz="2000" dirty="0"/>
              <a:t>→	Competitive rivalry</a:t>
            </a:r>
          </a:p>
          <a:p>
            <a:endParaRPr lang="en-US" dirty="0"/>
          </a:p>
          <a:p>
            <a:endParaRPr lang="en-US" dirty="0"/>
          </a:p>
          <a:p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797298445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865B4F-0817-A799-C621-A32C81688C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37415A14-6A50-E8C0-0FE7-A8D33D9FF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56665"/>
          </a:xfrm>
        </p:spPr>
        <p:txBody>
          <a:bodyPr/>
          <a:lstStyle/>
          <a:p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 Display" panose="02110004020202020204"/>
                <a:ea typeface="+mj-ea"/>
                <a:cs typeface="+mj-cs"/>
              </a:rPr>
              <a:t>Equity Research Report</a:t>
            </a:r>
            <a:endParaRPr lang="el-GR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9F1FCDC5-0C83-77FB-9F68-A7C951655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91472"/>
            <a:ext cx="10515600" cy="488549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1" dirty="0">
                <a:solidFill>
                  <a:srgbClr val="FF0000"/>
                </a:solidFill>
              </a:rPr>
              <a:t>C. Investment Summary and Valuation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Recent industry and/or company trends and info  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Earnings forecast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Valuation analysis </a:t>
            </a:r>
          </a:p>
          <a:p>
            <a:pPr algn="just"/>
            <a:endParaRPr lang="en-US" sz="2000" dirty="0"/>
          </a:p>
          <a:p>
            <a:pPr marL="0" indent="0" algn="just">
              <a:buNone/>
            </a:pPr>
            <a:r>
              <a:rPr lang="en-US" sz="2000" dirty="0"/>
              <a:t>→	Discounted cash flow models (find intrinsic value) </a:t>
            </a:r>
          </a:p>
          <a:p>
            <a:pPr algn="just"/>
            <a:endParaRPr lang="en-US" sz="2000" dirty="0"/>
          </a:p>
          <a:p>
            <a:pPr marL="0" indent="0" algn="just">
              <a:buNone/>
            </a:pPr>
            <a:r>
              <a:rPr lang="en-US" sz="2000" dirty="0"/>
              <a:t>→	Relative valuation (industry and company ratios, see next) </a:t>
            </a:r>
          </a:p>
          <a:p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636241872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EF3991-46C6-3850-9311-747A9FA317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A394172A-4E08-2ECE-BD53-CC67499744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651" y="170729"/>
            <a:ext cx="10515600" cy="85093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prstClr val="black"/>
                </a:solidFill>
              </a:rPr>
              <a:t>Equity Research Report</a:t>
            </a:r>
            <a:endParaRPr lang="el-GR" sz="3600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1867541A-71D5-1565-8912-19EAD44135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16058"/>
            <a:ext cx="10907598" cy="5386372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sz="2200" b="1" dirty="0">
                <a:solidFill>
                  <a:srgbClr val="FF0000"/>
                </a:solidFill>
              </a:rPr>
              <a:t>D. Financial Analysis and Investment Risks </a:t>
            </a:r>
          </a:p>
          <a:p>
            <a:pPr algn="just"/>
            <a:endParaRPr lang="en-US" sz="2200" dirty="0"/>
          </a:p>
          <a:p>
            <a:pPr algn="just"/>
            <a:r>
              <a:rPr lang="en-US" sz="2200" dirty="0"/>
              <a:t>Financial performance (historical)</a:t>
            </a:r>
          </a:p>
          <a:p>
            <a:pPr algn="just"/>
            <a:endParaRPr lang="en-US" sz="2200" dirty="0"/>
          </a:p>
          <a:p>
            <a:pPr algn="just"/>
            <a:r>
              <a:rPr lang="en-US" sz="2200" dirty="0"/>
              <a:t>Future performance (forecast) </a:t>
            </a:r>
          </a:p>
          <a:p>
            <a:pPr algn="just"/>
            <a:endParaRPr lang="en-US" sz="2200" dirty="0"/>
          </a:p>
          <a:p>
            <a:pPr algn="just"/>
            <a:r>
              <a:rPr lang="en-US" sz="2200" dirty="0"/>
              <a:t>Discuss what affects the firm's earnings  (read the footnotes, examine one-off events, accounting practices, etc.) </a:t>
            </a:r>
          </a:p>
          <a:p>
            <a:pPr algn="just"/>
            <a:endParaRPr lang="en-US" sz="2200" dirty="0"/>
          </a:p>
          <a:p>
            <a:pPr algn="just"/>
            <a:r>
              <a:rPr lang="en-US" sz="2200" dirty="0"/>
              <a:t>Discuss/identify both financial (e.g. exchange rate) and operational (e.g. new technology) risks that might affect profitability</a:t>
            </a:r>
          </a:p>
          <a:p>
            <a:pPr algn="just"/>
            <a:endParaRPr lang="en-US" sz="2200" dirty="0"/>
          </a:p>
          <a:p>
            <a:pPr algn="just"/>
            <a:r>
              <a:rPr lang="en-US" sz="2200" dirty="0"/>
              <a:t>Are there any changes in regulation that may affect the firm / industry? </a:t>
            </a:r>
          </a:p>
          <a:p>
            <a:pPr algn="just"/>
            <a:endParaRPr lang="en-US" sz="2200" dirty="0"/>
          </a:p>
          <a:p>
            <a:pPr algn="just"/>
            <a:r>
              <a:rPr lang="en-US" sz="2200" dirty="0"/>
              <a:t>Is the firm involved in legal disputes ? </a:t>
            </a:r>
          </a:p>
          <a:p>
            <a:endParaRPr lang="en-US" dirty="0"/>
          </a:p>
          <a:p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849092263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A689A9-9AC3-998F-CBC7-3911F2B4BD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4F701D28-10BE-A46A-F5C2-817E3DAA49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94372"/>
          </a:xfrm>
        </p:spPr>
        <p:txBody>
          <a:bodyPr>
            <a:normAutofit/>
          </a:bodyPr>
          <a:lstStyle/>
          <a:p>
            <a:r>
              <a:rPr lang="en-US" sz="3600" b="1" dirty="0"/>
              <a:t>Equity Research Report</a:t>
            </a:r>
            <a:endParaRPr lang="el-GR" sz="3600" b="1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E4A869C4-8D24-F365-64D5-11F77A6DF4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93130"/>
            <a:ext cx="10515600" cy="4583833"/>
          </a:xfrm>
        </p:spPr>
        <p:txBody>
          <a:bodyPr>
            <a:normAutofit/>
          </a:bodyPr>
          <a:lstStyle/>
          <a:p>
            <a:pPr algn="just"/>
            <a:r>
              <a:rPr lang="en-US" sz="2000" b="1" dirty="0">
                <a:solidFill>
                  <a:srgbClr val="FF0000"/>
                </a:solidFill>
              </a:rPr>
              <a:t>E. Environmental, Social and Governance (ESG) Analysis  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Discuss the firm’s policies on ESG matters, such as (among others): </a:t>
            </a:r>
          </a:p>
          <a:p>
            <a:pPr algn="just"/>
            <a:endParaRPr lang="en-US" sz="2000" dirty="0"/>
          </a:p>
          <a:p>
            <a:pPr marL="0" indent="0" algn="just">
              <a:buNone/>
            </a:pPr>
            <a:r>
              <a:rPr lang="en-US" sz="2000" dirty="0"/>
              <a:t>Carbon emissions, pollution, energy efficiency, etc.  </a:t>
            </a:r>
          </a:p>
          <a:p>
            <a:pPr algn="just"/>
            <a:endParaRPr lang="en-US" sz="2000" dirty="0"/>
          </a:p>
          <a:p>
            <a:pPr marL="0" indent="0" algn="just">
              <a:buNone/>
            </a:pPr>
            <a:r>
              <a:rPr lang="en-US" sz="2000" dirty="0"/>
              <a:t>Human rights issues, community engagement, diversity, etc. </a:t>
            </a:r>
          </a:p>
          <a:p>
            <a:pPr algn="just"/>
            <a:endParaRPr lang="en-US" sz="2000" dirty="0"/>
          </a:p>
          <a:p>
            <a:pPr marL="0" indent="0" algn="just">
              <a:buNone/>
            </a:pPr>
            <a:r>
              <a:rPr lang="en-US" sz="2000" dirty="0"/>
              <a:t>The Board of Directors composition (% of female directors?)</a:t>
            </a:r>
          </a:p>
          <a:p>
            <a:pPr marL="0" indent="0" algn="just">
              <a:buNone/>
            </a:pPr>
            <a:endParaRPr lang="en-US" sz="2000" dirty="0"/>
          </a:p>
          <a:p>
            <a:pPr marL="0" indent="0" algn="just">
              <a:buNone/>
            </a:pPr>
            <a:r>
              <a:rPr lang="en-US" sz="2000" dirty="0"/>
              <a:t>The Board of Directors compensation, anti-corruption issues</a:t>
            </a:r>
            <a:endParaRPr lang="el-GR" sz="2000" dirty="0"/>
          </a:p>
          <a:p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404042362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BBE816-5E3C-B060-EAFA-3791056720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BC1C6D03-EDDF-AFC6-B391-6F359CAD44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9178"/>
            <a:ext cx="11076160" cy="5231877"/>
          </a:xfrm>
        </p:spPr>
        <p:txBody>
          <a:bodyPr>
            <a:norm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E. Environmental, Social and Governance (ESG) Analysis  </a:t>
            </a:r>
          </a:p>
          <a:p>
            <a:endParaRPr lang="en-US" sz="2000" dirty="0"/>
          </a:p>
          <a:p>
            <a:r>
              <a:rPr lang="en-US" sz="2000" dirty="0"/>
              <a:t>Discuss the firm’s policies on ESG matters: </a:t>
            </a:r>
          </a:p>
          <a:p>
            <a:pPr algn="just"/>
            <a:endParaRPr lang="en-GB" sz="2000" dirty="0">
              <a:solidFill>
                <a:srgbClr val="FF0000"/>
              </a:solidFill>
            </a:endParaRPr>
          </a:p>
          <a:p>
            <a:pPr algn="just"/>
            <a:r>
              <a:rPr lang="en-GB" sz="2000" dirty="0">
                <a:solidFill>
                  <a:srgbClr val="FF0000"/>
                </a:solidFill>
              </a:rPr>
              <a:t>Environmental factor (E): </a:t>
            </a:r>
            <a:r>
              <a:rPr lang="en-GB" sz="2000" dirty="0"/>
              <a:t>the impact of the firm on the environment, e.g. carbon footprint, resources used such as toxic chemicals for manufacturing, sustainability/innovation in the supply chain, reporting on issues such as energy use, greenhouse emissions, pollution, waste, etc 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>
                <a:solidFill>
                  <a:srgbClr val="FF0000"/>
                </a:solidFill>
              </a:rPr>
              <a:t>Social factor (S): </a:t>
            </a:r>
            <a:r>
              <a:rPr lang="en-GB" sz="2000" dirty="0"/>
              <a:t>the impact of the firm on the society (immediate and broader community), e.g. human resources of the firm (gender racial diversity/inequality, human rights, fair pay, tax paying taxes, sourcing locally, supporting local projects, etc 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>
                <a:solidFill>
                  <a:srgbClr val="FF0000"/>
                </a:solidFill>
              </a:rPr>
              <a:t>Governance factor (G): </a:t>
            </a:r>
            <a:r>
              <a:rPr lang="en-GB" sz="2000" dirty="0"/>
              <a:t>Board of Director composition,, transparency, compensation schemes, diversity, relations with shareholders, other ESG </a:t>
            </a:r>
            <a:r>
              <a:rPr lang="fr-FR" sz="2000" dirty="0"/>
              <a:t>values, etc.</a:t>
            </a:r>
          </a:p>
          <a:p>
            <a:pPr algn="just"/>
            <a:endParaRPr lang="en-GB" sz="2200" dirty="0"/>
          </a:p>
        </p:txBody>
      </p:sp>
      <p:sp>
        <p:nvSpPr>
          <p:cNvPr id="6" name="Τίτλος 1">
            <a:extLst>
              <a:ext uri="{FF2B5EF4-FFF2-40B4-BE49-F238E27FC236}">
                <a16:creationId xmlns:a16="http://schemas.microsoft.com/office/drawing/2014/main" id="{5AE354FD-CA9B-A118-5F35-34C4261043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6091"/>
          </a:xfrm>
        </p:spPr>
        <p:txBody>
          <a:bodyPr>
            <a:normAutofit/>
          </a:bodyPr>
          <a:lstStyle/>
          <a:p>
            <a:r>
              <a:rPr lang="en-US" sz="3600" b="1" dirty="0"/>
              <a:t>Equity Research Report</a:t>
            </a:r>
            <a:endParaRPr lang="el-GR" sz="3600" b="1" dirty="0"/>
          </a:p>
        </p:txBody>
      </p:sp>
    </p:spTree>
    <p:extLst>
      <p:ext uri="{BB962C8B-B14F-4D97-AF65-F5344CB8AC3E}">
        <p14:creationId xmlns:p14="http://schemas.microsoft.com/office/powerpoint/2010/main" val="3692674787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026F1A-57D8-9B0C-D452-C9BEF24C1C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1C78AF1E-45EE-FA0C-7A8A-812953C7A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652" y="183823"/>
            <a:ext cx="10515600" cy="866146"/>
          </a:xfrm>
        </p:spPr>
        <p:txBody>
          <a:bodyPr>
            <a:normAutofit/>
          </a:bodyPr>
          <a:lstStyle/>
          <a:p>
            <a:r>
              <a:rPr lang="en-US" sz="3600" b="1" dirty="0"/>
              <a:t>Equity Research Report</a:t>
            </a:r>
            <a:endParaRPr lang="en-GB" sz="3600" b="1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48AA93A9-826A-FF19-09E2-D2A5BD4E52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7053" y="1049969"/>
            <a:ext cx="10992440" cy="5270891"/>
          </a:xfrm>
        </p:spPr>
        <p:txBody>
          <a:bodyPr>
            <a:noAutofit/>
          </a:bodyPr>
          <a:lstStyle/>
          <a:p>
            <a:r>
              <a:rPr lang="en-GB" sz="2000" dirty="0"/>
              <a:t>When a firm adopts the </a:t>
            </a:r>
            <a:r>
              <a:rPr lang="en-GB" sz="2000" dirty="0">
                <a:solidFill>
                  <a:srgbClr val="FF0000"/>
                </a:solidFill>
              </a:rPr>
              <a:t>ESG framework</a:t>
            </a:r>
            <a:r>
              <a:rPr lang="en-GB" sz="2000" dirty="0"/>
              <a:t>, it is expected that: </a:t>
            </a:r>
          </a:p>
          <a:p>
            <a:endParaRPr lang="en-GB" sz="2000" dirty="0"/>
          </a:p>
          <a:p>
            <a:pPr marL="0" indent="0">
              <a:buNone/>
            </a:pPr>
            <a:r>
              <a:rPr lang="en-GB" sz="2000" dirty="0"/>
              <a:t>There will be a </a:t>
            </a:r>
            <a:r>
              <a:rPr lang="en-GB" sz="2000" dirty="0">
                <a:solidFill>
                  <a:srgbClr val="FF0000"/>
                </a:solidFill>
              </a:rPr>
              <a:t>positive impact on firm value, </a:t>
            </a:r>
            <a:r>
              <a:rPr lang="en-GB" sz="2000" dirty="0"/>
              <a:t>by improving operational performance </a:t>
            </a:r>
          </a:p>
          <a:p>
            <a:endParaRPr lang="en-GB" sz="2000" dirty="0"/>
          </a:p>
          <a:p>
            <a:pPr marL="0" indent="0">
              <a:buNone/>
            </a:pPr>
            <a:r>
              <a:rPr lang="en-GB" sz="2000" dirty="0"/>
              <a:t>→	It will  gain </a:t>
            </a:r>
            <a:r>
              <a:rPr lang="en-GB" sz="2000" dirty="0">
                <a:solidFill>
                  <a:srgbClr val="FF0000"/>
                </a:solidFill>
              </a:rPr>
              <a:t>stakeholder trust</a:t>
            </a:r>
          </a:p>
          <a:p>
            <a:endParaRPr lang="en-GB" sz="2000" dirty="0"/>
          </a:p>
          <a:p>
            <a:pPr marL="0" indent="0">
              <a:buNone/>
            </a:pPr>
            <a:r>
              <a:rPr lang="en-GB" sz="2000" dirty="0"/>
              <a:t>→	It will increase interest from investors, make </a:t>
            </a:r>
            <a:r>
              <a:rPr lang="en-GB" sz="2000" dirty="0">
                <a:solidFill>
                  <a:srgbClr val="FF0000"/>
                </a:solidFill>
              </a:rPr>
              <a:t>access to capital easier </a:t>
            </a:r>
          </a:p>
          <a:p>
            <a:endParaRPr lang="en-GB" sz="2000" dirty="0"/>
          </a:p>
          <a:p>
            <a:pPr marL="0" indent="0">
              <a:buNone/>
            </a:pPr>
            <a:r>
              <a:rPr lang="en-GB" sz="2000" dirty="0"/>
              <a:t>→	It will have a positive impact on shareholder engagement / </a:t>
            </a:r>
            <a:r>
              <a:rPr lang="en-GB" sz="2000" dirty="0">
                <a:solidFill>
                  <a:srgbClr val="FF0000"/>
                </a:solidFill>
              </a:rPr>
              <a:t>reduce agency costs</a:t>
            </a:r>
          </a:p>
          <a:p>
            <a:endParaRPr lang="en-GB" sz="2000" dirty="0"/>
          </a:p>
          <a:p>
            <a:pPr marL="0" indent="0">
              <a:buNone/>
            </a:pPr>
            <a:r>
              <a:rPr lang="en-GB" sz="2000" dirty="0"/>
              <a:t>→	It will </a:t>
            </a:r>
            <a:r>
              <a:rPr lang="en-GB" sz="2000" dirty="0">
                <a:solidFill>
                  <a:srgbClr val="FF0000"/>
                </a:solidFill>
              </a:rPr>
              <a:t>increase competitiveness</a:t>
            </a:r>
          </a:p>
          <a:p>
            <a:endParaRPr lang="en-GB" sz="2000" dirty="0"/>
          </a:p>
          <a:p>
            <a:pPr marL="0" indent="0">
              <a:buNone/>
            </a:pPr>
            <a:r>
              <a:rPr lang="en-GB" sz="2000" dirty="0"/>
              <a:t>→	It will reduce risks and, thus, it may lead to </a:t>
            </a:r>
            <a:r>
              <a:rPr lang="en-GB" sz="2000" dirty="0">
                <a:solidFill>
                  <a:srgbClr val="FF0000"/>
                </a:solidFill>
              </a:rPr>
              <a:t>lower borrowing costs </a:t>
            </a:r>
          </a:p>
        </p:txBody>
      </p:sp>
    </p:spTree>
    <p:extLst>
      <p:ext uri="{BB962C8B-B14F-4D97-AF65-F5344CB8AC3E}">
        <p14:creationId xmlns:p14="http://schemas.microsoft.com/office/powerpoint/2010/main" val="2310304609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118F75-BE77-C0FB-F0D7-1C097A1788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2DEF8DCF-FBD2-65F4-038F-39B196B3A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5444"/>
            <a:ext cx="10515600" cy="730344"/>
          </a:xfrm>
        </p:spPr>
        <p:txBody>
          <a:bodyPr>
            <a:normAutofit/>
          </a:bodyPr>
          <a:lstStyle/>
          <a:p>
            <a:r>
              <a:rPr lang="en-US" sz="3600" b="1" dirty="0"/>
              <a:t>Equity Research Report</a:t>
            </a:r>
            <a:endParaRPr lang="en-GB" sz="3600" b="1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CB9378A9-309D-218B-F6FA-B26BABC130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4112"/>
            <a:ext cx="11096134" cy="5366370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en-GB" sz="3600" b="1" dirty="0"/>
              <a:t>ESG Risk Management </a:t>
            </a:r>
            <a:r>
              <a:rPr lang="en-GB" sz="3600" dirty="0"/>
              <a:t>is the procedure of:</a:t>
            </a:r>
          </a:p>
          <a:p>
            <a:pPr algn="just"/>
            <a:endParaRPr lang="en-GB" sz="3600" dirty="0">
              <a:solidFill>
                <a:srgbClr val="FF0000"/>
              </a:solidFill>
            </a:endParaRPr>
          </a:p>
          <a:p>
            <a:pPr algn="just"/>
            <a:r>
              <a:rPr lang="en-GB" sz="3600" dirty="0">
                <a:solidFill>
                  <a:srgbClr val="FF0000"/>
                </a:solidFill>
              </a:rPr>
              <a:t>Identification</a:t>
            </a:r>
            <a:r>
              <a:rPr lang="en-GB" sz="3600" dirty="0"/>
              <a:t> of ESG risks</a:t>
            </a:r>
          </a:p>
          <a:p>
            <a:pPr algn="just"/>
            <a:r>
              <a:rPr lang="en-GB" sz="3600" dirty="0">
                <a:solidFill>
                  <a:srgbClr val="FF0000"/>
                </a:solidFill>
              </a:rPr>
              <a:t>Assessment</a:t>
            </a:r>
            <a:r>
              <a:rPr lang="en-GB" sz="3600" dirty="0"/>
              <a:t> of ESG risks</a:t>
            </a:r>
          </a:p>
          <a:p>
            <a:pPr algn="just"/>
            <a:r>
              <a:rPr lang="en-GB" sz="3600" dirty="0">
                <a:solidFill>
                  <a:srgbClr val="FF0000"/>
                </a:solidFill>
              </a:rPr>
              <a:t>Mitigation</a:t>
            </a:r>
            <a:r>
              <a:rPr lang="en-GB" sz="3600" dirty="0"/>
              <a:t> of ESG risks</a:t>
            </a:r>
          </a:p>
          <a:p>
            <a:pPr algn="just"/>
            <a:endParaRPr lang="en-GB" sz="3600" dirty="0"/>
          </a:p>
          <a:p>
            <a:pPr algn="just"/>
            <a:r>
              <a:rPr lang="en-GB" sz="3600" b="1" dirty="0">
                <a:solidFill>
                  <a:srgbClr val="FF0000"/>
                </a:solidFill>
              </a:rPr>
              <a:t>Examples of Risks</a:t>
            </a:r>
          </a:p>
          <a:p>
            <a:pPr algn="just"/>
            <a:endParaRPr lang="en-GB" sz="3600" dirty="0"/>
          </a:p>
          <a:p>
            <a:pPr algn="just"/>
            <a:r>
              <a:rPr lang="en-GB" sz="3600" dirty="0"/>
              <a:t>Supreme Courts have accepted that a parent company can be sued because a </a:t>
            </a:r>
            <a:r>
              <a:rPr lang="en-GB" sz="3600" dirty="0">
                <a:solidFill>
                  <a:srgbClr val="FF0000"/>
                </a:solidFill>
              </a:rPr>
              <a:t>subsidiary caused damage to the environment and/or abuses of human rights</a:t>
            </a:r>
            <a:r>
              <a:rPr lang="en-GB" sz="3600" dirty="0"/>
              <a:t> </a:t>
            </a:r>
          </a:p>
          <a:p>
            <a:pPr algn="just"/>
            <a:r>
              <a:rPr lang="en-GB" sz="3600" dirty="0"/>
              <a:t>Parent companies can be held liable for </a:t>
            </a:r>
            <a:r>
              <a:rPr lang="en-GB" sz="3600" dirty="0">
                <a:solidFill>
                  <a:srgbClr val="FF0000"/>
                </a:solidFill>
              </a:rPr>
              <a:t>oil leaks and pollution </a:t>
            </a:r>
            <a:r>
              <a:rPr lang="en-GB" sz="3600" dirty="0"/>
              <a:t>from subsidiaries in other countries </a:t>
            </a:r>
          </a:p>
          <a:p>
            <a:pPr algn="just"/>
            <a:r>
              <a:rPr lang="en-GB" sz="3600" dirty="0"/>
              <a:t>Parent companies can be sued for </a:t>
            </a:r>
            <a:r>
              <a:rPr lang="en-GB" sz="3600" dirty="0">
                <a:solidFill>
                  <a:srgbClr val="FF0000"/>
                </a:solidFill>
              </a:rPr>
              <a:t>human rights violations </a:t>
            </a:r>
            <a:r>
              <a:rPr lang="en-GB" sz="3600" dirty="0"/>
              <a:t>from subsidiaries in other countries </a:t>
            </a:r>
          </a:p>
          <a:p>
            <a:pPr algn="just"/>
            <a:r>
              <a:rPr lang="en-GB" sz="3600" dirty="0"/>
              <a:t>Companies can be sued for </a:t>
            </a:r>
            <a:r>
              <a:rPr lang="en-GB" sz="3600" dirty="0">
                <a:solidFill>
                  <a:srgbClr val="FF0000"/>
                </a:solidFill>
              </a:rPr>
              <a:t>corporate fraud, corruption</a:t>
            </a:r>
          </a:p>
          <a:p>
            <a:pPr algn="just"/>
            <a:r>
              <a:rPr lang="en-GB" sz="3600" dirty="0"/>
              <a:t>Company X makes deceptive statements to mislead the public about its  sustainable practices </a:t>
            </a:r>
            <a:r>
              <a:rPr lang="en-GB" sz="3600" dirty="0">
                <a:solidFill>
                  <a:srgbClr val="FF0000"/>
                </a:solidFill>
              </a:rPr>
              <a:t>(greenwashing)</a:t>
            </a:r>
            <a:endParaRPr lang="en-GB" sz="3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8636044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244864-E05F-0275-82F9-358864ED7E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65725188-63B7-56FB-BF31-24695C08E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48451"/>
          </a:xfrm>
        </p:spPr>
        <p:txBody>
          <a:bodyPr>
            <a:normAutofit/>
          </a:bodyPr>
          <a:lstStyle/>
          <a:p>
            <a:r>
              <a:rPr lang="en-US" sz="3600" b="1" dirty="0"/>
              <a:t>Equity Research Report</a:t>
            </a:r>
            <a:endParaRPr lang="en-GB" sz="3600" b="1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91DE8F3D-D47F-C1D2-E7FB-8B9C156C9D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57460"/>
            <a:ext cx="10976572" cy="5215355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en-GB" dirty="0"/>
              <a:t>Thus, ESG risks may have a significant impact on: 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The </a:t>
            </a:r>
            <a:r>
              <a:rPr lang="en-GB" dirty="0">
                <a:solidFill>
                  <a:srgbClr val="FF0000"/>
                </a:solidFill>
              </a:rPr>
              <a:t>profits</a:t>
            </a:r>
            <a:r>
              <a:rPr lang="en-GB" dirty="0"/>
              <a:t> of the firm</a:t>
            </a:r>
          </a:p>
          <a:p>
            <a:pPr algn="just"/>
            <a:r>
              <a:rPr lang="en-GB" dirty="0"/>
              <a:t>The </a:t>
            </a:r>
            <a:r>
              <a:rPr lang="en-GB" dirty="0">
                <a:solidFill>
                  <a:srgbClr val="FF0000"/>
                </a:solidFill>
              </a:rPr>
              <a:t>reputation</a:t>
            </a:r>
            <a:r>
              <a:rPr lang="en-GB" dirty="0"/>
              <a:t> of a firm</a:t>
            </a:r>
          </a:p>
          <a:p>
            <a:pPr algn="just"/>
            <a:r>
              <a:rPr lang="en-GB" dirty="0"/>
              <a:t>The </a:t>
            </a:r>
            <a:r>
              <a:rPr lang="en-GB" dirty="0">
                <a:solidFill>
                  <a:srgbClr val="FF0000"/>
                </a:solidFill>
              </a:rPr>
              <a:t>survival</a:t>
            </a:r>
            <a:r>
              <a:rPr lang="en-GB" dirty="0"/>
              <a:t> of the firm  </a:t>
            </a:r>
          </a:p>
          <a:p>
            <a:pPr algn="just"/>
            <a:endParaRPr lang="en-GB" dirty="0"/>
          </a:p>
          <a:p>
            <a:pPr algn="just"/>
            <a:r>
              <a:rPr lang="en-GB" dirty="0">
                <a:solidFill>
                  <a:srgbClr val="FF0000"/>
                </a:solidFill>
              </a:rPr>
              <a:t>Legal disputes </a:t>
            </a:r>
            <a:r>
              <a:rPr lang="en-GB" dirty="0"/>
              <a:t>about ESG issues have costed large US listed firms more than </a:t>
            </a:r>
            <a:r>
              <a:rPr lang="en-GB" dirty="0">
                <a:solidFill>
                  <a:srgbClr val="FF0000"/>
                </a:solidFill>
              </a:rPr>
              <a:t>half a trillion $ </a:t>
            </a:r>
            <a:r>
              <a:rPr lang="en-GB" dirty="0"/>
              <a:t>in the past decade, e.g.:   </a:t>
            </a:r>
          </a:p>
          <a:p>
            <a:pPr algn="just"/>
            <a:endParaRPr lang="en-GB" dirty="0"/>
          </a:p>
          <a:p>
            <a:pPr marL="0" indent="0" algn="just">
              <a:buNone/>
            </a:pPr>
            <a:r>
              <a:rPr lang="en-GB" dirty="0">
                <a:cs typeface="Arial" panose="020B0604020202020204" pitchFamily="34" charset="0"/>
              </a:rPr>
              <a:t>→	</a:t>
            </a:r>
            <a:r>
              <a:rPr lang="en-GB" dirty="0"/>
              <a:t>Old power lines of a utility company caused major wildfires; compensation and fines</a:t>
            </a:r>
          </a:p>
          <a:p>
            <a:pPr algn="just"/>
            <a:endParaRPr lang="en-GB" dirty="0"/>
          </a:p>
          <a:p>
            <a:pPr marL="0" indent="0" algn="just">
              <a:buNone/>
            </a:pPr>
            <a:r>
              <a:rPr lang="en-GB" dirty="0">
                <a:cs typeface="Arial" panose="020B0604020202020204" pitchFamily="34" charset="0"/>
              </a:rPr>
              <a:t>→	</a:t>
            </a:r>
            <a:r>
              <a:rPr lang="en-GB" dirty="0"/>
              <a:t>An auto manufacturer admitted faked emissions tests, and the costs were many billions 	(auto recalls, fines, settlements, etc) 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Firms must </a:t>
            </a:r>
            <a:r>
              <a:rPr lang="en-GB" dirty="0">
                <a:solidFill>
                  <a:srgbClr val="FF0000"/>
                </a:solidFill>
              </a:rPr>
              <a:t>identify the risks and mitigate them</a:t>
            </a:r>
            <a:r>
              <a:rPr lang="en-GB" dirty="0"/>
              <a:t>: the cost should be lower compared to the cost of letting the risk unmitigated</a:t>
            </a:r>
          </a:p>
        </p:txBody>
      </p:sp>
    </p:spTree>
    <p:extLst>
      <p:ext uri="{BB962C8B-B14F-4D97-AF65-F5344CB8AC3E}">
        <p14:creationId xmlns:p14="http://schemas.microsoft.com/office/powerpoint/2010/main" val="4240548853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8702C6-F0A8-99BF-5CC6-13B49553FF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89EAE32C-97E6-3D89-3B9E-A23638968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41506"/>
          </a:xfrm>
        </p:spPr>
        <p:txBody>
          <a:bodyPr>
            <a:normAutofit/>
          </a:bodyPr>
          <a:lstStyle/>
          <a:p>
            <a:r>
              <a:rPr lang="en-US" sz="3600" b="1" dirty="0"/>
              <a:t>Equity Research Report</a:t>
            </a:r>
            <a:endParaRPr lang="el-GR" sz="3600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05F579DF-BDAF-8973-620F-FE1153DCFC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6888"/>
            <a:ext cx="10860464" cy="4810076"/>
          </a:xfrm>
        </p:spPr>
        <p:txBody>
          <a:bodyPr>
            <a:normAutofit/>
          </a:bodyPr>
          <a:lstStyle/>
          <a:p>
            <a:pPr algn="just"/>
            <a:r>
              <a:rPr lang="en-US" sz="2000" dirty="0"/>
              <a:t>The analyst will obtain the relevant information from the </a:t>
            </a:r>
            <a:r>
              <a:rPr lang="en-US" sz="2000" b="1" dirty="0">
                <a:solidFill>
                  <a:srgbClr val="FF0000"/>
                </a:solidFill>
              </a:rPr>
              <a:t>Financial Statements </a:t>
            </a:r>
          </a:p>
          <a:p>
            <a:pPr algn="just"/>
            <a:endParaRPr lang="en-US" sz="2000" dirty="0"/>
          </a:p>
          <a:p>
            <a:pPr marL="0" indent="0" algn="just">
              <a:buNone/>
            </a:pPr>
            <a:r>
              <a:rPr lang="en-US" sz="2000" b="1" dirty="0">
                <a:solidFill>
                  <a:srgbClr val="FF0000"/>
                </a:solidFill>
              </a:rPr>
              <a:t>→	Financial statements analysis </a:t>
            </a:r>
            <a:r>
              <a:rPr lang="en-US" sz="2000" dirty="0"/>
              <a:t>(see above)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b="1" dirty="0">
                <a:solidFill>
                  <a:srgbClr val="FF0000"/>
                </a:solidFill>
              </a:rPr>
              <a:t>Balance Sheet: </a:t>
            </a:r>
            <a:r>
              <a:rPr lang="en-US" sz="2000" dirty="0"/>
              <a:t>financial position, assets, liabilities and debt, shareholder equity, etc.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b="1" dirty="0">
                <a:solidFill>
                  <a:srgbClr val="FF0000"/>
                </a:solidFill>
              </a:rPr>
              <a:t>Income Statement</a:t>
            </a:r>
            <a:r>
              <a:rPr lang="en-US" sz="2000" dirty="0"/>
              <a:t>: revenues, costs, profits 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b="1" dirty="0">
                <a:solidFill>
                  <a:srgbClr val="FF0000"/>
                </a:solidFill>
              </a:rPr>
              <a:t>Cash Flow Statement: </a:t>
            </a:r>
            <a:r>
              <a:rPr lang="en-US" sz="2000" dirty="0"/>
              <a:t>analysis of operating, investing, and financing activities.</a:t>
            </a:r>
          </a:p>
        </p:txBody>
      </p:sp>
    </p:spTree>
    <p:extLst>
      <p:ext uri="{BB962C8B-B14F-4D97-AF65-F5344CB8AC3E}">
        <p14:creationId xmlns:p14="http://schemas.microsoft.com/office/powerpoint/2010/main" val="3713081087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C3AAE4-E6C0-E3AF-444B-6986CF0968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9D8E1728-70C2-5962-DFAD-39AF1C7543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81250"/>
          </a:xfrm>
        </p:spPr>
        <p:txBody>
          <a:bodyPr>
            <a:normAutofit/>
          </a:bodyPr>
          <a:lstStyle/>
          <a:p>
            <a:r>
              <a:rPr lang="en-US" sz="3600" b="1" dirty="0"/>
              <a:t>Equity Research Report</a:t>
            </a:r>
            <a:endParaRPr lang="el-GR" sz="3600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2E6A14E8-7C6D-6A27-62E7-841328C26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63192"/>
            <a:ext cx="10813330" cy="5229682"/>
          </a:xfrm>
        </p:spPr>
        <p:txBody>
          <a:bodyPr>
            <a:noAutofit/>
          </a:bodyPr>
          <a:lstStyle/>
          <a:p>
            <a:pPr algn="just"/>
            <a:r>
              <a:rPr lang="en-US" sz="2000" dirty="0">
                <a:solidFill>
                  <a:srgbClr val="FF0000"/>
                </a:solidFill>
              </a:rPr>
              <a:t>Important (indicative) ratios to examine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b="1" dirty="0">
                <a:solidFill>
                  <a:srgbClr val="FF0000"/>
                </a:solidFill>
              </a:rPr>
              <a:t>Price-to-earnings (P/E) ratio </a:t>
            </a:r>
            <a:r>
              <a:rPr lang="en-US" sz="2000" dirty="0"/>
              <a:t>= current stock price / earnings per share </a:t>
            </a:r>
            <a:endParaRPr lang="en-US" sz="2000" b="1" dirty="0">
              <a:solidFill>
                <a:srgbClr val="FF0000"/>
              </a:solidFill>
            </a:endParaRPr>
          </a:p>
          <a:p>
            <a:pPr algn="just"/>
            <a:r>
              <a:rPr lang="en-US" sz="2000" dirty="0"/>
              <a:t>Helps with </a:t>
            </a:r>
            <a:r>
              <a:rPr lang="en-US" sz="2000" b="1" dirty="0">
                <a:solidFill>
                  <a:srgbClr val="FF0000"/>
                </a:solidFill>
              </a:rPr>
              <a:t>valuation</a:t>
            </a:r>
            <a:r>
              <a:rPr lang="en-US" sz="2000" dirty="0"/>
              <a:t> (see also the relevant discussion later)</a:t>
            </a:r>
          </a:p>
          <a:p>
            <a:pPr algn="just"/>
            <a:r>
              <a:rPr lang="en-US" sz="2000" dirty="0"/>
              <a:t>It shows how we pay for each $ of earnings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Example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On 23/4/2026 Tesla had a stock price of $387 and EPS of $1.08</a:t>
            </a:r>
          </a:p>
          <a:p>
            <a:pPr algn="just"/>
            <a:r>
              <a:rPr lang="en-US" sz="2000" dirty="0">
                <a:solidFill>
                  <a:srgbClr val="FF0000"/>
                </a:solidFill>
              </a:rPr>
              <a:t>The P/E ratio for Tesla is (387 / 1.08) = 358 </a:t>
            </a:r>
          </a:p>
          <a:p>
            <a:pPr algn="just"/>
            <a:r>
              <a:rPr lang="en-US" sz="2000" dirty="0"/>
              <a:t>It suggests that market participants expect </a:t>
            </a:r>
            <a:r>
              <a:rPr lang="en-US" sz="2000" dirty="0">
                <a:solidFill>
                  <a:srgbClr val="FF0000"/>
                </a:solidFill>
              </a:rPr>
              <a:t>very high future growth</a:t>
            </a:r>
          </a:p>
          <a:p>
            <a:pPr algn="just"/>
            <a:r>
              <a:rPr lang="en-US" sz="2000" dirty="0"/>
              <a:t>Important: </a:t>
            </a:r>
            <a:r>
              <a:rPr lang="en-US" sz="2000" dirty="0">
                <a:solidFill>
                  <a:srgbClr val="FF0000"/>
                </a:solidFill>
              </a:rPr>
              <a:t>compare with industry average </a:t>
            </a:r>
            <a:r>
              <a:rPr lang="en-US" sz="2000" dirty="0"/>
              <a:t>(see discussion earlier)</a:t>
            </a:r>
            <a:endParaRPr lang="el-GR" sz="2000" dirty="0"/>
          </a:p>
        </p:txBody>
      </p:sp>
    </p:spTree>
    <p:extLst>
      <p:ext uri="{BB962C8B-B14F-4D97-AF65-F5344CB8AC3E}">
        <p14:creationId xmlns:p14="http://schemas.microsoft.com/office/powerpoint/2010/main" val="1176057505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E9AB4B-82AB-01F9-407F-D30E5A6FE6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1FC87797-94A4-E655-5FD0-22CB7DB4C4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2970"/>
          </a:xfrm>
        </p:spPr>
        <p:txBody>
          <a:bodyPr>
            <a:normAutofit/>
          </a:bodyPr>
          <a:lstStyle/>
          <a:p>
            <a:r>
              <a:rPr lang="en-US" sz="3600" b="1" dirty="0"/>
              <a:t>Equity Research Report</a:t>
            </a:r>
            <a:endParaRPr lang="el-GR" sz="3600" b="1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30153A5F-A432-0DC0-EC5A-3B49D885B3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357460"/>
            <a:ext cx="10964160" cy="5203596"/>
          </a:xfrm>
        </p:spPr>
        <p:txBody>
          <a:bodyPr>
            <a:norm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Price-to-book (P/B) ratio = market price / book value</a:t>
            </a:r>
          </a:p>
          <a:p>
            <a:r>
              <a:rPr lang="en-US" sz="2000" dirty="0"/>
              <a:t>Helps identifying undervalued stocks</a:t>
            </a:r>
          </a:p>
          <a:p>
            <a:endParaRPr lang="en-US" sz="2000" dirty="0"/>
          </a:p>
          <a:p>
            <a:r>
              <a:rPr lang="en-US" sz="2000" b="1" dirty="0">
                <a:solidFill>
                  <a:srgbClr val="FF0000"/>
                </a:solidFill>
              </a:rPr>
              <a:t>Example</a:t>
            </a:r>
          </a:p>
          <a:p>
            <a:r>
              <a:rPr lang="en-US" sz="2000" dirty="0"/>
              <a:t>On 6/30/2025 Ford had a P/B ratio of 0.95</a:t>
            </a:r>
          </a:p>
          <a:p>
            <a:r>
              <a:rPr lang="en-US" sz="2000" dirty="0"/>
              <a:t>This indicates that the stock may be undervalued</a:t>
            </a:r>
          </a:p>
          <a:p>
            <a:r>
              <a:rPr lang="en-US" sz="2000" dirty="0"/>
              <a:t>→	Ford’s assets might be worth more than its current stock market price</a:t>
            </a:r>
          </a:p>
          <a:p>
            <a:endParaRPr lang="en-US" sz="2000" dirty="0"/>
          </a:p>
          <a:p>
            <a:r>
              <a:rPr lang="en-US" sz="2000" b="1" dirty="0">
                <a:solidFill>
                  <a:srgbClr val="FF0000"/>
                </a:solidFill>
              </a:rPr>
              <a:t>The D/E ratio = total debt / shareholders’ equity</a:t>
            </a:r>
          </a:p>
          <a:p>
            <a:r>
              <a:rPr lang="en-US" sz="2000" dirty="0"/>
              <a:t>Shows if a firm relies on debt (and by how much) </a:t>
            </a:r>
          </a:p>
          <a:p>
            <a:r>
              <a:rPr lang="en-US" sz="2000" dirty="0"/>
              <a:t>Firms that have high D/E ratios are generally considered riskier</a:t>
            </a:r>
          </a:p>
          <a:p>
            <a:pPr marL="0" indent="0">
              <a:buNone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855105522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6BB3EE-F81C-84AE-2320-EC31A344C0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8E871762-D1EF-66EB-AAC6-36BFBD4FC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54628"/>
          </a:xfrm>
        </p:spPr>
        <p:txBody>
          <a:bodyPr>
            <a:normAutofit/>
          </a:bodyPr>
          <a:lstStyle/>
          <a:p>
            <a:r>
              <a:rPr lang="en-US" sz="3600" b="1" dirty="0"/>
              <a:t>Equity Research Report</a:t>
            </a:r>
            <a:endParaRPr lang="el-GR" sz="3600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F2C996E2-64D4-9F7A-D472-8ED7DB58E3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630838"/>
            <a:ext cx="10992439" cy="4546126"/>
          </a:xfrm>
        </p:spPr>
        <p:txBody>
          <a:bodyPr>
            <a:norm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Return on equity (ROE) = net income / shareholders' equity</a:t>
            </a:r>
          </a:p>
          <a:p>
            <a:r>
              <a:rPr lang="en-US" sz="2000" dirty="0"/>
              <a:t>It measures profitability and shows the efficiently in generating profits from investments</a:t>
            </a:r>
          </a:p>
          <a:p>
            <a:endParaRPr lang="en-US" sz="2000" dirty="0"/>
          </a:p>
          <a:p>
            <a:r>
              <a:rPr lang="en-US" sz="2000" b="1" dirty="0">
                <a:solidFill>
                  <a:srgbClr val="FF0000"/>
                </a:solidFill>
              </a:rPr>
              <a:t>Earnings per share = (net income – preferred dividends) / total outstanding shares</a:t>
            </a:r>
          </a:p>
          <a:p>
            <a:r>
              <a:rPr lang="en-US" sz="2000" dirty="0"/>
              <a:t>It shows how much profit the firm generates</a:t>
            </a:r>
          </a:p>
          <a:p>
            <a:endParaRPr lang="en-US" sz="2000" dirty="0"/>
          </a:p>
          <a:p>
            <a:r>
              <a:rPr lang="en-US" sz="2000" b="1" dirty="0">
                <a:solidFill>
                  <a:srgbClr val="FF0000"/>
                </a:solidFill>
              </a:rPr>
              <a:t>Dividend yield = (annual dividend per share / stock price) × 100</a:t>
            </a:r>
          </a:p>
          <a:p>
            <a:r>
              <a:rPr lang="en-US" sz="2000" dirty="0"/>
              <a:t>Important for passive investors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3907854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CB0536-AAF5-E2C1-A84E-4E364544C3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4E44029A-8016-D858-7FFF-D22BD7BC9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75518"/>
          </a:xfrm>
        </p:spPr>
        <p:txBody>
          <a:bodyPr>
            <a:normAutofit/>
          </a:bodyPr>
          <a:lstStyle/>
          <a:p>
            <a:r>
              <a:rPr lang="en-US" sz="3600" b="1" dirty="0"/>
              <a:t>Equity Research Report</a:t>
            </a:r>
            <a:endParaRPr lang="el-GR" sz="3600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47F5DE8A-0771-C750-13E6-153FCFA7D7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7142"/>
            <a:ext cx="10515600" cy="4649821"/>
          </a:xfrm>
        </p:spPr>
        <p:txBody>
          <a:bodyPr>
            <a:normAutofit fontScale="85000" lnSpcReduction="20000"/>
          </a:bodyPr>
          <a:lstStyle/>
          <a:p>
            <a:r>
              <a:rPr lang="en-GB" sz="2000" b="1" dirty="0">
                <a:solidFill>
                  <a:srgbClr val="FF0000"/>
                </a:solidFill>
              </a:rPr>
              <a:t>Discuss in class</a:t>
            </a:r>
          </a:p>
          <a:p>
            <a:endParaRPr lang="en-GB" sz="2000" b="1" dirty="0">
              <a:solidFill>
                <a:srgbClr val="FF0000"/>
              </a:solidFill>
            </a:endParaRPr>
          </a:p>
          <a:p>
            <a:r>
              <a:rPr lang="en-GB" sz="2000" b="1" dirty="0">
                <a:solidFill>
                  <a:srgbClr val="FF0000"/>
                </a:solidFill>
              </a:rPr>
              <a:t>Indicative examples</a:t>
            </a:r>
            <a:r>
              <a:rPr lang="en-GB" sz="2000" dirty="0"/>
              <a:t>  of reports, see (among others): </a:t>
            </a:r>
            <a:endParaRPr lang="el-GR" sz="2000" dirty="0"/>
          </a:p>
          <a:p>
            <a:endParaRPr lang="en-US" sz="2000" dirty="0">
              <a:hlinkClick r:id="rId2"/>
            </a:endParaRPr>
          </a:p>
          <a:p>
            <a:r>
              <a:rPr lang="en-US" sz="2000" dirty="0">
                <a:hlinkClick r:id="rId2"/>
              </a:rPr>
              <a:t>https://www.apcapitalresearch.com/Images/Equity%20Research/JP%20Morgan.pdf</a:t>
            </a:r>
            <a:endParaRPr lang="en-US" sz="2000" dirty="0"/>
          </a:p>
          <a:p>
            <a:endParaRPr lang="en-US" sz="2000" dirty="0">
              <a:hlinkClick r:id="rId3"/>
            </a:endParaRPr>
          </a:p>
          <a:p>
            <a:r>
              <a:rPr lang="en-US" sz="2000" dirty="0">
                <a:hlinkClick r:id="rId3"/>
              </a:rPr>
              <a:t>https://www.cfainstitute.org/sites/default/files/docs/insights/events/research-challenge/rc-2025-winning-written-report-kozminski-university.pdf</a:t>
            </a:r>
            <a:endParaRPr lang="en-US" sz="2000" dirty="0"/>
          </a:p>
          <a:p>
            <a:endParaRPr lang="en-US" sz="2000" dirty="0">
              <a:hlinkClick r:id="rId4"/>
            </a:endParaRPr>
          </a:p>
          <a:p>
            <a:r>
              <a:rPr lang="en-US" sz="2000" dirty="0">
                <a:hlinkClick r:id="rId4"/>
              </a:rPr>
              <a:t>https://www.rbcdirectinvesting.com/_assets-custom/pdf/Qualitative-Equity-Research%20Report-Canada.pdf</a:t>
            </a:r>
            <a:endParaRPr lang="en-US" sz="2000" dirty="0"/>
          </a:p>
          <a:p>
            <a:endParaRPr lang="en-US" sz="2000" dirty="0">
              <a:hlinkClick r:id="rId5"/>
            </a:endParaRPr>
          </a:p>
          <a:p>
            <a:r>
              <a:rPr lang="en-US" sz="2000" dirty="0">
                <a:hlinkClick r:id="rId5"/>
              </a:rPr>
              <a:t>https://en.zhaojin.com.cn/upload/2013-12-26/1330130542.pdf</a:t>
            </a:r>
            <a:endParaRPr lang="en-US" sz="2000" dirty="0"/>
          </a:p>
          <a:p>
            <a:endParaRPr lang="en-US" sz="2000" dirty="0">
              <a:hlinkClick r:id="rId6"/>
            </a:endParaRPr>
          </a:p>
          <a:p>
            <a:r>
              <a:rPr lang="en-US" sz="2000" dirty="0">
                <a:hlinkClick r:id="rId6"/>
              </a:rPr>
              <a:t>https://www.dbs.com/content/article/pdf/US_clover/Tesla.pdf</a:t>
            </a:r>
            <a:endParaRPr lang="en-US" sz="2000" dirty="0"/>
          </a:p>
          <a:p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751395335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A421C3FB-0CCE-F574-2D79-B5870F9C60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5400" b="1" dirty="0">
                <a:latin typeface="+mn-lt"/>
              </a:rPr>
              <a:t>Indicative Example of Pricing </a:t>
            </a:r>
            <a:br>
              <a:rPr lang="en-GB" dirty="0"/>
            </a:br>
            <a:endParaRPr lang="en-GB" dirty="0"/>
          </a:p>
        </p:txBody>
      </p:sp>
      <p:sp>
        <p:nvSpPr>
          <p:cNvPr id="3" name="Υπότιτλος 2">
            <a:extLst>
              <a:ext uri="{FF2B5EF4-FFF2-40B4-BE49-F238E27FC236}">
                <a16:creationId xmlns:a16="http://schemas.microsoft.com/office/drawing/2014/main" id="{2495592B-198A-87B0-6E1C-884FF5EA21C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Ford Motor Company </a:t>
            </a:r>
          </a:p>
          <a:p>
            <a:r>
              <a:rPr lang="en-GB" dirty="0"/>
              <a:t>May 2025 </a:t>
            </a:r>
          </a:p>
        </p:txBody>
      </p:sp>
    </p:spTree>
    <p:extLst>
      <p:ext uri="{BB962C8B-B14F-4D97-AF65-F5344CB8AC3E}">
        <p14:creationId xmlns:p14="http://schemas.microsoft.com/office/powerpoint/2010/main" val="3070339445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Θέση περιεχομένου 6">
            <a:extLst>
              <a:ext uri="{FF2B5EF4-FFF2-40B4-BE49-F238E27FC236}">
                <a16:creationId xmlns:a16="http://schemas.microsoft.com/office/drawing/2014/main" id="{604FFFDA-32A0-4EB5-96F1-75A0F9B07D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85925" y="542925"/>
            <a:ext cx="9477375" cy="5634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327067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Θέση περιεχομένου 9">
            <a:extLst>
              <a:ext uri="{FF2B5EF4-FFF2-40B4-BE49-F238E27FC236}">
                <a16:creationId xmlns:a16="http://schemas.microsoft.com/office/drawing/2014/main" id="{59FB9AD8-FECA-0AFF-DD5D-B9976842BF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93409" y="262550"/>
            <a:ext cx="9261695" cy="610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684283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4A003028-D969-BECE-48C1-4DF544924C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12337"/>
          </a:xfrm>
        </p:spPr>
        <p:txBody>
          <a:bodyPr>
            <a:normAutofit/>
          </a:bodyPr>
          <a:lstStyle/>
          <a:p>
            <a:r>
              <a:rPr lang="en-GB" sz="3600" b="1" dirty="0"/>
              <a:t>Ford Price History June 2025 – June 2026</a:t>
            </a:r>
            <a:endParaRPr lang="el-GR" sz="3600" b="1" dirty="0"/>
          </a:p>
        </p:txBody>
      </p:sp>
      <p:pic>
        <p:nvPicPr>
          <p:cNvPr id="7" name="Θέση περιεχομένου 6">
            <a:extLst>
              <a:ext uri="{FF2B5EF4-FFF2-40B4-BE49-F238E27FC236}">
                <a16:creationId xmlns:a16="http://schemas.microsoft.com/office/drawing/2014/main" id="{F97291AC-D0AB-007B-7D8B-C2B82A2BD4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199" y="1198179"/>
            <a:ext cx="10775731" cy="4677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573799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Θέση περιεχομένου 6">
            <a:extLst>
              <a:ext uri="{FF2B5EF4-FFF2-40B4-BE49-F238E27FC236}">
                <a16:creationId xmlns:a16="http://schemas.microsoft.com/office/drawing/2014/main" id="{A04E1FEC-2221-8F21-EB9F-C5BC621756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1148" y="559593"/>
            <a:ext cx="10267950" cy="5738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887058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Θέση περιεχομένου 3">
            <a:extLst>
              <a:ext uri="{FF2B5EF4-FFF2-40B4-BE49-F238E27FC236}">
                <a16:creationId xmlns:a16="http://schemas.microsoft.com/office/drawing/2014/main" id="{E98C6B7F-8606-E571-1C75-0F89483738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0099" y="428625"/>
            <a:ext cx="10544175" cy="605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689261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Θέση περιεχομένου 3">
            <a:extLst>
              <a:ext uri="{FF2B5EF4-FFF2-40B4-BE49-F238E27FC236}">
                <a16:creationId xmlns:a16="http://schemas.microsoft.com/office/drawing/2014/main" id="{E7DF789B-D495-EF00-8F03-4A06E5C6ED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3050" y="723900"/>
            <a:ext cx="9105900" cy="554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578743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Θέση περιεχομένου 4">
            <a:extLst>
              <a:ext uri="{FF2B5EF4-FFF2-40B4-BE49-F238E27FC236}">
                <a16:creationId xmlns:a16="http://schemas.microsoft.com/office/drawing/2014/main" id="{01A4589F-C171-AC30-F5AF-B3EC7D2D95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624" y="276225"/>
            <a:ext cx="11420475" cy="6267450"/>
          </a:xfrm>
        </p:spPr>
      </p:pic>
    </p:spTree>
    <p:extLst>
      <p:ext uri="{BB962C8B-B14F-4D97-AF65-F5344CB8AC3E}">
        <p14:creationId xmlns:p14="http://schemas.microsoft.com/office/powerpoint/2010/main" val="2376169697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BA072C45-3346-B7CA-420D-52F620EF8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Source: Yahoo Finance (May 2025)</a:t>
            </a:r>
          </a:p>
        </p:txBody>
      </p:sp>
      <p:pic>
        <p:nvPicPr>
          <p:cNvPr id="5" name="Θέση περιεχομένου 4">
            <a:extLst>
              <a:ext uri="{FF2B5EF4-FFF2-40B4-BE49-F238E27FC236}">
                <a16:creationId xmlns:a16="http://schemas.microsoft.com/office/drawing/2014/main" id="{F3742B1D-9D97-4E0E-635F-54937F4EDB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8250" y="1690689"/>
            <a:ext cx="9620250" cy="3976686"/>
          </a:xfrm>
        </p:spPr>
      </p:pic>
    </p:spTree>
    <p:extLst>
      <p:ext uri="{BB962C8B-B14F-4D97-AF65-F5344CB8AC3E}">
        <p14:creationId xmlns:p14="http://schemas.microsoft.com/office/powerpoint/2010/main" val="68918844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11552912-9F76-45F3-780E-7699349E6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Source: Yahoo Finance (May 2025)</a:t>
            </a:r>
          </a:p>
        </p:txBody>
      </p:sp>
      <p:pic>
        <p:nvPicPr>
          <p:cNvPr id="5" name="Θέση περιεχομένου 4">
            <a:extLst>
              <a:ext uri="{FF2B5EF4-FFF2-40B4-BE49-F238E27FC236}">
                <a16:creationId xmlns:a16="http://schemas.microsoft.com/office/drawing/2014/main" id="{86DA5A9A-803A-EBF5-83D3-20A9E15197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8250" y="2209047"/>
            <a:ext cx="9715500" cy="3244810"/>
          </a:xfrm>
        </p:spPr>
      </p:pic>
    </p:spTree>
    <p:extLst>
      <p:ext uri="{BB962C8B-B14F-4D97-AF65-F5344CB8AC3E}">
        <p14:creationId xmlns:p14="http://schemas.microsoft.com/office/powerpoint/2010/main" val="3493011537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9D45ACDC-2D5E-D2D9-E6BA-67CF107B2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57093"/>
          </a:xfrm>
        </p:spPr>
        <p:txBody>
          <a:bodyPr/>
          <a:lstStyle/>
          <a:p>
            <a:r>
              <a:rPr lang="en-GB" dirty="0"/>
              <a:t>Source: Yahoo Finance (May 2025)</a:t>
            </a:r>
          </a:p>
        </p:txBody>
      </p:sp>
      <p:pic>
        <p:nvPicPr>
          <p:cNvPr id="5" name="Θέση περιεχομένου 4">
            <a:extLst>
              <a:ext uri="{FF2B5EF4-FFF2-40B4-BE49-F238E27FC236}">
                <a16:creationId xmlns:a16="http://schemas.microsoft.com/office/drawing/2014/main" id="{700FA7B6-8F30-9A17-03D5-9C35C5ACC0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59667" y="1466661"/>
            <a:ext cx="10230416" cy="4710302"/>
          </a:xfrm>
        </p:spPr>
      </p:pic>
    </p:spTree>
    <p:extLst>
      <p:ext uri="{BB962C8B-B14F-4D97-AF65-F5344CB8AC3E}">
        <p14:creationId xmlns:p14="http://schemas.microsoft.com/office/powerpoint/2010/main" val="2222247283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Τίτλος 1">
            <a:extLst>
              <a:ext uri="{FF2B5EF4-FFF2-40B4-BE49-F238E27FC236}">
                <a16:creationId xmlns:a16="http://schemas.microsoft.com/office/drawing/2014/main" id="{4164EF6C-CB84-EA90-D2FA-0F4A66388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225" y="2492375"/>
            <a:ext cx="10972800" cy="1143000"/>
          </a:xfrm>
        </p:spPr>
        <p:txBody>
          <a:bodyPr/>
          <a:lstStyle/>
          <a:p>
            <a:pPr algn="ctr"/>
            <a:r>
              <a:rPr lang="en-GB" altLang="en-US" dirty="0"/>
              <a:t>Thank you for your attention 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</TotalTime>
  <Words>9081</Words>
  <Application>Microsoft Office PowerPoint</Application>
  <PresentationFormat>Ευρεία οθόνη</PresentationFormat>
  <Paragraphs>1191</Paragraphs>
  <Slides>111</Slides>
  <Notes>28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6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111</vt:i4>
      </vt:variant>
    </vt:vector>
  </HeadingPairs>
  <TitlesOfParts>
    <vt:vector size="118" baseType="lpstr">
      <vt:lpstr>ＭＳ Ｐゴシック</vt:lpstr>
      <vt:lpstr>ＭＳ Ｐゴシック</vt:lpstr>
      <vt:lpstr>Aptos</vt:lpstr>
      <vt:lpstr>Aptos Display</vt:lpstr>
      <vt:lpstr>Arial</vt:lpstr>
      <vt:lpstr>Times New Roman</vt:lpstr>
      <vt:lpstr>Θέμα του Office</vt:lpstr>
      <vt:lpstr>        Equity Financing   An Introduction to Equity Valuation  &amp;  Financial Statement Analysis</vt:lpstr>
      <vt:lpstr>Introduction</vt:lpstr>
      <vt:lpstr>Equity Valuation Methodologies </vt:lpstr>
      <vt:lpstr>Dividend Discount Model (DDM)</vt:lpstr>
      <vt:lpstr>Dividend Discount Model (DDM)</vt:lpstr>
      <vt:lpstr>Παρουσίαση του PowerPoint</vt:lpstr>
      <vt:lpstr>Dividend Discount Model (DDM)</vt:lpstr>
      <vt:lpstr>Dividend Discount Model (DDM)</vt:lpstr>
      <vt:lpstr>Dividend Discount Model (DDM)</vt:lpstr>
      <vt:lpstr>Dividend Discount Model (DDM)</vt:lpstr>
      <vt:lpstr>Dividend Discount Model (DDM)</vt:lpstr>
      <vt:lpstr>Dividend Discount Model (DDM)</vt:lpstr>
      <vt:lpstr>Dividend Discount Model (DDM)</vt:lpstr>
      <vt:lpstr>Dividend Discount Model (DDM)</vt:lpstr>
      <vt:lpstr>Dividend Discount Model (DDM)</vt:lpstr>
      <vt:lpstr>Dividend Discount Model (DDM)</vt:lpstr>
      <vt:lpstr>Dividend Discount Model (DDM)</vt:lpstr>
      <vt:lpstr>Dividend Discount Model (DDM)</vt:lpstr>
      <vt:lpstr>Dividend Discount Model (DDM)</vt:lpstr>
      <vt:lpstr>Dividend Discount Model (DDM)</vt:lpstr>
      <vt:lpstr>The Discounted Free Cash Flow Model</vt:lpstr>
      <vt:lpstr>The Discounted Free Cash Flow Model</vt:lpstr>
      <vt:lpstr>The Discounted Free Cash Flow Model</vt:lpstr>
      <vt:lpstr>The Discounted Free Cash Flow Model</vt:lpstr>
      <vt:lpstr>Multiples</vt:lpstr>
      <vt:lpstr>Παρουσίαση του PowerPoint</vt:lpstr>
      <vt:lpstr>Παρουσίαση του PowerPoint</vt:lpstr>
      <vt:lpstr>Παρουσίαση του PowerPoint</vt:lpstr>
      <vt:lpstr>Multiples</vt:lpstr>
      <vt:lpstr>Multiples</vt:lpstr>
      <vt:lpstr>Multiples</vt:lpstr>
      <vt:lpstr>Multiples</vt:lpstr>
      <vt:lpstr>Cash Flow to Price Portfolios Cumulative Returns (Germany)</vt:lpstr>
      <vt:lpstr>Multiples</vt:lpstr>
      <vt:lpstr>Multiples - Limitations</vt:lpstr>
      <vt:lpstr>Financial Statement Analysis</vt:lpstr>
      <vt:lpstr>Financial Statement Analysis</vt:lpstr>
      <vt:lpstr>Financial Statement Analysis</vt:lpstr>
      <vt:lpstr>Financial Statement Analysis</vt:lpstr>
      <vt:lpstr>Financial Statements</vt:lpstr>
      <vt:lpstr>Παρουσίαση του PowerPoint</vt:lpstr>
      <vt:lpstr>The Balance Sheet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The Balance Sheet</vt:lpstr>
      <vt:lpstr>Παρουσίαση του PowerPoint</vt:lpstr>
      <vt:lpstr>The Balance Sheet</vt:lpstr>
      <vt:lpstr>Income Statement</vt:lpstr>
      <vt:lpstr>Παρουσίαση του PowerPoint</vt:lpstr>
      <vt:lpstr>Παρουσίαση του PowerPoint</vt:lpstr>
      <vt:lpstr>Income Statement</vt:lpstr>
      <vt:lpstr>Income Statement</vt:lpstr>
      <vt:lpstr>Income Statement</vt:lpstr>
      <vt:lpstr>Income Statement</vt:lpstr>
      <vt:lpstr>Statement of Cash Flows</vt:lpstr>
      <vt:lpstr>Statement of Cash Flows</vt:lpstr>
      <vt:lpstr>Παρουσίαση του PowerPoint</vt:lpstr>
      <vt:lpstr>Statement of Cash Flows</vt:lpstr>
      <vt:lpstr>Παρουσίαση του PowerPoint</vt:lpstr>
      <vt:lpstr>Example</vt:lpstr>
      <vt:lpstr>Other Financial Statement Information</vt:lpstr>
      <vt:lpstr>Other Financial Statement Information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Financial Statement Analysis</vt:lpstr>
      <vt:lpstr>Παρουσίαση του PowerPoint</vt:lpstr>
      <vt:lpstr>Financial Statement Analysis</vt:lpstr>
      <vt:lpstr>Financial Statement Analysis</vt:lpstr>
      <vt:lpstr>Financial Statement Analysis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Financial Statement Analysis</vt:lpstr>
      <vt:lpstr>Παρουσίαση του PowerPoint</vt:lpstr>
      <vt:lpstr>Παρουσίαση του PowerPoint</vt:lpstr>
      <vt:lpstr>Financial Statement Analysis</vt:lpstr>
      <vt:lpstr>Παρουσίαση του PowerPoint</vt:lpstr>
      <vt:lpstr>Equity Research Report</vt:lpstr>
      <vt:lpstr>Equity Research Report</vt:lpstr>
      <vt:lpstr>Equity Research Report</vt:lpstr>
      <vt:lpstr>Equity Research Report</vt:lpstr>
      <vt:lpstr>Equity Research Report</vt:lpstr>
      <vt:lpstr>Equity Research Report</vt:lpstr>
      <vt:lpstr>Equity Research Report</vt:lpstr>
      <vt:lpstr>Equity Research Report</vt:lpstr>
      <vt:lpstr>Equity Research Report</vt:lpstr>
      <vt:lpstr>Equity Research Report</vt:lpstr>
      <vt:lpstr>Equity Research Report</vt:lpstr>
      <vt:lpstr>Equity Research Report</vt:lpstr>
      <vt:lpstr>Equity Research Report</vt:lpstr>
      <vt:lpstr>Equity Research Report</vt:lpstr>
      <vt:lpstr>Equity Research Report</vt:lpstr>
      <vt:lpstr>Indicative Example of Pricing  </vt:lpstr>
      <vt:lpstr>Παρουσίαση του PowerPoint</vt:lpstr>
      <vt:lpstr>Παρουσίαση του PowerPoint</vt:lpstr>
      <vt:lpstr>Ford Price History June 2025 – June 2026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Source: Yahoo Finance (May 2025)</vt:lpstr>
      <vt:lpstr>Source: Yahoo Finance (May 2025)</vt:lpstr>
      <vt:lpstr>Source: Yahoo Finance (May 2025)</vt:lpstr>
      <vt:lpstr>Thank you for your attention 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SPYRIDON SPYROU</dc:creator>
  <cp:lastModifiedBy>SPYRIDON SPYROU</cp:lastModifiedBy>
  <cp:revision>106</cp:revision>
  <dcterms:created xsi:type="dcterms:W3CDTF">2026-04-22T20:39:16Z</dcterms:created>
  <dcterms:modified xsi:type="dcterms:W3CDTF">2026-10-12T13:27:20Z</dcterms:modified>
</cp:coreProperties>
</file>