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3" r:id="rId6"/>
    <p:sldId id="264" r:id="rId7"/>
    <p:sldId id="265" r:id="rId8"/>
    <p:sldId id="266" r:id="rId9"/>
    <p:sldId id="267" r:id="rId10"/>
    <p:sldId id="268" r:id="rId11"/>
    <p:sldId id="269" r:id="rId12"/>
    <p:sldId id="270" r:id="rId13"/>
    <p:sldId id="260" r:id="rId14"/>
    <p:sldId id="271" r:id="rId15"/>
    <p:sldId id="272" r:id="rId16"/>
  </p:sldIdLst>
  <p:sldSz cx="12192000" cy="6858000"/>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92" d="100"/>
          <a:sy n="92" d="100"/>
        </p:scale>
        <p:origin x="859" y="8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AE42D048-A25A-FBBF-4FF8-2B949C915A9C}"/>
              </a:ext>
            </a:extLst>
          </p:cNvPr>
          <p:cNvSpPr>
            <a:spLocks noGrp="1"/>
          </p:cNvSpPr>
          <p:nvPr>
            <p:ph type="ctrTitle"/>
          </p:nvPr>
        </p:nvSpPr>
        <p:spPr>
          <a:xfrm>
            <a:off x="1524000" y="1122363"/>
            <a:ext cx="9144000" cy="2387600"/>
          </a:xfrm>
        </p:spPr>
        <p:txBody>
          <a:bodyPr anchor="b"/>
          <a:lstStyle>
            <a:lvl1pPr algn="ctr">
              <a:defRPr sz="6000"/>
            </a:lvl1pPr>
          </a:lstStyle>
          <a:p>
            <a:r>
              <a:rPr lang="el-GR"/>
              <a:t>Κάντε κλικ για να επεξεργαστείτε τον τίτλο υποδείγματος</a:t>
            </a:r>
          </a:p>
        </p:txBody>
      </p:sp>
      <p:sp>
        <p:nvSpPr>
          <p:cNvPr id="3" name="Υπότιτλος 2">
            <a:extLst>
              <a:ext uri="{FF2B5EF4-FFF2-40B4-BE49-F238E27FC236}">
                <a16:creationId xmlns:a16="http://schemas.microsoft.com/office/drawing/2014/main" id="{80B9BFD6-D067-0A44-B216-65E57A0C069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l-GR"/>
              <a:t>Κάντε κλικ για να επεξεργαστείτε τον υπότιτλο του υποδείγματος</a:t>
            </a:r>
          </a:p>
        </p:txBody>
      </p:sp>
      <p:sp>
        <p:nvSpPr>
          <p:cNvPr id="4" name="Θέση ημερομηνίας 3">
            <a:extLst>
              <a:ext uri="{FF2B5EF4-FFF2-40B4-BE49-F238E27FC236}">
                <a16:creationId xmlns:a16="http://schemas.microsoft.com/office/drawing/2014/main" id="{A49D71DF-066C-67AD-FE4C-95BA55B50E02}"/>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5" name="Θέση υποσέλιδου 4">
            <a:extLst>
              <a:ext uri="{FF2B5EF4-FFF2-40B4-BE49-F238E27FC236}">
                <a16:creationId xmlns:a16="http://schemas.microsoft.com/office/drawing/2014/main" id="{D2071D32-C6C1-4F99-EC72-C44478AEC5F9}"/>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id="{575B26FE-B0C2-0B80-7775-324AB4D26B6C}"/>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1877187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CC92E595-7FFE-79E2-2131-AA1084026B3E}"/>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περιεχομένου 2">
            <a:extLst>
              <a:ext uri="{FF2B5EF4-FFF2-40B4-BE49-F238E27FC236}">
                <a16:creationId xmlns:a16="http://schemas.microsoft.com/office/drawing/2014/main" id="{AEB66C52-40A0-5080-68A9-ED6AB5442F73}"/>
              </a:ext>
            </a:extLst>
          </p:cNvPr>
          <p:cNvSpPr>
            <a:spLocks noGrp="1"/>
          </p:cNvSpPr>
          <p:nvPr>
            <p:ph idx="1"/>
          </p:nvPr>
        </p:nvSpPr>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id="{7699BA74-1ACD-8CB3-FA55-4F9838095307}"/>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5" name="Θέση υποσέλιδου 4">
            <a:extLst>
              <a:ext uri="{FF2B5EF4-FFF2-40B4-BE49-F238E27FC236}">
                <a16:creationId xmlns:a16="http://schemas.microsoft.com/office/drawing/2014/main" id="{F3C6FEB2-B0EC-EF5D-FD72-52F07CA78855}"/>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id="{4FBA0CA1-EF19-744F-4A99-EF187C4BBB2F}"/>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37417901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97E6D322-2BE9-1D6D-04DA-1FD4CEE0E67E}"/>
              </a:ext>
            </a:extLst>
          </p:cNvPr>
          <p:cNvSpPr>
            <a:spLocks noGrp="1"/>
          </p:cNvSpPr>
          <p:nvPr>
            <p:ph type="title"/>
          </p:nvPr>
        </p:nvSpPr>
        <p:spPr>
          <a:xfrm>
            <a:off x="831850" y="1709738"/>
            <a:ext cx="10515600" cy="2852737"/>
          </a:xfrm>
        </p:spPr>
        <p:txBody>
          <a:bodyPr anchor="b"/>
          <a:lstStyle>
            <a:lvl1pPr>
              <a:defRPr sz="6000"/>
            </a:lvl1pPr>
          </a:lstStyle>
          <a:p>
            <a:r>
              <a:rPr lang="el-GR"/>
              <a:t>Κάντε κλικ για να επεξεργαστείτε τον τίτλο υποδείγματος</a:t>
            </a:r>
          </a:p>
        </p:txBody>
      </p:sp>
      <p:sp>
        <p:nvSpPr>
          <p:cNvPr id="3" name="Θέση κειμένου 2">
            <a:extLst>
              <a:ext uri="{FF2B5EF4-FFF2-40B4-BE49-F238E27FC236}">
                <a16:creationId xmlns:a16="http://schemas.microsoft.com/office/drawing/2014/main" id="{7DABB593-C3AA-5913-4012-C132A67FFBD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l-GR"/>
              <a:t>Στυλ κειμένου υποδείγματος</a:t>
            </a:r>
          </a:p>
        </p:txBody>
      </p:sp>
      <p:sp>
        <p:nvSpPr>
          <p:cNvPr id="4" name="Θέση ημερομηνίας 3">
            <a:extLst>
              <a:ext uri="{FF2B5EF4-FFF2-40B4-BE49-F238E27FC236}">
                <a16:creationId xmlns:a16="http://schemas.microsoft.com/office/drawing/2014/main" id="{E2252EAD-695B-9F5B-3E2A-76DA941FF6F2}"/>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5" name="Θέση υποσέλιδου 4">
            <a:extLst>
              <a:ext uri="{FF2B5EF4-FFF2-40B4-BE49-F238E27FC236}">
                <a16:creationId xmlns:a16="http://schemas.microsoft.com/office/drawing/2014/main" id="{E22BED00-4F04-DF25-AD1C-4787C6B081AD}"/>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id="{DDE1DBA4-8843-A3E9-A9FA-FDCDFF1A6611}"/>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2255532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94EC55CD-A6D7-B953-4034-44DA687847D0}"/>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περιεχομένου 2">
            <a:extLst>
              <a:ext uri="{FF2B5EF4-FFF2-40B4-BE49-F238E27FC236}">
                <a16:creationId xmlns:a16="http://schemas.microsoft.com/office/drawing/2014/main" id="{2961A383-2F2B-0532-79B7-789A28B81208}"/>
              </a:ext>
            </a:extLst>
          </p:cNvPr>
          <p:cNvSpPr>
            <a:spLocks noGrp="1"/>
          </p:cNvSpPr>
          <p:nvPr>
            <p:ph sz="half" idx="1"/>
          </p:nvPr>
        </p:nvSpPr>
        <p:spPr>
          <a:xfrm>
            <a:off x="838200" y="1825625"/>
            <a:ext cx="5181600" cy="435133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περιεχομένου 3">
            <a:extLst>
              <a:ext uri="{FF2B5EF4-FFF2-40B4-BE49-F238E27FC236}">
                <a16:creationId xmlns:a16="http://schemas.microsoft.com/office/drawing/2014/main" id="{688A8B5F-B803-79B2-F169-496A49DFBBD8}"/>
              </a:ext>
            </a:extLst>
          </p:cNvPr>
          <p:cNvSpPr>
            <a:spLocks noGrp="1"/>
          </p:cNvSpPr>
          <p:nvPr>
            <p:ph sz="half" idx="2"/>
          </p:nvPr>
        </p:nvSpPr>
        <p:spPr>
          <a:xfrm>
            <a:off x="6172200" y="1825625"/>
            <a:ext cx="5181600" cy="435133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5" name="Θέση ημερομηνίας 4">
            <a:extLst>
              <a:ext uri="{FF2B5EF4-FFF2-40B4-BE49-F238E27FC236}">
                <a16:creationId xmlns:a16="http://schemas.microsoft.com/office/drawing/2014/main" id="{5AFC8688-6BF4-7B9B-52F4-FF02E199B86B}"/>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6" name="Θέση υποσέλιδου 5">
            <a:extLst>
              <a:ext uri="{FF2B5EF4-FFF2-40B4-BE49-F238E27FC236}">
                <a16:creationId xmlns:a16="http://schemas.microsoft.com/office/drawing/2014/main" id="{A8D9027C-1CD0-30AD-55AA-B72F029F82A2}"/>
              </a:ext>
            </a:extLst>
          </p:cNvPr>
          <p:cNvSpPr>
            <a:spLocks noGrp="1"/>
          </p:cNvSpPr>
          <p:nvPr>
            <p:ph type="ftr" sz="quarter" idx="11"/>
          </p:nvPr>
        </p:nvSpPr>
        <p:spPr/>
        <p:txBody>
          <a:bodyPr/>
          <a:lstStyle/>
          <a:p>
            <a:endParaRPr lang="el-GR"/>
          </a:p>
        </p:txBody>
      </p:sp>
      <p:sp>
        <p:nvSpPr>
          <p:cNvPr id="7" name="Θέση αριθμού διαφάνειας 6">
            <a:extLst>
              <a:ext uri="{FF2B5EF4-FFF2-40B4-BE49-F238E27FC236}">
                <a16:creationId xmlns:a16="http://schemas.microsoft.com/office/drawing/2014/main" id="{C15F1A53-E2F7-694D-3BDD-6AD2C87553C5}"/>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2575944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E75935E1-53E4-CF5E-C9C3-ED1ECF52E564}"/>
              </a:ext>
            </a:extLst>
          </p:cNvPr>
          <p:cNvSpPr>
            <a:spLocks noGrp="1"/>
          </p:cNvSpPr>
          <p:nvPr>
            <p:ph type="title"/>
          </p:nvPr>
        </p:nvSpPr>
        <p:spPr>
          <a:xfrm>
            <a:off x="839788" y="365125"/>
            <a:ext cx="10515600" cy="1325563"/>
          </a:xfrm>
        </p:spPr>
        <p:txBody>
          <a:bodyPr/>
          <a:lstStyle/>
          <a:p>
            <a:r>
              <a:rPr lang="el-GR"/>
              <a:t>Κάντε κλικ για να επεξεργαστείτε τον τίτλο υποδείγματος</a:t>
            </a:r>
          </a:p>
        </p:txBody>
      </p:sp>
      <p:sp>
        <p:nvSpPr>
          <p:cNvPr id="3" name="Θέση κειμένου 2">
            <a:extLst>
              <a:ext uri="{FF2B5EF4-FFF2-40B4-BE49-F238E27FC236}">
                <a16:creationId xmlns:a16="http://schemas.microsoft.com/office/drawing/2014/main" id="{C1B44FA1-FD68-D09A-BB33-CEFA2FA9D70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κειμένου υποδείγματος</a:t>
            </a:r>
          </a:p>
        </p:txBody>
      </p:sp>
      <p:sp>
        <p:nvSpPr>
          <p:cNvPr id="4" name="Θέση περιεχομένου 3">
            <a:extLst>
              <a:ext uri="{FF2B5EF4-FFF2-40B4-BE49-F238E27FC236}">
                <a16:creationId xmlns:a16="http://schemas.microsoft.com/office/drawing/2014/main" id="{986A3AD5-4B99-961F-8460-134D5136B31E}"/>
              </a:ext>
            </a:extLst>
          </p:cNvPr>
          <p:cNvSpPr>
            <a:spLocks noGrp="1"/>
          </p:cNvSpPr>
          <p:nvPr>
            <p:ph sz="half" idx="2"/>
          </p:nvPr>
        </p:nvSpPr>
        <p:spPr>
          <a:xfrm>
            <a:off x="839788" y="2505075"/>
            <a:ext cx="5157787" cy="368458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5" name="Θέση κειμένου 4">
            <a:extLst>
              <a:ext uri="{FF2B5EF4-FFF2-40B4-BE49-F238E27FC236}">
                <a16:creationId xmlns:a16="http://schemas.microsoft.com/office/drawing/2014/main" id="{7828D52B-ED1A-7613-1EF5-D2A8643409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κειμένου υποδείγματος</a:t>
            </a:r>
          </a:p>
        </p:txBody>
      </p:sp>
      <p:sp>
        <p:nvSpPr>
          <p:cNvPr id="6" name="Θέση περιεχομένου 5">
            <a:extLst>
              <a:ext uri="{FF2B5EF4-FFF2-40B4-BE49-F238E27FC236}">
                <a16:creationId xmlns:a16="http://schemas.microsoft.com/office/drawing/2014/main" id="{0905A384-5AA6-ED4C-9F86-7B422C9B439D}"/>
              </a:ext>
            </a:extLst>
          </p:cNvPr>
          <p:cNvSpPr>
            <a:spLocks noGrp="1"/>
          </p:cNvSpPr>
          <p:nvPr>
            <p:ph sz="quarter" idx="4"/>
          </p:nvPr>
        </p:nvSpPr>
        <p:spPr>
          <a:xfrm>
            <a:off x="6172200" y="2505075"/>
            <a:ext cx="5183188" cy="368458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7" name="Θέση ημερομηνίας 6">
            <a:extLst>
              <a:ext uri="{FF2B5EF4-FFF2-40B4-BE49-F238E27FC236}">
                <a16:creationId xmlns:a16="http://schemas.microsoft.com/office/drawing/2014/main" id="{80D67A8F-F1D1-7D7D-9F0C-F2712663A55D}"/>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8" name="Θέση υποσέλιδου 7">
            <a:extLst>
              <a:ext uri="{FF2B5EF4-FFF2-40B4-BE49-F238E27FC236}">
                <a16:creationId xmlns:a16="http://schemas.microsoft.com/office/drawing/2014/main" id="{E08E9A08-E086-5A6A-1DF6-DC8082649007}"/>
              </a:ext>
            </a:extLst>
          </p:cNvPr>
          <p:cNvSpPr>
            <a:spLocks noGrp="1"/>
          </p:cNvSpPr>
          <p:nvPr>
            <p:ph type="ftr" sz="quarter" idx="11"/>
          </p:nvPr>
        </p:nvSpPr>
        <p:spPr/>
        <p:txBody>
          <a:bodyPr/>
          <a:lstStyle/>
          <a:p>
            <a:endParaRPr lang="el-GR"/>
          </a:p>
        </p:txBody>
      </p:sp>
      <p:sp>
        <p:nvSpPr>
          <p:cNvPr id="9" name="Θέση αριθμού διαφάνειας 8">
            <a:extLst>
              <a:ext uri="{FF2B5EF4-FFF2-40B4-BE49-F238E27FC236}">
                <a16:creationId xmlns:a16="http://schemas.microsoft.com/office/drawing/2014/main" id="{FE7EA4D1-9A7A-D2BC-D440-BEA5F6FAD24A}"/>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2383731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3501700E-8CA7-6409-671C-E5B0CFB43EFA}"/>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ημερομηνίας 2">
            <a:extLst>
              <a:ext uri="{FF2B5EF4-FFF2-40B4-BE49-F238E27FC236}">
                <a16:creationId xmlns:a16="http://schemas.microsoft.com/office/drawing/2014/main" id="{8C0D983C-EC81-7A51-588E-847149BEBB73}"/>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4" name="Θέση υποσέλιδου 3">
            <a:extLst>
              <a:ext uri="{FF2B5EF4-FFF2-40B4-BE49-F238E27FC236}">
                <a16:creationId xmlns:a16="http://schemas.microsoft.com/office/drawing/2014/main" id="{93029CA2-E8C2-F053-9500-10FCEF56A7A9}"/>
              </a:ext>
            </a:extLst>
          </p:cNvPr>
          <p:cNvSpPr>
            <a:spLocks noGrp="1"/>
          </p:cNvSpPr>
          <p:nvPr>
            <p:ph type="ftr" sz="quarter" idx="11"/>
          </p:nvPr>
        </p:nvSpPr>
        <p:spPr/>
        <p:txBody>
          <a:bodyPr/>
          <a:lstStyle/>
          <a:p>
            <a:endParaRPr lang="el-GR"/>
          </a:p>
        </p:txBody>
      </p:sp>
      <p:sp>
        <p:nvSpPr>
          <p:cNvPr id="5" name="Θέση αριθμού διαφάνειας 4">
            <a:extLst>
              <a:ext uri="{FF2B5EF4-FFF2-40B4-BE49-F238E27FC236}">
                <a16:creationId xmlns:a16="http://schemas.microsoft.com/office/drawing/2014/main" id="{99C55333-DB58-CC3A-B895-154BF55BCBC6}"/>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5272657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ό">
    <p:spTree>
      <p:nvGrpSpPr>
        <p:cNvPr id="1" name=""/>
        <p:cNvGrpSpPr/>
        <p:nvPr/>
      </p:nvGrpSpPr>
      <p:grpSpPr>
        <a:xfrm>
          <a:off x="0" y="0"/>
          <a:ext cx="0" cy="0"/>
          <a:chOff x="0" y="0"/>
          <a:chExt cx="0" cy="0"/>
        </a:xfrm>
      </p:grpSpPr>
      <p:sp>
        <p:nvSpPr>
          <p:cNvPr id="2" name="Θέση ημερομηνίας 1">
            <a:extLst>
              <a:ext uri="{FF2B5EF4-FFF2-40B4-BE49-F238E27FC236}">
                <a16:creationId xmlns:a16="http://schemas.microsoft.com/office/drawing/2014/main" id="{7CA70459-1ACF-E437-CDF5-3971B5F74ACB}"/>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3" name="Θέση υποσέλιδου 2">
            <a:extLst>
              <a:ext uri="{FF2B5EF4-FFF2-40B4-BE49-F238E27FC236}">
                <a16:creationId xmlns:a16="http://schemas.microsoft.com/office/drawing/2014/main" id="{CF26BF0B-0F3D-BED8-A232-16F8049099CC}"/>
              </a:ext>
            </a:extLst>
          </p:cNvPr>
          <p:cNvSpPr>
            <a:spLocks noGrp="1"/>
          </p:cNvSpPr>
          <p:nvPr>
            <p:ph type="ftr" sz="quarter" idx="11"/>
          </p:nvPr>
        </p:nvSpPr>
        <p:spPr/>
        <p:txBody>
          <a:bodyPr/>
          <a:lstStyle/>
          <a:p>
            <a:endParaRPr lang="el-GR"/>
          </a:p>
        </p:txBody>
      </p:sp>
      <p:sp>
        <p:nvSpPr>
          <p:cNvPr id="4" name="Θέση αριθμού διαφάνειας 3">
            <a:extLst>
              <a:ext uri="{FF2B5EF4-FFF2-40B4-BE49-F238E27FC236}">
                <a16:creationId xmlns:a16="http://schemas.microsoft.com/office/drawing/2014/main" id="{800B801B-DD3B-F282-FDCF-85D25E66DCCC}"/>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41544530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5CA36928-2260-519A-166E-10991E7918B1}"/>
              </a:ext>
            </a:extLst>
          </p:cNvPr>
          <p:cNvSpPr>
            <a:spLocks noGrp="1"/>
          </p:cNvSpPr>
          <p:nvPr>
            <p:ph type="title"/>
          </p:nvPr>
        </p:nvSpPr>
        <p:spPr>
          <a:xfrm>
            <a:off x="839788" y="457200"/>
            <a:ext cx="3932237" cy="1600200"/>
          </a:xfrm>
        </p:spPr>
        <p:txBody>
          <a:bodyPr anchor="b"/>
          <a:lstStyle>
            <a:lvl1pPr>
              <a:defRPr sz="3200"/>
            </a:lvl1pPr>
          </a:lstStyle>
          <a:p>
            <a:r>
              <a:rPr lang="el-GR"/>
              <a:t>Κάντε κλικ για να επεξεργαστείτε τον τίτλο υποδείγματος</a:t>
            </a:r>
          </a:p>
        </p:txBody>
      </p:sp>
      <p:sp>
        <p:nvSpPr>
          <p:cNvPr id="3" name="Θέση περιεχομένου 2">
            <a:extLst>
              <a:ext uri="{FF2B5EF4-FFF2-40B4-BE49-F238E27FC236}">
                <a16:creationId xmlns:a16="http://schemas.microsoft.com/office/drawing/2014/main" id="{8AC6C3DD-3A70-2FD3-CDD9-EB2E0D4E4A3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κειμένου 3">
            <a:extLst>
              <a:ext uri="{FF2B5EF4-FFF2-40B4-BE49-F238E27FC236}">
                <a16:creationId xmlns:a16="http://schemas.microsoft.com/office/drawing/2014/main" id="{1F2A17AA-AD48-3050-2BFD-3CB06D35535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Στυλ κειμένου υποδείγματος</a:t>
            </a:r>
          </a:p>
        </p:txBody>
      </p:sp>
      <p:sp>
        <p:nvSpPr>
          <p:cNvPr id="5" name="Θέση ημερομηνίας 4">
            <a:extLst>
              <a:ext uri="{FF2B5EF4-FFF2-40B4-BE49-F238E27FC236}">
                <a16:creationId xmlns:a16="http://schemas.microsoft.com/office/drawing/2014/main" id="{E8B4AE0E-F550-7B10-839B-893561DD5E65}"/>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6" name="Θέση υποσέλιδου 5">
            <a:extLst>
              <a:ext uri="{FF2B5EF4-FFF2-40B4-BE49-F238E27FC236}">
                <a16:creationId xmlns:a16="http://schemas.microsoft.com/office/drawing/2014/main" id="{B9ABFB53-81BA-62DF-3159-91568BC6FDDC}"/>
              </a:ext>
            </a:extLst>
          </p:cNvPr>
          <p:cNvSpPr>
            <a:spLocks noGrp="1"/>
          </p:cNvSpPr>
          <p:nvPr>
            <p:ph type="ftr" sz="quarter" idx="11"/>
          </p:nvPr>
        </p:nvSpPr>
        <p:spPr/>
        <p:txBody>
          <a:bodyPr/>
          <a:lstStyle/>
          <a:p>
            <a:endParaRPr lang="el-GR"/>
          </a:p>
        </p:txBody>
      </p:sp>
      <p:sp>
        <p:nvSpPr>
          <p:cNvPr id="7" name="Θέση αριθμού διαφάνειας 6">
            <a:extLst>
              <a:ext uri="{FF2B5EF4-FFF2-40B4-BE49-F238E27FC236}">
                <a16:creationId xmlns:a16="http://schemas.microsoft.com/office/drawing/2014/main" id="{C8FF89A9-391D-1991-6834-326116FA4712}"/>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22554241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4F482ACB-8D85-5EF4-86DA-350426B112AE}"/>
              </a:ext>
            </a:extLst>
          </p:cNvPr>
          <p:cNvSpPr>
            <a:spLocks noGrp="1"/>
          </p:cNvSpPr>
          <p:nvPr>
            <p:ph type="title"/>
          </p:nvPr>
        </p:nvSpPr>
        <p:spPr>
          <a:xfrm>
            <a:off x="839788" y="457200"/>
            <a:ext cx="3932237" cy="1600200"/>
          </a:xfrm>
        </p:spPr>
        <p:txBody>
          <a:bodyPr anchor="b"/>
          <a:lstStyle>
            <a:lvl1pPr>
              <a:defRPr sz="3200"/>
            </a:lvl1pPr>
          </a:lstStyle>
          <a:p>
            <a:r>
              <a:rPr lang="el-GR"/>
              <a:t>Κάντε κλικ για να επεξεργαστείτε τον τίτλο υποδείγματος</a:t>
            </a:r>
          </a:p>
        </p:txBody>
      </p:sp>
      <p:sp>
        <p:nvSpPr>
          <p:cNvPr id="3" name="Θέση εικόνας 2">
            <a:extLst>
              <a:ext uri="{FF2B5EF4-FFF2-40B4-BE49-F238E27FC236}">
                <a16:creationId xmlns:a16="http://schemas.microsoft.com/office/drawing/2014/main" id="{6BDD2EE4-620B-3B28-52E9-8BBFA0070E4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Θέση κειμένου 3">
            <a:extLst>
              <a:ext uri="{FF2B5EF4-FFF2-40B4-BE49-F238E27FC236}">
                <a16:creationId xmlns:a16="http://schemas.microsoft.com/office/drawing/2014/main" id="{0160ABD0-864B-80FC-77A6-2A241FD9C1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Στυλ κειμένου υποδείγματος</a:t>
            </a:r>
          </a:p>
        </p:txBody>
      </p:sp>
      <p:sp>
        <p:nvSpPr>
          <p:cNvPr id="5" name="Θέση ημερομηνίας 4">
            <a:extLst>
              <a:ext uri="{FF2B5EF4-FFF2-40B4-BE49-F238E27FC236}">
                <a16:creationId xmlns:a16="http://schemas.microsoft.com/office/drawing/2014/main" id="{B8A17579-62CE-E742-53CA-FC997869699E}"/>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6" name="Θέση υποσέλιδου 5">
            <a:extLst>
              <a:ext uri="{FF2B5EF4-FFF2-40B4-BE49-F238E27FC236}">
                <a16:creationId xmlns:a16="http://schemas.microsoft.com/office/drawing/2014/main" id="{D7644074-9610-48F7-B9A3-5D3B1C7686A1}"/>
              </a:ext>
            </a:extLst>
          </p:cNvPr>
          <p:cNvSpPr>
            <a:spLocks noGrp="1"/>
          </p:cNvSpPr>
          <p:nvPr>
            <p:ph type="ftr" sz="quarter" idx="11"/>
          </p:nvPr>
        </p:nvSpPr>
        <p:spPr/>
        <p:txBody>
          <a:bodyPr/>
          <a:lstStyle/>
          <a:p>
            <a:endParaRPr lang="el-GR"/>
          </a:p>
        </p:txBody>
      </p:sp>
      <p:sp>
        <p:nvSpPr>
          <p:cNvPr id="7" name="Θέση αριθμού διαφάνειας 6">
            <a:extLst>
              <a:ext uri="{FF2B5EF4-FFF2-40B4-BE49-F238E27FC236}">
                <a16:creationId xmlns:a16="http://schemas.microsoft.com/office/drawing/2014/main" id="{FB8CB25C-707A-E60A-D7B5-8A8641CCEE88}"/>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3269470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4CAB8CA1-AF0F-32C6-F23D-C91A2D24B149}"/>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κατακόρυφου κειμένου 2">
            <a:extLst>
              <a:ext uri="{FF2B5EF4-FFF2-40B4-BE49-F238E27FC236}">
                <a16:creationId xmlns:a16="http://schemas.microsoft.com/office/drawing/2014/main" id="{5C62B4B9-BE42-A899-0B76-81A5DD711E3A}"/>
              </a:ext>
            </a:extLst>
          </p:cNvPr>
          <p:cNvSpPr>
            <a:spLocks noGrp="1"/>
          </p:cNvSpPr>
          <p:nvPr>
            <p:ph type="body" orient="vert" idx="1"/>
          </p:nvPr>
        </p:nvSpPr>
        <p:spPr/>
        <p:txBody>
          <a:bodyPr vert="eaVert"/>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id="{B1586092-AD10-10DD-D433-47E5DB598EF7}"/>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5" name="Θέση υποσέλιδου 4">
            <a:extLst>
              <a:ext uri="{FF2B5EF4-FFF2-40B4-BE49-F238E27FC236}">
                <a16:creationId xmlns:a16="http://schemas.microsoft.com/office/drawing/2014/main" id="{0B320629-D358-6664-1659-FD55CA55A1E5}"/>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id="{7F4C0243-7B6C-D3A0-D515-BF5A047F0BEB}"/>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2016890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a:extLst>
              <a:ext uri="{FF2B5EF4-FFF2-40B4-BE49-F238E27FC236}">
                <a16:creationId xmlns:a16="http://schemas.microsoft.com/office/drawing/2014/main" id="{F7C51E91-46DF-58BC-FC3F-AC0F867773D2}"/>
              </a:ext>
            </a:extLst>
          </p:cNvPr>
          <p:cNvSpPr>
            <a:spLocks noGrp="1"/>
          </p:cNvSpPr>
          <p:nvPr>
            <p:ph type="title" orient="vert"/>
          </p:nvPr>
        </p:nvSpPr>
        <p:spPr>
          <a:xfrm>
            <a:off x="8724900" y="365125"/>
            <a:ext cx="2628900" cy="5811838"/>
          </a:xfrm>
        </p:spPr>
        <p:txBody>
          <a:bodyPr vert="eaVert"/>
          <a:lstStyle/>
          <a:p>
            <a:r>
              <a:rPr lang="el-GR"/>
              <a:t>Κάντε κλικ για να επεξεργαστείτε τον τίτλο υποδείγματος</a:t>
            </a:r>
          </a:p>
        </p:txBody>
      </p:sp>
      <p:sp>
        <p:nvSpPr>
          <p:cNvPr id="3" name="Θέση κατακόρυφου κειμένου 2">
            <a:extLst>
              <a:ext uri="{FF2B5EF4-FFF2-40B4-BE49-F238E27FC236}">
                <a16:creationId xmlns:a16="http://schemas.microsoft.com/office/drawing/2014/main" id="{F1278F89-95C8-F229-BB68-23ED4DEB7375}"/>
              </a:ext>
            </a:extLst>
          </p:cNvPr>
          <p:cNvSpPr>
            <a:spLocks noGrp="1"/>
          </p:cNvSpPr>
          <p:nvPr>
            <p:ph type="body" orient="vert" idx="1"/>
          </p:nvPr>
        </p:nvSpPr>
        <p:spPr>
          <a:xfrm>
            <a:off x="838200" y="365125"/>
            <a:ext cx="7734300" cy="5811838"/>
          </a:xfrm>
        </p:spPr>
        <p:txBody>
          <a:bodyPr vert="eaVert"/>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id="{265F5BE6-834C-1C59-9E98-293E749F3C76}"/>
              </a:ext>
            </a:extLst>
          </p:cNvPr>
          <p:cNvSpPr>
            <a:spLocks noGrp="1"/>
          </p:cNvSpPr>
          <p:nvPr>
            <p:ph type="dt" sz="half" idx="10"/>
          </p:nvPr>
        </p:nvSpPr>
        <p:spPr/>
        <p:txBody>
          <a:bodyPr/>
          <a:lstStyle/>
          <a:p>
            <a:fld id="{00A4092D-5DAA-489D-B1C2-316063A42922}" type="datetimeFigureOut">
              <a:rPr lang="el-GR" smtClean="0"/>
              <a:t>14/9/2026</a:t>
            </a:fld>
            <a:endParaRPr lang="el-GR"/>
          </a:p>
        </p:txBody>
      </p:sp>
      <p:sp>
        <p:nvSpPr>
          <p:cNvPr id="5" name="Θέση υποσέλιδου 4">
            <a:extLst>
              <a:ext uri="{FF2B5EF4-FFF2-40B4-BE49-F238E27FC236}">
                <a16:creationId xmlns:a16="http://schemas.microsoft.com/office/drawing/2014/main" id="{91CE9913-E678-C4B6-4AFC-C76EDD2A2C31}"/>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id="{92ABAD20-DB82-3177-B274-707A06E11D07}"/>
              </a:ext>
            </a:extLst>
          </p:cNvPr>
          <p:cNvSpPr>
            <a:spLocks noGrp="1"/>
          </p:cNvSpPr>
          <p:nvPr>
            <p:ph type="sldNum" sz="quarter" idx="12"/>
          </p:nvPr>
        </p:nvSpPr>
        <p:spPr/>
        <p:txBody>
          <a:bodyPr/>
          <a:lstStyle/>
          <a:p>
            <a:fld id="{84130E26-AA15-462C-AA3D-625B9D13F716}" type="slidenum">
              <a:rPr lang="el-GR" smtClean="0"/>
              <a:t>‹#›</a:t>
            </a:fld>
            <a:endParaRPr lang="el-GR"/>
          </a:p>
        </p:txBody>
      </p:sp>
    </p:spTree>
    <p:extLst>
      <p:ext uri="{BB962C8B-B14F-4D97-AF65-F5344CB8AC3E}">
        <p14:creationId xmlns:p14="http://schemas.microsoft.com/office/powerpoint/2010/main" val="1948776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τίτλου 1">
            <a:extLst>
              <a:ext uri="{FF2B5EF4-FFF2-40B4-BE49-F238E27FC236}">
                <a16:creationId xmlns:a16="http://schemas.microsoft.com/office/drawing/2014/main" id="{8041F858-4A5D-40AC-5BD0-F8E5F5B2019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l-GR"/>
              <a:t>Κάντε κλικ για να επεξεργαστείτε τον τίτλο υποδείγματος</a:t>
            </a:r>
          </a:p>
        </p:txBody>
      </p:sp>
      <p:sp>
        <p:nvSpPr>
          <p:cNvPr id="3" name="Θέση κειμένου 2">
            <a:extLst>
              <a:ext uri="{FF2B5EF4-FFF2-40B4-BE49-F238E27FC236}">
                <a16:creationId xmlns:a16="http://schemas.microsoft.com/office/drawing/2014/main" id="{63595D5F-68BB-9F84-077C-DF7E95EFE95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id="{B07EA4DC-D651-68E8-2972-081764F531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0A4092D-5DAA-489D-B1C2-316063A42922}" type="datetimeFigureOut">
              <a:rPr lang="el-GR" smtClean="0"/>
              <a:t>14/9/2026</a:t>
            </a:fld>
            <a:endParaRPr lang="el-GR"/>
          </a:p>
        </p:txBody>
      </p:sp>
      <p:sp>
        <p:nvSpPr>
          <p:cNvPr id="5" name="Θέση υποσέλιδου 4">
            <a:extLst>
              <a:ext uri="{FF2B5EF4-FFF2-40B4-BE49-F238E27FC236}">
                <a16:creationId xmlns:a16="http://schemas.microsoft.com/office/drawing/2014/main" id="{209CB6F4-35E2-E368-BC15-E351A00208C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l-GR"/>
          </a:p>
        </p:txBody>
      </p:sp>
      <p:sp>
        <p:nvSpPr>
          <p:cNvPr id="6" name="Θέση αριθμού διαφάνειας 5">
            <a:extLst>
              <a:ext uri="{FF2B5EF4-FFF2-40B4-BE49-F238E27FC236}">
                <a16:creationId xmlns:a16="http://schemas.microsoft.com/office/drawing/2014/main" id="{8B945DFC-EA6E-2900-4C7B-853B55B5D2E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4130E26-AA15-462C-AA3D-625B9D13F716}" type="slidenum">
              <a:rPr lang="el-GR" smtClean="0"/>
              <a:t>‹#›</a:t>
            </a:fld>
            <a:endParaRPr lang="el-GR"/>
          </a:p>
        </p:txBody>
      </p:sp>
    </p:spTree>
    <p:extLst>
      <p:ext uri="{BB962C8B-B14F-4D97-AF65-F5344CB8AC3E}">
        <p14:creationId xmlns:p14="http://schemas.microsoft.com/office/powerpoint/2010/main" val="416674936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ssrn.com/abstract=3192475"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9778932B-3659-73D0-549E-84935401BB90}"/>
              </a:ext>
            </a:extLst>
          </p:cNvPr>
          <p:cNvSpPr>
            <a:spLocks noGrp="1"/>
          </p:cNvSpPr>
          <p:nvPr>
            <p:ph type="ctrTitle"/>
          </p:nvPr>
        </p:nvSpPr>
        <p:spPr>
          <a:xfrm>
            <a:off x="735291" y="735291"/>
            <a:ext cx="11151909" cy="3337088"/>
          </a:xfrm>
        </p:spPr>
        <p:txBody>
          <a:bodyPr>
            <a:noAutofit/>
          </a:bodyPr>
          <a:lstStyle/>
          <a:p>
            <a:br>
              <a:rPr lang="en-US" sz="3600" dirty="0"/>
            </a:br>
            <a:br>
              <a:rPr lang="en-US" sz="3600" dirty="0"/>
            </a:br>
            <a:r>
              <a:rPr lang="en-US" sz="3200" b="1" dirty="0"/>
              <a:t>MSc in International Shipping, Finance and Management</a:t>
            </a:r>
            <a:br>
              <a:rPr lang="en-US" sz="3600" dirty="0"/>
            </a:br>
            <a:br>
              <a:rPr lang="en-US" sz="3600" dirty="0"/>
            </a:br>
            <a:r>
              <a:rPr lang="en-US" sz="2400" b="1" dirty="0">
                <a:solidFill>
                  <a:srgbClr val="FF0000"/>
                </a:solidFill>
              </a:rPr>
              <a:t>FINANCIAL MANAGEMENT</a:t>
            </a:r>
            <a:br>
              <a:rPr lang="en-US" sz="3600" b="1" dirty="0"/>
            </a:br>
            <a:br>
              <a:rPr lang="en-US" sz="3600" b="1" dirty="0"/>
            </a:br>
            <a:r>
              <a:rPr lang="en-US" sz="2400" b="1" dirty="0"/>
              <a:t>Professor Spyros </a:t>
            </a:r>
            <a:r>
              <a:rPr lang="en-US" sz="2400" b="1" dirty="0" err="1"/>
              <a:t>Spyrou</a:t>
            </a:r>
            <a:r>
              <a:rPr lang="en-US" sz="2400" b="1" dirty="0"/>
              <a:t> </a:t>
            </a:r>
            <a:br>
              <a:rPr lang="en-US" sz="3600" b="1" dirty="0"/>
            </a:br>
            <a:endParaRPr lang="el-GR" sz="3600" b="1" dirty="0"/>
          </a:p>
        </p:txBody>
      </p:sp>
      <p:sp>
        <p:nvSpPr>
          <p:cNvPr id="3" name="Υπότιτλος 2">
            <a:extLst>
              <a:ext uri="{FF2B5EF4-FFF2-40B4-BE49-F238E27FC236}">
                <a16:creationId xmlns:a16="http://schemas.microsoft.com/office/drawing/2014/main" id="{BECEC7C0-45FB-2BD5-A11B-02B81F0AB0AA}"/>
              </a:ext>
            </a:extLst>
          </p:cNvPr>
          <p:cNvSpPr>
            <a:spLocks noGrp="1"/>
          </p:cNvSpPr>
          <p:nvPr>
            <p:ph type="subTitle" idx="1"/>
          </p:nvPr>
        </p:nvSpPr>
        <p:spPr>
          <a:xfrm>
            <a:off x="619026" y="4590853"/>
            <a:ext cx="10953947" cy="1317396"/>
          </a:xfrm>
        </p:spPr>
        <p:txBody>
          <a:bodyPr>
            <a:normAutofit/>
          </a:bodyPr>
          <a:lstStyle/>
          <a:p>
            <a:pPr algn="just"/>
            <a:r>
              <a:rPr lang="en-US" sz="2000" dirty="0"/>
              <a:t>Office	: 	</a:t>
            </a:r>
            <a:r>
              <a:rPr lang="en-US" sz="2000" dirty="0" err="1"/>
              <a:t>Patision</a:t>
            </a:r>
            <a:r>
              <a:rPr lang="en-US" sz="2000" dirty="0"/>
              <a:t> 76, </a:t>
            </a:r>
            <a:r>
              <a:rPr lang="en-US" sz="2000" dirty="0" err="1"/>
              <a:t>Antwniadou</a:t>
            </a:r>
            <a:r>
              <a:rPr lang="en-US" sz="2000" dirty="0"/>
              <a:t> Building, 5th floor, 10434, Athens</a:t>
            </a:r>
          </a:p>
          <a:p>
            <a:pPr algn="just"/>
            <a:r>
              <a:rPr lang="en-US" sz="2000" dirty="0"/>
              <a:t>Tel	: 	210 8203169 	</a:t>
            </a:r>
          </a:p>
          <a:p>
            <a:pPr algn="just"/>
            <a:r>
              <a:rPr lang="en-US" sz="2000" dirty="0"/>
              <a:t>Email	: 	sspyrou@aueb.gr </a:t>
            </a:r>
            <a:endParaRPr lang="el-GR" sz="2000" dirty="0"/>
          </a:p>
        </p:txBody>
      </p:sp>
    </p:spTree>
    <p:extLst>
      <p:ext uri="{BB962C8B-B14F-4D97-AF65-F5344CB8AC3E}">
        <p14:creationId xmlns:p14="http://schemas.microsoft.com/office/powerpoint/2010/main" val="35687525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493146FE-54A9-93AC-AFB2-1AC2E9CB9443}"/>
              </a:ext>
            </a:extLst>
          </p:cNvPr>
          <p:cNvSpPr>
            <a:spLocks noGrp="1"/>
          </p:cNvSpPr>
          <p:nvPr>
            <p:ph type="title"/>
          </p:nvPr>
        </p:nvSpPr>
        <p:spPr>
          <a:xfrm>
            <a:off x="517689" y="340412"/>
            <a:ext cx="10515600" cy="681250"/>
          </a:xfrm>
        </p:spPr>
        <p:txBody>
          <a:bodyPr>
            <a:normAutofit/>
          </a:bodyPr>
          <a:lstStyle/>
          <a:p>
            <a:r>
              <a:rPr lang="en-GB" sz="3600" b="1" dirty="0"/>
              <a:t>Introduction</a:t>
            </a:r>
            <a:r>
              <a:rPr lang="el-GR" sz="3600" b="1" dirty="0"/>
              <a:t> </a:t>
            </a:r>
          </a:p>
        </p:txBody>
      </p:sp>
      <p:sp>
        <p:nvSpPr>
          <p:cNvPr id="3" name="Θέση περιεχομένου 2">
            <a:extLst>
              <a:ext uri="{FF2B5EF4-FFF2-40B4-BE49-F238E27FC236}">
                <a16:creationId xmlns:a16="http://schemas.microsoft.com/office/drawing/2014/main" id="{84A5360A-59BF-96D8-61E4-BB5917A2EF84}"/>
              </a:ext>
            </a:extLst>
          </p:cNvPr>
          <p:cNvSpPr>
            <a:spLocks noGrp="1"/>
          </p:cNvSpPr>
          <p:nvPr>
            <p:ph idx="1"/>
          </p:nvPr>
        </p:nvSpPr>
        <p:spPr>
          <a:xfrm>
            <a:off x="621382" y="1099760"/>
            <a:ext cx="11152695" cy="5417828"/>
          </a:xfrm>
        </p:spPr>
        <p:txBody>
          <a:bodyPr>
            <a:normAutofit/>
          </a:bodyPr>
          <a:lstStyle/>
          <a:p>
            <a:pPr algn="just"/>
            <a:r>
              <a:rPr lang="en-US" sz="2200" dirty="0"/>
              <a:t>The goal of this course is to </a:t>
            </a:r>
            <a:r>
              <a:rPr lang="en-US" sz="2200" dirty="0">
                <a:solidFill>
                  <a:srgbClr val="FF0000"/>
                </a:solidFill>
              </a:rPr>
              <a:t>analyze corporate decisions </a:t>
            </a:r>
            <a:r>
              <a:rPr lang="en-US" sz="2200" dirty="0"/>
              <a:t>from a </a:t>
            </a:r>
            <a:r>
              <a:rPr lang="en-US" sz="2200" dirty="0">
                <a:solidFill>
                  <a:srgbClr val="FF0000"/>
                </a:solidFill>
              </a:rPr>
              <a:t>financial perspective </a:t>
            </a:r>
          </a:p>
          <a:p>
            <a:pPr algn="just"/>
            <a:r>
              <a:rPr lang="en-US" sz="2200" dirty="0"/>
              <a:t>Focus: </a:t>
            </a:r>
            <a:r>
              <a:rPr lang="en-US" sz="2200" dirty="0">
                <a:solidFill>
                  <a:srgbClr val="FF0000"/>
                </a:solidFill>
              </a:rPr>
              <a:t>investment and financing decisions, valuation, and the treatment of risk </a:t>
            </a:r>
          </a:p>
          <a:p>
            <a:pPr algn="just"/>
            <a:endParaRPr lang="en-US" sz="2200" dirty="0"/>
          </a:p>
          <a:p>
            <a:pPr algn="just"/>
            <a:r>
              <a:rPr lang="en-US" sz="2200" dirty="0"/>
              <a:t>The course covers issues such as: </a:t>
            </a:r>
          </a:p>
          <a:p>
            <a:pPr marL="0" indent="0" algn="just">
              <a:buNone/>
            </a:pPr>
            <a:r>
              <a:rPr lang="en-US" sz="2200" dirty="0"/>
              <a:t>	→	the decision to go public </a:t>
            </a:r>
          </a:p>
          <a:p>
            <a:pPr marL="0" indent="0" algn="just">
              <a:buNone/>
            </a:pPr>
            <a:r>
              <a:rPr lang="en-US" sz="2200" dirty="0"/>
              <a:t>	→	financial statement analysis</a:t>
            </a:r>
          </a:p>
          <a:p>
            <a:pPr marL="0" indent="0" algn="just">
              <a:buNone/>
            </a:pPr>
            <a:r>
              <a:rPr lang="en-US" sz="2200" dirty="0"/>
              <a:t>	→	capital budgeting techniques</a:t>
            </a:r>
          </a:p>
          <a:p>
            <a:pPr marL="0" indent="0" algn="just">
              <a:buNone/>
            </a:pPr>
            <a:r>
              <a:rPr lang="en-US" sz="2200" dirty="0"/>
              <a:t>	→	the estimation of the cost of capital</a:t>
            </a:r>
          </a:p>
          <a:p>
            <a:pPr marL="0" indent="0" algn="just">
              <a:buNone/>
            </a:pPr>
            <a:r>
              <a:rPr lang="en-US" sz="2200" dirty="0"/>
              <a:t>	→	the valuation of stocks and bonds </a:t>
            </a:r>
          </a:p>
          <a:p>
            <a:pPr marL="0" indent="0" algn="just">
              <a:buNone/>
            </a:pPr>
            <a:r>
              <a:rPr lang="en-US" sz="2200" dirty="0"/>
              <a:t>	→	the risk-return trade-off </a:t>
            </a:r>
          </a:p>
          <a:p>
            <a:pPr marL="0" indent="0" algn="just">
              <a:buNone/>
            </a:pPr>
            <a:r>
              <a:rPr lang="en-US" sz="2200" dirty="0"/>
              <a:t>	→	the capital structure and the dividend policy of corporations </a:t>
            </a:r>
          </a:p>
          <a:p>
            <a:pPr algn="just"/>
            <a:endParaRPr lang="en-US" dirty="0"/>
          </a:p>
          <a:p>
            <a:endParaRPr lang="el-GR" dirty="0"/>
          </a:p>
        </p:txBody>
      </p:sp>
    </p:spTree>
    <p:extLst>
      <p:ext uri="{BB962C8B-B14F-4D97-AF65-F5344CB8AC3E}">
        <p14:creationId xmlns:p14="http://schemas.microsoft.com/office/powerpoint/2010/main" val="1548115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939E9851-BDD0-2BC6-A7B8-76D35E126A09}"/>
              </a:ext>
            </a:extLst>
          </p:cNvPr>
          <p:cNvSpPr>
            <a:spLocks noGrp="1"/>
          </p:cNvSpPr>
          <p:nvPr>
            <p:ph idx="1"/>
          </p:nvPr>
        </p:nvSpPr>
        <p:spPr>
          <a:xfrm>
            <a:off x="361360" y="989814"/>
            <a:ext cx="11469279" cy="5750350"/>
          </a:xfrm>
        </p:spPr>
        <p:txBody>
          <a:bodyPr>
            <a:normAutofit fontScale="25000" lnSpcReduction="20000"/>
          </a:bodyPr>
          <a:lstStyle/>
          <a:p>
            <a:pPr marL="0" indent="0">
              <a:buNone/>
            </a:pPr>
            <a:r>
              <a:rPr lang="en-US" dirty="0"/>
              <a:t> </a:t>
            </a:r>
          </a:p>
          <a:p>
            <a:r>
              <a:rPr lang="en-US" sz="8000" dirty="0">
                <a:solidFill>
                  <a:srgbClr val="FF0000"/>
                </a:solidFill>
              </a:rPr>
              <a:t>Thematic area 1: Introduction to Financial Management </a:t>
            </a:r>
          </a:p>
          <a:p>
            <a:r>
              <a:rPr lang="en-US" sz="8000" dirty="0"/>
              <a:t>Initial Public Offerings</a:t>
            </a:r>
          </a:p>
          <a:p>
            <a:r>
              <a:rPr lang="en-US" sz="8000" dirty="0"/>
              <a:t>Equity Valuation</a:t>
            </a:r>
          </a:p>
          <a:p>
            <a:r>
              <a:rPr lang="en-US" sz="8000" dirty="0"/>
              <a:t>Financial Statement Analysis</a:t>
            </a:r>
          </a:p>
          <a:p>
            <a:pPr marL="0" indent="0">
              <a:buNone/>
            </a:pPr>
            <a:r>
              <a:rPr lang="en-US" sz="8000" dirty="0"/>
              <a:t> </a:t>
            </a:r>
          </a:p>
          <a:p>
            <a:r>
              <a:rPr lang="en-US" sz="8000" dirty="0">
                <a:solidFill>
                  <a:srgbClr val="FF0000"/>
                </a:solidFill>
              </a:rPr>
              <a:t>Thematic area 2: Fixed Income Securities </a:t>
            </a:r>
          </a:p>
          <a:p>
            <a:r>
              <a:rPr lang="en-US" sz="8000" dirty="0"/>
              <a:t>Valuing bonds using present value</a:t>
            </a:r>
          </a:p>
          <a:p>
            <a:r>
              <a:rPr lang="en-US" sz="8000" dirty="0"/>
              <a:t>The term structure of interest rates, yield curves  </a:t>
            </a:r>
          </a:p>
          <a:p>
            <a:r>
              <a:rPr lang="en-US" sz="8000" dirty="0"/>
              <a:t>The risk of default, credit rating</a:t>
            </a:r>
          </a:p>
          <a:p>
            <a:r>
              <a:rPr lang="en-US" sz="8000" dirty="0"/>
              <a:t>Duration, Convexity</a:t>
            </a:r>
          </a:p>
          <a:p>
            <a:endParaRPr lang="en-US" sz="8000" dirty="0"/>
          </a:p>
          <a:p>
            <a:r>
              <a:rPr lang="en-US" sz="8000" dirty="0">
                <a:solidFill>
                  <a:srgbClr val="FF0000"/>
                </a:solidFill>
              </a:rPr>
              <a:t>Thematic area 3: Swap Markets </a:t>
            </a:r>
          </a:p>
          <a:p>
            <a:r>
              <a:rPr lang="en-US" sz="8000" dirty="0"/>
              <a:t>Interest Rate Swaps (IRS) and Currency Swaps (CS)</a:t>
            </a:r>
          </a:p>
          <a:p>
            <a:r>
              <a:rPr lang="en-US" sz="8000" dirty="0"/>
              <a:t>The use of IRS to transform the nature of assets/liabilities </a:t>
            </a:r>
          </a:p>
          <a:p>
            <a:r>
              <a:rPr lang="en-US" sz="8000" dirty="0"/>
              <a:t>The use of CS to transform the nature of assets/liabilities</a:t>
            </a:r>
          </a:p>
          <a:p>
            <a:r>
              <a:rPr lang="en-US" sz="8000" dirty="0"/>
              <a:t>Swap Valuation</a:t>
            </a:r>
          </a:p>
          <a:p>
            <a:endParaRPr lang="en-US" sz="7200" dirty="0"/>
          </a:p>
          <a:p>
            <a:endParaRPr lang="el-GR" dirty="0"/>
          </a:p>
        </p:txBody>
      </p:sp>
      <p:sp>
        <p:nvSpPr>
          <p:cNvPr id="8" name="Τίτλος 1">
            <a:extLst>
              <a:ext uri="{FF2B5EF4-FFF2-40B4-BE49-F238E27FC236}">
                <a16:creationId xmlns:a16="http://schemas.microsoft.com/office/drawing/2014/main" id="{E8596B1C-B1AF-58DB-C7B1-E47C53B79153}"/>
              </a:ext>
            </a:extLst>
          </p:cNvPr>
          <p:cNvSpPr>
            <a:spLocks noGrp="1"/>
          </p:cNvSpPr>
          <p:nvPr>
            <p:ph type="title"/>
          </p:nvPr>
        </p:nvSpPr>
        <p:spPr>
          <a:xfrm>
            <a:off x="508262" y="308564"/>
            <a:ext cx="10515600" cy="681250"/>
          </a:xfrm>
        </p:spPr>
        <p:txBody>
          <a:bodyPr>
            <a:normAutofit/>
          </a:bodyPr>
          <a:lstStyle/>
          <a:p>
            <a:r>
              <a:rPr lang="en-GB" sz="3600" b="1" dirty="0"/>
              <a:t>Introduction</a:t>
            </a:r>
            <a:r>
              <a:rPr lang="el-GR" sz="3600" b="1" dirty="0"/>
              <a:t> </a:t>
            </a:r>
          </a:p>
        </p:txBody>
      </p:sp>
    </p:spTree>
    <p:extLst>
      <p:ext uri="{BB962C8B-B14F-4D97-AF65-F5344CB8AC3E}">
        <p14:creationId xmlns:p14="http://schemas.microsoft.com/office/powerpoint/2010/main" val="17306256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263728E9-1D98-3A12-49AC-84E415506483}"/>
              </a:ext>
            </a:extLst>
          </p:cNvPr>
          <p:cNvSpPr>
            <a:spLocks noGrp="1"/>
          </p:cNvSpPr>
          <p:nvPr>
            <p:ph idx="1"/>
          </p:nvPr>
        </p:nvSpPr>
        <p:spPr>
          <a:xfrm>
            <a:off x="517689" y="1159496"/>
            <a:ext cx="11189618" cy="5269583"/>
          </a:xfrm>
        </p:spPr>
        <p:txBody>
          <a:bodyPr>
            <a:normAutofit fontScale="47500" lnSpcReduction="20000"/>
          </a:bodyPr>
          <a:lstStyle/>
          <a:p>
            <a:r>
              <a:rPr lang="en-US" sz="4200" b="1" dirty="0">
                <a:solidFill>
                  <a:srgbClr val="FF0000"/>
                </a:solidFill>
              </a:rPr>
              <a:t>Thematic area 4: Cash flows for investment analysis</a:t>
            </a:r>
          </a:p>
          <a:p>
            <a:r>
              <a:rPr lang="en-US" sz="4200" dirty="0"/>
              <a:t>Accounting earnings vs cash flows</a:t>
            </a:r>
          </a:p>
          <a:p>
            <a:r>
              <a:rPr lang="en-US" sz="4200" dirty="0"/>
              <a:t>Cash flows for the firm and the equity investors</a:t>
            </a:r>
          </a:p>
          <a:p>
            <a:pPr marL="0" indent="0">
              <a:buNone/>
            </a:pPr>
            <a:r>
              <a:rPr lang="en-US" sz="4200" dirty="0"/>
              <a:t> </a:t>
            </a:r>
          </a:p>
          <a:p>
            <a:r>
              <a:rPr lang="en-US" sz="4200" b="1" dirty="0">
                <a:solidFill>
                  <a:srgbClr val="FF0000"/>
                </a:solidFill>
              </a:rPr>
              <a:t>Thematic area 5: Investment decision rules &amp; capital budgeting </a:t>
            </a:r>
          </a:p>
          <a:p>
            <a:r>
              <a:rPr lang="en-US" sz="4200" dirty="0"/>
              <a:t>Accounting-income based decision rules</a:t>
            </a:r>
          </a:p>
          <a:p>
            <a:r>
              <a:rPr lang="en-US" sz="4200" dirty="0"/>
              <a:t>Net Present Value (NPV) </a:t>
            </a:r>
          </a:p>
          <a:p>
            <a:r>
              <a:rPr lang="en-US" sz="4200" dirty="0"/>
              <a:t>Payback period</a:t>
            </a:r>
          </a:p>
          <a:p>
            <a:r>
              <a:rPr lang="en-US" sz="4200" dirty="0"/>
              <a:t>Internal rate of return (IRR)</a:t>
            </a:r>
          </a:p>
          <a:p>
            <a:pPr marL="0" indent="0">
              <a:buNone/>
            </a:pPr>
            <a:r>
              <a:rPr lang="en-US" sz="4200" dirty="0"/>
              <a:t> </a:t>
            </a:r>
          </a:p>
          <a:p>
            <a:r>
              <a:rPr lang="en-US" sz="4200" b="1" dirty="0">
                <a:solidFill>
                  <a:srgbClr val="FF0000"/>
                </a:solidFill>
              </a:rPr>
              <a:t>Thematic area 6: Risk – Return</a:t>
            </a:r>
          </a:p>
          <a:p>
            <a:r>
              <a:rPr lang="en-US" sz="4200" dirty="0"/>
              <a:t>Portfolio risk and diversification</a:t>
            </a:r>
          </a:p>
          <a:p>
            <a:r>
              <a:rPr lang="en-US" sz="4200" dirty="0"/>
              <a:t>The capital asset pricing model (CAPM)</a:t>
            </a:r>
          </a:p>
          <a:p>
            <a:r>
              <a:rPr lang="en-US" sz="4200" dirty="0"/>
              <a:t>Cost of Capital</a:t>
            </a:r>
          </a:p>
          <a:p>
            <a:pPr marL="0" indent="0">
              <a:buNone/>
            </a:pPr>
            <a:r>
              <a:rPr lang="en-US" sz="3600" dirty="0"/>
              <a:t> </a:t>
            </a:r>
          </a:p>
          <a:p>
            <a:endParaRPr lang="el-GR" dirty="0"/>
          </a:p>
        </p:txBody>
      </p:sp>
      <p:sp>
        <p:nvSpPr>
          <p:cNvPr id="4" name="Τίτλος 1">
            <a:extLst>
              <a:ext uri="{FF2B5EF4-FFF2-40B4-BE49-F238E27FC236}">
                <a16:creationId xmlns:a16="http://schemas.microsoft.com/office/drawing/2014/main" id="{308051E0-E85F-F894-327F-859FB94A93D8}"/>
              </a:ext>
            </a:extLst>
          </p:cNvPr>
          <p:cNvSpPr>
            <a:spLocks noGrp="1"/>
          </p:cNvSpPr>
          <p:nvPr>
            <p:ph type="title"/>
          </p:nvPr>
        </p:nvSpPr>
        <p:spPr>
          <a:xfrm>
            <a:off x="517689" y="340412"/>
            <a:ext cx="10515600" cy="681250"/>
          </a:xfrm>
        </p:spPr>
        <p:txBody>
          <a:bodyPr>
            <a:normAutofit/>
          </a:bodyPr>
          <a:lstStyle/>
          <a:p>
            <a:r>
              <a:rPr lang="en-GB" sz="3600" b="1" dirty="0"/>
              <a:t>Introduction</a:t>
            </a:r>
            <a:r>
              <a:rPr lang="el-GR" sz="3600" b="1" dirty="0"/>
              <a:t> </a:t>
            </a:r>
          </a:p>
        </p:txBody>
      </p:sp>
    </p:spTree>
    <p:extLst>
      <p:ext uri="{BB962C8B-B14F-4D97-AF65-F5344CB8AC3E}">
        <p14:creationId xmlns:p14="http://schemas.microsoft.com/office/powerpoint/2010/main" val="23305225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2821276A-FBA3-0591-E036-419E9827A2EF}"/>
              </a:ext>
            </a:extLst>
          </p:cNvPr>
          <p:cNvSpPr>
            <a:spLocks noGrp="1"/>
          </p:cNvSpPr>
          <p:nvPr>
            <p:ph idx="1"/>
          </p:nvPr>
        </p:nvSpPr>
        <p:spPr>
          <a:xfrm>
            <a:off x="630811" y="1423447"/>
            <a:ext cx="10515600" cy="4826523"/>
          </a:xfrm>
        </p:spPr>
        <p:txBody>
          <a:bodyPr/>
          <a:lstStyle/>
          <a:p>
            <a:r>
              <a:rPr lang="en-US" sz="2000" b="1" dirty="0">
                <a:solidFill>
                  <a:srgbClr val="FF0000"/>
                </a:solidFill>
              </a:rPr>
              <a:t>Thematic area 7: Capital Structure</a:t>
            </a:r>
          </a:p>
          <a:p>
            <a:r>
              <a:rPr lang="en-US" sz="2000" dirty="0"/>
              <a:t>Theories of capital structure </a:t>
            </a:r>
          </a:p>
          <a:p>
            <a:r>
              <a:rPr lang="en-US" sz="2000" dirty="0"/>
              <a:t>The after-tax weighted average cost of capital (WACC)</a:t>
            </a:r>
          </a:p>
          <a:p>
            <a:endParaRPr lang="en-US" sz="2000" dirty="0"/>
          </a:p>
          <a:p>
            <a:r>
              <a:rPr lang="en-US" sz="2000" b="1" dirty="0">
                <a:solidFill>
                  <a:srgbClr val="FF0000"/>
                </a:solidFill>
              </a:rPr>
              <a:t>Thematic area 8: Payout Policy </a:t>
            </a:r>
          </a:p>
          <a:p>
            <a:r>
              <a:rPr lang="en-US" sz="2000" dirty="0"/>
              <a:t>Dividend payments and stock repurchases</a:t>
            </a:r>
          </a:p>
          <a:p>
            <a:r>
              <a:rPr lang="en-US" sz="2000" dirty="0"/>
              <a:t>Empirical evidence on dividend policy</a:t>
            </a:r>
          </a:p>
          <a:p>
            <a:r>
              <a:rPr lang="en-US" sz="2000" dirty="0"/>
              <a:t>The payout controversy</a:t>
            </a:r>
          </a:p>
          <a:p>
            <a:endParaRPr lang="el-GR" dirty="0"/>
          </a:p>
        </p:txBody>
      </p:sp>
      <p:sp>
        <p:nvSpPr>
          <p:cNvPr id="4" name="Τίτλος 1">
            <a:extLst>
              <a:ext uri="{FF2B5EF4-FFF2-40B4-BE49-F238E27FC236}">
                <a16:creationId xmlns:a16="http://schemas.microsoft.com/office/drawing/2014/main" id="{BC226708-B777-F278-3B1B-79F15259ECB0}"/>
              </a:ext>
            </a:extLst>
          </p:cNvPr>
          <p:cNvSpPr>
            <a:spLocks noGrp="1"/>
          </p:cNvSpPr>
          <p:nvPr>
            <p:ph type="title"/>
          </p:nvPr>
        </p:nvSpPr>
        <p:spPr>
          <a:xfrm>
            <a:off x="725078" y="288564"/>
            <a:ext cx="10515600" cy="784945"/>
          </a:xfrm>
        </p:spPr>
        <p:txBody>
          <a:bodyPr>
            <a:normAutofit/>
          </a:bodyPr>
          <a:lstStyle/>
          <a:p>
            <a:r>
              <a:rPr lang="en-GB" sz="3600" b="1" dirty="0"/>
              <a:t>Introduction</a:t>
            </a:r>
            <a:r>
              <a:rPr lang="el-GR" sz="3600" b="1" dirty="0"/>
              <a:t> </a:t>
            </a:r>
          </a:p>
        </p:txBody>
      </p:sp>
    </p:spTree>
    <p:extLst>
      <p:ext uri="{BB962C8B-B14F-4D97-AF65-F5344CB8AC3E}">
        <p14:creationId xmlns:p14="http://schemas.microsoft.com/office/powerpoint/2010/main" val="12911665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D3E342F4-228E-9D83-2B79-222718318305}"/>
              </a:ext>
            </a:extLst>
          </p:cNvPr>
          <p:cNvSpPr>
            <a:spLocks noGrp="1"/>
          </p:cNvSpPr>
          <p:nvPr>
            <p:ph idx="1"/>
          </p:nvPr>
        </p:nvSpPr>
        <p:spPr>
          <a:xfrm>
            <a:off x="611957" y="1420272"/>
            <a:ext cx="11030146" cy="4351338"/>
          </a:xfrm>
        </p:spPr>
        <p:txBody>
          <a:bodyPr/>
          <a:lstStyle/>
          <a:p>
            <a:r>
              <a:rPr lang="en-US" sz="2000" b="1" dirty="0">
                <a:solidFill>
                  <a:srgbClr val="FF0000"/>
                </a:solidFill>
              </a:rPr>
              <a:t>INDICATIVE READING MATERIAL </a:t>
            </a:r>
          </a:p>
          <a:p>
            <a:pPr marL="0" indent="0">
              <a:buNone/>
            </a:pPr>
            <a:r>
              <a:rPr lang="en-US" sz="2000" dirty="0"/>
              <a:t> </a:t>
            </a:r>
          </a:p>
          <a:p>
            <a:r>
              <a:rPr lang="en-US" sz="2000" dirty="0"/>
              <a:t>Lecture notes/slides uploaded in e-class</a:t>
            </a:r>
          </a:p>
          <a:p>
            <a:endParaRPr lang="en-US" sz="2000" dirty="0"/>
          </a:p>
          <a:p>
            <a:r>
              <a:rPr lang="en-US" sz="2000" b="1" dirty="0">
                <a:solidFill>
                  <a:srgbClr val="FF0000"/>
                </a:solidFill>
              </a:rPr>
              <a:t>Berk, J., De </a:t>
            </a:r>
            <a:r>
              <a:rPr lang="en-US" sz="2000" b="1" dirty="0" err="1">
                <a:solidFill>
                  <a:srgbClr val="FF0000"/>
                </a:solidFill>
              </a:rPr>
              <a:t>Martzo</a:t>
            </a:r>
            <a:r>
              <a:rPr lang="en-US" sz="2000" b="1" dirty="0">
                <a:solidFill>
                  <a:srgbClr val="FF0000"/>
                </a:solidFill>
              </a:rPr>
              <a:t>, P., 2017 “Corporate Finance” </a:t>
            </a:r>
            <a:r>
              <a:rPr lang="en-US" sz="2000" dirty="0"/>
              <a:t>Pearson publications, 3rd edition </a:t>
            </a:r>
          </a:p>
          <a:p>
            <a:r>
              <a:rPr lang="en-US" sz="2000" dirty="0"/>
              <a:t>(or a more recent edition)</a:t>
            </a:r>
          </a:p>
          <a:p>
            <a:endParaRPr lang="en-US" sz="2000" dirty="0"/>
          </a:p>
          <a:p>
            <a:r>
              <a:rPr lang="en-US" sz="2000" dirty="0"/>
              <a:t>Other references - publications in the area </a:t>
            </a:r>
            <a:r>
              <a:rPr lang="en-US" sz="2000" i="1" dirty="0"/>
              <a:t>as discussed during lectures</a:t>
            </a:r>
          </a:p>
          <a:p>
            <a:endParaRPr lang="el-GR" dirty="0"/>
          </a:p>
        </p:txBody>
      </p:sp>
      <p:sp>
        <p:nvSpPr>
          <p:cNvPr id="4" name="Τίτλος 1">
            <a:extLst>
              <a:ext uri="{FF2B5EF4-FFF2-40B4-BE49-F238E27FC236}">
                <a16:creationId xmlns:a16="http://schemas.microsoft.com/office/drawing/2014/main" id="{8BCBEDBD-CA45-4068-9135-3576AE0C1C6F}"/>
              </a:ext>
            </a:extLst>
          </p:cNvPr>
          <p:cNvSpPr>
            <a:spLocks noGrp="1"/>
          </p:cNvSpPr>
          <p:nvPr>
            <p:ph type="title"/>
          </p:nvPr>
        </p:nvSpPr>
        <p:spPr>
          <a:xfrm>
            <a:off x="611957" y="312131"/>
            <a:ext cx="10515600" cy="737811"/>
          </a:xfrm>
        </p:spPr>
        <p:txBody>
          <a:bodyPr>
            <a:normAutofit/>
          </a:bodyPr>
          <a:lstStyle/>
          <a:p>
            <a:r>
              <a:rPr lang="en-GB" sz="3600" b="1" dirty="0"/>
              <a:t>Introduction</a:t>
            </a:r>
            <a:r>
              <a:rPr lang="el-GR" sz="3600" b="1" dirty="0"/>
              <a:t> </a:t>
            </a:r>
          </a:p>
        </p:txBody>
      </p:sp>
    </p:spTree>
    <p:extLst>
      <p:ext uri="{BB962C8B-B14F-4D97-AF65-F5344CB8AC3E}">
        <p14:creationId xmlns:p14="http://schemas.microsoft.com/office/powerpoint/2010/main" val="2737055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F0FEF57F-5977-8FA6-FBCB-3F98CDA61EBB}"/>
              </a:ext>
            </a:extLst>
          </p:cNvPr>
          <p:cNvSpPr>
            <a:spLocks noGrp="1"/>
          </p:cNvSpPr>
          <p:nvPr>
            <p:ph idx="1"/>
          </p:nvPr>
        </p:nvSpPr>
        <p:spPr>
          <a:xfrm>
            <a:off x="574250" y="1184601"/>
            <a:ext cx="11171548" cy="5319893"/>
          </a:xfrm>
        </p:spPr>
        <p:txBody>
          <a:bodyPr>
            <a:normAutofit/>
          </a:bodyPr>
          <a:lstStyle/>
          <a:p>
            <a:pPr algn="just"/>
            <a:r>
              <a:rPr lang="en-US" sz="2000" dirty="0"/>
              <a:t>ASSESMENT: </a:t>
            </a:r>
            <a:r>
              <a:rPr lang="en-US" sz="2000" b="1" dirty="0">
                <a:solidFill>
                  <a:srgbClr val="FF0000"/>
                </a:solidFill>
              </a:rPr>
              <a:t>Written Examination: 70%; Assignment: 30% </a:t>
            </a:r>
          </a:p>
          <a:p>
            <a:pPr algn="just"/>
            <a:endParaRPr lang="en-US" sz="2000" dirty="0"/>
          </a:p>
          <a:p>
            <a:pPr algn="just"/>
            <a:r>
              <a:rPr lang="en-US" sz="2000" dirty="0"/>
              <a:t>You are required to write a </a:t>
            </a:r>
            <a:r>
              <a:rPr lang="en-US" sz="2000" dirty="0">
                <a:solidFill>
                  <a:srgbClr val="FF0000"/>
                </a:solidFill>
              </a:rPr>
              <a:t>3000 - 4000 word essay </a:t>
            </a:r>
            <a:r>
              <a:rPr lang="en-US" sz="2000" dirty="0"/>
              <a:t>on the chosen topic and </a:t>
            </a:r>
          </a:p>
          <a:p>
            <a:pPr algn="just"/>
            <a:r>
              <a:rPr lang="en-US" sz="2000" dirty="0"/>
              <a:t>Prepare a </a:t>
            </a:r>
            <a:r>
              <a:rPr lang="en-US" sz="2000" dirty="0">
                <a:solidFill>
                  <a:srgbClr val="FF0000"/>
                </a:solidFill>
              </a:rPr>
              <a:t>10 – 15 minute power-point presentation </a:t>
            </a:r>
            <a:r>
              <a:rPr lang="en-US" sz="2000" dirty="0"/>
              <a:t>of the essay </a:t>
            </a:r>
          </a:p>
          <a:p>
            <a:pPr algn="just"/>
            <a:r>
              <a:rPr lang="en-US" sz="2000" dirty="0"/>
              <a:t>Group assignments are allowed (up to </a:t>
            </a:r>
            <a:r>
              <a:rPr lang="en-US" sz="2000" dirty="0">
                <a:solidFill>
                  <a:srgbClr val="FF0000"/>
                </a:solidFill>
              </a:rPr>
              <a:t>two people </a:t>
            </a:r>
            <a:r>
              <a:rPr lang="en-US" sz="2000" dirty="0"/>
              <a:t>in a team) </a:t>
            </a:r>
          </a:p>
          <a:p>
            <a:pPr algn="just"/>
            <a:endParaRPr lang="en-US" sz="2000" dirty="0"/>
          </a:p>
          <a:p>
            <a:pPr algn="just"/>
            <a:r>
              <a:rPr lang="en-US" sz="2000" b="1" dirty="0">
                <a:solidFill>
                  <a:srgbClr val="FF0000"/>
                </a:solidFill>
              </a:rPr>
              <a:t>Assignment Timeline:</a:t>
            </a:r>
          </a:p>
          <a:p>
            <a:pPr algn="just"/>
            <a:r>
              <a:rPr lang="en-US" sz="2000" b="1" dirty="0">
                <a:solidFill>
                  <a:srgbClr val="FF0000"/>
                </a:solidFill>
              </a:rPr>
              <a:t>Choose a topic: </a:t>
            </a:r>
            <a:r>
              <a:rPr lang="en-US" sz="2000" dirty="0"/>
              <a:t>by the </a:t>
            </a:r>
            <a:r>
              <a:rPr lang="en-US" sz="2000" b="1" dirty="0">
                <a:solidFill>
                  <a:srgbClr val="FF0000"/>
                </a:solidFill>
              </a:rPr>
              <a:t>2</a:t>
            </a:r>
            <a:r>
              <a:rPr lang="en-US" sz="2000" b="1" baseline="30000" dirty="0">
                <a:solidFill>
                  <a:srgbClr val="FF0000"/>
                </a:solidFill>
              </a:rPr>
              <a:t>nd</a:t>
            </a:r>
            <a:r>
              <a:rPr lang="en-US" sz="2000" b="1" dirty="0">
                <a:solidFill>
                  <a:srgbClr val="FF0000"/>
                </a:solidFill>
              </a:rPr>
              <a:t> Lecture </a:t>
            </a:r>
            <a:r>
              <a:rPr lang="en-US" sz="2000" dirty="0"/>
              <a:t>you should email me the chosen topic and team members  </a:t>
            </a:r>
          </a:p>
          <a:p>
            <a:pPr algn="just"/>
            <a:r>
              <a:rPr lang="en-US" sz="2000" b="1" dirty="0">
                <a:solidFill>
                  <a:srgbClr val="FF0000"/>
                </a:solidFill>
              </a:rPr>
              <a:t>Submission: </a:t>
            </a:r>
            <a:r>
              <a:rPr lang="en-US" sz="2000" dirty="0"/>
              <a:t> by the </a:t>
            </a:r>
            <a:r>
              <a:rPr lang="en-US" sz="2000" b="1" dirty="0">
                <a:solidFill>
                  <a:srgbClr val="FF0000"/>
                </a:solidFill>
              </a:rPr>
              <a:t>6</a:t>
            </a:r>
            <a:r>
              <a:rPr lang="en-US" sz="2000" b="1" baseline="30000" dirty="0">
                <a:solidFill>
                  <a:srgbClr val="FF0000"/>
                </a:solidFill>
              </a:rPr>
              <a:t>th</a:t>
            </a:r>
            <a:r>
              <a:rPr lang="en-US" sz="2000" b="1" dirty="0">
                <a:solidFill>
                  <a:srgbClr val="FF0000"/>
                </a:solidFill>
              </a:rPr>
              <a:t> Lecture </a:t>
            </a:r>
            <a:r>
              <a:rPr lang="en-US" sz="2000" dirty="0"/>
              <a:t>email me the word and power-point files </a:t>
            </a:r>
          </a:p>
          <a:p>
            <a:pPr algn="just"/>
            <a:r>
              <a:rPr lang="en-US" sz="2000" dirty="0"/>
              <a:t>Presentation: during the </a:t>
            </a:r>
            <a:r>
              <a:rPr lang="en-US" sz="2000" b="1" dirty="0">
                <a:solidFill>
                  <a:srgbClr val="FF0000"/>
                </a:solidFill>
              </a:rPr>
              <a:t>6th and 7th Lecture </a:t>
            </a:r>
          </a:p>
          <a:p>
            <a:pPr algn="just"/>
            <a:endParaRPr lang="en-US" sz="2000" dirty="0"/>
          </a:p>
          <a:p>
            <a:pPr algn="just"/>
            <a:r>
              <a:rPr lang="en-US" sz="2000" dirty="0"/>
              <a:t>Next, I will present suggested topics/titles </a:t>
            </a:r>
          </a:p>
          <a:p>
            <a:pPr algn="just"/>
            <a:r>
              <a:rPr lang="en-US" sz="2000" dirty="0"/>
              <a:t>You may also suggest your own title; however, it should be </a:t>
            </a:r>
            <a:r>
              <a:rPr lang="en-US" sz="2000" dirty="0">
                <a:solidFill>
                  <a:srgbClr val="FF0000"/>
                </a:solidFill>
              </a:rPr>
              <a:t>related to the syllabus </a:t>
            </a:r>
            <a:r>
              <a:rPr lang="en-US" sz="2000" dirty="0"/>
              <a:t>of the module. </a:t>
            </a:r>
            <a:endParaRPr lang="el-GR" sz="2000" dirty="0"/>
          </a:p>
        </p:txBody>
      </p:sp>
      <p:sp>
        <p:nvSpPr>
          <p:cNvPr id="4" name="Τίτλος 1">
            <a:extLst>
              <a:ext uri="{FF2B5EF4-FFF2-40B4-BE49-F238E27FC236}">
                <a16:creationId xmlns:a16="http://schemas.microsoft.com/office/drawing/2014/main" id="{D40C9316-691E-3AA3-899B-68233FC31479}"/>
              </a:ext>
            </a:extLst>
          </p:cNvPr>
          <p:cNvSpPr>
            <a:spLocks noGrp="1"/>
          </p:cNvSpPr>
          <p:nvPr>
            <p:ph type="title"/>
          </p:nvPr>
        </p:nvSpPr>
        <p:spPr>
          <a:xfrm>
            <a:off x="574250" y="274424"/>
            <a:ext cx="10515600" cy="813226"/>
          </a:xfrm>
        </p:spPr>
        <p:txBody>
          <a:bodyPr>
            <a:normAutofit/>
          </a:bodyPr>
          <a:lstStyle/>
          <a:p>
            <a:r>
              <a:rPr lang="en-GB" sz="3600" b="1" dirty="0"/>
              <a:t>Introduction</a:t>
            </a:r>
            <a:r>
              <a:rPr lang="el-GR" sz="3600" b="1" dirty="0"/>
              <a:t> </a:t>
            </a:r>
          </a:p>
        </p:txBody>
      </p:sp>
    </p:spTree>
    <p:extLst>
      <p:ext uri="{BB962C8B-B14F-4D97-AF65-F5344CB8AC3E}">
        <p14:creationId xmlns:p14="http://schemas.microsoft.com/office/powerpoint/2010/main" val="21994405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1310060F-A249-2416-5FE4-C912556F8CB2}"/>
              </a:ext>
            </a:extLst>
          </p:cNvPr>
          <p:cNvSpPr>
            <a:spLocks noGrp="1"/>
          </p:cNvSpPr>
          <p:nvPr>
            <p:ph idx="1"/>
          </p:nvPr>
        </p:nvSpPr>
        <p:spPr>
          <a:xfrm>
            <a:off x="640236" y="1253330"/>
            <a:ext cx="11209257" cy="5119189"/>
          </a:xfrm>
        </p:spPr>
        <p:txBody>
          <a:bodyPr/>
          <a:lstStyle/>
          <a:p>
            <a:pPr algn="just"/>
            <a:r>
              <a:rPr lang="en-US" sz="2000" dirty="0"/>
              <a:t>In your essay you should prepare a </a:t>
            </a:r>
            <a:r>
              <a:rPr lang="en-US" sz="2000" dirty="0">
                <a:solidFill>
                  <a:srgbClr val="FF0000"/>
                </a:solidFill>
              </a:rPr>
              <a:t>review and/or a clear description </a:t>
            </a:r>
            <a:r>
              <a:rPr lang="en-US" sz="2000" dirty="0"/>
              <a:t>of the chosen topic, using resources available at the Lab and/or the internet (e.g., http://scholar.google.gr) </a:t>
            </a:r>
          </a:p>
          <a:p>
            <a:pPr algn="just"/>
            <a:endParaRPr lang="en-US" sz="2000" dirty="0"/>
          </a:p>
          <a:p>
            <a:pPr algn="just"/>
            <a:r>
              <a:rPr lang="en-US" sz="2000" dirty="0"/>
              <a:t>You may also discuss in detail and present the suggested paper </a:t>
            </a:r>
          </a:p>
          <a:p>
            <a:pPr algn="just"/>
            <a:endParaRPr lang="en-US" sz="2000" dirty="0"/>
          </a:p>
          <a:p>
            <a:pPr algn="just"/>
            <a:r>
              <a:rPr lang="en-US" sz="2000" dirty="0"/>
              <a:t>For each suggested topic (see below) I provide an indicative paper that may be used as a </a:t>
            </a:r>
            <a:r>
              <a:rPr lang="en-US" sz="2000" dirty="0">
                <a:solidFill>
                  <a:srgbClr val="FF0000"/>
                </a:solidFill>
              </a:rPr>
              <a:t>starting point </a:t>
            </a:r>
            <a:r>
              <a:rPr lang="en-US" sz="2000" dirty="0"/>
              <a:t>for your research </a:t>
            </a:r>
          </a:p>
          <a:p>
            <a:pPr algn="just"/>
            <a:endParaRPr lang="en-US" sz="2000" dirty="0"/>
          </a:p>
          <a:p>
            <a:pPr algn="just"/>
            <a:r>
              <a:rPr lang="en-US" sz="2000" dirty="0"/>
              <a:t>You must also provide a list of precise references and sources of your data</a:t>
            </a:r>
          </a:p>
          <a:p>
            <a:pPr algn="just"/>
            <a:endParaRPr lang="en-US" sz="2000" dirty="0"/>
          </a:p>
          <a:p>
            <a:pPr algn="just"/>
            <a:r>
              <a:rPr lang="en-US" sz="2000" dirty="0">
                <a:solidFill>
                  <a:srgbClr val="FF0000"/>
                </a:solidFill>
              </a:rPr>
              <a:t>Tip for the presentation: </a:t>
            </a:r>
            <a:r>
              <a:rPr lang="en-US" sz="2000" dirty="0"/>
              <a:t>assume that the audience knows little about your topic and your presentation aims to introduce the topic and the </a:t>
            </a:r>
            <a:r>
              <a:rPr lang="en-US" sz="2000" dirty="0">
                <a:solidFill>
                  <a:srgbClr val="FF0000"/>
                </a:solidFill>
              </a:rPr>
              <a:t>main ideas</a:t>
            </a:r>
            <a:r>
              <a:rPr lang="en-US" sz="2000" dirty="0"/>
              <a:t> and discuss the </a:t>
            </a:r>
            <a:r>
              <a:rPr lang="en-US" sz="2000" dirty="0">
                <a:solidFill>
                  <a:srgbClr val="FF0000"/>
                </a:solidFill>
              </a:rPr>
              <a:t>most important recent scientific developments </a:t>
            </a:r>
          </a:p>
          <a:p>
            <a:endParaRPr lang="el-GR" dirty="0"/>
          </a:p>
        </p:txBody>
      </p:sp>
      <p:sp>
        <p:nvSpPr>
          <p:cNvPr id="4" name="Τίτλος 1">
            <a:extLst>
              <a:ext uri="{FF2B5EF4-FFF2-40B4-BE49-F238E27FC236}">
                <a16:creationId xmlns:a16="http://schemas.microsoft.com/office/drawing/2014/main" id="{61F32E5E-ADFA-D003-D9E8-1DA2069FFB6D}"/>
              </a:ext>
            </a:extLst>
          </p:cNvPr>
          <p:cNvSpPr>
            <a:spLocks noGrp="1"/>
          </p:cNvSpPr>
          <p:nvPr>
            <p:ph type="title"/>
          </p:nvPr>
        </p:nvSpPr>
        <p:spPr>
          <a:xfrm>
            <a:off x="640237" y="302704"/>
            <a:ext cx="10515600" cy="756665"/>
          </a:xfrm>
        </p:spPr>
        <p:txBody>
          <a:bodyPr>
            <a:normAutofit/>
          </a:bodyPr>
          <a:lstStyle/>
          <a:p>
            <a:r>
              <a:rPr lang="en-GB" sz="3600" b="1" dirty="0"/>
              <a:t>Introduction</a:t>
            </a:r>
            <a:r>
              <a:rPr lang="el-GR" sz="3600" b="1" dirty="0"/>
              <a:t> </a:t>
            </a:r>
          </a:p>
        </p:txBody>
      </p:sp>
    </p:spTree>
    <p:extLst>
      <p:ext uri="{BB962C8B-B14F-4D97-AF65-F5344CB8AC3E}">
        <p14:creationId xmlns:p14="http://schemas.microsoft.com/office/powerpoint/2010/main" val="2279406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id="{A9BEB230-ACEF-D41E-2C1D-FDDCA7682559}"/>
              </a:ext>
            </a:extLst>
          </p:cNvPr>
          <p:cNvSpPr>
            <a:spLocks noGrp="1"/>
          </p:cNvSpPr>
          <p:nvPr>
            <p:ph type="title"/>
          </p:nvPr>
        </p:nvSpPr>
        <p:spPr>
          <a:xfrm>
            <a:off x="564822" y="312131"/>
            <a:ext cx="10515600" cy="737811"/>
          </a:xfrm>
        </p:spPr>
        <p:txBody>
          <a:bodyPr>
            <a:normAutofit/>
          </a:bodyPr>
          <a:lstStyle/>
          <a:p>
            <a:r>
              <a:rPr lang="en-GB" sz="3600" b="1" dirty="0"/>
              <a:t>Suggested topics </a:t>
            </a:r>
            <a:endParaRPr lang="el-GR" sz="3600" b="1" dirty="0"/>
          </a:p>
        </p:txBody>
      </p:sp>
      <p:sp>
        <p:nvSpPr>
          <p:cNvPr id="3" name="Θέση περιεχομένου 2">
            <a:extLst>
              <a:ext uri="{FF2B5EF4-FFF2-40B4-BE49-F238E27FC236}">
                <a16:creationId xmlns:a16="http://schemas.microsoft.com/office/drawing/2014/main" id="{DEEE2805-6C6B-836A-ADEF-B069E08217EE}"/>
              </a:ext>
            </a:extLst>
          </p:cNvPr>
          <p:cNvSpPr>
            <a:spLocks noGrp="1"/>
          </p:cNvSpPr>
          <p:nvPr>
            <p:ph idx="1"/>
          </p:nvPr>
        </p:nvSpPr>
        <p:spPr>
          <a:xfrm>
            <a:off x="630811" y="1253331"/>
            <a:ext cx="11171548" cy="5109762"/>
          </a:xfrm>
        </p:spPr>
        <p:txBody>
          <a:bodyPr>
            <a:normAutofit lnSpcReduction="10000"/>
          </a:bodyPr>
          <a:lstStyle/>
          <a:p>
            <a:pPr algn="just"/>
            <a:r>
              <a:rPr lang="it-IT" sz="2200" b="1" dirty="0">
                <a:solidFill>
                  <a:srgbClr val="FF0000"/>
                </a:solidFill>
              </a:rPr>
              <a:t>Initial Public Offerings: the underprising effect. </a:t>
            </a:r>
          </a:p>
          <a:p>
            <a:pPr algn="just"/>
            <a:r>
              <a:rPr lang="it-IT" sz="2200" dirty="0"/>
              <a:t>Indicative paper: Christian, H., Dreher, A. (2007). Do differences in institutional and legal environments explain cross-country variations in IPO underpricing? CESifo working paper, No. 2082. </a:t>
            </a:r>
          </a:p>
          <a:p>
            <a:pPr algn="just"/>
            <a:endParaRPr lang="it-IT" sz="2200" b="1" dirty="0">
              <a:solidFill>
                <a:srgbClr val="FF0000"/>
              </a:solidFill>
            </a:endParaRPr>
          </a:p>
          <a:p>
            <a:pPr algn="just"/>
            <a:r>
              <a:rPr lang="it-IT" sz="2200" b="1" dirty="0">
                <a:solidFill>
                  <a:srgbClr val="FF0000"/>
                </a:solidFill>
              </a:rPr>
              <a:t>Management Conference Calls and Information</a:t>
            </a:r>
          </a:p>
          <a:p>
            <a:pPr algn="just"/>
            <a:r>
              <a:rPr lang="it-IT" sz="2200" dirty="0"/>
              <a:t>Indicative paper: Bassemir, M., Novotny-Farkas, Z., Pachta, J. (2012). The Effect of Conference Calls on Analysts' Forecasts – German Evidence. European Accounting Review 22, (1).</a:t>
            </a:r>
          </a:p>
          <a:p>
            <a:pPr algn="just"/>
            <a:endParaRPr lang="it-IT" sz="2200" b="1" dirty="0">
              <a:solidFill>
                <a:srgbClr val="FF0000"/>
              </a:solidFill>
            </a:endParaRPr>
          </a:p>
          <a:p>
            <a:pPr algn="just"/>
            <a:r>
              <a:rPr lang="it-IT" sz="2200" b="1" dirty="0">
                <a:solidFill>
                  <a:srgbClr val="FF0000"/>
                </a:solidFill>
              </a:rPr>
              <a:t>Measuring Default Risk: Credit Default Swaps </a:t>
            </a:r>
          </a:p>
          <a:p>
            <a:pPr algn="just"/>
            <a:r>
              <a:rPr lang="it-IT" sz="2200" dirty="0"/>
              <a:t>Indicative paper: Rodríguez, I.M., Dandapani, K., Lawrence, W. (2019) Measuring Sovereign Risk: Are CDS Spreads Better than Sovereign Credit Ratings? Financial Management 48 (1), 229-256</a:t>
            </a:r>
          </a:p>
          <a:p>
            <a:endParaRPr lang="el-GR" dirty="0"/>
          </a:p>
        </p:txBody>
      </p:sp>
    </p:spTree>
    <p:extLst>
      <p:ext uri="{BB962C8B-B14F-4D97-AF65-F5344CB8AC3E}">
        <p14:creationId xmlns:p14="http://schemas.microsoft.com/office/powerpoint/2010/main" val="39626460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5D77814F-890D-49E0-0259-91D0A715FA2B}"/>
              </a:ext>
            </a:extLst>
          </p:cNvPr>
          <p:cNvSpPr>
            <a:spLocks noGrp="1"/>
          </p:cNvSpPr>
          <p:nvPr>
            <p:ph idx="1"/>
          </p:nvPr>
        </p:nvSpPr>
        <p:spPr>
          <a:xfrm>
            <a:off x="659091" y="1253331"/>
            <a:ext cx="11030146" cy="5062628"/>
          </a:xfrm>
        </p:spPr>
        <p:txBody>
          <a:bodyPr>
            <a:normAutofit/>
          </a:bodyPr>
          <a:lstStyle/>
          <a:p>
            <a:pPr algn="just"/>
            <a:r>
              <a:rPr lang="en-US" sz="2200" b="1" dirty="0">
                <a:solidFill>
                  <a:srgbClr val="FF0000"/>
                </a:solidFill>
              </a:rPr>
              <a:t>Environmental, social and governance (ESG) practices of corporations</a:t>
            </a:r>
          </a:p>
          <a:p>
            <a:pPr algn="just"/>
            <a:r>
              <a:rPr lang="en-US" sz="2200" dirty="0"/>
              <a:t>Indicative paper: Barth, F., Hübel, B., Scholz, H. (2022). ESG and corporate credit spreads. Journal of Risk Finance, forthcoming</a:t>
            </a:r>
          </a:p>
          <a:p>
            <a:pPr algn="just"/>
            <a:endParaRPr lang="en-US" sz="2200" dirty="0"/>
          </a:p>
          <a:p>
            <a:pPr algn="just"/>
            <a:r>
              <a:rPr lang="en-US" sz="2200" b="1" dirty="0">
                <a:solidFill>
                  <a:srgbClr val="FF0000"/>
                </a:solidFill>
              </a:rPr>
              <a:t>Financial Statement Information</a:t>
            </a:r>
          </a:p>
          <a:p>
            <a:pPr algn="just"/>
            <a:r>
              <a:rPr lang="en-US" sz="2200" dirty="0"/>
              <a:t>Indicative paper: Mohanram, P., Saiy, S. Vyas, D. (2018). Fundamental analysis of banks: the use of financial statement information to screen winners from losers. Review of Accounting Studies 23, 200–233</a:t>
            </a:r>
          </a:p>
          <a:p>
            <a:pPr algn="just"/>
            <a:endParaRPr lang="en-US" sz="2200" dirty="0"/>
          </a:p>
          <a:p>
            <a:pPr algn="just"/>
            <a:r>
              <a:rPr lang="en-US" sz="2200" b="1" dirty="0">
                <a:solidFill>
                  <a:srgbClr val="FF0000"/>
                </a:solidFill>
              </a:rPr>
              <a:t>Credit Rating: Choose and rate a US listed firm with the S&amp;P methodology </a:t>
            </a:r>
          </a:p>
          <a:p>
            <a:pPr algn="just"/>
            <a:r>
              <a:rPr lang="en-US" sz="2200" dirty="0"/>
              <a:t>Use the methodology described by S&amp;P: https://www.spglobal.com/ratings/_division-assets/pdfs/041019_howweratenonfinancialcorporateentities.pdf</a:t>
            </a:r>
          </a:p>
          <a:p>
            <a:endParaRPr lang="el-GR" dirty="0"/>
          </a:p>
        </p:txBody>
      </p:sp>
      <p:sp>
        <p:nvSpPr>
          <p:cNvPr id="4" name="Τίτλος 1">
            <a:extLst>
              <a:ext uri="{FF2B5EF4-FFF2-40B4-BE49-F238E27FC236}">
                <a16:creationId xmlns:a16="http://schemas.microsoft.com/office/drawing/2014/main" id="{4B98EB76-A2F7-6E3B-28AC-6934912CC5C3}"/>
              </a:ext>
            </a:extLst>
          </p:cNvPr>
          <p:cNvSpPr>
            <a:spLocks noGrp="1"/>
          </p:cNvSpPr>
          <p:nvPr>
            <p:ph type="title"/>
          </p:nvPr>
        </p:nvSpPr>
        <p:spPr>
          <a:xfrm>
            <a:off x="659091" y="274424"/>
            <a:ext cx="10515600" cy="813226"/>
          </a:xfrm>
        </p:spPr>
        <p:txBody>
          <a:bodyPr>
            <a:normAutofit/>
          </a:bodyPr>
          <a:lstStyle/>
          <a:p>
            <a:r>
              <a:rPr lang="en-GB" sz="3600" b="1" dirty="0"/>
              <a:t>Suggested topics </a:t>
            </a:r>
            <a:endParaRPr lang="el-GR" sz="3600" b="1" dirty="0"/>
          </a:p>
        </p:txBody>
      </p:sp>
    </p:spTree>
    <p:extLst>
      <p:ext uri="{BB962C8B-B14F-4D97-AF65-F5344CB8AC3E}">
        <p14:creationId xmlns:p14="http://schemas.microsoft.com/office/powerpoint/2010/main" val="23060706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828FDED5-864E-9A83-4D33-A98013924474}"/>
              </a:ext>
            </a:extLst>
          </p:cNvPr>
          <p:cNvSpPr>
            <a:spLocks noGrp="1"/>
          </p:cNvSpPr>
          <p:nvPr>
            <p:ph idx="1"/>
          </p:nvPr>
        </p:nvSpPr>
        <p:spPr>
          <a:xfrm>
            <a:off x="498835" y="1184601"/>
            <a:ext cx="11256390" cy="5159637"/>
          </a:xfrm>
        </p:spPr>
        <p:txBody>
          <a:bodyPr>
            <a:normAutofit lnSpcReduction="10000"/>
          </a:bodyPr>
          <a:lstStyle/>
          <a:p>
            <a:pPr algn="just"/>
            <a:r>
              <a:rPr lang="en-GB" sz="2400" b="1" dirty="0">
                <a:solidFill>
                  <a:srgbClr val="FF0000"/>
                </a:solidFill>
              </a:rPr>
              <a:t>Credit Rating: The role of CRAs  </a:t>
            </a:r>
            <a:endParaRPr lang="el-GR" sz="2400" b="1" dirty="0">
              <a:solidFill>
                <a:srgbClr val="FF0000"/>
              </a:solidFill>
            </a:endParaRPr>
          </a:p>
          <a:p>
            <a:pPr algn="just"/>
            <a:r>
              <a:rPr lang="en-GB" sz="2400" dirty="0"/>
              <a:t>Indicative paper: White, Lawrence J. and White, Lawrence J., The Credit Rating Agencies and Their Role in the Financial System (June 7, 2018). In E. Brousseau, ed., Oxford Handbook on Institutions, International Economic Governance, and Market Regulation, Oxford University Press, Available at SSRN: </a:t>
            </a:r>
            <a:r>
              <a:rPr lang="en-GB" sz="2400" u="sng" dirty="0">
                <a:hlinkClick r:id="rId2"/>
              </a:rPr>
              <a:t>https://ssrn.com/abstract=3192475</a:t>
            </a:r>
            <a:endParaRPr lang="el-GR" sz="2400" dirty="0"/>
          </a:p>
          <a:p>
            <a:pPr lvl="0" algn="just"/>
            <a:endParaRPr lang="en-GB" sz="2400" dirty="0"/>
          </a:p>
          <a:p>
            <a:pPr lvl="0" algn="just"/>
            <a:r>
              <a:rPr lang="en-GB" sz="2400" b="1" dirty="0">
                <a:solidFill>
                  <a:srgbClr val="FF0000"/>
                </a:solidFill>
              </a:rPr>
              <a:t>Hedge Fund Strategies</a:t>
            </a:r>
            <a:endParaRPr lang="el-GR" sz="2400" b="1" dirty="0">
              <a:solidFill>
                <a:srgbClr val="FF0000"/>
              </a:solidFill>
            </a:endParaRPr>
          </a:p>
          <a:p>
            <a:pPr algn="just"/>
            <a:r>
              <a:rPr lang="en-GB" sz="2400" dirty="0"/>
              <a:t>Indicative paper: Connor, G, </a:t>
            </a:r>
            <a:r>
              <a:rPr lang="en-GB" sz="2400" dirty="0" err="1"/>
              <a:t>Lasarte</a:t>
            </a:r>
            <a:r>
              <a:rPr lang="en-GB" sz="2400" dirty="0"/>
              <a:t>, T., (2014) “An Overview of Hedge Fund Strategies”, researchgate.net </a:t>
            </a:r>
            <a:endParaRPr lang="el-GR" sz="2400" dirty="0"/>
          </a:p>
          <a:p>
            <a:pPr lvl="0" algn="just"/>
            <a:endParaRPr lang="en-GB" sz="2400" dirty="0"/>
          </a:p>
          <a:p>
            <a:pPr lvl="0" algn="just"/>
            <a:r>
              <a:rPr lang="en-GB" sz="2400" b="1" dirty="0">
                <a:solidFill>
                  <a:srgbClr val="FF0000"/>
                </a:solidFill>
              </a:rPr>
              <a:t>The implications of Negative Interest Rates (NIRs)</a:t>
            </a:r>
            <a:endParaRPr lang="el-GR" sz="2400" b="1" dirty="0">
              <a:solidFill>
                <a:srgbClr val="FF0000"/>
              </a:solidFill>
            </a:endParaRPr>
          </a:p>
          <a:p>
            <a:pPr algn="just"/>
            <a:r>
              <a:rPr lang="en-GB" sz="2400" dirty="0"/>
              <a:t>Indicative paper: Implications of Negative Interest Rates on the Financial Systems, J </a:t>
            </a:r>
            <a:r>
              <a:rPr lang="en-GB" sz="2400" dirty="0" err="1"/>
              <a:t>Hamidovich</a:t>
            </a:r>
            <a:r>
              <a:rPr lang="en-GB" sz="2400" dirty="0"/>
              <a:t> - Available at SSRN 2898774, 2017 - papers.ssrn.com</a:t>
            </a:r>
            <a:endParaRPr lang="el-GR" sz="2400" dirty="0"/>
          </a:p>
          <a:p>
            <a:endParaRPr lang="el-GR" dirty="0"/>
          </a:p>
        </p:txBody>
      </p:sp>
      <p:sp>
        <p:nvSpPr>
          <p:cNvPr id="4" name="Τίτλος 1">
            <a:extLst>
              <a:ext uri="{FF2B5EF4-FFF2-40B4-BE49-F238E27FC236}">
                <a16:creationId xmlns:a16="http://schemas.microsoft.com/office/drawing/2014/main" id="{632CD318-1932-E430-9DF7-704CCBF901B0}"/>
              </a:ext>
            </a:extLst>
          </p:cNvPr>
          <p:cNvSpPr>
            <a:spLocks noGrp="1"/>
          </p:cNvSpPr>
          <p:nvPr>
            <p:ph type="title"/>
          </p:nvPr>
        </p:nvSpPr>
        <p:spPr>
          <a:xfrm>
            <a:off x="498835" y="297991"/>
            <a:ext cx="10515600" cy="766091"/>
          </a:xfrm>
        </p:spPr>
        <p:txBody>
          <a:bodyPr>
            <a:normAutofit/>
          </a:bodyPr>
          <a:lstStyle/>
          <a:p>
            <a:r>
              <a:rPr lang="en-GB" sz="3600" b="1" dirty="0"/>
              <a:t>Suggested topics </a:t>
            </a:r>
            <a:endParaRPr lang="el-GR" sz="3600" b="1" dirty="0"/>
          </a:p>
        </p:txBody>
      </p:sp>
    </p:spTree>
    <p:extLst>
      <p:ext uri="{BB962C8B-B14F-4D97-AF65-F5344CB8AC3E}">
        <p14:creationId xmlns:p14="http://schemas.microsoft.com/office/powerpoint/2010/main" val="142578130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81E9D276-745B-30F1-C1A4-6E7F75F110BE}"/>
              </a:ext>
            </a:extLst>
          </p:cNvPr>
          <p:cNvSpPr>
            <a:spLocks noGrp="1"/>
          </p:cNvSpPr>
          <p:nvPr>
            <p:ph idx="1"/>
          </p:nvPr>
        </p:nvSpPr>
        <p:spPr>
          <a:xfrm>
            <a:off x="593103" y="1184602"/>
            <a:ext cx="11162121" cy="5027661"/>
          </a:xfrm>
        </p:spPr>
        <p:txBody>
          <a:bodyPr>
            <a:normAutofit fontScale="70000" lnSpcReduction="20000"/>
          </a:bodyPr>
          <a:lstStyle/>
          <a:p>
            <a:pPr algn="just"/>
            <a:r>
              <a:rPr lang="en-US" b="1" dirty="0">
                <a:solidFill>
                  <a:srgbClr val="FF0000"/>
                </a:solidFill>
              </a:rPr>
              <a:t>Determinants of Capital Structure</a:t>
            </a:r>
          </a:p>
          <a:p>
            <a:pPr algn="just"/>
            <a:r>
              <a:rPr lang="en-US" dirty="0"/>
              <a:t>Indicative paper: S Ali, A </a:t>
            </a:r>
            <a:r>
              <a:rPr lang="en-US" dirty="0" err="1"/>
              <a:t>Rangone</a:t>
            </a:r>
            <a:r>
              <a:rPr lang="en-US" dirty="0"/>
              <a:t>, M Farooq (2022). Corporate taxation and firm-specific determinants of capital structure: Evidence from the UK and US multinational firms. Journal of Risk and Financial Management, 2022 - mdpi.com</a:t>
            </a:r>
          </a:p>
          <a:p>
            <a:pPr algn="just"/>
            <a:endParaRPr lang="en-US" dirty="0"/>
          </a:p>
          <a:p>
            <a:pPr algn="just"/>
            <a:r>
              <a:rPr lang="en-US" b="1" dirty="0">
                <a:solidFill>
                  <a:srgbClr val="FF0000"/>
                </a:solidFill>
              </a:rPr>
              <a:t>Capital Structure &amp; Firm Performance</a:t>
            </a:r>
          </a:p>
          <a:p>
            <a:pPr algn="just"/>
            <a:r>
              <a:rPr lang="en-US" dirty="0"/>
              <a:t>Indicative paper: </a:t>
            </a:r>
            <a:r>
              <a:rPr lang="en-US" dirty="0" err="1"/>
              <a:t>Asaolu</a:t>
            </a:r>
            <a:r>
              <a:rPr lang="en-US" dirty="0"/>
              <a:t>, A. (2021). Capital structure and firm performance: A comparative study of oil and gas and manufacturing sectors in the United States of America. Business and Management Studies, 2021 - academia.edu</a:t>
            </a:r>
          </a:p>
          <a:p>
            <a:pPr algn="just"/>
            <a:endParaRPr lang="en-US" dirty="0"/>
          </a:p>
          <a:p>
            <a:pPr algn="just"/>
            <a:r>
              <a:rPr lang="en-US" b="1" dirty="0">
                <a:solidFill>
                  <a:srgbClr val="FF0000"/>
                </a:solidFill>
              </a:rPr>
              <a:t>Dividend Policy </a:t>
            </a:r>
          </a:p>
          <a:p>
            <a:pPr algn="just"/>
            <a:r>
              <a:rPr lang="en-US" dirty="0"/>
              <a:t>Indicative paper: Denis, D.J., </a:t>
            </a:r>
            <a:r>
              <a:rPr lang="en-US" dirty="0" err="1"/>
              <a:t>Osobov</a:t>
            </a:r>
            <a:r>
              <a:rPr lang="en-US" dirty="0"/>
              <a:t>, J. (2008). Why do firms pay dividends? International evidence on the determinants of dividend policy. Journal of Financial economics 89(1), 62-82.</a:t>
            </a:r>
          </a:p>
          <a:p>
            <a:pPr algn="just"/>
            <a:endParaRPr lang="en-US" dirty="0"/>
          </a:p>
          <a:p>
            <a:pPr algn="just"/>
            <a:r>
              <a:rPr lang="en-US" b="1" dirty="0">
                <a:solidFill>
                  <a:srgbClr val="FF0000"/>
                </a:solidFill>
              </a:rPr>
              <a:t>Corporate Bond Yields </a:t>
            </a:r>
          </a:p>
          <a:p>
            <a:pPr algn="just"/>
            <a:r>
              <a:rPr lang="en-US" dirty="0"/>
              <a:t>Indicative paper: CW Lu, TK Chen, HH Liao (2010). Information uncertainty, information asymmetry and corporate bond yield spreads - Journal of Banking &amp; Finance, 2010 </a:t>
            </a:r>
          </a:p>
          <a:p>
            <a:endParaRPr lang="el-GR" dirty="0"/>
          </a:p>
        </p:txBody>
      </p:sp>
      <p:sp>
        <p:nvSpPr>
          <p:cNvPr id="4" name="Τίτλος 1">
            <a:extLst>
              <a:ext uri="{FF2B5EF4-FFF2-40B4-BE49-F238E27FC236}">
                <a16:creationId xmlns:a16="http://schemas.microsoft.com/office/drawing/2014/main" id="{DECE2229-A4D1-1C4E-B39E-4E801ADBCE8C}"/>
              </a:ext>
            </a:extLst>
          </p:cNvPr>
          <p:cNvSpPr>
            <a:spLocks noGrp="1"/>
          </p:cNvSpPr>
          <p:nvPr>
            <p:ph type="title"/>
          </p:nvPr>
        </p:nvSpPr>
        <p:spPr>
          <a:xfrm>
            <a:off x="593104" y="283851"/>
            <a:ext cx="10515600" cy="794372"/>
          </a:xfrm>
        </p:spPr>
        <p:txBody>
          <a:bodyPr>
            <a:normAutofit/>
          </a:bodyPr>
          <a:lstStyle/>
          <a:p>
            <a:r>
              <a:rPr lang="en-GB" sz="3600" b="1" dirty="0"/>
              <a:t>Suggested topics </a:t>
            </a:r>
            <a:endParaRPr lang="el-GR" sz="3600" b="1" dirty="0"/>
          </a:p>
        </p:txBody>
      </p:sp>
    </p:spTree>
    <p:extLst>
      <p:ext uri="{BB962C8B-B14F-4D97-AF65-F5344CB8AC3E}">
        <p14:creationId xmlns:p14="http://schemas.microsoft.com/office/powerpoint/2010/main" val="5166602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177CC88F-65A7-5FF6-8988-80B7E113D86F}"/>
              </a:ext>
            </a:extLst>
          </p:cNvPr>
          <p:cNvSpPr>
            <a:spLocks noGrp="1"/>
          </p:cNvSpPr>
          <p:nvPr>
            <p:ph idx="1"/>
          </p:nvPr>
        </p:nvSpPr>
        <p:spPr>
          <a:xfrm>
            <a:off x="659089" y="1146895"/>
            <a:ext cx="11049001" cy="5337700"/>
          </a:xfrm>
        </p:spPr>
        <p:txBody>
          <a:bodyPr>
            <a:normAutofit fontScale="70000" lnSpcReduction="20000"/>
          </a:bodyPr>
          <a:lstStyle/>
          <a:p>
            <a:pPr algn="just"/>
            <a:r>
              <a:rPr lang="it-IT" b="1" dirty="0">
                <a:solidFill>
                  <a:srgbClr val="FF0000"/>
                </a:solidFill>
              </a:rPr>
              <a:t>The impact of energy prices on exchange rates </a:t>
            </a:r>
          </a:p>
          <a:p>
            <a:pPr algn="just"/>
            <a:r>
              <a:rPr lang="it-IT" dirty="0"/>
              <a:t>Indicative paper: J Beckmann, RL Czudaj, V Arora (2020). The relationship between oil prices and exchange rates: Revisiting theory and evidence. Energy Economics 88. </a:t>
            </a:r>
          </a:p>
          <a:p>
            <a:pPr algn="just"/>
            <a:endParaRPr lang="it-IT" b="1" dirty="0">
              <a:solidFill>
                <a:srgbClr val="FF0000"/>
              </a:solidFill>
            </a:endParaRPr>
          </a:p>
          <a:p>
            <a:pPr algn="just"/>
            <a:r>
              <a:rPr lang="it-IT" b="1" dirty="0">
                <a:solidFill>
                  <a:srgbClr val="FF0000"/>
                </a:solidFill>
              </a:rPr>
              <a:t>Economic Policy Uncertainty </a:t>
            </a:r>
          </a:p>
          <a:p>
            <a:pPr algn="just"/>
            <a:r>
              <a:rPr lang="it-IT" dirty="0"/>
              <a:t>Badar Nadeem Ashraf, Yinjie Shen (2019). Economic policy uncertainty and banks’ loan pricing. Journal of Financial Stability 44.</a:t>
            </a:r>
          </a:p>
          <a:p>
            <a:pPr algn="just"/>
            <a:endParaRPr lang="it-IT" b="1" dirty="0">
              <a:solidFill>
                <a:srgbClr val="FF0000"/>
              </a:solidFill>
            </a:endParaRPr>
          </a:p>
          <a:p>
            <a:pPr algn="just"/>
            <a:r>
              <a:rPr lang="it-IT" b="1" dirty="0">
                <a:solidFill>
                  <a:srgbClr val="FF0000"/>
                </a:solidFill>
              </a:rPr>
              <a:t>Monetary Policy </a:t>
            </a:r>
          </a:p>
          <a:p>
            <a:pPr algn="just"/>
            <a:r>
              <a:rPr lang="it-IT" dirty="0"/>
              <a:t>Indicative paper: Stephanos Papadamou, Costas Siriopoulos, Nikolaos A. Kyriazis. (2020). A survey of empirical findings on unconventional central bank policies Journal of Economic Studies 47(7). </a:t>
            </a:r>
          </a:p>
          <a:p>
            <a:pPr algn="just"/>
            <a:endParaRPr lang="it-IT" b="1" dirty="0">
              <a:solidFill>
                <a:srgbClr val="FF0000"/>
              </a:solidFill>
            </a:endParaRPr>
          </a:p>
          <a:p>
            <a:pPr algn="just"/>
            <a:r>
              <a:rPr lang="it-IT" b="1" dirty="0">
                <a:solidFill>
                  <a:srgbClr val="FF0000"/>
                </a:solidFill>
              </a:rPr>
              <a:t>Corporate Leverage and Uncertainty </a:t>
            </a:r>
          </a:p>
          <a:p>
            <a:pPr algn="just"/>
            <a:r>
              <a:rPr lang="it-IT" dirty="0"/>
              <a:t>Indicative paper: Giang Thi Huong Vuong, Manh Huu Nguyen, &amp;Wing Keung Wong (2022). CBOE volatility index (VIX) and corporate market leverage. Cogent Economics &amp; Finance 10(1)</a:t>
            </a:r>
          </a:p>
          <a:p>
            <a:endParaRPr lang="el-GR" dirty="0"/>
          </a:p>
        </p:txBody>
      </p:sp>
      <p:sp>
        <p:nvSpPr>
          <p:cNvPr id="4" name="Τίτλος 1">
            <a:extLst>
              <a:ext uri="{FF2B5EF4-FFF2-40B4-BE49-F238E27FC236}">
                <a16:creationId xmlns:a16="http://schemas.microsoft.com/office/drawing/2014/main" id="{DAB025DF-97BC-DA90-D7E7-3B5940DB8D77}"/>
              </a:ext>
            </a:extLst>
          </p:cNvPr>
          <p:cNvSpPr>
            <a:spLocks noGrp="1"/>
          </p:cNvSpPr>
          <p:nvPr>
            <p:ph type="title"/>
          </p:nvPr>
        </p:nvSpPr>
        <p:spPr>
          <a:xfrm>
            <a:off x="564823" y="373405"/>
            <a:ext cx="10515600" cy="615263"/>
          </a:xfrm>
        </p:spPr>
        <p:txBody>
          <a:bodyPr>
            <a:normAutofit/>
          </a:bodyPr>
          <a:lstStyle/>
          <a:p>
            <a:r>
              <a:rPr lang="en-GB" sz="3600" b="1" dirty="0"/>
              <a:t>Suggested topics </a:t>
            </a:r>
            <a:endParaRPr lang="el-GR" sz="3600" b="1" dirty="0"/>
          </a:p>
        </p:txBody>
      </p:sp>
    </p:spTree>
    <p:extLst>
      <p:ext uri="{BB962C8B-B14F-4D97-AF65-F5344CB8AC3E}">
        <p14:creationId xmlns:p14="http://schemas.microsoft.com/office/powerpoint/2010/main" val="19423126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8CE7E1DE-A0F4-98B0-934B-EC6420F1139E}"/>
              </a:ext>
            </a:extLst>
          </p:cNvPr>
          <p:cNvSpPr>
            <a:spLocks noGrp="1"/>
          </p:cNvSpPr>
          <p:nvPr>
            <p:ph idx="1"/>
          </p:nvPr>
        </p:nvSpPr>
        <p:spPr>
          <a:xfrm>
            <a:off x="659091" y="1310326"/>
            <a:ext cx="10954732" cy="5207261"/>
          </a:xfrm>
        </p:spPr>
        <p:txBody>
          <a:bodyPr>
            <a:normAutofit/>
          </a:bodyPr>
          <a:lstStyle/>
          <a:p>
            <a:pPr algn="just"/>
            <a:r>
              <a:rPr lang="it-IT" sz="2200" b="1" dirty="0">
                <a:solidFill>
                  <a:srgbClr val="FF0000"/>
                </a:solidFill>
              </a:rPr>
              <a:t>What determines CDS spreads?</a:t>
            </a:r>
          </a:p>
          <a:p>
            <a:pPr algn="just"/>
            <a:r>
              <a:rPr lang="it-IT" sz="2200" dirty="0"/>
              <a:t>Koresh Galil, Offer Moshe Shapir, Dan Amiram, Uri Ben-Zion (2014). The determinants of CDS spreads. Journal of Banking &amp; Finance 41, 271-282.</a:t>
            </a:r>
          </a:p>
          <a:p>
            <a:pPr algn="just"/>
            <a:endParaRPr lang="it-IT" sz="2200" dirty="0"/>
          </a:p>
          <a:p>
            <a:pPr algn="just"/>
            <a:r>
              <a:rPr lang="it-IT" sz="2200" b="1" dirty="0">
                <a:solidFill>
                  <a:srgbClr val="FF0000"/>
                </a:solidFill>
              </a:rPr>
              <a:t>The impact of sentiment on equity prices </a:t>
            </a:r>
          </a:p>
          <a:p>
            <a:pPr algn="just"/>
            <a:r>
              <a:rPr lang="it-IT" sz="2200" dirty="0"/>
              <a:t>Indicative paper:SI Spyrou. (2020). Valuation ratio style investing and economic sentiment: evidence from major Eurozone markets. Review of Quantitative Finance and Accounting 55, 827–856. </a:t>
            </a:r>
          </a:p>
          <a:p>
            <a:pPr algn="just"/>
            <a:endParaRPr lang="it-IT" sz="2200" dirty="0"/>
          </a:p>
          <a:p>
            <a:pPr algn="just"/>
            <a:r>
              <a:rPr lang="it-IT" sz="2200" b="1" dirty="0">
                <a:solidFill>
                  <a:srgbClr val="FF0000"/>
                </a:solidFill>
              </a:rPr>
              <a:t>Cost of Capital Determinants </a:t>
            </a:r>
          </a:p>
          <a:p>
            <a:pPr algn="just"/>
            <a:r>
              <a:rPr lang="it-IT" sz="2200" dirty="0"/>
              <a:t>Tiago Cruz Gonçalves, João Dias, Victor Barros, (2022). Sustainability Performance and the Cost of Capital. International Journal of Financial Studies10(3), 63. </a:t>
            </a:r>
          </a:p>
          <a:p>
            <a:endParaRPr lang="it-IT" dirty="0"/>
          </a:p>
          <a:p>
            <a:endParaRPr lang="el-GR" dirty="0"/>
          </a:p>
        </p:txBody>
      </p:sp>
      <p:sp>
        <p:nvSpPr>
          <p:cNvPr id="4" name="Τίτλος 1">
            <a:extLst>
              <a:ext uri="{FF2B5EF4-FFF2-40B4-BE49-F238E27FC236}">
                <a16:creationId xmlns:a16="http://schemas.microsoft.com/office/drawing/2014/main" id="{9721AEE7-5951-DA76-018D-2638878E5A48}"/>
              </a:ext>
            </a:extLst>
          </p:cNvPr>
          <p:cNvSpPr>
            <a:spLocks noGrp="1"/>
          </p:cNvSpPr>
          <p:nvPr>
            <p:ph type="title"/>
          </p:nvPr>
        </p:nvSpPr>
        <p:spPr>
          <a:xfrm>
            <a:off x="659091" y="340412"/>
            <a:ext cx="10515600" cy="681250"/>
          </a:xfrm>
        </p:spPr>
        <p:txBody>
          <a:bodyPr>
            <a:normAutofit/>
          </a:bodyPr>
          <a:lstStyle/>
          <a:p>
            <a:r>
              <a:rPr lang="en-GB" sz="3600" b="1" dirty="0"/>
              <a:t>Suggested topics </a:t>
            </a:r>
            <a:endParaRPr lang="el-GR" sz="3600" b="1" dirty="0"/>
          </a:p>
        </p:txBody>
      </p:sp>
    </p:spTree>
    <p:extLst>
      <p:ext uri="{BB962C8B-B14F-4D97-AF65-F5344CB8AC3E}">
        <p14:creationId xmlns:p14="http://schemas.microsoft.com/office/powerpoint/2010/main" val="38666786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Θέση περιεχομένου 2">
            <a:extLst>
              <a:ext uri="{FF2B5EF4-FFF2-40B4-BE49-F238E27FC236}">
                <a16:creationId xmlns:a16="http://schemas.microsoft.com/office/drawing/2014/main" id="{6CC3AFD9-3780-ABE8-C8E2-9FD0AE1494CA}"/>
              </a:ext>
            </a:extLst>
          </p:cNvPr>
          <p:cNvSpPr>
            <a:spLocks noGrp="1"/>
          </p:cNvSpPr>
          <p:nvPr>
            <p:ph idx="1"/>
          </p:nvPr>
        </p:nvSpPr>
        <p:spPr>
          <a:xfrm>
            <a:off x="838200" y="1825625"/>
            <a:ext cx="10515600" cy="1228660"/>
          </a:xfrm>
        </p:spPr>
        <p:txBody>
          <a:bodyPr>
            <a:normAutofit/>
          </a:bodyPr>
          <a:lstStyle/>
          <a:p>
            <a:pPr marL="0" indent="0" algn="ctr">
              <a:buNone/>
            </a:pPr>
            <a:endParaRPr lang="en-GB" dirty="0"/>
          </a:p>
          <a:p>
            <a:pPr marL="0" indent="0" algn="ctr">
              <a:buNone/>
            </a:pPr>
            <a:r>
              <a:rPr lang="en-GB" sz="3600" b="1" dirty="0"/>
              <a:t>Thank you for your Attention !</a:t>
            </a:r>
            <a:endParaRPr lang="el-GR" sz="3600" b="1" dirty="0"/>
          </a:p>
        </p:txBody>
      </p:sp>
    </p:spTree>
    <p:extLst>
      <p:ext uri="{BB962C8B-B14F-4D97-AF65-F5344CB8AC3E}">
        <p14:creationId xmlns:p14="http://schemas.microsoft.com/office/powerpoint/2010/main" val="1522497930"/>
      </p:ext>
    </p:extLst>
  </p:cSld>
  <p:clrMapOvr>
    <a:masterClrMapping/>
  </p:clrMapOvr>
</p:sld>
</file>

<file path=ppt/theme/theme1.xml><?xml version="1.0" encoding="utf-8"?>
<a:theme xmlns:a="http://schemas.openxmlformats.org/drawingml/2006/main" name="Θέμα του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TotalTime>
  <Words>1502</Words>
  <Application>Microsoft Office PowerPoint</Application>
  <PresentationFormat>Ευρεία οθόνη</PresentationFormat>
  <Paragraphs>154</Paragraphs>
  <Slides>15</Slides>
  <Notes>0</Notes>
  <HiddenSlides>0</HiddenSlides>
  <MMClips>0</MMClips>
  <ScaleCrop>false</ScaleCrop>
  <HeadingPairs>
    <vt:vector size="6" baseType="variant">
      <vt:variant>
        <vt:lpstr>Γραμματοσειρές που χρησιμοποιούνται</vt:lpstr>
      </vt:variant>
      <vt:variant>
        <vt:i4>3</vt:i4>
      </vt:variant>
      <vt:variant>
        <vt:lpstr>Θέμα</vt:lpstr>
      </vt:variant>
      <vt:variant>
        <vt:i4>1</vt:i4>
      </vt:variant>
      <vt:variant>
        <vt:lpstr>Τίτλοι διαφανειών</vt:lpstr>
      </vt:variant>
      <vt:variant>
        <vt:i4>15</vt:i4>
      </vt:variant>
    </vt:vector>
  </HeadingPairs>
  <TitlesOfParts>
    <vt:vector size="19" baseType="lpstr">
      <vt:lpstr>Aptos</vt:lpstr>
      <vt:lpstr>Aptos Display</vt:lpstr>
      <vt:lpstr>Arial</vt:lpstr>
      <vt:lpstr>Θέμα του Office</vt:lpstr>
      <vt:lpstr>  MSc in International Shipping, Finance and Management  FINANCIAL MANAGEMENT  Professor Spyros Spyrou  </vt:lpstr>
      <vt:lpstr>Introduction </vt:lpstr>
      <vt:lpstr>Introduction </vt:lpstr>
      <vt:lpstr>Introduction </vt:lpstr>
      <vt:lpstr>Introduction </vt:lpstr>
      <vt:lpstr>Introduction </vt:lpstr>
      <vt:lpstr>Introduction </vt:lpstr>
      <vt:lpstr>Introduction </vt:lpstr>
      <vt:lpstr>Suggested topics </vt:lpstr>
      <vt:lpstr>Suggested topics </vt:lpstr>
      <vt:lpstr>Suggested topics </vt:lpstr>
      <vt:lpstr>Suggested topics </vt:lpstr>
      <vt:lpstr>Suggested topics </vt:lpstr>
      <vt:lpstr>Suggested topics </vt:lpstr>
      <vt:lpstr>Παρουσίαση του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SPYRIDON SPYROU</dc:creator>
  <cp:lastModifiedBy>SPYRIDON SPYROU</cp:lastModifiedBy>
  <cp:revision>9</cp:revision>
  <dcterms:created xsi:type="dcterms:W3CDTF">2026-09-13T09:56:39Z</dcterms:created>
  <dcterms:modified xsi:type="dcterms:W3CDTF">2026-09-14T08:15:24Z</dcterms:modified>
</cp:coreProperties>
</file>