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sldIdLst>
    <p:sldId id="256" r:id="rId2"/>
    <p:sldId id="297" r:id="rId3"/>
    <p:sldId id="259" r:id="rId4"/>
    <p:sldId id="258" r:id="rId5"/>
    <p:sldId id="261" r:id="rId6"/>
    <p:sldId id="262" r:id="rId7"/>
    <p:sldId id="264" r:id="rId8"/>
    <p:sldId id="265" r:id="rId9"/>
    <p:sldId id="263" r:id="rId10"/>
    <p:sldId id="267" r:id="rId11"/>
    <p:sldId id="270" r:id="rId12"/>
    <p:sldId id="271" r:id="rId13"/>
    <p:sldId id="272" r:id="rId14"/>
    <p:sldId id="268" r:id="rId15"/>
    <p:sldId id="273" r:id="rId16"/>
    <p:sldId id="296" r:id="rId17"/>
    <p:sldId id="276" r:id="rId18"/>
    <p:sldId id="277" r:id="rId19"/>
    <p:sldId id="278" r:id="rId20"/>
    <p:sldId id="279" r:id="rId21"/>
    <p:sldId id="280" r:id="rId22"/>
    <p:sldId id="281" r:id="rId23"/>
    <p:sldId id="305" r:id="rId24"/>
    <p:sldId id="283" r:id="rId25"/>
    <p:sldId id="284" r:id="rId26"/>
    <p:sldId id="302" r:id="rId27"/>
    <p:sldId id="285" r:id="rId28"/>
    <p:sldId id="286" r:id="rId29"/>
    <p:sldId id="287" r:id="rId30"/>
    <p:sldId id="304" r:id="rId31"/>
    <p:sldId id="289" r:id="rId32"/>
    <p:sldId id="290" r:id="rId33"/>
    <p:sldId id="257" r:id="rId34"/>
    <p:sldId id="292" r:id="rId35"/>
    <p:sldId id="293" r:id="rId36"/>
    <p:sldId id="294" r:id="rId37"/>
    <p:sldId id="298" r:id="rId38"/>
    <p:sldId id="299" r:id="rId39"/>
    <p:sldId id="300" r:id="rId40"/>
  </p:sldIdLst>
  <p:sldSz cx="12192000" cy="6858000"/>
  <p:notesSz cx="6858000" cy="9144000"/>
  <p:defaultText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B271"/>
    <a:srgbClr val="DF4BDA"/>
    <a:srgbClr val="537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67"/>
    <p:restoredTop sz="94247"/>
  </p:normalViewPr>
  <p:slideViewPr>
    <p:cSldViewPr snapToGrid="0">
      <p:cViewPr varScale="1">
        <p:scale>
          <a:sx n="115" d="100"/>
          <a:sy n="115" d="100"/>
        </p:scale>
        <p:origin x="808"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9C16B0-35BD-504B-8DFE-2A041A743A85}" type="datetimeFigureOut">
              <a:rPr lang="en-GR" smtClean="0"/>
              <a:t>25/5/26</a:t>
            </a:fld>
            <a:endParaRPr lang="en-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B596EE-89C8-4540-9D09-430EDDC799FA}" type="slidenum">
              <a:rPr lang="en-GR" smtClean="0"/>
              <a:t>‹#›</a:t>
            </a:fld>
            <a:endParaRPr lang="en-GR"/>
          </a:p>
        </p:txBody>
      </p:sp>
    </p:spTree>
    <p:extLst>
      <p:ext uri="{BB962C8B-B14F-4D97-AF65-F5344CB8AC3E}">
        <p14:creationId xmlns:p14="http://schemas.microsoft.com/office/powerpoint/2010/main" val="3390724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01E1C-AF6F-D246-94E8-60D03E4CFD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FE7E47-162C-84C6-8707-77614121B5FA}"/>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E68F5982-6524-F4DF-6F07-8A12713E6EE7}"/>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573051E6-1F0F-CBEA-35CC-1FCA389E5A06}"/>
              </a:ext>
            </a:extLst>
          </p:cNvPr>
          <p:cNvSpPr>
            <a:spLocks noGrp="1"/>
          </p:cNvSpPr>
          <p:nvPr>
            <p:ph type="sldNum" sz="quarter" idx="5"/>
          </p:nvPr>
        </p:nvSpPr>
        <p:spPr/>
        <p:txBody>
          <a:bodyPr/>
          <a:lstStyle/>
          <a:p>
            <a:fld id="{CFB596EE-89C8-4540-9D09-430EDDC799FA}" type="slidenum">
              <a:rPr lang="en-GR" smtClean="0"/>
              <a:t>2</a:t>
            </a:fld>
            <a:endParaRPr lang="en-GR"/>
          </a:p>
        </p:txBody>
      </p:sp>
    </p:spTree>
    <p:extLst>
      <p:ext uri="{BB962C8B-B14F-4D97-AF65-F5344CB8AC3E}">
        <p14:creationId xmlns:p14="http://schemas.microsoft.com/office/powerpoint/2010/main" val="8829952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318F2-81D5-8D9A-84C3-09F795257C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0C98C7-B6F1-2101-B2C4-72EFA8244E4C}"/>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1A49393A-7ED0-9726-A678-8FA6AEDF5D4F}"/>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65233512-0AAA-3758-12DA-D1376FAA2EFB}"/>
              </a:ext>
            </a:extLst>
          </p:cNvPr>
          <p:cNvSpPr>
            <a:spLocks noGrp="1"/>
          </p:cNvSpPr>
          <p:nvPr>
            <p:ph type="sldNum" sz="quarter" idx="5"/>
          </p:nvPr>
        </p:nvSpPr>
        <p:spPr/>
        <p:txBody>
          <a:bodyPr/>
          <a:lstStyle/>
          <a:p>
            <a:fld id="{CFB596EE-89C8-4540-9D09-430EDDC799FA}" type="slidenum">
              <a:rPr lang="en-GR" smtClean="0"/>
              <a:t>12</a:t>
            </a:fld>
            <a:endParaRPr lang="en-GR"/>
          </a:p>
        </p:txBody>
      </p:sp>
    </p:spTree>
    <p:extLst>
      <p:ext uri="{BB962C8B-B14F-4D97-AF65-F5344CB8AC3E}">
        <p14:creationId xmlns:p14="http://schemas.microsoft.com/office/powerpoint/2010/main" val="27396005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E533C-1A04-1FB4-CEBF-9251EA1B3F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1F7181-A268-9302-3A1D-448D6F309EE3}"/>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77A1D6CA-A98A-0F68-70B1-57A01E2499C8}"/>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7D13404F-CA08-1F32-AB75-4B2A83B4779C}"/>
              </a:ext>
            </a:extLst>
          </p:cNvPr>
          <p:cNvSpPr>
            <a:spLocks noGrp="1"/>
          </p:cNvSpPr>
          <p:nvPr>
            <p:ph type="sldNum" sz="quarter" idx="5"/>
          </p:nvPr>
        </p:nvSpPr>
        <p:spPr/>
        <p:txBody>
          <a:bodyPr/>
          <a:lstStyle/>
          <a:p>
            <a:fld id="{CFB596EE-89C8-4540-9D09-430EDDC799FA}" type="slidenum">
              <a:rPr lang="en-GR" smtClean="0"/>
              <a:t>13</a:t>
            </a:fld>
            <a:endParaRPr lang="en-GR"/>
          </a:p>
        </p:txBody>
      </p:sp>
    </p:spTree>
    <p:extLst>
      <p:ext uri="{BB962C8B-B14F-4D97-AF65-F5344CB8AC3E}">
        <p14:creationId xmlns:p14="http://schemas.microsoft.com/office/powerpoint/2010/main" val="29619245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2150D-14CB-65A0-4230-8A8F23E061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876D5C-E8D6-908B-1466-EA2FFC7EA77C}"/>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6BF2DD85-F188-39BA-70C5-FF86C694AF18}"/>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55BF5EBD-4F72-B28B-1662-083E1210A232}"/>
              </a:ext>
            </a:extLst>
          </p:cNvPr>
          <p:cNvSpPr>
            <a:spLocks noGrp="1"/>
          </p:cNvSpPr>
          <p:nvPr>
            <p:ph type="sldNum" sz="quarter" idx="5"/>
          </p:nvPr>
        </p:nvSpPr>
        <p:spPr/>
        <p:txBody>
          <a:bodyPr/>
          <a:lstStyle/>
          <a:p>
            <a:fld id="{CFB596EE-89C8-4540-9D09-430EDDC799FA}" type="slidenum">
              <a:rPr lang="en-GR" smtClean="0"/>
              <a:t>14</a:t>
            </a:fld>
            <a:endParaRPr lang="en-GR"/>
          </a:p>
        </p:txBody>
      </p:sp>
    </p:spTree>
    <p:extLst>
      <p:ext uri="{BB962C8B-B14F-4D97-AF65-F5344CB8AC3E}">
        <p14:creationId xmlns:p14="http://schemas.microsoft.com/office/powerpoint/2010/main" val="2926606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FFB04-6ED7-090D-8A68-67B7B16B79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251A6-311F-58C7-1332-2F20AA700E0C}"/>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9BECFF76-5781-E0B5-F6AF-C1F32F70EAFD}"/>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9C72E6A9-FDF3-66AF-CF99-DA441E4F766E}"/>
              </a:ext>
            </a:extLst>
          </p:cNvPr>
          <p:cNvSpPr>
            <a:spLocks noGrp="1"/>
          </p:cNvSpPr>
          <p:nvPr>
            <p:ph type="sldNum" sz="quarter" idx="5"/>
          </p:nvPr>
        </p:nvSpPr>
        <p:spPr/>
        <p:txBody>
          <a:bodyPr/>
          <a:lstStyle/>
          <a:p>
            <a:fld id="{CFB596EE-89C8-4540-9D09-430EDDC799FA}" type="slidenum">
              <a:rPr lang="en-GR" smtClean="0"/>
              <a:t>15</a:t>
            </a:fld>
            <a:endParaRPr lang="en-GR"/>
          </a:p>
        </p:txBody>
      </p:sp>
    </p:spTree>
    <p:extLst>
      <p:ext uri="{BB962C8B-B14F-4D97-AF65-F5344CB8AC3E}">
        <p14:creationId xmlns:p14="http://schemas.microsoft.com/office/powerpoint/2010/main" val="13860843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3B24D-3E9B-6E50-B042-A40C5D3B61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0E2C7D-237B-2786-5D1F-67D16EA30857}"/>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7108F253-5FC3-0C92-EAE8-DE9A9068922F}"/>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5EFFA1D6-113D-7B44-9BB9-C029197C58F7}"/>
              </a:ext>
            </a:extLst>
          </p:cNvPr>
          <p:cNvSpPr>
            <a:spLocks noGrp="1"/>
          </p:cNvSpPr>
          <p:nvPr>
            <p:ph type="sldNum" sz="quarter" idx="5"/>
          </p:nvPr>
        </p:nvSpPr>
        <p:spPr/>
        <p:txBody>
          <a:bodyPr/>
          <a:lstStyle/>
          <a:p>
            <a:fld id="{CFB596EE-89C8-4540-9D09-430EDDC799FA}" type="slidenum">
              <a:rPr lang="en-GR" smtClean="0"/>
              <a:t>16</a:t>
            </a:fld>
            <a:endParaRPr lang="en-GR"/>
          </a:p>
        </p:txBody>
      </p:sp>
    </p:spTree>
    <p:extLst>
      <p:ext uri="{BB962C8B-B14F-4D97-AF65-F5344CB8AC3E}">
        <p14:creationId xmlns:p14="http://schemas.microsoft.com/office/powerpoint/2010/main" val="10150921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3D2AE-2F91-CB0A-2005-9967D8D2BE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21A59B-323A-5F58-DBD1-58FD4676A170}"/>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B4AFC6DD-4FBF-8AF2-A11A-24EF950DA492}"/>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ECFF8DD7-EFFF-8904-8F2B-B0D19B71D065}"/>
              </a:ext>
            </a:extLst>
          </p:cNvPr>
          <p:cNvSpPr>
            <a:spLocks noGrp="1"/>
          </p:cNvSpPr>
          <p:nvPr>
            <p:ph type="sldNum" sz="quarter" idx="5"/>
          </p:nvPr>
        </p:nvSpPr>
        <p:spPr/>
        <p:txBody>
          <a:bodyPr/>
          <a:lstStyle/>
          <a:p>
            <a:fld id="{CFB596EE-89C8-4540-9D09-430EDDC799FA}" type="slidenum">
              <a:rPr lang="en-GR" smtClean="0"/>
              <a:t>17</a:t>
            </a:fld>
            <a:endParaRPr lang="en-GR"/>
          </a:p>
        </p:txBody>
      </p:sp>
    </p:spTree>
    <p:extLst>
      <p:ext uri="{BB962C8B-B14F-4D97-AF65-F5344CB8AC3E}">
        <p14:creationId xmlns:p14="http://schemas.microsoft.com/office/powerpoint/2010/main" val="3015404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D1EF2-3CA2-9B64-208D-A7849F883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BAFE14-22C1-B9AF-96DA-7D5D695C75A3}"/>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9F077431-27FA-75C1-AE12-378D4D4FE13E}"/>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085B05A3-7D61-A265-4102-62CA6DEC112D}"/>
              </a:ext>
            </a:extLst>
          </p:cNvPr>
          <p:cNvSpPr>
            <a:spLocks noGrp="1"/>
          </p:cNvSpPr>
          <p:nvPr>
            <p:ph type="sldNum" sz="quarter" idx="5"/>
          </p:nvPr>
        </p:nvSpPr>
        <p:spPr/>
        <p:txBody>
          <a:bodyPr/>
          <a:lstStyle/>
          <a:p>
            <a:fld id="{CFB596EE-89C8-4540-9D09-430EDDC799FA}" type="slidenum">
              <a:rPr lang="en-GR" smtClean="0"/>
              <a:t>18</a:t>
            </a:fld>
            <a:endParaRPr lang="en-GR"/>
          </a:p>
        </p:txBody>
      </p:sp>
    </p:spTree>
    <p:extLst>
      <p:ext uri="{BB962C8B-B14F-4D97-AF65-F5344CB8AC3E}">
        <p14:creationId xmlns:p14="http://schemas.microsoft.com/office/powerpoint/2010/main" val="39630674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E65F4-F16E-C7F6-4294-E2C3FDD01B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772CAF-C266-13DB-1046-9801ED408F20}"/>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51698821-F89B-3C1A-BBFC-5C5C91B17DB9}"/>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58161C31-1392-33A5-6522-B45B8F8DBCF4}"/>
              </a:ext>
            </a:extLst>
          </p:cNvPr>
          <p:cNvSpPr>
            <a:spLocks noGrp="1"/>
          </p:cNvSpPr>
          <p:nvPr>
            <p:ph type="sldNum" sz="quarter" idx="5"/>
          </p:nvPr>
        </p:nvSpPr>
        <p:spPr/>
        <p:txBody>
          <a:bodyPr/>
          <a:lstStyle/>
          <a:p>
            <a:fld id="{CFB596EE-89C8-4540-9D09-430EDDC799FA}" type="slidenum">
              <a:rPr lang="en-GR" smtClean="0"/>
              <a:t>19</a:t>
            </a:fld>
            <a:endParaRPr lang="en-GR"/>
          </a:p>
        </p:txBody>
      </p:sp>
    </p:spTree>
    <p:extLst>
      <p:ext uri="{BB962C8B-B14F-4D97-AF65-F5344CB8AC3E}">
        <p14:creationId xmlns:p14="http://schemas.microsoft.com/office/powerpoint/2010/main" val="1073939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51EF4-6484-EEF3-A597-E5C8C31387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4C879D-AEA5-136F-B7D8-68F092B31B26}"/>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11DD5925-CA14-5734-0451-5E7E8B4298AD}"/>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0B4D88AF-28BE-B658-BCCB-4F32E880E1A6}"/>
              </a:ext>
            </a:extLst>
          </p:cNvPr>
          <p:cNvSpPr>
            <a:spLocks noGrp="1"/>
          </p:cNvSpPr>
          <p:nvPr>
            <p:ph type="sldNum" sz="quarter" idx="5"/>
          </p:nvPr>
        </p:nvSpPr>
        <p:spPr/>
        <p:txBody>
          <a:bodyPr/>
          <a:lstStyle/>
          <a:p>
            <a:fld id="{CFB596EE-89C8-4540-9D09-430EDDC799FA}" type="slidenum">
              <a:rPr lang="en-GR" smtClean="0"/>
              <a:t>20</a:t>
            </a:fld>
            <a:endParaRPr lang="en-GR"/>
          </a:p>
        </p:txBody>
      </p:sp>
    </p:spTree>
    <p:extLst>
      <p:ext uri="{BB962C8B-B14F-4D97-AF65-F5344CB8AC3E}">
        <p14:creationId xmlns:p14="http://schemas.microsoft.com/office/powerpoint/2010/main" val="18740141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312F8-1479-3A80-9D7F-34408B2A88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FE73FC-3D25-96A2-CF9A-AF2205E62D73}"/>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10E811E0-5BAA-C387-0917-B6ED30FB26B7}"/>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134EED0D-DA3F-7443-F0A9-E46B7D1A4A82}"/>
              </a:ext>
            </a:extLst>
          </p:cNvPr>
          <p:cNvSpPr>
            <a:spLocks noGrp="1"/>
          </p:cNvSpPr>
          <p:nvPr>
            <p:ph type="sldNum" sz="quarter" idx="5"/>
          </p:nvPr>
        </p:nvSpPr>
        <p:spPr/>
        <p:txBody>
          <a:bodyPr/>
          <a:lstStyle/>
          <a:p>
            <a:fld id="{CFB596EE-89C8-4540-9D09-430EDDC799FA}" type="slidenum">
              <a:rPr lang="en-GR" smtClean="0"/>
              <a:t>21</a:t>
            </a:fld>
            <a:endParaRPr lang="en-GR"/>
          </a:p>
        </p:txBody>
      </p:sp>
    </p:spTree>
    <p:extLst>
      <p:ext uri="{BB962C8B-B14F-4D97-AF65-F5344CB8AC3E}">
        <p14:creationId xmlns:p14="http://schemas.microsoft.com/office/powerpoint/2010/main" val="3445353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R"/>
          </a:p>
        </p:txBody>
      </p:sp>
      <p:sp>
        <p:nvSpPr>
          <p:cNvPr id="3" name="Notes Placeholder 2"/>
          <p:cNvSpPr>
            <a:spLocks noGrp="1"/>
          </p:cNvSpPr>
          <p:nvPr>
            <p:ph type="body" idx="1"/>
          </p:nvPr>
        </p:nvSpPr>
        <p:spPr/>
        <p:txBody>
          <a:bodyPr/>
          <a:lstStyle/>
          <a:p>
            <a:endParaRPr lang="en-GR" dirty="0"/>
          </a:p>
        </p:txBody>
      </p:sp>
      <p:sp>
        <p:nvSpPr>
          <p:cNvPr id="4" name="Slide Number Placeholder 3"/>
          <p:cNvSpPr>
            <a:spLocks noGrp="1"/>
          </p:cNvSpPr>
          <p:nvPr>
            <p:ph type="sldNum" sz="quarter" idx="5"/>
          </p:nvPr>
        </p:nvSpPr>
        <p:spPr/>
        <p:txBody>
          <a:bodyPr/>
          <a:lstStyle/>
          <a:p>
            <a:fld id="{CFB596EE-89C8-4540-9D09-430EDDC799FA}" type="slidenum">
              <a:rPr lang="en-GR" smtClean="0"/>
              <a:t>3</a:t>
            </a:fld>
            <a:endParaRPr lang="en-GR"/>
          </a:p>
        </p:txBody>
      </p:sp>
    </p:spTree>
    <p:extLst>
      <p:ext uri="{BB962C8B-B14F-4D97-AF65-F5344CB8AC3E}">
        <p14:creationId xmlns:p14="http://schemas.microsoft.com/office/powerpoint/2010/main" val="23864151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3553C-E032-0580-6398-C3CB9EDC5A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C464EF-0962-7866-2749-E08BEAD214BD}"/>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D868C804-A4DA-AE0B-E9C1-8FEF7AA0EA83}"/>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6354BF23-C2FA-153F-AA3A-21299196253A}"/>
              </a:ext>
            </a:extLst>
          </p:cNvPr>
          <p:cNvSpPr>
            <a:spLocks noGrp="1"/>
          </p:cNvSpPr>
          <p:nvPr>
            <p:ph type="sldNum" sz="quarter" idx="5"/>
          </p:nvPr>
        </p:nvSpPr>
        <p:spPr/>
        <p:txBody>
          <a:bodyPr/>
          <a:lstStyle/>
          <a:p>
            <a:fld id="{CFB596EE-89C8-4540-9D09-430EDDC799FA}" type="slidenum">
              <a:rPr lang="en-GR" smtClean="0"/>
              <a:t>22</a:t>
            </a:fld>
            <a:endParaRPr lang="en-GR"/>
          </a:p>
        </p:txBody>
      </p:sp>
    </p:spTree>
    <p:extLst>
      <p:ext uri="{BB962C8B-B14F-4D97-AF65-F5344CB8AC3E}">
        <p14:creationId xmlns:p14="http://schemas.microsoft.com/office/powerpoint/2010/main" val="29366019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063DF-A002-FD83-C514-C75B208C0F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3C5A3E-B888-3EDA-4ADD-45FD1123A066}"/>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25053563-CDBA-7E44-2316-261ABBF8657A}"/>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F1A951E5-9091-1017-A82F-C56299ADF1AB}"/>
              </a:ext>
            </a:extLst>
          </p:cNvPr>
          <p:cNvSpPr>
            <a:spLocks noGrp="1"/>
          </p:cNvSpPr>
          <p:nvPr>
            <p:ph type="sldNum" sz="quarter" idx="5"/>
          </p:nvPr>
        </p:nvSpPr>
        <p:spPr/>
        <p:txBody>
          <a:bodyPr/>
          <a:lstStyle/>
          <a:p>
            <a:fld id="{CFB596EE-89C8-4540-9D09-430EDDC799FA}" type="slidenum">
              <a:rPr lang="en-GR" smtClean="0"/>
              <a:t>24</a:t>
            </a:fld>
            <a:endParaRPr lang="en-GR"/>
          </a:p>
        </p:txBody>
      </p:sp>
    </p:spTree>
    <p:extLst>
      <p:ext uri="{BB962C8B-B14F-4D97-AF65-F5344CB8AC3E}">
        <p14:creationId xmlns:p14="http://schemas.microsoft.com/office/powerpoint/2010/main" val="32533386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4E409-7713-4454-6849-01AEE54248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5ED682-BAD3-6651-D95D-CD516A1321A1}"/>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DF08C0EB-E49A-1A14-55CD-2E85D77030D5}"/>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1A239651-42BB-AF88-F319-B3815AE0ED6C}"/>
              </a:ext>
            </a:extLst>
          </p:cNvPr>
          <p:cNvSpPr>
            <a:spLocks noGrp="1"/>
          </p:cNvSpPr>
          <p:nvPr>
            <p:ph type="sldNum" sz="quarter" idx="5"/>
          </p:nvPr>
        </p:nvSpPr>
        <p:spPr/>
        <p:txBody>
          <a:bodyPr/>
          <a:lstStyle/>
          <a:p>
            <a:fld id="{CFB596EE-89C8-4540-9D09-430EDDC799FA}" type="slidenum">
              <a:rPr lang="en-GR" smtClean="0"/>
              <a:t>28</a:t>
            </a:fld>
            <a:endParaRPr lang="en-GR"/>
          </a:p>
        </p:txBody>
      </p:sp>
    </p:spTree>
    <p:extLst>
      <p:ext uri="{BB962C8B-B14F-4D97-AF65-F5344CB8AC3E}">
        <p14:creationId xmlns:p14="http://schemas.microsoft.com/office/powerpoint/2010/main" val="16497616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B4DFF-285F-C608-5163-BCF8446F00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A5363B-7CA9-777A-9A54-B19A8796617E}"/>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BE432EEE-2E12-1DE3-86BF-3E292A2E1D88}"/>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B46C7845-96C9-C41F-7F8B-415DD998CE21}"/>
              </a:ext>
            </a:extLst>
          </p:cNvPr>
          <p:cNvSpPr>
            <a:spLocks noGrp="1"/>
          </p:cNvSpPr>
          <p:nvPr>
            <p:ph type="sldNum" sz="quarter" idx="5"/>
          </p:nvPr>
        </p:nvSpPr>
        <p:spPr/>
        <p:txBody>
          <a:bodyPr/>
          <a:lstStyle/>
          <a:p>
            <a:fld id="{CFB596EE-89C8-4540-9D09-430EDDC799FA}" type="slidenum">
              <a:rPr lang="en-GR" smtClean="0"/>
              <a:t>29</a:t>
            </a:fld>
            <a:endParaRPr lang="en-GR"/>
          </a:p>
        </p:txBody>
      </p:sp>
    </p:spTree>
    <p:extLst>
      <p:ext uri="{BB962C8B-B14F-4D97-AF65-F5344CB8AC3E}">
        <p14:creationId xmlns:p14="http://schemas.microsoft.com/office/powerpoint/2010/main" val="40343457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C28F2-E36D-8A62-68ED-B4DE31BB74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4D4FAF-E028-BE47-CECC-F5BD5B4BBEB6}"/>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5A56EBD6-B306-5DE2-E01B-A4A063CD6324}"/>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36108074-6B5A-F04F-A211-072AA8A1C16E}"/>
              </a:ext>
            </a:extLst>
          </p:cNvPr>
          <p:cNvSpPr>
            <a:spLocks noGrp="1"/>
          </p:cNvSpPr>
          <p:nvPr>
            <p:ph type="sldNum" sz="quarter" idx="5"/>
          </p:nvPr>
        </p:nvSpPr>
        <p:spPr/>
        <p:txBody>
          <a:bodyPr/>
          <a:lstStyle/>
          <a:p>
            <a:fld id="{CFB596EE-89C8-4540-9D09-430EDDC799FA}" type="slidenum">
              <a:rPr lang="en-GR" smtClean="0"/>
              <a:t>31</a:t>
            </a:fld>
            <a:endParaRPr lang="en-GR"/>
          </a:p>
        </p:txBody>
      </p:sp>
    </p:spTree>
    <p:extLst>
      <p:ext uri="{BB962C8B-B14F-4D97-AF65-F5344CB8AC3E}">
        <p14:creationId xmlns:p14="http://schemas.microsoft.com/office/powerpoint/2010/main" val="30431124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B07D6-952D-7D3C-425C-9186CB522E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26E341-D3FD-36E0-9784-0060CEE546E6}"/>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9A72707D-1AF9-9EDC-3274-32107FA10335}"/>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C62067A9-C095-F3CC-31A6-BF738BD7AD0E}"/>
              </a:ext>
            </a:extLst>
          </p:cNvPr>
          <p:cNvSpPr>
            <a:spLocks noGrp="1"/>
          </p:cNvSpPr>
          <p:nvPr>
            <p:ph type="sldNum" sz="quarter" idx="5"/>
          </p:nvPr>
        </p:nvSpPr>
        <p:spPr/>
        <p:txBody>
          <a:bodyPr/>
          <a:lstStyle/>
          <a:p>
            <a:fld id="{CFB596EE-89C8-4540-9D09-430EDDC799FA}" type="slidenum">
              <a:rPr lang="en-GR" smtClean="0"/>
              <a:t>32</a:t>
            </a:fld>
            <a:endParaRPr lang="en-GR"/>
          </a:p>
        </p:txBody>
      </p:sp>
    </p:spTree>
    <p:extLst>
      <p:ext uri="{BB962C8B-B14F-4D97-AF65-F5344CB8AC3E}">
        <p14:creationId xmlns:p14="http://schemas.microsoft.com/office/powerpoint/2010/main" val="41007571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8B498-6DCA-A3CC-8C79-C94F2710D7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D7EA52-043C-94CE-84A9-0F89143166FE}"/>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5F0636B5-A1FE-18B5-BE37-77DA80C4670B}"/>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FA9EE57F-8F85-37DC-83AB-F28E52295272}"/>
              </a:ext>
            </a:extLst>
          </p:cNvPr>
          <p:cNvSpPr>
            <a:spLocks noGrp="1"/>
          </p:cNvSpPr>
          <p:nvPr>
            <p:ph type="sldNum" sz="quarter" idx="5"/>
          </p:nvPr>
        </p:nvSpPr>
        <p:spPr/>
        <p:txBody>
          <a:bodyPr/>
          <a:lstStyle/>
          <a:p>
            <a:fld id="{CFB596EE-89C8-4540-9D09-430EDDC799FA}" type="slidenum">
              <a:rPr lang="en-GR" smtClean="0"/>
              <a:t>34</a:t>
            </a:fld>
            <a:endParaRPr lang="en-GR"/>
          </a:p>
        </p:txBody>
      </p:sp>
    </p:spTree>
    <p:extLst>
      <p:ext uri="{BB962C8B-B14F-4D97-AF65-F5344CB8AC3E}">
        <p14:creationId xmlns:p14="http://schemas.microsoft.com/office/powerpoint/2010/main" val="34180061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10F1B-6075-45E5-C511-869817177F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2C31F7-7C98-0A11-1AFE-CB41016EED2A}"/>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05FAE316-9C99-38ED-219C-7A031F14DCF9}"/>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C3A1B433-6990-7CB4-6DD0-F2B0B852180B}"/>
              </a:ext>
            </a:extLst>
          </p:cNvPr>
          <p:cNvSpPr>
            <a:spLocks noGrp="1"/>
          </p:cNvSpPr>
          <p:nvPr>
            <p:ph type="sldNum" sz="quarter" idx="5"/>
          </p:nvPr>
        </p:nvSpPr>
        <p:spPr/>
        <p:txBody>
          <a:bodyPr/>
          <a:lstStyle/>
          <a:p>
            <a:fld id="{CFB596EE-89C8-4540-9D09-430EDDC799FA}" type="slidenum">
              <a:rPr lang="en-GR" smtClean="0"/>
              <a:t>35</a:t>
            </a:fld>
            <a:endParaRPr lang="en-GR"/>
          </a:p>
        </p:txBody>
      </p:sp>
    </p:spTree>
    <p:extLst>
      <p:ext uri="{BB962C8B-B14F-4D97-AF65-F5344CB8AC3E}">
        <p14:creationId xmlns:p14="http://schemas.microsoft.com/office/powerpoint/2010/main" val="9206967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A8798-364E-ADF3-3398-7671AE868F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79C73C-6D4F-1272-22A4-BEBD62674400}"/>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4E36C082-652D-B0E9-D948-41204EEA2851}"/>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B8E4638B-3E73-E0BA-9A31-8F87395F0D18}"/>
              </a:ext>
            </a:extLst>
          </p:cNvPr>
          <p:cNvSpPr>
            <a:spLocks noGrp="1"/>
          </p:cNvSpPr>
          <p:nvPr>
            <p:ph type="sldNum" sz="quarter" idx="5"/>
          </p:nvPr>
        </p:nvSpPr>
        <p:spPr/>
        <p:txBody>
          <a:bodyPr/>
          <a:lstStyle/>
          <a:p>
            <a:fld id="{CFB596EE-89C8-4540-9D09-430EDDC799FA}" type="slidenum">
              <a:rPr lang="en-GR" smtClean="0"/>
              <a:t>36</a:t>
            </a:fld>
            <a:endParaRPr lang="en-GR"/>
          </a:p>
        </p:txBody>
      </p:sp>
    </p:spTree>
    <p:extLst>
      <p:ext uri="{BB962C8B-B14F-4D97-AF65-F5344CB8AC3E}">
        <p14:creationId xmlns:p14="http://schemas.microsoft.com/office/powerpoint/2010/main" val="31028557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64F41-6D4D-3BC3-F32C-F8ABA1B2A3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931CE8-9EA4-4AA1-8FE0-C1DC2A2415AD}"/>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3FA9CBE9-9300-8660-DC04-855C464D99F8}"/>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2F343481-6619-7D72-DD11-AB10B1EA4E63}"/>
              </a:ext>
            </a:extLst>
          </p:cNvPr>
          <p:cNvSpPr>
            <a:spLocks noGrp="1"/>
          </p:cNvSpPr>
          <p:nvPr>
            <p:ph type="sldNum" sz="quarter" idx="5"/>
          </p:nvPr>
        </p:nvSpPr>
        <p:spPr/>
        <p:txBody>
          <a:bodyPr/>
          <a:lstStyle/>
          <a:p>
            <a:fld id="{CFB596EE-89C8-4540-9D09-430EDDC799FA}" type="slidenum">
              <a:rPr lang="en-GR" smtClean="0"/>
              <a:t>38</a:t>
            </a:fld>
            <a:endParaRPr lang="en-GR"/>
          </a:p>
        </p:txBody>
      </p:sp>
    </p:spTree>
    <p:extLst>
      <p:ext uri="{BB962C8B-B14F-4D97-AF65-F5344CB8AC3E}">
        <p14:creationId xmlns:p14="http://schemas.microsoft.com/office/powerpoint/2010/main" val="3111372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0DA45-A996-93C9-6011-AEBC79D0CC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EEB6BE-F3A7-3258-C1AC-DAED518B9491}"/>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CCC06B2B-C3E9-D3E8-5156-72A4BF8E2640}"/>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6F8D4EFE-D6AB-DB06-C017-09BB9D71ABC6}"/>
              </a:ext>
            </a:extLst>
          </p:cNvPr>
          <p:cNvSpPr>
            <a:spLocks noGrp="1"/>
          </p:cNvSpPr>
          <p:nvPr>
            <p:ph type="sldNum" sz="quarter" idx="5"/>
          </p:nvPr>
        </p:nvSpPr>
        <p:spPr/>
        <p:txBody>
          <a:bodyPr/>
          <a:lstStyle/>
          <a:p>
            <a:fld id="{CFB596EE-89C8-4540-9D09-430EDDC799FA}" type="slidenum">
              <a:rPr lang="en-GR" smtClean="0"/>
              <a:t>5</a:t>
            </a:fld>
            <a:endParaRPr lang="en-GR"/>
          </a:p>
        </p:txBody>
      </p:sp>
    </p:spTree>
    <p:extLst>
      <p:ext uri="{BB962C8B-B14F-4D97-AF65-F5344CB8AC3E}">
        <p14:creationId xmlns:p14="http://schemas.microsoft.com/office/powerpoint/2010/main" val="31961060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2B179-9150-8C9D-AE3E-5E4BD30E6E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C2F0BA-17FE-DAA4-6591-379E173F0773}"/>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720921A4-72F0-731E-006B-A10B37718732}"/>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9A5D632C-3C4D-2656-B572-DC693ECADCD2}"/>
              </a:ext>
            </a:extLst>
          </p:cNvPr>
          <p:cNvSpPr>
            <a:spLocks noGrp="1"/>
          </p:cNvSpPr>
          <p:nvPr>
            <p:ph type="sldNum" sz="quarter" idx="5"/>
          </p:nvPr>
        </p:nvSpPr>
        <p:spPr/>
        <p:txBody>
          <a:bodyPr/>
          <a:lstStyle/>
          <a:p>
            <a:fld id="{CFB596EE-89C8-4540-9D09-430EDDC799FA}" type="slidenum">
              <a:rPr lang="en-GR" smtClean="0"/>
              <a:t>39</a:t>
            </a:fld>
            <a:endParaRPr lang="en-GR"/>
          </a:p>
        </p:txBody>
      </p:sp>
    </p:spTree>
    <p:extLst>
      <p:ext uri="{BB962C8B-B14F-4D97-AF65-F5344CB8AC3E}">
        <p14:creationId xmlns:p14="http://schemas.microsoft.com/office/powerpoint/2010/main" val="1710634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C5FDF-E3E1-5841-A3DF-5F762AD239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C599C4-F484-1E2B-B0B6-553AF0B35FDE}"/>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7F62827E-FF72-1DBC-3E15-196012E52A01}"/>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D0F5A20F-523F-1B9F-CF40-A3397C9EBE92}"/>
              </a:ext>
            </a:extLst>
          </p:cNvPr>
          <p:cNvSpPr>
            <a:spLocks noGrp="1"/>
          </p:cNvSpPr>
          <p:nvPr>
            <p:ph type="sldNum" sz="quarter" idx="5"/>
          </p:nvPr>
        </p:nvSpPr>
        <p:spPr/>
        <p:txBody>
          <a:bodyPr/>
          <a:lstStyle/>
          <a:p>
            <a:fld id="{CFB596EE-89C8-4540-9D09-430EDDC799FA}" type="slidenum">
              <a:rPr lang="en-GR" smtClean="0"/>
              <a:t>6</a:t>
            </a:fld>
            <a:endParaRPr lang="en-GR"/>
          </a:p>
        </p:txBody>
      </p:sp>
    </p:spTree>
    <p:extLst>
      <p:ext uri="{BB962C8B-B14F-4D97-AF65-F5344CB8AC3E}">
        <p14:creationId xmlns:p14="http://schemas.microsoft.com/office/powerpoint/2010/main" val="407874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B065F-AB94-751F-E8F6-B14682E95A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95E44D-C12F-83F4-FBFB-D2126DA17A2C}"/>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3EAD442D-C352-63A4-D4D8-9C19DCCE9232}"/>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A8E8321E-D4C2-7488-EA81-373682053A9D}"/>
              </a:ext>
            </a:extLst>
          </p:cNvPr>
          <p:cNvSpPr>
            <a:spLocks noGrp="1"/>
          </p:cNvSpPr>
          <p:nvPr>
            <p:ph type="sldNum" sz="quarter" idx="5"/>
          </p:nvPr>
        </p:nvSpPr>
        <p:spPr/>
        <p:txBody>
          <a:bodyPr/>
          <a:lstStyle/>
          <a:p>
            <a:fld id="{CFB596EE-89C8-4540-9D09-430EDDC799FA}" type="slidenum">
              <a:rPr lang="en-GR" smtClean="0"/>
              <a:t>7</a:t>
            </a:fld>
            <a:endParaRPr lang="en-GR"/>
          </a:p>
        </p:txBody>
      </p:sp>
    </p:spTree>
    <p:extLst>
      <p:ext uri="{BB962C8B-B14F-4D97-AF65-F5344CB8AC3E}">
        <p14:creationId xmlns:p14="http://schemas.microsoft.com/office/powerpoint/2010/main" val="1658536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60231-08FF-86B5-1F74-92785246B3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97C2AB-BF94-33E8-ED3C-A753D65C408C}"/>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A08E7BE9-A8D5-04CC-BBB7-AC778D846171}"/>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CB47E54C-E3FC-C968-A74B-D28A2261E297}"/>
              </a:ext>
            </a:extLst>
          </p:cNvPr>
          <p:cNvSpPr>
            <a:spLocks noGrp="1"/>
          </p:cNvSpPr>
          <p:nvPr>
            <p:ph type="sldNum" sz="quarter" idx="5"/>
          </p:nvPr>
        </p:nvSpPr>
        <p:spPr/>
        <p:txBody>
          <a:bodyPr/>
          <a:lstStyle/>
          <a:p>
            <a:fld id="{CFB596EE-89C8-4540-9D09-430EDDC799FA}" type="slidenum">
              <a:rPr lang="en-GR" smtClean="0"/>
              <a:t>8</a:t>
            </a:fld>
            <a:endParaRPr lang="en-GR"/>
          </a:p>
        </p:txBody>
      </p:sp>
    </p:spTree>
    <p:extLst>
      <p:ext uri="{BB962C8B-B14F-4D97-AF65-F5344CB8AC3E}">
        <p14:creationId xmlns:p14="http://schemas.microsoft.com/office/powerpoint/2010/main" val="1651837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1A6EE-AD38-DBB1-4299-C901C722E6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F8201B-8B95-CD69-5F58-50AD4E916E03}"/>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AA7FDFCA-C455-97E2-4562-C82799DF9539}"/>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059C7413-B91C-EB0A-41A1-FDA27418A476}"/>
              </a:ext>
            </a:extLst>
          </p:cNvPr>
          <p:cNvSpPr>
            <a:spLocks noGrp="1"/>
          </p:cNvSpPr>
          <p:nvPr>
            <p:ph type="sldNum" sz="quarter" idx="5"/>
          </p:nvPr>
        </p:nvSpPr>
        <p:spPr/>
        <p:txBody>
          <a:bodyPr/>
          <a:lstStyle/>
          <a:p>
            <a:fld id="{CFB596EE-89C8-4540-9D09-430EDDC799FA}" type="slidenum">
              <a:rPr lang="en-GR" smtClean="0"/>
              <a:t>9</a:t>
            </a:fld>
            <a:endParaRPr lang="en-GR"/>
          </a:p>
        </p:txBody>
      </p:sp>
    </p:spTree>
    <p:extLst>
      <p:ext uri="{BB962C8B-B14F-4D97-AF65-F5344CB8AC3E}">
        <p14:creationId xmlns:p14="http://schemas.microsoft.com/office/powerpoint/2010/main" val="32430903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44E5F-A754-57BC-EB9A-9B68C48D6D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287EE8-80C5-B682-09EC-4E363205618F}"/>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728E05C3-94DC-DB0C-E03C-AE691FF92A8E}"/>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78BB107A-0FE8-8532-F99E-96CCA1E81363}"/>
              </a:ext>
            </a:extLst>
          </p:cNvPr>
          <p:cNvSpPr>
            <a:spLocks noGrp="1"/>
          </p:cNvSpPr>
          <p:nvPr>
            <p:ph type="sldNum" sz="quarter" idx="5"/>
          </p:nvPr>
        </p:nvSpPr>
        <p:spPr/>
        <p:txBody>
          <a:bodyPr/>
          <a:lstStyle/>
          <a:p>
            <a:fld id="{CFB596EE-89C8-4540-9D09-430EDDC799FA}" type="slidenum">
              <a:rPr lang="en-GR" smtClean="0"/>
              <a:t>10</a:t>
            </a:fld>
            <a:endParaRPr lang="en-GR"/>
          </a:p>
        </p:txBody>
      </p:sp>
    </p:spTree>
    <p:extLst>
      <p:ext uri="{BB962C8B-B14F-4D97-AF65-F5344CB8AC3E}">
        <p14:creationId xmlns:p14="http://schemas.microsoft.com/office/powerpoint/2010/main" val="42446937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EC25B-2E72-0A2D-9A9D-FBD9F78DE3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B1194C-DA60-2BE6-D277-7F021946DA92}"/>
              </a:ext>
            </a:extLst>
          </p:cNvPr>
          <p:cNvSpPr>
            <a:spLocks noGrp="1" noRot="1" noChangeAspect="1"/>
          </p:cNvSpPr>
          <p:nvPr>
            <p:ph type="sldImg"/>
          </p:nvPr>
        </p:nvSpPr>
        <p:spPr/>
        <p:txBody>
          <a:bodyPr/>
          <a:lstStyle/>
          <a:p>
            <a:endParaRPr lang="en-GR"/>
          </a:p>
        </p:txBody>
      </p:sp>
      <p:sp>
        <p:nvSpPr>
          <p:cNvPr id="3" name="Notes Placeholder 2">
            <a:extLst>
              <a:ext uri="{FF2B5EF4-FFF2-40B4-BE49-F238E27FC236}">
                <a16:creationId xmlns:a16="http://schemas.microsoft.com/office/drawing/2014/main" id="{C30AE2C0-EC60-DFD3-2BA7-28BA88330EBD}"/>
              </a:ext>
            </a:extLst>
          </p:cNvPr>
          <p:cNvSpPr>
            <a:spLocks noGrp="1"/>
          </p:cNvSpPr>
          <p:nvPr>
            <p:ph type="body" idx="1"/>
          </p:nvPr>
        </p:nvSpPr>
        <p:spPr/>
        <p:txBody>
          <a:bodyPr/>
          <a:lstStyle/>
          <a:p>
            <a:endParaRPr lang="en-GR" dirty="0"/>
          </a:p>
        </p:txBody>
      </p:sp>
      <p:sp>
        <p:nvSpPr>
          <p:cNvPr id="4" name="Slide Number Placeholder 3">
            <a:extLst>
              <a:ext uri="{FF2B5EF4-FFF2-40B4-BE49-F238E27FC236}">
                <a16:creationId xmlns:a16="http://schemas.microsoft.com/office/drawing/2014/main" id="{15FCB35E-0A18-2E17-19CB-4860A7D65A44}"/>
              </a:ext>
            </a:extLst>
          </p:cNvPr>
          <p:cNvSpPr>
            <a:spLocks noGrp="1"/>
          </p:cNvSpPr>
          <p:nvPr>
            <p:ph type="sldNum" sz="quarter" idx="5"/>
          </p:nvPr>
        </p:nvSpPr>
        <p:spPr/>
        <p:txBody>
          <a:bodyPr/>
          <a:lstStyle/>
          <a:p>
            <a:fld id="{CFB596EE-89C8-4540-9D09-430EDDC799FA}" type="slidenum">
              <a:rPr lang="en-GR" smtClean="0"/>
              <a:t>11</a:t>
            </a:fld>
            <a:endParaRPr lang="en-GR"/>
          </a:p>
        </p:txBody>
      </p:sp>
    </p:spTree>
    <p:extLst>
      <p:ext uri="{BB962C8B-B14F-4D97-AF65-F5344CB8AC3E}">
        <p14:creationId xmlns:p14="http://schemas.microsoft.com/office/powerpoint/2010/main" val="46406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E5988-1FDB-C32E-85E1-82EFE58CD9A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76B793BF-E83F-89CD-FE47-062D79967F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
        <p:nvSpPr>
          <p:cNvPr id="4" name="Date Placeholder 3">
            <a:extLst>
              <a:ext uri="{FF2B5EF4-FFF2-40B4-BE49-F238E27FC236}">
                <a16:creationId xmlns:a16="http://schemas.microsoft.com/office/drawing/2014/main" id="{BC8A30A2-4FB9-0D24-B995-4DADBFD46BDA}"/>
              </a:ext>
            </a:extLst>
          </p:cNvPr>
          <p:cNvSpPr>
            <a:spLocks noGrp="1"/>
          </p:cNvSpPr>
          <p:nvPr>
            <p:ph type="dt" sz="half" idx="10"/>
          </p:nvPr>
        </p:nvSpPr>
        <p:spPr/>
        <p:txBody>
          <a:bodyPr/>
          <a:lstStyle/>
          <a:p>
            <a:fld id="{87C2923E-D074-C645-A5C2-2E105627FB2C}" type="datetimeFigureOut">
              <a:rPr lang="en-GR" smtClean="0"/>
              <a:t>25/5/26</a:t>
            </a:fld>
            <a:endParaRPr lang="en-GR"/>
          </a:p>
        </p:txBody>
      </p:sp>
      <p:sp>
        <p:nvSpPr>
          <p:cNvPr id="5" name="Footer Placeholder 4">
            <a:extLst>
              <a:ext uri="{FF2B5EF4-FFF2-40B4-BE49-F238E27FC236}">
                <a16:creationId xmlns:a16="http://schemas.microsoft.com/office/drawing/2014/main" id="{3B92871A-CAB3-AEA9-C517-EFFBB90ECE62}"/>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33029A04-939B-D03B-FCED-2B23EE3AEA08}"/>
              </a:ext>
            </a:extLst>
          </p:cNvPr>
          <p:cNvSpPr>
            <a:spLocks noGrp="1"/>
          </p:cNvSpPr>
          <p:nvPr>
            <p:ph type="sldNum" sz="quarter" idx="12"/>
          </p:nvPr>
        </p:nvSpPr>
        <p:spPr/>
        <p:txBody>
          <a:bodyPr/>
          <a:lstStyle/>
          <a:p>
            <a:fld id="{87D410D7-F035-B045-8B78-61F444F2A297}" type="slidenum">
              <a:rPr lang="en-GR" smtClean="0"/>
              <a:t>‹#›</a:t>
            </a:fld>
            <a:endParaRPr lang="en-GR"/>
          </a:p>
        </p:txBody>
      </p:sp>
    </p:spTree>
    <p:extLst>
      <p:ext uri="{BB962C8B-B14F-4D97-AF65-F5344CB8AC3E}">
        <p14:creationId xmlns:p14="http://schemas.microsoft.com/office/powerpoint/2010/main" val="1802468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7ADF1-CD16-64EE-56FF-FB2F362D57D9}"/>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11BF43E-3D8B-E76E-58B1-B3E0A0A3C46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20515CD7-9D4E-9650-29B7-9C975872B156}"/>
              </a:ext>
            </a:extLst>
          </p:cNvPr>
          <p:cNvSpPr>
            <a:spLocks noGrp="1"/>
          </p:cNvSpPr>
          <p:nvPr>
            <p:ph type="dt" sz="half" idx="10"/>
          </p:nvPr>
        </p:nvSpPr>
        <p:spPr/>
        <p:txBody>
          <a:bodyPr/>
          <a:lstStyle/>
          <a:p>
            <a:fld id="{87C2923E-D074-C645-A5C2-2E105627FB2C}" type="datetimeFigureOut">
              <a:rPr lang="en-GR" smtClean="0"/>
              <a:t>25/5/26</a:t>
            </a:fld>
            <a:endParaRPr lang="en-GR"/>
          </a:p>
        </p:txBody>
      </p:sp>
      <p:sp>
        <p:nvSpPr>
          <p:cNvPr id="5" name="Footer Placeholder 4">
            <a:extLst>
              <a:ext uri="{FF2B5EF4-FFF2-40B4-BE49-F238E27FC236}">
                <a16:creationId xmlns:a16="http://schemas.microsoft.com/office/drawing/2014/main" id="{BD0E72AE-8C71-E24C-0A2C-03AA403A646E}"/>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EC57C9C1-C4CE-5054-9D2E-590CADE88576}"/>
              </a:ext>
            </a:extLst>
          </p:cNvPr>
          <p:cNvSpPr>
            <a:spLocks noGrp="1"/>
          </p:cNvSpPr>
          <p:nvPr>
            <p:ph type="sldNum" sz="quarter" idx="12"/>
          </p:nvPr>
        </p:nvSpPr>
        <p:spPr/>
        <p:txBody>
          <a:bodyPr/>
          <a:lstStyle/>
          <a:p>
            <a:fld id="{87D410D7-F035-B045-8B78-61F444F2A297}" type="slidenum">
              <a:rPr lang="en-GR" smtClean="0"/>
              <a:t>‹#›</a:t>
            </a:fld>
            <a:endParaRPr lang="en-GR"/>
          </a:p>
        </p:txBody>
      </p:sp>
    </p:spTree>
    <p:extLst>
      <p:ext uri="{BB962C8B-B14F-4D97-AF65-F5344CB8AC3E}">
        <p14:creationId xmlns:p14="http://schemas.microsoft.com/office/powerpoint/2010/main" val="2131127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F794C9-4648-E588-56C2-6BAAE7C1554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F124D5C-A563-332D-C0B5-884396E98B8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4C6DF56D-F6E4-FE1D-B2C5-21772B2E0601}"/>
              </a:ext>
            </a:extLst>
          </p:cNvPr>
          <p:cNvSpPr>
            <a:spLocks noGrp="1"/>
          </p:cNvSpPr>
          <p:nvPr>
            <p:ph type="dt" sz="half" idx="10"/>
          </p:nvPr>
        </p:nvSpPr>
        <p:spPr/>
        <p:txBody>
          <a:bodyPr/>
          <a:lstStyle/>
          <a:p>
            <a:fld id="{87C2923E-D074-C645-A5C2-2E105627FB2C}" type="datetimeFigureOut">
              <a:rPr lang="en-GR" smtClean="0"/>
              <a:t>25/5/26</a:t>
            </a:fld>
            <a:endParaRPr lang="en-GR"/>
          </a:p>
        </p:txBody>
      </p:sp>
      <p:sp>
        <p:nvSpPr>
          <p:cNvPr id="5" name="Footer Placeholder 4">
            <a:extLst>
              <a:ext uri="{FF2B5EF4-FFF2-40B4-BE49-F238E27FC236}">
                <a16:creationId xmlns:a16="http://schemas.microsoft.com/office/drawing/2014/main" id="{2BEA60BF-D788-F28E-A9FD-836155648A93}"/>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FD26ED21-097A-B341-302C-B73A2B688730}"/>
              </a:ext>
            </a:extLst>
          </p:cNvPr>
          <p:cNvSpPr>
            <a:spLocks noGrp="1"/>
          </p:cNvSpPr>
          <p:nvPr>
            <p:ph type="sldNum" sz="quarter" idx="12"/>
          </p:nvPr>
        </p:nvSpPr>
        <p:spPr/>
        <p:txBody>
          <a:bodyPr/>
          <a:lstStyle/>
          <a:p>
            <a:fld id="{87D410D7-F035-B045-8B78-61F444F2A297}" type="slidenum">
              <a:rPr lang="en-GR" smtClean="0"/>
              <a:t>‹#›</a:t>
            </a:fld>
            <a:endParaRPr lang="en-GR"/>
          </a:p>
        </p:txBody>
      </p:sp>
    </p:spTree>
    <p:extLst>
      <p:ext uri="{BB962C8B-B14F-4D97-AF65-F5344CB8AC3E}">
        <p14:creationId xmlns:p14="http://schemas.microsoft.com/office/powerpoint/2010/main" val="1973100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63651-469D-9B63-322D-025CB4B82882}"/>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6C81D330-68B7-31E7-892B-AFF008236B8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B1F97DB7-6365-6088-D427-2914EC377C82}"/>
              </a:ext>
            </a:extLst>
          </p:cNvPr>
          <p:cNvSpPr>
            <a:spLocks noGrp="1"/>
          </p:cNvSpPr>
          <p:nvPr>
            <p:ph type="dt" sz="half" idx="10"/>
          </p:nvPr>
        </p:nvSpPr>
        <p:spPr/>
        <p:txBody>
          <a:bodyPr/>
          <a:lstStyle/>
          <a:p>
            <a:fld id="{87C2923E-D074-C645-A5C2-2E105627FB2C}" type="datetimeFigureOut">
              <a:rPr lang="en-GR" smtClean="0"/>
              <a:t>25/5/26</a:t>
            </a:fld>
            <a:endParaRPr lang="en-GR"/>
          </a:p>
        </p:txBody>
      </p:sp>
      <p:sp>
        <p:nvSpPr>
          <p:cNvPr id="5" name="Footer Placeholder 4">
            <a:extLst>
              <a:ext uri="{FF2B5EF4-FFF2-40B4-BE49-F238E27FC236}">
                <a16:creationId xmlns:a16="http://schemas.microsoft.com/office/drawing/2014/main" id="{8495D80B-3973-643F-BE70-DE3D266442A9}"/>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57B0051B-AAEA-7F57-5287-FFF5B0134B14}"/>
              </a:ext>
            </a:extLst>
          </p:cNvPr>
          <p:cNvSpPr>
            <a:spLocks noGrp="1"/>
          </p:cNvSpPr>
          <p:nvPr>
            <p:ph type="sldNum" sz="quarter" idx="12"/>
          </p:nvPr>
        </p:nvSpPr>
        <p:spPr/>
        <p:txBody>
          <a:bodyPr/>
          <a:lstStyle/>
          <a:p>
            <a:fld id="{87D410D7-F035-B045-8B78-61F444F2A297}" type="slidenum">
              <a:rPr lang="en-GR" smtClean="0"/>
              <a:t>‹#›</a:t>
            </a:fld>
            <a:endParaRPr lang="en-GR"/>
          </a:p>
        </p:txBody>
      </p:sp>
    </p:spTree>
    <p:extLst>
      <p:ext uri="{BB962C8B-B14F-4D97-AF65-F5344CB8AC3E}">
        <p14:creationId xmlns:p14="http://schemas.microsoft.com/office/powerpoint/2010/main" val="3727318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B7E8F-1DDD-32E4-8DBF-D873185D011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827B4345-C6E0-337E-D86F-EC6DAF53A37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8B19A7C-1007-C045-23CF-1B84F6C4853B}"/>
              </a:ext>
            </a:extLst>
          </p:cNvPr>
          <p:cNvSpPr>
            <a:spLocks noGrp="1"/>
          </p:cNvSpPr>
          <p:nvPr>
            <p:ph type="dt" sz="half" idx="10"/>
          </p:nvPr>
        </p:nvSpPr>
        <p:spPr/>
        <p:txBody>
          <a:bodyPr/>
          <a:lstStyle/>
          <a:p>
            <a:fld id="{87C2923E-D074-C645-A5C2-2E105627FB2C}" type="datetimeFigureOut">
              <a:rPr lang="en-GR" smtClean="0"/>
              <a:t>25/5/26</a:t>
            </a:fld>
            <a:endParaRPr lang="en-GR"/>
          </a:p>
        </p:txBody>
      </p:sp>
      <p:sp>
        <p:nvSpPr>
          <p:cNvPr id="5" name="Footer Placeholder 4">
            <a:extLst>
              <a:ext uri="{FF2B5EF4-FFF2-40B4-BE49-F238E27FC236}">
                <a16:creationId xmlns:a16="http://schemas.microsoft.com/office/drawing/2014/main" id="{ACDF383A-F1E7-9B0B-265F-66D2CA890FB2}"/>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86342519-BED3-8751-0270-9F0E734A9F4B}"/>
              </a:ext>
            </a:extLst>
          </p:cNvPr>
          <p:cNvSpPr>
            <a:spLocks noGrp="1"/>
          </p:cNvSpPr>
          <p:nvPr>
            <p:ph type="sldNum" sz="quarter" idx="12"/>
          </p:nvPr>
        </p:nvSpPr>
        <p:spPr/>
        <p:txBody>
          <a:bodyPr/>
          <a:lstStyle/>
          <a:p>
            <a:fld id="{87D410D7-F035-B045-8B78-61F444F2A297}" type="slidenum">
              <a:rPr lang="en-GR" smtClean="0"/>
              <a:t>‹#›</a:t>
            </a:fld>
            <a:endParaRPr lang="en-GR"/>
          </a:p>
        </p:txBody>
      </p:sp>
    </p:spTree>
    <p:extLst>
      <p:ext uri="{BB962C8B-B14F-4D97-AF65-F5344CB8AC3E}">
        <p14:creationId xmlns:p14="http://schemas.microsoft.com/office/powerpoint/2010/main" val="4093755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52D1F-1099-9F3B-9973-3688C5EC0BA0}"/>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DD67C7A0-0E10-8009-444F-6F5C01CCF5F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8209B732-15FD-8058-6266-0654BB9CD8C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Date Placeholder 4">
            <a:extLst>
              <a:ext uri="{FF2B5EF4-FFF2-40B4-BE49-F238E27FC236}">
                <a16:creationId xmlns:a16="http://schemas.microsoft.com/office/drawing/2014/main" id="{4236A4FA-255F-3037-5509-25592AF9B2DF}"/>
              </a:ext>
            </a:extLst>
          </p:cNvPr>
          <p:cNvSpPr>
            <a:spLocks noGrp="1"/>
          </p:cNvSpPr>
          <p:nvPr>
            <p:ph type="dt" sz="half" idx="10"/>
          </p:nvPr>
        </p:nvSpPr>
        <p:spPr/>
        <p:txBody>
          <a:bodyPr/>
          <a:lstStyle/>
          <a:p>
            <a:fld id="{87C2923E-D074-C645-A5C2-2E105627FB2C}" type="datetimeFigureOut">
              <a:rPr lang="en-GR" smtClean="0"/>
              <a:t>25/5/26</a:t>
            </a:fld>
            <a:endParaRPr lang="en-GR"/>
          </a:p>
        </p:txBody>
      </p:sp>
      <p:sp>
        <p:nvSpPr>
          <p:cNvPr id="6" name="Footer Placeholder 5">
            <a:extLst>
              <a:ext uri="{FF2B5EF4-FFF2-40B4-BE49-F238E27FC236}">
                <a16:creationId xmlns:a16="http://schemas.microsoft.com/office/drawing/2014/main" id="{37EAF59C-8E9D-DAC2-57B0-A78F1583F67A}"/>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688935B8-D1A6-CF62-5F6C-EB99B1F0E119}"/>
              </a:ext>
            </a:extLst>
          </p:cNvPr>
          <p:cNvSpPr>
            <a:spLocks noGrp="1"/>
          </p:cNvSpPr>
          <p:nvPr>
            <p:ph type="sldNum" sz="quarter" idx="12"/>
          </p:nvPr>
        </p:nvSpPr>
        <p:spPr/>
        <p:txBody>
          <a:bodyPr/>
          <a:lstStyle/>
          <a:p>
            <a:fld id="{87D410D7-F035-B045-8B78-61F444F2A297}" type="slidenum">
              <a:rPr lang="en-GR" smtClean="0"/>
              <a:t>‹#›</a:t>
            </a:fld>
            <a:endParaRPr lang="en-GR"/>
          </a:p>
        </p:txBody>
      </p:sp>
    </p:spTree>
    <p:extLst>
      <p:ext uri="{BB962C8B-B14F-4D97-AF65-F5344CB8AC3E}">
        <p14:creationId xmlns:p14="http://schemas.microsoft.com/office/powerpoint/2010/main" val="3038175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E1C76-1409-E3AF-7F80-733367B4E5D9}"/>
              </a:ext>
            </a:extLst>
          </p:cNvPr>
          <p:cNvSpPr>
            <a:spLocks noGrp="1"/>
          </p:cNvSpPr>
          <p:nvPr>
            <p:ph type="title"/>
          </p:nvPr>
        </p:nvSpPr>
        <p:spPr>
          <a:xfrm>
            <a:off x="839788" y="365125"/>
            <a:ext cx="10515600"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C206DE9C-E64B-2147-0E3F-B0D56A25B0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8A27E3F-19FA-58FA-F516-7C62A091E4E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EEB54BD0-DB30-9F9A-BDBF-07EC2426EE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5AD6170-2F80-1212-FB96-470BD6A8B68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7" name="Date Placeholder 6">
            <a:extLst>
              <a:ext uri="{FF2B5EF4-FFF2-40B4-BE49-F238E27FC236}">
                <a16:creationId xmlns:a16="http://schemas.microsoft.com/office/drawing/2014/main" id="{9D997E12-9A94-FC05-9EDB-388468EEB127}"/>
              </a:ext>
            </a:extLst>
          </p:cNvPr>
          <p:cNvSpPr>
            <a:spLocks noGrp="1"/>
          </p:cNvSpPr>
          <p:nvPr>
            <p:ph type="dt" sz="half" idx="10"/>
          </p:nvPr>
        </p:nvSpPr>
        <p:spPr/>
        <p:txBody>
          <a:bodyPr/>
          <a:lstStyle/>
          <a:p>
            <a:fld id="{87C2923E-D074-C645-A5C2-2E105627FB2C}" type="datetimeFigureOut">
              <a:rPr lang="en-GR" smtClean="0"/>
              <a:t>25/5/26</a:t>
            </a:fld>
            <a:endParaRPr lang="en-GR"/>
          </a:p>
        </p:txBody>
      </p:sp>
      <p:sp>
        <p:nvSpPr>
          <p:cNvPr id="8" name="Footer Placeholder 7">
            <a:extLst>
              <a:ext uri="{FF2B5EF4-FFF2-40B4-BE49-F238E27FC236}">
                <a16:creationId xmlns:a16="http://schemas.microsoft.com/office/drawing/2014/main" id="{51094998-E899-7FD1-F100-A3584EC5691B}"/>
              </a:ext>
            </a:extLst>
          </p:cNvPr>
          <p:cNvSpPr>
            <a:spLocks noGrp="1"/>
          </p:cNvSpPr>
          <p:nvPr>
            <p:ph type="ftr" sz="quarter" idx="11"/>
          </p:nvPr>
        </p:nvSpPr>
        <p:spPr/>
        <p:txBody>
          <a:bodyPr/>
          <a:lstStyle/>
          <a:p>
            <a:endParaRPr lang="en-GR"/>
          </a:p>
        </p:txBody>
      </p:sp>
      <p:sp>
        <p:nvSpPr>
          <p:cNvPr id="9" name="Slide Number Placeholder 8">
            <a:extLst>
              <a:ext uri="{FF2B5EF4-FFF2-40B4-BE49-F238E27FC236}">
                <a16:creationId xmlns:a16="http://schemas.microsoft.com/office/drawing/2014/main" id="{DEE53A57-7B60-8D81-4650-B3B2857291E1}"/>
              </a:ext>
            </a:extLst>
          </p:cNvPr>
          <p:cNvSpPr>
            <a:spLocks noGrp="1"/>
          </p:cNvSpPr>
          <p:nvPr>
            <p:ph type="sldNum" sz="quarter" idx="12"/>
          </p:nvPr>
        </p:nvSpPr>
        <p:spPr/>
        <p:txBody>
          <a:bodyPr/>
          <a:lstStyle/>
          <a:p>
            <a:fld id="{87D410D7-F035-B045-8B78-61F444F2A297}" type="slidenum">
              <a:rPr lang="en-GR" smtClean="0"/>
              <a:t>‹#›</a:t>
            </a:fld>
            <a:endParaRPr lang="en-GR"/>
          </a:p>
        </p:txBody>
      </p:sp>
    </p:spTree>
    <p:extLst>
      <p:ext uri="{BB962C8B-B14F-4D97-AF65-F5344CB8AC3E}">
        <p14:creationId xmlns:p14="http://schemas.microsoft.com/office/powerpoint/2010/main" val="1568213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AA186-FF95-0834-13BF-BE6FA95DD407}"/>
              </a:ext>
            </a:extLst>
          </p:cNvPr>
          <p:cNvSpPr>
            <a:spLocks noGrp="1"/>
          </p:cNvSpPr>
          <p:nvPr>
            <p:ph type="title"/>
          </p:nvPr>
        </p:nvSpPr>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B4E49180-C81F-29D4-AFD7-F76BFAC079E9}"/>
              </a:ext>
            </a:extLst>
          </p:cNvPr>
          <p:cNvSpPr>
            <a:spLocks noGrp="1"/>
          </p:cNvSpPr>
          <p:nvPr>
            <p:ph type="dt" sz="half" idx="10"/>
          </p:nvPr>
        </p:nvSpPr>
        <p:spPr/>
        <p:txBody>
          <a:bodyPr/>
          <a:lstStyle/>
          <a:p>
            <a:fld id="{87C2923E-D074-C645-A5C2-2E105627FB2C}" type="datetimeFigureOut">
              <a:rPr lang="en-GR" smtClean="0"/>
              <a:t>25/5/26</a:t>
            </a:fld>
            <a:endParaRPr lang="en-GR"/>
          </a:p>
        </p:txBody>
      </p:sp>
      <p:sp>
        <p:nvSpPr>
          <p:cNvPr id="4" name="Footer Placeholder 3">
            <a:extLst>
              <a:ext uri="{FF2B5EF4-FFF2-40B4-BE49-F238E27FC236}">
                <a16:creationId xmlns:a16="http://schemas.microsoft.com/office/drawing/2014/main" id="{E9C10F22-50DD-F409-F749-1D0781F410ED}"/>
              </a:ext>
            </a:extLst>
          </p:cNvPr>
          <p:cNvSpPr>
            <a:spLocks noGrp="1"/>
          </p:cNvSpPr>
          <p:nvPr>
            <p:ph type="ftr" sz="quarter" idx="11"/>
          </p:nvPr>
        </p:nvSpPr>
        <p:spPr/>
        <p:txBody>
          <a:bodyPr/>
          <a:lstStyle/>
          <a:p>
            <a:endParaRPr lang="en-GR"/>
          </a:p>
        </p:txBody>
      </p:sp>
      <p:sp>
        <p:nvSpPr>
          <p:cNvPr id="5" name="Slide Number Placeholder 4">
            <a:extLst>
              <a:ext uri="{FF2B5EF4-FFF2-40B4-BE49-F238E27FC236}">
                <a16:creationId xmlns:a16="http://schemas.microsoft.com/office/drawing/2014/main" id="{0A63064C-C935-E167-492D-ED785BDAB7EA}"/>
              </a:ext>
            </a:extLst>
          </p:cNvPr>
          <p:cNvSpPr>
            <a:spLocks noGrp="1"/>
          </p:cNvSpPr>
          <p:nvPr>
            <p:ph type="sldNum" sz="quarter" idx="12"/>
          </p:nvPr>
        </p:nvSpPr>
        <p:spPr/>
        <p:txBody>
          <a:bodyPr/>
          <a:lstStyle/>
          <a:p>
            <a:fld id="{87D410D7-F035-B045-8B78-61F444F2A297}" type="slidenum">
              <a:rPr lang="en-GR" smtClean="0"/>
              <a:t>‹#›</a:t>
            </a:fld>
            <a:endParaRPr lang="en-GR"/>
          </a:p>
        </p:txBody>
      </p:sp>
    </p:spTree>
    <p:extLst>
      <p:ext uri="{BB962C8B-B14F-4D97-AF65-F5344CB8AC3E}">
        <p14:creationId xmlns:p14="http://schemas.microsoft.com/office/powerpoint/2010/main" val="2367405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3F3D73-A648-9F3D-9308-5D3C30D036A5}"/>
              </a:ext>
            </a:extLst>
          </p:cNvPr>
          <p:cNvSpPr>
            <a:spLocks noGrp="1"/>
          </p:cNvSpPr>
          <p:nvPr>
            <p:ph type="dt" sz="half" idx="10"/>
          </p:nvPr>
        </p:nvSpPr>
        <p:spPr/>
        <p:txBody>
          <a:bodyPr/>
          <a:lstStyle/>
          <a:p>
            <a:fld id="{87C2923E-D074-C645-A5C2-2E105627FB2C}" type="datetimeFigureOut">
              <a:rPr lang="en-GR" smtClean="0"/>
              <a:t>25/5/26</a:t>
            </a:fld>
            <a:endParaRPr lang="en-GR"/>
          </a:p>
        </p:txBody>
      </p:sp>
      <p:sp>
        <p:nvSpPr>
          <p:cNvPr id="3" name="Footer Placeholder 2">
            <a:extLst>
              <a:ext uri="{FF2B5EF4-FFF2-40B4-BE49-F238E27FC236}">
                <a16:creationId xmlns:a16="http://schemas.microsoft.com/office/drawing/2014/main" id="{3B75B083-8DE5-70D0-3F31-B86BF7ED6A31}"/>
              </a:ext>
            </a:extLst>
          </p:cNvPr>
          <p:cNvSpPr>
            <a:spLocks noGrp="1"/>
          </p:cNvSpPr>
          <p:nvPr>
            <p:ph type="ftr" sz="quarter" idx="11"/>
          </p:nvPr>
        </p:nvSpPr>
        <p:spPr/>
        <p:txBody>
          <a:bodyPr/>
          <a:lstStyle/>
          <a:p>
            <a:endParaRPr lang="en-GR"/>
          </a:p>
        </p:txBody>
      </p:sp>
      <p:sp>
        <p:nvSpPr>
          <p:cNvPr id="4" name="Slide Number Placeholder 3">
            <a:extLst>
              <a:ext uri="{FF2B5EF4-FFF2-40B4-BE49-F238E27FC236}">
                <a16:creationId xmlns:a16="http://schemas.microsoft.com/office/drawing/2014/main" id="{6C63EE5B-79D1-018F-34BD-AB626E47435D}"/>
              </a:ext>
            </a:extLst>
          </p:cNvPr>
          <p:cNvSpPr>
            <a:spLocks noGrp="1"/>
          </p:cNvSpPr>
          <p:nvPr>
            <p:ph type="sldNum" sz="quarter" idx="12"/>
          </p:nvPr>
        </p:nvSpPr>
        <p:spPr/>
        <p:txBody>
          <a:bodyPr/>
          <a:lstStyle/>
          <a:p>
            <a:fld id="{87D410D7-F035-B045-8B78-61F444F2A297}" type="slidenum">
              <a:rPr lang="en-GR" smtClean="0"/>
              <a:t>‹#›</a:t>
            </a:fld>
            <a:endParaRPr lang="en-GR"/>
          </a:p>
        </p:txBody>
      </p:sp>
    </p:spTree>
    <p:extLst>
      <p:ext uri="{BB962C8B-B14F-4D97-AF65-F5344CB8AC3E}">
        <p14:creationId xmlns:p14="http://schemas.microsoft.com/office/powerpoint/2010/main" val="1911432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A651B-26B1-50DA-8B3A-D2B26F5507B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852FC171-7852-0333-25A7-D83ADDE2D4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8CFD82E7-DA33-4870-2576-2A6C812576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C4712C1-6935-FA79-0269-A079C67C0FB8}"/>
              </a:ext>
            </a:extLst>
          </p:cNvPr>
          <p:cNvSpPr>
            <a:spLocks noGrp="1"/>
          </p:cNvSpPr>
          <p:nvPr>
            <p:ph type="dt" sz="half" idx="10"/>
          </p:nvPr>
        </p:nvSpPr>
        <p:spPr/>
        <p:txBody>
          <a:bodyPr/>
          <a:lstStyle/>
          <a:p>
            <a:fld id="{87C2923E-D074-C645-A5C2-2E105627FB2C}" type="datetimeFigureOut">
              <a:rPr lang="en-GR" smtClean="0"/>
              <a:t>25/5/26</a:t>
            </a:fld>
            <a:endParaRPr lang="en-GR"/>
          </a:p>
        </p:txBody>
      </p:sp>
      <p:sp>
        <p:nvSpPr>
          <p:cNvPr id="6" name="Footer Placeholder 5">
            <a:extLst>
              <a:ext uri="{FF2B5EF4-FFF2-40B4-BE49-F238E27FC236}">
                <a16:creationId xmlns:a16="http://schemas.microsoft.com/office/drawing/2014/main" id="{E2831748-642F-B36E-6F55-CE52AAD20D37}"/>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9810896A-846A-AE56-1CA7-20DABC8C2346}"/>
              </a:ext>
            </a:extLst>
          </p:cNvPr>
          <p:cNvSpPr>
            <a:spLocks noGrp="1"/>
          </p:cNvSpPr>
          <p:nvPr>
            <p:ph type="sldNum" sz="quarter" idx="12"/>
          </p:nvPr>
        </p:nvSpPr>
        <p:spPr/>
        <p:txBody>
          <a:bodyPr/>
          <a:lstStyle/>
          <a:p>
            <a:fld id="{87D410D7-F035-B045-8B78-61F444F2A297}" type="slidenum">
              <a:rPr lang="en-GR" smtClean="0"/>
              <a:t>‹#›</a:t>
            </a:fld>
            <a:endParaRPr lang="en-GR"/>
          </a:p>
        </p:txBody>
      </p:sp>
    </p:spTree>
    <p:extLst>
      <p:ext uri="{BB962C8B-B14F-4D97-AF65-F5344CB8AC3E}">
        <p14:creationId xmlns:p14="http://schemas.microsoft.com/office/powerpoint/2010/main" val="4287735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0DDB1-FFAD-0666-371D-078687B66C0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0257C47B-2125-5F83-DC40-96D8CD55AF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181F83D4-76E2-9D14-B129-7D61F70B02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F2C0C-5566-FE70-FCD3-FD2EFA33728F}"/>
              </a:ext>
            </a:extLst>
          </p:cNvPr>
          <p:cNvSpPr>
            <a:spLocks noGrp="1"/>
          </p:cNvSpPr>
          <p:nvPr>
            <p:ph type="dt" sz="half" idx="10"/>
          </p:nvPr>
        </p:nvSpPr>
        <p:spPr/>
        <p:txBody>
          <a:bodyPr/>
          <a:lstStyle/>
          <a:p>
            <a:fld id="{87C2923E-D074-C645-A5C2-2E105627FB2C}" type="datetimeFigureOut">
              <a:rPr lang="en-GR" smtClean="0"/>
              <a:t>25/5/26</a:t>
            </a:fld>
            <a:endParaRPr lang="en-GR"/>
          </a:p>
        </p:txBody>
      </p:sp>
      <p:sp>
        <p:nvSpPr>
          <p:cNvPr id="6" name="Footer Placeholder 5">
            <a:extLst>
              <a:ext uri="{FF2B5EF4-FFF2-40B4-BE49-F238E27FC236}">
                <a16:creationId xmlns:a16="http://schemas.microsoft.com/office/drawing/2014/main" id="{ACD13791-CDCA-4373-AB44-AB67B4F95335}"/>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E096D66E-8E30-0BF9-3834-8EF6993901D6}"/>
              </a:ext>
            </a:extLst>
          </p:cNvPr>
          <p:cNvSpPr>
            <a:spLocks noGrp="1"/>
          </p:cNvSpPr>
          <p:nvPr>
            <p:ph type="sldNum" sz="quarter" idx="12"/>
          </p:nvPr>
        </p:nvSpPr>
        <p:spPr/>
        <p:txBody>
          <a:bodyPr/>
          <a:lstStyle/>
          <a:p>
            <a:fld id="{87D410D7-F035-B045-8B78-61F444F2A297}" type="slidenum">
              <a:rPr lang="en-GR" smtClean="0"/>
              <a:t>‹#›</a:t>
            </a:fld>
            <a:endParaRPr lang="en-GR"/>
          </a:p>
        </p:txBody>
      </p:sp>
    </p:spTree>
    <p:extLst>
      <p:ext uri="{BB962C8B-B14F-4D97-AF65-F5344CB8AC3E}">
        <p14:creationId xmlns:p14="http://schemas.microsoft.com/office/powerpoint/2010/main" val="1095565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AAB14C-6F33-5784-7453-F059495A1D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R"/>
          </a:p>
        </p:txBody>
      </p:sp>
      <p:sp>
        <p:nvSpPr>
          <p:cNvPr id="3" name="Text Placeholder 2">
            <a:extLst>
              <a:ext uri="{FF2B5EF4-FFF2-40B4-BE49-F238E27FC236}">
                <a16:creationId xmlns:a16="http://schemas.microsoft.com/office/drawing/2014/main" id="{07900297-7A2F-A7DB-1DD4-76152EAD0A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2F41BB41-AA4C-B2D9-28FA-A456431D09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7C2923E-D074-C645-A5C2-2E105627FB2C}" type="datetimeFigureOut">
              <a:rPr lang="en-GR" smtClean="0"/>
              <a:t>25/5/26</a:t>
            </a:fld>
            <a:endParaRPr lang="en-GR"/>
          </a:p>
        </p:txBody>
      </p:sp>
      <p:sp>
        <p:nvSpPr>
          <p:cNvPr id="5" name="Footer Placeholder 4">
            <a:extLst>
              <a:ext uri="{FF2B5EF4-FFF2-40B4-BE49-F238E27FC236}">
                <a16:creationId xmlns:a16="http://schemas.microsoft.com/office/drawing/2014/main" id="{F472ECC8-6222-94AF-37F1-9082C63439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R"/>
          </a:p>
        </p:txBody>
      </p:sp>
      <p:sp>
        <p:nvSpPr>
          <p:cNvPr id="6" name="Slide Number Placeholder 5">
            <a:extLst>
              <a:ext uri="{FF2B5EF4-FFF2-40B4-BE49-F238E27FC236}">
                <a16:creationId xmlns:a16="http://schemas.microsoft.com/office/drawing/2014/main" id="{3882DF6C-1006-4C88-9456-927AF5D863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7D410D7-F035-B045-8B78-61F444F2A297}" type="slidenum">
              <a:rPr lang="en-GR" smtClean="0"/>
              <a:t>‹#›</a:t>
            </a:fld>
            <a:endParaRPr lang="en-GR"/>
          </a:p>
        </p:txBody>
      </p:sp>
    </p:spTree>
    <p:extLst>
      <p:ext uri="{BB962C8B-B14F-4D97-AF65-F5344CB8AC3E}">
        <p14:creationId xmlns:p14="http://schemas.microsoft.com/office/powerpoint/2010/main" val="11280703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8" Type="http://schemas.openxmlformats.org/officeDocument/2006/relationships/hyperlink" Target="https://doi.org/10.1111/joop.12330" TargetMode="External"/><Relationship Id="rId3" Type="http://schemas.openxmlformats.org/officeDocument/2006/relationships/hyperlink" Target="https://doi.org/10.5465/amr.1989.4278999" TargetMode="External"/><Relationship Id="rId7" Type="http://schemas.openxmlformats.org/officeDocument/2006/relationships/hyperlink" Target="https://doi.org/10.1111/joop.12196" TargetMode="External"/><Relationship Id="rId12" Type="http://schemas.openxmlformats.org/officeDocument/2006/relationships/hyperlink" Target="https://doi.org/10.1080/1359432X.2018.1527767"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s://doi.org/10.1146/annurev-orgpsych-120920-053933" TargetMode="External"/><Relationship Id="rId11" Type="http://schemas.openxmlformats.org/officeDocument/2006/relationships/hyperlink" Target="https://doi.org/10.1111/j.1744-6570.2005.00672.x" TargetMode="External"/><Relationship Id="rId5" Type="http://schemas.openxmlformats.org/officeDocument/2006/relationships/hyperlink" Target="https://doi.org/10.1037/ocp0000056" TargetMode="External"/><Relationship Id="rId10" Type="http://schemas.openxmlformats.org/officeDocument/2006/relationships/hyperlink" Target="https://doi.org/10.1016/0030-5073(76)90016-7" TargetMode="External"/><Relationship Id="rId4" Type="http://schemas.openxmlformats.org/officeDocument/2006/relationships/hyperlink" Target="https://doi.org/10.1108/02683940710733115" TargetMode="External"/><Relationship Id="rId9" Type="http://schemas.openxmlformats.org/officeDocument/2006/relationships/hyperlink" Target="https://doi.org/10.1037/0003-066X.56.3.218" TargetMode="External"/></Relationships>
</file>

<file path=ppt/slides/_rels/slide39.xml.rels><?xml version="1.0" encoding="UTF-8" standalone="yes"?>
<Relationships xmlns="http://schemas.openxmlformats.org/package/2006/relationships"><Relationship Id="rId8" Type="http://schemas.openxmlformats.org/officeDocument/2006/relationships/hyperlink" Target="https://doi.org/10.1037/0003-066X.55.1.68" TargetMode="External"/><Relationship Id="rId13" Type="http://schemas.openxmlformats.org/officeDocument/2006/relationships/hyperlink" Target="https://doi.org/10.1016/j.jvb.2017.03.009" TargetMode="External"/><Relationship Id="rId3" Type="http://schemas.openxmlformats.org/officeDocument/2006/relationships/hyperlink" Target="https://doi.org/10.1177/0149206310363732" TargetMode="External"/><Relationship Id="rId7" Type="http://schemas.openxmlformats.org/officeDocument/2006/relationships/hyperlink" Target="https://doi.org/10.1016/j.jvb.2017.05.008" TargetMode="External"/><Relationship Id="rId12" Type="http://schemas.openxmlformats.org/officeDocument/2006/relationships/hyperlink" Target="https://doi.org/10.1037/a0032141"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doi.org/10.1177/0149206315624961" TargetMode="External"/><Relationship Id="rId11" Type="http://schemas.openxmlformats.org/officeDocument/2006/relationships/hyperlink" Target="https://doi.org/10.1016/j.jvb.2011.05.009" TargetMode="External"/><Relationship Id="rId5" Type="http://schemas.openxmlformats.org/officeDocument/2006/relationships/hyperlink" Target="https://doi.org/10.1002/job.1783" TargetMode="External"/><Relationship Id="rId15" Type="http://schemas.openxmlformats.org/officeDocument/2006/relationships/hyperlink" Target="https://doi.org/10.1002/job.2332" TargetMode="External"/><Relationship Id="rId10" Type="http://schemas.openxmlformats.org/officeDocument/2006/relationships/hyperlink" Target="https://doi.org/10.4102/sajip.v36i2.841" TargetMode="External"/><Relationship Id="rId4" Type="http://schemas.openxmlformats.org/officeDocument/2006/relationships/hyperlink" Target="https://doi.org/10.1037/0021-9010.91.3.636" TargetMode="External"/><Relationship Id="rId9" Type="http://schemas.openxmlformats.org/officeDocument/2006/relationships/hyperlink" Target="https://doi.org/10.1023/A:1015630930326" TargetMode="External"/><Relationship Id="rId14" Type="http://schemas.openxmlformats.org/officeDocument/2006/relationships/hyperlink" Target="https://doi.org/10.2307/259118"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67F03-7A95-E73F-7076-586EF0BADE5F}"/>
              </a:ext>
            </a:extLst>
          </p:cNvPr>
          <p:cNvSpPr>
            <a:spLocks noGrp="1"/>
          </p:cNvSpPr>
          <p:nvPr>
            <p:ph type="ctrTitle"/>
          </p:nvPr>
        </p:nvSpPr>
        <p:spPr/>
        <p:txBody>
          <a:bodyPr/>
          <a:lstStyle/>
          <a:p>
            <a:endParaRPr lang="en-GR"/>
          </a:p>
        </p:txBody>
      </p:sp>
      <p:sp>
        <p:nvSpPr>
          <p:cNvPr id="3" name="Subtitle 2">
            <a:extLst>
              <a:ext uri="{FF2B5EF4-FFF2-40B4-BE49-F238E27FC236}">
                <a16:creationId xmlns:a16="http://schemas.microsoft.com/office/drawing/2014/main" id="{BBA23547-82C5-BF42-57C2-F08779F20126}"/>
              </a:ext>
            </a:extLst>
          </p:cNvPr>
          <p:cNvSpPr>
            <a:spLocks noGrp="1"/>
          </p:cNvSpPr>
          <p:nvPr>
            <p:ph type="subTitle" idx="1"/>
          </p:nvPr>
        </p:nvSpPr>
        <p:spPr/>
        <p:txBody>
          <a:bodyPr/>
          <a:lstStyle/>
          <a:p>
            <a:endParaRPr lang="en-GR"/>
          </a:p>
        </p:txBody>
      </p:sp>
      <p:pic>
        <p:nvPicPr>
          <p:cNvPr id="4" name="Picture 3">
            <a:extLst>
              <a:ext uri="{FF2B5EF4-FFF2-40B4-BE49-F238E27FC236}">
                <a16:creationId xmlns:a16="http://schemas.microsoft.com/office/drawing/2014/main" id="{D7D47495-CE83-33DF-6399-D7D448C213A2}"/>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sp>
        <p:nvSpPr>
          <p:cNvPr id="5" name="Text 0">
            <a:extLst>
              <a:ext uri="{FF2B5EF4-FFF2-40B4-BE49-F238E27FC236}">
                <a16:creationId xmlns:a16="http://schemas.microsoft.com/office/drawing/2014/main" id="{6D3DD69C-D265-1424-E770-5CB6750D54D7}"/>
              </a:ext>
            </a:extLst>
          </p:cNvPr>
          <p:cNvSpPr/>
          <p:nvPr/>
        </p:nvSpPr>
        <p:spPr>
          <a:xfrm>
            <a:off x="1101087" y="1801019"/>
            <a:ext cx="5162181" cy="571500"/>
          </a:xfrm>
          <a:prstGeom prst="rect">
            <a:avLst/>
          </a:prstGeom>
          <a:noFill/>
          <a:ln/>
        </p:spPr>
        <p:txBody>
          <a:bodyPr wrap="square" lIns="0" tIns="0" rIns="0" bIns="0" rtlCol="0" anchor="t"/>
          <a:lstStyle/>
          <a:p>
            <a:pPr marL="0" indent="0">
              <a:lnSpc>
                <a:spcPts val="7560"/>
              </a:lnSpc>
              <a:buNone/>
            </a:pPr>
            <a:r>
              <a:rPr lang="en-US" sz="8800" b="1" dirty="0">
                <a:solidFill>
                  <a:srgbClr val="FFFFFF"/>
                </a:solidFill>
                <a:latin typeface="Gill Sans" panose="020B0502020104020203" pitchFamily="34" charset="-79"/>
                <a:ea typeface="Helvetica Neue" panose="02000503000000020004" pitchFamily="2" charset="0"/>
                <a:cs typeface="Gill Sans" panose="020B0502020104020203" pitchFamily="34" charset="-79"/>
              </a:rPr>
              <a:t>Job Crafting</a:t>
            </a:r>
            <a:endParaRPr lang="en-US" sz="8800" b="1" dirty="0">
              <a:latin typeface="Gill Sans" panose="020B0502020104020203" pitchFamily="34" charset="-79"/>
              <a:ea typeface="Helvetica Neue" panose="02000503000000020004" pitchFamily="2" charset="0"/>
              <a:cs typeface="Gill Sans" panose="020B0502020104020203" pitchFamily="34" charset="-79"/>
            </a:endParaRPr>
          </a:p>
        </p:txBody>
      </p:sp>
      <p:sp>
        <p:nvSpPr>
          <p:cNvPr id="6" name="Text 1">
            <a:extLst>
              <a:ext uri="{FF2B5EF4-FFF2-40B4-BE49-F238E27FC236}">
                <a16:creationId xmlns:a16="http://schemas.microsoft.com/office/drawing/2014/main" id="{3DFFD973-1BEB-C2D8-CCB9-4AB0035940D3}"/>
              </a:ext>
            </a:extLst>
          </p:cNvPr>
          <p:cNvSpPr/>
          <p:nvPr/>
        </p:nvSpPr>
        <p:spPr>
          <a:xfrm>
            <a:off x="1101087" y="3690665"/>
            <a:ext cx="4619488" cy="338584"/>
          </a:xfrm>
          <a:prstGeom prst="rect">
            <a:avLst/>
          </a:prstGeom>
          <a:noFill/>
          <a:ln/>
        </p:spPr>
        <p:txBody>
          <a:bodyPr wrap="square" lIns="0" tIns="0" rIns="0" bIns="0" rtlCol="0" anchor="t"/>
          <a:lstStyle/>
          <a:p>
            <a:pPr marL="0" indent="0" algn="l">
              <a:spcAft>
                <a:spcPts val="3000"/>
              </a:spcAft>
              <a:buNone/>
            </a:pPr>
            <a:r>
              <a:rPr lang="en-GB" sz="3000" i="1" dirty="0">
                <a:solidFill>
                  <a:srgbClr val="FFFFFF"/>
                </a:solidFill>
                <a:latin typeface="Helvetica Neue" panose="02000503000000020004" pitchFamily="2" charset="0"/>
                <a:ea typeface="Helvetica Neue" panose="02000503000000020004" pitchFamily="2" charset="0"/>
                <a:cs typeface="Helvetica Neue" panose="02000503000000020004" pitchFamily="2" charset="0"/>
              </a:rPr>
              <a:t>How employees actively shape their own work</a:t>
            </a:r>
            <a:endParaRPr lang="en-US" sz="3000" i="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Rounded Rectangle 6">
            <a:extLst>
              <a:ext uri="{FF2B5EF4-FFF2-40B4-BE49-F238E27FC236}">
                <a16:creationId xmlns:a16="http://schemas.microsoft.com/office/drawing/2014/main" id="{36CE1EE8-92E4-1D89-E7CC-82EEE01A6B80}"/>
              </a:ext>
            </a:extLst>
          </p:cNvPr>
          <p:cNvSpPr/>
          <p:nvPr/>
        </p:nvSpPr>
        <p:spPr>
          <a:xfrm>
            <a:off x="1101087" y="804865"/>
            <a:ext cx="2177372" cy="4404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3000"/>
              </a:spcAft>
            </a:pPr>
            <a:endParaRPr lang="en-GR" dirty="0">
              <a:solidFill>
                <a:srgbClr val="537FFF"/>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Text 1">
            <a:extLst>
              <a:ext uri="{FF2B5EF4-FFF2-40B4-BE49-F238E27FC236}">
                <a16:creationId xmlns:a16="http://schemas.microsoft.com/office/drawing/2014/main" id="{57B18C1C-EF6A-5D51-0C9B-3CAFD1E7E157}"/>
              </a:ext>
            </a:extLst>
          </p:cNvPr>
          <p:cNvSpPr/>
          <p:nvPr/>
        </p:nvSpPr>
        <p:spPr>
          <a:xfrm>
            <a:off x="1101087" y="5438502"/>
            <a:ext cx="4619488" cy="338584"/>
          </a:xfrm>
          <a:prstGeom prst="rect">
            <a:avLst/>
          </a:prstGeom>
          <a:noFill/>
          <a:ln/>
        </p:spPr>
        <p:txBody>
          <a:bodyPr wrap="square" lIns="0" tIns="0" rIns="0" bIns="0" rtlCol="0" anchor="t"/>
          <a:lstStyle/>
          <a:p>
            <a:pPr marL="0" indent="0" algn="l">
              <a:lnSpc>
                <a:spcPct val="150000"/>
              </a:lnSpc>
              <a:spcAft>
                <a:spcPts val="3000"/>
              </a:spcAft>
              <a:buNone/>
            </a:pPr>
            <a:r>
              <a:rPr lang="en-US" sz="1600" dirty="0">
                <a:solidFill>
                  <a:srgbClr val="FFFFFF"/>
                </a:solidFill>
                <a:latin typeface="Helvetica Neue" panose="02000503000000020004" pitchFamily="2" charset="0"/>
                <a:ea typeface="Helvetica Neue" panose="02000503000000020004" pitchFamily="2" charset="0"/>
                <a:cs typeface="Helvetica Neue" panose="02000503000000020004" pitchFamily="2" charset="0"/>
              </a:rPr>
              <a:t>Eirini Politou, PhD Candidate</a:t>
            </a:r>
            <a:endParaRPr lang="en-US" sz="16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Text 1">
            <a:extLst>
              <a:ext uri="{FF2B5EF4-FFF2-40B4-BE49-F238E27FC236}">
                <a16:creationId xmlns:a16="http://schemas.microsoft.com/office/drawing/2014/main" id="{2180F6BE-899F-8149-A09E-4415B1A965BB}"/>
              </a:ext>
            </a:extLst>
          </p:cNvPr>
          <p:cNvSpPr/>
          <p:nvPr/>
        </p:nvSpPr>
        <p:spPr>
          <a:xfrm>
            <a:off x="1101087" y="852798"/>
            <a:ext cx="2177372" cy="338584"/>
          </a:xfrm>
          <a:prstGeom prst="rect">
            <a:avLst/>
          </a:prstGeom>
          <a:noFill/>
          <a:ln/>
        </p:spPr>
        <p:txBody>
          <a:bodyPr wrap="square" lIns="0" tIns="0" rIns="0" bIns="0" rtlCol="0" anchor="ctr"/>
          <a:lstStyle/>
          <a:p>
            <a:pPr algn="ctr">
              <a:spcAft>
                <a:spcPts val="3000"/>
              </a:spcAft>
            </a:pPr>
            <a:r>
              <a:rPr lang="en-US" sz="1600" dirty="0">
                <a:solidFill>
                  <a:srgbClr val="537FFF"/>
                </a:solidFill>
                <a:latin typeface="Helvetica Neue" panose="02000503000000020004" pitchFamily="2" charset="0"/>
                <a:ea typeface="Helvetica Neue" panose="02000503000000020004" pitchFamily="2" charset="0"/>
                <a:cs typeface="Helvetica Neue" panose="02000503000000020004" pitchFamily="2" charset="0"/>
              </a:rPr>
              <a:t>May</a:t>
            </a:r>
            <a:r>
              <a:rPr lang="el-GR" sz="1600" dirty="0">
                <a:solidFill>
                  <a:srgbClr val="537FFF"/>
                </a:solidFill>
                <a:latin typeface="Helvetica Neue" panose="02000503000000020004" pitchFamily="2" charset="0"/>
                <a:ea typeface="Helvetica Neue" panose="02000503000000020004" pitchFamily="2" charset="0"/>
                <a:cs typeface="Helvetica Neue" panose="02000503000000020004" pitchFamily="2" charset="0"/>
              </a:rPr>
              <a:t> </a:t>
            </a:r>
            <a:r>
              <a:rPr lang="en-GR" sz="1600" dirty="0">
                <a:solidFill>
                  <a:srgbClr val="537FFF"/>
                </a:solidFill>
                <a:latin typeface="Helvetica Neue" panose="02000503000000020004" pitchFamily="2" charset="0"/>
                <a:ea typeface="Helvetica Neue" panose="02000503000000020004" pitchFamily="2" charset="0"/>
                <a:cs typeface="Helvetica Neue" panose="02000503000000020004" pitchFamily="2" charset="0"/>
              </a:rPr>
              <a:t>2026</a:t>
            </a:r>
            <a:endParaRPr lang="en-US" sz="1600" dirty="0">
              <a:solidFill>
                <a:srgbClr val="537FFF"/>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922685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48C00-C587-5B01-D889-CCAAA43BC069}"/>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CD9A6203-D5CC-55F7-F054-36AE6DE96266}"/>
              </a:ext>
            </a:extLst>
          </p:cNvPr>
          <p:cNvSpPr/>
          <p:nvPr/>
        </p:nvSpPr>
        <p:spPr>
          <a:xfrm>
            <a:off x="-1" y="0"/>
            <a:ext cx="5397191" cy="6857999"/>
          </a:xfrm>
          <a:prstGeom prst="rect">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5" name="Rectangle 2">
            <a:extLst>
              <a:ext uri="{FF2B5EF4-FFF2-40B4-BE49-F238E27FC236}">
                <a16:creationId xmlns:a16="http://schemas.microsoft.com/office/drawing/2014/main" id="{934D6892-8EAB-8902-B62F-FC8DD8BAEA90}"/>
              </a:ext>
            </a:extLst>
          </p:cNvPr>
          <p:cNvSpPr>
            <a:spLocks noGrp="1" noChangeArrowheads="1"/>
          </p:cNvSpPr>
          <p:nvPr>
            <p:ph type="title"/>
          </p:nvPr>
        </p:nvSpPr>
        <p:spPr bwMode="auto">
          <a:xfrm>
            <a:off x="838201" y="704742"/>
            <a:ext cx="4057184"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kumimoji="0" lang="en-GB" altLang="en-GR" sz="3600" u="none" strike="noStrike" cap="none" normalizeH="0" baseline="0" dirty="0">
                <a:ln>
                  <a:noFill/>
                </a:ln>
                <a:solidFill>
                  <a:schemeClr val="bg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The </a:t>
            </a:r>
            <a:r>
              <a:rPr kumimoji="0" lang="en-GB" altLang="en-GR" sz="3600" u="none" strike="noStrike" cap="none" normalizeH="0" baseline="0" dirty="0" err="1">
                <a:ln>
                  <a:noFill/>
                </a:ln>
                <a:solidFill>
                  <a:schemeClr val="bg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Wrzesniewski</a:t>
            </a:r>
            <a:r>
              <a:rPr kumimoji="0" lang="en-GB" altLang="en-GR" sz="3600" u="none" strike="noStrike" cap="none" normalizeH="0" baseline="0" dirty="0">
                <a:ln>
                  <a:noFill/>
                </a:ln>
                <a:solidFill>
                  <a:schemeClr val="bg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 &amp; Dutton Approach </a:t>
            </a:r>
            <a:r>
              <a:rPr kumimoji="0" lang="en-GB" altLang="en-GR" sz="2800" u="none" strike="noStrike" cap="none" normalizeH="0" baseline="0" dirty="0">
                <a:ln>
                  <a:noFill/>
                </a:ln>
                <a:solidFill>
                  <a:schemeClr val="bg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(2001)</a:t>
            </a:r>
            <a:endParaRPr kumimoji="0" lang="en-GB" altLang="en-GR" sz="3600" u="none" strike="noStrike" cap="none" normalizeH="0" baseline="0" dirty="0">
              <a:ln>
                <a:noFill/>
              </a:ln>
              <a:solidFill>
                <a:schemeClr val="bg1"/>
              </a:solidFill>
              <a:effectLst/>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Rectangle 3">
            <a:extLst>
              <a:ext uri="{FF2B5EF4-FFF2-40B4-BE49-F238E27FC236}">
                <a16:creationId xmlns:a16="http://schemas.microsoft.com/office/drawing/2014/main" id="{94DB1A46-DEC2-FB37-58BF-9AC36D540593}"/>
              </a:ext>
            </a:extLst>
          </p:cNvPr>
          <p:cNvSpPr>
            <a:spLocks noChangeArrowheads="1"/>
          </p:cNvSpPr>
          <p:nvPr/>
        </p:nvSpPr>
        <p:spPr bwMode="auto">
          <a:xfrm>
            <a:off x="838201" y="2829272"/>
            <a:ext cx="4057184"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0" i="0" u="none" strike="noStrike" cap="none" normalizeH="0" baseline="0" dirty="0" err="1">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Wrzesniewski</a:t>
            </a:r>
            <a:r>
              <a:rPr kumimoji="0" lang="en-GB" altLang="en-GR" sz="18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 &amp; Dutton introduce the term job crafting and propose that employees are not passive executors but active shapers of their work. </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GR"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They argue that people change their work in order to enhance its meaning and to make their role more compatible with their values and motives.</a:t>
            </a:r>
          </a:p>
        </p:txBody>
      </p:sp>
      <p:sp>
        <p:nvSpPr>
          <p:cNvPr id="2" name="Rectangle 1">
            <a:extLst>
              <a:ext uri="{FF2B5EF4-FFF2-40B4-BE49-F238E27FC236}">
                <a16:creationId xmlns:a16="http://schemas.microsoft.com/office/drawing/2014/main" id="{E290112D-207F-037A-8123-784398A33366}"/>
              </a:ext>
            </a:extLst>
          </p:cNvPr>
          <p:cNvSpPr>
            <a:spLocks noChangeArrowheads="1"/>
          </p:cNvSpPr>
          <p:nvPr/>
        </p:nvSpPr>
        <p:spPr bwMode="auto">
          <a:xfrm>
            <a:off x="6807301" y="361995"/>
            <a:ext cx="39047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GB" altLang="en-GR" sz="2000" dirty="0">
                <a:latin typeface="Helvetica Neue Medium" panose="02000503000000020004" pitchFamily="2" charset="0"/>
                <a:ea typeface="Helvetica Neue Medium" panose="02000503000000020004" pitchFamily="2" charset="0"/>
                <a:cs typeface="Helvetica Neue Medium" panose="02000503000000020004" pitchFamily="2" charset="0"/>
              </a:rPr>
              <a:t>3 Forms of Job Crafting</a:t>
            </a:r>
          </a:p>
        </p:txBody>
      </p:sp>
      <p:grpSp>
        <p:nvGrpSpPr>
          <p:cNvPr id="7" name="Group 6">
            <a:extLst>
              <a:ext uri="{FF2B5EF4-FFF2-40B4-BE49-F238E27FC236}">
                <a16:creationId xmlns:a16="http://schemas.microsoft.com/office/drawing/2014/main" id="{9BA395E9-3D5F-97A3-0079-C51B9B4F8D25}"/>
              </a:ext>
            </a:extLst>
          </p:cNvPr>
          <p:cNvGrpSpPr/>
          <p:nvPr/>
        </p:nvGrpSpPr>
        <p:grpSpPr>
          <a:xfrm>
            <a:off x="5645693" y="934560"/>
            <a:ext cx="6228000" cy="1756109"/>
            <a:chOff x="6669358" y="4119713"/>
            <a:chExt cx="4762500" cy="1756980"/>
          </a:xfrm>
        </p:grpSpPr>
        <p:sp>
          <p:nvSpPr>
            <p:cNvPr id="8" name="Rectangle 7">
              <a:extLst>
                <a:ext uri="{FF2B5EF4-FFF2-40B4-BE49-F238E27FC236}">
                  <a16:creationId xmlns:a16="http://schemas.microsoft.com/office/drawing/2014/main" id="{BEF28837-23FF-EEBE-1EC9-FA6CFBF1DC54}"/>
                </a:ext>
              </a:extLst>
            </p:cNvPr>
            <p:cNvSpPr>
              <a:spLocks noChangeArrowheads="1"/>
            </p:cNvSpPr>
            <p:nvPr/>
          </p:nvSpPr>
          <p:spPr bwMode="auto">
            <a:xfrm>
              <a:off x="6741841" y="4567099"/>
              <a:ext cx="4617535" cy="862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algn="ctr" eaLnBrk="0" fontAlgn="base" hangingPunct="0">
                <a:spcBef>
                  <a:spcPct val="0"/>
                </a:spcBef>
                <a:spcAft>
                  <a:spcPct val="0"/>
                </a:spcAft>
              </a:pPr>
              <a:r>
                <a:rPr kumimoji="0" lang="en-GB" altLang="en-GR" b="1"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Task Crafting — Changes in tasks</a:t>
              </a:r>
              <a:endParaRPr kumimoji="0" lang="el-GR" altLang="en-GR" b="1"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endParaRPr>
            </a:p>
            <a:p>
              <a:pPr lvl="0" algn="ctr" eaLnBrk="0" fontAlgn="base" hangingPunct="0">
                <a:spcBef>
                  <a:spcPct val="0"/>
                </a:spcBef>
                <a:spcAft>
                  <a:spcPct val="0"/>
                </a:spcAft>
              </a:pPr>
              <a:r>
                <a:rPr kumimoji="0" lang="en-GB" altLang="en-GR" sz="1600" b="0" i="1"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The employee modifies the number, content, or scope of their tasks.</a:t>
              </a:r>
              <a:endParaRPr kumimoji="0" lang="en-GR" altLang="en-GR" sz="1600" i="1"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Rounded Rectangle 8">
              <a:extLst>
                <a:ext uri="{FF2B5EF4-FFF2-40B4-BE49-F238E27FC236}">
                  <a16:creationId xmlns:a16="http://schemas.microsoft.com/office/drawing/2014/main" id="{CFE62A84-29E1-A5EB-3657-14314D050D58}"/>
                </a:ext>
              </a:extLst>
            </p:cNvPr>
            <p:cNvSpPr/>
            <p:nvPr/>
          </p:nvSpPr>
          <p:spPr>
            <a:xfrm>
              <a:off x="6669358" y="4119713"/>
              <a:ext cx="4762500" cy="1756980"/>
            </a:xfrm>
            <a:prstGeom prst="roundRect">
              <a:avLst>
                <a:gd name="adj" fmla="val 50000"/>
              </a:avLst>
            </a:prstGeom>
            <a:noFill/>
            <a:ln>
              <a:solidFill>
                <a:srgbClr val="DF4B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10" name="Group 9">
            <a:extLst>
              <a:ext uri="{FF2B5EF4-FFF2-40B4-BE49-F238E27FC236}">
                <a16:creationId xmlns:a16="http://schemas.microsoft.com/office/drawing/2014/main" id="{65FDCAE1-5CC1-D9F2-A726-251BFEC94BC8}"/>
              </a:ext>
            </a:extLst>
          </p:cNvPr>
          <p:cNvGrpSpPr/>
          <p:nvPr/>
        </p:nvGrpSpPr>
        <p:grpSpPr>
          <a:xfrm>
            <a:off x="5645693" y="2919684"/>
            <a:ext cx="6228000" cy="1756109"/>
            <a:chOff x="6669358" y="4119713"/>
            <a:chExt cx="4762500" cy="1756980"/>
          </a:xfrm>
        </p:grpSpPr>
        <p:sp>
          <p:nvSpPr>
            <p:cNvPr id="13" name="Rectangle 12">
              <a:extLst>
                <a:ext uri="{FF2B5EF4-FFF2-40B4-BE49-F238E27FC236}">
                  <a16:creationId xmlns:a16="http://schemas.microsoft.com/office/drawing/2014/main" id="{919DF0D5-509C-5212-C4FA-F8FE69806068}"/>
                </a:ext>
              </a:extLst>
            </p:cNvPr>
            <p:cNvSpPr>
              <a:spLocks noChangeArrowheads="1"/>
            </p:cNvSpPr>
            <p:nvPr/>
          </p:nvSpPr>
          <p:spPr bwMode="auto">
            <a:xfrm>
              <a:off x="6741841" y="4428533"/>
              <a:ext cx="4617535" cy="113933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algn="ctr" eaLnBrk="0" fontAlgn="base" hangingPunct="0">
                <a:spcBef>
                  <a:spcPct val="0"/>
                </a:spcBef>
                <a:spcAft>
                  <a:spcPct val="0"/>
                </a:spcAft>
              </a:pPr>
              <a:r>
                <a:rPr lang="en-GB" altLang="en-GR" b="1" dirty="0">
                  <a:latin typeface="Helvetica Neue" panose="02000503000000020004" pitchFamily="2" charset="0"/>
                  <a:ea typeface="Helvetica Neue" panose="02000503000000020004" pitchFamily="2" charset="0"/>
                  <a:cs typeface="Helvetica Neue" panose="02000503000000020004" pitchFamily="2" charset="0"/>
                </a:rPr>
                <a:t>Relational Crafting — Changes in relationships and interactions</a:t>
              </a:r>
              <a:endParaRPr lang="el-GR" altLang="en-GR" b="1" dirty="0">
                <a:latin typeface="Helvetica Neue" panose="02000503000000020004" pitchFamily="2" charset="0"/>
                <a:ea typeface="Helvetica Neue" panose="02000503000000020004" pitchFamily="2" charset="0"/>
                <a:cs typeface="Helvetica Neue" panose="02000503000000020004" pitchFamily="2" charset="0"/>
              </a:endParaRPr>
            </a:p>
            <a:p>
              <a:pPr lvl="0" algn="ctr" eaLnBrk="0" fontAlgn="base" hangingPunct="0">
                <a:spcBef>
                  <a:spcPct val="0"/>
                </a:spcBef>
                <a:spcAft>
                  <a:spcPct val="0"/>
                </a:spcAft>
              </a:pPr>
              <a:r>
                <a:rPr lang="en-GB" altLang="en-GR" sz="1600" i="1" dirty="0">
                  <a:latin typeface="Helvetica Neue" panose="02000503000000020004" pitchFamily="2" charset="0"/>
                  <a:ea typeface="Helvetica Neue" panose="02000503000000020004" pitchFamily="2" charset="0"/>
                  <a:cs typeface="Helvetica Neue" panose="02000503000000020004" pitchFamily="2" charset="0"/>
                </a:rPr>
                <a:t>The employee differentiates the quality or quantity of human contact at work.</a:t>
              </a:r>
              <a:endParaRPr lang="en-GR" altLang="en-GR" sz="1600" i="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 name="Rounded Rectangle 13">
              <a:extLst>
                <a:ext uri="{FF2B5EF4-FFF2-40B4-BE49-F238E27FC236}">
                  <a16:creationId xmlns:a16="http://schemas.microsoft.com/office/drawing/2014/main" id="{F1B45FC2-4F71-9D20-70C6-D55D76399937}"/>
                </a:ext>
              </a:extLst>
            </p:cNvPr>
            <p:cNvSpPr/>
            <p:nvPr/>
          </p:nvSpPr>
          <p:spPr>
            <a:xfrm>
              <a:off x="6669358" y="4119713"/>
              <a:ext cx="4762500" cy="1756980"/>
            </a:xfrm>
            <a:prstGeom prst="roundRect">
              <a:avLst>
                <a:gd name="adj" fmla="val 50000"/>
              </a:avLst>
            </a:prstGeom>
            <a:noFill/>
            <a:ln>
              <a:solidFill>
                <a:srgbClr val="F7B2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16" name="Group 15">
            <a:extLst>
              <a:ext uri="{FF2B5EF4-FFF2-40B4-BE49-F238E27FC236}">
                <a16:creationId xmlns:a16="http://schemas.microsoft.com/office/drawing/2014/main" id="{6B94FA88-2B8A-E25E-D412-28D7FDE8A18A}"/>
              </a:ext>
            </a:extLst>
          </p:cNvPr>
          <p:cNvGrpSpPr/>
          <p:nvPr/>
        </p:nvGrpSpPr>
        <p:grpSpPr>
          <a:xfrm>
            <a:off x="5645693" y="4904808"/>
            <a:ext cx="6228000" cy="1756109"/>
            <a:chOff x="6669358" y="4119713"/>
            <a:chExt cx="4762500" cy="1756980"/>
          </a:xfrm>
        </p:grpSpPr>
        <p:sp>
          <p:nvSpPr>
            <p:cNvPr id="17" name="Rectangle 16">
              <a:extLst>
                <a:ext uri="{FF2B5EF4-FFF2-40B4-BE49-F238E27FC236}">
                  <a16:creationId xmlns:a16="http://schemas.microsoft.com/office/drawing/2014/main" id="{BFB3A9B0-6431-CB59-AEE6-B2DAC93B0B29}"/>
                </a:ext>
              </a:extLst>
            </p:cNvPr>
            <p:cNvSpPr>
              <a:spLocks noChangeArrowheads="1"/>
            </p:cNvSpPr>
            <p:nvPr/>
          </p:nvSpPr>
          <p:spPr bwMode="auto">
            <a:xfrm>
              <a:off x="6741841" y="4567099"/>
              <a:ext cx="4617535" cy="61585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algn="ctr" eaLnBrk="0" fontAlgn="base" hangingPunct="0">
                <a:spcBef>
                  <a:spcPct val="0"/>
                </a:spcBef>
                <a:spcAft>
                  <a:spcPct val="0"/>
                </a:spcAft>
              </a:pPr>
              <a:r>
                <a:rPr lang="en-GB" altLang="en-GR" b="1" dirty="0">
                  <a:latin typeface="Helvetica Neue" panose="02000503000000020004" pitchFamily="2" charset="0"/>
                  <a:ea typeface="Helvetica Neue" panose="02000503000000020004" pitchFamily="2" charset="0"/>
                  <a:cs typeface="Helvetica Neue" panose="02000503000000020004" pitchFamily="2" charset="0"/>
                </a:rPr>
                <a:t>Cognitive Crafting — Changes in meaning-making</a:t>
              </a:r>
            </a:p>
            <a:p>
              <a:pPr lvl="0" algn="ctr" eaLnBrk="0" fontAlgn="base" hangingPunct="0">
                <a:spcBef>
                  <a:spcPct val="0"/>
                </a:spcBef>
                <a:spcAft>
                  <a:spcPct val="0"/>
                </a:spcAft>
              </a:pPr>
              <a:r>
                <a:rPr lang="en-GB" altLang="en-GR" sz="1600" i="1" dirty="0">
                  <a:latin typeface="Helvetica Neue" panose="02000503000000020004" pitchFamily="2" charset="0"/>
                  <a:ea typeface="Helvetica Neue" panose="02000503000000020004" pitchFamily="2" charset="0"/>
                  <a:cs typeface="Helvetica Neue" panose="02000503000000020004" pitchFamily="2" charset="0"/>
                </a:rPr>
                <a:t>The employee reframes the way they perceive their work.</a:t>
              </a:r>
              <a:endParaRPr lang="en-GR" altLang="en-GR" sz="1600" i="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Rounded Rectangle 17">
              <a:extLst>
                <a:ext uri="{FF2B5EF4-FFF2-40B4-BE49-F238E27FC236}">
                  <a16:creationId xmlns:a16="http://schemas.microsoft.com/office/drawing/2014/main" id="{70036B17-BEC9-8943-AB4E-C26619588909}"/>
                </a:ext>
              </a:extLst>
            </p:cNvPr>
            <p:cNvSpPr/>
            <p:nvPr/>
          </p:nvSpPr>
          <p:spPr>
            <a:xfrm>
              <a:off x="6669358" y="4119713"/>
              <a:ext cx="4762500" cy="1756980"/>
            </a:xfrm>
            <a:prstGeom prst="roundRect">
              <a:avLst>
                <a:gd name="adj" fmla="val 50000"/>
              </a:avLst>
            </a:prstGeom>
            <a:noFill/>
            <a:ln>
              <a:solidFill>
                <a:srgbClr val="537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endParaRPr>
            </a:p>
          </p:txBody>
        </p:sp>
      </p:grpSp>
    </p:spTree>
    <p:extLst>
      <p:ext uri="{BB962C8B-B14F-4D97-AF65-F5344CB8AC3E}">
        <p14:creationId xmlns:p14="http://schemas.microsoft.com/office/powerpoint/2010/main" val="27527680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73EFE-3D7D-3733-D46E-8A5D919E4BC4}"/>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910F6499-FFB2-CD87-F22E-21C10988E858}"/>
              </a:ext>
            </a:extLst>
          </p:cNvPr>
          <p:cNvSpPr>
            <a:spLocks noGrp="1" noChangeArrowheads="1"/>
          </p:cNvSpPr>
          <p:nvPr>
            <p:ph type="title"/>
          </p:nvPr>
        </p:nvSpPr>
        <p:spPr bwMode="auto">
          <a:xfrm>
            <a:off x="838201" y="704742"/>
            <a:ext cx="405718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kumimoji="0" lang="en-GB" altLang="en-GR" sz="3600" u="none" strike="noStrike" cap="none" normalizeH="0" baseline="0" dirty="0">
                <a:ln>
                  <a:noFill/>
                </a:ln>
                <a:solidFill>
                  <a:srgbClr val="DF4BDA"/>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Task Crafting</a:t>
            </a:r>
          </a:p>
        </p:txBody>
      </p:sp>
      <p:sp>
        <p:nvSpPr>
          <p:cNvPr id="3" name="Rectangle 1">
            <a:extLst>
              <a:ext uri="{FF2B5EF4-FFF2-40B4-BE49-F238E27FC236}">
                <a16:creationId xmlns:a16="http://schemas.microsoft.com/office/drawing/2014/main" id="{F90C3D2A-03C7-30F5-9607-04C073D7FEEC}"/>
              </a:ext>
            </a:extLst>
          </p:cNvPr>
          <p:cNvSpPr>
            <a:spLocks noChangeArrowheads="1"/>
          </p:cNvSpPr>
          <p:nvPr/>
        </p:nvSpPr>
        <p:spPr bwMode="auto">
          <a:xfrm>
            <a:off x="838200" y="2181676"/>
            <a:ext cx="567572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spcBef>
                <a:spcPct val="0"/>
              </a:spcBef>
              <a:spcAft>
                <a:spcPct val="0"/>
              </a:spcAft>
              <a:buClrTx/>
              <a:buSzTx/>
              <a:buFontTx/>
              <a:buNone/>
              <a:tabLst/>
            </a:pPr>
            <a:r>
              <a:rPr kumimoji="0" lang="en-GB" altLang="en-GR" sz="16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It includes:</a:t>
            </a: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Adding new tasks beyond the job description</a:t>
            </a: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Reducing or rearranging less essential tasks</a:t>
            </a: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Changing methods / ways of execution</a:t>
            </a: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Reallocating time across activities</a:t>
            </a: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Taking on small new responsibilities on personal initiative</a:t>
            </a:r>
            <a:endParaRPr kumimoji="0" lang="en-GR" altLang="en-GR" sz="1600" i="0" u="none" strike="noStrike" cap="none" normalizeH="0" baseline="0" dirty="0">
              <a:ln>
                <a:noFill/>
              </a:ln>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2" name="TextBox 11">
            <a:extLst>
              <a:ext uri="{FF2B5EF4-FFF2-40B4-BE49-F238E27FC236}">
                <a16:creationId xmlns:a16="http://schemas.microsoft.com/office/drawing/2014/main" id="{18A9305D-1E6E-F9FA-BD7F-B9011FE7B9C2}"/>
              </a:ext>
            </a:extLst>
          </p:cNvPr>
          <p:cNvSpPr txBox="1"/>
          <p:nvPr/>
        </p:nvSpPr>
        <p:spPr>
          <a:xfrm>
            <a:off x="838200" y="1351073"/>
            <a:ext cx="7502911"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Changing the boundaries and content of work tasks</a:t>
            </a:r>
            <a:endParaRPr kumimoji="0" lang="en-GR" altLang="en-GR"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9" name="Graphic 18">
            <a:extLst>
              <a:ext uri="{FF2B5EF4-FFF2-40B4-BE49-F238E27FC236}">
                <a16:creationId xmlns:a16="http://schemas.microsoft.com/office/drawing/2014/main" id="{B3A1C26E-263D-7E04-317A-C8EC66373CC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78635" y="1548160"/>
            <a:ext cx="5313365" cy="5313365"/>
          </a:xfrm>
          <a:prstGeom prst="rect">
            <a:avLst/>
          </a:prstGeom>
        </p:spPr>
      </p:pic>
      <p:grpSp>
        <p:nvGrpSpPr>
          <p:cNvPr id="7" name="Group 6">
            <a:extLst>
              <a:ext uri="{FF2B5EF4-FFF2-40B4-BE49-F238E27FC236}">
                <a16:creationId xmlns:a16="http://schemas.microsoft.com/office/drawing/2014/main" id="{0BBA216F-3643-F2C4-7391-5C3C144198B7}"/>
              </a:ext>
            </a:extLst>
          </p:cNvPr>
          <p:cNvGrpSpPr/>
          <p:nvPr/>
        </p:nvGrpSpPr>
        <p:grpSpPr>
          <a:xfrm>
            <a:off x="2009593" y="4372095"/>
            <a:ext cx="2700000" cy="1332000"/>
            <a:chOff x="902378" y="3613800"/>
            <a:chExt cx="2700000" cy="1332000"/>
          </a:xfrm>
        </p:grpSpPr>
        <p:sp>
          <p:nvSpPr>
            <p:cNvPr id="4" name="Rectangle 3">
              <a:extLst>
                <a:ext uri="{FF2B5EF4-FFF2-40B4-BE49-F238E27FC236}">
                  <a16:creationId xmlns:a16="http://schemas.microsoft.com/office/drawing/2014/main" id="{D185EC95-0157-E3E7-7C14-0F551D63BAC1}"/>
                </a:ext>
              </a:extLst>
            </p:cNvPr>
            <p:cNvSpPr>
              <a:spLocks noChangeArrowheads="1"/>
            </p:cNvSpPr>
            <p:nvPr/>
          </p:nvSpPr>
          <p:spPr bwMode="auto">
            <a:xfrm>
              <a:off x="902378" y="3864301"/>
              <a:ext cx="2700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sz="160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An accountant who creates automated templates for monthly reports</a:t>
              </a:r>
              <a:endParaRPr kumimoji="0" lang="en-GR" altLang="en-GR" sz="1400" i="1"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 name="Rounded Rectangle 5">
              <a:extLst>
                <a:ext uri="{FF2B5EF4-FFF2-40B4-BE49-F238E27FC236}">
                  <a16:creationId xmlns:a16="http://schemas.microsoft.com/office/drawing/2014/main" id="{F46C79AB-C2D2-FDE5-CC5C-4C358CFB3024}"/>
                </a:ext>
              </a:extLst>
            </p:cNvPr>
            <p:cNvSpPr/>
            <p:nvPr/>
          </p:nvSpPr>
          <p:spPr>
            <a:xfrm>
              <a:off x="902378" y="3613800"/>
              <a:ext cx="2700000" cy="1332000"/>
            </a:xfrm>
            <a:prstGeom prst="roundRect">
              <a:avLst>
                <a:gd name="adj" fmla="val 40736"/>
              </a:avLst>
            </a:prstGeom>
            <a:noFill/>
            <a:ln>
              <a:solidFill>
                <a:srgbClr val="DF4B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tx1"/>
                </a:solidFill>
                <a:highlight>
                  <a:srgbClr val="FFFF00"/>
                </a:highlight>
                <a:latin typeface="Helvetica Neue" panose="02000503000000020004" pitchFamily="2" charset="0"/>
                <a:ea typeface="Helvetica Neue" panose="02000503000000020004" pitchFamily="2" charset="0"/>
                <a:cs typeface="Helvetica Neue" panose="02000503000000020004" pitchFamily="2" charset="0"/>
              </a:endParaRPr>
            </a:p>
          </p:txBody>
        </p:sp>
      </p:grpSp>
    </p:spTree>
    <p:extLst>
      <p:ext uri="{BB962C8B-B14F-4D97-AF65-F5344CB8AC3E}">
        <p14:creationId xmlns:p14="http://schemas.microsoft.com/office/powerpoint/2010/main" val="15487008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4EBBF-A38F-B513-3FA3-2E2D9D3CF79D}"/>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92B3F5F4-66B3-7CCE-168E-304F54250E79}"/>
              </a:ext>
            </a:extLst>
          </p:cNvPr>
          <p:cNvSpPr>
            <a:spLocks noGrp="1" noChangeArrowheads="1"/>
          </p:cNvSpPr>
          <p:nvPr>
            <p:ph type="title"/>
          </p:nvPr>
        </p:nvSpPr>
        <p:spPr bwMode="auto">
          <a:xfrm>
            <a:off x="838200" y="704742"/>
            <a:ext cx="447516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kumimoji="0" lang="en-GB" altLang="en-GR" sz="3600" u="none" strike="noStrike" cap="none" normalizeH="0" baseline="0" dirty="0">
                <a:ln>
                  <a:noFill/>
                </a:ln>
                <a:solidFill>
                  <a:srgbClr val="F7B27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Relational Crafting</a:t>
            </a:r>
            <a:br>
              <a:rPr kumimoji="0" lang="en-GB" altLang="en-GR" sz="3600" u="none" strike="noStrike" cap="none" normalizeH="0" baseline="0" dirty="0">
                <a:ln>
                  <a:noFill/>
                </a:ln>
                <a:solidFill>
                  <a:srgbClr val="F7B27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br>
            <a:endParaRPr kumimoji="0" lang="en-GB" altLang="en-GR" sz="3600" u="none" strike="noStrike" cap="none" normalizeH="0" baseline="0" dirty="0">
              <a:ln>
                <a:noFill/>
              </a:ln>
              <a:solidFill>
                <a:srgbClr val="F7B271"/>
              </a:solidFill>
              <a:effectLst/>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3" name="Rectangle 1">
            <a:extLst>
              <a:ext uri="{FF2B5EF4-FFF2-40B4-BE49-F238E27FC236}">
                <a16:creationId xmlns:a16="http://schemas.microsoft.com/office/drawing/2014/main" id="{B95D023B-7FEA-01CC-6B3F-93AC186E8D00}"/>
              </a:ext>
            </a:extLst>
          </p:cNvPr>
          <p:cNvSpPr>
            <a:spLocks noChangeArrowheads="1"/>
          </p:cNvSpPr>
          <p:nvPr/>
        </p:nvSpPr>
        <p:spPr bwMode="auto">
          <a:xfrm>
            <a:off x="838200" y="2253517"/>
            <a:ext cx="578395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spcBef>
                <a:spcPct val="0"/>
              </a:spcBef>
              <a:spcAft>
                <a:spcPct val="0"/>
              </a:spcAft>
              <a:buClrTx/>
              <a:buSzTx/>
              <a:buFontTx/>
              <a:buNone/>
              <a:tabLst/>
            </a:pPr>
            <a:r>
              <a:rPr kumimoji="0" lang="en-GB" altLang="en-GR" sz="16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It includes:</a:t>
            </a: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r>
              <a:rPr kumimoji="0" lang="en-GB" altLang="en-GR" sz="160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Building new professional relationships</a:t>
            </a: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r>
              <a:rPr kumimoji="0" lang="en-GB" altLang="en-GR" sz="160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More collaboration with people who help you develop</a:t>
            </a: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r>
              <a:rPr kumimoji="0" lang="en-GB" altLang="en-GR" sz="160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Seeking out support or mentoring</a:t>
            </a: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r>
              <a:rPr kumimoji="0" lang="en-GB" altLang="en-GR" sz="160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Reducing contact that causes tension or low performance</a:t>
            </a:r>
          </a:p>
          <a:p>
            <a:pPr marL="285750" marR="0" lvl="0" indent="-285750" algn="l" defTabSz="914400" rtl="0" eaLnBrk="0" fontAlgn="base" latinLnBrk="0" hangingPunct="0">
              <a:spcBef>
                <a:spcPct val="0"/>
              </a:spcBef>
              <a:spcAft>
                <a:spcPct val="0"/>
              </a:spcAft>
              <a:buClrTx/>
              <a:buSzTx/>
              <a:buFont typeface="Arial" panose="020B0604020202020204" pitchFamily="34" charset="0"/>
              <a:buChar char="•"/>
              <a:tabLst/>
            </a:pPr>
            <a:r>
              <a:rPr kumimoji="0" lang="en-GB" altLang="en-GR" sz="160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Expanding one's network within the organization</a:t>
            </a:r>
            <a:endParaRPr kumimoji="0" lang="en-GR" altLang="en-GR" sz="1600" u="none" strike="noStrike" cap="none" normalizeH="0" baseline="0" dirty="0">
              <a:ln>
                <a:noFill/>
              </a:ln>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2" name="TextBox 11">
            <a:extLst>
              <a:ext uri="{FF2B5EF4-FFF2-40B4-BE49-F238E27FC236}">
                <a16:creationId xmlns:a16="http://schemas.microsoft.com/office/drawing/2014/main" id="{7C99CD06-9378-0F0D-C3F5-D129C1F040E2}"/>
              </a:ext>
            </a:extLst>
          </p:cNvPr>
          <p:cNvSpPr txBox="1"/>
          <p:nvPr/>
        </p:nvSpPr>
        <p:spPr>
          <a:xfrm>
            <a:off x="838200" y="1351073"/>
            <a:ext cx="7502911"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Changing the relationships and interactions at work</a:t>
            </a:r>
            <a:endParaRPr kumimoji="0" lang="en-GR" altLang="en-GR"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9" name="Group 8">
            <a:extLst>
              <a:ext uri="{FF2B5EF4-FFF2-40B4-BE49-F238E27FC236}">
                <a16:creationId xmlns:a16="http://schemas.microsoft.com/office/drawing/2014/main" id="{0D4AB504-2484-AD1C-1046-42586E49D534}"/>
              </a:ext>
            </a:extLst>
          </p:cNvPr>
          <p:cNvGrpSpPr/>
          <p:nvPr/>
        </p:nvGrpSpPr>
        <p:grpSpPr>
          <a:xfrm>
            <a:off x="3839018" y="4356289"/>
            <a:ext cx="2736000" cy="1368000"/>
            <a:chOff x="3839018" y="5263506"/>
            <a:chExt cx="2700000" cy="1332000"/>
          </a:xfrm>
        </p:grpSpPr>
        <p:sp>
          <p:nvSpPr>
            <p:cNvPr id="35" name="Rectangle 34">
              <a:extLst>
                <a:ext uri="{FF2B5EF4-FFF2-40B4-BE49-F238E27FC236}">
                  <a16:creationId xmlns:a16="http://schemas.microsoft.com/office/drawing/2014/main" id="{09FA908C-EEC2-38A8-B229-14DDBA23FACF}"/>
                </a:ext>
              </a:extLst>
            </p:cNvPr>
            <p:cNvSpPr>
              <a:spLocks noChangeArrowheads="1"/>
            </p:cNvSpPr>
            <p:nvPr/>
          </p:nvSpPr>
          <p:spPr bwMode="auto">
            <a:xfrm>
              <a:off x="3839018" y="5405071"/>
              <a:ext cx="2700000" cy="1048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en-GB" sz="1600" dirty="0">
                  <a:latin typeface="Helvetica Neue" panose="02000503000000020004" pitchFamily="2" charset="0"/>
                  <a:ea typeface="Helvetica Neue" panose="02000503000000020004" pitchFamily="2" charset="0"/>
                  <a:cs typeface="Helvetica Neue" panose="02000503000000020004" pitchFamily="2" charset="0"/>
                </a:rPr>
                <a:t>A new employee who asks to work systematically with a senior colleague to learn practices faster</a:t>
              </a:r>
              <a:r>
                <a:rPr lang="el-GR" sz="1600" dirty="0">
                  <a:latin typeface="Helvetica Neue" panose="02000503000000020004" pitchFamily="2" charset="0"/>
                  <a:ea typeface="Helvetica Neue" panose="02000503000000020004" pitchFamily="2" charset="0"/>
                  <a:cs typeface="Helvetica Neue" panose="02000503000000020004" pitchFamily="2" charset="0"/>
                </a:rPr>
                <a:t>.</a:t>
              </a:r>
              <a:endParaRPr lang="el-GR" altLang="en-GR" sz="16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6" name="Rounded Rectangle 35">
              <a:extLst>
                <a:ext uri="{FF2B5EF4-FFF2-40B4-BE49-F238E27FC236}">
                  <a16:creationId xmlns:a16="http://schemas.microsoft.com/office/drawing/2014/main" id="{8FB7C1B7-C8E5-5CD5-11DC-4784A287BFB9}"/>
                </a:ext>
              </a:extLst>
            </p:cNvPr>
            <p:cNvSpPr/>
            <p:nvPr/>
          </p:nvSpPr>
          <p:spPr>
            <a:xfrm>
              <a:off x="3839018" y="5263506"/>
              <a:ext cx="2700000" cy="1332000"/>
            </a:xfrm>
            <a:prstGeom prst="roundRect">
              <a:avLst>
                <a:gd name="adj" fmla="val 40736"/>
              </a:avLst>
            </a:prstGeom>
            <a:noFill/>
            <a:ln>
              <a:solidFill>
                <a:srgbClr val="F7B2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7" name="Group 6">
            <a:extLst>
              <a:ext uri="{FF2B5EF4-FFF2-40B4-BE49-F238E27FC236}">
                <a16:creationId xmlns:a16="http://schemas.microsoft.com/office/drawing/2014/main" id="{512FC994-A8B3-C056-CA8F-2DC150B44816}"/>
              </a:ext>
            </a:extLst>
          </p:cNvPr>
          <p:cNvGrpSpPr/>
          <p:nvPr/>
        </p:nvGrpSpPr>
        <p:grpSpPr>
          <a:xfrm>
            <a:off x="902378" y="4356289"/>
            <a:ext cx="2736000" cy="1368000"/>
            <a:chOff x="902378" y="3613800"/>
            <a:chExt cx="2700000" cy="1332000"/>
          </a:xfrm>
        </p:grpSpPr>
        <p:sp>
          <p:nvSpPr>
            <p:cNvPr id="4" name="Rectangle 3">
              <a:extLst>
                <a:ext uri="{FF2B5EF4-FFF2-40B4-BE49-F238E27FC236}">
                  <a16:creationId xmlns:a16="http://schemas.microsoft.com/office/drawing/2014/main" id="{F5631CC1-1E7A-F41F-CF1C-6AF4F3F91B6B}"/>
                </a:ext>
              </a:extLst>
            </p:cNvPr>
            <p:cNvSpPr>
              <a:spLocks noChangeArrowheads="1"/>
            </p:cNvSpPr>
            <p:nvPr/>
          </p:nvSpPr>
          <p:spPr bwMode="auto">
            <a:xfrm>
              <a:off x="902378" y="3755365"/>
              <a:ext cx="2700000" cy="1048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sz="160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A teacher who spends 5 minutes daily speaking one-on-one with students who need support</a:t>
              </a:r>
              <a:r>
                <a:rPr kumimoji="0" lang="el-GR" altLang="en-GR" sz="160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a:t>
              </a:r>
              <a:endParaRPr kumimoji="0" lang="en-GR" altLang="en-GR" sz="1400" i="1"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 name="Rounded Rectangle 5">
              <a:extLst>
                <a:ext uri="{FF2B5EF4-FFF2-40B4-BE49-F238E27FC236}">
                  <a16:creationId xmlns:a16="http://schemas.microsoft.com/office/drawing/2014/main" id="{64DC5EB3-3BDF-8E2D-8D45-CBB584C90585}"/>
                </a:ext>
              </a:extLst>
            </p:cNvPr>
            <p:cNvSpPr/>
            <p:nvPr/>
          </p:nvSpPr>
          <p:spPr>
            <a:xfrm>
              <a:off x="902378" y="3613800"/>
              <a:ext cx="2700000" cy="1332000"/>
            </a:xfrm>
            <a:prstGeom prst="roundRect">
              <a:avLst>
                <a:gd name="adj" fmla="val 40736"/>
              </a:avLst>
            </a:prstGeom>
            <a:noFill/>
            <a:ln>
              <a:solidFill>
                <a:srgbClr val="F7B2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endParaRPr>
            </a:p>
          </p:txBody>
        </p:sp>
      </p:grpSp>
      <p:pic>
        <p:nvPicPr>
          <p:cNvPr id="15" name="Graphic 14">
            <a:extLst>
              <a:ext uri="{FF2B5EF4-FFF2-40B4-BE49-F238E27FC236}">
                <a16:creationId xmlns:a16="http://schemas.microsoft.com/office/drawing/2014/main" id="{90B6825E-A9F7-355F-89BA-3C977DA7A6D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91301" y="1257301"/>
            <a:ext cx="5600699" cy="5600699"/>
          </a:xfrm>
          <a:prstGeom prst="rect">
            <a:avLst/>
          </a:prstGeom>
        </p:spPr>
      </p:pic>
    </p:spTree>
    <p:extLst>
      <p:ext uri="{BB962C8B-B14F-4D97-AF65-F5344CB8AC3E}">
        <p14:creationId xmlns:p14="http://schemas.microsoft.com/office/powerpoint/2010/main" val="98604231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27298-EFD9-2987-4E93-72E3816EC489}"/>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0E2B7409-9C29-6010-4BA0-F6DBC7D09BA8}"/>
              </a:ext>
            </a:extLst>
          </p:cNvPr>
          <p:cNvSpPr>
            <a:spLocks noGrp="1" noChangeArrowheads="1"/>
          </p:cNvSpPr>
          <p:nvPr>
            <p:ph type="title"/>
          </p:nvPr>
        </p:nvSpPr>
        <p:spPr bwMode="auto">
          <a:xfrm>
            <a:off x="838200" y="704742"/>
            <a:ext cx="447516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kumimoji="0" lang="en-GB" altLang="en-GR" sz="3600" u="none" strike="noStrike" cap="none" normalizeH="0" baseline="0" dirty="0">
                <a:ln>
                  <a:noFill/>
                </a:ln>
                <a:solidFill>
                  <a:srgbClr val="537FFF"/>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Cognitive Crafting</a:t>
            </a:r>
            <a:br>
              <a:rPr kumimoji="0" lang="en-GB" altLang="en-GR" sz="3600" u="none" strike="noStrike" cap="none" normalizeH="0" baseline="0" dirty="0">
                <a:ln>
                  <a:noFill/>
                </a:ln>
                <a:solidFill>
                  <a:srgbClr val="537FFF"/>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br>
            <a:endParaRPr kumimoji="0" lang="en-GB" altLang="en-GR" sz="3600" u="none" strike="noStrike" cap="none" normalizeH="0" baseline="0" dirty="0">
              <a:ln>
                <a:noFill/>
              </a:ln>
              <a:solidFill>
                <a:srgbClr val="537FFF"/>
              </a:solidFill>
              <a:effectLst/>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3" name="Rectangle 1">
            <a:extLst>
              <a:ext uri="{FF2B5EF4-FFF2-40B4-BE49-F238E27FC236}">
                <a16:creationId xmlns:a16="http://schemas.microsoft.com/office/drawing/2014/main" id="{E2BFE913-0830-252D-00A3-95153831E144}"/>
              </a:ext>
            </a:extLst>
          </p:cNvPr>
          <p:cNvSpPr>
            <a:spLocks noChangeArrowheads="1"/>
          </p:cNvSpPr>
          <p:nvPr/>
        </p:nvSpPr>
        <p:spPr bwMode="auto">
          <a:xfrm>
            <a:off x="838200" y="2253517"/>
            <a:ext cx="545534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spcBef>
                <a:spcPct val="0"/>
              </a:spcBef>
              <a:spcAft>
                <a:spcPct val="0"/>
              </a:spcAft>
              <a:buClrTx/>
              <a:buSzTx/>
              <a:buFontTx/>
              <a:buNone/>
              <a:tabLst/>
            </a:pPr>
            <a:r>
              <a:rPr kumimoji="0" lang="en-GB" altLang="en-GR" sz="16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It includes:</a:t>
            </a:r>
          </a:p>
          <a:p>
            <a:pPr marL="285750" marR="0" lvl="0" indent="-285750" defTabSz="914400" rtl="0" eaLnBrk="0" fontAlgn="base" latinLnBrk="0" hangingPunct="0">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Redefining the meaning of tasks</a:t>
            </a:r>
          </a:p>
          <a:p>
            <a:pPr marL="285750" marR="0" lvl="0" indent="-285750" defTabSz="914400" rtl="0" eaLnBrk="0" fontAlgn="base" latinLnBrk="0" hangingPunct="0">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Connecting work to personal values</a:t>
            </a:r>
          </a:p>
          <a:p>
            <a:pPr marL="285750" marR="0" lvl="0" indent="-285750" defTabSz="914400" rtl="0" eaLnBrk="0" fontAlgn="base" latinLnBrk="0" hangingPunct="0">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Understanding the broader purpose of the role</a:t>
            </a:r>
          </a:p>
          <a:p>
            <a:pPr marL="285750" marR="0" lvl="0" indent="-285750" defTabSz="914400" rtl="0" eaLnBrk="0" fontAlgn="base" latinLnBrk="0" hangingPunct="0">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Recognizing one's contribution to the team as a whole</a:t>
            </a:r>
          </a:p>
          <a:p>
            <a:pPr marL="285750" marR="0" lvl="0" indent="-285750" defTabSz="914400" rtl="0" eaLnBrk="0" fontAlgn="base" latinLnBrk="0" hangingPunct="0">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Focusing on the impact the work has on others</a:t>
            </a:r>
            <a:endParaRPr kumimoji="0" lang="el-GR"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2" name="TextBox 11">
            <a:extLst>
              <a:ext uri="{FF2B5EF4-FFF2-40B4-BE49-F238E27FC236}">
                <a16:creationId xmlns:a16="http://schemas.microsoft.com/office/drawing/2014/main" id="{5E839640-750A-9DBD-E775-E33B35142B63}"/>
              </a:ext>
            </a:extLst>
          </p:cNvPr>
          <p:cNvSpPr txBox="1"/>
          <p:nvPr/>
        </p:nvSpPr>
        <p:spPr>
          <a:xfrm>
            <a:off x="838200" y="1351073"/>
            <a:ext cx="7502911"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Reframing the significance and meaning of work</a:t>
            </a:r>
            <a:endParaRPr kumimoji="0" lang="el-GR" altLang="en-GR"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8" name="Group 7">
            <a:extLst>
              <a:ext uri="{FF2B5EF4-FFF2-40B4-BE49-F238E27FC236}">
                <a16:creationId xmlns:a16="http://schemas.microsoft.com/office/drawing/2014/main" id="{A3C2D618-F4A6-4A06-14DC-F65358ABD0FF}"/>
              </a:ext>
            </a:extLst>
          </p:cNvPr>
          <p:cNvGrpSpPr/>
          <p:nvPr/>
        </p:nvGrpSpPr>
        <p:grpSpPr>
          <a:xfrm>
            <a:off x="902378" y="4356289"/>
            <a:ext cx="2736000" cy="1368000"/>
            <a:chOff x="902378" y="5263506"/>
            <a:chExt cx="2700000" cy="1332000"/>
          </a:xfrm>
        </p:grpSpPr>
        <p:sp>
          <p:nvSpPr>
            <p:cNvPr id="32" name="Rectangle 31">
              <a:extLst>
                <a:ext uri="{FF2B5EF4-FFF2-40B4-BE49-F238E27FC236}">
                  <a16:creationId xmlns:a16="http://schemas.microsoft.com/office/drawing/2014/main" id="{0B2F8B30-0B1E-069A-21E3-7BF22FA00736}"/>
                </a:ext>
              </a:extLst>
            </p:cNvPr>
            <p:cNvSpPr>
              <a:spLocks noChangeArrowheads="1"/>
            </p:cNvSpPr>
            <p:nvPr/>
          </p:nvSpPr>
          <p:spPr bwMode="auto">
            <a:xfrm>
              <a:off x="902378" y="5285201"/>
              <a:ext cx="2700000" cy="1288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sz="160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A hospital cleaning staff member who sees their role as contributing to patient health and the smooth functioning of the space</a:t>
              </a:r>
              <a:r>
                <a:rPr kumimoji="0" lang="el-GR" altLang="en-GR" sz="160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a:t>
              </a:r>
              <a:endParaRPr kumimoji="0" lang="en-GR" altLang="en-GR" sz="1400" i="1"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3" name="Rounded Rectangle 32">
              <a:extLst>
                <a:ext uri="{FF2B5EF4-FFF2-40B4-BE49-F238E27FC236}">
                  <a16:creationId xmlns:a16="http://schemas.microsoft.com/office/drawing/2014/main" id="{673BD233-5999-410A-9C43-EDF6E7D9A828}"/>
                </a:ext>
              </a:extLst>
            </p:cNvPr>
            <p:cNvSpPr/>
            <p:nvPr/>
          </p:nvSpPr>
          <p:spPr>
            <a:xfrm>
              <a:off x="902378" y="5263506"/>
              <a:ext cx="2700000" cy="1332000"/>
            </a:xfrm>
            <a:prstGeom prst="roundRect">
              <a:avLst>
                <a:gd name="adj" fmla="val 40736"/>
              </a:avLst>
            </a:prstGeom>
            <a:noFill/>
            <a:ln>
              <a:solidFill>
                <a:srgbClr val="537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10" name="Group 9">
            <a:extLst>
              <a:ext uri="{FF2B5EF4-FFF2-40B4-BE49-F238E27FC236}">
                <a16:creationId xmlns:a16="http://schemas.microsoft.com/office/drawing/2014/main" id="{552FE3BC-261C-806A-22EB-21048D5F3957}"/>
              </a:ext>
            </a:extLst>
          </p:cNvPr>
          <p:cNvGrpSpPr/>
          <p:nvPr/>
        </p:nvGrpSpPr>
        <p:grpSpPr>
          <a:xfrm>
            <a:off x="3839018" y="4356289"/>
            <a:ext cx="2736000" cy="1368000"/>
            <a:chOff x="3839018" y="3613800"/>
            <a:chExt cx="2700000" cy="1332000"/>
          </a:xfrm>
        </p:grpSpPr>
        <p:sp>
          <p:nvSpPr>
            <p:cNvPr id="41" name="Rectangle 40">
              <a:extLst>
                <a:ext uri="{FF2B5EF4-FFF2-40B4-BE49-F238E27FC236}">
                  <a16:creationId xmlns:a16="http://schemas.microsoft.com/office/drawing/2014/main" id="{161B598F-0615-6DFF-CEEC-6B184E20B2AC}"/>
                </a:ext>
              </a:extLst>
            </p:cNvPr>
            <p:cNvSpPr>
              <a:spLocks noChangeArrowheads="1"/>
            </p:cNvSpPr>
            <p:nvPr/>
          </p:nvSpPr>
          <p:spPr bwMode="auto">
            <a:xfrm>
              <a:off x="3839018" y="3755366"/>
              <a:ext cx="2700000" cy="1048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sz="160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A data analyst who interprets their work as providing direction to the organization through data</a:t>
              </a:r>
              <a:r>
                <a:rPr kumimoji="0" lang="el-GR" altLang="en-GR" sz="160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a:t>
              </a:r>
              <a:endParaRPr kumimoji="0" lang="en-GR" altLang="en-GR" sz="1400" i="1"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2" name="Rounded Rectangle 41">
              <a:extLst>
                <a:ext uri="{FF2B5EF4-FFF2-40B4-BE49-F238E27FC236}">
                  <a16:creationId xmlns:a16="http://schemas.microsoft.com/office/drawing/2014/main" id="{B2D09358-C92A-2B3F-CD70-F04005173EA7}"/>
                </a:ext>
              </a:extLst>
            </p:cNvPr>
            <p:cNvSpPr/>
            <p:nvPr/>
          </p:nvSpPr>
          <p:spPr>
            <a:xfrm>
              <a:off x="3839018" y="3613800"/>
              <a:ext cx="2700000" cy="1332000"/>
            </a:xfrm>
            <a:prstGeom prst="roundRect">
              <a:avLst>
                <a:gd name="adj" fmla="val 40736"/>
              </a:avLst>
            </a:prstGeom>
            <a:noFill/>
            <a:ln>
              <a:solidFill>
                <a:srgbClr val="537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endParaRPr>
            </a:p>
          </p:txBody>
        </p:sp>
      </p:grpSp>
      <p:pic>
        <p:nvPicPr>
          <p:cNvPr id="13" name="Graphic 12">
            <a:extLst>
              <a:ext uri="{FF2B5EF4-FFF2-40B4-BE49-F238E27FC236}">
                <a16:creationId xmlns:a16="http://schemas.microsoft.com/office/drawing/2014/main" id="{FA46C323-1722-F533-4113-27B34E602DF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4356" y="1351073"/>
            <a:ext cx="5847644" cy="5847644"/>
          </a:xfrm>
          <a:prstGeom prst="rect">
            <a:avLst/>
          </a:prstGeom>
        </p:spPr>
      </p:pic>
    </p:spTree>
    <p:extLst>
      <p:ext uri="{BB962C8B-B14F-4D97-AF65-F5344CB8AC3E}">
        <p14:creationId xmlns:p14="http://schemas.microsoft.com/office/powerpoint/2010/main" val="183768755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C9FB0-532A-09C5-3BBA-D640FC62D2DC}"/>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328C5A12-91BC-F904-677E-8B0E301A0216}"/>
              </a:ext>
            </a:extLst>
          </p:cNvPr>
          <p:cNvSpPr/>
          <p:nvPr/>
        </p:nvSpPr>
        <p:spPr>
          <a:xfrm flipH="1">
            <a:off x="4850060" y="3429000"/>
            <a:ext cx="7341940" cy="3428999"/>
          </a:xfrm>
          <a:prstGeom prst="rect">
            <a:avLst/>
          </a:prstGeom>
          <a:solidFill>
            <a:srgbClr val="F7B2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5" name="Rectangle 2">
            <a:extLst>
              <a:ext uri="{FF2B5EF4-FFF2-40B4-BE49-F238E27FC236}">
                <a16:creationId xmlns:a16="http://schemas.microsoft.com/office/drawing/2014/main" id="{B1A66789-A5E8-45EA-958C-5FC9D0D36DB7}"/>
              </a:ext>
            </a:extLst>
          </p:cNvPr>
          <p:cNvSpPr>
            <a:spLocks noGrp="1" noChangeArrowheads="1"/>
          </p:cNvSpPr>
          <p:nvPr>
            <p:ph type="title"/>
          </p:nvPr>
        </p:nvSpPr>
        <p:spPr bwMode="auto">
          <a:xfrm>
            <a:off x="577628" y="2551837"/>
            <a:ext cx="4057184"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kumimoji="0" lang="en-GB" altLang="en-GR" sz="3600" u="none" strike="noStrike" cap="none" normalizeH="0" baseline="0" dirty="0">
                <a:ln>
                  <a:noFill/>
                </a:ln>
                <a:effectLst/>
                <a:latin typeface="Helvetica Neue Medium" panose="02000503000000020004" pitchFamily="2" charset="0"/>
                <a:ea typeface="Helvetica Neue Medium" panose="02000503000000020004" pitchFamily="2" charset="0"/>
                <a:cs typeface="Helvetica Neue Medium" panose="02000503000000020004" pitchFamily="2" charset="0"/>
              </a:rPr>
              <a:t>The Approach of </a:t>
            </a:r>
            <a:r>
              <a:rPr kumimoji="0" lang="en-GB" altLang="en-GR" sz="3600" u="none" strike="noStrike" cap="none" normalizeH="0" baseline="0" dirty="0" err="1">
                <a:ln>
                  <a:noFill/>
                </a:ln>
                <a:effectLst/>
                <a:latin typeface="Helvetica Neue Medium" panose="02000503000000020004" pitchFamily="2" charset="0"/>
                <a:ea typeface="Helvetica Neue Medium" panose="02000503000000020004" pitchFamily="2" charset="0"/>
                <a:cs typeface="Helvetica Neue Medium" panose="02000503000000020004" pitchFamily="2" charset="0"/>
              </a:rPr>
              <a:t>Wrzesniewski</a:t>
            </a:r>
            <a:r>
              <a:rPr kumimoji="0" lang="en-GB" altLang="en-GR" sz="3600" u="none" strike="noStrike" cap="none" normalizeH="0" baseline="0" dirty="0">
                <a:ln>
                  <a:noFill/>
                </a:ln>
                <a:effectLst/>
                <a:latin typeface="Helvetica Neue Medium" panose="02000503000000020004" pitchFamily="2" charset="0"/>
                <a:ea typeface="Helvetica Neue Medium" panose="02000503000000020004" pitchFamily="2" charset="0"/>
                <a:cs typeface="Helvetica Neue Medium" panose="02000503000000020004" pitchFamily="2" charset="0"/>
              </a:rPr>
              <a:t> &amp; Dutton (2001)</a:t>
            </a:r>
          </a:p>
        </p:txBody>
      </p:sp>
      <p:sp>
        <p:nvSpPr>
          <p:cNvPr id="2" name="Rectangle 1">
            <a:extLst>
              <a:ext uri="{FF2B5EF4-FFF2-40B4-BE49-F238E27FC236}">
                <a16:creationId xmlns:a16="http://schemas.microsoft.com/office/drawing/2014/main" id="{FA18B63E-75AD-CACD-3FAB-1B8E65309A09}"/>
              </a:ext>
            </a:extLst>
          </p:cNvPr>
          <p:cNvSpPr/>
          <p:nvPr/>
        </p:nvSpPr>
        <p:spPr>
          <a:xfrm flipH="1">
            <a:off x="4850060" y="0"/>
            <a:ext cx="7341940" cy="3428999"/>
          </a:xfrm>
          <a:prstGeom prst="rect">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3" name="Rectangle 1">
            <a:extLst>
              <a:ext uri="{FF2B5EF4-FFF2-40B4-BE49-F238E27FC236}">
                <a16:creationId xmlns:a16="http://schemas.microsoft.com/office/drawing/2014/main" id="{8BD8DB5C-0BCE-ED3A-DB94-BD1EF69C3A37}"/>
              </a:ext>
            </a:extLst>
          </p:cNvPr>
          <p:cNvSpPr>
            <a:spLocks noChangeArrowheads="1"/>
          </p:cNvSpPr>
          <p:nvPr/>
        </p:nvSpPr>
        <p:spPr bwMode="auto">
          <a:xfrm>
            <a:off x="5378022" y="529558"/>
            <a:ext cx="6286015"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Core idea of the approach</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R" altLang="en-GR"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Job crafting is a natural, continuous, and self-initiated process, not a planned managerial change.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Its aim is to </a:t>
            </a:r>
            <a:r>
              <a:rPr kumimoji="0" lang="en-GB" altLang="en-GR" sz="16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enhance the meaning of work </a:t>
            </a:r>
            <a:r>
              <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and improve the alignment between person and role.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Job crafting is positioned within the framework of proactive organizational </a:t>
            </a:r>
            <a:r>
              <a:rPr kumimoji="0" lang="en-GB" altLang="en-GR" sz="1600" i="0" u="none" strike="noStrike" cap="none" normalizeH="0" baseline="0" dirty="0" err="1">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behavior</a:t>
            </a:r>
            <a:r>
              <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 where employees actively shape their work environment.</a:t>
            </a:r>
            <a:endParaRPr kumimoji="0" lang="en-GR"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Rectangle 1">
            <a:extLst>
              <a:ext uri="{FF2B5EF4-FFF2-40B4-BE49-F238E27FC236}">
                <a16:creationId xmlns:a16="http://schemas.microsoft.com/office/drawing/2014/main" id="{0B98589C-8774-6407-C727-E0E6AEA9EB26}"/>
              </a:ext>
            </a:extLst>
          </p:cNvPr>
          <p:cNvSpPr>
            <a:spLocks noChangeArrowheads="1"/>
          </p:cNvSpPr>
          <p:nvPr/>
        </p:nvSpPr>
        <p:spPr bwMode="auto">
          <a:xfrm>
            <a:off x="5423178" y="4081667"/>
            <a:ext cx="6286015"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What does this approach add to theory?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R" altLang="en-GR"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It shifts the focus from "jobs that are designed for employees" to </a:t>
            </a:r>
            <a:r>
              <a:rPr kumimoji="0" lang="en-GB" altLang="en-GR" sz="16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"employees who shape jobs".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It shows that even in highly structured roles, people find ways to create meaning, connection, and purpose.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It explains </a:t>
            </a:r>
            <a:r>
              <a:rPr kumimoji="0" lang="en-GB" altLang="en-GR" sz="16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why individuals in the same role experience very different work experiences.</a:t>
            </a:r>
            <a:endParaRPr kumimoji="0" lang="el-GR" altLang="en-GR" sz="16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0133146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5813C-6348-7002-0720-4B6761200FB9}"/>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2656AE0A-2C8B-1F7B-A281-0D2CC88F7B58}"/>
              </a:ext>
            </a:extLst>
          </p:cNvPr>
          <p:cNvSpPr/>
          <p:nvPr/>
        </p:nvSpPr>
        <p:spPr>
          <a:xfrm>
            <a:off x="5397190" y="279878"/>
            <a:ext cx="6794810" cy="68579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1" name="Rectangle 10">
            <a:extLst>
              <a:ext uri="{FF2B5EF4-FFF2-40B4-BE49-F238E27FC236}">
                <a16:creationId xmlns:a16="http://schemas.microsoft.com/office/drawing/2014/main" id="{569306B4-F543-5C21-D315-1B0E5853EAF8}"/>
              </a:ext>
            </a:extLst>
          </p:cNvPr>
          <p:cNvSpPr/>
          <p:nvPr/>
        </p:nvSpPr>
        <p:spPr>
          <a:xfrm>
            <a:off x="-1" y="0"/>
            <a:ext cx="5397191" cy="6857999"/>
          </a:xfrm>
          <a:prstGeom prst="rect">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5" name="Rectangle 2">
            <a:extLst>
              <a:ext uri="{FF2B5EF4-FFF2-40B4-BE49-F238E27FC236}">
                <a16:creationId xmlns:a16="http://schemas.microsoft.com/office/drawing/2014/main" id="{5CE6717E-56D2-840E-45F3-F3D823ECA353}"/>
              </a:ext>
            </a:extLst>
          </p:cNvPr>
          <p:cNvSpPr>
            <a:spLocks noGrp="1" noChangeArrowheads="1"/>
          </p:cNvSpPr>
          <p:nvPr>
            <p:ph type="title"/>
          </p:nvPr>
        </p:nvSpPr>
        <p:spPr bwMode="auto">
          <a:xfrm>
            <a:off x="838200" y="704742"/>
            <a:ext cx="4057183"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kumimoji="0" lang="en-GB" altLang="en-GR" sz="3600" u="none" strike="noStrike" cap="none" normalizeH="0" baseline="0" dirty="0">
                <a:ln>
                  <a:noFill/>
                </a:ln>
                <a:solidFill>
                  <a:schemeClr val="bg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Job Crafting through the Job Demands–Resources Model (JD-R)</a:t>
            </a:r>
          </a:p>
        </p:txBody>
      </p:sp>
      <p:sp>
        <p:nvSpPr>
          <p:cNvPr id="6" name="Rectangle 3">
            <a:extLst>
              <a:ext uri="{FF2B5EF4-FFF2-40B4-BE49-F238E27FC236}">
                <a16:creationId xmlns:a16="http://schemas.microsoft.com/office/drawing/2014/main" id="{063318AB-E94E-F151-4C7A-1535969BD519}"/>
              </a:ext>
            </a:extLst>
          </p:cNvPr>
          <p:cNvSpPr>
            <a:spLocks noChangeArrowheads="1"/>
          </p:cNvSpPr>
          <p:nvPr/>
        </p:nvSpPr>
        <p:spPr bwMode="auto">
          <a:xfrm>
            <a:off x="838199" y="3755045"/>
            <a:ext cx="405718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The approach of Tims, Bakker &amp; Derks (2012) brought the concept of job crafting into the Job Demands–Resources (JD-R) model. In this way, job crafting is now defined on the basis of the specific job characteristics that employees choose to change.</a:t>
            </a:r>
          </a:p>
        </p:txBody>
      </p:sp>
      <p:sp>
        <p:nvSpPr>
          <p:cNvPr id="2" name="Rectangle 1">
            <a:extLst>
              <a:ext uri="{FF2B5EF4-FFF2-40B4-BE49-F238E27FC236}">
                <a16:creationId xmlns:a16="http://schemas.microsoft.com/office/drawing/2014/main" id="{843D5344-F129-AC2E-1A9A-2E1A4128CC3D}"/>
              </a:ext>
            </a:extLst>
          </p:cNvPr>
          <p:cNvSpPr>
            <a:spLocks noChangeArrowheads="1"/>
          </p:cNvSpPr>
          <p:nvPr/>
        </p:nvSpPr>
        <p:spPr bwMode="auto">
          <a:xfrm>
            <a:off x="6842203" y="436954"/>
            <a:ext cx="390478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GB" altLang="en-GR" sz="2000" dirty="0">
                <a:latin typeface="Helvetica Neue Medium" panose="02000503000000020004" pitchFamily="2" charset="0"/>
                <a:ea typeface="Helvetica Neue Medium" panose="02000503000000020004" pitchFamily="2" charset="0"/>
                <a:cs typeface="Helvetica Neue Medium" panose="02000503000000020004" pitchFamily="2" charset="0"/>
              </a:rPr>
              <a:t>The Job Demands–Resources Model (JD-R)</a:t>
            </a:r>
            <a:endParaRPr lang="en-GR" altLang="en-GR" sz="2000"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4" name="Rectangle 2">
            <a:extLst>
              <a:ext uri="{FF2B5EF4-FFF2-40B4-BE49-F238E27FC236}">
                <a16:creationId xmlns:a16="http://schemas.microsoft.com/office/drawing/2014/main" id="{7B99835B-0F3B-6DE3-0E04-7A00529AEBC6}"/>
              </a:ext>
            </a:extLst>
          </p:cNvPr>
          <p:cNvSpPr>
            <a:spLocks noChangeArrowheads="1"/>
          </p:cNvSpPr>
          <p:nvPr/>
        </p:nvSpPr>
        <p:spPr bwMode="auto">
          <a:xfrm>
            <a:off x="5842309" y="1310816"/>
            <a:ext cx="590457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GR" sz="18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According to the theory, every job consists of:</a:t>
            </a:r>
            <a:endParaRPr kumimoji="0" lang="el-GR" altLang="en-GR" sz="18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 name="Rounded Rectangle 23">
            <a:extLst>
              <a:ext uri="{FF2B5EF4-FFF2-40B4-BE49-F238E27FC236}">
                <a16:creationId xmlns:a16="http://schemas.microsoft.com/office/drawing/2014/main" id="{AF25BD4A-57FB-61FD-870F-0C8AAAE9F208}"/>
              </a:ext>
            </a:extLst>
          </p:cNvPr>
          <p:cNvSpPr/>
          <p:nvPr/>
        </p:nvSpPr>
        <p:spPr>
          <a:xfrm>
            <a:off x="5600179" y="1754327"/>
            <a:ext cx="3096000" cy="2124000"/>
          </a:xfrm>
          <a:prstGeom prst="roundRect">
            <a:avLst>
              <a:gd name="adj" fmla="val 21780"/>
            </a:avLst>
          </a:prstGeom>
          <a:noFill/>
          <a:ln>
            <a:solidFill>
              <a:srgbClr val="F7B2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solidFill>
                <a:schemeClr val="tx1"/>
              </a:solidFill>
            </a:endParaRPr>
          </a:p>
        </p:txBody>
      </p:sp>
      <p:sp>
        <p:nvSpPr>
          <p:cNvPr id="20" name="TextBox 19">
            <a:extLst>
              <a:ext uri="{FF2B5EF4-FFF2-40B4-BE49-F238E27FC236}">
                <a16:creationId xmlns:a16="http://schemas.microsoft.com/office/drawing/2014/main" id="{1A067F7C-4ACB-A4F2-ED14-E4B2B577338C}"/>
              </a:ext>
            </a:extLst>
          </p:cNvPr>
          <p:cNvSpPr txBox="1"/>
          <p:nvPr/>
        </p:nvSpPr>
        <p:spPr>
          <a:xfrm>
            <a:off x="5652670" y="1923774"/>
            <a:ext cx="3096000" cy="1785104"/>
          </a:xfrm>
          <a:prstGeom prst="rect">
            <a:avLst/>
          </a:prstGeom>
          <a:noFill/>
          <a:ln>
            <a:noFill/>
          </a:ln>
        </p:spPr>
        <p:txBody>
          <a:bodyPr wrap="square" anchor="ctr">
            <a:spAutoFit/>
          </a:bodyPr>
          <a:lstStyle/>
          <a:p>
            <a:pPr marL="0" marR="0" lvl="0" indent="0" algn="ctr" defTabSz="914400" rtl="0" eaLnBrk="0" fontAlgn="base" latinLnBrk="0" hangingPunct="0">
              <a:lnSpc>
                <a:spcPct val="100000"/>
              </a:lnSpc>
              <a:spcBef>
                <a:spcPct val="0"/>
              </a:spcBef>
              <a:spcAft>
                <a:spcPct val="0"/>
              </a:spcAft>
              <a:buClrTx/>
              <a:buSzTx/>
              <a:tabLst/>
            </a:pPr>
            <a:r>
              <a:rPr lang="en-GR" altLang="en-GR" b="1" dirty="0">
                <a:solidFill>
                  <a:srgbClr val="F7B271"/>
                </a:solidFill>
                <a:latin typeface="Helvetica Neue" panose="02000503000000020004" pitchFamily="2" charset="0"/>
                <a:ea typeface="Helvetica Neue" panose="02000503000000020004" pitchFamily="2" charset="0"/>
                <a:cs typeface="Helvetica Neue" panose="02000503000000020004" pitchFamily="2" charset="0"/>
              </a:rPr>
              <a:t>Job Demands</a:t>
            </a:r>
            <a:endParaRPr lang="en-GR" altLang="en-GR" dirty="0">
              <a:solidFill>
                <a:srgbClr val="F7B271"/>
              </a:solidFill>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ctr" defTabSz="914400" rtl="0" eaLnBrk="0" fontAlgn="base" latinLnBrk="0" hangingPunct="0">
              <a:lnSpc>
                <a:spcPct val="100000"/>
              </a:lnSpc>
              <a:spcBef>
                <a:spcPct val="0"/>
              </a:spcBef>
              <a:spcAft>
                <a:spcPct val="0"/>
              </a:spcAft>
              <a:buClrTx/>
              <a:buSzTx/>
              <a:tabLst/>
            </a:pPr>
            <a:endParaRPr kumimoji="0" lang="el-GR" altLang="en-GR" sz="1050" b="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ctr" defTabSz="914400" rtl="0" eaLnBrk="0" fontAlgn="base" latinLnBrk="0" hangingPunct="0">
              <a:lnSpc>
                <a:spcPct val="100000"/>
              </a:lnSpc>
              <a:spcBef>
                <a:spcPct val="0"/>
              </a:spcBef>
              <a:spcAft>
                <a:spcPct val="0"/>
              </a:spcAft>
              <a:buClrTx/>
              <a:buSzTx/>
              <a:tabLst/>
            </a:pPr>
            <a:r>
              <a:rPr lang="en-GB" altLang="en-GR" sz="1600" dirty="0">
                <a:latin typeface="Helvetica Neue" panose="02000503000000020004" pitchFamily="2" charset="0"/>
                <a:ea typeface="Helvetica Neue" panose="02000503000000020004" pitchFamily="2" charset="0"/>
                <a:cs typeface="Helvetica Neue" panose="02000503000000020004" pitchFamily="2" charset="0"/>
              </a:rPr>
              <a:t>Elements that require effort and are associated with costs (e.g., workload, time pressure, emotional demands, role ambiguity).</a:t>
            </a:r>
            <a:endParaRPr kumimoji="0" lang="en-GR" altLang="en-GR" sz="1600" b="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7" name="Rounded Rectangle 26">
            <a:extLst>
              <a:ext uri="{FF2B5EF4-FFF2-40B4-BE49-F238E27FC236}">
                <a16:creationId xmlns:a16="http://schemas.microsoft.com/office/drawing/2014/main" id="{CB4D0246-2686-97A0-01DD-8E64003E5B62}"/>
              </a:ext>
            </a:extLst>
          </p:cNvPr>
          <p:cNvSpPr/>
          <p:nvPr/>
        </p:nvSpPr>
        <p:spPr>
          <a:xfrm>
            <a:off x="8823950" y="1754327"/>
            <a:ext cx="3096000" cy="2124000"/>
          </a:xfrm>
          <a:prstGeom prst="roundRect">
            <a:avLst>
              <a:gd name="adj" fmla="val 21780"/>
            </a:avLst>
          </a:prstGeom>
          <a:noFill/>
          <a:ln>
            <a:solidFill>
              <a:srgbClr val="DF4B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28" name="TextBox 27">
            <a:extLst>
              <a:ext uri="{FF2B5EF4-FFF2-40B4-BE49-F238E27FC236}">
                <a16:creationId xmlns:a16="http://schemas.microsoft.com/office/drawing/2014/main" id="{20C1B41D-E70E-7474-BA1C-D22A14A79C36}"/>
              </a:ext>
            </a:extLst>
          </p:cNvPr>
          <p:cNvSpPr txBox="1"/>
          <p:nvPr/>
        </p:nvSpPr>
        <p:spPr>
          <a:xfrm>
            <a:off x="8866717" y="1939163"/>
            <a:ext cx="3096000" cy="1754326"/>
          </a:xfrm>
          <a:prstGeom prst="rect">
            <a:avLst/>
          </a:prstGeom>
          <a:noFill/>
        </p:spPr>
        <p:txBody>
          <a:bodyPr wrap="square" anchor="ctr">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GB" altLang="en-GR" sz="1800" b="1" i="0" u="none" strike="noStrike" cap="none" normalizeH="0" baseline="0" dirty="0">
                <a:ln>
                  <a:noFill/>
                </a:ln>
                <a:solidFill>
                  <a:srgbClr val="DF4BDA"/>
                </a:solidFill>
                <a:effectLst/>
                <a:latin typeface="Helvetica Neue" panose="02000503000000020004" pitchFamily="2" charset="0"/>
                <a:ea typeface="Helvetica Neue" panose="02000503000000020004" pitchFamily="2" charset="0"/>
                <a:cs typeface="Helvetica Neue" panose="02000503000000020004" pitchFamily="2" charset="0"/>
              </a:rPr>
              <a:t>Job Resources</a:t>
            </a:r>
          </a:p>
          <a:p>
            <a:pPr marL="0" marR="0" lvl="0" indent="0" algn="ctr" defTabSz="914400" rtl="0" eaLnBrk="0" fontAlgn="base" latinLnBrk="0" hangingPunct="0">
              <a:lnSpc>
                <a:spcPct val="100000"/>
              </a:lnSpc>
              <a:spcBef>
                <a:spcPct val="0"/>
              </a:spcBef>
              <a:spcAft>
                <a:spcPct val="0"/>
              </a:spcAft>
              <a:buClrTx/>
              <a:buSzTx/>
              <a:tabLst/>
            </a:pPr>
            <a:endParaRPr lang="en-GB" altLang="en-GR" sz="1000" dirty="0">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ctr" defTabSz="914400" rtl="0" eaLnBrk="0" fontAlgn="base" latinLnBrk="0" hangingPunct="0">
              <a:lnSpc>
                <a:spcPct val="100000"/>
              </a:lnSpc>
              <a:spcBef>
                <a:spcPct val="0"/>
              </a:spcBef>
              <a:spcAft>
                <a:spcPct val="0"/>
              </a:spcAft>
              <a:buClrTx/>
              <a:buSzTx/>
              <a:tabLst/>
            </a:pPr>
            <a:r>
              <a:rPr lang="en-GB" altLang="en-GR" sz="1600" dirty="0">
                <a:latin typeface="Helvetica Neue" panose="02000503000000020004" pitchFamily="2" charset="0"/>
                <a:ea typeface="Helvetica Neue" panose="02000503000000020004" pitchFamily="2" charset="0"/>
                <a:cs typeface="Helvetica Neue" panose="02000503000000020004" pitchFamily="2" charset="0"/>
              </a:rPr>
              <a:t>Elements that help in achieving goals, reducing demands, and supporting development (e.g., autonomy, feedback, support, learning opportunities).</a:t>
            </a:r>
            <a:endParaRPr kumimoji="0" lang="el-GR" altLang="en-GR" sz="160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9" name="Rectangle 3">
            <a:extLst>
              <a:ext uri="{FF2B5EF4-FFF2-40B4-BE49-F238E27FC236}">
                <a16:creationId xmlns:a16="http://schemas.microsoft.com/office/drawing/2014/main" id="{5E7BC00C-1F35-3B4C-7D85-6CC8E6491641}"/>
              </a:ext>
            </a:extLst>
          </p:cNvPr>
          <p:cNvSpPr>
            <a:spLocks noChangeArrowheads="1"/>
          </p:cNvSpPr>
          <p:nvPr/>
        </p:nvSpPr>
        <p:spPr bwMode="auto">
          <a:xfrm>
            <a:off x="5842309" y="5393948"/>
            <a:ext cx="590457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GR" sz="1800" b="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Based on this framework, job crafting is defined as the </a:t>
            </a:r>
            <a:r>
              <a:rPr kumimoji="0" lang="en-GB" altLang="en-GR" sz="1800" b="1"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proactive </a:t>
            </a:r>
            <a:r>
              <a:rPr kumimoji="0" lang="en-GB" altLang="en-GR" sz="1800" b="1" i="0" u="none" strike="noStrike" cap="none" normalizeH="0" baseline="0" dirty="0" err="1">
                <a:ln>
                  <a:noFill/>
                </a:ln>
                <a:effectLst/>
                <a:latin typeface="Helvetica Neue" panose="02000503000000020004" pitchFamily="2" charset="0"/>
                <a:ea typeface="Helvetica Neue" panose="02000503000000020004" pitchFamily="2" charset="0"/>
                <a:cs typeface="Helvetica Neue" panose="02000503000000020004" pitchFamily="2" charset="0"/>
              </a:rPr>
              <a:t>behaviors</a:t>
            </a:r>
            <a:r>
              <a:rPr kumimoji="0" lang="en-GB" altLang="en-GR" sz="1800" b="1"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 </a:t>
            </a:r>
            <a:r>
              <a:rPr kumimoji="0" lang="en-GB" altLang="en-GR" sz="1800" b="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of employees aimed at shaping the </a:t>
            </a:r>
            <a:r>
              <a:rPr kumimoji="0" lang="en-GB" altLang="en-GR" sz="1800" b="1"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demands and resources </a:t>
            </a:r>
            <a:r>
              <a:rPr kumimoji="0" lang="en-GB" altLang="en-GR" sz="1800" b="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of their work.</a:t>
            </a:r>
            <a:endParaRPr kumimoji="0" lang="en-GR" altLang="en-GR" sz="1800" b="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Rectangle 1">
            <a:extLst>
              <a:ext uri="{FF2B5EF4-FFF2-40B4-BE49-F238E27FC236}">
                <a16:creationId xmlns:a16="http://schemas.microsoft.com/office/drawing/2014/main" id="{2516752A-AB8C-1C99-382C-0A52573A1767}"/>
              </a:ext>
            </a:extLst>
          </p:cNvPr>
          <p:cNvSpPr>
            <a:spLocks noChangeArrowheads="1"/>
          </p:cNvSpPr>
          <p:nvPr/>
        </p:nvSpPr>
        <p:spPr bwMode="auto">
          <a:xfrm>
            <a:off x="5588784" y="4043753"/>
            <a:ext cx="6319771"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1" i="0" u="none" strike="noStrike" cap="none" normalizeH="0" baseline="0" dirty="0">
                <a:ln>
                  <a:noFill/>
                </a:ln>
                <a:solidFill>
                  <a:srgbClr val="F7B271"/>
                </a:solidFill>
                <a:effectLst/>
                <a:latin typeface="Arial" panose="020B0604020202020204" pitchFamily="34" charset="0"/>
              </a:rPr>
              <a:t>Demands</a:t>
            </a:r>
            <a:r>
              <a:rPr kumimoji="0" lang="en-GB" altLang="en-GR" sz="1400" i="0" u="none" strike="noStrike" cap="none" normalizeH="0" baseline="0" dirty="0">
                <a:ln>
                  <a:noFill/>
                </a:ln>
                <a:solidFill>
                  <a:srgbClr val="000000"/>
                </a:solidFill>
                <a:effectLst/>
                <a:latin typeface="Arial" panose="020B0604020202020204" pitchFamily="34" charset="0"/>
              </a:rPr>
              <a:t> are distinguished into challenges (which foster learning and development) and hindrances (which make it harder to achieve goals).</a:t>
            </a: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GB" altLang="en-GR" sz="1400" i="0" u="none" strike="noStrike" cap="none" normalizeH="0" baseline="0" dirty="0">
              <a:ln>
                <a:noFill/>
              </a:ln>
              <a:solidFill>
                <a:srgbClr val="000000"/>
              </a:solidFill>
              <a:effectLst/>
              <a:latin typeface="Arial" panose="020B0604020202020204" pitchFamily="34" charset="0"/>
            </a:endParaRPr>
          </a:p>
          <a:p>
            <a:pPr marL="285750" marR="0" lvl="0" indent="-28575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1" i="0" u="none" strike="noStrike" cap="none" normalizeH="0" baseline="0" dirty="0">
                <a:ln>
                  <a:noFill/>
                </a:ln>
                <a:solidFill>
                  <a:srgbClr val="DF4BDA"/>
                </a:solidFill>
                <a:effectLst/>
                <a:latin typeface="Arial" panose="020B0604020202020204" pitchFamily="34" charset="0"/>
              </a:rPr>
              <a:t>Personal resources </a:t>
            </a:r>
            <a:r>
              <a:rPr kumimoji="0" lang="en-GB" altLang="en-GR" sz="1400" i="0" u="none" strike="noStrike" cap="none" normalizeH="0" baseline="0" dirty="0">
                <a:ln>
                  <a:noFill/>
                </a:ln>
                <a:solidFill>
                  <a:srgbClr val="000000"/>
                </a:solidFill>
                <a:effectLst/>
                <a:latin typeface="Arial" panose="020B0604020202020204" pitchFamily="34" charset="0"/>
              </a:rPr>
              <a:t>(e.g., self-efficacy, resilience) strengthen the capacity for proactive changes.</a:t>
            </a:r>
            <a:endParaRPr kumimoji="0" lang="en-GR" altLang="en-GR" sz="140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677712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970F1-57E5-20E6-661A-59EE9B748CD7}"/>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0835C771-6713-7CFD-26FB-AEA62B8C314C}"/>
              </a:ext>
            </a:extLst>
          </p:cNvPr>
          <p:cNvSpPr/>
          <p:nvPr/>
        </p:nvSpPr>
        <p:spPr>
          <a:xfrm>
            <a:off x="5397190" y="1"/>
            <a:ext cx="6794810" cy="68579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5" name="Rectangle 2">
            <a:extLst>
              <a:ext uri="{FF2B5EF4-FFF2-40B4-BE49-F238E27FC236}">
                <a16:creationId xmlns:a16="http://schemas.microsoft.com/office/drawing/2014/main" id="{C1C0DDA2-B29D-5BD1-8736-2DF56ECE7277}"/>
              </a:ext>
            </a:extLst>
          </p:cNvPr>
          <p:cNvSpPr>
            <a:spLocks noGrp="1" noChangeArrowheads="1"/>
          </p:cNvSpPr>
          <p:nvPr>
            <p:ph type="title"/>
          </p:nvPr>
        </p:nvSpPr>
        <p:spPr bwMode="auto">
          <a:xfrm>
            <a:off x="838200" y="704742"/>
            <a:ext cx="7136219"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kumimoji="0" lang="en-GB" altLang="en-GR" sz="3600" u="none" strike="noStrike" cap="none" normalizeH="0" baseline="0" dirty="0">
                <a:ln>
                  <a:noFill/>
                </a:ln>
                <a:effectLst/>
                <a:latin typeface="Helvetica Neue Medium" panose="02000503000000020004" pitchFamily="2" charset="0"/>
                <a:ea typeface="Helvetica Neue Medium" panose="02000503000000020004" pitchFamily="2" charset="0"/>
                <a:cs typeface="Helvetica Neue Medium" panose="02000503000000020004" pitchFamily="2" charset="0"/>
              </a:rPr>
              <a:t>Job Crafting in Practice</a:t>
            </a:r>
            <a:br>
              <a:rPr kumimoji="0" lang="el-GR" altLang="en-GR" sz="3600" u="none" strike="noStrike" cap="none" normalizeH="0" baseline="0" dirty="0">
                <a:ln>
                  <a:noFill/>
                </a:ln>
                <a:effectLst/>
                <a:latin typeface="Helvetica Neue Medium" panose="02000503000000020004" pitchFamily="2" charset="0"/>
                <a:ea typeface="Helvetica Neue Medium" panose="02000503000000020004" pitchFamily="2" charset="0"/>
                <a:cs typeface="Helvetica Neue Medium" panose="02000503000000020004" pitchFamily="2" charset="0"/>
              </a:rPr>
            </a:br>
            <a:r>
              <a:rPr kumimoji="0" lang="en-GB" altLang="en-GR" sz="2800" i="1" u="none" strike="noStrike" cap="none" normalizeH="0" baseline="0" dirty="0">
                <a:ln>
                  <a:noFill/>
                </a:ln>
                <a:effectLst/>
                <a:latin typeface="Helvetica Neue Medium" panose="02000503000000020004" pitchFamily="2" charset="0"/>
                <a:ea typeface="Helvetica Neue Medium" panose="02000503000000020004" pitchFamily="2" charset="0"/>
                <a:cs typeface="Helvetica Neue Medium" panose="02000503000000020004" pitchFamily="2" charset="0"/>
              </a:rPr>
              <a:t> The Approach of Petrou et al. (2012)</a:t>
            </a:r>
            <a:endParaRPr kumimoji="0" lang="en-GB" altLang="en-GR" sz="3600" i="1" u="none" strike="noStrike" cap="none" normalizeH="0" baseline="0" dirty="0">
              <a:ln>
                <a:noFill/>
              </a:ln>
              <a:effectLst/>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grpSp>
        <p:nvGrpSpPr>
          <p:cNvPr id="42" name="Group 41">
            <a:extLst>
              <a:ext uri="{FF2B5EF4-FFF2-40B4-BE49-F238E27FC236}">
                <a16:creationId xmlns:a16="http://schemas.microsoft.com/office/drawing/2014/main" id="{DE915265-BA0B-8BF5-1E27-9BD0F54DA6B4}"/>
              </a:ext>
            </a:extLst>
          </p:cNvPr>
          <p:cNvGrpSpPr/>
          <p:nvPr/>
        </p:nvGrpSpPr>
        <p:grpSpPr>
          <a:xfrm>
            <a:off x="838200" y="2169526"/>
            <a:ext cx="2700000" cy="2333348"/>
            <a:chOff x="618846" y="2531257"/>
            <a:chExt cx="2700000" cy="2333348"/>
          </a:xfrm>
        </p:grpSpPr>
        <p:grpSp>
          <p:nvGrpSpPr>
            <p:cNvPr id="35" name="Group 34">
              <a:extLst>
                <a:ext uri="{FF2B5EF4-FFF2-40B4-BE49-F238E27FC236}">
                  <a16:creationId xmlns:a16="http://schemas.microsoft.com/office/drawing/2014/main" id="{6FA069CF-6F2D-D5B0-7066-4EDC00A55ADD}"/>
                </a:ext>
              </a:extLst>
            </p:cNvPr>
            <p:cNvGrpSpPr/>
            <p:nvPr/>
          </p:nvGrpSpPr>
          <p:grpSpPr>
            <a:xfrm>
              <a:off x="618846" y="2531257"/>
              <a:ext cx="2700000" cy="1080000"/>
              <a:chOff x="618847" y="2531257"/>
              <a:chExt cx="2700000" cy="1080000"/>
            </a:xfrm>
          </p:grpSpPr>
          <p:sp>
            <p:nvSpPr>
              <p:cNvPr id="9" name="Rounded Rectangle 8">
                <a:extLst>
                  <a:ext uri="{FF2B5EF4-FFF2-40B4-BE49-F238E27FC236}">
                    <a16:creationId xmlns:a16="http://schemas.microsoft.com/office/drawing/2014/main" id="{B37B9FA1-41E9-7B27-AFF3-AE6F7347AC0B}"/>
                  </a:ext>
                </a:extLst>
              </p:cNvPr>
              <p:cNvSpPr/>
              <p:nvPr/>
            </p:nvSpPr>
            <p:spPr>
              <a:xfrm>
                <a:off x="618847" y="2531257"/>
                <a:ext cx="2700000" cy="1080000"/>
              </a:xfrm>
              <a:prstGeom prst="roundRect">
                <a:avLst>
                  <a:gd name="adj" fmla="val 40382"/>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 name="Rectangle 2">
                <a:extLst>
                  <a:ext uri="{FF2B5EF4-FFF2-40B4-BE49-F238E27FC236}">
                    <a16:creationId xmlns:a16="http://schemas.microsoft.com/office/drawing/2014/main" id="{63418417-E88C-B544-D8CD-B621AA9049EB}"/>
                  </a:ext>
                </a:extLst>
              </p:cNvPr>
              <p:cNvSpPr txBox="1">
                <a:spLocks noChangeArrowheads="1"/>
              </p:cNvSpPr>
              <p:nvPr/>
            </p:nvSpPr>
            <p:spPr bwMode="auto">
              <a:xfrm>
                <a:off x="618847" y="2609592"/>
                <a:ext cx="27000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en-GB"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Directly links job crafting to the JD-R model</a:t>
                </a:r>
                <a:endParaRPr lang="el-GR"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grpSp>
        <p:sp>
          <p:nvSpPr>
            <p:cNvPr id="12" name="Rectangle 1">
              <a:extLst>
                <a:ext uri="{FF2B5EF4-FFF2-40B4-BE49-F238E27FC236}">
                  <a16:creationId xmlns:a16="http://schemas.microsoft.com/office/drawing/2014/main" id="{577FA437-1744-BE4A-17B3-CD551A722ADD}"/>
                </a:ext>
              </a:extLst>
            </p:cNvPr>
            <p:cNvSpPr>
              <a:spLocks noChangeArrowheads="1"/>
            </p:cNvSpPr>
            <p:nvPr/>
          </p:nvSpPr>
          <p:spPr bwMode="auto">
            <a:xfrm>
              <a:off x="618846" y="3695054"/>
              <a:ext cx="270000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defTabSz="914400" rtl="0" eaLnBrk="0" fontAlgn="base" latinLnBrk="0" hangingPunct="0">
                <a:lnSpc>
                  <a:spcPct val="100000"/>
                </a:lnSpc>
                <a:spcBef>
                  <a:spcPct val="0"/>
                </a:spcBef>
                <a:spcAft>
                  <a:spcPct val="0"/>
                </a:spcAft>
                <a:buClrTx/>
                <a:buSzTx/>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Translates JD-R into clear, measurable </a:t>
              </a:r>
              <a:r>
                <a:rPr kumimoji="0" lang="en-GB" altLang="en-GR" sz="1400" b="0" i="0" u="none" strike="noStrike" cap="none" normalizeH="0" baseline="0" dirty="0" err="1">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behaviors</a:t>
              </a: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 specifying which particular aspects (resources, challenges, demands) employees change.</a:t>
              </a:r>
              <a:endParaRPr kumimoji="0" lang="el-GR"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41" name="Group 40">
            <a:extLst>
              <a:ext uri="{FF2B5EF4-FFF2-40B4-BE49-F238E27FC236}">
                <a16:creationId xmlns:a16="http://schemas.microsoft.com/office/drawing/2014/main" id="{2F26F091-7145-BF26-D14C-1762FD531912}"/>
              </a:ext>
            </a:extLst>
          </p:cNvPr>
          <p:cNvGrpSpPr/>
          <p:nvPr/>
        </p:nvGrpSpPr>
        <p:grpSpPr>
          <a:xfrm>
            <a:off x="3538200" y="3336200"/>
            <a:ext cx="2700000" cy="2764235"/>
            <a:chOff x="3429794" y="2531257"/>
            <a:chExt cx="2700000" cy="2764235"/>
          </a:xfrm>
        </p:grpSpPr>
        <p:grpSp>
          <p:nvGrpSpPr>
            <p:cNvPr id="36" name="Group 35">
              <a:extLst>
                <a:ext uri="{FF2B5EF4-FFF2-40B4-BE49-F238E27FC236}">
                  <a16:creationId xmlns:a16="http://schemas.microsoft.com/office/drawing/2014/main" id="{29E8217B-A93B-D5CF-8EE5-3D7FA505E0F8}"/>
                </a:ext>
              </a:extLst>
            </p:cNvPr>
            <p:cNvGrpSpPr/>
            <p:nvPr/>
          </p:nvGrpSpPr>
          <p:grpSpPr>
            <a:xfrm>
              <a:off x="3429794" y="2531257"/>
              <a:ext cx="2700000" cy="1080000"/>
              <a:chOff x="3429794" y="2531257"/>
              <a:chExt cx="2700000" cy="1080000"/>
            </a:xfrm>
          </p:grpSpPr>
          <p:sp>
            <p:nvSpPr>
              <p:cNvPr id="14" name="Rounded Rectangle 13">
                <a:extLst>
                  <a:ext uri="{FF2B5EF4-FFF2-40B4-BE49-F238E27FC236}">
                    <a16:creationId xmlns:a16="http://schemas.microsoft.com/office/drawing/2014/main" id="{7B987FAF-ED23-99AF-E034-461445C37DD7}"/>
                  </a:ext>
                </a:extLst>
              </p:cNvPr>
              <p:cNvSpPr/>
              <p:nvPr/>
            </p:nvSpPr>
            <p:spPr>
              <a:xfrm>
                <a:off x="3429794" y="2531257"/>
                <a:ext cx="2700000" cy="1080000"/>
              </a:xfrm>
              <a:prstGeom prst="roundRect">
                <a:avLst>
                  <a:gd name="adj" fmla="val 40382"/>
                </a:avLst>
              </a:prstGeom>
              <a:solidFill>
                <a:srgbClr val="F7B2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 name="Rectangle 2">
                <a:extLst>
                  <a:ext uri="{FF2B5EF4-FFF2-40B4-BE49-F238E27FC236}">
                    <a16:creationId xmlns:a16="http://schemas.microsoft.com/office/drawing/2014/main" id="{A648EFC1-2C1F-307C-3F42-81A8202CD942}"/>
                  </a:ext>
                </a:extLst>
              </p:cNvPr>
              <p:cNvSpPr txBox="1">
                <a:spLocks noChangeArrowheads="1"/>
              </p:cNvSpPr>
              <p:nvPr/>
            </p:nvSpPr>
            <p:spPr bwMode="auto">
              <a:xfrm>
                <a:off x="3429794" y="2609592"/>
                <a:ext cx="2700000" cy="923330"/>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en-GB"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Focuses on the day-level (everyday adjustments)</a:t>
                </a:r>
                <a:endParaRPr lang="el-GR"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grpSp>
        <p:sp>
          <p:nvSpPr>
            <p:cNvPr id="16" name="Rectangle 1">
              <a:extLst>
                <a:ext uri="{FF2B5EF4-FFF2-40B4-BE49-F238E27FC236}">
                  <a16:creationId xmlns:a16="http://schemas.microsoft.com/office/drawing/2014/main" id="{81C1CEE5-4909-922B-980A-10AED97A0FB3}"/>
                </a:ext>
              </a:extLst>
            </p:cNvPr>
            <p:cNvSpPr>
              <a:spLocks noChangeArrowheads="1"/>
            </p:cNvSpPr>
            <p:nvPr/>
          </p:nvSpPr>
          <p:spPr bwMode="auto">
            <a:xfrm>
              <a:off x="3429794" y="3695054"/>
              <a:ext cx="2700000"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defTabSz="914400" rtl="0" eaLnBrk="0" fontAlgn="base" latinLnBrk="0" hangingPunct="0">
                <a:lnSpc>
                  <a:spcPct val="100000"/>
                </a:lnSpc>
                <a:spcBef>
                  <a:spcPct val="0"/>
                </a:spcBef>
                <a:spcAft>
                  <a:spcPct val="0"/>
                </a:spcAft>
                <a:buClrTx/>
                <a:buSzTx/>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Examines job crafting as it occurs day by day, capturing how employees adjust their resources, challenges, and demands in real time within the flow of work — not just at the level of a stable role.</a:t>
              </a:r>
              <a:endParaRPr kumimoji="0" lang="el-GR"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40" name="Group 39">
            <a:extLst>
              <a:ext uri="{FF2B5EF4-FFF2-40B4-BE49-F238E27FC236}">
                <a16:creationId xmlns:a16="http://schemas.microsoft.com/office/drawing/2014/main" id="{989A3240-5BA4-D3C0-D802-72634D2D18E8}"/>
              </a:ext>
            </a:extLst>
          </p:cNvPr>
          <p:cNvGrpSpPr/>
          <p:nvPr/>
        </p:nvGrpSpPr>
        <p:grpSpPr>
          <a:xfrm>
            <a:off x="6376646" y="2169526"/>
            <a:ext cx="2700000" cy="2979679"/>
            <a:chOff x="6992279" y="2531257"/>
            <a:chExt cx="2700000" cy="2979679"/>
          </a:xfrm>
        </p:grpSpPr>
        <p:grpSp>
          <p:nvGrpSpPr>
            <p:cNvPr id="37" name="Group 36">
              <a:extLst>
                <a:ext uri="{FF2B5EF4-FFF2-40B4-BE49-F238E27FC236}">
                  <a16:creationId xmlns:a16="http://schemas.microsoft.com/office/drawing/2014/main" id="{C1A0A90A-3737-C23B-5C4A-ED0D2D99B05D}"/>
                </a:ext>
              </a:extLst>
            </p:cNvPr>
            <p:cNvGrpSpPr/>
            <p:nvPr/>
          </p:nvGrpSpPr>
          <p:grpSpPr>
            <a:xfrm>
              <a:off x="6992279" y="2531257"/>
              <a:ext cx="2700000" cy="1080000"/>
              <a:chOff x="6992279" y="2531257"/>
              <a:chExt cx="2700000" cy="1080000"/>
            </a:xfrm>
          </p:grpSpPr>
          <p:sp>
            <p:nvSpPr>
              <p:cNvPr id="18" name="Rounded Rectangle 17">
                <a:extLst>
                  <a:ext uri="{FF2B5EF4-FFF2-40B4-BE49-F238E27FC236}">
                    <a16:creationId xmlns:a16="http://schemas.microsoft.com/office/drawing/2014/main" id="{76FCFE7B-1793-44F8-9F3F-92DCD3492655}"/>
                  </a:ext>
                </a:extLst>
              </p:cNvPr>
              <p:cNvSpPr/>
              <p:nvPr/>
            </p:nvSpPr>
            <p:spPr>
              <a:xfrm>
                <a:off x="6992279" y="2531257"/>
                <a:ext cx="2700000" cy="1080000"/>
              </a:xfrm>
              <a:prstGeom prst="roundRect">
                <a:avLst>
                  <a:gd name="adj" fmla="val 40382"/>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 name="Rectangle 2">
                <a:extLst>
                  <a:ext uri="{FF2B5EF4-FFF2-40B4-BE49-F238E27FC236}">
                    <a16:creationId xmlns:a16="http://schemas.microsoft.com/office/drawing/2014/main" id="{5D10A462-ECC3-62C7-4489-A1B25B297A22}"/>
                  </a:ext>
                </a:extLst>
              </p:cNvPr>
              <p:cNvSpPr txBox="1">
                <a:spLocks noChangeArrowheads="1"/>
              </p:cNvSpPr>
              <p:nvPr/>
            </p:nvSpPr>
            <p:spPr bwMode="auto">
              <a:xfrm>
                <a:off x="6992279" y="2748091"/>
                <a:ext cx="2700000" cy="646331"/>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en-GB"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Particularly useful in change settings</a:t>
                </a:r>
                <a:endParaRPr lang="el-GR"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grpSp>
        <p:sp>
          <p:nvSpPr>
            <p:cNvPr id="21" name="Rectangle 1">
              <a:extLst>
                <a:ext uri="{FF2B5EF4-FFF2-40B4-BE49-F238E27FC236}">
                  <a16:creationId xmlns:a16="http://schemas.microsoft.com/office/drawing/2014/main" id="{8283A45B-0D47-2D0D-C7D5-6E9F13747136}"/>
                </a:ext>
              </a:extLst>
            </p:cNvPr>
            <p:cNvSpPr>
              <a:spLocks noChangeArrowheads="1"/>
            </p:cNvSpPr>
            <p:nvPr/>
          </p:nvSpPr>
          <p:spPr bwMode="auto">
            <a:xfrm>
              <a:off x="6992279" y="3695054"/>
              <a:ext cx="27000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defTabSz="914400" rtl="0" eaLnBrk="0" fontAlgn="base" latinLnBrk="0" hangingPunct="0">
                <a:lnSpc>
                  <a:spcPct val="100000"/>
                </a:lnSpc>
                <a:spcBef>
                  <a:spcPct val="0"/>
                </a:spcBef>
                <a:spcAft>
                  <a:spcPct val="0"/>
                </a:spcAft>
                <a:buClrTx/>
                <a:buSzTx/>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The approach shows that under conditions of change — such as increased pressure or greater autonomy — employees activate specific strategies in order to maintain their work engagement and effectiveness.</a:t>
              </a:r>
              <a:endParaRPr kumimoji="0" lang="el-GR"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39" name="Group 38">
            <a:extLst>
              <a:ext uri="{FF2B5EF4-FFF2-40B4-BE49-F238E27FC236}">
                <a16:creationId xmlns:a16="http://schemas.microsoft.com/office/drawing/2014/main" id="{83AFE922-61F3-9D1E-512A-98C4ACDCBDAF}"/>
              </a:ext>
            </a:extLst>
          </p:cNvPr>
          <p:cNvGrpSpPr/>
          <p:nvPr/>
        </p:nvGrpSpPr>
        <p:grpSpPr>
          <a:xfrm>
            <a:off x="9076646" y="3276036"/>
            <a:ext cx="2700000" cy="2608956"/>
            <a:chOff x="9697335" y="2471093"/>
            <a:chExt cx="2700000" cy="2608956"/>
          </a:xfrm>
        </p:grpSpPr>
        <p:grpSp>
          <p:nvGrpSpPr>
            <p:cNvPr id="38" name="Group 37">
              <a:extLst>
                <a:ext uri="{FF2B5EF4-FFF2-40B4-BE49-F238E27FC236}">
                  <a16:creationId xmlns:a16="http://schemas.microsoft.com/office/drawing/2014/main" id="{A9E911A2-EC66-5A5D-EA7E-8156B32C1C15}"/>
                </a:ext>
              </a:extLst>
            </p:cNvPr>
            <p:cNvGrpSpPr/>
            <p:nvPr/>
          </p:nvGrpSpPr>
          <p:grpSpPr>
            <a:xfrm>
              <a:off x="9697335" y="2471093"/>
              <a:ext cx="2700000" cy="1200329"/>
              <a:chOff x="9697335" y="2471093"/>
              <a:chExt cx="2700000" cy="1200329"/>
            </a:xfrm>
          </p:grpSpPr>
          <p:sp>
            <p:nvSpPr>
              <p:cNvPr id="25" name="Rounded Rectangle 24">
                <a:extLst>
                  <a:ext uri="{FF2B5EF4-FFF2-40B4-BE49-F238E27FC236}">
                    <a16:creationId xmlns:a16="http://schemas.microsoft.com/office/drawing/2014/main" id="{222B7149-3EE5-AD97-5C70-8B1DCE28932C}"/>
                  </a:ext>
                </a:extLst>
              </p:cNvPr>
              <p:cNvSpPr/>
              <p:nvPr/>
            </p:nvSpPr>
            <p:spPr>
              <a:xfrm>
                <a:off x="9697335" y="2531257"/>
                <a:ext cx="2700000" cy="1080000"/>
              </a:xfrm>
              <a:prstGeom prst="roundRect">
                <a:avLst>
                  <a:gd name="adj" fmla="val 40382"/>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6" name="Rectangle 2">
                <a:extLst>
                  <a:ext uri="{FF2B5EF4-FFF2-40B4-BE49-F238E27FC236}">
                    <a16:creationId xmlns:a16="http://schemas.microsoft.com/office/drawing/2014/main" id="{DAC13E2C-42A3-F192-7B41-B168AE379C09}"/>
                  </a:ext>
                </a:extLst>
              </p:cNvPr>
              <p:cNvSpPr txBox="1">
                <a:spLocks noChangeArrowheads="1"/>
              </p:cNvSpPr>
              <p:nvPr/>
            </p:nvSpPr>
            <p:spPr bwMode="auto">
              <a:xfrm>
                <a:off x="9697335" y="2471093"/>
                <a:ext cx="27000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en-GB"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Distinguishes which forms of crafting are functional and which are not</a:t>
                </a:r>
              </a:p>
            </p:txBody>
          </p:sp>
        </p:grpSp>
        <p:sp>
          <p:nvSpPr>
            <p:cNvPr id="30" name="Rectangle 1">
              <a:extLst>
                <a:ext uri="{FF2B5EF4-FFF2-40B4-BE49-F238E27FC236}">
                  <a16:creationId xmlns:a16="http://schemas.microsoft.com/office/drawing/2014/main" id="{A939171E-67E4-9703-33C6-F02714367AFD}"/>
                </a:ext>
              </a:extLst>
            </p:cNvPr>
            <p:cNvSpPr>
              <a:spLocks noChangeArrowheads="1"/>
            </p:cNvSpPr>
            <p:nvPr/>
          </p:nvSpPr>
          <p:spPr bwMode="auto">
            <a:xfrm>
              <a:off x="9697335" y="3695054"/>
              <a:ext cx="27000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defTabSz="914400" rtl="0" eaLnBrk="0" fontAlgn="base" latinLnBrk="0" hangingPunct="0">
                <a:lnSpc>
                  <a:spcPct val="100000"/>
                </a:lnSpc>
                <a:spcBef>
                  <a:spcPct val="0"/>
                </a:spcBef>
                <a:spcAft>
                  <a:spcPct val="0"/>
                </a:spcAft>
                <a:buClrTx/>
                <a:buSzTx/>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It highlights that seeking resources and challenges enhances work engagement, while reducing demands is often linked to lower performance and well-being.</a:t>
              </a:r>
              <a:endParaRPr kumimoji="0" lang="el-GR"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43" name="Rectangle 42">
            <a:extLst>
              <a:ext uri="{FF2B5EF4-FFF2-40B4-BE49-F238E27FC236}">
                <a16:creationId xmlns:a16="http://schemas.microsoft.com/office/drawing/2014/main" id="{02F2BC96-EFEA-EA59-8CEB-8A003640D8A9}"/>
              </a:ext>
            </a:extLst>
          </p:cNvPr>
          <p:cNvSpPr/>
          <p:nvPr/>
        </p:nvSpPr>
        <p:spPr>
          <a:xfrm>
            <a:off x="0" y="0"/>
            <a:ext cx="512956" cy="6858000"/>
          </a:xfrm>
          <a:prstGeom prst="rect">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Tree>
    <p:extLst>
      <p:ext uri="{BB962C8B-B14F-4D97-AF65-F5344CB8AC3E}">
        <p14:creationId xmlns:p14="http://schemas.microsoft.com/office/powerpoint/2010/main" val="6106295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8FB89-4DD0-46F7-B321-B83DF2C72A5D}"/>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378BE8BA-A9E7-005E-24A9-B17F868D445C}"/>
              </a:ext>
            </a:extLst>
          </p:cNvPr>
          <p:cNvSpPr/>
          <p:nvPr/>
        </p:nvSpPr>
        <p:spPr>
          <a:xfrm>
            <a:off x="0" y="2829272"/>
            <a:ext cx="4068000" cy="4028727"/>
          </a:xfrm>
          <a:prstGeom prst="rect">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5" name="Rectangle 2">
            <a:extLst>
              <a:ext uri="{FF2B5EF4-FFF2-40B4-BE49-F238E27FC236}">
                <a16:creationId xmlns:a16="http://schemas.microsoft.com/office/drawing/2014/main" id="{E4D619C4-7EC1-D3E0-DB31-DC030A99B8C8}"/>
              </a:ext>
            </a:extLst>
          </p:cNvPr>
          <p:cNvSpPr>
            <a:spLocks noGrp="1" noChangeArrowheads="1"/>
          </p:cNvSpPr>
          <p:nvPr>
            <p:ph type="title"/>
          </p:nvPr>
        </p:nvSpPr>
        <p:spPr bwMode="auto">
          <a:xfrm>
            <a:off x="838201" y="704742"/>
            <a:ext cx="4057184"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kumimoji="0" lang="en-GB" altLang="en-GR" sz="3600" u="none" strike="noStrike" cap="none" normalizeH="0" baseline="0" dirty="0">
                <a:ln>
                  <a:noFill/>
                </a:ln>
                <a:effectLst/>
                <a:latin typeface="Helvetica Neue Medium" panose="02000503000000020004" pitchFamily="2" charset="0"/>
                <a:ea typeface="Helvetica Neue Medium" panose="02000503000000020004" pitchFamily="2" charset="0"/>
                <a:cs typeface="Helvetica Neue Medium" panose="02000503000000020004" pitchFamily="2" charset="0"/>
              </a:rPr>
              <a:t>The Approach of Petrou et al. (2012)</a:t>
            </a:r>
          </a:p>
        </p:txBody>
      </p:sp>
      <p:sp>
        <p:nvSpPr>
          <p:cNvPr id="6" name="Rectangle 3">
            <a:extLst>
              <a:ext uri="{FF2B5EF4-FFF2-40B4-BE49-F238E27FC236}">
                <a16:creationId xmlns:a16="http://schemas.microsoft.com/office/drawing/2014/main" id="{C88C4DBD-6B75-134E-6D2F-9B3DAE309F47}"/>
              </a:ext>
            </a:extLst>
          </p:cNvPr>
          <p:cNvSpPr>
            <a:spLocks noChangeArrowheads="1"/>
          </p:cNvSpPr>
          <p:nvPr/>
        </p:nvSpPr>
        <p:spPr bwMode="auto">
          <a:xfrm>
            <a:off x="5779962" y="935574"/>
            <a:ext cx="583079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According to the model, job crafting manifests through </a:t>
            </a:r>
            <a:r>
              <a:rPr kumimoji="0" lang="en-GB" altLang="en-GR" sz="1800" b="1"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three</a:t>
            </a:r>
            <a:r>
              <a:rPr kumimoji="0" lang="en-GB" altLang="en-GR" sz="1800" b="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 core strategies:</a:t>
            </a:r>
            <a:endParaRPr kumimoji="0" lang="en-GR" altLang="en-GR" sz="1800" b="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Rectangle 3">
            <a:extLst>
              <a:ext uri="{FF2B5EF4-FFF2-40B4-BE49-F238E27FC236}">
                <a16:creationId xmlns:a16="http://schemas.microsoft.com/office/drawing/2014/main" id="{17189157-8551-D1C3-9EE2-A3DFA6BC1475}"/>
              </a:ext>
            </a:extLst>
          </p:cNvPr>
          <p:cNvSpPr/>
          <p:nvPr/>
        </p:nvSpPr>
        <p:spPr>
          <a:xfrm>
            <a:off x="4062000" y="2829273"/>
            <a:ext cx="4068000" cy="4028727"/>
          </a:xfrm>
          <a:prstGeom prst="rect">
            <a:avLst/>
          </a:prstGeom>
          <a:solidFill>
            <a:srgbClr val="F7B2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2" name="Rectangle 11">
            <a:extLst>
              <a:ext uri="{FF2B5EF4-FFF2-40B4-BE49-F238E27FC236}">
                <a16:creationId xmlns:a16="http://schemas.microsoft.com/office/drawing/2014/main" id="{5A996583-E5EE-94B4-9DE6-0AD8B81F7789}"/>
              </a:ext>
            </a:extLst>
          </p:cNvPr>
          <p:cNvSpPr/>
          <p:nvPr/>
        </p:nvSpPr>
        <p:spPr>
          <a:xfrm>
            <a:off x="8124000" y="2829272"/>
            <a:ext cx="4068000" cy="4028727"/>
          </a:xfrm>
          <a:prstGeom prst="rect">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5" name="Rectangle 1">
            <a:extLst>
              <a:ext uri="{FF2B5EF4-FFF2-40B4-BE49-F238E27FC236}">
                <a16:creationId xmlns:a16="http://schemas.microsoft.com/office/drawing/2014/main" id="{34BB67B8-55C6-8FA3-FC4F-C007F8B2203E}"/>
              </a:ext>
            </a:extLst>
          </p:cNvPr>
          <p:cNvSpPr>
            <a:spLocks noChangeArrowheads="1"/>
          </p:cNvSpPr>
          <p:nvPr/>
        </p:nvSpPr>
        <p:spPr bwMode="auto">
          <a:xfrm>
            <a:off x="684000" y="3088752"/>
            <a:ext cx="2700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algn="ctr" defTabSz="914400" rtl="0" eaLnBrk="0" fontAlgn="base" latinLnBrk="0" hangingPunct="0">
              <a:lnSpc>
                <a:spcPct val="100000"/>
              </a:lnSpc>
              <a:spcBef>
                <a:spcPct val="0"/>
              </a:spcBef>
              <a:spcAft>
                <a:spcPct val="0"/>
              </a:spcAft>
              <a:buClrTx/>
              <a:buSzTx/>
              <a:tabLst/>
            </a:pPr>
            <a:r>
              <a:rPr kumimoji="0" lang="en-GB" altLang="en-GR"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Increasing Job Resources</a:t>
            </a:r>
            <a:endParaRPr kumimoji="0" lang="el-GR" altLang="en-GR"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 name="Rectangle 1">
            <a:extLst>
              <a:ext uri="{FF2B5EF4-FFF2-40B4-BE49-F238E27FC236}">
                <a16:creationId xmlns:a16="http://schemas.microsoft.com/office/drawing/2014/main" id="{7DB86C93-7675-1338-28F6-B3967DE2841A}"/>
              </a:ext>
            </a:extLst>
          </p:cNvPr>
          <p:cNvSpPr>
            <a:spLocks noChangeArrowheads="1"/>
          </p:cNvSpPr>
          <p:nvPr/>
        </p:nvSpPr>
        <p:spPr bwMode="auto">
          <a:xfrm>
            <a:off x="4740000" y="3088752"/>
            <a:ext cx="2700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algn="ctr" defTabSz="914400" rtl="0" eaLnBrk="0" fontAlgn="base" latinLnBrk="0" hangingPunct="0">
              <a:lnSpc>
                <a:spcPct val="100000"/>
              </a:lnSpc>
              <a:spcBef>
                <a:spcPct val="0"/>
              </a:spcBef>
              <a:spcAft>
                <a:spcPct val="0"/>
              </a:spcAft>
              <a:buClrTx/>
              <a:buSzTx/>
              <a:tabLst/>
            </a:pPr>
            <a:r>
              <a:rPr kumimoji="0" lang="en-GB" altLang="en-GR"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Increasing Job Challenges</a:t>
            </a:r>
            <a:endParaRPr kumimoji="0" lang="el-GR" altLang="en-GR"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 name="Rectangle 1">
            <a:extLst>
              <a:ext uri="{FF2B5EF4-FFF2-40B4-BE49-F238E27FC236}">
                <a16:creationId xmlns:a16="http://schemas.microsoft.com/office/drawing/2014/main" id="{2CF2705F-16F9-9507-048F-E028CFB0CEE5}"/>
              </a:ext>
            </a:extLst>
          </p:cNvPr>
          <p:cNvSpPr>
            <a:spLocks noChangeArrowheads="1"/>
          </p:cNvSpPr>
          <p:nvPr/>
        </p:nvSpPr>
        <p:spPr bwMode="auto">
          <a:xfrm>
            <a:off x="8811000" y="3088751"/>
            <a:ext cx="2700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algn="ctr" defTabSz="914400" rtl="0" eaLnBrk="0" fontAlgn="base" latinLnBrk="0" hangingPunct="0">
              <a:lnSpc>
                <a:spcPct val="100000"/>
              </a:lnSpc>
              <a:spcBef>
                <a:spcPct val="0"/>
              </a:spcBef>
              <a:spcAft>
                <a:spcPct val="0"/>
              </a:spcAft>
              <a:buClrTx/>
              <a:buSzTx/>
              <a:tabLst/>
            </a:pPr>
            <a:r>
              <a:rPr lang="en-GB" altLang="en-GR"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Decreasing Job Demands</a:t>
            </a:r>
            <a:endParaRPr kumimoji="0" lang="el-GR" altLang="en-GR"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22" name="Graphic 21">
            <a:extLst>
              <a:ext uri="{FF2B5EF4-FFF2-40B4-BE49-F238E27FC236}">
                <a16:creationId xmlns:a16="http://schemas.microsoft.com/office/drawing/2014/main" id="{38B0C34E-05A5-2A9E-4F81-EA6C7E41A40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622" y="3867523"/>
            <a:ext cx="4283243" cy="2858036"/>
          </a:xfrm>
          <a:prstGeom prst="rect">
            <a:avLst/>
          </a:prstGeom>
        </p:spPr>
      </p:pic>
      <p:pic>
        <p:nvPicPr>
          <p:cNvPr id="24" name="Graphic 23">
            <a:extLst>
              <a:ext uri="{FF2B5EF4-FFF2-40B4-BE49-F238E27FC236}">
                <a16:creationId xmlns:a16="http://schemas.microsoft.com/office/drawing/2014/main" id="{7E165BD7-FEB0-4C30-4698-44A55B5F799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66935" y="3670476"/>
            <a:ext cx="3252131" cy="3252131"/>
          </a:xfrm>
          <a:prstGeom prst="rect">
            <a:avLst/>
          </a:prstGeom>
        </p:spPr>
      </p:pic>
      <p:pic>
        <p:nvPicPr>
          <p:cNvPr id="26" name="Graphic 25">
            <a:extLst>
              <a:ext uri="{FF2B5EF4-FFF2-40B4-BE49-F238E27FC236}">
                <a16:creationId xmlns:a16="http://schemas.microsoft.com/office/drawing/2014/main" id="{5AC3AF3F-35E1-93F1-FC79-BAAC17D8DFF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08000" y="3793787"/>
            <a:ext cx="3005507" cy="3005507"/>
          </a:xfrm>
          <a:prstGeom prst="rect">
            <a:avLst/>
          </a:prstGeom>
        </p:spPr>
      </p:pic>
    </p:spTree>
    <p:extLst>
      <p:ext uri="{BB962C8B-B14F-4D97-AF65-F5344CB8AC3E}">
        <p14:creationId xmlns:p14="http://schemas.microsoft.com/office/powerpoint/2010/main" val="31510471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91302-AF8E-1C4B-71CE-6EF6FF21CA92}"/>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C513C964-6102-002D-8954-947233D3FCE7}"/>
              </a:ext>
            </a:extLst>
          </p:cNvPr>
          <p:cNvSpPr>
            <a:spLocks noGrp="1" noRot="1" noMove="1" noResize="1" noEditPoints="1" noAdjustHandles="1" noChangeArrowheads="1" noChangeShapeType="1"/>
          </p:cNvSpPr>
          <p:nvPr/>
        </p:nvSpPr>
        <p:spPr>
          <a:xfrm>
            <a:off x="6443330" y="-9746"/>
            <a:ext cx="5748670" cy="6867746"/>
          </a:xfrm>
          <a:prstGeom prst="rect">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sp>
        <p:nvSpPr>
          <p:cNvPr id="5" name="Rectangle 2">
            <a:extLst>
              <a:ext uri="{FF2B5EF4-FFF2-40B4-BE49-F238E27FC236}">
                <a16:creationId xmlns:a16="http://schemas.microsoft.com/office/drawing/2014/main" id="{AEAC8B23-9230-0A61-C67C-28E0FE6625DA}"/>
              </a:ext>
            </a:extLst>
          </p:cNvPr>
          <p:cNvSpPr>
            <a:spLocks noGrp="1" noChangeArrowheads="1"/>
          </p:cNvSpPr>
          <p:nvPr>
            <p:ph type="title"/>
          </p:nvPr>
        </p:nvSpPr>
        <p:spPr bwMode="auto">
          <a:xfrm>
            <a:off x="838201" y="704742"/>
            <a:ext cx="560512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lang="en-GB" altLang="en-GR" sz="3600" dirty="0">
                <a:solidFill>
                  <a:srgbClr val="537FFF"/>
                </a:solidFill>
                <a:latin typeface="Helvetica Neue Medium" panose="02000503000000020004" pitchFamily="2" charset="0"/>
                <a:ea typeface="Helvetica Neue Medium" panose="02000503000000020004" pitchFamily="2" charset="0"/>
                <a:cs typeface="Helvetica Neue Medium" panose="02000503000000020004" pitchFamily="2" charset="0"/>
              </a:rPr>
              <a:t>Increasing Job Resources</a:t>
            </a:r>
          </a:p>
        </p:txBody>
      </p:sp>
      <p:sp>
        <p:nvSpPr>
          <p:cNvPr id="6" name="Rectangle 3">
            <a:extLst>
              <a:ext uri="{FF2B5EF4-FFF2-40B4-BE49-F238E27FC236}">
                <a16:creationId xmlns:a16="http://schemas.microsoft.com/office/drawing/2014/main" id="{71B10FB2-9B0B-A201-B53F-801B5672EC3C}"/>
              </a:ext>
            </a:extLst>
          </p:cNvPr>
          <p:cNvSpPr>
            <a:spLocks noChangeArrowheads="1"/>
          </p:cNvSpPr>
          <p:nvPr/>
        </p:nvSpPr>
        <p:spPr bwMode="auto">
          <a:xfrm>
            <a:off x="838201" y="2030320"/>
            <a:ext cx="491047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GR" dirty="0">
                <a:latin typeface="Helvetica Neue" panose="02000503000000020004" pitchFamily="2" charset="0"/>
                <a:ea typeface="Helvetica Neue" panose="02000503000000020004" pitchFamily="2" charset="0"/>
                <a:cs typeface="Helvetica Neue" panose="02000503000000020004" pitchFamily="2" charset="0"/>
              </a:rPr>
              <a:t>Proactive actions through which employees seek additional resources to facilitate their work and support their development.</a:t>
            </a:r>
            <a:endParaRPr kumimoji="0" lang="en-GR" altLang="en-GR" sz="1800" b="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TextBox 6">
            <a:extLst>
              <a:ext uri="{FF2B5EF4-FFF2-40B4-BE49-F238E27FC236}">
                <a16:creationId xmlns:a16="http://schemas.microsoft.com/office/drawing/2014/main" id="{F3704D3C-EBF2-63B8-81FA-65A110665F29}"/>
              </a:ext>
            </a:extLst>
          </p:cNvPr>
          <p:cNvSpPr txBox="1"/>
          <p:nvPr/>
        </p:nvSpPr>
        <p:spPr>
          <a:xfrm>
            <a:off x="838201" y="3424127"/>
            <a:ext cx="5146188" cy="147732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What it includes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Seeking feedback or guidance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Seeking social support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Seeking autonomy</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Seeking training / learning opportunities</a:t>
            </a:r>
            <a:endParaRPr kumimoji="0" lang="en-GR"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TextBox 7">
            <a:extLst>
              <a:ext uri="{FF2B5EF4-FFF2-40B4-BE49-F238E27FC236}">
                <a16:creationId xmlns:a16="http://schemas.microsoft.com/office/drawing/2014/main" id="{52B8FE42-FB65-60B6-DF2B-D29A4E9824AE}"/>
              </a:ext>
            </a:extLst>
          </p:cNvPr>
          <p:cNvSpPr txBox="1"/>
          <p:nvPr/>
        </p:nvSpPr>
        <p:spPr>
          <a:xfrm>
            <a:off x="7183600" y="1511691"/>
            <a:ext cx="4268130" cy="461665"/>
          </a:xfrm>
          <a:prstGeom prst="rect">
            <a:avLst/>
          </a:prstGeom>
          <a:noFill/>
        </p:spPr>
        <p:txBody>
          <a:bodyPr wrap="square">
            <a:spAutoFit/>
          </a:bodyPr>
          <a:lstStyle/>
          <a:p>
            <a:pPr algn="ctr" eaLnBrk="0" fontAlgn="base" hangingPunct="0">
              <a:spcBef>
                <a:spcPct val="0"/>
              </a:spcBef>
              <a:spcAft>
                <a:spcPct val="0"/>
              </a:spcAft>
            </a:pPr>
            <a:r>
              <a:rPr lang="en-US" altLang="en-GR" sz="2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Examples</a:t>
            </a:r>
            <a:endParaRPr kumimoji="0" lang="en-GR" altLang="en-GR" sz="2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9" name="Group 8">
            <a:extLst>
              <a:ext uri="{FF2B5EF4-FFF2-40B4-BE49-F238E27FC236}">
                <a16:creationId xmlns:a16="http://schemas.microsoft.com/office/drawing/2014/main" id="{5887DB33-57EE-2F46-5216-BCC4497F80BE}"/>
              </a:ext>
            </a:extLst>
          </p:cNvPr>
          <p:cNvGrpSpPr/>
          <p:nvPr/>
        </p:nvGrpSpPr>
        <p:grpSpPr>
          <a:xfrm>
            <a:off x="6882053" y="2427491"/>
            <a:ext cx="4871224" cy="952785"/>
            <a:chOff x="6669358" y="4119713"/>
            <a:chExt cx="4762500" cy="1756980"/>
          </a:xfrm>
        </p:grpSpPr>
        <p:sp>
          <p:nvSpPr>
            <p:cNvPr id="10" name="Rectangle 9">
              <a:extLst>
                <a:ext uri="{FF2B5EF4-FFF2-40B4-BE49-F238E27FC236}">
                  <a16:creationId xmlns:a16="http://schemas.microsoft.com/office/drawing/2014/main" id="{6CDACB9C-E7F0-C87D-FD8E-D813C439A54E}"/>
                </a:ext>
              </a:extLst>
            </p:cNvPr>
            <p:cNvSpPr>
              <a:spLocks noChangeArrowheads="1"/>
            </p:cNvSpPr>
            <p:nvPr/>
          </p:nvSpPr>
          <p:spPr bwMode="auto">
            <a:xfrm>
              <a:off x="6741841" y="4232004"/>
              <a:ext cx="4617535" cy="1532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An employee asks their supervisor for more frequent feedback in order to improve their performance.</a:t>
              </a:r>
              <a:endParaRPr kumimoji="0" lang="el-GR"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Rounded Rectangle 12">
              <a:extLst>
                <a:ext uri="{FF2B5EF4-FFF2-40B4-BE49-F238E27FC236}">
                  <a16:creationId xmlns:a16="http://schemas.microsoft.com/office/drawing/2014/main" id="{27C4F63B-96AE-E1B1-255C-90FB6C7EB669}"/>
                </a:ext>
              </a:extLst>
            </p:cNvPr>
            <p:cNvSpPr/>
            <p:nvPr/>
          </p:nvSpPr>
          <p:spPr>
            <a:xfrm>
              <a:off x="6669358" y="4119713"/>
              <a:ext cx="4762500" cy="1756980"/>
            </a:xfrm>
            <a:prstGeom prst="roundRect">
              <a:avLst>
                <a:gd name="adj" fmla="val 5000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18" name="Group 17">
            <a:extLst>
              <a:ext uri="{FF2B5EF4-FFF2-40B4-BE49-F238E27FC236}">
                <a16:creationId xmlns:a16="http://schemas.microsoft.com/office/drawing/2014/main" id="{30D604DF-FBB1-656D-88C2-7F7B9C6B5C72}"/>
              </a:ext>
            </a:extLst>
          </p:cNvPr>
          <p:cNvGrpSpPr/>
          <p:nvPr/>
        </p:nvGrpSpPr>
        <p:grpSpPr>
          <a:xfrm>
            <a:off x="6882053" y="3948670"/>
            <a:ext cx="4871224" cy="952785"/>
            <a:chOff x="6669358" y="4119713"/>
            <a:chExt cx="4762500" cy="1756980"/>
          </a:xfrm>
        </p:grpSpPr>
        <p:sp>
          <p:nvSpPr>
            <p:cNvPr id="21" name="Rectangle 20">
              <a:extLst>
                <a:ext uri="{FF2B5EF4-FFF2-40B4-BE49-F238E27FC236}">
                  <a16:creationId xmlns:a16="http://schemas.microsoft.com/office/drawing/2014/main" id="{A30CEC35-54BE-2C9A-2712-395763A4D77C}"/>
                </a:ext>
              </a:extLst>
            </p:cNvPr>
            <p:cNvSpPr>
              <a:spLocks noChangeArrowheads="1"/>
            </p:cNvSpPr>
            <p:nvPr/>
          </p:nvSpPr>
          <p:spPr bwMode="auto">
            <a:xfrm>
              <a:off x="6741841" y="4459023"/>
              <a:ext cx="4617535" cy="107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An HR officer requests to attend a webinar in order to strengthen their assessment skills.</a:t>
              </a:r>
              <a:endParaRPr kumimoji="0" lang="el-GR"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 name="Rounded Rectangle 22">
              <a:extLst>
                <a:ext uri="{FF2B5EF4-FFF2-40B4-BE49-F238E27FC236}">
                  <a16:creationId xmlns:a16="http://schemas.microsoft.com/office/drawing/2014/main" id="{E99379BE-8794-DF94-9F07-2C376C7639C2}"/>
                </a:ext>
              </a:extLst>
            </p:cNvPr>
            <p:cNvSpPr/>
            <p:nvPr/>
          </p:nvSpPr>
          <p:spPr>
            <a:xfrm>
              <a:off x="6669358" y="4119713"/>
              <a:ext cx="4762500" cy="1756980"/>
            </a:xfrm>
            <a:prstGeom prst="roundRect">
              <a:avLst>
                <a:gd name="adj" fmla="val 5000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spTree>
    <p:extLst>
      <p:ext uri="{BB962C8B-B14F-4D97-AF65-F5344CB8AC3E}">
        <p14:creationId xmlns:p14="http://schemas.microsoft.com/office/powerpoint/2010/main" val="27118205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00B96-3589-83E4-324A-09A4E4129DE6}"/>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496E382E-D601-5E16-A227-CDB501F759FA}"/>
              </a:ext>
            </a:extLst>
          </p:cNvPr>
          <p:cNvSpPr>
            <a:spLocks noGrp="1" noRot="1" noMove="1" noResize="1" noEditPoints="1" noAdjustHandles="1" noChangeArrowheads="1" noChangeShapeType="1"/>
          </p:cNvSpPr>
          <p:nvPr/>
        </p:nvSpPr>
        <p:spPr>
          <a:xfrm>
            <a:off x="6443330" y="-9746"/>
            <a:ext cx="5748670" cy="6867746"/>
          </a:xfrm>
          <a:prstGeom prst="rect">
            <a:avLst/>
          </a:prstGeom>
          <a:solidFill>
            <a:srgbClr val="F7B2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sp>
        <p:nvSpPr>
          <p:cNvPr id="5" name="Rectangle 2">
            <a:extLst>
              <a:ext uri="{FF2B5EF4-FFF2-40B4-BE49-F238E27FC236}">
                <a16:creationId xmlns:a16="http://schemas.microsoft.com/office/drawing/2014/main" id="{316B3AE9-6755-2819-7ADB-5E73B48970ED}"/>
              </a:ext>
            </a:extLst>
          </p:cNvPr>
          <p:cNvSpPr>
            <a:spLocks noGrp="1" noChangeArrowheads="1"/>
          </p:cNvSpPr>
          <p:nvPr>
            <p:ph type="title"/>
          </p:nvPr>
        </p:nvSpPr>
        <p:spPr bwMode="auto">
          <a:xfrm>
            <a:off x="838201" y="704742"/>
            <a:ext cx="560512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lang="en-GB" altLang="en-GR" sz="3600" dirty="0">
                <a:solidFill>
                  <a:srgbClr val="F7B271"/>
                </a:solidFill>
                <a:latin typeface="Helvetica Neue Medium" panose="02000503000000020004" pitchFamily="2" charset="0"/>
                <a:ea typeface="Helvetica Neue Medium" panose="02000503000000020004" pitchFamily="2" charset="0"/>
                <a:cs typeface="Helvetica Neue Medium" panose="02000503000000020004" pitchFamily="2" charset="0"/>
              </a:rPr>
              <a:t>Increasing Challenging Demands</a:t>
            </a:r>
          </a:p>
        </p:txBody>
      </p:sp>
      <p:sp>
        <p:nvSpPr>
          <p:cNvPr id="6" name="Rectangle 3">
            <a:extLst>
              <a:ext uri="{FF2B5EF4-FFF2-40B4-BE49-F238E27FC236}">
                <a16:creationId xmlns:a16="http://schemas.microsoft.com/office/drawing/2014/main" id="{BDE345C3-9F35-6FE2-67B3-18D0C377AA72}"/>
              </a:ext>
            </a:extLst>
          </p:cNvPr>
          <p:cNvSpPr>
            <a:spLocks noChangeArrowheads="1"/>
          </p:cNvSpPr>
          <p:nvPr/>
        </p:nvSpPr>
        <p:spPr bwMode="auto">
          <a:xfrm>
            <a:off x="838201" y="2640379"/>
            <a:ext cx="491047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GR" dirty="0" err="1">
                <a:latin typeface="Helvetica Neue" panose="02000503000000020004" pitchFamily="2" charset="0"/>
                <a:ea typeface="Helvetica Neue" panose="02000503000000020004" pitchFamily="2" charset="0"/>
                <a:cs typeface="Helvetica Neue" panose="02000503000000020004" pitchFamily="2" charset="0"/>
              </a:rPr>
              <a:t>Behaviors</a:t>
            </a:r>
            <a:r>
              <a:rPr lang="en-GB" altLang="en-GR" dirty="0">
                <a:latin typeface="Helvetica Neue" panose="02000503000000020004" pitchFamily="2" charset="0"/>
                <a:ea typeface="Helvetica Neue" panose="02000503000000020004" pitchFamily="2" charset="0"/>
                <a:cs typeface="Helvetica Neue" panose="02000503000000020004" pitchFamily="2" charset="0"/>
              </a:rPr>
              <a:t> through which employees pursue more — or more demanding — tasks that help them develop skills, learn, and grow.</a:t>
            </a:r>
            <a:endParaRPr lang="el-GR" altLang="en-GR"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TextBox 6">
            <a:extLst>
              <a:ext uri="{FF2B5EF4-FFF2-40B4-BE49-F238E27FC236}">
                <a16:creationId xmlns:a16="http://schemas.microsoft.com/office/drawing/2014/main" id="{54A02400-E511-A47F-798C-B5247001B975}"/>
              </a:ext>
            </a:extLst>
          </p:cNvPr>
          <p:cNvSpPr txBox="1"/>
          <p:nvPr/>
        </p:nvSpPr>
        <p:spPr>
          <a:xfrm>
            <a:off x="838201" y="4206685"/>
            <a:ext cx="5146188" cy="147732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What it includes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Taking on more responsibilities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Participating in new projects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Requesting more challenging tasks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Promoting innovative or improvement ideas</a:t>
            </a:r>
            <a:endParaRPr kumimoji="0" lang="el-GR"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TextBox 7">
            <a:extLst>
              <a:ext uri="{FF2B5EF4-FFF2-40B4-BE49-F238E27FC236}">
                <a16:creationId xmlns:a16="http://schemas.microsoft.com/office/drawing/2014/main" id="{C68B298B-3A52-C4B6-DF7E-89F2DC009DE0}"/>
              </a:ext>
            </a:extLst>
          </p:cNvPr>
          <p:cNvSpPr txBox="1"/>
          <p:nvPr/>
        </p:nvSpPr>
        <p:spPr>
          <a:xfrm>
            <a:off x="7183600" y="1867637"/>
            <a:ext cx="4268130" cy="461665"/>
          </a:xfrm>
          <a:prstGeom prst="rect">
            <a:avLst/>
          </a:prstGeom>
          <a:noFill/>
        </p:spPr>
        <p:txBody>
          <a:bodyPr wrap="square">
            <a:spAutoFit/>
          </a:bodyPr>
          <a:lstStyle/>
          <a:p>
            <a:pPr algn="ctr" eaLnBrk="0" fontAlgn="base" hangingPunct="0">
              <a:spcBef>
                <a:spcPct val="0"/>
              </a:spcBef>
              <a:spcAft>
                <a:spcPct val="0"/>
              </a:spcAft>
            </a:pPr>
            <a:r>
              <a:rPr lang="en-US" altLang="en-GR" sz="2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Examples</a:t>
            </a:r>
            <a:endParaRPr kumimoji="0" lang="en-GR" altLang="en-GR" sz="2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9" name="Group 8">
            <a:extLst>
              <a:ext uri="{FF2B5EF4-FFF2-40B4-BE49-F238E27FC236}">
                <a16:creationId xmlns:a16="http://schemas.microsoft.com/office/drawing/2014/main" id="{A1AB831E-E1DD-74AF-9E8E-3E1FB699798A}"/>
              </a:ext>
            </a:extLst>
          </p:cNvPr>
          <p:cNvGrpSpPr/>
          <p:nvPr/>
        </p:nvGrpSpPr>
        <p:grpSpPr>
          <a:xfrm>
            <a:off x="6882053" y="2810491"/>
            <a:ext cx="4871224" cy="952785"/>
            <a:chOff x="6669358" y="4119713"/>
            <a:chExt cx="4762500" cy="1756980"/>
          </a:xfrm>
        </p:grpSpPr>
        <p:sp>
          <p:nvSpPr>
            <p:cNvPr id="10" name="Rectangle 9">
              <a:extLst>
                <a:ext uri="{FF2B5EF4-FFF2-40B4-BE49-F238E27FC236}">
                  <a16:creationId xmlns:a16="http://schemas.microsoft.com/office/drawing/2014/main" id="{1255EA7D-9658-5AD5-5A1B-F683EA55EA9A}"/>
                </a:ext>
              </a:extLst>
            </p:cNvPr>
            <p:cNvSpPr>
              <a:spLocks noChangeArrowheads="1"/>
            </p:cNvSpPr>
            <p:nvPr/>
          </p:nvSpPr>
          <p:spPr bwMode="auto">
            <a:xfrm>
              <a:off x="6741841" y="4686047"/>
              <a:ext cx="4617535" cy="624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 nurse takes on the training of new colleagues.</a:t>
              </a:r>
              <a:endParaRPr kumimoji="0" lang="el-GR"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Rounded Rectangle 12">
              <a:extLst>
                <a:ext uri="{FF2B5EF4-FFF2-40B4-BE49-F238E27FC236}">
                  <a16:creationId xmlns:a16="http://schemas.microsoft.com/office/drawing/2014/main" id="{4290231A-8BEE-03FE-16A7-805BB7D3E951}"/>
                </a:ext>
              </a:extLst>
            </p:cNvPr>
            <p:cNvSpPr/>
            <p:nvPr/>
          </p:nvSpPr>
          <p:spPr>
            <a:xfrm>
              <a:off x="6669358" y="4119713"/>
              <a:ext cx="4762500" cy="1756980"/>
            </a:xfrm>
            <a:prstGeom prst="roundRect">
              <a:avLst>
                <a:gd name="adj" fmla="val 5000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18" name="Group 17">
            <a:extLst>
              <a:ext uri="{FF2B5EF4-FFF2-40B4-BE49-F238E27FC236}">
                <a16:creationId xmlns:a16="http://schemas.microsoft.com/office/drawing/2014/main" id="{103000F0-14FC-FC3F-83DB-8DE921DB1EE8}"/>
              </a:ext>
            </a:extLst>
          </p:cNvPr>
          <p:cNvGrpSpPr/>
          <p:nvPr/>
        </p:nvGrpSpPr>
        <p:grpSpPr>
          <a:xfrm>
            <a:off x="6807917" y="4206685"/>
            <a:ext cx="4871224" cy="952785"/>
            <a:chOff x="6669358" y="4119713"/>
            <a:chExt cx="4762500" cy="1756980"/>
          </a:xfrm>
        </p:grpSpPr>
        <p:sp>
          <p:nvSpPr>
            <p:cNvPr id="21" name="Rectangle 20">
              <a:extLst>
                <a:ext uri="{FF2B5EF4-FFF2-40B4-BE49-F238E27FC236}">
                  <a16:creationId xmlns:a16="http://schemas.microsoft.com/office/drawing/2014/main" id="{3D8A9D05-4681-1FD3-962F-FB86639F9198}"/>
                </a:ext>
              </a:extLst>
            </p:cNvPr>
            <p:cNvSpPr>
              <a:spLocks noChangeArrowheads="1"/>
            </p:cNvSpPr>
            <p:nvPr/>
          </p:nvSpPr>
          <p:spPr bwMode="auto">
            <a:xfrm>
              <a:off x="6741841" y="4459023"/>
              <a:ext cx="4617535" cy="107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 project coordinator asks to lead a small sub-project in order to develop leadership skills.</a:t>
              </a:r>
              <a:endParaRPr kumimoji="0" lang="el-GR"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 name="Rounded Rectangle 22">
              <a:extLst>
                <a:ext uri="{FF2B5EF4-FFF2-40B4-BE49-F238E27FC236}">
                  <a16:creationId xmlns:a16="http://schemas.microsoft.com/office/drawing/2014/main" id="{3C733580-86B4-8F22-BF09-65D40F8A6DD0}"/>
                </a:ext>
              </a:extLst>
            </p:cNvPr>
            <p:cNvSpPr/>
            <p:nvPr/>
          </p:nvSpPr>
          <p:spPr>
            <a:xfrm>
              <a:off x="6669358" y="4119713"/>
              <a:ext cx="4762500" cy="1756980"/>
            </a:xfrm>
            <a:prstGeom prst="roundRect">
              <a:avLst>
                <a:gd name="adj" fmla="val 5000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spTree>
    <p:extLst>
      <p:ext uri="{BB962C8B-B14F-4D97-AF65-F5344CB8AC3E}">
        <p14:creationId xmlns:p14="http://schemas.microsoft.com/office/powerpoint/2010/main" val="10190696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32003-3165-ABB5-F69C-17FE542BD88F}"/>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DB52DF52-BC79-F06E-DC7C-2B95FD64D6E1}"/>
              </a:ext>
            </a:extLst>
          </p:cNvPr>
          <p:cNvSpPr/>
          <p:nvPr/>
        </p:nvSpPr>
        <p:spPr>
          <a:xfrm rot="5400000">
            <a:off x="3688662" y="-1645337"/>
            <a:ext cx="4814675" cy="12192000"/>
          </a:xfrm>
          <a:prstGeom prst="rect">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2" name="Rounded Rectangle 11">
            <a:extLst>
              <a:ext uri="{FF2B5EF4-FFF2-40B4-BE49-F238E27FC236}">
                <a16:creationId xmlns:a16="http://schemas.microsoft.com/office/drawing/2014/main" id="{4E56708B-C8A5-8F17-5D65-F016BFD2A02E}"/>
              </a:ext>
            </a:extLst>
          </p:cNvPr>
          <p:cNvSpPr/>
          <p:nvPr/>
        </p:nvSpPr>
        <p:spPr>
          <a:xfrm>
            <a:off x="544682" y="2762476"/>
            <a:ext cx="3600000" cy="1440000"/>
          </a:xfrm>
          <a:prstGeom prst="roundRect">
            <a:avLst>
              <a:gd name="adj" fmla="val 19792"/>
            </a:avLst>
          </a:prstGeom>
          <a:solidFill>
            <a:srgbClr val="537FFF"/>
          </a:solidFill>
          <a:ln>
            <a:solidFill>
              <a:srgbClr val="537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TextBox 8">
            <a:extLst>
              <a:ext uri="{FF2B5EF4-FFF2-40B4-BE49-F238E27FC236}">
                <a16:creationId xmlns:a16="http://schemas.microsoft.com/office/drawing/2014/main" id="{48279AC5-5401-210C-D66A-2CAADAF8388E}"/>
              </a:ext>
            </a:extLst>
          </p:cNvPr>
          <p:cNvSpPr txBox="1"/>
          <p:nvPr/>
        </p:nvSpPr>
        <p:spPr>
          <a:xfrm>
            <a:off x="635689" y="3020810"/>
            <a:ext cx="3395135" cy="923330"/>
          </a:xfrm>
          <a:prstGeom prst="rect">
            <a:avLst/>
          </a:prstGeom>
          <a:noFill/>
        </p:spPr>
        <p:txBody>
          <a:bodyPr wrap="square" anchor="ctr">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GR" sz="18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What job crafting is, and why it complements top-down work design practices.</a:t>
            </a:r>
            <a:endPar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 name="Rectangle 1">
            <a:extLst>
              <a:ext uri="{FF2B5EF4-FFF2-40B4-BE49-F238E27FC236}">
                <a16:creationId xmlns:a16="http://schemas.microsoft.com/office/drawing/2014/main" id="{C53DB270-AEDC-6FEC-5464-5657D930F441}"/>
              </a:ext>
            </a:extLst>
          </p:cNvPr>
          <p:cNvSpPr>
            <a:spLocks noChangeArrowheads="1"/>
          </p:cNvSpPr>
          <p:nvPr/>
        </p:nvSpPr>
        <p:spPr bwMode="auto">
          <a:xfrm>
            <a:off x="635689" y="5162196"/>
            <a:ext cx="350899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GR" sz="18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What activates it: key individual and job-related factors that facilitate the crafting of work.</a:t>
            </a:r>
            <a:endParaRPr kumimoji="0" lang="en-GR"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Rounded Rectangle 12">
            <a:extLst>
              <a:ext uri="{FF2B5EF4-FFF2-40B4-BE49-F238E27FC236}">
                <a16:creationId xmlns:a16="http://schemas.microsoft.com/office/drawing/2014/main" id="{8B368C6F-3311-992A-6A50-003B2ECC4E30}"/>
              </a:ext>
            </a:extLst>
          </p:cNvPr>
          <p:cNvSpPr/>
          <p:nvPr/>
        </p:nvSpPr>
        <p:spPr>
          <a:xfrm>
            <a:off x="544682" y="4903862"/>
            <a:ext cx="3600000" cy="1440000"/>
          </a:xfrm>
          <a:prstGeom prst="roundRect">
            <a:avLst>
              <a:gd name="adj" fmla="val 19792"/>
            </a:avLst>
          </a:prstGeom>
          <a:noFill/>
          <a:ln>
            <a:solidFill>
              <a:srgbClr val="F7B2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Rectangle 2">
            <a:extLst>
              <a:ext uri="{FF2B5EF4-FFF2-40B4-BE49-F238E27FC236}">
                <a16:creationId xmlns:a16="http://schemas.microsoft.com/office/drawing/2014/main" id="{E376314E-B005-FD27-874A-F8EF1C8C18F9}"/>
              </a:ext>
            </a:extLst>
          </p:cNvPr>
          <p:cNvSpPr txBox="1">
            <a:spLocks noChangeArrowheads="1"/>
          </p:cNvSpPr>
          <p:nvPr/>
        </p:nvSpPr>
        <p:spPr bwMode="auto">
          <a:xfrm>
            <a:off x="838200" y="704742"/>
            <a:ext cx="62623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eaLnBrk="0" fontAlgn="base" hangingPunct="0">
              <a:lnSpc>
                <a:spcPct val="100000"/>
              </a:lnSpc>
              <a:spcAft>
                <a:spcPct val="0"/>
              </a:spcAft>
            </a:pPr>
            <a:r>
              <a:rPr lang="en-GB" altLang="en-GR" sz="3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Today's Learning Journey</a:t>
            </a:r>
            <a:endParaRPr lang="en-GR" altLang="en-GR" sz="36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 name="Rounded Rectangle 15">
            <a:extLst>
              <a:ext uri="{FF2B5EF4-FFF2-40B4-BE49-F238E27FC236}">
                <a16:creationId xmlns:a16="http://schemas.microsoft.com/office/drawing/2014/main" id="{6E421856-B663-EABA-02BD-14D580950E37}"/>
              </a:ext>
            </a:extLst>
          </p:cNvPr>
          <p:cNvSpPr/>
          <p:nvPr/>
        </p:nvSpPr>
        <p:spPr>
          <a:xfrm>
            <a:off x="4296000" y="4903862"/>
            <a:ext cx="3600000" cy="1440000"/>
          </a:xfrm>
          <a:prstGeom prst="roundRect">
            <a:avLst>
              <a:gd name="adj" fmla="val 19792"/>
            </a:avLst>
          </a:prstGeom>
          <a:solidFill>
            <a:srgbClr val="537FFF"/>
          </a:solidFill>
          <a:ln>
            <a:solidFill>
              <a:srgbClr val="537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 name="TextBox 14">
            <a:extLst>
              <a:ext uri="{FF2B5EF4-FFF2-40B4-BE49-F238E27FC236}">
                <a16:creationId xmlns:a16="http://schemas.microsoft.com/office/drawing/2014/main" id="{15FD96FD-C0E6-B4FB-28CD-080E1EBFCCE6}"/>
              </a:ext>
            </a:extLst>
          </p:cNvPr>
          <p:cNvSpPr txBox="1"/>
          <p:nvPr/>
        </p:nvSpPr>
        <p:spPr>
          <a:xfrm>
            <a:off x="4374736" y="4885198"/>
            <a:ext cx="3521264" cy="1477328"/>
          </a:xfrm>
          <a:prstGeom prst="rect">
            <a:avLst/>
          </a:prstGeom>
          <a:noFill/>
        </p:spPr>
        <p:txBody>
          <a:bodyPr wrap="square" anchor="ctr">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GR" sz="18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What outcomes it produces: effects on work-related well-being, performance, engagement, and quality of the work experience.</a:t>
            </a:r>
          </a:p>
        </p:txBody>
      </p:sp>
      <p:sp>
        <p:nvSpPr>
          <p:cNvPr id="17" name="Rectangle 16">
            <a:extLst>
              <a:ext uri="{FF2B5EF4-FFF2-40B4-BE49-F238E27FC236}">
                <a16:creationId xmlns:a16="http://schemas.microsoft.com/office/drawing/2014/main" id="{BABFA8E5-A494-C902-6743-6583C547DD31}"/>
              </a:ext>
            </a:extLst>
          </p:cNvPr>
          <p:cNvSpPr>
            <a:spLocks noChangeArrowheads="1"/>
          </p:cNvSpPr>
          <p:nvPr/>
        </p:nvSpPr>
        <p:spPr bwMode="auto">
          <a:xfrm>
            <a:off x="4374736" y="2882311"/>
            <a:ext cx="352126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GR" sz="18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The two main theoretical approaches (</a:t>
            </a:r>
            <a:r>
              <a:rPr kumimoji="0" lang="en-GB" altLang="en-GR" sz="1800" i="0" u="none" strike="noStrike" cap="none" normalizeH="0" baseline="0" dirty="0" err="1">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Wrzesniewski</a:t>
            </a:r>
            <a:r>
              <a:rPr kumimoji="0" lang="en-GB" altLang="en-GR" sz="18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 &amp; Dutton, JD-R) and what each one contributes.</a:t>
            </a:r>
            <a:endParaRPr kumimoji="0" lang="el-GR"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Rounded Rectangle 17">
            <a:extLst>
              <a:ext uri="{FF2B5EF4-FFF2-40B4-BE49-F238E27FC236}">
                <a16:creationId xmlns:a16="http://schemas.microsoft.com/office/drawing/2014/main" id="{6E42AFDC-7726-15CC-B213-6B1A787D6942}"/>
              </a:ext>
            </a:extLst>
          </p:cNvPr>
          <p:cNvSpPr/>
          <p:nvPr/>
        </p:nvSpPr>
        <p:spPr>
          <a:xfrm>
            <a:off x="4296000" y="2762476"/>
            <a:ext cx="3600000" cy="1440000"/>
          </a:xfrm>
          <a:prstGeom prst="roundRect">
            <a:avLst>
              <a:gd name="adj" fmla="val 19792"/>
            </a:avLst>
          </a:prstGeom>
          <a:noFill/>
          <a:ln>
            <a:solidFill>
              <a:srgbClr val="F7B2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1" name="TextBox 30">
            <a:extLst>
              <a:ext uri="{FF2B5EF4-FFF2-40B4-BE49-F238E27FC236}">
                <a16:creationId xmlns:a16="http://schemas.microsoft.com/office/drawing/2014/main" id="{6A935E7A-21B3-0A69-1129-8584FDFC5117}"/>
              </a:ext>
            </a:extLst>
          </p:cNvPr>
          <p:cNvSpPr txBox="1"/>
          <p:nvPr/>
        </p:nvSpPr>
        <p:spPr>
          <a:xfrm>
            <a:off x="8126055" y="5023697"/>
            <a:ext cx="3521264" cy="1200329"/>
          </a:xfrm>
          <a:prstGeom prst="rect">
            <a:avLst/>
          </a:prstGeom>
          <a:noFill/>
        </p:spPr>
        <p:txBody>
          <a:bodyPr wrap="square" anchor="ctr">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GR" sz="18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How it can be applied in practice: what organizations can do, and what you can do personally.</a:t>
            </a:r>
            <a:endPar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2" name="Rounded Rectangle 31">
            <a:extLst>
              <a:ext uri="{FF2B5EF4-FFF2-40B4-BE49-F238E27FC236}">
                <a16:creationId xmlns:a16="http://schemas.microsoft.com/office/drawing/2014/main" id="{5EED077E-36DC-4B2B-2FF0-262816A0C19F}"/>
              </a:ext>
            </a:extLst>
          </p:cNvPr>
          <p:cNvSpPr/>
          <p:nvPr/>
        </p:nvSpPr>
        <p:spPr>
          <a:xfrm>
            <a:off x="8047318" y="4903862"/>
            <a:ext cx="3600000" cy="1440000"/>
          </a:xfrm>
          <a:prstGeom prst="roundRect">
            <a:avLst>
              <a:gd name="adj" fmla="val 19792"/>
            </a:avLst>
          </a:prstGeom>
          <a:noFill/>
          <a:ln>
            <a:solidFill>
              <a:srgbClr val="F7B2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0" name="Rounded Rectangle 29">
            <a:extLst>
              <a:ext uri="{FF2B5EF4-FFF2-40B4-BE49-F238E27FC236}">
                <a16:creationId xmlns:a16="http://schemas.microsoft.com/office/drawing/2014/main" id="{124D4D4A-2EB1-ACFB-F6E5-35B7D3A45465}"/>
              </a:ext>
            </a:extLst>
          </p:cNvPr>
          <p:cNvSpPr/>
          <p:nvPr/>
        </p:nvSpPr>
        <p:spPr>
          <a:xfrm>
            <a:off x="8047318" y="2762476"/>
            <a:ext cx="3600000" cy="1440000"/>
          </a:xfrm>
          <a:prstGeom prst="roundRect">
            <a:avLst>
              <a:gd name="adj" fmla="val 19792"/>
            </a:avLst>
          </a:prstGeom>
          <a:solidFill>
            <a:srgbClr val="537FFF"/>
          </a:solidFill>
          <a:ln>
            <a:solidFill>
              <a:srgbClr val="537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9" name="Rectangle 28">
            <a:extLst>
              <a:ext uri="{FF2B5EF4-FFF2-40B4-BE49-F238E27FC236}">
                <a16:creationId xmlns:a16="http://schemas.microsoft.com/office/drawing/2014/main" id="{5C9D5616-EB08-F5AF-8791-74F2CFB46B37}"/>
              </a:ext>
            </a:extLst>
          </p:cNvPr>
          <p:cNvSpPr>
            <a:spLocks noChangeArrowheads="1"/>
          </p:cNvSpPr>
          <p:nvPr/>
        </p:nvSpPr>
        <p:spPr bwMode="auto">
          <a:xfrm>
            <a:off x="8126054" y="3020811"/>
            <a:ext cx="352126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GR" sz="18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The main job crafting strategies and how they show up in everyday work.</a:t>
            </a:r>
            <a:endParaRPr kumimoji="0" lang="el-GR"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6013675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FDE89-2371-5966-2764-68D895B8775E}"/>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0107347C-03BC-C177-FE03-D9F90E6C146E}"/>
              </a:ext>
            </a:extLst>
          </p:cNvPr>
          <p:cNvSpPr>
            <a:spLocks noGrp="1" noRot="1" noMove="1" noResize="1" noEditPoints="1" noAdjustHandles="1" noChangeArrowheads="1" noChangeShapeType="1"/>
          </p:cNvSpPr>
          <p:nvPr/>
        </p:nvSpPr>
        <p:spPr>
          <a:xfrm>
            <a:off x="6443330" y="-9746"/>
            <a:ext cx="5748670" cy="6867746"/>
          </a:xfrm>
          <a:prstGeom prst="rect">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sp>
        <p:nvSpPr>
          <p:cNvPr id="5" name="Rectangle 2">
            <a:extLst>
              <a:ext uri="{FF2B5EF4-FFF2-40B4-BE49-F238E27FC236}">
                <a16:creationId xmlns:a16="http://schemas.microsoft.com/office/drawing/2014/main" id="{BDF8EEA1-CABC-EF6A-79FC-F519AA988996}"/>
              </a:ext>
            </a:extLst>
          </p:cNvPr>
          <p:cNvSpPr>
            <a:spLocks noGrp="1" noChangeArrowheads="1"/>
          </p:cNvSpPr>
          <p:nvPr>
            <p:ph type="title"/>
          </p:nvPr>
        </p:nvSpPr>
        <p:spPr bwMode="auto">
          <a:xfrm>
            <a:off x="838201" y="704742"/>
            <a:ext cx="5605129"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lang="en-GB" altLang="en-GR" sz="3600" dirty="0">
                <a:solidFill>
                  <a:srgbClr val="DF4BDA"/>
                </a:solidFill>
                <a:latin typeface="Helvetica Neue Medium" panose="02000503000000020004" pitchFamily="2" charset="0"/>
                <a:ea typeface="Helvetica Neue Medium" panose="02000503000000020004" pitchFamily="2" charset="0"/>
                <a:cs typeface="Helvetica Neue Medium" panose="02000503000000020004" pitchFamily="2" charset="0"/>
              </a:rPr>
              <a:t>Decreasing Hindering Demands</a:t>
            </a:r>
            <a:br>
              <a:rPr lang="en-GB" altLang="en-GR" sz="3600" dirty="0">
                <a:solidFill>
                  <a:srgbClr val="DF4BDA"/>
                </a:solidFill>
                <a:latin typeface="Helvetica Neue Medium" panose="02000503000000020004" pitchFamily="2" charset="0"/>
                <a:ea typeface="Helvetica Neue Medium" panose="02000503000000020004" pitchFamily="2" charset="0"/>
                <a:cs typeface="Helvetica Neue Medium" panose="02000503000000020004" pitchFamily="2" charset="0"/>
              </a:rPr>
            </a:br>
            <a:endParaRPr lang="en-GB" altLang="en-GR" sz="3600" dirty="0">
              <a:solidFill>
                <a:srgbClr val="DF4BDA"/>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Rectangle 3">
            <a:extLst>
              <a:ext uri="{FF2B5EF4-FFF2-40B4-BE49-F238E27FC236}">
                <a16:creationId xmlns:a16="http://schemas.microsoft.com/office/drawing/2014/main" id="{0C4F80BB-3385-0BCB-88BA-705756482931}"/>
              </a:ext>
            </a:extLst>
          </p:cNvPr>
          <p:cNvSpPr>
            <a:spLocks noChangeArrowheads="1"/>
          </p:cNvSpPr>
          <p:nvPr/>
        </p:nvSpPr>
        <p:spPr bwMode="auto">
          <a:xfrm>
            <a:off x="838201" y="2473484"/>
            <a:ext cx="491047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GR" dirty="0">
                <a:latin typeface="Helvetica Neue" panose="02000503000000020004" pitchFamily="2" charset="0"/>
                <a:ea typeface="Helvetica Neue" panose="02000503000000020004" pitchFamily="2" charset="0"/>
                <a:cs typeface="Helvetica Neue" panose="02000503000000020004" pitchFamily="2" charset="0"/>
              </a:rPr>
              <a:t>Actions aimed at reducing or avoiding demanding aspects of work that burden the employee mentally, physically, or cognitively, and limit their effectiveness.</a:t>
            </a:r>
            <a:endParaRPr lang="el-GR" altLang="en-GR"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TextBox 6">
            <a:extLst>
              <a:ext uri="{FF2B5EF4-FFF2-40B4-BE49-F238E27FC236}">
                <a16:creationId xmlns:a16="http://schemas.microsoft.com/office/drawing/2014/main" id="{A899223E-F348-63DB-CCC0-B3B3A8578917}"/>
              </a:ext>
            </a:extLst>
          </p:cNvPr>
          <p:cNvSpPr txBox="1"/>
          <p:nvPr/>
        </p:nvSpPr>
        <p:spPr>
          <a:xfrm>
            <a:off x="838201" y="3891537"/>
            <a:ext cx="5146188" cy="2585323"/>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What it includes</a:t>
            </a:r>
            <a:endPar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Clarifying role and procedures to reduce ambiguity</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Reducing unnecessary, time-consuming tasks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Reorganizing workflow in order to lower stress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Avoiding emotionally exhausting interactions when possible</a:t>
            </a:r>
            <a:endParaRPr kumimoji="0" lang="el-GR"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TextBox 7">
            <a:extLst>
              <a:ext uri="{FF2B5EF4-FFF2-40B4-BE49-F238E27FC236}">
                <a16:creationId xmlns:a16="http://schemas.microsoft.com/office/drawing/2014/main" id="{27A68F8F-63E6-62D1-88BB-4DE213157101}"/>
              </a:ext>
            </a:extLst>
          </p:cNvPr>
          <p:cNvSpPr txBox="1"/>
          <p:nvPr/>
        </p:nvSpPr>
        <p:spPr>
          <a:xfrm>
            <a:off x="7183600" y="1943850"/>
            <a:ext cx="4268130" cy="461665"/>
          </a:xfrm>
          <a:prstGeom prst="rect">
            <a:avLst/>
          </a:prstGeom>
          <a:noFill/>
        </p:spPr>
        <p:txBody>
          <a:bodyPr wrap="square">
            <a:spAutoFit/>
          </a:bodyPr>
          <a:lstStyle/>
          <a:p>
            <a:pPr algn="ctr" eaLnBrk="0" fontAlgn="base" hangingPunct="0">
              <a:spcBef>
                <a:spcPct val="0"/>
              </a:spcBef>
              <a:spcAft>
                <a:spcPct val="0"/>
              </a:spcAft>
            </a:pPr>
            <a:r>
              <a:rPr lang="en-US" altLang="en-GR" sz="2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Examples</a:t>
            </a:r>
            <a:endParaRPr kumimoji="0" lang="en-GR" altLang="en-GR" sz="2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9" name="Group 8">
            <a:extLst>
              <a:ext uri="{FF2B5EF4-FFF2-40B4-BE49-F238E27FC236}">
                <a16:creationId xmlns:a16="http://schemas.microsoft.com/office/drawing/2014/main" id="{4C9103CE-1D13-C20F-6FF2-99D6A3B99206}"/>
              </a:ext>
            </a:extLst>
          </p:cNvPr>
          <p:cNvGrpSpPr/>
          <p:nvPr/>
        </p:nvGrpSpPr>
        <p:grpSpPr>
          <a:xfrm>
            <a:off x="6882053" y="2840839"/>
            <a:ext cx="4871224" cy="952785"/>
            <a:chOff x="6669358" y="4119713"/>
            <a:chExt cx="4762500" cy="1756980"/>
          </a:xfrm>
        </p:grpSpPr>
        <p:sp>
          <p:nvSpPr>
            <p:cNvPr id="10" name="Rectangle 9">
              <a:extLst>
                <a:ext uri="{FF2B5EF4-FFF2-40B4-BE49-F238E27FC236}">
                  <a16:creationId xmlns:a16="http://schemas.microsoft.com/office/drawing/2014/main" id="{23A1EB39-857F-6C80-1E7F-F8A940218442}"/>
                </a:ext>
              </a:extLst>
            </p:cNvPr>
            <p:cNvSpPr>
              <a:spLocks noChangeArrowheads="1"/>
            </p:cNvSpPr>
            <p:nvPr/>
          </p:nvSpPr>
          <p:spPr bwMode="auto">
            <a:xfrm>
              <a:off x="6741841" y="4232004"/>
              <a:ext cx="4617535" cy="1532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 nurse asks to be temporarily excluded from high-intensity cases because their workload is already excessive.</a:t>
              </a:r>
              <a:endParaRPr kumimoji="0" lang="el-GR"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Rounded Rectangle 12">
              <a:extLst>
                <a:ext uri="{FF2B5EF4-FFF2-40B4-BE49-F238E27FC236}">
                  <a16:creationId xmlns:a16="http://schemas.microsoft.com/office/drawing/2014/main" id="{63FB988A-BB94-B45E-ABE8-58E93B8D06FE}"/>
                </a:ext>
              </a:extLst>
            </p:cNvPr>
            <p:cNvSpPr/>
            <p:nvPr/>
          </p:nvSpPr>
          <p:spPr>
            <a:xfrm>
              <a:off x="6669358" y="4119713"/>
              <a:ext cx="4762500" cy="1756980"/>
            </a:xfrm>
            <a:prstGeom prst="roundRect">
              <a:avLst>
                <a:gd name="adj" fmla="val 5000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14" name="Group 13">
            <a:extLst>
              <a:ext uri="{FF2B5EF4-FFF2-40B4-BE49-F238E27FC236}">
                <a16:creationId xmlns:a16="http://schemas.microsoft.com/office/drawing/2014/main" id="{445B04BC-59A7-030E-ECC7-597FB533CDB4}"/>
              </a:ext>
            </a:extLst>
          </p:cNvPr>
          <p:cNvGrpSpPr/>
          <p:nvPr/>
        </p:nvGrpSpPr>
        <p:grpSpPr>
          <a:xfrm>
            <a:off x="6882053" y="4344520"/>
            <a:ext cx="4871224" cy="952785"/>
            <a:chOff x="6669358" y="4119713"/>
            <a:chExt cx="4762500" cy="1756980"/>
          </a:xfrm>
        </p:grpSpPr>
        <p:sp>
          <p:nvSpPr>
            <p:cNvPr id="16" name="Rectangle 15">
              <a:extLst>
                <a:ext uri="{FF2B5EF4-FFF2-40B4-BE49-F238E27FC236}">
                  <a16:creationId xmlns:a16="http://schemas.microsoft.com/office/drawing/2014/main" id="{EA9E549D-4943-4968-E316-DA1597408EF7}"/>
                </a:ext>
              </a:extLst>
            </p:cNvPr>
            <p:cNvSpPr>
              <a:spLocks noChangeArrowheads="1"/>
            </p:cNvSpPr>
            <p:nvPr/>
          </p:nvSpPr>
          <p:spPr bwMode="auto">
            <a:xfrm>
              <a:off x="6741841" y="4459029"/>
              <a:ext cx="4617535" cy="107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An analyst leaves demanding reports for another time and focuses on "easier" tasks.</a:t>
              </a:r>
              <a:endParaRPr kumimoji="0" lang="el-GR"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 name="Rounded Rectangle 16">
              <a:extLst>
                <a:ext uri="{FF2B5EF4-FFF2-40B4-BE49-F238E27FC236}">
                  <a16:creationId xmlns:a16="http://schemas.microsoft.com/office/drawing/2014/main" id="{FDD45132-3A2C-554F-EE60-03EF476A3BD2}"/>
                </a:ext>
              </a:extLst>
            </p:cNvPr>
            <p:cNvSpPr/>
            <p:nvPr/>
          </p:nvSpPr>
          <p:spPr>
            <a:xfrm>
              <a:off x="6669358" y="4119713"/>
              <a:ext cx="4762500" cy="1756980"/>
            </a:xfrm>
            <a:prstGeom prst="roundRect">
              <a:avLst>
                <a:gd name="adj" fmla="val 5000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spTree>
    <p:extLst>
      <p:ext uri="{BB962C8B-B14F-4D97-AF65-F5344CB8AC3E}">
        <p14:creationId xmlns:p14="http://schemas.microsoft.com/office/powerpoint/2010/main" val="32475819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8532A-8AB6-FA39-8F56-42F64ABD30EC}"/>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132B8200-D59A-8459-EC30-48AD0E003095}"/>
              </a:ext>
            </a:extLst>
          </p:cNvPr>
          <p:cNvSpPr>
            <a:spLocks noGrp="1" noChangeArrowheads="1"/>
          </p:cNvSpPr>
          <p:nvPr>
            <p:ph type="title"/>
          </p:nvPr>
        </p:nvSpPr>
        <p:spPr bwMode="auto">
          <a:xfrm>
            <a:off x="838200" y="704742"/>
            <a:ext cx="634940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kumimoji="0" lang="en-GB" altLang="en-GR" sz="3600" u="none" strike="noStrike" cap="none" normalizeH="0" baseline="0" dirty="0">
                <a:ln>
                  <a:noFill/>
                </a:ln>
                <a:effectLst/>
                <a:latin typeface="Helvetica Neue Medium" panose="02000503000000020004" pitchFamily="2" charset="0"/>
                <a:ea typeface="Helvetica Neue Medium" panose="02000503000000020004" pitchFamily="2" charset="0"/>
                <a:cs typeface="Helvetica Neue Medium" panose="02000503000000020004" pitchFamily="2" charset="0"/>
              </a:rPr>
              <a:t>From Decreasing to Optimizing Demands</a:t>
            </a:r>
            <a:endParaRPr kumimoji="0" lang="el-GR" altLang="en-GR" sz="3600" u="none" strike="noStrike" cap="none" normalizeH="0" baseline="0" dirty="0">
              <a:ln>
                <a:noFill/>
              </a:ln>
              <a:effectLst/>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2" name="Rectangle 1">
            <a:extLst>
              <a:ext uri="{FF2B5EF4-FFF2-40B4-BE49-F238E27FC236}">
                <a16:creationId xmlns:a16="http://schemas.microsoft.com/office/drawing/2014/main" id="{0A931D6A-076D-B6C0-42CD-E8FBEFE444D1}"/>
              </a:ext>
            </a:extLst>
          </p:cNvPr>
          <p:cNvSpPr>
            <a:spLocks noChangeArrowheads="1"/>
          </p:cNvSpPr>
          <p:nvPr/>
        </p:nvSpPr>
        <p:spPr bwMode="auto">
          <a:xfrm>
            <a:off x="6341674" y="704741"/>
            <a:ext cx="451554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Subsequent literature (Demerouti &amp; Peeters, 2018; Zhang &amp; Parker, 2019) has shown that the strategy of decreasing hindering demands:</a:t>
            </a:r>
            <a:endParaRPr kumimoji="0" lang="en-GR" altLang="en-GR" sz="1800" b="0" i="0" u="none" strike="noStrike" cap="none" normalizeH="0" baseline="0" dirty="0">
              <a:ln>
                <a:noFill/>
              </a:ln>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8" name="Group 7">
            <a:extLst>
              <a:ext uri="{FF2B5EF4-FFF2-40B4-BE49-F238E27FC236}">
                <a16:creationId xmlns:a16="http://schemas.microsoft.com/office/drawing/2014/main" id="{1F2DFED1-158B-A51B-EDF8-846EF43525B6}"/>
              </a:ext>
            </a:extLst>
          </p:cNvPr>
          <p:cNvGrpSpPr/>
          <p:nvPr/>
        </p:nvGrpSpPr>
        <p:grpSpPr>
          <a:xfrm>
            <a:off x="838200" y="2456564"/>
            <a:ext cx="5292000" cy="936000"/>
            <a:chOff x="618847" y="2531257"/>
            <a:chExt cx="2700000" cy="1080000"/>
          </a:xfrm>
        </p:grpSpPr>
        <p:sp>
          <p:nvSpPr>
            <p:cNvPr id="10" name="Rounded Rectangle 9">
              <a:extLst>
                <a:ext uri="{FF2B5EF4-FFF2-40B4-BE49-F238E27FC236}">
                  <a16:creationId xmlns:a16="http://schemas.microsoft.com/office/drawing/2014/main" id="{8EEB86A1-1902-18C6-AC5F-6FB4F1409CE9}"/>
                </a:ext>
              </a:extLst>
            </p:cNvPr>
            <p:cNvSpPr/>
            <p:nvPr/>
          </p:nvSpPr>
          <p:spPr>
            <a:xfrm>
              <a:off x="618847" y="2531257"/>
              <a:ext cx="2700000" cy="1080000"/>
            </a:xfrm>
            <a:prstGeom prst="roundRect">
              <a:avLst>
                <a:gd name="adj" fmla="val 40382"/>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Rectangle 2">
              <a:extLst>
                <a:ext uri="{FF2B5EF4-FFF2-40B4-BE49-F238E27FC236}">
                  <a16:creationId xmlns:a16="http://schemas.microsoft.com/office/drawing/2014/main" id="{1580ED73-C26F-E9B0-7C64-912C9D77BA12}"/>
                </a:ext>
              </a:extLst>
            </p:cNvPr>
            <p:cNvSpPr txBox="1">
              <a:spLocks noChangeArrowheads="1"/>
            </p:cNvSpPr>
            <p:nvPr/>
          </p:nvSpPr>
          <p:spPr bwMode="auto">
            <a:xfrm>
              <a:off x="618847" y="2698374"/>
              <a:ext cx="2700000" cy="745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en-GB"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Does not work consistently and is often linked to negative outcomes.</a:t>
              </a:r>
              <a:endParaRPr lang="el-GR"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grpSp>
      <p:grpSp>
        <p:nvGrpSpPr>
          <p:cNvPr id="16" name="Group 15">
            <a:extLst>
              <a:ext uri="{FF2B5EF4-FFF2-40B4-BE49-F238E27FC236}">
                <a16:creationId xmlns:a16="http://schemas.microsoft.com/office/drawing/2014/main" id="{6A328748-8D7E-C16E-7F43-1BC4C3A8EBE0}"/>
              </a:ext>
            </a:extLst>
          </p:cNvPr>
          <p:cNvGrpSpPr/>
          <p:nvPr/>
        </p:nvGrpSpPr>
        <p:grpSpPr>
          <a:xfrm>
            <a:off x="838200" y="3666549"/>
            <a:ext cx="5292000" cy="936000"/>
            <a:chOff x="3429794" y="2531257"/>
            <a:chExt cx="2700000" cy="1080000"/>
          </a:xfrm>
        </p:grpSpPr>
        <p:sp>
          <p:nvSpPr>
            <p:cNvPr id="18" name="Rounded Rectangle 17">
              <a:extLst>
                <a:ext uri="{FF2B5EF4-FFF2-40B4-BE49-F238E27FC236}">
                  <a16:creationId xmlns:a16="http://schemas.microsoft.com/office/drawing/2014/main" id="{9E241F4A-DF9D-580B-FC52-6B6E4A6CAC65}"/>
                </a:ext>
              </a:extLst>
            </p:cNvPr>
            <p:cNvSpPr/>
            <p:nvPr/>
          </p:nvSpPr>
          <p:spPr>
            <a:xfrm>
              <a:off x="3429794" y="2531257"/>
              <a:ext cx="2700000" cy="1080000"/>
            </a:xfrm>
            <a:prstGeom prst="roundRect">
              <a:avLst>
                <a:gd name="adj" fmla="val 40382"/>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1" name="Rectangle 2">
              <a:extLst>
                <a:ext uri="{FF2B5EF4-FFF2-40B4-BE49-F238E27FC236}">
                  <a16:creationId xmlns:a16="http://schemas.microsoft.com/office/drawing/2014/main" id="{98CB43EF-2E15-7BC1-DE44-61D3DD534273}"/>
                </a:ext>
              </a:extLst>
            </p:cNvPr>
            <p:cNvSpPr txBox="1">
              <a:spLocks noChangeArrowheads="1"/>
            </p:cNvSpPr>
            <p:nvPr/>
          </p:nvSpPr>
          <p:spPr bwMode="auto">
            <a:xfrm>
              <a:off x="3429794" y="2698373"/>
              <a:ext cx="2700000" cy="745767"/>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en-GB"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Is not realistic in many jobs, where demands are structural and cannot be "removed".</a:t>
              </a:r>
              <a:endParaRPr lang="el-GR"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grpSp>
      <p:grpSp>
        <p:nvGrpSpPr>
          <p:cNvPr id="25" name="Group 24">
            <a:extLst>
              <a:ext uri="{FF2B5EF4-FFF2-40B4-BE49-F238E27FC236}">
                <a16:creationId xmlns:a16="http://schemas.microsoft.com/office/drawing/2014/main" id="{D7660F28-DBE3-09DD-E6EC-5D9E0E2EBD01}"/>
              </a:ext>
            </a:extLst>
          </p:cNvPr>
          <p:cNvGrpSpPr/>
          <p:nvPr/>
        </p:nvGrpSpPr>
        <p:grpSpPr>
          <a:xfrm>
            <a:off x="6244855" y="2456564"/>
            <a:ext cx="5292000" cy="936000"/>
            <a:chOff x="6992279" y="2531257"/>
            <a:chExt cx="2700000" cy="1080000"/>
          </a:xfrm>
        </p:grpSpPr>
        <p:sp>
          <p:nvSpPr>
            <p:cNvPr id="28" name="Rounded Rectangle 27">
              <a:extLst>
                <a:ext uri="{FF2B5EF4-FFF2-40B4-BE49-F238E27FC236}">
                  <a16:creationId xmlns:a16="http://schemas.microsoft.com/office/drawing/2014/main" id="{5753FC97-82EE-C824-C47A-F949192EF338}"/>
                </a:ext>
              </a:extLst>
            </p:cNvPr>
            <p:cNvSpPr/>
            <p:nvPr/>
          </p:nvSpPr>
          <p:spPr>
            <a:xfrm>
              <a:off x="6992279" y="2531257"/>
              <a:ext cx="2700000" cy="1080000"/>
            </a:xfrm>
            <a:prstGeom prst="roundRect">
              <a:avLst>
                <a:gd name="adj" fmla="val 40382"/>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9" name="Rectangle 2">
              <a:extLst>
                <a:ext uri="{FF2B5EF4-FFF2-40B4-BE49-F238E27FC236}">
                  <a16:creationId xmlns:a16="http://schemas.microsoft.com/office/drawing/2014/main" id="{41F5C0DE-9F28-DA5F-A373-2A15DB4B01E7}"/>
                </a:ext>
              </a:extLst>
            </p:cNvPr>
            <p:cNvSpPr txBox="1">
              <a:spLocks noChangeArrowheads="1"/>
            </p:cNvSpPr>
            <p:nvPr/>
          </p:nvSpPr>
          <p:spPr bwMode="auto">
            <a:xfrm>
              <a:off x="6992279" y="2698374"/>
              <a:ext cx="2700000" cy="745767"/>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en-GB"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Requires excessive effort, which may ultimately increase — rather than decrease — pressure.</a:t>
              </a:r>
              <a:endParaRPr lang="el-GR"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grpSp>
      <p:grpSp>
        <p:nvGrpSpPr>
          <p:cNvPr id="38" name="Group 37">
            <a:extLst>
              <a:ext uri="{FF2B5EF4-FFF2-40B4-BE49-F238E27FC236}">
                <a16:creationId xmlns:a16="http://schemas.microsoft.com/office/drawing/2014/main" id="{5C8F6C52-348A-2D6E-E6C4-FA3C2F58B6C6}"/>
              </a:ext>
            </a:extLst>
          </p:cNvPr>
          <p:cNvGrpSpPr/>
          <p:nvPr/>
        </p:nvGrpSpPr>
        <p:grpSpPr>
          <a:xfrm>
            <a:off x="6244855" y="3666549"/>
            <a:ext cx="5292000" cy="936000"/>
            <a:chOff x="3429794" y="2531257"/>
            <a:chExt cx="2700000" cy="1080000"/>
          </a:xfrm>
        </p:grpSpPr>
        <p:sp>
          <p:nvSpPr>
            <p:cNvPr id="39" name="Rounded Rectangle 38">
              <a:extLst>
                <a:ext uri="{FF2B5EF4-FFF2-40B4-BE49-F238E27FC236}">
                  <a16:creationId xmlns:a16="http://schemas.microsoft.com/office/drawing/2014/main" id="{47EC62D5-DFDA-0C56-9147-6C290A629AC1}"/>
                </a:ext>
              </a:extLst>
            </p:cNvPr>
            <p:cNvSpPr/>
            <p:nvPr/>
          </p:nvSpPr>
          <p:spPr>
            <a:xfrm>
              <a:off x="3429794" y="2531257"/>
              <a:ext cx="2700000" cy="1080000"/>
            </a:xfrm>
            <a:prstGeom prst="roundRect">
              <a:avLst>
                <a:gd name="adj" fmla="val 40382"/>
              </a:avLst>
            </a:prstGeom>
            <a:solidFill>
              <a:srgbClr val="F7B2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0" name="Rectangle 2">
              <a:extLst>
                <a:ext uri="{FF2B5EF4-FFF2-40B4-BE49-F238E27FC236}">
                  <a16:creationId xmlns:a16="http://schemas.microsoft.com/office/drawing/2014/main" id="{0975A29D-3992-1FBB-ED23-7431A54B2F30}"/>
                </a:ext>
              </a:extLst>
            </p:cNvPr>
            <p:cNvSpPr txBox="1">
              <a:spLocks noChangeArrowheads="1"/>
            </p:cNvSpPr>
            <p:nvPr/>
          </p:nvSpPr>
          <p:spPr bwMode="auto">
            <a:xfrm>
              <a:off x="3429794" y="2698374"/>
              <a:ext cx="2700000" cy="745767"/>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en-GB"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Often falls outside employees' control, so they cannot reduce or avoid critical tasks.</a:t>
              </a:r>
              <a:endParaRPr lang="el-GR"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grpSp>
      <p:sp>
        <p:nvSpPr>
          <p:cNvPr id="41" name="Rectangle 3">
            <a:extLst>
              <a:ext uri="{FF2B5EF4-FFF2-40B4-BE49-F238E27FC236}">
                <a16:creationId xmlns:a16="http://schemas.microsoft.com/office/drawing/2014/main" id="{3A1D3E53-6B2C-C3C6-C140-7CDB5D80EDCC}"/>
              </a:ext>
            </a:extLst>
          </p:cNvPr>
          <p:cNvSpPr>
            <a:spLocks noChangeArrowheads="1"/>
          </p:cNvSpPr>
          <p:nvPr/>
        </p:nvSpPr>
        <p:spPr bwMode="auto">
          <a:xfrm>
            <a:off x="934132" y="5229928"/>
            <a:ext cx="1081508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GB" altLang="en-GR"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For these reasons, Demerouti &amp; Peeters (2018) proposed a </a:t>
            </a:r>
            <a:r>
              <a:rPr kumimoji="0" lang="en-GB" altLang="en-GR"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more functional and effective alternative </a:t>
            </a:r>
            <a:r>
              <a:rPr kumimoji="0" lang="en-GB" altLang="en-GR"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within the JD-R framework: </a:t>
            </a:r>
            <a:r>
              <a:rPr lang="en-GB" altLang="en-GR" b="1" dirty="0">
                <a:solidFill>
                  <a:srgbClr val="DF4BDA"/>
                </a:solidFill>
                <a:latin typeface="Helvetica Neue" panose="02000503000000020004" pitchFamily="2" charset="0"/>
                <a:ea typeface="Helvetica Neue" panose="02000503000000020004" pitchFamily="2" charset="0"/>
                <a:cs typeface="Helvetica Neue" panose="02000503000000020004" pitchFamily="2" charset="0"/>
              </a:rPr>
              <a:t>Optimizing Job Demands. </a:t>
            </a:r>
            <a:endParaRPr kumimoji="0" lang="en-GR" altLang="en-GR" b="0" i="0" u="none" strike="noStrike" cap="none" normalizeH="0" baseline="0" dirty="0">
              <a:ln>
                <a:noFill/>
              </a:ln>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8793467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3A6DB-32E8-4AC8-E187-98A7DA3B4F69}"/>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368C4FDC-B67A-A61F-DE1C-6D7CDC6B1F3D}"/>
              </a:ext>
            </a:extLst>
          </p:cNvPr>
          <p:cNvSpPr>
            <a:spLocks noGrp="1" noRot="1" noMove="1" noResize="1" noEditPoints="1" noAdjustHandles="1" noChangeArrowheads="1" noChangeShapeType="1"/>
          </p:cNvSpPr>
          <p:nvPr/>
        </p:nvSpPr>
        <p:spPr>
          <a:xfrm>
            <a:off x="6443330" y="-9746"/>
            <a:ext cx="5748670" cy="6867746"/>
          </a:xfrm>
          <a:prstGeom prst="rect">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sp>
        <p:nvSpPr>
          <p:cNvPr id="5" name="Rectangle 2">
            <a:extLst>
              <a:ext uri="{FF2B5EF4-FFF2-40B4-BE49-F238E27FC236}">
                <a16:creationId xmlns:a16="http://schemas.microsoft.com/office/drawing/2014/main" id="{BF455A08-5850-8FAC-1B35-C24BD004EE88}"/>
              </a:ext>
            </a:extLst>
          </p:cNvPr>
          <p:cNvSpPr>
            <a:spLocks noGrp="1" noChangeArrowheads="1"/>
          </p:cNvSpPr>
          <p:nvPr>
            <p:ph type="title"/>
          </p:nvPr>
        </p:nvSpPr>
        <p:spPr bwMode="auto">
          <a:xfrm>
            <a:off x="838201" y="704742"/>
            <a:ext cx="560512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lang="en-US" altLang="en-GR" sz="3600" dirty="0">
                <a:solidFill>
                  <a:srgbClr val="DF4BDA"/>
                </a:solidFill>
                <a:latin typeface="Helvetica Neue Medium" panose="02000503000000020004" pitchFamily="2" charset="0"/>
                <a:ea typeface="Helvetica Neue Medium" panose="02000503000000020004" pitchFamily="2" charset="0"/>
                <a:cs typeface="Helvetica Neue Medium" panose="02000503000000020004" pitchFamily="2" charset="0"/>
              </a:rPr>
              <a:t>Optimizing </a:t>
            </a:r>
            <a:br>
              <a:rPr lang="en-US" altLang="en-GR" sz="3600" dirty="0">
                <a:solidFill>
                  <a:srgbClr val="DF4BDA"/>
                </a:solidFill>
                <a:latin typeface="Helvetica Neue Medium" panose="02000503000000020004" pitchFamily="2" charset="0"/>
                <a:ea typeface="Helvetica Neue Medium" panose="02000503000000020004" pitchFamily="2" charset="0"/>
                <a:cs typeface="Helvetica Neue Medium" panose="02000503000000020004" pitchFamily="2" charset="0"/>
              </a:rPr>
            </a:br>
            <a:r>
              <a:rPr lang="en-US" altLang="en-GR" sz="3600" dirty="0">
                <a:solidFill>
                  <a:srgbClr val="DF4BDA"/>
                </a:solidFill>
                <a:latin typeface="Helvetica Neue Medium" panose="02000503000000020004" pitchFamily="2" charset="0"/>
                <a:ea typeface="Helvetica Neue Medium" panose="02000503000000020004" pitchFamily="2" charset="0"/>
                <a:cs typeface="Helvetica Neue Medium" panose="02000503000000020004" pitchFamily="2" charset="0"/>
              </a:rPr>
              <a:t>Job </a:t>
            </a:r>
            <a:r>
              <a:rPr lang="en-GB" altLang="en-GR" sz="3600" dirty="0">
                <a:solidFill>
                  <a:srgbClr val="DF4BDA"/>
                </a:solidFill>
                <a:latin typeface="Helvetica Neue Medium" panose="02000503000000020004" pitchFamily="2" charset="0"/>
                <a:ea typeface="Helvetica Neue Medium" panose="02000503000000020004" pitchFamily="2" charset="0"/>
                <a:cs typeface="Helvetica Neue Medium" panose="02000503000000020004" pitchFamily="2" charset="0"/>
              </a:rPr>
              <a:t>Demands</a:t>
            </a:r>
          </a:p>
        </p:txBody>
      </p:sp>
      <p:sp>
        <p:nvSpPr>
          <p:cNvPr id="6" name="Rectangle 3">
            <a:extLst>
              <a:ext uri="{FF2B5EF4-FFF2-40B4-BE49-F238E27FC236}">
                <a16:creationId xmlns:a16="http://schemas.microsoft.com/office/drawing/2014/main" id="{482F7769-9BF9-D326-AEAE-B79EC06B681A}"/>
              </a:ext>
            </a:extLst>
          </p:cNvPr>
          <p:cNvSpPr>
            <a:spLocks noChangeArrowheads="1"/>
          </p:cNvSpPr>
          <p:nvPr/>
        </p:nvSpPr>
        <p:spPr bwMode="auto">
          <a:xfrm>
            <a:off x="838201" y="2353485"/>
            <a:ext cx="491047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GR" dirty="0">
                <a:latin typeface="Helvetica Neue" panose="02000503000000020004" pitchFamily="2" charset="0"/>
                <a:ea typeface="Helvetica Neue" panose="02000503000000020004" pitchFamily="2" charset="0"/>
                <a:cs typeface="Helvetica Neue" panose="02000503000000020004" pitchFamily="2" charset="0"/>
              </a:rPr>
              <a:t>The strategy through which employees do not try to "remove" or avoid demanding elements of the job, but rather to manage them more effectively.</a:t>
            </a:r>
            <a:endParaRPr lang="el-GR" altLang="en-GR"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TextBox 6">
            <a:extLst>
              <a:ext uri="{FF2B5EF4-FFF2-40B4-BE49-F238E27FC236}">
                <a16:creationId xmlns:a16="http://schemas.microsoft.com/office/drawing/2014/main" id="{2D813080-1E37-C1B3-50A8-A915E3F013DF}"/>
              </a:ext>
            </a:extLst>
          </p:cNvPr>
          <p:cNvSpPr txBox="1"/>
          <p:nvPr/>
        </p:nvSpPr>
        <p:spPr>
          <a:xfrm>
            <a:off x="838201" y="3830331"/>
            <a:ext cx="5146188" cy="2585323"/>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What it includes</a:t>
            </a:r>
            <a:endPar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Finding more functional ways of carrying out difficult tasks.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Simplifying procedures in order to reduce cognitive/time load.</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Organizing, prioritizing, and redesigning workflows.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Adapting strategy so that demands become manageable — not fewer.</a:t>
            </a:r>
          </a:p>
        </p:txBody>
      </p:sp>
      <p:sp>
        <p:nvSpPr>
          <p:cNvPr id="8" name="TextBox 7">
            <a:extLst>
              <a:ext uri="{FF2B5EF4-FFF2-40B4-BE49-F238E27FC236}">
                <a16:creationId xmlns:a16="http://schemas.microsoft.com/office/drawing/2014/main" id="{AC616592-C8AC-565B-8547-E272AA48BF9F}"/>
              </a:ext>
            </a:extLst>
          </p:cNvPr>
          <p:cNvSpPr txBox="1"/>
          <p:nvPr/>
        </p:nvSpPr>
        <p:spPr>
          <a:xfrm>
            <a:off x="7236763" y="1980557"/>
            <a:ext cx="4268130" cy="461665"/>
          </a:xfrm>
          <a:prstGeom prst="rect">
            <a:avLst/>
          </a:prstGeom>
          <a:noFill/>
        </p:spPr>
        <p:txBody>
          <a:bodyPr wrap="square">
            <a:spAutoFit/>
          </a:bodyPr>
          <a:lstStyle/>
          <a:p>
            <a:pPr algn="ctr" eaLnBrk="0" fontAlgn="base" hangingPunct="0">
              <a:spcBef>
                <a:spcPct val="0"/>
              </a:spcBef>
              <a:spcAft>
                <a:spcPct val="0"/>
              </a:spcAft>
            </a:pPr>
            <a:r>
              <a:rPr lang="en-GB" altLang="en-GR" sz="2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Examples</a:t>
            </a:r>
            <a:endParaRPr kumimoji="0" lang="en-GR" altLang="en-GR" sz="2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9" name="Group 8">
            <a:extLst>
              <a:ext uri="{FF2B5EF4-FFF2-40B4-BE49-F238E27FC236}">
                <a16:creationId xmlns:a16="http://schemas.microsoft.com/office/drawing/2014/main" id="{B3CB0690-2CE9-45A9-65AA-724993D62B50}"/>
              </a:ext>
            </a:extLst>
          </p:cNvPr>
          <p:cNvGrpSpPr/>
          <p:nvPr/>
        </p:nvGrpSpPr>
        <p:grpSpPr>
          <a:xfrm>
            <a:off x="6935216" y="2877546"/>
            <a:ext cx="4871224" cy="952785"/>
            <a:chOff x="6669358" y="4119713"/>
            <a:chExt cx="4762500" cy="1756980"/>
          </a:xfrm>
        </p:grpSpPr>
        <p:sp>
          <p:nvSpPr>
            <p:cNvPr id="10" name="Rectangle 9">
              <a:extLst>
                <a:ext uri="{FF2B5EF4-FFF2-40B4-BE49-F238E27FC236}">
                  <a16:creationId xmlns:a16="http://schemas.microsoft.com/office/drawing/2014/main" id="{5FDF0592-0217-A7C4-6C6A-3F2D69BF4392}"/>
                </a:ext>
              </a:extLst>
            </p:cNvPr>
            <p:cNvSpPr>
              <a:spLocks noChangeArrowheads="1"/>
            </p:cNvSpPr>
            <p:nvPr/>
          </p:nvSpPr>
          <p:spPr bwMode="auto">
            <a:xfrm>
              <a:off x="6741841" y="4232004"/>
              <a:ext cx="4617535" cy="1532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 customer service employee who organizes incoming requests into categories in order to handle the workload better.</a:t>
              </a:r>
              <a:endParaRPr kumimoji="0" lang="el-GR"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Rounded Rectangle 12">
              <a:extLst>
                <a:ext uri="{FF2B5EF4-FFF2-40B4-BE49-F238E27FC236}">
                  <a16:creationId xmlns:a16="http://schemas.microsoft.com/office/drawing/2014/main" id="{ED0BFAA6-AFEC-F8EA-6B02-455D45D4D4F4}"/>
                </a:ext>
              </a:extLst>
            </p:cNvPr>
            <p:cNvSpPr/>
            <p:nvPr/>
          </p:nvSpPr>
          <p:spPr>
            <a:xfrm>
              <a:off x="6669358" y="4119713"/>
              <a:ext cx="4762500" cy="1756980"/>
            </a:xfrm>
            <a:prstGeom prst="roundRect">
              <a:avLst>
                <a:gd name="adj" fmla="val 5000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18" name="Group 17">
            <a:extLst>
              <a:ext uri="{FF2B5EF4-FFF2-40B4-BE49-F238E27FC236}">
                <a16:creationId xmlns:a16="http://schemas.microsoft.com/office/drawing/2014/main" id="{C120F30B-D2F4-BBB5-DC84-8AD15A82F837}"/>
              </a:ext>
            </a:extLst>
          </p:cNvPr>
          <p:cNvGrpSpPr/>
          <p:nvPr/>
        </p:nvGrpSpPr>
        <p:grpSpPr>
          <a:xfrm>
            <a:off x="6935216" y="4353619"/>
            <a:ext cx="4871224" cy="952785"/>
            <a:chOff x="6669358" y="4119713"/>
            <a:chExt cx="4762500" cy="1756980"/>
          </a:xfrm>
        </p:grpSpPr>
        <p:sp>
          <p:nvSpPr>
            <p:cNvPr id="21" name="Rectangle 20">
              <a:extLst>
                <a:ext uri="{FF2B5EF4-FFF2-40B4-BE49-F238E27FC236}">
                  <a16:creationId xmlns:a16="http://schemas.microsoft.com/office/drawing/2014/main" id="{B741AD7F-B5D6-3FE1-2FAD-4DF7A54999E7}"/>
                </a:ext>
              </a:extLst>
            </p:cNvPr>
            <p:cNvSpPr>
              <a:spLocks noChangeArrowheads="1"/>
            </p:cNvSpPr>
            <p:nvPr/>
          </p:nvSpPr>
          <p:spPr bwMode="auto">
            <a:xfrm>
              <a:off x="6741841" y="4232001"/>
              <a:ext cx="4617535" cy="1532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An HR recruiter who groups interviews by role type, in order to limit cognitive switching and mental fatigue.</a:t>
              </a:r>
              <a:endParaRPr kumimoji="0" lang="el-GR"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 name="Rounded Rectangle 22">
              <a:extLst>
                <a:ext uri="{FF2B5EF4-FFF2-40B4-BE49-F238E27FC236}">
                  <a16:creationId xmlns:a16="http://schemas.microsoft.com/office/drawing/2014/main" id="{6B306D22-FEB6-2DCF-D59F-2CE11C12EC72}"/>
                </a:ext>
              </a:extLst>
            </p:cNvPr>
            <p:cNvSpPr/>
            <p:nvPr/>
          </p:nvSpPr>
          <p:spPr>
            <a:xfrm>
              <a:off x="6669358" y="4119713"/>
              <a:ext cx="4762500" cy="1756980"/>
            </a:xfrm>
            <a:prstGeom prst="roundRect">
              <a:avLst>
                <a:gd name="adj" fmla="val 5000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spTree>
    <p:extLst>
      <p:ext uri="{BB962C8B-B14F-4D97-AF65-F5344CB8AC3E}">
        <p14:creationId xmlns:p14="http://schemas.microsoft.com/office/powerpoint/2010/main" val="30466562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7FA11-31D4-384B-381F-A6E9837BF71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48CC41E-084A-43AF-9103-071658E629EF}"/>
              </a:ext>
            </a:extLst>
          </p:cNvPr>
          <p:cNvSpPr txBox="1"/>
          <p:nvPr/>
        </p:nvSpPr>
        <p:spPr>
          <a:xfrm>
            <a:off x="457200" y="320040"/>
            <a:ext cx="11247120" cy="609398"/>
          </a:xfrm>
          <a:prstGeom prst="rect">
            <a:avLst/>
          </a:prstGeom>
          <a:noFill/>
          <a:ln>
            <a:noFill/>
          </a:ln>
        </p:spPr>
        <p:txBody>
          <a:bodyPr wrap="square" lIns="137160" tIns="73152" rIns="137160" bIns="73152"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3000" b="1" i="0" u="none" strike="noStrike" kern="1200" cap="none" spc="0" normalizeH="0" baseline="0" noProof="0">
                <a:ln>
                  <a:noFill/>
                </a:ln>
                <a:solidFill>
                  <a:srgbClr val="537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An integrative framework: synthesizing the two traditions</a:t>
            </a:r>
          </a:p>
        </p:txBody>
      </p:sp>
      <p:sp>
        <p:nvSpPr>
          <p:cNvPr id="3" name="TextBox 2">
            <a:extLst>
              <a:ext uri="{FF2B5EF4-FFF2-40B4-BE49-F238E27FC236}">
                <a16:creationId xmlns:a16="http://schemas.microsoft.com/office/drawing/2014/main" id="{0612AF37-327D-7D7D-3E81-C36EF0DC8376}"/>
              </a:ext>
            </a:extLst>
          </p:cNvPr>
          <p:cNvSpPr txBox="1"/>
          <p:nvPr/>
        </p:nvSpPr>
        <p:spPr>
          <a:xfrm>
            <a:off x="457200" y="914400"/>
            <a:ext cx="11247120" cy="365760"/>
          </a:xfrm>
          <a:prstGeom prst="rect">
            <a:avLst/>
          </a:prstGeom>
          <a:noFill/>
          <a:ln>
            <a:noFill/>
          </a:ln>
        </p:spPr>
        <p:txBody>
          <a:bodyPr wrap="square" lIns="137160" tIns="73152" rIns="137160" bIns="73152"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0" i="1" u="none" strike="noStrike" kern="1200" cap="none" spc="0" normalizeH="0" baseline="0" noProof="0">
                <a:ln>
                  <a:noFill/>
                </a:ln>
                <a:solidFill>
                  <a:srgbClr val="555555"/>
                </a:solidFill>
                <a:effectLst/>
                <a:uLnTx/>
                <a:uFillTx/>
                <a:latin typeface="Helvetica Neue" panose="02000503000000020004" pitchFamily="2" charset="0"/>
                <a:ea typeface="Helvetica Neue" panose="02000503000000020004" pitchFamily="2" charset="0"/>
                <a:cs typeface="Helvetica Neue" panose="02000503000000020004" pitchFamily="2" charset="0"/>
              </a:rPr>
              <a:t>Zhang &amp; Parker (2019) — Journal of Organizational Behavior</a:t>
            </a:r>
          </a:p>
        </p:txBody>
      </p:sp>
      <p:sp>
        <p:nvSpPr>
          <p:cNvPr id="4" name="TextBox 3">
            <a:extLst>
              <a:ext uri="{FF2B5EF4-FFF2-40B4-BE49-F238E27FC236}">
                <a16:creationId xmlns:a16="http://schemas.microsoft.com/office/drawing/2014/main" id="{2641F6EB-FDE9-50DE-B290-6264EC54CA7E}"/>
              </a:ext>
            </a:extLst>
          </p:cNvPr>
          <p:cNvSpPr txBox="1"/>
          <p:nvPr/>
        </p:nvSpPr>
        <p:spPr>
          <a:xfrm>
            <a:off x="457200" y="1271392"/>
            <a:ext cx="11247120" cy="347788"/>
          </a:xfrm>
          <a:prstGeom prst="rect">
            <a:avLst/>
          </a:prstGeom>
          <a:noFill/>
          <a:ln>
            <a:noFill/>
          </a:ln>
        </p:spPr>
        <p:txBody>
          <a:bodyPr wrap="square" lIns="137160" tIns="73152" rIns="137160" bIns="73152"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A hierarchical taxonomy that organizes job crafting into three core dimensions, integrating the </a:t>
            </a:r>
            <a:r>
              <a:rPr kumimoji="0" lang="en-GB" sz="1300" b="0" i="0" u="none" strike="noStrike" kern="1200" cap="none" spc="0" normalizeH="0" baseline="0" noProof="0" dirty="0" err="1">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Wrzesniewski</a:t>
            </a:r>
            <a:r>
              <a:rPr kumimoji="0" lang="en-GB" sz="130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 &amp; Dutton and JD-R perspectives.</a:t>
            </a:r>
            <a:endParaRPr kumimoji="0" sz="130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21" name="Picture 20">
            <a:extLst>
              <a:ext uri="{FF2B5EF4-FFF2-40B4-BE49-F238E27FC236}">
                <a16:creationId xmlns:a16="http://schemas.microsoft.com/office/drawing/2014/main" id="{AEF3E661-D030-C0B2-6E74-90AEC18F7963}"/>
              </a:ext>
            </a:extLst>
          </p:cNvPr>
          <p:cNvPicPr>
            <a:picLocks noChangeAspect="1"/>
          </p:cNvPicPr>
          <p:nvPr/>
        </p:nvPicPr>
        <p:blipFill>
          <a:blip r:embed="rId2"/>
          <a:stretch>
            <a:fillRect/>
          </a:stretch>
        </p:blipFill>
        <p:spPr>
          <a:xfrm>
            <a:off x="528399" y="1819234"/>
            <a:ext cx="6123919" cy="4697464"/>
          </a:xfrm>
          <a:prstGeom prst="rect">
            <a:avLst/>
          </a:prstGeom>
        </p:spPr>
      </p:pic>
      <p:grpSp>
        <p:nvGrpSpPr>
          <p:cNvPr id="40" name="Group 39">
            <a:extLst>
              <a:ext uri="{FF2B5EF4-FFF2-40B4-BE49-F238E27FC236}">
                <a16:creationId xmlns:a16="http://schemas.microsoft.com/office/drawing/2014/main" id="{1FE12CC4-5D62-E716-90FC-29B7D09CFCF5}"/>
              </a:ext>
            </a:extLst>
          </p:cNvPr>
          <p:cNvGrpSpPr/>
          <p:nvPr/>
        </p:nvGrpSpPr>
        <p:grpSpPr>
          <a:xfrm>
            <a:off x="6096000" y="1733346"/>
            <a:ext cx="4457160" cy="1380391"/>
            <a:chOff x="6010000" y="2011680"/>
            <a:chExt cx="4457160" cy="1585163"/>
          </a:xfrm>
        </p:grpSpPr>
        <p:sp>
          <p:nvSpPr>
            <p:cNvPr id="23" name="Rounded Rectangle 22">
              <a:extLst>
                <a:ext uri="{FF2B5EF4-FFF2-40B4-BE49-F238E27FC236}">
                  <a16:creationId xmlns:a16="http://schemas.microsoft.com/office/drawing/2014/main" id="{A9AD5DC2-0955-EE71-2865-7A1E3A58E99B}"/>
                </a:ext>
              </a:extLst>
            </p:cNvPr>
            <p:cNvSpPr/>
            <p:nvPr/>
          </p:nvSpPr>
          <p:spPr>
            <a:xfrm>
              <a:off x="6010000" y="2011680"/>
              <a:ext cx="4320000" cy="640080"/>
            </a:xfrm>
            <a:prstGeom prst="roundRect">
              <a:avLst>
                <a:gd name="adj" fmla="val 8000"/>
              </a:avLst>
            </a:prstGeom>
            <a:solidFill>
              <a:srgbClr val="537FFF"/>
            </a:solidFill>
            <a:ln>
              <a:noFill/>
            </a:ln>
            <a:effectLst/>
          </p:spPr>
          <p:style>
            <a:lnRef idx="1">
              <a:schemeClr val="accent1"/>
            </a:lnRef>
            <a:fillRef idx="3">
              <a:schemeClr val="accent1"/>
            </a:fillRef>
            <a:effectRef idx="2">
              <a:schemeClr val="accent1"/>
            </a:effectRef>
            <a:fontRef idx="minor">
              <a:schemeClr val="lt1"/>
            </a:fontRef>
          </p:style>
          <p:txBody>
            <a:bodyPr wrap="square" lIns="109728" tIns="36576" rIns="109728" bIns="36576"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DIMENSION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ORIENTATION</a:t>
              </a:r>
            </a:p>
          </p:txBody>
        </p:sp>
        <p:sp>
          <p:nvSpPr>
            <p:cNvPr id="24" name="Rounded Rectangle 23">
              <a:extLst>
                <a:ext uri="{FF2B5EF4-FFF2-40B4-BE49-F238E27FC236}">
                  <a16:creationId xmlns:a16="http://schemas.microsoft.com/office/drawing/2014/main" id="{7537FFD8-5697-902D-F33F-602494518AC7}"/>
                </a:ext>
              </a:extLst>
            </p:cNvPr>
            <p:cNvSpPr/>
            <p:nvPr/>
          </p:nvSpPr>
          <p:spPr>
            <a:xfrm>
              <a:off x="6010000" y="2449735"/>
              <a:ext cx="4320000" cy="1147108"/>
            </a:xfrm>
            <a:prstGeom prst="roundRect">
              <a:avLst>
                <a:gd name="adj" fmla="val 8000"/>
              </a:avLst>
            </a:prstGeom>
            <a:solidFill>
              <a:srgbClr val="FFFFFF"/>
            </a:solidFill>
            <a:ln w="15240">
              <a:solidFill>
                <a:srgbClr val="537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 name="TextBox 24">
              <a:extLst>
                <a:ext uri="{FF2B5EF4-FFF2-40B4-BE49-F238E27FC236}">
                  <a16:creationId xmlns:a16="http://schemas.microsoft.com/office/drawing/2014/main" id="{5C1540B3-5CD3-8353-88A4-1E279D351288}"/>
                </a:ext>
              </a:extLst>
            </p:cNvPr>
            <p:cNvSpPr txBox="1"/>
            <p:nvPr/>
          </p:nvSpPr>
          <p:spPr>
            <a:xfrm>
              <a:off x="6147160" y="2441224"/>
              <a:ext cx="4320000" cy="611439"/>
            </a:xfrm>
            <a:prstGeom prst="rect">
              <a:avLst/>
            </a:prstGeom>
            <a:noFill/>
            <a:ln>
              <a:noFill/>
            </a:ln>
          </p:spPr>
          <p:txBody>
            <a:bodyPr wrap="square" lIns="73152" tIns="73152" rIns="73152" bIns="73152"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dirty="0">
                  <a:ln>
                    <a:noFill/>
                  </a:ln>
                  <a:solidFill>
                    <a:srgbClr val="537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Approach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Expanding the job to seek growth, gains, or opportunities</a:t>
              </a:r>
            </a:p>
          </p:txBody>
        </p:sp>
        <p:sp>
          <p:nvSpPr>
            <p:cNvPr id="27" name="TextBox 26">
              <a:extLst>
                <a:ext uri="{FF2B5EF4-FFF2-40B4-BE49-F238E27FC236}">
                  <a16:creationId xmlns:a16="http://schemas.microsoft.com/office/drawing/2014/main" id="{E6C69E98-A90C-AFD9-A06B-6F735B45EDD4}"/>
                </a:ext>
              </a:extLst>
            </p:cNvPr>
            <p:cNvSpPr txBox="1"/>
            <p:nvPr/>
          </p:nvSpPr>
          <p:spPr>
            <a:xfrm>
              <a:off x="6147160" y="2973403"/>
              <a:ext cx="4320000" cy="611439"/>
            </a:xfrm>
            <a:prstGeom prst="rect">
              <a:avLst/>
            </a:prstGeom>
            <a:noFill/>
            <a:ln>
              <a:noFill/>
            </a:ln>
          </p:spPr>
          <p:txBody>
            <a:bodyPr wrap="square" lIns="73152" tIns="73152" rIns="73152" bIns="73152"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dirty="0">
                  <a:ln>
                    <a:noFill/>
                  </a:ln>
                  <a:solidFill>
                    <a:srgbClr val="537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Avoidance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Contracting the job to reduce or escape demands</a:t>
              </a:r>
            </a:p>
          </p:txBody>
        </p:sp>
      </p:grpSp>
      <p:grpSp>
        <p:nvGrpSpPr>
          <p:cNvPr id="41" name="Group 40">
            <a:extLst>
              <a:ext uri="{FF2B5EF4-FFF2-40B4-BE49-F238E27FC236}">
                <a16:creationId xmlns:a16="http://schemas.microsoft.com/office/drawing/2014/main" id="{61938D0E-2295-6918-DB45-3048DD6FF2D8}"/>
              </a:ext>
            </a:extLst>
          </p:cNvPr>
          <p:cNvGrpSpPr/>
          <p:nvPr/>
        </p:nvGrpSpPr>
        <p:grpSpPr>
          <a:xfrm>
            <a:off x="6604803" y="3164169"/>
            <a:ext cx="4457160" cy="1448568"/>
            <a:chOff x="10881258" y="2011570"/>
            <a:chExt cx="4457160" cy="1663454"/>
          </a:xfrm>
        </p:grpSpPr>
        <p:sp>
          <p:nvSpPr>
            <p:cNvPr id="29" name="Rounded Rectangle 28">
              <a:extLst>
                <a:ext uri="{FF2B5EF4-FFF2-40B4-BE49-F238E27FC236}">
                  <a16:creationId xmlns:a16="http://schemas.microsoft.com/office/drawing/2014/main" id="{873FF5CE-4A14-D350-8C53-B88D01F708C9}"/>
                </a:ext>
              </a:extLst>
            </p:cNvPr>
            <p:cNvSpPr/>
            <p:nvPr/>
          </p:nvSpPr>
          <p:spPr>
            <a:xfrm>
              <a:off x="10881258" y="2011570"/>
              <a:ext cx="4320000" cy="640080"/>
            </a:xfrm>
            <a:prstGeom prst="roundRect">
              <a:avLst>
                <a:gd name="adj" fmla="val 8000"/>
              </a:avLst>
            </a:prstGeom>
            <a:solidFill>
              <a:srgbClr val="DF4BDA"/>
            </a:solidFill>
            <a:ln>
              <a:noFill/>
            </a:ln>
            <a:effectLst/>
          </p:spPr>
          <p:style>
            <a:lnRef idx="1">
              <a:schemeClr val="accent1"/>
            </a:lnRef>
            <a:fillRef idx="3">
              <a:schemeClr val="accent1"/>
            </a:fillRef>
            <a:effectRef idx="2">
              <a:schemeClr val="accent1"/>
            </a:effectRef>
            <a:fontRef idx="minor">
              <a:schemeClr val="lt1"/>
            </a:fontRef>
          </p:style>
          <p:txBody>
            <a:bodyPr wrap="square" lIns="109728" tIns="36576" rIns="109728" bIns="36576"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DIMENSION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FORM</a:t>
              </a:r>
            </a:p>
          </p:txBody>
        </p:sp>
        <p:sp>
          <p:nvSpPr>
            <p:cNvPr id="30" name="Rounded Rectangle 29">
              <a:extLst>
                <a:ext uri="{FF2B5EF4-FFF2-40B4-BE49-F238E27FC236}">
                  <a16:creationId xmlns:a16="http://schemas.microsoft.com/office/drawing/2014/main" id="{FB917B94-417D-B927-129C-AD092BAD5291}"/>
                </a:ext>
              </a:extLst>
            </p:cNvPr>
            <p:cNvSpPr/>
            <p:nvPr/>
          </p:nvSpPr>
          <p:spPr>
            <a:xfrm>
              <a:off x="10881258" y="2449625"/>
              <a:ext cx="4320000" cy="1147108"/>
            </a:xfrm>
            <a:prstGeom prst="roundRect">
              <a:avLst>
                <a:gd name="adj" fmla="val 8000"/>
              </a:avLst>
            </a:prstGeom>
            <a:solidFill>
              <a:srgbClr val="FFFFFF"/>
            </a:solidFill>
            <a:ln w="15240">
              <a:solidFill>
                <a:srgbClr val="DF4BD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1" name="TextBox 30">
              <a:extLst>
                <a:ext uri="{FF2B5EF4-FFF2-40B4-BE49-F238E27FC236}">
                  <a16:creationId xmlns:a16="http://schemas.microsoft.com/office/drawing/2014/main" id="{EC6296EF-C1B4-A712-0464-F6FC9491227E}"/>
                </a:ext>
              </a:extLst>
            </p:cNvPr>
            <p:cNvSpPr txBox="1"/>
            <p:nvPr/>
          </p:nvSpPr>
          <p:spPr>
            <a:xfrm>
              <a:off x="11018418" y="2441114"/>
              <a:ext cx="4320000" cy="701731"/>
            </a:xfrm>
            <a:prstGeom prst="rect">
              <a:avLst/>
            </a:prstGeom>
            <a:noFill/>
            <a:ln>
              <a:noFill/>
            </a:ln>
          </p:spPr>
          <p:txBody>
            <a:bodyPr wrap="square" lIns="73152" tIns="73152" rIns="73152" bIns="73152"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dirty="0">
                  <a:ln>
                    <a:noFill/>
                  </a:ln>
                  <a:solidFill>
                    <a:srgbClr val="DF4BDA"/>
                  </a:solidFill>
                  <a:effectLst/>
                  <a:uLnTx/>
                  <a:uFillTx/>
                  <a:latin typeface="Helvetica Neue" panose="02000503000000020004" pitchFamily="2" charset="0"/>
                  <a:ea typeface="Helvetica Neue" panose="02000503000000020004" pitchFamily="2" charset="0"/>
                  <a:cs typeface="Helvetica Neue" panose="02000503000000020004" pitchFamily="2" charset="0"/>
                </a:rPr>
                <a:t>Behavioral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Changing what you actually do — tasks, relationships, methods</a:t>
              </a:r>
            </a:p>
          </p:txBody>
        </p:sp>
        <p:sp>
          <p:nvSpPr>
            <p:cNvPr id="33" name="TextBox 32">
              <a:extLst>
                <a:ext uri="{FF2B5EF4-FFF2-40B4-BE49-F238E27FC236}">
                  <a16:creationId xmlns:a16="http://schemas.microsoft.com/office/drawing/2014/main" id="{B631EC98-19BC-00B2-3482-157B09F0ED6D}"/>
                </a:ext>
              </a:extLst>
            </p:cNvPr>
            <p:cNvSpPr txBox="1"/>
            <p:nvPr/>
          </p:nvSpPr>
          <p:spPr>
            <a:xfrm>
              <a:off x="11018418" y="2973293"/>
              <a:ext cx="4320000" cy="701731"/>
            </a:xfrm>
            <a:prstGeom prst="rect">
              <a:avLst/>
            </a:prstGeom>
            <a:noFill/>
            <a:ln>
              <a:noFill/>
            </a:ln>
          </p:spPr>
          <p:txBody>
            <a:bodyPr wrap="square" lIns="73152" tIns="73152" rIns="73152" bIns="73152"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dirty="0">
                  <a:ln>
                    <a:noFill/>
                  </a:ln>
                  <a:solidFill>
                    <a:srgbClr val="DF4BDA"/>
                  </a:solidFill>
                  <a:effectLst/>
                  <a:uLnTx/>
                  <a:uFillTx/>
                  <a:latin typeface="Helvetica Neue" panose="02000503000000020004" pitchFamily="2" charset="0"/>
                  <a:ea typeface="Helvetica Neue" panose="02000503000000020004" pitchFamily="2" charset="0"/>
                  <a:cs typeface="Helvetica Neue" panose="02000503000000020004" pitchFamily="2" charset="0"/>
                </a:rPr>
                <a:t>Cognitive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Changing how you think about your work — reframing meaning</a:t>
              </a:r>
            </a:p>
          </p:txBody>
        </p:sp>
      </p:grpSp>
      <p:grpSp>
        <p:nvGrpSpPr>
          <p:cNvPr id="42" name="Group 41">
            <a:extLst>
              <a:ext uri="{FF2B5EF4-FFF2-40B4-BE49-F238E27FC236}">
                <a16:creationId xmlns:a16="http://schemas.microsoft.com/office/drawing/2014/main" id="{60E9A9DF-79F6-7194-E462-FEEE5E86AEA0}"/>
              </a:ext>
            </a:extLst>
          </p:cNvPr>
          <p:cNvGrpSpPr/>
          <p:nvPr/>
        </p:nvGrpSpPr>
        <p:grpSpPr>
          <a:xfrm>
            <a:off x="6994659" y="4589017"/>
            <a:ext cx="4457160" cy="1476000"/>
            <a:chOff x="15773300" y="2011570"/>
            <a:chExt cx="4457160" cy="1585163"/>
          </a:xfrm>
        </p:grpSpPr>
        <p:sp>
          <p:nvSpPr>
            <p:cNvPr id="35" name="Rounded Rectangle 34">
              <a:extLst>
                <a:ext uri="{FF2B5EF4-FFF2-40B4-BE49-F238E27FC236}">
                  <a16:creationId xmlns:a16="http://schemas.microsoft.com/office/drawing/2014/main" id="{88073519-0AEA-3E5E-CFC1-FCFEE67AAB06}"/>
                </a:ext>
              </a:extLst>
            </p:cNvPr>
            <p:cNvSpPr/>
            <p:nvPr/>
          </p:nvSpPr>
          <p:spPr>
            <a:xfrm>
              <a:off x="15773300" y="2011570"/>
              <a:ext cx="4320000" cy="640080"/>
            </a:xfrm>
            <a:prstGeom prst="roundRect">
              <a:avLst>
                <a:gd name="adj" fmla="val 8000"/>
              </a:avLst>
            </a:prstGeom>
            <a:solidFill>
              <a:srgbClr val="F7B271"/>
            </a:solidFill>
            <a:ln>
              <a:noFill/>
            </a:ln>
            <a:effectLst/>
          </p:spPr>
          <p:style>
            <a:lnRef idx="1">
              <a:schemeClr val="accent1"/>
            </a:lnRef>
            <a:fillRef idx="3">
              <a:schemeClr val="accent1"/>
            </a:fillRef>
            <a:effectRef idx="2">
              <a:schemeClr val="accent1"/>
            </a:effectRef>
            <a:fontRef idx="minor">
              <a:schemeClr val="lt1"/>
            </a:fontRef>
          </p:style>
          <p:txBody>
            <a:bodyPr wrap="square" lIns="109728" tIns="36576" rIns="109728" bIns="36576"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DIMENSION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FOCUS</a:t>
              </a:r>
            </a:p>
          </p:txBody>
        </p:sp>
        <p:sp>
          <p:nvSpPr>
            <p:cNvPr id="36" name="Rounded Rectangle 35">
              <a:extLst>
                <a:ext uri="{FF2B5EF4-FFF2-40B4-BE49-F238E27FC236}">
                  <a16:creationId xmlns:a16="http://schemas.microsoft.com/office/drawing/2014/main" id="{98E4252D-B4C1-7E65-DED8-2237BC8DCCA2}"/>
                </a:ext>
              </a:extLst>
            </p:cNvPr>
            <p:cNvSpPr/>
            <p:nvPr/>
          </p:nvSpPr>
          <p:spPr>
            <a:xfrm>
              <a:off x="15773300" y="2449625"/>
              <a:ext cx="4320000" cy="1147108"/>
            </a:xfrm>
            <a:prstGeom prst="roundRect">
              <a:avLst>
                <a:gd name="adj" fmla="val 8000"/>
              </a:avLst>
            </a:prstGeom>
            <a:solidFill>
              <a:srgbClr val="FFFFFF"/>
            </a:solidFill>
            <a:ln w="15240">
              <a:solidFill>
                <a:srgbClr val="F7B27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7" name="TextBox 36">
              <a:extLst>
                <a:ext uri="{FF2B5EF4-FFF2-40B4-BE49-F238E27FC236}">
                  <a16:creationId xmlns:a16="http://schemas.microsoft.com/office/drawing/2014/main" id="{D9C4BCE0-137E-CF37-8013-E82E16CA9C25}"/>
                </a:ext>
              </a:extLst>
            </p:cNvPr>
            <p:cNvSpPr txBox="1"/>
            <p:nvPr/>
          </p:nvSpPr>
          <p:spPr>
            <a:xfrm>
              <a:off x="15910460" y="2470575"/>
              <a:ext cx="4320000" cy="571833"/>
            </a:xfrm>
            <a:prstGeom prst="rect">
              <a:avLst/>
            </a:prstGeom>
            <a:noFill/>
            <a:ln>
              <a:noFill/>
            </a:ln>
          </p:spPr>
          <p:txBody>
            <a:bodyPr wrap="square" lIns="73152" tIns="73152" rIns="73152" bIns="73152"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dirty="0">
                  <a:ln>
                    <a:noFill/>
                  </a:ln>
                  <a:solidFill>
                    <a:srgbClr val="F7B271"/>
                  </a:solidFill>
                  <a:effectLst/>
                  <a:uLnTx/>
                  <a:uFillTx/>
                  <a:latin typeface="Helvetica Neue" panose="02000503000000020004" pitchFamily="2" charset="0"/>
                  <a:ea typeface="Helvetica Neue" panose="02000503000000020004" pitchFamily="2" charset="0"/>
                  <a:cs typeface="Helvetica Neue" panose="02000503000000020004" pitchFamily="2" charset="0"/>
                </a:rPr>
                <a:t>Resources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Shaping job resources — social, structural, developmental</a:t>
              </a:r>
              <a:endParaRPr kumimoji="0" sz="110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9" name="TextBox 38">
              <a:extLst>
                <a:ext uri="{FF2B5EF4-FFF2-40B4-BE49-F238E27FC236}">
                  <a16:creationId xmlns:a16="http://schemas.microsoft.com/office/drawing/2014/main" id="{5CE01343-0262-7BE3-2953-DA8315E55ED1}"/>
                </a:ext>
              </a:extLst>
            </p:cNvPr>
            <p:cNvSpPr txBox="1"/>
            <p:nvPr/>
          </p:nvSpPr>
          <p:spPr>
            <a:xfrm>
              <a:off x="15910460" y="2975333"/>
              <a:ext cx="4097013" cy="571832"/>
            </a:xfrm>
            <a:prstGeom prst="rect">
              <a:avLst/>
            </a:prstGeom>
            <a:noFill/>
            <a:ln>
              <a:noFill/>
            </a:ln>
          </p:spPr>
          <p:txBody>
            <a:bodyPr wrap="square" lIns="73152" tIns="73152" rIns="73152" bIns="73152"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dirty="0">
                  <a:ln>
                    <a:noFill/>
                  </a:ln>
                  <a:solidFill>
                    <a:srgbClr val="F7B271"/>
                  </a:solidFill>
                  <a:effectLst/>
                  <a:uLnTx/>
                  <a:uFillTx/>
                  <a:latin typeface="Helvetica Neue" panose="02000503000000020004" pitchFamily="2" charset="0"/>
                  <a:ea typeface="Helvetica Neue" panose="02000503000000020004" pitchFamily="2" charset="0"/>
                  <a:cs typeface="Helvetica Neue" panose="02000503000000020004" pitchFamily="2" charset="0"/>
                </a:rPr>
                <a:t>Demands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Shaping </a:t>
              </a:r>
              <a:r>
                <a:rPr kumimoji="0" lang="en-GB" sz="110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job</a:t>
              </a:r>
              <a:r>
                <a:rPr kumimoji="0" sz="110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 demands — challenging or hindering</a:t>
              </a:r>
            </a:p>
          </p:txBody>
        </p:sp>
      </p:grpSp>
      <p:cxnSp>
        <p:nvCxnSpPr>
          <p:cNvPr id="44" name="Straight Arrow Connector 43">
            <a:extLst>
              <a:ext uri="{FF2B5EF4-FFF2-40B4-BE49-F238E27FC236}">
                <a16:creationId xmlns:a16="http://schemas.microsoft.com/office/drawing/2014/main" id="{F5B6D1AE-6FFF-8AA1-0F25-186476D32666}"/>
              </a:ext>
            </a:extLst>
          </p:cNvPr>
          <p:cNvCxnSpPr>
            <a:cxnSpLocks/>
            <a:stCxn id="50" idx="3"/>
          </p:cNvCxnSpPr>
          <p:nvPr/>
        </p:nvCxnSpPr>
        <p:spPr>
          <a:xfrm flipV="1">
            <a:off x="5226908" y="1964724"/>
            <a:ext cx="821577" cy="747426"/>
          </a:xfrm>
          <a:prstGeom prst="straightConnector1">
            <a:avLst/>
          </a:prstGeom>
          <a:ln>
            <a:solidFill>
              <a:srgbClr val="537FFF"/>
            </a:solidFill>
            <a:tailEnd type="triangle"/>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9F04D7B1-531C-D71B-DB01-BA0CAB21E26C}"/>
              </a:ext>
            </a:extLst>
          </p:cNvPr>
          <p:cNvCxnSpPr>
            <a:cxnSpLocks/>
            <a:stCxn id="58" idx="3"/>
          </p:cNvCxnSpPr>
          <p:nvPr/>
        </p:nvCxnSpPr>
        <p:spPr>
          <a:xfrm>
            <a:off x="5861517" y="3141350"/>
            <a:ext cx="743286" cy="188532"/>
          </a:xfrm>
          <a:prstGeom prst="straightConnector1">
            <a:avLst/>
          </a:prstGeom>
          <a:ln>
            <a:solidFill>
              <a:srgbClr val="DF4BDA"/>
            </a:solidFill>
            <a:tailEnd type="triangle"/>
          </a:ln>
        </p:spPr>
        <p:style>
          <a:lnRef idx="2">
            <a:schemeClr val="accent1"/>
          </a:lnRef>
          <a:fillRef idx="0">
            <a:schemeClr val="accent1"/>
          </a:fillRef>
          <a:effectRef idx="1">
            <a:schemeClr val="accent1"/>
          </a:effectRef>
          <a:fontRef idx="minor">
            <a:schemeClr val="tx1"/>
          </a:fontRef>
        </p:style>
      </p:cxnSp>
      <p:sp>
        <p:nvSpPr>
          <p:cNvPr id="50" name="Rectangle 49">
            <a:extLst>
              <a:ext uri="{FF2B5EF4-FFF2-40B4-BE49-F238E27FC236}">
                <a16:creationId xmlns:a16="http://schemas.microsoft.com/office/drawing/2014/main" id="{10689FBE-D744-F4EC-6C06-E22C652F0E42}"/>
              </a:ext>
            </a:extLst>
          </p:cNvPr>
          <p:cNvSpPr/>
          <p:nvPr/>
        </p:nvSpPr>
        <p:spPr>
          <a:xfrm>
            <a:off x="1960675" y="2501461"/>
            <a:ext cx="3266233" cy="421378"/>
          </a:xfrm>
          <a:prstGeom prst="rect">
            <a:avLst/>
          </a:prstGeom>
          <a:noFill/>
          <a:ln>
            <a:solidFill>
              <a:srgbClr val="537FFF"/>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2" name="Rectangle 51">
            <a:extLst>
              <a:ext uri="{FF2B5EF4-FFF2-40B4-BE49-F238E27FC236}">
                <a16:creationId xmlns:a16="http://schemas.microsoft.com/office/drawing/2014/main" id="{611B3313-494A-87B3-48FD-4D8D719FF77B}"/>
              </a:ext>
            </a:extLst>
          </p:cNvPr>
          <p:cNvSpPr/>
          <p:nvPr/>
        </p:nvSpPr>
        <p:spPr>
          <a:xfrm>
            <a:off x="1267197" y="3358014"/>
            <a:ext cx="4739158" cy="421378"/>
          </a:xfrm>
          <a:prstGeom prst="rect">
            <a:avLst/>
          </a:prstGeom>
          <a:noFill/>
          <a:ln>
            <a:solidFill>
              <a:srgbClr val="F7B27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53" name="Straight Arrow Connector 52">
            <a:extLst>
              <a:ext uri="{FF2B5EF4-FFF2-40B4-BE49-F238E27FC236}">
                <a16:creationId xmlns:a16="http://schemas.microsoft.com/office/drawing/2014/main" id="{AD6F2EC2-0D64-AA85-F57A-1D4C1DED9D5B}"/>
              </a:ext>
            </a:extLst>
          </p:cNvPr>
          <p:cNvCxnSpPr>
            <a:cxnSpLocks/>
            <a:stCxn id="52" idx="3"/>
            <a:endCxn id="35" idx="1"/>
          </p:cNvCxnSpPr>
          <p:nvPr/>
        </p:nvCxnSpPr>
        <p:spPr>
          <a:xfrm>
            <a:off x="6006355" y="3568703"/>
            <a:ext cx="988304" cy="1318315"/>
          </a:xfrm>
          <a:prstGeom prst="straightConnector1">
            <a:avLst/>
          </a:prstGeom>
          <a:ln>
            <a:solidFill>
              <a:srgbClr val="F7B271"/>
            </a:solidFill>
            <a:tailEnd type="triangle"/>
          </a:ln>
        </p:spPr>
        <p:style>
          <a:lnRef idx="2">
            <a:schemeClr val="accent1"/>
          </a:lnRef>
          <a:fillRef idx="0">
            <a:schemeClr val="accent1"/>
          </a:fillRef>
          <a:effectRef idx="1">
            <a:schemeClr val="accent1"/>
          </a:effectRef>
          <a:fontRef idx="minor">
            <a:schemeClr val="tx1"/>
          </a:fontRef>
        </p:style>
      </p:cxnSp>
      <p:sp>
        <p:nvSpPr>
          <p:cNvPr id="58" name="Rectangle 57">
            <a:extLst>
              <a:ext uri="{FF2B5EF4-FFF2-40B4-BE49-F238E27FC236}">
                <a16:creationId xmlns:a16="http://schemas.microsoft.com/office/drawing/2014/main" id="{32AB52C6-B874-5344-7EB8-173299EB963B}"/>
              </a:ext>
            </a:extLst>
          </p:cNvPr>
          <p:cNvSpPr/>
          <p:nvPr/>
        </p:nvSpPr>
        <p:spPr>
          <a:xfrm>
            <a:off x="1406230" y="2961350"/>
            <a:ext cx="4455287" cy="360000"/>
          </a:xfrm>
          <a:prstGeom prst="rect">
            <a:avLst/>
          </a:prstGeom>
          <a:noFill/>
          <a:ln>
            <a:solidFill>
              <a:srgbClr val="DF4BDA"/>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Rounded Rectangle 19">
            <a:extLst>
              <a:ext uri="{FF2B5EF4-FFF2-40B4-BE49-F238E27FC236}">
                <a16:creationId xmlns:a16="http://schemas.microsoft.com/office/drawing/2014/main" id="{70FA3C3B-7977-3F2A-3E3E-0B4DD4D9B9EB}"/>
              </a:ext>
            </a:extLst>
          </p:cNvPr>
          <p:cNvSpPr/>
          <p:nvPr/>
        </p:nvSpPr>
        <p:spPr>
          <a:xfrm>
            <a:off x="6210102" y="6206678"/>
            <a:ext cx="5889114" cy="532453"/>
          </a:xfrm>
          <a:prstGeom prst="roundRect">
            <a:avLst>
              <a:gd name="adj" fmla="val 10000"/>
            </a:avLst>
          </a:prstGeom>
          <a:solidFill>
            <a:srgbClr val="537FFF"/>
          </a:solidFill>
          <a:ln>
            <a:no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THIS MATTERS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Wrzesniewski</a:t>
            </a:r>
            <a:r>
              <a:rPr kumimoji="0" lang="en-GB" sz="1000" b="0"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 &amp; Dutton and the JD-R approach are not competing models. They capture different layers of the same hierarchical job crafting structure.</a:t>
            </a:r>
          </a:p>
        </p:txBody>
      </p:sp>
    </p:spTree>
    <p:extLst>
      <p:ext uri="{BB962C8B-B14F-4D97-AF65-F5344CB8AC3E}">
        <p14:creationId xmlns:p14="http://schemas.microsoft.com/office/powerpoint/2010/main" val="679352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D9BDF-FE9D-017C-360E-D09A81A5E031}"/>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FB00E4B6-B58D-A88F-5434-1860148F0F5F}"/>
              </a:ext>
            </a:extLst>
          </p:cNvPr>
          <p:cNvSpPr>
            <a:spLocks noGrp="1" noChangeArrowheads="1"/>
          </p:cNvSpPr>
          <p:nvPr>
            <p:ph type="title"/>
          </p:nvPr>
        </p:nvSpPr>
        <p:spPr bwMode="auto">
          <a:xfrm>
            <a:off x="838200" y="704742"/>
            <a:ext cx="767362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kumimoji="0" lang="en-GB" altLang="en-GR" sz="3600" u="none" strike="noStrike" cap="none" normalizeH="0" baseline="0" dirty="0">
                <a:ln>
                  <a:noFill/>
                </a:ln>
                <a:solidFill>
                  <a:srgbClr val="000000"/>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What are the Antecedents of Job Crafting, and why do they matter?</a:t>
            </a:r>
          </a:p>
        </p:txBody>
      </p:sp>
      <p:sp>
        <p:nvSpPr>
          <p:cNvPr id="11" name="Rectangle 10">
            <a:extLst>
              <a:ext uri="{FF2B5EF4-FFF2-40B4-BE49-F238E27FC236}">
                <a16:creationId xmlns:a16="http://schemas.microsoft.com/office/drawing/2014/main" id="{6A77E30D-CE2D-0EA4-2D38-C0E69EC8B963}"/>
              </a:ext>
            </a:extLst>
          </p:cNvPr>
          <p:cNvSpPr/>
          <p:nvPr/>
        </p:nvSpPr>
        <p:spPr>
          <a:xfrm>
            <a:off x="6096000" y="2088443"/>
            <a:ext cx="6095999" cy="3702441"/>
          </a:xfrm>
          <a:prstGeom prst="rect">
            <a:avLst/>
          </a:prstGeom>
          <a:solidFill>
            <a:srgbClr val="F7B2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2" name="Rectangle 1">
            <a:extLst>
              <a:ext uri="{FF2B5EF4-FFF2-40B4-BE49-F238E27FC236}">
                <a16:creationId xmlns:a16="http://schemas.microsoft.com/office/drawing/2014/main" id="{27986811-059E-9552-7DB2-3A981632A0DB}"/>
              </a:ext>
            </a:extLst>
          </p:cNvPr>
          <p:cNvSpPr/>
          <p:nvPr/>
        </p:nvSpPr>
        <p:spPr>
          <a:xfrm>
            <a:off x="0" y="2088443"/>
            <a:ext cx="6095999" cy="3702441"/>
          </a:xfrm>
          <a:prstGeom prst="rect">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5" name="TextBox 14">
            <a:extLst>
              <a:ext uri="{FF2B5EF4-FFF2-40B4-BE49-F238E27FC236}">
                <a16:creationId xmlns:a16="http://schemas.microsoft.com/office/drawing/2014/main" id="{58AA0997-8933-D408-774E-35BCE42F1FDB}"/>
              </a:ext>
            </a:extLst>
          </p:cNvPr>
          <p:cNvSpPr txBox="1"/>
          <p:nvPr/>
        </p:nvSpPr>
        <p:spPr>
          <a:xfrm>
            <a:off x="913936" y="2182532"/>
            <a:ext cx="4268130" cy="707886"/>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GR" sz="20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The Individual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GR" sz="20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(Personal Antecedents)</a:t>
            </a:r>
            <a:endParaRPr kumimoji="0" lang="en-GR" altLang="en-GR" sz="20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 name="TextBox 24">
            <a:extLst>
              <a:ext uri="{FF2B5EF4-FFF2-40B4-BE49-F238E27FC236}">
                <a16:creationId xmlns:a16="http://schemas.microsoft.com/office/drawing/2014/main" id="{C010816A-2BB4-AAD4-835D-8EA770A9E03D}"/>
              </a:ext>
            </a:extLst>
          </p:cNvPr>
          <p:cNvSpPr txBox="1"/>
          <p:nvPr/>
        </p:nvSpPr>
        <p:spPr>
          <a:xfrm>
            <a:off x="7009934" y="2187402"/>
            <a:ext cx="4268130" cy="707886"/>
          </a:xfrm>
          <a:prstGeom prst="rect">
            <a:avLst/>
          </a:prstGeom>
          <a:noFill/>
        </p:spPr>
        <p:txBody>
          <a:bodyPr wrap="square">
            <a:spAutoFit/>
          </a:bodyPr>
          <a:lstStyle/>
          <a:p>
            <a:pPr algn="ctr" eaLnBrk="0" fontAlgn="base" hangingPunct="0">
              <a:spcBef>
                <a:spcPct val="0"/>
              </a:spcBef>
              <a:spcAft>
                <a:spcPct val="0"/>
              </a:spcAft>
            </a:pPr>
            <a:r>
              <a:rPr kumimoji="0" lang="en-GB" altLang="en-GR" sz="20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The Work Environment </a:t>
            </a:r>
          </a:p>
          <a:p>
            <a:pPr algn="ctr" eaLnBrk="0" fontAlgn="base" hangingPunct="0">
              <a:spcBef>
                <a:spcPct val="0"/>
              </a:spcBef>
              <a:spcAft>
                <a:spcPct val="0"/>
              </a:spcAft>
            </a:pPr>
            <a:r>
              <a:rPr kumimoji="0" lang="en-GB" altLang="en-GR" sz="20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(Contextual Antecedents)</a:t>
            </a:r>
            <a:endParaRPr kumimoji="0" lang="en-GR" altLang="en-GR" sz="20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6" name="TextBox 5">
            <a:extLst>
              <a:ext uri="{FF2B5EF4-FFF2-40B4-BE49-F238E27FC236}">
                <a16:creationId xmlns:a16="http://schemas.microsoft.com/office/drawing/2014/main" id="{4A578C3B-C4C4-9797-97C4-EDEBDC2284BD}"/>
              </a:ext>
            </a:extLst>
          </p:cNvPr>
          <p:cNvSpPr txBox="1"/>
          <p:nvPr/>
        </p:nvSpPr>
        <p:spPr>
          <a:xfrm>
            <a:off x="8165055" y="766297"/>
            <a:ext cx="3710858" cy="107721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Research has shown that employees do not craft their work randomly. Job crafting is activated by a set of factors related to:</a:t>
            </a:r>
          </a:p>
        </p:txBody>
      </p:sp>
      <p:pic>
        <p:nvPicPr>
          <p:cNvPr id="8" name="Graphic 7">
            <a:extLst>
              <a:ext uri="{FF2B5EF4-FFF2-40B4-BE49-F238E27FC236}">
                <a16:creationId xmlns:a16="http://schemas.microsoft.com/office/drawing/2014/main" id="{18E0445B-16E0-FF08-3954-B52D0A9B903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93765" y="2861603"/>
            <a:ext cx="2929281" cy="2929281"/>
          </a:xfrm>
          <a:prstGeom prst="rect">
            <a:avLst/>
          </a:prstGeom>
        </p:spPr>
      </p:pic>
      <p:pic>
        <p:nvPicPr>
          <p:cNvPr id="10" name="Graphic 9">
            <a:extLst>
              <a:ext uri="{FF2B5EF4-FFF2-40B4-BE49-F238E27FC236}">
                <a16:creationId xmlns:a16="http://schemas.microsoft.com/office/drawing/2014/main" id="{42069016-0E58-0659-B74E-A652BE7F2E7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97766" y="2890418"/>
            <a:ext cx="2900466" cy="2900466"/>
          </a:xfrm>
          <a:prstGeom prst="rect">
            <a:avLst/>
          </a:prstGeom>
        </p:spPr>
      </p:pic>
      <p:sp>
        <p:nvSpPr>
          <p:cNvPr id="4" name="Rectangle 1">
            <a:extLst>
              <a:ext uri="{FF2B5EF4-FFF2-40B4-BE49-F238E27FC236}">
                <a16:creationId xmlns:a16="http://schemas.microsoft.com/office/drawing/2014/main" id="{EDA2F30F-23F8-7A85-ADF1-CE993A3EE9CF}"/>
              </a:ext>
            </a:extLst>
          </p:cNvPr>
          <p:cNvSpPr>
            <a:spLocks noChangeArrowheads="1"/>
          </p:cNvSpPr>
          <p:nvPr/>
        </p:nvSpPr>
        <p:spPr bwMode="auto">
          <a:xfrm>
            <a:off x="4628445" y="5912702"/>
            <a:ext cx="724746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They explain </a:t>
            </a:r>
            <a:r>
              <a:rPr kumimoji="0" lang="en-GB" altLang="en-GR" sz="16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who</a:t>
            </a:r>
            <a:r>
              <a:rPr kumimoji="0" lang="en-GB"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 will choose to craft their role, and </a:t>
            </a:r>
            <a:r>
              <a:rPr kumimoji="0" lang="en-GB" altLang="en-GR" sz="16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when</a:t>
            </a:r>
            <a:r>
              <a:rPr kumimoji="0" lang="en-GB"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They help organizations design </a:t>
            </a:r>
            <a:r>
              <a:rPr kumimoji="0" lang="en-GB" altLang="en-GR" sz="16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interventions</a:t>
            </a:r>
            <a:r>
              <a:rPr kumimoji="0" lang="en-GB"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 that actively foster job crafting in practice.</a:t>
            </a:r>
            <a:endParaRPr kumimoji="0" lang="en-GR"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TextBox 8">
            <a:extLst>
              <a:ext uri="{FF2B5EF4-FFF2-40B4-BE49-F238E27FC236}">
                <a16:creationId xmlns:a16="http://schemas.microsoft.com/office/drawing/2014/main" id="{243A957E-3A1B-E1FF-DCA5-A3ED4AA10717}"/>
              </a:ext>
            </a:extLst>
          </p:cNvPr>
          <p:cNvSpPr txBox="1"/>
          <p:nvPr/>
        </p:nvSpPr>
        <p:spPr>
          <a:xfrm>
            <a:off x="428978" y="6143534"/>
            <a:ext cx="4199466"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Why do antecedents matter?</a:t>
            </a:r>
            <a:endParaRPr kumimoji="0" lang="en-GR" altLang="en-GR" sz="18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3182506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4EF5B78-3B4E-E6C8-9D3E-5A911C0D71DF}"/>
              </a:ext>
            </a:extLst>
          </p:cNvPr>
          <p:cNvSpPr/>
          <p:nvPr/>
        </p:nvSpPr>
        <p:spPr>
          <a:xfrm>
            <a:off x="0" y="1771721"/>
            <a:ext cx="6098400" cy="2592000"/>
          </a:xfrm>
          <a:prstGeom prst="rect">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7" name="Rectangle 16">
            <a:extLst>
              <a:ext uri="{FF2B5EF4-FFF2-40B4-BE49-F238E27FC236}">
                <a16:creationId xmlns:a16="http://schemas.microsoft.com/office/drawing/2014/main" id="{8E53D134-03EB-812E-FF9F-D675232237BB}"/>
              </a:ext>
            </a:extLst>
          </p:cNvPr>
          <p:cNvSpPr/>
          <p:nvPr/>
        </p:nvSpPr>
        <p:spPr>
          <a:xfrm>
            <a:off x="-9245" y="4230000"/>
            <a:ext cx="6098400" cy="2628000"/>
          </a:xfrm>
          <a:prstGeom prst="rect">
            <a:avLst/>
          </a:prstGeom>
          <a:solidFill>
            <a:srgbClr val="F7B2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8" name="Rectangle 17">
            <a:extLst>
              <a:ext uri="{FF2B5EF4-FFF2-40B4-BE49-F238E27FC236}">
                <a16:creationId xmlns:a16="http://schemas.microsoft.com/office/drawing/2014/main" id="{3BE242A3-D68E-D6C0-BBDC-FC5E2D850215}"/>
              </a:ext>
            </a:extLst>
          </p:cNvPr>
          <p:cNvSpPr/>
          <p:nvPr/>
        </p:nvSpPr>
        <p:spPr>
          <a:xfrm>
            <a:off x="6093600" y="1771721"/>
            <a:ext cx="6100800" cy="2592000"/>
          </a:xfrm>
          <a:prstGeom prst="rect">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9" name="Rectangle 18">
            <a:extLst>
              <a:ext uri="{FF2B5EF4-FFF2-40B4-BE49-F238E27FC236}">
                <a16:creationId xmlns:a16="http://schemas.microsoft.com/office/drawing/2014/main" id="{CBCF4F9D-D8F7-68D6-DDAC-E0AA79500861}"/>
              </a:ext>
            </a:extLst>
          </p:cNvPr>
          <p:cNvSpPr/>
          <p:nvPr/>
        </p:nvSpPr>
        <p:spPr>
          <a:xfrm>
            <a:off x="6086755" y="4230000"/>
            <a:ext cx="6098400" cy="2628000"/>
          </a:xfrm>
          <a:prstGeom prst="rect">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4" name="Rectangle 2">
            <a:extLst>
              <a:ext uri="{FF2B5EF4-FFF2-40B4-BE49-F238E27FC236}">
                <a16:creationId xmlns:a16="http://schemas.microsoft.com/office/drawing/2014/main" id="{34E9490B-F60A-3378-9D6A-8164AC6FFC1B}"/>
              </a:ext>
            </a:extLst>
          </p:cNvPr>
          <p:cNvSpPr>
            <a:spLocks noGrp="1" noChangeArrowheads="1"/>
          </p:cNvSpPr>
          <p:nvPr>
            <p:ph type="title"/>
          </p:nvPr>
        </p:nvSpPr>
        <p:spPr bwMode="auto">
          <a:xfrm>
            <a:off x="838200" y="797075"/>
            <a:ext cx="501247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lang="en-GB" altLang="en-GR" sz="3600" dirty="0">
                <a:solidFill>
                  <a:srgbClr val="537FFF"/>
                </a:solidFill>
                <a:latin typeface="Helvetica Neue Medium" panose="02000503000000020004" pitchFamily="2" charset="0"/>
                <a:ea typeface="Helvetica Neue Medium" panose="02000503000000020004" pitchFamily="2" charset="0"/>
                <a:cs typeface="Helvetica Neue Medium" panose="02000503000000020004" pitchFamily="2" charset="0"/>
              </a:rPr>
              <a:t>Individual Antecedents</a:t>
            </a:r>
          </a:p>
        </p:txBody>
      </p:sp>
      <p:sp>
        <p:nvSpPr>
          <p:cNvPr id="5" name="Rectangle 1">
            <a:extLst>
              <a:ext uri="{FF2B5EF4-FFF2-40B4-BE49-F238E27FC236}">
                <a16:creationId xmlns:a16="http://schemas.microsoft.com/office/drawing/2014/main" id="{5FAB53C8-2024-99B4-70E0-A0E39F6BDBE8}"/>
              </a:ext>
            </a:extLst>
          </p:cNvPr>
          <p:cNvSpPr>
            <a:spLocks noChangeArrowheads="1"/>
          </p:cNvSpPr>
          <p:nvPr/>
        </p:nvSpPr>
        <p:spPr bwMode="auto">
          <a:xfrm>
            <a:off x="6014156" y="797075"/>
            <a:ext cx="533964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Which personal characteristics activate job crafting?</a:t>
            </a:r>
            <a:endParaRPr kumimoji="0" lang="en-GR" altLang="en-GR" sz="1800" b="0" i="0" u="none" strike="noStrike" cap="none" normalizeH="0" baseline="0" dirty="0">
              <a:ln>
                <a:noFill/>
              </a:ln>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Rectangle 3">
            <a:extLst>
              <a:ext uri="{FF2B5EF4-FFF2-40B4-BE49-F238E27FC236}">
                <a16:creationId xmlns:a16="http://schemas.microsoft.com/office/drawing/2014/main" id="{4437693D-5DB6-07FE-0940-74926C9634FD}"/>
              </a:ext>
            </a:extLst>
          </p:cNvPr>
          <p:cNvSpPr>
            <a:spLocks noChangeArrowheads="1"/>
          </p:cNvSpPr>
          <p:nvPr/>
        </p:nvSpPr>
        <p:spPr bwMode="auto">
          <a:xfrm>
            <a:off x="234034" y="2282891"/>
            <a:ext cx="562348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Psychological needs &amp; personal motives</a:t>
            </a:r>
          </a:p>
          <a:p>
            <a:pPr marL="0" marR="0" lvl="0" indent="0" algn="l" defTabSz="914400" rtl="0" eaLnBrk="0" fontAlgn="base" latinLnBrk="0" hangingPunct="0">
              <a:lnSpc>
                <a:spcPct val="100000"/>
              </a:lnSpc>
              <a:spcBef>
                <a:spcPct val="0"/>
              </a:spcBef>
              <a:spcAft>
                <a:spcPct val="0"/>
              </a:spcAft>
              <a:buClrTx/>
              <a:buSzTx/>
              <a:tabLst/>
            </a:pPr>
            <a:r>
              <a:rPr kumimoji="0" lang="en-GR" altLang="en-GR" sz="1200" b="0" i="1"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Self-Determination Theory (Deci &amp; Ryan)</a:t>
            </a:r>
          </a:p>
          <a:p>
            <a:pPr marL="0" marR="0" lvl="0" indent="0" algn="l" defTabSz="914400" rtl="0" eaLnBrk="0" fontAlgn="base" latinLnBrk="0" hangingPunct="0">
              <a:lnSpc>
                <a:spcPct val="100000"/>
              </a:lnSpc>
              <a:spcBef>
                <a:spcPct val="0"/>
              </a:spcBef>
              <a:spcAft>
                <a:spcPct val="0"/>
              </a:spcAft>
              <a:buClrTx/>
              <a:buSzTx/>
              <a:buFontTx/>
              <a:buNone/>
              <a:tabLst/>
            </a:pPr>
            <a:br>
              <a:rPr kumimoji="0" lang="en-GR" altLang="en-GR" sz="14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r>
              <a:rPr kumimoji="0" lang="en-GB" altLang="en-GR" sz="14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The needs for autonomy, learning, growth, meaning, and connection lead employees to actively modify their role. </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GR"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4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The stronger the need, the greater the likelihood of job crafting.</a:t>
            </a:r>
            <a:endParaRPr kumimoji="0" lang="en-GR" altLang="en-GR" sz="14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Rectangle 5">
            <a:extLst>
              <a:ext uri="{FF2B5EF4-FFF2-40B4-BE49-F238E27FC236}">
                <a16:creationId xmlns:a16="http://schemas.microsoft.com/office/drawing/2014/main" id="{9E986D82-2E4A-C440-71CD-971BD4ED5923}"/>
              </a:ext>
            </a:extLst>
          </p:cNvPr>
          <p:cNvSpPr>
            <a:spLocks noChangeArrowheads="1"/>
          </p:cNvSpPr>
          <p:nvPr/>
        </p:nvSpPr>
        <p:spPr bwMode="auto">
          <a:xfrm>
            <a:off x="6334478" y="2282891"/>
            <a:ext cx="563033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Regulatory Focus (how people pursue goals)</a:t>
            </a:r>
          </a:p>
          <a:p>
            <a:pPr marL="0" marR="0" lvl="0" indent="0" algn="l" defTabSz="914400" rtl="0" eaLnBrk="0" fontAlgn="base" latinLnBrk="0" hangingPunct="0">
              <a:lnSpc>
                <a:spcPct val="100000"/>
              </a:lnSpc>
              <a:spcBef>
                <a:spcPct val="0"/>
              </a:spcBef>
              <a:spcAft>
                <a:spcPct val="0"/>
              </a:spcAft>
              <a:buClrTx/>
              <a:buSzTx/>
              <a:tabLst/>
            </a:pPr>
            <a:r>
              <a:rPr kumimoji="0" lang="en-GR" altLang="en-GR" sz="1200" b="0" i="1"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Regulatory Focus Theory (Higgins)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GR" altLang="en-GR" sz="1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Promotion focus</a:t>
            </a:r>
            <a:r>
              <a:rPr lang="en-US" altLang="en-GR"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r>
              <a:rPr kumimoji="0" lang="en-GB" altLang="en-GR" sz="14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Focus on growth, opportunities, and progress → strengthens proactive crafting</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Prevention focus: </a:t>
            </a:r>
            <a:r>
              <a:rPr kumimoji="0" lang="en-GB" altLang="en-GR" sz="14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Focus on security, stability, and responsibilities → strengthens stabilizing crafting</a:t>
            </a:r>
            <a:endParaRPr kumimoji="0" lang="en-GR" altLang="en-GR" sz="14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Rectangle 7">
            <a:extLst>
              <a:ext uri="{FF2B5EF4-FFF2-40B4-BE49-F238E27FC236}">
                <a16:creationId xmlns:a16="http://schemas.microsoft.com/office/drawing/2014/main" id="{CF02F0F9-B224-603E-4735-C6379F55463F}"/>
              </a:ext>
            </a:extLst>
          </p:cNvPr>
          <p:cNvSpPr>
            <a:spLocks noChangeArrowheads="1"/>
          </p:cNvSpPr>
          <p:nvPr/>
        </p:nvSpPr>
        <p:spPr bwMode="auto">
          <a:xfrm>
            <a:off x="227189" y="4451393"/>
            <a:ext cx="5623488" cy="21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Personality &amp; professional identity</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200" b="0" i="1"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Proactive Motivation Model (Parker et al.) · Social Identity Theory (Tajfel &amp; Turner) · Role Identity Theory (Ashforth)</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GR" altLang="en-GR" sz="14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lvl="0" indent="-285750">
              <a:buFont typeface="Arial" panose="020B0604020202020204" pitchFamily="34" charset="0"/>
              <a:buChar char="•"/>
            </a:pPr>
            <a:r>
              <a:rPr lang="en-US" altLang="en-GR"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Individuals with a proactive personality tend to increase resources and challenges.</a:t>
            </a:r>
          </a:p>
          <a:p>
            <a:pPr marL="285750" lvl="0" indent="-285750">
              <a:buFont typeface="Arial" panose="020B0604020202020204" pitchFamily="34" charset="0"/>
              <a:buChar char="•"/>
            </a:pPr>
            <a:r>
              <a:rPr lang="en-US" altLang="en-GR"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Work self-efficacy: strengthens the belief "I can act".</a:t>
            </a:r>
          </a:p>
          <a:p>
            <a:pPr marL="285750" lvl="0" indent="-285750">
              <a:buFont typeface="Arial" panose="020B0604020202020204" pitchFamily="34" charset="0"/>
              <a:buChar char="•"/>
            </a:pPr>
            <a:r>
              <a:rPr lang="en-US" altLang="en-GR"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Professional identity: the more central and significant it is to the person, the greater the tendency to reshape the role so that it aligns with that identity.</a:t>
            </a:r>
            <a:endParaRPr kumimoji="0" lang="en-GR" altLang="en-GR" sz="14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Rectangle 9">
            <a:extLst>
              <a:ext uri="{FF2B5EF4-FFF2-40B4-BE49-F238E27FC236}">
                <a16:creationId xmlns:a16="http://schemas.microsoft.com/office/drawing/2014/main" id="{9849A4BF-7494-F0C0-82FF-E50BEC1E262C}"/>
              </a:ext>
            </a:extLst>
          </p:cNvPr>
          <p:cNvSpPr>
            <a:spLocks noChangeArrowheads="1"/>
          </p:cNvSpPr>
          <p:nvPr/>
        </p:nvSpPr>
        <p:spPr bwMode="auto">
          <a:xfrm>
            <a:off x="6320788" y="4651448"/>
            <a:ext cx="5630333"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Emotional state &amp; work experiences</a:t>
            </a:r>
          </a:p>
          <a:p>
            <a:pPr marL="0" marR="0" lvl="0" indent="0" algn="l" defTabSz="914400" rtl="0" eaLnBrk="0" fontAlgn="base" latinLnBrk="0" hangingPunct="0">
              <a:lnSpc>
                <a:spcPct val="100000"/>
              </a:lnSpc>
              <a:spcBef>
                <a:spcPct val="0"/>
              </a:spcBef>
              <a:spcAft>
                <a:spcPct val="0"/>
              </a:spcAft>
              <a:buClrTx/>
              <a:buSzTx/>
              <a:buFontTx/>
              <a:buNone/>
              <a:tabLst/>
            </a:pPr>
            <a:r>
              <a:rPr kumimoji="0" lang="en-GR" altLang="en-GR" sz="1200" b="0" i="1"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Broaden-and-Build Theory</a:t>
            </a:r>
            <a:r>
              <a:rPr kumimoji="0" lang="en-GR" altLang="en-GR" sz="12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 (Fredrickson)</a:t>
            </a:r>
          </a:p>
          <a:p>
            <a:pPr marL="0" marR="0" lvl="0" indent="0" algn="l" defTabSz="914400" rtl="0" eaLnBrk="0" fontAlgn="base" latinLnBrk="0" hangingPunct="0">
              <a:lnSpc>
                <a:spcPct val="100000"/>
              </a:lnSpc>
              <a:spcBef>
                <a:spcPct val="0"/>
              </a:spcBef>
              <a:spcAft>
                <a:spcPct val="0"/>
              </a:spcAft>
              <a:buClrTx/>
              <a:buSzTx/>
              <a:tabLst/>
            </a:pPr>
            <a:endParaRPr kumimoji="0" lang="en-GR" altLang="en-GR" sz="14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Positive emotions broaden cognitive and </a:t>
            </a:r>
            <a:r>
              <a:rPr kumimoji="0" lang="en-GB" altLang="en-GR" sz="1400" b="0" i="0" u="none" strike="noStrike" cap="none" normalizeH="0" baseline="0" dirty="0" err="1">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behavioral</a:t>
            </a:r>
            <a:r>
              <a:rPr kumimoji="0" lang="en-GB" altLang="en-GR" sz="14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 resources, and facilitate proactive </a:t>
            </a:r>
            <a:r>
              <a:rPr kumimoji="0" lang="en-GB" altLang="en-GR" sz="1400" b="0" i="0" u="none" strike="noStrike" cap="none" normalizeH="0" baseline="0" dirty="0" err="1">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behaviors</a:t>
            </a:r>
            <a:r>
              <a:rPr kumimoji="0" lang="en-GB" altLang="en-GR" sz="14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 such as job crafting.</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Successful crafting experiences can increase personal resources (e.g., self-efficacy) and contribute to "gain spirals" (JD-R), reinforcing future efforts.</a:t>
            </a:r>
            <a:endParaRPr kumimoji="0" lang="en-GR" altLang="en-GR" sz="14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4774191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20040"/>
            <a:ext cx="11247120" cy="640080"/>
          </a:xfrm>
          <a:prstGeom prst="rect">
            <a:avLst/>
          </a:prstGeom>
          <a:noFill/>
          <a:ln>
            <a:noFill/>
          </a:ln>
        </p:spPr>
        <p:txBody>
          <a:bodyPr wrap="square" lIns="137160" tIns="73152" rIns="137160" bIns="7315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3200" b="1" i="0" u="none" strike="noStrike" kern="1200" cap="none" spc="0" normalizeH="0" baseline="0" noProof="0" dirty="0">
                <a:ln>
                  <a:noFill/>
                </a:ln>
                <a:solidFill>
                  <a:srgbClr val="537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What does meta-analytic evidence say?</a:t>
            </a:r>
          </a:p>
        </p:txBody>
      </p:sp>
      <p:sp>
        <p:nvSpPr>
          <p:cNvPr id="3" name="TextBox 2"/>
          <p:cNvSpPr txBox="1"/>
          <p:nvPr/>
        </p:nvSpPr>
        <p:spPr>
          <a:xfrm>
            <a:off x="457200" y="914400"/>
            <a:ext cx="11247120" cy="365760"/>
          </a:xfrm>
          <a:prstGeom prst="rect">
            <a:avLst/>
          </a:prstGeom>
          <a:noFill/>
          <a:ln>
            <a:noFill/>
          </a:ln>
        </p:spPr>
        <p:txBody>
          <a:bodyPr wrap="square" lIns="137160" tIns="73152" rIns="137160" bIns="7315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1" u="none" strike="noStrike" kern="1200" cap="none" spc="0" normalizeH="0" baseline="0" noProof="0" dirty="0" err="1">
                <a:ln>
                  <a:noFill/>
                </a:ln>
                <a:solidFill>
                  <a:srgbClr val="555555"/>
                </a:solidFill>
                <a:effectLst/>
                <a:uLnTx/>
                <a:uFillTx/>
                <a:latin typeface="Helvetica Neue" panose="02000503000000020004" pitchFamily="2" charset="0"/>
                <a:ea typeface="Helvetica Neue" panose="02000503000000020004" pitchFamily="2" charset="0"/>
                <a:cs typeface="Helvetica Neue" panose="02000503000000020004" pitchFamily="2" charset="0"/>
              </a:rPr>
              <a:t>Lichtenthaler</a:t>
            </a:r>
            <a:r>
              <a:rPr kumimoji="0" sz="1400" b="0" i="1" u="none" strike="noStrike" kern="1200" cap="none" spc="0" normalizeH="0" baseline="0" noProof="0" dirty="0">
                <a:ln>
                  <a:noFill/>
                </a:ln>
                <a:solidFill>
                  <a:srgbClr val="555555"/>
                </a:solidFill>
                <a:effectLst/>
                <a:uLnTx/>
                <a:uFillTx/>
                <a:latin typeface="Helvetica Neue" panose="02000503000000020004" pitchFamily="2" charset="0"/>
                <a:ea typeface="Helvetica Neue" panose="02000503000000020004" pitchFamily="2" charset="0"/>
                <a:cs typeface="Helvetica Neue" panose="02000503000000020004" pitchFamily="2" charset="0"/>
              </a:rPr>
              <a:t> &amp; Fischbach (2019) — Meta-analysis on promotion- and prevention-focused job crafting</a:t>
            </a:r>
          </a:p>
        </p:txBody>
      </p:sp>
      <p:sp>
        <p:nvSpPr>
          <p:cNvPr id="4" name="TextBox 3"/>
          <p:cNvSpPr txBox="1"/>
          <p:nvPr/>
        </p:nvSpPr>
        <p:spPr>
          <a:xfrm>
            <a:off x="457200" y="1371600"/>
            <a:ext cx="11247120" cy="547842"/>
          </a:xfrm>
          <a:prstGeom prst="rect">
            <a:avLst/>
          </a:prstGeom>
          <a:noFill/>
          <a:ln>
            <a:noFill/>
          </a:ln>
        </p:spPr>
        <p:txBody>
          <a:bodyPr wrap="square" lIns="137160" tIns="73152" rIns="137160" bIns="7315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00" b="0" i="0" u="none" strike="noStrike" kern="1200" cap="none" spc="0" normalizeH="0" baseline="0" noProof="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A meta-analysis grounded in Regulatory Focus Theory revealed two distinct pathways through which job crafting unfolds, with very different consequences for the employee.</a:t>
            </a:r>
          </a:p>
        </p:txBody>
      </p:sp>
      <p:sp>
        <p:nvSpPr>
          <p:cNvPr id="5" name="Rounded Rectangle 4"/>
          <p:cNvSpPr/>
          <p:nvPr/>
        </p:nvSpPr>
        <p:spPr>
          <a:xfrm>
            <a:off x="457200" y="2147773"/>
            <a:ext cx="1920240" cy="1417320"/>
          </a:xfrm>
          <a:prstGeom prst="roundRect">
            <a:avLst>
              <a:gd name="adj" fmla="val 10000"/>
            </a:avLst>
          </a:prstGeom>
          <a:solidFill>
            <a:srgbClr val="537FFF"/>
          </a:solidFill>
          <a:ln>
            <a:no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PROMOTION-FOCUSED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PATH</a:t>
            </a:r>
          </a:p>
        </p:txBody>
      </p:sp>
      <p:sp>
        <p:nvSpPr>
          <p:cNvPr id="6" name="Rounded Rectangle 5"/>
          <p:cNvSpPr/>
          <p:nvPr/>
        </p:nvSpPr>
        <p:spPr>
          <a:xfrm>
            <a:off x="2651760" y="2147773"/>
            <a:ext cx="2377440" cy="1417320"/>
          </a:xfrm>
          <a:prstGeom prst="roundRect">
            <a:avLst>
              <a:gd name="adj" fmla="val 10000"/>
            </a:avLst>
          </a:prstGeom>
          <a:solidFill>
            <a:srgbClr val="FFFFFF"/>
          </a:solidFill>
          <a:ln w="19050">
            <a:solidFill>
              <a:srgbClr val="537FFF"/>
            </a:solid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537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Trait promotion focus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Orientation toward growth, gains, and opportunities</a:t>
            </a:r>
          </a:p>
        </p:txBody>
      </p:sp>
      <p:sp>
        <p:nvSpPr>
          <p:cNvPr id="7" name="Right Arrow 6"/>
          <p:cNvSpPr/>
          <p:nvPr/>
        </p:nvSpPr>
        <p:spPr>
          <a:xfrm>
            <a:off x="5120640" y="2513533"/>
            <a:ext cx="502920" cy="685800"/>
          </a:xfrm>
          <a:prstGeom prst="rightArrow">
            <a:avLst/>
          </a:prstGeom>
          <a:solidFill>
            <a:srgbClr val="537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Rounded Rectangle 7"/>
          <p:cNvSpPr/>
          <p:nvPr/>
        </p:nvSpPr>
        <p:spPr>
          <a:xfrm>
            <a:off x="5715000" y="2147773"/>
            <a:ext cx="2743200" cy="1417320"/>
          </a:xfrm>
          <a:prstGeom prst="roundRect">
            <a:avLst>
              <a:gd name="adj" fmla="val 10000"/>
            </a:avLst>
          </a:prstGeom>
          <a:solidFill>
            <a:srgbClr val="FFFFFF"/>
          </a:solidFill>
          <a:ln w="19050">
            <a:solidFill>
              <a:srgbClr val="537FFF"/>
            </a:solid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537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Promotion-focused crafting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Increasing challenges + Increasing resources</a:t>
            </a:r>
          </a:p>
        </p:txBody>
      </p:sp>
      <p:sp>
        <p:nvSpPr>
          <p:cNvPr id="9" name="Right Arrow 8"/>
          <p:cNvSpPr/>
          <p:nvPr/>
        </p:nvSpPr>
        <p:spPr>
          <a:xfrm>
            <a:off x="8549640" y="2513533"/>
            <a:ext cx="502920" cy="685800"/>
          </a:xfrm>
          <a:prstGeom prst="rightArrow">
            <a:avLst/>
          </a:prstGeom>
          <a:solidFill>
            <a:srgbClr val="537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 name="Rounded Rectangle 9"/>
          <p:cNvSpPr/>
          <p:nvPr/>
        </p:nvSpPr>
        <p:spPr>
          <a:xfrm>
            <a:off x="9144000" y="2147773"/>
            <a:ext cx="2587752" cy="1417320"/>
          </a:xfrm>
          <a:prstGeom prst="roundRect">
            <a:avLst>
              <a:gd name="adj" fmla="val 10000"/>
            </a:avLst>
          </a:prstGeom>
          <a:solidFill>
            <a:srgbClr val="537FFF"/>
          </a:solidFill>
          <a:ln>
            <a:no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 Work engagement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 Performance</a:t>
            </a:r>
          </a:p>
        </p:txBody>
      </p:sp>
      <p:sp>
        <p:nvSpPr>
          <p:cNvPr id="11" name="Rounded Rectangle 10"/>
          <p:cNvSpPr/>
          <p:nvPr/>
        </p:nvSpPr>
        <p:spPr>
          <a:xfrm>
            <a:off x="457200" y="3793693"/>
            <a:ext cx="1920240" cy="1417320"/>
          </a:xfrm>
          <a:prstGeom prst="roundRect">
            <a:avLst>
              <a:gd name="adj" fmla="val 10000"/>
            </a:avLst>
          </a:prstGeom>
          <a:solidFill>
            <a:srgbClr val="DF4BDA"/>
          </a:solidFill>
          <a:ln>
            <a:no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PREVENTION-FOCUSED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PATH</a:t>
            </a:r>
          </a:p>
        </p:txBody>
      </p:sp>
      <p:sp>
        <p:nvSpPr>
          <p:cNvPr id="12" name="Rounded Rectangle 11"/>
          <p:cNvSpPr/>
          <p:nvPr/>
        </p:nvSpPr>
        <p:spPr>
          <a:xfrm>
            <a:off x="2651760" y="3793693"/>
            <a:ext cx="2377440" cy="1417320"/>
          </a:xfrm>
          <a:prstGeom prst="roundRect">
            <a:avLst>
              <a:gd name="adj" fmla="val 10000"/>
            </a:avLst>
          </a:prstGeom>
          <a:solidFill>
            <a:srgbClr val="FFFFFF"/>
          </a:solidFill>
          <a:ln w="19050">
            <a:solidFill>
              <a:srgbClr val="DF4BDA"/>
            </a:solid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DF4BDA"/>
                </a:solidFill>
                <a:effectLst/>
                <a:uLnTx/>
                <a:uFillTx/>
                <a:latin typeface="Helvetica Neue" panose="02000503000000020004" pitchFamily="2" charset="0"/>
                <a:ea typeface="Helvetica Neue" panose="02000503000000020004" pitchFamily="2" charset="0"/>
                <a:cs typeface="Helvetica Neue" panose="02000503000000020004" pitchFamily="2" charset="0"/>
              </a:rPr>
              <a:t>Trait prevention focus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Orientation toward security, stability, avoiding losses</a:t>
            </a:r>
          </a:p>
        </p:txBody>
      </p:sp>
      <p:sp>
        <p:nvSpPr>
          <p:cNvPr id="13" name="Right Arrow 12"/>
          <p:cNvSpPr/>
          <p:nvPr/>
        </p:nvSpPr>
        <p:spPr>
          <a:xfrm>
            <a:off x="5120640" y="4159453"/>
            <a:ext cx="502920" cy="685800"/>
          </a:xfrm>
          <a:prstGeom prst="rightArrow">
            <a:avLst/>
          </a:prstGeom>
          <a:solidFill>
            <a:srgbClr val="DF4BD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 name="Rounded Rectangle 13"/>
          <p:cNvSpPr/>
          <p:nvPr/>
        </p:nvSpPr>
        <p:spPr>
          <a:xfrm>
            <a:off x="5715000" y="3793693"/>
            <a:ext cx="2743200" cy="1417320"/>
          </a:xfrm>
          <a:prstGeom prst="roundRect">
            <a:avLst>
              <a:gd name="adj" fmla="val 10000"/>
            </a:avLst>
          </a:prstGeom>
          <a:solidFill>
            <a:srgbClr val="FFFFFF"/>
          </a:solidFill>
          <a:ln w="19050">
            <a:solidFill>
              <a:srgbClr val="DF4BDA"/>
            </a:solid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DF4BDA"/>
                </a:solidFill>
                <a:effectLst/>
                <a:uLnTx/>
                <a:uFillTx/>
                <a:latin typeface="Helvetica Neue" panose="02000503000000020004" pitchFamily="2" charset="0"/>
                <a:ea typeface="Helvetica Neue" panose="02000503000000020004" pitchFamily="2" charset="0"/>
                <a:cs typeface="Helvetica Neue" panose="02000503000000020004" pitchFamily="2" charset="0"/>
              </a:rPr>
              <a:t>Prevention-focused crafting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Decreasing demands</a:t>
            </a:r>
          </a:p>
        </p:txBody>
      </p:sp>
      <p:sp>
        <p:nvSpPr>
          <p:cNvPr id="15" name="Right Arrow 14"/>
          <p:cNvSpPr/>
          <p:nvPr/>
        </p:nvSpPr>
        <p:spPr>
          <a:xfrm>
            <a:off x="8549640" y="4159453"/>
            <a:ext cx="502920" cy="685800"/>
          </a:xfrm>
          <a:prstGeom prst="rightArrow">
            <a:avLst/>
          </a:prstGeom>
          <a:solidFill>
            <a:srgbClr val="DF4BD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 name="Rounded Rectangle 15"/>
          <p:cNvSpPr/>
          <p:nvPr/>
        </p:nvSpPr>
        <p:spPr>
          <a:xfrm>
            <a:off x="9144000" y="3793693"/>
            <a:ext cx="2587752" cy="1417320"/>
          </a:xfrm>
          <a:prstGeom prst="roundRect">
            <a:avLst>
              <a:gd name="adj" fmla="val 10000"/>
            </a:avLst>
          </a:prstGeom>
          <a:solidFill>
            <a:srgbClr val="DF4BDA"/>
          </a:solidFill>
          <a:ln>
            <a:no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 Burnout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 Engagement</a:t>
            </a:r>
          </a:p>
        </p:txBody>
      </p:sp>
      <p:sp>
        <p:nvSpPr>
          <p:cNvPr id="17" name="Rounded Rectangle 16"/>
          <p:cNvSpPr/>
          <p:nvPr/>
        </p:nvSpPr>
        <p:spPr>
          <a:xfrm>
            <a:off x="457200" y="5577840"/>
            <a:ext cx="11274552" cy="788942"/>
          </a:xfrm>
          <a:prstGeom prst="roundRect">
            <a:avLst>
              <a:gd name="adj" fmla="val 10000"/>
            </a:avLst>
          </a:prstGeom>
          <a:solidFill>
            <a:srgbClr val="F7B271"/>
          </a:solidFill>
          <a:ln>
            <a:no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00" b="1"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KEY TAKEAWAY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Not all job crafting is created equal. Promotion-focused crafting, through increasing resources and challenges, is linked to more positive outcomes. Prevention-focused crafting, through reducing demands, is more often linked to strain and lower engagement. The direction of crafting matters.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8363E-56CE-9F25-06AC-9E1E4521CF2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A56E915-0D14-1A80-D41C-E378EDCBF7CA}"/>
              </a:ext>
            </a:extLst>
          </p:cNvPr>
          <p:cNvSpPr>
            <a:spLocks noGrp="1" noChangeArrowheads="1"/>
          </p:cNvSpPr>
          <p:nvPr>
            <p:ph type="title"/>
          </p:nvPr>
        </p:nvSpPr>
        <p:spPr bwMode="auto">
          <a:xfrm>
            <a:off x="838200" y="704742"/>
            <a:ext cx="6218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lang="en-GB" altLang="en-GR" sz="3600" dirty="0">
                <a:solidFill>
                  <a:srgbClr val="F7B271"/>
                </a:solidFill>
                <a:latin typeface="Helvetica Neue Medium" panose="02000503000000020004" pitchFamily="2" charset="0"/>
                <a:ea typeface="Helvetica Neue Medium" panose="02000503000000020004" pitchFamily="2" charset="0"/>
                <a:cs typeface="Helvetica Neue Medium" panose="02000503000000020004" pitchFamily="2" charset="0"/>
              </a:rPr>
              <a:t>Job &amp; </a:t>
            </a:r>
            <a:br>
              <a:rPr lang="en-GB" altLang="en-GR" sz="3600" dirty="0">
                <a:solidFill>
                  <a:srgbClr val="F7B271"/>
                </a:solidFill>
                <a:latin typeface="Helvetica Neue Medium" panose="02000503000000020004" pitchFamily="2" charset="0"/>
                <a:ea typeface="Helvetica Neue Medium" panose="02000503000000020004" pitchFamily="2" charset="0"/>
                <a:cs typeface="Helvetica Neue Medium" panose="02000503000000020004" pitchFamily="2" charset="0"/>
              </a:rPr>
            </a:br>
            <a:r>
              <a:rPr lang="en-GB" altLang="en-GR" sz="3600" dirty="0">
                <a:solidFill>
                  <a:srgbClr val="F7B271"/>
                </a:solidFill>
                <a:latin typeface="Helvetica Neue Medium" panose="02000503000000020004" pitchFamily="2" charset="0"/>
                <a:ea typeface="Helvetica Neue Medium" panose="02000503000000020004" pitchFamily="2" charset="0"/>
                <a:cs typeface="Helvetica Neue Medium" panose="02000503000000020004" pitchFamily="2" charset="0"/>
              </a:rPr>
              <a:t>Organizational Antecedents</a:t>
            </a:r>
          </a:p>
        </p:txBody>
      </p:sp>
      <p:sp>
        <p:nvSpPr>
          <p:cNvPr id="5" name="Rectangle 1">
            <a:extLst>
              <a:ext uri="{FF2B5EF4-FFF2-40B4-BE49-F238E27FC236}">
                <a16:creationId xmlns:a16="http://schemas.microsoft.com/office/drawing/2014/main" id="{19A38B34-1D6E-2FFC-6924-AE93484A5114}"/>
              </a:ext>
            </a:extLst>
          </p:cNvPr>
          <p:cNvSpPr>
            <a:spLocks noChangeArrowheads="1"/>
          </p:cNvSpPr>
          <p:nvPr/>
        </p:nvSpPr>
        <p:spPr bwMode="auto">
          <a:xfrm>
            <a:off x="7247467" y="981741"/>
            <a:ext cx="426437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What in the work environment activates or constrains job crafting?</a:t>
            </a:r>
          </a:p>
        </p:txBody>
      </p:sp>
      <p:grpSp>
        <p:nvGrpSpPr>
          <p:cNvPr id="3" name="Group 2">
            <a:extLst>
              <a:ext uri="{FF2B5EF4-FFF2-40B4-BE49-F238E27FC236}">
                <a16:creationId xmlns:a16="http://schemas.microsoft.com/office/drawing/2014/main" id="{D88531AB-96DF-672D-F04B-A5CAE5951ECD}"/>
              </a:ext>
            </a:extLst>
          </p:cNvPr>
          <p:cNvGrpSpPr/>
          <p:nvPr/>
        </p:nvGrpSpPr>
        <p:grpSpPr>
          <a:xfrm>
            <a:off x="838200" y="2700083"/>
            <a:ext cx="2700000" cy="2548792"/>
            <a:chOff x="618846" y="2531257"/>
            <a:chExt cx="2700000" cy="2548792"/>
          </a:xfrm>
        </p:grpSpPr>
        <p:grpSp>
          <p:nvGrpSpPr>
            <p:cNvPr id="8" name="Group 7">
              <a:extLst>
                <a:ext uri="{FF2B5EF4-FFF2-40B4-BE49-F238E27FC236}">
                  <a16:creationId xmlns:a16="http://schemas.microsoft.com/office/drawing/2014/main" id="{EE5D3A0D-CD39-54F7-2511-15278B96C629}"/>
                </a:ext>
              </a:extLst>
            </p:cNvPr>
            <p:cNvGrpSpPr/>
            <p:nvPr/>
          </p:nvGrpSpPr>
          <p:grpSpPr>
            <a:xfrm>
              <a:off x="618846" y="2531257"/>
              <a:ext cx="2700000" cy="1080000"/>
              <a:chOff x="618847" y="2531257"/>
              <a:chExt cx="2700000" cy="1080000"/>
            </a:xfrm>
          </p:grpSpPr>
          <p:sp>
            <p:nvSpPr>
              <p:cNvPr id="12" name="Rounded Rectangle 11">
                <a:extLst>
                  <a:ext uri="{FF2B5EF4-FFF2-40B4-BE49-F238E27FC236}">
                    <a16:creationId xmlns:a16="http://schemas.microsoft.com/office/drawing/2014/main" id="{99CF409F-A259-191F-997E-52DC315EDE53}"/>
                  </a:ext>
                </a:extLst>
              </p:cNvPr>
              <p:cNvSpPr/>
              <p:nvPr/>
            </p:nvSpPr>
            <p:spPr>
              <a:xfrm>
                <a:off x="618847" y="2531257"/>
                <a:ext cx="2700000" cy="1080000"/>
              </a:xfrm>
              <a:prstGeom prst="roundRect">
                <a:avLst>
                  <a:gd name="adj" fmla="val 40382"/>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 name="Rectangle 2">
                <a:extLst>
                  <a:ext uri="{FF2B5EF4-FFF2-40B4-BE49-F238E27FC236}">
                    <a16:creationId xmlns:a16="http://schemas.microsoft.com/office/drawing/2014/main" id="{8E8F9599-8D3B-2E88-6EFF-5606D8C3A478}"/>
                  </a:ext>
                </a:extLst>
              </p:cNvPr>
              <p:cNvSpPr txBox="1">
                <a:spLocks noChangeArrowheads="1"/>
              </p:cNvSpPr>
              <p:nvPr/>
            </p:nvSpPr>
            <p:spPr bwMode="auto">
              <a:xfrm>
                <a:off x="618847" y="2748091"/>
                <a:ext cx="2700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en-GB"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Job Structure &amp; Role Autonomy</a:t>
                </a:r>
                <a:endParaRPr lang="el-GR"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grpSp>
        <p:sp>
          <p:nvSpPr>
            <p:cNvPr id="10" name="Rectangle 1">
              <a:extLst>
                <a:ext uri="{FF2B5EF4-FFF2-40B4-BE49-F238E27FC236}">
                  <a16:creationId xmlns:a16="http://schemas.microsoft.com/office/drawing/2014/main" id="{5E143367-1996-EFD7-7148-DFB02EF381A6}"/>
                </a:ext>
              </a:extLst>
            </p:cNvPr>
            <p:cNvSpPr>
              <a:spLocks noChangeArrowheads="1"/>
            </p:cNvSpPr>
            <p:nvPr/>
          </p:nvSpPr>
          <p:spPr bwMode="auto">
            <a:xfrm>
              <a:off x="618846" y="3695054"/>
              <a:ext cx="27000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5750" marR="0" lvl="0" indent="-28575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Level of autonomy in how, when, and by what method work is done.</a:t>
              </a:r>
            </a:p>
            <a:p>
              <a:pPr marL="285750" marR="0" lvl="0" indent="-28575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Flexibility in decision-making.</a:t>
              </a:r>
            </a:p>
            <a:p>
              <a:pPr marL="285750" marR="0" lvl="0" indent="-28575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Room to adjust tasks.</a:t>
              </a:r>
              <a:endParaRPr kumimoji="0" lang="el-GR"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15" name="Group 14">
            <a:extLst>
              <a:ext uri="{FF2B5EF4-FFF2-40B4-BE49-F238E27FC236}">
                <a16:creationId xmlns:a16="http://schemas.microsoft.com/office/drawing/2014/main" id="{B078D00E-FC59-2C80-71A8-FAAA6AC1A6FD}"/>
              </a:ext>
            </a:extLst>
          </p:cNvPr>
          <p:cNvGrpSpPr/>
          <p:nvPr/>
        </p:nvGrpSpPr>
        <p:grpSpPr>
          <a:xfrm>
            <a:off x="3607423" y="3699910"/>
            <a:ext cx="2700000" cy="2333348"/>
            <a:chOff x="3429794" y="2531257"/>
            <a:chExt cx="2700000" cy="2333348"/>
          </a:xfrm>
        </p:grpSpPr>
        <p:grpSp>
          <p:nvGrpSpPr>
            <p:cNvPr id="20" name="Group 19">
              <a:extLst>
                <a:ext uri="{FF2B5EF4-FFF2-40B4-BE49-F238E27FC236}">
                  <a16:creationId xmlns:a16="http://schemas.microsoft.com/office/drawing/2014/main" id="{7BC44947-7A1C-1064-5F30-0139728827F7}"/>
                </a:ext>
              </a:extLst>
            </p:cNvPr>
            <p:cNvGrpSpPr/>
            <p:nvPr/>
          </p:nvGrpSpPr>
          <p:grpSpPr>
            <a:xfrm>
              <a:off x="3429794" y="2531257"/>
              <a:ext cx="2700000" cy="1080000"/>
              <a:chOff x="3429794" y="2531257"/>
              <a:chExt cx="2700000" cy="1080000"/>
            </a:xfrm>
          </p:grpSpPr>
          <p:sp>
            <p:nvSpPr>
              <p:cNvPr id="22" name="Rounded Rectangle 21">
                <a:extLst>
                  <a:ext uri="{FF2B5EF4-FFF2-40B4-BE49-F238E27FC236}">
                    <a16:creationId xmlns:a16="http://schemas.microsoft.com/office/drawing/2014/main" id="{27AA2311-531D-AB78-A4C8-0C1DE0FBE232}"/>
                  </a:ext>
                </a:extLst>
              </p:cNvPr>
              <p:cNvSpPr/>
              <p:nvPr/>
            </p:nvSpPr>
            <p:spPr>
              <a:xfrm>
                <a:off x="3429794" y="2531257"/>
                <a:ext cx="2700000" cy="1080000"/>
              </a:xfrm>
              <a:prstGeom prst="roundRect">
                <a:avLst>
                  <a:gd name="adj" fmla="val 40382"/>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 name="Rectangle 2">
                <a:extLst>
                  <a:ext uri="{FF2B5EF4-FFF2-40B4-BE49-F238E27FC236}">
                    <a16:creationId xmlns:a16="http://schemas.microsoft.com/office/drawing/2014/main" id="{D0C0C9B2-7370-F6FF-7356-DC6BA06181ED}"/>
                  </a:ext>
                </a:extLst>
              </p:cNvPr>
              <p:cNvSpPr txBox="1">
                <a:spLocks noChangeArrowheads="1"/>
              </p:cNvSpPr>
              <p:nvPr/>
            </p:nvSpPr>
            <p:spPr bwMode="auto">
              <a:xfrm>
                <a:off x="3429794" y="2748091"/>
                <a:ext cx="2700000" cy="646331"/>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en-GB"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Job Resources (JD-R Model)</a:t>
                </a:r>
              </a:p>
            </p:txBody>
          </p:sp>
        </p:grpSp>
        <p:sp>
          <p:nvSpPr>
            <p:cNvPr id="21" name="Rectangle 1">
              <a:extLst>
                <a:ext uri="{FF2B5EF4-FFF2-40B4-BE49-F238E27FC236}">
                  <a16:creationId xmlns:a16="http://schemas.microsoft.com/office/drawing/2014/main" id="{CA8A5931-2FFA-29D0-3DAA-05338DD90656}"/>
                </a:ext>
              </a:extLst>
            </p:cNvPr>
            <p:cNvSpPr>
              <a:spLocks noChangeArrowheads="1"/>
            </p:cNvSpPr>
            <p:nvPr/>
          </p:nvSpPr>
          <p:spPr bwMode="auto">
            <a:xfrm>
              <a:off x="3429794" y="3695054"/>
              <a:ext cx="270000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5750" marR="0" lvl="0" indent="-28575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Support from supervisor and colleagues.</a:t>
              </a:r>
            </a:p>
            <a:p>
              <a:pPr marL="285750" marR="0" lvl="0" indent="-28575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Quality feedback.</a:t>
              </a:r>
            </a:p>
            <a:p>
              <a:pPr marL="285750" marR="0" lvl="0" indent="-28575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Learning and development opportunities.</a:t>
              </a:r>
            </a:p>
          </p:txBody>
        </p:sp>
      </p:grpSp>
      <p:grpSp>
        <p:nvGrpSpPr>
          <p:cNvPr id="24" name="Group 23">
            <a:extLst>
              <a:ext uri="{FF2B5EF4-FFF2-40B4-BE49-F238E27FC236}">
                <a16:creationId xmlns:a16="http://schemas.microsoft.com/office/drawing/2014/main" id="{7C5765B5-E15B-517B-6B5B-B4777FE3E869}"/>
              </a:ext>
            </a:extLst>
          </p:cNvPr>
          <p:cNvGrpSpPr/>
          <p:nvPr/>
        </p:nvGrpSpPr>
        <p:grpSpPr>
          <a:xfrm>
            <a:off x="6376646" y="2700083"/>
            <a:ext cx="2700000" cy="2979679"/>
            <a:chOff x="6992279" y="2531257"/>
            <a:chExt cx="2700000" cy="2979679"/>
          </a:xfrm>
        </p:grpSpPr>
        <p:grpSp>
          <p:nvGrpSpPr>
            <p:cNvPr id="25" name="Group 24">
              <a:extLst>
                <a:ext uri="{FF2B5EF4-FFF2-40B4-BE49-F238E27FC236}">
                  <a16:creationId xmlns:a16="http://schemas.microsoft.com/office/drawing/2014/main" id="{3854E306-D8B8-084A-B0D9-5CBA2DAD89F8}"/>
                </a:ext>
              </a:extLst>
            </p:cNvPr>
            <p:cNvGrpSpPr/>
            <p:nvPr/>
          </p:nvGrpSpPr>
          <p:grpSpPr>
            <a:xfrm>
              <a:off x="6992279" y="2531257"/>
              <a:ext cx="2700000" cy="1080000"/>
              <a:chOff x="6992279" y="2531257"/>
              <a:chExt cx="2700000" cy="1080000"/>
            </a:xfrm>
          </p:grpSpPr>
          <p:sp>
            <p:nvSpPr>
              <p:cNvPr id="27" name="Rounded Rectangle 26">
                <a:extLst>
                  <a:ext uri="{FF2B5EF4-FFF2-40B4-BE49-F238E27FC236}">
                    <a16:creationId xmlns:a16="http://schemas.microsoft.com/office/drawing/2014/main" id="{6803ABA1-3E52-157E-4F84-687BF20A32DB}"/>
                  </a:ext>
                </a:extLst>
              </p:cNvPr>
              <p:cNvSpPr/>
              <p:nvPr/>
            </p:nvSpPr>
            <p:spPr>
              <a:xfrm>
                <a:off x="6992279" y="2531257"/>
                <a:ext cx="2700000" cy="1080000"/>
              </a:xfrm>
              <a:prstGeom prst="roundRect">
                <a:avLst>
                  <a:gd name="adj" fmla="val 40382"/>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8" name="Rectangle 2">
                <a:extLst>
                  <a:ext uri="{FF2B5EF4-FFF2-40B4-BE49-F238E27FC236}">
                    <a16:creationId xmlns:a16="http://schemas.microsoft.com/office/drawing/2014/main" id="{C6085424-776C-833D-2DA9-EF987C9AF0FF}"/>
                  </a:ext>
                </a:extLst>
              </p:cNvPr>
              <p:cNvSpPr txBox="1">
                <a:spLocks noChangeArrowheads="1"/>
              </p:cNvSpPr>
              <p:nvPr/>
            </p:nvSpPr>
            <p:spPr bwMode="auto">
              <a:xfrm>
                <a:off x="6992279" y="2748091"/>
                <a:ext cx="2700000" cy="646331"/>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en-GB"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Leadership &amp; Management Practices</a:t>
                </a:r>
              </a:p>
            </p:txBody>
          </p:sp>
        </p:grpSp>
        <p:sp>
          <p:nvSpPr>
            <p:cNvPr id="26" name="Rectangle 1">
              <a:extLst>
                <a:ext uri="{FF2B5EF4-FFF2-40B4-BE49-F238E27FC236}">
                  <a16:creationId xmlns:a16="http://schemas.microsoft.com/office/drawing/2014/main" id="{42B614F0-7C30-2682-4713-B92766E4939B}"/>
                </a:ext>
              </a:extLst>
            </p:cNvPr>
            <p:cNvSpPr>
              <a:spLocks noChangeArrowheads="1"/>
            </p:cNvSpPr>
            <p:nvPr/>
          </p:nvSpPr>
          <p:spPr bwMode="auto">
            <a:xfrm>
              <a:off x="6992279" y="3695054"/>
              <a:ext cx="27000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5750" marR="0" lvl="0" indent="-28575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Empowering / supportive leadership.</a:t>
              </a:r>
            </a:p>
            <a:p>
              <a:pPr marL="285750" marR="0" lvl="0" indent="-28575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Leadership that allows initiative and experimentation.</a:t>
              </a:r>
            </a:p>
            <a:p>
              <a:pPr marL="285750" marR="0" lvl="0" indent="-28575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Clear communication of goals and expectations.</a:t>
              </a:r>
            </a:p>
            <a:p>
              <a:pPr marR="0" lvl="0" defTabSz="914400" rtl="0" eaLnBrk="0" fontAlgn="base" latinLnBrk="0" hangingPunct="0">
                <a:lnSpc>
                  <a:spcPct val="100000"/>
                </a:lnSpc>
                <a:spcBef>
                  <a:spcPct val="0"/>
                </a:spcBef>
                <a:spcAft>
                  <a:spcPct val="0"/>
                </a:spcAft>
                <a:buClrTx/>
                <a:buSzTx/>
                <a:tabLst/>
              </a:pPr>
              <a:endPar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29" name="Group 28">
            <a:extLst>
              <a:ext uri="{FF2B5EF4-FFF2-40B4-BE49-F238E27FC236}">
                <a16:creationId xmlns:a16="http://schemas.microsoft.com/office/drawing/2014/main" id="{1CD69A70-4829-1D02-F2A0-C2718467FB11}"/>
              </a:ext>
            </a:extLst>
          </p:cNvPr>
          <p:cNvGrpSpPr/>
          <p:nvPr/>
        </p:nvGrpSpPr>
        <p:grpSpPr>
          <a:xfrm>
            <a:off x="9076646" y="3563248"/>
            <a:ext cx="2700000" cy="2979679"/>
            <a:chOff x="9697335" y="2531257"/>
            <a:chExt cx="2700000" cy="2979679"/>
          </a:xfrm>
        </p:grpSpPr>
        <p:grpSp>
          <p:nvGrpSpPr>
            <p:cNvPr id="30" name="Group 29">
              <a:extLst>
                <a:ext uri="{FF2B5EF4-FFF2-40B4-BE49-F238E27FC236}">
                  <a16:creationId xmlns:a16="http://schemas.microsoft.com/office/drawing/2014/main" id="{168F0C7C-794F-AA59-E9D6-C5453699DCA9}"/>
                </a:ext>
              </a:extLst>
            </p:cNvPr>
            <p:cNvGrpSpPr/>
            <p:nvPr/>
          </p:nvGrpSpPr>
          <p:grpSpPr>
            <a:xfrm>
              <a:off x="9697335" y="2531257"/>
              <a:ext cx="2700000" cy="1080000"/>
              <a:chOff x="9697335" y="2531257"/>
              <a:chExt cx="2700000" cy="1080000"/>
            </a:xfrm>
          </p:grpSpPr>
          <p:sp>
            <p:nvSpPr>
              <p:cNvPr id="32" name="Rounded Rectangle 31">
                <a:extLst>
                  <a:ext uri="{FF2B5EF4-FFF2-40B4-BE49-F238E27FC236}">
                    <a16:creationId xmlns:a16="http://schemas.microsoft.com/office/drawing/2014/main" id="{51C65A2C-A87C-C750-7D38-0B6213727467}"/>
                  </a:ext>
                </a:extLst>
              </p:cNvPr>
              <p:cNvSpPr/>
              <p:nvPr/>
            </p:nvSpPr>
            <p:spPr>
              <a:xfrm>
                <a:off x="9697335" y="2531257"/>
                <a:ext cx="2700000" cy="1080000"/>
              </a:xfrm>
              <a:prstGeom prst="roundRect">
                <a:avLst>
                  <a:gd name="adj" fmla="val 40382"/>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3" name="Rectangle 2">
                <a:extLst>
                  <a:ext uri="{FF2B5EF4-FFF2-40B4-BE49-F238E27FC236}">
                    <a16:creationId xmlns:a16="http://schemas.microsoft.com/office/drawing/2014/main" id="{DDCAEA86-130A-3E4A-B717-C83EBEFCF058}"/>
                  </a:ext>
                </a:extLst>
              </p:cNvPr>
              <p:cNvSpPr txBox="1">
                <a:spLocks noChangeArrowheads="1"/>
              </p:cNvSpPr>
              <p:nvPr/>
            </p:nvSpPr>
            <p:spPr bwMode="auto">
              <a:xfrm>
                <a:off x="9697335" y="2748091"/>
                <a:ext cx="2700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en-GB"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Organizational Culture &amp; Climate</a:t>
                </a:r>
                <a:endParaRPr lang="el-GR"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grpSp>
        <p:sp>
          <p:nvSpPr>
            <p:cNvPr id="31" name="Rectangle 1">
              <a:extLst>
                <a:ext uri="{FF2B5EF4-FFF2-40B4-BE49-F238E27FC236}">
                  <a16:creationId xmlns:a16="http://schemas.microsoft.com/office/drawing/2014/main" id="{6A4352C4-4EB3-1220-3ED2-98ED1A13C5FC}"/>
                </a:ext>
              </a:extLst>
            </p:cNvPr>
            <p:cNvSpPr>
              <a:spLocks noChangeArrowheads="1"/>
            </p:cNvSpPr>
            <p:nvPr/>
          </p:nvSpPr>
          <p:spPr bwMode="auto">
            <a:xfrm>
              <a:off x="9697335" y="3695054"/>
              <a:ext cx="27000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5750" marR="0" lvl="0" indent="-28575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A culture of psychological safety.</a:t>
              </a:r>
            </a:p>
            <a:p>
              <a:pPr marL="285750" marR="0" lvl="0" indent="-28575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A climate of learning, innovation, and continuous improvement.</a:t>
              </a:r>
            </a:p>
            <a:p>
              <a:pPr marL="285750" marR="0" lvl="0" indent="-285750"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A sense of meaning and contribution to the broader system.</a:t>
              </a:r>
              <a:endParaRPr kumimoji="0" lang="el-GR"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34" name="Rectangle 33">
            <a:extLst>
              <a:ext uri="{FF2B5EF4-FFF2-40B4-BE49-F238E27FC236}">
                <a16:creationId xmlns:a16="http://schemas.microsoft.com/office/drawing/2014/main" id="{172131D4-62B2-6BC6-6634-21794B6DB4B6}"/>
              </a:ext>
            </a:extLst>
          </p:cNvPr>
          <p:cNvSpPr/>
          <p:nvPr/>
        </p:nvSpPr>
        <p:spPr>
          <a:xfrm>
            <a:off x="0" y="0"/>
            <a:ext cx="512956" cy="6858000"/>
          </a:xfrm>
          <a:prstGeom prst="rect">
            <a:avLst/>
          </a:prstGeom>
          <a:solidFill>
            <a:srgbClr val="F7B2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Tree>
    <p:extLst>
      <p:ext uri="{BB962C8B-B14F-4D97-AF65-F5344CB8AC3E}">
        <p14:creationId xmlns:p14="http://schemas.microsoft.com/office/powerpoint/2010/main" val="19011071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B5AA6-DC11-2BCC-8A90-48EBD547D370}"/>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4A18AEDE-472D-B77C-BBCB-DD75BD4CF4D2}"/>
              </a:ext>
            </a:extLst>
          </p:cNvPr>
          <p:cNvSpPr/>
          <p:nvPr/>
        </p:nvSpPr>
        <p:spPr>
          <a:xfrm rot="5400000">
            <a:off x="5839522" y="505522"/>
            <a:ext cx="512956" cy="12192000"/>
          </a:xfrm>
          <a:prstGeom prst="rect">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grpSp>
        <p:nvGrpSpPr>
          <p:cNvPr id="22" name="Group 21">
            <a:extLst>
              <a:ext uri="{FF2B5EF4-FFF2-40B4-BE49-F238E27FC236}">
                <a16:creationId xmlns:a16="http://schemas.microsoft.com/office/drawing/2014/main" id="{302435F3-38D2-D712-6DC1-4B3F9214E241}"/>
              </a:ext>
            </a:extLst>
          </p:cNvPr>
          <p:cNvGrpSpPr/>
          <p:nvPr/>
        </p:nvGrpSpPr>
        <p:grpSpPr>
          <a:xfrm>
            <a:off x="544682" y="1629691"/>
            <a:ext cx="3600000" cy="2151848"/>
            <a:chOff x="838200" y="1822719"/>
            <a:chExt cx="4968000" cy="1800000"/>
          </a:xfrm>
        </p:grpSpPr>
        <p:sp>
          <p:nvSpPr>
            <p:cNvPr id="9" name="TextBox 8">
              <a:extLst>
                <a:ext uri="{FF2B5EF4-FFF2-40B4-BE49-F238E27FC236}">
                  <a16:creationId xmlns:a16="http://schemas.microsoft.com/office/drawing/2014/main" id="{A6F53603-8D90-FCD7-33B6-9A3FB9012348}"/>
                </a:ext>
              </a:extLst>
            </p:cNvPr>
            <p:cNvSpPr txBox="1"/>
            <p:nvPr/>
          </p:nvSpPr>
          <p:spPr>
            <a:xfrm>
              <a:off x="900994" y="2038586"/>
              <a:ext cx="4842410" cy="136449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GR" sz="18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Enhanced Work Engagement</a:t>
              </a:r>
            </a:p>
            <a:p>
              <a:pPr marL="0" marR="0" lvl="0" indent="0" algn="l" defTabSz="914400" rtl="0" eaLnBrk="0" fontAlgn="base" latinLnBrk="0" hangingPunct="0">
                <a:lnSpc>
                  <a:spcPct val="100000"/>
                </a:lnSpc>
                <a:spcBef>
                  <a:spcPct val="0"/>
                </a:spcBef>
                <a:spcAft>
                  <a:spcPct val="0"/>
                </a:spcAft>
                <a:buClrTx/>
                <a:buSzTx/>
                <a:tabLst/>
              </a:pPr>
              <a:endParaRPr kumimoji="0" lang="en-GB" altLang="en-GR" sz="18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0" fontAlgn="base" latinLnBrk="0" hangingPunct="0">
                <a:lnSpc>
                  <a:spcPct val="100000"/>
                </a:lnSpc>
                <a:spcBef>
                  <a:spcPct val="0"/>
                </a:spcBef>
                <a:spcAft>
                  <a:spcPct val="0"/>
                </a:spcAft>
                <a:buClrTx/>
                <a:buSzTx/>
                <a:tabLst/>
              </a:pPr>
              <a:r>
                <a:rPr kumimoji="0" lang="en-GB"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More energy, dedication, and absorption. </a:t>
              </a:r>
            </a:p>
            <a:p>
              <a:pPr marL="0" marR="0" lvl="0" indent="0" algn="l" defTabSz="914400" rtl="0" eaLnBrk="0" fontAlgn="base" latinLnBrk="0" hangingPunct="0">
                <a:lnSpc>
                  <a:spcPct val="100000"/>
                </a:lnSpc>
                <a:spcBef>
                  <a:spcPct val="0"/>
                </a:spcBef>
                <a:spcAft>
                  <a:spcPct val="0"/>
                </a:spcAft>
                <a:buClrTx/>
                <a:buSzTx/>
                <a:tabLst/>
              </a:pPr>
              <a:r>
                <a:rPr kumimoji="0" lang="en-GB"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Meta-analyses confirm a consistent positive relationship with crafting.</a:t>
              </a:r>
            </a:p>
          </p:txBody>
        </p:sp>
        <p:sp>
          <p:nvSpPr>
            <p:cNvPr id="12" name="Rounded Rectangle 11">
              <a:extLst>
                <a:ext uri="{FF2B5EF4-FFF2-40B4-BE49-F238E27FC236}">
                  <a16:creationId xmlns:a16="http://schemas.microsoft.com/office/drawing/2014/main" id="{9ADF1EBB-E2D2-EEAD-0F6F-D0CC54426ECB}"/>
                </a:ext>
              </a:extLst>
            </p:cNvPr>
            <p:cNvSpPr/>
            <p:nvPr/>
          </p:nvSpPr>
          <p:spPr>
            <a:xfrm>
              <a:off x="838200" y="1822719"/>
              <a:ext cx="4968000" cy="1800000"/>
            </a:xfrm>
            <a:prstGeom prst="roundRect">
              <a:avLst>
                <a:gd name="adj" fmla="val 19792"/>
              </a:avLst>
            </a:prstGeom>
            <a:noFill/>
            <a:ln>
              <a:solidFill>
                <a:srgbClr val="537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23" name="Group 22">
            <a:extLst>
              <a:ext uri="{FF2B5EF4-FFF2-40B4-BE49-F238E27FC236}">
                <a16:creationId xmlns:a16="http://schemas.microsoft.com/office/drawing/2014/main" id="{E7684AC7-8651-92CA-028C-9ACCE3FBDC57}"/>
              </a:ext>
            </a:extLst>
          </p:cNvPr>
          <p:cNvGrpSpPr/>
          <p:nvPr/>
        </p:nvGrpSpPr>
        <p:grpSpPr>
          <a:xfrm>
            <a:off x="544682" y="3904578"/>
            <a:ext cx="3600000" cy="2151848"/>
            <a:chOff x="838200" y="4148289"/>
            <a:chExt cx="4968000" cy="1800000"/>
          </a:xfrm>
        </p:grpSpPr>
        <p:sp>
          <p:nvSpPr>
            <p:cNvPr id="2" name="Rectangle 1">
              <a:extLst>
                <a:ext uri="{FF2B5EF4-FFF2-40B4-BE49-F238E27FC236}">
                  <a16:creationId xmlns:a16="http://schemas.microsoft.com/office/drawing/2014/main" id="{A27D60B3-7113-13E7-0DF2-06225A7E296C}"/>
                </a:ext>
              </a:extLst>
            </p:cNvPr>
            <p:cNvSpPr>
              <a:spLocks noChangeArrowheads="1"/>
            </p:cNvSpPr>
            <p:nvPr/>
          </p:nvSpPr>
          <p:spPr bwMode="auto">
            <a:xfrm>
              <a:off x="900993" y="4258549"/>
              <a:ext cx="4842410" cy="1596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GR" sz="18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Well-being &amp; Reduced Burnout</a:t>
              </a:r>
            </a:p>
            <a:p>
              <a:pPr marL="0" marR="0" lvl="0" indent="0" algn="l" defTabSz="914400" rtl="0" eaLnBrk="0" fontAlgn="base" latinLnBrk="0" hangingPunct="0">
                <a:lnSpc>
                  <a:spcPct val="100000"/>
                </a:lnSpc>
                <a:spcBef>
                  <a:spcPct val="0"/>
                </a:spcBef>
                <a:spcAft>
                  <a:spcPct val="0"/>
                </a:spcAft>
                <a:buClrTx/>
                <a:buSzTx/>
                <a:tabLst/>
              </a:pPr>
              <a:endParaRPr kumimoji="0" lang="en-GB" altLang="en-GR" sz="18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0" fontAlgn="base" latinLnBrk="0" hangingPunct="0">
                <a:lnSpc>
                  <a:spcPct val="100000"/>
                </a:lnSpc>
                <a:spcBef>
                  <a:spcPct val="0"/>
                </a:spcBef>
                <a:spcAft>
                  <a:spcPct val="0"/>
                </a:spcAft>
                <a:buClrTx/>
                <a:buSzTx/>
                <a:tabLst/>
              </a:pPr>
              <a:r>
                <a:rPr kumimoji="0" lang="en-GB"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Greater job satisfaction. </a:t>
              </a:r>
            </a:p>
            <a:p>
              <a:pPr marL="0" marR="0" lvl="0" indent="0" algn="l" defTabSz="914400" rtl="0" eaLnBrk="0" fontAlgn="base" latinLnBrk="0" hangingPunct="0">
                <a:lnSpc>
                  <a:spcPct val="100000"/>
                </a:lnSpc>
                <a:spcBef>
                  <a:spcPct val="0"/>
                </a:spcBef>
                <a:spcAft>
                  <a:spcPct val="0"/>
                </a:spcAft>
                <a:buClrTx/>
                <a:buSzTx/>
                <a:tabLst/>
              </a:pPr>
              <a:r>
                <a:rPr kumimoji="0" lang="en-GB"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Reduction of burnout through the increase of resources and creative challenges.</a:t>
              </a:r>
              <a:endParaRPr kumimoji="0" lang="en-GR"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Rounded Rectangle 12">
              <a:extLst>
                <a:ext uri="{FF2B5EF4-FFF2-40B4-BE49-F238E27FC236}">
                  <a16:creationId xmlns:a16="http://schemas.microsoft.com/office/drawing/2014/main" id="{ED59086A-7D35-F889-5507-4DBDC2C042AD}"/>
                </a:ext>
              </a:extLst>
            </p:cNvPr>
            <p:cNvSpPr/>
            <p:nvPr/>
          </p:nvSpPr>
          <p:spPr>
            <a:xfrm>
              <a:off x="838200" y="4148289"/>
              <a:ext cx="4968000" cy="1800000"/>
            </a:xfrm>
            <a:prstGeom prst="roundRect">
              <a:avLst>
                <a:gd name="adj" fmla="val 19792"/>
              </a:avLst>
            </a:prstGeom>
            <a:noFill/>
            <a:ln>
              <a:solidFill>
                <a:srgbClr val="F7B2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3" name="Rectangle 2">
            <a:extLst>
              <a:ext uri="{FF2B5EF4-FFF2-40B4-BE49-F238E27FC236}">
                <a16:creationId xmlns:a16="http://schemas.microsoft.com/office/drawing/2014/main" id="{CCD2EAB9-520A-6964-A97F-8DFD3D23DD0C}"/>
              </a:ext>
            </a:extLst>
          </p:cNvPr>
          <p:cNvSpPr txBox="1">
            <a:spLocks noChangeArrowheads="1"/>
          </p:cNvSpPr>
          <p:nvPr/>
        </p:nvSpPr>
        <p:spPr bwMode="auto">
          <a:xfrm>
            <a:off x="838200" y="704742"/>
            <a:ext cx="843532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eaLnBrk="0" fontAlgn="base" hangingPunct="0">
              <a:lnSpc>
                <a:spcPct val="100000"/>
              </a:lnSpc>
              <a:spcAft>
                <a:spcPct val="0"/>
              </a:spcAft>
            </a:pPr>
            <a:r>
              <a:rPr lang="en-GB" altLang="en-GR" sz="3600" dirty="0">
                <a:solidFill>
                  <a:srgbClr val="000000"/>
                </a:solidFill>
                <a:latin typeface="Helvetica Neue Medium" panose="02000503000000020004" pitchFamily="2" charset="0"/>
                <a:ea typeface="Helvetica Neue Medium" panose="02000503000000020004" pitchFamily="2" charset="0"/>
                <a:cs typeface="Helvetica Neue Medium" panose="02000503000000020004" pitchFamily="2" charset="0"/>
              </a:rPr>
              <a:t>The Positive Outcomes of Job Crafting</a:t>
            </a:r>
            <a:endParaRPr lang="en-GR" altLang="en-GR" sz="3600"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grpSp>
        <p:nvGrpSpPr>
          <p:cNvPr id="24" name="Group 23">
            <a:extLst>
              <a:ext uri="{FF2B5EF4-FFF2-40B4-BE49-F238E27FC236}">
                <a16:creationId xmlns:a16="http://schemas.microsoft.com/office/drawing/2014/main" id="{DCBC347F-16D3-2BA2-77A7-64C47F93A78D}"/>
              </a:ext>
            </a:extLst>
          </p:cNvPr>
          <p:cNvGrpSpPr/>
          <p:nvPr/>
        </p:nvGrpSpPr>
        <p:grpSpPr>
          <a:xfrm>
            <a:off x="4296000" y="3914575"/>
            <a:ext cx="3600000" cy="2151848"/>
            <a:chOff x="6385800" y="4148289"/>
            <a:chExt cx="4968000" cy="1800000"/>
          </a:xfrm>
        </p:grpSpPr>
        <p:sp>
          <p:nvSpPr>
            <p:cNvPr id="15" name="TextBox 14">
              <a:extLst>
                <a:ext uri="{FF2B5EF4-FFF2-40B4-BE49-F238E27FC236}">
                  <a16:creationId xmlns:a16="http://schemas.microsoft.com/office/drawing/2014/main" id="{E2EC376A-42D9-7C10-8526-7871985B6CE2}"/>
                </a:ext>
              </a:extLst>
            </p:cNvPr>
            <p:cNvSpPr txBox="1"/>
            <p:nvPr/>
          </p:nvSpPr>
          <p:spPr>
            <a:xfrm>
              <a:off x="6440128" y="4365842"/>
              <a:ext cx="4859344" cy="136449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GR" sz="18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Innovation</a:t>
              </a:r>
            </a:p>
            <a:p>
              <a:pPr marL="0" marR="0" lvl="0" indent="0" algn="l" defTabSz="914400" rtl="0" eaLnBrk="0" fontAlgn="base" latinLnBrk="0" hangingPunct="0">
                <a:lnSpc>
                  <a:spcPct val="100000"/>
                </a:lnSpc>
                <a:spcBef>
                  <a:spcPct val="0"/>
                </a:spcBef>
                <a:spcAft>
                  <a:spcPct val="0"/>
                </a:spcAft>
                <a:buClrTx/>
                <a:buSzTx/>
                <a:tabLst/>
              </a:pPr>
              <a:endParaRPr kumimoji="0" lang="en-GB" altLang="en-GR" sz="18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0" fontAlgn="base" latinLnBrk="0" hangingPunct="0">
                <a:lnSpc>
                  <a:spcPct val="100000"/>
                </a:lnSpc>
                <a:spcBef>
                  <a:spcPct val="0"/>
                </a:spcBef>
                <a:spcAft>
                  <a:spcPct val="0"/>
                </a:spcAft>
                <a:buClrTx/>
                <a:buSzTx/>
                <a:tabLst/>
              </a:pPr>
              <a:r>
                <a:rPr kumimoji="0" lang="en-GB"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Employees seek out new resources, new methods, and more efficient practices. Enhanced creativity and the generation of innovative ideas.</a:t>
              </a:r>
            </a:p>
          </p:txBody>
        </p:sp>
        <p:sp>
          <p:nvSpPr>
            <p:cNvPr id="16" name="Rounded Rectangle 15">
              <a:extLst>
                <a:ext uri="{FF2B5EF4-FFF2-40B4-BE49-F238E27FC236}">
                  <a16:creationId xmlns:a16="http://schemas.microsoft.com/office/drawing/2014/main" id="{BE145F6D-0F42-3684-A64F-B195F6326767}"/>
                </a:ext>
              </a:extLst>
            </p:cNvPr>
            <p:cNvSpPr/>
            <p:nvPr/>
          </p:nvSpPr>
          <p:spPr>
            <a:xfrm>
              <a:off x="6385800" y="4148289"/>
              <a:ext cx="4968000" cy="1800000"/>
            </a:xfrm>
            <a:prstGeom prst="roundRect">
              <a:avLst>
                <a:gd name="adj" fmla="val 19792"/>
              </a:avLst>
            </a:prstGeom>
            <a:noFill/>
            <a:ln>
              <a:solidFill>
                <a:srgbClr val="537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21" name="Group 20">
            <a:extLst>
              <a:ext uri="{FF2B5EF4-FFF2-40B4-BE49-F238E27FC236}">
                <a16:creationId xmlns:a16="http://schemas.microsoft.com/office/drawing/2014/main" id="{B44ACB73-12A7-DEF0-5EB0-69AC429AE86E}"/>
              </a:ext>
            </a:extLst>
          </p:cNvPr>
          <p:cNvGrpSpPr/>
          <p:nvPr/>
        </p:nvGrpSpPr>
        <p:grpSpPr>
          <a:xfrm>
            <a:off x="4296000" y="1629691"/>
            <a:ext cx="3600000" cy="2151848"/>
            <a:chOff x="6385800" y="1822719"/>
            <a:chExt cx="4968000" cy="1800000"/>
          </a:xfrm>
        </p:grpSpPr>
        <p:sp>
          <p:nvSpPr>
            <p:cNvPr id="17" name="Rectangle 16">
              <a:extLst>
                <a:ext uri="{FF2B5EF4-FFF2-40B4-BE49-F238E27FC236}">
                  <a16:creationId xmlns:a16="http://schemas.microsoft.com/office/drawing/2014/main" id="{251E08F9-1A27-9FF9-D029-3E1A2594A781}"/>
                </a:ext>
              </a:extLst>
            </p:cNvPr>
            <p:cNvSpPr>
              <a:spLocks noChangeArrowheads="1"/>
            </p:cNvSpPr>
            <p:nvPr/>
          </p:nvSpPr>
          <p:spPr bwMode="auto">
            <a:xfrm>
              <a:off x="6440128" y="2055405"/>
              <a:ext cx="4859344" cy="1390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GR" sz="18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Higher Performance &amp; Adaptability</a:t>
              </a:r>
            </a:p>
            <a:p>
              <a:pPr marL="0" marR="0" lvl="0" indent="0" algn="l" defTabSz="914400" rtl="0" eaLnBrk="0" fontAlgn="base" latinLnBrk="0" hangingPunct="0">
                <a:lnSpc>
                  <a:spcPct val="100000"/>
                </a:lnSpc>
                <a:spcBef>
                  <a:spcPct val="0"/>
                </a:spcBef>
                <a:spcAft>
                  <a:spcPct val="0"/>
                </a:spcAft>
                <a:buClrTx/>
                <a:buSzTx/>
                <a:tabLst/>
              </a:pPr>
              <a:endParaRPr kumimoji="0" lang="en-GB" altLang="en-GR" sz="18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0" fontAlgn="base" latinLnBrk="0" hangingPunct="0">
                <a:lnSpc>
                  <a:spcPct val="100000"/>
                </a:lnSpc>
                <a:spcBef>
                  <a:spcPct val="0"/>
                </a:spcBef>
                <a:spcAft>
                  <a:spcPct val="0"/>
                </a:spcAft>
                <a:buClrTx/>
                <a:buSzTx/>
                <a:tabLst/>
              </a:pPr>
              <a:r>
                <a:rPr kumimoji="0" lang="en-GB"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Improvement in in-role performance. Increased capacity for problem-solving, initiative, and adaptation.</a:t>
              </a:r>
              <a:endParaRPr kumimoji="0" lang="el-GR"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Rounded Rectangle 17">
              <a:extLst>
                <a:ext uri="{FF2B5EF4-FFF2-40B4-BE49-F238E27FC236}">
                  <a16:creationId xmlns:a16="http://schemas.microsoft.com/office/drawing/2014/main" id="{972C95F3-D302-18B0-51C6-C035912CB0AD}"/>
                </a:ext>
              </a:extLst>
            </p:cNvPr>
            <p:cNvSpPr/>
            <p:nvPr/>
          </p:nvSpPr>
          <p:spPr>
            <a:xfrm>
              <a:off x="6385800" y="1822719"/>
              <a:ext cx="4968000" cy="1800000"/>
            </a:xfrm>
            <a:prstGeom prst="roundRect">
              <a:avLst>
                <a:gd name="adj" fmla="val 19792"/>
              </a:avLst>
            </a:prstGeom>
            <a:noFill/>
            <a:ln>
              <a:solidFill>
                <a:srgbClr val="F7B2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27" name="Group 26">
            <a:extLst>
              <a:ext uri="{FF2B5EF4-FFF2-40B4-BE49-F238E27FC236}">
                <a16:creationId xmlns:a16="http://schemas.microsoft.com/office/drawing/2014/main" id="{DEC43AE5-1B16-C8CA-7262-4CB777475623}"/>
              </a:ext>
            </a:extLst>
          </p:cNvPr>
          <p:cNvGrpSpPr/>
          <p:nvPr/>
        </p:nvGrpSpPr>
        <p:grpSpPr>
          <a:xfrm>
            <a:off x="8047318" y="3909575"/>
            <a:ext cx="3600000" cy="2151848"/>
            <a:chOff x="6385800" y="4148289"/>
            <a:chExt cx="4968000" cy="1800000"/>
          </a:xfrm>
        </p:grpSpPr>
        <p:sp>
          <p:nvSpPr>
            <p:cNvPr id="31" name="TextBox 30">
              <a:extLst>
                <a:ext uri="{FF2B5EF4-FFF2-40B4-BE49-F238E27FC236}">
                  <a16:creationId xmlns:a16="http://schemas.microsoft.com/office/drawing/2014/main" id="{42865D6B-29A1-C01B-FFD1-11297EC8D25D}"/>
                </a:ext>
              </a:extLst>
            </p:cNvPr>
            <p:cNvSpPr txBox="1"/>
            <p:nvPr/>
          </p:nvSpPr>
          <p:spPr>
            <a:xfrm>
              <a:off x="6536070" y="4282613"/>
              <a:ext cx="4650527" cy="154471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GR" sz="18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Reduced Turnover Intention</a:t>
              </a:r>
            </a:p>
            <a:p>
              <a:pPr marL="0" marR="0" lvl="0" indent="0" algn="l" defTabSz="914400" rtl="0" eaLnBrk="0" fontAlgn="base" latinLnBrk="0" hangingPunct="0">
                <a:lnSpc>
                  <a:spcPct val="100000"/>
                </a:lnSpc>
                <a:spcBef>
                  <a:spcPct val="0"/>
                </a:spcBef>
                <a:spcAft>
                  <a:spcPct val="0"/>
                </a:spcAft>
                <a:buClrTx/>
                <a:buSzTx/>
                <a:tabLst/>
              </a:pPr>
              <a:endParaRPr kumimoji="0" lang="en-GB"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0" fontAlgn="base" latinLnBrk="0" hangingPunct="0">
                <a:lnSpc>
                  <a:spcPct val="100000"/>
                </a:lnSpc>
                <a:spcBef>
                  <a:spcPct val="0"/>
                </a:spcBef>
                <a:spcAft>
                  <a:spcPct val="0"/>
                </a:spcAft>
                <a:buClrTx/>
                <a:buSzTx/>
                <a:tabLst/>
              </a:pPr>
              <a:r>
                <a:rPr kumimoji="0" lang="en-GB"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All of the above reduce turnover intention and increase talent retention, as employees experience greater identification, meaning, and growth in their role.</a:t>
              </a:r>
            </a:p>
          </p:txBody>
        </p:sp>
        <p:sp>
          <p:nvSpPr>
            <p:cNvPr id="32" name="Rounded Rectangle 31">
              <a:extLst>
                <a:ext uri="{FF2B5EF4-FFF2-40B4-BE49-F238E27FC236}">
                  <a16:creationId xmlns:a16="http://schemas.microsoft.com/office/drawing/2014/main" id="{92C7D767-C1F9-2483-8DBB-05A083AB04F6}"/>
                </a:ext>
              </a:extLst>
            </p:cNvPr>
            <p:cNvSpPr/>
            <p:nvPr/>
          </p:nvSpPr>
          <p:spPr>
            <a:xfrm>
              <a:off x="6385800" y="4148289"/>
              <a:ext cx="4968000" cy="1800000"/>
            </a:xfrm>
            <a:prstGeom prst="roundRect">
              <a:avLst>
                <a:gd name="adj" fmla="val 19792"/>
              </a:avLst>
            </a:prstGeom>
            <a:noFill/>
            <a:ln>
              <a:solidFill>
                <a:srgbClr val="F7B2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28" name="Group 27">
            <a:extLst>
              <a:ext uri="{FF2B5EF4-FFF2-40B4-BE49-F238E27FC236}">
                <a16:creationId xmlns:a16="http://schemas.microsoft.com/office/drawing/2014/main" id="{28810DD5-2AA1-96A0-B242-8DC9CEDC6127}"/>
              </a:ext>
            </a:extLst>
          </p:cNvPr>
          <p:cNvGrpSpPr/>
          <p:nvPr/>
        </p:nvGrpSpPr>
        <p:grpSpPr>
          <a:xfrm>
            <a:off x="8047318" y="1629689"/>
            <a:ext cx="3600000" cy="2151848"/>
            <a:chOff x="6385800" y="1822719"/>
            <a:chExt cx="4968000" cy="1800000"/>
          </a:xfrm>
        </p:grpSpPr>
        <p:sp>
          <p:nvSpPr>
            <p:cNvPr id="29" name="Rectangle 28">
              <a:extLst>
                <a:ext uri="{FF2B5EF4-FFF2-40B4-BE49-F238E27FC236}">
                  <a16:creationId xmlns:a16="http://schemas.microsoft.com/office/drawing/2014/main" id="{A1F5E33F-3230-CEBD-9A7E-2DCBCD0FE8ED}"/>
                </a:ext>
              </a:extLst>
            </p:cNvPr>
            <p:cNvSpPr>
              <a:spLocks noChangeArrowheads="1"/>
            </p:cNvSpPr>
            <p:nvPr/>
          </p:nvSpPr>
          <p:spPr bwMode="auto">
            <a:xfrm>
              <a:off x="6431662" y="2068278"/>
              <a:ext cx="4859344" cy="13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GR" sz="18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Skill Development &amp; Employability</a:t>
              </a:r>
              <a:endParaRPr kumimoji="0" lang="el-GR" altLang="en-GR" sz="18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a:p>
              <a:pPr lvl="0" eaLnBrk="0" fontAlgn="base" hangingPunct="0">
                <a:spcBef>
                  <a:spcPct val="0"/>
                </a:spcBef>
                <a:spcAft>
                  <a:spcPct val="0"/>
                </a:spcAft>
              </a:pPr>
              <a:endParaRPr lang="en-GB"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a:p>
              <a:pPr lvl="0" eaLnBrk="0" fontAlgn="base" hangingPunct="0">
                <a:spcBef>
                  <a:spcPct val="0"/>
                </a:spcBef>
                <a:spcAft>
                  <a:spcPct val="0"/>
                </a:spcAft>
              </a:pPr>
              <a:r>
                <a:rPr lang="en-GB"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Strengthening of learning, abilities, and cognitive skills. </a:t>
              </a:r>
            </a:p>
            <a:p>
              <a:pPr lvl="0" eaLnBrk="0" fontAlgn="base" hangingPunct="0">
                <a:spcBef>
                  <a:spcPct val="0"/>
                </a:spcBef>
                <a:spcAft>
                  <a:spcPct val="0"/>
                </a:spcAft>
              </a:pPr>
              <a:r>
                <a:rPr lang="en-GB"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Higher future employability.</a:t>
              </a:r>
              <a:endParaRPr kumimoji="0" lang="el-GR"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0" name="Rounded Rectangle 29">
              <a:extLst>
                <a:ext uri="{FF2B5EF4-FFF2-40B4-BE49-F238E27FC236}">
                  <a16:creationId xmlns:a16="http://schemas.microsoft.com/office/drawing/2014/main" id="{BDC3006D-800B-922A-3C66-C6CA27E988C5}"/>
                </a:ext>
              </a:extLst>
            </p:cNvPr>
            <p:cNvSpPr/>
            <p:nvPr/>
          </p:nvSpPr>
          <p:spPr>
            <a:xfrm>
              <a:off x="6385800" y="1822719"/>
              <a:ext cx="4968000" cy="1800000"/>
            </a:xfrm>
            <a:prstGeom prst="roundRect">
              <a:avLst>
                <a:gd name="adj" fmla="val 19792"/>
              </a:avLst>
            </a:prstGeom>
            <a:noFill/>
            <a:ln>
              <a:solidFill>
                <a:srgbClr val="537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grpSp>
    </p:spTree>
    <p:extLst>
      <p:ext uri="{BB962C8B-B14F-4D97-AF65-F5344CB8AC3E}">
        <p14:creationId xmlns:p14="http://schemas.microsoft.com/office/powerpoint/2010/main" val="21493666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BAB7F-A17D-E8C9-5D5D-40B616DCFE4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9272171-0530-01C8-4CC2-35E6F93799B5}"/>
              </a:ext>
            </a:extLst>
          </p:cNvPr>
          <p:cNvSpPr/>
          <p:nvPr/>
        </p:nvSpPr>
        <p:spPr>
          <a:xfrm rot="5400000">
            <a:off x="8461500" y="-301501"/>
            <a:ext cx="3429000" cy="4032000"/>
          </a:xfrm>
          <a:prstGeom prst="rect">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7" name="Rectangle 6">
            <a:extLst>
              <a:ext uri="{FF2B5EF4-FFF2-40B4-BE49-F238E27FC236}">
                <a16:creationId xmlns:a16="http://schemas.microsoft.com/office/drawing/2014/main" id="{918ABC27-2A67-6A9E-4477-9E0D02EC17C5}"/>
              </a:ext>
            </a:extLst>
          </p:cNvPr>
          <p:cNvSpPr/>
          <p:nvPr/>
        </p:nvSpPr>
        <p:spPr>
          <a:xfrm rot="5400000">
            <a:off x="8461500" y="3127499"/>
            <a:ext cx="3429000" cy="4032000"/>
          </a:xfrm>
          <a:prstGeom prst="rect">
            <a:avLst/>
          </a:prstGeom>
          <a:solidFill>
            <a:srgbClr val="F7B2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21" name="TextBox 20">
            <a:extLst>
              <a:ext uri="{FF2B5EF4-FFF2-40B4-BE49-F238E27FC236}">
                <a16:creationId xmlns:a16="http://schemas.microsoft.com/office/drawing/2014/main" id="{E4926DB0-ACA9-3D05-1096-4B9C8295CA58}"/>
              </a:ext>
            </a:extLst>
          </p:cNvPr>
          <p:cNvSpPr txBox="1"/>
          <p:nvPr/>
        </p:nvSpPr>
        <p:spPr>
          <a:xfrm>
            <a:off x="8465112" y="366699"/>
            <a:ext cx="3420000" cy="286232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GR" sz="18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When Decreasing Demands Dominates</a:t>
            </a:r>
          </a:p>
          <a:p>
            <a:pPr marL="0" marR="0" lvl="0" indent="0" algn="l" defTabSz="914400" rtl="0" eaLnBrk="0" fontAlgn="base" latinLnBrk="0" hangingPunct="0">
              <a:lnSpc>
                <a:spcPct val="100000"/>
              </a:lnSpc>
              <a:spcBef>
                <a:spcPct val="0"/>
              </a:spcBef>
              <a:spcAft>
                <a:spcPct val="0"/>
              </a:spcAft>
              <a:buClrTx/>
              <a:buSzTx/>
              <a:tabLst/>
            </a:pPr>
            <a:endParaRPr kumimoji="0" lang="en-GB" altLang="en-GR" sz="18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0" fontAlgn="base" latinLnBrk="0" hangingPunct="0">
              <a:lnSpc>
                <a:spcPct val="100000"/>
              </a:lnSpc>
              <a:spcBef>
                <a:spcPct val="0"/>
              </a:spcBef>
              <a:spcAft>
                <a:spcPct val="0"/>
              </a:spcAft>
              <a:buClrTx/>
              <a:buSzTx/>
              <a:tabLst/>
            </a:pPr>
            <a:r>
              <a:rPr kumimoji="0" lang="en-GB" altLang="en-GR" sz="18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Efforts to reduce demands may increase stress when demands are structural and unavoidable. Meta-analytically, this has been linked to lower engagement and performance (Rudolph et al., 2017).</a:t>
            </a:r>
          </a:p>
        </p:txBody>
      </p:sp>
      <p:sp>
        <p:nvSpPr>
          <p:cNvPr id="22" name="TextBox 21">
            <a:extLst>
              <a:ext uri="{FF2B5EF4-FFF2-40B4-BE49-F238E27FC236}">
                <a16:creationId xmlns:a16="http://schemas.microsoft.com/office/drawing/2014/main" id="{62FF50AF-F064-2A7F-93CD-CCCC2FB599A2}"/>
              </a:ext>
            </a:extLst>
          </p:cNvPr>
          <p:cNvSpPr txBox="1"/>
          <p:nvPr/>
        </p:nvSpPr>
        <p:spPr>
          <a:xfrm>
            <a:off x="8466000" y="4127837"/>
            <a:ext cx="3420000" cy="203132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GR" sz="18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Proactive Overload</a:t>
            </a:r>
          </a:p>
          <a:p>
            <a:pPr marL="0" marR="0" lvl="0" indent="0" algn="l" defTabSz="914400" rtl="0" eaLnBrk="0" fontAlgn="base" latinLnBrk="0" hangingPunct="0">
              <a:lnSpc>
                <a:spcPct val="100000"/>
              </a:lnSpc>
              <a:spcBef>
                <a:spcPct val="0"/>
              </a:spcBef>
              <a:spcAft>
                <a:spcPct val="0"/>
              </a:spcAft>
              <a:buClrTx/>
              <a:buSzTx/>
              <a:tabLst/>
            </a:pPr>
            <a:endParaRPr lang="en-GB" altLang="en-GR"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0" fontAlgn="base" latinLnBrk="0" hangingPunct="0">
              <a:lnSpc>
                <a:spcPct val="100000"/>
              </a:lnSpc>
              <a:spcBef>
                <a:spcPct val="0"/>
              </a:spcBef>
              <a:spcAft>
                <a:spcPct val="0"/>
              </a:spcAft>
              <a:buClrTx/>
              <a:buSzTx/>
              <a:tabLst/>
            </a:pPr>
            <a:r>
              <a:rPr kumimoji="0" lang="en-GB" altLang="en-GR" sz="18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Increasing challenges without a corresponding increase in resources can lead to overload, fatigue, or decreased well-being.</a:t>
            </a:r>
            <a:endParaRPr kumimoji="0" lang="el-GR" altLang="en-GR" sz="18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Rectangle 10">
            <a:extLst>
              <a:ext uri="{FF2B5EF4-FFF2-40B4-BE49-F238E27FC236}">
                <a16:creationId xmlns:a16="http://schemas.microsoft.com/office/drawing/2014/main" id="{F7131932-C927-95DD-669A-EC61C81DEB8B}"/>
              </a:ext>
            </a:extLst>
          </p:cNvPr>
          <p:cNvSpPr/>
          <p:nvPr/>
        </p:nvSpPr>
        <p:spPr>
          <a:xfrm rot="5400000">
            <a:off x="4426834" y="-302389"/>
            <a:ext cx="3429000" cy="4033777"/>
          </a:xfrm>
          <a:prstGeom prst="rect">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3" name="Rectangle 2">
            <a:extLst>
              <a:ext uri="{FF2B5EF4-FFF2-40B4-BE49-F238E27FC236}">
                <a16:creationId xmlns:a16="http://schemas.microsoft.com/office/drawing/2014/main" id="{307503B0-4831-56AD-9C55-2ED67379BF60}"/>
              </a:ext>
            </a:extLst>
          </p:cNvPr>
          <p:cNvSpPr txBox="1">
            <a:spLocks noChangeArrowheads="1"/>
          </p:cNvSpPr>
          <p:nvPr/>
        </p:nvSpPr>
        <p:spPr bwMode="auto">
          <a:xfrm>
            <a:off x="363640" y="1991499"/>
            <a:ext cx="385147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eaLnBrk="0" fontAlgn="base" hangingPunct="0">
              <a:lnSpc>
                <a:spcPct val="100000"/>
              </a:lnSpc>
              <a:spcAft>
                <a:spcPct val="0"/>
              </a:spcAft>
            </a:pPr>
            <a:r>
              <a:rPr lang="en-GB" altLang="en-GR" sz="3600" dirty="0">
                <a:solidFill>
                  <a:srgbClr val="000000"/>
                </a:solidFill>
                <a:latin typeface="Helvetica Neue Medium" panose="02000503000000020004" pitchFamily="2" charset="0"/>
                <a:ea typeface="Helvetica Neue Medium" panose="02000503000000020004" pitchFamily="2" charset="0"/>
                <a:cs typeface="Helvetica Neue Medium" panose="02000503000000020004" pitchFamily="2" charset="0"/>
              </a:rPr>
              <a:t>When Job Crafting Can Have Negative Consequences</a:t>
            </a:r>
            <a:endParaRPr lang="el-GR" altLang="en-GR" sz="3600" dirty="0">
              <a:solidFill>
                <a:srgbClr val="000000"/>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6" name="Rectangle 5">
            <a:extLst>
              <a:ext uri="{FF2B5EF4-FFF2-40B4-BE49-F238E27FC236}">
                <a16:creationId xmlns:a16="http://schemas.microsoft.com/office/drawing/2014/main" id="{A06FBCD2-4331-1CBE-BEEB-1B718E281050}"/>
              </a:ext>
            </a:extLst>
          </p:cNvPr>
          <p:cNvSpPr/>
          <p:nvPr/>
        </p:nvSpPr>
        <p:spPr>
          <a:xfrm rot="5400000">
            <a:off x="4426834" y="3126611"/>
            <a:ext cx="3429000" cy="4033777"/>
          </a:xfrm>
          <a:prstGeom prst="rect">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0" name="TextBox 9">
            <a:extLst>
              <a:ext uri="{FF2B5EF4-FFF2-40B4-BE49-F238E27FC236}">
                <a16:creationId xmlns:a16="http://schemas.microsoft.com/office/drawing/2014/main" id="{4ED0214C-00E8-EEBB-583D-2D72219861BF}"/>
              </a:ext>
            </a:extLst>
          </p:cNvPr>
          <p:cNvSpPr txBox="1"/>
          <p:nvPr/>
        </p:nvSpPr>
        <p:spPr>
          <a:xfrm>
            <a:off x="4431334" y="560337"/>
            <a:ext cx="3420000" cy="2308324"/>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GR" sz="18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Incompatibility with the Role &amp; Organizational Goals</a:t>
            </a:r>
          </a:p>
          <a:p>
            <a:pPr marL="0" marR="0" lvl="0" indent="0" algn="l" defTabSz="914400" rtl="0" eaLnBrk="0" fontAlgn="base" latinLnBrk="0" hangingPunct="0">
              <a:lnSpc>
                <a:spcPct val="100000"/>
              </a:lnSpc>
              <a:spcBef>
                <a:spcPct val="0"/>
              </a:spcBef>
              <a:spcAft>
                <a:spcPct val="0"/>
              </a:spcAft>
              <a:buClrTx/>
              <a:buSzTx/>
              <a:tabLst/>
            </a:pPr>
            <a:endParaRPr kumimoji="0" lang="en-GB" altLang="en-GR"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0" fontAlgn="base" latinLnBrk="0" hangingPunct="0">
              <a:lnSpc>
                <a:spcPct val="100000"/>
              </a:lnSpc>
              <a:spcBef>
                <a:spcPct val="0"/>
              </a:spcBef>
              <a:spcAft>
                <a:spcPct val="0"/>
              </a:spcAft>
              <a:buClrTx/>
              <a:buSzTx/>
              <a:tabLst/>
            </a:pPr>
            <a:r>
              <a:rPr kumimoji="0" lang="en-GB" altLang="en-GR"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Crafting that does not align with the needs of the team or the organization can create goal ambiguity or conflict (Zhang &amp; Parker, 2019).</a:t>
            </a:r>
            <a:endParaRPr kumimoji="0" lang="en-GR" altLang="en-GR"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 name="TextBox 13">
            <a:extLst>
              <a:ext uri="{FF2B5EF4-FFF2-40B4-BE49-F238E27FC236}">
                <a16:creationId xmlns:a16="http://schemas.microsoft.com/office/drawing/2014/main" id="{E8592FD1-3C14-D318-B294-E802406E6890}"/>
              </a:ext>
            </a:extLst>
          </p:cNvPr>
          <p:cNvSpPr txBox="1"/>
          <p:nvPr/>
        </p:nvSpPr>
        <p:spPr>
          <a:xfrm>
            <a:off x="4431334" y="3989339"/>
            <a:ext cx="3420000" cy="2308324"/>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GR"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Potential Impact on Social Relationships</a:t>
            </a:r>
          </a:p>
          <a:p>
            <a:pPr marL="0" marR="0" lvl="0" indent="0" algn="l" defTabSz="914400" rtl="0" eaLnBrk="0" fontAlgn="base" latinLnBrk="0" hangingPunct="0">
              <a:lnSpc>
                <a:spcPct val="100000"/>
              </a:lnSpc>
              <a:spcBef>
                <a:spcPct val="0"/>
              </a:spcBef>
              <a:spcAft>
                <a:spcPct val="0"/>
              </a:spcAft>
              <a:buClrTx/>
              <a:buSzTx/>
              <a:tabLst/>
            </a:pPr>
            <a:endParaRPr kumimoji="0" lang="en-GB" altLang="en-GR"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0" fontAlgn="base" latinLnBrk="0" hangingPunct="0">
              <a:lnSpc>
                <a:spcPct val="100000"/>
              </a:lnSpc>
              <a:spcBef>
                <a:spcPct val="0"/>
              </a:spcBef>
              <a:spcAft>
                <a:spcPct val="0"/>
              </a:spcAft>
              <a:buClrTx/>
              <a:buSzTx/>
              <a:tabLst/>
            </a:pPr>
            <a:r>
              <a:rPr kumimoji="0" lang="en-GB" altLang="en-GR"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Highly individualistic crafting may disrupt collaboration or cause imbalances in workload and opportunities within the team.</a:t>
            </a:r>
            <a:endParaRPr kumimoji="0" lang="el-GR" altLang="en-GR"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5373588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A1CA8-A32E-0860-8781-0059BC30F04E}"/>
            </a:ext>
          </a:extLst>
        </p:cNvPr>
        <p:cNvGrpSpPr/>
        <p:nvPr/>
      </p:nvGrpSpPr>
      <p:grpSpPr>
        <a:xfrm>
          <a:off x="0" y="0"/>
          <a:ext cx="0" cy="0"/>
          <a:chOff x="0" y="0"/>
          <a:chExt cx="0" cy="0"/>
        </a:xfrm>
      </p:grpSpPr>
      <p:sp>
        <p:nvSpPr>
          <p:cNvPr id="6" name="Rectangle 3">
            <a:extLst>
              <a:ext uri="{FF2B5EF4-FFF2-40B4-BE49-F238E27FC236}">
                <a16:creationId xmlns:a16="http://schemas.microsoft.com/office/drawing/2014/main" id="{35797C87-E6E2-67EC-F4A2-B32F45FDCB9A}"/>
              </a:ext>
            </a:extLst>
          </p:cNvPr>
          <p:cNvSpPr>
            <a:spLocks noChangeArrowheads="1"/>
          </p:cNvSpPr>
          <p:nvPr/>
        </p:nvSpPr>
        <p:spPr bwMode="auto">
          <a:xfrm>
            <a:off x="838200" y="1286411"/>
            <a:ext cx="1044869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Example | Marketing Assistant</a:t>
            </a:r>
            <a:endParaRPr kumimoji="0" lang="en-GR" altLang="en-GR" sz="1800" b="0" i="0" u="none" strike="noStrike" cap="none" normalizeH="0" baseline="0" dirty="0">
              <a:ln>
                <a:noFill/>
              </a:ln>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Rectangle 10">
            <a:extLst>
              <a:ext uri="{FF2B5EF4-FFF2-40B4-BE49-F238E27FC236}">
                <a16:creationId xmlns:a16="http://schemas.microsoft.com/office/drawing/2014/main" id="{BA47936B-90FB-AED7-2DAE-799D7CCE261F}"/>
              </a:ext>
            </a:extLst>
          </p:cNvPr>
          <p:cNvSpPr/>
          <p:nvPr/>
        </p:nvSpPr>
        <p:spPr>
          <a:xfrm>
            <a:off x="0" y="0"/>
            <a:ext cx="512956" cy="6858000"/>
          </a:xfrm>
          <a:prstGeom prst="rect">
            <a:avLst/>
          </a:prstGeom>
          <a:solidFill>
            <a:srgbClr val="F7B2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2" name="Rectangle 1">
            <a:extLst>
              <a:ext uri="{FF2B5EF4-FFF2-40B4-BE49-F238E27FC236}">
                <a16:creationId xmlns:a16="http://schemas.microsoft.com/office/drawing/2014/main" id="{CE2BDC80-2CAE-1379-7C61-8C527F148DDF}"/>
              </a:ext>
            </a:extLst>
          </p:cNvPr>
          <p:cNvSpPr>
            <a:spLocks noChangeArrowheads="1"/>
          </p:cNvSpPr>
          <p:nvPr/>
        </p:nvSpPr>
        <p:spPr bwMode="auto">
          <a:xfrm>
            <a:off x="1050072" y="4753050"/>
            <a:ext cx="614432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Another employee, in the exact same role, </a:t>
            </a:r>
            <a:r>
              <a:rPr kumimoji="0" lang="en-GB" altLang="en-GR" sz="18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does something extra</a:t>
            </a:r>
            <a:r>
              <a:rPr kumimoji="0" lang="en-GB"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 tries out new content formats, thinks of ways to improve the page, asks the team for ideas, suggests changes to the reports.</a:t>
            </a:r>
            <a:endParaRPr kumimoji="0" lang="en-GR" altLang="en-GR" sz="18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4" name="Graphic 3">
            <a:extLst>
              <a:ext uri="{FF2B5EF4-FFF2-40B4-BE49-F238E27FC236}">
                <a16:creationId xmlns:a16="http://schemas.microsoft.com/office/drawing/2014/main" id="{398E3978-B315-3592-662F-4DC7A0C31AA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94394" y="1839950"/>
            <a:ext cx="5096573" cy="5096573"/>
          </a:xfrm>
          <a:prstGeom prst="rect">
            <a:avLst/>
          </a:prstGeom>
        </p:spPr>
      </p:pic>
      <p:sp>
        <p:nvSpPr>
          <p:cNvPr id="9" name="TextBox 8">
            <a:extLst>
              <a:ext uri="{FF2B5EF4-FFF2-40B4-BE49-F238E27FC236}">
                <a16:creationId xmlns:a16="http://schemas.microsoft.com/office/drawing/2014/main" id="{CCC2CC27-98FB-3515-DE11-DC3A2E8440B5}"/>
              </a:ext>
            </a:extLst>
          </p:cNvPr>
          <p:cNvSpPr txBox="1"/>
          <p:nvPr/>
        </p:nvSpPr>
        <p:spPr>
          <a:xfrm>
            <a:off x="1050072" y="2358230"/>
            <a:ext cx="6144322" cy="1477328"/>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GR" sz="180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One employee carries out their core responsibilities exactly as assigned: uploads posts, replies to comments, does basic reporting of results. </a:t>
            </a:r>
          </a:p>
          <a:p>
            <a:pPr marL="0" marR="0" lvl="0" indent="0" algn="l" defTabSz="914400" rtl="0" eaLnBrk="0" fontAlgn="base" latinLnBrk="0" hangingPunct="0">
              <a:lnSpc>
                <a:spcPct val="100000"/>
              </a:lnSpc>
              <a:spcBef>
                <a:spcPct val="0"/>
              </a:spcBef>
              <a:spcAft>
                <a:spcPct val="0"/>
              </a:spcAft>
              <a:buClrTx/>
              <a:buSzTx/>
              <a:tabLst/>
            </a:pPr>
            <a:endParaRPr lang="en-GB" altLang="en-GR"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0" fontAlgn="base" latinLnBrk="0" hangingPunct="0">
              <a:lnSpc>
                <a:spcPct val="100000"/>
              </a:lnSpc>
              <a:spcBef>
                <a:spcPct val="0"/>
              </a:spcBef>
              <a:spcAft>
                <a:spcPct val="0"/>
              </a:spcAft>
              <a:buClrTx/>
              <a:buSzTx/>
              <a:tabLst/>
            </a:pPr>
            <a:r>
              <a:rPr kumimoji="0" lang="en-GB" altLang="en-GR" sz="180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Their work is </a:t>
            </a:r>
            <a:r>
              <a:rPr kumimoji="0" lang="en-GB" altLang="en-GR" sz="1800" b="1"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predictable</a:t>
            </a:r>
            <a:r>
              <a:rPr kumimoji="0" lang="en-GB" altLang="en-GR" sz="180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 and often </a:t>
            </a:r>
            <a:r>
              <a:rPr kumimoji="0" lang="en-GB" altLang="en-GR" sz="1800" b="1"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repetitive</a:t>
            </a:r>
            <a:r>
              <a:rPr kumimoji="0" lang="en-GB" altLang="en-GR" sz="180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a:t>
            </a:r>
            <a:endParaRPr kumimoji="0" lang="en-GR" altLang="en-GR" sz="180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2" name="Rounded Rectangle 11">
            <a:extLst>
              <a:ext uri="{FF2B5EF4-FFF2-40B4-BE49-F238E27FC236}">
                <a16:creationId xmlns:a16="http://schemas.microsoft.com/office/drawing/2014/main" id="{DFB757D8-0FE5-A308-A6BA-6A27361BBEA7}"/>
              </a:ext>
            </a:extLst>
          </p:cNvPr>
          <p:cNvSpPr/>
          <p:nvPr/>
        </p:nvSpPr>
        <p:spPr>
          <a:xfrm>
            <a:off x="838200" y="2174023"/>
            <a:ext cx="6568067" cy="1845742"/>
          </a:xfrm>
          <a:prstGeom prst="roundRect">
            <a:avLst>
              <a:gd name="adj" fmla="val 19792"/>
            </a:avLst>
          </a:prstGeom>
          <a:noFill/>
          <a:ln>
            <a:solidFill>
              <a:srgbClr val="537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Rounded Rectangle 12">
            <a:extLst>
              <a:ext uri="{FF2B5EF4-FFF2-40B4-BE49-F238E27FC236}">
                <a16:creationId xmlns:a16="http://schemas.microsoft.com/office/drawing/2014/main" id="{B4429F46-89CF-09A7-B007-57FA21134364}"/>
              </a:ext>
            </a:extLst>
          </p:cNvPr>
          <p:cNvSpPr/>
          <p:nvPr/>
        </p:nvSpPr>
        <p:spPr>
          <a:xfrm>
            <a:off x="838200" y="4430344"/>
            <a:ext cx="6568067" cy="1845742"/>
          </a:xfrm>
          <a:prstGeom prst="roundRect">
            <a:avLst>
              <a:gd name="adj" fmla="val 19792"/>
            </a:avLst>
          </a:prstGeom>
          <a:noFill/>
          <a:ln>
            <a:solidFill>
              <a:srgbClr val="DF4B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Rectangle 2">
            <a:extLst>
              <a:ext uri="{FF2B5EF4-FFF2-40B4-BE49-F238E27FC236}">
                <a16:creationId xmlns:a16="http://schemas.microsoft.com/office/drawing/2014/main" id="{2385A889-9AE2-F9C2-B791-25D250FCCEFC}"/>
              </a:ext>
            </a:extLst>
          </p:cNvPr>
          <p:cNvSpPr txBox="1">
            <a:spLocks noChangeArrowheads="1"/>
          </p:cNvSpPr>
          <p:nvPr/>
        </p:nvSpPr>
        <p:spPr bwMode="auto">
          <a:xfrm>
            <a:off x="838200" y="704742"/>
            <a:ext cx="47916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eaLnBrk="0" fontAlgn="base" hangingPunct="0">
              <a:lnSpc>
                <a:spcPct val="100000"/>
              </a:lnSpc>
              <a:spcAft>
                <a:spcPct val="0"/>
              </a:spcAft>
            </a:pPr>
            <a:r>
              <a:rPr lang="en-GB" altLang="en-GR" sz="3600" dirty="0">
                <a:solidFill>
                  <a:srgbClr val="000000"/>
                </a:solidFill>
                <a:latin typeface="Helvetica Neue Medium" panose="02000503000000020004" pitchFamily="2" charset="0"/>
                <a:ea typeface="Helvetica Neue Medium" panose="02000503000000020004" pitchFamily="2" charset="0"/>
                <a:cs typeface="Helvetica Neue Medium" panose="02000503000000020004" pitchFamily="2" charset="0"/>
              </a:rPr>
              <a:t>What is Job Crafting?</a:t>
            </a:r>
          </a:p>
        </p:txBody>
      </p:sp>
    </p:spTree>
    <p:extLst>
      <p:ext uri="{BB962C8B-B14F-4D97-AF65-F5344CB8AC3E}">
        <p14:creationId xmlns:p14="http://schemas.microsoft.com/office/powerpoint/2010/main" val="3009891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20040"/>
            <a:ext cx="11247120" cy="640080"/>
          </a:xfrm>
          <a:prstGeom prst="rect">
            <a:avLst/>
          </a:prstGeom>
          <a:noFill/>
          <a:ln>
            <a:noFill/>
          </a:ln>
        </p:spPr>
        <p:txBody>
          <a:bodyPr wrap="square" lIns="137160" tIns="73152" rIns="137160" bIns="73152" anchor="t">
            <a:spAutoFit/>
          </a:bodyPr>
          <a:lstStyle/>
          <a:p>
            <a:pPr algn="l"/>
            <a:r>
              <a:rPr sz="3200" b="1" i="0">
                <a:solidFill>
                  <a:srgbClr val="DF4BDA"/>
                </a:solidFill>
                <a:latin typeface="Helvetica Neue" panose="02000503000000020004" pitchFamily="2" charset="0"/>
                <a:ea typeface="Helvetica Neue" panose="02000503000000020004" pitchFamily="2" charset="0"/>
                <a:cs typeface="Helvetica Neue" panose="02000503000000020004" pitchFamily="2" charset="0"/>
              </a:rPr>
              <a:t>Job crafting during organizational change</a:t>
            </a:r>
          </a:p>
        </p:txBody>
      </p:sp>
      <p:sp>
        <p:nvSpPr>
          <p:cNvPr id="3" name="TextBox 2"/>
          <p:cNvSpPr txBox="1"/>
          <p:nvPr/>
        </p:nvSpPr>
        <p:spPr>
          <a:xfrm>
            <a:off x="457200" y="914400"/>
            <a:ext cx="11247120" cy="365760"/>
          </a:xfrm>
          <a:prstGeom prst="rect">
            <a:avLst/>
          </a:prstGeom>
          <a:noFill/>
          <a:ln>
            <a:noFill/>
          </a:ln>
        </p:spPr>
        <p:txBody>
          <a:bodyPr wrap="square" lIns="137160" tIns="73152" rIns="137160" bIns="73152" anchor="t">
            <a:spAutoFit/>
          </a:bodyPr>
          <a:lstStyle/>
          <a:p>
            <a:pPr algn="l"/>
            <a:r>
              <a:rPr sz="1400" b="0" i="1" dirty="0">
                <a:solidFill>
                  <a:srgbClr val="555555"/>
                </a:solidFill>
                <a:latin typeface="Helvetica Neue" panose="02000503000000020004" pitchFamily="2" charset="0"/>
                <a:ea typeface="Helvetica Neue" panose="02000503000000020004" pitchFamily="2" charset="0"/>
                <a:cs typeface="Helvetica Neue" panose="02000503000000020004" pitchFamily="2" charset="0"/>
              </a:rPr>
              <a:t>Petrou, Demerouti &amp; Schaufeli (2018) — Journal of Management</a:t>
            </a:r>
          </a:p>
        </p:txBody>
      </p:sp>
      <p:sp>
        <p:nvSpPr>
          <p:cNvPr id="4" name="TextBox 3"/>
          <p:cNvSpPr txBox="1"/>
          <p:nvPr/>
        </p:nvSpPr>
        <p:spPr>
          <a:xfrm>
            <a:off x="457200" y="1371600"/>
            <a:ext cx="11247120" cy="347788"/>
          </a:xfrm>
          <a:prstGeom prst="rect">
            <a:avLst/>
          </a:prstGeom>
          <a:noFill/>
          <a:ln>
            <a:noFill/>
          </a:ln>
        </p:spPr>
        <p:txBody>
          <a:bodyPr wrap="square" lIns="137160" tIns="73152" rIns="137160" bIns="73152" anchor="t">
            <a:spAutoFit/>
          </a:bodyPr>
          <a:lstStyle/>
          <a:p>
            <a:pPr algn="l"/>
            <a:r>
              <a:rPr sz="1300" b="0" i="0">
                <a:solidFill>
                  <a:srgbClr val="1A1A1A"/>
                </a:solidFill>
                <a:latin typeface="Helvetica Neue" panose="02000503000000020004" pitchFamily="2" charset="0"/>
                <a:ea typeface="Helvetica Neue" panose="02000503000000020004" pitchFamily="2" charset="0"/>
                <a:cs typeface="Helvetica Neue" panose="02000503000000020004" pitchFamily="2" charset="0"/>
              </a:rPr>
              <a:t>A longitudinal field study examining how employees naturally craft their jobs during periods of organizational change — and what that produces.</a:t>
            </a:r>
          </a:p>
        </p:txBody>
      </p:sp>
      <p:sp>
        <p:nvSpPr>
          <p:cNvPr id="5" name="Rounded Rectangle 4"/>
          <p:cNvSpPr/>
          <p:nvPr/>
        </p:nvSpPr>
        <p:spPr>
          <a:xfrm>
            <a:off x="457200" y="2091690"/>
            <a:ext cx="2697480" cy="502920"/>
          </a:xfrm>
          <a:prstGeom prst="roundRect">
            <a:avLst>
              <a:gd name="adj" fmla="val 8000"/>
            </a:avLst>
          </a:prstGeom>
          <a:solidFill>
            <a:srgbClr val="537FFF"/>
          </a:solidFill>
          <a:ln>
            <a:no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t"/>
          <a:lstStyle/>
          <a:p>
            <a:pPr algn="ctr"/>
            <a:r>
              <a:rPr sz="1300" b="1" i="0">
                <a:solidFill>
                  <a:srgbClr val="FFFFFF"/>
                </a:solidFill>
                <a:latin typeface="Helvetica Neue" panose="02000503000000020004" pitchFamily="2" charset="0"/>
                <a:ea typeface="Helvetica Neue" panose="02000503000000020004" pitchFamily="2" charset="0"/>
                <a:cs typeface="Helvetica Neue" panose="02000503000000020004" pitchFamily="2" charset="0"/>
              </a:rPr>
              <a:t>SETTING</a:t>
            </a:r>
          </a:p>
        </p:txBody>
      </p:sp>
      <p:sp>
        <p:nvSpPr>
          <p:cNvPr id="6" name="Rounded Rectangle 5"/>
          <p:cNvSpPr/>
          <p:nvPr/>
        </p:nvSpPr>
        <p:spPr>
          <a:xfrm>
            <a:off x="457200" y="2423160"/>
            <a:ext cx="2697480" cy="2743200"/>
          </a:xfrm>
          <a:prstGeom prst="roundRect">
            <a:avLst>
              <a:gd name="adj" fmla="val 8000"/>
            </a:avLst>
          </a:prstGeom>
          <a:solidFill>
            <a:srgbClr val="FFFFFF"/>
          </a:solidFill>
          <a:ln w="15240">
            <a:solidFill>
              <a:srgbClr val="537FFF"/>
            </a:solidFill>
          </a:ln>
          <a:effectLst/>
        </p:spPr>
        <p:style>
          <a:lnRef idx="1">
            <a:schemeClr val="accent1"/>
          </a:lnRef>
          <a:fillRef idx="3">
            <a:schemeClr val="accent1"/>
          </a:fillRef>
          <a:effectRef idx="2">
            <a:schemeClr val="accent1"/>
          </a:effectRef>
          <a:fontRef idx="minor">
            <a:schemeClr val="lt1"/>
          </a:fontRef>
        </p:style>
        <p:txBody>
          <a:bodyPr wrap="square" lIns="164592" tIns="182880" rIns="164592" bIns="137160" rtlCol="0" anchor="t"/>
          <a:lstStyle/>
          <a:p>
            <a:pPr marL="171450" indent="-171450" algn="l">
              <a:spcAft>
                <a:spcPts val="800"/>
              </a:spcAft>
              <a:buFont typeface="Arial" panose="020B0604020202020204" pitchFamily="34" charset="0"/>
              <a:buChar char="•"/>
            </a:pPr>
            <a:r>
              <a:rPr lang="en-GB" sz="1150" dirty="0">
                <a:solidFill>
                  <a:srgbClr val="1A1A1A"/>
                </a:solidFill>
                <a:latin typeface="Helvetica Neue" panose="02000503000000020004" pitchFamily="2" charset="0"/>
                <a:ea typeface="Helvetica Neue" panose="02000503000000020004" pitchFamily="2" charset="0"/>
                <a:cs typeface="Helvetica Neue" panose="02000503000000020004" pitchFamily="2" charset="0"/>
              </a:rPr>
              <a:t>Three-wave longitudinal field study</a:t>
            </a:r>
          </a:p>
          <a:p>
            <a:pPr marL="171450" indent="-171450" algn="l">
              <a:spcAft>
                <a:spcPts val="800"/>
              </a:spcAft>
              <a:buFont typeface="Arial" panose="020B0604020202020204" pitchFamily="34" charset="0"/>
              <a:buChar char="•"/>
            </a:pPr>
            <a:r>
              <a:rPr lang="en-GB" sz="1150" dirty="0">
                <a:solidFill>
                  <a:srgbClr val="1A1A1A"/>
                </a:solidFill>
                <a:latin typeface="Helvetica Neue" panose="02000503000000020004" pitchFamily="2" charset="0"/>
                <a:ea typeface="Helvetica Neue" panose="02000503000000020004" pitchFamily="2" charset="0"/>
                <a:cs typeface="Helvetica Neue" panose="02000503000000020004" pitchFamily="2" charset="0"/>
              </a:rPr>
              <a:t>368 police officers during organizational change</a:t>
            </a:r>
          </a:p>
          <a:p>
            <a:pPr marL="171450" indent="-171450" algn="l">
              <a:spcAft>
                <a:spcPts val="800"/>
              </a:spcAft>
              <a:buFont typeface="Arial" panose="020B0604020202020204" pitchFamily="34" charset="0"/>
              <a:buChar char="•"/>
            </a:pPr>
            <a:r>
              <a:rPr lang="en-GB" sz="1150" dirty="0">
                <a:solidFill>
                  <a:srgbClr val="1A1A1A"/>
                </a:solidFill>
                <a:latin typeface="Helvetica Neue" panose="02000503000000020004" pitchFamily="2" charset="0"/>
                <a:ea typeface="Helvetica Neue" panose="02000503000000020004" pitchFamily="2" charset="0"/>
                <a:cs typeface="Helvetica Neue" panose="02000503000000020004" pitchFamily="2" charset="0"/>
              </a:rPr>
              <a:t>Real employees facing real changes, including new technologies, relocations and new ways of working</a:t>
            </a:r>
            <a:endParaRPr sz="1150" dirty="0">
              <a:solidFill>
                <a:srgbClr val="1A1A1A"/>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Rounded Rectangle 6"/>
          <p:cNvSpPr/>
          <p:nvPr/>
        </p:nvSpPr>
        <p:spPr>
          <a:xfrm>
            <a:off x="3273552" y="2091690"/>
            <a:ext cx="2697480" cy="502920"/>
          </a:xfrm>
          <a:prstGeom prst="roundRect">
            <a:avLst>
              <a:gd name="adj" fmla="val 8000"/>
            </a:avLst>
          </a:prstGeom>
          <a:solidFill>
            <a:srgbClr val="F7B271"/>
          </a:solidFill>
          <a:ln>
            <a:no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t"/>
          <a:lstStyle/>
          <a:p>
            <a:pPr algn="ctr"/>
            <a:r>
              <a:rPr sz="1300" b="1" i="0">
                <a:solidFill>
                  <a:srgbClr val="FFFFFF"/>
                </a:solidFill>
                <a:latin typeface="Helvetica Neue" panose="02000503000000020004" pitchFamily="2" charset="0"/>
                <a:ea typeface="Helvetica Neue" panose="02000503000000020004" pitchFamily="2" charset="0"/>
                <a:cs typeface="Helvetica Neue" panose="02000503000000020004" pitchFamily="2" charset="0"/>
              </a:rPr>
              <a:t>BEHAVIORS STUDIED</a:t>
            </a:r>
          </a:p>
        </p:txBody>
      </p:sp>
      <p:sp>
        <p:nvSpPr>
          <p:cNvPr id="8" name="Rounded Rectangle 7"/>
          <p:cNvSpPr/>
          <p:nvPr/>
        </p:nvSpPr>
        <p:spPr>
          <a:xfrm>
            <a:off x="3273552" y="2423160"/>
            <a:ext cx="2697480" cy="2743200"/>
          </a:xfrm>
          <a:prstGeom prst="roundRect">
            <a:avLst>
              <a:gd name="adj" fmla="val 8000"/>
            </a:avLst>
          </a:prstGeom>
          <a:solidFill>
            <a:srgbClr val="FFFFFF"/>
          </a:solidFill>
          <a:ln w="15240">
            <a:solidFill>
              <a:srgbClr val="F7B271"/>
            </a:solidFill>
          </a:ln>
          <a:effectLst/>
        </p:spPr>
        <p:style>
          <a:lnRef idx="1">
            <a:schemeClr val="accent1"/>
          </a:lnRef>
          <a:fillRef idx="3">
            <a:schemeClr val="accent1"/>
          </a:fillRef>
          <a:effectRef idx="2">
            <a:schemeClr val="accent1"/>
          </a:effectRef>
          <a:fontRef idx="minor">
            <a:schemeClr val="lt1"/>
          </a:fontRef>
        </p:style>
        <p:txBody>
          <a:bodyPr wrap="square" lIns="164592" tIns="182880" rIns="164592" bIns="137160" rtlCol="0" anchor="t"/>
          <a:lstStyle/>
          <a:p>
            <a:pPr marL="171450" indent="-171450" algn="l">
              <a:spcAft>
                <a:spcPts val="800"/>
              </a:spcAft>
              <a:buFont typeface="Arial" panose="020B0604020202020204" pitchFamily="34" charset="0"/>
              <a:buChar char="•"/>
            </a:pPr>
            <a:r>
              <a:rPr lang="en-GB" sz="1150" dirty="0">
                <a:solidFill>
                  <a:srgbClr val="1A1A1A"/>
                </a:solidFill>
                <a:latin typeface="Helvetica Neue" panose="02000503000000020004" pitchFamily="2" charset="0"/>
                <a:ea typeface="Helvetica Neue" panose="02000503000000020004" pitchFamily="2" charset="0"/>
                <a:cs typeface="Helvetica Neue" panose="02000503000000020004" pitchFamily="2" charset="0"/>
              </a:rPr>
              <a:t>Seeking resources, such as feedback, advice and learning opportunities</a:t>
            </a:r>
          </a:p>
          <a:p>
            <a:pPr marL="171450" indent="-171450" algn="l">
              <a:spcAft>
                <a:spcPts val="800"/>
              </a:spcAft>
              <a:buFont typeface="Arial" panose="020B0604020202020204" pitchFamily="34" charset="0"/>
              <a:buChar char="•"/>
            </a:pPr>
            <a:r>
              <a:rPr lang="en-GB" sz="1150" dirty="0">
                <a:solidFill>
                  <a:srgbClr val="1A1A1A"/>
                </a:solidFill>
                <a:latin typeface="Helvetica Neue" panose="02000503000000020004" pitchFamily="2" charset="0"/>
                <a:ea typeface="Helvetica Neue" panose="02000503000000020004" pitchFamily="2" charset="0"/>
                <a:cs typeface="Helvetica Neue" panose="02000503000000020004" pitchFamily="2" charset="0"/>
              </a:rPr>
              <a:t>Seeking challenges, such as taking on new tasks or responsibilities</a:t>
            </a:r>
          </a:p>
          <a:p>
            <a:pPr marL="171450" indent="-171450" algn="l">
              <a:spcAft>
                <a:spcPts val="800"/>
              </a:spcAft>
              <a:buFont typeface="Arial" panose="020B0604020202020204" pitchFamily="34" charset="0"/>
              <a:buChar char="•"/>
            </a:pPr>
            <a:r>
              <a:rPr lang="en-GB" sz="1150" dirty="0">
                <a:solidFill>
                  <a:srgbClr val="1A1A1A"/>
                </a:solidFill>
                <a:latin typeface="Helvetica Neue" panose="02000503000000020004" pitchFamily="2" charset="0"/>
                <a:ea typeface="Helvetica Neue" panose="02000503000000020004" pitchFamily="2" charset="0"/>
                <a:cs typeface="Helvetica Neue" panose="02000503000000020004" pitchFamily="2" charset="0"/>
              </a:rPr>
              <a:t>Reducing demands, such as trying to make work less emotionally or mentally intense</a:t>
            </a:r>
          </a:p>
          <a:p>
            <a:pPr marL="171450" indent="-171450" algn="l">
              <a:spcAft>
                <a:spcPts val="800"/>
              </a:spcAft>
              <a:buFont typeface="Arial" panose="020B0604020202020204" pitchFamily="34" charset="0"/>
              <a:buChar char="•"/>
            </a:pPr>
            <a:r>
              <a:rPr sz="1150" dirty="0">
                <a:solidFill>
                  <a:srgbClr val="1A1A1A"/>
                </a:solidFill>
                <a:latin typeface="Helvetica Neue" panose="02000503000000020004" pitchFamily="2" charset="0"/>
                <a:ea typeface="Helvetica Neue" panose="02000503000000020004" pitchFamily="2" charset="0"/>
                <a:cs typeface="Helvetica Neue" panose="02000503000000020004" pitchFamily="2" charset="0"/>
              </a:rPr>
              <a:t>Tracked over time during the change effort</a:t>
            </a:r>
          </a:p>
        </p:txBody>
      </p:sp>
      <p:sp>
        <p:nvSpPr>
          <p:cNvPr id="9" name="Rounded Rectangle 8"/>
          <p:cNvSpPr/>
          <p:nvPr/>
        </p:nvSpPr>
        <p:spPr>
          <a:xfrm>
            <a:off x="6089904" y="2091690"/>
            <a:ext cx="2697480" cy="502920"/>
          </a:xfrm>
          <a:prstGeom prst="roundRect">
            <a:avLst>
              <a:gd name="adj" fmla="val 8000"/>
            </a:avLst>
          </a:prstGeom>
          <a:solidFill>
            <a:srgbClr val="DF4BDA"/>
          </a:solidFill>
          <a:ln>
            <a:no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t"/>
          <a:lstStyle/>
          <a:p>
            <a:pPr algn="ctr"/>
            <a:r>
              <a:rPr sz="1300" b="1" i="0">
                <a:solidFill>
                  <a:srgbClr val="FFFFFF"/>
                </a:solidFill>
                <a:latin typeface="Helvetica Neue" panose="02000503000000020004" pitchFamily="2" charset="0"/>
                <a:ea typeface="Helvetica Neue" panose="02000503000000020004" pitchFamily="2" charset="0"/>
                <a:cs typeface="Helvetica Neue" panose="02000503000000020004" pitchFamily="2" charset="0"/>
              </a:rPr>
              <a:t>KEY FINDINGS</a:t>
            </a:r>
          </a:p>
        </p:txBody>
      </p:sp>
      <p:sp>
        <p:nvSpPr>
          <p:cNvPr id="10" name="Rounded Rectangle 9"/>
          <p:cNvSpPr/>
          <p:nvPr/>
        </p:nvSpPr>
        <p:spPr>
          <a:xfrm>
            <a:off x="6089904" y="2423160"/>
            <a:ext cx="2697480" cy="2743200"/>
          </a:xfrm>
          <a:prstGeom prst="roundRect">
            <a:avLst>
              <a:gd name="adj" fmla="val 8000"/>
            </a:avLst>
          </a:prstGeom>
          <a:solidFill>
            <a:srgbClr val="FFFFFF"/>
          </a:solidFill>
          <a:ln w="15240">
            <a:solidFill>
              <a:srgbClr val="DF4BDA"/>
            </a:solidFill>
          </a:ln>
          <a:effectLst/>
        </p:spPr>
        <p:style>
          <a:lnRef idx="1">
            <a:schemeClr val="accent1"/>
          </a:lnRef>
          <a:fillRef idx="3">
            <a:schemeClr val="accent1"/>
          </a:fillRef>
          <a:effectRef idx="2">
            <a:schemeClr val="accent1"/>
          </a:effectRef>
          <a:fontRef idx="minor">
            <a:schemeClr val="lt1"/>
          </a:fontRef>
        </p:style>
        <p:txBody>
          <a:bodyPr wrap="square" lIns="164592" tIns="182880" rIns="164592" bIns="137160" rtlCol="0" anchor="t"/>
          <a:lstStyle/>
          <a:p>
            <a:pPr marL="171450" indent="-171450" algn="l">
              <a:spcAft>
                <a:spcPts val="800"/>
              </a:spcAft>
              <a:buFont typeface="Arial" panose="020B0604020202020204" pitchFamily="34" charset="0"/>
              <a:buChar char="•"/>
            </a:pPr>
            <a:r>
              <a:rPr lang="en-GB" sz="1150" dirty="0">
                <a:solidFill>
                  <a:srgbClr val="1A1A1A"/>
                </a:solidFill>
                <a:latin typeface="Helvetica Neue" panose="02000503000000020004" pitchFamily="2" charset="0"/>
                <a:ea typeface="Helvetica Neue" panose="02000503000000020004" pitchFamily="2" charset="0"/>
                <a:cs typeface="Helvetica Neue" panose="02000503000000020004" pitchFamily="2" charset="0"/>
              </a:rPr>
              <a:t>Good change communication encouraged more job crafting among promotion-focused employees</a:t>
            </a:r>
          </a:p>
          <a:p>
            <a:pPr marL="171450" indent="-171450" algn="l">
              <a:spcAft>
                <a:spcPts val="800"/>
              </a:spcAft>
              <a:buFont typeface="Arial" panose="020B0604020202020204" pitchFamily="34" charset="0"/>
              <a:buChar char="•"/>
            </a:pPr>
            <a:r>
              <a:rPr lang="en-GB" sz="1150" dirty="0">
                <a:solidFill>
                  <a:srgbClr val="1A1A1A"/>
                </a:solidFill>
                <a:latin typeface="Helvetica Neue" panose="02000503000000020004" pitchFamily="2" charset="0"/>
                <a:ea typeface="Helvetica Neue" panose="02000503000000020004" pitchFamily="2" charset="0"/>
                <a:cs typeface="Helvetica Neue" panose="02000503000000020004" pitchFamily="2" charset="0"/>
              </a:rPr>
              <a:t>Seeking resources was linked to higher work engagement</a:t>
            </a:r>
          </a:p>
          <a:p>
            <a:pPr marL="171450" indent="-171450" algn="l">
              <a:spcAft>
                <a:spcPts val="800"/>
              </a:spcAft>
              <a:buFont typeface="Arial" panose="020B0604020202020204" pitchFamily="34" charset="0"/>
              <a:buChar char="•"/>
            </a:pPr>
            <a:r>
              <a:rPr lang="en-GB" sz="1150" dirty="0">
                <a:solidFill>
                  <a:srgbClr val="1A1A1A"/>
                </a:solidFill>
                <a:latin typeface="Helvetica Neue" panose="02000503000000020004" pitchFamily="2" charset="0"/>
                <a:ea typeface="Helvetica Neue" panose="02000503000000020004" pitchFamily="2" charset="0"/>
                <a:cs typeface="Helvetica Neue" panose="02000503000000020004" pitchFamily="2" charset="0"/>
              </a:rPr>
              <a:t>Seeking challenges was linked to higher adaptivity</a:t>
            </a:r>
          </a:p>
          <a:p>
            <a:pPr marL="171450" indent="-171450" algn="l">
              <a:spcAft>
                <a:spcPts val="800"/>
              </a:spcAft>
              <a:buFont typeface="Arial" panose="020B0604020202020204" pitchFamily="34" charset="0"/>
              <a:buChar char="•"/>
            </a:pPr>
            <a:r>
              <a:rPr lang="en-GB" sz="1150" dirty="0">
                <a:solidFill>
                  <a:srgbClr val="1A1A1A"/>
                </a:solidFill>
                <a:latin typeface="Helvetica Neue" panose="02000503000000020004" pitchFamily="2" charset="0"/>
                <a:ea typeface="Helvetica Neue" panose="02000503000000020004" pitchFamily="2" charset="0"/>
                <a:cs typeface="Helvetica Neue" panose="02000503000000020004" pitchFamily="2" charset="0"/>
              </a:rPr>
              <a:t>Reducing demands was linked to lower work engagement</a:t>
            </a:r>
            <a:endParaRPr sz="1150" dirty="0">
              <a:solidFill>
                <a:srgbClr val="1A1A1A"/>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Rounded Rectangle 10"/>
          <p:cNvSpPr/>
          <p:nvPr/>
        </p:nvSpPr>
        <p:spPr>
          <a:xfrm>
            <a:off x="8906256" y="2091690"/>
            <a:ext cx="2697480" cy="502920"/>
          </a:xfrm>
          <a:prstGeom prst="roundRect">
            <a:avLst>
              <a:gd name="adj" fmla="val 8000"/>
            </a:avLst>
          </a:prstGeom>
          <a:solidFill>
            <a:srgbClr val="537FFF"/>
          </a:solidFill>
          <a:ln>
            <a:no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t"/>
          <a:lstStyle/>
          <a:p>
            <a:pPr algn="ctr"/>
            <a:r>
              <a:rPr sz="1300" b="1" i="0">
                <a:solidFill>
                  <a:srgbClr val="FFFFFF"/>
                </a:solidFill>
                <a:latin typeface="Helvetica Neue" panose="02000503000000020004" pitchFamily="2" charset="0"/>
                <a:ea typeface="Helvetica Neue" panose="02000503000000020004" pitchFamily="2" charset="0"/>
                <a:cs typeface="Helvetica Neue" panose="02000503000000020004" pitchFamily="2" charset="0"/>
              </a:rPr>
              <a:t>IMPLICATION</a:t>
            </a:r>
          </a:p>
        </p:txBody>
      </p:sp>
      <p:sp>
        <p:nvSpPr>
          <p:cNvPr id="12" name="Rounded Rectangle 11"/>
          <p:cNvSpPr/>
          <p:nvPr/>
        </p:nvSpPr>
        <p:spPr>
          <a:xfrm>
            <a:off x="8906256" y="2423160"/>
            <a:ext cx="2697480" cy="2743200"/>
          </a:xfrm>
          <a:prstGeom prst="roundRect">
            <a:avLst>
              <a:gd name="adj" fmla="val 8000"/>
            </a:avLst>
          </a:prstGeom>
          <a:solidFill>
            <a:srgbClr val="FFFFFF"/>
          </a:solidFill>
          <a:ln w="15240">
            <a:solidFill>
              <a:srgbClr val="537FFF"/>
            </a:solidFill>
          </a:ln>
          <a:effectLst/>
        </p:spPr>
        <p:style>
          <a:lnRef idx="1">
            <a:schemeClr val="accent1"/>
          </a:lnRef>
          <a:fillRef idx="3">
            <a:schemeClr val="accent1"/>
          </a:fillRef>
          <a:effectRef idx="2">
            <a:schemeClr val="accent1"/>
          </a:effectRef>
          <a:fontRef idx="minor">
            <a:schemeClr val="lt1"/>
          </a:fontRef>
        </p:style>
        <p:txBody>
          <a:bodyPr wrap="square" lIns="164592" tIns="182880" rIns="164592" bIns="137160" rtlCol="0" anchor="t"/>
          <a:lstStyle/>
          <a:p>
            <a:pPr marL="171450" indent="-171450" algn="l">
              <a:spcAft>
                <a:spcPts val="800"/>
              </a:spcAft>
              <a:buFont typeface="Arial" panose="020B0604020202020204" pitchFamily="34" charset="0"/>
              <a:buChar char="•"/>
            </a:pPr>
            <a:r>
              <a:rPr lang="en-GB" sz="1150" dirty="0">
                <a:solidFill>
                  <a:srgbClr val="1A1A1A"/>
                </a:solidFill>
                <a:latin typeface="Helvetica Neue" panose="02000503000000020004" pitchFamily="2" charset="0"/>
                <a:ea typeface="Helvetica Neue" panose="02000503000000020004" pitchFamily="2" charset="0"/>
                <a:cs typeface="Helvetica Neue" panose="02000503000000020004" pitchFamily="2" charset="0"/>
              </a:rPr>
              <a:t>Job crafting can help employees cope with and adapt to change</a:t>
            </a:r>
          </a:p>
          <a:p>
            <a:pPr marL="171450" indent="-171450" algn="l">
              <a:spcAft>
                <a:spcPts val="800"/>
              </a:spcAft>
              <a:buFont typeface="Arial" panose="020B0604020202020204" pitchFamily="34" charset="0"/>
              <a:buChar char="•"/>
            </a:pPr>
            <a:r>
              <a:rPr lang="en-GB" sz="1150" dirty="0">
                <a:solidFill>
                  <a:srgbClr val="1A1A1A"/>
                </a:solidFill>
                <a:latin typeface="Helvetica Neue" panose="02000503000000020004" pitchFamily="2" charset="0"/>
                <a:ea typeface="Helvetica Neue" panose="02000503000000020004" pitchFamily="2" charset="0"/>
                <a:cs typeface="Helvetica Neue" panose="02000503000000020004" pitchFamily="2" charset="0"/>
              </a:rPr>
              <a:t>The type of crafting matters: not all crafting strategies are equally helpful</a:t>
            </a:r>
          </a:p>
          <a:p>
            <a:pPr marL="171450" indent="-171450" algn="l">
              <a:spcAft>
                <a:spcPts val="800"/>
              </a:spcAft>
              <a:buFont typeface="Arial" panose="020B0604020202020204" pitchFamily="34" charset="0"/>
              <a:buChar char="•"/>
            </a:pPr>
            <a:r>
              <a:rPr lang="en-GB" sz="1150" dirty="0">
                <a:solidFill>
                  <a:srgbClr val="1A1A1A"/>
                </a:solidFill>
                <a:latin typeface="Helvetica Neue" panose="02000503000000020004" pitchFamily="2" charset="0"/>
                <a:ea typeface="Helvetica Neue" panose="02000503000000020004" pitchFamily="2" charset="0"/>
                <a:cs typeface="Helvetica Neue" panose="02000503000000020004" pitchFamily="2" charset="0"/>
              </a:rPr>
              <a:t>During transformation, organizations should encourage resource-seeking and challenge-seeking, while monitoring demand-reduction patterns</a:t>
            </a:r>
            <a:endParaRPr sz="1150" dirty="0">
              <a:solidFill>
                <a:srgbClr val="1A1A1A"/>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Rounded Rectangle 12"/>
          <p:cNvSpPr/>
          <p:nvPr/>
        </p:nvSpPr>
        <p:spPr>
          <a:xfrm>
            <a:off x="457200" y="5497830"/>
            <a:ext cx="11274552" cy="774050"/>
          </a:xfrm>
          <a:prstGeom prst="roundRect">
            <a:avLst>
              <a:gd name="adj" fmla="val 10000"/>
            </a:avLst>
          </a:prstGeom>
          <a:solidFill>
            <a:srgbClr val="DF4BDA"/>
          </a:solidFill>
          <a:ln>
            <a:no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ctr"/>
          <a:lstStyle/>
          <a:p>
            <a:pPr algn="l"/>
            <a:r>
              <a:rPr sz="1100" b="1" i="0" dirty="0">
                <a:solidFill>
                  <a:srgbClr val="FFFFFF"/>
                </a:solidFill>
                <a:latin typeface="Helvetica Neue" panose="02000503000000020004" pitchFamily="2" charset="0"/>
                <a:ea typeface="Helvetica Neue" panose="02000503000000020004" pitchFamily="2" charset="0"/>
                <a:cs typeface="Helvetica Neue" panose="02000503000000020004" pitchFamily="2" charset="0"/>
              </a:rPr>
              <a:t>WHY THIS MATTERS</a:t>
            </a:r>
          </a:p>
          <a:p>
            <a:pPr algn="l"/>
            <a:r>
              <a:rPr lang="en-GB" sz="1200" b="0" i="0" dirty="0">
                <a:solidFill>
                  <a:srgbClr val="FFFFFF"/>
                </a:solidFill>
                <a:latin typeface="Helvetica Neue" panose="02000503000000020004" pitchFamily="2" charset="0"/>
                <a:ea typeface="Helvetica Neue" panose="02000503000000020004" pitchFamily="2" charset="0"/>
                <a:cs typeface="Helvetica Neue" panose="02000503000000020004" pitchFamily="2" charset="0"/>
              </a:rPr>
              <a:t>During change, the type of job crafting matters. Seeking resources supports engagement, seeking challenges supports adaptivity, while reducing demands may weaken engagement.</a:t>
            </a:r>
            <a:endParaRPr sz="1200" b="0" i="0" dirty="0">
              <a:solidFill>
                <a:srgbClr val="FFFFFF"/>
              </a:solidFill>
              <a:latin typeface="Helvetica Neue" panose="02000503000000020004" pitchFamily="2" charset="0"/>
              <a:ea typeface="Helvetica Neue" panose="02000503000000020004" pitchFamily="2" charset="0"/>
              <a:cs typeface="Helvetica Neue" panose="02000503000000020004" pitchFamily="2"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B9CAC-0C39-AE38-459B-7E7F094A14CE}"/>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B534B1C3-D9DB-6B69-391C-FAC0ECFA606A}"/>
              </a:ext>
            </a:extLst>
          </p:cNvPr>
          <p:cNvSpPr/>
          <p:nvPr/>
        </p:nvSpPr>
        <p:spPr>
          <a:xfrm>
            <a:off x="-1" y="0"/>
            <a:ext cx="5397191" cy="6857999"/>
          </a:xfrm>
          <a:prstGeom prst="rect">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5" name="Rectangle 2">
            <a:extLst>
              <a:ext uri="{FF2B5EF4-FFF2-40B4-BE49-F238E27FC236}">
                <a16:creationId xmlns:a16="http://schemas.microsoft.com/office/drawing/2014/main" id="{CAB172C0-7601-48A5-B4EC-2E9C5631E4E5}"/>
              </a:ext>
            </a:extLst>
          </p:cNvPr>
          <p:cNvSpPr>
            <a:spLocks noGrp="1" noChangeArrowheads="1"/>
          </p:cNvSpPr>
          <p:nvPr>
            <p:ph type="title"/>
          </p:nvPr>
        </p:nvSpPr>
        <p:spPr bwMode="auto">
          <a:xfrm>
            <a:off x="838201" y="704742"/>
            <a:ext cx="4057184"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kumimoji="0" lang="en-GB" altLang="en-GR" sz="3600" u="none" strike="noStrike" cap="none" normalizeH="0" baseline="0" dirty="0">
                <a:ln>
                  <a:noFill/>
                </a:ln>
                <a:solidFill>
                  <a:schemeClr val="bg1"/>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Job Crafting &amp; Artificial Intelligence (AI)</a:t>
            </a:r>
          </a:p>
        </p:txBody>
      </p:sp>
      <p:sp>
        <p:nvSpPr>
          <p:cNvPr id="6" name="Rectangle 3">
            <a:extLst>
              <a:ext uri="{FF2B5EF4-FFF2-40B4-BE49-F238E27FC236}">
                <a16:creationId xmlns:a16="http://schemas.microsoft.com/office/drawing/2014/main" id="{D872C5C5-D5A3-BC79-F851-424E51AC8296}"/>
              </a:ext>
            </a:extLst>
          </p:cNvPr>
          <p:cNvSpPr>
            <a:spLocks noChangeArrowheads="1"/>
          </p:cNvSpPr>
          <p:nvPr/>
        </p:nvSpPr>
        <p:spPr bwMode="auto">
          <a:xfrm>
            <a:off x="838201" y="2690669"/>
            <a:ext cx="405718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Why does AI strengthen the importance of Job Crafting?</a:t>
            </a:r>
            <a:endParaRPr kumimoji="0" lang="en-GR" altLang="en-GR" sz="18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15" name="Group 14">
            <a:extLst>
              <a:ext uri="{FF2B5EF4-FFF2-40B4-BE49-F238E27FC236}">
                <a16:creationId xmlns:a16="http://schemas.microsoft.com/office/drawing/2014/main" id="{2F30D61F-47DD-ADC6-8510-B0798E5DFA43}"/>
              </a:ext>
            </a:extLst>
          </p:cNvPr>
          <p:cNvGrpSpPr/>
          <p:nvPr/>
        </p:nvGrpSpPr>
        <p:grpSpPr>
          <a:xfrm>
            <a:off x="5733587" y="565820"/>
            <a:ext cx="6228000" cy="5726357"/>
            <a:chOff x="5645693" y="934560"/>
            <a:chExt cx="6228000" cy="5726357"/>
          </a:xfrm>
        </p:grpSpPr>
        <p:grpSp>
          <p:nvGrpSpPr>
            <p:cNvPr id="7" name="Group 6">
              <a:extLst>
                <a:ext uri="{FF2B5EF4-FFF2-40B4-BE49-F238E27FC236}">
                  <a16:creationId xmlns:a16="http://schemas.microsoft.com/office/drawing/2014/main" id="{BCBA96A3-743A-32C1-4389-EC2D63C79B78}"/>
                </a:ext>
              </a:extLst>
            </p:cNvPr>
            <p:cNvGrpSpPr/>
            <p:nvPr/>
          </p:nvGrpSpPr>
          <p:grpSpPr>
            <a:xfrm>
              <a:off x="5645693" y="934560"/>
              <a:ext cx="6228000" cy="1756109"/>
              <a:chOff x="6669358" y="4119713"/>
              <a:chExt cx="4762500" cy="1756980"/>
            </a:xfrm>
          </p:grpSpPr>
          <p:sp>
            <p:nvSpPr>
              <p:cNvPr id="8" name="Rectangle 7">
                <a:extLst>
                  <a:ext uri="{FF2B5EF4-FFF2-40B4-BE49-F238E27FC236}">
                    <a16:creationId xmlns:a16="http://schemas.microsoft.com/office/drawing/2014/main" id="{4027D418-C986-DEDD-EF43-2CD8EB2CAFCE}"/>
                  </a:ext>
                </a:extLst>
              </p:cNvPr>
              <p:cNvSpPr>
                <a:spLocks noChangeArrowheads="1"/>
              </p:cNvSpPr>
              <p:nvPr/>
            </p:nvSpPr>
            <p:spPr bwMode="auto">
              <a:xfrm>
                <a:off x="6741840" y="4490119"/>
                <a:ext cx="4617535" cy="1016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algn="ctr" eaLnBrk="0" fontAlgn="base" hangingPunct="0">
                  <a:spcBef>
                    <a:spcPct val="0"/>
                  </a:spcBef>
                  <a:spcAft>
                    <a:spcPct val="0"/>
                  </a:spcAft>
                </a:pPr>
                <a:r>
                  <a:rPr kumimoji="0" lang="en-GB" altLang="en-GR" sz="200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The introduction of AI transforms roles, responsibilities, processes, and the collaboration between humans and algorithms.</a:t>
                </a:r>
                <a:endParaRPr kumimoji="0" lang="el-GR" altLang="en-GR" sz="2000" i="0"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Rounded Rectangle 8">
                <a:extLst>
                  <a:ext uri="{FF2B5EF4-FFF2-40B4-BE49-F238E27FC236}">
                    <a16:creationId xmlns:a16="http://schemas.microsoft.com/office/drawing/2014/main" id="{E3AB613F-98EA-1CEE-ED48-F58DC5E26639}"/>
                  </a:ext>
                </a:extLst>
              </p:cNvPr>
              <p:cNvSpPr/>
              <p:nvPr/>
            </p:nvSpPr>
            <p:spPr>
              <a:xfrm>
                <a:off x="6669358" y="4119713"/>
                <a:ext cx="4762500" cy="1756980"/>
              </a:xfrm>
              <a:prstGeom prst="roundRect">
                <a:avLst>
                  <a:gd name="adj" fmla="val 50000"/>
                </a:avLst>
              </a:prstGeom>
              <a:noFill/>
              <a:ln>
                <a:solidFill>
                  <a:srgbClr val="DF4B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10" name="Group 9">
              <a:extLst>
                <a:ext uri="{FF2B5EF4-FFF2-40B4-BE49-F238E27FC236}">
                  <a16:creationId xmlns:a16="http://schemas.microsoft.com/office/drawing/2014/main" id="{6BED6718-6E26-0CD5-06C8-3859A194A79B}"/>
                </a:ext>
              </a:extLst>
            </p:cNvPr>
            <p:cNvGrpSpPr/>
            <p:nvPr/>
          </p:nvGrpSpPr>
          <p:grpSpPr>
            <a:xfrm>
              <a:off x="5645693" y="2919684"/>
              <a:ext cx="6228000" cy="1756109"/>
              <a:chOff x="6669358" y="4119713"/>
              <a:chExt cx="4762500" cy="1756980"/>
            </a:xfrm>
          </p:grpSpPr>
          <p:sp>
            <p:nvSpPr>
              <p:cNvPr id="13" name="Rectangle 12">
                <a:extLst>
                  <a:ext uri="{FF2B5EF4-FFF2-40B4-BE49-F238E27FC236}">
                    <a16:creationId xmlns:a16="http://schemas.microsoft.com/office/drawing/2014/main" id="{0B756EB5-B715-4EB1-5CD1-2C2F6F174C94}"/>
                  </a:ext>
                </a:extLst>
              </p:cNvPr>
              <p:cNvSpPr>
                <a:spLocks noChangeArrowheads="1"/>
              </p:cNvSpPr>
              <p:nvPr/>
            </p:nvSpPr>
            <p:spPr bwMode="auto">
              <a:xfrm>
                <a:off x="6741840" y="4537236"/>
                <a:ext cx="4617535" cy="101616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algn="ctr" eaLnBrk="0" fontAlgn="base" hangingPunct="0">
                  <a:spcBef>
                    <a:spcPct val="0"/>
                  </a:spcBef>
                  <a:spcAft>
                    <a:spcPct val="0"/>
                  </a:spcAft>
                </a:pPr>
                <a:r>
                  <a:rPr lang="en-GB" altLang="en-GR" sz="2000" dirty="0">
                    <a:latin typeface="Helvetica Neue" panose="02000503000000020004" pitchFamily="2" charset="0"/>
                    <a:ea typeface="Helvetica Neue" panose="02000503000000020004" pitchFamily="2" charset="0"/>
                    <a:cs typeface="Helvetica Neue" panose="02000503000000020004" pitchFamily="2" charset="0"/>
                  </a:rPr>
                  <a:t>Changes are fast, dynamic, and differentiated across employees → top-down redesign is no longer sufficient.</a:t>
                </a:r>
                <a:endParaRPr lang="el-GR" altLang="en-GR" sz="20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 name="Rounded Rectangle 13">
                <a:extLst>
                  <a:ext uri="{FF2B5EF4-FFF2-40B4-BE49-F238E27FC236}">
                    <a16:creationId xmlns:a16="http://schemas.microsoft.com/office/drawing/2014/main" id="{3CEAD479-218A-5A92-FD93-168E92207E6A}"/>
                  </a:ext>
                </a:extLst>
              </p:cNvPr>
              <p:cNvSpPr/>
              <p:nvPr/>
            </p:nvSpPr>
            <p:spPr>
              <a:xfrm>
                <a:off x="6669358" y="4119713"/>
                <a:ext cx="4762500" cy="1756980"/>
              </a:xfrm>
              <a:prstGeom prst="roundRect">
                <a:avLst>
                  <a:gd name="adj" fmla="val 50000"/>
                </a:avLst>
              </a:prstGeom>
              <a:noFill/>
              <a:ln>
                <a:solidFill>
                  <a:srgbClr val="F7B2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16" name="Group 15">
              <a:extLst>
                <a:ext uri="{FF2B5EF4-FFF2-40B4-BE49-F238E27FC236}">
                  <a16:creationId xmlns:a16="http://schemas.microsoft.com/office/drawing/2014/main" id="{C6EE52EB-1945-2EF2-6D40-3651806752FF}"/>
                </a:ext>
              </a:extLst>
            </p:cNvPr>
            <p:cNvGrpSpPr/>
            <p:nvPr/>
          </p:nvGrpSpPr>
          <p:grpSpPr>
            <a:xfrm>
              <a:off x="5645693" y="4904808"/>
              <a:ext cx="6228000" cy="1756109"/>
              <a:chOff x="6669358" y="4119713"/>
              <a:chExt cx="4762500" cy="1756980"/>
            </a:xfrm>
          </p:grpSpPr>
          <p:sp>
            <p:nvSpPr>
              <p:cNvPr id="17" name="Rectangle 16">
                <a:extLst>
                  <a:ext uri="{FF2B5EF4-FFF2-40B4-BE49-F238E27FC236}">
                    <a16:creationId xmlns:a16="http://schemas.microsoft.com/office/drawing/2014/main" id="{914C18DA-DBDA-64A1-C873-02D1AA38415A}"/>
                  </a:ext>
                </a:extLst>
              </p:cNvPr>
              <p:cNvSpPr>
                <a:spLocks noChangeArrowheads="1"/>
              </p:cNvSpPr>
              <p:nvPr/>
            </p:nvSpPr>
            <p:spPr bwMode="auto">
              <a:xfrm>
                <a:off x="6741840" y="4490124"/>
                <a:ext cx="4617535" cy="101616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algn="ctr" eaLnBrk="0" fontAlgn="base" hangingPunct="0">
                  <a:spcBef>
                    <a:spcPct val="0"/>
                  </a:spcBef>
                  <a:spcAft>
                    <a:spcPct val="0"/>
                  </a:spcAft>
                </a:pPr>
                <a:r>
                  <a:rPr lang="en-GB" altLang="en-GR" sz="2000" dirty="0">
                    <a:latin typeface="Helvetica Neue" panose="02000503000000020004" pitchFamily="2" charset="0"/>
                    <a:ea typeface="Helvetica Neue" panose="02000503000000020004" pitchFamily="2" charset="0"/>
                    <a:cs typeface="Helvetica Neue" panose="02000503000000020004" pitchFamily="2" charset="0"/>
                  </a:rPr>
                  <a:t>Job crafting functions as an individual mechanism of adaptation to environments of algorithmic governance.</a:t>
                </a:r>
                <a:endParaRPr lang="el-GR" altLang="en-GR" sz="20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Rounded Rectangle 17">
                <a:extLst>
                  <a:ext uri="{FF2B5EF4-FFF2-40B4-BE49-F238E27FC236}">
                    <a16:creationId xmlns:a16="http://schemas.microsoft.com/office/drawing/2014/main" id="{671A1DE7-4D25-2E18-352D-4040ED4F45BE}"/>
                  </a:ext>
                </a:extLst>
              </p:cNvPr>
              <p:cNvSpPr/>
              <p:nvPr/>
            </p:nvSpPr>
            <p:spPr>
              <a:xfrm>
                <a:off x="6669358" y="4119713"/>
                <a:ext cx="4762500" cy="1756980"/>
              </a:xfrm>
              <a:prstGeom prst="roundRect">
                <a:avLst>
                  <a:gd name="adj" fmla="val 50000"/>
                </a:avLst>
              </a:prstGeom>
              <a:noFill/>
              <a:ln>
                <a:solidFill>
                  <a:srgbClr val="537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tx1"/>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pic>
        <p:nvPicPr>
          <p:cNvPr id="4" name="Graphic 3">
            <a:extLst>
              <a:ext uri="{FF2B5EF4-FFF2-40B4-BE49-F238E27FC236}">
                <a16:creationId xmlns:a16="http://schemas.microsoft.com/office/drawing/2014/main" id="{69E4D8DF-35FA-E51A-038D-040C873D386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3002" y="3337000"/>
            <a:ext cx="3351183" cy="3351183"/>
          </a:xfrm>
          <a:prstGeom prst="rect">
            <a:avLst/>
          </a:prstGeom>
        </p:spPr>
      </p:pic>
    </p:spTree>
    <p:extLst>
      <p:ext uri="{BB962C8B-B14F-4D97-AF65-F5344CB8AC3E}">
        <p14:creationId xmlns:p14="http://schemas.microsoft.com/office/powerpoint/2010/main" val="13168070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04E13-275B-F35C-3F69-9BCAFCD68059}"/>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C28E7045-927E-FF48-BD5D-806320F6EABC}"/>
              </a:ext>
            </a:extLst>
          </p:cNvPr>
          <p:cNvSpPr/>
          <p:nvPr/>
        </p:nvSpPr>
        <p:spPr>
          <a:xfrm>
            <a:off x="0" y="2829272"/>
            <a:ext cx="4068000" cy="4028727"/>
          </a:xfrm>
          <a:prstGeom prst="rect">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5" name="Rectangle 2">
            <a:extLst>
              <a:ext uri="{FF2B5EF4-FFF2-40B4-BE49-F238E27FC236}">
                <a16:creationId xmlns:a16="http://schemas.microsoft.com/office/drawing/2014/main" id="{35CFBE0B-B5D2-29BC-EFAB-297AB54ADFEB}"/>
              </a:ext>
            </a:extLst>
          </p:cNvPr>
          <p:cNvSpPr>
            <a:spLocks noGrp="1" noChangeArrowheads="1"/>
          </p:cNvSpPr>
          <p:nvPr>
            <p:ph type="title"/>
          </p:nvPr>
        </p:nvSpPr>
        <p:spPr bwMode="auto">
          <a:xfrm>
            <a:off x="838200" y="704742"/>
            <a:ext cx="563204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kumimoji="0" lang="en-GB" altLang="en-GR" sz="3600" u="none" strike="noStrike" cap="none" normalizeH="0" baseline="0" dirty="0">
                <a:ln>
                  <a:noFill/>
                </a:ln>
                <a:effectLst/>
                <a:latin typeface="Helvetica Neue Medium" panose="02000503000000020004" pitchFamily="2" charset="0"/>
                <a:ea typeface="Helvetica Neue Medium" panose="02000503000000020004" pitchFamily="2" charset="0"/>
                <a:cs typeface="Helvetica Neue Medium" panose="02000503000000020004" pitchFamily="2" charset="0"/>
              </a:rPr>
              <a:t>Job Crafting &amp; Artificial Intelligence (AI)</a:t>
            </a:r>
          </a:p>
        </p:txBody>
      </p:sp>
      <p:sp>
        <p:nvSpPr>
          <p:cNvPr id="6" name="Rectangle 3">
            <a:extLst>
              <a:ext uri="{FF2B5EF4-FFF2-40B4-BE49-F238E27FC236}">
                <a16:creationId xmlns:a16="http://schemas.microsoft.com/office/drawing/2014/main" id="{C32053A8-D83B-15DA-B3D6-11B5A9D88941}"/>
              </a:ext>
            </a:extLst>
          </p:cNvPr>
          <p:cNvSpPr>
            <a:spLocks noChangeArrowheads="1"/>
          </p:cNvSpPr>
          <p:nvPr/>
        </p:nvSpPr>
        <p:spPr bwMode="auto">
          <a:xfrm>
            <a:off x="838200" y="1905506"/>
            <a:ext cx="58307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2400" b="0" i="1"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rPr>
              <a:t>Three Core Linking Mechanisms</a:t>
            </a:r>
            <a:endParaRPr kumimoji="0" lang="en-GR" altLang="en-GR" sz="2400" b="0" i="1" u="none" strike="noStrike" cap="none" normalizeH="0" baseline="0" dirty="0">
              <a:ln>
                <a:noFill/>
              </a:ln>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Rectangle 3">
            <a:extLst>
              <a:ext uri="{FF2B5EF4-FFF2-40B4-BE49-F238E27FC236}">
                <a16:creationId xmlns:a16="http://schemas.microsoft.com/office/drawing/2014/main" id="{BBF9CC1C-1284-2234-A513-C613D142F37F}"/>
              </a:ext>
            </a:extLst>
          </p:cNvPr>
          <p:cNvSpPr/>
          <p:nvPr/>
        </p:nvSpPr>
        <p:spPr>
          <a:xfrm>
            <a:off x="4062000" y="2829273"/>
            <a:ext cx="4068000" cy="4028727"/>
          </a:xfrm>
          <a:prstGeom prst="rect">
            <a:avLst/>
          </a:prstGeom>
          <a:solidFill>
            <a:srgbClr val="F7B2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2" name="Rectangle 11">
            <a:extLst>
              <a:ext uri="{FF2B5EF4-FFF2-40B4-BE49-F238E27FC236}">
                <a16:creationId xmlns:a16="http://schemas.microsoft.com/office/drawing/2014/main" id="{539479F1-E94D-E648-FB6D-14EEF81A794F}"/>
              </a:ext>
            </a:extLst>
          </p:cNvPr>
          <p:cNvSpPr/>
          <p:nvPr/>
        </p:nvSpPr>
        <p:spPr>
          <a:xfrm>
            <a:off x="8124000" y="2829272"/>
            <a:ext cx="4068000" cy="4028727"/>
          </a:xfrm>
          <a:prstGeom prst="rect">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5" name="Rectangle 1">
            <a:extLst>
              <a:ext uri="{FF2B5EF4-FFF2-40B4-BE49-F238E27FC236}">
                <a16:creationId xmlns:a16="http://schemas.microsoft.com/office/drawing/2014/main" id="{DD4E9CE9-05D4-E950-F918-3CE3490BEDD9}"/>
              </a:ext>
            </a:extLst>
          </p:cNvPr>
          <p:cNvSpPr>
            <a:spLocks noChangeArrowheads="1"/>
          </p:cNvSpPr>
          <p:nvPr/>
        </p:nvSpPr>
        <p:spPr bwMode="auto">
          <a:xfrm>
            <a:off x="402661" y="3088751"/>
            <a:ext cx="325667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algn="ctr" defTabSz="914400" rtl="0" eaLnBrk="0" fontAlgn="base" latinLnBrk="0" hangingPunct="0">
              <a:lnSpc>
                <a:spcPct val="100000"/>
              </a:lnSpc>
              <a:spcBef>
                <a:spcPct val="0"/>
              </a:spcBef>
              <a:spcAft>
                <a:spcPct val="0"/>
              </a:spcAft>
              <a:buClrTx/>
              <a:buSzTx/>
              <a:tabLst/>
            </a:pPr>
            <a:r>
              <a:rPr kumimoji="0" lang="en-GB" altLang="en-GR"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AI → New Demands &amp; New Resources → Job Crafting</a:t>
            </a:r>
          </a:p>
        </p:txBody>
      </p:sp>
      <p:sp>
        <p:nvSpPr>
          <p:cNvPr id="2" name="Rectangle 1">
            <a:extLst>
              <a:ext uri="{FF2B5EF4-FFF2-40B4-BE49-F238E27FC236}">
                <a16:creationId xmlns:a16="http://schemas.microsoft.com/office/drawing/2014/main" id="{EE73E3D9-6604-D307-4C7D-2C55E96BFA97}"/>
              </a:ext>
            </a:extLst>
          </p:cNvPr>
          <p:cNvSpPr>
            <a:spLocks noChangeArrowheads="1"/>
          </p:cNvSpPr>
          <p:nvPr/>
        </p:nvSpPr>
        <p:spPr bwMode="auto">
          <a:xfrm>
            <a:off x="231137" y="3881612"/>
            <a:ext cx="3599726"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6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New demands: </a:t>
            </a:r>
            <a:r>
              <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digital skills, continuous learning, algorithmic monitoring.</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6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New resources: </a:t>
            </a:r>
            <a:r>
              <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automation of routine work, data analytics, immediate feedback.</a:t>
            </a:r>
          </a:p>
          <a:p>
            <a:pPr marR="0" lvl="0" algn="l" defTabSz="914400" rtl="0" eaLnBrk="0" fontAlgn="base" latinLnBrk="0" hangingPunct="0">
              <a:lnSpc>
                <a:spcPct val="100000"/>
              </a:lnSpc>
              <a:spcBef>
                <a:spcPct val="0"/>
              </a:spcBef>
              <a:spcAft>
                <a:spcPct val="0"/>
              </a:spcAft>
              <a:buClrTx/>
              <a:buSzTx/>
              <a:tabLst/>
            </a:pPr>
            <a:endParaRPr kumimoji="0" lang="en-GB" altLang="en-GR" sz="16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R="0" lvl="0" algn="l" defTabSz="914400" rtl="0" eaLnBrk="0" fontAlgn="base" latinLnBrk="0" hangingPunct="0">
              <a:lnSpc>
                <a:spcPct val="100000"/>
              </a:lnSpc>
              <a:spcBef>
                <a:spcPct val="0"/>
              </a:spcBef>
              <a:spcAft>
                <a:spcPct val="0"/>
              </a:spcAft>
              <a:buClrTx/>
              <a:buSzTx/>
              <a:tabLst/>
            </a:pPr>
            <a:r>
              <a:rPr kumimoji="0" lang="en-GB" altLang="en-GR" sz="16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Employees develop crafting strategies in order to leverage the resources and limit the obstacles.</a:t>
            </a:r>
            <a:endParaRPr kumimoji="0" lang="en-GR"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Rectangle 1">
            <a:extLst>
              <a:ext uri="{FF2B5EF4-FFF2-40B4-BE49-F238E27FC236}">
                <a16:creationId xmlns:a16="http://schemas.microsoft.com/office/drawing/2014/main" id="{FF8ABC9C-2B2C-F524-F735-5F6192F417EA}"/>
              </a:ext>
            </a:extLst>
          </p:cNvPr>
          <p:cNvSpPr>
            <a:spLocks noChangeArrowheads="1"/>
          </p:cNvSpPr>
          <p:nvPr/>
        </p:nvSpPr>
        <p:spPr bwMode="auto">
          <a:xfrm>
            <a:off x="4467661" y="3088751"/>
            <a:ext cx="325667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algn="ctr" defTabSz="914400" rtl="0" eaLnBrk="0" fontAlgn="base" latinLnBrk="0" hangingPunct="0">
              <a:lnSpc>
                <a:spcPct val="100000"/>
              </a:lnSpc>
              <a:spcBef>
                <a:spcPct val="0"/>
              </a:spcBef>
              <a:spcAft>
                <a:spcPct val="0"/>
              </a:spcAft>
              <a:buClrTx/>
              <a:buSzTx/>
              <a:tabLst/>
            </a:pPr>
            <a:r>
              <a:rPr kumimoji="0" lang="en-GB" altLang="en-GR"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Job Crafting → Improved Human–AI Fit</a:t>
            </a:r>
          </a:p>
        </p:txBody>
      </p:sp>
      <p:sp>
        <p:nvSpPr>
          <p:cNvPr id="9" name="Rectangle 8">
            <a:extLst>
              <a:ext uri="{FF2B5EF4-FFF2-40B4-BE49-F238E27FC236}">
                <a16:creationId xmlns:a16="http://schemas.microsoft.com/office/drawing/2014/main" id="{2E15765B-BD9A-9707-EEAC-1273F9053191}"/>
              </a:ext>
            </a:extLst>
          </p:cNvPr>
          <p:cNvSpPr>
            <a:spLocks noChangeArrowheads="1"/>
          </p:cNvSpPr>
          <p:nvPr/>
        </p:nvSpPr>
        <p:spPr bwMode="auto">
          <a:xfrm>
            <a:off x="4296137" y="3881612"/>
            <a:ext cx="3599726"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Those who increase resources and challenges </a:t>
            </a:r>
            <a:r>
              <a:rPr kumimoji="0" lang="en-GB" altLang="en-GR" sz="16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adapt faster to new tools.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Autonomy, learning, and feedback-seeking make employee–AI collaboration smoother.</a:t>
            </a:r>
            <a:endParaRPr kumimoji="0" lang="en-GR"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Rectangle 1">
            <a:extLst>
              <a:ext uri="{FF2B5EF4-FFF2-40B4-BE49-F238E27FC236}">
                <a16:creationId xmlns:a16="http://schemas.microsoft.com/office/drawing/2014/main" id="{A6430A00-B360-C721-1D74-96641A2A1F43}"/>
              </a:ext>
            </a:extLst>
          </p:cNvPr>
          <p:cNvSpPr>
            <a:spLocks noChangeArrowheads="1"/>
          </p:cNvSpPr>
          <p:nvPr/>
        </p:nvSpPr>
        <p:spPr bwMode="auto">
          <a:xfrm>
            <a:off x="8451399" y="3088751"/>
            <a:ext cx="341920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a:r>
              <a:rPr kumimoji="0" lang="en-GB" altLang="en-GR"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AI &amp; Threat to Professional Identity</a:t>
            </a:r>
          </a:p>
        </p:txBody>
      </p:sp>
      <p:sp>
        <p:nvSpPr>
          <p:cNvPr id="14" name="Rectangle 13">
            <a:extLst>
              <a:ext uri="{FF2B5EF4-FFF2-40B4-BE49-F238E27FC236}">
                <a16:creationId xmlns:a16="http://schemas.microsoft.com/office/drawing/2014/main" id="{FCF0DC21-8FDF-1161-3613-CB0AC9213C93}"/>
              </a:ext>
            </a:extLst>
          </p:cNvPr>
          <p:cNvSpPr>
            <a:spLocks noChangeArrowheads="1"/>
          </p:cNvSpPr>
          <p:nvPr/>
        </p:nvSpPr>
        <p:spPr bwMode="auto">
          <a:xfrm>
            <a:off x="8361137" y="3881612"/>
            <a:ext cx="3599726"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Through job crafting, employees redefine their professional identity:</a:t>
            </a:r>
          </a:p>
          <a:p>
            <a:pPr marR="0" lvl="0" algn="l" defTabSz="914400" rtl="0" eaLnBrk="0" fontAlgn="base" latinLnBrk="0" hangingPunct="0">
              <a:lnSpc>
                <a:spcPct val="100000"/>
              </a:lnSpc>
              <a:spcBef>
                <a:spcPct val="0"/>
              </a:spcBef>
              <a:spcAft>
                <a:spcPct val="0"/>
              </a:spcAft>
              <a:buClrTx/>
              <a:buSzTx/>
              <a:tabLst/>
            </a:pPr>
            <a:endPar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they emphasize human skills that AI cannot perform</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they clarify where they add value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they adapt their role so that it remains meaningful</a:t>
            </a:r>
            <a:endParaRPr kumimoji="0" lang="en-GR"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3797219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20040"/>
            <a:ext cx="11247120" cy="640080"/>
          </a:xfrm>
          <a:prstGeom prst="rect">
            <a:avLst/>
          </a:prstGeom>
          <a:noFill/>
          <a:ln>
            <a:noFill/>
          </a:ln>
        </p:spPr>
        <p:txBody>
          <a:bodyPr wrap="square" lIns="137160" tIns="73152" rIns="137160" bIns="7315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3200" b="1" i="0" u="none" strike="noStrike" kern="1200" cap="none" spc="0" normalizeH="0" baseline="0" noProof="0" dirty="0">
                <a:ln>
                  <a:noFill/>
                </a:ln>
                <a:solidFill>
                  <a:srgbClr val="DF4BDA"/>
                </a:solidFill>
                <a:effectLst/>
                <a:uLnTx/>
                <a:uFillTx/>
                <a:latin typeface="Helvetica Neue" panose="02000503000000020004" pitchFamily="2" charset="0"/>
                <a:ea typeface="Helvetica Neue" panose="02000503000000020004" pitchFamily="2" charset="0"/>
                <a:cs typeface="Helvetica Neue" panose="02000503000000020004" pitchFamily="2" charset="0"/>
              </a:rPr>
              <a:t>From theory to practice: A job crafting intervention</a:t>
            </a:r>
          </a:p>
        </p:txBody>
      </p:sp>
      <p:sp>
        <p:nvSpPr>
          <p:cNvPr id="3" name="TextBox 2"/>
          <p:cNvSpPr txBox="1"/>
          <p:nvPr/>
        </p:nvSpPr>
        <p:spPr>
          <a:xfrm>
            <a:off x="457200" y="914400"/>
            <a:ext cx="11247120" cy="365760"/>
          </a:xfrm>
          <a:prstGeom prst="rect">
            <a:avLst/>
          </a:prstGeom>
          <a:noFill/>
          <a:ln>
            <a:noFill/>
          </a:ln>
        </p:spPr>
        <p:txBody>
          <a:bodyPr wrap="square" lIns="137160" tIns="73152" rIns="137160" bIns="7315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1" u="none" strike="noStrike" kern="1200" cap="none" spc="0" normalizeH="0" baseline="0" noProof="0">
                <a:ln>
                  <a:noFill/>
                </a:ln>
                <a:solidFill>
                  <a:srgbClr val="555555"/>
                </a:solidFill>
                <a:effectLst/>
                <a:uLnTx/>
                <a:uFillTx/>
                <a:latin typeface="Helvetica Neue" panose="02000503000000020004" pitchFamily="2" charset="0"/>
                <a:ea typeface="Helvetica Neue" panose="02000503000000020004" pitchFamily="2" charset="0"/>
                <a:cs typeface="Helvetica Neue" panose="02000503000000020004" pitchFamily="2" charset="0"/>
              </a:rPr>
              <a:t>Demerouti, Soyer, Vakola &amp; Xanthopoulou (2021) — Journal of Occupational and Organizational Psychology</a:t>
            </a:r>
          </a:p>
        </p:txBody>
      </p:sp>
      <p:sp>
        <p:nvSpPr>
          <p:cNvPr id="4" name="TextBox 3"/>
          <p:cNvSpPr txBox="1"/>
          <p:nvPr/>
        </p:nvSpPr>
        <p:spPr>
          <a:xfrm>
            <a:off x="457200" y="1371600"/>
            <a:ext cx="11247120" cy="347788"/>
          </a:xfrm>
          <a:prstGeom prst="rect">
            <a:avLst/>
          </a:prstGeom>
          <a:noFill/>
          <a:ln>
            <a:noFill/>
          </a:ln>
        </p:spPr>
        <p:txBody>
          <a:bodyPr wrap="square" lIns="137160" tIns="73152" rIns="137160" bIns="73152"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A quasi-experimental field study testing whether a structured job crafting intervention can support organizational change in a blue-collar setting.</a:t>
            </a:r>
            <a:endParaRPr kumimoji="0" sz="130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 name="Rounded Rectangle 4"/>
          <p:cNvSpPr/>
          <p:nvPr/>
        </p:nvSpPr>
        <p:spPr>
          <a:xfrm>
            <a:off x="457200" y="1988551"/>
            <a:ext cx="2697480" cy="502920"/>
          </a:xfrm>
          <a:prstGeom prst="roundRect">
            <a:avLst>
              <a:gd name="adj" fmla="val 8000"/>
            </a:avLst>
          </a:prstGeom>
          <a:solidFill>
            <a:srgbClr val="537FFF"/>
          </a:solidFill>
          <a:ln>
            <a:no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SETTING</a:t>
            </a:r>
          </a:p>
        </p:txBody>
      </p:sp>
      <p:sp>
        <p:nvSpPr>
          <p:cNvPr id="6" name="Rounded Rectangle 5"/>
          <p:cNvSpPr/>
          <p:nvPr/>
        </p:nvSpPr>
        <p:spPr>
          <a:xfrm>
            <a:off x="457200" y="2320021"/>
            <a:ext cx="2697480" cy="2743200"/>
          </a:xfrm>
          <a:prstGeom prst="roundRect">
            <a:avLst>
              <a:gd name="adj" fmla="val 8000"/>
            </a:avLst>
          </a:prstGeom>
          <a:solidFill>
            <a:srgbClr val="FFFFFF"/>
          </a:solidFill>
          <a:ln w="15240">
            <a:solidFill>
              <a:srgbClr val="537FFF"/>
            </a:solidFill>
          </a:ln>
          <a:effectLst/>
        </p:spPr>
        <p:style>
          <a:lnRef idx="1">
            <a:schemeClr val="accent1"/>
          </a:lnRef>
          <a:fillRef idx="3">
            <a:schemeClr val="accent1"/>
          </a:fillRef>
          <a:effectRef idx="2">
            <a:schemeClr val="accent1"/>
          </a:effectRef>
          <a:fontRef idx="minor">
            <a:schemeClr val="lt1"/>
          </a:fontRef>
        </p:style>
        <p:txBody>
          <a:bodyPr wrap="square" lIns="164592" tIns="182880" rIns="164592" bIns="137160" rtlCol="0" anchor="t"/>
          <a:lstStyle/>
          <a:p>
            <a:pPr marL="171450" marR="0" lvl="0" indent="-1714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15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Blue-collar employees in a retail logistics setting</a:t>
            </a:r>
          </a:p>
          <a:p>
            <a:pPr marL="171450" marR="0" lvl="0" indent="-1714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15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Organization trying to implement new safety procedures</a:t>
            </a:r>
          </a:p>
          <a:p>
            <a:pPr marL="171450" marR="0" lvl="0" indent="-1714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15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Context where top-down communication and monitoring had not been enough</a:t>
            </a:r>
            <a:endParaRPr kumimoji="0" sz="115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Rounded Rectangle 6"/>
          <p:cNvSpPr/>
          <p:nvPr/>
        </p:nvSpPr>
        <p:spPr>
          <a:xfrm>
            <a:off x="3273552" y="1988551"/>
            <a:ext cx="2697480" cy="502920"/>
          </a:xfrm>
          <a:prstGeom prst="roundRect">
            <a:avLst>
              <a:gd name="adj" fmla="val 8000"/>
            </a:avLst>
          </a:prstGeom>
          <a:solidFill>
            <a:srgbClr val="DF4BDA"/>
          </a:solidFill>
          <a:ln>
            <a:no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INTERVENTION</a:t>
            </a:r>
          </a:p>
        </p:txBody>
      </p:sp>
      <p:sp>
        <p:nvSpPr>
          <p:cNvPr id="8" name="Rounded Rectangle 7"/>
          <p:cNvSpPr/>
          <p:nvPr/>
        </p:nvSpPr>
        <p:spPr>
          <a:xfrm>
            <a:off x="3273552" y="2320021"/>
            <a:ext cx="2697480" cy="2743200"/>
          </a:xfrm>
          <a:prstGeom prst="roundRect">
            <a:avLst>
              <a:gd name="adj" fmla="val 8000"/>
            </a:avLst>
          </a:prstGeom>
          <a:solidFill>
            <a:srgbClr val="FFFFFF"/>
          </a:solidFill>
          <a:ln w="15240">
            <a:solidFill>
              <a:srgbClr val="DF4BDA"/>
            </a:solidFill>
          </a:ln>
          <a:effectLst/>
        </p:spPr>
        <p:style>
          <a:lnRef idx="1">
            <a:schemeClr val="accent1"/>
          </a:lnRef>
          <a:fillRef idx="3">
            <a:schemeClr val="accent1"/>
          </a:fillRef>
          <a:effectRef idx="2">
            <a:schemeClr val="accent1"/>
          </a:effectRef>
          <a:fontRef idx="minor">
            <a:schemeClr val="lt1"/>
          </a:fontRef>
        </p:style>
        <p:txBody>
          <a:bodyPr wrap="square" lIns="164592" tIns="182880" rIns="164592" bIns="137160" rtlCol="0" anchor="t"/>
          <a:lstStyle/>
          <a:p>
            <a:pPr marL="171450" marR="0" lvl="0" indent="-1714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15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Structured job crafting workshop</a:t>
            </a:r>
          </a:p>
          <a:p>
            <a:pPr marL="171450" marR="0" lvl="0" indent="-1714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15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Four-week personal crafting plan with SMART goals</a:t>
            </a:r>
          </a:p>
          <a:p>
            <a:pPr marL="171450" marR="0" lvl="0" indent="-1714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15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Focus on seeking resources, seeking challenges and optimizing demands</a:t>
            </a:r>
          </a:p>
          <a:p>
            <a:pPr marL="171450" marR="0" lvl="0" indent="-1714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15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Follow-up evaluation session to reflect on progress</a:t>
            </a:r>
          </a:p>
        </p:txBody>
      </p:sp>
      <p:sp>
        <p:nvSpPr>
          <p:cNvPr id="9" name="Rounded Rectangle 8"/>
          <p:cNvSpPr/>
          <p:nvPr/>
        </p:nvSpPr>
        <p:spPr>
          <a:xfrm>
            <a:off x="6089904" y="1988551"/>
            <a:ext cx="2697480" cy="502920"/>
          </a:xfrm>
          <a:prstGeom prst="roundRect">
            <a:avLst>
              <a:gd name="adj" fmla="val 8000"/>
            </a:avLst>
          </a:prstGeom>
          <a:solidFill>
            <a:srgbClr val="F7B271"/>
          </a:solidFill>
          <a:ln>
            <a:no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FINDINGS</a:t>
            </a:r>
          </a:p>
        </p:txBody>
      </p:sp>
      <p:sp>
        <p:nvSpPr>
          <p:cNvPr id="10" name="Rounded Rectangle 9"/>
          <p:cNvSpPr/>
          <p:nvPr/>
        </p:nvSpPr>
        <p:spPr>
          <a:xfrm>
            <a:off x="6089904" y="2320021"/>
            <a:ext cx="2697480" cy="2743200"/>
          </a:xfrm>
          <a:prstGeom prst="roundRect">
            <a:avLst>
              <a:gd name="adj" fmla="val 8000"/>
            </a:avLst>
          </a:prstGeom>
          <a:solidFill>
            <a:srgbClr val="FFFFFF"/>
          </a:solidFill>
          <a:ln w="15240">
            <a:solidFill>
              <a:srgbClr val="F7B271"/>
            </a:solidFill>
          </a:ln>
          <a:effectLst/>
        </p:spPr>
        <p:style>
          <a:lnRef idx="1">
            <a:schemeClr val="accent1"/>
          </a:lnRef>
          <a:fillRef idx="3">
            <a:schemeClr val="accent1"/>
          </a:fillRef>
          <a:effectRef idx="2">
            <a:schemeClr val="accent1"/>
          </a:effectRef>
          <a:fontRef idx="minor">
            <a:schemeClr val="lt1"/>
          </a:fontRef>
        </p:style>
        <p:txBody>
          <a:bodyPr wrap="square" lIns="164592" tIns="182880" rIns="164592" bIns="137160" rtlCol="0" anchor="t"/>
          <a:lstStyle/>
          <a:p>
            <a:pPr marL="171450" marR="0" lvl="0" indent="-1714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15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Employees increased seeking challenges after the intervention</a:t>
            </a:r>
          </a:p>
          <a:p>
            <a:pPr marL="171450" marR="0" lvl="0" indent="-1714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15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Optimizing demands also improved, though less consistently</a:t>
            </a:r>
          </a:p>
          <a:p>
            <a:pPr marL="171450" marR="0" lvl="0" indent="-1714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15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Participants reported lower exhaustion and stronger behavioural attitudes toward change</a:t>
            </a:r>
          </a:p>
          <a:p>
            <a:pPr marL="171450" marR="0" lvl="0" indent="-1714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15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Safety behaviour improved after the intervention</a:t>
            </a:r>
            <a:endParaRPr kumimoji="0" sz="115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Rounded Rectangle 10"/>
          <p:cNvSpPr/>
          <p:nvPr/>
        </p:nvSpPr>
        <p:spPr>
          <a:xfrm>
            <a:off x="8906256" y="1988551"/>
            <a:ext cx="2697480" cy="502920"/>
          </a:xfrm>
          <a:prstGeom prst="roundRect">
            <a:avLst>
              <a:gd name="adj" fmla="val 8000"/>
            </a:avLst>
          </a:prstGeom>
          <a:solidFill>
            <a:srgbClr val="537FFF"/>
          </a:solidFill>
          <a:ln>
            <a:no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IMPLICATION</a:t>
            </a:r>
          </a:p>
        </p:txBody>
      </p:sp>
      <p:sp>
        <p:nvSpPr>
          <p:cNvPr id="12" name="Rounded Rectangle 11"/>
          <p:cNvSpPr/>
          <p:nvPr/>
        </p:nvSpPr>
        <p:spPr>
          <a:xfrm>
            <a:off x="8906256" y="2320021"/>
            <a:ext cx="2697480" cy="2743200"/>
          </a:xfrm>
          <a:prstGeom prst="roundRect">
            <a:avLst>
              <a:gd name="adj" fmla="val 8000"/>
            </a:avLst>
          </a:prstGeom>
          <a:solidFill>
            <a:srgbClr val="FFFFFF"/>
          </a:solidFill>
          <a:ln w="15240">
            <a:solidFill>
              <a:srgbClr val="537FFF"/>
            </a:solidFill>
          </a:ln>
          <a:effectLst/>
        </p:spPr>
        <p:style>
          <a:lnRef idx="1">
            <a:schemeClr val="accent1"/>
          </a:lnRef>
          <a:fillRef idx="3">
            <a:schemeClr val="accent1"/>
          </a:fillRef>
          <a:effectRef idx="2">
            <a:schemeClr val="accent1"/>
          </a:effectRef>
          <a:fontRef idx="minor">
            <a:schemeClr val="lt1"/>
          </a:fontRef>
        </p:style>
        <p:txBody>
          <a:bodyPr wrap="square" lIns="164592" tIns="182880" rIns="164592" bIns="137160" rtlCol="0" anchor="t"/>
          <a:lstStyle/>
          <a:p>
            <a:pPr marL="171450" marR="0" lvl="0" indent="-1714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15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Job crafting can be trained, even in structured blue-collar roles</a:t>
            </a:r>
          </a:p>
          <a:p>
            <a:pPr marL="171450" marR="0" lvl="0" indent="-1714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15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Bottom-up adaptation can complement top-down change management</a:t>
            </a:r>
          </a:p>
          <a:p>
            <a:pPr marL="171450" marR="0" lvl="0" indent="-17145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GB" sz="115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rPr>
              <a:t>Seeking challenges and optimizing demands are especially relevant during implementation</a:t>
            </a:r>
            <a:endParaRPr kumimoji="0" sz="1150" b="0" i="0" u="none" strike="noStrike" kern="1200" cap="none" spc="0" normalizeH="0" baseline="0" noProof="0" dirty="0">
              <a:ln>
                <a:noFill/>
              </a:ln>
              <a:solidFill>
                <a:srgbClr val="1A1A1A"/>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Rounded Rectangle 12"/>
          <p:cNvSpPr/>
          <p:nvPr/>
        </p:nvSpPr>
        <p:spPr>
          <a:xfrm>
            <a:off x="452628" y="5394691"/>
            <a:ext cx="11274552" cy="868680"/>
          </a:xfrm>
          <a:prstGeom prst="roundRect">
            <a:avLst>
              <a:gd name="adj" fmla="val 10000"/>
            </a:avLst>
          </a:prstGeom>
          <a:solidFill>
            <a:srgbClr val="DF4BDA"/>
          </a:solidFill>
          <a:ln>
            <a:noFill/>
          </a:ln>
          <a:effectLst/>
        </p:spPr>
        <p:style>
          <a:lnRef idx="1">
            <a:schemeClr val="accent1"/>
          </a:lnRef>
          <a:fillRef idx="3">
            <a:schemeClr val="accent1"/>
          </a:fillRef>
          <a:effectRef idx="2">
            <a:schemeClr val="accent1"/>
          </a:effectRef>
          <a:fontRef idx="minor">
            <a:schemeClr val="lt1"/>
          </a:fontRef>
        </p:style>
        <p:txBody>
          <a:bodyPr wrap="square" lIns="109728" tIns="73152" rIns="109728" bIns="73152"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THIS MATTERS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Job crafting is not only a naturally occurring behaviour. It can be trained as a bottom-up intervention that helps employees adapt to change, reduce exhaustion and translate new procedures into daily work.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AE63F-AC31-628B-C8E4-E45B0B7262D8}"/>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99243B95-1BA3-4A52-4E03-5A81AA94C188}"/>
              </a:ext>
            </a:extLst>
          </p:cNvPr>
          <p:cNvSpPr>
            <a:spLocks noGrp="1" noChangeArrowheads="1"/>
          </p:cNvSpPr>
          <p:nvPr>
            <p:ph type="title"/>
          </p:nvPr>
        </p:nvSpPr>
        <p:spPr bwMode="auto">
          <a:xfrm>
            <a:off x="838200" y="704742"/>
            <a:ext cx="705766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kumimoji="0" lang="en-GB" altLang="en-GR" sz="3600" u="none" strike="noStrike" cap="none" normalizeH="0" baseline="0" dirty="0">
                <a:ln>
                  <a:noFill/>
                </a:ln>
                <a:effectLst/>
                <a:latin typeface="Helvetica Neue Medium" panose="02000503000000020004" pitchFamily="2" charset="0"/>
                <a:ea typeface="Helvetica Neue Medium" panose="02000503000000020004" pitchFamily="2" charset="0"/>
                <a:cs typeface="Helvetica Neue Medium" panose="02000503000000020004" pitchFamily="2" charset="0"/>
              </a:rPr>
              <a:t>How Organizations Can Leverage Job Crafting</a:t>
            </a:r>
            <a:endParaRPr kumimoji="0" lang="el-GR" altLang="en-GR" sz="3600" u="none" strike="noStrike" cap="none" normalizeH="0" baseline="0" dirty="0">
              <a:ln>
                <a:noFill/>
              </a:ln>
              <a:effectLst/>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29" name="Rectangle 28">
            <a:extLst>
              <a:ext uri="{FF2B5EF4-FFF2-40B4-BE49-F238E27FC236}">
                <a16:creationId xmlns:a16="http://schemas.microsoft.com/office/drawing/2014/main" id="{0BCF7476-CBBE-6A56-E68F-229E9345A940}"/>
              </a:ext>
            </a:extLst>
          </p:cNvPr>
          <p:cNvSpPr/>
          <p:nvPr/>
        </p:nvSpPr>
        <p:spPr>
          <a:xfrm>
            <a:off x="0" y="2384384"/>
            <a:ext cx="12192000" cy="4473615"/>
          </a:xfrm>
          <a:prstGeom prst="rect">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sp>
        <p:nvSpPr>
          <p:cNvPr id="32" name="Rounded Rectangle 31">
            <a:extLst>
              <a:ext uri="{FF2B5EF4-FFF2-40B4-BE49-F238E27FC236}">
                <a16:creationId xmlns:a16="http://schemas.microsoft.com/office/drawing/2014/main" id="{DDA4D1EA-FB81-8CB7-B401-CA579CA937A4}"/>
              </a:ext>
            </a:extLst>
          </p:cNvPr>
          <p:cNvSpPr/>
          <p:nvPr/>
        </p:nvSpPr>
        <p:spPr>
          <a:xfrm>
            <a:off x="838200" y="2961702"/>
            <a:ext cx="4871224" cy="1404000"/>
          </a:xfrm>
          <a:prstGeom prst="roundRect">
            <a:avLst>
              <a:gd name="adj" fmla="val 50000"/>
            </a:avLst>
          </a:prstGeom>
          <a:solidFill>
            <a:srgbClr val="F7B271"/>
          </a:solidFill>
          <a:ln>
            <a:solidFill>
              <a:srgbClr val="F7B2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1" name="Rectangle 30">
            <a:extLst>
              <a:ext uri="{FF2B5EF4-FFF2-40B4-BE49-F238E27FC236}">
                <a16:creationId xmlns:a16="http://schemas.microsoft.com/office/drawing/2014/main" id="{C77CEB4E-09D1-A39C-C2BE-2964E40804DE}"/>
              </a:ext>
            </a:extLst>
          </p:cNvPr>
          <p:cNvSpPr>
            <a:spLocks noChangeArrowheads="1"/>
          </p:cNvSpPr>
          <p:nvPr/>
        </p:nvSpPr>
        <p:spPr bwMode="auto">
          <a:xfrm>
            <a:off x="912337" y="3248203"/>
            <a:ext cx="47229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They create the conditions that encourage the crafting of work — such as greater autonomy, support from supervisors, and clear feedback.</a:t>
            </a:r>
            <a:endParaRPr kumimoji="0" lang="el-GR"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4" name="Rectangle 33">
            <a:extLst>
              <a:ext uri="{FF2B5EF4-FFF2-40B4-BE49-F238E27FC236}">
                <a16:creationId xmlns:a16="http://schemas.microsoft.com/office/drawing/2014/main" id="{4BF2CEA9-1192-DF5B-9364-F30C8390503C}"/>
              </a:ext>
            </a:extLst>
          </p:cNvPr>
          <p:cNvSpPr>
            <a:spLocks noChangeArrowheads="1"/>
          </p:cNvSpPr>
          <p:nvPr/>
        </p:nvSpPr>
        <p:spPr bwMode="auto">
          <a:xfrm>
            <a:off x="912337" y="5110563"/>
            <a:ext cx="47229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They connect job crafting with change initiatives and digital transformation, because it helps employees adapt smoothly to new needs.</a:t>
            </a:r>
            <a:endParaRPr kumimoji="0" lang="el-GR"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5" name="Rounded Rectangle 34">
            <a:extLst>
              <a:ext uri="{FF2B5EF4-FFF2-40B4-BE49-F238E27FC236}">
                <a16:creationId xmlns:a16="http://schemas.microsoft.com/office/drawing/2014/main" id="{40D9A136-BCB8-AC58-1C86-7843B564B1F9}"/>
              </a:ext>
            </a:extLst>
          </p:cNvPr>
          <p:cNvSpPr/>
          <p:nvPr/>
        </p:nvSpPr>
        <p:spPr>
          <a:xfrm>
            <a:off x="838200" y="4824062"/>
            <a:ext cx="4871224" cy="1404000"/>
          </a:xfrm>
          <a:prstGeom prst="roundRect">
            <a:avLst>
              <a:gd name="adj" fmla="val 50000"/>
            </a:avLst>
          </a:prstGeom>
          <a:noFill/>
          <a:ln>
            <a:solidFill>
              <a:srgbClr val="DF4B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7" name="Rectangle 36">
            <a:extLst>
              <a:ext uri="{FF2B5EF4-FFF2-40B4-BE49-F238E27FC236}">
                <a16:creationId xmlns:a16="http://schemas.microsoft.com/office/drawing/2014/main" id="{60A7BAAE-AB70-2AF8-F032-B92DD2132043}"/>
              </a:ext>
            </a:extLst>
          </p:cNvPr>
          <p:cNvSpPr>
            <a:spLocks noChangeArrowheads="1"/>
          </p:cNvSpPr>
          <p:nvPr/>
        </p:nvSpPr>
        <p:spPr bwMode="auto">
          <a:xfrm>
            <a:off x="6589237" y="3248203"/>
            <a:ext cx="47229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They cultivate a climate of psychological safety, so that employees feel they can propose changes and adapt the way they work.</a:t>
            </a:r>
          </a:p>
        </p:txBody>
      </p:sp>
      <p:sp>
        <p:nvSpPr>
          <p:cNvPr id="38" name="Rounded Rectangle 37">
            <a:extLst>
              <a:ext uri="{FF2B5EF4-FFF2-40B4-BE49-F238E27FC236}">
                <a16:creationId xmlns:a16="http://schemas.microsoft.com/office/drawing/2014/main" id="{D0EC4CDE-DC5A-9646-C1C2-6C785CA19494}"/>
              </a:ext>
            </a:extLst>
          </p:cNvPr>
          <p:cNvSpPr/>
          <p:nvPr/>
        </p:nvSpPr>
        <p:spPr>
          <a:xfrm>
            <a:off x="6515100" y="2961702"/>
            <a:ext cx="4871224" cy="1404000"/>
          </a:xfrm>
          <a:prstGeom prst="roundRect">
            <a:avLst>
              <a:gd name="adj" fmla="val 50000"/>
            </a:avLst>
          </a:prstGeom>
          <a:noFill/>
          <a:ln>
            <a:solidFill>
              <a:srgbClr val="DF4B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1" name="Rounded Rectangle 40">
            <a:extLst>
              <a:ext uri="{FF2B5EF4-FFF2-40B4-BE49-F238E27FC236}">
                <a16:creationId xmlns:a16="http://schemas.microsoft.com/office/drawing/2014/main" id="{F4A39985-EF74-4900-6EE3-CCF6D7FD9124}"/>
              </a:ext>
            </a:extLst>
          </p:cNvPr>
          <p:cNvSpPr/>
          <p:nvPr/>
        </p:nvSpPr>
        <p:spPr>
          <a:xfrm>
            <a:off x="6515100" y="4824062"/>
            <a:ext cx="4871224" cy="1404000"/>
          </a:xfrm>
          <a:prstGeom prst="roundRect">
            <a:avLst>
              <a:gd name="adj" fmla="val 50000"/>
            </a:avLst>
          </a:prstGeom>
          <a:solidFill>
            <a:srgbClr val="F7B271"/>
          </a:solidFill>
          <a:ln>
            <a:solidFill>
              <a:srgbClr val="F7B2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0" name="Rectangle 39">
            <a:extLst>
              <a:ext uri="{FF2B5EF4-FFF2-40B4-BE49-F238E27FC236}">
                <a16:creationId xmlns:a16="http://schemas.microsoft.com/office/drawing/2014/main" id="{FFDB3BC3-449F-AF22-E54B-0DACFF0CCABF}"/>
              </a:ext>
            </a:extLst>
          </p:cNvPr>
          <p:cNvSpPr>
            <a:spLocks noChangeArrowheads="1"/>
          </p:cNvSpPr>
          <p:nvPr/>
        </p:nvSpPr>
        <p:spPr bwMode="auto">
          <a:xfrm>
            <a:off x="6589237" y="5110563"/>
            <a:ext cx="47229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They monitor indicators such as engagement, job demands, and job resources, in order to identify the need for interventions in good time.</a:t>
            </a:r>
            <a:endParaRPr kumimoji="0" lang="el-GR" altLang="en-GR" sz="16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7253359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CFDF4-247F-84C6-5EED-64130BF0FA09}"/>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4C10102F-526A-126C-524D-F4658DDB481D}"/>
              </a:ext>
            </a:extLst>
          </p:cNvPr>
          <p:cNvSpPr>
            <a:spLocks noGrp="1" noChangeArrowheads="1"/>
          </p:cNvSpPr>
          <p:nvPr>
            <p:ph type="title"/>
          </p:nvPr>
        </p:nvSpPr>
        <p:spPr bwMode="auto">
          <a:xfrm>
            <a:off x="340489" y="1955542"/>
            <a:ext cx="3398134"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kumimoji="0" lang="en-GB" altLang="en-GR" sz="3600" u="none" strike="noStrike" cap="none" normalizeH="0" baseline="0" dirty="0">
                <a:ln>
                  <a:noFill/>
                </a:ln>
                <a:effectLst/>
                <a:latin typeface="Helvetica Neue Medium" panose="02000503000000020004" pitchFamily="2" charset="0"/>
                <a:ea typeface="Helvetica Neue Medium" panose="02000503000000020004" pitchFamily="2" charset="0"/>
                <a:cs typeface="Helvetica Neue Medium" panose="02000503000000020004" pitchFamily="2" charset="0"/>
              </a:rPr>
              <a:t>How You Can Leverage Job Crafting</a:t>
            </a:r>
          </a:p>
        </p:txBody>
      </p:sp>
      <p:sp>
        <p:nvSpPr>
          <p:cNvPr id="29" name="Rectangle 28">
            <a:extLst>
              <a:ext uri="{FF2B5EF4-FFF2-40B4-BE49-F238E27FC236}">
                <a16:creationId xmlns:a16="http://schemas.microsoft.com/office/drawing/2014/main" id="{D767E1FB-0589-30ED-AE77-E485EE51A0C6}"/>
              </a:ext>
            </a:extLst>
          </p:cNvPr>
          <p:cNvSpPr>
            <a:spLocks noGrp="1" noRot="1" noMove="1" noResize="1" noEditPoints="1" noAdjustHandles="1" noChangeArrowheads="1" noChangeShapeType="1"/>
          </p:cNvSpPr>
          <p:nvPr/>
        </p:nvSpPr>
        <p:spPr>
          <a:xfrm>
            <a:off x="4027990" y="0"/>
            <a:ext cx="8164010" cy="6857999"/>
          </a:xfrm>
          <a:prstGeom prst="rect">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grpSp>
        <p:nvGrpSpPr>
          <p:cNvPr id="2" name="Group 1">
            <a:extLst>
              <a:ext uri="{FF2B5EF4-FFF2-40B4-BE49-F238E27FC236}">
                <a16:creationId xmlns:a16="http://schemas.microsoft.com/office/drawing/2014/main" id="{17E32744-BD79-514A-23AF-B9B141B9089C}"/>
              </a:ext>
            </a:extLst>
          </p:cNvPr>
          <p:cNvGrpSpPr/>
          <p:nvPr/>
        </p:nvGrpSpPr>
        <p:grpSpPr>
          <a:xfrm>
            <a:off x="4442922" y="801000"/>
            <a:ext cx="3600000" cy="2628000"/>
            <a:chOff x="838200" y="2961702"/>
            <a:chExt cx="4871224" cy="1404000"/>
          </a:xfrm>
        </p:grpSpPr>
        <p:sp>
          <p:nvSpPr>
            <p:cNvPr id="32" name="Rounded Rectangle 31">
              <a:extLst>
                <a:ext uri="{FF2B5EF4-FFF2-40B4-BE49-F238E27FC236}">
                  <a16:creationId xmlns:a16="http://schemas.microsoft.com/office/drawing/2014/main" id="{EC660366-9501-1185-9BE5-B401454F4414}"/>
                </a:ext>
              </a:extLst>
            </p:cNvPr>
            <p:cNvSpPr/>
            <p:nvPr/>
          </p:nvSpPr>
          <p:spPr>
            <a:xfrm>
              <a:off x="838200" y="2961702"/>
              <a:ext cx="4871224" cy="1404000"/>
            </a:xfrm>
            <a:prstGeom prst="roundRect">
              <a:avLst>
                <a:gd name="adj" fmla="val 27538"/>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1" name="Rectangle 30">
              <a:extLst>
                <a:ext uri="{FF2B5EF4-FFF2-40B4-BE49-F238E27FC236}">
                  <a16:creationId xmlns:a16="http://schemas.microsoft.com/office/drawing/2014/main" id="{3C79112F-DE6B-B91C-E54A-0A003BA37820}"/>
                </a:ext>
              </a:extLst>
            </p:cNvPr>
            <p:cNvSpPr>
              <a:spLocks noChangeArrowheads="1"/>
            </p:cNvSpPr>
            <p:nvPr/>
          </p:nvSpPr>
          <p:spPr bwMode="auto">
            <a:xfrm>
              <a:off x="912337" y="3236188"/>
              <a:ext cx="4722949" cy="855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Explore what suits you best</a:t>
              </a:r>
            </a:p>
            <a:p>
              <a:pPr lvl="0" algn="ctr" eaLnBrk="0" fontAlgn="base" hangingPunct="0">
                <a:spcBef>
                  <a:spcPct val="0"/>
                </a:spcBef>
                <a:spcAft>
                  <a:spcPct val="0"/>
                </a:spcAft>
              </a:pPr>
              <a:r>
                <a:rPr kumimoji="0" lang="en-GB" altLang="en-GR" sz="16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Notice the tasks in which you perform best, what keeps you focused, and what tires you. This helps you understand where to invest your time and energy.</a:t>
              </a:r>
              <a:endParaRPr kumimoji="0" lang="el-GR" altLang="en-GR" sz="14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8" name="Group 7">
            <a:extLst>
              <a:ext uri="{FF2B5EF4-FFF2-40B4-BE49-F238E27FC236}">
                <a16:creationId xmlns:a16="http://schemas.microsoft.com/office/drawing/2014/main" id="{A8ADEE45-5AAD-79C7-093B-D25E8C83CAA9}"/>
              </a:ext>
            </a:extLst>
          </p:cNvPr>
          <p:cNvGrpSpPr/>
          <p:nvPr/>
        </p:nvGrpSpPr>
        <p:grpSpPr>
          <a:xfrm>
            <a:off x="8250665" y="3677146"/>
            <a:ext cx="3600000" cy="2628000"/>
            <a:chOff x="838200" y="2961702"/>
            <a:chExt cx="4871224" cy="1404000"/>
          </a:xfrm>
        </p:grpSpPr>
        <p:sp>
          <p:nvSpPr>
            <p:cNvPr id="9" name="Rounded Rectangle 8">
              <a:extLst>
                <a:ext uri="{FF2B5EF4-FFF2-40B4-BE49-F238E27FC236}">
                  <a16:creationId xmlns:a16="http://schemas.microsoft.com/office/drawing/2014/main" id="{A278C0D0-B122-9835-362C-0D74E99DEED0}"/>
                </a:ext>
              </a:extLst>
            </p:cNvPr>
            <p:cNvSpPr/>
            <p:nvPr/>
          </p:nvSpPr>
          <p:spPr>
            <a:xfrm>
              <a:off x="838200" y="2961702"/>
              <a:ext cx="4871224" cy="1404000"/>
            </a:xfrm>
            <a:prstGeom prst="roundRect">
              <a:avLst>
                <a:gd name="adj" fmla="val 27538"/>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 name="Rectangle 9">
              <a:extLst>
                <a:ext uri="{FF2B5EF4-FFF2-40B4-BE49-F238E27FC236}">
                  <a16:creationId xmlns:a16="http://schemas.microsoft.com/office/drawing/2014/main" id="{0885D468-405A-4F5A-B9A4-61C85B2016D7}"/>
                </a:ext>
              </a:extLst>
            </p:cNvPr>
            <p:cNvSpPr>
              <a:spLocks noChangeArrowheads="1"/>
            </p:cNvSpPr>
            <p:nvPr/>
          </p:nvSpPr>
          <p:spPr bwMode="auto">
            <a:xfrm>
              <a:off x="912337" y="3227967"/>
              <a:ext cx="4722949" cy="871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en-GB" altLang="en-GR"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Make use of the people around you</a:t>
              </a:r>
            </a:p>
            <a:p>
              <a:pPr lvl="0" algn="ctr" eaLnBrk="0" fontAlgn="base" hangingPunct="0">
                <a:spcBef>
                  <a:spcPct val="0"/>
                </a:spcBef>
                <a:spcAft>
                  <a:spcPct val="0"/>
                </a:spcAft>
              </a:pPr>
              <a:r>
                <a:rPr lang="en-GB"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Share questions, ask for feedback, and collaborate with people who can guide you or offer new perspectives.</a:t>
              </a:r>
            </a:p>
          </p:txBody>
        </p:sp>
      </p:grpSp>
      <p:grpSp>
        <p:nvGrpSpPr>
          <p:cNvPr id="11" name="Group 10">
            <a:extLst>
              <a:ext uri="{FF2B5EF4-FFF2-40B4-BE49-F238E27FC236}">
                <a16:creationId xmlns:a16="http://schemas.microsoft.com/office/drawing/2014/main" id="{9BBCD8EF-79C6-55C3-40FF-BEC6EB699ED5}"/>
              </a:ext>
            </a:extLst>
          </p:cNvPr>
          <p:cNvGrpSpPr/>
          <p:nvPr/>
        </p:nvGrpSpPr>
        <p:grpSpPr>
          <a:xfrm>
            <a:off x="8187605" y="801000"/>
            <a:ext cx="3600000" cy="2628000"/>
            <a:chOff x="838200" y="2961702"/>
            <a:chExt cx="4871224" cy="1404000"/>
          </a:xfrm>
        </p:grpSpPr>
        <p:sp>
          <p:nvSpPr>
            <p:cNvPr id="12" name="Rounded Rectangle 11">
              <a:extLst>
                <a:ext uri="{FF2B5EF4-FFF2-40B4-BE49-F238E27FC236}">
                  <a16:creationId xmlns:a16="http://schemas.microsoft.com/office/drawing/2014/main" id="{78833C28-8DC0-DF0E-ED1A-802F70C2C136}"/>
                </a:ext>
              </a:extLst>
            </p:cNvPr>
            <p:cNvSpPr/>
            <p:nvPr/>
          </p:nvSpPr>
          <p:spPr>
            <a:xfrm>
              <a:off x="838200" y="2961702"/>
              <a:ext cx="4871224" cy="1404000"/>
            </a:xfrm>
            <a:prstGeom prst="roundRect">
              <a:avLst>
                <a:gd name="adj" fmla="val 27538"/>
              </a:avLst>
            </a:prstGeom>
            <a:noFill/>
            <a:ln>
              <a:solidFill>
                <a:srgbClr val="F7B2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Rectangle 12">
              <a:extLst>
                <a:ext uri="{FF2B5EF4-FFF2-40B4-BE49-F238E27FC236}">
                  <a16:creationId xmlns:a16="http://schemas.microsoft.com/office/drawing/2014/main" id="{9EEFA8C1-C12E-D0A6-B4F1-E8A635DF2778}"/>
                </a:ext>
              </a:extLst>
            </p:cNvPr>
            <p:cNvSpPr>
              <a:spLocks noChangeArrowheads="1"/>
            </p:cNvSpPr>
            <p:nvPr/>
          </p:nvSpPr>
          <p:spPr bwMode="auto">
            <a:xfrm>
              <a:off x="912337" y="3227967"/>
              <a:ext cx="4722949" cy="871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en-GB" altLang="en-GR"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Integrate job crafting into your learning and choices</a:t>
              </a:r>
            </a:p>
            <a:p>
              <a:pPr lvl="0" algn="ctr" eaLnBrk="0" fontAlgn="base" hangingPunct="0">
                <a:spcBef>
                  <a:spcPct val="0"/>
                </a:spcBef>
                <a:spcAft>
                  <a:spcPct val="0"/>
                </a:spcAft>
              </a:pPr>
              <a:r>
                <a:rPr lang="en-GB"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Approach tasks, projects, and practices in a way that allows you to develop skills you are genuinely interested in.</a:t>
              </a:r>
              <a:endParaRPr lang="el-GR" altLang="en-GR"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14" name="Group 13">
            <a:extLst>
              <a:ext uri="{FF2B5EF4-FFF2-40B4-BE49-F238E27FC236}">
                <a16:creationId xmlns:a16="http://schemas.microsoft.com/office/drawing/2014/main" id="{BF545175-2DDE-C6E4-F948-64F0F55D9110}"/>
              </a:ext>
            </a:extLst>
          </p:cNvPr>
          <p:cNvGrpSpPr/>
          <p:nvPr/>
        </p:nvGrpSpPr>
        <p:grpSpPr>
          <a:xfrm>
            <a:off x="4442922" y="3677146"/>
            <a:ext cx="3600000" cy="2628000"/>
            <a:chOff x="838200" y="2961702"/>
            <a:chExt cx="4871224" cy="1404000"/>
          </a:xfrm>
        </p:grpSpPr>
        <p:sp>
          <p:nvSpPr>
            <p:cNvPr id="15" name="Rounded Rectangle 14">
              <a:extLst>
                <a:ext uri="{FF2B5EF4-FFF2-40B4-BE49-F238E27FC236}">
                  <a16:creationId xmlns:a16="http://schemas.microsoft.com/office/drawing/2014/main" id="{328F3247-AB1E-0661-8D30-0D155A391364}"/>
                </a:ext>
              </a:extLst>
            </p:cNvPr>
            <p:cNvSpPr/>
            <p:nvPr/>
          </p:nvSpPr>
          <p:spPr>
            <a:xfrm>
              <a:off x="838200" y="2961702"/>
              <a:ext cx="4871224" cy="1404000"/>
            </a:xfrm>
            <a:prstGeom prst="roundRect">
              <a:avLst>
                <a:gd name="adj" fmla="val 27538"/>
              </a:avLst>
            </a:prstGeom>
            <a:noFill/>
            <a:ln>
              <a:solidFill>
                <a:srgbClr val="F7B2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 name="Rectangle 15">
              <a:extLst>
                <a:ext uri="{FF2B5EF4-FFF2-40B4-BE49-F238E27FC236}">
                  <a16:creationId xmlns:a16="http://schemas.microsoft.com/office/drawing/2014/main" id="{8A757BDD-A87A-1725-D3FB-3B1CCB534E43}"/>
                </a:ext>
              </a:extLst>
            </p:cNvPr>
            <p:cNvSpPr>
              <a:spLocks noChangeArrowheads="1"/>
            </p:cNvSpPr>
            <p:nvPr/>
          </p:nvSpPr>
          <p:spPr bwMode="auto">
            <a:xfrm>
              <a:off x="912337" y="3227967"/>
              <a:ext cx="4722949" cy="871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lang="en-GB" altLang="en-GR"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Make small, targeted adjustments</a:t>
              </a:r>
            </a:p>
            <a:p>
              <a:pPr lvl="0" algn="ctr" eaLnBrk="0" fontAlgn="base" hangingPunct="0">
                <a:spcBef>
                  <a:spcPct val="0"/>
                </a:spcBef>
                <a:spcAft>
                  <a:spcPct val="0"/>
                </a:spcAft>
              </a:pPr>
              <a:r>
                <a:rPr lang="en-GB"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Improve the way you organize your work, ask for support when needed, or take on pieces of work that help you grow.</a:t>
              </a:r>
              <a:endParaRPr lang="el-GR" altLang="en-GR"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spTree>
    <p:extLst>
      <p:ext uri="{BB962C8B-B14F-4D97-AF65-F5344CB8AC3E}">
        <p14:creationId xmlns:p14="http://schemas.microsoft.com/office/powerpoint/2010/main" val="26954806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3F737-B7F0-E029-EC1A-D9748EC7212B}"/>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B1DE972E-B855-E448-EA28-5085CE2C632C}"/>
              </a:ext>
            </a:extLst>
          </p:cNvPr>
          <p:cNvSpPr/>
          <p:nvPr/>
        </p:nvSpPr>
        <p:spPr>
          <a:xfrm>
            <a:off x="0" y="2248678"/>
            <a:ext cx="4068000" cy="4609321"/>
          </a:xfrm>
          <a:prstGeom prst="rect">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5" name="Rectangle 2">
            <a:extLst>
              <a:ext uri="{FF2B5EF4-FFF2-40B4-BE49-F238E27FC236}">
                <a16:creationId xmlns:a16="http://schemas.microsoft.com/office/drawing/2014/main" id="{E401F034-29F5-9ADE-B01A-D16D9461EFF9}"/>
              </a:ext>
            </a:extLst>
          </p:cNvPr>
          <p:cNvSpPr>
            <a:spLocks noGrp="1" noChangeArrowheads="1"/>
          </p:cNvSpPr>
          <p:nvPr>
            <p:ph type="title"/>
          </p:nvPr>
        </p:nvSpPr>
        <p:spPr bwMode="auto">
          <a:xfrm>
            <a:off x="838201" y="704742"/>
            <a:ext cx="405718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lang="en-US" altLang="en-GR" sz="3600" dirty="0">
                <a:latin typeface="Helvetica Neue Medium" panose="02000503000000020004" pitchFamily="2" charset="0"/>
                <a:ea typeface="Helvetica Neue Medium" panose="02000503000000020004" pitchFamily="2" charset="0"/>
                <a:cs typeface="Helvetica Neue Medium" panose="02000503000000020004" pitchFamily="2" charset="0"/>
              </a:rPr>
              <a:t>Key Takeaways – Job Crafting</a:t>
            </a:r>
            <a:endParaRPr kumimoji="0" lang="en-GB" altLang="en-GR" sz="3600" u="none" strike="noStrike" cap="none" normalizeH="0" baseline="0" dirty="0">
              <a:ln>
                <a:noFill/>
              </a:ln>
              <a:effectLst/>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4" name="Rectangle 3">
            <a:extLst>
              <a:ext uri="{FF2B5EF4-FFF2-40B4-BE49-F238E27FC236}">
                <a16:creationId xmlns:a16="http://schemas.microsoft.com/office/drawing/2014/main" id="{114F3330-32B7-3518-C453-0861621AD5E1}"/>
              </a:ext>
            </a:extLst>
          </p:cNvPr>
          <p:cNvSpPr/>
          <p:nvPr/>
        </p:nvSpPr>
        <p:spPr>
          <a:xfrm>
            <a:off x="4062000" y="2248679"/>
            <a:ext cx="4068000" cy="4609321"/>
          </a:xfrm>
          <a:prstGeom prst="rect">
            <a:avLst/>
          </a:prstGeom>
          <a:solidFill>
            <a:srgbClr val="F7B2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dirty="0"/>
          </a:p>
        </p:txBody>
      </p:sp>
      <p:sp>
        <p:nvSpPr>
          <p:cNvPr id="12" name="Rectangle 11">
            <a:extLst>
              <a:ext uri="{FF2B5EF4-FFF2-40B4-BE49-F238E27FC236}">
                <a16:creationId xmlns:a16="http://schemas.microsoft.com/office/drawing/2014/main" id="{285773BA-746E-6DC7-BEA8-6F7DAC486410}"/>
              </a:ext>
            </a:extLst>
          </p:cNvPr>
          <p:cNvSpPr/>
          <p:nvPr/>
        </p:nvSpPr>
        <p:spPr>
          <a:xfrm>
            <a:off x="8124000" y="2248678"/>
            <a:ext cx="4068000" cy="4609321"/>
          </a:xfrm>
          <a:prstGeom prst="rect">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5" name="Rectangle 1">
            <a:extLst>
              <a:ext uri="{FF2B5EF4-FFF2-40B4-BE49-F238E27FC236}">
                <a16:creationId xmlns:a16="http://schemas.microsoft.com/office/drawing/2014/main" id="{4856675D-01EE-3C01-5B65-9CDB2C936D7C}"/>
              </a:ext>
            </a:extLst>
          </p:cNvPr>
          <p:cNvSpPr>
            <a:spLocks noChangeArrowheads="1"/>
          </p:cNvSpPr>
          <p:nvPr/>
        </p:nvSpPr>
        <p:spPr bwMode="auto">
          <a:xfrm>
            <a:off x="684000" y="2603556"/>
            <a:ext cx="270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algn="ctr" defTabSz="914400" rtl="0" eaLnBrk="0" fontAlgn="base" latinLnBrk="0" hangingPunct="0">
              <a:lnSpc>
                <a:spcPct val="100000"/>
              </a:lnSpc>
              <a:spcBef>
                <a:spcPct val="0"/>
              </a:spcBef>
              <a:spcAft>
                <a:spcPct val="0"/>
              </a:spcAft>
              <a:buClrTx/>
              <a:buSzTx/>
              <a:tabLst/>
            </a:pPr>
            <a:r>
              <a:rPr lang="en-GB" altLang="en-GR"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What it is</a:t>
            </a:r>
            <a:endParaRPr kumimoji="0" lang="el-GR" altLang="en-GR"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9" name="Rectangle 1">
            <a:extLst>
              <a:ext uri="{FF2B5EF4-FFF2-40B4-BE49-F238E27FC236}">
                <a16:creationId xmlns:a16="http://schemas.microsoft.com/office/drawing/2014/main" id="{A762EBCD-16CB-525B-845B-B52C01587E72}"/>
              </a:ext>
            </a:extLst>
          </p:cNvPr>
          <p:cNvSpPr>
            <a:spLocks noChangeArrowheads="1"/>
          </p:cNvSpPr>
          <p:nvPr/>
        </p:nvSpPr>
        <p:spPr bwMode="auto">
          <a:xfrm>
            <a:off x="4740000" y="2603556"/>
            <a:ext cx="2700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algn="ctr" defTabSz="914400" rtl="0" eaLnBrk="0" fontAlgn="base" latinLnBrk="0" hangingPunct="0">
              <a:lnSpc>
                <a:spcPct val="100000"/>
              </a:lnSpc>
              <a:spcBef>
                <a:spcPct val="0"/>
              </a:spcBef>
              <a:spcAft>
                <a:spcPct val="0"/>
              </a:spcAft>
              <a:buClrTx/>
              <a:buSzTx/>
              <a:tabLst/>
            </a:pPr>
            <a:r>
              <a:rPr kumimoji="0" lang="en-GB" altLang="en-GR"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What facilitates it</a:t>
            </a:r>
            <a:endParaRPr kumimoji="0" lang="el-GR" altLang="en-GR"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0" name="Rectangle 1">
            <a:extLst>
              <a:ext uri="{FF2B5EF4-FFF2-40B4-BE49-F238E27FC236}">
                <a16:creationId xmlns:a16="http://schemas.microsoft.com/office/drawing/2014/main" id="{5EE76A5E-14EC-AE11-1935-D14AC5EE9CFE}"/>
              </a:ext>
            </a:extLst>
          </p:cNvPr>
          <p:cNvSpPr>
            <a:spLocks noChangeArrowheads="1"/>
          </p:cNvSpPr>
          <p:nvPr/>
        </p:nvSpPr>
        <p:spPr bwMode="auto">
          <a:xfrm>
            <a:off x="8811000" y="2603556"/>
            <a:ext cx="2700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algn="ctr" defTabSz="914400" rtl="0" eaLnBrk="0" fontAlgn="base" latinLnBrk="0" hangingPunct="0">
              <a:lnSpc>
                <a:spcPct val="100000"/>
              </a:lnSpc>
              <a:spcBef>
                <a:spcPct val="0"/>
              </a:spcBef>
              <a:spcAft>
                <a:spcPct val="0"/>
              </a:spcAft>
              <a:buClrTx/>
              <a:buSzTx/>
              <a:tabLst/>
            </a:pPr>
            <a:r>
              <a:rPr lang="en-GB" altLang="en-GR"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What outcomes it produces</a:t>
            </a:r>
            <a:endParaRPr kumimoji="0" lang="el-GR" altLang="en-GR"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 name="Rectangle 1">
            <a:extLst>
              <a:ext uri="{FF2B5EF4-FFF2-40B4-BE49-F238E27FC236}">
                <a16:creationId xmlns:a16="http://schemas.microsoft.com/office/drawing/2014/main" id="{164D215C-B32C-056C-A1E7-A51334D246B4}"/>
              </a:ext>
            </a:extLst>
          </p:cNvPr>
          <p:cNvSpPr>
            <a:spLocks noChangeArrowheads="1"/>
          </p:cNvSpPr>
          <p:nvPr/>
        </p:nvSpPr>
        <p:spPr bwMode="auto">
          <a:xfrm>
            <a:off x="306627" y="3339983"/>
            <a:ext cx="3454745"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 proactive process of shaping work, through which employees adjust elements of their role in order to make better use of their skills, draw more meaning, and organize their daily work more effectively.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GB" altLang="en-GR"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It consists of distinct adjustment strategies that help to align personal needs with the demands of the position.</a:t>
            </a:r>
            <a:endParaRPr kumimoji="0" lang="en-GR" altLang="en-GR" sz="14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Rectangle 2">
            <a:extLst>
              <a:ext uri="{FF2B5EF4-FFF2-40B4-BE49-F238E27FC236}">
                <a16:creationId xmlns:a16="http://schemas.microsoft.com/office/drawing/2014/main" id="{2DDDB8DF-390B-B857-592E-267034866AEE}"/>
              </a:ext>
            </a:extLst>
          </p:cNvPr>
          <p:cNvSpPr>
            <a:spLocks noChangeArrowheads="1"/>
          </p:cNvSpPr>
          <p:nvPr/>
        </p:nvSpPr>
        <p:spPr bwMode="auto">
          <a:xfrm>
            <a:off x="4365628" y="3339983"/>
            <a:ext cx="3454745" cy="289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Individual factors: </a:t>
            </a:r>
            <a:r>
              <a:rPr kumimoji="0" lang="en-GB" altLang="en-GR" sz="14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proactivity, self-efficacy, and strong intrinsic motivation.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GB" altLang="en-GR" sz="1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Job characteristics: </a:t>
            </a:r>
            <a:r>
              <a:rPr kumimoji="0" lang="en-GB" altLang="en-GR" sz="14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higher autonomy, clear role expectations, sufficient resources, and systematic feedback.</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GB" altLang="en-GR" sz="1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Organizational climate: </a:t>
            </a:r>
            <a:r>
              <a:rPr kumimoji="0" lang="en-GB" altLang="en-GR" sz="14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 culture of psychological safety, supportive leadership, and a positive stance toward initiative.</a:t>
            </a:r>
            <a:endParaRPr kumimoji="0" lang="en-GR" altLang="en-GR" sz="14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Rectangle 6">
            <a:extLst>
              <a:ext uri="{FF2B5EF4-FFF2-40B4-BE49-F238E27FC236}">
                <a16:creationId xmlns:a16="http://schemas.microsoft.com/office/drawing/2014/main" id="{19EA100C-6397-7B60-C6E3-A35CC55A456D}"/>
              </a:ext>
            </a:extLst>
          </p:cNvPr>
          <p:cNvSpPr>
            <a:spLocks noChangeArrowheads="1"/>
          </p:cNvSpPr>
          <p:nvPr/>
        </p:nvSpPr>
        <p:spPr bwMode="auto">
          <a:xfrm>
            <a:off x="8433627" y="3339983"/>
            <a:ext cx="3454745"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Higher work engagement and well-being: </a:t>
            </a:r>
            <a:r>
              <a:rPr kumimoji="0" lang="en-GB" altLang="en-GR" sz="14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employees experience greater meaning, positive emotions, and energy in their work.</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GB" altLang="en-GR" sz="14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Better adaptability and performance: </a:t>
            </a:r>
            <a:r>
              <a:rPr kumimoji="0" lang="en-GB" altLang="en-GR" sz="14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job crafting eases navigation through change, new demands, and digital environments.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GB" altLang="en-GR" sz="14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Reduced turnover intention – increased talent retention: </a:t>
            </a:r>
            <a:r>
              <a:rPr kumimoji="0" lang="en-GB" altLang="en-GR" sz="14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the improved work experience reduces the need to seek new roles and strengthens stability in the workforce.</a:t>
            </a:r>
            <a:endParaRPr kumimoji="0" lang="en-GR" altLang="en-GR" sz="14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4016615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D2E55-C2D7-1F5E-6C40-86C55C9E47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589973-D59C-AB16-A7AE-0DE638295C33}"/>
              </a:ext>
            </a:extLst>
          </p:cNvPr>
          <p:cNvSpPr>
            <a:spLocks noGrp="1"/>
          </p:cNvSpPr>
          <p:nvPr>
            <p:ph type="ctrTitle"/>
          </p:nvPr>
        </p:nvSpPr>
        <p:spPr/>
        <p:txBody>
          <a:bodyPr/>
          <a:lstStyle/>
          <a:p>
            <a:endParaRPr lang="en-GR"/>
          </a:p>
        </p:txBody>
      </p:sp>
      <p:sp>
        <p:nvSpPr>
          <p:cNvPr id="3" name="Subtitle 2">
            <a:extLst>
              <a:ext uri="{FF2B5EF4-FFF2-40B4-BE49-F238E27FC236}">
                <a16:creationId xmlns:a16="http://schemas.microsoft.com/office/drawing/2014/main" id="{E4F064C6-52FD-09C8-5C77-7724D43117DD}"/>
              </a:ext>
            </a:extLst>
          </p:cNvPr>
          <p:cNvSpPr>
            <a:spLocks noGrp="1"/>
          </p:cNvSpPr>
          <p:nvPr>
            <p:ph type="subTitle" idx="1"/>
          </p:nvPr>
        </p:nvSpPr>
        <p:spPr/>
        <p:txBody>
          <a:bodyPr/>
          <a:lstStyle/>
          <a:p>
            <a:endParaRPr lang="en-GR"/>
          </a:p>
        </p:txBody>
      </p:sp>
      <p:pic>
        <p:nvPicPr>
          <p:cNvPr id="4" name="Picture 3">
            <a:extLst>
              <a:ext uri="{FF2B5EF4-FFF2-40B4-BE49-F238E27FC236}">
                <a16:creationId xmlns:a16="http://schemas.microsoft.com/office/drawing/2014/main" id="{516609D4-8B06-1971-BAAB-787B5B4A29C0}"/>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sp>
        <p:nvSpPr>
          <p:cNvPr id="5" name="Text 0">
            <a:extLst>
              <a:ext uri="{FF2B5EF4-FFF2-40B4-BE49-F238E27FC236}">
                <a16:creationId xmlns:a16="http://schemas.microsoft.com/office/drawing/2014/main" id="{3D198AE6-E8D5-1875-373B-CCD7C542BD5D}"/>
              </a:ext>
            </a:extLst>
          </p:cNvPr>
          <p:cNvSpPr/>
          <p:nvPr/>
        </p:nvSpPr>
        <p:spPr>
          <a:xfrm>
            <a:off x="1524000" y="2479036"/>
            <a:ext cx="5162181" cy="2061854"/>
          </a:xfrm>
          <a:prstGeom prst="rect">
            <a:avLst/>
          </a:prstGeom>
          <a:noFill/>
          <a:ln/>
        </p:spPr>
        <p:txBody>
          <a:bodyPr wrap="square" lIns="0" tIns="0" rIns="0" bIns="0" rtlCol="0" anchor="t"/>
          <a:lstStyle/>
          <a:p>
            <a:pPr marL="0" indent="0">
              <a:lnSpc>
                <a:spcPts val="7560"/>
              </a:lnSpc>
              <a:buNone/>
            </a:pPr>
            <a:r>
              <a:rPr lang="en-US" sz="8800" b="1" dirty="0">
                <a:solidFill>
                  <a:schemeClr val="bg1"/>
                </a:solidFill>
                <a:latin typeface="Gill Sans" panose="020B0502020104020203" pitchFamily="34" charset="-79"/>
                <a:ea typeface="Helvetica Neue" panose="02000503000000020004" pitchFamily="2" charset="0"/>
                <a:cs typeface="Gill Sans" panose="020B0502020104020203" pitchFamily="34" charset="-79"/>
              </a:rPr>
              <a:t>Thank you!</a:t>
            </a:r>
          </a:p>
        </p:txBody>
      </p:sp>
    </p:spTree>
    <p:extLst>
      <p:ext uri="{BB962C8B-B14F-4D97-AF65-F5344CB8AC3E}">
        <p14:creationId xmlns:p14="http://schemas.microsoft.com/office/powerpoint/2010/main" val="9700963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E1E14-B4D5-3022-221D-C849A18C6FC9}"/>
            </a:ext>
          </a:extLst>
        </p:cNvPr>
        <p:cNvGrpSpPr/>
        <p:nvPr/>
      </p:nvGrpSpPr>
      <p:grpSpPr>
        <a:xfrm>
          <a:off x="0" y="0"/>
          <a:ext cx="0" cy="0"/>
          <a:chOff x="0" y="0"/>
          <a:chExt cx="0" cy="0"/>
        </a:xfrm>
      </p:grpSpPr>
      <p:sp>
        <p:nvSpPr>
          <p:cNvPr id="27" name="Rectangle 2">
            <a:extLst>
              <a:ext uri="{FF2B5EF4-FFF2-40B4-BE49-F238E27FC236}">
                <a16:creationId xmlns:a16="http://schemas.microsoft.com/office/drawing/2014/main" id="{35F4BD54-FA43-44DE-DF68-D47BED09A94E}"/>
              </a:ext>
            </a:extLst>
          </p:cNvPr>
          <p:cNvSpPr txBox="1">
            <a:spLocks noChangeArrowheads="1"/>
          </p:cNvSpPr>
          <p:nvPr/>
        </p:nvSpPr>
        <p:spPr bwMode="auto">
          <a:xfrm>
            <a:off x="496711" y="490876"/>
            <a:ext cx="405718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eaLnBrk="0" fontAlgn="base" hangingPunct="0">
              <a:lnSpc>
                <a:spcPct val="100000"/>
              </a:lnSpc>
              <a:spcAft>
                <a:spcPct val="0"/>
              </a:spcAft>
            </a:pPr>
            <a:r>
              <a:rPr lang="en-GB" altLang="en-GR" sz="3600" dirty="0">
                <a:latin typeface="Helvetica Neue Medium" panose="02000503000000020004" pitchFamily="2" charset="0"/>
                <a:ea typeface="Helvetica Neue Medium" panose="02000503000000020004" pitchFamily="2" charset="0"/>
                <a:cs typeface="Helvetica Neue Medium" panose="02000503000000020004" pitchFamily="2" charset="0"/>
              </a:rPr>
              <a:t>References</a:t>
            </a:r>
          </a:p>
        </p:txBody>
      </p:sp>
      <p:sp>
        <p:nvSpPr>
          <p:cNvPr id="29" name="TextBox 28">
            <a:extLst>
              <a:ext uri="{FF2B5EF4-FFF2-40B4-BE49-F238E27FC236}">
                <a16:creationId xmlns:a16="http://schemas.microsoft.com/office/drawing/2014/main" id="{493C4D79-5D50-56EE-DEB6-DB9295C9EA44}"/>
              </a:ext>
            </a:extLst>
          </p:cNvPr>
          <p:cNvSpPr txBox="1"/>
          <p:nvPr/>
        </p:nvSpPr>
        <p:spPr>
          <a:xfrm>
            <a:off x="496711" y="1550677"/>
            <a:ext cx="11198578" cy="4816447"/>
          </a:xfrm>
          <a:prstGeom prst="rect">
            <a:avLst/>
          </a:prstGeom>
          <a:noFill/>
        </p:spPr>
        <p:txBody>
          <a:bodyPr wrap="square">
            <a:spAutoFit/>
          </a:bodyPr>
          <a:lstStyle/>
          <a:p>
            <a:pPr marL="457200" indent="-457200">
              <a:lnSpc>
                <a:spcPct val="115000"/>
              </a:lnSpc>
              <a:spcAft>
                <a:spcPts val="600"/>
              </a:spcAft>
            </a:pPr>
            <a:r>
              <a:rPr lang="en-US" sz="1100" dirty="0">
                <a:latin typeface="Times New Roman" panose="02020603050405020304" pitchFamily="18" charset="0"/>
                <a:ea typeface="MS Mincho" panose="02020609040205080304" pitchFamily="49" charset="-128"/>
                <a:cs typeface="Times New Roman" panose="02020603050405020304" pitchFamily="18" charset="0"/>
              </a:rPr>
              <a:t>Ashforth, B. E., &amp; Mael, F. (1989). Social identity theory and the organization. Academy of Management Review, 14(1), 20–39.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3">
                  <a:extLst>
                    <a:ext uri="{A12FA001-AC4F-418D-AE19-62706E023703}">
                      <ahyp:hlinkClr xmlns:ahyp="http://schemas.microsoft.com/office/drawing/2018/hyperlinkcolor" val="tx"/>
                    </a:ext>
                  </a:extLst>
                </a:hlinkClick>
              </a:rPr>
              <a:t>https://doi.org/10.5465/amr.1989.4278999</a:t>
            </a:r>
            <a:r>
              <a:rPr lang="en-US" sz="1100" dirty="0">
                <a:latin typeface="Times New Roman" panose="02020603050405020304" pitchFamily="18" charset="0"/>
                <a:ea typeface="MS Mincho" panose="02020609040205080304" pitchFamily="49" charset="-128"/>
                <a:cs typeface="Times New Roman" panose="02020603050405020304" pitchFamily="18" charset="0"/>
              </a:rPr>
              <a:t> </a:t>
            </a:r>
            <a:endParaRPr lang="en-GR" sz="1050" dirty="0">
              <a:latin typeface="Cambria" panose="02040503050406030204" pitchFamily="18" charset="0"/>
              <a:ea typeface="MS Mincho" panose="02020609040205080304" pitchFamily="49" charset="-128"/>
              <a:cs typeface="Times New Roman" panose="02020603050405020304" pitchFamily="18" charset="0"/>
            </a:endParaRPr>
          </a:p>
          <a:p>
            <a:pPr marL="457200" indent="-457200">
              <a:lnSpc>
                <a:spcPct val="115000"/>
              </a:lnSpc>
              <a:spcAft>
                <a:spcPts val="600"/>
              </a:spcAft>
              <a:buNone/>
            </a:pPr>
            <a:r>
              <a:rPr lang="en-US" sz="1100" dirty="0">
                <a:latin typeface="Times New Roman" panose="02020603050405020304" pitchFamily="18" charset="0"/>
                <a:ea typeface="MS Mincho" panose="02020609040205080304" pitchFamily="49" charset="-128"/>
                <a:cs typeface="Times New Roman" panose="02020603050405020304" pitchFamily="18" charset="0"/>
              </a:rPr>
              <a:t>Bakker, A. B., &amp; Demerouti, E. (2007). The job demands-resources model: State of the art. Journal of Managerial Psychology, 22(3), 309–328.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4">
                  <a:extLst>
                    <a:ext uri="{A12FA001-AC4F-418D-AE19-62706E023703}">
                      <ahyp:hlinkClr xmlns:ahyp="http://schemas.microsoft.com/office/drawing/2018/hyperlinkcolor" val="tx"/>
                    </a:ext>
                  </a:extLst>
                </a:hlinkClick>
              </a:rPr>
              <a:t>https://doi.org/10.1108/02683940710733115</a:t>
            </a:r>
            <a:r>
              <a:rPr lang="el-GR" sz="1100" dirty="0">
                <a:latin typeface="Times New Roman" panose="02020603050405020304" pitchFamily="18" charset="0"/>
                <a:ea typeface="MS Mincho" panose="02020609040205080304" pitchFamily="49" charset="-128"/>
                <a:cs typeface="Times New Roman" panose="02020603050405020304" pitchFamily="18" charset="0"/>
              </a:rPr>
              <a:t> </a:t>
            </a:r>
            <a:endParaRPr lang="en-GR" sz="1100" dirty="0">
              <a:latin typeface="Times New Roman" panose="02020603050405020304" pitchFamily="18" charset="0"/>
              <a:ea typeface="MS Mincho" panose="02020609040205080304" pitchFamily="49" charset="-128"/>
              <a:cs typeface="Times New Roman" panose="02020603050405020304" pitchFamily="18" charset="0"/>
            </a:endParaRPr>
          </a:p>
          <a:p>
            <a:pPr marL="457200" indent="-457200">
              <a:lnSpc>
                <a:spcPct val="115000"/>
              </a:lnSpc>
              <a:spcAft>
                <a:spcPts val="600"/>
              </a:spcAft>
              <a:buNone/>
            </a:pPr>
            <a:r>
              <a:rPr lang="en-US" sz="1100" dirty="0">
                <a:latin typeface="Times New Roman" panose="02020603050405020304" pitchFamily="18" charset="0"/>
                <a:ea typeface="MS Mincho" panose="02020609040205080304" pitchFamily="49" charset="-128"/>
                <a:cs typeface="Times New Roman" panose="02020603050405020304" pitchFamily="18" charset="0"/>
              </a:rPr>
              <a:t>Bakker, A. B., &amp; Demerouti, E. (2017). Job demands–resources theory: Taking stock and looking forward. Journal of Occupational Health Psychology, 22(3), 273–285.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5">
                  <a:extLst>
                    <a:ext uri="{A12FA001-AC4F-418D-AE19-62706E023703}">
                      <ahyp:hlinkClr xmlns:ahyp="http://schemas.microsoft.com/office/drawing/2018/hyperlinkcolor" val="tx"/>
                    </a:ext>
                  </a:extLst>
                </a:hlinkClick>
              </a:rPr>
              <a:t>https://doi.org/10.1037/ocp0000056</a:t>
            </a:r>
            <a:r>
              <a:rPr lang="el-GR" sz="1100" dirty="0">
                <a:latin typeface="Times New Roman" panose="02020603050405020304" pitchFamily="18" charset="0"/>
                <a:ea typeface="MS Mincho" panose="02020609040205080304" pitchFamily="49" charset="-128"/>
                <a:cs typeface="Times New Roman" panose="02020603050405020304" pitchFamily="18" charset="0"/>
              </a:rPr>
              <a:t> </a:t>
            </a:r>
            <a:endParaRPr lang="en-GR" sz="1100" dirty="0">
              <a:latin typeface="Times New Roman" panose="02020603050405020304" pitchFamily="18" charset="0"/>
              <a:ea typeface="MS Mincho" panose="02020609040205080304" pitchFamily="49" charset="-128"/>
              <a:cs typeface="Times New Roman" panose="02020603050405020304" pitchFamily="18" charset="0"/>
            </a:endParaRPr>
          </a:p>
          <a:p>
            <a:pPr marL="457200" indent="-457200">
              <a:lnSpc>
                <a:spcPct val="115000"/>
              </a:lnSpc>
              <a:spcAft>
                <a:spcPts val="600"/>
              </a:spcAft>
              <a:buNone/>
            </a:pPr>
            <a:r>
              <a:rPr lang="en-US" sz="1100" dirty="0">
                <a:latin typeface="Times New Roman" panose="02020603050405020304" pitchFamily="18" charset="0"/>
                <a:ea typeface="MS Mincho" panose="02020609040205080304" pitchFamily="49" charset="-128"/>
                <a:cs typeface="Times New Roman" panose="02020603050405020304" pitchFamily="18" charset="0"/>
              </a:rPr>
              <a:t>Bakker, A. B., &amp; Demerouti, E. (2023). Job demands–resources theory: Ten years later. Annual Review of Organizational Psychology and Organizational Behavior, 10, 25–53.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6">
                  <a:extLst>
                    <a:ext uri="{A12FA001-AC4F-418D-AE19-62706E023703}">
                      <ahyp:hlinkClr xmlns:ahyp="http://schemas.microsoft.com/office/drawing/2018/hyperlinkcolor" val="tx"/>
                    </a:ext>
                  </a:extLst>
                </a:hlinkClick>
              </a:rPr>
              <a:t>https://doi.org/10.1146/annurev-orgpsych-120920-053933</a:t>
            </a:r>
            <a:r>
              <a:rPr lang="el-GR" sz="1100" dirty="0">
                <a:latin typeface="Times New Roman" panose="02020603050405020304" pitchFamily="18" charset="0"/>
                <a:ea typeface="MS Mincho" panose="02020609040205080304" pitchFamily="49" charset="-128"/>
                <a:cs typeface="Times New Roman" panose="02020603050405020304" pitchFamily="18" charset="0"/>
              </a:rPr>
              <a:t> </a:t>
            </a:r>
            <a:endParaRPr lang="en-GR" sz="1100" dirty="0">
              <a:latin typeface="Times New Roman" panose="02020603050405020304" pitchFamily="18" charset="0"/>
              <a:ea typeface="MS Mincho" panose="02020609040205080304" pitchFamily="49" charset="-128"/>
              <a:cs typeface="Times New Roman" panose="02020603050405020304" pitchFamily="18" charset="0"/>
            </a:endParaRPr>
          </a:p>
          <a:p>
            <a:pPr marL="457200" indent="-457200">
              <a:lnSpc>
                <a:spcPct val="115000"/>
              </a:lnSpc>
              <a:spcAft>
                <a:spcPts val="600"/>
              </a:spcAft>
            </a:pPr>
            <a:r>
              <a:rPr lang="en-US" sz="1100" dirty="0">
                <a:latin typeface="Times New Roman" panose="02020603050405020304" pitchFamily="18" charset="0"/>
                <a:ea typeface="MS Mincho" panose="02020609040205080304" pitchFamily="49" charset="-128"/>
                <a:cs typeface="Times New Roman" panose="02020603050405020304" pitchFamily="18" charset="0"/>
              </a:rPr>
              <a:t>Demerouti, E., Bakker, A. B., Nachreiner, F., &amp; Schaufeli, W. B. (2001). The job demands-resources model of burnout. Journal of Applied Psychology, 86(3), 499–512. https://</a:t>
            </a:r>
            <a:r>
              <a:rPr lang="en-US" sz="1100" dirty="0" err="1">
                <a:latin typeface="Times New Roman" panose="02020603050405020304" pitchFamily="18" charset="0"/>
                <a:ea typeface="MS Mincho" panose="02020609040205080304" pitchFamily="49" charset="-128"/>
                <a:cs typeface="Times New Roman" panose="02020603050405020304" pitchFamily="18" charset="0"/>
              </a:rPr>
              <a:t>doi.org</a:t>
            </a:r>
            <a:r>
              <a:rPr lang="en-US" sz="1100" dirty="0">
                <a:latin typeface="Times New Roman" panose="02020603050405020304" pitchFamily="18" charset="0"/>
                <a:ea typeface="MS Mincho" panose="02020609040205080304" pitchFamily="49" charset="-128"/>
                <a:cs typeface="Times New Roman" panose="02020603050405020304" pitchFamily="18" charset="0"/>
              </a:rPr>
              <a:t>/10.1037/0021-9010.86.3.499</a:t>
            </a:r>
            <a:endParaRPr lang="en-GR" sz="1100" dirty="0">
              <a:latin typeface="Times New Roman" panose="02020603050405020304" pitchFamily="18" charset="0"/>
              <a:ea typeface="MS Mincho" panose="02020609040205080304" pitchFamily="49" charset="-128"/>
              <a:cs typeface="Times New Roman" panose="02020603050405020304" pitchFamily="18" charset="0"/>
            </a:endParaRPr>
          </a:p>
          <a:p>
            <a:pPr marL="457200" indent="-457200">
              <a:lnSpc>
                <a:spcPct val="115000"/>
              </a:lnSpc>
              <a:spcAft>
                <a:spcPts val="600"/>
              </a:spcAft>
            </a:pPr>
            <a:r>
              <a:rPr lang="en-US" sz="1100" dirty="0">
                <a:latin typeface="Times New Roman" panose="02020603050405020304" pitchFamily="18" charset="0"/>
                <a:ea typeface="MS Mincho" panose="02020609040205080304" pitchFamily="49" charset="-128"/>
                <a:cs typeface="Times New Roman" panose="02020603050405020304" pitchFamily="18" charset="0"/>
              </a:rPr>
              <a:t>Demerouti, E., &amp; Peeters, M. C. W. (2018). Transmission of reduction-oriented crafting among colleagues: A diary study on the moderating role of working conditions. Journal of Occupational and Organizational Psychology, 91(2), 209–234.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7">
                  <a:extLst>
                    <a:ext uri="{A12FA001-AC4F-418D-AE19-62706E023703}">
                      <ahyp:hlinkClr xmlns:ahyp="http://schemas.microsoft.com/office/drawing/2018/hyperlinkcolor" val="tx"/>
                    </a:ext>
                  </a:extLst>
                </a:hlinkClick>
              </a:rPr>
              <a:t>https://doi.org/10.1111/joop.12196</a:t>
            </a:r>
            <a:r>
              <a:rPr lang="el-GR" sz="1100" dirty="0">
                <a:latin typeface="Times New Roman" panose="02020603050405020304" pitchFamily="18" charset="0"/>
                <a:ea typeface="MS Mincho" panose="02020609040205080304" pitchFamily="49" charset="-128"/>
                <a:cs typeface="Times New Roman" panose="02020603050405020304" pitchFamily="18" charset="0"/>
              </a:rPr>
              <a:t> </a:t>
            </a:r>
            <a:endParaRPr lang="en-US" sz="1100" dirty="0">
              <a:latin typeface="Times New Roman" panose="02020603050405020304" pitchFamily="18" charset="0"/>
              <a:ea typeface="MS Mincho" panose="02020609040205080304" pitchFamily="49" charset="-128"/>
              <a:cs typeface="Times New Roman" panose="02020603050405020304" pitchFamily="18" charset="0"/>
            </a:endParaRPr>
          </a:p>
          <a:p>
            <a:pPr marL="457200" indent="-457200">
              <a:lnSpc>
                <a:spcPct val="115000"/>
              </a:lnSpc>
              <a:spcAft>
                <a:spcPts val="600"/>
              </a:spcAft>
            </a:pPr>
            <a:r>
              <a:rPr lang="en-US" sz="1100" dirty="0">
                <a:latin typeface="Times New Roman" panose="02020603050405020304" pitchFamily="18" charset="0"/>
                <a:ea typeface="MS Mincho" panose="02020609040205080304" pitchFamily="49" charset="-128"/>
                <a:cs typeface="Times New Roman" panose="02020603050405020304" pitchFamily="18" charset="0"/>
              </a:rPr>
              <a:t>Demerouti, E., Soyer, L. M. A., </a:t>
            </a:r>
            <a:r>
              <a:rPr lang="en-US" sz="1100" dirty="0" err="1">
                <a:latin typeface="Times New Roman" panose="02020603050405020304" pitchFamily="18" charset="0"/>
                <a:ea typeface="MS Mincho" panose="02020609040205080304" pitchFamily="49" charset="-128"/>
                <a:cs typeface="Times New Roman" panose="02020603050405020304" pitchFamily="18" charset="0"/>
              </a:rPr>
              <a:t>Vakola</a:t>
            </a:r>
            <a:r>
              <a:rPr lang="en-US" sz="1100" dirty="0">
                <a:latin typeface="Times New Roman" panose="02020603050405020304" pitchFamily="18" charset="0"/>
                <a:ea typeface="MS Mincho" panose="02020609040205080304" pitchFamily="49" charset="-128"/>
                <a:cs typeface="Times New Roman" panose="02020603050405020304" pitchFamily="18" charset="0"/>
              </a:rPr>
              <a:t>, M., &amp; Xanthopoulou, D. (2021). The effects of a job crafting intervention on the success of an organizational change effort in a blue-collar work environment. Journal of Occupational and Organizational Psychology, 94(2), 374–399.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8">
                  <a:extLst>
                    <a:ext uri="{A12FA001-AC4F-418D-AE19-62706E023703}">
                      <ahyp:hlinkClr xmlns:ahyp="http://schemas.microsoft.com/office/drawing/2018/hyperlinkcolor" val="tx"/>
                    </a:ext>
                  </a:extLst>
                </a:hlinkClick>
              </a:rPr>
              <a:t>https://doi.org/10.1111/joop.12330</a:t>
            </a:r>
            <a:r>
              <a:rPr lang="en-GR" sz="1050" dirty="0">
                <a:latin typeface="Cambria" panose="02040503050406030204" pitchFamily="18" charset="0"/>
                <a:ea typeface="MS Mincho" panose="02020609040205080304" pitchFamily="49" charset="-128"/>
                <a:cs typeface="Times New Roman" panose="02020603050405020304" pitchFamily="18" charset="0"/>
              </a:rPr>
              <a:t> </a:t>
            </a:r>
          </a:p>
          <a:p>
            <a:pPr marL="457200" indent="-457200">
              <a:lnSpc>
                <a:spcPct val="115000"/>
              </a:lnSpc>
              <a:spcAft>
                <a:spcPts val="600"/>
              </a:spcAft>
            </a:pPr>
            <a:r>
              <a:rPr lang="en-US" sz="1100" dirty="0">
                <a:latin typeface="Times New Roman" panose="02020603050405020304" pitchFamily="18" charset="0"/>
                <a:ea typeface="MS Mincho" panose="02020609040205080304" pitchFamily="49" charset="-128"/>
                <a:cs typeface="Times New Roman" panose="02020603050405020304" pitchFamily="18" charset="0"/>
              </a:rPr>
              <a:t>Fredrickson, B. L. (2001). The role of positive emotions in positive psychology: The broaden-and-build theory of positive emotions. American Psychologist, 56(3), 218–226.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9">
                  <a:extLst>
                    <a:ext uri="{A12FA001-AC4F-418D-AE19-62706E023703}">
                      <ahyp:hlinkClr xmlns:ahyp="http://schemas.microsoft.com/office/drawing/2018/hyperlinkcolor" val="tx"/>
                    </a:ext>
                  </a:extLst>
                </a:hlinkClick>
              </a:rPr>
              <a:t>https://doi.org/10.1037/0003-066X.56.3.218</a:t>
            </a:r>
            <a:r>
              <a:rPr lang="en-GR" sz="1050" dirty="0">
                <a:latin typeface="Cambria" panose="02040503050406030204" pitchFamily="18" charset="0"/>
                <a:ea typeface="MS Mincho" panose="02020609040205080304" pitchFamily="49" charset="-128"/>
                <a:cs typeface="Times New Roman" panose="02020603050405020304" pitchFamily="18" charset="0"/>
              </a:rPr>
              <a:t> </a:t>
            </a:r>
            <a:endParaRPr lang="el-GR" sz="1100" dirty="0">
              <a:latin typeface="Times New Roman" panose="02020603050405020304" pitchFamily="18" charset="0"/>
              <a:ea typeface="MS Mincho" panose="02020609040205080304" pitchFamily="49" charset="-128"/>
              <a:cs typeface="Times New Roman" panose="02020603050405020304" pitchFamily="18" charset="0"/>
            </a:endParaRPr>
          </a:p>
          <a:p>
            <a:pPr marL="457200" indent="-457200">
              <a:lnSpc>
                <a:spcPct val="115000"/>
              </a:lnSpc>
              <a:spcAft>
                <a:spcPts val="600"/>
              </a:spcAft>
            </a:pPr>
            <a:r>
              <a:rPr lang="en-US" sz="1100" dirty="0">
                <a:latin typeface="Times New Roman" panose="02020603050405020304" pitchFamily="18" charset="0"/>
                <a:ea typeface="MS Mincho" panose="02020609040205080304" pitchFamily="49" charset="-128"/>
                <a:cs typeface="Times New Roman" panose="02020603050405020304" pitchFamily="18" charset="0"/>
              </a:rPr>
              <a:t>Hackman, J. R., &amp; Oldham, G. R. (1976). Motivation through the design of work: Test of a theory. Organizational Behavior and Human Performance, 16(2), 250–279.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10">
                  <a:extLst>
                    <a:ext uri="{A12FA001-AC4F-418D-AE19-62706E023703}">
                      <ahyp:hlinkClr xmlns:ahyp="http://schemas.microsoft.com/office/drawing/2018/hyperlinkcolor" val="tx"/>
                    </a:ext>
                  </a:extLst>
                </a:hlinkClick>
              </a:rPr>
              <a:t>https://doi.org/10.1016/0030-5073(76)90016-7</a:t>
            </a:r>
            <a:r>
              <a:rPr lang="el-GR" sz="1100" dirty="0">
                <a:latin typeface="Times New Roman" panose="02020603050405020304" pitchFamily="18" charset="0"/>
                <a:ea typeface="MS Mincho" panose="02020609040205080304" pitchFamily="49" charset="-128"/>
                <a:cs typeface="Times New Roman" panose="02020603050405020304" pitchFamily="18" charset="0"/>
              </a:rPr>
              <a:t> </a:t>
            </a:r>
            <a:endParaRPr lang="en-US" sz="1100" dirty="0">
              <a:latin typeface="Times New Roman" panose="02020603050405020304" pitchFamily="18" charset="0"/>
              <a:ea typeface="MS Mincho" panose="02020609040205080304" pitchFamily="49" charset="-128"/>
              <a:cs typeface="Times New Roman" panose="02020603050405020304" pitchFamily="18" charset="0"/>
            </a:endParaRPr>
          </a:p>
          <a:p>
            <a:pPr marL="457200" indent="-457200">
              <a:lnSpc>
                <a:spcPct val="115000"/>
              </a:lnSpc>
              <a:spcAft>
                <a:spcPts val="600"/>
              </a:spcAft>
            </a:pPr>
            <a:r>
              <a:rPr lang="en-US" sz="1100" dirty="0">
                <a:latin typeface="Times New Roman" panose="02020603050405020304" pitchFamily="18" charset="0"/>
                <a:ea typeface="MS Mincho" panose="02020609040205080304" pitchFamily="49" charset="-128"/>
                <a:cs typeface="Times New Roman" panose="02020603050405020304" pitchFamily="18" charset="0"/>
              </a:rPr>
              <a:t>Kristof-Brown, A. L., Zimmerman, R. D., &amp; Johnson, E. C. (2005). Consequences of individuals' fit at work: A meta-analysis of person-job, person-organization, person-group, and person-supervisor fit. Personnel Psychology, 58(2), 281–342.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11">
                  <a:extLst>
                    <a:ext uri="{A12FA001-AC4F-418D-AE19-62706E023703}">
                      <ahyp:hlinkClr xmlns:ahyp="http://schemas.microsoft.com/office/drawing/2018/hyperlinkcolor" val="tx"/>
                    </a:ext>
                  </a:extLst>
                </a:hlinkClick>
              </a:rPr>
              <a:t>https://doi.org/10.1111/j.1744-6570.2005.00672.x</a:t>
            </a:r>
            <a:r>
              <a:rPr lang="en-GR" sz="1050" dirty="0">
                <a:latin typeface="Cambria" panose="02040503050406030204" pitchFamily="18" charset="0"/>
                <a:ea typeface="MS Mincho" panose="02020609040205080304" pitchFamily="49" charset="-128"/>
                <a:cs typeface="Times New Roman" panose="02020603050405020304" pitchFamily="18" charset="0"/>
              </a:rPr>
              <a:t> </a:t>
            </a:r>
            <a:endParaRPr lang="el-GR" sz="1100" dirty="0">
              <a:latin typeface="Times New Roman" panose="02020603050405020304" pitchFamily="18" charset="0"/>
              <a:ea typeface="MS Mincho" panose="02020609040205080304" pitchFamily="49" charset="-128"/>
              <a:cs typeface="Times New Roman" panose="02020603050405020304" pitchFamily="18" charset="0"/>
            </a:endParaRPr>
          </a:p>
          <a:p>
            <a:pPr marL="457200" indent="-457200">
              <a:lnSpc>
                <a:spcPct val="115000"/>
              </a:lnSpc>
              <a:spcAft>
                <a:spcPts val="600"/>
              </a:spcAft>
            </a:pPr>
            <a:r>
              <a:rPr lang="en-US" sz="1100" dirty="0" err="1">
                <a:latin typeface="Times New Roman" panose="02020603050405020304" pitchFamily="18" charset="0"/>
                <a:ea typeface="MS Mincho" panose="02020609040205080304" pitchFamily="49" charset="-128"/>
                <a:cs typeface="Times New Roman" panose="02020603050405020304" pitchFamily="18" charset="0"/>
              </a:rPr>
              <a:t>Lichtenthaler</a:t>
            </a:r>
            <a:r>
              <a:rPr lang="en-US" sz="1100" dirty="0">
                <a:latin typeface="Times New Roman" panose="02020603050405020304" pitchFamily="18" charset="0"/>
                <a:ea typeface="MS Mincho" panose="02020609040205080304" pitchFamily="49" charset="-128"/>
                <a:cs typeface="Times New Roman" panose="02020603050405020304" pitchFamily="18" charset="0"/>
              </a:rPr>
              <a:t>, P. W., &amp; Fischbach, A. (2019). A meta-analysis on promotion- and prevention-focused job crafting. European Journal of Work and Organizational Psychology, 28(1), 30–50.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12">
                  <a:extLst>
                    <a:ext uri="{A12FA001-AC4F-418D-AE19-62706E023703}">
                      <ahyp:hlinkClr xmlns:ahyp="http://schemas.microsoft.com/office/drawing/2018/hyperlinkcolor" val="tx"/>
                    </a:ext>
                  </a:extLst>
                </a:hlinkClick>
              </a:rPr>
              <a:t>https://doi.org/10.1080/1359432X.2018.1527767</a:t>
            </a:r>
            <a:r>
              <a:rPr lang="el-GR" sz="1100" dirty="0">
                <a:latin typeface="Times New Roman" panose="02020603050405020304" pitchFamily="18" charset="0"/>
                <a:ea typeface="MS Mincho" panose="02020609040205080304" pitchFamily="49" charset="-128"/>
                <a:cs typeface="Times New Roman" panose="02020603050405020304" pitchFamily="18" charset="0"/>
              </a:rPr>
              <a:t> </a:t>
            </a:r>
          </a:p>
        </p:txBody>
      </p:sp>
    </p:spTree>
    <p:extLst>
      <p:ext uri="{BB962C8B-B14F-4D97-AF65-F5344CB8AC3E}">
        <p14:creationId xmlns:p14="http://schemas.microsoft.com/office/powerpoint/2010/main" val="31543291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1836B-1421-C5CE-E74C-502883962B97}"/>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08D0126C-6485-DDF4-F464-844CA7BA55F0}"/>
              </a:ext>
            </a:extLst>
          </p:cNvPr>
          <p:cNvSpPr>
            <a:spLocks noGrp="1" noChangeArrowheads="1"/>
          </p:cNvSpPr>
          <p:nvPr>
            <p:ph type="title"/>
          </p:nvPr>
        </p:nvSpPr>
        <p:spPr bwMode="auto">
          <a:xfrm>
            <a:off x="496711" y="490876"/>
            <a:ext cx="405718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lang="en-GB" altLang="en-GR" sz="3600" dirty="0">
                <a:latin typeface="Helvetica Neue Medium" panose="02000503000000020004" pitchFamily="2" charset="0"/>
                <a:ea typeface="Helvetica Neue Medium" panose="02000503000000020004" pitchFamily="2" charset="0"/>
                <a:cs typeface="Helvetica Neue Medium" panose="02000503000000020004" pitchFamily="2" charset="0"/>
              </a:rPr>
              <a:t>References cont. </a:t>
            </a:r>
            <a:endParaRPr kumimoji="0" lang="en-GB" altLang="en-GR" sz="3600" u="none" strike="noStrike" cap="none" normalizeH="0" baseline="0" dirty="0">
              <a:ln>
                <a:noFill/>
              </a:ln>
              <a:effectLst/>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8" name="TextBox 7">
            <a:extLst>
              <a:ext uri="{FF2B5EF4-FFF2-40B4-BE49-F238E27FC236}">
                <a16:creationId xmlns:a16="http://schemas.microsoft.com/office/drawing/2014/main" id="{1B9EBC55-CF70-826E-C9A7-7A9A5553BE15}"/>
              </a:ext>
            </a:extLst>
          </p:cNvPr>
          <p:cNvSpPr txBox="1"/>
          <p:nvPr/>
        </p:nvSpPr>
        <p:spPr>
          <a:xfrm>
            <a:off x="496711" y="1306128"/>
            <a:ext cx="11198578" cy="5282728"/>
          </a:xfrm>
          <a:prstGeom prst="rect">
            <a:avLst/>
          </a:prstGeom>
          <a:noFill/>
        </p:spPr>
        <p:txBody>
          <a:bodyPr wrap="square">
            <a:spAutoFit/>
          </a:bodyPr>
          <a:lstStyle/>
          <a:p>
            <a:pPr marL="457200" indent="-457200">
              <a:lnSpc>
                <a:spcPct val="115000"/>
              </a:lnSpc>
              <a:spcAft>
                <a:spcPts val="600"/>
              </a:spcAft>
            </a:pPr>
            <a:r>
              <a:rPr lang="en-US" sz="1100" dirty="0">
                <a:latin typeface="Times New Roman" panose="02020603050405020304" pitchFamily="18" charset="0"/>
                <a:ea typeface="MS Mincho" panose="02020609040205080304" pitchFamily="49" charset="-128"/>
                <a:cs typeface="Times New Roman" panose="02020603050405020304" pitchFamily="18" charset="0"/>
              </a:rPr>
              <a:t>Parker, S. K., Bindl, U. K., &amp; Strauss, K. (2010). Making things happen: A model of proactive motivation. Journal of Management, 36(4), 827–856.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3"/>
              </a:rPr>
              <a:t>https://doi.org/10.1177/0149206310363732</a:t>
            </a:r>
            <a:r>
              <a:rPr lang="en-US" sz="1100" dirty="0">
                <a:latin typeface="Times New Roman" panose="02020603050405020304" pitchFamily="18" charset="0"/>
                <a:ea typeface="MS Mincho" panose="02020609040205080304" pitchFamily="49" charset="-128"/>
                <a:cs typeface="Times New Roman" panose="02020603050405020304" pitchFamily="18" charset="0"/>
              </a:rPr>
              <a:t> </a:t>
            </a:r>
            <a:endParaRPr lang="en-GR" sz="1050" dirty="0">
              <a:latin typeface="Cambria" panose="02040503050406030204" pitchFamily="18" charset="0"/>
              <a:ea typeface="MS Mincho" panose="02020609040205080304" pitchFamily="49" charset="-128"/>
              <a:cs typeface="Times New Roman" panose="02020603050405020304" pitchFamily="18" charset="0"/>
            </a:endParaRPr>
          </a:p>
          <a:p>
            <a:pPr marL="457200" indent="-457200">
              <a:lnSpc>
                <a:spcPct val="115000"/>
              </a:lnSpc>
              <a:spcAft>
                <a:spcPts val="600"/>
              </a:spcAft>
            </a:pPr>
            <a:r>
              <a:rPr lang="en-US" sz="1100" dirty="0">
                <a:latin typeface="Times New Roman" panose="02020603050405020304" pitchFamily="18" charset="0"/>
                <a:ea typeface="MS Mincho" panose="02020609040205080304" pitchFamily="49" charset="-128"/>
                <a:cs typeface="Times New Roman" panose="02020603050405020304" pitchFamily="18" charset="0"/>
              </a:rPr>
              <a:t>Parker, S. K., Williams, H. M., &amp; Turner, N. (2006). Modeling the antecedents of proactive behavior at work. Journal of Applied Psychology, 91(3), 636–652.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4"/>
              </a:rPr>
              <a:t>https://doi.org/10.1037/0021-9010.91.3.636</a:t>
            </a:r>
            <a:r>
              <a:rPr lang="en-US" sz="1100" dirty="0">
                <a:latin typeface="Times New Roman" panose="02020603050405020304" pitchFamily="18" charset="0"/>
                <a:ea typeface="MS Mincho" panose="02020609040205080304" pitchFamily="49" charset="-128"/>
                <a:cs typeface="Times New Roman" panose="02020603050405020304" pitchFamily="18" charset="0"/>
              </a:rPr>
              <a:t> </a:t>
            </a:r>
            <a:endParaRPr lang="en-GR" sz="1050" dirty="0">
              <a:latin typeface="Cambria" panose="02040503050406030204" pitchFamily="18" charset="0"/>
              <a:ea typeface="MS Mincho" panose="02020609040205080304" pitchFamily="49" charset="-128"/>
              <a:cs typeface="Times New Roman" panose="02020603050405020304" pitchFamily="18" charset="0"/>
            </a:endParaRPr>
          </a:p>
          <a:p>
            <a:pPr marL="457200" indent="-457200">
              <a:lnSpc>
                <a:spcPct val="115000"/>
              </a:lnSpc>
              <a:spcAft>
                <a:spcPts val="600"/>
              </a:spcAft>
            </a:pPr>
            <a:r>
              <a:rPr lang="en-US" sz="1100" dirty="0">
                <a:latin typeface="Times New Roman" panose="02020603050405020304" pitchFamily="18" charset="0"/>
                <a:ea typeface="MS Mincho" panose="02020609040205080304" pitchFamily="49" charset="-128"/>
                <a:cs typeface="Times New Roman" panose="02020603050405020304" pitchFamily="18" charset="0"/>
              </a:rPr>
              <a:t>Petrou, P., Demerouti, E., Peeters, M. C. W., Schaufeli, W. B., &amp; Hetland, J. (2012). Crafting a job on a daily basis: Contextual correlates and the link to work engagement. Journal of Organizational Behavior, 33(8), 1120–1141.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5">
                  <a:extLst>
                    <a:ext uri="{A12FA001-AC4F-418D-AE19-62706E023703}">
                      <ahyp:hlinkClr xmlns:ahyp="http://schemas.microsoft.com/office/drawing/2018/hyperlinkcolor" val="tx"/>
                    </a:ext>
                  </a:extLst>
                </a:hlinkClick>
              </a:rPr>
              <a:t>https://doi.org/10.1002/job.1783</a:t>
            </a:r>
            <a:endParaRPr lang="el-GR" sz="1100" dirty="0">
              <a:latin typeface="Times New Roman" panose="02020603050405020304" pitchFamily="18" charset="0"/>
              <a:ea typeface="MS Mincho" panose="02020609040205080304" pitchFamily="49" charset="-128"/>
              <a:cs typeface="Times New Roman" panose="02020603050405020304" pitchFamily="18" charset="0"/>
            </a:endParaRPr>
          </a:p>
          <a:p>
            <a:pPr marL="457200" indent="-457200">
              <a:lnSpc>
                <a:spcPct val="115000"/>
              </a:lnSpc>
              <a:spcAft>
                <a:spcPts val="600"/>
              </a:spcAft>
            </a:pPr>
            <a:r>
              <a:rPr lang="en-GB" sz="1100" dirty="0">
                <a:latin typeface="Times New Roman" panose="02020603050405020304" pitchFamily="18" charset="0"/>
                <a:ea typeface="MS Mincho" panose="02020609040205080304" pitchFamily="49" charset="-128"/>
                <a:cs typeface="Times New Roman" panose="02020603050405020304" pitchFamily="18" charset="0"/>
              </a:rPr>
              <a:t>Petrou, P., Demerouti, E., &amp; Schaufeli, W. B. (2018). Crafting the change: The role of employee job crafting </a:t>
            </a:r>
            <a:r>
              <a:rPr lang="en-GB" sz="1100" dirty="0" err="1">
                <a:latin typeface="Times New Roman" panose="02020603050405020304" pitchFamily="18" charset="0"/>
                <a:ea typeface="MS Mincho" panose="02020609040205080304" pitchFamily="49" charset="-128"/>
                <a:cs typeface="Times New Roman" panose="02020603050405020304" pitchFamily="18" charset="0"/>
              </a:rPr>
              <a:t>behaviors</a:t>
            </a:r>
            <a:r>
              <a:rPr lang="en-GB" sz="1100" dirty="0">
                <a:latin typeface="Times New Roman" panose="02020603050405020304" pitchFamily="18" charset="0"/>
                <a:ea typeface="MS Mincho" panose="02020609040205080304" pitchFamily="49" charset="-128"/>
                <a:cs typeface="Times New Roman" panose="02020603050405020304" pitchFamily="18" charset="0"/>
              </a:rPr>
              <a:t> for successful organizational change. </a:t>
            </a:r>
            <a:r>
              <a:rPr lang="en-GB" sz="1100" i="1" dirty="0">
                <a:latin typeface="Times New Roman" panose="02020603050405020304" pitchFamily="18" charset="0"/>
                <a:ea typeface="MS Mincho" panose="02020609040205080304" pitchFamily="49" charset="-128"/>
                <a:cs typeface="Times New Roman" panose="02020603050405020304" pitchFamily="18" charset="0"/>
              </a:rPr>
              <a:t>Journal of Management</a:t>
            </a:r>
            <a:r>
              <a:rPr lang="en-GB" sz="1100" dirty="0">
                <a:latin typeface="Times New Roman" panose="02020603050405020304" pitchFamily="18" charset="0"/>
                <a:ea typeface="MS Mincho" panose="02020609040205080304" pitchFamily="49" charset="-128"/>
                <a:cs typeface="Times New Roman" panose="02020603050405020304" pitchFamily="18" charset="0"/>
              </a:rPr>
              <a:t>, </a:t>
            </a:r>
            <a:r>
              <a:rPr lang="en-GB" sz="1100" i="1" dirty="0">
                <a:latin typeface="Times New Roman" panose="02020603050405020304" pitchFamily="18" charset="0"/>
                <a:ea typeface="MS Mincho" panose="02020609040205080304" pitchFamily="49" charset="-128"/>
                <a:cs typeface="Times New Roman" panose="02020603050405020304" pitchFamily="18" charset="0"/>
              </a:rPr>
              <a:t>44</a:t>
            </a:r>
            <a:r>
              <a:rPr lang="en-GB" sz="1100" dirty="0">
                <a:latin typeface="Times New Roman" panose="02020603050405020304" pitchFamily="18" charset="0"/>
                <a:ea typeface="MS Mincho" panose="02020609040205080304" pitchFamily="49" charset="-128"/>
                <a:cs typeface="Times New Roman" panose="02020603050405020304" pitchFamily="18" charset="0"/>
              </a:rPr>
              <a:t>(5), 1766–1792. </a:t>
            </a:r>
            <a:r>
              <a:rPr lang="en-GB" sz="1100" dirty="0">
                <a:latin typeface="Times New Roman" panose="02020603050405020304" pitchFamily="18" charset="0"/>
                <a:ea typeface="MS Mincho" panose="02020609040205080304" pitchFamily="49" charset="-128"/>
                <a:cs typeface="Times New Roman" panose="02020603050405020304" pitchFamily="18" charset="0"/>
                <a:hlinkClick r:id="rId6">
                  <a:extLst>
                    <a:ext uri="{A12FA001-AC4F-418D-AE19-62706E023703}">
                      <ahyp:hlinkClr xmlns:ahyp="http://schemas.microsoft.com/office/drawing/2018/hyperlinkcolor" val="tx"/>
                    </a:ext>
                  </a:extLst>
                </a:hlinkClick>
              </a:rPr>
              <a:t>https://doi.org/10.1177/0149206315624961</a:t>
            </a:r>
            <a:r>
              <a:rPr lang="el-GR" sz="1100" dirty="0">
                <a:latin typeface="Times New Roman" panose="02020603050405020304" pitchFamily="18" charset="0"/>
                <a:ea typeface="MS Mincho" panose="02020609040205080304" pitchFamily="49" charset="-128"/>
                <a:cs typeface="Times New Roman" panose="02020603050405020304" pitchFamily="18" charset="0"/>
              </a:rPr>
              <a:t> </a:t>
            </a:r>
          </a:p>
          <a:p>
            <a:pPr marL="457200" indent="-457200">
              <a:lnSpc>
                <a:spcPct val="115000"/>
              </a:lnSpc>
              <a:spcAft>
                <a:spcPts val="600"/>
              </a:spcAft>
            </a:pPr>
            <a:r>
              <a:rPr lang="en-US" sz="1100" dirty="0">
                <a:latin typeface="Times New Roman" panose="02020603050405020304" pitchFamily="18" charset="0"/>
                <a:ea typeface="MS Mincho" panose="02020609040205080304" pitchFamily="49" charset="-128"/>
                <a:cs typeface="Times New Roman" panose="02020603050405020304" pitchFamily="18" charset="0"/>
              </a:rPr>
              <a:t>Rudolph, C. W., Katz, I. M., Lavigne, K. N., &amp; Zacher, H. (2017). Job crafting: A meta-analysis of relationships with individual differences, job characteristics, and work outcomes. Journal of Vocational Behavior, 102, 112–138.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7">
                  <a:extLst>
                    <a:ext uri="{A12FA001-AC4F-418D-AE19-62706E023703}">
                      <ahyp:hlinkClr xmlns:ahyp="http://schemas.microsoft.com/office/drawing/2018/hyperlinkcolor" val="tx"/>
                    </a:ext>
                  </a:extLst>
                </a:hlinkClick>
              </a:rPr>
              <a:t>https://doi.org/10.1016/j.jvb.2017.05.008</a:t>
            </a:r>
            <a:endParaRPr lang="el-GR" sz="1100" dirty="0">
              <a:latin typeface="Times New Roman" panose="02020603050405020304" pitchFamily="18" charset="0"/>
              <a:ea typeface="MS Mincho" panose="02020609040205080304" pitchFamily="49" charset="-128"/>
              <a:cs typeface="Times New Roman" panose="02020603050405020304" pitchFamily="18" charset="0"/>
            </a:endParaRPr>
          </a:p>
          <a:p>
            <a:pPr marL="457200" indent="-457200">
              <a:lnSpc>
                <a:spcPct val="115000"/>
              </a:lnSpc>
              <a:spcAft>
                <a:spcPts val="600"/>
              </a:spcAft>
            </a:pPr>
            <a:r>
              <a:rPr lang="en-US" sz="1100" dirty="0">
                <a:latin typeface="Times New Roman" panose="02020603050405020304" pitchFamily="18" charset="0"/>
                <a:ea typeface="MS Mincho" panose="02020609040205080304" pitchFamily="49" charset="-128"/>
                <a:cs typeface="Times New Roman" panose="02020603050405020304" pitchFamily="18" charset="0"/>
              </a:rPr>
              <a:t>Ryan, R. M., &amp; Deci, E. L. (2000). Self-determination theory and the facilitation of intrinsic motivation, social development, and well-being. American Psychologist, 55(1), 68–78.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8">
                  <a:extLst>
                    <a:ext uri="{A12FA001-AC4F-418D-AE19-62706E023703}">
                      <ahyp:hlinkClr xmlns:ahyp="http://schemas.microsoft.com/office/drawing/2018/hyperlinkcolor" val="tx"/>
                    </a:ext>
                  </a:extLst>
                </a:hlinkClick>
              </a:rPr>
              <a:t>https://doi.org/10.1037/0003-066X.55.1.68</a:t>
            </a:r>
            <a:r>
              <a:rPr lang="el-GR" sz="1100" dirty="0">
                <a:latin typeface="Times New Roman" panose="02020603050405020304" pitchFamily="18" charset="0"/>
                <a:ea typeface="MS Mincho" panose="02020609040205080304" pitchFamily="49" charset="-128"/>
                <a:cs typeface="Times New Roman" panose="02020603050405020304" pitchFamily="18" charset="0"/>
              </a:rPr>
              <a:t>  </a:t>
            </a:r>
            <a:endParaRPr lang="en-US" sz="1100" dirty="0">
              <a:latin typeface="Times New Roman" panose="02020603050405020304" pitchFamily="18" charset="0"/>
              <a:ea typeface="MS Mincho" panose="02020609040205080304" pitchFamily="49" charset="-128"/>
              <a:cs typeface="Times New Roman" panose="02020603050405020304" pitchFamily="18" charset="0"/>
            </a:endParaRPr>
          </a:p>
          <a:p>
            <a:pPr marL="457200" indent="-457200">
              <a:lnSpc>
                <a:spcPct val="115000"/>
              </a:lnSpc>
              <a:spcAft>
                <a:spcPts val="600"/>
              </a:spcAft>
            </a:pPr>
            <a:r>
              <a:rPr lang="en-US" sz="1100" dirty="0">
                <a:latin typeface="Times New Roman" panose="02020603050405020304" pitchFamily="18" charset="0"/>
                <a:ea typeface="MS Mincho" panose="02020609040205080304" pitchFamily="49" charset="-128"/>
                <a:cs typeface="Times New Roman" panose="02020603050405020304" pitchFamily="18" charset="0"/>
              </a:rPr>
              <a:t>Schaufeli, W. B., </a:t>
            </a:r>
            <a:r>
              <a:rPr lang="en-US" sz="1100" dirty="0" err="1">
                <a:latin typeface="Times New Roman" panose="02020603050405020304" pitchFamily="18" charset="0"/>
                <a:ea typeface="MS Mincho" panose="02020609040205080304" pitchFamily="49" charset="-128"/>
                <a:cs typeface="Times New Roman" panose="02020603050405020304" pitchFamily="18" charset="0"/>
              </a:rPr>
              <a:t>Salanova</a:t>
            </a:r>
            <a:r>
              <a:rPr lang="en-US" sz="1100" dirty="0">
                <a:latin typeface="Times New Roman" panose="02020603050405020304" pitchFamily="18" charset="0"/>
                <a:ea typeface="MS Mincho" panose="02020609040205080304" pitchFamily="49" charset="-128"/>
                <a:cs typeface="Times New Roman" panose="02020603050405020304" pitchFamily="18" charset="0"/>
              </a:rPr>
              <a:t>, M., González-</a:t>
            </a:r>
            <a:r>
              <a:rPr lang="en-US" sz="1100" dirty="0" err="1">
                <a:latin typeface="Times New Roman" panose="02020603050405020304" pitchFamily="18" charset="0"/>
                <a:ea typeface="MS Mincho" panose="02020609040205080304" pitchFamily="49" charset="-128"/>
                <a:cs typeface="Times New Roman" panose="02020603050405020304" pitchFamily="18" charset="0"/>
              </a:rPr>
              <a:t>Romá</a:t>
            </a:r>
            <a:r>
              <a:rPr lang="en-US" sz="1100" dirty="0">
                <a:latin typeface="Times New Roman" panose="02020603050405020304" pitchFamily="18" charset="0"/>
                <a:ea typeface="MS Mincho" panose="02020609040205080304" pitchFamily="49" charset="-128"/>
                <a:cs typeface="Times New Roman" panose="02020603050405020304" pitchFamily="18" charset="0"/>
              </a:rPr>
              <a:t>, V., &amp; Bakker, A. B. (2002). The measurement of engagement and burnout: A two sample confirmatory factor analytic approach. Journal of Happiness Studies, 3(1), 71–92.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9">
                  <a:extLst>
                    <a:ext uri="{A12FA001-AC4F-418D-AE19-62706E023703}">
                      <ahyp:hlinkClr xmlns:ahyp="http://schemas.microsoft.com/office/drawing/2018/hyperlinkcolor" val="tx"/>
                    </a:ext>
                  </a:extLst>
                </a:hlinkClick>
              </a:rPr>
              <a:t>https://doi.org/10.1023/A:1015630930326</a:t>
            </a:r>
            <a:r>
              <a:rPr lang="en-GR" sz="1050" dirty="0">
                <a:latin typeface="Cambria" panose="02040503050406030204" pitchFamily="18" charset="0"/>
                <a:ea typeface="MS Mincho" panose="02020609040205080304" pitchFamily="49" charset="-128"/>
                <a:cs typeface="Times New Roman" panose="02020603050405020304" pitchFamily="18" charset="0"/>
              </a:rPr>
              <a:t> </a:t>
            </a:r>
            <a:endParaRPr lang="el-GR" sz="1100" dirty="0">
              <a:latin typeface="Times New Roman" panose="02020603050405020304" pitchFamily="18" charset="0"/>
              <a:ea typeface="MS Mincho" panose="02020609040205080304" pitchFamily="49" charset="-128"/>
              <a:cs typeface="Times New Roman" panose="02020603050405020304" pitchFamily="18" charset="0"/>
            </a:endParaRPr>
          </a:p>
          <a:p>
            <a:pPr marL="457200" indent="-457200">
              <a:lnSpc>
                <a:spcPct val="115000"/>
              </a:lnSpc>
              <a:spcAft>
                <a:spcPts val="600"/>
              </a:spcAft>
              <a:buNone/>
            </a:pPr>
            <a:r>
              <a:rPr lang="en-US" sz="1100" dirty="0">
                <a:latin typeface="Times New Roman" panose="02020603050405020304" pitchFamily="18" charset="0"/>
                <a:ea typeface="MS Mincho" panose="02020609040205080304" pitchFamily="49" charset="-128"/>
                <a:cs typeface="Times New Roman" panose="02020603050405020304" pitchFamily="18" charset="0"/>
              </a:rPr>
              <a:t>Tims, M., &amp; Bakker, A. B. (2010). Job crafting: Towards a new model of individual job redesign. South African Journal of Industrial Psychology, 36(2), 1–9.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10">
                  <a:extLst>
                    <a:ext uri="{A12FA001-AC4F-418D-AE19-62706E023703}">
                      <ahyp:hlinkClr xmlns:ahyp="http://schemas.microsoft.com/office/drawing/2018/hyperlinkcolor" val="tx"/>
                    </a:ext>
                  </a:extLst>
                </a:hlinkClick>
              </a:rPr>
              <a:t>https://doi.org/10.4102/sajip.v36i2.841</a:t>
            </a:r>
            <a:r>
              <a:rPr lang="el-GR" sz="1100" dirty="0">
                <a:latin typeface="Times New Roman" panose="02020603050405020304" pitchFamily="18" charset="0"/>
                <a:ea typeface="MS Mincho" panose="02020609040205080304" pitchFamily="49" charset="-128"/>
                <a:cs typeface="Times New Roman" panose="02020603050405020304" pitchFamily="18" charset="0"/>
              </a:rPr>
              <a:t> </a:t>
            </a:r>
            <a:endParaRPr lang="en-GR" sz="1100" dirty="0">
              <a:latin typeface="Times New Roman" panose="02020603050405020304" pitchFamily="18" charset="0"/>
              <a:ea typeface="MS Mincho" panose="02020609040205080304" pitchFamily="49" charset="-128"/>
              <a:cs typeface="Times New Roman" panose="02020603050405020304" pitchFamily="18" charset="0"/>
            </a:endParaRPr>
          </a:p>
          <a:p>
            <a:pPr marL="457200" indent="-457200">
              <a:lnSpc>
                <a:spcPct val="115000"/>
              </a:lnSpc>
              <a:spcAft>
                <a:spcPts val="600"/>
              </a:spcAft>
              <a:buNone/>
            </a:pPr>
            <a:r>
              <a:rPr lang="en-US" sz="1100" dirty="0">
                <a:latin typeface="Times New Roman" panose="02020603050405020304" pitchFamily="18" charset="0"/>
                <a:ea typeface="MS Mincho" panose="02020609040205080304" pitchFamily="49" charset="-128"/>
                <a:cs typeface="Times New Roman" panose="02020603050405020304" pitchFamily="18" charset="0"/>
              </a:rPr>
              <a:t>Tims, M., Bakker, A. B., &amp; Derks, D. (2012). Development and validation of the job crafting scale. Journal of Vocational Behavior, 80(1), 173–186.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11">
                  <a:extLst>
                    <a:ext uri="{A12FA001-AC4F-418D-AE19-62706E023703}">
                      <ahyp:hlinkClr xmlns:ahyp="http://schemas.microsoft.com/office/drawing/2018/hyperlinkcolor" val="tx"/>
                    </a:ext>
                  </a:extLst>
                </a:hlinkClick>
              </a:rPr>
              <a:t>https://doi.org/10.1016/j.jvb.2011.05.009</a:t>
            </a:r>
            <a:r>
              <a:rPr lang="el-GR" sz="1100" dirty="0">
                <a:latin typeface="Times New Roman" panose="02020603050405020304" pitchFamily="18" charset="0"/>
                <a:ea typeface="MS Mincho" panose="02020609040205080304" pitchFamily="49" charset="-128"/>
                <a:cs typeface="Times New Roman" panose="02020603050405020304" pitchFamily="18" charset="0"/>
              </a:rPr>
              <a:t> </a:t>
            </a:r>
            <a:endParaRPr lang="en-US" sz="1100" dirty="0">
              <a:latin typeface="Times New Roman" panose="02020603050405020304" pitchFamily="18" charset="0"/>
              <a:ea typeface="MS Mincho" panose="02020609040205080304" pitchFamily="49" charset="-128"/>
              <a:cs typeface="Times New Roman" panose="02020603050405020304" pitchFamily="18" charset="0"/>
            </a:endParaRPr>
          </a:p>
          <a:p>
            <a:pPr marL="457200" indent="-457200">
              <a:lnSpc>
                <a:spcPct val="115000"/>
              </a:lnSpc>
              <a:spcAft>
                <a:spcPts val="600"/>
              </a:spcAft>
            </a:pPr>
            <a:r>
              <a:rPr lang="en-US" sz="1100" dirty="0">
                <a:latin typeface="Times New Roman" panose="02020603050405020304" pitchFamily="18" charset="0"/>
                <a:ea typeface="MS Mincho" panose="02020609040205080304" pitchFamily="49" charset="-128"/>
                <a:cs typeface="Times New Roman" panose="02020603050405020304" pitchFamily="18" charset="0"/>
              </a:rPr>
              <a:t>Tims, M., Bakker, A. B., &amp; Derks, D. (2013). The impact of job crafting on job demands, job resources, and well-being. Journal of Occupational Health Psychology, 18(2), 230–240.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12">
                  <a:extLst>
                    <a:ext uri="{A12FA001-AC4F-418D-AE19-62706E023703}">
                      <ahyp:hlinkClr xmlns:ahyp="http://schemas.microsoft.com/office/drawing/2018/hyperlinkcolor" val="tx"/>
                    </a:ext>
                  </a:extLst>
                </a:hlinkClick>
              </a:rPr>
              <a:t>https://doi.org/10.1037/a0032141</a:t>
            </a:r>
            <a:r>
              <a:rPr lang="en-GR" sz="1050" dirty="0">
                <a:latin typeface="Cambria" panose="02040503050406030204" pitchFamily="18" charset="0"/>
                <a:ea typeface="MS Mincho" panose="02020609040205080304" pitchFamily="49" charset="-128"/>
                <a:cs typeface="Times New Roman" panose="02020603050405020304" pitchFamily="18" charset="0"/>
              </a:rPr>
              <a:t> </a:t>
            </a:r>
          </a:p>
          <a:p>
            <a:pPr marL="457200" indent="-457200">
              <a:lnSpc>
                <a:spcPct val="115000"/>
              </a:lnSpc>
              <a:spcAft>
                <a:spcPts val="600"/>
              </a:spcAft>
            </a:pPr>
            <a:r>
              <a:rPr lang="en-US" sz="1100" dirty="0">
                <a:latin typeface="Times New Roman" panose="02020603050405020304" pitchFamily="18" charset="0"/>
                <a:ea typeface="MS Mincho" panose="02020609040205080304" pitchFamily="49" charset="-128"/>
                <a:cs typeface="Times New Roman" panose="02020603050405020304" pitchFamily="18" charset="0"/>
              </a:rPr>
              <a:t>Wang, H., Demerouti, E., &amp; Le Blanc, P. M. (2017). Transformational leadership, adaptability, and job crafting: The moderating role of organizational identification. Journal of Vocational Behavior, 100, 185–195.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13">
                  <a:extLst>
                    <a:ext uri="{A12FA001-AC4F-418D-AE19-62706E023703}">
                      <ahyp:hlinkClr xmlns:ahyp="http://schemas.microsoft.com/office/drawing/2018/hyperlinkcolor" val="tx"/>
                    </a:ext>
                  </a:extLst>
                </a:hlinkClick>
              </a:rPr>
              <a:t>https://doi.org/10.1016/j.jvb.2017.03.009</a:t>
            </a:r>
            <a:r>
              <a:rPr lang="en-GR" sz="1050" dirty="0">
                <a:latin typeface="Cambria" panose="02040503050406030204" pitchFamily="18" charset="0"/>
                <a:ea typeface="MS Mincho" panose="02020609040205080304" pitchFamily="49" charset="-128"/>
                <a:cs typeface="Times New Roman" panose="02020603050405020304" pitchFamily="18" charset="0"/>
              </a:rPr>
              <a:t> </a:t>
            </a:r>
            <a:endParaRPr lang="en-GR" sz="1100" dirty="0">
              <a:latin typeface="Times New Roman" panose="02020603050405020304" pitchFamily="18" charset="0"/>
              <a:ea typeface="MS Mincho" panose="02020609040205080304" pitchFamily="49" charset="-128"/>
              <a:cs typeface="Times New Roman" panose="02020603050405020304" pitchFamily="18" charset="0"/>
            </a:endParaRPr>
          </a:p>
          <a:p>
            <a:pPr marL="457200" indent="-457200">
              <a:lnSpc>
                <a:spcPct val="115000"/>
              </a:lnSpc>
              <a:spcAft>
                <a:spcPts val="600"/>
              </a:spcAft>
              <a:buNone/>
            </a:pPr>
            <a:r>
              <a:rPr lang="en-US" sz="1100" dirty="0" err="1">
                <a:latin typeface="Times New Roman" panose="02020603050405020304" pitchFamily="18" charset="0"/>
                <a:ea typeface="MS Mincho" panose="02020609040205080304" pitchFamily="49" charset="-128"/>
                <a:cs typeface="Times New Roman" panose="02020603050405020304" pitchFamily="18" charset="0"/>
              </a:rPr>
              <a:t>Wrzesniewski</a:t>
            </a:r>
            <a:r>
              <a:rPr lang="en-US" sz="1100" dirty="0">
                <a:latin typeface="Times New Roman" panose="02020603050405020304" pitchFamily="18" charset="0"/>
                <a:ea typeface="MS Mincho" panose="02020609040205080304" pitchFamily="49" charset="-128"/>
                <a:cs typeface="Times New Roman" panose="02020603050405020304" pitchFamily="18" charset="0"/>
              </a:rPr>
              <a:t>, A., &amp; Dutton, J. E. (2001). Crafting a job: Revisioning employees as active crafters of their work. Academy of Management Review, 26(2), 179–201.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14">
                  <a:extLst>
                    <a:ext uri="{A12FA001-AC4F-418D-AE19-62706E023703}">
                      <ahyp:hlinkClr xmlns:ahyp="http://schemas.microsoft.com/office/drawing/2018/hyperlinkcolor" val="tx"/>
                    </a:ext>
                  </a:extLst>
                </a:hlinkClick>
              </a:rPr>
              <a:t>https://doi.org/10.2307/259118</a:t>
            </a:r>
            <a:r>
              <a:rPr lang="el-GR" sz="1100" dirty="0">
                <a:latin typeface="Times New Roman" panose="02020603050405020304" pitchFamily="18" charset="0"/>
                <a:ea typeface="MS Mincho" panose="02020609040205080304" pitchFamily="49" charset="-128"/>
                <a:cs typeface="Times New Roman" panose="02020603050405020304" pitchFamily="18" charset="0"/>
              </a:rPr>
              <a:t> </a:t>
            </a:r>
            <a:endParaRPr lang="en-GR" sz="1100" dirty="0">
              <a:latin typeface="Times New Roman" panose="02020603050405020304" pitchFamily="18" charset="0"/>
              <a:ea typeface="MS Mincho" panose="02020609040205080304" pitchFamily="49" charset="-128"/>
              <a:cs typeface="Times New Roman" panose="02020603050405020304" pitchFamily="18" charset="0"/>
            </a:endParaRPr>
          </a:p>
          <a:p>
            <a:pPr marL="457200" indent="-457200">
              <a:lnSpc>
                <a:spcPct val="115000"/>
              </a:lnSpc>
              <a:spcAft>
                <a:spcPts val="600"/>
              </a:spcAft>
              <a:buNone/>
            </a:pPr>
            <a:r>
              <a:rPr lang="en-US" sz="1100" dirty="0">
                <a:latin typeface="Times New Roman" panose="02020603050405020304" pitchFamily="18" charset="0"/>
                <a:ea typeface="MS Mincho" panose="02020609040205080304" pitchFamily="49" charset="-128"/>
                <a:cs typeface="Times New Roman" panose="02020603050405020304" pitchFamily="18" charset="0"/>
              </a:rPr>
              <a:t>Zhang, F., &amp; Parker, S. K. (2019). Reorienting job crafting research: A hierarchical structure of job crafting concepts and integrative review. Journal of Organizational Behavior, 40(2), 126–146. </a:t>
            </a:r>
            <a:r>
              <a:rPr lang="en-US" sz="1100" dirty="0">
                <a:latin typeface="Times New Roman" panose="02020603050405020304" pitchFamily="18" charset="0"/>
                <a:ea typeface="MS Mincho" panose="02020609040205080304" pitchFamily="49" charset="-128"/>
                <a:cs typeface="Times New Roman" panose="02020603050405020304" pitchFamily="18" charset="0"/>
                <a:hlinkClick r:id="rId15">
                  <a:extLst>
                    <a:ext uri="{A12FA001-AC4F-418D-AE19-62706E023703}">
                      <ahyp:hlinkClr xmlns:ahyp="http://schemas.microsoft.com/office/drawing/2018/hyperlinkcolor" val="tx"/>
                    </a:ext>
                  </a:extLst>
                </a:hlinkClick>
              </a:rPr>
              <a:t>https://doi.org/10.1002/job.2332</a:t>
            </a:r>
            <a:r>
              <a:rPr lang="el-GR" sz="1100" dirty="0">
                <a:latin typeface="Times New Roman" panose="02020603050405020304" pitchFamily="18" charset="0"/>
                <a:ea typeface="MS Mincho" panose="02020609040205080304" pitchFamily="49" charset="-128"/>
                <a:cs typeface="Times New Roman" panose="02020603050405020304" pitchFamily="18" charset="0"/>
              </a:rPr>
              <a:t> </a:t>
            </a:r>
            <a:endParaRPr lang="en-GR" sz="1100" dirty="0">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5661819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1017C39F-2EF3-B57E-CBEF-9F4297DB5BA8}"/>
              </a:ext>
            </a:extLst>
          </p:cNvPr>
          <p:cNvSpPr>
            <a:spLocks noChangeArrowheads="1"/>
          </p:cNvSpPr>
          <p:nvPr/>
        </p:nvSpPr>
        <p:spPr bwMode="auto">
          <a:xfrm>
            <a:off x="990599" y="1615833"/>
            <a:ext cx="1044869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In every job, two people may experience their work very differently.</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0" i="0" u="none" strike="noStrike" cap="none" normalizeH="0" baseline="0" dirty="0">
                <a:ln>
                  <a:noFill/>
                </a:ln>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t>This happens because some people change some elements of their job to make it </a:t>
            </a:r>
            <a:r>
              <a:rPr kumimoji="0" lang="en-GB" altLang="en-GR" sz="1800" b="1" i="0" u="none" strike="noStrike" cap="none" normalizeH="0" baseline="0" dirty="0">
                <a:ln>
                  <a:noFill/>
                </a:ln>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t>fit them better.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GR" sz="1800" b="0" i="0" u="none" strike="noStrike" cap="none" normalizeH="0" baseline="0" dirty="0">
              <a:ln>
                <a:noFill/>
              </a:ln>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1" i="0" u="none" strike="noStrike" cap="none" normalizeH="0" baseline="0" dirty="0">
                <a:ln>
                  <a:noFill/>
                </a:ln>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rPr>
              <a:t>These changes are called job crafting.</a:t>
            </a:r>
            <a:endParaRPr kumimoji="0" lang="en-GR" altLang="en-GR" sz="1800" b="1" i="0" u="none" strike="noStrike" cap="none" normalizeH="0" baseline="0" dirty="0">
              <a:ln>
                <a:noFill/>
              </a:ln>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8" name="Graphic 7">
            <a:extLst>
              <a:ext uri="{FF2B5EF4-FFF2-40B4-BE49-F238E27FC236}">
                <a16:creationId xmlns:a16="http://schemas.microsoft.com/office/drawing/2014/main" id="{E0F67F1F-454B-4902-B5B2-868A476EC31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398969" y="2544885"/>
            <a:ext cx="4099270" cy="4099270"/>
          </a:xfrm>
          <a:prstGeom prst="rect">
            <a:avLst/>
          </a:prstGeom>
        </p:spPr>
      </p:pic>
      <p:pic>
        <p:nvPicPr>
          <p:cNvPr id="10" name="Graphic 9">
            <a:extLst>
              <a:ext uri="{FF2B5EF4-FFF2-40B4-BE49-F238E27FC236}">
                <a16:creationId xmlns:a16="http://schemas.microsoft.com/office/drawing/2014/main" id="{0339556E-A920-CFB4-AE63-841DCA39B8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04526" y="2616971"/>
            <a:ext cx="3908676" cy="3908676"/>
          </a:xfrm>
          <a:prstGeom prst="rect">
            <a:avLst/>
          </a:prstGeom>
        </p:spPr>
      </p:pic>
      <p:sp>
        <p:nvSpPr>
          <p:cNvPr id="11" name="Rectangle 10">
            <a:extLst>
              <a:ext uri="{FF2B5EF4-FFF2-40B4-BE49-F238E27FC236}">
                <a16:creationId xmlns:a16="http://schemas.microsoft.com/office/drawing/2014/main" id="{4FDA5452-92B6-9F61-2942-E2C5F8EC441B}"/>
              </a:ext>
            </a:extLst>
          </p:cNvPr>
          <p:cNvSpPr/>
          <p:nvPr/>
        </p:nvSpPr>
        <p:spPr>
          <a:xfrm rot="5400000">
            <a:off x="5839522" y="505522"/>
            <a:ext cx="512956" cy="12192000"/>
          </a:xfrm>
          <a:prstGeom prst="rect">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3" name="Rectangle 2">
            <a:extLst>
              <a:ext uri="{FF2B5EF4-FFF2-40B4-BE49-F238E27FC236}">
                <a16:creationId xmlns:a16="http://schemas.microsoft.com/office/drawing/2014/main" id="{01E3D382-B07A-8900-31F9-AFA51E3E0653}"/>
              </a:ext>
            </a:extLst>
          </p:cNvPr>
          <p:cNvSpPr>
            <a:spLocks noChangeArrowheads="1"/>
          </p:cNvSpPr>
          <p:nvPr/>
        </p:nvSpPr>
        <p:spPr bwMode="auto">
          <a:xfrm>
            <a:off x="990600" y="1215520"/>
            <a:ext cx="1044869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Example | Marketing Assistant</a:t>
            </a:r>
            <a:endParaRPr kumimoji="0" lang="en-GR" altLang="en-GR" sz="1800" b="0" i="0" u="none" strike="noStrike" cap="none" normalizeH="0" baseline="0" dirty="0">
              <a:ln>
                <a:noFill/>
              </a:ln>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Rectangle 2">
            <a:extLst>
              <a:ext uri="{FF2B5EF4-FFF2-40B4-BE49-F238E27FC236}">
                <a16:creationId xmlns:a16="http://schemas.microsoft.com/office/drawing/2014/main" id="{72E11A5C-1061-C16C-3428-E70844A0D383}"/>
              </a:ext>
            </a:extLst>
          </p:cNvPr>
          <p:cNvSpPr txBox="1">
            <a:spLocks noChangeArrowheads="1"/>
          </p:cNvSpPr>
          <p:nvPr/>
        </p:nvSpPr>
        <p:spPr bwMode="auto">
          <a:xfrm>
            <a:off x="990600" y="633851"/>
            <a:ext cx="47916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eaLnBrk="0" fontAlgn="base" hangingPunct="0">
              <a:lnSpc>
                <a:spcPct val="100000"/>
              </a:lnSpc>
              <a:spcAft>
                <a:spcPct val="0"/>
              </a:spcAft>
            </a:pPr>
            <a:r>
              <a:rPr lang="en-GB" altLang="en-GR" sz="3600" dirty="0">
                <a:solidFill>
                  <a:srgbClr val="000000"/>
                </a:solidFill>
                <a:latin typeface="Helvetica Neue Medium" panose="02000503000000020004" pitchFamily="2" charset="0"/>
                <a:ea typeface="Helvetica Neue Medium" panose="02000503000000020004" pitchFamily="2" charset="0"/>
                <a:cs typeface="Helvetica Neue Medium" panose="02000503000000020004" pitchFamily="2" charset="0"/>
              </a:rPr>
              <a:t>What is Job Crafting?</a:t>
            </a:r>
            <a:endParaRPr lang="en-GR" altLang="en-GR" sz="3600"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Tree>
    <p:extLst>
      <p:ext uri="{BB962C8B-B14F-4D97-AF65-F5344CB8AC3E}">
        <p14:creationId xmlns:p14="http://schemas.microsoft.com/office/powerpoint/2010/main" val="40214336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002C4-8F33-6A2E-9260-1B5EB4E3D9FD}"/>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BC71C15B-48A8-686C-5A90-A20376AC8B3D}"/>
              </a:ext>
            </a:extLst>
          </p:cNvPr>
          <p:cNvSpPr>
            <a:spLocks noGrp="1" noChangeArrowheads="1"/>
          </p:cNvSpPr>
          <p:nvPr>
            <p:ph type="title"/>
          </p:nvPr>
        </p:nvSpPr>
        <p:spPr bwMode="auto">
          <a:xfrm>
            <a:off x="838200" y="704742"/>
            <a:ext cx="47916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lnSpc>
                <a:spcPct val="100000"/>
              </a:lnSpc>
              <a:spcAft>
                <a:spcPct val="0"/>
              </a:spcAft>
            </a:pPr>
            <a:r>
              <a:rPr kumimoji="0" lang="en-GB" altLang="en-GR" sz="3600" u="none" strike="noStrike" cap="none" normalizeH="0" baseline="0" dirty="0">
                <a:ln>
                  <a:noFill/>
                </a:ln>
                <a:solidFill>
                  <a:srgbClr val="000000"/>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What is Job Crafting?</a:t>
            </a:r>
          </a:p>
        </p:txBody>
      </p:sp>
      <p:sp>
        <p:nvSpPr>
          <p:cNvPr id="6" name="Rectangle 3">
            <a:extLst>
              <a:ext uri="{FF2B5EF4-FFF2-40B4-BE49-F238E27FC236}">
                <a16:creationId xmlns:a16="http://schemas.microsoft.com/office/drawing/2014/main" id="{7DD5FCE9-CA11-396C-2A2B-D87C8A191439}"/>
              </a:ext>
            </a:extLst>
          </p:cNvPr>
          <p:cNvSpPr>
            <a:spLocks noChangeArrowheads="1"/>
          </p:cNvSpPr>
          <p:nvPr/>
        </p:nvSpPr>
        <p:spPr bwMode="auto">
          <a:xfrm>
            <a:off x="838200" y="1446085"/>
            <a:ext cx="1044869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Job crafting is the proactive process through which employees modify and reframe elements of their work in order to </a:t>
            </a:r>
            <a:r>
              <a:rPr kumimoji="0" lang="en-GB" altLang="en-GR" sz="18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achieve a better fit with their skills, interests, and needs.</a:t>
            </a:r>
            <a:endParaRPr kumimoji="0" lang="en-GR" altLang="en-GR" sz="1800" b="1" i="0" u="none" strike="noStrike" cap="none" normalizeH="0" baseline="0" dirty="0">
              <a:ln>
                <a:noFill/>
              </a:ln>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Rectangle 10">
            <a:extLst>
              <a:ext uri="{FF2B5EF4-FFF2-40B4-BE49-F238E27FC236}">
                <a16:creationId xmlns:a16="http://schemas.microsoft.com/office/drawing/2014/main" id="{A478E937-E0DC-DE43-AC2E-611350016FEC}"/>
              </a:ext>
            </a:extLst>
          </p:cNvPr>
          <p:cNvSpPr/>
          <p:nvPr/>
        </p:nvSpPr>
        <p:spPr>
          <a:xfrm>
            <a:off x="11679044" y="0"/>
            <a:ext cx="512956" cy="6858000"/>
          </a:xfrm>
          <a:prstGeom prst="rect">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grpSp>
        <p:nvGrpSpPr>
          <p:cNvPr id="19" name="Group 18">
            <a:extLst>
              <a:ext uri="{FF2B5EF4-FFF2-40B4-BE49-F238E27FC236}">
                <a16:creationId xmlns:a16="http://schemas.microsoft.com/office/drawing/2014/main" id="{E8710E92-E972-1588-F869-9DA58AB1D888}"/>
              </a:ext>
            </a:extLst>
          </p:cNvPr>
          <p:cNvGrpSpPr/>
          <p:nvPr/>
        </p:nvGrpSpPr>
        <p:grpSpPr>
          <a:xfrm>
            <a:off x="892436" y="2332677"/>
            <a:ext cx="4779501" cy="2355003"/>
            <a:chOff x="838200" y="2464427"/>
            <a:chExt cx="5335148" cy="2355003"/>
          </a:xfrm>
        </p:grpSpPr>
        <p:sp>
          <p:nvSpPr>
            <p:cNvPr id="15" name="Rounded Rectangle 14">
              <a:extLst>
                <a:ext uri="{FF2B5EF4-FFF2-40B4-BE49-F238E27FC236}">
                  <a16:creationId xmlns:a16="http://schemas.microsoft.com/office/drawing/2014/main" id="{9BCC1F59-5375-00BC-852A-B80297536C0C}"/>
                </a:ext>
              </a:extLst>
            </p:cNvPr>
            <p:cNvSpPr/>
            <p:nvPr/>
          </p:nvSpPr>
          <p:spPr>
            <a:xfrm>
              <a:off x="838200" y="2464427"/>
              <a:ext cx="5335148" cy="2355003"/>
            </a:xfrm>
            <a:prstGeom prst="roundRect">
              <a:avLst>
                <a:gd name="adj" fmla="val 40382"/>
              </a:avLst>
            </a:prstGeom>
            <a:solidFill>
              <a:srgbClr val="F7B2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 name="Rectangle 2">
              <a:extLst>
                <a:ext uri="{FF2B5EF4-FFF2-40B4-BE49-F238E27FC236}">
                  <a16:creationId xmlns:a16="http://schemas.microsoft.com/office/drawing/2014/main" id="{1C8A60ED-49CE-4777-ADC3-9ED545DB5BAC}"/>
                </a:ext>
              </a:extLst>
            </p:cNvPr>
            <p:cNvSpPr>
              <a:spLocks noChangeArrowheads="1"/>
            </p:cNvSpPr>
            <p:nvPr/>
          </p:nvSpPr>
          <p:spPr bwMode="auto">
            <a:xfrm>
              <a:off x="981879" y="2880840"/>
              <a:ext cx="504778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In contrast to traditional </a:t>
              </a:r>
              <a:r>
                <a:rPr kumimoji="0" lang="en-GB" altLang="en-GR" sz="16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top-down work design</a:t>
              </a:r>
              <a:r>
                <a:rPr kumimoji="0" lang="en-GB"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 where management defines tasks and roles, job crafting is a </a:t>
              </a:r>
              <a:r>
                <a:rPr kumimoji="0" lang="en-GB" altLang="en-GR" sz="16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bottom-up approach</a:t>
              </a:r>
              <a:r>
                <a:rPr kumimoji="0" lang="en-GB"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 employees take the initiative to redesign aspects of their work — often without formal guidance, or even without management being aware.</a:t>
              </a:r>
              <a:endParaRPr kumimoji="0" lang="en-GR" altLang="en-GR" sz="1600" b="0" i="0" u="none" strike="noStrike" cap="none" normalizeH="0" baseline="0" dirty="0">
                <a:ln>
                  <a:noFill/>
                </a:ln>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pic>
        <p:nvPicPr>
          <p:cNvPr id="12" name="Graphic 11">
            <a:extLst>
              <a:ext uri="{FF2B5EF4-FFF2-40B4-BE49-F238E27FC236}">
                <a16:creationId xmlns:a16="http://schemas.microsoft.com/office/drawing/2014/main" id="{930ABF6B-445E-9C5C-34F4-D8B842F25EAD}"/>
              </a:ext>
            </a:extLst>
          </p:cNvPr>
          <p:cNvPicPr>
            <a:picLocks noChangeAspect="1"/>
          </p:cNvPicPr>
          <p:nvPr/>
        </p:nvPicPr>
        <p:blipFill>
          <a:blip>
            <a:extLst>
              <a:ext uri="{96DAC541-7B7A-43D3-8B79-37D633B846F1}">
                <asvg:svgBlip xmlns:asvg="http://schemas.microsoft.com/office/drawing/2016/SVG/main" r:embed="rId3"/>
              </a:ext>
            </a:extLst>
          </a:blip>
          <a:srcRect r="7087" b="3990"/>
          <a:stretch>
            <a:fillRect/>
          </a:stretch>
        </p:blipFill>
        <p:spPr>
          <a:xfrm>
            <a:off x="5370653" y="2413143"/>
            <a:ext cx="6430321" cy="4433705"/>
          </a:xfrm>
          <a:prstGeom prst="rect">
            <a:avLst/>
          </a:prstGeom>
        </p:spPr>
      </p:pic>
      <p:grpSp>
        <p:nvGrpSpPr>
          <p:cNvPr id="20" name="Group 19">
            <a:extLst>
              <a:ext uri="{FF2B5EF4-FFF2-40B4-BE49-F238E27FC236}">
                <a16:creationId xmlns:a16="http://schemas.microsoft.com/office/drawing/2014/main" id="{B2DEFC32-00C2-E560-0BA9-369454337F16}"/>
              </a:ext>
            </a:extLst>
          </p:cNvPr>
          <p:cNvGrpSpPr/>
          <p:nvPr/>
        </p:nvGrpSpPr>
        <p:grpSpPr>
          <a:xfrm>
            <a:off x="892436" y="4920998"/>
            <a:ext cx="4779501" cy="584775"/>
            <a:chOff x="838200" y="2443235"/>
            <a:chExt cx="5335148" cy="2824852"/>
          </a:xfrm>
        </p:grpSpPr>
        <p:sp>
          <p:nvSpPr>
            <p:cNvPr id="21" name="Rounded Rectangle 20">
              <a:extLst>
                <a:ext uri="{FF2B5EF4-FFF2-40B4-BE49-F238E27FC236}">
                  <a16:creationId xmlns:a16="http://schemas.microsoft.com/office/drawing/2014/main" id="{FD5B312A-E00C-D551-CB51-68362A7E9A7F}"/>
                </a:ext>
              </a:extLst>
            </p:cNvPr>
            <p:cNvSpPr/>
            <p:nvPr/>
          </p:nvSpPr>
          <p:spPr>
            <a:xfrm>
              <a:off x="838200" y="2464427"/>
              <a:ext cx="5335148" cy="2782463"/>
            </a:xfrm>
            <a:prstGeom prst="roundRect">
              <a:avLst>
                <a:gd name="adj" fmla="val 40382"/>
              </a:avLst>
            </a:prstGeom>
            <a:noFill/>
            <a:ln>
              <a:solidFill>
                <a:srgbClr val="DF4B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2" name="Rectangle 2">
              <a:extLst>
                <a:ext uri="{FF2B5EF4-FFF2-40B4-BE49-F238E27FC236}">
                  <a16:creationId xmlns:a16="http://schemas.microsoft.com/office/drawing/2014/main" id="{AB908C55-20EB-5413-259B-3813CBFAA637}"/>
                </a:ext>
              </a:extLst>
            </p:cNvPr>
            <p:cNvSpPr>
              <a:spLocks noChangeArrowheads="1"/>
            </p:cNvSpPr>
            <p:nvPr/>
          </p:nvSpPr>
          <p:spPr bwMode="auto">
            <a:xfrm>
              <a:off x="981881" y="2443235"/>
              <a:ext cx="5047785" cy="2824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Job crafting appears across different industries and types of work.</a:t>
              </a:r>
              <a:endParaRPr kumimoji="0" lang="el-GR"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23" name="Group 22">
            <a:extLst>
              <a:ext uri="{FF2B5EF4-FFF2-40B4-BE49-F238E27FC236}">
                <a16:creationId xmlns:a16="http://schemas.microsoft.com/office/drawing/2014/main" id="{30E41B5E-22B0-F172-5D03-6365502C2EEA}"/>
              </a:ext>
            </a:extLst>
          </p:cNvPr>
          <p:cNvGrpSpPr/>
          <p:nvPr/>
        </p:nvGrpSpPr>
        <p:grpSpPr>
          <a:xfrm>
            <a:off x="892436" y="5886117"/>
            <a:ext cx="4779501" cy="584775"/>
            <a:chOff x="838200" y="2443235"/>
            <a:chExt cx="5335148" cy="2824852"/>
          </a:xfrm>
        </p:grpSpPr>
        <p:sp>
          <p:nvSpPr>
            <p:cNvPr id="24" name="Rounded Rectangle 23">
              <a:extLst>
                <a:ext uri="{FF2B5EF4-FFF2-40B4-BE49-F238E27FC236}">
                  <a16:creationId xmlns:a16="http://schemas.microsoft.com/office/drawing/2014/main" id="{D829CAF6-80E7-7DF2-D1A5-EF7EC4C5568D}"/>
                </a:ext>
              </a:extLst>
            </p:cNvPr>
            <p:cNvSpPr/>
            <p:nvPr/>
          </p:nvSpPr>
          <p:spPr>
            <a:xfrm>
              <a:off x="838200" y="2464427"/>
              <a:ext cx="5335148" cy="2782463"/>
            </a:xfrm>
            <a:prstGeom prst="roundRect">
              <a:avLst>
                <a:gd name="adj" fmla="val 40382"/>
              </a:avLst>
            </a:prstGeom>
            <a:noFill/>
            <a:ln>
              <a:solidFill>
                <a:srgbClr val="DF4B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 name="Rectangle 2">
              <a:extLst>
                <a:ext uri="{FF2B5EF4-FFF2-40B4-BE49-F238E27FC236}">
                  <a16:creationId xmlns:a16="http://schemas.microsoft.com/office/drawing/2014/main" id="{1CBB464A-FD97-030C-1268-F3E98BC77383}"/>
                </a:ext>
              </a:extLst>
            </p:cNvPr>
            <p:cNvSpPr>
              <a:spLocks noChangeArrowheads="1"/>
            </p:cNvSpPr>
            <p:nvPr/>
          </p:nvSpPr>
          <p:spPr bwMode="auto">
            <a:xfrm>
              <a:off x="981881" y="2443235"/>
              <a:ext cx="5047785" cy="2824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It is observed at all hierarchical levels, from entry-level to senior executives.</a:t>
              </a:r>
              <a:endParaRPr kumimoji="0" lang="el-GR"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spTree>
    <p:extLst>
      <p:ext uri="{BB962C8B-B14F-4D97-AF65-F5344CB8AC3E}">
        <p14:creationId xmlns:p14="http://schemas.microsoft.com/office/powerpoint/2010/main" val="19646702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514F3-BABD-3C44-2333-1E1FE20B0FC2}"/>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2FCCAED0-8CBB-D845-A3DA-E83D14A1E7D9}"/>
              </a:ext>
            </a:extLst>
          </p:cNvPr>
          <p:cNvSpPr>
            <a:spLocks noGrp="1" noChangeArrowheads="1"/>
          </p:cNvSpPr>
          <p:nvPr>
            <p:ph type="title"/>
          </p:nvPr>
        </p:nvSpPr>
        <p:spPr bwMode="auto">
          <a:xfrm>
            <a:off x="838200" y="704742"/>
            <a:ext cx="562205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lnSpc>
                <a:spcPct val="100000"/>
              </a:lnSpc>
              <a:spcAft>
                <a:spcPct val="0"/>
              </a:spcAft>
            </a:pPr>
            <a:r>
              <a:rPr kumimoji="0" lang="en-GB" altLang="en-GR" sz="3600" u="none" strike="noStrike" cap="none" normalizeH="0" baseline="0" dirty="0">
                <a:ln>
                  <a:noFill/>
                </a:ln>
                <a:solidFill>
                  <a:srgbClr val="000000"/>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What Job Crafting is NOT</a:t>
            </a:r>
          </a:p>
        </p:txBody>
      </p:sp>
      <p:sp>
        <p:nvSpPr>
          <p:cNvPr id="6" name="Rectangle 3">
            <a:extLst>
              <a:ext uri="{FF2B5EF4-FFF2-40B4-BE49-F238E27FC236}">
                <a16:creationId xmlns:a16="http://schemas.microsoft.com/office/drawing/2014/main" id="{2CFCCE07-6E83-F1CC-D5DD-DFEF773A07DA}"/>
              </a:ext>
            </a:extLst>
          </p:cNvPr>
          <p:cNvSpPr>
            <a:spLocks noChangeArrowheads="1"/>
          </p:cNvSpPr>
          <p:nvPr/>
        </p:nvSpPr>
        <p:spPr bwMode="auto">
          <a:xfrm>
            <a:off x="838200" y="1446085"/>
            <a:ext cx="1044869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8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The literature shows that the concept is often confused with other forms of work change, which however differ significantly.</a:t>
            </a:r>
            <a:endParaRPr kumimoji="0" lang="en-GR" altLang="en-GR" sz="1800" b="0" i="0" u="none" strike="noStrike" cap="none" normalizeH="0" baseline="0" dirty="0">
              <a:ln>
                <a:noFill/>
              </a:ln>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Rectangle 10">
            <a:extLst>
              <a:ext uri="{FF2B5EF4-FFF2-40B4-BE49-F238E27FC236}">
                <a16:creationId xmlns:a16="http://schemas.microsoft.com/office/drawing/2014/main" id="{AC289B49-3DB0-EB73-46E1-57731657E15B}"/>
              </a:ext>
            </a:extLst>
          </p:cNvPr>
          <p:cNvSpPr/>
          <p:nvPr/>
        </p:nvSpPr>
        <p:spPr>
          <a:xfrm rot="5400000">
            <a:off x="5846406" y="507741"/>
            <a:ext cx="499188" cy="12192000"/>
          </a:xfrm>
          <a:prstGeom prst="rect">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grpSp>
        <p:nvGrpSpPr>
          <p:cNvPr id="17" name="Group 16">
            <a:extLst>
              <a:ext uri="{FF2B5EF4-FFF2-40B4-BE49-F238E27FC236}">
                <a16:creationId xmlns:a16="http://schemas.microsoft.com/office/drawing/2014/main" id="{F6E82B6A-63B7-215C-5B21-D50432B6E44D}"/>
              </a:ext>
            </a:extLst>
          </p:cNvPr>
          <p:cNvGrpSpPr/>
          <p:nvPr/>
        </p:nvGrpSpPr>
        <p:grpSpPr>
          <a:xfrm>
            <a:off x="450896" y="2377568"/>
            <a:ext cx="2705057" cy="675813"/>
            <a:chOff x="7141426" y="3381018"/>
            <a:chExt cx="2832995" cy="675813"/>
          </a:xfrm>
        </p:grpSpPr>
        <p:sp>
          <p:nvSpPr>
            <p:cNvPr id="15" name="Rounded Rectangle 14">
              <a:extLst>
                <a:ext uri="{FF2B5EF4-FFF2-40B4-BE49-F238E27FC236}">
                  <a16:creationId xmlns:a16="http://schemas.microsoft.com/office/drawing/2014/main" id="{565F04A8-007F-BB75-C8AB-B60017C70098}"/>
                </a:ext>
              </a:extLst>
            </p:cNvPr>
            <p:cNvSpPr/>
            <p:nvPr/>
          </p:nvSpPr>
          <p:spPr>
            <a:xfrm>
              <a:off x="7141426" y="3381018"/>
              <a:ext cx="2832995" cy="675813"/>
            </a:xfrm>
            <a:prstGeom prst="roundRect">
              <a:avLst>
                <a:gd name="adj" fmla="val 40382"/>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7" name="Rectangle 2">
              <a:extLst>
                <a:ext uri="{FF2B5EF4-FFF2-40B4-BE49-F238E27FC236}">
                  <a16:creationId xmlns:a16="http://schemas.microsoft.com/office/drawing/2014/main" id="{A8C6B3B3-ABC4-2A92-8765-872B2F5C02CC}"/>
                </a:ext>
              </a:extLst>
            </p:cNvPr>
            <p:cNvSpPr txBox="1">
              <a:spLocks noChangeArrowheads="1"/>
            </p:cNvSpPr>
            <p:nvPr/>
          </p:nvSpPr>
          <p:spPr bwMode="auto">
            <a:xfrm>
              <a:off x="7141426" y="3534257"/>
              <a:ext cx="28329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en-GB"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Job Redesign </a:t>
              </a:r>
              <a:endParaRPr lang="el-GR"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grpSp>
      <p:sp>
        <p:nvSpPr>
          <p:cNvPr id="3" name="Rectangle 1">
            <a:extLst>
              <a:ext uri="{FF2B5EF4-FFF2-40B4-BE49-F238E27FC236}">
                <a16:creationId xmlns:a16="http://schemas.microsoft.com/office/drawing/2014/main" id="{26704B50-180E-9128-EF57-5093F51AA9CA}"/>
              </a:ext>
            </a:extLst>
          </p:cNvPr>
          <p:cNvSpPr>
            <a:spLocks noChangeArrowheads="1"/>
          </p:cNvSpPr>
          <p:nvPr/>
        </p:nvSpPr>
        <p:spPr bwMode="auto">
          <a:xfrm>
            <a:off x="450895" y="3142414"/>
            <a:ext cx="2705057" cy="289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Changes designed by management or HR (top–down).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Linked to the classic Job Characteristics Model (Hackman &amp; Oldham, 1976).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It concerns the improvement of the position as a whole.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GB" altLang="en-GR" sz="14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R="0" lvl="0" algn="l" defTabSz="914400" rtl="0" eaLnBrk="0" fontAlgn="base" latinLnBrk="0" hangingPunct="0">
              <a:lnSpc>
                <a:spcPct val="100000"/>
              </a:lnSpc>
              <a:spcBef>
                <a:spcPct val="0"/>
              </a:spcBef>
              <a:spcAft>
                <a:spcPct val="0"/>
              </a:spcAft>
              <a:buClrTx/>
              <a:buSzTx/>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So: it does not start from the employee, nor does it involve individualized changes.</a:t>
            </a:r>
            <a:endParaRPr kumimoji="0" lang="en-GR" altLang="en-GR" sz="1400" b="0" i="0" u="none" strike="noStrike" cap="none" normalizeH="0" baseline="0" dirty="0">
              <a:ln>
                <a:noFill/>
              </a:ln>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27" name="Group 26">
            <a:extLst>
              <a:ext uri="{FF2B5EF4-FFF2-40B4-BE49-F238E27FC236}">
                <a16:creationId xmlns:a16="http://schemas.microsoft.com/office/drawing/2014/main" id="{7359F0AE-DD33-58A4-CD63-050BE4C0971F}"/>
              </a:ext>
            </a:extLst>
          </p:cNvPr>
          <p:cNvGrpSpPr/>
          <p:nvPr/>
        </p:nvGrpSpPr>
        <p:grpSpPr>
          <a:xfrm>
            <a:off x="3261843" y="2377568"/>
            <a:ext cx="3456595" cy="675813"/>
            <a:chOff x="7141425" y="3381018"/>
            <a:chExt cx="4060901" cy="675813"/>
          </a:xfrm>
          <a:solidFill>
            <a:srgbClr val="DF4BDA"/>
          </a:solidFill>
        </p:grpSpPr>
        <p:sp>
          <p:nvSpPr>
            <p:cNvPr id="29" name="Rounded Rectangle 28">
              <a:extLst>
                <a:ext uri="{FF2B5EF4-FFF2-40B4-BE49-F238E27FC236}">
                  <a16:creationId xmlns:a16="http://schemas.microsoft.com/office/drawing/2014/main" id="{FDF92A8D-B782-EA46-4035-86A7DD0A997F}"/>
                </a:ext>
              </a:extLst>
            </p:cNvPr>
            <p:cNvSpPr/>
            <p:nvPr/>
          </p:nvSpPr>
          <p:spPr>
            <a:xfrm>
              <a:off x="7141425" y="3381018"/>
              <a:ext cx="4060901" cy="675813"/>
            </a:xfrm>
            <a:prstGeom prst="roundRect">
              <a:avLst>
                <a:gd name="adj" fmla="val 40382"/>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0" name="Rectangle 2">
              <a:extLst>
                <a:ext uri="{FF2B5EF4-FFF2-40B4-BE49-F238E27FC236}">
                  <a16:creationId xmlns:a16="http://schemas.microsoft.com/office/drawing/2014/main" id="{8DE3B931-4F83-A442-8863-FDB4CFDEFC8C}"/>
                </a:ext>
              </a:extLst>
            </p:cNvPr>
            <p:cNvSpPr txBox="1">
              <a:spLocks noChangeArrowheads="1"/>
            </p:cNvSpPr>
            <p:nvPr/>
          </p:nvSpPr>
          <p:spPr bwMode="auto">
            <a:xfrm>
              <a:off x="7141426" y="3395757"/>
              <a:ext cx="4060900" cy="646331"/>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en-GB"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Job Rotation / Job Enlargement / Job Enrichment</a:t>
              </a:r>
            </a:p>
          </p:txBody>
        </p:sp>
      </p:grpSp>
      <p:sp>
        <p:nvSpPr>
          <p:cNvPr id="28" name="Rectangle 1">
            <a:extLst>
              <a:ext uri="{FF2B5EF4-FFF2-40B4-BE49-F238E27FC236}">
                <a16:creationId xmlns:a16="http://schemas.microsoft.com/office/drawing/2014/main" id="{071EF65E-5DBC-02B2-81EC-323904EB1A8A}"/>
              </a:ext>
            </a:extLst>
          </p:cNvPr>
          <p:cNvSpPr>
            <a:spLocks noChangeArrowheads="1"/>
          </p:cNvSpPr>
          <p:nvPr/>
        </p:nvSpPr>
        <p:spPr bwMode="auto">
          <a:xfrm>
            <a:off x="3261843" y="3142414"/>
            <a:ext cx="3456595"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GB" sz="1400" dirty="0"/>
              <a:t>Formal interventions also determined by the organization.</a:t>
            </a:r>
          </a:p>
          <a:p>
            <a:endParaRPr lang="en-GB" sz="1400" dirty="0"/>
          </a:p>
          <a:p>
            <a:r>
              <a:rPr lang="en-GB" sz="1400" i="1" dirty="0"/>
              <a:t>Job Rotation</a:t>
            </a:r>
            <a:r>
              <a:rPr lang="en-GB" sz="1400" dirty="0"/>
              <a:t>: change of position/department at predetermined intervals.</a:t>
            </a:r>
          </a:p>
          <a:p>
            <a:r>
              <a:rPr lang="en-GB" sz="1400" i="1" dirty="0"/>
              <a:t>Job Enlargement</a:t>
            </a:r>
            <a:r>
              <a:rPr lang="en-GB" sz="1400" dirty="0"/>
              <a:t>: adding more tasks at the same level.</a:t>
            </a:r>
          </a:p>
          <a:p>
            <a:r>
              <a:rPr lang="en-GB" sz="1400" i="1" dirty="0"/>
              <a:t>Job Enrichment</a:t>
            </a:r>
            <a:r>
              <a:rPr lang="en-GB" sz="1400" dirty="0"/>
              <a:t>: increasing responsibilities, autonomy, and variety of tasks.</a:t>
            </a:r>
          </a:p>
          <a:p>
            <a:endParaRPr lang="en-GB" sz="1400" dirty="0"/>
          </a:p>
          <a:p>
            <a:r>
              <a:rPr lang="en-GB" sz="1400" dirty="0"/>
              <a:t>All of these practices are decided by the company, not by the employee.</a:t>
            </a:r>
          </a:p>
        </p:txBody>
      </p:sp>
      <p:grpSp>
        <p:nvGrpSpPr>
          <p:cNvPr id="32" name="Group 31">
            <a:extLst>
              <a:ext uri="{FF2B5EF4-FFF2-40B4-BE49-F238E27FC236}">
                <a16:creationId xmlns:a16="http://schemas.microsoft.com/office/drawing/2014/main" id="{81C2D7B5-C92E-7B85-BCB3-30B9662721A2}"/>
              </a:ext>
            </a:extLst>
          </p:cNvPr>
          <p:cNvGrpSpPr/>
          <p:nvPr/>
        </p:nvGrpSpPr>
        <p:grpSpPr>
          <a:xfrm>
            <a:off x="6824327" y="2377568"/>
            <a:ext cx="2599167" cy="675813"/>
            <a:chOff x="7141425" y="3381018"/>
            <a:chExt cx="3042425" cy="675813"/>
          </a:xfrm>
        </p:grpSpPr>
        <p:sp>
          <p:nvSpPr>
            <p:cNvPr id="34" name="Rounded Rectangle 33">
              <a:extLst>
                <a:ext uri="{FF2B5EF4-FFF2-40B4-BE49-F238E27FC236}">
                  <a16:creationId xmlns:a16="http://schemas.microsoft.com/office/drawing/2014/main" id="{B202079F-CEEF-1CA0-1C9C-900EEED193E2}"/>
                </a:ext>
              </a:extLst>
            </p:cNvPr>
            <p:cNvSpPr/>
            <p:nvPr/>
          </p:nvSpPr>
          <p:spPr>
            <a:xfrm>
              <a:off x="7141426" y="3381018"/>
              <a:ext cx="3042424" cy="675813"/>
            </a:xfrm>
            <a:prstGeom prst="roundRect">
              <a:avLst>
                <a:gd name="adj" fmla="val 40382"/>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5" name="Rectangle 2">
              <a:extLst>
                <a:ext uri="{FF2B5EF4-FFF2-40B4-BE49-F238E27FC236}">
                  <a16:creationId xmlns:a16="http://schemas.microsoft.com/office/drawing/2014/main" id="{E1ECAB00-E0CA-64D9-2C91-6CCDB8F0A916}"/>
                </a:ext>
              </a:extLst>
            </p:cNvPr>
            <p:cNvSpPr txBox="1">
              <a:spLocks noChangeArrowheads="1"/>
            </p:cNvSpPr>
            <p:nvPr/>
          </p:nvSpPr>
          <p:spPr bwMode="auto">
            <a:xfrm>
              <a:off x="7141425" y="3395758"/>
              <a:ext cx="3042425" cy="646331"/>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en-GB"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Organizational Citizenship </a:t>
              </a:r>
              <a:r>
                <a:rPr lang="en-GB" altLang="en-GR" sz="1800" dirty="0" err="1">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Behavior</a:t>
              </a:r>
              <a:endParaRPr lang="el-GR"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grpSp>
      <p:sp>
        <p:nvSpPr>
          <p:cNvPr id="33" name="Rectangle 1">
            <a:extLst>
              <a:ext uri="{FF2B5EF4-FFF2-40B4-BE49-F238E27FC236}">
                <a16:creationId xmlns:a16="http://schemas.microsoft.com/office/drawing/2014/main" id="{DB7BC5FB-CE8C-44DD-901F-00E9367C8E10}"/>
              </a:ext>
            </a:extLst>
          </p:cNvPr>
          <p:cNvSpPr>
            <a:spLocks noChangeArrowheads="1"/>
          </p:cNvSpPr>
          <p:nvPr/>
        </p:nvSpPr>
        <p:spPr bwMode="auto">
          <a:xfrm>
            <a:off x="6824328" y="3142414"/>
            <a:ext cx="2599166"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OCB = Voluntary, extra-role </a:t>
            </a:r>
            <a:r>
              <a:rPr kumimoji="0" lang="en-GB" altLang="en-GR" sz="1400" b="0" i="0" u="none" strike="noStrike" cap="none" normalizeH="0" baseline="0" dirty="0" err="1">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behaviors</a:t>
            </a: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 that improve the functioning of the team or organization (Organ, 1988).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GB" altLang="en-GR" sz="14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They aim to help others and to support the climate and functioning of the team/organization.</a:t>
            </a:r>
            <a:endParaRPr lang="el-GR" altLang="en-GR" sz="14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38" name="Group 37">
            <a:extLst>
              <a:ext uri="{FF2B5EF4-FFF2-40B4-BE49-F238E27FC236}">
                <a16:creationId xmlns:a16="http://schemas.microsoft.com/office/drawing/2014/main" id="{C8FB8EBF-EF6D-445A-6F8C-B47B6C274F30}"/>
              </a:ext>
            </a:extLst>
          </p:cNvPr>
          <p:cNvGrpSpPr/>
          <p:nvPr/>
        </p:nvGrpSpPr>
        <p:grpSpPr>
          <a:xfrm>
            <a:off x="9529384" y="2377568"/>
            <a:ext cx="2237724" cy="675813"/>
            <a:chOff x="7141426" y="3381018"/>
            <a:chExt cx="3042424" cy="675813"/>
          </a:xfrm>
        </p:grpSpPr>
        <p:sp>
          <p:nvSpPr>
            <p:cNvPr id="40" name="Rounded Rectangle 39">
              <a:extLst>
                <a:ext uri="{FF2B5EF4-FFF2-40B4-BE49-F238E27FC236}">
                  <a16:creationId xmlns:a16="http://schemas.microsoft.com/office/drawing/2014/main" id="{BC65713A-527E-7C2D-F299-02610390F6F7}"/>
                </a:ext>
              </a:extLst>
            </p:cNvPr>
            <p:cNvSpPr/>
            <p:nvPr/>
          </p:nvSpPr>
          <p:spPr>
            <a:xfrm>
              <a:off x="7141426" y="3381018"/>
              <a:ext cx="3042424" cy="675813"/>
            </a:xfrm>
            <a:prstGeom prst="roundRect">
              <a:avLst>
                <a:gd name="adj" fmla="val 40382"/>
              </a:avLst>
            </a:prstGeom>
            <a:solidFill>
              <a:srgbClr val="DF4B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41" name="Rectangle 2">
              <a:extLst>
                <a:ext uri="{FF2B5EF4-FFF2-40B4-BE49-F238E27FC236}">
                  <a16:creationId xmlns:a16="http://schemas.microsoft.com/office/drawing/2014/main" id="{A68ECB29-590A-8978-B839-A8ED8F5A71F1}"/>
                </a:ext>
              </a:extLst>
            </p:cNvPr>
            <p:cNvSpPr txBox="1">
              <a:spLocks noChangeArrowheads="1"/>
            </p:cNvSpPr>
            <p:nvPr/>
          </p:nvSpPr>
          <p:spPr bwMode="auto">
            <a:xfrm>
              <a:off x="7141426" y="3534257"/>
              <a:ext cx="304242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en-GB"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Proactive </a:t>
              </a:r>
              <a:r>
                <a:rPr lang="en-GB" altLang="en-GR" sz="1800" dirty="0" err="1">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rPr>
                <a:t>Behavior</a:t>
              </a:r>
              <a:endParaRPr lang="el-GR" altLang="en-GR" sz="1800" dirty="0">
                <a:solidFill>
                  <a:schemeClr val="bg1"/>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grpSp>
      <p:sp>
        <p:nvSpPr>
          <p:cNvPr id="39" name="Rectangle 1">
            <a:extLst>
              <a:ext uri="{FF2B5EF4-FFF2-40B4-BE49-F238E27FC236}">
                <a16:creationId xmlns:a16="http://schemas.microsoft.com/office/drawing/2014/main" id="{E9808E94-C954-5834-2776-E85BD1E81B97}"/>
              </a:ext>
            </a:extLst>
          </p:cNvPr>
          <p:cNvSpPr>
            <a:spLocks noChangeArrowheads="1"/>
          </p:cNvSpPr>
          <p:nvPr/>
        </p:nvSpPr>
        <p:spPr bwMode="auto">
          <a:xfrm>
            <a:off x="9529384" y="3142414"/>
            <a:ext cx="2339222"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algn="l" defTabSz="914400" rtl="0" eaLnBrk="0" fontAlgn="base" latinLnBrk="0" hangingPunct="0">
              <a:lnSpc>
                <a:spcPct val="100000"/>
              </a:lnSpc>
              <a:spcBef>
                <a:spcPct val="0"/>
              </a:spcBef>
              <a:spcAft>
                <a:spcPct val="0"/>
              </a:spcAft>
              <a:buClrTx/>
              <a:buSzTx/>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Job crafting is related to proactivity, but is not identical to it. </a:t>
            </a:r>
          </a:p>
          <a:p>
            <a:pPr marR="0" lvl="0" algn="l" defTabSz="914400" rtl="0" eaLnBrk="0" fontAlgn="base" latinLnBrk="0" hangingPunct="0">
              <a:lnSpc>
                <a:spcPct val="100000"/>
              </a:lnSpc>
              <a:spcBef>
                <a:spcPct val="0"/>
              </a:spcBef>
              <a:spcAft>
                <a:spcPct val="0"/>
              </a:spcAft>
              <a:buClrTx/>
              <a:buSzTx/>
              <a:tabLst/>
            </a:pPr>
            <a:endParaRPr lang="en-GB" altLang="en-GR" sz="14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a:p>
            <a:pPr marR="0" lvl="0" algn="l" defTabSz="914400" rtl="0" eaLnBrk="0" fontAlgn="base" latinLnBrk="0" hangingPunct="0">
              <a:lnSpc>
                <a:spcPct val="100000"/>
              </a:lnSpc>
              <a:spcBef>
                <a:spcPct val="0"/>
              </a:spcBef>
              <a:spcAft>
                <a:spcPct val="0"/>
              </a:spcAft>
              <a:buClrTx/>
              <a:buSzTx/>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Proactive </a:t>
            </a:r>
            <a:r>
              <a:rPr kumimoji="0" lang="en-GB" altLang="en-GR" sz="1400" b="0" i="0" u="none" strike="noStrike" cap="none" normalizeH="0" baseline="0" dirty="0" err="1">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behaviors</a:t>
            </a: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 are a broader term. </a:t>
            </a:r>
          </a:p>
          <a:p>
            <a:pPr marR="0" lvl="0" algn="l" defTabSz="914400" rtl="0" eaLnBrk="0" fontAlgn="base" latinLnBrk="0" hangingPunct="0">
              <a:lnSpc>
                <a:spcPct val="100000"/>
              </a:lnSpc>
              <a:spcBef>
                <a:spcPct val="0"/>
              </a:spcBef>
              <a:spcAft>
                <a:spcPct val="0"/>
              </a:spcAft>
              <a:buClrTx/>
              <a:buSzTx/>
              <a:tabLst/>
            </a:pPr>
            <a:endParaRPr lang="en-GB" altLang="en-GR" sz="14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a:p>
            <a:pPr marR="0" lvl="0" algn="l" defTabSz="914400" rtl="0" eaLnBrk="0" fontAlgn="base" latinLnBrk="0" hangingPunct="0">
              <a:lnSpc>
                <a:spcPct val="100000"/>
              </a:lnSpc>
              <a:spcBef>
                <a:spcPct val="0"/>
              </a:spcBef>
              <a:spcAft>
                <a:spcPct val="0"/>
              </a:spcAft>
              <a:buClrTx/>
              <a:buSzTx/>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Job crafting is a specific form of proactivity that concerns the shaping of work.</a:t>
            </a:r>
            <a:endParaRPr lang="el-GR" altLang="en-GR" sz="1400" b="1"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1241915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F306F-56FF-8F4F-E3D5-0FD2088800F0}"/>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5B02C2FE-3D50-D14D-E399-C136DF372483}"/>
              </a:ext>
            </a:extLst>
          </p:cNvPr>
          <p:cNvSpPr>
            <a:spLocks noGrp="1" noChangeArrowheads="1"/>
          </p:cNvSpPr>
          <p:nvPr>
            <p:ph type="title"/>
          </p:nvPr>
        </p:nvSpPr>
        <p:spPr bwMode="auto">
          <a:xfrm>
            <a:off x="838200" y="704742"/>
            <a:ext cx="400274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kumimoji="0" lang="en-GB" altLang="en-GR" sz="3600" u="none" strike="noStrike" cap="none" normalizeH="0" baseline="0" dirty="0">
                <a:ln>
                  <a:noFill/>
                </a:ln>
                <a:solidFill>
                  <a:srgbClr val="000000"/>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Top–Down Work </a:t>
            </a:r>
            <a:br>
              <a:rPr kumimoji="0" lang="el-GR" altLang="en-GR" sz="3600" u="none" strike="noStrike" cap="none" normalizeH="0" baseline="0" dirty="0">
                <a:ln>
                  <a:noFill/>
                </a:ln>
                <a:solidFill>
                  <a:srgbClr val="000000"/>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br>
            <a:r>
              <a:rPr kumimoji="0" lang="en-GB" altLang="en-GR" sz="3600" u="none" strike="noStrike" cap="none" normalizeH="0" baseline="0" dirty="0">
                <a:ln>
                  <a:noFill/>
                </a:ln>
                <a:solidFill>
                  <a:srgbClr val="000000"/>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Design</a:t>
            </a:r>
          </a:p>
        </p:txBody>
      </p:sp>
      <p:sp>
        <p:nvSpPr>
          <p:cNvPr id="11" name="Rectangle 10">
            <a:extLst>
              <a:ext uri="{FF2B5EF4-FFF2-40B4-BE49-F238E27FC236}">
                <a16:creationId xmlns:a16="http://schemas.microsoft.com/office/drawing/2014/main" id="{574260A4-D411-2CAE-67F2-BDBBDFC5C489}"/>
              </a:ext>
            </a:extLst>
          </p:cNvPr>
          <p:cNvSpPr/>
          <p:nvPr/>
        </p:nvSpPr>
        <p:spPr>
          <a:xfrm>
            <a:off x="5132498" y="0"/>
            <a:ext cx="7059501" cy="6858000"/>
          </a:xfrm>
          <a:prstGeom prst="rect">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3" name="Rectangle 2">
            <a:extLst>
              <a:ext uri="{FF2B5EF4-FFF2-40B4-BE49-F238E27FC236}">
                <a16:creationId xmlns:a16="http://schemas.microsoft.com/office/drawing/2014/main" id="{755CAB73-E6A2-4B9B-BC3C-732591619D79}"/>
              </a:ext>
            </a:extLst>
          </p:cNvPr>
          <p:cNvSpPr>
            <a:spLocks noChangeArrowheads="1"/>
          </p:cNvSpPr>
          <p:nvPr/>
        </p:nvSpPr>
        <p:spPr bwMode="auto">
          <a:xfrm>
            <a:off x="838201" y="2372098"/>
            <a:ext cx="370034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n-GB"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rPr>
              <a:t>The approach is grounded in classic work design models:</a:t>
            </a:r>
            <a:endParaRPr kumimoji="0" lang="en-GR" altLang="en-GR" sz="1600" b="0" i="0" u="none" strike="noStrike" cap="none" normalizeH="0" baseline="0" dirty="0">
              <a:ln>
                <a:noFill/>
              </a:ln>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7" name="Group 6">
            <a:extLst>
              <a:ext uri="{FF2B5EF4-FFF2-40B4-BE49-F238E27FC236}">
                <a16:creationId xmlns:a16="http://schemas.microsoft.com/office/drawing/2014/main" id="{40F5532B-5F5D-94DF-BD47-17C0DD66D3B6}"/>
              </a:ext>
            </a:extLst>
          </p:cNvPr>
          <p:cNvGrpSpPr/>
          <p:nvPr/>
        </p:nvGrpSpPr>
        <p:grpSpPr>
          <a:xfrm>
            <a:off x="838200" y="3141585"/>
            <a:ext cx="3700346" cy="1338146"/>
            <a:chOff x="6669358" y="4081699"/>
            <a:chExt cx="4762500" cy="1833014"/>
          </a:xfrm>
        </p:grpSpPr>
        <p:sp>
          <p:nvSpPr>
            <p:cNvPr id="8" name="Rectangle 7">
              <a:extLst>
                <a:ext uri="{FF2B5EF4-FFF2-40B4-BE49-F238E27FC236}">
                  <a16:creationId xmlns:a16="http://schemas.microsoft.com/office/drawing/2014/main" id="{52376F69-0C69-C972-6B80-5F157324BF05}"/>
                </a:ext>
              </a:extLst>
            </p:cNvPr>
            <p:cNvSpPr>
              <a:spLocks noChangeArrowheads="1"/>
            </p:cNvSpPr>
            <p:nvPr/>
          </p:nvSpPr>
          <p:spPr bwMode="auto">
            <a:xfrm>
              <a:off x="6741842" y="4081699"/>
              <a:ext cx="4617535" cy="1833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R" altLang="en-GR" sz="16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Job Characteristics Model</a:t>
              </a:r>
              <a:r>
                <a:rPr kumimoji="0" lang="en-GR"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 </a:t>
              </a:r>
              <a:endParaRPr kumimoji="0" lang="el-GR"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a:p>
              <a:pPr lvl="0" algn="ctr" eaLnBrk="0" fontAlgn="base" hangingPunct="0">
                <a:spcBef>
                  <a:spcPct val="0"/>
                </a:spcBef>
                <a:spcAft>
                  <a:spcPct val="0"/>
                </a:spcAft>
              </a:pPr>
              <a:r>
                <a:rPr kumimoji="0" lang="en-GR"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(Hackman &amp; Oldham, 1976)</a:t>
              </a:r>
              <a:endParaRPr kumimoji="0" lang="el-GR"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a:p>
              <a:pPr lvl="0" algn="ctr" eaLnBrk="0" fontAlgn="base" hangingPunct="0">
                <a:spcBef>
                  <a:spcPct val="0"/>
                </a:spcBef>
                <a:spcAft>
                  <a:spcPct val="0"/>
                </a:spcAft>
              </a:pPr>
              <a:r>
                <a:rPr kumimoji="0" lang="en-GB"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identifies five core job characteristics that enhance motivation and performance.</a:t>
              </a:r>
              <a:endParaRPr kumimoji="0" lang="en-GR" altLang="en-GR" sz="16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Rounded Rectangle 8">
              <a:extLst>
                <a:ext uri="{FF2B5EF4-FFF2-40B4-BE49-F238E27FC236}">
                  <a16:creationId xmlns:a16="http://schemas.microsoft.com/office/drawing/2014/main" id="{73DF83AF-AA17-79BC-31DE-7E4DAAD9BD3A}"/>
                </a:ext>
              </a:extLst>
            </p:cNvPr>
            <p:cNvSpPr/>
            <p:nvPr/>
          </p:nvSpPr>
          <p:spPr>
            <a:xfrm>
              <a:off x="6669358" y="4119713"/>
              <a:ext cx="4762500" cy="1756980"/>
            </a:xfrm>
            <a:prstGeom prst="roundRect">
              <a:avLst>
                <a:gd name="adj" fmla="val 40382"/>
              </a:avLst>
            </a:prstGeom>
            <a:noFill/>
            <a:ln>
              <a:solidFill>
                <a:srgbClr val="DF4B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10" name="Group 9">
            <a:extLst>
              <a:ext uri="{FF2B5EF4-FFF2-40B4-BE49-F238E27FC236}">
                <a16:creationId xmlns:a16="http://schemas.microsoft.com/office/drawing/2014/main" id="{63583385-63ED-34F4-EFEE-EFF14D7C737F}"/>
              </a:ext>
            </a:extLst>
          </p:cNvPr>
          <p:cNvGrpSpPr/>
          <p:nvPr/>
        </p:nvGrpSpPr>
        <p:grpSpPr>
          <a:xfrm>
            <a:off x="838200" y="4699547"/>
            <a:ext cx="3700346" cy="1323439"/>
            <a:chOff x="6669358" y="4091771"/>
            <a:chExt cx="4762500" cy="1812868"/>
          </a:xfrm>
        </p:grpSpPr>
        <p:sp>
          <p:nvSpPr>
            <p:cNvPr id="13" name="Rectangle 12">
              <a:extLst>
                <a:ext uri="{FF2B5EF4-FFF2-40B4-BE49-F238E27FC236}">
                  <a16:creationId xmlns:a16="http://schemas.microsoft.com/office/drawing/2014/main" id="{ED6FCB92-916C-EBB9-E540-88156BAE8D03}"/>
                </a:ext>
              </a:extLst>
            </p:cNvPr>
            <p:cNvSpPr>
              <a:spLocks noChangeArrowheads="1"/>
            </p:cNvSpPr>
            <p:nvPr/>
          </p:nvSpPr>
          <p:spPr bwMode="auto">
            <a:xfrm>
              <a:off x="6741842" y="4091771"/>
              <a:ext cx="4617535" cy="1812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R" altLang="en-GR" sz="16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Job Demands–Control Model</a:t>
              </a:r>
              <a:r>
                <a:rPr kumimoji="0" lang="en-GR"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 </a:t>
              </a:r>
              <a:endParaRPr kumimoji="0" lang="el-GR"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a:p>
              <a:pPr lvl="0" algn="ctr" eaLnBrk="0" fontAlgn="base" hangingPunct="0">
                <a:spcBef>
                  <a:spcPct val="0"/>
                </a:spcBef>
                <a:spcAft>
                  <a:spcPct val="0"/>
                </a:spcAft>
              </a:pPr>
              <a:r>
                <a:rPr kumimoji="0" lang="en-GR"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(Karasek, 1979)</a:t>
              </a:r>
              <a:endParaRPr kumimoji="0" lang="el-GR"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a:p>
              <a:pPr lvl="0" algn="ctr" eaLnBrk="0" fontAlgn="base" hangingPunct="0">
                <a:spcBef>
                  <a:spcPct val="0"/>
                </a:spcBef>
                <a:spcAft>
                  <a:spcPct val="0"/>
                </a:spcAft>
              </a:pPr>
              <a:r>
                <a:rPr kumimoji="0" lang="en-GB" altLang="en-GR" sz="16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explains how job demands and the degree of control affect stress and well-being.</a:t>
              </a:r>
            </a:p>
          </p:txBody>
        </p:sp>
        <p:sp>
          <p:nvSpPr>
            <p:cNvPr id="14" name="Rounded Rectangle 13">
              <a:extLst>
                <a:ext uri="{FF2B5EF4-FFF2-40B4-BE49-F238E27FC236}">
                  <a16:creationId xmlns:a16="http://schemas.microsoft.com/office/drawing/2014/main" id="{5AAD8DE5-8209-C981-B0C7-7DD79FB95D6A}"/>
                </a:ext>
              </a:extLst>
            </p:cNvPr>
            <p:cNvSpPr/>
            <p:nvPr/>
          </p:nvSpPr>
          <p:spPr>
            <a:xfrm>
              <a:off x="6669358" y="4119713"/>
              <a:ext cx="4762500" cy="1756980"/>
            </a:xfrm>
            <a:prstGeom prst="roundRect">
              <a:avLst>
                <a:gd name="adj" fmla="val 40382"/>
              </a:avLst>
            </a:prstGeom>
            <a:noFill/>
            <a:ln>
              <a:solidFill>
                <a:srgbClr val="DF4B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6" name="Rectangle 3">
            <a:extLst>
              <a:ext uri="{FF2B5EF4-FFF2-40B4-BE49-F238E27FC236}">
                <a16:creationId xmlns:a16="http://schemas.microsoft.com/office/drawing/2014/main" id="{F8D89385-9C60-E41C-8B7F-D9944E93C8FF}"/>
              </a:ext>
            </a:extLst>
          </p:cNvPr>
          <p:cNvSpPr>
            <a:spLocks noChangeArrowheads="1"/>
          </p:cNvSpPr>
          <p:nvPr/>
        </p:nvSpPr>
        <p:spPr bwMode="auto">
          <a:xfrm>
            <a:off x="5334433" y="484369"/>
            <a:ext cx="666260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eaLnBrk="0" fontAlgn="base" hangingPunct="0">
              <a:spcBef>
                <a:spcPct val="0"/>
              </a:spcBef>
              <a:spcAft>
                <a:spcPct val="0"/>
              </a:spcAft>
            </a:pPr>
            <a:r>
              <a:rPr lang="en-GB"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In top–down work design, the way work is organized is determined centrally by management. Tasks, roles, and procedures are defined in advance and applied uniformly across all employees. Job characteristics are considered relatively stable and shared among those holding the same position.</a:t>
            </a:r>
          </a:p>
        </p:txBody>
      </p:sp>
      <p:sp>
        <p:nvSpPr>
          <p:cNvPr id="16" name="Rectangle 3">
            <a:extLst>
              <a:ext uri="{FF2B5EF4-FFF2-40B4-BE49-F238E27FC236}">
                <a16:creationId xmlns:a16="http://schemas.microsoft.com/office/drawing/2014/main" id="{1925CBE6-AB0D-58AF-64EA-FC00D7FD6B0A}"/>
              </a:ext>
            </a:extLst>
          </p:cNvPr>
          <p:cNvSpPr>
            <a:spLocks noChangeArrowheads="1"/>
          </p:cNvSpPr>
          <p:nvPr/>
        </p:nvSpPr>
        <p:spPr bwMode="auto">
          <a:xfrm>
            <a:off x="5330944" y="2295153"/>
            <a:ext cx="666260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n-GB" altLang="en-GR"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How it is implemented:</a:t>
            </a:r>
          </a:p>
          <a:p>
            <a:pPr lvl="0"/>
            <a:r>
              <a:rPr lang="en-GB"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Interventions are designed and approved by management, often at the team or organizational level. The process follows a classic logic:</a:t>
            </a:r>
          </a:p>
          <a:p>
            <a:pPr lvl="0"/>
            <a:r>
              <a:rPr lang="en-GB" altLang="en-GR"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Job Analysis → Job Description → Job Design,</a:t>
            </a:r>
          </a:p>
          <a:p>
            <a:pPr lvl="0"/>
            <a:r>
              <a:rPr lang="en-GB"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and may include task restructuring, changes to systems or procedures.</a:t>
            </a:r>
          </a:p>
        </p:txBody>
      </p:sp>
      <p:pic>
        <p:nvPicPr>
          <p:cNvPr id="18" name="Graphic 17">
            <a:extLst>
              <a:ext uri="{FF2B5EF4-FFF2-40B4-BE49-F238E27FC236}">
                <a16:creationId xmlns:a16="http://schemas.microsoft.com/office/drawing/2014/main" id="{169CFD25-BD97-823F-55DC-37F27DE988C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04289" y="3854620"/>
            <a:ext cx="4515914" cy="3013287"/>
          </a:xfrm>
          <a:prstGeom prst="rect">
            <a:avLst/>
          </a:prstGeom>
        </p:spPr>
      </p:pic>
    </p:spTree>
    <p:extLst>
      <p:ext uri="{BB962C8B-B14F-4D97-AF65-F5344CB8AC3E}">
        <p14:creationId xmlns:p14="http://schemas.microsoft.com/office/powerpoint/2010/main" val="29870386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38538-EDF9-D972-1DA2-2A5DF4116583}"/>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124142A9-3019-13BD-F00F-CBEBE11593A2}"/>
              </a:ext>
            </a:extLst>
          </p:cNvPr>
          <p:cNvSpPr>
            <a:spLocks noGrp="1" noChangeArrowheads="1"/>
          </p:cNvSpPr>
          <p:nvPr>
            <p:ph type="title"/>
          </p:nvPr>
        </p:nvSpPr>
        <p:spPr bwMode="auto">
          <a:xfrm>
            <a:off x="838200" y="704742"/>
            <a:ext cx="627627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eaLnBrk="0" fontAlgn="base" hangingPunct="0">
              <a:lnSpc>
                <a:spcPct val="100000"/>
              </a:lnSpc>
              <a:spcAft>
                <a:spcPct val="0"/>
              </a:spcAft>
            </a:pPr>
            <a:r>
              <a:rPr kumimoji="0" lang="en-GB" altLang="en-GR" sz="3600" u="none" strike="noStrike" cap="none" normalizeH="0" baseline="0" dirty="0">
                <a:ln>
                  <a:noFill/>
                </a:ln>
                <a:solidFill>
                  <a:srgbClr val="000000"/>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Top–Down Work </a:t>
            </a:r>
            <a:br>
              <a:rPr lang="el-GR" altLang="en-GR" sz="3600" dirty="0">
                <a:solidFill>
                  <a:srgbClr val="000000"/>
                </a:solidFill>
                <a:latin typeface="Helvetica Neue Medium" panose="02000503000000020004" pitchFamily="2" charset="0"/>
                <a:ea typeface="Helvetica Neue Medium" panose="02000503000000020004" pitchFamily="2" charset="0"/>
                <a:cs typeface="Helvetica Neue Medium" panose="02000503000000020004" pitchFamily="2" charset="0"/>
              </a:rPr>
            </a:br>
            <a:r>
              <a:rPr kumimoji="0" lang="en-GB" altLang="en-GR" sz="3600" u="none" strike="noStrike" cap="none" normalizeH="0" baseline="0" dirty="0">
                <a:ln>
                  <a:noFill/>
                </a:ln>
                <a:solidFill>
                  <a:srgbClr val="000000"/>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Design</a:t>
            </a:r>
          </a:p>
        </p:txBody>
      </p:sp>
      <p:sp>
        <p:nvSpPr>
          <p:cNvPr id="11" name="Rectangle 10">
            <a:extLst>
              <a:ext uri="{FF2B5EF4-FFF2-40B4-BE49-F238E27FC236}">
                <a16:creationId xmlns:a16="http://schemas.microsoft.com/office/drawing/2014/main" id="{FF80409F-6D0B-90BC-7639-1DF611A8BA08}"/>
              </a:ext>
            </a:extLst>
          </p:cNvPr>
          <p:cNvSpPr/>
          <p:nvPr/>
        </p:nvSpPr>
        <p:spPr>
          <a:xfrm>
            <a:off x="6096000" y="2341756"/>
            <a:ext cx="6095999" cy="4516244"/>
          </a:xfrm>
          <a:prstGeom prst="rect">
            <a:avLst/>
          </a:prstGeom>
          <a:solidFill>
            <a:srgbClr val="F7B2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2" name="Rectangle 1">
            <a:extLst>
              <a:ext uri="{FF2B5EF4-FFF2-40B4-BE49-F238E27FC236}">
                <a16:creationId xmlns:a16="http://schemas.microsoft.com/office/drawing/2014/main" id="{183FE0F0-65BC-596E-A87B-DAC060FA7696}"/>
              </a:ext>
            </a:extLst>
          </p:cNvPr>
          <p:cNvSpPr/>
          <p:nvPr/>
        </p:nvSpPr>
        <p:spPr>
          <a:xfrm>
            <a:off x="0" y="2341756"/>
            <a:ext cx="6095999" cy="4516244"/>
          </a:xfrm>
          <a:prstGeom prst="rect">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sp>
        <p:nvSpPr>
          <p:cNvPr id="15" name="TextBox 14">
            <a:extLst>
              <a:ext uri="{FF2B5EF4-FFF2-40B4-BE49-F238E27FC236}">
                <a16:creationId xmlns:a16="http://schemas.microsoft.com/office/drawing/2014/main" id="{12279C8A-3624-AE11-2D21-BDE68968C71A}"/>
              </a:ext>
            </a:extLst>
          </p:cNvPr>
          <p:cNvSpPr txBox="1"/>
          <p:nvPr/>
        </p:nvSpPr>
        <p:spPr>
          <a:xfrm>
            <a:off x="913934" y="2684426"/>
            <a:ext cx="4268130" cy="461665"/>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GR" sz="2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Advantages</a:t>
            </a:r>
            <a:endParaRPr kumimoji="0" lang="en-GR" altLang="en-GR" sz="2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17" name="Group 16">
            <a:extLst>
              <a:ext uri="{FF2B5EF4-FFF2-40B4-BE49-F238E27FC236}">
                <a16:creationId xmlns:a16="http://schemas.microsoft.com/office/drawing/2014/main" id="{AEB29502-E605-168D-7DB5-9B1F95D18818}"/>
              </a:ext>
            </a:extLst>
          </p:cNvPr>
          <p:cNvGrpSpPr/>
          <p:nvPr/>
        </p:nvGrpSpPr>
        <p:grpSpPr>
          <a:xfrm>
            <a:off x="612387" y="5281664"/>
            <a:ext cx="4871224" cy="746689"/>
            <a:chOff x="6669358" y="4119713"/>
            <a:chExt cx="4762500" cy="1756980"/>
          </a:xfrm>
        </p:grpSpPr>
        <p:sp>
          <p:nvSpPr>
            <p:cNvPr id="19" name="Rectangle 18">
              <a:extLst>
                <a:ext uri="{FF2B5EF4-FFF2-40B4-BE49-F238E27FC236}">
                  <a16:creationId xmlns:a16="http://schemas.microsoft.com/office/drawing/2014/main" id="{74277E13-94A6-572A-B51D-F80C8A6AA11E}"/>
                </a:ext>
              </a:extLst>
            </p:cNvPr>
            <p:cNvSpPr>
              <a:spLocks noChangeArrowheads="1"/>
            </p:cNvSpPr>
            <p:nvPr/>
          </p:nvSpPr>
          <p:spPr bwMode="auto">
            <a:xfrm>
              <a:off x="6741841" y="4165364"/>
              <a:ext cx="4617535" cy="166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GB" altLang="en-GR" sz="20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Provides consistency, clarity, and stability in the workflow.</a:t>
              </a:r>
            </a:p>
          </p:txBody>
        </p:sp>
        <p:sp>
          <p:nvSpPr>
            <p:cNvPr id="20" name="Rounded Rectangle 19">
              <a:extLst>
                <a:ext uri="{FF2B5EF4-FFF2-40B4-BE49-F238E27FC236}">
                  <a16:creationId xmlns:a16="http://schemas.microsoft.com/office/drawing/2014/main" id="{44260F86-5DEB-703D-D0F0-FB85639A5D9E}"/>
                </a:ext>
              </a:extLst>
            </p:cNvPr>
            <p:cNvSpPr/>
            <p:nvPr/>
          </p:nvSpPr>
          <p:spPr>
            <a:xfrm>
              <a:off x="6669358" y="4119713"/>
              <a:ext cx="4762500" cy="1756980"/>
            </a:xfrm>
            <a:prstGeom prst="roundRect">
              <a:avLst>
                <a:gd name="adj" fmla="val 50000"/>
              </a:avLst>
            </a:prstGeom>
            <a:noFill/>
            <a:ln>
              <a:solidFill>
                <a:srgbClr val="DF4B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22" name="Group 21">
            <a:extLst>
              <a:ext uri="{FF2B5EF4-FFF2-40B4-BE49-F238E27FC236}">
                <a16:creationId xmlns:a16="http://schemas.microsoft.com/office/drawing/2014/main" id="{B94234E3-277D-B92A-4110-74762C37135E}"/>
              </a:ext>
            </a:extLst>
          </p:cNvPr>
          <p:cNvGrpSpPr/>
          <p:nvPr/>
        </p:nvGrpSpPr>
        <p:grpSpPr>
          <a:xfrm>
            <a:off x="612387" y="3920763"/>
            <a:ext cx="4871224" cy="746689"/>
            <a:chOff x="6669358" y="4119713"/>
            <a:chExt cx="4762500" cy="1756980"/>
          </a:xfrm>
        </p:grpSpPr>
        <p:sp>
          <p:nvSpPr>
            <p:cNvPr id="23" name="Rectangle 22">
              <a:extLst>
                <a:ext uri="{FF2B5EF4-FFF2-40B4-BE49-F238E27FC236}">
                  <a16:creationId xmlns:a16="http://schemas.microsoft.com/office/drawing/2014/main" id="{7D743735-ADAA-3A63-D2E7-8DF609F99A52}"/>
                </a:ext>
              </a:extLst>
            </p:cNvPr>
            <p:cNvSpPr>
              <a:spLocks noChangeArrowheads="1"/>
            </p:cNvSpPr>
            <p:nvPr/>
          </p:nvSpPr>
          <p:spPr bwMode="auto">
            <a:xfrm>
              <a:off x="6741841" y="4165364"/>
              <a:ext cx="4617535" cy="166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kumimoji="0" lang="en-GB" altLang="en-GR" sz="20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Enables large-scale changes with institutional support.</a:t>
              </a:r>
              <a:endParaRPr kumimoji="0" lang="en-GR" altLang="en-GR" sz="20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4" name="Rounded Rectangle 23">
              <a:extLst>
                <a:ext uri="{FF2B5EF4-FFF2-40B4-BE49-F238E27FC236}">
                  <a16:creationId xmlns:a16="http://schemas.microsoft.com/office/drawing/2014/main" id="{AFEA1DCD-FDA9-3972-09A1-8CCB7F3BF73D}"/>
                </a:ext>
              </a:extLst>
            </p:cNvPr>
            <p:cNvSpPr/>
            <p:nvPr/>
          </p:nvSpPr>
          <p:spPr>
            <a:xfrm>
              <a:off x="6669358" y="4119713"/>
              <a:ext cx="4762500" cy="1756980"/>
            </a:xfrm>
            <a:prstGeom prst="roundRect">
              <a:avLst>
                <a:gd name="adj" fmla="val 50000"/>
              </a:avLst>
            </a:prstGeom>
            <a:noFill/>
            <a:ln>
              <a:solidFill>
                <a:srgbClr val="DF4B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sp>
        <p:nvSpPr>
          <p:cNvPr id="25" name="TextBox 24">
            <a:extLst>
              <a:ext uri="{FF2B5EF4-FFF2-40B4-BE49-F238E27FC236}">
                <a16:creationId xmlns:a16="http://schemas.microsoft.com/office/drawing/2014/main" id="{8494365B-F7EF-3CC6-AC3F-BFAC52BA4507}"/>
              </a:ext>
            </a:extLst>
          </p:cNvPr>
          <p:cNvSpPr txBox="1"/>
          <p:nvPr/>
        </p:nvSpPr>
        <p:spPr>
          <a:xfrm>
            <a:off x="7009936" y="2684426"/>
            <a:ext cx="4268130" cy="461665"/>
          </a:xfrm>
          <a:prstGeom prst="rect">
            <a:avLst/>
          </a:prstGeom>
          <a:noFill/>
        </p:spPr>
        <p:txBody>
          <a:bodyPr wrap="square">
            <a:spAutoFit/>
          </a:bodyPr>
          <a:lstStyle/>
          <a:p>
            <a:pPr algn="ctr" eaLnBrk="0" fontAlgn="base" hangingPunct="0">
              <a:spcBef>
                <a:spcPct val="0"/>
              </a:spcBef>
              <a:spcAft>
                <a:spcPct val="0"/>
              </a:spcAft>
            </a:pPr>
            <a:r>
              <a:rPr kumimoji="0" lang="en-GB" altLang="en-GR" sz="2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Disadvantages</a:t>
            </a:r>
            <a:endParaRPr kumimoji="0" lang="en-GR" altLang="en-GR" sz="2400" b="1"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grpSp>
        <p:nvGrpSpPr>
          <p:cNvPr id="26" name="Group 25">
            <a:extLst>
              <a:ext uri="{FF2B5EF4-FFF2-40B4-BE49-F238E27FC236}">
                <a16:creationId xmlns:a16="http://schemas.microsoft.com/office/drawing/2014/main" id="{A995B0D5-F9D8-C45E-AA76-51014F8968D6}"/>
              </a:ext>
            </a:extLst>
          </p:cNvPr>
          <p:cNvGrpSpPr/>
          <p:nvPr/>
        </p:nvGrpSpPr>
        <p:grpSpPr>
          <a:xfrm>
            <a:off x="6708386" y="3361834"/>
            <a:ext cx="4871224" cy="952786"/>
            <a:chOff x="6669358" y="4119713"/>
            <a:chExt cx="4762500" cy="1756980"/>
          </a:xfrm>
        </p:grpSpPr>
        <p:sp>
          <p:nvSpPr>
            <p:cNvPr id="27" name="Rectangle 26">
              <a:extLst>
                <a:ext uri="{FF2B5EF4-FFF2-40B4-BE49-F238E27FC236}">
                  <a16:creationId xmlns:a16="http://schemas.microsoft.com/office/drawing/2014/main" id="{86770062-BFD8-CA79-7C25-A07941BC1FFF}"/>
                </a:ext>
              </a:extLst>
            </p:cNvPr>
            <p:cNvSpPr>
              <a:spLocks noChangeArrowheads="1"/>
            </p:cNvSpPr>
            <p:nvPr/>
          </p:nvSpPr>
          <p:spPr bwMode="auto">
            <a:xfrm>
              <a:off x="6741841" y="4345515"/>
              <a:ext cx="4617535" cy="1305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sz="20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Offers limited flexibility for individual needs or role-specific particularities.</a:t>
              </a:r>
              <a:endParaRPr kumimoji="0" lang="en-GR" altLang="en-GR" sz="20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8" name="Rounded Rectangle 27">
              <a:extLst>
                <a:ext uri="{FF2B5EF4-FFF2-40B4-BE49-F238E27FC236}">
                  <a16:creationId xmlns:a16="http://schemas.microsoft.com/office/drawing/2014/main" id="{7C439E85-0DA9-74FF-6F2F-81DE74BC35A9}"/>
                </a:ext>
              </a:extLst>
            </p:cNvPr>
            <p:cNvSpPr/>
            <p:nvPr/>
          </p:nvSpPr>
          <p:spPr>
            <a:xfrm>
              <a:off x="6669358" y="4119713"/>
              <a:ext cx="4762500" cy="1756980"/>
            </a:xfrm>
            <a:prstGeom prst="roundRect">
              <a:avLst>
                <a:gd name="adj" fmla="val 50000"/>
              </a:avLst>
            </a:prstGeom>
            <a:noFill/>
            <a:ln>
              <a:solidFill>
                <a:srgbClr val="DF4B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29" name="Group 28">
            <a:extLst>
              <a:ext uri="{FF2B5EF4-FFF2-40B4-BE49-F238E27FC236}">
                <a16:creationId xmlns:a16="http://schemas.microsoft.com/office/drawing/2014/main" id="{BBB1C5B1-105D-3900-57F1-E979362592C0}"/>
              </a:ext>
            </a:extLst>
          </p:cNvPr>
          <p:cNvGrpSpPr/>
          <p:nvPr/>
        </p:nvGrpSpPr>
        <p:grpSpPr>
          <a:xfrm>
            <a:off x="6708386" y="4456618"/>
            <a:ext cx="4871224" cy="1015663"/>
            <a:chOff x="6669358" y="4061737"/>
            <a:chExt cx="4762500" cy="1872929"/>
          </a:xfrm>
        </p:grpSpPr>
        <p:sp>
          <p:nvSpPr>
            <p:cNvPr id="30" name="Rectangle 29">
              <a:extLst>
                <a:ext uri="{FF2B5EF4-FFF2-40B4-BE49-F238E27FC236}">
                  <a16:creationId xmlns:a16="http://schemas.microsoft.com/office/drawing/2014/main" id="{2D3ACBD5-41B1-8BB0-D558-AEBCAA5AB119}"/>
                </a:ext>
              </a:extLst>
            </p:cNvPr>
            <p:cNvSpPr>
              <a:spLocks noChangeArrowheads="1"/>
            </p:cNvSpPr>
            <p:nvPr/>
          </p:nvSpPr>
          <p:spPr bwMode="auto">
            <a:xfrm>
              <a:off x="6741841" y="4061737"/>
              <a:ext cx="4617535" cy="1872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sz="20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The "one model fits all" principle often fails to match the actual conditions of work.</a:t>
              </a:r>
              <a:endParaRPr kumimoji="0" lang="en-GR" altLang="en-GR" sz="200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1" name="Rounded Rectangle 30">
              <a:extLst>
                <a:ext uri="{FF2B5EF4-FFF2-40B4-BE49-F238E27FC236}">
                  <a16:creationId xmlns:a16="http://schemas.microsoft.com/office/drawing/2014/main" id="{62413981-F4A0-F82F-4938-EF771B6D6192}"/>
                </a:ext>
              </a:extLst>
            </p:cNvPr>
            <p:cNvSpPr/>
            <p:nvPr/>
          </p:nvSpPr>
          <p:spPr>
            <a:xfrm>
              <a:off x="6669358" y="4119713"/>
              <a:ext cx="4762500" cy="1756980"/>
            </a:xfrm>
            <a:prstGeom prst="roundRect">
              <a:avLst>
                <a:gd name="adj" fmla="val 50000"/>
              </a:avLst>
            </a:prstGeom>
            <a:noFill/>
            <a:ln>
              <a:solidFill>
                <a:srgbClr val="DF4B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grpSp>
        <p:nvGrpSpPr>
          <p:cNvPr id="32" name="Group 31">
            <a:extLst>
              <a:ext uri="{FF2B5EF4-FFF2-40B4-BE49-F238E27FC236}">
                <a16:creationId xmlns:a16="http://schemas.microsoft.com/office/drawing/2014/main" id="{6213E8A6-FF7A-8051-3FF4-ABACE2A92E35}"/>
              </a:ext>
            </a:extLst>
          </p:cNvPr>
          <p:cNvGrpSpPr/>
          <p:nvPr/>
        </p:nvGrpSpPr>
        <p:grpSpPr>
          <a:xfrm>
            <a:off x="6708386" y="5582842"/>
            <a:ext cx="4871224" cy="1015663"/>
            <a:chOff x="6669358" y="4061738"/>
            <a:chExt cx="4762500" cy="1872929"/>
          </a:xfrm>
        </p:grpSpPr>
        <p:sp>
          <p:nvSpPr>
            <p:cNvPr id="33" name="Rectangle 32">
              <a:extLst>
                <a:ext uri="{FF2B5EF4-FFF2-40B4-BE49-F238E27FC236}">
                  <a16:creationId xmlns:a16="http://schemas.microsoft.com/office/drawing/2014/main" id="{18057A42-49BC-157C-C2F1-B19B10D90FC0}"/>
                </a:ext>
              </a:extLst>
            </p:cNvPr>
            <p:cNvSpPr>
              <a:spLocks noChangeArrowheads="1"/>
            </p:cNvSpPr>
            <p:nvPr/>
          </p:nvSpPr>
          <p:spPr bwMode="auto">
            <a:xfrm>
              <a:off x="6741841" y="4061738"/>
              <a:ext cx="4617535" cy="1872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en-GB" altLang="en-GR" sz="2000" b="0" i="0" u="none" strike="noStrike" cap="none" normalizeH="0" baseline="0" dirty="0">
                  <a:ln>
                    <a:noFill/>
                  </a:ln>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Employees can hardly change core elements of the job without managerial authorization.</a:t>
              </a:r>
            </a:p>
          </p:txBody>
        </p:sp>
        <p:sp>
          <p:nvSpPr>
            <p:cNvPr id="34" name="Rounded Rectangle 33">
              <a:extLst>
                <a:ext uri="{FF2B5EF4-FFF2-40B4-BE49-F238E27FC236}">
                  <a16:creationId xmlns:a16="http://schemas.microsoft.com/office/drawing/2014/main" id="{87794910-291C-C239-2A97-7EED2A0C96D7}"/>
                </a:ext>
              </a:extLst>
            </p:cNvPr>
            <p:cNvSpPr/>
            <p:nvPr/>
          </p:nvSpPr>
          <p:spPr>
            <a:xfrm>
              <a:off x="6669358" y="4119713"/>
              <a:ext cx="4762500" cy="1756980"/>
            </a:xfrm>
            <a:prstGeom prst="roundRect">
              <a:avLst>
                <a:gd name="adj" fmla="val 50000"/>
              </a:avLst>
            </a:prstGeom>
            <a:noFill/>
            <a:ln>
              <a:solidFill>
                <a:srgbClr val="DF4BD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endParaRPr lang="en-GR" altLang="en-GR"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grpSp>
    </p:spTree>
    <p:extLst>
      <p:ext uri="{BB962C8B-B14F-4D97-AF65-F5344CB8AC3E}">
        <p14:creationId xmlns:p14="http://schemas.microsoft.com/office/powerpoint/2010/main" val="1529096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1000" fill="hold"/>
                                        <p:tgtEl>
                                          <p:spTgt spid="2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1000"/>
                                        <p:tgtEl>
                                          <p:spTgt spid="29"/>
                                        </p:tgtEl>
                                      </p:cBhvr>
                                    </p:animEffect>
                                    <p:anim calcmode="lin" valueType="num">
                                      <p:cBhvr>
                                        <p:cTn id="25" dur="1000" fill="hold"/>
                                        <p:tgtEl>
                                          <p:spTgt spid="29"/>
                                        </p:tgtEl>
                                        <p:attrNameLst>
                                          <p:attrName>ppt_x</p:attrName>
                                        </p:attrNameLst>
                                      </p:cBhvr>
                                      <p:tavLst>
                                        <p:tav tm="0">
                                          <p:val>
                                            <p:strVal val="#ppt_x"/>
                                          </p:val>
                                        </p:tav>
                                        <p:tav tm="100000">
                                          <p:val>
                                            <p:strVal val="#ppt_x"/>
                                          </p:val>
                                        </p:tav>
                                      </p:tavLst>
                                    </p:anim>
                                    <p:anim calcmode="lin" valueType="num">
                                      <p:cBhvr>
                                        <p:cTn id="26" dur="1000" fill="hold"/>
                                        <p:tgtEl>
                                          <p:spTgt spid="29"/>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1000"/>
                                        <p:tgtEl>
                                          <p:spTgt spid="32"/>
                                        </p:tgtEl>
                                      </p:cBhvr>
                                    </p:animEffect>
                                    <p:anim calcmode="lin" valueType="num">
                                      <p:cBhvr>
                                        <p:cTn id="30" dur="1000" fill="hold"/>
                                        <p:tgtEl>
                                          <p:spTgt spid="32"/>
                                        </p:tgtEl>
                                        <p:attrNameLst>
                                          <p:attrName>ppt_x</p:attrName>
                                        </p:attrNameLst>
                                      </p:cBhvr>
                                      <p:tavLst>
                                        <p:tav tm="0">
                                          <p:val>
                                            <p:strVal val="#ppt_x"/>
                                          </p:val>
                                        </p:tav>
                                        <p:tav tm="100000">
                                          <p:val>
                                            <p:strVal val="#ppt_x"/>
                                          </p:val>
                                        </p:tav>
                                      </p:tavLst>
                                    </p:anim>
                                    <p:anim calcmode="lin" valueType="num">
                                      <p:cBhvr>
                                        <p:cTn id="31"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AAC13-FB9C-4A10-A73B-AAD2BD5F23D9}"/>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6FCA6F37-EA1F-D052-4485-BC8489B4621C}"/>
              </a:ext>
            </a:extLst>
          </p:cNvPr>
          <p:cNvSpPr>
            <a:spLocks noGrp="1" noChangeArrowheads="1"/>
          </p:cNvSpPr>
          <p:nvPr>
            <p:ph type="title"/>
          </p:nvPr>
        </p:nvSpPr>
        <p:spPr bwMode="auto">
          <a:xfrm>
            <a:off x="2295118" y="448382"/>
            <a:ext cx="760176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eaLnBrk="0" fontAlgn="base" hangingPunct="0">
              <a:lnSpc>
                <a:spcPct val="100000"/>
              </a:lnSpc>
              <a:spcAft>
                <a:spcPct val="0"/>
              </a:spcAft>
            </a:pPr>
            <a:r>
              <a:rPr kumimoji="0" lang="en-GB" altLang="en-GR" sz="3600" u="none" strike="noStrike" cap="none" normalizeH="0" baseline="0" dirty="0">
                <a:ln>
                  <a:noFill/>
                </a:ln>
                <a:solidFill>
                  <a:srgbClr val="000000"/>
                </a:solidFill>
                <a:effectLst/>
                <a:latin typeface="Helvetica Neue Medium" panose="02000503000000020004" pitchFamily="2" charset="0"/>
                <a:ea typeface="Helvetica Neue Medium" panose="02000503000000020004" pitchFamily="2" charset="0"/>
                <a:cs typeface="Helvetica Neue Medium" panose="02000503000000020004" pitchFamily="2" charset="0"/>
              </a:rPr>
              <a:t>Historical Evolution of the Concept</a:t>
            </a:r>
          </a:p>
        </p:txBody>
      </p:sp>
      <p:sp>
        <p:nvSpPr>
          <p:cNvPr id="2" name="Rectangle 1">
            <a:extLst>
              <a:ext uri="{FF2B5EF4-FFF2-40B4-BE49-F238E27FC236}">
                <a16:creationId xmlns:a16="http://schemas.microsoft.com/office/drawing/2014/main" id="{35E8C6AA-DEF5-846B-0CAC-C48470A9C6E0}"/>
              </a:ext>
            </a:extLst>
          </p:cNvPr>
          <p:cNvSpPr/>
          <p:nvPr/>
        </p:nvSpPr>
        <p:spPr>
          <a:xfrm rot="5400000">
            <a:off x="5839522" y="505522"/>
            <a:ext cx="512956" cy="12192000"/>
          </a:xfrm>
          <a:prstGeom prst="rect">
            <a:avLst/>
          </a:prstGeom>
          <a:solidFill>
            <a:srgbClr val="537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R"/>
          </a:p>
        </p:txBody>
      </p:sp>
      <p:cxnSp>
        <p:nvCxnSpPr>
          <p:cNvPr id="7" name="Straight Connector 6">
            <a:extLst>
              <a:ext uri="{FF2B5EF4-FFF2-40B4-BE49-F238E27FC236}">
                <a16:creationId xmlns:a16="http://schemas.microsoft.com/office/drawing/2014/main" id="{6E96C7C8-2AA4-8A39-1468-F0431BEDB15C}"/>
              </a:ext>
            </a:extLst>
          </p:cNvPr>
          <p:cNvCxnSpPr/>
          <p:nvPr/>
        </p:nvCxnSpPr>
        <p:spPr>
          <a:xfrm>
            <a:off x="55755" y="2665144"/>
            <a:ext cx="12080488" cy="0"/>
          </a:xfrm>
          <a:prstGeom prst="line">
            <a:avLst/>
          </a:prstGeom>
          <a:ln w="57150">
            <a:gradFill flip="none" rotWithShape="1">
              <a:gsLst>
                <a:gs pos="0">
                  <a:srgbClr val="537FFF"/>
                </a:gs>
                <a:gs pos="50000">
                  <a:srgbClr val="DF4BDA"/>
                </a:gs>
                <a:gs pos="100000">
                  <a:srgbClr val="F7B271"/>
                </a:gs>
                <a:gs pos="100000">
                  <a:schemeClr val="accent1">
                    <a:lumMod val="30000"/>
                    <a:lumOff val="70000"/>
                  </a:schemeClr>
                </a:gs>
              </a:gsLst>
              <a:lin ang="0" scaled="1"/>
              <a:tileRect/>
            </a:gradFill>
            <a:prstDash val="dash"/>
          </a:ln>
        </p:spPr>
        <p:style>
          <a:lnRef idx="2">
            <a:schemeClr val="accent1"/>
          </a:lnRef>
          <a:fillRef idx="0">
            <a:schemeClr val="accent1"/>
          </a:fillRef>
          <a:effectRef idx="1">
            <a:schemeClr val="accent1"/>
          </a:effectRef>
          <a:fontRef idx="minor">
            <a:schemeClr val="tx1"/>
          </a:fontRef>
        </p:style>
      </p:cxnSp>
      <p:grpSp>
        <p:nvGrpSpPr>
          <p:cNvPr id="20" name="Group 19">
            <a:extLst>
              <a:ext uri="{FF2B5EF4-FFF2-40B4-BE49-F238E27FC236}">
                <a16:creationId xmlns:a16="http://schemas.microsoft.com/office/drawing/2014/main" id="{1E6F1697-17CB-1826-752E-208D0DAB49DD}"/>
              </a:ext>
            </a:extLst>
          </p:cNvPr>
          <p:cNvGrpSpPr/>
          <p:nvPr/>
        </p:nvGrpSpPr>
        <p:grpSpPr>
          <a:xfrm>
            <a:off x="424139" y="1441853"/>
            <a:ext cx="3421720" cy="4028713"/>
            <a:chOff x="848563" y="1798691"/>
            <a:chExt cx="3421720" cy="4028713"/>
          </a:xfrm>
        </p:grpSpPr>
        <p:pic>
          <p:nvPicPr>
            <p:cNvPr id="9" name="Graphic 8" descr="Marker with solid fill">
              <a:extLst>
                <a:ext uri="{FF2B5EF4-FFF2-40B4-BE49-F238E27FC236}">
                  <a16:creationId xmlns:a16="http://schemas.microsoft.com/office/drawing/2014/main" id="{3DF3F350-F731-10D3-7D8C-8A5FE4177AF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02224" y="2176786"/>
              <a:ext cx="914400" cy="914400"/>
            </a:xfrm>
            <a:prstGeom prst="rect">
              <a:avLst/>
            </a:prstGeom>
          </p:spPr>
        </p:pic>
        <p:sp>
          <p:nvSpPr>
            <p:cNvPr id="14" name="Rectangle 1">
              <a:extLst>
                <a:ext uri="{FF2B5EF4-FFF2-40B4-BE49-F238E27FC236}">
                  <a16:creationId xmlns:a16="http://schemas.microsoft.com/office/drawing/2014/main" id="{E731278F-6D3D-FE0A-F2D9-6A30353A08D2}"/>
                </a:ext>
              </a:extLst>
            </p:cNvPr>
            <p:cNvSpPr>
              <a:spLocks noChangeArrowheads="1"/>
            </p:cNvSpPr>
            <p:nvPr/>
          </p:nvSpPr>
          <p:spPr bwMode="auto">
            <a:xfrm>
              <a:off x="848563" y="4011522"/>
              <a:ext cx="342172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Kulik and colleagues note for the first time that employees can, on their own initiative, modify elements of their work to achieve a better fit with their role.</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GR" sz="14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The first recognition that </a:t>
              </a:r>
              <a:r>
                <a:rPr kumimoji="0" lang="en-GB" altLang="en-GR" sz="14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work change can be bottom-up.</a:t>
              </a:r>
              <a:endParaRPr kumimoji="0" lang="en-GR" altLang="en-GR" sz="1400" b="1" i="0" u="none" strike="noStrike" cap="none" normalizeH="0" baseline="0" dirty="0">
                <a:ln>
                  <a:noFill/>
                </a:ln>
                <a:solidFill>
                  <a:schemeClr val="tx1"/>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 name="TextBox 16">
              <a:extLst>
                <a:ext uri="{FF2B5EF4-FFF2-40B4-BE49-F238E27FC236}">
                  <a16:creationId xmlns:a16="http://schemas.microsoft.com/office/drawing/2014/main" id="{09EE47CA-D220-99D3-297E-4D08F11AF7DC}"/>
                </a:ext>
              </a:extLst>
            </p:cNvPr>
            <p:cNvSpPr txBox="1"/>
            <p:nvPr/>
          </p:nvSpPr>
          <p:spPr>
            <a:xfrm>
              <a:off x="963706" y="3162810"/>
              <a:ext cx="3191436" cy="707886"/>
            </a:xfrm>
            <a:prstGeom prst="rect">
              <a:avLst/>
            </a:prstGeom>
            <a:noFill/>
          </p:spPr>
          <p:txBody>
            <a:bodyPr wrap="square">
              <a:spAutoFit/>
            </a:bodyPr>
            <a:lstStyle/>
            <a:p>
              <a:pPr algn="ctr"/>
              <a:r>
                <a:rPr lang="en-GB" altLang="en-GR" sz="2000" dirty="0">
                  <a:solidFill>
                    <a:srgbClr val="000000"/>
                  </a:solidFill>
                  <a:latin typeface="Helvetica Neue Medium" panose="02000503000000020004" pitchFamily="2" charset="0"/>
                  <a:ea typeface="Helvetica Neue Medium" panose="02000503000000020004" pitchFamily="2" charset="0"/>
                  <a:cs typeface="Helvetica Neue Medium" panose="02000503000000020004" pitchFamily="2" charset="0"/>
                </a:rPr>
                <a:t>The First Idea of Bottom-Up Change</a:t>
              </a:r>
              <a:endParaRPr lang="en-GR" sz="2000" dirty="0">
                <a:solidFill>
                  <a:srgbClr val="000000"/>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19" name="TextBox 18">
              <a:extLst>
                <a:ext uri="{FF2B5EF4-FFF2-40B4-BE49-F238E27FC236}">
                  <a16:creationId xmlns:a16="http://schemas.microsoft.com/office/drawing/2014/main" id="{81348826-4996-8368-4025-CA3B508283DA}"/>
                </a:ext>
              </a:extLst>
            </p:cNvPr>
            <p:cNvSpPr txBox="1"/>
            <p:nvPr/>
          </p:nvSpPr>
          <p:spPr>
            <a:xfrm>
              <a:off x="2083365" y="1798691"/>
              <a:ext cx="952117" cy="461665"/>
            </a:xfrm>
            <a:prstGeom prst="rect">
              <a:avLst/>
            </a:prstGeom>
            <a:noFill/>
          </p:spPr>
          <p:txBody>
            <a:bodyPr wrap="square">
              <a:spAutoFit/>
            </a:bodyPr>
            <a:lstStyle/>
            <a:p>
              <a:pPr algn="ctr"/>
              <a:r>
                <a:rPr lang="en-GR" altLang="en-GR" sz="2400" b="1" dirty="0">
                  <a:solidFill>
                    <a:srgbClr val="000000"/>
                  </a:solidFill>
                  <a:latin typeface="Helvetica Neue Medium" panose="02000503000000020004" pitchFamily="2" charset="0"/>
                  <a:ea typeface="Helvetica Neue Medium" panose="02000503000000020004" pitchFamily="2" charset="0"/>
                  <a:cs typeface="Helvetica Neue Medium" panose="02000503000000020004" pitchFamily="2" charset="0"/>
                </a:rPr>
                <a:t>1987</a:t>
              </a:r>
              <a:endParaRPr lang="en-GR" sz="2400" b="1" dirty="0">
                <a:solidFill>
                  <a:srgbClr val="000000"/>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grpSp>
      <p:grpSp>
        <p:nvGrpSpPr>
          <p:cNvPr id="36" name="Group 35">
            <a:extLst>
              <a:ext uri="{FF2B5EF4-FFF2-40B4-BE49-F238E27FC236}">
                <a16:creationId xmlns:a16="http://schemas.microsoft.com/office/drawing/2014/main" id="{E17BB36B-8E3E-750D-D32B-4C013D51D857}"/>
              </a:ext>
            </a:extLst>
          </p:cNvPr>
          <p:cNvGrpSpPr/>
          <p:nvPr/>
        </p:nvGrpSpPr>
        <p:grpSpPr>
          <a:xfrm>
            <a:off x="4269994" y="1441853"/>
            <a:ext cx="3652007" cy="4456143"/>
            <a:chOff x="733416" y="1798691"/>
            <a:chExt cx="3652007" cy="4456143"/>
          </a:xfrm>
        </p:grpSpPr>
        <p:pic>
          <p:nvPicPr>
            <p:cNvPr id="37" name="Graphic 36" descr="Marker with solid fill">
              <a:extLst>
                <a:ext uri="{FF2B5EF4-FFF2-40B4-BE49-F238E27FC236}">
                  <a16:creationId xmlns:a16="http://schemas.microsoft.com/office/drawing/2014/main" id="{7F382B80-E92C-6516-6B3A-AFA29792D15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02224" y="2176786"/>
              <a:ext cx="914400" cy="914400"/>
            </a:xfrm>
            <a:prstGeom prst="rect">
              <a:avLst/>
            </a:prstGeom>
          </p:spPr>
        </p:pic>
        <p:sp>
          <p:nvSpPr>
            <p:cNvPr id="38" name="Rectangle 1">
              <a:extLst>
                <a:ext uri="{FF2B5EF4-FFF2-40B4-BE49-F238E27FC236}">
                  <a16:creationId xmlns:a16="http://schemas.microsoft.com/office/drawing/2014/main" id="{EE5FC96C-2D76-6CC6-2609-1621D4C916DC}"/>
                </a:ext>
              </a:extLst>
            </p:cNvPr>
            <p:cNvSpPr>
              <a:spLocks noChangeArrowheads="1"/>
            </p:cNvSpPr>
            <p:nvPr/>
          </p:nvSpPr>
          <p:spPr bwMode="auto">
            <a:xfrm>
              <a:off x="733416" y="4008065"/>
              <a:ext cx="3652007"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kumimoji="0" lang="en-GB" altLang="en-GR" sz="1400" b="0" i="0" u="none" strike="noStrike" cap="none" normalizeH="0" baseline="0" dirty="0" err="1">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Wrzesniewski</a:t>
              </a: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 &amp; Dutton introduce the term job crafting and describe three forms, providing the first complete theoretical model:</a:t>
              </a:r>
            </a:p>
            <a:p>
              <a:pPr marL="285750" lvl="0" indent="-285750">
                <a:buFont typeface="Wingdings" pitchFamily="2" charset="2"/>
                <a:buChar char="§"/>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task crafting</a:t>
              </a:r>
              <a:endParaRPr lang="el-GR" altLang="en-GR" sz="14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Wingdings" pitchFamily="2" charset="2"/>
                <a:buChar char="§"/>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relational crafting</a:t>
              </a:r>
              <a:endParaRPr lang="el-GR" altLang="en-GR" sz="1400" dirty="0">
                <a:solidFill>
                  <a:srgbClr val="000000"/>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Wingdings" pitchFamily="2" charset="2"/>
                <a:buChar char="§"/>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cognitive crafting</a:t>
              </a:r>
              <a:endParaRPr kumimoji="0" lang="el-GR"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R="0" lvl="0" algn="l" defTabSz="914400" rtl="0" eaLnBrk="0" fontAlgn="base" latinLnBrk="0" hangingPunct="0">
                <a:lnSpc>
                  <a:spcPct val="100000"/>
                </a:lnSpc>
                <a:spcBef>
                  <a:spcPct val="0"/>
                </a:spcBef>
                <a:spcAft>
                  <a:spcPct val="0"/>
                </a:spcAft>
                <a:buClrTx/>
                <a:buSzTx/>
                <a:tabLst/>
              </a:pPr>
              <a:endParaRPr kumimoji="0" lang="en-US"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R="0" lvl="0" algn="l" defTabSz="914400" rtl="0" eaLnBrk="0" fontAlgn="base" latinLnBrk="0" hangingPunct="0">
                <a:lnSpc>
                  <a:spcPct val="100000"/>
                </a:lnSpc>
                <a:spcBef>
                  <a:spcPct val="0"/>
                </a:spcBef>
                <a:spcAft>
                  <a:spcPct val="0"/>
                </a:spcAft>
                <a:buClrTx/>
                <a:buSzTx/>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The concept acquires a formal </a:t>
              </a:r>
              <a:r>
                <a:rPr kumimoji="0" lang="en-GB" altLang="en-GR" sz="14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definition</a:t>
              </a: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 and </a:t>
              </a:r>
              <a:r>
                <a:rPr kumimoji="0" lang="en-GB" altLang="en-GR" sz="14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structure</a:t>
              </a: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a:t>
              </a:r>
              <a:endParaRPr kumimoji="0" lang="el-GR" altLang="en-GR" sz="140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9" name="TextBox 38">
              <a:extLst>
                <a:ext uri="{FF2B5EF4-FFF2-40B4-BE49-F238E27FC236}">
                  <a16:creationId xmlns:a16="http://schemas.microsoft.com/office/drawing/2014/main" id="{FD40FA9C-ADD3-DAF8-C348-D1B3CAD9ABFF}"/>
                </a:ext>
              </a:extLst>
            </p:cNvPr>
            <p:cNvSpPr txBox="1"/>
            <p:nvPr/>
          </p:nvSpPr>
          <p:spPr>
            <a:xfrm>
              <a:off x="963706" y="3162810"/>
              <a:ext cx="3191436" cy="707886"/>
            </a:xfrm>
            <a:prstGeom prst="rect">
              <a:avLst/>
            </a:prstGeom>
            <a:noFill/>
          </p:spPr>
          <p:txBody>
            <a:bodyPr wrap="square">
              <a:spAutoFit/>
            </a:bodyPr>
            <a:lstStyle/>
            <a:p>
              <a:pPr algn="ctr"/>
              <a:r>
                <a:rPr lang="en-GB" altLang="en-GR" sz="2000" dirty="0">
                  <a:solidFill>
                    <a:srgbClr val="000000"/>
                  </a:solidFill>
                  <a:latin typeface="Helvetica Neue Medium" panose="02000503000000020004" pitchFamily="2" charset="0"/>
                  <a:ea typeface="Helvetica Neue Medium" panose="02000503000000020004" pitchFamily="2" charset="0"/>
                  <a:cs typeface="Helvetica Neue Medium" panose="02000503000000020004" pitchFamily="2" charset="0"/>
                </a:rPr>
                <a:t>The Establishment of the Job Crafting Concept</a:t>
              </a:r>
            </a:p>
          </p:txBody>
        </p:sp>
        <p:sp>
          <p:nvSpPr>
            <p:cNvPr id="40" name="TextBox 39">
              <a:extLst>
                <a:ext uri="{FF2B5EF4-FFF2-40B4-BE49-F238E27FC236}">
                  <a16:creationId xmlns:a16="http://schemas.microsoft.com/office/drawing/2014/main" id="{D85FDCD3-84B8-91E4-8464-F4C12A3837A1}"/>
                </a:ext>
              </a:extLst>
            </p:cNvPr>
            <p:cNvSpPr txBox="1"/>
            <p:nvPr/>
          </p:nvSpPr>
          <p:spPr>
            <a:xfrm>
              <a:off x="2083365" y="1798691"/>
              <a:ext cx="952117" cy="461665"/>
            </a:xfrm>
            <a:prstGeom prst="rect">
              <a:avLst/>
            </a:prstGeom>
            <a:noFill/>
          </p:spPr>
          <p:txBody>
            <a:bodyPr wrap="square">
              <a:spAutoFit/>
            </a:bodyPr>
            <a:lstStyle/>
            <a:p>
              <a:pPr algn="ctr"/>
              <a:r>
                <a:rPr lang="en-GR" altLang="en-GR" sz="2400" b="1" dirty="0">
                  <a:solidFill>
                    <a:srgbClr val="000000"/>
                  </a:solidFill>
                  <a:latin typeface="Helvetica Neue Medium" panose="02000503000000020004" pitchFamily="2" charset="0"/>
                  <a:ea typeface="Helvetica Neue Medium" panose="02000503000000020004" pitchFamily="2" charset="0"/>
                  <a:cs typeface="Helvetica Neue Medium" panose="02000503000000020004" pitchFamily="2" charset="0"/>
                </a:rPr>
                <a:t>2001</a:t>
              </a:r>
              <a:endParaRPr lang="en-GR" sz="2400" b="1" dirty="0">
                <a:solidFill>
                  <a:srgbClr val="000000"/>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grpSp>
      <p:grpSp>
        <p:nvGrpSpPr>
          <p:cNvPr id="41" name="Group 40">
            <a:extLst>
              <a:ext uri="{FF2B5EF4-FFF2-40B4-BE49-F238E27FC236}">
                <a16:creationId xmlns:a16="http://schemas.microsoft.com/office/drawing/2014/main" id="{1E8C455B-CFC3-3C92-FC04-30AD089C3D8F}"/>
              </a:ext>
            </a:extLst>
          </p:cNvPr>
          <p:cNvGrpSpPr/>
          <p:nvPr/>
        </p:nvGrpSpPr>
        <p:grpSpPr>
          <a:xfrm>
            <a:off x="8230996" y="1436426"/>
            <a:ext cx="3652007" cy="4677014"/>
            <a:chOff x="733416" y="1793264"/>
            <a:chExt cx="3652007" cy="4677014"/>
          </a:xfrm>
        </p:grpSpPr>
        <p:pic>
          <p:nvPicPr>
            <p:cNvPr id="42" name="Graphic 41" descr="Marker with solid fill">
              <a:extLst>
                <a:ext uri="{FF2B5EF4-FFF2-40B4-BE49-F238E27FC236}">
                  <a16:creationId xmlns:a16="http://schemas.microsoft.com/office/drawing/2014/main" id="{8CEF1181-69F9-DECE-92B4-6E8379F0D4C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02224" y="2176786"/>
              <a:ext cx="914400" cy="914400"/>
            </a:xfrm>
            <a:prstGeom prst="rect">
              <a:avLst/>
            </a:prstGeom>
          </p:spPr>
        </p:pic>
        <p:sp>
          <p:nvSpPr>
            <p:cNvPr id="43" name="Rectangle 1">
              <a:extLst>
                <a:ext uri="{FF2B5EF4-FFF2-40B4-BE49-F238E27FC236}">
                  <a16:creationId xmlns:a16="http://schemas.microsoft.com/office/drawing/2014/main" id="{9220800B-6309-7558-90CC-B9818A42C6E5}"/>
                </a:ext>
              </a:extLst>
            </p:cNvPr>
            <p:cNvSpPr>
              <a:spLocks noChangeArrowheads="1"/>
            </p:cNvSpPr>
            <p:nvPr/>
          </p:nvSpPr>
          <p:spPr bwMode="auto">
            <a:xfrm>
              <a:off x="733416" y="4008065"/>
              <a:ext cx="3652007"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algn="l" defTabSz="914400" rtl="0" eaLnBrk="0" fontAlgn="base" latinLnBrk="0" hangingPunct="0">
                <a:lnSpc>
                  <a:spcPct val="100000"/>
                </a:lnSpc>
                <a:spcBef>
                  <a:spcPct val="0"/>
                </a:spcBef>
                <a:spcAft>
                  <a:spcPct val="0"/>
                </a:spcAft>
                <a:buClrTx/>
                <a:buSzTx/>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Tims &amp; Bakker integrate job crafting into the Job Demands–Resources (JD-R) model, identifying three directions of crafting:</a:t>
              </a:r>
            </a:p>
            <a:p>
              <a:pPr marL="285750" marR="0" lvl="0" indent="-28575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increasing resources</a:t>
              </a:r>
            </a:p>
            <a:p>
              <a:pPr marL="285750" marR="0" lvl="0" indent="-28575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increasing challenges</a:t>
              </a:r>
            </a:p>
            <a:p>
              <a:pPr marL="285750" marR="0" lvl="0" indent="-285750" algn="l" defTabSz="914400" rtl="0" eaLnBrk="0" fontAlgn="base" latinLnBrk="0" hangingPunct="0">
                <a:lnSpc>
                  <a:spcPct val="100000"/>
                </a:lnSpc>
                <a:spcBef>
                  <a:spcPct val="0"/>
                </a:spcBef>
                <a:spcAft>
                  <a:spcPct val="0"/>
                </a:spcAft>
                <a:buClrTx/>
                <a:buSzTx/>
                <a:buFont typeface="Wingdings" pitchFamily="2" charset="2"/>
                <a:buChar char="§"/>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decreasing demands</a:t>
              </a:r>
            </a:p>
            <a:p>
              <a:pPr marL="285750" marR="0" lvl="0" indent="-285750" algn="l" defTabSz="914400" rtl="0" eaLnBrk="0" fontAlgn="base" latinLnBrk="0" hangingPunct="0">
                <a:lnSpc>
                  <a:spcPct val="100000"/>
                </a:lnSpc>
                <a:spcBef>
                  <a:spcPct val="0"/>
                </a:spcBef>
                <a:spcAft>
                  <a:spcPct val="0"/>
                </a:spcAft>
                <a:buClrTx/>
                <a:buSzTx/>
                <a:buFont typeface="Wingdings" pitchFamily="2" charset="2"/>
                <a:buChar char="§"/>
                <a:tabLst/>
              </a:pPr>
              <a:endPar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R="0" lvl="0" algn="l" defTabSz="914400" rtl="0" eaLnBrk="0" fontAlgn="base" latinLnBrk="0" hangingPunct="0">
                <a:lnSpc>
                  <a:spcPct val="100000"/>
                </a:lnSpc>
                <a:spcBef>
                  <a:spcPct val="0"/>
                </a:spcBef>
                <a:spcAft>
                  <a:spcPct val="0"/>
                </a:spcAft>
                <a:buClrTx/>
                <a:buSzTx/>
                <a:tabLst/>
              </a:pP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This approach makes the concept </a:t>
              </a:r>
              <a:r>
                <a:rPr kumimoji="0" lang="en-GB" altLang="en-GR" sz="14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measurable</a:t>
              </a:r>
              <a:r>
                <a:rPr kumimoji="0" lang="en-GB" altLang="en-GR" sz="1400" b="0"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 operational, and </a:t>
              </a:r>
              <a:r>
                <a:rPr kumimoji="0" lang="en-GB" altLang="en-GR" sz="1400" b="1" i="0" u="none" strike="noStrike" cap="none" normalizeH="0" baseline="0" dirty="0">
                  <a:ln>
                    <a:noFill/>
                  </a:ln>
                  <a:solidFill>
                    <a:srgbClr val="000000"/>
                  </a:solidFill>
                  <a:effectLst/>
                  <a:latin typeface="Helvetica Neue" panose="02000503000000020004" pitchFamily="2" charset="0"/>
                  <a:ea typeface="Helvetica Neue" panose="02000503000000020004" pitchFamily="2" charset="0"/>
                  <a:cs typeface="Helvetica Neue" panose="02000503000000020004" pitchFamily="2" charset="0"/>
                </a:rPr>
                <a:t>directly applicable to organizational settings.</a:t>
              </a:r>
            </a:p>
          </p:txBody>
        </p:sp>
        <p:sp>
          <p:nvSpPr>
            <p:cNvPr id="44" name="TextBox 43">
              <a:extLst>
                <a:ext uri="{FF2B5EF4-FFF2-40B4-BE49-F238E27FC236}">
                  <a16:creationId xmlns:a16="http://schemas.microsoft.com/office/drawing/2014/main" id="{1EB98FE0-566D-B391-B35C-B2A524159DC6}"/>
                </a:ext>
              </a:extLst>
            </p:cNvPr>
            <p:cNvSpPr txBox="1"/>
            <p:nvPr/>
          </p:nvSpPr>
          <p:spPr>
            <a:xfrm>
              <a:off x="848561" y="3162810"/>
              <a:ext cx="3421718" cy="707886"/>
            </a:xfrm>
            <a:prstGeom prst="rect">
              <a:avLst/>
            </a:prstGeom>
            <a:noFill/>
          </p:spPr>
          <p:txBody>
            <a:bodyPr wrap="square">
              <a:spAutoFit/>
            </a:bodyPr>
            <a:lstStyle/>
            <a:p>
              <a:pPr algn="ctr"/>
              <a:r>
                <a:rPr lang="en-GB" altLang="en-GR" sz="2000" dirty="0">
                  <a:solidFill>
                    <a:srgbClr val="000000"/>
                  </a:solidFill>
                  <a:latin typeface="Helvetica Neue Medium" panose="02000503000000020004" pitchFamily="2" charset="0"/>
                  <a:ea typeface="Helvetica Neue Medium" panose="02000503000000020004" pitchFamily="2" charset="0"/>
                  <a:cs typeface="Helvetica Neue Medium" panose="02000503000000020004" pitchFamily="2" charset="0"/>
                </a:rPr>
                <a:t>Integration of Job Crafting into the JD-R Model</a:t>
              </a:r>
              <a:endParaRPr lang="en-GR" sz="2000" dirty="0">
                <a:solidFill>
                  <a:srgbClr val="000000"/>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45" name="TextBox 44">
              <a:extLst>
                <a:ext uri="{FF2B5EF4-FFF2-40B4-BE49-F238E27FC236}">
                  <a16:creationId xmlns:a16="http://schemas.microsoft.com/office/drawing/2014/main" id="{B4AC753A-4B14-3EFC-E7D1-A9D18D578254}"/>
                </a:ext>
              </a:extLst>
            </p:cNvPr>
            <p:cNvSpPr txBox="1"/>
            <p:nvPr/>
          </p:nvSpPr>
          <p:spPr>
            <a:xfrm>
              <a:off x="1686471" y="1793264"/>
              <a:ext cx="1745901" cy="461665"/>
            </a:xfrm>
            <a:prstGeom prst="rect">
              <a:avLst/>
            </a:prstGeom>
            <a:noFill/>
          </p:spPr>
          <p:txBody>
            <a:bodyPr wrap="square">
              <a:spAutoFit/>
            </a:bodyPr>
            <a:lstStyle/>
            <a:p>
              <a:pPr algn="ctr"/>
              <a:r>
                <a:rPr lang="el-GR" altLang="en-GR" sz="2400" b="1" dirty="0">
                  <a:solidFill>
                    <a:srgbClr val="000000"/>
                  </a:solidFill>
                  <a:latin typeface="Helvetica Neue Medium" panose="02000503000000020004" pitchFamily="2" charset="0"/>
                  <a:ea typeface="Helvetica Neue Medium" panose="02000503000000020004" pitchFamily="2" charset="0"/>
                  <a:cs typeface="Helvetica Neue Medium" panose="02000503000000020004" pitchFamily="2" charset="0"/>
                </a:rPr>
                <a:t>2010,2012</a:t>
              </a:r>
              <a:endParaRPr lang="en-GR" sz="2400" b="1" dirty="0">
                <a:solidFill>
                  <a:srgbClr val="000000"/>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grpSp>
    </p:spTree>
    <p:extLst>
      <p:ext uri="{BB962C8B-B14F-4D97-AF65-F5344CB8AC3E}">
        <p14:creationId xmlns:p14="http://schemas.microsoft.com/office/powerpoint/2010/main" val="38353955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1000"/>
                                        <p:tgtEl>
                                          <p:spTgt spid="36"/>
                                        </p:tgtEl>
                                      </p:cBhvr>
                                    </p:animEffect>
                                    <p:anim calcmode="lin" valueType="num">
                                      <p:cBhvr>
                                        <p:cTn id="15" dur="1000" fill="hold"/>
                                        <p:tgtEl>
                                          <p:spTgt spid="36"/>
                                        </p:tgtEl>
                                        <p:attrNameLst>
                                          <p:attrName>ppt_x</p:attrName>
                                        </p:attrNameLst>
                                      </p:cBhvr>
                                      <p:tavLst>
                                        <p:tav tm="0">
                                          <p:val>
                                            <p:strVal val="#ppt_x"/>
                                          </p:val>
                                        </p:tav>
                                        <p:tav tm="100000">
                                          <p:val>
                                            <p:strVal val="#ppt_x"/>
                                          </p:val>
                                        </p:tav>
                                      </p:tavLst>
                                    </p:anim>
                                    <p:anim calcmode="lin" valueType="num">
                                      <p:cBhvr>
                                        <p:cTn id="1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fade">
                                      <p:cBhvr>
                                        <p:cTn id="21" dur="1000"/>
                                        <p:tgtEl>
                                          <p:spTgt spid="41"/>
                                        </p:tgtEl>
                                      </p:cBhvr>
                                    </p:animEffect>
                                    <p:anim calcmode="lin" valueType="num">
                                      <p:cBhvr>
                                        <p:cTn id="22" dur="1000" fill="hold"/>
                                        <p:tgtEl>
                                          <p:spTgt spid="41"/>
                                        </p:tgtEl>
                                        <p:attrNameLst>
                                          <p:attrName>ppt_x</p:attrName>
                                        </p:attrNameLst>
                                      </p:cBhvr>
                                      <p:tavLst>
                                        <p:tav tm="0">
                                          <p:val>
                                            <p:strVal val="#ppt_x"/>
                                          </p:val>
                                        </p:tav>
                                        <p:tav tm="100000">
                                          <p:val>
                                            <p:strVal val="#ppt_x"/>
                                          </p:val>
                                        </p:tav>
                                      </p:tavLst>
                                    </p:anim>
                                    <p:anim calcmode="lin" valueType="num">
                                      <p:cBhvr>
                                        <p:cTn id="23"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6336</TotalTime>
  <Words>5547</Words>
  <Application>Microsoft Macintosh PowerPoint</Application>
  <PresentationFormat>Widescreen</PresentationFormat>
  <Paragraphs>509</Paragraphs>
  <Slides>39</Slides>
  <Notes>30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39</vt:i4>
      </vt:variant>
    </vt:vector>
  </HeadingPairs>
  <TitlesOfParts>
    <vt:vector size="49" baseType="lpstr">
      <vt:lpstr>Aptos</vt:lpstr>
      <vt:lpstr>Aptos Display</vt:lpstr>
      <vt:lpstr>Arial</vt:lpstr>
      <vt:lpstr>Cambria</vt:lpstr>
      <vt:lpstr>Gill Sans</vt:lpstr>
      <vt:lpstr>Helvetica Neue</vt:lpstr>
      <vt:lpstr>Helvetica Neue Medium</vt:lpstr>
      <vt:lpstr>Times New Roman</vt:lpstr>
      <vt:lpstr>Wingdings</vt:lpstr>
      <vt:lpstr>Office Theme</vt:lpstr>
      <vt:lpstr>PowerPoint Presentation</vt:lpstr>
      <vt:lpstr>PowerPoint Presentation</vt:lpstr>
      <vt:lpstr>PowerPoint Presentation</vt:lpstr>
      <vt:lpstr>PowerPoint Presentation</vt:lpstr>
      <vt:lpstr>What is Job Crafting?</vt:lpstr>
      <vt:lpstr>What Job Crafting is NOT</vt:lpstr>
      <vt:lpstr>Top–Down Work  Design</vt:lpstr>
      <vt:lpstr>Top–Down Work  Design</vt:lpstr>
      <vt:lpstr>Historical Evolution of the Concept</vt:lpstr>
      <vt:lpstr>The Wrzesniewski &amp; Dutton Approach (2001)</vt:lpstr>
      <vt:lpstr>Task Crafting</vt:lpstr>
      <vt:lpstr>Relational Crafting </vt:lpstr>
      <vt:lpstr>Cognitive Crafting </vt:lpstr>
      <vt:lpstr>The Approach of Wrzesniewski &amp; Dutton (2001)</vt:lpstr>
      <vt:lpstr>Job Crafting through the Job Demands–Resources Model (JD-R)</vt:lpstr>
      <vt:lpstr>Job Crafting in Practice  The Approach of Petrou et al. (2012)</vt:lpstr>
      <vt:lpstr>The Approach of Petrou et al. (2012)</vt:lpstr>
      <vt:lpstr>Increasing Job Resources</vt:lpstr>
      <vt:lpstr>Increasing Challenging Demands</vt:lpstr>
      <vt:lpstr>Decreasing Hindering Demands </vt:lpstr>
      <vt:lpstr>From Decreasing to Optimizing Demands</vt:lpstr>
      <vt:lpstr>Optimizing  Job Demands</vt:lpstr>
      <vt:lpstr>PowerPoint Presentation</vt:lpstr>
      <vt:lpstr>What are the Antecedents of Job Crafting, and why do they matter?</vt:lpstr>
      <vt:lpstr>Individual Antecedents</vt:lpstr>
      <vt:lpstr>PowerPoint Presentation</vt:lpstr>
      <vt:lpstr>Job &amp;  Organizational Antecedents</vt:lpstr>
      <vt:lpstr>PowerPoint Presentation</vt:lpstr>
      <vt:lpstr>PowerPoint Presentation</vt:lpstr>
      <vt:lpstr>PowerPoint Presentation</vt:lpstr>
      <vt:lpstr>Job Crafting &amp; Artificial Intelligence (AI)</vt:lpstr>
      <vt:lpstr>Job Crafting &amp; Artificial Intelligence (AI)</vt:lpstr>
      <vt:lpstr>PowerPoint Presentation</vt:lpstr>
      <vt:lpstr>How Organizations Can Leverage Job Crafting</vt:lpstr>
      <vt:lpstr>How You Can Leverage Job Crafting</vt:lpstr>
      <vt:lpstr>Key Takeaways – Job Crafting</vt:lpstr>
      <vt:lpstr>PowerPoint Presentation</vt:lpstr>
      <vt:lpstr>PowerPoint Presentation</vt:lpstr>
      <vt:lpstr>References cont.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EIRINI POLITOU</dc:creator>
  <cp:lastModifiedBy>MARIA VAKOLA</cp:lastModifiedBy>
  <cp:revision>52</cp:revision>
  <dcterms:created xsi:type="dcterms:W3CDTF">2025-11-13T19:07:04Z</dcterms:created>
  <dcterms:modified xsi:type="dcterms:W3CDTF">2026-05-25T13:04:35Z</dcterms:modified>
</cp:coreProperties>
</file>