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1157" r:id="rId2"/>
    <p:sldId id="1140" r:id="rId3"/>
    <p:sldId id="1150" r:id="rId4"/>
    <p:sldId id="4112" r:id="rId5"/>
    <p:sldId id="4113" r:id="rId6"/>
    <p:sldId id="4117" r:id="rId7"/>
    <p:sldId id="4118" r:id="rId8"/>
    <p:sldId id="4124" r:id="rId9"/>
    <p:sldId id="4123" r:id="rId10"/>
    <p:sldId id="4122" r:id="rId11"/>
    <p:sldId id="4125" r:id="rId12"/>
    <p:sldId id="4126" r:id="rId13"/>
    <p:sldId id="4127" r:id="rId14"/>
    <p:sldId id="4114" r:id="rId15"/>
    <p:sldId id="4115" r:id="rId16"/>
    <p:sldId id="4119" r:id="rId17"/>
    <p:sldId id="4120" r:id="rId18"/>
    <p:sldId id="4128" r:id="rId19"/>
    <p:sldId id="4134" r:id="rId20"/>
    <p:sldId id="4130" r:id="rId21"/>
    <p:sldId id="4136" r:id="rId22"/>
    <p:sldId id="4132" r:id="rId23"/>
    <p:sldId id="4135" r:id="rId24"/>
    <p:sldId id="1154" r:id="rId2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DA8BB-6CED-5132-78BE-936A5837E8B8}" name="Gialakidi Penny" initials="GP" userId="S::penny.gialakidi@alpha.gr::cfc3a315-eb41-4b79-b8ca-0b9d3530769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B8B"/>
    <a:srgbClr val="0E51A9"/>
    <a:srgbClr val="5EB6FF"/>
    <a:srgbClr val="310085"/>
    <a:srgbClr val="0051A6"/>
    <a:srgbClr val="0966D5"/>
    <a:srgbClr val="BADBFF"/>
    <a:srgbClr val="002285"/>
    <a:srgbClr val="223AA7"/>
    <a:srgbClr val="004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91" autoAdjust="0"/>
    <p:restoredTop sz="96247" autoAdjust="0"/>
  </p:normalViewPr>
  <p:slideViewPr>
    <p:cSldViewPr snapToGrid="0" snapToObjects="1">
      <p:cViewPr varScale="1">
        <p:scale>
          <a:sx n="123" d="100"/>
          <a:sy n="123" d="100"/>
        </p:scale>
        <p:origin x="15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8CFA247-DDBA-4871-A432-40C8CD798D6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71C0FB5-0D97-4DB3-B4BF-20422D713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61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6119A-E74D-8F41-6EDD-0CACD4282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 background with dots and lines  AI-generated content may be incorrect.">
            <a:extLst>
              <a:ext uri="{FF2B5EF4-FFF2-40B4-BE49-F238E27FC236}">
                <a16:creationId xmlns:a16="http://schemas.microsoft.com/office/drawing/2014/main" id="{51E4636D-8225-0351-13C6-241BE85628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rcRect l="26320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C770DA4-0D62-FBEA-A99F-1E234DE56147}"/>
              </a:ext>
            </a:extLst>
          </p:cNvPr>
          <p:cNvSpPr/>
          <p:nvPr/>
        </p:nvSpPr>
        <p:spPr>
          <a:xfrm>
            <a:off x="0" y="1282"/>
            <a:ext cx="6525491" cy="6858000"/>
          </a:xfrm>
          <a:prstGeom prst="rect">
            <a:avLst/>
          </a:prstGeom>
          <a:solidFill>
            <a:srgbClr val="11366B">
              <a:alpha val="4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C3A4A71-8170-6AE4-E82F-17E2EB8753A4}"/>
              </a:ext>
            </a:extLst>
          </p:cNvPr>
          <p:cNvSpPr txBox="1">
            <a:spLocks/>
          </p:cNvSpPr>
          <p:nvPr/>
        </p:nvSpPr>
        <p:spPr>
          <a:xfrm>
            <a:off x="369697" y="940255"/>
            <a:ext cx="6020712" cy="3319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GB" sz="2400" i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ERASMUS PROGRAM</a:t>
            </a:r>
          </a:p>
          <a:p>
            <a:pPr algn="l"/>
            <a:br>
              <a:rPr lang="el-GR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l-GR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Readiness for Change</a:t>
            </a:r>
            <a:endParaRPr lang="en-GB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EC7EE7-1411-6E05-351B-5CA4203F9807}"/>
              </a:ext>
            </a:extLst>
          </p:cNvPr>
          <p:cNvSpPr txBox="1">
            <a:spLocks/>
          </p:cNvSpPr>
          <p:nvPr/>
        </p:nvSpPr>
        <p:spPr>
          <a:xfrm>
            <a:off x="369697" y="4160626"/>
            <a:ext cx="4578208" cy="623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0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Professor Maria </a:t>
            </a:r>
            <a:r>
              <a:rPr lang="el-GR" sz="2000" i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Vakola</a:t>
            </a:r>
            <a:endParaRPr lang="el-GR" sz="2000" i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l-GR" sz="17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Athens University of Economics and Business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881D557-DCE5-FBFE-6167-DA8D7C7CE8D8}"/>
              </a:ext>
            </a:extLst>
          </p:cNvPr>
          <p:cNvGrpSpPr/>
          <p:nvPr/>
        </p:nvGrpSpPr>
        <p:grpSpPr>
          <a:xfrm>
            <a:off x="369697" y="5104653"/>
            <a:ext cx="3422535" cy="787885"/>
            <a:chOff x="4889058" y="873008"/>
            <a:chExt cx="3745683" cy="819069"/>
          </a:xfrm>
        </p:grpSpPr>
      </p:grpSp>
    </p:spTree>
    <p:extLst>
      <p:ext uri="{BB962C8B-B14F-4D97-AF65-F5344CB8AC3E}">
        <p14:creationId xmlns:p14="http://schemas.microsoft.com/office/powerpoint/2010/main" val="371451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4E104-3D1E-121C-4692-A7FE826F8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F621A-FDFA-4DE9-21AE-02E1D5B0B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Readiness for Change</a:t>
            </a:r>
            <a:r>
              <a:rPr lang="en-US" dirty="0"/>
              <a:t> </a:t>
            </a:r>
            <a:br>
              <a:rPr lang="en-US" dirty="0"/>
            </a:br>
            <a:r>
              <a:rPr lang="en-US" sz="2000" dirty="0"/>
              <a:t>(</a:t>
            </a:r>
            <a:r>
              <a:rPr lang="en-US" sz="2000" dirty="0" err="1"/>
              <a:t>Armenakis</a:t>
            </a:r>
            <a:r>
              <a:rPr lang="en-US" sz="2000" dirty="0"/>
              <a:t>, et al., 1993)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6C929-93EA-C01F-BC0D-A3467A326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4. Support from leadership and significant others (</a:t>
            </a:r>
            <a:r>
              <a:rPr lang="en-US" b="1" dirty="0"/>
              <a:t>Principal Support)</a:t>
            </a:r>
            <a:endParaRPr lang="el-GR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/>
              <a:t>The belief that leadership, </a:t>
            </a:r>
            <a:r>
              <a:rPr lang="en-GB" dirty="0"/>
              <a:t>managers, </a:t>
            </a:r>
            <a:r>
              <a:rPr lang="el-GR" dirty="0"/>
              <a:t>and colleagues </a:t>
            </a:r>
            <a:r>
              <a:rPr lang="el-GR" i="1" dirty="0"/>
              <a:t>actively</a:t>
            </a:r>
            <a:r>
              <a:rPr lang="el-GR" dirty="0"/>
              <a:t> support the change.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9013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04428-5F35-5705-4A62-8F46BDA13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1AF2B-320E-7733-FAD9-90CDA3C2D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Examples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7A65A-C269-588E-0ADA-C7B1242AD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When low:</a:t>
            </a:r>
            <a:r>
              <a:rPr lang="el-GR" dirty="0"/>
              <a:t> "Management says it but doesn't apply it", "They don't help us when we get stuck".</a:t>
            </a:r>
          </a:p>
          <a:p>
            <a:r>
              <a:rPr lang="el-GR" b="1" dirty="0"/>
              <a:t>When high:</a:t>
            </a:r>
            <a:r>
              <a:rPr lang="el-GR" dirty="0"/>
              <a:t> Employees see their managers leading by example, communicating openly and supporting with resources/time.</a:t>
            </a:r>
          </a:p>
          <a:p>
            <a:pPr marL="0" indent="0">
              <a:buNone/>
            </a:pP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89797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7F089-C1BB-BFFA-3354-E2DCCB5B1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57C5-3685-BD57-60C8-A276B7946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Readiness for Change</a:t>
            </a:r>
            <a:r>
              <a:rPr lang="en-US" dirty="0"/>
              <a:t> </a:t>
            </a:r>
            <a:br>
              <a:rPr lang="en-US" dirty="0"/>
            </a:br>
            <a:r>
              <a:rPr lang="en-US" sz="2000" dirty="0"/>
              <a:t>(</a:t>
            </a:r>
            <a:r>
              <a:rPr lang="en-US" sz="2000" dirty="0" err="1"/>
              <a:t>Armenakis</a:t>
            </a:r>
            <a:r>
              <a:rPr lang="en-US" sz="2000" dirty="0"/>
              <a:t>, et al., 1993)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C6499-FBA9-F720-EAD4-655B468AE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5. Personal benefit (</a:t>
            </a:r>
            <a:r>
              <a:rPr lang="en-US" b="1" dirty="0"/>
              <a:t>valence)</a:t>
            </a:r>
            <a:endParaRPr lang="el-GR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/>
              <a:t>The belief that the change has value </a:t>
            </a:r>
            <a:r>
              <a:rPr lang="el-GR" i="1" dirty="0"/>
              <a:t>for me personally</a:t>
            </a:r>
            <a:r>
              <a:rPr lang="el-GR" dirty="0"/>
              <a:t>, beyond the organisation.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1028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7EB6A-0A5F-0717-158E-EBA13EBB4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BE602-BAEC-49F8-3019-EC1BC9E8A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Examples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1978D-D784-3D26-BFA6-74EF03D01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When low:</a:t>
            </a:r>
            <a:r>
              <a:rPr lang="el-GR" dirty="0"/>
              <a:t> "This change only helps the company, not me", "It creates extra work for me".</a:t>
            </a:r>
          </a:p>
          <a:p>
            <a:r>
              <a:rPr lang="el-GR" b="1" dirty="0"/>
              <a:t>When high:</a:t>
            </a:r>
            <a:r>
              <a:rPr lang="el-GR" dirty="0"/>
              <a:t> Employees see personal gain: less bureaucracy, new skills, easier work, better career prospects.</a:t>
            </a:r>
          </a:p>
          <a:p>
            <a:pPr marL="0" indent="0">
              <a:buNone/>
            </a:pP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925020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7D46B-B23B-5D5D-B46C-E9B10309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969" y="2286000"/>
            <a:ext cx="8229600" cy="4329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When there is no perceived need for change?</a:t>
            </a:r>
            <a:br>
              <a:rPr lang="el-GR" b="1" dirty="0"/>
            </a:b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3E73B-ED58-CC49-0463-7FF30EF9D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0" y="3118338"/>
            <a:ext cx="8112369" cy="3007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What can/should a change agent do?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638129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A8754-321B-BBC6-B345-879898254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Practical Tips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F4876-0FB0-8F67-2FE4-D58EDD674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/>
              <a:t>Data &amp; evidence:</a:t>
            </a:r>
            <a:r>
              <a:rPr lang="el-GR" dirty="0"/>
              <a:t> present numbers, customer surveys, market trends.</a:t>
            </a:r>
          </a:p>
          <a:p>
            <a:r>
              <a:rPr lang="el-GR" b="1" dirty="0"/>
              <a:t>Stories:</a:t>
            </a:r>
            <a:r>
              <a:rPr lang="el-GR" dirty="0"/>
              <a:t> personal narratives or examples of companies that failed to change and lost ground.</a:t>
            </a:r>
          </a:p>
          <a:p>
            <a:r>
              <a:rPr lang="el-GR" b="1" dirty="0"/>
              <a:t>Competition:</a:t>
            </a:r>
            <a:r>
              <a:rPr lang="el-GR" dirty="0"/>
              <a:t> show how other organisations are moving.</a:t>
            </a:r>
          </a:p>
          <a:p>
            <a:r>
              <a:rPr lang="el-GR" b="1" dirty="0"/>
              <a:t>Personal connection:</a:t>
            </a:r>
            <a:r>
              <a:rPr lang="el-GR" dirty="0"/>
              <a:t> explain what the change means in practice for the employee.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766263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084AF-5D72-F067-0E16-0523C33D8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F0D2F-5A45-202C-2C75-F7E6EC3CA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969" y="2286000"/>
            <a:ext cx="8229600" cy="4329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When there is scepticism about the appropriateness of the change?</a:t>
            </a:r>
            <a:br>
              <a:rPr lang="el-GR" b="1" dirty="0"/>
            </a:b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B30F4-C5C8-EA75-11ED-697738FBF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0" y="3118338"/>
            <a:ext cx="8112369" cy="3007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What can/should a change agent do?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960782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9D0C9-D2CD-A2CD-73AB-CE4BB92B9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49EC9-86BC-3894-C790-57B860CD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Practical Tips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507A6-1FC5-9C86-7EE3-EF7F8681A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/>
              <a:t>Listen actively</a:t>
            </a:r>
            <a:r>
              <a:rPr lang="el-GR" dirty="0"/>
              <a:t>: It is important to learn what your colleagues or team members think.</a:t>
            </a:r>
          </a:p>
          <a:p>
            <a:r>
              <a:rPr lang="el-GR" b="1" dirty="0"/>
              <a:t>Justification of choice:</a:t>
            </a:r>
            <a:r>
              <a:rPr lang="el-GR" dirty="0"/>
              <a:t> present some of the criteria used to select the solution. Rejection is easy. There is no perfect solution.</a:t>
            </a:r>
          </a:p>
          <a:p>
            <a:r>
              <a:rPr lang="el-GR" b="1" dirty="0"/>
              <a:t>Perspective: </a:t>
            </a:r>
            <a:r>
              <a:rPr lang="el-GR" dirty="0"/>
              <a:t>Connect the change with the bigger picture.</a:t>
            </a:r>
          </a:p>
          <a:p>
            <a:r>
              <a:rPr lang="el-GR" b="1" dirty="0"/>
              <a:t>Quick wins: </a:t>
            </a:r>
            <a:r>
              <a:rPr lang="el-GR" dirty="0"/>
              <a:t>show small successes to build trust.</a:t>
            </a:r>
          </a:p>
        </p:txBody>
      </p:sp>
    </p:spTree>
    <p:extLst>
      <p:ext uri="{BB962C8B-B14F-4D97-AF65-F5344CB8AC3E}">
        <p14:creationId xmlns:p14="http://schemas.microsoft.com/office/powerpoint/2010/main" val="1647247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F4F39-5741-F1F9-6DF9-993513646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ED66D-006A-4DAD-4891-2E9249433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969" y="2286000"/>
            <a:ext cx="8229600" cy="4329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When there is scepticism about </a:t>
            </a:r>
            <a:r>
              <a:rPr lang="el-GR" b="1" dirty="0" err="1"/>
              <a:t>the abilit</a:t>
            </a:r>
            <a:r>
              <a:rPr lang="en-US" b="1" dirty="0" err="1"/>
              <a:t>y</a:t>
            </a:r>
            <a:r>
              <a:rPr lang="el-GR" b="1" dirty="0" err="1"/>
              <a:t> </a:t>
            </a:r>
            <a:r>
              <a:rPr lang="el-GR" b="1" dirty="0"/>
              <a:t>to implement?</a:t>
            </a:r>
            <a:br>
              <a:rPr lang="el-GR" b="1" dirty="0"/>
            </a:b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17544-4CAC-A197-3B4C-46DA96D22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0" y="3118338"/>
            <a:ext cx="8112369" cy="3007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What can/should a change agent do?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843433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78F4E-D371-E405-BE9E-9A536CB96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Practical Tips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3C2B0-8B70-731E-9163-E1B6BE3BD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/>
              <a:t>Training:</a:t>
            </a:r>
            <a:r>
              <a:rPr lang="el-GR" dirty="0"/>
              <a:t> provide </a:t>
            </a:r>
            <a:r>
              <a:rPr lang="el-GR" dirty="0" err="1"/>
              <a:t>targeted</a:t>
            </a:r>
            <a:r>
              <a:rPr lang="el-GR" dirty="0"/>
              <a:t> learning (technical and soft skills).</a:t>
            </a:r>
            <a:r>
              <a:rPr lang="en-GB" dirty="0"/>
              <a:t>soft skills)</a:t>
            </a:r>
            <a:r>
              <a:rPr lang="el-GR" dirty="0"/>
              <a:t>. </a:t>
            </a:r>
            <a:endParaRPr lang="en-GB" dirty="0"/>
          </a:p>
          <a:p>
            <a:r>
              <a:rPr lang="el-GR" b="1" dirty="0"/>
              <a:t>Support &amp; tools:</a:t>
            </a:r>
            <a:r>
              <a:rPr lang="el-GR" dirty="0"/>
              <a:t> ensure people have the right resources.</a:t>
            </a:r>
          </a:p>
          <a:p>
            <a:r>
              <a:rPr lang="en-GB" b="1" dirty="0"/>
              <a:t>Coaching &amp; mentoring:</a:t>
            </a:r>
            <a:r>
              <a:rPr lang="en-GB" dirty="0"/>
              <a:t> </a:t>
            </a:r>
            <a:r>
              <a:rPr lang="el-GR" dirty="0"/>
              <a:t>help through experienced colleagues.</a:t>
            </a:r>
          </a:p>
          <a:p>
            <a:r>
              <a:rPr lang="el-GR" b="1" dirty="0"/>
              <a:t>Gradual steps:</a:t>
            </a:r>
            <a:r>
              <a:rPr lang="el-GR" dirty="0"/>
              <a:t> break the change into small, achievable pieces.</a:t>
            </a:r>
          </a:p>
          <a:p>
            <a:r>
              <a:rPr lang="el-GR" b="1" dirty="0"/>
              <a:t>Positive examples:</a:t>
            </a:r>
            <a:r>
              <a:rPr lang="el-GR" dirty="0"/>
              <a:t> share success stories of colleagues who "made it".</a:t>
            </a:r>
          </a:p>
          <a:p>
            <a:pPr marL="0" indent="0">
              <a:buNone/>
            </a:pP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478899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1F5E4-EF84-3528-9059-659D917C0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1268E-8FE5-F324-DAFE-CF16249B6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F25713-476A-A998-126F-2ED854D6D3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10004" r="10004"/>
          <a:stretch>
            <a:fillRect/>
          </a:stretch>
        </p:blipFill>
        <p:spPr>
          <a:xfrm>
            <a:off x="0" y="0"/>
            <a:ext cx="9144000" cy="63976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3DA988-18F7-8EC9-5D03-6D6ED5F63953}"/>
              </a:ext>
            </a:extLst>
          </p:cNvPr>
          <p:cNvSpPr/>
          <p:nvPr/>
        </p:nvSpPr>
        <p:spPr>
          <a:xfrm>
            <a:off x="-1" y="6318000"/>
            <a:ext cx="9144001" cy="540000"/>
          </a:xfrm>
          <a:prstGeom prst="rect">
            <a:avLst/>
          </a:prstGeom>
          <a:solidFill>
            <a:srgbClr val="0110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674A16D-3392-5F59-B119-819136D5C5B0}"/>
              </a:ext>
            </a:extLst>
          </p:cNvPr>
          <p:cNvGrpSpPr/>
          <p:nvPr/>
        </p:nvGrpSpPr>
        <p:grpSpPr>
          <a:xfrm>
            <a:off x="7252226" y="6406003"/>
            <a:ext cx="1769244" cy="393339"/>
            <a:chOff x="4889058" y="873008"/>
            <a:chExt cx="3745683" cy="819069"/>
          </a:xfrm>
        </p:grpSpPr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E02675C2-9510-DC7C-0CED-A3D152E73E48}"/>
              </a:ext>
            </a:extLst>
          </p:cNvPr>
          <p:cNvSpPr txBox="1">
            <a:spLocks/>
          </p:cNvSpPr>
          <p:nvPr/>
        </p:nvSpPr>
        <p:spPr>
          <a:xfrm>
            <a:off x="861017" y="460375"/>
            <a:ext cx="7421963" cy="17135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br>
              <a:rPr lang="el-GR" sz="3500" dirty="0">
                <a:solidFill>
                  <a:srgbClr val="01102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l-GR" sz="3500" dirty="0">
                <a:solidFill>
                  <a:srgbClr val="01102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Readiness for Change</a:t>
            </a:r>
            <a:br>
              <a:rPr lang="el-GR" sz="3500" dirty="0">
                <a:solidFill>
                  <a:srgbClr val="01102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3500" dirty="0">
              <a:solidFill>
                <a:srgbClr val="00112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r>
              <a:rPr lang="el-GR" sz="2800" dirty="0">
                <a:solidFill>
                  <a:srgbClr val="00112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Contents and Learning Objectives</a:t>
            </a:r>
            <a:endParaRPr lang="en-GB" sz="3500" dirty="0">
              <a:solidFill>
                <a:srgbClr val="00112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997AD84-DD5C-8293-DF97-CA2ED81CE50E}"/>
              </a:ext>
            </a:extLst>
          </p:cNvPr>
          <p:cNvSpPr/>
          <p:nvPr/>
        </p:nvSpPr>
        <p:spPr>
          <a:xfrm>
            <a:off x="535387" y="2580975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7D78650-0873-2FC7-1A20-D28B5334CF4C}"/>
              </a:ext>
            </a:extLst>
          </p:cNvPr>
          <p:cNvSpPr/>
          <p:nvPr/>
        </p:nvSpPr>
        <p:spPr>
          <a:xfrm>
            <a:off x="535387" y="4285950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1321E16-D3C3-BA3A-379A-6749E4F23C3B}"/>
              </a:ext>
            </a:extLst>
          </p:cNvPr>
          <p:cNvSpPr/>
          <p:nvPr/>
        </p:nvSpPr>
        <p:spPr>
          <a:xfrm>
            <a:off x="4497787" y="2660349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8A756C5-C2D7-C1C2-8A89-9DFF1312966D}"/>
              </a:ext>
            </a:extLst>
          </p:cNvPr>
          <p:cNvGrpSpPr/>
          <p:nvPr/>
        </p:nvGrpSpPr>
        <p:grpSpPr>
          <a:xfrm>
            <a:off x="1361228" y="2431899"/>
            <a:ext cx="3017651" cy="1080124"/>
            <a:chOff x="1330114" y="659889"/>
            <a:chExt cx="3017651" cy="108012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D075082-F49D-25A2-E94D-ACA0E76A2E92}"/>
                </a:ext>
              </a:extLst>
            </p:cNvPr>
            <p:cNvSpPr/>
            <p:nvPr/>
          </p:nvSpPr>
          <p:spPr>
            <a:xfrm>
              <a:off x="1330115" y="659889"/>
              <a:ext cx="2546008" cy="1080124"/>
            </a:xfrm>
            <a:prstGeom prst="rect">
              <a:avLst/>
            </a:prstGeom>
          </p:spPr>
          <p:style>
            <a:lnRef idx="0">
              <a:schemeClr val="accent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accent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accent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l-GR" sz="1600">
                <a:solidFill>
                  <a:srgbClr val="1136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C27C2D7-4A24-8675-110D-A6D900F99123}"/>
                </a:ext>
              </a:extLst>
            </p:cNvPr>
            <p:cNvSpPr txBox="1"/>
            <p:nvPr/>
          </p:nvSpPr>
          <p:spPr>
            <a:xfrm>
              <a:off x="1330114" y="659889"/>
              <a:ext cx="3017651" cy="10801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kern="1200" dirty="0">
                  <a:solidFill>
                    <a:srgbClr val="11366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The five components of readiness for change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2AA0DF-5385-62C2-B040-8C395C8F513A}"/>
              </a:ext>
            </a:extLst>
          </p:cNvPr>
          <p:cNvGrpSpPr/>
          <p:nvPr/>
        </p:nvGrpSpPr>
        <p:grpSpPr>
          <a:xfrm>
            <a:off x="5433010" y="2444287"/>
            <a:ext cx="3017652" cy="1080124"/>
            <a:chOff x="5631327" y="659889"/>
            <a:chExt cx="3017652" cy="108012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590048-AD0A-CCF8-C5B6-112874DF23A3}"/>
                </a:ext>
              </a:extLst>
            </p:cNvPr>
            <p:cNvSpPr/>
            <p:nvPr/>
          </p:nvSpPr>
          <p:spPr>
            <a:xfrm>
              <a:off x="5631327" y="659889"/>
              <a:ext cx="2546008" cy="1080124"/>
            </a:xfrm>
            <a:prstGeom prst="rect">
              <a:avLst/>
            </a:prstGeom>
          </p:spPr>
          <p:style>
            <a:lnRef idx="0">
              <a:schemeClr val="accent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accent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accent3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l-GR" sz="1600">
                <a:solidFill>
                  <a:srgbClr val="1136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1A12DD-5C5E-2FA7-4706-B9292B4AE7B6}"/>
                </a:ext>
              </a:extLst>
            </p:cNvPr>
            <p:cNvSpPr txBox="1"/>
            <p:nvPr/>
          </p:nvSpPr>
          <p:spPr>
            <a:xfrm>
              <a:off x="5631327" y="659889"/>
              <a:ext cx="3017652" cy="10801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dirty="0">
                  <a:solidFill>
                    <a:srgbClr val="11366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Practical exercises</a:t>
              </a:r>
              <a:endParaRPr lang="el-GR" sz="2000" kern="1200" dirty="0">
                <a:solidFill>
                  <a:srgbClr val="1136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64153908-5F4B-99AD-5E87-36E932F86A43}"/>
              </a:ext>
            </a:extLst>
          </p:cNvPr>
          <p:cNvSpPr/>
          <p:nvPr/>
        </p:nvSpPr>
        <p:spPr>
          <a:xfrm>
            <a:off x="1361229" y="4069738"/>
            <a:ext cx="2546008" cy="1080124"/>
          </a:xfrm>
          <a:prstGeom prst="rect">
            <a:avLst/>
          </a:prstGeom>
        </p:spPr>
        <p:style>
          <a:lnRef idx="0">
            <a:schemeClr val="accent2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accent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accent4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l-GR" sz="1600">
              <a:solidFill>
                <a:srgbClr val="11366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C92AF1F-7AA9-CADC-4004-78FD7ADAD500}"/>
              </a:ext>
            </a:extLst>
          </p:cNvPr>
          <p:cNvSpPr txBox="1"/>
          <p:nvPr/>
        </p:nvSpPr>
        <p:spPr>
          <a:xfrm>
            <a:off x="1361229" y="4426929"/>
            <a:ext cx="3017652" cy="3600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dirty="0">
                <a:solidFill>
                  <a:srgbClr val="1136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cultivate readiness for change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E8DC70E-7849-E153-9EE2-06BE24015D25}"/>
              </a:ext>
            </a:extLst>
          </p:cNvPr>
          <p:cNvSpPr/>
          <p:nvPr/>
        </p:nvSpPr>
        <p:spPr>
          <a:xfrm>
            <a:off x="5433010" y="4069738"/>
            <a:ext cx="3017652" cy="1080124"/>
          </a:xfrm>
          <a:prstGeom prst="rect">
            <a:avLst/>
          </a:prstGeom>
        </p:spPr>
        <p:style>
          <a:lnRef idx="0">
            <a:schemeClr val="accent2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accent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accent5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l-GR" sz="1600">
              <a:solidFill>
                <a:srgbClr val="11366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520495-1DA5-2D7C-6038-5826DA0B6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06" y="2685900"/>
            <a:ext cx="432000" cy="432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E8C7C13-3B9C-53AB-EDE8-2FBA12B82C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5787" y="2753852"/>
            <a:ext cx="432000" cy="432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C0B34AB-5ECA-D74A-6EF2-F3191D8EF5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006" y="4375160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91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BEC3A-FE3C-761A-EA02-691A2C47B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7D0D8-0E85-BB2A-59FA-52CACD30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969" y="2286000"/>
            <a:ext cx="8229600" cy="4329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When there is scepticism about </a:t>
            </a:r>
            <a:r>
              <a:rPr lang="el-GR" b="1" dirty="0" err="1"/>
              <a:t>leader</a:t>
            </a:r>
            <a:r>
              <a:rPr lang="en-US" b="1" dirty="0" err="1"/>
              <a:t>shi</a:t>
            </a:r>
            <a:r>
              <a:rPr lang="el-GR" b="1" dirty="0" err="1"/>
              <a:t>p support</a:t>
            </a:r>
            <a:r>
              <a:rPr lang="el-GR" b="1" dirty="0"/>
              <a:t>?</a:t>
            </a:r>
            <a:br>
              <a:rPr lang="el-GR" b="1" dirty="0"/>
            </a:b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8BFA5-0596-4096-547F-C1C8BF4B7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0" y="3118338"/>
            <a:ext cx="8112369" cy="3007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What can/should a change agent do?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637806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493C2-7C47-A5D0-04A7-274E8A8DA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Practical Examples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BF07E-621C-5947-D17A-EF5BDCBC7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/>
              <a:t>Visible leadership support:</a:t>
            </a:r>
            <a:r>
              <a:rPr lang="el-GR" dirty="0"/>
              <a:t> managers </a:t>
            </a:r>
            <a:r>
              <a:rPr lang="en-GB" dirty="0"/>
              <a:t>managers </a:t>
            </a:r>
            <a:r>
              <a:rPr lang="el-GR" dirty="0"/>
              <a:t>demonstrate through actions (not just words) that they support the change / leaders adopt the new behaviour first. What if this is absent?</a:t>
            </a:r>
          </a:p>
          <a:p>
            <a:r>
              <a:rPr lang="el-GR" b="1" dirty="0"/>
              <a:t>Strengthening peer support: </a:t>
            </a:r>
            <a:r>
              <a:rPr lang="en-GB" b="1" dirty="0"/>
              <a:t>peer support:</a:t>
            </a:r>
            <a:r>
              <a:rPr lang="en-GB" dirty="0"/>
              <a:t> </a:t>
            </a:r>
            <a:r>
              <a:rPr lang="el-GR" dirty="0"/>
              <a:t>learning groups,</a:t>
            </a:r>
            <a:r>
              <a:rPr lang="en-GB" dirty="0"/>
              <a:t>, </a:t>
            </a:r>
            <a:r>
              <a:rPr lang="el-GR" dirty="0"/>
              <a:t>communities, mentors, informal leaders.</a:t>
            </a:r>
          </a:p>
          <a:p>
            <a:r>
              <a:rPr lang="el-GR" b="1" dirty="0"/>
              <a:t>Open communication:</a:t>
            </a:r>
            <a:r>
              <a:rPr lang="el-GR" dirty="0"/>
              <a:t> regular </a:t>
            </a:r>
            <a:r>
              <a:rPr lang="en-GB" dirty="0"/>
              <a:t>updates </a:t>
            </a:r>
            <a:r>
              <a:rPr lang="el-GR" dirty="0"/>
              <a:t>progress updates, space for questions and concerns.</a:t>
            </a:r>
          </a:p>
          <a:p>
            <a:r>
              <a:rPr lang="el-GR" b="1" dirty="0"/>
              <a:t>Recognition:</a:t>
            </a:r>
            <a:r>
              <a:rPr lang="el-GR" dirty="0"/>
              <a:t> small successes that demonstrate support are celebrated.</a:t>
            </a:r>
          </a:p>
          <a:p>
            <a:pPr marL="0" indent="0">
              <a:buNone/>
            </a:pP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860101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ADF08-7B26-B70B-C2EF-EF7B72360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6CA57-C33B-D82A-EAD5-D65ED2D4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969" y="2286000"/>
            <a:ext cx="8229600" cy="4329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When there is scepticism about</a:t>
            </a:r>
            <a:r>
              <a:rPr lang="en-US" b="1" dirty="0"/>
              <a:t> </a:t>
            </a:r>
            <a:r>
              <a:rPr lang="el-GR" b="1" dirty="0"/>
              <a:t> the personal benefit of the change?</a:t>
            </a:r>
            <a:br>
              <a:rPr lang="el-GR" b="1" dirty="0"/>
            </a:b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A0DE0-A1FC-EFB5-7B62-4E96DD457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0" y="3118338"/>
            <a:ext cx="8112369" cy="3007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What can/should a change agent do?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329063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DF7A7-9B4B-9F4D-4C78-927873CAA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Practical Tips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23377-DAFB-CA12-4888-A24F6410C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/>
              <a:t>Hi</a:t>
            </a:r>
            <a:r>
              <a:rPr lang="en-GB" b="1" dirty="0" err="1"/>
              <a:t>g</a:t>
            </a:r>
            <a:r>
              <a:rPr lang="el-GR" b="1" dirty="0" err="1"/>
              <a:t>hlight</a:t>
            </a:r>
            <a:r>
              <a:rPr lang="el-GR" b="1" dirty="0"/>
              <a:t> personal gains:</a:t>
            </a:r>
            <a:r>
              <a:rPr lang="el-GR" dirty="0"/>
              <a:t> show how the change will make work easier/more interesting.</a:t>
            </a:r>
          </a:p>
          <a:p>
            <a:r>
              <a:rPr lang="el-GR" b="1" dirty="0"/>
              <a:t>Career &amp; development:</a:t>
            </a:r>
            <a:r>
              <a:rPr lang="el-GR" dirty="0"/>
              <a:t> connect the change with growth opportunities or new skills.</a:t>
            </a:r>
          </a:p>
          <a:p>
            <a:r>
              <a:rPr lang="el-GR" b="1" dirty="0"/>
              <a:t>Emotional connection:</a:t>
            </a:r>
            <a:r>
              <a:rPr lang="el-GR" dirty="0"/>
              <a:t> emphasise the pride that comes from participating in something new and innovative.</a:t>
            </a:r>
          </a:p>
          <a:p>
            <a:r>
              <a:rPr lang="el-GR" b="1" dirty="0"/>
              <a:t>Individual adaptation:</a:t>
            </a:r>
            <a:r>
              <a:rPr lang="el-GR" dirty="0"/>
              <a:t> show how the change addresses different needs (e.g. less stress, better service, flexibility).</a:t>
            </a:r>
          </a:p>
          <a:p>
            <a:pPr marL="0" indent="0">
              <a:buNone/>
            </a:pPr>
            <a:endParaRPr lang="el-GR" dirty="0"/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4117097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blue background with dots and lines  AI-generated content may be incorrect.">
            <a:extLst>
              <a:ext uri="{FF2B5EF4-FFF2-40B4-BE49-F238E27FC236}">
                <a16:creationId xmlns:a16="http://schemas.microsoft.com/office/drawing/2014/main" id="{122E84ED-D50F-783C-7E8B-95B7941FAC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rcRect l="26320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BFD94BE-CC74-8156-6D5C-AE730B33FF08}"/>
              </a:ext>
            </a:extLst>
          </p:cNvPr>
          <p:cNvSpPr/>
          <p:nvPr/>
        </p:nvSpPr>
        <p:spPr>
          <a:xfrm>
            <a:off x="-1" y="6318000"/>
            <a:ext cx="9144001" cy="540000"/>
          </a:xfrm>
          <a:prstGeom prst="rect">
            <a:avLst/>
          </a:prstGeom>
          <a:solidFill>
            <a:srgbClr val="0110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C53E6F-C016-CE97-597F-DE0555A40BA7}"/>
              </a:ext>
            </a:extLst>
          </p:cNvPr>
          <p:cNvGrpSpPr/>
          <p:nvPr/>
        </p:nvGrpSpPr>
        <p:grpSpPr>
          <a:xfrm>
            <a:off x="7252226" y="6406003"/>
            <a:ext cx="1769244" cy="393339"/>
            <a:chOff x="4889058" y="873008"/>
            <a:chExt cx="3745683" cy="819069"/>
          </a:xfrm>
        </p:grpSpPr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FECEC5-F7C1-B4E6-A055-5813AF1BF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9" y="4197783"/>
            <a:ext cx="4436676" cy="2023459"/>
          </a:xfrm>
          <a:effectLst>
            <a:reflection blurRad="6350" stA="50000" endA="300" endPos="55000" dir="5400000" sy="-100000" algn="bl" rotWithShape="0"/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l-GR" sz="3600" kern="1200" spc="300" dirty="0">
                <a:ln w="0"/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0000" endA="300" endPos="50000" dist="60007" dir="5400000" sy="-100000" algn="bl" rotWithShape="0"/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  <a:br>
              <a:rPr lang="el-GR" sz="3600" kern="1200" spc="300" dirty="0">
                <a:ln w="0"/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0000" endA="300" endPos="50000" dist="60007" dir="5400000" sy="-100000" algn="bl" rotWithShape="0"/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l-GR" sz="3600" kern="1200" spc="300" dirty="0">
                <a:ln w="0"/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0000" endA="300" endPos="50000" dist="60007" dir="5400000" sy="-100000" algn="bl" rotWithShape="0"/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3600" kern="1200" spc="300" dirty="0">
              <a:ln w="0"/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0000" endA="300" endPos="50000" dist="60007" dir="5400000" sy="-100000" algn="bl" rotWithShape="0"/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676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44DE2C-6301-8281-32E0-15A9B829FFCB}"/>
              </a:ext>
            </a:extLst>
          </p:cNvPr>
          <p:cNvSpPr/>
          <p:nvPr/>
        </p:nvSpPr>
        <p:spPr>
          <a:xfrm>
            <a:off x="3418609" y="-10"/>
            <a:ext cx="5725391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2309E6-DDF5-F864-D4D2-73A029EB32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921" r="26937" b="2"/>
          <a:stretch>
            <a:fillRect/>
          </a:stretch>
        </p:blipFill>
        <p:spPr>
          <a:xfrm>
            <a:off x="3540643" y="10"/>
            <a:ext cx="5603358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B2DA74-80E1-055C-6E88-0FB7845B1D7C}"/>
              </a:ext>
            </a:extLst>
          </p:cNvPr>
          <p:cNvSpPr/>
          <p:nvPr/>
        </p:nvSpPr>
        <p:spPr>
          <a:xfrm>
            <a:off x="166254" y="145473"/>
            <a:ext cx="3096491" cy="11254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38100" dir="5400000" sx="104000" sy="104000" algn="t" rotWithShape="0">
              <a:schemeClr val="bg1">
                <a:lumMod val="95000"/>
                <a:alpha val="6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CBAD10-C8E3-2A76-E37D-0EEB9265C164}"/>
              </a:ext>
            </a:extLst>
          </p:cNvPr>
          <p:cNvSpPr/>
          <p:nvPr/>
        </p:nvSpPr>
        <p:spPr>
          <a:xfrm>
            <a:off x="-1" y="6318000"/>
            <a:ext cx="9144001" cy="540000"/>
          </a:xfrm>
          <a:prstGeom prst="rect">
            <a:avLst/>
          </a:prstGeom>
          <a:solidFill>
            <a:srgbClr val="0110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FD5C63A-9735-A0D1-5302-B1D903C27BDB}"/>
              </a:ext>
            </a:extLst>
          </p:cNvPr>
          <p:cNvGrpSpPr/>
          <p:nvPr/>
        </p:nvGrpSpPr>
        <p:grpSpPr>
          <a:xfrm>
            <a:off x="7252226" y="6406003"/>
            <a:ext cx="1769244" cy="393339"/>
            <a:chOff x="4889058" y="873008"/>
            <a:chExt cx="3745683" cy="819069"/>
          </a:xfrm>
        </p:grpSpPr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E77AF8D-F121-20EE-5B6D-4482E6CB54F9}"/>
              </a:ext>
            </a:extLst>
          </p:cNvPr>
          <p:cNvSpPr txBox="1"/>
          <p:nvPr/>
        </p:nvSpPr>
        <p:spPr>
          <a:xfrm>
            <a:off x="424105" y="2703258"/>
            <a:ext cx="2497515" cy="1945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800" dirty="0">
                <a:solidFill>
                  <a:srgbClr val="1136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Readiness for Change</a:t>
            </a:r>
          </a:p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l-GR" sz="2800" dirty="0">
              <a:solidFill>
                <a:srgbClr val="11366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l-GR" sz="2800" dirty="0">
              <a:solidFill>
                <a:srgbClr val="11366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DB2B959-11E0-260C-274C-F910410F4855}"/>
              </a:ext>
            </a:extLst>
          </p:cNvPr>
          <p:cNvSpPr/>
          <p:nvPr/>
        </p:nvSpPr>
        <p:spPr>
          <a:xfrm>
            <a:off x="316105" y="400355"/>
            <a:ext cx="648000" cy="64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402D9F-0903-E3DF-8721-1D7D81117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105" y="516281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890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9FE86-FF56-09CF-2202-91A61AC02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Readiness for Change</a:t>
            </a:r>
            <a:r>
              <a:rPr lang="en-US" dirty="0"/>
              <a:t> </a:t>
            </a:r>
            <a:br>
              <a:rPr lang="en-US" dirty="0"/>
            </a:br>
            <a:r>
              <a:rPr lang="en-US" sz="2000" dirty="0"/>
              <a:t>(</a:t>
            </a:r>
            <a:r>
              <a:rPr lang="en-US" sz="2000" dirty="0" err="1"/>
              <a:t>Armenakis</a:t>
            </a:r>
            <a:r>
              <a:rPr lang="en-US" sz="2000" dirty="0"/>
              <a:t>, et al., 1993)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14483-1002-4F0E-D9AF-E239349D1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l-GR" b="1" dirty="0"/>
              <a:t>Perceived need for change (</a:t>
            </a:r>
            <a:r>
              <a:rPr lang="en-US" b="1" dirty="0"/>
              <a:t>Discrepancy) </a:t>
            </a:r>
            <a:endParaRPr lang="el-GR" b="1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The belief that there is a gap between "how things are today" and "how they </a:t>
            </a:r>
            <a:r>
              <a:rPr lang="el-GR" dirty="0" err="1"/>
              <a:t>should</a:t>
            </a:r>
            <a:r>
              <a:rPr lang="el-GR" dirty="0"/>
              <a:t> </a:t>
            </a:r>
            <a:r>
              <a:rPr lang="el-GR" dirty="0" err="1"/>
              <a:t>be</a:t>
            </a:r>
            <a:r>
              <a:rPr lang="el-GR" dirty="0"/>
              <a:t>”</a:t>
            </a:r>
            <a:r>
              <a:rPr lang="en-US" dirty="0"/>
              <a:t>,</a:t>
            </a:r>
            <a:r>
              <a:rPr lang="el-GR" dirty="0"/>
              <a:t> that is, that </a:t>
            </a:r>
            <a:r>
              <a:rPr lang="el-GR" i="1" dirty="0"/>
              <a:t>change is necessary</a:t>
            </a:r>
            <a:r>
              <a:rPr lang="el-GR" dirty="0"/>
              <a:t>.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516634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4EA94-30E4-14C8-3BCB-3F93F29F3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Examples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B9EFB-AA9E-4F5B-1178-3C572F142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When low:</a:t>
            </a:r>
            <a:r>
              <a:rPr lang="el-GR" dirty="0"/>
              <a:t> Employees say "This is how we've always worked and it was fine" or "There is no problem".</a:t>
            </a:r>
          </a:p>
          <a:p>
            <a:r>
              <a:rPr lang="el-GR" b="1" dirty="0"/>
              <a:t>When high:</a:t>
            </a:r>
            <a:r>
              <a:rPr lang="el-GR" dirty="0"/>
              <a:t> Employees recognise the pressures (e.g. competition, regulations, customer needs) and accept that action is needed.</a:t>
            </a:r>
          </a:p>
          <a:p>
            <a:pPr marL="0" indent="0">
              <a:buNone/>
            </a:pP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931414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D7250-1FAB-4996-19FD-100D391A1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2806-9934-FF9B-968D-88BB1526C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Readiness for Change</a:t>
            </a:r>
            <a:r>
              <a:rPr lang="en-US" dirty="0"/>
              <a:t> </a:t>
            </a:r>
            <a:br>
              <a:rPr lang="en-US" dirty="0"/>
            </a:br>
            <a:r>
              <a:rPr lang="en-US" sz="2000" dirty="0"/>
              <a:t>(</a:t>
            </a:r>
            <a:r>
              <a:rPr lang="en-US" sz="2000" dirty="0" err="1"/>
              <a:t>Armenakis</a:t>
            </a:r>
            <a:r>
              <a:rPr lang="en-US" sz="2000" dirty="0"/>
              <a:t>, et al., 1993)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D00E1-E2C2-A93E-D018-7A6F904F9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n-US" b="1" dirty="0"/>
              <a:t>2. </a:t>
            </a:r>
            <a:r>
              <a:rPr lang="el-GR" b="1" dirty="0" err="1"/>
              <a:t>Appropriateness</a:t>
            </a:r>
            <a:r>
              <a:rPr lang="el-GR" b="1" dirty="0"/>
              <a:t> of the solution (</a:t>
            </a:r>
            <a:r>
              <a:rPr lang="en-US" b="1" dirty="0"/>
              <a:t>appropriateness)</a:t>
            </a:r>
            <a:endParaRPr lang="el-GR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/>
              <a:t>The belief that the </a:t>
            </a:r>
            <a:r>
              <a:rPr lang="el-GR" i="1" dirty="0"/>
              <a:t>proposed change </a:t>
            </a:r>
            <a:r>
              <a:rPr lang="el-GR" dirty="0"/>
              <a:t>is the </a:t>
            </a:r>
            <a:r>
              <a:rPr lang="el-GR" i="1" dirty="0"/>
              <a:t>right </a:t>
            </a:r>
            <a:r>
              <a:rPr lang="el-GR" dirty="0"/>
              <a:t>answer to the problem.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1988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BE8C3-9F7C-DD3A-0ABA-74D3F66FA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40970-D4F5-B522-B6CC-7EBF9FD1E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Examples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82DF6-B929-CF21-E4B0-777166E6A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When low:</a:t>
            </a:r>
            <a:r>
              <a:rPr lang="el-GR" dirty="0"/>
              <a:t> "Yes, we have a problem, but this solution won't work" or "There are better ways".</a:t>
            </a:r>
          </a:p>
          <a:p>
            <a:r>
              <a:rPr lang="el-GR" b="1" dirty="0"/>
              <a:t>When high:</a:t>
            </a:r>
            <a:r>
              <a:rPr lang="el-GR" dirty="0"/>
              <a:t> Employees see logic in the specific solution, understand why it was chosen and believe it will deliver results.</a:t>
            </a:r>
          </a:p>
          <a:p>
            <a:pPr marL="0" indent="0">
              <a:buNone/>
            </a:pP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423091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ACEB0-3B1C-F577-16C8-5AE1D7570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C14B7-53EE-2175-3524-4E0139237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Readiness for Change</a:t>
            </a:r>
            <a:r>
              <a:rPr lang="en-US" dirty="0"/>
              <a:t> </a:t>
            </a:r>
            <a:br>
              <a:rPr lang="en-US" dirty="0"/>
            </a:br>
            <a:r>
              <a:rPr lang="en-US" sz="2000" dirty="0"/>
              <a:t>(</a:t>
            </a:r>
            <a:r>
              <a:rPr lang="en-US" sz="2000" dirty="0" err="1"/>
              <a:t>Armenakis</a:t>
            </a:r>
            <a:r>
              <a:rPr lang="en-US" sz="2000" dirty="0"/>
              <a:t>, et al., 1993)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EE3A9-4B49-3441-DB05-61FB9A1AA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3. Ability to implement the change</a:t>
            </a:r>
            <a:r>
              <a:rPr lang="en-US" b="1" dirty="0"/>
              <a:t> (Efficacy)</a:t>
            </a:r>
            <a:endParaRPr lang="el-GR" b="1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The belief that </a:t>
            </a:r>
            <a:r>
              <a:rPr lang="el-GR" i="1" dirty="0"/>
              <a:t>I</a:t>
            </a:r>
            <a:r>
              <a:rPr lang="el-GR" dirty="0"/>
              <a:t> and my team have the skills, resources and confidence to achieve the change.</a:t>
            </a:r>
          </a:p>
        </p:txBody>
      </p:sp>
    </p:spTree>
    <p:extLst>
      <p:ext uri="{BB962C8B-B14F-4D97-AF65-F5344CB8AC3E}">
        <p14:creationId xmlns:p14="http://schemas.microsoft.com/office/powerpoint/2010/main" val="3345405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B98C1-EA5B-2F1C-3567-47E512435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Examples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35C70-8C75-2A6A-00CB-2255224AB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/>
              <a:t>When low:</a:t>
            </a:r>
            <a:br>
              <a:rPr lang="el-GR" dirty="0"/>
            </a:br>
            <a:r>
              <a:rPr lang="el-GR" dirty="0"/>
              <a:t>"I don't know if I can learn the new system" or "We don't have the time and resources to implement it".</a:t>
            </a:r>
          </a:p>
          <a:p>
            <a:r>
              <a:rPr lang="el-GR" b="1" dirty="0"/>
              <a:t>When high:</a:t>
            </a:r>
            <a:br>
              <a:rPr lang="el-GR" dirty="0"/>
            </a:br>
            <a:r>
              <a:rPr lang="el-GR" dirty="0"/>
              <a:t>Employees believe they have the necessary skills, resources and support to implement the change and feel confident they will succeed.</a:t>
            </a:r>
          </a:p>
          <a:p>
            <a:pPr marL="0" indent="0">
              <a:buNone/>
            </a:pP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140489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3914</TotalTime>
  <Words>918</Words>
  <Application>Microsoft Macintosh PowerPoint</Application>
  <PresentationFormat>On-screen Show (4:3)</PresentationFormat>
  <Paragraphs>87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Arial</vt:lpstr>
      <vt:lpstr>Calibri</vt:lpstr>
      <vt:lpstr>Open Sans</vt:lpstr>
      <vt:lpstr>Office Theme</vt:lpstr>
      <vt:lpstr>PowerPoint Presentation</vt:lpstr>
      <vt:lpstr>PowerPoint Presentation</vt:lpstr>
      <vt:lpstr>PowerPoint Presentation</vt:lpstr>
      <vt:lpstr>Readiness for Change  (Armenakis, et al., 1993)</vt:lpstr>
      <vt:lpstr>Examples</vt:lpstr>
      <vt:lpstr>Readiness for Change  (Armenakis, et al., 1993)</vt:lpstr>
      <vt:lpstr>Examples</vt:lpstr>
      <vt:lpstr>Readiness for Change  (Armenakis, et al., 1993)</vt:lpstr>
      <vt:lpstr>Examples</vt:lpstr>
      <vt:lpstr>Readiness for Change  (Armenakis, et al., 1993)</vt:lpstr>
      <vt:lpstr>Examples</vt:lpstr>
      <vt:lpstr>Readiness for Change  (Armenakis, et al., 1993)</vt:lpstr>
      <vt:lpstr>Examples</vt:lpstr>
      <vt:lpstr>When there is no perceived need for change? </vt:lpstr>
      <vt:lpstr>Practical Tips</vt:lpstr>
      <vt:lpstr>When there is scepticism about the appropriateness of the change? </vt:lpstr>
      <vt:lpstr>Practical Tips</vt:lpstr>
      <vt:lpstr>When there is scepticism about the ability to implement? </vt:lpstr>
      <vt:lpstr>Practical Tips</vt:lpstr>
      <vt:lpstr>When there is scepticism about leadership support? </vt:lpstr>
      <vt:lpstr>Practical Examples</vt:lpstr>
      <vt:lpstr>When there is scepticism about  the personal benefit of the change? </vt:lpstr>
      <vt:lpstr>Practical Tips</vt:lpstr>
      <vt:lpstr>Thank you!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Alpha Way Change Leadership Development Program</dc:title>
  <dc:subject/>
  <dc:creator>Alexandros Papalexandris</dc:creator>
  <cp:keywords/>
  <dc:description>generated using python-pptx</dc:description>
  <cp:lastModifiedBy>MARIA VAKOLA</cp:lastModifiedBy>
  <cp:revision>34</cp:revision>
  <cp:lastPrinted>2025-06-15T09:21:36Z</cp:lastPrinted>
  <dcterms:created xsi:type="dcterms:W3CDTF">2013-01-27T09:14:16Z</dcterms:created>
  <dcterms:modified xsi:type="dcterms:W3CDTF">2026-04-29T19:11:33Z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b8d3c1f-739d-4b15-82f9-3af0fe19718a_Enabled">
    <vt:lpwstr>true</vt:lpwstr>
  </property>
  <property fmtid="{D5CDD505-2E9C-101B-9397-08002B2CF9AE}" pid="3" name="MSIP_Label_3b8d3c1f-739d-4b15-82f9-3af0fe19718a_SetDate">
    <vt:lpwstr>2025-05-03T17:31:54Z</vt:lpwstr>
  </property>
  <property fmtid="{D5CDD505-2E9C-101B-9397-08002B2CF9AE}" pid="4" name="MSIP_Label_3b8d3c1f-739d-4b15-82f9-3af0fe19718a_Method">
    <vt:lpwstr>Standard</vt:lpwstr>
  </property>
  <property fmtid="{D5CDD505-2E9C-101B-9397-08002B2CF9AE}" pid="5" name="MSIP_Label_3b8d3c1f-739d-4b15-82f9-3af0fe19718a_Name">
    <vt:lpwstr>3b8d3c1f-739d-4b15-82f9-3af0fe19718a</vt:lpwstr>
  </property>
  <property fmtid="{D5CDD505-2E9C-101B-9397-08002B2CF9AE}" pid="6" name="MSIP_Label_3b8d3c1f-739d-4b15-82f9-3af0fe19718a_SiteId">
    <vt:lpwstr>c80515ef-93c1-429d-87e1-d66eb567b009</vt:lpwstr>
  </property>
  <property fmtid="{D5CDD505-2E9C-101B-9397-08002B2CF9AE}" pid="7" name="MSIP_Label_3b8d3c1f-739d-4b15-82f9-3af0fe19718a_ActionId">
    <vt:lpwstr>697622cd-7bef-47ee-8d62-4cdd250e03ac</vt:lpwstr>
  </property>
  <property fmtid="{D5CDD505-2E9C-101B-9397-08002B2CF9AE}" pid="8" name="MSIP_Label_3b8d3c1f-739d-4b15-82f9-3af0fe19718a_ContentBits">
    <vt:lpwstr>0</vt:lpwstr>
  </property>
</Properties>
</file>