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1157" r:id="rId2"/>
    <p:sldId id="1140" r:id="rId3"/>
    <p:sldId id="1150" r:id="rId4"/>
    <p:sldId id="3334" r:id="rId5"/>
    <p:sldId id="4124" r:id="rId6"/>
    <p:sldId id="4125" r:id="rId7"/>
    <p:sldId id="4126" r:id="rId8"/>
    <p:sldId id="4127" r:id="rId9"/>
    <p:sldId id="3778" r:id="rId10"/>
    <p:sldId id="4132" r:id="rId11"/>
    <p:sldId id="4130" r:id="rId12"/>
    <p:sldId id="4129" r:id="rId13"/>
    <p:sldId id="3815" r:id="rId14"/>
    <p:sldId id="4131" r:id="rId15"/>
    <p:sldId id="4123" r:id="rId16"/>
    <p:sldId id="4133" r:id="rId17"/>
    <p:sldId id="4114" r:id="rId18"/>
    <p:sldId id="4134" r:id="rId19"/>
    <p:sldId id="4135" r:id="rId20"/>
    <p:sldId id="4136" r:id="rId21"/>
    <p:sldId id="4137" r:id="rId22"/>
    <p:sldId id="4138" r:id="rId23"/>
    <p:sldId id="4139" r:id="rId24"/>
    <p:sldId id="4140" r:id="rId25"/>
    <p:sldId id="4141" r:id="rId26"/>
    <p:sldId id="4142" r:id="rId27"/>
    <p:sldId id="4128" r:id="rId28"/>
    <p:sldId id="4143" r:id="rId29"/>
    <p:sldId id="4144" r:id="rId30"/>
    <p:sldId id="4145" r:id="rId31"/>
    <p:sldId id="4146" r:id="rId32"/>
    <p:sldId id="3794" r:id="rId33"/>
    <p:sldId id="4151" r:id="rId34"/>
    <p:sldId id="4152" r:id="rId35"/>
    <p:sldId id="4153" r:id="rId36"/>
    <p:sldId id="4147" r:id="rId37"/>
    <p:sldId id="4148" r:id="rId38"/>
    <p:sldId id="4149" r:id="rId39"/>
    <p:sldId id="4150" r:id="rId40"/>
    <p:sldId id="1154" r:id="rId41"/>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1DA8BB-6CED-5132-78BE-936A5837E8B8}" name="Gialakidi Penny" initials="GP" userId="S::penny.gialakidi@alpha.gr::cfc3a315-eb41-4b79-b8ca-0b9d3530769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66F3"/>
    <a:srgbClr val="A6C7FF"/>
    <a:srgbClr val="5D9EFF"/>
    <a:srgbClr val="000000"/>
    <a:srgbClr val="5C9EFF"/>
    <a:srgbClr val="0966D5"/>
    <a:srgbClr val="76B2FF"/>
    <a:srgbClr val="003AB4"/>
    <a:srgbClr val="5EB6FF"/>
    <a:srgbClr val="BADB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394" autoAdjust="0"/>
    <p:restoredTop sz="96247" autoAdjust="0"/>
  </p:normalViewPr>
  <p:slideViewPr>
    <p:cSldViewPr snapToGrid="0" snapToObjects="1">
      <p:cViewPr varScale="1">
        <p:scale>
          <a:sx n="124" d="100"/>
          <a:sy n="124" d="100"/>
        </p:scale>
        <p:origin x="1496" y="168"/>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8CFA247-DDBA-4871-A432-40C8CD798D64}" type="datetimeFigureOut">
              <a:rPr lang="en-US" smtClean="0"/>
              <a:t>4/23/26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71C0FB5-0D97-4DB3-B4BF-20422D7133F8}" type="slidenum">
              <a:rPr lang="en-US" smtClean="0"/>
              <a:t>‹#›</a:t>
            </a:fld>
            <a:endParaRPr lang="en-US"/>
          </a:p>
        </p:txBody>
      </p:sp>
    </p:spTree>
    <p:extLst>
      <p:ext uri="{BB962C8B-B14F-4D97-AF65-F5344CB8AC3E}">
        <p14:creationId xmlns:p14="http://schemas.microsoft.com/office/powerpoint/2010/main" val="4271561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4/23/26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4/23/26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4/23/26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4/23/26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4.sv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6119A-E74D-8F41-6EDD-0CACD42828D4}"/>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51E4636D-8225-0351-13C6-241BE856284D}"/>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2" name="Rectangle 1">
            <a:extLst>
              <a:ext uri="{FF2B5EF4-FFF2-40B4-BE49-F238E27FC236}">
                <a16:creationId xmlns:a16="http://schemas.microsoft.com/office/drawing/2014/main" id="{9C770DA4-0D62-FBEA-A99F-1E234DE56147}"/>
              </a:ext>
            </a:extLst>
          </p:cNvPr>
          <p:cNvSpPr/>
          <p:nvPr/>
        </p:nvSpPr>
        <p:spPr>
          <a:xfrm>
            <a:off x="0" y="1282"/>
            <a:ext cx="6525491" cy="6858000"/>
          </a:xfrm>
          <a:prstGeom prst="rect">
            <a:avLst/>
          </a:prstGeom>
          <a:solidFill>
            <a:srgbClr val="11366B">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DC3A4A71-8170-6AE4-E82F-17E2EB8753A4}"/>
              </a:ext>
            </a:extLst>
          </p:cNvPr>
          <p:cNvSpPr txBox="1">
            <a:spLocks/>
          </p:cNvSpPr>
          <p:nvPr/>
        </p:nvSpPr>
        <p:spPr>
          <a:xfrm>
            <a:off x="369697" y="940255"/>
            <a:ext cx="6020712" cy="33195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br>
              <a:rPr lang="en-GB"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GB" dirty="0">
                <a:solidFill>
                  <a:schemeClr val="bg1"/>
                </a:solidFill>
                <a:latin typeface="Open Sans" panose="020B0606030504020204" pitchFamily="34" charset="0"/>
                <a:ea typeface="Open Sans" panose="020B0606030504020204" pitchFamily="34" charset="0"/>
                <a:cs typeface="Open Sans" panose="020B0606030504020204" pitchFamily="34" charset="0"/>
              </a:rPr>
              <a:t>Erasmus</a:t>
            </a:r>
          </a:p>
          <a:p>
            <a:pPr algn="l"/>
            <a:r>
              <a:rPr lang="en-GB">
                <a:solidFill>
                  <a:schemeClr val="bg1"/>
                </a:solidFill>
                <a:latin typeface="Open Sans" panose="020B0606030504020204" pitchFamily="34" charset="0"/>
                <a:ea typeface="Open Sans" panose="020B0606030504020204" pitchFamily="34" charset="0"/>
                <a:cs typeface="Open Sans" panose="020B0606030504020204" pitchFamily="34" charset="0"/>
              </a:rPr>
              <a:t>Change Management</a:t>
            </a:r>
            <a:endParaRPr lang="en-GB"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l"/>
            <a:br>
              <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GB" sz="2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Organizational</a:t>
            </a:r>
            <a:r>
              <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t> Culture: The Invisible Catalyst of Change</a:t>
            </a:r>
          </a:p>
        </p:txBody>
      </p:sp>
      <p:sp>
        <p:nvSpPr>
          <p:cNvPr id="4" name="Subtitle 2">
            <a:extLst>
              <a:ext uri="{FF2B5EF4-FFF2-40B4-BE49-F238E27FC236}">
                <a16:creationId xmlns:a16="http://schemas.microsoft.com/office/drawing/2014/main" id="{47EC7EE7-1411-6E05-351B-5CA4203F9807}"/>
              </a:ext>
            </a:extLst>
          </p:cNvPr>
          <p:cNvSpPr txBox="1">
            <a:spLocks/>
          </p:cNvSpPr>
          <p:nvPr/>
        </p:nvSpPr>
        <p:spPr>
          <a:xfrm>
            <a:off x="369697" y="4160626"/>
            <a:ext cx="4578208" cy="623840"/>
          </a:xfrm>
          <a:prstGeom prst="rect">
            <a:avLst/>
          </a:prstGeom>
        </p:spPr>
        <p:txBody>
          <a:bodyPr vert="horz" lIns="91440" tIns="45720" rIns="91440" bIns="45720" rtlCol="0" anchor="ctr">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2000" i="1" dirty="0">
                <a:solidFill>
                  <a:schemeClr val="bg1"/>
                </a:solidFill>
                <a:latin typeface="Open Sans" panose="020B0606030504020204" pitchFamily="34" charset="0"/>
                <a:ea typeface="Open Sans" panose="020B0606030504020204" pitchFamily="34" charset="0"/>
                <a:cs typeface="Open Sans" panose="020B0606030504020204" pitchFamily="34" charset="0"/>
              </a:rPr>
              <a:t>Professor Maria </a:t>
            </a:r>
            <a:r>
              <a:rPr lang="en-GB" sz="2000"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Vakola</a:t>
            </a:r>
            <a:endParaRPr lang="en-GB" sz="2000"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sz="1700" i="1" dirty="0">
                <a:solidFill>
                  <a:schemeClr val="bg1"/>
                </a:solidFill>
                <a:latin typeface="Open Sans" panose="020B0606030504020204" pitchFamily="34" charset="0"/>
                <a:ea typeface="Open Sans" panose="020B0606030504020204" pitchFamily="34" charset="0"/>
                <a:cs typeface="Open Sans" panose="020B0606030504020204" pitchFamily="34" charset="0"/>
              </a:rPr>
              <a:t>Athens University of Economics and Business</a:t>
            </a:r>
          </a:p>
        </p:txBody>
      </p:sp>
      <p:pic>
        <p:nvPicPr>
          <p:cNvPr id="10" name="Picture 2" descr="Athens University of Economics and Business">
            <a:extLst>
              <a:ext uri="{FF2B5EF4-FFF2-40B4-BE49-F238E27FC236}">
                <a16:creationId xmlns:a16="http://schemas.microsoft.com/office/drawing/2014/main" id="{8D42DAF1-4D92-8586-93E4-3A8EF1DD83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963" y="5948138"/>
            <a:ext cx="2671229" cy="589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51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9F3CC-EAE7-29C6-FCE7-5F72647F25F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6768755-9142-1E51-5BAC-1E461A58414D}"/>
              </a:ext>
            </a:extLst>
          </p:cNvPr>
          <p:cNvSpPr/>
          <p:nvPr/>
        </p:nvSpPr>
        <p:spPr>
          <a:xfrm>
            <a:off x="3418609" y="-10"/>
            <a:ext cx="5725391" cy="6858000"/>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AB4DA74B-99D7-1552-725C-1B5CC51DC393}"/>
              </a:ext>
            </a:extLst>
          </p:cNvPr>
          <p:cNvPicPr>
            <a:picLocks noChangeAspect="1"/>
          </p:cNvPicPr>
          <p:nvPr/>
        </p:nvPicPr>
        <p:blipFill>
          <a:blip r:embed="rId2"/>
          <a:srcRect l="27921" r="26937" b="2"/>
          <a:stretch>
            <a:fillRect/>
          </a:stretch>
        </p:blipFill>
        <p:spPr>
          <a:xfrm>
            <a:off x="3540643" y="10"/>
            <a:ext cx="5603358" cy="6857990"/>
          </a:xfrm>
          <a:prstGeom prst="rect">
            <a:avLst/>
          </a:prstGeom>
        </p:spPr>
      </p:pic>
      <p:sp>
        <p:nvSpPr>
          <p:cNvPr id="6" name="Rectangle 5">
            <a:extLst>
              <a:ext uri="{FF2B5EF4-FFF2-40B4-BE49-F238E27FC236}">
                <a16:creationId xmlns:a16="http://schemas.microsoft.com/office/drawing/2014/main" id="{479F1D6B-93D3-0C30-C5E0-FEA529C1B5D7}"/>
              </a:ext>
            </a:extLst>
          </p:cNvPr>
          <p:cNvSpPr/>
          <p:nvPr/>
        </p:nvSpPr>
        <p:spPr>
          <a:xfrm>
            <a:off x="166254" y="145473"/>
            <a:ext cx="3096491" cy="1125408"/>
          </a:xfrm>
          <a:prstGeom prst="rect">
            <a:avLst/>
          </a:prstGeom>
          <a:solidFill>
            <a:schemeClr val="bg1"/>
          </a:solidFill>
          <a:ln>
            <a:noFill/>
          </a:ln>
          <a:effectLst>
            <a:outerShdw blurRad="342900" dist="38100" dir="5400000" sx="104000" sy="104000" algn="t" rotWithShape="0">
              <a:schemeClr val="bg1">
                <a:lumMod val="95000"/>
                <a:alpha val="60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98947278-117C-83EC-EBEB-487B7DDA5893}"/>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Picture 2" descr="Athens University of Economics and Business">
            <a:extLst>
              <a:ext uri="{FF2B5EF4-FFF2-40B4-BE49-F238E27FC236}">
                <a16:creationId xmlns:a16="http://schemas.microsoft.com/office/drawing/2014/main" id="{E27488DA-9718-0479-5A64-22D2E7BC1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C5067F17-D574-043A-BC75-60D715A3CC73}"/>
              </a:ext>
            </a:extLst>
          </p:cNvPr>
          <p:cNvSpPr txBox="1"/>
          <p:nvPr/>
        </p:nvSpPr>
        <p:spPr>
          <a:xfrm>
            <a:off x="424105" y="2703258"/>
            <a:ext cx="2675934" cy="1255728"/>
          </a:xfrm>
          <a:prstGeom prst="rect">
            <a:avLst/>
          </a:prstGeom>
          <a:noFill/>
        </p:spPr>
        <p:txBody>
          <a:bodyPr wrap="square">
            <a:spAutoFit/>
          </a:bodyPr>
          <a:lstStyle/>
          <a:p>
            <a:pPr defTabSz="1066800">
              <a:lnSpc>
                <a:spcPct val="90000"/>
              </a:lnSpc>
              <a:spcBef>
                <a:spcPct val="0"/>
              </a:spcBef>
              <a:spcAft>
                <a:spcPct val="35000"/>
              </a:spcAft>
            </a:pPr>
            <a:r>
              <a:rPr lang="en-GB" sz="2800" dirty="0" err="1">
                <a:solidFill>
                  <a:srgbClr val="11366B"/>
                </a:solidFill>
                <a:latin typeface="Open Sans" panose="020B0606030504020204" pitchFamily="34" charset="0"/>
                <a:ea typeface="Open Sans" panose="020B0606030504020204" pitchFamily="34" charset="0"/>
                <a:cs typeface="Open Sans" panose="020B0606030504020204" pitchFamily="34" charset="0"/>
              </a:rPr>
              <a:t>Organizational</a:t>
            </a:r>
            <a:r>
              <a:rPr lang="en-GB" sz="2800" dirty="0">
                <a:solidFill>
                  <a:srgbClr val="11366B"/>
                </a:solidFill>
                <a:latin typeface="Open Sans" panose="020B0606030504020204" pitchFamily="34" charset="0"/>
                <a:ea typeface="Open Sans" panose="020B0606030504020204" pitchFamily="34" charset="0"/>
                <a:cs typeface="Open Sans" panose="020B0606030504020204" pitchFamily="34" charset="0"/>
              </a:rPr>
              <a:t> culture and change</a:t>
            </a:r>
          </a:p>
        </p:txBody>
      </p:sp>
      <p:sp>
        <p:nvSpPr>
          <p:cNvPr id="14" name="Oval 13">
            <a:extLst>
              <a:ext uri="{FF2B5EF4-FFF2-40B4-BE49-F238E27FC236}">
                <a16:creationId xmlns:a16="http://schemas.microsoft.com/office/drawing/2014/main" id="{508EC920-3A5B-B84B-19EF-F9CD7BED1C0A}"/>
              </a:ext>
            </a:extLst>
          </p:cNvPr>
          <p:cNvSpPr/>
          <p:nvPr/>
        </p:nvSpPr>
        <p:spPr>
          <a:xfrm>
            <a:off x="316105" y="400355"/>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953F032-D34D-F4E0-A390-F423BBD6BB65}"/>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a:extLst>
              <a:ext uri="{FF2B5EF4-FFF2-40B4-BE49-F238E27FC236}">
                <a16:creationId xmlns:a16="http://schemas.microsoft.com/office/drawing/2014/main" id="{E909B399-7583-B456-7F88-FA01D399C913}"/>
              </a:ext>
            </a:extLst>
          </p:cNvPr>
          <p:cNvPicPr>
            <a:picLocks noChangeAspect="1"/>
          </p:cNvPicPr>
          <p:nvPr/>
        </p:nvPicPr>
        <p:blipFill>
          <a:blip r:embed="rId4"/>
          <a:stretch>
            <a:fillRect/>
          </a:stretch>
        </p:blipFill>
        <p:spPr>
          <a:xfrm>
            <a:off x="424105" y="511618"/>
            <a:ext cx="432000" cy="432000"/>
          </a:xfrm>
          <a:prstGeom prst="rect">
            <a:avLst/>
          </a:prstGeom>
        </p:spPr>
      </p:pic>
    </p:spTree>
    <p:extLst>
      <p:ext uri="{BB962C8B-B14F-4D97-AF65-F5344CB8AC3E}">
        <p14:creationId xmlns:p14="http://schemas.microsoft.com/office/powerpoint/2010/main" val="1236659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E29E1-8895-B6A7-74D6-BF2BEBE6AC9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9F7672D-22F8-5BD2-33DA-AF8DA7D7391A}"/>
              </a:ext>
            </a:extLst>
          </p:cNvPr>
          <p:cNvPicPr>
            <a:picLocks noChangeAspect="1"/>
          </p:cNvPicPr>
          <p:nvPr/>
        </p:nvPicPr>
        <p:blipFill>
          <a:blip r:embed="rId2"/>
          <a:stretch>
            <a:fillRect/>
          </a:stretch>
        </p:blipFill>
        <p:spPr>
          <a:xfrm>
            <a:off x="3154556" y="512956"/>
            <a:ext cx="5989444" cy="5989444"/>
          </a:xfrm>
          <a:prstGeom prst="rect">
            <a:avLst/>
          </a:prstGeom>
        </p:spPr>
      </p:pic>
      <p:sp>
        <p:nvSpPr>
          <p:cNvPr id="6" name="Rectangle 5">
            <a:extLst>
              <a:ext uri="{FF2B5EF4-FFF2-40B4-BE49-F238E27FC236}">
                <a16:creationId xmlns:a16="http://schemas.microsoft.com/office/drawing/2014/main" id="{37E100B6-98C6-237D-DF52-1E0457538501}"/>
              </a:ext>
            </a:extLst>
          </p:cNvPr>
          <p:cNvSpPr>
            <a:spLocks noGrp="1" noRot="1" noMove="1" noResize="1" noEditPoints="1" noAdjustHandles="1" noChangeArrowheads="1" noChangeShapeType="1"/>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2" descr="Athens University of Economics and Business">
            <a:extLst>
              <a:ext uri="{FF2B5EF4-FFF2-40B4-BE49-F238E27FC236}">
                <a16:creationId xmlns:a16="http://schemas.microsoft.com/office/drawing/2014/main" id="{2D0E097A-0DDB-4626-D93B-93B2E1D622B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BD28EF9-47C4-6618-F0A3-E6391B111883}"/>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E1C5B853-6522-9AF9-CCC8-CD6CCCDFC8C1}"/>
              </a:ext>
            </a:extLst>
          </p:cNvPr>
          <p:cNvSpPr txBox="1">
            <a:spLocks noGrp="1" noRot="1" noMove="1" noResize="1" noEditPoints="1" noAdjustHandles="1" noChangeArrowheads="1" noChangeShapeType="1"/>
          </p:cNvSpPr>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35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AF8A42FE-900C-85B7-89B3-BDE5128227DE}"/>
              </a:ext>
            </a:extLst>
          </p:cNvPr>
          <p:cNvSpPr txBox="1"/>
          <p:nvPr/>
        </p:nvSpPr>
        <p:spPr>
          <a:xfrm>
            <a:off x="684810" y="920183"/>
            <a:ext cx="4939492" cy="1384995"/>
          </a:xfrm>
          <a:prstGeom prst="rect">
            <a:avLst/>
          </a:prstGeom>
          <a:noFill/>
        </p:spPr>
        <p:txBody>
          <a:bodyPr wrap="square">
            <a:spAutoFit/>
          </a:bodyPr>
          <a:lstStyle/>
          <a:p>
            <a:pPr lvl="0">
              <a:defRPr/>
            </a:pPr>
            <a:r>
              <a:rPr lang="en-GB" sz="2800" dirty="0">
                <a:latin typeface="Open Sans" panose="020B0606030504020204" pitchFamily="34" charset="0"/>
                <a:ea typeface="Open Sans" panose="020B0606030504020204" pitchFamily="34" charset="0"/>
                <a:cs typeface="Open Sans" panose="020B0606030504020204" pitchFamily="34" charset="0"/>
              </a:rPr>
              <a:t>Is it difficult to change an organization’s culture?</a:t>
            </a:r>
            <a:endParaRPr kumimoji="0" lang="en-GB" sz="28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Content Placeholder 2">
            <a:extLst>
              <a:ext uri="{FF2B5EF4-FFF2-40B4-BE49-F238E27FC236}">
                <a16:creationId xmlns:a16="http://schemas.microsoft.com/office/drawing/2014/main" id="{1B8B3990-311F-1579-3CD4-918CD572D25D}"/>
              </a:ext>
            </a:extLst>
          </p:cNvPr>
          <p:cNvSpPr txBox="1">
            <a:spLocks/>
          </p:cNvSpPr>
          <p:nvPr/>
        </p:nvSpPr>
        <p:spPr>
          <a:xfrm>
            <a:off x="684810" y="2497015"/>
            <a:ext cx="2469746" cy="36291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400" dirty="0">
                <a:latin typeface="Open Sans" panose="020B0606030504020204" pitchFamily="34" charset="0"/>
                <a:ea typeface="Open Sans" panose="020B0606030504020204" pitchFamily="34" charset="0"/>
                <a:cs typeface="Open Sans" panose="020B0606030504020204" pitchFamily="34" charset="0"/>
              </a:rPr>
              <a:t>It is a process that requires more time compared to other changes, but this change is achievable. </a:t>
            </a:r>
          </a:p>
          <a:p>
            <a:pPr marL="0" indent="0">
              <a:buNone/>
            </a:pP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sz="1400" i="1" dirty="0">
                <a:latin typeface="Open Sans" panose="020B0606030504020204" pitchFamily="34" charset="0"/>
                <a:ea typeface="Open Sans" panose="020B0606030504020204" pitchFamily="34" charset="0"/>
                <a:cs typeface="Open Sans" panose="020B0606030504020204" pitchFamily="34" charset="0"/>
              </a:rPr>
              <a:t>How can an organization’s culture change?</a:t>
            </a:r>
            <a:endParaRPr lang="en-GR" sz="1400" i="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1719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E266-C781-5AB9-8601-FC83DD7BD8B5}"/>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64C46219-769A-B482-21FB-EAA8E3B2C428}"/>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75" name="Title 1">
            <a:extLst>
              <a:ext uri="{FF2B5EF4-FFF2-40B4-BE49-F238E27FC236}">
                <a16:creationId xmlns:a16="http://schemas.microsoft.com/office/drawing/2014/main" id="{B7046A40-98FD-1333-6EF2-75947AAFDCD7}"/>
              </a:ext>
            </a:extLst>
          </p:cNvPr>
          <p:cNvSpPr>
            <a:spLocks noGrp="1"/>
          </p:cNvSpPr>
          <p:nvPr>
            <p:ph type="title"/>
          </p:nvPr>
        </p:nvSpPr>
        <p:spPr>
          <a:xfrm>
            <a:off x="877727" y="1058476"/>
            <a:ext cx="7720574" cy="755263"/>
          </a:xfrm>
        </p:spPr>
        <p:txBody>
          <a:bodyPr>
            <a:noAutofit/>
          </a:bodyPr>
          <a:lstStyle/>
          <a:p>
            <a:pPr algn="l"/>
            <a:r>
              <a:rPr lang="en-GB"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How can an organization’s culture change?</a:t>
            </a:r>
            <a:br>
              <a:rPr lang="en-GB"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GB" sz="2000" i="1" dirty="0">
                <a:solidFill>
                  <a:schemeClr val="bg1"/>
                </a:solidFill>
                <a:latin typeface="Open Sans" panose="020B0606030504020204" pitchFamily="34" charset="0"/>
                <a:ea typeface="Open Sans" panose="020B0606030504020204" pitchFamily="34" charset="0"/>
                <a:cs typeface="Open Sans" panose="020B0606030504020204" pitchFamily="34" charset="0"/>
              </a:rPr>
              <a:t>Steps</a:t>
            </a:r>
            <a:endParaRPr lang="en-GR" sz="2400"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Shape 54781">
            <a:extLst>
              <a:ext uri="{FF2B5EF4-FFF2-40B4-BE49-F238E27FC236}">
                <a16:creationId xmlns:a16="http://schemas.microsoft.com/office/drawing/2014/main" id="{F0745807-D874-C500-693E-E79919507C29}"/>
              </a:ext>
            </a:extLst>
          </p:cNvPr>
          <p:cNvSpPr/>
          <p:nvPr/>
        </p:nvSpPr>
        <p:spPr>
          <a:xfrm>
            <a:off x="1468693" y="3961861"/>
            <a:ext cx="4255130" cy="73260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38100" cap="flat">
            <a:solidFill>
              <a:srgbClr val="FFFFFF">
                <a:lumMod val="85000"/>
              </a:srgbClr>
            </a:solidFill>
            <a:prstDash val="solid"/>
            <a:miter lim="400000"/>
          </a:ln>
          <a:effectLst/>
        </p:spPr>
        <p:txBody>
          <a:bodyPr wrap="square" lIns="26796" tIns="26796" rIns="26796" bIns="26796"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4" name="Shape 54782">
            <a:extLst>
              <a:ext uri="{FF2B5EF4-FFF2-40B4-BE49-F238E27FC236}">
                <a16:creationId xmlns:a16="http://schemas.microsoft.com/office/drawing/2014/main" id="{09B027DA-F8D6-052A-F643-1F95CAED261D}"/>
              </a:ext>
            </a:extLst>
          </p:cNvPr>
          <p:cNvSpPr/>
          <p:nvPr/>
        </p:nvSpPr>
        <p:spPr>
          <a:xfrm>
            <a:off x="4205743" y="3188537"/>
            <a:ext cx="2406061" cy="126152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38100" cap="flat">
            <a:solidFill>
              <a:srgbClr val="FFFFFF">
                <a:lumMod val="85000"/>
              </a:srgbClr>
            </a:solidFill>
            <a:prstDash val="solid"/>
            <a:miter lim="400000"/>
          </a:ln>
          <a:effectLst/>
        </p:spPr>
        <p:txBody>
          <a:bodyPr wrap="square" lIns="26796" tIns="26796" rIns="26796" bIns="26796"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6" name="Shape 54783">
            <a:extLst>
              <a:ext uri="{FF2B5EF4-FFF2-40B4-BE49-F238E27FC236}">
                <a16:creationId xmlns:a16="http://schemas.microsoft.com/office/drawing/2014/main" id="{5F5293C4-477D-424D-0917-E17C157D72A3}"/>
              </a:ext>
            </a:extLst>
          </p:cNvPr>
          <p:cNvSpPr/>
          <p:nvPr/>
        </p:nvSpPr>
        <p:spPr>
          <a:xfrm>
            <a:off x="3479180" y="2390465"/>
            <a:ext cx="3654284" cy="192484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38100" cap="flat">
            <a:solidFill>
              <a:srgbClr val="FFFFFF">
                <a:lumMod val="85000"/>
              </a:srgbClr>
            </a:solidFill>
            <a:prstDash val="solid"/>
            <a:miter lim="400000"/>
          </a:ln>
          <a:effectLst/>
        </p:spPr>
        <p:txBody>
          <a:bodyPr wrap="square" lIns="26796" tIns="26796" rIns="26796" bIns="26796"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7" name="Shape 54784">
            <a:extLst>
              <a:ext uri="{FF2B5EF4-FFF2-40B4-BE49-F238E27FC236}">
                <a16:creationId xmlns:a16="http://schemas.microsoft.com/office/drawing/2014/main" id="{5673DCE0-5814-B91F-4C2B-F8D0E343311D}"/>
              </a:ext>
            </a:extLst>
          </p:cNvPr>
          <p:cNvSpPr/>
          <p:nvPr/>
        </p:nvSpPr>
        <p:spPr>
          <a:xfrm>
            <a:off x="1236029" y="4945312"/>
            <a:ext cx="3077755" cy="38327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38100" cap="flat">
            <a:solidFill>
              <a:srgbClr val="FFFFFF">
                <a:lumMod val="85000"/>
              </a:srgbClr>
            </a:solidFill>
            <a:prstDash val="solid"/>
            <a:miter lim="400000"/>
          </a:ln>
          <a:effectLst/>
        </p:spPr>
        <p:txBody>
          <a:bodyPr wrap="square" lIns="26796" tIns="26796" rIns="26796" bIns="26796"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8" name="Freeform 7">
            <a:extLst>
              <a:ext uri="{FF2B5EF4-FFF2-40B4-BE49-F238E27FC236}">
                <a16:creationId xmlns:a16="http://schemas.microsoft.com/office/drawing/2014/main" id="{DCCB14B0-1D42-E558-1F7D-2A855385F08E}"/>
              </a:ext>
            </a:extLst>
          </p:cNvPr>
          <p:cNvSpPr/>
          <p:nvPr/>
        </p:nvSpPr>
        <p:spPr>
          <a:xfrm>
            <a:off x="2745419" y="4591861"/>
            <a:ext cx="4858354" cy="1795108"/>
          </a:xfrm>
          <a:custGeom>
            <a:avLst/>
            <a:gdLst>
              <a:gd name="connsiteX0" fmla="*/ 11530893 w 12952237"/>
              <a:gd name="connsiteY0" fmla="*/ 0 h 4785708"/>
              <a:gd name="connsiteX1" fmla="*/ 12952237 w 12952237"/>
              <a:gd name="connsiteY1" fmla="*/ 0 h 4785708"/>
              <a:gd name="connsiteX2" fmla="*/ 6789956 w 12952237"/>
              <a:gd name="connsiteY2" fmla="*/ 4785708 h 4785708"/>
              <a:gd name="connsiteX3" fmla="*/ 0 w 12952237"/>
              <a:gd name="connsiteY3" fmla="*/ 4785708 h 4785708"/>
            </a:gdLst>
            <a:ahLst/>
            <a:cxnLst>
              <a:cxn ang="0">
                <a:pos x="connsiteX0" y="connsiteY0"/>
              </a:cxn>
              <a:cxn ang="0">
                <a:pos x="connsiteX1" y="connsiteY1"/>
              </a:cxn>
              <a:cxn ang="0">
                <a:pos x="connsiteX2" y="connsiteY2"/>
              </a:cxn>
              <a:cxn ang="0">
                <a:pos x="connsiteX3" y="connsiteY3"/>
              </a:cxn>
            </a:cxnLst>
            <a:rect l="l" t="t" r="r" b="b"/>
            <a:pathLst>
              <a:path w="12952237" h="4785708">
                <a:moveTo>
                  <a:pt x="11530893" y="0"/>
                </a:moveTo>
                <a:lnTo>
                  <a:pt x="12952237" y="0"/>
                </a:lnTo>
                <a:lnTo>
                  <a:pt x="6789956" y="4785708"/>
                </a:lnTo>
                <a:lnTo>
                  <a:pt x="0" y="4785708"/>
                </a:lnTo>
                <a:close/>
              </a:path>
            </a:pathLst>
          </a:custGeom>
          <a:solidFill>
            <a:srgbClr val="2E2E2E">
              <a:lumMod val="10000"/>
              <a:lumOff val="90000"/>
            </a:srgbClr>
          </a:solidFill>
          <a:ln w="12700" cap="flat">
            <a:noFill/>
            <a:miter lim="400000"/>
          </a:ln>
          <a:effectLst/>
        </p:spPr>
        <p:txBody>
          <a:bodyPr wrap="square" lIns="26796" tIns="26796" rIns="26796" bIns="26796"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9" name="Shape 54788">
            <a:extLst>
              <a:ext uri="{FF2B5EF4-FFF2-40B4-BE49-F238E27FC236}">
                <a16:creationId xmlns:a16="http://schemas.microsoft.com/office/drawing/2014/main" id="{0C21D460-E429-149E-30CE-AEA248583241}"/>
              </a:ext>
            </a:extLst>
          </p:cNvPr>
          <p:cNvSpPr/>
          <p:nvPr/>
        </p:nvSpPr>
        <p:spPr>
          <a:xfrm>
            <a:off x="7067532" y="3198524"/>
            <a:ext cx="1147416" cy="139339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2E2E2E">
              <a:lumMod val="25000"/>
              <a:lumOff val="75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10" name="Shape 54790">
            <a:extLst>
              <a:ext uri="{FF2B5EF4-FFF2-40B4-BE49-F238E27FC236}">
                <a16:creationId xmlns:a16="http://schemas.microsoft.com/office/drawing/2014/main" id="{B1B69D1C-F046-C2AC-8475-DA70CADE7C42}"/>
              </a:ext>
            </a:extLst>
          </p:cNvPr>
          <p:cNvSpPr/>
          <p:nvPr/>
        </p:nvSpPr>
        <p:spPr>
          <a:xfrm>
            <a:off x="4324090" y="5871469"/>
            <a:ext cx="1008071" cy="233341"/>
          </a:xfrm>
          <a:prstGeom prst="ellipse">
            <a:avLst/>
          </a:prstGeom>
          <a:solidFill>
            <a:srgbClr val="2E2E2E">
              <a:lumMod val="25000"/>
              <a:lumOff val="75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11" name="Shape 54791">
            <a:extLst>
              <a:ext uri="{FF2B5EF4-FFF2-40B4-BE49-F238E27FC236}">
                <a16:creationId xmlns:a16="http://schemas.microsoft.com/office/drawing/2014/main" id="{A7B7CC03-E13D-E242-2113-52AF2B3E2269}"/>
              </a:ext>
            </a:extLst>
          </p:cNvPr>
          <p:cNvSpPr/>
          <p:nvPr/>
        </p:nvSpPr>
        <p:spPr>
          <a:xfrm>
            <a:off x="4324090" y="5013563"/>
            <a:ext cx="1008072" cy="1008072"/>
          </a:xfrm>
          <a:prstGeom prst="ellipse">
            <a:avLst/>
          </a:prstGeom>
          <a:solidFill>
            <a:srgbClr val="5D9EFF"/>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12" name="Shape 54795">
            <a:extLst>
              <a:ext uri="{FF2B5EF4-FFF2-40B4-BE49-F238E27FC236}">
                <a16:creationId xmlns:a16="http://schemas.microsoft.com/office/drawing/2014/main" id="{B3E68B83-66FE-3F51-5C5C-AFE304CD15C3}"/>
              </a:ext>
            </a:extLst>
          </p:cNvPr>
          <p:cNvSpPr/>
          <p:nvPr/>
        </p:nvSpPr>
        <p:spPr>
          <a:xfrm>
            <a:off x="5496418" y="5341725"/>
            <a:ext cx="736891" cy="170570"/>
          </a:xfrm>
          <a:prstGeom prst="ellipse">
            <a:avLst/>
          </a:prstGeom>
          <a:solidFill>
            <a:srgbClr val="2E2E2E">
              <a:lumMod val="25000"/>
              <a:lumOff val="75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13" name="Shape 54796">
            <a:extLst>
              <a:ext uri="{FF2B5EF4-FFF2-40B4-BE49-F238E27FC236}">
                <a16:creationId xmlns:a16="http://schemas.microsoft.com/office/drawing/2014/main" id="{A58CE1DD-3A99-0EF0-31F1-42F3AEA25DBE}"/>
              </a:ext>
            </a:extLst>
          </p:cNvPr>
          <p:cNvSpPr/>
          <p:nvPr/>
        </p:nvSpPr>
        <p:spPr>
          <a:xfrm>
            <a:off x="5496418" y="4714601"/>
            <a:ext cx="736891" cy="736893"/>
          </a:xfrm>
          <a:prstGeom prst="ellipse">
            <a:avLst/>
          </a:prstGeom>
          <a:solidFill>
            <a:srgbClr val="1BB1EC"/>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14" name="Shape 54800">
            <a:extLst>
              <a:ext uri="{FF2B5EF4-FFF2-40B4-BE49-F238E27FC236}">
                <a16:creationId xmlns:a16="http://schemas.microsoft.com/office/drawing/2014/main" id="{C7AC7FEB-3A62-4743-AF30-B8C0BE59D189}"/>
              </a:ext>
            </a:extLst>
          </p:cNvPr>
          <p:cNvSpPr/>
          <p:nvPr/>
        </p:nvSpPr>
        <p:spPr>
          <a:xfrm>
            <a:off x="6929143" y="4679540"/>
            <a:ext cx="401941" cy="93039"/>
          </a:xfrm>
          <a:prstGeom prst="ellipse">
            <a:avLst/>
          </a:prstGeom>
          <a:solidFill>
            <a:srgbClr val="2E2E2E">
              <a:lumMod val="25000"/>
              <a:lumOff val="75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15" name="Shape 54801">
            <a:extLst>
              <a:ext uri="{FF2B5EF4-FFF2-40B4-BE49-F238E27FC236}">
                <a16:creationId xmlns:a16="http://schemas.microsoft.com/office/drawing/2014/main" id="{AE3C0F7F-1D0D-FCDB-E2A6-7C2CBD3759DF}"/>
              </a:ext>
            </a:extLst>
          </p:cNvPr>
          <p:cNvSpPr/>
          <p:nvPr/>
        </p:nvSpPr>
        <p:spPr>
          <a:xfrm>
            <a:off x="6929143" y="4337473"/>
            <a:ext cx="401941" cy="401942"/>
          </a:xfrm>
          <a:prstGeom prst="ellipse">
            <a:avLst/>
          </a:prstGeom>
          <a:solidFill>
            <a:srgbClr val="0F51A9"/>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16" name="Shape 54805">
            <a:extLst>
              <a:ext uri="{FF2B5EF4-FFF2-40B4-BE49-F238E27FC236}">
                <a16:creationId xmlns:a16="http://schemas.microsoft.com/office/drawing/2014/main" id="{780FF011-0FD9-B07E-4948-67F0AF07ADB6}"/>
              </a:ext>
            </a:extLst>
          </p:cNvPr>
          <p:cNvSpPr/>
          <p:nvPr/>
        </p:nvSpPr>
        <p:spPr>
          <a:xfrm>
            <a:off x="6343843" y="4947610"/>
            <a:ext cx="535921" cy="124052"/>
          </a:xfrm>
          <a:prstGeom prst="ellipse">
            <a:avLst/>
          </a:prstGeom>
          <a:solidFill>
            <a:srgbClr val="2E2E2E">
              <a:lumMod val="25000"/>
              <a:lumOff val="75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17" name="Shape 54806">
            <a:extLst>
              <a:ext uri="{FF2B5EF4-FFF2-40B4-BE49-F238E27FC236}">
                <a16:creationId xmlns:a16="http://schemas.microsoft.com/office/drawing/2014/main" id="{76D8791D-9557-1547-FE49-B411EA7E9866}"/>
              </a:ext>
            </a:extLst>
          </p:cNvPr>
          <p:cNvSpPr/>
          <p:nvPr/>
        </p:nvSpPr>
        <p:spPr>
          <a:xfrm>
            <a:off x="6343843" y="4491522"/>
            <a:ext cx="535921" cy="535922"/>
          </a:xfrm>
          <a:prstGeom prst="ellipse">
            <a:avLst/>
          </a:prstGeom>
          <a:solidFill>
            <a:srgbClr val="0A67D4"/>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chemeClr val="bg1"/>
              </a:solidFill>
              <a:effectLst/>
              <a:uLnTx/>
              <a:uFillTx/>
              <a:latin typeface="Lato Light" panose="020F0502020204030203" pitchFamily="34" charset="0"/>
            </a:endParaRPr>
          </a:p>
        </p:txBody>
      </p:sp>
      <p:sp>
        <p:nvSpPr>
          <p:cNvPr id="18" name="TextBox 17">
            <a:extLst>
              <a:ext uri="{FF2B5EF4-FFF2-40B4-BE49-F238E27FC236}">
                <a16:creationId xmlns:a16="http://schemas.microsoft.com/office/drawing/2014/main" id="{D48FDF79-F9FC-D882-5F56-91F0A1E90625}"/>
              </a:ext>
            </a:extLst>
          </p:cNvPr>
          <p:cNvSpPr txBox="1"/>
          <p:nvPr/>
        </p:nvSpPr>
        <p:spPr>
          <a:xfrm>
            <a:off x="877727" y="4445790"/>
            <a:ext cx="2718531" cy="465520"/>
          </a:xfrm>
          <a:prstGeom prst="rect">
            <a:avLst/>
          </a:prstGeom>
          <a:noFill/>
        </p:spPr>
        <p:txBody>
          <a:bodyPr wrap="square" lIns="34299" tIns="17149" rIns="34299" bIns="17149" rtlCol="0" anchor="ctr" anchorCtr="0">
            <a:spAutoFit/>
          </a:bodyPr>
          <a:lstStyle/>
          <a:p>
            <a:pPr algn="r" defTabSz="685846"/>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Measuring the existing organizational culture</a:t>
            </a:r>
          </a:p>
        </p:txBody>
      </p:sp>
      <p:sp>
        <p:nvSpPr>
          <p:cNvPr id="19" name="TextBox 18">
            <a:extLst>
              <a:ext uri="{FF2B5EF4-FFF2-40B4-BE49-F238E27FC236}">
                <a16:creationId xmlns:a16="http://schemas.microsoft.com/office/drawing/2014/main" id="{1148075B-E23E-E813-996A-8F5DF4ACADFD}"/>
              </a:ext>
            </a:extLst>
          </p:cNvPr>
          <p:cNvSpPr txBox="1"/>
          <p:nvPr/>
        </p:nvSpPr>
        <p:spPr>
          <a:xfrm>
            <a:off x="4231391" y="2911989"/>
            <a:ext cx="2406061" cy="250077"/>
          </a:xfrm>
          <a:prstGeom prst="rect">
            <a:avLst/>
          </a:prstGeom>
          <a:noFill/>
        </p:spPr>
        <p:txBody>
          <a:bodyPr wrap="none" lIns="34299" tIns="17149" rIns="34299" bIns="17149" rtlCol="0" anchor="ctr" anchorCtr="0">
            <a:spAutoFit/>
          </a:bodyPr>
          <a:lstStyle/>
          <a:p>
            <a:pPr algn="r" defTabSz="685846"/>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Leadership/Commitment and resources</a:t>
            </a:r>
          </a:p>
        </p:txBody>
      </p:sp>
      <p:sp>
        <p:nvSpPr>
          <p:cNvPr id="26" name="TextBox 25">
            <a:extLst>
              <a:ext uri="{FF2B5EF4-FFF2-40B4-BE49-F238E27FC236}">
                <a16:creationId xmlns:a16="http://schemas.microsoft.com/office/drawing/2014/main" id="{6E519311-BB11-412D-DF3C-E5D5400BFA19}"/>
              </a:ext>
            </a:extLst>
          </p:cNvPr>
          <p:cNvSpPr txBox="1"/>
          <p:nvPr/>
        </p:nvSpPr>
        <p:spPr>
          <a:xfrm>
            <a:off x="-57512" y="3470756"/>
            <a:ext cx="4705815" cy="465520"/>
          </a:xfrm>
          <a:prstGeom prst="rect">
            <a:avLst/>
          </a:prstGeom>
          <a:noFill/>
        </p:spPr>
        <p:txBody>
          <a:bodyPr wrap="square" lIns="34299" tIns="17149" rIns="34299" bIns="17149" rtlCol="0" anchor="ctr" anchorCtr="0">
            <a:spAutoFit/>
          </a:bodyPr>
          <a:lstStyle/>
          <a:p>
            <a:pPr algn="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Defining the desired organizational culture </a:t>
            </a:r>
          </a:p>
          <a:p>
            <a:pPr lvl="1" algn="r"/>
            <a:r>
              <a:rPr lang="en-GB" sz="1400" i="1" dirty="0">
                <a:solidFill>
                  <a:schemeClr val="bg1"/>
                </a:solidFill>
                <a:latin typeface="Open Sans" panose="020B0606030504020204" pitchFamily="34" charset="0"/>
                <a:ea typeface="Open Sans" panose="020B0606030504020204" pitchFamily="34" charset="0"/>
                <a:cs typeface="Open Sans" panose="020B0606030504020204" pitchFamily="34" charset="0"/>
              </a:rPr>
              <a:t>Where are we and where do we want to go?</a:t>
            </a:r>
          </a:p>
        </p:txBody>
      </p:sp>
      <p:sp>
        <p:nvSpPr>
          <p:cNvPr id="27" name="TextBox 26">
            <a:extLst>
              <a:ext uri="{FF2B5EF4-FFF2-40B4-BE49-F238E27FC236}">
                <a16:creationId xmlns:a16="http://schemas.microsoft.com/office/drawing/2014/main" id="{2B6AA96A-2FC7-D6AE-1A94-4C520FEE376D}"/>
              </a:ext>
            </a:extLst>
          </p:cNvPr>
          <p:cNvSpPr txBox="1"/>
          <p:nvPr/>
        </p:nvSpPr>
        <p:spPr>
          <a:xfrm>
            <a:off x="3256155" y="1860397"/>
            <a:ext cx="3873957" cy="465520"/>
          </a:xfrm>
          <a:prstGeom prst="rect">
            <a:avLst/>
          </a:prstGeom>
          <a:noFill/>
        </p:spPr>
        <p:txBody>
          <a:bodyPr wrap="square" lIns="34299" tIns="17149" rIns="34299" bIns="17149" rtlCol="0" anchor="ctr" anchorCtr="0">
            <a:spAutoFit/>
          </a:bodyPr>
          <a:lstStyle/>
          <a:p>
            <a:pPr algn="r" defTabSz="685846"/>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Aligning all </a:t>
            </a:r>
            <a:endPar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r" defTabSz="685846"/>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processes with the vision of change</a:t>
            </a:r>
          </a:p>
        </p:txBody>
      </p:sp>
      <p:sp>
        <p:nvSpPr>
          <p:cNvPr id="31" name="TextBox 30">
            <a:extLst>
              <a:ext uri="{FF2B5EF4-FFF2-40B4-BE49-F238E27FC236}">
                <a16:creationId xmlns:a16="http://schemas.microsoft.com/office/drawing/2014/main" id="{039FD2EF-48E0-DAED-4B3F-9CFE2B0BF238}"/>
              </a:ext>
            </a:extLst>
          </p:cNvPr>
          <p:cNvSpPr txBox="1"/>
          <p:nvPr/>
        </p:nvSpPr>
        <p:spPr>
          <a:xfrm>
            <a:off x="4554743" y="5291034"/>
            <a:ext cx="546763" cy="461665"/>
          </a:xfrm>
          <a:prstGeom prst="rect">
            <a:avLst/>
          </a:prstGeom>
          <a:noFill/>
        </p:spPr>
        <p:txBody>
          <a:bodyPr wrap="square" rtlCol="0">
            <a:spAutoFit/>
          </a:bodyPr>
          <a:lstStyle/>
          <a:p>
            <a:pPr algn="ctr"/>
            <a:r>
              <a:rPr lang="en-GB"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01</a:t>
            </a:r>
            <a:endParaRPr lang="en-GR" sz="2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B1F36B42-873E-C912-B407-62DB856DE3D3}"/>
              </a:ext>
            </a:extLst>
          </p:cNvPr>
          <p:cNvSpPr txBox="1"/>
          <p:nvPr/>
        </p:nvSpPr>
        <p:spPr>
          <a:xfrm>
            <a:off x="5590510" y="4894957"/>
            <a:ext cx="546763" cy="400110"/>
          </a:xfrm>
          <a:prstGeom prst="rect">
            <a:avLst/>
          </a:prstGeom>
          <a:noFill/>
        </p:spPr>
        <p:txBody>
          <a:bodyPr wrap="square" rtlCol="0">
            <a:spAutoFit/>
          </a:bodyPr>
          <a:lstStyle/>
          <a:p>
            <a:pPr algn="ctr"/>
            <a:r>
              <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t>02</a:t>
            </a:r>
            <a:endParaRPr lang="en-GR"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TextBox 32">
            <a:extLst>
              <a:ext uri="{FF2B5EF4-FFF2-40B4-BE49-F238E27FC236}">
                <a16:creationId xmlns:a16="http://schemas.microsoft.com/office/drawing/2014/main" id="{36C8C930-494B-71C7-58DB-ADAD01E7CB10}"/>
              </a:ext>
            </a:extLst>
          </p:cNvPr>
          <p:cNvSpPr txBox="1"/>
          <p:nvPr/>
        </p:nvSpPr>
        <p:spPr>
          <a:xfrm>
            <a:off x="6333001" y="4589902"/>
            <a:ext cx="546763" cy="369332"/>
          </a:xfrm>
          <a:prstGeom prst="rect">
            <a:avLst/>
          </a:prstGeom>
          <a:noFill/>
        </p:spPr>
        <p:txBody>
          <a:bodyPr wrap="square" rtlCol="0">
            <a:spAutoFit/>
          </a:bodyPr>
          <a:lstStyle/>
          <a:p>
            <a:pPr algn="ctr"/>
            <a:r>
              <a:rPr lang="en-GB" dirty="0">
                <a:solidFill>
                  <a:schemeClr val="bg1"/>
                </a:solidFill>
                <a:latin typeface="Open Sans" panose="020B0606030504020204" pitchFamily="34" charset="0"/>
                <a:ea typeface="Open Sans" panose="020B0606030504020204" pitchFamily="34" charset="0"/>
                <a:cs typeface="Open Sans" panose="020B0606030504020204" pitchFamily="34" charset="0"/>
              </a:rPr>
              <a:t>03</a:t>
            </a:r>
            <a:endParaRPr lang="en-GR"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4" name="TextBox 33">
            <a:extLst>
              <a:ext uri="{FF2B5EF4-FFF2-40B4-BE49-F238E27FC236}">
                <a16:creationId xmlns:a16="http://schemas.microsoft.com/office/drawing/2014/main" id="{4730F606-257D-4D32-D6BE-451C629C2BA0}"/>
              </a:ext>
            </a:extLst>
          </p:cNvPr>
          <p:cNvSpPr txBox="1"/>
          <p:nvPr/>
        </p:nvSpPr>
        <p:spPr>
          <a:xfrm>
            <a:off x="6859438" y="4367059"/>
            <a:ext cx="546763" cy="338554"/>
          </a:xfrm>
          <a:prstGeom prst="rect">
            <a:avLst/>
          </a:prstGeom>
          <a:noFill/>
        </p:spPr>
        <p:txBody>
          <a:bodyPr wrap="square" rtlCol="0">
            <a:spAutoFit/>
          </a:bodyPr>
          <a:lstStyle/>
          <a:p>
            <a:pPr algn="ctr"/>
            <a:r>
              <a:rPr lang="en-GB"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04</a:t>
            </a:r>
            <a:endParaRPr lang="en-GR"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53523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BADC4-BD20-B547-84B5-98CC88BFCFA9}"/>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173DB53E-3A7B-A120-328B-A0155D03BF26}"/>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20" name="Rectangle 19">
            <a:extLst>
              <a:ext uri="{FF2B5EF4-FFF2-40B4-BE49-F238E27FC236}">
                <a16:creationId xmlns:a16="http://schemas.microsoft.com/office/drawing/2014/main" id="{829FE971-81AA-F6C5-C5BF-EFB8669A7600}"/>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pic>
        <p:nvPicPr>
          <p:cNvPr id="24" name="Picture 2" descr="Athens University of Economics and Business">
            <a:extLst>
              <a:ext uri="{FF2B5EF4-FFF2-40B4-BE49-F238E27FC236}">
                <a16:creationId xmlns:a16="http://schemas.microsoft.com/office/drawing/2014/main" id="{B429CC88-CFEF-78D1-88C0-B0CEA975D3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67380CDD-0243-2085-06C8-B64E46EFB265}"/>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75" name="Title 1">
            <a:extLst>
              <a:ext uri="{FF2B5EF4-FFF2-40B4-BE49-F238E27FC236}">
                <a16:creationId xmlns:a16="http://schemas.microsoft.com/office/drawing/2014/main" id="{0878ABA4-B9C9-7D72-88B2-DC0E3D3CE886}"/>
              </a:ext>
            </a:extLst>
          </p:cNvPr>
          <p:cNvSpPr>
            <a:spLocks noGrp="1"/>
          </p:cNvSpPr>
          <p:nvPr>
            <p:ph type="title"/>
          </p:nvPr>
        </p:nvSpPr>
        <p:spPr>
          <a:xfrm>
            <a:off x="1810618" y="776992"/>
            <a:ext cx="5522765" cy="755263"/>
          </a:xfrm>
        </p:spPr>
        <p:txBody>
          <a:bodyPr>
            <a:normAutofit/>
          </a:bodyPr>
          <a:lstStyle/>
          <a:p>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To  model by Quinn &amp; Cameron</a:t>
            </a:r>
            <a:endParaRPr lang="en-GR"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74060C9A-4F65-C849-B319-0C768BB57BFA}"/>
              </a:ext>
            </a:extLst>
          </p:cNvPr>
          <p:cNvSpPr txBox="1">
            <a:spLocks/>
          </p:cNvSpPr>
          <p:nvPr/>
        </p:nvSpPr>
        <p:spPr>
          <a:xfrm>
            <a:off x="579857" y="1601224"/>
            <a:ext cx="7984284" cy="95342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The culture model Quinn and Cameron, or Competing Values Framework (Competing Values Framework - CVF), </a:t>
            </a: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categorizes the </a:t>
            </a:r>
            <a:r>
              <a:rPr lang="en-GB" sz="14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organizational</a:t>
            </a: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 culture into four types</a:t>
            </a:r>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Freeform 99">
            <a:extLst>
              <a:ext uri="{FF2B5EF4-FFF2-40B4-BE49-F238E27FC236}">
                <a16:creationId xmlns:a16="http://schemas.microsoft.com/office/drawing/2014/main" id="{B24BE810-C421-1BB7-1221-ED4451275F08}"/>
              </a:ext>
            </a:extLst>
          </p:cNvPr>
          <p:cNvSpPr>
            <a:spLocks noChangeArrowheads="1"/>
          </p:cNvSpPr>
          <p:nvPr/>
        </p:nvSpPr>
        <p:spPr bwMode="auto">
          <a:xfrm>
            <a:off x="1596740" y="2542883"/>
            <a:ext cx="5952580" cy="307005"/>
          </a:xfrm>
          <a:custGeom>
            <a:avLst/>
            <a:gdLst>
              <a:gd name="T0" fmla="*/ 0 w 12738"/>
              <a:gd name="T1" fmla="*/ 655 h 656"/>
              <a:gd name="T2" fmla="*/ 0 w 12738"/>
              <a:gd name="T3" fmla="*/ 122 h 656"/>
              <a:gd name="T4" fmla="*/ 0 w 12738"/>
              <a:gd name="T5" fmla="*/ 122 h 656"/>
              <a:gd name="T6" fmla="*/ 121 w 12738"/>
              <a:gd name="T7" fmla="*/ 0 h 656"/>
              <a:gd name="T8" fmla="*/ 12616 w 12738"/>
              <a:gd name="T9" fmla="*/ 0 h 656"/>
              <a:gd name="T10" fmla="*/ 12616 w 12738"/>
              <a:gd name="T11" fmla="*/ 0 h 656"/>
              <a:gd name="T12" fmla="*/ 12737 w 12738"/>
              <a:gd name="T13" fmla="*/ 122 h 656"/>
              <a:gd name="T14" fmla="*/ 12737 w 12738"/>
              <a:gd name="T15" fmla="*/ 655 h 6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38" h="656">
                <a:moveTo>
                  <a:pt x="0" y="655"/>
                </a:moveTo>
                <a:lnTo>
                  <a:pt x="0" y="122"/>
                </a:lnTo>
                <a:lnTo>
                  <a:pt x="0" y="122"/>
                </a:lnTo>
                <a:cubicBezTo>
                  <a:pt x="0" y="55"/>
                  <a:pt x="55" y="0"/>
                  <a:pt x="121" y="0"/>
                </a:cubicBezTo>
                <a:lnTo>
                  <a:pt x="12616" y="0"/>
                </a:lnTo>
                <a:lnTo>
                  <a:pt x="12616" y="0"/>
                </a:lnTo>
                <a:cubicBezTo>
                  <a:pt x="12682" y="0"/>
                  <a:pt x="12737" y="55"/>
                  <a:pt x="12737" y="122"/>
                </a:cubicBezTo>
                <a:lnTo>
                  <a:pt x="12737" y="655"/>
                </a:lnTo>
              </a:path>
            </a:pathLst>
          </a:custGeom>
          <a:noFill/>
          <a:ln w="1270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7" name="Line 101">
            <a:extLst>
              <a:ext uri="{FF2B5EF4-FFF2-40B4-BE49-F238E27FC236}">
                <a16:creationId xmlns:a16="http://schemas.microsoft.com/office/drawing/2014/main" id="{62D8CDBA-8CFF-33FB-58D8-E4A014ED80E9}"/>
              </a:ext>
            </a:extLst>
          </p:cNvPr>
          <p:cNvSpPr>
            <a:spLocks noChangeShapeType="1"/>
          </p:cNvSpPr>
          <p:nvPr/>
        </p:nvSpPr>
        <p:spPr bwMode="auto">
          <a:xfrm>
            <a:off x="3580934" y="2542883"/>
            <a:ext cx="0" cy="307005"/>
          </a:xfrm>
          <a:prstGeom prst="line">
            <a:avLst/>
          </a:prstGeom>
          <a:noFill/>
          <a:ln w="1270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8" name="Line 102">
            <a:extLst>
              <a:ext uri="{FF2B5EF4-FFF2-40B4-BE49-F238E27FC236}">
                <a16:creationId xmlns:a16="http://schemas.microsoft.com/office/drawing/2014/main" id="{EE426C2B-E0D8-4007-FD1C-9AD2C67E0C3D}"/>
              </a:ext>
            </a:extLst>
          </p:cNvPr>
          <p:cNvSpPr>
            <a:spLocks noChangeShapeType="1"/>
          </p:cNvSpPr>
          <p:nvPr/>
        </p:nvSpPr>
        <p:spPr bwMode="auto">
          <a:xfrm>
            <a:off x="5565126" y="2542883"/>
            <a:ext cx="0" cy="307005"/>
          </a:xfrm>
          <a:prstGeom prst="line">
            <a:avLst/>
          </a:prstGeom>
          <a:noFill/>
          <a:ln w="12700" cap="flat">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9" name="Freeform 103">
            <a:extLst>
              <a:ext uri="{FF2B5EF4-FFF2-40B4-BE49-F238E27FC236}">
                <a16:creationId xmlns:a16="http://schemas.microsoft.com/office/drawing/2014/main" id="{E1823E2F-2341-B81B-FA9C-53B00D92F9B5}"/>
              </a:ext>
            </a:extLst>
          </p:cNvPr>
          <p:cNvSpPr>
            <a:spLocks noChangeArrowheads="1"/>
          </p:cNvSpPr>
          <p:nvPr/>
        </p:nvSpPr>
        <p:spPr bwMode="auto">
          <a:xfrm>
            <a:off x="1234351" y="2950362"/>
            <a:ext cx="720000" cy="720000"/>
          </a:xfrm>
          <a:custGeom>
            <a:avLst/>
            <a:gdLst>
              <a:gd name="T0" fmla="*/ 2023 w 2024"/>
              <a:gd name="T1" fmla="*/ 1012 h 2025"/>
              <a:gd name="T2" fmla="*/ 2023 w 2024"/>
              <a:gd name="T3" fmla="*/ 1012 h 2025"/>
              <a:gd name="T4" fmla="*/ 1011 w 2024"/>
              <a:gd name="T5" fmla="*/ 2024 h 2025"/>
              <a:gd name="T6" fmla="*/ 1011 w 2024"/>
              <a:gd name="T7" fmla="*/ 2024 h 2025"/>
              <a:gd name="T8" fmla="*/ 0 w 2024"/>
              <a:gd name="T9" fmla="*/ 1012 h 2025"/>
              <a:gd name="T10" fmla="*/ 0 w 2024"/>
              <a:gd name="T11" fmla="*/ 1012 h 2025"/>
              <a:gd name="T12" fmla="*/ 1011 w 2024"/>
              <a:gd name="T13" fmla="*/ 0 h 2025"/>
              <a:gd name="T14" fmla="*/ 1011 w 2024"/>
              <a:gd name="T15" fmla="*/ 0 h 2025"/>
              <a:gd name="T16" fmla="*/ 2023 w 2024"/>
              <a:gd name="T17" fmla="*/ 1012 h 2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4" h="2025">
                <a:moveTo>
                  <a:pt x="2023" y="1012"/>
                </a:moveTo>
                <a:lnTo>
                  <a:pt x="2023" y="1012"/>
                </a:lnTo>
                <a:cubicBezTo>
                  <a:pt x="2023" y="1571"/>
                  <a:pt x="1570" y="2024"/>
                  <a:pt x="1011" y="2024"/>
                </a:cubicBezTo>
                <a:lnTo>
                  <a:pt x="1011" y="2024"/>
                </a:lnTo>
                <a:cubicBezTo>
                  <a:pt x="453" y="2024"/>
                  <a:pt x="0" y="1571"/>
                  <a:pt x="0" y="1012"/>
                </a:cubicBezTo>
                <a:lnTo>
                  <a:pt x="0" y="1012"/>
                </a:lnTo>
                <a:cubicBezTo>
                  <a:pt x="0" y="453"/>
                  <a:pt x="453" y="0"/>
                  <a:pt x="1011" y="0"/>
                </a:cubicBezTo>
                <a:lnTo>
                  <a:pt x="1011" y="0"/>
                </a:lnTo>
                <a:cubicBezTo>
                  <a:pt x="1570" y="0"/>
                  <a:pt x="2023" y="453"/>
                  <a:pt x="2023" y="1012"/>
                </a:cubicBezTo>
              </a:path>
            </a:pathLst>
          </a:custGeom>
          <a:solidFill>
            <a:srgbClr val="5D9EFF"/>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10" name="Freeform 108">
            <a:extLst>
              <a:ext uri="{FF2B5EF4-FFF2-40B4-BE49-F238E27FC236}">
                <a16:creationId xmlns:a16="http://schemas.microsoft.com/office/drawing/2014/main" id="{E779FA12-036C-72D3-ED49-93A36C0022F9}"/>
              </a:ext>
            </a:extLst>
          </p:cNvPr>
          <p:cNvSpPr>
            <a:spLocks noChangeArrowheads="1"/>
          </p:cNvSpPr>
          <p:nvPr/>
        </p:nvSpPr>
        <p:spPr bwMode="auto">
          <a:xfrm>
            <a:off x="3218544" y="2950362"/>
            <a:ext cx="720000" cy="720000"/>
          </a:xfrm>
          <a:custGeom>
            <a:avLst/>
            <a:gdLst>
              <a:gd name="T0" fmla="*/ 2024 w 2025"/>
              <a:gd name="T1" fmla="*/ 1012 h 2025"/>
              <a:gd name="T2" fmla="*/ 2024 w 2025"/>
              <a:gd name="T3" fmla="*/ 1012 h 2025"/>
              <a:gd name="T4" fmla="*/ 1012 w 2025"/>
              <a:gd name="T5" fmla="*/ 2024 h 2025"/>
              <a:gd name="T6" fmla="*/ 1012 w 2025"/>
              <a:gd name="T7" fmla="*/ 2024 h 2025"/>
              <a:gd name="T8" fmla="*/ 0 w 2025"/>
              <a:gd name="T9" fmla="*/ 1012 h 2025"/>
              <a:gd name="T10" fmla="*/ 0 w 2025"/>
              <a:gd name="T11" fmla="*/ 1012 h 2025"/>
              <a:gd name="T12" fmla="*/ 1012 w 2025"/>
              <a:gd name="T13" fmla="*/ 0 h 2025"/>
              <a:gd name="T14" fmla="*/ 1012 w 2025"/>
              <a:gd name="T15" fmla="*/ 0 h 2025"/>
              <a:gd name="T16" fmla="*/ 2024 w 2025"/>
              <a:gd name="T17" fmla="*/ 1012 h 2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5" h="2025">
                <a:moveTo>
                  <a:pt x="2024" y="1012"/>
                </a:moveTo>
                <a:lnTo>
                  <a:pt x="2024" y="1012"/>
                </a:lnTo>
                <a:cubicBezTo>
                  <a:pt x="2024" y="1571"/>
                  <a:pt x="1571" y="2024"/>
                  <a:pt x="1012" y="2024"/>
                </a:cubicBezTo>
                <a:lnTo>
                  <a:pt x="1012" y="2024"/>
                </a:lnTo>
                <a:cubicBezTo>
                  <a:pt x="453" y="2024"/>
                  <a:pt x="0" y="1571"/>
                  <a:pt x="0" y="1012"/>
                </a:cubicBezTo>
                <a:lnTo>
                  <a:pt x="0" y="1012"/>
                </a:lnTo>
                <a:cubicBezTo>
                  <a:pt x="0" y="453"/>
                  <a:pt x="453" y="0"/>
                  <a:pt x="1012" y="0"/>
                </a:cubicBezTo>
                <a:lnTo>
                  <a:pt x="1012" y="0"/>
                </a:lnTo>
                <a:cubicBezTo>
                  <a:pt x="1571" y="0"/>
                  <a:pt x="2024" y="453"/>
                  <a:pt x="2024" y="1012"/>
                </a:cubicBezTo>
              </a:path>
            </a:pathLst>
          </a:custGeom>
          <a:solidFill>
            <a:srgbClr val="A6C7FF"/>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11" name="Freeform 114">
            <a:extLst>
              <a:ext uri="{FF2B5EF4-FFF2-40B4-BE49-F238E27FC236}">
                <a16:creationId xmlns:a16="http://schemas.microsoft.com/office/drawing/2014/main" id="{0A990F22-829B-BFC2-54FF-52CDA2946DE7}"/>
              </a:ext>
            </a:extLst>
          </p:cNvPr>
          <p:cNvSpPr>
            <a:spLocks noChangeArrowheads="1"/>
          </p:cNvSpPr>
          <p:nvPr/>
        </p:nvSpPr>
        <p:spPr bwMode="auto">
          <a:xfrm>
            <a:off x="5202737" y="2950362"/>
            <a:ext cx="720000" cy="720000"/>
          </a:xfrm>
          <a:custGeom>
            <a:avLst/>
            <a:gdLst>
              <a:gd name="T0" fmla="*/ 2023 w 2024"/>
              <a:gd name="T1" fmla="*/ 1012 h 2025"/>
              <a:gd name="T2" fmla="*/ 2023 w 2024"/>
              <a:gd name="T3" fmla="*/ 1012 h 2025"/>
              <a:gd name="T4" fmla="*/ 1012 w 2024"/>
              <a:gd name="T5" fmla="*/ 2024 h 2025"/>
              <a:gd name="T6" fmla="*/ 1012 w 2024"/>
              <a:gd name="T7" fmla="*/ 2024 h 2025"/>
              <a:gd name="T8" fmla="*/ 0 w 2024"/>
              <a:gd name="T9" fmla="*/ 1012 h 2025"/>
              <a:gd name="T10" fmla="*/ 0 w 2024"/>
              <a:gd name="T11" fmla="*/ 1012 h 2025"/>
              <a:gd name="T12" fmla="*/ 1012 w 2024"/>
              <a:gd name="T13" fmla="*/ 0 h 2025"/>
              <a:gd name="T14" fmla="*/ 1012 w 2024"/>
              <a:gd name="T15" fmla="*/ 0 h 2025"/>
              <a:gd name="T16" fmla="*/ 2023 w 2024"/>
              <a:gd name="T17" fmla="*/ 1012 h 2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4" h="2025">
                <a:moveTo>
                  <a:pt x="2023" y="1012"/>
                </a:moveTo>
                <a:lnTo>
                  <a:pt x="2023" y="1012"/>
                </a:lnTo>
                <a:cubicBezTo>
                  <a:pt x="2023" y="1571"/>
                  <a:pt x="1571" y="2024"/>
                  <a:pt x="1012" y="2024"/>
                </a:cubicBezTo>
                <a:lnTo>
                  <a:pt x="1012" y="2024"/>
                </a:lnTo>
                <a:cubicBezTo>
                  <a:pt x="453" y="2024"/>
                  <a:pt x="0" y="1571"/>
                  <a:pt x="0" y="1012"/>
                </a:cubicBezTo>
                <a:lnTo>
                  <a:pt x="0" y="1012"/>
                </a:lnTo>
                <a:cubicBezTo>
                  <a:pt x="0" y="453"/>
                  <a:pt x="453" y="0"/>
                  <a:pt x="1012" y="0"/>
                </a:cubicBezTo>
                <a:lnTo>
                  <a:pt x="1012" y="0"/>
                </a:lnTo>
                <a:cubicBezTo>
                  <a:pt x="1571" y="0"/>
                  <a:pt x="2023" y="453"/>
                  <a:pt x="2023" y="1012"/>
                </a:cubicBezTo>
              </a:path>
            </a:pathLst>
          </a:custGeom>
          <a:solidFill>
            <a:srgbClr val="349CDB"/>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12" name="Freeform 135">
            <a:extLst>
              <a:ext uri="{FF2B5EF4-FFF2-40B4-BE49-F238E27FC236}">
                <a16:creationId xmlns:a16="http://schemas.microsoft.com/office/drawing/2014/main" id="{C0EC56B5-DE02-69AA-7EE1-147EFFDFB567}"/>
              </a:ext>
            </a:extLst>
          </p:cNvPr>
          <p:cNvSpPr>
            <a:spLocks noChangeArrowheads="1"/>
          </p:cNvSpPr>
          <p:nvPr/>
        </p:nvSpPr>
        <p:spPr bwMode="auto">
          <a:xfrm>
            <a:off x="7186931" y="2950362"/>
            <a:ext cx="720000" cy="720000"/>
          </a:xfrm>
          <a:custGeom>
            <a:avLst/>
            <a:gdLst>
              <a:gd name="T0" fmla="*/ 2024 w 2025"/>
              <a:gd name="T1" fmla="*/ 1012 h 2025"/>
              <a:gd name="T2" fmla="*/ 2024 w 2025"/>
              <a:gd name="T3" fmla="*/ 1012 h 2025"/>
              <a:gd name="T4" fmla="*/ 1013 w 2025"/>
              <a:gd name="T5" fmla="*/ 2024 h 2025"/>
              <a:gd name="T6" fmla="*/ 1013 w 2025"/>
              <a:gd name="T7" fmla="*/ 2024 h 2025"/>
              <a:gd name="T8" fmla="*/ 0 w 2025"/>
              <a:gd name="T9" fmla="*/ 1012 h 2025"/>
              <a:gd name="T10" fmla="*/ 0 w 2025"/>
              <a:gd name="T11" fmla="*/ 1012 h 2025"/>
              <a:gd name="T12" fmla="*/ 1013 w 2025"/>
              <a:gd name="T13" fmla="*/ 0 h 2025"/>
              <a:gd name="T14" fmla="*/ 1013 w 2025"/>
              <a:gd name="T15" fmla="*/ 0 h 2025"/>
              <a:gd name="T16" fmla="*/ 2024 w 2025"/>
              <a:gd name="T17" fmla="*/ 1012 h 2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5" h="2025">
                <a:moveTo>
                  <a:pt x="2024" y="1012"/>
                </a:moveTo>
                <a:lnTo>
                  <a:pt x="2024" y="1012"/>
                </a:lnTo>
                <a:cubicBezTo>
                  <a:pt x="2024" y="1571"/>
                  <a:pt x="1571" y="2024"/>
                  <a:pt x="1013" y="2024"/>
                </a:cubicBezTo>
                <a:lnTo>
                  <a:pt x="1013" y="2024"/>
                </a:lnTo>
                <a:cubicBezTo>
                  <a:pt x="453" y="2024"/>
                  <a:pt x="0" y="1571"/>
                  <a:pt x="0" y="1012"/>
                </a:cubicBezTo>
                <a:lnTo>
                  <a:pt x="0" y="1012"/>
                </a:lnTo>
                <a:cubicBezTo>
                  <a:pt x="0" y="453"/>
                  <a:pt x="453" y="0"/>
                  <a:pt x="1013" y="0"/>
                </a:cubicBezTo>
                <a:lnTo>
                  <a:pt x="1013" y="0"/>
                </a:lnTo>
                <a:cubicBezTo>
                  <a:pt x="1571" y="0"/>
                  <a:pt x="2024" y="453"/>
                  <a:pt x="2024" y="1012"/>
                </a:cubicBezTo>
              </a:path>
            </a:pathLst>
          </a:custGeom>
          <a:solidFill>
            <a:srgbClr val="4BADC5"/>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13" name="Freeform 149">
            <a:extLst>
              <a:ext uri="{FF2B5EF4-FFF2-40B4-BE49-F238E27FC236}">
                <a16:creationId xmlns:a16="http://schemas.microsoft.com/office/drawing/2014/main" id="{E7D3BF4B-1E2D-3F8B-42E3-0E22743CD06F}"/>
              </a:ext>
            </a:extLst>
          </p:cNvPr>
          <p:cNvSpPr>
            <a:spLocks noChangeArrowheads="1"/>
          </p:cNvSpPr>
          <p:nvPr/>
        </p:nvSpPr>
        <p:spPr bwMode="auto">
          <a:xfrm>
            <a:off x="702513" y="3776991"/>
            <a:ext cx="1788452" cy="302020"/>
          </a:xfrm>
          <a:prstGeom prst="roundRect">
            <a:avLst>
              <a:gd name="adj" fmla="val 8083"/>
            </a:avLst>
          </a:prstGeom>
          <a:noFill/>
          <a:ln w="1270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4" name="Freeform 177">
            <a:extLst>
              <a:ext uri="{FF2B5EF4-FFF2-40B4-BE49-F238E27FC236}">
                <a16:creationId xmlns:a16="http://schemas.microsoft.com/office/drawing/2014/main" id="{711E4EC1-3DFC-AA17-1B6B-65D0F2DBF233}"/>
              </a:ext>
            </a:extLst>
          </p:cNvPr>
          <p:cNvSpPr>
            <a:spLocks noChangeArrowheads="1"/>
          </p:cNvSpPr>
          <p:nvPr/>
        </p:nvSpPr>
        <p:spPr bwMode="auto">
          <a:xfrm>
            <a:off x="2686707" y="3776991"/>
            <a:ext cx="1788452" cy="302020"/>
          </a:xfrm>
          <a:prstGeom prst="roundRect">
            <a:avLst>
              <a:gd name="adj" fmla="val 8534"/>
            </a:avLst>
          </a:prstGeom>
          <a:noFill/>
          <a:ln w="1270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5" name="Freeform 199">
            <a:extLst>
              <a:ext uri="{FF2B5EF4-FFF2-40B4-BE49-F238E27FC236}">
                <a16:creationId xmlns:a16="http://schemas.microsoft.com/office/drawing/2014/main" id="{3E230D55-3542-9D34-35BB-7C3B8E83A799}"/>
              </a:ext>
            </a:extLst>
          </p:cNvPr>
          <p:cNvSpPr>
            <a:spLocks noChangeArrowheads="1"/>
          </p:cNvSpPr>
          <p:nvPr/>
        </p:nvSpPr>
        <p:spPr bwMode="auto">
          <a:xfrm>
            <a:off x="4670900" y="3776991"/>
            <a:ext cx="1788452" cy="302020"/>
          </a:xfrm>
          <a:prstGeom prst="roundRect">
            <a:avLst>
              <a:gd name="adj" fmla="val 8986"/>
            </a:avLst>
          </a:prstGeom>
          <a:noFill/>
          <a:ln w="1270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226">
            <a:extLst>
              <a:ext uri="{FF2B5EF4-FFF2-40B4-BE49-F238E27FC236}">
                <a16:creationId xmlns:a16="http://schemas.microsoft.com/office/drawing/2014/main" id="{CD47E276-EA57-3CCB-67E2-4D1BF76D3408}"/>
              </a:ext>
            </a:extLst>
          </p:cNvPr>
          <p:cNvSpPr>
            <a:spLocks noChangeArrowheads="1"/>
          </p:cNvSpPr>
          <p:nvPr/>
        </p:nvSpPr>
        <p:spPr bwMode="auto">
          <a:xfrm>
            <a:off x="6653032" y="3776991"/>
            <a:ext cx="1788452" cy="302020"/>
          </a:xfrm>
          <a:prstGeom prst="roundRect">
            <a:avLst>
              <a:gd name="adj" fmla="val 9438"/>
            </a:avLst>
          </a:prstGeom>
          <a:noFill/>
          <a:ln w="1270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a:extLst>
              <a:ext uri="{FF2B5EF4-FFF2-40B4-BE49-F238E27FC236}">
                <a16:creationId xmlns:a16="http://schemas.microsoft.com/office/drawing/2014/main" id="{124437CA-5761-D6BD-B833-B4ADE1CB58D0}"/>
              </a:ext>
            </a:extLst>
          </p:cNvPr>
          <p:cNvSpPr txBox="1"/>
          <p:nvPr/>
        </p:nvSpPr>
        <p:spPr>
          <a:xfrm>
            <a:off x="772649" y="3774113"/>
            <a:ext cx="1646520" cy="307777"/>
          </a:xfrm>
          <a:prstGeom prst="rect">
            <a:avLst/>
          </a:prstGeom>
          <a:noFill/>
        </p:spPr>
        <p:txBody>
          <a:bodyPr wrap="square" rtlCol="0" anchor="b">
            <a:spAutoFit/>
          </a:bodyPr>
          <a:lstStyle/>
          <a:p>
            <a:pPr marL="0" marR="0" lvl="0" indent="0" algn="ctr" defTabSz="685846"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Clan</a:t>
            </a:r>
            <a:endParaRPr kumimoji="0" lang="en-US" sz="1400" b="1" i="0" u="none" strike="noStrike" kern="0" cap="none" spc="-11"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AD2F9D26-B524-DB09-DE0D-BAF43C9E8ECC}"/>
              </a:ext>
            </a:extLst>
          </p:cNvPr>
          <p:cNvSpPr txBox="1"/>
          <p:nvPr/>
        </p:nvSpPr>
        <p:spPr>
          <a:xfrm>
            <a:off x="2757608" y="3774113"/>
            <a:ext cx="1646520" cy="307777"/>
          </a:xfrm>
          <a:prstGeom prst="rect">
            <a:avLst/>
          </a:prstGeom>
          <a:noFill/>
        </p:spPr>
        <p:txBody>
          <a:bodyPr wrap="square" rtlCol="0" anchor="b">
            <a:spAutoFit/>
          </a:bodyPr>
          <a:lstStyle/>
          <a:p>
            <a:pPr marL="0" marR="0" lvl="0" indent="0" algn="ctr" defTabSz="685846"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Adhocracy</a:t>
            </a:r>
            <a:endParaRPr kumimoji="0" lang="en-US" sz="1400" b="1" i="0" u="none" strike="noStrike" kern="0" cap="none" spc="-11"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C3AA226B-A2DE-A211-C417-31B96145A6C7}"/>
              </a:ext>
            </a:extLst>
          </p:cNvPr>
          <p:cNvSpPr txBox="1"/>
          <p:nvPr/>
        </p:nvSpPr>
        <p:spPr>
          <a:xfrm>
            <a:off x="4739872" y="3774113"/>
            <a:ext cx="1646520" cy="307777"/>
          </a:xfrm>
          <a:prstGeom prst="rect">
            <a:avLst/>
          </a:prstGeom>
          <a:noFill/>
        </p:spPr>
        <p:txBody>
          <a:bodyPr wrap="square" rtlCol="0" anchor="b">
            <a:spAutoFit/>
          </a:bodyPr>
          <a:lstStyle/>
          <a:p>
            <a:pPr marL="0" marR="0" lvl="0" indent="0" algn="ctr" defTabSz="685846"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Market</a:t>
            </a:r>
            <a:endParaRPr kumimoji="0" lang="en-US" sz="1400" b="1" i="0" u="none" strike="noStrike" kern="0" cap="none" spc="-11"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extLst>
              <a:ext uri="{FF2B5EF4-FFF2-40B4-BE49-F238E27FC236}">
                <a16:creationId xmlns:a16="http://schemas.microsoft.com/office/drawing/2014/main" id="{C89978A8-FFAF-4809-D950-FDED38FC3718}"/>
              </a:ext>
            </a:extLst>
          </p:cNvPr>
          <p:cNvSpPr txBox="1"/>
          <p:nvPr/>
        </p:nvSpPr>
        <p:spPr>
          <a:xfrm>
            <a:off x="6724831" y="3774113"/>
            <a:ext cx="1646520" cy="307777"/>
          </a:xfrm>
          <a:prstGeom prst="rect">
            <a:avLst/>
          </a:prstGeom>
          <a:noFill/>
        </p:spPr>
        <p:txBody>
          <a:bodyPr wrap="square" rtlCol="0" anchor="b">
            <a:spAutoFit/>
          </a:bodyPr>
          <a:lstStyle/>
          <a:p>
            <a:pPr marL="0" marR="0" lvl="0" indent="0" algn="ctr" defTabSz="685846"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Hierarchy</a:t>
            </a:r>
            <a:endParaRPr kumimoji="0" lang="en-US" sz="1400" b="1" i="0" u="none" strike="noStrike" kern="0" cap="none" spc="-11"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7" name="Picture 26">
            <a:extLst>
              <a:ext uri="{FF2B5EF4-FFF2-40B4-BE49-F238E27FC236}">
                <a16:creationId xmlns:a16="http://schemas.microsoft.com/office/drawing/2014/main" id="{95657668-C1BF-D50E-1F11-44E287D38E10}"/>
              </a:ext>
            </a:extLst>
          </p:cNvPr>
          <p:cNvPicPr>
            <a:picLocks noChangeAspect="1"/>
          </p:cNvPicPr>
          <p:nvPr/>
        </p:nvPicPr>
        <p:blipFill>
          <a:blip r:embed="rId4"/>
          <a:stretch>
            <a:fillRect/>
          </a:stretch>
        </p:blipFill>
        <p:spPr>
          <a:xfrm>
            <a:off x="1378351" y="3094362"/>
            <a:ext cx="432000" cy="432000"/>
          </a:xfrm>
          <a:prstGeom prst="rect">
            <a:avLst/>
          </a:prstGeom>
        </p:spPr>
      </p:pic>
      <p:pic>
        <p:nvPicPr>
          <p:cNvPr id="28" name="Picture 27">
            <a:extLst>
              <a:ext uri="{FF2B5EF4-FFF2-40B4-BE49-F238E27FC236}">
                <a16:creationId xmlns:a16="http://schemas.microsoft.com/office/drawing/2014/main" id="{5E8B02DC-4734-7BFF-2CA7-194B687789AF}"/>
              </a:ext>
            </a:extLst>
          </p:cNvPr>
          <p:cNvPicPr>
            <a:picLocks noChangeAspect="1"/>
          </p:cNvPicPr>
          <p:nvPr/>
        </p:nvPicPr>
        <p:blipFill>
          <a:blip r:embed="rId4"/>
          <a:stretch>
            <a:fillRect/>
          </a:stretch>
        </p:blipFill>
        <p:spPr>
          <a:xfrm>
            <a:off x="3374145" y="3105964"/>
            <a:ext cx="432000" cy="432000"/>
          </a:xfrm>
          <a:prstGeom prst="rect">
            <a:avLst/>
          </a:prstGeom>
        </p:spPr>
      </p:pic>
      <p:pic>
        <p:nvPicPr>
          <p:cNvPr id="29" name="Picture 28">
            <a:extLst>
              <a:ext uri="{FF2B5EF4-FFF2-40B4-BE49-F238E27FC236}">
                <a16:creationId xmlns:a16="http://schemas.microsoft.com/office/drawing/2014/main" id="{31DBF4F7-277F-A561-EAE3-AEFA16CD99BE}"/>
              </a:ext>
            </a:extLst>
          </p:cNvPr>
          <p:cNvPicPr>
            <a:picLocks noChangeAspect="1"/>
          </p:cNvPicPr>
          <p:nvPr/>
        </p:nvPicPr>
        <p:blipFill>
          <a:blip r:embed="rId4"/>
          <a:stretch>
            <a:fillRect/>
          </a:stretch>
        </p:blipFill>
        <p:spPr>
          <a:xfrm>
            <a:off x="5357375" y="3105964"/>
            <a:ext cx="432000" cy="432000"/>
          </a:xfrm>
          <a:prstGeom prst="rect">
            <a:avLst/>
          </a:prstGeom>
        </p:spPr>
      </p:pic>
      <p:pic>
        <p:nvPicPr>
          <p:cNvPr id="30" name="Picture 29">
            <a:extLst>
              <a:ext uri="{FF2B5EF4-FFF2-40B4-BE49-F238E27FC236}">
                <a16:creationId xmlns:a16="http://schemas.microsoft.com/office/drawing/2014/main" id="{A4B475A5-C3B8-B082-F7B8-55264D5D5E6A}"/>
              </a:ext>
            </a:extLst>
          </p:cNvPr>
          <p:cNvPicPr>
            <a:picLocks noChangeAspect="1"/>
          </p:cNvPicPr>
          <p:nvPr/>
        </p:nvPicPr>
        <p:blipFill>
          <a:blip r:embed="rId4"/>
          <a:stretch>
            <a:fillRect/>
          </a:stretch>
        </p:blipFill>
        <p:spPr>
          <a:xfrm>
            <a:off x="7342533" y="3105964"/>
            <a:ext cx="432000" cy="432000"/>
          </a:xfrm>
          <a:prstGeom prst="rect">
            <a:avLst/>
          </a:prstGeom>
        </p:spPr>
      </p:pic>
      <p:sp>
        <p:nvSpPr>
          <p:cNvPr id="33" name="TextBox 32">
            <a:extLst>
              <a:ext uri="{FF2B5EF4-FFF2-40B4-BE49-F238E27FC236}">
                <a16:creationId xmlns:a16="http://schemas.microsoft.com/office/drawing/2014/main" id="{AF04DAAE-DB54-4442-FE99-CFFBCF6D1360}"/>
              </a:ext>
            </a:extLst>
          </p:cNvPr>
          <p:cNvSpPr txBox="1"/>
          <p:nvPr/>
        </p:nvSpPr>
        <p:spPr>
          <a:xfrm>
            <a:off x="579857" y="4340506"/>
            <a:ext cx="7984284" cy="1600438"/>
          </a:xfrm>
          <a:prstGeom prst="rect">
            <a:avLst/>
          </a:prstGeom>
          <a:noFill/>
        </p:spPr>
        <p:txBody>
          <a:bodyPr wrap="square">
            <a:spAutoFit/>
          </a:bodyPr>
          <a:lstStyle/>
          <a:p>
            <a:pPr marL="0" indent="0" algn="just">
              <a:buNone/>
            </a:pP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This is defined based on orientation along two axes:</a:t>
            </a:r>
          </a:p>
          <a:p>
            <a:pPr marL="285750" indent="-285750" algn="just">
              <a:buFont typeface="Courier New" panose="02070309020205020404" pitchFamily="49" charset="0"/>
              <a:buChar char="o"/>
            </a:pPr>
            <a:r>
              <a:rPr lang="en-GB"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flexibility vs. stability</a:t>
            </a: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Courier New" panose="02070309020205020404" pitchFamily="49" charset="0"/>
              <a:buChar char="o"/>
            </a:pPr>
            <a:r>
              <a:rPr lang="en-GB"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internal focus vs. external focus</a:t>
            </a: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just"/>
            <a:endPar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The model helps organizations understand their dominant culture, its strengths, and how it affects their performance and ability to adapt.</a:t>
            </a:r>
          </a:p>
        </p:txBody>
      </p:sp>
    </p:spTree>
    <p:extLst>
      <p:ext uri="{BB962C8B-B14F-4D97-AF65-F5344CB8AC3E}">
        <p14:creationId xmlns:p14="http://schemas.microsoft.com/office/powerpoint/2010/main" val="3093002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155D8-3C71-3090-C407-976259C201A4}"/>
            </a:ext>
          </a:extLst>
        </p:cNvPr>
        <p:cNvGrpSpPr/>
        <p:nvPr/>
      </p:nvGrpSpPr>
      <p:grpSpPr>
        <a:xfrm>
          <a:off x="0" y="0"/>
          <a:ext cx="0" cy="0"/>
          <a:chOff x="0" y="0"/>
          <a:chExt cx="0" cy="0"/>
        </a:xfrm>
      </p:grpSpPr>
      <p:sp>
        <p:nvSpPr>
          <p:cNvPr id="37" name="Freeform 70">
            <a:extLst>
              <a:ext uri="{FF2B5EF4-FFF2-40B4-BE49-F238E27FC236}">
                <a16:creationId xmlns:a16="http://schemas.microsoft.com/office/drawing/2014/main" id="{339F7811-F011-A606-2B4C-ACA7F1D3396C}"/>
              </a:ext>
            </a:extLst>
          </p:cNvPr>
          <p:cNvSpPr>
            <a:spLocks noChangeArrowheads="1"/>
          </p:cNvSpPr>
          <p:nvPr/>
        </p:nvSpPr>
        <p:spPr bwMode="auto">
          <a:xfrm>
            <a:off x="3187437" y="5568795"/>
            <a:ext cx="1239548" cy="439580"/>
          </a:xfrm>
          <a:prstGeom prst="roundRect">
            <a:avLst/>
          </a:prstGeom>
          <a:solidFill>
            <a:srgbClr val="BADBFF">
              <a:alpha val="85000"/>
            </a:srgbClr>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2" name="Freeform 70">
            <a:extLst>
              <a:ext uri="{FF2B5EF4-FFF2-40B4-BE49-F238E27FC236}">
                <a16:creationId xmlns:a16="http://schemas.microsoft.com/office/drawing/2014/main" id="{9D25FAA9-71B2-B158-1DF8-377A6D83CAA3}"/>
              </a:ext>
            </a:extLst>
          </p:cNvPr>
          <p:cNvSpPr>
            <a:spLocks noChangeArrowheads="1"/>
          </p:cNvSpPr>
          <p:nvPr/>
        </p:nvSpPr>
        <p:spPr bwMode="auto">
          <a:xfrm>
            <a:off x="5812612" y="3347861"/>
            <a:ext cx="1036955" cy="547302"/>
          </a:xfrm>
          <a:prstGeom prst="roundRect">
            <a:avLst/>
          </a:prstGeom>
          <a:solidFill>
            <a:srgbClr val="BADBFF">
              <a:alpha val="85000"/>
            </a:srgbClr>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0" name="Freeform 70">
            <a:extLst>
              <a:ext uri="{FF2B5EF4-FFF2-40B4-BE49-F238E27FC236}">
                <a16:creationId xmlns:a16="http://schemas.microsoft.com/office/drawing/2014/main" id="{8E574D59-D92C-4982-79B3-C45B321F9583}"/>
              </a:ext>
            </a:extLst>
          </p:cNvPr>
          <p:cNvSpPr>
            <a:spLocks noChangeArrowheads="1"/>
          </p:cNvSpPr>
          <p:nvPr/>
        </p:nvSpPr>
        <p:spPr bwMode="auto">
          <a:xfrm>
            <a:off x="3203235" y="1219190"/>
            <a:ext cx="1239548" cy="439580"/>
          </a:xfrm>
          <a:prstGeom prst="roundRect">
            <a:avLst/>
          </a:prstGeom>
          <a:solidFill>
            <a:srgbClr val="BADBFF">
              <a:alpha val="85000"/>
            </a:srgbClr>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6" name="Rectangle 5">
            <a:extLst>
              <a:ext uri="{FF2B5EF4-FFF2-40B4-BE49-F238E27FC236}">
                <a16:creationId xmlns:a16="http://schemas.microsoft.com/office/drawing/2014/main" id="{3D0E4548-4C94-AEE3-C968-C2B70EF0D7A4}"/>
              </a:ext>
            </a:extLst>
          </p:cNvPr>
          <p:cNvSpPr>
            <a:spLocks noGrp="1" noRot="1" noMove="1" noResize="1" noEditPoints="1" noAdjustHandles="1" noChangeArrowheads="1" noChangeShapeType="1"/>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2" descr="Athens University of Economics and Business">
            <a:extLst>
              <a:ext uri="{FF2B5EF4-FFF2-40B4-BE49-F238E27FC236}">
                <a16:creationId xmlns:a16="http://schemas.microsoft.com/office/drawing/2014/main" id="{F02FE4B4-51FD-2DD6-594E-569C9A8E636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A1C95A6-CC6F-241B-67DC-85370E901068}"/>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AFE210A8-6062-18BC-1785-FF1C64C70472}"/>
              </a:ext>
            </a:extLst>
          </p:cNvPr>
          <p:cNvSpPr txBox="1"/>
          <p:nvPr/>
        </p:nvSpPr>
        <p:spPr>
          <a:xfrm>
            <a:off x="3430374" y="846189"/>
            <a:ext cx="5038049" cy="830997"/>
          </a:xfrm>
          <a:prstGeom prst="rect">
            <a:avLst/>
          </a:prstGeom>
          <a:noFill/>
        </p:spPr>
        <p:txBody>
          <a:bodyPr wrap="square">
            <a:spAutoFit/>
          </a:bodyPr>
          <a:lstStyle/>
          <a:p>
            <a:pPr algn="r"/>
            <a:r>
              <a:rPr lang="en-GB" sz="2400" dirty="0">
                <a:solidFill>
                  <a:srgbClr val="011021"/>
                </a:solidFill>
                <a:latin typeface="Open Sans" panose="020B0606030504020204" pitchFamily="34" charset="0"/>
                <a:ea typeface="Open Sans" panose="020B0606030504020204" pitchFamily="34" charset="0"/>
                <a:cs typeface="Open Sans" panose="020B0606030504020204" pitchFamily="34" charset="0"/>
              </a:rPr>
              <a:t>CVF  model by </a:t>
            </a:r>
          </a:p>
          <a:p>
            <a:pPr algn="r"/>
            <a:r>
              <a:rPr lang="en-GB" sz="2400" dirty="0">
                <a:solidFill>
                  <a:srgbClr val="011021"/>
                </a:solidFill>
                <a:latin typeface="Open Sans" panose="020B0606030504020204" pitchFamily="34" charset="0"/>
                <a:ea typeface="Open Sans" panose="020B0606030504020204" pitchFamily="34" charset="0"/>
                <a:cs typeface="Open Sans" panose="020B0606030504020204" pitchFamily="34" charset="0"/>
              </a:rPr>
              <a:t>Quinn &amp; Cameron</a:t>
            </a:r>
            <a:endParaRPr lang="en-GB" sz="1600" i="1" dirty="0">
              <a:solidFill>
                <a:srgbClr val="01102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29" name="Group 28">
            <a:extLst>
              <a:ext uri="{FF2B5EF4-FFF2-40B4-BE49-F238E27FC236}">
                <a16:creationId xmlns:a16="http://schemas.microsoft.com/office/drawing/2014/main" id="{407F6103-E685-2190-FB0A-C22711406A09}"/>
              </a:ext>
            </a:extLst>
          </p:cNvPr>
          <p:cNvGrpSpPr/>
          <p:nvPr/>
        </p:nvGrpSpPr>
        <p:grpSpPr>
          <a:xfrm>
            <a:off x="2011858" y="1819020"/>
            <a:ext cx="3600000" cy="3600000"/>
            <a:chOff x="2856082" y="1507144"/>
            <a:chExt cx="3600000" cy="3600000"/>
          </a:xfrm>
          <a:effectLst/>
        </p:grpSpPr>
        <p:cxnSp>
          <p:nvCxnSpPr>
            <p:cNvPr id="16" name="Straight Connector 15">
              <a:extLst>
                <a:ext uri="{FF2B5EF4-FFF2-40B4-BE49-F238E27FC236}">
                  <a16:creationId xmlns:a16="http://schemas.microsoft.com/office/drawing/2014/main" id="{E580C6E6-2C95-7128-767F-A27AD87F0F5F}"/>
                </a:ext>
              </a:extLst>
            </p:cNvPr>
            <p:cNvCxnSpPr>
              <a:cxnSpLocks/>
            </p:cNvCxnSpPr>
            <p:nvPr/>
          </p:nvCxnSpPr>
          <p:spPr>
            <a:xfrm>
              <a:off x="4656082" y="1507144"/>
              <a:ext cx="0" cy="3600000"/>
            </a:xfrm>
            <a:prstGeom prst="line">
              <a:avLst/>
            </a:prstGeom>
            <a:ln w="12700">
              <a:solidFill>
                <a:schemeClr val="bg1">
                  <a:lumMod val="65000"/>
                </a:schemeClr>
              </a:solidFill>
              <a:prstDash val="solid"/>
              <a:headEnd type="oval" w="med" len="med"/>
              <a:tailEnd type="oval" w="med" len="med"/>
            </a:ln>
            <a:scene3d>
              <a:camera prst="orthographicFront"/>
              <a:lightRig rig="threePt" dir="t"/>
            </a:scene3d>
            <a:sp3d/>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B5EBDEF-F68B-21AF-214F-AF4C5D8C0886}"/>
                </a:ext>
              </a:extLst>
            </p:cNvPr>
            <p:cNvCxnSpPr>
              <a:cxnSpLocks/>
            </p:cNvCxnSpPr>
            <p:nvPr/>
          </p:nvCxnSpPr>
          <p:spPr>
            <a:xfrm flipH="1">
              <a:off x="2856082" y="3307144"/>
              <a:ext cx="3600000" cy="0"/>
            </a:xfrm>
            <a:prstGeom prst="line">
              <a:avLst/>
            </a:prstGeom>
            <a:ln w="12700">
              <a:solidFill>
                <a:schemeClr val="bg1">
                  <a:lumMod val="65000"/>
                </a:schemeClr>
              </a:solidFill>
              <a:prstDash val="solid"/>
              <a:headEnd type="oval" w="med" len="med"/>
              <a:tailEnd type="oval" w="med" len="med"/>
            </a:ln>
            <a:scene3d>
              <a:camera prst="orthographicFront"/>
              <a:lightRig rig="threePt" dir="t"/>
            </a:scene3d>
            <a:sp3d/>
          </p:spPr>
          <p:style>
            <a:lnRef idx="2">
              <a:schemeClr val="accent1"/>
            </a:lnRef>
            <a:fillRef idx="0">
              <a:schemeClr val="accent1"/>
            </a:fillRef>
            <a:effectRef idx="1">
              <a:schemeClr val="accent1"/>
            </a:effectRef>
            <a:fontRef idx="minor">
              <a:schemeClr val="tx1"/>
            </a:fontRef>
          </p:style>
        </p:cxnSp>
      </p:grpSp>
      <p:sp>
        <p:nvSpPr>
          <p:cNvPr id="19" name="TextBox 18">
            <a:extLst>
              <a:ext uri="{FF2B5EF4-FFF2-40B4-BE49-F238E27FC236}">
                <a16:creationId xmlns:a16="http://schemas.microsoft.com/office/drawing/2014/main" id="{890D190D-0FEA-7657-7251-247A8794FC9D}"/>
              </a:ext>
            </a:extLst>
          </p:cNvPr>
          <p:cNvSpPr txBox="1"/>
          <p:nvPr/>
        </p:nvSpPr>
        <p:spPr>
          <a:xfrm>
            <a:off x="3203188" y="1285092"/>
            <a:ext cx="1239642" cy="307777"/>
          </a:xfrm>
          <a:prstGeom prst="rect">
            <a:avLst/>
          </a:prstGeom>
          <a:noFill/>
        </p:spPr>
        <p:txBody>
          <a:bodyPr wrap="square" rtlCol="0">
            <a:spAutoFit/>
          </a:bodyPr>
          <a:lstStyle/>
          <a:p>
            <a:pPr algn="ctr"/>
            <a:r>
              <a:rPr lang="en-GB" sz="1400" dirty="0" err="1">
                <a:latin typeface="Open Sans" panose="020B0606030504020204" pitchFamily="34" charset="0"/>
                <a:ea typeface="Open Sans" panose="020B0606030504020204" pitchFamily="34" charset="0"/>
                <a:cs typeface="Open Sans" panose="020B0606030504020204" pitchFamily="34" charset="0"/>
              </a:rPr>
              <a:t>Flexibilit</a:t>
            </a:r>
            <a:r>
              <a:rPr lang="en-US" sz="1400" dirty="0">
                <a:latin typeface="Open Sans" panose="020B0606030504020204" pitchFamily="34" charset="0"/>
                <a:ea typeface="Open Sans" panose="020B0606030504020204" pitchFamily="34" charset="0"/>
                <a:cs typeface="Open Sans" panose="020B0606030504020204" pitchFamily="34" charset="0"/>
              </a:rPr>
              <a:t>y</a:t>
            </a:r>
            <a:endParaRPr lang="en-GR"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EC150020-FD27-570B-3808-812808BA86D0}"/>
              </a:ext>
            </a:extLst>
          </p:cNvPr>
          <p:cNvSpPr txBox="1"/>
          <p:nvPr/>
        </p:nvSpPr>
        <p:spPr>
          <a:xfrm>
            <a:off x="3187390" y="5634697"/>
            <a:ext cx="1239642" cy="307777"/>
          </a:xfrm>
          <a:prstGeom prst="rect">
            <a:avLst/>
          </a:prstGeom>
          <a:noFill/>
        </p:spPr>
        <p:txBody>
          <a:bodyPr wrap="square" rtlCol="0">
            <a:spAutoFit/>
          </a:bodyPr>
          <a:lstStyle/>
          <a:p>
            <a:pPr algn="ctr"/>
            <a:r>
              <a:rPr lang="en-GB" sz="1400" dirty="0">
                <a:latin typeface="Open Sans" panose="020B0606030504020204" pitchFamily="34" charset="0"/>
                <a:ea typeface="Open Sans" panose="020B0606030504020204" pitchFamily="34" charset="0"/>
                <a:cs typeface="Open Sans" panose="020B0606030504020204" pitchFamily="34" charset="0"/>
              </a:rPr>
              <a:t>Control</a:t>
            </a:r>
            <a:endParaRPr lang="en-GR"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70">
            <a:extLst>
              <a:ext uri="{FF2B5EF4-FFF2-40B4-BE49-F238E27FC236}">
                <a16:creationId xmlns:a16="http://schemas.microsoft.com/office/drawing/2014/main" id="{1C4232B1-848D-EEE1-937E-77BC539EDB71}"/>
              </a:ext>
            </a:extLst>
          </p:cNvPr>
          <p:cNvSpPr>
            <a:spLocks noChangeArrowheads="1"/>
          </p:cNvSpPr>
          <p:nvPr/>
        </p:nvSpPr>
        <p:spPr bwMode="auto">
          <a:xfrm>
            <a:off x="787059" y="3347861"/>
            <a:ext cx="1036955" cy="547302"/>
          </a:xfrm>
          <a:prstGeom prst="roundRect">
            <a:avLst/>
          </a:prstGeom>
          <a:solidFill>
            <a:srgbClr val="BADBFF">
              <a:alpha val="85000"/>
            </a:srgbClr>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21" name="TextBox 20">
            <a:extLst>
              <a:ext uri="{FF2B5EF4-FFF2-40B4-BE49-F238E27FC236}">
                <a16:creationId xmlns:a16="http://schemas.microsoft.com/office/drawing/2014/main" id="{F466E7DC-36C7-153C-6FF4-4CAAC85B50A1}"/>
              </a:ext>
            </a:extLst>
          </p:cNvPr>
          <p:cNvSpPr txBox="1"/>
          <p:nvPr/>
        </p:nvSpPr>
        <p:spPr>
          <a:xfrm>
            <a:off x="539650" y="3359902"/>
            <a:ext cx="1531772" cy="523220"/>
          </a:xfrm>
          <a:prstGeom prst="rect">
            <a:avLst/>
          </a:prstGeom>
          <a:noFill/>
        </p:spPr>
        <p:txBody>
          <a:bodyPr wrap="square" rtlCol="0">
            <a:spAutoFit/>
          </a:bodyPr>
          <a:lstStyle/>
          <a:p>
            <a:pPr algn="ctr"/>
            <a:r>
              <a:rPr lang="en-GB" sz="1400" dirty="0">
                <a:latin typeface="Open Sans" panose="020B0606030504020204" pitchFamily="34" charset="0"/>
                <a:ea typeface="Open Sans" panose="020B0606030504020204" pitchFamily="34" charset="0"/>
                <a:cs typeface="Open Sans" panose="020B0606030504020204" pitchFamily="34" charset="0"/>
              </a:rPr>
              <a:t>Internal Focus</a:t>
            </a:r>
          </a:p>
        </p:txBody>
      </p:sp>
      <p:sp>
        <p:nvSpPr>
          <p:cNvPr id="22" name="TextBox 21">
            <a:extLst>
              <a:ext uri="{FF2B5EF4-FFF2-40B4-BE49-F238E27FC236}">
                <a16:creationId xmlns:a16="http://schemas.microsoft.com/office/drawing/2014/main" id="{69FB7528-309C-A3FD-25DA-F150FE49AB6E}"/>
              </a:ext>
            </a:extLst>
          </p:cNvPr>
          <p:cNvSpPr txBox="1"/>
          <p:nvPr/>
        </p:nvSpPr>
        <p:spPr>
          <a:xfrm>
            <a:off x="5524596" y="3359902"/>
            <a:ext cx="1612986" cy="523220"/>
          </a:xfrm>
          <a:prstGeom prst="rect">
            <a:avLst/>
          </a:prstGeom>
          <a:noFill/>
        </p:spPr>
        <p:txBody>
          <a:bodyPr wrap="square" rtlCol="0">
            <a:spAutoFit/>
          </a:bodyPr>
          <a:lstStyle/>
          <a:p>
            <a:pPr algn="ctr"/>
            <a:r>
              <a:rPr lang="en-GB" sz="1400" dirty="0">
                <a:latin typeface="Open Sans" panose="020B0606030504020204" pitchFamily="34" charset="0"/>
                <a:ea typeface="Open Sans" panose="020B0606030504020204" pitchFamily="34" charset="0"/>
                <a:cs typeface="Open Sans" panose="020B0606030504020204" pitchFamily="34" charset="0"/>
              </a:rPr>
              <a:t>External Focus</a:t>
            </a:r>
            <a:endParaRPr lang="en-GR"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04A4CEBE-7000-3FAB-1B58-748317D9058D}"/>
              </a:ext>
            </a:extLst>
          </p:cNvPr>
          <p:cNvSpPr txBox="1"/>
          <p:nvPr/>
        </p:nvSpPr>
        <p:spPr>
          <a:xfrm>
            <a:off x="1776749" y="2357906"/>
            <a:ext cx="1800000" cy="738664"/>
          </a:xfrm>
          <a:prstGeom prst="rect">
            <a:avLst/>
          </a:prstGeom>
          <a:noFill/>
        </p:spPr>
        <p:txBody>
          <a:bodyPr wrap="square" rtlCol="0">
            <a:spAutoFit/>
          </a:bodyPr>
          <a:lstStyle/>
          <a:p>
            <a:pPr algn="ctr"/>
            <a:r>
              <a:rPr lang="en-GB" sz="1400" dirty="0">
                <a:solidFill>
                  <a:srgbClr val="001B8B"/>
                </a:solidFill>
                <a:latin typeface="Open Sans" panose="020B0606030504020204" pitchFamily="34" charset="0"/>
                <a:ea typeface="Open Sans" panose="020B0606030504020204" pitchFamily="34" charset="0"/>
                <a:cs typeface="Open Sans" panose="020B0606030504020204" pitchFamily="34" charset="0"/>
              </a:rPr>
              <a:t>HUMAN RESOURCES</a:t>
            </a:r>
          </a:p>
          <a:p>
            <a:pPr algn="ctr"/>
            <a:r>
              <a:rPr lang="en-GB" sz="1400" dirty="0">
                <a:solidFill>
                  <a:srgbClr val="001B8B"/>
                </a:solidFill>
                <a:latin typeface="Open Sans" panose="020B0606030504020204" pitchFamily="34" charset="0"/>
                <a:ea typeface="Open Sans" panose="020B0606030504020204" pitchFamily="34" charset="0"/>
                <a:cs typeface="Open Sans" panose="020B0606030504020204" pitchFamily="34" charset="0"/>
              </a:rPr>
              <a:t>MODEL</a:t>
            </a:r>
            <a:endParaRPr lang="en-GR" sz="14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a:extLst>
              <a:ext uri="{FF2B5EF4-FFF2-40B4-BE49-F238E27FC236}">
                <a16:creationId xmlns:a16="http://schemas.microsoft.com/office/drawing/2014/main" id="{537BAC1F-C0EC-AEEE-8FAB-E701BA781019}"/>
              </a:ext>
            </a:extLst>
          </p:cNvPr>
          <p:cNvSpPr txBox="1"/>
          <p:nvPr/>
        </p:nvSpPr>
        <p:spPr>
          <a:xfrm>
            <a:off x="1776749" y="4149465"/>
            <a:ext cx="1800000" cy="738664"/>
          </a:xfrm>
          <a:prstGeom prst="rect">
            <a:avLst/>
          </a:prstGeom>
          <a:noFill/>
        </p:spPr>
        <p:txBody>
          <a:bodyPr wrap="square" rtlCol="0">
            <a:spAutoFit/>
          </a:bodyPr>
          <a:lstStyle/>
          <a:p>
            <a:pPr algn="ctr"/>
            <a:r>
              <a:rPr lang="en-GB" sz="1400" dirty="0">
                <a:solidFill>
                  <a:srgbClr val="001B8B"/>
                </a:solidFill>
                <a:latin typeface="Open Sans" panose="020B0606030504020204" pitchFamily="34" charset="0"/>
                <a:ea typeface="Open Sans" panose="020B0606030504020204" pitchFamily="34" charset="0"/>
                <a:cs typeface="Open Sans" panose="020B0606030504020204" pitchFamily="34" charset="0"/>
              </a:rPr>
              <a:t>MODEL </a:t>
            </a:r>
          </a:p>
          <a:p>
            <a:pPr algn="ctr"/>
            <a:r>
              <a:rPr lang="en-GB" sz="1400" dirty="0">
                <a:solidFill>
                  <a:srgbClr val="001B8B"/>
                </a:solidFill>
                <a:latin typeface="Open Sans" panose="020B0606030504020204" pitchFamily="34" charset="0"/>
                <a:ea typeface="Open Sans" panose="020B0606030504020204" pitchFamily="34" charset="0"/>
                <a:cs typeface="Open Sans" panose="020B0606030504020204" pitchFamily="34" charset="0"/>
              </a:rPr>
              <a:t>OF </a:t>
            </a:r>
          </a:p>
          <a:p>
            <a:pPr algn="ctr"/>
            <a:r>
              <a:rPr lang="en-GB" sz="1400" dirty="0">
                <a:solidFill>
                  <a:srgbClr val="001B8B"/>
                </a:solidFill>
                <a:latin typeface="Open Sans" panose="020B0606030504020204" pitchFamily="34" charset="0"/>
                <a:ea typeface="Open Sans" panose="020B0606030504020204" pitchFamily="34" charset="0"/>
                <a:cs typeface="Open Sans" panose="020B0606030504020204" pitchFamily="34" charset="0"/>
              </a:rPr>
              <a:t>BUREAUCRACY</a:t>
            </a:r>
            <a:endParaRPr lang="en-GR" sz="14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25" name="TextBox 24">
            <a:extLst>
              <a:ext uri="{FF2B5EF4-FFF2-40B4-BE49-F238E27FC236}">
                <a16:creationId xmlns:a16="http://schemas.microsoft.com/office/drawing/2014/main" id="{6F787762-93EB-8F76-1051-DBE15C7079FB}"/>
              </a:ext>
            </a:extLst>
          </p:cNvPr>
          <p:cNvSpPr txBox="1"/>
          <p:nvPr/>
        </p:nvSpPr>
        <p:spPr>
          <a:xfrm>
            <a:off x="4059913" y="4149465"/>
            <a:ext cx="1800000" cy="738664"/>
          </a:xfrm>
          <a:prstGeom prst="rect">
            <a:avLst/>
          </a:prstGeom>
          <a:noFill/>
        </p:spPr>
        <p:txBody>
          <a:bodyPr wrap="square" rtlCol="0">
            <a:spAutoFit/>
          </a:bodyPr>
          <a:lstStyle/>
          <a:p>
            <a:pPr algn="ctr"/>
            <a:r>
              <a:rPr lang="en-GB" sz="1400" dirty="0">
                <a:solidFill>
                  <a:srgbClr val="001B8B"/>
                </a:solidFill>
                <a:latin typeface="Open Sans" panose="020B0606030504020204" pitchFamily="34" charset="0"/>
                <a:ea typeface="Open Sans" panose="020B0606030504020204" pitchFamily="34" charset="0"/>
                <a:cs typeface="Open Sans" panose="020B0606030504020204" pitchFamily="34" charset="0"/>
              </a:rPr>
              <a:t>MODEL </a:t>
            </a:r>
          </a:p>
          <a:p>
            <a:pPr algn="ctr"/>
            <a:r>
              <a:rPr lang="en-GB" sz="1400" dirty="0">
                <a:solidFill>
                  <a:srgbClr val="001B8B"/>
                </a:solidFill>
                <a:latin typeface="Open Sans" panose="020B0606030504020204" pitchFamily="34" charset="0"/>
                <a:ea typeface="Open Sans" panose="020B0606030504020204" pitchFamily="34" charset="0"/>
                <a:cs typeface="Open Sans" panose="020B0606030504020204" pitchFamily="34" charset="0"/>
              </a:rPr>
              <a:t>OF </a:t>
            </a:r>
          </a:p>
          <a:p>
            <a:pPr algn="ctr"/>
            <a:r>
              <a:rPr lang="en-GB" sz="1400" dirty="0">
                <a:solidFill>
                  <a:srgbClr val="001B8B"/>
                </a:solidFill>
                <a:latin typeface="Open Sans" panose="020B0606030504020204" pitchFamily="34" charset="0"/>
                <a:ea typeface="Open Sans" panose="020B0606030504020204" pitchFamily="34" charset="0"/>
                <a:cs typeface="Open Sans" panose="020B0606030504020204" pitchFamily="34" charset="0"/>
              </a:rPr>
              <a:t>PERFORMANCE</a:t>
            </a:r>
            <a:endParaRPr lang="en-GR" sz="1400" dirty="0">
              <a:solidFill>
                <a:srgbClr val="001B8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EE03A0D1-2189-6BCC-EAA1-DDE4972C2336}"/>
              </a:ext>
            </a:extLst>
          </p:cNvPr>
          <p:cNvSpPr txBox="1"/>
          <p:nvPr/>
        </p:nvSpPr>
        <p:spPr>
          <a:xfrm>
            <a:off x="4059913" y="2357906"/>
            <a:ext cx="1800000" cy="738664"/>
          </a:xfrm>
          <a:prstGeom prst="rect">
            <a:avLst/>
          </a:prstGeom>
          <a:noFill/>
        </p:spPr>
        <p:txBody>
          <a:bodyPr wrap="square" rtlCol="0">
            <a:spAutoFit/>
          </a:bodyPr>
          <a:lstStyle/>
          <a:p>
            <a:pPr algn="ctr"/>
            <a:r>
              <a:rPr lang="en-GB" sz="1400" dirty="0">
                <a:solidFill>
                  <a:srgbClr val="001B8B"/>
                </a:solidFill>
                <a:latin typeface="Open Sans" panose="020B0606030504020204" pitchFamily="34" charset="0"/>
                <a:ea typeface="Open Sans" panose="020B0606030504020204" pitchFamily="34" charset="0"/>
                <a:cs typeface="Open Sans" panose="020B0606030504020204" pitchFamily="34" charset="0"/>
              </a:rPr>
              <a:t>MODEL OF THE </a:t>
            </a:r>
          </a:p>
          <a:p>
            <a:pPr algn="ctr"/>
            <a:r>
              <a:rPr lang="en-GB" sz="1400" dirty="0">
                <a:solidFill>
                  <a:srgbClr val="001B8B"/>
                </a:solidFill>
                <a:latin typeface="Open Sans" panose="020B0606030504020204" pitchFamily="34" charset="0"/>
                <a:ea typeface="Open Sans" panose="020B0606030504020204" pitchFamily="34" charset="0"/>
                <a:cs typeface="Open Sans" panose="020B0606030504020204" pitchFamily="34" charset="0"/>
              </a:rPr>
              <a:t>OPEN </a:t>
            </a:r>
          </a:p>
          <a:p>
            <a:pPr algn="ctr"/>
            <a:r>
              <a:rPr lang="en-GB" sz="1400" dirty="0">
                <a:solidFill>
                  <a:srgbClr val="001B8B"/>
                </a:solidFill>
                <a:latin typeface="Open Sans" panose="020B0606030504020204" pitchFamily="34" charset="0"/>
                <a:ea typeface="Open Sans" panose="020B0606030504020204" pitchFamily="34" charset="0"/>
                <a:cs typeface="Open Sans" panose="020B0606030504020204" pitchFamily="34" charset="0"/>
              </a:rPr>
              <a:t>SYSTEMS</a:t>
            </a:r>
            <a:endParaRPr lang="en-GR" sz="1400" i="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13445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ECAAA-4F51-8951-DD83-A6146E8E733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639D8F1-D6B2-03D6-6630-D0508417830F}"/>
              </a:ext>
            </a:extLst>
          </p:cNvPr>
          <p:cNvSpPr/>
          <p:nvPr/>
        </p:nvSpPr>
        <p:spPr>
          <a:xfrm>
            <a:off x="3418609" y="-10"/>
            <a:ext cx="5725391" cy="6858000"/>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A6F8522D-CD3B-3FD0-5711-4F8AB873F5D6}"/>
              </a:ext>
            </a:extLst>
          </p:cNvPr>
          <p:cNvPicPr>
            <a:picLocks noChangeAspect="1"/>
          </p:cNvPicPr>
          <p:nvPr/>
        </p:nvPicPr>
        <p:blipFill>
          <a:blip r:embed="rId2"/>
          <a:srcRect l="27921" r="26937" b="2"/>
          <a:stretch>
            <a:fillRect/>
          </a:stretch>
        </p:blipFill>
        <p:spPr>
          <a:xfrm>
            <a:off x="3540643" y="10"/>
            <a:ext cx="5603358" cy="6857990"/>
          </a:xfrm>
          <a:prstGeom prst="rect">
            <a:avLst/>
          </a:prstGeom>
        </p:spPr>
      </p:pic>
      <p:sp>
        <p:nvSpPr>
          <p:cNvPr id="6" name="Rectangle 5">
            <a:extLst>
              <a:ext uri="{FF2B5EF4-FFF2-40B4-BE49-F238E27FC236}">
                <a16:creationId xmlns:a16="http://schemas.microsoft.com/office/drawing/2014/main" id="{742AAF72-55D0-EF4A-E6C7-E64F59A29767}"/>
              </a:ext>
            </a:extLst>
          </p:cNvPr>
          <p:cNvSpPr/>
          <p:nvPr/>
        </p:nvSpPr>
        <p:spPr>
          <a:xfrm>
            <a:off x="166254" y="145473"/>
            <a:ext cx="3096491" cy="1125408"/>
          </a:xfrm>
          <a:prstGeom prst="rect">
            <a:avLst/>
          </a:prstGeom>
          <a:solidFill>
            <a:schemeClr val="bg1"/>
          </a:solidFill>
          <a:ln>
            <a:noFill/>
          </a:ln>
          <a:effectLst>
            <a:outerShdw blurRad="342900" dist="38100" dir="5400000" sx="104000" sy="104000" algn="t" rotWithShape="0">
              <a:schemeClr val="bg1">
                <a:lumMod val="95000"/>
                <a:alpha val="60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2B99D30-DCD9-6CEB-6937-2310F35E0B31}"/>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11" name="Picture 2" descr="Athens University of Economics and Business">
            <a:extLst>
              <a:ext uri="{FF2B5EF4-FFF2-40B4-BE49-F238E27FC236}">
                <a16:creationId xmlns:a16="http://schemas.microsoft.com/office/drawing/2014/main" id="{FF9EE216-36DC-CF6B-9798-62FDB9D54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4D08004-EE08-3886-74E0-9BB9F0838B18}"/>
              </a:ext>
            </a:extLst>
          </p:cNvPr>
          <p:cNvSpPr txBox="1"/>
          <p:nvPr/>
        </p:nvSpPr>
        <p:spPr>
          <a:xfrm>
            <a:off x="424105" y="2703258"/>
            <a:ext cx="2675934" cy="1255728"/>
          </a:xfrm>
          <a:prstGeom prst="rect">
            <a:avLst/>
          </a:prstGeom>
          <a:noFill/>
        </p:spPr>
        <p:txBody>
          <a:bodyPr wrap="square">
            <a:spAutoFit/>
          </a:bodyPr>
          <a:lstStyle/>
          <a:p>
            <a:pPr defTabSz="1066800">
              <a:lnSpc>
                <a:spcPct val="90000"/>
              </a:lnSpc>
              <a:spcBef>
                <a:spcPct val="0"/>
              </a:spcBef>
              <a:spcAft>
                <a:spcPct val="35000"/>
              </a:spcAft>
            </a:pPr>
            <a:r>
              <a:rPr lang="en-GB" sz="2800" dirty="0">
                <a:solidFill>
                  <a:srgbClr val="11366B"/>
                </a:solidFill>
                <a:latin typeface="Open Sans" panose="020B0606030504020204" pitchFamily="34" charset="0"/>
                <a:ea typeface="Open Sans" panose="020B0606030504020204" pitchFamily="34" charset="0"/>
                <a:cs typeface="Open Sans" panose="020B0606030504020204" pitchFamily="34" charset="0"/>
              </a:rPr>
              <a:t>Measuring Organizational Culture</a:t>
            </a:r>
          </a:p>
        </p:txBody>
      </p:sp>
      <p:sp>
        <p:nvSpPr>
          <p:cNvPr id="14" name="Oval 13">
            <a:extLst>
              <a:ext uri="{FF2B5EF4-FFF2-40B4-BE49-F238E27FC236}">
                <a16:creationId xmlns:a16="http://schemas.microsoft.com/office/drawing/2014/main" id="{3D533E9D-FAE4-055C-3CC7-AAFB415C5716}"/>
              </a:ext>
            </a:extLst>
          </p:cNvPr>
          <p:cNvSpPr/>
          <p:nvPr/>
        </p:nvSpPr>
        <p:spPr>
          <a:xfrm>
            <a:off x="316105" y="400355"/>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0997CCC-07B5-6185-EA6C-1567909EC42F}"/>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a:extLst>
              <a:ext uri="{FF2B5EF4-FFF2-40B4-BE49-F238E27FC236}">
                <a16:creationId xmlns:a16="http://schemas.microsoft.com/office/drawing/2014/main" id="{2CF74A0E-D542-357F-DBCC-B4295F6B1C2B}"/>
              </a:ext>
            </a:extLst>
          </p:cNvPr>
          <p:cNvPicPr>
            <a:picLocks noChangeAspect="1"/>
          </p:cNvPicPr>
          <p:nvPr/>
        </p:nvPicPr>
        <p:blipFill>
          <a:blip r:embed="rId4"/>
          <a:stretch>
            <a:fillRect/>
          </a:stretch>
        </p:blipFill>
        <p:spPr>
          <a:xfrm>
            <a:off x="432591" y="511618"/>
            <a:ext cx="432000" cy="432000"/>
          </a:xfrm>
          <a:prstGeom prst="rect">
            <a:avLst/>
          </a:prstGeom>
        </p:spPr>
      </p:pic>
    </p:spTree>
    <p:extLst>
      <p:ext uri="{BB962C8B-B14F-4D97-AF65-F5344CB8AC3E}">
        <p14:creationId xmlns:p14="http://schemas.microsoft.com/office/powerpoint/2010/main" val="3933829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56F56-FFC6-B06F-6B48-87CAB472CD04}"/>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CC39B1C6-4E28-4967-ADA4-424D1818FFBC}"/>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grpSp>
        <p:nvGrpSpPr>
          <p:cNvPr id="69" name="Group 46">
            <a:extLst>
              <a:ext uri="{FF2B5EF4-FFF2-40B4-BE49-F238E27FC236}">
                <a16:creationId xmlns:a16="http://schemas.microsoft.com/office/drawing/2014/main" id="{681DD41A-1B7D-6901-CB27-FAF072759AD6}"/>
              </a:ext>
            </a:extLst>
          </p:cNvPr>
          <p:cNvGrpSpPr>
            <a:grpSpLocks/>
          </p:cNvGrpSpPr>
          <p:nvPr/>
        </p:nvGrpSpPr>
        <p:grpSpPr bwMode="auto">
          <a:xfrm>
            <a:off x="3256155" y="3124200"/>
            <a:ext cx="2895600" cy="1676400"/>
            <a:chOff x="2016" y="1968"/>
            <a:chExt cx="1824" cy="1056"/>
          </a:xfrm>
        </p:grpSpPr>
        <p:sp>
          <p:nvSpPr>
            <p:cNvPr id="70" name="Line 47">
              <a:extLst>
                <a:ext uri="{FF2B5EF4-FFF2-40B4-BE49-F238E27FC236}">
                  <a16:creationId xmlns:a16="http://schemas.microsoft.com/office/drawing/2014/main" id="{AA082065-077B-C3DA-3920-12387D9A2CAD}"/>
                </a:ext>
              </a:extLst>
            </p:cNvPr>
            <p:cNvSpPr>
              <a:spLocks noChangeShapeType="1"/>
            </p:cNvSpPr>
            <p:nvPr/>
          </p:nvSpPr>
          <p:spPr bwMode="auto">
            <a:xfrm>
              <a:off x="2400" y="1968"/>
              <a:ext cx="1008" cy="0"/>
            </a:xfrm>
            <a:prstGeom prst="line">
              <a:avLst/>
            </a:prstGeom>
            <a:noFill/>
            <a:ln w="28575">
              <a:solidFill>
                <a:schemeClr val="bg1"/>
              </a:solidFill>
              <a:round/>
              <a:headEnd/>
              <a:tailEnd/>
            </a:ln>
          </p:spPr>
          <p:txBody>
            <a:bodyPr wrap="none" anchor="ctr"/>
            <a:lstStyle/>
            <a:p>
              <a:endParaRPr lang="en-GB" noProof="0" dirty="0">
                <a:solidFill>
                  <a:schemeClr val="bg1"/>
                </a:solidFill>
              </a:endParaRPr>
            </a:p>
          </p:txBody>
        </p:sp>
        <p:sp>
          <p:nvSpPr>
            <p:cNvPr id="71" name="Line 48">
              <a:extLst>
                <a:ext uri="{FF2B5EF4-FFF2-40B4-BE49-F238E27FC236}">
                  <a16:creationId xmlns:a16="http://schemas.microsoft.com/office/drawing/2014/main" id="{C248389D-1DCE-9FE6-971F-860D371FB1DE}"/>
                </a:ext>
              </a:extLst>
            </p:cNvPr>
            <p:cNvSpPr>
              <a:spLocks noChangeShapeType="1"/>
            </p:cNvSpPr>
            <p:nvPr/>
          </p:nvSpPr>
          <p:spPr bwMode="auto">
            <a:xfrm flipH="1">
              <a:off x="2016" y="1968"/>
              <a:ext cx="384" cy="1056"/>
            </a:xfrm>
            <a:prstGeom prst="line">
              <a:avLst/>
            </a:prstGeom>
            <a:noFill/>
            <a:ln w="28575">
              <a:solidFill>
                <a:schemeClr val="bg1"/>
              </a:solidFill>
              <a:round/>
              <a:headEnd/>
              <a:tailEnd/>
            </a:ln>
          </p:spPr>
          <p:txBody>
            <a:bodyPr wrap="none" anchor="ctr"/>
            <a:lstStyle/>
            <a:p>
              <a:endParaRPr lang="en-GB" noProof="0" dirty="0">
                <a:solidFill>
                  <a:schemeClr val="bg1"/>
                </a:solidFill>
              </a:endParaRPr>
            </a:p>
          </p:txBody>
        </p:sp>
        <p:sp>
          <p:nvSpPr>
            <p:cNvPr id="72" name="Line 49">
              <a:extLst>
                <a:ext uri="{FF2B5EF4-FFF2-40B4-BE49-F238E27FC236}">
                  <a16:creationId xmlns:a16="http://schemas.microsoft.com/office/drawing/2014/main" id="{76854DC3-0A90-9903-3A38-029532EF493E}"/>
                </a:ext>
              </a:extLst>
            </p:cNvPr>
            <p:cNvSpPr>
              <a:spLocks noChangeShapeType="1"/>
            </p:cNvSpPr>
            <p:nvPr/>
          </p:nvSpPr>
          <p:spPr bwMode="auto">
            <a:xfrm>
              <a:off x="2016" y="3024"/>
              <a:ext cx="1824" cy="0"/>
            </a:xfrm>
            <a:prstGeom prst="line">
              <a:avLst/>
            </a:prstGeom>
            <a:noFill/>
            <a:ln w="28575">
              <a:solidFill>
                <a:schemeClr val="bg1"/>
              </a:solidFill>
              <a:round/>
              <a:headEnd/>
              <a:tailEnd/>
            </a:ln>
          </p:spPr>
          <p:txBody>
            <a:bodyPr wrap="none" anchor="ctr"/>
            <a:lstStyle/>
            <a:p>
              <a:endParaRPr lang="en-GB" noProof="0" dirty="0">
                <a:solidFill>
                  <a:schemeClr val="bg1"/>
                </a:solidFill>
              </a:endParaRPr>
            </a:p>
          </p:txBody>
        </p:sp>
        <p:sp>
          <p:nvSpPr>
            <p:cNvPr id="73" name="Line 50">
              <a:extLst>
                <a:ext uri="{FF2B5EF4-FFF2-40B4-BE49-F238E27FC236}">
                  <a16:creationId xmlns:a16="http://schemas.microsoft.com/office/drawing/2014/main" id="{989D4118-6232-317E-7649-09F8142F9320}"/>
                </a:ext>
              </a:extLst>
            </p:cNvPr>
            <p:cNvSpPr>
              <a:spLocks noChangeShapeType="1"/>
            </p:cNvSpPr>
            <p:nvPr/>
          </p:nvSpPr>
          <p:spPr bwMode="auto">
            <a:xfrm>
              <a:off x="3408" y="1968"/>
              <a:ext cx="432" cy="1056"/>
            </a:xfrm>
            <a:prstGeom prst="line">
              <a:avLst/>
            </a:prstGeom>
            <a:noFill/>
            <a:ln w="28575">
              <a:solidFill>
                <a:schemeClr val="bg1"/>
              </a:solidFill>
              <a:round/>
              <a:headEnd/>
              <a:tailEnd/>
            </a:ln>
          </p:spPr>
          <p:txBody>
            <a:bodyPr wrap="none" anchor="ctr"/>
            <a:lstStyle/>
            <a:p>
              <a:endParaRPr lang="en-GB" noProof="0" dirty="0">
                <a:solidFill>
                  <a:schemeClr val="bg1"/>
                </a:solidFill>
              </a:endParaRPr>
            </a:p>
          </p:txBody>
        </p:sp>
      </p:grpSp>
      <p:sp>
        <p:nvSpPr>
          <p:cNvPr id="20" name="Rectangle 19">
            <a:extLst>
              <a:ext uri="{FF2B5EF4-FFF2-40B4-BE49-F238E27FC236}">
                <a16:creationId xmlns:a16="http://schemas.microsoft.com/office/drawing/2014/main" id="{37B65E54-F22A-084C-2B81-E39E7BAB2A01}"/>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pic>
        <p:nvPicPr>
          <p:cNvPr id="24" name="Picture 2" descr="Athens University of Economics and Business">
            <a:extLst>
              <a:ext uri="{FF2B5EF4-FFF2-40B4-BE49-F238E27FC236}">
                <a16:creationId xmlns:a16="http://schemas.microsoft.com/office/drawing/2014/main" id="{711FCDD9-A5AE-9C0B-BBA6-2964274F2B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53B17AD5-4E85-C98C-6743-AF13E6EC43B5}"/>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75" name="Title 1">
            <a:extLst>
              <a:ext uri="{FF2B5EF4-FFF2-40B4-BE49-F238E27FC236}">
                <a16:creationId xmlns:a16="http://schemas.microsoft.com/office/drawing/2014/main" id="{E71ED686-F772-D4F1-BADB-F1B060BD135E}"/>
              </a:ext>
            </a:extLst>
          </p:cNvPr>
          <p:cNvSpPr>
            <a:spLocks noGrp="1"/>
          </p:cNvSpPr>
          <p:nvPr>
            <p:ph type="title"/>
          </p:nvPr>
        </p:nvSpPr>
        <p:spPr>
          <a:xfrm>
            <a:off x="2026610" y="241666"/>
            <a:ext cx="5090777" cy="755263"/>
          </a:xfrm>
        </p:spPr>
        <p:txBody>
          <a:bodyPr>
            <a:normAutofit/>
          </a:bodyPr>
          <a:lstStyle/>
          <a:p>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Culture Gap - Exercise</a:t>
            </a:r>
          </a:p>
        </p:txBody>
      </p:sp>
      <p:grpSp>
        <p:nvGrpSpPr>
          <p:cNvPr id="2" name="Group 2">
            <a:extLst>
              <a:ext uri="{FF2B5EF4-FFF2-40B4-BE49-F238E27FC236}">
                <a16:creationId xmlns:a16="http://schemas.microsoft.com/office/drawing/2014/main" id="{E53939DF-E6FB-6E1E-52B2-7AF5DA89B889}"/>
              </a:ext>
            </a:extLst>
          </p:cNvPr>
          <p:cNvGrpSpPr>
            <a:grpSpLocks/>
          </p:cNvGrpSpPr>
          <p:nvPr/>
        </p:nvGrpSpPr>
        <p:grpSpPr bwMode="auto">
          <a:xfrm>
            <a:off x="1676400" y="1219200"/>
            <a:ext cx="6172200" cy="4420278"/>
            <a:chOff x="576" y="1248"/>
            <a:chExt cx="2544" cy="2448"/>
          </a:xfrm>
        </p:grpSpPr>
        <p:sp>
          <p:nvSpPr>
            <p:cNvPr id="7" name="Rectangle 3">
              <a:extLst>
                <a:ext uri="{FF2B5EF4-FFF2-40B4-BE49-F238E27FC236}">
                  <a16:creationId xmlns:a16="http://schemas.microsoft.com/office/drawing/2014/main" id="{3345E157-B0F3-A93A-F93B-5BC4C618B392}"/>
                </a:ext>
              </a:extLst>
            </p:cNvPr>
            <p:cNvSpPr>
              <a:spLocks noChangeArrowheads="1"/>
            </p:cNvSpPr>
            <p:nvPr/>
          </p:nvSpPr>
          <p:spPr bwMode="auto">
            <a:xfrm>
              <a:off x="706" y="1317"/>
              <a:ext cx="2256" cy="2256"/>
            </a:xfrm>
            <a:prstGeom prst="rect">
              <a:avLst/>
            </a:prstGeom>
            <a:noFill/>
            <a:ln w="9525">
              <a:solidFill>
                <a:schemeClr val="bg1"/>
              </a:solidFill>
              <a:miter lim="800000"/>
              <a:headEnd/>
              <a:tailEnd/>
            </a:ln>
          </p:spPr>
          <p:txBody>
            <a:bodyPr wrap="none" anchor="ctr"/>
            <a:lstStyle/>
            <a:p>
              <a:endParaRPr lang="en-GB" sz="1800" noProof="0" dirty="0">
                <a:solidFill>
                  <a:schemeClr val="bg1"/>
                </a:solidFill>
              </a:endParaRPr>
            </a:p>
          </p:txBody>
        </p:sp>
        <p:sp>
          <p:nvSpPr>
            <p:cNvPr id="16" name="Line 4">
              <a:extLst>
                <a:ext uri="{FF2B5EF4-FFF2-40B4-BE49-F238E27FC236}">
                  <a16:creationId xmlns:a16="http://schemas.microsoft.com/office/drawing/2014/main" id="{9B7DE621-377D-BEED-EDFE-70339342A5E5}"/>
                </a:ext>
              </a:extLst>
            </p:cNvPr>
            <p:cNvSpPr>
              <a:spLocks noChangeShapeType="1"/>
            </p:cNvSpPr>
            <p:nvPr/>
          </p:nvSpPr>
          <p:spPr bwMode="auto">
            <a:xfrm>
              <a:off x="1824" y="1248"/>
              <a:ext cx="0" cy="2448"/>
            </a:xfrm>
            <a:prstGeom prst="line">
              <a:avLst/>
            </a:prstGeom>
            <a:noFill/>
            <a:ln w="28575">
              <a:solidFill>
                <a:schemeClr val="bg1"/>
              </a:solidFill>
              <a:round/>
              <a:headEnd type="triangle" w="med" len="med"/>
              <a:tailEnd type="triangle" w="med" len="med"/>
            </a:ln>
          </p:spPr>
          <p:txBody>
            <a:bodyPr/>
            <a:lstStyle/>
            <a:p>
              <a:endParaRPr lang="en-GB" noProof="0" dirty="0">
                <a:solidFill>
                  <a:schemeClr val="bg1"/>
                </a:solidFill>
              </a:endParaRPr>
            </a:p>
          </p:txBody>
        </p:sp>
        <p:sp>
          <p:nvSpPr>
            <p:cNvPr id="28" name="Line 5">
              <a:extLst>
                <a:ext uri="{FF2B5EF4-FFF2-40B4-BE49-F238E27FC236}">
                  <a16:creationId xmlns:a16="http://schemas.microsoft.com/office/drawing/2014/main" id="{83817A3B-C6A3-C7C7-F73C-F385F2ABF877}"/>
                </a:ext>
              </a:extLst>
            </p:cNvPr>
            <p:cNvSpPr>
              <a:spLocks noChangeShapeType="1"/>
            </p:cNvSpPr>
            <p:nvPr/>
          </p:nvSpPr>
          <p:spPr bwMode="auto">
            <a:xfrm>
              <a:off x="576" y="2448"/>
              <a:ext cx="2544" cy="0"/>
            </a:xfrm>
            <a:prstGeom prst="line">
              <a:avLst/>
            </a:prstGeom>
            <a:noFill/>
            <a:ln w="28575">
              <a:solidFill>
                <a:schemeClr val="bg1"/>
              </a:solidFill>
              <a:round/>
              <a:headEnd type="triangle" w="med" len="med"/>
              <a:tailEnd type="triangle" w="med" len="med"/>
            </a:ln>
          </p:spPr>
          <p:txBody>
            <a:bodyPr/>
            <a:lstStyle/>
            <a:p>
              <a:endParaRPr lang="en-GB" noProof="0" dirty="0">
                <a:solidFill>
                  <a:schemeClr val="bg1"/>
                </a:solidFill>
              </a:endParaRPr>
            </a:p>
          </p:txBody>
        </p:sp>
        <p:grpSp>
          <p:nvGrpSpPr>
            <p:cNvPr id="29" name="Group 6">
              <a:extLst>
                <a:ext uri="{FF2B5EF4-FFF2-40B4-BE49-F238E27FC236}">
                  <a16:creationId xmlns:a16="http://schemas.microsoft.com/office/drawing/2014/main" id="{F4564CA9-6A7E-F2C8-B603-C571AFF6D8E3}"/>
                </a:ext>
              </a:extLst>
            </p:cNvPr>
            <p:cNvGrpSpPr>
              <a:grpSpLocks/>
            </p:cNvGrpSpPr>
            <p:nvPr/>
          </p:nvGrpSpPr>
          <p:grpSpPr bwMode="auto">
            <a:xfrm>
              <a:off x="706" y="1324"/>
              <a:ext cx="2256" cy="2256"/>
              <a:chOff x="706" y="1324"/>
              <a:chExt cx="2256" cy="2256"/>
            </a:xfrm>
          </p:grpSpPr>
          <p:grpSp>
            <p:nvGrpSpPr>
              <p:cNvPr id="57" name="Group 7">
                <a:extLst>
                  <a:ext uri="{FF2B5EF4-FFF2-40B4-BE49-F238E27FC236}">
                    <a16:creationId xmlns:a16="http://schemas.microsoft.com/office/drawing/2014/main" id="{BB5B563D-940A-20B1-A749-851471C8DCD3}"/>
                  </a:ext>
                </a:extLst>
              </p:cNvPr>
              <p:cNvGrpSpPr>
                <a:grpSpLocks/>
              </p:cNvGrpSpPr>
              <p:nvPr/>
            </p:nvGrpSpPr>
            <p:grpSpPr bwMode="auto">
              <a:xfrm>
                <a:off x="706" y="1324"/>
                <a:ext cx="2256" cy="2256"/>
                <a:chOff x="706" y="1324"/>
                <a:chExt cx="2256" cy="2256"/>
              </a:xfrm>
            </p:grpSpPr>
            <p:sp>
              <p:nvSpPr>
                <p:cNvPr id="63" name="Line 8">
                  <a:extLst>
                    <a:ext uri="{FF2B5EF4-FFF2-40B4-BE49-F238E27FC236}">
                      <a16:creationId xmlns:a16="http://schemas.microsoft.com/office/drawing/2014/main" id="{74B04019-76E3-FF29-60AA-409C1662FB08}"/>
                    </a:ext>
                  </a:extLst>
                </p:cNvPr>
                <p:cNvSpPr>
                  <a:spLocks noChangeShapeType="1"/>
                </p:cNvSpPr>
                <p:nvPr/>
              </p:nvSpPr>
              <p:spPr bwMode="auto">
                <a:xfrm>
                  <a:off x="706" y="1324"/>
                  <a:ext cx="2256" cy="2256"/>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64" name="Line 9">
                  <a:extLst>
                    <a:ext uri="{FF2B5EF4-FFF2-40B4-BE49-F238E27FC236}">
                      <a16:creationId xmlns:a16="http://schemas.microsoft.com/office/drawing/2014/main" id="{B07B5472-8AAF-4E9F-C336-719FBD985E14}"/>
                    </a:ext>
                  </a:extLst>
                </p:cNvPr>
                <p:cNvSpPr>
                  <a:spLocks noChangeShapeType="1"/>
                </p:cNvSpPr>
                <p:nvPr/>
              </p:nvSpPr>
              <p:spPr bwMode="auto">
                <a:xfrm flipH="1">
                  <a:off x="1584" y="2256"/>
                  <a:ext cx="48"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65" name="Line 10">
                  <a:extLst>
                    <a:ext uri="{FF2B5EF4-FFF2-40B4-BE49-F238E27FC236}">
                      <a16:creationId xmlns:a16="http://schemas.microsoft.com/office/drawing/2014/main" id="{CBEEFEE2-69CD-F140-509F-CB8834060F7B}"/>
                    </a:ext>
                  </a:extLst>
                </p:cNvPr>
                <p:cNvSpPr>
                  <a:spLocks noChangeShapeType="1"/>
                </p:cNvSpPr>
                <p:nvPr/>
              </p:nvSpPr>
              <p:spPr bwMode="auto">
                <a:xfrm flipH="1">
                  <a:off x="1392" y="2064"/>
                  <a:ext cx="48"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66" name="Line 11">
                  <a:extLst>
                    <a:ext uri="{FF2B5EF4-FFF2-40B4-BE49-F238E27FC236}">
                      <a16:creationId xmlns:a16="http://schemas.microsoft.com/office/drawing/2014/main" id="{4312ACF7-1949-E398-3934-93BA5E6252F9}"/>
                    </a:ext>
                  </a:extLst>
                </p:cNvPr>
                <p:cNvSpPr>
                  <a:spLocks noChangeShapeType="1"/>
                </p:cNvSpPr>
                <p:nvPr/>
              </p:nvSpPr>
              <p:spPr bwMode="auto">
                <a:xfrm flipH="1">
                  <a:off x="1200" y="1872"/>
                  <a:ext cx="48"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67" name="Line 12">
                  <a:extLst>
                    <a:ext uri="{FF2B5EF4-FFF2-40B4-BE49-F238E27FC236}">
                      <a16:creationId xmlns:a16="http://schemas.microsoft.com/office/drawing/2014/main" id="{23739D9F-F456-096F-19BD-91D545E69346}"/>
                    </a:ext>
                  </a:extLst>
                </p:cNvPr>
                <p:cNvSpPr>
                  <a:spLocks noChangeShapeType="1"/>
                </p:cNvSpPr>
                <p:nvPr/>
              </p:nvSpPr>
              <p:spPr bwMode="auto">
                <a:xfrm flipH="1">
                  <a:off x="1008" y="1680"/>
                  <a:ext cx="48"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68" name="Line 13">
                  <a:extLst>
                    <a:ext uri="{FF2B5EF4-FFF2-40B4-BE49-F238E27FC236}">
                      <a16:creationId xmlns:a16="http://schemas.microsoft.com/office/drawing/2014/main" id="{F7572A09-6CF5-57CF-CDD7-CE18769FAC79}"/>
                    </a:ext>
                  </a:extLst>
                </p:cNvPr>
                <p:cNvSpPr>
                  <a:spLocks noChangeShapeType="1"/>
                </p:cNvSpPr>
                <p:nvPr/>
              </p:nvSpPr>
              <p:spPr bwMode="auto">
                <a:xfrm flipH="1">
                  <a:off x="816" y="1488"/>
                  <a:ext cx="48" cy="0"/>
                </a:xfrm>
                <a:prstGeom prst="line">
                  <a:avLst/>
                </a:prstGeom>
                <a:noFill/>
                <a:ln w="9525">
                  <a:solidFill>
                    <a:schemeClr val="bg1"/>
                  </a:solidFill>
                  <a:round/>
                  <a:headEnd/>
                  <a:tailEnd/>
                </a:ln>
              </p:spPr>
              <p:txBody>
                <a:bodyPr/>
                <a:lstStyle/>
                <a:p>
                  <a:endParaRPr lang="en-GB" noProof="0" dirty="0">
                    <a:solidFill>
                      <a:schemeClr val="bg1"/>
                    </a:solidFill>
                  </a:endParaRPr>
                </a:p>
              </p:txBody>
            </p:sp>
          </p:grpSp>
          <p:sp>
            <p:nvSpPr>
              <p:cNvPr id="58" name="Line 14">
                <a:extLst>
                  <a:ext uri="{FF2B5EF4-FFF2-40B4-BE49-F238E27FC236}">
                    <a16:creationId xmlns:a16="http://schemas.microsoft.com/office/drawing/2014/main" id="{535EB8C9-983B-5DEF-5BEB-AF11E61239C7}"/>
                  </a:ext>
                </a:extLst>
              </p:cNvPr>
              <p:cNvSpPr>
                <a:spLocks noChangeShapeType="1"/>
              </p:cNvSpPr>
              <p:nvPr/>
            </p:nvSpPr>
            <p:spPr bwMode="auto">
              <a:xfrm>
                <a:off x="2016" y="2640"/>
                <a:ext cx="96"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59" name="Line 15">
                <a:extLst>
                  <a:ext uri="{FF2B5EF4-FFF2-40B4-BE49-F238E27FC236}">
                    <a16:creationId xmlns:a16="http://schemas.microsoft.com/office/drawing/2014/main" id="{9302F083-F9B8-8550-ED87-5CC0EC61B8D3}"/>
                  </a:ext>
                </a:extLst>
              </p:cNvPr>
              <p:cNvSpPr>
                <a:spLocks noChangeShapeType="1"/>
              </p:cNvSpPr>
              <p:nvPr/>
            </p:nvSpPr>
            <p:spPr bwMode="auto">
              <a:xfrm>
                <a:off x="2784" y="3408"/>
                <a:ext cx="96"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60" name="Line 16">
                <a:extLst>
                  <a:ext uri="{FF2B5EF4-FFF2-40B4-BE49-F238E27FC236}">
                    <a16:creationId xmlns:a16="http://schemas.microsoft.com/office/drawing/2014/main" id="{88257E30-53CA-F786-85AB-152556ACB8D5}"/>
                  </a:ext>
                </a:extLst>
              </p:cNvPr>
              <p:cNvSpPr>
                <a:spLocks noChangeShapeType="1"/>
              </p:cNvSpPr>
              <p:nvPr/>
            </p:nvSpPr>
            <p:spPr bwMode="auto">
              <a:xfrm>
                <a:off x="2400" y="3024"/>
                <a:ext cx="96"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61" name="Line 17">
                <a:extLst>
                  <a:ext uri="{FF2B5EF4-FFF2-40B4-BE49-F238E27FC236}">
                    <a16:creationId xmlns:a16="http://schemas.microsoft.com/office/drawing/2014/main" id="{98F1F5F1-DE1F-2D5A-0D5E-DD01E03A4573}"/>
                  </a:ext>
                </a:extLst>
              </p:cNvPr>
              <p:cNvSpPr>
                <a:spLocks noChangeShapeType="1"/>
              </p:cNvSpPr>
              <p:nvPr/>
            </p:nvSpPr>
            <p:spPr bwMode="auto">
              <a:xfrm>
                <a:off x="2592" y="3216"/>
                <a:ext cx="96"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62" name="Line 18">
                <a:extLst>
                  <a:ext uri="{FF2B5EF4-FFF2-40B4-BE49-F238E27FC236}">
                    <a16:creationId xmlns:a16="http://schemas.microsoft.com/office/drawing/2014/main" id="{40A10C1B-9F3F-A2E7-360B-C011336A2EF5}"/>
                  </a:ext>
                </a:extLst>
              </p:cNvPr>
              <p:cNvSpPr>
                <a:spLocks noChangeShapeType="1"/>
              </p:cNvSpPr>
              <p:nvPr/>
            </p:nvSpPr>
            <p:spPr bwMode="auto">
              <a:xfrm>
                <a:off x="2208" y="2832"/>
                <a:ext cx="96" cy="0"/>
              </a:xfrm>
              <a:prstGeom prst="line">
                <a:avLst/>
              </a:prstGeom>
              <a:noFill/>
              <a:ln w="9525">
                <a:solidFill>
                  <a:schemeClr val="bg1"/>
                </a:solidFill>
                <a:round/>
                <a:headEnd/>
                <a:tailEnd/>
              </a:ln>
            </p:spPr>
            <p:txBody>
              <a:bodyPr/>
              <a:lstStyle/>
              <a:p>
                <a:endParaRPr lang="en-GB" noProof="0" dirty="0">
                  <a:solidFill>
                    <a:schemeClr val="bg1"/>
                  </a:solidFill>
                </a:endParaRPr>
              </a:p>
            </p:txBody>
          </p:sp>
        </p:grpSp>
        <p:sp>
          <p:nvSpPr>
            <p:cNvPr id="30" name="Text Box 19">
              <a:extLst>
                <a:ext uri="{FF2B5EF4-FFF2-40B4-BE49-F238E27FC236}">
                  <a16:creationId xmlns:a16="http://schemas.microsoft.com/office/drawing/2014/main" id="{DCAC83B2-8351-B8CF-8FD4-14D8EE7D73DC}"/>
                </a:ext>
              </a:extLst>
            </p:cNvPr>
            <p:cNvSpPr txBox="1">
              <a:spLocks noChangeArrowheads="1"/>
            </p:cNvSpPr>
            <p:nvPr/>
          </p:nvSpPr>
          <p:spPr bwMode="auto">
            <a:xfrm>
              <a:off x="1851" y="2597"/>
              <a:ext cx="134" cy="136"/>
            </a:xfrm>
            <a:prstGeom prst="rect">
              <a:avLst/>
            </a:prstGeom>
            <a:noFill/>
            <a:ln w="9525">
              <a:solidFill>
                <a:schemeClr val="bg1"/>
              </a:solidFill>
              <a:miter lim="800000"/>
              <a:headEnd/>
              <a:tailEnd/>
            </a:ln>
          </p:spPr>
          <p:txBody>
            <a:bodyPr wrap="none">
              <a:spAutoFit/>
            </a:bodyPr>
            <a:lstStyle/>
            <a:p>
              <a:r>
                <a:rPr lang="en-GB" sz="1000" noProof="0" dirty="0">
                  <a:solidFill>
                    <a:schemeClr val="bg1"/>
                  </a:solidFill>
                  <a:latin typeface="Tahoma" charset="0"/>
                </a:rPr>
                <a:t>10</a:t>
              </a:r>
            </a:p>
          </p:txBody>
        </p:sp>
        <p:sp>
          <p:nvSpPr>
            <p:cNvPr id="31" name="Text Box 20">
              <a:extLst>
                <a:ext uri="{FF2B5EF4-FFF2-40B4-BE49-F238E27FC236}">
                  <a16:creationId xmlns:a16="http://schemas.microsoft.com/office/drawing/2014/main" id="{0B0F9252-CD25-8D7F-28AE-57A30D82D985}"/>
                </a:ext>
              </a:extLst>
            </p:cNvPr>
            <p:cNvSpPr txBox="1">
              <a:spLocks noChangeArrowheads="1"/>
            </p:cNvSpPr>
            <p:nvPr/>
          </p:nvSpPr>
          <p:spPr bwMode="auto">
            <a:xfrm>
              <a:off x="2030" y="2790"/>
              <a:ext cx="134" cy="136"/>
            </a:xfrm>
            <a:prstGeom prst="rect">
              <a:avLst/>
            </a:prstGeom>
            <a:noFill/>
            <a:ln w="9525">
              <a:solidFill>
                <a:schemeClr val="bg1"/>
              </a:solidFill>
              <a:miter lim="800000"/>
              <a:headEnd/>
              <a:tailEnd/>
            </a:ln>
          </p:spPr>
          <p:txBody>
            <a:bodyPr wrap="none">
              <a:spAutoFit/>
            </a:bodyPr>
            <a:lstStyle/>
            <a:p>
              <a:r>
                <a:rPr lang="en-GB" sz="1000" noProof="0" dirty="0">
                  <a:solidFill>
                    <a:schemeClr val="bg1"/>
                  </a:solidFill>
                  <a:latin typeface="Tahoma" charset="0"/>
                </a:rPr>
                <a:t>20</a:t>
              </a:r>
            </a:p>
          </p:txBody>
        </p:sp>
        <p:sp>
          <p:nvSpPr>
            <p:cNvPr id="32" name="Text Box 21">
              <a:extLst>
                <a:ext uri="{FF2B5EF4-FFF2-40B4-BE49-F238E27FC236}">
                  <a16:creationId xmlns:a16="http://schemas.microsoft.com/office/drawing/2014/main" id="{B4C240F1-1F42-E188-51CB-62F47D68B993}"/>
                </a:ext>
              </a:extLst>
            </p:cNvPr>
            <p:cNvSpPr txBox="1">
              <a:spLocks noChangeArrowheads="1"/>
            </p:cNvSpPr>
            <p:nvPr/>
          </p:nvSpPr>
          <p:spPr bwMode="auto">
            <a:xfrm>
              <a:off x="2237" y="2983"/>
              <a:ext cx="134" cy="136"/>
            </a:xfrm>
            <a:prstGeom prst="rect">
              <a:avLst/>
            </a:prstGeom>
            <a:noFill/>
            <a:ln w="9525">
              <a:solidFill>
                <a:schemeClr val="bg1"/>
              </a:solidFill>
              <a:miter lim="800000"/>
              <a:headEnd/>
              <a:tailEnd/>
            </a:ln>
          </p:spPr>
          <p:txBody>
            <a:bodyPr wrap="none">
              <a:spAutoFit/>
            </a:bodyPr>
            <a:lstStyle/>
            <a:p>
              <a:r>
                <a:rPr lang="en-GB" sz="1000" noProof="0" dirty="0">
                  <a:solidFill>
                    <a:schemeClr val="bg1"/>
                  </a:solidFill>
                  <a:latin typeface="Tahoma" charset="0"/>
                </a:rPr>
                <a:t>30</a:t>
              </a:r>
            </a:p>
          </p:txBody>
        </p:sp>
        <p:sp>
          <p:nvSpPr>
            <p:cNvPr id="33" name="Text Box 22">
              <a:extLst>
                <a:ext uri="{FF2B5EF4-FFF2-40B4-BE49-F238E27FC236}">
                  <a16:creationId xmlns:a16="http://schemas.microsoft.com/office/drawing/2014/main" id="{45924385-86F2-69D2-EA4D-849D55A71EB7}"/>
                </a:ext>
              </a:extLst>
            </p:cNvPr>
            <p:cNvSpPr txBox="1">
              <a:spLocks noChangeArrowheads="1"/>
            </p:cNvSpPr>
            <p:nvPr/>
          </p:nvSpPr>
          <p:spPr bwMode="auto">
            <a:xfrm>
              <a:off x="2424" y="3176"/>
              <a:ext cx="134" cy="136"/>
            </a:xfrm>
            <a:prstGeom prst="rect">
              <a:avLst/>
            </a:prstGeom>
            <a:noFill/>
            <a:ln w="9525">
              <a:solidFill>
                <a:schemeClr val="bg1"/>
              </a:solidFill>
              <a:miter lim="800000"/>
              <a:headEnd/>
              <a:tailEnd/>
            </a:ln>
          </p:spPr>
          <p:txBody>
            <a:bodyPr wrap="none">
              <a:spAutoFit/>
            </a:bodyPr>
            <a:lstStyle/>
            <a:p>
              <a:r>
                <a:rPr lang="en-GB" sz="1000" noProof="0" dirty="0">
                  <a:solidFill>
                    <a:schemeClr val="bg1"/>
                  </a:solidFill>
                  <a:latin typeface="Tahoma" charset="0"/>
                </a:rPr>
                <a:t>40</a:t>
              </a:r>
            </a:p>
          </p:txBody>
        </p:sp>
        <p:sp>
          <p:nvSpPr>
            <p:cNvPr id="34" name="Text Box 23">
              <a:extLst>
                <a:ext uri="{FF2B5EF4-FFF2-40B4-BE49-F238E27FC236}">
                  <a16:creationId xmlns:a16="http://schemas.microsoft.com/office/drawing/2014/main" id="{E5AB5E06-4186-5F4B-4A5E-360FCA7EFAF2}"/>
                </a:ext>
              </a:extLst>
            </p:cNvPr>
            <p:cNvSpPr txBox="1">
              <a:spLocks noChangeArrowheads="1"/>
            </p:cNvSpPr>
            <p:nvPr/>
          </p:nvSpPr>
          <p:spPr bwMode="auto">
            <a:xfrm>
              <a:off x="2611" y="3369"/>
              <a:ext cx="134" cy="136"/>
            </a:xfrm>
            <a:prstGeom prst="rect">
              <a:avLst/>
            </a:prstGeom>
            <a:noFill/>
            <a:ln w="9525">
              <a:solidFill>
                <a:schemeClr val="bg1"/>
              </a:solidFill>
              <a:miter lim="800000"/>
              <a:headEnd/>
              <a:tailEnd/>
            </a:ln>
          </p:spPr>
          <p:txBody>
            <a:bodyPr wrap="none">
              <a:spAutoFit/>
            </a:bodyPr>
            <a:lstStyle/>
            <a:p>
              <a:r>
                <a:rPr lang="en-GB" sz="1000" noProof="0" dirty="0">
                  <a:solidFill>
                    <a:schemeClr val="bg1"/>
                  </a:solidFill>
                  <a:latin typeface="Tahoma" charset="0"/>
                </a:rPr>
                <a:t>50</a:t>
              </a:r>
            </a:p>
          </p:txBody>
        </p:sp>
        <p:sp>
          <p:nvSpPr>
            <p:cNvPr id="35" name="Text Box 24">
              <a:extLst>
                <a:ext uri="{FF2B5EF4-FFF2-40B4-BE49-F238E27FC236}">
                  <a16:creationId xmlns:a16="http://schemas.microsoft.com/office/drawing/2014/main" id="{7D830E7C-D325-0A7F-F27B-65D58E87D14F}"/>
                </a:ext>
              </a:extLst>
            </p:cNvPr>
            <p:cNvSpPr txBox="1">
              <a:spLocks noChangeArrowheads="1"/>
            </p:cNvSpPr>
            <p:nvPr/>
          </p:nvSpPr>
          <p:spPr bwMode="auto">
            <a:xfrm>
              <a:off x="707" y="1461"/>
              <a:ext cx="134" cy="136"/>
            </a:xfrm>
            <a:prstGeom prst="rect">
              <a:avLst/>
            </a:prstGeom>
            <a:noFill/>
            <a:ln w="9525">
              <a:solidFill>
                <a:schemeClr val="bg1"/>
              </a:solidFill>
              <a:miter lim="800000"/>
              <a:headEnd/>
              <a:tailEnd/>
            </a:ln>
          </p:spPr>
          <p:txBody>
            <a:bodyPr wrap="none">
              <a:spAutoFit/>
            </a:bodyPr>
            <a:lstStyle/>
            <a:p>
              <a:r>
                <a:rPr lang="en-GB" sz="1000" noProof="0" dirty="0">
                  <a:solidFill>
                    <a:schemeClr val="bg1"/>
                  </a:solidFill>
                  <a:latin typeface="Tahoma" charset="0"/>
                </a:rPr>
                <a:t>50</a:t>
              </a:r>
            </a:p>
          </p:txBody>
        </p:sp>
        <p:sp>
          <p:nvSpPr>
            <p:cNvPr id="36" name="Text Box 25">
              <a:extLst>
                <a:ext uri="{FF2B5EF4-FFF2-40B4-BE49-F238E27FC236}">
                  <a16:creationId xmlns:a16="http://schemas.microsoft.com/office/drawing/2014/main" id="{005E9872-8E3D-A0DF-68FD-179EB38031E5}"/>
                </a:ext>
              </a:extLst>
            </p:cNvPr>
            <p:cNvSpPr txBox="1">
              <a:spLocks noChangeArrowheads="1"/>
            </p:cNvSpPr>
            <p:nvPr/>
          </p:nvSpPr>
          <p:spPr bwMode="auto">
            <a:xfrm>
              <a:off x="899" y="1652"/>
              <a:ext cx="134" cy="136"/>
            </a:xfrm>
            <a:prstGeom prst="rect">
              <a:avLst/>
            </a:prstGeom>
            <a:noFill/>
            <a:ln w="9525">
              <a:solidFill>
                <a:schemeClr val="bg1"/>
              </a:solidFill>
              <a:miter lim="800000"/>
              <a:headEnd/>
              <a:tailEnd/>
            </a:ln>
          </p:spPr>
          <p:txBody>
            <a:bodyPr wrap="none">
              <a:spAutoFit/>
            </a:bodyPr>
            <a:lstStyle/>
            <a:p>
              <a:r>
                <a:rPr lang="en-GB" sz="1000" noProof="0" dirty="0">
                  <a:solidFill>
                    <a:schemeClr val="bg1"/>
                  </a:solidFill>
                  <a:latin typeface="Tahoma" charset="0"/>
                </a:rPr>
                <a:t>40</a:t>
              </a:r>
            </a:p>
          </p:txBody>
        </p:sp>
        <p:sp>
          <p:nvSpPr>
            <p:cNvPr id="37" name="Text Box 26">
              <a:extLst>
                <a:ext uri="{FF2B5EF4-FFF2-40B4-BE49-F238E27FC236}">
                  <a16:creationId xmlns:a16="http://schemas.microsoft.com/office/drawing/2014/main" id="{FCA90DB9-E297-9B9B-C660-1F05226800B7}"/>
                </a:ext>
              </a:extLst>
            </p:cNvPr>
            <p:cNvSpPr txBox="1">
              <a:spLocks noChangeArrowheads="1"/>
            </p:cNvSpPr>
            <p:nvPr/>
          </p:nvSpPr>
          <p:spPr bwMode="auto">
            <a:xfrm>
              <a:off x="1104" y="1844"/>
              <a:ext cx="134" cy="136"/>
            </a:xfrm>
            <a:prstGeom prst="rect">
              <a:avLst/>
            </a:prstGeom>
            <a:noFill/>
            <a:ln w="9525">
              <a:solidFill>
                <a:schemeClr val="bg1"/>
              </a:solidFill>
              <a:miter lim="800000"/>
              <a:headEnd/>
              <a:tailEnd/>
            </a:ln>
          </p:spPr>
          <p:txBody>
            <a:bodyPr wrap="none">
              <a:spAutoFit/>
            </a:bodyPr>
            <a:lstStyle/>
            <a:p>
              <a:r>
                <a:rPr lang="en-GB" sz="1000" noProof="0" dirty="0">
                  <a:solidFill>
                    <a:schemeClr val="bg1"/>
                  </a:solidFill>
                  <a:latin typeface="Tahoma" charset="0"/>
                </a:rPr>
                <a:t>30</a:t>
              </a:r>
            </a:p>
          </p:txBody>
        </p:sp>
        <p:sp>
          <p:nvSpPr>
            <p:cNvPr id="38" name="Text Box 27">
              <a:extLst>
                <a:ext uri="{FF2B5EF4-FFF2-40B4-BE49-F238E27FC236}">
                  <a16:creationId xmlns:a16="http://schemas.microsoft.com/office/drawing/2014/main" id="{8ED71F43-42E1-FCA7-020B-492F3E373E3A}"/>
                </a:ext>
              </a:extLst>
            </p:cNvPr>
            <p:cNvSpPr txBox="1">
              <a:spLocks noChangeArrowheads="1"/>
            </p:cNvSpPr>
            <p:nvPr/>
          </p:nvSpPr>
          <p:spPr bwMode="auto">
            <a:xfrm>
              <a:off x="1276" y="2037"/>
              <a:ext cx="134" cy="136"/>
            </a:xfrm>
            <a:prstGeom prst="rect">
              <a:avLst/>
            </a:prstGeom>
            <a:noFill/>
            <a:ln w="9525">
              <a:solidFill>
                <a:schemeClr val="bg1"/>
              </a:solidFill>
              <a:miter lim="800000"/>
              <a:headEnd/>
              <a:tailEnd/>
            </a:ln>
          </p:spPr>
          <p:txBody>
            <a:bodyPr wrap="none">
              <a:spAutoFit/>
            </a:bodyPr>
            <a:lstStyle/>
            <a:p>
              <a:r>
                <a:rPr lang="en-GB" sz="1000" noProof="0" dirty="0">
                  <a:solidFill>
                    <a:schemeClr val="bg1"/>
                  </a:solidFill>
                  <a:latin typeface="Tahoma" charset="0"/>
                </a:rPr>
                <a:t>20</a:t>
              </a:r>
            </a:p>
          </p:txBody>
        </p:sp>
        <p:sp>
          <p:nvSpPr>
            <p:cNvPr id="39" name="Text Box 28">
              <a:extLst>
                <a:ext uri="{FF2B5EF4-FFF2-40B4-BE49-F238E27FC236}">
                  <a16:creationId xmlns:a16="http://schemas.microsoft.com/office/drawing/2014/main" id="{E6CCBB49-8799-A6B0-1D36-2CC3109F93AE}"/>
                </a:ext>
              </a:extLst>
            </p:cNvPr>
            <p:cNvSpPr txBox="1">
              <a:spLocks noChangeArrowheads="1"/>
            </p:cNvSpPr>
            <p:nvPr/>
          </p:nvSpPr>
          <p:spPr bwMode="auto">
            <a:xfrm>
              <a:off x="1474" y="2228"/>
              <a:ext cx="133" cy="136"/>
            </a:xfrm>
            <a:prstGeom prst="rect">
              <a:avLst/>
            </a:prstGeom>
            <a:noFill/>
            <a:ln w="9525">
              <a:solidFill>
                <a:schemeClr val="bg1"/>
              </a:solidFill>
              <a:miter lim="800000"/>
              <a:headEnd/>
              <a:tailEnd/>
            </a:ln>
          </p:spPr>
          <p:txBody>
            <a:bodyPr wrap="none">
              <a:spAutoFit/>
            </a:bodyPr>
            <a:lstStyle/>
            <a:p>
              <a:r>
                <a:rPr lang="en-GB" sz="1000" noProof="0" dirty="0">
                  <a:solidFill>
                    <a:schemeClr val="bg1"/>
                  </a:solidFill>
                  <a:latin typeface="Tahoma" charset="0"/>
                </a:rPr>
                <a:t>10</a:t>
              </a:r>
            </a:p>
          </p:txBody>
        </p:sp>
        <p:sp>
          <p:nvSpPr>
            <p:cNvPr id="40" name="Text Box 29">
              <a:extLst>
                <a:ext uri="{FF2B5EF4-FFF2-40B4-BE49-F238E27FC236}">
                  <a16:creationId xmlns:a16="http://schemas.microsoft.com/office/drawing/2014/main" id="{CBF5930A-81C7-1ADC-7826-91EC0966C72D}"/>
                </a:ext>
              </a:extLst>
            </p:cNvPr>
            <p:cNvSpPr txBox="1">
              <a:spLocks noChangeArrowheads="1"/>
            </p:cNvSpPr>
            <p:nvPr/>
          </p:nvSpPr>
          <p:spPr bwMode="auto">
            <a:xfrm>
              <a:off x="1238" y="1383"/>
              <a:ext cx="582" cy="409"/>
            </a:xfrm>
            <a:prstGeom prst="rect">
              <a:avLst/>
            </a:prstGeom>
            <a:noFill/>
            <a:ln w="9525">
              <a:noFill/>
              <a:miter lim="800000"/>
              <a:headEnd/>
              <a:tailEnd/>
            </a:ln>
          </p:spPr>
          <p:txBody>
            <a:bodyPr wrap="none">
              <a:spAutoFit/>
            </a:bodyPr>
            <a:lstStyle/>
            <a:p>
              <a:pPr algn="r"/>
              <a:r>
                <a:rPr lang="en-GB" sz="14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Emphasis on</a:t>
              </a:r>
            </a:p>
            <a:p>
              <a:pPr algn="r"/>
              <a:r>
                <a:rPr lang="en-GB" sz="14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Human </a:t>
              </a:r>
            </a:p>
            <a:p>
              <a:pPr algn="r"/>
              <a:r>
                <a:rPr lang="en-GB" sz="14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Resources</a:t>
              </a:r>
            </a:p>
          </p:txBody>
        </p:sp>
        <p:sp>
          <p:nvSpPr>
            <p:cNvPr id="41" name="Text Box 30">
              <a:extLst>
                <a:ext uri="{FF2B5EF4-FFF2-40B4-BE49-F238E27FC236}">
                  <a16:creationId xmlns:a16="http://schemas.microsoft.com/office/drawing/2014/main" id="{014224EC-DE0A-4EC1-9E99-4317D14C12F9}"/>
                </a:ext>
              </a:extLst>
            </p:cNvPr>
            <p:cNvSpPr txBox="1">
              <a:spLocks noChangeArrowheads="1"/>
            </p:cNvSpPr>
            <p:nvPr/>
          </p:nvSpPr>
          <p:spPr bwMode="auto">
            <a:xfrm>
              <a:off x="1828" y="1500"/>
              <a:ext cx="473" cy="170"/>
            </a:xfrm>
            <a:prstGeom prst="rect">
              <a:avLst/>
            </a:prstGeom>
            <a:noFill/>
            <a:ln w="9525">
              <a:noFill/>
              <a:miter lim="800000"/>
              <a:headEnd/>
              <a:tailEnd/>
            </a:ln>
          </p:spPr>
          <p:txBody>
            <a:bodyPr wrap="none">
              <a:spAutoFit/>
            </a:bodyPr>
            <a:lstStyle/>
            <a:p>
              <a:r>
                <a:rPr lang="en-GB" sz="14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Innovation</a:t>
              </a:r>
            </a:p>
          </p:txBody>
        </p:sp>
        <p:sp>
          <p:nvSpPr>
            <p:cNvPr id="42" name="Text Box 31">
              <a:extLst>
                <a:ext uri="{FF2B5EF4-FFF2-40B4-BE49-F238E27FC236}">
                  <a16:creationId xmlns:a16="http://schemas.microsoft.com/office/drawing/2014/main" id="{B724A386-6063-5AED-CD0A-B6C741444704}"/>
                </a:ext>
              </a:extLst>
            </p:cNvPr>
            <p:cNvSpPr txBox="1">
              <a:spLocks noChangeArrowheads="1"/>
            </p:cNvSpPr>
            <p:nvPr/>
          </p:nvSpPr>
          <p:spPr bwMode="auto">
            <a:xfrm>
              <a:off x="1190" y="3250"/>
              <a:ext cx="629" cy="290"/>
            </a:xfrm>
            <a:prstGeom prst="rect">
              <a:avLst/>
            </a:prstGeom>
            <a:noFill/>
            <a:ln w="9525">
              <a:noFill/>
              <a:miter lim="800000"/>
              <a:headEnd/>
              <a:tailEnd/>
            </a:ln>
          </p:spPr>
          <p:txBody>
            <a:bodyPr wrap="none">
              <a:spAutoFit/>
            </a:bodyPr>
            <a:lstStyle/>
            <a:p>
              <a:pPr algn="r"/>
              <a:r>
                <a:rPr lang="en-GB" sz="14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Bureaucratic</a:t>
              </a:r>
            </a:p>
            <a:p>
              <a:pPr algn="r"/>
              <a:r>
                <a:rPr lang="en-GB" sz="14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Model </a:t>
              </a:r>
            </a:p>
          </p:txBody>
        </p:sp>
        <p:sp>
          <p:nvSpPr>
            <p:cNvPr id="43" name="Text Box 32">
              <a:extLst>
                <a:ext uri="{FF2B5EF4-FFF2-40B4-BE49-F238E27FC236}">
                  <a16:creationId xmlns:a16="http://schemas.microsoft.com/office/drawing/2014/main" id="{1C9D180B-BD1E-5923-CDA8-C7FEAFBBD257}"/>
                </a:ext>
              </a:extLst>
            </p:cNvPr>
            <p:cNvSpPr txBox="1">
              <a:spLocks noChangeArrowheads="1"/>
            </p:cNvSpPr>
            <p:nvPr/>
          </p:nvSpPr>
          <p:spPr bwMode="auto">
            <a:xfrm>
              <a:off x="1834" y="3263"/>
              <a:ext cx="732" cy="290"/>
            </a:xfrm>
            <a:prstGeom prst="rect">
              <a:avLst/>
            </a:prstGeom>
            <a:noFill/>
            <a:ln w="9525">
              <a:noFill/>
              <a:miter lim="800000"/>
              <a:headEnd/>
              <a:tailEnd/>
            </a:ln>
          </p:spPr>
          <p:txBody>
            <a:bodyPr wrap="none">
              <a:spAutoFit/>
            </a:bodyPr>
            <a:lstStyle/>
            <a:p>
              <a:r>
                <a:rPr lang="en-GB" sz="14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Customer </a:t>
              </a:r>
            </a:p>
            <a:p>
              <a:r>
                <a:rPr lang="en-GB" sz="14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Orientation</a:t>
              </a:r>
            </a:p>
          </p:txBody>
        </p:sp>
        <p:grpSp>
          <p:nvGrpSpPr>
            <p:cNvPr id="44" name="Group 33">
              <a:extLst>
                <a:ext uri="{FF2B5EF4-FFF2-40B4-BE49-F238E27FC236}">
                  <a16:creationId xmlns:a16="http://schemas.microsoft.com/office/drawing/2014/main" id="{FD031126-4FA7-56A0-2094-529F33E6B281}"/>
                </a:ext>
              </a:extLst>
            </p:cNvPr>
            <p:cNvGrpSpPr>
              <a:grpSpLocks/>
            </p:cNvGrpSpPr>
            <p:nvPr/>
          </p:nvGrpSpPr>
          <p:grpSpPr bwMode="auto">
            <a:xfrm flipH="1">
              <a:off x="701" y="1324"/>
              <a:ext cx="2256" cy="2256"/>
              <a:chOff x="706" y="1324"/>
              <a:chExt cx="2256" cy="2256"/>
            </a:xfrm>
          </p:grpSpPr>
          <p:grpSp>
            <p:nvGrpSpPr>
              <p:cNvPr id="45" name="Group 34">
                <a:extLst>
                  <a:ext uri="{FF2B5EF4-FFF2-40B4-BE49-F238E27FC236}">
                    <a16:creationId xmlns:a16="http://schemas.microsoft.com/office/drawing/2014/main" id="{69FA3A34-D079-16BD-A1B0-AED228F3E7A9}"/>
                  </a:ext>
                </a:extLst>
              </p:cNvPr>
              <p:cNvGrpSpPr>
                <a:grpSpLocks/>
              </p:cNvGrpSpPr>
              <p:nvPr/>
            </p:nvGrpSpPr>
            <p:grpSpPr bwMode="auto">
              <a:xfrm>
                <a:off x="706" y="1324"/>
                <a:ext cx="2256" cy="2256"/>
                <a:chOff x="706" y="1324"/>
                <a:chExt cx="2256" cy="2256"/>
              </a:xfrm>
            </p:grpSpPr>
            <p:sp>
              <p:nvSpPr>
                <p:cNvPr id="51" name="Line 35">
                  <a:extLst>
                    <a:ext uri="{FF2B5EF4-FFF2-40B4-BE49-F238E27FC236}">
                      <a16:creationId xmlns:a16="http://schemas.microsoft.com/office/drawing/2014/main" id="{BF5A88AB-D144-5273-5276-4F8AA2127B0A}"/>
                    </a:ext>
                  </a:extLst>
                </p:cNvPr>
                <p:cNvSpPr>
                  <a:spLocks noChangeShapeType="1"/>
                </p:cNvSpPr>
                <p:nvPr/>
              </p:nvSpPr>
              <p:spPr bwMode="auto">
                <a:xfrm>
                  <a:off x="706" y="1324"/>
                  <a:ext cx="2256" cy="2256"/>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52" name="Line 36">
                  <a:extLst>
                    <a:ext uri="{FF2B5EF4-FFF2-40B4-BE49-F238E27FC236}">
                      <a16:creationId xmlns:a16="http://schemas.microsoft.com/office/drawing/2014/main" id="{F1AA8E0E-172B-4710-8E31-069958D5BC9E}"/>
                    </a:ext>
                  </a:extLst>
                </p:cNvPr>
                <p:cNvSpPr>
                  <a:spLocks noChangeShapeType="1"/>
                </p:cNvSpPr>
                <p:nvPr/>
              </p:nvSpPr>
              <p:spPr bwMode="auto">
                <a:xfrm flipH="1">
                  <a:off x="1584" y="2256"/>
                  <a:ext cx="48"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53" name="Line 37">
                  <a:extLst>
                    <a:ext uri="{FF2B5EF4-FFF2-40B4-BE49-F238E27FC236}">
                      <a16:creationId xmlns:a16="http://schemas.microsoft.com/office/drawing/2014/main" id="{0E2D0FD6-D893-CFC9-2654-7770DCBA3E95}"/>
                    </a:ext>
                  </a:extLst>
                </p:cNvPr>
                <p:cNvSpPr>
                  <a:spLocks noChangeShapeType="1"/>
                </p:cNvSpPr>
                <p:nvPr/>
              </p:nvSpPr>
              <p:spPr bwMode="auto">
                <a:xfrm flipH="1">
                  <a:off x="1392" y="2064"/>
                  <a:ext cx="48"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54" name="Line 38">
                  <a:extLst>
                    <a:ext uri="{FF2B5EF4-FFF2-40B4-BE49-F238E27FC236}">
                      <a16:creationId xmlns:a16="http://schemas.microsoft.com/office/drawing/2014/main" id="{27329134-0915-F980-1D6E-19FB9423F42D}"/>
                    </a:ext>
                  </a:extLst>
                </p:cNvPr>
                <p:cNvSpPr>
                  <a:spLocks noChangeShapeType="1"/>
                </p:cNvSpPr>
                <p:nvPr/>
              </p:nvSpPr>
              <p:spPr bwMode="auto">
                <a:xfrm flipH="1">
                  <a:off x="1200" y="1872"/>
                  <a:ext cx="48"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55" name="Line 39">
                  <a:extLst>
                    <a:ext uri="{FF2B5EF4-FFF2-40B4-BE49-F238E27FC236}">
                      <a16:creationId xmlns:a16="http://schemas.microsoft.com/office/drawing/2014/main" id="{89E3C7E5-E53B-1EEE-4C9A-74749E4A28E5}"/>
                    </a:ext>
                  </a:extLst>
                </p:cNvPr>
                <p:cNvSpPr>
                  <a:spLocks noChangeShapeType="1"/>
                </p:cNvSpPr>
                <p:nvPr/>
              </p:nvSpPr>
              <p:spPr bwMode="auto">
                <a:xfrm flipH="1">
                  <a:off x="1008" y="1680"/>
                  <a:ext cx="48"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56" name="Line 40">
                  <a:extLst>
                    <a:ext uri="{FF2B5EF4-FFF2-40B4-BE49-F238E27FC236}">
                      <a16:creationId xmlns:a16="http://schemas.microsoft.com/office/drawing/2014/main" id="{52ADB420-673D-68E4-A4C4-4D29A79DBEF4}"/>
                    </a:ext>
                  </a:extLst>
                </p:cNvPr>
                <p:cNvSpPr>
                  <a:spLocks noChangeShapeType="1"/>
                </p:cNvSpPr>
                <p:nvPr/>
              </p:nvSpPr>
              <p:spPr bwMode="auto">
                <a:xfrm flipH="1">
                  <a:off x="816" y="1488"/>
                  <a:ext cx="48" cy="0"/>
                </a:xfrm>
                <a:prstGeom prst="line">
                  <a:avLst/>
                </a:prstGeom>
                <a:noFill/>
                <a:ln w="9525">
                  <a:solidFill>
                    <a:schemeClr val="bg1"/>
                  </a:solidFill>
                  <a:round/>
                  <a:headEnd/>
                  <a:tailEnd/>
                </a:ln>
              </p:spPr>
              <p:txBody>
                <a:bodyPr/>
                <a:lstStyle/>
                <a:p>
                  <a:endParaRPr lang="en-GB" noProof="0" dirty="0">
                    <a:solidFill>
                      <a:schemeClr val="bg1"/>
                    </a:solidFill>
                  </a:endParaRPr>
                </a:p>
              </p:txBody>
            </p:sp>
          </p:grpSp>
          <p:sp>
            <p:nvSpPr>
              <p:cNvPr id="46" name="Line 41">
                <a:extLst>
                  <a:ext uri="{FF2B5EF4-FFF2-40B4-BE49-F238E27FC236}">
                    <a16:creationId xmlns:a16="http://schemas.microsoft.com/office/drawing/2014/main" id="{5D4CABE5-31FF-51B7-E734-AB09A2C3708D}"/>
                  </a:ext>
                </a:extLst>
              </p:cNvPr>
              <p:cNvSpPr>
                <a:spLocks noChangeShapeType="1"/>
              </p:cNvSpPr>
              <p:nvPr/>
            </p:nvSpPr>
            <p:spPr bwMode="auto">
              <a:xfrm>
                <a:off x="2016" y="2640"/>
                <a:ext cx="96"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47" name="Line 42">
                <a:extLst>
                  <a:ext uri="{FF2B5EF4-FFF2-40B4-BE49-F238E27FC236}">
                    <a16:creationId xmlns:a16="http://schemas.microsoft.com/office/drawing/2014/main" id="{4F679AE1-50A6-7A04-2AD2-F50703B6BF57}"/>
                  </a:ext>
                </a:extLst>
              </p:cNvPr>
              <p:cNvSpPr>
                <a:spLocks noChangeShapeType="1"/>
              </p:cNvSpPr>
              <p:nvPr/>
            </p:nvSpPr>
            <p:spPr bwMode="auto">
              <a:xfrm>
                <a:off x="2784" y="3408"/>
                <a:ext cx="96"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48" name="Line 43">
                <a:extLst>
                  <a:ext uri="{FF2B5EF4-FFF2-40B4-BE49-F238E27FC236}">
                    <a16:creationId xmlns:a16="http://schemas.microsoft.com/office/drawing/2014/main" id="{49F86574-DB8C-EBAE-06C1-F22FCF4EB22D}"/>
                  </a:ext>
                </a:extLst>
              </p:cNvPr>
              <p:cNvSpPr>
                <a:spLocks noChangeShapeType="1"/>
              </p:cNvSpPr>
              <p:nvPr/>
            </p:nvSpPr>
            <p:spPr bwMode="auto">
              <a:xfrm>
                <a:off x="2400" y="3024"/>
                <a:ext cx="96"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49" name="Line 44">
                <a:extLst>
                  <a:ext uri="{FF2B5EF4-FFF2-40B4-BE49-F238E27FC236}">
                    <a16:creationId xmlns:a16="http://schemas.microsoft.com/office/drawing/2014/main" id="{B8D43BE4-5190-59CE-C6CB-8EF3BCFFA7C0}"/>
                  </a:ext>
                </a:extLst>
              </p:cNvPr>
              <p:cNvSpPr>
                <a:spLocks noChangeShapeType="1"/>
              </p:cNvSpPr>
              <p:nvPr/>
            </p:nvSpPr>
            <p:spPr bwMode="auto">
              <a:xfrm>
                <a:off x="2592" y="3216"/>
                <a:ext cx="96" cy="0"/>
              </a:xfrm>
              <a:prstGeom prst="line">
                <a:avLst/>
              </a:prstGeom>
              <a:noFill/>
              <a:ln w="9525">
                <a:solidFill>
                  <a:schemeClr val="bg1"/>
                </a:solidFill>
                <a:round/>
                <a:headEnd/>
                <a:tailEnd/>
              </a:ln>
            </p:spPr>
            <p:txBody>
              <a:bodyPr/>
              <a:lstStyle/>
              <a:p>
                <a:endParaRPr lang="en-GB" noProof="0" dirty="0">
                  <a:solidFill>
                    <a:schemeClr val="bg1"/>
                  </a:solidFill>
                </a:endParaRPr>
              </a:p>
            </p:txBody>
          </p:sp>
          <p:sp>
            <p:nvSpPr>
              <p:cNvPr id="50" name="Line 45">
                <a:extLst>
                  <a:ext uri="{FF2B5EF4-FFF2-40B4-BE49-F238E27FC236}">
                    <a16:creationId xmlns:a16="http://schemas.microsoft.com/office/drawing/2014/main" id="{6239A917-F78C-BEA4-542A-7AB634E82D81}"/>
                  </a:ext>
                </a:extLst>
              </p:cNvPr>
              <p:cNvSpPr>
                <a:spLocks noChangeShapeType="1"/>
              </p:cNvSpPr>
              <p:nvPr/>
            </p:nvSpPr>
            <p:spPr bwMode="auto">
              <a:xfrm>
                <a:off x="2208" y="2832"/>
                <a:ext cx="96" cy="0"/>
              </a:xfrm>
              <a:prstGeom prst="line">
                <a:avLst/>
              </a:prstGeom>
              <a:noFill/>
              <a:ln w="9525">
                <a:solidFill>
                  <a:schemeClr val="bg1"/>
                </a:solidFill>
                <a:round/>
                <a:headEnd/>
                <a:tailEnd/>
              </a:ln>
            </p:spPr>
            <p:txBody>
              <a:bodyPr/>
              <a:lstStyle/>
              <a:p>
                <a:endParaRPr lang="en-GB" noProof="0" dirty="0">
                  <a:solidFill>
                    <a:schemeClr val="bg1"/>
                  </a:solidFill>
                </a:endParaRPr>
              </a:p>
            </p:txBody>
          </p:sp>
        </p:grpSp>
      </p:grpSp>
      <p:grpSp>
        <p:nvGrpSpPr>
          <p:cNvPr id="74" name="Group 51">
            <a:extLst>
              <a:ext uri="{FF2B5EF4-FFF2-40B4-BE49-F238E27FC236}">
                <a16:creationId xmlns:a16="http://schemas.microsoft.com/office/drawing/2014/main" id="{B4FE5559-754A-B876-720F-AAA2FD714840}"/>
              </a:ext>
            </a:extLst>
          </p:cNvPr>
          <p:cNvGrpSpPr>
            <a:grpSpLocks/>
          </p:cNvGrpSpPr>
          <p:nvPr/>
        </p:nvGrpSpPr>
        <p:grpSpPr bwMode="auto">
          <a:xfrm>
            <a:off x="3287751" y="2667000"/>
            <a:ext cx="2819400" cy="1371600"/>
            <a:chOff x="2064" y="1680"/>
            <a:chExt cx="1776" cy="864"/>
          </a:xfrm>
        </p:grpSpPr>
        <p:sp>
          <p:nvSpPr>
            <p:cNvPr id="76" name="Line 52">
              <a:extLst>
                <a:ext uri="{FF2B5EF4-FFF2-40B4-BE49-F238E27FC236}">
                  <a16:creationId xmlns:a16="http://schemas.microsoft.com/office/drawing/2014/main" id="{0D6C143D-081E-37A1-D4F5-541911BF447F}"/>
                </a:ext>
              </a:extLst>
            </p:cNvPr>
            <p:cNvSpPr>
              <a:spLocks noChangeShapeType="1"/>
            </p:cNvSpPr>
            <p:nvPr/>
          </p:nvSpPr>
          <p:spPr bwMode="auto">
            <a:xfrm>
              <a:off x="2640" y="2544"/>
              <a:ext cx="624" cy="0"/>
            </a:xfrm>
            <a:prstGeom prst="line">
              <a:avLst/>
            </a:prstGeom>
            <a:noFill/>
            <a:ln w="38100">
              <a:solidFill>
                <a:schemeClr val="bg1"/>
              </a:solidFill>
              <a:prstDash val="dash"/>
              <a:round/>
              <a:headEnd/>
              <a:tailEnd/>
            </a:ln>
          </p:spPr>
          <p:txBody>
            <a:bodyPr wrap="none" anchor="ctr"/>
            <a:lstStyle/>
            <a:p>
              <a:endParaRPr lang="en-GB" noProof="0" dirty="0">
                <a:solidFill>
                  <a:schemeClr val="bg1"/>
                </a:solidFill>
              </a:endParaRPr>
            </a:p>
          </p:txBody>
        </p:sp>
        <p:grpSp>
          <p:nvGrpSpPr>
            <p:cNvPr id="77" name="Group 53">
              <a:extLst>
                <a:ext uri="{FF2B5EF4-FFF2-40B4-BE49-F238E27FC236}">
                  <a16:creationId xmlns:a16="http://schemas.microsoft.com/office/drawing/2014/main" id="{8A01E236-6BB4-F555-245C-6CA69A0436AD}"/>
                </a:ext>
              </a:extLst>
            </p:cNvPr>
            <p:cNvGrpSpPr>
              <a:grpSpLocks/>
            </p:cNvGrpSpPr>
            <p:nvPr/>
          </p:nvGrpSpPr>
          <p:grpSpPr bwMode="auto">
            <a:xfrm>
              <a:off x="2064" y="1680"/>
              <a:ext cx="1776" cy="864"/>
              <a:chOff x="2064" y="1680"/>
              <a:chExt cx="1776" cy="864"/>
            </a:xfrm>
          </p:grpSpPr>
          <p:sp>
            <p:nvSpPr>
              <p:cNvPr id="78" name="Line 54">
                <a:extLst>
                  <a:ext uri="{FF2B5EF4-FFF2-40B4-BE49-F238E27FC236}">
                    <a16:creationId xmlns:a16="http://schemas.microsoft.com/office/drawing/2014/main" id="{5E149C22-65C6-D6FE-5E5B-CBC313EA8A69}"/>
                  </a:ext>
                </a:extLst>
              </p:cNvPr>
              <p:cNvSpPr>
                <a:spLocks noChangeShapeType="1"/>
              </p:cNvSpPr>
              <p:nvPr/>
            </p:nvSpPr>
            <p:spPr bwMode="auto">
              <a:xfrm flipH="1" flipV="1">
                <a:off x="2064" y="1680"/>
                <a:ext cx="576" cy="864"/>
              </a:xfrm>
              <a:prstGeom prst="line">
                <a:avLst/>
              </a:prstGeom>
              <a:noFill/>
              <a:ln w="28575">
                <a:solidFill>
                  <a:schemeClr val="bg1"/>
                </a:solidFill>
                <a:prstDash val="dash"/>
                <a:round/>
                <a:headEnd/>
                <a:tailEnd/>
              </a:ln>
            </p:spPr>
            <p:txBody>
              <a:bodyPr wrap="none" anchor="ctr"/>
              <a:lstStyle/>
              <a:p>
                <a:endParaRPr lang="en-GB" noProof="0" dirty="0">
                  <a:solidFill>
                    <a:schemeClr val="bg1"/>
                  </a:solidFill>
                </a:endParaRPr>
              </a:p>
            </p:txBody>
          </p:sp>
          <p:sp>
            <p:nvSpPr>
              <p:cNvPr id="79" name="Line 55">
                <a:extLst>
                  <a:ext uri="{FF2B5EF4-FFF2-40B4-BE49-F238E27FC236}">
                    <a16:creationId xmlns:a16="http://schemas.microsoft.com/office/drawing/2014/main" id="{3E5F8D19-CED1-C7E0-731A-0BBEDB862704}"/>
                  </a:ext>
                </a:extLst>
              </p:cNvPr>
              <p:cNvSpPr>
                <a:spLocks noChangeShapeType="1"/>
              </p:cNvSpPr>
              <p:nvPr/>
            </p:nvSpPr>
            <p:spPr bwMode="auto">
              <a:xfrm>
                <a:off x="2064" y="1680"/>
                <a:ext cx="1776" cy="0"/>
              </a:xfrm>
              <a:prstGeom prst="line">
                <a:avLst/>
              </a:prstGeom>
              <a:noFill/>
              <a:ln w="28575">
                <a:solidFill>
                  <a:schemeClr val="bg1"/>
                </a:solidFill>
                <a:prstDash val="dash"/>
                <a:round/>
                <a:headEnd/>
                <a:tailEnd/>
              </a:ln>
            </p:spPr>
            <p:txBody>
              <a:bodyPr wrap="none" anchor="ctr"/>
              <a:lstStyle/>
              <a:p>
                <a:endParaRPr lang="en-GB" noProof="0" dirty="0">
                  <a:solidFill>
                    <a:schemeClr val="bg1"/>
                  </a:solidFill>
                </a:endParaRPr>
              </a:p>
            </p:txBody>
          </p:sp>
          <p:sp>
            <p:nvSpPr>
              <p:cNvPr id="80" name="Line 56">
                <a:extLst>
                  <a:ext uri="{FF2B5EF4-FFF2-40B4-BE49-F238E27FC236}">
                    <a16:creationId xmlns:a16="http://schemas.microsoft.com/office/drawing/2014/main" id="{16C989D5-1F34-CEDB-96A1-0253FD274056}"/>
                  </a:ext>
                </a:extLst>
              </p:cNvPr>
              <p:cNvSpPr>
                <a:spLocks noChangeShapeType="1"/>
              </p:cNvSpPr>
              <p:nvPr/>
            </p:nvSpPr>
            <p:spPr bwMode="auto">
              <a:xfrm flipV="1">
                <a:off x="3264" y="1680"/>
                <a:ext cx="576" cy="864"/>
              </a:xfrm>
              <a:prstGeom prst="line">
                <a:avLst/>
              </a:prstGeom>
              <a:noFill/>
              <a:ln w="28575">
                <a:solidFill>
                  <a:schemeClr val="bg1"/>
                </a:solidFill>
                <a:prstDash val="dash"/>
                <a:round/>
                <a:headEnd/>
                <a:tailEnd/>
              </a:ln>
            </p:spPr>
            <p:txBody>
              <a:bodyPr wrap="none" anchor="ctr"/>
              <a:lstStyle/>
              <a:p>
                <a:endParaRPr lang="en-GB" noProof="0" dirty="0">
                  <a:solidFill>
                    <a:schemeClr val="bg1"/>
                  </a:solidFill>
                </a:endParaRPr>
              </a:p>
            </p:txBody>
          </p:sp>
        </p:grpSp>
      </p:grpSp>
      <p:sp>
        <p:nvSpPr>
          <p:cNvPr id="81" name="Text Box 57">
            <a:extLst>
              <a:ext uri="{FF2B5EF4-FFF2-40B4-BE49-F238E27FC236}">
                <a16:creationId xmlns:a16="http://schemas.microsoft.com/office/drawing/2014/main" id="{D02241B8-F00F-29C2-55A5-F1EA38A13F97}"/>
              </a:ext>
            </a:extLst>
          </p:cNvPr>
          <p:cNvSpPr txBox="1">
            <a:spLocks noChangeArrowheads="1"/>
          </p:cNvSpPr>
          <p:nvPr/>
        </p:nvSpPr>
        <p:spPr bwMode="auto">
          <a:xfrm>
            <a:off x="304800" y="5791200"/>
            <a:ext cx="2675861" cy="461665"/>
          </a:xfrm>
          <a:prstGeom prst="rect">
            <a:avLst/>
          </a:prstGeom>
          <a:noFill/>
          <a:ln w="12700">
            <a:noFill/>
            <a:miter lim="800000"/>
            <a:headEnd/>
            <a:tailEnd/>
          </a:ln>
        </p:spPr>
        <p:txBody>
          <a:bodyPr wrap="none">
            <a:spAutoFit/>
          </a:bodyPr>
          <a:lstStyle/>
          <a:p>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HOW IT SHOULD BE  -----------</a:t>
            </a:r>
          </a:p>
          <a:p>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HOW IT IS NOW</a:t>
            </a:r>
          </a:p>
        </p:txBody>
      </p:sp>
      <p:sp>
        <p:nvSpPr>
          <p:cNvPr id="82" name="Line 58">
            <a:extLst>
              <a:ext uri="{FF2B5EF4-FFF2-40B4-BE49-F238E27FC236}">
                <a16:creationId xmlns:a16="http://schemas.microsoft.com/office/drawing/2014/main" id="{498729EB-C4D2-E126-7296-1CC102AD6873}"/>
              </a:ext>
            </a:extLst>
          </p:cNvPr>
          <p:cNvSpPr>
            <a:spLocks noChangeShapeType="1"/>
          </p:cNvSpPr>
          <p:nvPr/>
        </p:nvSpPr>
        <p:spPr bwMode="auto">
          <a:xfrm>
            <a:off x="3505200" y="6477000"/>
            <a:ext cx="1524000" cy="0"/>
          </a:xfrm>
          <a:prstGeom prst="line">
            <a:avLst/>
          </a:prstGeom>
          <a:noFill/>
          <a:ln w="28575">
            <a:solidFill>
              <a:schemeClr val="tx1"/>
            </a:solidFill>
            <a:round/>
            <a:headEnd/>
            <a:tailEnd/>
          </a:ln>
        </p:spPr>
        <p:txBody>
          <a:bodyPr wrap="none" anchor="ctr"/>
          <a:lstStyle/>
          <a:p>
            <a:endPar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84" name="Straight Connector 83">
            <a:extLst>
              <a:ext uri="{FF2B5EF4-FFF2-40B4-BE49-F238E27FC236}">
                <a16:creationId xmlns:a16="http://schemas.microsoft.com/office/drawing/2014/main" id="{23FAC00A-0641-E251-6786-B213B7C18BD3}"/>
              </a:ext>
            </a:extLst>
          </p:cNvPr>
          <p:cNvCxnSpPr/>
          <p:nvPr/>
        </p:nvCxnSpPr>
        <p:spPr>
          <a:xfrm>
            <a:off x="1694554" y="6098317"/>
            <a:ext cx="612000" cy="0"/>
          </a:xfrm>
          <a:prstGeom prst="line">
            <a:avLst/>
          </a:prstGeom>
          <a:ln w="1905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929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blinds(vertical)">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blinds(horizontal)">
                                      <p:cBhvr>
                                        <p:cTn id="1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67A7E-3D60-FCF8-1EFA-5843A5CEAEBE}"/>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970BEA82-72E4-08B4-1D36-0AD1AA1A27DD}"/>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20" name="Rectangle 19">
            <a:extLst>
              <a:ext uri="{FF2B5EF4-FFF2-40B4-BE49-F238E27FC236}">
                <a16:creationId xmlns:a16="http://schemas.microsoft.com/office/drawing/2014/main" id="{5488219F-91F9-A8D0-9D59-EC2374E9AB84}"/>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pic>
        <p:nvPicPr>
          <p:cNvPr id="24" name="Picture 2" descr="Athens University of Economics and Business">
            <a:extLst>
              <a:ext uri="{FF2B5EF4-FFF2-40B4-BE49-F238E27FC236}">
                <a16:creationId xmlns:a16="http://schemas.microsoft.com/office/drawing/2014/main" id="{FB4D5DC5-BC9D-8051-4DE9-AFADF6CCB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26E564DF-3A40-DA41-2F66-018F10B7321E}"/>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75" name="Title 1">
            <a:extLst>
              <a:ext uri="{FF2B5EF4-FFF2-40B4-BE49-F238E27FC236}">
                <a16:creationId xmlns:a16="http://schemas.microsoft.com/office/drawing/2014/main" id="{89ACAA4D-5955-846A-13DD-C64080D712AA}"/>
              </a:ext>
            </a:extLst>
          </p:cNvPr>
          <p:cNvSpPr>
            <a:spLocks noGrp="1"/>
          </p:cNvSpPr>
          <p:nvPr>
            <p:ph type="title"/>
          </p:nvPr>
        </p:nvSpPr>
        <p:spPr>
          <a:xfrm>
            <a:off x="2026610" y="1123824"/>
            <a:ext cx="5090777" cy="755263"/>
          </a:xfrm>
        </p:spPr>
        <p:txBody>
          <a:bodyPr>
            <a:normAutofit fontScale="90000"/>
          </a:bodyPr>
          <a:lstStyle/>
          <a:p>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Is there a chance</a:t>
            </a:r>
            <a:b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 it can change?</a:t>
            </a:r>
          </a:p>
        </p:txBody>
      </p:sp>
      <p:grpSp>
        <p:nvGrpSpPr>
          <p:cNvPr id="31" name="Group 30">
            <a:extLst>
              <a:ext uri="{FF2B5EF4-FFF2-40B4-BE49-F238E27FC236}">
                <a16:creationId xmlns:a16="http://schemas.microsoft.com/office/drawing/2014/main" id="{9B293B26-DEFB-4343-9E0F-850296CFD5BF}"/>
              </a:ext>
            </a:extLst>
          </p:cNvPr>
          <p:cNvGrpSpPr/>
          <p:nvPr/>
        </p:nvGrpSpPr>
        <p:grpSpPr>
          <a:xfrm>
            <a:off x="3779446" y="2129672"/>
            <a:ext cx="1710451" cy="1740214"/>
            <a:chOff x="2745014" y="2901531"/>
            <a:chExt cx="1710451" cy="1740214"/>
          </a:xfrm>
        </p:grpSpPr>
        <p:sp>
          <p:nvSpPr>
            <p:cNvPr id="10" name="Freeform 397">
              <a:extLst>
                <a:ext uri="{FF2B5EF4-FFF2-40B4-BE49-F238E27FC236}">
                  <a16:creationId xmlns:a16="http://schemas.microsoft.com/office/drawing/2014/main" id="{BB6D87FC-7B4C-294F-F080-BBDE1BC9AF6B}"/>
                </a:ext>
              </a:extLst>
            </p:cNvPr>
            <p:cNvSpPr>
              <a:spLocks noChangeArrowheads="1"/>
            </p:cNvSpPr>
            <p:nvPr/>
          </p:nvSpPr>
          <p:spPr bwMode="auto">
            <a:xfrm>
              <a:off x="3183270" y="2901531"/>
              <a:ext cx="1178566" cy="1361944"/>
            </a:xfrm>
            <a:custGeom>
              <a:avLst/>
              <a:gdLst>
                <a:gd name="T0" fmla="*/ 2413 w 2523"/>
                <a:gd name="T1" fmla="*/ 1314 h 2913"/>
                <a:gd name="T2" fmla="*/ 244 w 2523"/>
                <a:gd name="T3" fmla="*/ 63 h 2913"/>
                <a:gd name="T4" fmla="*/ 244 w 2523"/>
                <a:gd name="T5" fmla="*/ 63 h 2913"/>
                <a:gd name="T6" fmla="*/ 0 w 2523"/>
                <a:gd name="T7" fmla="*/ 205 h 2913"/>
                <a:gd name="T8" fmla="*/ 0 w 2523"/>
                <a:gd name="T9" fmla="*/ 2707 h 2913"/>
                <a:gd name="T10" fmla="*/ 0 w 2523"/>
                <a:gd name="T11" fmla="*/ 2707 h 2913"/>
                <a:gd name="T12" fmla="*/ 244 w 2523"/>
                <a:gd name="T13" fmla="*/ 2849 h 2913"/>
                <a:gd name="T14" fmla="*/ 2413 w 2523"/>
                <a:gd name="T15" fmla="*/ 1597 h 2913"/>
                <a:gd name="T16" fmla="*/ 2413 w 2523"/>
                <a:gd name="T17" fmla="*/ 1597 h 2913"/>
                <a:gd name="T18" fmla="*/ 2413 w 2523"/>
                <a:gd name="T19" fmla="*/ 1314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3" h="2913">
                  <a:moveTo>
                    <a:pt x="2413" y="1314"/>
                  </a:moveTo>
                  <a:lnTo>
                    <a:pt x="244" y="63"/>
                  </a:lnTo>
                  <a:lnTo>
                    <a:pt x="244" y="63"/>
                  </a:lnTo>
                  <a:cubicBezTo>
                    <a:pt x="135" y="0"/>
                    <a:pt x="0" y="79"/>
                    <a:pt x="0" y="205"/>
                  </a:cubicBezTo>
                  <a:lnTo>
                    <a:pt x="0" y="2707"/>
                  </a:lnTo>
                  <a:lnTo>
                    <a:pt x="0" y="2707"/>
                  </a:lnTo>
                  <a:cubicBezTo>
                    <a:pt x="0" y="2833"/>
                    <a:pt x="135" y="2912"/>
                    <a:pt x="244" y="2849"/>
                  </a:cubicBezTo>
                  <a:lnTo>
                    <a:pt x="2413" y="1597"/>
                  </a:lnTo>
                  <a:lnTo>
                    <a:pt x="2413" y="1597"/>
                  </a:lnTo>
                  <a:cubicBezTo>
                    <a:pt x="2522" y="1534"/>
                    <a:pt x="2522" y="1377"/>
                    <a:pt x="2413" y="1314"/>
                  </a:cubicBezTo>
                </a:path>
              </a:pathLst>
            </a:custGeom>
            <a:solidFill>
              <a:srgbClr val="001B8B"/>
            </a:solidFill>
            <a:ln>
              <a:noFill/>
            </a:ln>
            <a:effectLst/>
          </p:spPr>
          <p:txBody>
            <a:bodyPr wrap="none" anchor="ctr"/>
            <a:lstStyle/>
            <a:p>
              <a:pPr defTabSz="685846"/>
              <a:endParaRPr lang="en-US" sz="1350" dirty="0">
                <a:solidFill>
                  <a:schemeClr val="bg1"/>
                </a:solidFill>
                <a:latin typeface="Poppins" pitchFamily="2" charset="77"/>
              </a:endParaRPr>
            </a:p>
          </p:txBody>
        </p:sp>
        <p:sp>
          <p:nvSpPr>
            <p:cNvPr id="11" name="Freeform 398">
              <a:extLst>
                <a:ext uri="{FF2B5EF4-FFF2-40B4-BE49-F238E27FC236}">
                  <a16:creationId xmlns:a16="http://schemas.microsoft.com/office/drawing/2014/main" id="{97113CB1-59DD-FAA5-3931-9A56CDABCE92}"/>
                </a:ext>
              </a:extLst>
            </p:cNvPr>
            <p:cNvSpPr>
              <a:spLocks noChangeArrowheads="1"/>
            </p:cNvSpPr>
            <p:nvPr/>
          </p:nvSpPr>
          <p:spPr bwMode="auto">
            <a:xfrm>
              <a:off x="2851542" y="3249744"/>
              <a:ext cx="667579" cy="667579"/>
            </a:xfrm>
            <a:custGeom>
              <a:avLst/>
              <a:gdLst>
                <a:gd name="T0" fmla="*/ 1427 w 1428"/>
                <a:gd name="T1" fmla="*/ 713 h 1427"/>
                <a:gd name="T2" fmla="*/ 1427 w 1428"/>
                <a:gd name="T3" fmla="*/ 713 h 1427"/>
                <a:gd name="T4" fmla="*/ 714 w 1428"/>
                <a:gd name="T5" fmla="*/ 1426 h 1427"/>
                <a:gd name="T6" fmla="*/ 714 w 1428"/>
                <a:gd name="T7" fmla="*/ 1426 h 1427"/>
                <a:gd name="T8" fmla="*/ 0 w 1428"/>
                <a:gd name="T9" fmla="*/ 713 h 1427"/>
                <a:gd name="T10" fmla="*/ 0 w 1428"/>
                <a:gd name="T11" fmla="*/ 713 h 1427"/>
                <a:gd name="T12" fmla="*/ 714 w 1428"/>
                <a:gd name="T13" fmla="*/ 0 h 1427"/>
                <a:gd name="T14" fmla="*/ 714 w 1428"/>
                <a:gd name="T15" fmla="*/ 0 h 1427"/>
                <a:gd name="T16" fmla="*/ 1427 w 1428"/>
                <a:gd name="T17" fmla="*/ 713 h 1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8" h="1427">
                  <a:moveTo>
                    <a:pt x="1427" y="713"/>
                  </a:moveTo>
                  <a:lnTo>
                    <a:pt x="1427" y="713"/>
                  </a:lnTo>
                  <a:cubicBezTo>
                    <a:pt x="1427" y="1106"/>
                    <a:pt x="1107" y="1426"/>
                    <a:pt x="714" y="1426"/>
                  </a:cubicBezTo>
                  <a:lnTo>
                    <a:pt x="714" y="1426"/>
                  </a:lnTo>
                  <a:cubicBezTo>
                    <a:pt x="319" y="1426"/>
                    <a:pt x="0" y="1106"/>
                    <a:pt x="0" y="713"/>
                  </a:cubicBezTo>
                  <a:lnTo>
                    <a:pt x="0" y="713"/>
                  </a:lnTo>
                  <a:cubicBezTo>
                    <a:pt x="0" y="319"/>
                    <a:pt x="319" y="0"/>
                    <a:pt x="714" y="0"/>
                  </a:cubicBezTo>
                  <a:lnTo>
                    <a:pt x="714" y="0"/>
                  </a:lnTo>
                  <a:cubicBezTo>
                    <a:pt x="1107" y="0"/>
                    <a:pt x="1427" y="319"/>
                    <a:pt x="1427" y="713"/>
                  </a:cubicBezTo>
                </a:path>
              </a:pathLst>
            </a:custGeom>
            <a:solidFill>
              <a:schemeClr val="bg1">
                <a:lumMod val="85000"/>
              </a:schemeClr>
            </a:solidFill>
            <a:ln>
              <a:noFill/>
            </a:ln>
            <a:effectLst/>
          </p:spPr>
          <p:txBody>
            <a:bodyPr wrap="none" anchor="ctr"/>
            <a:lstStyle/>
            <a:p>
              <a:pPr defTabSz="685846"/>
              <a:endParaRPr lang="en-US" sz="1350" dirty="0">
                <a:solidFill>
                  <a:schemeClr val="bg1"/>
                </a:solidFill>
                <a:latin typeface="Poppins" pitchFamily="2" charset="77"/>
              </a:endParaRPr>
            </a:p>
          </p:txBody>
        </p:sp>
        <p:sp>
          <p:nvSpPr>
            <p:cNvPr id="13" name="TextBox 12">
              <a:extLst>
                <a:ext uri="{FF2B5EF4-FFF2-40B4-BE49-F238E27FC236}">
                  <a16:creationId xmlns:a16="http://schemas.microsoft.com/office/drawing/2014/main" id="{757878C4-2CB4-4B92-419E-DE945A766298}"/>
                </a:ext>
              </a:extLst>
            </p:cNvPr>
            <p:cNvSpPr txBox="1"/>
            <p:nvPr/>
          </p:nvSpPr>
          <p:spPr>
            <a:xfrm>
              <a:off x="2745014" y="4333968"/>
              <a:ext cx="1710451" cy="307777"/>
            </a:xfrm>
            <a:prstGeom prst="rect">
              <a:avLst/>
            </a:prstGeom>
            <a:noFill/>
          </p:spPr>
          <p:txBody>
            <a:bodyPr wrap="square" rtlCol="0" anchor="b">
              <a:spAutoFit/>
            </a:bodyPr>
            <a:lstStyle/>
            <a:p>
              <a:pPr algn="ctr" defTabSz="685846"/>
              <a:r>
                <a:rPr lang="en-GB" sz="1400" spc="-11" dirty="0">
                  <a:solidFill>
                    <a:schemeClr val="bg1"/>
                  </a:solidFill>
                  <a:latin typeface="Open Sans" panose="020B0606030504020204" pitchFamily="34" charset="0"/>
                  <a:ea typeface="Open Sans" panose="020B0606030504020204" pitchFamily="34" charset="0"/>
                  <a:cs typeface="Open Sans" panose="020B0606030504020204" pitchFamily="34" charset="0"/>
                </a:rPr>
                <a:t>Communication</a:t>
              </a:r>
              <a:endParaRPr lang="en-US" sz="1400" spc="-1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0" name="Group 29">
            <a:extLst>
              <a:ext uri="{FF2B5EF4-FFF2-40B4-BE49-F238E27FC236}">
                <a16:creationId xmlns:a16="http://schemas.microsoft.com/office/drawing/2014/main" id="{CFE2EF8C-5FD6-4ACD-3F48-C666704F4C24}"/>
              </a:ext>
            </a:extLst>
          </p:cNvPr>
          <p:cNvGrpSpPr/>
          <p:nvPr/>
        </p:nvGrpSpPr>
        <p:grpSpPr>
          <a:xfrm>
            <a:off x="5058267" y="4009811"/>
            <a:ext cx="1710451" cy="1740214"/>
            <a:chOff x="4687487" y="2901531"/>
            <a:chExt cx="1710451" cy="1740214"/>
          </a:xfrm>
        </p:grpSpPr>
        <p:sp>
          <p:nvSpPr>
            <p:cNvPr id="8" name="Freeform 314">
              <a:extLst>
                <a:ext uri="{FF2B5EF4-FFF2-40B4-BE49-F238E27FC236}">
                  <a16:creationId xmlns:a16="http://schemas.microsoft.com/office/drawing/2014/main" id="{00F1F2AB-8184-6785-30CC-18A760E98740}"/>
                </a:ext>
              </a:extLst>
            </p:cNvPr>
            <p:cNvSpPr>
              <a:spLocks noChangeArrowheads="1"/>
            </p:cNvSpPr>
            <p:nvPr/>
          </p:nvSpPr>
          <p:spPr bwMode="auto">
            <a:xfrm>
              <a:off x="5126255" y="2901531"/>
              <a:ext cx="1178566" cy="1361944"/>
            </a:xfrm>
            <a:custGeom>
              <a:avLst/>
              <a:gdLst>
                <a:gd name="T0" fmla="*/ 2414 w 2524"/>
                <a:gd name="T1" fmla="*/ 1314 h 2913"/>
                <a:gd name="T2" fmla="*/ 245 w 2524"/>
                <a:gd name="T3" fmla="*/ 63 h 2913"/>
                <a:gd name="T4" fmla="*/ 245 w 2524"/>
                <a:gd name="T5" fmla="*/ 63 h 2913"/>
                <a:gd name="T6" fmla="*/ 0 w 2524"/>
                <a:gd name="T7" fmla="*/ 205 h 2913"/>
                <a:gd name="T8" fmla="*/ 0 w 2524"/>
                <a:gd name="T9" fmla="*/ 2707 h 2913"/>
                <a:gd name="T10" fmla="*/ 0 w 2524"/>
                <a:gd name="T11" fmla="*/ 2707 h 2913"/>
                <a:gd name="T12" fmla="*/ 245 w 2524"/>
                <a:gd name="T13" fmla="*/ 2849 h 2913"/>
                <a:gd name="T14" fmla="*/ 2414 w 2524"/>
                <a:gd name="T15" fmla="*/ 1597 h 2913"/>
                <a:gd name="T16" fmla="*/ 2414 w 2524"/>
                <a:gd name="T17" fmla="*/ 1597 h 2913"/>
                <a:gd name="T18" fmla="*/ 2414 w 2524"/>
                <a:gd name="T19" fmla="*/ 1314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4" h="2913">
                  <a:moveTo>
                    <a:pt x="2414" y="1314"/>
                  </a:moveTo>
                  <a:lnTo>
                    <a:pt x="245" y="63"/>
                  </a:lnTo>
                  <a:lnTo>
                    <a:pt x="245" y="63"/>
                  </a:lnTo>
                  <a:cubicBezTo>
                    <a:pt x="136" y="0"/>
                    <a:pt x="0" y="79"/>
                    <a:pt x="0" y="205"/>
                  </a:cubicBezTo>
                  <a:lnTo>
                    <a:pt x="0" y="2707"/>
                  </a:lnTo>
                  <a:lnTo>
                    <a:pt x="0" y="2707"/>
                  </a:lnTo>
                  <a:cubicBezTo>
                    <a:pt x="0" y="2833"/>
                    <a:pt x="136" y="2912"/>
                    <a:pt x="245" y="2849"/>
                  </a:cubicBezTo>
                  <a:lnTo>
                    <a:pt x="2414" y="1597"/>
                  </a:lnTo>
                  <a:lnTo>
                    <a:pt x="2414" y="1597"/>
                  </a:lnTo>
                  <a:cubicBezTo>
                    <a:pt x="2523" y="1534"/>
                    <a:pt x="2523" y="1377"/>
                    <a:pt x="2414" y="1314"/>
                  </a:cubicBezTo>
                </a:path>
              </a:pathLst>
            </a:custGeom>
            <a:solidFill>
              <a:srgbClr val="5EB6FF"/>
            </a:solidFill>
            <a:ln>
              <a:noFill/>
            </a:ln>
            <a:effectLst/>
          </p:spPr>
          <p:txBody>
            <a:bodyPr wrap="none" anchor="ctr"/>
            <a:lstStyle/>
            <a:p>
              <a:pPr defTabSz="685846"/>
              <a:endParaRPr lang="en-US" sz="1350" dirty="0">
                <a:solidFill>
                  <a:schemeClr val="bg1"/>
                </a:solidFill>
                <a:latin typeface="Poppins" pitchFamily="2" charset="77"/>
              </a:endParaRPr>
            </a:p>
          </p:txBody>
        </p:sp>
        <p:sp>
          <p:nvSpPr>
            <p:cNvPr id="9" name="Freeform 315">
              <a:extLst>
                <a:ext uri="{FF2B5EF4-FFF2-40B4-BE49-F238E27FC236}">
                  <a16:creationId xmlns:a16="http://schemas.microsoft.com/office/drawing/2014/main" id="{DAB262FB-3666-B32A-6269-3D3DD522894F}"/>
                </a:ext>
              </a:extLst>
            </p:cNvPr>
            <p:cNvSpPr>
              <a:spLocks noChangeArrowheads="1"/>
            </p:cNvSpPr>
            <p:nvPr/>
          </p:nvSpPr>
          <p:spPr bwMode="auto">
            <a:xfrm>
              <a:off x="4792466" y="3249744"/>
              <a:ext cx="667579" cy="667579"/>
            </a:xfrm>
            <a:custGeom>
              <a:avLst/>
              <a:gdLst>
                <a:gd name="T0" fmla="*/ 1428 w 1429"/>
                <a:gd name="T1" fmla="*/ 713 h 1427"/>
                <a:gd name="T2" fmla="*/ 1428 w 1429"/>
                <a:gd name="T3" fmla="*/ 713 h 1427"/>
                <a:gd name="T4" fmla="*/ 714 w 1429"/>
                <a:gd name="T5" fmla="*/ 1426 h 1427"/>
                <a:gd name="T6" fmla="*/ 714 w 1429"/>
                <a:gd name="T7" fmla="*/ 1426 h 1427"/>
                <a:gd name="T8" fmla="*/ 0 w 1429"/>
                <a:gd name="T9" fmla="*/ 713 h 1427"/>
                <a:gd name="T10" fmla="*/ 0 w 1429"/>
                <a:gd name="T11" fmla="*/ 713 h 1427"/>
                <a:gd name="T12" fmla="*/ 714 w 1429"/>
                <a:gd name="T13" fmla="*/ 0 h 1427"/>
                <a:gd name="T14" fmla="*/ 714 w 1429"/>
                <a:gd name="T15" fmla="*/ 0 h 1427"/>
                <a:gd name="T16" fmla="*/ 1428 w 1429"/>
                <a:gd name="T17" fmla="*/ 713 h 1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9" h="1427">
                  <a:moveTo>
                    <a:pt x="1428" y="713"/>
                  </a:moveTo>
                  <a:lnTo>
                    <a:pt x="1428" y="713"/>
                  </a:lnTo>
                  <a:cubicBezTo>
                    <a:pt x="1428" y="1106"/>
                    <a:pt x="1109" y="1426"/>
                    <a:pt x="714" y="1426"/>
                  </a:cubicBezTo>
                  <a:lnTo>
                    <a:pt x="714" y="1426"/>
                  </a:lnTo>
                  <a:cubicBezTo>
                    <a:pt x="320" y="1426"/>
                    <a:pt x="0" y="1106"/>
                    <a:pt x="0" y="713"/>
                  </a:cubicBezTo>
                  <a:lnTo>
                    <a:pt x="0" y="713"/>
                  </a:lnTo>
                  <a:cubicBezTo>
                    <a:pt x="0" y="319"/>
                    <a:pt x="320" y="0"/>
                    <a:pt x="714" y="0"/>
                  </a:cubicBezTo>
                  <a:lnTo>
                    <a:pt x="714" y="0"/>
                  </a:lnTo>
                  <a:cubicBezTo>
                    <a:pt x="1109" y="0"/>
                    <a:pt x="1428" y="319"/>
                    <a:pt x="1428" y="713"/>
                  </a:cubicBezTo>
                </a:path>
              </a:pathLst>
            </a:custGeom>
            <a:solidFill>
              <a:schemeClr val="bg1">
                <a:lumMod val="85000"/>
              </a:schemeClr>
            </a:solidFill>
            <a:ln>
              <a:noFill/>
            </a:ln>
            <a:effectLst/>
          </p:spPr>
          <p:txBody>
            <a:bodyPr wrap="none" anchor="ctr"/>
            <a:lstStyle/>
            <a:p>
              <a:pPr defTabSz="685846"/>
              <a:endParaRPr lang="en-US" sz="1350" dirty="0">
                <a:solidFill>
                  <a:schemeClr val="bg1"/>
                </a:solidFill>
                <a:latin typeface="Poppins" pitchFamily="2" charset="77"/>
              </a:endParaRPr>
            </a:p>
          </p:txBody>
        </p:sp>
        <p:sp>
          <p:nvSpPr>
            <p:cNvPr id="14" name="TextBox 13">
              <a:extLst>
                <a:ext uri="{FF2B5EF4-FFF2-40B4-BE49-F238E27FC236}">
                  <a16:creationId xmlns:a16="http://schemas.microsoft.com/office/drawing/2014/main" id="{1422B985-8B35-9E10-CC35-60088F3BAB36}"/>
                </a:ext>
              </a:extLst>
            </p:cNvPr>
            <p:cNvSpPr txBox="1"/>
            <p:nvPr/>
          </p:nvSpPr>
          <p:spPr>
            <a:xfrm>
              <a:off x="4687487" y="4333968"/>
              <a:ext cx="1710451" cy="307777"/>
            </a:xfrm>
            <a:prstGeom prst="rect">
              <a:avLst/>
            </a:prstGeom>
            <a:noFill/>
          </p:spPr>
          <p:txBody>
            <a:bodyPr wrap="square" rtlCol="0" anchor="b">
              <a:spAutoFit/>
            </a:bodyPr>
            <a:lstStyle/>
            <a:p>
              <a:pPr algn="ctr" defTabSz="685846"/>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Selection</a:t>
              </a:r>
              <a:endParaRPr lang="en-US" sz="1400" spc="-1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29" name="Group 28">
            <a:extLst>
              <a:ext uri="{FF2B5EF4-FFF2-40B4-BE49-F238E27FC236}">
                <a16:creationId xmlns:a16="http://schemas.microsoft.com/office/drawing/2014/main" id="{2478D6CF-91F9-63EE-E0EA-333531DD8950}"/>
              </a:ext>
            </a:extLst>
          </p:cNvPr>
          <p:cNvGrpSpPr/>
          <p:nvPr/>
        </p:nvGrpSpPr>
        <p:grpSpPr>
          <a:xfrm>
            <a:off x="6461723" y="2120509"/>
            <a:ext cx="1710451" cy="1955657"/>
            <a:chOff x="6631009" y="2901531"/>
            <a:chExt cx="1710451" cy="1955657"/>
          </a:xfrm>
        </p:grpSpPr>
        <p:sp>
          <p:nvSpPr>
            <p:cNvPr id="3" name="Freeform 158">
              <a:extLst>
                <a:ext uri="{FF2B5EF4-FFF2-40B4-BE49-F238E27FC236}">
                  <a16:creationId xmlns:a16="http://schemas.microsoft.com/office/drawing/2014/main" id="{93E3A02F-A04A-8E4A-6424-FFFBE395F853}"/>
                </a:ext>
              </a:extLst>
            </p:cNvPr>
            <p:cNvSpPr>
              <a:spLocks noChangeArrowheads="1"/>
            </p:cNvSpPr>
            <p:nvPr/>
          </p:nvSpPr>
          <p:spPr bwMode="auto">
            <a:xfrm>
              <a:off x="7071300" y="2901531"/>
              <a:ext cx="1178566" cy="1361944"/>
            </a:xfrm>
            <a:custGeom>
              <a:avLst/>
              <a:gdLst>
                <a:gd name="T0" fmla="*/ 2414 w 2524"/>
                <a:gd name="T1" fmla="*/ 1314 h 2913"/>
                <a:gd name="T2" fmla="*/ 245 w 2524"/>
                <a:gd name="T3" fmla="*/ 63 h 2913"/>
                <a:gd name="T4" fmla="*/ 245 w 2524"/>
                <a:gd name="T5" fmla="*/ 63 h 2913"/>
                <a:gd name="T6" fmla="*/ 0 w 2524"/>
                <a:gd name="T7" fmla="*/ 205 h 2913"/>
                <a:gd name="T8" fmla="*/ 0 w 2524"/>
                <a:gd name="T9" fmla="*/ 2707 h 2913"/>
                <a:gd name="T10" fmla="*/ 0 w 2524"/>
                <a:gd name="T11" fmla="*/ 2707 h 2913"/>
                <a:gd name="T12" fmla="*/ 245 w 2524"/>
                <a:gd name="T13" fmla="*/ 2849 h 2913"/>
                <a:gd name="T14" fmla="*/ 2414 w 2524"/>
                <a:gd name="T15" fmla="*/ 1597 h 2913"/>
                <a:gd name="T16" fmla="*/ 2414 w 2524"/>
                <a:gd name="T17" fmla="*/ 1597 h 2913"/>
                <a:gd name="T18" fmla="*/ 2414 w 2524"/>
                <a:gd name="T19" fmla="*/ 1314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4" h="2913">
                  <a:moveTo>
                    <a:pt x="2414" y="1314"/>
                  </a:moveTo>
                  <a:lnTo>
                    <a:pt x="245" y="63"/>
                  </a:lnTo>
                  <a:lnTo>
                    <a:pt x="245" y="63"/>
                  </a:lnTo>
                  <a:cubicBezTo>
                    <a:pt x="137" y="0"/>
                    <a:pt x="0" y="79"/>
                    <a:pt x="0" y="205"/>
                  </a:cubicBezTo>
                  <a:lnTo>
                    <a:pt x="0" y="2707"/>
                  </a:lnTo>
                  <a:lnTo>
                    <a:pt x="0" y="2707"/>
                  </a:lnTo>
                  <a:cubicBezTo>
                    <a:pt x="0" y="2833"/>
                    <a:pt x="137" y="2912"/>
                    <a:pt x="245" y="2849"/>
                  </a:cubicBezTo>
                  <a:lnTo>
                    <a:pt x="2414" y="1597"/>
                  </a:lnTo>
                  <a:lnTo>
                    <a:pt x="2414" y="1597"/>
                  </a:lnTo>
                  <a:cubicBezTo>
                    <a:pt x="2523" y="1534"/>
                    <a:pt x="2523" y="1377"/>
                    <a:pt x="2414" y="1314"/>
                  </a:cubicBezTo>
                </a:path>
              </a:pathLst>
            </a:custGeom>
            <a:solidFill>
              <a:srgbClr val="0966D5"/>
            </a:solidFill>
            <a:ln>
              <a:noFill/>
            </a:ln>
            <a:effectLst/>
          </p:spPr>
          <p:txBody>
            <a:bodyPr wrap="none" anchor="ctr"/>
            <a:lstStyle/>
            <a:p>
              <a:pPr defTabSz="685846"/>
              <a:endParaRPr lang="en-US" sz="1350" dirty="0">
                <a:solidFill>
                  <a:schemeClr val="bg1"/>
                </a:solidFill>
                <a:latin typeface="Poppins" pitchFamily="2" charset="77"/>
              </a:endParaRPr>
            </a:p>
          </p:txBody>
        </p:sp>
        <p:sp>
          <p:nvSpPr>
            <p:cNvPr id="4" name="Freeform 159">
              <a:extLst>
                <a:ext uri="{FF2B5EF4-FFF2-40B4-BE49-F238E27FC236}">
                  <a16:creationId xmlns:a16="http://schemas.microsoft.com/office/drawing/2014/main" id="{16D07B63-F5CF-F3F2-4B8F-003AAA9DDA58}"/>
                </a:ext>
              </a:extLst>
            </p:cNvPr>
            <p:cNvSpPr>
              <a:spLocks noChangeArrowheads="1"/>
            </p:cNvSpPr>
            <p:nvPr/>
          </p:nvSpPr>
          <p:spPr bwMode="auto">
            <a:xfrm>
              <a:off x="6737510" y="3249744"/>
              <a:ext cx="667579" cy="667579"/>
            </a:xfrm>
            <a:custGeom>
              <a:avLst/>
              <a:gdLst>
                <a:gd name="T0" fmla="*/ 1428 w 1429"/>
                <a:gd name="T1" fmla="*/ 713 h 1427"/>
                <a:gd name="T2" fmla="*/ 1428 w 1429"/>
                <a:gd name="T3" fmla="*/ 713 h 1427"/>
                <a:gd name="T4" fmla="*/ 714 w 1429"/>
                <a:gd name="T5" fmla="*/ 1426 h 1427"/>
                <a:gd name="T6" fmla="*/ 714 w 1429"/>
                <a:gd name="T7" fmla="*/ 1426 h 1427"/>
                <a:gd name="T8" fmla="*/ 0 w 1429"/>
                <a:gd name="T9" fmla="*/ 713 h 1427"/>
                <a:gd name="T10" fmla="*/ 0 w 1429"/>
                <a:gd name="T11" fmla="*/ 713 h 1427"/>
                <a:gd name="T12" fmla="*/ 714 w 1429"/>
                <a:gd name="T13" fmla="*/ 0 h 1427"/>
                <a:gd name="T14" fmla="*/ 714 w 1429"/>
                <a:gd name="T15" fmla="*/ 0 h 1427"/>
                <a:gd name="T16" fmla="*/ 1428 w 1429"/>
                <a:gd name="T17" fmla="*/ 713 h 1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9" h="1427">
                  <a:moveTo>
                    <a:pt x="1428" y="713"/>
                  </a:moveTo>
                  <a:lnTo>
                    <a:pt x="1428" y="713"/>
                  </a:lnTo>
                  <a:cubicBezTo>
                    <a:pt x="1428" y="1106"/>
                    <a:pt x="1109" y="1426"/>
                    <a:pt x="714" y="1426"/>
                  </a:cubicBezTo>
                  <a:lnTo>
                    <a:pt x="714" y="1426"/>
                  </a:lnTo>
                  <a:cubicBezTo>
                    <a:pt x="320" y="1426"/>
                    <a:pt x="0" y="1106"/>
                    <a:pt x="0" y="713"/>
                  </a:cubicBezTo>
                  <a:lnTo>
                    <a:pt x="0" y="713"/>
                  </a:lnTo>
                  <a:cubicBezTo>
                    <a:pt x="0" y="319"/>
                    <a:pt x="320" y="0"/>
                    <a:pt x="714" y="0"/>
                  </a:cubicBezTo>
                  <a:lnTo>
                    <a:pt x="714" y="0"/>
                  </a:lnTo>
                  <a:cubicBezTo>
                    <a:pt x="1109" y="0"/>
                    <a:pt x="1428" y="319"/>
                    <a:pt x="1428" y="713"/>
                  </a:cubicBezTo>
                </a:path>
              </a:pathLst>
            </a:custGeom>
            <a:solidFill>
              <a:schemeClr val="bg1">
                <a:lumMod val="85000"/>
              </a:schemeClr>
            </a:solidFill>
            <a:ln>
              <a:noFill/>
            </a:ln>
            <a:effectLst/>
          </p:spPr>
          <p:txBody>
            <a:bodyPr wrap="none" anchor="ctr"/>
            <a:lstStyle/>
            <a:p>
              <a:pPr defTabSz="685846"/>
              <a:endParaRPr lang="en-US" sz="1350" dirty="0">
                <a:solidFill>
                  <a:schemeClr val="bg1"/>
                </a:solidFill>
                <a:latin typeface="Poppins" pitchFamily="2" charset="77"/>
              </a:endParaRPr>
            </a:p>
          </p:txBody>
        </p:sp>
        <p:sp>
          <p:nvSpPr>
            <p:cNvPr id="15" name="TextBox 14">
              <a:extLst>
                <a:ext uri="{FF2B5EF4-FFF2-40B4-BE49-F238E27FC236}">
                  <a16:creationId xmlns:a16="http://schemas.microsoft.com/office/drawing/2014/main" id="{1210A426-0CC2-FD47-889C-0A3AED3C2FC7}"/>
                </a:ext>
              </a:extLst>
            </p:cNvPr>
            <p:cNvSpPr txBox="1"/>
            <p:nvPr/>
          </p:nvSpPr>
          <p:spPr>
            <a:xfrm>
              <a:off x="6631009" y="4333968"/>
              <a:ext cx="1710451" cy="523220"/>
            </a:xfrm>
            <a:prstGeom prst="rect">
              <a:avLst/>
            </a:prstGeom>
            <a:noFill/>
          </p:spPr>
          <p:txBody>
            <a:bodyPr wrap="square" rtlCol="0" anchor="b">
              <a:spAutoFit/>
            </a:bodyPr>
            <a:lstStyle/>
            <a:p>
              <a:pPr algn="ctr" defTabSz="685846"/>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Performance Appraisal</a:t>
              </a:r>
            </a:p>
          </p:txBody>
        </p:sp>
      </p:grpSp>
      <p:grpSp>
        <p:nvGrpSpPr>
          <p:cNvPr id="32" name="Group 31">
            <a:extLst>
              <a:ext uri="{FF2B5EF4-FFF2-40B4-BE49-F238E27FC236}">
                <a16:creationId xmlns:a16="http://schemas.microsoft.com/office/drawing/2014/main" id="{101848DB-D222-ED4F-B749-2D6F25DEA426}"/>
              </a:ext>
            </a:extLst>
          </p:cNvPr>
          <p:cNvGrpSpPr/>
          <p:nvPr/>
        </p:nvGrpSpPr>
        <p:grpSpPr>
          <a:xfrm>
            <a:off x="2475875" y="4030119"/>
            <a:ext cx="1710451" cy="1740214"/>
            <a:chOff x="802540" y="2901531"/>
            <a:chExt cx="1710451" cy="1740214"/>
          </a:xfrm>
        </p:grpSpPr>
        <p:sp>
          <p:nvSpPr>
            <p:cNvPr id="6" name="Freeform 236">
              <a:extLst>
                <a:ext uri="{FF2B5EF4-FFF2-40B4-BE49-F238E27FC236}">
                  <a16:creationId xmlns:a16="http://schemas.microsoft.com/office/drawing/2014/main" id="{EEB5956B-69AB-839C-AC08-8AA7D0BB194C}"/>
                </a:ext>
              </a:extLst>
            </p:cNvPr>
            <p:cNvSpPr>
              <a:spLocks noChangeArrowheads="1"/>
            </p:cNvSpPr>
            <p:nvPr/>
          </p:nvSpPr>
          <p:spPr bwMode="auto">
            <a:xfrm>
              <a:off x="1240285" y="2901531"/>
              <a:ext cx="1178566" cy="1361944"/>
            </a:xfrm>
            <a:custGeom>
              <a:avLst/>
              <a:gdLst>
                <a:gd name="T0" fmla="*/ 2414 w 2523"/>
                <a:gd name="T1" fmla="*/ 1314 h 2913"/>
                <a:gd name="T2" fmla="*/ 245 w 2523"/>
                <a:gd name="T3" fmla="*/ 63 h 2913"/>
                <a:gd name="T4" fmla="*/ 245 w 2523"/>
                <a:gd name="T5" fmla="*/ 63 h 2913"/>
                <a:gd name="T6" fmla="*/ 0 w 2523"/>
                <a:gd name="T7" fmla="*/ 205 h 2913"/>
                <a:gd name="T8" fmla="*/ 0 w 2523"/>
                <a:gd name="T9" fmla="*/ 2707 h 2913"/>
                <a:gd name="T10" fmla="*/ 0 w 2523"/>
                <a:gd name="T11" fmla="*/ 2707 h 2913"/>
                <a:gd name="T12" fmla="*/ 245 w 2523"/>
                <a:gd name="T13" fmla="*/ 2849 h 2913"/>
                <a:gd name="T14" fmla="*/ 2414 w 2523"/>
                <a:gd name="T15" fmla="*/ 1597 h 2913"/>
                <a:gd name="T16" fmla="*/ 2414 w 2523"/>
                <a:gd name="T17" fmla="*/ 1597 h 2913"/>
                <a:gd name="T18" fmla="*/ 2414 w 2523"/>
                <a:gd name="T19" fmla="*/ 1314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3" h="2913">
                  <a:moveTo>
                    <a:pt x="2414" y="1314"/>
                  </a:moveTo>
                  <a:lnTo>
                    <a:pt x="245" y="63"/>
                  </a:lnTo>
                  <a:lnTo>
                    <a:pt x="245" y="63"/>
                  </a:lnTo>
                  <a:cubicBezTo>
                    <a:pt x="136" y="0"/>
                    <a:pt x="0" y="79"/>
                    <a:pt x="0" y="205"/>
                  </a:cubicBezTo>
                  <a:lnTo>
                    <a:pt x="0" y="2707"/>
                  </a:lnTo>
                  <a:lnTo>
                    <a:pt x="0" y="2707"/>
                  </a:lnTo>
                  <a:cubicBezTo>
                    <a:pt x="0" y="2833"/>
                    <a:pt x="136" y="2912"/>
                    <a:pt x="245" y="2849"/>
                  </a:cubicBezTo>
                  <a:lnTo>
                    <a:pt x="2414" y="1597"/>
                  </a:lnTo>
                  <a:lnTo>
                    <a:pt x="2414" y="1597"/>
                  </a:lnTo>
                  <a:cubicBezTo>
                    <a:pt x="2522" y="1534"/>
                    <a:pt x="2522" y="1377"/>
                    <a:pt x="2414" y="1314"/>
                  </a:cubicBezTo>
                </a:path>
              </a:pathLst>
            </a:custGeom>
            <a:solidFill>
              <a:srgbClr val="BADBFF"/>
            </a:solidFill>
            <a:ln>
              <a:noFill/>
            </a:ln>
            <a:effectLst/>
          </p:spPr>
          <p:txBody>
            <a:bodyPr wrap="none" anchor="ctr"/>
            <a:lstStyle/>
            <a:p>
              <a:pPr defTabSz="685846"/>
              <a:endParaRPr lang="en-US" sz="1350" dirty="0">
                <a:solidFill>
                  <a:schemeClr val="bg1"/>
                </a:solidFill>
                <a:latin typeface="Poppins" pitchFamily="2" charset="77"/>
              </a:endParaRPr>
            </a:p>
          </p:txBody>
        </p:sp>
        <p:sp>
          <p:nvSpPr>
            <p:cNvPr id="12" name="TextBox 11">
              <a:extLst>
                <a:ext uri="{FF2B5EF4-FFF2-40B4-BE49-F238E27FC236}">
                  <a16:creationId xmlns:a16="http://schemas.microsoft.com/office/drawing/2014/main" id="{5252854A-2DA5-C88B-C7A5-1CFA1757206C}"/>
                </a:ext>
              </a:extLst>
            </p:cNvPr>
            <p:cNvSpPr txBox="1"/>
            <p:nvPr/>
          </p:nvSpPr>
          <p:spPr>
            <a:xfrm>
              <a:off x="802540" y="4333968"/>
              <a:ext cx="1710451" cy="307777"/>
            </a:xfrm>
            <a:prstGeom prst="rect">
              <a:avLst/>
            </a:prstGeom>
            <a:noFill/>
          </p:spPr>
          <p:txBody>
            <a:bodyPr wrap="square" rtlCol="0" anchor="b">
              <a:spAutoFit/>
            </a:bodyPr>
            <a:lstStyle/>
            <a:p>
              <a:pPr algn="ctr" defTabSz="685846"/>
              <a:r>
                <a:rPr lang="en-GB" sz="1400" spc="-11" dirty="0">
                  <a:solidFill>
                    <a:schemeClr val="bg1"/>
                  </a:solidFill>
                  <a:latin typeface="Open Sans" panose="020B0606030504020204" pitchFamily="34" charset="0"/>
                  <a:ea typeface="Open Sans" panose="020B0606030504020204" pitchFamily="34" charset="0"/>
                  <a:cs typeface="Open Sans" panose="020B0606030504020204" pitchFamily="34" charset="0"/>
                </a:rPr>
                <a:t>Leadership</a:t>
              </a:r>
            </a:p>
          </p:txBody>
        </p:sp>
        <p:sp>
          <p:nvSpPr>
            <p:cNvPr id="26" name="Freeform 237">
              <a:extLst>
                <a:ext uri="{FF2B5EF4-FFF2-40B4-BE49-F238E27FC236}">
                  <a16:creationId xmlns:a16="http://schemas.microsoft.com/office/drawing/2014/main" id="{54B3A892-9636-4D66-58D2-7DA71CA5A9D7}"/>
                </a:ext>
              </a:extLst>
            </p:cNvPr>
            <p:cNvSpPr>
              <a:spLocks noChangeArrowheads="1"/>
            </p:cNvSpPr>
            <p:nvPr/>
          </p:nvSpPr>
          <p:spPr bwMode="auto">
            <a:xfrm>
              <a:off x="906496" y="3249744"/>
              <a:ext cx="667579" cy="667579"/>
            </a:xfrm>
            <a:custGeom>
              <a:avLst/>
              <a:gdLst>
                <a:gd name="T0" fmla="*/ 1427 w 1428"/>
                <a:gd name="T1" fmla="*/ 713 h 1427"/>
                <a:gd name="T2" fmla="*/ 1427 w 1428"/>
                <a:gd name="T3" fmla="*/ 713 h 1427"/>
                <a:gd name="T4" fmla="*/ 713 w 1428"/>
                <a:gd name="T5" fmla="*/ 1426 h 1427"/>
                <a:gd name="T6" fmla="*/ 713 w 1428"/>
                <a:gd name="T7" fmla="*/ 1426 h 1427"/>
                <a:gd name="T8" fmla="*/ 0 w 1428"/>
                <a:gd name="T9" fmla="*/ 713 h 1427"/>
                <a:gd name="T10" fmla="*/ 0 w 1428"/>
                <a:gd name="T11" fmla="*/ 713 h 1427"/>
                <a:gd name="T12" fmla="*/ 713 w 1428"/>
                <a:gd name="T13" fmla="*/ 0 h 1427"/>
                <a:gd name="T14" fmla="*/ 713 w 1428"/>
                <a:gd name="T15" fmla="*/ 0 h 1427"/>
                <a:gd name="T16" fmla="*/ 1427 w 1428"/>
                <a:gd name="T17" fmla="*/ 713 h 1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8" h="1427">
                  <a:moveTo>
                    <a:pt x="1427" y="713"/>
                  </a:moveTo>
                  <a:lnTo>
                    <a:pt x="1427" y="713"/>
                  </a:lnTo>
                  <a:cubicBezTo>
                    <a:pt x="1427" y="1106"/>
                    <a:pt x="1107" y="1426"/>
                    <a:pt x="713" y="1426"/>
                  </a:cubicBezTo>
                  <a:lnTo>
                    <a:pt x="713" y="1426"/>
                  </a:lnTo>
                  <a:cubicBezTo>
                    <a:pt x="319" y="1426"/>
                    <a:pt x="0" y="1106"/>
                    <a:pt x="0" y="713"/>
                  </a:cubicBezTo>
                  <a:lnTo>
                    <a:pt x="0" y="713"/>
                  </a:lnTo>
                  <a:cubicBezTo>
                    <a:pt x="0" y="319"/>
                    <a:pt x="319" y="0"/>
                    <a:pt x="713" y="0"/>
                  </a:cubicBezTo>
                  <a:lnTo>
                    <a:pt x="713" y="0"/>
                  </a:lnTo>
                  <a:cubicBezTo>
                    <a:pt x="1107" y="0"/>
                    <a:pt x="1427" y="319"/>
                    <a:pt x="1427" y="713"/>
                  </a:cubicBezTo>
                </a:path>
              </a:pathLst>
            </a:custGeom>
            <a:solidFill>
              <a:schemeClr val="bg1">
                <a:lumMod val="85000"/>
              </a:schemeClr>
            </a:solidFill>
            <a:ln>
              <a:noFill/>
            </a:ln>
            <a:effectLst/>
          </p:spPr>
          <p:txBody>
            <a:bodyPr wrap="none" anchor="ctr"/>
            <a:lstStyle/>
            <a:p>
              <a:pPr defTabSz="685846"/>
              <a:endParaRPr lang="en-US" sz="1350" dirty="0">
                <a:solidFill>
                  <a:schemeClr val="bg1"/>
                </a:solidFill>
                <a:latin typeface="Poppins" pitchFamily="2" charset="77"/>
              </a:endParaRPr>
            </a:p>
          </p:txBody>
        </p:sp>
      </p:grpSp>
      <p:grpSp>
        <p:nvGrpSpPr>
          <p:cNvPr id="33" name="Group 32">
            <a:extLst>
              <a:ext uri="{FF2B5EF4-FFF2-40B4-BE49-F238E27FC236}">
                <a16:creationId xmlns:a16="http://schemas.microsoft.com/office/drawing/2014/main" id="{C1CD01FA-01A1-1C8E-8100-237466E3321B}"/>
              </a:ext>
            </a:extLst>
          </p:cNvPr>
          <p:cNvGrpSpPr/>
          <p:nvPr/>
        </p:nvGrpSpPr>
        <p:grpSpPr>
          <a:xfrm>
            <a:off x="971827" y="2120509"/>
            <a:ext cx="1835792" cy="2171101"/>
            <a:chOff x="-1234147" y="2901531"/>
            <a:chExt cx="1835792" cy="2171101"/>
          </a:xfrm>
        </p:grpSpPr>
        <p:sp>
          <p:nvSpPr>
            <p:cNvPr id="2" name="Freeform 236">
              <a:extLst>
                <a:ext uri="{FF2B5EF4-FFF2-40B4-BE49-F238E27FC236}">
                  <a16:creationId xmlns:a16="http://schemas.microsoft.com/office/drawing/2014/main" id="{7609FCC6-3433-B7DC-962A-90DA7CDC3E0E}"/>
                </a:ext>
              </a:extLst>
            </p:cNvPr>
            <p:cNvSpPr>
              <a:spLocks noChangeArrowheads="1"/>
            </p:cNvSpPr>
            <p:nvPr/>
          </p:nvSpPr>
          <p:spPr bwMode="auto">
            <a:xfrm>
              <a:off x="-576921" y="2901531"/>
              <a:ext cx="1178566" cy="1361944"/>
            </a:xfrm>
            <a:custGeom>
              <a:avLst/>
              <a:gdLst>
                <a:gd name="T0" fmla="*/ 2414 w 2523"/>
                <a:gd name="T1" fmla="*/ 1314 h 2913"/>
                <a:gd name="T2" fmla="*/ 245 w 2523"/>
                <a:gd name="T3" fmla="*/ 63 h 2913"/>
                <a:gd name="T4" fmla="*/ 245 w 2523"/>
                <a:gd name="T5" fmla="*/ 63 h 2913"/>
                <a:gd name="T6" fmla="*/ 0 w 2523"/>
                <a:gd name="T7" fmla="*/ 205 h 2913"/>
                <a:gd name="T8" fmla="*/ 0 w 2523"/>
                <a:gd name="T9" fmla="*/ 2707 h 2913"/>
                <a:gd name="T10" fmla="*/ 0 w 2523"/>
                <a:gd name="T11" fmla="*/ 2707 h 2913"/>
                <a:gd name="T12" fmla="*/ 245 w 2523"/>
                <a:gd name="T13" fmla="*/ 2849 h 2913"/>
                <a:gd name="T14" fmla="*/ 2414 w 2523"/>
                <a:gd name="T15" fmla="*/ 1597 h 2913"/>
                <a:gd name="T16" fmla="*/ 2414 w 2523"/>
                <a:gd name="T17" fmla="*/ 1597 h 2913"/>
                <a:gd name="T18" fmla="*/ 2414 w 2523"/>
                <a:gd name="T19" fmla="*/ 1314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3" h="2913">
                  <a:moveTo>
                    <a:pt x="2414" y="1314"/>
                  </a:moveTo>
                  <a:lnTo>
                    <a:pt x="245" y="63"/>
                  </a:lnTo>
                  <a:lnTo>
                    <a:pt x="245" y="63"/>
                  </a:lnTo>
                  <a:cubicBezTo>
                    <a:pt x="136" y="0"/>
                    <a:pt x="0" y="79"/>
                    <a:pt x="0" y="205"/>
                  </a:cubicBezTo>
                  <a:lnTo>
                    <a:pt x="0" y="2707"/>
                  </a:lnTo>
                  <a:lnTo>
                    <a:pt x="0" y="2707"/>
                  </a:lnTo>
                  <a:cubicBezTo>
                    <a:pt x="0" y="2833"/>
                    <a:pt x="136" y="2912"/>
                    <a:pt x="245" y="2849"/>
                  </a:cubicBezTo>
                  <a:lnTo>
                    <a:pt x="2414" y="1597"/>
                  </a:lnTo>
                  <a:lnTo>
                    <a:pt x="2414" y="1597"/>
                  </a:lnTo>
                  <a:cubicBezTo>
                    <a:pt x="2522" y="1534"/>
                    <a:pt x="2522" y="1377"/>
                    <a:pt x="2414" y="1314"/>
                  </a:cubicBezTo>
                </a:path>
              </a:pathLst>
            </a:custGeom>
            <a:solidFill>
              <a:srgbClr val="3066F3"/>
            </a:solidFill>
            <a:ln>
              <a:noFill/>
            </a:ln>
            <a:effectLst/>
          </p:spPr>
          <p:txBody>
            <a:bodyPr wrap="none" anchor="ctr"/>
            <a:lstStyle/>
            <a:p>
              <a:pPr defTabSz="685846"/>
              <a:endParaRPr lang="en-US" sz="1350" dirty="0">
                <a:solidFill>
                  <a:schemeClr val="bg1"/>
                </a:solidFill>
                <a:latin typeface="Poppins" pitchFamily="2" charset="77"/>
              </a:endParaRPr>
            </a:p>
          </p:txBody>
        </p:sp>
        <p:sp>
          <p:nvSpPr>
            <p:cNvPr id="7" name="TextBox 6">
              <a:extLst>
                <a:ext uri="{FF2B5EF4-FFF2-40B4-BE49-F238E27FC236}">
                  <a16:creationId xmlns:a16="http://schemas.microsoft.com/office/drawing/2014/main" id="{38AB9C17-B260-ED06-3641-20B3D53934B9}"/>
                </a:ext>
              </a:extLst>
            </p:cNvPr>
            <p:cNvSpPr txBox="1"/>
            <p:nvPr/>
          </p:nvSpPr>
          <p:spPr>
            <a:xfrm>
              <a:off x="-1234147" y="4333968"/>
              <a:ext cx="1710451" cy="738664"/>
            </a:xfrm>
            <a:prstGeom prst="rect">
              <a:avLst/>
            </a:prstGeom>
            <a:noFill/>
          </p:spPr>
          <p:txBody>
            <a:bodyPr wrap="square" rtlCol="0" anchor="b">
              <a:spAutoFit/>
            </a:bodyPr>
            <a:lstStyle/>
            <a:p>
              <a:pPr algn="ctr" defTabSz="685846"/>
              <a:r>
                <a:rPr lang="en-GB" sz="1400" spc="-11" dirty="0">
                  <a:solidFill>
                    <a:schemeClr val="bg1"/>
                  </a:solidFill>
                  <a:latin typeface="Open Sans" panose="020B0606030504020204" pitchFamily="34" charset="0"/>
                  <a:ea typeface="Open Sans" panose="020B0606030504020204" pitchFamily="34" charset="0"/>
                  <a:cs typeface="Open Sans" panose="020B0606030504020204" pitchFamily="34" charset="0"/>
                </a:rPr>
                <a:t>Training and Development</a:t>
              </a:r>
            </a:p>
            <a:p>
              <a:pPr algn="ctr" defTabSz="685846"/>
              <a:endParaRPr lang="en-GB" sz="1400" spc="-1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237">
              <a:extLst>
                <a:ext uri="{FF2B5EF4-FFF2-40B4-BE49-F238E27FC236}">
                  <a16:creationId xmlns:a16="http://schemas.microsoft.com/office/drawing/2014/main" id="{16621749-ACAE-304F-D234-31EB58D40361}"/>
                </a:ext>
              </a:extLst>
            </p:cNvPr>
            <p:cNvSpPr>
              <a:spLocks noChangeArrowheads="1"/>
            </p:cNvSpPr>
            <p:nvPr/>
          </p:nvSpPr>
          <p:spPr bwMode="auto">
            <a:xfrm>
              <a:off x="-910710" y="3249744"/>
              <a:ext cx="667579" cy="667579"/>
            </a:xfrm>
            <a:custGeom>
              <a:avLst/>
              <a:gdLst>
                <a:gd name="T0" fmla="*/ 1427 w 1428"/>
                <a:gd name="T1" fmla="*/ 713 h 1427"/>
                <a:gd name="T2" fmla="*/ 1427 w 1428"/>
                <a:gd name="T3" fmla="*/ 713 h 1427"/>
                <a:gd name="T4" fmla="*/ 713 w 1428"/>
                <a:gd name="T5" fmla="*/ 1426 h 1427"/>
                <a:gd name="T6" fmla="*/ 713 w 1428"/>
                <a:gd name="T7" fmla="*/ 1426 h 1427"/>
                <a:gd name="T8" fmla="*/ 0 w 1428"/>
                <a:gd name="T9" fmla="*/ 713 h 1427"/>
                <a:gd name="T10" fmla="*/ 0 w 1428"/>
                <a:gd name="T11" fmla="*/ 713 h 1427"/>
                <a:gd name="T12" fmla="*/ 713 w 1428"/>
                <a:gd name="T13" fmla="*/ 0 h 1427"/>
                <a:gd name="T14" fmla="*/ 713 w 1428"/>
                <a:gd name="T15" fmla="*/ 0 h 1427"/>
                <a:gd name="T16" fmla="*/ 1427 w 1428"/>
                <a:gd name="T17" fmla="*/ 713 h 1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8" h="1427">
                  <a:moveTo>
                    <a:pt x="1427" y="713"/>
                  </a:moveTo>
                  <a:lnTo>
                    <a:pt x="1427" y="713"/>
                  </a:lnTo>
                  <a:cubicBezTo>
                    <a:pt x="1427" y="1106"/>
                    <a:pt x="1107" y="1426"/>
                    <a:pt x="713" y="1426"/>
                  </a:cubicBezTo>
                  <a:lnTo>
                    <a:pt x="713" y="1426"/>
                  </a:lnTo>
                  <a:cubicBezTo>
                    <a:pt x="319" y="1426"/>
                    <a:pt x="0" y="1106"/>
                    <a:pt x="0" y="713"/>
                  </a:cubicBezTo>
                  <a:lnTo>
                    <a:pt x="0" y="713"/>
                  </a:lnTo>
                  <a:cubicBezTo>
                    <a:pt x="0" y="319"/>
                    <a:pt x="319" y="0"/>
                    <a:pt x="713" y="0"/>
                  </a:cubicBezTo>
                  <a:lnTo>
                    <a:pt x="713" y="0"/>
                  </a:lnTo>
                  <a:cubicBezTo>
                    <a:pt x="1107" y="0"/>
                    <a:pt x="1427" y="319"/>
                    <a:pt x="1427" y="713"/>
                  </a:cubicBezTo>
                </a:path>
              </a:pathLst>
            </a:custGeom>
            <a:solidFill>
              <a:schemeClr val="bg1">
                <a:lumMod val="85000"/>
              </a:schemeClr>
            </a:solidFill>
            <a:ln>
              <a:noFill/>
            </a:ln>
            <a:effectLst/>
          </p:spPr>
          <p:txBody>
            <a:bodyPr wrap="none" anchor="ctr"/>
            <a:lstStyle/>
            <a:p>
              <a:pPr defTabSz="685846"/>
              <a:endParaRPr lang="en-US" sz="1350" dirty="0">
                <a:solidFill>
                  <a:schemeClr val="bg1"/>
                </a:solidFill>
                <a:latin typeface="Poppins" pitchFamily="2" charset="77"/>
              </a:endParaRPr>
            </a:p>
          </p:txBody>
        </p:sp>
      </p:grpSp>
      <p:pic>
        <p:nvPicPr>
          <p:cNvPr id="36" name="Picture 35">
            <a:extLst>
              <a:ext uri="{FF2B5EF4-FFF2-40B4-BE49-F238E27FC236}">
                <a16:creationId xmlns:a16="http://schemas.microsoft.com/office/drawing/2014/main" id="{1A18B1C2-94A0-95BE-1F1F-FC49BD48E158}"/>
              </a:ext>
            </a:extLst>
          </p:cNvPr>
          <p:cNvPicPr>
            <a:picLocks noChangeAspect="1"/>
          </p:cNvPicPr>
          <p:nvPr/>
        </p:nvPicPr>
        <p:blipFill>
          <a:blip r:embed="rId4"/>
          <a:stretch>
            <a:fillRect/>
          </a:stretch>
        </p:blipFill>
        <p:spPr>
          <a:xfrm>
            <a:off x="1377053" y="2549481"/>
            <a:ext cx="504000" cy="504000"/>
          </a:xfrm>
          <a:prstGeom prst="rect">
            <a:avLst/>
          </a:prstGeom>
        </p:spPr>
      </p:pic>
      <p:pic>
        <p:nvPicPr>
          <p:cNvPr id="37" name="Picture 36">
            <a:extLst>
              <a:ext uri="{FF2B5EF4-FFF2-40B4-BE49-F238E27FC236}">
                <a16:creationId xmlns:a16="http://schemas.microsoft.com/office/drawing/2014/main" id="{E2C6497C-A070-1813-BF03-E8BA04238823}"/>
              </a:ext>
            </a:extLst>
          </p:cNvPr>
          <p:cNvPicPr>
            <a:picLocks noChangeAspect="1"/>
          </p:cNvPicPr>
          <p:nvPr/>
        </p:nvPicPr>
        <p:blipFill>
          <a:blip r:embed="rId5"/>
          <a:stretch>
            <a:fillRect/>
          </a:stretch>
        </p:blipFill>
        <p:spPr>
          <a:xfrm>
            <a:off x="3983702" y="2574330"/>
            <a:ext cx="468000" cy="468000"/>
          </a:xfrm>
          <a:prstGeom prst="rect">
            <a:avLst/>
          </a:prstGeom>
        </p:spPr>
      </p:pic>
      <p:pic>
        <p:nvPicPr>
          <p:cNvPr id="38" name="Picture 37">
            <a:extLst>
              <a:ext uri="{FF2B5EF4-FFF2-40B4-BE49-F238E27FC236}">
                <a16:creationId xmlns:a16="http://schemas.microsoft.com/office/drawing/2014/main" id="{4435F37C-60BD-39CE-CCEE-A91B78E3D020}"/>
              </a:ext>
            </a:extLst>
          </p:cNvPr>
          <p:cNvPicPr>
            <a:picLocks noChangeAspect="1"/>
          </p:cNvPicPr>
          <p:nvPr/>
        </p:nvPicPr>
        <p:blipFill>
          <a:blip r:embed="rId6"/>
          <a:stretch>
            <a:fillRect/>
          </a:stretch>
        </p:blipFill>
        <p:spPr>
          <a:xfrm>
            <a:off x="6650004" y="2549996"/>
            <a:ext cx="504000" cy="504000"/>
          </a:xfrm>
          <a:prstGeom prst="rect">
            <a:avLst/>
          </a:prstGeom>
        </p:spPr>
      </p:pic>
      <p:pic>
        <p:nvPicPr>
          <p:cNvPr id="40" name="Picture 39">
            <a:extLst>
              <a:ext uri="{FF2B5EF4-FFF2-40B4-BE49-F238E27FC236}">
                <a16:creationId xmlns:a16="http://schemas.microsoft.com/office/drawing/2014/main" id="{79908BB2-B561-59AC-443C-0BFA1EC5A5B9}"/>
              </a:ext>
            </a:extLst>
          </p:cNvPr>
          <p:cNvPicPr>
            <a:picLocks noChangeAspect="1"/>
          </p:cNvPicPr>
          <p:nvPr/>
        </p:nvPicPr>
        <p:blipFill>
          <a:blip r:embed="rId7"/>
          <a:stretch>
            <a:fillRect/>
          </a:stretch>
        </p:blipFill>
        <p:spPr>
          <a:xfrm>
            <a:off x="2661610" y="4441083"/>
            <a:ext cx="504000" cy="504000"/>
          </a:xfrm>
          <a:prstGeom prst="rect">
            <a:avLst/>
          </a:prstGeom>
        </p:spPr>
      </p:pic>
      <p:pic>
        <p:nvPicPr>
          <p:cNvPr id="43" name="Picture 42">
            <a:extLst>
              <a:ext uri="{FF2B5EF4-FFF2-40B4-BE49-F238E27FC236}">
                <a16:creationId xmlns:a16="http://schemas.microsoft.com/office/drawing/2014/main" id="{9F904247-C302-253B-08DF-11EDB6670D01}"/>
              </a:ext>
            </a:extLst>
          </p:cNvPr>
          <p:cNvPicPr>
            <a:picLocks noChangeAspect="1"/>
          </p:cNvPicPr>
          <p:nvPr/>
        </p:nvPicPr>
        <p:blipFill>
          <a:blip r:embed="rId8"/>
          <a:stretch>
            <a:fillRect/>
          </a:stretch>
        </p:blipFill>
        <p:spPr>
          <a:xfrm>
            <a:off x="5253484" y="4427609"/>
            <a:ext cx="487101" cy="487101"/>
          </a:xfrm>
          <a:prstGeom prst="rect">
            <a:avLst/>
          </a:prstGeom>
        </p:spPr>
      </p:pic>
    </p:spTree>
    <p:extLst>
      <p:ext uri="{BB962C8B-B14F-4D97-AF65-F5344CB8AC3E}">
        <p14:creationId xmlns:p14="http://schemas.microsoft.com/office/powerpoint/2010/main" val="349390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6119A-E74D-8F41-6EDD-0CACD42828D4}"/>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51E4636D-8225-0351-13C6-241BE856284D}"/>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2" name="Rectangle 1">
            <a:extLst>
              <a:ext uri="{FF2B5EF4-FFF2-40B4-BE49-F238E27FC236}">
                <a16:creationId xmlns:a16="http://schemas.microsoft.com/office/drawing/2014/main" id="{9C770DA4-0D62-FBEA-A99F-1E234DE56147}"/>
              </a:ext>
            </a:extLst>
          </p:cNvPr>
          <p:cNvSpPr/>
          <p:nvPr/>
        </p:nvSpPr>
        <p:spPr>
          <a:xfrm>
            <a:off x="0" y="11792"/>
            <a:ext cx="6525491" cy="6858000"/>
          </a:xfrm>
          <a:prstGeom prst="rect">
            <a:avLst/>
          </a:prstGeom>
          <a:solidFill>
            <a:srgbClr val="11366B">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DC3A4A71-8170-6AE4-E82F-17E2EB8753A4}"/>
              </a:ext>
            </a:extLst>
          </p:cNvPr>
          <p:cNvSpPr txBox="1">
            <a:spLocks/>
          </p:cNvSpPr>
          <p:nvPr/>
        </p:nvSpPr>
        <p:spPr>
          <a:xfrm>
            <a:off x="369697" y="940255"/>
            <a:ext cx="6020712" cy="33195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br>
              <a:rPr lang="en-GB" dirty="0">
                <a:solidFill>
                  <a:schemeClr val="bg1"/>
                </a:solidFill>
                <a:latin typeface="Open Sans" panose="020B0606030504020204" pitchFamily="34" charset="0"/>
                <a:ea typeface="Open Sans" panose="020B0606030504020204" pitchFamily="34" charset="0"/>
                <a:cs typeface="Open Sans" panose="020B0606030504020204" pitchFamily="34" charset="0"/>
              </a:rPr>
            </a:br>
            <a:br>
              <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GB"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Success Factors and the Role of Organizational Silence</a:t>
            </a:r>
            <a:endPar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Subtitle 2">
            <a:extLst>
              <a:ext uri="{FF2B5EF4-FFF2-40B4-BE49-F238E27FC236}">
                <a16:creationId xmlns:a16="http://schemas.microsoft.com/office/drawing/2014/main" id="{47EC7EE7-1411-6E05-351B-5CA4203F9807}"/>
              </a:ext>
            </a:extLst>
          </p:cNvPr>
          <p:cNvSpPr txBox="1">
            <a:spLocks/>
          </p:cNvSpPr>
          <p:nvPr/>
        </p:nvSpPr>
        <p:spPr>
          <a:xfrm>
            <a:off x="369697" y="4160626"/>
            <a:ext cx="4578208" cy="623840"/>
          </a:xfrm>
          <a:prstGeom prst="rect">
            <a:avLst/>
          </a:prstGeom>
        </p:spPr>
        <p:txBody>
          <a:bodyPr vert="horz" lIns="91440" tIns="45720" rIns="91440" bIns="45720" rtlCol="0" anchor="ctr">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2000" i="1" dirty="0">
                <a:solidFill>
                  <a:schemeClr val="bg1"/>
                </a:solidFill>
                <a:latin typeface="Open Sans" panose="020B0606030504020204" pitchFamily="34" charset="0"/>
                <a:ea typeface="Open Sans" panose="020B0606030504020204" pitchFamily="34" charset="0"/>
                <a:cs typeface="Open Sans" panose="020B0606030504020204" pitchFamily="34" charset="0"/>
              </a:rPr>
              <a:t>Professor Maria </a:t>
            </a:r>
            <a:r>
              <a:rPr lang="en-GB" sz="2000"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Vakola</a:t>
            </a:r>
            <a:endParaRPr lang="en-GB" sz="2000"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sz="1700" i="1" dirty="0">
                <a:solidFill>
                  <a:schemeClr val="bg1"/>
                </a:solidFill>
                <a:latin typeface="Open Sans" panose="020B0606030504020204" pitchFamily="34" charset="0"/>
                <a:ea typeface="Open Sans" panose="020B0606030504020204" pitchFamily="34" charset="0"/>
                <a:cs typeface="Open Sans" panose="020B0606030504020204" pitchFamily="34" charset="0"/>
              </a:rPr>
              <a:t>Athens University of Economics and Business</a:t>
            </a:r>
          </a:p>
        </p:txBody>
      </p:sp>
      <p:pic>
        <p:nvPicPr>
          <p:cNvPr id="10" name="Picture 2" descr="Athens University of Economics and Business">
            <a:extLst>
              <a:ext uri="{FF2B5EF4-FFF2-40B4-BE49-F238E27FC236}">
                <a16:creationId xmlns:a16="http://schemas.microsoft.com/office/drawing/2014/main" id="{8D42DAF1-4D92-8586-93E4-3A8EF1DD83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963" y="5948138"/>
            <a:ext cx="2671229" cy="589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995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1F5E4-EF84-3528-9059-659D917C0F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1268E-8FE5-F324-DAFE-CF16249B6BEF}"/>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BCF25713-476A-A998-126F-2ED854D6D3AC}"/>
              </a:ext>
            </a:extLst>
          </p:cNvPr>
          <p:cNvPicPr>
            <a:picLocks noGrp="1" noRot="1" noChangeAspect="1" noMove="1" noResize="1" noEditPoints="1" noAdjustHandles="1" noChangeArrowheads="1" noChangeShapeType="1" noCrop="1"/>
          </p:cNvPicPr>
          <p:nvPr/>
        </p:nvPicPr>
        <p:blipFill>
          <a:blip r:embed="rId2"/>
          <a:srcRect l="10004" r="10004"/>
          <a:stretch>
            <a:fillRect/>
          </a:stretch>
        </p:blipFill>
        <p:spPr>
          <a:xfrm>
            <a:off x="0" y="0"/>
            <a:ext cx="9144000" cy="6397625"/>
          </a:xfrm>
          <a:prstGeom prst="rect">
            <a:avLst/>
          </a:prstGeom>
        </p:spPr>
      </p:pic>
      <p:sp>
        <p:nvSpPr>
          <p:cNvPr id="6" name="Rectangle 5">
            <a:extLst>
              <a:ext uri="{FF2B5EF4-FFF2-40B4-BE49-F238E27FC236}">
                <a16:creationId xmlns:a16="http://schemas.microsoft.com/office/drawing/2014/main" id="{DE3DA988-18F7-8EC9-5D03-6D6ED5F63953}"/>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10" name="Picture 2" descr="Athens University of Economics and Business">
            <a:extLst>
              <a:ext uri="{FF2B5EF4-FFF2-40B4-BE49-F238E27FC236}">
                <a16:creationId xmlns:a16="http://schemas.microsoft.com/office/drawing/2014/main" id="{1B320135-7BDB-A2B7-0AD4-3DE56E85B9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0F5B755-B275-64DC-A868-F010C08281F7}"/>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itle 1">
            <a:extLst>
              <a:ext uri="{FF2B5EF4-FFF2-40B4-BE49-F238E27FC236}">
                <a16:creationId xmlns:a16="http://schemas.microsoft.com/office/drawing/2014/main" id="{E02675C2-9510-DC7C-0CED-A3D152E73E48}"/>
              </a:ext>
            </a:extLst>
          </p:cNvPr>
          <p:cNvSpPr txBox="1">
            <a:spLocks/>
          </p:cNvSpPr>
          <p:nvPr/>
        </p:nvSpPr>
        <p:spPr>
          <a:xfrm>
            <a:off x="861017" y="460375"/>
            <a:ext cx="7421963" cy="1713543"/>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en-GB" sz="3500" dirty="0">
                <a:solidFill>
                  <a:srgbClr val="011021"/>
                </a:solidFill>
                <a:latin typeface="Open Sans" panose="020B0606030504020204" pitchFamily="34" charset="0"/>
                <a:ea typeface="Open Sans" panose="020B0606030504020204" pitchFamily="34" charset="0"/>
                <a:cs typeface="Open Sans" panose="020B0606030504020204" pitchFamily="34" charset="0"/>
              </a:rPr>
              <a:t>Success Factors</a:t>
            </a:r>
            <a:endParaRPr lang="en-US" sz="3500" dirty="0">
              <a:solidFill>
                <a:srgbClr val="011021"/>
              </a:solidFill>
              <a:latin typeface="Open Sans" panose="020B0606030504020204" pitchFamily="34" charset="0"/>
              <a:ea typeface="Open Sans" panose="020B0606030504020204" pitchFamily="34" charset="0"/>
              <a:cs typeface="Open Sans" panose="020B0606030504020204" pitchFamily="34" charset="0"/>
            </a:endParaRPr>
          </a:p>
          <a:p>
            <a:pPr>
              <a:lnSpc>
                <a:spcPct val="120000"/>
              </a:lnSpc>
            </a:pPr>
            <a:endParaRPr lang="en-US" sz="2800" dirty="0">
              <a:solidFill>
                <a:srgbClr val="00112C"/>
              </a:solidFill>
              <a:latin typeface="Open Sans" panose="020B0606030504020204" pitchFamily="34" charset="0"/>
              <a:ea typeface="Open Sans" panose="020B0606030504020204" pitchFamily="34" charset="0"/>
              <a:cs typeface="Open Sans" panose="020B0606030504020204" pitchFamily="34" charset="0"/>
            </a:endParaRPr>
          </a:p>
          <a:p>
            <a:pPr>
              <a:lnSpc>
                <a:spcPct val="120000"/>
              </a:lnSpc>
            </a:pPr>
            <a:r>
              <a:rPr lang="en-GB" sz="2800" dirty="0">
                <a:solidFill>
                  <a:srgbClr val="00112C"/>
                </a:solidFill>
                <a:latin typeface="Open Sans" panose="020B0606030504020204" pitchFamily="34" charset="0"/>
                <a:ea typeface="Open Sans" panose="020B0606030504020204" pitchFamily="34" charset="0"/>
                <a:cs typeface="Open Sans" panose="020B0606030504020204" pitchFamily="34" charset="0"/>
              </a:rPr>
              <a:t>Contents</a:t>
            </a:r>
            <a:endParaRPr lang="en-GB" sz="3500" dirty="0">
              <a:solidFill>
                <a:srgbClr val="00112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Oval 3">
            <a:extLst>
              <a:ext uri="{FF2B5EF4-FFF2-40B4-BE49-F238E27FC236}">
                <a16:creationId xmlns:a16="http://schemas.microsoft.com/office/drawing/2014/main" id="{4997AD84-DD5C-8293-DF97-CA2ED81CE50E}"/>
              </a:ext>
            </a:extLst>
          </p:cNvPr>
          <p:cNvSpPr/>
          <p:nvPr/>
        </p:nvSpPr>
        <p:spPr>
          <a:xfrm>
            <a:off x="535387" y="2634277"/>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97D78650-0873-2FC7-1A20-D28B5334CF4C}"/>
              </a:ext>
            </a:extLst>
          </p:cNvPr>
          <p:cNvSpPr/>
          <p:nvPr/>
        </p:nvSpPr>
        <p:spPr>
          <a:xfrm>
            <a:off x="535387" y="4285800"/>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A1321E16-D3C3-BA3A-379A-6749E4F23C3B}"/>
              </a:ext>
            </a:extLst>
          </p:cNvPr>
          <p:cNvSpPr/>
          <p:nvPr/>
        </p:nvSpPr>
        <p:spPr>
          <a:xfrm>
            <a:off x="4497787" y="2634277"/>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DB7864EA-A448-F4F8-BB07-3E6AAD9FB360}"/>
              </a:ext>
            </a:extLst>
          </p:cNvPr>
          <p:cNvSpPr/>
          <p:nvPr/>
        </p:nvSpPr>
        <p:spPr>
          <a:xfrm>
            <a:off x="4497787" y="4285800"/>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 15">
            <a:extLst>
              <a:ext uri="{FF2B5EF4-FFF2-40B4-BE49-F238E27FC236}">
                <a16:creationId xmlns:a16="http://schemas.microsoft.com/office/drawing/2014/main" id="{08A756C5-C2D7-C1C2-8A89-9DFF1312966D}"/>
              </a:ext>
            </a:extLst>
          </p:cNvPr>
          <p:cNvGrpSpPr/>
          <p:nvPr/>
        </p:nvGrpSpPr>
        <p:grpSpPr>
          <a:xfrm>
            <a:off x="1361229" y="2418215"/>
            <a:ext cx="3028558" cy="1080124"/>
            <a:chOff x="1330115" y="659889"/>
            <a:chExt cx="3028558" cy="1080124"/>
          </a:xfrm>
        </p:grpSpPr>
        <p:sp>
          <p:nvSpPr>
            <p:cNvPr id="17" name="Rectangle 16">
              <a:extLst>
                <a:ext uri="{FF2B5EF4-FFF2-40B4-BE49-F238E27FC236}">
                  <a16:creationId xmlns:a16="http://schemas.microsoft.com/office/drawing/2014/main" id="{0D075082-F49D-25A2-E94D-ACA0E76A2E92}"/>
                </a:ext>
              </a:extLst>
            </p:cNvPr>
            <p:cNvSpPr/>
            <p:nvPr/>
          </p:nvSpPr>
          <p:spPr>
            <a:xfrm>
              <a:off x="1330115" y="659889"/>
              <a:ext cx="2546008" cy="1080124"/>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GB" sz="1600">
                <a:solidFill>
                  <a:srgbClr val="11366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0C27C2D7-4A24-8675-110D-A6D900F99123}"/>
                </a:ext>
              </a:extLst>
            </p:cNvPr>
            <p:cNvSpPr txBox="1"/>
            <p:nvPr/>
          </p:nvSpPr>
          <p:spPr>
            <a:xfrm>
              <a:off x="1330115" y="659889"/>
              <a:ext cx="3028558" cy="1080124"/>
            </a:xfrm>
            <a:prstGeom prst="rect">
              <a:avLst/>
            </a:prstGeom>
          </p:spPr>
          <p:style>
            <a:lnRef idx="0">
              <a:scrgbClr r="0" g="0" b="0"/>
            </a:lnRef>
            <a:fillRef idx="0">
              <a:scrgbClr r="0" g="0" b="0"/>
            </a:fillRef>
            <a:effectRef idx="0">
              <a:scrgbClr r="0" g="0" b="0"/>
            </a:effectRef>
            <a:fontRef idx="minor">
              <a:schemeClr val="accent2">
                <a:hueOff val="0"/>
                <a:satOff val="0"/>
                <a:lumOff val="0"/>
                <a:alphaOff val="0"/>
              </a:schemeClr>
            </a:fontRef>
          </p:style>
          <p:txBody>
            <a:bodyPr spcFirstLastPara="0" vert="horz" wrap="square" lIns="0" tIns="0" rIns="0" bIns="0" numCol="1" spcCol="1270" anchor="ctr" anchorCtr="0">
              <a:noAutofit/>
            </a:bodyPr>
            <a:lstStyle/>
            <a:p>
              <a:pPr defTabSz="1066800">
                <a:lnSpc>
                  <a:spcPct val="90000"/>
                </a:lnSpc>
                <a:spcBef>
                  <a:spcPct val="0"/>
                </a:spcBef>
                <a:spcAft>
                  <a:spcPct val="35000"/>
                </a:spcAft>
              </a:pPr>
              <a:r>
                <a:rPr lang="en-GB" sz="2000" kern="1200" dirty="0">
                  <a:solidFill>
                    <a:srgbClr val="11366B"/>
                  </a:solidFill>
                  <a:latin typeface="Open Sans" panose="020B0606030504020204" pitchFamily="34" charset="0"/>
                  <a:ea typeface="Open Sans" panose="020B0606030504020204" pitchFamily="34" charset="0"/>
                  <a:cs typeface="Open Sans" panose="020B0606030504020204" pitchFamily="34" charset="0"/>
                </a:rPr>
                <a:t>Trust</a:t>
              </a:r>
            </a:p>
          </p:txBody>
        </p:sp>
      </p:grpSp>
      <p:grpSp>
        <p:nvGrpSpPr>
          <p:cNvPr id="19" name="Group 18">
            <a:extLst>
              <a:ext uri="{FF2B5EF4-FFF2-40B4-BE49-F238E27FC236}">
                <a16:creationId xmlns:a16="http://schemas.microsoft.com/office/drawing/2014/main" id="{832AA0DF-5385-62C2-B040-8C395C8F513A}"/>
              </a:ext>
            </a:extLst>
          </p:cNvPr>
          <p:cNvGrpSpPr/>
          <p:nvPr/>
        </p:nvGrpSpPr>
        <p:grpSpPr>
          <a:xfrm>
            <a:off x="5433010" y="2418215"/>
            <a:ext cx="3358846" cy="1080124"/>
            <a:chOff x="5631327" y="659889"/>
            <a:chExt cx="3710990" cy="1080124"/>
          </a:xfrm>
        </p:grpSpPr>
        <p:sp>
          <p:nvSpPr>
            <p:cNvPr id="20" name="Rectangle 19">
              <a:extLst>
                <a:ext uri="{FF2B5EF4-FFF2-40B4-BE49-F238E27FC236}">
                  <a16:creationId xmlns:a16="http://schemas.microsoft.com/office/drawing/2014/main" id="{AD590048-AD0A-CCF8-C5B6-112874DF23A3}"/>
                </a:ext>
              </a:extLst>
            </p:cNvPr>
            <p:cNvSpPr/>
            <p:nvPr/>
          </p:nvSpPr>
          <p:spPr>
            <a:xfrm>
              <a:off x="5631327" y="659889"/>
              <a:ext cx="2546008" cy="1080124"/>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3">
                <a:hueOff val="0"/>
                <a:satOff val="0"/>
                <a:lumOff val="0"/>
                <a:alphaOff val="0"/>
              </a:schemeClr>
            </a:fontRef>
          </p:style>
          <p:txBody>
            <a:bodyPr/>
            <a:lstStyle/>
            <a:p>
              <a:endParaRPr lang="en-GB" sz="1600">
                <a:solidFill>
                  <a:srgbClr val="11366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D51A12DD-5C5E-2FA7-4706-B9292B4AE7B6}"/>
                </a:ext>
              </a:extLst>
            </p:cNvPr>
            <p:cNvSpPr txBox="1"/>
            <p:nvPr/>
          </p:nvSpPr>
          <p:spPr>
            <a:xfrm>
              <a:off x="5631327" y="659889"/>
              <a:ext cx="3710990" cy="1080124"/>
            </a:xfrm>
            <a:prstGeom prst="rect">
              <a:avLst/>
            </a:prstGeom>
          </p:spPr>
          <p:style>
            <a:lnRef idx="0">
              <a:scrgbClr r="0" g="0" b="0"/>
            </a:lnRef>
            <a:fillRef idx="0">
              <a:scrgbClr r="0" g="0" b="0"/>
            </a:fillRef>
            <a:effectRef idx="0">
              <a:scrgbClr r="0" g="0" b="0"/>
            </a:effectRef>
            <a:fontRef idx="minor">
              <a:schemeClr val="accent3">
                <a:hueOff val="0"/>
                <a:satOff val="0"/>
                <a:lumOff val="0"/>
                <a:alphaOff val="0"/>
              </a:schemeClr>
            </a:fontRef>
          </p:style>
          <p:txBody>
            <a:bodyPr spcFirstLastPara="0" vert="horz" wrap="square" lIns="0" tIns="0" rIns="0" bIns="0" numCol="1" spcCol="1270" anchor="ctr" anchorCtr="0">
              <a:noAutofit/>
            </a:bodyPr>
            <a:lstStyle/>
            <a:p>
              <a:pPr defTabSz="1066800">
                <a:lnSpc>
                  <a:spcPct val="90000"/>
                </a:lnSpc>
                <a:spcBef>
                  <a:spcPct val="0"/>
                </a:spcBef>
                <a:spcAft>
                  <a:spcPct val="35000"/>
                </a:spcAft>
              </a:pPr>
              <a:r>
                <a:rPr lang="en-GB" sz="2000" kern="1200" dirty="0">
                  <a:solidFill>
                    <a:srgbClr val="11366B"/>
                  </a:solidFill>
                  <a:latin typeface="Open Sans" panose="020B0606030504020204" pitchFamily="34" charset="0"/>
                  <a:ea typeface="Open Sans" panose="020B0606030504020204" pitchFamily="34" charset="0"/>
                  <a:cs typeface="Open Sans" panose="020B0606030504020204" pitchFamily="34" charset="0"/>
                </a:rPr>
                <a:t>Fairness</a:t>
              </a:r>
            </a:p>
          </p:txBody>
        </p:sp>
      </p:grpSp>
      <p:sp>
        <p:nvSpPr>
          <p:cNvPr id="25" name="Rectangle 24">
            <a:extLst>
              <a:ext uri="{FF2B5EF4-FFF2-40B4-BE49-F238E27FC236}">
                <a16:creationId xmlns:a16="http://schemas.microsoft.com/office/drawing/2014/main" id="{64153908-5F4B-99AD-5E87-36E932F86A43}"/>
              </a:ext>
            </a:extLst>
          </p:cNvPr>
          <p:cNvSpPr/>
          <p:nvPr/>
        </p:nvSpPr>
        <p:spPr>
          <a:xfrm>
            <a:off x="1361229" y="4069738"/>
            <a:ext cx="2546008" cy="1080124"/>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4">
              <a:hueOff val="0"/>
              <a:satOff val="0"/>
              <a:lumOff val="0"/>
              <a:alphaOff val="0"/>
            </a:schemeClr>
          </a:fontRef>
        </p:style>
        <p:txBody>
          <a:bodyPr/>
          <a:lstStyle/>
          <a:p>
            <a:endParaRPr lang="en-GB" sz="1600">
              <a:solidFill>
                <a:srgbClr val="11366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9C92AF1F-7AA9-CADC-4004-78FD7ADAD500}"/>
              </a:ext>
            </a:extLst>
          </p:cNvPr>
          <p:cNvSpPr txBox="1"/>
          <p:nvPr/>
        </p:nvSpPr>
        <p:spPr>
          <a:xfrm>
            <a:off x="1361229" y="4429800"/>
            <a:ext cx="3017652" cy="360000"/>
          </a:xfrm>
          <a:prstGeom prst="rect">
            <a:avLst/>
          </a:prstGeom>
        </p:spPr>
        <p:style>
          <a:lnRef idx="0">
            <a:scrgbClr r="0" g="0" b="0"/>
          </a:lnRef>
          <a:fillRef idx="0">
            <a:scrgbClr r="0" g="0" b="0"/>
          </a:fillRef>
          <a:effectRef idx="0">
            <a:scrgbClr r="0" g="0" b="0"/>
          </a:effectRef>
          <a:fontRef idx="minor">
            <a:schemeClr val="accent4">
              <a:hueOff val="0"/>
              <a:satOff val="0"/>
              <a:lumOff val="0"/>
              <a:alphaOff val="0"/>
            </a:schemeClr>
          </a:fontRef>
        </p:style>
        <p:txBody>
          <a:bodyPr spcFirstLastPara="0" vert="horz" wrap="square" lIns="0" tIns="0" rIns="0" bIns="0" numCol="1" spcCol="1270" anchor="ctr" anchorCtr="0">
            <a:noAutofit/>
          </a:bodyPr>
          <a:lstStyle/>
          <a:p>
            <a:pPr defTabSz="1066800">
              <a:lnSpc>
                <a:spcPct val="90000"/>
              </a:lnSpc>
              <a:spcBef>
                <a:spcPct val="0"/>
              </a:spcBef>
              <a:spcAft>
                <a:spcPct val="35000"/>
              </a:spcAft>
            </a:pPr>
            <a:r>
              <a:rPr lang="en-GB" sz="2000" dirty="0">
                <a:solidFill>
                  <a:srgbClr val="11366B"/>
                </a:solidFill>
                <a:latin typeface="Open Sans" panose="020B0606030504020204" pitchFamily="34" charset="0"/>
                <a:ea typeface="Open Sans" panose="020B0606030504020204" pitchFamily="34" charset="0"/>
                <a:cs typeface="Open Sans" panose="020B0606030504020204" pitchFamily="34" charset="0"/>
              </a:rPr>
              <a:t>Psychological Safety</a:t>
            </a:r>
          </a:p>
        </p:txBody>
      </p:sp>
      <p:sp>
        <p:nvSpPr>
          <p:cNvPr id="31" name="Rectangle 30">
            <a:extLst>
              <a:ext uri="{FF2B5EF4-FFF2-40B4-BE49-F238E27FC236}">
                <a16:creationId xmlns:a16="http://schemas.microsoft.com/office/drawing/2014/main" id="{EE8DC70E-7849-E153-9EE2-06BE24015D25}"/>
              </a:ext>
            </a:extLst>
          </p:cNvPr>
          <p:cNvSpPr/>
          <p:nvPr/>
        </p:nvSpPr>
        <p:spPr>
          <a:xfrm>
            <a:off x="5433010" y="4069738"/>
            <a:ext cx="3017652" cy="1080124"/>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5">
              <a:hueOff val="0"/>
              <a:satOff val="0"/>
              <a:lumOff val="0"/>
              <a:alphaOff val="0"/>
            </a:schemeClr>
          </a:fontRef>
        </p:style>
        <p:txBody>
          <a:bodyPr/>
          <a:lstStyle/>
          <a:p>
            <a:endParaRPr lang="en-GB" sz="1600">
              <a:solidFill>
                <a:srgbClr val="11366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4" name="TextBox 33">
            <a:extLst>
              <a:ext uri="{FF2B5EF4-FFF2-40B4-BE49-F238E27FC236}">
                <a16:creationId xmlns:a16="http://schemas.microsoft.com/office/drawing/2014/main" id="{2A255E84-7D6B-7083-D3DD-E1FD38C3F2AF}"/>
              </a:ext>
            </a:extLst>
          </p:cNvPr>
          <p:cNvSpPr txBox="1"/>
          <p:nvPr/>
        </p:nvSpPr>
        <p:spPr>
          <a:xfrm>
            <a:off x="5433010" y="4429800"/>
            <a:ext cx="3358846" cy="360000"/>
          </a:xfrm>
          <a:prstGeom prst="rect">
            <a:avLst/>
          </a:prstGeom>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r>
              <a:rPr lang="en-GB" sz="2000" dirty="0" err="1">
                <a:solidFill>
                  <a:srgbClr val="11366B"/>
                </a:solidFill>
                <a:latin typeface="Open Sans" panose="020B0606030504020204" pitchFamily="34" charset="0"/>
                <a:ea typeface="Open Sans" panose="020B0606030504020204" pitchFamily="34" charset="0"/>
                <a:cs typeface="Open Sans" panose="020B0606030504020204" pitchFamily="34" charset="0"/>
              </a:rPr>
              <a:t>Organizational</a:t>
            </a:r>
            <a:r>
              <a:rPr lang="en-GB" sz="2000" dirty="0">
                <a:solidFill>
                  <a:srgbClr val="11366B"/>
                </a:solidFill>
                <a:latin typeface="Open Sans" panose="020B0606030504020204" pitchFamily="34" charset="0"/>
                <a:ea typeface="Open Sans" panose="020B0606030504020204" pitchFamily="34" charset="0"/>
                <a:cs typeface="Open Sans" panose="020B0606030504020204" pitchFamily="34" charset="0"/>
              </a:rPr>
              <a:t> Silence</a:t>
            </a:r>
          </a:p>
        </p:txBody>
      </p:sp>
      <p:pic>
        <p:nvPicPr>
          <p:cNvPr id="22" name="Picture 21">
            <a:extLst>
              <a:ext uri="{FF2B5EF4-FFF2-40B4-BE49-F238E27FC236}">
                <a16:creationId xmlns:a16="http://schemas.microsoft.com/office/drawing/2014/main" id="{C85FD2B3-B57E-679B-1A6C-BF11B2780759}"/>
              </a:ext>
            </a:extLst>
          </p:cNvPr>
          <p:cNvPicPr>
            <a:picLocks noChangeAspect="1"/>
          </p:cNvPicPr>
          <p:nvPr/>
        </p:nvPicPr>
        <p:blipFill>
          <a:blip r:embed="rId4"/>
          <a:stretch>
            <a:fillRect/>
          </a:stretch>
        </p:blipFill>
        <p:spPr>
          <a:xfrm>
            <a:off x="643387" y="2742277"/>
            <a:ext cx="432000" cy="432000"/>
          </a:xfrm>
          <a:prstGeom prst="rect">
            <a:avLst/>
          </a:prstGeom>
        </p:spPr>
      </p:pic>
      <p:pic>
        <p:nvPicPr>
          <p:cNvPr id="23" name="Picture 22">
            <a:extLst>
              <a:ext uri="{FF2B5EF4-FFF2-40B4-BE49-F238E27FC236}">
                <a16:creationId xmlns:a16="http://schemas.microsoft.com/office/drawing/2014/main" id="{52D23485-0AC1-6B4C-1FC3-380A5169BB8F}"/>
              </a:ext>
            </a:extLst>
          </p:cNvPr>
          <p:cNvPicPr>
            <a:picLocks noChangeAspect="1"/>
          </p:cNvPicPr>
          <p:nvPr/>
        </p:nvPicPr>
        <p:blipFill>
          <a:blip r:embed="rId5"/>
          <a:stretch>
            <a:fillRect/>
          </a:stretch>
        </p:blipFill>
        <p:spPr>
          <a:xfrm>
            <a:off x="4605787" y="2742277"/>
            <a:ext cx="432000" cy="432000"/>
          </a:xfrm>
          <a:prstGeom prst="rect">
            <a:avLst/>
          </a:prstGeom>
        </p:spPr>
      </p:pic>
      <p:pic>
        <p:nvPicPr>
          <p:cNvPr id="24" name="Picture 23">
            <a:extLst>
              <a:ext uri="{FF2B5EF4-FFF2-40B4-BE49-F238E27FC236}">
                <a16:creationId xmlns:a16="http://schemas.microsoft.com/office/drawing/2014/main" id="{954EA7F4-A11E-6154-D908-99FA968D0B96}"/>
              </a:ext>
            </a:extLst>
          </p:cNvPr>
          <p:cNvPicPr>
            <a:picLocks noChangeAspect="1"/>
          </p:cNvPicPr>
          <p:nvPr/>
        </p:nvPicPr>
        <p:blipFill>
          <a:blip r:embed="rId6"/>
          <a:stretch>
            <a:fillRect/>
          </a:stretch>
        </p:blipFill>
        <p:spPr>
          <a:xfrm>
            <a:off x="643387" y="4393800"/>
            <a:ext cx="432000" cy="432000"/>
          </a:xfrm>
          <a:prstGeom prst="rect">
            <a:avLst/>
          </a:prstGeom>
        </p:spPr>
      </p:pic>
      <p:pic>
        <p:nvPicPr>
          <p:cNvPr id="32" name="Picture 31">
            <a:extLst>
              <a:ext uri="{FF2B5EF4-FFF2-40B4-BE49-F238E27FC236}">
                <a16:creationId xmlns:a16="http://schemas.microsoft.com/office/drawing/2014/main" id="{C9B7B7D8-8812-75AB-1C4E-2DE3031FA1B2}"/>
              </a:ext>
            </a:extLst>
          </p:cNvPr>
          <p:cNvPicPr>
            <a:picLocks noChangeAspect="1"/>
          </p:cNvPicPr>
          <p:nvPr/>
        </p:nvPicPr>
        <p:blipFill>
          <a:blip r:embed="rId7"/>
          <a:stretch>
            <a:fillRect/>
          </a:stretch>
        </p:blipFill>
        <p:spPr>
          <a:xfrm>
            <a:off x="4605787" y="4393800"/>
            <a:ext cx="432000" cy="432000"/>
          </a:xfrm>
          <a:prstGeom prst="rect">
            <a:avLst/>
          </a:prstGeom>
        </p:spPr>
      </p:pic>
    </p:spTree>
    <p:extLst>
      <p:ext uri="{BB962C8B-B14F-4D97-AF65-F5344CB8AC3E}">
        <p14:creationId xmlns:p14="http://schemas.microsoft.com/office/powerpoint/2010/main" val="1529199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1F5E4-EF84-3528-9059-659D917C0F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1268E-8FE5-F324-DAFE-CF16249B6BEF}"/>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BCF25713-476A-A998-126F-2ED854D6D3AC}"/>
              </a:ext>
            </a:extLst>
          </p:cNvPr>
          <p:cNvPicPr>
            <a:picLocks noGrp="1" noRot="1" noChangeAspect="1" noMove="1" noResize="1" noEditPoints="1" noAdjustHandles="1" noChangeArrowheads="1" noChangeShapeType="1" noCrop="1"/>
          </p:cNvPicPr>
          <p:nvPr/>
        </p:nvPicPr>
        <p:blipFill>
          <a:blip r:embed="rId2"/>
          <a:srcRect l="10004" r="10004"/>
          <a:stretch>
            <a:fillRect/>
          </a:stretch>
        </p:blipFill>
        <p:spPr>
          <a:xfrm>
            <a:off x="0" y="0"/>
            <a:ext cx="9144000" cy="6397625"/>
          </a:xfrm>
          <a:prstGeom prst="rect">
            <a:avLst/>
          </a:prstGeom>
        </p:spPr>
      </p:pic>
      <p:pic>
        <p:nvPicPr>
          <p:cNvPr id="10" name="Picture 2" descr="Athens University of Economics and Business">
            <a:extLst>
              <a:ext uri="{FF2B5EF4-FFF2-40B4-BE49-F238E27FC236}">
                <a16:creationId xmlns:a16="http://schemas.microsoft.com/office/drawing/2014/main" id="{1B320135-7BDB-A2B7-0AD4-3DE56E85B9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0F5B755-B275-64DC-A868-F010C08281F7}"/>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itle 1">
            <a:extLst>
              <a:ext uri="{FF2B5EF4-FFF2-40B4-BE49-F238E27FC236}">
                <a16:creationId xmlns:a16="http://schemas.microsoft.com/office/drawing/2014/main" id="{E02675C2-9510-DC7C-0CED-A3D152E73E48}"/>
              </a:ext>
            </a:extLst>
          </p:cNvPr>
          <p:cNvSpPr txBox="1">
            <a:spLocks/>
          </p:cNvSpPr>
          <p:nvPr/>
        </p:nvSpPr>
        <p:spPr>
          <a:xfrm>
            <a:off x="861017" y="460375"/>
            <a:ext cx="7421963" cy="1713543"/>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en-GB" sz="3500" dirty="0">
                <a:solidFill>
                  <a:srgbClr val="011021"/>
                </a:solidFill>
                <a:latin typeface="Open Sans" panose="020B0606030504020204" pitchFamily="34" charset="0"/>
                <a:ea typeface="Open Sans" panose="020B0606030504020204" pitchFamily="34" charset="0"/>
                <a:cs typeface="Open Sans" panose="020B0606030504020204" pitchFamily="34" charset="0"/>
              </a:rPr>
              <a:t>Organizational Culture</a:t>
            </a:r>
            <a:br>
              <a:rPr lang="en-GB" sz="3500" dirty="0">
                <a:solidFill>
                  <a:srgbClr val="011021"/>
                </a:solidFill>
                <a:latin typeface="Open Sans" panose="020B0606030504020204" pitchFamily="34" charset="0"/>
                <a:ea typeface="Open Sans" panose="020B0606030504020204" pitchFamily="34" charset="0"/>
                <a:cs typeface="Open Sans" panose="020B0606030504020204" pitchFamily="34" charset="0"/>
              </a:rPr>
            </a:br>
            <a:endParaRPr lang="en-US" sz="3500" dirty="0">
              <a:solidFill>
                <a:srgbClr val="00112C"/>
              </a:solidFill>
              <a:latin typeface="Open Sans" panose="020B0606030504020204" pitchFamily="34" charset="0"/>
              <a:ea typeface="Open Sans" panose="020B0606030504020204" pitchFamily="34" charset="0"/>
              <a:cs typeface="Open Sans" panose="020B0606030504020204" pitchFamily="34" charset="0"/>
            </a:endParaRPr>
          </a:p>
          <a:p>
            <a:pPr>
              <a:lnSpc>
                <a:spcPct val="120000"/>
              </a:lnSpc>
            </a:pPr>
            <a:r>
              <a:rPr lang="en-GB" sz="2800" dirty="0">
                <a:solidFill>
                  <a:srgbClr val="00112C"/>
                </a:solidFill>
                <a:latin typeface="Open Sans" panose="020B0606030504020204" pitchFamily="34" charset="0"/>
                <a:ea typeface="Open Sans" panose="020B0606030504020204" pitchFamily="34" charset="0"/>
                <a:cs typeface="Open Sans" panose="020B0606030504020204" pitchFamily="34" charset="0"/>
              </a:rPr>
              <a:t>Contents</a:t>
            </a:r>
            <a:endParaRPr lang="en-GB" sz="3500" dirty="0">
              <a:solidFill>
                <a:srgbClr val="00112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Oval 3">
            <a:extLst>
              <a:ext uri="{FF2B5EF4-FFF2-40B4-BE49-F238E27FC236}">
                <a16:creationId xmlns:a16="http://schemas.microsoft.com/office/drawing/2014/main" id="{4997AD84-DD5C-8293-DF97-CA2ED81CE50E}"/>
              </a:ext>
            </a:extLst>
          </p:cNvPr>
          <p:cNvSpPr/>
          <p:nvPr/>
        </p:nvSpPr>
        <p:spPr>
          <a:xfrm>
            <a:off x="535387" y="2634277"/>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97D78650-0873-2FC7-1A20-D28B5334CF4C}"/>
              </a:ext>
            </a:extLst>
          </p:cNvPr>
          <p:cNvSpPr/>
          <p:nvPr/>
        </p:nvSpPr>
        <p:spPr>
          <a:xfrm>
            <a:off x="535387" y="4285800"/>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A1321E16-D3C3-BA3A-379A-6749E4F23C3B}"/>
              </a:ext>
            </a:extLst>
          </p:cNvPr>
          <p:cNvSpPr/>
          <p:nvPr/>
        </p:nvSpPr>
        <p:spPr>
          <a:xfrm>
            <a:off x="4497787" y="2634277"/>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DB7864EA-A448-F4F8-BB07-3E6AAD9FB360}"/>
              </a:ext>
            </a:extLst>
          </p:cNvPr>
          <p:cNvSpPr/>
          <p:nvPr/>
        </p:nvSpPr>
        <p:spPr>
          <a:xfrm>
            <a:off x="4497787" y="4285800"/>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 15">
            <a:extLst>
              <a:ext uri="{FF2B5EF4-FFF2-40B4-BE49-F238E27FC236}">
                <a16:creationId xmlns:a16="http://schemas.microsoft.com/office/drawing/2014/main" id="{08A756C5-C2D7-C1C2-8A89-9DFF1312966D}"/>
              </a:ext>
            </a:extLst>
          </p:cNvPr>
          <p:cNvGrpSpPr/>
          <p:nvPr/>
        </p:nvGrpSpPr>
        <p:grpSpPr>
          <a:xfrm>
            <a:off x="1361228" y="2418215"/>
            <a:ext cx="3039709" cy="1080124"/>
            <a:chOff x="1330114" y="659889"/>
            <a:chExt cx="3039709" cy="1080124"/>
          </a:xfrm>
        </p:grpSpPr>
        <p:sp>
          <p:nvSpPr>
            <p:cNvPr id="17" name="Rectangle 16">
              <a:extLst>
                <a:ext uri="{FF2B5EF4-FFF2-40B4-BE49-F238E27FC236}">
                  <a16:creationId xmlns:a16="http://schemas.microsoft.com/office/drawing/2014/main" id="{0D075082-F49D-25A2-E94D-ACA0E76A2E92}"/>
                </a:ext>
              </a:extLst>
            </p:cNvPr>
            <p:cNvSpPr/>
            <p:nvPr/>
          </p:nvSpPr>
          <p:spPr>
            <a:xfrm>
              <a:off x="1330115" y="659889"/>
              <a:ext cx="2546008" cy="1080124"/>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GB" sz="1600">
                <a:solidFill>
                  <a:srgbClr val="11366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0C27C2D7-4A24-8675-110D-A6D900F99123}"/>
                </a:ext>
              </a:extLst>
            </p:cNvPr>
            <p:cNvSpPr txBox="1"/>
            <p:nvPr/>
          </p:nvSpPr>
          <p:spPr>
            <a:xfrm>
              <a:off x="1330114" y="659889"/>
              <a:ext cx="3039709" cy="1080124"/>
            </a:xfrm>
            <a:prstGeom prst="rect">
              <a:avLst/>
            </a:prstGeom>
          </p:spPr>
          <p:style>
            <a:lnRef idx="0">
              <a:scrgbClr r="0" g="0" b="0"/>
            </a:lnRef>
            <a:fillRef idx="0">
              <a:scrgbClr r="0" g="0" b="0"/>
            </a:fillRef>
            <a:effectRef idx="0">
              <a:scrgbClr r="0" g="0" b="0"/>
            </a:effectRef>
            <a:fontRef idx="minor">
              <a:schemeClr val="accent2">
                <a:hueOff val="0"/>
                <a:satOff val="0"/>
                <a:lumOff val="0"/>
                <a:alphaOff val="0"/>
              </a:schemeClr>
            </a:fontRef>
          </p:style>
          <p:txBody>
            <a:bodyPr spcFirstLastPara="0" vert="horz" wrap="square" lIns="0" tIns="0" rIns="0" bIns="0" numCol="1" spcCol="1270" anchor="ctr" anchorCtr="0">
              <a:noAutofit/>
            </a:bodyPr>
            <a:lstStyle/>
            <a:p>
              <a:pPr defTabSz="1066800">
                <a:lnSpc>
                  <a:spcPct val="90000"/>
                </a:lnSpc>
                <a:spcBef>
                  <a:spcPct val="0"/>
                </a:spcBef>
                <a:spcAft>
                  <a:spcPct val="35000"/>
                </a:spcAft>
              </a:pPr>
              <a:r>
                <a:rPr lang="en-GB" sz="2000" kern="1200" dirty="0">
                  <a:solidFill>
                    <a:srgbClr val="11366B"/>
                  </a:solidFill>
                  <a:latin typeface="Open Sans" panose="020B0606030504020204" pitchFamily="34" charset="0"/>
                  <a:ea typeface="Open Sans" panose="020B0606030504020204" pitchFamily="34" charset="0"/>
                  <a:cs typeface="Open Sans" panose="020B0606030504020204" pitchFamily="34" charset="0"/>
                </a:rPr>
                <a:t>The definition and significance of organizational culture</a:t>
              </a:r>
            </a:p>
          </p:txBody>
        </p:sp>
      </p:grpSp>
      <p:grpSp>
        <p:nvGrpSpPr>
          <p:cNvPr id="19" name="Group 18">
            <a:extLst>
              <a:ext uri="{FF2B5EF4-FFF2-40B4-BE49-F238E27FC236}">
                <a16:creationId xmlns:a16="http://schemas.microsoft.com/office/drawing/2014/main" id="{832AA0DF-5385-62C2-B040-8C395C8F513A}"/>
              </a:ext>
            </a:extLst>
          </p:cNvPr>
          <p:cNvGrpSpPr/>
          <p:nvPr/>
        </p:nvGrpSpPr>
        <p:grpSpPr>
          <a:xfrm>
            <a:off x="5433010" y="2418215"/>
            <a:ext cx="3358846" cy="1080124"/>
            <a:chOff x="5631327" y="659889"/>
            <a:chExt cx="3710990" cy="1080124"/>
          </a:xfrm>
        </p:grpSpPr>
        <p:sp>
          <p:nvSpPr>
            <p:cNvPr id="20" name="Rectangle 19">
              <a:extLst>
                <a:ext uri="{FF2B5EF4-FFF2-40B4-BE49-F238E27FC236}">
                  <a16:creationId xmlns:a16="http://schemas.microsoft.com/office/drawing/2014/main" id="{AD590048-AD0A-CCF8-C5B6-112874DF23A3}"/>
                </a:ext>
              </a:extLst>
            </p:cNvPr>
            <p:cNvSpPr/>
            <p:nvPr/>
          </p:nvSpPr>
          <p:spPr>
            <a:xfrm>
              <a:off x="5631327" y="659889"/>
              <a:ext cx="2546008" cy="1080124"/>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3">
                <a:hueOff val="0"/>
                <a:satOff val="0"/>
                <a:lumOff val="0"/>
                <a:alphaOff val="0"/>
              </a:schemeClr>
            </a:fontRef>
          </p:style>
          <p:txBody>
            <a:bodyPr/>
            <a:lstStyle/>
            <a:p>
              <a:endParaRPr lang="en-GB" sz="1600">
                <a:solidFill>
                  <a:srgbClr val="11366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D51A12DD-5C5E-2FA7-4706-B9292B4AE7B6}"/>
                </a:ext>
              </a:extLst>
            </p:cNvPr>
            <p:cNvSpPr txBox="1"/>
            <p:nvPr/>
          </p:nvSpPr>
          <p:spPr>
            <a:xfrm>
              <a:off x="5631327" y="659889"/>
              <a:ext cx="3710990" cy="1080124"/>
            </a:xfrm>
            <a:prstGeom prst="rect">
              <a:avLst/>
            </a:prstGeom>
          </p:spPr>
          <p:style>
            <a:lnRef idx="0">
              <a:scrgbClr r="0" g="0" b="0"/>
            </a:lnRef>
            <a:fillRef idx="0">
              <a:scrgbClr r="0" g="0" b="0"/>
            </a:fillRef>
            <a:effectRef idx="0">
              <a:scrgbClr r="0" g="0" b="0"/>
            </a:effectRef>
            <a:fontRef idx="minor">
              <a:schemeClr val="accent3">
                <a:hueOff val="0"/>
                <a:satOff val="0"/>
                <a:lumOff val="0"/>
                <a:alphaOff val="0"/>
              </a:schemeClr>
            </a:fontRef>
          </p:style>
          <p:txBody>
            <a:bodyPr spcFirstLastPara="0" vert="horz" wrap="square" lIns="0" tIns="0" rIns="0" bIns="0" numCol="1" spcCol="1270" anchor="ctr" anchorCtr="0">
              <a:noAutofit/>
            </a:bodyPr>
            <a:lstStyle/>
            <a:p>
              <a:pPr defTabSz="1066800">
                <a:lnSpc>
                  <a:spcPct val="90000"/>
                </a:lnSpc>
                <a:spcBef>
                  <a:spcPct val="0"/>
                </a:spcBef>
                <a:spcAft>
                  <a:spcPct val="35000"/>
                </a:spcAft>
              </a:pPr>
              <a:r>
                <a:rPr lang="en-GB" sz="2000" kern="1200" dirty="0" err="1">
                  <a:solidFill>
                    <a:srgbClr val="11366B"/>
                  </a:solidFill>
                  <a:latin typeface="Open Sans" panose="020B0606030504020204" pitchFamily="34" charset="0"/>
                  <a:ea typeface="Open Sans" panose="020B0606030504020204" pitchFamily="34" charset="0"/>
                  <a:cs typeface="Open Sans" panose="020B0606030504020204" pitchFamily="34" charset="0"/>
                </a:rPr>
                <a:t>Organizational</a:t>
              </a:r>
              <a:r>
                <a:rPr lang="en-GB" sz="2000" kern="1200" dirty="0">
                  <a:solidFill>
                    <a:srgbClr val="11366B"/>
                  </a:solidFill>
                  <a:latin typeface="Open Sans" panose="020B0606030504020204" pitchFamily="34" charset="0"/>
                  <a:ea typeface="Open Sans" panose="020B0606030504020204" pitchFamily="34" charset="0"/>
                  <a:cs typeface="Open Sans" panose="020B0606030504020204" pitchFamily="34" charset="0"/>
                </a:rPr>
                <a:t> culture and change</a:t>
              </a:r>
            </a:p>
          </p:txBody>
        </p:sp>
      </p:grpSp>
      <p:sp>
        <p:nvSpPr>
          <p:cNvPr id="25" name="Rectangle 24">
            <a:extLst>
              <a:ext uri="{FF2B5EF4-FFF2-40B4-BE49-F238E27FC236}">
                <a16:creationId xmlns:a16="http://schemas.microsoft.com/office/drawing/2014/main" id="{64153908-5F4B-99AD-5E87-36E932F86A43}"/>
              </a:ext>
            </a:extLst>
          </p:cNvPr>
          <p:cNvSpPr/>
          <p:nvPr/>
        </p:nvSpPr>
        <p:spPr>
          <a:xfrm>
            <a:off x="1361229" y="4069738"/>
            <a:ext cx="2546008" cy="1080124"/>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4">
              <a:hueOff val="0"/>
              <a:satOff val="0"/>
              <a:lumOff val="0"/>
              <a:alphaOff val="0"/>
            </a:schemeClr>
          </a:fontRef>
        </p:style>
        <p:txBody>
          <a:bodyPr/>
          <a:lstStyle/>
          <a:p>
            <a:endParaRPr lang="en-GB" sz="1600">
              <a:solidFill>
                <a:srgbClr val="11366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9C92AF1F-7AA9-CADC-4004-78FD7ADAD500}"/>
              </a:ext>
            </a:extLst>
          </p:cNvPr>
          <p:cNvSpPr txBox="1"/>
          <p:nvPr/>
        </p:nvSpPr>
        <p:spPr>
          <a:xfrm>
            <a:off x="1361229" y="4429800"/>
            <a:ext cx="3017652" cy="360000"/>
          </a:xfrm>
          <a:prstGeom prst="rect">
            <a:avLst/>
          </a:prstGeom>
        </p:spPr>
        <p:style>
          <a:lnRef idx="0">
            <a:scrgbClr r="0" g="0" b="0"/>
          </a:lnRef>
          <a:fillRef idx="0">
            <a:scrgbClr r="0" g="0" b="0"/>
          </a:fillRef>
          <a:effectRef idx="0">
            <a:scrgbClr r="0" g="0" b="0"/>
          </a:effectRef>
          <a:fontRef idx="minor">
            <a:schemeClr val="accent4">
              <a:hueOff val="0"/>
              <a:satOff val="0"/>
              <a:lumOff val="0"/>
              <a:alphaOff val="0"/>
            </a:schemeClr>
          </a:fontRef>
        </p:style>
        <p:txBody>
          <a:bodyPr spcFirstLastPara="0" vert="horz" wrap="square" lIns="0" tIns="0" rIns="0" bIns="0" numCol="1" spcCol="1270" anchor="ctr" anchorCtr="0">
            <a:noAutofit/>
          </a:bodyPr>
          <a:lstStyle/>
          <a:p>
            <a:pPr defTabSz="1066800">
              <a:lnSpc>
                <a:spcPct val="90000"/>
              </a:lnSpc>
              <a:spcBef>
                <a:spcPct val="0"/>
              </a:spcBef>
              <a:spcAft>
                <a:spcPct val="35000"/>
              </a:spcAft>
            </a:pPr>
            <a:r>
              <a:rPr lang="en-GB" sz="2000" dirty="0">
                <a:solidFill>
                  <a:srgbClr val="11366B"/>
                </a:solidFill>
                <a:latin typeface="Open Sans" panose="020B0606030504020204" pitchFamily="34" charset="0"/>
                <a:ea typeface="Open Sans" panose="020B0606030504020204" pitchFamily="34" charset="0"/>
                <a:cs typeface="Open Sans" panose="020B0606030504020204" pitchFamily="34" charset="0"/>
              </a:rPr>
              <a:t>Measuring Organizational Culture</a:t>
            </a:r>
          </a:p>
        </p:txBody>
      </p:sp>
      <p:sp>
        <p:nvSpPr>
          <p:cNvPr id="31" name="Rectangle 30">
            <a:extLst>
              <a:ext uri="{FF2B5EF4-FFF2-40B4-BE49-F238E27FC236}">
                <a16:creationId xmlns:a16="http://schemas.microsoft.com/office/drawing/2014/main" id="{EE8DC70E-7849-E153-9EE2-06BE24015D25}"/>
              </a:ext>
            </a:extLst>
          </p:cNvPr>
          <p:cNvSpPr/>
          <p:nvPr/>
        </p:nvSpPr>
        <p:spPr>
          <a:xfrm>
            <a:off x="5433010" y="4069738"/>
            <a:ext cx="3017652" cy="1080124"/>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5">
              <a:hueOff val="0"/>
              <a:satOff val="0"/>
              <a:lumOff val="0"/>
              <a:alphaOff val="0"/>
            </a:schemeClr>
          </a:fontRef>
        </p:style>
        <p:txBody>
          <a:bodyPr/>
          <a:lstStyle/>
          <a:p>
            <a:endParaRPr lang="en-GB" sz="1600">
              <a:solidFill>
                <a:srgbClr val="11366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4" name="TextBox 33">
            <a:extLst>
              <a:ext uri="{FF2B5EF4-FFF2-40B4-BE49-F238E27FC236}">
                <a16:creationId xmlns:a16="http://schemas.microsoft.com/office/drawing/2014/main" id="{2A255E84-7D6B-7083-D3DD-E1FD38C3F2AF}"/>
              </a:ext>
            </a:extLst>
          </p:cNvPr>
          <p:cNvSpPr txBox="1"/>
          <p:nvPr/>
        </p:nvSpPr>
        <p:spPr>
          <a:xfrm>
            <a:off x="5433010" y="4429800"/>
            <a:ext cx="3358846" cy="360000"/>
          </a:xfrm>
          <a:prstGeom prst="rect">
            <a:avLst/>
          </a:prstGeom>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r>
              <a:rPr lang="en-GB" sz="2000" dirty="0">
                <a:solidFill>
                  <a:srgbClr val="11366B"/>
                </a:solidFill>
                <a:latin typeface="Open Sans" panose="020B0606030504020204" pitchFamily="34" charset="0"/>
                <a:ea typeface="Open Sans" panose="020B0606030504020204" pitchFamily="34" charset="0"/>
                <a:cs typeface="Open Sans" panose="020B0606030504020204" pitchFamily="34" charset="0"/>
              </a:rPr>
              <a:t>The differences between the current and desired state</a:t>
            </a:r>
          </a:p>
        </p:txBody>
      </p:sp>
      <p:pic>
        <p:nvPicPr>
          <p:cNvPr id="3" name="Picture 2">
            <a:extLst>
              <a:ext uri="{FF2B5EF4-FFF2-40B4-BE49-F238E27FC236}">
                <a16:creationId xmlns:a16="http://schemas.microsoft.com/office/drawing/2014/main" id="{A4BE511A-0618-B978-9CC9-B76AAFC41EF8}"/>
              </a:ext>
            </a:extLst>
          </p:cNvPr>
          <p:cNvPicPr>
            <a:picLocks noChangeAspect="1"/>
          </p:cNvPicPr>
          <p:nvPr/>
        </p:nvPicPr>
        <p:blipFill>
          <a:blip r:embed="rId4"/>
          <a:stretch>
            <a:fillRect/>
          </a:stretch>
        </p:blipFill>
        <p:spPr>
          <a:xfrm>
            <a:off x="642006" y="2727000"/>
            <a:ext cx="432000" cy="432000"/>
          </a:xfrm>
          <a:prstGeom prst="rect">
            <a:avLst/>
          </a:prstGeom>
        </p:spPr>
      </p:pic>
      <p:pic>
        <p:nvPicPr>
          <p:cNvPr id="22" name="Picture 21">
            <a:extLst>
              <a:ext uri="{FF2B5EF4-FFF2-40B4-BE49-F238E27FC236}">
                <a16:creationId xmlns:a16="http://schemas.microsoft.com/office/drawing/2014/main" id="{BD83F402-27CB-5706-7A76-EFCCB5BE8268}"/>
              </a:ext>
            </a:extLst>
          </p:cNvPr>
          <p:cNvPicPr>
            <a:picLocks noChangeAspect="1"/>
          </p:cNvPicPr>
          <p:nvPr/>
        </p:nvPicPr>
        <p:blipFill>
          <a:blip r:embed="rId5"/>
          <a:stretch>
            <a:fillRect/>
          </a:stretch>
        </p:blipFill>
        <p:spPr>
          <a:xfrm>
            <a:off x="4616938" y="2742277"/>
            <a:ext cx="432000" cy="432000"/>
          </a:xfrm>
          <a:prstGeom prst="rect">
            <a:avLst/>
          </a:prstGeom>
        </p:spPr>
      </p:pic>
      <p:pic>
        <p:nvPicPr>
          <p:cNvPr id="23" name="Picture 22">
            <a:extLst>
              <a:ext uri="{FF2B5EF4-FFF2-40B4-BE49-F238E27FC236}">
                <a16:creationId xmlns:a16="http://schemas.microsoft.com/office/drawing/2014/main" id="{FC6D515C-AA55-1B5E-B209-E3E9C3085A7F}"/>
              </a:ext>
            </a:extLst>
          </p:cNvPr>
          <p:cNvPicPr>
            <a:picLocks noChangeAspect="1"/>
          </p:cNvPicPr>
          <p:nvPr/>
        </p:nvPicPr>
        <p:blipFill>
          <a:blip r:embed="rId6"/>
          <a:stretch>
            <a:fillRect/>
          </a:stretch>
        </p:blipFill>
        <p:spPr>
          <a:xfrm>
            <a:off x="653776" y="4393800"/>
            <a:ext cx="432000" cy="432000"/>
          </a:xfrm>
          <a:prstGeom prst="rect">
            <a:avLst/>
          </a:prstGeom>
        </p:spPr>
      </p:pic>
      <p:pic>
        <p:nvPicPr>
          <p:cNvPr id="24" name="Picture 23">
            <a:extLst>
              <a:ext uri="{FF2B5EF4-FFF2-40B4-BE49-F238E27FC236}">
                <a16:creationId xmlns:a16="http://schemas.microsoft.com/office/drawing/2014/main" id="{6D34825F-C9F9-7769-D22C-A9A671DAA3F2}"/>
              </a:ext>
            </a:extLst>
          </p:cNvPr>
          <p:cNvPicPr>
            <a:picLocks noChangeAspect="1"/>
          </p:cNvPicPr>
          <p:nvPr/>
        </p:nvPicPr>
        <p:blipFill>
          <a:blip r:embed="rId7"/>
          <a:stretch>
            <a:fillRect/>
          </a:stretch>
        </p:blipFill>
        <p:spPr>
          <a:xfrm>
            <a:off x="4610665" y="4404951"/>
            <a:ext cx="432000" cy="432000"/>
          </a:xfrm>
          <a:prstGeom prst="rect">
            <a:avLst/>
          </a:prstGeom>
        </p:spPr>
      </p:pic>
    </p:spTree>
    <p:extLst>
      <p:ext uri="{BB962C8B-B14F-4D97-AF65-F5344CB8AC3E}">
        <p14:creationId xmlns:p14="http://schemas.microsoft.com/office/powerpoint/2010/main" val="3302891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44DE2C-6301-8281-32E0-15A9B829FFCB}"/>
              </a:ext>
            </a:extLst>
          </p:cNvPr>
          <p:cNvSpPr/>
          <p:nvPr/>
        </p:nvSpPr>
        <p:spPr>
          <a:xfrm>
            <a:off x="3418609" y="-10"/>
            <a:ext cx="5725391" cy="6858000"/>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AB2309E6-DDF5-F864-D4D2-73A029EB32DE}"/>
              </a:ext>
            </a:extLst>
          </p:cNvPr>
          <p:cNvPicPr>
            <a:picLocks noChangeAspect="1"/>
          </p:cNvPicPr>
          <p:nvPr/>
        </p:nvPicPr>
        <p:blipFill>
          <a:blip r:embed="rId2"/>
          <a:srcRect l="27921" r="26937" b="2"/>
          <a:stretch>
            <a:fillRect/>
          </a:stretch>
        </p:blipFill>
        <p:spPr>
          <a:xfrm>
            <a:off x="3540643" y="10"/>
            <a:ext cx="5603358" cy="6857990"/>
          </a:xfrm>
          <a:prstGeom prst="rect">
            <a:avLst/>
          </a:prstGeom>
        </p:spPr>
      </p:pic>
      <p:sp>
        <p:nvSpPr>
          <p:cNvPr id="6" name="Rectangle 5">
            <a:extLst>
              <a:ext uri="{FF2B5EF4-FFF2-40B4-BE49-F238E27FC236}">
                <a16:creationId xmlns:a16="http://schemas.microsoft.com/office/drawing/2014/main" id="{B3B2DA74-80E1-055C-6E88-0FB7845B1D7C}"/>
              </a:ext>
            </a:extLst>
          </p:cNvPr>
          <p:cNvSpPr/>
          <p:nvPr/>
        </p:nvSpPr>
        <p:spPr>
          <a:xfrm>
            <a:off x="166254" y="145473"/>
            <a:ext cx="3096491" cy="1125408"/>
          </a:xfrm>
          <a:prstGeom prst="rect">
            <a:avLst/>
          </a:prstGeom>
          <a:solidFill>
            <a:schemeClr val="bg1"/>
          </a:solidFill>
          <a:ln>
            <a:noFill/>
          </a:ln>
          <a:effectLst>
            <a:outerShdw blurRad="342900" dist="38100" dir="5400000" sx="104000" sy="104000" algn="t" rotWithShape="0">
              <a:schemeClr val="bg1">
                <a:lumMod val="95000"/>
                <a:alpha val="60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9CBAD10-C8E3-2A76-E37D-0EEB9265C164}"/>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Picture 2" descr="Athens University of Economics and Business">
            <a:extLst>
              <a:ext uri="{FF2B5EF4-FFF2-40B4-BE49-F238E27FC236}">
                <a16:creationId xmlns:a16="http://schemas.microsoft.com/office/drawing/2014/main" id="{863D529D-DFCB-9B3F-8861-3F250FC09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CE77AF8D-F121-20EE-5B6D-4482E6CB54F9}"/>
              </a:ext>
            </a:extLst>
          </p:cNvPr>
          <p:cNvSpPr txBox="1"/>
          <p:nvPr/>
        </p:nvSpPr>
        <p:spPr>
          <a:xfrm>
            <a:off x="424105" y="2703258"/>
            <a:ext cx="2497515" cy="523220"/>
          </a:xfrm>
          <a:prstGeom prst="rect">
            <a:avLst/>
          </a:prstGeom>
          <a:noFill/>
        </p:spPr>
        <p:txBody>
          <a:bodyPr wrap="square">
            <a:spAutoFit/>
          </a:bodyPr>
          <a:lstStyle/>
          <a:p>
            <a:pPr defTabSz="1066800">
              <a:spcBef>
                <a:spcPct val="0"/>
              </a:spcBef>
              <a:spcAft>
                <a:spcPct val="35000"/>
              </a:spcAft>
            </a:pPr>
            <a:r>
              <a:rPr lang="en-GB" sz="2800" dirty="0">
                <a:solidFill>
                  <a:srgbClr val="11366B"/>
                </a:solidFill>
                <a:latin typeface="Open Sans" panose="020B0606030504020204" pitchFamily="34" charset="0"/>
                <a:ea typeface="Open Sans" panose="020B0606030504020204" pitchFamily="34" charset="0"/>
                <a:cs typeface="Open Sans" panose="020B0606030504020204" pitchFamily="34" charset="0"/>
              </a:rPr>
              <a:t>Trust</a:t>
            </a:r>
          </a:p>
        </p:txBody>
      </p:sp>
      <p:sp>
        <p:nvSpPr>
          <p:cNvPr id="14" name="Oval 13">
            <a:extLst>
              <a:ext uri="{FF2B5EF4-FFF2-40B4-BE49-F238E27FC236}">
                <a16:creationId xmlns:a16="http://schemas.microsoft.com/office/drawing/2014/main" id="{6DB2B959-11E0-260C-274C-F910410F4855}"/>
              </a:ext>
            </a:extLst>
          </p:cNvPr>
          <p:cNvSpPr/>
          <p:nvPr/>
        </p:nvSpPr>
        <p:spPr>
          <a:xfrm>
            <a:off x="316105" y="400355"/>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CA2F86F-D162-8CBB-9037-9F7774C317DA}"/>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E792F0AD-CE99-500E-F019-23B099DC284E}"/>
              </a:ext>
            </a:extLst>
          </p:cNvPr>
          <p:cNvPicPr>
            <a:picLocks noChangeAspect="1"/>
          </p:cNvPicPr>
          <p:nvPr/>
        </p:nvPicPr>
        <p:blipFill>
          <a:blip r:embed="rId4"/>
          <a:stretch>
            <a:fillRect/>
          </a:stretch>
        </p:blipFill>
        <p:spPr>
          <a:xfrm>
            <a:off x="424105" y="492177"/>
            <a:ext cx="432000" cy="432000"/>
          </a:xfrm>
          <a:prstGeom prst="rect">
            <a:avLst/>
          </a:prstGeom>
        </p:spPr>
      </p:pic>
    </p:spTree>
    <p:extLst>
      <p:ext uri="{BB962C8B-B14F-4D97-AF65-F5344CB8AC3E}">
        <p14:creationId xmlns:p14="http://schemas.microsoft.com/office/powerpoint/2010/main" val="1521844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90092-BD45-AFA8-981F-8D052F85404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224CFAC-173D-F214-3CFA-596A26E2144C}"/>
              </a:ext>
            </a:extLst>
          </p:cNvPr>
          <p:cNvSpPr>
            <a:spLocks noGrp="1" noRot="1" noMove="1" noResize="1" noEditPoints="1" noAdjustHandles="1" noChangeArrowheads="1" noChangeShapeType="1"/>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10" name="Picture 2" descr="Athens University of Economics and Business">
            <a:extLst>
              <a:ext uri="{FF2B5EF4-FFF2-40B4-BE49-F238E27FC236}">
                <a16:creationId xmlns:a16="http://schemas.microsoft.com/office/drawing/2014/main" id="{5B4CB4D9-D375-25F9-A82B-BD48FABA26B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8AB70F9-28B4-97BA-AADF-4639486C7856}"/>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E99FD71B-8850-BEBC-5119-FB2E572907C8}"/>
              </a:ext>
            </a:extLst>
          </p:cNvPr>
          <p:cNvSpPr txBox="1">
            <a:spLocks noGrp="1" noRot="1" noMove="1" noResize="1" noEditPoints="1" noAdjustHandles="1" noChangeArrowheads="1" noChangeShapeType="1"/>
          </p:cNvSpPr>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sz="3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C44A36D2-CA76-4CCD-DD36-198448A81F16}"/>
              </a:ext>
            </a:extLst>
          </p:cNvPr>
          <p:cNvSpPr txBox="1"/>
          <p:nvPr/>
        </p:nvSpPr>
        <p:spPr>
          <a:xfrm>
            <a:off x="779874" y="977272"/>
            <a:ext cx="7584253" cy="523220"/>
          </a:xfrm>
          <a:prstGeom prst="rect">
            <a:avLst/>
          </a:prstGeom>
          <a:noFill/>
        </p:spPr>
        <p:txBody>
          <a:bodyPr wrap="square">
            <a:spAutoFit/>
          </a:bodyPr>
          <a:lstStyle/>
          <a:p>
            <a:pPr algn="ctr"/>
            <a:r>
              <a:rPr lang="en-GB" sz="2800" dirty="0">
                <a:solidFill>
                  <a:srgbClr val="011021"/>
                </a:solidFill>
                <a:latin typeface="Open Sans" panose="020B0606030504020204" pitchFamily="34" charset="0"/>
                <a:ea typeface="Open Sans" panose="020B0606030504020204" pitchFamily="34" charset="0"/>
                <a:cs typeface="Open Sans" panose="020B0606030504020204" pitchFamily="34" charset="0"/>
              </a:rPr>
              <a:t>Trust</a:t>
            </a:r>
          </a:p>
        </p:txBody>
      </p:sp>
      <p:sp>
        <p:nvSpPr>
          <p:cNvPr id="2" name="Content Placeholder 3">
            <a:extLst>
              <a:ext uri="{FF2B5EF4-FFF2-40B4-BE49-F238E27FC236}">
                <a16:creationId xmlns:a16="http://schemas.microsoft.com/office/drawing/2014/main" id="{D7E5D716-E045-3117-D872-D7EA1CA669CA}"/>
              </a:ext>
            </a:extLst>
          </p:cNvPr>
          <p:cNvSpPr>
            <a:spLocks noGrp="1"/>
          </p:cNvSpPr>
          <p:nvPr>
            <p:ph idx="1"/>
          </p:nvPr>
        </p:nvSpPr>
        <p:spPr>
          <a:xfrm>
            <a:off x="613815" y="1620699"/>
            <a:ext cx="7923897" cy="4693176"/>
          </a:xfrm>
        </p:spPr>
        <p:txBody>
          <a:bodyPr>
            <a:normAutofit/>
          </a:bodyPr>
          <a:lstStyle/>
          <a:p>
            <a:pPr marL="0" indent="0" algn="just">
              <a:lnSpc>
                <a:spcPct val="110000"/>
              </a:lnSpc>
              <a:buNone/>
            </a:pPr>
            <a:r>
              <a:rPr lang="en-GB" sz="1600" dirty="0">
                <a:latin typeface="Open Sans" panose="020B0606030504020204" pitchFamily="34" charset="0"/>
                <a:ea typeface="Open Sans" panose="020B0606030504020204" pitchFamily="34" charset="0"/>
                <a:cs typeface="Open Sans" panose="020B0606030504020204" pitchFamily="34" charset="0"/>
              </a:rPr>
              <a:t>Trust develops slowly and is lost quickly</a:t>
            </a:r>
            <a:r>
              <a:rPr lang="en-US" sz="1600" dirty="0">
                <a:latin typeface="Open Sans" panose="020B0606030504020204" pitchFamily="34" charset="0"/>
                <a:ea typeface="Open Sans" panose="020B0606030504020204" pitchFamily="34" charset="0"/>
                <a:cs typeface="Open Sans" panose="020B0606030504020204" pitchFamily="34" charset="0"/>
              </a:rPr>
              <a:t>.</a:t>
            </a:r>
          </a:p>
          <a:p>
            <a:pPr marL="0" indent="0" algn="just">
              <a:lnSpc>
                <a:spcPct val="110000"/>
              </a:lnSpc>
              <a:buNone/>
            </a:pPr>
            <a:endParaRPr lang="en-US" sz="1600" dirty="0">
              <a:latin typeface="Open Sans" panose="020B0606030504020204" pitchFamily="34" charset="0"/>
              <a:ea typeface="Open Sans" panose="020B0606030504020204" pitchFamily="34" charset="0"/>
              <a:cs typeface="Open Sans" panose="020B0606030504020204" pitchFamily="34" charset="0"/>
            </a:endParaRPr>
          </a:p>
          <a:p>
            <a:pPr marL="0" indent="0" algn="just">
              <a:lnSpc>
                <a:spcPct val="110000"/>
              </a:lnSpc>
              <a:buNone/>
            </a:pPr>
            <a:r>
              <a:rPr lang="en-GB" sz="1600" dirty="0">
                <a:latin typeface="Open Sans" panose="020B0606030504020204" pitchFamily="34" charset="0"/>
                <a:ea typeface="Open Sans" panose="020B0606030504020204" pitchFamily="34" charset="0"/>
                <a:cs typeface="Open Sans" panose="020B0606030504020204" pitchFamily="34" charset="0"/>
              </a:rPr>
              <a:t>The willingness to be vulnerable towards another person, based on</a:t>
            </a:r>
            <a:r>
              <a:rPr lang="en-US" sz="1600" dirty="0">
                <a:latin typeface="Open Sans" panose="020B0606030504020204" pitchFamily="34" charset="0"/>
                <a:ea typeface="Open Sans" panose="020B0606030504020204" pitchFamily="34" charset="0"/>
                <a:cs typeface="Open Sans" panose="020B0606030504020204" pitchFamily="34" charset="0"/>
              </a:rPr>
              <a:t>:</a:t>
            </a: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34" name="Group 33">
            <a:extLst>
              <a:ext uri="{FF2B5EF4-FFF2-40B4-BE49-F238E27FC236}">
                <a16:creationId xmlns:a16="http://schemas.microsoft.com/office/drawing/2014/main" id="{A1747717-EE13-A9D0-568D-466916D8DD6F}"/>
              </a:ext>
            </a:extLst>
          </p:cNvPr>
          <p:cNvGrpSpPr/>
          <p:nvPr/>
        </p:nvGrpSpPr>
        <p:grpSpPr>
          <a:xfrm>
            <a:off x="1873695" y="2950532"/>
            <a:ext cx="5256000" cy="2628000"/>
            <a:chOff x="1386576" y="2180382"/>
            <a:chExt cx="6364667" cy="3329652"/>
          </a:xfrm>
        </p:grpSpPr>
        <p:sp>
          <p:nvSpPr>
            <p:cNvPr id="36" name="Freeform 68">
              <a:extLst>
                <a:ext uri="{FF2B5EF4-FFF2-40B4-BE49-F238E27FC236}">
                  <a16:creationId xmlns:a16="http://schemas.microsoft.com/office/drawing/2014/main" id="{70C82761-D334-500A-2D5F-E54E164B33CD}"/>
                </a:ext>
              </a:extLst>
            </p:cNvPr>
            <p:cNvSpPr>
              <a:spLocks noChangeArrowheads="1"/>
            </p:cNvSpPr>
            <p:nvPr/>
          </p:nvSpPr>
          <p:spPr bwMode="auto">
            <a:xfrm>
              <a:off x="3545906" y="2180382"/>
              <a:ext cx="2081033" cy="2081033"/>
            </a:xfrm>
            <a:custGeom>
              <a:avLst/>
              <a:gdLst>
                <a:gd name="T0" fmla="*/ 4452 w 4453"/>
                <a:gd name="T1" fmla="*/ 2227 h 4453"/>
                <a:gd name="T2" fmla="*/ 4452 w 4453"/>
                <a:gd name="T3" fmla="*/ 2227 h 4453"/>
                <a:gd name="T4" fmla="*/ 2225 w 4453"/>
                <a:gd name="T5" fmla="*/ 4452 h 4453"/>
                <a:gd name="T6" fmla="*/ 2225 w 4453"/>
                <a:gd name="T7" fmla="*/ 4452 h 4453"/>
                <a:gd name="T8" fmla="*/ 0 w 4453"/>
                <a:gd name="T9" fmla="*/ 2227 h 4453"/>
                <a:gd name="T10" fmla="*/ 0 w 4453"/>
                <a:gd name="T11" fmla="*/ 2227 h 4453"/>
                <a:gd name="T12" fmla="*/ 2225 w 4453"/>
                <a:gd name="T13" fmla="*/ 0 h 4453"/>
                <a:gd name="T14" fmla="*/ 2225 w 4453"/>
                <a:gd name="T15" fmla="*/ 0 h 4453"/>
                <a:gd name="T16" fmla="*/ 4452 w 4453"/>
                <a:gd name="T17" fmla="*/ 2227 h 4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53" h="4453">
                  <a:moveTo>
                    <a:pt x="4452" y="2227"/>
                  </a:moveTo>
                  <a:lnTo>
                    <a:pt x="4452" y="2227"/>
                  </a:lnTo>
                  <a:cubicBezTo>
                    <a:pt x="4452" y="3455"/>
                    <a:pt x="3455" y="4452"/>
                    <a:pt x="2225" y="4452"/>
                  </a:cubicBezTo>
                  <a:lnTo>
                    <a:pt x="2225" y="4452"/>
                  </a:lnTo>
                  <a:cubicBezTo>
                    <a:pt x="997" y="4452"/>
                    <a:pt x="0" y="3455"/>
                    <a:pt x="0" y="2227"/>
                  </a:cubicBezTo>
                  <a:lnTo>
                    <a:pt x="0" y="2227"/>
                  </a:lnTo>
                  <a:cubicBezTo>
                    <a:pt x="0" y="997"/>
                    <a:pt x="997" y="0"/>
                    <a:pt x="2225" y="0"/>
                  </a:cubicBezTo>
                  <a:lnTo>
                    <a:pt x="2225" y="0"/>
                  </a:lnTo>
                  <a:cubicBezTo>
                    <a:pt x="3455" y="0"/>
                    <a:pt x="4452" y="997"/>
                    <a:pt x="4452" y="2227"/>
                  </a:cubicBezTo>
                </a:path>
              </a:pathLst>
            </a:custGeom>
            <a:solidFill>
              <a:srgbClr val="5EB6FF">
                <a:alpha val="85000"/>
              </a:srgbClr>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7" name="Freeform 69">
              <a:extLst>
                <a:ext uri="{FF2B5EF4-FFF2-40B4-BE49-F238E27FC236}">
                  <a16:creationId xmlns:a16="http://schemas.microsoft.com/office/drawing/2014/main" id="{7B69C247-D978-161A-1769-BABD8A723FAB}"/>
                </a:ext>
              </a:extLst>
            </p:cNvPr>
            <p:cNvSpPr>
              <a:spLocks noChangeArrowheads="1"/>
            </p:cNvSpPr>
            <p:nvPr/>
          </p:nvSpPr>
          <p:spPr bwMode="auto">
            <a:xfrm>
              <a:off x="4260876" y="3429001"/>
              <a:ext cx="2081033" cy="2081033"/>
            </a:xfrm>
            <a:custGeom>
              <a:avLst/>
              <a:gdLst>
                <a:gd name="T0" fmla="*/ 4451 w 4452"/>
                <a:gd name="T1" fmla="*/ 2225 h 4452"/>
                <a:gd name="T2" fmla="*/ 4451 w 4452"/>
                <a:gd name="T3" fmla="*/ 2225 h 4452"/>
                <a:gd name="T4" fmla="*/ 2225 w 4452"/>
                <a:gd name="T5" fmla="*/ 4451 h 4452"/>
                <a:gd name="T6" fmla="*/ 2225 w 4452"/>
                <a:gd name="T7" fmla="*/ 4451 h 4452"/>
                <a:gd name="T8" fmla="*/ 0 w 4452"/>
                <a:gd name="T9" fmla="*/ 2225 h 4452"/>
                <a:gd name="T10" fmla="*/ 0 w 4452"/>
                <a:gd name="T11" fmla="*/ 2225 h 4452"/>
                <a:gd name="T12" fmla="*/ 2225 w 4452"/>
                <a:gd name="T13" fmla="*/ 0 h 4452"/>
                <a:gd name="T14" fmla="*/ 2225 w 4452"/>
                <a:gd name="T15" fmla="*/ 0 h 4452"/>
                <a:gd name="T16" fmla="*/ 4451 w 4452"/>
                <a:gd name="T17" fmla="*/ 2225 h 4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52" h="4452">
                  <a:moveTo>
                    <a:pt x="4451" y="2225"/>
                  </a:moveTo>
                  <a:lnTo>
                    <a:pt x="4451" y="2225"/>
                  </a:lnTo>
                  <a:cubicBezTo>
                    <a:pt x="4451" y="3454"/>
                    <a:pt x="3455" y="4451"/>
                    <a:pt x="2225" y="4451"/>
                  </a:cubicBezTo>
                  <a:lnTo>
                    <a:pt x="2225" y="4451"/>
                  </a:lnTo>
                  <a:cubicBezTo>
                    <a:pt x="996" y="4451"/>
                    <a:pt x="0" y="3454"/>
                    <a:pt x="0" y="2225"/>
                  </a:cubicBezTo>
                  <a:lnTo>
                    <a:pt x="0" y="2225"/>
                  </a:lnTo>
                  <a:cubicBezTo>
                    <a:pt x="0" y="995"/>
                    <a:pt x="996" y="0"/>
                    <a:pt x="2225" y="0"/>
                  </a:cubicBezTo>
                  <a:lnTo>
                    <a:pt x="2225" y="0"/>
                  </a:lnTo>
                  <a:cubicBezTo>
                    <a:pt x="3455" y="0"/>
                    <a:pt x="4451" y="995"/>
                    <a:pt x="4451" y="2225"/>
                  </a:cubicBezTo>
                </a:path>
              </a:pathLst>
            </a:custGeom>
            <a:solidFill>
              <a:srgbClr val="003AB4">
                <a:alpha val="84706"/>
              </a:srgbClr>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8" name="Freeform 70">
              <a:extLst>
                <a:ext uri="{FF2B5EF4-FFF2-40B4-BE49-F238E27FC236}">
                  <a16:creationId xmlns:a16="http://schemas.microsoft.com/office/drawing/2014/main" id="{F0666388-BDBD-10F0-9613-1D2C07F387D3}"/>
                </a:ext>
              </a:extLst>
            </p:cNvPr>
            <p:cNvSpPr>
              <a:spLocks noChangeArrowheads="1"/>
            </p:cNvSpPr>
            <p:nvPr/>
          </p:nvSpPr>
          <p:spPr bwMode="auto">
            <a:xfrm>
              <a:off x="2800031" y="3429001"/>
              <a:ext cx="2081033" cy="2081033"/>
            </a:xfrm>
            <a:custGeom>
              <a:avLst/>
              <a:gdLst>
                <a:gd name="T0" fmla="*/ 4452 w 4453"/>
                <a:gd name="T1" fmla="*/ 2225 h 4452"/>
                <a:gd name="T2" fmla="*/ 4452 w 4453"/>
                <a:gd name="T3" fmla="*/ 2225 h 4452"/>
                <a:gd name="T4" fmla="*/ 2227 w 4453"/>
                <a:gd name="T5" fmla="*/ 4451 h 4452"/>
                <a:gd name="T6" fmla="*/ 2227 w 4453"/>
                <a:gd name="T7" fmla="*/ 4451 h 4452"/>
                <a:gd name="T8" fmla="*/ 0 w 4453"/>
                <a:gd name="T9" fmla="*/ 2225 h 4452"/>
                <a:gd name="T10" fmla="*/ 0 w 4453"/>
                <a:gd name="T11" fmla="*/ 2225 h 4452"/>
                <a:gd name="T12" fmla="*/ 2227 w 4453"/>
                <a:gd name="T13" fmla="*/ 0 h 4452"/>
                <a:gd name="T14" fmla="*/ 2227 w 4453"/>
                <a:gd name="T15" fmla="*/ 0 h 4452"/>
                <a:gd name="T16" fmla="*/ 4452 w 4453"/>
                <a:gd name="T17" fmla="*/ 2225 h 4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53" h="4452">
                  <a:moveTo>
                    <a:pt x="4452" y="2225"/>
                  </a:moveTo>
                  <a:lnTo>
                    <a:pt x="4452" y="2225"/>
                  </a:lnTo>
                  <a:cubicBezTo>
                    <a:pt x="4452" y="3454"/>
                    <a:pt x="3456" y="4451"/>
                    <a:pt x="2227" y="4451"/>
                  </a:cubicBezTo>
                  <a:lnTo>
                    <a:pt x="2227" y="4451"/>
                  </a:lnTo>
                  <a:cubicBezTo>
                    <a:pt x="997" y="4451"/>
                    <a:pt x="0" y="3454"/>
                    <a:pt x="0" y="2225"/>
                  </a:cubicBezTo>
                  <a:lnTo>
                    <a:pt x="0" y="2225"/>
                  </a:lnTo>
                  <a:cubicBezTo>
                    <a:pt x="0" y="995"/>
                    <a:pt x="997" y="0"/>
                    <a:pt x="2227" y="0"/>
                  </a:cubicBezTo>
                  <a:lnTo>
                    <a:pt x="2227" y="0"/>
                  </a:lnTo>
                  <a:cubicBezTo>
                    <a:pt x="3456" y="0"/>
                    <a:pt x="4452" y="995"/>
                    <a:pt x="4452" y="2225"/>
                  </a:cubicBezTo>
                </a:path>
              </a:pathLst>
            </a:custGeom>
            <a:solidFill>
              <a:srgbClr val="BADBFF">
                <a:alpha val="85000"/>
              </a:srgbClr>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9" name="Freeform 322">
              <a:extLst>
                <a:ext uri="{FF2B5EF4-FFF2-40B4-BE49-F238E27FC236}">
                  <a16:creationId xmlns:a16="http://schemas.microsoft.com/office/drawing/2014/main" id="{883264E0-363D-E039-FBC9-78960E3FBCFE}"/>
                </a:ext>
              </a:extLst>
            </p:cNvPr>
            <p:cNvSpPr>
              <a:spLocks noChangeArrowheads="1"/>
            </p:cNvSpPr>
            <p:nvPr/>
          </p:nvSpPr>
          <p:spPr bwMode="auto">
            <a:xfrm>
              <a:off x="1452510" y="4185179"/>
              <a:ext cx="1631859" cy="397662"/>
            </a:xfrm>
            <a:custGeom>
              <a:avLst/>
              <a:gdLst>
                <a:gd name="T0" fmla="*/ 3491 w 3492"/>
                <a:gd name="T1" fmla="*/ 0 h 851"/>
                <a:gd name="T2" fmla="*/ 0 w 3492"/>
                <a:gd name="T3" fmla="*/ 0 h 851"/>
                <a:gd name="T4" fmla="*/ 0 w 3492"/>
                <a:gd name="T5" fmla="*/ 850 h 851"/>
              </a:gdLst>
              <a:ahLst/>
              <a:cxnLst>
                <a:cxn ang="0">
                  <a:pos x="T0" y="T1"/>
                </a:cxn>
                <a:cxn ang="0">
                  <a:pos x="T2" y="T3"/>
                </a:cxn>
                <a:cxn ang="0">
                  <a:pos x="T4" y="T5"/>
                </a:cxn>
              </a:cxnLst>
              <a:rect l="0" t="0" r="r" b="b"/>
              <a:pathLst>
                <a:path w="3492" h="851">
                  <a:moveTo>
                    <a:pt x="3491" y="0"/>
                  </a:moveTo>
                  <a:lnTo>
                    <a:pt x="0" y="0"/>
                  </a:lnTo>
                  <a:lnTo>
                    <a:pt x="0" y="850"/>
                  </a:lnTo>
                </a:path>
              </a:pathLst>
            </a:custGeom>
            <a:noFill/>
            <a:ln w="254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46"/>
              <a:endParaRPr lang="en-US" sz="1350" dirty="0">
                <a:solidFill>
                  <a:srgbClr val="747994"/>
                </a:solidFill>
                <a:latin typeface="Poppins" pitchFamily="2" charset="77"/>
              </a:endParaRPr>
            </a:p>
          </p:txBody>
        </p:sp>
        <p:sp>
          <p:nvSpPr>
            <p:cNvPr id="40" name="Freeform 323">
              <a:extLst>
                <a:ext uri="{FF2B5EF4-FFF2-40B4-BE49-F238E27FC236}">
                  <a16:creationId xmlns:a16="http://schemas.microsoft.com/office/drawing/2014/main" id="{F43BBFFC-2284-EF27-F2BA-76B777E47083}"/>
                </a:ext>
              </a:extLst>
            </p:cNvPr>
            <p:cNvSpPr>
              <a:spLocks noChangeArrowheads="1"/>
            </p:cNvSpPr>
            <p:nvPr/>
          </p:nvSpPr>
          <p:spPr bwMode="auto">
            <a:xfrm>
              <a:off x="1386576" y="4584902"/>
              <a:ext cx="129808" cy="131867"/>
            </a:xfrm>
            <a:custGeom>
              <a:avLst/>
              <a:gdLst>
                <a:gd name="T0" fmla="*/ 278 w 279"/>
                <a:gd name="T1" fmla="*/ 140 h 281"/>
                <a:gd name="T2" fmla="*/ 278 w 279"/>
                <a:gd name="T3" fmla="*/ 140 h 281"/>
                <a:gd name="T4" fmla="*/ 139 w 279"/>
                <a:gd name="T5" fmla="*/ 280 h 281"/>
                <a:gd name="T6" fmla="*/ 139 w 279"/>
                <a:gd name="T7" fmla="*/ 280 h 281"/>
                <a:gd name="T8" fmla="*/ 0 w 279"/>
                <a:gd name="T9" fmla="*/ 140 h 281"/>
                <a:gd name="T10" fmla="*/ 0 w 279"/>
                <a:gd name="T11" fmla="*/ 140 h 281"/>
                <a:gd name="T12" fmla="*/ 139 w 279"/>
                <a:gd name="T13" fmla="*/ 0 h 281"/>
                <a:gd name="T14" fmla="*/ 139 w 279"/>
                <a:gd name="T15" fmla="*/ 0 h 281"/>
                <a:gd name="T16" fmla="*/ 278 w 279"/>
                <a:gd name="T17" fmla="*/ 14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81">
                  <a:moveTo>
                    <a:pt x="278" y="140"/>
                  </a:moveTo>
                  <a:lnTo>
                    <a:pt x="278" y="140"/>
                  </a:lnTo>
                  <a:cubicBezTo>
                    <a:pt x="278" y="217"/>
                    <a:pt x="216" y="280"/>
                    <a:pt x="139" y="280"/>
                  </a:cubicBezTo>
                  <a:lnTo>
                    <a:pt x="139" y="280"/>
                  </a:lnTo>
                  <a:cubicBezTo>
                    <a:pt x="62" y="280"/>
                    <a:pt x="0" y="217"/>
                    <a:pt x="0" y="140"/>
                  </a:cubicBezTo>
                  <a:lnTo>
                    <a:pt x="0" y="140"/>
                  </a:lnTo>
                  <a:cubicBezTo>
                    <a:pt x="0" y="63"/>
                    <a:pt x="62" y="0"/>
                    <a:pt x="139" y="0"/>
                  </a:cubicBezTo>
                  <a:lnTo>
                    <a:pt x="139" y="0"/>
                  </a:lnTo>
                  <a:cubicBezTo>
                    <a:pt x="216" y="0"/>
                    <a:pt x="278" y="63"/>
                    <a:pt x="278" y="140"/>
                  </a:cubicBezTo>
                </a:path>
              </a:pathLst>
            </a:custGeom>
            <a:noFill/>
            <a:ln w="254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685846"/>
              <a:endParaRPr lang="en-US" sz="1350" dirty="0">
                <a:solidFill>
                  <a:srgbClr val="747994"/>
                </a:solidFill>
                <a:latin typeface="Poppins" pitchFamily="2" charset="77"/>
              </a:endParaRPr>
            </a:p>
          </p:txBody>
        </p:sp>
        <p:sp>
          <p:nvSpPr>
            <p:cNvPr id="41" name="Freeform 324">
              <a:extLst>
                <a:ext uri="{FF2B5EF4-FFF2-40B4-BE49-F238E27FC236}">
                  <a16:creationId xmlns:a16="http://schemas.microsoft.com/office/drawing/2014/main" id="{B3A86675-239D-C7FB-4128-BE67EA22189E}"/>
                </a:ext>
              </a:extLst>
            </p:cNvPr>
            <p:cNvSpPr>
              <a:spLocks noChangeArrowheads="1"/>
            </p:cNvSpPr>
            <p:nvPr/>
          </p:nvSpPr>
          <p:spPr bwMode="auto">
            <a:xfrm>
              <a:off x="5954548" y="4185179"/>
              <a:ext cx="1734882" cy="397662"/>
            </a:xfrm>
            <a:custGeom>
              <a:avLst/>
              <a:gdLst>
                <a:gd name="T0" fmla="*/ 0 w 3712"/>
                <a:gd name="T1" fmla="*/ 0 h 851"/>
                <a:gd name="T2" fmla="*/ 3711 w 3712"/>
                <a:gd name="T3" fmla="*/ 0 h 851"/>
                <a:gd name="T4" fmla="*/ 3711 w 3712"/>
                <a:gd name="T5" fmla="*/ 850 h 851"/>
              </a:gdLst>
              <a:ahLst/>
              <a:cxnLst>
                <a:cxn ang="0">
                  <a:pos x="T0" y="T1"/>
                </a:cxn>
                <a:cxn ang="0">
                  <a:pos x="T2" y="T3"/>
                </a:cxn>
                <a:cxn ang="0">
                  <a:pos x="T4" y="T5"/>
                </a:cxn>
              </a:cxnLst>
              <a:rect l="0" t="0" r="r" b="b"/>
              <a:pathLst>
                <a:path w="3712" h="851">
                  <a:moveTo>
                    <a:pt x="0" y="0"/>
                  </a:moveTo>
                  <a:lnTo>
                    <a:pt x="3711" y="0"/>
                  </a:lnTo>
                  <a:lnTo>
                    <a:pt x="3711" y="850"/>
                  </a:lnTo>
                </a:path>
              </a:pathLst>
            </a:custGeom>
            <a:noFill/>
            <a:ln w="254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46"/>
              <a:endParaRPr lang="en-US" sz="1350" dirty="0">
                <a:solidFill>
                  <a:srgbClr val="747994"/>
                </a:solidFill>
                <a:latin typeface="Poppins" pitchFamily="2" charset="77"/>
              </a:endParaRPr>
            </a:p>
          </p:txBody>
        </p:sp>
        <p:sp>
          <p:nvSpPr>
            <p:cNvPr id="42" name="Freeform 325">
              <a:extLst>
                <a:ext uri="{FF2B5EF4-FFF2-40B4-BE49-F238E27FC236}">
                  <a16:creationId xmlns:a16="http://schemas.microsoft.com/office/drawing/2014/main" id="{AEACCFEC-151F-7079-2605-269F55EF0287}"/>
                </a:ext>
              </a:extLst>
            </p:cNvPr>
            <p:cNvSpPr>
              <a:spLocks noChangeArrowheads="1"/>
            </p:cNvSpPr>
            <p:nvPr/>
          </p:nvSpPr>
          <p:spPr bwMode="auto">
            <a:xfrm>
              <a:off x="7621435" y="4584902"/>
              <a:ext cx="129808" cy="131867"/>
            </a:xfrm>
            <a:custGeom>
              <a:avLst/>
              <a:gdLst>
                <a:gd name="T0" fmla="*/ 0 w 279"/>
                <a:gd name="T1" fmla="*/ 140 h 281"/>
                <a:gd name="T2" fmla="*/ 0 w 279"/>
                <a:gd name="T3" fmla="*/ 140 h 281"/>
                <a:gd name="T4" fmla="*/ 139 w 279"/>
                <a:gd name="T5" fmla="*/ 280 h 281"/>
                <a:gd name="T6" fmla="*/ 139 w 279"/>
                <a:gd name="T7" fmla="*/ 280 h 281"/>
                <a:gd name="T8" fmla="*/ 278 w 279"/>
                <a:gd name="T9" fmla="*/ 140 h 281"/>
                <a:gd name="T10" fmla="*/ 278 w 279"/>
                <a:gd name="T11" fmla="*/ 140 h 281"/>
                <a:gd name="T12" fmla="*/ 139 w 279"/>
                <a:gd name="T13" fmla="*/ 0 h 281"/>
                <a:gd name="T14" fmla="*/ 139 w 279"/>
                <a:gd name="T15" fmla="*/ 0 h 281"/>
                <a:gd name="T16" fmla="*/ 0 w 279"/>
                <a:gd name="T17" fmla="*/ 14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81">
                  <a:moveTo>
                    <a:pt x="0" y="140"/>
                  </a:moveTo>
                  <a:lnTo>
                    <a:pt x="0" y="140"/>
                  </a:lnTo>
                  <a:cubicBezTo>
                    <a:pt x="0" y="217"/>
                    <a:pt x="62" y="280"/>
                    <a:pt x="139" y="280"/>
                  </a:cubicBezTo>
                  <a:lnTo>
                    <a:pt x="139" y="280"/>
                  </a:lnTo>
                  <a:cubicBezTo>
                    <a:pt x="216" y="280"/>
                    <a:pt x="278" y="217"/>
                    <a:pt x="278" y="140"/>
                  </a:cubicBezTo>
                  <a:lnTo>
                    <a:pt x="278" y="140"/>
                  </a:lnTo>
                  <a:cubicBezTo>
                    <a:pt x="278" y="63"/>
                    <a:pt x="216" y="0"/>
                    <a:pt x="139" y="0"/>
                  </a:cubicBezTo>
                  <a:lnTo>
                    <a:pt x="139" y="0"/>
                  </a:lnTo>
                  <a:cubicBezTo>
                    <a:pt x="62" y="0"/>
                    <a:pt x="0" y="63"/>
                    <a:pt x="0" y="140"/>
                  </a:cubicBezTo>
                </a:path>
              </a:pathLst>
            </a:custGeom>
            <a:noFill/>
            <a:ln w="254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685846"/>
              <a:endParaRPr lang="en-US" sz="1350" dirty="0">
                <a:solidFill>
                  <a:srgbClr val="747994"/>
                </a:solidFill>
                <a:latin typeface="Poppins" pitchFamily="2" charset="77"/>
              </a:endParaRPr>
            </a:p>
          </p:txBody>
        </p:sp>
        <p:sp>
          <p:nvSpPr>
            <p:cNvPr id="43" name="Freeform 326">
              <a:extLst>
                <a:ext uri="{FF2B5EF4-FFF2-40B4-BE49-F238E27FC236}">
                  <a16:creationId xmlns:a16="http://schemas.microsoft.com/office/drawing/2014/main" id="{1746DECE-83D2-786F-1D4C-FC8F76FA3B25}"/>
                </a:ext>
              </a:extLst>
            </p:cNvPr>
            <p:cNvSpPr>
              <a:spLocks noChangeArrowheads="1"/>
            </p:cNvSpPr>
            <p:nvPr/>
          </p:nvSpPr>
          <p:spPr bwMode="auto">
            <a:xfrm>
              <a:off x="5822680" y="2376122"/>
              <a:ext cx="129806" cy="129806"/>
            </a:xfrm>
            <a:custGeom>
              <a:avLst/>
              <a:gdLst>
                <a:gd name="T0" fmla="*/ 0 w 280"/>
                <a:gd name="T1" fmla="*/ 139 h 279"/>
                <a:gd name="T2" fmla="*/ 0 w 280"/>
                <a:gd name="T3" fmla="*/ 139 h 279"/>
                <a:gd name="T4" fmla="*/ 140 w 280"/>
                <a:gd name="T5" fmla="*/ 278 h 279"/>
                <a:gd name="T6" fmla="*/ 140 w 280"/>
                <a:gd name="T7" fmla="*/ 278 h 279"/>
                <a:gd name="T8" fmla="*/ 279 w 280"/>
                <a:gd name="T9" fmla="*/ 139 h 279"/>
                <a:gd name="T10" fmla="*/ 279 w 280"/>
                <a:gd name="T11" fmla="*/ 139 h 279"/>
                <a:gd name="T12" fmla="*/ 140 w 280"/>
                <a:gd name="T13" fmla="*/ 0 h 279"/>
                <a:gd name="T14" fmla="*/ 140 w 280"/>
                <a:gd name="T15" fmla="*/ 0 h 279"/>
                <a:gd name="T16" fmla="*/ 0 w 280"/>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279">
                  <a:moveTo>
                    <a:pt x="0" y="139"/>
                  </a:moveTo>
                  <a:lnTo>
                    <a:pt x="0" y="139"/>
                  </a:lnTo>
                  <a:cubicBezTo>
                    <a:pt x="0" y="216"/>
                    <a:pt x="63" y="278"/>
                    <a:pt x="140" y="278"/>
                  </a:cubicBezTo>
                  <a:lnTo>
                    <a:pt x="140" y="278"/>
                  </a:lnTo>
                  <a:cubicBezTo>
                    <a:pt x="216" y="278"/>
                    <a:pt x="279" y="216"/>
                    <a:pt x="279" y="139"/>
                  </a:cubicBezTo>
                  <a:lnTo>
                    <a:pt x="279" y="139"/>
                  </a:lnTo>
                  <a:cubicBezTo>
                    <a:pt x="279" y="62"/>
                    <a:pt x="216" y="0"/>
                    <a:pt x="140" y="0"/>
                  </a:cubicBezTo>
                  <a:lnTo>
                    <a:pt x="140" y="0"/>
                  </a:lnTo>
                  <a:cubicBezTo>
                    <a:pt x="63" y="0"/>
                    <a:pt x="0" y="62"/>
                    <a:pt x="0" y="139"/>
                  </a:cubicBezTo>
                </a:path>
              </a:pathLst>
            </a:custGeom>
            <a:noFill/>
            <a:ln w="254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685846"/>
              <a:endParaRPr lang="en-US" sz="1350" dirty="0">
                <a:solidFill>
                  <a:srgbClr val="747994"/>
                </a:solidFill>
                <a:latin typeface="Poppins" pitchFamily="2" charset="77"/>
              </a:endParaRPr>
            </a:p>
          </p:txBody>
        </p:sp>
        <p:sp>
          <p:nvSpPr>
            <p:cNvPr id="44" name="Line 327">
              <a:extLst>
                <a:ext uri="{FF2B5EF4-FFF2-40B4-BE49-F238E27FC236}">
                  <a16:creationId xmlns:a16="http://schemas.microsoft.com/office/drawing/2014/main" id="{942669D2-5F72-764B-F4D7-5369FD2E1CD7}"/>
                </a:ext>
              </a:extLst>
            </p:cNvPr>
            <p:cNvSpPr>
              <a:spLocks noChangeShapeType="1"/>
            </p:cNvSpPr>
            <p:nvPr/>
          </p:nvSpPr>
          <p:spPr bwMode="auto">
            <a:xfrm>
              <a:off x="4773921" y="2439995"/>
              <a:ext cx="1046698" cy="0"/>
            </a:xfrm>
            <a:prstGeom prst="line">
              <a:avLst/>
            </a:prstGeom>
            <a:noFill/>
            <a:ln w="25400" cap="flat">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46"/>
              <a:endParaRPr lang="en-US" sz="1350" dirty="0">
                <a:solidFill>
                  <a:srgbClr val="747994"/>
                </a:solidFill>
                <a:latin typeface="Poppins" pitchFamily="2" charset="77"/>
              </a:endParaRPr>
            </a:p>
          </p:txBody>
        </p:sp>
      </p:grpSp>
      <p:sp>
        <p:nvSpPr>
          <p:cNvPr id="45" name="TextBox 44">
            <a:extLst>
              <a:ext uri="{FF2B5EF4-FFF2-40B4-BE49-F238E27FC236}">
                <a16:creationId xmlns:a16="http://schemas.microsoft.com/office/drawing/2014/main" id="{0FBEA2DF-5539-CAD5-6D42-9F30141431CC}"/>
              </a:ext>
            </a:extLst>
          </p:cNvPr>
          <p:cNvSpPr txBox="1"/>
          <p:nvPr/>
        </p:nvSpPr>
        <p:spPr>
          <a:xfrm>
            <a:off x="1053585" y="5031275"/>
            <a:ext cx="1749119" cy="523220"/>
          </a:xfrm>
          <a:prstGeom prst="rect">
            <a:avLst/>
          </a:prstGeom>
          <a:noFill/>
        </p:spPr>
        <p:txBody>
          <a:bodyPr wrap="square" rtlCol="0" anchor="b">
            <a:spAutoFit/>
          </a:bodyPr>
          <a:lstStyle/>
          <a:p>
            <a:pPr algn="ctr" defTabSz="685846"/>
            <a:r>
              <a:rPr lang="en-GB" sz="1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Competence (Competence) </a:t>
            </a:r>
            <a:endParaRPr lang="en-US" sz="1275" b="1" spc="-11" dirty="0">
              <a:solidFill>
                <a:srgbClr val="000000"/>
              </a:solidFill>
              <a:latin typeface="Poppins" panose="00000500000000000000" pitchFamily="2" charset="0"/>
              <a:cs typeface="Poppins" panose="00000500000000000000" pitchFamily="2" charset="0"/>
            </a:endParaRPr>
          </a:p>
        </p:txBody>
      </p:sp>
      <p:sp>
        <p:nvSpPr>
          <p:cNvPr id="46" name="TextBox 45">
            <a:extLst>
              <a:ext uri="{FF2B5EF4-FFF2-40B4-BE49-F238E27FC236}">
                <a16:creationId xmlns:a16="http://schemas.microsoft.com/office/drawing/2014/main" id="{163F276D-713B-F1A4-2F4B-A57008131A09}"/>
              </a:ext>
            </a:extLst>
          </p:cNvPr>
          <p:cNvSpPr txBox="1"/>
          <p:nvPr/>
        </p:nvSpPr>
        <p:spPr>
          <a:xfrm>
            <a:off x="858748" y="5547974"/>
            <a:ext cx="2137089" cy="430887"/>
          </a:xfrm>
          <a:prstGeom prst="rect">
            <a:avLst/>
          </a:prstGeom>
          <a:noFill/>
        </p:spPr>
        <p:txBody>
          <a:bodyPr wrap="square" rtlCol="0">
            <a:spAutoFit/>
          </a:bodyPr>
          <a:lstStyle/>
          <a:p>
            <a:pPr algn="ctr"/>
            <a:r>
              <a:rPr lang="en-GB" sz="1100" dirty="0">
                <a:latin typeface="Open Sans" panose="020B0606030504020204" pitchFamily="34" charset="0"/>
                <a:ea typeface="Open Sans" panose="020B0606030504020204" pitchFamily="34" charset="0"/>
                <a:cs typeface="Open Sans" panose="020B0606030504020204" pitchFamily="34" charset="0"/>
              </a:rPr>
              <a:t>“Can do the job”</a:t>
            </a:r>
          </a:p>
        </p:txBody>
      </p:sp>
      <p:sp>
        <p:nvSpPr>
          <p:cNvPr id="47" name="TextBox 46">
            <a:extLst>
              <a:ext uri="{FF2B5EF4-FFF2-40B4-BE49-F238E27FC236}">
                <a16:creationId xmlns:a16="http://schemas.microsoft.com/office/drawing/2014/main" id="{A641B4ED-73D6-F919-2085-8F140CA9B5F6}"/>
              </a:ext>
            </a:extLst>
          </p:cNvPr>
          <p:cNvSpPr txBox="1"/>
          <p:nvPr/>
        </p:nvSpPr>
        <p:spPr>
          <a:xfrm>
            <a:off x="6204089" y="5031275"/>
            <a:ext cx="1749119" cy="523220"/>
          </a:xfrm>
          <a:prstGeom prst="rect">
            <a:avLst/>
          </a:prstGeom>
          <a:noFill/>
        </p:spPr>
        <p:txBody>
          <a:bodyPr wrap="square" rtlCol="0" anchor="b">
            <a:spAutoFit/>
          </a:bodyPr>
          <a:lstStyle/>
          <a:p>
            <a:pPr algn="ctr" defTabSz="685846"/>
            <a:r>
              <a:rPr lang="en-GB" sz="1400" b="1" spc="-11" dirty="0">
                <a:solidFill>
                  <a:srgbClr val="000000"/>
                </a:solidFill>
                <a:latin typeface="Open Sans" panose="020B0606030504020204" pitchFamily="34" charset="0"/>
                <a:ea typeface="Open Sans" panose="020B0606030504020204" pitchFamily="34" charset="0"/>
                <a:cs typeface="Open Sans" panose="020B0606030504020204" pitchFamily="34" charset="0"/>
              </a:rPr>
              <a:t>Benevolence (Benevolence) </a:t>
            </a:r>
            <a:endParaRPr lang="en-US" sz="1275" b="1" spc="-11" dirty="0">
              <a:solidFill>
                <a:srgbClr val="000000"/>
              </a:solidFill>
              <a:latin typeface="Poppins" panose="00000500000000000000" pitchFamily="2" charset="0"/>
              <a:cs typeface="Poppins" panose="00000500000000000000" pitchFamily="2" charset="0"/>
            </a:endParaRPr>
          </a:p>
        </p:txBody>
      </p:sp>
      <p:sp>
        <p:nvSpPr>
          <p:cNvPr id="48" name="TextBox 47">
            <a:extLst>
              <a:ext uri="{FF2B5EF4-FFF2-40B4-BE49-F238E27FC236}">
                <a16:creationId xmlns:a16="http://schemas.microsoft.com/office/drawing/2014/main" id="{26C8B948-00A7-E89A-2605-5F945CDB43C8}"/>
              </a:ext>
            </a:extLst>
          </p:cNvPr>
          <p:cNvSpPr txBox="1"/>
          <p:nvPr/>
        </p:nvSpPr>
        <p:spPr>
          <a:xfrm>
            <a:off x="6132705" y="5547974"/>
            <a:ext cx="1993979" cy="261610"/>
          </a:xfrm>
          <a:prstGeom prst="rect">
            <a:avLst/>
          </a:prstGeom>
          <a:noFill/>
        </p:spPr>
        <p:txBody>
          <a:bodyPr wrap="square" rtlCol="0">
            <a:spAutoFit/>
          </a:bodyPr>
          <a:lstStyle/>
          <a:p>
            <a:pPr algn="ctr"/>
            <a:r>
              <a:rPr lang="en-GB" sz="1100" dirty="0">
                <a:latin typeface="Open Sans" panose="020B0606030504020204" pitchFamily="34" charset="0"/>
                <a:ea typeface="Open Sans" panose="020B0606030504020204" pitchFamily="34" charset="0"/>
                <a:cs typeface="Open Sans" panose="020B0606030504020204" pitchFamily="34" charset="0"/>
              </a:rPr>
              <a:t>“Cares about me”</a:t>
            </a:r>
          </a:p>
        </p:txBody>
      </p:sp>
      <p:sp>
        <p:nvSpPr>
          <p:cNvPr id="49" name="TextBox 48">
            <a:extLst>
              <a:ext uri="{FF2B5EF4-FFF2-40B4-BE49-F238E27FC236}">
                <a16:creationId xmlns:a16="http://schemas.microsoft.com/office/drawing/2014/main" id="{BDEA15B3-B039-3FD7-3012-C2D42D1892CD}"/>
              </a:ext>
            </a:extLst>
          </p:cNvPr>
          <p:cNvSpPr txBox="1"/>
          <p:nvPr/>
        </p:nvSpPr>
        <p:spPr>
          <a:xfrm>
            <a:off x="5674914" y="2890233"/>
            <a:ext cx="1749119" cy="523220"/>
          </a:xfrm>
          <a:prstGeom prst="rect">
            <a:avLst/>
          </a:prstGeom>
          <a:noFill/>
        </p:spPr>
        <p:txBody>
          <a:bodyPr wrap="square" rtlCol="0" anchor="b">
            <a:spAutoFit/>
          </a:bodyPr>
          <a:lstStyle/>
          <a:p>
            <a:pPr algn="ctr" defTabSz="685846"/>
            <a:r>
              <a:rPr lang="en-GB" sz="1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Integrity (Integrity)</a:t>
            </a:r>
            <a:endParaRPr lang="en-US" sz="1275" b="1" spc="-11" dirty="0">
              <a:solidFill>
                <a:srgbClr val="000000"/>
              </a:solidFill>
              <a:latin typeface="Poppins" panose="00000500000000000000" pitchFamily="2" charset="0"/>
              <a:cs typeface="Poppins" panose="00000500000000000000" pitchFamily="2" charset="0"/>
            </a:endParaRPr>
          </a:p>
        </p:txBody>
      </p:sp>
      <p:sp>
        <p:nvSpPr>
          <p:cNvPr id="50" name="TextBox 49">
            <a:extLst>
              <a:ext uri="{FF2B5EF4-FFF2-40B4-BE49-F238E27FC236}">
                <a16:creationId xmlns:a16="http://schemas.microsoft.com/office/drawing/2014/main" id="{1024FDFD-E109-CACD-3DDE-F5991096CDA8}"/>
              </a:ext>
            </a:extLst>
          </p:cNvPr>
          <p:cNvSpPr txBox="1"/>
          <p:nvPr/>
        </p:nvSpPr>
        <p:spPr>
          <a:xfrm>
            <a:off x="5566310" y="3393059"/>
            <a:ext cx="1966325" cy="261610"/>
          </a:xfrm>
          <a:prstGeom prst="rect">
            <a:avLst/>
          </a:prstGeom>
          <a:noFill/>
        </p:spPr>
        <p:txBody>
          <a:bodyPr wrap="square" rtlCol="0">
            <a:spAutoFit/>
          </a:bodyPr>
          <a:lstStyle/>
          <a:p>
            <a:pPr algn="ctr"/>
            <a:r>
              <a:rPr lang="en-GB" sz="1100" dirty="0">
                <a:latin typeface="Open Sans" panose="020B0606030504020204" pitchFamily="34" charset="0"/>
                <a:ea typeface="Open Sans" panose="020B0606030504020204" pitchFamily="34" charset="0"/>
                <a:cs typeface="Open Sans" panose="020B0606030504020204" pitchFamily="34" charset="0"/>
              </a:rPr>
              <a:t>“Keeps their word”</a:t>
            </a:r>
          </a:p>
        </p:txBody>
      </p:sp>
    </p:spTree>
    <p:extLst>
      <p:ext uri="{BB962C8B-B14F-4D97-AF65-F5344CB8AC3E}">
        <p14:creationId xmlns:p14="http://schemas.microsoft.com/office/powerpoint/2010/main" val="956331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463C1-1EBC-C486-511F-E4D8CB74436E}"/>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1374A9A3-D5C7-999D-4A80-10FEC2E8B6EE}"/>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20" name="Rectangle 19">
            <a:extLst>
              <a:ext uri="{FF2B5EF4-FFF2-40B4-BE49-F238E27FC236}">
                <a16:creationId xmlns:a16="http://schemas.microsoft.com/office/drawing/2014/main" id="{3637DB6F-7685-631A-0636-D0C1902696C3}"/>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pic>
        <p:nvPicPr>
          <p:cNvPr id="24" name="Picture 2" descr="Athens University of Economics and Business">
            <a:extLst>
              <a:ext uri="{FF2B5EF4-FFF2-40B4-BE49-F238E27FC236}">
                <a16:creationId xmlns:a16="http://schemas.microsoft.com/office/drawing/2014/main" id="{D36564BC-EE23-5B9B-F9C9-97D0F1C91F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D76481D0-26BB-B325-97AA-BB0E8426B99E}"/>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78" name="Group 77">
            <a:extLst>
              <a:ext uri="{FF2B5EF4-FFF2-40B4-BE49-F238E27FC236}">
                <a16:creationId xmlns:a16="http://schemas.microsoft.com/office/drawing/2014/main" id="{F61F1706-CE1C-D860-5CBB-0B294C0A18B7}"/>
              </a:ext>
            </a:extLst>
          </p:cNvPr>
          <p:cNvGrpSpPr/>
          <p:nvPr/>
        </p:nvGrpSpPr>
        <p:grpSpPr>
          <a:xfrm>
            <a:off x="517072" y="2018975"/>
            <a:ext cx="8109854" cy="3780541"/>
            <a:chOff x="517073" y="1863421"/>
            <a:chExt cx="8109854" cy="3780541"/>
          </a:xfrm>
        </p:grpSpPr>
        <p:sp>
          <p:nvSpPr>
            <p:cNvPr id="46" name="Freeform 2">
              <a:extLst>
                <a:ext uri="{FF2B5EF4-FFF2-40B4-BE49-F238E27FC236}">
                  <a16:creationId xmlns:a16="http://schemas.microsoft.com/office/drawing/2014/main" id="{0C0AF5CD-18EC-1696-6D63-E75C5E3B9048}"/>
                </a:ext>
              </a:extLst>
            </p:cNvPr>
            <p:cNvSpPr>
              <a:spLocks noChangeArrowheads="1"/>
            </p:cNvSpPr>
            <p:nvPr/>
          </p:nvSpPr>
          <p:spPr bwMode="auto">
            <a:xfrm>
              <a:off x="2690827" y="2163897"/>
              <a:ext cx="3766465" cy="3480065"/>
            </a:xfrm>
            <a:custGeom>
              <a:avLst/>
              <a:gdLst>
                <a:gd name="T0" fmla="*/ 6096 w 8062"/>
                <a:gd name="T1" fmla="*/ 2656 h 7447"/>
                <a:gd name="T2" fmla="*/ 7943 w 8062"/>
                <a:gd name="T3" fmla="*/ 2656 h 7447"/>
                <a:gd name="T4" fmla="*/ 7943 w 8062"/>
                <a:gd name="T5" fmla="*/ 2656 h 7447"/>
                <a:gd name="T6" fmla="*/ 8061 w 8062"/>
                <a:gd name="T7" fmla="*/ 2538 h 7447"/>
                <a:gd name="T8" fmla="*/ 8061 w 8062"/>
                <a:gd name="T9" fmla="*/ 118 h 7447"/>
                <a:gd name="T10" fmla="*/ 8061 w 8062"/>
                <a:gd name="T11" fmla="*/ 118 h 7447"/>
                <a:gd name="T12" fmla="*/ 7943 w 8062"/>
                <a:gd name="T13" fmla="*/ 0 h 7447"/>
                <a:gd name="T14" fmla="*/ 5462 w 8062"/>
                <a:gd name="T15" fmla="*/ 0 h 7447"/>
                <a:gd name="T16" fmla="*/ 5462 w 8062"/>
                <a:gd name="T17" fmla="*/ 0 h 7447"/>
                <a:gd name="T18" fmla="*/ 5344 w 8062"/>
                <a:gd name="T19" fmla="*/ 118 h 7447"/>
                <a:gd name="T20" fmla="*/ 5344 w 8062"/>
                <a:gd name="T21" fmla="*/ 1916 h 7447"/>
                <a:gd name="T22" fmla="*/ 4119 w 8062"/>
                <a:gd name="T23" fmla="*/ 3034 h 7447"/>
                <a:gd name="T24" fmla="*/ 2717 w 8062"/>
                <a:gd name="T25" fmla="*/ 1756 h 7447"/>
                <a:gd name="T26" fmla="*/ 2717 w 8062"/>
                <a:gd name="T27" fmla="*/ 118 h 7447"/>
                <a:gd name="T28" fmla="*/ 2717 w 8062"/>
                <a:gd name="T29" fmla="*/ 118 h 7447"/>
                <a:gd name="T30" fmla="*/ 2599 w 8062"/>
                <a:gd name="T31" fmla="*/ 0 h 7447"/>
                <a:gd name="T32" fmla="*/ 118 w 8062"/>
                <a:gd name="T33" fmla="*/ 0 h 7447"/>
                <a:gd name="T34" fmla="*/ 118 w 8062"/>
                <a:gd name="T35" fmla="*/ 0 h 7447"/>
                <a:gd name="T36" fmla="*/ 0 w 8062"/>
                <a:gd name="T37" fmla="*/ 118 h 7447"/>
                <a:gd name="T38" fmla="*/ 0 w 8062"/>
                <a:gd name="T39" fmla="*/ 2538 h 7447"/>
                <a:gd name="T40" fmla="*/ 0 w 8062"/>
                <a:gd name="T41" fmla="*/ 2538 h 7447"/>
                <a:gd name="T42" fmla="*/ 118 w 8062"/>
                <a:gd name="T43" fmla="*/ 2656 h 7447"/>
                <a:gd name="T44" fmla="*/ 2142 w 8062"/>
                <a:gd name="T45" fmla="*/ 2656 h 7447"/>
                <a:gd name="T46" fmla="*/ 3338 w 8062"/>
                <a:gd name="T47" fmla="*/ 3746 h 7447"/>
                <a:gd name="T48" fmla="*/ 2195 w 8062"/>
                <a:gd name="T49" fmla="*/ 4789 h 7447"/>
                <a:gd name="T50" fmla="*/ 118 w 8062"/>
                <a:gd name="T51" fmla="*/ 4789 h 7447"/>
                <a:gd name="T52" fmla="*/ 118 w 8062"/>
                <a:gd name="T53" fmla="*/ 4789 h 7447"/>
                <a:gd name="T54" fmla="*/ 0 w 8062"/>
                <a:gd name="T55" fmla="*/ 4907 h 7447"/>
                <a:gd name="T56" fmla="*/ 0 w 8062"/>
                <a:gd name="T57" fmla="*/ 7328 h 7447"/>
                <a:gd name="T58" fmla="*/ 0 w 8062"/>
                <a:gd name="T59" fmla="*/ 7328 h 7447"/>
                <a:gd name="T60" fmla="*/ 118 w 8062"/>
                <a:gd name="T61" fmla="*/ 7446 h 7447"/>
                <a:gd name="T62" fmla="*/ 2599 w 8062"/>
                <a:gd name="T63" fmla="*/ 7446 h 7447"/>
                <a:gd name="T64" fmla="*/ 2599 w 8062"/>
                <a:gd name="T65" fmla="*/ 7446 h 7447"/>
                <a:gd name="T66" fmla="*/ 2717 w 8062"/>
                <a:gd name="T67" fmla="*/ 7328 h 7447"/>
                <a:gd name="T68" fmla="*/ 2717 w 8062"/>
                <a:gd name="T69" fmla="*/ 5738 h 7447"/>
                <a:gd name="T70" fmla="*/ 4119 w 8062"/>
                <a:gd name="T71" fmla="*/ 4459 h 7447"/>
                <a:gd name="T72" fmla="*/ 5344 w 8062"/>
                <a:gd name="T73" fmla="*/ 5577 h 7447"/>
                <a:gd name="T74" fmla="*/ 5344 w 8062"/>
                <a:gd name="T75" fmla="*/ 7328 h 7447"/>
                <a:gd name="T76" fmla="*/ 5344 w 8062"/>
                <a:gd name="T77" fmla="*/ 7328 h 7447"/>
                <a:gd name="T78" fmla="*/ 5462 w 8062"/>
                <a:gd name="T79" fmla="*/ 7446 h 7447"/>
                <a:gd name="T80" fmla="*/ 7943 w 8062"/>
                <a:gd name="T81" fmla="*/ 7446 h 7447"/>
                <a:gd name="T82" fmla="*/ 7943 w 8062"/>
                <a:gd name="T83" fmla="*/ 7446 h 7447"/>
                <a:gd name="T84" fmla="*/ 8061 w 8062"/>
                <a:gd name="T85" fmla="*/ 7328 h 7447"/>
                <a:gd name="T86" fmla="*/ 8061 w 8062"/>
                <a:gd name="T87" fmla="*/ 4907 h 7447"/>
                <a:gd name="T88" fmla="*/ 8061 w 8062"/>
                <a:gd name="T89" fmla="*/ 4907 h 7447"/>
                <a:gd name="T90" fmla="*/ 7943 w 8062"/>
                <a:gd name="T91" fmla="*/ 4789 h 7447"/>
                <a:gd name="T92" fmla="*/ 6043 w 8062"/>
                <a:gd name="T93" fmla="*/ 4789 h 7447"/>
                <a:gd name="T94" fmla="*/ 4900 w 8062"/>
                <a:gd name="T95" fmla="*/ 3746 h 7447"/>
                <a:gd name="T96" fmla="*/ 6096 w 8062"/>
                <a:gd name="T97" fmla="*/ 2656 h 7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62" h="7447">
                  <a:moveTo>
                    <a:pt x="6096" y="2656"/>
                  </a:moveTo>
                  <a:lnTo>
                    <a:pt x="7943" y="2656"/>
                  </a:lnTo>
                  <a:lnTo>
                    <a:pt x="7943" y="2656"/>
                  </a:lnTo>
                  <a:cubicBezTo>
                    <a:pt x="8008" y="2656"/>
                    <a:pt x="8061" y="2603"/>
                    <a:pt x="8061" y="2538"/>
                  </a:cubicBezTo>
                  <a:lnTo>
                    <a:pt x="8061" y="118"/>
                  </a:lnTo>
                  <a:lnTo>
                    <a:pt x="8061" y="118"/>
                  </a:lnTo>
                  <a:cubicBezTo>
                    <a:pt x="8061" y="53"/>
                    <a:pt x="8008" y="0"/>
                    <a:pt x="7943" y="0"/>
                  </a:cubicBezTo>
                  <a:lnTo>
                    <a:pt x="5462" y="0"/>
                  </a:lnTo>
                  <a:lnTo>
                    <a:pt x="5462" y="0"/>
                  </a:lnTo>
                  <a:cubicBezTo>
                    <a:pt x="5397" y="0"/>
                    <a:pt x="5344" y="53"/>
                    <a:pt x="5344" y="118"/>
                  </a:cubicBezTo>
                  <a:lnTo>
                    <a:pt x="5344" y="1916"/>
                  </a:lnTo>
                  <a:lnTo>
                    <a:pt x="4119" y="3034"/>
                  </a:lnTo>
                  <a:lnTo>
                    <a:pt x="2717" y="1756"/>
                  </a:lnTo>
                  <a:lnTo>
                    <a:pt x="2717" y="118"/>
                  </a:lnTo>
                  <a:lnTo>
                    <a:pt x="2717" y="118"/>
                  </a:lnTo>
                  <a:cubicBezTo>
                    <a:pt x="2717" y="53"/>
                    <a:pt x="2664" y="0"/>
                    <a:pt x="2599" y="0"/>
                  </a:cubicBezTo>
                  <a:lnTo>
                    <a:pt x="118" y="0"/>
                  </a:lnTo>
                  <a:lnTo>
                    <a:pt x="118" y="0"/>
                  </a:lnTo>
                  <a:cubicBezTo>
                    <a:pt x="53" y="0"/>
                    <a:pt x="0" y="53"/>
                    <a:pt x="0" y="118"/>
                  </a:cubicBezTo>
                  <a:lnTo>
                    <a:pt x="0" y="2538"/>
                  </a:lnTo>
                  <a:lnTo>
                    <a:pt x="0" y="2538"/>
                  </a:lnTo>
                  <a:cubicBezTo>
                    <a:pt x="0" y="2603"/>
                    <a:pt x="53" y="2656"/>
                    <a:pt x="118" y="2656"/>
                  </a:cubicBezTo>
                  <a:lnTo>
                    <a:pt x="2142" y="2656"/>
                  </a:lnTo>
                  <a:lnTo>
                    <a:pt x="3338" y="3746"/>
                  </a:lnTo>
                  <a:lnTo>
                    <a:pt x="2195" y="4789"/>
                  </a:lnTo>
                  <a:lnTo>
                    <a:pt x="118" y="4789"/>
                  </a:lnTo>
                  <a:lnTo>
                    <a:pt x="118" y="4789"/>
                  </a:lnTo>
                  <a:cubicBezTo>
                    <a:pt x="53" y="4789"/>
                    <a:pt x="0" y="4842"/>
                    <a:pt x="0" y="4907"/>
                  </a:cubicBezTo>
                  <a:lnTo>
                    <a:pt x="0" y="7328"/>
                  </a:lnTo>
                  <a:lnTo>
                    <a:pt x="0" y="7328"/>
                  </a:lnTo>
                  <a:cubicBezTo>
                    <a:pt x="0" y="7392"/>
                    <a:pt x="53" y="7446"/>
                    <a:pt x="118" y="7446"/>
                  </a:cubicBezTo>
                  <a:lnTo>
                    <a:pt x="2599" y="7446"/>
                  </a:lnTo>
                  <a:lnTo>
                    <a:pt x="2599" y="7446"/>
                  </a:lnTo>
                  <a:cubicBezTo>
                    <a:pt x="2664" y="7446"/>
                    <a:pt x="2717" y="7392"/>
                    <a:pt x="2717" y="7328"/>
                  </a:cubicBezTo>
                  <a:lnTo>
                    <a:pt x="2717" y="5738"/>
                  </a:lnTo>
                  <a:lnTo>
                    <a:pt x="4119" y="4459"/>
                  </a:lnTo>
                  <a:lnTo>
                    <a:pt x="5344" y="5577"/>
                  </a:lnTo>
                  <a:lnTo>
                    <a:pt x="5344" y="7328"/>
                  </a:lnTo>
                  <a:lnTo>
                    <a:pt x="5344" y="7328"/>
                  </a:lnTo>
                  <a:cubicBezTo>
                    <a:pt x="5344" y="7392"/>
                    <a:pt x="5397" y="7446"/>
                    <a:pt x="5462" y="7446"/>
                  </a:cubicBezTo>
                  <a:lnTo>
                    <a:pt x="7943" y="7446"/>
                  </a:lnTo>
                  <a:lnTo>
                    <a:pt x="7943" y="7446"/>
                  </a:lnTo>
                  <a:cubicBezTo>
                    <a:pt x="8008" y="7446"/>
                    <a:pt x="8061" y="7392"/>
                    <a:pt x="8061" y="7328"/>
                  </a:cubicBezTo>
                  <a:lnTo>
                    <a:pt x="8061" y="4907"/>
                  </a:lnTo>
                  <a:lnTo>
                    <a:pt x="8061" y="4907"/>
                  </a:lnTo>
                  <a:cubicBezTo>
                    <a:pt x="8061" y="4842"/>
                    <a:pt x="8008" y="4789"/>
                    <a:pt x="7943" y="4789"/>
                  </a:cubicBezTo>
                  <a:lnTo>
                    <a:pt x="6043" y="4789"/>
                  </a:lnTo>
                  <a:lnTo>
                    <a:pt x="4900" y="3746"/>
                  </a:lnTo>
                  <a:lnTo>
                    <a:pt x="6096" y="2656"/>
                  </a:lnTo>
                </a:path>
              </a:pathLst>
            </a:custGeom>
            <a:solidFill>
              <a:srgbClr val="C3C8CE"/>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47" name="Freeform 375">
              <a:extLst>
                <a:ext uri="{FF2B5EF4-FFF2-40B4-BE49-F238E27FC236}">
                  <a16:creationId xmlns:a16="http://schemas.microsoft.com/office/drawing/2014/main" id="{F31B387E-B04E-29BC-670E-A4422AB82A73}"/>
                </a:ext>
              </a:extLst>
            </p:cNvPr>
            <p:cNvSpPr>
              <a:spLocks noChangeArrowheads="1"/>
            </p:cNvSpPr>
            <p:nvPr/>
          </p:nvSpPr>
          <p:spPr bwMode="auto">
            <a:xfrm>
              <a:off x="2773245" y="2244255"/>
              <a:ext cx="1104390" cy="1081725"/>
            </a:xfrm>
            <a:custGeom>
              <a:avLst/>
              <a:gdLst>
                <a:gd name="T0" fmla="*/ 2261 w 2365"/>
                <a:gd name="T1" fmla="*/ 2312 h 2313"/>
                <a:gd name="T2" fmla="*/ 103 w 2365"/>
                <a:gd name="T3" fmla="*/ 2312 h 2313"/>
                <a:gd name="T4" fmla="*/ 103 w 2365"/>
                <a:gd name="T5" fmla="*/ 2312 h 2313"/>
                <a:gd name="T6" fmla="*/ 0 w 2365"/>
                <a:gd name="T7" fmla="*/ 2209 h 2313"/>
                <a:gd name="T8" fmla="*/ 0 w 2365"/>
                <a:gd name="T9" fmla="*/ 103 h 2313"/>
                <a:gd name="T10" fmla="*/ 0 w 2365"/>
                <a:gd name="T11" fmla="*/ 103 h 2313"/>
                <a:gd name="T12" fmla="*/ 103 w 2365"/>
                <a:gd name="T13" fmla="*/ 0 h 2313"/>
                <a:gd name="T14" fmla="*/ 2261 w 2365"/>
                <a:gd name="T15" fmla="*/ 0 h 2313"/>
                <a:gd name="T16" fmla="*/ 2261 w 2365"/>
                <a:gd name="T17" fmla="*/ 0 h 2313"/>
                <a:gd name="T18" fmla="*/ 2364 w 2365"/>
                <a:gd name="T19" fmla="*/ 103 h 2313"/>
                <a:gd name="T20" fmla="*/ 2364 w 2365"/>
                <a:gd name="T21" fmla="*/ 2209 h 2313"/>
                <a:gd name="T22" fmla="*/ 2364 w 2365"/>
                <a:gd name="T23" fmla="*/ 2209 h 2313"/>
                <a:gd name="T24" fmla="*/ 2261 w 2365"/>
                <a:gd name="T25" fmla="*/ 2312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65" h="2313">
                  <a:moveTo>
                    <a:pt x="2261" y="2312"/>
                  </a:moveTo>
                  <a:lnTo>
                    <a:pt x="103" y="2312"/>
                  </a:lnTo>
                  <a:lnTo>
                    <a:pt x="103" y="2312"/>
                  </a:lnTo>
                  <a:cubicBezTo>
                    <a:pt x="46" y="2312"/>
                    <a:pt x="0" y="2265"/>
                    <a:pt x="0" y="2209"/>
                  </a:cubicBezTo>
                  <a:lnTo>
                    <a:pt x="0" y="103"/>
                  </a:lnTo>
                  <a:lnTo>
                    <a:pt x="0" y="103"/>
                  </a:lnTo>
                  <a:cubicBezTo>
                    <a:pt x="0" y="46"/>
                    <a:pt x="46" y="0"/>
                    <a:pt x="103" y="0"/>
                  </a:cubicBezTo>
                  <a:lnTo>
                    <a:pt x="2261" y="0"/>
                  </a:lnTo>
                  <a:lnTo>
                    <a:pt x="2261" y="0"/>
                  </a:lnTo>
                  <a:cubicBezTo>
                    <a:pt x="2318" y="0"/>
                    <a:pt x="2364" y="46"/>
                    <a:pt x="2364" y="103"/>
                  </a:cubicBezTo>
                  <a:lnTo>
                    <a:pt x="2364" y="2209"/>
                  </a:lnTo>
                  <a:lnTo>
                    <a:pt x="2364" y="2209"/>
                  </a:lnTo>
                  <a:cubicBezTo>
                    <a:pt x="2364" y="2265"/>
                    <a:pt x="2318" y="2312"/>
                    <a:pt x="2261" y="2312"/>
                  </a:cubicBezTo>
                </a:path>
              </a:pathLst>
            </a:custGeom>
            <a:solidFill>
              <a:srgbClr val="76B2FF"/>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48" name="Freeform 376">
              <a:extLst>
                <a:ext uri="{FF2B5EF4-FFF2-40B4-BE49-F238E27FC236}">
                  <a16:creationId xmlns:a16="http://schemas.microsoft.com/office/drawing/2014/main" id="{614D455B-66BA-D22D-6FC8-2DFA74574818}"/>
                </a:ext>
              </a:extLst>
            </p:cNvPr>
            <p:cNvSpPr>
              <a:spLocks noChangeArrowheads="1"/>
            </p:cNvSpPr>
            <p:nvPr/>
          </p:nvSpPr>
          <p:spPr bwMode="auto">
            <a:xfrm>
              <a:off x="5270486" y="2244255"/>
              <a:ext cx="1106449" cy="1081725"/>
            </a:xfrm>
            <a:custGeom>
              <a:avLst/>
              <a:gdLst>
                <a:gd name="T0" fmla="*/ 2262 w 2366"/>
                <a:gd name="T1" fmla="*/ 2312 h 2313"/>
                <a:gd name="T2" fmla="*/ 103 w 2366"/>
                <a:gd name="T3" fmla="*/ 2312 h 2313"/>
                <a:gd name="T4" fmla="*/ 103 w 2366"/>
                <a:gd name="T5" fmla="*/ 2312 h 2313"/>
                <a:gd name="T6" fmla="*/ 0 w 2366"/>
                <a:gd name="T7" fmla="*/ 2209 h 2313"/>
                <a:gd name="T8" fmla="*/ 0 w 2366"/>
                <a:gd name="T9" fmla="*/ 103 h 2313"/>
                <a:gd name="T10" fmla="*/ 0 w 2366"/>
                <a:gd name="T11" fmla="*/ 103 h 2313"/>
                <a:gd name="T12" fmla="*/ 103 w 2366"/>
                <a:gd name="T13" fmla="*/ 0 h 2313"/>
                <a:gd name="T14" fmla="*/ 2262 w 2366"/>
                <a:gd name="T15" fmla="*/ 0 h 2313"/>
                <a:gd name="T16" fmla="*/ 2262 w 2366"/>
                <a:gd name="T17" fmla="*/ 0 h 2313"/>
                <a:gd name="T18" fmla="*/ 2365 w 2366"/>
                <a:gd name="T19" fmla="*/ 103 h 2313"/>
                <a:gd name="T20" fmla="*/ 2365 w 2366"/>
                <a:gd name="T21" fmla="*/ 2209 h 2313"/>
                <a:gd name="T22" fmla="*/ 2365 w 2366"/>
                <a:gd name="T23" fmla="*/ 2209 h 2313"/>
                <a:gd name="T24" fmla="*/ 2262 w 2366"/>
                <a:gd name="T25" fmla="*/ 2312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66" h="2313">
                  <a:moveTo>
                    <a:pt x="2262" y="2312"/>
                  </a:moveTo>
                  <a:lnTo>
                    <a:pt x="103" y="2312"/>
                  </a:lnTo>
                  <a:lnTo>
                    <a:pt x="103" y="2312"/>
                  </a:lnTo>
                  <a:cubicBezTo>
                    <a:pt x="47" y="2312"/>
                    <a:pt x="0" y="2265"/>
                    <a:pt x="0" y="2209"/>
                  </a:cubicBezTo>
                  <a:lnTo>
                    <a:pt x="0" y="103"/>
                  </a:lnTo>
                  <a:lnTo>
                    <a:pt x="0" y="103"/>
                  </a:lnTo>
                  <a:cubicBezTo>
                    <a:pt x="0" y="46"/>
                    <a:pt x="47" y="0"/>
                    <a:pt x="103" y="0"/>
                  </a:cubicBezTo>
                  <a:lnTo>
                    <a:pt x="2262" y="0"/>
                  </a:lnTo>
                  <a:lnTo>
                    <a:pt x="2262" y="0"/>
                  </a:lnTo>
                  <a:cubicBezTo>
                    <a:pt x="2318" y="0"/>
                    <a:pt x="2365" y="46"/>
                    <a:pt x="2365" y="103"/>
                  </a:cubicBezTo>
                  <a:lnTo>
                    <a:pt x="2365" y="2209"/>
                  </a:lnTo>
                  <a:lnTo>
                    <a:pt x="2365" y="2209"/>
                  </a:lnTo>
                  <a:cubicBezTo>
                    <a:pt x="2365" y="2265"/>
                    <a:pt x="2318" y="2312"/>
                    <a:pt x="2262" y="2312"/>
                  </a:cubicBezTo>
                </a:path>
              </a:pathLst>
            </a:custGeom>
            <a:solidFill>
              <a:srgbClr val="A6C7FF"/>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49" name="Freeform 377">
              <a:extLst>
                <a:ext uri="{FF2B5EF4-FFF2-40B4-BE49-F238E27FC236}">
                  <a16:creationId xmlns:a16="http://schemas.microsoft.com/office/drawing/2014/main" id="{B5832F37-3B7E-5873-E774-6CC80C0A40D4}"/>
                </a:ext>
              </a:extLst>
            </p:cNvPr>
            <p:cNvSpPr>
              <a:spLocks noChangeArrowheads="1"/>
            </p:cNvSpPr>
            <p:nvPr/>
          </p:nvSpPr>
          <p:spPr bwMode="auto">
            <a:xfrm>
              <a:off x="2769124" y="4481881"/>
              <a:ext cx="1104390" cy="1081725"/>
            </a:xfrm>
            <a:custGeom>
              <a:avLst/>
              <a:gdLst>
                <a:gd name="T0" fmla="*/ 2262 w 2365"/>
                <a:gd name="T1" fmla="*/ 2312 h 2313"/>
                <a:gd name="T2" fmla="*/ 103 w 2365"/>
                <a:gd name="T3" fmla="*/ 2312 h 2313"/>
                <a:gd name="T4" fmla="*/ 103 w 2365"/>
                <a:gd name="T5" fmla="*/ 2312 h 2313"/>
                <a:gd name="T6" fmla="*/ 0 w 2365"/>
                <a:gd name="T7" fmla="*/ 2209 h 2313"/>
                <a:gd name="T8" fmla="*/ 0 w 2365"/>
                <a:gd name="T9" fmla="*/ 103 h 2313"/>
                <a:gd name="T10" fmla="*/ 0 w 2365"/>
                <a:gd name="T11" fmla="*/ 103 h 2313"/>
                <a:gd name="T12" fmla="*/ 103 w 2365"/>
                <a:gd name="T13" fmla="*/ 0 h 2313"/>
                <a:gd name="T14" fmla="*/ 2262 w 2365"/>
                <a:gd name="T15" fmla="*/ 0 h 2313"/>
                <a:gd name="T16" fmla="*/ 2262 w 2365"/>
                <a:gd name="T17" fmla="*/ 0 h 2313"/>
                <a:gd name="T18" fmla="*/ 2364 w 2365"/>
                <a:gd name="T19" fmla="*/ 103 h 2313"/>
                <a:gd name="T20" fmla="*/ 2364 w 2365"/>
                <a:gd name="T21" fmla="*/ 2209 h 2313"/>
                <a:gd name="T22" fmla="*/ 2364 w 2365"/>
                <a:gd name="T23" fmla="*/ 2209 h 2313"/>
                <a:gd name="T24" fmla="*/ 2262 w 2365"/>
                <a:gd name="T25" fmla="*/ 2312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65" h="2313">
                  <a:moveTo>
                    <a:pt x="2262" y="2312"/>
                  </a:moveTo>
                  <a:lnTo>
                    <a:pt x="103" y="2312"/>
                  </a:lnTo>
                  <a:lnTo>
                    <a:pt x="103" y="2312"/>
                  </a:lnTo>
                  <a:cubicBezTo>
                    <a:pt x="46" y="2312"/>
                    <a:pt x="0" y="2266"/>
                    <a:pt x="0" y="2209"/>
                  </a:cubicBezTo>
                  <a:lnTo>
                    <a:pt x="0" y="103"/>
                  </a:lnTo>
                  <a:lnTo>
                    <a:pt x="0" y="103"/>
                  </a:lnTo>
                  <a:cubicBezTo>
                    <a:pt x="0" y="47"/>
                    <a:pt x="46" y="0"/>
                    <a:pt x="103" y="0"/>
                  </a:cubicBezTo>
                  <a:lnTo>
                    <a:pt x="2262" y="0"/>
                  </a:lnTo>
                  <a:lnTo>
                    <a:pt x="2262" y="0"/>
                  </a:lnTo>
                  <a:cubicBezTo>
                    <a:pt x="2318" y="0"/>
                    <a:pt x="2364" y="47"/>
                    <a:pt x="2364" y="103"/>
                  </a:cubicBezTo>
                  <a:lnTo>
                    <a:pt x="2364" y="2209"/>
                  </a:lnTo>
                  <a:lnTo>
                    <a:pt x="2364" y="2209"/>
                  </a:lnTo>
                  <a:cubicBezTo>
                    <a:pt x="2364" y="2266"/>
                    <a:pt x="2318" y="2312"/>
                    <a:pt x="2262" y="2312"/>
                  </a:cubicBezTo>
                </a:path>
              </a:pathLst>
            </a:custGeom>
            <a:solidFill>
              <a:srgbClr val="5EB6FF"/>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50" name="Freeform 378">
              <a:extLst>
                <a:ext uri="{FF2B5EF4-FFF2-40B4-BE49-F238E27FC236}">
                  <a16:creationId xmlns:a16="http://schemas.microsoft.com/office/drawing/2014/main" id="{F6958E46-AEB1-C03F-6A72-E39889ECFADA}"/>
                </a:ext>
              </a:extLst>
            </p:cNvPr>
            <p:cNvSpPr>
              <a:spLocks noChangeArrowheads="1"/>
            </p:cNvSpPr>
            <p:nvPr/>
          </p:nvSpPr>
          <p:spPr bwMode="auto">
            <a:xfrm>
              <a:off x="5268424" y="4481881"/>
              <a:ext cx="1104390" cy="1081725"/>
            </a:xfrm>
            <a:custGeom>
              <a:avLst/>
              <a:gdLst>
                <a:gd name="T0" fmla="*/ 2262 w 2365"/>
                <a:gd name="T1" fmla="*/ 2312 h 2313"/>
                <a:gd name="T2" fmla="*/ 103 w 2365"/>
                <a:gd name="T3" fmla="*/ 2312 h 2313"/>
                <a:gd name="T4" fmla="*/ 103 w 2365"/>
                <a:gd name="T5" fmla="*/ 2312 h 2313"/>
                <a:gd name="T6" fmla="*/ 0 w 2365"/>
                <a:gd name="T7" fmla="*/ 2209 h 2313"/>
                <a:gd name="T8" fmla="*/ 0 w 2365"/>
                <a:gd name="T9" fmla="*/ 103 h 2313"/>
                <a:gd name="T10" fmla="*/ 0 w 2365"/>
                <a:gd name="T11" fmla="*/ 103 h 2313"/>
                <a:gd name="T12" fmla="*/ 103 w 2365"/>
                <a:gd name="T13" fmla="*/ 0 h 2313"/>
                <a:gd name="T14" fmla="*/ 2262 w 2365"/>
                <a:gd name="T15" fmla="*/ 0 h 2313"/>
                <a:gd name="T16" fmla="*/ 2262 w 2365"/>
                <a:gd name="T17" fmla="*/ 0 h 2313"/>
                <a:gd name="T18" fmla="*/ 2364 w 2365"/>
                <a:gd name="T19" fmla="*/ 103 h 2313"/>
                <a:gd name="T20" fmla="*/ 2364 w 2365"/>
                <a:gd name="T21" fmla="*/ 2209 h 2313"/>
                <a:gd name="T22" fmla="*/ 2364 w 2365"/>
                <a:gd name="T23" fmla="*/ 2209 h 2313"/>
                <a:gd name="T24" fmla="*/ 2262 w 2365"/>
                <a:gd name="T25" fmla="*/ 2312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65" h="2313">
                  <a:moveTo>
                    <a:pt x="2262" y="2312"/>
                  </a:moveTo>
                  <a:lnTo>
                    <a:pt x="103" y="2312"/>
                  </a:lnTo>
                  <a:lnTo>
                    <a:pt x="103" y="2312"/>
                  </a:lnTo>
                  <a:cubicBezTo>
                    <a:pt x="46" y="2312"/>
                    <a:pt x="0" y="2266"/>
                    <a:pt x="0" y="2209"/>
                  </a:cubicBezTo>
                  <a:lnTo>
                    <a:pt x="0" y="103"/>
                  </a:lnTo>
                  <a:lnTo>
                    <a:pt x="0" y="103"/>
                  </a:lnTo>
                  <a:cubicBezTo>
                    <a:pt x="0" y="47"/>
                    <a:pt x="46" y="0"/>
                    <a:pt x="103" y="0"/>
                  </a:cubicBezTo>
                  <a:lnTo>
                    <a:pt x="2262" y="0"/>
                  </a:lnTo>
                  <a:lnTo>
                    <a:pt x="2262" y="0"/>
                  </a:lnTo>
                  <a:cubicBezTo>
                    <a:pt x="2318" y="0"/>
                    <a:pt x="2364" y="47"/>
                    <a:pt x="2364" y="103"/>
                  </a:cubicBezTo>
                  <a:lnTo>
                    <a:pt x="2364" y="2209"/>
                  </a:lnTo>
                  <a:lnTo>
                    <a:pt x="2364" y="2209"/>
                  </a:lnTo>
                  <a:cubicBezTo>
                    <a:pt x="2364" y="2266"/>
                    <a:pt x="2318" y="2312"/>
                    <a:pt x="2262" y="2312"/>
                  </a:cubicBezTo>
                </a:path>
              </a:pathLst>
            </a:custGeom>
            <a:solidFill>
              <a:srgbClr val="0966D5"/>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51" name="Freeform 379">
              <a:extLst>
                <a:ext uri="{FF2B5EF4-FFF2-40B4-BE49-F238E27FC236}">
                  <a16:creationId xmlns:a16="http://schemas.microsoft.com/office/drawing/2014/main" id="{251884D6-C30B-1B6B-6908-6DDBB48A7928}"/>
                </a:ext>
              </a:extLst>
            </p:cNvPr>
            <p:cNvSpPr>
              <a:spLocks noChangeArrowheads="1"/>
            </p:cNvSpPr>
            <p:nvPr/>
          </p:nvSpPr>
          <p:spPr bwMode="auto">
            <a:xfrm>
              <a:off x="3912662" y="3245623"/>
              <a:ext cx="1316615" cy="1316613"/>
            </a:xfrm>
            <a:custGeom>
              <a:avLst/>
              <a:gdLst>
                <a:gd name="T0" fmla="*/ 2816 w 2817"/>
                <a:gd name="T1" fmla="*/ 1408 h 2818"/>
                <a:gd name="T2" fmla="*/ 2816 w 2817"/>
                <a:gd name="T3" fmla="*/ 1408 h 2818"/>
                <a:gd name="T4" fmla="*/ 1409 w 2817"/>
                <a:gd name="T5" fmla="*/ 2817 h 2818"/>
                <a:gd name="T6" fmla="*/ 1409 w 2817"/>
                <a:gd name="T7" fmla="*/ 2817 h 2818"/>
                <a:gd name="T8" fmla="*/ 0 w 2817"/>
                <a:gd name="T9" fmla="*/ 1408 h 2818"/>
                <a:gd name="T10" fmla="*/ 0 w 2817"/>
                <a:gd name="T11" fmla="*/ 1408 h 2818"/>
                <a:gd name="T12" fmla="*/ 1409 w 2817"/>
                <a:gd name="T13" fmla="*/ 0 h 2818"/>
                <a:gd name="T14" fmla="*/ 1409 w 2817"/>
                <a:gd name="T15" fmla="*/ 0 h 2818"/>
                <a:gd name="T16" fmla="*/ 2816 w 2817"/>
                <a:gd name="T17" fmla="*/ 1408 h 2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17" h="2818">
                  <a:moveTo>
                    <a:pt x="2816" y="1408"/>
                  </a:moveTo>
                  <a:lnTo>
                    <a:pt x="2816" y="1408"/>
                  </a:lnTo>
                  <a:cubicBezTo>
                    <a:pt x="2816" y="2186"/>
                    <a:pt x="2186" y="2817"/>
                    <a:pt x="1409" y="2817"/>
                  </a:cubicBezTo>
                  <a:lnTo>
                    <a:pt x="1409" y="2817"/>
                  </a:lnTo>
                  <a:cubicBezTo>
                    <a:pt x="630" y="2817"/>
                    <a:pt x="0" y="2186"/>
                    <a:pt x="0" y="1408"/>
                  </a:cubicBezTo>
                  <a:lnTo>
                    <a:pt x="0" y="1408"/>
                  </a:lnTo>
                  <a:cubicBezTo>
                    <a:pt x="0" y="630"/>
                    <a:pt x="630" y="0"/>
                    <a:pt x="1409" y="0"/>
                  </a:cubicBezTo>
                  <a:lnTo>
                    <a:pt x="1409" y="0"/>
                  </a:lnTo>
                  <a:cubicBezTo>
                    <a:pt x="2186" y="0"/>
                    <a:pt x="2816" y="630"/>
                    <a:pt x="2816" y="1408"/>
                  </a:cubicBezTo>
                </a:path>
              </a:pathLst>
            </a:custGeom>
            <a:solidFill>
              <a:srgbClr val="FFFFFF"/>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52" name="Freeform 380">
              <a:extLst>
                <a:ext uri="{FF2B5EF4-FFF2-40B4-BE49-F238E27FC236}">
                  <a16:creationId xmlns:a16="http://schemas.microsoft.com/office/drawing/2014/main" id="{75DBBCDF-E264-A1CE-E7FD-521E14E105D9}"/>
                </a:ext>
              </a:extLst>
            </p:cNvPr>
            <p:cNvSpPr>
              <a:spLocks noChangeArrowheads="1"/>
            </p:cNvSpPr>
            <p:nvPr/>
          </p:nvSpPr>
          <p:spPr bwMode="auto">
            <a:xfrm>
              <a:off x="3993019" y="3325980"/>
              <a:ext cx="1157961" cy="1157961"/>
            </a:xfrm>
            <a:custGeom>
              <a:avLst/>
              <a:gdLst>
                <a:gd name="T0" fmla="*/ 2478 w 2479"/>
                <a:gd name="T1" fmla="*/ 1238 h 2478"/>
                <a:gd name="T2" fmla="*/ 2478 w 2479"/>
                <a:gd name="T3" fmla="*/ 1238 h 2478"/>
                <a:gd name="T4" fmla="*/ 1240 w 2479"/>
                <a:gd name="T5" fmla="*/ 2477 h 2478"/>
                <a:gd name="T6" fmla="*/ 1240 w 2479"/>
                <a:gd name="T7" fmla="*/ 2477 h 2478"/>
                <a:gd name="T8" fmla="*/ 0 w 2479"/>
                <a:gd name="T9" fmla="*/ 1238 h 2478"/>
                <a:gd name="T10" fmla="*/ 0 w 2479"/>
                <a:gd name="T11" fmla="*/ 1238 h 2478"/>
                <a:gd name="T12" fmla="*/ 1240 w 2479"/>
                <a:gd name="T13" fmla="*/ 0 h 2478"/>
                <a:gd name="T14" fmla="*/ 1240 w 2479"/>
                <a:gd name="T15" fmla="*/ 0 h 2478"/>
                <a:gd name="T16" fmla="*/ 2478 w 2479"/>
                <a:gd name="T17" fmla="*/ 1238 h 2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9" h="2478">
                  <a:moveTo>
                    <a:pt x="2478" y="1238"/>
                  </a:moveTo>
                  <a:lnTo>
                    <a:pt x="2478" y="1238"/>
                  </a:lnTo>
                  <a:cubicBezTo>
                    <a:pt x="2478" y="1923"/>
                    <a:pt x="1923" y="2477"/>
                    <a:pt x="1240" y="2477"/>
                  </a:cubicBezTo>
                  <a:lnTo>
                    <a:pt x="1240" y="2477"/>
                  </a:lnTo>
                  <a:cubicBezTo>
                    <a:pt x="555" y="2477"/>
                    <a:pt x="0" y="1923"/>
                    <a:pt x="0" y="1238"/>
                  </a:cubicBezTo>
                  <a:lnTo>
                    <a:pt x="0" y="1238"/>
                  </a:lnTo>
                  <a:cubicBezTo>
                    <a:pt x="0" y="553"/>
                    <a:pt x="555" y="0"/>
                    <a:pt x="1240" y="0"/>
                  </a:cubicBezTo>
                  <a:lnTo>
                    <a:pt x="1240" y="0"/>
                  </a:lnTo>
                  <a:cubicBezTo>
                    <a:pt x="1923" y="0"/>
                    <a:pt x="2478" y="553"/>
                    <a:pt x="2478" y="1238"/>
                  </a:cubicBezTo>
                </a:path>
              </a:pathLst>
            </a:custGeom>
            <a:solidFill>
              <a:schemeClr val="tx2">
                <a:lumMod val="20000"/>
                <a:lumOff val="80000"/>
              </a:schemeClr>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53" name="TextBox 52">
              <a:extLst>
                <a:ext uri="{FF2B5EF4-FFF2-40B4-BE49-F238E27FC236}">
                  <a16:creationId xmlns:a16="http://schemas.microsoft.com/office/drawing/2014/main" id="{297D01C3-76F2-8731-E34D-29C64129504D}"/>
                </a:ext>
              </a:extLst>
            </p:cNvPr>
            <p:cNvSpPr txBox="1"/>
            <p:nvPr/>
          </p:nvSpPr>
          <p:spPr>
            <a:xfrm>
              <a:off x="517073" y="1863421"/>
              <a:ext cx="1828940" cy="1815882"/>
            </a:xfrm>
            <a:prstGeom prst="rect">
              <a:avLst/>
            </a:prstGeom>
            <a:noFill/>
          </p:spPr>
          <p:txBody>
            <a:bodyPr wrap="square" rtlCol="0" anchor="b">
              <a:spAutoFit/>
            </a:bodyPr>
            <a:lstStyle/>
            <a:p>
              <a:pPr algn="r"/>
              <a:r>
                <a:rPr lang="en-GB"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Creates psychological safety → people speak openly, share ideas, acknowledge mistakes.</a:t>
              </a:r>
            </a:p>
          </p:txBody>
        </p:sp>
        <p:sp>
          <p:nvSpPr>
            <p:cNvPr id="54" name="TextBox 53">
              <a:extLst>
                <a:ext uri="{FF2B5EF4-FFF2-40B4-BE49-F238E27FC236}">
                  <a16:creationId xmlns:a16="http://schemas.microsoft.com/office/drawing/2014/main" id="{46D9CB96-752E-8522-00EB-134D55CC594B}"/>
                </a:ext>
              </a:extLst>
            </p:cNvPr>
            <p:cNvSpPr txBox="1"/>
            <p:nvPr/>
          </p:nvSpPr>
          <p:spPr>
            <a:xfrm>
              <a:off x="517073" y="4653411"/>
              <a:ext cx="1828940" cy="738664"/>
            </a:xfrm>
            <a:prstGeom prst="rect">
              <a:avLst/>
            </a:prstGeom>
            <a:noFill/>
          </p:spPr>
          <p:txBody>
            <a:bodyPr wrap="square" rtlCol="0" anchor="b">
              <a:spAutoFit/>
            </a:bodyPr>
            <a:lstStyle/>
            <a:p>
              <a:pPr algn="r" defTabSz="685846"/>
              <a:r>
                <a:rPr lang="en-GB"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Strengthens collaboration and team cohesion.</a:t>
              </a:r>
            </a:p>
          </p:txBody>
        </p:sp>
        <p:sp>
          <p:nvSpPr>
            <p:cNvPr id="55" name="TextBox 54">
              <a:extLst>
                <a:ext uri="{FF2B5EF4-FFF2-40B4-BE49-F238E27FC236}">
                  <a16:creationId xmlns:a16="http://schemas.microsoft.com/office/drawing/2014/main" id="{2FD5051A-7CF7-61D5-D978-E769F88D26E5}"/>
                </a:ext>
              </a:extLst>
            </p:cNvPr>
            <p:cNvSpPr txBox="1"/>
            <p:nvPr/>
          </p:nvSpPr>
          <p:spPr>
            <a:xfrm>
              <a:off x="6797987" y="2308063"/>
              <a:ext cx="1828940" cy="954107"/>
            </a:xfrm>
            <a:prstGeom prst="rect">
              <a:avLst/>
            </a:prstGeom>
            <a:noFill/>
          </p:spPr>
          <p:txBody>
            <a:bodyPr wrap="square" rtlCol="0" anchor="b">
              <a:spAutoFit/>
            </a:bodyPr>
            <a:lstStyle/>
            <a:p>
              <a:r>
                <a:rPr lang="en-GB"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Associated with productivity and employee commitment.</a:t>
              </a:r>
            </a:p>
          </p:txBody>
        </p:sp>
        <p:sp>
          <p:nvSpPr>
            <p:cNvPr id="56" name="TextBox 55">
              <a:extLst>
                <a:ext uri="{FF2B5EF4-FFF2-40B4-BE49-F238E27FC236}">
                  <a16:creationId xmlns:a16="http://schemas.microsoft.com/office/drawing/2014/main" id="{E9A3B32C-00E9-FF03-EA72-2FC6695C0925}"/>
                </a:ext>
              </a:extLst>
            </p:cNvPr>
            <p:cNvSpPr txBox="1"/>
            <p:nvPr/>
          </p:nvSpPr>
          <p:spPr>
            <a:xfrm>
              <a:off x="6797987" y="4549821"/>
              <a:ext cx="1828940" cy="954107"/>
            </a:xfrm>
            <a:prstGeom prst="rect">
              <a:avLst/>
            </a:prstGeom>
            <a:noFill/>
          </p:spPr>
          <p:txBody>
            <a:bodyPr wrap="square" rtlCol="0" anchor="b">
              <a:spAutoFit/>
            </a:bodyPr>
            <a:lstStyle/>
            <a:p>
              <a:pPr defTabSz="685846"/>
              <a:r>
                <a:rPr lang="en-GB"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Reduces anxiety, conflict, and resistance to change.</a:t>
              </a:r>
            </a:p>
          </p:txBody>
        </p:sp>
        <p:pic>
          <p:nvPicPr>
            <p:cNvPr id="59" name="Picture 58">
              <a:extLst>
                <a:ext uri="{FF2B5EF4-FFF2-40B4-BE49-F238E27FC236}">
                  <a16:creationId xmlns:a16="http://schemas.microsoft.com/office/drawing/2014/main" id="{EA1AA5C3-3991-02CE-A640-3CE2B91CB03F}"/>
                </a:ext>
              </a:extLst>
            </p:cNvPr>
            <p:cNvPicPr>
              <a:picLocks noChangeAspect="1"/>
            </p:cNvPicPr>
            <p:nvPr/>
          </p:nvPicPr>
          <p:blipFill>
            <a:blip r:embed="rId4"/>
            <a:stretch>
              <a:fillRect/>
            </a:stretch>
          </p:blipFill>
          <p:spPr>
            <a:xfrm>
              <a:off x="3051319" y="2501362"/>
              <a:ext cx="540000" cy="540000"/>
            </a:xfrm>
            <a:prstGeom prst="rect">
              <a:avLst/>
            </a:prstGeom>
          </p:spPr>
        </p:pic>
        <p:pic>
          <p:nvPicPr>
            <p:cNvPr id="61" name="Picture 60">
              <a:extLst>
                <a:ext uri="{FF2B5EF4-FFF2-40B4-BE49-F238E27FC236}">
                  <a16:creationId xmlns:a16="http://schemas.microsoft.com/office/drawing/2014/main" id="{B778EBF5-32B8-20D7-4F9C-F86C78B6D65C}"/>
                </a:ext>
              </a:extLst>
            </p:cNvPr>
            <p:cNvPicPr>
              <a:picLocks noChangeAspect="1"/>
            </p:cNvPicPr>
            <p:nvPr/>
          </p:nvPicPr>
          <p:blipFill>
            <a:blip r:embed="rId5"/>
            <a:stretch>
              <a:fillRect/>
            </a:stretch>
          </p:blipFill>
          <p:spPr>
            <a:xfrm>
              <a:off x="3051319" y="4752742"/>
              <a:ext cx="540000" cy="540000"/>
            </a:xfrm>
            <a:prstGeom prst="rect">
              <a:avLst/>
            </a:prstGeom>
          </p:spPr>
        </p:pic>
      </p:grpSp>
      <p:sp>
        <p:nvSpPr>
          <p:cNvPr id="6" name="TextBox 5">
            <a:extLst>
              <a:ext uri="{FF2B5EF4-FFF2-40B4-BE49-F238E27FC236}">
                <a16:creationId xmlns:a16="http://schemas.microsoft.com/office/drawing/2014/main" id="{04E1082C-49F3-6164-C032-AF489F401B3F}"/>
              </a:ext>
            </a:extLst>
          </p:cNvPr>
          <p:cNvSpPr txBox="1"/>
          <p:nvPr/>
        </p:nvSpPr>
        <p:spPr>
          <a:xfrm>
            <a:off x="779874" y="977272"/>
            <a:ext cx="7584253" cy="523220"/>
          </a:xfrm>
          <a:prstGeom prst="rect">
            <a:avLst/>
          </a:prstGeom>
          <a:noFill/>
        </p:spPr>
        <p:txBody>
          <a:bodyPr wrap="square">
            <a:spAutoFit/>
          </a:bodyPr>
          <a:lstStyle/>
          <a:p>
            <a:pPr algn="ctr"/>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Trust</a:t>
            </a:r>
          </a:p>
        </p:txBody>
      </p:sp>
      <p:pic>
        <p:nvPicPr>
          <p:cNvPr id="7" name="Picture 6">
            <a:extLst>
              <a:ext uri="{FF2B5EF4-FFF2-40B4-BE49-F238E27FC236}">
                <a16:creationId xmlns:a16="http://schemas.microsoft.com/office/drawing/2014/main" id="{7368BB2B-3EC5-67CF-B80E-F732E59F4650}"/>
              </a:ext>
            </a:extLst>
          </p:cNvPr>
          <p:cNvPicPr>
            <a:picLocks noChangeAspect="1"/>
          </p:cNvPicPr>
          <p:nvPr/>
        </p:nvPicPr>
        <p:blipFill>
          <a:blip r:embed="rId6"/>
          <a:stretch>
            <a:fillRect/>
          </a:stretch>
        </p:blipFill>
        <p:spPr>
          <a:xfrm>
            <a:off x="4273269" y="3761784"/>
            <a:ext cx="595398" cy="595398"/>
          </a:xfrm>
          <a:prstGeom prst="rect">
            <a:avLst/>
          </a:prstGeom>
        </p:spPr>
      </p:pic>
      <p:pic>
        <p:nvPicPr>
          <p:cNvPr id="8" name="Picture 7">
            <a:extLst>
              <a:ext uri="{FF2B5EF4-FFF2-40B4-BE49-F238E27FC236}">
                <a16:creationId xmlns:a16="http://schemas.microsoft.com/office/drawing/2014/main" id="{B1018336-2C59-FCBA-647B-88A4298BDC4F}"/>
              </a:ext>
            </a:extLst>
          </p:cNvPr>
          <p:cNvPicPr>
            <a:picLocks noChangeAspect="1"/>
          </p:cNvPicPr>
          <p:nvPr/>
        </p:nvPicPr>
        <p:blipFill>
          <a:blip r:embed="rId7"/>
          <a:stretch>
            <a:fillRect/>
          </a:stretch>
        </p:blipFill>
        <p:spPr>
          <a:xfrm>
            <a:off x="5550618" y="2670670"/>
            <a:ext cx="540000" cy="540000"/>
          </a:xfrm>
          <a:prstGeom prst="rect">
            <a:avLst/>
          </a:prstGeom>
        </p:spPr>
      </p:pic>
      <p:pic>
        <p:nvPicPr>
          <p:cNvPr id="9" name="Picture 8">
            <a:extLst>
              <a:ext uri="{FF2B5EF4-FFF2-40B4-BE49-F238E27FC236}">
                <a16:creationId xmlns:a16="http://schemas.microsoft.com/office/drawing/2014/main" id="{76BDAD6B-BE53-B5BA-FBD7-06925D3DC7C5}"/>
              </a:ext>
            </a:extLst>
          </p:cNvPr>
          <p:cNvPicPr>
            <a:picLocks noChangeAspect="1"/>
          </p:cNvPicPr>
          <p:nvPr/>
        </p:nvPicPr>
        <p:blipFill>
          <a:blip r:embed="rId8"/>
          <a:stretch>
            <a:fillRect/>
          </a:stretch>
        </p:blipFill>
        <p:spPr>
          <a:xfrm>
            <a:off x="5550618" y="4908296"/>
            <a:ext cx="540000" cy="540000"/>
          </a:xfrm>
          <a:prstGeom prst="rect">
            <a:avLst/>
          </a:prstGeom>
        </p:spPr>
      </p:pic>
    </p:spTree>
    <p:extLst>
      <p:ext uri="{BB962C8B-B14F-4D97-AF65-F5344CB8AC3E}">
        <p14:creationId xmlns:p14="http://schemas.microsoft.com/office/powerpoint/2010/main" val="3106195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F0872-584D-463C-A24F-A3D5CC26421C}"/>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AA216852-9C01-9E74-2385-C9FD81AF7E53}"/>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20" name="Rectangle 19">
            <a:extLst>
              <a:ext uri="{FF2B5EF4-FFF2-40B4-BE49-F238E27FC236}">
                <a16:creationId xmlns:a16="http://schemas.microsoft.com/office/drawing/2014/main" id="{E18D8BA2-4F7F-8724-5AAF-C642B65D923D}"/>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pic>
        <p:nvPicPr>
          <p:cNvPr id="24" name="Picture 2" descr="Athens University of Economics and Business">
            <a:extLst>
              <a:ext uri="{FF2B5EF4-FFF2-40B4-BE49-F238E27FC236}">
                <a16:creationId xmlns:a16="http://schemas.microsoft.com/office/drawing/2014/main" id="{FFD04154-215D-41E8-2F8E-3FDC925A52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DE11CDD9-3888-1B47-1F8E-DB56CD769F7F}"/>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D1D0FE6B-461E-D0E7-276F-48A49F698A05}"/>
              </a:ext>
            </a:extLst>
          </p:cNvPr>
          <p:cNvSpPr txBox="1"/>
          <p:nvPr/>
        </p:nvSpPr>
        <p:spPr>
          <a:xfrm>
            <a:off x="779874" y="977272"/>
            <a:ext cx="7584253" cy="892552"/>
          </a:xfrm>
          <a:prstGeom prst="rect">
            <a:avLst/>
          </a:prstGeom>
          <a:noFill/>
        </p:spPr>
        <p:txBody>
          <a:bodyPr wrap="square">
            <a:spAutoFit/>
          </a:bodyPr>
          <a:lstStyle/>
          <a:p>
            <a:pPr algn="ctr"/>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Trust</a:t>
            </a:r>
            <a:endPar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r>
              <a:rPr lang="en-GB" sz="2400" i="1" dirty="0">
                <a:solidFill>
                  <a:schemeClr val="bg1"/>
                </a:solidFill>
                <a:latin typeface="Open Sans" panose="020B0606030504020204" pitchFamily="34" charset="0"/>
                <a:ea typeface="Open Sans" panose="020B0606030504020204" pitchFamily="34" charset="0"/>
                <a:cs typeface="Open Sans" panose="020B0606030504020204" pitchFamily="34" charset="0"/>
              </a:rPr>
              <a:t>Example</a:t>
            </a:r>
            <a:endParaRPr lang="en-GB" sz="2800"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Content Placeholder 2">
            <a:extLst>
              <a:ext uri="{FF2B5EF4-FFF2-40B4-BE49-F238E27FC236}">
                <a16:creationId xmlns:a16="http://schemas.microsoft.com/office/drawing/2014/main" id="{5B12F0D5-F3BF-2736-5E51-138BA0924DBE}"/>
              </a:ext>
            </a:extLst>
          </p:cNvPr>
          <p:cNvSpPr txBox="1">
            <a:spLocks/>
          </p:cNvSpPr>
          <p:nvPr/>
        </p:nvSpPr>
        <p:spPr>
          <a:xfrm>
            <a:off x="528000" y="2083676"/>
            <a:ext cx="3780000" cy="3815948"/>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GB"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With trust</a:t>
            </a:r>
          </a:p>
          <a:p>
            <a:pPr marL="0" indent="0" algn="ctr">
              <a:buFont typeface="Arial"/>
              <a:buNone/>
            </a:pPr>
            <a:endParaRPr lang="en-GB"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Font typeface="Arial"/>
              <a:buNone/>
            </a:pP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Management announces a digital transformation with a credible timeline. It clearly explains the “why” and the benefits for employees and customers. The branch manager listens to the team’s concerns, answers questions honestly, and acknowledges that there will be difficulties at first. </a:t>
            </a:r>
          </a:p>
          <a:p>
            <a:pPr marL="0" indent="0">
              <a:buFont typeface="Arial"/>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Font typeface="Arial"/>
              <a:buNone/>
            </a:pP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At the same time, they show commitment that everyone will receive training and support.</a:t>
            </a:r>
          </a:p>
          <a:p>
            <a:pPr marL="0" indent="0">
              <a:buFont typeface="Arial"/>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Font typeface="Arial"/>
              <a:buNone/>
            </a:pP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In the first month there are delays; management explains and communicates the action plan. </a:t>
            </a:r>
            <a:endParaRPr lang="en-GR"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17F3F4C9-A4B1-DD34-3E04-50FE2FEC5B4D}"/>
              </a:ext>
            </a:extLst>
          </p:cNvPr>
          <p:cNvSpPr txBox="1">
            <a:spLocks/>
          </p:cNvSpPr>
          <p:nvPr/>
        </p:nvSpPr>
        <p:spPr>
          <a:xfrm>
            <a:off x="4836000" y="2083676"/>
            <a:ext cx="3780000" cy="440120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GB"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Without trust</a:t>
            </a:r>
          </a:p>
          <a:p>
            <a:pPr marL="0" indent="0">
              <a:buFont typeface="Arial"/>
              <a:buNone/>
            </a:pPr>
            <a:endParaRPr lang="en-GB"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Font typeface="Arial"/>
              <a:buNone/>
            </a:pP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Management simply announces that “from Monday the system changes”. It gives no adequate explanations nor room for questions. </a:t>
            </a:r>
          </a:p>
          <a:p>
            <a:pPr marL="0" indent="0">
              <a:buFont typeface="Arial"/>
              <a:buNone/>
            </a:pP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Rumours spread that the change will bring layoffs. </a:t>
            </a:r>
          </a:p>
          <a:p>
            <a:pPr marL="0" indent="0">
              <a:buFont typeface="Arial"/>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Font typeface="Arial"/>
              <a:buNone/>
            </a:pP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The manager avoids speaking openly, saying only “these are the instructions, do what you can”. </a:t>
            </a:r>
          </a:p>
          <a:p>
            <a:pPr marL="0" indent="0">
              <a:buFont typeface="Arial"/>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Font typeface="Arial"/>
              <a:buNone/>
            </a:pP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In the first month when delays arise, the ‘witch </a:t>
            </a:r>
            <a:r>
              <a:rPr lang="en-GB" sz="14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hunt’</a:t>
            </a: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 and mutual accusations begin. </a:t>
            </a:r>
            <a:endParaRPr lang="en-GR"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0" name="Straight Connector 9">
            <a:extLst>
              <a:ext uri="{FF2B5EF4-FFF2-40B4-BE49-F238E27FC236}">
                <a16:creationId xmlns:a16="http://schemas.microsoft.com/office/drawing/2014/main" id="{B887572C-DA32-3B6C-4398-283EFF6F3019}"/>
              </a:ext>
            </a:extLst>
          </p:cNvPr>
          <p:cNvCxnSpPr>
            <a:cxnSpLocks/>
          </p:cNvCxnSpPr>
          <p:nvPr/>
        </p:nvCxnSpPr>
        <p:spPr>
          <a:xfrm>
            <a:off x="4572000" y="2301766"/>
            <a:ext cx="0" cy="3752193"/>
          </a:xfrm>
          <a:prstGeom prst="line">
            <a:avLst/>
          </a:prstGeom>
          <a:ln>
            <a:solidFill>
              <a:srgbClr val="A6C7FF"/>
            </a:solidFill>
            <a:headEnd type="diamond" w="med" len="med"/>
            <a:tailEnd type="diamond"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0356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BB366-E617-D66F-834F-0099F628E4C8}"/>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9A776AD5-A1AE-C316-F8F3-381DED55CE99}"/>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20" name="Rectangle 19">
            <a:extLst>
              <a:ext uri="{FF2B5EF4-FFF2-40B4-BE49-F238E27FC236}">
                <a16:creationId xmlns:a16="http://schemas.microsoft.com/office/drawing/2014/main" id="{2F31B8E1-CFF7-5100-C431-5BBFAD685254}"/>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pic>
        <p:nvPicPr>
          <p:cNvPr id="24" name="Picture 2" descr="Athens University of Economics and Business">
            <a:extLst>
              <a:ext uri="{FF2B5EF4-FFF2-40B4-BE49-F238E27FC236}">
                <a16:creationId xmlns:a16="http://schemas.microsoft.com/office/drawing/2014/main" id="{B3B64CEF-BD7B-4B5A-4B2F-C177A4CCDD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F5F70F40-8637-A196-4054-3AA5D2A71AFB}"/>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75" name="Title 1">
            <a:extLst>
              <a:ext uri="{FF2B5EF4-FFF2-40B4-BE49-F238E27FC236}">
                <a16:creationId xmlns:a16="http://schemas.microsoft.com/office/drawing/2014/main" id="{B8BD080F-C735-A432-7487-A90076FF2FE6}"/>
              </a:ext>
            </a:extLst>
          </p:cNvPr>
          <p:cNvSpPr>
            <a:spLocks noGrp="1"/>
          </p:cNvSpPr>
          <p:nvPr>
            <p:ph type="title"/>
          </p:nvPr>
        </p:nvSpPr>
        <p:spPr>
          <a:xfrm>
            <a:off x="2026610" y="713616"/>
            <a:ext cx="5090777" cy="755263"/>
          </a:xfrm>
        </p:spPr>
        <p:txBody>
          <a:bodyPr>
            <a:normAutofit/>
          </a:bodyPr>
          <a:lstStyle/>
          <a:p>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How is trust built?</a:t>
            </a:r>
            <a:endParaRPr lang="en-GR"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58" name="Group 57">
            <a:extLst>
              <a:ext uri="{FF2B5EF4-FFF2-40B4-BE49-F238E27FC236}">
                <a16:creationId xmlns:a16="http://schemas.microsoft.com/office/drawing/2014/main" id="{C73EDDF1-BA2D-899D-A3F0-6DDE37119AD6}"/>
              </a:ext>
            </a:extLst>
          </p:cNvPr>
          <p:cNvGrpSpPr/>
          <p:nvPr/>
        </p:nvGrpSpPr>
        <p:grpSpPr>
          <a:xfrm>
            <a:off x="1496075" y="2722829"/>
            <a:ext cx="6159449" cy="2238573"/>
            <a:chOff x="1092777" y="2002886"/>
            <a:chExt cx="6958447" cy="2868029"/>
          </a:xfrm>
        </p:grpSpPr>
        <p:sp>
          <p:nvSpPr>
            <p:cNvPr id="34" name="Shape 29468">
              <a:extLst>
                <a:ext uri="{FF2B5EF4-FFF2-40B4-BE49-F238E27FC236}">
                  <a16:creationId xmlns:a16="http://schemas.microsoft.com/office/drawing/2014/main" id="{D7F4402A-F3EC-66CB-8468-03707AE441E8}"/>
                </a:ext>
              </a:extLst>
            </p:cNvPr>
            <p:cNvSpPr/>
            <p:nvPr/>
          </p:nvSpPr>
          <p:spPr>
            <a:xfrm>
              <a:off x="1092777" y="2582641"/>
              <a:ext cx="1013366" cy="168894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solidFill>
              <a:srgbClr val="3066F3"/>
            </a:solidFill>
            <a:ln w="12700" cap="flat">
              <a:noFill/>
              <a:miter lim="400000"/>
            </a:ln>
            <a:effectLst/>
          </p:spPr>
          <p:txBody>
            <a:bodyPr wrap="square" lIns="0" tIns="0" rIns="0" bIns="0" numCol="1" anchor="t">
              <a:noAutofit/>
            </a:bodyPr>
            <a:lstStyle/>
            <a:p>
              <a:pPr defTabSz="685846"/>
              <a:endParaRPr sz="1400">
                <a:solidFill>
                  <a:srgbClr val="272727"/>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Shape 29471">
              <a:extLst>
                <a:ext uri="{FF2B5EF4-FFF2-40B4-BE49-F238E27FC236}">
                  <a16:creationId xmlns:a16="http://schemas.microsoft.com/office/drawing/2014/main" id="{C627DF49-10C6-7264-E14D-04953B504E27}"/>
                </a:ext>
              </a:extLst>
            </p:cNvPr>
            <p:cNvSpPr/>
            <p:nvPr/>
          </p:nvSpPr>
          <p:spPr>
            <a:xfrm>
              <a:off x="2137529" y="2498193"/>
              <a:ext cx="1114703" cy="18578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solidFill>
              <a:srgbClr val="1BB1EC"/>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272727"/>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8" name="Shape 29474">
              <a:extLst>
                <a:ext uri="{FF2B5EF4-FFF2-40B4-BE49-F238E27FC236}">
                  <a16:creationId xmlns:a16="http://schemas.microsoft.com/office/drawing/2014/main" id="{39958432-8D1D-533A-70E6-4DE7FD26DD81}"/>
                </a:ext>
              </a:extLst>
            </p:cNvPr>
            <p:cNvSpPr/>
            <p:nvPr/>
          </p:nvSpPr>
          <p:spPr>
            <a:xfrm flipH="1">
              <a:off x="7037858" y="2582641"/>
              <a:ext cx="1013366" cy="168894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solidFill>
              <a:srgbClr val="BADBFF"/>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272727"/>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0" name="Shape 29477">
              <a:extLst>
                <a:ext uri="{FF2B5EF4-FFF2-40B4-BE49-F238E27FC236}">
                  <a16:creationId xmlns:a16="http://schemas.microsoft.com/office/drawing/2014/main" id="{82EBE63D-E3B3-7CDB-8F17-972939E89EA2}"/>
                </a:ext>
              </a:extLst>
            </p:cNvPr>
            <p:cNvSpPr/>
            <p:nvPr/>
          </p:nvSpPr>
          <p:spPr>
            <a:xfrm>
              <a:off x="3287840" y="2371522"/>
              <a:ext cx="1266708" cy="21111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solidFill>
              <a:srgbClr val="5393FF"/>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272727"/>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2" name="Shape 29480">
              <a:extLst>
                <a:ext uri="{FF2B5EF4-FFF2-40B4-BE49-F238E27FC236}">
                  <a16:creationId xmlns:a16="http://schemas.microsoft.com/office/drawing/2014/main" id="{F870C66C-EA83-F8FF-BA95-F41791C0BE84}"/>
                </a:ext>
              </a:extLst>
            </p:cNvPr>
            <p:cNvSpPr/>
            <p:nvPr/>
          </p:nvSpPr>
          <p:spPr>
            <a:xfrm flipH="1">
              <a:off x="4589453" y="2371522"/>
              <a:ext cx="1266708" cy="21111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solidFill>
              <a:srgbClr val="5EB6FF"/>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dirty="0">
                <a:ln>
                  <a:noFill/>
                </a:ln>
                <a:solidFill>
                  <a:srgbClr val="272727"/>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4" name="Shape 29483">
              <a:extLst>
                <a:ext uri="{FF2B5EF4-FFF2-40B4-BE49-F238E27FC236}">
                  <a16:creationId xmlns:a16="http://schemas.microsoft.com/office/drawing/2014/main" id="{4A475EFF-8837-8EAB-386A-8EE1BDDAD709}"/>
                </a:ext>
              </a:extLst>
            </p:cNvPr>
            <p:cNvSpPr/>
            <p:nvPr/>
          </p:nvSpPr>
          <p:spPr>
            <a:xfrm flipH="1">
              <a:off x="5891065" y="2498193"/>
              <a:ext cx="1114703" cy="18578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solidFill>
              <a:srgbClr val="76B2FF"/>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dirty="0">
                <a:ln>
                  <a:noFill/>
                </a:ln>
                <a:solidFill>
                  <a:srgbClr val="272727"/>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6" name="Shape 29506">
              <a:extLst>
                <a:ext uri="{FF2B5EF4-FFF2-40B4-BE49-F238E27FC236}">
                  <a16:creationId xmlns:a16="http://schemas.microsoft.com/office/drawing/2014/main" id="{44FD5948-4841-059D-973F-116CBF15394E}"/>
                </a:ext>
              </a:extLst>
            </p:cNvPr>
            <p:cNvSpPr/>
            <p:nvPr/>
          </p:nvSpPr>
          <p:spPr>
            <a:xfrm>
              <a:off x="1124181" y="4305297"/>
              <a:ext cx="0" cy="298401"/>
            </a:xfrm>
            <a:prstGeom prst="line">
              <a:avLst/>
            </a:prstGeom>
            <a:noFill/>
            <a:ln w="38100" cap="flat">
              <a:solidFill>
                <a:srgbClr val="FFFFFF">
                  <a:lumMod val="85000"/>
                </a:srgbClr>
              </a:solidFill>
              <a:prstDash val="solid"/>
              <a:miter lim="400000"/>
            </a:ln>
            <a:effectLst/>
          </p:spPr>
          <p:txBody>
            <a:bodyPr wrap="square" lIns="26796" tIns="26796" rIns="26796" bIns="26796"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272727"/>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7" name="Shape 29507">
              <a:extLst>
                <a:ext uri="{FF2B5EF4-FFF2-40B4-BE49-F238E27FC236}">
                  <a16:creationId xmlns:a16="http://schemas.microsoft.com/office/drawing/2014/main" id="{769E8B7F-285D-1DC8-8432-B67DD4C7A2E2}"/>
                </a:ext>
              </a:extLst>
            </p:cNvPr>
            <p:cNvSpPr/>
            <p:nvPr/>
          </p:nvSpPr>
          <p:spPr>
            <a:xfrm>
              <a:off x="3918288" y="4342711"/>
              <a:ext cx="0" cy="528204"/>
            </a:xfrm>
            <a:prstGeom prst="line">
              <a:avLst/>
            </a:prstGeom>
            <a:noFill/>
            <a:ln w="38100" cap="flat">
              <a:solidFill>
                <a:srgbClr val="FFFFFF">
                  <a:lumMod val="85000"/>
                </a:srgbClr>
              </a:solidFill>
              <a:prstDash val="solid"/>
              <a:miter lim="400000"/>
            </a:ln>
            <a:effectLst/>
          </p:spPr>
          <p:txBody>
            <a:bodyPr wrap="square" lIns="26796" tIns="26796" rIns="26796" bIns="26796"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272727"/>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8" name="Shape 29508">
              <a:extLst>
                <a:ext uri="{FF2B5EF4-FFF2-40B4-BE49-F238E27FC236}">
                  <a16:creationId xmlns:a16="http://schemas.microsoft.com/office/drawing/2014/main" id="{51BC1382-26A7-4996-202D-B5E3F3F07395}"/>
                </a:ext>
              </a:extLst>
            </p:cNvPr>
            <p:cNvSpPr/>
            <p:nvPr/>
          </p:nvSpPr>
          <p:spPr>
            <a:xfrm>
              <a:off x="6985359" y="4389810"/>
              <a:ext cx="0" cy="298401"/>
            </a:xfrm>
            <a:prstGeom prst="line">
              <a:avLst/>
            </a:prstGeom>
            <a:noFill/>
            <a:ln w="38100" cap="flat">
              <a:solidFill>
                <a:srgbClr val="FFFFFF">
                  <a:lumMod val="85000"/>
                </a:srgbClr>
              </a:solidFill>
              <a:prstDash val="solid"/>
              <a:miter lim="400000"/>
            </a:ln>
            <a:effectLst/>
          </p:spPr>
          <p:txBody>
            <a:bodyPr wrap="square" lIns="26796" tIns="26796" rIns="26796" bIns="26796"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272727"/>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9" name="Shape 29509">
              <a:extLst>
                <a:ext uri="{FF2B5EF4-FFF2-40B4-BE49-F238E27FC236}">
                  <a16:creationId xmlns:a16="http://schemas.microsoft.com/office/drawing/2014/main" id="{DA02F3A8-A670-556F-6E51-B4CA56ABD055}"/>
                </a:ext>
              </a:extLst>
            </p:cNvPr>
            <p:cNvSpPr/>
            <p:nvPr/>
          </p:nvSpPr>
          <p:spPr>
            <a:xfrm>
              <a:off x="2180028" y="2171372"/>
              <a:ext cx="0" cy="296928"/>
            </a:xfrm>
            <a:prstGeom prst="line">
              <a:avLst/>
            </a:prstGeom>
            <a:noFill/>
            <a:ln w="38100" cap="flat">
              <a:solidFill>
                <a:srgbClr val="FFFFFF">
                  <a:lumMod val="85000"/>
                </a:srgbClr>
              </a:solidFill>
              <a:prstDash val="solid"/>
              <a:miter lim="400000"/>
            </a:ln>
            <a:effectLst/>
          </p:spPr>
          <p:txBody>
            <a:bodyPr wrap="square" lIns="26796" tIns="26796" rIns="26796" bIns="26796"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272727"/>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0" name="Shape 29510">
              <a:extLst>
                <a:ext uri="{FF2B5EF4-FFF2-40B4-BE49-F238E27FC236}">
                  <a16:creationId xmlns:a16="http://schemas.microsoft.com/office/drawing/2014/main" id="{087B8C2B-530B-E14A-1E4B-1C15CDCE367C}"/>
                </a:ext>
              </a:extLst>
            </p:cNvPr>
            <p:cNvSpPr/>
            <p:nvPr/>
          </p:nvSpPr>
          <p:spPr>
            <a:xfrm>
              <a:off x="5197578" y="2002886"/>
              <a:ext cx="0" cy="526893"/>
            </a:xfrm>
            <a:prstGeom prst="line">
              <a:avLst/>
            </a:prstGeom>
            <a:noFill/>
            <a:ln w="38100" cap="flat">
              <a:solidFill>
                <a:srgbClr val="FFFFFF">
                  <a:lumMod val="85000"/>
                </a:srgbClr>
              </a:solidFill>
              <a:prstDash val="solid"/>
              <a:miter lim="400000"/>
            </a:ln>
            <a:effectLst/>
          </p:spPr>
          <p:txBody>
            <a:bodyPr wrap="square" lIns="26796" tIns="26796" rIns="26796" bIns="26796"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272727"/>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1" name="Shape 29511">
              <a:extLst>
                <a:ext uri="{FF2B5EF4-FFF2-40B4-BE49-F238E27FC236}">
                  <a16:creationId xmlns:a16="http://schemas.microsoft.com/office/drawing/2014/main" id="{06670F3A-46FF-400A-AD5C-F4210CE4516C}"/>
                </a:ext>
              </a:extLst>
            </p:cNvPr>
            <p:cNvSpPr/>
            <p:nvPr/>
          </p:nvSpPr>
          <p:spPr>
            <a:xfrm>
              <a:off x="8019820" y="2183407"/>
              <a:ext cx="0" cy="369341"/>
            </a:xfrm>
            <a:prstGeom prst="line">
              <a:avLst/>
            </a:prstGeom>
            <a:noFill/>
            <a:ln w="38100" cap="flat">
              <a:solidFill>
                <a:srgbClr val="FFFFFF">
                  <a:lumMod val="85000"/>
                </a:srgbClr>
              </a:solidFill>
              <a:prstDash val="solid"/>
              <a:miter lim="400000"/>
            </a:ln>
            <a:effectLst/>
          </p:spPr>
          <p:txBody>
            <a:bodyPr wrap="square" lIns="26796" tIns="26796" rIns="26796" bIns="26796"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272727"/>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sp>
        <p:nvSpPr>
          <p:cNvPr id="52" name="TextBox 51">
            <a:extLst>
              <a:ext uri="{FF2B5EF4-FFF2-40B4-BE49-F238E27FC236}">
                <a16:creationId xmlns:a16="http://schemas.microsoft.com/office/drawing/2014/main" id="{9654A6A8-18A9-9D51-194C-6A13F8988972}"/>
              </a:ext>
            </a:extLst>
          </p:cNvPr>
          <p:cNvSpPr txBox="1"/>
          <p:nvPr/>
        </p:nvSpPr>
        <p:spPr>
          <a:xfrm>
            <a:off x="634383" y="4779145"/>
            <a:ext cx="1800000" cy="867930"/>
          </a:xfrm>
          <a:prstGeom prst="rect">
            <a:avLst/>
          </a:prstGeom>
          <a:noFill/>
        </p:spPr>
        <p:txBody>
          <a:bodyPr wrap="square" rtlCol="0" anchor="ctr" anchorCtr="0">
            <a:spAutoFit/>
          </a:bodyPr>
          <a:lstStyle/>
          <a:p>
            <a:pPr algn="ctr" defTabSz="800100">
              <a:lnSpc>
                <a:spcPct val="90000"/>
              </a:lnSpc>
              <a:spcBef>
                <a:spcPct val="0"/>
              </a:spcBef>
              <a:spcAft>
                <a:spcPct val="35000"/>
              </a:spcAft>
              <a:defRPr/>
            </a:pPr>
            <a:r>
              <a:rPr lang="en-GB" sz="1400" dirty="0">
                <a:solidFill>
                  <a:srgbClr val="BADBFF"/>
                </a:solidFill>
                <a:latin typeface="Open Sans" panose="020B0606030504020204" pitchFamily="34" charset="0"/>
                <a:ea typeface="Open Sans" panose="020B0606030504020204" pitchFamily="34" charset="0"/>
                <a:cs typeface="Open Sans" panose="020B0606030504020204" pitchFamily="34" charset="0"/>
              </a:rPr>
              <a:t>Words must match actions</a:t>
            </a:r>
          </a:p>
        </p:txBody>
      </p:sp>
      <p:sp>
        <p:nvSpPr>
          <p:cNvPr id="53" name="TextBox 52">
            <a:extLst>
              <a:ext uri="{FF2B5EF4-FFF2-40B4-BE49-F238E27FC236}">
                <a16:creationId xmlns:a16="http://schemas.microsoft.com/office/drawing/2014/main" id="{07264A8C-1A71-3EC2-1770-03905BC56CCB}"/>
              </a:ext>
            </a:extLst>
          </p:cNvPr>
          <p:cNvSpPr txBox="1"/>
          <p:nvPr/>
        </p:nvSpPr>
        <p:spPr>
          <a:xfrm>
            <a:off x="5816973" y="4976699"/>
            <a:ext cx="1800000" cy="523220"/>
          </a:xfrm>
          <a:prstGeom prst="rect">
            <a:avLst/>
          </a:prstGeom>
          <a:noFill/>
        </p:spPr>
        <p:txBody>
          <a:bodyPr wrap="square" rtlCol="0" anchor="ctr" anchorCtr="0">
            <a:spAutoFit/>
          </a:bodyPr>
          <a:lstStyle/>
          <a:p>
            <a:pPr algn="ctr" defTabSz="685846"/>
            <a:r>
              <a:rPr lang="en-GB" sz="1400" dirty="0">
                <a:solidFill>
                  <a:srgbClr val="76B2FF"/>
                </a:solidFill>
                <a:latin typeface="Open Sans" panose="020B0606030504020204" pitchFamily="34" charset="0"/>
                <a:ea typeface="Open Sans" panose="020B0606030504020204" pitchFamily="34" charset="0"/>
                <a:cs typeface="Open Sans" panose="020B0606030504020204" pitchFamily="34" charset="0"/>
              </a:rPr>
              <a:t>Support and respect</a:t>
            </a:r>
          </a:p>
        </p:txBody>
      </p:sp>
      <p:sp>
        <p:nvSpPr>
          <p:cNvPr id="54" name="TextBox 53">
            <a:extLst>
              <a:ext uri="{FF2B5EF4-FFF2-40B4-BE49-F238E27FC236}">
                <a16:creationId xmlns:a16="http://schemas.microsoft.com/office/drawing/2014/main" id="{678174DC-1453-AE80-6A12-F67A741DD3FE}"/>
              </a:ext>
            </a:extLst>
          </p:cNvPr>
          <p:cNvSpPr txBox="1"/>
          <p:nvPr/>
        </p:nvSpPr>
        <p:spPr>
          <a:xfrm>
            <a:off x="3099701" y="4989568"/>
            <a:ext cx="1800000" cy="1384995"/>
          </a:xfrm>
          <a:prstGeom prst="rect">
            <a:avLst/>
          </a:prstGeom>
          <a:noFill/>
        </p:spPr>
        <p:txBody>
          <a:bodyPr wrap="square" rtlCol="0" anchor="ctr" anchorCtr="0">
            <a:spAutoFit/>
          </a:bodyPr>
          <a:lstStyle/>
          <a:p>
            <a:pPr algn="ctr" defTabSz="685846"/>
            <a:r>
              <a:rPr lang="en-GB" sz="1400" dirty="0">
                <a:solidFill>
                  <a:srgbClr val="5393FF"/>
                </a:solidFill>
                <a:latin typeface="Open Sans" panose="020B0606030504020204" pitchFamily="34" charset="0"/>
                <a:ea typeface="Open Sans" panose="020B0606030504020204" pitchFamily="34" charset="0"/>
                <a:cs typeface="Open Sans" panose="020B0606030504020204" pitchFamily="34" charset="0"/>
              </a:rPr>
              <a:t>Objectivity in decisions /</a:t>
            </a:r>
          </a:p>
          <a:p>
            <a:pPr algn="ctr" defTabSz="685846"/>
            <a:r>
              <a:rPr lang="en-GB" sz="1400" dirty="0">
                <a:solidFill>
                  <a:srgbClr val="5393FF"/>
                </a:solidFill>
                <a:latin typeface="Open Sans" panose="020B0606030504020204" pitchFamily="34" charset="0"/>
                <a:ea typeface="Open Sans" panose="020B0606030504020204" pitchFamily="34" charset="0"/>
                <a:cs typeface="Open Sans" panose="020B0606030504020204" pitchFamily="34" charset="0"/>
              </a:rPr>
              <a:t>Communicating the criteria /</a:t>
            </a:r>
          </a:p>
          <a:p>
            <a:pPr algn="ctr" defTabSz="685846"/>
            <a:r>
              <a:rPr lang="en-GB" sz="1400" dirty="0">
                <a:solidFill>
                  <a:srgbClr val="5393FF"/>
                </a:solidFill>
                <a:latin typeface="Open Sans" panose="020B0606030504020204" pitchFamily="34" charset="0"/>
                <a:ea typeface="Open Sans" panose="020B0606030504020204" pitchFamily="34" charset="0"/>
                <a:cs typeface="Open Sans" panose="020B0606030504020204" pitchFamily="34" charset="0"/>
              </a:rPr>
              <a:t>Fairness</a:t>
            </a:r>
          </a:p>
          <a:p>
            <a:pPr algn="ctr" defTabSz="685846"/>
            <a:endParaRPr lang="en-GB" sz="1400" dirty="0">
              <a:solidFill>
                <a:srgbClr val="5393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5" name="TextBox 54">
            <a:extLst>
              <a:ext uri="{FF2B5EF4-FFF2-40B4-BE49-F238E27FC236}">
                <a16:creationId xmlns:a16="http://schemas.microsoft.com/office/drawing/2014/main" id="{5402643E-A172-1757-BEB3-57E76710D501}"/>
              </a:ext>
            </a:extLst>
          </p:cNvPr>
          <p:cNvSpPr txBox="1"/>
          <p:nvPr/>
        </p:nvSpPr>
        <p:spPr>
          <a:xfrm>
            <a:off x="1564937" y="1935698"/>
            <a:ext cx="1800000" cy="954107"/>
          </a:xfrm>
          <a:prstGeom prst="rect">
            <a:avLst/>
          </a:prstGeom>
          <a:noFill/>
        </p:spPr>
        <p:txBody>
          <a:bodyPr wrap="square" rtlCol="0" anchor="ctr" anchorCtr="0">
            <a:spAutoFit/>
          </a:bodyPr>
          <a:lstStyle/>
          <a:p>
            <a:pPr algn="ctr" defTabSz="685846"/>
            <a:r>
              <a:rPr lang="en-GB" sz="1400" dirty="0">
                <a:solidFill>
                  <a:srgbClr val="1BB1EC"/>
                </a:solidFill>
                <a:latin typeface="Open Sans" panose="020B0606030504020204" pitchFamily="34" charset="0"/>
                <a:ea typeface="Open Sans" panose="020B0606030504020204" pitchFamily="34" charset="0"/>
                <a:cs typeface="Open Sans" panose="020B0606030504020204" pitchFamily="34" charset="0"/>
              </a:rPr>
              <a:t>Honesty (even with bad news? Yes)</a:t>
            </a:r>
          </a:p>
        </p:txBody>
      </p:sp>
      <p:sp>
        <p:nvSpPr>
          <p:cNvPr id="56" name="TextBox 55">
            <a:extLst>
              <a:ext uri="{FF2B5EF4-FFF2-40B4-BE49-F238E27FC236}">
                <a16:creationId xmlns:a16="http://schemas.microsoft.com/office/drawing/2014/main" id="{31AD243B-34C2-50B5-EB31-46F1612641E9}"/>
              </a:ext>
            </a:extLst>
          </p:cNvPr>
          <p:cNvSpPr txBox="1"/>
          <p:nvPr/>
        </p:nvSpPr>
        <p:spPr>
          <a:xfrm>
            <a:off x="6727204" y="1869354"/>
            <a:ext cx="1800000" cy="954107"/>
          </a:xfrm>
          <a:prstGeom prst="rect">
            <a:avLst/>
          </a:prstGeom>
          <a:noFill/>
        </p:spPr>
        <p:txBody>
          <a:bodyPr wrap="square" rtlCol="0" anchor="ctr" anchorCtr="0">
            <a:spAutoFit/>
          </a:bodyPr>
          <a:lstStyle/>
          <a:p>
            <a:pPr algn="ctr" defTabSz="685846"/>
            <a:r>
              <a:rPr lang="en-GB" sz="1400" dirty="0">
                <a:solidFill>
                  <a:srgbClr val="BADBFF"/>
                </a:solidFill>
                <a:latin typeface="Open Sans" panose="020B0606030504020204" pitchFamily="34" charset="0"/>
                <a:ea typeface="Open Sans" panose="020B0606030504020204" pitchFamily="34" charset="0"/>
                <a:cs typeface="Open Sans" panose="020B0606030504020204" pitchFamily="34" charset="0"/>
              </a:rPr>
              <a:t>In difficult situations, simply trying is enough</a:t>
            </a:r>
          </a:p>
        </p:txBody>
      </p:sp>
      <p:sp>
        <p:nvSpPr>
          <p:cNvPr id="57" name="TextBox 56">
            <a:extLst>
              <a:ext uri="{FF2B5EF4-FFF2-40B4-BE49-F238E27FC236}">
                <a16:creationId xmlns:a16="http://schemas.microsoft.com/office/drawing/2014/main" id="{83B43824-1E26-8B6E-3837-1E554E6FDCAC}"/>
              </a:ext>
            </a:extLst>
          </p:cNvPr>
          <p:cNvSpPr txBox="1"/>
          <p:nvPr/>
        </p:nvSpPr>
        <p:spPr>
          <a:xfrm>
            <a:off x="4229546" y="1910293"/>
            <a:ext cx="1800000" cy="738664"/>
          </a:xfrm>
          <a:prstGeom prst="rect">
            <a:avLst/>
          </a:prstGeom>
          <a:noFill/>
        </p:spPr>
        <p:txBody>
          <a:bodyPr wrap="square" rtlCol="0" anchor="ctr" anchorCtr="0">
            <a:spAutoFit/>
          </a:bodyPr>
          <a:lstStyle/>
          <a:p>
            <a:pPr algn="ctr" defTabSz="685846"/>
            <a:r>
              <a:rPr lang="en-GB" sz="1400" dirty="0">
                <a:solidFill>
                  <a:srgbClr val="5EB6FF"/>
                </a:solidFill>
                <a:latin typeface="Open Sans" panose="020B0606030504020204" pitchFamily="34" charset="0"/>
                <a:ea typeface="Open Sans" panose="020B0606030504020204" pitchFamily="34" charset="0"/>
                <a:cs typeface="Open Sans" panose="020B0606030504020204" pitchFamily="34" charset="0"/>
              </a:rPr>
              <a:t>Taking responsibility and leading by example</a:t>
            </a:r>
          </a:p>
        </p:txBody>
      </p:sp>
      <p:pic>
        <p:nvPicPr>
          <p:cNvPr id="59" name="Picture 58">
            <a:extLst>
              <a:ext uri="{FF2B5EF4-FFF2-40B4-BE49-F238E27FC236}">
                <a16:creationId xmlns:a16="http://schemas.microsoft.com/office/drawing/2014/main" id="{70EE17EA-2241-C107-F076-5F6963CB3DD3}"/>
              </a:ext>
            </a:extLst>
          </p:cNvPr>
          <p:cNvPicPr>
            <a:picLocks noChangeAspect="1"/>
          </p:cNvPicPr>
          <p:nvPr/>
        </p:nvPicPr>
        <p:blipFill>
          <a:blip r:embed="rId4"/>
          <a:stretch>
            <a:fillRect/>
          </a:stretch>
        </p:blipFill>
        <p:spPr>
          <a:xfrm>
            <a:off x="1674578" y="3629906"/>
            <a:ext cx="540000" cy="540000"/>
          </a:xfrm>
          <a:prstGeom prst="rect">
            <a:avLst/>
          </a:prstGeom>
        </p:spPr>
      </p:pic>
      <p:pic>
        <p:nvPicPr>
          <p:cNvPr id="60" name="Picture 59">
            <a:extLst>
              <a:ext uri="{FF2B5EF4-FFF2-40B4-BE49-F238E27FC236}">
                <a16:creationId xmlns:a16="http://schemas.microsoft.com/office/drawing/2014/main" id="{26A9955E-C1DB-E29D-C7BF-D10593E63BEE}"/>
              </a:ext>
            </a:extLst>
          </p:cNvPr>
          <p:cNvPicPr>
            <a:picLocks noChangeAspect="1"/>
          </p:cNvPicPr>
          <p:nvPr/>
        </p:nvPicPr>
        <p:blipFill>
          <a:blip r:embed="rId5"/>
          <a:stretch>
            <a:fillRect/>
          </a:stretch>
        </p:blipFill>
        <p:spPr>
          <a:xfrm>
            <a:off x="4859546" y="3535008"/>
            <a:ext cx="540000" cy="540000"/>
          </a:xfrm>
          <a:prstGeom prst="rect">
            <a:avLst/>
          </a:prstGeom>
        </p:spPr>
      </p:pic>
      <p:pic>
        <p:nvPicPr>
          <p:cNvPr id="61" name="Picture 60">
            <a:extLst>
              <a:ext uri="{FF2B5EF4-FFF2-40B4-BE49-F238E27FC236}">
                <a16:creationId xmlns:a16="http://schemas.microsoft.com/office/drawing/2014/main" id="{70451F8F-3F95-0D92-3CA2-FEE0D22825E9}"/>
              </a:ext>
            </a:extLst>
          </p:cNvPr>
          <p:cNvPicPr>
            <a:picLocks noChangeAspect="1"/>
          </p:cNvPicPr>
          <p:nvPr/>
        </p:nvPicPr>
        <p:blipFill>
          <a:blip r:embed="rId6"/>
          <a:stretch>
            <a:fillRect/>
          </a:stretch>
        </p:blipFill>
        <p:spPr>
          <a:xfrm>
            <a:off x="5966644" y="3585258"/>
            <a:ext cx="540000" cy="540000"/>
          </a:xfrm>
          <a:prstGeom prst="rect">
            <a:avLst/>
          </a:prstGeom>
        </p:spPr>
      </p:pic>
      <p:pic>
        <p:nvPicPr>
          <p:cNvPr id="62" name="Picture 61">
            <a:extLst>
              <a:ext uri="{FF2B5EF4-FFF2-40B4-BE49-F238E27FC236}">
                <a16:creationId xmlns:a16="http://schemas.microsoft.com/office/drawing/2014/main" id="{CEDD801B-CC46-3E61-A2EB-D120AEB097B6}"/>
              </a:ext>
            </a:extLst>
          </p:cNvPr>
          <p:cNvPicPr>
            <a:picLocks noChangeAspect="1"/>
          </p:cNvPicPr>
          <p:nvPr/>
        </p:nvPicPr>
        <p:blipFill>
          <a:blip r:embed="rId7"/>
          <a:stretch>
            <a:fillRect/>
          </a:stretch>
        </p:blipFill>
        <p:spPr>
          <a:xfrm>
            <a:off x="6917695" y="3569586"/>
            <a:ext cx="540000" cy="540000"/>
          </a:xfrm>
          <a:prstGeom prst="rect">
            <a:avLst/>
          </a:prstGeom>
        </p:spPr>
      </p:pic>
      <p:pic>
        <p:nvPicPr>
          <p:cNvPr id="63" name="Picture 62">
            <a:extLst>
              <a:ext uri="{FF2B5EF4-FFF2-40B4-BE49-F238E27FC236}">
                <a16:creationId xmlns:a16="http://schemas.microsoft.com/office/drawing/2014/main" id="{1BFC0188-8855-7804-92B0-FC8C9277AA11}"/>
              </a:ext>
            </a:extLst>
          </p:cNvPr>
          <p:cNvPicPr>
            <a:picLocks noChangeAspect="1"/>
          </p:cNvPicPr>
          <p:nvPr/>
        </p:nvPicPr>
        <p:blipFill>
          <a:blip r:embed="rId8"/>
          <a:stretch>
            <a:fillRect/>
          </a:stretch>
        </p:blipFill>
        <p:spPr>
          <a:xfrm>
            <a:off x="3728572" y="3564475"/>
            <a:ext cx="540000" cy="540000"/>
          </a:xfrm>
          <a:prstGeom prst="rect">
            <a:avLst/>
          </a:prstGeom>
        </p:spPr>
      </p:pic>
      <p:pic>
        <p:nvPicPr>
          <p:cNvPr id="64" name="Picture 63">
            <a:extLst>
              <a:ext uri="{FF2B5EF4-FFF2-40B4-BE49-F238E27FC236}">
                <a16:creationId xmlns:a16="http://schemas.microsoft.com/office/drawing/2014/main" id="{C40B55FF-0447-B110-6A6D-7E23912D9F27}"/>
              </a:ext>
            </a:extLst>
          </p:cNvPr>
          <p:cNvPicPr>
            <a:picLocks noChangeAspect="1"/>
          </p:cNvPicPr>
          <p:nvPr/>
        </p:nvPicPr>
        <p:blipFill>
          <a:blip r:embed="rId9"/>
          <a:stretch>
            <a:fillRect/>
          </a:stretch>
        </p:blipFill>
        <p:spPr>
          <a:xfrm>
            <a:off x="2690180" y="3585258"/>
            <a:ext cx="540000" cy="540000"/>
          </a:xfrm>
          <a:prstGeom prst="rect">
            <a:avLst/>
          </a:prstGeom>
        </p:spPr>
      </p:pic>
    </p:spTree>
    <p:extLst>
      <p:ext uri="{BB962C8B-B14F-4D97-AF65-F5344CB8AC3E}">
        <p14:creationId xmlns:p14="http://schemas.microsoft.com/office/powerpoint/2010/main" val="2297526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338AB-9920-9E45-632C-763DD39A7B9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F204C4D-D57E-8167-ADD7-E96FB6F8E68F}"/>
              </a:ext>
            </a:extLst>
          </p:cNvPr>
          <p:cNvSpPr/>
          <p:nvPr/>
        </p:nvSpPr>
        <p:spPr>
          <a:xfrm>
            <a:off x="3418609" y="-10"/>
            <a:ext cx="5725391" cy="6858000"/>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5E0851B1-4A23-EC53-8E8F-44D4A73F7C4A}"/>
              </a:ext>
            </a:extLst>
          </p:cNvPr>
          <p:cNvPicPr>
            <a:picLocks noChangeAspect="1"/>
          </p:cNvPicPr>
          <p:nvPr/>
        </p:nvPicPr>
        <p:blipFill>
          <a:blip r:embed="rId2"/>
          <a:srcRect l="27921" r="26937" b="2"/>
          <a:stretch>
            <a:fillRect/>
          </a:stretch>
        </p:blipFill>
        <p:spPr>
          <a:xfrm>
            <a:off x="3540643" y="10"/>
            <a:ext cx="5603358" cy="6857990"/>
          </a:xfrm>
          <a:prstGeom prst="rect">
            <a:avLst/>
          </a:prstGeom>
        </p:spPr>
      </p:pic>
      <p:sp>
        <p:nvSpPr>
          <p:cNvPr id="6" name="Rectangle 5">
            <a:extLst>
              <a:ext uri="{FF2B5EF4-FFF2-40B4-BE49-F238E27FC236}">
                <a16:creationId xmlns:a16="http://schemas.microsoft.com/office/drawing/2014/main" id="{E5E6145E-C643-30B3-175C-480B5AE30C96}"/>
              </a:ext>
            </a:extLst>
          </p:cNvPr>
          <p:cNvSpPr/>
          <p:nvPr/>
        </p:nvSpPr>
        <p:spPr>
          <a:xfrm>
            <a:off x="166254" y="145473"/>
            <a:ext cx="3096491" cy="1125408"/>
          </a:xfrm>
          <a:prstGeom prst="rect">
            <a:avLst/>
          </a:prstGeom>
          <a:solidFill>
            <a:schemeClr val="bg1"/>
          </a:solidFill>
          <a:ln>
            <a:noFill/>
          </a:ln>
          <a:effectLst>
            <a:outerShdw blurRad="342900" dist="38100" dir="5400000" sx="104000" sy="104000" algn="t" rotWithShape="0">
              <a:schemeClr val="bg1">
                <a:lumMod val="95000"/>
                <a:alpha val="60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ED13A81-86C2-1A82-ED80-2F21266A0B0E}"/>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Picture 2" descr="Athens University of Economics and Business">
            <a:extLst>
              <a:ext uri="{FF2B5EF4-FFF2-40B4-BE49-F238E27FC236}">
                <a16:creationId xmlns:a16="http://schemas.microsoft.com/office/drawing/2014/main" id="{A467AF1B-B4F7-5409-4F3F-DD54BB8ECA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1BF5DAE-6AE4-C5C3-856A-0FC3589B0EEF}"/>
              </a:ext>
            </a:extLst>
          </p:cNvPr>
          <p:cNvSpPr txBox="1"/>
          <p:nvPr/>
        </p:nvSpPr>
        <p:spPr>
          <a:xfrm>
            <a:off x="424105" y="2703258"/>
            <a:ext cx="2497515" cy="954107"/>
          </a:xfrm>
          <a:prstGeom prst="rect">
            <a:avLst/>
          </a:prstGeom>
          <a:noFill/>
        </p:spPr>
        <p:txBody>
          <a:bodyPr wrap="square">
            <a:spAutoFit/>
          </a:bodyPr>
          <a:lstStyle/>
          <a:p>
            <a:pPr defTabSz="1066800">
              <a:spcBef>
                <a:spcPct val="0"/>
              </a:spcBef>
              <a:spcAft>
                <a:spcPct val="35000"/>
              </a:spcAft>
            </a:pPr>
            <a:r>
              <a:rPr lang="en-GB" sz="2800" dirty="0">
                <a:solidFill>
                  <a:srgbClr val="11366B"/>
                </a:solidFill>
                <a:latin typeface="Open Sans" panose="020B0606030504020204" pitchFamily="34" charset="0"/>
                <a:ea typeface="Open Sans" panose="020B0606030504020204" pitchFamily="34" charset="0"/>
                <a:cs typeface="Open Sans" panose="020B0606030504020204" pitchFamily="34" charset="0"/>
              </a:rPr>
              <a:t>Psychological Safety</a:t>
            </a:r>
          </a:p>
        </p:txBody>
      </p:sp>
      <p:sp>
        <p:nvSpPr>
          <p:cNvPr id="14" name="Oval 13">
            <a:extLst>
              <a:ext uri="{FF2B5EF4-FFF2-40B4-BE49-F238E27FC236}">
                <a16:creationId xmlns:a16="http://schemas.microsoft.com/office/drawing/2014/main" id="{A07C570A-7026-8022-E4EC-1E29B4B79753}"/>
              </a:ext>
            </a:extLst>
          </p:cNvPr>
          <p:cNvSpPr/>
          <p:nvPr/>
        </p:nvSpPr>
        <p:spPr>
          <a:xfrm>
            <a:off x="316105" y="400355"/>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789ACC1-4312-393D-58CC-E0BE8B98046F}"/>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a:extLst>
              <a:ext uri="{FF2B5EF4-FFF2-40B4-BE49-F238E27FC236}">
                <a16:creationId xmlns:a16="http://schemas.microsoft.com/office/drawing/2014/main" id="{817ACCFB-6874-8C0B-8C4B-911550CCF834}"/>
              </a:ext>
            </a:extLst>
          </p:cNvPr>
          <p:cNvPicPr>
            <a:picLocks noChangeAspect="1"/>
          </p:cNvPicPr>
          <p:nvPr/>
        </p:nvPicPr>
        <p:blipFill>
          <a:blip r:embed="rId4"/>
          <a:stretch>
            <a:fillRect/>
          </a:stretch>
        </p:blipFill>
        <p:spPr>
          <a:xfrm>
            <a:off x="424105" y="508355"/>
            <a:ext cx="432000" cy="432000"/>
          </a:xfrm>
          <a:prstGeom prst="rect">
            <a:avLst/>
          </a:prstGeom>
        </p:spPr>
      </p:pic>
    </p:spTree>
    <p:extLst>
      <p:ext uri="{BB962C8B-B14F-4D97-AF65-F5344CB8AC3E}">
        <p14:creationId xmlns:p14="http://schemas.microsoft.com/office/powerpoint/2010/main" val="2899908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4D4A7-C682-8597-67B4-407690F1EB1C}"/>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A454C27A-C419-11C6-E13F-000004530E1F}"/>
              </a:ext>
            </a:extLst>
          </p:cNvPr>
          <p:cNvPicPr>
            <a:picLocks noChangeAspect="1"/>
          </p:cNvPicPr>
          <p:nvPr/>
        </p:nvPicPr>
        <p:blipFill>
          <a:blip r:embed="rId2">
            <a:alphaModFix amt="20000"/>
          </a:blip>
          <a:stretch>
            <a:fillRect/>
          </a:stretch>
        </p:blipFill>
        <p:spPr>
          <a:xfrm>
            <a:off x="6510375" y="1847455"/>
            <a:ext cx="2261729" cy="2261729"/>
          </a:xfrm>
          <a:prstGeom prst="rect">
            <a:avLst/>
          </a:prstGeom>
        </p:spPr>
      </p:pic>
      <p:sp>
        <p:nvSpPr>
          <p:cNvPr id="6" name="Rectangle 5">
            <a:extLst>
              <a:ext uri="{FF2B5EF4-FFF2-40B4-BE49-F238E27FC236}">
                <a16:creationId xmlns:a16="http://schemas.microsoft.com/office/drawing/2014/main" id="{0B055F64-D331-8A8A-52A7-A6CDD39245D7}"/>
              </a:ext>
            </a:extLst>
          </p:cNvPr>
          <p:cNvSpPr>
            <a:spLocks noGrp="1" noRot="1" noMove="1" noResize="1" noEditPoints="1" noAdjustHandles="1" noChangeArrowheads="1" noChangeShapeType="1"/>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2" descr="Athens University of Economics and Business">
            <a:extLst>
              <a:ext uri="{FF2B5EF4-FFF2-40B4-BE49-F238E27FC236}">
                <a16:creationId xmlns:a16="http://schemas.microsoft.com/office/drawing/2014/main" id="{EE7F96EA-88E0-5954-6D9F-5799B2C0841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C9D749F-0778-6F0B-5CA0-E796F396EB85}"/>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0708A8FC-AAA9-1D1D-F45C-110377EC1DAD}"/>
              </a:ext>
            </a:extLst>
          </p:cNvPr>
          <p:cNvSpPr txBox="1">
            <a:spLocks noGrp="1" noRot="1" noMove="1" noResize="1" noEditPoints="1" noAdjustHandles="1" noChangeArrowheads="1" noChangeShapeType="1"/>
          </p:cNvSpPr>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sz="3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D471F85A-19F1-1C35-27E7-9F8E891C4CC9}"/>
              </a:ext>
            </a:extLst>
          </p:cNvPr>
          <p:cNvSpPr txBox="1"/>
          <p:nvPr/>
        </p:nvSpPr>
        <p:spPr>
          <a:xfrm>
            <a:off x="779874" y="977272"/>
            <a:ext cx="7584253" cy="523220"/>
          </a:xfrm>
          <a:prstGeom prst="rect">
            <a:avLst/>
          </a:prstGeom>
          <a:noFill/>
        </p:spPr>
        <p:txBody>
          <a:bodyPr wrap="square">
            <a:spAutoFit/>
          </a:bodyPr>
          <a:lstStyle/>
          <a:p>
            <a:pPr algn="ctr"/>
            <a:r>
              <a:rPr lang="en-GB" sz="2800" dirty="0">
                <a:solidFill>
                  <a:srgbClr val="011021"/>
                </a:solidFill>
                <a:latin typeface="Open Sans" panose="020B0606030504020204" pitchFamily="34" charset="0"/>
                <a:ea typeface="Open Sans" panose="020B0606030504020204" pitchFamily="34" charset="0"/>
                <a:cs typeface="Open Sans" panose="020B0606030504020204" pitchFamily="34" charset="0"/>
              </a:rPr>
              <a:t>Psychological Safety</a:t>
            </a:r>
          </a:p>
        </p:txBody>
      </p:sp>
      <p:sp>
        <p:nvSpPr>
          <p:cNvPr id="2" name="Content Placeholder 3">
            <a:extLst>
              <a:ext uri="{FF2B5EF4-FFF2-40B4-BE49-F238E27FC236}">
                <a16:creationId xmlns:a16="http://schemas.microsoft.com/office/drawing/2014/main" id="{F52ADF74-02EC-A62B-15D9-923D8E8CE0AA}"/>
              </a:ext>
            </a:extLst>
          </p:cNvPr>
          <p:cNvSpPr>
            <a:spLocks noGrp="1"/>
          </p:cNvSpPr>
          <p:nvPr>
            <p:ph idx="1"/>
          </p:nvPr>
        </p:nvSpPr>
        <p:spPr>
          <a:xfrm>
            <a:off x="529730" y="2010941"/>
            <a:ext cx="5681883" cy="2151155"/>
          </a:xfrm>
        </p:spPr>
        <p:txBody>
          <a:bodyPr>
            <a:normAutofit/>
          </a:bodyPr>
          <a:lstStyle/>
          <a:p>
            <a:pPr marL="0" indent="0" algn="just">
              <a:lnSpc>
                <a:spcPct val="110000"/>
              </a:lnSpc>
              <a:buNone/>
            </a:pPr>
            <a:r>
              <a:rPr lang="en-GB" sz="1200" dirty="0">
                <a:latin typeface="Open Sans" panose="020B0606030504020204" pitchFamily="34" charset="0"/>
                <a:ea typeface="Open Sans" panose="020B0606030504020204" pitchFamily="34" charset="0"/>
                <a:cs typeface="Open Sans" panose="020B0606030504020204" pitchFamily="34" charset="0"/>
              </a:rPr>
              <a:t>Have you ever wanted to challenge a decision in a meeting but ended up feeling it was safer for you to say nothing?</a:t>
            </a:r>
          </a:p>
          <a:p>
            <a:pPr marL="0" indent="0" algn="just">
              <a:lnSpc>
                <a:spcPct val="110000"/>
              </a:lnSpc>
              <a:buNone/>
            </a:pP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0" indent="0" algn="just">
              <a:lnSpc>
                <a:spcPct val="110000"/>
              </a:lnSpc>
              <a:buNone/>
            </a:pPr>
            <a:r>
              <a:rPr lang="en-GB" sz="1200" dirty="0">
                <a:latin typeface="Open Sans" panose="020B0606030504020204" pitchFamily="34" charset="0"/>
                <a:ea typeface="Open Sans" panose="020B0606030504020204" pitchFamily="34" charset="0"/>
                <a:cs typeface="Open Sans" panose="020B0606030504020204" pitchFamily="34" charset="0"/>
              </a:rPr>
              <a:t>This tendency leads to </a:t>
            </a:r>
            <a:r>
              <a:rPr lang="en-GB" sz="1200" b="1" dirty="0">
                <a:latin typeface="Open Sans" panose="020B0606030504020204" pitchFamily="34" charset="0"/>
                <a:ea typeface="Open Sans" panose="020B0606030504020204" pitchFamily="34" charset="0"/>
                <a:cs typeface="Open Sans" panose="020B0606030504020204" pitchFamily="34" charset="0"/>
              </a:rPr>
              <a:t>mistakes</a:t>
            </a:r>
            <a:r>
              <a:rPr lang="en-GB" sz="1200" dirty="0">
                <a:latin typeface="Open Sans" panose="020B0606030504020204" pitchFamily="34" charset="0"/>
                <a:ea typeface="Open Sans" panose="020B0606030504020204" pitchFamily="34" charset="0"/>
                <a:cs typeface="Open Sans" panose="020B0606030504020204" pitchFamily="34" charset="0"/>
              </a:rPr>
              <a:t> that could have been avoided, wrong decisions that could have been prevented, and </a:t>
            </a:r>
            <a:r>
              <a:rPr lang="en-GB" sz="1200" b="1" dirty="0">
                <a:latin typeface="Open Sans" panose="020B0606030504020204" pitchFamily="34" charset="0"/>
                <a:ea typeface="Open Sans" panose="020B0606030504020204" pitchFamily="34" charset="0"/>
                <a:cs typeface="Open Sans" panose="020B0606030504020204" pitchFamily="34" charset="0"/>
              </a:rPr>
              <a:t>missed opportunitie</a:t>
            </a:r>
            <a:r>
              <a:rPr lang="en-GB" sz="1200" dirty="0">
                <a:latin typeface="Open Sans" panose="020B0606030504020204" pitchFamily="34" charset="0"/>
                <a:ea typeface="Open Sans" panose="020B0606030504020204" pitchFamily="34" charset="0"/>
                <a:cs typeface="Open Sans" panose="020B0606030504020204" pitchFamily="34" charset="0"/>
              </a:rPr>
              <a:t>s that in some cases are very costly, as well as </a:t>
            </a:r>
            <a:r>
              <a:rPr lang="en-GB" sz="1200" b="1" dirty="0">
                <a:latin typeface="Open Sans" panose="020B0606030504020204" pitchFamily="34" charset="0"/>
                <a:ea typeface="Open Sans" panose="020B0606030504020204" pitchFamily="34" charset="0"/>
                <a:cs typeface="Open Sans" panose="020B0606030504020204" pitchFamily="34" charset="0"/>
              </a:rPr>
              <a:t>talented people</a:t>
            </a:r>
            <a:r>
              <a:rPr lang="en-GB" sz="1200" dirty="0">
                <a:latin typeface="Open Sans" panose="020B0606030504020204" pitchFamily="34" charset="0"/>
                <a:ea typeface="Open Sans" panose="020B0606030504020204" pitchFamily="34" charset="0"/>
                <a:cs typeface="Open Sans" panose="020B0606030504020204" pitchFamily="34" charset="0"/>
              </a:rPr>
              <a:t> who decide they do not want to work this way and leave the organization, and the </a:t>
            </a:r>
            <a:r>
              <a:rPr lang="en-GB" sz="1200" b="1" dirty="0">
                <a:latin typeface="Open Sans" panose="020B0606030504020204" pitchFamily="34" charset="0"/>
                <a:ea typeface="Open Sans" panose="020B0606030504020204" pitchFamily="34" charset="0"/>
                <a:cs typeface="Open Sans" panose="020B0606030504020204" pitchFamily="34" charset="0"/>
              </a:rPr>
              <a:t>loss of innovative ideas and proposals. </a:t>
            </a:r>
          </a:p>
          <a:p>
            <a:pPr marL="0" indent="0" algn="just">
              <a:lnSpc>
                <a:spcPct val="110000"/>
              </a:lnSpc>
              <a:buNone/>
            </a:pPr>
            <a:endParaRPr lang="en-GB"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B706F39B-596B-411B-6120-E64651E263BA}"/>
              </a:ext>
            </a:extLst>
          </p:cNvPr>
          <p:cNvSpPr txBox="1"/>
          <p:nvPr/>
        </p:nvSpPr>
        <p:spPr>
          <a:xfrm>
            <a:off x="529730" y="4109184"/>
            <a:ext cx="4614040" cy="369332"/>
          </a:xfrm>
          <a:prstGeom prst="rect">
            <a:avLst/>
          </a:prstGeom>
          <a:noFill/>
        </p:spPr>
        <p:txBody>
          <a:bodyPr wrap="square">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What is the solution?</a:t>
            </a:r>
            <a:endParaRPr lang="en-G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Content Placeholder 2">
            <a:extLst>
              <a:ext uri="{FF2B5EF4-FFF2-40B4-BE49-F238E27FC236}">
                <a16:creationId xmlns:a16="http://schemas.microsoft.com/office/drawing/2014/main" id="{02CAAF94-808B-18CB-8EC5-A1B578DCC1CF}"/>
              </a:ext>
            </a:extLst>
          </p:cNvPr>
          <p:cNvSpPr txBox="1">
            <a:spLocks/>
          </p:cNvSpPr>
          <p:nvPr/>
        </p:nvSpPr>
        <p:spPr>
          <a:xfrm>
            <a:off x="529730" y="4478517"/>
            <a:ext cx="8242374" cy="117605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200" dirty="0">
                <a:latin typeface="Open Sans" panose="020B0606030504020204" pitchFamily="34" charset="0"/>
                <a:ea typeface="Open Sans" panose="020B0606030504020204" pitchFamily="34" charset="0"/>
                <a:cs typeface="Open Sans" panose="020B0606030504020204" pitchFamily="34" charset="0"/>
              </a:rPr>
              <a:t>Creating a climate where people feel </a:t>
            </a:r>
            <a:r>
              <a:rPr lang="en-GB" sz="1200" dirty="0" err="1">
                <a:latin typeface="Open Sans" panose="020B0606030504020204" pitchFamily="34" charset="0"/>
                <a:ea typeface="Open Sans" panose="020B0606030504020204" pitchFamily="34" charset="0"/>
                <a:cs typeface="Open Sans" panose="020B0606030504020204" pitchFamily="34" charset="0"/>
              </a:rPr>
              <a:t>psychologicall</a:t>
            </a:r>
            <a:r>
              <a:rPr lang="en-US" sz="1200" dirty="0" err="1">
                <a:latin typeface="Open Sans" panose="020B0606030504020204" pitchFamily="34" charset="0"/>
                <a:ea typeface="Open Sans" panose="020B0606030504020204" pitchFamily="34" charset="0"/>
                <a:cs typeface="Open Sans" panose="020B0606030504020204" pitchFamily="34" charset="0"/>
              </a:rPr>
              <a:t>y</a:t>
            </a:r>
            <a:r>
              <a:rPr lang="en-GB" sz="1200" dirty="0">
                <a:latin typeface="Open Sans" panose="020B0606030504020204" pitchFamily="34" charset="0"/>
                <a:ea typeface="Open Sans" panose="020B0606030504020204" pitchFamily="34" charset="0"/>
                <a:cs typeface="Open Sans" panose="020B0606030504020204" pitchFamily="34" charset="0"/>
              </a:rPr>
              <a:t> safe because no one will</a:t>
            </a:r>
            <a:endParaRPr lang="en-US" sz="1200" dirty="0">
              <a:latin typeface="Open Sans" panose="020B0606030504020204" pitchFamily="34" charset="0"/>
              <a:ea typeface="Open Sans" panose="020B0606030504020204" pitchFamily="34" charset="0"/>
              <a:cs typeface="Open Sans" panose="020B0606030504020204" pitchFamily="34" charset="0"/>
            </a:endParaRPr>
          </a:p>
          <a:p>
            <a:pPr lvl="1">
              <a:buFont typeface="Courier New" panose="02070309020205020404" pitchFamily="49" charset="0"/>
              <a:buChar char="o"/>
            </a:pPr>
            <a:r>
              <a:rPr lang="en-GB" sz="1200" dirty="0">
                <a:latin typeface="Open Sans" panose="020B0606030504020204" pitchFamily="34" charset="0"/>
                <a:ea typeface="Open Sans" panose="020B0606030504020204" pitchFamily="34" charset="0"/>
                <a:cs typeface="Open Sans" panose="020B0606030504020204" pitchFamily="34" charset="0"/>
              </a:rPr>
              <a:t>mock them</a:t>
            </a:r>
          </a:p>
          <a:p>
            <a:pPr lvl="1">
              <a:buFont typeface="Courier New" panose="02070309020205020404" pitchFamily="49" charset="0"/>
              <a:buChar char="o"/>
            </a:pPr>
            <a:r>
              <a:rPr lang="en-GB" sz="1200" dirty="0">
                <a:latin typeface="Open Sans" panose="020B0606030504020204" pitchFamily="34" charset="0"/>
                <a:ea typeface="Open Sans" panose="020B0606030504020204" pitchFamily="34" charset="0"/>
                <a:cs typeface="Open Sans" panose="020B0606030504020204" pitchFamily="34" charset="0"/>
              </a:rPr>
              <a:t>blame them</a:t>
            </a:r>
          </a:p>
          <a:p>
            <a:pPr lvl="1">
              <a:buFont typeface="Courier New" panose="02070309020205020404" pitchFamily="49" charset="0"/>
              <a:buChar char="o"/>
            </a:pPr>
            <a:r>
              <a:rPr lang="en-GB" sz="1200" dirty="0">
                <a:latin typeface="Open Sans" panose="020B0606030504020204" pitchFamily="34" charset="0"/>
                <a:ea typeface="Open Sans" panose="020B0606030504020204" pitchFamily="34" charset="0"/>
                <a:cs typeface="Open Sans" panose="020B0606030504020204" pitchFamily="34" charset="0"/>
              </a:rPr>
              <a:t>ignore them</a:t>
            </a:r>
            <a:endParaRPr lang="en-GR"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07180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92FE0-114C-0281-8775-15BDAD643836}"/>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F4469FA9-C79B-B4E3-9270-815673119F2E}"/>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20" name="Rectangle 19">
            <a:extLst>
              <a:ext uri="{FF2B5EF4-FFF2-40B4-BE49-F238E27FC236}">
                <a16:creationId xmlns:a16="http://schemas.microsoft.com/office/drawing/2014/main" id="{A86C6AF8-253F-CD91-7265-F7E3E1F60FBA}"/>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pic>
        <p:nvPicPr>
          <p:cNvPr id="24" name="Picture 2" descr="Athens University of Economics and Business">
            <a:extLst>
              <a:ext uri="{FF2B5EF4-FFF2-40B4-BE49-F238E27FC236}">
                <a16:creationId xmlns:a16="http://schemas.microsoft.com/office/drawing/2014/main" id="{E48B7E9F-AE30-E62A-918D-BEC32F8218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5FD84FC5-37B4-5ACC-F957-CF130FFB173D}"/>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68BA9296-32B0-32E2-C039-0C03806919D6}"/>
              </a:ext>
            </a:extLst>
          </p:cNvPr>
          <p:cNvSpPr txBox="1"/>
          <p:nvPr/>
        </p:nvSpPr>
        <p:spPr>
          <a:xfrm>
            <a:off x="779872" y="1245430"/>
            <a:ext cx="7584253" cy="523220"/>
          </a:xfrm>
          <a:prstGeom prst="rect">
            <a:avLst/>
          </a:prstGeom>
          <a:noFill/>
        </p:spPr>
        <p:txBody>
          <a:bodyPr wrap="square">
            <a:spAutoFit/>
          </a:bodyPr>
          <a:lstStyle/>
          <a:p>
            <a:pPr algn="ctr"/>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Very often we see</a:t>
            </a:r>
          </a:p>
        </p:txBody>
      </p:sp>
      <p:sp>
        <p:nvSpPr>
          <p:cNvPr id="7" name="Content Placeholder 3">
            <a:extLst>
              <a:ext uri="{FF2B5EF4-FFF2-40B4-BE49-F238E27FC236}">
                <a16:creationId xmlns:a16="http://schemas.microsoft.com/office/drawing/2014/main" id="{7B49D27A-4737-7881-ED0B-6E874621B35F}"/>
              </a:ext>
            </a:extLst>
          </p:cNvPr>
          <p:cNvSpPr txBox="1">
            <a:spLocks/>
          </p:cNvSpPr>
          <p:nvPr/>
        </p:nvSpPr>
        <p:spPr>
          <a:xfrm>
            <a:off x="719375" y="2675185"/>
            <a:ext cx="4421707" cy="243935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When an employee decides to raise difficult questions with their manager about a critical or sensitive issue, there is a risk that the questions will be misinterpreted as a personal attack or as a lack of respect or cooperation on their part.</a:t>
            </a:r>
          </a:p>
          <a:p>
            <a:pPr marL="0" indent="0" algn="just">
              <a:buFont typeface="Arial"/>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buFont typeface="Arial"/>
              <a:buNone/>
            </a:pP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Depending on the leader and the team, this could put the employee’s job or reputation at risk.</a:t>
            </a:r>
          </a:p>
          <a:p>
            <a:pPr marL="0" indent="0" algn="just">
              <a:buFont typeface="Arial"/>
              <a:buNone/>
            </a:pP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buFont typeface="Arial"/>
              <a:buNone/>
            </a:pPr>
            <a:endParaRPr lang="en-GB"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27" name="Group 26">
            <a:extLst>
              <a:ext uri="{FF2B5EF4-FFF2-40B4-BE49-F238E27FC236}">
                <a16:creationId xmlns:a16="http://schemas.microsoft.com/office/drawing/2014/main" id="{FEBB0A7F-0AAD-19B1-563A-1B84BAD56832}"/>
              </a:ext>
            </a:extLst>
          </p:cNvPr>
          <p:cNvGrpSpPr/>
          <p:nvPr/>
        </p:nvGrpSpPr>
        <p:grpSpPr>
          <a:xfrm>
            <a:off x="5259221" y="2086007"/>
            <a:ext cx="3251200" cy="3251200"/>
            <a:chOff x="5504095" y="2823761"/>
            <a:chExt cx="3251200" cy="3251200"/>
          </a:xfrm>
        </p:grpSpPr>
        <p:sp>
          <p:nvSpPr>
            <p:cNvPr id="14" name="Oval 13">
              <a:extLst>
                <a:ext uri="{FF2B5EF4-FFF2-40B4-BE49-F238E27FC236}">
                  <a16:creationId xmlns:a16="http://schemas.microsoft.com/office/drawing/2014/main" id="{02AB34FD-3BB6-23A2-43D0-6A22C7A1B415}"/>
                </a:ext>
              </a:extLst>
            </p:cNvPr>
            <p:cNvSpPr/>
            <p:nvPr/>
          </p:nvSpPr>
          <p:spPr>
            <a:xfrm>
              <a:off x="5909493" y="4917026"/>
              <a:ext cx="827488" cy="921721"/>
            </a:xfrm>
            <a:prstGeom prst="ellipse">
              <a:avLst/>
            </a:prstGeom>
            <a:solidFill>
              <a:srgbClr val="76B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R"/>
            </a:p>
          </p:txBody>
        </p:sp>
        <p:sp>
          <p:nvSpPr>
            <p:cNvPr id="15" name="Oval 14">
              <a:extLst>
                <a:ext uri="{FF2B5EF4-FFF2-40B4-BE49-F238E27FC236}">
                  <a16:creationId xmlns:a16="http://schemas.microsoft.com/office/drawing/2014/main" id="{1A2A9F0B-CEDB-CE13-C25C-DEB841EB023D}"/>
                </a:ext>
              </a:extLst>
            </p:cNvPr>
            <p:cNvSpPr/>
            <p:nvPr/>
          </p:nvSpPr>
          <p:spPr>
            <a:xfrm>
              <a:off x="6847609" y="3722862"/>
              <a:ext cx="1765885" cy="1773132"/>
            </a:xfrm>
            <a:prstGeom prst="ellipse">
              <a:avLst/>
            </a:prstGeom>
            <a:solidFill>
              <a:srgbClr val="3066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R"/>
            </a:p>
          </p:txBody>
        </p:sp>
        <p:sp>
          <p:nvSpPr>
            <p:cNvPr id="16" name="Oval 15">
              <a:extLst>
                <a:ext uri="{FF2B5EF4-FFF2-40B4-BE49-F238E27FC236}">
                  <a16:creationId xmlns:a16="http://schemas.microsoft.com/office/drawing/2014/main" id="{3E43B952-80D4-FE72-C518-8F51395A6B23}"/>
                </a:ext>
              </a:extLst>
            </p:cNvPr>
            <p:cNvSpPr/>
            <p:nvPr/>
          </p:nvSpPr>
          <p:spPr>
            <a:xfrm>
              <a:off x="5696607" y="2900855"/>
              <a:ext cx="1671145" cy="1731760"/>
            </a:xfrm>
            <a:prstGeom prst="ellipse">
              <a:avLst/>
            </a:prstGeom>
            <a:solidFill>
              <a:srgbClr val="5393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R"/>
            </a:p>
          </p:txBody>
        </p:sp>
        <p:sp>
          <p:nvSpPr>
            <p:cNvPr id="17" name="Triangle 16">
              <a:extLst>
                <a:ext uri="{FF2B5EF4-FFF2-40B4-BE49-F238E27FC236}">
                  <a16:creationId xmlns:a16="http://schemas.microsoft.com/office/drawing/2014/main" id="{04667CC7-8F6D-A6E0-F72D-9EDEBB8D423C}"/>
                </a:ext>
              </a:extLst>
            </p:cNvPr>
            <p:cNvSpPr/>
            <p:nvPr/>
          </p:nvSpPr>
          <p:spPr>
            <a:xfrm rot="10800000">
              <a:off x="6183575" y="5717458"/>
              <a:ext cx="304870" cy="242578"/>
            </a:xfrm>
            <a:prstGeom prst="triangle">
              <a:avLst/>
            </a:prstGeom>
            <a:solidFill>
              <a:srgbClr val="76B2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R"/>
            </a:p>
          </p:txBody>
        </p:sp>
        <p:sp>
          <p:nvSpPr>
            <p:cNvPr id="18" name="Triangle 17">
              <a:extLst>
                <a:ext uri="{FF2B5EF4-FFF2-40B4-BE49-F238E27FC236}">
                  <a16:creationId xmlns:a16="http://schemas.microsoft.com/office/drawing/2014/main" id="{077E4413-7099-7D38-874E-76FA1749CFB5}"/>
                </a:ext>
              </a:extLst>
            </p:cNvPr>
            <p:cNvSpPr/>
            <p:nvPr/>
          </p:nvSpPr>
          <p:spPr>
            <a:xfrm rot="7967806">
              <a:off x="8234622" y="5067172"/>
              <a:ext cx="435027" cy="426280"/>
            </a:xfrm>
            <a:prstGeom prst="triangle">
              <a:avLst/>
            </a:prstGeom>
            <a:solidFill>
              <a:srgbClr val="3066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R"/>
            </a:p>
          </p:txBody>
        </p:sp>
        <p:sp>
          <p:nvSpPr>
            <p:cNvPr id="19" name="Triangle 18">
              <a:extLst>
                <a:ext uri="{FF2B5EF4-FFF2-40B4-BE49-F238E27FC236}">
                  <a16:creationId xmlns:a16="http://schemas.microsoft.com/office/drawing/2014/main" id="{67617B4B-3CF5-C805-5046-22BC98E80EB4}"/>
                </a:ext>
              </a:extLst>
            </p:cNvPr>
            <p:cNvSpPr/>
            <p:nvPr/>
          </p:nvSpPr>
          <p:spPr>
            <a:xfrm rot="13699288">
              <a:off x="5582898" y="4156661"/>
              <a:ext cx="435027" cy="426280"/>
            </a:xfrm>
            <a:prstGeom prst="triangle">
              <a:avLst/>
            </a:prstGeom>
            <a:solidFill>
              <a:srgbClr val="5393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R"/>
            </a:p>
          </p:txBody>
        </p:sp>
        <p:pic>
          <p:nvPicPr>
            <p:cNvPr id="26" name="Picture 25">
              <a:extLst>
                <a:ext uri="{FF2B5EF4-FFF2-40B4-BE49-F238E27FC236}">
                  <a16:creationId xmlns:a16="http://schemas.microsoft.com/office/drawing/2014/main" id="{79F27899-41AA-8EFD-E9DF-DB49774B7946}"/>
                </a:ext>
              </a:extLst>
            </p:cNvPr>
            <p:cNvPicPr>
              <a:picLocks noChangeAspect="1"/>
            </p:cNvPicPr>
            <p:nvPr/>
          </p:nvPicPr>
          <p:blipFill>
            <a:blip r:embed="rId4"/>
            <a:stretch>
              <a:fillRect/>
            </a:stretch>
          </p:blipFill>
          <p:spPr>
            <a:xfrm>
              <a:off x="5504095" y="2823761"/>
              <a:ext cx="3251200" cy="3251200"/>
            </a:xfrm>
            <a:prstGeom prst="rect">
              <a:avLst/>
            </a:prstGeom>
          </p:spPr>
        </p:pic>
      </p:grpSp>
    </p:spTree>
    <p:extLst>
      <p:ext uri="{BB962C8B-B14F-4D97-AF65-F5344CB8AC3E}">
        <p14:creationId xmlns:p14="http://schemas.microsoft.com/office/powerpoint/2010/main" val="12235613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4C6EF-EE75-3DDB-5D98-3199234FD69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C4CE695-4038-DBDD-5888-1D46E41F86DF}"/>
              </a:ext>
            </a:extLst>
          </p:cNvPr>
          <p:cNvSpPr>
            <a:spLocks noGrp="1" noRot="1" noMove="1" noResize="1" noEditPoints="1" noAdjustHandles="1" noChangeArrowheads="1" noChangeShapeType="1"/>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2" descr="Athens University of Economics and Business">
            <a:extLst>
              <a:ext uri="{FF2B5EF4-FFF2-40B4-BE49-F238E27FC236}">
                <a16:creationId xmlns:a16="http://schemas.microsoft.com/office/drawing/2014/main" id="{450E4899-30D7-32D4-65A8-7C20150846B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4C8DE15-98C4-0E65-7DC9-694503FC4606}"/>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908FFE34-98E4-BB6F-6A1A-0881C8DB89A1}"/>
              </a:ext>
            </a:extLst>
          </p:cNvPr>
          <p:cNvSpPr txBox="1">
            <a:spLocks noGrp="1" noRot="1" noMove="1" noResize="1" noEditPoints="1" noAdjustHandles="1" noChangeArrowheads="1" noChangeShapeType="1"/>
          </p:cNvSpPr>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sz="3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1148A9C1-B854-3DC8-269A-1FE14B2CA9FD}"/>
              </a:ext>
            </a:extLst>
          </p:cNvPr>
          <p:cNvSpPr txBox="1"/>
          <p:nvPr/>
        </p:nvSpPr>
        <p:spPr>
          <a:xfrm>
            <a:off x="779874" y="977272"/>
            <a:ext cx="7584253" cy="954107"/>
          </a:xfrm>
          <a:prstGeom prst="rect">
            <a:avLst/>
          </a:prstGeom>
          <a:noFill/>
        </p:spPr>
        <p:txBody>
          <a:bodyPr wrap="square">
            <a:spAutoFit/>
          </a:bodyPr>
          <a:lstStyle/>
          <a:p>
            <a:pPr algn="ctr"/>
            <a:r>
              <a:rPr lang="en-GB" sz="2800" dirty="0">
                <a:solidFill>
                  <a:srgbClr val="011021"/>
                </a:solidFill>
                <a:latin typeface="Open Sans" panose="020B0606030504020204" pitchFamily="34" charset="0"/>
                <a:ea typeface="Open Sans" panose="020B0606030504020204" pitchFamily="34" charset="0"/>
                <a:cs typeface="Open Sans" panose="020B0606030504020204" pitchFamily="34" charset="0"/>
              </a:rPr>
              <a:t>Is your team or your workplace psychologically safe?</a:t>
            </a:r>
          </a:p>
        </p:txBody>
      </p:sp>
      <p:sp>
        <p:nvSpPr>
          <p:cNvPr id="13" name="Freeform 66">
            <a:extLst>
              <a:ext uri="{FF2B5EF4-FFF2-40B4-BE49-F238E27FC236}">
                <a16:creationId xmlns:a16="http://schemas.microsoft.com/office/drawing/2014/main" id="{0FFA9D20-7E45-DA17-5A1C-C89C7A34BA7F}"/>
              </a:ext>
            </a:extLst>
          </p:cNvPr>
          <p:cNvSpPr>
            <a:spLocks noChangeArrowheads="1"/>
          </p:cNvSpPr>
          <p:nvPr/>
        </p:nvSpPr>
        <p:spPr bwMode="auto">
          <a:xfrm>
            <a:off x="4582285" y="2249381"/>
            <a:ext cx="2258230" cy="1895594"/>
          </a:xfrm>
          <a:custGeom>
            <a:avLst/>
            <a:gdLst>
              <a:gd name="T0" fmla="*/ 3767 w 4831"/>
              <a:gd name="T1" fmla="*/ 4058 h 4059"/>
              <a:gd name="T2" fmla="*/ 1062 w 4831"/>
              <a:gd name="T3" fmla="*/ 4058 h 4059"/>
              <a:gd name="T4" fmla="*/ 1062 w 4831"/>
              <a:gd name="T5" fmla="*/ 4058 h 4059"/>
              <a:gd name="T6" fmla="*/ 0 w 4831"/>
              <a:gd name="T7" fmla="*/ 2995 h 4059"/>
              <a:gd name="T8" fmla="*/ 0 w 4831"/>
              <a:gd name="T9" fmla="*/ 1544 h 4059"/>
              <a:gd name="T10" fmla="*/ 0 w 4831"/>
              <a:gd name="T11" fmla="*/ 1544 h 4059"/>
              <a:gd name="T12" fmla="*/ 1062 w 4831"/>
              <a:gd name="T13" fmla="*/ 481 h 4059"/>
              <a:gd name="T14" fmla="*/ 3077 w 4831"/>
              <a:gd name="T15" fmla="*/ 481 h 4059"/>
              <a:gd name="T16" fmla="*/ 3351 w 4831"/>
              <a:gd name="T17" fmla="*/ 0 h 4059"/>
              <a:gd name="T18" fmla="*/ 3646 w 4831"/>
              <a:gd name="T19" fmla="*/ 481 h 4059"/>
              <a:gd name="T20" fmla="*/ 3767 w 4831"/>
              <a:gd name="T21" fmla="*/ 481 h 4059"/>
              <a:gd name="T22" fmla="*/ 3767 w 4831"/>
              <a:gd name="T23" fmla="*/ 481 h 4059"/>
              <a:gd name="T24" fmla="*/ 4830 w 4831"/>
              <a:gd name="T25" fmla="*/ 1544 h 4059"/>
              <a:gd name="T26" fmla="*/ 4830 w 4831"/>
              <a:gd name="T27" fmla="*/ 2995 h 4059"/>
              <a:gd name="T28" fmla="*/ 4830 w 4831"/>
              <a:gd name="T29" fmla="*/ 2995 h 4059"/>
              <a:gd name="T30" fmla="*/ 3767 w 4831"/>
              <a:gd name="T31" fmla="*/ 4058 h 4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31" h="4059">
                <a:moveTo>
                  <a:pt x="3767" y="4058"/>
                </a:moveTo>
                <a:lnTo>
                  <a:pt x="1062" y="4058"/>
                </a:lnTo>
                <a:lnTo>
                  <a:pt x="1062" y="4058"/>
                </a:lnTo>
                <a:cubicBezTo>
                  <a:pt x="475" y="4058"/>
                  <a:pt x="0" y="3582"/>
                  <a:pt x="0" y="2995"/>
                </a:cubicBezTo>
                <a:lnTo>
                  <a:pt x="0" y="1544"/>
                </a:lnTo>
                <a:lnTo>
                  <a:pt x="0" y="1544"/>
                </a:lnTo>
                <a:cubicBezTo>
                  <a:pt x="0" y="957"/>
                  <a:pt x="475" y="481"/>
                  <a:pt x="1062" y="481"/>
                </a:cubicBezTo>
                <a:lnTo>
                  <a:pt x="3077" y="481"/>
                </a:lnTo>
                <a:lnTo>
                  <a:pt x="3351" y="0"/>
                </a:lnTo>
                <a:lnTo>
                  <a:pt x="3646" y="481"/>
                </a:lnTo>
                <a:lnTo>
                  <a:pt x="3767" y="481"/>
                </a:lnTo>
                <a:lnTo>
                  <a:pt x="3767" y="481"/>
                </a:lnTo>
                <a:cubicBezTo>
                  <a:pt x="4355" y="481"/>
                  <a:pt x="4830" y="957"/>
                  <a:pt x="4830" y="1544"/>
                </a:cubicBezTo>
                <a:lnTo>
                  <a:pt x="4830" y="2995"/>
                </a:lnTo>
                <a:lnTo>
                  <a:pt x="4830" y="2995"/>
                </a:lnTo>
                <a:cubicBezTo>
                  <a:pt x="4830" y="3582"/>
                  <a:pt x="4355" y="4058"/>
                  <a:pt x="3767" y="4058"/>
                </a:cubicBezTo>
              </a:path>
            </a:pathLst>
          </a:custGeom>
          <a:solidFill>
            <a:srgbClr val="576879"/>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15" name="TextBox 14">
            <a:extLst>
              <a:ext uri="{FF2B5EF4-FFF2-40B4-BE49-F238E27FC236}">
                <a16:creationId xmlns:a16="http://schemas.microsoft.com/office/drawing/2014/main" id="{78E18CFD-C596-C2C6-D243-4BA6DAD33CE4}"/>
              </a:ext>
            </a:extLst>
          </p:cNvPr>
          <p:cNvSpPr txBox="1"/>
          <p:nvPr/>
        </p:nvSpPr>
        <p:spPr>
          <a:xfrm>
            <a:off x="4725768" y="2823439"/>
            <a:ext cx="1973586" cy="646331"/>
          </a:xfrm>
          <a:prstGeom prst="rect">
            <a:avLst/>
          </a:prstGeom>
          <a:noFill/>
        </p:spPr>
        <p:txBody>
          <a:bodyPr wrap="square" rtlCol="0">
            <a:spAutoFit/>
          </a:bodyPr>
          <a:lstStyle/>
          <a:p>
            <a:pPr algn="ctr"/>
            <a:r>
              <a:rPr lang="en-GB"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t>Is it difficult to ask for help from other team members?</a:t>
            </a:r>
          </a:p>
        </p:txBody>
      </p:sp>
      <p:sp>
        <p:nvSpPr>
          <p:cNvPr id="18" name="Freeform 147">
            <a:extLst>
              <a:ext uri="{FF2B5EF4-FFF2-40B4-BE49-F238E27FC236}">
                <a16:creationId xmlns:a16="http://schemas.microsoft.com/office/drawing/2014/main" id="{8125A128-E742-13F9-4707-9CDB2C70C43B}"/>
              </a:ext>
            </a:extLst>
          </p:cNvPr>
          <p:cNvSpPr>
            <a:spLocks noChangeArrowheads="1"/>
          </p:cNvSpPr>
          <p:nvPr/>
        </p:nvSpPr>
        <p:spPr bwMode="auto">
          <a:xfrm>
            <a:off x="3473361" y="3627454"/>
            <a:ext cx="2258230" cy="1897655"/>
          </a:xfrm>
          <a:custGeom>
            <a:avLst/>
            <a:gdLst>
              <a:gd name="T0" fmla="*/ 3768 w 4832"/>
              <a:gd name="T1" fmla="*/ 4059 h 4060"/>
              <a:gd name="T2" fmla="*/ 1063 w 4832"/>
              <a:gd name="T3" fmla="*/ 4059 h 4060"/>
              <a:gd name="T4" fmla="*/ 1063 w 4832"/>
              <a:gd name="T5" fmla="*/ 4059 h 4060"/>
              <a:gd name="T6" fmla="*/ 0 w 4832"/>
              <a:gd name="T7" fmla="*/ 2997 h 4060"/>
              <a:gd name="T8" fmla="*/ 0 w 4832"/>
              <a:gd name="T9" fmla="*/ 1545 h 4060"/>
              <a:gd name="T10" fmla="*/ 0 w 4832"/>
              <a:gd name="T11" fmla="*/ 1545 h 4060"/>
              <a:gd name="T12" fmla="*/ 1063 w 4832"/>
              <a:gd name="T13" fmla="*/ 482 h 4060"/>
              <a:gd name="T14" fmla="*/ 3078 w 4832"/>
              <a:gd name="T15" fmla="*/ 482 h 4060"/>
              <a:gd name="T16" fmla="*/ 3351 w 4832"/>
              <a:gd name="T17" fmla="*/ 0 h 4060"/>
              <a:gd name="T18" fmla="*/ 3647 w 4832"/>
              <a:gd name="T19" fmla="*/ 482 h 4060"/>
              <a:gd name="T20" fmla="*/ 3768 w 4832"/>
              <a:gd name="T21" fmla="*/ 482 h 4060"/>
              <a:gd name="T22" fmla="*/ 3768 w 4832"/>
              <a:gd name="T23" fmla="*/ 482 h 4060"/>
              <a:gd name="T24" fmla="*/ 4831 w 4832"/>
              <a:gd name="T25" fmla="*/ 1545 h 4060"/>
              <a:gd name="T26" fmla="*/ 4831 w 4832"/>
              <a:gd name="T27" fmla="*/ 2997 h 4060"/>
              <a:gd name="T28" fmla="*/ 4831 w 4832"/>
              <a:gd name="T29" fmla="*/ 2997 h 4060"/>
              <a:gd name="T30" fmla="*/ 3768 w 4832"/>
              <a:gd name="T31" fmla="*/ 4059 h 4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32" h="4060">
                <a:moveTo>
                  <a:pt x="3768" y="4059"/>
                </a:moveTo>
                <a:lnTo>
                  <a:pt x="1063" y="4059"/>
                </a:lnTo>
                <a:lnTo>
                  <a:pt x="1063" y="4059"/>
                </a:lnTo>
                <a:cubicBezTo>
                  <a:pt x="476" y="4059"/>
                  <a:pt x="0" y="3584"/>
                  <a:pt x="0" y="2997"/>
                </a:cubicBezTo>
                <a:lnTo>
                  <a:pt x="0" y="1545"/>
                </a:lnTo>
                <a:lnTo>
                  <a:pt x="0" y="1545"/>
                </a:lnTo>
                <a:cubicBezTo>
                  <a:pt x="0" y="958"/>
                  <a:pt x="476" y="482"/>
                  <a:pt x="1063" y="482"/>
                </a:cubicBezTo>
                <a:lnTo>
                  <a:pt x="3078" y="482"/>
                </a:lnTo>
                <a:lnTo>
                  <a:pt x="3351" y="0"/>
                </a:lnTo>
                <a:lnTo>
                  <a:pt x="3647" y="482"/>
                </a:lnTo>
                <a:lnTo>
                  <a:pt x="3768" y="482"/>
                </a:lnTo>
                <a:lnTo>
                  <a:pt x="3768" y="482"/>
                </a:lnTo>
                <a:cubicBezTo>
                  <a:pt x="4355" y="482"/>
                  <a:pt x="4831" y="958"/>
                  <a:pt x="4831" y="1545"/>
                </a:cubicBezTo>
                <a:lnTo>
                  <a:pt x="4831" y="2997"/>
                </a:lnTo>
                <a:lnTo>
                  <a:pt x="4831" y="2997"/>
                </a:lnTo>
                <a:cubicBezTo>
                  <a:pt x="4831" y="3584"/>
                  <a:pt x="4355" y="4059"/>
                  <a:pt x="3768" y="4059"/>
                </a:cubicBezTo>
              </a:path>
            </a:pathLst>
          </a:custGeom>
          <a:solidFill>
            <a:srgbClr val="3066F3"/>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19" name="TextBox 18">
            <a:extLst>
              <a:ext uri="{FF2B5EF4-FFF2-40B4-BE49-F238E27FC236}">
                <a16:creationId xmlns:a16="http://schemas.microsoft.com/office/drawing/2014/main" id="{E509DE02-509A-C6E0-E44D-86B2023FB3B1}"/>
              </a:ext>
            </a:extLst>
          </p:cNvPr>
          <p:cNvSpPr txBox="1"/>
          <p:nvPr/>
        </p:nvSpPr>
        <p:spPr>
          <a:xfrm>
            <a:off x="3615683" y="4434945"/>
            <a:ext cx="1973586" cy="646331"/>
          </a:xfrm>
          <a:prstGeom prst="rect">
            <a:avLst/>
          </a:prstGeom>
          <a:noFill/>
        </p:spPr>
        <p:txBody>
          <a:bodyPr wrap="square" rtlCol="0">
            <a:spAutoFit/>
          </a:bodyPr>
          <a:lstStyle/>
          <a:p>
            <a:pPr algn="ctr"/>
            <a:r>
              <a:rPr lang="en-GB"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t>Is it safe to take a risk in this team?</a:t>
            </a:r>
          </a:p>
        </p:txBody>
      </p:sp>
      <p:sp>
        <p:nvSpPr>
          <p:cNvPr id="20" name="Freeform 222">
            <a:extLst>
              <a:ext uri="{FF2B5EF4-FFF2-40B4-BE49-F238E27FC236}">
                <a16:creationId xmlns:a16="http://schemas.microsoft.com/office/drawing/2014/main" id="{C5A9B76B-ACCC-0A56-3545-9015D6D92158}"/>
              </a:ext>
            </a:extLst>
          </p:cNvPr>
          <p:cNvSpPr>
            <a:spLocks noChangeArrowheads="1"/>
          </p:cNvSpPr>
          <p:nvPr/>
        </p:nvSpPr>
        <p:spPr bwMode="auto">
          <a:xfrm>
            <a:off x="2303486" y="2249381"/>
            <a:ext cx="2256171" cy="1895594"/>
          </a:xfrm>
          <a:custGeom>
            <a:avLst/>
            <a:gdLst>
              <a:gd name="T0" fmla="*/ 3767 w 4830"/>
              <a:gd name="T1" fmla="*/ 0 h 4059"/>
              <a:gd name="T2" fmla="*/ 1062 w 4830"/>
              <a:gd name="T3" fmla="*/ 0 h 4059"/>
              <a:gd name="T4" fmla="*/ 1062 w 4830"/>
              <a:gd name="T5" fmla="*/ 0 h 4059"/>
              <a:gd name="T6" fmla="*/ 0 w 4830"/>
              <a:gd name="T7" fmla="*/ 1063 h 4059"/>
              <a:gd name="T8" fmla="*/ 0 w 4830"/>
              <a:gd name="T9" fmla="*/ 2513 h 4059"/>
              <a:gd name="T10" fmla="*/ 0 w 4830"/>
              <a:gd name="T11" fmla="*/ 2513 h 4059"/>
              <a:gd name="T12" fmla="*/ 1062 w 4830"/>
              <a:gd name="T13" fmla="*/ 3576 h 4059"/>
              <a:gd name="T14" fmla="*/ 3076 w 4830"/>
              <a:gd name="T15" fmla="*/ 3576 h 4059"/>
              <a:gd name="T16" fmla="*/ 3350 w 4830"/>
              <a:gd name="T17" fmla="*/ 4058 h 4059"/>
              <a:gd name="T18" fmla="*/ 3646 w 4830"/>
              <a:gd name="T19" fmla="*/ 3576 h 4059"/>
              <a:gd name="T20" fmla="*/ 3767 w 4830"/>
              <a:gd name="T21" fmla="*/ 3576 h 4059"/>
              <a:gd name="T22" fmla="*/ 3767 w 4830"/>
              <a:gd name="T23" fmla="*/ 3576 h 4059"/>
              <a:gd name="T24" fmla="*/ 4829 w 4830"/>
              <a:gd name="T25" fmla="*/ 2513 h 4059"/>
              <a:gd name="T26" fmla="*/ 4829 w 4830"/>
              <a:gd name="T27" fmla="*/ 1063 h 4059"/>
              <a:gd name="T28" fmla="*/ 4829 w 4830"/>
              <a:gd name="T29" fmla="*/ 1063 h 4059"/>
              <a:gd name="T30" fmla="*/ 3767 w 4830"/>
              <a:gd name="T31" fmla="*/ 0 h 4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30" h="4059">
                <a:moveTo>
                  <a:pt x="3767" y="0"/>
                </a:moveTo>
                <a:lnTo>
                  <a:pt x="1062" y="0"/>
                </a:lnTo>
                <a:lnTo>
                  <a:pt x="1062" y="0"/>
                </a:lnTo>
                <a:cubicBezTo>
                  <a:pt x="475" y="0"/>
                  <a:pt x="0" y="475"/>
                  <a:pt x="0" y="1063"/>
                </a:cubicBezTo>
                <a:lnTo>
                  <a:pt x="0" y="2513"/>
                </a:lnTo>
                <a:lnTo>
                  <a:pt x="0" y="2513"/>
                </a:lnTo>
                <a:cubicBezTo>
                  <a:pt x="0" y="3100"/>
                  <a:pt x="475" y="3576"/>
                  <a:pt x="1062" y="3576"/>
                </a:cubicBezTo>
                <a:lnTo>
                  <a:pt x="3076" y="3576"/>
                </a:lnTo>
                <a:lnTo>
                  <a:pt x="3350" y="4058"/>
                </a:lnTo>
                <a:lnTo>
                  <a:pt x="3646" y="3576"/>
                </a:lnTo>
                <a:lnTo>
                  <a:pt x="3767" y="3576"/>
                </a:lnTo>
                <a:lnTo>
                  <a:pt x="3767" y="3576"/>
                </a:lnTo>
                <a:cubicBezTo>
                  <a:pt x="4354" y="3576"/>
                  <a:pt x="4829" y="3100"/>
                  <a:pt x="4829" y="2513"/>
                </a:cubicBezTo>
                <a:lnTo>
                  <a:pt x="4829" y="1063"/>
                </a:lnTo>
                <a:lnTo>
                  <a:pt x="4829" y="1063"/>
                </a:lnTo>
                <a:cubicBezTo>
                  <a:pt x="4829" y="475"/>
                  <a:pt x="4354" y="0"/>
                  <a:pt x="3767" y="0"/>
                </a:cubicBezTo>
              </a:path>
            </a:pathLst>
          </a:custGeom>
          <a:solidFill>
            <a:srgbClr val="349CDB"/>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21" name="TextBox 20">
            <a:extLst>
              <a:ext uri="{FF2B5EF4-FFF2-40B4-BE49-F238E27FC236}">
                <a16:creationId xmlns:a16="http://schemas.microsoft.com/office/drawing/2014/main" id="{B3DD8DA3-A775-E504-F88E-20E6BAEA9E0C}"/>
              </a:ext>
            </a:extLst>
          </p:cNvPr>
          <p:cNvSpPr txBox="1"/>
          <p:nvPr/>
        </p:nvSpPr>
        <p:spPr>
          <a:xfrm>
            <a:off x="2445809" y="2576427"/>
            <a:ext cx="1973586" cy="1015663"/>
          </a:xfrm>
          <a:prstGeom prst="rect">
            <a:avLst/>
          </a:prstGeom>
          <a:noFill/>
        </p:spPr>
        <p:txBody>
          <a:bodyPr wrap="square" rtlCol="0">
            <a:spAutoFit/>
          </a:bodyPr>
          <a:lstStyle/>
          <a:p>
            <a:pPr algn="ctr"/>
            <a:r>
              <a:rPr lang="en-GB"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t>Do team members sometimes reject others because they are different?</a:t>
            </a:r>
          </a:p>
        </p:txBody>
      </p:sp>
      <p:sp>
        <p:nvSpPr>
          <p:cNvPr id="22" name="Freeform 299">
            <a:extLst>
              <a:ext uri="{FF2B5EF4-FFF2-40B4-BE49-F238E27FC236}">
                <a16:creationId xmlns:a16="http://schemas.microsoft.com/office/drawing/2014/main" id="{A17F4341-31BE-1081-B154-DF40BDD64265}"/>
              </a:ext>
            </a:extLst>
          </p:cNvPr>
          <p:cNvSpPr>
            <a:spLocks noChangeArrowheads="1"/>
          </p:cNvSpPr>
          <p:nvPr/>
        </p:nvSpPr>
        <p:spPr bwMode="auto">
          <a:xfrm>
            <a:off x="991683" y="3856056"/>
            <a:ext cx="2258230" cy="1897655"/>
          </a:xfrm>
          <a:custGeom>
            <a:avLst/>
            <a:gdLst>
              <a:gd name="T0" fmla="*/ 3768 w 4832"/>
              <a:gd name="T1" fmla="*/ 4059 h 4060"/>
              <a:gd name="T2" fmla="*/ 1063 w 4832"/>
              <a:gd name="T3" fmla="*/ 4059 h 4060"/>
              <a:gd name="T4" fmla="*/ 1063 w 4832"/>
              <a:gd name="T5" fmla="*/ 4059 h 4060"/>
              <a:gd name="T6" fmla="*/ 0 w 4832"/>
              <a:gd name="T7" fmla="*/ 2997 h 4060"/>
              <a:gd name="T8" fmla="*/ 0 w 4832"/>
              <a:gd name="T9" fmla="*/ 1545 h 4060"/>
              <a:gd name="T10" fmla="*/ 0 w 4832"/>
              <a:gd name="T11" fmla="*/ 1545 h 4060"/>
              <a:gd name="T12" fmla="*/ 1063 w 4832"/>
              <a:gd name="T13" fmla="*/ 482 h 4060"/>
              <a:gd name="T14" fmla="*/ 3078 w 4832"/>
              <a:gd name="T15" fmla="*/ 482 h 4060"/>
              <a:gd name="T16" fmla="*/ 3352 w 4832"/>
              <a:gd name="T17" fmla="*/ 0 h 4060"/>
              <a:gd name="T18" fmla="*/ 3648 w 4832"/>
              <a:gd name="T19" fmla="*/ 482 h 4060"/>
              <a:gd name="T20" fmla="*/ 3768 w 4832"/>
              <a:gd name="T21" fmla="*/ 482 h 4060"/>
              <a:gd name="T22" fmla="*/ 3768 w 4832"/>
              <a:gd name="T23" fmla="*/ 482 h 4060"/>
              <a:gd name="T24" fmla="*/ 4831 w 4832"/>
              <a:gd name="T25" fmla="*/ 1545 h 4060"/>
              <a:gd name="T26" fmla="*/ 4831 w 4832"/>
              <a:gd name="T27" fmla="*/ 2997 h 4060"/>
              <a:gd name="T28" fmla="*/ 4831 w 4832"/>
              <a:gd name="T29" fmla="*/ 2997 h 4060"/>
              <a:gd name="T30" fmla="*/ 3768 w 4832"/>
              <a:gd name="T31" fmla="*/ 4059 h 4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32" h="4060">
                <a:moveTo>
                  <a:pt x="3768" y="4059"/>
                </a:moveTo>
                <a:lnTo>
                  <a:pt x="1063" y="4059"/>
                </a:lnTo>
                <a:lnTo>
                  <a:pt x="1063" y="4059"/>
                </a:lnTo>
                <a:cubicBezTo>
                  <a:pt x="476" y="4059"/>
                  <a:pt x="0" y="3584"/>
                  <a:pt x="0" y="2997"/>
                </a:cubicBezTo>
                <a:lnTo>
                  <a:pt x="0" y="1545"/>
                </a:lnTo>
                <a:lnTo>
                  <a:pt x="0" y="1545"/>
                </a:lnTo>
                <a:cubicBezTo>
                  <a:pt x="0" y="958"/>
                  <a:pt x="476" y="482"/>
                  <a:pt x="1063" y="482"/>
                </a:cubicBezTo>
                <a:lnTo>
                  <a:pt x="3078" y="482"/>
                </a:lnTo>
                <a:lnTo>
                  <a:pt x="3352" y="0"/>
                </a:lnTo>
                <a:lnTo>
                  <a:pt x="3648" y="482"/>
                </a:lnTo>
                <a:lnTo>
                  <a:pt x="3768" y="482"/>
                </a:lnTo>
                <a:lnTo>
                  <a:pt x="3768" y="482"/>
                </a:lnTo>
                <a:cubicBezTo>
                  <a:pt x="4355" y="482"/>
                  <a:pt x="4831" y="958"/>
                  <a:pt x="4831" y="1545"/>
                </a:cubicBezTo>
                <a:lnTo>
                  <a:pt x="4831" y="2997"/>
                </a:lnTo>
                <a:lnTo>
                  <a:pt x="4831" y="2997"/>
                </a:lnTo>
                <a:cubicBezTo>
                  <a:pt x="4831" y="3584"/>
                  <a:pt x="4355" y="4059"/>
                  <a:pt x="3768" y="4059"/>
                </a:cubicBezTo>
              </a:path>
            </a:pathLst>
          </a:custGeom>
          <a:solidFill>
            <a:srgbClr val="243C78"/>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23" name="TextBox 22">
            <a:extLst>
              <a:ext uri="{FF2B5EF4-FFF2-40B4-BE49-F238E27FC236}">
                <a16:creationId xmlns:a16="http://schemas.microsoft.com/office/drawing/2014/main" id="{D8E12A6B-8DC0-83A3-C6A2-7B797D30AE2E}"/>
              </a:ext>
            </a:extLst>
          </p:cNvPr>
          <p:cNvSpPr txBox="1"/>
          <p:nvPr/>
        </p:nvSpPr>
        <p:spPr>
          <a:xfrm>
            <a:off x="1134005" y="4581473"/>
            <a:ext cx="1973586" cy="810478"/>
          </a:xfrm>
          <a:prstGeom prst="rect">
            <a:avLst/>
          </a:prstGeom>
          <a:noFill/>
        </p:spPr>
        <p:txBody>
          <a:bodyPr wrap="square" rtlCol="0">
            <a:spAutoFit/>
          </a:bodyPr>
          <a:lstStyle/>
          <a:p>
            <a:pPr algn="ctr" defTabSz="685846">
              <a:lnSpc>
                <a:spcPts val="1350"/>
              </a:lnSpc>
            </a:pPr>
            <a:r>
              <a:rPr lang="en-GB" sz="1200" spc="-8" dirty="0">
                <a:solidFill>
                  <a:srgbClr val="FFFFFF"/>
                </a:solidFill>
                <a:latin typeface="Open Sans" panose="020B0606030504020204" pitchFamily="34" charset="0"/>
                <a:ea typeface="Open Sans" panose="020B0606030504020204" pitchFamily="34" charset="0"/>
                <a:cs typeface="Open Sans" panose="020B0606030504020204" pitchFamily="34" charset="0"/>
              </a:rPr>
              <a:t>Can members of this team raise problems and difficult issues?</a:t>
            </a:r>
            <a:endParaRPr lang="en-US" sz="1200" spc="-8"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Freeform 373">
            <a:extLst>
              <a:ext uri="{FF2B5EF4-FFF2-40B4-BE49-F238E27FC236}">
                <a16:creationId xmlns:a16="http://schemas.microsoft.com/office/drawing/2014/main" id="{18A33825-1E4A-D692-9CB6-C05BD9F96D0B}"/>
              </a:ext>
            </a:extLst>
          </p:cNvPr>
          <p:cNvSpPr>
            <a:spLocks noChangeArrowheads="1"/>
          </p:cNvSpPr>
          <p:nvPr/>
        </p:nvSpPr>
        <p:spPr bwMode="auto">
          <a:xfrm>
            <a:off x="199275" y="2519547"/>
            <a:ext cx="2258230" cy="1895594"/>
          </a:xfrm>
          <a:custGeom>
            <a:avLst/>
            <a:gdLst>
              <a:gd name="T0" fmla="*/ 3768 w 4832"/>
              <a:gd name="T1" fmla="*/ 0 h 4059"/>
              <a:gd name="T2" fmla="*/ 1063 w 4832"/>
              <a:gd name="T3" fmla="*/ 0 h 4059"/>
              <a:gd name="T4" fmla="*/ 1063 w 4832"/>
              <a:gd name="T5" fmla="*/ 0 h 4059"/>
              <a:gd name="T6" fmla="*/ 0 w 4832"/>
              <a:gd name="T7" fmla="*/ 1063 h 4059"/>
              <a:gd name="T8" fmla="*/ 0 w 4832"/>
              <a:gd name="T9" fmla="*/ 2513 h 4059"/>
              <a:gd name="T10" fmla="*/ 0 w 4832"/>
              <a:gd name="T11" fmla="*/ 2513 h 4059"/>
              <a:gd name="T12" fmla="*/ 1063 w 4832"/>
              <a:gd name="T13" fmla="*/ 3576 h 4059"/>
              <a:gd name="T14" fmla="*/ 3078 w 4832"/>
              <a:gd name="T15" fmla="*/ 3576 h 4059"/>
              <a:gd name="T16" fmla="*/ 3351 w 4832"/>
              <a:gd name="T17" fmla="*/ 4058 h 4059"/>
              <a:gd name="T18" fmla="*/ 3647 w 4832"/>
              <a:gd name="T19" fmla="*/ 3576 h 4059"/>
              <a:gd name="T20" fmla="*/ 3768 w 4832"/>
              <a:gd name="T21" fmla="*/ 3576 h 4059"/>
              <a:gd name="T22" fmla="*/ 3768 w 4832"/>
              <a:gd name="T23" fmla="*/ 3576 h 4059"/>
              <a:gd name="T24" fmla="*/ 4831 w 4832"/>
              <a:gd name="T25" fmla="*/ 2513 h 4059"/>
              <a:gd name="T26" fmla="*/ 4831 w 4832"/>
              <a:gd name="T27" fmla="*/ 1063 h 4059"/>
              <a:gd name="T28" fmla="*/ 4831 w 4832"/>
              <a:gd name="T29" fmla="*/ 1063 h 4059"/>
              <a:gd name="T30" fmla="*/ 3768 w 4832"/>
              <a:gd name="T31" fmla="*/ 0 h 4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32" h="4059">
                <a:moveTo>
                  <a:pt x="3768" y="0"/>
                </a:moveTo>
                <a:lnTo>
                  <a:pt x="1063" y="0"/>
                </a:lnTo>
                <a:lnTo>
                  <a:pt x="1063" y="0"/>
                </a:lnTo>
                <a:cubicBezTo>
                  <a:pt x="475" y="0"/>
                  <a:pt x="0" y="475"/>
                  <a:pt x="0" y="1063"/>
                </a:cubicBezTo>
                <a:lnTo>
                  <a:pt x="0" y="2513"/>
                </a:lnTo>
                <a:lnTo>
                  <a:pt x="0" y="2513"/>
                </a:lnTo>
                <a:cubicBezTo>
                  <a:pt x="0" y="3100"/>
                  <a:pt x="475" y="3576"/>
                  <a:pt x="1063" y="3576"/>
                </a:cubicBezTo>
                <a:lnTo>
                  <a:pt x="3078" y="3576"/>
                </a:lnTo>
                <a:lnTo>
                  <a:pt x="3351" y="4058"/>
                </a:lnTo>
                <a:lnTo>
                  <a:pt x="3647" y="3576"/>
                </a:lnTo>
                <a:lnTo>
                  <a:pt x="3768" y="3576"/>
                </a:lnTo>
                <a:lnTo>
                  <a:pt x="3768" y="3576"/>
                </a:lnTo>
                <a:cubicBezTo>
                  <a:pt x="4355" y="3576"/>
                  <a:pt x="4831" y="3100"/>
                  <a:pt x="4831" y="2513"/>
                </a:cubicBezTo>
                <a:lnTo>
                  <a:pt x="4831" y="1063"/>
                </a:lnTo>
                <a:lnTo>
                  <a:pt x="4831" y="1063"/>
                </a:lnTo>
                <a:cubicBezTo>
                  <a:pt x="4831" y="475"/>
                  <a:pt x="4355" y="0"/>
                  <a:pt x="3768" y="0"/>
                </a:cubicBezTo>
              </a:path>
            </a:pathLst>
          </a:custGeom>
          <a:solidFill>
            <a:srgbClr val="76B2FF"/>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25" name="Freeform 299">
            <a:extLst>
              <a:ext uri="{FF2B5EF4-FFF2-40B4-BE49-F238E27FC236}">
                <a16:creationId xmlns:a16="http://schemas.microsoft.com/office/drawing/2014/main" id="{7DFCFC06-AC81-B151-3BEE-CB78652CEAF2}"/>
              </a:ext>
            </a:extLst>
          </p:cNvPr>
          <p:cNvSpPr>
            <a:spLocks noChangeArrowheads="1"/>
          </p:cNvSpPr>
          <p:nvPr/>
        </p:nvSpPr>
        <p:spPr bwMode="auto">
          <a:xfrm rot="10800000">
            <a:off x="5908228" y="4119922"/>
            <a:ext cx="2258230" cy="1897655"/>
          </a:xfrm>
          <a:custGeom>
            <a:avLst/>
            <a:gdLst>
              <a:gd name="T0" fmla="*/ 3768 w 4832"/>
              <a:gd name="T1" fmla="*/ 4059 h 4060"/>
              <a:gd name="T2" fmla="*/ 1063 w 4832"/>
              <a:gd name="T3" fmla="*/ 4059 h 4060"/>
              <a:gd name="T4" fmla="*/ 1063 w 4832"/>
              <a:gd name="T5" fmla="*/ 4059 h 4060"/>
              <a:gd name="T6" fmla="*/ 0 w 4832"/>
              <a:gd name="T7" fmla="*/ 2997 h 4060"/>
              <a:gd name="T8" fmla="*/ 0 w 4832"/>
              <a:gd name="T9" fmla="*/ 1545 h 4060"/>
              <a:gd name="T10" fmla="*/ 0 w 4832"/>
              <a:gd name="T11" fmla="*/ 1545 h 4060"/>
              <a:gd name="T12" fmla="*/ 1063 w 4832"/>
              <a:gd name="T13" fmla="*/ 482 h 4060"/>
              <a:gd name="T14" fmla="*/ 3078 w 4832"/>
              <a:gd name="T15" fmla="*/ 482 h 4060"/>
              <a:gd name="T16" fmla="*/ 3352 w 4832"/>
              <a:gd name="T17" fmla="*/ 0 h 4060"/>
              <a:gd name="T18" fmla="*/ 3648 w 4832"/>
              <a:gd name="T19" fmla="*/ 482 h 4060"/>
              <a:gd name="T20" fmla="*/ 3768 w 4832"/>
              <a:gd name="T21" fmla="*/ 482 h 4060"/>
              <a:gd name="T22" fmla="*/ 3768 w 4832"/>
              <a:gd name="T23" fmla="*/ 482 h 4060"/>
              <a:gd name="T24" fmla="*/ 4831 w 4832"/>
              <a:gd name="T25" fmla="*/ 1545 h 4060"/>
              <a:gd name="T26" fmla="*/ 4831 w 4832"/>
              <a:gd name="T27" fmla="*/ 2997 h 4060"/>
              <a:gd name="T28" fmla="*/ 4831 w 4832"/>
              <a:gd name="T29" fmla="*/ 2997 h 4060"/>
              <a:gd name="T30" fmla="*/ 3768 w 4832"/>
              <a:gd name="T31" fmla="*/ 4059 h 4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32" h="4060">
                <a:moveTo>
                  <a:pt x="3768" y="4059"/>
                </a:moveTo>
                <a:lnTo>
                  <a:pt x="1063" y="4059"/>
                </a:lnTo>
                <a:lnTo>
                  <a:pt x="1063" y="4059"/>
                </a:lnTo>
                <a:cubicBezTo>
                  <a:pt x="476" y="4059"/>
                  <a:pt x="0" y="3584"/>
                  <a:pt x="0" y="2997"/>
                </a:cubicBezTo>
                <a:lnTo>
                  <a:pt x="0" y="1545"/>
                </a:lnTo>
                <a:lnTo>
                  <a:pt x="0" y="1545"/>
                </a:lnTo>
                <a:cubicBezTo>
                  <a:pt x="0" y="958"/>
                  <a:pt x="476" y="482"/>
                  <a:pt x="1063" y="482"/>
                </a:cubicBezTo>
                <a:lnTo>
                  <a:pt x="3078" y="482"/>
                </a:lnTo>
                <a:lnTo>
                  <a:pt x="3352" y="0"/>
                </a:lnTo>
                <a:lnTo>
                  <a:pt x="3648" y="482"/>
                </a:lnTo>
                <a:lnTo>
                  <a:pt x="3768" y="482"/>
                </a:lnTo>
                <a:lnTo>
                  <a:pt x="3768" y="482"/>
                </a:lnTo>
                <a:cubicBezTo>
                  <a:pt x="4355" y="482"/>
                  <a:pt x="4831" y="958"/>
                  <a:pt x="4831" y="1545"/>
                </a:cubicBezTo>
                <a:lnTo>
                  <a:pt x="4831" y="2997"/>
                </a:lnTo>
                <a:lnTo>
                  <a:pt x="4831" y="2997"/>
                </a:lnTo>
                <a:cubicBezTo>
                  <a:pt x="4831" y="3584"/>
                  <a:pt x="4355" y="4059"/>
                  <a:pt x="3768" y="4059"/>
                </a:cubicBezTo>
              </a:path>
            </a:pathLst>
          </a:custGeom>
          <a:solidFill>
            <a:srgbClr val="243C78"/>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26" name="TextBox 25">
            <a:extLst>
              <a:ext uri="{FF2B5EF4-FFF2-40B4-BE49-F238E27FC236}">
                <a16:creationId xmlns:a16="http://schemas.microsoft.com/office/drawing/2014/main" id="{AF834B30-352F-3E35-A346-DE5B591209FD}"/>
              </a:ext>
            </a:extLst>
          </p:cNvPr>
          <p:cNvSpPr txBox="1"/>
          <p:nvPr/>
        </p:nvSpPr>
        <p:spPr>
          <a:xfrm>
            <a:off x="6017734" y="4468295"/>
            <a:ext cx="2039216" cy="1015663"/>
          </a:xfrm>
          <a:prstGeom prst="rect">
            <a:avLst/>
          </a:prstGeom>
          <a:noFill/>
        </p:spPr>
        <p:txBody>
          <a:bodyPr wrap="square">
            <a:spAutoFit/>
          </a:bodyPr>
          <a:lstStyle/>
          <a:p>
            <a:pPr algn="ctr"/>
            <a:r>
              <a:rPr lang="en-GB"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t>Would anyone in the team deliberately act in a way that undermines efforts?</a:t>
            </a:r>
          </a:p>
        </p:txBody>
      </p:sp>
      <p:sp>
        <p:nvSpPr>
          <p:cNvPr id="27" name="Freeform 373">
            <a:extLst>
              <a:ext uri="{FF2B5EF4-FFF2-40B4-BE49-F238E27FC236}">
                <a16:creationId xmlns:a16="http://schemas.microsoft.com/office/drawing/2014/main" id="{3F8F50CE-6BF3-F7D0-39FC-9ADACCC20D78}"/>
              </a:ext>
            </a:extLst>
          </p:cNvPr>
          <p:cNvSpPr>
            <a:spLocks noChangeArrowheads="1"/>
          </p:cNvSpPr>
          <p:nvPr/>
        </p:nvSpPr>
        <p:spPr bwMode="auto">
          <a:xfrm>
            <a:off x="6665714" y="2446810"/>
            <a:ext cx="2258230" cy="1895594"/>
          </a:xfrm>
          <a:custGeom>
            <a:avLst/>
            <a:gdLst>
              <a:gd name="T0" fmla="*/ 3768 w 4832"/>
              <a:gd name="T1" fmla="*/ 0 h 4059"/>
              <a:gd name="T2" fmla="*/ 1063 w 4832"/>
              <a:gd name="T3" fmla="*/ 0 h 4059"/>
              <a:gd name="T4" fmla="*/ 1063 w 4832"/>
              <a:gd name="T5" fmla="*/ 0 h 4059"/>
              <a:gd name="T6" fmla="*/ 0 w 4832"/>
              <a:gd name="T7" fmla="*/ 1063 h 4059"/>
              <a:gd name="T8" fmla="*/ 0 w 4832"/>
              <a:gd name="T9" fmla="*/ 2513 h 4059"/>
              <a:gd name="T10" fmla="*/ 0 w 4832"/>
              <a:gd name="T11" fmla="*/ 2513 h 4059"/>
              <a:gd name="T12" fmla="*/ 1063 w 4832"/>
              <a:gd name="T13" fmla="*/ 3576 h 4059"/>
              <a:gd name="T14" fmla="*/ 3078 w 4832"/>
              <a:gd name="T15" fmla="*/ 3576 h 4059"/>
              <a:gd name="T16" fmla="*/ 3351 w 4832"/>
              <a:gd name="T17" fmla="*/ 4058 h 4059"/>
              <a:gd name="T18" fmla="*/ 3647 w 4832"/>
              <a:gd name="T19" fmla="*/ 3576 h 4059"/>
              <a:gd name="T20" fmla="*/ 3768 w 4832"/>
              <a:gd name="T21" fmla="*/ 3576 h 4059"/>
              <a:gd name="T22" fmla="*/ 3768 w 4832"/>
              <a:gd name="T23" fmla="*/ 3576 h 4059"/>
              <a:gd name="T24" fmla="*/ 4831 w 4832"/>
              <a:gd name="T25" fmla="*/ 2513 h 4059"/>
              <a:gd name="T26" fmla="*/ 4831 w 4832"/>
              <a:gd name="T27" fmla="*/ 1063 h 4059"/>
              <a:gd name="T28" fmla="*/ 4831 w 4832"/>
              <a:gd name="T29" fmla="*/ 1063 h 4059"/>
              <a:gd name="T30" fmla="*/ 3768 w 4832"/>
              <a:gd name="T31" fmla="*/ 0 h 4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32" h="4059">
                <a:moveTo>
                  <a:pt x="3768" y="0"/>
                </a:moveTo>
                <a:lnTo>
                  <a:pt x="1063" y="0"/>
                </a:lnTo>
                <a:lnTo>
                  <a:pt x="1063" y="0"/>
                </a:lnTo>
                <a:cubicBezTo>
                  <a:pt x="475" y="0"/>
                  <a:pt x="0" y="475"/>
                  <a:pt x="0" y="1063"/>
                </a:cubicBezTo>
                <a:lnTo>
                  <a:pt x="0" y="2513"/>
                </a:lnTo>
                <a:lnTo>
                  <a:pt x="0" y="2513"/>
                </a:lnTo>
                <a:cubicBezTo>
                  <a:pt x="0" y="3100"/>
                  <a:pt x="475" y="3576"/>
                  <a:pt x="1063" y="3576"/>
                </a:cubicBezTo>
                <a:lnTo>
                  <a:pt x="3078" y="3576"/>
                </a:lnTo>
                <a:lnTo>
                  <a:pt x="3351" y="4058"/>
                </a:lnTo>
                <a:lnTo>
                  <a:pt x="3647" y="3576"/>
                </a:lnTo>
                <a:lnTo>
                  <a:pt x="3768" y="3576"/>
                </a:lnTo>
                <a:lnTo>
                  <a:pt x="3768" y="3576"/>
                </a:lnTo>
                <a:cubicBezTo>
                  <a:pt x="4355" y="3576"/>
                  <a:pt x="4831" y="3100"/>
                  <a:pt x="4831" y="2513"/>
                </a:cubicBezTo>
                <a:lnTo>
                  <a:pt x="4831" y="1063"/>
                </a:lnTo>
                <a:lnTo>
                  <a:pt x="4831" y="1063"/>
                </a:lnTo>
                <a:cubicBezTo>
                  <a:pt x="4831" y="475"/>
                  <a:pt x="4355" y="0"/>
                  <a:pt x="3768" y="0"/>
                </a:cubicBezTo>
              </a:path>
            </a:pathLst>
          </a:custGeom>
          <a:solidFill>
            <a:srgbClr val="004AF4"/>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28" name="TextBox 27">
            <a:extLst>
              <a:ext uri="{FF2B5EF4-FFF2-40B4-BE49-F238E27FC236}">
                <a16:creationId xmlns:a16="http://schemas.microsoft.com/office/drawing/2014/main" id="{FA0B728D-C89D-8588-6EC7-E39B8443B2F6}"/>
              </a:ext>
            </a:extLst>
          </p:cNvPr>
          <p:cNvSpPr txBox="1"/>
          <p:nvPr/>
        </p:nvSpPr>
        <p:spPr>
          <a:xfrm>
            <a:off x="6806877" y="2724273"/>
            <a:ext cx="1973586" cy="1200329"/>
          </a:xfrm>
          <a:prstGeom prst="rect">
            <a:avLst/>
          </a:prstGeom>
          <a:noFill/>
        </p:spPr>
        <p:txBody>
          <a:bodyPr wrap="square" rtlCol="0">
            <a:spAutoFit/>
          </a:bodyPr>
          <a:lstStyle/>
          <a:p>
            <a:pPr algn="ctr"/>
            <a:r>
              <a:rPr lang="en-GB"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t>When working with members of this team, are your unique skills and talents valued and utilized?</a:t>
            </a:r>
          </a:p>
        </p:txBody>
      </p:sp>
      <p:sp>
        <p:nvSpPr>
          <p:cNvPr id="29" name="TextBox 28">
            <a:extLst>
              <a:ext uri="{FF2B5EF4-FFF2-40B4-BE49-F238E27FC236}">
                <a16:creationId xmlns:a16="http://schemas.microsoft.com/office/drawing/2014/main" id="{5A677661-F9FE-867E-B030-F7F14EF08BCD}"/>
              </a:ext>
            </a:extLst>
          </p:cNvPr>
          <p:cNvSpPr txBox="1"/>
          <p:nvPr/>
        </p:nvSpPr>
        <p:spPr>
          <a:xfrm>
            <a:off x="340438" y="3038953"/>
            <a:ext cx="1973586" cy="630942"/>
          </a:xfrm>
          <a:prstGeom prst="rect">
            <a:avLst/>
          </a:prstGeom>
          <a:noFill/>
        </p:spPr>
        <p:txBody>
          <a:bodyPr wrap="square" rtlCol="0">
            <a:spAutoFit/>
          </a:bodyPr>
          <a:lstStyle/>
          <a:p>
            <a:pPr algn="ctr" defTabSz="685846">
              <a:lnSpc>
                <a:spcPts val="1350"/>
              </a:lnSpc>
            </a:pPr>
            <a:r>
              <a:rPr lang="en-GB" sz="1200" spc="-8" dirty="0">
                <a:solidFill>
                  <a:srgbClr val="FFFFFF"/>
                </a:solidFill>
                <a:latin typeface="Open Sans" panose="020B0606030504020204" pitchFamily="34" charset="0"/>
                <a:ea typeface="Open Sans" panose="020B0606030504020204" pitchFamily="34" charset="0"/>
                <a:cs typeface="Open Sans" panose="020B0606030504020204" pitchFamily="34" charset="0"/>
              </a:rPr>
              <a:t>If you make a mistake in this team, will it be held against you?</a:t>
            </a:r>
          </a:p>
        </p:txBody>
      </p:sp>
    </p:spTree>
    <p:extLst>
      <p:ext uri="{BB962C8B-B14F-4D97-AF65-F5344CB8AC3E}">
        <p14:creationId xmlns:p14="http://schemas.microsoft.com/office/powerpoint/2010/main" val="31917046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43C2C-FBE7-38AB-9FD3-21DE37E6210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F346520-E92B-70C3-AD46-6FFB39F783B0}"/>
              </a:ext>
            </a:extLst>
          </p:cNvPr>
          <p:cNvSpPr/>
          <p:nvPr/>
        </p:nvSpPr>
        <p:spPr>
          <a:xfrm>
            <a:off x="3418609" y="-10"/>
            <a:ext cx="5725391" cy="6858000"/>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ABCA1125-FFF3-2C1A-3504-378ADB41D02E}"/>
              </a:ext>
            </a:extLst>
          </p:cNvPr>
          <p:cNvPicPr>
            <a:picLocks noChangeAspect="1"/>
          </p:cNvPicPr>
          <p:nvPr/>
        </p:nvPicPr>
        <p:blipFill>
          <a:blip r:embed="rId2"/>
          <a:srcRect l="27921" r="26937" b="2"/>
          <a:stretch>
            <a:fillRect/>
          </a:stretch>
        </p:blipFill>
        <p:spPr>
          <a:xfrm>
            <a:off x="3540643" y="10"/>
            <a:ext cx="5603358" cy="6857990"/>
          </a:xfrm>
          <a:prstGeom prst="rect">
            <a:avLst/>
          </a:prstGeom>
        </p:spPr>
      </p:pic>
      <p:sp>
        <p:nvSpPr>
          <p:cNvPr id="6" name="Rectangle 5">
            <a:extLst>
              <a:ext uri="{FF2B5EF4-FFF2-40B4-BE49-F238E27FC236}">
                <a16:creationId xmlns:a16="http://schemas.microsoft.com/office/drawing/2014/main" id="{6DB6159D-BC61-F60B-CB2A-DEC956B159E6}"/>
              </a:ext>
            </a:extLst>
          </p:cNvPr>
          <p:cNvSpPr/>
          <p:nvPr/>
        </p:nvSpPr>
        <p:spPr>
          <a:xfrm>
            <a:off x="166254" y="145473"/>
            <a:ext cx="3096491" cy="1125408"/>
          </a:xfrm>
          <a:prstGeom prst="rect">
            <a:avLst/>
          </a:prstGeom>
          <a:solidFill>
            <a:schemeClr val="bg1"/>
          </a:solidFill>
          <a:ln>
            <a:noFill/>
          </a:ln>
          <a:effectLst>
            <a:outerShdw blurRad="342900" dist="38100" dir="5400000" sx="104000" sy="104000" algn="t" rotWithShape="0">
              <a:schemeClr val="bg1">
                <a:lumMod val="95000"/>
                <a:alpha val="60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D8CCF3B7-364F-2928-9D70-D16D7F19F6D4}"/>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2" descr="Athens University of Economics and Business">
            <a:extLst>
              <a:ext uri="{FF2B5EF4-FFF2-40B4-BE49-F238E27FC236}">
                <a16:creationId xmlns:a16="http://schemas.microsoft.com/office/drawing/2014/main" id="{9BDA1C78-3DCD-4EE1-D57A-323979AEB2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7F3A307-1AB7-9876-DE4C-599BA6979025}"/>
              </a:ext>
            </a:extLst>
          </p:cNvPr>
          <p:cNvSpPr txBox="1"/>
          <p:nvPr/>
        </p:nvSpPr>
        <p:spPr>
          <a:xfrm>
            <a:off x="424105" y="2703258"/>
            <a:ext cx="2497515" cy="954107"/>
          </a:xfrm>
          <a:prstGeom prst="rect">
            <a:avLst/>
          </a:prstGeom>
          <a:noFill/>
        </p:spPr>
        <p:txBody>
          <a:bodyPr wrap="square">
            <a:spAutoFit/>
          </a:bodyPr>
          <a:lstStyle/>
          <a:p>
            <a:pPr marL="0" marR="0" lvl="0" indent="0" algn="l" defTabSz="1066800" rtl="0" eaLnBrk="1" fontAlgn="auto" latinLnBrk="0" hangingPunct="1">
              <a:lnSpc>
                <a:spcPct val="100000"/>
              </a:lnSpc>
              <a:spcBef>
                <a:spcPct val="0"/>
              </a:spcBef>
              <a:spcAft>
                <a:spcPct val="35000"/>
              </a:spcAft>
              <a:buClrTx/>
              <a:buSzTx/>
              <a:buFontTx/>
              <a:buNone/>
              <a:tabLst/>
              <a:defRPr/>
            </a:pPr>
            <a:r>
              <a:rPr kumimoji="0" lang="en-GB" sz="2800" b="0" i="0" u="none" strike="noStrike" kern="1200" cap="none" spc="0" normalizeH="0" baseline="0" noProof="0" dirty="0" err="1">
                <a:ln>
                  <a:noFill/>
                </a:ln>
                <a:solidFill>
                  <a:srgbClr val="11366B"/>
                </a:solidFill>
                <a:effectLst/>
                <a:uLnTx/>
                <a:uFillTx/>
                <a:latin typeface="Open Sans" panose="020B0606030504020204" pitchFamily="34" charset="0"/>
                <a:ea typeface="Open Sans" panose="020B0606030504020204" pitchFamily="34" charset="0"/>
                <a:cs typeface="Open Sans" panose="020B0606030504020204" pitchFamily="34" charset="0"/>
              </a:rPr>
              <a:t>Organizational</a:t>
            </a:r>
            <a:r>
              <a:rPr kumimoji="0" lang="en-GB" sz="2800" b="0" i="0" u="none" strike="noStrike" kern="1200" cap="none" spc="0" normalizeH="0" baseline="0" noProof="0" dirty="0">
                <a:ln>
                  <a:noFill/>
                </a:ln>
                <a:solidFill>
                  <a:srgbClr val="11366B"/>
                </a:solidFill>
                <a:effectLst/>
                <a:uLnTx/>
                <a:uFillTx/>
                <a:latin typeface="Open Sans" panose="020B0606030504020204" pitchFamily="34" charset="0"/>
                <a:ea typeface="Open Sans" panose="020B0606030504020204" pitchFamily="34" charset="0"/>
                <a:cs typeface="Open Sans" panose="020B0606030504020204" pitchFamily="34" charset="0"/>
              </a:rPr>
              <a:t> Silence</a:t>
            </a:r>
          </a:p>
        </p:txBody>
      </p:sp>
      <p:sp>
        <p:nvSpPr>
          <p:cNvPr id="14" name="Oval 13">
            <a:extLst>
              <a:ext uri="{FF2B5EF4-FFF2-40B4-BE49-F238E27FC236}">
                <a16:creationId xmlns:a16="http://schemas.microsoft.com/office/drawing/2014/main" id="{D934E703-C694-7CF8-A792-2F3B8A0693DA}"/>
              </a:ext>
            </a:extLst>
          </p:cNvPr>
          <p:cNvSpPr/>
          <p:nvPr/>
        </p:nvSpPr>
        <p:spPr>
          <a:xfrm>
            <a:off x="316105" y="400355"/>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68BD1A6D-1A4B-D24B-6509-25F81E5CB2DA}"/>
              </a:ext>
            </a:extLst>
          </p:cNvPr>
          <p:cNvSpPr txBox="1"/>
          <p:nvPr/>
        </p:nvSpPr>
        <p:spPr>
          <a:xfrm>
            <a:off x="122530" y="6391910"/>
            <a:ext cx="46529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3C3D4615-1640-9216-2CDD-FAE2DC01D085}"/>
              </a:ext>
            </a:extLst>
          </p:cNvPr>
          <p:cNvPicPr>
            <a:picLocks noChangeAspect="1"/>
          </p:cNvPicPr>
          <p:nvPr/>
        </p:nvPicPr>
        <p:blipFill>
          <a:blip r:embed="rId4"/>
          <a:stretch>
            <a:fillRect/>
          </a:stretch>
        </p:blipFill>
        <p:spPr>
          <a:xfrm>
            <a:off x="430170" y="508355"/>
            <a:ext cx="432000" cy="432000"/>
          </a:xfrm>
          <a:prstGeom prst="rect">
            <a:avLst/>
          </a:prstGeom>
        </p:spPr>
      </p:pic>
    </p:spTree>
    <p:extLst>
      <p:ext uri="{BB962C8B-B14F-4D97-AF65-F5344CB8AC3E}">
        <p14:creationId xmlns:p14="http://schemas.microsoft.com/office/powerpoint/2010/main" val="3909511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44DE2C-6301-8281-32E0-15A9B829FFCB}"/>
              </a:ext>
            </a:extLst>
          </p:cNvPr>
          <p:cNvSpPr/>
          <p:nvPr/>
        </p:nvSpPr>
        <p:spPr>
          <a:xfrm>
            <a:off x="3418609" y="-10"/>
            <a:ext cx="5725391" cy="6858000"/>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AB2309E6-DDF5-F864-D4D2-73A029EB32DE}"/>
              </a:ext>
            </a:extLst>
          </p:cNvPr>
          <p:cNvPicPr>
            <a:picLocks noChangeAspect="1"/>
          </p:cNvPicPr>
          <p:nvPr/>
        </p:nvPicPr>
        <p:blipFill>
          <a:blip r:embed="rId2"/>
          <a:srcRect l="27921" r="26937" b="2"/>
          <a:stretch>
            <a:fillRect/>
          </a:stretch>
        </p:blipFill>
        <p:spPr>
          <a:xfrm>
            <a:off x="3540643" y="10"/>
            <a:ext cx="5603358" cy="6857990"/>
          </a:xfrm>
          <a:prstGeom prst="rect">
            <a:avLst/>
          </a:prstGeom>
        </p:spPr>
      </p:pic>
      <p:sp>
        <p:nvSpPr>
          <p:cNvPr id="6" name="Rectangle 5">
            <a:extLst>
              <a:ext uri="{FF2B5EF4-FFF2-40B4-BE49-F238E27FC236}">
                <a16:creationId xmlns:a16="http://schemas.microsoft.com/office/drawing/2014/main" id="{B3B2DA74-80E1-055C-6E88-0FB7845B1D7C}"/>
              </a:ext>
            </a:extLst>
          </p:cNvPr>
          <p:cNvSpPr/>
          <p:nvPr/>
        </p:nvSpPr>
        <p:spPr>
          <a:xfrm>
            <a:off x="166254" y="145473"/>
            <a:ext cx="3096491" cy="1125408"/>
          </a:xfrm>
          <a:prstGeom prst="rect">
            <a:avLst/>
          </a:prstGeom>
          <a:solidFill>
            <a:schemeClr val="bg1"/>
          </a:solidFill>
          <a:ln>
            <a:noFill/>
          </a:ln>
          <a:effectLst>
            <a:outerShdw blurRad="342900" dist="38100" dir="5400000" sx="104000" sy="104000" algn="t" rotWithShape="0">
              <a:schemeClr val="bg1">
                <a:lumMod val="95000"/>
                <a:alpha val="60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Picture 2" descr="Athens University of Economics and Business">
            <a:extLst>
              <a:ext uri="{FF2B5EF4-FFF2-40B4-BE49-F238E27FC236}">
                <a16:creationId xmlns:a16="http://schemas.microsoft.com/office/drawing/2014/main" id="{863D529D-DFCB-9B3F-8861-3F250FC09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CE77AF8D-F121-20EE-5B6D-4482E6CB54F9}"/>
              </a:ext>
            </a:extLst>
          </p:cNvPr>
          <p:cNvSpPr txBox="1"/>
          <p:nvPr/>
        </p:nvSpPr>
        <p:spPr>
          <a:xfrm>
            <a:off x="424105" y="2703258"/>
            <a:ext cx="2653632" cy="1815882"/>
          </a:xfrm>
          <a:prstGeom prst="rect">
            <a:avLst/>
          </a:prstGeom>
          <a:noFill/>
        </p:spPr>
        <p:txBody>
          <a:bodyPr wrap="square">
            <a:spAutoFit/>
          </a:bodyPr>
          <a:lstStyle/>
          <a:p>
            <a:pPr defTabSz="1066800">
              <a:spcBef>
                <a:spcPct val="0"/>
              </a:spcBef>
              <a:spcAft>
                <a:spcPct val="35000"/>
              </a:spcAft>
            </a:pPr>
            <a:r>
              <a:rPr lang="en-GB" sz="2800" dirty="0">
                <a:solidFill>
                  <a:srgbClr val="11366B"/>
                </a:solidFill>
                <a:latin typeface="Open Sans" panose="020B0606030504020204" pitchFamily="34" charset="0"/>
                <a:ea typeface="Open Sans" panose="020B0606030504020204" pitchFamily="34" charset="0"/>
                <a:cs typeface="Open Sans" panose="020B0606030504020204" pitchFamily="34" charset="0"/>
              </a:rPr>
              <a:t>The definition and significance of organizational culture</a:t>
            </a:r>
          </a:p>
        </p:txBody>
      </p:sp>
      <p:sp>
        <p:nvSpPr>
          <p:cNvPr id="14" name="Oval 13">
            <a:extLst>
              <a:ext uri="{FF2B5EF4-FFF2-40B4-BE49-F238E27FC236}">
                <a16:creationId xmlns:a16="http://schemas.microsoft.com/office/drawing/2014/main" id="{6DB2B959-11E0-260C-274C-F910410F4855}"/>
              </a:ext>
            </a:extLst>
          </p:cNvPr>
          <p:cNvSpPr/>
          <p:nvPr/>
        </p:nvSpPr>
        <p:spPr>
          <a:xfrm>
            <a:off x="316105" y="400355"/>
            <a:ext cx="648000" cy="648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CA2F86F-D162-8CBB-9037-9F7774C317DA}"/>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6F260498-9E01-9630-8A58-6F7A612BAB09}"/>
              </a:ext>
            </a:extLst>
          </p:cNvPr>
          <p:cNvPicPr>
            <a:picLocks noChangeAspect="1"/>
          </p:cNvPicPr>
          <p:nvPr/>
        </p:nvPicPr>
        <p:blipFill>
          <a:blip r:embed="rId4"/>
          <a:stretch>
            <a:fillRect/>
          </a:stretch>
        </p:blipFill>
        <p:spPr>
          <a:xfrm>
            <a:off x="424105" y="492177"/>
            <a:ext cx="432000" cy="432000"/>
          </a:xfrm>
          <a:prstGeom prst="rect">
            <a:avLst/>
          </a:prstGeom>
        </p:spPr>
      </p:pic>
    </p:spTree>
    <p:extLst>
      <p:ext uri="{BB962C8B-B14F-4D97-AF65-F5344CB8AC3E}">
        <p14:creationId xmlns:p14="http://schemas.microsoft.com/office/powerpoint/2010/main" val="3058890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6E5D0-EED6-BF4A-B0DF-AE127C7D7122}"/>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F86F7537-9863-2399-0D9D-4EF839072711}"/>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37" name="Title 1">
            <a:extLst>
              <a:ext uri="{FF2B5EF4-FFF2-40B4-BE49-F238E27FC236}">
                <a16:creationId xmlns:a16="http://schemas.microsoft.com/office/drawing/2014/main" id="{0BDC6103-E06E-9385-9C76-18BED9D6D4FD}"/>
              </a:ext>
            </a:extLst>
          </p:cNvPr>
          <p:cNvSpPr txBox="1"/>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sz="3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8" name="TextBox 37">
            <a:extLst>
              <a:ext uri="{FF2B5EF4-FFF2-40B4-BE49-F238E27FC236}">
                <a16:creationId xmlns:a16="http://schemas.microsoft.com/office/drawing/2014/main" id="{480DC22E-345D-E0EC-DBCD-D3D2C451C36F}"/>
              </a:ext>
            </a:extLst>
          </p:cNvPr>
          <p:cNvSpPr txBox="1"/>
          <p:nvPr/>
        </p:nvSpPr>
        <p:spPr>
          <a:xfrm>
            <a:off x="450230" y="2159745"/>
            <a:ext cx="3713421" cy="523220"/>
          </a:xfrm>
          <a:prstGeom prst="rect">
            <a:avLst/>
          </a:prstGeom>
          <a:noFill/>
        </p:spPr>
        <p:txBody>
          <a:bodyPr wrap="square">
            <a:spAutoFit/>
          </a:bodyPr>
          <a:lstStyle/>
          <a:p>
            <a:r>
              <a:rPr lang="en-GB" sz="28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Organizational</a:t>
            </a:r>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 Silence</a:t>
            </a:r>
          </a:p>
        </p:txBody>
      </p:sp>
      <p:sp>
        <p:nvSpPr>
          <p:cNvPr id="39" name="Content Placeholder 3">
            <a:extLst>
              <a:ext uri="{FF2B5EF4-FFF2-40B4-BE49-F238E27FC236}">
                <a16:creationId xmlns:a16="http://schemas.microsoft.com/office/drawing/2014/main" id="{3BF66BE0-DB66-AEF3-AA72-0156444EB8D8}"/>
              </a:ext>
            </a:extLst>
          </p:cNvPr>
          <p:cNvSpPr txBox="1">
            <a:spLocks/>
          </p:cNvSpPr>
          <p:nvPr/>
        </p:nvSpPr>
        <p:spPr>
          <a:xfrm>
            <a:off x="866211" y="3183964"/>
            <a:ext cx="2881457" cy="215115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110000"/>
              </a:lnSpc>
              <a:buFont typeface="Arial"/>
              <a:buNone/>
            </a:pPr>
            <a:r>
              <a:rPr lang="en-GB"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Psychological safety goes hand in hand with another enemy of change.</a:t>
            </a:r>
          </a:p>
          <a:p>
            <a:pPr marL="0" indent="0" algn="ctr">
              <a:lnSpc>
                <a:spcPct val="110000"/>
              </a:lnSpc>
              <a:buFont typeface="Arial"/>
              <a:buNone/>
            </a:pPr>
            <a:endParaRPr lang="en-GB" sz="1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ctr">
              <a:lnSpc>
                <a:spcPct val="110000"/>
              </a:lnSpc>
              <a:buFont typeface="Arial"/>
              <a:buNone/>
            </a:pPr>
            <a:r>
              <a:rPr lang="en-GB"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Organizational </a:t>
            </a:r>
            <a:r>
              <a:rPr lang="en-GB" sz="18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silence.</a:t>
            </a:r>
            <a:r>
              <a:rPr lang="en-GB"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40" name="TextBox 39">
            <a:extLst>
              <a:ext uri="{FF2B5EF4-FFF2-40B4-BE49-F238E27FC236}">
                <a16:creationId xmlns:a16="http://schemas.microsoft.com/office/drawing/2014/main" id="{826AEC6C-7D73-F56B-B251-90F6BB54A3C8}"/>
              </a:ext>
            </a:extLst>
          </p:cNvPr>
          <p:cNvSpPr txBox="1"/>
          <p:nvPr/>
        </p:nvSpPr>
        <p:spPr>
          <a:xfrm>
            <a:off x="4509654" y="1200978"/>
            <a:ext cx="4613564" cy="338554"/>
          </a:xfrm>
          <a:prstGeom prst="rect">
            <a:avLst/>
          </a:prstGeom>
          <a:noFill/>
        </p:spPr>
        <p:txBody>
          <a:bodyPr wrap="square">
            <a:spAutoFit/>
          </a:bodyPr>
          <a:lstStyle/>
          <a:p>
            <a:pPr algn="ctr"/>
            <a:r>
              <a:rPr lang="en-GB"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What is </a:t>
            </a:r>
            <a:r>
              <a:rPr lang="en-GB" sz="16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silence.</a:t>
            </a:r>
            <a:r>
              <a:rPr lang="en-GB"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silence?</a:t>
            </a:r>
            <a:endParaRPr lang="en-GR"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a:extLst>
              <a:ext uri="{FF2B5EF4-FFF2-40B4-BE49-F238E27FC236}">
                <a16:creationId xmlns:a16="http://schemas.microsoft.com/office/drawing/2014/main" id="{C3F31F6C-3B97-1BE9-1318-B14C91B99DB1}"/>
              </a:ext>
            </a:extLst>
          </p:cNvPr>
          <p:cNvSpPr txBox="1"/>
          <p:nvPr/>
        </p:nvSpPr>
        <p:spPr>
          <a:xfrm>
            <a:off x="5262157" y="2159745"/>
            <a:ext cx="2806600" cy="2769989"/>
          </a:xfrm>
          <a:prstGeom prst="rect">
            <a:avLst/>
          </a:prstGeom>
          <a:noFill/>
        </p:spPr>
        <p:txBody>
          <a:bodyPr wrap="square">
            <a:spAutoFit/>
          </a:bodyPr>
          <a:lstStyle/>
          <a:p>
            <a:pPr algn="ct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“Organizational </a:t>
            </a:r>
            <a:r>
              <a:rPr lang="en-GB" sz="14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silence.</a:t>
            </a: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 silence is defined as the phenomenon whereby employees choose not to express their views, concerns, or observations about </a:t>
            </a:r>
            <a:r>
              <a:rPr lang="en-GB" sz="14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organizational</a:t>
            </a: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 problems, even when they possess essential and relevant information.”</a:t>
            </a:r>
          </a:p>
          <a:p>
            <a:pPr algn="ctr"/>
            <a:endPar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ctr">
              <a:buNone/>
            </a:pP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(Morrison &amp; Milliken, 2000· </a:t>
            </a:r>
            <a:r>
              <a:rPr lang="en-GB"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Vakola</a:t>
            </a: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&amp; </a:t>
            </a:r>
            <a:r>
              <a:rPr lang="en-GB"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Bouradas</a:t>
            </a: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2005)</a:t>
            </a:r>
          </a:p>
        </p:txBody>
      </p:sp>
      <p:cxnSp>
        <p:nvCxnSpPr>
          <p:cNvPr id="43" name="Straight Connector 42">
            <a:extLst>
              <a:ext uri="{FF2B5EF4-FFF2-40B4-BE49-F238E27FC236}">
                <a16:creationId xmlns:a16="http://schemas.microsoft.com/office/drawing/2014/main" id="{CF64EE10-AEEF-4819-4A2E-876D59134E11}"/>
              </a:ext>
            </a:extLst>
          </p:cNvPr>
          <p:cNvCxnSpPr/>
          <p:nvPr/>
        </p:nvCxnSpPr>
        <p:spPr>
          <a:xfrm>
            <a:off x="4393325" y="1702006"/>
            <a:ext cx="0" cy="40780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47" name="Graphic 46" descr="Postit Notes 3 outline">
            <a:extLst>
              <a:ext uri="{FF2B5EF4-FFF2-40B4-BE49-F238E27FC236}">
                <a16:creationId xmlns:a16="http://schemas.microsoft.com/office/drawing/2014/main" id="{8EEC9FDF-B17D-2775-47B9-16035368EBB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264068">
            <a:off x="4230151" y="1302267"/>
            <a:ext cx="5264042" cy="5264042"/>
          </a:xfrm>
          <a:prstGeom prst="rect">
            <a:avLst/>
          </a:prstGeom>
        </p:spPr>
      </p:pic>
    </p:spTree>
    <p:extLst>
      <p:ext uri="{BB962C8B-B14F-4D97-AF65-F5344CB8AC3E}">
        <p14:creationId xmlns:p14="http://schemas.microsoft.com/office/powerpoint/2010/main" val="908206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55D73-EA94-7180-53CA-CEAD8FDBA88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16A76D-5619-8637-632D-8424A1653BEB}"/>
              </a:ext>
            </a:extLst>
          </p:cNvPr>
          <p:cNvSpPr>
            <a:spLocks noGrp="1" noRot="1" noMove="1" noResize="1" noEditPoints="1" noAdjustHandles="1" noChangeArrowheads="1" noChangeShapeType="1"/>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2" descr="Athens University of Economics and Business">
            <a:extLst>
              <a:ext uri="{FF2B5EF4-FFF2-40B4-BE49-F238E27FC236}">
                <a16:creationId xmlns:a16="http://schemas.microsoft.com/office/drawing/2014/main" id="{16CF9883-51DC-C007-52F4-654A39B5E51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AC75AA7-8B38-B160-A5E4-7569A5C0FC78}"/>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811CE87A-4D64-4A4C-C7F8-D0BE30904777}"/>
              </a:ext>
            </a:extLst>
          </p:cNvPr>
          <p:cNvSpPr txBox="1">
            <a:spLocks noGrp="1" noRot="1" noMove="1" noResize="1" noEditPoints="1" noAdjustHandles="1" noChangeArrowheads="1" noChangeShapeType="1"/>
          </p:cNvSpPr>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sz="3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Freeform 304">
            <a:extLst>
              <a:ext uri="{FF2B5EF4-FFF2-40B4-BE49-F238E27FC236}">
                <a16:creationId xmlns:a16="http://schemas.microsoft.com/office/drawing/2014/main" id="{3CE2065A-3E06-1D7F-784F-285B71884394}"/>
              </a:ext>
            </a:extLst>
          </p:cNvPr>
          <p:cNvSpPr>
            <a:spLocks noChangeArrowheads="1"/>
          </p:cNvSpPr>
          <p:nvPr/>
        </p:nvSpPr>
        <p:spPr bwMode="auto">
          <a:xfrm>
            <a:off x="2198384" y="1779695"/>
            <a:ext cx="4747229" cy="855078"/>
          </a:xfrm>
          <a:prstGeom prst="roundRect">
            <a:avLst>
              <a:gd name="adj" fmla="val 50000"/>
            </a:avLst>
          </a:prstGeom>
          <a:solidFill>
            <a:schemeClr val="bg1">
              <a:lumMod val="95000"/>
            </a:schemeClr>
          </a:solidFill>
          <a:ln w="12700" cap="flat">
            <a:solidFill>
              <a:srgbClr val="111340"/>
            </a:solidFill>
            <a:round/>
            <a:headEnd/>
            <a:tailEnd/>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grpSp>
        <p:nvGrpSpPr>
          <p:cNvPr id="40" name="Group 39">
            <a:extLst>
              <a:ext uri="{FF2B5EF4-FFF2-40B4-BE49-F238E27FC236}">
                <a16:creationId xmlns:a16="http://schemas.microsoft.com/office/drawing/2014/main" id="{5AF03D68-32DF-7188-10BF-3E5C6B409F9F}"/>
              </a:ext>
            </a:extLst>
          </p:cNvPr>
          <p:cNvGrpSpPr/>
          <p:nvPr/>
        </p:nvGrpSpPr>
        <p:grpSpPr>
          <a:xfrm>
            <a:off x="397740" y="2634773"/>
            <a:ext cx="8348516" cy="3503806"/>
            <a:chOff x="574767" y="2264859"/>
            <a:chExt cx="7994464" cy="3183361"/>
          </a:xfrm>
        </p:grpSpPr>
        <p:sp>
          <p:nvSpPr>
            <p:cNvPr id="15" name="Freeform 68">
              <a:extLst>
                <a:ext uri="{FF2B5EF4-FFF2-40B4-BE49-F238E27FC236}">
                  <a16:creationId xmlns:a16="http://schemas.microsoft.com/office/drawing/2014/main" id="{B8647140-315D-568A-64E7-FDDEE69D5DE1}"/>
                </a:ext>
              </a:extLst>
            </p:cNvPr>
            <p:cNvSpPr>
              <a:spLocks noChangeArrowheads="1"/>
            </p:cNvSpPr>
            <p:nvPr/>
          </p:nvSpPr>
          <p:spPr bwMode="auto">
            <a:xfrm>
              <a:off x="3339861" y="2786146"/>
              <a:ext cx="2573477" cy="2662074"/>
            </a:xfrm>
            <a:custGeom>
              <a:avLst/>
              <a:gdLst>
                <a:gd name="T0" fmla="*/ 5506 w 5507"/>
                <a:gd name="T1" fmla="*/ 5695 h 5696"/>
                <a:gd name="T2" fmla="*/ 0 w 5507"/>
                <a:gd name="T3" fmla="*/ 5695 h 5696"/>
                <a:gd name="T4" fmla="*/ 0 w 5507"/>
                <a:gd name="T5" fmla="*/ 0 h 5696"/>
                <a:gd name="T6" fmla="*/ 5506 w 5507"/>
                <a:gd name="T7" fmla="*/ 0 h 5696"/>
                <a:gd name="T8" fmla="*/ 5506 w 5507"/>
                <a:gd name="T9" fmla="*/ 5695 h 5696"/>
              </a:gdLst>
              <a:ahLst/>
              <a:cxnLst>
                <a:cxn ang="0">
                  <a:pos x="T0" y="T1"/>
                </a:cxn>
                <a:cxn ang="0">
                  <a:pos x="T2" y="T3"/>
                </a:cxn>
                <a:cxn ang="0">
                  <a:pos x="T4" y="T5"/>
                </a:cxn>
                <a:cxn ang="0">
                  <a:pos x="T6" y="T7"/>
                </a:cxn>
                <a:cxn ang="0">
                  <a:pos x="T8" y="T9"/>
                </a:cxn>
              </a:cxnLst>
              <a:rect l="0" t="0" r="r" b="b"/>
              <a:pathLst>
                <a:path w="5507" h="5696">
                  <a:moveTo>
                    <a:pt x="5506" y="5695"/>
                  </a:moveTo>
                  <a:lnTo>
                    <a:pt x="0" y="5695"/>
                  </a:lnTo>
                  <a:lnTo>
                    <a:pt x="0" y="0"/>
                  </a:lnTo>
                  <a:lnTo>
                    <a:pt x="5506" y="0"/>
                  </a:lnTo>
                  <a:lnTo>
                    <a:pt x="5506" y="5695"/>
                  </a:lnTo>
                </a:path>
              </a:pathLst>
            </a:custGeom>
            <a:solidFill>
              <a:srgbClr val="5393FF"/>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16" name="Freeform 69">
              <a:extLst>
                <a:ext uri="{FF2B5EF4-FFF2-40B4-BE49-F238E27FC236}">
                  <a16:creationId xmlns:a16="http://schemas.microsoft.com/office/drawing/2014/main" id="{48784635-95D6-F92F-38AC-442B3855C6AB}"/>
                </a:ext>
              </a:extLst>
            </p:cNvPr>
            <p:cNvSpPr>
              <a:spLocks noChangeArrowheads="1"/>
            </p:cNvSpPr>
            <p:nvPr/>
          </p:nvSpPr>
          <p:spPr bwMode="auto">
            <a:xfrm>
              <a:off x="677788" y="2786146"/>
              <a:ext cx="2445730" cy="2662074"/>
            </a:xfrm>
            <a:custGeom>
              <a:avLst/>
              <a:gdLst>
                <a:gd name="T0" fmla="*/ 2849 w 5233"/>
                <a:gd name="T1" fmla="*/ 0 h 5696"/>
                <a:gd name="T2" fmla="*/ 2849 w 5233"/>
                <a:gd name="T3" fmla="*/ 0 h 5696"/>
                <a:gd name="T4" fmla="*/ 0 w 5233"/>
                <a:gd name="T5" fmla="*/ 2847 h 5696"/>
                <a:gd name="T6" fmla="*/ 0 w 5233"/>
                <a:gd name="T7" fmla="*/ 2847 h 5696"/>
                <a:gd name="T8" fmla="*/ 2849 w 5233"/>
                <a:gd name="T9" fmla="*/ 5695 h 5696"/>
                <a:gd name="T10" fmla="*/ 5232 w 5233"/>
                <a:gd name="T11" fmla="*/ 5695 h 5696"/>
                <a:gd name="T12" fmla="*/ 5232 w 5233"/>
                <a:gd name="T13" fmla="*/ 0 h 5696"/>
                <a:gd name="T14" fmla="*/ 2849 w 5233"/>
                <a:gd name="T15" fmla="*/ 0 h 5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33" h="5696">
                  <a:moveTo>
                    <a:pt x="2849" y="0"/>
                  </a:moveTo>
                  <a:lnTo>
                    <a:pt x="2849" y="0"/>
                  </a:lnTo>
                  <a:cubicBezTo>
                    <a:pt x="1276" y="0"/>
                    <a:pt x="0" y="1275"/>
                    <a:pt x="0" y="2847"/>
                  </a:cubicBezTo>
                  <a:lnTo>
                    <a:pt x="0" y="2847"/>
                  </a:lnTo>
                  <a:cubicBezTo>
                    <a:pt x="0" y="4420"/>
                    <a:pt x="1276" y="5695"/>
                    <a:pt x="2849" y="5695"/>
                  </a:cubicBezTo>
                  <a:lnTo>
                    <a:pt x="5232" y="5695"/>
                  </a:lnTo>
                  <a:lnTo>
                    <a:pt x="5232" y="0"/>
                  </a:lnTo>
                  <a:lnTo>
                    <a:pt x="2849" y="0"/>
                  </a:lnTo>
                </a:path>
              </a:pathLst>
            </a:custGeom>
            <a:solidFill>
              <a:srgbClr val="76B2FF"/>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17" name="Freeform 70">
              <a:extLst>
                <a:ext uri="{FF2B5EF4-FFF2-40B4-BE49-F238E27FC236}">
                  <a16:creationId xmlns:a16="http://schemas.microsoft.com/office/drawing/2014/main" id="{4C2ECC1A-5FA8-28CE-8BD6-5FFBF9127B44}"/>
                </a:ext>
              </a:extLst>
            </p:cNvPr>
            <p:cNvSpPr>
              <a:spLocks noChangeArrowheads="1"/>
            </p:cNvSpPr>
            <p:nvPr/>
          </p:nvSpPr>
          <p:spPr bwMode="auto">
            <a:xfrm>
              <a:off x="6123502" y="2786146"/>
              <a:ext cx="2445729" cy="2662074"/>
            </a:xfrm>
            <a:custGeom>
              <a:avLst/>
              <a:gdLst>
                <a:gd name="T0" fmla="*/ 2384 w 5233"/>
                <a:gd name="T1" fmla="*/ 0 h 5696"/>
                <a:gd name="T2" fmla="*/ 2384 w 5233"/>
                <a:gd name="T3" fmla="*/ 0 h 5696"/>
                <a:gd name="T4" fmla="*/ 5232 w 5233"/>
                <a:gd name="T5" fmla="*/ 2847 h 5696"/>
                <a:gd name="T6" fmla="*/ 5232 w 5233"/>
                <a:gd name="T7" fmla="*/ 2847 h 5696"/>
                <a:gd name="T8" fmla="*/ 2384 w 5233"/>
                <a:gd name="T9" fmla="*/ 5695 h 5696"/>
                <a:gd name="T10" fmla="*/ 0 w 5233"/>
                <a:gd name="T11" fmla="*/ 5695 h 5696"/>
                <a:gd name="T12" fmla="*/ 0 w 5233"/>
                <a:gd name="T13" fmla="*/ 0 h 5696"/>
                <a:gd name="T14" fmla="*/ 2384 w 5233"/>
                <a:gd name="T15" fmla="*/ 0 h 5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33" h="5696">
                  <a:moveTo>
                    <a:pt x="2384" y="0"/>
                  </a:moveTo>
                  <a:lnTo>
                    <a:pt x="2384" y="0"/>
                  </a:lnTo>
                  <a:cubicBezTo>
                    <a:pt x="3957" y="0"/>
                    <a:pt x="5232" y="1275"/>
                    <a:pt x="5232" y="2847"/>
                  </a:cubicBezTo>
                  <a:lnTo>
                    <a:pt x="5232" y="2847"/>
                  </a:lnTo>
                  <a:cubicBezTo>
                    <a:pt x="5232" y="4420"/>
                    <a:pt x="3957" y="5695"/>
                    <a:pt x="2384" y="5695"/>
                  </a:cubicBezTo>
                  <a:lnTo>
                    <a:pt x="0" y="5695"/>
                  </a:lnTo>
                  <a:lnTo>
                    <a:pt x="0" y="0"/>
                  </a:lnTo>
                  <a:lnTo>
                    <a:pt x="2384" y="0"/>
                  </a:lnTo>
                </a:path>
              </a:pathLst>
            </a:custGeom>
            <a:solidFill>
              <a:srgbClr val="0966D5"/>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19" name="Freeform 71">
              <a:extLst>
                <a:ext uri="{FF2B5EF4-FFF2-40B4-BE49-F238E27FC236}">
                  <a16:creationId xmlns:a16="http://schemas.microsoft.com/office/drawing/2014/main" id="{B4DEDED2-27EB-BF54-B2A9-FDBE384118AC}"/>
                </a:ext>
              </a:extLst>
            </p:cNvPr>
            <p:cNvSpPr>
              <a:spLocks noChangeArrowheads="1"/>
            </p:cNvSpPr>
            <p:nvPr/>
          </p:nvSpPr>
          <p:spPr bwMode="auto">
            <a:xfrm>
              <a:off x="3236840" y="2693428"/>
              <a:ext cx="2573477" cy="2662074"/>
            </a:xfrm>
            <a:prstGeom prst="rect">
              <a:avLst/>
            </a:prstGeom>
            <a:noFill/>
            <a:ln w="12700" cap="flat">
              <a:solidFill>
                <a:srgbClr val="11134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20" name="Freeform 72">
              <a:extLst>
                <a:ext uri="{FF2B5EF4-FFF2-40B4-BE49-F238E27FC236}">
                  <a16:creationId xmlns:a16="http://schemas.microsoft.com/office/drawing/2014/main" id="{A483F24B-9744-D03F-1B5B-70A7FCAEA01A}"/>
                </a:ext>
              </a:extLst>
            </p:cNvPr>
            <p:cNvSpPr>
              <a:spLocks noChangeArrowheads="1"/>
            </p:cNvSpPr>
            <p:nvPr/>
          </p:nvSpPr>
          <p:spPr bwMode="auto">
            <a:xfrm>
              <a:off x="574767" y="2693428"/>
              <a:ext cx="2445730" cy="2662074"/>
            </a:xfrm>
            <a:custGeom>
              <a:avLst/>
              <a:gdLst>
                <a:gd name="T0" fmla="*/ 2848 w 5233"/>
                <a:gd name="T1" fmla="*/ 0 h 5696"/>
                <a:gd name="T2" fmla="*/ 2848 w 5233"/>
                <a:gd name="T3" fmla="*/ 0 h 5696"/>
                <a:gd name="T4" fmla="*/ 0 w 5233"/>
                <a:gd name="T5" fmla="*/ 2848 h 5696"/>
                <a:gd name="T6" fmla="*/ 0 w 5233"/>
                <a:gd name="T7" fmla="*/ 2848 h 5696"/>
                <a:gd name="T8" fmla="*/ 2848 w 5233"/>
                <a:gd name="T9" fmla="*/ 5695 h 5696"/>
                <a:gd name="T10" fmla="*/ 5232 w 5233"/>
                <a:gd name="T11" fmla="*/ 5695 h 5696"/>
                <a:gd name="T12" fmla="*/ 5232 w 5233"/>
                <a:gd name="T13" fmla="*/ 0 h 5696"/>
                <a:gd name="T14" fmla="*/ 2848 w 5233"/>
                <a:gd name="T15" fmla="*/ 0 h 5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33" h="5696">
                  <a:moveTo>
                    <a:pt x="2848" y="0"/>
                  </a:moveTo>
                  <a:lnTo>
                    <a:pt x="2848" y="0"/>
                  </a:lnTo>
                  <a:cubicBezTo>
                    <a:pt x="1275" y="0"/>
                    <a:pt x="0" y="1276"/>
                    <a:pt x="0" y="2848"/>
                  </a:cubicBezTo>
                  <a:lnTo>
                    <a:pt x="0" y="2848"/>
                  </a:lnTo>
                  <a:cubicBezTo>
                    <a:pt x="0" y="4420"/>
                    <a:pt x="1275" y="5695"/>
                    <a:pt x="2848" y="5695"/>
                  </a:cubicBezTo>
                  <a:lnTo>
                    <a:pt x="5232" y="5695"/>
                  </a:lnTo>
                  <a:lnTo>
                    <a:pt x="5232" y="0"/>
                  </a:lnTo>
                  <a:lnTo>
                    <a:pt x="2848" y="0"/>
                  </a:lnTo>
                </a:path>
              </a:pathLst>
            </a:custGeom>
            <a:noFill/>
            <a:ln w="12700" cap="flat">
              <a:solidFill>
                <a:srgbClr val="11134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21" name="Freeform 73">
              <a:extLst>
                <a:ext uri="{FF2B5EF4-FFF2-40B4-BE49-F238E27FC236}">
                  <a16:creationId xmlns:a16="http://schemas.microsoft.com/office/drawing/2014/main" id="{3D369821-5980-B745-9E7F-D0E53CACF68F}"/>
                </a:ext>
              </a:extLst>
            </p:cNvPr>
            <p:cNvSpPr>
              <a:spLocks noChangeArrowheads="1"/>
            </p:cNvSpPr>
            <p:nvPr/>
          </p:nvSpPr>
          <p:spPr bwMode="auto">
            <a:xfrm>
              <a:off x="6020481" y="2693428"/>
              <a:ext cx="2445729" cy="2662074"/>
            </a:xfrm>
            <a:custGeom>
              <a:avLst/>
              <a:gdLst>
                <a:gd name="T0" fmla="*/ 2384 w 5233"/>
                <a:gd name="T1" fmla="*/ 0 h 5696"/>
                <a:gd name="T2" fmla="*/ 2384 w 5233"/>
                <a:gd name="T3" fmla="*/ 0 h 5696"/>
                <a:gd name="T4" fmla="*/ 5232 w 5233"/>
                <a:gd name="T5" fmla="*/ 2848 h 5696"/>
                <a:gd name="T6" fmla="*/ 5232 w 5233"/>
                <a:gd name="T7" fmla="*/ 2848 h 5696"/>
                <a:gd name="T8" fmla="*/ 2384 w 5233"/>
                <a:gd name="T9" fmla="*/ 5695 h 5696"/>
                <a:gd name="T10" fmla="*/ 0 w 5233"/>
                <a:gd name="T11" fmla="*/ 5695 h 5696"/>
                <a:gd name="T12" fmla="*/ 0 w 5233"/>
                <a:gd name="T13" fmla="*/ 0 h 5696"/>
                <a:gd name="T14" fmla="*/ 2384 w 5233"/>
                <a:gd name="T15" fmla="*/ 0 h 5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33" h="5696">
                  <a:moveTo>
                    <a:pt x="2384" y="0"/>
                  </a:moveTo>
                  <a:lnTo>
                    <a:pt x="2384" y="0"/>
                  </a:lnTo>
                  <a:cubicBezTo>
                    <a:pt x="3956" y="0"/>
                    <a:pt x="5232" y="1276"/>
                    <a:pt x="5232" y="2848"/>
                  </a:cubicBezTo>
                  <a:lnTo>
                    <a:pt x="5232" y="2848"/>
                  </a:lnTo>
                  <a:cubicBezTo>
                    <a:pt x="5232" y="4420"/>
                    <a:pt x="3956" y="5695"/>
                    <a:pt x="2384" y="5695"/>
                  </a:cubicBezTo>
                  <a:lnTo>
                    <a:pt x="0" y="5695"/>
                  </a:lnTo>
                  <a:lnTo>
                    <a:pt x="0" y="0"/>
                  </a:lnTo>
                  <a:lnTo>
                    <a:pt x="2384" y="0"/>
                  </a:lnTo>
                </a:path>
              </a:pathLst>
            </a:custGeom>
            <a:noFill/>
            <a:ln w="12700" cap="flat">
              <a:solidFill>
                <a:srgbClr val="11134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23" name="Line 305">
              <a:extLst>
                <a:ext uri="{FF2B5EF4-FFF2-40B4-BE49-F238E27FC236}">
                  <a16:creationId xmlns:a16="http://schemas.microsoft.com/office/drawing/2014/main" id="{44F6F5BE-BDC1-77D9-2E67-FE2B0D2C977E}"/>
                </a:ext>
              </a:extLst>
            </p:cNvPr>
            <p:cNvSpPr>
              <a:spLocks noChangeShapeType="1"/>
            </p:cNvSpPr>
            <p:nvPr/>
          </p:nvSpPr>
          <p:spPr bwMode="auto">
            <a:xfrm>
              <a:off x="4571999" y="2264859"/>
              <a:ext cx="0" cy="243131"/>
            </a:xfrm>
            <a:prstGeom prst="line">
              <a:avLst/>
            </a:prstGeom>
            <a:noFill/>
            <a:ln w="12700" cap="flat">
              <a:solidFill>
                <a:srgbClr val="11134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24" name="Freeform 306">
              <a:extLst>
                <a:ext uri="{FF2B5EF4-FFF2-40B4-BE49-F238E27FC236}">
                  <a16:creationId xmlns:a16="http://schemas.microsoft.com/office/drawing/2014/main" id="{AFDF9EDD-9E38-2E5E-A671-D961FD7C8151}"/>
                </a:ext>
              </a:extLst>
            </p:cNvPr>
            <p:cNvSpPr>
              <a:spLocks noChangeArrowheads="1"/>
            </p:cNvSpPr>
            <p:nvPr/>
          </p:nvSpPr>
          <p:spPr bwMode="auto">
            <a:xfrm>
              <a:off x="2093303" y="2507991"/>
              <a:ext cx="4922365" cy="183377"/>
            </a:xfrm>
            <a:custGeom>
              <a:avLst/>
              <a:gdLst>
                <a:gd name="T0" fmla="*/ 0 w 10534"/>
                <a:gd name="T1" fmla="*/ 393 h 394"/>
                <a:gd name="T2" fmla="*/ 0 w 10534"/>
                <a:gd name="T3" fmla="*/ 0 h 394"/>
                <a:gd name="T4" fmla="*/ 10533 w 10534"/>
                <a:gd name="T5" fmla="*/ 0 h 394"/>
                <a:gd name="T6" fmla="*/ 10533 w 10534"/>
                <a:gd name="T7" fmla="*/ 393 h 394"/>
              </a:gdLst>
              <a:ahLst/>
              <a:cxnLst>
                <a:cxn ang="0">
                  <a:pos x="T0" y="T1"/>
                </a:cxn>
                <a:cxn ang="0">
                  <a:pos x="T2" y="T3"/>
                </a:cxn>
                <a:cxn ang="0">
                  <a:pos x="T4" y="T5"/>
                </a:cxn>
                <a:cxn ang="0">
                  <a:pos x="T6" y="T7"/>
                </a:cxn>
              </a:cxnLst>
              <a:rect l="0" t="0" r="r" b="b"/>
              <a:pathLst>
                <a:path w="10534" h="394">
                  <a:moveTo>
                    <a:pt x="0" y="393"/>
                  </a:moveTo>
                  <a:lnTo>
                    <a:pt x="0" y="0"/>
                  </a:lnTo>
                  <a:lnTo>
                    <a:pt x="10533" y="0"/>
                  </a:lnTo>
                  <a:lnTo>
                    <a:pt x="10533" y="393"/>
                  </a:lnTo>
                </a:path>
              </a:pathLst>
            </a:custGeom>
            <a:noFill/>
            <a:ln w="12700" cap="flat">
              <a:solidFill>
                <a:srgbClr val="11134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grpSp>
      <p:sp>
        <p:nvSpPr>
          <p:cNvPr id="28" name="TextBox 27">
            <a:extLst>
              <a:ext uri="{FF2B5EF4-FFF2-40B4-BE49-F238E27FC236}">
                <a16:creationId xmlns:a16="http://schemas.microsoft.com/office/drawing/2014/main" id="{570CCE76-41C7-86F9-4AC2-838519A08668}"/>
              </a:ext>
            </a:extLst>
          </p:cNvPr>
          <p:cNvSpPr txBox="1"/>
          <p:nvPr/>
        </p:nvSpPr>
        <p:spPr>
          <a:xfrm>
            <a:off x="2292385" y="1931908"/>
            <a:ext cx="4559231" cy="516039"/>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defTabSz="685846">
              <a:lnSpc>
                <a:spcPts val="3526"/>
              </a:lnSpc>
            </a:pPr>
            <a:r>
              <a:rPr lang="en-GB" sz="2400" b="0" spc="-109" dirty="0">
                <a:solidFill>
                  <a:srgbClr val="111340"/>
                </a:solidFill>
                <a:latin typeface="Open Sans" panose="020B0606030504020204" pitchFamily="34" charset="0"/>
                <a:ea typeface="Open Sans" panose="020B0606030504020204" pitchFamily="34" charset="0"/>
                <a:cs typeface="Open Sans" panose="020B0606030504020204" pitchFamily="34" charset="0"/>
              </a:rPr>
              <a:t>Characteristic types of silence</a:t>
            </a:r>
            <a:endParaRPr lang="en-US" sz="2400" b="0" spc="-109" dirty="0">
              <a:solidFill>
                <a:srgbClr val="11134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TextBox 38">
            <a:extLst>
              <a:ext uri="{FF2B5EF4-FFF2-40B4-BE49-F238E27FC236}">
                <a16:creationId xmlns:a16="http://schemas.microsoft.com/office/drawing/2014/main" id="{B67BCE39-AFE1-2BC3-C1D3-3F4926D3F5B5}"/>
              </a:ext>
            </a:extLst>
          </p:cNvPr>
          <p:cNvSpPr txBox="1"/>
          <p:nvPr/>
        </p:nvSpPr>
        <p:spPr>
          <a:xfrm>
            <a:off x="933039" y="3515942"/>
            <a:ext cx="2100978" cy="2308324"/>
          </a:xfrm>
          <a:prstGeom prst="rect">
            <a:avLst/>
          </a:prstGeom>
          <a:noFill/>
        </p:spPr>
        <p:txBody>
          <a:bodyPr wrap="square">
            <a:spAutoFit/>
          </a:bodyPr>
          <a:lstStyle/>
          <a:p>
            <a:pPr algn="ct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Defensive silence (defensive silence)</a:t>
            </a:r>
          </a:p>
          <a:p>
            <a:pPr algn="ctr"/>
            <a:endPar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Motivation: </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fear of negative consequences</a:t>
            </a:r>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(punishment, rejection, loss of position).</a:t>
            </a:r>
          </a:p>
          <a:p>
            <a:pPr marL="285750" indent="-285750">
              <a:buFont typeface="Arial" panose="020B0604020202020204" pitchFamily="34" charset="0"/>
              <a:buChar char="•"/>
            </a:pPr>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Example: “I won’t say anything about the error in the system, because I might get blamed.”</a:t>
            </a:r>
          </a:p>
        </p:txBody>
      </p:sp>
      <p:sp>
        <p:nvSpPr>
          <p:cNvPr id="43" name="TextBox 42">
            <a:extLst>
              <a:ext uri="{FF2B5EF4-FFF2-40B4-BE49-F238E27FC236}">
                <a16:creationId xmlns:a16="http://schemas.microsoft.com/office/drawing/2014/main" id="{EABC3097-024C-8CA3-4E51-C34DF3AD6DB3}"/>
              </a:ext>
            </a:extLst>
          </p:cNvPr>
          <p:cNvSpPr txBox="1"/>
          <p:nvPr/>
        </p:nvSpPr>
        <p:spPr>
          <a:xfrm>
            <a:off x="3433540" y="3515942"/>
            <a:ext cx="2276916" cy="1938992"/>
          </a:xfrm>
          <a:prstGeom prst="rect">
            <a:avLst/>
          </a:prstGeom>
          <a:noFill/>
        </p:spPr>
        <p:txBody>
          <a:bodyPr wrap="square">
            <a:spAutoFit/>
          </a:bodyPr>
          <a:lstStyle/>
          <a:p>
            <a:pPr algn="ct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Acquiescent silence (acquiescent silence)</a:t>
            </a:r>
          </a:p>
          <a:p>
            <a:endPar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Motivation: </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futility</a:t>
            </a:r>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the belief that “nothing ever changes”.</a:t>
            </a:r>
          </a:p>
          <a:p>
            <a:pPr marL="171450" indent="-171450">
              <a:buFont typeface="Arial" panose="020B0604020202020204" pitchFamily="34" charset="0"/>
              <a:buChar char="•"/>
            </a:pPr>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Example: “There is no point in speaking up, nothing will change anyway.”</a:t>
            </a:r>
          </a:p>
        </p:txBody>
      </p:sp>
      <p:sp>
        <p:nvSpPr>
          <p:cNvPr id="45" name="TextBox 44">
            <a:extLst>
              <a:ext uri="{FF2B5EF4-FFF2-40B4-BE49-F238E27FC236}">
                <a16:creationId xmlns:a16="http://schemas.microsoft.com/office/drawing/2014/main" id="{ACA0F77B-0A98-A6E9-BF25-9322BC5F923E}"/>
              </a:ext>
            </a:extLst>
          </p:cNvPr>
          <p:cNvSpPr txBox="1"/>
          <p:nvPr/>
        </p:nvSpPr>
        <p:spPr>
          <a:xfrm>
            <a:off x="6209175" y="3515942"/>
            <a:ext cx="2109087" cy="1938992"/>
          </a:xfrm>
          <a:prstGeom prst="rect">
            <a:avLst/>
          </a:prstGeom>
          <a:noFill/>
        </p:spPr>
        <p:txBody>
          <a:bodyPr wrap="square">
            <a:spAutoFit/>
          </a:bodyPr>
          <a:lstStyle/>
          <a:p>
            <a:pPr algn="ct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Prosocial silence (prosocial silence)</a:t>
            </a:r>
          </a:p>
          <a:p>
            <a:pPr algn="ctr"/>
            <a:endPar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Motivation: </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protection of others or the team</a:t>
            </a:r>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p>
            <a:pPr marL="171450" indent="-171450">
              <a:buFont typeface="Arial" panose="020B0604020202020204" pitchFamily="34" charset="0"/>
              <a:buChar char="•"/>
            </a:pPr>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Example: “I won’t say that my colleague made a mistake so they don’t look bad in front of management.”</a:t>
            </a:r>
          </a:p>
        </p:txBody>
      </p:sp>
      <p:sp>
        <p:nvSpPr>
          <p:cNvPr id="46" name="Content Placeholder 2">
            <a:extLst>
              <a:ext uri="{FF2B5EF4-FFF2-40B4-BE49-F238E27FC236}">
                <a16:creationId xmlns:a16="http://schemas.microsoft.com/office/drawing/2014/main" id="{CAFC9DFB-0AE2-991D-19E2-A5845E147B65}"/>
              </a:ext>
            </a:extLst>
          </p:cNvPr>
          <p:cNvSpPr txBox="1">
            <a:spLocks/>
          </p:cNvSpPr>
          <p:nvPr/>
        </p:nvSpPr>
        <p:spPr>
          <a:xfrm>
            <a:off x="397741" y="549233"/>
            <a:ext cx="8348516" cy="138960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GB" sz="2800" dirty="0">
                <a:latin typeface="Open Sans" panose="020B0606030504020204" pitchFamily="34" charset="0"/>
                <a:ea typeface="Open Sans" panose="020B0606030504020204" pitchFamily="34" charset="0"/>
                <a:cs typeface="Open Sans" panose="020B0606030504020204" pitchFamily="34" charset="0"/>
              </a:rPr>
              <a:t>Silence can take </a:t>
            </a:r>
          </a:p>
          <a:p>
            <a:pPr marL="0" indent="0" algn="ctr">
              <a:buFont typeface="Arial"/>
              <a:buNone/>
            </a:pPr>
            <a:r>
              <a:rPr lang="en-GB" sz="2800" dirty="0">
                <a:latin typeface="Open Sans" panose="020B0606030504020204" pitchFamily="34" charset="0"/>
                <a:ea typeface="Open Sans" panose="020B0606030504020204" pitchFamily="34" charset="0"/>
                <a:cs typeface="Open Sans" panose="020B0606030504020204" pitchFamily="34" charset="0"/>
              </a:rPr>
              <a:t>different forms:</a:t>
            </a:r>
          </a:p>
          <a:p>
            <a:pPr marL="0" indent="0" algn="ctr">
              <a:buFont typeface="Arial"/>
              <a:buNone/>
            </a:pPr>
            <a:endParaRPr lang="en-GR" sz="2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10014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CF107-B9F9-6F17-6554-95BAA263E82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C09FCAE-5E7D-1DE0-7187-758559666098}"/>
              </a:ext>
            </a:extLst>
          </p:cNvPr>
          <p:cNvPicPr>
            <a:picLocks noChangeAspect="1"/>
          </p:cNvPicPr>
          <p:nvPr/>
        </p:nvPicPr>
        <p:blipFill>
          <a:blip r:embed="rId2"/>
          <a:stretch>
            <a:fillRect/>
          </a:stretch>
        </p:blipFill>
        <p:spPr>
          <a:xfrm>
            <a:off x="4571999" y="0"/>
            <a:ext cx="4572000" cy="6858000"/>
          </a:xfrm>
          <a:prstGeom prst="rect">
            <a:avLst/>
          </a:prstGeom>
        </p:spPr>
      </p:pic>
      <p:sp>
        <p:nvSpPr>
          <p:cNvPr id="6" name="Rectangle 5">
            <a:extLst>
              <a:ext uri="{FF2B5EF4-FFF2-40B4-BE49-F238E27FC236}">
                <a16:creationId xmlns:a16="http://schemas.microsoft.com/office/drawing/2014/main" id="{45E3404A-7F9B-14CE-C85B-D8D8C8AF2D68}"/>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2" descr="Athens University of Economics and Business">
            <a:extLst>
              <a:ext uri="{FF2B5EF4-FFF2-40B4-BE49-F238E27FC236}">
                <a16:creationId xmlns:a16="http://schemas.microsoft.com/office/drawing/2014/main" id="{7344C6F2-A345-FCB5-9FA7-1D611CCEB5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6C443DB-4F18-48F7-BACD-EF39A912A229}"/>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Title 1">
            <a:extLst>
              <a:ext uri="{FF2B5EF4-FFF2-40B4-BE49-F238E27FC236}">
                <a16:creationId xmlns:a16="http://schemas.microsoft.com/office/drawing/2014/main" id="{63E8272E-0B77-C9B0-FEF4-7063FEE2E87C}"/>
              </a:ext>
            </a:extLst>
          </p:cNvPr>
          <p:cNvSpPr>
            <a:spLocks noGrp="1"/>
          </p:cNvSpPr>
          <p:nvPr>
            <p:ph type="title"/>
          </p:nvPr>
        </p:nvSpPr>
        <p:spPr>
          <a:xfrm>
            <a:off x="457200" y="457200"/>
            <a:ext cx="8229600" cy="1143000"/>
          </a:xfrm>
        </p:spPr>
        <p:txBody>
          <a:bodyPr>
            <a:normAutofit/>
          </a:bodyPr>
          <a:lstStyle/>
          <a:p>
            <a:r>
              <a:rPr lang="en-GB" sz="2800" dirty="0">
                <a:latin typeface="Open Sans" panose="020B0606030504020204" pitchFamily="34" charset="0"/>
                <a:ea typeface="Open Sans" panose="020B0606030504020204" pitchFamily="34" charset="0"/>
                <a:cs typeface="Open Sans" panose="020B0606030504020204" pitchFamily="34" charset="0"/>
              </a:rPr>
              <a:t>Brief Exercise</a:t>
            </a:r>
            <a:endParaRPr lang="en-GR"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Content Placeholder 2">
            <a:extLst>
              <a:ext uri="{FF2B5EF4-FFF2-40B4-BE49-F238E27FC236}">
                <a16:creationId xmlns:a16="http://schemas.microsoft.com/office/drawing/2014/main" id="{9BE27EA7-5FBF-E90B-795D-5AE80176C743}"/>
              </a:ext>
            </a:extLst>
          </p:cNvPr>
          <p:cNvSpPr>
            <a:spLocks noGrp="1"/>
          </p:cNvSpPr>
          <p:nvPr>
            <p:ph idx="1"/>
          </p:nvPr>
        </p:nvSpPr>
        <p:spPr>
          <a:xfrm>
            <a:off x="457200" y="1600200"/>
            <a:ext cx="4114798" cy="4516821"/>
          </a:xfrm>
        </p:spPr>
        <p:txBody>
          <a:bodyPr>
            <a:normAutofit/>
          </a:bodyPr>
          <a:lstStyle/>
          <a:p>
            <a:pPr marL="0" indent="0">
              <a:buNone/>
            </a:pPr>
            <a:r>
              <a:rPr lang="en-GB" sz="1400" dirty="0">
                <a:latin typeface="Open Sans" panose="020B0606030504020204" pitchFamily="34" charset="0"/>
                <a:ea typeface="Open Sans" panose="020B0606030504020204" pitchFamily="34" charset="0"/>
                <a:cs typeface="Open Sans" panose="020B0606030504020204" pitchFamily="34" charset="0"/>
              </a:rPr>
              <a:t>The company announces a structural change: the merger of two departments and the transfer of employees to new teams.</a:t>
            </a:r>
          </a:p>
          <a:p>
            <a:pPr marL="0" indent="0">
              <a:buNone/>
            </a:pP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sz="1400" dirty="0">
                <a:latin typeface="Open Sans" panose="020B0606030504020204" pitchFamily="34" charset="0"/>
                <a:ea typeface="Open Sans" panose="020B0606030504020204" pitchFamily="34" charset="0"/>
                <a:cs typeface="Open Sans" panose="020B0606030504020204" pitchFamily="34" charset="0"/>
              </a:rPr>
              <a:t>During the presentation, several employees realize that the new structure will create </a:t>
            </a:r>
            <a:r>
              <a:rPr lang="en-GB" sz="1400" b="1" dirty="0">
                <a:latin typeface="Open Sans" panose="020B0606030504020204" pitchFamily="34" charset="0"/>
                <a:ea typeface="Open Sans" panose="020B0606030504020204" pitchFamily="34" charset="0"/>
                <a:cs typeface="Open Sans" panose="020B0606030504020204" pitchFamily="34" charset="0"/>
              </a:rPr>
              <a:t>role overlaps</a:t>
            </a:r>
            <a:r>
              <a:rPr lang="en-GB" sz="1400" dirty="0">
                <a:latin typeface="Open Sans" panose="020B0606030504020204" pitchFamily="34" charset="0"/>
                <a:ea typeface="Open Sans" panose="020B0606030504020204" pitchFamily="34" charset="0"/>
                <a:cs typeface="Open Sans" panose="020B0606030504020204" pitchFamily="34" charset="0"/>
              </a:rPr>
              <a:t> and delays in workflow.</a:t>
            </a:r>
            <a:br>
              <a:rPr lang="en-GB" sz="1400" dirty="0">
                <a:latin typeface="Open Sans" panose="020B0606030504020204" pitchFamily="34" charset="0"/>
                <a:ea typeface="Open Sans" panose="020B0606030504020204" pitchFamily="34" charset="0"/>
                <a:cs typeface="Open Sans" panose="020B0606030504020204" pitchFamily="34" charset="0"/>
              </a:rPr>
            </a:b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sz="1400" dirty="0">
                <a:latin typeface="Open Sans" panose="020B0606030504020204" pitchFamily="34" charset="0"/>
                <a:ea typeface="Open Sans" panose="020B0606030504020204" pitchFamily="34" charset="0"/>
                <a:cs typeface="Open Sans" panose="020B0606030504020204" pitchFamily="34" charset="0"/>
              </a:rPr>
              <a:t>Nevertheless, </a:t>
            </a:r>
            <a:r>
              <a:rPr lang="en-GB" sz="1400" b="1" dirty="0">
                <a:latin typeface="Open Sans" panose="020B0606030504020204" pitchFamily="34" charset="0"/>
                <a:ea typeface="Open Sans" panose="020B0606030504020204" pitchFamily="34" charset="0"/>
                <a:cs typeface="Open Sans" panose="020B0606030504020204" pitchFamily="34" charset="0"/>
              </a:rPr>
              <a:t>no one speaks up</a:t>
            </a:r>
            <a:r>
              <a:rPr lang="en-GB" sz="1400" dirty="0">
                <a:latin typeface="Open Sans" panose="020B0606030504020204" pitchFamily="34" charset="0"/>
                <a:ea typeface="Open Sans" panose="020B0606030504020204" pitchFamily="34" charset="0"/>
                <a:cs typeface="Open Sans" panose="020B0606030504020204" pitchFamily="34" charset="0"/>
              </a:rPr>
              <a:t>.</a:t>
            </a:r>
          </a:p>
          <a:p>
            <a:pPr marL="0" indent="0">
              <a:buNone/>
            </a:pP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sz="1400" dirty="0">
                <a:latin typeface="Open Sans" panose="020B0606030504020204" pitchFamily="34" charset="0"/>
                <a:ea typeface="Open Sans" panose="020B0606030504020204" pitchFamily="34" charset="0"/>
                <a:cs typeface="Open Sans" panose="020B0606030504020204" pitchFamily="34" charset="0"/>
              </a:rPr>
              <a:t>Employee thought:</a:t>
            </a:r>
          </a:p>
          <a:p>
            <a:r>
              <a:rPr lang="en-GR" sz="1400" dirty="0">
                <a:latin typeface="Open Sans" panose="020B0606030504020204" pitchFamily="34" charset="0"/>
                <a:ea typeface="Open Sans" panose="020B0606030504020204" pitchFamily="34" charset="0"/>
                <a:cs typeface="Open Sans" panose="020B0606030504020204" pitchFamily="34" charset="0"/>
              </a:rPr>
              <a:t>«</a:t>
            </a:r>
            <a:r>
              <a:rPr lang="en-GB" sz="1400" dirty="0">
                <a:latin typeface="Open Sans" panose="020B0606030504020204" pitchFamily="34" charset="0"/>
                <a:ea typeface="Open Sans" panose="020B0606030504020204" pitchFamily="34" charset="0"/>
                <a:cs typeface="Open Sans" panose="020B0606030504020204" pitchFamily="34" charset="0"/>
              </a:rPr>
              <a:t>Even if we say something, nothing will change. The decisions have already been made.”</a:t>
            </a:r>
          </a:p>
          <a:p>
            <a:pPr marL="0" indent="0">
              <a:buNone/>
            </a:pP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sz="1400" dirty="0">
                <a:latin typeface="Open Sans" panose="020B0606030504020204" pitchFamily="34" charset="0"/>
                <a:ea typeface="Open Sans" panose="020B0606030504020204" pitchFamily="34" charset="0"/>
                <a:cs typeface="Open Sans" panose="020B0606030504020204" pitchFamily="34" charset="0"/>
              </a:rPr>
              <a:t>Result: Employees passively comply with the change, but problems emerge later in practice, slowing down the performance of the new structure.</a:t>
            </a:r>
          </a:p>
          <a:p>
            <a:pPr marL="0" indent="0">
              <a:buNone/>
            </a:pPr>
            <a:endParaRPr lang="en-GR"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45412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338899" y="918266"/>
            <a:ext cx="529596"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338409" y="643467"/>
            <a:ext cx="315230"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13">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78790" y="643467"/>
            <a:ext cx="8200127"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sp>
        <p:nvSpPr>
          <p:cNvPr id="5" name="Rectangle 1">
            <a:extLst>
              <a:ext uri="{FF2B5EF4-FFF2-40B4-BE49-F238E27FC236}">
                <a16:creationId xmlns:a16="http://schemas.microsoft.com/office/drawing/2014/main" id="{8911F4AF-2B7D-39F8-79FC-953537E80C1C}"/>
              </a:ext>
            </a:extLst>
          </p:cNvPr>
          <p:cNvSpPr>
            <a:spLocks noChangeArrowheads="1"/>
          </p:cNvSpPr>
          <p:nvPr/>
        </p:nvSpPr>
        <p:spPr bwMode="auto">
          <a:xfrm>
            <a:off x="1706563" y="31448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R"/>
          </a:p>
        </p:txBody>
      </p:sp>
      <p:graphicFrame>
        <p:nvGraphicFramePr>
          <p:cNvPr id="4" name="Table 3">
            <a:extLst>
              <a:ext uri="{FF2B5EF4-FFF2-40B4-BE49-F238E27FC236}">
                <a16:creationId xmlns:a16="http://schemas.microsoft.com/office/drawing/2014/main" id="{FA49669A-CA64-8B82-4BEA-474CC731C557}"/>
              </a:ext>
            </a:extLst>
          </p:cNvPr>
          <p:cNvGraphicFramePr>
            <a:graphicFrameLocks noGrp="1"/>
          </p:cNvGraphicFramePr>
          <p:nvPr>
            <p:extLst>
              <p:ext uri="{D42A27DB-BD31-4B8C-83A1-F6EECF244321}">
                <p14:modId xmlns:p14="http://schemas.microsoft.com/office/powerpoint/2010/main" val="4174849411"/>
              </p:ext>
            </p:extLst>
          </p:nvPr>
        </p:nvGraphicFramePr>
        <p:xfrm>
          <a:off x="947683" y="1931924"/>
          <a:ext cx="7248637" cy="2815970"/>
        </p:xfrm>
        <a:graphic>
          <a:graphicData uri="http://schemas.openxmlformats.org/drawingml/2006/table">
            <a:tbl>
              <a:tblPr firstRow="1" firstCol="1" bandRow="1"/>
              <a:tblGrid>
                <a:gridCol w="1480282">
                  <a:extLst>
                    <a:ext uri="{9D8B030D-6E8A-4147-A177-3AD203B41FA5}">
                      <a16:colId xmlns:a16="http://schemas.microsoft.com/office/drawing/2014/main" val="2992519887"/>
                    </a:ext>
                  </a:extLst>
                </a:gridCol>
                <a:gridCol w="3013237">
                  <a:extLst>
                    <a:ext uri="{9D8B030D-6E8A-4147-A177-3AD203B41FA5}">
                      <a16:colId xmlns:a16="http://schemas.microsoft.com/office/drawing/2014/main" val="1149443928"/>
                    </a:ext>
                  </a:extLst>
                </a:gridCol>
                <a:gridCol w="2755118">
                  <a:extLst>
                    <a:ext uri="{9D8B030D-6E8A-4147-A177-3AD203B41FA5}">
                      <a16:colId xmlns:a16="http://schemas.microsoft.com/office/drawing/2014/main" val="3417422056"/>
                    </a:ext>
                  </a:extLst>
                </a:gridCol>
              </a:tblGrid>
              <a:tr h="1946372">
                <a:tc>
                  <a:txBody>
                    <a:bodyPr/>
                    <a:lstStyle/>
                    <a:p>
                      <a:pPr algn="ctr" fontAlgn="t">
                        <a:buNone/>
                      </a:pPr>
                      <a:r>
                        <a:rPr lang="en-US" sz="2300" b="1" i="0" u="none" strike="noStrike">
                          <a:solidFill>
                            <a:srgbClr val="FFFFFF"/>
                          </a:solidFill>
                          <a:effectLst/>
                          <a:latin typeface="Arial" panose="020B0604020202020204" pitchFamily="34" charset="0"/>
                          <a:ea typeface="Arial" panose="020B0604020202020204" pitchFamily="34" charset="0"/>
                        </a:rPr>
                        <a:t>A</a:t>
                      </a:r>
                      <a:endParaRPr lang="en-US" sz="3200" b="0" i="0" u="none" strike="noStrike">
                        <a:effectLst/>
                        <a:latin typeface="Arial" panose="020B0604020202020204" pitchFamily="34" charset="0"/>
                      </a:endParaRPr>
                    </a:p>
                  </a:txBody>
                  <a:tcPr marL="113584" marR="113584" marT="113584" marB="113584">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1F4E79"/>
                    </a:solidFill>
                  </a:tcPr>
                </a:tc>
                <a:tc gridSpan="2">
                  <a:txBody>
                    <a:bodyPr/>
                    <a:lstStyle/>
                    <a:p>
                      <a:pPr algn="l" fontAlgn="t">
                        <a:buNone/>
                      </a:pPr>
                      <a:r>
                        <a:rPr lang="en-US" sz="1900" b="0" i="1" u="none" strike="noStrike">
                          <a:solidFill>
                            <a:srgbClr val="000000"/>
                          </a:solidFill>
                          <a:effectLst/>
                          <a:latin typeface="Arial" panose="020B0604020202020204" pitchFamily="34" charset="0"/>
                          <a:ea typeface="Arial" panose="020B0604020202020204" pitchFamily="34" charset="0"/>
                        </a:rPr>
                        <a:t>Marta has noticed that the new expense reporting process has a systematic error causing double-billing. She mentioned it to a colleague who seem to be involved and knew about it. During the all-hands meeting, the CFO asks if anyone has spotted issues with the rollout. Marta stays silent.</a:t>
                      </a:r>
                      <a:endParaRPr lang="en-US" sz="3200" b="0" i="0" u="none" strike="noStrike">
                        <a:effectLst/>
                        <a:latin typeface="Arial" panose="020B0604020202020204" pitchFamily="34" charset="0"/>
                      </a:endParaRPr>
                    </a:p>
                  </a:txBody>
                  <a:tcPr marL="163561" marR="163561" marT="81780" marB="81780">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D6E4F0"/>
                    </a:solidFill>
                  </a:tcPr>
                </a:tc>
                <a:tc hMerge="1">
                  <a:txBody>
                    <a:bodyPr/>
                    <a:lstStyle/>
                    <a:p>
                      <a:endParaRPr lang="en-GR"/>
                    </a:p>
                  </a:txBody>
                  <a:tcPr/>
                </a:tc>
                <a:extLst>
                  <a:ext uri="{0D108BD9-81ED-4DB2-BD59-A6C34878D82A}">
                    <a16:rowId xmlns:a16="http://schemas.microsoft.com/office/drawing/2014/main" val="3729128694"/>
                  </a:ext>
                </a:extLst>
              </a:tr>
              <a:tr h="869598">
                <a:tc gridSpan="2">
                  <a:txBody>
                    <a:bodyPr/>
                    <a:lstStyle/>
                    <a:p>
                      <a:pPr algn="l" fontAlgn="t">
                        <a:spcAft>
                          <a:spcPts val="300"/>
                        </a:spcAft>
                        <a:buNone/>
                      </a:pPr>
                      <a:r>
                        <a:rPr lang="en-US" sz="1900" b="1" i="0" u="none" strike="noStrike">
                          <a:solidFill>
                            <a:srgbClr val="000000"/>
                          </a:solidFill>
                          <a:effectLst/>
                          <a:latin typeface="Arial" panose="020B0604020202020204" pitchFamily="34" charset="0"/>
                          <a:ea typeface="Arial" panose="020B0604020202020204" pitchFamily="34" charset="0"/>
                        </a:rPr>
                        <a:t>Type of silence:</a:t>
                      </a:r>
                      <a:endParaRPr lang="en-US" sz="3200" b="0" i="0" u="none" strike="noStrike">
                        <a:effectLst/>
                        <a:latin typeface="Arial" panose="020B0604020202020204" pitchFamily="34" charset="0"/>
                      </a:endParaRPr>
                    </a:p>
                    <a:p>
                      <a:pPr algn="l" fontAlgn="t">
                        <a:buNone/>
                      </a:pPr>
                      <a:r>
                        <a:rPr lang="en-US" sz="1900" b="0" i="0" u="none" strike="noStrike">
                          <a:solidFill>
                            <a:srgbClr val="000000"/>
                          </a:solidFill>
                          <a:effectLst/>
                          <a:latin typeface="Arial" panose="020B0604020202020204" pitchFamily="34" charset="0"/>
                          <a:ea typeface="Arial" panose="020B0604020202020204" pitchFamily="34" charset="0"/>
                        </a:rPr>
                        <a:t> </a:t>
                      </a:r>
                      <a:endParaRPr lang="en-US" sz="3200" b="0" i="0" u="none" strike="noStrike">
                        <a:effectLst/>
                        <a:latin typeface="Arial" panose="020B0604020202020204" pitchFamily="34" charset="0"/>
                      </a:endParaRPr>
                    </a:p>
                  </a:txBody>
                  <a:tcPr marL="163561" marR="163561" marT="81780" marB="81780">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2F2F2"/>
                    </a:solidFill>
                  </a:tcPr>
                </a:tc>
                <a:tc hMerge="1">
                  <a:txBody>
                    <a:bodyPr/>
                    <a:lstStyle/>
                    <a:p>
                      <a:endParaRPr lang="en-GR"/>
                    </a:p>
                  </a:txBody>
                  <a:tcPr/>
                </a:tc>
                <a:tc>
                  <a:txBody>
                    <a:bodyPr/>
                    <a:lstStyle/>
                    <a:p>
                      <a:pPr algn="l" fontAlgn="t">
                        <a:buNone/>
                      </a:pPr>
                      <a:r>
                        <a:rPr lang="en-US" sz="2000" b="0" i="0" u="none" strike="noStrike">
                          <a:effectLst/>
                          <a:latin typeface="Arial" panose="020B0604020202020204" pitchFamily="34" charset="0"/>
                          <a:ea typeface="Arial" panose="020B0604020202020204" pitchFamily="34" charset="0"/>
                        </a:rPr>
                        <a:t> </a:t>
                      </a:r>
                      <a:endParaRPr lang="en-US" sz="3200" b="0" i="0" u="none" strike="noStrike">
                        <a:effectLst/>
                        <a:latin typeface="Arial" panose="020B0604020202020204" pitchFamily="34" charset="0"/>
                      </a:endParaRPr>
                    </a:p>
                  </a:txBody>
                  <a:tcPr marL="159017" marR="159017" marT="113584" marB="159017">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719338600"/>
                  </a:ext>
                </a:extLst>
              </a:tr>
            </a:tbl>
          </a:graphicData>
        </a:graphic>
      </p:graphicFrame>
    </p:spTree>
    <p:extLst>
      <p:ext uri="{BB962C8B-B14F-4D97-AF65-F5344CB8AC3E}">
        <p14:creationId xmlns:p14="http://schemas.microsoft.com/office/powerpoint/2010/main" val="23803641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338899" y="918266"/>
            <a:ext cx="529596"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338409" y="643467"/>
            <a:ext cx="315230"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13">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78790" y="643467"/>
            <a:ext cx="8200127"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graphicFrame>
        <p:nvGraphicFramePr>
          <p:cNvPr id="5" name="Table 4">
            <a:extLst>
              <a:ext uri="{FF2B5EF4-FFF2-40B4-BE49-F238E27FC236}">
                <a16:creationId xmlns:a16="http://schemas.microsoft.com/office/drawing/2014/main" id="{5BCBF715-5C7A-600E-EFD7-B3287F4A51FA}"/>
              </a:ext>
            </a:extLst>
          </p:cNvPr>
          <p:cNvGraphicFramePr>
            <a:graphicFrameLocks noGrp="1"/>
          </p:cNvGraphicFramePr>
          <p:nvPr>
            <p:extLst>
              <p:ext uri="{D42A27DB-BD31-4B8C-83A1-F6EECF244321}">
                <p14:modId xmlns:p14="http://schemas.microsoft.com/office/powerpoint/2010/main" val="1658821362"/>
              </p:ext>
            </p:extLst>
          </p:nvPr>
        </p:nvGraphicFramePr>
        <p:xfrm>
          <a:off x="947683" y="1991726"/>
          <a:ext cx="7248636" cy="2696366"/>
        </p:xfrm>
        <a:graphic>
          <a:graphicData uri="http://schemas.openxmlformats.org/drawingml/2006/table">
            <a:tbl>
              <a:tblPr firstRow="1" firstCol="1" bandRow="1">
                <a:tableStyleId>{5C22544A-7EE6-4342-B048-85BDC9FD1C3A}</a:tableStyleId>
              </a:tblPr>
              <a:tblGrid>
                <a:gridCol w="1400202">
                  <a:extLst>
                    <a:ext uri="{9D8B030D-6E8A-4147-A177-3AD203B41FA5}">
                      <a16:colId xmlns:a16="http://schemas.microsoft.com/office/drawing/2014/main" val="4057117175"/>
                    </a:ext>
                  </a:extLst>
                </a:gridCol>
                <a:gridCol w="3023098">
                  <a:extLst>
                    <a:ext uri="{9D8B030D-6E8A-4147-A177-3AD203B41FA5}">
                      <a16:colId xmlns:a16="http://schemas.microsoft.com/office/drawing/2014/main" val="2867919749"/>
                    </a:ext>
                  </a:extLst>
                </a:gridCol>
                <a:gridCol w="2825336">
                  <a:extLst>
                    <a:ext uri="{9D8B030D-6E8A-4147-A177-3AD203B41FA5}">
                      <a16:colId xmlns:a16="http://schemas.microsoft.com/office/drawing/2014/main" val="3413689105"/>
                    </a:ext>
                  </a:extLst>
                </a:gridCol>
              </a:tblGrid>
              <a:tr h="1719908">
                <a:tc>
                  <a:txBody>
                    <a:bodyPr/>
                    <a:lstStyle/>
                    <a:p>
                      <a:pPr algn="ctr">
                        <a:buNone/>
                      </a:pPr>
                      <a:r>
                        <a:rPr lang="en-GR" sz="2300">
                          <a:effectLst/>
                        </a:rPr>
                        <a:t>B</a:t>
                      </a:r>
                      <a:endParaRPr lang="en-GR" sz="2000">
                        <a:effectLst/>
                        <a:latin typeface="Arial" panose="020B0604020202020204" pitchFamily="34" charset="0"/>
                        <a:ea typeface="Arial" panose="020B0604020202020204" pitchFamily="34" charset="0"/>
                      </a:endParaRPr>
                    </a:p>
                  </a:txBody>
                  <a:tcPr marL="113331" marR="113331" marT="113331" marB="113331"/>
                </a:tc>
                <a:tc gridSpan="2">
                  <a:txBody>
                    <a:bodyPr/>
                    <a:lstStyle/>
                    <a:p>
                      <a:pPr>
                        <a:buNone/>
                      </a:pPr>
                      <a:r>
                        <a:rPr lang="en-GR" sz="1900">
                          <a:effectLst/>
                        </a:rPr>
                        <a:t>Carlos has worked at the company for 11 years. Every year, the engagement survey asks for ideas to improve cross-team communication. Every year, nothing changes. This year, Carlos skips most of the open-ended questions.</a:t>
                      </a:r>
                      <a:endParaRPr lang="en-GR" sz="2000">
                        <a:effectLst/>
                        <a:latin typeface="Arial" panose="020B0604020202020204" pitchFamily="34" charset="0"/>
                        <a:ea typeface="Arial" panose="020B0604020202020204" pitchFamily="34" charset="0"/>
                      </a:endParaRPr>
                    </a:p>
                  </a:txBody>
                  <a:tcPr marL="181329" marR="181329" marT="113331" marB="113331"/>
                </a:tc>
                <a:tc hMerge="1">
                  <a:txBody>
                    <a:bodyPr/>
                    <a:lstStyle/>
                    <a:p>
                      <a:endParaRPr lang="en-GR"/>
                    </a:p>
                  </a:txBody>
                  <a:tcPr/>
                </a:tc>
                <a:extLst>
                  <a:ext uri="{0D108BD9-81ED-4DB2-BD59-A6C34878D82A}">
                    <a16:rowId xmlns:a16="http://schemas.microsoft.com/office/drawing/2014/main" val="783901690"/>
                  </a:ext>
                </a:extLst>
              </a:tr>
              <a:tr h="976458">
                <a:tc gridSpan="2">
                  <a:txBody>
                    <a:bodyPr/>
                    <a:lstStyle/>
                    <a:p>
                      <a:pPr>
                        <a:spcAft>
                          <a:spcPts val="300"/>
                        </a:spcAft>
                        <a:buNone/>
                      </a:pPr>
                      <a:r>
                        <a:rPr lang="en-GR" sz="1900">
                          <a:effectLst/>
                        </a:rPr>
                        <a:t>Type of silence:</a:t>
                      </a:r>
                      <a:endParaRPr lang="en-GR" sz="2000">
                        <a:effectLst/>
                      </a:endParaRPr>
                    </a:p>
                    <a:p>
                      <a:pPr>
                        <a:buNone/>
                      </a:pPr>
                      <a:r>
                        <a:rPr lang="en-GR" sz="1900">
                          <a:effectLst/>
                        </a:rPr>
                        <a:t> </a:t>
                      </a:r>
                      <a:endParaRPr lang="en-GR" sz="2000">
                        <a:effectLst/>
                        <a:latin typeface="Arial" panose="020B0604020202020204" pitchFamily="34" charset="0"/>
                        <a:ea typeface="Arial" panose="020B0604020202020204" pitchFamily="34" charset="0"/>
                      </a:endParaRPr>
                    </a:p>
                  </a:txBody>
                  <a:tcPr marL="158663" marR="158663" marT="113331" marB="158663"/>
                </a:tc>
                <a:tc hMerge="1">
                  <a:txBody>
                    <a:bodyPr/>
                    <a:lstStyle/>
                    <a:p>
                      <a:endParaRPr lang="en-GR"/>
                    </a:p>
                  </a:txBody>
                  <a:tcPr/>
                </a:tc>
                <a:tc>
                  <a:txBody>
                    <a:bodyPr/>
                    <a:lstStyle/>
                    <a:p>
                      <a:pPr>
                        <a:buNone/>
                      </a:pPr>
                      <a:r>
                        <a:rPr lang="en-GR" sz="2000" dirty="0">
                          <a:effectLst/>
                        </a:rPr>
                        <a:t> </a:t>
                      </a:r>
                      <a:endParaRPr lang="en-GR" sz="2000" dirty="0">
                        <a:effectLst/>
                        <a:latin typeface="Arial" panose="020B0604020202020204" pitchFamily="34" charset="0"/>
                        <a:ea typeface="Arial" panose="020B0604020202020204" pitchFamily="34" charset="0"/>
                      </a:endParaRPr>
                    </a:p>
                  </a:txBody>
                  <a:tcPr marL="158663" marR="158663" marT="113331" marB="158663"/>
                </a:tc>
                <a:extLst>
                  <a:ext uri="{0D108BD9-81ED-4DB2-BD59-A6C34878D82A}">
                    <a16:rowId xmlns:a16="http://schemas.microsoft.com/office/drawing/2014/main" val="4147466307"/>
                  </a:ext>
                </a:extLst>
              </a:tr>
            </a:tbl>
          </a:graphicData>
        </a:graphic>
      </p:graphicFrame>
    </p:spTree>
    <p:extLst>
      <p:ext uri="{BB962C8B-B14F-4D97-AF65-F5344CB8AC3E}">
        <p14:creationId xmlns:p14="http://schemas.microsoft.com/office/powerpoint/2010/main" val="2746851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338899" y="918266"/>
            <a:ext cx="529596"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338409" y="643467"/>
            <a:ext cx="315230"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Rectangle 11">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78790" y="643467"/>
            <a:ext cx="8200127"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graphicFrame>
        <p:nvGraphicFramePr>
          <p:cNvPr id="3" name="Table 2">
            <a:extLst>
              <a:ext uri="{FF2B5EF4-FFF2-40B4-BE49-F238E27FC236}">
                <a16:creationId xmlns:a16="http://schemas.microsoft.com/office/drawing/2014/main" id="{4BD069BF-A2BB-E10A-A57C-F646662785A1}"/>
              </a:ext>
            </a:extLst>
          </p:cNvPr>
          <p:cNvGraphicFramePr>
            <a:graphicFrameLocks noGrp="1"/>
          </p:cNvGraphicFramePr>
          <p:nvPr>
            <p:extLst>
              <p:ext uri="{D42A27DB-BD31-4B8C-83A1-F6EECF244321}">
                <p14:modId xmlns:p14="http://schemas.microsoft.com/office/powerpoint/2010/main" val="628989028"/>
              </p:ext>
            </p:extLst>
          </p:nvPr>
        </p:nvGraphicFramePr>
        <p:xfrm>
          <a:off x="947683" y="1999584"/>
          <a:ext cx="7248636" cy="2680650"/>
        </p:xfrm>
        <a:graphic>
          <a:graphicData uri="http://schemas.openxmlformats.org/drawingml/2006/table">
            <a:tbl>
              <a:tblPr firstRow="1" firstCol="1" bandRow="1">
                <a:tableStyleId>{69012ECD-51FC-41F1-AA8D-1B2483CD663E}</a:tableStyleId>
              </a:tblPr>
              <a:tblGrid>
                <a:gridCol w="1400490">
                  <a:extLst>
                    <a:ext uri="{9D8B030D-6E8A-4147-A177-3AD203B41FA5}">
                      <a16:colId xmlns:a16="http://schemas.microsoft.com/office/drawing/2014/main" val="146797979"/>
                    </a:ext>
                  </a:extLst>
                </a:gridCol>
                <a:gridCol w="3018153">
                  <a:extLst>
                    <a:ext uri="{9D8B030D-6E8A-4147-A177-3AD203B41FA5}">
                      <a16:colId xmlns:a16="http://schemas.microsoft.com/office/drawing/2014/main" val="43480212"/>
                    </a:ext>
                  </a:extLst>
                </a:gridCol>
                <a:gridCol w="2829993">
                  <a:extLst>
                    <a:ext uri="{9D8B030D-6E8A-4147-A177-3AD203B41FA5}">
                      <a16:colId xmlns:a16="http://schemas.microsoft.com/office/drawing/2014/main" val="4006445996"/>
                    </a:ext>
                  </a:extLst>
                </a:gridCol>
              </a:tblGrid>
              <a:tr h="1709883">
                <a:tc>
                  <a:txBody>
                    <a:bodyPr/>
                    <a:lstStyle/>
                    <a:p>
                      <a:pPr algn="ctr">
                        <a:buNone/>
                      </a:pPr>
                      <a:r>
                        <a:rPr lang="en-GR" sz="2300">
                          <a:effectLst/>
                        </a:rPr>
                        <a:t>C</a:t>
                      </a:r>
                      <a:endParaRPr lang="en-GR" sz="2000">
                        <a:effectLst/>
                        <a:latin typeface="Arial" panose="020B0604020202020204" pitchFamily="34" charset="0"/>
                        <a:ea typeface="Arial" panose="020B0604020202020204" pitchFamily="34" charset="0"/>
                      </a:endParaRPr>
                    </a:p>
                  </a:txBody>
                  <a:tcPr marL="112670" marR="112670" marT="112670" marB="112670"/>
                </a:tc>
                <a:tc gridSpan="2">
                  <a:txBody>
                    <a:bodyPr/>
                    <a:lstStyle/>
                    <a:p>
                      <a:pPr>
                        <a:buNone/>
                      </a:pPr>
                      <a:r>
                        <a:rPr lang="en-GR" sz="1900">
                          <a:effectLst/>
                        </a:rPr>
                        <a:t>Yuki knows that her colleague Dimitri has been making calculation errors in client reports. She decides not to flag this to their manager because Dmitri is going through a difficult personal situation and she does not want to create problems for him.</a:t>
                      </a:r>
                      <a:endParaRPr lang="en-GR" sz="2000">
                        <a:effectLst/>
                        <a:latin typeface="Arial" panose="020B0604020202020204" pitchFamily="34" charset="0"/>
                        <a:ea typeface="Arial" panose="020B0604020202020204" pitchFamily="34" charset="0"/>
                      </a:endParaRPr>
                    </a:p>
                  </a:txBody>
                  <a:tcPr marL="180272" marR="180272" marT="112670" marB="112670"/>
                </a:tc>
                <a:tc hMerge="1">
                  <a:txBody>
                    <a:bodyPr/>
                    <a:lstStyle/>
                    <a:p>
                      <a:endParaRPr lang="en-GR"/>
                    </a:p>
                  </a:txBody>
                  <a:tcPr/>
                </a:tc>
                <a:extLst>
                  <a:ext uri="{0D108BD9-81ED-4DB2-BD59-A6C34878D82A}">
                    <a16:rowId xmlns:a16="http://schemas.microsoft.com/office/drawing/2014/main" val="145031334"/>
                  </a:ext>
                </a:extLst>
              </a:tr>
              <a:tr h="970767">
                <a:tc gridSpan="2">
                  <a:txBody>
                    <a:bodyPr/>
                    <a:lstStyle/>
                    <a:p>
                      <a:pPr>
                        <a:spcAft>
                          <a:spcPts val="300"/>
                        </a:spcAft>
                        <a:buNone/>
                      </a:pPr>
                      <a:r>
                        <a:rPr lang="en-GR" sz="1900">
                          <a:effectLst/>
                        </a:rPr>
                        <a:t>Type of silence:</a:t>
                      </a:r>
                      <a:endParaRPr lang="en-GR" sz="2000">
                        <a:effectLst/>
                      </a:endParaRPr>
                    </a:p>
                    <a:p>
                      <a:pPr>
                        <a:buNone/>
                      </a:pPr>
                      <a:r>
                        <a:rPr lang="en-GR" sz="1900">
                          <a:effectLst/>
                        </a:rPr>
                        <a:t> </a:t>
                      </a:r>
                      <a:endParaRPr lang="en-GR" sz="2000">
                        <a:effectLst/>
                        <a:latin typeface="Arial" panose="020B0604020202020204" pitchFamily="34" charset="0"/>
                        <a:ea typeface="Arial" panose="020B0604020202020204" pitchFamily="34" charset="0"/>
                      </a:endParaRPr>
                    </a:p>
                  </a:txBody>
                  <a:tcPr marL="157738" marR="157738" marT="112670" marB="157738"/>
                </a:tc>
                <a:tc hMerge="1">
                  <a:txBody>
                    <a:bodyPr/>
                    <a:lstStyle/>
                    <a:p>
                      <a:endParaRPr lang="en-GR"/>
                    </a:p>
                  </a:txBody>
                  <a:tcPr/>
                </a:tc>
                <a:tc>
                  <a:txBody>
                    <a:bodyPr/>
                    <a:lstStyle/>
                    <a:p>
                      <a:pPr>
                        <a:buNone/>
                      </a:pPr>
                      <a:r>
                        <a:rPr lang="en-GR" sz="2000" dirty="0">
                          <a:effectLst/>
                        </a:rPr>
                        <a:t> </a:t>
                      </a:r>
                      <a:endParaRPr lang="en-GR" sz="2000" dirty="0">
                        <a:effectLst/>
                        <a:latin typeface="Arial" panose="020B0604020202020204" pitchFamily="34" charset="0"/>
                        <a:ea typeface="Arial" panose="020B0604020202020204" pitchFamily="34" charset="0"/>
                      </a:endParaRPr>
                    </a:p>
                  </a:txBody>
                  <a:tcPr marL="157738" marR="157738" marT="112670" marB="157738"/>
                </a:tc>
                <a:extLst>
                  <a:ext uri="{0D108BD9-81ED-4DB2-BD59-A6C34878D82A}">
                    <a16:rowId xmlns:a16="http://schemas.microsoft.com/office/drawing/2014/main" val="2981872183"/>
                  </a:ext>
                </a:extLst>
              </a:tr>
            </a:tbl>
          </a:graphicData>
        </a:graphic>
      </p:graphicFrame>
    </p:spTree>
    <p:extLst>
      <p:ext uri="{BB962C8B-B14F-4D97-AF65-F5344CB8AC3E}">
        <p14:creationId xmlns:p14="http://schemas.microsoft.com/office/powerpoint/2010/main" val="376924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E78B2-264A-777F-A1F9-2F3F8BCFFF7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4883950-01EB-DBB4-7C07-34B5694888DF}"/>
              </a:ext>
            </a:extLst>
          </p:cNvPr>
          <p:cNvSpPr>
            <a:spLocks noGrp="1" noRot="1" noMove="1" noResize="1" noEditPoints="1" noAdjustHandles="1" noChangeArrowheads="1" noChangeShapeType="1"/>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2" descr="Athens University of Economics and Business">
            <a:extLst>
              <a:ext uri="{FF2B5EF4-FFF2-40B4-BE49-F238E27FC236}">
                <a16:creationId xmlns:a16="http://schemas.microsoft.com/office/drawing/2014/main" id="{36AD382F-A9A6-D3AA-A9BA-C37EFAA3E82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932BA07-B687-247B-DAF9-C307539D9125}"/>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6E32952C-0B65-9423-0C3D-93ABE95C99FF}"/>
              </a:ext>
            </a:extLst>
          </p:cNvPr>
          <p:cNvSpPr txBox="1">
            <a:spLocks noGrp="1" noRot="1" noMove="1" noResize="1" noEditPoints="1" noAdjustHandles="1" noChangeArrowheads="1" noChangeShapeType="1"/>
          </p:cNvSpPr>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sz="3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6" name="Content Placeholder 2">
            <a:extLst>
              <a:ext uri="{FF2B5EF4-FFF2-40B4-BE49-F238E27FC236}">
                <a16:creationId xmlns:a16="http://schemas.microsoft.com/office/drawing/2014/main" id="{768BE99B-3535-CAAE-F787-8F0137BD2326}"/>
              </a:ext>
            </a:extLst>
          </p:cNvPr>
          <p:cNvSpPr txBox="1">
            <a:spLocks/>
          </p:cNvSpPr>
          <p:nvPr/>
        </p:nvSpPr>
        <p:spPr>
          <a:xfrm>
            <a:off x="397742" y="549233"/>
            <a:ext cx="8348516" cy="1389604"/>
          </a:xfrm>
          <a:prstGeom prst="rect">
            <a:avLst/>
          </a:prstGeom>
        </p:spPr>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GB" sz="2800" dirty="0">
                <a:latin typeface="Open Sans" panose="020B0606030504020204" pitchFamily="34" charset="0"/>
                <a:ea typeface="Open Sans" panose="020B0606030504020204" pitchFamily="34" charset="0"/>
                <a:cs typeface="Open Sans" panose="020B0606030504020204" pitchFamily="34" charset="0"/>
              </a:rPr>
              <a:t> Silence is a barrier to change</a:t>
            </a:r>
            <a:endParaRPr lang="en-GR"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B4CECB18-0EF1-E9D5-AA7B-518B02297852}"/>
              </a:ext>
            </a:extLst>
          </p:cNvPr>
          <p:cNvSpPr txBox="1"/>
          <p:nvPr/>
        </p:nvSpPr>
        <p:spPr>
          <a:xfrm>
            <a:off x="2264980" y="1617470"/>
            <a:ext cx="4614040" cy="338554"/>
          </a:xfrm>
          <a:prstGeom prst="rect">
            <a:avLst/>
          </a:prstGeom>
          <a:noFill/>
        </p:spPr>
        <p:txBody>
          <a:bodyPr wrap="square">
            <a:spAutoFit/>
          </a:bodyPr>
          <a:lstStyle/>
          <a:p>
            <a:pPr algn="ctr"/>
            <a:r>
              <a:rPr lang="en-GB" sz="1600" dirty="0">
                <a:latin typeface="Open Sans" panose="020B0606030504020204" pitchFamily="34" charset="0"/>
                <a:ea typeface="Open Sans" panose="020B0606030504020204" pitchFamily="34" charset="0"/>
                <a:cs typeface="Open Sans" panose="020B0606030504020204" pitchFamily="34" charset="0"/>
              </a:rPr>
              <a:t>Why it is a barrier to change:</a:t>
            </a:r>
          </a:p>
        </p:txBody>
      </p:sp>
      <p:grpSp>
        <p:nvGrpSpPr>
          <p:cNvPr id="55" name="Group 54">
            <a:extLst>
              <a:ext uri="{FF2B5EF4-FFF2-40B4-BE49-F238E27FC236}">
                <a16:creationId xmlns:a16="http://schemas.microsoft.com/office/drawing/2014/main" id="{0A3394AC-D765-3EC2-2ECD-F1D71063CB0F}"/>
              </a:ext>
            </a:extLst>
          </p:cNvPr>
          <p:cNvGrpSpPr/>
          <p:nvPr/>
        </p:nvGrpSpPr>
        <p:grpSpPr>
          <a:xfrm>
            <a:off x="1081627" y="2366809"/>
            <a:ext cx="6980747" cy="3556535"/>
            <a:chOff x="1080828" y="2366809"/>
            <a:chExt cx="6980747" cy="3556535"/>
          </a:xfrm>
        </p:grpSpPr>
        <p:sp>
          <p:nvSpPr>
            <p:cNvPr id="4" name="Freeform: Shape 68">
              <a:extLst>
                <a:ext uri="{FF2B5EF4-FFF2-40B4-BE49-F238E27FC236}">
                  <a16:creationId xmlns:a16="http://schemas.microsoft.com/office/drawing/2014/main" id="{9022F8B2-89F3-7EBC-B259-88798E40CD96}"/>
                </a:ext>
              </a:extLst>
            </p:cNvPr>
            <p:cNvSpPr/>
            <p:nvPr/>
          </p:nvSpPr>
          <p:spPr>
            <a:xfrm>
              <a:off x="1091228" y="4940279"/>
              <a:ext cx="6967158" cy="903218"/>
            </a:xfrm>
            <a:custGeom>
              <a:avLst/>
              <a:gdLst/>
              <a:ahLst/>
              <a:cxnLst>
                <a:cxn ang="3cd4">
                  <a:pos x="hc" y="t"/>
                </a:cxn>
                <a:cxn ang="cd2">
                  <a:pos x="l" y="vc"/>
                </a:cxn>
                <a:cxn ang="cd4">
                  <a:pos x="hc" y="b"/>
                </a:cxn>
                <a:cxn ang="0">
                  <a:pos x="r" y="vc"/>
                </a:cxn>
              </a:cxnLst>
              <a:rect l="l" t="t" r="r" b="b"/>
              <a:pathLst>
                <a:path w="14869" h="1915">
                  <a:moveTo>
                    <a:pt x="14850" y="69"/>
                  </a:moveTo>
                  <a:cubicBezTo>
                    <a:pt x="14812" y="9"/>
                    <a:pt x="14726" y="-23"/>
                    <a:pt x="14662" y="19"/>
                  </a:cubicBezTo>
                  <a:cubicBezTo>
                    <a:pt x="14637" y="35"/>
                    <a:pt x="14612" y="51"/>
                    <a:pt x="14588" y="65"/>
                  </a:cubicBezTo>
                  <a:cubicBezTo>
                    <a:pt x="14514" y="109"/>
                    <a:pt x="14440" y="151"/>
                    <a:pt x="14365" y="191"/>
                  </a:cubicBezTo>
                  <a:cubicBezTo>
                    <a:pt x="14245" y="256"/>
                    <a:pt x="14122" y="317"/>
                    <a:pt x="13998" y="375"/>
                  </a:cubicBezTo>
                  <a:cubicBezTo>
                    <a:pt x="13919" y="413"/>
                    <a:pt x="13839" y="449"/>
                    <a:pt x="13759" y="484"/>
                  </a:cubicBezTo>
                  <a:cubicBezTo>
                    <a:pt x="13717" y="503"/>
                    <a:pt x="13674" y="521"/>
                    <a:pt x="13632" y="539"/>
                  </a:cubicBezTo>
                  <a:cubicBezTo>
                    <a:pt x="13629" y="541"/>
                    <a:pt x="13626" y="542"/>
                    <a:pt x="13623" y="543"/>
                  </a:cubicBezTo>
                  <a:cubicBezTo>
                    <a:pt x="13611" y="548"/>
                    <a:pt x="13598" y="553"/>
                    <a:pt x="13587" y="558"/>
                  </a:cubicBezTo>
                  <a:cubicBezTo>
                    <a:pt x="13561" y="568"/>
                    <a:pt x="13537" y="579"/>
                    <a:pt x="13513" y="588"/>
                  </a:cubicBezTo>
                  <a:cubicBezTo>
                    <a:pt x="13297" y="676"/>
                    <a:pt x="13079" y="757"/>
                    <a:pt x="12858" y="832"/>
                  </a:cubicBezTo>
                  <a:cubicBezTo>
                    <a:pt x="12595" y="921"/>
                    <a:pt x="12329" y="1002"/>
                    <a:pt x="12060" y="1075"/>
                  </a:cubicBezTo>
                  <a:cubicBezTo>
                    <a:pt x="11752" y="1160"/>
                    <a:pt x="11441" y="1233"/>
                    <a:pt x="11127" y="1298"/>
                  </a:cubicBezTo>
                  <a:cubicBezTo>
                    <a:pt x="10771" y="1370"/>
                    <a:pt x="10413" y="1431"/>
                    <a:pt x="10052" y="1481"/>
                  </a:cubicBezTo>
                  <a:cubicBezTo>
                    <a:pt x="10042" y="1482"/>
                    <a:pt x="10023" y="1484"/>
                    <a:pt x="10038" y="1482"/>
                  </a:cubicBezTo>
                  <a:cubicBezTo>
                    <a:pt x="10029" y="1483"/>
                    <a:pt x="10019" y="1485"/>
                    <a:pt x="10010" y="1486"/>
                  </a:cubicBezTo>
                  <a:cubicBezTo>
                    <a:pt x="9985" y="1489"/>
                    <a:pt x="9961" y="1492"/>
                    <a:pt x="9936" y="1496"/>
                  </a:cubicBezTo>
                  <a:cubicBezTo>
                    <a:pt x="9888" y="1502"/>
                    <a:pt x="9840" y="1507"/>
                    <a:pt x="9792" y="1513"/>
                  </a:cubicBezTo>
                  <a:cubicBezTo>
                    <a:pt x="9691" y="1525"/>
                    <a:pt x="9592" y="1536"/>
                    <a:pt x="9491" y="1546"/>
                  </a:cubicBezTo>
                  <a:cubicBezTo>
                    <a:pt x="9285" y="1567"/>
                    <a:pt x="9080" y="1585"/>
                    <a:pt x="8872" y="1598"/>
                  </a:cubicBezTo>
                  <a:cubicBezTo>
                    <a:pt x="8489" y="1624"/>
                    <a:pt x="8105" y="1637"/>
                    <a:pt x="7721" y="1639"/>
                  </a:cubicBezTo>
                  <a:cubicBezTo>
                    <a:pt x="7710" y="1637"/>
                    <a:pt x="7699" y="1635"/>
                    <a:pt x="7687" y="1635"/>
                  </a:cubicBezTo>
                  <a:cubicBezTo>
                    <a:pt x="7602" y="1637"/>
                    <a:pt x="7516" y="1638"/>
                    <a:pt x="7431" y="1639"/>
                  </a:cubicBezTo>
                  <a:cubicBezTo>
                    <a:pt x="7348" y="1638"/>
                    <a:pt x="7265" y="1637"/>
                    <a:pt x="7182" y="1635"/>
                  </a:cubicBezTo>
                  <a:cubicBezTo>
                    <a:pt x="7170" y="1635"/>
                    <a:pt x="7159" y="1637"/>
                    <a:pt x="7149" y="1639"/>
                  </a:cubicBezTo>
                  <a:cubicBezTo>
                    <a:pt x="6871" y="1638"/>
                    <a:pt x="6593" y="1630"/>
                    <a:pt x="6315" y="1617"/>
                  </a:cubicBezTo>
                  <a:cubicBezTo>
                    <a:pt x="5899" y="1596"/>
                    <a:pt x="5484" y="1562"/>
                    <a:pt x="5070" y="1512"/>
                  </a:cubicBezTo>
                  <a:cubicBezTo>
                    <a:pt x="5022" y="1507"/>
                    <a:pt x="4974" y="1501"/>
                    <a:pt x="4926" y="1495"/>
                  </a:cubicBezTo>
                  <a:cubicBezTo>
                    <a:pt x="4903" y="1492"/>
                    <a:pt x="4880" y="1489"/>
                    <a:pt x="4857" y="1486"/>
                  </a:cubicBezTo>
                  <a:cubicBezTo>
                    <a:pt x="4846" y="1484"/>
                    <a:pt x="4835" y="1483"/>
                    <a:pt x="4824" y="1482"/>
                  </a:cubicBezTo>
                  <a:cubicBezTo>
                    <a:pt x="4854" y="1485"/>
                    <a:pt x="4813" y="1480"/>
                    <a:pt x="4804" y="1479"/>
                  </a:cubicBezTo>
                  <a:cubicBezTo>
                    <a:pt x="4711" y="1466"/>
                    <a:pt x="4619" y="1453"/>
                    <a:pt x="4527" y="1438"/>
                  </a:cubicBezTo>
                  <a:cubicBezTo>
                    <a:pt x="4348" y="1411"/>
                    <a:pt x="4169" y="1380"/>
                    <a:pt x="3992" y="1347"/>
                  </a:cubicBezTo>
                  <a:cubicBezTo>
                    <a:pt x="3666" y="1286"/>
                    <a:pt x="3342" y="1214"/>
                    <a:pt x="3021" y="1132"/>
                  </a:cubicBezTo>
                  <a:cubicBezTo>
                    <a:pt x="2742" y="1060"/>
                    <a:pt x="2466" y="981"/>
                    <a:pt x="2192" y="892"/>
                  </a:cubicBezTo>
                  <a:cubicBezTo>
                    <a:pt x="1960" y="817"/>
                    <a:pt x="1729" y="735"/>
                    <a:pt x="1500" y="646"/>
                  </a:cubicBezTo>
                  <a:cubicBezTo>
                    <a:pt x="1451" y="627"/>
                    <a:pt x="1401" y="607"/>
                    <a:pt x="1352" y="587"/>
                  </a:cubicBezTo>
                  <a:cubicBezTo>
                    <a:pt x="1327" y="577"/>
                    <a:pt x="1303" y="567"/>
                    <a:pt x="1278" y="557"/>
                  </a:cubicBezTo>
                  <a:cubicBezTo>
                    <a:pt x="1267" y="552"/>
                    <a:pt x="1256" y="548"/>
                    <a:pt x="1245" y="543"/>
                  </a:cubicBezTo>
                  <a:cubicBezTo>
                    <a:pt x="1241" y="542"/>
                    <a:pt x="1238" y="540"/>
                    <a:pt x="1235" y="539"/>
                  </a:cubicBezTo>
                  <a:cubicBezTo>
                    <a:pt x="1150" y="503"/>
                    <a:pt x="1066" y="466"/>
                    <a:pt x="982" y="427"/>
                  </a:cubicBezTo>
                  <a:cubicBezTo>
                    <a:pt x="845" y="366"/>
                    <a:pt x="711" y="300"/>
                    <a:pt x="578" y="231"/>
                  </a:cubicBezTo>
                  <a:cubicBezTo>
                    <a:pt x="491" y="186"/>
                    <a:pt x="405" y="139"/>
                    <a:pt x="321" y="90"/>
                  </a:cubicBezTo>
                  <a:cubicBezTo>
                    <a:pt x="283" y="68"/>
                    <a:pt x="247" y="45"/>
                    <a:pt x="210" y="23"/>
                  </a:cubicBezTo>
                  <a:cubicBezTo>
                    <a:pt x="209" y="21"/>
                    <a:pt x="207" y="21"/>
                    <a:pt x="206" y="19"/>
                  </a:cubicBezTo>
                  <a:cubicBezTo>
                    <a:pt x="146" y="-20"/>
                    <a:pt x="51" y="5"/>
                    <a:pt x="18" y="69"/>
                  </a:cubicBezTo>
                  <a:cubicBezTo>
                    <a:pt x="-19" y="138"/>
                    <a:pt x="3" y="214"/>
                    <a:pt x="67" y="258"/>
                  </a:cubicBezTo>
                  <a:cubicBezTo>
                    <a:pt x="92" y="273"/>
                    <a:pt x="116" y="288"/>
                    <a:pt x="142" y="304"/>
                  </a:cubicBezTo>
                  <a:cubicBezTo>
                    <a:pt x="215" y="347"/>
                    <a:pt x="290" y="390"/>
                    <a:pt x="365" y="429"/>
                  </a:cubicBezTo>
                  <a:cubicBezTo>
                    <a:pt x="487" y="495"/>
                    <a:pt x="611" y="557"/>
                    <a:pt x="737" y="616"/>
                  </a:cubicBezTo>
                  <a:cubicBezTo>
                    <a:pt x="915" y="700"/>
                    <a:pt x="1096" y="778"/>
                    <a:pt x="1279" y="852"/>
                  </a:cubicBezTo>
                  <a:cubicBezTo>
                    <a:pt x="1495" y="941"/>
                    <a:pt x="1715" y="1022"/>
                    <a:pt x="1936" y="1097"/>
                  </a:cubicBezTo>
                  <a:cubicBezTo>
                    <a:pt x="2199" y="1186"/>
                    <a:pt x="2466" y="1267"/>
                    <a:pt x="2734" y="1340"/>
                  </a:cubicBezTo>
                  <a:cubicBezTo>
                    <a:pt x="3045" y="1425"/>
                    <a:pt x="3360" y="1500"/>
                    <a:pt x="3676" y="1565"/>
                  </a:cubicBezTo>
                  <a:cubicBezTo>
                    <a:pt x="4033" y="1638"/>
                    <a:pt x="4393" y="1698"/>
                    <a:pt x="4753" y="1747"/>
                  </a:cubicBezTo>
                  <a:cubicBezTo>
                    <a:pt x="5164" y="1803"/>
                    <a:pt x="5576" y="1846"/>
                    <a:pt x="5989" y="1873"/>
                  </a:cubicBezTo>
                  <a:cubicBezTo>
                    <a:pt x="6437" y="1903"/>
                    <a:pt x="6886" y="1917"/>
                    <a:pt x="7335" y="1915"/>
                  </a:cubicBezTo>
                  <a:cubicBezTo>
                    <a:pt x="7369" y="1915"/>
                    <a:pt x="7403" y="1914"/>
                    <a:pt x="7437" y="1914"/>
                  </a:cubicBezTo>
                  <a:cubicBezTo>
                    <a:pt x="7811" y="1917"/>
                    <a:pt x="8186" y="1910"/>
                    <a:pt x="8560" y="1891"/>
                  </a:cubicBezTo>
                  <a:cubicBezTo>
                    <a:pt x="8976" y="1871"/>
                    <a:pt x="9390" y="1837"/>
                    <a:pt x="9804" y="1787"/>
                  </a:cubicBezTo>
                  <a:cubicBezTo>
                    <a:pt x="10185" y="1742"/>
                    <a:pt x="10565" y="1684"/>
                    <a:pt x="10943" y="1613"/>
                  </a:cubicBezTo>
                  <a:cubicBezTo>
                    <a:pt x="11269" y="1552"/>
                    <a:pt x="11594" y="1481"/>
                    <a:pt x="11915" y="1398"/>
                  </a:cubicBezTo>
                  <a:cubicBezTo>
                    <a:pt x="12195" y="1326"/>
                    <a:pt x="12473" y="1246"/>
                    <a:pt x="12748" y="1158"/>
                  </a:cubicBezTo>
                  <a:cubicBezTo>
                    <a:pt x="12981" y="1082"/>
                    <a:pt x="13212" y="1000"/>
                    <a:pt x="13440" y="912"/>
                  </a:cubicBezTo>
                  <a:cubicBezTo>
                    <a:pt x="13635" y="835"/>
                    <a:pt x="13829" y="754"/>
                    <a:pt x="14020" y="668"/>
                  </a:cubicBezTo>
                  <a:cubicBezTo>
                    <a:pt x="14157" y="605"/>
                    <a:pt x="14292" y="540"/>
                    <a:pt x="14425" y="470"/>
                  </a:cubicBezTo>
                  <a:cubicBezTo>
                    <a:pt x="14513" y="425"/>
                    <a:pt x="14599" y="378"/>
                    <a:pt x="14684" y="328"/>
                  </a:cubicBezTo>
                  <a:cubicBezTo>
                    <a:pt x="14722" y="306"/>
                    <a:pt x="14760" y="284"/>
                    <a:pt x="14796" y="260"/>
                  </a:cubicBezTo>
                  <a:cubicBezTo>
                    <a:pt x="14798" y="259"/>
                    <a:pt x="14799" y="258"/>
                    <a:pt x="14800" y="258"/>
                  </a:cubicBezTo>
                  <a:cubicBezTo>
                    <a:pt x="14861" y="218"/>
                    <a:pt x="14892" y="134"/>
                    <a:pt x="14850" y="69"/>
                  </a:cubicBezTo>
                  <a:close/>
                </a:path>
              </a:pathLst>
            </a:custGeom>
            <a:solidFill>
              <a:srgbClr val="C3C8CE"/>
            </a:solidFill>
            <a:ln cap="flat">
              <a:no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5" name="Freeform: Shape 69">
              <a:extLst>
                <a:ext uri="{FF2B5EF4-FFF2-40B4-BE49-F238E27FC236}">
                  <a16:creationId xmlns:a16="http://schemas.microsoft.com/office/drawing/2014/main" id="{A8517026-2724-9AF5-F90E-A12F524DC4F6}"/>
                </a:ext>
              </a:extLst>
            </p:cNvPr>
            <p:cNvSpPr/>
            <p:nvPr/>
          </p:nvSpPr>
          <p:spPr>
            <a:xfrm>
              <a:off x="1559237" y="5100151"/>
              <a:ext cx="338907" cy="338907"/>
            </a:xfrm>
            <a:custGeom>
              <a:avLst/>
              <a:gdLst/>
              <a:ahLst/>
              <a:cxnLst>
                <a:cxn ang="3cd4">
                  <a:pos x="hc" y="t"/>
                </a:cxn>
                <a:cxn ang="cd2">
                  <a:pos x="l" y="vc"/>
                </a:cxn>
                <a:cxn ang="cd4">
                  <a:pos x="hc" y="b"/>
                </a:cxn>
                <a:cxn ang="0">
                  <a:pos x="r" y="vc"/>
                </a:cxn>
              </a:cxnLst>
              <a:rect l="l" t="t" r="r" b="b"/>
              <a:pathLst>
                <a:path w="726" h="726">
                  <a:moveTo>
                    <a:pt x="726" y="364"/>
                  </a:moveTo>
                  <a:cubicBezTo>
                    <a:pt x="726" y="564"/>
                    <a:pt x="564" y="726"/>
                    <a:pt x="363" y="726"/>
                  </a:cubicBezTo>
                  <a:cubicBezTo>
                    <a:pt x="163" y="726"/>
                    <a:pt x="0" y="564"/>
                    <a:pt x="0" y="364"/>
                  </a:cubicBezTo>
                  <a:cubicBezTo>
                    <a:pt x="0" y="163"/>
                    <a:pt x="163" y="0"/>
                    <a:pt x="363" y="0"/>
                  </a:cubicBezTo>
                  <a:cubicBezTo>
                    <a:pt x="564" y="0"/>
                    <a:pt x="726" y="163"/>
                    <a:pt x="726" y="364"/>
                  </a:cubicBezTo>
                  <a:close/>
                </a:path>
              </a:pathLst>
            </a:custGeom>
            <a:solidFill>
              <a:srgbClr val="C3C8CE"/>
            </a:solidFill>
            <a:ln cap="flat">
              <a:no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13" name="Freeform: Shape 70">
              <a:extLst>
                <a:ext uri="{FF2B5EF4-FFF2-40B4-BE49-F238E27FC236}">
                  <a16:creationId xmlns:a16="http://schemas.microsoft.com/office/drawing/2014/main" id="{F2F2AC43-3A96-ACD9-A5D2-628CDE760830}"/>
                </a:ext>
              </a:extLst>
            </p:cNvPr>
            <p:cNvSpPr/>
            <p:nvPr/>
          </p:nvSpPr>
          <p:spPr>
            <a:xfrm>
              <a:off x="1621409" y="5162323"/>
              <a:ext cx="214563" cy="215030"/>
            </a:xfrm>
            <a:custGeom>
              <a:avLst/>
              <a:gdLst/>
              <a:ahLst/>
              <a:cxnLst>
                <a:cxn ang="3cd4">
                  <a:pos x="hc" y="t"/>
                </a:cxn>
                <a:cxn ang="cd2">
                  <a:pos x="l" y="vc"/>
                </a:cxn>
                <a:cxn ang="cd4">
                  <a:pos x="hc" y="b"/>
                </a:cxn>
                <a:cxn ang="0">
                  <a:pos x="r" y="vc"/>
                </a:cxn>
              </a:cxnLst>
              <a:rect l="l" t="t" r="r" b="b"/>
              <a:pathLst>
                <a:path w="460" h="461">
                  <a:moveTo>
                    <a:pt x="460" y="231"/>
                  </a:moveTo>
                  <a:cubicBezTo>
                    <a:pt x="460" y="357"/>
                    <a:pt x="358" y="461"/>
                    <a:pt x="230" y="461"/>
                  </a:cubicBezTo>
                  <a:cubicBezTo>
                    <a:pt x="103" y="461"/>
                    <a:pt x="0" y="357"/>
                    <a:pt x="0" y="231"/>
                  </a:cubicBezTo>
                  <a:cubicBezTo>
                    <a:pt x="0" y="104"/>
                    <a:pt x="103" y="0"/>
                    <a:pt x="230" y="0"/>
                  </a:cubicBezTo>
                  <a:cubicBezTo>
                    <a:pt x="358" y="0"/>
                    <a:pt x="460" y="104"/>
                    <a:pt x="460" y="231"/>
                  </a:cubicBezTo>
                  <a:close/>
                </a:path>
              </a:pathLst>
            </a:custGeom>
            <a:solidFill>
              <a:srgbClr val="3066F3"/>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14" name="Freeform: Shape 71">
              <a:extLst>
                <a:ext uri="{FF2B5EF4-FFF2-40B4-BE49-F238E27FC236}">
                  <a16:creationId xmlns:a16="http://schemas.microsoft.com/office/drawing/2014/main" id="{D07F07F2-615E-A6D8-5A4A-EBC8E5376A48}"/>
                </a:ext>
              </a:extLst>
            </p:cNvPr>
            <p:cNvSpPr/>
            <p:nvPr/>
          </p:nvSpPr>
          <p:spPr>
            <a:xfrm>
              <a:off x="2981711" y="5513851"/>
              <a:ext cx="338907" cy="338907"/>
            </a:xfrm>
            <a:custGeom>
              <a:avLst/>
              <a:gdLst/>
              <a:ahLst/>
              <a:cxnLst>
                <a:cxn ang="3cd4">
                  <a:pos x="hc" y="t"/>
                </a:cxn>
                <a:cxn ang="cd2">
                  <a:pos x="l" y="vc"/>
                </a:cxn>
                <a:cxn ang="cd4">
                  <a:pos x="hc" y="b"/>
                </a:cxn>
                <a:cxn ang="0">
                  <a:pos x="r" y="vc"/>
                </a:cxn>
              </a:cxnLst>
              <a:rect l="l" t="t" r="r" b="b"/>
              <a:pathLst>
                <a:path w="726" h="726">
                  <a:moveTo>
                    <a:pt x="726" y="363"/>
                  </a:moveTo>
                  <a:cubicBezTo>
                    <a:pt x="726" y="564"/>
                    <a:pt x="563" y="726"/>
                    <a:pt x="363" y="726"/>
                  </a:cubicBezTo>
                  <a:cubicBezTo>
                    <a:pt x="162" y="726"/>
                    <a:pt x="0" y="564"/>
                    <a:pt x="0" y="363"/>
                  </a:cubicBezTo>
                  <a:cubicBezTo>
                    <a:pt x="0" y="163"/>
                    <a:pt x="162" y="0"/>
                    <a:pt x="363" y="0"/>
                  </a:cubicBezTo>
                  <a:cubicBezTo>
                    <a:pt x="563" y="0"/>
                    <a:pt x="726" y="163"/>
                    <a:pt x="726" y="363"/>
                  </a:cubicBezTo>
                  <a:close/>
                </a:path>
              </a:pathLst>
            </a:custGeom>
            <a:solidFill>
              <a:srgbClr val="C3C8CE"/>
            </a:solidFill>
            <a:ln cap="flat">
              <a:no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18" name="Freeform: Shape 72">
              <a:extLst>
                <a:ext uri="{FF2B5EF4-FFF2-40B4-BE49-F238E27FC236}">
                  <a16:creationId xmlns:a16="http://schemas.microsoft.com/office/drawing/2014/main" id="{B34BB989-F5E0-6296-4295-4AA4F9D4729A}"/>
                </a:ext>
              </a:extLst>
            </p:cNvPr>
            <p:cNvSpPr/>
            <p:nvPr/>
          </p:nvSpPr>
          <p:spPr>
            <a:xfrm>
              <a:off x="3043883" y="5576023"/>
              <a:ext cx="214563" cy="214563"/>
            </a:xfrm>
            <a:custGeom>
              <a:avLst/>
              <a:gdLst/>
              <a:ahLst/>
              <a:cxnLst>
                <a:cxn ang="3cd4">
                  <a:pos x="hc" y="t"/>
                </a:cxn>
                <a:cxn ang="cd2">
                  <a:pos x="l" y="vc"/>
                </a:cxn>
                <a:cxn ang="cd4">
                  <a:pos x="hc" y="b"/>
                </a:cxn>
                <a:cxn ang="0">
                  <a:pos x="r" y="vc"/>
                </a:cxn>
              </a:cxnLst>
              <a:rect l="l" t="t" r="r" b="b"/>
              <a:pathLst>
                <a:path w="460" h="460">
                  <a:moveTo>
                    <a:pt x="460" y="230"/>
                  </a:moveTo>
                  <a:cubicBezTo>
                    <a:pt x="460" y="357"/>
                    <a:pt x="357" y="460"/>
                    <a:pt x="230" y="460"/>
                  </a:cubicBezTo>
                  <a:cubicBezTo>
                    <a:pt x="103" y="460"/>
                    <a:pt x="0" y="357"/>
                    <a:pt x="0" y="230"/>
                  </a:cubicBezTo>
                  <a:cubicBezTo>
                    <a:pt x="0" y="103"/>
                    <a:pt x="103" y="0"/>
                    <a:pt x="230" y="0"/>
                  </a:cubicBezTo>
                  <a:cubicBezTo>
                    <a:pt x="357" y="0"/>
                    <a:pt x="460" y="103"/>
                    <a:pt x="460" y="230"/>
                  </a:cubicBezTo>
                  <a:close/>
                </a:path>
              </a:pathLst>
            </a:custGeom>
            <a:solidFill>
              <a:srgbClr val="5393FF"/>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25" name="Freeform: Shape 73">
              <a:extLst>
                <a:ext uri="{FF2B5EF4-FFF2-40B4-BE49-F238E27FC236}">
                  <a16:creationId xmlns:a16="http://schemas.microsoft.com/office/drawing/2014/main" id="{8BCA1541-1433-0694-E791-410D49B1AE97}"/>
                </a:ext>
              </a:extLst>
            </p:cNvPr>
            <p:cNvSpPr/>
            <p:nvPr/>
          </p:nvSpPr>
          <p:spPr>
            <a:xfrm>
              <a:off x="4402782" y="5584437"/>
              <a:ext cx="338907" cy="338907"/>
            </a:xfrm>
            <a:custGeom>
              <a:avLst/>
              <a:gdLst/>
              <a:ahLst/>
              <a:cxnLst>
                <a:cxn ang="3cd4">
                  <a:pos x="hc" y="t"/>
                </a:cxn>
                <a:cxn ang="cd2">
                  <a:pos x="l" y="vc"/>
                </a:cxn>
                <a:cxn ang="cd4">
                  <a:pos x="hc" y="b"/>
                </a:cxn>
                <a:cxn ang="0">
                  <a:pos x="r" y="vc"/>
                </a:cxn>
              </a:cxnLst>
              <a:rect l="l" t="t" r="r" b="b"/>
              <a:pathLst>
                <a:path w="726" h="726">
                  <a:moveTo>
                    <a:pt x="726" y="362"/>
                  </a:moveTo>
                  <a:cubicBezTo>
                    <a:pt x="726" y="563"/>
                    <a:pt x="564" y="726"/>
                    <a:pt x="363" y="726"/>
                  </a:cubicBezTo>
                  <a:cubicBezTo>
                    <a:pt x="163" y="726"/>
                    <a:pt x="0" y="563"/>
                    <a:pt x="0" y="362"/>
                  </a:cubicBezTo>
                  <a:cubicBezTo>
                    <a:pt x="0" y="162"/>
                    <a:pt x="163" y="0"/>
                    <a:pt x="363" y="0"/>
                  </a:cubicBezTo>
                  <a:cubicBezTo>
                    <a:pt x="564" y="0"/>
                    <a:pt x="726" y="162"/>
                    <a:pt x="726" y="362"/>
                  </a:cubicBezTo>
                  <a:close/>
                </a:path>
              </a:pathLst>
            </a:custGeom>
            <a:solidFill>
              <a:srgbClr val="C3C8CE"/>
            </a:solidFill>
            <a:ln cap="flat">
              <a:no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26" name="Freeform: Shape 74">
              <a:extLst>
                <a:ext uri="{FF2B5EF4-FFF2-40B4-BE49-F238E27FC236}">
                  <a16:creationId xmlns:a16="http://schemas.microsoft.com/office/drawing/2014/main" id="{CD442BCA-CBC7-0B9B-9894-64EFF8DC0CA7}"/>
                </a:ext>
              </a:extLst>
            </p:cNvPr>
            <p:cNvSpPr/>
            <p:nvPr/>
          </p:nvSpPr>
          <p:spPr>
            <a:xfrm>
              <a:off x="4464955" y="5646608"/>
              <a:ext cx="214563" cy="214563"/>
            </a:xfrm>
            <a:custGeom>
              <a:avLst/>
              <a:gdLst/>
              <a:ahLst/>
              <a:cxnLst>
                <a:cxn ang="3cd4">
                  <a:pos x="hc" y="t"/>
                </a:cxn>
                <a:cxn ang="cd2">
                  <a:pos x="l" y="vc"/>
                </a:cxn>
                <a:cxn ang="cd4">
                  <a:pos x="hc" y="b"/>
                </a:cxn>
                <a:cxn ang="0">
                  <a:pos x="r" y="vc"/>
                </a:cxn>
              </a:cxnLst>
              <a:rect l="l" t="t" r="r" b="b"/>
              <a:pathLst>
                <a:path w="460" h="460">
                  <a:moveTo>
                    <a:pt x="460" y="229"/>
                  </a:moveTo>
                  <a:cubicBezTo>
                    <a:pt x="460" y="357"/>
                    <a:pt x="357" y="460"/>
                    <a:pt x="230" y="460"/>
                  </a:cubicBezTo>
                  <a:cubicBezTo>
                    <a:pt x="103" y="460"/>
                    <a:pt x="0" y="357"/>
                    <a:pt x="0" y="229"/>
                  </a:cubicBezTo>
                  <a:cubicBezTo>
                    <a:pt x="0" y="103"/>
                    <a:pt x="103" y="0"/>
                    <a:pt x="230" y="0"/>
                  </a:cubicBezTo>
                  <a:cubicBezTo>
                    <a:pt x="357" y="0"/>
                    <a:pt x="460" y="103"/>
                    <a:pt x="460" y="229"/>
                  </a:cubicBezTo>
                  <a:close/>
                </a:path>
              </a:pathLst>
            </a:custGeom>
            <a:solidFill>
              <a:srgbClr val="408CB3"/>
            </a:solidFill>
            <a:ln cap="flat">
              <a:no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27" name="Freeform: Shape 75">
              <a:extLst>
                <a:ext uri="{FF2B5EF4-FFF2-40B4-BE49-F238E27FC236}">
                  <a16:creationId xmlns:a16="http://schemas.microsoft.com/office/drawing/2014/main" id="{B995BE53-56E8-C80B-07FF-11F4FE457802}"/>
                </a:ext>
              </a:extLst>
            </p:cNvPr>
            <p:cNvSpPr/>
            <p:nvPr/>
          </p:nvSpPr>
          <p:spPr>
            <a:xfrm>
              <a:off x="5828061" y="5513851"/>
              <a:ext cx="338907" cy="338907"/>
            </a:xfrm>
            <a:custGeom>
              <a:avLst/>
              <a:gdLst/>
              <a:ahLst/>
              <a:cxnLst>
                <a:cxn ang="3cd4">
                  <a:pos x="hc" y="t"/>
                </a:cxn>
                <a:cxn ang="cd2">
                  <a:pos x="l" y="vc"/>
                </a:cxn>
                <a:cxn ang="cd4">
                  <a:pos x="hc" y="b"/>
                </a:cxn>
                <a:cxn ang="0">
                  <a:pos x="r" y="vc"/>
                </a:cxn>
              </a:cxnLst>
              <a:rect l="l" t="t" r="r" b="b"/>
              <a:pathLst>
                <a:path w="726" h="726">
                  <a:moveTo>
                    <a:pt x="726" y="363"/>
                  </a:moveTo>
                  <a:cubicBezTo>
                    <a:pt x="726" y="564"/>
                    <a:pt x="564" y="726"/>
                    <a:pt x="363" y="726"/>
                  </a:cubicBezTo>
                  <a:cubicBezTo>
                    <a:pt x="163" y="726"/>
                    <a:pt x="0" y="564"/>
                    <a:pt x="0" y="363"/>
                  </a:cubicBezTo>
                  <a:cubicBezTo>
                    <a:pt x="0" y="163"/>
                    <a:pt x="163" y="0"/>
                    <a:pt x="363" y="0"/>
                  </a:cubicBezTo>
                  <a:cubicBezTo>
                    <a:pt x="564" y="0"/>
                    <a:pt x="726" y="163"/>
                    <a:pt x="726" y="363"/>
                  </a:cubicBezTo>
                  <a:close/>
                </a:path>
              </a:pathLst>
            </a:custGeom>
            <a:solidFill>
              <a:srgbClr val="C3C8CE"/>
            </a:solidFill>
            <a:ln cap="flat">
              <a:no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29" name="Freeform: Shape 76">
              <a:extLst>
                <a:ext uri="{FF2B5EF4-FFF2-40B4-BE49-F238E27FC236}">
                  <a16:creationId xmlns:a16="http://schemas.microsoft.com/office/drawing/2014/main" id="{216909AB-5A83-9F33-913F-946620CA2F9B}"/>
                </a:ext>
              </a:extLst>
            </p:cNvPr>
            <p:cNvSpPr/>
            <p:nvPr/>
          </p:nvSpPr>
          <p:spPr>
            <a:xfrm>
              <a:off x="5890701" y="5576023"/>
              <a:ext cx="214096" cy="214563"/>
            </a:xfrm>
            <a:custGeom>
              <a:avLst/>
              <a:gdLst/>
              <a:ahLst/>
              <a:cxnLst>
                <a:cxn ang="3cd4">
                  <a:pos x="hc" y="t"/>
                </a:cxn>
                <a:cxn ang="cd2">
                  <a:pos x="l" y="vc"/>
                </a:cxn>
                <a:cxn ang="cd4">
                  <a:pos x="hc" y="b"/>
                </a:cxn>
                <a:cxn ang="0">
                  <a:pos x="r" y="vc"/>
                </a:cxn>
              </a:cxnLst>
              <a:rect l="l" t="t" r="r" b="b"/>
              <a:pathLst>
                <a:path w="459" h="460">
                  <a:moveTo>
                    <a:pt x="459" y="230"/>
                  </a:moveTo>
                  <a:cubicBezTo>
                    <a:pt x="459" y="357"/>
                    <a:pt x="357" y="460"/>
                    <a:pt x="229" y="460"/>
                  </a:cubicBezTo>
                  <a:cubicBezTo>
                    <a:pt x="102" y="460"/>
                    <a:pt x="0" y="357"/>
                    <a:pt x="0" y="230"/>
                  </a:cubicBezTo>
                  <a:cubicBezTo>
                    <a:pt x="0" y="103"/>
                    <a:pt x="102" y="0"/>
                    <a:pt x="229" y="0"/>
                  </a:cubicBezTo>
                  <a:cubicBezTo>
                    <a:pt x="357" y="0"/>
                    <a:pt x="459" y="103"/>
                    <a:pt x="459" y="230"/>
                  </a:cubicBezTo>
                  <a:close/>
                </a:path>
              </a:pathLst>
            </a:custGeom>
            <a:solidFill>
              <a:srgbClr val="3470B2"/>
            </a:solidFill>
            <a:ln cap="flat">
              <a:no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30" name="Freeform: Shape 77">
              <a:extLst>
                <a:ext uri="{FF2B5EF4-FFF2-40B4-BE49-F238E27FC236}">
                  <a16:creationId xmlns:a16="http://schemas.microsoft.com/office/drawing/2014/main" id="{C68E9142-BAC5-C1B3-B676-668B5CC7BC9D}"/>
                </a:ext>
              </a:extLst>
            </p:cNvPr>
            <p:cNvSpPr/>
            <p:nvPr/>
          </p:nvSpPr>
          <p:spPr>
            <a:xfrm>
              <a:off x="7252873" y="5100151"/>
              <a:ext cx="338907" cy="338907"/>
            </a:xfrm>
            <a:custGeom>
              <a:avLst/>
              <a:gdLst/>
              <a:ahLst/>
              <a:cxnLst>
                <a:cxn ang="3cd4">
                  <a:pos x="hc" y="t"/>
                </a:cxn>
                <a:cxn ang="cd2">
                  <a:pos x="l" y="vc"/>
                </a:cxn>
                <a:cxn ang="cd4">
                  <a:pos x="hc" y="b"/>
                </a:cxn>
                <a:cxn ang="0">
                  <a:pos x="r" y="vc"/>
                </a:cxn>
              </a:cxnLst>
              <a:rect l="l" t="t" r="r" b="b"/>
              <a:pathLst>
                <a:path w="726" h="726">
                  <a:moveTo>
                    <a:pt x="726" y="364"/>
                  </a:moveTo>
                  <a:cubicBezTo>
                    <a:pt x="726" y="564"/>
                    <a:pt x="564" y="726"/>
                    <a:pt x="364" y="726"/>
                  </a:cubicBezTo>
                  <a:cubicBezTo>
                    <a:pt x="163" y="726"/>
                    <a:pt x="0" y="564"/>
                    <a:pt x="0" y="364"/>
                  </a:cubicBezTo>
                  <a:cubicBezTo>
                    <a:pt x="0" y="163"/>
                    <a:pt x="163" y="0"/>
                    <a:pt x="364" y="0"/>
                  </a:cubicBezTo>
                  <a:cubicBezTo>
                    <a:pt x="564" y="0"/>
                    <a:pt x="726" y="163"/>
                    <a:pt x="726" y="364"/>
                  </a:cubicBezTo>
                  <a:close/>
                </a:path>
              </a:pathLst>
            </a:custGeom>
            <a:solidFill>
              <a:srgbClr val="C3C8CE"/>
            </a:solidFill>
            <a:ln cap="flat">
              <a:no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31" name="Freeform: Shape 78">
              <a:extLst>
                <a:ext uri="{FF2B5EF4-FFF2-40B4-BE49-F238E27FC236}">
                  <a16:creationId xmlns:a16="http://schemas.microsoft.com/office/drawing/2014/main" id="{67DF950D-8F17-9046-EAD1-7DF4EAAA9F2D}"/>
                </a:ext>
              </a:extLst>
            </p:cNvPr>
            <p:cNvSpPr/>
            <p:nvPr/>
          </p:nvSpPr>
          <p:spPr>
            <a:xfrm>
              <a:off x="7315045" y="5162323"/>
              <a:ext cx="214563" cy="215030"/>
            </a:xfrm>
            <a:custGeom>
              <a:avLst/>
              <a:gdLst/>
              <a:ahLst/>
              <a:cxnLst>
                <a:cxn ang="3cd4">
                  <a:pos x="hc" y="t"/>
                </a:cxn>
                <a:cxn ang="cd2">
                  <a:pos x="l" y="vc"/>
                </a:cxn>
                <a:cxn ang="cd4">
                  <a:pos x="hc" y="b"/>
                </a:cxn>
                <a:cxn ang="0">
                  <a:pos x="r" y="vc"/>
                </a:cxn>
              </a:cxnLst>
              <a:rect l="l" t="t" r="r" b="b"/>
              <a:pathLst>
                <a:path w="460" h="461">
                  <a:moveTo>
                    <a:pt x="460" y="231"/>
                  </a:moveTo>
                  <a:cubicBezTo>
                    <a:pt x="460" y="357"/>
                    <a:pt x="357" y="461"/>
                    <a:pt x="231" y="461"/>
                  </a:cubicBezTo>
                  <a:cubicBezTo>
                    <a:pt x="103" y="461"/>
                    <a:pt x="0" y="357"/>
                    <a:pt x="0" y="231"/>
                  </a:cubicBezTo>
                  <a:cubicBezTo>
                    <a:pt x="0" y="104"/>
                    <a:pt x="103" y="0"/>
                    <a:pt x="231" y="0"/>
                  </a:cubicBezTo>
                  <a:cubicBezTo>
                    <a:pt x="357" y="0"/>
                    <a:pt x="460" y="104"/>
                    <a:pt x="460" y="231"/>
                  </a:cubicBezTo>
                  <a:close/>
                </a:path>
              </a:pathLst>
            </a:custGeom>
            <a:solidFill>
              <a:srgbClr val="5393FF"/>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32" name="Freeform: Shape 79">
              <a:extLst>
                <a:ext uri="{FF2B5EF4-FFF2-40B4-BE49-F238E27FC236}">
                  <a16:creationId xmlns:a16="http://schemas.microsoft.com/office/drawing/2014/main" id="{559C07EC-D9C6-4481-3641-6756806E185A}"/>
                </a:ext>
              </a:extLst>
            </p:cNvPr>
            <p:cNvSpPr/>
            <p:nvPr/>
          </p:nvSpPr>
          <p:spPr>
            <a:xfrm>
              <a:off x="1721912" y="4386343"/>
              <a:ext cx="14024" cy="890506"/>
            </a:xfrm>
            <a:custGeom>
              <a:avLst/>
              <a:gdLst/>
              <a:ahLst/>
              <a:cxnLst>
                <a:cxn ang="3cd4">
                  <a:pos x="hc" y="t"/>
                </a:cxn>
                <a:cxn ang="cd2">
                  <a:pos x="l" y="vc"/>
                </a:cxn>
                <a:cxn ang="cd4">
                  <a:pos x="hc" y="b"/>
                </a:cxn>
                <a:cxn ang="0">
                  <a:pos x="r" y="vc"/>
                </a:cxn>
              </a:cxnLst>
              <a:rect l="l" t="t" r="r" b="b"/>
              <a:pathLst>
                <a:path w="31" h="1906">
                  <a:moveTo>
                    <a:pt x="31" y="1891"/>
                  </a:moveTo>
                  <a:lnTo>
                    <a:pt x="31" y="1840"/>
                  </a:lnTo>
                  <a:lnTo>
                    <a:pt x="31" y="1703"/>
                  </a:lnTo>
                  <a:lnTo>
                    <a:pt x="31" y="1502"/>
                  </a:lnTo>
                  <a:lnTo>
                    <a:pt x="31" y="1256"/>
                  </a:lnTo>
                  <a:lnTo>
                    <a:pt x="31" y="985"/>
                  </a:lnTo>
                  <a:lnTo>
                    <a:pt x="31" y="714"/>
                  </a:lnTo>
                  <a:lnTo>
                    <a:pt x="31" y="460"/>
                  </a:lnTo>
                  <a:lnTo>
                    <a:pt x="31" y="245"/>
                  </a:lnTo>
                  <a:lnTo>
                    <a:pt x="31" y="91"/>
                  </a:lnTo>
                  <a:cubicBezTo>
                    <a:pt x="31" y="66"/>
                    <a:pt x="31" y="42"/>
                    <a:pt x="31" y="18"/>
                  </a:cubicBezTo>
                  <a:cubicBezTo>
                    <a:pt x="31" y="17"/>
                    <a:pt x="31" y="16"/>
                    <a:pt x="31" y="14"/>
                  </a:cubicBezTo>
                  <a:cubicBezTo>
                    <a:pt x="31" y="-5"/>
                    <a:pt x="0" y="-5"/>
                    <a:pt x="0" y="14"/>
                  </a:cubicBezTo>
                  <a:lnTo>
                    <a:pt x="0" y="65"/>
                  </a:lnTo>
                  <a:lnTo>
                    <a:pt x="0" y="202"/>
                  </a:lnTo>
                  <a:lnTo>
                    <a:pt x="0" y="403"/>
                  </a:lnTo>
                  <a:lnTo>
                    <a:pt x="0" y="649"/>
                  </a:lnTo>
                  <a:lnTo>
                    <a:pt x="0" y="920"/>
                  </a:lnTo>
                  <a:lnTo>
                    <a:pt x="0" y="1191"/>
                  </a:lnTo>
                  <a:lnTo>
                    <a:pt x="0" y="1445"/>
                  </a:lnTo>
                  <a:lnTo>
                    <a:pt x="0" y="1660"/>
                  </a:lnTo>
                  <a:lnTo>
                    <a:pt x="0" y="1814"/>
                  </a:lnTo>
                  <a:cubicBezTo>
                    <a:pt x="0" y="1839"/>
                    <a:pt x="0" y="1863"/>
                    <a:pt x="0" y="1887"/>
                  </a:cubicBezTo>
                  <a:cubicBezTo>
                    <a:pt x="0" y="1888"/>
                    <a:pt x="0" y="1889"/>
                    <a:pt x="0" y="1891"/>
                  </a:cubicBezTo>
                  <a:cubicBezTo>
                    <a:pt x="0" y="1910"/>
                    <a:pt x="31" y="1910"/>
                    <a:pt x="31" y="1891"/>
                  </a:cubicBezTo>
                  <a:close/>
                </a:path>
              </a:pathLst>
            </a:custGeom>
            <a:solidFill>
              <a:srgbClr val="87C143"/>
            </a:solidFill>
            <a:ln cap="flat">
              <a:solidFill>
                <a:srgbClr val="3066F3"/>
              </a:solid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33" name="Freeform: Shape 80">
              <a:extLst>
                <a:ext uri="{FF2B5EF4-FFF2-40B4-BE49-F238E27FC236}">
                  <a16:creationId xmlns:a16="http://schemas.microsoft.com/office/drawing/2014/main" id="{72C49411-2058-D04C-CA65-8CDEDB4B5278}"/>
                </a:ext>
              </a:extLst>
            </p:cNvPr>
            <p:cNvSpPr/>
            <p:nvPr/>
          </p:nvSpPr>
          <p:spPr>
            <a:xfrm>
              <a:off x="3143919" y="4794434"/>
              <a:ext cx="14024" cy="890040"/>
            </a:xfrm>
            <a:custGeom>
              <a:avLst/>
              <a:gdLst/>
              <a:ahLst/>
              <a:cxnLst>
                <a:cxn ang="3cd4">
                  <a:pos x="hc" y="t"/>
                </a:cxn>
                <a:cxn ang="cd2">
                  <a:pos x="l" y="vc"/>
                </a:cxn>
                <a:cxn ang="cd4">
                  <a:pos x="hc" y="b"/>
                </a:cxn>
                <a:cxn ang="0">
                  <a:pos x="r" y="vc"/>
                </a:cxn>
              </a:cxnLst>
              <a:rect l="l" t="t" r="r" b="b"/>
              <a:pathLst>
                <a:path w="31" h="1905">
                  <a:moveTo>
                    <a:pt x="30" y="1890"/>
                  </a:moveTo>
                  <a:lnTo>
                    <a:pt x="30" y="1840"/>
                  </a:lnTo>
                  <a:lnTo>
                    <a:pt x="30" y="1703"/>
                  </a:lnTo>
                  <a:lnTo>
                    <a:pt x="30" y="1502"/>
                  </a:lnTo>
                  <a:lnTo>
                    <a:pt x="30" y="1255"/>
                  </a:lnTo>
                  <a:lnTo>
                    <a:pt x="30" y="985"/>
                  </a:lnTo>
                  <a:lnTo>
                    <a:pt x="30" y="714"/>
                  </a:lnTo>
                  <a:lnTo>
                    <a:pt x="30" y="460"/>
                  </a:lnTo>
                  <a:lnTo>
                    <a:pt x="30" y="245"/>
                  </a:lnTo>
                  <a:lnTo>
                    <a:pt x="30" y="90"/>
                  </a:lnTo>
                  <a:cubicBezTo>
                    <a:pt x="30" y="66"/>
                    <a:pt x="31" y="42"/>
                    <a:pt x="30" y="18"/>
                  </a:cubicBezTo>
                  <a:cubicBezTo>
                    <a:pt x="30" y="17"/>
                    <a:pt x="30" y="15"/>
                    <a:pt x="30" y="15"/>
                  </a:cubicBezTo>
                  <a:cubicBezTo>
                    <a:pt x="30" y="-5"/>
                    <a:pt x="0" y="-5"/>
                    <a:pt x="0" y="15"/>
                  </a:cubicBezTo>
                  <a:lnTo>
                    <a:pt x="0" y="65"/>
                  </a:lnTo>
                  <a:lnTo>
                    <a:pt x="0" y="201"/>
                  </a:lnTo>
                  <a:lnTo>
                    <a:pt x="0" y="403"/>
                  </a:lnTo>
                  <a:lnTo>
                    <a:pt x="0" y="650"/>
                  </a:lnTo>
                  <a:lnTo>
                    <a:pt x="0" y="919"/>
                  </a:lnTo>
                  <a:lnTo>
                    <a:pt x="0" y="1191"/>
                  </a:lnTo>
                  <a:lnTo>
                    <a:pt x="0" y="1445"/>
                  </a:lnTo>
                  <a:lnTo>
                    <a:pt x="0" y="1660"/>
                  </a:lnTo>
                  <a:lnTo>
                    <a:pt x="0" y="1814"/>
                  </a:lnTo>
                  <a:cubicBezTo>
                    <a:pt x="0" y="1838"/>
                    <a:pt x="-1" y="1863"/>
                    <a:pt x="0" y="1887"/>
                  </a:cubicBezTo>
                  <a:cubicBezTo>
                    <a:pt x="0" y="1888"/>
                    <a:pt x="0" y="1889"/>
                    <a:pt x="0" y="1890"/>
                  </a:cubicBezTo>
                  <a:cubicBezTo>
                    <a:pt x="0" y="1910"/>
                    <a:pt x="30" y="1910"/>
                    <a:pt x="30" y="1890"/>
                  </a:cubicBezTo>
                  <a:close/>
                </a:path>
              </a:pathLst>
            </a:custGeom>
            <a:solidFill>
              <a:srgbClr val="51AF8B"/>
            </a:solidFill>
            <a:ln cap="flat">
              <a:solidFill>
                <a:srgbClr val="5393FF"/>
              </a:solid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34" name="Freeform: Shape 81">
              <a:extLst>
                <a:ext uri="{FF2B5EF4-FFF2-40B4-BE49-F238E27FC236}">
                  <a16:creationId xmlns:a16="http://schemas.microsoft.com/office/drawing/2014/main" id="{951DDADD-33E7-7E6E-74DF-4EBB0E075149}"/>
                </a:ext>
              </a:extLst>
            </p:cNvPr>
            <p:cNvSpPr/>
            <p:nvPr/>
          </p:nvSpPr>
          <p:spPr>
            <a:xfrm>
              <a:off x="4564991" y="4943085"/>
              <a:ext cx="14024" cy="890040"/>
            </a:xfrm>
            <a:custGeom>
              <a:avLst/>
              <a:gdLst/>
              <a:ahLst/>
              <a:cxnLst>
                <a:cxn ang="3cd4">
                  <a:pos x="hc" y="t"/>
                </a:cxn>
                <a:cxn ang="cd2">
                  <a:pos x="l" y="vc"/>
                </a:cxn>
                <a:cxn ang="cd4">
                  <a:pos x="hc" y="b"/>
                </a:cxn>
                <a:cxn ang="0">
                  <a:pos x="r" y="vc"/>
                </a:cxn>
              </a:cxnLst>
              <a:rect l="l" t="t" r="r" b="b"/>
              <a:pathLst>
                <a:path w="31" h="1905">
                  <a:moveTo>
                    <a:pt x="30" y="1890"/>
                  </a:moveTo>
                  <a:lnTo>
                    <a:pt x="30" y="1840"/>
                  </a:lnTo>
                  <a:lnTo>
                    <a:pt x="30" y="1703"/>
                  </a:lnTo>
                  <a:lnTo>
                    <a:pt x="30" y="1501"/>
                  </a:lnTo>
                  <a:lnTo>
                    <a:pt x="30" y="1255"/>
                  </a:lnTo>
                  <a:lnTo>
                    <a:pt x="30" y="985"/>
                  </a:lnTo>
                  <a:lnTo>
                    <a:pt x="30" y="714"/>
                  </a:lnTo>
                  <a:lnTo>
                    <a:pt x="30" y="459"/>
                  </a:lnTo>
                  <a:lnTo>
                    <a:pt x="30" y="245"/>
                  </a:lnTo>
                  <a:lnTo>
                    <a:pt x="30" y="90"/>
                  </a:lnTo>
                  <a:cubicBezTo>
                    <a:pt x="30" y="66"/>
                    <a:pt x="31" y="41"/>
                    <a:pt x="30" y="17"/>
                  </a:cubicBezTo>
                  <a:cubicBezTo>
                    <a:pt x="30" y="16"/>
                    <a:pt x="30" y="15"/>
                    <a:pt x="30" y="14"/>
                  </a:cubicBezTo>
                  <a:cubicBezTo>
                    <a:pt x="30" y="-5"/>
                    <a:pt x="0" y="-5"/>
                    <a:pt x="0" y="14"/>
                  </a:cubicBezTo>
                  <a:lnTo>
                    <a:pt x="0" y="64"/>
                  </a:lnTo>
                  <a:lnTo>
                    <a:pt x="0" y="201"/>
                  </a:lnTo>
                  <a:lnTo>
                    <a:pt x="0" y="402"/>
                  </a:lnTo>
                  <a:lnTo>
                    <a:pt x="0" y="649"/>
                  </a:lnTo>
                  <a:lnTo>
                    <a:pt x="0" y="919"/>
                  </a:lnTo>
                  <a:lnTo>
                    <a:pt x="0" y="1190"/>
                  </a:lnTo>
                  <a:lnTo>
                    <a:pt x="0" y="1444"/>
                  </a:lnTo>
                  <a:lnTo>
                    <a:pt x="0" y="1659"/>
                  </a:lnTo>
                  <a:lnTo>
                    <a:pt x="0" y="1814"/>
                  </a:lnTo>
                  <a:cubicBezTo>
                    <a:pt x="0" y="1838"/>
                    <a:pt x="-1" y="1862"/>
                    <a:pt x="0" y="1887"/>
                  </a:cubicBezTo>
                  <a:cubicBezTo>
                    <a:pt x="0" y="1887"/>
                    <a:pt x="0" y="1889"/>
                    <a:pt x="0" y="1890"/>
                  </a:cubicBezTo>
                  <a:cubicBezTo>
                    <a:pt x="0" y="1909"/>
                    <a:pt x="30" y="1909"/>
                    <a:pt x="30" y="1890"/>
                  </a:cubicBezTo>
                  <a:close/>
                </a:path>
              </a:pathLst>
            </a:custGeom>
            <a:solidFill>
              <a:srgbClr val="408CB3"/>
            </a:solidFill>
            <a:ln cap="flat">
              <a:solidFill>
                <a:srgbClr val="408CB3"/>
              </a:solid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35" name="Freeform: Shape 82">
              <a:extLst>
                <a:ext uri="{FF2B5EF4-FFF2-40B4-BE49-F238E27FC236}">
                  <a16:creationId xmlns:a16="http://schemas.microsoft.com/office/drawing/2014/main" id="{83DBFFE6-7C29-92E9-D1C6-6FA8334341E8}"/>
                </a:ext>
              </a:extLst>
            </p:cNvPr>
            <p:cNvSpPr/>
            <p:nvPr/>
          </p:nvSpPr>
          <p:spPr>
            <a:xfrm>
              <a:off x="5990737" y="4794434"/>
              <a:ext cx="14024" cy="890040"/>
            </a:xfrm>
            <a:custGeom>
              <a:avLst/>
              <a:gdLst/>
              <a:ahLst/>
              <a:cxnLst>
                <a:cxn ang="3cd4">
                  <a:pos x="hc" y="t"/>
                </a:cxn>
                <a:cxn ang="cd2">
                  <a:pos x="l" y="vc"/>
                </a:cxn>
                <a:cxn ang="cd4">
                  <a:pos x="hc" y="b"/>
                </a:cxn>
                <a:cxn ang="0">
                  <a:pos x="r" y="vc"/>
                </a:cxn>
              </a:cxnLst>
              <a:rect l="l" t="t" r="r" b="b"/>
              <a:pathLst>
                <a:path w="31" h="1905">
                  <a:moveTo>
                    <a:pt x="31" y="1890"/>
                  </a:moveTo>
                  <a:lnTo>
                    <a:pt x="31" y="1840"/>
                  </a:lnTo>
                  <a:lnTo>
                    <a:pt x="31" y="1703"/>
                  </a:lnTo>
                  <a:lnTo>
                    <a:pt x="31" y="1502"/>
                  </a:lnTo>
                  <a:lnTo>
                    <a:pt x="31" y="1255"/>
                  </a:lnTo>
                  <a:lnTo>
                    <a:pt x="31" y="985"/>
                  </a:lnTo>
                  <a:lnTo>
                    <a:pt x="31" y="714"/>
                  </a:lnTo>
                  <a:lnTo>
                    <a:pt x="31" y="460"/>
                  </a:lnTo>
                  <a:lnTo>
                    <a:pt x="31" y="245"/>
                  </a:lnTo>
                  <a:lnTo>
                    <a:pt x="31" y="90"/>
                  </a:lnTo>
                  <a:cubicBezTo>
                    <a:pt x="31" y="66"/>
                    <a:pt x="31" y="42"/>
                    <a:pt x="31" y="18"/>
                  </a:cubicBezTo>
                  <a:cubicBezTo>
                    <a:pt x="31" y="17"/>
                    <a:pt x="31" y="15"/>
                    <a:pt x="31" y="15"/>
                  </a:cubicBezTo>
                  <a:cubicBezTo>
                    <a:pt x="31" y="-5"/>
                    <a:pt x="0" y="-5"/>
                    <a:pt x="0" y="15"/>
                  </a:cubicBezTo>
                  <a:lnTo>
                    <a:pt x="0" y="65"/>
                  </a:lnTo>
                  <a:lnTo>
                    <a:pt x="0" y="201"/>
                  </a:lnTo>
                  <a:lnTo>
                    <a:pt x="0" y="403"/>
                  </a:lnTo>
                  <a:lnTo>
                    <a:pt x="0" y="650"/>
                  </a:lnTo>
                  <a:lnTo>
                    <a:pt x="0" y="919"/>
                  </a:lnTo>
                  <a:lnTo>
                    <a:pt x="0" y="1191"/>
                  </a:lnTo>
                  <a:lnTo>
                    <a:pt x="0" y="1445"/>
                  </a:lnTo>
                  <a:lnTo>
                    <a:pt x="0" y="1660"/>
                  </a:lnTo>
                  <a:lnTo>
                    <a:pt x="0" y="1814"/>
                  </a:lnTo>
                  <a:cubicBezTo>
                    <a:pt x="0" y="1838"/>
                    <a:pt x="0" y="1863"/>
                    <a:pt x="0" y="1887"/>
                  </a:cubicBezTo>
                  <a:cubicBezTo>
                    <a:pt x="0" y="1888"/>
                    <a:pt x="0" y="1889"/>
                    <a:pt x="0" y="1890"/>
                  </a:cubicBezTo>
                  <a:cubicBezTo>
                    <a:pt x="0" y="1910"/>
                    <a:pt x="31" y="1910"/>
                    <a:pt x="31" y="1890"/>
                  </a:cubicBezTo>
                  <a:close/>
                </a:path>
              </a:pathLst>
            </a:custGeom>
            <a:solidFill>
              <a:srgbClr val="3470B2"/>
            </a:solidFill>
            <a:ln cap="flat">
              <a:solidFill>
                <a:srgbClr val="3470B2"/>
              </a:solid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36" name="Freeform: Shape 83">
              <a:extLst>
                <a:ext uri="{FF2B5EF4-FFF2-40B4-BE49-F238E27FC236}">
                  <a16:creationId xmlns:a16="http://schemas.microsoft.com/office/drawing/2014/main" id="{DA9E00AB-968F-0822-CF83-E3C58BEDFA9A}"/>
                </a:ext>
              </a:extLst>
            </p:cNvPr>
            <p:cNvSpPr/>
            <p:nvPr/>
          </p:nvSpPr>
          <p:spPr>
            <a:xfrm>
              <a:off x="7410406" y="4386343"/>
              <a:ext cx="14024" cy="890506"/>
            </a:xfrm>
            <a:custGeom>
              <a:avLst/>
              <a:gdLst/>
              <a:ahLst/>
              <a:cxnLst>
                <a:cxn ang="3cd4">
                  <a:pos x="hc" y="t"/>
                </a:cxn>
                <a:cxn ang="cd2">
                  <a:pos x="l" y="vc"/>
                </a:cxn>
                <a:cxn ang="cd4">
                  <a:pos x="hc" y="b"/>
                </a:cxn>
                <a:cxn ang="0">
                  <a:pos x="r" y="vc"/>
                </a:cxn>
              </a:cxnLst>
              <a:rect l="l" t="t" r="r" b="b"/>
              <a:pathLst>
                <a:path w="31" h="1906">
                  <a:moveTo>
                    <a:pt x="31" y="1891"/>
                  </a:moveTo>
                  <a:lnTo>
                    <a:pt x="31" y="1840"/>
                  </a:lnTo>
                  <a:lnTo>
                    <a:pt x="31" y="1703"/>
                  </a:lnTo>
                  <a:lnTo>
                    <a:pt x="31" y="1502"/>
                  </a:lnTo>
                  <a:lnTo>
                    <a:pt x="31" y="1256"/>
                  </a:lnTo>
                  <a:lnTo>
                    <a:pt x="31" y="985"/>
                  </a:lnTo>
                  <a:lnTo>
                    <a:pt x="31" y="714"/>
                  </a:lnTo>
                  <a:lnTo>
                    <a:pt x="31" y="460"/>
                  </a:lnTo>
                  <a:lnTo>
                    <a:pt x="31" y="245"/>
                  </a:lnTo>
                  <a:lnTo>
                    <a:pt x="31" y="91"/>
                  </a:lnTo>
                  <a:cubicBezTo>
                    <a:pt x="31" y="66"/>
                    <a:pt x="32" y="42"/>
                    <a:pt x="31" y="18"/>
                  </a:cubicBezTo>
                  <a:cubicBezTo>
                    <a:pt x="31" y="17"/>
                    <a:pt x="31" y="16"/>
                    <a:pt x="31" y="14"/>
                  </a:cubicBezTo>
                  <a:cubicBezTo>
                    <a:pt x="31" y="-5"/>
                    <a:pt x="0" y="-5"/>
                    <a:pt x="0" y="14"/>
                  </a:cubicBezTo>
                  <a:lnTo>
                    <a:pt x="0" y="65"/>
                  </a:lnTo>
                  <a:lnTo>
                    <a:pt x="0" y="202"/>
                  </a:lnTo>
                  <a:lnTo>
                    <a:pt x="0" y="403"/>
                  </a:lnTo>
                  <a:lnTo>
                    <a:pt x="0" y="649"/>
                  </a:lnTo>
                  <a:lnTo>
                    <a:pt x="0" y="920"/>
                  </a:lnTo>
                  <a:lnTo>
                    <a:pt x="0" y="1191"/>
                  </a:lnTo>
                  <a:lnTo>
                    <a:pt x="0" y="1445"/>
                  </a:lnTo>
                  <a:lnTo>
                    <a:pt x="0" y="1660"/>
                  </a:lnTo>
                  <a:lnTo>
                    <a:pt x="0" y="1814"/>
                  </a:lnTo>
                  <a:cubicBezTo>
                    <a:pt x="0" y="1839"/>
                    <a:pt x="0" y="1863"/>
                    <a:pt x="0" y="1887"/>
                  </a:cubicBezTo>
                  <a:cubicBezTo>
                    <a:pt x="0" y="1888"/>
                    <a:pt x="0" y="1889"/>
                    <a:pt x="0" y="1891"/>
                  </a:cubicBezTo>
                  <a:cubicBezTo>
                    <a:pt x="0" y="1910"/>
                    <a:pt x="31" y="1910"/>
                    <a:pt x="31" y="1891"/>
                  </a:cubicBezTo>
                  <a:close/>
                </a:path>
              </a:pathLst>
            </a:custGeom>
            <a:solidFill>
              <a:srgbClr val="5393FF"/>
            </a:solidFill>
            <a:ln cap="flat">
              <a:solidFill>
                <a:srgbClr val="5393FF"/>
              </a:solid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37" name="Freeform: Shape 84">
              <a:extLst>
                <a:ext uri="{FF2B5EF4-FFF2-40B4-BE49-F238E27FC236}">
                  <a16:creationId xmlns:a16="http://schemas.microsoft.com/office/drawing/2014/main" id="{AADCC8D3-5F72-2999-0A09-F967C4BD7BE1}"/>
                </a:ext>
              </a:extLst>
            </p:cNvPr>
            <p:cNvSpPr/>
            <p:nvPr/>
          </p:nvSpPr>
          <p:spPr>
            <a:xfrm>
              <a:off x="1088038" y="2366809"/>
              <a:ext cx="1283172" cy="2128919"/>
            </a:xfrm>
            <a:prstGeom prst="roundRect">
              <a:avLst/>
            </a:prstGeom>
            <a:solidFill>
              <a:srgbClr val="3066F3"/>
            </a:solidFill>
            <a:ln cap="flat">
              <a:noFill/>
              <a:prstDash val="solid"/>
            </a:ln>
          </p:spPr>
          <p:txBody>
            <a:bodyPr vert="horz" wrap="none" lIns="33759" tIns="16879" rIns="33759" bIns="16879" anchor="ctr" anchorCtr="1" compatLnSpc="0"/>
            <a:lstStyle/>
            <a:p>
              <a:pPr defTabSz="685846" hangingPunct="0"/>
              <a:endParaRPr lang="en-US" sz="675" dirty="0">
                <a:solidFill>
                  <a:schemeClr val="bg1"/>
                </a:solidFill>
                <a:latin typeface="Arial" pitchFamily="18"/>
                <a:ea typeface="Microsoft YaHei" pitchFamily="2"/>
                <a:cs typeface="Lucida Sans" pitchFamily="2"/>
              </a:endParaRPr>
            </a:p>
          </p:txBody>
        </p:sp>
        <p:sp>
          <p:nvSpPr>
            <p:cNvPr id="38" name="Freeform: Shape 85">
              <a:extLst>
                <a:ext uri="{FF2B5EF4-FFF2-40B4-BE49-F238E27FC236}">
                  <a16:creationId xmlns:a16="http://schemas.microsoft.com/office/drawing/2014/main" id="{7987D501-1627-A2D4-715A-948A6EECA636}"/>
                </a:ext>
              </a:extLst>
            </p:cNvPr>
            <p:cNvSpPr/>
            <p:nvPr/>
          </p:nvSpPr>
          <p:spPr>
            <a:xfrm>
              <a:off x="2509578" y="2838217"/>
              <a:ext cx="1283172" cy="2129643"/>
            </a:xfrm>
            <a:prstGeom prst="roundRect">
              <a:avLst/>
            </a:prstGeom>
            <a:solidFill>
              <a:srgbClr val="5393FF"/>
            </a:solidFill>
            <a:ln cap="flat">
              <a:noFill/>
              <a:prstDash val="solid"/>
            </a:ln>
          </p:spPr>
          <p:txBody>
            <a:bodyPr vert="horz" wrap="none" lIns="33759" tIns="16879" rIns="33759" bIns="16879" anchor="ctr" anchorCtr="1" compatLnSpc="0"/>
            <a:lstStyle/>
            <a:p>
              <a:pPr defTabSz="685846" hangingPunct="0"/>
              <a:endParaRPr lang="en-US" sz="675">
                <a:solidFill>
                  <a:schemeClr val="bg1"/>
                </a:solidFill>
                <a:latin typeface="Arial" pitchFamily="18"/>
                <a:ea typeface="Microsoft YaHei" pitchFamily="2"/>
                <a:cs typeface="Lucida Sans" pitchFamily="2"/>
              </a:endParaRPr>
            </a:p>
          </p:txBody>
        </p:sp>
        <p:sp>
          <p:nvSpPr>
            <p:cNvPr id="41" name="Freeform: Shape 86">
              <a:extLst>
                <a:ext uri="{FF2B5EF4-FFF2-40B4-BE49-F238E27FC236}">
                  <a16:creationId xmlns:a16="http://schemas.microsoft.com/office/drawing/2014/main" id="{F5975868-13EF-301F-2477-45555D52AAFF}"/>
                </a:ext>
              </a:extLst>
            </p:cNvPr>
            <p:cNvSpPr/>
            <p:nvPr/>
          </p:nvSpPr>
          <p:spPr>
            <a:xfrm>
              <a:off x="6778403" y="2366809"/>
              <a:ext cx="1283172" cy="2128919"/>
            </a:xfrm>
            <a:prstGeom prst="roundRect">
              <a:avLst/>
            </a:prstGeom>
            <a:solidFill>
              <a:srgbClr val="5393FF"/>
            </a:solidFill>
            <a:ln cap="flat">
              <a:noFill/>
              <a:prstDash val="solid"/>
            </a:ln>
          </p:spPr>
          <p:txBody>
            <a:bodyPr vert="horz" wrap="none" lIns="33759" tIns="16879" rIns="33759" bIns="16879" anchor="ctr" anchorCtr="1" compatLnSpc="0"/>
            <a:lstStyle/>
            <a:p>
              <a:pPr defTabSz="685846" hangingPunct="0"/>
              <a:endParaRPr lang="en-US" sz="675">
                <a:solidFill>
                  <a:schemeClr val="bg1"/>
                </a:solidFill>
                <a:latin typeface="Arial" pitchFamily="18"/>
                <a:ea typeface="Microsoft YaHei" pitchFamily="2"/>
                <a:cs typeface="Lucida Sans" pitchFamily="2"/>
              </a:endParaRPr>
            </a:p>
          </p:txBody>
        </p:sp>
        <p:sp>
          <p:nvSpPr>
            <p:cNvPr id="42" name="Freeform: Shape 87">
              <a:extLst>
                <a:ext uri="{FF2B5EF4-FFF2-40B4-BE49-F238E27FC236}">
                  <a16:creationId xmlns:a16="http://schemas.microsoft.com/office/drawing/2014/main" id="{BEFB3794-C422-ECC6-910B-7DCDAEB9C17B}"/>
                </a:ext>
              </a:extLst>
            </p:cNvPr>
            <p:cNvSpPr/>
            <p:nvPr/>
          </p:nvSpPr>
          <p:spPr>
            <a:xfrm>
              <a:off x="5356864" y="2838217"/>
              <a:ext cx="1283172" cy="2129643"/>
            </a:xfrm>
            <a:prstGeom prst="roundRect">
              <a:avLst/>
            </a:prstGeom>
            <a:solidFill>
              <a:srgbClr val="3470B2"/>
            </a:solidFill>
            <a:ln cap="flat">
              <a:no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chemeClr val="bg1"/>
                </a:solidFill>
                <a:effectLst/>
                <a:uLnTx/>
                <a:uFillTx/>
                <a:latin typeface="Arial" pitchFamily="18"/>
                <a:ea typeface="Microsoft YaHei" pitchFamily="2"/>
                <a:cs typeface="Lucida Sans" pitchFamily="2"/>
              </a:endParaRPr>
            </a:p>
          </p:txBody>
        </p:sp>
        <p:sp>
          <p:nvSpPr>
            <p:cNvPr id="44" name="Freeform: Shape 88">
              <a:extLst>
                <a:ext uri="{FF2B5EF4-FFF2-40B4-BE49-F238E27FC236}">
                  <a16:creationId xmlns:a16="http://schemas.microsoft.com/office/drawing/2014/main" id="{8DC50810-9011-C7E8-8BE0-5BE9BCC467B6}"/>
                </a:ext>
              </a:extLst>
            </p:cNvPr>
            <p:cNvSpPr/>
            <p:nvPr/>
          </p:nvSpPr>
          <p:spPr>
            <a:xfrm>
              <a:off x="3932520" y="3310139"/>
              <a:ext cx="1283172" cy="2128919"/>
            </a:xfrm>
            <a:prstGeom prst="roundRect">
              <a:avLst/>
            </a:prstGeom>
            <a:solidFill>
              <a:srgbClr val="408CB3"/>
            </a:solidFill>
            <a:ln cap="flat">
              <a:noFill/>
              <a:prstDash val="solid"/>
            </a:ln>
          </p:spPr>
          <p:txBody>
            <a:bodyPr vert="horz" wrap="none" lIns="33759" tIns="16879" rIns="33759" bIns="16879" anchor="ctr" anchorCtr="1" compatLnSpc="0"/>
            <a:lstStyle/>
            <a:p>
              <a:pPr marL="0" marR="0" lvl="0" indent="0" defTabSz="685846" eaLnBrk="1" fontAlgn="auto" latinLnBrk="0" hangingPunct="0">
                <a:lnSpc>
                  <a:spcPct val="100000"/>
                </a:lnSpc>
                <a:spcBef>
                  <a:spcPts val="0"/>
                </a:spcBef>
                <a:spcAft>
                  <a:spcPts val="0"/>
                </a:spcAft>
                <a:buClrTx/>
                <a:buSzTx/>
                <a:buFontTx/>
                <a:buNone/>
                <a:tabLst/>
                <a:defRPr/>
              </a:pPr>
              <a:endParaRPr kumimoji="0" lang="en-US" sz="675" b="0" i="0" u="none" strike="noStrike" kern="0" cap="none" spc="0" normalizeH="0" baseline="0" noProof="0">
                <a:ln>
                  <a:noFill/>
                </a:ln>
                <a:solidFill>
                  <a:srgbClr val="747994"/>
                </a:solidFill>
                <a:effectLst/>
                <a:uLnTx/>
                <a:uFillTx/>
                <a:latin typeface="Arial" pitchFamily="18"/>
                <a:ea typeface="Microsoft YaHei" pitchFamily="2"/>
                <a:cs typeface="Lucida Sans" pitchFamily="2"/>
              </a:endParaRPr>
            </a:p>
          </p:txBody>
        </p:sp>
        <p:sp>
          <p:nvSpPr>
            <p:cNvPr id="47" name="TextBox 46">
              <a:extLst>
                <a:ext uri="{FF2B5EF4-FFF2-40B4-BE49-F238E27FC236}">
                  <a16:creationId xmlns:a16="http://schemas.microsoft.com/office/drawing/2014/main" id="{D1A8661F-64F6-769F-4D53-C66CD84AE5D2}"/>
                </a:ext>
              </a:extLst>
            </p:cNvPr>
            <p:cNvSpPr txBox="1"/>
            <p:nvPr/>
          </p:nvSpPr>
          <p:spPr>
            <a:xfrm>
              <a:off x="2520931" y="3302256"/>
              <a:ext cx="1260000" cy="1169551"/>
            </a:xfrm>
            <a:prstGeom prst="rect">
              <a:avLst/>
            </a:prstGeom>
            <a:noFill/>
          </p:spPr>
          <p:txBody>
            <a:bodyPr wrap="square" rtlCol="0" anchor="ctr">
              <a:spAutoFit/>
            </a:bodyPr>
            <a:lstStyle/>
            <a:p>
              <a:pPr algn="ctr" defTabSz="685846">
                <a:lnSpc>
                  <a:spcPts val="1350"/>
                </a:lnSpc>
              </a:pPr>
              <a:r>
                <a:rPr lang="en-GB" sz="1200" spc="-8" dirty="0">
                  <a:solidFill>
                    <a:schemeClr val="bg1"/>
                  </a:solidFill>
                  <a:latin typeface="Open Sans" panose="020B0606030504020204" pitchFamily="34" charset="0"/>
                  <a:ea typeface="Open Sans" panose="020B0606030504020204" pitchFamily="34" charset="0"/>
                  <a:cs typeface="Open Sans" panose="020B0606030504020204" pitchFamily="34" charset="0"/>
                </a:rPr>
                <a:t>It maintains </a:t>
              </a:r>
              <a:r>
                <a:rPr lang="en-GB" sz="1200" b="1" spc="-8" dirty="0">
                  <a:solidFill>
                    <a:schemeClr val="bg1"/>
                  </a:solidFill>
                  <a:latin typeface="Open Sans" panose="020B0606030504020204" pitchFamily="34" charset="0"/>
                  <a:ea typeface="Open Sans" panose="020B0606030504020204" pitchFamily="34" charset="0"/>
                  <a:cs typeface="Open Sans" panose="020B0606030504020204" pitchFamily="34" charset="0"/>
                </a:rPr>
                <a:t>inertia</a:t>
              </a:r>
              <a:r>
                <a:rPr lang="en-GB" sz="1200" spc="-8" dirty="0">
                  <a:solidFill>
                    <a:schemeClr val="bg1"/>
                  </a:solidFill>
                  <a:latin typeface="Open Sans" panose="020B0606030504020204" pitchFamily="34" charset="0"/>
                  <a:ea typeface="Open Sans" panose="020B0606030504020204" pitchFamily="34" charset="0"/>
                  <a:cs typeface="Open Sans" panose="020B0606030504020204" pitchFamily="34" charset="0"/>
                </a:rPr>
                <a:t> and allows problems to continue without resolution.</a:t>
              </a:r>
            </a:p>
          </p:txBody>
        </p:sp>
        <p:sp>
          <p:nvSpPr>
            <p:cNvPr id="48" name="TextBox 47">
              <a:extLst>
                <a:ext uri="{FF2B5EF4-FFF2-40B4-BE49-F238E27FC236}">
                  <a16:creationId xmlns:a16="http://schemas.microsoft.com/office/drawing/2014/main" id="{59695656-1E3D-3099-4C8D-370A4C4A4D83}"/>
                </a:ext>
              </a:extLst>
            </p:cNvPr>
            <p:cNvSpPr txBox="1"/>
            <p:nvPr/>
          </p:nvSpPr>
          <p:spPr>
            <a:xfrm>
              <a:off x="3934657" y="3793156"/>
              <a:ext cx="1260000" cy="1169551"/>
            </a:xfrm>
            <a:prstGeom prst="rect">
              <a:avLst/>
            </a:prstGeom>
            <a:noFill/>
          </p:spPr>
          <p:txBody>
            <a:bodyPr wrap="square" rtlCol="0" anchor="ctr">
              <a:spAutoFit/>
            </a:bodyPr>
            <a:lstStyle/>
            <a:p>
              <a:pPr algn="ctr" defTabSz="685846">
                <a:lnSpc>
                  <a:spcPts val="1350"/>
                </a:lnSpc>
              </a:pPr>
              <a:r>
                <a:rPr lang="en-GB" sz="1200" spc="-8" dirty="0">
                  <a:solidFill>
                    <a:schemeClr val="bg1"/>
                  </a:solidFill>
                  <a:latin typeface="Open Sans" panose="020B0606030504020204" pitchFamily="34" charset="0"/>
                  <a:ea typeface="Open Sans" panose="020B0606030504020204" pitchFamily="34" charset="0"/>
                  <a:cs typeface="Open Sans" panose="020B0606030504020204" pitchFamily="34" charset="0"/>
                </a:rPr>
                <a:t>It creates a </a:t>
              </a:r>
              <a:r>
                <a:rPr lang="en-GB" sz="1200" b="1" spc="-8" dirty="0">
                  <a:solidFill>
                    <a:schemeClr val="bg1"/>
                  </a:solidFill>
                  <a:latin typeface="Open Sans" panose="020B0606030504020204" pitchFamily="34" charset="0"/>
                  <a:ea typeface="Open Sans" panose="020B0606030504020204" pitchFamily="34" charset="0"/>
                  <a:cs typeface="Open Sans" panose="020B0606030504020204" pitchFamily="34" charset="0"/>
                </a:rPr>
                <a:t>climate of fear </a:t>
              </a:r>
              <a:r>
                <a:rPr lang="en-GB" sz="1200" spc="-8" dirty="0">
                  <a:solidFill>
                    <a:schemeClr val="bg1"/>
                  </a:solidFill>
                  <a:latin typeface="Open Sans" panose="020B0606030504020204" pitchFamily="34" charset="0"/>
                  <a:ea typeface="Open Sans" panose="020B0606030504020204" pitchFamily="34" charset="0"/>
                  <a:cs typeface="Open Sans" panose="020B0606030504020204" pitchFamily="34" charset="0"/>
                </a:rPr>
                <a:t>and </a:t>
              </a:r>
              <a:r>
                <a:rPr lang="en-GB" sz="1200" b="1" spc="-8" dirty="0">
                  <a:solidFill>
                    <a:schemeClr val="bg1"/>
                  </a:solidFill>
                  <a:latin typeface="Open Sans" panose="020B0606030504020204" pitchFamily="34" charset="0"/>
                  <a:ea typeface="Open Sans" panose="020B0606030504020204" pitchFamily="34" charset="0"/>
                  <a:cs typeface="Open Sans" panose="020B0606030504020204" pitchFamily="34" charset="0"/>
                </a:rPr>
                <a:t>insecurity</a:t>
              </a:r>
              <a:r>
                <a:rPr lang="en-GB" sz="1200" spc="-8" dirty="0">
                  <a:solidFill>
                    <a:schemeClr val="bg1"/>
                  </a:solidFill>
                  <a:latin typeface="Open Sans" panose="020B0606030504020204" pitchFamily="34" charset="0"/>
                  <a:ea typeface="Open Sans" panose="020B0606030504020204" pitchFamily="34" charset="0"/>
                  <a:cs typeface="Open Sans" panose="020B0606030504020204" pitchFamily="34" charset="0"/>
                </a:rPr>
                <a:t>, which reduces commitment.</a:t>
              </a:r>
            </a:p>
          </p:txBody>
        </p:sp>
        <p:sp>
          <p:nvSpPr>
            <p:cNvPr id="49" name="TextBox 48">
              <a:extLst>
                <a:ext uri="{FF2B5EF4-FFF2-40B4-BE49-F238E27FC236}">
                  <a16:creationId xmlns:a16="http://schemas.microsoft.com/office/drawing/2014/main" id="{6C387570-739E-0037-1B92-8B71996842E6}"/>
                </a:ext>
              </a:extLst>
            </p:cNvPr>
            <p:cNvSpPr txBox="1"/>
            <p:nvPr/>
          </p:nvSpPr>
          <p:spPr>
            <a:xfrm>
              <a:off x="5361337" y="3122719"/>
              <a:ext cx="1260000" cy="1528624"/>
            </a:xfrm>
            <a:prstGeom prst="rect">
              <a:avLst/>
            </a:prstGeom>
            <a:noFill/>
          </p:spPr>
          <p:txBody>
            <a:bodyPr wrap="square" rtlCol="0" anchor="ctr">
              <a:spAutoFit/>
            </a:bodyPr>
            <a:lstStyle/>
            <a:p>
              <a:pPr algn="ctr" defTabSz="685846">
                <a:lnSpc>
                  <a:spcPts val="1350"/>
                </a:lnSpc>
              </a:pPr>
              <a:r>
                <a:rPr lang="en-GB" sz="1200" spc="-8" dirty="0">
                  <a:solidFill>
                    <a:schemeClr val="bg1"/>
                  </a:solidFill>
                  <a:latin typeface="Open Sans" panose="020B0606030504020204" pitchFamily="34" charset="0"/>
                  <a:ea typeface="Open Sans" panose="020B0606030504020204" pitchFamily="34" charset="0"/>
                  <a:cs typeface="Open Sans" panose="020B0606030504020204" pitchFamily="34" charset="0"/>
                </a:rPr>
                <a:t>It weakens </a:t>
              </a:r>
              <a:r>
                <a:rPr lang="en-GB" sz="1200" b="1" spc="-8" dirty="0">
                  <a:solidFill>
                    <a:schemeClr val="bg1"/>
                  </a:solidFill>
                  <a:latin typeface="Open Sans" panose="020B0606030504020204" pitchFamily="34" charset="0"/>
                  <a:ea typeface="Open Sans" panose="020B0606030504020204" pitchFamily="34" charset="0"/>
                  <a:cs typeface="Open Sans" panose="020B0606030504020204" pitchFamily="34" charset="0"/>
                </a:rPr>
                <a:t>learning</a:t>
              </a:r>
              <a:r>
                <a:rPr lang="en-GB" sz="1200" spc="-8" dirty="0">
                  <a:solidFill>
                    <a:schemeClr val="bg1"/>
                  </a:solidFill>
                  <a:latin typeface="Open Sans" panose="020B0606030504020204" pitchFamily="34" charset="0"/>
                  <a:ea typeface="Open Sans" panose="020B0606030504020204" pitchFamily="34" charset="0"/>
                  <a:cs typeface="Open Sans" panose="020B0606030504020204" pitchFamily="34" charset="0"/>
                </a:rPr>
                <a:t> and </a:t>
              </a:r>
              <a:r>
                <a:rPr lang="en-GB" sz="1200" b="1" spc="-8" dirty="0">
                  <a:solidFill>
                    <a:schemeClr val="bg1"/>
                  </a:solidFill>
                  <a:latin typeface="Open Sans" panose="020B0606030504020204" pitchFamily="34" charset="0"/>
                  <a:ea typeface="Open Sans" panose="020B0606030504020204" pitchFamily="34" charset="0"/>
                  <a:cs typeface="Open Sans" panose="020B0606030504020204" pitchFamily="34" charset="0"/>
                </a:rPr>
                <a:t>innovation</a:t>
              </a:r>
              <a:r>
                <a:rPr lang="en-GB" sz="1200" spc="-8" dirty="0">
                  <a:solidFill>
                    <a:schemeClr val="bg1"/>
                  </a:solidFill>
                  <a:latin typeface="Open Sans" panose="020B0606030504020204" pitchFamily="34" charset="0"/>
                  <a:ea typeface="Open Sans" panose="020B0606030504020204" pitchFamily="34" charset="0"/>
                  <a:cs typeface="Open Sans" panose="020B0606030504020204" pitchFamily="34" charset="0"/>
                </a:rPr>
                <a:t>, and therefore the organization’s ability to adapt.</a:t>
              </a:r>
            </a:p>
          </p:txBody>
        </p:sp>
        <p:sp>
          <p:nvSpPr>
            <p:cNvPr id="52" name="TextBox 51">
              <a:extLst>
                <a:ext uri="{FF2B5EF4-FFF2-40B4-BE49-F238E27FC236}">
                  <a16:creationId xmlns:a16="http://schemas.microsoft.com/office/drawing/2014/main" id="{9F6565F5-B2FD-6388-2DEF-3246DBBEF16C}"/>
                </a:ext>
              </a:extLst>
            </p:cNvPr>
            <p:cNvSpPr txBox="1"/>
            <p:nvPr/>
          </p:nvSpPr>
          <p:spPr>
            <a:xfrm>
              <a:off x="1080828" y="2810644"/>
              <a:ext cx="1282168" cy="1200329"/>
            </a:xfrm>
            <a:prstGeom prst="rect">
              <a:avLst/>
            </a:prstGeom>
            <a:noFill/>
          </p:spPr>
          <p:txBody>
            <a:bodyPr wrap="square">
              <a:spAutoFit/>
            </a:bodyPr>
            <a:lstStyle/>
            <a:p>
              <a:pPr algn="ct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It conceals critical information</a:t>
              </a:r>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needed for improvement.</a:t>
              </a:r>
            </a:p>
          </p:txBody>
        </p:sp>
        <p:sp>
          <p:nvSpPr>
            <p:cNvPr id="54" name="TextBox 53">
              <a:extLst>
                <a:ext uri="{FF2B5EF4-FFF2-40B4-BE49-F238E27FC236}">
                  <a16:creationId xmlns:a16="http://schemas.microsoft.com/office/drawing/2014/main" id="{DBCD689A-DBDD-E7F4-88B3-B5AE0C3D0079}"/>
                </a:ext>
              </a:extLst>
            </p:cNvPr>
            <p:cNvSpPr txBox="1"/>
            <p:nvPr/>
          </p:nvSpPr>
          <p:spPr>
            <a:xfrm>
              <a:off x="6795713" y="2387268"/>
              <a:ext cx="1260000" cy="2123658"/>
            </a:xfrm>
            <a:prstGeom prst="rect">
              <a:avLst/>
            </a:prstGeom>
            <a:noFill/>
          </p:spPr>
          <p:txBody>
            <a:bodyPr wrap="square">
              <a:spAutoFit/>
            </a:bodyPr>
            <a:lstStyle/>
            <a:p>
              <a:pPr algn="ct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It reproduces the vicious cycle of silence</a:t>
              </a:r>
              <a:r>
                <a:rPr lang="en-GB"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the more employees stay silent, the harder it becomes to speak up in the future.</a:t>
              </a:r>
            </a:p>
          </p:txBody>
        </p:sp>
      </p:grpSp>
    </p:spTree>
    <p:extLst>
      <p:ext uri="{BB962C8B-B14F-4D97-AF65-F5344CB8AC3E}">
        <p14:creationId xmlns:p14="http://schemas.microsoft.com/office/powerpoint/2010/main" val="17649341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C6062-F5A4-7E07-71A5-4B88591E08AE}"/>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F9D852B8-AC6C-108B-7469-BFDAAA474793}"/>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75" name="Title 1">
            <a:extLst>
              <a:ext uri="{FF2B5EF4-FFF2-40B4-BE49-F238E27FC236}">
                <a16:creationId xmlns:a16="http://schemas.microsoft.com/office/drawing/2014/main" id="{9074A1BD-29FE-CBC0-0EC8-D2D6FFD141CF}"/>
              </a:ext>
            </a:extLst>
          </p:cNvPr>
          <p:cNvSpPr>
            <a:spLocks noGrp="1"/>
          </p:cNvSpPr>
          <p:nvPr>
            <p:ph type="title"/>
          </p:nvPr>
        </p:nvSpPr>
        <p:spPr>
          <a:xfrm>
            <a:off x="1073539" y="745361"/>
            <a:ext cx="6994858" cy="1093849"/>
          </a:xfrm>
        </p:spPr>
        <p:txBody>
          <a:bodyPr>
            <a:normAutofit/>
          </a:bodyPr>
          <a:lstStyle/>
          <a:p>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How is a climate of psychological safety without </a:t>
            </a:r>
            <a:r>
              <a:rPr lang="en-GB" sz="28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organizational</a:t>
            </a:r>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 silence created?</a:t>
            </a:r>
            <a:endParaRPr lang="en-GR"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Freeform 68">
            <a:extLst>
              <a:ext uri="{FF2B5EF4-FFF2-40B4-BE49-F238E27FC236}">
                <a16:creationId xmlns:a16="http://schemas.microsoft.com/office/drawing/2014/main" id="{AEB69949-EEC5-12F4-B50C-19F3BD880895}"/>
              </a:ext>
            </a:extLst>
          </p:cNvPr>
          <p:cNvSpPr>
            <a:spLocks noChangeArrowheads="1"/>
          </p:cNvSpPr>
          <p:nvPr/>
        </p:nvSpPr>
        <p:spPr bwMode="auto">
          <a:xfrm>
            <a:off x="830259" y="2436145"/>
            <a:ext cx="941617" cy="1120874"/>
          </a:xfrm>
          <a:custGeom>
            <a:avLst/>
            <a:gdLst>
              <a:gd name="T0" fmla="*/ 1342 w 2014"/>
              <a:gd name="T1" fmla="*/ 0 h 2399"/>
              <a:gd name="T2" fmla="*/ 0 w 2014"/>
              <a:gd name="T3" fmla="*/ 0 h 2399"/>
              <a:gd name="T4" fmla="*/ 0 w 2014"/>
              <a:gd name="T5" fmla="*/ 2398 h 2399"/>
              <a:gd name="T6" fmla="*/ 1342 w 2014"/>
              <a:gd name="T7" fmla="*/ 2398 h 2399"/>
              <a:gd name="T8" fmla="*/ 2013 w 2014"/>
              <a:gd name="T9" fmla="*/ 1199 h 2399"/>
              <a:gd name="T10" fmla="*/ 1342 w 2014"/>
              <a:gd name="T11" fmla="*/ 0 h 2399"/>
            </a:gdLst>
            <a:ahLst/>
            <a:cxnLst>
              <a:cxn ang="0">
                <a:pos x="T0" y="T1"/>
              </a:cxn>
              <a:cxn ang="0">
                <a:pos x="T2" y="T3"/>
              </a:cxn>
              <a:cxn ang="0">
                <a:pos x="T4" y="T5"/>
              </a:cxn>
              <a:cxn ang="0">
                <a:pos x="T6" y="T7"/>
              </a:cxn>
              <a:cxn ang="0">
                <a:pos x="T8" y="T9"/>
              </a:cxn>
              <a:cxn ang="0">
                <a:pos x="T10" y="T11"/>
              </a:cxn>
            </a:cxnLst>
            <a:rect l="0" t="0" r="r" b="b"/>
            <a:pathLst>
              <a:path w="2014" h="2399">
                <a:moveTo>
                  <a:pt x="1342" y="0"/>
                </a:moveTo>
                <a:lnTo>
                  <a:pt x="0" y="0"/>
                </a:lnTo>
                <a:lnTo>
                  <a:pt x="0" y="2398"/>
                </a:lnTo>
                <a:lnTo>
                  <a:pt x="1342" y="2398"/>
                </a:lnTo>
                <a:lnTo>
                  <a:pt x="2013" y="1199"/>
                </a:lnTo>
                <a:lnTo>
                  <a:pt x="1342" y="0"/>
                </a:lnTo>
              </a:path>
            </a:pathLst>
          </a:custGeom>
          <a:solidFill>
            <a:srgbClr val="5393FF"/>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 name="Freeform 69">
            <a:extLst>
              <a:ext uri="{FF2B5EF4-FFF2-40B4-BE49-F238E27FC236}">
                <a16:creationId xmlns:a16="http://schemas.microsoft.com/office/drawing/2014/main" id="{2EB41590-363B-25A4-C34B-D8723AFB2F5C}"/>
              </a:ext>
            </a:extLst>
          </p:cNvPr>
          <p:cNvSpPr>
            <a:spLocks noChangeArrowheads="1"/>
          </p:cNvSpPr>
          <p:nvPr/>
        </p:nvSpPr>
        <p:spPr bwMode="auto">
          <a:xfrm>
            <a:off x="7376244" y="2436145"/>
            <a:ext cx="941615" cy="1120874"/>
          </a:xfrm>
          <a:custGeom>
            <a:avLst/>
            <a:gdLst>
              <a:gd name="T0" fmla="*/ 671 w 2014"/>
              <a:gd name="T1" fmla="*/ 0 h 2399"/>
              <a:gd name="T2" fmla="*/ 2013 w 2014"/>
              <a:gd name="T3" fmla="*/ 0 h 2399"/>
              <a:gd name="T4" fmla="*/ 2013 w 2014"/>
              <a:gd name="T5" fmla="*/ 2398 h 2399"/>
              <a:gd name="T6" fmla="*/ 671 w 2014"/>
              <a:gd name="T7" fmla="*/ 2398 h 2399"/>
              <a:gd name="T8" fmla="*/ 0 w 2014"/>
              <a:gd name="T9" fmla="*/ 1199 h 2399"/>
              <a:gd name="T10" fmla="*/ 671 w 2014"/>
              <a:gd name="T11" fmla="*/ 0 h 2399"/>
            </a:gdLst>
            <a:ahLst/>
            <a:cxnLst>
              <a:cxn ang="0">
                <a:pos x="T0" y="T1"/>
              </a:cxn>
              <a:cxn ang="0">
                <a:pos x="T2" y="T3"/>
              </a:cxn>
              <a:cxn ang="0">
                <a:pos x="T4" y="T5"/>
              </a:cxn>
              <a:cxn ang="0">
                <a:pos x="T6" y="T7"/>
              </a:cxn>
              <a:cxn ang="0">
                <a:pos x="T8" y="T9"/>
              </a:cxn>
              <a:cxn ang="0">
                <a:pos x="T10" y="T11"/>
              </a:cxn>
            </a:cxnLst>
            <a:rect l="0" t="0" r="r" b="b"/>
            <a:pathLst>
              <a:path w="2014" h="2399">
                <a:moveTo>
                  <a:pt x="671" y="0"/>
                </a:moveTo>
                <a:lnTo>
                  <a:pt x="2013" y="0"/>
                </a:lnTo>
                <a:lnTo>
                  <a:pt x="2013" y="2398"/>
                </a:lnTo>
                <a:lnTo>
                  <a:pt x="671" y="2398"/>
                </a:lnTo>
                <a:lnTo>
                  <a:pt x="0" y="1199"/>
                </a:lnTo>
                <a:lnTo>
                  <a:pt x="671" y="0"/>
                </a:lnTo>
              </a:path>
            </a:pathLst>
          </a:custGeom>
          <a:solidFill>
            <a:srgbClr val="5393FF"/>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6" name="Freeform 70">
            <a:extLst>
              <a:ext uri="{FF2B5EF4-FFF2-40B4-BE49-F238E27FC236}">
                <a16:creationId xmlns:a16="http://schemas.microsoft.com/office/drawing/2014/main" id="{A79D1FC7-EE92-E7F5-2E60-D38B5A8CBCB0}"/>
              </a:ext>
            </a:extLst>
          </p:cNvPr>
          <p:cNvSpPr>
            <a:spLocks noChangeArrowheads="1"/>
          </p:cNvSpPr>
          <p:nvPr/>
        </p:nvSpPr>
        <p:spPr bwMode="auto">
          <a:xfrm>
            <a:off x="1768785" y="2436145"/>
            <a:ext cx="5604367" cy="1120874"/>
          </a:xfrm>
          <a:custGeom>
            <a:avLst/>
            <a:gdLst>
              <a:gd name="T0" fmla="*/ 11324 w 11996"/>
              <a:gd name="T1" fmla="*/ 0 h 2399"/>
              <a:gd name="T2" fmla="*/ 10693 w 11996"/>
              <a:gd name="T3" fmla="*/ 0 h 2399"/>
              <a:gd name="T4" fmla="*/ 9982 w 11996"/>
              <a:gd name="T5" fmla="*/ 0 h 2399"/>
              <a:gd name="T6" fmla="*/ 9391 w 11996"/>
              <a:gd name="T7" fmla="*/ 0 h 2399"/>
              <a:gd name="T8" fmla="*/ 9351 w 11996"/>
              <a:gd name="T9" fmla="*/ 0 h 2399"/>
              <a:gd name="T10" fmla="*/ 9154 w 11996"/>
              <a:gd name="T11" fmla="*/ 0 h 2399"/>
              <a:gd name="T12" fmla="*/ 8523 w 11996"/>
              <a:gd name="T13" fmla="*/ 0 h 2399"/>
              <a:gd name="T14" fmla="*/ 8088 w 11996"/>
              <a:gd name="T15" fmla="*/ 0 h 2399"/>
              <a:gd name="T16" fmla="*/ 8049 w 11996"/>
              <a:gd name="T17" fmla="*/ 0 h 2399"/>
              <a:gd name="T18" fmla="*/ 7811 w 11996"/>
              <a:gd name="T19" fmla="*/ 0 h 2399"/>
              <a:gd name="T20" fmla="*/ 7221 w 11996"/>
              <a:gd name="T21" fmla="*/ 0 h 2399"/>
              <a:gd name="T22" fmla="*/ 7181 w 11996"/>
              <a:gd name="T23" fmla="*/ 0 h 2399"/>
              <a:gd name="T24" fmla="*/ 6786 w 11996"/>
              <a:gd name="T25" fmla="*/ 0 h 2399"/>
              <a:gd name="T26" fmla="*/ 6746 w 11996"/>
              <a:gd name="T27" fmla="*/ 0 h 2399"/>
              <a:gd name="T28" fmla="*/ 5920 w 11996"/>
              <a:gd name="T29" fmla="*/ 0 h 2399"/>
              <a:gd name="T30" fmla="*/ 5879 w 11996"/>
              <a:gd name="T31" fmla="*/ 0 h 2399"/>
              <a:gd name="T32" fmla="*/ 5485 w 11996"/>
              <a:gd name="T33" fmla="*/ 0 h 2399"/>
              <a:gd name="T34" fmla="*/ 5445 w 11996"/>
              <a:gd name="T35" fmla="*/ 0 h 2399"/>
              <a:gd name="T36" fmla="*/ 4617 w 11996"/>
              <a:gd name="T37" fmla="*/ 0 h 2399"/>
              <a:gd name="T38" fmla="*/ 4577 w 11996"/>
              <a:gd name="T39" fmla="*/ 0 h 2399"/>
              <a:gd name="T40" fmla="*/ 4183 w 11996"/>
              <a:gd name="T41" fmla="*/ 0 h 2399"/>
              <a:gd name="T42" fmla="*/ 4143 w 11996"/>
              <a:gd name="T43" fmla="*/ 0 h 2399"/>
              <a:gd name="T44" fmla="*/ 3315 w 11996"/>
              <a:gd name="T45" fmla="*/ 0 h 2399"/>
              <a:gd name="T46" fmla="*/ 3275 w 11996"/>
              <a:gd name="T47" fmla="*/ 0 h 2399"/>
              <a:gd name="T48" fmla="*/ 2841 w 11996"/>
              <a:gd name="T49" fmla="*/ 0 h 2399"/>
              <a:gd name="T50" fmla="*/ 2013 w 11996"/>
              <a:gd name="T51" fmla="*/ 0 h 2399"/>
              <a:gd name="T52" fmla="*/ 1973 w 11996"/>
              <a:gd name="T53" fmla="*/ 0 h 2399"/>
              <a:gd name="T54" fmla="*/ 671 w 11996"/>
              <a:gd name="T55" fmla="*/ 0 h 2399"/>
              <a:gd name="T56" fmla="*/ 0 w 11996"/>
              <a:gd name="T57" fmla="*/ 1199 h 2399"/>
              <a:gd name="T58" fmla="*/ 671 w 11996"/>
              <a:gd name="T59" fmla="*/ 2398 h 2399"/>
              <a:gd name="T60" fmla="*/ 1973 w 11996"/>
              <a:gd name="T61" fmla="*/ 2398 h 2399"/>
              <a:gd name="T62" fmla="*/ 2013 w 11996"/>
              <a:gd name="T63" fmla="*/ 2398 h 2399"/>
              <a:gd name="T64" fmla="*/ 2841 w 11996"/>
              <a:gd name="T65" fmla="*/ 2398 h 2399"/>
              <a:gd name="T66" fmla="*/ 3275 w 11996"/>
              <a:gd name="T67" fmla="*/ 2398 h 2399"/>
              <a:gd name="T68" fmla="*/ 3315 w 11996"/>
              <a:gd name="T69" fmla="*/ 2398 h 2399"/>
              <a:gd name="T70" fmla="*/ 4143 w 11996"/>
              <a:gd name="T71" fmla="*/ 2398 h 2399"/>
              <a:gd name="T72" fmla="*/ 4183 w 11996"/>
              <a:gd name="T73" fmla="*/ 2398 h 2399"/>
              <a:gd name="T74" fmla="*/ 4577 w 11996"/>
              <a:gd name="T75" fmla="*/ 2398 h 2399"/>
              <a:gd name="T76" fmla="*/ 4617 w 11996"/>
              <a:gd name="T77" fmla="*/ 2398 h 2399"/>
              <a:gd name="T78" fmla="*/ 5445 w 11996"/>
              <a:gd name="T79" fmla="*/ 2398 h 2399"/>
              <a:gd name="T80" fmla="*/ 5485 w 11996"/>
              <a:gd name="T81" fmla="*/ 2398 h 2399"/>
              <a:gd name="T82" fmla="*/ 5879 w 11996"/>
              <a:gd name="T83" fmla="*/ 2398 h 2399"/>
              <a:gd name="T84" fmla="*/ 5920 w 11996"/>
              <a:gd name="T85" fmla="*/ 2398 h 2399"/>
              <a:gd name="T86" fmla="*/ 6746 w 11996"/>
              <a:gd name="T87" fmla="*/ 2398 h 2399"/>
              <a:gd name="T88" fmla="*/ 6786 w 11996"/>
              <a:gd name="T89" fmla="*/ 2398 h 2399"/>
              <a:gd name="T90" fmla="*/ 7181 w 11996"/>
              <a:gd name="T91" fmla="*/ 2398 h 2399"/>
              <a:gd name="T92" fmla="*/ 7221 w 11996"/>
              <a:gd name="T93" fmla="*/ 2398 h 2399"/>
              <a:gd name="T94" fmla="*/ 7811 w 11996"/>
              <a:gd name="T95" fmla="*/ 2398 h 2399"/>
              <a:gd name="T96" fmla="*/ 8049 w 11996"/>
              <a:gd name="T97" fmla="*/ 2398 h 2399"/>
              <a:gd name="T98" fmla="*/ 8088 w 11996"/>
              <a:gd name="T99" fmla="*/ 2398 h 2399"/>
              <a:gd name="T100" fmla="*/ 8523 w 11996"/>
              <a:gd name="T101" fmla="*/ 2398 h 2399"/>
              <a:gd name="T102" fmla="*/ 9154 w 11996"/>
              <a:gd name="T103" fmla="*/ 2398 h 2399"/>
              <a:gd name="T104" fmla="*/ 9351 w 11996"/>
              <a:gd name="T105" fmla="*/ 2398 h 2399"/>
              <a:gd name="T106" fmla="*/ 9391 w 11996"/>
              <a:gd name="T107" fmla="*/ 2398 h 2399"/>
              <a:gd name="T108" fmla="*/ 9982 w 11996"/>
              <a:gd name="T109" fmla="*/ 2398 h 2399"/>
              <a:gd name="T110" fmla="*/ 10693 w 11996"/>
              <a:gd name="T111" fmla="*/ 2398 h 2399"/>
              <a:gd name="T112" fmla="*/ 11324 w 11996"/>
              <a:gd name="T113" fmla="*/ 2398 h 2399"/>
              <a:gd name="T114" fmla="*/ 11995 w 11996"/>
              <a:gd name="T115" fmla="*/ 1199 h 2399"/>
              <a:gd name="T116" fmla="*/ 11324 w 11996"/>
              <a:gd name="T117" fmla="*/ 0 h 2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996" h="2399">
                <a:moveTo>
                  <a:pt x="11324" y="0"/>
                </a:moveTo>
                <a:lnTo>
                  <a:pt x="10693" y="0"/>
                </a:lnTo>
                <a:lnTo>
                  <a:pt x="9982" y="0"/>
                </a:lnTo>
                <a:lnTo>
                  <a:pt x="9391" y="0"/>
                </a:lnTo>
                <a:lnTo>
                  <a:pt x="9351" y="0"/>
                </a:lnTo>
                <a:lnTo>
                  <a:pt x="9154" y="0"/>
                </a:lnTo>
                <a:lnTo>
                  <a:pt x="8523" y="0"/>
                </a:lnTo>
                <a:lnTo>
                  <a:pt x="8088" y="0"/>
                </a:lnTo>
                <a:lnTo>
                  <a:pt x="8049" y="0"/>
                </a:lnTo>
                <a:lnTo>
                  <a:pt x="7811" y="0"/>
                </a:lnTo>
                <a:lnTo>
                  <a:pt x="7221" y="0"/>
                </a:lnTo>
                <a:lnTo>
                  <a:pt x="7181" y="0"/>
                </a:lnTo>
                <a:lnTo>
                  <a:pt x="6786" y="0"/>
                </a:lnTo>
                <a:lnTo>
                  <a:pt x="6746" y="0"/>
                </a:lnTo>
                <a:lnTo>
                  <a:pt x="5920" y="0"/>
                </a:lnTo>
                <a:lnTo>
                  <a:pt x="5879" y="0"/>
                </a:lnTo>
                <a:lnTo>
                  <a:pt x="5485" y="0"/>
                </a:lnTo>
                <a:lnTo>
                  <a:pt x="5445" y="0"/>
                </a:lnTo>
                <a:lnTo>
                  <a:pt x="4617" y="0"/>
                </a:lnTo>
                <a:lnTo>
                  <a:pt x="4577" y="0"/>
                </a:lnTo>
                <a:lnTo>
                  <a:pt x="4183" y="0"/>
                </a:lnTo>
                <a:lnTo>
                  <a:pt x="4143" y="0"/>
                </a:lnTo>
                <a:lnTo>
                  <a:pt x="3315" y="0"/>
                </a:lnTo>
                <a:lnTo>
                  <a:pt x="3275" y="0"/>
                </a:lnTo>
                <a:lnTo>
                  <a:pt x="2841" y="0"/>
                </a:lnTo>
                <a:lnTo>
                  <a:pt x="2013" y="0"/>
                </a:lnTo>
                <a:lnTo>
                  <a:pt x="1973" y="0"/>
                </a:lnTo>
                <a:lnTo>
                  <a:pt x="671" y="0"/>
                </a:lnTo>
                <a:lnTo>
                  <a:pt x="0" y="1199"/>
                </a:lnTo>
                <a:lnTo>
                  <a:pt x="671" y="2398"/>
                </a:lnTo>
                <a:lnTo>
                  <a:pt x="1973" y="2398"/>
                </a:lnTo>
                <a:lnTo>
                  <a:pt x="2013" y="2398"/>
                </a:lnTo>
                <a:lnTo>
                  <a:pt x="2841" y="2398"/>
                </a:lnTo>
                <a:lnTo>
                  <a:pt x="3275" y="2398"/>
                </a:lnTo>
                <a:lnTo>
                  <a:pt x="3315" y="2398"/>
                </a:lnTo>
                <a:lnTo>
                  <a:pt x="4143" y="2398"/>
                </a:lnTo>
                <a:lnTo>
                  <a:pt x="4183" y="2398"/>
                </a:lnTo>
                <a:lnTo>
                  <a:pt x="4577" y="2398"/>
                </a:lnTo>
                <a:lnTo>
                  <a:pt x="4617" y="2398"/>
                </a:lnTo>
                <a:lnTo>
                  <a:pt x="5445" y="2398"/>
                </a:lnTo>
                <a:lnTo>
                  <a:pt x="5485" y="2398"/>
                </a:lnTo>
                <a:lnTo>
                  <a:pt x="5879" y="2398"/>
                </a:lnTo>
                <a:lnTo>
                  <a:pt x="5920" y="2398"/>
                </a:lnTo>
                <a:lnTo>
                  <a:pt x="6746" y="2398"/>
                </a:lnTo>
                <a:lnTo>
                  <a:pt x="6786" y="2398"/>
                </a:lnTo>
                <a:lnTo>
                  <a:pt x="7181" y="2398"/>
                </a:lnTo>
                <a:lnTo>
                  <a:pt x="7221" y="2398"/>
                </a:lnTo>
                <a:lnTo>
                  <a:pt x="7811" y="2398"/>
                </a:lnTo>
                <a:lnTo>
                  <a:pt x="8049" y="2398"/>
                </a:lnTo>
                <a:lnTo>
                  <a:pt x="8088" y="2398"/>
                </a:lnTo>
                <a:lnTo>
                  <a:pt x="8523" y="2398"/>
                </a:lnTo>
                <a:lnTo>
                  <a:pt x="9154" y="2398"/>
                </a:lnTo>
                <a:lnTo>
                  <a:pt x="9351" y="2398"/>
                </a:lnTo>
                <a:lnTo>
                  <a:pt x="9391" y="2398"/>
                </a:lnTo>
                <a:lnTo>
                  <a:pt x="9982" y="2398"/>
                </a:lnTo>
                <a:lnTo>
                  <a:pt x="10693" y="2398"/>
                </a:lnTo>
                <a:lnTo>
                  <a:pt x="11324" y="2398"/>
                </a:lnTo>
                <a:lnTo>
                  <a:pt x="11995" y="1199"/>
                </a:lnTo>
                <a:lnTo>
                  <a:pt x="11324" y="0"/>
                </a:lnTo>
              </a:path>
            </a:pathLst>
          </a:custGeom>
          <a:solidFill>
            <a:srgbClr val="5393FF"/>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7" name="Freeform 71">
            <a:extLst>
              <a:ext uri="{FF2B5EF4-FFF2-40B4-BE49-F238E27FC236}">
                <a16:creationId xmlns:a16="http://schemas.microsoft.com/office/drawing/2014/main" id="{27335189-C4B5-9DB0-CB51-DD3B4AEB8C82}"/>
              </a:ext>
            </a:extLst>
          </p:cNvPr>
          <p:cNvSpPr>
            <a:spLocks noChangeArrowheads="1"/>
          </p:cNvSpPr>
          <p:nvPr/>
        </p:nvSpPr>
        <p:spPr bwMode="auto">
          <a:xfrm>
            <a:off x="828201" y="3670342"/>
            <a:ext cx="941615" cy="1120874"/>
          </a:xfrm>
          <a:custGeom>
            <a:avLst/>
            <a:gdLst>
              <a:gd name="T0" fmla="*/ 1343 w 2015"/>
              <a:gd name="T1" fmla="*/ 0 h 2398"/>
              <a:gd name="T2" fmla="*/ 0 w 2015"/>
              <a:gd name="T3" fmla="*/ 0 h 2398"/>
              <a:gd name="T4" fmla="*/ 0 w 2015"/>
              <a:gd name="T5" fmla="*/ 2397 h 2398"/>
              <a:gd name="T6" fmla="*/ 1343 w 2015"/>
              <a:gd name="T7" fmla="*/ 2397 h 2398"/>
              <a:gd name="T8" fmla="*/ 2014 w 2015"/>
              <a:gd name="T9" fmla="*/ 1198 h 2398"/>
              <a:gd name="T10" fmla="*/ 1343 w 2015"/>
              <a:gd name="T11" fmla="*/ 0 h 2398"/>
            </a:gdLst>
            <a:ahLst/>
            <a:cxnLst>
              <a:cxn ang="0">
                <a:pos x="T0" y="T1"/>
              </a:cxn>
              <a:cxn ang="0">
                <a:pos x="T2" y="T3"/>
              </a:cxn>
              <a:cxn ang="0">
                <a:pos x="T4" y="T5"/>
              </a:cxn>
              <a:cxn ang="0">
                <a:pos x="T6" y="T7"/>
              </a:cxn>
              <a:cxn ang="0">
                <a:pos x="T8" y="T9"/>
              </a:cxn>
              <a:cxn ang="0">
                <a:pos x="T10" y="T11"/>
              </a:cxn>
            </a:cxnLst>
            <a:rect l="0" t="0" r="r" b="b"/>
            <a:pathLst>
              <a:path w="2015" h="2398">
                <a:moveTo>
                  <a:pt x="1343" y="0"/>
                </a:moveTo>
                <a:lnTo>
                  <a:pt x="0" y="0"/>
                </a:lnTo>
                <a:lnTo>
                  <a:pt x="0" y="2397"/>
                </a:lnTo>
                <a:lnTo>
                  <a:pt x="1343" y="2397"/>
                </a:lnTo>
                <a:lnTo>
                  <a:pt x="2014" y="1198"/>
                </a:lnTo>
                <a:lnTo>
                  <a:pt x="1343" y="0"/>
                </a:lnTo>
              </a:path>
            </a:pathLst>
          </a:custGeom>
          <a:solidFill>
            <a:schemeClr val="tx2">
              <a:lumMod val="60000"/>
              <a:lumOff val="40000"/>
            </a:schemeClr>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72">
            <a:extLst>
              <a:ext uri="{FF2B5EF4-FFF2-40B4-BE49-F238E27FC236}">
                <a16:creationId xmlns:a16="http://schemas.microsoft.com/office/drawing/2014/main" id="{D6C4F05E-2999-0A77-2A42-11EC270C0FEE}"/>
              </a:ext>
            </a:extLst>
          </p:cNvPr>
          <p:cNvSpPr>
            <a:spLocks noChangeArrowheads="1"/>
          </p:cNvSpPr>
          <p:nvPr/>
        </p:nvSpPr>
        <p:spPr bwMode="auto">
          <a:xfrm>
            <a:off x="7374182" y="3670342"/>
            <a:ext cx="941617" cy="1120874"/>
          </a:xfrm>
          <a:custGeom>
            <a:avLst/>
            <a:gdLst>
              <a:gd name="T0" fmla="*/ 671 w 2014"/>
              <a:gd name="T1" fmla="*/ 0 h 2398"/>
              <a:gd name="T2" fmla="*/ 2013 w 2014"/>
              <a:gd name="T3" fmla="*/ 0 h 2398"/>
              <a:gd name="T4" fmla="*/ 2013 w 2014"/>
              <a:gd name="T5" fmla="*/ 2397 h 2398"/>
              <a:gd name="T6" fmla="*/ 671 w 2014"/>
              <a:gd name="T7" fmla="*/ 2397 h 2398"/>
              <a:gd name="T8" fmla="*/ 0 w 2014"/>
              <a:gd name="T9" fmla="*/ 1198 h 2398"/>
              <a:gd name="T10" fmla="*/ 671 w 2014"/>
              <a:gd name="T11" fmla="*/ 0 h 2398"/>
            </a:gdLst>
            <a:ahLst/>
            <a:cxnLst>
              <a:cxn ang="0">
                <a:pos x="T0" y="T1"/>
              </a:cxn>
              <a:cxn ang="0">
                <a:pos x="T2" y="T3"/>
              </a:cxn>
              <a:cxn ang="0">
                <a:pos x="T4" y="T5"/>
              </a:cxn>
              <a:cxn ang="0">
                <a:pos x="T6" y="T7"/>
              </a:cxn>
              <a:cxn ang="0">
                <a:pos x="T8" y="T9"/>
              </a:cxn>
              <a:cxn ang="0">
                <a:pos x="T10" y="T11"/>
              </a:cxn>
            </a:cxnLst>
            <a:rect l="0" t="0" r="r" b="b"/>
            <a:pathLst>
              <a:path w="2014" h="2398">
                <a:moveTo>
                  <a:pt x="671" y="0"/>
                </a:moveTo>
                <a:lnTo>
                  <a:pt x="2013" y="0"/>
                </a:lnTo>
                <a:lnTo>
                  <a:pt x="2013" y="2397"/>
                </a:lnTo>
                <a:lnTo>
                  <a:pt x="671" y="2397"/>
                </a:lnTo>
                <a:lnTo>
                  <a:pt x="0" y="1198"/>
                </a:lnTo>
                <a:lnTo>
                  <a:pt x="671" y="0"/>
                </a:lnTo>
              </a:path>
            </a:pathLst>
          </a:custGeom>
          <a:solidFill>
            <a:schemeClr val="tx2">
              <a:lumMod val="60000"/>
              <a:lumOff val="40000"/>
            </a:schemeClr>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73">
            <a:extLst>
              <a:ext uri="{FF2B5EF4-FFF2-40B4-BE49-F238E27FC236}">
                <a16:creationId xmlns:a16="http://schemas.microsoft.com/office/drawing/2014/main" id="{59F53981-86D3-89E4-9331-B35165B1EE65}"/>
              </a:ext>
            </a:extLst>
          </p:cNvPr>
          <p:cNvSpPr>
            <a:spLocks noChangeArrowheads="1"/>
          </p:cNvSpPr>
          <p:nvPr/>
        </p:nvSpPr>
        <p:spPr bwMode="auto">
          <a:xfrm>
            <a:off x="1768785" y="3670342"/>
            <a:ext cx="5604367" cy="1120874"/>
          </a:xfrm>
          <a:custGeom>
            <a:avLst/>
            <a:gdLst>
              <a:gd name="T0" fmla="*/ 11324 w 11996"/>
              <a:gd name="T1" fmla="*/ 0 h 2398"/>
              <a:gd name="T2" fmla="*/ 10693 w 11996"/>
              <a:gd name="T3" fmla="*/ 0 h 2398"/>
              <a:gd name="T4" fmla="*/ 9982 w 11996"/>
              <a:gd name="T5" fmla="*/ 0 h 2398"/>
              <a:gd name="T6" fmla="*/ 9391 w 11996"/>
              <a:gd name="T7" fmla="*/ 0 h 2398"/>
              <a:gd name="T8" fmla="*/ 9351 w 11996"/>
              <a:gd name="T9" fmla="*/ 0 h 2398"/>
              <a:gd name="T10" fmla="*/ 9153 w 11996"/>
              <a:gd name="T11" fmla="*/ 0 h 2398"/>
              <a:gd name="T12" fmla="*/ 8523 w 11996"/>
              <a:gd name="T13" fmla="*/ 0 h 2398"/>
              <a:gd name="T14" fmla="*/ 8088 w 11996"/>
              <a:gd name="T15" fmla="*/ 0 h 2398"/>
              <a:gd name="T16" fmla="*/ 8049 w 11996"/>
              <a:gd name="T17" fmla="*/ 0 h 2398"/>
              <a:gd name="T18" fmla="*/ 7811 w 11996"/>
              <a:gd name="T19" fmla="*/ 0 h 2398"/>
              <a:gd name="T20" fmla="*/ 7220 w 11996"/>
              <a:gd name="T21" fmla="*/ 0 h 2398"/>
              <a:gd name="T22" fmla="*/ 7180 w 11996"/>
              <a:gd name="T23" fmla="*/ 0 h 2398"/>
              <a:gd name="T24" fmla="*/ 6786 w 11996"/>
              <a:gd name="T25" fmla="*/ 0 h 2398"/>
              <a:gd name="T26" fmla="*/ 6746 w 11996"/>
              <a:gd name="T27" fmla="*/ 0 h 2398"/>
              <a:gd name="T28" fmla="*/ 5919 w 11996"/>
              <a:gd name="T29" fmla="*/ 0 h 2398"/>
              <a:gd name="T30" fmla="*/ 5879 w 11996"/>
              <a:gd name="T31" fmla="*/ 0 h 2398"/>
              <a:gd name="T32" fmla="*/ 5485 w 11996"/>
              <a:gd name="T33" fmla="*/ 0 h 2398"/>
              <a:gd name="T34" fmla="*/ 5445 w 11996"/>
              <a:gd name="T35" fmla="*/ 0 h 2398"/>
              <a:gd name="T36" fmla="*/ 4617 w 11996"/>
              <a:gd name="T37" fmla="*/ 0 h 2398"/>
              <a:gd name="T38" fmla="*/ 4577 w 11996"/>
              <a:gd name="T39" fmla="*/ 0 h 2398"/>
              <a:gd name="T40" fmla="*/ 4183 w 11996"/>
              <a:gd name="T41" fmla="*/ 0 h 2398"/>
              <a:gd name="T42" fmla="*/ 4143 w 11996"/>
              <a:gd name="T43" fmla="*/ 0 h 2398"/>
              <a:gd name="T44" fmla="*/ 3315 w 11996"/>
              <a:gd name="T45" fmla="*/ 0 h 2398"/>
              <a:gd name="T46" fmla="*/ 3275 w 11996"/>
              <a:gd name="T47" fmla="*/ 0 h 2398"/>
              <a:gd name="T48" fmla="*/ 2841 w 11996"/>
              <a:gd name="T49" fmla="*/ 0 h 2398"/>
              <a:gd name="T50" fmla="*/ 2013 w 11996"/>
              <a:gd name="T51" fmla="*/ 0 h 2398"/>
              <a:gd name="T52" fmla="*/ 1973 w 11996"/>
              <a:gd name="T53" fmla="*/ 0 h 2398"/>
              <a:gd name="T54" fmla="*/ 671 w 11996"/>
              <a:gd name="T55" fmla="*/ 0 h 2398"/>
              <a:gd name="T56" fmla="*/ 0 w 11996"/>
              <a:gd name="T57" fmla="*/ 1198 h 2398"/>
              <a:gd name="T58" fmla="*/ 671 w 11996"/>
              <a:gd name="T59" fmla="*/ 2397 h 2398"/>
              <a:gd name="T60" fmla="*/ 1973 w 11996"/>
              <a:gd name="T61" fmla="*/ 2397 h 2398"/>
              <a:gd name="T62" fmla="*/ 2013 w 11996"/>
              <a:gd name="T63" fmla="*/ 2397 h 2398"/>
              <a:gd name="T64" fmla="*/ 2841 w 11996"/>
              <a:gd name="T65" fmla="*/ 2397 h 2398"/>
              <a:gd name="T66" fmla="*/ 3275 w 11996"/>
              <a:gd name="T67" fmla="*/ 2397 h 2398"/>
              <a:gd name="T68" fmla="*/ 3315 w 11996"/>
              <a:gd name="T69" fmla="*/ 2397 h 2398"/>
              <a:gd name="T70" fmla="*/ 4143 w 11996"/>
              <a:gd name="T71" fmla="*/ 2397 h 2398"/>
              <a:gd name="T72" fmla="*/ 4183 w 11996"/>
              <a:gd name="T73" fmla="*/ 2397 h 2398"/>
              <a:gd name="T74" fmla="*/ 4577 w 11996"/>
              <a:gd name="T75" fmla="*/ 2397 h 2398"/>
              <a:gd name="T76" fmla="*/ 4617 w 11996"/>
              <a:gd name="T77" fmla="*/ 2397 h 2398"/>
              <a:gd name="T78" fmla="*/ 5445 w 11996"/>
              <a:gd name="T79" fmla="*/ 2397 h 2398"/>
              <a:gd name="T80" fmla="*/ 5485 w 11996"/>
              <a:gd name="T81" fmla="*/ 2397 h 2398"/>
              <a:gd name="T82" fmla="*/ 5879 w 11996"/>
              <a:gd name="T83" fmla="*/ 2397 h 2398"/>
              <a:gd name="T84" fmla="*/ 5919 w 11996"/>
              <a:gd name="T85" fmla="*/ 2397 h 2398"/>
              <a:gd name="T86" fmla="*/ 6746 w 11996"/>
              <a:gd name="T87" fmla="*/ 2397 h 2398"/>
              <a:gd name="T88" fmla="*/ 6786 w 11996"/>
              <a:gd name="T89" fmla="*/ 2397 h 2398"/>
              <a:gd name="T90" fmla="*/ 7180 w 11996"/>
              <a:gd name="T91" fmla="*/ 2397 h 2398"/>
              <a:gd name="T92" fmla="*/ 7220 w 11996"/>
              <a:gd name="T93" fmla="*/ 2397 h 2398"/>
              <a:gd name="T94" fmla="*/ 7811 w 11996"/>
              <a:gd name="T95" fmla="*/ 2397 h 2398"/>
              <a:gd name="T96" fmla="*/ 8049 w 11996"/>
              <a:gd name="T97" fmla="*/ 2397 h 2398"/>
              <a:gd name="T98" fmla="*/ 8088 w 11996"/>
              <a:gd name="T99" fmla="*/ 2397 h 2398"/>
              <a:gd name="T100" fmla="*/ 8523 w 11996"/>
              <a:gd name="T101" fmla="*/ 2397 h 2398"/>
              <a:gd name="T102" fmla="*/ 9153 w 11996"/>
              <a:gd name="T103" fmla="*/ 2397 h 2398"/>
              <a:gd name="T104" fmla="*/ 9351 w 11996"/>
              <a:gd name="T105" fmla="*/ 2397 h 2398"/>
              <a:gd name="T106" fmla="*/ 9391 w 11996"/>
              <a:gd name="T107" fmla="*/ 2397 h 2398"/>
              <a:gd name="T108" fmla="*/ 9982 w 11996"/>
              <a:gd name="T109" fmla="*/ 2397 h 2398"/>
              <a:gd name="T110" fmla="*/ 10693 w 11996"/>
              <a:gd name="T111" fmla="*/ 2397 h 2398"/>
              <a:gd name="T112" fmla="*/ 11324 w 11996"/>
              <a:gd name="T113" fmla="*/ 2397 h 2398"/>
              <a:gd name="T114" fmla="*/ 11995 w 11996"/>
              <a:gd name="T115" fmla="*/ 1198 h 2398"/>
              <a:gd name="T116" fmla="*/ 11324 w 11996"/>
              <a:gd name="T117" fmla="*/ 0 h 2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996" h="2398">
                <a:moveTo>
                  <a:pt x="11324" y="0"/>
                </a:moveTo>
                <a:lnTo>
                  <a:pt x="10693" y="0"/>
                </a:lnTo>
                <a:lnTo>
                  <a:pt x="9982" y="0"/>
                </a:lnTo>
                <a:lnTo>
                  <a:pt x="9391" y="0"/>
                </a:lnTo>
                <a:lnTo>
                  <a:pt x="9351" y="0"/>
                </a:lnTo>
                <a:lnTo>
                  <a:pt x="9153" y="0"/>
                </a:lnTo>
                <a:lnTo>
                  <a:pt x="8523" y="0"/>
                </a:lnTo>
                <a:lnTo>
                  <a:pt x="8088" y="0"/>
                </a:lnTo>
                <a:lnTo>
                  <a:pt x="8049" y="0"/>
                </a:lnTo>
                <a:lnTo>
                  <a:pt x="7811" y="0"/>
                </a:lnTo>
                <a:lnTo>
                  <a:pt x="7220" y="0"/>
                </a:lnTo>
                <a:lnTo>
                  <a:pt x="7180" y="0"/>
                </a:lnTo>
                <a:lnTo>
                  <a:pt x="6786" y="0"/>
                </a:lnTo>
                <a:lnTo>
                  <a:pt x="6746" y="0"/>
                </a:lnTo>
                <a:lnTo>
                  <a:pt x="5919" y="0"/>
                </a:lnTo>
                <a:lnTo>
                  <a:pt x="5879" y="0"/>
                </a:lnTo>
                <a:lnTo>
                  <a:pt x="5485" y="0"/>
                </a:lnTo>
                <a:lnTo>
                  <a:pt x="5445" y="0"/>
                </a:lnTo>
                <a:lnTo>
                  <a:pt x="4617" y="0"/>
                </a:lnTo>
                <a:lnTo>
                  <a:pt x="4577" y="0"/>
                </a:lnTo>
                <a:lnTo>
                  <a:pt x="4183" y="0"/>
                </a:lnTo>
                <a:lnTo>
                  <a:pt x="4143" y="0"/>
                </a:lnTo>
                <a:lnTo>
                  <a:pt x="3315" y="0"/>
                </a:lnTo>
                <a:lnTo>
                  <a:pt x="3275" y="0"/>
                </a:lnTo>
                <a:lnTo>
                  <a:pt x="2841" y="0"/>
                </a:lnTo>
                <a:lnTo>
                  <a:pt x="2013" y="0"/>
                </a:lnTo>
                <a:lnTo>
                  <a:pt x="1973" y="0"/>
                </a:lnTo>
                <a:lnTo>
                  <a:pt x="671" y="0"/>
                </a:lnTo>
                <a:lnTo>
                  <a:pt x="0" y="1198"/>
                </a:lnTo>
                <a:lnTo>
                  <a:pt x="671" y="2397"/>
                </a:lnTo>
                <a:lnTo>
                  <a:pt x="1973" y="2397"/>
                </a:lnTo>
                <a:lnTo>
                  <a:pt x="2013" y="2397"/>
                </a:lnTo>
                <a:lnTo>
                  <a:pt x="2841" y="2397"/>
                </a:lnTo>
                <a:lnTo>
                  <a:pt x="3275" y="2397"/>
                </a:lnTo>
                <a:lnTo>
                  <a:pt x="3315" y="2397"/>
                </a:lnTo>
                <a:lnTo>
                  <a:pt x="4143" y="2397"/>
                </a:lnTo>
                <a:lnTo>
                  <a:pt x="4183" y="2397"/>
                </a:lnTo>
                <a:lnTo>
                  <a:pt x="4577" y="2397"/>
                </a:lnTo>
                <a:lnTo>
                  <a:pt x="4617" y="2397"/>
                </a:lnTo>
                <a:lnTo>
                  <a:pt x="5445" y="2397"/>
                </a:lnTo>
                <a:lnTo>
                  <a:pt x="5485" y="2397"/>
                </a:lnTo>
                <a:lnTo>
                  <a:pt x="5879" y="2397"/>
                </a:lnTo>
                <a:lnTo>
                  <a:pt x="5919" y="2397"/>
                </a:lnTo>
                <a:lnTo>
                  <a:pt x="6746" y="2397"/>
                </a:lnTo>
                <a:lnTo>
                  <a:pt x="6786" y="2397"/>
                </a:lnTo>
                <a:lnTo>
                  <a:pt x="7180" y="2397"/>
                </a:lnTo>
                <a:lnTo>
                  <a:pt x="7220" y="2397"/>
                </a:lnTo>
                <a:lnTo>
                  <a:pt x="7811" y="2397"/>
                </a:lnTo>
                <a:lnTo>
                  <a:pt x="8049" y="2397"/>
                </a:lnTo>
                <a:lnTo>
                  <a:pt x="8088" y="2397"/>
                </a:lnTo>
                <a:lnTo>
                  <a:pt x="8523" y="2397"/>
                </a:lnTo>
                <a:lnTo>
                  <a:pt x="9153" y="2397"/>
                </a:lnTo>
                <a:lnTo>
                  <a:pt x="9351" y="2397"/>
                </a:lnTo>
                <a:lnTo>
                  <a:pt x="9391" y="2397"/>
                </a:lnTo>
                <a:lnTo>
                  <a:pt x="9982" y="2397"/>
                </a:lnTo>
                <a:lnTo>
                  <a:pt x="10693" y="2397"/>
                </a:lnTo>
                <a:lnTo>
                  <a:pt x="11324" y="2397"/>
                </a:lnTo>
                <a:lnTo>
                  <a:pt x="11995" y="1198"/>
                </a:lnTo>
                <a:lnTo>
                  <a:pt x="11324" y="0"/>
                </a:lnTo>
              </a:path>
            </a:pathLst>
          </a:custGeom>
          <a:solidFill>
            <a:schemeClr val="tx2">
              <a:lumMod val="60000"/>
              <a:lumOff val="40000"/>
            </a:schemeClr>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74">
            <a:extLst>
              <a:ext uri="{FF2B5EF4-FFF2-40B4-BE49-F238E27FC236}">
                <a16:creationId xmlns:a16="http://schemas.microsoft.com/office/drawing/2014/main" id="{3BE85D08-EA9B-9067-3AF9-753DAB6B5E79}"/>
              </a:ext>
            </a:extLst>
          </p:cNvPr>
          <p:cNvSpPr>
            <a:spLocks noChangeArrowheads="1"/>
          </p:cNvSpPr>
          <p:nvPr/>
        </p:nvSpPr>
        <p:spPr bwMode="auto">
          <a:xfrm>
            <a:off x="826139" y="4904538"/>
            <a:ext cx="941617" cy="1120874"/>
          </a:xfrm>
          <a:custGeom>
            <a:avLst/>
            <a:gdLst>
              <a:gd name="T0" fmla="*/ 1342 w 2015"/>
              <a:gd name="T1" fmla="*/ 0 h 2399"/>
              <a:gd name="T2" fmla="*/ 0 w 2015"/>
              <a:gd name="T3" fmla="*/ 0 h 2399"/>
              <a:gd name="T4" fmla="*/ 0 w 2015"/>
              <a:gd name="T5" fmla="*/ 2398 h 2399"/>
              <a:gd name="T6" fmla="*/ 1342 w 2015"/>
              <a:gd name="T7" fmla="*/ 2398 h 2399"/>
              <a:gd name="T8" fmla="*/ 2014 w 2015"/>
              <a:gd name="T9" fmla="*/ 1199 h 2399"/>
              <a:gd name="T10" fmla="*/ 1342 w 2015"/>
              <a:gd name="T11" fmla="*/ 0 h 2399"/>
            </a:gdLst>
            <a:ahLst/>
            <a:cxnLst>
              <a:cxn ang="0">
                <a:pos x="T0" y="T1"/>
              </a:cxn>
              <a:cxn ang="0">
                <a:pos x="T2" y="T3"/>
              </a:cxn>
              <a:cxn ang="0">
                <a:pos x="T4" y="T5"/>
              </a:cxn>
              <a:cxn ang="0">
                <a:pos x="T6" y="T7"/>
              </a:cxn>
              <a:cxn ang="0">
                <a:pos x="T8" y="T9"/>
              </a:cxn>
              <a:cxn ang="0">
                <a:pos x="T10" y="T11"/>
              </a:cxn>
            </a:cxnLst>
            <a:rect l="0" t="0" r="r" b="b"/>
            <a:pathLst>
              <a:path w="2015" h="2399">
                <a:moveTo>
                  <a:pt x="1342" y="0"/>
                </a:moveTo>
                <a:lnTo>
                  <a:pt x="0" y="0"/>
                </a:lnTo>
                <a:lnTo>
                  <a:pt x="0" y="2398"/>
                </a:lnTo>
                <a:lnTo>
                  <a:pt x="1342" y="2398"/>
                </a:lnTo>
                <a:lnTo>
                  <a:pt x="2014" y="1199"/>
                </a:lnTo>
                <a:lnTo>
                  <a:pt x="1342" y="0"/>
                </a:lnTo>
              </a:path>
            </a:pathLst>
          </a:custGeom>
          <a:solidFill>
            <a:srgbClr val="76B2FF"/>
          </a:solidFill>
          <a:ln>
            <a:noFill/>
          </a:ln>
          <a:effectLst/>
        </p:spPr>
        <p:txBody>
          <a:bodyPr wrap="none" anchor="ctr"/>
          <a:lstStyle/>
          <a:p>
            <a:pPr defTabSz="685846"/>
            <a:endParaRPr lang="en-US" sz="1350" dirty="0">
              <a:solidFill>
                <a:srgbClr val="74799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75">
            <a:extLst>
              <a:ext uri="{FF2B5EF4-FFF2-40B4-BE49-F238E27FC236}">
                <a16:creationId xmlns:a16="http://schemas.microsoft.com/office/drawing/2014/main" id="{5C61CBED-75F2-A40D-41F1-7FE3AF67C93D}"/>
              </a:ext>
            </a:extLst>
          </p:cNvPr>
          <p:cNvSpPr>
            <a:spLocks noChangeArrowheads="1"/>
          </p:cNvSpPr>
          <p:nvPr/>
        </p:nvSpPr>
        <p:spPr bwMode="auto">
          <a:xfrm>
            <a:off x="7372123" y="4904538"/>
            <a:ext cx="941615" cy="1120874"/>
          </a:xfrm>
          <a:custGeom>
            <a:avLst/>
            <a:gdLst>
              <a:gd name="T0" fmla="*/ 671 w 2014"/>
              <a:gd name="T1" fmla="*/ 0 h 2399"/>
              <a:gd name="T2" fmla="*/ 2013 w 2014"/>
              <a:gd name="T3" fmla="*/ 0 h 2399"/>
              <a:gd name="T4" fmla="*/ 2013 w 2014"/>
              <a:gd name="T5" fmla="*/ 2398 h 2399"/>
              <a:gd name="T6" fmla="*/ 671 w 2014"/>
              <a:gd name="T7" fmla="*/ 2398 h 2399"/>
              <a:gd name="T8" fmla="*/ 0 w 2014"/>
              <a:gd name="T9" fmla="*/ 1199 h 2399"/>
              <a:gd name="T10" fmla="*/ 671 w 2014"/>
              <a:gd name="T11" fmla="*/ 0 h 2399"/>
            </a:gdLst>
            <a:ahLst/>
            <a:cxnLst>
              <a:cxn ang="0">
                <a:pos x="T0" y="T1"/>
              </a:cxn>
              <a:cxn ang="0">
                <a:pos x="T2" y="T3"/>
              </a:cxn>
              <a:cxn ang="0">
                <a:pos x="T4" y="T5"/>
              </a:cxn>
              <a:cxn ang="0">
                <a:pos x="T6" y="T7"/>
              </a:cxn>
              <a:cxn ang="0">
                <a:pos x="T8" y="T9"/>
              </a:cxn>
              <a:cxn ang="0">
                <a:pos x="T10" y="T11"/>
              </a:cxn>
            </a:cxnLst>
            <a:rect l="0" t="0" r="r" b="b"/>
            <a:pathLst>
              <a:path w="2014" h="2399">
                <a:moveTo>
                  <a:pt x="671" y="0"/>
                </a:moveTo>
                <a:lnTo>
                  <a:pt x="2013" y="0"/>
                </a:lnTo>
                <a:lnTo>
                  <a:pt x="2013" y="2398"/>
                </a:lnTo>
                <a:lnTo>
                  <a:pt x="671" y="2398"/>
                </a:lnTo>
                <a:lnTo>
                  <a:pt x="0" y="1199"/>
                </a:lnTo>
                <a:lnTo>
                  <a:pt x="671" y="0"/>
                </a:lnTo>
              </a:path>
            </a:pathLst>
          </a:custGeom>
          <a:solidFill>
            <a:srgbClr val="76B2FF"/>
          </a:solidFill>
          <a:ln>
            <a:noFill/>
          </a:ln>
          <a:effectLst/>
        </p:spPr>
        <p:txBody>
          <a:bodyPr wrap="none" anchor="ctr"/>
          <a:lstStyle/>
          <a:p>
            <a:pPr defTabSz="685846"/>
            <a:endParaRPr lang="en-US" sz="1350" dirty="0">
              <a:solidFill>
                <a:srgbClr val="74799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76">
            <a:extLst>
              <a:ext uri="{FF2B5EF4-FFF2-40B4-BE49-F238E27FC236}">
                <a16:creationId xmlns:a16="http://schemas.microsoft.com/office/drawing/2014/main" id="{6C4C4153-161F-48BD-6F19-7FC85DDF4115}"/>
              </a:ext>
            </a:extLst>
          </p:cNvPr>
          <p:cNvSpPr>
            <a:spLocks noChangeArrowheads="1"/>
          </p:cNvSpPr>
          <p:nvPr/>
        </p:nvSpPr>
        <p:spPr bwMode="auto">
          <a:xfrm>
            <a:off x="1768785" y="4904538"/>
            <a:ext cx="5604367" cy="1120874"/>
          </a:xfrm>
          <a:custGeom>
            <a:avLst/>
            <a:gdLst>
              <a:gd name="T0" fmla="*/ 11324 w 11996"/>
              <a:gd name="T1" fmla="*/ 0 h 2399"/>
              <a:gd name="T2" fmla="*/ 10693 w 11996"/>
              <a:gd name="T3" fmla="*/ 0 h 2399"/>
              <a:gd name="T4" fmla="*/ 9981 w 11996"/>
              <a:gd name="T5" fmla="*/ 0 h 2399"/>
              <a:gd name="T6" fmla="*/ 9391 w 11996"/>
              <a:gd name="T7" fmla="*/ 0 h 2399"/>
              <a:gd name="T8" fmla="*/ 9350 w 11996"/>
              <a:gd name="T9" fmla="*/ 0 h 2399"/>
              <a:gd name="T10" fmla="*/ 9153 w 11996"/>
              <a:gd name="T11" fmla="*/ 0 h 2399"/>
              <a:gd name="T12" fmla="*/ 8522 w 11996"/>
              <a:gd name="T13" fmla="*/ 0 h 2399"/>
              <a:gd name="T14" fmla="*/ 8088 w 11996"/>
              <a:gd name="T15" fmla="*/ 0 h 2399"/>
              <a:gd name="T16" fmla="*/ 8048 w 11996"/>
              <a:gd name="T17" fmla="*/ 0 h 2399"/>
              <a:gd name="T18" fmla="*/ 7812 w 11996"/>
              <a:gd name="T19" fmla="*/ 0 h 2399"/>
              <a:gd name="T20" fmla="*/ 7220 w 11996"/>
              <a:gd name="T21" fmla="*/ 0 h 2399"/>
              <a:gd name="T22" fmla="*/ 7180 w 11996"/>
              <a:gd name="T23" fmla="*/ 0 h 2399"/>
              <a:gd name="T24" fmla="*/ 6786 w 11996"/>
              <a:gd name="T25" fmla="*/ 0 h 2399"/>
              <a:gd name="T26" fmla="*/ 6746 w 11996"/>
              <a:gd name="T27" fmla="*/ 0 h 2399"/>
              <a:gd name="T28" fmla="*/ 5919 w 11996"/>
              <a:gd name="T29" fmla="*/ 0 h 2399"/>
              <a:gd name="T30" fmla="*/ 5879 w 11996"/>
              <a:gd name="T31" fmla="*/ 0 h 2399"/>
              <a:gd name="T32" fmla="*/ 5485 w 11996"/>
              <a:gd name="T33" fmla="*/ 0 h 2399"/>
              <a:gd name="T34" fmla="*/ 5445 w 11996"/>
              <a:gd name="T35" fmla="*/ 0 h 2399"/>
              <a:gd name="T36" fmla="*/ 4617 w 11996"/>
              <a:gd name="T37" fmla="*/ 0 h 2399"/>
              <a:gd name="T38" fmla="*/ 4577 w 11996"/>
              <a:gd name="T39" fmla="*/ 0 h 2399"/>
              <a:gd name="T40" fmla="*/ 4183 w 11996"/>
              <a:gd name="T41" fmla="*/ 0 h 2399"/>
              <a:gd name="T42" fmla="*/ 4143 w 11996"/>
              <a:gd name="T43" fmla="*/ 0 h 2399"/>
              <a:gd name="T44" fmla="*/ 3314 w 11996"/>
              <a:gd name="T45" fmla="*/ 0 h 2399"/>
              <a:gd name="T46" fmla="*/ 3275 w 11996"/>
              <a:gd name="T47" fmla="*/ 0 h 2399"/>
              <a:gd name="T48" fmla="*/ 2841 w 11996"/>
              <a:gd name="T49" fmla="*/ 0 h 2399"/>
              <a:gd name="T50" fmla="*/ 2012 w 11996"/>
              <a:gd name="T51" fmla="*/ 0 h 2399"/>
              <a:gd name="T52" fmla="*/ 1973 w 11996"/>
              <a:gd name="T53" fmla="*/ 0 h 2399"/>
              <a:gd name="T54" fmla="*/ 671 w 11996"/>
              <a:gd name="T55" fmla="*/ 0 h 2399"/>
              <a:gd name="T56" fmla="*/ 0 w 11996"/>
              <a:gd name="T57" fmla="*/ 1199 h 2399"/>
              <a:gd name="T58" fmla="*/ 671 w 11996"/>
              <a:gd name="T59" fmla="*/ 2398 h 2399"/>
              <a:gd name="T60" fmla="*/ 1973 w 11996"/>
              <a:gd name="T61" fmla="*/ 2398 h 2399"/>
              <a:gd name="T62" fmla="*/ 2012 w 11996"/>
              <a:gd name="T63" fmla="*/ 2398 h 2399"/>
              <a:gd name="T64" fmla="*/ 2841 w 11996"/>
              <a:gd name="T65" fmla="*/ 2398 h 2399"/>
              <a:gd name="T66" fmla="*/ 3275 w 11996"/>
              <a:gd name="T67" fmla="*/ 2398 h 2399"/>
              <a:gd name="T68" fmla="*/ 3314 w 11996"/>
              <a:gd name="T69" fmla="*/ 2398 h 2399"/>
              <a:gd name="T70" fmla="*/ 4143 w 11996"/>
              <a:gd name="T71" fmla="*/ 2398 h 2399"/>
              <a:gd name="T72" fmla="*/ 4183 w 11996"/>
              <a:gd name="T73" fmla="*/ 2398 h 2399"/>
              <a:gd name="T74" fmla="*/ 4577 w 11996"/>
              <a:gd name="T75" fmla="*/ 2398 h 2399"/>
              <a:gd name="T76" fmla="*/ 4617 w 11996"/>
              <a:gd name="T77" fmla="*/ 2398 h 2399"/>
              <a:gd name="T78" fmla="*/ 5445 w 11996"/>
              <a:gd name="T79" fmla="*/ 2398 h 2399"/>
              <a:gd name="T80" fmla="*/ 5485 w 11996"/>
              <a:gd name="T81" fmla="*/ 2398 h 2399"/>
              <a:gd name="T82" fmla="*/ 5879 w 11996"/>
              <a:gd name="T83" fmla="*/ 2398 h 2399"/>
              <a:gd name="T84" fmla="*/ 5919 w 11996"/>
              <a:gd name="T85" fmla="*/ 2398 h 2399"/>
              <a:gd name="T86" fmla="*/ 6746 w 11996"/>
              <a:gd name="T87" fmla="*/ 2398 h 2399"/>
              <a:gd name="T88" fmla="*/ 6786 w 11996"/>
              <a:gd name="T89" fmla="*/ 2398 h 2399"/>
              <a:gd name="T90" fmla="*/ 7180 w 11996"/>
              <a:gd name="T91" fmla="*/ 2398 h 2399"/>
              <a:gd name="T92" fmla="*/ 7220 w 11996"/>
              <a:gd name="T93" fmla="*/ 2398 h 2399"/>
              <a:gd name="T94" fmla="*/ 7812 w 11996"/>
              <a:gd name="T95" fmla="*/ 2398 h 2399"/>
              <a:gd name="T96" fmla="*/ 8048 w 11996"/>
              <a:gd name="T97" fmla="*/ 2398 h 2399"/>
              <a:gd name="T98" fmla="*/ 8088 w 11996"/>
              <a:gd name="T99" fmla="*/ 2398 h 2399"/>
              <a:gd name="T100" fmla="*/ 8522 w 11996"/>
              <a:gd name="T101" fmla="*/ 2398 h 2399"/>
              <a:gd name="T102" fmla="*/ 9153 w 11996"/>
              <a:gd name="T103" fmla="*/ 2398 h 2399"/>
              <a:gd name="T104" fmla="*/ 9350 w 11996"/>
              <a:gd name="T105" fmla="*/ 2398 h 2399"/>
              <a:gd name="T106" fmla="*/ 9391 w 11996"/>
              <a:gd name="T107" fmla="*/ 2398 h 2399"/>
              <a:gd name="T108" fmla="*/ 9981 w 11996"/>
              <a:gd name="T109" fmla="*/ 2398 h 2399"/>
              <a:gd name="T110" fmla="*/ 10693 w 11996"/>
              <a:gd name="T111" fmla="*/ 2398 h 2399"/>
              <a:gd name="T112" fmla="*/ 11324 w 11996"/>
              <a:gd name="T113" fmla="*/ 2398 h 2399"/>
              <a:gd name="T114" fmla="*/ 11995 w 11996"/>
              <a:gd name="T115" fmla="*/ 1199 h 2399"/>
              <a:gd name="T116" fmla="*/ 11324 w 11996"/>
              <a:gd name="T117" fmla="*/ 0 h 2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996" h="2399">
                <a:moveTo>
                  <a:pt x="11324" y="0"/>
                </a:moveTo>
                <a:lnTo>
                  <a:pt x="10693" y="0"/>
                </a:lnTo>
                <a:lnTo>
                  <a:pt x="9981" y="0"/>
                </a:lnTo>
                <a:lnTo>
                  <a:pt x="9391" y="0"/>
                </a:lnTo>
                <a:lnTo>
                  <a:pt x="9350" y="0"/>
                </a:lnTo>
                <a:lnTo>
                  <a:pt x="9153" y="0"/>
                </a:lnTo>
                <a:lnTo>
                  <a:pt x="8522" y="0"/>
                </a:lnTo>
                <a:lnTo>
                  <a:pt x="8088" y="0"/>
                </a:lnTo>
                <a:lnTo>
                  <a:pt x="8048" y="0"/>
                </a:lnTo>
                <a:lnTo>
                  <a:pt x="7812" y="0"/>
                </a:lnTo>
                <a:lnTo>
                  <a:pt x="7220" y="0"/>
                </a:lnTo>
                <a:lnTo>
                  <a:pt x="7180" y="0"/>
                </a:lnTo>
                <a:lnTo>
                  <a:pt x="6786" y="0"/>
                </a:lnTo>
                <a:lnTo>
                  <a:pt x="6746" y="0"/>
                </a:lnTo>
                <a:lnTo>
                  <a:pt x="5919" y="0"/>
                </a:lnTo>
                <a:lnTo>
                  <a:pt x="5879" y="0"/>
                </a:lnTo>
                <a:lnTo>
                  <a:pt x="5485" y="0"/>
                </a:lnTo>
                <a:lnTo>
                  <a:pt x="5445" y="0"/>
                </a:lnTo>
                <a:lnTo>
                  <a:pt x="4617" y="0"/>
                </a:lnTo>
                <a:lnTo>
                  <a:pt x="4577" y="0"/>
                </a:lnTo>
                <a:lnTo>
                  <a:pt x="4183" y="0"/>
                </a:lnTo>
                <a:lnTo>
                  <a:pt x="4143" y="0"/>
                </a:lnTo>
                <a:lnTo>
                  <a:pt x="3314" y="0"/>
                </a:lnTo>
                <a:lnTo>
                  <a:pt x="3275" y="0"/>
                </a:lnTo>
                <a:lnTo>
                  <a:pt x="2841" y="0"/>
                </a:lnTo>
                <a:lnTo>
                  <a:pt x="2012" y="0"/>
                </a:lnTo>
                <a:lnTo>
                  <a:pt x="1973" y="0"/>
                </a:lnTo>
                <a:lnTo>
                  <a:pt x="671" y="0"/>
                </a:lnTo>
                <a:lnTo>
                  <a:pt x="0" y="1199"/>
                </a:lnTo>
                <a:lnTo>
                  <a:pt x="671" y="2398"/>
                </a:lnTo>
                <a:lnTo>
                  <a:pt x="1973" y="2398"/>
                </a:lnTo>
                <a:lnTo>
                  <a:pt x="2012" y="2398"/>
                </a:lnTo>
                <a:lnTo>
                  <a:pt x="2841" y="2398"/>
                </a:lnTo>
                <a:lnTo>
                  <a:pt x="3275" y="2398"/>
                </a:lnTo>
                <a:lnTo>
                  <a:pt x="3314" y="2398"/>
                </a:lnTo>
                <a:lnTo>
                  <a:pt x="4143" y="2398"/>
                </a:lnTo>
                <a:lnTo>
                  <a:pt x="4183" y="2398"/>
                </a:lnTo>
                <a:lnTo>
                  <a:pt x="4577" y="2398"/>
                </a:lnTo>
                <a:lnTo>
                  <a:pt x="4617" y="2398"/>
                </a:lnTo>
                <a:lnTo>
                  <a:pt x="5445" y="2398"/>
                </a:lnTo>
                <a:lnTo>
                  <a:pt x="5485" y="2398"/>
                </a:lnTo>
                <a:lnTo>
                  <a:pt x="5879" y="2398"/>
                </a:lnTo>
                <a:lnTo>
                  <a:pt x="5919" y="2398"/>
                </a:lnTo>
                <a:lnTo>
                  <a:pt x="6746" y="2398"/>
                </a:lnTo>
                <a:lnTo>
                  <a:pt x="6786" y="2398"/>
                </a:lnTo>
                <a:lnTo>
                  <a:pt x="7180" y="2398"/>
                </a:lnTo>
                <a:lnTo>
                  <a:pt x="7220" y="2398"/>
                </a:lnTo>
                <a:lnTo>
                  <a:pt x="7812" y="2398"/>
                </a:lnTo>
                <a:lnTo>
                  <a:pt x="8048" y="2398"/>
                </a:lnTo>
                <a:lnTo>
                  <a:pt x="8088" y="2398"/>
                </a:lnTo>
                <a:lnTo>
                  <a:pt x="8522" y="2398"/>
                </a:lnTo>
                <a:lnTo>
                  <a:pt x="9153" y="2398"/>
                </a:lnTo>
                <a:lnTo>
                  <a:pt x="9350" y="2398"/>
                </a:lnTo>
                <a:lnTo>
                  <a:pt x="9391" y="2398"/>
                </a:lnTo>
                <a:lnTo>
                  <a:pt x="9981" y="2398"/>
                </a:lnTo>
                <a:lnTo>
                  <a:pt x="10693" y="2398"/>
                </a:lnTo>
                <a:lnTo>
                  <a:pt x="11324" y="2398"/>
                </a:lnTo>
                <a:lnTo>
                  <a:pt x="11995" y="1199"/>
                </a:lnTo>
                <a:lnTo>
                  <a:pt x="11324" y="0"/>
                </a:lnTo>
              </a:path>
            </a:pathLst>
          </a:custGeom>
          <a:solidFill>
            <a:srgbClr val="76B2FF"/>
          </a:solidFill>
          <a:ln>
            <a:noFill/>
          </a:ln>
          <a:effectLst/>
        </p:spPr>
        <p:txBody>
          <a:bodyPr wrap="none" anchor="ctr"/>
          <a:lstStyle/>
          <a:p>
            <a:pPr defTabSz="685846"/>
            <a:endParaRPr lang="en-US" sz="1350" dirty="0">
              <a:solidFill>
                <a:srgbClr val="74799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3D0F62BA-FF1F-5C28-5A80-FE66403A7CCE}"/>
              </a:ext>
            </a:extLst>
          </p:cNvPr>
          <p:cNvSpPr txBox="1"/>
          <p:nvPr/>
        </p:nvSpPr>
        <p:spPr>
          <a:xfrm>
            <a:off x="939420" y="2728720"/>
            <a:ext cx="559389" cy="535724"/>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defTabSz="685846">
              <a:lnSpc>
                <a:spcPts val="3526"/>
              </a:lnSpc>
            </a:pPr>
            <a:r>
              <a:rPr lang="en-US" sz="2776" spc="-109" dirty="0">
                <a:solidFill>
                  <a:srgbClr val="FFFFFF"/>
                </a:solidFill>
                <a:latin typeface="Open Sans" panose="020B0606030504020204" pitchFamily="34" charset="0"/>
                <a:ea typeface="Open Sans" panose="020B0606030504020204" pitchFamily="34" charset="0"/>
                <a:cs typeface="Open Sans" panose="020B0606030504020204" pitchFamily="34" charset="0"/>
              </a:rPr>
              <a:t>01</a:t>
            </a:r>
          </a:p>
        </p:txBody>
      </p:sp>
      <p:sp>
        <p:nvSpPr>
          <p:cNvPr id="44" name="TextBox 43">
            <a:extLst>
              <a:ext uri="{FF2B5EF4-FFF2-40B4-BE49-F238E27FC236}">
                <a16:creationId xmlns:a16="http://schemas.microsoft.com/office/drawing/2014/main" id="{A537796D-2E78-B2C0-04AE-AEEDBEEAFDA2}"/>
              </a:ext>
            </a:extLst>
          </p:cNvPr>
          <p:cNvSpPr txBox="1"/>
          <p:nvPr/>
        </p:nvSpPr>
        <p:spPr>
          <a:xfrm>
            <a:off x="2405970" y="2734972"/>
            <a:ext cx="4329997" cy="523220"/>
          </a:xfrm>
          <a:prstGeom prst="rect">
            <a:avLst/>
          </a:prstGeom>
          <a:noFill/>
        </p:spPr>
        <p:txBody>
          <a:bodyPr wrap="square" rtlCol="0">
            <a:spAutoFit/>
          </a:bodyPr>
          <a:lstStyle/>
          <a:p>
            <a:pPr algn="ctr" defTabSz="685846"/>
            <a:r>
              <a:rPr lang="en-GB" sz="1400" spc="-8" dirty="0">
                <a:solidFill>
                  <a:srgbClr val="FFFFFF"/>
                </a:solidFill>
                <a:latin typeface="Open Sans" panose="020B0606030504020204" pitchFamily="34" charset="0"/>
                <a:ea typeface="Open Sans" panose="020B0606030504020204" pitchFamily="34" charset="0"/>
                <a:cs typeface="Open Sans" panose="020B0606030504020204" pitchFamily="34" charset="0"/>
              </a:rPr>
              <a:t>I lead by example in how I handle difficult conversations or disagreements.</a:t>
            </a:r>
          </a:p>
        </p:txBody>
      </p:sp>
      <p:sp>
        <p:nvSpPr>
          <p:cNvPr id="45" name="TextBox 44">
            <a:extLst>
              <a:ext uri="{FF2B5EF4-FFF2-40B4-BE49-F238E27FC236}">
                <a16:creationId xmlns:a16="http://schemas.microsoft.com/office/drawing/2014/main" id="{B828BDCD-678A-7321-504F-37D96632C615}"/>
              </a:ext>
            </a:extLst>
          </p:cNvPr>
          <p:cNvSpPr txBox="1"/>
          <p:nvPr/>
        </p:nvSpPr>
        <p:spPr>
          <a:xfrm>
            <a:off x="939420" y="3970323"/>
            <a:ext cx="559389" cy="520912"/>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defTabSz="685846">
              <a:lnSpc>
                <a:spcPts val="3526"/>
              </a:lnSpc>
            </a:pPr>
            <a:r>
              <a:rPr lang="en-US" sz="2776" spc="-109" dirty="0">
                <a:solidFill>
                  <a:srgbClr val="FFFFFF"/>
                </a:solidFill>
                <a:latin typeface="Open Sans" panose="020B0606030504020204" pitchFamily="34" charset="0"/>
                <a:ea typeface="Open Sans" panose="020B0606030504020204" pitchFamily="34" charset="0"/>
                <a:cs typeface="Open Sans" panose="020B0606030504020204" pitchFamily="34" charset="0"/>
              </a:rPr>
              <a:t>02</a:t>
            </a:r>
          </a:p>
        </p:txBody>
      </p:sp>
      <p:sp>
        <p:nvSpPr>
          <p:cNvPr id="46" name="TextBox 45">
            <a:extLst>
              <a:ext uri="{FF2B5EF4-FFF2-40B4-BE49-F238E27FC236}">
                <a16:creationId xmlns:a16="http://schemas.microsoft.com/office/drawing/2014/main" id="{D529BB4A-7BFF-B2CB-3A9C-26D05F538C50}"/>
              </a:ext>
            </a:extLst>
          </p:cNvPr>
          <p:cNvSpPr txBox="1"/>
          <p:nvPr/>
        </p:nvSpPr>
        <p:spPr>
          <a:xfrm>
            <a:off x="2405970" y="3969169"/>
            <a:ext cx="4329996" cy="523220"/>
          </a:xfrm>
          <a:prstGeom prst="rect">
            <a:avLst/>
          </a:prstGeom>
          <a:noFill/>
        </p:spPr>
        <p:txBody>
          <a:bodyPr wrap="square" rtlCol="0">
            <a:spAutoFit/>
          </a:bodyPr>
          <a:lstStyle/>
          <a:p>
            <a:pPr algn="ctr" defTabSz="685846"/>
            <a:r>
              <a:rPr lang="en-GB" sz="1400" spc="-8" dirty="0">
                <a:solidFill>
                  <a:srgbClr val="FFFFFF"/>
                </a:solidFill>
                <a:latin typeface="Open Sans" panose="020B0606030504020204" pitchFamily="34" charset="0"/>
                <a:ea typeface="Open Sans" panose="020B0606030504020204" pitchFamily="34" charset="0"/>
                <a:cs typeface="Open Sans" panose="020B0606030504020204" pitchFamily="34" charset="0"/>
              </a:rPr>
              <a:t>I dedicate time in meetings to what we learned from a collaboration or the implementation of a project.</a:t>
            </a:r>
          </a:p>
        </p:txBody>
      </p:sp>
      <p:sp>
        <p:nvSpPr>
          <p:cNvPr id="47" name="TextBox 46">
            <a:extLst>
              <a:ext uri="{FF2B5EF4-FFF2-40B4-BE49-F238E27FC236}">
                <a16:creationId xmlns:a16="http://schemas.microsoft.com/office/drawing/2014/main" id="{1F4CE263-EE8E-1AD2-40B6-43049188148B}"/>
              </a:ext>
            </a:extLst>
          </p:cNvPr>
          <p:cNvSpPr txBox="1"/>
          <p:nvPr/>
        </p:nvSpPr>
        <p:spPr>
          <a:xfrm>
            <a:off x="939420" y="5204519"/>
            <a:ext cx="559389" cy="520912"/>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defTabSz="685846">
              <a:lnSpc>
                <a:spcPts val="3526"/>
              </a:lnSpc>
            </a:pPr>
            <a:r>
              <a:rPr lang="en-US" sz="2776" spc="-109" dirty="0">
                <a:solidFill>
                  <a:srgbClr val="FFFFFF"/>
                </a:solidFill>
                <a:latin typeface="Open Sans" panose="020B0606030504020204" pitchFamily="34" charset="0"/>
                <a:ea typeface="Open Sans" panose="020B0606030504020204" pitchFamily="34" charset="0"/>
                <a:cs typeface="Open Sans" panose="020B0606030504020204" pitchFamily="34" charset="0"/>
              </a:rPr>
              <a:t>03</a:t>
            </a:r>
          </a:p>
        </p:txBody>
      </p:sp>
      <p:sp>
        <p:nvSpPr>
          <p:cNvPr id="48" name="TextBox 47">
            <a:extLst>
              <a:ext uri="{FF2B5EF4-FFF2-40B4-BE49-F238E27FC236}">
                <a16:creationId xmlns:a16="http://schemas.microsoft.com/office/drawing/2014/main" id="{C5AFD949-4423-6D22-57C7-E70140BB83CE}"/>
              </a:ext>
            </a:extLst>
          </p:cNvPr>
          <p:cNvSpPr txBox="1"/>
          <p:nvPr/>
        </p:nvSpPr>
        <p:spPr>
          <a:xfrm>
            <a:off x="2405970" y="5203365"/>
            <a:ext cx="4329996" cy="523220"/>
          </a:xfrm>
          <a:prstGeom prst="rect">
            <a:avLst/>
          </a:prstGeom>
          <a:noFill/>
        </p:spPr>
        <p:txBody>
          <a:bodyPr wrap="square" rtlCol="0">
            <a:spAutoFit/>
          </a:bodyPr>
          <a:lstStyle/>
          <a:p>
            <a:pPr algn="ctr" defTabSz="685846"/>
            <a:r>
              <a:rPr lang="en-GB" sz="1400" spc="-8" dirty="0">
                <a:solidFill>
                  <a:srgbClr val="FFFFFF"/>
                </a:solidFill>
                <a:latin typeface="Open Sans" panose="020B0606030504020204" pitchFamily="34" charset="0"/>
                <a:ea typeface="Open Sans" panose="020B0606030504020204" pitchFamily="34" charset="0"/>
                <a:cs typeface="Open Sans" panose="020B0606030504020204" pitchFamily="34" charset="0"/>
              </a:rPr>
              <a:t> I give space to team members to express themselves (without criticism and </a:t>
            </a:r>
            <a:r>
              <a:rPr lang="en-GB" sz="1400" spc="-8"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dismissive</a:t>
            </a:r>
            <a:r>
              <a:rPr lang="en-GB" sz="1400" spc="-8" dirty="0">
                <a:solidFill>
                  <a:srgbClr val="FFFFFF"/>
                </a:solidFill>
                <a:latin typeface="Open Sans" panose="020B0606030504020204" pitchFamily="34" charset="0"/>
                <a:ea typeface="Open Sans" panose="020B0606030504020204" pitchFamily="34" charset="0"/>
                <a:cs typeface="Open Sans" panose="020B0606030504020204" pitchFamily="34" charset="0"/>
              </a:rPr>
              <a:t> comments).</a:t>
            </a:r>
            <a:endParaRPr lang="en-US" sz="1400" spc="-8"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9" name="Title 1">
            <a:extLst>
              <a:ext uri="{FF2B5EF4-FFF2-40B4-BE49-F238E27FC236}">
                <a16:creationId xmlns:a16="http://schemas.microsoft.com/office/drawing/2014/main" id="{D23DADBE-A352-175B-8ADC-E75D64289476}"/>
              </a:ext>
            </a:extLst>
          </p:cNvPr>
          <p:cNvSpPr txBox="1">
            <a:spLocks/>
          </p:cNvSpPr>
          <p:nvPr/>
        </p:nvSpPr>
        <p:spPr>
          <a:xfrm>
            <a:off x="3456828" y="1839210"/>
            <a:ext cx="2228279" cy="387879"/>
          </a:xfrm>
          <a:prstGeom prst="rect">
            <a:avLst/>
          </a:prstGeom>
        </p:spPr>
        <p:txBody>
          <a:bodyPr vert="horz" lIns="91440" tIns="45720" rIns="91440" bIns="45720" rtlCol="0" anchor="ctr">
            <a:normAutofit fontScale="97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000" i="1" dirty="0">
                <a:solidFill>
                  <a:schemeClr val="bg1"/>
                </a:solidFill>
                <a:latin typeface="Open Sans" panose="020B0606030504020204" pitchFamily="34" charset="0"/>
                <a:ea typeface="Open Sans" panose="020B0606030504020204" pitchFamily="34" charset="0"/>
                <a:cs typeface="Open Sans" panose="020B0606030504020204" pitchFamily="34" charset="0"/>
              </a:rPr>
              <a:t>Leaders</a:t>
            </a:r>
          </a:p>
        </p:txBody>
      </p:sp>
      <p:pic>
        <p:nvPicPr>
          <p:cNvPr id="50" name="Picture 49">
            <a:extLst>
              <a:ext uri="{FF2B5EF4-FFF2-40B4-BE49-F238E27FC236}">
                <a16:creationId xmlns:a16="http://schemas.microsoft.com/office/drawing/2014/main" id="{4E110B4F-5DE3-975A-5D22-A86587C8C58D}"/>
              </a:ext>
            </a:extLst>
          </p:cNvPr>
          <p:cNvPicPr>
            <a:picLocks noChangeAspect="1"/>
          </p:cNvPicPr>
          <p:nvPr/>
        </p:nvPicPr>
        <p:blipFill>
          <a:blip r:embed="rId3"/>
          <a:stretch>
            <a:fillRect/>
          </a:stretch>
        </p:blipFill>
        <p:spPr>
          <a:xfrm>
            <a:off x="7641240" y="2696600"/>
            <a:ext cx="599966" cy="599966"/>
          </a:xfrm>
          <a:prstGeom prst="rect">
            <a:avLst/>
          </a:prstGeom>
        </p:spPr>
      </p:pic>
      <p:pic>
        <p:nvPicPr>
          <p:cNvPr id="51" name="Picture 50">
            <a:extLst>
              <a:ext uri="{FF2B5EF4-FFF2-40B4-BE49-F238E27FC236}">
                <a16:creationId xmlns:a16="http://schemas.microsoft.com/office/drawing/2014/main" id="{BF762B17-EB83-1E4E-6BBF-7E804EDCD35C}"/>
              </a:ext>
            </a:extLst>
          </p:cNvPr>
          <p:cNvPicPr>
            <a:picLocks noChangeAspect="1"/>
          </p:cNvPicPr>
          <p:nvPr/>
        </p:nvPicPr>
        <p:blipFill>
          <a:blip r:embed="rId4"/>
          <a:stretch>
            <a:fillRect/>
          </a:stretch>
        </p:blipFill>
        <p:spPr>
          <a:xfrm>
            <a:off x="7632481" y="3921653"/>
            <a:ext cx="617483" cy="617483"/>
          </a:xfrm>
          <a:prstGeom prst="rect">
            <a:avLst/>
          </a:prstGeom>
        </p:spPr>
      </p:pic>
      <p:pic>
        <p:nvPicPr>
          <p:cNvPr id="52" name="Picture 51">
            <a:extLst>
              <a:ext uri="{FF2B5EF4-FFF2-40B4-BE49-F238E27FC236}">
                <a16:creationId xmlns:a16="http://schemas.microsoft.com/office/drawing/2014/main" id="{D2D10ABC-3CA4-4D15-94E7-9A3153A24609}"/>
              </a:ext>
            </a:extLst>
          </p:cNvPr>
          <p:cNvPicPr>
            <a:picLocks noChangeAspect="1"/>
          </p:cNvPicPr>
          <p:nvPr/>
        </p:nvPicPr>
        <p:blipFill>
          <a:blip r:embed="rId5"/>
          <a:stretch>
            <a:fillRect/>
          </a:stretch>
        </p:blipFill>
        <p:spPr>
          <a:xfrm>
            <a:off x="7706644" y="5230397"/>
            <a:ext cx="469156" cy="469156"/>
          </a:xfrm>
          <a:prstGeom prst="rect">
            <a:avLst/>
          </a:prstGeom>
        </p:spPr>
      </p:pic>
    </p:spTree>
    <p:extLst>
      <p:ext uri="{BB962C8B-B14F-4D97-AF65-F5344CB8AC3E}">
        <p14:creationId xmlns:p14="http://schemas.microsoft.com/office/powerpoint/2010/main" val="33419628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D4BF5-B1C1-E76C-F877-669373835413}"/>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B26510D9-83CC-964B-EBE5-399EE47CD8A9}"/>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75" name="Title 1">
            <a:extLst>
              <a:ext uri="{FF2B5EF4-FFF2-40B4-BE49-F238E27FC236}">
                <a16:creationId xmlns:a16="http://schemas.microsoft.com/office/drawing/2014/main" id="{C4DA504F-7006-B78A-84E0-BC22AD3DB60E}"/>
              </a:ext>
            </a:extLst>
          </p:cNvPr>
          <p:cNvSpPr>
            <a:spLocks noGrp="1"/>
          </p:cNvSpPr>
          <p:nvPr>
            <p:ph type="title"/>
          </p:nvPr>
        </p:nvSpPr>
        <p:spPr>
          <a:xfrm>
            <a:off x="1073539" y="745361"/>
            <a:ext cx="6994858" cy="1093849"/>
          </a:xfrm>
        </p:spPr>
        <p:txBody>
          <a:bodyPr>
            <a:normAutofit/>
          </a:bodyPr>
          <a:lstStyle/>
          <a:p>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How is a climate of psychological safety without </a:t>
            </a:r>
            <a:r>
              <a:rPr lang="en-GB" sz="28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organizational</a:t>
            </a:r>
            <a:r>
              <a:rPr lang="en-GB"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 silence created?</a:t>
            </a:r>
            <a:endParaRPr lang="en-GR"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35" name="Group 34">
            <a:extLst>
              <a:ext uri="{FF2B5EF4-FFF2-40B4-BE49-F238E27FC236}">
                <a16:creationId xmlns:a16="http://schemas.microsoft.com/office/drawing/2014/main" id="{FDA82A5E-F6C3-430B-CDB7-DE289DC682F8}"/>
              </a:ext>
            </a:extLst>
          </p:cNvPr>
          <p:cNvGrpSpPr/>
          <p:nvPr/>
        </p:nvGrpSpPr>
        <p:grpSpPr>
          <a:xfrm>
            <a:off x="-1" y="6318000"/>
            <a:ext cx="9144001" cy="540000"/>
            <a:chOff x="-1" y="6318000"/>
            <a:chExt cx="9144001" cy="540000"/>
          </a:xfrm>
        </p:grpSpPr>
        <p:sp>
          <p:nvSpPr>
            <p:cNvPr id="20" name="Rectangle 19">
              <a:extLst>
                <a:ext uri="{FF2B5EF4-FFF2-40B4-BE49-F238E27FC236}">
                  <a16:creationId xmlns:a16="http://schemas.microsoft.com/office/drawing/2014/main" id="{9B8B3258-B96A-A98B-EBE5-595E13A61ACC}"/>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grpSp>
          <p:nvGrpSpPr>
            <p:cNvPr id="21" name="Group 20">
              <a:extLst>
                <a:ext uri="{FF2B5EF4-FFF2-40B4-BE49-F238E27FC236}">
                  <a16:creationId xmlns:a16="http://schemas.microsoft.com/office/drawing/2014/main" id="{8D7B36EF-6F07-D51B-5170-75C1419BCC1B}"/>
                </a:ext>
              </a:extLst>
            </p:cNvPr>
            <p:cNvGrpSpPr/>
            <p:nvPr/>
          </p:nvGrpSpPr>
          <p:grpSpPr>
            <a:xfrm>
              <a:off x="7252226" y="6406003"/>
              <a:ext cx="1769244" cy="393339"/>
              <a:chOff x="4889058" y="873008"/>
              <a:chExt cx="3745683" cy="819069"/>
            </a:xfrm>
          </p:grpSpPr>
          <p:pic>
            <p:nvPicPr>
              <p:cNvPr id="22" name="Graphic 21">
                <a:extLst>
                  <a:ext uri="{FF2B5EF4-FFF2-40B4-BE49-F238E27FC236}">
                    <a16:creationId xmlns:a16="http://schemas.microsoft.com/office/drawing/2014/main" id="{ECECF71D-F1CF-236B-5447-44E61C95EC6C}"/>
                  </a:ext>
                </a:extLst>
              </p:cNvPr>
              <p:cNvPicPr>
                <a:picLocks noChangeAspect="1"/>
              </p:cNvPicPr>
              <p:nvPr/>
            </p:nvPicPr>
            <p:blipFill>
              <a:blip>
                <a:extLst>
                  <a:ext uri="{96DAC541-7B7A-43D3-8B79-37D633B846F1}">
                    <asvg:svgBlip xmlns:asvg="http://schemas.microsoft.com/office/drawing/2016/SVG/main" r:embed="rId3"/>
                  </a:ext>
                </a:extLst>
              </a:blip>
              <a:srcRect r="78764"/>
              <a:stretch>
                <a:fillRect/>
              </a:stretch>
            </p:blipFill>
            <p:spPr>
              <a:xfrm>
                <a:off x="4889058" y="873008"/>
                <a:ext cx="823586" cy="819069"/>
              </a:xfrm>
              <a:prstGeom prst="rect">
                <a:avLst/>
              </a:prstGeom>
            </p:spPr>
          </p:pic>
          <p:pic>
            <p:nvPicPr>
              <p:cNvPr id="23" name="Graphic 22">
                <a:extLst>
                  <a:ext uri="{FF2B5EF4-FFF2-40B4-BE49-F238E27FC236}">
                    <a16:creationId xmlns:a16="http://schemas.microsoft.com/office/drawing/2014/main" id="{E34B9CEF-DF01-8A8F-FBA0-DBA4BB6218A5}"/>
                  </a:ext>
                </a:extLst>
              </p:cNvPr>
              <p:cNvPicPr>
                <a:picLocks noChangeAspect="1"/>
              </p:cNvPicPr>
              <p:nvPr/>
            </p:nvPicPr>
            <p:blipFill>
              <a:blip>
                <a:extLst>
                  <a:ext uri="{96DAC541-7B7A-43D3-8B79-37D633B846F1}">
                    <asvg:svgBlip xmlns:asvg="http://schemas.microsoft.com/office/drawing/2016/SVG/main" r:embed="rId4"/>
                  </a:ext>
                </a:extLst>
              </a:blip>
              <a:srcRect l="24882"/>
              <a:stretch>
                <a:fillRect/>
              </a:stretch>
            </p:blipFill>
            <p:spPr>
              <a:xfrm>
                <a:off x="5721563" y="873008"/>
                <a:ext cx="2913178" cy="819069"/>
              </a:xfrm>
              <a:prstGeom prst="rect">
                <a:avLst/>
              </a:prstGeom>
            </p:spPr>
          </p:pic>
        </p:grpSp>
        <p:pic>
          <p:nvPicPr>
            <p:cNvPr id="24" name="Picture 2" descr="Athens University of Economics and Business">
              <a:extLst>
                <a:ext uri="{FF2B5EF4-FFF2-40B4-BE49-F238E27FC236}">
                  <a16:creationId xmlns:a16="http://schemas.microsoft.com/office/drawing/2014/main" id="{CBC94A5C-0ED8-EB4E-4ADC-B746DADB30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41E14DFF-802A-65DC-3851-EDC791AD937A}"/>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49" name="Title 1">
            <a:extLst>
              <a:ext uri="{FF2B5EF4-FFF2-40B4-BE49-F238E27FC236}">
                <a16:creationId xmlns:a16="http://schemas.microsoft.com/office/drawing/2014/main" id="{FA3D5212-F2C6-A9BD-2BCC-5FA93C7119E6}"/>
              </a:ext>
            </a:extLst>
          </p:cNvPr>
          <p:cNvSpPr txBox="1">
            <a:spLocks/>
          </p:cNvSpPr>
          <p:nvPr/>
        </p:nvSpPr>
        <p:spPr>
          <a:xfrm>
            <a:off x="3456828" y="1839210"/>
            <a:ext cx="2228279" cy="387879"/>
          </a:xfrm>
          <a:prstGeom prst="rect">
            <a:avLst/>
          </a:prstGeom>
        </p:spPr>
        <p:txBody>
          <a:bodyPr vert="horz" lIns="91440" tIns="45720" rIns="91440" bIns="45720" rtlCol="0" anchor="ctr">
            <a:normAutofit fontScale="97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000" i="1" dirty="0">
                <a:solidFill>
                  <a:schemeClr val="bg1"/>
                </a:solidFill>
                <a:latin typeface="Open Sans" panose="020B0606030504020204" pitchFamily="34" charset="0"/>
                <a:ea typeface="Open Sans" panose="020B0606030504020204" pitchFamily="34" charset="0"/>
                <a:cs typeface="Open Sans" panose="020B0606030504020204" pitchFamily="34" charset="0"/>
              </a:rPr>
              <a:t>The organization</a:t>
            </a:r>
          </a:p>
        </p:txBody>
      </p:sp>
      <p:sp>
        <p:nvSpPr>
          <p:cNvPr id="4" name="Shape 37017">
            <a:extLst>
              <a:ext uri="{FF2B5EF4-FFF2-40B4-BE49-F238E27FC236}">
                <a16:creationId xmlns:a16="http://schemas.microsoft.com/office/drawing/2014/main" id="{DAEE253B-D0B8-18F4-F420-55E5B9F1EA2E}"/>
              </a:ext>
            </a:extLst>
          </p:cNvPr>
          <p:cNvSpPr/>
          <p:nvPr/>
        </p:nvSpPr>
        <p:spPr>
          <a:xfrm>
            <a:off x="2053409" y="2224055"/>
            <a:ext cx="372853" cy="372904"/>
          </a:xfrm>
          <a:prstGeom prst="roundRect">
            <a:avLst>
              <a:gd name="adj" fmla="val 12271"/>
            </a:avLst>
          </a:prstGeom>
          <a:solidFill>
            <a:srgbClr val="76B2FF"/>
          </a:solidFill>
          <a:ln w="12700" cap="flat">
            <a:noFill/>
            <a:miter lim="400000"/>
          </a:ln>
          <a:effectLst/>
        </p:spPr>
        <p:txBody>
          <a:bodyPr wrap="square" lIns="0" tIns="0" rIns="0" bIns="0" numCol="1" anchor="t">
            <a:noAutofit/>
          </a:bodyPr>
          <a:lstStyle/>
          <a:p>
            <a:pPr defTabSz="685846"/>
            <a:endParaRPr sz="1899">
              <a:solidFill>
                <a:srgbClr val="272727"/>
              </a:solidFill>
              <a:latin typeface="Lato Light" panose="020F0502020204030203" pitchFamily="34" charset="0"/>
            </a:endParaRPr>
          </a:p>
        </p:txBody>
      </p:sp>
      <p:sp>
        <p:nvSpPr>
          <p:cNvPr id="6" name="Shape 37018">
            <a:extLst>
              <a:ext uri="{FF2B5EF4-FFF2-40B4-BE49-F238E27FC236}">
                <a16:creationId xmlns:a16="http://schemas.microsoft.com/office/drawing/2014/main" id="{9BC71ACA-AEC7-B267-2E47-4A1129E46DA7}"/>
              </a:ext>
            </a:extLst>
          </p:cNvPr>
          <p:cNvSpPr/>
          <p:nvPr/>
        </p:nvSpPr>
        <p:spPr>
          <a:xfrm>
            <a:off x="1539282" y="2344654"/>
            <a:ext cx="750267" cy="750369"/>
          </a:xfrm>
          <a:prstGeom prst="roundRect">
            <a:avLst>
              <a:gd name="adj" fmla="val 12271"/>
            </a:avLst>
          </a:prstGeom>
          <a:solidFill>
            <a:srgbClr val="0A67D4">
              <a:lumMod val="50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sp>
        <p:nvSpPr>
          <p:cNvPr id="7" name="Shape 37019">
            <a:extLst>
              <a:ext uri="{FF2B5EF4-FFF2-40B4-BE49-F238E27FC236}">
                <a16:creationId xmlns:a16="http://schemas.microsoft.com/office/drawing/2014/main" id="{559F9F6B-4607-9AD9-F73D-CD1A3B76FD91}"/>
              </a:ext>
            </a:extLst>
          </p:cNvPr>
          <p:cNvSpPr/>
          <p:nvPr/>
        </p:nvSpPr>
        <p:spPr>
          <a:xfrm>
            <a:off x="1047003" y="2572785"/>
            <a:ext cx="867827" cy="867947"/>
          </a:xfrm>
          <a:prstGeom prst="roundRect">
            <a:avLst>
              <a:gd name="adj" fmla="val 12271"/>
            </a:avLst>
          </a:prstGeom>
          <a:solidFill>
            <a:srgbClr val="0F51A9">
              <a:lumMod val="60000"/>
              <a:lumOff val="40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sp>
        <p:nvSpPr>
          <p:cNvPr id="8" name="Shape 37020">
            <a:extLst>
              <a:ext uri="{FF2B5EF4-FFF2-40B4-BE49-F238E27FC236}">
                <a16:creationId xmlns:a16="http://schemas.microsoft.com/office/drawing/2014/main" id="{2366278E-5BCC-C4A2-C014-E1583400049E}"/>
              </a:ext>
            </a:extLst>
          </p:cNvPr>
          <p:cNvSpPr/>
          <p:nvPr/>
        </p:nvSpPr>
        <p:spPr>
          <a:xfrm>
            <a:off x="1268374" y="2809145"/>
            <a:ext cx="1113880" cy="1114032"/>
          </a:xfrm>
          <a:prstGeom prst="roundRect">
            <a:avLst>
              <a:gd name="adj" fmla="val 12271"/>
            </a:avLst>
          </a:prstGeom>
          <a:solidFill>
            <a:srgbClr val="0A67D4">
              <a:lumMod val="75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sp>
        <p:nvSpPr>
          <p:cNvPr id="9" name="Shape 37021">
            <a:extLst>
              <a:ext uri="{FF2B5EF4-FFF2-40B4-BE49-F238E27FC236}">
                <a16:creationId xmlns:a16="http://schemas.microsoft.com/office/drawing/2014/main" id="{59C2FBC7-CB24-16FD-F51E-D3C70F1E0DC1}"/>
              </a:ext>
            </a:extLst>
          </p:cNvPr>
          <p:cNvSpPr/>
          <p:nvPr/>
        </p:nvSpPr>
        <p:spPr>
          <a:xfrm>
            <a:off x="1504514" y="3100743"/>
            <a:ext cx="1495499" cy="1495704"/>
          </a:xfrm>
          <a:prstGeom prst="roundRect">
            <a:avLst>
              <a:gd name="adj" fmla="val 12271"/>
            </a:avLst>
          </a:prstGeom>
          <a:solidFill>
            <a:srgbClr val="5EB6FF"/>
          </a:solidFill>
          <a:ln w="12700" cap="flat">
            <a:noFill/>
            <a:miter lim="400000"/>
          </a:ln>
          <a:effectLst/>
        </p:spPr>
        <p:txBody>
          <a:bodyPr wrap="square" lIns="0" tIns="0" rIns="0" bIns="0" numCol="1" anchor="t">
            <a:noAutofit/>
          </a:bodyPr>
          <a:lstStyle/>
          <a:p>
            <a:pPr defTabSz="685846"/>
            <a:endParaRPr sz="1899">
              <a:solidFill>
                <a:srgbClr val="272727"/>
              </a:solidFill>
              <a:latin typeface="Lato Light" panose="020F0502020204030203" pitchFamily="34" charset="0"/>
            </a:endParaRPr>
          </a:p>
        </p:txBody>
      </p:sp>
      <p:sp>
        <p:nvSpPr>
          <p:cNvPr id="10" name="Shape 37023">
            <a:extLst>
              <a:ext uri="{FF2B5EF4-FFF2-40B4-BE49-F238E27FC236}">
                <a16:creationId xmlns:a16="http://schemas.microsoft.com/office/drawing/2014/main" id="{99F1DD6E-BB59-7CE4-B9E7-B4EE8D53B8EB}"/>
              </a:ext>
            </a:extLst>
          </p:cNvPr>
          <p:cNvSpPr/>
          <p:nvPr/>
        </p:nvSpPr>
        <p:spPr>
          <a:xfrm>
            <a:off x="1790368" y="3448733"/>
            <a:ext cx="2484081" cy="2484422"/>
          </a:xfrm>
          <a:prstGeom prst="roundRect">
            <a:avLst>
              <a:gd name="adj" fmla="val 7604"/>
            </a:avLst>
          </a:prstGeom>
          <a:solidFill>
            <a:srgbClr val="3066F3"/>
          </a:solidFill>
          <a:ln w="12700" cap="flat">
            <a:noFill/>
            <a:miter lim="400000"/>
          </a:ln>
          <a:effectLst/>
        </p:spPr>
        <p:txBody>
          <a:bodyPr wrap="square" lIns="0" tIns="0" rIns="0" bIns="0" numCol="1" anchor="t">
            <a:noAutofit/>
          </a:bodyPr>
          <a:lstStyle/>
          <a:p>
            <a:pPr defTabSz="685846"/>
            <a:endParaRPr sz="1899">
              <a:solidFill>
                <a:srgbClr val="272727"/>
              </a:solidFill>
              <a:latin typeface="Lato Light" panose="020F0502020204030203" pitchFamily="34" charset="0"/>
            </a:endParaRPr>
          </a:p>
        </p:txBody>
      </p:sp>
      <p:sp>
        <p:nvSpPr>
          <p:cNvPr id="11" name="Shape 37031">
            <a:extLst>
              <a:ext uri="{FF2B5EF4-FFF2-40B4-BE49-F238E27FC236}">
                <a16:creationId xmlns:a16="http://schemas.microsoft.com/office/drawing/2014/main" id="{7BEC297C-1778-210E-CEFC-826247B83781}"/>
              </a:ext>
            </a:extLst>
          </p:cNvPr>
          <p:cNvSpPr/>
          <p:nvPr/>
        </p:nvSpPr>
        <p:spPr>
          <a:xfrm flipH="1">
            <a:off x="6717738" y="2224055"/>
            <a:ext cx="372853" cy="372904"/>
          </a:xfrm>
          <a:prstGeom prst="roundRect">
            <a:avLst>
              <a:gd name="adj" fmla="val 12271"/>
            </a:avLst>
          </a:prstGeom>
          <a:solidFill>
            <a:srgbClr val="0A67D4"/>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sp>
        <p:nvSpPr>
          <p:cNvPr id="12" name="Shape 37032">
            <a:extLst>
              <a:ext uri="{FF2B5EF4-FFF2-40B4-BE49-F238E27FC236}">
                <a16:creationId xmlns:a16="http://schemas.microsoft.com/office/drawing/2014/main" id="{A9AA9D50-5A05-3867-5079-E6597066B1C2}"/>
              </a:ext>
            </a:extLst>
          </p:cNvPr>
          <p:cNvSpPr/>
          <p:nvPr/>
        </p:nvSpPr>
        <p:spPr>
          <a:xfrm flipH="1">
            <a:off x="6854451" y="2344654"/>
            <a:ext cx="750266" cy="750369"/>
          </a:xfrm>
          <a:prstGeom prst="roundRect">
            <a:avLst>
              <a:gd name="adj" fmla="val 12271"/>
            </a:avLst>
          </a:prstGeom>
          <a:solidFill>
            <a:srgbClr val="0A67D4">
              <a:lumMod val="50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sp>
        <p:nvSpPr>
          <p:cNvPr id="13" name="Shape 37033">
            <a:extLst>
              <a:ext uri="{FF2B5EF4-FFF2-40B4-BE49-F238E27FC236}">
                <a16:creationId xmlns:a16="http://schemas.microsoft.com/office/drawing/2014/main" id="{0B57FD82-A92E-FD6A-9FA8-12E597DA3FD1}"/>
              </a:ext>
            </a:extLst>
          </p:cNvPr>
          <p:cNvSpPr/>
          <p:nvPr/>
        </p:nvSpPr>
        <p:spPr>
          <a:xfrm flipH="1">
            <a:off x="7229170" y="2572785"/>
            <a:ext cx="867828" cy="867947"/>
          </a:xfrm>
          <a:prstGeom prst="roundRect">
            <a:avLst>
              <a:gd name="adj" fmla="val 12271"/>
            </a:avLst>
          </a:prstGeom>
          <a:solidFill>
            <a:srgbClr val="0A67D4">
              <a:lumMod val="40000"/>
              <a:lumOff val="60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sp>
        <p:nvSpPr>
          <p:cNvPr id="14" name="Shape 37034">
            <a:extLst>
              <a:ext uri="{FF2B5EF4-FFF2-40B4-BE49-F238E27FC236}">
                <a16:creationId xmlns:a16="http://schemas.microsoft.com/office/drawing/2014/main" id="{6F8228A9-94CA-0EF4-2D33-12D2421F971C}"/>
              </a:ext>
            </a:extLst>
          </p:cNvPr>
          <p:cNvSpPr/>
          <p:nvPr/>
        </p:nvSpPr>
        <p:spPr>
          <a:xfrm flipH="1">
            <a:off x="6761746" y="2809144"/>
            <a:ext cx="1113879" cy="1114032"/>
          </a:xfrm>
          <a:prstGeom prst="roundRect">
            <a:avLst>
              <a:gd name="adj" fmla="val 12271"/>
            </a:avLst>
          </a:prstGeom>
          <a:solidFill>
            <a:srgbClr val="0A67D4">
              <a:lumMod val="75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sp>
        <p:nvSpPr>
          <p:cNvPr id="15" name="Shape 37035">
            <a:extLst>
              <a:ext uri="{FF2B5EF4-FFF2-40B4-BE49-F238E27FC236}">
                <a16:creationId xmlns:a16="http://schemas.microsoft.com/office/drawing/2014/main" id="{CEEBFB95-97EB-8F7F-FA80-E7450C206ADE}"/>
              </a:ext>
            </a:extLst>
          </p:cNvPr>
          <p:cNvSpPr/>
          <p:nvPr/>
        </p:nvSpPr>
        <p:spPr>
          <a:xfrm flipH="1">
            <a:off x="6143987" y="3100743"/>
            <a:ext cx="1495498" cy="1495704"/>
          </a:xfrm>
          <a:prstGeom prst="roundRect">
            <a:avLst>
              <a:gd name="adj" fmla="val 12271"/>
            </a:avLst>
          </a:prstGeom>
          <a:solidFill>
            <a:srgbClr val="0A67D4">
              <a:lumMod val="60000"/>
              <a:lumOff val="40000"/>
            </a:srgbClr>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sp>
        <p:nvSpPr>
          <p:cNvPr id="16" name="Shape 37037">
            <a:extLst>
              <a:ext uri="{FF2B5EF4-FFF2-40B4-BE49-F238E27FC236}">
                <a16:creationId xmlns:a16="http://schemas.microsoft.com/office/drawing/2014/main" id="{07A067B9-7755-19B4-5862-EE189AEF3F25}"/>
              </a:ext>
            </a:extLst>
          </p:cNvPr>
          <p:cNvSpPr/>
          <p:nvPr/>
        </p:nvSpPr>
        <p:spPr>
          <a:xfrm flipH="1">
            <a:off x="4869552" y="3448733"/>
            <a:ext cx="2484081" cy="2484422"/>
          </a:xfrm>
          <a:prstGeom prst="roundRect">
            <a:avLst>
              <a:gd name="adj" fmla="val 7604"/>
            </a:avLst>
          </a:prstGeom>
          <a:solidFill>
            <a:srgbClr val="0A67D4"/>
          </a:solidFill>
          <a:ln w="12700" cap="flat">
            <a:noFill/>
            <a:miter lim="400000"/>
          </a:ln>
          <a:effectLst/>
        </p:spPr>
        <p:txBody>
          <a:bodyPr wrap="square" lIns="0" tIns="0" rIns="0" bIns="0" numCol="1" anchor="t">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sp>
        <p:nvSpPr>
          <p:cNvPr id="19" name="Subtitle 2">
            <a:extLst>
              <a:ext uri="{FF2B5EF4-FFF2-40B4-BE49-F238E27FC236}">
                <a16:creationId xmlns:a16="http://schemas.microsoft.com/office/drawing/2014/main" id="{D14AE59F-E2C7-C4F0-051F-93CD43E87C4F}"/>
              </a:ext>
            </a:extLst>
          </p:cNvPr>
          <p:cNvSpPr txBox="1">
            <a:spLocks/>
          </p:cNvSpPr>
          <p:nvPr/>
        </p:nvSpPr>
        <p:spPr>
          <a:xfrm>
            <a:off x="5122083" y="3729665"/>
            <a:ext cx="1957998" cy="197362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defTabSz="407972">
              <a:lnSpc>
                <a:spcPct val="100000"/>
              </a:lnSpc>
              <a:spcBef>
                <a:spcPts val="450"/>
              </a:spcBef>
            </a:pPr>
            <a:r>
              <a:rPr lang="en-GB"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Makes it clear that it does not tolerate behaviors inconsistent with psychological safety (in communication, handling disagreements, in promotions)</a:t>
            </a:r>
            <a:r>
              <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a:t>
            </a:r>
            <a:endParaRPr lang="en-GB" sz="14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Subtitle 2">
            <a:extLst>
              <a:ext uri="{FF2B5EF4-FFF2-40B4-BE49-F238E27FC236}">
                <a16:creationId xmlns:a16="http://schemas.microsoft.com/office/drawing/2014/main" id="{8B5D323A-C233-2938-FAA7-EA31CF128C4A}"/>
              </a:ext>
            </a:extLst>
          </p:cNvPr>
          <p:cNvSpPr txBox="1">
            <a:spLocks/>
          </p:cNvSpPr>
          <p:nvPr/>
        </p:nvSpPr>
        <p:spPr>
          <a:xfrm>
            <a:off x="2074791" y="4248414"/>
            <a:ext cx="1919501" cy="896407"/>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defTabSz="407972">
              <a:lnSpc>
                <a:spcPct val="100000"/>
              </a:lnSpc>
              <a:spcBef>
                <a:spcPts val="450"/>
              </a:spcBef>
            </a:pPr>
            <a:r>
              <a:rPr lang="en-GB"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 Provides training in such skills (about time)</a:t>
            </a:r>
            <a:r>
              <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a:t>
            </a:r>
            <a:endParaRPr lang="en-GB" sz="14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738112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67A7E-3D60-FCF8-1EFA-5843A5CEAEBE}"/>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970BEA82-72E4-08B4-1D36-0AD1AA1A27DD}"/>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20" name="Rectangle 19">
            <a:extLst>
              <a:ext uri="{FF2B5EF4-FFF2-40B4-BE49-F238E27FC236}">
                <a16:creationId xmlns:a16="http://schemas.microsoft.com/office/drawing/2014/main" id="{5488219F-91F9-A8D0-9D59-EC2374E9AB84}"/>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pic>
        <p:nvPicPr>
          <p:cNvPr id="24" name="Picture 2" descr="Athens University of Economics and Business">
            <a:extLst>
              <a:ext uri="{FF2B5EF4-FFF2-40B4-BE49-F238E27FC236}">
                <a16:creationId xmlns:a16="http://schemas.microsoft.com/office/drawing/2014/main" id="{FB4D5DC5-BC9D-8051-4DE9-AFADF6CCB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26E564DF-3A40-DA41-2F66-018F10B7321E}"/>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Title 1">
            <a:extLst>
              <a:ext uri="{FF2B5EF4-FFF2-40B4-BE49-F238E27FC236}">
                <a16:creationId xmlns:a16="http://schemas.microsoft.com/office/drawing/2014/main" id="{6C530084-9A79-8BC8-CF11-5C93F732C35C}"/>
              </a:ext>
            </a:extLst>
          </p:cNvPr>
          <p:cNvSpPr txBox="1">
            <a:spLocks/>
          </p:cNvSpPr>
          <p:nvPr/>
        </p:nvSpPr>
        <p:spPr>
          <a:xfrm>
            <a:off x="1073539" y="745361"/>
            <a:ext cx="6994858" cy="109384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800">
                <a:solidFill>
                  <a:schemeClr val="bg1"/>
                </a:solidFill>
                <a:latin typeface="Open Sans" panose="020B0606030504020204" pitchFamily="34" charset="0"/>
                <a:ea typeface="Open Sans" panose="020B0606030504020204" pitchFamily="34" charset="0"/>
                <a:cs typeface="Open Sans" panose="020B0606030504020204" pitchFamily="34" charset="0"/>
              </a:rPr>
              <a:t>How is a climate of psychological safety without organizational silence created?</a:t>
            </a:r>
            <a:endParaRPr lang="en-GR"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Title 1">
            <a:extLst>
              <a:ext uri="{FF2B5EF4-FFF2-40B4-BE49-F238E27FC236}">
                <a16:creationId xmlns:a16="http://schemas.microsoft.com/office/drawing/2014/main" id="{DBF63D33-4214-E0DF-C519-15F11CC7AEE1}"/>
              </a:ext>
            </a:extLst>
          </p:cNvPr>
          <p:cNvSpPr txBox="1">
            <a:spLocks/>
          </p:cNvSpPr>
          <p:nvPr/>
        </p:nvSpPr>
        <p:spPr>
          <a:xfrm>
            <a:off x="3456828" y="1839210"/>
            <a:ext cx="2228279" cy="387879"/>
          </a:xfrm>
          <a:prstGeom prst="rect">
            <a:avLst/>
          </a:prstGeom>
        </p:spPr>
        <p:txBody>
          <a:bodyPr vert="horz" lIns="91440" tIns="45720" rIns="91440" bIns="45720" rtlCol="0" anchor="ctr">
            <a:normAutofit fontScale="97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000" i="1" dirty="0">
                <a:solidFill>
                  <a:schemeClr val="bg1"/>
                </a:solidFill>
                <a:latin typeface="Open Sans" panose="020B0606030504020204" pitchFamily="34" charset="0"/>
                <a:ea typeface="Open Sans" panose="020B0606030504020204" pitchFamily="34" charset="0"/>
                <a:cs typeface="Open Sans" panose="020B0606030504020204" pitchFamily="34" charset="0"/>
              </a:rPr>
              <a:t>All of us</a:t>
            </a:r>
          </a:p>
        </p:txBody>
      </p:sp>
      <p:sp>
        <p:nvSpPr>
          <p:cNvPr id="29" name="Freeform 74">
            <a:extLst>
              <a:ext uri="{FF2B5EF4-FFF2-40B4-BE49-F238E27FC236}">
                <a16:creationId xmlns:a16="http://schemas.microsoft.com/office/drawing/2014/main" id="{58DCA9B7-5ACC-0957-7836-63177B4AB5AD}"/>
              </a:ext>
            </a:extLst>
          </p:cNvPr>
          <p:cNvSpPr>
            <a:spLocks noChangeArrowheads="1"/>
          </p:cNvSpPr>
          <p:nvPr/>
        </p:nvSpPr>
        <p:spPr bwMode="auto">
          <a:xfrm>
            <a:off x="1115771" y="5488676"/>
            <a:ext cx="6840000" cy="72114"/>
          </a:xfrm>
          <a:prstGeom prst="roundRect">
            <a:avLst>
              <a:gd name="adj" fmla="val 50000"/>
            </a:avLst>
          </a:prstGeom>
          <a:solidFill>
            <a:srgbClr val="C3C8CE"/>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a typeface="+mn-ea"/>
              <a:cs typeface="+mn-cs"/>
            </a:endParaRPr>
          </a:p>
        </p:txBody>
      </p:sp>
      <p:grpSp>
        <p:nvGrpSpPr>
          <p:cNvPr id="51" name="Group 50">
            <a:extLst>
              <a:ext uri="{FF2B5EF4-FFF2-40B4-BE49-F238E27FC236}">
                <a16:creationId xmlns:a16="http://schemas.microsoft.com/office/drawing/2014/main" id="{EBFAD592-FC11-19CC-2246-EC517B7D6B3E}"/>
              </a:ext>
            </a:extLst>
          </p:cNvPr>
          <p:cNvGrpSpPr/>
          <p:nvPr/>
        </p:nvGrpSpPr>
        <p:grpSpPr>
          <a:xfrm>
            <a:off x="892427" y="2581840"/>
            <a:ext cx="1858097" cy="3111112"/>
            <a:chOff x="687757" y="2581840"/>
            <a:chExt cx="1858097" cy="3111112"/>
          </a:xfrm>
        </p:grpSpPr>
        <p:sp>
          <p:nvSpPr>
            <p:cNvPr id="42" name="Freeform 72">
              <a:extLst>
                <a:ext uri="{FF2B5EF4-FFF2-40B4-BE49-F238E27FC236}">
                  <a16:creationId xmlns:a16="http://schemas.microsoft.com/office/drawing/2014/main" id="{D5CA5585-67AB-6E34-E85B-3E56590E3EDA}"/>
                </a:ext>
              </a:extLst>
            </p:cNvPr>
            <p:cNvSpPr>
              <a:spLocks noChangeArrowheads="1"/>
            </p:cNvSpPr>
            <p:nvPr/>
          </p:nvSpPr>
          <p:spPr bwMode="auto">
            <a:xfrm>
              <a:off x="687757" y="2732321"/>
              <a:ext cx="1858097" cy="2503474"/>
            </a:xfrm>
            <a:custGeom>
              <a:avLst/>
              <a:gdLst>
                <a:gd name="T0" fmla="*/ 4232 w 4233"/>
                <a:gd name="T1" fmla="*/ 0 h 5577"/>
                <a:gd name="T2" fmla="*/ 4231 w 4233"/>
                <a:gd name="T3" fmla="*/ 703 h 5577"/>
                <a:gd name="T4" fmla="*/ 4231 w 4233"/>
                <a:gd name="T5" fmla="*/ 922 h 5577"/>
                <a:gd name="T6" fmla="*/ 4229 w 4233"/>
                <a:gd name="T7" fmla="*/ 1903 h 5577"/>
                <a:gd name="T8" fmla="*/ 4229 w 4233"/>
                <a:gd name="T9" fmla="*/ 2078 h 5577"/>
                <a:gd name="T10" fmla="*/ 4227 w 4233"/>
                <a:gd name="T11" fmla="*/ 3060 h 5577"/>
                <a:gd name="T12" fmla="*/ 4227 w 4233"/>
                <a:gd name="T13" fmla="*/ 3279 h 5577"/>
                <a:gd name="T14" fmla="*/ 4225 w 4233"/>
                <a:gd name="T15" fmla="*/ 4437 h 5577"/>
                <a:gd name="T16" fmla="*/ 2112 w 4233"/>
                <a:gd name="T17" fmla="*/ 5122 h 5577"/>
                <a:gd name="T18" fmla="*/ 1 w 4233"/>
                <a:gd name="T19" fmla="*/ 4430 h 5577"/>
                <a:gd name="T20" fmla="*/ 0 w 4233"/>
                <a:gd name="T21" fmla="*/ 4884 h 5577"/>
                <a:gd name="T22" fmla="*/ 2111 w 4233"/>
                <a:gd name="T23" fmla="*/ 5576 h 5577"/>
                <a:gd name="T24" fmla="*/ 4224 w 4233"/>
                <a:gd name="T25" fmla="*/ 4892 h 5577"/>
                <a:gd name="T26" fmla="*/ 4226 w 4233"/>
                <a:gd name="T27" fmla="*/ 3734 h 5577"/>
                <a:gd name="T28" fmla="*/ 4227 w 4233"/>
                <a:gd name="T29" fmla="*/ 3514 h 5577"/>
                <a:gd name="T30" fmla="*/ 4228 w 4233"/>
                <a:gd name="T31" fmla="*/ 2533 h 5577"/>
                <a:gd name="T32" fmla="*/ 4229 w 4233"/>
                <a:gd name="T33" fmla="*/ 2357 h 5577"/>
                <a:gd name="T34" fmla="*/ 4230 w 4233"/>
                <a:gd name="T35" fmla="*/ 1377 h 5577"/>
                <a:gd name="T36" fmla="*/ 4230 w 4233"/>
                <a:gd name="T37" fmla="*/ 1157 h 5577"/>
                <a:gd name="T38" fmla="*/ 4232 w 4233"/>
                <a:gd name="T39" fmla="*/ 0 h 5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33" h="5577">
                  <a:moveTo>
                    <a:pt x="4232" y="0"/>
                  </a:moveTo>
                  <a:lnTo>
                    <a:pt x="4231" y="703"/>
                  </a:lnTo>
                  <a:lnTo>
                    <a:pt x="4231" y="922"/>
                  </a:lnTo>
                  <a:lnTo>
                    <a:pt x="4229" y="1903"/>
                  </a:lnTo>
                  <a:lnTo>
                    <a:pt x="4229" y="2078"/>
                  </a:lnTo>
                  <a:lnTo>
                    <a:pt x="4227" y="3060"/>
                  </a:lnTo>
                  <a:lnTo>
                    <a:pt x="4227" y="3279"/>
                  </a:lnTo>
                  <a:lnTo>
                    <a:pt x="4225" y="4437"/>
                  </a:lnTo>
                  <a:lnTo>
                    <a:pt x="2112" y="5122"/>
                  </a:lnTo>
                  <a:lnTo>
                    <a:pt x="1" y="4430"/>
                  </a:lnTo>
                  <a:lnTo>
                    <a:pt x="0" y="4884"/>
                  </a:lnTo>
                  <a:lnTo>
                    <a:pt x="2111" y="5576"/>
                  </a:lnTo>
                  <a:lnTo>
                    <a:pt x="4224" y="4892"/>
                  </a:lnTo>
                  <a:lnTo>
                    <a:pt x="4226" y="3734"/>
                  </a:lnTo>
                  <a:lnTo>
                    <a:pt x="4227" y="3514"/>
                  </a:lnTo>
                  <a:lnTo>
                    <a:pt x="4228" y="2533"/>
                  </a:lnTo>
                  <a:lnTo>
                    <a:pt x="4229" y="2357"/>
                  </a:lnTo>
                  <a:lnTo>
                    <a:pt x="4230" y="1377"/>
                  </a:lnTo>
                  <a:lnTo>
                    <a:pt x="4230" y="1157"/>
                  </a:lnTo>
                  <a:lnTo>
                    <a:pt x="4232" y="0"/>
                  </a:lnTo>
                </a:path>
              </a:pathLst>
            </a:custGeom>
            <a:solidFill>
              <a:srgbClr val="3066F3"/>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47994"/>
                </a:solidFill>
                <a:effectLst/>
                <a:uLnTx/>
                <a:uFillTx/>
                <a:latin typeface="Poppins" pitchFamily="2" charset="77"/>
                <a:ea typeface="+mn-ea"/>
                <a:cs typeface="+mn-cs"/>
              </a:endParaRPr>
            </a:p>
          </p:txBody>
        </p:sp>
        <p:sp>
          <p:nvSpPr>
            <p:cNvPr id="43" name="Freeform 73">
              <a:extLst>
                <a:ext uri="{FF2B5EF4-FFF2-40B4-BE49-F238E27FC236}">
                  <a16:creationId xmlns:a16="http://schemas.microsoft.com/office/drawing/2014/main" id="{B1F7935B-D7A0-9C00-35ED-022BD80A20BD}"/>
                </a:ext>
              </a:extLst>
            </p:cNvPr>
            <p:cNvSpPr>
              <a:spLocks noChangeArrowheads="1"/>
            </p:cNvSpPr>
            <p:nvPr/>
          </p:nvSpPr>
          <p:spPr bwMode="auto">
            <a:xfrm>
              <a:off x="687757" y="2581840"/>
              <a:ext cx="1858097" cy="2376000"/>
            </a:xfrm>
            <a:custGeom>
              <a:avLst/>
              <a:gdLst>
                <a:gd name="T0" fmla="*/ 4224 w 4233"/>
                <a:gd name="T1" fmla="*/ 5129 h 5814"/>
                <a:gd name="T2" fmla="*/ 4226 w 4233"/>
                <a:gd name="T3" fmla="*/ 3971 h 5814"/>
                <a:gd name="T4" fmla="*/ 4226 w 4233"/>
                <a:gd name="T5" fmla="*/ 3752 h 5814"/>
                <a:gd name="T6" fmla="*/ 4228 w 4233"/>
                <a:gd name="T7" fmla="*/ 2771 h 5814"/>
                <a:gd name="T8" fmla="*/ 4229 w 4233"/>
                <a:gd name="T9" fmla="*/ 2596 h 5814"/>
                <a:gd name="T10" fmla="*/ 4230 w 4233"/>
                <a:gd name="T11" fmla="*/ 1614 h 5814"/>
                <a:gd name="T12" fmla="*/ 4231 w 4233"/>
                <a:gd name="T13" fmla="*/ 1394 h 5814"/>
                <a:gd name="T14" fmla="*/ 4232 w 4233"/>
                <a:gd name="T15" fmla="*/ 692 h 5814"/>
                <a:gd name="T16" fmla="*/ 2121 w 4233"/>
                <a:gd name="T17" fmla="*/ 0 h 5814"/>
                <a:gd name="T18" fmla="*/ 8 w 4233"/>
                <a:gd name="T19" fmla="*/ 685 h 5814"/>
                <a:gd name="T20" fmla="*/ 5 w 4233"/>
                <a:gd name="T21" fmla="*/ 1842 h 5814"/>
                <a:gd name="T22" fmla="*/ 5 w 4233"/>
                <a:gd name="T23" fmla="*/ 2062 h 5814"/>
                <a:gd name="T24" fmla="*/ 4 w 4233"/>
                <a:gd name="T25" fmla="*/ 3042 h 5814"/>
                <a:gd name="T26" fmla="*/ 4 w 4233"/>
                <a:gd name="T27" fmla="*/ 3218 h 5814"/>
                <a:gd name="T28" fmla="*/ 2 w 4233"/>
                <a:gd name="T29" fmla="*/ 4199 h 5814"/>
                <a:gd name="T30" fmla="*/ 1 w 4233"/>
                <a:gd name="T31" fmla="*/ 4419 h 5814"/>
                <a:gd name="T32" fmla="*/ 0 w 4233"/>
                <a:gd name="T33" fmla="*/ 5122 h 5814"/>
                <a:gd name="T34" fmla="*/ 2111 w 4233"/>
                <a:gd name="T35" fmla="*/ 5813 h 5814"/>
                <a:gd name="T36" fmla="*/ 4224 w 4233"/>
                <a:gd name="T37" fmla="*/ 5129 h 5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33" h="5814">
                  <a:moveTo>
                    <a:pt x="4224" y="5129"/>
                  </a:moveTo>
                  <a:lnTo>
                    <a:pt x="4226" y="3971"/>
                  </a:lnTo>
                  <a:lnTo>
                    <a:pt x="4226" y="3752"/>
                  </a:lnTo>
                  <a:lnTo>
                    <a:pt x="4228" y="2771"/>
                  </a:lnTo>
                  <a:lnTo>
                    <a:pt x="4229" y="2596"/>
                  </a:lnTo>
                  <a:lnTo>
                    <a:pt x="4230" y="1614"/>
                  </a:lnTo>
                  <a:lnTo>
                    <a:pt x="4231" y="1394"/>
                  </a:lnTo>
                  <a:lnTo>
                    <a:pt x="4232" y="692"/>
                  </a:lnTo>
                  <a:lnTo>
                    <a:pt x="2121" y="0"/>
                  </a:lnTo>
                  <a:lnTo>
                    <a:pt x="8" y="685"/>
                  </a:lnTo>
                  <a:lnTo>
                    <a:pt x="5" y="1842"/>
                  </a:lnTo>
                  <a:lnTo>
                    <a:pt x="5" y="2062"/>
                  </a:lnTo>
                  <a:lnTo>
                    <a:pt x="4" y="3042"/>
                  </a:lnTo>
                  <a:lnTo>
                    <a:pt x="4" y="3218"/>
                  </a:lnTo>
                  <a:lnTo>
                    <a:pt x="2" y="4199"/>
                  </a:lnTo>
                  <a:lnTo>
                    <a:pt x="1" y="4419"/>
                  </a:lnTo>
                  <a:lnTo>
                    <a:pt x="0" y="5122"/>
                  </a:lnTo>
                  <a:lnTo>
                    <a:pt x="2111" y="5813"/>
                  </a:lnTo>
                  <a:lnTo>
                    <a:pt x="4224" y="5129"/>
                  </a:lnTo>
                </a:path>
              </a:pathLst>
            </a:custGeom>
            <a:solidFill>
              <a:srgbClr val="3066F3"/>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47994"/>
                </a:solidFill>
                <a:effectLst/>
                <a:uLnTx/>
                <a:uFillTx/>
                <a:latin typeface="Poppins" pitchFamily="2" charset="77"/>
                <a:ea typeface="+mn-ea"/>
                <a:cs typeface="+mn-cs"/>
              </a:endParaRPr>
            </a:p>
          </p:txBody>
        </p:sp>
        <p:sp>
          <p:nvSpPr>
            <p:cNvPr id="44" name="Freeform 79">
              <a:extLst>
                <a:ext uri="{FF2B5EF4-FFF2-40B4-BE49-F238E27FC236}">
                  <a16:creationId xmlns:a16="http://schemas.microsoft.com/office/drawing/2014/main" id="{8B96477D-DE46-5FA0-F5CC-D2B3D43067DB}"/>
                </a:ext>
              </a:extLst>
            </p:cNvPr>
            <p:cNvSpPr>
              <a:spLocks noChangeArrowheads="1"/>
            </p:cNvSpPr>
            <p:nvPr/>
          </p:nvSpPr>
          <p:spPr bwMode="auto">
            <a:xfrm>
              <a:off x="1452286" y="5358495"/>
              <a:ext cx="327103" cy="334457"/>
            </a:xfrm>
            <a:custGeom>
              <a:avLst/>
              <a:gdLst>
                <a:gd name="T0" fmla="*/ 745 w 746"/>
                <a:gd name="T1" fmla="*/ 373 h 746"/>
                <a:gd name="T2" fmla="*/ 745 w 746"/>
                <a:gd name="T3" fmla="*/ 373 h 746"/>
                <a:gd name="T4" fmla="*/ 373 w 746"/>
                <a:gd name="T5" fmla="*/ 745 h 746"/>
                <a:gd name="T6" fmla="*/ 373 w 746"/>
                <a:gd name="T7" fmla="*/ 745 h 746"/>
                <a:gd name="T8" fmla="*/ 0 w 746"/>
                <a:gd name="T9" fmla="*/ 373 h 746"/>
                <a:gd name="T10" fmla="*/ 0 w 746"/>
                <a:gd name="T11" fmla="*/ 373 h 746"/>
                <a:gd name="T12" fmla="*/ 373 w 746"/>
                <a:gd name="T13" fmla="*/ 0 h 746"/>
                <a:gd name="T14" fmla="*/ 373 w 746"/>
                <a:gd name="T15" fmla="*/ 0 h 746"/>
                <a:gd name="T16" fmla="*/ 745 w 746"/>
                <a:gd name="T17" fmla="*/ 373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6" h="746">
                  <a:moveTo>
                    <a:pt x="745" y="373"/>
                  </a:moveTo>
                  <a:lnTo>
                    <a:pt x="745" y="373"/>
                  </a:lnTo>
                  <a:cubicBezTo>
                    <a:pt x="745" y="578"/>
                    <a:pt x="579" y="745"/>
                    <a:pt x="373" y="745"/>
                  </a:cubicBezTo>
                  <a:lnTo>
                    <a:pt x="373" y="745"/>
                  </a:lnTo>
                  <a:cubicBezTo>
                    <a:pt x="167" y="745"/>
                    <a:pt x="0" y="578"/>
                    <a:pt x="0" y="373"/>
                  </a:cubicBezTo>
                  <a:lnTo>
                    <a:pt x="0" y="373"/>
                  </a:lnTo>
                  <a:cubicBezTo>
                    <a:pt x="0" y="167"/>
                    <a:pt x="167" y="0"/>
                    <a:pt x="373" y="0"/>
                  </a:cubicBezTo>
                  <a:lnTo>
                    <a:pt x="373" y="0"/>
                  </a:lnTo>
                  <a:cubicBezTo>
                    <a:pt x="579" y="0"/>
                    <a:pt x="745" y="167"/>
                    <a:pt x="745" y="373"/>
                  </a:cubicBezTo>
                </a:path>
              </a:pathLst>
            </a:custGeom>
            <a:solidFill>
              <a:srgbClr val="C3C8CE"/>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a typeface="+mn-ea"/>
                <a:cs typeface="+mn-cs"/>
              </a:endParaRPr>
            </a:p>
          </p:txBody>
        </p:sp>
        <p:sp>
          <p:nvSpPr>
            <p:cNvPr id="45" name="Freeform 80">
              <a:extLst>
                <a:ext uri="{FF2B5EF4-FFF2-40B4-BE49-F238E27FC236}">
                  <a16:creationId xmlns:a16="http://schemas.microsoft.com/office/drawing/2014/main" id="{3E9F46CE-2429-6864-9A9E-E78DDA7087FD}"/>
                </a:ext>
              </a:extLst>
            </p:cNvPr>
            <p:cNvSpPr>
              <a:spLocks noChangeArrowheads="1"/>
            </p:cNvSpPr>
            <p:nvPr/>
          </p:nvSpPr>
          <p:spPr bwMode="auto">
            <a:xfrm>
              <a:off x="1520029" y="5425782"/>
              <a:ext cx="193552" cy="197903"/>
            </a:xfrm>
            <a:custGeom>
              <a:avLst/>
              <a:gdLst>
                <a:gd name="T0" fmla="*/ 442 w 443"/>
                <a:gd name="T1" fmla="*/ 221 h 443"/>
                <a:gd name="T2" fmla="*/ 442 w 443"/>
                <a:gd name="T3" fmla="*/ 221 h 443"/>
                <a:gd name="T4" fmla="*/ 221 w 443"/>
                <a:gd name="T5" fmla="*/ 442 h 443"/>
                <a:gd name="T6" fmla="*/ 221 w 443"/>
                <a:gd name="T7" fmla="*/ 442 h 443"/>
                <a:gd name="T8" fmla="*/ 0 w 443"/>
                <a:gd name="T9" fmla="*/ 221 h 443"/>
                <a:gd name="T10" fmla="*/ 0 w 443"/>
                <a:gd name="T11" fmla="*/ 221 h 443"/>
                <a:gd name="T12" fmla="*/ 221 w 443"/>
                <a:gd name="T13" fmla="*/ 0 h 443"/>
                <a:gd name="T14" fmla="*/ 221 w 443"/>
                <a:gd name="T15" fmla="*/ 0 h 443"/>
                <a:gd name="T16" fmla="*/ 442 w 443"/>
                <a:gd name="T17" fmla="*/ 221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443">
                  <a:moveTo>
                    <a:pt x="442" y="221"/>
                  </a:moveTo>
                  <a:lnTo>
                    <a:pt x="442" y="221"/>
                  </a:lnTo>
                  <a:cubicBezTo>
                    <a:pt x="442" y="342"/>
                    <a:pt x="343" y="442"/>
                    <a:pt x="221" y="442"/>
                  </a:cubicBezTo>
                  <a:lnTo>
                    <a:pt x="221" y="442"/>
                  </a:lnTo>
                  <a:cubicBezTo>
                    <a:pt x="99" y="442"/>
                    <a:pt x="0" y="342"/>
                    <a:pt x="0" y="221"/>
                  </a:cubicBezTo>
                  <a:lnTo>
                    <a:pt x="0" y="221"/>
                  </a:lnTo>
                  <a:cubicBezTo>
                    <a:pt x="0" y="98"/>
                    <a:pt x="99" y="0"/>
                    <a:pt x="221" y="0"/>
                  </a:cubicBezTo>
                  <a:lnTo>
                    <a:pt x="221" y="0"/>
                  </a:lnTo>
                  <a:cubicBezTo>
                    <a:pt x="343" y="0"/>
                    <a:pt x="442" y="98"/>
                    <a:pt x="442" y="221"/>
                  </a:cubicBezTo>
                </a:path>
              </a:pathLst>
            </a:custGeom>
            <a:solidFill>
              <a:srgbClr val="3066F3"/>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47994"/>
                </a:solidFill>
                <a:effectLst/>
                <a:uLnTx/>
                <a:uFillTx/>
                <a:latin typeface="Poppins" pitchFamily="2" charset="77"/>
                <a:ea typeface="+mn-ea"/>
                <a:cs typeface="+mn-cs"/>
              </a:endParaRPr>
            </a:p>
          </p:txBody>
        </p:sp>
        <p:sp>
          <p:nvSpPr>
            <p:cNvPr id="46" name="TextBox 45">
              <a:extLst>
                <a:ext uri="{FF2B5EF4-FFF2-40B4-BE49-F238E27FC236}">
                  <a16:creationId xmlns:a16="http://schemas.microsoft.com/office/drawing/2014/main" id="{6C50BCBC-5F4F-2CA3-E9F3-5256DB81457C}"/>
                </a:ext>
              </a:extLst>
            </p:cNvPr>
            <p:cNvSpPr txBox="1"/>
            <p:nvPr/>
          </p:nvSpPr>
          <p:spPr>
            <a:xfrm>
              <a:off x="754025" y="2872376"/>
              <a:ext cx="1710395" cy="187743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We ask for others’ opinions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200" dirty="0">
                  <a:solidFill>
                    <a:prstClr val="white"/>
                  </a:solidFill>
                  <a:latin typeface="Open Sans" panose="020B0606030504020204" pitchFamily="34" charset="0"/>
                  <a:ea typeface="Open Sans" panose="020B0606030504020204" pitchFamily="34" charset="0"/>
                  <a:cs typeface="Open Sans" panose="020B0606030504020204" pitchFamily="34" charset="0"/>
                </a:rPr>
                <a:t>«</a:t>
              </a:r>
              <a:r>
                <a:rPr kumimoji="0" lang="en-GB"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 would like your view on the new system to be implemented </a:t>
              </a:r>
              <a:r>
                <a:rPr kumimoji="0" lang="en-GB"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soon</a:t>
              </a:r>
              <a:r>
                <a:rPr lang="en-GB" sz="1200" dirty="0">
                  <a:solidFill>
                    <a:prstClr val="white"/>
                  </a:solidFill>
                  <a:latin typeface="Open Sans" panose="020B0606030504020204" pitchFamily="34" charset="0"/>
                  <a:ea typeface="Open Sans" panose="020B0606030504020204" pitchFamily="34" charset="0"/>
                  <a:cs typeface="Open Sans" panose="020B0606030504020204" pitchFamily="34" charset="0"/>
                </a:rPr>
                <a:t>”</a:t>
              </a:r>
              <a:endParaRPr kumimoji="0" lang="en-GB"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52" name="Group 51">
            <a:extLst>
              <a:ext uri="{FF2B5EF4-FFF2-40B4-BE49-F238E27FC236}">
                <a16:creationId xmlns:a16="http://schemas.microsoft.com/office/drawing/2014/main" id="{DCE1C9CA-986C-786D-5BE3-095B7C3F27BD}"/>
              </a:ext>
            </a:extLst>
          </p:cNvPr>
          <p:cNvGrpSpPr/>
          <p:nvPr/>
        </p:nvGrpSpPr>
        <p:grpSpPr>
          <a:xfrm>
            <a:off x="3641017" y="2581840"/>
            <a:ext cx="1860031" cy="3111112"/>
            <a:chOff x="2632132" y="2581840"/>
            <a:chExt cx="1860031" cy="3111112"/>
          </a:xfrm>
        </p:grpSpPr>
        <p:sp>
          <p:nvSpPr>
            <p:cNvPr id="30" name="Freeform 68">
              <a:extLst>
                <a:ext uri="{FF2B5EF4-FFF2-40B4-BE49-F238E27FC236}">
                  <a16:creationId xmlns:a16="http://schemas.microsoft.com/office/drawing/2014/main" id="{607AA152-4B40-AA75-B92E-5DA5A5B608C0}"/>
                </a:ext>
              </a:extLst>
            </p:cNvPr>
            <p:cNvSpPr>
              <a:spLocks noChangeArrowheads="1"/>
            </p:cNvSpPr>
            <p:nvPr/>
          </p:nvSpPr>
          <p:spPr bwMode="auto">
            <a:xfrm>
              <a:off x="2634066" y="2732321"/>
              <a:ext cx="1858097" cy="2503474"/>
            </a:xfrm>
            <a:custGeom>
              <a:avLst/>
              <a:gdLst>
                <a:gd name="T0" fmla="*/ 4233 w 4234"/>
                <a:gd name="T1" fmla="*/ 0 h 5577"/>
                <a:gd name="T2" fmla="*/ 4232 w 4234"/>
                <a:gd name="T3" fmla="*/ 703 h 5577"/>
                <a:gd name="T4" fmla="*/ 4231 w 4234"/>
                <a:gd name="T5" fmla="*/ 922 h 5577"/>
                <a:gd name="T6" fmla="*/ 4230 w 4234"/>
                <a:gd name="T7" fmla="*/ 1903 h 5577"/>
                <a:gd name="T8" fmla="*/ 4229 w 4234"/>
                <a:gd name="T9" fmla="*/ 2078 h 5577"/>
                <a:gd name="T10" fmla="*/ 4228 w 4234"/>
                <a:gd name="T11" fmla="*/ 3060 h 5577"/>
                <a:gd name="T12" fmla="*/ 4228 w 4234"/>
                <a:gd name="T13" fmla="*/ 3279 h 5577"/>
                <a:gd name="T14" fmla="*/ 4226 w 4234"/>
                <a:gd name="T15" fmla="*/ 4437 h 5577"/>
                <a:gd name="T16" fmla="*/ 2112 w 4234"/>
                <a:gd name="T17" fmla="*/ 5122 h 5577"/>
                <a:gd name="T18" fmla="*/ 2 w 4234"/>
                <a:gd name="T19" fmla="*/ 4430 h 5577"/>
                <a:gd name="T20" fmla="*/ 0 w 4234"/>
                <a:gd name="T21" fmla="*/ 4884 h 5577"/>
                <a:gd name="T22" fmla="*/ 2111 w 4234"/>
                <a:gd name="T23" fmla="*/ 5576 h 5577"/>
                <a:gd name="T24" fmla="*/ 4224 w 4234"/>
                <a:gd name="T25" fmla="*/ 4892 h 5577"/>
                <a:gd name="T26" fmla="*/ 4227 w 4234"/>
                <a:gd name="T27" fmla="*/ 3734 h 5577"/>
                <a:gd name="T28" fmla="*/ 4227 w 4234"/>
                <a:gd name="T29" fmla="*/ 3514 h 5577"/>
                <a:gd name="T30" fmla="*/ 4229 w 4234"/>
                <a:gd name="T31" fmla="*/ 2533 h 5577"/>
                <a:gd name="T32" fmla="*/ 4229 w 4234"/>
                <a:gd name="T33" fmla="*/ 2357 h 5577"/>
                <a:gd name="T34" fmla="*/ 4230 w 4234"/>
                <a:gd name="T35" fmla="*/ 1377 h 5577"/>
                <a:gd name="T36" fmla="*/ 4231 w 4234"/>
                <a:gd name="T37" fmla="*/ 1157 h 5577"/>
                <a:gd name="T38" fmla="*/ 4233 w 4234"/>
                <a:gd name="T39" fmla="*/ 0 h 5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34" h="5577">
                  <a:moveTo>
                    <a:pt x="4233" y="0"/>
                  </a:moveTo>
                  <a:lnTo>
                    <a:pt x="4232" y="703"/>
                  </a:lnTo>
                  <a:lnTo>
                    <a:pt x="4231" y="922"/>
                  </a:lnTo>
                  <a:lnTo>
                    <a:pt x="4230" y="1903"/>
                  </a:lnTo>
                  <a:lnTo>
                    <a:pt x="4229" y="2078"/>
                  </a:lnTo>
                  <a:lnTo>
                    <a:pt x="4228" y="3060"/>
                  </a:lnTo>
                  <a:lnTo>
                    <a:pt x="4228" y="3279"/>
                  </a:lnTo>
                  <a:lnTo>
                    <a:pt x="4226" y="4437"/>
                  </a:lnTo>
                  <a:lnTo>
                    <a:pt x="2112" y="5122"/>
                  </a:lnTo>
                  <a:lnTo>
                    <a:pt x="2" y="4430"/>
                  </a:lnTo>
                  <a:lnTo>
                    <a:pt x="0" y="4884"/>
                  </a:lnTo>
                  <a:lnTo>
                    <a:pt x="2111" y="5576"/>
                  </a:lnTo>
                  <a:lnTo>
                    <a:pt x="4224" y="4892"/>
                  </a:lnTo>
                  <a:lnTo>
                    <a:pt x="4227" y="3734"/>
                  </a:lnTo>
                  <a:lnTo>
                    <a:pt x="4227" y="3514"/>
                  </a:lnTo>
                  <a:lnTo>
                    <a:pt x="4229" y="2533"/>
                  </a:lnTo>
                  <a:lnTo>
                    <a:pt x="4229" y="2357"/>
                  </a:lnTo>
                  <a:lnTo>
                    <a:pt x="4230" y="1377"/>
                  </a:lnTo>
                  <a:lnTo>
                    <a:pt x="4231" y="1157"/>
                  </a:lnTo>
                  <a:lnTo>
                    <a:pt x="4233" y="0"/>
                  </a:lnTo>
                </a:path>
              </a:pathLst>
            </a:custGeom>
            <a:solidFill>
              <a:srgbClr val="5EB6FF"/>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47994"/>
                </a:solidFill>
                <a:effectLst/>
                <a:uLnTx/>
                <a:uFillTx/>
                <a:latin typeface="Poppins" pitchFamily="2" charset="77"/>
                <a:ea typeface="+mn-ea"/>
                <a:cs typeface="+mn-cs"/>
              </a:endParaRPr>
            </a:p>
          </p:txBody>
        </p:sp>
        <p:sp>
          <p:nvSpPr>
            <p:cNvPr id="31" name="Freeform 69">
              <a:extLst>
                <a:ext uri="{FF2B5EF4-FFF2-40B4-BE49-F238E27FC236}">
                  <a16:creationId xmlns:a16="http://schemas.microsoft.com/office/drawing/2014/main" id="{DA363CD6-736C-881C-E45C-CDACD6F46828}"/>
                </a:ext>
              </a:extLst>
            </p:cNvPr>
            <p:cNvSpPr>
              <a:spLocks noChangeArrowheads="1"/>
            </p:cNvSpPr>
            <p:nvPr/>
          </p:nvSpPr>
          <p:spPr bwMode="auto">
            <a:xfrm>
              <a:off x="2634066" y="2581840"/>
              <a:ext cx="1858097" cy="2376000"/>
            </a:xfrm>
            <a:custGeom>
              <a:avLst/>
              <a:gdLst>
                <a:gd name="T0" fmla="*/ 4224 w 4232"/>
                <a:gd name="T1" fmla="*/ 5129 h 5814"/>
                <a:gd name="T2" fmla="*/ 4226 w 4232"/>
                <a:gd name="T3" fmla="*/ 3971 h 5814"/>
                <a:gd name="T4" fmla="*/ 4226 w 4232"/>
                <a:gd name="T5" fmla="*/ 3752 h 5814"/>
                <a:gd name="T6" fmla="*/ 4228 w 4232"/>
                <a:gd name="T7" fmla="*/ 2771 h 5814"/>
                <a:gd name="T8" fmla="*/ 4228 w 4232"/>
                <a:gd name="T9" fmla="*/ 2596 h 5814"/>
                <a:gd name="T10" fmla="*/ 4230 w 4232"/>
                <a:gd name="T11" fmla="*/ 1614 h 5814"/>
                <a:gd name="T12" fmla="*/ 4230 w 4232"/>
                <a:gd name="T13" fmla="*/ 1394 h 5814"/>
                <a:gd name="T14" fmla="*/ 4231 w 4232"/>
                <a:gd name="T15" fmla="*/ 692 h 5814"/>
                <a:gd name="T16" fmla="*/ 2120 w 4232"/>
                <a:gd name="T17" fmla="*/ 0 h 5814"/>
                <a:gd name="T18" fmla="*/ 7 w 4232"/>
                <a:gd name="T19" fmla="*/ 685 h 5814"/>
                <a:gd name="T20" fmla="*/ 5 w 4232"/>
                <a:gd name="T21" fmla="*/ 1842 h 5814"/>
                <a:gd name="T22" fmla="*/ 4 w 4232"/>
                <a:gd name="T23" fmla="*/ 2062 h 5814"/>
                <a:gd name="T24" fmla="*/ 3 w 4232"/>
                <a:gd name="T25" fmla="*/ 3042 h 5814"/>
                <a:gd name="T26" fmla="*/ 3 w 4232"/>
                <a:gd name="T27" fmla="*/ 3218 h 5814"/>
                <a:gd name="T28" fmla="*/ 1 w 4232"/>
                <a:gd name="T29" fmla="*/ 4199 h 5814"/>
                <a:gd name="T30" fmla="*/ 1 w 4232"/>
                <a:gd name="T31" fmla="*/ 4419 h 5814"/>
                <a:gd name="T32" fmla="*/ 0 w 4232"/>
                <a:gd name="T33" fmla="*/ 5122 h 5814"/>
                <a:gd name="T34" fmla="*/ 2111 w 4232"/>
                <a:gd name="T35" fmla="*/ 5813 h 5814"/>
                <a:gd name="T36" fmla="*/ 4224 w 4232"/>
                <a:gd name="T37" fmla="*/ 5129 h 5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32" h="5814">
                  <a:moveTo>
                    <a:pt x="4224" y="5129"/>
                  </a:moveTo>
                  <a:lnTo>
                    <a:pt x="4226" y="3971"/>
                  </a:lnTo>
                  <a:lnTo>
                    <a:pt x="4226" y="3752"/>
                  </a:lnTo>
                  <a:lnTo>
                    <a:pt x="4228" y="2771"/>
                  </a:lnTo>
                  <a:lnTo>
                    <a:pt x="4228" y="2596"/>
                  </a:lnTo>
                  <a:lnTo>
                    <a:pt x="4230" y="1614"/>
                  </a:lnTo>
                  <a:lnTo>
                    <a:pt x="4230" y="1394"/>
                  </a:lnTo>
                  <a:lnTo>
                    <a:pt x="4231" y="692"/>
                  </a:lnTo>
                  <a:lnTo>
                    <a:pt x="2120" y="0"/>
                  </a:lnTo>
                  <a:lnTo>
                    <a:pt x="7" y="685"/>
                  </a:lnTo>
                  <a:lnTo>
                    <a:pt x="5" y="1842"/>
                  </a:lnTo>
                  <a:lnTo>
                    <a:pt x="4" y="2062"/>
                  </a:lnTo>
                  <a:lnTo>
                    <a:pt x="3" y="3042"/>
                  </a:lnTo>
                  <a:lnTo>
                    <a:pt x="3" y="3218"/>
                  </a:lnTo>
                  <a:lnTo>
                    <a:pt x="1" y="4199"/>
                  </a:lnTo>
                  <a:lnTo>
                    <a:pt x="1" y="4419"/>
                  </a:lnTo>
                  <a:lnTo>
                    <a:pt x="0" y="5122"/>
                  </a:lnTo>
                  <a:lnTo>
                    <a:pt x="2111" y="5813"/>
                  </a:lnTo>
                  <a:lnTo>
                    <a:pt x="4224" y="5129"/>
                  </a:lnTo>
                </a:path>
              </a:pathLst>
            </a:custGeom>
            <a:solidFill>
              <a:srgbClr val="5EB6FF"/>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47994"/>
                </a:solidFill>
                <a:effectLst/>
                <a:uLnTx/>
                <a:uFillTx/>
                <a:latin typeface="Poppins" pitchFamily="2" charset="77"/>
                <a:ea typeface="+mn-ea"/>
                <a:cs typeface="+mn-cs"/>
              </a:endParaRPr>
            </a:p>
          </p:txBody>
        </p:sp>
        <p:sp>
          <p:nvSpPr>
            <p:cNvPr id="32" name="Freeform 75">
              <a:extLst>
                <a:ext uri="{FF2B5EF4-FFF2-40B4-BE49-F238E27FC236}">
                  <a16:creationId xmlns:a16="http://schemas.microsoft.com/office/drawing/2014/main" id="{4D83C866-B15F-12D4-E8EE-471B29FFFD5C}"/>
                </a:ext>
              </a:extLst>
            </p:cNvPr>
            <p:cNvSpPr>
              <a:spLocks noChangeArrowheads="1"/>
            </p:cNvSpPr>
            <p:nvPr/>
          </p:nvSpPr>
          <p:spPr bwMode="auto">
            <a:xfrm>
              <a:off x="3400532" y="5358495"/>
              <a:ext cx="327102" cy="334457"/>
            </a:xfrm>
            <a:custGeom>
              <a:avLst/>
              <a:gdLst>
                <a:gd name="T0" fmla="*/ 745 w 746"/>
                <a:gd name="T1" fmla="*/ 373 h 746"/>
                <a:gd name="T2" fmla="*/ 745 w 746"/>
                <a:gd name="T3" fmla="*/ 373 h 746"/>
                <a:gd name="T4" fmla="*/ 372 w 746"/>
                <a:gd name="T5" fmla="*/ 745 h 746"/>
                <a:gd name="T6" fmla="*/ 372 w 746"/>
                <a:gd name="T7" fmla="*/ 745 h 746"/>
                <a:gd name="T8" fmla="*/ 0 w 746"/>
                <a:gd name="T9" fmla="*/ 373 h 746"/>
                <a:gd name="T10" fmla="*/ 0 w 746"/>
                <a:gd name="T11" fmla="*/ 373 h 746"/>
                <a:gd name="T12" fmla="*/ 372 w 746"/>
                <a:gd name="T13" fmla="*/ 0 h 746"/>
                <a:gd name="T14" fmla="*/ 372 w 746"/>
                <a:gd name="T15" fmla="*/ 0 h 746"/>
                <a:gd name="T16" fmla="*/ 745 w 746"/>
                <a:gd name="T17" fmla="*/ 373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6" h="746">
                  <a:moveTo>
                    <a:pt x="745" y="373"/>
                  </a:moveTo>
                  <a:lnTo>
                    <a:pt x="745" y="373"/>
                  </a:lnTo>
                  <a:cubicBezTo>
                    <a:pt x="745" y="578"/>
                    <a:pt x="578" y="745"/>
                    <a:pt x="372" y="745"/>
                  </a:cubicBezTo>
                  <a:lnTo>
                    <a:pt x="372" y="745"/>
                  </a:lnTo>
                  <a:cubicBezTo>
                    <a:pt x="166" y="745"/>
                    <a:pt x="0" y="578"/>
                    <a:pt x="0" y="373"/>
                  </a:cubicBezTo>
                  <a:lnTo>
                    <a:pt x="0" y="373"/>
                  </a:lnTo>
                  <a:cubicBezTo>
                    <a:pt x="0" y="167"/>
                    <a:pt x="166" y="0"/>
                    <a:pt x="372" y="0"/>
                  </a:cubicBezTo>
                  <a:lnTo>
                    <a:pt x="372" y="0"/>
                  </a:lnTo>
                  <a:cubicBezTo>
                    <a:pt x="578" y="0"/>
                    <a:pt x="745" y="167"/>
                    <a:pt x="745" y="373"/>
                  </a:cubicBezTo>
                </a:path>
              </a:pathLst>
            </a:custGeom>
            <a:solidFill>
              <a:srgbClr val="C3C8CE"/>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a typeface="+mn-ea"/>
                <a:cs typeface="+mn-cs"/>
              </a:endParaRPr>
            </a:p>
          </p:txBody>
        </p:sp>
        <p:sp>
          <p:nvSpPr>
            <p:cNvPr id="33" name="Freeform 76">
              <a:extLst>
                <a:ext uri="{FF2B5EF4-FFF2-40B4-BE49-F238E27FC236}">
                  <a16:creationId xmlns:a16="http://schemas.microsoft.com/office/drawing/2014/main" id="{E4829F37-570D-4CF9-A5F3-32B4F2D8C671}"/>
                </a:ext>
              </a:extLst>
            </p:cNvPr>
            <p:cNvSpPr>
              <a:spLocks noChangeArrowheads="1"/>
            </p:cNvSpPr>
            <p:nvPr/>
          </p:nvSpPr>
          <p:spPr bwMode="auto">
            <a:xfrm>
              <a:off x="3466339" y="5425782"/>
              <a:ext cx="193552" cy="197903"/>
            </a:xfrm>
            <a:custGeom>
              <a:avLst/>
              <a:gdLst>
                <a:gd name="T0" fmla="*/ 442 w 443"/>
                <a:gd name="T1" fmla="*/ 221 h 443"/>
                <a:gd name="T2" fmla="*/ 442 w 443"/>
                <a:gd name="T3" fmla="*/ 221 h 443"/>
                <a:gd name="T4" fmla="*/ 221 w 443"/>
                <a:gd name="T5" fmla="*/ 442 h 443"/>
                <a:gd name="T6" fmla="*/ 221 w 443"/>
                <a:gd name="T7" fmla="*/ 442 h 443"/>
                <a:gd name="T8" fmla="*/ 0 w 443"/>
                <a:gd name="T9" fmla="*/ 221 h 443"/>
                <a:gd name="T10" fmla="*/ 0 w 443"/>
                <a:gd name="T11" fmla="*/ 221 h 443"/>
                <a:gd name="T12" fmla="*/ 221 w 443"/>
                <a:gd name="T13" fmla="*/ 0 h 443"/>
                <a:gd name="T14" fmla="*/ 221 w 443"/>
                <a:gd name="T15" fmla="*/ 0 h 443"/>
                <a:gd name="T16" fmla="*/ 442 w 443"/>
                <a:gd name="T17" fmla="*/ 221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443">
                  <a:moveTo>
                    <a:pt x="442" y="221"/>
                  </a:moveTo>
                  <a:lnTo>
                    <a:pt x="442" y="221"/>
                  </a:lnTo>
                  <a:cubicBezTo>
                    <a:pt x="442" y="342"/>
                    <a:pt x="343" y="442"/>
                    <a:pt x="221" y="442"/>
                  </a:cubicBezTo>
                  <a:lnTo>
                    <a:pt x="221" y="442"/>
                  </a:lnTo>
                  <a:cubicBezTo>
                    <a:pt x="99" y="442"/>
                    <a:pt x="0" y="342"/>
                    <a:pt x="0" y="221"/>
                  </a:cubicBezTo>
                  <a:lnTo>
                    <a:pt x="0" y="221"/>
                  </a:lnTo>
                  <a:cubicBezTo>
                    <a:pt x="0" y="98"/>
                    <a:pt x="99" y="0"/>
                    <a:pt x="221" y="0"/>
                  </a:cubicBezTo>
                  <a:lnTo>
                    <a:pt x="221" y="0"/>
                  </a:lnTo>
                  <a:cubicBezTo>
                    <a:pt x="343" y="0"/>
                    <a:pt x="442" y="98"/>
                    <a:pt x="442" y="221"/>
                  </a:cubicBezTo>
                </a:path>
              </a:pathLst>
            </a:custGeom>
            <a:solidFill>
              <a:srgbClr val="5EB6FF"/>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47994"/>
                </a:solidFill>
                <a:effectLst/>
                <a:uLnTx/>
                <a:uFillTx/>
                <a:latin typeface="Poppins" pitchFamily="2" charset="77"/>
                <a:ea typeface="+mn-ea"/>
                <a:cs typeface="+mn-cs"/>
              </a:endParaRPr>
            </a:p>
          </p:txBody>
        </p:sp>
        <p:sp>
          <p:nvSpPr>
            <p:cNvPr id="47" name="TextBox 46">
              <a:extLst>
                <a:ext uri="{FF2B5EF4-FFF2-40B4-BE49-F238E27FC236}">
                  <a16:creationId xmlns:a16="http://schemas.microsoft.com/office/drawing/2014/main" id="{3466A756-9094-9B23-559E-11BBE4DB0F57}"/>
                </a:ext>
              </a:extLst>
            </p:cNvPr>
            <p:cNvSpPr txBox="1"/>
            <p:nvPr/>
          </p:nvSpPr>
          <p:spPr>
            <a:xfrm>
              <a:off x="2632132" y="2701592"/>
              <a:ext cx="1858096" cy="209288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We listen actively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without interrupting or </a:t>
              </a:r>
              <a:r>
                <a:rPr kumimoji="0" lang="en-GB"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mentally searching</a:t>
              </a:r>
              <a:r>
                <a:rPr kumimoji="0" lang="en-GB"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for disagreements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We provide feedback</a:t>
              </a:r>
              <a:endParaRPr kumimoji="0" lang="en-GB" sz="14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with respect</a:t>
              </a:r>
            </a:p>
          </p:txBody>
        </p:sp>
      </p:grpSp>
      <p:grpSp>
        <p:nvGrpSpPr>
          <p:cNvPr id="50" name="Group 49">
            <a:extLst>
              <a:ext uri="{FF2B5EF4-FFF2-40B4-BE49-F238E27FC236}">
                <a16:creationId xmlns:a16="http://schemas.microsoft.com/office/drawing/2014/main" id="{379E71C9-9456-1502-BB5D-B8D0F6E0B0C8}"/>
              </a:ext>
            </a:extLst>
          </p:cNvPr>
          <p:cNvGrpSpPr/>
          <p:nvPr/>
        </p:nvGrpSpPr>
        <p:grpSpPr>
          <a:xfrm>
            <a:off x="6393475" y="2581840"/>
            <a:ext cx="1858097" cy="3111112"/>
            <a:chOff x="4580375" y="2581840"/>
            <a:chExt cx="1858097" cy="3111112"/>
          </a:xfrm>
        </p:grpSpPr>
        <p:sp>
          <p:nvSpPr>
            <p:cNvPr id="34" name="Freeform 70">
              <a:extLst>
                <a:ext uri="{FF2B5EF4-FFF2-40B4-BE49-F238E27FC236}">
                  <a16:creationId xmlns:a16="http://schemas.microsoft.com/office/drawing/2014/main" id="{7A98248D-178B-4069-499C-0A233C66E444}"/>
                </a:ext>
              </a:extLst>
            </p:cNvPr>
            <p:cNvSpPr>
              <a:spLocks noChangeArrowheads="1"/>
            </p:cNvSpPr>
            <p:nvPr/>
          </p:nvSpPr>
          <p:spPr bwMode="auto">
            <a:xfrm>
              <a:off x="4580375" y="2732321"/>
              <a:ext cx="1858097" cy="2503474"/>
            </a:xfrm>
            <a:custGeom>
              <a:avLst/>
              <a:gdLst>
                <a:gd name="T0" fmla="*/ 4231 w 4232"/>
                <a:gd name="T1" fmla="*/ 0 h 5577"/>
                <a:gd name="T2" fmla="*/ 4230 w 4232"/>
                <a:gd name="T3" fmla="*/ 703 h 5577"/>
                <a:gd name="T4" fmla="*/ 4229 w 4232"/>
                <a:gd name="T5" fmla="*/ 922 h 5577"/>
                <a:gd name="T6" fmla="*/ 4228 w 4232"/>
                <a:gd name="T7" fmla="*/ 1903 h 5577"/>
                <a:gd name="T8" fmla="*/ 4228 w 4232"/>
                <a:gd name="T9" fmla="*/ 2078 h 5577"/>
                <a:gd name="T10" fmla="*/ 4226 w 4232"/>
                <a:gd name="T11" fmla="*/ 3060 h 5577"/>
                <a:gd name="T12" fmla="*/ 4226 w 4232"/>
                <a:gd name="T13" fmla="*/ 3279 h 5577"/>
                <a:gd name="T14" fmla="*/ 4224 w 4232"/>
                <a:gd name="T15" fmla="*/ 4437 h 5577"/>
                <a:gd name="T16" fmla="*/ 2111 w 4232"/>
                <a:gd name="T17" fmla="*/ 5122 h 5577"/>
                <a:gd name="T18" fmla="*/ 1 w 4232"/>
                <a:gd name="T19" fmla="*/ 4430 h 5577"/>
                <a:gd name="T20" fmla="*/ 0 w 4232"/>
                <a:gd name="T21" fmla="*/ 4884 h 5577"/>
                <a:gd name="T22" fmla="*/ 2111 w 4232"/>
                <a:gd name="T23" fmla="*/ 5576 h 5577"/>
                <a:gd name="T24" fmla="*/ 4223 w 4232"/>
                <a:gd name="T25" fmla="*/ 4892 h 5577"/>
                <a:gd name="T26" fmla="*/ 4225 w 4232"/>
                <a:gd name="T27" fmla="*/ 3734 h 5577"/>
                <a:gd name="T28" fmla="*/ 4225 w 4232"/>
                <a:gd name="T29" fmla="*/ 3514 h 5577"/>
                <a:gd name="T30" fmla="*/ 4227 w 4232"/>
                <a:gd name="T31" fmla="*/ 2533 h 5577"/>
                <a:gd name="T32" fmla="*/ 4228 w 4232"/>
                <a:gd name="T33" fmla="*/ 2357 h 5577"/>
                <a:gd name="T34" fmla="*/ 4229 w 4232"/>
                <a:gd name="T35" fmla="*/ 1377 h 5577"/>
                <a:gd name="T36" fmla="*/ 4229 w 4232"/>
                <a:gd name="T37" fmla="*/ 1157 h 5577"/>
                <a:gd name="T38" fmla="*/ 4231 w 4232"/>
                <a:gd name="T39" fmla="*/ 0 h 5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32" h="5577">
                  <a:moveTo>
                    <a:pt x="4231" y="0"/>
                  </a:moveTo>
                  <a:lnTo>
                    <a:pt x="4230" y="703"/>
                  </a:lnTo>
                  <a:lnTo>
                    <a:pt x="4229" y="922"/>
                  </a:lnTo>
                  <a:lnTo>
                    <a:pt x="4228" y="1903"/>
                  </a:lnTo>
                  <a:lnTo>
                    <a:pt x="4228" y="2078"/>
                  </a:lnTo>
                  <a:lnTo>
                    <a:pt x="4226" y="3060"/>
                  </a:lnTo>
                  <a:lnTo>
                    <a:pt x="4226" y="3279"/>
                  </a:lnTo>
                  <a:lnTo>
                    <a:pt x="4224" y="4437"/>
                  </a:lnTo>
                  <a:lnTo>
                    <a:pt x="2111" y="5122"/>
                  </a:lnTo>
                  <a:lnTo>
                    <a:pt x="1" y="4430"/>
                  </a:lnTo>
                  <a:lnTo>
                    <a:pt x="0" y="4884"/>
                  </a:lnTo>
                  <a:lnTo>
                    <a:pt x="2111" y="5576"/>
                  </a:lnTo>
                  <a:lnTo>
                    <a:pt x="4223" y="4892"/>
                  </a:lnTo>
                  <a:lnTo>
                    <a:pt x="4225" y="3734"/>
                  </a:lnTo>
                  <a:lnTo>
                    <a:pt x="4225" y="3514"/>
                  </a:lnTo>
                  <a:lnTo>
                    <a:pt x="4227" y="2533"/>
                  </a:lnTo>
                  <a:lnTo>
                    <a:pt x="4228" y="2357"/>
                  </a:lnTo>
                  <a:lnTo>
                    <a:pt x="4229" y="1377"/>
                  </a:lnTo>
                  <a:lnTo>
                    <a:pt x="4229" y="1157"/>
                  </a:lnTo>
                  <a:lnTo>
                    <a:pt x="4231" y="0"/>
                  </a:lnTo>
                </a:path>
              </a:pathLst>
            </a:custGeom>
            <a:solidFill>
              <a:srgbClr val="0966D5"/>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47994"/>
                </a:solidFill>
                <a:effectLst/>
                <a:uLnTx/>
                <a:uFillTx/>
                <a:latin typeface="Poppins" pitchFamily="2" charset="77"/>
                <a:ea typeface="+mn-ea"/>
                <a:cs typeface="+mn-cs"/>
              </a:endParaRPr>
            </a:p>
          </p:txBody>
        </p:sp>
        <p:sp>
          <p:nvSpPr>
            <p:cNvPr id="35" name="Freeform 71">
              <a:extLst>
                <a:ext uri="{FF2B5EF4-FFF2-40B4-BE49-F238E27FC236}">
                  <a16:creationId xmlns:a16="http://schemas.microsoft.com/office/drawing/2014/main" id="{830FFA25-2708-119A-14A4-ABEAFFAB2F1E}"/>
                </a:ext>
              </a:extLst>
            </p:cNvPr>
            <p:cNvSpPr>
              <a:spLocks noChangeArrowheads="1"/>
            </p:cNvSpPr>
            <p:nvPr/>
          </p:nvSpPr>
          <p:spPr bwMode="auto">
            <a:xfrm>
              <a:off x="4580376" y="2581840"/>
              <a:ext cx="1856162" cy="2376000"/>
            </a:xfrm>
            <a:custGeom>
              <a:avLst/>
              <a:gdLst>
                <a:gd name="T0" fmla="*/ 4223 w 4231"/>
                <a:gd name="T1" fmla="*/ 5129 h 5814"/>
                <a:gd name="T2" fmla="*/ 4225 w 4231"/>
                <a:gd name="T3" fmla="*/ 3971 h 5814"/>
                <a:gd name="T4" fmla="*/ 4225 w 4231"/>
                <a:gd name="T5" fmla="*/ 3752 h 5814"/>
                <a:gd name="T6" fmla="*/ 4227 w 4231"/>
                <a:gd name="T7" fmla="*/ 2771 h 5814"/>
                <a:gd name="T8" fmla="*/ 4227 w 4231"/>
                <a:gd name="T9" fmla="*/ 2596 h 5814"/>
                <a:gd name="T10" fmla="*/ 4229 w 4231"/>
                <a:gd name="T11" fmla="*/ 1614 h 5814"/>
                <a:gd name="T12" fmla="*/ 4229 w 4231"/>
                <a:gd name="T13" fmla="*/ 1394 h 5814"/>
                <a:gd name="T14" fmla="*/ 4230 w 4231"/>
                <a:gd name="T15" fmla="*/ 692 h 5814"/>
                <a:gd name="T16" fmla="*/ 2121 w 4231"/>
                <a:gd name="T17" fmla="*/ 0 h 5814"/>
                <a:gd name="T18" fmla="*/ 7 w 4231"/>
                <a:gd name="T19" fmla="*/ 685 h 5814"/>
                <a:gd name="T20" fmla="*/ 5 w 4231"/>
                <a:gd name="T21" fmla="*/ 1842 h 5814"/>
                <a:gd name="T22" fmla="*/ 5 w 4231"/>
                <a:gd name="T23" fmla="*/ 2062 h 5814"/>
                <a:gd name="T24" fmla="*/ 3 w 4231"/>
                <a:gd name="T25" fmla="*/ 3042 h 5814"/>
                <a:gd name="T26" fmla="*/ 3 w 4231"/>
                <a:gd name="T27" fmla="*/ 3218 h 5814"/>
                <a:gd name="T28" fmla="*/ 2 w 4231"/>
                <a:gd name="T29" fmla="*/ 4199 h 5814"/>
                <a:gd name="T30" fmla="*/ 1 w 4231"/>
                <a:gd name="T31" fmla="*/ 4419 h 5814"/>
                <a:gd name="T32" fmla="*/ 0 w 4231"/>
                <a:gd name="T33" fmla="*/ 5122 h 5814"/>
                <a:gd name="T34" fmla="*/ 2111 w 4231"/>
                <a:gd name="T35" fmla="*/ 5813 h 5814"/>
                <a:gd name="T36" fmla="*/ 4223 w 4231"/>
                <a:gd name="T37" fmla="*/ 5129 h 5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31" h="5814">
                  <a:moveTo>
                    <a:pt x="4223" y="5129"/>
                  </a:moveTo>
                  <a:lnTo>
                    <a:pt x="4225" y="3971"/>
                  </a:lnTo>
                  <a:lnTo>
                    <a:pt x="4225" y="3752"/>
                  </a:lnTo>
                  <a:lnTo>
                    <a:pt x="4227" y="2771"/>
                  </a:lnTo>
                  <a:lnTo>
                    <a:pt x="4227" y="2596"/>
                  </a:lnTo>
                  <a:lnTo>
                    <a:pt x="4229" y="1614"/>
                  </a:lnTo>
                  <a:lnTo>
                    <a:pt x="4229" y="1394"/>
                  </a:lnTo>
                  <a:lnTo>
                    <a:pt x="4230" y="692"/>
                  </a:lnTo>
                  <a:lnTo>
                    <a:pt x="2121" y="0"/>
                  </a:lnTo>
                  <a:lnTo>
                    <a:pt x="7" y="685"/>
                  </a:lnTo>
                  <a:lnTo>
                    <a:pt x="5" y="1842"/>
                  </a:lnTo>
                  <a:lnTo>
                    <a:pt x="5" y="2062"/>
                  </a:lnTo>
                  <a:lnTo>
                    <a:pt x="3" y="3042"/>
                  </a:lnTo>
                  <a:lnTo>
                    <a:pt x="3" y="3218"/>
                  </a:lnTo>
                  <a:lnTo>
                    <a:pt x="2" y="4199"/>
                  </a:lnTo>
                  <a:lnTo>
                    <a:pt x="1" y="4419"/>
                  </a:lnTo>
                  <a:lnTo>
                    <a:pt x="0" y="5122"/>
                  </a:lnTo>
                  <a:lnTo>
                    <a:pt x="2111" y="5813"/>
                  </a:lnTo>
                  <a:lnTo>
                    <a:pt x="4223" y="5129"/>
                  </a:lnTo>
                </a:path>
              </a:pathLst>
            </a:custGeom>
            <a:solidFill>
              <a:srgbClr val="0966D5"/>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47994"/>
                </a:solidFill>
                <a:effectLst/>
                <a:uLnTx/>
                <a:uFillTx/>
                <a:latin typeface="Poppins" pitchFamily="2" charset="77"/>
                <a:ea typeface="+mn-ea"/>
                <a:cs typeface="+mn-cs"/>
              </a:endParaRPr>
            </a:p>
          </p:txBody>
        </p:sp>
        <p:sp>
          <p:nvSpPr>
            <p:cNvPr id="36" name="Freeform 77">
              <a:extLst>
                <a:ext uri="{FF2B5EF4-FFF2-40B4-BE49-F238E27FC236}">
                  <a16:creationId xmlns:a16="http://schemas.microsoft.com/office/drawing/2014/main" id="{9B893A8E-7183-FF22-A786-F9729090870D}"/>
                </a:ext>
              </a:extLst>
            </p:cNvPr>
            <p:cNvSpPr>
              <a:spLocks noChangeArrowheads="1"/>
            </p:cNvSpPr>
            <p:nvPr/>
          </p:nvSpPr>
          <p:spPr bwMode="auto">
            <a:xfrm>
              <a:off x="5346841" y="5358495"/>
              <a:ext cx="327103" cy="334457"/>
            </a:xfrm>
            <a:custGeom>
              <a:avLst/>
              <a:gdLst>
                <a:gd name="T0" fmla="*/ 744 w 745"/>
                <a:gd name="T1" fmla="*/ 373 h 746"/>
                <a:gd name="T2" fmla="*/ 744 w 745"/>
                <a:gd name="T3" fmla="*/ 373 h 746"/>
                <a:gd name="T4" fmla="*/ 373 w 745"/>
                <a:gd name="T5" fmla="*/ 745 h 746"/>
                <a:gd name="T6" fmla="*/ 373 w 745"/>
                <a:gd name="T7" fmla="*/ 745 h 746"/>
                <a:gd name="T8" fmla="*/ 0 w 745"/>
                <a:gd name="T9" fmla="*/ 373 h 746"/>
                <a:gd name="T10" fmla="*/ 0 w 745"/>
                <a:gd name="T11" fmla="*/ 373 h 746"/>
                <a:gd name="T12" fmla="*/ 373 w 745"/>
                <a:gd name="T13" fmla="*/ 0 h 746"/>
                <a:gd name="T14" fmla="*/ 373 w 745"/>
                <a:gd name="T15" fmla="*/ 0 h 746"/>
                <a:gd name="T16" fmla="*/ 744 w 745"/>
                <a:gd name="T17" fmla="*/ 373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5" h="746">
                  <a:moveTo>
                    <a:pt x="744" y="373"/>
                  </a:moveTo>
                  <a:lnTo>
                    <a:pt x="744" y="373"/>
                  </a:lnTo>
                  <a:cubicBezTo>
                    <a:pt x="744" y="578"/>
                    <a:pt x="577" y="745"/>
                    <a:pt x="373" y="745"/>
                  </a:cubicBezTo>
                  <a:lnTo>
                    <a:pt x="373" y="745"/>
                  </a:lnTo>
                  <a:cubicBezTo>
                    <a:pt x="167" y="745"/>
                    <a:pt x="0" y="578"/>
                    <a:pt x="0" y="373"/>
                  </a:cubicBezTo>
                  <a:lnTo>
                    <a:pt x="0" y="373"/>
                  </a:lnTo>
                  <a:cubicBezTo>
                    <a:pt x="0" y="167"/>
                    <a:pt x="167" y="0"/>
                    <a:pt x="373" y="0"/>
                  </a:cubicBezTo>
                  <a:lnTo>
                    <a:pt x="373" y="0"/>
                  </a:lnTo>
                  <a:cubicBezTo>
                    <a:pt x="577" y="0"/>
                    <a:pt x="744" y="167"/>
                    <a:pt x="744" y="373"/>
                  </a:cubicBezTo>
                </a:path>
              </a:pathLst>
            </a:custGeom>
            <a:solidFill>
              <a:srgbClr val="C3C8CE"/>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a typeface="+mn-ea"/>
                <a:cs typeface="+mn-cs"/>
              </a:endParaRPr>
            </a:p>
          </p:txBody>
        </p:sp>
        <p:sp>
          <p:nvSpPr>
            <p:cNvPr id="37" name="Freeform 78">
              <a:extLst>
                <a:ext uri="{FF2B5EF4-FFF2-40B4-BE49-F238E27FC236}">
                  <a16:creationId xmlns:a16="http://schemas.microsoft.com/office/drawing/2014/main" id="{1781D0AC-A9E5-4003-A3E8-DC3306A26E92}"/>
                </a:ext>
              </a:extLst>
            </p:cNvPr>
            <p:cNvSpPr>
              <a:spLocks noChangeArrowheads="1"/>
            </p:cNvSpPr>
            <p:nvPr/>
          </p:nvSpPr>
          <p:spPr bwMode="auto">
            <a:xfrm>
              <a:off x="5412648" y="5425782"/>
              <a:ext cx="193552" cy="197903"/>
            </a:xfrm>
            <a:custGeom>
              <a:avLst/>
              <a:gdLst>
                <a:gd name="T0" fmla="*/ 441 w 442"/>
                <a:gd name="T1" fmla="*/ 221 h 443"/>
                <a:gd name="T2" fmla="*/ 441 w 442"/>
                <a:gd name="T3" fmla="*/ 221 h 443"/>
                <a:gd name="T4" fmla="*/ 221 w 442"/>
                <a:gd name="T5" fmla="*/ 442 h 443"/>
                <a:gd name="T6" fmla="*/ 221 w 442"/>
                <a:gd name="T7" fmla="*/ 442 h 443"/>
                <a:gd name="T8" fmla="*/ 0 w 442"/>
                <a:gd name="T9" fmla="*/ 221 h 443"/>
                <a:gd name="T10" fmla="*/ 0 w 442"/>
                <a:gd name="T11" fmla="*/ 221 h 443"/>
                <a:gd name="T12" fmla="*/ 221 w 442"/>
                <a:gd name="T13" fmla="*/ 0 h 443"/>
                <a:gd name="T14" fmla="*/ 221 w 442"/>
                <a:gd name="T15" fmla="*/ 0 h 443"/>
                <a:gd name="T16" fmla="*/ 441 w 442"/>
                <a:gd name="T17" fmla="*/ 221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2" h="443">
                  <a:moveTo>
                    <a:pt x="441" y="221"/>
                  </a:moveTo>
                  <a:lnTo>
                    <a:pt x="441" y="221"/>
                  </a:lnTo>
                  <a:cubicBezTo>
                    <a:pt x="441" y="342"/>
                    <a:pt x="341" y="442"/>
                    <a:pt x="221" y="442"/>
                  </a:cubicBezTo>
                  <a:lnTo>
                    <a:pt x="221" y="442"/>
                  </a:lnTo>
                  <a:cubicBezTo>
                    <a:pt x="99" y="442"/>
                    <a:pt x="0" y="342"/>
                    <a:pt x="0" y="221"/>
                  </a:cubicBezTo>
                  <a:lnTo>
                    <a:pt x="0" y="221"/>
                  </a:lnTo>
                  <a:cubicBezTo>
                    <a:pt x="0" y="98"/>
                    <a:pt x="99" y="0"/>
                    <a:pt x="221" y="0"/>
                  </a:cubicBezTo>
                  <a:lnTo>
                    <a:pt x="221" y="0"/>
                  </a:lnTo>
                  <a:cubicBezTo>
                    <a:pt x="341" y="0"/>
                    <a:pt x="441" y="98"/>
                    <a:pt x="441" y="221"/>
                  </a:cubicBezTo>
                </a:path>
              </a:pathLst>
            </a:custGeom>
            <a:solidFill>
              <a:srgbClr val="0966D5"/>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47994"/>
                </a:solidFill>
                <a:effectLst/>
                <a:uLnTx/>
                <a:uFillTx/>
                <a:latin typeface="Poppins" pitchFamily="2" charset="77"/>
                <a:ea typeface="+mn-ea"/>
                <a:cs typeface="+mn-cs"/>
              </a:endParaRPr>
            </a:p>
          </p:txBody>
        </p:sp>
        <p:sp>
          <p:nvSpPr>
            <p:cNvPr id="48" name="TextBox 47">
              <a:extLst>
                <a:ext uri="{FF2B5EF4-FFF2-40B4-BE49-F238E27FC236}">
                  <a16:creationId xmlns:a16="http://schemas.microsoft.com/office/drawing/2014/main" id="{5CF079AC-97AC-0738-1E67-713B2D72E676}"/>
                </a:ext>
              </a:extLst>
            </p:cNvPr>
            <p:cNvSpPr txBox="1"/>
            <p:nvPr/>
          </p:nvSpPr>
          <p:spPr>
            <a:xfrm>
              <a:off x="4638488" y="2814050"/>
              <a:ext cx="1739938" cy="209288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We engage politely in disagreements and conflicts </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400" b="1" dirty="0">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(we do not need to offend others when we disagree with them)</a:t>
              </a:r>
            </a:p>
          </p:txBody>
        </p:sp>
      </p:grpSp>
    </p:spTree>
    <p:extLst>
      <p:ext uri="{BB962C8B-B14F-4D97-AF65-F5344CB8AC3E}">
        <p14:creationId xmlns:p14="http://schemas.microsoft.com/office/powerpoint/2010/main" val="324696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90092-BD45-AFA8-981F-8D052F85404A}"/>
            </a:ext>
          </a:extLst>
        </p:cNvPr>
        <p:cNvGrpSpPr/>
        <p:nvPr/>
      </p:nvGrpSpPr>
      <p:grpSpPr>
        <a:xfrm>
          <a:off x="0" y="0"/>
          <a:ext cx="0" cy="0"/>
          <a:chOff x="0" y="0"/>
          <a:chExt cx="0" cy="0"/>
        </a:xfrm>
      </p:grpSpPr>
      <p:pic>
        <p:nvPicPr>
          <p:cNvPr id="56" name="Picture 55">
            <a:extLst>
              <a:ext uri="{FF2B5EF4-FFF2-40B4-BE49-F238E27FC236}">
                <a16:creationId xmlns:a16="http://schemas.microsoft.com/office/drawing/2014/main" id="{941E4488-4D6A-E619-FC99-F76DAB9D44B5}"/>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a:off x="5184955" y="34205"/>
            <a:ext cx="3345230" cy="3345230"/>
          </a:xfrm>
          <a:prstGeom prst="rect">
            <a:avLst/>
          </a:prstGeom>
        </p:spPr>
      </p:pic>
      <p:pic>
        <p:nvPicPr>
          <p:cNvPr id="10" name="Picture 2" descr="Athens University of Economics and Business">
            <a:extLst>
              <a:ext uri="{FF2B5EF4-FFF2-40B4-BE49-F238E27FC236}">
                <a16:creationId xmlns:a16="http://schemas.microsoft.com/office/drawing/2014/main" id="{5B4CB4D9-D375-25F9-A82B-BD48FABA26BF}"/>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8AB70F9-28B4-97BA-AADF-4639486C7856}"/>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E99FD71B-8850-BEBC-5119-FB2E572907C8}"/>
              </a:ext>
            </a:extLst>
          </p:cNvPr>
          <p:cNvSpPr txBox="1">
            <a:spLocks noGrp="1" noRot="1" noMove="1" noResize="1" noEditPoints="1" noAdjustHandles="1" noChangeArrowheads="1" noChangeShapeType="1"/>
          </p:cNvSpPr>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sz="3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C44A36D2-CA76-4CCD-DD36-198448A81F16}"/>
              </a:ext>
            </a:extLst>
          </p:cNvPr>
          <p:cNvSpPr txBox="1"/>
          <p:nvPr/>
        </p:nvSpPr>
        <p:spPr>
          <a:xfrm>
            <a:off x="613815" y="956252"/>
            <a:ext cx="4805678" cy="954107"/>
          </a:xfrm>
          <a:prstGeom prst="rect">
            <a:avLst/>
          </a:prstGeom>
          <a:noFill/>
        </p:spPr>
        <p:txBody>
          <a:bodyPr wrap="square">
            <a:spAutoFit/>
          </a:bodyPr>
          <a:lstStyle/>
          <a:p>
            <a:r>
              <a:rPr lang="en-GB" sz="2800" dirty="0">
                <a:solidFill>
                  <a:srgbClr val="011021"/>
                </a:solidFill>
                <a:latin typeface="Open Sans" panose="020B0606030504020204" pitchFamily="34" charset="0"/>
                <a:ea typeface="Open Sans" panose="020B0606030504020204" pitchFamily="34" charset="0"/>
                <a:cs typeface="Open Sans" panose="020B0606030504020204" pitchFamily="34" charset="0"/>
              </a:rPr>
              <a:t>What is </a:t>
            </a:r>
            <a:endParaRPr lang="en-US" sz="2800" dirty="0">
              <a:solidFill>
                <a:srgbClr val="011021"/>
              </a:solidFill>
              <a:latin typeface="Open Sans" panose="020B0606030504020204" pitchFamily="34" charset="0"/>
              <a:ea typeface="Open Sans" panose="020B0606030504020204" pitchFamily="34" charset="0"/>
              <a:cs typeface="Open Sans" panose="020B0606030504020204" pitchFamily="34" charset="0"/>
            </a:endParaRPr>
          </a:p>
          <a:p>
            <a:r>
              <a:rPr lang="en-GB" sz="2800" dirty="0" err="1">
                <a:solidFill>
                  <a:srgbClr val="011021"/>
                </a:solidFill>
                <a:latin typeface="Open Sans" panose="020B0606030504020204" pitchFamily="34" charset="0"/>
                <a:ea typeface="Open Sans" panose="020B0606030504020204" pitchFamily="34" charset="0"/>
                <a:cs typeface="Open Sans" panose="020B0606030504020204" pitchFamily="34" charset="0"/>
              </a:rPr>
              <a:t>organizational</a:t>
            </a:r>
            <a:r>
              <a:rPr lang="en-GB" sz="2800" dirty="0">
                <a:solidFill>
                  <a:srgbClr val="011021"/>
                </a:solidFill>
                <a:latin typeface="Open Sans" panose="020B0606030504020204" pitchFamily="34" charset="0"/>
                <a:ea typeface="Open Sans" panose="020B0606030504020204" pitchFamily="34" charset="0"/>
                <a:cs typeface="Open Sans" panose="020B0606030504020204" pitchFamily="34" charset="0"/>
              </a:rPr>
              <a:t> culture?</a:t>
            </a:r>
          </a:p>
        </p:txBody>
      </p:sp>
      <p:sp>
        <p:nvSpPr>
          <p:cNvPr id="2" name="Content Placeholder 3">
            <a:extLst>
              <a:ext uri="{FF2B5EF4-FFF2-40B4-BE49-F238E27FC236}">
                <a16:creationId xmlns:a16="http://schemas.microsoft.com/office/drawing/2014/main" id="{D7E5D716-E045-3117-D872-D7EA1CA669CA}"/>
              </a:ext>
            </a:extLst>
          </p:cNvPr>
          <p:cNvSpPr>
            <a:spLocks noGrp="1"/>
          </p:cNvSpPr>
          <p:nvPr>
            <p:ph idx="1"/>
          </p:nvPr>
        </p:nvSpPr>
        <p:spPr>
          <a:xfrm>
            <a:off x="5397191" y="879746"/>
            <a:ext cx="2299806" cy="1980000"/>
          </a:xfrm>
        </p:spPr>
        <p:txBody>
          <a:bodyPr>
            <a:normAutofit/>
          </a:bodyPr>
          <a:lstStyle/>
          <a:p>
            <a:pPr marL="0" indent="0" algn="ctr">
              <a:lnSpc>
                <a:spcPct val="110000"/>
              </a:lnSpc>
              <a:buNone/>
            </a:pPr>
            <a:r>
              <a:rPr lang="en-GB" sz="1400" dirty="0">
                <a:latin typeface="Open Sans" panose="020B0606030504020204" pitchFamily="34" charset="0"/>
                <a:ea typeface="Open Sans" panose="020B0606030504020204" pitchFamily="34" charset="0"/>
                <a:cs typeface="Open Sans" panose="020B0606030504020204" pitchFamily="34" charset="0"/>
              </a:rPr>
              <a:t>It refers to the set of  set of </a:t>
            </a:r>
            <a:r>
              <a:rPr lang="en-GB" sz="1400" b="1" dirty="0">
                <a:latin typeface="Open Sans" panose="020B0606030504020204" pitchFamily="34" charset="0"/>
                <a:ea typeface="Open Sans" panose="020B0606030504020204" pitchFamily="34" charset="0"/>
                <a:cs typeface="Open Sans" panose="020B0606030504020204" pitchFamily="34" charset="0"/>
              </a:rPr>
              <a:t>values</a:t>
            </a:r>
            <a:r>
              <a:rPr lang="en-GB" sz="1400" dirty="0">
                <a:latin typeface="Open Sans" panose="020B0606030504020204" pitchFamily="34" charset="0"/>
                <a:ea typeface="Open Sans" panose="020B0606030504020204" pitchFamily="34" charset="0"/>
                <a:cs typeface="Open Sans" panose="020B0606030504020204" pitchFamily="34" charset="0"/>
              </a:rPr>
              <a:t>, </a:t>
            </a:r>
            <a:r>
              <a:rPr lang="en-GB" sz="1400" b="1" dirty="0">
                <a:latin typeface="Open Sans" panose="020B0606030504020204" pitchFamily="34" charset="0"/>
                <a:ea typeface="Open Sans" panose="020B0606030504020204" pitchFamily="34" charset="0"/>
                <a:cs typeface="Open Sans" panose="020B0606030504020204" pitchFamily="34" charset="0"/>
              </a:rPr>
              <a:t>beliefs</a:t>
            </a:r>
            <a:r>
              <a:rPr lang="en-GB" sz="1400" dirty="0">
                <a:latin typeface="Open Sans" panose="020B0606030504020204" pitchFamily="34" charset="0"/>
                <a:ea typeface="Open Sans" panose="020B0606030504020204" pitchFamily="34" charset="0"/>
                <a:cs typeface="Open Sans" panose="020B0606030504020204" pitchFamily="34" charset="0"/>
              </a:rPr>
              <a:t>, </a:t>
            </a:r>
            <a:r>
              <a:rPr lang="en-GB" sz="1400" b="1" dirty="0">
                <a:latin typeface="Open Sans" panose="020B0606030504020204" pitchFamily="34" charset="0"/>
                <a:ea typeface="Open Sans" panose="020B0606030504020204" pitchFamily="34" charset="0"/>
                <a:cs typeface="Open Sans" panose="020B0606030504020204" pitchFamily="34" charset="0"/>
              </a:rPr>
              <a:t>symbols</a:t>
            </a:r>
            <a:r>
              <a:rPr lang="en-GB" sz="1400" dirty="0">
                <a:latin typeface="Open Sans" panose="020B0606030504020204" pitchFamily="34" charset="0"/>
                <a:ea typeface="Open Sans" panose="020B0606030504020204" pitchFamily="34" charset="0"/>
                <a:cs typeface="Open Sans" panose="020B0606030504020204" pitchFamily="34" charset="0"/>
              </a:rPr>
              <a:t> and </a:t>
            </a:r>
            <a:r>
              <a:rPr lang="en-GB" sz="1400" b="1" dirty="0">
                <a:latin typeface="Open Sans" panose="020B0606030504020204" pitchFamily="34" charset="0"/>
                <a:ea typeface="Open Sans" panose="020B0606030504020204" pitchFamily="34" charset="0"/>
                <a:cs typeface="Open Sans" panose="020B0606030504020204" pitchFamily="34" charset="0"/>
              </a:rPr>
              <a:t>behavioral patterns </a:t>
            </a:r>
            <a:r>
              <a:rPr lang="en-GB" sz="1400" dirty="0">
                <a:latin typeface="Open Sans" panose="020B0606030504020204" pitchFamily="34" charset="0"/>
                <a:ea typeface="Open Sans" panose="020B0606030504020204" pitchFamily="34" charset="0"/>
                <a:cs typeface="Open Sans" panose="020B0606030504020204" pitchFamily="34" charset="0"/>
              </a:rPr>
              <a:t>shared by an organization’s members.</a:t>
            </a:r>
          </a:p>
        </p:txBody>
      </p:sp>
      <p:sp>
        <p:nvSpPr>
          <p:cNvPr id="4" name="Freeform 3">
            <a:extLst>
              <a:ext uri="{FF2B5EF4-FFF2-40B4-BE49-F238E27FC236}">
                <a16:creationId xmlns:a16="http://schemas.microsoft.com/office/drawing/2014/main" id="{F538AD6C-FCA9-D55C-62B2-207187DD1341}"/>
              </a:ext>
            </a:extLst>
          </p:cNvPr>
          <p:cNvSpPr/>
          <p:nvPr/>
        </p:nvSpPr>
        <p:spPr>
          <a:xfrm>
            <a:off x="-8809" y="4671074"/>
            <a:ext cx="4391144" cy="1641013"/>
          </a:xfrm>
          <a:custGeom>
            <a:avLst/>
            <a:gdLst>
              <a:gd name="connsiteX0" fmla="*/ 4184629 w 11706668"/>
              <a:gd name="connsiteY0" fmla="*/ 595751 h 4374894"/>
              <a:gd name="connsiteX1" fmla="*/ 6344073 w 11706668"/>
              <a:gd name="connsiteY1" fmla="*/ 1585823 h 4374894"/>
              <a:gd name="connsiteX2" fmla="*/ 8745154 w 11706668"/>
              <a:gd name="connsiteY2" fmla="*/ 1583514 h 4374894"/>
              <a:gd name="connsiteX3" fmla="*/ 9155894 w 11706668"/>
              <a:gd name="connsiteY3" fmla="*/ 1776570 h 4374894"/>
              <a:gd name="connsiteX4" fmla="*/ 9278788 w 11706668"/>
              <a:gd name="connsiteY4" fmla="*/ 2114881 h 4374894"/>
              <a:gd name="connsiteX5" fmla="*/ 9178288 w 11706668"/>
              <a:gd name="connsiteY5" fmla="*/ 2427328 h 4374894"/>
              <a:gd name="connsiteX6" fmla="*/ 9018798 w 11706668"/>
              <a:gd name="connsiteY6" fmla="*/ 2572120 h 4374894"/>
              <a:gd name="connsiteX7" fmla="*/ 8748431 w 11706668"/>
              <a:gd name="connsiteY7" fmla="*/ 2646479 h 4374894"/>
              <a:gd name="connsiteX8" fmla="*/ 6081353 w 11706668"/>
              <a:gd name="connsiteY8" fmla="*/ 2654562 h 4374894"/>
              <a:gd name="connsiteX9" fmla="*/ 5978122 w 11706668"/>
              <a:gd name="connsiteY9" fmla="*/ 2752014 h 4374894"/>
              <a:gd name="connsiteX10" fmla="*/ 6063875 w 11706668"/>
              <a:gd name="connsiteY10" fmla="*/ 2834686 h 4374894"/>
              <a:gd name="connsiteX11" fmla="*/ 6143073 w 11706668"/>
              <a:gd name="connsiteY11" fmla="*/ 2834917 h 4374894"/>
              <a:gd name="connsiteX12" fmla="*/ 8749524 w 11706668"/>
              <a:gd name="connsiteY12" fmla="*/ 2833762 h 4374894"/>
              <a:gd name="connsiteX13" fmla="*/ 9129676 w 11706668"/>
              <a:gd name="connsiteY13" fmla="*/ 2699131 h 4374894"/>
              <a:gd name="connsiteX14" fmla="*/ 9562264 w 11706668"/>
              <a:gd name="connsiteY14" fmla="*/ 2307014 h 4374894"/>
              <a:gd name="connsiteX15" fmla="*/ 10702176 w 11706668"/>
              <a:gd name="connsiteY15" fmla="*/ 1382144 h 4374894"/>
              <a:gd name="connsiteX16" fmla="*/ 11450466 w 11706668"/>
              <a:gd name="connsiteY16" fmla="*/ 1453039 h 4374894"/>
              <a:gd name="connsiteX17" fmla="*/ 11381645 w 11706668"/>
              <a:gd name="connsiteY17" fmla="*/ 2200324 h 4374894"/>
              <a:gd name="connsiteX18" fmla="*/ 9565541 w 11706668"/>
              <a:gd name="connsiteY18" fmla="*/ 3704595 h 4374894"/>
              <a:gd name="connsiteX19" fmla="*/ 9075603 w 11706668"/>
              <a:gd name="connsiteY19" fmla="*/ 3860934 h 4374894"/>
              <a:gd name="connsiteX20" fmla="*/ 8757716 w 11706668"/>
              <a:gd name="connsiteY20" fmla="*/ 3874789 h 4374894"/>
              <a:gd name="connsiteX21" fmla="*/ 6032195 w 11706668"/>
              <a:gd name="connsiteY21" fmla="*/ 3876868 h 4374894"/>
              <a:gd name="connsiteX22" fmla="*/ 5978668 w 11706668"/>
              <a:gd name="connsiteY22" fmla="*/ 3874328 h 4374894"/>
              <a:gd name="connsiteX23" fmla="*/ 5926779 w 11706668"/>
              <a:gd name="connsiteY23" fmla="*/ 3866707 h 4374894"/>
              <a:gd name="connsiteX24" fmla="*/ 5229833 w 11706668"/>
              <a:gd name="connsiteY24" fmla="*/ 3717758 h 4374894"/>
              <a:gd name="connsiteX25" fmla="*/ 4175127 w 11706668"/>
              <a:gd name="connsiteY25" fmla="*/ 3158679 h 4374894"/>
              <a:gd name="connsiteX26" fmla="*/ 2725155 w 11706668"/>
              <a:gd name="connsiteY26" fmla="*/ 4374894 h 4374894"/>
              <a:gd name="connsiteX27" fmla="*/ 1242029 w 11706668"/>
              <a:gd name="connsiteY27" fmla="*/ 4374894 h 4374894"/>
              <a:gd name="connsiteX28" fmla="*/ 0 w 11706668"/>
              <a:gd name="connsiteY28" fmla="*/ 3472511 h 4374894"/>
              <a:gd name="connsiteX29" fmla="*/ 2609181 w 11706668"/>
              <a:gd name="connsiteY29" fmla="*/ 1322564 h 4374894"/>
              <a:gd name="connsiteX30" fmla="*/ 3425745 w 11706668"/>
              <a:gd name="connsiteY30" fmla="*/ 767873 h 4374894"/>
              <a:gd name="connsiteX31" fmla="*/ 4184629 w 11706668"/>
              <a:gd name="connsiteY31" fmla="*/ 595751 h 4374894"/>
              <a:gd name="connsiteX32" fmla="*/ 11170131 w 11706668"/>
              <a:gd name="connsiteY32" fmla="*/ 84439 h 4374894"/>
              <a:gd name="connsiteX33" fmla="*/ 11418240 w 11706668"/>
              <a:gd name="connsiteY33" fmla="*/ 143673 h 4374894"/>
              <a:gd name="connsiteX34" fmla="*/ 11505632 w 11706668"/>
              <a:gd name="connsiteY34" fmla="*/ 199788 h 4374894"/>
              <a:gd name="connsiteX35" fmla="*/ 11582099 w 11706668"/>
              <a:gd name="connsiteY35" fmla="*/ 275533 h 4374894"/>
              <a:gd name="connsiteX36" fmla="*/ 11437357 w 11706668"/>
              <a:gd name="connsiteY36" fmla="*/ 1087248 h 4374894"/>
              <a:gd name="connsiteX37" fmla="*/ 11004223 w 11706668"/>
              <a:gd name="connsiteY37" fmla="*/ 999726 h 4374894"/>
              <a:gd name="connsiteX38" fmla="*/ 10586929 w 11706668"/>
              <a:gd name="connsiteY38" fmla="*/ 1171999 h 4374894"/>
              <a:gd name="connsiteX39" fmla="*/ 9522392 w 11706668"/>
              <a:gd name="connsiteY39" fmla="*/ 2053685 h 4374894"/>
              <a:gd name="connsiteX40" fmla="*/ 9522392 w 11706668"/>
              <a:gd name="connsiteY40" fmla="*/ 2052992 h 4374894"/>
              <a:gd name="connsiteX41" fmla="*/ 9522938 w 11706668"/>
              <a:gd name="connsiteY41" fmla="*/ 2052068 h 4374894"/>
              <a:gd name="connsiteX42" fmla="*/ 9464495 w 11706668"/>
              <a:gd name="connsiteY42" fmla="*/ 2099870 h 4374894"/>
              <a:gd name="connsiteX43" fmla="*/ 9299544 w 11706668"/>
              <a:gd name="connsiteY43" fmla="*/ 1657411 h 4374894"/>
              <a:gd name="connsiteX44" fmla="*/ 9198497 w 11706668"/>
              <a:gd name="connsiteY44" fmla="*/ 1558573 h 4374894"/>
              <a:gd name="connsiteX45" fmla="*/ 10833810 w 11706668"/>
              <a:gd name="connsiteY45" fmla="*/ 206254 h 4374894"/>
              <a:gd name="connsiteX46" fmla="*/ 10922840 w 11706668"/>
              <a:gd name="connsiteY46" fmla="*/ 146444 h 4374894"/>
              <a:gd name="connsiteX47" fmla="*/ 11170131 w 11706668"/>
              <a:gd name="connsiteY47" fmla="*/ 84439 h 4374894"/>
              <a:gd name="connsiteX48" fmla="*/ 10042792 w 11706668"/>
              <a:gd name="connsiteY48" fmla="*/ 18601 h 4374894"/>
              <a:gd name="connsiteX49" fmla="*/ 10264127 w 11706668"/>
              <a:gd name="connsiteY49" fmla="*/ 77627 h 4374894"/>
              <a:gd name="connsiteX50" fmla="*/ 10351518 w 11706668"/>
              <a:gd name="connsiteY50" fmla="*/ 134666 h 4374894"/>
              <a:gd name="connsiteX51" fmla="*/ 10427986 w 11706668"/>
              <a:gd name="connsiteY51" fmla="*/ 210411 h 4374894"/>
              <a:gd name="connsiteX52" fmla="*/ 10440002 w 11706668"/>
              <a:gd name="connsiteY52" fmla="*/ 225422 h 4374894"/>
              <a:gd name="connsiteX53" fmla="*/ 8985480 w 11706668"/>
              <a:gd name="connsiteY53" fmla="*/ 1430177 h 4374894"/>
              <a:gd name="connsiteX54" fmla="*/ 8869687 w 11706668"/>
              <a:gd name="connsiteY54" fmla="*/ 1400387 h 4374894"/>
              <a:gd name="connsiteX55" fmla="*/ 8749524 w 11706668"/>
              <a:gd name="connsiteY55" fmla="*/ 1390226 h 4374894"/>
              <a:gd name="connsiteX56" fmla="*/ 8168917 w 11706668"/>
              <a:gd name="connsiteY56" fmla="*/ 1391150 h 4374894"/>
              <a:gd name="connsiteX57" fmla="*/ 9679150 w 11706668"/>
              <a:gd name="connsiteY57" fmla="*/ 140671 h 4374894"/>
              <a:gd name="connsiteX58" fmla="*/ 10042792 w 11706668"/>
              <a:gd name="connsiteY58" fmla="*/ 18601 h 4374894"/>
              <a:gd name="connsiteX59" fmla="*/ 8875743 w 11706668"/>
              <a:gd name="connsiteY59" fmla="*/ 544 h 4374894"/>
              <a:gd name="connsiteX60" fmla="*/ 9096905 w 11706668"/>
              <a:gd name="connsiteY60" fmla="*/ 59615 h 4374894"/>
              <a:gd name="connsiteX61" fmla="*/ 9184842 w 11706668"/>
              <a:gd name="connsiteY61" fmla="*/ 116885 h 4374894"/>
              <a:gd name="connsiteX62" fmla="*/ 9261310 w 11706668"/>
              <a:gd name="connsiteY62" fmla="*/ 192630 h 4374894"/>
              <a:gd name="connsiteX63" fmla="*/ 9273872 w 11706668"/>
              <a:gd name="connsiteY63" fmla="*/ 208102 h 4374894"/>
              <a:gd name="connsiteX64" fmla="*/ 7836829 w 11706668"/>
              <a:gd name="connsiteY64" fmla="*/ 1397847 h 4374894"/>
              <a:gd name="connsiteX65" fmla="*/ 7405880 w 11706668"/>
              <a:gd name="connsiteY65" fmla="*/ 1391381 h 4374894"/>
              <a:gd name="connsiteX66" fmla="*/ 6987493 w 11706668"/>
              <a:gd name="connsiteY66" fmla="*/ 1385608 h 4374894"/>
              <a:gd name="connsiteX67" fmla="*/ 8512474 w 11706668"/>
              <a:gd name="connsiteY67" fmla="*/ 122196 h 4374894"/>
              <a:gd name="connsiteX68" fmla="*/ 8875743 w 11706668"/>
              <a:gd name="connsiteY68" fmla="*/ 544 h 437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1706668" h="4374894">
                <a:moveTo>
                  <a:pt x="4184629" y="595751"/>
                </a:moveTo>
                <a:cubicBezTo>
                  <a:pt x="4767166" y="606966"/>
                  <a:pt x="5431959" y="925684"/>
                  <a:pt x="6344073" y="1585823"/>
                </a:cubicBezTo>
                <a:lnTo>
                  <a:pt x="8745154" y="1583514"/>
                </a:lnTo>
                <a:cubicBezTo>
                  <a:pt x="8910105" y="1583514"/>
                  <a:pt x="9058125" y="1658566"/>
                  <a:pt x="9155894" y="1776570"/>
                </a:cubicBezTo>
                <a:cubicBezTo>
                  <a:pt x="9232361" y="1868480"/>
                  <a:pt x="9278788" y="1986715"/>
                  <a:pt x="9278788" y="2114881"/>
                </a:cubicBezTo>
                <a:cubicBezTo>
                  <a:pt x="9279334" y="2228729"/>
                  <a:pt x="9243285" y="2337496"/>
                  <a:pt x="9178288" y="2427328"/>
                </a:cubicBezTo>
                <a:cubicBezTo>
                  <a:pt x="9135685" y="2485984"/>
                  <a:pt x="9081065" y="2535171"/>
                  <a:pt x="9018798" y="2572120"/>
                </a:cubicBezTo>
                <a:cubicBezTo>
                  <a:pt x="8936869" y="2620384"/>
                  <a:pt x="8843469" y="2646017"/>
                  <a:pt x="8748431" y="2646479"/>
                </a:cubicBezTo>
                <a:lnTo>
                  <a:pt x="6081353" y="2654562"/>
                </a:lnTo>
                <a:cubicBezTo>
                  <a:pt x="6024003" y="2647634"/>
                  <a:pt x="5974299" y="2694512"/>
                  <a:pt x="5978122" y="2752014"/>
                </a:cubicBezTo>
                <a:cubicBezTo>
                  <a:pt x="5981399" y="2797506"/>
                  <a:pt x="6018541" y="2833300"/>
                  <a:pt x="6063875" y="2834686"/>
                </a:cubicBezTo>
                <a:cubicBezTo>
                  <a:pt x="6090092" y="2834686"/>
                  <a:pt x="6116309" y="2834686"/>
                  <a:pt x="6143073" y="2834917"/>
                </a:cubicBezTo>
                <a:cubicBezTo>
                  <a:pt x="7011526" y="2836534"/>
                  <a:pt x="7880525" y="2835840"/>
                  <a:pt x="8749524" y="2833762"/>
                </a:cubicBezTo>
                <a:cubicBezTo>
                  <a:pt x="8771371" y="2833531"/>
                  <a:pt x="8954893" y="2814826"/>
                  <a:pt x="9129676" y="2699131"/>
                </a:cubicBezTo>
                <a:cubicBezTo>
                  <a:pt x="9262402" y="2611609"/>
                  <a:pt x="9437185" y="2405620"/>
                  <a:pt x="9562264" y="2307014"/>
                </a:cubicBezTo>
                <a:cubicBezTo>
                  <a:pt x="10102453" y="1881181"/>
                  <a:pt x="10702176" y="1382144"/>
                  <a:pt x="10702176" y="1382144"/>
                </a:cubicBezTo>
                <a:cubicBezTo>
                  <a:pt x="10928302" y="1195322"/>
                  <a:pt x="11263120" y="1227191"/>
                  <a:pt x="11450466" y="1453039"/>
                </a:cubicBezTo>
                <a:cubicBezTo>
                  <a:pt x="11637265" y="1678656"/>
                  <a:pt x="11606678" y="2012580"/>
                  <a:pt x="11381645" y="2200324"/>
                </a:cubicBezTo>
                <a:lnTo>
                  <a:pt x="9565541" y="3704595"/>
                </a:lnTo>
                <a:cubicBezTo>
                  <a:pt x="9450840" y="3799738"/>
                  <a:pt x="9248747" y="3842228"/>
                  <a:pt x="9075603" y="3860934"/>
                </a:cubicBezTo>
                <a:cubicBezTo>
                  <a:pt x="8901912" y="3879639"/>
                  <a:pt x="8757716" y="3874789"/>
                  <a:pt x="8757716" y="3874789"/>
                </a:cubicBezTo>
                <a:lnTo>
                  <a:pt x="6032195" y="3876868"/>
                </a:lnTo>
                <a:cubicBezTo>
                  <a:pt x="6014171" y="3876868"/>
                  <a:pt x="5996147" y="3875944"/>
                  <a:pt x="5978668" y="3874328"/>
                </a:cubicBezTo>
                <a:cubicBezTo>
                  <a:pt x="5961190" y="3872480"/>
                  <a:pt x="5943711" y="3869940"/>
                  <a:pt x="5926779" y="3866707"/>
                </a:cubicBezTo>
                <a:cubicBezTo>
                  <a:pt x="5789684" y="3849156"/>
                  <a:pt x="5539526" y="3817750"/>
                  <a:pt x="5229833" y="3717758"/>
                </a:cubicBezTo>
                <a:cubicBezTo>
                  <a:pt x="4920139" y="3617766"/>
                  <a:pt x="4550910" y="3449649"/>
                  <a:pt x="4175127" y="3158679"/>
                </a:cubicBezTo>
                <a:lnTo>
                  <a:pt x="2725155" y="4374894"/>
                </a:lnTo>
                <a:lnTo>
                  <a:pt x="1242029" y="4374894"/>
                </a:lnTo>
                <a:lnTo>
                  <a:pt x="0" y="3472511"/>
                </a:lnTo>
                <a:cubicBezTo>
                  <a:pt x="860806" y="2744855"/>
                  <a:pt x="1731990" y="2029899"/>
                  <a:pt x="2609181" y="1322564"/>
                </a:cubicBezTo>
                <a:cubicBezTo>
                  <a:pt x="2889926" y="1096023"/>
                  <a:pt x="3100213" y="924905"/>
                  <a:pt x="3425745" y="767873"/>
                </a:cubicBezTo>
                <a:cubicBezTo>
                  <a:pt x="3672046" y="649089"/>
                  <a:pt x="3919840" y="590653"/>
                  <a:pt x="4184629" y="595751"/>
                </a:cubicBezTo>
                <a:close/>
                <a:moveTo>
                  <a:pt x="11170131" y="84439"/>
                </a:moveTo>
                <a:cubicBezTo>
                  <a:pt x="11255201" y="84035"/>
                  <a:pt x="11340407" y="103838"/>
                  <a:pt x="11418240" y="143673"/>
                </a:cubicBezTo>
                <a:cubicBezTo>
                  <a:pt x="11449373" y="159376"/>
                  <a:pt x="11478322" y="177388"/>
                  <a:pt x="11505632" y="199788"/>
                </a:cubicBezTo>
                <a:cubicBezTo>
                  <a:pt x="11532941" y="222419"/>
                  <a:pt x="11558613" y="247591"/>
                  <a:pt x="11582099" y="275533"/>
                </a:cubicBezTo>
                <a:cubicBezTo>
                  <a:pt x="11797847" y="532326"/>
                  <a:pt x="11723018" y="917746"/>
                  <a:pt x="11437357" y="1087248"/>
                </a:cubicBezTo>
                <a:cubicBezTo>
                  <a:pt x="11304085" y="1016122"/>
                  <a:pt x="11152789" y="986332"/>
                  <a:pt x="11004223" y="999726"/>
                </a:cubicBezTo>
                <a:cubicBezTo>
                  <a:pt x="10855658" y="1013120"/>
                  <a:pt x="10709823" y="1069928"/>
                  <a:pt x="10586929" y="1171999"/>
                </a:cubicBezTo>
                <a:lnTo>
                  <a:pt x="9522392" y="2053685"/>
                </a:lnTo>
                <a:cubicBezTo>
                  <a:pt x="9522392" y="2053454"/>
                  <a:pt x="9522392" y="2053223"/>
                  <a:pt x="9522392" y="2052992"/>
                </a:cubicBezTo>
                <a:cubicBezTo>
                  <a:pt x="9522392" y="2052761"/>
                  <a:pt x="9522938" y="2052299"/>
                  <a:pt x="9522938" y="2052068"/>
                </a:cubicBezTo>
                <a:lnTo>
                  <a:pt x="9464495" y="2099870"/>
                </a:lnTo>
                <a:cubicBezTo>
                  <a:pt x="9460672" y="1937990"/>
                  <a:pt x="9403321" y="1781651"/>
                  <a:pt x="9299544" y="1657411"/>
                </a:cubicBezTo>
                <a:cubicBezTo>
                  <a:pt x="9269503" y="1621155"/>
                  <a:pt x="9235092" y="1588132"/>
                  <a:pt x="9198497" y="1558573"/>
                </a:cubicBezTo>
                <a:lnTo>
                  <a:pt x="10833810" y="206254"/>
                </a:lnTo>
                <a:cubicBezTo>
                  <a:pt x="10861120" y="183162"/>
                  <a:pt x="10891160" y="163071"/>
                  <a:pt x="10922840" y="146444"/>
                </a:cubicBezTo>
                <a:cubicBezTo>
                  <a:pt x="11000127" y="105454"/>
                  <a:pt x="11085061" y="84844"/>
                  <a:pt x="11170131" y="84439"/>
                </a:cubicBezTo>
                <a:close/>
                <a:moveTo>
                  <a:pt x="10042792" y="18601"/>
                </a:moveTo>
                <a:cubicBezTo>
                  <a:pt x="10119393" y="21966"/>
                  <a:pt x="10195101" y="41776"/>
                  <a:pt x="10264127" y="77627"/>
                </a:cubicBezTo>
                <a:cubicBezTo>
                  <a:pt x="10294714" y="93330"/>
                  <a:pt x="10323662" y="112497"/>
                  <a:pt x="10351518" y="134666"/>
                </a:cubicBezTo>
                <a:cubicBezTo>
                  <a:pt x="10378828" y="156836"/>
                  <a:pt x="10405045" y="182238"/>
                  <a:pt x="10427986" y="210411"/>
                </a:cubicBezTo>
                <a:cubicBezTo>
                  <a:pt x="10432355" y="215492"/>
                  <a:pt x="10436179" y="220341"/>
                  <a:pt x="10440002" y="225422"/>
                </a:cubicBezTo>
                <a:lnTo>
                  <a:pt x="8985480" y="1430177"/>
                </a:lnTo>
                <a:cubicBezTo>
                  <a:pt x="8947793" y="1417014"/>
                  <a:pt x="8909013" y="1407084"/>
                  <a:pt x="8869687" y="1400387"/>
                </a:cubicBezTo>
                <a:cubicBezTo>
                  <a:pt x="8829814" y="1393690"/>
                  <a:pt x="8789396" y="1390226"/>
                  <a:pt x="8749524" y="1390226"/>
                </a:cubicBezTo>
                <a:lnTo>
                  <a:pt x="8168917" y="1391150"/>
                </a:lnTo>
                <a:lnTo>
                  <a:pt x="9679150" y="140671"/>
                </a:lnTo>
                <a:cubicBezTo>
                  <a:pt x="9784976" y="53062"/>
                  <a:pt x="9915124" y="12993"/>
                  <a:pt x="10042792" y="18601"/>
                </a:cubicBezTo>
                <a:close/>
                <a:moveTo>
                  <a:pt x="8875743" y="544"/>
                </a:moveTo>
                <a:cubicBezTo>
                  <a:pt x="8952248" y="3997"/>
                  <a:pt x="9027879" y="23850"/>
                  <a:pt x="9096905" y="59615"/>
                </a:cubicBezTo>
                <a:cubicBezTo>
                  <a:pt x="9128038" y="75549"/>
                  <a:pt x="9156986" y="94716"/>
                  <a:pt x="9184842" y="116885"/>
                </a:cubicBezTo>
                <a:cubicBezTo>
                  <a:pt x="9212152" y="139054"/>
                  <a:pt x="9237823" y="164456"/>
                  <a:pt x="9261310" y="192630"/>
                </a:cubicBezTo>
                <a:cubicBezTo>
                  <a:pt x="9265679" y="197710"/>
                  <a:pt x="9269503" y="202790"/>
                  <a:pt x="9273872" y="208102"/>
                </a:cubicBezTo>
                <a:lnTo>
                  <a:pt x="7836829" y="1397847"/>
                </a:lnTo>
                <a:cubicBezTo>
                  <a:pt x="7828090" y="1397385"/>
                  <a:pt x="7616165" y="1394383"/>
                  <a:pt x="7405880" y="1391381"/>
                </a:cubicBezTo>
                <a:cubicBezTo>
                  <a:pt x="7195594" y="1388379"/>
                  <a:pt x="6987493" y="1385608"/>
                  <a:pt x="6987493" y="1385608"/>
                </a:cubicBezTo>
                <a:lnTo>
                  <a:pt x="8512474" y="122196"/>
                </a:lnTo>
                <a:cubicBezTo>
                  <a:pt x="8618300" y="34588"/>
                  <a:pt x="8748235" y="-5211"/>
                  <a:pt x="8875743" y="544"/>
                </a:cubicBezTo>
                <a:close/>
              </a:path>
            </a:pathLst>
          </a:custGeom>
          <a:solidFill>
            <a:srgbClr val="FFFFFF">
              <a:lumMod val="85000"/>
            </a:srgbClr>
          </a:solidFill>
          <a:ln w="12700" cap="flat">
            <a:noFill/>
            <a:miter lim="400000"/>
          </a:ln>
          <a:effectLst/>
        </p:spPr>
        <p:txBody>
          <a:bodyPr wrap="square" lIns="20097" tIns="20097" rIns="20097" bIns="20097"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grpSp>
        <p:nvGrpSpPr>
          <p:cNvPr id="13" name="Group 63506">
            <a:extLst>
              <a:ext uri="{FF2B5EF4-FFF2-40B4-BE49-F238E27FC236}">
                <a16:creationId xmlns:a16="http://schemas.microsoft.com/office/drawing/2014/main" id="{5CD834BA-77C2-92F0-7BC9-F80CFFBB4FD3}"/>
              </a:ext>
            </a:extLst>
          </p:cNvPr>
          <p:cNvGrpSpPr/>
          <p:nvPr/>
        </p:nvGrpSpPr>
        <p:grpSpPr>
          <a:xfrm>
            <a:off x="1382203" y="2175428"/>
            <a:ext cx="2492046" cy="3040083"/>
            <a:chOff x="12279" y="0"/>
            <a:chExt cx="3384442" cy="4128728"/>
          </a:xfrm>
        </p:grpSpPr>
        <p:grpSp>
          <p:nvGrpSpPr>
            <p:cNvPr id="14" name="Group 63502">
              <a:extLst>
                <a:ext uri="{FF2B5EF4-FFF2-40B4-BE49-F238E27FC236}">
                  <a16:creationId xmlns:a16="http://schemas.microsoft.com/office/drawing/2014/main" id="{AC96D531-9C96-23CB-2C7D-9FAA9537C27D}"/>
                </a:ext>
              </a:extLst>
            </p:cNvPr>
            <p:cNvGrpSpPr/>
            <p:nvPr/>
          </p:nvGrpSpPr>
          <p:grpSpPr>
            <a:xfrm>
              <a:off x="12279" y="0"/>
              <a:ext cx="3384443" cy="1771860"/>
              <a:chOff x="12279" y="0"/>
              <a:chExt cx="3384442" cy="1771859"/>
            </a:xfrm>
          </p:grpSpPr>
          <p:sp>
            <p:nvSpPr>
              <p:cNvPr id="18" name="Shape 63499">
                <a:extLst>
                  <a:ext uri="{FF2B5EF4-FFF2-40B4-BE49-F238E27FC236}">
                    <a16:creationId xmlns:a16="http://schemas.microsoft.com/office/drawing/2014/main" id="{03D9CE33-CE7F-889A-4100-295CC8B21AC0}"/>
                  </a:ext>
                </a:extLst>
              </p:cNvPr>
              <p:cNvSpPr/>
              <p:nvPr/>
            </p:nvSpPr>
            <p:spPr>
              <a:xfrm rot="19500000">
                <a:off x="192050" y="637370"/>
                <a:ext cx="983874" cy="937059"/>
              </a:xfrm>
              <a:custGeom>
                <a:avLst/>
                <a:gdLst/>
                <a:ahLst/>
                <a:cxnLst>
                  <a:cxn ang="0">
                    <a:pos x="wd2" y="hd2"/>
                  </a:cxn>
                  <a:cxn ang="5400000">
                    <a:pos x="wd2" y="hd2"/>
                  </a:cxn>
                  <a:cxn ang="10800000">
                    <a:pos x="wd2" y="hd2"/>
                  </a:cxn>
                  <a:cxn ang="16200000">
                    <a:pos x="wd2" y="hd2"/>
                  </a:cxn>
                </a:cxnLst>
                <a:rect l="0" t="0" r="r" b="b"/>
                <a:pathLst>
                  <a:path w="21600" h="21600" extrusionOk="0">
                    <a:moveTo>
                      <a:pt x="5602" y="0"/>
                    </a:moveTo>
                    <a:lnTo>
                      <a:pt x="2056" y="2901"/>
                    </a:lnTo>
                    <a:cubicBezTo>
                      <a:pt x="2056" y="4220"/>
                      <a:pt x="2056" y="5545"/>
                      <a:pt x="2056" y="6864"/>
                    </a:cubicBezTo>
                    <a:cubicBezTo>
                      <a:pt x="2056" y="9293"/>
                      <a:pt x="2056" y="11715"/>
                      <a:pt x="2056" y="14143"/>
                    </a:cubicBezTo>
                    <a:lnTo>
                      <a:pt x="5611" y="14143"/>
                    </a:lnTo>
                    <a:lnTo>
                      <a:pt x="5602" y="0"/>
                    </a:lnTo>
                    <a:close/>
                    <a:moveTo>
                      <a:pt x="4178" y="1822"/>
                    </a:moveTo>
                    <a:lnTo>
                      <a:pt x="4861" y="1822"/>
                    </a:lnTo>
                    <a:lnTo>
                      <a:pt x="4861" y="2556"/>
                    </a:lnTo>
                    <a:lnTo>
                      <a:pt x="4178" y="2556"/>
                    </a:lnTo>
                    <a:lnTo>
                      <a:pt x="4178" y="1822"/>
                    </a:lnTo>
                    <a:close/>
                    <a:moveTo>
                      <a:pt x="2797" y="3211"/>
                    </a:moveTo>
                    <a:lnTo>
                      <a:pt x="3479" y="3211"/>
                    </a:lnTo>
                    <a:lnTo>
                      <a:pt x="3479" y="3927"/>
                    </a:lnTo>
                    <a:lnTo>
                      <a:pt x="2797" y="3927"/>
                    </a:lnTo>
                    <a:lnTo>
                      <a:pt x="2797" y="3211"/>
                    </a:lnTo>
                    <a:close/>
                    <a:moveTo>
                      <a:pt x="4178" y="3211"/>
                    </a:moveTo>
                    <a:lnTo>
                      <a:pt x="4861" y="3211"/>
                    </a:lnTo>
                    <a:lnTo>
                      <a:pt x="4861" y="3927"/>
                    </a:lnTo>
                    <a:lnTo>
                      <a:pt x="4178" y="3927"/>
                    </a:lnTo>
                    <a:lnTo>
                      <a:pt x="4178" y="3211"/>
                    </a:lnTo>
                    <a:close/>
                    <a:moveTo>
                      <a:pt x="8702" y="4033"/>
                    </a:moveTo>
                    <a:cubicBezTo>
                      <a:pt x="8702" y="5829"/>
                      <a:pt x="8702" y="7624"/>
                      <a:pt x="8702" y="9420"/>
                    </a:cubicBezTo>
                    <a:cubicBezTo>
                      <a:pt x="8702" y="10996"/>
                      <a:pt x="8702" y="12567"/>
                      <a:pt x="8702" y="14143"/>
                    </a:cubicBezTo>
                    <a:lnTo>
                      <a:pt x="10994" y="14143"/>
                    </a:lnTo>
                    <a:lnTo>
                      <a:pt x="10994" y="4033"/>
                    </a:lnTo>
                    <a:lnTo>
                      <a:pt x="8702" y="4033"/>
                    </a:lnTo>
                    <a:close/>
                    <a:moveTo>
                      <a:pt x="9183" y="4485"/>
                    </a:moveTo>
                    <a:lnTo>
                      <a:pt x="9629" y="4485"/>
                    </a:lnTo>
                    <a:lnTo>
                      <a:pt x="9629" y="4944"/>
                    </a:lnTo>
                    <a:lnTo>
                      <a:pt x="9183" y="4944"/>
                    </a:lnTo>
                    <a:lnTo>
                      <a:pt x="9183" y="4485"/>
                    </a:lnTo>
                    <a:close/>
                    <a:moveTo>
                      <a:pt x="10076" y="4485"/>
                    </a:moveTo>
                    <a:lnTo>
                      <a:pt x="10530" y="4485"/>
                    </a:lnTo>
                    <a:lnTo>
                      <a:pt x="10530" y="4944"/>
                    </a:lnTo>
                    <a:lnTo>
                      <a:pt x="10076" y="4944"/>
                    </a:lnTo>
                    <a:lnTo>
                      <a:pt x="10076" y="4485"/>
                    </a:lnTo>
                    <a:close/>
                    <a:moveTo>
                      <a:pt x="16983" y="6006"/>
                    </a:moveTo>
                    <a:lnTo>
                      <a:pt x="16983" y="15382"/>
                    </a:lnTo>
                    <a:lnTo>
                      <a:pt x="17388" y="15851"/>
                    </a:lnTo>
                    <a:lnTo>
                      <a:pt x="18761" y="15851"/>
                    </a:lnTo>
                    <a:lnTo>
                      <a:pt x="18761" y="6006"/>
                    </a:lnTo>
                    <a:lnTo>
                      <a:pt x="16983" y="6006"/>
                    </a:lnTo>
                    <a:close/>
                    <a:moveTo>
                      <a:pt x="5973" y="6333"/>
                    </a:moveTo>
                    <a:lnTo>
                      <a:pt x="5973" y="14143"/>
                    </a:lnTo>
                    <a:lnTo>
                      <a:pt x="8340" y="14143"/>
                    </a:lnTo>
                    <a:lnTo>
                      <a:pt x="8340" y="6333"/>
                    </a:lnTo>
                    <a:lnTo>
                      <a:pt x="5973" y="6333"/>
                    </a:lnTo>
                    <a:close/>
                    <a:moveTo>
                      <a:pt x="11415" y="7014"/>
                    </a:moveTo>
                    <a:lnTo>
                      <a:pt x="11415" y="12649"/>
                    </a:lnTo>
                    <a:lnTo>
                      <a:pt x="11415" y="12790"/>
                    </a:lnTo>
                    <a:lnTo>
                      <a:pt x="11415" y="14143"/>
                    </a:lnTo>
                    <a:lnTo>
                      <a:pt x="12780" y="14143"/>
                    </a:lnTo>
                    <a:lnTo>
                      <a:pt x="12780" y="17204"/>
                    </a:lnTo>
                    <a:lnTo>
                      <a:pt x="15711" y="14029"/>
                    </a:lnTo>
                    <a:lnTo>
                      <a:pt x="16596" y="14993"/>
                    </a:lnTo>
                    <a:lnTo>
                      <a:pt x="16596" y="7014"/>
                    </a:lnTo>
                    <a:lnTo>
                      <a:pt x="14305" y="7014"/>
                    </a:lnTo>
                    <a:lnTo>
                      <a:pt x="13706" y="7014"/>
                    </a:lnTo>
                    <a:lnTo>
                      <a:pt x="11415" y="7014"/>
                    </a:lnTo>
                    <a:close/>
                    <a:moveTo>
                      <a:pt x="11904" y="7439"/>
                    </a:moveTo>
                    <a:lnTo>
                      <a:pt x="12561" y="7439"/>
                    </a:lnTo>
                    <a:lnTo>
                      <a:pt x="12561" y="8138"/>
                    </a:lnTo>
                    <a:lnTo>
                      <a:pt x="11904" y="8138"/>
                    </a:lnTo>
                    <a:lnTo>
                      <a:pt x="11904" y="7439"/>
                    </a:lnTo>
                    <a:close/>
                    <a:moveTo>
                      <a:pt x="13134" y="7439"/>
                    </a:moveTo>
                    <a:lnTo>
                      <a:pt x="13706" y="7439"/>
                    </a:lnTo>
                    <a:lnTo>
                      <a:pt x="13706" y="8138"/>
                    </a:lnTo>
                    <a:lnTo>
                      <a:pt x="13134" y="8138"/>
                    </a:lnTo>
                    <a:lnTo>
                      <a:pt x="13134" y="7439"/>
                    </a:lnTo>
                    <a:close/>
                    <a:moveTo>
                      <a:pt x="14305" y="7439"/>
                    </a:moveTo>
                    <a:lnTo>
                      <a:pt x="14852" y="7439"/>
                    </a:lnTo>
                    <a:lnTo>
                      <a:pt x="14852" y="8138"/>
                    </a:lnTo>
                    <a:lnTo>
                      <a:pt x="14305" y="8138"/>
                    </a:lnTo>
                    <a:lnTo>
                      <a:pt x="14305" y="7439"/>
                    </a:lnTo>
                    <a:close/>
                    <a:moveTo>
                      <a:pt x="15433" y="7439"/>
                    </a:moveTo>
                    <a:lnTo>
                      <a:pt x="16090" y="7439"/>
                    </a:lnTo>
                    <a:lnTo>
                      <a:pt x="16090" y="8138"/>
                    </a:lnTo>
                    <a:lnTo>
                      <a:pt x="15433" y="8138"/>
                    </a:lnTo>
                    <a:lnTo>
                      <a:pt x="15433" y="7439"/>
                    </a:lnTo>
                    <a:close/>
                    <a:moveTo>
                      <a:pt x="19132" y="8598"/>
                    </a:moveTo>
                    <a:lnTo>
                      <a:pt x="19132" y="15859"/>
                    </a:lnTo>
                    <a:lnTo>
                      <a:pt x="20126" y="15859"/>
                    </a:lnTo>
                    <a:lnTo>
                      <a:pt x="21145" y="17036"/>
                    </a:lnTo>
                    <a:lnTo>
                      <a:pt x="21145" y="8598"/>
                    </a:lnTo>
                    <a:lnTo>
                      <a:pt x="19132" y="8598"/>
                    </a:lnTo>
                    <a:close/>
                    <a:moveTo>
                      <a:pt x="11904" y="8854"/>
                    </a:moveTo>
                    <a:lnTo>
                      <a:pt x="12561" y="8854"/>
                    </a:lnTo>
                    <a:lnTo>
                      <a:pt x="12561" y="9544"/>
                    </a:lnTo>
                    <a:lnTo>
                      <a:pt x="11904" y="9544"/>
                    </a:lnTo>
                    <a:lnTo>
                      <a:pt x="11904" y="8854"/>
                    </a:lnTo>
                    <a:close/>
                    <a:moveTo>
                      <a:pt x="13134" y="8854"/>
                    </a:moveTo>
                    <a:lnTo>
                      <a:pt x="13706" y="8854"/>
                    </a:lnTo>
                    <a:lnTo>
                      <a:pt x="13706" y="9544"/>
                    </a:lnTo>
                    <a:lnTo>
                      <a:pt x="13134" y="9544"/>
                    </a:lnTo>
                    <a:lnTo>
                      <a:pt x="13134" y="8854"/>
                    </a:lnTo>
                    <a:close/>
                    <a:moveTo>
                      <a:pt x="14305" y="8854"/>
                    </a:moveTo>
                    <a:lnTo>
                      <a:pt x="14852" y="8854"/>
                    </a:lnTo>
                    <a:lnTo>
                      <a:pt x="14852" y="9544"/>
                    </a:lnTo>
                    <a:lnTo>
                      <a:pt x="14305" y="9544"/>
                    </a:lnTo>
                    <a:lnTo>
                      <a:pt x="14305" y="8854"/>
                    </a:lnTo>
                    <a:close/>
                    <a:moveTo>
                      <a:pt x="15433" y="8854"/>
                    </a:moveTo>
                    <a:lnTo>
                      <a:pt x="16090" y="8854"/>
                    </a:lnTo>
                    <a:lnTo>
                      <a:pt x="16090" y="9544"/>
                    </a:lnTo>
                    <a:lnTo>
                      <a:pt x="15433" y="9544"/>
                    </a:lnTo>
                    <a:lnTo>
                      <a:pt x="15433" y="8854"/>
                    </a:lnTo>
                    <a:close/>
                    <a:moveTo>
                      <a:pt x="11904" y="10260"/>
                    </a:moveTo>
                    <a:lnTo>
                      <a:pt x="12561" y="10260"/>
                    </a:lnTo>
                    <a:lnTo>
                      <a:pt x="12561" y="10950"/>
                    </a:lnTo>
                    <a:lnTo>
                      <a:pt x="11904" y="10950"/>
                    </a:lnTo>
                    <a:lnTo>
                      <a:pt x="11904" y="10260"/>
                    </a:lnTo>
                    <a:close/>
                    <a:moveTo>
                      <a:pt x="13134" y="10260"/>
                    </a:moveTo>
                    <a:lnTo>
                      <a:pt x="13706" y="10260"/>
                    </a:lnTo>
                    <a:lnTo>
                      <a:pt x="13706" y="10950"/>
                    </a:lnTo>
                    <a:lnTo>
                      <a:pt x="13134" y="10950"/>
                    </a:lnTo>
                    <a:lnTo>
                      <a:pt x="13134" y="10260"/>
                    </a:lnTo>
                    <a:close/>
                    <a:moveTo>
                      <a:pt x="14305" y="10260"/>
                    </a:moveTo>
                    <a:lnTo>
                      <a:pt x="14852" y="10260"/>
                    </a:lnTo>
                    <a:lnTo>
                      <a:pt x="14852" y="10950"/>
                    </a:lnTo>
                    <a:lnTo>
                      <a:pt x="14305" y="10950"/>
                    </a:lnTo>
                    <a:lnTo>
                      <a:pt x="14305" y="10260"/>
                    </a:lnTo>
                    <a:close/>
                    <a:moveTo>
                      <a:pt x="15433" y="10260"/>
                    </a:moveTo>
                    <a:lnTo>
                      <a:pt x="16090" y="10260"/>
                    </a:lnTo>
                    <a:lnTo>
                      <a:pt x="16090" y="10950"/>
                    </a:lnTo>
                    <a:lnTo>
                      <a:pt x="15433" y="10950"/>
                    </a:lnTo>
                    <a:lnTo>
                      <a:pt x="15433" y="10260"/>
                    </a:lnTo>
                    <a:close/>
                    <a:moveTo>
                      <a:pt x="11904" y="11676"/>
                    </a:moveTo>
                    <a:lnTo>
                      <a:pt x="12561" y="11676"/>
                    </a:lnTo>
                    <a:lnTo>
                      <a:pt x="12561" y="12366"/>
                    </a:lnTo>
                    <a:lnTo>
                      <a:pt x="11904" y="12366"/>
                    </a:lnTo>
                    <a:lnTo>
                      <a:pt x="11904" y="11676"/>
                    </a:lnTo>
                    <a:close/>
                    <a:moveTo>
                      <a:pt x="13134" y="11676"/>
                    </a:moveTo>
                    <a:lnTo>
                      <a:pt x="13706" y="11676"/>
                    </a:lnTo>
                    <a:lnTo>
                      <a:pt x="13706" y="12366"/>
                    </a:lnTo>
                    <a:lnTo>
                      <a:pt x="13134" y="12366"/>
                    </a:lnTo>
                    <a:lnTo>
                      <a:pt x="13134" y="11676"/>
                    </a:lnTo>
                    <a:close/>
                    <a:moveTo>
                      <a:pt x="14305" y="11676"/>
                    </a:moveTo>
                    <a:lnTo>
                      <a:pt x="14852" y="11676"/>
                    </a:lnTo>
                    <a:lnTo>
                      <a:pt x="14852" y="12366"/>
                    </a:lnTo>
                    <a:lnTo>
                      <a:pt x="14305" y="12366"/>
                    </a:lnTo>
                    <a:lnTo>
                      <a:pt x="14305" y="11676"/>
                    </a:lnTo>
                    <a:close/>
                    <a:moveTo>
                      <a:pt x="15433" y="11676"/>
                    </a:moveTo>
                    <a:lnTo>
                      <a:pt x="16090" y="11676"/>
                    </a:lnTo>
                    <a:lnTo>
                      <a:pt x="16090" y="12366"/>
                    </a:lnTo>
                    <a:lnTo>
                      <a:pt x="15433" y="12366"/>
                    </a:lnTo>
                    <a:lnTo>
                      <a:pt x="15433" y="11676"/>
                    </a:lnTo>
                    <a:close/>
                    <a:moveTo>
                      <a:pt x="11904" y="13082"/>
                    </a:moveTo>
                    <a:lnTo>
                      <a:pt x="12561" y="13082"/>
                    </a:lnTo>
                    <a:lnTo>
                      <a:pt x="12561" y="13772"/>
                    </a:lnTo>
                    <a:lnTo>
                      <a:pt x="11904" y="13772"/>
                    </a:lnTo>
                    <a:lnTo>
                      <a:pt x="11904" y="13082"/>
                    </a:lnTo>
                    <a:close/>
                    <a:moveTo>
                      <a:pt x="13134" y="13082"/>
                    </a:moveTo>
                    <a:lnTo>
                      <a:pt x="13706" y="13082"/>
                    </a:lnTo>
                    <a:lnTo>
                      <a:pt x="13706" y="13772"/>
                    </a:lnTo>
                    <a:lnTo>
                      <a:pt x="13134" y="13772"/>
                    </a:lnTo>
                    <a:lnTo>
                      <a:pt x="13134" y="13082"/>
                    </a:lnTo>
                    <a:close/>
                    <a:moveTo>
                      <a:pt x="14305" y="13082"/>
                    </a:moveTo>
                    <a:lnTo>
                      <a:pt x="14852" y="13082"/>
                    </a:lnTo>
                    <a:lnTo>
                      <a:pt x="14852" y="13772"/>
                    </a:lnTo>
                    <a:lnTo>
                      <a:pt x="14305" y="13772"/>
                    </a:lnTo>
                    <a:lnTo>
                      <a:pt x="14305" y="13082"/>
                    </a:lnTo>
                    <a:close/>
                    <a:moveTo>
                      <a:pt x="13134" y="14488"/>
                    </a:moveTo>
                    <a:lnTo>
                      <a:pt x="13706" y="14488"/>
                    </a:lnTo>
                    <a:lnTo>
                      <a:pt x="13706" y="15178"/>
                    </a:lnTo>
                    <a:lnTo>
                      <a:pt x="13134" y="15178"/>
                    </a:lnTo>
                    <a:lnTo>
                      <a:pt x="13134" y="14488"/>
                    </a:lnTo>
                    <a:close/>
                    <a:moveTo>
                      <a:pt x="0" y="14586"/>
                    </a:moveTo>
                    <a:lnTo>
                      <a:pt x="0" y="21600"/>
                    </a:lnTo>
                    <a:lnTo>
                      <a:pt x="3538" y="21600"/>
                    </a:lnTo>
                    <a:lnTo>
                      <a:pt x="6495" y="21600"/>
                    </a:lnTo>
                    <a:lnTo>
                      <a:pt x="8862" y="21600"/>
                    </a:lnTo>
                    <a:lnTo>
                      <a:pt x="9427" y="21600"/>
                    </a:lnTo>
                    <a:lnTo>
                      <a:pt x="12384" y="21600"/>
                    </a:lnTo>
                    <a:lnTo>
                      <a:pt x="12384" y="14586"/>
                    </a:lnTo>
                    <a:lnTo>
                      <a:pt x="9427" y="14586"/>
                    </a:lnTo>
                    <a:lnTo>
                      <a:pt x="8862" y="14586"/>
                    </a:lnTo>
                    <a:lnTo>
                      <a:pt x="6495" y="14586"/>
                    </a:lnTo>
                    <a:lnTo>
                      <a:pt x="5889" y="14586"/>
                    </a:lnTo>
                    <a:lnTo>
                      <a:pt x="3538" y="14586"/>
                    </a:lnTo>
                    <a:lnTo>
                      <a:pt x="2982" y="14586"/>
                    </a:lnTo>
                    <a:lnTo>
                      <a:pt x="0" y="14586"/>
                    </a:lnTo>
                    <a:close/>
                    <a:moveTo>
                      <a:pt x="15678" y="14586"/>
                    </a:moveTo>
                    <a:cubicBezTo>
                      <a:pt x="15678" y="14586"/>
                      <a:pt x="12704" y="17832"/>
                      <a:pt x="12704" y="17832"/>
                    </a:cubicBezTo>
                    <a:lnTo>
                      <a:pt x="12704" y="18044"/>
                    </a:lnTo>
                    <a:lnTo>
                      <a:pt x="15678" y="14798"/>
                    </a:lnTo>
                    <a:lnTo>
                      <a:pt x="18753" y="18159"/>
                    </a:lnTo>
                    <a:lnTo>
                      <a:pt x="21600" y="18159"/>
                    </a:lnTo>
                    <a:lnTo>
                      <a:pt x="19898" y="16240"/>
                    </a:lnTo>
                    <a:lnTo>
                      <a:pt x="17194" y="16240"/>
                    </a:lnTo>
                    <a:lnTo>
                      <a:pt x="15678" y="14586"/>
                    </a:lnTo>
                    <a:close/>
                    <a:moveTo>
                      <a:pt x="615" y="15108"/>
                    </a:moveTo>
                    <a:lnTo>
                      <a:pt x="1415" y="15108"/>
                    </a:lnTo>
                    <a:lnTo>
                      <a:pt x="1415" y="15948"/>
                    </a:lnTo>
                    <a:lnTo>
                      <a:pt x="615" y="15948"/>
                    </a:lnTo>
                    <a:lnTo>
                      <a:pt x="615" y="15108"/>
                    </a:lnTo>
                    <a:close/>
                    <a:moveTo>
                      <a:pt x="2115" y="15108"/>
                    </a:moveTo>
                    <a:lnTo>
                      <a:pt x="2915" y="15108"/>
                    </a:lnTo>
                    <a:lnTo>
                      <a:pt x="2915" y="15948"/>
                    </a:lnTo>
                    <a:lnTo>
                      <a:pt x="2115" y="15948"/>
                    </a:lnTo>
                    <a:lnTo>
                      <a:pt x="2115" y="15108"/>
                    </a:lnTo>
                    <a:close/>
                    <a:moveTo>
                      <a:pt x="3572" y="15108"/>
                    </a:moveTo>
                    <a:lnTo>
                      <a:pt x="4372" y="15108"/>
                    </a:lnTo>
                    <a:lnTo>
                      <a:pt x="4372" y="15948"/>
                    </a:lnTo>
                    <a:lnTo>
                      <a:pt x="3572" y="15948"/>
                    </a:lnTo>
                    <a:lnTo>
                      <a:pt x="3572" y="15108"/>
                    </a:lnTo>
                    <a:close/>
                    <a:moveTo>
                      <a:pt x="5071" y="15108"/>
                    </a:moveTo>
                    <a:lnTo>
                      <a:pt x="5872" y="15108"/>
                    </a:lnTo>
                    <a:lnTo>
                      <a:pt x="5872" y="15948"/>
                    </a:lnTo>
                    <a:lnTo>
                      <a:pt x="5071" y="15948"/>
                    </a:lnTo>
                    <a:lnTo>
                      <a:pt x="5071" y="15108"/>
                    </a:lnTo>
                    <a:close/>
                    <a:moveTo>
                      <a:pt x="6504" y="15108"/>
                    </a:moveTo>
                    <a:lnTo>
                      <a:pt x="7304" y="15108"/>
                    </a:lnTo>
                    <a:lnTo>
                      <a:pt x="7304" y="15948"/>
                    </a:lnTo>
                    <a:lnTo>
                      <a:pt x="6504" y="15948"/>
                    </a:lnTo>
                    <a:lnTo>
                      <a:pt x="6504" y="15108"/>
                    </a:lnTo>
                    <a:close/>
                    <a:moveTo>
                      <a:pt x="8003" y="15108"/>
                    </a:moveTo>
                    <a:lnTo>
                      <a:pt x="8795" y="15108"/>
                    </a:lnTo>
                    <a:lnTo>
                      <a:pt x="8795" y="15948"/>
                    </a:lnTo>
                    <a:lnTo>
                      <a:pt x="8003" y="15948"/>
                    </a:lnTo>
                    <a:lnTo>
                      <a:pt x="8003" y="15108"/>
                    </a:lnTo>
                    <a:close/>
                    <a:moveTo>
                      <a:pt x="9461" y="15108"/>
                    </a:moveTo>
                    <a:lnTo>
                      <a:pt x="10261" y="15108"/>
                    </a:lnTo>
                    <a:lnTo>
                      <a:pt x="10261" y="15948"/>
                    </a:lnTo>
                    <a:lnTo>
                      <a:pt x="9461" y="15948"/>
                    </a:lnTo>
                    <a:lnTo>
                      <a:pt x="9461" y="15108"/>
                    </a:lnTo>
                    <a:close/>
                    <a:moveTo>
                      <a:pt x="10960" y="15108"/>
                    </a:moveTo>
                    <a:lnTo>
                      <a:pt x="11760" y="15108"/>
                    </a:lnTo>
                    <a:lnTo>
                      <a:pt x="11760" y="15948"/>
                    </a:lnTo>
                    <a:lnTo>
                      <a:pt x="10960" y="15948"/>
                    </a:lnTo>
                    <a:lnTo>
                      <a:pt x="10960" y="15108"/>
                    </a:lnTo>
                    <a:close/>
                    <a:moveTo>
                      <a:pt x="15678" y="15143"/>
                    </a:moveTo>
                    <a:cubicBezTo>
                      <a:pt x="15678" y="15143"/>
                      <a:pt x="12695" y="18398"/>
                      <a:pt x="12695" y="18398"/>
                    </a:cubicBezTo>
                    <a:lnTo>
                      <a:pt x="12965" y="18398"/>
                    </a:lnTo>
                    <a:lnTo>
                      <a:pt x="12965" y="21600"/>
                    </a:lnTo>
                    <a:lnTo>
                      <a:pt x="14894" y="21600"/>
                    </a:lnTo>
                    <a:lnTo>
                      <a:pt x="14894" y="19053"/>
                    </a:lnTo>
                    <a:lnTo>
                      <a:pt x="16453" y="19053"/>
                    </a:lnTo>
                    <a:lnTo>
                      <a:pt x="16453" y="21600"/>
                    </a:lnTo>
                    <a:lnTo>
                      <a:pt x="21347" y="21600"/>
                    </a:lnTo>
                    <a:lnTo>
                      <a:pt x="21347" y="18380"/>
                    </a:lnTo>
                    <a:lnTo>
                      <a:pt x="18635" y="18380"/>
                    </a:lnTo>
                    <a:lnTo>
                      <a:pt x="15678" y="15143"/>
                    </a:lnTo>
                    <a:close/>
                    <a:moveTo>
                      <a:pt x="15678" y="16629"/>
                    </a:moveTo>
                    <a:cubicBezTo>
                      <a:pt x="16001" y="16629"/>
                      <a:pt x="16259" y="16900"/>
                      <a:pt x="16259" y="17239"/>
                    </a:cubicBezTo>
                    <a:cubicBezTo>
                      <a:pt x="16259" y="17579"/>
                      <a:pt x="16001" y="17858"/>
                      <a:pt x="15678" y="17858"/>
                    </a:cubicBezTo>
                    <a:cubicBezTo>
                      <a:pt x="15354" y="17858"/>
                      <a:pt x="15088" y="17579"/>
                      <a:pt x="15088" y="17239"/>
                    </a:cubicBezTo>
                    <a:cubicBezTo>
                      <a:pt x="15088" y="16900"/>
                      <a:pt x="15354" y="16629"/>
                      <a:pt x="15678" y="16629"/>
                    </a:cubicBezTo>
                    <a:close/>
                    <a:moveTo>
                      <a:pt x="615" y="16815"/>
                    </a:moveTo>
                    <a:lnTo>
                      <a:pt x="1415" y="16815"/>
                    </a:lnTo>
                    <a:lnTo>
                      <a:pt x="1415" y="17655"/>
                    </a:lnTo>
                    <a:lnTo>
                      <a:pt x="615" y="17655"/>
                    </a:lnTo>
                    <a:lnTo>
                      <a:pt x="615" y="16815"/>
                    </a:lnTo>
                    <a:close/>
                    <a:moveTo>
                      <a:pt x="2115" y="16815"/>
                    </a:moveTo>
                    <a:lnTo>
                      <a:pt x="2915" y="16815"/>
                    </a:lnTo>
                    <a:lnTo>
                      <a:pt x="2915" y="17655"/>
                    </a:lnTo>
                    <a:lnTo>
                      <a:pt x="2115" y="17655"/>
                    </a:lnTo>
                    <a:lnTo>
                      <a:pt x="2115" y="16815"/>
                    </a:lnTo>
                    <a:close/>
                    <a:moveTo>
                      <a:pt x="3572" y="16815"/>
                    </a:moveTo>
                    <a:lnTo>
                      <a:pt x="4372" y="16815"/>
                    </a:lnTo>
                    <a:lnTo>
                      <a:pt x="4372" y="17655"/>
                    </a:lnTo>
                    <a:lnTo>
                      <a:pt x="3572" y="17655"/>
                    </a:lnTo>
                    <a:lnTo>
                      <a:pt x="3572" y="16815"/>
                    </a:lnTo>
                    <a:close/>
                    <a:moveTo>
                      <a:pt x="5071" y="16815"/>
                    </a:moveTo>
                    <a:lnTo>
                      <a:pt x="5872" y="16815"/>
                    </a:lnTo>
                    <a:lnTo>
                      <a:pt x="5872" y="17655"/>
                    </a:lnTo>
                    <a:lnTo>
                      <a:pt x="5071" y="17655"/>
                    </a:lnTo>
                    <a:lnTo>
                      <a:pt x="5071" y="16815"/>
                    </a:lnTo>
                    <a:close/>
                    <a:moveTo>
                      <a:pt x="6504" y="16815"/>
                    </a:moveTo>
                    <a:lnTo>
                      <a:pt x="7304" y="16815"/>
                    </a:lnTo>
                    <a:lnTo>
                      <a:pt x="7304" y="17655"/>
                    </a:lnTo>
                    <a:lnTo>
                      <a:pt x="6504" y="17655"/>
                    </a:lnTo>
                    <a:lnTo>
                      <a:pt x="6504" y="16815"/>
                    </a:lnTo>
                    <a:close/>
                    <a:moveTo>
                      <a:pt x="8003" y="16815"/>
                    </a:moveTo>
                    <a:lnTo>
                      <a:pt x="8795" y="16815"/>
                    </a:lnTo>
                    <a:lnTo>
                      <a:pt x="8795" y="17655"/>
                    </a:lnTo>
                    <a:lnTo>
                      <a:pt x="8003" y="17655"/>
                    </a:lnTo>
                    <a:lnTo>
                      <a:pt x="8003" y="16815"/>
                    </a:lnTo>
                    <a:close/>
                    <a:moveTo>
                      <a:pt x="9461" y="16815"/>
                    </a:moveTo>
                    <a:lnTo>
                      <a:pt x="10261" y="16815"/>
                    </a:lnTo>
                    <a:lnTo>
                      <a:pt x="10261" y="17655"/>
                    </a:lnTo>
                    <a:lnTo>
                      <a:pt x="9461" y="17655"/>
                    </a:lnTo>
                    <a:lnTo>
                      <a:pt x="9461" y="16815"/>
                    </a:lnTo>
                    <a:close/>
                    <a:moveTo>
                      <a:pt x="10960" y="16815"/>
                    </a:moveTo>
                    <a:lnTo>
                      <a:pt x="11760" y="16815"/>
                    </a:lnTo>
                    <a:lnTo>
                      <a:pt x="11760" y="17655"/>
                    </a:lnTo>
                    <a:lnTo>
                      <a:pt x="10960" y="17655"/>
                    </a:lnTo>
                    <a:lnTo>
                      <a:pt x="10960" y="16815"/>
                    </a:lnTo>
                    <a:close/>
                    <a:moveTo>
                      <a:pt x="615" y="18531"/>
                    </a:moveTo>
                    <a:lnTo>
                      <a:pt x="1415" y="18531"/>
                    </a:lnTo>
                    <a:lnTo>
                      <a:pt x="1415" y="19371"/>
                    </a:lnTo>
                    <a:lnTo>
                      <a:pt x="615" y="19371"/>
                    </a:lnTo>
                    <a:lnTo>
                      <a:pt x="615" y="18531"/>
                    </a:lnTo>
                    <a:close/>
                    <a:moveTo>
                      <a:pt x="2115" y="18531"/>
                    </a:moveTo>
                    <a:lnTo>
                      <a:pt x="2915" y="18531"/>
                    </a:lnTo>
                    <a:lnTo>
                      <a:pt x="2915" y="19371"/>
                    </a:lnTo>
                    <a:lnTo>
                      <a:pt x="2115" y="19371"/>
                    </a:lnTo>
                    <a:lnTo>
                      <a:pt x="2115" y="18531"/>
                    </a:lnTo>
                    <a:close/>
                    <a:moveTo>
                      <a:pt x="3572" y="18531"/>
                    </a:moveTo>
                    <a:lnTo>
                      <a:pt x="4372" y="18531"/>
                    </a:lnTo>
                    <a:lnTo>
                      <a:pt x="4372" y="19371"/>
                    </a:lnTo>
                    <a:lnTo>
                      <a:pt x="3572" y="19371"/>
                    </a:lnTo>
                    <a:lnTo>
                      <a:pt x="3572" y="18531"/>
                    </a:lnTo>
                    <a:close/>
                    <a:moveTo>
                      <a:pt x="5071" y="18531"/>
                    </a:moveTo>
                    <a:lnTo>
                      <a:pt x="5872" y="18531"/>
                    </a:lnTo>
                    <a:lnTo>
                      <a:pt x="5872" y="19371"/>
                    </a:lnTo>
                    <a:lnTo>
                      <a:pt x="5071" y="19371"/>
                    </a:lnTo>
                    <a:lnTo>
                      <a:pt x="5071" y="18531"/>
                    </a:lnTo>
                    <a:close/>
                    <a:moveTo>
                      <a:pt x="6504" y="18531"/>
                    </a:moveTo>
                    <a:lnTo>
                      <a:pt x="7304" y="18531"/>
                    </a:lnTo>
                    <a:lnTo>
                      <a:pt x="7304" y="19371"/>
                    </a:lnTo>
                    <a:lnTo>
                      <a:pt x="6504" y="19371"/>
                    </a:lnTo>
                    <a:lnTo>
                      <a:pt x="6504" y="18531"/>
                    </a:lnTo>
                    <a:close/>
                    <a:moveTo>
                      <a:pt x="8003" y="18531"/>
                    </a:moveTo>
                    <a:lnTo>
                      <a:pt x="8795" y="18531"/>
                    </a:lnTo>
                    <a:lnTo>
                      <a:pt x="8795" y="19371"/>
                    </a:lnTo>
                    <a:lnTo>
                      <a:pt x="8003" y="19371"/>
                    </a:lnTo>
                    <a:lnTo>
                      <a:pt x="8003" y="18531"/>
                    </a:lnTo>
                    <a:close/>
                    <a:moveTo>
                      <a:pt x="9461" y="18531"/>
                    </a:moveTo>
                    <a:lnTo>
                      <a:pt x="10261" y="18531"/>
                    </a:lnTo>
                    <a:lnTo>
                      <a:pt x="10261" y="19371"/>
                    </a:lnTo>
                    <a:lnTo>
                      <a:pt x="9461" y="19371"/>
                    </a:lnTo>
                    <a:lnTo>
                      <a:pt x="9461" y="18531"/>
                    </a:lnTo>
                    <a:close/>
                    <a:moveTo>
                      <a:pt x="10960" y="18531"/>
                    </a:moveTo>
                    <a:lnTo>
                      <a:pt x="11760" y="18531"/>
                    </a:lnTo>
                    <a:lnTo>
                      <a:pt x="11760" y="19371"/>
                    </a:lnTo>
                    <a:lnTo>
                      <a:pt x="10960" y="19371"/>
                    </a:lnTo>
                    <a:lnTo>
                      <a:pt x="10960" y="18531"/>
                    </a:lnTo>
                    <a:close/>
                    <a:moveTo>
                      <a:pt x="17750" y="19053"/>
                    </a:moveTo>
                    <a:lnTo>
                      <a:pt x="18921" y="19053"/>
                    </a:lnTo>
                    <a:lnTo>
                      <a:pt x="18921" y="20282"/>
                    </a:lnTo>
                    <a:lnTo>
                      <a:pt x="17750" y="20282"/>
                    </a:lnTo>
                    <a:cubicBezTo>
                      <a:pt x="17750" y="20282"/>
                      <a:pt x="17750" y="19053"/>
                      <a:pt x="17750" y="19053"/>
                    </a:cubicBezTo>
                    <a:close/>
                    <a:moveTo>
                      <a:pt x="19587" y="19053"/>
                    </a:moveTo>
                    <a:lnTo>
                      <a:pt x="20758" y="19053"/>
                    </a:lnTo>
                    <a:lnTo>
                      <a:pt x="20758" y="20282"/>
                    </a:lnTo>
                    <a:lnTo>
                      <a:pt x="19587" y="20282"/>
                    </a:lnTo>
                    <a:cubicBezTo>
                      <a:pt x="19587" y="20282"/>
                      <a:pt x="19587" y="19053"/>
                      <a:pt x="19587" y="19053"/>
                    </a:cubicBezTo>
                    <a:close/>
                    <a:moveTo>
                      <a:pt x="615" y="20247"/>
                    </a:moveTo>
                    <a:lnTo>
                      <a:pt x="1415" y="20247"/>
                    </a:lnTo>
                    <a:lnTo>
                      <a:pt x="1415" y="21087"/>
                    </a:lnTo>
                    <a:lnTo>
                      <a:pt x="615" y="21087"/>
                    </a:lnTo>
                    <a:lnTo>
                      <a:pt x="615" y="20247"/>
                    </a:lnTo>
                    <a:close/>
                    <a:moveTo>
                      <a:pt x="2115" y="20247"/>
                    </a:moveTo>
                    <a:lnTo>
                      <a:pt x="2915" y="20247"/>
                    </a:lnTo>
                    <a:lnTo>
                      <a:pt x="2915" y="21087"/>
                    </a:lnTo>
                    <a:lnTo>
                      <a:pt x="2115" y="21087"/>
                    </a:lnTo>
                    <a:lnTo>
                      <a:pt x="2115" y="20247"/>
                    </a:lnTo>
                    <a:close/>
                    <a:moveTo>
                      <a:pt x="3572" y="20247"/>
                    </a:moveTo>
                    <a:lnTo>
                      <a:pt x="4372" y="20247"/>
                    </a:lnTo>
                    <a:lnTo>
                      <a:pt x="4372" y="21087"/>
                    </a:lnTo>
                    <a:lnTo>
                      <a:pt x="3572" y="21087"/>
                    </a:lnTo>
                    <a:lnTo>
                      <a:pt x="3572" y="20247"/>
                    </a:lnTo>
                    <a:close/>
                    <a:moveTo>
                      <a:pt x="5071" y="20247"/>
                    </a:moveTo>
                    <a:lnTo>
                      <a:pt x="5872" y="20247"/>
                    </a:lnTo>
                    <a:lnTo>
                      <a:pt x="5872" y="21087"/>
                    </a:lnTo>
                    <a:lnTo>
                      <a:pt x="5071" y="21087"/>
                    </a:lnTo>
                    <a:lnTo>
                      <a:pt x="5071" y="20247"/>
                    </a:lnTo>
                    <a:close/>
                    <a:moveTo>
                      <a:pt x="6504" y="20247"/>
                    </a:moveTo>
                    <a:lnTo>
                      <a:pt x="7304" y="20247"/>
                    </a:lnTo>
                    <a:lnTo>
                      <a:pt x="7304" y="21087"/>
                    </a:lnTo>
                    <a:lnTo>
                      <a:pt x="6504" y="21087"/>
                    </a:lnTo>
                    <a:lnTo>
                      <a:pt x="6504" y="20247"/>
                    </a:lnTo>
                    <a:close/>
                    <a:moveTo>
                      <a:pt x="8003" y="20247"/>
                    </a:moveTo>
                    <a:lnTo>
                      <a:pt x="8795" y="20247"/>
                    </a:lnTo>
                    <a:lnTo>
                      <a:pt x="8795" y="21087"/>
                    </a:lnTo>
                    <a:lnTo>
                      <a:pt x="8003" y="21087"/>
                    </a:lnTo>
                    <a:lnTo>
                      <a:pt x="8003" y="20247"/>
                    </a:lnTo>
                    <a:close/>
                    <a:moveTo>
                      <a:pt x="9461" y="20247"/>
                    </a:moveTo>
                    <a:lnTo>
                      <a:pt x="10261" y="20247"/>
                    </a:lnTo>
                    <a:lnTo>
                      <a:pt x="10261" y="21087"/>
                    </a:lnTo>
                    <a:lnTo>
                      <a:pt x="9461" y="21087"/>
                    </a:lnTo>
                    <a:lnTo>
                      <a:pt x="9461" y="20247"/>
                    </a:lnTo>
                    <a:close/>
                    <a:moveTo>
                      <a:pt x="10960" y="20247"/>
                    </a:moveTo>
                    <a:lnTo>
                      <a:pt x="11760" y="20247"/>
                    </a:lnTo>
                    <a:lnTo>
                      <a:pt x="11760" y="21087"/>
                    </a:lnTo>
                    <a:lnTo>
                      <a:pt x="10960" y="21087"/>
                    </a:lnTo>
                    <a:lnTo>
                      <a:pt x="10960" y="20247"/>
                    </a:lnTo>
                    <a:close/>
                  </a:path>
                </a:pathLst>
              </a:custGeom>
              <a:solidFill>
                <a:srgbClr val="0A67D4">
                  <a:lumMod val="60000"/>
                  <a:lumOff val="40000"/>
                </a:srgbClr>
              </a:solidFill>
              <a:ln w="12700" cap="flat">
                <a:noFill/>
                <a:miter lim="400000"/>
              </a:ln>
              <a:effectLst/>
            </p:spPr>
            <p:txBody>
              <a:bodyPr wrap="square" lIns="0" tIns="0" rIns="0" bIns="0"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sp>
            <p:nvSpPr>
              <p:cNvPr id="19" name="Shape 63500">
                <a:extLst>
                  <a:ext uri="{FF2B5EF4-FFF2-40B4-BE49-F238E27FC236}">
                    <a16:creationId xmlns:a16="http://schemas.microsoft.com/office/drawing/2014/main" id="{314420C8-C95C-E3E4-D039-BE0116660032}"/>
                  </a:ext>
                </a:extLst>
              </p:cNvPr>
              <p:cNvSpPr/>
              <p:nvPr/>
            </p:nvSpPr>
            <p:spPr>
              <a:xfrm>
                <a:off x="1462720" y="0"/>
                <a:ext cx="764767" cy="1120480"/>
              </a:xfrm>
              <a:custGeom>
                <a:avLst/>
                <a:gdLst/>
                <a:ahLst/>
                <a:cxnLst>
                  <a:cxn ang="0">
                    <a:pos x="wd2" y="hd2"/>
                  </a:cxn>
                  <a:cxn ang="5400000">
                    <a:pos x="wd2" y="hd2"/>
                  </a:cxn>
                  <a:cxn ang="10800000">
                    <a:pos x="wd2" y="hd2"/>
                  </a:cxn>
                  <a:cxn ang="16200000">
                    <a:pos x="wd2" y="hd2"/>
                  </a:cxn>
                </a:cxnLst>
                <a:rect l="0" t="0" r="r" b="b"/>
                <a:pathLst>
                  <a:path w="21600" h="21600" extrusionOk="0">
                    <a:moveTo>
                      <a:pt x="10903" y="0"/>
                    </a:moveTo>
                    <a:lnTo>
                      <a:pt x="10903" y="21600"/>
                    </a:lnTo>
                    <a:lnTo>
                      <a:pt x="13938" y="21600"/>
                    </a:lnTo>
                    <a:lnTo>
                      <a:pt x="13938" y="0"/>
                    </a:lnTo>
                    <a:lnTo>
                      <a:pt x="10903" y="0"/>
                    </a:lnTo>
                    <a:close/>
                    <a:moveTo>
                      <a:pt x="6882" y="3632"/>
                    </a:moveTo>
                    <a:lnTo>
                      <a:pt x="0" y="7294"/>
                    </a:lnTo>
                    <a:cubicBezTo>
                      <a:pt x="0" y="9002"/>
                      <a:pt x="0" y="10711"/>
                      <a:pt x="0" y="12420"/>
                    </a:cubicBezTo>
                    <a:cubicBezTo>
                      <a:pt x="0" y="15481"/>
                      <a:pt x="0" y="18539"/>
                      <a:pt x="0" y="21600"/>
                    </a:cubicBezTo>
                    <a:lnTo>
                      <a:pt x="5408" y="21600"/>
                    </a:lnTo>
                    <a:lnTo>
                      <a:pt x="5408" y="9690"/>
                    </a:lnTo>
                    <a:lnTo>
                      <a:pt x="6882" y="9690"/>
                    </a:lnTo>
                    <a:lnTo>
                      <a:pt x="6882" y="3632"/>
                    </a:lnTo>
                    <a:close/>
                    <a:moveTo>
                      <a:pt x="4118" y="5933"/>
                    </a:moveTo>
                    <a:lnTo>
                      <a:pt x="5451" y="5933"/>
                    </a:lnTo>
                    <a:lnTo>
                      <a:pt x="5451" y="6850"/>
                    </a:lnTo>
                    <a:lnTo>
                      <a:pt x="4118" y="6850"/>
                    </a:lnTo>
                    <a:lnTo>
                      <a:pt x="4118" y="5933"/>
                    </a:lnTo>
                    <a:close/>
                    <a:moveTo>
                      <a:pt x="1431" y="7671"/>
                    </a:moveTo>
                    <a:lnTo>
                      <a:pt x="2775" y="7671"/>
                    </a:lnTo>
                    <a:lnTo>
                      <a:pt x="2775" y="8581"/>
                    </a:lnTo>
                    <a:lnTo>
                      <a:pt x="1431" y="8581"/>
                    </a:lnTo>
                    <a:lnTo>
                      <a:pt x="1431" y="7671"/>
                    </a:lnTo>
                    <a:close/>
                    <a:moveTo>
                      <a:pt x="4118" y="7671"/>
                    </a:moveTo>
                    <a:lnTo>
                      <a:pt x="5451" y="7671"/>
                    </a:lnTo>
                    <a:lnTo>
                      <a:pt x="5451" y="8581"/>
                    </a:lnTo>
                    <a:lnTo>
                      <a:pt x="4118" y="8581"/>
                    </a:lnTo>
                    <a:lnTo>
                      <a:pt x="4118" y="7671"/>
                    </a:lnTo>
                    <a:close/>
                    <a:moveTo>
                      <a:pt x="5907" y="10016"/>
                    </a:moveTo>
                    <a:lnTo>
                      <a:pt x="5907" y="15741"/>
                    </a:lnTo>
                    <a:lnTo>
                      <a:pt x="5907" y="15875"/>
                    </a:lnTo>
                    <a:lnTo>
                      <a:pt x="5907" y="21600"/>
                    </a:lnTo>
                    <a:lnTo>
                      <a:pt x="10415" y="21600"/>
                    </a:lnTo>
                    <a:lnTo>
                      <a:pt x="10415" y="15875"/>
                    </a:lnTo>
                    <a:lnTo>
                      <a:pt x="10415" y="15741"/>
                    </a:lnTo>
                    <a:lnTo>
                      <a:pt x="10415" y="10016"/>
                    </a:lnTo>
                    <a:lnTo>
                      <a:pt x="5907" y="10016"/>
                    </a:lnTo>
                    <a:close/>
                    <a:moveTo>
                      <a:pt x="6665" y="10452"/>
                    </a:moveTo>
                    <a:lnTo>
                      <a:pt x="7695" y="10452"/>
                    </a:lnTo>
                    <a:lnTo>
                      <a:pt x="7695" y="11155"/>
                    </a:lnTo>
                    <a:lnTo>
                      <a:pt x="6665" y="11155"/>
                    </a:lnTo>
                    <a:lnTo>
                      <a:pt x="6665" y="10452"/>
                    </a:lnTo>
                    <a:close/>
                    <a:moveTo>
                      <a:pt x="8594" y="10452"/>
                    </a:moveTo>
                    <a:lnTo>
                      <a:pt x="9613" y="10452"/>
                    </a:lnTo>
                    <a:lnTo>
                      <a:pt x="9613" y="11155"/>
                    </a:lnTo>
                    <a:lnTo>
                      <a:pt x="8594" y="11155"/>
                    </a:lnTo>
                    <a:lnTo>
                      <a:pt x="8594" y="10452"/>
                    </a:lnTo>
                    <a:close/>
                    <a:moveTo>
                      <a:pt x="14425" y="11333"/>
                    </a:moveTo>
                    <a:lnTo>
                      <a:pt x="14425" y="16407"/>
                    </a:lnTo>
                    <a:lnTo>
                      <a:pt x="14425" y="16533"/>
                    </a:lnTo>
                    <a:lnTo>
                      <a:pt x="14425" y="21600"/>
                    </a:lnTo>
                    <a:lnTo>
                      <a:pt x="17601" y="21600"/>
                    </a:lnTo>
                    <a:lnTo>
                      <a:pt x="18424" y="21600"/>
                    </a:lnTo>
                    <a:lnTo>
                      <a:pt x="21600" y="21600"/>
                    </a:lnTo>
                    <a:lnTo>
                      <a:pt x="21600" y="16533"/>
                    </a:lnTo>
                    <a:lnTo>
                      <a:pt x="21600" y="16407"/>
                    </a:lnTo>
                    <a:lnTo>
                      <a:pt x="21600" y="11333"/>
                    </a:lnTo>
                    <a:lnTo>
                      <a:pt x="18424" y="11333"/>
                    </a:lnTo>
                    <a:lnTo>
                      <a:pt x="17601" y="11333"/>
                    </a:lnTo>
                    <a:lnTo>
                      <a:pt x="14425" y="11333"/>
                    </a:lnTo>
                    <a:close/>
                    <a:moveTo>
                      <a:pt x="15097" y="11725"/>
                    </a:moveTo>
                    <a:lnTo>
                      <a:pt x="16008" y="11725"/>
                    </a:lnTo>
                    <a:lnTo>
                      <a:pt x="16008" y="12346"/>
                    </a:lnTo>
                    <a:lnTo>
                      <a:pt x="15097" y="12346"/>
                    </a:lnTo>
                    <a:lnTo>
                      <a:pt x="15097" y="11725"/>
                    </a:lnTo>
                    <a:close/>
                    <a:moveTo>
                      <a:pt x="16810" y="11725"/>
                    </a:moveTo>
                    <a:lnTo>
                      <a:pt x="17601" y="11725"/>
                    </a:lnTo>
                    <a:lnTo>
                      <a:pt x="17601" y="12346"/>
                    </a:lnTo>
                    <a:lnTo>
                      <a:pt x="16810" y="12346"/>
                    </a:lnTo>
                    <a:lnTo>
                      <a:pt x="16810" y="11725"/>
                    </a:lnTo>
                    <a:close/>
                    <a:moveTo>
                      <a:pt x="18424" y="11725"/>
                    </a:moveTo>
                    <a:lnTo>
                      <a:pt x="19183" y="11725"/>
                    </a:lnTo>
                    <a:lnTo>
                      <a:pt x="19183" y="12346"/>
                    </a:lnTo>
                    <a:lnTo>
                      <a:pt x="18424" y="12346"/>
                    </a:lnTo>
                    <a:lnTo>
                      <a:pt x="18424" y="11725"/>
                    </a:lnTo>
                    <a:close/>
                    <a:moveTo>
                      <a:pt x="19985" y="11725"/>
                    </a:moveTo>
                    <a:lnTo>
                      <a:pt x="20885" y="11725"/>
                    </a:lnTo>
                    <a:lnTo>
                      <a:pt x="20885" y="12346"/>
                    </a:lnTo>
                    <a:lnTo>
                      <a:pt x="19985" y="12346"/>
                    </a:lnTo>
                    <a:lnTo>
                      <a:pt x="19985" y="11725"/>
                    </a:lnTo>
                    <a:close/>
                    <a:moveTo>
                      <a:pt x="6665" y="11880"/>
                    </a:moveTo>
                    <a:lnTo>
                      <a:pt x="7695" y="11880"/>
                    </a:lnTo>
                    <a:lnTo>
                      <a:pt x="7695" y="12583"/>
                    </a:lnTo>
                    <a:lnTo>
                      <a:pt x="6665" y="12583"/>
                    </a:lnTo>
                    <a:lnTo>
                      <a:pt x="6665" y="11880"/>
                    </a:lnTo>
                    <a:close/>
                    <a:moveTo>
                      <a:pt x="8594" y="11880"/>
                    </a:moveTo>
                    <a:lnTo>
                      <a:pt x="9613" y="11880"/>
                    </a:lnTo>
                    <a:lnTo>
                      <a:pt x="9613" y="12583"/>
                    </a:lnTo>
                    <a:lnTo>
                      <a:pt x="8594" y="12583"/>
                    </a:lnTo>
                    <a:lnTo>
                      <a:pt x="8594" y="11880"/>
                    </a:lnTo>
                    <a:close/>
                    <a:moveTo>
                      <a:pt x="15097" y="12990"/>
                    </a:moveTo>
                    <a:lnTo>
                      <a:pt x="16008" y="12990"/>
                    </a:lnTo>
                    <a:lnTo>
                      <a:pt x="16008" y="13611"/>
                    </a:lnTo>
                    <a:lnTo>
                      <a:pt x="15097" y="13611"/>
                    </a:lnTo>
                    <a:lnTo>
                      <a:pt x="15097" y="12990"/>
                    </a:lnTo>
                    <a:close/>
                    <a:moveTo>
                      <a:pt x="16810" y="12990"/>
                    </a:moveTo>
                    <a:lnTo>
                      <a:pt x="17601" y="12990"/>
                    </a:lnTo>
                    <a:lnTo>
                      <a:pt x="17601" y="13611"/>
                    </a:lnTo>
                    <a:lnTo>
                      <a:pt x="16810" y="13611"/>
                    </a:lnTo>
                    <a:lnTo>
                      <a:pt x="16810" y="12990"/>
                    </a:lnTo>
                    <a:close/>
                    <a:moveTo>
                      <a:pt x="18424" y="12990"/>
                    </a:moveTo>
                    <a:lnTo>
                      <a:pt x="19183" y="12990"/>
                    </a:lnTo>
                    <a:lnTo>
                      <a:pt x="19183" y="13611"/>
                    </a:lnTo>
                    <a:lnTo>
                      <a:pt x="18424" y="13611"/>
                    </a:lnTo>
                    <a:lnTo>
                      <a:pt x="18424" y="12990"/>
                    </a:lnTo>
                    <a:close/>
                    <a:moveTo>
                      <a:pt x="19985" y="12990"/>
                    </a:moveTo>
                    <a:lnTo>
                      <a:pt x="20885" y="12990"/>
                    </a:lnTo>
                    <a:lnTo>
                      <a:pt x="20885" y="13611"/>
                    </a:lnTo>
                    <a:lnTo>
                      <a:pt x="19985" y="13611"/>
                    </a:lnTo>
                    <a:lnTo>
                      <a:pt x="19985" y="12990"/>
                    </a:lnTo>
                    <a:close/>
                    <a:moveTo>
                      <a:pt x="6665" y="13315"/>
                    </a:moveTo>
                    <a:lnTo>
                      <a:pt x="7695" y="13315"/>
                    </a:lnTo>
                    <a:lnTo>
                      <a:pt x="7695" y="14018"/>
                    </a:lnTo>
                    <a:lnTo>
                      <a:pt x="6665" y="14018"/>
                    </a:lnTo>
                    <a:lnTo>
                      <a:pt x="6665" y="13315"/>
                    </a:lnTo>
                    <a:close/>
                    <a:moveTo>
                      <a:pt x="8594" y="13315"/>
                    </a:moveTo>
                    <a:lnTo>
                      <a:pt x="9613" y="13315"/>
                    </a:lnTo>
                    <a:lnTo>
                      <a:pt x="9613" y="14018"/>
                    </a:lnTo>
                    <a:lnTo>
                      <a:pt x="8594" y="14018"/>
                    </a:lnTo>
                    <a:lnTo>
                      <a:pt x="8594" y="13315"/>
                    </a:lnTo>
                    <a:close/>
                    <a:moveTo>
                      <a:pt x="15097" y="14255"/>
                    </a:moveTo>
                    <a:lnTo>
                      <a:pt x="16008" y="14255"/>
                    </a:lnTo>
                    <a:lnTo>
                      <a:pt x="16008" y="14883"/>
                    </a:lnTo>
                    <a:lnTo>
                      <a:pt x="15097" y="14883"/>
                    </a:lnTo>
                    <a:lnTo>
                      <a:pt x="15097" y="14255"/>
                    </a:lnTo>
                    <a:close/>
                    <a:moveTo>
                      <a:pt x="16810" y="14255"/>
                    </a:moveTo>
                    <a:lnTo>
                      <a:pt x="17601" y="14255"/>
                    </a:lnTo>
                    <a:lnTo>
                      <a:pt x="17601" y="14883"/>
                    </a:lnTo>
                    <a:lnTo>
                      <a:pt x="16810" y="14883"/>
                    </a:lnTo>
                    <a:lnTo>
                      <a:pt x="16810" y="14255"/>
                    </a:lnTo>
                    <a:close/>
                    <a:moveTo>
                      <a:pt x="18424" y="14255"/>
                    </a:moveTo>
                    <a:lnTo>
                      <a:pt x="19183" y="14255"/>
                    </a:lnTo>
                    <a:lnTo>
                      <a:pt x="19183" y="14883"/>
                    </a:lnTo>
                    <a:lnTo>
                      <a:pt x="18424" y="14883"/>
                    </a:lnTo>
                    <a:lnTo>
                      <a:pt x="18424" y="14255"/>
                    </a:lnTo>
                    <a:close/>
                    <a:moveTo>
                      <a:pt x="19985" y="14255"/>
                    </a:moveTo>
                    <a:lnTo>
                      <a:pt x="20885" y="14255"/>
                    </a:lnTo>
                    <a:lnTo>
                      <a:pt x="20885" y="14883"/>
                    </a:lnTo>
                    <a:lnTo>
                      <a:pt x="19985" y="14883"/>
                    </a:lnTo>
                    <a:lnTo>
                      <a:pt x="19985" y="14255"/>
                    </a:lnTo>
                    <a:close/>
                    <a:moveTo>
                      <a:pt x="6665" y="14750"/>
                    </a:moveTo>
                    <a:lnTo>
                      <a:pt x="7695" y="14750"/>
                    </a:lnTo>
                    <a:lnTo>
                      <a:pt x="7695" y="15445"/>
                    </a:lnTo>
                    <a:lnTo>
                      <a:pt x="6665" y="15445"/>
                    </a:lnTo>
                    <a:lnTo>
                      <a:pt x="6665" y="14750"/>
                    </a:lnTo>
                    <a:close/>
                    <a:moveTo>
                      <a:pt x="8594" y="14750"/>
                    </a:moveTo>
                    <a:lnTo>
                      <a:pt x="9613" y="14750"/>
                    </a:lnTo>
                    <a:lnTo>
                      <a:pt x="9613" y="15445"/>
                    </a:lnTo>
                    <a:lnTo>
                      <a:pt x="8594" y="15445"/>
                    </a:lnTo>
                    <a:lnTo>
                      <a:pt x="8594" y="14750"/>
                    </a:lnTo>
                    <a:close/>
                    <a:moveTo>
                      <a:pt x="15097" y="15527"/>
                    </a:moveTo>
                    <a:lnTo>
                      <a:pt x="16008" y="15527"/>
                    </a:lnTo>
                    <a:lnTo>
                      <a:pt x="16008" y="16148"/>
                    </a:lnTo>
                    <a:lnTo>
                      <a:pt x="15097" y="16148"/>
                    </a:lnTo>
                    <a:lnTo>
                      <a:pt x="15097" y="15527"/>
                    </a:lnTo>
                    <a:close/>
                    <a:moveTo>
                      <a:pt x="16810" y="15527"/>
                    </a:moveTo>
                    <a:lnTo>
                      <a:pt x="17601" y="15527"/>
                    </a:lnTo>
                    <a:lnTo>
                      <a:pt x="17601" y="16148"/>
                    </a:lnTo>
                    <a:lnTo>
                      <a:pt x="16810" y="16148"/>
                    </a:lnTo>
                    <a:lnTo>
                      <a:pt x="16810" y="15527"/>
                    </a:lnTo>
                    <a:close/>
                    <a:moveTo>
                      <a:pt x="18424" y="15527"/>
                    </a:moveTo>
                    <a:lnTo>
                      <a:pt x="19183" y="15527"/>
                    </a:lnTo>
                    <a:lnTo>
                      <a:pt x="19183" y="16148"/>
                    </a:lnTo>
                    <a:lnTo>
                      <a:pt x="18424" y="16148"/>
                    </a:lnTo>
                    <a:lnTo>
                      <a:pt x="18424" y="15527"/>
                    </a:lnTo>
                    <a:close/>
                    <a:moveTo>
                      <a:pt x="19985" y="15527"/>
                    </a:moveTo>
                    <a:lnTo>
                      <a:pt x="20885" y="15527"/>
                    </a:lnTo>
                    <a:lnTo>
                      <a:pt x="20885" y="16148"/>
                    </a:lnTo>
                    <a:lnTo>
                      <a:pt x="19985" y="16148"/>
                    </a:lnTo>
                    <a:lnTo>
                      <a:pt x="19985" y="15527"/>
                    </a:lnTo>
                    <a:close/>
                    <a:moveTo>
                      <a:pt x="6665" y="16178"/>
                    </a:moveTo>
                    <a:lnTo>
                      <a:pt x="7695" y="16178"/>
                    </a:lnTo>
                    <a:lnTo>
                      <a:pt x="7695" y="16873"/>
                    </a:lnTo>
                    <a:lnTo>
                      <a:pt x="6665" y="16873"/>
                    </a:lnTo>
                    <a:lnTo>
                      <a:pt x="6665" y="16178"/>
                    </a:lnTo>
                    <a:close/>
                    <a:moveTo>
                      <a:pt x="8594" y="16178"/>
                    </a:moveTo>
                    <a:lnTo>
                      <a:pt x="9613" y="16178"/>
                    </a:lnTo>
                    <a:lnTo>
                      <a:pt x="9613" y="16873"/>
                    </a:lnTo>
                    <a:lnTo>
                      <a:pt x="8594" y="16873"/>
                    </a:lnTo>
                    <a:lnTo>
                      <a:pt x="8594" y="16178"/>
                    </a:lnTo>
                    <a:close/>
                    <a:moveTo>
                      <a:pt x="15097" y="16792"/>
                    </a:moveTo>
                    <a:lnTo>
                      <a:pt x="16008" y="16792"/>
                    </a:lnTo>
                    <a:lnTo>
                      <a:pt x="16008" y="17413"/>
                    </a:lnTo>
                    <a:lnTo>
                      <a:pt x="15097" y="17413"/>
                    </a:lnTo>
                    <a:lnTo>
                      <a:pt x="15097" y="16792"/>
                    </a:lnTo>
                    <a:close/>
                    <a:moveTo>
                      <a:pt x="16810" y="16792"/>
                    </a:moveTo>
                    <a:lnTo>
                      <a:pt x="17601" y="16792"/>
                    </a:lnTo>
                    <a:lnTo>
                      <a:pt x="17601" y="17413"/>
                    </a:lnTo>
                    <a:lnTo>
                      <a:pt x="16810" y="17413"/>
                    </a:lnTo>
                    <a:lnTo>
                      <a:pt x="16810" y="16792"/>
                    </a:lnTo>
                    <a:close/>
                    <a:moveTo>
                      <a:pt x="18424" y="16792"/>
                    </a:moveTo>
                    <a:lnTo>
                      <a:pt x="19183" y="16792"/>
                    </a:lnTo>
                    <a:lnTo>
                      <a:pt x="19183" y="17413"/>
                    </a:lnTo>
                    <a:lnTo>
                      <a:pt x="18424" y="17413"/>
                    </a:lnTo>
                    <a:lnTo>
                      <a:pt x="18424" y="16792"/>
                    </a:lnTo>
                    <a:close/>
                    <a:moveTo>
                      <a:pt x="19985" y="16792"/>
                    </a:moveTo>
                    <a:lnTo>
                      <a:pt x="20885" y="16792"/>
                    </a:lnTo>
                    <a:lnTo>
                      <a:pt x="20885" y="17413"/>
                    </a:lnTo>
                    <a:lnTo>
                      <a:pt x="19985" y="17413"/>
                    </a:lnTo>
                    <a:lnTo>
                      <a:pt x="19985" y="16792"/>
                    </a:lnTo>
                    <a:close/>
                    <a:moveTo>
                      <a:pt x="6665" y="17605"/>
                    </a:moveTo>
                    <a:lnTo>
                      <a:pt x="7695" y="17605"/>
                    </a:lnTo>
                    <a:lnTo>
                      <a:pt x="7695" y="18301"/>
                    </a:lnTo>
                    <a:lnTo>
                      <a:pt x="6665" y="18301"/>
                    </a:lnTo>
                    <a:lnTo>
                      <a:pt x="6665" y="17605"/>
                    </a:lnTo>
                    <a:close/>
                    <a:moveTo>
                      <a:pt x="8594" y="17605"/>
                    </a:moveTo>
                    <a:lnTo>
                      <a:pt x="9613" y="17605"/>
                    </a:lnTo>
                    <a:lnTo>
                      <a:pt x="9613" y="18301"/>
                    </a:lnTo>
                    <a:lnTo>
                      <a:pt x="8594" y="18301"/>
                    </a:lnTo>
                    <a:lnTo>
                      <a:pt x="8594" y="17605"/>
                    </a:lnTo>
                    <a:close/>
                    <a:moveTo>
                      <a:pt x="15097" y="18064"/>
                    </a:moveTo>
                    <a:lnTo>
                      <a:pt x="16008" y="18064"/>
                    </a:lnTo>
                    <a:lnTo>
                      <a:pt x="16008" y="18678"/>
                    </a:lnTo>
                    <a:lnTo>
                      <a:pt x="15097" y="18678"/>
                    </a:lnTo>
                    <a:lnTo>
                      <a:pt x="15097" y="18064"/>
                    </a:lnTo>
                    <a:close/>
                    <a:moveTo>
                      <a:pt x="16810" y="18064"/>
                    </a:moveTo>
                    <a:lnTo>
                      <a:pt x="17601" y="18064"/>
                    </a:lnTo>
                    <a:lnTo>
                      <a:pt x="17601" y="18678"/>
                    </a:lnTo>
                    <a:lnTo>
                      <a:pt x="16810" y="18678"/>
                    </a:lnTo>
                    <a:lnTo>
                      <a:pt x="16810" y="18064"/>
                    </a:lnTo>
                    <a:close/>
                    <a:moveTo>
                      <a:pt x="18424" y="18064"/>
                    </a:moveTo>
                    <a:lnTo>
                      <a:pt x="19183" y="18064"/>
                    </a:lnTo>
                    <a:lnTo>
                      <a:pt x="19183" y="18678"/>
                    </a:lnTo>
                    <a:lnTo>
                      <a:pt x="18424" y="18678"/>
                    </a:lnTo>
                    <a:lnTo>
                      <a:pt x="18424" y="18064"/>
                    </a:lnTo>
                    <a:close/>
                    <a:moveTo>
                      <a:pt x="19985" y="18064"/>
                    </a:moveTo>
                    <a:lnTo>
                      <a:pt x="20885" y="18064"/>
                    </a:lnTo>
                    <a:lnTo>
                      <a:pt x="20885" y="18678"/>
                    </a:lnTo>
                    <a:lnTo>
                      <a:pt x="19985" y="18678"/>
                    </a:lnTo>
                    <a:lnTo>
                      <a:pt x="19985" y="18064"/>
                    </a:lnTo>
                    <a:close/>
                    <a:moveTo>
                      <a:pt x="6665" y="19033"/>
                    </a:moveTo>
                    <a:lnTo>
                      <a:pt x="7695" y="19033"/>
                    </a:lnTo>
                    <a:lnTo>
                      <a:pt x="7695" y="19736"/>
                    </a:lnTo>
                    <a:lnTo>
                      <a:pt x="6665" y="19736"/>
                    </a:lnTo>
                    <a:lnTo>
                      <a:pt x="6665" y="19033"/>
                    </a:lnTo>
                    <a:close/>
                    <a:moveTo>
                      <a:pt x="8594" y="19033"/>
                    </a:moveTo>
                    <a:lnTo>
                      <a:pt x="9613" y="19033"/>
                    </a:lnTo>
                    <a:lnTo>
                      <a:pt x="9613" y="19736"/>
                    </a:lnTo>
                    <a:lnTo>
                      <a:pt x="8594" y="19736"/>
                    </a:lnTo>
                    <a:lnTo>
                      <a:pt x="8594" y="19033"/>
                    </a:lnTo>
                    <a:close/>
                    <a:moveTo>
                      <a:pt x="15097" y="19329"/>
                    </a:moveTo>
                    <a:lnTo>
                      <a:pt x="16008" y="19329"/>
                    </a:lnTo>
                    <a:lnTo>
                      <a:pt x="16008" y="19950"/>
                    </a:lnTo>
                    <a:lnTo>
                      <a:pt x="15097" y="19950"/>
                    </a:lnTo>
                    <a:lnTo>
                      <a:pt x="15097" y="19329"/>
                    </a:lnTo>
                    <a:close/>
                    <a:moveTo>
                      <a:pt x="16810" y="19329"/>
                    </a:moveTo>
                    <a:lnTo>
                      <a:pt x="17601" y="19329"/>
                    </a:lnTo>
                    <a:lnTo>
                      <a:pt x="17601" y="19950"/>
                    </a:lnTo>
                    <a:lnTo>
                      <a:pt x="16810" y="19950"/>
                    </a:lnTo>
                    <a:lnTo>
                      <a:pt x="16810" y="19329"/>
                    </a:lnTo>
                    <a:close/>
                    <a:moveTo>
                      <a:pt x="18424" y="19329"/>
                    </a:moveTo>
                    <a:lnTo>
                      <a:pt x="19183" y="19329"/>
                    </a:lnTo>
                    <a:lnTo>
                      <a:pt x="19183" y="19950"/>
                    </a:lnTo>
                    <a:lnTo>
                      <a:pt x="18424" y="19950"/>
                    </a:lnTo>
                    <a:lnTo>
                      <a:pt x="18424" y="19329"/>
                    </a:lnTo>
                    <a:close/>
                    <a:moveTo>
                      <a:pt x="19985" y="19329"/>
                    </a:moveTo>
                    <a:lnTo>
                      <a:pt x="20885" y="19329"/>
                    </a:lnTo>
                    <a:lnTo>
                      <a:pt x="20885" y="19950"/>
                    </a:lnTo>
                    <a:lnTo>
                      <a:pt x="19985" y="19950"/>
                    </a:lnTo>
                    <a:lnTo>
                      <a:pt x="19985" y="19329"/>
                    </a:lnTo>
                    <a:close/>
                    <a:moveTo>
                      <a:pt x="6665" y="20468"/>
                    </a:moveTo>
                    <a:lnTo>
                      <a:pt x="7695" y="20468"/>
                    </a:lnTo>
                    <a:lnTo>
                      <a:pt x="7695" y="21171"/>
                    </a:lnTo>
                    <a:lnTo>
                      <a:pt x="6665" y="21171"/>
                    </a:lnTo>
                    <a:lnTo>
                      <a:pt x="6665" y="20468"/>
                    </a:lnTo>
                    <a:close/>
                    <a:moveTo>
                      <a:pt x="8594" y="20468"/>
                    </a:moveTo>
                    <a:lnTo>
                      <a:pt x="9613" y="20468"/>
                    </a:lnTo>
                    <a:lnTo>
                      <a:pt x="9613" y="21171"/>
                    </a:lnTo>
                    <a:lnTo>
                      <a:pt x="8594" y="21171"/>
                    </a:lnTo>
                    <a:lnTo>
                      <a:pt x="8594" y="20468"/>
                    </a:lnTo>
                    <a:close/>
                    <a:moveTo>
                      <a:pt x="15097" y="20594"/>
                    </a:moveTo>
                    <a:lnTo>
                      <a:pt x="16008" y="20594"/>
                    </a:lnTo>
                    <a:lnTo>
                      <a:pt x="16008" y="21215"/>
                    </a:lnTo>
                    <a:lnTo>
                      <a:pt x="15097" y="21215"/>
                    </a:lnTo>
                    <a:lnTo>
                      <a:pt x="15097" y="20594"/>
                    </a:lnTo>
                    <a:close/>
                    <a:moveTo>
                      <a:pt x="16810" y="20594"/>
                    </a:moveTo>
                    <a:lnTo>
                      <a:pt x="17601" y="20594"/>
                    </a:lnTo>
                    <a:lnTo>
                      <a:pt x="17601" y="21215"/>
                    </a:lnTo>
                    <a:lnTo>
                      <a:pt x="16810" y="21215"/>
                    </a:lnTo>
                    <a:lnTo>
                      <a:pt x="16810" y="20594"/>
                    </a:lnTo>
                    <a:close/>
                    <a:moveTo>
                      <a:pt x="18424" y="20594"/>
                    </a:moveTo>
                    <a:lnTo>
                      <a:pt x="19183" y="20594"/>
                    </a:lnTo>
                    <a:lnTo>
                      <a:pt x="19183" y="21215"/>
                    </a:lnTo>
                    <a:lnTo>
                      <a:pt x="18424" y="21215"/>
                    </a:lnTo>
                    <a:lnTo>
                      <a:pt x="18424" y="20594"/>
                    </a:lnTo>
                    <a:close/>
                    <a:moveTo>
                      <a:pt x="19985" y="20594"/>
                    </a:moveTo>
                    <a:lnTo>
                      <a:pt x="20885" y="20594"/>
                    </a:lnTo>
                    <a:lnTo>
                      <a:pt x="20885" y="21215"/>
                    </a:lnTo>
                    <a:lnTo>
                      <a:pt x="19985" y="21215"/>
                    </a:lnTo>
                    <a:lnTo>
                      <a:pt x="19985" y="20594"/>
                    </a:lnTo>
                    <a:close/>
                  </a:path>
                </a:pathLst>
              </a:custGeom>
              <a:solidFill>
                <a:srgbClr val="1BB1EC"/>
              </a:solidFill>
              <a:ln w="12700" cap="flat">
                <a:noFill/>
                <a:miter lim="400000"/>
              </a:ln>
              <a:effectLst/>
            </p:spPr>
            <p:txBody>
              <a:bodyPr wrap="square" lIns="0" tIns="0" rIns="0" bIns="0"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sp>
            <p:nvSpPr>
              <p:cNvPr id="20" name="Shape 63501">
                <a:extLst>
                  <a:ext uri="{FF2B5EF4-FFF2-40B4-BE49-F238E27FC236}">
                    <a16:creationId xmlns:a16="http://schemas.microsoft.com/office/drawing/2014/main" id="{2A44A115-E231-C076-E2CD-E6FB9C549D38}"/>
                  </a:ext>
                </a:extLst>
              </p:cNvPr>
              <p:cNvSpPr/>
              <p:nvPr/>
            </p:nvSpPr>
            <p:spPr>
              <a:xfrm rot="1800000">
                <a:off x="2612165" y="649551"/>
                <a:ext cx="629695" cy="788174"/>
              </a:xfrm>
              <a:custGeom>
                <a:avLst/>
                <a:gdLst/>
                <a:ahLst/>
                <a:cxnLst>
                  <a:cxn ang="0">
                    <a:pos x="wd2" y="hd2"/>
                  </a:cxn>
                  <a:cxn ang="5400000">
                    <a:pos x="wd2" y="hd2"/>
                  </a:cxn>
                  <a:cxn ang="10800000">
                    <a:pos x="wd2" y="hd2"/>
                  </a:cxn>
                  <a:cxn ang="16200000">
                    <a:pos x="wd2" y="hd2"/>
                  </a:cxn>
                </a:cxnLst>
                <a:rect l="0" t="0" r="r" b="b"/>
                <a:pathLst>
                  <a:path w="21600" h="21600" extrusionOk="0">
                    <a:moveTo>
                      <a:pt x="10543" y="0"/>
                    </a:moveTo>
                    <a:lnTo>
                      <a:pt x="10543" y="21600"/>
                    </a:lnTo>
                    <a:lnTo>
                      <a:pt x="14229" y="21600"/>
                    </a:lnTo>
                    <a:lnTo>
                      <a:pt x="14229" y="0"/>
                    </a:lnTo>
                    <a:lnTo>
                      <a:pt x="10543" y="0"/>
                    </a:lnTo>
                    <a:close/>
                    <a:moveTo>
                      <a:pt x="14821" y="4206"/>
                    </a:moveTo>
                    <a:lnTo>
                      <a:pt x="14821" y="10800"/>
                    </a:lnTo>
                    <a:lnTo>
                      <a:pt x="19665" y="10800"/>
                    </a:lnTo>
                    <a:lnTo>
                      <a:pt x="19665" y="4206"/>
                    </a:lnTo>
                    <a:lnTo>
                      <a:pt x="14821" y="4206"/>
                    </a:lnTo>
                    <a:close/>
                    <a:moveTo>
                      <a:pt x="0" y="4932"/>
                    </a:moveTo>
                    <a:lnTo>
                      <a:pt x="0" y="21600"/>
                    </a:lnTo>
                    <a:lnTo>
                      <a:pt x="4410" y="21600"/>
                    </a:lnTo>
                    <a:lnTo>
                      <a:pt x="5555" y="21600"/>
                    </a:lnTo>
                    <a:lnTo>
                      <a:pt x="9951" y="21600"/>
                    </a:lnTo>
                    <a:lnTo>
                      <a:pt x="9951" y="4932"/>
                    </a:lnTo>
                    <a:lnTo>
                      <a:pt x="5555" y="4932"/>
                    </a:lnTo>
                    <a:lnTo>
                      <a:pt x="4410" y="4932"/>
                    </a:lnTo>
                    <a:lnTo>
                      <a:pt x="0" y="4932"/>
                    </a:lnTo>
                    <a:close/>
                    <a:moveTo>
                      <a:pt x="948" y="5563"/>
                    </a:moveTo>
                    <a:lnTo>
                      <a:pt x="2198" y="5563"/>
                    </a:lnTo>
                    <a:lnTo>
                      <a:pt x="2198" y="6573"/>
                    </a:lnTo>
                    <a:lnTo>
                      <a:pt x="948" y="6573"/>
                    </a:lnTo>
                    <a:lnTo>
                      <a:pt x="948" y="5563"/>
                    </a:lnTo>
                    <a:close/>
                    <a:moveTo>
                      <a:pt x="3304" y="5563"/>
                    </a:moveTo>
                    <a:lnTo>
                      <a:pt x="4410" y="5563"/>
                    </a:lnTo>
                    <a:lnTo>
                      <a:pt x="4410" y="6573"/>
                    </a:lnTo>
                    <a:lnTo>
                      <a:pt x="3304" y="6573"/>
                    </a:lnTo>
                    <a:lnTo>
                      <a:pt x="3304" y="5563"/>
                    </a:lnTo>
                    <a:close/>
                    <a:moveTo>
                      <a:pt x="5555" y="5563"/>
                    </a:moveTo>
                    <a:lnTo>
                      <a:pt x="6608" y="5563"/>
                    </a:lnTo>
                    <a:lnTo>
                      <a:pt x="6608" y="6573"/>
                    </a:lnTo>
                    <a:lnTo>
                      <a:pt x="5555" y="6573"/>
                    </a:lnTo>
                    <a:lnTo>
                      <a:pt x="5555" y="5563"/>
                    </a:lnTo>
                    <a:close/>
                    <a:moveTo>
                      <a:pt x="7713" y="5563"/>
                    </a:moveTo>
                    <a:lnTo>
                      <a:pt x="8977" y="5563"/>
                    </a:lnTo>
                    <a:lnTo>
                      <a:pt x="8977" y="6573"/>
                    </a:lnTo>
                    <a:lnTo>
                      <a:pt x="7713" y="6573"/>
                    </a:lnTo>
                    <a:lnTo>
                      <a:pt x="7713" y="5563"/>
                    </a:lnTo>
                    <a:close/>
                    <a:moveTo>
                      <a:pt x="948" y="7614"/>
                    </a:moveTo>
                    <a:lnTo>
                      <a:pt x="2198" y="7614"/>
                    </a:lnTo>
                    <a:lnTo>
                      <a:pt x="2198" y="8623"/>
                    </a:lnTo>
                    <a:lnTo>
                      <a:pt x="948" y="8623"/>
                    </a:lnTo>
                    <a:lnTo>
                      <a:pt x="948" y="7614"/>
                    </a:lnTo>
                    <a:close/>
                    <a:moveTo>
                      <a:pt x="3304" y="7614"/>
                    </a:moveTo>
                    <a:lnTo>
                      <a:pt x="4410" y="7614"/>
                    </a:lnTo>
                    <a:lnTo>
                      <a:pt x="4410" y="8623"/>
                    </a:lnTo>
                    <a:lnTo>
                      <a:pt x="3304" y="8623"/>
                    </a:lnTo>
                    <a:lnTo>
                      <a:pt x="3304" y="7614"/>
                    </a:lnTo>
                    <a:close/>
                    <a:moveTo>
                      <a:pt x="5555" y="7614"/>
                    </a:moveTo>
                    <a:lnTo>
                      <a:pt x="6608" y="7614"/>
                    </a:lnTo>
                    <a:lnTo>
                      <a:pt x="6608" y="8623"/>
                    </a:lnTo>
                    <a:lnTo>
                      <a:pt x="5555" y="8623"/>
                    </a:lnTo>
                    <a:lnTo>
                      <a:pt x="5555" y="7614"/>
                    </a:lnTo>
                    <a:close/>
                    <a:moveTo>
                      <a:pt x="7713" y="7614"/>
                    </a:moveTo>
                    <a:lnTo>
                      <a:pt x="8977" y="7614"/>
                    </a:lnTo>
                    <a:lnTo>
                      <a:pt x="8977" y="8623"/>
                    </a:lnTo>
                    <a:lnTo>
                      <a:pt x="7713" y="8623"/>
                    </a:lnTo>
                    <a:lnTo>
                      <a:pt x="7713" y="7614"/>
                    </a:lnTo>
                    <a:close/>
                    <a:moveTo>
                      <a:pt x="14821" y="11263"/>
                    </a:moveTo>
                    <a:lnTo>
                      <a:pt x="14821" y="21600"/>
                    </a:lnTo>
                    <a:lnTo>
                      <a:pt x="21600" y="21600"/>
                    </a:lnTo>
                    <a:lnTo>
                      <a:pt x="21600" y="11263"/>
                    </a:lnTo>
                    <a:lnTo>
                      <a:pt x="14821" y="11263"/>
                    </a:lnTo>
                    <a:close/>
                    <a:moveTo>
                      <a:pt x="16006" y="12125"/>
                    </a:moveTo>
                    <a:lnTo>
                      <a:pt x="17533" y="12125"/>
                    </a:lnTo>
                    <a:lnTo>
                      <a:pt x="17533" y="13345"/>
                    </a:lnTo>
                    <a:lnTo>
                      <a:pt x="16006" y="13345"/>
                    </a:lnTo>
                    <a:lnTo>
                      <a:pt x="16006" y="12125"/>
                    </a:lnTo>
                    <a:close/>
                    <a:moveTo>
                      <a:pt x="18875" y="12125"/>
                    </a:moveTo>
                    <a:lnTo>
                      <a:pt x="20402" y="12125"/>
                    </a:lnTo>
                    <a:lnTo>
                      <a:pt x="20402" y="13345"/>
                    </a:lnTo>
                    <a:lnTo>
                      <a:pt x="18875" y="13345"/>
                    </a:lnTo>
                    <a:lnTo>
                      <a:pt x="18875" y="12125"/>
                    </a:lnTo>
                    <a:close/>
                    <a:moveTo>
                      <a:pt x="16006" y="14617"/>
                    </a:moveTo>
                    <a:lnTo>
                      <a:pt x="17533" y="14617"/>
                    </a:lnTo>
                    <a:lnTo>
                      <a:pt x="17533" y="15848"/>
                    </a:lnTo>
                    <a:lnTo>
                      <a:pt x="16006" y="15848"/>
                    </a:lnTo>
                    <a:lnTo>
                      <a:pt x="16006" y="14617"/>
                    </a:lnTo>
                    <a:close/>
                    <a:moveTo>
                      <a:pt x="18875" y="14617"/>
                    </a:moveTo>
                    <a:lnTo>
                      <a:pt x="20402" y="14617"/>
                    </a:lnTo>
                    <a:lnTo>
                      <a:pt x="20402" y="15848"/>
                    </a:lnTo>
                    <a:lnTo>
                      <a:pt x="18875" y="15848"/>
                    </a:lnTo>
                    <a:lnTo>
                      <a:pt x="18875" y="14617"/>
                    </a:lnTo>
                    <a:close/>
                    <a:moveTo>
                      <a:pt x="16006" y="17120"/>
                    </a:moveTo>
                    <a:lnTo>
                      <a:pt x="17533" y="17120"/>
                    </a:lnTo>
                    <a:lnTo>
                      <a:pt x="17533" y="18351"/>
                    </a:lnTo>
                    <a:lnTo>
                      <a:pt x="16006" y="18351"/>
                    </a:lnTo>
                    <a:lnTo>
                      <a:pt x="16006" y="17120"/>
                    </a:lnTo>
                    <a:close/>
                    <a:moveTo>
                      <a:pt x="18875" y="17120"/>
                    </a:moveTo>
                    <a:lnTo>
                      <a:pt x="20402" y="17120"/>
                    </a:lnTo>
                    <a:lnTo>
                      <a:pt x="20402" y="18351"/>
                    </a:lnTo>
                    <a:lnTo>
                      <a:pt x="18875" y="18351"/>
                    </a:lnTo>
                    <a:lnTo>
                      <a:pt x="18875" y="17120"/>
                    </a:lnTo>
                    <a:close/>
                    <a:moveTo>
                      <a:pt x="16006" y="19623"/>
                    </a:moveTo>
                    <a:lnTo>
                      <a:pt x="17533" y="19623"/>
                    </a:lnTo>
                    <a:lnTo>
                      <a:pt x="17533" y="20843"/>
                    </a:lnTo>
                    <a:lnTo>
                      <a:pt x="16006" y="20843"/>
                    </a:lnTo>
                    <a:lnTo>
                      <a:pt x="16006" y="19623"/>
                    </a:lnTo>
                    <a:close/>
                    <a:moveTo>
                      <a:pt x="18875" y="19623"/>
                    </a:moveTo>
                    <a:lnTo>
                      <a:pt x="20402" y="19623"/>
                    </a:lnTo>
                    <a:lnTo>
                      <a:pt x="20402" y="20843"/>
                    </a:lnTo>
                    <a:lnTo>
                      <a:pt x="18875" y="20843"/>
                    </a:lnTo>
                    <a:lnTo>
                      <a:pt x="18875" y="19623"/>
                    </a:lnTo>
                    <a:close/>
                  </a:path>
                </a:pathLst>
              </a:custGeom>
              <a:solidFill>
                <a:srgbClr val="0A67D4"/>
              </a:solidFill>
              <a:ln w="12700" cap="flat">
                <a:noFill/>
                <a:miter lim="400000"/>
              </a:ln>
              <a:effectLst/>
            </p:spPr>
            <p:txBody>
              <a:bodyPr wrap="square" lIns="0" tIns="0" rIns="0" bIns="0"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pPr>
                <a:endParaRPr kumimoji="0" sz="1899" b="0" i="0" u="none" strike="noStrike" kern="0" cap="none" spc="0" normalizeH="0" baseline="0" noProof="0">
                  <a:ln>
                    <a:noFill/>
                  </a:ln>
                  <a:solidFill>
                    <a:srgbClr val="272727"/>
                  </a:solidFill>
                  <a:effectLst/>
                  <a:uLnTx/>
                  <a:uFillTx/>
                  <a:latin typeface="Lato Light" panose="020F0502020204030203" pitchFamily="34" charset="0"/>
                </a:endParaRPr>
              </a:p>
            </p:txBody>
          </p:sp>
        </p:grpSp>
        <p:grpSp>
          <p:nvGrpSpPr>
            <p:cNvPr id="15" name="Group 63505">
              <a:extLst>
                <a:ext uri="{FF2B5EF4-FFF2-40B4-BE49-F238E27FC236}">
                  <a16:creationId xmlns:a16="http://schemas.microsoft.com/office/drawing/2014/main" id="{12420168-2B91-316C-BCA7-AE99A794EAED}"/>
                </a:ext>
              </a:extLst>
            </p:cNvPr>
            <p:cNvGrpSpPr/>
            <p:nvPr/>
          </p:nvGrpSpPr>
          <p:grpSpPr>
            <a:xfrm>
              <a:off x="310187" y="1055901"/>
              <a:ext cx="3077510" cy="3072828"/>
              <a:chOff x="0" y="0"/>
              <a:chExt cx="3077508" cy="3072827"/>
            </a:xfrm>
          </p:grpSpPr>
          <p:sp>
            <p:nvSpPr>
              <p:cNvPr id="16" name="Shape 63503">
                <a:extLst>
                  <a:ext uri="{FF2B5EF4-FFF2-40B4-BE49-F238E27FC236}">
                    <a16:creationId xmlns:a16="http://schemas.microsoft.com/office/drawing/2014/main" id="{30F6F51E-F936-D969-0594-3A118465F087}"/>
                  </a:ext>
                </a:extLst>
              </p:cNvPr>
              <p:cNvSpPr/>
              <p:nvPr/>
            </p:nvSpPr>
            <p:spPr>
              <a:xfrm>
                <a:off x="0" y="0"/>
                <a:ext cx="3069807" cy="3072828"/>
              </a:xfrm>
              <a:prstGeom prst="ellipse">
                <a:avLst/>
              </a:prstGeom>
              <a:solidFill>
                <a:srgbClr val="0F51A9"/>
              </a:solidFill>
              <a:ln w="12700" cap="flat">
                <a:noFill/>
                <a:miter lim="400000"/>
              </a:ln>
              <a:effectLst/>
            </p:spPr>
            <p:txBody>
              <a:bodyPr wrap="square" lIns="20097" tIns="20097" rIns="20097" bIns="20097"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a:solidFill>
                      <a:srgbClr val="4C4C4C"/>
                    </a:solidFill>
                  </a:defRPr>
                </a:pPr>
                <a:endParaRPr kumimoji="0" sz="1899" b="0" i="0" u="none" strike="noStrike" kern="0" cap="none" spc="0" normalizeH="0" baseline="0" noProof="0">
                  <a:ln>
                    <a:noFill/>
                  </a:ln>
                  <a:solidFill>
                    <a:srgbClr val="4C4C4C"/>
                  </a:solidFill>
                  <a:effectLst/>
                  <a:uLnTx/>
                  <a:uFillTx/>
                  <a:latin typeface="Lato Light" panose="020F0502020204030203" pitchFamily="34" charset="0"/>
                </a:endParaRPr>
              </a:p>
            </p:txBody>
          </p:sp>
          <p:sp>
            <p:nvSpPr>
              <p:cNvPr id="17" name="Shape 63504">
                <a:extLst>
                  <a:ext uri="{FF2B5EF4-FFF2-40B4-BE49-F238E27FC236}">
                    <a16:creationId xmlns:a16="http://schemas.microsoft.com/office/drawing/2014/main" id="{903718B5-CDEE-55E0-C262-884A631D433B}"/>
                  </a:ext>
                </a:extLst>
              </p:cNvPr>
              <p:cNvSpPr/>
              <p:nvPr/>
            </p:nvSpPr>
            <p:spPr>
              <a:xfrm>
                <a:off x="609567" y="27707"/>
                <a:ext cx="2467942" cy="2872980"/>
              </a:xfrm>
              <a:custGeom>
                <a:avLst/>
                <a:gdLst/>
                <a:ahLst/>
                <a:cxnLst>
                  <a:cxn ang="0">
                    <a:pos x="wd2" y="hd2"/>
                  </a:cxn>
                  <a:cxn ang="5400000">
                    <a:pos x="wd2" y="hd2"/>
                  </a:cxn>
                  <a:cxn ang="10800000">
                    <a:pos x="wd2" y="hd2"/>
                  </a:cxn>
                  <a:cxn ang="16200000">
                    <a:pos x="wd2" y="hd2"/>
                  </a:cxn>
                </a:cxnLst>
                <a:rect l="0" t="0" r="r" b="b"/>
                <a:pathLst>
                  <a:path w="21553" h="21589" extrusionOk="0">
                    <a:moveTo>
                      <a:pt x="10732" y="10893"/>
                    </a:moveTo>
                    <a:cubicBezTo>
                      <a:pt x="10794" y="10887"/>
                      <a:pt x="10623" y="10842"/>
                      <a:pt x="10413" y="10800"/>
                    </a:cubicBezTo>
                    <a:cubicBezTo>
                      <a:pt x="10203" y="10757"/>
                      <a:pt x="9955" y="10718"/>
                      <a:pt x="9863" y="10724"/>
                    </a:cubicBezTo>
                    <a:cubicBezTo>
                      <a:pt x="9903" y="10753"/>
                      <a:pt x="9939" y="10786"/>
                      <a:pt x="9971" y="10821"/>
                    </a:cubicBezTo>
                    <a:cubicBezTo>
                      <a:pt x="10002" y="10857"/>
                      <a:pt x="10030" y="10895"/>
                      <a:pt x="10052" y="10935"/>
                    </a:cubicBezTo>
                    <a:cubicBezTo>
                      <a:pt x="9988" y="10970"/>
                      <a:pt x="9911" y="10964"/>
                      <a:pt x="9834" y="10953"/>
                    </a:cubicBezTo>
                    <a:cubicBezTo>
                      <a:pt x="9756" y="10942"/>
                      <a:pt x="9677" y="10927"/>
                      <a:pt x="9608" y="10943"/>
                    </a:cubicBezTo>
                    <a:cubicBezTo>
                      <a:pt x="9629" y="11075"/>
                      <a:pt x="9909" y="11050"/>
                      <a:pt x="10184" y="10998"/>
                    </a:cubicBezTo>
                    <a:cubicBezTo>
                      <a:pt x="10459" y="10946"/>
                      <a:pt x="10730" y="10868"/>
                      <a:pt x="10732" y="10893"/>
                    </a:cubicBezTo>
                    <a:cubicBezTo>
                      <a:pt x="10854" y="10881"/>
                      <a:pt x="10854" y="10880"/>
                      <a:pt x="10823" y="10883"/>
                    </a:cubicBezTo>
                    <a:cubicBezTo>
                      <a:pt x="10793" y="10885"/>
                      <a:pt x="10732" y="10891"/>
                      <a:pt x="10732" y="10893"/>
                    </a:cubicBezTo>
                    <a:close/>
                    <a:moveTo>
                      <a:pt x="9589" y="10652"/>
                    </a:moveTo>
                    <a:cubicBezTo>
                      <a:pt x="9462" y="10414"/>
                      <a:pt x="8791" y="10337"/>
                      <a:pt x="8541" y="10298"/>
                    </a:cubicBezTo>
                    <a:cubicBezTo>
                      <a:pt x="8428" y="10280"/>
                      <a:pt x="7349" y="10154"/>
                      <a:pt x="7560" y="10427"/>
                    </a:cubicBezTo>
                    <a:cubicBezTo>
                      <a:pt x="7658" y="10411"/>
                      <a:pt x="7790" y="10338"/>
                      <a:pt x="7920" y="10296"/>
                    </a:cubicBezTo>
                    <a:cubicBezTo>
                      <a:pt x="8049" y="10254"/>
                      <a:pt x="8176" y="10243"/>
                      <a:pt x="8263" y="10351"/>
                    </a:cubicBezTo>
                    <a:cubicBezTo>
                      <a:pt x="8337" y="10424"/>
                      <a:pt x="8468" y="10486"/>
                      <a:pt x="8609" y="10534"/>
                    </a:cubicBezTo>
                    <a:cubicBezTo>
                      <a:pt x="8749" y="10581"/>
                      <a:pt x="8897" y="10615"/>
                      <a:pt x="9005" y="10631"/>
                    </a:cubicBezTo>
                    <a:cubicBezTo>
                      <a:pt x="9023" y="10722"/>
                      <a:pt x="8834" y="10819"/>
                      <a:pt x="9145" y="10761"/>
                    </a:cubicBezTo>
                    <a:cubicBezTo>
                      <a:pt x="9291" y="10733"/>
                      <a:pt x="9439" y="10661"/>
                      <a:pt x="9589" y="10652"/>
                    </a:cubicBezTo>
                    <a:cubicBezTo>
                      <a:pt x="9559" y="10596"/>
                      <a:pt x="9558" y="10596"/>
                      <a:pt x="9564" y="10610"/>
                    </a:cubicBezTo>
                    <a:cubicBezTo>
                      <a:pt x="9571" y="10624"/>
                      <a:pt x="9586" y="10653"/>
                      <a:pt x="9589" y="10652"/>
                    </a:cubicBezTo>
                    <a:close/>
                    <a:moveTo>
                      <a:pt x="2547" y="9958"/>
                    </a:moveTo>
                    <a:cubicBezTo>
                      <a:pt x="2251" y="9850"/>
                      <a:pt x="2237" y="9503"/>
                      <a:pt x="2204" y="9169"/>
                    </a:cubicBezTo>
                    <a:cubicBezTo>
                      <a:pt x="2172" y="8836"/>
                      <a:pt x="2120" y="8517"/>
                      <a:pt x="1748" y="8466"/>
                    </a:cubicBezTo>
                    <a:cubicBezTo>
                      <a:pt x="1721" y="8534"/>
                      <a:pt x="1855" y="8719"/>
                      <a:pt x="1938" y="8879"/>
                    </a:cubicBezTo>
                    <a:cubicBezTo>
                      <a:pt x="2022" y="9040"/>
                      <a:pt x="2054" y="9177"/>
                      <a:pt x="1826" y="9149"/>
                    </a:cubicBezTo>
                    <a:cubicBezTo>
                      <a:pt x="1822" y="9195"/>
                      <a:pt x="1981" y="9435"/>
                      <a:pt x="2148" y="9664"/>
                    </a:cubicBezTo>
                    <a:cubicBezTo>
                      <a:pt x="2315" y="9893"/>
                      <a:pt x="2491" y="10111"/>
                      <a:pt x="2521" y="10115"/>
                    </a:cubicBezTo>
                    <a:cubicBezTo>
                      <a:pt x="2524" y="10095"/>
                      <a:pt x="2530" y="10056"/>
                      <a:pt x="2536" y="10021"/>
                    </a:cubicBezTo>
                    <a:cubicBezTo>
                      <a:pt x="2541" y="9986"/>
                      <a:pt x="2546" y="9957"/>
                      <a:pt x="2547" y="9958"/>
                    </a:cubicBezTo>
                    <a:cubicBezTo>
                      <a:pt x="2320" y="9876"/>
                      <a:pt x="2322" y="9882"/>
                      <a:pt x="2379" y="9906"/>
                    </a:cubicBezTo>
                    <a:cubicBezTo>
                      <a:pt x="2436" y="9930"/>
                      <a:pt x="2549" y="9971"/>
                      <a:pt x="2547" y="9958"/>
                    </a:cubicBezTo>
                    <a:close/>
                    <a:moveTo>
                      <a:pt x="16437" y="15664"/>
                    </a:moveTo>
                    <a:cubicBezTo>
                      <a:pt x="16749" y="15093"/>
                      <a:pt x="17913" y="14164"/>
                      <a:pt x="16621" y="13904"/>
                    </a:cubicBezTo>
                    <a:cubicBezTo>
                      <a:pt x="16377" y="13855"/>
                      <a:pt x="15948" y="13952"/>
                      <a:pt x="15701" y="14006"/>
                    </a:cubicBezTo>
                    <a:cubicBezTo>
                      <a:pt x="15649" y="13878"/>
                      <a:pt x="15477" y="13717"/>
                      <a:pt x="15316" y="13758"/>
                    </a:cubicBezTo>
                    <a:cubicBezTo>
                      <a:pt x="15137" y="13802"/>
                      <a:pt x="14979" y="13932"/>
                      <a:pt x="14804" y="13968"/>
                    </a:cubicBezTo>
                    <a:cubicBezTo>
                      <a:pt x="14766" y="13968"/>
                      <a:pt x="14708" y="13957"/>
                      <a:pt x="14652" y="13946"/>
                    </a:cubicBezTo>
                    <a:cubicBezTo>
                      <a:pt x="14596" y="13936"/>
                      <a:pt x="14542" y="13926"/>
                      <a:pt x="14515" y="13932"/>
                    </a:cubicBezTo>
                    <a:cubicBezTo>
                      <a:pt x="14477" y="13941"/>
                      <a:pt x="14451" y="13990"/>
                      <a:pt x="14423" y="14037"/>
                    </a:cubicBezTo>
                    <a:cubicBezTo>
                      <a:pt x="14396" y="14084"/>
                      <a:pt x="14368" y="14131"/>
                      <a:pt x="14325" y="14137"/>
                    </a:cubicBezTo>
                    <a:cubicBezTo>
                      <a:pt x="14341" y="14071"/>
                      <a:pt x="14332" y="13946"/>
                      <a:pt x="14348" y="13834"/>
                    </a:cubicBezTo>
                    <a:cubicBezTo>
                      <a:pt x="14365" y="13722"/>
                      <a:pt x="14406" y="13622"/>
                      <a:pt x="14524" y="13607"/>
                    </a:cubicBezTo>
                    <a:cubicBezTo>
                      <a:pt x="14498" y="13687"/>
                      <a:pt x="14528" y="13691"/>
                      <a:pt x="14567" y="13660"/>
                    </a:cubicBezTo>
                    <a:cubicBezTo>
                      <a:pt x="14605" y="13629"/>
                      <a:pt x="14654" y="13565"/>
                      <a:pt x="14665" y="13510"/>
                    </a:cubicBezTo>
                    <a:cubicBezTo>
                      <a:pt x="14638" y="13511"/>
                      <a:pt x="14614" y="13517"/>
                      <a:pt x="14592" y="13528"/>
                    </a:cubicBezTo>
                    <a:cubicBezTo>
                      <a:pt x="14569" y="13538"/>
                      <a:pt x="14552" y="13553"/>
                      <a:pt x="14536" y="13573"/>
                    </a:cubicBezTo>
                    <a:cubicBezTo>
                      <a:pt x="14538" y="13566"/>
                      <a:pt x="14556" y="13519"/>
                      <a:pt x="14577" y="13470"/>
                    </a:cubicBezTo>
                    <a:cubicBezTo>
                      <a:pt x="14597" y="13422"/>
                      <a:pt x="14619" y="13372"/>
                      <a:pt x="14628" y="13363"/>
                    </a:cubicBezTo>
                    <a:cubicBezTo>
                      <a:pt x="14608" y="13347"/>
                      <a:pt x="14589" y="13339"/>
                      <a:pt x="14568" y="13339"/>
                    </a:cubicBezTo>
                    <a:cubicBezTo>
                      <a:pt x="14548" y="13339"/>
                      <a:pt x="14527" y="13346"/>
                      <a:pt x="14506" y="13361"/>
                    </a:cubicBezTo>
                    <a:cubicBezTo>
                      <a:pt x="14579" y="12962"/>
                      <a:pt x="14234" y="12823"/>
                      <a:pt x="13838" y="12787"/>
                    </a:cubicBezTo>
                    <a:cubicBezTo>
                      <a:pt x="13443" y="12752"/>
                      <a:pt x="12996" y="12820"/>
                      <a:pt x="12865" y="12836"/>
                    </a:cubicBezTo>
                    <a:cubicBezTo>
                      <a:pt x="12865" y="12604"/>
                      <a:pt x="12777" y="12533"/>
                      <a:pt x="12643" y="12526"/>
                    </a:cubicBezTo>
                    <a:cubicBezTo>
                      <a:pt x="12510" y="12520"/>
                      <a:pt x="12330" y="12577"/>
                      <a:pt x="12145" y="12599"/>
                    </a:cubicBezTo>
                    <a:cubicBezTo>
                      <a:pt x="12174" y="12560"/>
                      <a:pt x="12239" y="12512"/>
                      <a:pt x="12295" y="12460"/>
                    </a:cubicBezTo>
                    <a:cubicBezTo>
                      <a:pt x="12352" y="12409"/>
                      <a:pt x="12399" y="12354"/>
                      <a:pt x="12391" y="12303"/>
                    </a:cubicBezTo>
                    <a:cubicBezTo>
                      <a:pt x="12352" y="12283"/>
                      <a:pt x="12312" y="12277"/>
                      <a:pt x="12271" y="12283"/>
                    </a:cubicBezTo>
                    <a:cubicBezTo>
                      <a:pt x="12231" y="12289"/>
                      <a:pt x="12191" y="12307"/>
                      <a:pt x="12150" y="12338"/>
                    </a:cubicBezTo>
                    <a:cubicBezTo>
                      <a:pt x="12126" y="12282"/>
                      <a:pt x="12134" y="12267"/>
                      <a:pt x="12146" y="12257"/>
                    </a:cubicBezTo>
                    <a:cubicBezTo>
                      <a:pt x="12158" y="12247"/>
                      <a:pt x="12174" y="12243"/>
                      <a:pt x="12166" y="12207"/>
                    </a:cubicBezTo>
                    <a:cubicBezTo>
                      <a:pt x="12059" y="12109"/>
                      <a:pt x="11831" y="12188"/>
                      <a:pt x="11593" y="12263"/>
                    </a:cubicBezTo>
                    <a:cubicBezTo>
                      <a:pt x="11355" y="12338"/>
                      <a:pt x="11107" y="12409"/>
                      <a:pt x="10960" y="12295"/>
                    </a:cubicBezTo>
                    <a:cubicBezTo>
                      <a:pt x="10968" y="12295"/>
                      <a:pt x="10897" y="12240"/>
                      <a:pt x="10809" y="12190"/>
                    </a:cubicBezTo>
                    <a:cubicBezTo>
                      <a:pt x="10720" y="12140"/>
                      <a:pt x="10612" y="12094"/>
                      <a:pt x="10545" y="12111"/>
                    </a:cubicBezTo>
                    <a:cubicBezTo>
                      <a:pt x="10565" y="12129"/>
                      <a:pt x="10586" y="12146"/>
                      <a:pt x="10607" y="12162"/>
                    </a:cubicBezTo>
                    <a:cubicBezTo>
                      <a:pt x="10628" y="12179"/>
                      <a:pt x="10650" y="12196"/>
                      <a:pt x="10671" y="12212"/>
                    </a:cubicBezTo>
                    <a:cubicBezTo>
                      <a:pt x="10535" y="12232"/>
                      <a:pt x="10439" y="12284"/>
                      <a:pt x="10386" y="12360"/>
                    </a:cubicBezTo>
                    <a:cubicBezTo>
                      <a:pt x="10333" y="12435"/>
                      <a:pt x="10323" y="12534"/>
                      <a:pt x="10360" y="12645"/>
                    </a:cubicBezTo>
                    <a:cubicBezTo>
                      <a:pt x="10309" y="12616"/>
                      <a:pt x="10238" y="12498"/>
                      <a:pt x="10208" y="12378"/>
                    </a:cubicBezTo>
                    <a:cubicBezTo>
                      <a:pt x="10177" y="12258"/>
                      <a:pt x="10189" y="12135"/>
                      <a:pt x="10304" y="12095"/>
                    </a:cubicBezTo>
                    <a:cubicBezTo>
                      <a:pt x="9852" y="12250"/>
                      <a:pt x="9681" y="12407"/>
                      <a:pt x="9418" y="12731"/>
                    </a:cubicBezTo>
                    <a:cubicBezTo>
                      <a:pt x="9086" y="13140"/>
                      <a:pt x="8962" y="12478"/>
                      <a:pt x="8477" y="12692"/>
                    </a:cubicBezTo>
                    <a:cubicBezTo>
                      <a:pt x="8046" y="12636"/>
                      <a:pt x="7814" y="12705"/>
                      <a:pt x="7820" y="12158"/>
                    </a:cubicBezTo>
                    <a:cubicBezTo>
                      <a:pt x="7826" y="11497"/>
                      <a:pt x="7293" y="11582"/>
                      <a:pt x="6670" y="11587"/>
                    </a:cubicBezTo>
                    <a:cubicBezTo>
                      <a:pt x="6742" y="11516"/>
                      <a:pt x="6788" y="11428"/>
                      <a:pt x="6813" y="11336"/>
                    </a:cubicBezTo>
                    <a:cubicBezTo>
                      <a:pt x="6839" y="11244"/>
                      <a:pt x="6843" y="11146"/>
                      <a:pt x="6830" y="11055"/>
                    </a:cubicBezTo>
                    <a:cubicBezTo>
                      <a:pt x="6978" y="11310"/>
                      <a:pt x="7096" y="10608"/>
                      <a:pt x="6986" y="10536"/>
                    </a:cubicBezTo>
                    <a:cubicBezTo>
                      <a:pt x="6751" y="10381"/>
                      <a:pt x="6418" y="10720"/>
                      <a:pt x="6331" y="10849"/>
                    </a:cubicBezTo>
                    <a:cubicBezTo>
                      <a:pt x="5970" y="11386"/>
                      <a:pt x="5512" y="11107"/>
                      <a:pt x="5128" y="10806"/>
                    </a:cubicBezTo>
                    <a:cubicBezTo>
                      <a:pt x="4843" y="10583"/>
                      <a:pt x="4839" y="10639"/>
                      <a:pt x="4906" y="10300"/>
                    </a:cubicBezTo>
                    <a:cubicBezTo>
                      <a:pt x="4960" y="10027"/>
                      <a:pt x="4835" y="9538"/>
                      <a:pt x="5114" y="9343"/>
                    </a:cubicBezTo>
                    <a:cubicBezTo>
                      <a:pt x="5306" y="9209"/>
                      <a:pt x="6207" y="8843"/>
                      <a:pt x="6207" y="9177"/>
                    </a:cubicBezTo>
                    <a:cubicBezTo>
                      <a:pt x="6294" y="9177"/>
                      <a:pt x="6378" y="9157"/>
                      <a:pt x="6459" y="9151"/>
                    </a:cubicBezTo>
                    <a:cubicBezTo>
                      <a:pt x="6541" y="9145"/>
                      <a:pt x="6619" y="9153"/>
                      <a:pt x="6695" y="9211"/>
                    </a:cubicBezTo>
                    <a:cubicBezTo>
                      <a:pt x="6696" y="9186"/>
                      <a:pt x="6663" y="9143"/>
                      <a:pt x="6625" y="9103"/>
                    </a:cubicBezTo>
                    <a:cubicBezTo>
                      <a:pt x="6586" y="9063"/>
                      <a:pt x="6543" y="9027"/>
                      <a:pt x="6523" y="9015"/>
                    </a:cubicBezTo>
                    <a:cubicBezTo>
                      <a:pt x="6777" y="8940"/>
                      <a:pt x="7070" y="8933"/>
                      <a:pt x="7328" y="8993"/>
                    </a:cubicBezTo>
                    <a:cubicBezTo>
                      <a:pt x="7645" y="9066"/>
                      <a:pt x="7805" y="9404"/>
                      <a:pt x="8000" y="9390"/>
                    </a:cubicBezTo>
                    <a:cubicBezTo>
                      <a:pt x="7966" y="9533"/>
                      <a:pt x="8038" y="9591"/>
                      <a:pt x="8119" y="9643"/>
                    </a:cubicBezTo>
                    <a:cubicBezTo>
                      <a:pt x="8200" y="9696"/>
                      <a:pt x="8289" y="9745"/>
                      <a:pt x="8289" y="9870"/>
                    </a:cubicBezTo>
                    <a:cubicBezTo>
                      <a:pt x="8623" y="9670"/>
                      <a:pt x="8102" y="9179"/>
                      <a:pt x="8193" y="8885"/>
                    </a:cubicBezTo>
                    <a:cubicBezTo>
                      <a:pt x="8259" y="8676"/>
                      <a:pt x="9028" y="8167"/>
                      <a:pt x="8854" y="8042"/>
                    </a:cubicBezTo>
                    <a:cubicBezTo>
                      <a:pt x="8892" y="8054"/>
                      <a:pt x="8929" y="8058"/>
                      <a:pt x="8965" y="8055"/>
                    </a:cubicBezTo>
                    <a:cubicBezTo>
                      <a:pt x="9001" y="8051"/>
                      <a:pt x="9036" y="8040"/>
                      <a:pt x="9070" y="8021"/>
                    </a:cubicBezTo>
                    <a:cubicBezTo>
                      <a:pt x="9041" y="8012"/>
                      <a:pt x="9012" y="8001"/>
                      <a:pt x="8985" y="7987"/>
                    </a:cubicBezTo>
                    <a:cubicBezTo>
                      <a:pt x="8958" y="7973"/>
                      <a:pt x="8933" y="7956"/>
                      <a:pt x="8910" y="7938"/>
                    </a:cubicBezTo>
                    <a:cubicBezTo>
                      <a:pt x="8928" y="7934"/>
                      <a:pt x="8946" y="7930"/>
                      <a:pt x="8965" y="7926"/>
                    </a:cubicBezTo>
                    <a:cubicBezTo>
                      <a:pt x="8983" y="7922"/>
                      <a:pt x="9001" y="7917"/>
                      <a:pt x="9019" y="7913"/>
                    </a:cubicBezTo>
                    <a:cubicBezTo>
                      <a:pt x="8981" y="7890"/>
                      <a:pt x="8946" y="7864"/>
                      <a:pt x="8914" y="7836"/>
                    </a:cubicBezTo>
                    <a:cubicBezTo>
                      <a:pt x="8881" y="7807"/>
                      <a:pt x="8852" y="7776"/>
                      <a:pt x="8826" y="7743"/>
                    </a:cubicBezTo>
                    <a:cubicBezTo>
                      <a:pt x="8859" y="7739"/>
                      <a:pt x="8839" y="7658"/>
                      <a:pt x="8843" y="7561"/>
                    </a:cubicBezTo>
                    <a:cubicBezTo>
                      <a:pt x="8847" y="7463"/>
                      <a:pt x="8876" y="7349"/>
                      <a:pt x="9007" y="7276"/>
                    </a:cubicBezTo>
                    <a:cubicBezTo>
                      <a:pt x="8991" y="7329"/>
                      <a:pt x="8977" y="7383"/>
                      <a:pt x="8965" y="7437"/>
                    </a:cubicBezTo>
                    <a:cubicBezTo>
                      <a:pt x="8952" y="7491"/>
                      <a:pt x="8941" y="7545"/>
                      <a:pt x="8932" y="7599"/>
                    </a:cubicBezTo>
                    <a:cubicBezTo>
                      <a:pt x="8968" y="7603"/>
                      <a:pt x="8992" y="7583"/>
                      <a:pt x="9007" y="7576"/>
                    </a:cubicBezTo>
                    <a:cubicBezTo>
                      <a:pt x="9022" y="7569"/>
                      <a:pt x="9029" y="7576"/>
                      <a:pt x="9029" y="7633"/>
                    </a:cubicBezTo>
                    <a:cubicBezTo>
                      <a:pt x="9122" y="7592"/>
                      <a:pt x="9134" y="7552"/>
                      <a:pt x="9122" y="7506"/>
                    </a:cubicBezTo>
                    <a:cubicBezTo>
                      <a:pt x="9110" y="7459"/>
                      <a:pt x="9075" y="7407"/>
                      <a:pt x="9072" y="7343"/>
                    </a:cubicBezTo>
                    <a:cubicBezTo>
                      <a:pt x="9156" y="7327"/>
                      <a:pt x="9360" y="7226"/>
                      <a:pt x="9369" y="7142"/>
                    </a:cubicBezTo>
                    <a:cubicBezTo>
                      <a:pt x="9382" y="7003"/>
                      <a:pt x="9532" y="6823"/>
                      <a:pt x="9871" y="6823"/>
                    </a:cubicBezTo>
                    <a:cubicBezTo>
                      <a:pt x="9713" y="6670"/>
                      <a:pt x="9750" y="6612"/>
                      <a:pt x="9827" y="6565"/>
                    </a:cubicBezTo>
                    <a:cubicBezTo>
                      <a:pt x="9904" y="6518"/>
                      <a:pt x="10021" y="6481"/>
                      <a:pt x="10022" y="6369"/>
                    </a:cubicBezTo>
                    <a:cubicBezTo>
                      <a:pt x="10027" y="6372"/>
                      <a:pt x="10108" y="6387"/>
                      <a:pt x="10169" y="6376"/>
                    </a:cubicBezTo>
                    <a:cubicBezTo>
                      <a:pt x="10230" y="6366"/>
                      <a:pt x="10269" y="6329"/>
                      <a:pt x="10190" y="6230"/>
                    </a:cubicBezTo>
                    <a:cubicBezTo>
                      <a:pt x="10254" y="6210"/>
                      <a:pt x="10288" y="6202"/>
                      <a:pt x="10308" y="6198"/>
                    </a:cubicBezTo>
                    <a:cubicBezTo>
                      <a:pt x="10327" y="6194"/>
                      <a:pt x="10332" y="6193"/>
                      <a:pt x="10339" y="6189"/>
                    </a:cubicBezTo>
                    <a:cubicBezTo>
                      <a:pt x="10341" y="6187"/>
                      <a:pt x="10371" y="6154"/>
                      <a:pt x="10412" y="6119"/>
                    </a:cubicBezTo>
                    <a:cubicBezTo>
                      <a:pt x="10453" y="6084"/>
                      <a:pt x="10504" y="6047"/>
                      <a:pt x="10549" y="6035"/>
                    </a:cubicBezTo>
                    <a:cubicBezTo>
                      <a:pt x="10619" y="6035"/>
                      <a:pt x="10520" y="6069"/>
                      <a:pt x="10479" y="6096"/>
                    </a:cubicBezTo>
                    <a:cubicBezTo>
                      <a:pt x="10438" y="6123"/>
                      <a:pt x="10455" y="6143"/>
                      <a:pt x="10756" y="6117"/>
                    </a:cubicBezTo>
                    <a:cubicBezTo>
                      <a:pt x="10771" y="6165"/>
                      <a:pt x="10059" y="6403"/>
                      <a:pt x="10543" y="6457"/>
                    </a:cubicBezTo>
                    <a:cubicBezTo>
                      <a:pt x="10768" y="6482"/>
                      <a:pt x="10787" y="6131"/>
                      <a:pt x="11052" y="6102"/>
                    </a:cubicBezTo>
                    <a:cubicBezTo>
                      <a:pt x="11006" y="6040"/>
                      <a:pt x="10958" y="6025"/>
                      <a:pt x="10898" y="6029"/>
                    </a:cubicBezTo>
                    <a:cubicBezTo>
                      <a:pt x="10839" y="6033"/>
                      <a:pt x="10767" y="6056"/>
                      <a:pt x="10672" y="6068"/>
                    </a:cubicBezTo>
                    <a:cubicBezTo>
                      <a:pt x="10663" y="6012"/>
                      <a:pt x="10626" y="5976"/>
                      <a:pt x="10579" y="5947"/>
                    </a:cubicBezTo>
                    <a:cubicBezTo>
                      <a:pt x="10533" y="5917"/>
                      <a:pt x="10476" y="5893"/>
                      <a:pt x="10427" y="5858"/>
                    </a:cubicBezTo>
                    <a:cubicBezTo>
                      <a:pt x="10458" y="5825"/>
                      <a:pt x="10472" y="5797"/>
                      <a:pt x="10470" y="5775"/>
                    </a:cubicBezTo>
                    <a:cubicBezTo>
                      <a:pt x="10467" y="5753"/>
                      <a:pt x="10448" y="5736"/>
                      <a:pt x="10413" y="5725"/>
                    </a:cubicBezTo>
                    <a:cubicBezTo>
                      <a:pt x="10392" y="5732"/>
                      <a:pt x="10359" y="5741"/>
                      <a:pt x="10330" y="5748"/>
                    </a:cubicBezTo>
                    <a:cubicBezTo>
                      <a:pt x="10301" y="5756"/>
                      <a:pt x="10277" y="5761"/>
                      <a:pt x="10275" y="5761"/>
                    </a:cubicBezTo>
                    <a:cubicBezTo>
                      <a:pt x="10270" y="5752"/>
                      <a:pt x="10264" y="5725"/>
                      <a:pt x="10261" y="5699"/>
                    </a:cubicBezTo>
                    <a:cubicBezTo>
                      <a:pt x="10257" y="5674"/>
                      <a:pt x="10257" y="5648"/>
                      <a:pt x="10263" y="5642"/>
                    </a:cubicBezTo>
                    <a:cubicBezTo>
                      <a:pt x="10385" y="5795"/>
                      <a:pt x="10602" y="5365"/>
                      <a:pt x="10301" y="5388"/>
                    </a:cubicBezTo>
                    <a:cubicBezTo>
                      <a:pt x="10010" y="5410"/>
                      <a:pt x="9829" y="5749"/>
                      <a:pt x="9652" y="5909"/>
                    </a:cubicBezTo>
                    <a:cubicBezTo>
                      <a:pt x="9734" y="5696"/>
                      <a:pt x="9979" y="5166"/>
                      <a:pt x="10371" y="5183"/>
                    </a:cubicBezTo>
                    <a:cubicBezTo>
                      <a:pt x="10755" y="5199"/>
                      <a:pt x="11339" y="5061"/>
                      <a:pt x="11200" y="4595"/>
                    </a:cubicBezTo>
                    <a:cubicBezTo>
                      <a:pt x="11188" y="4604"/>
                      <a:pt x="11075" y="4621"/>
                      <a:pt x="10955" y="4638"/>
                    </a:cubicBezTo>
                    <a:cubicBezTo>
                      <a:pt x="10835" y="4655"/>
                      <a:pt x="10709" y="4672"/>
                      <a:pt x="10671" y="4680"/>
                    </a:cubicBezTo>
                    <a:cubicBezTo>
                      <a:pt x="11001" y="4583"/>
                      <a:pt x="10914" y="4502"/>
                      <a:pt x="10730" y="4420"/>
                    </a:cubicBezTo>
                    <a:cubicBezTo>
                      <a:pt x="10546" y="4338"/>
                      <a:pt x="10266" y="4256"/>
                      <a:pt x="10208" y="4157"/>
                    </a:cubicBezTo>
                    <a:cubicBezTo>
                      <a:pt x="10303" y="4155"/>
                      <a:pt x="10192" y="4043"/>
                      <a:pt x="10050" y="3909"/>
                    </a:cubicBezTo>
                    <a:cubicBezTo>
                      <a:pt x="9909" y="3774"/>
                      <a:pt x="9738" y="3615"/>
                      <a:pt x="9714" y="3518"/>
                    </a:cubicBezTo>
                    <a:cubicBezTo>
                      <a:pt x="9657" y="3535"/>
                      <a:pt x="9638" y="3617"/>
                      <a:pt x="9622" y="3704"/>
                    </a:cubicBezTo>
                    <a:cubicBezTo>
                      <a:pt x="9607" y="3791"/>
                      <a:pt x="9594" y="3884"/>
                      <a:pt x="9550" y="3922"/>
                    </a:cubicBezTo>
                    <a:cubicBezTo>
                      <a:pt x="9553" y="3925"/>
                      <a:pt x="9424" y="3813"/>
                      <a:pt x="9313" y="3700"/>
                    </a:cubicBezTo>
                    <a:cubicBezTo>
                      <a:pt x="9201" y="3587"/>
                      <a:pt x="9108" y="3474"/>
                      <a:pt x="9182" y="3474"/>
                    </a:cubicBezTo>
                    <a:cubicBezTo>
                      <a:pt x="9001" y="3474"/>
                      <a:pt x="8189" y="3015"/>
                      <a:pt x="8237" y="3478"/>
                    </a:cubicBezTo>
                    <a:cubicBezTo>
                      <a:pt x="8261" y="3710"/>
                      <a:pt x="8294" y="4351"/>
                      <a:pt x="8515" y="4312"/>
                    </a:cubicBezTo>
                    <a:cubicBezTo>
                      <a:pt x="8591" y="4455"/>
                      <a:pt x="8302" y="4656"/>
                      <a:pt x="8269" y="4793"/>
                    </a:cubicBezTo>
                    <a:cubicBezTo>
                      <a:pt x="8235" y="4938"/>
                      <a:pt x="8277" y="5068"/>
                      <a:pt x="8224" y="5220"/>
                    </a:cubicBezTo>
                    <a:cubicBezTo>
                      <a:pt x="8200" y="5288"/>
                      <a:pt x="7845" y="4892"/>
                      <a:pt x="7839" y="4877"/>
                    </a:cubicBezTo>
                    <a:cubicBezTo>
                      <a:pt x="7614" y="4650"/>
                      <a:pt x="7760" y="4700"/>
                      <a:pt x="7408" y="4531"/>
                    </a:cubicBezTo>
                    <a:cubicBezTo>
                      <a:pt x="7032" y="4351"/>
                      <a:pt x="6080" y="4116"/>
                      <a:pt x="6500" y="3636"/>
                    </a:cubicBezTo>
                    <a:cubicBezTo>
                      <a:pt x="6632" y="3485"/>
                      <a:pt x="6832" y="3375"/>
                      <a:pt x="6906" y="3189"/>
                    </a:cubicBezTo>
                    <a:cubicBezTo>
                      <a:pt x="6906" y="3072"/>
                      <a:pt x="7007" y="3061"/>
                      <a:pt x="7108" y="3050"/>
                    </a:cubicBezTo>
                    <a:cubicBezTo>
                      <a:pt x="7209" y="3038"/>
                      <a:pt x="7311" y="3026"/>
                      <a:pt x="7311" y="2906"/>
                    </a:cubicBezTo>
                    <a:cubicBezTo>
                      <a:pt x="7257" y="2898"/>
                      <a:pt x="7203" y="2892"/>
                      <a:pt x="7149" y="2888"/>
                    </a:cubicBezTo>
                    <a:cubicBezTo>
                      <a:pt x="7094" y="2885"/>
                      <a:pt x="7040" y="2884"/>
                      <a:pt x="6985" y="2885"/>
                    </a:cubicBezTo>
                    <a:cubicBezTo>
                      <a:pt x="7023" y="2818"/>
                      <a:pt x="7077" y="2812"/>
                      <a:pt x="7138" y="2827"/>
                    </a:cubicBezTo>
                    <a:cubicBezTo>
                      <a:pt x="7199" y="2842"/>
                      <a:pt x="7267" y="2877"/>
                      <a:pt x="7334" y="2892"/>
                    </a:cubicBezTo>
                    <a:cubicBezTo>
                      <a:pt x="7350" y="2867"/>
                      <a:pt x="7361" y="2843"/>
                      <a:pt x="7365" y="2816"/>
                    </a:cubicBezTo>
                    <a:cubicBezTo>
                      <a:pt x="7369" y="2789"/>
                      <a:pt x="7367" y="2762"/>
                      <a:pt x="7359" y="2735"/>
                    </a:cubicBezTo>
                    <a:cubicBezTo>
                      <a:pt x="7398" y="2737"/>
                      <a:pt x="7438" y="2739"/>
                      <a:pt x="7477" y="2743"/>
                    </a:cubicBezTo>
                    <a:cubicBezTo>
                      <a:pt x="7517" y="2748"/>
                      <a:pt x="7556" y="2753"/>
                      <a:pt x="7595" y="2759"/>
                    </a:cubicBezTo>
                    <a:cubicBezTo>
                      <a:pt x="7595" y="2754"/>
                      <a:pt x="7591" y="2745"/>
                      <a:pt x="7585" y="2735"/>
                    </a:cubicBezTo>
                    <a:cubicBezTo>
                      <a:pt x="7579" y="2725"/>
                      <a:pt x="7571" y="2714"/>
                      <a:pt x="7561" y="2705"/>
                    </a:cubicBezTo>
                    <a:cubicBezTo>
                      <a:pt x="7636" y="2707"/>
                      <a:pt x="7760" y="2668"/>
                      <a:pt x="7793" y="2554"/>
                    </a:cubicBezTo>
                    <a:cubicBezTo>
                      <a:pt x="7847" y="2366"/>
                      <a:pt x="7794" y="2110"/>
                      <a:pt x="7509" y="2117"/>
                    </a:cubicBezTo>
                    <a:cubicBezTo>
                      <a:pt x="7537" y="2151"/>
                      <a:pt x="7541" y="2261"/>
                      <a:pt x="7520" y="2364"/>
                    </a:cubicBezTo>
                    <a:cubicBezTo>
                      <a:pt x="7500" y="2466"/>
                      <a:pt x="7456" y="2559"/>
                      <a:pt x="7388" y="2559"/>
                    </a:cubicBezTo>
                    <a:cubicBezTo>
                      <a:pt x="7229" y="2602"/>
                      <a:pt x="7222" y="2535"/>
                      <a:pt x="7243" y="2447"/>
                    </a:cubicBezTo>
                    <a:cubicBezTo>
                      <a:pt x="7265" y="2358"/>
                      <a:pt x="7316" y="2247"/>
                      <a:pt x="7275" y="2201"/>
                    </a:cubicBezTo>
                    <a:cubicBezTo>
                      <a:pt x="7228" y="2224"/>
                      <a:pt x="7192" y="2253"/>
                      <a:pt x="7168" y="2288"/>
                    </a:cubicBezTo>
                    <a:cubicBezTo>
                      <a:pt x="7144" y="2322"/>
                      <a:pt x="7131" y="2363"/>
                      <a:pt x="7131" y="2410"/>
                    </a:cubicBezTo>
                    <a:cubicBezTo>
                      <a:pt x="6889" y="2358"/>
                      <a:pt x="7225" y="1914"/>
                      <a:pt x="7019" y="1914"/>
                    </a:cubicBezTo>
                    <a:cubicBezTo>
                      <a:pt x="6690" y="1914"/>
                      <a:pt x="7240" y="1555"/>
                      <a:pt x="7267" y="1499"/>
                    </a:cubicBezTo>
                    <a:cubicBezTo>
                      <a:pt x="7085" y="1421"/>
                      <a:pt x="6959" y="1539"/>
                      <a:pt x="6869" y="1698"/>
                    </a:cubicBezTo>
                    <a:cubicBezTo>
                      <a:pt x="6779" y="1858"/>
                      <a:pt x="6726" y="2059"/>
                      <a:pt x="6691" y="2149"/>
                    </a:cubicBezTo>
                    <a:cubicBezTo>
                      <a:pt x="6701" y="2140"/>
                      <a:pt x="6709" y="2135"/>
                      <a:pt x="6714" y="2133"/>
                    </a:cubicBezTo>
                    <a:cubicBezTo>
                      <a:pt x="6719" y="2131"/>
                      <a:pt x="6721" y="2133"/>
                      <a:pt x="6722" y="2138"/>
                    </a:cubicBezTo>
                    <a:cubicBezTo>
                      <a:pt x="6727" y="2099"/>
                      <a:pt x="6769" y="2095"/>
                      <a:pt x="6816" y="2102"/>
                    </a:cubicBezTo>
                    <a:cubicBezTo>
                      <a:pt x="6863" y="2109"/>
                      <a:pt x="6916" y="2127"/>
                      <a:pt x="6944" y="2132"/>
                    </a:cubicBezTo>
                    <a:cubicBezTo>
                      <a:pt x="6980" y="2164"/>
                      <a:pt x="6891" y="2205"/>
                      <a:pt x="6823" y="2239"/>
                    </a:cubicBezTo>
                    <a:cubicBezTo>
                      <a:pt x="6754" y="2273"/>
                      <a:pt x="6708" y="2298"/>
                      <a:pt x="6830" y="2298"/>
                    </a:cubicBezTo>
                    <a:cubicBezTo>
                      <a:pt x="6795" y="2316"/>
                      <a:pt x="6738" y="2397"/>
                      <a:pt x="6683" y="2472"/>
                    </a:cubicBezTo>
                    <a:cubicBezTo>
                      <a:pt x="6629" y="2548"/>
                      <a:pt x="6578" y="2617"/>
                      <a:pt x="6554" y="2612"/>
                    </a:cubicBezTo>
                    <a:cubicBezTo>
                      <a:pt x="6725" y="2458"/>
                      <a:pt x="6594" y="2408"/>
                      <a:pt x="6403" y="2393"/>
                    </a:cubicBezTo>
                    <a:cubicBezTo>
                      <a:pt x="6212" y="2379"/>
                      <a:pt x="5960" y="2401"/>
                      <a:pt x="5890" y="2391"/>
                    </a:cubicBezTo>
                    <a:cubicBezTo>
                      <a:pt x="5911" y="2376"/>
                      <a:pt x="5884" y="2306"/>
                      <a:pt x="5825" y="2268"/>
                    </a:cubicBezTo>
                    <a:cubicBezTo>
                      <a:pt x="5766" y="2230"/>
                      <a:pt x="5675" y="2224"/>
                      <a:pt x="5567" y="2337"/>
                    </a:cubicBezTo>
                    <a:cubicBezTo>
                      <a:pt x="5585" y="2343"/>
                      <a:pt x="5647" y="2325"/>
                      <a:pt x="5707" y="2309"/>
                    </a:cubicBezTo>
                    <a:cubicBezTo>
                      <a:pt x="5767" y="2292"/>
                      <a:pt x="5824" y="2277"/>
                      <a:pt x="5831" y="2291"/>
                    </a:cubicBezTo>
                    <a:cubicBezTo>
                      <a:pt x="5745" y="2335"/>
                      <a:pt x="5677" y="2369"/>
                      <a:pt x="5617" y="2411"/>
                    </a:cubicBezTo>
                    <a:cubicBezTo>
                      <a:pt x="5557" y="2453"/>
                      <a:pt x="5505" y="2502"/>
                      <a:pt x="5450" y="2577"/>
                    </a:cubicBezTo>
                    <a:cubicBezTo>
                      <a:pt x="5452" y="2568"/>
                      <a:pt x="5450" y="2507"/>
                      <a:pt x="5447" y="2449"/>
                    </a:cubicBezTo>
                    <a:cubicBezTo>
                      <a:pt x="5444" y="2391"/>
                      <a:pt x="5440" y="2335"/>
                      <a:pt x="5438" y="2338"/>
                    </a:cubicBezTo>
                    <a:cubicBezTo>
                      <a:pt x="5419" y="2344"/>
                      <a:pt x="5325" y="2353"/>
                      <a:pt x="5238" y="2359"/>
                    </a:cubicBezTo>
                    <a:cubicBezTo>
                      <a:pt x="5151" y="2364"/>
                      <a:pt x="5071" y="2365"/>
                      <a:pt x="5080" y="2354"/>
                    </a:cubicBezTo>
                    <a:cubicBezTo>
                      <a:pt x="5147" y="2277"/>
                      <a:pt x="5170" y="2156"/>
                      <a:pt x="5131" y="2071"/>
                    </a:cubicBezTo>
                    <a:cubicBezTo>
                      <a:pt x="5091" y="1986"/>
                      <a:pt x="4989" y="1938"/>
                      <a:pt x="4805" y="2008"/>
                    </a:cubicBezTo>
                    <a:cubicBezTo>
                      <a:pt x="4822" y="1988"/>
                      <a:pt x="4839" y="1968"/>
                      <a:pt x="4856" y="1949"/>
                    </a:cubicBezTo>
                    <a:cubicBezTo>
                      <a:pt x="4874" y="1929"/>
                      <a:pt x="4891" y="1910"/>
                      <a:pt x="4909" y="1890"/>
                    </a:cubicBezTo>
                    <a:cubicBezTo>
                      <a:pt x="4885" y="1918"/>
                      <a:pt x="4856" y="1942"/>
                      <a:pt x="4824" y="1963"/>
                    </a:cubicBezTo>
                    <a:cubicBezTo>
                      <a:pt x="4793" y="1984"/>
                      <a:pt x="4758" y="2001"/>
                      <a:pt x="4721" y="2015"/>
                    </a:cubicBezTo>
                    <a:cubicBezTo>
                      <a:pt x="4776" y="1969"/>
                      <a:pt x="4778" y="1913"/>
                      <a:pt x="4783" y="1858"/>
                    </a:cubicBezTo>
                    <a:cubicBezTo>
                      <a:pt x="4788" y="1803"/>
                      <a:pt x="4796" y="1749"/>
                      <a:pt x="4862" y="1706"/>
                    </a:cubicBezTo>
                    <a:cubicBezTo>
                      <a:pt x="4701" y="1799"/>
                      <a:pt x="4615" y="1838"/>
                      <a:pt x="4586" y="1845"/>
                    </a:cubicBezTo>
                    <a:cubicBezTo>
                      <a:pt x="4556" y="1851"/>
                      <a:pt x="4584" y="1825"/>
                      <a:pt x="4652" y="1786"/>
                    </a:cubicBezTo>
                    <a:cubicBezTo>
                      <a:pt x="4641" y="1788"/>
                      <a:pt x="4563" y="1802"/>
                      <a:pt x="4479" y="1819"/>
                    </a:cubicBezTo>
                    <a:cubicBezTo>
                      <a:pt x="4396" y="1835"/>
                      <a:pt x="4306" y="1854"/>
                      <a:pt x="4273" y="1863"/>
                    </a:cubicBezTo>
                    <a:cubicBezTo>
                      <a:pt x="4276" y="1850"/>
                      <a:pt x="4281" y="1839"/>
                      <a:pt x="4290" y="1829"/>
                    </a:cubicBezTo>
                    <a:cubicBezTo>
                      <a:pt x="4297" y="1819"/>
                      <a:pt x="4307" y="1811"/>
                      <a:pt x="4318" y="1804"/>
                    </a:cubicBezTo>
                    <a:cubicBezTo>
                      <a:pt x="4289" y="1804"/>
                      <a:pt x="4216" y="1847"/>
                      <a:pt x="4148" y="1889"/>
                    </a:cubicBezTo>
                    <a:cubicBezTo>
                      <a:pt x="4079" y="1931"/>
                      <a:pt x="4015" y="1972"/>
                      <a:pt x="4003" y="1969"/>
                    </a:cubicBezTo>
                    <a:cubicBezTo>
                      <a:pt x="4212" y="1789"/>
                      <a:pt x="3980" y="1616"/>
                      <a:pt x="3927" y="1573"/>
                    </a:cubicBezTo>
                    <a:cubicBezTo>
                      <a:pt x="3759" y="1438"/>
                      <a:pt x="3794" y="1387"/>
                      <a:pt x="3856" y="1317"/>
                    </a:cubicBezTo>
                    <a:cubicBezTo>
                      <a:pt x="3739" y="1317"/>
                      <a:pt x="3421" y="1341"/>
                      <a:pt x="3131" y="1401"/>
                    </a:cubicBezTo>
                    <a:cubicBezTo>
                      <a:pt x="2841" y="1462"/>
                      <a:pt x="2581" y="1558"/>
                      <a:pt x="2581" y="1701"/>
                    </a:cubicBezTo>
                    <a:cubicBezTo>
                      <a:pt x="2590" y="1699"/>
                      <a:pt x="2599" y="1697"/>
                      <a:pt x="2609" y="1696"/>
                    </a:cubicBezTo>
                    <a:cubicBezTo>
                      <a:pt x="2618" y="1694"/>
                      <a:pt x="2627" y="1694"/>
                      <a:pt x="2637" y="1693"/>
                    </a:cubicBezTo>
                    <a:cubicBezTo>
                      <a:pt x="2618" y="1701"/>
                      <a:pt x="2609" y="1708"/>
                      <a:pt x="2609" y="1713"/>
                    </a:cubicBezTo>
                    <a:cubicBezTo>
                      <a:pt x="2610" y="1717"/>
                      <a:pt x="2620" y="1720"/>
                      <a:pt x="2639" y="1722"/>
                    </a:cubicBezTo>
                    <a:cubicBezTo>
                      <a:pt x="2612" y="1726"/>
                      <a:pt x="2556" y="1779"/>
                      <a:pt x="2498" y="1821"/>
                    </a:cubicBezTo>
                    <a:cubicBezTo>
                      <a:pt x="2439" y="1864"/>
                      <a:pt x="2377" y="1896"/>
                      <a:pt x="2337" y="1863"/>
                    </a:cubicBezTo>
                    <a:cubicBezTo>
                      <a:pt x="2360" y="1835"/>
                      <a:pt x="2384" y="1808"/>
                      <a:pt x="2411" y="1784"/>
                    </a:cubicBezTo>
                    <a:cubicBezTo>
                      <a:pt x="2438" y="1759"/>
                      <a:pt x="2466" y="1736"/>
                      <a:pt x="2497" y="1714"/>
                    </a:cubicBezTo>
                    <a:cubicBezTo>
                      <a:pt x="2376" y="1662"/>
                      <a:pt x="2296" y="1705"/>
                      <a:pt x="2225" y="1769"/>
                    </a:cubicBezTo>
                    <a:cubicBezTo>
                      <a:pt x="2155" y="1832"/>
                      <a:pt x="2094" y="1916"/>
                      <a:pt x="2011" y="1946"/>
                    </a:cubicBezTo>
                    <a:cubicBezTo>
                      <a:pt x="2032" y="1944"/>
                      <a:pt x="2041" y="1950"/>
                      <a:pt x="2038" y="1961"/>
                    </a:cubicBezTo>
                    <a:cubicBezTo>
                      <a:pt x="2036" y="1973"/>
                      <a:pt x="2021" y="1990"/>
                      <a:pt x="1994" y="2015"/>
                    </a:cubicBezTo>
                    <a:cubicBezTo>
                      <a:pt x="2015" y="2008"/>
                      <a:pt x="2035" y="2006"/>
                      <a:pt x="2056" y="2007"/>
                    </a:cubicBezTo>
                    <a:cubicBezTo>
                      <a:pt x="2076" y="2008"/>
                      <a:pt x="2095" y="2013"/>
                      <a:pt x="2114" y="2022"/>
                    </a:cubicBezTo>
                    <a:cubicBezTo>
                      <a:pt x="2111" y="2025"/>
                      <a:pt x="1985" y="2106"/>
                      <a:pt x="1872" y="2159"/>
                    </a:cubicBezTo>
                    <a:cubicBezTo>
                      <a:pt x="1758" y="2213"/>
                      <a:pt x="1658" y="2239"/>
                      <a:pt x="1706" y="2132"/>
                    </a:cubicBezTo>
                    <a:cubicBezTo>
                      <a:pt x="1675" y="2142"/>
                      <a:pt x="1644" y="2154"/>
                      <a:pt x="1614" y="2168"/>
                    </a:cubicBezTo>
                    <a:cubicBezTo>
                      <a:pt x="1585" y="2182"/>
                      <a:pt x="1557" y="2198"/>
                      <a:pt x="1530" y="2216"/>
                    </a:cubicBezTo>
                    <a:cubicBezTo>
                      <a:pt x="1534" y="2213"/>
                      <a:pt x="1538" y="2209"/>
                      <a:pt x="1541" y="2205"/>
                    </a:cubicBezTo>
                    <a:cubicBezTo>
                      <a:pt x="1544" y="2201"/>
                      <a:pt x="1547" y="2197"/>
                      <a:pt x="1549" y="2192"/>
                    </a:cubicBezTo>
                    <a:cubicBezTo>
                      <a:pt x="1450" y="2225"/>
                      <a:pt x="1341" y="2285"/>
                      <a:pt x="1241" y="2357"/>
                    </a:cubicBezTo>
                    <a:cubicBezTo>
                      <a:pt x="1142" y="2428"/>
                      <a:pt x="1051" y="2511"/>
                      <a:pt x="990" y="2589"/>
                    </a:cubicBezTo>
                    <a:cubicBezTo>
                      <a:pt x="1020" y="2599"/>
                      <a:pt x="1049" y="2599"/>
                      <a:pt x="1076" y="2586"/>
                    </a:cubicBezTo>
                    <a:cubicBezTo>
                      <a:pt x="1103" y="2574"/>
                      <a:pt x="1128" y="2551"/>
                      <a:pt x="1152" y="2516"/>
                    </a:cubicBezTo>
                    <a:cubicBezTo>
                      <a:pt x="1143" y="2571"/>
                      <a:pt x="1083" y="2616"/>
                      <a:pt x="1015" y="2657"/>
                    </a:cubicBezTo>
                    <a:cubicBezTo>
                      <a:pt x="948" y="2697"/>
                      <a:pt x="872" y="2732"/>
                      <a:pt x="829" y="2765"/>
                    </a:cubicBezTo>
                    <a:cubicBezTo>
                      <a:pt x="854" y="2756"/>
                      <a:pt x="863" y="2753"/>
                      <a:pt x="857" y="2758"/>
                    </a:cubicBezTo>
                    <a:cubicBezTo>
                      <a:pt x="851" y="2762"/>
                      <a:pt x="830" y="2774"/>
                      <a:pt x="794" y="2792"/>
                    </a:cubicBezTo>
                    <a:cubicBezTo>
                      <a:pt x="821" y="2792"/>
                      <a:pt x="848" y="2792"/>
                      <a:pt x="875" y="2794"/>
                    </a:cubicBezTo>
                    <a:cubicBezTo>
                      <a:pt x="902" y="2795"/>
                      <a:pt x="929" y="2796"/>
                      <a:pt x="956" y="2798"/>
                    </a:cubicBezTo>
                    <a:cubicBezTo>
                      <a:pt x="953" y="2804"/>
                      <a:pt x="942" y="2820"/>
                      <a:pt x="930" y="2836"/>
                    </a:cubicBezTo>
                    <a:cubicBezTo>
                      <a:pt x="918" y="2852"/>
                      <a:pt x="904" y="2869"/>
                      <a:pt x="893" y="2878"/>
                    </a:cubicBezTo>
                    <a:cubicBezTo>
                      <a:pt x="908" y="2869"/>
                      <a:pt x="925" y="2861"/>
                      <a:pt x="942" y="2855"/>
                    </a:cubicBezTo>
                    <a:cubicBezTo>
                      <a:pt x="960" y="2849"/>
                      <a:pt x="978" y="2845"/>
                      <a:pt x="997" y="2843"/>
                    </a:cubicBezTo>
                    <a:cubicBezTo>
                      <a:pt x="969" y="2865"/>
                      <a:pt x="961" y="2878"/>
                      <a:pt x="974" y="2882"/>
                    </a:cubicBezTo>
                    <a:cubicBezTo>
                      <a:pt x="986" y="2886"/>
                      <a:pt x="1018" y="2882"/>
                      <a:pt x="1070" y="2868"/>
                    </a:cubicBezTo>
                    <a:cubicBezTo>
                      <a:pt x="928" y="2990"/>
                      <a:pt x="745" y="3061"/>
                      <a:pt x="556" y="3119"/>
                    </a:cubicBezTo>
                    <a:cubicBezTo>
                      <a:pt x="366" y="3176"/>
                      <a:pt x="169" y="3221"/>
                      <a:pt x="0" y="3292"/>
                    </a:cubicBezTo>
                    <a:cubicBezTo>
                      <a:pt x="14" y="3287"/>
                      <a:pt x="68" y="3270"/>
                      <a:pt x="118" y="3256"/>
                    </a:cubicBezTo>
                    <a:cubicBezTo>
                      <a:pt x="169" y="3241"/>
                      <a:pt x="217" y="3229"/>
                      <a:pt x="222" y="3234"/>
                    </a:cubicBezTo>
                    <a:cubicBezTo>
                      <a:pt x="104" y="3309"/>
                      <a:pt x="528" y="3230"/>
                      <a:pt x="640" y="3187"/>
                    </a:cubicBezTo>
                    <a:cubicBezTo>
                      <a:pt x="1056" y="3026"/>
                      <a:pt x="1445" y="2819"/>
                      <a:pt x="1858" y="2657"/>
                    </a:cubicBezTo>
                    <a:cubicBezTo>
                      <a:pt x="1883" y="2669"/>
                      <a:pt x="1793" y="2698"/>
                      <a:pt x="1749" y="2714"/>
                    </a:cubicBezTo>
                    <a:cubicBezTo>
                      <a:pt x="1704" y="2729"/>
                      <a:pt x="1705" y="2730"/>
                      <a:pt x="1914" y="2683"/>
                    </a:cubicBezTo>
                    <a:cubicBezTo>
                      <a:pt x="1826" y="2741"/>
                      <a:pt x="1726" y="2782"/>
                      <a:pt x="1626" y="2824"/>
                    </a:cubicBezTo>
                    <a:cubicBezTo>
                      <a:pt x="1525" y="2865"/>
                      <a:pt x="1425" y="2906"/>
                      <a:pt x="1336" y="2964"/>
                    </a:cubicBezTo>
                    <a:cubicBezTo>
                      <a:pt x="1383" y="3014"/>
                      <a:pt x="1521" y="2959"/>
                      <a:pt x="1663" y="2898"/>
                    </a:cubicBezTo>
                    <a:cubicBezTo>
                      <a:pt x="1804" y="2837"/>
                      <a:pt x="1949" y="2769"/>
                      <a:pt x="2008" y="2795"/>
                    </a:cubicBezTo>
                    <a:cubicBezTo>
                      <a:pt x="1950" y="2832"/>
                      <a:pt x="1939" y="2847"/>
                      <a:pt x="1931" y="2863"/>
                    </a:cubicBezTo>
                    <a:cubicBezTo>
                      <a:pt x="1924" y="2879"/>
                      <a:pt x="1921" y="2897"/>
                      <a:pt x="1881" y="2937"/>
                    </a:cubicBezTo>
                    <a:cubicBezTo>
                      <a:pt x="1908" y="2942"/>
                      <a:pt x="1944" y="2980"/>
                      <a:pt x="1992" y="3026"/>
                    </a:cubicBezTo>
                    <a:cubicBezTo>
                      <a:pt x="2040" y="3072"/>
                      <a:pt x="2100" y="3125"/>
                      <a:pt x="2176" y="3158"/>
                    </a:cubicBezTo>
                    <a:cubicBezTo>
                      <a:pt x="2147" y="3202"/>
                      <a:pt x="2111" y="3229"/>
                      <a:pt x="2101" y="3245"/>
                    </a:cubicBezTo>
                    <a:cubicBezTo>
                      <a:pt x="2091" y="3260"/>
                      <a:pt x="2107" y="3265"/>
                      <a:pt x="2184" y="3265"/>
                    </a:cubicBezTo>
                    <a:cubicBezTo>
                      <a:pt x="2130" y="3320"/>
                      <a:pt x="2091" y="3379"/>
                      <a:pt x="2066" y="3442"/>
                    </a:cubicBezTo>
                    <a:cubicBezTo>
                      <a:pt x="2041" y="3505"/>
                      <a:pt x="2030" y="3572"/>
                      <a:pt x="2033" y="3644"/>
                    </a:cubicBezTo>
                    <a:cubicBezTo>
                      <a:pt x="2054" y="3631"/>
                      <a:pt x="2071" y="3627"/>
                      <a:pt x="2081" y="3631"/>
                    </a:cubicBezTo>
                    <a:cubicBezTo>
                      <a:pt x="2092" y="3634"/>
                      <a:pt x="2097" y="3646"/>
                      <a:pt x="2097" y="3666"/>
                    </a:cubicBezTo>
                    <a:cubicBezTo>
                      <a:pt x="2168" y="3656"/>
                      <a:pt x="2167" y="3622"/>
                      <a:pt x="2150" y="3586"/>
                    </a:cubicBezTo>
                    <a:cubicBezTo>
                      <a:pt x="2134" y="3549"/>
                      <a:pt x="2102" y="3510"/>
                      <a:pt x="2115" y="3492"/>
                    </a:cubicBezTo>
                    <a:cubicBezTo>
                      <a:pt x="2127" y="3506"/>
                      <a:pt x="2146" y="3507"/>
                      <a:pt x="2164" y="3506"/>
                    </a:cubicBezTo>
                    <a:cubicBezTo>
                      <a:pt x="2183" y="3506"/>
                      <a:pt x="2202" y="3505"/>
                      <a:pt x="2213" y="3518"/>
                    </a:cubicBezTo>
                    <a:cubicBezTo>
                      <a:pt x="2229" y="3500"/>
                      <a:pt x="2246" y="3482"/>
                      <a:pt x="2264" y="3465"/>
                    </a:cubicBezTo>
                    <a:cubicBezTo>
                      <a:pt x="2282" y="3448"/>
                      <a:pt x="2302" y="3432"/>
                      <a:pt x="2322" y="3417"/>
                    </a:cubicBezTo>
                    <a:cubicBezTo>
                      <a:pt x="2307" y="3427"/>
                      <a:pt x="2298" y="3456"/>
                      <a:pt x="2290" y="3471"/>
                    </a:cubicBezTo>
                    <a:cubicBezTo>
                      <a:pt x="2279" y="3491"/>
                      <a:pt x="2270" y="3512"/>
                      <a:pt x="2262" y="3533"/>
                    </a:cubicBezTo>
                    <a:cubicBezTo>
                      <a:pt x="2246" y="3573"/>
                      <a:pt x="2234" y="3615"/>
                      <a:pt x="2222" y="3657"/>
                    </a:cubicBezTo>
                    <a:cubicBezTo>
                      <a:pt x="2198" y="3738"/>
                      <a:pt x="2185" y="3828"/>
                      <a:pt x="2144" y="3905"/>
                    </a:cubicBezTo>
                    <a:cubicBezTo>
                      <a:pt x="2138" y="3916"/>
                      <a:pt x="2129" y="3927"/>
                      <a:pt x="2123" y="3938"/>
                    </a:cubicBezTo>
                    <a:cubicBezTo>
                      <a:pt x="2117" y="3950"/>
                      <a:pt x="2110" y="3961"/>
                      <a:pt x="2107" y="3973"/>
                    </a:cubicBezTo>
                    <a:cubicBezTo>
                      <a:pt x="2102" y="3994"/>
                      <a:pt x="2113" y="4000"/>
                      <a:pt x="2128" y="4000"/>
                    </a:cubicBezTo>
                    <a:cubicBezTo>
                      <a:pt x="2142" y="4000"/>
                      <a:pt x="2162" y="3994"/>
                      <a:pt x="2175" y="3990"/>
                    </a:cubicBezTo>
                    <a:cubicBezTo>
                      <a:pt x="2158" y="3999"/>
                      <a:pt x="2129" y="4029"/>
                      <a:pt x="2122" y="4037"/>
                    </a:cubicBezTo>
                    <a:cubicBezTo>
                      <a:pt x="2112" y="4049"/>
                      <a:pt x="2099" y="4067"/>
                      <a:pt x="2099" y="4082"/>
                    </a:cubicBezTo>
                    <a:cubicBezTo>
                      <a:pt x="2098" y="4095"/>
                      <a:pt x="2093" y="4096"/>
                      <a:pt x="2107" y="4091"/>
                    </a:cubicBezTo>
                    <a:cubicBezTo>
                      <a:pt x="2130" y="4082"/>
                      <a:pt x="2158" y="4040"/>
                      <a:pt x="2172" y="4024"/>
                    </a:cubicBezTo>
                    <a:cubicBezTo>
                      <a:pt x="2159" y="4055"/>
                      <a:pt x="2143" y="4086"/>
                      <a:pt x="2124" y="4114"/>
                    </a:cubicBezTo>
                    <a:cubicBezTo>
                      <a:pt x="2104" y="4143"/>
                      <a:pt x="2081" y="4170"/>
                      <a:pt x="2056" y="4195"/>
                    </a:cubicBezTo>
                    <a:cubicBezTo>
                      <a:pt x="2081" y="4194"/>
                      <a:pt x="2105" y="4191"/>
                      <a:pt x="2129" y="4185"/>
                    </a:cubicBezTo>
                    <a:cubicBezTo>
                      <a:pt x="2153" y="4179"/>
                      <a:pt x="2176" y="4170"/>
                      <a:pt x="2197" y="4160"/>
                    </a:cubicBezTo>
                    <a:cubicBezTo>
                      <a:pt x="2182" y="4214"/>
                      <a:pt x="2139" y="4276"/>
                      <a:pt x="2090" y="4334"/>
                    </a:cubicBezTo>
                    <a:cubicBezTo>
                      <a:pt x="2042" y="4393"/>
                      <a:pt x="1988" y="4450"/>
                      <a:pt x="1948" y="4494"/>
                    </a:cubicBezTo>
                    <a:cubicBezTo>
                      <a:pt x="1965" y="4482"/>
                      <a:pt x="1983" y="4471"/>
                      <a:pt x="2003" y="4463"/>
                    </a:cubicBezTo>
                    <a:cubicBezTo>
                      <a:pt x="2022" y="4454"/>
                      <a:pt x="2043" y="4448"/>
                      <a:pt x="2064" y="4444"/>
                    </a:cubicBezTo>
                    <a:cubicBezTo>
                      <a:pt x="2048" y="4481"/>
                      <a:pt x="2020" y="4500"/>
                      <a:pt x="1995" y="4520"/>
                    </a:cubicBezTo>
                    <a:cubicBezTo>
                      <a:pt x="1970" y="4539"/>
                      <a:pt x="1949" y="4559"/>
                      <a:pt x="1948" y="4599"/>
                    </a:cubicBezTo>
                    <a:cubicBezTo>
                      <a:pt x="1960" y="4602"/>
                      <a:pt x="1972" y="4602"/>
                      <a:pt x="1983" y="4599"/>
                    </a:cubicBezTo>
                    <a:cubicBezTo>
                      <a:pt x="1994" y="4596"/>
                      <a:pt x="2005" y="4591"/>
                      <a:pt x="2013" y="4585"/>
                    </a:cubicBezTo>
                    <a:cubicBezTo>
                      <a:pt x="1953" y="4644"/>
                      <a:pt x="1907" y="4722"/>
                      <a:pt x="1863" y="4803"/>
                    </a:cubicBezTo>
                    <a:cubicBezTo>
                      <a:pt x="1820" y="4884"/>
                      <a:pt x="1780" y="4967"/>
                      <a:pt x="1733" y="5036"/>
                    </a:cubicBezTo>
                    <a:cubicBezTo>
                      <a:pt x="1840" y="5036"/>
                      <a:pt x="1865" y="5113"/>
                      <a:pt x="1904" y="5196"/>
                    </a:cubicBezTo>
                    <a:cubicBezTo>
                      <a:pt x="1943" y="5279"/>
                      <a:pt x="1995" y="5370"/>
                      <a:pt x="2156" y="5398"/>
                    </a:cubicBezTo>
                    <a:cubicBezTo>
                      <a:pt x="2223" y="5273"/>
                      <a:pt x="2146" y="5199"/>
                      <a:pt x="2052" y="5131"/>
                    </a:cubicBezTo>
                    <a:cubicBezTo>
                      <a:pt x="1958" y="5064"/>
                      <a:pt x="1848" y="5004"/>
                      <a:pt x="1848" y="4905"/>
                    </a:cubicBezTo>
                    <a:cubicBezTo>
                      <a:pt x="1966" y="4920"/>
                      <a:pt x="1955" y="4946"/>
                      <a:pt x="1956" y="4962"/>
                    </a:cubicBezTo>
                    <a:cubicBezTo>
                      <a:pt x="1956" y="4978"/>
                      <a:pt x="1969" y="4985"/>
                      <a:pt x="2134" y="4962"/>
                    </a:cubicBezTo>
                    <a:cubicBezTo>
                      <a:pt x="2069" y="5018"/>
                      <a:pt x="2168" y="5171"/>
                      <a:pt x="2206" y="5300"/>
                    </a:cubicBezTo>
                    <a:cubicBezTo>
                      <a:pt x="2244" y="5429"/>
                      <a:pt x="2222" y="5534"/>
                      <a:pt x="1916" y="5492"/>
                    </a:cubicBezTo>
                    <a:cubicBezTo>
                      <a:pt x="1987" y="5490"/>
                      <a:pt x="2042" y="5498"/>
                      <a:pt x="2084" y="5492"/>
                    </a:cubicBezTo>
                    <a:cubicBezTo>
                      <a:pt x="2127" y="5486"/>
                      <a:pt x="2157" y="5466"/>
                      <a:pt x="2178" y="5411"/>
                    </a:cubicBezTo>
                    <a:cubicBezTo>
                      <a:pt x="2134" y="5409"/>
                      <a:pt x="2091" y="5403"/>
                      <a:pt x="2049" y="5394"/>
                    </a:cubicBezTo>
                    <a:cubicBezTo>
                      <a:pt x="2007" y="5385"/>
                      <a:pt x="1966" y="5373"/>
                      <a:pt x="1926" y="5357"/>
                    </a:cubicBezTo>
                    <a:cubicBezTo>
                      <a:pt x="1778" y="5653"/>
                      <a:pt x="1679" y="5963"/>
                      <a:pt x="1583" y="6273"/>
                    </a:cubicBezTo>
                    <a:cubicBezTo>
                      <a:pt x="1487" y="6583"/>
                      <a:pt x="1392" y="6893"/>
                      <a:pt x="1252" y="7190"/>
                    </a:cubicBezTo>
                    <a:cubicBezTo>
                      <a:pt x="1268" y="7196"/>
                      <a:pt x="1293" y="7195"/>
                      <a:pt x="1318" y="7192"/>
                    </a:cubicBezTo>
                    <a:cubicBezTo>
                      <a:pt x="1342" y="7189"/>
                      <a:pt x="1366" y="7183"/>
                      <a:pt x="1379" y="7181"/>
                    </a:cubicBezTo>
                    <a:cubicBezTo>
                      <a:pt x="1073" y="7477"/>
                      <a:pt x="1612" y="8229"/>
                      <a:pt x="1966" y="8438"/>
                    </a:cubicBezTo>
                    <a:cubicBezTo>
                      <a:pt x="2006" y="8462"/>
                      <a:pt x="2126" y="8461"/>
                      <a:pt x="2188" y="8471"/>
                    </a:cubicBezTo>
                    <a:cubicBezTo>
                      <a:pt x="2309" y="8490"/>
                      <a:pt x="2348" y="8876"/>
                      <a:pt x="2451" y="9022"/>
                    </a:cubicBezTo>
                    <a:cubicBezTo>
                      <a:pt x="2606" y="9243"/>
                      <a:pt x="2776" y="9338"/>
                      <a:pt x="2785" y="9558"/>
                    </a:cubicBezTo>
                    <a:cubicBezTo>
                      <a:pt x="2795" y="9789"/>
                      <a:pt x="3214" y="9864"/>
                      <a:pt x="3214" y="10097"/>
                    </a:cubicBezTo>
                    <a:cubicBezTo>
                      <a:pt x="3214" y="10202"/>
                      <a:pt x="3338" y="10746"/>
                      <a:pt x="3406" y="10808"/>
                    </a:cubicBezTo>
                    <a:cubicBezTo>
                      <a:pt x="3678" y="11056"/>
                      <a:pt x="4114" y="11262"/>
                      <a:pt x="4494" y="11359"/>
                    </a:cubicBezTo>
                    <a:cubicBezTo>
                      <a:pt x="5152" y="11528"/>
                      <a:pt x="5626" y="11520"/>
                      <a:pt x="6228" y="11836"/>
                    </a:cubicBezTo>
                    <a:cubicBezTo>
                      <a:pt x="6475" y="11966"/>
                      <a:pt x="6741" y="12038"/>
                      <a:pt x="7030" y="11971"/>
                    </a:cubicBezTo>
                    <a:cubicBezTo>
                      <a:pt x="7038" y="12021"/>
                      <a:pt x="7129" y="12167"/>
                      <a:pt x="7229" y="12311"/>
                    </a:cubicBezTo>
                    <a:cubicBezTo>
                      <a:pt x="7329" y="12456"/>
                      <a:pt x="7439" y="12599"/>
                      <a:pt x="7485" y="12642"/>
                    </a:cubicBezTo>
                    <a:cubicBezTo>
                      <a:pt x="7544" y="12503"/>
                      <a:pt x="7649" y="12596"/>
                      <a:pt x="7732" y="12694"/>
                    </a:cubicBezTo>
                    <a:cubicBezTo>
                      <a:pt x="7816" y="12792"/>
                      <a:pt x="7878" y="12894"/>
                      <a:pt x="7849" y="12774"/>
                    </a:cubicBezTo>
                    <a:cubicBezTo>
                      <a:pt x="7920" y="12818"/>
                      <a:pt x="8051" y="12886"/>
                      <a:pt x="8187" y="12931"/>
                    </a:cubicBezTo>
                    <a:cubicBezTo>
                      <a:pt x="8323" y="12975"/>
                      <a:pt x="8464" y="12997"/>
                      <a:pt x="8552" y="12950"/>
                    </a:cubicBezTo>
                    <a:cubicBezTo>
                      <a:pt x="8517" y="12797"/>
                      <a:pt x="8514" y="12731"/>
                      <a:pt x="8810" y="12777"/>
                    </a:cubicBezTo>
                    <a:cubicBezTo>
                      <a:pt x="9173" y="12834"/>
                      <a:pt x="8835" y="12855"/>
                      <a:pt x="8926" y="13007"/>
                    </a:cubicBezTo>
                    <a:cubicBezTo>
                      <a:pt x="9029" y="13179"/>
                      <a:pt x="9217" y="12964"/>
                      <a:pt x="9134" y="13273"/>
                    </a:cubicBezTo>
                    <a:cubicBezTo>
                      <a:pt x="9117" y="13337"/>
                      <a:pt x="8991" y="13626"/>
                      <a:pt x="9172" y="13622"/>
                    </a:cubicBezTo>
                    <a:cubicBezTo>
                      <a:pt x="9020" y="13817"/>
                      <a:pt x="8780" y="13910"/>
                      <a:pt x="8661" y="14079"/>
                    </a:cubicBezTo>
                    <a:cubicBezTo>
                      <a:pt x="8557" y="14227"/>
                      <a:pt x="8629" y="14694"/>
                      <a:pt x="8434" y="14765"/>
                    </a:cubicBezTo>
                    <a:cubicBezTo>
                      <a:pt x="8580" y="14834"/>
                      <a:pt x="8589" y="14835"/>
                      <a:pt x="8588" y="14818"/>
                    </a:cubicBezTo>
                    <a:cubicBezTo>
                      <a:pt x="8587" y="14802"/>
                      <a:pt x="8576" y="14768"/>
                      <a:pt x="8682" y="14768"/>
                    </a:cubicBezTo>
                    <a:cubicBezTo>
                      <a:pt x="8682" y="14929"/>
                      <a:pt x="8314" y="14879"/>
                      <a:pt x="8339" y="15107"/>
                    </a:cubicBezTo>
                    <a:cubicBezTo>
                      <a:pt x="8363" y="15328"/>
                      <a:pt x="8698" y="15501"/>
                      <a:pt x="8878" y="15624"/>
                    </a:cubicBezTo>
                    <a:cubicBezTo>
                      <a:pt x="9401" y="15981"/>
                      <a:pt x="9372" y="16672"/>
                      <a:pt x="10002" y="16892"/>
                    </a:cubicBezTo>
                    <a:cubicBezTo>
                      <a:pt x="10211" y="16965"/>
                      <a:pt x="10545" y="16936"/>
                      <a:pt x="10668" y="17130"/>
                    </a:cubicBezTo>
                    <a:cubicBezTo>
                      <a:pt x="10850" y="17418"/>
                      <a:pt x="10787" y="17763"/>
                      <a:pt x="10700" y="18065"/>
                    </a:cubicBezTo>
                    <a:cubicBezTo>
                      <a:pt x="10631" y="18311"/>
                      <a:pt x="10524" y="18547"/>
                      <a:pt x="10434" y="18787"/>
                    </a:cubicBezTo>
                    <a:cubicBezTo>
                      <a:pt x="10384" y="18920"/>
                      <a:pt x="10359" y="19058"/>
                      <a:pt x="10332" y="19196"/>
                    </a:cubicBezTo>
                    <a:cubicBezTo>
                      <a:pt x="10306" y="19331"/>
                      <a:pt x="10277" y="19470"/>
                      <a:pt x="10213" y="19597"/>
                    </a:cubicBezTo>
                    <a:cubicBezTo>
                      <a:pt x="10162" y="19698"/>
                      <a:pt x="10068" y="19780"/>
                      <a:pt x="10020" y="19881"/>
                    </a:cubicBezTo>
                    <a:cubicBezTo>
                      <a:pt x="9966" y="19996"/>
                      <a:pt x="9893" y="20188"/>
                      <a:pt x="9975" y="20305"/>
                    </a:cubicBezTo>
                    <a:cubicBezTo>
                      <a:pt x="10077" y="20451"/>
                      <a:pt x="10044" y="20404"/>
                      <a:pt x="9973" y="20614"/>
                    </a:cubicBezTo>
                    <a:cubicBezTo>
                      <a:pt x="9876" y="20903"/>
                      <a:pt x="9774" y="20847"/>
                      <a:pt x="9560" y="20897"/>
                    </a:cubicBezTo>
                    <a:cubicBezTo>
                      <a:pt x="9593" y="20912"/>
                      <a:pt x="9606" y="20927"/>
                      <a:pt x="9601" y="20941"/>
                    </a:cubicBezTo>
                    <a:cubicBezTo>
                      <a:pt x="9595" y="20955"/>
                      <a:pt x="9571" y="20969"/>
                      <a:pt x="9527" y="20983"/>
                    </a:cubicBezTo>
                    <a:cubicBezTo>
                      <a:pt x="9655" y="20950"/>
                      <a:pt x="9711" y="20956"/>
                      <a:pt x="9726" y="20997"/>
                    </a:cubicBezTo>
                    <a:cubicBezTo>
                      <a:pt x="9740" y="21039"/>
                      <a:pt x="9713" y="21116"/>
                      <a:pt x="9675" y="21225"/>
                    </a:cubicBezTo>
                    <a:cubicBezTo>
                      <a:pt x="9687" y="21226"/>
                      <a:pt x="9699" y="21225"/>
                      <a:pt x="9710" y="21223"/>
                    </a:cubicBezTo>
                    <a:cubicBezTo>
                      <a:pt x="9721" y="21220"/>
                      <a:pt x="9732" y="21216"/>
                      <a:pt x="9741" y="21211"/>
                    </a:cubicBezTo>
                    <a:cubicBezTo>
                      <a:pt x="9692" y="21250"/>
                      <a:pt x="9672" y="21280"/>
                      <a:pt x="9675" y="21296"/>
                    </a:cubicBezTo>
                    <a:cubicBezTo>
                      <a:pt x="9677" y="21312"/>
                      <a:pt x="9702" y="21315"/>
                      <a:pt x="9740" y="21299"/>
                    </a:cubicBezTo>
                    <a:cubicBezTo>
                      <a:pt x="9671" y="21328"/>
                      <a:pt x="9692" y="21483"/>
                      <a:pt x="9721" y="21525"/>
                    </a:cubicBezTo>
                    <a:cubicBezTo>
                      <a:pt x="9764" y="21592"/>
                      <a:pt x="9841" y="21594"/>
                      <a:pt x="9922" y="21585"/>
                    </a:cubicBezTo>
                    <a:cubicBezTo>
                      <a:pt x="9984" y="21578"/>
                      <a:pt x="10434" y="21399"/>
                      <a:pt x="10462" y="21434"/>
                    </a:cubicBezTo>
                    <a:cubicBezTo>
                      <a:pt x="10449" y="21418"/>
                      <a:pt x="10435" y="21407"/>
                      <a:pt x="10418" y="21401"/>
                    </a:cubicBezTo>
                    <a:cubicBezTo>
                      <a:pt x="10401" y="21394"/>
                      <a:pt x="10384" y="21391"/>
                      <a:pt x="10363" y="21393"/>
                    </a:cubicBezTo>
                    <a:cubicBezTo>
                      <a:pt x="10381" y="21382"/>
                      <a:pt x="10410" y="21335"/>
                      <a:pt x="10438" y="21291"/>
                    </a:cubicBezTo>
                    <a:cubicBezTo>
                      <a:pt x="10466" y="21246"/>
                      <a:pt x="10495" y="21203"/>
                      <a:pt x="10513" y="21200"/>
                    </a:cubicBezTo>
                    <a:cubicBezTo>
                      <a:pt x="10508" y="21216"/>
                      <a:pt x="10612" y="21174"/>
                      <a:pt x="10731" y="21120"/>
                    </a:cubicBezTo>
                    <a:cubicBezTo>
                      <a:pt x="10849" y="21065"/>
                      <a:pt x="10981" y="20999"/>
                      <a:pt x="11029" y="20966"/>
                    </a:cubicBezTo>
                    <a:cubicBezTo>
                      <a:pt x="10996" y="20933"/>
                      <a:pt x="10959" y="20906"/>
                      <a:pt x="10916" y="20885"/>
                    </a:cubicBezTo>
                    <a:cubicBezTo>
                      <a:pt x="10874" y="20865"/>
                      <a:pt x="10827" y="20850"/>
                      <a:pt x="10776" y="20842"/>
                    </a:cubicBezTo>
                    <a:cubicBezTo>
                      <a:pt x="10769" y="20823"/>
                      <a:pt x="10918" y="20718"/>
                      <a:pt x="11074" y="20611"/>
                    </a:cubicBezTo>
                    <a:cubicBezTo>
                      <a:pt x="11231" y="20504"/>
                      <a:pt x="11395" y="20396"/>
                      <a:pt x="11418" y="20371"/>
                    </a:cubicBezTo>
                    <a:cubicBezTo>
                      <a:pt x="11400" y="20378"/>
                      <a:pt x="11383" y="20380"/>
                      <a:pt x="11365" y="20379"/>
                    </a:cubicBezTo>
                    <a:cubicBezTo>
                      <a:pt x="11346" y="20378"/>
                      <a:pt x="11329" y="20374"/>
                      <a:pt x="11312" y="20365"/>
                    </a:cubicBezTo>
                    <a:cubicBezTo>
                      <a:pt x="11332" y="20359"/>
                      <a:pt x="11387" y="20341"/>
                      <a:pt x="11442" y="20326"/>
                    </a:cubicBezTo>
                    <a:cubicBezTo>
                      <a:pt x="11497" y="20312"/>
                      <a:pt x="11552" y="20299"/>
                      <a:pt x="11571" y="20303"/>
                    </a:cubicBezTo>
                    <a:cubicBezTo>
                      <a:pt x="11537" y="20296"/>
                      <a:pt x="11485" y="20273"/>
                      <a:pt x="11433" y="20255"/>
                    </a:cubicBezTo>
                    <a:cubicBezTo>
                      <a:pt x="11381" y="20237"/>
                      <a:pt x="11329" y="20223"/>
                      <a:pt x="11296" y="20236"/>
                    </a:cubicBezTo>
                    <a:cubicBezTo>
                      <a:pt x="11332" y="20204"/>
                      <a:pt x="11488" y="20114"/>
                      <a:pt x="11638" y="20032"/>
                    </a:cubicBezTo>
                    <a:cubicBezTo>
                      <a:pt x="11788" y="19950"/>
                      <a:pt x="11932" y="19876"/>
                      <a:pt x="11948" y="19876"/>
                    </a:cubicBezTo>
                    <a:cubicBezTo>
                      <a:pt x="11958" y="19914"/>
                      <a:pt x="12173" y="19837"/>
                      <a:pt x="12394" y="19739"/>
                    </a:cubicBezTo>
                    <a:cubicBezTo>
                      <a:pt x="12615" y="19641"/>
                      <a:pt x="12842" y="19523"/>
                      <a:pt x="12876" y="19478"/>
                    </a:cubicBezTo>
                    <a:lnTo>
                      <a:pt x="12871" y="19479"/>
                    </a:lnTo>
                    <a:cubicBezTo>
                      <a:pt x="12909" y="19363"/>
                      <a:pt x="12795" y="19310"/>
                      <a:pt x="12712" y="19254"/>
                    </a:cubicBezTo>
                    <a:cubicBezTo>
                      <a:pt x="12629" y="19198"/>
                      <a:pt x="12578" y="19138"/>
                      <a:pt x="12739" y="19005"/>
                    </a:cubicBezTo>
                    <a:cubicBezTo>
                      <a:pt x="12739" y="19378"/>
                      <a:pt x="13027" y="19263"/>
                      <a:pt x="13341" y="19051"/>
                    </a:cubicBezTo>
                    <a:cubicBezTo>
                      <a:pt x="13656" y="18839"/>
                      <a:pt x="13998" y="18530"/>
                      <a:pt x="14105" y="18515"/>
                    </a:cubicBezTo>
                    <a:cubicBezTo>
                      <a:pt x="14082" y="18543"/>
                      <a:pt x="14060" y="18571"/>
                      <a:pt x="14038" y="18600"/>
                    </a:cubicBezTo>
                    <a:cubicBezTo>
                      <a:pt x="14016" y="18629"/>
                      <a:pt x="13996" y="18658"/>
                      <a:pt x="13976" y="18688"/>
                    </a:cubicBezTo>
                    <a:cubicBezTo>
                      <a:pt x="14141" y="18536"/>
                      <a:pt x="14316" y="18386"/>
                      <a:pt x="14443" y="18208"/>
                    </a:cubicBezTo>
                    <a:cubicBezTo>
                      <a:pt x="14557" y="18048"/>
                      <a:pt x="14489" y="17831"/>
                      <a:pt x="14653" y="17702"/>
                    </a:cubicBezTo>
                    <a:cubicBezTo>
                      <a:pt x="14942" y="17474"/>
                      <a:pt x="15363" y="17362"/>
                      <a:pt x="15675" y="17185"/>
                    </a:cubicBezTo>
                    <a:cubicBezTo>
                      <a:pt x="16022" y="16988"/>
                      <a:pt x="16194" y="16726"/>
                      <a:pt x="16288" y="16390"/>
                    </a:cubicBezTo>
                    <a:cubicBezTo>
                      <a:pt x="16317" y="16285"/>
                      <a:pt x="16486" y="15650"/>
                      <a:pt x="16437" y="15664"/>
                    </a:cubicBezTo>
                    <a:close/>
                    <a:moveTo>
                      <a:pt x="14628" y="13362"/>
                    </a:moveTo>
                    <a:lnTo>
                      <a:pt x="14630" y="13364"/>
                    </a:lnTo>
                    <a:lnTo>
                      <a:pt x="14632" y="13365"/>
                    </a:lnTo>
                    <a:cubicBezTo>
                      <a:pt x="14632" y="13363"/>
                      <a:pt x="14632" y="13361"/>
                      <a:pt x="14631" y="13361"/>
                    </a:cubicBezTo>
                    <a:cubicBezTo>
                      <a:pt x="14630" y="13360"/>
                      <a:pt x="14628" y="13361"/>
                      <a:pt x="14628" y="13362"/>
                    </a:cubicBezTo>
                    <a:close/>
                    <a:moveTo>
                      <a:pt x="1952" y="1957"/>
                    </a:moveTo>
                    <a:cubicBezTo>
                      <a:pt x="1962" y="1957"/>
                      <a:pt x="1973" y="1956"/>
                      <a:pt x="1983" y="1954"/>
                    </a:cubicBezTo>
                    <a:cubicBezTo>
                      <a:pt x="1993" y="1952"/>
                      <a:pt x="2002" y="1949"/>
                      <a:pt x="2012" y="1946"/>
                    </a:cubicBezTo>
                    <a:cubicBezTo>
                      <a:pt x="2004" y="1946"/>
                      <a:pt x="1996" y="1947"/>
                      <a:pt x="1986" y="1949"/>
                    </a:cubicBezTo>
                    <a:cubicBezTo>
                      <a:pt x="1976" y="1951"/>
                      <a:pt x="1965" y="1953"/>
                      <a:pt x="1952" y="1957"/>
                    </a:cubicBezTo>
                    <a:close/>
                    <a:moveTo>
                      <a:pt x="10376" y="5716"/>
                    </a:moveTo>
                    <a:cubicBezTo>
                      <a:pt x="10382" y="5717"/>
                      <a:pt x="10389" y="5718"/>
                      <a:pt x="10395" y="5720"/>
                    </a:cubicBezTo>
                    <a:cubicBezTo>
                      <a:pt x="10401" y="5721"/>
                      <a:pt x="10407" y="5723"/>
                      <a:pt x="10412" y="5724"/>
                    </a:cubicBezTo>
                    <a:cubicBezTo>
                      <a:pt x="10426" y="5720"/>
                      <a:pt x="10434" y="5716"/>
                      <a:pt x="10429" y="5714"/>
                    </a:cubicBezTo>
                    <a:cubicBezTo>
                      <a:pt x="10425" y="5712"/>
                      <a:pt x="10409" y="5712"/>
                      <a:pt x="10376" y="5716"/>
                    </a:cubicBezTo>
                    <a:close/>
                    <a:moveTo>
                      <a:pt x="18164" y="4518"/>
                    </a:moveTo>
                    <a:cubicBezTo>
                      <a:pt x="18146" y="4555"/>
                      <a:pt x="18204" y="4604"/>
                      <a:pt x="18270" y="4648"/>
                    </a:cubicBezTo>
                    <a:cubicBezTo>
                      <a:pt x="18335" y="4693"/>
                      <a:pt x="18410" y="4732"/>
                      <a:pt x="18427" y="4751"/>
                    </a:cubicBezTo>
                    <a:cubicBezTo>
                      <a:pt x="18434" y="4707"/>
                      <a:pt x="18391" y="4618"/>
                      <a:pt x="18330" y="4544"/>
                    </a:cubicBezTo>
                    <a:cubicBezTo>
                      <a:pt x="18268" y="4470"/>
                      <a:pt x="18190" y="4410"/>
                      <a:pt x="18127" y="4423"/>
                    </a:cubicBezTo>
                    <a:cubicBezTo>
                      <a:pt x="18131" y="4439"/>
                      <a:pt x="18137" y="4455"/>
                      <a:pt x="18143" y="4471"/>
                    </a:cubicBezTo>
                    <a:cubicBezTo>
                      <a:pt x="18149" y="4487"/>
                      <a:pt x="18156" y="4502"/>
                      <a:pt x="18164" y="4518"/>
                    </a:cubicBezTo>
                    <a:cubicBezTo>
                      <a:pt x="18154" y="4538"/>
                      <a:pt x="18155" y="4536"/>
                      <a:pt x="18158" y="4530"/>
                    </a:cubicBezTo>
                    <a:cubicBezTo>
                      <a:pt x="18161" y="4525"/>
                      <a:pt x="18165" y="4514"/>
                      <a:pt x="18164" y="4518"/>
                    </a:cubicBezTo>
                    <a:close/>
                    <a:moveTo>
                      <a:pt x="18030" y="4236"/>
                    </a:moveTo>
                    <a:cubicBezTo>
                      <a:pt x="18011" y="4219"/>
                      <a:pt x="17992" y="4203"/>
                      <a:pt x="17972" y="4186"/>
                    </a:cubicBezTo>
                    <a:cubicBezTo>
                      <a:pt x="17952" y="4170"/>
                      <a:pt x="17932" y="4154"/>
                      <a:pt x="17911" y="4139"/>
                    </a:cubicBezTo>
                    <a:cubicBezTo>
                      <a:pt x="17897" y="4168"/>
                      <a:pt x="17942" y="4238"/>
                      <a:pt x="18000" y="4298"/>
                    </a:cubicBezTo>
                    <a:cubicBezTo>
                      <a:pt x="18057" y="4357"/>
                      <a:pt x="18127" y="4405"/>
                      <a:pt x="18163" y="4389"/>
                    </a:cubicBezTo>
                    <a:cubicBezTo>
                      <a:pt x="18141" y="4364"/>
                      <a:pt x="18119" y="4338"/>
                      <a:pt x="18096" y="4313"/>
                    </a:cubicBezTo>
                    <a:cubicBezTo>
                      <a:pt x="18074" y="4287"/>
                      <a:pt x="18052" y="4262"/>
                      <a:pt x="18030" y="4236"/>
                    </a:cubicBezTo>
                    <a:cubicBezTo>
                      <a:pt x="18016" y="4222"/>
                      <a:pt x="18018" y="4224"/>
                      <a:pt x="18022" y="4229"/>
                    </a:cubicBezTo>
                    <a:cubicBezTo>
                      <a:pt x="18027" y="4233"/>
                      <a:pt x="18034" y="4240"/>
                      <a:pt x="18030" y="4236"/>
                    </a:cubicBezTo>
                    <a:close/>
                    <a:moveTo>
                      <a:pt x="15747" y="3694"/>
                    </a:moveTo>
                    <a:cubicBezTo>
                      <a:pt x="15680" y="3615"/>
                      <a:pt x="15630" y="3527"/>
                      <a:pt x="15582" y="3439"/>
                    </a:cubicBezTo>
                    <a:cubicBezTo>
                      <a:pt x="15526" y="3337"/>
                      <a:pt x="15469" y="3209"/>
                      <a:pt x="15354" y="3146"/>
                    </a:cubicBezTo>
                    <a:cubicBezTo>
                      <a:pt x="15327" y="3132"/>
                      <a:pt x="15299" y="3122"/>
                      <a:pt x="15269" y="3115"/>
                    </a:cubicBezTo>
                    <a:cubicBezTo>
                      <a:pt x="15263" y="3114"/>
                      <a:pt x="15241" y="3113"/>
                      <a:pt x="15221" y="3111"/>
                    </a:cubicBezTo>
                    <a:cubicBezTo>
                      <a:pt x="15200" y="3109"/>
                      <a:pt x="15180" y="3107"/>
                      <a:pt x="15178" y="3104"/>
                    </a:cubicBezTo>
                    <a:cubicBezTo>
                      <a:pt x="15199" y="3138"/>
                      <a:pt x="15222" y="3173"/>
                      <a:pt x="15245" y="3206"/>
                    </a:cubicBezTo>
                    <a:cubicBezTo>
                      <a:pt x="15268" y="3240"/>
                      <a:pt x="15292" y="3273"/>
                      <a:pt x="15317" y="3306"/>
                    </a:cubicBezTo>
                    <a:cubicBezTo>
                      <a:pt x="15317" y="3304"/>
                      <a:pt x="15295" y="3305"/>
                      <a:pt x="15273" y="3307"/>
                    </a:cubicBezTo>
                    <a:cubicBezTo>
                      <a:pt x="15251" y="3309"/>
                      <a:pt x="15227" y="3312"/>
                      <a:pt x="15224" y="3314"/>
                    </a:cubicBezTo>
                    <a:cubicBezTo>
                      <a:pt x="15249" y="3334"/>
                      <a:pt x="15280" y="3349"/>
                      <a:pt x="15306" y="3367"/>
                    </a:cubicBezTo>
                    <a:cubicBezTo>
                      <a:pt x="15330" y="3383"/>
                      <a:pt x="15356" y="3395"/>
                      <a:pt x="15380" y="3410"/>
                    </a:cubicBezTo>
                    <a:cubicBezTo>
                      <a:pt x="15391" y="3418"/>
                      <a:pt x="15402" y="3426"/>
                      <a:pt x="15410" y="3436"/>
                    </a:cubicBezTo>
                    <a:cubicBezTo>
                      <a:pt x="15433" y="3462"/>
                      <a:pt x="15449" y="3492"/>
                      <a:pt x="15475" y="3517"/>
                    </a:cubicBezTo>
                    <a:cubicBezTo>
                      <a:pt x="15499" y="3538"/>
                      <a:pt x="15525" y="3557"/>
                      <a:pt x="15551" y="3576"/>
                    </a:cubicBezTo>
                    <a:cubicBezTo>
                      <a:pt x="15605" y="3616"/>
                      <a:pt x="15659" y="3652"/>
                      <a:pt x="15717" y="3686"/>
                    </a:cubicBezTo>
                    <a:cubicBezTo>
                      <a:pt x="15729" y="3693"/>
                      <a:pt x="15740" y="3702"/>
                      <a:pt x="15755" y="3704"/>
                    </a:cubicBezTo>
                    <a:cubicBezTo>
                      <a:pt x="15752" y="3700"/>
                      <a:pt x="15749" y="3697"/>
                      <a:pt x="15747" y="3694"/>
                    </a:cubicBezTo>
                    <a:close/>
                    <a:moveTo>
                      <a:pt x="14632" y="2497"/>
                    </a:moveTo>
                    <a:cubicBezTo>
                      <a:pt x="14726" y="2583"/>
                      <a:pt x="14730" y="2581"/>
                      <a:pt x="14708" y="2559"/>
                    </a:cubicBezTo>
                    <a:cubicBezTo>
                      <a:pt x="14687" y="2537"/>
                      <a:pt x="14640" y="2494"/>
                      <a:pt x="14632" y="2497"/>
                    </a:cubicBezTo>
                    <a:cubicBezTo>
                      <a:pt x="14639" y="2494"/>
                      <a:pt x="14755" y="2601"/>
                      <a:pt x="14768" y="2612"/>
                    </a:cubicBezTo>
                    <a:cubicBezTo>
                      <a:pt x="14817" y="2650"/>
                      <a:pt x="14866" y="2687"/>
                      <a:pt x="14917" y="2724"/>
                    </a:cubicBezTo>
                    <a:cubicBezTo>
                      <a:pt x="14968" y="2760"/>
                      <a:pt x="15019" y="2796"/>
                      <a:pt x="15070" y="2832"/>
                    </a:cubicBezTo>
                    <a:cubicBezTo>
                      <a:pt x="15114" y="2863"/>
                      <a:pt x="15148" y="2898"/>
                      <a:pt x="15197" y="2924"/>
                    </a:cubicBezTo>
                    <a:cubicBezTo>
                      <a:pt x="15203" y="2916"/>
                      <a:pt x="15199" y="2906"/>
                      <a:pt x="15193" y="2897"/>
                    </a:cubicBezTo>
                    <a:cubicBezTo>
                      <a:pt x="15186" y="2887"/>
                      <a:pt x="15176" y="2879"/>
                      <a:pt x="15167" y="2876"/>
                    </a:cubicBezTo>
                    <a:cubicBezTo>
                      <a:pt x="15183" y="2882"/>
                      <a:pt x="15191" y="2885"/>
                      <a:pt x="15192" y="2884"/>
                    </a:cubicBezTo>
                    <a:cubicBezTo>
                      <a:pt x="15194" y="2883"/>
                      <a:pt x="15187" y="2879"/>
                      <a:pt x="15174" y="2871"/>
                    </a:cubicBezTo>
                    <a:cubicBezTo>
                      <a:pt x="15224" y="2867"/>
                      <a:pt x="15273" y="2906"/>
                      <a:pt x="15322" y="2948"/>
                    </a:cubicBezTo>
                    <a:cubicBezTo>
                      <a:pt x="15370" y="2990"/>
                      <a:pt x="15418" y="3036"/>
                      <a:pt x="15464" y="3046"/>
                    </a:cubicBezTo>
                    <a:cubicBezTo>
                      <a:pt x="15450" y="3023"/>
                      <a:pt x="15446" y="3005"/>
                      <a:pt x="15452" y="2993"/>
                    </a:cubicBezTo>
                    <a:cubicBezTo>
                      <a:pt x="15459" y="2981"/>
                      <a:pt x="15475" y="2974"/>
                      <a:pt x="15502" y="2973"/>
                    </a:cubicBezTo>
                    <a:cubicBezTo>
                      <a:pt x="15475" y="2994"/>
                      <a:pt x="15495" y="3010"/>
                      <a:pt x="15523" y="3019"/>
                    </a:cubicBezTo>
                    <a:cubicBezTo>
                      <a:pt x="15552" y="3028"/>
                      <a:pt x="15589" y="3030"/>
                      <a:pt x="15598" y="3022"/>
                    </a:cubicBezTo>
                    <a:cubicBezTo>
                      <a:pt x="15643" y="3037"/>
                      <a:pt x="15680" y="3057"/>
                      <a:pt x="15708" y="3082"/>
                    </a:cubicBezTo>
                    <a:cubicBezTo>
                      <a:pt x="15735" y="3106"/>
                      <a:pt x="15756" y="3136"/>
                      <a:pt x="15767" y="3170"/>
                    </a:cubicBezTo>
                    <a:cubicBezTo>
                      <a:pt x="15749" y="3172"/>
                      <a:pt x="15731" y="3174"/>
                      <a:pt x="15713" y="3176"/>
                    </a:cubicBezTo>
                    <a:cubicBezTo>
                      <a:pt x="15695" y="3177"/>
                      <a:pt x="15677" y="3178"/>
                      <a:pt x="15659" y="3179"/>
                    </a:cubicBezTo>
                    <a:cubicBezTo>
                      <a:pt x="15671" y="3183"/>
                      <a:pt x="15755" y="3255"/>
                      <a:pt x="15835" y="3327"/>
                    </a:cubicBezTo>
                    <a:cubicBezTo>
                      <a:pt x="15915" y="3399"/>
                      <a:pt x="15989" y="3471"/>
                      <a:pt x="15981" y="3477"/>
                    </a:cubicBezTo>
                    <a:cubicBezTo>
                      <a:pt x="16007" y="3500"/>
                      <a:pt x="16026" y="3478"/>
                      <a:pt x="16039" y="3449"/>
                    </a:cubicBezTo>
                    <a:cubicBezTo>
                      <a:pt x="16053" y="3419"/>
                      <a:pt x="16061" y="3381"/>
                      <a:pt x="16067" y="3369"/>
                    </a:cubicBezTo>
                    <a:cubicBezTo>
                      <a:pt x="16113" y="3381"/>
                      <a:pt x="16132" y="3448"/>
                      <a:pt x="16154" y="3523"/>
                    </a:cubicBezTo>
                    <a:cubicBezTo>
                      <a:pt x="16177" y="3599"/>
                      <a:pt x="16202" y="3684"/>
                      <a:pt x="16262" y="3732"/>
                    </a:cubicBezTo>
                    <a:cubicBezTo>
                      <a:pt x="16276" y="3660"/>
                      <a:pt x="16276" y="3607"/>
                      <a:pt x="16287" y="3556"/>
                    </a:cubicBezTo>
                    <a:cubicBezTo>
                      <a:pt x="16299" y="3505"/>
                      <a:pt x="16321" y="3456"/>
                      <a:pt x="16379" y="3395"/>
                    </a:cubicBezTo>
                    <a:cubicBezTo>
                      <a:pt x="16362" y="3378"/>
                      <a:pt x="16279" y="3286"/>
                      <a:pt x="16194" y="3204"/>
                    </a:cubicBezTo>
                    <a:cubicBezTo>
                      <a:pt x="16109" y="3122"/>
                      <a:pt x="16023" y="3051"/>
                      <a:pt x="15998" y="3077"/>
                    </a:cubicBezTo>
                    <a:cubicBezTo>
                      <a:pt x="16001" y="3087"/>
                      <a:pt x="16007" y="3096"/>
                      <a:pt x="16014" y="3105"/>
                    </a:cubicBezTo>
                    <a:cubicBezTo>
                      <a:pt x="16020" y="3114"/>
                      <a:pt x="16028" y="3122"/>
                      <a:pt x="16037" y="3129"/>
                    </a:cubicBezTo>
                    <a:cubicBezTo>
                      <a:pt x="15996" y="3110"/>
                      <a:pt x="15956" y="3090"/>
                      <a:pt x="15916" y="3070"/>
                    </a:cubicBezTo>
                    <a:cubicBezTo>
                      <a:pt x="15876" y="3049"/>
                      <a:pt x="15837" y="3027"/>
                      <a:pt x="15799" y="3005"/>
                    </a:cubicBezTo>
                    <a:cubicBezTo>
                      <a:pt x="15809" y="3004"/>
                      <a:pt x="15819" y="3004"/>
                      <a:pt x="15829" y="3005"/>
                    </a:cubicBezTo>
                    <a:cubicBezTo>
                      <a:pt x="15839" y="3006"/>
                      <a:pt x="15848" y="3007"/>
                      <a:pt x="15858" y="3009"/>
                    </a:cubicBezTo>
                    <a:cubicBezTo>
                      <a:pt x="15798" y="2968"/>
                      <a:pt x="15555" y="2832"/>
                      <a:pt x="15330" y="2728"/>
                    </a:cubicBezTo>
                    <a:cubicBezTo>
                      <a:pt x="15105" y="2623"/>
                      <a:pt x="14898" y="2550"/>
                      <a:pt x="14908" y="2631"/>
                    </a:cubicBezTo>
                    <a:cubicBezTo>
                      <a:pt x="14843" y="2619"/>
                      <a:pt x="14822" y="2570"/>
                      <a:pt x="14796" y="2526"/>
                    </a:cubicBezTo>
                    <a:cubicBezTo>
                      <a:pt x="14771" y="2481"/>
                      <a:pt x="14741" y="2441"/>
                      <a:pt x="14660" y="2446"/>
                    </a:cubicBezTo>
                    <a:cubicBezTo>
                      <a:pt x="14674" y="2465"/>
                      <a:pt x="14677" y="2474"/>
                      <a:pt x="14672" y="2480"/>
                    </a:cubicBezTo>
                    <a:cubicBezTo>
                      <a:pt x="14667" y="2486"/>
                      <a:pt x="14653" y="2489"/>
                      <a:pt x="14632" y="2497"/>
                    </a:cubicBezTo>
                    <a:close/>
                    <a:moveTo>
                      <a:pt x="12239" y="1976"/>
                    </a:moveTo>
                    <a:cubicBezTo>
                      <a:pt x="12186" y="1952"/>
                      <a:pt x="12161" y="1943"/>
                      <a:pt x="12165" y="1950"/>
                    </a:cubicBezTo>
                    <a:cubicBezTo>
                      <a:pt x="12169" y="1957"/>
                      <a:pt x="12201" y="1980"/>
                      <a:pt x="12262" y="2018"/>
                    </a:cubicBezTo>
                    <a:cubicBezTo>
                      <a:pt x="12237" y="2017"/>
                      <a:pt x="12212" y="2014"/>
                      <a:pt x="12188" y="2008"/>
                    </a:cubicBezTo>
                    <a:cubicBezTo>
                      <a:pt x="12164" y="2002"/>
                      <a:pt x="12141" y="1994"/>
                      <a:pt x="12120" y="1983"/>
                    </a:cubicBezTo>
                    <a:cubicBezTo>
                      <a:pt x="12129" y="1998"/>
                      <a:pt x="12178" y="2028"/>
                      <a:pt x="12212" y="2054"/>
                    </a:cubicBezTo>
                    <a:cubicBezTo>
                      <a:pt x="12245" y="2081"/>
                      <a:pt x="12261" y="2103"/>
                      <a:pt x="12204" y="2101"/>
                    </a:cubicBezTo>
                    <a:cubicBezTo>
                      <a:pt x="12235" y="2102"/>
                      <a:pt x="12257" y="2108"/>
                      <a:pt x="12269" y="2105"/>
                    </a:cubicBezTo>
                    <a:cubicBezTo>
                      <a:pt x="12281" y="2101"/>
                      <a:pt x="12284" y="2087"/>
                      <a:pt x="12278" y="2048"/>
                    </a:cubicBezTo>
                    <a:cubicBezTo>
                      <a:pt x="12314" y="2049"/>
                      <a:pt x="12355" y="2070"/>
                      <a:pt x="12375" y="2095"/>
                    </a:cubicBezTo>
                    <a:cubicBezTo>
                      <a:pt x="12395" y="2120"/>
                      <a:pt x="12396" y="2150"/>
                      <a:pt x="12352" y="2169"/>
                    </a:cubicBezTo>
                    <a:cubicBezTo>
                      <a:pt x="12447" y="2231"/>
                      <a:pt x="12537" y="2248"/>
                      <a:pt x="12632" y="2249"/>
                    </a:cubicBezTo>
                    <a:cubicBezTo>
                      <a:pt x="12727" y="2251"/>
                      <a:pt x="12826" y="2236"/>
                      <a:pt x="12940" y="2236"/>
                    </a:cubicBezTo>
                    <a:cubicBezTo>
                      <a:pt x="12891" y="2187"/>
                      <a:pt x="12909" y="2144"/>
                      <a:pt x="12915" y="2100"/>
                    </a:cubicBezTo>
                    <a:cubicBezTo>
                      <a:pt x="12920" y="2057"/>
                      <a:pt x="12913" y="2011"/>
                      <a:pt x="12814" y="1957"/>
                    </a:cubicBezTo>
                    <a:cubicBezTo>
                      <a:pt x="12821" y="1959"/>
                      <a:pt x="12828" y="1960"/>
                      <a:pt x="12836" y="1959"/>
                    </a:cubicBezTo>
                    <a:cubicBezTo>
                      <a:pt x="12843" y="1959"/>
                      <a:pt x="12850" y="1958"/>
                      <a:pt x="12857" y="1956"/>
                    </a:cubicBezTo>
                    <a:cubicBezTo>
                      <a:pt x="12830" y="1940"/>
                      <a:pt x="12730" y="1881"/>
                      <a:pt x="12628" y="1837"/>
                    </a:cubicBezTo>
                    <a:cubicBezTo>
                      <a:pt x="12526" y="1793"/>
                      <a:pt x="12420" y="1764"/>
                      <a:pt x="12380" y="1811"/>
                    </a:cubicBezTo>
                    <a:cubicBezTo>
                      <a:pt x="12419" y="1835"/>
                      <a:pt x="12436" y="1854"/>
                      <a:pt x="12433" y="1868"/>
                    </a:cubicBezTo>
                    <a:cubicBezTo>
                      <a:pt x="12430" y="1881"/>
                      <a:pt x="12407" y="1889"/>
                      <a:pt x="12363" y="1891"/>
                    </a:cubicBezTo>
                    <a:cubicBezTo>
                      <a:pt x="12376" y="1903"/>
                      <a:pt x="12390" y="1915"/>
                      <a:pt x="12406" y="1924"/>
                    </a:cubicBezTo>
                    <a:cubicBezTo>
                      <a:pt x="12422" y="1934"/>
                      <a:pt x="12439" y="1941"/>
                      <a:pt x="12457" y="1947"/>
                    </a:cubicBezTo>
                    <a:cubicBezTo>
                      <a:pt x="12457" y="1947"/>
                      <a:pt x="12424" y="1932"/>
                      <a:pt x="12389" y="1918"/>
                    </a:cubicBezTo>
                    <a:cubicBezTo>
                      <a:pt x="12355" y="1904"/>
                      <a:pt x="12319" y="1890"/>
                      <a:pt x="12316" y="1892"/>
                    </a:cubicBezTo>
                    <a:cubicBezTo>
                      <a:pt x="12340" y="1974"/>
                      <a:pt x="12345" y="1963"/>
                      <a:pt x="12337" y="1944"/>
                    </a:cubicBezTo>
                    <a:cubicBezTo>
                      <a:pt x="12329" y="1925"/>
                      <a:pt x="12308" y="1898"/>
                      <a:pt x="12279" y="1945"/>
                    </a:cubicBezTo>
                    <a:cubicBezTo>
                      <a:pt x="12315" y="1966"/>
                      <a:pt x="12334" y="1987"/>
                      <a:pt x="12353" y="2007"/>
                    </a:cubicBezTo>
                    <a:cubicBezTo>
                      <a:pt x="12371" y="2028"/>
                      <a:pt x="12388" y="2048"/>
                      <a:pt x="12420" y="2067"/>
                    </a:cubicBezTo>
                    <a:cubicBezTo>
                      <a:pt x="12387" y="2058"/>
                      <a:pt x="12354" y="2045"/>
                      <a:pt x="12324" y="2030"/>
                    </a:cubicBezTo>
                    <a:cubicBezTo>
                      <a:pt x="12293" y="2014"/>
                      <a:pt x="12265" y="1996"/>
                      <a:pt x="12239" y="1976"/>
                    </a:cubicBezTo>
                    <a:cubicBezTo>
                      <a:pt x="12185" y="1942"/>
                      <a:pt x="12196" y="1949"/>
                      <a:pt x="12215" y="1961"/>
                    </a:cubicBezTo>
                    <a:cubicBezTo>
                      <a:pt x="12235" y="1972"/>
                      <a:pt x="12262" y="1989"/>
                      <a:pt x="12239" y="1976"/>
                    </a:cubicBezTo>
                    <a:close/>
                    <a:moveTo>
                      <a:pt x="8876" y="2635"/>
                    </a:moveTo>
                    <a:cubicBezTo>
                      <a:pt x="8902" y="2645"/>
                      <a:pt x="8855" y="2611"/>
                      <a:pt x="8802" y="2575"/>
                    </a:cubicBezTo>
                    <a:cubicBezTo>
                      <a:pt x="8749" y="2540"/>
                      <a:pt x="8690" y="2501"/>
                      <a:pt x="8690" y="2502"/>
                    </a:cubicBezTo>
                    <a:cubicBezTo>
                      <a:pt x="8707" y="2521"/>
                      <a:pt x="8712" y="2569"/>
                      <a:pt x="8726" y="2614"/>
                    </a:cubicBezTo>
                    <a:cubicBezTo>
                      <a:pt x="8740" y="2659"/>
                      <a:pt x="8761" y="2702"/>
                      <a:pt x="8808" y="2711"/>
                    </a:cubicBezTo>
                    <a:cubicBezTo>
                      <a:pt x="8806" y="2632"/>
                      <a:pt x="8818" y="2637"/>
                      <a:pt x="8834" y="2650"/>
                    </a:cubicBezTo>
                    <a:cubicBezTo>
                      <a:pt x="8849" y="2663"/>
                      <a:pt x="8867" y="2683"/>
                      <a:pt x="8876" y="2635"/>
                    </a:cubicBezTo>
                    <a:cubicBezTo>
                      <a:pt x="8888" y="2639"/>
                      <a:pt x="8884" y="2659"/>
                      <a:pt x="8879" y="2668"/>
                    </a:cubicBezTo>
                    <a:cubicBezTo>
                      <a:pt x="8874" y="2677"/>
                      <a:pt x="8868" y="2675"/>
                      <a:pt x="8876" y="2635"/>
                    </a:cubicBezTo>
                    <a:close/>
                    <a:moveTo>
                      <a:pt x="8740" y="2846"/>
                    </a:moveTo>
                    <a:cubicBezTo>
                      <a:pt x="8756" y="2904"/>
                      <a:pt x="8769" y="2941"/>
                      <a:pt x="8791" y="2961"/>
                    </a:cubicBezTo>
                    <a:cubicBezTo>
                      <a:pt x="8813" y="2982"/>
                      <a:pt x="8845" y="2987"/>
                      <a:pt x="8902" y="2981"/>
                    </a:cubicBezTo>
                    <a:cubicBezTo>
                      <a:pt x="8987" y="2975"/>
                      <a:pt x="8952" y="2942"/>
                      <a:pt x="8893" y="2910"/>
                    </a:cubicBezTo>
                    <a:cubicBezTo>
                      <a:pt x="8834" y="2878"/>
                      <a:pt x="8751" y="2847"/>
                      <a:pt x="8740" y="2846"/>
                    </a:cubicBezTo>
                    <a:close/>
                    <a:moveTo>
                      <a:pt x="8681" y="2084"/>
                    </a:moveTo>
                    <a:cubicBezTo>
                      <a:pt x="8669" y="2085"/>
                      <a:pt x="8649" y="2087"/>
                      <a:pt x="8641" y="2087"/>
                    </a:cubicBezTo>
                    <a:cubicBezTo>
                      <a:pt x="8633" y="2088"/>
                      <a:pt x="8639" y="2087"/>
                      <a:pt x="8681" y="2084"/>
                    </a:cubicBezTo>
                    <a:lnTo>
                      <a:pt x="8681" y="2084"/>
                    </a:lnTo>
                    <a:close/>
                    <a:moveTo>
                      <a:pt x="8541" y="1992"/>
                    </a:moveTo>
                    <a:cubicBezTo>
                      <a:pt x="8543" y="1954"/>
                      <a:pt x="8530" y="1955"/>
                      <a:pt x="8522" y="1965"/>
                    </a:cubicBezTo>
                    <a:cubicBezTo>
                      <a:pt x="8515" y="1976"/>
                      <a:pt x="8514" y="1995"/>
                      <a:pt x="8541" y="1992"/>
                    </a:cubicBezTo>
                    <a:cubicBezTo>
                      <a:pt x="8541" y="1988"/>
                      <a:pt x="8541" y="1989"/>
                      <a:pt x="8541" y="1989"/>
                    </a:cubicBezTo>
                    <a:cubicBezTo>
                      <a:pt x="8541" y="1990"/>
                      <a:pt x="8541" y="1992"/>
                      <a:pt x="8541" y="1992"/>
                    </a:cubicBezTo>
                    <a:close/>
                    <a:moveTo>
                      <a:pt x="7951" y="1809"/>
                    </a:moveTo>
                    <a:cubicBezTo>
                      <a:pt x="7947" y="1806"/>
                      <a:pt x="7938" y="1800"/>
                      <a:pt x="7935" y="1798"/>
                    </a:cubicBezTo>
                    <a:cubicBezTo>
                      <a:pt x="7932" y="1796"/>
                      <a:pt x="7934" y="1797"/>
                      <a:pt x="7951" y="1809"/>
                    </a:cubicBezTo>
                    <a:lnTo>
                      <a:pt x="7949" y="1807"/>
                    </a:lnTo>
                    <a:cubicBezTo>
                      <a:pt x="7948" y="1807"/>
                      <a:pt x="7948" y="1807"/>
                      <a:pt x="7951" y="1809"/>
                    </a:cubicBezTo>
                    <a:close/>
                    <a:moveTo>
                      <a:pt x="9540" y="2557"/>
                    </a:moveTo>
                    <a:cubicBezTo>
                      <a:pt x="9509" y="2511"/>
                      <a:pt x="9499" y="2539"/>
                      <a:pt x="9499" y="2582"/>
                    </a:cubicBezTo>
                    <a:cubicBezTo>
                      <a:pt x="9498" y="2625"/>
                      <a:pt x="9508" y="2682"/>
                      <a:pt x="9515" y="2694"/>
                    </a:cubicBezTo>
                    <a:cubicBezTo>
                      <a:pt x="9500" y="2692"/>
                      <a:pt x="9485" y="2690"/>
                      <a:pt x="9470" y="2688"/>
                    </a:cubicBezTo>
                    <a:cubicBezTo>
                      <a:pt x="9455" y="2687"/>
                      <a:pt x="9440" y="2685"/>
                      <a:pt x="9426" y="2682"/>
                    </a:cubicBezTo>
                    <a:cubicBezTo>
                      <a:pt x="9431" y="2698"/>
                      <a:pt x="9448" y="2724"/>
                      <a:pt x="9465" y="2749"/>
                    </a:cubicBezTo>
                    <a:cubicBezTo>
                      <a:pt x="9483" y="2774"/>
                      <a:pt x="9500" y="2799"/>
                      <a:pt x="9507" y="2813"/>
                    </a:cubicBezTo>
                    <a:cubicBezTo>
                      <a:pt x="9419" y="2822"/>
                      <a:pt x="9332" y="2768"/>
                      <a:pt x="9249" y="2709"/>
                    </a:cubicBezTo>
                    <a:cubicBezTo>
                      <a:pt x="9165" y="2649"/>
                      <a:pt x="9085" y="2584"/>
                      <a:pt x="9011" y="2573"/>
                    </a:cubicBezTo>
                    <a:cubicBezTo>
                      <a:pt x="9048" y="2655"/>
                      <a:pt x="9059" y="2660"/>
                      <a:pt x="9053" y="2645"/>
                    </a:cubicBezTo>
                    <a:cubicBezTo>
                      <a:pt x="9046" y="2630"/>
                      <a:pt x="9022" y="2595"/>
                      <a:pt x="8988" y="2596"/>
                    </a:cubicBezTo>
                    <a:cubicBezTo>
                      <a:pt x="9046" y="2643"/>
                      <a:pt x="9075" y="2674"/>
                      <a:pt x="9076" y="2688"/>
                    </a:cubicBezTo>
                    <a:cubicBezTo>
                      <a:pt x="9077" y="2702"/>
                      <a:pt x="9051" y="2700"/>
                      <a:pt x="8996" y="2681"/>
                    </a:cubicBezTo>
                    <a:cubicBezTo>
                      <a:pt x="9020" y="2742"/>
                      <a:pt x="9116" y="2798"/>
                      <a:pt x="9198" y="2836"/>
                    </a:cubicBezTo>
                    <a:cubicBezTo>
                      <a:pt x="9280" y="2873"/>
                      <a:pt x="9349" y="2891"/>
                      <a:pt x="9319" y="2874"/>
                    </a:cubicBezTo>
                    <a:cubicBezTo>
                      <a:pt x="9365" y="2900"/>
                      <a:pt x="9395" y="2937"/>
                      <a:pt x="9419" y="2979"/>
                    </a:cubicBezTo>
                    <a:cubicBezTo>
                      <a:pt x="9442" y="3020"/>
                      <a:pt x="9459" y="3066"/>
                      <a:pt x="9478" y="3109"/>
                    </a:cubicBezTo>
                    <a:cubicBezTo>
                      <a:pt x="9408" y="3087"/>
                      <a:pt x="9336" y="3071"/>
                      <a:pt x="9263" y="3060"/>
                    </a:cubicBezTo>
                    <a:cubicBezTo>
                      <a:pt x="9190" y="3049"/>
                      <a:pt x="9116" y="3043"/>
                      <a:pt x="9042" y="3043"/>
                    </a:cubicBezTo>
                    <a:cubicBezTo>
                      <a:pt x="9024" y="3101"/>
                      <a:pt x="9127" y="3138"/>
                      <a:pt x="9237" y="3174"/>
                    </a:cubicBezTo>
                    <a:cubicBezTo>
                      <a:pt x="9346" y="3210"/>
                      <a:pt x="9462" y="3246"/>
                      <a:pt x="9469" y="3303"/>
                    </a:cubicBezTo>
                    <a:cubicBezTo>
                      <a:pt x="9369" y="3329"/>
                      <a:pt x="9264" y="3326"/>
                      <a:pt x="9159" y="3317"/>
                    </a:cubicBezTo>
                    <a:cubicBezTo>
                      <a:pt x="9053" y="3308"/>
                      <a:pt x="8948" y="3293"/>
                      <a:pt x="8846" y="3294"/>
                    </a:cubicBezTo>
                    <a:cubicBezTo>
                      <a:pt x="8849" y="3255"/>
                      <a:pt x="8814" y="3179"/>
                      <a:pt x="8750" y="3115"/>
                    </a:cubicBezTo>
                    <a:cubicBezTo>
                      <a:pt x="8686" y="3051"/>
                      <a:pt x="8594" y="2999"/>
                      <a:pt x="8480" y="3010"/>
                    </a:cubicBezTo>
                    <a:cubicBezTo>
                      <a:pt x="8594" y="3004"/>
                      <a:pt x="8262" y="3371"/>
                      <a:pt x="8276" y="3089"/>
                    </a:cubicBezTo>
                    <a:cubicBezTo>
                      <a:pt x="8286" y="2877"/>
                      <a:pt x="8446" y="2969"/>
                      <a:pt x="8637" y="2883"/>
                    </a:cubicBezTo>
                    <a:cubicBezTo>
                      <a:pt x="8597" y="2817"/>
                      <a:pt x="8531" y="2700"/>
                      <a:pt x="8479" y="2575"/>
                    </a:cubicBezTo>
                    <a:cubicBezTo>
                      <a:pt x="8426" y="2450"/>
                      <a:pt x="8387" y="2316"/>
                      <a:pt x="8398" y="2217"/>
                    </a:cubicBezTo>
                    <a:cubicBezTo>
                      <a:pt x="8385" y="2235"/>
                      <a:pt x="8370" y="2253"/>
                      <a:pt x="8353" y="2270"/>
                    </a:cubicBezTo>
                    <a:cubicBezTo>
                      <a:pt x="8337" y="2286"/>
                      <a:pt x="8319" y="2302"/>
                      <a:pt x="8300" y="2316"/>
                    </a:cubicBezTo>
                    <a:cubicBezTo>
                      <a:pt x="8256" y="2112"/>
                      <a:pt x="8115" y="2082"/>
                      <a:pt x="8113" y="2078"/>
                    </a:cubicBezTo>
                    <a:cubicBezTo>
                      <a:pt x="8095" y="2045"/>
                      <a:pt x="8007" y="1986"/>
                      <a:pt x="7955" y="2002"/>
                    </a:cubicBezTo>
                    <a:cubicBezTo>
                      <a:pt x="7973" y="2005"/>
                      <a:pt x="7986" y="2011"/>
                      <a:pt x="7994" y="2020"/>
                    </a:cubicBezTo>
                    <a:cubicBezTo>
                      <a:pt x="8002" y="2029"/>
                      <a:pt x="8006" y="2041"/>
                      <a:pt x="8006" y="2056"/>
                    </a:cubicBezTo>
                    <a:cubicBezTo>
                      <a:pt x="7988" y="2080"/>
                      <a:pt x="7952" y="2075"/>
                      <a:pt x="7916" y="2064"/>
                    </a:cubicBezTo>
                    <a:cubicBezTo>
                      <a:pt x="7880" y="2053"/>
                      <a:pt x="7845" y="2035"/>
                      <a:pt x="7829" y="2033"/>
                    </a:cubicBezTo>
                    <a:cubicBezTo>
                      <a:pt x="7821" y="2041"/>
                      <a:pt x="7829" y="2065"/>
                      <a:pt x="7839" y="2090"/>
                    </a:cubicBezTo>
                    <a:cubicBezTo>
                      <a:pt x="7850" y="2114"/>
                      <a:pt x="7862" y="2138"/>
                      <a:pt x="7862" y="2146"/>
                    </a:cubicBezTo>
                    <a:cubicBezTo>
                      <a:pt x="7838" y="2126"/>
                      <a:pt x="7813" y="2106"/>
                      <a:pt x="7788" y="2086"/>
                    </a:cubicBezTo>
                    <a:cubicBezTo>
                      <a:pt x="7762" y="2067"/>
                      <a:pt x="7737" y="2048"/>
                      <a:pt x="7710" y="2029"/>
                    </a:cubicBezTo>
                    <a:cubicBezTo>
                      <a:pt x="7724" y="2044"/>
                      <a:pt x="7737" y="2060"/>
                      <a:pt x="7750" y="2075"/>
                    </a:cubicBezTo>
                    <a:cubicBezTo>
                      <a:pt x="7763" y="2091"/>
                      <a:pt x="7775" y="2107"/>
                      <a:pt x="7787" y="2123"/>
                    </a:cubicBezTo>
                    <a:cubicBezTo>
                      <a:pt x="7554" y="2129"/>
                      <a:pt x="7391" y="1947"/>
                      <a:pt x="7273" y="1898"/>
                    </a:cubicBezTo>
                    <a:cubicBezTo>
                      <a:pt x="7001" y="1786"/>
                      <a:pt x="7640" y="1461"/>
                      <a:pt x="7596" y="1509"/>
                    </a:cubicBezTo>
                    <a:cubicBezTo>
                      <a:pt x="7489" y="1628"/>
                      <a:pt x="7535" y="1822"/>
                      <a:pt x="7438" y="1943"/>
                    </a:cubicBezTo>
                    <a:cubicBezTo>
                      <a:pt x="7451" y="1927"/>
                      <a:pt x="7456" y="1912"/>
                      <a:pt x="7469" y="1904"/>
                    </a:cubicBezTo>
                    <a:cubicBezTo>
                      <a:pt x="7483" y="1897"/>
                      <a:pt x="7504" y="1897"/>
                      <a:pt x="7547" y="1914"/>
                    </a:cubicBezTo>
                    <a:cubicBezTo>
                      <a:pt x="7542" y="1887"/>
                      <a:pt x="7536" y="1860"/>
                      <a:pt x="7531" y="1832"/>
                    </a:cubicBezTo>
                    <a:cubicBezTo>
                      <a:pt x="7526" y="1805"/>
                      <a:pt x="7521" y="1778"/>
                      <a:pt x="7515" y="1750"/>
                    </a:cubicBezTo>
                    <a:cubicBezTo>
                      <a:pt x="7533" y="1746"/>
                      <a:pt x="7547" y="1747"/>
                      <a:pt x="7559" y="1752"/>
                    </a:cubicBezTo>
                    <a:cubicBezTo>
                      <a:pt x="7571" y="1757"/>
                      <a:pt x="7580" y="1766"/>
                      <a:pt x="7586" y="1779"/>
                    </a:cubicBezTo>
                    <a:cubicBezTo>
                      <a:pt x="7572" y="1740"/>
                      <a:pt x="7555" y="1674"/>
                      <a:pt x="7563" y="1617"/>
                    </a:cubicBezTo>
                    <a:cubicBezTo>
                      <a:pt x="7570" y="1560"/>
                      <a:pt x="7602" y="1513"/>
                      <a:pt x="7684" y="1513"/>
                    </a:cubicBezTo>
                    <a:cubicBezTo>
                      <a:pt x="7746" y="1515"/>
                      <a:pt x="7761" y="1581"/>
                      <a:pt x="7764" y="1652"/>
                    </a:cubicBezTo>
                    <a:cubicBezTo>
                      <a:pt x="7768" y="1724"/>
                      <a:pt x="7759" y="1800"/>
                      <a:pt x="7773" y="1823"/>
                    </a:cubicBezTo>
                    <a:cubicBezTo>
                      <a:pt x="7789" y="1819"/>
                      <a:pt x="7811" y="1799"/>
                      <a:pt x="7834" y="1778"/>
                    </a:cubicBezTo>
                    <a:cubicBezTo>
                      <a:pt x="7856" y="1756"/>
                      <a:pt x="7878" y="1733"/>
                      <a:pt x="7891" y="1722"/>
                    </a:cubicBezTo>
                    <a:cubicBezTo>
                      <a:pt x="7886" y="1741"/>
                      <a:pt x="7886" y="1758"/>
                      <a:pt x="7891" y="1776"/>
                    </a:cubicBezTo>
                    <a:cubicBezTo>
                      <a:pt x="7896" y="1793"/>
                      <a:pt x="7905" y="1809"/>
                      <a:pt x="7920" y="1823"/>
                    </a:cubicBezTo>
                    <a:cubicBezTo>
                      <a:pt x="7912" y="1765"/>
                      <a:pt x="7912" y="1746"/>
                      <a:pt x="7926" y="1741"/>
                    </a:cubicBezTo>
                    <a:cubicBezTo>
                      <a:pt x="7939" y="1737"/>
                      <a:pt x="7965" y="1747"/>
                      <a:pt x="8009" y="1747"/>
                    </a:cubicBezTo>
                    <a:cubicBezTo>
                      <a:pt x="7992" y="1736"/>
                      <a:pt x="7976" y="1724"/>
                      <a:pt x="7961" y="1711"/>
                    </a:cubicBezTo>
                    <a:cubicBezTo>
                      <a:pt x="7946" y="1699"/>
                      <a:pt x="7931" y="1686"/>
                      <a:pt x="7916" y="1673"/>
                    </a:cubicBezTo>
                    <a:cubicBezTo>
                      <a:pt x="7990" y="1633"/>
                      <a:pt x="8081" y="1646"/>
                      <a:pt x="8151" y="1687"/>
                    </a:cubicBezTo>
                    <a:cubicBezTo>
                      <a:pt x="8222" y="1728"/>
                      <a:pt x="8272" y="1798"/>
                      <a:pt x="8265" y="1873"/>
                    </a:cubicBezTo>
                    <a:cubicBezTo>
                      <a:pt x="8282" y="1885"/>
                      <a:pt x="8293" y="1887"/>
                      <a:pt x="8297" y="1879"/>
                    </a:cubicBezTo>
                    <a:cubicBezTo>
                      <a:pt x="8302" y="1872"/>
                      <a:pt x="8300" y="1855"/>
                      <a:pt x="8291" y="1828"/>
                    </a:cubicBezTo>
                    <a:cubicBezTo>
                      <a:pt x="8375" y="1824"/>
                      <a:pt x="8352" y="1838"/>
                      <a:pt x="8330" y="1845"/>
                    </a:cubicBezTo>
                    <a:cubicBezTo>
                      <a:pt x="8308" y="1852"/>
                      <a:pt x="8288" y="1853"/>
                      <a:pt x="8378" y="1822"/>
                    </a:cubicBezTo>
                    <a:cubicBezTo>
                      <a:pt x="8429" y="1873"/>
                      <a:pt x="8451" y="1879"/>
                      <a:pt x="8464" y="1886"/>
                    </a:cubicBezTo>
                    <a:cubicBezTo>
                      <a:pt x="8478" y="1893"/>
                      <a:pt x="8485" y="1901"/>
                      <a:pt x="8506" y="1957"/>
                    </a:cubicBezTo>
                    <a:cubicBezTo>
                      <a:pt x="8510" y="1956"/>
                      <a:pt x="8609" y="1983"/>
                      <a:pt x="8682" y="2012"/>
                    </a:cubicBezTo>
                    <a:cubicBezTo>
                      <a:pt x="8754" y="2041"/>
                      <a:pt x="8800" y="2073"/>
                      <a:pt x="8698" y="2083"/>
                    </a:cubicBezTo>
                    <a:cubicBezTo>
                      <a:pt x="8724" y="2095"/>
                      <a:pt x="8750" y="2108"/>
                      <a:pt x="8776" y="2119"/>
                    </a:cubicBezTo>
                    <a:cubicBezTo>
                      <a:pt x="8802" y="2131"/>
                      <a:pt x="8829" y="2143"/>
                      <a:pt x="8855" y="2154"/>
                    </a:cubicBezTo>
                    <a:cubicBezTo>
                      <a:pt x="8804" y="2159"/>
                      <a:pt x="8828" y="2228"/>
                      <a:pt x="8885" y="2284"/>
                    </a:cubicBezTo>
                    <a:cubicBezTo>
                      <a:pt x="8941" y="2340"/>
                      <a:pt x="9031" y="2382"/>
                      <a:pt x="9110" y="2333"/>
                    </a:cubicBezTo>
                    <a:cubicBezTo>
                      <a:pt x="9110" y="2342"/>
                      <a:pt x="9112" y="2363"/>
                      <a:pt x="9119" y="2380"/>
                    </a:cubicBezTo>
                    <a:cubicBezTo>
                      <a:pt x="9126" y="2398"/>
                      <a:pt x="9138" y="2413"/>
                      <a:pt x="9160" y="2411"/>
                    </a:cubicBezTo>
                    <a:cubicBezTo>
                      <a:pt x="9131" y="2414"/>
                      <a:pt x="9185" y="2432"/>
                      <a:pt x="9237" y="2442"/>
                    </a:cubicBezTo>
                    <a:cubicBezTo>
                      <a:pt x="9290" y="2452"/>
                      <a:pt x="9341" y="2454"/>
                      <a:pt x="9308" y="2423"/>
                    </a:cubicBezTo>
                    <a:cubicBezTo>
                      <a:pt x="9333" y="2421"/>
                      <a:pt x="9350" y="2426"/>
                      <a:pt x="9359" y="2440"/>
                    </a:cubicBezTo>
                    <a:cubicBezTo>
                      <a:pt x="9368" y="2453"/>
                      <a:pt x="9370" y="2473"/>
                      <a:pt x="9364" y="2502"/>
                    </a:cubicBezTo>
                    <a:cubicBezTo>
                      <a:pt x="9367" y="2501"/>
                      <a:pt x="9370" y="2501"/>
                      <a:pt x="9373" y="2501"/>
                    </a:cubicBezTo>
                    <a:cubicBezTo>
                      <a:pt x="9376" y="2501"/>
                      <a:pt x="9379" y="2500"/>
                      <a:pt x="9382" y="2500"/>
                    </a:cubicBezTo>
                    <a:cubicBezTo>
                      <a:pt x="9359" y="2455"/>
                      <a:pt x="9367" y="2463"/>
                      <a:pt x="9380" y="2466"/>
                    </a:cubicBezTo>
                    <a:cubicBezTo>
                      <a:pt x="9392" y="2470"/>
                      <a:pt x="9409" y="2468"/>
                      <a:pt x="9399" y="2406"/>
                    </a:cubicBezTo>
                    <a:cubicBezTo>
                      <a:pt x="9419" y="2433"/>
                      <a:pt x="9441" y="2460"/>
                      <a:pt x="9464" y="2485"/>
                    </a:cubicBezTo>
                    <a:cubicBezTo>
                      <a:pt x="9488" y="2511"/>
                      <a:pt x="9513" y="2535"/>
                      <a:pt x="9540" y="2557"/>
                    </a:cubicBezTo>
                    <a:cubicBezTo>
                      <a:pt x="9541" y="2558"/>
                      <a:pt x="9528" y="2541"/>
                      <a:pt x="9522" y="2532"/>
                    </a:cubicBezTo>
                    <a:cubicBezTo>
                      <a:pt x="9516" y="2524"/>
                      <a:pt x="9515" y="2524"/>
                      <a:pt x="9540" y="2557"/>
                    </a:cubicBezTo>
                    <a:close/>
                    <a:moveTo>
                      <a:pt x="14419" y="1220"/>
                    </a:moveTo>
                    <a:cubicBezTo>
                      <a:pt x="14515" y="1221"/>
                      <a:pt x="14454" y="1196"/>
                      <a:pt x="14364" y="1168"/>
                    </a:cubicBezTo>
                    <a:cubicBezTo>
                      <a:pt x="14274" y="1141"/>
                      <a:pt x="14155" y="1111"/>
                      <a:pt x="14134" y="1104"/>
                    </a:cubicBezTo>
                    <a:cubicBezTo>
                      <a:pt x="14175" y="1134"/>
                      <a:pt x="14220" y="1158"/>
                      <a:pt x="14268" y="1178"/>
                    </a:cubicBezTo>
                    <a:cubicBezTo>
                      <a:pt x="14316" y="1198"/>
                      <a:pt x="14366" y="1212"/>
                      <a:pt x="14419" y="1220"/>
                    </a:cubicBezTo>
                    <a:cubicBezTo>
                      <a:pt x="14424" y="1220"/>
                      <a:pt x="14401" y="1216"/>
                      <a:pt x="14388" y="1214"/>
                    </a:cubicBezTo>
                    <a:cubicBezTo>
                      <a:pt x="14375" y="1213"/>
                      <a:pt x="14373" y="1213"/>
                      <a:pt x="14419" y="1220"/>
                    </a:cubicBezTo>
                    <a:close/>
                    <a:moveTo>
                      <a:pt x="14863" y="1835"/>
                    </a:moveTo>
                    <a:cubicBezTo>
                      <a:pt x="14860" y="1852"/>
                      <a:pt x="14909" y="1884"/>
                      <a:pt x="14963" y="1915"/>
                    </a:cubicBezTo>
                    <a:cubicBezTo>
                      <a:pt x="15018" y="1945"/>
                      <a:pt x="15078" y="1974"/>
                      <a:pt x="15096" y="1984"/>
                    </a:cubicBezTo>
                    <a:cubicBezTo>
                      <a:pt x="15118" y="1947"/>
                      <a:pt x="15059" y="1917"/>
                      <a:pt x="14996" y="1892"/>
                    </a:cubicBezTo>
                    <a:cubicBezTo>
                      <a:pt x="14932" y="1868"/>
                      <a:pt x="14863" y="1849"/>
                      <a:pt x="14863" y="1835"/>
                    </a:cubicBezTo>
                    <a:cubicBezTo>
                      <a:pt x="14862" y="1842"/>
                      <a:pt x="14862" y="1843"/>
                      <a:pt x="14862" y="1842"/>
                    </a:cubicBezTo>
                    <a:cubicBezTo>
                      <a:pt x="14863" y="1841"/>
                      <a:pt x="14863" y="1837"/>
                      <a:pt x="14863" y="1835"/>
                    </a:cubicBezTo>
                    <a:close/>
                    <a:moveTo>
                      <a:pt x="18211" y="5644"/>
                    </a:moveTo>
                    <a:cubicBezTo>
                      <a:pt x="18212" y="5646"/>
                      <a:pt x="18208" y="5669"/>
                      <a:pt x="18206" y="5696"/>
                    </a:cubicBezTo>
                    <a:cubicBezTo>
                      <a:pt x="18204" y="5723"/>
                      <a:pt x="18202" y="5756"/>
                      <a:pt x="18207" y="5778"/>
                    </a:cubicBezTo>
                    <a:cubicBezTo>
                      <a:pt x="18130" y="5791"/>
                      <a:pt x="18067" y="5749"/>
                      <a:pt x="18010" y="5727"/>
                    </a:cubicBezTo>
                    <a:cubicBezTo>
                      <a:pt x="17954" y="5705"/>
                      <a:pt x="17903" y="5703"/>
                      <a:pt x="17852" y="5794"/>
                    </a:cubicBezTo>
                    <a:cubicBezTo>
                      <a:pt x="17668" y="5506"/>
                      <a:pt x="17285" y="5339"/>
                      <a:pt x="17179" y="4953"/>
                    </a:cubicBezTo>
                    <a:cubicBezTo>
                      <a:pt x="17114" y="4717"/>
                      <a:pt x="17508" y="4618"/>
                      <a:pt x="17370" y="4393"/>
                    </a:cubicBezTo>
                    <a:cubicBezTo>
                      <a:pt x="17252" y="4200"/>
                      <a:pt x="16979" y="4080"/>
                      <a:pt x="16768" y="3977"/>
                    </a:cubicBezTo>
                    <a:cubicBezTo>
                      <a:pt x="16772" y="3988"/>
                      <a:pt x="16777" y="3999"/>
                      <a:pt x="16782" y="4009"/>
                    </a:cubicBezTo>
                    <a:cubicBezTo>
                      <a:pt x="16787" y="4020"/>
                      <a:pt x="16792" y="4030"/>
                      <a:pt x="16798" y="4040"/>
                    </a:cubicBezTo>
                    <a:cubicBezTo>
                      <a:pt x="16754" y="4011"/>
                      <a:pt x="16712" y="3982"/>
                      <a:pt x="16669" y="3952"/>
                    </a:cubicBezTo>
                    <a:cubicBezTo>
                      <a:pt x="16627" y="3922"/>
                      <a:pt x="16585" y="3891"/>
                      <a:pt x="16544" y="3860"/>
                    </a:cubicBezTo>
                    <a:cubicBezTo>
                      <a:pt x="16548" y="3852"/>
                      <a:pt x="16575" y="3833"/>
                      <a:pt x="16602" y="3815"/>
                    </a:cubicBezTo>
                    <a:cubicBezTo>
                      <a:pt x="16630" y="3796"/>
                      <a:pt x="16658" y="3778"/>
                      <a:pt x="16666" y="3771"/>
                    </a:cubicBezTo>
                    <a:cubicBezTo>
                      <a:pt x="16650" y="3754"/>
                      <a:pt x="16593" y="3726"/>
                      <a:pt x="16544" y="3695"/>
                    </a:cubicBezTo>
                    <a:cubicBezTo>
                      <a:pt x="16496" y="3665"/>
                      <a:pt x="16456" y="3630"/>
                      <a:pt x="16473" y="3599"/>
                    </a:cubicBezTo>
                    <a:cubicBezTo>
                      <a:pt x="16528" y="3640"/>
                      <a:pt x="16435" y="3463"/>
                      <a:pt x="16331" y="3271"/>
                    </a:cubicBezTo>
                    <a:cubicBezTo>
                      <a:pt x="16227" y="3080"/>
                      <a:pt x="16110" y="2875"/>
                      <a:pt x="16117" y="2858"/>
                    </a:cubicBezTo>
                    <a:cubicBezTo>
                      <a:pt x="16135" y="2854"/>
                      <a:pt x="16154" y="2852"/>
                      <a:pt x="16173" y="2853"/>
                    </a:cubicBezTo>
                    <a:cubicBezTo>
                      <a:pt x="16193" y="2854"/>
                      <a:pt x="16212" y="2858"/>
                      <a:pt x="16230" y="2865"/>
                    </a:cubicBezTo>
                    <a:cubicBezTo>
                      <a:pt x="16231" y="2866"/>
                      <a:pt x="16184" y="2826"/>
                      <a:pt x="16152" y="2797"/>
                    </a:cubicBezTo>
                    <a:cubicBezTo>
                      <a:pt x="16120" y="2767"/>
                      <a:pt x="16103" y="2747"/>
                      <a:pt x="16166" y="2788"/>
                    </a:cubicBezTo>
                    <a:cubicBezTo>
                      <a:pt x="16184" y="2749"/>
                      <a:pt x="15999" y="2622"/>
                      <a:pt x="15817" y="2508"/>
                    </a:cubicBezTo>
                    <a:cubicBezTo>
                      <a:pt x="15635" y="2394"/>
                      <a:pt x="15455" y="2294"/>
                      <a:pt x="15483" y="2310"/>
                    </a:cubicBezTo>
                    <a:cubicBezTo>
                      <a:pt x="15467" y="2348"/>
                      <a:pt x="15419" y="2291"/>
                      <a:pt x="15394" y="2255"/>
                    </a:cubicBezTo>
                    <a:cubicBezTo>
                      <a:pt x="15368" y="2220"/>
                      <a:pt x="15364" y="2206"/>
                      <a:pt x="15434" y="2332"/>
                    </a:cubicBezTo>
                    <a:cubicBezTo>
                      <a:pt x="15388" y="2304"/>
                      <a:pt x="15345" y="2272"/>
                      <a:pt x="15308" y="2235"/>
                    </a:cubicBezTo>
                    <a:cubicBezTo>
                      <a:pt x="15271" y="2198"/>
                      <a:pt x="15239" y="2157"/>
                      <a:pt x="15214" y="2114"/>
                    </a:cubicBezTo>
                    <a:cubicBezTo>
                      <a:pt x="15229" y="2122"/>
                      <a:pt x="15330" y="2182"/>
                      <a:pt x="15421" y="2236"/>
                    </a:cubicBezTo>
                    <a:cubicBezTo>
                      <a:pt x="15512" y="2291"/>
                      <a:pt x="15594" y="2340"/>
                      <a:pt x="15573" y="2328"/>
                    </a:cubicBezTo>
                    <a:cubicBezTo>
                      <a:pt x="15611" y="2351"/>
                      <a:pt x="15667" y="2379"/>
                      <a:pt x="15720" y="2409"/>
                    </a:cubicBezTo>
                    <a:cubicBezTo>
                      <a:pt x="15773" y="2439"/>
                      <a:pt x="15822" y="2472"/>
                      <a:pt x="15845" y="2505"/>
                    </a:cubicBezTo>
                    <a:cubicBezTo>
                      <a:pt x="15818" y="2489"/>
                      <a:pt x="15864" y="2517"/>
                      <a:pt x="15925" y="2548"/>
                    </a:cubicBezTo>
                    <a:cubicBezTo>
                      <a:pt x="15987" y="2578"/>
                      <a:pt x="16065" y="2611"/>
                      <a:pt x="16103" y="2603"/>
                    </a:cubicBezTo>
                    <a:cubicBezTo>
                      <a:pt x="16080" y="2589"/>
                      <a:pt x="16059" y="2572"/>
                      <a:pt x="16041" y="2554"/>
                    </a:cubicBezTo>
                    <a:cubicBezTo>
                      <a:pt x="16023" y="2535"/>
                      <a:pt x="16008" y="2514"/>
                      <a:pt x="15997" y="2491"/>
                    </a:cubicBezTo>
                    <a:cubicBezTo>
                      <a:pt x="16011" y="2489"/>
                      <a:pt x="16025" y="2487"/>
                      <a:pt x="16039" y="2486"/>
                    </a:cubicBezTo>
                    <a:cubicBezTo>
                      <a:pt x="16053" y="2485"/>
                      <a:pt x="16067" y="2485"/>
                      <a:pt x="16082" y="2485"/>
                    </a:cubicBezTo>
                    <a:cubicBezTo>
                      <a:pt x="16053" y="2405"/>
                      <a:pt x="16024" y="2342"/>
                      <a:pt x="16002" y="2299"/>
                    </a:cubicBezTo>
                    <a:cubicBezTo>
                      <a:pt x="15980" y="2255"/>
                      <a:pt x="15965" y="2232"/>
                      <a:pt x="15966" y="2233"/>
                    </a:cubicBezTo>
                    <a:cubicBezTo>
                      <a:pt x="15967" y="2242"/>
                      <a:pt x="15970" y="2248"/>
                      <a:pt x="15976" y="2253"/>
                    </a:cubicBezTo>
                    <a:cubicBezTo>
                      <a:pt x="15982" y="2258"/>
                      <a:pt x="15991" y="2261"/>
                      <a:pt x="16003" y="2262"/>
                    </a:cubicBezTo>
                    <a:cubicBezTo>
                      <a:pt x="15904" y="2195"/>
                      <a:pt x="15782" y="2135"/>
                      <a:pt x="15650" y="2060"/>
                    </a:cubicBezTo>
                    <a:cubicBezTo>
                      <a:pt x="15518" y="1984"/>
                      <a:pt x="15376" y="1893"/>
                      <a:pt x="15238" y="1763"/>
                    </a:cubicBezTo>
                    <a:cubicBezTo>
                      <a:pt x="15258" y="1773"/>
                      <a:pt x="15284" y="1782"/>
                      <a:pt x="15311" y="1791"/>
                    </a:cubicBezTo>
                    <a:cubicBezTo>
                      <a:pt x="15337" y="1800"/>
                      <a:pt x="15363" y="1809"/>
                      <a:pt x="15380" y="1820"/>
                    </a:cubicBezTo>
                    <a:cubicBezTo>
                      <a:pt x="15349" y="1737"/>
                      <a:pt x="15151" y="1615"/>
                      <a:pt x="14937" y="1505"/>
                    </a:cubicBezTo>
                    <a:cubicBezTo>
                      <a:pt x="14724" y="1394"/>
                      <a:pt x="14493" y="1294"/>
                      <a:pt x="14395" y="1254"/>
                    </a:cubicBezTo>
                    <a:cubicBezTo>
                      <a:pt x="14448" y="1290"/>
                      <a:pt x="14506" y="1324"/>
                      <a:pt x="14562" y="1361"/>
                    </a:cubicBezTo>
                    <a:cubicBezTo>
                      <a:pt x="14618" y="1397"/>
                      <a:pt x="14672" y="1436"/>
                      <a:pt x="14717" y="1483"/>
                    </a:cubicBezTo>
                    <a:cubicBezTo>
                      <a:pt x="14654" y="1457"/>
                      <a:pt x="14621" y="1445"/>
                      <a:pt x="14618" y="1447"/>
                    </a:cubicBezTo>
                    <a:cubicBezTo>
                      <a:pt x="14615" y="1450"/>
                      <a:pt x="14642" y="1466"/>
                      <a:pt x="14699" y="1498"/>
                    </a:cubicBezTo>
                    <a:cubicBezTo>
                      <a:pt x="14692" y="1493"/>
                      <a:pt x="14611" y="1461"/>
                      <a:pt x="14555" y="1440"/>
                    </a:cubicBezTo>
                    <a:lnTo>
                      <a:pt x="14555" y="1439"/>
                    </a:lnTo>
                    <a:cubicBezTo>
                      <a:pt x="14330" y="1381"/>
                      <a:pt x="14117" y="1262"/>
                      <a:pt x="13905" y="1151"/>
                    </a:cubicBezTo>
                    <a:cubicBezTo>
                      <a:pt x="13692" y="1040"/>
                      <a:pt x="13480" y="938"/>
                      <a:pt x="13256" y="913"/>
                    </a:cubicBezTo>
                    <a:cubicBezTo>
                      <a:pt x="13253" y="925"/>
                      <a:pt x="13254" y="934"/>
                      <a:pt x="13260" y="940"/>
                    </a:cubicBezTo>
                    <a:cubicBezTo>
                      <a:pt x="13266" y="947"/>
                      <a:pt x="13277" y="951"/>
                      <a:pt x="13293" y="952"/>
                    </a:cubicBezTo>
                    <a:cubicBezTo>
                      <a:pt x="13285" y="948"/>
                      <a:pt x="13277" y="946"/>
                      <a:pt x="13268" y="946"/>
                    </a:cubicBezTo>
                    <a:cubicBezTo>
                      <a:pt x="13260" y="945"/>
                      <a:pt x="13251" y="946"/>
                      <a:pt x="13243" y="947"/>
                    </a:cubicBezTo>
                    <a:cubicBezTo>
                      <a:pt x="13758" y="1120"/>
                      <a:pt x="14201" y="1459"/>
                      <a:pt x="14719" y="1607"/>
                    </a:cubicBezTo>
                    <a:cubicBezTo>
                      <a:pt x="15153" y="1731"/>
                      <a:pt x="15405" y="2121"/>
                      <a:pt x="15774" y="2339"/>
                    </a:cubicBezTo>
                    <a:cubicBezTo>
                      <a:pt x="15785" y="2277"/>
                      <a:pt x="15612" y="2197"/>
                      <a:pt x="15423" y="2125"/>
                    </a:cubicBezTo>
                    <a:cubicBezTo>
                      <a:pt x="15235" y="2053"/>
                      <a:pt x="15030" y="1990"/>
                      <a:pt x="14974" y="1961"/>
                    </a:cubicBezTo>
                    <a:cubicBezTo>
                      <a:pt x="14981" y="2002"/>
                      <a:pt x="15016" y="2052"/>
                      <a:pt x="15058" y="2098"/>
                    </a:cubicBezTo>
                    <a:cubicBezTo>
                      <a:pt x="15101" y="2144"/>
                      <a:pt x="15151" y="2186"/>
                      <a:pt x="15185" y="2214"/>
                    </a:cubicBezTo>
                    <a:cubicBezTo>
                      <a:pt x="15170" y="2241"/>
                      <a:pt x="15090" y="2212"/>
                      <a:pt x="15009" y="2172"/>
                    </a:cubicBezTo>
                    <a:cubicBezTo>
                      <a:pt x="14928" y="2133"/>
                      <a:pt x="14846" y="2083"/>
                      <a:pt x="14826" y="2071"/>
                    </a:cubicBezTo>
                    <a:cubicBezTo>
                      <a:pt x="14838" y="2080"/>
                      <a:pt x="14848" y="2090"/>
                      <a:pt x="14858" y="2100"/>
                    </a:cubicBezTo>
                    <a:cubicBezTo>
                      <a:pt x="14867" y="2111"/>
                      <a:pt x="14876" y="2122"/>
                      <a:pt x="14883" y="2134"/>
                    </a:cubicBezTo>
                    <a:cubicBezTo>
                      <a:pt x="14835" y="2099"/>
                      <a:pt x="14788" y="2065"/>
                      <a:pt x="14741" y="2030"/>
                    </a:cubicBezTo>
                    <a:cubicBezTo>
                      <a:pt x="14693" y="1996"/>
                      <a:pt x="14647" y="1961"/>
                      <a:pt x="14600" y="1925"/>
                    </a:cubicBezTo>
                    <a:cubicBezTo>
                      <a:pt x="14616" y="1938"/>
                      <a:pt x="14630" y="1951"/>
                      <a:pt x="14644" y="1965"/>
                    </a:cubicBezTo>
                    <a:cubicBezTo>
                      <a:pt x="14657" y="1979"/>
                      <a:pt x="14670" y="1994"/>
                      <a:pt x="14681" y="2010"/>
                    </a:cubicBezTo>
                    <a:cubicBezTo>
                      <a:pt x="14553" y="2019"/>
                      <a:pt x="14527" y="1994"/>
                      <a:pt x="14515" y="1957"/>
                    </a:cubicBezTo>
                    <a:cubicBezTo>
                      <a:pt x="14503" y="1921"/>
                      <a:pt x="14505" y="1874"/>
                      <a:pt x="14433" y="1839"/>
                    </a:cubicBezTo>
                    <a:cubicBezTo>
                      <a:pt x="14438" y="1846"/>
                      <a:pt x="14440" y="1853"/>
                      <a:pt x="14442" y="1862"/>
                    </a:cubicBezTo>
                    <a:cubicBezTo>
                      <a:pt x="14443" y="1871"/>
                      <a:pt x="14443" y="1881"/>
                      <a:pt x="14443" y="1893"/>
                    </a:cubicBezTo>
                    <a:cubicBezTo>
                      <a:pt x="14424" y="1881"/>
                      <a:pt x="14412" y="1877"/>
                      <a:pt x="14407" y="1880"/>
                    </a:cubicBezTo>
                    <a:cubicBezTo>
                      <a:pt x="14402" y="1883"/>
                      <a:pt x="14403" y="1893"/>
                      <a:pt x="14411" y="1911"/>
                    </a:cubicBezTo>
                    <a:cubicBezTo>
                      <a:pt x="14376" y="1894"/>
                      <a:pt x="14343" y="1876"/>
                      <a:pt x="14309" y="1858"/>
                    </a:cubicBezTo>
                    <a:cubicBezTo>
                      <a:pt x="14276" y="1839"/>
                      <a:pt x="14244" y="1820"/>
                      <a:pt x="14212" y="1800"/>
                    </a:cubicBezTo>
                    <a:cubicBezTo>
                      <a:pt x="14222" y="1797"/>
                      <a:pt x="14229" y="1797"/>
                      <a:pt x="14232" y="1800"/>
                    </a:cubicBezTo>
                    <a:cubicBezTo>
                      <a:pt x="14235" y="1804"/>
                      <a:pt x="14235" y="1811"/>
                      <a:pt x="14231" y="1821"/>
                    </a:cubicBezTo>
                    <a:cubicBezTo>
                      <a:pt x="14232" y="1820"/>
                      <a:pt x="14226" y="1793"/>
                      <a:pt x="14220" y="1768"/>
                    </a:cubicBezTo>
                    <a:cubicBezTo>
                      <a:pt x="14215" y="1744"/>
                      <a:pt x="14209" y="1723"/>
                      <a:pt x="14210" y="1734"/>
                    </a:cubicBezTo>
                    <a:cubicBezTo>
                      <a:pt x="14169" y="1715"/>
                      <a:pt x="14084" y="1641"/>
                      <a:pt x="14000" y="1568"/>
                    </a:cubicBezTo>
                    <a:cubicBezTo>
                      <a:pt x="13917" y="1495"/>
                      <a:pt x="13834" y="1423"/>
                      <a:pt x="13797" y="1407"/>
                    </a:cubicBezTo>
                    <a:cubicBezTo>
                      <a:pt x="14086" y="1521"/>
                      <a:pt x="13535" y="1337"/>
                      <a:pt x="13460" y="1295"/>
                    </a:cubicBezTo>
                    <a:cubicBezTo>
                      <a:pt x="13311" y="1211"/>
                      <a:pt x="13167" y="1120"/>
                      <a:pt x="13024" y="1029"/>
                    </a:cubicBezTo>
                    <a:cubicBezTo>
                      <a:pt x="12832" y="907"/>
                      <a:pt x="12604" y="837"/>
                      <a:pt x="12379" y="771"/>
                    </a:cubicBezTo>
                    <a:cubicBezTo>
                      <a:pt x="12462" y="783"/>
                      <a:pt x="12411" y="767"/>
                      <a:pt x="12371" y="755"/>
                    </a:cubicBezTo>
                    <a:cubicBezTo>
                      <a:pt x="12330" y="743"/>
                      <a:pt x="12299" y="736"/>
                      <a:pt x="12422" y="767"/>
                    </a:cubicBezTo>
                    <a:cubicBezTo>
                      <a:pt x="12377" y="739"/>
                      <a:pt x="12306" y="698"/>
                      <a:pt x="12264" y="677"/>
                    </a:cubicBezTo>
                    <a:cubicBezTo>
                      <a:pt x="12222" y="656"/>
                      <a:pt x="12208" y="654"/>
                      <a:pt x="12276" y="705"/>
                    </a:cubicBezTo>
                    <a:cubicBezTo>
                      <a:pt x="12232" y="693"/>
                      <a:pt x="12211" y="699"/>
                      <a:pt x="12181" y="695"/>
                    </a:cubicBezTo>
                    <a:cubicBezTo>
                      <a:pt x="12151" y="690"/>
                      <a:pt x="12113" y="675"/>
                      <a:pt x="12033" y="620"/>
                    </a:cubicBezTo>
                    <a:cubicBezTo>
                      <a:pt x="12064" y="629"/>
                      <a:pt x="12153" y="637"/>
                      <a:pt x="12179" y="632"/>
                    </a:cubicBezTo>
                    <a:cubicBezTo>
                      <a:pt x="12205" y="626"/>
                      <a:pt x="12168" y="608"/>
                      <a:pt x="11946" y="567"/>
                    </a:cubicBezTo>
                    <a:cubicBezTo>
                      <a:pt x="11960" y="567"/>
                      <a:pt x="11974" y="568"/>
                      <a:pt x="11988" y="570"/>
                    </a:cubicBezTo>
                    <a:cubicBezTo>
                      <a:pt x="12002" y="572"/>
                      <a:pt x="12016" y="576"/>
                      <a:pt x="12029" y="580"/>
                    </a:cubicBezTo>
                    <a:cubicBezTo>
                      <a:pt x="12003" y="575"/>
                      <a:pt x="11976" y="568"/>
                      <a:pt x="11951" y="562"/>
                    </a:cubicBezTo>
                    <a:cubicBezTo>
                      <a:pt x="11925" y="555"/>
                      <a:pt x="11899" y="548"/>
                      <a:pt x="11873" y="540"/>
                    </a:cubicBezTo>
                    <a:cubicBezTo>
                      <a:pt x="11901" y="540"/>
                      <a:pt x="11917" y="540"/>
                      <a:pt x="11921" y="539"/>
                    </a:cubicBezTo>
                    <a:cubicBezTo>
                      <a:pt x="11925" y="538"/>
                      <a:pt x="11917" y="537"/>
                      <a:pt x="11898" y="535"/>
                    </a:cubicBezTo>
                    <a:cubicBezTo>
                      <a:pt x="11897" y="529"/>
                      <a:pt x="11968" y="546"/>
                      <a:pt x="12040" y="563"/>
                    </a:cubicBezTo>
                    <a:cubicBezTo>
                      <a:pt x="12111" y="581"/>
                      <a:pt x="12184" y="600"/>
                      <a:pt x="12187" y="600"/>
                    </a:cubicBezTo>
                    <a:cubicBezTo>
                      <a:pt x="12128" y="584"/>
                      <a:pt x="12070" y="566"/>
                      <a:pt x="12012" y="549"/>
                    </a:cubicBezTo>
                    <a:cubicBezTo>
                      <a:pt x="11954" y="531"/>
                      <a:pt x="11896" y="515"/>
                      <a:pt x="11836" y="502"/>
                    </a:cubicBezTo>
                    <a:cubicBezTo>
                      <a:pt x="11859" y="507"/>
                      <a:pt x="11882" y="511"/>
                      <a:pt x="11905" y="516"/>
                    </a:cubicBezTo>
                    <a:cubicBezTo>
                      <a:pt x="11928" y="521"/>
                      <a:pt x="11951" y="526"/>
                      <a:pt x="11974" y="531"/>
                    </a:cubicBezTo>
                    <a:cubicBezTo>
                      <a:pt x="11942" y="524"/>
                      <a:pt x="11899" y="514"/>
                      <a:pt x="11896" y="513"/>
                    </a:cubicBezTo>
                    <a:cubicBezTo>
                      <a:pt x="11893" y="512"/>
                      <a:pt x="11930" y="520"/>
                      <a:pt x="12057" y="550"/>
                    </a:cubicBezTo>
                    <a:cubicBezTo>
                      <a:pt x="11888" y="519"/>
                      <a:pt x="11777" y="497"/>
                      <a:pt x="11726" y="483"/>
                    </a:cubicBezTo>
                    <a:cubicBezTo>
                      <a:pt x="11675" y="469"/>
                      <a:pt x="11682" y="463"/>
                      <a:pt x="11748" y="466"/>
                    </a:cubicBezTo>
                    <a:cubicBezTo>
                      <a:pt x="11747" y="465"/>
                      <a:pt x="11746" y="463"/>
                      <a:pt x="11745" y="462"/>
                    </a:cubicBezTo>
                    <a:cubicBezTo>
                      <a:pt x="11744" y="460"/>
                      <a:pt x="11743" y="459"/>
                      <a:pt x="11742" y="458"/>
                    </a:cubicBezTo>
                    <a:cubicBezTo>
                      <a:pt x="11779" y="467"/>
                      <a:pt x="11817" y="476"/>
                      <a:pt x="11855" y="483"/>
                    </a:cubicBezTo>
                    <a:cubicBezTo>
                      <a:pt x="11893" y="490"/>
                      <a:pt x="11931" y="496"/>
                      <a:pt x="11969" y="500"/>
                    </a:cubicBezTo>
                    <a:cubicBezTo>
                      <a:pt x="11937" y="496"/>
                      <a:pt x="11905" y="491"/>
                      <a:pt x="11873" y="484"/>
                    </a:cubicBezTo>
                    <a:cubicBezTo>
                      <a:pt x="11842" y="477"/>
                      <a:pt x="11811" y="468"/>
                      <a:pt x="11781" y="458"/>
                    </a:cubicBezTo>
                    <a:cubicBezTo>
                      <a:pt x="11846" y="465"/>
                      <a:pt x="11888" y="475"/>
                      <a:pt x="11940" y="487"/>
                    </a:cubicBezTo>
                    <a:cubicBezTo>
                      <a:pt x="11992" y="499"/>
                      <a:pt x="12054" y="513"/>
                      <a:pt x="12159" y="529"/>
                    </a:cubicBezTo>
                    <a:cubicBezTo>
                      <a:pt x="12141" y="524"/>
                      <a:pt x="12124" y="513"/>
                      <a:pt x="12108" y="501"/>
                    </a:cubicBezTo>
                    <a:cubicBezTo>
                      <a:pt x="12092" y="490"/>
                      <a:pt x="12076" y="479"/>
                      <a:pt x="12058" y="473"/>
                    </a:cubicBezTo>
                    <a:cubicBezTo>
                      <a:pt x="12187" y="480"/>
                      <a:pt x="12341" y="470"/>
                      <a:pt x="12497" y="483"/>
                    </a:cubicBezTo>
                    <a:cubicBezTo>
                      <a:pt x="12654" y="496"/>
                      <a:pt x="12813" y="531"/>
                      <a:pt x="12955" y="629"/>
                    </a:cubicBezTo>
                    <a:cubicBezTo>
                      <a:pt x="12947" y="627"/>
                      <a:pt x="12915" y="626"/>
                      <a:pt x="12882" y="624"/>
                    </a:cubicBezTo>
                    <a:cubicBezTo>
                      <a:pt x="12850" y="622"/>
                      <a:pt x="12817" y="620"/>
                      <a:pt x="12808" y="618"/>
                    </a:cubicBezTo>
                    <a:cubicBezTo>
                      <a:pt x="12827" y="622"/>
                      <a:pt x="12846" y="627"/>
                      <a:pt x="12865" y="632"/>
                    </a:cubicBezTo>
                    <a:cubicBezTo>
                      <a:pt x="12884" y="638"/>
                      <a:pt x="12903" y="644"/>
                      <a:pt x="12921" y="651"/>
                    </a:cubicBezTo>
                    <a:cubicBezTo>
                      <a:pt x="12897" y="645"/>
                      <a:pt x="12873" y="641"/>
                      <a:pt x="12849" y="640"/>
                    </a:cubicBezTo>
                    <a:cubicBezTo>
                      <a:pt x="12824" y="638"/>
                      <a:pt x="12800" y="638"/>
                      <a:pt x="12775" y="641"/>
                    </a:cubicBezTo>
                    <a:cubicBezTo>
                      <a:pt x="12848" y="676"/>
                      <a:pt x="12995" y="719"/>
                      <a:pt x="13145" y="753"/>
                    </a:cubicBezTo>
                    <a:cubicBezTo>
                      <a:pt x="13296" y="787"/>
                      <a:pt x="13448" y="812"/>
                      <a:pt x="13531" y="810"/>
                    </a:cubicBezTo>
                    <a:cubicBezTo>
                      <a:pt x="13515" y="799"/>
                      <a:pt x="13507" y="793"/>
                      <a:pt x="13507" y="790"/>
                    </a:cubicBezTo>
                    <a:cubicBezTo>
                      <a:pt x="13508" y="788"/>
                      <a:pt x="13516" y="790"/>
                      <a:pt x="13533" y="795"/>
                    </a:cubicBezTo>
                    <a:cubicBezTo>
                      <a:pt x="13465" y="773"/>
                      <a:pt x="13397" y="752"/>
                      <a:pt x="13329" y="730"/>
                    </a:cubicBezTo>
                    <a:cubicBezTo>
                      <a:pt x="13261" y="707"/>
                      <a:pt x="13194" y="685"/>
                      <a:pt x="13126" y="663"/>
                    </a:cubicBezTo>
                    <a:cubicBezTo>
                      <a:pt x="13285" y="697"/>
                      <a:pt x="13205" y="665"/>
                      <a:pt x="13077" y="621"/>
                    </a:cubicBezTo>
                    <a:cubicBezTo>
                      <a:pt x="12948" y="578"/>
                      <a:pt x="12771" y="524"/>
                      <a:pt x="12736" y="513"/>
                    </a:cubicBezTo>
                    <a:cubicBezTo>
                      <a:pt x="12752" y="512"/>
                      <a:pt x="12768" y="512"/>
                      <a:pt x="12783" y="515"/>
                    </a:cubicBezTo>
                    <a:cubicBezTo>
                      <a:pt x="12799" y="517"/>
                      <a:pt x="12814" y="520"/>
                      <a:pt x="12829" y="526"/>
                    </a:cubicBezTo>
                    <a:cubicBezTo>
                      <a:pt x="12720" y="469"/>
                      <a:pt x="12598" y="436"/>
                      <a:pt x="12474" y="410"/>
                    </a:cubicBezTo>
                    <a:cubicBezTo>
                      <a:pt x="12350" y="385"/>
                      <a:pt x="12223" y="368"/>
                      <a:pt x="12102" y="344"/>
                    </a:cubicBezTo>
                    <a:cubicBezTo>
                      <a:pt x="12171" y="382"/>
                      <a:pt x="12262" y="396"/>
                      <a:pt x="12355" y="407"/>
                    </a:cubicBezTo>
                    <a:cubicBezTo>
                      <a:pt x="12448" y="418"/>
                      <a:pt x="12543" y="424"/>
                      <a:pt x="12621" y="444"/>
                    </a:cubicBezTo>
                    <a:cubicBezTo>
                      <a:pt x="12414" y="344"/>
                      <a:pt x="12093" y="270"/>
                      <a:pt x="11896" y="225"/>
                    </a:cubicBezTo>
                    <a:cubicBezTo>
                      <a:pt x="11843" y="213"/>
                      <a:pt x="11791" y="201"/>
                      <a:pt x="11739" y="186"/>
                    </a:cubicBezTo>
                    <a:cubicBezTo>
                      <a:pt x="11864" y="212"/>
                      <a:pt x="11777" y="192"/>
                      <a:pt x="11725" y="181"/>
                    </a:cubicBezTo>
                    <a:cubicBezTo>
                      <a:pt x="11674" y="170"/>
                      <a:pt x="11659" y="167"/>
                      <a:pt x="11929" y="225"/>
                    </a:cubicBezTo>
                    <a:cubicBezTo>
                      <a:pt x="11857" y="203"/>
                      <a:pt x="11785" y="182"/>
                      <a:pt x="11712" y="162"/>
                    </a:cubicBezTo>
                    <a:cubicBezTo>
                      <a:pt x="11640" y="142"/>
                      <a:pt x="11567" y="122"/>
                      <a:pt x="11494" y="103"/>
                    </a:cubicBezTo>
                    <a:cubicBezTo>
                      <a:pt x="11516" y="108"/>
                      <a:pt x="11539" y="113"/>
                      <a:pt x="11562" y="117"/>
                    </a:cubicBezTo>
                    <a:cubicBezTo>
                      <a:pt x="11585" y="121"/>
                      <a:pt x="11609" y="124"/>
                      <a:pt x="11632" y="127"/>
                    </a:cubicBezTo>
                    <a:cubicBezTo>
                      <a:pt x="11541" y="109"/>
                      <a:pt x="11449" y="90"/>
                      <a:pt x="11358" y="72"/>
                    </a:cubicBezTo>
                    <a:cubicBezTo>
                      <a:pt x="11267" y="53"/>
                      <a:pt x="11176" y="34"/>
                      <a:pt x="11085" y="15"/>
                    </a:cubicBezTo>
                    <a:cubicBezTo>
                      <a:pt x="11101" y="17"/>
                      <a:pt x="11110" y="18"/>
                      <a:pt x="11111" y="17"/>
                    </a:cubicBezTo>
                    <a:cubicBezTo>
                      <a:pt x="11112" y="17"/>
                      <a:pt x="11105" y="15"/>
                      <a:pt x="11090" y="12"/>
                    </a:cubicBezTo>
                    <a:cubicBezTo>
                      <a:pt x="11153" y="24"/>
                      <a:pt x="11087" y="12"/>
                      <a:pt x="11049" y="5"/>
                    </a:cubicBezTo>
                    <a:cubicBezTo>
                      <a:pt x="11012" y="-3"/>
                      <a:pt x="11004" y="-6"/>
                      <a:pt x="11183" y="22"/>
                    </a:cubicBezTo>
                    <a:cubicBezTo>
                      <a:pt x="12154" y="220"/>
                      <a:pt x="13289" y="603"/>
                      <a:pt x="14386" y="1110"/>
                    </a:cubicBezTo>
                    <a:cubicBezTo>
                      <a:pt x="15484" y="1617"/>
                      <a:pt x="16544" y="2247"/>
                      <a:pt x="17365" y="2939"/>
                    </a:cubicBezTo>
                    <a:cubicBezTo>
                      <a:pt x="17302" y="2888"/>
                      <a:pt x="17218" y="2824"/>
                      <a:pt x="17127" y="2752"/>
                    </a:cubicBezTo>
                    <a:cubicBezTo>
                      <a:pt x="17035" y="2680"/>
                      <a:pt x="16935" y="2600"/>
                      <a:pt x="16841" y="2514"/>
                    </a:cubicBezTo>
                    <a:cubicBezTo>
                      <a:pt x="16901" y="2568"/>
                      <a:pt x="16967" y="2623"/>
                      <a:pt x="17028" y="2673"/>
                    </a:cubicBezTo>
                    <a:cubicBezTo>
                      <a:pt x="17088" y="2722"/>
                      <a:pt x="17144" y="2765"/>
                      <a:pt x="17182" y="2796"/>
                    </a:cubicBezTo>
                    <a:cubicBezTo>
                      <a:pt x="17182" y="2795"/>
                      <a:pt x="17143" y="2768"/>
                      <a:pt x="17113" y="2747"/>
                    </a:cubicBezTo>
                    <a:cubicBezTo>
                      <a:pt x="17082" y="2725"/>
                      <a:pt x="17060" y="2709"/>
                      <a:pt x="17091" y="2731"/>
                    </a:cubicBezTo>
                    <a:cubicBezTo>
                      <a:pt x="17287" y="2885"/>
                      <a:pt x="17477" y="3045"/>
                      <a:pt x="17659" y="3210"/>
                    </a:cubicBezTo>
                    <a:cubicBezTo>
                      <a:pt x="17842" y="3375"/>
                      <a:pt x="18019" y="3545"/>
                      <a:pt x="18187" y="3721"/>
                    </a:cubicBezTo>
                    <a:cubicBezTo>
                      <a:pt x="18057" y="3569"/>
                      <a:pt x="18088" y="3602"/>
                      <a:pt x="18118" y="3636"/>
                    </a:cubicBezTo>
                    <a:cubicBezTo>
                      <a:pt x="18147" y="3669"/>
                      <a:pt x="18175" y="3702"/>
                      <a:pt x="18039" y="3551"/>
                    </a:cubicBezTo>
                    <a:cubicBezTo>
                      <a:pt x="18147" y="3656"/>
                      <a:pt x="18255" y="3762"/>
                      <a:pt x="18360" y="3869"/>
                    </a:cubicBezTo>
                    <a:cubicBezTo>
                      <a:pt x="18466" y="3977"/>
                      <a:pt x="18571" y="4084"/>
                      <a:pt x="18671" y="4195"/>
                    </a:cubicBezTo>
                    <a:cubicBezTo>
                      <a:pt x="18660" y="4182"/>
                      <a:pt x="18648" y="4169"/>
                      <a:pt x="18636" y="4156"/>
                    </a:cubicBezTo>
                    <a:cubicBezTo>
                      <a:pt x="18624" y="4144"/>
                      <a:pt x="18611" y="4131"/>
                      <a:pt x="18598" y="4119"/>
                    </a:cubicBezTo>
                    <a:cubicBezTo>
                      <a:pt x="18633" y="4162"/>
                      <a:pt x="18621" y="4145"/>
                      <a:pt x="18608" y="4128"/>
                    </a:cubicBezTo>
                    <a:cubicBezTo>
                      <a:pt x="18594" y="4112"/>
                      <a:pt x="18581" y="4097"/>
                      <a:pt x="18613" y="4146"/>
                    </a:cubicBezTo>
                    <a:cubicBezTo>
                      <a:pt x="18512" y="4041"/>
                      <a:pt x="18444" y="3974"/>
                      <a:pt x="18380" y="3912"/>
                    </a:cubicBezTo>
                    <a:cubicBezTo>
                      <a:pt x="18317" y="3849"/>
                      <a:pt x="18257" y="3790"/>
                      <a:pt x="18170" y="3701"/>
                    </a:cubicBezTo>
                    <a:cubicBezTo>
                      <a:pt x="18180" y="3713"/>
                      <a:pt x="18190" y="3724"/>
                      <a:pt x="18200" y="3736"/>
                    </a:cubicBezTo>
                    <a:cubicBezTo>
                      <a:pt x="18210" y="3747"/>
                      <a:pt x="18220" y="3759"/>
                      <a:pt x="18231" y="3770"/>
                    </a:cubicBezTo>
                    <a:cubicBezTo>
                      <a:pt x="18090" y="3638"/>
                      <a:pt x="18108" y="3670"/>
                      <a:pt x="18165" y="3738"/>
                    </a:cubicBezTo>
                    <a:cubicBezTo>
                      <a:pt x="18221" y="3806"/>
                      <a:pt x="18315" y="3908"/>
                      <a:pt x="18325" y="3916"/>
                    </a:cubicBezTo>
                    <a:cubicBezTo>
                      <a:pt x="18311" y="3906"/>
                      <a:pt x="18297" y="3896"/>
                      <a:pt x="18284" y="3885"/>
                    </a:cubicBezTo>
                    <a:cubicBezTo>
                      <a:pt x="18271" y="3874"/>
                      <a:pt x="18259" y="3863"/>
                      <a:pt x="18247" y="3852"/>
                    </a:cubicBezTo>
                    <a:cubicBezTo>
                      <a:pt x="18289" y="3899"/>
                      <a:pt x="18335" y="3944"/>
                      <a:pt x="18382" y="3989"/>
                    </a:cubicBezTo>
                    <a:cubicBezTo>
                      <a:pt x="18428" y="4034"/>
                      <a:pt x="18476" y="4079"/>
                      <a:pt x="18521" y="4124"/>
                    </a:cubicBezTo>
                    <a:cubicBezTo>
                      <a:pt x="18480" y="4076"/>
                      <a:pt x="18464" y="4053"/>
                      <a:pt x="18474" y="4058"/>
                    </a:cubicBezTo>
                    <a:cubicBezTo>
                      <a:pt x="18484" y="4062"/>
                      <a:pt x="18521" y="4093"/>
                      <a:pt x="18583" y="4150"/>
                    </a:cubicBezTo>
                    <a:cubicBezTo>
                      <a:pt x="18569" y="4148"/>
                      <a:pt x="18556" y="4144"/>
                      <a:pt x="18544" y="4138"/>
                    </a:cubicBezTo>
                    <a:cubicBezTo>
                      <a:pt x="18532" y="4131"/>
                      <a:pt x="18523" y="4122"/>
                      <a:pt x="18515" y="4111"/>
                    </a:cubicBezTo>
                    <a:cubicBezTo>
                      <a:pt x="18560" y="4154"/>
                      <a:pt x="18602" y="4206"/>
                      <a:pt x="18643" y="4258"/>
                    </a:cubicBezTo>
                    <a:cubicBezTo>
                      <a:pt x="18684" y="4311"/>
                      <a:pt x="18724" y="4364"/>
                      <a:pt x="18765" y="4409"/>
                    </a:cubicBezTo>
                    <a:cubicBezTo>
                      <a:pt x="18735" y="4376"/>
                      <a:pt x="18706" y="4338"/>
                      <a:pt x="18679" y="4304"/>
                    </a:cubicBezTo>
                    <a:cubicBezTo>
                      <a:pt x="18651" y="4269"/>
                      <a:pt x="18624" y="4236"/>
                      <a:pt x="18596" y="4214"/>
                    </a:cubicBezTo>
                    <a:cubicBezTo>
                      <a:pt x="18597" y="4220"/>
                      <a:pt x="18598" y="4227"/>
                      <a:pt x="18599" y="4233"/>
                    </a:cubicBezTo>
                    <a:cubicBezTo>
                      <a:pt x="18600" y="4239"/>
                      <a:pt x="18601" y="4246"/>
                      <a:pt x="18602" y="4252"/>
                    </a:cubicBezTo>
                    <a:cubicBezTo>
                      <a:pt x="18489" y="4154"/>
                      <a:pt x="18329" y="4002"/>
                      <a:pt x="18154" y="3870"/>
                    </a:cubicBezTo>
                    <a:cubicBezTo>
                      <a:pt x="17979" y="3737"/>
                      <a:pt x="17788" y="3623"/>
                      <a:pt x="17614" y="3600"/>
                    </a:cubicBezTo>
                    <a:cubicBezTo>
                      <a:pt x="17680" y="3662"/>
                      <a:pt x="17731" y="3698"/>
                      <a:pt x="17732" y="3699"/>
                    </a:cubicBezTo>
                    <a:cubicBezTo>
                      <a:pt x="17733" y="3700"/>
                      <a:pt x="17684" y="3665"/>
                      <a:pt x="17550" y="3585"/>
                    </a:cubicBezTo>
                    <a:cubicBezTo>
                      <a:pt x="17684" y="3698"/>
                      <a:pt x="17842" y="3791"/>
                      <a:pt x="17996" y="3883"/>
                    </a:cubicBezTo>
                    <a:cubicBezTo>
                      <a:pt x="18150" y="3975"/>
                      <a:pt x="18300" y="4066"/>
                      <a:pt x="18417" y="4178"/>
                    </a:cubicBezTo>
                    <a:cubicBezTo>
                      <a:pt x="18319" y="4150"/>
                      <a:pt x="18402" y="4214"/>
                      <a:pt x="18505" y="4304"/>
                    </a:cubicBezTo>
                    <a:cubicBezTo>
                      <a:pt x="18607" y="4394"/>
                      <a:pt x="18729" y="4510"/>
                      <a:pt x="18708" y="4587"/>
                    </a:cubicBezTo>
                    <a:cubicBezTo>
                      <a:pt x="18654" y="4529"/>
                      <a:pt x="18441" y="4336"/>
                      <a:pt x="18219" y="4174"/>
                    </a:cubicBezTo>
                    <a:cubicBezTo>
                      <a:pt x="17998" y="4013"/>
                      <a:pt x="17768" y="3883"/>
                      <a:pt x="17679" y="3952"/>
                    </a:cubicBezTo>
                    <a:cubicBezTo>
                      <a:pt x="17751" y="4104"/>
                      <a:pt x="17940" y="4457"/>
                      <a:pt x="18083" y="4807"/>
                    </a:cubicBezTo>
                    <a:cubicBezTo>
                      <a:pt x="18226" y="5157"/>
                      <a:pt x="18323" y="5504"/>
                      <a:pt x="18211" y="5644"/>
                    </a:cubicBezTo>
                    <a:cubicBezTo>
                      <a:pt x="18219" y="5662"/>
                      <a:pt x="18272" y="5596"/>
                      <a:pt x="18296" y="5559"/>
                    </a:cubicBezTo>
                    <a:cubicBezTo>
                      <a:pt x="18321" y="5521"/>
                      <a:pt x="18317" y="5512"/>
                      <a:pt x="18211" y="5644"/>
                    </a:cubicBezTo>
                    <a:close/>
                    <a:moveTo>
                      <a:pt x="11486" y="3153"/>
                    </a:moveTo>
                    <a:cubicBezTo>
                      <a:pt x="11467" y="3157"/>
                      <a:pt x="11478" y="3166"/>
                      <a:pt x="11488" y="3169"/>
                    </a:cubicBezTo>
                    <a:cubicBezTo>
                      <a:pt x="11498" y="3173"/>
                      <a:pt x="11507" y="3171"/>
                      <a:pt x="11486" y="3153"/>
                    </a:cubicBezTo>
                    <a:lnTo>
                      <a:pt x="11486" y="3154"/>
                    </a:lnTo>
                    <a:lnTo>
                      <a:pt x="11486" y="3153"/>
                    </a:lnTo>
                    <a:close/>
                    <a:moveTo>
                      <a:pt x="11072" y="1540"/>
                    </a:moveTo>
                    <a:cubicBezTo>
                      <a:pt x="11065" y="1513"/>
                      <a:pt x="11066" y="1513"/>
                      <a:pt x="11068" y="1520"/>
                    </a:cubicBezTo>
                    <a:cubicBezTo>
                      <a:pt x="11070" y="1527"/>
                      <a:pt x="11074" y="1541"/>
                      <a:pt x="11072" y="1540"/>
                    </a:cubicBezTo>
                    <a:cubicBezTo>
                      <a:pt x="11071" y="1537"/>
                      <a:pt x="11072" y="1538"/>
                      <a:pt x="11073" y="1538"/>
                    </a:cubicBezTo>
                    <a:cubicBezTo>
                      <a:pt x="11074" y="1539"/>
                      <a:pt x="11073" y="1540"/>
                      <a:pt x="11072" y="1540"/>
                    </a:cubicBezTo>
                    <a:close/>
                    <a:moveTo>
                      <a:pt x="10200" y="946"/>
                    </a:moveTo>
                    <a:cubicBezTo>
                      <a:pt x="10216" y="945"/>
                      <a:pt x="10208" y="942"/>
                      <a:pt x="10200" y="940"/>
                    </a:cubicBezTo>
                    <a:cubicBezTo>
                      <a:pt x="10192" y="939"/>
                      <a:pt x="10184" y="940"/>
                      <a:pt x="10200" y="946"/>
                    </a:cubicBezTo>
                    <a:lnTo>
                      <a:pt x="10200" y="946"/>
                    </a:lnTo>
                    <a:lnTo>
                      <a:pt x="10200" y="946"/>
                    </a:lnTo>
                    <a:close/>
                    <a:moveTo>
                      <a:pt x="10126" y="928"/>
                    </a:moveTo>
                    <a:cubicBezTo>
                      <a:pt x="10135" y="925"/>
                      <a:pt x="10093" y="934"/>
                      <a:pt x="10070" y="939"/>
                    </a:cubicBezTo>
                    <a:cubicBezTo>
                      <a:pt x="10047" y="944"/>
                      <a:pt x="10043" y="946"/>
                      <a:pt x="10126" y="928"/>
                    </a:cubicBezTo>
                    <a:lnTo>
                      <a:pt x="10126" y="928"/>
                    </a:lnTo>
                    <a:close/>
                    <a:moveTo>
                      <a:pt x="8590" y="488"/>
                    </a:moveTo>
                    <a:lnTo>
                      <a:pt x="8590" y="488"/>
                    </a:lnTo>
                    <a:lnTo>
                      <a:pt x="8590" y="488"/>
                    </a:lnTo>
                    <a:close/>
                    <a:moveTo>
                      <a:pt x="8466" y="438"/>
                    </a:moveTo>
                    <a:cubicBezTo>
                      <a:pt x="8487" y="444"/>
                      <a:pt x="8489" y="445"/>
                      <a:pt x="8485" y="443"/>
                    </a:cubicBezTo>
                    <a:cubicBezTo>
                      <a:pt x="8481" y="442"/>
                      <a:pt x="8470" y="439"/>
                      <a:pt x="8466" y="438"/>
                    </a:cubicBezTo>
                    <a:cubicBezTo>
                      <a:pt x="8469" y="439"/>
                      <a:pt x="8469" y="439"/>
                      <a:pt x="8468" y="439"/>
                    </a:cubicBezTo>
                    <a:lnTo>
                      <a:pt x="8466" y="438"/>
                    </a:lnTo>
                    <a:close/>
                    <a:moveTo>
                      <a:pt x="7888" y="324"/>
                    </a:moveTo>
                    <a:cubicBezTo>
                      <a:pt x="7886" y="325"/>
                      <a:pt x="7861" y="317"/>
                      <a:pt x="7849" y="314"/>
                    </a:cubicBezTo>
                    <a:cubicBezTo>
                      <a:pt x="7837" y="310"/>
                      <a:pt x="7838" y="310"/>
                      <a:pt x="7888" y="324"/>
                    </a:cubicBezTo>
                    <a:lnTo>
                      <a:pt x="7888" y="324"/>
                    </a:lnTo>
                    <a:lnTo>
                      <a:pt x="7888" y="324"/>
                    </a:lnTo>
                    <a:close/>
                    <a:moveTo>
                      <a:pt x="7752" y="283"/>
                    </a:moveTo>
                    <a:cubicBezTo>
                      <a:pt x="7772" y="288"/>
                      <a:pt x="7792" y="293"/>
                      <a:pt x="7812" y="299"/>
                    </a:cubicBezTo>
                    <a:cubicBezTo>
                      <a:pt x="7832" y="304"/>
                      <a:pt x="7852" y="309"/>
                      <a:pt x="7871" y="314"/>
                    </a:cubicBezTo>
                    <a:cubicBezTo>
                      <a:pt x="7873" y="313"/>
                      <a:pt x="7843" y="307"/>
                      <a:pt x="7813" y="301"/>
                    </a:cubicBezTo>
                    <a:cubicBezTo>
                      <a:pt x="7783" y="294"/>
                      <a:pt x="7752" y="286"/>
                      <a:pt x="7752" y="283"/>
                    </a:cubicBezTo>
                    <a:cubicBezTo>
                      <a:pt x="7766" y="287"/>
                      <a:pt x="7766" y="289"/>
                      <a:pt x="7763" y="290"/>
                    </a:cubicBezTo>
                    <a:cubicBezTo>
                      <a:pt x="7759" y="290"/>
                      <a:pt x="7752" y="289"/>
                      <a:pt x="7752" y="283"/>
                    </a:cubicBezTo>
                    <a:close/>
                    <a:moveTo>
                      <a:pt x="7816" y="289"/>
                    </a:moveTo>
                    <a:cubicBezTo>
                      <a:pt x="7794" y="290"/>
                      <a:pt x="7824" y="297"/>
                      <a:pt x="7844" y="300"/>
                    </a:cubicBezTo>
                    <a:cubicBezTo>
                      <a:pt x="7865" y="303"/>
                      <a:pt x="7876" y="302"/>
                      <a:pt x="7816" y="289"/>
                    </a:cubicBezTo>
                    <a:lnTo>
                      <a:pt x="7815" y="290"/>
                    </a:lnTo>
                    <a:lnTo>
                      <a:pt x="7816" y="289"/>
                    </a:lnTo>
                    <a:close/>
                    <a:moveTo>
                      <a:pt x="11423" y="1565"/>
                    </a:moveTo>
                    <a:cubicBezTo>
                      <a:pt x="11495" y="1604"/>
                      <a:pt x="11472" y="1670"/>
                      <a:pt x="11430" y="1728"/>
                    </a:cubicBezTo>
                    <a:cubicBezTo>
                      <a:pt x="11388" y="1785"/>
                      <a:pt x="11327" y="1832"/>
                      <a:pt x="11324" y="1834"/>
                    </a:cubicBezTo>
                    <a:cubicBezTo>
                      <a:pt x="11339" y="1839"/>
                      <a:pt x="11350" y="1846"/>
                      <a:pt x="11356" y="1854"/>
                    </a:cubicBezTo>
                    <a:cubicBezTo>
                      <a:pt x="11363" y="1863"/>
                      <a:pt x="11365" y="1873"/>
                      <a:pt x="11364" y="1885"/>
                    </a:cubicBezTo>
                    <a:cubicBezTo>
                      <a:pt x="11329" y="1878"/>
                      <a:pt x="11295" y="1872"/>
                      <a:pt x="11260" y="1865"/>
                    </a:cubicBezTo>
                    <a:cubicBezTo>
                      <a:pt x="11226" y="1858"/>
                      <a:pt x="11192" y="1851"/>
                      <a:pt x="11157" y="1843"/>
                    </a:cubicBezTo>
                    <a:cubicBezTo>
                      <a:pt x="11245" y="1903"/>
                      <a:pt x="11294" y="1976"/>
                      <a:pt x="11337" y="2052"/>
                    </a:cubicBezTo>
                    <a:cubicBezTo>
                      <a:pt x="11380" y="2128"/>
                      <a:pt x="11419" y="2207"/>
                      <a:pt x="11488" y="2277"/>
                    </a:cubicBezTo>
                    <a:cubicBezTo>
                      <a:pt x="11451" y="2285"/>
                      <a:pt x="11431" y="2276"/>
                      <a:pt x="11426" y="2278"/>
                    </a:cubicBezTo>
                    <a:cubicBezTo>
                      <a:pt x="11421" y="2279"/>
                      <a:pt x="11430" y="2290"/>
                      <a:pt x="11451" y="2336"/>
                    </a:cubicBezTo>
                    <a:cubicBezTo>
                      <a:pt x="11434" y="2330"/>
                      <a:pt x="11416" y="2324"/>
                      <a:pt x="11400" y="2316"/>
                    </a:cubicBezTo>
                    <a:cubicBezTo>
                      <a:pt x="11383" y="2308"/>
                      <a:pt x="11367" y="2300"/>
                      <a:pt x="11352" y="2291"/>
                    </a:cubicBezTo>
                    <a:cubicBezTo>
                      <a:pt x="11341" y="2324"/>
                      <a:pt x="11352" y="2392"/>
                      <a:pt x="11358" y="2453"/>
                    </a:cubicBezTo>
                    <a:cubicBezTo>
                      <a:pt x="11365" y="2514"/>
                      <a:pt x="11366" y="2568"/>
                      <a:pt x="11336" y="2575"/>
                    </a:cubicBezTo>
                    <a:cubicBezTo>
                      <a:pt x="11403" y="2639"/>
                      <a:pt x="11423" y="2669"/>
                      <a:pt x="11444" y="2694"/>
                    </a:cubicBezTo>
                    <a:cubicBezTo>
                      <a:pt x="11464" y="2719"/>
                      <a:pt x="11486" y="2740"/>
                      <a:pt x="11558" y="2787"/>
                    </a:cubicBezTo>
                    <a:cubicBezTo>
                      <a:pt x="11547" y="2780"/>
                      <a:pt x="11536" y="2775"/>
                      <a:pt x="11525" y="2774"/>
                    </a:cubicBezTo>
                    <a:cubicBezTo>
                      <a:pt x="11514" y="2772"/>
                      <a:pt x="11503" y="2773"/>
                      <a:pt x="11492" y="2777"/>
                    </a:cubicBezTo>
                    <a:cubicBezTo>
                      <a:pt x="11517" y="2772"/>
                      <a:pt x="11577" y="2881"/>
                      <a:pt x="11643" y="2998"/>
                    </a:cubicBezTo>
                    <a:cubicBezTo>
                      <a:pt x="11708" y="3114"/>
                      <a:pt x="11779" y="3237"/>
                      <a:pt x="11826" y="3261"/>
                    </a:cubicBezTo>
                    <a:cubicBezTo>
                      <a:pt x="11763" y="3313"/>
                      <a:pt x="11748" y="3295"/>
                      <a:pt x="11737" y="3266"/>
                    </a:cubicBezTo>
                    <a:cubicBezTo>
                      <a:pt x="11727" y="3237"/>
                      <a:pt x="11721" y="3198"/>
                      <a:pt x="11675" y="3207"/>
                    </a:cubicBezTo>
                    <a:cubicBezTo>
                      <a:pt x="11699" y="3236"/>
                      <a:pt x="11695" y="3238"/>
                      <a:pt x="11680" y="3239"/>
                    </a:cubicBezTo>
                    <a:cubicBezTo>
                      <a:pt x="11665" y="3241"/>
                      <a:pt x="11640" y="3242"/>
                      <a:pt x="11623" y="3269"/>
                    </a:cubicBezTo>
                    <a:cubicBezTo>
                      <a:pt x="11607" y="3250"/>
                      <a:pt x="11566" y="3215"/>
                      <a:pt x="11519" y="3183"/>
                    </a:cubicBezTo>
                    <a:cubicBezTo>
                      <a:pt x="11472" y="3152"/>
                      <a:pt x="11419" y="3124"/>
                      <a:pt x="11381" y="3122"/>
                    </a:cubicBezTo>
                    <a:cubicBezTo>
                      <a:pt x="11375" y="3139"/>
                      <a:pt x="11368" y="3168"/>
                      <a:pt x="11356" y="3194"/>
                    </a:cubicBezTo>
                    <a:cubicBezTo>
                      <a:pt x="11344" y="3220"/>
                      <a:pt x="11329" y="3243"/>
                      <a:pt x="11306" y="3247"/>
                    </a:cubicBezTo>
                    <a:cubicBezTo>
                      <a:pt x="11267" y="3195"/>
                      <a:pt x="11044" y="3063"/>
                      <a:pt x="10856" y="2945"/>
                    </a:cubicBezTo>
                    <a:cubicBezTo>
                      <a:pt x="10669" y="2826"/>
                      <a:pt x="10517" y="2721"/>
                      <a:pt x="10623" y="2722"/>
                    </a:cubicBezTo>
                    <a:cubicBezTo>
                      <a:pt x="10599" y="2697"/>
                      <a:pt x="10286" y="2624"/>
                      <a:pt x="10152" y="2454"/>
                    </a:cubicBezTo>
                    <a:cubicBezTo>
                      <a:pt x="10037" y="2309"/>
                      <a:pt x="10272" y="2373"/>
                      <a:pt x="10186" y="2230"/>
                    </a:cubicBezTo>
                    <a:cubicBezTo>
                      <a:pt x="10183" y="2232"/>
                      <a:pt x="10151" y="2250"/>
                      <a:pt x="10117" y="2272"/>
                    </a:cubicBezTo>
                    <a:cubicBezTo>
                      <a:pt x="10082" y="2293"/>
                      <a:pt x="10045" y="2319"/>
                      <a:pt x="10031" y="2338"/>
                    </a:cubicBezTo>
                    <a:cubicBezTo>
                      <a:pt x="10013" y="2315"/>
                      <a:pt x="10001" y="2282"/>
                      <a:pt x="10006" y="2259"/>
                    </a:cubicBezTo>
                    <a:cubicBezTo>
                      <a:pt x="10011" y="2237"/>
                      <a:pt x="10034" y="2226"/>
                      <a:pt x="10089" y="2247"/>
                    </a:cubicBezTo>
                    <a:cubicBezTo>
                      <a:pt x="10071" y="2248"/>
                      <a:pt x="10055" y="2246"/>
                      <a:pt x="10039" y="2240"/>
                    </a:cubicBezTo>
                    <a:cubicBezTo>
                      <a:pt x="10024" y="2234"/>
                      <a:pt x="10010" y="2226"/>
                      <a:pt x="10000" y="2214"/>
                    </a:cubicBezTo>
                    <a:cubicBezTo>
                      <a:pt x="10027" y="2212"/>
                      <a:pt x="10054" y="2210"/>
                      <a:pt x="10080" y="2208"/>
                    </a:cubicBezTo>
                    <a:cubicBezTo>
                      <a:pt x="10107" y="2205"/>
                      <a:pt x="10134" y="2203"/>
                      <a:pt x="10161" y="2200"/>
                    </a:cubicBezTo>
                    <a:cubicBezTo>
                      <a:pt x="10128" y="2170"/>
                      <a:pt x="10089" y="2179"/>
                      <a:pt x="10055" y="2189"/>
                    </a:cubicBezTo>
                    <a:cubicBezTo>
                      <a:pt x="10020" y="2200"/>
                      <a:pt x="9990" y="2212"/>
                      <a:pt x="9973" y="2190"/>
                    </a:cubicBezTo>
                    <a:cubicBezTo>
                      <a:pt x="9983" y="2173"/>
                      <a:pt x="9998" y="2159"/>
                      <a:pt x="10016" y="2148"/>
                    </a:cubicBezTo>
                    <a:cubicBezTo>
                      <a:pt x="10034" y="2137"/>
                      <a:pt x="10054" y="2131"/>
                      <a:pt x="10077" y="2128"/>
                    </a:cubicBezTo>
                    <a:cubicBezTo>
                      <a:pt x="10068" y="2118"/>
                      <a:pt x="10030" y="2063"/>
                      <a:pt x="9990" y="2011"/>
                    </a:cubicBezTo>
                    <a:cubicBezTo>
                      <a:pt x="9951" y="1958"/>
                      <a:pt x="9910" y="1909"/>
                      <a:pt x="9897" y="1911"/>
                    </a:cubicBezTo>
                    <a:cubicBezTo>
                      <a:pt x="9849" y="1903"/>
                      <a:pt x="9801" y="1894"/>
                      <a:pt x="9754" y="1883"/>
                    </a:cubicBezTo>
                    <a:cubicBezTo>
                      <a:pt x="9706" y="1873"/>
                      <a:pt x="9659" y="1861"/>
                      <a:pt x="9612" y="1848"/>
                    </a:cubicBezTo>
                    <a:cubicBezTo>
                      <a:pt x="9623" y="1847"/>
                      <a:pt x="9701" y="1865"/>
                      <a:pt x="9767" y="1895"/>
                    </a:cubicBezTo>
                    <a:cubicBezTo>
                      <a:pt x="9834" y="1925"/>
                      <a:pt x="9889" y="1966"/>
                      <a:pt x="9857" y="2011"/>
                    </a:cubicBezTo>
                    <a:cubicBezTo>
                      <a:pt x="9831" y="2035"/>
                      <a:pt x="9805" y="2049"/>
                      <a:pt x="9776" y="2053"/>
                    </a:cubicBezTo>
                    <a:cubicBezTo>
                      <a:pt x="9747" y="2057"/>
                      <a:pt x="9716" y="2051"/>
                      <a:pt x="9683" y="2036"/>
                    </a:cubicBezTo>
                    <a:cubicBezTo>
                      <a:pt x="9742" y="2027"/>
                      <a:pt x="9747" y="2015"/>
                      <a:pt x="9739" y="2008"/>
                    </a:cubicBezTo>
                    <a:cubicBezTo>
                      <a:pt x="9731" y="2001"/>
                      <a:pt x="9711" y="1999"/>
                      <a:pt x="9719" y="2010"/>
                    </a:cubicBezTo>
                    <a:cubicBezTo>
                      <a:pt x="9663" y="2018"/>
                      <a:pt x="9619" y="1974"/>
                      <a:pt x="9582" y="1921"/>
                    </a:cubicBezTo>
                    <a:cubicBezTo>
                      <a:pt x="9545" y="1867"/>
                      <a:pt x="9515" y="1805"/>
                      <a:pt x="9487" y="1774"/>
                    </a:cubicBezTo>
                    <a:cubicBezTo>
                      <a:pt x="9540" y="1779"/>
                      <a:pt x="9592" y="1785"/>
                      <a:pt x="9644" y="1792"/>
                    </a:cubicBezTo>
                    <a:cubicBezTo>
                      <a:pt x="9697" y="1800"/>
                      <a:pt x="9749" y="1808"/>
                      <a:pt x="9800" y="1818"/>
                    </a:cubicBezTo>
                    <a:cubicBezTo>
                      <a:pt x="9747" y="1768"/>
                      <a:pt x="9686" y="1710"/>
                      <a:pt x="9615" y="1668"/>
                    </a:cubicBezTo>
                    <a:cubicBezTo>
                      <a:pt x="9544" y="1626"/>
                      <a:pt x="9463" y="1601"/>
                      <a:pt x="9368" y="1616"/>
                    </a:cubicBezTo>
                    <a:cubicBezTo>
                      <a:pt x="9510" y="1800"/>
                      <a:pt x="9155" y="1477"/>
                      <a:pt x="9126" y="1453"/>
                    </a:cubicBezTo>
                    <a:cubicBezTo>
                      <a:pt x="8953" y="1311"/>
                      <a:pt x="8750" y="1136"/>
                      <a:pt x="8522" y="1060"/>
                    </a:cubicBezTo>
                    <a:cubicBezTo>
                      <a:pt x="8278" y="978"/>
                      <a:pt x="8095" y="685"/>
                      <a:pt x="7914" y="514"/>
                    </a:cubicBezTo>
                    <a:cubicBezTo>
                      <a:pt x="7934" y="514"/>
                      <a:pt x="7876" y="500"/>
                      <a:pt x="7959" y="520"/>
                    </a:cubicBezTo>
                    <a:cubicBezTo>
                      <a:pt x="7982" y="525"/>
                      <a:pt x="7889" y="466"/>
                      <a:pt x="7866" y="440"/>
                    </a:cubicBezTo>
                    <a:cubicBezTo>
                      <a:pt x="7879" y="452"/>
                      <a:pt x="7894" y="464"/>
                      <a:pt x="7909" y="474"/>
                    </a:cubicBezTo>
                    <a:cubicBezTo>
                      <a:pt x="7925" y="484"/>
                      <a:pt x="7942" y="493"/>
                      <a:pt x="7960" y="500"/>
                    </a:cubicBezTo>
                    <a:cubicBezTo>
                      <a:pt x="7963" y="503"/>
                      <a:pt x="7939" y="476"/>
                      <a:pt x="7914" y="449"/>
                    </a:cubicBezTo>
                    <a:cubicBezTo>
                      <a:pt x="7890" y="423"/>
                      <a:pt x="7866" y="396"/>
                      <a:pt x="7869" y="398"/>
                    </a:cubicBezTo>
                    <a:cubicBezTo>
                      <a:pt x="7893" y="411"/>
                      <a:pt x="7904" y="416"/>
                      <a:pt x="7902" y="414"/>
                    </a:cubicBezTo>
                    <a:cubicBezTo>
                      <a:pt x="7900" y="411"/>
                      <a:pt x="7886" y="401"/>
                      <a:pt x="7860" y="383"/>
                    </a:cubicBezTo>
                    <a:cubicBezTo>
                      <a:pt x="7857" y="381"/>
                      <a:pt x="7896" y="405"/>
                      <a:pt x="7937" y="429"/>
                    </a:cubicBezTo>
                    <a:cubicBezTo>
                      <a:pt x="7978" y="453"/>
                      <a:pt x="8021" y="478"/>
                      <a:pt x="8027" y="478"/>
                    </a:cubicBezTo>
                    <a:cubicBezTo>
                      <a:pt x="8024" y="479"/>
                      <a:pt x="8011" y="470"/>
                      <a:pt x="7998" y="460"/>
                    </a:cubicBezTo>
                    <a:cubicBezTo>
                      <a:pt x="7984" y="449"/>
                      <a:pt x="7969" y="437"/>
                      <a:pt x="7961" y="432"/>
                    </a:cubicBezTo>
                    <a:cubicBezTo>
                      <a:pt x="7965" y="436"/>
                      <a:pt x="7970" y="439"/>
                      <a:pt x="7976" y="441"/>
                    </a:cubicBezTo>
                    <a:cubicBezTo>
                      <a:pt x="7981" y="443"/>
                      <a:pt x="7986" y="443"/>
                      <a:pt x="7992" y="442"/>
                    </a:cubicBezTo>
                    <a:cubicBezTo>
                      <a:pt x="7977" y="434"/>
                      <a:pt x="7976" y="432"/>
                      <a:pt x="7989" y="437"/>
                    </a:cubicBezTo>
                    <a:cubicBezTo>
                      <a:pt x="8002" y="442"/>
                      <a:pt x="8029" y="453"/>
                      <a:pt x="8069" y="471"/>
                    </a:cubicBezTo>
                    <a:cubicBezTo>
                      <a:pt x="7816" y="331"/>
                      <a:pt x="7808" y="323"/>
                      <a:pt x="7879" y="355"/>
                    </a:cubicBezTo>
                    <a:cubicBezTo>
                      <a:pt x="7949" y="387"/>
                      <a:pt x="8096" y="457"/>
                      <a:pt x="8154" y="474"/>
                    </a:cubicBezTo>
                    <a:cubicBezTo>
                      <a:pt x="8133" y="459"/>
                      <a:pt x="8124" y="452"/>
                      <a:pt x="8128" y="451"/>
                    </a:cubicBezTo>
                    <a:cubicBezTo>
                      <a:pt x="8132" y="450"/>
                      <a:pt x="8149" y="456"/>
                      <a:pt x="8179" y="468"/>
                    </a:cubicBezTo>
                    <a:cubicBezTo>
                      <a:pt x="7572" y="206"/>
                      <a:pt x="7525" y="194"/>
                      <a:pt x="7624" y="241"/>
                    </a:cubicBezTo>
                    <a:cubicBezTo>
                      <a:pt x="7723" y="289"/>
                      <a:pt x="7967" y="396"/>
                      <a:pt x="7943" y="372"/>
                    </a:cubicBezTo>
                    <a:cubicBezTo>
                      <a:pt x="7926" y="366"/>
                      <a:pt x="7910" y="359"/>
                      <a:pt x="7894" y="353"/>
                    </a:cubicBezTo>
                    <a:cubicBezTo>
                      <a:pt x="7877" y="347"/>
                      <a:pt x="7861" y="340"/>
                      <a:pt x="7844" y="334"/>
                    </a:cubicBezTo>
                    <a:cubicBezTo>
                      <a:pt x="7864" y="329"/>
                      <a:pt x="7960" y="367"/>
                      <a:pt x="7969" y="370"/>
                    </a:cubicBezTo>
                    <a:cubicBezTo>
                      <a:pt x="7987" y="376"/>
                      <a:pt x="7462" y="210"/>
                      <a:pt x="7832" y="319"/>
                    </a:cubicBezTo>
                    <a:cubicBezTo>
                      <a:pt x="7821" y="314"/>
                      <a:pt x="7809" y="310"/>
                      <a:pt x="7797" y="306"/>
                    </a:cubicBezTo>
                    <a:cubicBezTo>
                      <a:pt x="7785" y="302"/>
                      <a:pt x="7773" y="298"/>
                      <a:pt x="7761" y="295"/>
                    </a:cubicBezTo>
                    <a:cubicBezTo>
                      <a:pt x="7771" y="297"/>
                      <a:pt x="7780" y="299"/>
                      <a:pt x="7789" y="301"/>
                    </a:cubicBezTo>
                    <a:cubicBezTo>
                      <a:pt x="7799" y="304"/>
                      <a:pt x="7808" y="307"/>
                      <a:pt x="7817" y="311"/>
                    </a:cubicBezTo>
                    <a:cubicBezTo>
                      <a:pt x="7383" y="177"/>
                      <a:pt x="7384" y="175"/>
                      <a:pt x="7466" y="200"/>
                    </a:cubicBezTo>
                    <a:cubicBezTo>
                      <a:pt x="7549" y="224"/>
                      <a:pt x="7715" y="275"/>
                      <a:pt x="7613" y="248"/>
                    </a:cubicBezTo>
                    <a:cubicBezTo>
                      <a:pt x="7627" y="251"/>
                      <a:pt x="7634" y="253"/>
                      <a:pt x="7634" y="253"/>
                    </a:cubicBezTo>
                    <a:cubicBezTo>
                      <a:pt x="7635" y="253"/>
                      <a:pt x="7628" y="252"/>
                      <a:pt x="7615" y="248"/>
                    </a:cubicBezTo>
                    <a:cubicBezTo>
                      <a:pt x="7665" y="260"/>
                      <a:pt x="7717" y="269"/>
                      <a:pt x="7768" y="280"/>
                    </a:cubicBezTo>
                    <a:cubicBezTo>
                      <a:pt x="7819" y="290"/>
                      <a:pt x="7870" y="300"/>
                      <a:pt x="7920" y="312"/>
                    </a:cubicBezTo>
                    <a:cubicBezTo>
                      <a:pt x="7863" y="298"/>
                      <a:pt x="7842" y="292"/>
                      <a:pt x="7823" y="288"/>
                    </a:cubicBezTo>
                    <a:cubicBezTo>
                      <a:pt x="7804" y="284"/>
                      <a:pt x="7789" y="281"/>
                      <a:pt x="7744" y="272"/>
                    </a:cubicBezTo>
                    <a:cubicBezTo>
                      <a:pt x="7836" y="288"/>
                      <a:pt x="7863" y="293"/>
                      <a:pt x="7875" y="296"/>
                    </a:cubicBezTo>
                    <a:cubicBezTo>
                      <a:pt x="7887" y="299"/>
                      <a:pt x="7886" y="300"/>
                      <a:pt x="7922" y="307"/>
                    </a:cubicBezTo>
                    <a:cubicBezTo>
                      <a:pt x="7913" y="306"/>
                      <a:pt x="7905" y="302"/>
                      <a:pt x="7896" y="299"/>
                    </a:cubicBezTo>
                    <a:cubicBezTo>
                      <a:pt x="7888" y="297"/>
                      <a:pt x="7879" y="294"/>
                      <a:pt x="7867" y="294"/>
                    </a:cubicBezTo>
                    <a:cubicBezTo>
                      <a:pt x="7867" y="293"/>
                      <a:pt x="7894" y="297"/>
                      <a:pt x="7911" y="302"/>
                    </a:cubicBezTo>
                    <a:lnTo>
                      <a:pt x="7909" y="302"/>
                    </a:lnTo>
                    <a:cubicBezTo>
                      <a:pt x="7903" y="307"/>
                      <a:pt x="7771" y="389"/>
                      <a:pt x="7804" y="409"/>
                    </a:cubicBezTo>
                    <a:cubicBezTo>
                      <a:pt x="7878" y="455"/>
                      <a:pt x="8020" y="319"/>
                      <a:pt x="8128" y="340"/>
                    </a:cubicBezTo>
                    <a:cubicBezTo>
                      <a:pt x="8123" y="342"/>
                      <a:pt x="8112" y="346"/>
                      <a:pt x="8100" y="350"/>
                    </a:cubicBezTo>
                    <a:cubicBezTo>
                      <a:pt x="8088" y="353"/>
                      <a:pt x="8074" y="357"/>
                      <a:pt x="8064" y="356"/>
                    </a:cubicBezTo>
                    <a:cubicBezTo>
                      <a:pt x="8096" y="364"/>
                      <a:pt x="8125" y="376"/>
                      <a:pt x="8155" y="389"/>
                    </a:cubicBezTo>
                    <a:cubicBezTo>
                      <a:pt x="8184" y="401"/>
                      <a:pt x="8214" y="413"/>
                      <a:pt x="8246" y="421"/>
                    </a:cubicBezTo>
                    <a:cubicBezTo>
                      <a:pt x="8130" y="393"/>
                      <a:pt x="8146" y="403"/>
                      <a:pt x="8175" y="407"/>
                    </a:cubicBezTo>
                    <a:cubicBezTo>
                      <a:pt x="8203" y="411"/>
                      <a:pt x="8244" y="408"/>
                      <a:pt x="8178" y="352"/>
                    </a:cubicBezTo>
                    <a:cubicBezTo>
                      <a:pt x="8227" y="361"/>
                      <a:pt x="8275" y="372"/>
                      <a:pt x="8322" y="385"/>
                    </a:cubicBezTo>
                    <a:cubicBezTo>
                      <a:pt x="8370" y="397"/>
                      <a:pt x="8417" y="411"/>
                      <a:pt x="8464" y="426"/>
                    </a:cubicBezTo>
                    <a:cubicBezTo>
                      <a:pt x="8151" y="348"/>
                      <a:pt x="8173" y="347"/>
                      <a:pt x="8245" y="359"/>
                    </a:cubicBezTo>
                    <a:cubicBezTo>
                      <a:pt x="8317" y="372"/>
                      <a:pt x="8440" y="398"/>
                      <a:pt x="8328" y="374"/>
                    </a:cubicBezTo>
                    <a:cubicBezTo>
                      <a:pt x="8375" y="380"/>
                      <a:pt x="8393" y="381"/>
                      <a:pt x="8383" y="378"/>
                    </a:cubicBezTo>
                    <a:cubicBezTo>
                      <a:pt x="8374" y="374"/>
                      <a:pt x="8336" y="366"/>
                      <a:pt x="8271" y="353"/>
                    </a:cubicBezTo>
                    <a:cubicBezTo>
                      <a:pt x="8368" y="324"/>
                      <a:pt x="8454" y="338"/>
                      <a:pt x="8536" y="364"/>
                    </a:cubicBezTo>
                    <a:cubicBezTo>
                      <a:pt x="8619" y="390"/>
                      <a:pt x="8699" y="429"/>
                      <a:pt x="8786" y="451"/>
                    </a:cubicBezTo>
                    <a:cubicBezTo>
                      <a:pt x="8812" y="440"/>
                      <a:pt x="8788" y="444"/>
                      <a:pt x="8758" y="449"/>
                    </a:cubicBezTo>
                    <a:cubicBezTo>
                      <a:pt x="8728" y="455"/>
                      <a:pt x="8692" y="462"/>
                      <a:pt x="8695" y="455"/>
                    </a:cubicBezTo>
                    <a:cubicBezTo>
                      <a:pt x="8720" y="463"/>
                      <a:pt x="8745" y="470"/>
                      <a:pt x="8770" y="476"/>
                    </a:cubicBezTo>
                    <a:cubicBezTo>
                      <a:pt x="8796" y="483"/>
                      <a:pt x="8821" y="488"/>
                      <a:pt x="8847" y="493"/>
                    </a:cubicBezTo>
                    <a:cubicBezTo>
                      <a:pt x="8837" y="490"/>
                      <a:pt x="8824" y="487"/>
                      <a:pt x="8811" y="482"/>
                    </a:cubicBezTo>
                    <a:cubicBezTo>
                      <a:pt x="8798" y="477"/>
                      <a:pt x="8787" y="471"/>
                      <a:pt x="8782" y="464"/>
                    </a:cubicBezTo>
                    <a:cubicBezTo>
                      <a:pt x="8879" y="466"/>
                      <a:pt x="8974" y="492"/>
                      <a:pt x="9066" y="524"/>
                    </a:cubicBezTo>
                    <a:cubicBezTo>
                      <a:pt x="9158" y="557"/>
                      <a:pt x="9247" y="597"/>
                      <a:pt x="9334" y="628"/>
                    </a:cubicBezTo>
                    <a:cubicBezTo>
                      <a:pt x="9315" y="616"/>
                      <a:pt x="9300" y="611"/>
                      <a:pt x="9288" y="612"/>
                    </a:cubicBezTo>
                    <a:cubicBezTo>
                      <a:pt x="9275" y="612"/>
                      <a:pt x="9266" y="620"/>
                      <a:pt x="9261" y="633"/>
                    </a:cubicBezTo>
                    <a:cubicBezTo>
                      <a:pt x="9329" y="660"/>
                      <a:pt x="9414" y="672"/>
                      <a:pt x="9502" y="684"/>
                    </a:cubicBezTo>
                    <a:cubicBezTo>
                      <a:pt x="9590" y="695"/>
                      <a:pt x="9681" y="706"/>
                      <a:pt x="9762" y="732"/>
                    </a:cubicBezTo>
                    <a:cubicBezTo>
                      <a:pt x="9621" y="802"/>
                      <a:pt x="9755" y="805"/>
                      <a:pt x="9892" y="809"/>
                    </a:cubicBezTo>
                    <a:cubicBezTo>
                      <a:pt x="10029" y="812"/>
                      <a:pt x="10169" y="817"/>
                      <a:pt x="10038" y="889"/>
                    </a:cubicBezTo>
                    <a:cubicBezTo>
                      <a:pt x="10084" y="898"/>
                      <a:pt x="10234" y="927"/>
                      <a:pt x="10322" y="949"/>
                    </a:cubicBezTo>
                    <a:cubicBezTo>
                      <a:pt x="10409" y="971"/>
                      <a:pt x="10434" y="987"/>
                      <a:pt x="10227" y="967"/>
                    </a:cubicBezTo>
                    <a:cubicBezTo>
                      <a:pt x="10246" y="975"/>
                      <a:pt x="10310" y="996"/>
                      <a:pt x="10362" y="1012"/>
                    </a:cubicBezTo>
                    <a:cubicBezTo>
                      <a:pt x="10414" y="1028"/>
                      <a:pt x="10453" y="1041"/>
                      <a:pt x="10421" y="1033"/>
                    </a:cubicBezTo>
                    <a:cubicBezTo>
                      <a:pt x="10444" y="1038"/>
                      <a:pt x="10481" y="1045"/>
                      <a:pt x="10511" y="1056"/>
                    </a:cubicBezTo>
                    <a:cubicBezTo>
                      <a:pt x="10541" y="1068"/>
                      <a:pt x="10564" y="1084"/>
                      <a:pt x="10560" y="1109"/>
                    </a:cubicBezTo>
                    <a:cubicBezTo>
                      <a:pt x="10527" y="1107"/>
                      <a:pt x="10493" y="1104"/>
                      <a:pt x="10460" y="1099"/>
                    </a:cubicBezTo>
                    <a:cubicBezTo>
                      <a:pt x="10427" y="1094"/>
                      <a:pt x="10395" y="1088"/>
                      <a:pt x="10362" y="1081"/>
                    </a:cubicBezTo>
                    <a:cubicBezTo>
                      <a:pt x="10362" y="1081"/>
                      <a:pt x="10451" y="1152"/>
                      <a:pt x="10525" y="1203"/>
                    </a:cubicBezTo>
                    <a:cubicBezTo>
                      <a:pt x="10600" y="1255"/>
                      <a:pt x="10659" y="1287"/>
                      <a:pt x="10601" y="1207"/>
                    </a:cubicBezTo>
                    <a:cubicBezTo>
                      <a:pt x="10690" y="1248"/>
                      <a:pt x="10827" y="1265"/>
                      <a:pt x="10959" y="1290"/>
                    </a:cubicBezTo>
                    <a:cubicBezTo>
                      <a:pt x="11092" y="1316"/>
                      <a:pt x="11218" y="1350"/>
                      <a:pt x="11286" y="1426"/>
                    </a:cubicBezTo>
                    <a:cubicBezTo>
                      <a:pt x="11182" y="1434"/>
                      <a:pt x="11078" y="1394"/>
                      <a:pt x="10973" y="1360"/>
                    </a:cubicBezTo>
                    <a:cubicBezTo>
                      <a:pt x="10868" y="1327"/>
                      <a:pt x="10763" y="1300"/>
                      <a:pt x="10657" y="1337"/>
                    </a:cubicBezTo>
                    <a:cubicBezTo>
                      <a:pt x="10711" y="1366"/>
                      <a:pt x="10755" y="1365"/>
                      <a:pt x="10800" y="1363"/>
                    </a:cubicBezTo>
                    <a:cubicBezTo>
                      <a:pt x="10845" y="1361"/>
                      <a:pt x="10891" y="1359"/>
                      <a:pt x="10951" y="1387"/>
                    </a:cubicBezTo>
                    <a:cubicBezTo>
                      <a:pt x="10946" y="1409"/>
                      <a:pt x="10935" y="1423"/>
                      <a:pt x="10917" y="1429"/>
                    </a:cubicBezTo>
                    <a:cubicBezTo>
                      <a:pt x="10899" y="1435"/>
                      <a:pt x="10874" y="1434"/>
                      <a:pt x="10842" y="1425"/>
                    </a:cubicBezTo>
                    <a:cubicBezTo>
                      <a:pt x="10953" y="1487"/>
                      <a:pt x="11050" y="1472"/>
                      <a:pt x="11143" y="1466"/>
                    </a:cubicBezTo>
                    <a:cubicBezTo>
                      <a:pt x="11237" y="1461"/>
                      <a:pt x="11327" y="1465"/>
                      <a:pt x="11423" y="1565"/>
                    </a:cubicBezTo>
                    <a:cubicBezTo>
                      <a:pt x="11425" y="1566"/>
                      <a:pt x="11370" y="1509"/>
                      <a:pt x="11342" y="1480"/>
                    </a:cubicBezTo>
                    <a:cubicBezTo>
                      <a:pt x="11314" y="1451"/>
                      <a:pt x="11313" y="1451"/>
                      <a:pt x="11423" y="1565"/>
                    </a:cubicBezTo>
                    <a:close/>
                    <a:moveTo>
                      <a:pt x="19710" y="5526"/>
                    </a:moveTo>
                    <a:cubicBezTo>
                      <a:pt x="19645" y="5434"/>
                      <a:pt x="19579" y="5341"/>
                      <a:pt x="19513" y="5249"/>
                    </a:cubicBezTo>
                    <a:cubicBezTo>
                      <a:pt x="19448" y="5156"/>
                      <a:pt x="19382" y="5064"/>
                      <a:pt x="19316" y="4971"/>
                    </a:cubicBezTo>
                    <a:cubicBezTo>
                      <a:pt x="19323" y="5013"/>
                      <a:pt x="19303" y="4987"/>
                      <a:pt x="19293" y="4971"/>
                    </a:cubicBezTo>
                    <a:cubicBezTo>
                      <a:pt x="19282" y="4955"/>
                      <a:pt x="19281" y="4948"/>
                      <a:pt x="19326" y="5028"/>
                    </a:cubicBezTo>
                    <a:cubicBezTo>
                      <a:pt x="19317" y="5020"/>
                      <a:pt x="19309" y="5012"/>
                      <a:pt x="19302" y="5003"/>
                    </a:cubicBezTo>
                    <a:cubicBezTo>
                      <a:pt x="19294" y="4995"/>
                      <a:pt x="19287" y="4986"/>
                      <a:pt x="19281" y="4977"/>
                    </a:cubicBezTo>
                    <a:cubicBezTo>
                      <a:pt x="19311" y="5057"/>
                      <a:pt x="19370" y="5141"/>
                      <a:pt x="19424" y="5228"/>
                    </a:cubicBezTo>
                    <a:cubicBezTo>
                      <a:pt x="19477" y="5316"/>
                      <a:pt x="19526" y="5407"/>
                      <a:pt x="19536" y="5502"/>
                    </a:cubicBezTo>
                    <a:cubicBezTo>
                      <a:pt x="19381" y="5340"/>
                      <a:pt x="19381" y="5518"/>
                      <a:pt x="19225" y="5412"/>
                    </a:cubicBezTo>
                    <a:cubicBezTo>
                      <a:pt x="18994" y="5254"/>
                      <a:pt x="18960" y="5096"/>
                      <a:pt x="18791" y="4891"/>
                    </a:cubicBezTo>
                    <a:cubicBezTo>
                      <a:pt x="18790" y="4897"/>
                      <a:pt x="18681" y="5258"/>
                      <a:pt x="18642" y="5408"/>
                    </a:cubicBezTo>
                    <a:cubicBezTo>
                      <a:pt x="18631" y="5450"/>
                      <a:pt x="18577" y="5816"/>
                      <a:pt x="18492" y="5786"/>
                    </a:cubicBezTo>
                    <a:cubicBezTo>
                      <a:pt x="18505" y="5791"/>
                      <a:pt x="18245" y="5839"/>
                      <a:pt x="18241" y="5865"/>
                    </a:cubicBezTo>
                    <a:cubicBezTo>
                      <a:pt x="18185" y="6181"/>
                      <a:pt x="18658" y="6675"/>
                      <a:pt x="18598" y="6992"/>
                    </a:cubicBezTo>
                    <a:cubicBezTo>
                      <a:pt x="18549" y="7246"/>
                      <a:pt x="18602" y="7536"/>
                      <a:pt x="18610" y="7792"/>
                    </a:cubicBezTo>
                    <a:cubicBezTo>
                      <a:pt x="18625" y="8289"/>
                      <a:pt x="18793" y="8745"/>
                      <a:pt x="18906" y="9168"/>
                    </a:cubicBezTo>
                    <a:cubicBezTo>
                      <a:pt x="19078" y="9811"/>
                      <a:pt x="19240" y="10130"/>
                      <a:pt x="19675" y="10622"/>
                    </a:cubicBezTo>
                    <a:cubicBezTo>
                      <a:pt x="19846" y="10815"/>
                      <a:pt x="20183" y="11206"/>
                      <a:pt x="20463" y="10969"/>
                    </a:cubicBezTo>
                    <a:cubicBezTo>
                      <a:pt x="20642" y="10819"/>
                      <a:pt x="20848" y="10631"/>
                      <a:pt x="20920" y="10419"/>
                    </a:cubicBezTo>
                    <a:cubicBezTo>
                      <a:pt x="20954" y="10318"/>
                      <a:pt x="20952" y="10165"/>
                      <a:pt x="20995" y="10305"/>
                    </a:cubicBezTo>
                    <a:cubicBezTo>
                      <a:pt x="21001" y="10256"/>
                      <a:pt x="21012" y="10208"/>
                      <a:pt x="21027" y="10161"/>
                    </a:cubicBezTo>
                    <a:cubicBezTo>
                      <a:pt x="21042" y="10113"/>
                      <a:pt x="21061" y="10067"/>
                      <a:pt x="21084" y="10022"/>
                    </a:cubicBezTo>
                    <a:cubicBezTo>
                      <a:pt x="21080" y="10053"/>
                      <a:pt x="21081" y="10067"/>
                      <a:pt x="21089" y="10063"/>
                    </a:cubicBezTo>
                    <a:cubicBezTo>
                      <a:pt x="21097" y="10060"/>
                      <a:pt x="21111" y="10039"/>
                      <a:pt x="21131" y="10000"/>
                    </a:cubicBezTo>
                    <a:cubicBezTo>
                      <a:pt x="21160" y="10042"/>
                      <a:pt x="21186" y="10085"/>
                      <a:pt x="21208" y="10130"/>
                    </a:cubicBezTo>
                    <a:cubicBezTo>
                      <a:pt x="21229" y="10175"/>
                      <a:pt x="21247" y="10222"/>
                      <a:pt x="21260" y="10269"/>
                    </a:cubicBezTo>
                    <a:cubicBezTo>
                      <a:pt x="21332" y="10111"/>
                      <a:pt x="21341" y="10090"/>
                      <a:pt x="21337" y="10089"/>
                    </a:cubicBezTo>
                    <a:cubicBezTo>
                      <a:pt x="21334" y="10088"/>
                      <a:pt x="21317" y="10107"/>
                      <a:pt x="21337" y="10029"/>
                    </a:cubicBezTo>
                    <a:cubicBezTo>
                      <a:pt x="21334" y="10049"/>
                      <a:pt x="21336" y="10062"/>
                      <a:pt x="21341" y="10067"/>
                    </a:cubicBezTo>
                    <a:cubicBezTo>
                      <a:pt x="21346" y="10072"/>
                      <a:pt x="21355" y="10069"/>
                      <a:pt x="21367" y="10058"/>
                    </a:cubicBezTo>
                    <a:cubicBezTo>
                      <a:pt x="21406" y="10311"/>
                      <a:pt x="21443" y="10564"/>
                      <a:pt x="21471" y="10819"/>
                    </a:cubicBezTo>
                    <a:cubicBezTo>
                      <a:pt x="21499" y="11073"/>
                      <a:pt x="21523" y="11328"/>
                      <a:pt x="21536" y="11583"/>
                    </a:cubicBezTo>
                    <a:cubicBezTo>
                      <a:pt x="21600" y="10528"/>
                      <a:pt x="21479" y="9461"/>
                      <a:pt x="21174" y="8434"/>
                    </a:cubicBezTo>
                    <a:cubicBezTo>
                      <a:pt x="20869" y="7405"/>
                      <a:pt x="20379" y="6418"/>
                      <a:pt x="19710" y="5526"/>
                    </a:cubicBezTo>
                    <a:cubicBezTo>
                      <a:pt x="19711" y="5407"/>
                      <a:pt x="20114" y="5864"/>
                      <a:pt x="20225" y="6112"/>
                    </a:cubicBezTo>
                    <a:cubicBezTo>
                      <a:pt x="20335" y="6359"/>
                      <a:pt x="20291" y="6308"/>
                      <a:pt x="19710" y="5526"/>
                    </a:cubicBezTo>
                    <a:close/>
                    <a:moveTo>
                      <a:pt x="6320" y="2107"/>
                    </a:moveTo>
                    <a:cubicBezTo>
                      <a:pt x="6338" y="2059"/>
                      <a:pt x="6303" y="2031"/>
                      <a:pt x="6261" y="2015"/>
                    </a:cubicBezTo>
                    <a:cubicBezTo>
                      <a:pt x="6218" y="1999"/>
                      <a:pt x="6168" y="1994"/>
                      <a:pt x="6156" y="1993"/>
                    </a:cubicBezTo>
                    <a:cubicBezTo>
                      <a:pt x="6155" y="1948"/>
                      <a:pt x="6160" y="1903"/>
                      <a:pt x="6169" y="1859"/>
                    </a:cubicBezTo>
                    <a:cubicBezTo>
                      <a:pt x="6179" y="1815"/>
                      <a:pt x="6193" y="1772"/>
                      <a:pt x="6213" y="1730"/>
                    </a:cubicBezTo>
                    <a:cubicBezTo>
                      <a:pt x="6168" y="1726"/>
                      <a:pt x="6125" y="1729"/>
                      <a:pt x="6085" y="1740"/>
                    </a:cubicBezTo>
                    <a:cubicBezTo>
                      <a:pt x="6046" y="1752"/>
                      <a:pt x="6009" y="1771"/>
                      <a:pt x="5974" y="1799"/>
                    </a:cubicBezTo>
                    <a:cubicBezTo>
                      <a:pt x="6004" y="1776"/>
                      <a:pt x="6027" y="1740"/>
                      <a:pt x="6049" y="1703"/>
                    </a:cubicBezTo>
                    <a:cubicBezTo>
                      <a:pt x="6070" y="1666"/>
                      <a:pt x="6091" y="1627"/>
                      <a:pt x="6114" y="1598"/>
                    </a:cubicBezTo>
                    <a:cubicBezTo>
                      <a:pt x="6083" y="1607"/>
                      <a:pt x="6069" y="1602"/>
                      <a:pt x="6054" y="1604"/>
                    </a:cubicBezTo>
                    <a:cubicBezTo>
                      <a:pt x="6039" y="1606"/>
                      <a:pt x="6024" y="1616"/>
                      <a:pt x="5990" y="1655"/>
                    </a:cubicBezTo>
                    <a:cubicBezTo>
                      <a:pt x="5980" y="1638"/>
                      <a:pt x="5975" y="1623"/>
                      <a:pt x="5975" y="1605"/>
                    </a:cubicBezTo>
                    <a:cubicBezTo>
                      <a:pt x="5975" y="1588"/>
                      <a:pt x="5979" y="1572"/>
                      <a:pt x="5988" y="1555"/>
                    </a:cubicBezTo>
                    <a:cubicBezTo>
                      <a:pt x="5953" y="1575"/>
                      <a:pt x="5921" y="1597"/>
                      <a:pt x="5892" y="1622"/>
                    </a:cubicBezTo>
                    <a:cubicBezTo>
                      <a:pt x="5863" y="1648"/>
                      <a:pt x="5837" y="1676"/>
                      <a:pt x="5814" y="1706"/>
                    </a:cubicBezTo>
                    <a:cubicBezTo>
                      <a:pt x="5791" y="1668"/>
                      <a:pt x="5788" y="1632"/>
                      <a:pt x="5807" y="1598"/>
                    </a:cubicBezTo>
                    <a:cubicBezTo>
                      <a:pt x="5826" y="1565"/>
                      <a:pt x="5866" y="1534"/>
                      <a:pt x="5928" y="1505"/>
                    </a:cubicBezTo>
                    <a:cubicBezTo>
                      <a:pt x="5826" y="1501"/>
                      <a:pt x="5729" y="1570"/>
                      <a:pt x="5633" y="1636"/>
                    </a:cubicBezTo>
                    <a:cubicBezTo>
                      <a:pt x="5537" y="1702"/>
                      <a:pt x="5443" y="1765"/>
                      <a:pt x="5347" y="1751"/>
                    </a:cubicBezTo>
                    <a:cubicBezTo>
                      <a:pt x="5361" y="1760"/>
                      <a:pt x="5374" y="1763"/>
                      <a:pt x="5390" y="1762"/>
                    </a:cubicBezTo>
                    <a:cubicBezTo>
                      <a:pt x="5405" y="1762"/>
                      <a:pt x="5420" y="1755"/>
                      <a:pt x="5437" y="1743"/>
                    </a:cubicBezTo>
                    <a:cubicBezTo>
                      <a:pt x="5423" y="1752"/>
                      <a:pt x="5409" y="1761"/>
                      <a:pt x="5395" y="1770"/>
                    </a:cubicBezTo>
                    <a:cubicBezTo>
                      <a:pt x="5381" y="1779"/>
                      <a:pt x="5367" y="1789"/>
                      <a:pt x="5354" y="1798"/>
                    </a:cubicBezTo>
                    <a:cubicBezTo>
                      <a:pt x="5393" y="1796"/>
                      <a:pt x="5432" y="1794"/>
                      <a:pt x="5471" y="1791"/>
                    </a:cubicBezTo>
                    <a:cubicBezTo>
                      <a:pt x="5510" y="1789"/>
                      <a:pt x="5549" y="1786"/>
                      <a:pt x="5588" y="1783"/>
                    </a:cubicBezTo>
                    <a:cubicBezTo>
                      <a:pt x="5554" y="1819"/>
                      <a:pt x="5508" y="1820"/>
                      <a:pt x="5458" y="1824"/>
                    </a:cubicBezTo>
                    <a:cubicBezTo>
                      <a:pt x="5408" y="1828"/>
                      <a:pt x="5355" y="1834"/>
                      <a:pt x="5307" y="1880"/>
                    </a:cubicBezTo>
                    <a:cubicBezTo>
                      <a:pt x="5326" y="1882"/>
                      <a:pt x="5425" y="1886"/>
                      <a:pt x="5515" y="1895"/>
                    </a:cubicBezTo>
                    <a:cubicBezTo>
                      <a:pt x="5604" y="1903"/>
                      <a:pt x="5685" y="1916"/>
                      <a:pt x="5669" y="1938"/>
                    </a:cubicBezTo>
                    <a:cubicBezTo>
                      <a:pt x="5451" y="1915"/>
                      <a:pt x="5387" y="1940"/>
                      <a:pt x="5356" y="1996"/>
                    </a:cubicBezTo>
                    <a:cubicBezTo>
                      <a:pt x="5325" y="2052"/>
                      <a:pt x="5326" y="2139"/>
                      <a:pt x="5239" y="2240"/>
                    </a:cubicBezTo>
                    <a:cubicBezTo>
                      <a:pt x="5357" y="2231"/>
                      <a:pt x="5473" y="2195"/>
                      <a:pt x="5589" y="2162"/>
                    </a:cubicBezTo>
                    <a:cubicBezTo>
                      <a:pt x="5705" y="2130"/>
                      <a:pt x="5822" y="2101"/>
                      <a:pt x="5942" y="2109"/>
                    </a:cubicBezTo>
                    <a:cubicBezTo>
                      <a:pt x="5887" y="2187"/>
                      <a:pt x="5935" y="2241"/>
                      <a:pt x="6005" y="2260"/>
                    </a:cubicBezTo>
                    <a:cubicBezTo>
                      <a:pt x="6075" y="2278"/>
                      <a:pt x="6166" y="2262"/>
                      <a:pt x="6198" y="2200"/>
                    </a:cubicBezTo>
                    <a:cubicBezTo>
                      <a:pt x="6193" y="2199"/>
                      <a:pt x="6170" y="2186"/>
                      <a:pt x="6147" y="2172"/>
                    </a:cubicBezTo>
                    <a:cubicBezTo>
                      <a:pt x="6123" y="2158"/>
                      <a:pt x="6099" y="2144"/>
                      <a:pt x="6092" y="2140"/>
                    </a:cubicBezTo>
                    <a:cubicBezTo>
                      <a:pt x="6111" y="2112"/>
                      <a:pt x="6135" y="2128"/>
                      <a:pt x="6159" y="2142"/>
                    </a:cubicBezTo>
                    <a:cubicBezTo>
                      <a:pt x="6183" y="2157"/>
                      <a:pt x="6206" y="2171"/>
                      <a:pt x="6223" y="2141"/>
                    </a:cubicBezTo>
                    <a:cubicBezTo>
                      <a:pt x="6206" y="2141"/>
                      <a:pt x="6197" y="2140"/>
                      <a:pt x="6194" y="2137"/>
                    </a:cubicBezTo>
                    <a:cubicBezTo>
                      <a:pt x="6192" y="2133"/>
                      <a:pt x="6196" y="2127"/>
                      <a:pt x="6203" y="2114"/>
                    </a:cubicBezTo>
                    <a:cubicBezTo>
                      <a:pt x="6235" y="2113"/>
                      <a:pt x="6259" y="2113"/>
                      <a:pt x="6278" y="2113"/>
                    </a:cubicBezTo>
                    <a:cubicBezTo>
                      <a:pt x="6296" y="2113"/>
                      <a:pt x="6310" y="2111"/>
                      <a:pt x="6320" y="2107"/>
                    </a:cubicBezTo>
                    <a:cubicBezTo>
                      <a:pt x="6310" y="2135"/>
                      <a:pt x="6306" y="2137"/>
                      <a:pt x="6306" y="2131"/>
                    </a:cubicBezTo>
                    <a:cubicBezTo>
                      <a:pt x="6307" y="2124"/>
                      <a:pt x="6312" y="2110"/>
                      <a:pt x="6320" y="2107"/>
                    </a:cubicBezTo>
                    <a:close/>
                    <a:moveTo>
                      <a:pt x="6541" y="1043"/>
                    </a:moveTo>
                    <a:cubicBezTo>
                      <a:pt x="6428" y="1122"/>
                      <a:pt x="6349" y="1118"/>
                      <a:pt x="6280" y="1115"/>
                    </a:cubicBezTo>
                    <a:cubicBezTo>
                      <a:pt x="6210" y="1111"/>
                      <a:pt x="6150" y="1106"/>
                      <a:pt x="6073" y="1183"/>
                    </a:cubicBezTo>
                    <a:cubicBezTo>
                      <a:pt x="6122" y="1190"/>
                      <a:pt x="6118" y="1194"/>
                      <a:pt x="6095" y="1201"/>
                    </a:cubicBezTo>
                    <a:cubicBezTo>
                      <a:pt x="6072" y="1208"/>
                      <a:pt x="6031" y="1219"/>
                      <a:pt x="6007" y="1239"/>
                    </a:cubicBezTo>
                    <a:cubicBezTo>
                      <a:pt x="6054" y="1244"/>
                      <a:pt x="6047" y="1236"/>
                      <a:pt x="6042" y="1230"/>
                    </a:cubicBezTo>
                    <a:cubicBezTo>
                      <a:pt x="6038" y="1223"/>
                      <a:pt x="6035" y="1217"/>
                      <a:pt x="6094" y="1226"/>
                    </a:cubicBezTo>
                    <a:cubicBezTo>
                      <a:pt x="6024" y="1278"/>
                      <a:pt x="6051" y="1266"/>
                      <a:pt x="6094" y="1241"/>
                    </a:cubicBezTo>
                    <a:cubicBezTo>
                      <a:pt x="6137" y="1215"/>
                      <a:pt x="6197" y="1176"/>
                      <a:pt x="6196" y="1174"/>
                    </a:cubicBezTo>
                    <a:cubicBezTo>
                      <a:pt x="6078" y="1288"/>
                      <a:pt x="6067" y="1293"/>
                      <a:pt x="6105" y="1271"/>
                    </a:cubicBezTo>
                    <a:cubicBezTo>
                      <a:pt x="6143" y="1250"/>
                      <a:pt x="6230" y="1202"/>
                      <a:pt x="6309" y="1211"/>
                    </a:cubicBezTo>
                    <a:cubicBezTo>
                      <a:pt x="6328" y="1193"/>
                      <a:pt x="6239" y="1239"/>
                      <a:pt x="6152" y="1286"/>
                    </a:cubicBezTo>
                    <a:cubicBezTo>
                      <a:pt x="6065" y="1333"/>
                      <a:pt x="5981" y="1380"/>
                      <a:pt x="6009" y="1366"/>
                    </a:cubicBezTo>
                    <a:cubicBezTo>
                      <a:pt x="6103" y="1375"/>
                      <a:pt x="6225" y="1343"/>
                      <a:pt x="6334" y="1294"/>
                    </a:cubicBezTo>
                    <a:cubicBezTo>
                      <a:pt x="6444" y="1245"/>
                      <a:pt x="6542" y="1179"/>
                      <a:pt x="6586" y="1119"/>
                    </a:cubicBezTo>
                    <a:cubicBezTo>
                      <a:pt x="6575" y="1110"/>
                      <a:pt x="6552" y="1129"/>
                      <a:pt x="6531" y="1152"/>
                    </a:cubicBezTo>
                    <a:cubicBezTo>
                      <a:pt x="6510" y="1174"/>
                      <a:pt x="6490" y="1200"/>
                      <a:pt x="6483" y="1204"/>
                    </a:cubicBezTo>
                    <a:cubicBezTo>
                      <a:pt x="6526" y="1145"/>
                      <a:pt x="6532" y="1139"/>
                      <a:pt x="6522" y="1148"/>
                    </a:cubicBezTo>
                    <a:cubicBezTo>
                      <a:pt x="6513" y="1157"/>
                      <a:pt x="6488" y="1181"/>
                      <a:pt x="6470" y="1181"/>
                    </a:cubicBezTo>
                    <a:cubicBezTo>
                      <a:pt x="6538" y="1104"/>
                      <a:pt x="6489" y="1079"/>
                      <a:pt x="6541" y="1043"/>
                    </a:cubicBezTo>
                    <a:lnTo>
                      <a:pt x="6541" y="1043"/>
                    </a:lnTo>
                    <a:close/>
                    <a:moveTo>
                      <a:pt x="7177" y="1396"/>
                    </a:moveTo>
                    <a:cubicBezTo>
                      <a:pt x="7198" y="1307"/>
                      <a:pt x="7556" y="1387"/>
                      <a:pt x="7615" y="1385"/>
                    </a:cubicBezTo>
                    <a:cubicBezTo>
                      <a:pt x="7890" y="1376"/>
                      <a:pt x="7491" y="1089"/>
                      <a:pt x="7234" y="1211"/>
                    </a:cubicBezTo>
                    <a:cubicBezTo>
                      <a:pt x="7299" y="1165"/>
                      <a:pt x="7265" y="1135"/>
                      <a:pt x="7214" y="1110"/>
                    </a:cubicBezTo>
                    <a:cubicBezTo>
                      <a:pt x="7163" y="1085"/>
                      <a:pt x="7096" y="1064"/>
                      <a:pt x="7096" y="1034"/>
                    </a:cubicBezTo>
                    <a:cubicBezTo>
                      <a:pt x="7102" y="1035"/>
                      <a:pt x="7125" y="1117"/>
                      <a:pt x="7145" y="1203"/>
                    </a:cubicBezTo>
                    <a:cubicBezTo>
                      <a:pt x="7165" y="1289"/>
                      <a:pt x="7182" y="1379"/>
                      <a:pt x="7177" y="1396"/>
                    </a:cubicBezTo>
                    <a:cubicBezTo>
                      <a:pt x="7170" y="1426"/>
                      <a:pt x="7173" y="1416"/>
                      <a:pt x="7176" y="1403"/>
                    </a:cubicBezTo>
                    <a:cubicBezTo>
                      <a:pt x="7180" y="1391"/>
                      <a:pt x="7183" y="1376"/>
                      <a:pt x="7177" y="1396"/>
                    </a:cubicBezTo>
                    <a:close/>
                    <a:moveTo>
                      <a:pt x="7394" y="688"/>
                    </a:moveTo>
                    <a:lnTo>
                      <a:pt x="7394" y="689"/>
                    </a:lnTo>
                    <a:lnTo>
                      <a:pt x="7394" y="688"/>
                    </a:lnTo>
                    <a:lnTo>
                      <a:pt x="7393" y="688"/>
                    </a:lnTo>
                    <a:lnTo>
                      <a:pt x="7394" y="688"/>
                    </a:lnTo>
                    <a:close/>
                    <a:moveTo>
                      <a:pt x="7396" y="875"/>
                    </a:moveTo>
                    <a:cubicBezTo>
                      <a:pt x="7396" y="872"/>
                      <a:pt x="7398" y="867"/>
                      <a:pt x="7399" y="865"/>
                    </a:cubicBezTo>
                    <a:cubicBezTo>
                      <a:pt x="7400" y="863"/>
                      <a:pt x="7400" y="865"/>
                      <a:pt x="7396" y="875"/>
                    </a:cubicBezTo>
                    <a:lnTo>
                      <a:pt x="7396" y="875"/>
                    </a:lnTo>
                    <a:close/>
                    <a:moveTo>
                      <a:pt x="7410" y="639"/>
                    </a:moveTo>
                    <a:cubicBezTo>
                      <a:pt x="7398" y="657"/>
                      <a:pt x="7399" y="658"/>
                      <a:pt x="7403" y="654"/>
                    </a:cubicBezTo>
                    <a:cubicBezTo>
                      <a:pt x="7407" y="651"/>
                      <a:pt x="7413" y="641"/>
                      <a:pt x="7410" y="639"/>
                    </a:cubicBezTo>
                    <a:cubicBezTo>
                      <a:pt x="7408" y="641"/>
                      <a:pt x="7408" y="642"/>
                      <a:pt x="7409" y="641"/>
                    </a:cubicBezTo>
                    <a:lnTo>
                      <a:pt x="7410" y="639"/>
                    </a:lnTo>
                    <a:close/>
                    <a:moveTo>
                      <a:pt x="7606" y="469"/>
                    </a:moveTo>
                    <a:cubicBezTo>
                      <a:pt x="7607" y="460"/>
                      <a:pt x="7605" y="460"/>
                      <a:pt x="7605" y="462"/>
                    </a:cubicBezTo>
                    <a:cubicBezTo>
                      <a:pt x="7604" y="464"/>
                      <a:pt x="7604" y="469"/>
                      <a:pt x="7606" y="469"/>
                    </a:cubicBezTo>
                    <a:lnTo>
                      <a:pt x="7606" y="468"/>
                    </a:lnTo>
                    <a:lnTo>
                      <a:pt x="7606" y="469"/>
                    </a:lnTo>
                    <a:close/>
                    <a:moveTo>
                      <a:pt x="7736" y="542"/>
                    </a:moveTo>
                    <a:lnTo>
                      <a:pt x="7736" y="542"/>
                    </a:lnTo>
                    <a:lnTo>
                      <a:pt x="7736" y="542"/>
                    </a:lnTo>
                    <a:close/>
                    <a:moveTo>
                      <a:pt x="7738" y="578"/>
                    </a:moveTo>
                    <a:cubicBezTo>
                      <a:pt x="7740" y="578"/>
                      <a:pt x="7736" y="576"/>
                      <a:pt x="7734" y="574"/>
                    </a:cubicBezTo>
                    <a:cubicBezTo>
                      <a:pt x="7732" y="573"/>
                      <a:pt x="7731" y="573"/>
                      <a:pt x="7738" y="578"/>
                    </a:cubicBezTo>
                    <a:lnTo>
                      <a:pt x="7737" y="577"/>
                    </a:lnTo>
                    <a:lnTo>
                      <a:pt x="7738" y="578"/>
                    </a:lnTo>
                    <a:close/>
                    <a:moveTo>
                      <a:pt x="7744" y="536"/>
                    </a:moveTo>
                    <a:cubicBezTo>
                      <a:pt x="7750" y="536"/>
                      <a:pt x="7752" y="536"/>
                      <a:pt x="7752" y="536"/>
                    </a:cubicBezTo>
                    <a:cubicBezTo>
                      <a:pt x="7752" y="536"/>
                      <a:pt x="7749" y="536"/>
                      <a:pt x="7744" y="536"/>
                    </a:cubicBezTo>
                    <a:lnTo>
                      <a:pt x="7744" y="536"/>
                    </a:lnTo>
                    <a:close/>
                    <a:moveTo>
                      <a:pt x="7837" y="463"/>
                    </a:moveTo>
                    <a:cubicBezTo>
                      <a:pt x="7826" y="457"/>
                      <a:pt x="7830" y="460"/>
                      <a:pt x="7834" y="464"/>
                    </a:cubicBezTo>
                    <a:cubicBezTo>
                      <a:pt x="7838" y="467"/>
                      <a:pt x="7844" y="470"/>
                      <a:pt x="7837" y="463"/>
                    </a:cubicBezTo>
                    <a:lnTo>
                      <a:pt x="7837" y="463"/>
                    </a:lnTo>
                    <a:lnTo>
                      <a:pt x="7837" y="463"/>
                    </a:lnTo>
                    <a:close/>
                    <a:moveTo>
                      <a:pt x="7363" y="753"/>
                    </a:moveTo>
                    <a:cubicBezTo>
                      <a:pt x="7356" y="737"/>
                      <a:pt x="7353" y="721"/>
                      <a:pt x="7354" y="704"/>
                    </a:cubicBezTo>
                    <a:cubicBezTo>
                      <a:pt x="7355" y="688"/>
                      <a:pt x="7361" y="671"/>
                      <a:pt x="7371" y="654"/>
                    </a:cubicBezTo>
                    <a:cubicBezTo>
                      <a:pt x="7367" y="666"/>
                      <a:pt x="7369" y="667"/>
                      <a:pt x="7373" y="663"/>
                    </a:cubicBezTo>
                    <a:cubicBezTo>
                      <a:pt x="7377" y="660"/>
                      <a:pt x="7383" y="652"/>
                      <a:pt x="7386" y="647"/>
                    </a:cubicBezTo>
                    <a:cubicBezTo>
                      <a:pt x="7361" y="645"/>
                      <a:pt x="7336" y="659"/>
                      <a:pt x="7335" y="656"/>
                    </a:cubicBezTo>
                    <a:cubicBezTo>
                      <a:pt x="7335" y="653"/>
                      <a:pt x="7359" y="633"/>
                      <a:pt x="7434" y="562"/>
                    </a:cubicBezTo>
                    <a:cubicBezTo>
                      <a:pt x="7429" y="570"/>
                      <a:pt x="7423" y="576"/>
                      <a:pt x="7416" y="578"/>
                    </a:cubicBezTo>
                    <a:cubicBezTo>
                      <a:pt x="7408" y="581"/>
                      <a:pt x="7401" y="581"/>
                      <a:pt x="7391" y="578"/>
                    </a:cubicBezTo>
                    <a:cubicBezTo>
                      <a:pt x="7394" y="574"/>
                      <a:pt x="7407" y="553"/>
                      <a:pt x="7420" y="533"/>
                    </a:cubicBezTo>
                    <a:cubicBezTo>
                      <a:pt x="7432" y="512"/>
                      <a:pt x="7445" y="493"/>
                      <a:pt x="7447" y="492"/>
                    </a:cubicBezTo>
                    <a:cubicBezTo>
                      <a:pt x="7447" y="493"/>
                      <a:pt x="7470" y="543"/>
                      <a:pt x="7492" y="594"/>
                    </a:cubicBezTo>
                    <a:cubicBezTo>
                      <a:pt x="7515" y="644"/>
                      <a:pt x="7538" y="695"/>
                      <a:pt x="7537" y="694"/>
                    </a:cubicBezTo>
                    <a:cubicBezTo>
                      <a:pt x="7571" y="582"/>
                      <a:pt x="7595" y="582"/>
                      <a:pt x="7616" y="611"/>
                    </a:cubicBezTo>
                    <a:cubicBezTo>
                      <a:pt x="7638" y="641"/>
                      <a:pt x="7656" y="702"/>
                      <a:pt x="7679" y="710"/>
                    </a:cubicBezTo>
                    <a:cubicBezTo>
                      <a:pt x="7673" y="670"/>
                      <a:pt x="7687" y="637"/>
                      <a:pt x="7701" y="605"/>
                    </a:cubicBezTo>
                    <a:cubicBezTo>
                      <a:pt x="7714" y="573"/>
                      <a:pt x="7727" y="542"/>
                      <a:pt x="7719" y="506"/>
                    </a:cubicBezTo>
                    <a:cubicBezTo>
                      <a:pt x="7664" y="546"/>
                      <a:pt x="7633" y="565"/>
                      <a:pt x="7601" y="574"/>
                    </a:cubicBezTo>
                    <a:cubicBezTo>
                      <a:pt x="7570" y="583"/>
                      <a:pt x="7539" y="583"/>
                      <a:pt x="7486" y="582"/>
                    </a:cubicBezTo>
                    <a:cubicBezTo>
                      <a:pt x="7493" y="570"/>
                      <a:pt x="7502" y="558"/>
                      <a:pt x="7511" y="547"/>
                    </a:cubicBezTo>
                    <a:cubicBezTo>
                      <a:pt x="7521" y="535"/>
                      <a:pt x="7531" y="525"/>
                      <a:pt x="7542" y="514"/>
                    </a:cubicBezTo>
                    <a:cubicBezTo>
                      <a:pt x="7531" y="518"/>
                      <a:pt x="7520" y="524"/>
                      <a:pt x="7510" y="531"/>
                    </a:cubicBezTo>
                    <a:cubicBezTo>
                      <a:pt x="7500" y="537"/>
                      <a:pt x="7492" y="545"/>
                      <a:pt x="7485" y="554"/>
                    </a:cubicBezTo>
                    <a:cubicBezTo>
                      <a:pt x="7504" y="493"/>
                      <a:pt x="7516" y="478"/>
                      <a:pt x="7530" y="479"/>
                    </a:cubicBezTo>
                    <a:cubicBezTo>
                      <a:pt x="7543" y="480"/>
                      <a:pt x="7558" y="497"/>
                      <a:pt x="7584" y="497"/>
                    </a:cubicBezTo>
                    <a:cubicBezTo>
                      <a:pt x="7591" y="456"/>
                      <a:pt x="7592" y="438"/>
                      <a:pt x="7593" y="425"/>
                    </a:cubicBezTo>
                    <a:cubicBezTo>
                      <a:pt x="7593" y="411"/>
                      <a:pt x="7593" y="400"/>
                      <a:pt x="7597" y="373"/>
                    </a:cubicBezTo>
                    <a:cubicBezTo>
                      <a:pt x="7606" y="384"/>
                      <a:pt x="7613" y="396"/>
                      <a:pt x="7618" y="409"/>
                    </a:cubicBezTo>
                    <a:cubicBezTo>
                      <a:pt x="7623" y="422"/>
                      <a:pt x="7627" y="435"/>
                      <a:pt x="7628" y="449"/>
                    </a:cubicBezTo>
                    <a:cubicBezTo>
                      <a:pt x="7628" y="447"/>
                      <a:pt x="7619" y="448"/>
                      <a:pt x="7615" y="440"/>
                    </a:cubicBezTo>
                    <a:cubicBezTo>
                      <a:pt x="7612" y="433"/>
                      <a:pt x="7612" y="417"/>
                      <a:pt x="7631" y="385"/>
                    </a:cubicBezTo>
                    <a:cubicBezTo>
                      <a:pt x="7652" y="461"/>
                      <a:pt x="7658" y="455"/>
                      <a:pt x="7658" y="431"/>
                    </a:cubicBezTo>
                    <a:cubicBezTo>
                      <a:pt x="7658" y="407"/>
                      <a:pt x="7652" y="364"/>
                      <a:pt x="7647" y="364"/>
                    </a:cubicBezTo>
                    <a:cubicBezTo>
                      <a:pt x="7656" y="399"/>
                      <a:pt x="7667" y="398"/>
                      <a:pt x="7672" y="381"/>
                    </a:cubicBezTo>
                    <a:cubicBezTo>
                      <a:pt x="7677" y="364"/>
                      <a:pt x="7676" y="332"/>
                      <a:pt x="7661" y="305"/>
                    </a:cubicBezTo>
                    <a:cubicBezTo>
                      <a:pt x="7717" y="348"/>
                      <a:pt x="7662" y="310"/>
                      <a:pt x="7630" y="291"/>
                    </a:cubicBezTo>
                    <a:cubicBezTo>
                      <a:pt x="7599" y="272"/>
                      <a:pt x="7591" y="272"/>
                      <a:pt x="7740" y="392"/>
                    </a:cubicBezTo>
                    <a:cubicBezTo>
                      <a:pt x="7732" y="383"/>
                      <a:pt x="7728" y="367"/>
                      <a:pt x="7723" y="351"/>
                    </a:cubicBezTo>
                    <a:cubicBezTo>
                      <a:pt x="7717" y="336"/>
                      <a:pt x="7709" y="321"/>
                      <a:pt x="7695" y="317"/>
                    </a:cubicBezTo>
                    <a:cubicBezTo>
                      <a:pt x="7738" y="347"/>
                      <a:pt x="7783" y="376"/>
                      <a:pt x="7817" y="404"/>
                    </a:cubicBezTo>
                    <a:cubicBezTo>
                      <a:pt x="7850" y="431"/>
                      <a:pt x="7872" y="458"/>
                      <a:pt x="7869" y="484"/>
                    </a:cubicBezTo>
                    <a:cubicBezTo>
                      <a:pt x="7870" y="471"/>
                      <a:pt x="7881" y="517"/>
                      <a:pt x="7883" y="573"/>
                    </a:cubicBezTo>
                    <a:cubicBezTo>
                      <a:pt x="7884" y="629"/>
                      <a:pt x="7876" y="695"/>
                      <a:pt x="7840" y="724"/>
                    </a:cubicBezTo>
                    <a:cubicBezTo>
                      <a:pt x="7833" y="713"/>
                      <a:pt x="7825" y="704"/>
                      <a:pt x="7815" y="699"/>
                    </a:cubicBezTo>
                    <a:cubicBezTo>
                      <a:pt x="7806" y="694"/>
                      <a:pt x="7795" y="692"/>
                      <a:pt x="7784" y="692"/>
                    </a:cubicBezTo>
                    <a:cubicBezTo>
                      <a:pt x="7787" y="698"/>
                      <a:pt x="7786" y="702"/>
                      <a:pt x="7783" y="704"/>
                    </a:cubicBezTo>
                    <a:cubicBezTo>
                      <a:pt x="7780" y="705"/>
                      <a:pt x="7774" y="705"/>
                      <a:pt x="7765" y="702"/>
                    </a:cubicBezTo>
                    <a:cubicBezTo>
                      <a:pt x="7778" y="706"/>
                      <a:pt x="7790" y="712"/>
                      <a:pt x="7799" y="720"/>
                    </a:cubicBezTo>
                    <a:cubicBezTo>
                      <a:pt x="7808" y="729"/>
                      <a:pt x="7815" y="738"/>
                      <a:pt x="7819" y="749"/>
                    </a:cubicBezTo>
                    <a:cubicBezTo>
                      <a:pt x="7820" y="749"/>
                      <a:pt x="7803" y="758"/>
                      <a:pt x="7785" y="765"/>
                    </a:cubicBezTo>
                    <a:cubicBezTo>
                      <a:pt x="7766" y="772"/>
                      <a:pt x="7748" y="777"/>
                      <a:pt x="7746" y="767"/>
                    </a:cubicBezTo>
                    <a:cubicBezTo>
                      <a:pt x="7859" y="767"/>
                      <a:pt x="7827" y="838"/>
                      <a:pt x="7791" y="908"/>
                    </a:cubicBezTo>
                    <a:cubicBezTo>
                      <a:pt x="7754" y="978"/>
                      <a:pt x="7714" y="1046"/>
                      <a:pt x="7812" y="1039"/>
                    </a:cubicBezTo>
                    <a:cubicBezTo>
                      <a:pt x="7805" y="1063"/>
                      <a:pt x="7793" y="1085"/>
                      <a:pt x="7777" y="1106"/>
                    </a:cubicBezTo>
                    <a:cubicBezTo>
                      <a:pt x="7761" y="1127"/>
                      <a:pt x="7742" y="1145"/>
                      <a:pt x="7719" y="1161"/>
                    </a:cubicBezTo>
                    <a:cubicBezTo>
                      <a:pt x="7721" y="1137"/>
                      <a:pt x="7717" y="1116"/>
                      <a:pt x="7706" y="1097"/>
                    </a:cubicBezTo>
                    <a:cubicBezTo>
                      <a:pt x="7696" y="1078"/>
                      <a:pt x="7680" y="1063"/>
                      <a:pt x="7658" y="1049"/>
                    </a:cubicBezTo>
                    <a:cubicBezTo>
                      <a:pt x="7663" y="1084"/>
                      <a:pt x="7645" y="1110"/>
                      <a:pt x="7626" y="1116"/>
                    </a:cubicBezTo>
                    <a:cubicBezTo>
                      <a:pt x="7606" y="1122"/>
                      <a:pt x="7586" y="1107"/>
                      <a:pt x="7586" y="1062"/>
                    </a:cubicBezTo>
                    <a:cubicBezTo>
                      <a:pt x="7562" y="1113"/>
                      <a:pt x="7534" y="1133"/>
                      <a:pt x="7497" y="1140"/>
                    </a:cubicBezTo>
                    <a:cubicBezTo>
                      <a:pt x="7459" y="1147"/>
                      <a:pt x="7413" y="1141"/>
                      <a:pt x="7353" y="1141"/>
                    </a:cubicBezTo>
                    <a:cubicBezTo>
                      <a:pt x="7474" y="1141"/>
                      <a:pt x="7454" y="1082"/>
                      <a:pt x="7446" y="1035"/>
                    </a:cubicBezTo>
                    <a:cubicBezTo>
                      <a:pt x="7437" y="989"/>
                      <a:pt x="7440" y="955"/>
                      <a:pt x="7604" y="1006"/>
                    </a:cubicBezTo>
                    <a:cubicBezTo>
                      <a:pt x="7604" y="954"/>
                      <a:pt x="7595" y="945"/>
                      <a:pt x="7587" y="933"/>
                    </a:cubicBezTo>
                    <a:cubicBezTo>
                      <a:pt x="7578" y="922"/>
                      <a:pt x="7571" y="909"/>
                      <a:pt x="7575" y="851"/>
                    </a:cubicBezTo>
                    <a:cubicBezTo>
                      <a:pt x="7592" y="851"/>
                      <a:pt x="7564" y="866"/>
                      <a:pt x="7533" y="881"/>
                    </a:cubicBezTo>
                    <a:cubicBezTo>
                      <a:pt x="7501" y="896"/>
                      <a:pt x="7465" y="911"/>
                      <a:pt x="7465" y="909"/>
                    </a:cubicBezTo>
                    <a:cubicBezTo>
                      <a:pt x="7474" y="864"/>
                      <a:pt x="7493" y="833"/>
                      <a:pt x="7523" y="819"/>
                    </a:cubicBezTo>
                    <a:cubicBezTo>
                      <a:pt x="7552" y="804"/>
                      <a:pt x="7591" y="805"/>
                      <a:pt x="7640" y="821"/>
                    </a:cubicBezTo>
                    <a:cubicBezTo>
                      <a:pt x="7640" y="804"/>
                      <a:pt x="7618" y="788"/>
                      <a:pt x="7599" y="769"/>
                    </a:cubicBezTo>
                    <a:cubicBezTo>
                      <a:pt x="7579" y="749"/>
                      <a:pt x="7561" y="728"/>
                      <a:pt x="7569" y="700"/>
                    </a:cubicBezTo>
                    <a:cubicBezTo>
                      <a:pt x="7567" y="721"/>
                      <a:pt x="7522" y="787"/>
                      <a:pt x="7468" y="841"/>
                    </a:cubicBezTo>
                    <a:cubicBezTo>
                      <a:pt x="7415" y="895"/>
                      <a:pt x="7352" y="936"/>
                      <a:pt x="7314" y="906"/>
                    </a:cubicBezTo>
                    <a:cubicBezTo>
                      <a:pt x="7346" y="779"/>
                      <a:pt x="7348" y="760"/>
                      <a:pt x="7347" y="763"/>
                    </a:cubicBezTo>
                    <a:cubicBezTo>
                      <a:pt x="7346" y="766"/>
                      <a:pt x="7342" y="792"/>
                      <a:pt x="7363" y="753"/>
                    </a:cubicBezTo>
                    <a:cubicBezTo>
                      <a:pt x="7352" y="784"/>
                      <a:pt x="7341" y="804"/>
                      <a:pt x="7338" y="806"/>
                    </a:cubicBezTo>
                    <a:cubicBezTo>
                      <a:pt x="7336" y="809"/>
                      <a:pt x="7341" y="793"/>
                      <a:pt x="7363" y="753"/>
                    </a:cubicBezTo>
                    <a:close/>
                    <a:moveTo>
                      <a:pt x="518" y="1769"/>
                    </a:moveTo>
                    <a:cubicBezTo>
                      <a:pt x="582" y="1736"/>
                      <a:pt x="643" y="1698"/>
                      <a:pt x="704" y="1659"/>
                    </a:cubicBezTo>
                    <a:cubicBezTo>
                      <a:pt x="764" y="1621"/>
                      <a:pt x="825" y="1582"/>
                      <a:pt x="888" y="1547"/>
                    </a:cubicBezTo>
                    <a:cubicBezTo>
                      <a:pt x="712" y="1631"/>
                      <a:pt x="784" y="1586"/>
                      <a:pt x="909" y="1516"/>
                    </a:cubicBezTo>
                    <a:cubicBezTo>
                      <a:pt x="1035" y="1446"/>
                      <a:pt x="1213" y="1351"/>
                      <a:pt x="1247" y="1334"/>
                    </a:cubicBezTo>
                    <a:cubicBezTo>
                      <a:pt x="1264" y="1320"/>
                      <a:pt x="1319" y="1300"/>
                      <a:pt x="1376" y="1282"/>
                    </a:cubicBezTo>
                    <a:cubicBezTo>
                      <a:pt x="1432" y="1263"/>
                      <a:pt x="1489" y="1246"/>
                      <a:pt x="1511" y="1237"/>
                    </a:cubicBezTo>
                    <a:cubicBezTo>
                      <a:pt x="1388" y="1347"/>
                      <a:pt x="1447" y="1341"/>
                      <a:pt x="1541" y="1302"/>
                    </a:cubicBezTo>
                    <a:cubicBezTo>
                      <a:pt x="1636" y="1264"/>
                      <a:pt x="1765" y="1193"/>
                      <a:pt x="1783" y="1174"/>
                    </a:cubicBezTo>
                    <a:cubicBezTo>
                      <a:pt x="1749" y="1211"/>
                      <a:pt x="1785" y="1140"/>
                      <a:pt x="1951" y="1070"/>
                    </a:cubicBezTo>
                    <a:cubicBezTo>
                      <a:pt x="2089" y="1012"/>
                      <a:pt x="2163" y="985"/>
                      <a:pt x="2299" y="938"/>
                    </a:cubicBezTo>
                    <a:cubicBezTo>
                      <a:pt x="2276" y="961"/>
                      <a:pt x="2211" y="996"/>
                      <a:pt x="2151" y="1025"/>
                    </a:cubicBezTo>
                    <a:cubicBezTo>
                      <a:pt x="2091" y="1054"/>
                      <a:pt x="2036" y="1078"/>
                      <a:pt x="2033" y="1079"/>
                    </a:cubicBezTo>
                    <a:cubicBezTo>
                      <a:pt x="2296" y="978"/>
                      <a:pt x="2326" y="958"/>
                      <a:pt x="2287" y="970"/>
                    </a:cubicBezTo>
                    <a:cubicBezTo>
                      <a:pt x="2247" y="982"/>
                      <a:pt x="2139" y="1026"/>
                      <a:pt x="2124" y="1056"/>
                    </a:cubicBezTo>
                    <a:cubicBezTo>
                      <a:pt x="2152" y="1046"/>
                      <a:pt x="2232" y="1010"/>
                      <a:pt x="2288" y="981"/>
                    </a:cubicBezTo>
                    <a:cubicBezTo>
                      <a:pt x="2344" y="952"/>
                      <a:pt x="2378" y="931"/>
                      <a:pt x="2316" y="953"/>
                    </a:cubicBezTo>
                    <a:cubicBezTo>
                      <a:pt x="2385" y="887"/>
                      <a:pt x="2477" y="851"/>
                      <a:pt x="2574" y="823"/>
                    </a:cubicBezTo>
                    <a:cubicBezTo>
                      <a:pt x="2671" y="795"/>
                      <a:pt x="2772" y="774"/>
                      <a:pt x="2859" y="738"/>
                    </a:cubicBezTo>
                    <a:cubicBezTo>
                      <a:pt x="2839" y="747"/>
                      <a:pt x="2827" y="753"/>
                      <a:pt x="2821" y="760"/>
                    </a:cubicBezTo>
                    <a:cubicBezTo>
                      <a:pt x="2814" y="767"/>
                      <a:pt x="2811" y="773"/>
                      <a:pt x="2809" y="785"/>
                    </a:cubicBezTo>
                    <a:cubicBezTo>
                      <a:pt x="2871" y="798"/>
                      <a:pt x="2944" y="791"/>
                      <a:pt x="3017" y="776"/>
                    </a:cubicBezTo>
                    <a:cubicBezTo>
                      <a:pt x="3090" y="761"/>
                      <a:pt x="3162" y="739"/>
                      <a:pt x="3221" y="725"/>
                    </a:cubicBezTo>
                    <a:cubicBezTo>
                      <a:pt x="3178" y="743"/>
                      <a:pt x="3121" y="749"/>
                      <a:pt x="3066" y="757"/>
                    </a:cubicBezTo>
                    <a:cubicBezTo>
                      <a:pt x="3010" y="765"/>
                      <a:pt x="2956" y="775"/>
                      <a:pt x="2920" y="799"/>
                    </a:cubicBezTo>
                    <a:cubicBezTo>
                      <a:pt x="2978" y="761"/>
                      <a:pt x="3087" y="733"/>
                      <a:pt x="3197" y="711"/>
                    </a:cubicBezTo>
                    <a:cubicBezTo>
                      <a:pt x="3307" y="690"/>
                      <a:pt x="3418" y="673"/>
                      <a:pt x="3480" y="658"/>
                    </a:cubicBezTo>
                    <a:cubicBezTo>
                      <a:pt x="3468" y="695"/>
                      <a:pt x="3317" y="737"/>
                      <a:pt x="3172" y="778"/>
                    </a:cubicBezTo>
                    <a:cubicBezTo>
                      <a:pt x="3027" y="820"/>
                      <a:pt x="2886" y="861"/>
                      <a:pt x="2892" y="899"/>
                    </a:cubicBezTo>
                    <a:cubicBezTo>
                      <a:pt x="2945" y="882"/>
                      <a:pt x="3022" y="864"/>
                      <a:pt x="3099" y="846"/>
                    </a:cubicBezTo>
                    <a:cubicBezTo>
                      <a:pt x="3176" y="828"/>
                      <a:pt x="3254" y="810"/>
                      <a:pt x="3312" y="793"/>
                    </a:cubicBezTo>
                    <a:cubicBezTo>
                      <a:pt x="3149" y="937"/>
                      <a:pt x="2947" y="1033"/>
                      <a:pt x="2747" y="1131"/>
                    </a:cubicBezTo>
                    <a:cubicBezTo>
                      <a:pt x="2547" y="1229"/>
                      <a:pt x="2348" y="1329"/>
                      <a:pt x="2191" y="1481"/>
                    </a:cubicBezTo>
                    <a:cubicBezTo>
                      <a:pt x="2225" y="1447"/>
                      <a:pt x="2254" y="1427"/>
                      <a:pt x="2281" y="1422"/>
                    </a:cubicBezTo>
                    <a:cubicBezTo>
                      <a:pt x="2307" y="1418"/>
                      <a:pt x="2329" y="1428"/>
                      <a:pt x="2348" y="1452"/>
                    </a:cubicBezTo>
                    <a:cubicBezTo>
                      <a:pt x="2291" y="1477"/>
                      <a:pt x="2203" y="1545"/>
                      <a:pt x="2124" y="1596"/>
                    </a:cubicBezTo>
                    <a:cubicBezTo>
                      <a:pt x="2045" y="1648"/>
                      <a:pt x="1974" y="1682"/>
                      <a:pt x="1951" y="1640"/>
                    </a:cubicBezTo>
                    <a:cubicBezTo>
                      <a:pt x="1909" y="1668"/>
                      <a:pt x="1863" y="1693"/>
                      <a:pt x="1815" y="1714"/>
                    </a:cubicBezTo>
                    <a:cubicBezTo>
                      <a:pt x="1767" y="1735"/>
                      <a:pt x="1716" y="1751"/>
                      <a:pt x="1664" y="1764"/>
                    </a:cubicBezTo>
                    <a:cubicBezTo>
                      <a:pt x="1701" y="1745"/>
                      <a:pt x="1718" y="1734"/>
                      <a:pt x="1717" y="1730"/>
                    </a:cubicBezTo>
                    <a:cubicBezTo>
                      <a:pt x="1716" y="1726"/>
                      <a:pt x="1697" y="1730"/>
                      <a:pt x="1658" y="1741"/>
                    </a:cubicBezTo>
                    <a:cubicBezTo>
                      <a:pt x="1676" y="1731"/>
                      <a:pt x="1751" y="1673"/>
                      <a:pt x="1824" y="1619"/>
                    </a:cubicBezTo>
                    <a:cubicBezTo>
                      <a:pt x="1897" y="1565"/>
                      <a:pt x="1968" y="1515"/>
                      <a:pt x="1976" y="1521"/>
                    </a:cubicBezTo>
                    <a:cubicBezTo>
                      <a:pt x="1966" y="1514"/>
                      <a:pt x="1889" y="1529"/>
                      <a:pt x="1871" y="1522"/>
                    </a:cubicBezTo>
                    <a:cubicBezTo>
                      <a:pt x="1854" y="1515"/>
                      <a:pt x="1898" y="1487"/>
                      <a:pt x="2130" y="1394"/>
                    </a:cubicBezTo>
                    <a:cubicBezTo>
                      <a:pt x="2128" y="1375"/>
                      <a:pt x="1971" y="1452"/>
                      <a:pt x="1852" y="1502"/>
                    </a:cubicBezTo>
                    <a:cubicBezTo>
                      <a:pt x="1732" y="1552"/>
                      <a:pt x="1648" y="1575"/>
                      <a:pt x="1790" y="1447"/>
                    </a:cubicBezTo>
                    <a:cubicBezTo>
                      <a:pt x="1776" y="1458"/>
                      <a:pt x="1767" y="1462"/>
                      <a:pt x="1764" y="1461"/>
                    </a:cubicBezTo>
                    <a:cubicBezTo>
                      <a:pt x="1761" y="1459"/>
                      <a:pt x="1763" y="1451"/>
                      <a:pt x="1770" y="1438"/>
                    </a:cubicBezTo>
                    <a:cubicBezTo>
                      <a:pt x="1671" y="1482"/>
                      <a:pt x="1583" y="1540"/>
                      <a:pt x="1494" y="1598"/>
                    </a:cubicBezTo>
                    <a:cubicBezTo>
                      <a:pt x="1406" y="1655"/>
                      <a:pt x="1316" y="1711"/>
                      <a:pt x="1213" y="1751"/>
                    </a:cubicBezTo>
                    <a:cubicBezTo>
                      <a:pt x="1212" y="1745"/>
                      <a:pt x="1223" y="1725"/>
                      <a:pt x="1236" y="1706"/>
                    </a:cubicBezTo>
                    <a:cubicBezTo>
                      <a:pt x="1248" y="1687"/>
                      <a:pt x="1262" y="1669"/>
                      <a:pt x="1269" y="1666"/>
                    </a:cubicBezTo>
                    <a:cubicBezTo>
                      <a:pt x="1269" y="1666"/>
                      <a:pt x="1194" y="1681"/>
                      <a:pt x="1132" y="1688"/>
                    </a:cubicBezTo>
                    <a:cubicBezTo>
                      <a:pt x="1070" y="1695"/>
                      <a:pt x="1022" y="1694"/>
                      <a:pt x="1077" y="1659"/>
                    </a:cubicBezTo>
                    <a:cubicBezTo>
                      <a:pt x="1061" y="1668"/>
                      <a:pt x="1034" y="1686"/>
                      <a:pt x="1014" y="1696"/>
                    </a:cubicBezTo>
                    <a:cubicBezTo>
                      <a:pt x="993" y="1706"/>
                      <a:pt x="979" y="1709"/>
                      <a:pt x="990" y="1688"/>
                    </a:cubicBezTo>
                    <a:cubicBezTo>
                      <a:pt x="955" y="1706"/>
                      <a:pt x="918" y="1721"/>
                      <a:pt x="879" y="1734"/>
                    </a:cubicBezTo>
                    <a:cubicBezTo>
                      <a:pt x="841" y="1746"/>
                      <a:pt x="801" y="1756"/>
                      <a:pt x="761" y="1763"/>
                    </a:cubicBezTo>
                    <a:cubicBezTo>
                      <a:pt x="923" y="1621"/>
                      <a:pt x="944" y="1581"/>
                      <a:pt x="914" y="1584"/>
                    </a:cubicBezTo>
                    <a:cubicBezTo>
                      <a:pt x="885" y="1587"/>
                      <a:pt x="805" y="1634"/>
                      <a:pt x="768" y="1666"/>
                    </a:cubicBezTo>
                    <a:cubicBezTo>
                      <a:pt x="823" y="1595"/>
                      <a:pt x="734" y="1635"/>
                      <a:pt x="644" y="1686"/>
                    </a:cubicBezTo>
                    <a:cubicBezTo>
                      <a:pt x="554" y="1737"/>
                      <a:pt x="464" y="1799"/>
                      <a:pt x="518" y="1769"/>
                    </a:cubicBezTo>
                    <a:cubicBezTo>
                      <a:pt x="511" y="1773"/>
                      <a:pt x="465" y="1798"/>
                      <a:pt x="444" y="1809"/>
                    </a:cubicBezTo>
                    <a:cubicBezTo>
                      <a:pt x="423" y="1821"/>
                      <a:pt x="427" y="1819"/>
                      <a:pt x="518" y="1769"/>
                    </a:cubicBezTo>
                    <a:close/>
                  </a:path>
                </a:pathLst>
              </a:custGeom>
              <a:solidFill>
                <a:srgbClr val="FFFFFF"/>
              </a:solidFill>
              <a:ln w="12700" cap="flat">
                <a:noFill/>
                <a:miter lim="400000"/>
              </a:ln>
              <a:effectLst/>
            </p:spPr>
            <p:txBody>
              <a:bodyPr wrap="square" lIns="20097" tIns="20097" rIns="20097" bIns="20097" numCol="1" anchor="ctr">
                <a:noAutofit/>
              </a:bodyPr>
              <a:lstStyle/>
              <a:p>
                <a:pPr marL="0" marR="0" lvl="0" indent="0" defTabSz="685846"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83"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Lato Light" panose="020F0502020204030203" pitchFamily="34" charset="0"/>
                  <a:ea typeface="Lato Light" panose="020F0502020204030203" pitchFamily="34" charset="0"/>
                  <a:cs typeface="Lato Light" panose="020F0502020204030203" pitchFamily="34" charset="0"/>
                  <a:sym typeface="Gill Sans"/>
                </a:endParaRPr>
              </a:p>
            </p:txBody>
          </p:sp>
        </p:grpSp>
      </p:grpSp>
      <p:sp>
        <p:nvSpPr>
          <p:cNvPr id="22" name="TextBox 21">
            <a:extLst>
              <a:ext uri="{FF2B5EF4-FFF2-40B4-BE49-F238E27FC236}">
                <a16:creationId xmlns:a16="http://schemas.microsoft.com/office/drawing/2014/main" id="{A4D89FB6-4D61-1B65-3895-251FF81DC4DB}"/>
              </a:ext>
            </a:extLst>
          </p:cNvPr>
          <p:cNvSpPr txBox="1"/>
          <p:nvPr/>
        </p:nvSpPr>
        <p:spPr>
          <a:xfrm>
            <a:off x="4760979" y="3505761"/>
            <a:ext cx="3769206" cy="2308324"/>
          </a:xfrm>
          <a:prstGeom prst="rect">
            <a:avLst/>
          </a:prstGeom>
          <a:noFill/>
        </p:spPr>
        <p:txBody>
          <a:bodyPr wrap="square">
            <a:spAutoFit/>
          </a:bodyPr>
          <a:lstStyle/>
          <a:p>
            <a:pPr marL="285750" indent="-285750">
              <a:buFont typeface="Courier New" panose="02070309020205020404" pitchFamily="49" charset="0"/>
              <a:buChar char="o"/>
            </a:pPr>
            <a:r>
              <a:rPr lang="en-GB" sz="1200" dirty="0">
                <a:latin typeface="Open Sans" panose="020B0606030504020204" pitchFamily="34" charset="0"/>
                <a:ea typeface="Open Sans" panose="020B0606030504020204" pitchFamily="34" charset="0"/>
                <a:cs typeface="Open Sans" panose="020B0606030504020204" pitchFamily="34" charset="0"/>
              </a:rPr>
              <a:t>It is the ‘glue’ that binds us together and differentiates us from our competitors</a:t>
            </a:r>
            <a:r>
              <a:rPr lang="en-US" sz="1200" dirty="0">
                <a:latin typeface="Open Sans" panose="020B0606030504020204" pitchFamily="34" charset="0"/>
                <a:ea typeface="Open Sans" panose="020B0606030504020204" pitchFamily="34" charset="0"/>
                <a:cs typeface="Open Sans" panose="020B0606030504020204" pitchFamily="34" charset="0"/>
              </a:rPr>
              <a:t>.</a:t>
            </a:r>
          </a:p>
          <a:p>
            <a:pPr marL="285750" indent="-285750">
              <a:buFont typeface="Courier New" panose="02070309020205020404" pitchFamily="49" charset="0"/>
              <a:buChar char="o"/>
            </a:pP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Courier New" panose="02070309020205020404" pitchFamily="49" charset="0"/>
              <a:buChar char="o"/>
            </a:pPr>
            <a:r>
              <a:rPr lang="en-GB" sz="1200" dirty="0">
                <a:latin typeface="Open Sans" panose="020B0606030504020204" pitchFamily="34" charset="0"/>
                <a:ea typeface="Open Sans" panose="020B0606030504020204" pitchFamily="34" charset="0"/>
                <a:cs typeface="Open Sans" panose="020B0606030504020204" pitchFamily="34" charset="0"/>
              </a:rPr>
              <a:t>It is what guides how decisions are made, how people collaborate, and how events are interpreted within the organization.</a:t>
            </a:r>
            <a:endParaRPr lang="en-US" sz="1200" dirty="0">
              <a:latin typeface="Open Sans" panose="020B0606030504020204" pitchFamily="34" charset="0"/>
              <a:ea typeface="Open Sans" panose="020B0606030504020204" pitchFamily="34" charset="0"/>
              <a:cs typeface="Open Sans" panose="020B0606030504020204" pitchFamily="34" charset="0"/>
            </a:endParaRPr>
          </a:p>
          <a:p>
            <a:pPr algn="ctr"/>
            <a:endParaRPr lang="en-US" sz="1200" dirty="0">
              <a:latin typeface="Open Sans" panose="020B0606030504020204" pitchFamily="34" charset="0"/>
              <a:ea typeface="Open Sans" panose="020B0606030504020204" pitchFamily="34" charset="0"/>
              <a:cs typeface="Open Sans" panose="020B0606030504020204" pitchFamily="34" charset="0"/>
            </a:endParaRPr>
          </a:p>
          <a:p>
            <a:pPr algn="ctr"/>
            <a:endParaRPr lang="en-US" sz="1200" dirty="0">
              <a:latin typeface="Open Sans" panose="020B0606030504020204" pitchFamily="34" charset="0"/>
              <a:ea typeface="Open Sans" panose="020B0606030504020204" pitchFamily="34" charset="0"/>
              <a:cs typeface="Open Sans" panose="020B0606030504020204" pitchFamily="34" charset="0"/>
            </a:endParaRPr>
          </a:p>
          <a:p>
            <a:pPr algn="ctr"/>
            <a:r>
              <a:rPr lang="en-GB" sz="1200" b="1" dirty="0">
                <a:latin typeface="Open Sans" panose="020B0606030504020204" pitchFamily="34" charset="0"/>
                <a:ea typeface="Open Sans" panose="020B0606030504020204" pitchFamily="34" charset="0"/>
                <a:cs typeface="Open Sans" panose="020B0606030504020204" pitchFamily="34" charset="0"/>
              </a:rPr>
              <a:t>It is the way things are done around here</a:t>
            </a:r>
            <a:endParaRPr lang="en-GR" sz="12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57" name="Picture 56">
            <a:extLst>
              <a:ext uri="{FF2B5EF4-FFF2-40B4-BE49-F238E27FC236}">
                <a16:creationId xmlns:a16="http://schemas.microsoft.com/office/drawing/2014/main" id="{1B725CCD-75A0-1150-5AD0-987E19750EE7}"/>
              </a:ext>
            </a:extLst>
          </p:cNvPr>
          <p:cNvPicPr>
            <a:picLocks noChangeAspect="1"/>
          </p:cNvPicPr>
          <p:nvPr/>
        </p:nvPicPr>
        <p:blipFill>
          <a:blip r:embed="rId5"/>
          <a:srcRect l="37157"/>
          <a:stretch>
            <a:fillRect/>
          </a:stretch>
        </p:blipFill>
        <p:spPr>
          <a:xfrm>
            <a:off x="-14480" y="5177851"/>
            <a:ext cx="1396682" cy="1143000"/>
          </a:xfrm>
          <a:prstGeom prst="rect">
            <a:avLst/>
          </a:prstGeom>
        </p:spPr>
      </p:pic>
    </p:spTree>
    <p:extLst>
      <p:ext uri="{BB962C8B-B14F-4D97-AF65-F5344CB8AC3E}">
        <p14:creationId xmlns:p14="http://schemas.microsoft.com/office/powerpoint/2010/main" val="13191393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122E84ED-D50F-783C-7E8B-95B7941FAC38}"/>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16" name="Rectangle 15">
            <a:extLst>
              <a:ext uri="{FF2B5EF4-FFF2-40B4-BE49-F238E27FC236}">
                <a16:creationId xmlns:a16="http://schemas.microsoft.com/office/drawing/2014/main" id="{3BFD94BE-CC74-8156-6D5C-AE730B33FF08}"/>
              </a:ext>
            </a:extLst>
          </p:cNvPr>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0" name="Picture 2" descr="Athens University of Economics and Business">
            <a:extLst>
              <a:ext uri="{FF2B5EF4-FFF2-40B4-BE49-F238E27FC236}">
                <a16:creationId xmlns:a16="http://schemas.microsoft.com/office/drawing/2014/main" id="{158313E8-DD4C-4DD4-5637-F01296FDC1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9E8F9964-FAFF-0852-CC34-73067865EC16}"/>
              </a:ext>
            </a:extLst>
          </p:cNvPr>
          <p:cNvSpPr txBox="1"/>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a:extLst>
              <a:ext uri="{FF2B5EF4-FFF2-40B4-BE49-F238E27FC236}">
                <a16:creationId xmlns:a16="http://schemas.microsoft.com/office/drawing/2014/main" id="{64FECEC5-F7C1-B4E6-A055-5813AF1BF45F}"/>
              </a:ext>
            </a:extLst>
          </p:cNvPr>
          <p:cNvSpPr>
            <a:spLocks noGrp="1"/>
          </p:cNvSpPr>
          <p:nvPr>
            <p:ph type="title"/>
          </p:nvPr>
        </p:nvSpPr>
        <p:spPr>
          <a:xfrm>
            <a:off x="4571999" y="4197783"/>
            <a:ext cx="4436676" cy="2023459"/>
          </a:xfrm>
          <a:effectLst>
            <a:reflection blurRad="6350" stA="50000" endA="300" endPos="55000" dir="5400000" sy="-100000" algn="bl" rotWithShape="0"/>
          </a:effectLst>
        </p:spPr>
        <p:txBody>
          <a:bodyPr vert="horz" lIns="91440" tIns="45720" rIns="91440" bIns="45720" rtlCol="0" anchor="b">
            <a:normAutofit fontScale="90000"/>
          </a:bodyPr>
          <a:lstStyle/>
          <a:p>
            <a:pPr algn="r" defTabSz="914400">
              <a:lnSpc>
                <a:spcPct val="90000"/>
              </a:lnSpc>
            </a:pPr>
            <a:r>
              <a:rPr lang="en-GB" sz="3600" kern="1200" spc="300" dirty="0">
                <a:ln w="0"/>
                <a:solidFill>
                  <a:schemeClr val="bg1"/>
                </a:solidFill>
                <a:effectLst>
                  <a:outerShdw blurRad="50800" dist="38100" dir="13500000" algn="br" rotWithShape="0">
                    <a:prstClr val="black">
                      <a:alpha val="40000"/>
                    </a:prstClr>
                  </a:outerShdw>
                  <a:reflection blurRad="6350" stA="50000" endA="300" endPos="50000" dist="60007" dir="5400000" sy="-100000" algn="bl" rotWithShape="0"/>
                </a:effectLst>
                <a:latin typeface="Open Sans" panose="020B0606030504020204" pitchFamily="34" charset="0"/>
                <a:ea typeface="Open Sans" panose="020B0606030504020204" pitchFamily="34" charset="0"/>
                <a:cs typeface="Open Sans" panose="020B0606030504020204" pitchFamily="34" charset="0"/>
              </a:rPr>
              <a:t>Thank you very much!</a:t>
            </a:r>
            <a:br>
              <a:rPr lang="en-GB" sz="3600" kern="1200" spc="300" dirty="0">
                <a:ln w="0"/>
                <a:solidFill>
                  <a:schemeClr val="bg1"/>
                </a:solidFill>
                <a:effectLst>
                  <a:outerShdw blurRad="50800" dist="38100" dir="13500000" algn="br" rotWithShape="0">
                    <a:prstClr val="black">
                      <a:alpha val="40000"/>
                    </a:prstClr>
                  </a:outerShdw>
                  <a:reflection blurRad="6350" stA="50000" endA="300" endPos="50000" dist="60007" dir="5400000" sy="-100000" algn="bl" rotWithShape="0"/>
                </a:effectLst>
                <a:latin typeface="Open Sans" panose="020B0606030504020204" pitchFamily="34" charset="0"/>
                <a:ea typeface="Open Sans" panose="020B0606030504020204" pitchFamily="34" charset="0"/>
                <a:cs typeface="Open Sans" panose="020B0606030504020204" pitchFamily="34" charset="0"/>
              </a:rPr>
            </a:br>
            <a:br>
              <a:rPr lang="en-GB" sz="3600" kern="1200" spc="300" dirty="0">
                <a:ln w="0"/>
                <a:solidFill>
                  <a:schemeClr val="bg1"/>
                </a:solidFill>
                <a:effectLst>
                  <a:outerShdw blurRad="50800" dist="38100" dir="13500000" algn="br" rotWithShape="0">
                    <a:prstClr val="black">
                      <a:alpha val="40000"/>
                    </a:prstClr>
                  </a:outerShdw>
                  <a:reflection blurRad="6350" stA="50000" endA="300" endPos="50000" dist="60007" dir="5400000" sy="-100000" algn="bl" rotWithShape="0"/>
                </a:effectLst>
                <a:latin typeface="Open Sans" panose="020B0606030504020204" pitchFamily="34" charset="0"/>
                <a:ea typeface="Open Sans" panose="020B0606030504020204" pitchFamily="34" charset="0"/>
                <a:cs typeface="Open Sans" panose="020B0606030504020204" pitchFamily="34" charset="0"/>
              </a:rPr>
            </a:br>
            <a:endParaRPr lang="en-US" sz="3600" kern="1200" spc="300" dirty="0">
              <a:ln w="0"/>
              <a:solidFill>
                <a:schemeClr val="bg1"/>
              </a:solidFill>
              <a:effectLst>
                <a:outerShdw blurRad="50800" dist="38100" dir="13500000" algn="br" rotWithShape="0">
                  <a:prstClr val="black">
                    <a:alpha val="40000"/>
                  </a:prstClr>
                </a:outerShdw>
                <a:reflection blurRad="6350" stA="50000" endA="300" endPos="50000" dist="60007" dir="5400000" sy="-100000" algn="bl" rotWithShape="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66676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EF949-CAF3-75F3-F7BB-0597848C020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CF333BD-1FE8-7CB8-8252-E4F7511DCCAC}"/>
              </a:ext>
            </a:extLst>
          </p:cNvPr>
          <p:cNvSpPr>
            <a:spLocks noGrp="1" noRot="1" noMove="1" noResize="1" noEditPoints="1" noAdjustHandles="1" noChangeArrowheads="1" noChangeShapeType="1"/>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2" descr="Athens University of Economics and Business">
            <a:extLst>
              <a:ext uri="{FF2B5EF4-FFF2-40B4-BE49-F238E27FC236}">
                <a16:creationId xmlns:a16="http://schemas.microsoft.com/office/drawing/2014/main" id="{FBCB6A71-CFA4-280D-4660-2777BE6C824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51350C6-FFA3-9769-DA49-34CA28C259C3}"/>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83A0B9D6-343C-7CD1-D434-9105CC00DA78}"/>
              </a:ext>
            </a:extLst>
          </p:cNvPr>
          <p:cNvSpPr txBox="1">
            <a:spLocks noGrp="1" noRot="1" noMove="1" noResize="1" noEditPoints="1" noAdjustHandles="1" noChangeArrowheads="1" noChangeShapeType="1"/>
          </p:cNvSpPr>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sz="3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5CC0C047-1AEA-8DCE-640F-79E456293F0D}"/>
              </a:ext>
            </a:extLst>
          </p:cNvPr>
          <p:cNvSpPr txBox="1"/>
          <p:nvPr/>
        </p:nvSpPr>
        <p:spPr>
          <a:xfrm>
            <a:off x="613815" y="956252"/>
            <a:ext cx="4805678" cy="523220"/>
          </a:xfrm>
          <a:prstGeom prst="rect">
            <a:avLst/>
          </a:prstGeom>
          <a:noFill/>
        </p:spPr>
        <p:txBody>
          <a:bodyPr wrap="square">
            <a:spAutoFit/>
          </a:bodyPr>
          <a:lstStyle/>
          <a:p>
            <a:r>
              <a:rPr lang="en-GB" sz="2800" dirty="0">
                <a:solidFill>
                  <a:srgbClr val="011021"/>
                </a:solidFill>
                <a:latin typeface="Open Sans" panose="020B0606030504020204" pitchFamily="34" charset="0"/>
                <a:ea typeface="Open Sans" panose="020B0606030504020204" pitchFamily="34" charset="0"/>
                <a:cs typeface="Open Sans" panose="020B0606030504020204" pitchFamily="34" charset="0"/>
              </a:rPr>
              <a:t>Why is it important?</a:t>
            </a:r>
          </a:p>
        </p:txBody>
      </p:sp>
      <p:sp>
        <p:nvSpPr>
          <p:cNvPr id="25" name="TextBox 24">
            <a:extLst>
              <a:ext uri="{FF2B5EF4-FFF2-40B4-BE49-F238E27FC236}">
                <a16:creationId xmlns:a16="http://schemas.microsoft.com/office/drawing/2014/main" id="{282E1B8C-08FE-9E2D-14D4-1E41B9CAB21B}"/>
              </a:ext>
            </a:extLst>
          </p:cNvPr>
          <p:cNvSpPr txBox="1"/>
          <p:nvPr/>
        </p:nvSpPr>
        <p:spPr>
          <a:xfrm>
            <a:off x="620851" y="1479472"/>
            <a:ext cx="7763929" cy="338554"/>
          </a:xfrm>
          <a:prstGeom prst="rect">
            <a:avLst/>
          </a:prstGeom>
          <a:noFill/>
        </p:spPr>
        <p:txBody>
          <a:bodyPr wrap="square">
            <a:spAutoFit/>
          </a:bodyPr>
          <a:lstStyle/>
          <a:p>
            <a:pPr marL="0" indent="0" algn="just">
              <a:buNone/>
            </a:pPr>
            <a:r>
              <a:rPr lang="en-GB" sz="1600" dirty="0">
                <a:latin typeface="Open Sans" panose="020B0606030504020204" pitchFamily="34" charset="0"/>
                <a:ea typeface="Open Sans" panose="020B0606030504020204" pitchFamily="34" charset="0"/>
                <a:cs typeface="Open Sans" panose="020B0606030504020204" pitchFamily="34" charset="0"/>
              </a:rPr>
              <a:t>It can eat strategy and change (of course) for breakfast. </a:t>
            </a:r>
            <a:endParaRPr lang="en-GR"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7F16CB13-405B-DA47-96E5-ED41032642F7}"/>
              </a:ext>
            </a:extLst>
          </p:cNvPr>
          <p:cNvSpPr txBox="1"/>
          <p:nvPr/>
        </p:nvSpPr>
        <p:spPr>
          <a:xfrm>
            <a:off x="620851" y="2125803"/>
            <a:ext cx="4616604" cy="369332"/>
          </a:xfrm>
          <a:prstGeom prst="rect">
            <a:avLst/>
          </a:prstGeom>
          <a:noFill/>
        </p:spPr>
        <p:txBody>
          <a:bodyPr wrap="square">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More specifically:</a:t>
            </a:r>
            <a:endParaRPr lang="en-GR" dirty="0">
              <a:latin typeface="Open Sans" panose="020B0606030504020204" pitchFamily="34" charset="0"/>
              <a:ea typeface="Open Sans" panose="020B0606030504020204" pitchFamily="34" charset="0"/>
              <a:cs typeface="Open Sans" panose="020B0606030504020204" pitchFamily="34" charset="0"/>
            </a:endParaRPr>
          </a:p>
        </p:txBody>
      </p:sp>
      <p:sp>
        <p:nvSpPr>
          <p:cNvPr id="30" name="Freeform 74">
            <a:extLst>
              <a:ext uri="{FF2B5EF4-FFF2-40B4-BE49-F238E27FC236}">
                <a16:creationId xmlns:a16="http://schemas.microsoft.com/office/drawing/2014/main" id="{ED206E24-7FEA-C964-EE40-153AFAA27FB7}"/>
              </a:ext>
            </a:extLst>
          </p:cNvPr>
          <p:cNvSpPr>
            <a:spLocks noChangeArrowheads="1"/>
          </p:cNvSpPr>
          <p:nvPr/>
        </p:nvSpPr>
        <p:spPr bwMode="auto">
          <a:xfrm>
            <a:off x="1115771" y="5488676"/>
            <a:ext cx="6840000" cy="72114"/>
          </a:xfrm>
          <a:prstGeom prst="roundRect">
            <a:avLst>
              <a:gd name="adj" fmla="val 50000"/>
            </a:avLst>
          </a:prstGeom>
          <a:solidFill>
            <a:srgbClr val="C3C8CE"/>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31" name="Freeform 68">
            <a:extLst>
              <a:ext uri="{FF2B5EF4-FFF2-40B4-BE49-F238E27FC236}">
                <a16:creationId xmlns:a16="http://schemas.microsoft.com/office/drawing/2014/main" id="{80A05394-AE98-DAF7-2CF3-861D525E468E}"/>
              </a:ext>
            </a:extLst>
          </p:cNvPr>
          <p:cNvSpPr>
            <a:spLocks noChangeArrowheads="1"/>
          </p:cNvSpPr>
          <p:nvPr/>
        </p:nvSpPr>
        <p:spPr bwMode="auto">
          <a:xfrm>
            <a:off x="2634066" y="2732321"/>
            <a:ext cx="1858097" cy="2503474"/>
          </a:xfrm>
          <a:custGeom>
            <a:avLst/>
            <a:gdLst>
              <a:gd name="T0" fmla="*/ 4233 w 4234"/>
              <a:gd name="T1" fmla="*/ 0 h 5577"/>
              <a:gd name="T2" fmla="*/ 4232 w 4234"/>
              <a:gd name="T3" fmla="*/ 703 h 5577"/>
              <a:gd name="T4" fmla="*/ 4231 w 4234"/>
              <a:gd name="T5" fmla="*/ 922 h 5577"/>
              <a:gd name="T6" fmla="*/ 4230 w 4234"/>
              <a:gd name="T7" fmla="*/ 1903 h 5577"/>
              <a:gd name="T8" fmla="*/ 4229 w 4234"/>
              <a:gd name="T9" fmla="*/ 2078 h 5577"/>
              <a:gd name="T10" fmla="*/ 4228 w 4234"/>
              <a:gd name="T11" fmla="*/ 3060 h 5577"/>
              <a:gd name="T12" fmla="*/ 4228 w 4234"/>
              <a:gd name="T13" fmla="*/ 3279 h 5577"/>
              <a:gd name="T14" fmla="*/ 4226 w 4234"/>
              <a:gd name="T15" fmla="*/ 4437 h 5577"/>
              <a:gd name="T16" fmla="*/ 2112 w 4234"/>
              <a:gd name="T17" fmla="*/ 5122 h 5577"/>
              <a:gd name="T18" fmla="*/ 2 w 4234"/>
              <a:gd name="T19" fmla="*/ 4430 h 5577"/>
              <a:gd name="T20" fmla="*/ 0 w 4234"/>
              <a:gd name="T21" fmla="*/ 4884 h 5577"/>
              <a:gd name="T22" fmla="*/ 2111 w 4234"/>
              <a:gd name="T23" fmla="*/ 5576 h 5577"/>
              <a:gd name="T24" fmla="*/ 4224 w 4234"/>
              <a:gd name="T25" fmla="*/ 4892 h 5577"/>
              <a:gd name="T26" fmla="*/ 4227 w 4234"/>
              <a:gd name="T27" fmla="*/ 3734 h 5577"/>
              <a:gd name="T28" fmla="*/ 4227 w 4234"/>
              <a:gd name="T29" fmla="*/ 3514 h 5577"/>
              <a:gd name="T30" fmla="*/ 4229 w 4234"/>
              <a:gd name="T31" fmla="*/ 2533 h 5577"/>
              <a:gd name="T32" fmla="*/ 4229 w 4234"/>
              <a:gd name="T33" fmla="*/ 2357 h 5577"/>
              <a:gd name="T34" fmla="*/ 4230 w 4234"/>
              <a:gd name="T35" fmla="*/ 1377 h 5577"/>
              <a:gd name="T36" fmla="*/ 4231 w 4234"/>
              <a:gd name="T37" fmla="*/ 1157 h 5577"/>
              <a:gd name="T38" fmla="*/ 4233 w 4234"/>
              <a:gd name="T39" fmla="*/ 0 h 5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34" h="5577">
                <a:moveTo>
                  <a:pt x="4233" y="0"/>
                </a:moveTo>
                <a:lnTo>
                  <a:pt x="4232" y="703"/>
                </a:lnTo>
                <a:lnTo>
                  <a:pt x="4231" y="922"/>
                </a:lnTo>
                <a:lnTo>
                  <a:pt x="4230" y="1903"/>
                </a:lnTo>
                <a:lnTo>
                  <a:pt x="4229" y="2078"/>
                </a:lnTo>
                <a:lnTo>
                  <a:pt x="4228" y="3060"/>
                </a:lnTo>
                <a:lnTo>
                  <a:pt x="4228" y="3279"/>
                </a:lnTo>
                <a:lnTo>
                  <a:pt x="4226" y="4437"/>
                </a:lnTo>
                <a:lnTo>
                  <a:pt x="2112" y="5122"/>
                </a:lnTo>
                <a:lnTo>
                  <a:pt x="2" y="4430"/>
                </a:lnTo>
                <a:lnTo>
                  <a:pt x="0" y="4884"/>
                </a:lnTo>
                <a:lnTo>
                  <a:pt x="2111" y="5576"/>
                </a:lnTo>
                <a:lnTo>
                  <a:pt x="4224" y="4892"/>
                </a:lnTo>
                <a:lnTo>
                  <a:pt x="4227" y="3734"/>
                </a:lnTo>
                <a:lnTo>
                  <a:pt x="4227" y="3514"/>
                </a:lnTo>
                <a:lnTo>
                  <a:pt x="4229" y="2533"/>
                </a:lnTo>
                <a:lnTo>
                  <a:pt x="4229" y="2357"/>
                </a:lnTo>
                <a:lnTo>
                  <a:pt x="4230" y="1377"/>
                </a:lnTo>
                <a:lnTo>
                  <a:pt x="4231" y="1157"/>
                </a:lnTo>
                <a:lnTo>
                  <a:pt x="4233" y="0"/>
                </a:lnTo>
              </a:path>
            </a:pathLst>
          </a:custGeom>
          <a:solidFill>
            <a:srgbClr val="5EB6FF"/>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2" name="Freeform 69">
            <a:extLst>
              <a:ext uri="{FF2B5EF4-FFF2-40B4-BE49-F238E27FC236}">
                <a16:creationId xmlns:a16="http://schemas.microsoft.com/office/drawing/2014/main" id="{93A89142-E8B0-00F8-A4FB-78C5A80F8C36}"/>
              </a:ext>
            </a:extLst>
          </p:cNvPr>
          <p:cNvSpPr>
            <a:spLocks noChangeArrowheads="1"/>
          </p:cNvSpPr>
          <p:nvPr/>
        </p:nvSpPr>
        <p:spPr bwMode="auto">
          <a:xfrm>
            <a:off x="2634066" y="2581840"/>
            <a:ext cx="1858097" cy="2376000"/>
          </a:xfrm>
          <a:custGeom>
            <a:avLst/>
            <a:gdLst>
              <a:gd name="T0" fmla="*/ 4224 w 4232"/>
              <a:gd name="T1" fmla="*/ 5129 h 5814"/>
              <a:gd name="T2" fmla="*/ 4226 w 4232"/>
              <a:gd name="T3" fmla="*/ 3971 h 5814"/>
              <a:gd name="T4" fmla="*/ 4226 w 4232"/>
              <a:gd name="T5" fmla="*/ 3752 h 5814"/>
              <a:gd name="T6" fmla="*/ 4228 w 4232"/>
              <a:gd name="T7" fmla="*/ 2771 h 5814"/>
              <a:gd name="T8" fmla="*/ 4228 w 4232"/>
              <a:gd name="T9" fmla="*/ 2596 h 5814"/>
              <a:gd name="T10" fmla="*/ 4230 w 4232"/>
              <a:gd name="T11" fmla="*/ 1614 h 5814"/>
              <a:gd name="T12" fmla="*/ 4230 w 4232"/>
              <a:gd name="T13" fmla="*/ 1394 h 5814"/>
              <a:gd name="T14" fmla="*/ 4231 w 4232"/>
              <a:gd name="T15" fmla="*/ 692 h 5814"/>
              <a:gd name="T16" fmla="*/ 2120 w 4232"/>
              <a:gd name="T17" fmla="*/ 0 h 5814"/>
              <a:gd name="T18" fmla="*/ 7 w 4232"/>
              <a:gd name="T19" fmla="*/ 685 h 5814"/>
              <a:gd name="T20" fmla="*/ 5 w 4232"/>
              <a:gd name="T21" fmla="*/ 1842 h 5814"/>
              <a:gd name="T22" fmla="*/ 4 w 4232"/>
              <a:gd name="T23" fmla="*/ 2062 h 5814"/>
              <a:gd name="T24" fmla="*/ 3 w 4232"/>
              <a:gd name="T25" fmla="*/ 3042 h 5814"/>
              <a:gd name="T26" fmla="*/ 3 w 4232"/>
              <a:gd name="T27" fmla="*/ 3218 h 5814"/>
              <a:gd name="T28" fmla="*/ 1 w 4232"/>
              <a:gd name="T29" fmla="*/ 4199 h 5814"/>
              <a:gd name="T30" fmla="*/ 1 w 4232"/>
              <a:gd name="T31" fmla="*/ 4419 h 5814"/>
              <a:gd name="T32" fmla="*/ 0 w 4232"/>
              <a:gd name="T33" fmla="*/ 5122 h 5814"/>
              <a:gd name="T34" fmla="*/ 2111 w 4232"/>
              <a:gd name="T35" fmla="*/ 5813 h 5814"/>
              <a:gd name="T36" fmla="*/ 4224 w 4232"/>
              <a:gd name="T37" fmla="*/ 5129 h 5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32" h="5814">
                <a:moveTo>
                  <a:pt x="4224" y="5129"/>
                </a:moveTo>
                <a:lnTo>
                  <a:pt x="4226" y="3971"/>
                </a:lnTo>
                <a:lnTo>
                  <a:pt x="4226" y="3752"/>
                </a:lnTo>
                <a:lnTo>
                  <a:pt x="4228" y="2771"/>
                </a:lnTo>
                <a:lnTo>
                  <a:pt x="4228" y="2596"/>
                </a:lnTo>
                <a:lnTo>
                  <a:pt x="4230" y="1614"/>
                </a:lnTo>
                <a:lnTo>
                  <a:pt x="4230" y="1394"/>
                </a:lnTo>
                <a:lnTo>
                  <a:pt x="4231" y="692"/>
                </a:lnTo>
                <a:lnTo>
                  <a:pt x="2120" y="0"/>
                </a:lnTo>
                <a:lnTo>
                  <a:pt x="7" y="685"/>
                </a:lnTo>
                <a:lnTo>
                  <a:pt x="5" y="1842"/>
                </a:lnTo>
                <a:lnTo>
                  <a:pt x="4" y="2062"/>
                </a:lnTo>
                <a:lnTo>
                  <a:pt x="3" y="3042"/>
                </a:lnTo>
                <a:lnTo>
                  <a:pt x="3" y="3218"/>
                </a:lnTo>
                <a:lnTo>
                  <a:pt x="1" y="4199"/>
                </a:lnTo>
                <a:lnTo>
                  <a:pt x="1" y="4419"/>
                </a:lnTo>
                <a:lnTo>
                  <a:pt x="0" y="5122"/>
                </a:lnTo>
                <a:lnTo>
                  <a:pt x="2111" y="5813"/>
                </a:lnTo>
                <a:lnTo>
                  <a:pt x="4224" y="5129"/>
                </a:lnTo>
              </a:path>
            </a:pathLst>
          </a:custGeom>
          <a:solidFill>
            <a:srgbClr val="5EB6FF"/>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3" name="Freeform 75">
            <a:extLst>
              <a:ext uri="{FF2B5EF4-FFF2-40B4-BE49-F238E27FC236}">
                <a16:creationId xmlns:a16="http://schemas.microsoft.com/office/drawing/2014/main" id="{7D6D85ED-FB27-578A-758B-D0A1B16F58E9}"/>
              </a:ext>
            </a:extLst>
          </p:cNvPr>
          <p:cNvSpPr>
            <a:spLocks noChangeArrowheads="1"/>
          </p:cNvSpPr>
          <p:nvPr/>
        </p:nvSpPr>
        <p:spPr bwMode="auto">
          <a:xfrm>
            <a:off x="3400532" y="5358495"/>
            <a:ext cx="327102" cy="334457"/>
          </a:xfrm>
          <a:custGeom>
            <a:avLst/>
            <a:gdLst>
              <a:gd name="T0" fmla="*/ 745 w 746"/>
              <a:gd name="T1" fmla="*/ 373 h 746"/>
              <a:gd name="T2" fmla="*/ 745 w 746"/>
              <a:gd name="T3" fmla="*/ 373 h 746"/>
              <a:gd name="T4" fmla="*/ 372 w 746"/>
              <a:gd name="T5" fmla="*/ 745 h 746"/>
              <a:gd name="T6" fmla="*/ 372 w 746"/>
              <a:gd name="T7" fmla="*/ 745 h 746"/>
              <a:gd name="T8" fmla="*/ 0 w 746"/>
              <a:gd name="T9" fmla="*/ 373 h 746"/>
              <a:gd name="T10" fmla="*/ 0 w 746"/>
              <a:gd name="T11" fmla="*/ 373 h 746"/>
              <a:gd name="T12" fmla="*/ 372 w 746"/>
              <a:gd name="T13" fmla="*/ 0 h 746"/>
              <a:gd name="T14" fmla="*/ 372 w 746"/>
              <a:gd name="T15" fmla="*/ 0 h 746"/>
              <a:gd name="T16" fmla="*/ 745 w 746"/>
              <a:gd name="T17" fmla="*/ 373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6" h="746">
                <a:moveTo>
                  <a:pt x="745" y="373"/>
                </a:moveTo>
                <a:lnTo>
                  <a:pt x="745" y="373"/>
                </a:lnTo>
                <a:cubicBezTo>
                  <a:pt x="745" y="578"/>
                  <a:pt x="578" y="745"/>
                  <a:pt x="372" y="745"/>
                </a:cubicBezTo>
                <a:lnTo>
                  <a:pt x="372" y="745"/>
                </a:lnTo>
                <a:cubicBezTo>
                  <a:pt x="166" y="745"/>
                  <a:pt x="0" y="578"/>
                  <a:pt x="0" y="373"/>
                </a:cubicBezTo>
                <a:lnTo>
                  <a:pt x="0" y="373"/>
                </a:lnTo>
                <a:cubicBezTo>
                  <a:pt x="0" y="167"/>
                  <a:pt x="166" y="0"/>
                  <a:pt x="372" y="0"/>
                </a:cubicBezTo>
                <a:lnTo>
                  <a:pt x="372" y="0"/>
                </a:lnTo>
                <a:cubicBezTo>
                  <a:pt x="578" y="0"/>
                  <a:pt x="745" y="167"/>
                  <a:pt x="745" y="373"/>
                </a:cubicBezTo>
              </a:path>
            </a:pathLst>
          </a:custGeom>
          <a:solidFill>
            <a:srgbClr val="C3C8CE"/>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34" name="Freeform 76">
            <a:extLst>
              <a:ext uri="{FF2B5EF4-FFF2-40B4-BE49-F238E27FC236}">
                <a16:creationId xmlns:a16="http://schemas.microsoft.com/office/drawing/2014/main" id="{B7C78695-D640-5C8E-CD82-659482E6750D}"/>
              </a:ext>
            </a:extLst>
          </p:cNvPr>
          <p:cNvSpPr>
            <a:spLocks noChangeArrowheads="1"/>
          </p:cNvSpPr>
          <p:nvPr/>
        </p:nvSpPr>
        <p:spPr bwMode="auto">
          <a:xfrm>
            <a:off x="3466339" y="5425782"/>
            <a:ext cx="193552" cy="197903"/>
          </a:xfrm>
          <a:custGeom>
            <a:avLst/>
            <a:gdLst>
              <a:gd name="T0" fmla="*/ 442 w 443"/>
              <a:gd name="T1" fmla="*/ 221 h 443"/>
              <a:gd name="T2" fmla="*/ 442 w 443"/>
              <a:gd name="T3" fmla="*/ 221 h 443"/>
              <a:gd name="T4" fmla="*/ 221 w 443"/>
              <a:gd name="T5" fmla="*/ 442 h 443"/>
              <a:gd name="T6" fmla="*/ 221 w 443"/>
              <a:gd name="T7" fmla="*/ 442 h 443"/>
              <a:gd name="T8" fmla="*/ 0 w 443"/>
              <a:gd name="T9" fmla="*/ 221 h 443"/>
              <a:gd name="T10" fmla="*/ 0 w 443"/>
              <a:gd name="T11" fmla="*/ 221 h 443"/>
              <a:gd name="T12" fmla="*/ 221 w 443"/>
              <a:gd name="T13" fmla="*/ 0 h 443"/>
              <a:gd name="T14" fmla="*/ 221 w 443"/>
              <a:gd name="T15" fmla="*/ 0 h 443"/>
              <a:gd name="T16" fmla="*/ 442 w 443"/>
              <a:gd name="T17" fmla="*/ 221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443">
                <a:moveTo>
                  <a:pt x="442" y="221"/>
                </a:moveTo>
                <a:lnTo>
                  <a:pt x="442" y="221"/>
                </a:lnTo>
                <a:cubicBezTo>
                  <a:pt x="442" y="342"/>
                  <a:pt x="343" y="442"/>
                  <a:pt x="221" y="442"/>
                </a:cubicBezTo>
                <a:lnTo>
                  <a:pt x="221" y="442"/>
                </a:lnTo>
                <a:cubicBezTo>
                  <a:pt x="99" y="442"/>
                  <a:pt x="0" y="342"/>
                  <a:pt x="0" y="221"/>
                </a:cubicBezTo>
                <a:lnTo>
                  <a:pt x="0" y="221"/>
                </a:lnTo>
                <a:cubicBezTo>
                  <a:pt x="0" y="98"/>
                  <a:pt x="99" y="0"/>
                  <a:pt x="221" y="0"/>
                </a:cubicBezTo>
                <a:lnTo>
                  <a:pt x="221" y="0"/>
                </a:lnTo>
                <a:cubicBezTo>
                  <a:pt x="343" y="0"/>
                  <a:pt x="442" y="98"/>
                  <a:pt x="442" y="221"/>
                </a:cubicBezTo>
              </a:path>
            </a:pathLst>
          </a:custGeom>
          <a:solidFill>
            <a:srgbClr val="5EB6FF"/>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5" name="Freeform 70">
            <a:extLst>
              <a:ext uri="{FF2B5EF4-FFF2-40B4-BE49-F238E27FC236}">
                <a16:creationId xmlns:a16="http://schemas.microsoft.com/office/drawing/2014/main" id="{F666E572-44FD-D8D8-24E2-411AA53290E0}"/>
              </a:ext>
            </a:extLst>
          </p:cNvPr>
          <p:cNvSpPr>
            <a:spLocks noChangeArrowheads="1"/>
          </p:cNvSpPr>
          <p:nvPr/>
        </p:nvSpPr>
        <p:spPr bwMode="auto">
          <a:xfrm>
            <a:off x="4580375" y="2732321"/>
            <a:ext cx="1858097" cy="2503474"/>
          </a:xfrm>
          <a:custGeom>
            <a:avLst/>
            <a:gdLst>
              <a:gd name="T0" fmla="*/ 4231 w 4232"/>
              <a:gd name="T1" fmla="*/ 0 h 5577"/>
              <a:gd name="T2" fmla="*/ 4230 w 4232"/>
              <a:gd name="T3" fmla="*/ 703 h 5577"/>
              <a:gd name="T4" fmla="*/ 4229 w 4232"/>
              <a:gd name="T5" fmla="*/ 922 h 5577"/>
              <a:gd name="T6" fmla="*/ 4228 w 4232"/>
              <a:gd name="T7" fmla="*/ 1903 h 5577"/>
              <a:gd name="T8" fmla="*/ 4228 w 4232"/>
              <a:gd name="T9" fmla="*/ 2078 h 5577"/>
              <a:gd name="T10" fmla="*/ 4226 w 4232"/>
              <a:gd name="T11" fmla="*/ 3060 h 5577"/>
              <a:gd name="T12" fmla="*/ 4226 w 4232"/>
              <a:gd name="T13" fmla="*/ 3279 h 5577"/>
              <a:gd name="T14" fmla="*/ 4224 w 4232"/>
              <a:gd name="T15" fmla="*/ 4437 h 5577"/>
              <a:gd name="T16" fmla="*/ 2111 w 4232"/>
              <a:gd name="T17" fmla="*/ 5122 h 5577"/>
              <a:gd name="T18" fmla="*/ 1 w 4232"/>
              <a:gd name="T19" fmla="*/ 4430 h 5577"/>
              <a:gd name="T20" fmla="*/ 0 w 4232"/>
              <a:gd name="T21" fmla="*/ 4884 h 5577"/>
              <a:gd name="T22" fmla="*/ 2111 w 4232"/>
              <a:gd name="T23" fmla="*/ 5576 h 5577"/>
              <a:gd name="T24" fmla="*/ 4223 w 4232"/>
              <a:gd name="T25" fmla="*/ 4892 h 5577"/>
              <a:gd name="T26" fmla="*/ 4225 w 4232"/>
              <a:gd name="T27" fmla="*/ 3734 h 5577"/>
              <a:gd name="T28" fmla="*/ 4225 w 4232"/>
              <a:gd name="T29" fmla="*/ 3514 h 5577"/>
              <a:gd name="T30" fmla="*/ 4227 w 4232"/>
              <a:gd name="T31" fmla="*/ 2533 h 5577"/>
              <a:gd name="T32" fmla="*/ 4228 w 4232"/>
              <a:gd name="T33" fmla="*/ 2357 h 5577"/>
              <a:gd name="T34" fmla="*/ 4229 w 4232"/>
              <a:gd name="T35" fmla="*/ 1377 h 5577"/>
              <a:gd name="T36" fmla="*/ 4229 w 4232"/>
              <a:gd name="T37" fmla="*/ 1157 h 5577"/>
              <a:gd name="T38" fmla="*/ 4231 w 4232"/>
              <a:gd name="T39" fmla="*/ 0 h 5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32" h="5577">
                <a:moveTo>
                  <a:pt x="4231" y="0"/>
                </a:moveTo>
                <a:lnTo>
                  <a:pt x="4230" y="703"/>
                </a:lnTo>
                <a:lnTo>
                  <a:pt x="4229" y="922"/>
                </a:lnTo>
                <a:lnTo>
                  <a:pt x="4228" y="1903"/>
                </a:lnTo>
                <a:lnTo>
                  <a:pt x="4228" y="2078"/>
                </a:lnTo>
                <a:lnTo>
                  <a:pt x="4226" y="3060"/>
                </a:lnTo>
                <a:lnTo>
                  <a:pt x="4226" y="3279"/>
                </a:lnTo>
                <a:lnTo>
                  <a:pt x="4224" y="4437"/>
                </a:lnTo>
                <a:lnTo>
                  <a:pt x="2111" y="5122"/>
                </a:lnTo>
                <a:lnTo>
                  <a:pt x="1" y="4430"/>
                </a:lnTo>
                <a:lnTo>
                  <a:pt x="0" y="4884"/>
                </a:lnTo>
                <a:lnTo>
                  <a:pt x="2111" y="5576"/>
                </a:lnTo>
                <a:lnTo>
                  <a:pt x="4223" y="4892"/>
                </a:lnTo>
                <a:lnTo>
                  <a:pt x="4225" y="3734"/>
                </a:lnTo>
                <a:lnTo>
                  <a:pt x="4225" y="3514"/>
                </a:lnTo>
                <a:lnTo>
                  <a:pt x="4227" y="2533"/>
                </a:lnTo>
                <a:lnTo>
                  <a:pt x="4228" y="2357"/>
                </a:lnTo>
                <a:lnTo>
                  <a:pt x="4229" y="1377"/>
                </a:lnTo>
                <a:lnTo>
                  <a:pt x="4229" y="1157"/>
                </a:lnTo>
                <a:lnTo>
                  <a:pt x="4231" y="0"/>
                </a:lnTo>
              </a:path>
            </a:pathLst>
          </a:custGeom>
          <a:solidFill>
            <a:srgbClr val="0966D5"/>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6" name="Freeform 71">
            <a:extLst>
              <a:ext uri="{FF2B5EF4-FFF2-40B4-BE49-F238E27FC236}">
                <a16:creationId xmlns:a16="http://schemas.microsoft.com/office/drawing/2014/main" id="{ADB976FA-637D-3658-4C01-533C3A49A974}"/>
              </a:ext>
            </a:extLst>
          </p:cNvPr>
          <p:cNvSpPr>
            <a:spLocks noChangeArrowheads="1"/>
          </p:cNvSpPr>
          <p:nvPr/>
        </p:nvSpPr>
        <p:spPr bwMode="auto">
          <a:xfrm>
            <a:off x="4580376" y="2581840"/>
            <a:ext cx="1856162" cy="2376000"/>
          </a:xfrm>
          <a:custGeom>
            <a:avLst/>
            <a:gdLst>
              <a:gd name="T0" fmla="*/ 4223 w 4231"/>
              <a:gd name="T1" fmla="*/ 5129 h 5814"/>
              <a:gd name="T2" fmla="*/ 4225 w 4231"/>
              <a:gd name="T3" fmla="*/ 3971 h 5814"/>
              <a:gd name="T4" fmla="*/ 4225 w 4231"/>
              <a:gd name="T5" fmla="*/ 3752 h 5814"/>
              <a:gd name="T6" fmla="*/ 4227 w 4231"/>
              <a:gd name="T7" fmla="*/ 2771 h 5814"/>
              <a:gd name="T8" fmla="*/ 4227 w 4231"/>
              <a:gd name="T9" fmla="*/ 2596 h 5814"/>
              <a:gd name="T10" fmla="*/ 4229 w 4231"/>
              <a:gd name="T11" fmla="*/ 1614 h 5814"/>
              <a:gd name="T12" fmla="*/ 4229 w 4231"/>
              <a:gd name="T13" fmla="*/ 1394 h 5814"/>
              <a:gd name="T14" fmla="*/ 4230 w 4231"/>
              <a:gd name="T15" fmla="*/ 692 h 5814"/>
              <a:gd name="T16" fmla="*/ 2121 w 4231"/>
              <a:gd name="T17" fmla="*/ 0 h 5814"/>
              <a:gd name="T18" fmla="*/ 7 w 4231"/>
              <a:gd name="T19" fmla="*/ 685 h 5814"/>
              <a:gd name="T20" fmla="*/ 5 w 4231"/>
              <a:gd name="T21" fmla="*/ 1842 h 5814"/>
              <a:gd name="T22" fmla="*/ 5 w 4231"/>
              <a:gd name="T23" fmla="*/ 2062 h 5814"/>
              <a:gd name="T24" fmla="*/ 3 w 4231"/>
              <a:gd name="T25" fmla="*/ 3042 h 5814"/>
              <a:gd name="T26" fmla="*/ 3 w 4231"/>
              <a:gd name="T27" fmla="*/ 3218 h 5814"/>
              <a:gd name="T28" fmla="*/ 2 w 4231"/>
              <a:gd name="T29" fmla="*/ 4199 h 5814"/>
              <a:gd name="T30" fmla="*/ 1 w 4231"/>
              <a:gd name="T31" fmla="*/ 4419 h 5814"/>
              <a:gd name="T32" fmla="*/ 0 w 4231"/>
              <a:gd name="T33" fmla="*/ 5122 h 5814"/>
              <a:gd name="T34" fmla="*/ 2111 w 4231"/>
              <a:gd name="T35" fmla="*/ 5813 h 5814"/>
              <a:gd name="T36" fmla="*/ 4223 w 4231"/>
              <a:gd name="T37" fmla="*/ 5129 h 5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31" h="5814">
                <a:moveTo>
                  <a:pt x="4223" y="5129"/>
                </a:moveTo>
                <a:lnTo>
                  <a:pt x="4225" y="3971"/>
                </a:lnTo>
                <a:lnTo>
                  <a:pt x="4225" y="3752"/>
                </a:lnTo>
                <a:lnTo>
                  <a:pt x="4227" y="2771"/>
                </a:lnTo>
                <a:lnTo>
                  <a:pt x="4227" y="2596"/>
                </a:lnTo>
                <a:lnTo>
                  <a:pt x="4229" y="1614"/>
                </a:lnTo>
                <a:lnTo>
                  <a:pt x="4229" y="1394"/>
                </a:lnTo>
                <a:lnTo>
                  <a:pt x="4230" y="692"/>
                </a:lnTo>
                <a:lnTo>
                  <a:pt x="2121" y="0"/>
                </a:lnTo>
                <a:lnTo>
                  <a:pt x="7" y="685"/>
                </a:lnTo>
                <a:lnTo>
                  <a:pt x="5" y="1842"/>
                </a:lnTo>
                <a:lnTo>
                  <a:pt x="5" y="2062"/>
                </a:lnTo>
                <a:lnTo>
                  <a:pt x="3" y="3042"/>
                </a:lnTo>
                <a:lnTo>
                  <a:pt x="3" y="3218"/>
                </a:lnTo>
                <a:lnTo>
                  <a:pt x="2" y="4199"/>
                </a:lnTo>
                <a:lnTo>
                  <a:pt x="1" y="4419"/>
                </a:lnTo>
                <a:lnTo>
                  <a:pt x="0" y="5122"/>
                </a:lnTo>
                <a:lnTo>
                  <a:pt x="2111" y="5813"/>
                </a:lnTo>
                <a:lnTo>
                  <a:pt x="4223" y="5129"/>
                </a:lnTo>
              </a:path>
            </a:pathLst>
          </a:custGeom>
          <a:solidFill>
            <a:srgbClr val="0966D5"/>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7" name="Freeform 77">
            <a:extLst>
              <a:ext uri="{FF2B5EF4-FFF2-40B4-BE49-F238E27FC236}">
                <a16:creationId xmlns:a16="http://schemas.microsoft.com/office/drawing/2014/main" id="{5B8D27F8-A19B-2DF6-C169-0CBCADE707E3}"/>
              </a:ext>
            </a:extLst>
          </p:cNvPr>
          <p:cNvSpPr>
            <a:spLocks noChangeArrowheads="1"/>
          </p:cNvSpPr>
          <p:nvPr/>
        </p:nvSpPr>
        <p:spPr bwMode="auto">
          <a:xfrm>
            <a:off x="5346841" y="5358495"/>
            <a:ext cx="327103" cy="334457"/>
          </a:xfrm>
          <a:custGeom>
            <a:avLst/>
            <a:gdLst>
              <a:gd name="T0" fmla="*/ 744 w 745"/>
              <a:gd name="T1" fmla="*/ 373 h 746"/>
              <a:gd name="T2" fmla="*/ 744 w 745"/>
              <a:gd name="T3" fmla="*/ 373 h 746"/>
              <a:gd name="T4" fmla="*/ 373 w 745"/>
              <a:gd name="T5" fmla="*/ 745 h 746"/>
              <a:gd name="T6" fmla="*/ 373 w 745"/>
              <a:gd name="T7" fmla="*/ 745 h 746"/>
              <a:gd name="T8" fmla="*/ 0 w 745"/>
              <a:gd name="T9" fmla="*/ 373 h 746"/>
              <a:gd name="T10" fmla="*/ 0 w 745"/>
              <a:gd name="T11" fmla="*/ 373 h 746"/>
              <a:gd name="T12" fmla="*/ 373 w 745"/>
              <a:gd name="T13" fmla="*/ 0 h 746"/>
              <a:gd name="T14" fmla="*/ 373 w 745"/>
              <a:gd name="T15" fmla="*/ 0 h 746"/>
              <a:gd name="T16" fmla="*/ 744 w 745"/>
              <a:gd name="T17" fmla="*/ 373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5" h="746">
                <a:moveTo>
                  <a:pt x="744" y="373"/>
                </a:moveTo>
                <a:lnTo>
                  <a:pt x="744" y="373"/>
                </a:lnTo>
                <a:cubicBezTo>
                  <a:pt x="744" y="578"/>
                  <a:pt x="577" y="745"/>
                  <a:pt x="373" y="745"/>
                </a:cubicBezTo>
                <a:lnTo>
                  <a:pt x="373" y="745"/>
                </a:lnTo>
                <a:cubicBezTo>
                  <a:pt x="167" y="745"/>
                  <a:pt x="0" y="578"/>
                  <a:pt x="0" y="373"/>
                </a:cubicBezTo>
                <a:lnTo>
                  <a:pt x="0" y="373"/>
                </a:lnTo>
                <a:cubicBezTo>
                  <a:pt x="0" y="167"/>
                  <a:pt x="167" y="0"/>
                  <a:pt x="373" y="0"/>
                </a:cubicBezTo>
                <a:lnTo>
                  <a:pt x="373" y="0"/>
                </a:lnTo>
                <a:cubicBezTo>
                  <a:pt x="577" y="0"/>
                  <a:pt x="744" y="167"/>
                  <a:pt x="744" y="373"/>
                </a:cubicBezTo>
              </a:path>
            </a:pathLst>
          </a:custGeom>
          <a:solidFill>
            <a:srgbClr val="C3C8CE"/>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38" name="Freeform 78">
            <a:extLst>
              <a:ext uri="{FF2B5EF4-FFF2-40B4-BE49-F238E27FC236}">
                <a16:creationId xmlns:a16="http://schemas.microsoft.com/office/drawing/2014/main" id="{2695635C-DFF3-C757-A02C-70A08144DD63}"/>
              </a:ext>
            </a:extLst>
          </p:cNvPr>
          <p:cNvSpPr>
            <a:spLocks noChangeArrowheads="1"/>
          </p:cNvSpPr>
          <p:nvPr/>
        </p:nvSpPr>
        <p:spPr bwMode="auto">
          <a:xfrm>
            <a:off x="5412648" y="5425782"/>
            <a:ext cx="193552" cy="197903"/>
          </a:xfrm>
          <a:custGeom>
            <a:avLst/>
            <a:gdLst>
              <a:gd name="T0" fmla="*/ 441 w 442"/>
              <a:gd name="T1" fmla="*/ 221 h 443"/>
              <a:gd name="T2" fmla="*/ 441 w 442"/>
              <a:gd name="T3" fmla="*/ 221 h 443"/>
              <a:gd name="T4" fmla="*/ 221 w 442"/>
              <a:gd name="T5" fmla="*/ 442 h 443"/>
              <a:gd name="T6" fmla="*/ 221 w 442"/>
              <a:gd name="T7" fmla="*/ 442 h 443"/>
              <a:gd name="T8" fmla="*/ 0 w 442"/>
              <a:gd name="T9" fmla="*/ 221 h 443"/>
              <a:gd name="T10" fmla="*/ 0 w 442"/>
              <a:gd name="T11" fmla="*/ 221 h 443"/>
              <a:gd name="T12" fmla="*/ 221 w 442"/>
              <a:gd name="T13" fmla="*/ 0 h 443"/>
              <a:gd name="T14" fmla="*/ 221 w 442"/>
              <a:gd name="T15" fmla="*/ 0 h 443"/>
              <a:gd name="T16" fmla="*/ 441 w 442"/>
              <a:gd name="T17" fmla="*/ 221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2" h="443">
                <a:moveTo>
                  <a:pt x="441" y="221"/>
                </a:moveTo>
                <a:lnTo>
                  <a:pt x="441" y="221"/>
                </a:lnTo>
                <a:cubicBezTo>
                  <a:pt x="441" y="342"/>
                  <a:pt x="341" y="442"/>
                  <a:pt x="221" y="442"/>
                </a:cubicBezTo>
                <a:lnTo>
                  <a:pt x="221" y="442"/>
                </a:lnTo>
                <a:cubicBezTo>
                  <a:pt x="99" y="442"/>
                  <a:pt x="0" y="342"/>
                  <a:pt x="0" y="221"/>
                </a:cubicBezTo>
                <a:lnTo>
                  <a:pt x="0" y="221"/>
                </a:lnTo>
                <a:cubicBezTo>
                  <a:pt x="0" y="98"/>
                  <a:pt x="99" y="0"/>
                  <a:pt x="221" y="0"/>
                </a:cubicBezTo>
                <a:lnTo>
                  <a:pt x="221" y="0"/>
                </a:lnTo>
                <a:cubicBezTo>
                  <a:pt x="341" y="0"/>
                  <a:pt x="441" y="98"/>
                  <a:pt x="441" y="221"/>
                </a:cubicBezTo>
              </a:path>
            </a:pathLst>
          </a:custGeom>
          <a:solidFill>
            <a:srgbClr val="0966D5"/>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39" name="Freeform 72">
            <a:extLst>
              <a:ext uri="{FF2B5EF4-FFF2-40B4-BE49-F238E27FC236}">
                <a16:creationId xmlns:a16="http://schemas.microsoft.com/office/drawing/2014/main" id="{9F3A567A-8606-05B7-4838-B13779868162}"/>
              </a:ext>
            </a:extLst>
          </p:cNvPr>
          <p:cNvSpPr>
            <a:spLocks noChangeArrowheads="1"/>
          </p:cNvSpPr>
          <p:nvPr/>
        </p:nvSpPr>
        <p:spPr bwMode="auto">
          <a:xfrm>
            <a:off x="6526683" y="2732321"/>
            <a:ext cx="1858097" cy="2503474"/>
          </a:xfrm>
          <a:custGeom>
            <a:avLst/>
            <a:gdLst>
              <a:gd name="T0" fmla="*/ 4232 w 4233"/>
              <a:gd name="T1" fmla="*/ 0 h 5577"/>
              <a:gd name="T2" fmla="*/ 4231 w 4233"/>
              <a:gd name="T3" fmla="*/ 703 h 5577"/>
              <a:gd name="T4" fmla="*/ 4231 w 4233"/>
              <a:gd name="T5" fmla="*/ 922 h 5577"/>
              <a:gd name="T6" fmla="*/ 4229 w 4233"/>
              <a:gd name="T7" fmla="*/ 1903 h 5577"/>
              <a:gd name="T8" fmla="*/ 4229 w 4233"/>
              <a:gd name="T9" fmla="*/ 2078 h 5577"/>
              <a:gd name="T10" fmla="*/ 4227 w 4233"/>
              <a:gd name="T11" fmla="*/ 3060 h 5577"/>
              <a:gd name="T12" fmla="*/ 4227 w 4233"/>
              <a:gd name="T13" fmla="*/ 3279 h 5577"/>
              <a:gd name="T14" fmla="*/ 4225 w 4233"/>
              <a:gd name="T15" fmla="*/ 4437 h 5577"/>
              <a:gd name="T16" fmla="*/ 2112 w 4233"/>
              <a:gd name="T17" fmla="*/ 5122 h 5577"/>
              <a:gd name="T18" fmla="*/ 1 w 4233"/>
              <a:gd name="T19" fmla="*/ 4430 h 5577"/>
              <a:gd name="T20" fmla="*/ 0 w 4233"/>
              <a:gd name="T21" fmla="*/ 4884 h 5577"/>
              <a:gd name="T22" fmla="*/ 2111 w 4233"/>
              <a:gd name="T23" fmla="*/ 5576 h 5577"/>
              <a:gd name="T24" fmla="*/ 4224 w 4233"/>
              <a:gd name="T25" fmla="*/ 4892 h 5577"/>
              <a:gd name="T26" fmla="*/ 4226 w 4233"/>
              <a:gd name="T27" fmla="*/ 3734 h 5577"/>
              <a:gd name="T28" fmla="*/ 4227 w 4233"/>
              <a:gd name="T29" fmla="*/ 3514 h 5577"/>
              <a:gd name="T30" fmla="*/ 4228 w 4233"/>
              <a:gd name="T31" fmla="*/ 2533 h 5577"/>
              <a:gd name="T32" fmla="*/ 4229 w 4233"/>
              <a:gd name="T33" fmla="*/ 2357 h 5577"/>
              <a:gd name="T34" fmla="*/ 4230 w 4233"/>
              <a:gd name="T35" fmla="*/ 1377 h 5577"/>
              <a:gd name="T36" fmla="*/ 4230 w 4233"/>
              <a:gd name="T37" fmla="*/ 1157 h 5577"/>
              <a:gd name="T38" fmla="*/ 4232 w 4233"/>
              <a:gd name="T39" fmla="*/ 0 h 5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33" h="5577">
                <a:moveTo>
                  <a:pt x="4232" y="0"/>
                </a:moveTo>
                <a:lnTo>
                  <a:pt x="4231" y="703"/>
                </a:lnTo>
                <a:lnTo>
                  <a:pt x="4231" y="922"/>
                </a:lnTo>
                <a:lnTo>
                  <a:pt x="4229" y="1903"/>
                </a:lnTo>
                <a:lnTo>
                  <a:pt x="4229" y="2078"/>
                </a:lnTo>
                <a:lnTo>
                  <a:pt x="4227" y="3060"/>
                </a:lnTo>
                <a:lnTo>
                  <a:pt x="4227" y="3279"/>
                </a:lnTo>
                <a:lnTo>
                  <a:pt x="4225" y="4437"/>
                </a:lnTo>
                <a:lnTo>
                  <a:pt x="2112" y="5122"/>
                </a:lnTo>
                <a:lnTo>
                  <a:pt x="1" y="4430"/>
                </a:lnTo>
                <a:lnTo>
                  <a:pt x="0" y="4884"/>
                </a:lnTo>
                <a:lnTo>
                  <a:pt x="2111" y="5576"/>
                </a:lnTo>
                <a:lnTo>
                  <a:pt x="4224" y="4892"/>
                </a:lnTo>
                <a:lnTo>
                  <a:pt x="4226" y="3734"/>
                </a:lnTo>
                <a:lnTo>
                  <a:pt x="4227" y="3514"/>
                </a:lnTo>
                <a:lnTo>
                  <a:pt x="4228" y="2533"/>
                </a:lnTo>
                <a:lnTo>
                  <a:pt x="4229" y="2357"/>
                </a:lnTo>
                <a:lnTo>
                  <a:pt x="4230" y="1377"/>
                </a:lnTo>
                <a:lnTo>
                  <a:pt x="4230" y="1157"/>
                </a:lnTo>
                <a:lnTo>
                  <a:pt x="4232" y="0"/>
                </a:lnTo>
              </a:path>
            </a:pathLst>
          </a:custGeom>
          <a:solidFill>
            <a:srgbClr val="003AB4"/>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40" name="Freeform 73">
            <a:extLst>
              <a:ext uri="{FF2B5EF4-FFF2-40B4-BE49-F238E27FC236}">
                <a16:creationId xmlns:a16="http://schemas.microsoft.com/office/drawing/2014/main" id="{CA9BE867-BE93-9A50-BF63-AD6726F40E76}"/>
              </a:ext>
            </a:extLst>
          </p:cNvPr>
          <p:cNvSpPr>
            <a:spLocks noChangeArrowheads="1"/>
          </p:cNvSpPr>
          <p:nvPr/>
        </p:nvSpPr>
        <p:spPr bwMode="auto">
          <a:xfrm>
            <a:off x="6526683" y="2581840"/>
            <a:ext cx="1858097" cy="2376000"/>
          </a:xfrm>
          <a:custGeom>
            <a:avLst/>
            <a:gdLst>
              <a:gd name="T0" fmla="*/ 4224 w 4233"/>
              <a:gd name="T1" fmla="*/ 5129 h 5814"/>
              <a:gd name="T2" fmla="*/ 4226 w 4233"/>
              <a:gd name="T3" fmla="*/ 3971 h 5814"/>
              <a:gd name="T4" fmla="*/ 4226 w 4233"/>
              <a:gd name="T5" fmla="*/ 3752 h 5814"/>
              <a:gd name="T6" fmla="*/ 4228 w 4233"/>
              <a:gd name="T7" fmla="*/ 2771 h 5814"/>
              <a:gd name="T8" fmla="*/ 4229 w 4233"/>
              <a:gd name="T9" fmla="*/ 2596 h 5814"/>
              <a:gd name="T10" fmla="*/ 4230 w 4233"/>
              <a:gd name="T11" fmla="*/ 1614 h 5814"/>
              <a:gd name="T12" fmla="*/ 4231 w 4233"/>
              <a:gd name="T13" fmla="*/ 1394 h 5814"/>
              <a:gd name="T14" fmla="*/ 4232 w 4233"/>
              <a:gd name="T15" fmla="*/ 692 h 5814"/>
              <a:gd name="T16" fmla="*/ 2121 w 4233"/>
              <a:gd name="T17" fmla="*/ 0 h 5814"/>
              <a:gd name="T18" fmla="*/ 8 w 4233"/>
              <a:gd name="T19" fmla="*/ 685 h 5814"/>
              <a:gd name="T20" fmla="*/ 5 w 4233"/>
              <a:gd name="T21" fmla="*/ 1842 h 5814"/>
              <a:gd name="T22" fmla="*/ 5 w 4233"/>
              <a:gd name="T23" fmla="*/ 2062 h 5814"/>
              <a:gd name="T24" fmla="*/ 4 w 4233"/>
              <a:gd name="T25" fmla="*/ 3042 h 5814"/>
              <a:gd name="T26" fmla="*/ 4 w 4233"/>
              <a:gd name="T27" fmla="*/ 3218 h 5814"/>
              <a:gd name="T28" fmla="*/ 2 w 4233"/>
              <a:gd name="T29" fmla="*/ 4199 h 5814"/>
              <a:gd name="T30" fmla="*/ 1 w 4233"/>
              <a:gd name="T31" fmla="*/ 4419 h 5814"/>
              <a:gd name="T32" fmla="*/ 0 w 4233"/>
              <a:gd name="T33" fmla="*/ 5122 h 5814"/>
              <a:gd name="T34" fmla="*/ 2111 w 4233"/>
              <a:gd name="T35" fmla="*/ 5813 h 5814"/>
              <a:gd name="T36" fmla="*/ 4224 w 4233"/>
              <a:gd name="T37" fmla="*/ 5129 h 5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33" h="5814">
                <a:moveTo>
                  <a:pt x="4224" y="5129"/>
                </a:moveTo>
                <a:lnTo>
                  <a:pt x="4226" y="3971"/>
                </a:lnTo>
                <a:lnTo>
                  <a:pt x="4226" y="3752"/>
                </a:lnTo>
                <a:lnTo>
                  <a:pt x="4228" y="2771"/>
                </a:lnTo>
                <a:lnTo>
                  <a:pt x="4229" y="2596"/>
                </a:lnTo>
                <a:lnTo>
                  <a:pt x="4230" y="1614"/>
                </a:lnTo>
                <a:lnTo>
                  <a:pt x="4231" y="1394"/>
                </a:lnTo>
                <a:lnTo>
                  <a:pt x="4232" y="692"/>
                </a:lnTo>
                <a:lnTo>
                  <a:pt x="2121" y="0"/>
                </a:lnTo>
                <a:lnTo>
                  <a:pt x="8" y="685"/>
                </a:lnTo>
                <a:lnTo>
                  <a:pt x="5" y="1842"/>
                </a:lnTo>
                <a:lnTo>
                  <a:pt x="5" y="2062"/>
                </a:lnTo>
                <a:lnTo>
                  <a:pt x="4" y="3042"/>
                </a:lnTo>
                <a:lnTo>
                  <a:pt x="4" y="3218"/>
                </a:lnTo>
                <a:lnTo>
                  <a:pt x="2" y="4199"/>
                </a:lnTo>
                <a:lnTo>
                  <a:pt x="1" y="4419"/>
                </a:lnTo>
                <a:lnTo>
                  <a:pt x="0" y="5122"/>
                </a:lnTo>
                <a:lnTo>
                  <a:pt x="2111" y="5813"/>
                </a:lnTo>
                <a:lnTo>
                  <a:pt x="4224" y="5129"/>
                </a:lnTo>
              </a:path>
            </a:pathLst>
          </a:custGeom>
          <a:solidFill>
            <a:srgbClr val="003AB4"/>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41" name="Freeform 79">
            <a:extLst>
              <a:ext uri="{FF2B5EF4-FFF2-40B4-BE49-F238E27FC236}">
                <a16:creationId xmlns:a16="http://schemas.microsoft.com/office/drawing/2014/main" id="{3B3F6BB8-AF8C-7FB0-6BA7-E1DFD6818AF0}"/>
              </a:ext>
            </a:extLst>
          </p:cNvPr>
          <p:cNvSpPr>
            <a:spLocks noChangeArrowheads="1"/>
          </p:cNvSpPr>
          <p:nvPr/>
        </p:nvSpPr>
        <p:spPr bwMode="auto">
          <a:xfrm>
            <a:off x="7291212" y="5358495"/>
            <a:ext cx="327103" cy="334457"/>
          </a:xfrm>
          <a:custGeom>
            <a:avLst/>
            <a:gdLst>
              <a:gd name="T0" fmla="*/ 745 w 746"/>
              <a:gd name="T1" fmla="*/ 373 h 746"/>
              <a:gd name="T2" fmla="*/ 745 w 746"/>
              <a:gd name="T3" fmla="*/ 373 h 746"/>
              <a:gd name="T4" fmla="*/ 373 w 746"/>
              <a:gd name="T5" fmla="*/ 745 h 746"/>
              <a:gd name="T6" fmla="*/ 373 w 746"/>
              <a:gd name="T7" fmla="*/ 745 h 746"/>
              <a:gd name="T8" fmla="*/ 0 w 746"/>
              <a:gd name="T9" fmla="*/ 373 h 746"/>
              <a:gd name="T10" fmla="*/ 0 w 746"/>
              <a:gd name="T11" fmla="*/ 373 h 746"/>
              <a:gd name="T12" fmla="*/ 373 w 746"/>
              <a:gd name="T13" fmla="*/ 0 h 746"/>
              <a:gd name="T14" fmla="*/ 373 w 746"/>
              <a:gd name="T15" fmla="*/ 0 h 746"/>
              <a:gd name="T16" fmla="*/ 745 w 746"/>
              <a:gd name="T17" fmla="*/ 373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6" h="746">
                <a:moveTo>
                  <a:pt x="745" y="373"/>
                </a:moveTo>
                <a:lnTo>
                  <a:pt x="745" y="373"/>
                </a:lnTo>
                <a:cubicBezTo>
                  <a:pt x="745" y="578"/>
                  <a:pt x="579" y="745"/>
                  <a:pt x="373" y="745"/>
                </a:cubicBezTo>
                <a:lnTo>
                  <a:pt x="373" y="745"/>
                </a:lnTo>
                <a:cubicBezTo>
                  <a:pt x="167" y="745"/>
                  <a:pt x="0" y="578"/>
                  <a:pt x="0" y="373"/>
                </a:cubicBezTo>
                <a:lnTo>
                  <a:pt x="0" y="373"/>
                </a:lnTo>
                <a:cubicBezTo>
                  <a:pt x="0" y="167"/>
                  <a:pt x="167" y="0"/>
                  <a:pt x="373" y="0"/>
                </a:cubicBezTo>
                <a:lnTo>
                  <a:pt x="373" y="0"/>
                </a:lnTo>
                <a:cubicBezTo>
                  <a:pt x="579" y="0"/>
                  <a:pt x="745" y="167"/>
                  <a:pt x="745" y="373"/>
                </a:cubicBezTo>
              </a:path>
            </a:pathLst>
          </a:custGeom>
          <a:solidFill>
            <a:srgbClr val="C3C8CE"/>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42" name="Freeform 80">
            <a:extLst>
              <a:ext uri="{FF2B5EF4-FFF2-40B4-BE49-F238E27FC236}">
                <a16:creationId xmlns:a16="http://schemas.microsoft.com/office/drawing/2014/main" id="{A5940991-8CFE-1376-FD51-11EB52204AA5}"/>
              </a:ext>
            </a:extLst>
          </p:cNvPr>
          <p:cNvSpPr>
            <a:spLocks noChangeArrowheads="1"/>
          </p:cNvSpPr>
          <p:nvPr/>
        </p:nvSpPr>
        <p:spPr bwMode="auto">
          <a:xfrm>
            <a:off x="7358955" y="5425782"/>
            <a:ext cx="193552" cy="197903"/>
          </a:xfrm>
          <a:custGeom>
            <a:avLst/>
            <a:gdLst>
              <a:gd name="T0" fmla="*/ 442 w 443"/>
              <a:gd name="T1" fmla="*/ 221 h 443"/>
              <a:gd name="T2" fmla="*/ 442 w 443"/>
              <a:gd name="T3" fmla="*/ 221 h 443"/>
              <a:gd name="T4" fmla="*/ 221 w 443"/>
              <a:gd name="T5" fmla="*/ 442 h 443"/>
              <a:gd name="T6" fmla="*/ 221 w 443"/>
              <a:gd name="T7" fmla="*/ 442 h 443"/>
              <a:gd name="T8" fmla="*/ 0 w 443"/>
              <a:gd name="T9" fmla="*/ 221 h 443"/>
              <a:gd name="T10" fmla="*/ 0 w 443"/>
              <a:gd name="T11" fmla="*/ 221 h 443"/>
              <a:gd name="T12" fmla="*/ 221 w 443"/>
              <a:gd name="T13" fmla="*/ 0 h 443"/>
              <a:gd name="T14" fmla="*/ 221 w 443"/>
              <a:gd name="T15" fmla="*/ 0 h 443"/>
              <a:gd name="T16" fmla="*/ 442 w 443"/>
              <a:gd name="T17" fmla="*/ 221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443">
                <a:moveTo>
                  <a:pt x="442" y="221"/>
                </a:moveTo>
                <a:lnTo>
                  <a:pt x="442" y="221"/>
                </a:lnTo>
                <a:cubicBezTo>
                  <a:pt x="442" y="342"/>
                  <a:pt x="343" y="442"/>
                  <a:pt x="221" y="442"/>
                </a:cubicBezTo>
                <a:lnTo>
                  <a:pt x="221" y="442"/>
                </a:lnTo>
                <a:cubicBezTo>
                  <a:pt x="99" y="442"/>
                  <a:pt x="0" y="342"/>
                  <a:pt x="0" y="221"/>
                </a:cubicBezTo>
                <a:lnTo>
                  <a:pt x="0" y="221"/>
                </a:lnTo>
                <a:cubicBezTo>
                  <a:pt x="0" y="98"/>
                  <a:pt x="99" y="0"/>
                  <a:pt x="221" y="0"/>
                </a:cubicBezTo>
                <a:lnTo>
                  <a:pt x="221" y="0"/>
                </a:lnTo>
                <a:cubicBezTo>
                  <a:pt x="343" y="0"/>
                  <a:pt x="442" y="98"/>
                  <a:pt x="442" y="221"/>
                </a:cubicBezTo>
              </a:path>
            </a:pathLst>
          </a:custGeom>
          <a:solidFill>
            <a:srgbClr val="003AB4"/>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43" name="Freeform 72">
            <a:extLst>
              <a:ext uri="{FF2B5EF4-FFF2-40B4-BE49-F238E27FC236}">
                <a16:creationId xmlns:a16="http://schemas.microsoft.com/office/drawing/2014/main" id="{A7D4073D-0688-8950-27AE-447C597FA425}"/>
              </a:ext>
            </a:extLst>
          </p:cNvPr>
          <p:cNvSpPr>
            <a:spLocks noChangeArrowheads="1"/>
          </p:cNvSpPr>
          <p:nvPr/>
        </p:nvSpPr>
        <p:spPr bwMode="auto">
          <a:xfrm>
            <a:off x="687757" y="2732321"/>
            <a:ext cx="1858097" cy="2503474"/>
          </a:xfrm>
          <a:custGeom>
            <a:avLst/>
            <a:gdLst>
              <a:gd name="T0" fmla="*/ 4232 w 4233"/>
              <a:gd name="T1" fmla="*/ 0 h 5577"/>
              <a:gd name="T2" fmla="*/ 4231 w 4233"/>
              <a:gd name="T3" fmla="*/ 703 h 5577"/>
              <a:gd name="T4" fmla="*/ 4231 w 4233"/>
              <a:gd name="T5" fmla="*/ 922 h 5577"/>
              <a:gd name="T6" fmla="*/ 4229 w 4233"/>
              <a:gd name="T7" fmla="*/ 1903 h 5577"/>
              <a:gd name="T8" fmla="*/ 4229 w 4233"/>
              <a:gd name="T9" fmla="*/ 2078 h 5577"/>
              <a:gd name="T10" fmla="*/ 4227 w 4233"/>
              <a:gd name="T11" fmla="*/ 3060 h 5577"/>
              <a:gd name="T12" fmla="*/ 4227 w 4233"/>
              <a:gd name="T13" fmla="*/ 3279 h 5577"/>
              <a:gd name="T14" fmla="*/ 4225 w 4233"/>
              <a:gd name="T15" fmla="*/ 4437 h 5577"/>
              <a:gd name="T16" fmla="*/ 2112 w 4233"/>
              <a:gd name="T17" fmla="*/ 5122 h 5577"/>
              <a:gd name="T18" fmla="*/ 1 w 4233"/>
              <a:gd name="T19" fmla="*/ 4430 h 5577"/>
              <a:gd name="T20" fmla="*/ 0 w 4233"/>
              <a:gd name="T21" fmla="*/ 4884 h 5577"/>
              <a:gd name="T22" fmla="*/ 2111 w 4233"/>
              <a:gd name="T23" fmla="*/ 5576 h 5577"/>
              <a:gd name="T24" fmla="*/ 4224 w 4233"/>
              <a:gd name="T25" fmla="*/ 4892 h 5577"/>
              <a:gd name="T26" fmla="*/ 4226 w 4233"/>
              <a:gd name="T27" fmla="*/ 3734 h 5577"/>
              <a:gd name="T28" fmla="*/ 4227 w 4233"/>
              <a:gd name="T29" fmla="*/ 3514 h 5577"/>
              <a:gd name="T30" fmla="*/ 4228 w 4233"/>
              <a:gd name="T31" fmla="*/ 2533 h 5577"/>
              <a:gd name="T32" fmla="*/ 4229 w 4233"/>
              <a:gd name="T33" fmla="*/ 2357 h 5577"/>
              <a:gd name="T34" fmla="*/ 4230 w 4233"/>
              <a:gd name="T35" fmla="*/ 1377 h 5577"/>
              <a:gd name="T36" fmla="*/ 4230 w 4233"/>
              <a:gd name="T37" fmla="*/ 1157 h 5577"/>
              <a:gd name="T38" fmla="*/ 4232 w 4233"/>
              <a:gd name="T39" fmla="*/ 0 h 5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33" h="5577">
                <a:moveTo>
                  <a:pt x="4232" y="0"/>
                </a:moveTo>
                <a:lnTo>
                  <a:pt x="4231" y="703"/>
                </a:lnTo>
                <a:lnTo>
                  <a:pt x="4231" y="922"/>
                </a:lnTo>
                <a:lnTo>
                  <a:pt x="4229" y="1903"/>
                </a:lnTo>
                <a:lnTo>
                  <a:pt x="4229" y="2078"/>
                </a:lnTo>
                <a:lnTo>
                  <a:pt x="4227" y="3060"/>
                </a:lnTo>
                <a:lnTo>
                  <a:pt x="4227" y="3279"/>
                </a:lnTo>
                <a:lnTo>
                  <a:pt x="4225" y="4437"/>
                </a:lnTo>
                <a:lnTo>
                  <a:pt x="2112" y="5122"/>
                </a:lnTo>
                <a:lnTo>
                  <a:pt x="1" y="4430"/>
                </a:lnTo>
                <a:lnTo>
                  <a:pt x="0" y="4884"/>
                </a:lnTo>
                <a:lnTo>
                  <a:pt x="2111" y="5576"/>
                </a:lnTo>
                <a:lnTo>
                  <a:pt x="4224" y="4892"/>
                </a:lnTo>
                <a:lnTo>
                  <a:pt x="4226" y="3734"/>
                </a:lnTo>
                <a:lnTo>
                  <a:pt x="4227" y="3514"/>
                </a:lnTo>
                <a:lnTo>
                  <a:pt x="4228" y="2533"/>
                </a:lnTo>
                <a:lnTo>
                  <a:pt x="4229" y="2357"/>
                </a:lnTo>
                <a:lnTo>
                  <a:pt x="4230" y="1377"/>
                </a:lnTo>
                <a:lnTo>
                  <a:pt x="4230" y="1157"/>
                </a:lnTo>
                <a:lnTo>
                  <a:pt x="4232" y="0"/>
                </a:lnTo>
              </a:path>
            </a:pathLst>
          </a:custGeom>
          <a:solidFill>
            <a:srgbClr val="3066F3"/>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44" name="Freeform 73">
            <a:extLst>
              <a:ext uri="{FF2B5EF4-FFF2-40B4-BE49-F238E27FC236}">
                <a16:creationId xmlns:a16="http://schemas.microsoft.com/office/drawing/2014/main" id="{03A5A57E-6B57-7301-7D52-5FF8163D3571}"/>
              </a:ext>
            </a:extLst>
          </p:cNvPr>
          <p:cNvSpPr>
            <a:spLocks noChangeArrowheads="1"/>
          </p:cNvSpPr>
          <p:nvPr/>
        </p:nvSpPr>
        <p:spPr bwMode="auto">
          <a:xfrm>
            <a:off x="687757" y="2581840"/>
            <a:ext cx="1858097" cy="2376000"/>
          </a:xfrm>
          <a:custGeom>
            <a:avLst/>
            <a:gdLst>
              <a:gd name="T0" fmla="*/ 4224 w 4233"/>
              <a:gd name="T1" fmla="*/ 5129 h 5814"/>
              <a:gd name="T2" fmla="*/ 4226 w 4233"/>
              <a:gd name="T3" fmla="*/ 3971 h 5814"/>
              <a:gd name="T4" fmla="*/ 4226 w 4233"/>
              <a:gd name="T5" fmla="*/ 3752 h 5814"/>
              <a:gd name="T6" fmla="*/ 4228 w 4233"/>
              <a:gd name="T7" fmla="*/ 2771 h 5814"/>
              <a:gd name="T8" fmla="*/ 4229 w 4233"/>
              <a:gd name="T9" fmla="*/ 2596 h 5814"/>
              <a:gd name="T10" fmla="*/ 4230 w 4233"/>
              <a:gd name="T11" fmla="*/ 1614 h 5814"/>
              <a:gd name="T12" fmla="*/ 4231 w 4233"/>
              <a:gd name="T13" fmla="*/ 1394 h 5814"/>
              <a:gd name="T14" fmla="*/ 4232 w 4233"/>
              <a:gd name="T15" fmla="*/ 692 h 5814"/>
              <a:gd name="T16" fmla="*/ 2121 w 4233"/>
              <a:gd name="T17" fmla="*/ 0 h 5814"/>
              <a:gd name="T18" fmla="*/ 8 w 4233"/>
              <a:gd name="T19" fmla="*/ 685 h 5814"/>
              <a:gd name="T20" fmla="*/ 5 w 4233"/>
              <a:gd name="T21" fmla="*/ 1842 h 5814"/>
              <a:gd name="T22" fmla="*/ 5 w 4233"/>
              <a:gd name="T23" fmla="*/ 2062 h 5814"/>
              <a:gd name="T24" fmla="*/ 4 w 4233"/>
              <a:gd name="T25" fmla="*/ 3042 h 5814"/>
              <a:gd name="T26" fmla="*/ 4 w 4233"/>
              <a:gd name="T27" fmla="*/ 3218 h 5814"/>
              <a:gd name="T28" fmla="*/ 2 w 4233"/>
              <a:gd name="T29" fmla="*/ 4199 h 5814"/>
              <a:gd name="T30" fmla="*/ 1 w 4233"/>
              <a:gd name="T31" fmla="*/ 4419 h 5814"/>
              <a:gd name="T32" fmla="*/ 0 w 4233"/>
              <a:gd name="T33" fmla="*/ 5122 h 5814"/>
              <a:gd name="T34" fmla="*/ 2111 w 4233"/>
              <a:gd name="T35" fmla="*/ 5813 h 5814"/>
              <a:gd name="T36" fmla="*/ 4224 w 4233"/>
              <a:gd name="T37" fmla="*/ 5129 h 5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33" h="5814">
                <a:moveTo>
                  <a:pt x="4224" y="5129"/>
                </a:moveTo>
                <a:lnTo>
                  <a:pt x="4226" y="3971"/>
                </a:lnTo>
                <a:lnTo>
                  <a:pt x="4226" y="3752"/>
                </a:lnTo>
                <a:lnTo>
                  <a:pt x="4228" y="2771"/>
                </a:lnTo>
                <a:lnTo>
                  <a:pt x="4229" y="2596"/>
                </a:lnTo>
                <a:lnTo>
                  <a:pt x="4230" y="1614"/>
                </a:lnTo>
                <a:lnTo>
                  <a:pt x="4231" y="1394"/>
                </a:lnTo>
                <a:lnTo>
                  <a:pt x="4232" y="692"/>
                </a:lnTo>
                <a:lnTo>
                  <a:pt x="2121" y="0"/>
                </a:lnTo>
                <a:lnTo>
                  <a:pt x="8" y="685"/>
                </a:lnTo>
                <a:lnTo>
                  <a:pt x="5" y="1842"/>
                </a:lnTo>
                <a:lnTo>
                  <a:pt x="5" y="2062"/>
                </a:lnTo>
                <a:lnTo>
                  <a:pt x="4" y="3042"/>
                </a:lnTo>
                <a:lnTo>
                  <a:pt x="4" y="3218"/>
                </a:lnTo>
                <a:lnTo>
                  <a:pt x="2" y="4199"/>
                </a:lnTo>
                <a:lnTo>
                  <a:pt x="1" y="4419"/>
                </a:lnTo>
                <a:lnTo>
                  <a:pt x="0" y="5122"/>
                </a:lnTo>
                <a:lnTo>
                  <a:pt x="2111" y="5813"/>
                </a:lnTo>
                <a:lnTo>
                  <a:pt x="4224" y="5129"/>
                </a:lnTo>
              </a:path>
            </a:pathLst>
          </a:custGeom>
          <a:solidFill>
            <a:srgbClr val="3066F3"/>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45" name="Freeform 79">
            <a:extLst>
              <a:ext uri="{FF2B5EF4-FFF2-40B4-BE49-F238E27FC236}">
                <a16:creationId xmlns:a16="http://schemas.microsoft.com/office/drawing/2014/main" id="{8EA4E556-05D2-3D32-165A-6D67D94F9EDC}"/>
              </a:ext>
            </a:extLst>
          </p:cNvPr>
          <p:cNvSpPr>
            <a:spLocks noChangeArrowheads="1"/>
          </p:cNvSpPr>
          <p:nvPr/>
        </p:nvSpPr>
        <p:spPr bwMode="auto">
          <a:xfrm>
            <a:off x="1452286" y="5358495"/>
            <a:ext cx="327103" cy="334457"/>
          </a:xfrm>
          <a:custGeom>
            <a:avLst/>
            <a:gdLst>
              <a:gd name="T0" fmla="*/ 745 w 746"/>
              <a:gd name="T1" fmla="*/ 373 h 746"/>
              <a:gd name="T2" fmla="*/ 745 w 746"/>
              <a:gd name="T3" fmla="*/ 373 h 746"/>
              <a:gd name="T4" fmla="*/ 373 w 746"/>
              <a:gd name="T5" fmla="*/ 745 h 746"/>
              <a:gd name="T6" fmla="*/ 373 w 746"/>
              <a:gd name="T7" fmla="*/ 745 h 746"/>
              <a:gd name="T8" fmla="*/ 0 w 746"/>
              <a:gd name="T9" fmla="*/ 373 h 746"/>
              <a:gd name="T10" fmla="*/ 0 w 746"/>
              <a:gd name="T11" fmla="*/ 373 h 746"/>
              <a:gd name="T12" fmla="*/ 373 w 746"/>
              <a:gd name="T13" fmla="*/ 0 h 746"/>
              <a:gd name="T14" fmla="*/ 373 w 746"/>
              <a:gd name="T15" fmla="*/ 0 h 746"/>
              <a:gd name="T16" fmla="*/ 745 w 746"/>
              <a:gd name="T17" fmla="*/ 373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6" h="746">
                <a:moveTo>
                  <a:pt x="745" y="373"/>
                </a:moveTo>
                <a:lnTo>
                  <a:pt x="745" y="373"/>
                </a:lnTo>
                <a:cubicBezTo>
                  <a:pt x="745" y="578"/>
                  <a:pt x="579" y="745"/>
                  <a:pt x="373" y="745"/>
                </a:cubicBezTo>
                <a:lnTo>
                  <a:pt x="373" y="745"/>
                </a:lnTo>
                <a:cubicBezTo>
                  <a:pt x="167" y="745"/>
                  <a:pt x="0" y="578"/>
                  <a:pt x="0" y="373"/>
                </a:cubicBezTo>
                <a:lnTo>
                  <a:pt x="0" y="373"/>
                </a:lnTo>
                <a:cubicBezTo>
                  <a:pt x="0" y="167"/>
                  <a:pt x="167" y="0"/>
                  <a:pt x="373" y="0"/>
                </a:cubicBezTo>
                <a:lnTo>
                  <a:pt x="373" y="0"/>
                </a:lnTo>
                <a:cubicBezTo>
                  <a:pt x="579" y="0"/>
                  <a:pt x="745" y="167"/>
                  <a:pt x="745" y="373"/>
                </a:cubicBezTo>
              </a:path>
            </a:pathLst>
          </a:custGeom>
          <a:solidFill>
            <a:srgbClr val="C3C8CE"/>
          </a:solidFill>
          <a:ln>
            <a:noFill/>
          </a:ln>
          <a:effectLst/>
        </p:spPr>
        <p:txBody>
          <a:bodyPr wrap="none" anchor="ctr"/>
          <a:lstStyle/>
          <a:p>
            <a:pPr marL="0" marR="0" lvl="0" indent="0" defTabSz="685846"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747994"/>
              </a:solidFill>
              <a:effectLst/>
              <a:uLnTx/>
              <a:uFillTx/>
              <a:latin typeface="Poppins" pitchFamily="2" charset="77"/>
            </a:endParaRPr>
          </a:p>
        </p:txBody>
      </p:sp>
      <p:sp>
        <p:nvSpPr>
          <p:cNvPr id="46" name="Freeform 80">
            <a:extLst>
              <a:ext uri="{FF2B5EF4-FFF2-40B4-BE49-F238E27FC236}">
                <a16:creationId xmlns:a16="http://schemas.microsoft.com/office/drawing/2014/main" id="{4DF4936D-4DEE-9A5C-3611-D6333B2027FD}"/>
              </a:ext>
            </a:extLst>
          </p:cNvPr>
          <p:cNvSpPr>
            <a:spLocks noChangeArrowheads="1"/>
          </p:cNvSpPr>
          <p:nvPr/>
        </p:nvSpPr>
        <p:spPr bwMode="auto">
          <a:xfrm>
            <a:off x="1520029" y="5425782"/>
            <a:ext cx="193552" cy="197903"/>
          </a:xfrm>
          <a:custGeom>
            <a:avLst/>
            <a:gdLst>
              <a:gd name="T0" fmla="*/ 442 w 443"/>
              <a:gd name="T1" fmla="*/ 221 h 443"/>
              <a:gd name="T2" fmla="*/ 442 w 443"/>
              <a:gd name="T3" fmla="*/ 221 h 443"/>
              <a:gd name="T4" fmla="*/ 221 w 443"/>
              <a:gd name="T5" fmla="*/ 442 h 443"/>
              <a:gd name="T6" fmla="*/ 221 w 443"/>
              <a:gd name="T7" fmla="*/ 442 h 443"/>
              <a:gd name="T8" fmla="*/ 0 w 443"/>
              <a:gd name="T9" fmla="*/ 221 h 443"/>
              <a:gd name="T10" fmla="*/ 0 w 443"/>
              <a:gd name="T11" fmla="*/ 221 h 443"/>
              <a:gd name="T12" fmla="*/ 221 w 443"/>
              <a:gd name="T13" fmla="*/ 0 h 443"/>
              <a:gd name="T14" fmla="*/ 221 w 443"/>
              <a:gd name="T15" fmla="*/ 0 h 443"/>
              <a:gd name="T16" fmla="*/ 442 w 443"/>
              <a:gd name="T17" fmla="*/ 221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443">
                <a:moveTo>
                  <a:pt x="442" y="221"/>
                </a:moveTo>
                <a:lnTo>
                  <a:pt x="442" y="221"/>
                </a:lnTo>
                <a:cubicBezTo>
                  <a:pt x="442" y="342"/>
                  <a:pt x="343" y="442"/>
                  <a:pt x="221" y="442"/>
                </a:cubicBezTo>
                <a:lnTo>
                  <a:pt x="221" y="442"/>
                </a:lnTo>
                <a:cubicBezTo>
                  <a:pt x="99" y="442"/>
                  <a:pt x="0" y="342"/>
                  <a:pt x="0" y="221"/>
                </a:cubicBezTo>
                <a:lnTo>
                  <a:pt x="0" y="221"/>
                </a:lnTo>
                <a:cubicBezTo>
                  <a:pt x="0" y="98"/>
                  <a:pt x="99" y="0"/>
                  <a:pt x="221" y="0"/>
                </a:cubicBezTo>
                <a:lnTo>
                  <a:pt x="221" y="0"/>
                </a:lnTo>
                <a:cubicBezTo>
                  <a:pt x="343" y="0"/>
                  <a:pt x="442" y="98"/>
                  <a:pt x="442" y="221"/>
                </a:cubicBezTo>
              </a:path>
            </a:pathLst>
          </a:custGeom>
          <a:solidFill>
            <a:srgbClr val="3066F3"/>
          </a:solidFill>
          <a:ln>
            <a:noFill/>
          </a:ln>
          <a:effectLst/>
        </p:spPr>
        <p:txBody>
          <a:bodyPr wrap="none" anchor="ctr"/>
          <a:lstStyle/>
          <a:p>
            <a:pPr defTabSz="685846"/>
            <a:endParaRPr lang="en-US" sz="1350" dirty="0">
              <a:solidFill>
                <a:srgbClr val="747994"/>
              </a:solidFill>
              <a:latin typeface="Poppins" pitchFamily="2" charset="77"/>
            </a:endParaRPr>
          </a:p>
        </p:txBody>
      </p:sp>
      <p:sp>
        <p:nvSpPr>
          <p:cNvPr id="48" name="TextBox 47">
            <a:extLst>
              <a:ext uri="{FF2B5EF4-FFF2-40B4-BE49-F238E27FC236}">
                <a16:creationId xmlns:a16="http://schemas.microsoft.com/office/drawing/2014/main" id="{FB033EE7-0527-6203-D535-AD8A0838E3C3}"/>
              </a:ext>
            </a:extLst>
          </p:cNvPr>
          <p:cNvSpPr txBox="1"/>
          <p:nvPr/>
        </p:nvSpPr>
        <p:spPr>
          <a:xfrm>
            <a:off x="754025" y="3292787"/>
            <a:ext cx="1710395" cy="954107"/>
          </a:xfrm>
          <a:prstGeom prst="rect">
            <a:avLst/>
          </a:prstGeom>
          <a:noFill/>
        </p:spPr>
        <p:txBody>
          <a:bodyPr wrap="square">
            <a:spAutoFit/>
          </a:bodyPr>
          <a:lstStyle/>
          <a:p>
            <a:pPr algn="ct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It shapes the identity and character of the organization.</a:t>
            </a:r>
          </a:p>
        </p:txBody>
      </p:sp>
      <p:sp>
        <p:nvSpPr>
          <p:cNvPr id="50" name="TextBox 49">
            <a:extLst>
              <a:ext uri="{FF2B5EF4-FFF2-40B4-BE49-F238E27FC236}">
                <a16:creationId xmlns:a16="http://schemas.microsoft.com/office/drawing/2014/main" id="{40CA1080-997F-3F1F-F2D2-05D66E38F0EC}"/>
              </a:ext>
            </a:extLst>
          </p:cNvPr>
          <p:cNvSpPr txBox="1"/>
          <p:nvPr/>
        </p:nvSpPr>
        <p:spPr>
          <a:xfrm>
            <a:off x="2720898" y="3185065"/>
            <a:ext cx="1683834" cy="1169551"/>
          </a:xfrm>
          <a:prstGeom prst="rect">
            <a:avLst/>
          </a:prstGeom>
          <a:noFill/>
        </p:spPr>
        <p:txBody>
          <a:bodyPr wrap="square">
            <a:spAutoFit/>
          </a:bodyPr>
          <a:lstStyle/>
          <a:p>
            <a:pPr algn="ct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It influences employee motivation, commitment, and satisfaction.</a:t>
            </a:r>
          </a:p>
        </p:txBody>
      </p:sp>
      <p:sp>
        <p:nvSpPr>
          <p:cNvPr id="52" name="TextBox 51">
            <a:extLst>
              <a:ext uri="{FF2B5EF4-FFF2-40B4-BE49-F238E27FC236}">
                <a16:creationId xmlns:a16="http://schemas.microsoft.com/office/drawing/2014/main" id="{FAB6DCC7-1CF3-2383-66E5-729D0129FB03}"/>
              </a:ext>
            </a:extLst>
          </p:cNvPr>
          <p:cNvSpPr txBox="1"/>
          <p:nvPr/>
        </p:nvSpPr>
        <p:spPr>
          <a:xfrm>
            <a:off x="4638488" y="3150378"/>
            <a:ext cx="1739938" cy="1384995"/>
          </a:xfrm>
          <a:prstGeom prst="rect">
            <a:avLst/>
          </a:prstGeom>
          <a:noFill/>
        </p:spPr>
        <p:txBody>
          <a:bodyPr wrap="square">
            <a:spAutoFit/>
          </a:bodyPr>
          <a:lstStyle/>
          <a:p>
            <a:pPr algn="ct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It determines how change and innovation are handled.</a:t>
            </a:r>
          </a:p>
        </p:txBody>
      </p:sp>
      <p:sp>
        <p:nvSpPr>
          <p:cNvPr id="29" name="TextBox 28">
            <a:extLst>
              <a:ext uri="{FF2B5EF4-FFF2-40B4-BE49-F238E27FC236}">
                <a16:creationId xmlns:a16="http://schemas.microsoft.com/office/drawing/2014/main" id="{9A384042-7D2C-99D8-094E-0FBF449CEF54}"/>
              </a:ext>
            </a:extLst>
          </p:cNvPr>
          <p:cNvSpPr txBox="1"/>
          <p:nvPr/>
        </p:nvSpPr>
        <p:spPr>
          <a:xfrm>
            <a:off x="6535900" y="3077343"/>
            <a:ext cx="1830014" cy="1384995"/>
          </a:xfrm>
          <a:prstGeom prst="rect">
            <a:avLst/>
          </a:prstGeom>
          <a:noFill/>
        </p:spPr>
        <p:txBody>
          <a:bodyPr wrap="square">
            <a:spAutoFit/>
          </a:bodyPr>
          <a:lstStyle/>
          <a:p>
            <a:pPr algn="ct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It can act as a catalyst for growth or as a barrier to transformation.</a:t>
            </a:r>
          </a:p>
        </p:txBody>
      </p:sp>
    </p:spTree>
    <p:extLst>
      <p:ext uri="{BB962C8B-B14F-4D97-AF65-F5344CB8AC3E}">
        <p14:creationId xmlns:p14="http://schemas.microsoft.com/office/powerpoint/2010/main" val="1400752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D1225-7B10-E6FE-0501-8A759AB19E5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B128254-D6CE-AEED-BAB7-7476627BCB16}"/>
              </a:ext>
            </a:extLst>
          </p:cNvPr>
          <p:cNvSpPr>
            <a:spLocks noGrp="1" noRot="1" noMove="1" noResize="1" noEditPoints="1" noAdjustHandles="1" noChangeArrowheads="1" noChangeShapeType="1"/>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2" descr="Athens University of Economics and Business">
            <a:extLst>
              <a:ext uri="{FF2B5EF4-FFF2-40B4-BE49-F238E27FC236}">
                <a16:creationId xmlns:a16="http://schemas.microsoft.com/office/drawing/2014/main" id="{74F1700F-CF0F-D3D7-1452-85814A9812B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C0534E3-B67F-CFE0-D693-E9680B5D4938}"/>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052E6F87-A24B-8B6C-EF26-BBBCE7123D5E}"/>
              </a:ext>
            </a:extLst>
          </p:cNvPr>
          <p:cNvSpPr txBox="1">
            <a:spLocks noGrp="1" noRot="1" noMove="1" noResize="1" noEditPoints="1" noAdjustHandles="1" noChangeArrowheads="1" noChangeShapeType="1"/>
          </p:cNvSpPr>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sz="3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90168976-8ED6-186E-C181-4D73A3119F04}"/>
              </a:ext>
            </a:extLst>
          </p:cNvPr>
          <p:cNvSpPr txBox="1"/>
          <p:nvPr/>
        </p:nvSpPr>
        <p:spPr>
          <a:xfrm>
            <a:off x="613815" y="956252"/>
            <a:ext cx="4805678" cy="954107"/>
          </a:xfrm>
          <a:prstGeom prst="rect">
            <a:avLst/>
          </a:prstGeom>
          <a:noFill/>
        </p:spPr>
        <p:txBody>
          <a:bodyPr wrap="square">
            <a:spAutoFit/>
          </a:bodyPr>
          <a:lstStyle/>
          <a:p>
            <a:r>
              <a:rPr lang="en-GB" sz="2800" dirty="0">
                <a:solidFill>
                  <a:srgbClr val="011021"/>
                </a:solidFill>
                <a:latin typeface="Open Sans" panose="020B0606030504020204" pitchFamily="34" charset="0"/>
                <a:ea typeface="Open Sans" panose="020B0606030504020204" pitchFamily="34" charset="0"/>
                <a:cs typeface="Open Sans" panose="020B0606030504020204" pitchFamily="34" charset="0"/>
              </a:rPr>
              <a:t>Let’s look at culture as an onion </a:t>
            </a:r>
          </a:p>
        </p:txBody>
      </p:sp>
      <p:sp>
        <p:nvSpPr>
          <p:cNvPr id="2" name="Freeform: Shape 203">
            <a:extLst>
              <a:ext uri="{FF2B5EF4-FFF2-40B4-BE49-F238E27FC236}">
                <a16:creationId xmlns:a16="http://schemas.microsoft.com/office/drawing/2014/main" id="{3ADBD518-9901-A509-9C0B-890DC3C63384}"/>
              </a:ext>
            </a:extLst>
          </p:cNvPr>
          <p:cNvSpPr/>
          <p:nvPr/>
        </p:nvSpPr>
        <p:spPr>
          <a:xfrm>
            <a:off x="404861" y="2430890"/>
            <a:ext cx="5087811" cy="2858035"/>
          </a:xfrm>
          <a:custGeom>
            <a:avLst/>
            <a:gdLst/>
            <a:ahLst/>
            <a:cxnLst>
              <a:cxn ang="3cd4">
                <a:pos x="hc" y="t"/>
              </a:cxn>
              <a:cxn ang="cd2">
                <a:pos x="l" y="vc"/>
              </a:cxn>
              <a:cxn ang="cd4">
                <a:pos x="hc" y="b"/>
              </a:cxn>
              <a:cxn ang="0">
                <a:pos x="r" y="vc"/>
              </a:cxn>
            </a:cxnLst>
            <a:rect l="l" t="t" r="r" b="b"/>
            <a:pathLst>
              <a:path w="10885" h="6115">
                <a:moveTo>
                  <a:pt x="10550" y="0"/>
                </a:moveTo>
                <a:lnTo>
                  <a:pt x="2946" y="0"/>
                </a:lnTo>
                <a:lnTo>
                  <a:pt x="2946" y="2"/>
                </a:lnTo>
                <a:cubicBezTo>
                  <a:pt x="1309" y="61"/>
                  <a:pt x="0" y="1406"/>
                  <a:pt x="0" y="3058"/>
                </a:cubicBezTo>
                <a:cubicBezTo>
                  <a:pt x="0" y="4746"/>
                  <a:pt x="1368" y="6115"/>
                  <a:pt x="3058" y="6115"/>
                </a:cubicBezTo>
                <a:cubicBezTo>
                  <a:pt x="4746" y="6115"/>
                  <a:pt x="6115" y="4746"/>
                  <a:pt x="6115" y="3058"/>
                </a:cubicBezTo>
                <a:cubicBezTo>
                  <a:pt x="6115" y="2091"/>
                  <a:pt x="5666" y="1229"/>
                  <a:pt x="4966" y="669"/>
                </a:cubicBezTo>
                <a:lnTo>
                  <a:pt x="10550" y="669"/>
                </a:lnTo>
                <a:cubicBezTo>
                  <a:pt x="10735" y="669"/>
                  <a:pt x="10885" y="519"/>
                  <a:pt x="10885" y="335"/>
                </a:cubicBezTo>
                <a:cubicBezTo>
                  <a:pt x="10885" y="150"/>
                  <a:pt x="10735" y="0"/>
                  <a:pt x="10550" y="0"/>
                </a:cubicBezTo>
                <a:close/>
              </a:path>
            </a:pathLst>
          </a:custGeom>
          <a:solidFill>
            <a:srgbClr val="3066F3"/>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4" name="Freeform: Shape 204">
            <a:extLst>
              <a:ext uri="{FF2B5EF4-FFF2-40B4-BE49-F238E27FC236}">
                <a16:creationId xmlns:a16="http://schemas.microsoft.com/office/drawing/2014/main" id="{0F86CAB7-02A8-81F4-B8E4-E718E10A3026}"/>
              </a:ext>
            </a:extLst>
          </p:cNvPr>
          <p:cNvSpPr/>
          <p:nvPr/>
        </p:nvSpPr>
        <p:spPr>
          <a:xfrm>
            <a:off x="613816" y="2846460"/>
            <a:ext cx="2448000" cy="2439662"/>
          </a:xfrm>
          <a:prstGeom prst="ellipse">
            <a:avLst/>
          </a:prstGeom>
          <a:solidFill>
            <a:srgbClr val="000000"/>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5" name="Freeform: Shape 205">
            <a:extLst>
              <a:ext uri="{FF2B5EF4-FFF2-40B4-BE49-F238E27FC236}">
                <a16:creationId xmlns:a16="http://schemas.microsoft.com/office/drawing/2014/main" id="{772844B2-7226-6F32-18B9-B8A95C964FD2}"/>
              </a:ext>
            </a:extLst>
          </p:cNvPr>
          <p:cNvSpPr/>
          <p:nvPr/>
        </p:nvSpPr>
        <p:spPr>
          <a:xfrm>
            <a:off x="1033592" y="3635061"/>
            <a:ext cx="1656000" cy="1654333"/>
          </a:xfrm>
          <a:prstGeom prst="ellipse">
            <a:avLst/>
          </a:prstGeom>
          <a:solidFill>
            <a:srgbClr val="5C9EFF"/>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14" name="TextBox 13">
            <a:extLst>
              <a:ext uri="{FF2B5EF4-FFF2-40B4-BE49-F238E27FC236}">
                <a16:creationId xmlns:a16="http://schemas.microsoft.com/office/drawing/2014/main" id="{43E2B1DE-1778-B793-BD9E-04E5653FFD97}"/>
              </a:ext>
            </a:extLst>
          </p:cNvPr>
          <p:cNvSpPr txBox="1"/>
          <p:nvPr/>
        </p:nvSpPr>
        <p:spPr>
          <a:xfrm>
            <a:off x="3549656" y="2424521"/>
            <a:ext cx="1808202" cy="307777"/>
          </a:xfrm>
          <a:prstGeom prst="rect">
            <a:avLst/>
          </a:prstGeom>
          <a:noFill/>
        </p:spPr>
        <p:txBody>
          <a:bodyPr wrap="square" rtlCol="0" anchor="ctr">
            <a:spAutoFit/>
          </a:bodyPr>
          <a:lstStyle/>
          <a:p>
            <a:pPr algn="r" defTabSz="685846"/>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Visible elements </a:t>
            </a:r>
          </a:p>
        </p:txBody>
      </p:sp>
      <p:sp>
        <p:nvSpPr>
          <p:cNvPr id="17" name="Content Placeholder 1029">
            <a:extLst>
              <a:ext uri="{FF2B5EF4-FFF2-40B4-BE49-F238E27FC236}">
                <a16:creationId xmlns:a16="http://schemas.microsoft.com/office/drawing/2014/main" id="{C5D9BA44-0405-6998-5F3C-29AFD64A4E2D}"/>
              </a:ext>
            </a:extLst>
          </p:cNvPr>
          <p:cNvSpPr>
            <a:spLocks noGrp="1"/>
          </p:cNvSpPr>
          <p:nvPr>
            <p:ph idx="1"/>
          </p:nvPr>
        </p:nvSpPr>
        <p:spPr>
          <a:xfrm>
            <a:off x="3947004" y="2938964"/>
            <a:ext cx="4583180" cy="1552139"/>
          </a:xfrm>
        </p:spPr>
        <p:txBody>
          <a:bodyPr>
            <a:normAutofit/>
          </a:bodyPr>
          <a:lstStyle/>
          <a:p>
            <a:pPr marL="0" indent="0">
              <a:buNone/>
            </a:pPr>
            <a:r>
              <a:rPr lang="en-US" sz="1600" dirty="0">
                <a:latin typeface="Open Sans" panose="020B0606030504020204" pitchFamily="34" charset="0"/>
                <a:ea typeface="Open Sans" panose="020B0606030504020204" pitchFamily="34" charset="0"/>
                <a:cs typeface="Open Sans" panose="020B0606030504020204" pitchFamily="34" charset="0"/>
              </a:rPr>
              <a:t>To </a:t>
            </a:r>
            <a:r>
              <a:rPr lang="en-GB" sz="1600" dirty="0">
                <a:latin typeface="Open Sans" panose="020B0606030504020204" pitchFamily="34" charset="0"/>
                <a:ea typeface="Open Sans" panose="020B0606030504020204" pitchFamily="34" charset="0"/>
                <a:cs typeface="Open Sans" panose="020B0606030504020204" pitchFamily="34" charset="0"/>
              </a:rPr>
              <a:t>first lev</a:t>
            </a:r>
            <a:r>
              <a:rPr lang="en-US" sz="1600" dirty="0" err="1">
                <a:latin typeface="Open Sans" panose="020B0606030504020204" pitchFamily="34" charset="0"/>
                <a:ea typeface="Open Sans" panose="020B0606030504020204" pitchFamily="34" charset="0"/>
                <a:cs typeface="Open Sans" panose="020B0606030504020204" pitchFamily="34" charset="0"/>
              </a:rPr>
              <a:t>el</a:t>
            </a:r>
            <a:r>
              <a:rPr lang="en-GB" sz="1600" dirty="0">
                <a:latin typeface="Open Sans" panose="020B0606030504020204" pitchFamily="34" charset="0"/>
                <a:ea typeface="Open Sans" panose="020B0606030504020204" pitchFamily="34" charset="0"/>
                <a:cs typeface="Open Sans" panose="020B0606030504020204" pitchFamily="34" charset="0"/>
              </a:rPr>
              <a:t> is the outer shell - the visible elements</a:t>
            </a:r>
            <a:r>
              <a:rPr lang="en-US" sz="1600" dirty="0">
                <a:latin typeface="Open Sans" panose="020B0606030504020204" pitchFamily="34" charset="0"/>
                <a:ea typeface="Open Sans" panose="020B0606030504020204" pitchFamily="34" charset="0"/>
                <a:cs typeface="Open Sans" panose="020B0606030504020204" pitchFamily="34" charset="0"/>
              </a:rPr>
              <a:t>.</a:t>
            </a:r>
          </a:p>
          <a:p>
            <a:pPr marL="0" indent="0">
              <a:buNone/>
            </a:pPr>
            <a:endParaRPr lang="en-US" sz="16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sz="1600" dirty="0">
                <a:latin typeface="Open Sans" panose="020B0606030504020204" pitchFamily="34" charset="0"/>
                <a:ea typeface="Open Sans" panose="020B0606030504020204" pitchFamily="34" charset="0"/>
                <a:cs typeface="Open Sans" panose="020B0606030504020204" pitchFamily="34" charset="0"/>
              </a:rPr>
              <a:t>What is easily visible:</a:t>
            </a:r>
          </a:p>
          <a:p>
            <a:pPr marL="0" indent="0">
              <a:buNone/>
            </a:pPr>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8" name="Picture 17">
            <a:extLst>
              <a:ext uri="{FF2B5EF4-FFF2-40B4-BE49-F238E27FC236}">
                <a16:creationId xmlns:a16="http://schemas.microsoft.com/office/drawing/2014/main" id="{C6A17298-AF27-364C-69A9-354A98CD11BA}"/>
              </a:ext>
            </a:extLst>
          </p:cNvPr>
          <p:cNvPicPr>
            <a:picLocks noChangeAspect="1"/>
          </p:cNvPicPr>
          <p:nvPr/>
        </p:nvPicPr>
        <p:blipFill>
          <a:blip r:embed="rId3"/>
          <a:stretch>
            <a:fillRect/>
          </a:stretch>
        </p:blipFill>
        <p:spPr>
          <a:xfrm>
            <a:off x="4011660" y="4251352"/>
            <a:ext cx="432420" cy="432420"/>
          </a:xfrm>
          <a:prstGeom prst="rect">
            <a:avLst/>
          </a:prstGeom>
        </p:spPr>
      </p:pic>
      <p:pic>
        <p:nvPicPr>
          <p:cNvPr id="19" name="Picture 18">
            <a:extLst>
              <a:ext uri="{FF2B5EF4-FFF2-40B4-BE49-F238E27FC236}">
                <a16:creationId xmlns:a16="http://schemas.microsoft.com/office/drawing/2014/main" id="{19E1FD64-7623-7FC5-43D4-284ACC11A2A1}"/>
              </a:ext>
            </a:extLst>
          </p:cNvPr>
          <p:cNvPicPr>
            <a:picLocks noChangeAspect="1"/>
          </p:cNvPicPr>
          <p:nvPr/>
        </p:nvPicPr>
        <p:blipFill>
          <a:blip r:embed="rId4"/>
          <a:stretch>
            <a:fillRect/>
          </a:stretch>
        </p:blipFill>
        <p:spPr>
          <a:xfrm>
            <a:off x="3986332" y="4945547"/>
            <a:ext cx="432000" cy="432000"/>
          </a:xfrm>
          <a:prstGeom prst="rect">
            <a:avLst/>
          </a:prstGeom>
        </p:spPr>
      </p:pic>
      <p:pic>
        <p:nvPicPr>
          <p:cNvPr id="20" name="Picture 19">
            <a:extLst>
              <a:ext uri="{FF2B5EF4-FFF2-40B4-BE49-F238E27FC236}">
                <a16:creationId xmlns:a16="http://schemas.microsoft.com/office/drawing/2014/main" id="{52E3D72A-5317-1746-06B7-BFE2E58EBB3B}"/>
              </a:ext>
            </a:extLst>
          </p:cNvPr>
          <p:cNvPicPr>
            <a:picLocks noChangeAspect="1"/>
          </p:cNvPicPr>
          <p:nvPr/>
        </p:nvPicPr>
        <p:blipFill>
          <a:blip r:embed="rId5"/>
          <a:stretch>
            <a:fillRect/>
          </a:stretch>
        </p:blipFill>
        <p:spPr>
          <a:xfrm>
            <a:off x="6270104" y="4248565"/>
            <a:ext cx="437995" cy="437995"/>
          </a:xfrm>
          <a:prstGeom prst="rect">
            <a:avLst/>
          </a:prstGeom>
        </p:spPr>
      </p:pic>
      <p:pic>
        <p:nvPicPr>
          <p:cNvPr id="23" name="Picture 22">
            <a:extLst>
              <a:ext uri="{FF2B5EF4-FFF2-40B4-BE49-F238E27FC236}">
                <a16:creationId xmlns:a16="http://schemas.microsoft.com/office/drawing/2014/main" id="{E2971E4D-4D1A-8093-8FD4-AAAA916E8102}"/>
              </a:ext>
            </a:extLst>
          </p:cNvPr>
          <p:cNvPicPr>
            <a:picLocks noChangeAspect="1"/>
          </p:cNvPicPr>
          <p:nvPr/>
        </p:nvPicPr>
        <p:blipFill>
          <a:blip r:embed="rId6"/>
          <a:stretch>
            <a:fillRect/>
          </a:stretch>
        </p:blipFill>
        <p:spPr>
          <a:xfrm>
            <a:off x="6276099" y="4945547"/>
            <a:ext cx="432000" cy="432000"/>
          </a:xfrm>
          <a:prstGeom prst="rect">
            <a:avLst/>
          </a:prstGeom>
        </p:spPr>
      </p:pic>
      <p:sp>
        <p:nvSpPr>
          <p:cNvPr id="26" name="TextBox 25">
            <a:extLst>
              <a:ext uri="{FF2B5EF4-FFF2-40B4-BE49-F238E27FC236}">
                <a16:creationId xmlns:a16="http://schemas.microsoft.com/office/drawing/2014/main" id="{36AB91B2-09F9-73BE-9F50-4229853ECDFA}"/>
              </a:ext>
            </a:extLst>
          </p:cNvPr>
          <p:cNvSpPr txBox="1"/>
          <p:nvPr/>
        </p:nvSpPr>
        <p:spPr>
          <a:xfrm>
            <a:off x="4552271" y="4282896"/>
            <a:ext cx="1683306" cy="338554"/>
          </a:xfrm>
          <a:prstGeom prst="rect">
            <a:avLst/>
          </a:prstGeom>
          <a:noFill/>
        </p:spPr>
        <p:txBody>
          <a:bodyPr wrap="square">
            <a:spAutoFit/>
          </a:bodyPr>
          <a:lstStyle/>
          <a:p>
            <a:r>
              <a:rPr lang="en-GB" sz="1600" dirty="0">
                <a:latin typeface="Open Sans" panose="020B0606030504020204" pitchFamily="34" charset="0"/>
                <a:ea typeface="Open Sans" panose="020B0606030504020204" pitchFamily="34" charset="0"/>
                <a:cs typeface="Open Sans" panose="020B0606030504020204" pitchFamily="34" charset="0"/>
              </a:rPr>
              <a:t>dress code</a:t>
            </a:r>
            <a:endParaRPr lang="en-GR" sz="1600" dirty="0"/>
          </a:p>
        </p:txBody>
      </p:sp>
      <p:sp>
        <p:nvSpPr>
          <p:cNvPr id="47" name="TextBox 46">
            <a:extLst>
              <a:ext uri="{FF2B5EF4-FFF2-40B4-BE49-F238E27FC236}">
                <a16:creationId xmlns:a16="http://schemas.microsoft.com/office/drawing/2014/main" id="{8450168D-BB27-8F56-B0D3-6C317F8D7A57}"/>
              </a:ext>
            </a:extLst>
          </p:cNvPr>
          <p:cNvSpPr txBox="1"/>
          <p:nvPr/>
        </p:nvSpPr>
        <p:spPr>
          <a:xfrm>
            <a:off x="4552271" y="4976881"/>
            <a:ext cx="1285958" cy="338554"/>
          </a:xfrm>
          <a:prstGeom prst="rect">
            <a:avLst/>
          </a:prstGeom>
          <a:noFill/>
        </p:spPr>
        <p:txBody>
          <a:bodyPr wrap="square">
            <a:spAutoFit/>
          </a:bodyPr>
          <a:lstStyle/>
          <a:p>
            <a:r>
              <a:rPr lang="en-GB" sz="1600" dirty="0">
                <a:latin typeface="Open Sans" panose="020B0606030504020204" pitchFamily="34" charset="0"/>
                <a:ea typeface="Open Sans" panose="020B0606030504020204" pitchFamily="34" charset="0"/>
                <a:cs typeface="Open Sans" panose="020B0606030504020204" pitchFamily="34" charset="0"/>
              </a:rPr>
              <a:t>logos</a:t>
            </a:r>
            <a:endParaRPr lang="en-GR" sz="1600" dirty="0"/>
          </a:p>
        </p:txBody>
      </p:sp>
      <p:sp>
        <p:nvSpPr>
          <p:cNvPr id="51" name="TextBox 50">
            <a:extLst>
              <a:ext uri="{FF2B5EF4-FFF2-40B4-BE49-F238E27FC236}">
                <a16:creationId xmlns:a16="http://schemas.microsoft.com/office/drawing/2014/main" id="{E62D8A70-4BE0-0A6F-325C-3C2B565C119F}"/>
              </a:ext>
            </a:extLst>
          </p:cNvPr>
          <p:cNvSpPr txBox="1"/>
          <p:nvPr/>
        </p:nvSpPr>
        <p:spPr>
          <a:xfrm>
            <a:off x="6878021" y="4282896"/>
            <a:ext cx="1137424" cy="338554"/>
          </a:xfrm>
          <a:prstGeom prst="rect">
            <a:avLst/>
          </a:prstGeom>
          <a:noFill/>
        </p:spPr>
        <p:txBody>
          <a:bodyPr wrap="square">
            <a:spAutoFit/>
          </a:bodyPr>
          <a:lstStyle/>
          <a:p>
            <a:r>
              <a:rPr lang="en-GB" sz="1600" dirty="0">
                <a:latin typeface="Open Sans" panose="020B0606030504020204" pitchFamily="34" charset="0"/>
                <a:ea typeface="Open Sans" panose="020B0606030504020204" pitchFamily="34" charset="0"/>
                <a:cs typeface="Open Sans" panose="020B0606030504020204" pitchFamily="34" charset="0"/>
              </a:rPr>
              <a:t>offices</a:t>
            </a:r>
            <a:endParaRPr lang="en-GR" sz="1600" dirty="0"/>
          </a:p>
        </p:txBody>
      </p:sp>
      <p:sp>
        <p:nvSpPr>
          <p:cNvPr id="54" name="TextBox 53">
            <a:extLst>
              <a:ext uri="{FF2B5EF4-FFF2-40B4-BE49-F238E27FC236}">
                <a16:creationId xmlns:a16="http://schemas.microsoft.com/office/drawing/2014/main" id="{1A5184A8-9A80-E475-D0D6-32F7B316D4F4}"/>
              </a:ext>
            </a:extLst>
          </p:cNvPr>
          <p:cNvSpPr txBox="1"/>
          <p:nvPr/>
        </p:nvSpPr>
        <p:spPr>
          <a:xfrm>
            <a:off x="6878021" y="4976881"/>
            <a:ext cx="1103970" cy="338554"/>
          </a:xfrm>
          <a:prstGeom prst="rect">
            <a:avLst/>
          </a:prstGeom>
          <a:noFill/>
        </p:spPr>
        <p:txBody>
          <a:bodyPr wrap="square">
            <a:spAutoFit/>
          </a:bodyPr>
          <a:lstStyle/>
          <a:p>
            <a:r>
              <a:rPr lang="en-GB" sz="1600" dirty="0">
                <a:latin typeface="Open Sans" panose="020B0606030504020204" pitchFamily="34" charset="0"/>
                <a:ea typeface="Open Sans" panose="020B0606030504020204" pitchFamily="34" charset="0"/>
                <a:cs typeface="Open Sans" panose="020B0606030504020204" pitchFamily="34" charset="0"/>
              </a:rPr>
              <a:t>language</a:t>
            </a:r>
            <a:endParaRPr lang="en-GR" sz="1600" dirty="0"/>
          </a:p>
        </p:txBody>
      </p:sp>
      <p:sp>
        <p:nvSpPr>
          <p:cNvPr id="55" name="TextBox 54">
            <a:extLst>
              <a:ext uri="{FF2B5EF4-FFF2-40B4-BE49-F238E27FC236}">
                <a16:creationId xmlns:a16="http://schemas.microsoft.com/office/drawing/2014/main" id="{34BE494F-2BD0-0EC8-A6AE-686D9D06F003}"/>
              </a:ext>
            </a:extLst>
          </p:cNvPr>
          <p:cNvSpPr txBox="1"/>
          <p:nvPr/>
        </p:nvSpPr>
        <p:spPr>
          <a:xfrm>
            <a:off x="613815" y="1906007"/>
            <a:ext cx="3972604" cy="307777"/>
          </a:xfrm>
          <a:prstGeom prst="rect">
            <a:avLst/>
          </a:prstGeom>
          <a:noFill/>
        </p:spPr>
        <p:txBody>
          <a:bodyPr wrap="square" rtlCol="0">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Outer layer</a:t>
            </a:r>
            <a:endParaRPr lang="en-GR" sz="1400" i="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76108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FCB21-BBA7-003D-0D1F-D9EDAE0D4B0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EB540CF-B143-6165-D8E3-98614CF417E0}"/>
              </a:ext>
            </a:extLst>
          </p:cNvPr>
          <p:cNvSpPr>
            <a:spLocks noGrp="1" noRot="1" noMove="1" noResize="1" noEditPoints="1" noAdjustHandles="1" noChangeArrowheads="1" noChangeShapeType="1"/>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2" descr="Athens University of Economics and Business">
            <a:extLst>
              <a:ext uri="{FF2B5EF4-FFF2-40B4-BE49-F238E27FC236}">
                <a16:creationId xmlns:a16="http://schemas.microsoft.com/office/drawing/2014/main" id="{3D8A484A-17A5-4A25-5625-AAD064F0CCF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381300F-B2B1-0BF5-01BA-491F14E6C568}"/>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C5CB3888-22EB-F6A6-B949-38288B992602}"/>
              </a:ext>
            </a:extLst>
          </p:cNvPr>
          <p:cNvSpPr txBox="1">
            <a:spLocks noGrp="1" noRot="1" noMove="1" noResize="1" noEditPoints="1" noAdjustHandles="1" noChangeArrowheads="1" noChangeShapeType="1"/>
          </p:cNvSpPr>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sz="3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0847F158-2D96-5FB1-E91C-FFBEFD4C8F49}"/>
              </a:ext>
            </a:extLst>
          </p:cNvPr>
          <p:cNvSpPr txBox="1"/>
          <p:nvPr/>
        </p:nvSpPr>
        <p:spPr>
          <a:xfrm>
            <a:off x="613815" y="956252"/>
            <a:ext cx="4805678" cy="954107"/>
          </a:xfrm>
          <a:prstGeom prst="rect">
            <a:avLst/>
          </a:prstGeom>
          <a:noFill/>
        </p:spPr>
        <p:txBody>
          <a:bodyPr wrap="square">
            <a:spAutoFit/>
          </a:bodyPr>
          <a:lstStyle/>
          <a:p>
            <a:r>
              <a:rPr lang="en-GB" sz="2800" dirty="0">
                <a:solidFill>
                  <a:srgbClr val="011021"/>
                </a:solidFill>
                <a:latin typeface="Open Sans" panose="020B0606030504020204" pitchFamily="34" charset="0"/>
                <a:ea typeface="Open Sans" panose="020B0606030504020204" pitchFamily="34" charset="0"/>
                <a:cs typeface="Open Sans" panose="020B0606030504020204" pitchFamily="34" charset="0"/>
              </a:rPr>
              <a:t>Let’s look at culture as an onion</a:t>
            </a:r>
          </a:p>
        </p:txBody>
      </p:sp>
      <p:sp>
        <p:nvSpPr>
          <p:cNvPr id="2" name="Freeform: Shape 203">
            <a:extLst>
              <a:ext uri="{FF2B5EF4-FFF2-40B4-BE49-F238E27FC236}">
                <a16:creationId xmlns:a16="http://schemas.microsoft.com/office/drawing/2014/main" id="{BE8F822E-CE3F-2049-EE4B-4F2FED8C80FC}"/>
              </a:ext>
            </a:extLst>
          </p:cNvPr>
          <p:cNvSpPr/>
          <p:nvPr/>
        </p:nvSpPr>
        <p:spPr>
          <a:xfrm>
            <a:off x="404861" y="2430890"/>
            <a:ext cx="2858400" cy="2858035"/>
          </a:xfrm>
          <a:prstGeom prst="ellipse">
            <a:avLst/>
          </a:prstGeom>
          <a:solidFill>
            <a:srgbClr val="3066F3"/>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17" name="Content Placeholder 1029">
            <a:extLst>
              <a:ext uri="{FF2B5EF4-FFF2-40B4-BE49-F238E27FC236}">
                <a16:creationId xmlns:a16="http://schemas.microsoft.com/office/drawing/2014/main" id="{EAA106B1-5EDB-7F89-67C4-A7494762AF1F}"/>
              </a:ext>
            </a:extLst>
          </p:cNvPr>
          <p:cNvSpPr>
            <a:spLocks noGrp="1"/>
          </p:cNvSpPr>
          <p:nvPr>
            <p:ph idx="1"/>
          </p:nvPr>
        </p:nvSpPr>
        <p:spPr>
          <a:xfrm>
            <a:off x="3359685" y="2525304"/>
            <a:ext cx="5170499" cy="1133208"/>
          </a:xfrm>
        </p:spPr>
        <p:txBody>
          <a:bodyPr>
            <a:normAutofit/>
          </a:bodyPr>
          <a:lstStyle/>
          <a:p>
            <a:pPr marL="0" indent="0">
              <a:buNone/>
            </a:pPr>
            <a:r>
              <a:rPr lang="en-GB" sz="1600" dirty="0">
                <a:latin typeface="Open Sans" panose="020B0606030504020204" pitchFamily="34" charset="0"/>
                <a:ea typeface="Open Sans" panose="020B0606030504020204" pitchFamily="34" charset="0"/>
                <a:cs typeface="Open Sans" panose="020B0606030504020204" pitchFamily="34" charset="0"/>
              </a:rPr>
              <a:t>The second level includes more abstract elements, such as rules, social norms, and shared beliefs about what is considered right and wrong.</a:t>
            </a:r>
          </a:p>
          <a:p>
            <a:pPr marL="0" indent="0">
              <a:buNone/>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Freeform: Shape 204">
            <a:extLst>
              <a:ext uri="{FF2B5EF4-FFF2-40B4-BE49-F238E27FC236}">
                <a16:creationId xmlns:a16="http://schemas.microsoft.com/office/drawing/2014/main" id="{BDB24E7A-62D3-10D4-3F63-59B5A232A849}"/>
              </a:ext>
            </a:extLst>
          </p:cNvPr>
          <p:cNvSpPr/>
          <p:nvPr/>
        </p:nvSpPr>
        <p:spPr>
          <a:xfrm>
            <a:off x="613815" y="2855632"/>
            <a:ext cx="4878857" cy="2439662"/>
          </a:xfrm>
          <a:custGeom>
            <a:avLst/>
            <a:gdLst/>
            <a:ahLst/>
            <a:cxnLst>
              <a:cxn ang="3cd4">
                <a:pos x="hc" y="t"/>
              </a:cxn>
              <a:cxn ang="cd2">
                <a:pos x="l" y="vc"/>
              </a:cxn>
              <a:cxn ang="cd4">
                <a:pos x="hc" y="b"/>
              </a:cxn>
              <a:cxn ang="0">
                <a:pos x="r" y="vc"/>
              </a:cxn>
            </a:cxnLst>
            <a:rect l="l" t="t" r="r" b="b"/>
            <a:pathLst>
              <a:path w="10438" h="5220">
                <a:moveTo>
                  <a:pt x="10103" y="1797"/>
                </a:moveTo>
                <a:lnTo>
                  <a:pt x="5091" y="1797"/>
                </a:lnTo>
                <a:cubicBezTo>
                  <a:pt x="4749" y="754"/>
                  <a:pt x="3768" y="0"/>
                  <a:pt x="2611" y="0"/>
                </a:cubicBezTo>
                <a:cubicBezTo>
                  <a:pt x="1169" y="0"/>
                  <a:pt x="0" y="1168"/>
                  <a:pt x="0" y="2610"/>
                </a:cubicBezTo>
                <a:cubicBezTo>
                  <a:pt x="0" y="4051"/>
                  <a:pt x="1169" y="5220"/>
                  <a:pt x="2611" y="5220"/>
                </a:cubicBezTo>
                <a:cubicBezTo>
                  <a:pt x="4052" y="5220"/>
                  <a:pt x="5220" y="4051"/>
                  <a:pt x="5220" y="2610"/>
                </a:cubicBezTo>
                <a:cubicBezTo>
                  <a:pt x="5220" y="2562"/>
                  <a:pt x="5219" y="2513"/>
                  <a:pt x="5216" y="2465"/>
                </a:cubicBezTo>
                <a:lnTo>
                  <a:pt x="10103" y="2465"/>
                </a:lnTo>
                <a:cubicBezTo>
                  <a:pt x="10288" y="2465"/>
                  <a:pt x="10438" y="2316"/>
                  <a:pt x="10438" y="2131"/>
                </a:cubicBezTo>
                <a:cubicBezTo>
                  <a:pt x="10438" y="1946"/>
                  <a:pt x="10288" y="1797"/>
                  <a:pt x="10103" y="1797"/>
                </a:cubicBezTo>
                <a:close/>
              </a:path>
            </a:pathLst>
          </a:custGeom>
          <a:solidFill>
            <a:srgbClr val="000000"/>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4" name="Freeform: Shape 204">
            <a:extLst>
              <a:ext uri="{FF2B5EF4-FFF2-40B4-BE49-F238E27FC236}">
                <a16:creationId xmlns:a16="http://schemas.microsoft.com/office/drawing/2014/main" id="{36EB5055-BEEF-34D3-E2C6-B12A8C2301FB}"/>
              </a:ext>
            </a:extLst>
          </p:cNvPr>
          <p:cNvSpPr/>
          <p:nvPr/>
        </p:nvSpPr>
        <p:spPr>
          <a:xfrm>
            <a:off x="613816" y="2846460"/>
            <a:ext cx="2448000" cy="2439662"/>
          </a:xfrm>
          <a:prstGeom prst="ellipse">
            <a:avLst/>
          </a:prstGeom>
          <a:solidFill>
            <a:srgbClr val="000000"/>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14" name="TextBox 13">
            <a:extLst>
              <a:ext uri="{FF2B5EF4-FFF2-40B4-BE49-F238E27FC236}">
                <a16:creationId xmlns:a16="http://schemas.microsoft.com/office/drawing/2014/main" id="{F6017C89-A1B7-C661-78CE-EF9DC669A4A4}"/>
              </a:ext>
            </a:extLst>
          </p:cNvPr>
          <p:cNvSpPr txBox="1"/>
          <p:nvPr/>
        </p:nvSpPr>
        <p:spPr>
          <a:xfrm>
            <a:off x="2185636" y="3706018"/>
            <a:ext cx="3270609" cy="307777"/>
          </a:xfrm>
          <a:prstGeom prst="rect">
            <a:avLst/>
          </a:prstGeom>
          <a:noFill/>
        </p:spPr>
        <p:txBody>
          <a:bodyPr wrap="square" rtlCol="0" anchor="ctr">
            <a:spAutoFit/>
          </a:bodyPr>
          <a:lstStyle/>
          <a:p>
            <a:pPr algn="r" defTabSz="685846"/>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Beliefs, Rules and Attitudes</a:t>
            </a:r>
          </a:p>
        </p:txBody>
      </p:sp>
      <p:sp>
        <p:nvSpPr>
          <p:cNvPr id="16" name="TextBox 15">
            <a:extLst>
              <a:ext uri="{FF2B5EF4-FFF2-40B4-BE49-F238E27FC236}">
                <a16:creationId xmlns:a16="http://schemas.microsoft.com/office/drawing/2014/main" id="{DA8134D9-A53F-C2D5-5EE0-D8B5C689968E}"/>
              </a:ext>
            </a:extLst>
          </p:cNvPr>
          <p:cNvSpPr txBox="1"/>
          <p:nvPr/>
        </p:nvSpPr>
        <p:spPr>
          <a:xfrm>
            <a:off x="3471204" y="4111093"/>
            <a:ext cx="5170499" cy="1354217"/>
          </a:xfrm>
          <a:prstGeom prst="rect">
            <a:avLst/>
          </a:prstGeom>
          <a:noFill/>
        </p:spPr>
        <p:txBody>
          <a:bodyPr wrap="square">
            <a:spAutoFit/>
          </a:bodyPr>
          <a:lstStyle/>
          <a:p>
            <a:pPr marL="0" indent="0">
              <a:buNone/>
            </a:pPr>
            <a:r>
              <a:rPr lang="en-GB" sz="1600" b="1" dirty="0">
                <a:latin typeface="Open Sans" panose="020B0606030504020204" pitchFamily="34" charset="0"/>
                <a:ea typeface="Open Sans" panose="020B0606030504020204" pitchFamily="34" charset="0"/>
                <a:cs typeface="Open Sans" panose="020B0606030504020204" pitchFamily="34" charset="0"/>
              </a:rPr>
              <a:t>Example </a:t>
            </a:r>
          </a:p>
          <a:p>
            <a:pPr marL="0" indent="0">
              <a:buNone/>
            </a:pPr>
            <a:endParaRPr lang="en-GB" sz="500" b="1"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sz="1400" b="1" dirty="0">
                <a:latin typeface="Open Sans" panose="020B0606030504020204" pitchFamily="34" charset="0"/>
                <a:ea typeface="Open Sans" panose="020B0606030504020204" pitchFamily="34" charset="0"/>
                <a:cs typeface="Open Sans" panose="020B0606030504020204" pitchFamily="34" charset="0"/>
              </a:rPr>
              <a:t>Belief:</a:t>
            </a:r>
            <a:r>
              <a:rPr lang="en-GB" sz="1400" dirty="0">
                <a:latin typeface="Open Sans" panose="020B0606030504020204" pitchFamily="34" charset="0"/>
                <a:ea typeface="Open Sans" panose="020B0606030504020204" pitchFamily="34" charset="0"/>
                <a:cs typeface="Open Sans" panose="020B0606030504020204" pitchFamily="34" charset="0"/>
              </a:rPr>
              <a:t> Customers at our bank must always be served quickly and effectively.</a:t>
            </a:r>
          </a:p>
          <a:p>
            <a:pPr marL="0" indent="0">
              <a:buNone/>
            </a:pPr>
            <a:endParaRPr lang="en-GB" sz="5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sz="1400" b="1" dirty="0">
                <a:latin typeface="Open Sans" panose="020B0606030504020204" pitchFamily="34" charset="0"/>
                <a:ea typeface="Open Sans" panose="020B0606030504020204" pitchFamily="34" charset="0"/>
                <a:cs typeface="Open Sans" panose="020B0606030504020204" pitchFamily="34" charset="0"/>
              </a:rPr>
              <a:t>Social norm: </a:t>
            </a:r>
            <a:r>
              <a:rPr lang="en-GB" sz="1400" dirty="0">
                <a:latin typeface="Open Sans" panose="020B0606030504020204" pitchFamily="34" charset="0"/>
                <a:ea typeface="Open Sans" panose="020B0606030504020204" pitchFamily="34" charset="0"/>
                <a:cs typeface="Open Sans" panose="020B0606030504020204" pitchFamily="34" charset="0"/>
              </a:rPr>
              <a:t>Employees respond to customer email emails within 24 hours.</a:t>
            </a:r>
          </a:p>
        </p:txBody>
      </p:sp>
      <p:sp>
        <p:nvSpPr>
          <p:cNvPr id="21" name="TextBox 20">
            <a:extLst>
              <a:ext uri="{FF2B5EF4-FFF2-40B4-BE49-F238E27FC236}">
                <a16:creationId xmlns:a16="http://schemas.microsoft.com/office/drawing/2014/main" id="{ECE405BB-48EE-04D0-BBB0-B10CFF3EA148}"/>
              </a:ext>
            </a:extLst>
          </p:cNvPr>
          <p:cNvSpPr txBox="1"/>
          <p:nvPr/>
        </p:nvSpPr>
        <p:spPr>
          <a:xfrm>
            <a:off x="613815" y="1906007"/>
            <a:ext cx="3972604" cy="307777"/>
          </a:xfrm>
          <a:prstGeom prst="rect">
            <a:avLst/>
          </a:prstGeom>
          <a:noFill/>
        </p:spPr>
        <p:txBody>
          <a:bodyPr wrap="square" rtlCol="0">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Middle level</a:t>
            </a:r>
            <a:endParaRPr lang="en-GR" sz="14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22" name="Freeform: Shape 205">
            <a:extLst>
              <a:ext uri="{FF2B5EF4-FFF2-40B4-BE49-F238E27FC236}">
                <a16:creationId xmlns:a16="http://schemas.microsoft.com/office/drawing/2014/main" id="{EDCD5017-6544-75AF-7B03-F39AD3C0B351}"/>
              </a:ext>
            </a:extLst>
          </p:cNvPr>
          <p:cNvSpPr/>
          <p:nvPr/>
        </p:nvSpPr>
        <p:spPr>
          <a:xfrm>
            <a:off x="1033592" y="3635061"/>
            <a:ext cx="1656000" cy="1654333"/>
          </a:xfrm>
          <a:prstGeom prst="ellipse">
            <a:avLst/>
          </a:prstGeom>
          <a:solidFill>
            <a:srgbClr val="5C9EFF"/>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Tree>
    <p:extLst>
      <p:ext uri="{BB962C8B-B14F-4D97-AF65-F5344CB8AC3E}">
        <p14:creationId xmlns:p14="http://schemas.microsoft.com/office/powerpoint/2010/main" val="1264105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9B47F-C255-7A5D-3003-A13CF8042F2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958B892-4461-FA26-4AA0-5B11851B42AD}"/>
              </a:ext>
            </a:extLst>
          </p:cNvPr>
          <p:cNvSpPr>
            <a:spLocks noGrp="1" noRot="1" noMove="1" noResize="1" noEditPoints="1" noAdjustHandles="1" noChangeArrowheads="1" noChangeShapeType="1"/>
          </p:cNvSpPr>
          <p:nvPr/>
        </p:nvSpPr>
        <p:spPr>
          <a:xfrm>
            <a:off x="-1" y="6318000"/>
            <a:ext cx="9144001" cy="540000"/>
          </a:xfrm>
          <a:prstGeom prst="rect">
            <a:avLst/>
          </a:prstGeom>
          <a:solidFill>
            <a:srgbClr val="011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2" descr="Athens University of Economics and Business">
            <a:extLst>
              <a:ext uri="{FF2B5EF4-FFF2-40B4-BE49-F238E27FC236}">
                <a16:creationId xmlns:a16="http://schemas.microsoft.com/office/drawing/2014/main" id="{A1E29378-5B49-824C-AF0D-CC5A452D427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237455" y="6386969"/>
            <a:ext cx="1892240" cy="41771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5084B44-D9EE-7BB1-DE10-79BF1C1E0437}"/>
              </a:ext>
            </a:extLst>
          </p:cNvPr>
          <p:cNvSpPr txBox="1">
            <a:spLocks noGrp="1" noRot="1" noMove="1" noResize="1" noEditPoints="1" noAdjustHandles="1" noChangeArrowheads="1" noChangeShapeType="1"/>
          </p:cNvSpPr>
          <p:nvPr/>
        </p:nvSpPr>
        <p:spPr>
          <a:xfrm>
            <a:off x="122530" y="6391910"/>
            <a:ext cx="4652962" cy="369332"/>
          </a:xfrm>
          <a:prstGeom prst="rect">
            <a:avLst/>
          </a:prstGeom>
          <a:noFill/>
        </p:spPr>
        <p:txBody>
          <a:bodyPr wrap="square">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168BD6A3-FE6E-FE01-224E-77F61014DC51}"/>
              </a:ext>
            </a:extLst>
          </p:cNvPr>
          <p:cNvSpPr txBox="1">
            <a:spLocks noGrp="1" noRot="1" noMove="1" noResize="1" noEditPoints="1" noAdjustHandles="1" noChangeArrowheads="1" noChangeShapeType="1"/>
          </p:cNvSpPr>
          <p:nvPr/>
        </p:nvSpPr>
        <p:spPr>
          <a:xfrm>
            <a:off x="1028699" y="294538"/>
            <a:ext cx="3543301" cy="103366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sz="3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1420D43D-7062-115C-4EC9-5C805A28F743}"/>
              </a:ext>
            </a:extLst>
          </p:cNvPr>
          <p:cNvSpPr txBox="1"/>
          <p:nvPr/>
        </p:nvSpPr>
        <p:spPr>
          <a:xfrm>
            <a:off x="613815" y="956252"/>
            <a:ext cx="4805678" cy="954107"/>
          </a:xfrm>
          <a:prstGeom prst="rect">
            <a:avLst/>
          </a:prstGeom>
          <a:noFill/>
        </p:spPr>
        <p:txBody>
          <a:bodyPr wrap="square">
            <a:spAutoFit/>
          </a:bodyPr>
          <a:lstStyle/>
          <a:p>
            <a:r>
              <a:rPr lang="en-GB" sz="2800" dirty="0">
                <a:solidFill>
                  <a:srgbClr val="011021"/>
                </a:solidFill>
                <a:latin typeface="Open Sans" panose="020B0606030504020204" pitchFamily="34" charset="0"/>
                <a:ea typeface="Open Sans" panose="020B0606030504020204" pitchFamily="34" charset="0"/>
                <a:cs typeface="Open Sans" panose="020B0606030504020204" pitchFamily="34" charset="0"/>
              </a:rPr>
              <a:t>Let’s look at culture as an onion</a:t>
            </a:r>
          </a:p>
        </p:txBody>
      </p:sp>
      <p:sp>
        <p:nvSpPr>
          <p:cNvPr id="2" name="Freeform: Shape 203">
            <a:extLst>
              <a:ext uri="{FF2B5EF4-FFF2-40B4-BE49-F238E27FC236}">
                <a16:creationId xmlns:a16="http://schemas.microsoft.com/office/drawing/2014/main" id="{7EB48252-A5CC-8AE7-4C1F-134215CD74FB}"/>
              </a:ext>
            </a:extLst>
          </p:cNvPr>
          <p:cNvSpPr/>
          <p:nvPr/>
        </p:nvSpPr>
        <p:spPr>
          <a:xfrm>
            <a:off x="404861" y="2430890"/>
            <a:ext cx="2858400" cy="2858035"/>
          </a:xfrm>
          <a:prstGeom prst="ellipse">
            <a:avLst/>
          </a:prstGeom>
          <a:solidFill>
            <a:srgbClr val="3066F3"/>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17" name="Content Placeholder 1029">
            <a:extLst>
              <a:ext uri="{FF2B5EF4-FFF2-40B4-BE49-F238E27FC236}">
                <a16:creationId xmlns:a16="http://schemas.microsoft.com/office/drawing/2014/main" id="{230F947A-C387-B84C-D3BA-8F54824E0D8F}"/>
              </a:ext>
            </a:extLst>
          </p:cNvPr>
          <p:cNvSpPr>
            <a:spLocks noGrp="1"/>
          </p:cNvSpPr>
          <p:nvPr>
            <p:ph idx="1"/>
          </p:nvPr>
        </p:nvSpPr>
        <p:spPr>
          <a:xfrm>
            <a:off x="3359685" y="2815433"/>
            <a:ext cx="5170499" cy="1133208"/>
          </a:xfrm>
        </p:spPr>
        <p:txBody>
          <a:bodyPr>
            <a:noAutofit/>
          </a:bodyPr>
          <a:lstStyle/>
          <a:p>
            <a:pPr marL="0" indent="0" algn="just">
              <a:buNone/>
            </a:pPr>
            <a:r>
              <a:rPr lang="en-GB" sz="1400" dirty="0">
                <a:latin typeface="Open Sans" panose="020B0606030504020204" pitchFamily="34" charset="0"/>
                <a:ea typeface="Open Sans" panose="020B0606030504020204" pitchFamily="34" charset="0"/>
                <a:cs typeface="Open Sans" panose="020B0606030504020204" pitchFamily="34" charset="0"/>
              </a:rPr>
              <a:t>The third level concerns the </a:t>
            </a:r>
            <a:r>
              <a:rPr lang="en-GB" sz="1400" b="1" dirty="0">
                <a:latin typeface="Open Sans" panose="020B0606030504020204" pitchFamily="34" charset="0"/>
                <a:ea typeface="Open Sans" panose="020B0606030504020204" pitchFamily="34" charset="0"/>
                <a:cs typeface="Open Sans" panose="020B0606030504020204" pitchFamily="34" charset="0"/>
              </a:rPr>
              <a:t>core assumptions/perceptions, i.e., </a:t>
            </a:r>
            <a:r>
              <a:rPr lang="en-GB" sz="1400" dirty="0">
                <a:latin typeface="Open Sans" panose="020B0606030504020204" pitchFamily="34" charset="0"/>
                <a:ea typeface="Open Sans" panose="020B0606030504020204" pitchFamily="34" charset="0"/>
                <a:cs typeface="Open Sans" panose="020B0606030504020204" pitchFamily="34" charset="0"/>
              </a:rPr>
              <a:t>deeply embedded assumptions at the center of an organization’s values that shape the basic </a:t>
            </a:r>
            <a:r>
              <a:rPr lang="en-GB" sz="1400" dirty="0" err="1">
                <a:latin typeface="Open Sans" panose="020B0606030504020204" pitchFamily="34" charset="0"/>
                <a:ea typeface="Open Sans" panose="020B0606030504020204" pitchFamily="34" charset="0"/>
                <a:cs typeface="Open Sans" panose="020B0606030504020204" pitchFamily="34" charset="0"/>
              </a:rPr>
              <a:t>organizational</a:t>
            </a:r>
            <a:r>
              <a:rPr lang="en-GB" sz="1400" dirty="0">
                <a:latin typeface="Open Sans" panose="020B0606030504020204" pitchFamily="34" charset="0"/>
                <a:ea typeface="Open Sans" panose="020B0606030504020204" pitchFamily="34" charset="0"/>
                <a:cs typeface="Open Sans" panose="020B0606030504020204" pitchFamily="34" charset="0"/>
              </a:rPr>
              <a:t> culture. </a:t>
            </a:r>
          </a:p>
          <a:p>
            <a:pPr marL="0" indent="0" algn="just">
              <a:buNone/>
            </a:pP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r>
              <a:rPr lang="en-GB" sz="1400" dirty="0">
                <a:latin typeface="Open Sans" panose="020B0606030504020204" pitchFamily="34" charset="0"/>
                <a:ea typeface="Open Sans" panose="020B0606030504020204" pitchFamily="34" charset="0"/>
                <a:cs typeface="Open Sans" panose="020B0606030504020204" pitchFamily="34" charset="0"/>
              </a:rPr>
              <a:t>These are often unconscious perceptions that are taken (almost) for granted. </a:t>
            </a:r>
          </a:p>
          <a:p>
            <a:pPr marL="0" indent="0" algn="just">
              <a:buNone/>
            </a:pP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534376E7-9AAA-AA05-0A54-326FBCC3F001}"/>
              </a:ext>
            </a:extLst>
          </p:cNvPr>
          <p:cNvSpPr txBox="1"/>
          <p:nvPr/>
        </p:nvSpPr>
        <p:spPr>
          <a:xfrm>
            <a:off x="613815" y="1906007"/>
            <a:ext cx="3972604" cy="307777"/>
          </a:xfrm>
          <a:prstGeom prst="rect">
            <a:avLst/>
          </a:prstGeom>
          <a:noFill/>
        </p:spPr>
        <p:txBody>
          <a:bodyPr wrap="square" rtlCol="0">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The heart of the onion</a:t>
            </a:r>
            <a:endParaRPr lang="en-GR" sz="14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Freeform: Shape 204">
            <a:extLst>
              <a:ext uri="{FF2B5EF4-FFF2-40B4-BE49-F238E27FC236}">
                <a16:creationId xmlns:a16="http://schemas.microsoft.com/office/drawing/2014/main" id="{58AFC9D0-CC98-2E36-A055-AA059681E5AC}"/>
              </a:ext>
            </a:extLst>
          </p:cNvPr>
          <p:cNvSpPr/>
          <p:nvPr/>
        </p:nvSpPr>
        <p:spPr>
          <a:xfrm>
            <a:off x="613816" y="2846460"/>
            <a:ext cx="2448000" cy="2439662"/>
          </a:xfrm>
          <a:prstGeom prst="ellipse">
            <a:avLst/>
          </a:prstGeom>
          <a:solidFill>
            <a:srgbClr val="000000"/>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15" name="Freeform: Shape 205">
            <a:extLst>
              <a:ext uri="{FF2B5EF4-FFF2-40B4-BE49-F238E27FC236}">
                <a16:creationId xmlns:a16="http://schemas.microsoft.com/office/drawing/2014/main" id="{F0E0EA12-B9CA-97DB-C02E-B147481DA3C9}"/>
              </a:ext>
            </a:extLst>
          </p:cNvPr>
          <p:cNvSpPr/>
          <p:nvPr/>
        </p:nvSpPr>
        <p:spPr>
          <a:xfrm>
            <a:off x="1026853" y="3632412"/>
            <a:ext cx="4459546" cy="1654333"/>
          </a:xfrm>
          <a:custGeom>
            <a:avLst/>
            <a:gdLst/>
            <a:ahLst/>
            <a:cxnLst>
              <a:cxn ang="3cd4">
                <a:pos x="hc" y="t"/>
              </a:cxn>
              <a:cxn ang="cd2">
                <a:pos x="l" y="vc"/>
              </a:cxn>
              <a:cxn ang="cd4">
                <a:pos x="hc" y="b"/>
              </a:cxn>
              <a:cxn ang="0">
                <a:pos x="r" y="vc"/>
              </a:cxn>
            </a:cxnLst>
            <a:rect l="l" t="t" r="r" b="b"/>
            <a:pathLst>
              <a:path w="9541" h="3540">
                <a:moveTo>
                  <a:pt x="9206" y="2871"/>
                </a:moveTo>
                <a:lnTo>
                  <a:pt x="3156" y="2871"/>
                </a:lnTo>
                <a:cubicBezTo>
                  <a:pt x="3396" y="2569"/>
                  <a:pt x="3540" y="2186"/>
                  <a:pt x="3540" y="1770"/>
                </a:cubicBezTo>
                <a:cubicBezTo>
                  <a:pt x="3540" y="792"/>
                  <a:pt x="2747" y="0"/>
                  <a:pt x="1770" y="0"/>
                </a:cubicBezTo>
                <a:cubicBezTo>
                  <a:pt x="792" y="0"/>
                  <a:pt x="0" y="792"/>
                  <a:pt x="0" y="1770"/>
                </a:cubicBezTo>
                <a:cubicBezTo>
                  <a:pt x="0" y="2747"/>
                  <a:pt x="792" y="3540"/>
                  <a:pt x="1770" y="3540"/>
                </a:cubicBezTo>
                <a:cubicBezTo>
                  <a:pt x="1783" y="3540"/>
                  <a:pt x="1798" y="3539"/>
                  <a:pt x="1811" y="3539"/>
                </a:cubicBezTo>
                <a:cubicBezTo>
                  <a:pt x="1816" y="3539"/>
                  <a:pt x="1821" y="3540"/>
                  <a:pt x="1826" y="3540"/>
                </a:cubicBezTo>
                <a:lnTo>
                  <a:pt x="9206" y="3540"/>
                </a:lnTo>
                <a:cubicBezTo>
                  <a:pt x="9391" y="3540"/>
                  <a:pt x="9541" y="3390"/>
                  <a:pt x="9541" y="3205"/>
                </a:cubicBezTo>
                <a:cubicBezTo>
                  <a:pt x="9541" y="3020"/>
                  <a:pt x="9391" y="2871"/>
                  <a:pt x="9206" y="2871"/>
                </a:cubicBezTo>
                <a:close/>
              </a:path>
            </a:pathLst>
          </a:custGeom>
          <a:solidFill>
            <a:srgbClr val="5D9EFF"/>
          </a:solidFill>
          <a:ln cap="flat">
            <a:noFill/>
            <a:prstDash val="solid"/>
          </a:ln>
        </p:spPr>
        <p:txBody>
          <a:bodyPr vert="horz" wrap="none" lIns="33759" tIns="16879" rIns="33759" bIns="16879" anchor="ctr" anchorCtr="1" compatLnSpc="0"/>
          <a:lstStyle/>
          <a:p>
            <a:pPr defTabSz="685846" hangingPunct="0"/>
            <a:endParaRPr lang="en-US" sz="675">
              <a:solidFill>
                <a:srgbClr val="747994"/>
              </a:solidFill>
              <a:latin typeface="Arial" pitchFamily="18"/>
              <a:ea typeface="Microsoft YaHei" pitchFamily="2"/>
              <a:cs typeface="Lucida Sans" pitchFamily="2"/>
            </a:endParaRPr>
          </a:p>
        </p:txBody>
      </p:sp>
      <p:sp>
        <p:nvSpPr>
          <p:cNvPr id="14" name="TextBox 13">
            <a:extLst>
              <a:ext uri="{FF2B5EF4-FFF2-40B4-BE49-F238E27FC236}">
                <a16:creationId xmlns:a16="http://schemas.microsoft.com/office/drawing/2014/main" id="{D93325B1-7DC2-1A2D-8C8B-6B71D5714E21}"/>
              </a:ext>
            </a:extLst>
          </p:cNvPr>
          <p:cNvSpPr txBox="1"/>
          <p:nvPr/>
        </p:nvSpPr>
        <p:spPr>
          <a:xfrm>
            <a:off x="2037344" y="4978656"/>
            <a:ext cx="3270609" cy="307777"/>
          </a:xfrm>
          <a:prstGeom prst="rect">
            <a:avLst/>
          </a:prstGeom>
          <a:noFill/>
        </p:spPr>
        <p:txBody>
          <a:bodyPr wrap="square" rtlCol="0" anchor="ctr">
            <a:spAutoFit/>
          </a:bodyPr>
          <a:lstStyle/>
          <a:p>
            <a:pPr algn="r" defTabSz="685846"/>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Core assumptions/perceptions</a:t>
            </a:r>
          </a:p>
        </p:txBody>
      </p:sp>
    </p:spTree>
    <p:extLst>
      <p:ext uri="{BB962C8B-B14F-4D97-AF65-F5344CB8AC3E}">
        <p14:creationId xmlns:p14="http://schemas.microsoft.com/office/powerpoint/2010/main" val="105395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C6062-F5A4-7E07-71A5-4B88591E08AE}"/>
            </a:ext>
          </a:extLst>
        </p:cNvPr>
        <p:cNvGrpSpPr/>
        <p:nvPr/>
      </p:nvGrpSpPr>
      <p:grpSpPr>
        <a:xfrm>
          <a:off x="0" y="0"/>
          <a:ext cx="0" cy="0"/>
          <a:chOff x="0" y="0"/>
          <a:chExt cx="0" cy="0"/>
        </a:xfrm>
      </p:grpSpPr>
      <p:pic>
        <p:nvPicPr>
          <p:cNvPr id="5" name="Content Placeholder 4" descr="A blue background with dots and lines  AI-generated content may be incorrect.">
            <a:extLst>
              <a:ext uri="{FF2B5EF4-FFF2-40B4-BE49-F238E27FC236}">
                <a16:creationId xmlns:a16="http://schemas.microsoft.com/office/drawing/2014/main" id="{F9D852B8-AC6C-108B-7469-BFDAAA474793}"/>
              </a:ext>
            </a:extLst>
          </p:cNvPr>
          <p:cNvPicPr>
            <a:picLocks noGrp="1" noRot="1" noChangeAspect="1" noMove="1" noResize="1" noEditPoints="1" noAdjustHandles="1" noChangeArrowheads="1" noChangeShapeType="1" noCrop="1"/>
          </p:cNvPicPr>
          <p:nvPr>
            <p:ph idx="1"/>
          </p:nvPr>
        </p:nvPicPr>
        <p:blipFill>
          <a:blip r:embed="rId2"/>
          <a:srcRect l="26320"/>
          <a:stretch>
            <a:fillRect/>
          </a:stretch>
        </p:blipFill>
        <p:spPr>
          <a:xfrm>
            <a:off x="20" y="1282"/>
            <a:ext cx="9143980" cy="6856718"/>
          </a:xfrm>
          <a:prstGeom prst="rect">
            <a:avLst/>
          </a:prstGeom>
        </p:spPr>
      </p:pic>
      <p:sp>
        <p:nvSpPr>
          <p:cNvPr id="37" name="TextBox 36">
            <a:extLst>
              <a:ext uri="{FF2B5EF4-FFF2-40B4-BE49-F238E27FC236}">
                <a16:creationId xmlns:a16="http://schemas.microsoft.com/office/drawing/2014/main" id="{F917B92D-3C71-927A-779E-3EE968CC62D2}"/>
              </a:ext>
            </a:extLst>
          </p:cNvPr>
          <p:cNvSpPr txBox="1"/>
          <p:nvPr/>
        </p:nvSpPr>
        <p:spPr>
          <a:xfrm>
            <a:off x="613815" y="956252"/>
            <a:ext cx="7584253"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The ‘onion’ in relation to change</a:t>
            </a:r>
          </a:p>
        </p:txBody>
      </p:sp>
      <p:grpSp>
        <p:nvGrpSpPr>
          <p:cNvPr id="38" name="Group 37">
            <a:extLst>
              <a:ext uri="{FF2B5EF4-FFF2-40B4-BE49-F238E27FC236}">
                <a16:creationId xmlns:a16="http://schemas.microsoft.com/office/drawing/2014/main" id="{E27FAC0C-A09B-EC98-C02B-4CCBA23D3132}"/>
              </a:ext>
            </a:extLst>
          </p:cNvPr>
          <p:cNvGrpSpPr/>
          <p:nvPr/>
        </p:nvGrpSpPr>
        <p:grpSpPr>
          <a:xfrm>
            <a:off x="1873695" y="2061134"/>
            <a:ext cx="5256000" cy="2628000"/>
            <a:chOff x="1386576" y="2180382"/>
            <a:chExt cx="6364667" cy="3329652"/>
          </a:xfrm>
        </p:grpSpPr>
        <p:sp>
          <p:nvSpPr>
            <p:cNvPr id="39" name="Freeform 68">
              <a:extLst>
                <a:ext uri="{FF2B5EF4-FFF2-40B4-BE49-F238E27FC236}">
                  <a16:creationId xmlns:a16="http://schemas.microsoft.com/office/drawing/2014/main" id="{5EA93793-66A9-7556-631C-ACA57E0615B4}"/>
                </a:ext>
              </a:extLst>
            </p:cNvPr>
            <p:cNvSpPr>
              <a:spLocks noChangeArrowheads="1"/>
            </p:cNvSpPr>
            <p:nvPr/>
          </p:nvSpPr>
          <p:spPr bwMode="auto">
            <a:xfrm>
              <a:off x="3545906" y="2180382"/>
              <a:ext cx="2081033" cy="2081033"/>
            </a:xfrm>
            <a:custGeom>
              <a:avLst/>
              <a:gdLst>
                <a:gd name="T0" fmla="*/ 4452 w 4453"/>
                <a:gd name="T1" fmla="*/ 2227 h 4453"/>
                <a:gd name="T2" fmla="*/ 4452 w 4453"/>
                <a:gd name="T3" fmla="*/ 2227 h 4453"/>
                <a:gd name="T4" fmla="*/ 2225 w 4453"/>
                <a:gd name="T5" fmla="*/ 4452 h 4453"/>
                <a:gd name="T6" fmla="*/ 2225 w 4453"/>
                <a:gd name="T7" fmla="*/ 4452 h 4453"/>
                <a:gd name="T8" fmla="*/ 0 w 4453"/>
                <a:gd name="T9" fmla="*/ 2227 h 4453"/>
                <a:gd name="T10" fmla="*/ 0 w 4453"/>
                <a:gd name="T11" fmla="*/ 2227 h 4453"/>
                <a:gd name="T12" fmla="*/ 2225 w 4453"/>
                <a:gd name="T13" fmla="*/ 0 h 4453"/>
                <a:gd name="T14" fmla="*/ 2225 w 4453"/>
                <a:gd name="T15" fmla="*/ 0 h 4453"/>
                <a:gd name="T16" fmla="*/ 4452 w 4453"/>
                <a:gd name="T17" fmla="*/ 2227 h 4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53" h="4453">
                  <a:moveTo>
                    <a:pt x="4452" y="2227"/>
                  </a:moveTo>
                  <a:lnTo>
                    <a:pt x="4452" y="2227"/>
                  </a:lnTo>
                  <a:cubicBezTo>
                    <a:pt x="4452" y="3455"/>
                    <a:pt x="3455" y="4452"/>
                    <a:pt x="2225" y="4452"/>
                  </a:cubicBezTo>
                  <a:lnTo>
                    <a:pt x="2225" y="4452"/>
                  </a:lnTo>
                  <a:cubicBezTo>
                    <a:pt x="997" y="4452"/>
                    <a:pt x="0" y="3455"/>
                    <a:pt x="0" y="2227"/>
                  </a:cubicBezTo>
                  <a:lnTo>
                    <a:pt x="0" y="2227"/>
                  </a:lnTo>
                  <a:cubicBezTo>
                    <a:pt x="0" y="997"/>
                    <a:pt x="997" y="0"/>
                    <a:pt x="2225" y="0"/>
                  </a:cubicBezTo>
                  <a:lnTo>
                    <a:pt x="2225" y="0"/>
                  </a:lnTo>
                  <a:cubicBezTo>
                    <a:pt x="3455" y="0"/>
                    <a:pt x="4452" y="997"/>
                    <a:pt x="4452" y="2227"/>
                  </a:cubicBezTo>
                </a:path>
              </a:pathLst>
            </a:custGeom>
            <a:solidFill>
              <a:srgbClr val="5EB6FF">
                <a:alpha val="85000"/>
              </a:srgbClr>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uLnTx/>
                <a:uFillTx/>
                <a:latin typeface="Poppins" pitchFamily="2" charset="77"/>
                <a:ea typeface="+mn-ea"/>
                <a:cs typeface="+mn-cs"/>
              </a:endParaRPr>
            </a:p>
          </p:txBody>
        </p:sp>
        <p:sp>
          <p:nvSpPr>
            <p:cNvPr id="40" name="Freeform 69">
              <a:extLst>
                <a:ext uri="{FF2B5EF4-FFF2-40B4-BE49-F238E27FC236}">
                  <a16:creationId xmlns:a16="http://schemas.microsoft.com/office/drawing/2014/main" id="{DE8941FC-FAE1-6E65-890C-E65494E08AF9}"/>
                </a:ext>
              </a:extLst>
            </p:cNvPr>
            <p:cNvSpPr>
              <a:spLocks noChangeArrowheads="1"/>
            </p:cNvSpPr>
            <p:nvPr/>
          </p:nvSpPr>
          <p:spPr bwMode="auto">
            <a:xfrm>
              <a:off x="4260876" y="3429001"/>
              <a:ext cx="2081033" cy="2081033"/>
            </a:xfrm>
            <a:custGeom>
              <a:avLst/>
              <a:gdLst>
                <a:gd name="T0" fmla="*/ 4451 w 4452"/>
                <a:gd name="T1" fmla="*/ 2225 h 4452"/>
                <a:gd name="T2" fmla="*/ 4451 w 4452"/>
                <a:gd name="T3" fmla="*/ 2225 h 4452"/>
                <a:gd name="T4" fmla="*/ 2225 w 4452"/>
                <a:gd name="T5" fmla="*/ 4451 h 4452"/>
                <a:gd name="T6" fmla="*/ 2225 w 4452"/>
                <a:gd name="T7" fmla="*/ 4451 h 4452"/>
                <a:gd name="T8" fmla="*/ 0 w 4452"/>
                <a:gd name="T9" fmla="*/ 2225 h 4452"/>
                <a:gd name="T10" fmla="*/ 0 w 4452"/>
                <a:gd name="T11" fmla="*/ 2225 h 4452"/>
                <a:gd name="T12" fmla="*/ 2225 w 4452"/>
                <a:gd name="T13" fmla="*/ 0 h 4452"/>
                <a:gd name="T14" fmla="*/ 2225 w 4452"/>
                <a:gd name="T15" fmla="*/ 0 h 4452"/>
                <a:gd name="T16" fmla="*/ 4451 w 4452"/>
                <a:gd name="T17" fmla="*/ 2225 h 4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52" h="4452">
                  <a:moveTo>
                    <a:pt x="4451" y="2225"/>
                  </a:moveTo>
                  <a:lnTo>
                    <a:pt x="4451" y="2225"/>
                  </a:lnTo>
                  <a:cubicBezTo>
                    <a:pt x="4451" y="3454"/>
                    <a:pt x="3455" y="4451"/>
                    <a:pt x="2225" y="4451"/>
                  </a:cubicBezTo>
                  <a:lnTo>
                    <a:pt x="2225" y="4451"/>
                  </a:lnTo>
                  <a:cubicBezTo>
                    <a:pt x="996" y="4451"/>
                    <a:pt x="0" y="3454"/>
                    <a:pt x="0" y="2225"/>
                  </a:cubicBezTo>
                  <a:lnTo>
                    <a:pt x="0" y="2225"/>
                  </a:lnTo>
                  <a:cubicBezTo>
                    <a:pt x="0" y="995"/>
                    <a:pt x="996" y="0"/>
                    <a:pt x="2225" y="0"/>
                  </a:cubicBezTo>
                  <a:lnTo>
                    <a:pt x="2225" y="0"/>
                  </a:lnTo>
                  <a:cubicBezTo>
                    <a:pt x="3455" y="0"/>
                    <a:pt x="4451" y="995"/>
                    <a:pt x="4451" y="2225"/>
                  </a:cubicBezTo>
                </a:path>
              </a:pathLst>
            </a:custGeom>
            <a:solidFill>
              <a:srgbClr val="003AB4">
                <a:alpha val="84706"/>
              </a:srgbClr>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uLnTx/>
                <a:uFillTx/>
                <a:latin typeface="Poppins" pitchFamily="2" charset="77"/>
                <a:ea typeface="+mn-ea"/>
                <a:cs typeface="+mn-cs"/>
              </a:endParaRPr>
            </a:p>
          </p:txBody>
        </p:sp>
        <p:sp>
          <p:nvSpPr>
            <p:cNvPr id="41" name="Freeform 70">
              <a:extLst>
                <a:ext uri="{FF2B5EF4-FFF2-40B4-BE49-F238E27FC236}">
                  <a16:creationId xmlns:a16="http://schemas.microsoft.com/office/drawing/2014/main" id="{A1A74F1B-093B-6E9B-B779-CC7FC128E2CB}"/>
                </a:ext>
              </a:extLst>
            </p:cNvPr>
            <p:cNvSpPr>
              <a:spLocks noChangeArrowheads="1"/>
            </p:cNvSpPr>
            <p:nvPr/>
          </p:nvSpPr>
          <p:spPr bwMode="auto">
            <a:xfrm>
              <a:off x="2800031" y="3429001"/>
              <a:ext cx="2081033" cy="2081033"/>
            </a:xfrm>
            <a:custGeom>
              <a:avLst/>
              <a:gdLst>
                <a:gd name="T0" fmla="*/ 4452 w 4453"/>
                <a:gd name="T1" fmla="*/ 2225 h 4452"/>
                <a:gd name="T2" fmla="*/ 4452 w 4453"/>
                <a:gd name="T3" fmla="*/ 2225 h 4452"/>
                <a:gd name="T4" fmla="*/ 2227 w 4453"/>
                <a:gd name="T5" fmla="*/ 4451 h 4452"/>
                <a:gd name="T6" fmla="*/ 2227 w 4453"/>
                <a:gd name="T7" fmla="*/ 4451 h 4452"/>
                <a:gd name="T8" fmla="*/ 0 w 4453"/>
                <a:gd name="T9" fmla="*/ 2225 h 4452"/>
                <a:gd name="T10" fmla="*/ 0 w 4453"/>
                <a:gd name="T11" fmla="*/ 2225 h 4452"/>
                <a:gd name="T12" fmla="*/ 2227 w 4453"/>
                <a:gd name="T13" fmla="*/ 0 h 4452"/>
                <a:gd name="T14" fmla="*/ 2227 w 4453"/>
                <a:gd name="T15" fmla="*/ 0 h 4452"/>
                <a:gd name="T16" fmla="*/ 4452 w 4453"/>
                <a:gd name="T17" fmla="*/ 2225 h 4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53" h="4452">
                  <a:moveTo>
                    <a:pt x="4452" y="2225"/>
                  </a:moveTo>
                  <a:lnTo>
                    <a:pt x="4452" y="2225"/>
                  </a:lnTo>
                  <a:cubicBezTo>
                    <a:pt x="4452" y="3454"/>
                    <a:pt x="3456" y="4451"/>
                    <a:pt x="2227" y="4451"/>
                  </a:cubicBezTo>
                  <a:lnTo>
                    <a:pt x="2227" y="4451"/>
                  </a:lnTo>
                  <a:cubicBezTo>
                    <a:pt x="997" y="4451"/>
                    <a:pt x="0" y="3454"/>
                    <a:pt x="0" y="2225"/>
                  </a:cubicBezTo>
                  <a:lnTo>
                    <a:pt x="0" y="2225"/>
                  </a:lnTo>
                  <a:cubicBezTo>
                    <a:pt x="0" y="995"/>
                    <a:pt x="997" y="0"/>
                    <a:pt x="2227" y="0"/>
                  </a:cubicBezTo>
                  <a:lnTo>
                    <a:pt x="2227" y="0"/>
                  </a:lnTo>
                  <a:cubicBezTo>
                    <a:pt x="3456" y="0"/>
                    <a:pt x="4452" y="995"/>
                    <a:pt x="4452" y="2225"/>
                  </a:cubicBezTo>
                </a:path>
              </a:pathLst>
            </a:custGeom>
            <a:solidFill>
              <a:srgbClr val="BADBFF">
                <a:alpha val="85000"/>
              </a:srgbClr>
            </a:solidFill>
            <a:ln>
              <a:noFill/>
            </a:ln>
            <a:effec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uLnTx/>
                <a:uFillTx/>
                <a:latin typeface="Poppins" pitchFamily="2" charset="77"/>
                <a:ea typeface="+mn-ea"/>
                <a:cs typeface="+mn-cs"/>
              </a:endParaRPr>
            </a:p>
          </p:txBody>
        </p:sp>
        <p:sp>
          <p:nvSpPr>
            <p:cNvPr id="42" name="Freeform 322">
              <a:extLst>
                <a:ext uri="{FF2B5EF4-FFF2-40B4-BE49-F238E27FC236}">
                  <a16:creationId xmlns:a16="http://schemas.microsoft.com/office/drawing/2014/main" id="{3C1C3374-B0B4-09F3-3D47-32741A391832}"/>
                </a:ext>
              </a:extLst>
            </p:cNvPr>
            <p:cNvSpPr>
              <a:spLocks noChangeArrowheads="1"/>
            </p:cNvSpPr>
            <p:nvPr/>
          </p:nvSpPr>
          <p:spPr bwMode="auto">
            <a:xfrm>
              <a:off x="1452510" y="4185179"/>
              <a:ext cx="1631859" cy="397662"/>
            </a:xfrm>
            <a:custGeom>
              <a:avLst/>
              <a:gdLst>
                <a:gd name="T0" fmla="*/ 3491 w 3492"/>
                <a:gd name="T1" fmla="*/ 0 h 851"/>
                <a:gd name="T2" fmla="*/ 0 w 3492"/>
                <a:gd name="T3" fmla="*/ 0 h 851"/>
                <a:gd name="T4" fmla="*/ 0 w 3492"/>
                <a:gd name="T5" fmla="*/ 850 h 851"/>
              </a:gdLst>
              <a:ahLst/>
              <a:cxnLst>
                <a:cxn ang="0">
                  <a:pos x="T0" y="T1"/>
                </a:cxn>
                <a:cxn ang="0">
                  <a:pos x="T2" y="T3"/>
                </a:cxn>
                <a:cxn ang="0">
                  <a:pos x="T4" y="T5"/>
                </a:cxn>
              </a:cxnLst>
              <a:rect l="0" t="0" r="r" b="b"/>
              <a:pathLst>
                <a:path w="3492" h="851">
                  <a:moveTo>
                    <a:pt x="3491" y="0"/>
                  </a:moveTo>
                  <a:lnTo>
                    <a:pt x="0" y="0"/>
                  </a:lnTo>
                  <a:lnTo>
                    <a:pt x="0" y="850"/>
                  </a:lnTo>
                </a:path>
              </a:pathLst>
            </a:custGeom>
            <a:noFill/>
            <a:ln w="254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uLnTx/>
                <a:uFillTx/>
                <a:latin typeface="Poppins" pitchFamily="2" charset="77"/>
                <a:ea typeface="+mn-ea"/>
                <a:cs typeface="+mn-cs"/>
              </a:endParaRPr>
            </a:p>
          </p:txBody>
        </p:sp>
        <p:sp>
          <p:nvSpPr>
            <p:cNvPr id="43" name="Freeform 323">
              <a:extLst>
                <a:ext uri="{FF2B5EF4-FFF2-40B4-BE49-F238E27FC236}">
                  <a16:creationId xmlns:a16="http://schemas.microsoft.com/office/drawing/2014/main" id="{4FF68D7F-A8EF-9F04-E2B1-E6DD27989917}"/>
                </a:ext>
              </a:extLst>
            </p:cNvPr>
            <p:cNvSpPr>
              <a:spLocks noChangeArrowheads="1"/>
            </p:cNvSpPr>
            <p:nvPr/>
          </p:nvSpPr>
          <p:spPr bwMode="auto">
            <a:xfrm>
              <a:off x="1386576" y="4584902"/>
              <a:ext cx="129808" cy="131867"/>
            </a:xfrm>
            <a:custGeom>
              <a:avLst/>
              <a:gdLst>
                <a:gd name="T0" fmla="*/ 278 w 279"/>
                <a:gd name="T1" fmla="*/ 140 h 281"/>
                <a:gd name="T2" fmla="*/ 278 w 279"/>
                <a:gd name="T3" fmla="*/ 140 h 281"/>
                <a:gd name="T4" fmla="*/ 139 w 279"/>
                <a:gd name="T5" fmla="*/ 280 h 281"/>
                <a:gd name="T6" fmla="*/ 139 w 279"/>
                <a:gd name="T7" fmla="*/ 280 h 281"/>
                <a:gd name="T8" fmla="*/ 0 w 279"/>
                <a:gd name="T9" fmla="*/ 140 h 281"/>
                <a:gd name="T10" fmla="*/ 0 w 279"/>
                <a:gd name="T11" fmla="*/ 140 h 281"/>
                <a:gd name="T12" fmla="*/ 139 w 279"/>
                <a:gd name="T13" fmla="*/ 0 h 281"/>
                <a:gd name="T14" fmla="*/ 139 w 279"/>
                <a:gd name="T15" fmla="*/ 0 h 281"/>
                <a:gd name="T16" fmla="*/ 278 w 279"/>
                <a:gd name="T17" fmla="*/ 14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81">
                  <a:moveTo>
                    <a:pt x="278" y="140"/>
                  </a:moveTo>
                  <a:lnTo>
                    <a:pt x="278" y="140"/>
                  </a:lnTo>
                  <a:cubicBezTo>
                    <a:pt x="278" y="217"/>
                    <a:pt x="216" y="280"/>
                    <a:pt x="139" y="280"/>
                  </a:cubicBezTo>
                  <a:lnTo>
                    <a:pt x="139" y="280"/>
                  </a:lnTo>
                  <a:cubicBezTo>
                    <a:pt x="62" y="280"/>
                    <a:pt x="0" y="217"/>
                    <a:pt x="0" y="140"/>
                  </a:cubicBezTo>
                  <a:lnTo>
                    <a:pt x="0" y="140"/>
                  </a:lnTo>
                  <a:cubicBezTo>
                    <a:pt x="0" y="63"/>
                    <a:pt x="62" y="0"/>
                    <a:pt x="139" y="0"/>
                  </a:cubicBezTo>
                  <a:lnTo>
                    <a:pt x="139" y="0"/>
                  </a:lnTo>
                  <a:cubicBezTo>
                    <a:pt x="216" y="0"/>
                    <a:pt x="278" y="63"/>
                    <a:pt x="278" y="140"/>
                  </a:cubicBezTo>
                </a:path>
              </a:pathLst>
            </a:custGeom>
            <a:noFill/>
            <a:ln w="254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uLnTx/>
                <a:uFillTx/>
                <a:latin typeface="Poppins" pitchFamily="2" charset="77"/>
                <a:ea typeface="+mn-ea"/>
                <a:cs typeface="+mn-cs"/>
              </a:endParaRPr>
            </a:p>
          </p:txBody>
        </p:sp>
        <p:sp>
          <p:nvSpPr>
            <p:cNvPr id="44" name="Freeform 324">
              <a:extLst>
                <a:ext uri="{FF2B5EF4-FFF2-40B4-BE49-F238E27FC236}">
                  <a16:creationId xmlns:a16="http://schemas.microsoft.com/office/drawing/2014/main" id="{9A75C914-AAC5-2992-A77C-20AD9C01A7F9}"/>
                </a:ext>
              </a:extLst>
            </p:cNvPr>
            <p:cNvSpPr>
              <a:spLocks noChangeArrowheads="1"/>
            </p:cNvSpPr>
            <p:nvPr/>
          </p:nvSpPr>
          <p:spPr bwMode="auto">
            <a:xfrm>
              <a:off x="5954548" y="4185179"/>
              <a:ext cx="1734882" cy="397662"/>
            </a:xfrm>
            <a:custGeom>
              <a:avLst/>
              <a:gdLst>
                <a:gd name="T0" fmla="*/ 0 w 3712"/>
                <a:gd name="T1" fmla="*/ 0 h 851"/>
                <a:gd name="T2" fmla="*/ 3711 w 3712"/>
                <a:gd name="T3" fmla="*/ 0 h 851"/>
                <a:gd name="T4" fmla="*/ 3711 w 3712"/>
                <a:gd name="T5" fmla="*/ 850 h 851"/>
              </a:gdLst>
              <a:ahLst/>
              <a:cxnLst>
                <a:cxn ang="0">
                  <a:pos x="T0" y="T1"/>
                </a:cxn>
                <a:cxn ang="0">
                  <a:pos x="T2" y="T3"/>
                </a:cxn>
                <a:cxn ang="0">
                  <a:pos x="T4" y="T5"/>
                </a:cxn>
              </a:cxnLst>
              <a:rect l="0" t="0" r="r" b="b"/>
              <a:pathLst>
                <a:path w="3712" h="851">
                  <a:moveTo>
                    <a:pt x="0" y="0"/>
                  </a:moveTo>
                  <a:lnTo>
                    <a:pt x="3711" y="0"/>
                  </a:lnTo>
                  <a:lnTo>
                    <a:pt x="3711" y="850"/>
                  </a:lnTo>
                </a:path>
              </a:pathLst>
            </a:custGeom>
            <a:noFill/>
            <a:ln w="254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uLnTx/>
                <a:uFillTx/>
                <a:latin typeface="Poppins" pitchFamily="2" charset="77"/>
                <a:ea typeface="+mn-ea"/>
                <a:cs typeface="+mn-cs"/>
              </a:endParaRPr>
            </a:p>
          </p:txBody>
        </p:sp>
        <p:sp>
          <p:nvSpPr>
            <p:cNvPr id="45" name="Freeform 325">
              <a:extLst>
                <a:ext uri="{FF2B5EF4-FFF2-40B4-BE49-F238E27FC236}">
                  <a16:creationId xmlns:a16="http://schemas.microsoft.com/office/drawing/2014/main" id="{5D2100FE-6156-BC64-F25D-DFB5A0AE238C}"/>
                </a:ext>
              </a:extLst>
            </p:cNvPr>
            <p:cNvSpPr>
              <a:spLocks noChangeArrowheads="1"/>
            </p:cNvSpPr>
            <p:nvPr/>
          </p:nvSpPr>
          <p:spPr bwMode="auto">
            <a:xfrm>
              <a:off x="7621435" y="4584902"/>
              <a:ext cx="129808" cy="131867"/>
            </a:xfrm>
            <a:custGeom>
              <a:avLst/>
              <a:gdLst>
                <a:gd name="T0" fmla="*/ 0 w 279"/>
                <a:gd name="T1" fmla="*/ 140 h 281"/>
                <a:gd name="T2" fmla="*/ 0 w 279"/>
                <a:gd name="T3" fmla="*/ 140 h 281"/>
                <a:gd name="T4" fmla="*/ 139 w 279"/>
                <a:gd name="T5" fmla="*/ 280 h 281"/>
                <a:gd name="T6" fmla="*/ 139 w 279"/>
                <a:gd name="T7" fmla="*/ 280 h 281"/>
                <a:gd name="T8" fmla="*/ 278 w 279"/>
                <a:gd name="T9" fmla="*/ 140 h 281"/>
                <a:gd name="T10" fmla="*/ 278 w 279"/>
                <a:gd name="T11" fmla="*/ 140 h 281"/>
                <a:gd name="T12" fmla="*/ 139 w 279"/>
                <a:gd name="T13" fmla="*/ 0 h 281"/>
                <a:gd name="T14" fmla="*/ 139 w 279"/>
                <a:gd name="T15" fmla="*/ 0 h 281"/>
                <a:gd name="T16" fmla="*/ 0 w 279"/>
                <a:gd name="T17" fmla="*/ 14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81">
                  <a:moveTo>
                    <a:pt x="0" y="140"/>
                  </a:moveTo>
                  <a:lnTo>
                    <a:pt x="0" y="140"/>
                  </a:lnTo>
                  <a:cubicBezTo>
                    <a:pt x="0" y="217"/>
                    <a:pt x="62" y="280"/>
                    <a:pt x="139" y="280"/>
                  </a:cubicBezTo>
                  <a:lnTo>
                    <a:pt x="139" y="280"/>
                  </a:lnTo>
                  <a:cubicBezTo>
                    <a:pt x="216" y="280"/>
                    <a:pt x="278" y="217"/>
                    <a:pt x="278" y="140"/>
                  </a:cubicBezTo>
                  <a:lnTo>
                    <a:pt x="278" y="140"/>
                  </a:lnTo>
                  <a:cubicBezTo>
                    <a:pt x="278" y="63"/>
                    <a:pt x="216" y="0"/>
                    <a:pt x="139" y="0"/>
                  </a:cubicBezTo>
                  <a:lnTo>
                    <a:pt x="139" y="0"/>
                  </a:lnTo>
                  <a:cubicBezTo>
                    <a:pt x="62" y="0"/>
                    <a:pt x="0" y="63"/>
                    <a:pt x="0" y="140"/>
                  </a:cubicBezTo>
                </a:path>
              </a:pathLst>
            </a:custGeom>
            <a:noFill/>
            <a:ln w="254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uLnTx/>
                <a:uFillTx/>
                <a:latin typeface="Poppins" pitchFamily="2" charset="77"/>
                <a:ea typeface="+mn-ea"/>
                <a:cs typeface="+mn-cs"/>
              </a:endParaRPr>
            </a:p>
          </p:txBody>
        </p:sp>
        <p:sp>
          <p:nvSpPr>
            <p:cNvPr id="46" name="Freeform 326">
              <a:extLst>
                <a:ext uri="{FF2B5EF4-FFF2-40B4-BE49-F238E27FC236}">
                  <a16:creationId xmlns:a16="http://schemas.microsoft.com/office/drawing/2014/main" id="{DEE8AD07-BC0D-9ACE-D770-15380C0C8EE5}"/>
                </a:ext>
              </a:extLst>
            </p:cNvPr>
            <p:cNvSpPr>
              <a:spLocks noChangeArrowheads="1"/>
            </p:cNvSpPr>
            <p:nvPr/>
          </p:nvSpPr>
          <p:spPr bwMode="auto">
            <a:xfrm>
              <a:off x="5822680" y="2376122"/>
              <a:ext cx="129806" cy="129806"/>
            </a:xfrm>
            <a:custGeom>
              <a:avLst/>
              <a:gdLst>
                <a:gd name="T0" fmla="*/ 0 w 280"/>
                <a:gd name="T1" fmla="*/ 139 h 279"/>
                <a:gd name="T2" fmla="*/ 0 w 280"/>
                <a:gd name="T3" fmla="*/ 139 h 279"/>
                <a:gd name="T4" fmla="*/ 140 w 280"/>
                <a:gd name="T5" fmla="*/ 278 h 279"/>
                <a:gd name="T6" fmla="*/ 140 w 280"/>
                <a:gd name="T7" fmla="*/ 278 h 279"/>
                <a:gd name="T8" fmla="*/ 279 w 280"/>
                <a:gd name="T9" fmla="*/ 139 h 279"/>
                <a:gd name="T10" fmla="*/ 279 w 280"/>
                <a:gd name="T11" fmla="*/ 139 h 279"/>
                <a:gd name="T12" fmla="*/ 140 w 280"/>
                <a:gd name="T13" fmla="*/ 0 h 279"/>
                <a:gd name="T14" fmla="*/ 140 w 280"/>
                <a:gd name="T15" fmla="*/ 0 h 279"/>
                <a:gd name="T16" fmla="*/ 0 w 280"/>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279">
                  <a:moveTo>
                    <a:pt x="0" y="139"/>
                  </a:moveTo>
                  <a:lnTo>
                    <a:pt x="0" y="139"/>
                  </a:lnTo>
                  <a:cubicBezTo>
                    <a:pt x="0" y="216"/>
                    <a:pt x="63" y="278"/>
                    <a:pt x="140" y="278"/>
                  </a:cubicBezTo>
                  <a:lnTo>
                    <a:pt x="140" y="278"/>
                  </a:lnTo>
                  <a:cubicBezTo>
                    <a:pt x="216" y="278"/>
                    <a:pt x="279" y="216"/>
                    <a:pt x="279" y="139"/>
                  </a:cubicBezTo>
                  <a:lnTo>
                    <a:pt x="279" y="139"/>
                  </a:lnTo>
                  <a:cubicBezTo>
                    <a:pt x="279" y="62"/>
                    <a:pt x="216" y="0"/>
                    <a:pt x="140" y="0"/>
                  </a:cubicBezTo>
                  <a:lnTo>
                    <a:pt x="140" y="0"/>
                  </a:lnTo>
                  <a:cubicBezTo>
                    <a:pt x="63" y="0"/>
                    <a:pt x="0" y="62"/>
                    <a:pt x="0" y="139"/>
                  </a:cubicBezTo>
                </a:path>
              </a:pathLst>
            </a:custGeom>
            <a:noFill/>
            <a:ln w="25400" cap="flat">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uLnTx/>
                <a:uFillTx/>
                <a:latin typeface="Poppins" pitchFamily="2" charset="77"/>
                <a:ea typeface="+mn-ea"/>
                <a:cs typeface="+mn-cs"/>
              </a:endParaRPr>
            </a:p>
          </p:txBody>
        </p:sp>
        <p:sp>
          <p:nvSpPr>
            <p:cNvPr id="47" name="Line 327">
              <a:extLst>
                <a:ext uri="{FF2B5EF4-FFF2-40B4-BE49-F238E27FC236}">
                  <a16:creationId xmlns:a16="http://schemas.microsoft.com/office/drawing/2014/main" id="{D3ED8CE9-1C5E-4469-2F9E-E4159112DDB1}"/>
                </a:ext>
              </a:extLst>
            </p:cNvPr>
            <p:cNvSpPr>
              <a:spLocks noChangeShapeType="1"/>
            </p:cNvSpPr>
            <p:nvPr/>
          </p:nvSpPr>
          <p:spPr bwMode="auto">
            <a:xfrm>
              <a:off x="4773921" y="2439995"/>
              <a:ext cx="1046698" cy="0"/>
            </a:xfrm>
            <a:prstGeom prst="line">
              <a:avLst/>
            </a:prstGeom>
            <a:noFill/>
            <a:ln w="25400" cap="flat">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685846"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chemeClr val="bg1"/>
                </a:solidFill>
                <a:effectLst/>
                <a:uLnTx/>
                <a:uFillTx/>
                <a:latin typeface="Poppins" pitchFamily="2" charset="77"/>
                <a:ea typeface="+mn-ea"/>
                <a:cs typeface="+mn-cs"/>
              </a:endParaRPr>
            </a:p>
          </p:txBody>
        </p:sp>
      </p:grpSp>
      <p:sp>
        <p:nvSpPr>
          <p:cNvPr id="48" name="TextBox 47">
            <a:extLst>
              <a:ext uri="{FF2B5EF4-FFF2-40B4-BE49-F238E27FC236}">
                <a16:creationId xmlns:a16="http://schemas.microsoft.com/office/drawing/2014/main" id="{E832A910-79DC-3666-0D56-23F6B09B07ED}"/>
              </a:ext>
            </a:extLst>
          </p:cNvPr>
          <p:cNvSpPr txBox="1"/>
          <p:nvPr/>
        </p:nvSpPr>
        <p:spPr>
          <a:xfrm>
            <a:off x="858748" y="4138702"/>
            <a:ext cx="2137089" cy="160043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Outer manifestations can change easily (new offices, new logo), but the </a:t>
            </a:r>
            <a:r>
              <a:rPr kumimoji="0" lang="en-GB"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core assumptions change very slowly</a:t>
            </a:r>
            <a:r>
              <a:rPr kumimoji="0" lang="en-GB"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49" name="TextBox 48">
            <a:extLst>
              <a:ext uri="{FF2B5EF4-FFF2-40B4-BE49-F238E27FC236}">
                <a16:creationId xmlns:a16="http://schemas.microsoft.com/office/drawing/2014/main" id="{E9A7CBFD-2F74-E387-08FC-3DBD4F3010CE}"/>
              </a:ext>
            </a:extLst>
          </p:cNvPr>
          <p:cNvSpPr txBox="1"/>
          <p:nvPr/>
        </p:nvSpPr>
        <p:spPr>
          <a:xfrm>
            <a:off x="6088101" y="4178478"/>
            <a:ext cx="1993979" cy="13849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Real </a:t>
            </a:r>
            <a:r>
              <a:rPr kumimoji="0" lang="en-GB"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real culture </a:t>
            </a:r>
            <a:r>
              <a:rPr kumimoji="0" lang="en-GB"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change requires working “at the </a:t>
            </a:r>
            <a:r>
              <a:rPr kumimoji="0" lang="en-GB"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core</a:t>
            </a:r>
            <a:r>
              <a:rPr kumimoji="0" lang="en-GB"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of the onion”.</a:t>
            </a:r>
          </a:p>
        </p:txBody>
      </p:sp>
      <p:sp>
        <p:nvSpPr>
          <p:cNvPr id="50" name="TextBox 49">
            <a:extLst>
              <a:ext uri="{FF2B5EF4-FFF2-40B4-BE49-F238E27FC236}">
                <a16:creationId xmlns:a16="http://schemas.microsoft.com/office/drawing/2014/main" id="{47C5F489-DB42-3D02-AE1F-8FCCF804E9DE}"/>
              </a:ext>
            </a:extLst>
          </p:cNvPr>
          <p:cNvSpPr txBox="1"/>
          <p:nvPr/>
        </p:nvSpPr>
        <p:spPr>
          <a:xfrm>
            <a:off x="5644265" y="2152362"/>
            <a:ext cx="1966325" cy="13849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The deeper we go, the more </a:t>
            </a:r>
            <a:r>
              <a:rPr kumimoji="0" lang="en-GB"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difficult</a:t>
            </a:r>
            <a:r>
              <a:rPr kumimoji="0" lang="en-GB"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is to change the elements of culture.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22069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4349</TotalTime>
  <Words>1986</Words>
  <Application>Microsoft Macintosh PowerPoint</Application>
  <PresentationFormat>On-screen Show (4:3)</PresentationFormat>
  <Paragraphs>290</Paragraphs>
  <Slides>40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Aptos</vt:lpstr>
      <vt:lpstr>Arial</vt:lpstr>
      <vt:lpstr>Calibri</vt:lpstr>
      <vt:lpstr>Courier New</vt:lpstr>
      <vt:lpstr>Lato Light</vt:lpstr>
      <vt:lpstr>Open Sans</vt:lpstr>
      <vt:lpstr>Poppins</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can an organization’s culture change? Steps</vt:lpstr>
      <vt:lpstr>To  model by Quinn &amp; Cameron</vt:lpstr>
      <vt:lpstr>PowerPoint Presentation</vt:lpstr>
      <vt:lpstr>PowerPoint Presentation</vt:lpstr>
      <vt:lpstr>Culture Gap - Exercise</vt:lpstr>
      <vt:lpstr>Is there a chance  it can change?</vt:lpstr>
      <vt:lpstr>PowerPoint Presentation</vt:lpstr>
      <vt:lpstr>PowerPoint Presentation</vt:lpstr>
      <vt:lpstr>PowerPoint Presentation</vt:lpstr>
      <vt:lpstr>PowerPoint Presentation</vt:lpstr>
      <vt:lpstr>PowerPoint Presentation</vt:lpstr>
      <vt:lpstr>PowerPoint Presentation</vt:lpstr>
      <vt:lpstr>How is trust built?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Brief Exercise</vt:lpstr>
      <vt:lpstr>PowerPoint Presentation</vt:lpstr>
      <vt:lpstr>PowerPoint Presentation</vt:lpstr>
      <vt:lpstr>PowerPoint Presentation</vt:lpstr>
      <vt:lpstr>PowerPoint Presentation</vt:lpstr>
      <vt:lpstr>How is a climate of psychological safety without organizational silence created?</vt:lpstr>
      <vt:lpstr>How is a climate of psychological safety without organizational silence created?</vt:lpstr>
      <vt:lpstr>PowerPoint Presentation</vt:lpstr>
      <vt:lpstr>Thank you very much!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Alpha Way Change Leadership Development Program</dc:title>
  <dc:subject/>
  <dc:creator>Alexandros Papalexandris</dc:creator>
  <cp:keywords/>
  <dc:description>generated using python-pptx</dc:description>
  <cp:lastModifiedBy>MARIA VAKOLA</cp:lastModifiedBy>
  <cp:revision>39</cp:revision>
  <cp:lastPrinted>2025-06-15T09:21:36Z</cp:lastPrinted>
  <dcterms:created xsi:type="dcterms:W3CDTF">2013-01-27T09:14:16Z</dcterms:created>
  <dcterms:modified xsi:type="dcterms:W3CDTF">2026-04-23T14:26:11Z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b8d3c1f-739d-4b15-82f9-3af0fe19718a_Enabled">
    <vt:lpwstr>true</vt:lpwstr>
  </property>
  <property fmtid="{D5CDD505-2E9C-101B-9397-08002B2CF9AE}" pid="3" name="MSIP_Label_3b8d3c1f-739d-4b15-82f9-3af0fe19718a_SetDate">
    <vt:lpwstr>2025-05-03T17:31:54Z</vt:lpwstr>
  </property>
  <property fmtid="{D5CDD505-2E9C-101B-9397-08002B2CF9AE}" pid="4" name="MSIP_Label_3b8d3c1f-739d-4b15-82f9-3af0fe19718a_Method">
    <vt:lpwstr>Standard</vt:lpwstr>
  </property>
  <property fmtid="{D5CDD505-2E9C-101B-9397-08002B2CF9AE}" pid="5" name="MSIP_Label_3b8d3c1f-739d-4b15-82f9-3af0fe19718a_Name">
    <vt:lpwstr>3b8d3c1f-739d-4b15-82f9-3af0fe19718a</vt:lpwstr>
  </property>
  <property fmtid="{D5CDD505-2E9C-101B-9397-08002B2CF9AE}" pid="6" name="MSIP_Label_3b8d3c1f-739d-4b15-82f9-3af0fe19718a_SiteId">
    <vt:lpwstr>c80515ef-93c1-429d-87e1-d66eb567b009</vt:lpwstr>
  </property>
  <property fmtid="{D5CDD505-2E9C-101B-9397-08002B2CF9AE}" pid="7" name="MSIP_Label_3b8d3c1f-739d-4b15-82f9-3af0fe19718a_ActionId">
    <vt:lpwstr>697622cd-7bef-47ee-8d62-4cdd250e03ac</vt:lpwstr>
  </property>
  <property fmtid="{D5CDD505-2E9C-101B-9397-08002B2CF9AE}" pid="8" name="MSIP_Label_3b8d3c1f-739d-4b15-82f9-3af0fe19718a_ContentBits">
    <vt:lpwstr>0</vt:lpwstr>
  </property>
</Properties>
</file>