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0"/>
  </p:notesMasterIdLst>
  <p:sldIdLst>
    <p:sldId id="256" r:id="rId2"/>
    <p:sldId id="270" r:id="rId3"/>
    <p:sldId id="277" r:id="rId4"/>
    <p:sldId id="280" r:id="rId5"/>
    <p:sldId id="281" r:id="rId6"/>
    <p:sldId id="283" r:id="rId7"/>
    <p:sldId id="284" r:id="rId8"/>
    <p:sldId id="285" r:id="rId9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E1CF978-5472-49C2-9969-B2A2F84C56BD}" v="8" dt="2026-03-16T11:27:30.50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5493" autoAdjust="0"/>
    <p:restoredTop sz="94610"/>
  </p:normalViewPr>
  <p:slideViewPr>
    <p:cSldViewPr snapToGrid="0" snapToObjects="1">
      <p:cViewPr varScale="1">
        <p:scale>
          <a:sx n="164" d="100"/>
          <a:sy n="164" d="100"/>
        </p:scale>
        <p:origin x="176" y="7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5/10/relationships/revisionInfo" Target="revisionInfo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233221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eir.politou@aueb.gr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C355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4008"/>
          </a:xfrm>
          <a:prstGeom prst="rect">
            <a:avLst/>
          </a:prstGeom>
          <a:solidFill>
            <a:srgbClr val="0E7490"/>
          </a:solidFill>
          <a:ln w="12700">
            <a:solidFill>
              <a:srgbClr val="0E7490"/>
            </a:solidFill>
            <a:prstDash val="solid"/>
          </a:ln>
        </p:spPr>
        <p:txBody>
          <a:bodyPr/>
          <a:lstStyle/>
          <a:p>
            <a:endParaRPr lang="en-GR">
              <a:latin typeface=""/>
              <a:ea typeface="Batang" panose="02030600000101010101" pitchFamily="18" charset="-127"/>
              <a:cs typeface="Futura Medium" panose="020B0602020204020303" pitchFamily="34" charset="-79"/>
            </a:endParaRPr>
          </a:p>
        </p:txBody>
      </p:sp>
      <p:sp>
        <p:nvSpPr>
          <p:cNvPr id="3" name="Shape 1"/>
          <p:cNvSpPr/>
          <p:nvPr/>
        </p:nvSpPr>
        <p:spPr>
          <a:xfrm>
            <a:off x="0" y="5079492"/>
            <a:ext cx="9144000" cy="64008"/>
          </a:xfrm>
          <a:prstGeom prst="rect">
            <a:avLst/>
          </a:prstGeom>
          <a:solidFill>
            <a:srgbClr val="0E7490"/>
          </a:solidFill>
          <a:ln w="12700">
            <a:solidFill>
              <a:srgbClr val="0E7490"/>
            </a:solidFill>
            <a:prstDash val="solid"/>
          </a:ln>
        </p:spPr>
        <p:txBody>
          <a:bodyPr/>
          <a:lstStyle/>
          <a:p>
            <a:endParaRPr lang="en-GR">
              <a:latin typeface=""/>
              <a:ea typeface="Batang" panose="02030600000101010101" pitchFamily="18" charset="-127"/>
              <a:cs typeface="Futura Medium" panose="020B0602020204020303" pitchFamily="34" charset="-79"/>
            </a:endParaRPr>
          </a:p>
        </p:txBody>
      </p:sp>
      <p:sp>
        <p:nvSpPr>
          <p:cNvPr id="4" name="Shape 2"/>
          <p:cNvSpPr/>
          <p:nvPr/>
        </p:nvSpPr>
        <p:spPr>
          <a:xfrm>
            <a:off x="0" y="64008"/>
            <a:ext cx="201168" cy="5015484"/>
          </a:xfrm>
          <a:prstGeom prst="rect">
            <a:avLst/>
          </a:prstGeom>
          <a:solidFill>
            <a:srgbClr val="2B6CB0"/>
          </a:solidFill>
          <a:ln w="12700">
            <a:solidFill>
              <a:srgbClr val="2B6CB0"/>
            </a:solidFill>
            <a:prstDash val="solid"/>
          </a:ln>
        </p:spPr>
        <p:txBody>
          <a:bodyPr/>
          <a:lstStyle/>
          <a:p>
            <a:endParaRPr lang="en-GR">
              <a:latin typeface=""/>
              <a:ea typeface="Batang" panose="02030600000101010101" pitchFamily="18" charset="-127"/>
              <a:cs typeface="Futura Medium" panose="020B0602020204020303" pitchFamily="34" charset="-79"/>
            </a:endParaRPr>
          </a:p>
        </p:txBody>
      </p:sp>
      <p:sp>
        <p:nvSpPr>
          <p:cNvPr id="5" name="Text 3"/>
          <p:cNvSpPr/>
          <p:nvPr/>
        </p:nvSpPr>
        <p:spPr>
          <a:xfrm>
            <a:off x="411480" y="685800"/>
            <a:ext cx="841248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4000" b="1" dirty="0">
                <a:solidFill>
                  <a:srgbClr val="FFFFFF"/>
                </a:solidFill>
                <a:latin typeface="Poppins" panose="00000500000000000000" pitchFamily="2" charset="0"/>
                <a:ea typeface="Batang" panose="02030600000101010101" pitchFamily="18" charset="-127"/>
                <a:cs typeface="Poppins" panose="00000500000000000000" pitchFamily="2" charset="0"/>
              </a:rPr>
              <a:t>Group Assignment</a:t>
            </a:r>
            <a:endParaRPr lang="en-US" sz="4000" dirty="0">
              <a:latin typeface="Poppins" panose="00000500000000000000" pitchFamily="2" charset="0"/>
              <a:ea typeface="Batang" panose="02030600000101010101" pitchFamily="18" charset="-127"/>
              <a:cs typeface="Poppins" panose="00000500000000000000" pitchFamily="2" charset="0"/>
            </a:endParaRPr>
          </a:p>
        </p:txBody>
      </p:sp>
      <p:sp>
        <p:nvSpPr>
          <p:cNvPr id="6" name="Text 4"/>
          <p:cNvSpPr/>
          <p:nvPr/>
        </p:nvSpPr>
        <p:spPr>
          <a:xfrm>
            <a:off x="411480" y="2103120"/>
            <a:ext cx="82296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2200" i="1" dirty="0">
                <a:solidFill>
                  <a:srgbClr val="8EC5E6"/>
                </a:solidFill>
                <a:latin typeface="Poppins" panose="00000500000000000000" pitchFamily="2" charset="0"/>
                <a:ea typeface="Batang" panose="02030600000101010101" pitchFamily="18" charset="-127"/>
                <a:cs typeface="Poppins" panose="00000500000000000000" pitchFamily="2" charset="0"/>
              </a:rPr>
              <a:t>Change Agents in Organizational Change</a:t>
            </a:r>
            <a:endParaRPr lang="en-US" sz="2200" dirty="0">
              <a:latin typeface="Poppins" panose="00000500000000000000" pitchFamily="2" charset="0"/>
              <a:ea typeface="Batang" panose="02030600000101010101" pitchFamily="18" charset="-127"/>
              <a:cs typeface="Poppins" panose="00000500000000000000" pitchFamily="2" charset="0"/>
            </a:endParaRPr>
          </a:p>
        </p:txBody>
      </p:sp>
      <p:sp>
        <p:nvSpPr>
          <p:cNvPr id="7" name="Shape 5"/>
          <p:cNvSpPr/>
          <p:nvPr/>
        </p:nvSpPr>
        <p:spPr>
          <a:xfrm>
            <a:off x="411480" y="2834640"/>
            <a:ext cx="3474720" cy="36576"/>
          </a:xfrm>
          <a:prstGeom prst="rect">
            <a:avLst/>
          </a:prstGeom>
          <a:solidFill>
            <a:srgbClr val="0E7490"/>
          </a:solidFill>
          <a:ln w="12700">
            <a:solidFill>
              <a:srgbClr val="0E7490"/>
            </a:solidFill>
            <a:prstDash val="solid"/>
          </a:ln>
        </p:spPr>
        <p:txBody>
          <a:bodyPr/>
          <a:lstStyle/>
          <a:p>
            <a:endParaRPr lang="en-GR">
              <a:latin typeface="Poppins" panose="00000500000000000000" pitchFamily="2" charset="0"/>
              <a:ea typeface="Batang" panose="02030600000101010101" pitchFamily="18" charset="-127"/>
              <a:cs typeface="Poppins" panose="00000500000000000000" pitchFamily="2" charset="0"/>
            </a:endParaRPr>
          </a:p>
        </p:txBody>
      </p:sp>
      <p:sp>
        <p:nvSpPr>
          <p:cNvPr id="9" name="Text 7"/>
          <p:cNvSpPr/>
          <p:nvPr/>
        </p:nvSpPr>
        <p:spPr>
          <a:xfrm>
            <a:off x="411480" y="3383280"/>
            <a:ext cx="777240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300" b="1" dirty="0" err="1">
                <a:solidFill>
                  <a:srgbClr val="A0C4E8"/>
                </a:solidFill>
                <a:latin typeface="Poppins" panose="00000500000000000000" pitchFamily="2" charset="0"/>
                <a:ea typeface="Batang" panose="02030600000101010101" pitchFamily="18" charset="-127"/>
                <a:cs typeface="Poppins" panose="00000500000000000000" pitchFamily="2" charset="0"/>
              </a:rPr>
              <a:t>Vakola</a:t>
            </a:r>
            <a:r>
              <a:rPr lang="en-US" sz="1300" b="1" dirty="0">
                <a:solidFill>
                  <a:srgbClr val="A0C4E8"/>
                </a:solidFill>
                <a:latin typeface="Poppins" panose="00000500000000000000" pitchFamily="2" charset="0"/>
                <a:ea typeface="Batang" panose="02030600000101010101" pitchFamily="18" charset="-127"/>
                <a:cs typeface="Poppins" panose="00000500000000000000" pitchFamily="2" charset="0"/>
              </a:rPr>
              <a:t> Maria</a:t>
            </a:r>
            <a:endParaRPr lang="en-US" sz="1300" dirty="0">
              <a:latin typeface="Poppins" panose="00000500000000000000" pitchFamily="2" charset="0"/>
              <a:ea typeface="Batang" panose="02030600000101010101" pitchFamily="18" charset="-127"/>
              <a:cs typeface="Poppins" panose="00000500000000000000" pitchFamily="2" charset="0"/>
            </a:endParaRPr>
          </a:p>
          <a:p>
            <a:pPr marL="0" indent="0" algn="l">
              <a:buNone/>
            </a:pPr>
            <a:r>
              <a:rPr lang="en-US" sz="1300" dirty="0">
                <a:solidFill>
                  <a:srgbClr val="A0C4E8"/>
                </a:solidFill>
                <a:latin typeface="Poppins" panose="00000500000000000000" pitchFamily="2" charset="0"/>
                <a:ea typeface="Batang" panose="02030600000101010101" pitchFamily="18" charset="-127"/>
                <a:cs typeface="Poppins" panose="00000500000000000000" pitchFamily="2" charset="0"/>
              </a:rPr>
              <a:t>Eirini Politou, PhD Candidate</a:t>
            </a:r>
          </a:p>
          <a:p>
            <a:pPr marL="0" indent="0" algn="l">
              <a:buNone/>
            </a:pPr>
            <a:r>
              <a:rPr lang="en-US" sz="1300" dirty="0">
                <a:solidFill>
                  <a:srgbClr val="A0C4E8"/>
                </a:solidFill>
                <a:latin typeface="Poppins" panose="00000500000000000000" pitchFamily="2" charset="0"/>
                <a:ea typeface="Batang" panose="02030600000101010101" pitchFamily="18" charset="-127"/>
                <a:cs typeface="Poppins" panose="00000500000000000000" pitchFamily="2" charset="0"/>
                <a:hlinkClick r:id="rId3"/>
              </a:rPr>
              <a:t>eir.politou@aueb.gr</a:t>
            </a:r>
            <a:r>
              <a:rPr lang="en-US" sz="1300" dirty="0">
                <a:solidFill>
                  <a:srgbClr val="A0C4E8"/>
                </a:solidFill>
                <a:latin typeface="Poppins" panose="00000500000000000000" pitchFamily="2" charset="0"/>
                <a:ea typeface="Batang" panose="02030600000101010101" pitchFamily="18" charset="-127"/>
                <a:cs typeface="Poppins" panose="00000500000000000000" pitchFamily="2" charset="0"/>
              </a:rPr>
              <a:t> </a:t>
            </a:r>
            <a:endParaRPr lang="en-US" sz="1300" dirty="0">
              <a:latin typeface="Poppins" panose="00000500000000000000" pitchFamily="2" charset="0"/>
              <a:ea typeface="Batang" panose="02030600000101010101" pitchFamily="18" charset="-127"/>
              <a:cs typeface="Poppins" panose="00000500000000000000" pitchFamily="2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7FA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1C3557"/>
          </a:solidFill>
          <a:ln w="12700">
            <a:solidFill>
              <a:srgbClr val="1C3557"/>
            </a:solidFill>
            <a:prstDash val="solid"/>
          </a:ln>
        </p:spPr>
        <p:txBody>
          <a:bodyPr/>
          <a:lstStyle/>
          <a:p>
            <a:endParaRPr lang="en-GR"/>
          </a:p>
        </p:txBody>
      </p:sp>
      <p:sp>
        <p:nvSpPr>
          <p:cNvPr id="3" name="Text 1"/>
          <p:cNvSpPr/>
          <p:nvPr/>
        </p:nvSpPr>
        <p:spPr>
          <a:xfrm>
            <a:off x="457200" y="73152"/>
            <a:ext cx="82296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2400" b="1" dirty="0">
                <a:solidFill>
                  <a:srgbClr val="FFFFFF"/>
                </a:solidFill>
                <a:latin typeface="Poppins" panose="00000500000000000000" pitchFamily="2" charset="0"/>
                <a:ea typeface="Calibri" pitchFamily="34" charset="-122"/>
                <a:cs typeface="Poppins" panose="00000500000000000000" pitchFamily="2" charset="0"/>
              </a:rPr>
              <a:t>Context of the Assignment</a:t>
            </a:r>
            <a:endParaRPr lang="en-US" sz="2400" dirty="0"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sp>
        <p:nvSpPr>
          <p:cNvPr id="4" name="Shape 2"/>
          <p:cNvSpPr/>
          <p:nvPr/>
        </p:nvSpPr>
        <p:spPr>
          <a:xfrm>
            <a:off x="0" y="5029200"/>
            <a:ext cx="9144000" cy="114300"/>
          </a:xfrm>
          <a:prstGeom prst="rect">
            <a:avLst/>
          </a:prstGeom>
          <a:solidFill>
            <a:srgbClr val="1C3557"/>
          </a:solidFill>
          <a:ln w="12700">
            <a:solidFill>
              <a:srgbClr val="1C3557"/>
            </a:solidFill>
            <a:prstDash val="solid"/>
          </a:ln>
        </p:spPr>
        <p:txBody>
          <a:bodyPr/>
          <a:lstStyle/>
          <a:p>
            <a:endParaRPr lang="en-GR"/>
          </a:p>
        </p:txBody>
      </p:sp>
      <p:sp>
        <p:nvSpPr>
          <p:cNvPr id="5" name="Shape 3"/>
          <p:cNvSpPr/>
          <p:nvPr/>
        </p:nvSpPr>
        <p:spPr>
          <a:xfrm>
            <a:off x="365760" y="1078992"/>
            <a:ext cx="8412480" cy="1097280"/>
          </a:xfrm>
          <a:prstGeom prst="rect">
            <a:avLst/>
          </a:prstGeom>
          <a:solidFill>
            <a:srgbClr val="FFFFFF"/>
          </a:solidFill>
          <a:ln w="12700">
            <a:solidFill>
              <a:srgbClr val="DBEAFE"/>
            </a:solidFill>
            <a:prstDash val="solid"/>
          </a:ln>
          <a:effectLst>
            <a:outerShdw blurRad="635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GR"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sp>
        <p:nvSpPr>
          <p:cNvPr id="6" name="Shape 4"/>
          <p:cNvSpPr/>
          <p:nvPr/>
        </p:nvSpPr>
        <p:spPr>
          <a:xfrm>
            <a:off x="365760" y="1078992"/>
            <a:ext cx="64008" cy="1097280"/>
          </a:xfrm>
          <a:prstGeom prst="rect">
            <a:avLst/>
          </a:prstGeom>
          <a:solidFill>
            <a:srgbClr val="1C3557"/>
          </a:solidFill>
          <a:ln w="12700">
            <a:solidFill>
              <a:srgbClr val="1C3557"/>
            </a:solidFill>
            <a:prstDash val="solid"/>
          </a:ln>
        </p:spPr>
        <p:txBody>
          <a:bodyPr/>
          <a:lstStyle/>
          <a:p>
            <a:endParaRPr lang="en-GR"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sp>
        <p:nvSpPr>
          <p:cNvPr id="7" name="Text 5"/>
          <p:cNvSpPr/>
          <p:nvPr/>
        </p:nvSpPr>
        <p:spPr>
          <a:xfrm>
            <a:off x="548640" y="1152144"/>
            <a:ext cx="8092440" cy="95097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300" dirty="0">
                <a:solidFill>
                  <a:srgbClr val="1A202C"/>
                </a:solidFill>
                <a:latin typeface="Poppins" panose="00000500000000000000" pitchFamily="2" charset="0"/>
                <a:ea typeface="Calibri" pitchFamily="34" charset="-122"/>
                <a:cs typeface="Poppins" panose="00000500000000000000" pitchFamily="2" charset="0"/>
              </a:rPr>
              <a:t>This assignment is part of a broader academic research project that examines the role of change agents in organizational change initiatives.</a:t>
            </a:r>
            <a:endParaRPr lang="en-US" sz="1300" dirty="0"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sp>
        <p:nvSpPr>
          <p:cNvPr id="8" name="Shape 6"/>
          <p:cNvSpPr/>
          <p:nvPr/>
        </p:nvSpPr>
        <p:spPr>
          <a:xfrm>
            <a:off x="365760" y="2313432"/>
            <a:ext cx="8412480" cy="1097280"/>
          </a:xfrm>
          <a:prstGeom prst="rect">
            <a:avLst/>
          </a:prstGeom>
          <a:solidFill>
            <a:srgbClr val="FFFFFF"/>
          </a:solidFill>
          <a:ln w="12700">
            <a:solidFill>
              <a:srgbClr val="DBEAFE"/>
            </a:solidFill>
            <a:prstDash val="solid"/>
          </a:ln>
          <a:effectLst>
            <a:outerShdw blurRad="635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GR"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sp>
        <p:nvSpPr>
          <p:cNvPr id="9" name="Shape 7"/>
          <p:cNvSpPr/>
          <p:nvPr/>
        </p:nvSpPr>
        <p:spPr>
          <a:xfrm>
            <a:off x="365760" y="2313432"/>
            <a:ext cx="64008" cy="1097280"/>
          </a:xfrm>
          <a:prstGeom prst="rect">
            <a:avLst/>
          </a:prstGeom>
          <a:solidFill>
            <a:srgbClr val="0E7490"/>
          </a:solidFill>
          <a:ln w="12700">
            <a:solidFill>
              <a:srgbClr val="0E7490"/>
            </a:solidFill>
            <a:prstDash val="solid"/>
          </a:ln>
        </p:spPr>
        <p:txBody>
          <a:bodyPr/>
          <a:lstStyle/>
          <a:p>
            <a:endParaRPr lang="en-GR"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sp>
        <p:nvSpPr>
          <p:cNvPr id="10" name="Text 8"/>
          <p:cNvSpPr/>
          <p:nvPr/>
        </p:nvSpPr>
        <p:spPr>
          <a:xfrm>
            <a:off x="548640" y="2386584"/>
            <a:ext cx="8092440" cy="95097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300" dirty="0">
                <a:solidFill>
                  <a:srgbClr val="1A202C"/>
                </a:solidFill>
                <a:latin typeface="Poppins" panose="00000500000000000000" pitchFamily="2" charset="0"/>
                <a:ea typeface="Calibri" pitchFamily="34" charset="-122"/>
                <a:cs typeface="Poppins" panose="00000500000000000000" pitchFamily="2" charset="0"/>
              </a:rPr>
              <a:t>Your interviews will contribute to a larger qualitative dataset aimed at understanding how organizations identify, select, and support individuals who help drive organizational change.</a:t>
            </a:r>
            <a:endParaRPr lang="en-US" sz="1300" dirty="0"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sp>
        <p:nvSpPr>
          <p:cNvPr id="11" name="Shape 9"/>
          <p:cNvSpPr/>
          <p:nvPr/>
        </p:nvSpPr>
        <p:spPr>
          <a:xfrm>
            <a:off x="365760" y="3547872"/>
            <a:ext cx="8412480" cy="1097280"/>
          </a:xfrm>
          <a:prstGeom prst="rect">
            <a:avLst/>
          </a:prstGeom>
          <a:solidFill>
            <a:srgbClr val="FFFFFF"/>
          </a:solidFill>
          <a:ln w="12700">
            <a:solidFill>
              <a:srgbClr val="DBEAFE"/>
            </a:solidFill>
            <a:prstDash val="solid"/>
          </a:ln>
          <a:effectLst>
            <a:outerShdw blurRad="635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GR"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sp>
        <p:nvSpPr>
          <p:cNvPr id="12" name="Shape 10"/>
          <p:cNvSpPr/>
          <p:nvPr/>
        </p:nvSpPr>
        <p:spPr>
          <a:xfrm>
            <a:off x="365760" y="3547872"/>
            <a:ext cx="64008" cy="1097280"/>
          </a:xfrm>
          <a:prstGeom prst="rect">
            <a:avLst/>
          </a:prstGeom>
          <a:solidFill>
            <a:srgbClr val="2B6CB0"/>
          </a:solidFill>
          <a:ln w="12700">
            <a:solidFill>
              <a:srgbClr val="2B6CB0"/>
            </a:solidFill>
            <a:prstDash val="solid"/>
          </a:ln>
        </p:spPr>
        <p:txBody>
          <a:bodyPr/>
          <a:lstStyle/>
          <a:p>
            <a:endParaRPr lang="en-GR"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sp>
        <p:nvSpPr>
          <p:cNvPr id="13" name="Text 11"/>
          <p:cNvSpPr/>
          <p:nvPr/>
        </p:nvSpPr>
        <p:spPr>
          <a:xfrm>
            <a:off x="548640" y="3621024"/>
            <a:ext cx="8092440" cy="95097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300" dirty="0">
                <a:solidFill>
                  <a:srgbClr val="1A202C"/>
                </a:solidFill>
                <a:latin typeface="Poppins" panose="00000500000000000000" pitchFamily="2" charset="0"/>
                <a:ea typeface="Calibri" pitchFamily="34" charset="-122"/>
                <a:cs typeface="Poppins" panose="00000500000000000000" pitchFamily="2" charset="0"/>
              </a:rPr>
              <a:t>The assignment is also designed to give you practical experience with qualitative research and with interviewing professionals about real organizational processes.</a:t>
            </a:r>
            <a:endParaRPr lang="en-US" sz="1300" dirty="0"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335299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7FA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1C3557"/>
          </a:solidFill>
          <a:ln w="12700">
            <a:solidFill>
              <a:srgbClr val="1C3557"/>
            </a:solidFill>
            <a:prstDash val="solid"/>
          </a:ln>
        </p:spPr>
        <p:txBody>
          <a:bodyPr/>
          <a:lstStyle/>
          <a:p>
            <a:endParaRPr lang="en-GR"/>
          </a:p>
        </p:txBody>
      </p:sp>
      <p:sp>
        <p:nvSpPr>
          <p:cNvPr id="3" name="Text 1"/>
          <p:cNvSpPr/>
          <p:nvPr/>
        </p:nvSpPr>
        <p:spPr>
          <a:xfrm>
            <a:off x="457200" y="73152"/>
            <a:ext cx="82296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2400" b="1" dirty="0">
                <a:solidFill>
                  <a:srgbClr val="FFFFFF"/>
                </a:solidFill>
                <a:latin typeface="Poppins" panose="00000500000000000000" pitchFamily="2" charset="0"/>
                <a:ea typeface="Calibri" pitchFamily="34" charset="-122"/>
                <a:cs typeface="Poppins" panose="00000500000000000000" pitchFamily="2" charset="0"/>
              </a:rPr>
              <a:t> Purpose</a:t>
            </a:r>
            <a:endParaRPr lang="en-US" sz="2400" dirty="0"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sp>
        <p:nvSpPr>
          <p:cNvPr id="4" name="Shape 2"/>
          <p:cNvSpPr/>
          <p:nvPr/>
        </p:nvSpPr>
        <p:spPr>
          <a:xfrm>
            <a:off x="0" y="5029200"/>
            <a:ext cx="9144000" cy="114300"/>
          </a:xfrm>
          <a:prstGeom prst="rect">
            <a:avLst/>
          </a:prstGeom>
          <a:solidFill>
            <a:srgbClr val="1C3557"/>
          </a:solidFill>
          <a:ln w="12700">
            <a:solidFill>
              <a:srgbClr val="1C3557"/>
            </a:solidFill>
            <a:prstDash val="solid"/>
          </a:ln>
        </p:spPr>
        <p:txBody>
          <a:bodyPr/>
          <a:lstStyle/>
          <a:p>
            <a:endParaRPr lang="en-GR"/>
          </a:p>
        </p:txBody>
      </p:sp>
      <p:sp>
        <p:nvSpPr>
          <p:cNvPr id="5" name="Shape 3"/>
          <p:cNvSpPr/>
          <p:nvPr/>
        </p:nvSpPr>
        <p:spPr>
          <a:xfrm>
            <a:off x="228600" y="1079500"/>
            <a:ext cx="2076450" cy="360680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blurRad="635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GR"/>
          </a:p>
        </p:txBody>
      </p:sp>
      <p:sp>
        <p:nvSpPr>
          <p:cNvPr id="6" name="Shape 4"/>
          <p:cNvSpPr/>
          <p:nvPr/>
        </p:nvSpPr>
        <p:spPr>
          <a:xfrm>
            <a:off x="228600" y="1079500"/>
            <a:ext cx="2076450" cy="736600"/>
          </a:xfrm>
          <a:prstGeom prst="rect">
            <a:avLst/>
          </a:prstGeom>
          <a:solidFill>
            <a:srgbClr val="1C3557"/>
          </a:solidFill>
          <a:ln w="12700">
            <a:solidFill>
              <a:srgbClr val="1C3557"/>
            </a:solidFill>
            <a:prstDash val="solid"/>
          </a:ln>
        </p:spPr>
        <p:txBody>
          <a:bodyPr/>
          <a:lstStyle/>
          <a:p>
            <a:endParaRPr lang="en-GR"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sp>
        <p:nvSpPr>
          <p:cNvPr id="7" name="Text 5"/>
          <p:cNvSpPr/>
          <p:nvPr/>
        </p:nvSpPr>
        <p:spPr>
          <a:xfrm>
            <a:off x="304800" y="1117600"/>
            <a:ext cx="508000" cy="66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800" b="1" dirty="0">
                <a:solidFill>
                  <a:srgbClr val="0E7490"/>
                </a:solidFill>
                <a:latin typeface="Poppins" panose="00000500000000000000" pitchFamily="2" charset="0"/>
                <a:ea typeface="Calibri" pitchFamily="34" charset="-122"/>
                <a:cs typeface="Poppins" panose="00000500000000000000" pitchFamily="2" charset="0"/>
              </a:rPr>
              <a:t>01</a:t>
            </a:r>
            <a:endParaRPr lang="en-US" sz="2800" dirty="0"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sp>
        <p:nvSpPr>
          <p:cNvPr id="8" name="Text 6"/>
          <p:cNvSpPr/>
          <p:nvPr/>
        </p:nvSpPr>
        <p:spPr>
          <a:xfrm>
            <a:off x="889000" y="1117600"/>
            <a:ext cx="1416050" cy="660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FFFFFF"/>
                </a:solidFill>
                <a:latin typeface="Poppins" panose="00000500000000000000" pitchFamily="2" charset="0"/>
                <a:ea typeface="Calibri" pitchFamily="34" charset="-122"/>
                <a:cs typeface="Poppins" panose="00000500000000000000" pitchFamily="2" charset="0"/>
              </a:rPr>
              <a:t>Identification &amp; Selection</a:t>
            </a:r>
            <a:endParaRPr lang="en-US" sz="1200" dirty="0"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sp>
        <p:nvSpPr>
          <p:cNvPr id="9" name="Text 7"/>
          <p:cNvSpPr/>
          <p:nvPr/>
        </p:nvSpPr>
        <p:spPr>
          <a:xfrm>
            <a:off x="368300" y="1917700"/>
            <a:ext cx="1797050" cy="26543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l">
              <a:buNone/>
            </a:pPr>
            <a:r>
              <a:rPr lang="en-US" sz="1300" dirty="0">
                <a:solidFill>
                  <a:srgbClr val="1A202C"/>
                </a:solidFill>
                <a:latin typeface="Poppins" panose="00000500000000000000" pitchFamily="2" charset="0"/>
                <a:ea typeface="Calibri" pitchFamily="34" charset="-122"/>
                <a:cs typeface="Poppins" panose="00000500000000000000" pitchFamily="2" charset="0"/>
              </a:rPr>
              <a:t>Understand how organizations identify and select change agents, including the processes and mechanisms used during organizational change initiatives.</a:t>
            </a:r>
            <a:endParaRPr lang="en-US" sz="1300" dirty="0"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sp>
        <p:nvSpPr>
          <p:cNvPr id="10" name="Shape 8"/>
          <p:cNvSpPr/>
          <p:nvPr/>
        </p:nvSpPr>
        <p:spPr>
          <a:xfrm>
            <a:off x="2432050" y="1079500"/>
            <a:ext cx="2076450" cy="360680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blurRad="635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GR"/>
          </a:p>
        </p:txBody>
      </p:sp>
      <p:sp>
        <p:nvSpPr>
          <p:cNvPr id="11" name="Shape 9"/>
          <p:cNvSpPr/>
          <p:nvPr/>
        </p:nvSpPr>
        <p:spPr>
          <a:xfrm>
            <a:off x="2432050" y="1079500"/>
            <a:ext cx="2076450" cy="736600"/>
          </a:xfrm>
          <a:prstGeom prst="rect">
            <a:avLst/>
          </a:prstGeom>
          <a:solidFill>
            <a:srgbClr val="1C3557"/>
          </a:solidFill>
          <a:ln w="12700">
            <a:solidFill>
              <a:srgbClr val="1C3557"/>
            </a:solidFill>
            <a:prstDash val="solid"/>
          </a:ln>
        </p:spPr>
        <p:txBody>
          <a:bodyPr/>
          <a:lstStyle/>
          <a:p>
            <a:endParaRPr lang="en-GR"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sp>
        <p:nvSpPr>
          <p:cNvPr id="12" name="Text 10"/>
          <p:cNvSpPr/>
          <p:nvPr/>
        </p:nvSpPr>
        <p:spPr>
          <a:xfrm>
            <a:off x="2508250" y="1117600"/>
            <a:ext cx="508000" cy="66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800" b="1" dirty="0">
                <a:solidFill>
                  <a:srgbClr val="0E7490"/>
                </a:solidFill>
                <a:latin typeface="Poppins" panose="00000500000000000000" pitchFamily="2" charset="0"/>
                <a:ea typeface="Calibri" pitchFamily="34" charset="-122"/>
                <a:cs typeface="Poppins" panose="00000500000000000000" pitchFamily="2" charset="0"/>
              </a:rPr>
              <a:t>02</a:t>
            </a:r>
            <a:endParaRPr lang="en-US" sz="2800" dirty="0"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sp>
        <p:nvSpPr>
          <p:cNvPr id="13" name="Text 11"/>
          <p:cNvSpPr/>
          <p:nvPr/>
        </p:nvSpPr>
        <p:spPr>
          <a:xfrm>
            <a:off x="3092450" y="1117600"/>
            <a:ext cx="1416050" cy="660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FFFFFF"/>
                </a:solidFill>
                <a:latin typeface="Poppins" panose="00000500000000000000" pitchFamily="2" charset="0"/>
                <a:ea typeface="Calibri" pitchFamily="34" charset="-122"/>
                <a:cs typeface="Poppins" panose="00000500000000000000" pitchFamily="2" charset="0"/>
              </a:rPr>
              <a:t>Criteria &amp; Characteristics</a:t>
            </a:r>
            <a:endParaRPr lang="en-US" sz="1200" dirty="0"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sp>
        <p:nvSpPr>
          <p:cNvPr id="14" name="Text 12"/>
          <p:cNvSpPr/>
          <p:nvPr/>
        </p:nvSpPr>
        <p:spPr>
          <a:xfrm>
            <a:off x="2571750" y="1917700"/>
            <a:ext cx="1797050" cy="26543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l">
              <a:buNone/>
            </a:pPr>
            <a:r>
              <a:rPr lang="en-US" sz="1300" dirty="0">
                <a:solidFill>
                  <a:srgbClr val="1A202C"/>
                </a:solidFill>
                <a:latin typeface="Poppins" panose="00000500000000000000" pitchFamily="2" charset="0"/>
                <a:ea typeface="Calibri" pitchFamily="34" charset="-122"/>
                <a:cs typeface="Poppins" panose="00000500000000000000" pitchFamily="2" charset="0"/>
              </a:rPr>
              <a:t>Explore the criteria organizations use when selecting change agents, including the characteristics, capabilities, and qualities they look for in individuals who undertake this role.</a:t>
            </a:r>
          </a:p>
        </p:txBody>
      </p:sp>
      <p:sp>
        <p:nvSpPr>
          <p:cNvPr id="15" name="Shape 13"/>
          <p:cNvSpPr/>
          <p:nvPr/>
        </p:nvSpPr>
        <p:spPr>
          <a:xfrm>
            <a:off x="4635500" y="1079500"/>
            <a:ext cx="2076450" cy="360680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blurRad="635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GR"/>
          </a:p>
        </p:txBody>
      </p:sp>
      <p:sp>
        <p:nvSpPr>
          <p:cNvPr id="16" name="Shape 14"/>
          <p:cNvSpPr/>
          <p:nvPr/>
        </p:nvSpPr>
        <p:spPr>
          <a:xfrm>
            <a:off x="4635500" y="1079500"/>
            <a:ext cx="2076450" cy="736600"/>
          </a:xfrm>
          <a:prstGeom prst="rect">
            <a:avLst/>
          </a:prstGeom>
          <a:solidFill>
            <a:srgbClr val="1C3557"/>
          </a:solidFill>
          <a:ln w="12700">
            <a:solidFill>
              <a:srgbClr val="1C3557"/>
            </a:solidFill>
            <a:prstDash val="solid"/>
          </a:ln>
        </p:spPr>
        <p:txBody>
          <a:bodyPr/>
          <a:lstStyle/>
          <a:p>
            <a:endParaRPr lang="en-GR"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sp>
        <p:nvSpPr>
          <p:cNvPr id="17" name="Text 15"/>
          <p:cNvSpPr/>
          <p:nvPr/>
        </p:nvSpPr>
        <p:spPr>
          <a:xfrm>
            <a:off x="4711700" y="1117600"/>
            <a:ext cx="508000" cy="66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800" b="1" dirty="0">
                <a:solidFill>
                  <a:srgbClr val="0E7490"/>
                </a:solidFill>
                <a:latin typeface="Poppins" panose="00000500000000000000" pitchFamily="2" charset="0"/>
                <a:ea typeface="Calibri" pitchFamily="34" charset="-122"/>
                <a:cs typeface="Poppins" panose="00000500000000000000" pitchFamily="2" charset="0"/>
              </a:rPr>
              <a:t>03</a:t>
            </a:r>
            <a:endParaRPr lang="en-US" sz="2800" dirty="0"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sp>
        <p:nvSpPr>
          <p:cNvPr id="18" name="Text 16"/>
          <p:cNvSpPr/>
          <p:nvPr/>
        </p:nvSpPr>
        <p:spPr>
          <a:xfrm>
            <a:off x="5295900" y="1117600"/>
            <a:ext cx="1416050" cy="660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FFFFFF"/>
                </a:solidFill>
                <a:latin typeface="Poppins" panose="00000500000000000000" pitchFamily="2" charset="0"/>
                <a:ea typeface="Calibri" pitchFamily="34" charset="-122"/>
                <a:cs typeface="Poppins" panose="00000500000000000000" pitchFamily="2" charset="0"/>
              </a:rPr>
              <a:t>Development &amp; Support</a:t>
            </a:r>
            <a:endParaRPr lang="en-US" sz="1200" dirty="0"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sp>
        <p:nvSpPr>
          <p:cNvPr id="19" name="Text 17"/>
          <p:cNvSpPr/>
          <p:nvPr/>
        </p:nvSpPr>
        <p:spPr>
          <a:xfrm>
            <a:off x="4775200" y="1917700"/>
            <a:ext cx="1797050" cy="26543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l">
              <a:buNone/>
            </a:pPr>
            <a:r>
              <a:rPr lang="en-US" sz="1300" dirty="0">
                <a:solidFill>
                  <a:srgbClr val="1A202C"/>
                </a:solidFill>
                <a:latin typeface="Poppins" panose="00000500000000000000" pitchFamily="2" charset="0"/>
                <a:ea typeface="Calibri" pitchFamily="34" charset="-122"/>
                <a:cs typeface="Poppins" panose="00000500000000000000" pitchFamily="2" charset="0"/>
              </a:rPr>
              <a:t>Examine what type of development, training, or support organizations provide to change agents before or after they undertake the role.</a:t>
            </a:r>
            <a:endParaRPr lang="en-US" sz="1300" dirty="0"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sp>
        <p:nvSpPr>
          <p:cNvPr id="20" name="Shape P4BG"/>
          <p:cNvSpPr/>
          <p:nvPr/>
        </p:nvSpPr>
        <p:spPr>
          <a:xfrm>
            <a:off x="6838950" y="1079500"/>
            <a:ext cx="2076450" cy="3606800"/>
          </a:xfrm>
          <a:prstGeom prst="roundRect">
            <a:avLst>
              <a:gd name="adj" fmla="val 5000"/>
            </a:avLst>
          </a:prstGeom>
          <a:solidFill>
            <a:srgbClr val="FFFFFF"/>
          </a:solidFill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21" name="Shape P4Header"/>
          <p:cNvSpPr/>
          <p:nvPr/>
        </p:nvSpPr>
        <p:spPr>
          <a:xfrm>
            <a:off x="6838950" y="1079500"/>
            <a:ext cx="2076450" cy="736600"/>
          </a:xfrm>
          <a:prstGeom prst="roundRect">
            <a:avLst>
              <a:gd name="adj" fmla="val 5000"/>
            </a:avLst>
          </a:prstGeom>
          <a:solidFill>
            <a:srgbClr val="1C3557"/>
          </a:solidFill>
          <a:ln>
            <a:noFill/>
          </a:ln>
        </p:spPr>
        <p:txBody>
          <a:bodyPr/>
          <a:lstStyle/>
          <a:p>
            <a:endParaRPr lang="en-US"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sp>
        <p:nvSpPr>
          <p:cNvPr id="22" name="Text P4Num"/>
          <p:cNvSpPr txBox="1"/>
          <p:nvPr/>
        </p:nvSpPr>
        <p:spPr>
          <a:xfrm>
            <a:off x="6915150" y="1117600"/>
            <a:ext cx="508000" cy="66040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ctr"/>
          <a:lstStyle/>
          <a:p>
            <a:pPr marL="0" indent="0" algn="l">
              <a:buNone/>
            </a:pPr>
            <a:r>
              <a:rPr lang="en-US" sz="2800" b="1" dirty="0">
                <a:solidFill>
                  <a:srgbClr val="0E7490"/>
                </a:solidFill>
                <a:latin typeface="Poppins" panose="00000500000000000000" pitchFamily="2" charset="0"/>
                <a:ea typeface="Calibri" pitchFamily="34" charset="-122"/>
                <a:cs typeface="Poppins" panose="00000500000000000000" pitchFamily="2" charset="0"/>
              </a:rPr>
              <a:t>04</a:t>
            </a:r>
            <a:endParaRPr lang="en-US" sz="2800" dirty="0"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sp>
        <p:nvSpPr>
          <p:cNvPr id="23" name="Text P4Title"/>
          <p:cNvSpPr txBox="1"/>
          <p:nvPr/>
        </p:nvSpPr>
        <p:spPr>
          <a:xfrm>
            <a:off x="7499350" y="1117600"/>
            <a:ext cx="1416050" cy="66040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FFFFFF"/>
                </a:solidFill>
                <a:latin typeface="Poppins" panose="00000500000000000000" pitchFamily="2" charset="0"/>
                <a:ea typeface="Calibri" pitchFamily="34" charset="-122"/>
                <a:cs typeface="Poppins" panose="00000500000000000000" pitchFamily="2" charset="0"/>
              </a:rPr>
              <a:t>Selection Effectiveness</a:t>
            </a:r>
            <a:endParaRPr lang="en-US" sz="1200" dirty="0"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sp>
        <p:nvSpPr>
          <p:cNvPr id="24" name="Text P4Body"/>
          <p:cNvSpPr txBox="1"/>
          <p:nvPr/>
        </p:nvSpPr>
        <p:spPr>
          <a:xfrm>
            <a:off x="6978650" y="1917700"/>
            <a:ext cx="1797050" cy="2654300"/>
          </a:xfrm>
          <a:prstGeom prst="rect">
            <a:avLst/>
          </a:prstGeom>
          <a:noFill/>
          <a:ln>
            <a:noFill/>
          </a:ln>
        </p:spPr>
        <p:txBody>
          <a:bodyPr wrap="square" lIns="45720" tIns="45720" rIns="45720" bIns="45720" anchor="t"/>
          <a:lstStyle/>
          <a:p>
            <a:pPr marL="0" indent="0" algn="l">
              <a:buNone/>
            </a:pPr>
            <a:r>
              <a:rPr lang="en-US" sz="1300" dirty="0">
                <a:solidFill>
                  <a:srgbClr val="1A202C"/>
                </a:solidFill>
                <a:latin typeface="Poppins" panose="00000500000000000000" pitchFamily="2" charset="0"/>
                <a:ea typeface="Calibri" pitchFamily="34" charset="-122"/>
                <a:cs typeface="Poppins" panose="00000500000000000000" pitchFamily="2" charset="0"/>
              </a:rPr>
              <a:t>Evaluate the effectiveness of selection processes and criteria: were the individuals chosen truly capable of driving change forward successfully?</a:t>
            </a:r>
            <a:endParaRPr lang="en-US" sz="1300" dirty="0"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877507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7FA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1C3557"/>
          </a:solidFill>
          <a:ln w="12700">
            <a:solidFill>
              <a:srgbClr val="1C3557"/>
            </a:solidFill>
            <a:prstDash val="solid"/>
          </a:ln>
        </p:spPr>
        <p:txBody>
          <a:bodyPr/>
          <a:lstStyle/>
          <a:p>
            <a:endParaRPr lang="en-GR" sz="1600"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sp>
        <p:nvSpPr>
          <p:cNvPr id="3" name="Text 1"/>
          <p:cNvSpPr/>
          <p:nvPr/>
        </p:nvSpPr>
        <p:spPr>
          <a:xfrm>
            <a:off x="457200" y="73152"/>
            <a:ext cx="82296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2000" b="1" dirty="0">
                <a:solidFill>
                  <a:srgbClr val="FFFFFF"/>
                </a:solidFill>
                <a:latin typeface="Poppins" panose="00000500000000000000" pitchFamily="2" charset="0"/>
                <a:ea typeface="Calibri" pitchFamily="34" charset="-122"/>
                <a:cs typeface="Poppins" panose="00000500000000000000" pitchFamily="2" charset="0"/>
              </a:rPr>
              <a:t>What You Will Do</a:t>
            </a:r>
            <a:endParaRPr lang="en-US" sz="2000" dirty="0"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sp>
        <p:nvSpPr>
          <p:cNvPr id="4" name="Shape 2"/>
          <p:cNvSpPr/>
          <p:nvPr/>
        </p:nvSpPr>
        <p:spPr>
          <a:xfrm>
            <a:off x="0" y="5029200"/>
            <a:ext cx="9144000" cy="114300"/>
          </a:xfrm>
          <a:prstGeom prst="rect">
            <a:avLst/>
          </a:prstGeom>
          <a:solidFill>
            <a:srgbClr val="1C3557"/>
          </a:solidFill>
          <a:ln w="12700">
            <a:solidFill>
              <a:srgbClr val="1C3557"/>
            </a:solidFill>
            <a:prstDash val="solid"/>
          </a:ln>
        </p:spPr>
        <p:txBody>
          <a:bodyPr/>
          <a:lstStyle/>
          <a:p>
            <a:endParaRPr lang="en-GR"/>
          </a:p>
        </p:txBody>
      </p:sp>
      <p:sp>
        <p:nvSpPr>
          <p:cNvPr id="5" name="Shape 3"/>
          <p:cNvSpPr/>
          <p:nvPr/>
        </p:nvSpPr>
        <p:spPr>
          <a:xfrm>
            <a:off x="368300" y="1041400"/>
            <a:ext cx="8407400" cy="1498600"/>
          </a:xfrm>
          <a:prstGeom prst="rect">
            <a:avLst/>
          </a:prstGeom>
          <a:solidFill>
            <a:srgbClr val="0E7490"/>
          </a:solidFill>
          <a:ln w="12700">
            <a:solidFill>
              <a:srgbClr val="0E7490"/>
            </a:solidFill>
            <a:prstDash val="solid"/>
          </a:ln>
        </p:spPr>
        <p:txBody>
          <a:bodyPr/>
          <a:lstStyle/>
          <a:p>
            <a:endParaRPr lang="en-GR" sz="1600"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sp>
        <p:nvSpPr>
          <p:cNvPr id="6" name="Text 4"/>
          <p:cNvSpPr/>
          <p:nvPr/>
        </p:nvSpPr>
        <p:spPr>
          <a:xfrm>
            <a:off x="457200" y="1058985"/>
            <a:ext cx="8255000" cy="1447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lnSpc>
                <a:spcPts val="1500"/>
              </a:lnSpc>
              <a:spcBef>
                <a:spcPts val="0"/>
              </a:spcBef>
              <a:spcAft>
                <a:spcPts val="200"/>
              </a:spcAft>
              <a:buNone/>
            </a:pPr>
            <a:r>
              <a:rPr lang="en-US" sz="1050" dirty="0">
                <a:solidFill>
                  <a:srgbClr val="FFFFFF"/>
                </a:solidFill>
                <a:latin typeface="Poppins" panose="00000500000000000000" pitchFamily="2" charset="0"/>
                <a:ea typeface="Calibri" pitchFamily="34" charset="-122"/>
                <a:cs typeface="Poppins" panose="00000500000000000000" pitchFamily="2" charset="0"/>
              </a:rPr>
              <a:t>You will work in </a:t>
            </a:r>
            <a:r>
              <a:rPr lang="en-US" sz="1050" b="1" dirty="0">
                <a:solidFill>
                  <a:srgbClr val="FFFFFF"/>
                </a:solidFill>
                <a:latin typeface="Poppins" panose="00000500000000000000" pitchFamily="2" charset="0"/>
                <a:ea typeface="Calibri" pitchFamily="34" charset="-122"/>
                <a:cs typeface="Poppins" panose="00000500000000000000" pitchFamily="2" charset="0"/>
              </a:rPr>
              <a:t>groups of 4–5</a:t>
            </a:r>
            <a:r>
              <a:rPr lang="en-US" sz="1050" dirty="0">
                <a:solidFill>
                  <a:srgbClr val="FFFFFF"/>
                </a:solidFill>
                <a:latin typeface="Poppins" panose="00000500000000000000" pitchFamily="2" charset="0"/>
                <a:ea typeface="Calibri" pitchFamily="34" charset="-122"/>
                <a:cs typeface="Poppins" panose="00000500000000000000" pitchFamily="2" charset="0"/>
              </a:rPr>
              <a:t>. Each group will conduct </a:t>
            </a:r>
            <a:r>
              <a:rPr lang="en-US" sz="1050" b="1" dirty="0">
                <a:solidFill>
                  <a:srgbClr val="FFFFFF"/>
                </a:solidFill>
                <a:latin typeface="Poppins" panose="00000500000000000000" pitchFamily="2" charset="0"/>
                <a:ea typeface="Calibri" pitchFamily="34" charset="-122"/>
                <a:cs typeface="Poppins" panose="00000500000000000000" pitchFamily="2" charset="0"/>
              </a:rPr>
              <a:t>2 qualitative interviews</a:t>
            </a:r>
            <a:r>
              <a:rPr lang="en-US" sz="1050" dirty="0">
                <a:solidFill>
                  <a:srgbClr val="FFFFFF"/>
                </a:solidFill>
                <a:latin typeface="Poppins" panose="00000500000000000000" pitchFamily="2" charset="0"/>
                <a:ea typeface="Calibri" pitchFamily="34" charset="-122"/>
                <a:cs typeface="Poppins" panose="00000500000000000000" pitchFamily="2" charset="0"/>
              </a:rPr>
              <a:t> from any organization, using an interview guide provided by us:</a:t>
            </a:r>
          </a:p>
          <a:p>
            <a:pPr marL="0" indent="0" algn="l">
              <a:lnSpc>
                <a:spcPts val="145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 dirty="0">
                <a:solidFill>
                  <a:srgbClr val="FFFFFF"/>
                </a:solidFill>
                <a:latin typeface="Poppins" panose="00000500000000000000" pitchFamily="2" charset="0"/>
                <a:ea typeface="Calibri" pitchFamily="34" charset="-122"/>
                <a:cs typeface="Poppins" panose="00000500000000000000" pitchFamily="2" charset="0"/>
              </a:rPr>
              <a:t>  • </a:t>
            </a:r>
            <a:r>
              <a:rPr lang="en-US" sz="1000" b="1" dirty="0">
                <a:solidFill>
                  <a:srgbClr val="FFFFFF"/>
                </a:solidFill>
                <a:latin typeface="Poppins" panose="00000500000000000000" pitchFamily="2" charset="0"/>
                <a:ea typeface="Calibri" pitchFamily="34" charset="-122"/>
                <a:cs typeface="Poppins" panose="00000500000000000000" pitchFamily="2" charset="0"/>
              </a:rPr>
              <a:t>Ideal:</a:t>
            </a:r>
            <a:r>
              <a:rPr lang="en-US" sz="1000" dirty="0">
                <a:solidFill>
                  <a:srgbClr val="FFFFFF"/>
                </a:solidFill>
                <a:latin typeface="Poppins" panose="00000500000000000000" pitchFamily="2" charset="0"/>
                <a:ea typeface="Calibri" pitchFamily="34" charset="-122"/>
                <a:cs typeface="Poppins" panose="00000500000000000000" pitchFamily="2" charset="0"/>
              </a:rPr>
              <a:t> 2 HR Professionals from large organizations</a:t>
            </a:r>
          </a:p>
          <a:p>
            <a:pPr marL="0" indent="0" algn="l">
              <a:lnSpc>
                <a:spcPts val="145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 dirty="0">
                <a:solidFill>
                  <a:srgbClr val="FFFFFF"/>
                </a:solidFill>
                <a:latin typeface="Poppins" panose="00000500000000000000" pitchFamily="2" charset="0"/>
                <a:ea typeface="Calibri" pitchFamily="34" charset="-122"/>
                <a:cs typeface="Poppins" panose="00000500000000000000" pitchFamily="2" charset="0"/>
              </a:rPr>
              <a:t>  • </a:t>
            </a:r>
            <a:r>
              <a:rPr lang="en-US" sz="1000" b="1" dirty="0">
                <a:solidFill>
                  <a:srgbClr val="FFFFFF"/>
                </a:solidFill>
                <a:latin typeface="Poppins" panose="00000500000000000000" pitchFamily="2" charset="0"/>
                <a:ea typeface="Calibri" pitchFamily="34" charset="-122"/>
                <a:cs typeface="Poppins" panose="00000500000000000000" pitchFamily="2" charset="0"/>
              </a:rPr>
              <a:t>Alternative:</a:t>
            </a:r>
            <a:r>
              <a:rPr lang="en-US" sz="1000" dirty="0">
                <a:solidFill>
                  <a:srgbClr val="FFFFFF"/>
                </a:solidFill>
                <a:latin typeface="Poppins" panose="00000500000000000000" pitchFamily="2" charset="0"/>
                <a:ea typeface="Calibri" pitchFamily="34" charset="-122"/>
                <a:cs typeface="Poppins" panose="00000500000000000000" pitchFamily="2" charset="0"/>
              </a:rPr>
              <a:t> 1 HR Professional + 1 Employee who served as a change agent</a:t>
            </a:r>
          </a:p>
          <a:p>
            <a:pPr marL="0" indent="0" algn="l">
              <a:lnSpc>
                <a:spcPts val="145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 dirty="0">
                <a:solidFill>
                  <a:srgbClr val="FFFFFF"/>
                </a:solidFill>
                <a:latin typeface="Poppins" panose="00000500000000000000" pitchFamily="2" charset="0"/>
                <a:ea typeface="Calibri" pitchFamily="34" charset="-122"/>
                <a:cs typeface="Poppins" panose="00000500000000000000" pitchFamily="2" charset="0"/>
              </a:rPr>
              <a:t>  • </a:t>
            </a:r>
            <a:r>
              <a:rPr lang="en-US" sz="1000" b="1" dirty="0">
                <a:solidFill>
                  <a:srgbClr val="FFFFFF"/>
                </a:solidFill>
                <a:latin typeface="Poppins" panose="00000500000000000000" pitchFamily="2" charset="0"/>
                <a:ea typeface="Calibri" pitchFamily="34" charset="-122"/>
                <a:cs typeface="Poppins" panose="00000500000000000000" pitchFamily="2" charset="0"/>
              </a:rPr>
              <a:t>Fallback:</a:t>
            </a:r>
            <a:r>
              <a:rPr lang="en-US" sz="1000" dirty="0">
                <a:solidFill>
                  <a:srgbClr val="FFFFFF"/>
                </a:solidFill>
                <a:latin typeface="Poppins" panose="00000500000000000000" pitchFamily="2" charset="0"/>
                <a:ea typeface="Calibri" pitchFamily="34" charset="-122"/>
                <a:cs typeface="Poppins" panose="00000500000000000000" pitchFamily="2" charset="0"/>
              </a:rPr>
              <a:t> 3 Employees who have participated as change agents in their organizations</a:t>
            </a:r>
          </a:p>
          <a:p>
            <a:pPr marL="0" indent="0" algn="l">
              <a:lnSpc>
                <a:spcPts val="1450"/>
              </a:lnSpc>
              <a:spcBef>
                <a:spcPts val="200"/>
              </a:spcBef>
              <a:spcAft>
                <a:spcPts val="200"/>
              </a:spcAft>
              <a:buNone/>
            </a:pPr>
            <a:r>
              <a:rPr lang="en-US" sz="1000" dirty="0">
                <a:solidFill>
                  <a:srgbClr val="FFFFFF"/>
                </a:solidFill>
                <a:latin typeface="Poppins" panose="00000500000000000000" pitchFamily="2" charset="0"/>
                <a:ea typeface="Calibri" pitchFamily="34" charset="-122"/>
                <a:cs typeface="Poppins" panose="00000500000000000000" pitchFamily="2" charset="0"/>
              </a:rPr>
              <a:t>Then, as a group, analyze the findings, compile them into a report, and submit it along with the recordings.</a:t>
            </a:r>
          </a:p>
          <a:p>
            <a:pPr marL="0" indent="0" algn="l">
              <a:lnSpc>
                <a:spcPts val="135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00" i="1" dirty="0">
                <a:solidFill>
                  <a:srgbClr val="A8D4E6"/>
                </a:solidFill>
                <a:latin typeface="Poppins" panose="00000500000000000000" pitchFamily="2" charset="0"/>
                <a:ea typeface="Calibri" pitchFamily="34" charset="-122"/>
                <a:cs typeface="Poppins" panose="00000500000000000000" pitchFamily="2" charset="0"/>
              </a:rPr>
              <a:t>Tip: When you find an HR Professional, ask them to connect you with a change agent within their organization for an additional interview.</a:t>
            </a:r>
          </a:p>
        </p:txBody>
      </p:sp>
      <p:sp>
        <p:nvSpPr>
          <p:cNvPr id="7" name="Text 5"/>
          <p:cNvSpPr/>
          <p:nvPr/>
        </p:nvSpPr>
        <p:spPr>
          <a:xfrm>
            <a:off x="368300" y="2590800"/>
            <a:ext cx="8318500" cy="2540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100" b="1" dirty="0">
                <a:solidFill>
                  <a:srgbClr val="1C3557"/>
                </a:solidFill>
                <a:latin typeface="Poppins" panose="00000500000000000000" pitchFamily="2" charset="0"/>
                <a:ea typeface="Calibri" pitchFamily="34" charset="-122"/>
                <a:cs typeface="Poppins" panose="00000500000000000000" pitchFamily="2" charset="0"/>
              </a:rPr>
              <a:t>The interview will focus on four key themes:</a:t>
            </a:r>
            <a:endParaRPr lang="en-US" sz="1100" dirty="0"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sp>
        <p:nvSpPr>
          <p:cNvPr id="8" name="Shape 6"/>
          <p:cNvSpPr/>
          <p:nvPr/>
        </p:nvSpPr>
        <p:spPr>
          <a:xfrm>
            <a:off x="368300" y="2870200"/>
            <a:ext cx="317500" cy="431800"/>
          </a:xfrm>
          <a:prstGeom prst="rect">
            <a:avLst/>
          </a:prstGeom>
          <a:solidFill>
            <a:srgbClr val="0E7490"/>
          </a:solidFill>
          <a:ln w="12700">
            <a:solidFill>
              <a:srgbClr val="0E7490"/>
            </a:solidFill>
            <a:prstDash val="solid"/>
          </a:ln>
        </p:spPr>
        <p:txBody>
          <a:bodyPr/>
          <a:lstStyle/>
          <a:p>
            <a:endParaRPr lang="en-GR" sz="1600"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sp>
        <p:nvSpPr>
          <p:cNvPr id="9" name="Shape 7"/>
          <p:cNvSpPr/>
          <p:nvPr/>
        </p:nvSpPr>
        <p:spPr>
          <a:xfrm>
            <a:off x="711200" y="2870200"/>
            <a:ext cx="8255000" cy="431800"/>
          </a:xfrm>
          <a:prstGeom prst="rect">
            <a:avLst/>
          </a:prstGeom>
          <a:solidFill>
            <a:srgbClr val="EBF8FF"/>
          </a:solidFill>
          <a:ln w="12700">
            <a:solidFill>
              <a:srgbClr val="BEE3F8"/>
            </a:solidFill>
            <a:prstDash val="solid"/>
          </a:ln>
        </p:spPr>
        <p:txBody>
          <a:bodyPr/>
          <a:lstStyle/>
          <a:p>
            <a:endParaRPr lang="en-GR" sz="1600"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sp>
        <p:nvSpPr>
          <p:cNvPr id="10" name="Text 8"/>
          <p:cNvSpPr/>
          <p:nvPr/>
        </p:nvSpPr>
        <p:spPr>
          <a:xfrm>
            <a:off x="800100" y="2870200"/>
            <a:ext cx="2006600" cy="431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100" b="1" dirty="0">
                <a:solidFill>
                  <a:srgbClr val="1C3557"/>
                </a:solidFill>
                <a:latin typeface="Poppins" panose="00000500000000000000" pitchFamily="2" charset="0"/>
                <a:ea typeface="Calibri" pitchFamily="34" charset="-122"/>
                <a:cs typeface="Poppins" panose="00000500000000000000" pitchFamily="2" charset="0"/>
              </a:rPr>
              <a:t>Selection Processes:</a:t>
            </a:r>
            <a:endParaRPr lang="en-US" sz="1100" dirty="0"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sp>
        <p:nvSpPr>
          <p:cNvPr id="11" name="Text 9"/>
          <p:cNvSpPr/>
          <p:nvPr/>
        </p:nvSpPr>
        <p:spPr>
          <a:xfrm>
            <a:off x="2768600" y="2870200"/>
            <a:ext cx="6032500" cy="431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1A202C"/>
                </a:solidFill>
                <a:latin typeface="Poppins" panose="00000500000000000000" pitchFamily="2" charset="0"/>
                <a:ea typeface="Calibri" pitchFamily="34" charset="-122"/>
                <a:cs typeface="Poppins" panose="00000500000000000000" pitchFamily="2" charset="0"/>
              </a:rPr>
              <a:t>How change agents are identified and selected within the organization</a:t>
            </a:r>
            <a:endParaRPr lang="en-US" sz="1100" dirty="0"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grpSp>
        <p:nvGrpSpPr>
          <p:cNvPr id="24" name="Group 23">
            <a:extLst>
              <a:ext uri="{FF2B5EF4-FFF2-40B4-BE49-F238E27FC236}">
                <a16:creationId xmlns:a16="http://schemas.microsoft.com/office/drawing/2014/main" id="{852AE11A-76D1-5415-25D1-197E59EC9661}"/>
              </a:ext>
            </a:extLst>
          </p:cNvPr>
          <p:cNvGrpSpPr/>
          <p:nvPr/>
        </p:nvGrpSpPr>
        <p:grpSpPr>
          <a:xfrm>
            <a:off x="368300" y="3352800"/>
            <a:ext cx="8597900" cy="431800"/>
            <a:chOff x="368300" y="3352800"/>
            <a:chExt cx="8597900" cy="431800"/>
          </a:xfrm>
        </p:grpSpPr>
        <p:sp>
          <p:nvSpPr>
            <p:cNvPr id="12" name="Shape 10"/>
            <p:cNvSpPr/>
            <p:nvPr/>
          </p:nvSpPr>
          <p:spPr>
            <a:xfrm>
              <a:off x="368300" y="3352800"/>
              <a:ext cx="317500" cy="431800"/>
            </a:xfrm>
            <a:prstGeom prst="rect">
              <a:avLst/>
            </a:prstGeom>
            <a:solidFill>
              <a:srgbClr val="0E7490"/>
            </a:solidFill>
            <a:ln w="12700">
              <a:solidFill>
                <a:srgbClr val="0E7490"/>
              </a:solidFill>
              <a:prstDash val="solid"/>
            </a:ln>
          </p:spPr>
          <p:txBody>
            <a:bodyPr/>
            <a:lstStyle/>
            <a:p>
              <a:endParaRPr lang="en-GR" sz="1600">
                <a:latin typeface="Poppins" panose="00000500000000000000" pitchFamily="2" charset="0"/>
                <a:cs typeface="Poppins" panose="00000500000000000000" pitchFamily="2" charset="0"/>
              </a:endParaRPr>
            </a:p>
          </p:txBody>
        </p:sp>
        <p:sp>
          <p:nvSpPr>
            <p:cNvPr id="13" name="Shape 11"/>
            <p:cNvSpPr/>
            <p:nvPr/>
          </p:nvSpPr>
          <p:spPr>
            <a:xfrm>
              <a:off x="711200" y="3352800"/>
              <a:ext cx="8255000" cy="431800"/>
            </a:xfrm>
            <a:prstGeom prst="rect">
              <a:avLst/>
            </a:prstGeom>
            <a:solidFill>
              <a:srgbClr val="F0FFF4"/>
            </a:solidFill>
            <a:ln w="12700">
              <a:solidFill>
                <a:srgbClr val="C6F6D5"/>
              </a:solidFill>
              <a:prstDash val="solid"/>
            </a:ln>
          </p:spPr>
          <p:txBody>
            <a:bodyPr/>
            <a:lstStyle/>
            <a:p>
              <a:endParaRPr lang="en-GR" sz="1600">
                <a:latin typeface="Poppins" panose="00000500000000000000" pitchFamily="2" charset="0"/>
                <a:cs typeface="Poppins" panose="00000500000000000000" pitchFamily="2" charset="0"/>
              </a:endParaRPr>
            </a:p>
          </p:txBody>
        </p:sp>
        <p:sp>
          <p:nvSpPr>
            <p:cNvPr id="14" name="Text 12"/>
            <p:cNvSpPr/>
            <p:nvPr/>
          </p:nvSpPr>
          <p:spPr>
            <a:xfrm>
              <a:off x="800100" y="3352800"/>
              <a:ext cx="2006600" cy="431800"/>
            </a:xfrm>
            <a:prstGeom prst="rect">
              <a:avLst/>
            </a:prstGeom>
            <a:noFill/>
            <a:ln/>
          </p:spPr>
          <p:txBody>
            <a:bodyPr wrap="square" rtlCol="0" anchor="ctr"/>
            <a:lstStyle/>
            <a:p>
              <a:pPr marL="0" indent="0" algn="l">
                <a:buNone/>
              </a:pPr>
              <a:r>
                <a:rPr lang="en-US" sz="1100" b="1" dirty="0">
                  <a:solidFill>
                    <a:srgbClr val="1C3557"/>
                  </a:solidFill>
                  <a:latin typeface="Poppins" panose="00000500000000000000" pitchFamily="2" charset="0"/>
                  <a:ea typeface="Calibri" pitchFamily="34" charset="-122"/>
                  <a:cs typeface="Poppins" panose="00000500000000000000" pitchFamily="2" charset="0"/>
                </a:rPr>
                <a:t>Criteria/Characteristics:</a:t>
              </a:r>
              <a:endParaRPr lang="en-US" sz="1100" dirty="0">
                <a:latin typeface="Poppins" panose="00000500000000000000" pitchFamily="2" charset="0"/>
                <a:cs typeface="Poppins" panose="00000500000000000000" pitchFamily="2" charset="0"/>
              </a:endParaRPr>
            </a:p>
          </p:txBody>
        </p:sp>
        <p:sp>
          <p:nvSpPr>
            <p:cNvPr id="15" name="Text 13"/>
            <p:cNvSpPr/>
            <p:nvPr/>
          </p:nvSpPr>
          <p:spPr>
            <a:xfrm>
              <a:off x="2768600" y="3352800"/>
              <a:ext cx="6032500" cy="431800"/>
            </a:xfrm>
            <a:prstGeom prst="rect">
              <a:avLst/>
            </a:prstGeom>
            <a:noFill/>
            <a:ln/>
          </p:spPr>
          <p:txBody>
            <a:bodyPr wrap="square" rtlCol="0" anchor="ctr"/>
            <a:lstStyle/>
            <a:p>
              <a:pPr marL="0" indent="0" algn="l">
                <a:buNone/>
              </a:pPr>
              <a:r>
                <a:rPr lang="en-US" sz="1100" dirty="0">
                  <a:solidFill>
                    <a:srgbClr val="1A202C"/>
                  </a:solidFill>
                  <a:latin typeface="Poppins" panose="00000500000000000000" pitchFamily="2" charset="0"/>
                  <a:ea typeface="Calibri" pitchFamily="34" charset="-122"/>
                  <a:cs typeface="Poppins" panose="00000500000000000000" pitchFamily="2" charset="0"/>
                </a:rPr>
                <a:t>The key traits and competencies that define effective change agents</a:t>
              </a:r>
              <a:endParaRPr lang="en-US" sz="1100" dirty="0">
                <a:latin typeface="Poppins" panose="00000500000000000000" pitchFamily="2" charset="0"/>
                <a:cs typeface="Poppins" panose="00000500000000000000" pitchFamily="2" charset="0"/>
              </a:endParaRPr>
            </a:p>
          </p:txBody>
        </p:sp>
      </p:grpSp>
      <p:sp>
        <p:nvSpPr>
          <p:cNvPr id="16" name="Shape 14"/>
          <p:cNvSpPr/>
          <p:nvPr/>
        </p:nvSpPr>
        <p:spPr>
          <a:xfrm>
            <a:off x="368300" y="3835400"/>
            <a:ext cx="317500" cy="431800"/>
          </a:xfrm>
          <a:prstGeom prst="rect">
            <a:avLst/>
          </a:prstGeom>
          <a:solidFill>
            <a:srgbClr val="0E7490"/>
          </a:solidFill>
          <a:ln w="12700">
            <a:solidFill>
              <a:srgbClr val="0E7490"/>
            </a:solidFill>
            <a:prstDash val="solid"/>
          </a:ln>
        </p:spPr>
        <p:txBody>
          <a:bodyPr/>
          <a:lstStyle/>
          <a:p>
            <a:endParaRPr lang="en-GR" sz="1600"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sp>
        <p:nvSpPr>
          <p:cNvPr id="17" name="Shape 15"/>
          <p:cNvSpPr/>
          <p:nvPr/>
        </p:nvSpPr>
        <p:spPr>
          <a:xfrm>
            <a:off x="711200" y="3835400"/>
            <a:ext cx="8255000" cy="431800"/>
          </a:xfrm>
          <a:prstGeom prst="rect">
            <a:avLst/>
          </a:prstGeom>
          <a:solidFill>
            <a:srgbClr val="EBF8FF"/>
          </a:solidFill>
          <a:ln w="12700">
            <a:solidFill>
              <a:srgbClr val="BEE3F8"/>
            </a:solidFill>
            <a:prstDash val="solid"/>
          </a:ln>
        </p:spPr>
        <p:txBody>
          <a:bodyPr/>
          <a:lstStyle/>
          <a:p>
            <a:endParaRPr lang="en-GR" sz="1600"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sp>
        <p:nvSpPr>
          <p:cNvPr id="18" name="Text 16"/>
          <p:cNvSpPr/>
          <p:nvPr/>
        </p:nvSpPr>
        <p:spPr>
          <a:xfrm>
            <a:off x="800100" y="3835400"/>
            <a:ext cx="2006600" cy="431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100" b="1" dirty="0">
                <a:solidFill>
                  <a:srgbClr val="1C3557"/>
                </a:solidFill>
                <a:latin typeface="Poppins" panose="00000500000000000000" pitchFamily="2" charset="0"/>
                <a:ea typeface="Calibri" pitchFamily="34" charset="-122"/>
                <a:cs typeface="Poppins" panose="00000500000000000000" pitchFamily="2" charset="0"/>
              </a:rPr>
              <a:t>Training &amp; Development:</a:t>
            </a:r>
            <a:endParaRPr lang="en-US" sz="1100" dirty="0"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sp>
        <p:nvSpPr>
          <p:cNvPr id="19" name="Text 17"/>
          <p:cNvSpPr/>
          <p:nvPr/>
        </p:nvSpPr>
        <p:spPr>
          <a:xfrm>
            <a:off x="2768600" y="3835400"/>
            <a:ext cx="6032500" cy="431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1A202C"/>
                </a:solidFill>
                <a:latin typeface="Poppins" panose="00000500000000000000" pitchFamily="2" charset="0"/>
                <a:ea typeface="Calibri" pitchFamily="34" charset="-122"/>
                <a:cs typeface="Poppins" panose="00000500000000000000" pitchFamily="2" charset="0"/>
              </a:rPr>
              <a:t>The training and support that change agents receive to fulfill their role</a:t>
            </a:r>
            <a:endParaRPr lang="en-US" sz="1100" dirty="0"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grpSp>
        <p:nvGrpSpPr>
          <p:cNvPr id="25" name="Group 24">
            <a:extLst>
              <a:ext uri="{FF2B5EF4-FFF2-40B4-BE49-F238E27FC236}">
                <a16:creationId xmlns:a16="http://schemas.microsoft.com/office/drawing/2014/main" id="{3847AD1E-EC29-9348-AFF3-CB09F582E54F}"/>
              </a:ext>
            </a:extLst>
          </p:cNvPr>
          <p:cNvGrpSpPr/>
          <p:nvPr/>
        </p:nvGrpSpPr>
        <p:grpSpPr>
          <a:xfrm>
            <a:off x="368300" y="4318000"/>
            <a:ext cx="8597900" cy="431800"/>
            <a:chOff x="368300" y="3352800"/>
            <a:chExt cx="8597900" cy="431800"/>
          </a:xfrm>
        </p:grpSpPr>
        <p:sp>
          <p:nvSpPr>
            <p:cNvPr id="26" name="Shape 10">
              <a:extLst>
                <a:ext uri="{FF2B5EF4-FFF2-40B4-BE49-F238E27FC236}">
                  <a16:creationId xmlns:a16="http://schemas.microsoft.com/office/drawing/2014/main" id="{87B6C7C1-8239-7658-31F9-549AC08D63AD}"/>
                </a:ext>
              </a:extLst>
            </p:cNvPr>
            <p:cNvSpPr/>
            <p:nvPr/>
          </p:nvSpPr>
          <p:spPr>
            <a:xfrm>
              <a:off x="368300" y="3352800"/>
              <a:ext cx="317500" cy="431800"/>
            </a:xfrm>
            <a:prstGeom prst="rect">
              <a:avLst/>
            </a:prstGeom>
            <a:solidFill>
              <a:srgbClr val="0E7490"/>
            </a:solidFill>
            <a:ln w="12700">
              <a:solidFill>
                <a:srgbClr val="0E7490"/>
              </a:solidFill>
              <a:prstDash val="solid"/>
            </a:ln>
          </p:spPr>
          <p:txBody>
            <a:bodyPr/>
            <a:lstStyle/>
            <a:p>
              <a:endParaRPr lang="en-GR" sz="1600">
                <a:latin typeface="Poppins" panose="00000500000000000000" pitchFamily="2" charset="0"/>
                <a:cs typeface="Poppins" panose="00000500000000000000" pitchFamily="2" charset="0"/>
              </a:endParaRPr>
            </a:p>
          </p:txBody>
        </p:sp>
        <p:sp>
          <p:nvSpPr>
            <p:cNvPr id="27" name="Shape 11">
              <a:extLst>
                <a:ext uri="{FF2B5EF4-FFF2-40B4-BE49-F238E27FC236}">
                  <a16:creationId xmlns:a16="http://schemas.microsoft.com/office/drawing/2014/main" id="{FBA82734-3871-15F7-871B-2A38193DD0F5}"/>
                </a:ext>
              </a:extLst>
            </p:cNvPr>
            <p:cNvSpPr/>
            <p:nvPr/>
          </p:nvSpPr>
          <p:spPr>
            <a:xfrm>
              <a:off x="711200" y="3352800"/>
              <a:ext cx="8255000" cy="431800"/>
            </a:xfrm>
            <a:prstGeom prst="rect">
              <a:avLst/>
            </a:prstGeom>
            <a:solidFill>
              <a:srgbClr val="F0FFF4"/>
            </a:solidFill>
            <a:ln w="12700">
              <a:solidFill>
                <a:srgbClr val="C6F6D5"/>
              </a:solidFill>
              <a:prstDash val="solid"/>
            </a:ln>
          </p:spPr>
          <p:txBody>
            <a:bodyPr/>
            <a:lstStyle/>
            <a:p>
              <a:endParaRPr lang="en-GR" sz="1600">
                <a:latin typeface="Poppins" panose="00000500000000000000" pitchFamily="2" charset="0"/>
                <a:cs typeface="Poppins" panose="00000500000000000000" pitchFamily="2" charset="0"/>
              </a:endParaRPr>
            </a:p>
          </p:txBody>
        </p:sp>
        <p:sp>
          <p:nvSpPr>
            <p:cNvPr id="28" name="Text 12">
              <a:extLst>
                <a:ext uri="{FF2B5EF4-FFF2-40B4-BE49-F238E27FC236}">
                  <a16:creationId xmlns:a16="http://schemas.microsoft.com/office/drawing/2014/main" id="{F22E8023-9296-9737-E14E-35882941F060}"/>
                </a:ext>
              </a:extLst>
            </p:cNvPr>
            <p:cNvSpPr/>
            <p:nvPr/>
          </p:nvSpPr>
          <p:spPr>
            <a:xfrm>
              <a:off x="800100" y="3352800"/>
              <a:ext cx="2006600" cy="431800"/>
            </a:xfrm>
            <a:prstGeom prst="rect">
              <a:avLst/>
            </a:prstGeom>
            <a:noFill/>
            <a:ln/>
          </p:spPr>
          <p:txBody>
            <a:bodyPr wrap="square" rtlCol="0" anchor="ctr"/>
            <a:lstStyle/>
            <a:p>
              <a:pPr marL="0" indent="0" algn="l">
                <a:buNone/>
              </a:pPr>
              <a:r>
                <a:rPr lang="en-US" sz="1100" b="1" dirty="0">
                  <a:solidFill>
                    <a:srgbClr val="1C3557"/>
                  </a:solidFill>
                  <a:latin typeface="Poppins" panose="00000500000000000000" pitchFamily="2" charset="0"/>
                  <a:ea typeface="Calibri" pitchFamily="34" charset="-122"/>
                  <a:cs typeface="Poppins" panose="00000500000000000000" pitchFamily="2" charset="0"/>
                </a:rPr>
                <a:t>Selection Effectiveness:</a:t>
              </a:r>
              <a:endParaRPr lang="en-US" sz="1100" dirty="0">
                <a:latin typeface="Poppins" panose="00000500000000000000" pitchFamily="2" charset="0"/>
                <a:cs typeface="Poppins" panose="00000500000000000000" pitchFamily="2" charset="0"/>
              </a:endParaRPr>
            </a:p>
          </p:txBody>
        </p:sp>
        <p:sp>
          <p:nvSpPr>
            <p:cNvPr id="29" name="Text 13">
              <a:extLst>
                <a:ext uri="{FF2B5EF4-FFF2-40B4-BE49-F238E27FC236}">
                  <a16:creationId xmlns:a16="http://schemas.microsoft.com/office/drawing/2014/main" id="{1240FD76-09EC-C88E-822B-7F9D711B779D}"/>
                </a:ext>
              </a:extLst>
            </p:cNvPr>
            <p:cNvSpPr/>
            <p:nvPr/>
          </p:nvSpPr>
          <p:spPr>
            <a:xfrm>
              <a:off x="2768600" y="3352800"/>
              <a:ext cx="6032500" cy="431800"/>
            </a:xfrm>
            <a:prstGeom prst="rect">
              <a:avLst/>
            </a:prstGeom>
            <a:noFill/>
            <a:ln/>
          </p:spPr>
          <p:txBody>
            <a:bodyPr wrap="square" rtlCol="0" anchor="ctr"/>
            <a:lstStyle/>
            <a:p>
              <a:pPr marL="0" indent="0" algn="l">
                <a:buNone/>
              </a:pPr>
              <a:r>
                <a:rPr lang="en-US" sz="1100" dirty="0">
                  <a:solidFill>
                    <a:srgbClr val="1A202C"/>
                  </a:solidFill>
                  <a:latin typeface="Poppins" panose="00000500000000000000" pitchFamily="2" charset="0"/>
                  <a:ea typeface="Calibri" pitchFamily="34" charset="-122"/>
                  <a:cs typeface="Poppins" panose="00000500000000000000" pitchFamily="2" charset="0"/>
                </a:rPr>
                <a:t>Whether the selection process led to choosing individuals truly capable of driving change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798834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7FA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1C3557"/>
          </a:solidFill>
          <a:ln w="12700">
            <a:solidFill>
              <a:srgbClr val="1C3557"/>
            </a:solidFill>
            <a:prstDash val="solid"/>
          </a:ln>
        </p:spPr>
        <p:txBody>
          <a:bodyPr/>
          <a:lstStyle/>
          <a:p>
            <a:endParaRPr lang="en-GR"/>
          </a:p>
        </p:txBody>
      </p:sp>
      <p:sp>
        <p:nvSpPr>
          <p:cNvPr id="3" name="Text 1"/>
          <p:cNvSpPr/>
          <p:nvPr/>
        </p:nvSpPr>
        <p:spPr>
          <a:xfrm>
            <a:off x="457200" y="73152"/>
            <a:ext cx="82296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2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Interviewee Profile &amp; Scope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0" y="5029200"/>
            <a:ext cx="9144000" cy="114300"/>
          </a:xfrm>
          <a:prstGeom prst="rect">
            <a:avLst/>
          </a:prstGeom>
          <a:solidFill>
            <a:srgbClr val="1C3557"/>
          </a:solidFill>
          <a:ln w="12700">
            <a:solidFill>
              <a:srgbClr val="1C3557"/>
            </a:solidFill>
            <a:prstDash val="solid"/>
          </a:ln>
        </p:spPr>
        <p:txBody>
          <a:bodyPr/>
          <a:lstStyle/>
          <a:p>
            <a:endParaRPr lang="en-GR"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sp>
        <p:nvSpPr>
          <p:cNvPr id="5" name="Shape 3"/>
          <p:cNvSpPr/>
          <p:nvPr/>
        </p:nvSpPr>
        <p:spPr>
          <a:xfrm>
            <a:off x="279400" y="1079500"/>
            <a:ext cx="2768600" cy="342900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blurRad="635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GR"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sp>
        <p:nvSpPr>
          <p:cNvPr id="6" name="Shape 4"/>
          <p:cNvSpPr/>
          <p:nvPr/>
        </p:nvSpPr>
        <p:spPr>
          <a:xfrm>
            <a:off x="279400" y="1079500"/>
            <a:ext cx="2768600" cy="533400"/>
          </a:xfrm>
          <a:prstGeom prst="rect">
            <a:avLst/>
          </a:prstGeom>
          <a:solidFill>
            <a:srgbClr val="1C3557"/>
          </a:solidFill>
          <a:ln w="12700">
            <a:solidFill>
              <a:srgbClr val="1C3557"/>
            </a:solidFill>
            <a:prstDash val="solid"/>
          </a:ln>
        </p:spPr>
        <p:txBody>
          <a:bodyPr/>
          <a:lstStyle/>
          <a:p>
            <a:endParaRPr lang="en-GR"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sp>
        <p:nvSpPr>
          <p:cNvPr id="7" name="Text 5"/>
          <p:cNvSpPr/>
          <p:nvPr/>
        </p:nvSpPr>
        <p:spPr>
          <a:xfrm>
            <a:off x="279400" y="1079500"/>
            <a:ext cx="2768600" cy="533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Poppins" panose="00000500000000000000" pitchFamily="2" charset="0"/>
                <a:ea typeface="Calibri" pitchFamily="34" charset="-122"/>
                <a:cs typeface="Poppins" panose="00000500000000000000" pitchFamily="2" charset="0"/>
              </a:rPr>
              <a:t>HR Professional</a:t>
            </a:r>
          </a:p>
        </p:txBody>
      </p:sp>
      <p:sp>
        <p:nvSpPr>
          <p:cNvPr id="8" name="Text 6"/>
          <p:cNvSpPr/>
          <p:nvPr/>
        </p:nvSpPr>
        <p:spPr>
          <a:xfrm>
            <a:off x="406400" y="1714500"/>
            <a:ext cx="2514600" cy="2794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28600" indent="-228600" algn="l">
              <a:buSzPct val="100000"/>
              <a:buFont typeface="Arial" panose="020B0604020202020204" pitchFamily="34" charset="0"/>
              <a:buChar char="•"/>
            </a:pPr>
            <a:r>
              <a:rPr lang="en-US" sz="1100" dirty="0">
                <a:solidFill>
                  <a:srgbClr val="1A202C"/>
                </a:solidFill>
                <a:latin typeface="Poppins" panose="00000500000000000000" pitchFamily="2" charset="0"/>
                <a:ea typeface="Calibri" pitchFamily="34" charset="-122"/>
                <a:cs typeface="Poppins" panose="00000500000000000000" pitchFamily="2" charset="0"/>
              </a:rPr>
              <a:t>Works in HR or a related people management function</a:t>
            </a:r>
          </a:p>
          <a:p>
            <a:pPr marL="228600" indent="-228600" algn="l">
              <a:buSzPct val="100000"/>
              <a:buFont typeface="Arial" panose="020B0604020202020204" pitchFamily="34" charset="0"/>
              <a:buChar char="•"/>
            </a:pPr>
            <a:r>
              <a:rPr lang="en-US" sz="1100" dirty="0">
                <a:solidFill>
                  <a:srgbClr val="1A202C"/>
                </a:solidFill>
                <a:latin typeface="Poppins" panose="00000500000000000000" pitchFamily="2" charset="0"/>
                <a:ea typeface="Calibri" pitchFamily="34" charset="-122"/>
                <a:cs typeface="Poppins" panose="00000500000000000000" pitchFamily="2" charset="0"/>
              </a:rPr>
              <a:t>Holds a mid-level or senior position</a:t>
            </a:r>
          </a:p>
          <a:p>
            <a:pPr marL="228600" indent="-228600" algn="l">
              <a:buSzPct val="100000"/>
              <a:buFont typeface="Arial" panose="020B0604020202020204" pitchFamily="34" charset="0"/>
              <a:buChar char="•"/>
            </a:pPr>
            <a:r>
              <a:rPr lang="en-US" sz="1100" dirty="0">
                <a:solidFill>
                  <a:srgbClr val="1A202C"/>
                </a:solidFill>
                <a:latin typeface="Poppins" panose="00000500000000000000" pitchFamily="2" charset="0"/>
                <a:ea typeface="Calibri" pitchFamily="34" charset="-122"/>
                <a:cs typeface="Poppins" panose="00000500000000000000" pitchFamily="2" charset="0"/>
              </a:rPr>
              <a:t>Has been involved in a significant organizational change initiative</a:t>
            </a:r>
          </a:p>
          <a:p>
            <a:pPr marL="228600" indent="-228600" algn="l">
              <a:buSzPct val="100000"/>
              <a:buFont typeface="Arial" panose="020B0604020202020204" pitchFamily="34" charset="0"/>
              <a:buChar char="•"/>
            </a:pPr>
            <a:r>
              <a:rPr lang="en-US" sz="1100" dirty="0">
                <a:solidFill>
                  <a:srgbClr val="1A202C"/>
                </a:solidFill>
                <a:latin typeface="Poppins" panose="00000500000000000000" pitchFamily="2" charset="0"/>
                <a:ea typeface="Calibri" pitchFamily="34" charset="-122"/>
                <a:cs typeface="Poppins" panose="00000500000000000000" pitchFamily="2" charset="0"/>
              </a:rPr>
              <a:t>Had an active role in the design, coordination, or implementation of that change</a:t>
            </a:r>
          </a:p>
        </p:txBody>
      </p:sp>
      <p:sp>
        <p:nvSpPr>
          <p:cNvPr id="9" name="Shape 7"/>
          <p:cNvSpPr/>
          <p:nvPr/>
        </p:nvSpPr>
        <p:spPr>
          <a:xfrm>
            <a:off x="3175000" y="1079500"/>
            <a:ext cx="2768600" cy="342900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blurRad="635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GR"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sp>
        <p:nvSpPr>
          <p:cNvPr id="10" name="Shape 8"/>
          <p:cNvSpPr/>
          <p:nvPr/>
        </p:nvSpPr>
        <p:spPr>
          <a:xfrm>
            <a:off x="3175000" y="1079500"/>
            <a:ext cx="2768600" cy="533400"/>
          </a:xfrm>
          <a:prstGeom prst="rect">
            <a:avLst/>
          </a:prstGeom>
          <a:solidFill>
            <a:srgbClr val="0E7490"/>
          </a:solidFill>
          <a:ln w="12700">
            <a:solidFill>
              <a:srgbClr val="0E7490"/>
            </a:solidFill>
            <a:prstDash val="solid"/>
          </a:ln>
        </p:spPr>
        <p:txBody>
          <a:bodyPr/>
          <a:lstStyle/>
          <a:p>
            <a:endParaRPr lang="en-GR"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sp>
        <p:nvSpPr>
          <p:cNvPr id="11" name="Text 9"/>
          <p:cNvSpPr/>
          <p:nvPr/>
        </p:nvSpPr>
        <p:spPr>
          <a:xfrm>
            <a:off x="3175000" y="1079500"/>
            <a:ext cx="2768600" cy="533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Poppins" panose="00000500000000000000" pitchFamily="2" charset="0"/>
                <a:ea typeface="Calibri" pitchFamily="34" charset="-122"/>
                <a:cs typeface="Poppins" panose="00000500000000000000" pitchFamily="2" charset="0"/>
              </a:rPr>
              <a:t>Change Agent</a:t>
            </a:r>
          </a:p>
        </p:txBody>
      </p:sp>
      <p:sp>
        <p:nvSpPr>
          <p:cNvPr id="12" name="Text 10"/>
          <p:cNvSpPr/>
          <p:nvPr/>
        </p:nvSpPr>
        <p:spPr>
          <a:xfrm>
            <a:off x="3302000" y="1714500"/>
            <a:ext cx="2514600" cy="2794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28600" indent="-228600" algn="l">
              <a:buSzPct val="100000"/>
              <a:buFont typeface="Arial" panose="020B0604020202020204" pitchFamily="34" charset="0"/>
              <a:buChar char="•"/>
            </a:pPr>
            <a:r>
              <a:rPr lang="en-US" sz="1100" dirty="0">
                <a:solidFill>
                  <a:srgbClr val="1A202C"/>
                </a:solidFill>
                <a:latin typeface="Poppins" panose="00000500000000000000" pitchFamily="2" charset="0"/>
                <a:ea typeface="Calibri" pitchFamily="34" charset="-122"/>
                <a:cs typeface="Poppins" panose="00000500000000000000" pitchFamily="2" charset="0"/>
              </a:rPr>
              <a:t>An employee who participated as a change agent in an organizational change</a:t>
            </a:r>
          </a:p>
          <a:p>
            <a:pPr marL="228600" indent="-228600" algn="l">
              <a:buSzPct val="100000"/>
              <a:buFont typeface="Arial" panose="020B0604020202020204" pitchFamily="34" charset="0"/>
              <a:buChar char="•"/>
            </a:pPr>
            <a:r>
              <a:rPr lang="en-US" sz="1100" dirty="0">
                <a:solidFill>
                  <a:srgbClr val="1A202C"/>
                </a:solidFill>
                <a:latin typeface="Poppins" panose="00000500000000000000" pitchFamily="2" charset="0"/>
                <a:ea typeface="Calibri" pitchFamily="34" charset="-122"/>
                <a:cs typeface="Poppins" panose="00000500000000000000" pitchFamily="2" charset="0"/>
              </a:rPr>
              <a:t>Was actively involved in driving, facilitating, or championing the change within the organization</a:t>
            </a:r>
          </a:p>
          <a:p>
            <a:pPr marL="228600" indent="-228600" algn="l">
              <a:buSzPct val="100000"/>
              <a:buFont typeface="Arial" panose="020B0604020202020204" pitchFamily="34" charset="0"/>
              <a:buChar char="•"/>
            </a:pPr>
            <a:r>
              <a:rPr lang="en-US" sz="1100" dirty="0">
                <a:solidFill>
                  <a:srgbClr val="1A202C"/>
                </a:solidFill>
                <a:latin typeface="Poppins" panose="00000500000000000000" pitchFamily="2" charset="0"/>
                <a:ea typeface="Calibri" pitchFamily="34" charset="-122"/>
                <a:cs typeface="Poppins" panose="00000500000000000000" pitchFamily="2" charset="0"/>
              </a:rPr>
              <a:t>Can speak about their experience, challenges, and the support they received</a:t>
            </a:r>
            <a:endParaRPr lang="en-US" sz="600" dirty="0"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sp>
        <p:nvSpPr>
          <p:cNvPr id="13" name="Shape 11"/>
          <p:cNvSpPr/>
          <p:nvPr/>
        </p:nvSpPr>
        <p:spPr>
          <a:xfrm>
            <a:off x="279400" y="4572000"/>
            <a:ext cx="8585200" cy="330200"/>
          </a:xfrm>
          <a:prstGeom prst="rect">
            <a:avLst/>
          </a:prstGeom>
          <a:solidFill>
            <a:srgbClr val="FFF8E1"/>
          </a:solidFill>
          <a:ln w="12700">
            <a:solidFill>
              <a:srgbClr val="FDE68A"/>
            </a:solidFill>
            <a:prstDash val="solid"/>
          </a:ln>
        </p:spPr>
        <p:txBody>
          <a:bodyPr/>
          <a:lstStyle/>
          <a:p>
            <a:endParaRPr lang="en-GR"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sp>
        <p:nvSpPr>
          <p:cNvPr id="14" name="Text 12"/>
          <p:cNvSpPr/>
          <p:nvPr/>
        </p:nvSpPr>
        <p:spPr>
          <a:xfrm>
            <a:off x="381000" y="4584700"/>
            <a:ext cx="8382000" cy="304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000" b="1" dirty="0">
                <a:solidFill>
                  <a:srgbClr val="744210"/>
                </a:solidFill>
                <a:latin typeface="Poppins" panose="00000500000000000000" pitchFamily="2" charset="0"/>
                <a:ea typeface="Calibri" pitchFamily="34" charset="-122"/>
                <a:cs typeface="Poppins" panose="00000500000000000000" pitchFamily="2" charset="0"/>
              </a:rPr>
              <a:t>How to find interviewees: </a:t>
            </a:r>
            <a:r>
              <a:rPr lang="en-US" sz="1000" dirty="0">
                <a:solidFill>
                  <a:srgbClr val="744210"/>
                </a:solidFill>
                <a:latin typeface="Poppins" panose="00000500000000000000" pitchFamily="2" charset="0"/>
                <a:ea typeface="Calibri" pitchFamily="34" charset="-122"/>
                <a:cs typeface="Poppins" panose="00000500000000000000" pitchFamily="2" charset="0"/>
              </a:rPr>
              <a:t>Through your personal network (family, friends), via LinkedIn, or through professional contacts.</a:t>
            </a:r>
          </a:p>
        </p:txBody>
      </p:sp>
      <p:sp>
        <p:nvSpPr>
          <p:cNvPr id="15" name="Shape Col3BG"/>
          <p:cNvSpPr/>
          <p:nvPr/>
        </p:nvSpPr>
        <p:spPr>
          <a:xfrm>
            <a:off x="6070600" y="1079500"/>
            <a:ext cx="2768600" cy="3429000"/>
          </a:xfrm>
          <a:prstGeom prst="roundRect">
            <a:avLst>
              <a:gd name="adj" fmla="val 5000"/>
            </a:avLst>
          </a:prstGeom>
          <a:solidFill>
            <a:srgbClr val="FFFFFF"/>
          </a:solidFill>
          <a:ln>
            <a:noFill/>
          </a:ln>
        </p:spPr>
        <p:txBody>
          <a:bodyPr/>
          <a:lstStyle/>
          <a:p>
            <a:endParaRPr lang="en-US"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sp>
        <p:nvSpPr>
          <p:cNvPr id="16" name="Shape Col3Hdr"/>
          <p:cNvSpPr/>
          <p:nvPr/>
        </p:nvSpPr>
        <p:spPr>
          <a:xfrm>
            <a:off x="6070600" y="1079500"/>
            <a:ext cx="2768600" cy="533400"/>
          </a:xfrm>
          <a:prstGeom prst="roundRect">
            <a:avLst>
              <a:gd name="adj" fmla="val 5000"/>
            </a:avLst>
          </a:prstGeom>
          <a:solidFill>
            <a:srgbClr val="1C3557"/>
          </a:solidFill>
          <a:ln>
            <a:noFill/>
          </a:ln>
        </p:spPr>
        <p:txBody>
          <a:bodyPr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Poppins" panose="00000500000000000000" pitchFamily="2" charset="0"/>
                <a:ea typeface="Calibri" pitchFamily="34" charset="-122"/>
                <a:cs typeface="Poppins" panose="00000500000000000000" pitchFamily="2" charset="0"/>
              </a:rPr>
              <a:t>Change Initiative</a:t>
            </a:r>
          </a:p>
        </p:txBody>
      </p:sp>
      <p:sp>
        <p:nvSpPr>
          <p:cNvPr id="17" name="Text Col3Body"/>
          <p:cNvSpPr txBox="1"/>
          <p:nvPr/>
        </p:nvSpPr>
        <p:spPr>
          <a:xfrm>
            <a:off x="6197600" y="1714500"/>
            <a:ext cx="2514600" cy="2794000"/>
          </a:xfrm>
          <a:prstGeom prst="rect">
            <a:avLst/>
          </a:prstGeom>
          <a:noFill/>
          <a:ln>
            <a:noFill/>
          </a:ln>
        </p:spPr>
        <p:txBody>
          <a:bodyPr wrap="square" lIns="36000" tIns="36000" rIns="36000" bIns="36000" anchor="t"/>
          <a:lstStyle/>
          <a:p>
            <a:pPr marL="0" indent="0" algn="l">
              <a:buNone/>
            </a:pPr>
            <a:r>
              <a:rPr lang="en-US" sz="1100" b="1" dirty="0">
                <a:solidFill>
                  <a:srgbClr val="1C3557"/>
                </a:solidFill>
                <a:latin typeface="Poppins" panose="00000500000000000000" pitchFamily="2" charset="0"/>
                <a:ea typeface="Calibri" pitchFamily="34" charset="-122"/>
                <a:cs typeface="Poppins" panose="00000500000000000000" pitchFamily="2" charset="0"/>
              </a:rPr>
              <a:t>Examples of eligible initiatives:</a:t>
            </a:r>
          </a:p>
          <a:p>
            <a:pPr marL="228600" indent="-228600" algn="l">
              <a:buSzPct val="100000"/>
              <a:buFont typeface="Arial" panose="020B0604020202020204" pitchFamily="34" charset="0"/>
              <a:buChar char="•"/>
            </a:pPr>
            <a:r>
              <a:rPr lang="en-US" sz="1100" dirty="0">
                <a:solidFill>
                  <a:srgbClr val="1A202C"/>
                </a:solidFill>
                <a:latin typeface="Poppins" panose="00000500000000000000" pitchFamily="2" charset="0"/>
                <a:ea typeface="Calibri" pitchFamily="34" charset="-122"/>
                <a:cs typeface="Poppins" panose="00000500000000000000" pitchFamily="2" charset="0"/>
              </a:rPr>
              <a:t>Digital transformation</a:t>
            </a:r>
          </a:p>
          <a:p>
            <a:pPr marL="228600" indent="-228600" algn="l">
              <a:buSzPct val="100000"/>
              <a:buFont typeface="Arial" panose="020B0604020202020204" pitchFamily="34" charset="0"/>
              <a:buChar char="•"/>
            </a:pPr>
            <a:r>
              <a:rPr lang="en-US" sz="1100" dirty="0">
                <a:solidFill>
                  <a:srgbClr val="1A202C"/>
                </a:solidFill>
                <a:latin typeface="Poppins" panose="00000500000000000000" pitchFamily="2" charset="0"/>
                <a:ea typeface="Calibri" pitchFamily="34" charset="-122"/>
                <a:cs typeface="Poppins" panose="00000500000000000000" pitchFamily="2" charset="0"/>
              </a:rPr>
              <a:t>Organizational restructuring</a:t>
            </a:r>
          </a:p>
          <a:p>
            <a:pPr marL="228600" indent="-228600" algn="l">
              <a:buSzPct val="100000"/>
              <a:buFont typeface="Arial" panose="020B0604020202020204" pitchFamily="34" charset="0"/>
              <a:buChar char="•"/>
            </a:pPr>
            <a:r>
              <a:rPr lang="en-US" sz="1100" dirty="0">
                <a:solidFill>
                  <a:srgbClr val="1A202C"/>
                </a:solidFill>
                <a:latin typeface="Poppins" panose="00000500000000000000" pitchFamily="2" charset="0"/>
                <a:ea typeface="Calibri" pitchFamily="34" charset="-122"/>
                <a:cs typeface="Poppins" panose="00000500000000000000" pitchFamily="2" charset="0"/>
              </a:rPr>
              <a:t>Strategy implementation</a:t>
            </a:r>
          </a:p>
          <a:p>
            <a:pPr marL="228600" indent="-228600" algn="l">
              <a:buSzPct val="100000"/>
              <a:buFont typeface="Arial" panose="020B0604020202020204" pitchFamily="34" charset="0"/>
              <a:buChar char="•"/>
            </a:pPr>
            <a:r>
              <a:rPr lang="en-US" sz="1100" dirty="0">
                <a:solidFill>
                  <a:srgbClr val="1A202C"/>
                </a:solidFill>
                <a:latin typeface="Poppins" panose="00000500000000000000" pitchFamily="2" charset="0"/>
                <a:ea typeface="Calibri" pitchFamily="34" charset="-122"/>
                <a:cs typeface="Poppins" panose="00000500000000000000" pitchFamily="2" charset="0"/>
              </a:rPr>
              <a:t>Cultural transformation</a:t>
            </a:r>
          </a:p>
          <a:p>
            <a:pPr marL="228600" indent="-228600" algn="l">
              <a:buSzPct val="100000"/>
              <a:buFont typeface="Arial" panose="020B0604020202020204" pitchFamily="34" charset="0"/>
              <a:buChar char="•"/>
            </a:pPr>
            <a:r>
              <a:rPr lang="en-US" sz="1100" dirty="0">
                <a:solidFill>
                  <a:srgbClr val="1A202C"/>
                </a:solidFill>
                <a:latin typeface="Poppins" panose="00000500000000000000" pitchFamily="2" charset="0"/>
                <a:ea typeface="Calibri" pitchFamily="34" charset="-122"/>
                <a:cs typeface="Poppins" panose="00000500000000000000" pitchFamily="2" charset="0"/>
              </a:rPr>
              <a:t>Large-scale operational changes</a:t>
            </a:r>
            <a:endParaRPr lang="en-US" sz="500" dirty="0"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439167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7FA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1C3557"/>
          </a:solidFill>
          <a:ln w="12700">
            <a:solidFill>
              <a:srgbClr val="1C3557"/>
            </a:solidFill>
            <a:prstDash val="solid"/>
          </a:ln>
        </p:spPr>
        <p:txBody>
          <a:bodyPr/>
          <a:lstStyle/>
          <a:p>
            <a:endParaRPr lang="en-GR"/>
          </a:p>
        </p:txBody>
      </p:sp>
      <p:sp>
        <p:nvSpPr>
          <p:cNvPr id="3" name="Text 1"/>
          <p:cNvSpPr/>
          <p:nvPr/>
        </p:nvSpPr>
        <p:spPr>
          <a:xfrm>
            <a:off x="457200" y="73152"/>
            <a:ext cx="82296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2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Interview Format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0" y="5029200"/>
            <a:ext cx="9144000" cy="114300"/>
          </a:xfrm>
          <a:prstGeom prst="rect">
            <a:avLst/>
          </a:prstGeom>
          <a:solidFill>
            <a:srgbClr val="1C3557"/>
          </a:solidFill>
          <a:ln w="12700">
            <a:solidFill>
              <a:srgbClr val="1C3557"/>
            </a:solidFill>
            <a:prstDash val="solid"/>
          </a:ln>
        </p:spPr>
        <p:txBody>
          <a:bodyPr/>
          <a:lstStyle/>
          <a:p>
            <a:endParaRPr lang="en-GR"/>
          </a:p>
        </p:txBody>
      </p:sp>
      <p:sp>
        <p:nvSpPr>
          <p:cNvPr id="5" name="Shape 3"/>
          <p:cNvSpPr/>
          <p:nvPr/>
        </p:nvSpPr>
        <p:spPr>
          <a:xfrm>
            <a:off x="457200" y="1078992"/>
            <a:ext cx="2560320" cy="1828800"/>
          </a:xfrm>
          <a:prstGeom prst="rect">
            <a:avLst/>
          </a:prstGeom>
          <a:solidFill>
            <a:srgbClr val="1C3557"/>
          </a:solidFill>
          <a:ln w="12700">
            <a:solidFill>
              <a:srgbClr val="1C3557"/>
            </a:solidFill>
            <a:prstDash val="solid"/>
          </a:ln>
          <a:effectLst>
            <a:outerShdw blurRad="635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GR"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sp>
        <p:nvSpPr>
          <p:cNvPr id="6" name="Text 4"/>
          <p:cNvSpPr/>
          <p:nvPr/>
        </p:nvSpPr>
        <p:spPr>
          <a:xfrm>
            <a:off x="457200" y="1188720"/>
            <a:ext cx="256032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l-GR" sz="4400" b="1" dirty="0">
                <a:solidFill>
                  <a:srgbClr val="8EC5E6"/>
                </a:solidFill>
                <a:latin typeface="Calibri" pitchFamily="34" charset="0"/>
                <a:ea typeface="Calibri" pitchFamily="34" charset="-122"/>
                <a:cs typeface="Poppins" panose="00000500000000000000" pitchFamily="2" charset="0"/>
              </a:rPr>
              <a:t>4</a:t>
            </a:r>
            <a:r>
              <a:rPr lang="en-US" sz="4400" b="1" dirty="0">
                <a:solidFill>
                  <a:srgbClr val="8EC5E6"/>
                </a:solidFill>
                <a:latin typeface="Calibri" pitchFamily="34" charset="0"/>
                <a:ea typeface="Calibri" pitchFamily="34" charset="-122"/>
                <a:cs typeface="Poppins" panose="00000500000000000000" pitchFamily="2" charset="0"/>
              </a:rPr>
              <a:t>0</a:t>
            </a:r>
            <a:r>
              <a:rPr lang="en-US" sz="4400" b="1" dirty="0">
                <a:solidFill>
                  <a:srgbClr val="8EC5E6"/>
                </a:solidFill>
                <a:latin typeface="Poppins" panose="00000500000000000000" pitchFamily="2" charset="0"/>
                <a:ea typeface="Calibri" pitchFamily="34" charset="-122"/>
                <a:cs typeface="Poppins" panose="00000500000000000000" pitchFamily="2" charset="0"/>
              </a:rPr>
              <a:t>–</a:t>
            </a:r>
            <a:r>
              <a:rPr lang="el-GR" sz="4400" b="1" dirty="0">
                <a:solidFill>
                  <a:srgbClr val="8EC5E6"/>
                </a:solidFill>
                <a:latin typeface="Calibri" pitchFamily="34" charset="0"/>
                <a:ea typeface="Calibri" pitchFamily="34" charset="-122"/>
                <a:cs typeface="Poppins" panose="00000500000000000000" pitchFamily="2" charset="0"/>
              </a:rPr>
              <a:t>60</a:t>
            </a:r>
            <a:endParaRPr lang="en-US" sz="4400" dirty="0"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sp>
        <p:nvSpPr>
          <p:cNvPr id="7" name="Text 5"/>
          <p:cNvSpPr/>
          <p:nvPr/>
        </p:nvSpPr>
        <p:spPr>
          <a:xfrm>
            <a:off x="457200" y="1993392"/>
            <a:ext cx="25603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50" dirty="0">
                <a:solidFill>
                  <a:srgbClr val="A0AEC0"/>
                </a:solidFill>
                <a:latin typeface="Poppins" panose="00000500000000000000" pitchFamily="2" charset="0"/>
                <a:ea typeface="Calibri" pitchFamily="34" charset="-122"/>
                <a:cs typeface="Poppins" panose="00000500000000000000" pitchFamily="2" charset="0"/>
              </a:rPr>
              <a:t>minutes</a:t>
            </a:r>
            <a:endParaRPr lang="en-US" sz="1250" dirty="0"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sp>
        <p:nvSpPr>
          <p:cNvPr id="8" name="Text 6"/>
          <p:cNvSpPr/>
          <p:nvPr/>
        </p:nvSpPr>
        <p:spPr>
          <a:xfrm>
            <a:off x="457200" y="2395728"/>
            <a:ext cx="256032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50" b="1" dirty="0">
                <a:solidFill>
                  <a:srgbClr val="FFFFFF"/>
                </a:solidFill>
                <a:latin typeface="Poppins" panose="00000500000000000000" pitchFamily="2" charset="0"/>
                <a:ea typeface="Calibri" pitchFamily="34" charset="-122"/>
                <a:cs typeface="Poppins" panose="00000500000000000000" pitchFamily="2" charset="0"/>
              </a:rPr>
              <a:t>Interview duration</a:t>
            </a:r>
            <a:endParaRPr lang="en-US" sz="1150" dirty="0"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sp>
        <p:nvSpPr>
          <p:cNvPr id="9" name="Shape 7"/>
          <p:cNvSpPr/>
          <p:nvPr/>
        </p:nvSpPr>
        <p:spPr>
          <a:xfrm>
            <a:off x="3383280" y="1078992"/>
            <a:ext cx="2560320" cy="1828800"/>
          </a:xfrm>
          <a:prstGeom prst="rect">
            <a:avLst/>
          </a:prstGeom>
          <a:solidFill>
            <a:srgbClr val="1C3557"/>
          </a:solidFill>
          <a:ln w="12700">
            <a:solidFill>
              <a:srgbClr val="1C3557"/>
            </a:solidFill>
            <a:prstDash val="solid"/>
          </a:ln>
          <a:effectLst>
            <a:outerShdw blurRad="635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GR"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sp>
        <p:nvSpPr>
          <p:cNvPr id="10" name="Text 8"/>
          <p:cNvSpPr/>
          <p:nvPr/>
        </p:nvSpPr>
        <p:spPr>
          <a:xfrm>
            <a:off x="3383280" y="1188720"/>
            <a:ext cx="256032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4400" b="1" dirty="0">
                <a:solidFill>
                  <a:srgbClr val="8EC5E6"/>
                </a:solidFill>
                <a:latin typeface="Poppins" panose="00000500000000000000" pitchFamily="2" charset="0"/>
                <a:ea typeface="Calibri" pitchFamily="34" charset="-122"/>
                <a:cs typeface="Poppins" panose="00000500000000000000" pitchFamily="2" charset="0"/>
              </a:rPr>
              <a:t>2</a:t>
            </a:r>
            <a:endParaRPr lang="en-US" sz="4400" dirty="0"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sp>
        <p:nvSpPr>
          <p:cNvPr id="11" name="Text 9"/>
          <p:cNvSpPr/>
          <p:nvPr/>
        </p:nvSpPr>
        <p:spPr>
          <a:xfrm>
            <a:off x="3383280" y="1993392"/>
            <a:ext cx="25603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50" dirty="0">
                <a:solidFill>
                  <a:srgbClr val="A0AEC0"/>
                </a:solidFill>
                <a:latin typeface="Poppins" panose="00000500000000000000" pitchFamily="2" charset="0"/>
                <a:ea typeface="Calibri" pitchFamily="34" charset="-122"/>
                <a:cs typeface="Poppins" panose="00000500000000000000" pitchFamily="2" charset="0"/>
              </a:rPr>
              <a:t>interview guides</a:t>
            </a:r>
            <a:endParaRPr lang="en-US" sz="1250" dirty="0"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sp>
        <p:nvSpPr>
          <p:cNvPr id="12" name="Text 10"/>
          <p:cNvSpPr/>
          <p:nvPr/>
        </p:nvSpPr>
        <p:spPr>
          <a:xfrm>
            <a:off x="3383280" y="2395728"/>
            <a:ext cx="256032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50" b="1" dirty="0">
                <a:solidFill>
                  <a:srgbClr val="FFFFFF"/>
                </a:solidFill>
                <a:latin typeface="Poppins" panose="00000500000000000000" pitchFamily="2" charset="0"/>
                <a:ea typeface="Calibri" pitchFamily="34" charset="-122"/>
                <a:cs typeface="Poppins" panose="00000500000000000000" pitchFamily="2" charset="0"/>
              </a:rPr>
              <a:t>For HR Professional &amp; Change Agent</a:t>
            </a:r>
          </a:p>
        </p:txBody>
      </p:sp>
      <p:sp>
        <p:nvSpPr>
          <p:cNvPr id="13" name="Shape 11"/>
          <p:cNvSpPr/>
          <p:nvPr/>
        </p:nvSpPr>
        <p:spPr>
          <a:xfrm>
            <a:off x="6309360" y="1078992"/>
            <a:ext cx="2560320" cy="1828800"/>
          </a:xfrm>
          <a:prstGeom prst="rect">
            <a:avLst/>
          </a:prstGeom>
          <a:solidFill>
            <a:srgbClr val="1C3557"/>
          </a:solidFill>
          <a:ln w="12700">
            <a:solidFill>
              <a:srgbClr val="1C3557"/>
            </a:solidFill>
            <a:prstDash val="solid"/>
          </a:ln>
          <a:effectLst>
            <a:outerShdw blurRad="635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GR"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sp>
        <p:nvSpPr>
          <p:cNvPr id="14" name="Text 12"/>
          <p:cNvSpPr/>
          <p:nvPr/>
        </p:nvSpPr>
        <p:spPr>
          <a:xfrm>
            <a:off x="6309360" y="1188720"/>
            <a:ext cx="256032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4400" b="1" dirty="0">
                <a:solidFill>
                  <a:srgbClr val="8EC5E6"/>
                </a:solidFill>
                <a:latin typeface="Poppins" panose="00000500000000000000" pitchFamily="2" charset="0"/>
                <a:ea typeface="Calibri" pitchFamily="34" charset="-122"/>
                <a:cs typeface="Poppins" panose="00000500000000000000" pitchFamily="2" charset="0"/>
              </a:rPr>
              <a:t>1</a:t>
            </a:r>
            <a:endParaRPr lang="en-US" sz="4400" dirty="0"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sp>
        <p:nvSpPr>
          <p:cNvPr id="15" name="Text 13"/>
          <p:cNvSpPr/>
          <p:nvPr/>
        </p:nvSpPr>
        <p:spPr>
          <a:xfrm>
            <a:off x="6309360" y="1993392"/>
            <a:ext cx="25603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50" dirty="0">
                <a:solidFill>
                  <a:srgbClr val="A0AEC0"/>
                </a:solidFill>
                <a:latin typeface="Poppins" panose="00000500000000000000" pitchFamily="2" charset="0"/>
                <a:ea typeface="Calibri" pitchFamily="34" charset="-122"/>
                <a:cs typeface="Poppins" panose="00000500000000000000" pitchFamily="2" charset="0"/>
              </a:rPr>
              <a:t>audio recording</a:t>
            </a:r>
            <a:endParaRPr lang="en-US" sz="1250" dirty="0"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sp>
        <p:nvSpPr>
          <p:cNvPr id="16" name="Text 14"/>
          <p:cNvSpPr/>
          <p:nvPr/>
        </p:nvSpPr>
        <p:spPr>
          <a:xfrm>
            <a:off x="6309360" y="2395728"/>
            <a:ext cx="256032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50" b="1" dirty="0">
                <a:solidFill>
                  <a:srgbClr val="FFFFFF"/>
                </a:solidFill>
                <a:latin typeface="Poppins" panose="00000500000000000000" pitchFamily="2" charset="0"/>
                <a:ea typeface="Calibri" pitchFamily="34" charset="-122"/>
                <a:cs typeface="Poppins" panose="00000500000000000000" pitchFamily="2" charset="0"/>
              </a:rPr>
              <a:t>Required per interview</a:t>
            </a:r>
            <a:endParaRPr lang="en-US" sz="1150" dirty="0"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sp>
        <p:nvSpPr>
          <p:cNvPr id="17" name="Text 15"/>
          <p:cNvSpPr/>
          <p:nvPr/>
        </p:nvSpPr>
        <p:spPr>
          <a:xfrm>
            <a:off x="457200" y="306324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300" b="1" dirty="0">
                <a:solidFill>
                  <a:srgbClr val="1C3557"/>
                </a:solidFill>
                <a:latin typeface="Poppins" panose="00000500000000000000" pitchFamily="2" charset="0"/>
                <a:ea typeface="Calibri" pitchFamily="34" charset="-122"/>
                <a:cs typeface="Poppins" panose="00000500000000000000" pitchFamily="2" charset="0"/>
              </a:rPr>
              <a:t>Your responsibilities:</a:t>
            </a:r>
            <a:endParaRPr lang="en-US" sz="1300" dirty="0"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sp>
        <p:nvSpPr>
          <p:cNvPr id="18" name="Text 16"/>
          <p:cNvSpPr/>
          <p:nvPr/>
        </p:nvSpPr>
        <p:spPr>
          <a:xfrm>
            <a:off x="502920" y="3456432"/>
            <a:ext cx="8321040" cy="1417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 algn="l">
              <a:buSzPct val="100000"/>
              <a:buFont typeface="+mj-lt"/>
              <a:buAutoNum type="arabicPeriod"/>
            </a:pPr>
            <a:r>
              <a:rPr lang="en-US" sz="1250" dirty="0">
                <a:solidFill>
                  <a:srgbClr val="1A202C"/>
                </a:solidFill>
                <a:latin typeface="Poppins" panose="00000500000000000000" pitchFamily="2" charset="0"/>
                <a:ea typeface="Calibri" pitchFamily="34" charset="-122"/>
                <a:cs typeface="Poppins" panose="00000500000000000000" pitchFamily="2" charset="0"/>
              </a:rPr>
              <a:t>Contact a suitable interviewee (HR Professional or Change Agent) and schedule the interview</a:t>
            </a:r>
            <a:endParaRPr lang="en-US" sz="1250" dirty="0">
              <a:latin typeface="Poppins" panose="00000500000000000000" pitchFamily="2" charset="0"/>
              <a:cs typeface="Poppins" panose="00000500000000000000" pitchFamily="2" charset="0"/>
            </a:endParaRPr>
          </a:p>
          <a:p>
            <a:pPr marL="342900" indent="-342900" algn="l">
              <a:buSzPct val="100000"/>
              <a:buFont typeface="+mj-lt"/>
              <a:buAutoNum type="arabicPeriod"/>
            </a:pPr>
            <a:r>
              <a:rPr lang="en-US" sz="1250" dirty="0">
                <a:solidFill>
                  <a:srgbClr val="1A202C"/>
                </a:solidFill>
                <a:latin typeface="Poppins" panose="00000500000000000000" pitchFamily="2" charset="0"/>
                <a:ea typeface="Calibri" pitchFamily="34" charset="-122"/>
                <a:cs typeface="Poppins" panose="00000500000000000000" pitchFamily="2" charset="0"/>
              </a:rPr>
              <a:t>Use the appropriate interview guide (HR Professional guide or Change Agent guide)</a:t>
            </a:r>
            <a:endParaRPr lang="en-US" sz="1250" dirty="0">
              <a:latin typeface="Poppins" panose="00000500000000000000" pitchFamily="2" charset="0"/>
              <a:cs typeface="Poppins" panose="00000500000000000000" pitchFamily="2" charset="0"/>
            </a:endParaRPr>
          </a:p>
          <a:p>
            <a:pPr marL="342900" indent="-342900" algn="l">
              <a:buSzPct val="100000"/>
              <a:buFont typeface="+mj-lt"/>
              <a:buAutoNum type="arabicPeriod"/>
            </a:pPr>
            <a:r>
              <a:rPr lang="en-US" sz="1250" dirty="0">
                <a:solidFill>
                  <a:srgbClr val="1A202C"/>
                </a:solidFill>
                <a:latin typeface="Poppins" panose="00000500000000000000" pitchFamily="2" charset="0"/>
                <a:ea typeface="Calibri" pitchFamily="34" charset="-122"/>
                <a:cs typeface="Poppins" panose="00000500000000000000" pitchFamily="2" charset="0"/>
              </a:rPr>
              <a:t>Record the interview with the interviewee’s consent</a:t>
            </a:r>
            <a:endParaRPr lang="en-US" sz="1250" dirty="0">
              <a:latin typeface="Poppins" panose="00000500000000000000" pitchFamily="2" charset="0"/>
              <a:cs typeface="Poppins" panose="00000500000000000000" pitchFamily="2" charset="0"/>
            </a:endParaRPr>
          </a:p>
          <a:p>
            <a:pPr marL="342900" indent="-342900" algn="l">
              <a:buSzPct val="100000"/>
              <a:buFont typeface="+mj-lt"/>
              <a:buAutoNum type="arabicPeriod"/>
            </a:pPr>
            <a:r>
              <a:rPr lang="en-US" sz="1250" dirty="0">
                <a:solidFill>
                  <a:srgbClr val="1A202C"/>
                </a:solidFill>
                <a:latin typeface="Poppins" panose="00000500000000000000" pitchFamily="2" charset="0"/>
                <a:ea typeface="Calibri" pitchFamily="34" charset="-122"/>
                <a:cs typeface="Poppins" panose="00000500000000000000" pitchFamily="2" charset="0"/>
              </a:rPr>
              <a:t>Submit the audio recording as your individual deliverable</a:t>
            </a:r>
            <a:endParaRPr lang="en-US" sz="1250" dirty="0"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175727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7FA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1C3557"/>
          </a:solidFill>
          <a:ln w="12700">
            <a:solidFill>
              <a:srgbClr val="1C3557"/>
            </a:solidFill>
            <a:prstDash val="solid"/>
          </a:ln>
        </p:spPr>
        <p:txBody>
          <a:bodyPr/>
          <a:lstStyle/>
          <a:p>
            <a:endParaRPr lang="en-GR"/>
          </a:p>
        </p:txBody>
      </p:sp>
      <p:sp>
        <p:nvSpPr>
          <p:cNvPr id="3" name="Text 1"/>
          <p:cNvSpPr/>
          <p:nvPr/>
        </p:nvSpPr>
        <p:spPr>
          <a:xfrm>
            <a:off x="457200" y="73152"/>
            <a:ext cx="82296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2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Working in Groups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0" y="5029200"/>
            <a:ext cx="9144000" cy="114300"/>
          </a:xfrm>
          <a:prstGeom prst="rect">
            <a:avLst/>
          </a:prstGeom>
          <a:solidFill>
            <a:srgbClr val="1C3557"/>
          </a:solidFill>
          <a:ln w="12700">
            <a:solidFill>
              <a:srgbClr val="1C3557"/>
            </a:solidFill>
            <a:prstDash val="solid"/>
          </a:ln>
        </p:spPr>
        <p:txBody>
          <a:bodyPr/>
          <a:lstStyle/>
          <a:p>
            <a:endParaRPr lang="en-GR"/>
          </a:p>
        </p:txBody>
      </p:sp>
      <p:sp>
        <p:nvSpPr>
          <p:cNvPr id="5" name="Shape 3"/>
          <p:cNvSpPr/>
          <p:nvPr/>
        </p:nvSpPr>
        <p:spPr>
          <a:xfrm>
            <a:off x="365760" y="1078992"/>
            <a:ext cx="8412480" cy="658368"/>
          </a:xfrm>
          <a:prstGeom prst="rect">
            <a:avLst/>
          </a:prstGeom>
          <a:solidFill>
            <a:srgbClr val="EBF8FF"/>
          </a:solidFill>
          <a:ln w="12700">
            <a:solidFill>
              <a:srgbClr val="BEE3F8"/>
            </a:solidFill>
            <a:prstDash val="solid"/>
          </a:ln>
        </p:spPr>
        <p:txBody>
          <a:bodyPr/>
          <a:lstStyle/>
          <a:p>
            <a:endParaRPr lang="en-GR"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sp>
        <p:nvSpPr>
          <p:cNvPr id="6" name="Text 4"/>
          <p:cNvSpPr/>
          <p:nvPr/>
        </p:nvSpPr>
        <p:spPr>
          <a:xfrm>
            <a:off x="502920" y="1115568"/>
            <a:ext cx="8138160" cy="58521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300" i="1" dirty="0">
                <a:solidFill>
                  <a:srgbClr val="1C3557"/>
                </a:solidFill>
                <a:latin typeface="Poppins" panose="00000500000000000000" pitchFamily="2" charset="0"/>
                <a:ea typeface="Calibri" pitchFamily="34" charset="-122"/>
                <a:cs typeface="Poppins" panose="00000500000000000000" pitchFamily="2" charset="0"/>
              </a:rPr>
              <a:t>Each group conducts 2–3 interviews in total — you then collaborate as a group to analyze the data and write an 1000 report.</a:t>
            </a:r>
          </a:p>
        </p:txBody>
      </p:sp>
      <p:sp>
        <p:nvSpPr>
          <p:cNvPr id="7" name="Text 5"/>
          <p:cNvSpPr/>
          <p:nvPr/>
        </p:nvSpPr>
        <p:spPr>
          <a:xfrm>
            <a:off x="457200" y="1883664"/>
            <a:ext cx="82296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300" b="1" dirty="0">
                <a:solidFill>
                  <a:srgbClr val="1C3557"/>
                </a:solidFill>
                <a:latin typeface="Poppins" panose="00000500000000000000" pitchFamily="2" charset="0"/>
                <a:ea typeface="Calibri" pitchFamily="34" charset="-122"/>
                <a:cs typeface="Poppins" panose="00000500000000000000" pitchFamily="2" charset="0"/>
              </a:rPr>
              <a:t>Within your group, you will:</a:t>
            </a:r>
            <a:endParaRPr lang="en-US" sz="1300" dirty="0"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sp>
        <p:nvSpPr>
          <p:cNvPr id="8" name="Shape 6"/>
          <p:cNvSpPr/>
          <p:nvPr/>
        </p:nvSpPr>
        <p:spPr>
          <a:xfrm>
            <a:off x="365760" y="2368296"/>
            <a:ext cx="420624" cy="420624"/>
          </a:xfrm>
          <a:prstGeom prst="ellipse">
            <a:avLst/>
          </a:prstGeom>
          <a:solidFill>
            <a:srgbClr val="0E7490"/>
          </a:solidFill>
          <a:ln w="12700">
            <a:solidFill>
              <a:srgbClr val="0E7490"/>
            </a:solidFill>
            <a:prstDash val="solid"/>
          </a:ln>
        </p:spPr>
        <p:txBody>
          <a:bodyPr/>
          <a:lstStyle/>
          <a:p>
            <a:endParaRPr lang="en-GR"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sp>
        <p:nvSpPr>
          <p:cNvPr id="9" name="Text 7"/>
          <p:cNvSpPr/>
          <p:nvPr/>
        </p:nvSpPr>
        <p:spPr>
          <a:xfrm>
            <a:off x="365760" y="2368296"/>
            <a:ext cx="420624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Poppins" panose="00000500000000000000" pitchFamily="2" charset="0"/>
                <a:ea typeface="Calibri" pitchFamily="34" charset="-122"/>
                <a:cs typeface="Poppins" panose="00000500000000000000" pitchFamily="2" charset="0"/>
              </a:rPr>
              <a:t>1</a:t>
            </a:r>
            <a:endParaRPr lang="en-US" sz="1400" dirty="0"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sp>
        <p:nvSpPr>
          <p:cNvPr id="10" name="Shape 8"/>
          <p:cNvSpPr/>
          <p:nvPr/>
        </p:nvSpPr>
        <p:spPr>
          <a:xfrm>
            <a:off x="877824" y="2331720"/>
            <a:ext cx="7909560" cy="530352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blurRad="635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GR"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sp>
        <p:nvSpPr>
          <p:cNvPr id="11" name="Text 9"/>
          <p:cNvSpPr/>
          <p:nvPr/>
        </p:nvSpPr>
        <p:spPr>
          <a:xfrm>
            <a:off x="1005840" y="2331720"/>
            <a:ext cx="7680960" cy="5303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250" dirty="0">
                <a:solidFill>
                  <a:srgbClr val="1A202C"/>
                </a:solidFill>
                <a:latin typeface="Poppins" panose="00000500000000000000" pitchFamily="2" charset="0"/>
                <a:ea typeface="Calibri" pitchFamily="34" charset="-122"/>
                <a:cs typeface="Poppins" panose="00000500000000000000" pitchFamily="2" charset="0"/>
              </a:rPr>
              <a:t>Share and discuss the insights gathered from each individual interview</a:t>
            </a:r>
            <a:endParaRPr lang="en-US" sz="1250" dirty="0"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sp>
        <p:nvSpPr>
          <p:cNvPr id="12" name="Shape 10"/>
          <p:cNvSpPr/>
          <p:nvPr/>
        </p:nvSpPr>
        <p:spPr>
          <a:xfrm>
            <a:off x="365760" y="3026664"/>
            <a:ext cx="420624" cy="420624"/>
          </a:xfrm>
          <a:prstGeom prst="ellipse">
            <a:avLst/>
          </a:prstGeom>
          <a:solidFill>
            <a:srgbClr val="0E7490"/>
          </a:solidFill>
          <a:ln w="12700">
            <a:solidFill>
              <a:srgbClr val="0E7490"/>
            </a:solidFill>
            <a:prstDash val="solid"/>
          </a:ln>
        </p:spPr>
        <p:txBody>
          <a:bodyPr/>
          <a:lstStyle/>
          <a:p>
            <a:endParaRPr lang="en-GR"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sp>
        <p:nvSpPr>
          <p:cNvPr id="13" name="Text 11"/>
          <p:cNvSpPr/>
          <p:nvPr/>
        </p:nvSpPr>
        <p:spPr>
          <a:xfrm>
            <a:off x="365760" y="3026664"/>
            <a:ext cx="420624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Poppins" panose="00000500000000000000" pitchFamily="2" charset="0"/>
                <a:ea typeface="Calibri" pitchFamily="34" charset="-122"/>
                <a:cs typeface="Poppins" panose="00000500000000000000" pitchFamily="2" charset="0"/>
              </a:rPr>
              <a:t>2</a:t>
            </a:r>
            <a:endParaRPr lang="en-US" sz="1400" dirty="0"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sp>
        <p:nvSpPr>
          <p:cNvPr id="14" name="Shape 12"/>
          <p:cNvSpPr/>
          <p:nvPr/>
        </p:nvSpPr>
        <p:spPr>
          <a:xfrm>
            <a:off x="877824" y="2990088"/>
            <a:ext cx="7909560" cy="530352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blurRad="635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GR"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sp>
        <p:nvSpPr>
          <p:cNvPr id="15" name="Text 13"/>
          <p:cNvSpPr/>
          <p:nvPr/>
        </p:nvSpPr>
        <p:spPr>
          <a:xfrm>
            <a:off x="1005840" y="2990088"/>
            <a:ext cx="7680960" cy="5303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250" dirty="0">
                <a:solidFill>
                  <a:srgbClr val="1A202C"/>
                </a:solidFill>
                <a:latin typeface="Poppins" panose="00000500000000000000" pitchFamily="2" charset="0"/>
                <a:ea typeface="Calibri" pitchFamily="34" charset="-122"/>
                <a:cs typeface="Poppins" panose="00000500000000000000" pitchFamily="2" charset="0"/>
              </a:rPr>
              <a:t>Identify common patterns, recurring themes, and key differences across cases</a:t>
            </a:r>
            <a:endParaRPr lang="en-US" sz="1250" dirty="0"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sp>
        <p:nvSpPr>
          <p:cNvPr id="16" name="Shape 14"/>
          <p:cNvSpPr/>
          <p:nvPr/>
        </p:nvSpPr>
        <p:spPr>
          <a:xfrm>
            <a:off x="365760" y="3685032"/>
            <a:ext cx="420624" cy="420624"/>
          </a:xfrm>
          <a:prstGeom prst="ellipse">
            <a:avLst/>
          </a:prstGeom>
          <a:solidFill>
            <a:srgbClr val="0E7490"/>
          </a:solidFill>
          <a:ln w="12700">
            <a:solidFill>
              <a:srgbClr val="0E7490"/>
            </a:solidFill>
            <a:prstDash val="solid"/>
          </a:ln>
        </p:spPr>
        <p:txBody>
          <a:bodyPr/>
          <a:lstStyle/>
          <a:p>
            <a:endParaRPr lang="en-GR"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sp>
        <p:nvSpPr>
          <p:cNvPr id="17" name="Text 15"/>
          <p:cNvSpPr/>
          <p:nvPr/>
        </p:nvSpPr>
        <p:spPr>
          <a:xfrm>
            <a:off x="365760" y="3685032"/>
            <a:ext cx="420624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Poppins" panose="00000500000000000000" pitchFamily="2" charset="0"/>
                <a:ea typeface="Calibri" pitchFamily="34" charset="-122"/>
                <a:cs typeface="Poppins" panose="00000500000000000000" pitchFamily="2" charset="0"/>
              </a:rPr>
              <a:t>3</a:t>
            </a:r>
            <a:endParaRPr lang="en-US" sz="1400" dirty="0"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sp>
        <p:nvSpPr>
          <p:cNvPr id="18" name="Shape 16"/>
          <p:cNvSpPr/>
          <p:nvPr/>
        </p:nvSpPr>
        <p:spPr>
          <a:xfrm>
            <a:off x="877824" y="3648456"/>
            <a:ext cx="7909560" cy="530352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blurRad="635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GR"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sp>
        <p:nvSpPr>
          <p:cNvPr id="19" name="Text 17"/>
          <p:cNvSpPr/>
          <p:nvPr/>
        </p:nvSpPr>
        <p:spPr>
          <a:xfrm>
            <a:off x="1005840" y="3648456"/>
            <a:ext cx="7680960" cy="5303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250" dirty="0">
                <a:solidFill>
                  <a:srgbClr val="1A202C"/>
                </a:solidFill>
                <a:latin typeface="Poppins" panose="00000500000000000000" pitchFamily="2" charset="0"/>
                <a:ea typeface="Calibri" pitchFamily="34" charset="-122"/>
                <a:cs typeface="Poppins" panose="00000500000000000000" pitchFamily="2" charset="0"/>
              </a:rPr>
              <a:t>Synthesize findings and write a report</a:t>
            </a:r>
            <a:endParaRPr lang="en-US" sz="1250" dirty="0"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sp>
        <p:nvSpPr>
          <p:cNvPr id="20" name="Shape 18"/>
          <p:cNvSpPr/>
          <p:nvPr/>
        </p:nvSpPr>
        <p:spPr>
          <a:xfrm>
            <a:off x="365760" y="4343400"/>
            <a:ext cx="420624" cy="420624"/>
          </a:xfrm>
          <a:prstGeom prst="ellipse">
            <a:avLst/>
          </a:prstGeom>
          <a:solidFill>
            <a:srgbClr val="0E7490"/>
          </a:solidFill>
          <a:ln w="12700">
            <a:solidFill>
              <a:srgbClr val="0E7490"/>
            </a:solidFill>
            <a:prstDash val="solid"/>
          </a:ln>
        </p:spPr>
        <p:txBody>
          <a:bodyPr/>
          <a:lstStyle/>
          <a:p>
            <a:endParaRPr lang="en-GR"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sp>
        <p:nvSpPr>
          <p:cNvPr id="21" name="Text 19"/>
          <p:cNvSpPr/>
          <p:nvPr/>
        </p:nvSpPr>
        <p:spPr>
          <a:xfrm>
            <a:off x="365760" y="4343400"/>
            <a:ext cx="420624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Poppins" panose="00000500000000000000" pitchFamily="2" charset="0"/>
                <a:ea typeface="Calibri" pitchFamily="34" charset="-122"/>
                <a:cs typeface="Poppins" panose="00000500000000000000" pitchFamily="2" charset="0"/>
              </a:rPr>
              <a:t>4</a:t>
            </a:r>
            <a:endParaRPr lang="en-US" sz="1400" dirty="0"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sp>
        <p:nvSpPr>
          <p:cNvPr id="22" name="Shape 20"/>
          <p:cNvSpPr/>
          <p:nvPr/>
        </p:nvSpPr>
        <p:spPr>
          <a:xfrm>
            <a:off x="877824" y="4306824"/>
            <a:ext cx="7909560" cy="530352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blurRad="635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GR"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sp>
        <p:nvSpPr>
          <p:cNvPr id="23" name="Text 21"/>
          <p:cNvSpPr/>
          <p:nvPr/>
        </p:nvSpPr>
        <p:spPr>
          <a:xfrm>
            <a:off x="1005840" y="4306824"/>
            <a:ext cx="7680960" cy="5303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250" dirty="0">
                <a:solidFill>
                  <a:srgbClr val="1A202C"/>
                </a:solidFill>
                <a:latin typeface="Poppins" panose="00000500000000000000" pitchFamily="2" charset="0"/>
                <a:ea typeface="Calibri" pitchFamily="34" charset="-122"/>
                <a:cs typeface="Poppins" panose="00000500000000000000" pitchFamily="2" charset="0"/>
              </a:rPr>
              <a:t>Submit the group report along with all interview recordings</a:t>
            </a:r>
            <a:endParaRPr lang="en-US" sz="1250" dirty="0"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654600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1C355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4008"/>
          </a:xfrm>
          <a:prstGeom prst="rect">
            <a:avLst/>
          </a:prstGeom>
          <a:solidFill>
            <a:srgbClr val="0E7490"/>
          </a:solidFill>
          <a:ln w="12700">
            <a:solidFill>
              <a:srgbClr val="0E7490"/>
            </a:solidFill>
            <a:prstDash val="solid"/>
          </a:ln>
        </p:spPr>
        <p:txBody>
          <a:bodyPr/>
          <a:lstStyle/>
          <a:p>
            <a:endParaRPr lang="en-GR"/>
          </a:p>
        </p:txBody>
      </p:sp>
      <p:sp>
        <p:nvSpPr>
          <p:cNvPr id="3" name="Shape 1"/>
          <p:cNvSpPr/>
          <p:nvPr/>
        </p:nvSpPr>
        <p:spPr>
          <a:xfrm>
            <a:off x="0" y="5079492"/>
            <a:ext cx="9144000" cy="64008"/>
          </a:xfrm>
          <a:prstGeom prst="rect">
            <a:avLst/>
          </a:prstGeom>
          <a:solidFill>
            <a:srgbClr val="0E7490"/>
          </a:solidFill>
          <a:ln w="12700">
            <a:solidFill>
              <a:srgbClr val="0E7490"/>
            </a:solidFill>
            <a:prstDash val="solid"/>
          </a:ln>
        </p:spPr>
        <p:txBody>
          <a:bodyPr/>
          <a:lstStyle/>
          <a:p>
            <a:endParaRPr lang="en-GR"/>
          </a:p>
        </p:txBody>
      </p:sp>
      <p:sp>
        <p:nvSpPr>
          <p:cNvPr id="4" name="Text 2"/>
          <p:cNvSpPr/>
          <p:nvPr/>
        </p:nvSpPr>
        <p:spPr>
          <a:xfrm>
            <a:off x="457200" y="109728"/>
            <a:ext cx="822960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2400" b="1" dirty="0">
                <a:solidFill>
                  <a:srgbClr val="FFFFFF"/>
                </a:solidFill>
                <a:latin typeface="Poppins" panose="00000500000000000000" pitchFamily="2" charset="0"/>
                <a:ea typeface="Calibri" pitchFamily="34" charset="-122"/>
                <a:cs typeface="Poppins" panose="00000500000000000000" pitchFamily="2" charset="0"/>
              </a:rPr>
              <a:t>Summary of the Assignment</a:t>
            </a:r>
            <a:endParaRPr lang="en-US" sz="2400" dirty="0"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sp>
        <p:nvSpPr>
          <p:cNvPr id="5" name="Shape 3"/>
          <p:cNvSpPr/>
          <p:nvPr/>
        </p:nvSpPr>
        <p:spPr>
          <a:xfrm>
            <a:off x="365760" y="914400"/>
            <a:ext cx="502920" cy="530352"/>
          </a:xfrm>
          <a:prstGeom prst="rect">
            <a:avLst/>
          </a:prstGeom>
          <a:solidFill>
            <a:srgbClr val="0E7490"/>
          </a:solidFill>
          <a:ln w="12700">
            <a:solidFill>
              <a:srgbClr val="0E7490"/>
            </a:solidFill>
            <a:prstDash val="solid"/>
          </a:ln>
        </p:spPr>
        <p:txBody>
          <a:bodyPr/>
          <a:lstStyle/>
          <a:p>
            <a:endParaRPr lang="en-GR" sz="1600"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sp>
        <p:nvSpPr>
          <p:cNvPr id="6" name="Text 4"/>
          <p:cNvSpPr/>
          <p:nvPr/>
        </p:nvSpPr>
        <p:spPr>
          <a:xfrm>
            <a:off x="365760" y="914400"/>
            <a:ext cx="50292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Poppins" panose="00000500000000000000" pitchFamily="2" charset="0"/>
                <a:ea typeface="Calibri" pitchFamily="34" charset="-122"/>
                <a:cs typeface="Poppins" panose="00000500000000000000" pitchFamily="2" charset="0"/>
              </a:rPr>
              <a:t>1</a:t>
            </a:r>
            <a:endParaRPr lang="en-US" sz="1400" dirty="0"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sp>
        <p:nvSpPr>
          <p:cNvPr id="7" name="Shape 5"/>
          <p:cNvSpPr/>
          <p:nvPr/>
        </p:nvSpPr>
        <p:spPr>
          <a:xfrm>
            <a:off x="868680" y="914400"/>
            <a:ext cx="7909560" cy="530352"/>
          </a:xfrm>
          <a:prstGeom prst="rect">
            <a:avLst/>
          </a:prstGeom>
          <a:solidFill>
            <a:srgbClr val="162744"/>
          </a:solidFill>
          <a:ln w="12700">
            <a:solidFill>
              <a:srgbClr val="162744"/>
            </a:solidFill>
            <a:prstDash val="solid"/>
          </a:ln>
        </p:spPr>
        <p:txBody>
          <a:bodyPr/>
          <a:lstStyle/>
          <a:p>
            <a:endParaRPr lang="en-GR" sz="1600"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sp>
        <p:nvSpPr>
          <p:cNvPr id="8" name="Text 6"/>
          <p:cNvSpPr/>
          <p:nvPr/>
        </p:nvSpPr>
        <p:spPr>
          <a:xfrm>
            <a:off x="1005840" y="914400"/>
            <a:ext cx="7680960" cy="5303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FFFFFF"/>
                </a:solidFill>
                <a:latin typeface="Poppins" panose="00000500000000000000" pitchFamily="2" charset="0"/>
                <a:ea typeface="Calibri" pitchFamily="34" charset="-122"/>
                <a:cs typeface="Poppins" panose="00000500000000000000" pitchFamily="2" charset="0"/>
              </a:rPr>
              <a:t>As a group, identify 2–3 interviewees: HR Professionals and/or Change Agents from any organization</a:t>
            </a:r>
          </a:p>
        </p:txBody>
      </p:sp>
      <p:sp>
        <p:nvSpPr>
          <p:cNvPr id="9" name="Shape 7"/>
          <p:cNvSpPr/>
          <p:nvPr/>
        </p:nvSpPr>
        <p:spPr>
          <a:xfrm>
            <a:off x="365760" y="1554480"/>
            <a:ext cx="502920" cy="530352"/>
          </a:xfrm>
          <a:prstGeom prst="rect">
            <a:avLst/>
          </a:prstGeom>
          <a:solidFill>
            <a:srgbClr val="0E7490"/>
          </a:solidFill>
          <a:ln w="12700">
            <a:solidFill>
              <a:srgbClr val="0E7490"/>
            </a:solidFill>
            <a:prstDash val="solid"/>
          </a:ln>
        </p:spPr>
        <p:txBody>
          <a:bodyPr/>
          <a:lstStyle/>
          <a:p>
            <a:endParaRPr lang="en-GR" sz="1600"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sp>
        <p:nvSpPr>
          <p:cNvPr id="10" name="Text 8"/>
          <p:cNvSpPr/>
          <p:nvPr/>
        </p:nvSpPr>
        <p:spPr>
          <a:xfrm>
            <a:off x="365760" y="1554480"/>
            <a:ext cx="50292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Poppins" panose="00000500000000000000" pitchFamily="2" charset="0"/>
                <a:ea typeface="Calibri" pitchFamily="34" charset="-122"/>
                <a:cs typeface="Poppins" panose="00000500000000000000" pitchFamily="2" charset="0"/>
              </a:rPr>
              <a:t>2</a:t>
            </a:r>
            <a:endParaRPr lang="en-US" sz="1400" dirty="0"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sp>
        <p:nvSpPr>
          <p:cNvPr id="11" name="Shape 9"/>
          <p:cNvSpPr/>
          <p:nvPr/>
        </p:nvSpPr>
        <p:spPr>
          <a:xfrm>
            <a:off x="868680" y="1554480"/>
            <a:ext cx="7909560" cy="530352"/>
          </a:xfrm>
          <a:prstGeom prst="rect">
            <a:avLst/>
          </a:prstGeom>
          <a:solidFill>
            <a:srgbClr val="1A2F50"/>
          </a:solidFill>
          <a:ln w="12700">
            <a:solidFill>
              <a:srgbClr val="1A2F50"/>
            </a:solidFill>
            <a:prstDash val="solid"/>
          </a:ln>
        </p:spPr>
        <p:txBody>
          <a:bodyPr/>
          <a:lstStyle/>
          <a:p>
            <a:endParaRPr lang="en-GR" sz="1600"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sp>
        <p:nvSpPr>
          <p:cNvPr id="12" name="Text 10"/>
          <p:cNvSpPr/>
          <p:nvPr/>
        </p:nvSpPr>
        <p:spPr>
          <a:xfrm>
            <a:off x="1005840" y="1554480"/>
            <a:ext cx="7680960" cy="5303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FFFFFF"/>
                </a:solidFill>
                <a:latin typeface="Poppins" panose="00000500000000000000" pitchFamily="2" charset="0"/>
                <a:ea typeface="Calibri" pitchFamily="34" charset="-122"/>
                <a:cs typeface="Poppins" panose="00000500000000000000" pitchFamily="2" charset="0"/>
              </a:rPr>
              <a:t>Conduct 45–60 min interviews using the appropriate guide (HR Professional or Change Agent)</a:t>
            </a:r>
          </a:p>
        </p:txBody>
      </p:sp>
      <p:sp>
        <p:nvSpPr>
          <p:cNvPr id="13" name="Shape 11"/>
          <p:cNvSpPr/>
          <p:nvPr/>
        </p:nvSpPr>
        <p:spPr>
          <a:xfrm>
            <a:off x="365760" y="2194560"/>
            <a:ext cx="502920" cy="530352"/>
          </a:xfrm>
          <a:prstGeom prst="rect">
            <a:avLst/>
          </a:prstGeom>
          <a:solidFill>
            <a:srgbClr val="0E7490"/>
          </a:solidFill>
          <a:ln w="12700">
            <a:solidFill>
              <a:srgbClr val="0E7490"/>
            </a:solidFill>
            <a:prstDash val="solid"/>
          </a:ln>
        </p:spPr>
        <p:txBody>
          <a:bodyPr/>
          <a:lstStyle/>
          <a:p>
            <a:endParaRPr lang="en-GR" sz="1600"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sp>
        <p:nvSpPr>
          <p:cNvPr id="14" name="Text 12"/>
          <p:cNvSpPr/>
          <p:nvPr/>
        </p:nvSpPr>
        <p:spPr>
          <a:xfrm>
            <a:off x="365760" y="2194560"/>
            <a:ext cx="50292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Poppins" panose="00000500000000000000" pitchFamily="2" charset="0"/>
                <a:ea typeface="Calibri" pitchFamily="34" charset="-122"/>
                <a:cs typeface="Poppins" panose="00000500000000000000" pitchFamily="2" charset="0"/>
              </a:rPr>
              <a:t>3</a:t>
            </a:r>
            <a:endParaRPr lang="en-US" sz="1400" dirty="0"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sp>
        <p:nvSpPr>
          <p:cNvPr id="15" name="Shape 13"/>
          <p:cNvSpPr/>
          <p:nvPr/>
        </p:nvSpPr>
        <p:spPr>
          <a:xfrm>
            <a:off x="868680" y="2194560"/>
            <a:ext cx="7909560" cy="530352"/>
          </a:xfrm>
          <a:prstGeom prst="rect">
            <a:avLst/>
          </a:prstGeom>
          <a:solidFill>
            <a:srgbClr val="162744"/>
          </a:solidFill>
          <a:ln w="12700">
            <a:solidFill>
              <a:srgbClr val="162744"/>
            </a:solidFill>
            <a:prstDash val="solid"/>
          </a:ln>
        </p:spPr>
        <p:txBody>
          <a:bodyPr/>
          <a:lstStyle/>
          <a:p>
            <a:endParaRPr lang="en-GR" sz="1600"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sp>
        <p:nvSpPr>
          <p:cNvPr id="16" name="Text 14"/>
          <p:cNvSpPr/>
          <p:nvPr/>
        </p:nvSpPr>
        <p:spPr>
          <a:xfrm>
            <a:off x="1005840" y="2194560"/>
            <a:ext cx="7680960" cy="5303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FFFFFF"/>
                </a:solidFill>
                <a:latin typeface="Poppins" panose="00000500000000000000" pitchFamily="2" charset="0"/>
                <a:ea typeface="Calibri" pitchFamily="34" charset="-122"/>
                <a:cs typeface="Poppins" panose="00000500000000000000" pitchFamily="2" charset="0"/>
              </a:rPr>
              <a:t>Cover the 4 key themes: Selection Processes, Criteria, Development &amp; Support, Selection Effectiveness</a:t>
            </a:r>
          </a:p>
        </p:txBody>
      </p:sp>
      <p:sp>
        <p:nvSpPr>
          <p:cNvPr id="17" name="Shape 15"/>
          <p:cNvSpPr/>
          <p:nvPr/>
        </p:nvSpPr>
        <p:spPr>
          <a:xfrm>
            <a:off x="365760" y="2834640"/>
            <a:ext cx="502920" cy="530352"/>
          </a:xfrm>
          <a:prstGeom prst="rect">
            <a:avLst/>
          </a:prstGeom>
          <a:solidFill>
            <a:srgbClr val="0E7490"/>
          </a:solidFill>
          <a:ln w="12700">
            <a:solidFill>
              <a:srgbClr val="0E7490"/>
            </a:solidFill>
            <a:prstDash val="solid"/>
          </a:ln>
        </p:spPr>
        <p:txBody>
          <a:bodyPr/>
          <a:lstStyle/>
          <a:p>
            <a:endParaRPr lang="en-GR" sz="1600"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sp>
        <p:nvSpPr>
          <p:cNvPr id="18" name="Text 16"/>
          <p:cNvSpPr/>
          <p:nvPr/>
        </p:nvSpPr>
        <p:spPr>
          <a:xfrm>
            <a:off x="365760" y="2834640"/>
            <a:ext cx="50292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Poppins" panose="00000500000000000000" pitchFamily="2" charset="0"/>
                <a:ea typeface="Calibri" pitchFamily="34" charset="-122"/>
                <a:cs typeface="Poppins" panose="00000500000000000000" pitchFamily="2" charset="0"/>
              </a:rPr>
              <a:t>4</a:t>
            </a:r>
            <a:endParaRPr lang="en-US" sz="1400" dirty="0"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sp>
        <p:nvSpPr>
          <p:cNvPr id="19" name="Shape 17"/>
          <p:cNvSpPr/>
          <p:nvPr/>
        </p:nvSpPr>
        <p:spPr>
          <a:xfrm>
            <a:off x="868680" y="2834640"/>
            <a:ext cx="7909560" cy="530352"/>
          </a:xfrm>
          <a:prstGeom prst="rect">
            <a:avLst/>
          </a:prstGeom>
          <a:solidFill>
            <a:srgbClr val="1A2F50"/>
          </a:solidFill>
          <a:ln w="12700">
            <a:solidFill>
              <a:srgbClr val="1A2F50"/>
            </a:solidFill>
            <a:prstDash val="solid"/>
          </a:ln>
        </p:spPr>
        <p:txBody>
          <a:bodyPr/>
          <a:lstStyle/>
          <a:p>
            <a:endParaRPr lang="en-GR" sz="1600"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sp>
        <p:nvSpPr>
          <p:cNvPr id="20" name="Text 18"/>
          <p:cNvSpPr/>
          <p:nvPr/>
        </p:nvSpPr>
        <p:spPr>
          <a:xfrm>
            <a:off x="1005840" y="2834640"/>
            <a:ext cx="7680960" cy="5303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FFFFFF"/>
                </a:solidFill>
                <a:latin typeface="Poppins" panose="00000500000000000000" pitchFamily="2" charset="0"/>
                <a:ea typeface="Calibri" pitchFamily="34" charset="-122"/>
                <a:cs typeface="Poppins" panose="00000500000000000000" pitchFamily="2" charset="0"/>
              </a:rPr>
              <a:t>Record each interview with the interviewee’s consent and keep all audio files</a:t>
            </a:r>
          </a:p>
        </p:txBody>
      </p:sp>
      <p:sp>
        <p:nvSpPr>
          <p:cNvPr id="21" name="Shape 19"/>
          <p:cNvSpPr/>
          <p:nvPr/>
        </p:nvSpPr>
        <p:spPr>
          <a:xfrm>
            <a:off x="365760" y="3474720"/>
            <a:ext cx="502920" cy="530352"/>
          </a:xfrm>
          <a:prstGeom prst="rect">
            <a:avLst/>
          </a:prstGeom>
          <a:solidFill>
            <a:srgbClr val="0E7490"/>
          </a:solidFill>
          <a:ln w="12700">
            <a:solidFill>
              <a:srgbClr val="0E7490"/>
            </a:solidFill>
            <a:prstDash val="solid"/>
          </a:ln>
        </p:spPr>
        <p:txBody>
          <a:bodyPr/>
          <a:lstStyle/>
          <a:p>
            <a:endParaRPr lang="en-GR" sz="1600"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sp>
        <p:nvSpPr>
          <p:cNvPr id="22" name="Text 20"/>
          <p:cNvSpPr/>
          <p:nvPr/>
        </p:nvSpPr>
        <p:spPr>
          <a:xfrm>
            <a:off x="365760" y="3474720"/>
            <a:ext cx="50292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Poppins" panose="00000500000000000000" pitchFamily="2" charset="0"/>
                <a:ea typeface="Calibri" pitchFamily="34" charset="-122"/>
                <a:cs typeface="Poppins" panose="00000500000000000000" pitchFamily="2" charset="0"/>
              </a:rPr>
              <a:t>5</a:t>
            </a:r>
            <a:endParaRPr lang="en-US" sz="1400" dirty="0"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sp>
        <p:nvSpPr>
          <p:cNvPr id="23" name="Shape 21"/>
          <p:cNvSpPr/>
          <p:nvPr/>
        </p:nvSpPr>
        <p:spPr>
          <a:xfrm>
            <a:off x="868680" y="3474720"/>
            <a:ext cx="7909560" cy="530352"/>
          </a:xfrm>
          <a:prstGeom prst="rect">
            <a:avLst/>
          </a:prstGeom>
          <a:solidFill>
            <a:srgbClr val="162744"/>
          </a:solidFill>
          <a:ln w="12700">
            <a:solidFill>
              <a:srgbClr val="162744"/>
            </a:solidFill>
            <a:prstDash val="solid"/>
          </a:ln>
        </p:spPr>
        <p:txBody>
          <a:bodyPr/>
          <a:lstStyle/>
          <a:p>
            <a:endParaRPr lang="en-GR" sz="1600"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sp>
        <p:nvSpPr>
          <p:cNvPr id="24" name="Text 22"/>
          <p:cNvSpPr/>
          <p:nvPr/>
        </p:nvSpPr>
        <p:spPr>
          <a:xfrm>
            <a:off x="1005840" y="3474720"/>
            <a:ext cx="7680960" cy="5303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FFFFFF"/>
                </a:solidFill>
                <a:latin typeface="Poppins" panose="00000500000000000000" pitchFamily="2" charset="0"/>
                <a:ea typeface="Calibri" pitchFamily="34" charset="-122"/>
                <a:cs typeface="Poppins" panose="00000500000000000000" pitchFamily="2" charset="0"/>
              </a:rPr>
              <a:t>Work with your group to analyze and compare all interviews and write a group report</a:t>
            </a:r>
          </a:p>
        </p:txBody>
      </p:sp>
      <p:sp>
        <p:nvSpPr>
          <p:cNvPr id="25" name="Shape 23"/>
          <p:cNvSpPr/>
          <p:nvPr/>
        </p:nvSpPr>
        <p:spPr>
          <a:xfrm>
            <a:off x="365760" y="4114800"/>
            <a:ext cx="502920" cy="530352"/>
          </a:xfrm>
          <a:prstGeom prst="rect">
            <a:avLst/>
          </a:prstGeom>
          <a:solidFill>
            <a:srgbClr val="0E7490"/>
          </a:solidFill>
          <a:ln w="12700">
            <a:solidFill>
              <a:srgbClr val="0E7490"/>
            </a:solidFill>
            <a:prstDash val="solid"/>
          </a:ln>
        </p:spPr>
        <p:txBody>
          <a:bodyPr/>
          <a:lstStyle/>
          <a:p>
            <a:endParaRPr lang="en-GR" sz="1600"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sp>
        <p:nvSpPr>
          <p:cNvPr id="26" name="Text 24"/>
          <p:cNvSpPr/>
          <p:nvPr/>
        </p:nvSpPr>
        <p:spPr>
          <a:xfrm>
            <a:off x="365760" y="4114800"/>
            <a:ext cx="50292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Poppins" panose="00000500000000000000" pitchFamily="2" charset="0"/>
                <a:ea typeface="Calibri" pitchFamily="34" charset="-122"/>
                <a:cs typeface="Poppins" panose="00000500000000000000" pitchFamily="2" charset="0"/>
              </a:rPr>
              <a:t>6</a:t>
            </a:r>
            <a:endParaRPr lang="en-US" sz="1400" dirty="0"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sp>
        <p:nvSpPr>
          <p:cNvPr id="27" name="Shape 25"/>
          <p:cNvSpPr/>
          <p:nvPr/>
        </p:nvSpPr>
        <p:spPr>
          <a:xfrm>
            <a:off x="868680" y="4114800"/>
            <a:ext cx="7909560" cy="530352"/>
          </a:xfrm>
          <a:prstGeom prst="rect">
            <a:avLst/>
          </a:prstGeom>
          <a:solidFill>
            <a:srgbClr val="1A2F50"/>
          </a:solidFill>
          <a:ln w="12700">
            <a:solidFill>
              <a:srgbClr val="1A2F50"/>
            </a:solidFill>
            <a:prstDash val="solid"/>
          </a:ln>
        </p:spPr>
        <p:txBody>
          <a:bodyPr/>
          <a:lstStyle/>
          <a:p>
            <a:endParaRPr lang="en-GR" sz="1600"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sp>
        <p:nvSpPr>
          <p:cNvPr id="28" name="Text 26"/>
          <p:cNvSpPr/>
          <p:nvPr/>
        </p:nvSpPr>
        <p:spPr>
          <a:xfrm>
            <a:off x="1005840" y="4114800"/>
            <a:ext cx="7680960" cy="5303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FFFFFF"/>
                </a:solidFill>
                <a:latin typeface="Poppins" panose="00000500000000000000" pitchFamily="2" charset="0"/>
                <a:ea typeface="Calibri" pitchFamily="34" charset="-122"/>
                <a:cs typeface="Poppins" panose="00000500000000000000" pitchFamily="2" charset="0"/>
              </a:rPr>
              <a:t>Submit a 1000 word group report along with all interview recordings</a:t>
            </a:r>
          </a:p>
        </p:txBody>
      </p:sp>
    </p:spTree>
    <p:extLst>
      <p:ext uri="{BB962C8B-B14F-4D97-AF65-F5344CB8AC3E}">
        <p14:creationId xmlns:p14="http://schemas.microsoft.com/office/powerpoint/2010/main" val="33010851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350" row="0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9978F02F-B6A1-2745-B7D5-01A59885291A}">
  <we:reference id="wa200010001" version="1.0.0.0" store="en-US" storeType="OMEX"/>
  <we:alternateReferences>
    <we:reference id="wa200010001" version="1.0.0.0" store="en-US" storeType="OMEX"/>
  </we:alternateReferences>
  <we:properties>
    <we:property name="Office.AutoShowTaskpaneWithDocument" value="true"/>
  </we:properties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otalTime>1669</TotalTime>
  <Words>773</Words>
  <Application>Microsoft Macintosh PowerPoint</Application>
  <PresentationFormat>On-screen Show (16:9)</PresentationFormat>
  <Paragraphs>103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Poppins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Qualitative Research Assignment – Change Agents</dc:title>
  <dc:subject>PptxGenJS Presentation</dc:subject>
  <dc:creator>PptxGenJS</dc:creator>
  <cp:lastModifiedBy>MARIA VAKOLA</cp:lastModifiedBy>
  <cp:revision>6</cp:revision>
  <dcterms:created xsi:type="dcterms:W3CDTF">2026-03-05T12:18:09Z</dcterms:created>
  <dcterms:modified xsi:type="dcterms:W3CDTF">2026-04-02T17:40:13Z</dcterms:modified>
</cp:coreProperties>
</file>