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62" r:id="rId3"/>
    <p:sldId id="263" r:id="rId4"/>
    <p:sldId id="264" r:id="rId5"/>
    <p:sldId id="292" r:id="rId6"/>
    <p:sldId id="293" r:id="rId7"/>
    <p:sldId id="294" r:id="rId8"/>
    <p:sldId id="265" r:id="rId9"/>
    <p:sldId id="266" r:id="rId10"/>
    <p:sldId id="282" r:id="rId11"/>
    <p:sldId id="267" r:id="rId12"/>
    <p:sldId id="268" r:id="rId13"/>
    <p:sldId id="283" r:id="rId14"/>
    <p:sldId id="300" r:id="rId15"/>
    <p:sldId id="269" r:id="rId16"/>
    <p:sldId id="298" r:id="rId17"/>
    <p:sldId id="299" r:id="rId18"/>
    <p:sldId id="257" r:id="rId19"/>
    <p:sldId id="284" r:id="rId20"/>
    <p:sldId id="285" r:id="rId21"/>
    <p:sldId id="272" r:id="rId22"/>
    <p:sldId id="273" r:id="rId23"/>
    <p:sldId id="270" r:id="rId24"/>
    <p:sldId id="271" r:id="rId25"/>
    <p:sldId id="274" r:id="rId26"/>
    <p:sldId id="278" r:id="rId27"/>
    <p:sldId id="287" r:id="rId28"/>
    <p:sldId id="288" r:id="rId29"/>
    <p:sldId id="276" r:id="rId30"/>
    <p:sldId id="289" r:id="rId31"/>
    <p:sldId id="290" r:id="rId32"/>
    <p:sldId id="291" r:id="rId33"/>
    <p:sldId id="295" r:id="rId34"/>
    <p:sldId id="296" r:id="rId35"/>
    <p:sldId id="297" r:id="rId36"/>
  </p:sldIdLst>
  <p:sldSz cx="9144000" cy="6858000" type="screen4x3"/>
  <p:notesSz cx="7099300" cy="10234613"/>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6C00"/>
    <a:srgbClr val="336600"/>
    <a:srgbClr val="006600"/>
    <a:srgbClr val="668A00"/>
    <a:srgbClr val="918565"/>
    <a:srgbClr val="588802"/>
    <a:srgbClr val="339933"/>
    <a:srgbClr val="3B3B3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3" autoAdjust="0"/>
  </p:normalViewPr>
  <p:slideViewPr>
    <p:cSldViewPr snapToGrid="0">
      <p:cViewPr varScale="1">
        <p:scale>
          <a:sx n="88" d="100"/>
          <a:sy n="88" d="100"/>
        </p:scale>
        <p:origin x="1386" y="7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Θέση ημερομηνίας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B6AD0BE9-CA64-40B1-AD07-66DB56BEB574}" type="datetimeFigureOut">
              <a:rPr lang="en-US"/>
              <a:pPr>
                <a:defRPr/>
              </a:pPr>
              <a:t>1/16/2014</a:t>
            </a:fld>
            <a:endParaRPr lang="en-US"/>
          </a:p>
        </p:txBody>
      </p:sp>
      <p:sp>
        <p:nvSpPr>
          <p:cNvPr id="4" name="Θέση εικόνας διαφάνειας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Θέση σημειώσεων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n-US" noProof="0" smtClean="0"/>
          </a:p>
        </p:txBody>
      </p:sp>
      <p:sp>
        <p:nvSpPr>
          <p:cNvPr id="6" name="Θέση υποσέλιδου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Θέση αριθμού διαφάνειας 6"/>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71887D0-B764-4958-ADBC-561D2C3B74DB}" type="slidenum">
              <a:rPr lang="en-US"/>
              <a:pPr>
                <a:defRPr/>
              </a:pPr>
              <a:t>‹#›</a:t>
            </a:fld>
            <a:endParaRPr lang="en-US"/>
          </a:p>
        </p:txBody>
      </p:sp>
    </p:spTree>
    <p:extLst>
      <p:ext uri="{BB962C8B-B14F-4D97-AF65-F5344CB8AC3E}">
        <p14:creationId xmlns:p14="http://schemas.microsoft.com/office/powerpoint/2010/main" val="4065856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8 - Τίτλος"/>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6" name="29 - Θέση ημερομηνίας"/>
          <p:cNvSpPr>
            <a:spLocks noGrp="1"/>
          </p:cNvSpPr>
          <p:nvPr>
            <p:ph type="dt" sz="half" idx="10"/>
          </p:nvPr>
        </p:nvSpPr>
        <p:spPr/>
        <p:txBody>
          <a:bodyPr/>
          <a:lstStyle>
            <a:lvl1pPr>
              <a:defRPr/>
            </a:lvl1pPr>
          </a:lstStyle>
          <a:p>
            <a:pPr>
              <a:defRPr/>
            </a:pPr>
            <a:fld id="{61A453D8-199C-41DA-AF9F-C27AEEFE1B0F}" type="datetimeFigureOut">
              <a:rPr lang="el-GR"/>
              <a:pPr>
                <a:defRPr/>
              </a:pPr>
              <a:t>16/1/2014</a:t>
            </a:fld>
            <a:endParaRPr lang="el-GR"/>
          </a:p>
        </p:txBody>
      </p:sp>
      <p:sp>
        <p:nvSpPr>
          <p:cNvPr id="7" name="18 - Θέση υποσέλιδου"/>
          <p:cNvSpPr>
            <a:spLocks noGrp="1"/>
          </p:cNvSpPr>
          <p:nvPr>
            <p:ph type="ftr" sz="quarter" idx="11"/>
          </p:nvPr>
        </p:nvSpPr>
        <p:spPr/>
        <p:txBody>
          <a:bodyPr/>
          <a:lstStyle>
            <a:lvl1pPr>
              <a:defRPr/>
            </a:lvl1pPr>
          </a:lstStyle>
          <a:p>
            <a:pPr>
              <a:defRPr/>
            </a:pPr>
            <a:endParaRPr lang="el-GR"/>
          </a:p>
        </p:txBody>
      </p:sp>
      <p:sp>
        <p:nvSpPr>
          <p:cNvPr id="8" name="26 - Θέση αριθμού διαφάνειας"/>
          <p:cNvSpPr>
            <a:spLocks noGrp="1"/>
          </p:cNvSpPr>
          <p:nvPr>
            <p:ph type="sldNum" sz="quarter" idx="12"/>
          </p:nvPr>
        </p:nvSpPr>
        <p:spPr/>
        <p:txBody>
          <a:bodyPr/>
          <a:lstStyle>
            <a:lvl1pPr>
              <a:defRPr/>
            </a:lvl1pPr>
          </a:lstStyle>
          <a:p>
            <a:pPr>
              <a:defRPr/>
            </a:pPr>
            <a:fld id="{38DDB281-D724-48F0-B602-EC55B9B3D30D}"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0D237CC-EFD9-4589-91D6-42320246C86E}" type="datetimeFigureOut">
              <a:rPr lang="el-GR"/>
              <a:pPr>
                <a:defRPr/>
              </a:pPr>
              <a:t>16/1/2014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C663F0D2-46E0-482D-895A-D683B809DE2C}" type="slidenum">
              <a:rPr lang="el-GR"/>
              <a:pPr>
                <a:defRPr/>
              </a:pPr>
              <a:t>‹#›</a:t>
            </a:fld>
            <a:endParaRPr lang="el-GR"/>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765598AA-3B76-4D92-B132-70B6F78D1B3A}" type="datetimeFigureOut">
              <a:rPr lang="el-GR"/>
              <a:pPr>
                <a:defRPr/>
              </a:pPr>
              <a:t>16/1/2014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1F24FA6-FF73-437F-AD96-679AFE57D977}" type="slidenum">
              <a:rPr lang="el-GR"/>
              <a:pPr>
                <a:defRPr/>
              </a:pPr>
              <a:t>‹#›</a:t>
            </a:fld>
            <a:endParaRPr lang="el-GR"/>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A616284A-BBD5-4879-AE39-5C79AD2057DF}" type="datetimeFigureOut">
              <a:rPr lang="el-GR"/>
              <a:pPr>
                <a:defRPr/>
              </a:pPr>
              <a:t>16/1/2014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F6142192-B79C-4AB0-8082-57E62B4E16C1}" type="slidenum">
              <a:rPr lang="el-GR"/>
              <a:pPr>
                <a:defRPr/>
              </a:pPr>
              <a:t>‹#›</a:t>
            </a:fld>
            <a:endParaRPr lang="el-GR"/>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lstStyle>
          <a:p>
            <a:pPr>
              <a:defRPr/>
            </a:pPr>
            <a:fld id="{F25F66E3-C55E-4FC1-86AB-9E36CBA2BEAE}" type="datetimeFigureOut">
              <a:rPr lang="el-GR"/>
              <a:pPr>
                <a:defRPr/>
              </a:pPr>
              <a:t>16/1/2014</a:t>
            </a:fld>
            <a:endParaRPr lang="el-GR"/>
          </a:p>
        </p:txBody>
      </p:sp>
      <p:sp>
        <p:nvSpPr>
          <p:cNvPr id="7" name="4 - Θέση υποσέλιδου"/>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p:cNvSpPr>
            <a:spLocks noGrp="1"/>
          </p:cNvSpPr>
          <p:nvPr>
            <p:ph type="sldNum" sz="quarter" idx="12"/>
          </p:nvPr>
        </p:nvSpPr>
        <p:spPr/>
        <p:txBody>
          <a:bodyPr/>
          <a:lstStyle>
            <a:lvl1pPr>
              <a:defRPr/>
            </a:lvl1pPr>
          </a:lstStyle>
          <a:p>
            <a:pPr>
              <a:defRPr/>
            </a:pPr>
            <a:fld id="{5E8A5CDC-2224-4645-9496-4B0A4CEF4030}"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28FB80B8-D046-4AB9-BCC0-20CAFBC2E367}" type="datetimeFigureOut">
              <a:rPr lang="el-GR"/>
              <a:pPr>
                <a:defRPr/>
              </a:pPr>
              <a:t>16/1/2014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7A22569B-8FD9-433E-B5A0-9461118F39D3}" type="slidenum">
              <a:rPr lang="el-GR"/>
              <a:pPr>
                <a:defRPr/>
              </a:pPr>
              <a:t>‹#›</a:t>
            </a:fld>
            <a:endParaRPr lang="el-GR"/>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8A09FEE1-B73A-4308-A655-C00B1618198E}" type="datetimeFigureOut">
              <a:rPr lang="el-GR"/>
              <a:pPr>
                <a:defRPr/>
              </a:pPr>
              <a:t>16/1/2014</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DF997D33-F56B-4A5D-804E-9926E5614E54}" type="slidenum">
              <a:rPr lang="el-GR"/>
              <a:pPr>
                <a:defRPr/>
              </a:pPr>
              <a:t>‹#›</a:t>
            </a:fld>
            <a:endParaRPr lang="el-GR"/>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lstStyle>
            <a:lvl1pPr algn="l">
              <a:defRPr sz="4600"/>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1748839B-1260-4613-B2DD-6E4A3BDFFC01}" type="datetimeFigureOut">
              <a:rPr lang="el-GR"/>
              <a:pPr>
                <a:defRPr/>
              </a:pPr>
              <a:t>16/1/2014</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E3AE2FF8-B1EB-41E8-81AB-5342076364B5}" type="slidenum">
              <a:rPr lang="el-GR"/>
              <a:pPr>
                <a:defRPr/>
              </a:pPr>
              <a:t>‹#›</a:t>
            </a:fld>
            <a:endParaRPr lang="el-GR"/>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F30A40C5-2EC1-452D-A419-CAD5106278CA}" type="datetimeFigureOut">
              <a:rPr lang="el-GR"/>
              <a:pPr>
                <a:defRPr/>
              </a:pPr>
              <a:t>16/1/2014</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5F60C23E-6448-4326-94F9-8BEE051FD4A6}" type="slidenum">
              <a:rPr lang="el-GR"/>
              <a:pPr>
                <a:defRPr/>
              </a:pPr>
              <a:t>‹#›</a:t>
            </a:fld>
            <a:endParaRPr lang="el-GR"/>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pPr>
              <a:defRPr/>
            </a:pPr>
            <a:fld id="{1FE40F3E-3605-439F-82E0-6580BD7F8A3B}" type="datetimeFigureOut">
              <a:rPr lang="el-GR"/>
              <a:pPr>
                <a:defRPr/>
              </a:pPr>
              <a:t>16/1/2014</a:t>
            </a:fld>
            <a:endParaRPr lang="el-GR"/>
          </a:p>
        </p:txBody>
      </p:sp>
      <p:sp>
        <p:nvSpPr>
          <p:cNvPr id="6" name="5 - Θέση υποσέλιδου"/>
          <p:cNvSpPr>
            <a:spLocks noGrp="1"/>
          </p:cNvSpPr>
          <p:nvPr>
            <p:ph type="ftr" sz="quarter" idx="11"/>
          </p:nvPr>
        </p:nvSpPr>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156575" y="6421438"/>
            <a:ext cx="762000" cy="365125"/>
          </a:xfrm>
        </p:spPr>
        <p:txBody>
          <a:bodyPr/>
          <a:lstStyle>
            <a:lvl1pPr>
              <a:defRPr/>
            </a:lvl1pPr>
          </a:lstStyle>
          <a:p>
            <a:pPr>
              <a:defRPr/>
            </a:pPr>
            <a:fld id="{8D5F14F4-2E7E-456B-AE3D-B0628E3D476D}" type="slidenum">
              <a:rPr lang="el-GR"/>
              <a:pPr>
                <a:defRPr/>
              </a:pPr>
              <a:t>‹#›</a:t>
            </a:fld>
            <a:endParaRPr lang="el-GR"/>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9 - Θέση ημερομηνίας"/>
          <p:cNvSpPr>
            <a:spLocks noGrp="1"/>
          </p:cNvSpPr>
          <p:nvPr>
            <p:ph type="dt" sz="half" idx="10"/>
          </p:nvPr>
        </p:nvSpPr>
        <p:spPr/>
        <p:txBody>
          <a:bodyPr/>
          <a:lstStyle>
            <a:lvl1pPr>
              <a:defRPr/>
            </a:lvl1pPr>
          </a:lstStyle>
          <a:p>
            <a:pPr>
              <a:defRPr/>
            </a:pPr>
            <a:fld id="{3FCE2AF6-CEDE-4AFD-A06B-A3A59B317F59}" type="datetimeFigureOut">
              <a:rPr lang="el-GR"/>
              <a:pPr>
                <a:defRPr/>
              </a:pPr>
              <a:t>16/1/2014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E1D6FFA-1063-4832-9EA0-F268DF744611}" type="slidenum">
              <a:rPr lang="el-GR"/>
              <a:pPr>
                <a:defRPr/>
              </a:pPr>
              <a:t>‹#›</a:t>
            </a:fld>
            <a:endParaRPr lang="el-GR"/>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8 - Θέση τίτλου"/>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BE99ED8F-B7BC-47C6-A8BE-D229C2B723C2}" type="datetimeFigureOut">
              <a:rPr lang="el-GR"/>
              <a:pPr>
                <a:defRPr/>
              </a:pPr>
              <a:t>16/1/2014</a:t>
            </a:fld>
            <a:endParaRPr lang="el-GR"/>
          </a:p>
        </p:txBody>
      </p:sp>
      <p:sp>
        <p:nvSpPr>
          <p:cNvPr id="22" name="21 - Θέση υποσέλιδου"/>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2CC939C-803D-4925-A2BB-21E3C4797430}"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9" r:id="rId8"/>
    <p:sldLayoutId id="2147483694" r:id="rId9"/>
    <p:sldLayoutId id="2147483695" r:id="rId10"/>
    <p:sldLayoutId id="2147483696" r:id="rId11"/>
  </p:sldLayoutIdLst>
  <p:transition spd="slow">
    <p:pull dir="d"/>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audio" Target="file:///C:\Documents%20and%20Settings\user\&#932;&#945;%20&#941;&#947;&#947;&#961;&#945;&#966;&#940;%20&#956;&#959;&#965;\Downloads\Parov%20Stelar-Lost%20in%20Amsterdam.mp3"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cotinos.gr/"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s://www.google.gr/?gws_rd=cr&amp;ei=8r_NUujLBIKp0QXcqoGgDQ"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haotic-universe.tumblr.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sp>
        <p:nvSpPr>
          <p:cNvPr id="2052" name="TextBox 22"/>
          <p:cNvSpPr txBox="1">
            <a:spLocks noChangeArrowheads="1"/>
          </p:cNvSpPr>
          <p:nvPr/>
        </p:nvSpPr>
        <p:spPr bwMode="auto">
          <a:xfrm>
            <a:off x="0" y="2960688"/>
            <a:ext cx="7016750" cy="523875"/>
          </a:xfrm>
          <a:prstGeom prst="rect">
            <a:avLst/>
          </a:prstGeom>
          <a:solidFill>
            <a:srgbClr val="006600">
              <a:alpha val="35000"/>
            </a:srgbClr>
          </a:solidFill>
          <a:ln w="9525">
            <a:noFill/>
            <a:miter lim="800000"/>
            <a:headEnd/>
            <a:tailEnd/>
          </a:ln>
        </p:spPr>
        <p:txBody>
          <a:bodyPr>
            <a:spAutoFit/>
          </a:bodyPr>
          <a:lstStyle/>
          <a:p>
            <a:pPr algn="ctr" eaLnBrk="1" hangingPunct="1">
              <a:spcAft>
                <a:spcPts val="1200"/>
              </a:spcAft>
              <a:defRPr/>
            </a:pPr>
            <a:endParaRPr lang="el-GR" sz="2800" b="1" dirty="0">
              <a:solidFill>
                <a:schemeClr val="bg1">
                  <a:lumMod val="50000"/>
                </a:schemeClr>
              </a:solidFill>
            </a:endParaRPr>
          </a:p>
        </p:txBody>
      </p:sp>
      <p:sp>
        <p:nvSpPr>
          <p:cNvPr id="5125" name="TextBox 23"/>
          <p:cNvSpPr txBox="1">
            <a:spLocks noChangeArrowheads="1"/>
          </p:cNvSpPr>
          <p:nvPr/>
        </p:nvSpPr>
        <p:spPr bwMode="auto">
          <a:xfrm>
            <a:off x="477838" y="4333875"/>
            <a:ext cx="3509962" cy="1554163"/>
          </a:xfrm>
          <a:prstGeom prst="rect">
            <a:avLst/>
          </a:prstGeom>
          <a:noFill/>
          <a:ln w="9525">
            <a:noFill/>
            <a:miter lim="800000"/>
            <a:headEnd/>
            <a:tailEnd/>
          </a:ln>
        </p:spPr>
        <p:txBody>
          <a:bodyPr>
            <a:spAutoFit/>
          </a:bodyPr>
          <a:lstStyle/>
          <a:p>
            <a:pPr eaLnBrk="1" hangingPunct="1">
              <a:spcAft>
                <a:spcPts val="600"/>
              </a:spcAft>
            </a:pPr>
            <a:r>
              <a:rPr lang="el-GR" sz="2000"/>
              <a:t>Γαβριηλίδης Γεώργιος</a:t>
            </a:r>
          </a:p>
          <a:p>
            <a:pPr eaLnBrk="1" hangingPunct="1">
              <a:spcAft>
                <a:spcPts val="600"/>
              </a:spcAft>
            </a:pPr>
            <a:r>
              <a:rPr lang="el-GR" sz="2000"/>
              <a:t>Διακουμάκος Αριστείδης</a:t>
            </a:r>
          </a:p>
          <a:p>
            <a:pPr eaLnBrk="1" hangingPunct="1">
              <a:spcAft>
                <a:spcPts val="600"/>
              </a:spcAft>
            </a:pPr>
            <a:r>
              <a:rPr lang="el-GR" sz="2000"/>
              <a:t>Μπέκου Μαγδαληνή </a:t>
            </a:r>
          </a:p>
          <a:p>
            <a:pPr eaLnBrk="1" hangingPunct="1">
              <a:spcAft>
                <a:spcPts val="600"/>
              </a:spcAft>
            </a:pPr>
            <a:r>
              <a:rPr lang="el-GR" sz="2000"/>
              <a:t>Τσώρη Φωτεινή</a:t>
            </a:r>
          </a:p>
        </p:txBody>
      </p:sp>
      <p:pic>
        <p:nvPicPr>
          <p:cNvPr id="5126" name="17 - Εικόνα" descr="ladaki.png"/>
          <p:cNvPicPr>
            <a:picLocks noChangeAspect="1"/>
          </p:cNvPicPr>
          <p:nvPr/>
        </p:nvPicPr>
        <p:blipFill>
          <a:blip r:embed="rId2" cstate="print"/>
          <a:srcRect l="39816"/>
          <a:stretch>
            <a:fillRect/>
          </a:stretch>
        </p:blipFill>
        <p:spPr bwMode="auto">
          <a:xfrm rot="-5751572">
            <a:off x="6542088" y="4629150"/>
            <a:ext cx="2397125" cy="2574925"/>
          </a:xfrm>
          <a:prstGeom prst="rect">
            <a:avLst/>
          </a:prstGeom>
          <a:noFill/>
          <a:ln w="9525">
            <a:noFill/>
            <a:miter lim="800000"/>
            <a:headEnd/>
            <a:tailEnd/>
          </a:ln>
        </p:spPr>
      </p:pic>
      <p:pic>
        <p:nvPicPr>
          <p:cNvPr id="5127" name="21 - Εικόνα" descr="logo.png"/>
          <p:cNvPicPr>
            <a:picLocks noChangeAspect="1"/>
          </p:cNvPicPr>
          <p:nvPr/>
        </p:nvPicPr>
        <p:blipFill>
          <a:blip r:embed="rId3" cstate="print"/>
          <a:srcRect/>
          <a:stretch>
            <a:fillRect/>
          </a:stretch>
        </p:blipFill>
        <p:spPr bwMode="auto">
          <a:xfrm>
            <a:off x="5613400" y="3668713"/>
            <a:ext cx="3232150" cy="1550987"/>
          </a:xfrm>
          <a:prstGeom prst="rect">
            <a:avLst/>
          </a:prstGeom>
          <a:noFill/>
          <a:ln w="9525">
            <a:noFill/>
            <a:miter lim="800000"/>
            <a:headEnd/>
            <a:tailEnd/>
          </a:ln>
        </p:spPr>
      </p:pic>
      <p:sp>
        <p:nvSpPr>
          <p:cNvPr id="8" name="7 - Ορθογώνιο"/>
          <p:cNvSpPr/>
          <p:nvPr/>
        </p:nvSpPr>
        <p:spPr>
          <a:xfrm>
            <a:off x="436563" y="963613"/>
            <a:ext cx="5878512" cy="1384300"/>
          </a:xfrm>
          <a:prstGeom prst="rect">
            <a:avLst/>
          </a:prstGeom>
        </p:spPr>
        <p:txBody>
          <a:bodyPr>
            <a:spAutoFit/>
          </a:bodyPr>
          <a:lstStyle/>
          <a:p>
            <a:pPr>
              <a:defRPr/>
            </a:pPr>
            <a:r>
              <a:rPr lang="el-GR" sz="2800" b="1" dirty="0">
                <a:solidFill>
                  <a:schemeClr val="bg1">
                    <a:lumMod val="50000"/>
                  </a:schemeClr>
                </a:solidFill>
                <a:effectLst>
                  <a:outerShdw blurRad="38100" dist="38100" dir="2700000" algn="tl">
                    <a:srgbClr val="000000">
                      <a:alpha val="43137"/>
                    </a:srgbClr>
                  </a:outerShdw>
                </a:effectLst>
              </a:rPr>
              <a:t>Τελική εργασία του μαθήματος </a:t>
            </a:r>
            <a:br>
              <a:rPr lang="el-GR" sz="2800" b="1" dirty="0">
                <a:solidFill>
                  <a:schemeClr val="bg1">
                    <a:lumMod val="50000"/>
                  </a:schemeClr>
                </a:solidFill>
                <a:effectLst>
                  <a:outerShdw blurRad="38100" dist="38100" dir="2700000" algn="tl">
                    <a:srgbClr val="000000">
                      <a:alpha val="43137"/>
                    </a:srgbClr>
                  </a:outerShdw>
                </a:effectLst>
              </a:rPr>
            </a:br>
            <a:r>
              <a:rPr lang="en-US" sz="2800" b="1" dirty="0">
                <a:solidFill>
                  <a:schemeClr val="bg1">
                    <a:lumMod val="50000"/>
                  </a:schemeClr>
                </a:solidFill>
                <a:effectLst>
                  <a:outerShdw blurRad="38100" dist="38100" dir="2700000" algn="tl">
                    <a:srgbClr val="000000">
                      <a:alpha val="43137"/>
                    </a:srgbClr>
                  </a:outerShdw>
                </a:effectLst>
              </a:rPr>
              <a:t>“</a:t>
            </a:r>
            <a:r>
              <a:rPr lang="el-GR" sz="2800" b="1" dirty="0">
                <a:solidFill>
                  <a:schemeClr val="bg1">
                    <a:lumMod val="50000"/>
                  </a:schemeClr>
                </a:solidFill>
                <a:effectLst>
                  <a:outerShdw blurRad="38100" dist="38100" dir="2700000" algn="tl">
                    <a:srgbClr val="000000">
                      <a:alpha val="43137"/>
                    </a:srgbClr>
                  </a:outerShdw>
                </a:effectLst>
              </a:rPr>
              <a:t>Σχεδιασμός Δημιουργικού &amp; Διαφημιστικών Μηνυμάτων</a:t>
            </a:r>
            <a:r>
              <a:rPr lang="en-US" sz="2800" b="1" dirty="0">
                <a:solidFill>
                  <a:schemeClr val="bg1">
                    <a:lumMod val="50000"/>
                  </a:schemeClr>
                </a:solidFill>
                <a:effectLst>
                  <a:outerShdw blurRad="38100" dist="38100" dir="2700000" algn="tl">
                    <a:srgbClr val="000000">
                      <a:alpha val="43137"/>
                    </a:srgbClr>
                  </a:outerShdw>
                </a:effectLst>
              </a:rPr>
              <a:t>”</a:t>
            </a:r>
            <a:endParaRPr lang="el-GR" sz="2800" b="1" dirty="0">
              <a:solidFill>
                <a:schemeClr val="bg1">
                  <a:lumMod val="50000"/>
                </a:schemeClr>
              </a:solidFill>
              <a:effectLst>
                <a:outerShdw blurRad="38100" dist="38100" dir="2700000" algn="tl">
                  <a:srgbClr val="000000">
                    <a:alpha val="43137"/>
                  </a:srgbClr>
                </a:outerShdw>
              </a:effectLst>
            </a:endParaRPr>
          </a:p>
        </p:txBody>
      </p:sp>
      <p:sp>
        <p:nvSpPr>
          <p:cNvPr id="9" name="8 - Ορθογώνιο"/>
          <p:cNvSpPr/>
          <p:nvPr/>
        </p:nvSpPr>
        <p:spPr>
          <a:xfrm>
            <a:off x="491411" y="3774559"/>
            <a:ext cx="2028505" cy="461665"/>
          </a:xfrm>
          <a:prstGeom prst="rect">
            <a:avLst/>
          </a:prstGeom>
        </p:spPr>
        <p:txBody>
          <a:bodyPr wrap="square">
            <a:spAutoFit/>
          </a:bodyPr>
          <a:lstStyle/>
          <a:p>
            <a:pPr algn="ctr" eaLnBrk="1" hangingPunct="1">
              <a:spcAft>
                <a:spcPts val="1200"/>
              </a:spcAft>
              <a:defRPr/>
            </a:pPr>
            <a:r>
              <a:rPr lang="el-GR" sz="2400" b="1" u="sng" dirty="0"/>
              <a:t>Ομάδα </a:t>
            </a:r>
            <a:r>
              <a:rPr lang="en-US" sz="2400" b="1" u="sng" dirty="0"/>
              <a:t>4</a:t>
            </a:r>
            <a:endParaRPr lang="el-GR" sz="2400" b="1" u="sng" dirty="0"/>
          </a:p>
        </p:txBody>
      </p:sp>
      <p:sp>
        <p:nvSpPr>
          <p:cNvPr id="5123" name="TextBox 1"/>
          <p:cNvSpPr txBox="1">
            <a:spLocks noChangeArrowheads="1"/>
          </p:cNvSpPr>
          <p:nvPr/>
        </p:nvSpPr>
        <p:spPr bwMode="auto">
          <a:xfrm>
            <a:off x="1983564" y="2969031"/>
            <a:ext cx="2983509" cy="523220"/>
          </a:xfrm>
          <a:prstGeom prst="rect">
            <a:avLst/>
          </a:prstGeom>
          <a:noFill/>
          <a:ln w="9525">
            <a:noFill/>
            <a:miter lim="800000"/>
            <a:headEnd/>
            <a:tailEnd/>
          </a:ln>
        </p:spPr>
        <p:txBody>
          <a:bodyPr wrap="none">
            <a:spAutoFit/>
          </a:bodyPr>
          <a:lstStyle/>
          <a:p>
            <a:pPr eaLnBrk="1" hangingPunct="1"/>
            <a:r>
              <a:rPr lang="el-GR" sz="2800" b="1" dirty="0">
                <a:solidFill>
                  <a:schemeClr val="bg1">
                    <a:lumMod val="50000"/>
                  </a:schemeClr>
                </a:solidFill>
              </a:rPr>
              <a:t>Ιανουάριος 2014</a:t>
            </a:r>
            <a:endParaRPr lang="en-US" sz="2800" b="1" dirty="0">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201021" y="120725"/>
            <a:ext cx="3789954" cy="6272486"/>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CONCEPT </a:t>
            </a:r>
            <a:r>
              <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3</a:t>
            </a: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o</a:t>
            </a:r>
            <a:endPar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a:p>
            <a:pPr>
              <a:lnSpc>
                <a:spcPct val="150000"/>
              </a:lnSpc>
              <a:defRPr/>
            </a:pPr>
            <a:r>
              <a:rPr lang="el-GR" sz="1200" b="1" i="1" dirty="0" smtClean="0">
                <a:solidFill>
                  <a:schemeClr val="bg1">
                    <a:lumMod val="50000"/>
                  </a:schemeClr>
                </a:solidFill>
              </a:rPr>
              <a:t>Ελαιόλαδο, Δυναμισμός και αυτοπεποίθηση.</a:t>
            </a:r>
            <a:endParaRPr lang="el-GR" sz="1200" b="1" i="1" dirty="0">
              <a:solidFill>
                <a:schemeClr val="bg1">
                  <a:lumMod val="50000"/>
                </a:schemeClr>
              </a:solidFill>
            </a:endParaRPr>
          </a:p>
          <a:p>
            <a:pPr>
              <a:lnSpc>
                <a:spcPct val="150000"/>
              </a:lnSpc>
              <a:defRPr/>
            </a:pPr>
            <a:endParaRPr lang="el-GR" sz="1200" dirty="0">
              <a:solidFill>
                <a:schemeClr val="bg1">
                  <a:lumMod val="50000"/>
                </a:schemeClr>
              </a:solidFill>
            </a:endParaRPr>
          </a:p>
          <a:p>
            <a:pPr>
              <a:lnSpc>
                <a:spcPct val="150000"/>
              </a:lnSpc>
              <a:defRPr/>
            </a:pPr>
            <a:r>
              <a:rPr lang="el-GR" sz="1200" dirty="0" smtClean="0">
                <a:solidFill>
                  <a:schemeClr val="bg1">
                    <a:lumMod val="50000"/>
                  </a:schemeClr>
                </a:solidFill>
              </a:rPr>
              <a:t>Το </a:t>
            </a:r>
            <a:r>
              <a:rPr lang="en-US" sz="1200" dirty="0" smtClean="0">
                <a:solidFill>
                  <a:schemeClr val="bg1">
                    <a:lumMod val="50000"/>
                  </a:schemeClr>
                </a:solidFill>
              </a:rPr>
              <a:t>Cotinos </a:t>
            </a:r>
            <a:r>
              <a:rPr lang="el-GR" sz="1200" dirty="0" smtClean="0">
                <a:solidFill>
                  <a:schemeClr val="bg1">
                    <a:lumMod val="50000"/>
                  </a:schemeClr>
                </a:solidFill>
              </a:rPr>
              <a:t>αποτελεί  μια αναγκαιότητα. Είναι ένα λάδι που όλοι επιθυμούν και όλοι προσπαθούν να αποκτήσουν. Χρησιμοποιείται από ανθρώπους με έντονη προσωπικότητα που ξέρουν τη ζητούν και χαρακτηρίζονται από αποφασιστικότητα και δυναμισμό. Η προσωπικότητα του </a:t>
            </a:r>
            <a:r>
              <a:rPr lang="en-US" sz="1200" dirty="0" smtClean="0">
                <a:solidFill>
                  <a:schemeClr val="bg1">
                    <a:lumMod val="50000"/>
                  </a:schemeClr>
                </a:solidFill>
              </a:rPr>
              <a:t>brand </a:t>
            </a:r>
            <a:r>
              <a:rPr lang="el-GR" sz="1200" dirty="0" smtClean="0">
                <a:solidFill>
                  <a:schemeClr val="bg1">
                    <a:lumMod val="50000"/>
                  </a:schemeClr>
                </a:solidFill>
              </a:rPr>
              <a:t>είναι έντονη. Το ίδιο το λάδι χαρακτηρίζεται από αυτοπεποίθηση, σιγουριά για την διαφορετικότητα του σε σχέση με τους ανταγωνιστές. Είναι κάτι εντελώς καινούργιο και το γνωρίζει και χρησιμοποιεί αυτήν ακριβώς την ιδιότητα του για να τοποθετηθεί και να διαφοροποιηθεί σωστά στο μυαλό του καταναλωτή. Η διαφορά στην ποιότητα του είναι αυτό που το κάνει καλύτερο γευστικά και αυτό πρέπει να αναδειχθεί με έναν τρόπο πρωτότυπο και καινοτομικό, όπως είναι και το ίδιο το προϊόν.</a:t>
            </a:r>
            <a:endParaRPr lang="el-GR" sz="1200" dirty="0">
              <a:solidFill>
                <a:schemeClr val="bg1">
                  <a:lumMod val="50000"/>
                </a:schemeClr>
              </a:solidFill>
            </a:endParaRPr>
          </a:p>
          <a:p>
            <a:pPr>
              <a:lnSpc>
                <a:spcPct val="150000"/>
              </a:lnSpc>
              <a:defRPr/>
            </a:pPr>
            <a:r>
              <a:rPr lang="el-GR" sz="1200" b="1" dirty="0" smtClean="0">
                <a:solidFill>
                  <a:schemeClr val="bg1">
                    <a:lumMod val="50000"/>
                  </a:schemeClr>
                </a:solidFill>
              </a:rPr>
              <a:t>Cotinos, </a:t>
            </a:r>
            <a:r>
              <a:rPr lang="en-US" sz="1200" b="1" dirty="0" smtClean="0">
                <a:solidFill>
                  <a:schemeClr val="bg1">
                    <a:lumMod val="50000"/>
                  </a:schemeClr>
                </a:solidFill>
              </a:rPr>
              <a:t>A drip of perfection.</a:t>
            </a:r>
            <a:endParaRPr lang="el-GR" sz="1200" dirty="0">
              <a:solidFill>
                <a:schemeClr val="bg1">
                  <a:lumMod val="50000"/>
                </a:schemeClr>
              </a:solidFill>
              <a:latin typeface="Arial" panose="020B0604020202020204" pitchFamily="34" charset="0"/>
              <a:cs typeface="Arial" panose="020B0604020202020204" pitchFamily="34" charset="0"/>
            </a:endParaRPr>
          </a:p>
          <a:p>
            <a:pPr eaLnBrk="1" hangingPunct="1">
              <a:lnSpc>
                <a:spcPct val="90000"/>
              </a:lnSpc>
              <a:spcBef>
                <a:spcPts val="0"/>
              </a:spcBef>
              <a:spcAft>
                <a:spcPts val="1200"/>
              </a:spcAft>
              <a:defRPr/>
            </a:pPr>
            <a:endParaRPr lang="en-US" sz="1200" baseline="30000" dirty="0">
              <a:solidFill>
                <a:srgbClr val="002060"/>
              </a:solidFill>
              <a:latin typeface="Arial" panose="020B0604020202020204" pitchFamily="34" charset="0"/>
              <a:cs typeface="Arial" panose="020B0604020202020204" pitchFamily="34" charset="0"/>
            </a:endParaRPr>
          </a:p>
          <a:p>
            <a:pPr>
              <a:lnSpc>
                <a:spcPct val="150000"/>
              </a:lnSpc>
              <a:defRPr/>
            </a:pPr>
            <a:endParaRPr lang="el-GR" sz="1200" dirty="0"/>
          </a:p>
        </p:txBody>
      </p:sp>
      <p:sp>
        <p:nvSpPr>
          <p:cNvPr id="4" name="2 - TextBox"/>
          <p:cNvSpPr txBox="1"/>
          <p:nvPr/>
        </p:nvSpPr>
        <p:spPr>
          <a:xfrm>
            <a:off x="4262880" y="142432"/>
            <a:ext cx="3585720" cy="6549485"/>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CONCEPT </a:t>
            </a:r>
            <a:r>
              <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4</a:t>
            </a: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o</a:t>
            </a:r>
            <a:endPar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a:p>
            <a:pPr>
              <a:lnSpc>
                <a:spcPct val="150000"/>
              </a:lnSpc>
              <a:defRPr/>
            </a:pPr>
            <a:r>
              <a:rPr lang="el-GR" sz="1200" b="1" i="1" dirty="0">
                <a:solidFill>
                  <a:schemeClr val="bg1">
                    <a:lumMod val="50000"/>
                  </a:schemeClr>
                </a:solidFill>
              </a:rPr>
              <a:t>Ελαιόλαδο και πως αυτό μπορεί </a:t>
            </a:r>
            <a:r>
              <a:rPr lang="el-GR" sz="1200" b="1" i="1" dirty="0" smtClean="0">
                <a:solidFill>
                  <a:schemeClr val="bg1">
                    <a:lumMod val="50000"/>
                  </a:schemeClr>
                </a:solidFill>
              </a:rPr>
              <a:t>να θεωρηθεί η λύση σε όλα τα προβλήματα.</a:t>
            </a:r>
            <a:endParaRPr lang="el-GR" sz="1200" dirty="0">
              <a:solidFill>
                <a:schemeClr val="bg1">
                  <a:lumMod val="50000"/>
                </a:schemeClr>
              </a:solidFill>
            </a:endParaRPr>
          </a:p>
          <a:p>
            <a:pPr>
              <a:lnSpc>
                <a:spcPct val="150000"/>
              </a:lnSpc>
              <a:defRPr/>
            </a:pPr>
            <a:r>
              <a:rPr lang="en-US" sz="1200" b="1" i="1" dirty="0">
                <a:solidFill>
                  <a:schemeClr val="bg1">
                    <a:lumMod val="50000"/>
                  </a:schemeClr>
                </a:solidFill>
              </a:rPr>
              <a:t> </a:t>
            </a:r>
            <a:endParaRPr lang="el-GR" sz="1200" dirty="0">
              <a:solidFill>
                <a:schemeClr val="bg1">
                  <a:lumMod val="50000"/>
                </a:schemeClr>
              </a:solidFill>
            </a:endParaRPr>
          </a:p>
          <a:p>
            <a:pPr>
              <a:lnSpc>
                <a:spcPct val="150000"/>
              </a:lnSpc>
              <a:defRPr/>
            </a:pPr>
            <a:r>
              <a:rPr lang="el-GR" sz="1200" dirty="0">
                <a:solidFill>
                  <a:schemeClr val="bg1">
                    <a:lumMod val="50000"/>
                  </a:schemeClr>
                </a:solidFill>
              </a:rPr>
              <a:t>Εστιάζουμε καθαρά στην γεύση του Cotinos και πως αυτή μπορεί να λύσει προβλήματα όπως διαμάχες, κατάθλιψη και απογοήτευση. Είναι τόσο νόστιμο που κάνει όλα τα προβλήματα να φαίνονται μικρά</a:t>
            </a:r>
            <a:r>
              <a:rPr lang="el-GR" sz="1200" dirty="0" smtClean="0">
                <a:solidFill>
                  <a:schemeClr val="bg1">
                    <a:lumMod val="50000"/>
                  </a:schemeClr>
                </a:solidFill>
              </a:rPr>
              <a:t>. Εδώ παρουσιάζουμε το προϊόν μας σαν μια λύση για όλα τα προβλήματα. Στοχεύουμε στην ποιότητα και στην υγιεινή ζωή που προσφέρει το λάδι και πως η διατροφή μπορεί να επηρεάσει μέχρι και την ψυχική μας υγεία.</a:t>
            </a:r>
            <a:endParaRPr lang="el-GR" sz="1200" dirty="0">
              <a:solidFill>
                <a:schemeClr val="bg1">
                  <a:lumMod val="50000"/>
                </a:schemeClr>
              </a:solidFill>
            </a:endParaRPr>
          </a:p>
          <a:p>
            <a:pPr>
              <a:lnSpc>
                <a:spcPct val="150000"/>
              </a:lnSpc>
              <a:defRPr/>
            </a:pPr>
            <a:endParaRPr lang="el-GR" sz="1200" b="1" dirty="0">
              <a:solidFill>
                <a:schemeClr val="bg1">
                  <a:lumMod val="50000"/>
                </a:schemeClr>
              </a:solidFill>
            </a:endParaRPr>
          </a:p>
          <a:p>
            <a:pPr>
              <a:lnSpc>
                <a:spcPct val="150000"/>
              </a:lnSpc>
              <a:defRPr/>
            </a:pPr>
            <a:r>
              <a:rPr lang="el-GR" sz="1200" b="1" dirty="0">
                <a:solidFill>
                  <a:schemeClr val="bg1">
                    <a:lumMod val="50000"/>
                  </a:schemeClr>
                </a:solidFill>
              </a:rPr>
              <a:t>Δεν υπάρχει κανένα πρόβλημα που να μην μπορεί να λυθεί μετά από ένα γεύμα με ελαιόλαδο Cotinos. </a:t>
            </a:r>
            <a:endParaRPr lang="el-GR" sz="1200" b="1" dirty="0" smtClean="0">
              <a:solidFill>
                <a:schemeClr val="bg1">
                  <a:lumMod val="50000"/>
                </a:schemeClr>
              </a:solidFill>
            </a:endParaRPr>
          </a:p>
          <a:p>
            <a:pPr>
              <a:lnSpc>
                <a:spcPct val="150000"/>
              </a:lnSpc>
              <a:defRPr/>
            </a:pPr>
            <a:endParaRPr lang="el-GR" sz="1200" b="1" dirty="0" smtClean="0">
              <a:solidFill>
                <a:schemeClr val="bg1">
                  <a:lumMod val="50000"/>
                </a:schemeClr>
              </a:solidFill>
            </a:endParaRPr>
          </a:p>
          <a:p>
            <a:pPr>
              <a:lnSpc>
                <a:spcPct val="150000"/>
              </a:lnSpc>
              <a:defRPr/>
            </a:pPr>
            <a:r>
              <a:rPr lang="el-GR" sz="1200" b="1" dirty="0" smtClean="0">
                <a:solidFill>
                  <a:schemeClr val="bg1">
                    <a:lumMod val="50000"/>
                  </a:schemeClr>
                </a:solidFill>
              </a:rPr>
              <a:t>Cotinos</a:t>
            </a:r>
            <a:r>
              <a:rPr lang="el-GR" sz="1200" b="1" dirty="0">
                <a:solidFill>
                  <a:schemeClr val="bg1">
                    <a:lumMod val="50000"/>
                  </a:schemeClr>
                </a:solidFill>
              </a:rPr>
              <a:t>, δες την γευστική πλευρά της ζωής!</a:t>
            </a:r>
            <a:endParaRPr lang="el-GR" sz="1200" dirty="0">
              <a:solidFill>
                <a:schemeClr val="bg1">
                  <a:lumMod val="50000"/>
                </a:schemeClr>
              </a:solidFill>
            </a:endParaRPr>
          </a:p>
          <a:p>
            <a:pPr>
              <a:lnSpc>
                <a:spcPct val="150000"/>
              </a:lnSpc>
              <a:defRPr/>
            </a:pPr>
            <a:endParaRPr lang="el-GR" sz="1200" dirty="0">
              <a:solidFill>
                <a:schemeClr val="bg1">
                  <a:lumMod val="50000"/>
                </a:schemeClr>
              </a:solidFill>
              <a:latin typeface="Arial" panose="020B0604020202020204" pitchFamily="34" charset="0"/>
              <a:cs typeface="Arial" panose="020B0604020202020204" pitchFamily="34" charset="0"/>
            </a:endParaRPr>
          </a:p>
          <a:p>
            <a:pPr eaLnBrk="1" hangingPunct="1">
              <a:lnSpc>
                <a:spcPct val="90000"/>
              </a:lnSpc>
              <a:spcBef>
                <a:spcPts val="0"/>
              </a:spcBef>
              <a:spcAft>
                <a:spcPts val="1200"/>
              </a:spcAft>
              <a:defRPr/>
            </a:pPr>
            <a:endParaRPr lang="en-US" sz="1200" baseline="30000" dirty="0">
              <a:solidFill>
                <a:srgbClr val="002060"/>
              </a:solidFill>
              <a:latin typeface="Arial" panose="020B0604020202020204" pitchFamily="34" charset="0"/>
              <a:cs typeface="Arial" panose="020B0604020202020204" pitchFamily="34" charset="0"/>
            </a:endParaRPr>
          </a:p>
          <a:p>
            <a:pPr>
              <a:lnSpc>
                <a:spcPct val="150000"/>
              </a:lnSpc>
              <a:defRPr/>
            </a:pPr>
            <a:endParaRPr lang="el-GR" sz="1200" dirty="0"/>
          </a:p>
        </p:txBody>
      </p:sp>
      <p:pic>
        <p:nvPicPr>
          <p:cNvPr id="5" name="4 - Εικόνα" descr="organic_l.png"/>
          <p:cNvPicPr>
            <a:picLocks noChangeAspect="1"/>
          </p:cNvPicPr>
          <p:nvPr/>
        </p:nvPicPr>
        <p:blipFill>
          <a:blip r:embed="rId2" cstate="print"/>
          <a:stretch>
            <a:fillRect/>
          </a:stretch>
        </p:blipFill>
        <p:spPr>
          <a:xfrm>
            <a:off x="7620000" y="4143375"/>
            <a:ext cx="1268413" cy="2714625"/>
          </a:xfrm>
          <a:prstGeom prst="rect">
            <a:avLst/>
          </a:prstGeom>
          <a:effectLst>
            <a:outerShdw blurRad="76200" dir="13500000" sy="23000" kx="1200000" algn="br" rotWithShape="0">
              <a:prstClr val="black">
                <a:alpha val="20000"/>
              </a:prstClr>
            </a:outerShdw>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sp>
        <p:nvSpPr>
          <p:cNvPr id="5" name="4 - TextBox"/>
          <p:cNvSpPr txBox="1"/>
          <p:nvPr/>
        </p:nvSpPr>
        <p:spPr>
          <a:xfrm>
            <a:off x="0" y="1350963"/>
            <a:ext cx="6305550" cy="1322387"/>
          </a:xfrm>
          <a:prstGeom prst="rect">
            <a:avLst/>
          </a:prstGeom>
          <a:noFill/>
        </p:spPr>
        <p:txBody>
          <a:bodyPr>
            <a:spAutoFit/>
          </a:bodyPr>
          <a:lstStyle/>
          <a:p>
            <a:pPr>
              <a:defRPr/>
            </a:pPr>
            <a:r>
              <a:rPr lang="el-GR" sz="4000" b="1" dirty="0">
                <a:solidFill>
                  <a:schemeClr val="bg1">
                    <a:lumMod val="50000"/>
                  </a:schemeClr>
                </a:solidFill>
              </a:rPr>
              <a:t>3. ΕΠΙΛΟΓΗ       ΔΗΜΙΟΥΡΓΙΚΗΣ  ΙΔΕΑΣ</a:t>
            </a:r>
          </a:p>
        </p:txBody>
      </p:sp>
      <p:pic>
        <p:nvPicPr>
          <p:cNvPr id="6" name="5 - Εικόνα" descr="homeolive.png"/>
          <p:cNvPicPr>
            <a:picLocks noChangeAspect="1"/>
          </p:cNvPicPr>
          <p:nvPr/>
        </p:nvPicPr>
        <p:blipFill>
          <a:blip r:embed="rId2" cstate="print"/>
          <a:stretch>
            <a:fillRect/>
          </a:stretch>
        </p:blipFill>
        <p:spPr>
          <a:xfrm>
            <a:off x="756802" y="2639882"/>
            <a:ext cx="4461894" cy="3279446"/>
          </a:xfrm>
          <a:prstGeom prst="rect">
            <a:avLst/>
          </a:prstGeom>
          <a:effectLst>
            <a:innerShdw blurRad="114300">
              <a:prstClr val="black"/>
            </a:innerShdw>
          </a:effectLst>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TextBox"/>
          <p:cNvSpPr txBox="1"/>
          <p:nvPr/>
        </p:nvSpPr>
        <p:spPr>
          <a:xfrm>
            <a:off x="201613" y="912813"/>
            <a:ext cx="7697787" cy="1338828"/>
          </a:xfrm>
          <a:prstGeom prst="rect">
            <a:avLst/>
          </a:prstGeom>
          <a:solidFill>
            <a:srgbClr val="006600">
              <a:alpha val="0"/>
            </a:srgbClr>
          </a:solidFill>
        </p:spPr>
        <p:txBody>
          <a:bodyPr>
            <a:spAutoFit/>
          </a:bodyPr>
          <a:lstStyle/>
          <a:p>
            <a:pPr eaLnBrk="1" hangingPunct="1">
              <a:lnSpc>
                <a:spcPct val="150000"/>
              </a:lnSpc>
              <a:spcBef>
                <a:spcPts val="0"/>
              </a:spcBef>
              <a:spcAft>
                <a:spcPts val="1200"/>
              </a:spcAft>
              <a:defRPr/>
            </a:pPr>
            <a:r>
              <a:rPr lang="el-GR" dirty="0">
                <a:solidFill>
                  <a:schemeClr val="bg1">
                    <a:lumMod val="50000"/>
                  </a:schemeClr>
                </a:solidFill>
                <a:latin typeface="Arial" panose="020B0604020202020204" pitchFamily="34" charset="0"/>
                <a:cs typeface="Arial" panose="020B0604020202020204" pitchFamily="34" charset="0"/>
              </a:rPr>
              <a:t>Η Δημιουργική Ιδέα που επιλέχθηκε ήταν το </a:t>
            </a:r>
            <a:r>
              <a:rPr lang="el-GR" dirty="0" smtClean="0">
                <a:solidFill>
                  <a:schemeClr val="bg1">
                    <a:lumMod val="50000"/>
                  </a:schemeClr>
                </a:solidFill>
                <a:latin typeface="Arial" panose="020B0604020202020204" pitchFamily="34" charset="0"/>
                <a:cs typeface="Arial" panose="020B0604020202020204" pitchFamily="34" charset="0"/>
              </a:rPr>
              <a:t>3</a:t>
            </a:r>
            <a:r>
              <a:rPr lang="el-GR" baseline="30000" dirty="0" smtClean="0">
                <a:solidFill>
                  <a:schemeClr val="bg1">
                    <a:lumMod val="50000"/>
                  </a:schemeClr>
                </a:solidFill>
                <a:latin typeface="Arial" panose="020B0604020202020204" pitchFamily="34" charset="0"/>
                <a:cs typeface="Arial" panose="020B0604020202020204" pitchFamily="34" charset="0"/>
              </a:rPr>
              <a:t>ο</a:t>
            </a:r>
            <a:r>
              <a:rPr lang="el-GR" dirty="0" smtClean="0">
                <a:solidFill>
                  <a:schemeClr val="bg1">
                    <a:lumMod val="50000"/>
                  </a:schemeClr>
                </a:solidFill>
                <a:latin typeface="Arial" panose="020B0604020202020204" pitchFamily="34" charset="0"/>
                <a:cs typeface="Arial" panose="020B0604020202020204" pitchFamily="34" charset="0"/>
              </a:rPr>
              <a:t> </a:t>
            </a:r>
            <a:r>
              <a:rPr lang="en-US" dirty="0">
                <a:solidFill>
                  <a:schemeClr val="bg1">
                    <a:lumMod val="50000"/>
                  </a:schemeClr>
                </a:solidFill>
                <a:latin typeface="Arial" panose="020B0604020202020204" pitchFamily="34" charset="0"/>
                <a:cs typeface="Arial" panose="020B0604020202020204" pitchFamily="34" charset="0"/>
              </a:rPr>
              <a:t>concept</a:t>
            </a:r>
            <a:r>
              <a:rPr lang="el-GR" dirty="0">
                <a:solidFill>
                  <a:schemeClr val="bg1">
                    <a:lumMod val="50000"/>
                  </a:schemeClr>
                </a:solidFill>
                <a:latin typeface="Arial" panose="020B0604020202020204" pitchFamily="34" charset="0"/>
                <a:cs typeface="Arial" panose="020B0604020202020204" pitchFamily="34" charset="0"/>
              </a:rPr>
              <a:t> το οποίο βασίζεται στην ανάδειξη της </a:t>
            </a:r>
            <a:r>
              <a:rPr lang="el-GR" dirty="0" smtClean="0">
                <a:solidFill>
                  <a:schemeClr val="bg1">
                    <a:lumMod val="50000"/>
                  </a:schemeClr>
                </a:solidFill>
                <a:latin typeface="Arial" panose="020B0604020202020204" pitchFamily="34" charset="0"/>
                <a:cs typeface="Arial" panose="020B0604020202020204" pitchFamily="34" charset="0"/>
              </a:rPr>
              <a:t>προσωπικότητας του </a:t>
            </a:r>
            <a:r>
              <a:rPr lang="en-US" dirty="0" smtClean="0">
                <a:solidFill>
                  <a:schemeClr val="bg1">
                    <a:lumMod val="50000"/>
                  </a:schemeClr>
                </a:solidFill>
                <a:latin typeface="Arial" panose="020B0604020202020204" pitchFamily="34" charset="0"/>
                <a:cs typeface="Arial" panose="020B0604020202020204" pitchFamily="34" charset="0"/>
              </a:rPr>
              <a:t>brand </a:t>
            </a:r>
            <a:r>
              <a:rPr lang="el-GR" dirty="0" smtClean="0">
                <a:solidFill>
                  <a:schemeClr val="bg1">
                    <a:lumMod val="50000"/>
                  </a:schemeClr>
                </a:solidFill>
                <a:latin typeface="Arial" panose="020B0604020202020204" pitchFamily="34" charset="0"/>
                <a:cs typeface="Arial" panose="020B0604020202020204" pitchFamily="34" charset="0"/>
              </a:rPr>
              <a:t>ως ένα προϊόν ποιοτικό και γευστικό το οποίο επιλέγεται από δυναμικά άτομα με αυτοπεποίθηση</a:t>
            </a:r>
            <a:r>
              <a:rPr lang="en-US" dirty="0" smtClean="0">
                <a:solidFill>
                  <a:schemeClr val="bg1">
                    <a:lumMod val="50000"/>
                  </a:schemeClr>
                </a:solidFill>
                <a:latin typeface="Arial" panose="020B0604020202020204" pitchFamily="34" charset="0"/>
                <a:cs typeface="Arial" panose="020B0604020202020204" pitchFamily="34" charset="0"/>
              </a:rPr>
              <a:t>. </a:t>
            </a:r>
            <a:endParaRPr lang="el-GR" dirty="0">
              <a:solidFill>
                <a:schemeClr val="bg1">
                  <a:lumMod val="50000"/>
                </a:schemeClr>
              </a:solidFill>
              <a:latin typeface="Arial" panose="020B0604020202020204" pitchFamily="34" charset="0"/>
              <a:cs typeface="Arial" panose="020B0604020202020204" pitchFamily="34" charset="0"/>
            </a:endParaRPr>
          </a:p>
        </p:txBody>
      </p:sp>
      <p:pic>
        <p:nvPicPr>
          <p:cNvPr id="13316" name="11 - Εικόνα" descr="oilspilt.png"/>
          <p:cNvPicPr>
            <a:picLocks noChangeAspect="1"/>
          </p:cNvPicPr>
          <p:nvPr/>
        </p:nvPicPr>
        <p:blipFill>
          <a:blip r:embed="rId2" cstate="print"/>
          <a:srcRect l="39018" t="10583" r="3532" b="2312"/>
          <a:stretch>
            <a:fillRect/>
          </a:stretch>
        </p:blipFill>
        <p:spPr bwMode="auto">
          <a:xfrm rot="-2351261">
            <a:off x="2565400" y="3005138"/>
            <a:ext cx="2733675" cy="291306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TextBox"/>
          <p:cNvSpPr txBox="1"/>
          <p:nvPr/>
        </p:nvSpPr>
        <p:spPr>
          <a:xfrm>
            <a:off x="397614" y="676275"/>
            <a:ext cx="6003186" cy="4964436"/>
          </a:xfrm>
          <a:prstGeom prst="rect">
            <a:avLst/>
          </a:prstGeom>
          <a:solidFill>
            <a:srgbClr val="588802">
              <a:alpha val="0"/>
            </a:srgbClr>
          </a:solidFill>
        </p:spPr>
        <p:txBody>
          <a:bodyPr wrap="square">
            <a:spAutoFit/>
          </a:bodyPr>
          <a:lstStyle/>
          <a:p>
            <a:pPr algn="ctr" eaLnBrk="1" hangingPunct="1">
              <a:lnSpc>
                <a:spcPct val="90000"/>
              </a:lnSpc>
              <a:spcBef>
                <a:spcPts val="0"/>
              </a:spcBef>
              <a:spcAft>
                <a:spcPts val="1200"/>
              </a:spcAft>
              <a:defRPr/>
            </a:pPr>
            <a:r>
              <a:rPr lang="el-GR" sz="2000" b="1" u="sng" dirty="0">
                <a:solidFill>
                  <a:schemeClr val="bg1">
                    <a:lumMod val="50000"/>
                  </a:schemeClr>
                </a:solidFill>
                <a:latin typeface="Arial" panose="020B0604020202020204" pitchFamily="34" charset="0"/>
                <a:cs typeface="Arial" panose="020B0604020202020204" pitchFamily="34" charset="0"/>
              </a:rPr>
              <a:t>Λόγοι επιλογής της Δημιουργικής Ιδέας </a:t>
            </a:r>
            <a:endParaRPr lang="el-GR" sz="2000" b="1" u="sng" dirty="0" smtClean="0">
              <a:solidFill>
                <a:schemeClr val="bg1">
                  <a:lumMod val="50000"/>
                </a:schemeClr>
              </a:solidFill>
              <a:latin typeface="Arial" panose="020B0604020202020204" pitchFamily="34" charset="0"/>
              <a:cs typeface="Arial" panose="020B0604020202020204" pitchFamily="34" charset="0"/>
            </a:endParaRPr>
          </a:p>
          <a:p>
            <a:pPr marL="457200" indent="-457200" eaLnBrk="1" hangingPunct="1">
              <a:lnSpc>
                <a:spcPct val="90000"/>
              </a:lnSpc>
              <a:spcBef>
                <a:spcPts val="0"/>
              </a:spcBef>
              <a:spcAft>
                <a:spcPts val="1200"/>
              </a:spcAft>
              <a:buFont typeface="Wingdings" pitchFamily="2" charset="2"/>
              <a:buChar char="v"/>
              <a:defRPr/>
            </a:pPr>
            <a:r>
              <a:rPr lang="el-GR" dirty="0" smtClean="0">
                <a:solidFill>
                  <a:schemeClr val="bg1">
                    <a:lumMod val="50000"/>
                  </a:schemeClr>
                </a:solidFill>
                <a:latin typeface="Arial" panose="020B0604020202020204" pitchFamily="34" charset="0"/>
                <a:cs typeface="Arial" panose="020B0604020202020204" pitchFamily="34" charset="0"/>
              </a:rPr>
              <a:t>Τονίζεται η προσωπικότητα του </a:t>
            </a:r>
            <a:r>
              <a:rPr lang="en-US" dirty="0" smtClean="0">
                <a:solidFill>
                  <a:schemeClr val="bg1">
                    <a:lumMod val="50000"/>
                  </a:schemeClr>
                </a:solidFill>
                <a:latin typeface="Arial" panose="020B0604020202020204" pitchFamily="34" charset="0"/>
                <a:cs typeface="Arial" panose="020B0604020202020204" pitchFamily="34" charset="0"/>
              </a:rPr>
              <a:t>brand</a:t>
            </a:r>
            <a:r>
              <a:rPr lang="el-GR" dirty="0" smtClean="0">
                <a:solidFill>
                  <a:schemeClr val="bg1">
                    <a:lumMod val="50000"/>
                  </a:schemeClr>
                </a:solidFill>
                <a:latin typeface="Arial" panose="020B0604020202020204" pitchFamily="34" charset="0"/>
                <a:cs typeface="Arial" panose="020B0604020202020204" pitchFamily="34" charset="0"/>
              </a:rPr>
              <a:t>.</a:t>
            </a:r>
            <a:endParaRPr lang="en-US" dirty="0" smtClean="0">
              <a:solidFill>
                <a:schemeClr val="bg1">
                  <a:lumMod val="50000"/>
                </a:schemeClr>
              </a:solidFill>
              <a:latin typeface="Arial" panose="020B0604020202020204" pitchFamily="34" charset="0"/>
              <a:cs typeface="Arial" panose="020B0604020202020204" pitchFamily="34" charset="0"/>
            </a:endParaRPr>
          </a:p>
          <a:p>
            <a:pPr marL="457200" indent="-457200" eaLnBrk="1" hangingPunct="1">
              <a:lnSpc>
                <a:spcPct val="90000"/>
              </a:lnSpc>
              <a:spcBef>
                <a:spcPts val="0"/>
              </a:spcBef>
              <a:spcAft>
                <a:spcPts val="1200"/>
              </a:spcAft>
              <a:buFont typeface="Wingdings" pitchFamily="2" charset="2"/>
              <a:buChar char="v"/>
              <a:defRPr/>
            </a:pPr>
            <a:r>
              <a:rPr lang="el-GR" dirty="0" smtClean="0">
                <a:solidFill>
                  <a:schemeClr val="bg1">
                    <a:lumMod val="50000"/>
                  </a:schemeClr>
                </a:solidFill>
                <a:latin typeface="Arial" panose="020B0604020202020204" pitchFamily="34" charset="0"/>
                <a:cs typeface="Arial" panose="020B0604020202020204" pitchFamily="34" charset="0"/>
              </a:rPr>
              <a:t>Το </a:t>
            </a:r>
            <a:r>
              <a:rPr lang="en-US" dirty="0" smtClean="0">
                <a:solidFill>
                  <a:schemeClr val="bg1">
                    <a:lumMod val="50000"/>
                  </a:schemeClr>
                </a:solidFill>
                <a:latin typeface="Arial" panose="020B0604020202020204" pitchFamily="34" charset="0"/>
                <a:cs typeface="Arial" panose="020B0604020202020204" pitchFamily="34" charset="0"/>
              </a:rPr>
              <a:t>brand </a:t>
            </a:r>
            <a:r>
              <a:rPr lang="el-GR" dirty="0" smtClean="0">
                <a:solidFill>
                  <a:schemeClr val="bg1">
                    <a:lumMod val="50000"/>
                  </a:schemeClr>
                </a:solidFill>
                <a:latin typeface="Arial" panose="020B0604020202020204" pitchFamily="34" charset="0"/>
                <a:cs typeface="Arial" panose="020B0604020202020204" pitchFamily="34" charset="0"/>
              </a:rPr>
              <a:t>συνδέεται με τα χαρακτηριστικά των ανθρώπων του </a:t>
            </a:r>
            <a:r>
              <a:rPr lang="en-US" dirty="0" smtClean="0">
                <a:solidFill>
                  <a:schemeClr val="bg1">
                    <a:lumMod val="50000"/>
                  </a:schemeClr>
                </a:solidFill>
                <a:latin typeface="Arial" panose="020B0604020202020204" pitchFamily="34" charset="0"/>
                <a:cs typeface="Arial" panose="020B0604020202020204" pitchFamily="34" charset="0"/>
              </a:rPr>
              <a:t>target group</a:t>
            </a:r>
            <a:r>
              <a:rPr lang="el-GR" dirty="0" smtClean="0">
                <a:solidFill>
                  <a:schemeClr val="bg1">
                    <a:lumMod val="50000"/>
                  </a:schemeClr>
                </a:solidFill>
                <a:latin typeface="Arial" panose="020B0604020202020204" pitchFamily="34" charset="0"/>
                <a:cs typeface="Arial" panose="020B0604020202020204" pitchFamily="34" charset="0"/>
              </a:rPr>
              <a:t> μας.</a:t>
            </a:r>
            <a:endParaRPr lang="en-US" dirty="0" smtClean="0">
              <a:solidFill>
                <a:schemeClr val="bg1">
                  <a:lumMod val="50000"/>
                </a:schemeClr>
              </a:solidFill>
              <a:latin typeface="Arial" panose="020B0604020202020204" pitchFamily="34" charset="0"/>
              <a:cs typeface="Arial" panose="020B0604020202020204" pitchFamily="34" charset="0"/>
            </a:endParaRPr>
          </a:p>
          <a:p>
            <a:pPr marL="457200" indent="-457200" eaLnBrk="1" hangingPunct="1">
              <a:lnSpc>
                <a:spcPct val="90000"/>
              </a:lnSpc>
              <a:spcBef>
                <a:spcPts val="0"/>
              </a:spcBef>
              <a:spcAft>
                <a:spcPts val="1200"/>
              </a:spcAft>
              <a:buFont typeface="Wingdings" pitchFamily="2" charset="2"/>
              <a:buChar char="v"/>
              <a:defRPr/>
            </a:pPr>
            <a:r>
              <a:rPr lang="en-US" dirty="0" smtClean="0">
                <a:solidFill>
                  <a:schemeClr val="bg1">
                    <a:lumMod val="50000"/>
                  </a:schemeClr>
                </a:solidFill>
                <a:latin typeface="Arial" panose="020B0604020202020204" pitchFamily="34" charset="0"/>
                <a:cs typeface="Arial" panose="020B0604020202020204" pitchFamily="34" charset="0"/>
              </a:rPr>
              <a:t>To </a:t>
            </a:r>
            <a:r>
              <a:rPr lang="el-GR" dirty="0" smtClean="0">
                <a:solidFill>
                  <a:schemeClr val="bg1">
                    <a:lumMod val="50000"/>
                  </a:schemeClr>
                </a:solidFill>
                <a:latin typeface="Arial" panose="020B0604020202020204" pitchFamily="34" charset="0"/>
                <a:cs typeface="Arial" panose="020B0604020202020204" pitchFamily="34" charset="0"/>
              </a:rPr>
              <a:t>διαφημιστικό μήνυμα είναι κάτι διαφορετικό και μπορεί να κρατήσει τον θεατή ώστε να μην παραλείψει τη διαφήμιση στο </a:t>
            </a:r>
            <a:r>
              <a:rPr lang="en-US" dirty="0" smtClean="0">
                <a:solidFill>
                  <a:schemeClr val="bg1">
                    <a:lumMod val="50000"/>
                  </a:schemeClr>
                </a:solidFill>
                <a:latin typeface="Arial" panose="020B0604020202020204" pitchFamily="34" charset="0"/>
                <a:cs typeface="Arial" panose="020B0604020202020204" pitchFamily="34" charset="0"/>
              </a:rPr>
              <a:t>Youtube.</a:t>
            </a:r>
          </a:p>
          <a:p>
            <a:pPr marL="457200" indent="-457200" eaLnBrk="1" hangingPunct="1">
              <a:lnSpc>
                <a:spcPct val="90000"/>
              </a:lnSpc>
              <a:spcBef>
                <a:spcPts val="0"/>
              </a:spcBef>
              <a:spcAft>
                <a:spcPts val="1200"/>
              </a:spcAft>
              <a:buFont typeface="Wingdings" pitchFamily="2" charset="2"/>
              <a:buChar char="v"/>
              <a:defRPr/>
            </a:pPr>
            <a:r>
              <a:rPr lang="el-GR" dirty="0" smtClean="0">
                <a:solidFill>
                  <a:schemeClr val="bg1">
                    <a:lumMod val="50000"/>
                  </a:schemeClr>
                </a:solidFill>
                <a:latin typeface="Arial" panose="020B0604020202020204" pitchFamily="34" charset="0"/>
                <a:cs typeface="Arial" panose="020B0604020202020204" pitchFamily="34" charset="0"/>
              </a:rPr>
              <a:t>Το γεγονός ότι το προϊόν είναι νέο στην αγορά αποτελεί ευκαιρία για να τοποθετηθεί ως κάτι διαφορετικό  και μοναδικό.</a:t>
            </a:r>
          </a:p>
          <a:p>
            <a:pPr marL="457200" indent="-457200" eaLnBrk="1" hangingPunct="1">
              <a:lnSpc>
                <a:spcPct val="90000"/>
              </a:lnSpc>
              <a:spcBef>
                <a:spcPts val="0"/>
              </a:spcBef>
              <a:spcAft>
                <a:spcPts val="1200"/>
              </a:spcAft>
              <a:buFont typeface="Wingdings" pitchFamily="2" charset="2"/>
              <a:buChar char="v"/>
              <a:defRPr/>
            </a:pPr>
            <a:r>
              <a:rPr lang="el-GR" dirty="0" smtClean="0">
                <a:solidFill>
                  <a:schemeClr val="bg1">
                    <a:lumMod val="50000"/>
                  </a:schemeClr>
                </a:solidFill>
                <a:latin typeface="Arial" panose="020B0604020202020204" pitchFamily="34" charset="0"/>
                <a:cs typeface="Arial" panose="020B0604020202020204" pitchFamily="34" charset="0"/>
              </a:rPr>
              <a:t>Σύνδεση του </a:t>
            </a:r>
            <a:r>
              <a:rPr lang="en-US" dirty="0" smtClean="0">
                <a:solidFill>
                  <a:schemeClr val="bg1">
                    <a:lumMod val="50000"/>
                  </a:schemeClr>
                </a:solidFill>
                <a:latin typeface="Arial" panose="020B0604020202020204" pitchFamily="34" charset="0"/>
                <a:cs typeface="Arial" panose="020B0604020202020204" pitchFamily="34" charset="0"/>
              </a:rPr>
              <a:t>brand </a:t>
            </a:r>
            <a:r>
              <a:rPr lang="el-GR" dirty="0" smtClean="0">
                <a:solidFill>
                  <a:schemeClr val="bg1">
                    <a:lumMod val="50000"/>
                  </a:schemeClr>
                </a:solidFill>
                <a:latin typeface="Arial" panose="020B0604020202020204" pitchFamily="34" charset="0"/>
                <a:cs typeface="Arial" panose="020B0604020202020204" pitchFamily="34" charset="0"/>
              </a:rPr>
              <a:t>με αξίες και στόχους των ανθρώπων. Τ</a:t>
            </a:r>
            <a:r>
              <a:rPr lang="en-US" dirty="0" smtClean="0">
                <a:solidFill>
                  <a:schemeClr val="bg1">
                    <a:lumMod val="50000"/>
                  </a:schemeClr>
                </a:solidFill>
                <a:latin typeface="Arial" panose="020B0604020202020204" pitchFamily="34" charset="0"/>
                <a:cs typeface="Arial" panose="020B0604020202020204" pitchFamily="34" charset="0"/>
              </a:rPr>
              <a:t>o</a:t>
            </a:r>
            <a:r>
              <a:rPr lang="el-GR" dirty="0" smtClean="0">
                <a:solidFill>
                  <a:schemeClr val="bg1">
                    <a:lumMod val="50000"/>
                  </a:schemeClr>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Cotinos </a:t>
            </a:r>
            <a:r>
              <a:rPr lang="el-GR" dirty="0" smtClean="0">
                <a:solidFill>
                  <a:schemeClr val="bg1">
                    <a:lumMod val="50000"/>
                  </a:schemeClr>
                </a:solidFill>
                <a:latin typeface="Arial" panose="020B0604020202020204" pitchFamily="34" charset="0"/>
                <a:cs typeface="Arial" panose="020B0604020202020204" pitchFamily="34" charset="0"/>
              </a:rPr>
              <a:t>αντιπροσωπεύει την αυτοπεποίθηση και την πίστη στον εαυτό μας.</a:t>
            </a:r>
            <a:endParaRPr lang="en-US" dirty="0" smtClean="0">
              <a:solidFill>
                <a:schemeClr val="bg1">
                  <a:lumMod val="50000"/>
                </a:schemeClr>
              </a:solidFill>
              <a:latin typeface="Arial" panose="020B0604020202020204" pitchFamily="34" charset="0"/>
              <a:cs typeface="Arial" panose="020B0604020202020204" pitchFamily="34" charset="0"/>
            </a:endParaRPr>
          </a:p>
          <a:p>
            <a:pPr marL="457200" indent="-457200" eaLnBrk="1" hangingPunct="1">
              <a:lnSpc>
                <a:spcPct val="90000"/>
              </a:lnSpc>
              <a:spcBef>
                <a:spcPts val="0"/>
              </a:spcBef>
              <a:spcAft>
                <a:spcPts val="1200"/>
              </a:spcAft>
              <a:buFont typeface="Wingdings" pitchFamily="2" charset="2"/>
              <a:buChar char="v"/>
              <a:defRPr/>
            </a:pPr>
            <a:endParaRPr lang="el-GR" dirty="0" smtClean="0">
              <a:solidFill>
                <a:schemeClr val="bg1">
                  <a:lumMod val="50000"/>
                </a:schemeClr>
              </a:solidFill>
              <a:latin typeface="Arial" panose="020B0604020202020204" pitchFamily="34" charset="0"/>
              <a:cs typeface="Arial" panose="020B0604020202020204" pitchFamily="34" charset="0"/>
            </a:endParaRPr>
          </a:p>
          <a:p>
            <a:pPr algn="ctr" eaLnBrk="1" hangingPunct="1">
              <a:lnSpc>
                <a:spcPct val="90000"/>
              </a:lnSpc>
              <a:spcBef>
                <a:spcPts val="0"/>
              </a:spcBef>
              <a:spcAft>
                <a:spcPts val="1200"/>
              </a:spcAft>
              <a:defRPr/>
            </a:pPr>
            <a:endParaRPr lang="el-GR" sz="2000" b="1"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p:cNvPicPr>
            <a:picLocks noChangeAspect="1" noChangeArrowheads="1"/>
          </p:cNvPicPr>
          <p:nvPr/>
        </p:nvPicPr>
        <p:blipFill>
          <a:blip r:embed="rId2" cstate="print">
            <a:duotone>
              <a:prstClr val="black"/>
              <a:schemeClr val="accent4">
                <a:tint val="45000"/>
                <a:satMod val="400000"/>
              </a:schemeClr>
            </a:duotone>
          </a:blip>
          <a:srcRect l="3838" t="15714" r="4057" b="4286"/>
          <a:stretch>
            <a:fillRect/>
          </a:stretch>
        </p:blipFill>
        <p:spPr bwMode="auto">
          <a:xfrm>
            <a:off x="333375" y="860425"/>
            <a:ext cx="7458160" cy="4749799"/>
          </a:xfrm>
          <a:prstGeom prst="rect">
            <a:avLst/>
          </a:prstGeom>
          <a:noFill/>
          <a:ln w="9525">
            <a:noFill/>
            <a:miter lim="800000"/>
            <a:headEnd/>
            <a:tailEnd/>
          </a:ln>
        </p:spPr>
      </p:pic>
      <p:sp>
        <p:nvSpPr>
          <p:cNvPr id="3" name="2 - TextBox"/>
          <p:cNvSpPr txBox="1"/>
          <p:nvPr/>
        </p:nvSpPr>
        <p:spPr>
          <a:xfrm>
            <a:off x="6772275" y="474345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4" name="3 - TextBox"/>
          <p:cNvSpPr txBox="1"/>
          <p:nvPr/>
        </p:nvSpPr>
        <p:spPr>
          <a:xfrm>
            <a:off x="6734175" y="234315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5" name="4 - TextBox"/>
          <p:cNvSpPr txBox="1"/>
          <p:nvPr/>
        </p:nvSpPr>
        <p:spPr>
          <a:xfrm>
            <a:off x="6743700" y="274320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6" name="5 - TextBox"/>
          <p:cNvSpPr txBox="1"/>
          <p:nvPr/>
        </p:nvSpPr>
        <p:spPr>
          <a:xfrm>
            <a:off x="6772275" y="3552825"/>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7" name="6 - TextBox"/>
          <p:cNvSpPr txBox="1"/>
          <p:nvPr/>
        </p:nvSpPr>
        <p:spPr>
          <a:xfrm>
            <a:off x="6696075" y="314325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8" name="7 - TextBox"/>
          <p:cNvSpPr txBox="1"/>
          <p:nvPr/>
        </p:nvSpPr>
        <p:spPr>
          <a:xfrm>
            <a:off x="6800850" y="512445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9" name="8 - TextBox"/>
          <p:cNvSpPr txBox="1"/>
          <p:nvPr/>
        </p:nvSpPr>
        <p:spPr>
          <a:xfrm>
            <a:off x="6734175" y="1971675"/>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10" name="9 - TextBox"/>
          <p:cNvSpPr txBox="1"/>
          <p:nvPr/>
        </p:nvSpPr>
        <p:spPr>
          <a:xfrm>
            <a:off x="6762750" y="3943350"/>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11" name="10 - TextBox"/>
          <p:cNvSpPr txBox="1"/>
          <p:nvPr/>
        </p:nvSpPr>
        <p:spPr>
          <a:xfrm>
            <a:off x="6848475" y="4324350"/>
            <a:ext cx="476250" cy="369332"/>
          </a:xfrm>
          <a:prstGeom prst="rect">
            <a:avLst/>
          </a:prstGeom>
          <a:noFill/>
        </p:spPr>
        <p:txBody>
          <a:bodyPr wrap="square" rtlCol="0">
            <a:spAutoFit/>
          </a:bodyPr>
          <a:lstStyle/>
          <a:p>
            <a:r>
              <a:rPr lang="en-US" dirty="0" smtClean="0">
                <a:solidFill>
                  <a:schemeClr val="tx2">
                    <a:lumMod val="10000"/>
                  </a:schemeClr>
                </a:solidFill>
              </a:rPr>
              <a:t>No</a:t>
            </a:r>
            <a:endParaRPr lang="el-GR" dirty="0">
              <a:solidFill>
                <a:schemeClr val="tx2">
                  <a:lumMod val="10000"/>
                </a:schemeClr>
              </a:solidFill>
            </a:endParaRPr>
          </a:p>
        </p:txBody>
      </p:sp>
      <p:sp>
        <p:nvSpPr>
          <p:cNvPr id="12" name="11 - TextBox"/>
          <p:cNvSpPr txBox="1"/>
          <p:nvPr/>
        </p:nvSpPr>
        <p:spPr>
          <a:xfrm>
            <a:off x="6724650" y="1552575"/>
            <a:ext cx="685800" cy="369332"/>
          </a:xfrm>
          <a:prstGeom prst="rect">
            <a:avLst/>
          </a:prstGeom>
          <a:noFill/>
        </p:spPr>
        <p:txBody>
          <a:bodyPr wrap="square" rtlCol="0">
            <a:spAutoFit/>
          </a:bodyPr>
          <a:lstStyle/>
          <a:p>
            <a:r>
              <a:rPr lang="en-US" dirty="0" smtClean="0">
                <a:solidFill>
                  <a:schemeClr val="tx2">
                    <a:lumMod val="10000"/>
                  </a:schemeClr>
                </a:solidFill>
              </a:rPr>
              <a:t>Yes</a:t>
            </a:r>
            <a:endParaRPr lang="el-GR" dirty="0">
              <a:solidFill>
                <a:schemeClr val="tx2">
                  <a:lumMod val="10000"/>
                </a:schemeClr>
              </a:solidFill>
            </a:endParaRPr>
          </a:p>
        </p:txBody>
      </p:sp>
      <p:sp>
        <p:nvSpPr>
          <p:cNvPr id="13" name="2 - TextBox"/>
          <p:cNvSpPr txBox="1"/>
          <p:nvPr/>
        </p:nvSpPr>
        <p:spPr>
          <a:xfrm>
            <a:off x="4786313" y="6383338"/>
            <a:ext cx="3975100" cy="368300"/>
          </a:xfrm>
          <a:prstGeom prst="rect">
            <a:avLst/>
          </a:prstGeom>
          <a:solidFill>
            <a:schemeClr val="bg1">
              <a:lumMod val="85000"/>
            </a:schemeClr>
          </a:solidFill>
        </p:spPr>
        <p:txBody>
          <a:bodyPr>
            <a:spAutoFit/>
          </a:bodyPr>
          <a:lstStyle/>
          <a:p>
            <a:pPr marL="85725" indent="-85725" eaLnBrk="1" hangingPunct="1">
              <a:lnSpc>
                <a:spcPct val="90000"/>
              </a:lnSpc>
              <a:spcBef>
                <a:spcPts val="0"/>
              </a:spcBef>
              <a:spcAft>
                <a:spcPts val="1200"/>
              </a:spcAft>
              <a:defRPr/>
            </a:pPr>
            <a:r>
              <a:rPr lang="el-GR" sz="1000" dirty="0">
                <a:latin typeface="Arial Narrow" panose="020B0606020202030204" pitchFamily="34" charset="0"/>
                <a:cs typeface="Arial" panose="020B0604020202020204" pitchFamily="34" charset="0"/>
              </a:rPr>
              <a:t>* 	Για να τεκμηριώσετε την επιλογή σας, χρησιμοποιείστε τον δεκάλογο της </a:t>
            </a:r>
            <a:r>
              <a:rPr lang="en-US" sz="1000" dirty="0">
                <a:latin typeface="Arial Narrow" panose="020B0606020202030204" pitchFamily="34" charset="0"/>
                <a:cs typeface="Arial" panose="020B0604020202020204" pitchFamily="34" charset="0"/>
              </a:rPr>
              <a:t>Unilever</a:t>
            </a:r>
            <a:r>
              <a:rPr lang="el-GR" sz="1000" dirty="0">
                <a:latin typeface="Arial Narrow" panose="020B0606020202030204" pitchFamily="34" charset="0"/>
                <a:cs typeface="Arial" panose="020B0604020202020204" pitchFamily="34" charset="0"/>
              </a:rPr>
              <a:t>, τον οποίο μπορείτε να βρείτε στο Παράρτημα. </a:t>
            </a:r>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sp>
        <p:nvSpPr>
          <p:cNvPr id="4" name="3 - TextBox"/>
          <p:cNvSpPr txBox="1"/>
          <p:nvPr/>
        </p:nvSpPr>
        <p:spPr>
          <a:xfrm>
            <a:off x="0" y="1296434"/>
            <a:ext cx="6889750" cy="1754326"/>
          </a:xfrm>
          <a:prstGeom prst="rect">
            <a:avLst/>
          </a:prstGeom>
          <a:noFill/>
        </p:spPr>
        <p:txBody>
          <a:bodyPr>
            <a:spAutoFit/>
          </a:bodyPr>
          <a:lstStyle/>
          <a:p>
            <a:pPr>
              <a:defRPr/>
            </a:pPr>
            <a:r>
              <a:rPr lang="el-GR" sz="3600" b="1" dirty="0">
                <a:solidFill>
                  <a:schemeClr val="bg1">
                    <a:lumMod val="50000"/>
                  </a:schemeClr>
                </a:solidFill>
              </a:rPr>
              <a:t>4. Παράδειγμα διαφημιστικού μηνύματος </a:t>
            </a:r>
            <a:br>
              <a:rPr lang="el-GR" sz="3600" b="1" dirty="0">
                <a:solidFill>
                  <a:schemeClr val="bg1">
                    <a:lumMod val="50000"/>
                  </a:schemeClr>
                </a:solidFill>
              </a:rPr>
            </a:br>
            <a:r>
              <a:rPr lang="el-GR" sz="3600" b="1" dirty="0">
                <a:solidFill>
                  <a:schemeClr val="bg1">
                    <a:lumMod val="50000"/>
                  </a:schemeClr>
                </a:solidFill>
              </a:rPr>
              <a:t>με την μορφή video</a:t>
            </a:r>
          </a:p>
        </p:txBody>
      </p:sp>
      <p:pic>
        <p:nvPicPr>
          <p:cNvPr id="5" name="4 - Εικόνα" descr="homeolive.png"/>
          <p:cNvPicPr>
            <a:picLocks noChangeAspect="1"/>
          </p:cNvPicPr>
          <p:nvPr/>
        </p:nvPicPr>
        <p:blipFill>
          <a:blip r:embed="rId2" cstate="print"/>
          <a:stretch>
            <a:fillRect/>
          </a:stretch>
        </p:blipFill>
        <p:spPr>
          <a:xfrm>
            <a:off x="905657" y="2980123"/>
            <a:ext cx="4461894" cy="3279446"/>
          </a:xfrm>
          <a:prstGeom prst="rect">
            <a:avLst/>
          </a:prstGeom>
          <a:effectLst>
            <a:innerShdw blurRad="114300">
              <a:prstClr val="black"/>
            </a:innerShdw>
          </a:effectLst>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a:grpSpLocks/>
          </p:cNvGrpSpPr>
          <p:nvPr/>
        </p:nvGrpSpPr>
        <p:grpSpPr bwMode="auto">
          <a:xfrm>
            <a:off x="244475" y="184150"/>
            <a:ext cx="8653463" cy="6115026"/>
            <a:chOff x="243960" y="183848"/>
            <a:chExt cx="8654391" cy="6115486"/>
          </a:xfrm>
        </p:grpSpPr>
        <p:sp>
          <p:nvSpPr>
            <p:cNvPr id="3" name="2 - Ορθογώνιο"/>
            <p:cNvSpPr/>
            <p:nvPr/>
          </p:nvSpPr>
          <p:spPr>
            <a:xfrm>
              <a:off x="2482575" y="183848"/>
              <a:ext cx="6415776" cy="366741"/>
            </a:xfrm>
            <a:prstGeom prst="rect">
              <a:avLst/>
            </a:prstGeom>
            <a:solidFill>
              <a:schemeClr val="bg1">
                <a:lumMod val="50000"/>
                <a:alpha val="48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smtClean="0">
                  <a:solidFill>
                    <a:schemeClr val="tx1"/>
                  </a:solidFill>
                  <a:latin typeface="Arial Narrow" pitchFamily="34" charset="0"/>
                </a:rPr>
                <a:t>ΟΝΟΜΑ</a:t>
              </a:r>
            </a:p>
            <a:p>
              <a:pPr eaLnBrk="1" fontAlgn="auto" hangingPunct="1">
                <a:spcBef>
                  <a:spcPts val="0"/>
                </a:spcBef>
                <a:spcAft>
                  <a:spcPts val="0"/>
                </a:spcAft>
                <a:defRPr/>
              </a:pPr>
              <a:r>
                <a:rPr lang="en-US" sz="1100" b="1" dirty="0" smtClean="0">
                  <a:solidFill>
                    <a:srgbClr val="FFC000"/>
                  </a:solidFill>
                  <a:latin typeface="Arial Narrow" pitchFamily="34" charset="0"/>
                </a:rPr>
                <a:t>Cotinos</a:t>
              </a:r>
              <a:endParaRPr lang="el-GR" sz="1100" b="1" dirty="0" smtClean="0">
                <a:solidFill>
                  <a:srgbClr val="FFC000"/>
                </a:solidFill>
                <a:latin typeface="Arial Narrow" pitchFamily="34" charset="0"/>
              </a:endParaRPr>
            </a:p>
          </p:txBody>
        </p:sp>
        <p:sp>
          <p:nvSpPr>
            <p:cNvPr id="4" name="18 - Ορθογώνιο"/>
            <p:cNvSpPr/>
            <p:nvPr/>
          </p:nvSpPr>
          <p:spPr>
            <a:xfrm>
              <a:off x="255074" y="898277"/>
              <a:ext cx="1024047"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Α1</a:t>
              </a:r>
            </a:p>
          </p:txBody>
        </p:sp>
        <p:sp>
          <p:nvSpPr>
            <p:cNvPr id="5" name="18 - Ορθογώνιο"/>
            <p:cNvSpPr/>
            <p:nvPr/>
          </p:nvSpPr>
          <p:spPr>
            <a:xfrm>
              <a:off x="1269595" y="895102"/>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a:solidFill>
                    <a:srgbClr val="FFC000"/>
                  </a:solidFill>
                  <a:latin typeface="Arial Narrow" pitchFamily="34" charset="0"/>
                </a:rPr>
                <a:t>:00 – </a:t>
              </a:r>
              <a:r>
                <a:rPr lang="en-US" sz="1200" b="1" dirty="0" smtClean="0">
                  <a:solidFill>
                    <a:srgbClr val="FFC000"/>
                  </a:solidFill>
                  <a:latin typeface="Arial Narrow" pitchFamily="34" charset="0"/>
                </a:rPr>
                <a:t>00:02</a:t>
              </a:r>
              <a:endParaRPr lang="el-GR" sz="1200" b="1" dirty="0">
                <a:solidFill>
                  <a:srgbClr val="FFC000"/>
                </a:solidFill>
                <a:latin typeface="Arial Narrow" pitchFamily="34" charset="0"/>
              </a:endParaRPr>
            </a:p>
          </p:txBody>
        </p:sp>
        <p:sp>
          <p:nvSpPr>
            <p:cNvPr id="6" name="18 - Ορθογώνιο"/>
            <p:cNvSpPr/>
            <p:nvPr/>
          </p:nvSpPr>
          <p:spPr>
            <a:xfrm>
              <a:off x="255074" y="1292006"/>
              <a:ext cx="2780010" cy="2152812"/>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7" name="18 - Ορθογώνιο"/>
            <p:cNvSpPr/>
            <p:nvPr/>
          </p:nvSpPr>
          <p:spPr>
            <a:xfrm>
              <a:off x="245548" y="3616281"/>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8" name="18 - Ορθογώνιο"/>
            <p:cNvSpPr/>
            <p:nvPr/>
          </p:nvSpPr>
          <p:spPr>
            <a:xfrm>
              <a:off x="251006" y="3789009"/>
              <a:ext cx="2783186"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Ανοίγει το βίντεο</a:t>
              </a:r>
              <a:r>
                <a:rPr lang="en-US" sz="1100" spc="100" dirty="0" smtClean="0">
                  <a:solidFill>
                    <a:schemeClr val="tx1"/>
                  </a:solidFill>
                  <a:latin typeface="Arial Narrow" pitchFamily="34" charset="0"/>
                </a:rPr>
                <a:t> </a:t>
              </a:r>
              <a:r>
                <a:rPr lang="el-GR" sz="1100" spc="100" dirty="0" smtClean="0">
                  <a:solidFill>
                    <a:schemeClr val="tx1"/>
                  </a:solidFill>
                  <a:latin typeface="Arial Narrow" pitchFamily="34" charset="0"/>
                </a:rPr>
                <a:t>μια γυναίκα να περπατάει.</a:t>
              </a:r>
              <a:endParaRPr lang="el-GR" sz="2000" spc="100" dirty="0">
                <a:solidFill>
                  <a:schemeClr val="tx1"/>
                </a:solidFill>
                <a:latin typeface="Arial Narrow" pitchFamily="34" charset="0"/>
              </a:endParaRPr>
            </a:p>
          </p:txBody>
        </p:sp>
        <p:sp>
          <p:nvSpPr>
            <p:cNvPr id="9" name="18 - Ορθογώνιο"/>
            <p:cNvSpPr/>
            <p:nvPr/>
          </p:nvSpPr>
          <p:spPr>
            <a:xfrm>
              <a:off x="243960" y="5032438"/>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0" name="18 - Ορθογώνιο"/>
            <p:cNvSpPr/>
            <p:nvPr/>
          </p:nvSpPr>
          <p:spPr>
            <a:xfrm>
              <a:off x="243960" y="520548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100" spc="100" dirty="0" smtClean="0">
                  <a:solidFill>
                    <a:schemeClr val="tx1"/>
                  </a:solidFill>
                  <a:latin typeface="Arial Narrow" pitchFamily="34" charset="0"/>
                </a:rPr>
                <a:t>Ήχος τακουνιών σε πάτωμα</a:t>
              </a:r>
              <a:endParaRPr lang="el-GR" sz="1100" spc="100" dirty="0">
                <a:solidFill>
                  <a:schemeClr val="tx1"/>
                </a:solidFill>
                <a:latin typeface="Arial Narrow" pitchFamily="34" charset="0"/>
              </a:endParaRPr>
            </a:p>
          </p:txBody>
        </p:sp>
        <p:sp>
          <p:nvSpPr>
            <p:cNvPr id="11" name="18 - Ορθογώνιο"/>
            <p:cNvSpPr/>
            <p:nvPr/>
          </p:nvSpPr>
          <p:spPr>
            <a:xfrm>
              <a:off x="3181150" y="896690"/>
              <a:ext cx="1024048" cy="395317"/>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Α2</a:t>
              </a:r>
            </a:p>
          </p:txBody>
        </p:sp>
        <p:sp>
          <p:nvSpPr>
            <p:cNvPr id="12" name="18 - Ορθογώνιο"/>
            <p:cNvSpPr/>
            <p:nvPr/>
          </p:nvSpPr>
          <p:spPr>
            <a:xfrm>
              <a:off x="4197259" y="893514"/>
              <a:ext cx="1763902"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:02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00:04</a:t>
              </a:r>
              <a:endParaRPr lang="el-GR" sz="1200" b="1" dirty="0">
                <a:solidFill>
                  <a:srgbClr val="FFC000"/>
                </a:solidFill>
                <a:latin typeface="Arial Narrow" pitchFamily="34" charset="0"/>
              </a:endParaRPr>
            </a:p>
          </p:txBody>
        </p:sp>
        <p:sp>
          <p:nvSpPr>
            <p:cNvPr id="13" name="18 - Ορθογώνιο"/>
            <p:cNvSpPr/>
            <p:nvPr/>
          </p:nvSpPr>
          <p:spPr>
            <a:xfrm>
              <a:off x="3181150" y="1288831"/>
              <a:ext cx="2780011" cy="2154400"/>
            </a:xfrm>
            <a:prstGeom prst="rect">
              <a:avLst/>
            </a:prstGeom>
            <a:solidFill>
              <a:schemeClr val="bg1">
                <a:lumMod val="50000"/>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4" name="18 - Ορθογώνιο"/>
            <p:cNvSpPr/>
            <p:nvPr/>
          </p:nvSpPr>
          <p:spPr>
            <a:xfrm>
              <a:off x="3171624" y="3614694"/>
              <a:ext cx="2783186" cy="1794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15" name="18 - Ορθογώνιο"/>
            <p:cNvSpPr/>
            <p:nvPr/>
          </p:nvSpPr>
          <p:spPr>
            <a:xfrm>
              <a:off x="3170037" y="3787744"/>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Μια γυναίκα γύρω στα 30 μπαίνει σε ένα μπαρ.</a:t>
              </a:r>
              <a:endParaRPr lang="el-GR" sz="1100" spc="100" dirty="0">
                <a:solidFill>
                  <a:schemeClr val="tx1"/>
                </a:solidFill>
                <a:latin typeface="Arial Narrow" pitchFamily="34" charset="0"/>
              </a:endParaRPr>
            </a:p>
          </p:txBody>
        </p:sp>
        <p:sp>
          <p:nvSpPr>
            <p:cNvPr id="16" name="18 - Ορθογώνιο"/>
            <p:cNvSpPr/>
            <p:nvPr/>
          </p:nvSpPr>
          <p:spPr>
            <a:xfrm>
              <a:off x="3170037" y="5019737"/>
              <a:ext cx="2783185" cy="1809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7" name="16 - Ορθογώνιο"/>
            <p:cNvSpPr/>
            <p:nvPr/>
          </p:nvSpPr>
          <p:spPr>
            <a:xfrm>
              <a:off x="3203650" y="5229278"/>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100" spc="100" dirty="0" smtClean="0">
                  <a:solidFill>
                    <a:schemeClr val="tx1"/>
                  </a:solidFill>
                  <a:latin typeface="Arial Narrow" pitchFamily="34" charset="0"/>
                </a:rPr>
                <a:t>Μπαίνει η μουσική.</a:t>
              </a:r>
              <a:endParaRPr lang="el-GR" sz="1100" spc="100" dirty="0">
                <a:solidFill>
                  <a:schemeClr val="tx1"/>
                </a:solidFill>
                <a:latin typeface="Arial Narrow" pitchFamily="34" charset="0"/>
              </a:endParaRPr>
            </a:p>
          </p:txBody>
        </p:sp>
        <p:sp>
          <p:nvSpPr>
            <p:cNvPr id="18" name="18 - Ορθογώνιο"/>
            <p:cNvSpPr/>
            <p:nvPr/>
          </p:nvSpPr>
          <p:spPr>
            <a:xfrm>
              <a:off x="6118340" y="895102"/>
              <a:ext cx="1024048"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Α3</a:t>
              </a:r>
            </a:p>
          </p:txBody>
        </p:sp>
        <p:sp>
          <p:nvSpPr>
            <p:cNvPr id="19" name="18 - Ορθογώνιο"/>
            <p:cNvSpPr/>
            <p:nvPr/>
          </p:nvSpPr>
          <p:spPr>
            <a:xfrm>
              <a:off x="7132862" y="891926"/>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:04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00:08</a:t>
              </a:r>
              <a:endParaRPr lang="el-GR" sz="1200" b="1" dirty="0">
                <a:solidFill>
                  <a:srgbClr val="FFC000"/>
                </a:solidFill>
                <a:latin typeface="Arial Narrow" pitchFamily="34" charset="0"/>
              </a:endParaRPr>
            </a:p>
          </p:txBody>
        </p:sp>
        <p:sp>
          <p:nvSpPr>
            <p:cNvPr id="20" name="18 - Ορθογώνιο"/>
            <p:cNvSpPr/>
            <p:nvPr/>
          </p:nvSpPr>
          <p:spPr>
            <a:xfrm>
              <a:off x="6118340" y="1287244"/>
              <a:ext cx="2780011" cy="2154399"/>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21" name="18 - Ορθογώνιο"/>
            <p:cNvSpPr/>
            <p:nvPr/>
          </p:nvSpPr>
          <p:spPr>
            <a:xfrm>
              <a:off x="6108814" y="3613106"/>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2" name="18 - Ορθογώνιο"/>
            <p:cNvSpPr/>
            <p:nvPr/>
          </p:nvSpPr>
          <p:spPr>
            <a:xfrm>
              <a:off x="6107226" y="3786157"/>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Όλοι γυρίζουν και την κοιτούν. Η γυναίκα αυτή τραβάει τα βλέμματα με την παρουσία της.</a:t>
              </a:r>
              <a:endParaRPr lang="el-GR" sz="1100" spc="100" dirty="0">
                <a:solidFill>
                  <a:schemeClr val="tx1"/>
                </a:solidFill>
                <a:latin typeface="Arial Narrow" pitchFamily="34" charset="0"/>
              </a:endParaRPr>
            </a:p>
          </p:txBody>
        </p:sp>
        <p:sp>
          <p:nvSpPr>
            <p:cNvPr id="23" name="18 - Ορθογώνιο"/>
            <p:cNvSpPr/>
            <p:nvPr/>
          </p:nvSpPr>
          <p:spPr>
            <a:xfrm>
              <a:off x="6107227" y="5029263"/>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4" name="18 - Ορθογώνιο"/>
            <p:cNvSpPr/>
            <p:nvPr/>
          </p:nvSpPr>
          <p:spPr>
            <a:xfrm>
              <a:off x="6107227" y="521183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Μουσική και </a:t>
              </a:r>
              <a:r>
                <a:rPr lang="el-GR" sz="1100" spc="100" smtClean="0">
                  <a:solidFill>
                    <a:schemeClr val="tx1"/>
                  </a:solidFill>
                  <a:latin typeface="Arial Narrow" pitchFamily="34" charset="0"/>
                </a:rPr>
                <a:t>επιφωνήματα θαυμασμού.</a:t>
              </a:r>
              <a:endParaRPr lang="el-GR" sz="1100" spc="100" dirty="0">
                <a:solidFill>
                  <a:schemeClr val="tx1"/>
                </a:solidFill>
                <a:latin typeface="Arial Narrow" pitchFamily="34" charset="0"/>
              </a:endParaRPr>
            </a:p>
          </p:txBody>
        </p:sp>
      </p:grpSp>
      <p:pic>
        <p:nvPicPr>
          <p:cNvPr id="25" name="24 - Εικόνα" descr="BeFunky_IMG_3543_resultat.jpg.jpg"/>
          <p:cNvPicPr>
            <a:picLocks noChangeAspect="1"/>
          </p:cNvPicPr>
          <p:nvPr/>
        </p:nvPicPr>
        <p:blipFill>
          <a:blip r:embed="rId2" cstate="print"/>
          <a:stretch>
            <a:fillRect/>
          </a:stretch>
        </p:blipFill>
        <p:spPr>
          <a:xfrm>
            <a:off x="1009650" y="1319211"/>
            <a:ext cx="1409699" cy="2114549"/>
          </a:xfrm>
          <a:prstGeom prst="rect">
            <a:avLst/>
          </a:prstGeom>
        </p:spPr>
      </p:pic>
      <p:pic>
        <p:nvPicPr>
          <p:cNvPr id="26" name="25 - Εικόνα" descr="BeFunky_IMG_3585_resultat.jpg.jpg"/>
          <p:cNvPicPr>
            <a:picLocks noChangeAspect="1"/>
          </p:cNvPicPr>
          <p:nvPr/>
        </p:nvPicPr>
        <p:blipFill>
          <a:blip r:embed="rId3" cstate="print"/>
          <a:stretch>
            <a:fillRect/>
          </a:stretch>
        </p:blipFill>
        <p:spPr>
          <a:xfrm>
            <a:off x="3949700" y="1338261"/>
            <a:ext cx="1412875" cy="2119313"/>
          </a:xfrm>
          <a:prstGeom prst="rect">
            <a:avLst/>
          </a:prstGeom>
        </p:spPr>
      </p:pic>
      <p:grpSp>
        <p:nvGrpSpPr>
          <p:cNvPr id="30" name="29 - Ομάδα"/>
          <p:cNvGrpSpPr/>
          <p:nvPr/>
        </p:nvGrpSpPr>
        <p:grpSpPr>
          <a:xfrm>
            <a:off x="6171143" y="1600201"/>
            <a:ext cx="2687108" cy="1581150"/>
            <a:chOff x="6171143" y="1600201"/>
            <a:chExt cx="2687108" cy="1581150"/>
          </a:xfrm>
        </p:grpSpPr>
        <p:pic>
          <p:nvPicPr>
            <p:cNvPr id="27" name="26 - Εικόνα" descr="BeFunky_maxresdefault.jpg.jpg"/>
            <p:cNvPicPr>
              <a:picLocks noChangeAspect="1"/>
            </p:cNvPicPr>
            <p:nvPr/>
          </p:nvPicPr>
          <p:blipFill>
            <a:blip r:embed="rId4" cstate="print"/>
            <a:stretch>
              <a:fillRect/>
            </a:stretch>
          </p:blipFill>
          <p:spPr>
            <a:xfrm>
              <a:off x="6171143" y="1600201"/>
              <a:ext cx="2687108" cy="1581150"/>
            </a:xfrm>
            <a:prstGeom prst="rect">
              <a:avLst/>
            </a:prstGeom>
          </p:spPr>
        </p:pic>
        <p:pic>
          <p:nvPicPr>
            <p:cNvPr id="28" name="27 - Εικόνα" descr="organic_s.png"/>
            <p:cNvPicPr>
              <a:picLocks noChangeAspect="1"/>
            </p:cNvPicPr>
            <p:nvPr/>
          </p:nvPicPr>
          <p:blipFill>
            <a:blip r:embed="rId5" cstate="print"/>
            <a:srcRect l="56009"/>
            <a:stretch>
              <a:fillRect/>
            </a:stretch>
          </p:blipFill>
          <p:spPr>
            <a:xfrm>
              <a:off x="6724653" y="2581275"/>
              <a:ext cx="118701" cy="480857"/>
            </a:xfrm>
            <a:prstGeom prst="rect">
              <a:avLst/>
            </a:prstGeom>
          </p:spPr>
        </p:pic>
      </p:grpSp>
      <p:pic>
        <p:nvPicPr>
          <p:cNvPr id="29" name="28 - Εικόνα" descr="organic_s.png"/>
          <p:cNvPicPr>
            <a:picLocks noChangeAspect="1"/>
          </p:cNvPicPr>
          <p:nvPr/>
        </p:nvPicPr>
        <p:blipFill>
          <a:blip r:embed="rId5" cstate="print"/>
          <a:srcRect l="56009"/>
          <a:stretch>
            <a:fillRect/>
          </a:stretch>
        </p:blipFill>
        <p:spPr>
          <a:xfrm>
            <a:off x="6819903" y="2581275"/>
            <a:ext cx="118701" cy="480857"/>
          </a:xfrm>
          <a:prstGeom prst="rect">
            <a:avLst/>
          </a:prstGeom>
        </p:spPr>
      </p:pic>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1"/>
          <p:cNvGrpSpPr>
            <a:grpSpLocks/>
          </p:cNvGrpSpPr>
          <p:nvPr/>
        </p:nvGrpSpPr>
        <p:grpSpPr bwMode="auto">
          <a:xfrm>
            <a:off x="251520" y="188640"/>
            <a:ext cx="8653463" cy="6097588"/>
            <a:chOff x="243960" y="183848"/>
            <a:chExt cx="8654391" cy="6098047"/>
          </a:xfrm>
        </p:grpSpPr>
        <p:sp>
          <p:nvSpPr>
            <p:cNvPr id="5" name="2 - Ορθογώνιο"/>
            <p:cNvSpPr/>
            <p:nvPr/>
          </p:nvSpPr>
          <p:spPr>
            <a:xfrm>
              <a:off x="2482575" y="183848"/>
              <a:ext cx="6415776" cy="366741"/>
            </a:xfrm>
            <a:prstGeom prst="rect">
              <a:avLst/>
            </a:prstGeom>
            <a:solidFill>
              <a:schemeClr val="bg1">
                <a:lumMod val="50000"/>
                <a:alpha val="48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ΟΝΟΜΑ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n-US" sz="1200" b="1" dirty="0" smtClean="0">
                  <a:solidFill>
                    <a:srgbClr val="FFC000"/>
                  </a:solidFill>
                  <a:latin typeface="Arial Narrow" pitchFamily="34" charset="0"/>
                </a:rPr>
                <a:t>Cotinos</a:t>
              </a:r>
              <a:endParaRPr lang="el-GR" sz="1200" b="1" dirty="0">
                <a:solidFill>
                  <a:srgbClr val="FFC000"/>
                </a:solidFill>
                <a:latin typeface="Arial Narrow" pitchFamily="34" charset="0"/>
              </a:endParaRPr>
            </a:p>
          </p:txBody>
        </p:sp>
        <p:sp>
          <p:nvSpPr>
            <p:cNvPr id="6" name="18 - Ορθογώνιο"/>
            <p:cNvSpPr/>
            <p:nvPr/>
          </p:nvSpPr>
          <p:spPr>
            <a:xfrm>
              <a:off x="255074" y="898277"/>
              <a:ext cx="1024047"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Α1</a:t>
              </a:r>
            </a:p>
          </p:txBody>
        </p:sp>
        <p:sp>
          <p:nvSpPr>
            <p:cNvPr id="7" name="18 - Ορθογώνιο"/>
            <p:cNvSpPr/>
            <p:nvPr/>
          </p:nvSpPr>
          <p:spPr>
            <a:xfrm>
              <a:off x="1269595" y="895102"/>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:09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00:12</a:t>
              </a:r>
              <a:endParaRPr lang="el-GR" sz="1200" b="1" dirty="0">
                <a:solidFill>
                  <a:srgbClr val="FFC000"/>
                </a:solidFill>
                <a:latin typeface="Arial Narrow" pitchFamily="34" charset="0"/>
              </a:endParaRPr>
            </a:p>
          </p:txBody>
        </p:sp>
        <p:sp>
          <p:nvSpPr>
            <p:cNvPr id="8" name="18 - Ορθογώνιο"/>
            <p:cNvSpPr/>
            <p:nvPr/>
          </p:nvSpPr>
          <p:spPr>
            <a:xfrm>
              <a:off x="255074" y="1292006"/>
              <a:ext cx="2780010" cy="2152812"/>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9" name="18 - Ορθογώνιο"/>
            <p:cNvSpPr/>
            <p:nvPr/>
          </p:nvSpPr>
          <p:spPr>
            <a:xfrm>
              <a:off x="245548" y="3616281"/>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10" name="18 - Ορθογώνιο"/>
            <p:cNvSpPr/>
            <p:nvPr/>
          </p:nvSpPr>
          <p:spPr>
            <a:xfrm>
              <a:off x="243960" y="3789332"/>
              <a:ext cx="2783186"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Το μπαρ δεν είναι κάτι συνηθισμένο. Η εσωτερική του διακόσμηση αποτελείται από στοιχεία του δέντρου της ελιάς. Η κάμερα δείχνει τι βλέπει η γυναίκα, πως αυτή αντιλαμβάνεται το χώρο.</a:t>
              </a:r>
              <a:endParaRPr lang="el-GR" sz="1100" spc="100" dirty="0">
                <a:solidFill>
                  <a:schemeClr val="tx1"/>
                </a:solidFill>
                <a:latin typeface="Arial Narrow" pitchFamily="34" charset="0"/>
              </a:endParaRPr>
            </a:p>
          </p:txBody>
        </p:sp>
        <p:sp>
          <p:nvSpPr>
            <p:cNvPr id="11" name="18 - Ορθογώνιο"/>
            <p:cNvSpPr/>
            <p:nvPr/>
          </p:nvSpPr>
          <p:spPr>
            <a:xfrm>
              <a:off x="243960" y="5032438"/>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2" name="18 - Ορθογώνιο"/>
            <p:cNvSpPr/>
            <p:nvPr/>
          </p:nvSpPr>
          <p:spPr>
            <a:xfrm>
              <a:off x="243960" y="520548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sz="1100" spc="100" dirty="0" smtClean="0">
                <a:solidFill>
                  <a:schemeClr val="tx1"/>
                </a:solidFill>
                <a:latin typeface="Arial Narrow" pitchFamily="34" charset="0"/>
              </a:endParaRPr>
            </a:p>
            <a:p>
              <a:pPr>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a:p>
              <a:pPr eaLnBrk="1" fontAlgn="auto" hangingPunct="1">
                <a:spcBef>
                  <a:spcPts val="0"/>
                </a:spcBef>
                <a:spcAft>
                  <a:spcPts val="0"/>
                </a:spcAft>
                <a:defRPr/>
              </a:pPr>
              <a:endParaRPr lang="el-GR" sz="2000" spc="100" dirty="0">
                <a:solidFill>
                  <a:schemeClr val="tx1"/>
                </a:solidFill>
                <a:latin typeface="Arial Narrow" pitchFamily="34" charset="0"/>
              </a:endParaRPr>
            </a:p>
          </p:txBody>
        </p:sp>
        <p:sp>
          <p:nvSpPr>
            <p:cNvPr id="13" name="18 - Ορθογώνιο"/>
            <p:cNvSpPr/>
            <p:nvPr/>
          </p:nvSpPr>
          <p:spPr>
            <a:xfrm>
              <a:off x="3181150" y="896690"/>
              <a:ext cx="1024048" cy="395317"/>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Α2</a:t>
              </a:r>
            </a:p>
          </p:txBody>
        </p:sp>
        <p:sp>
          <p:nvSpPr>
            <p:cNvPr id="14" name="18 - Ορθογώνιο"/>
            <p:cNvSpPr/>
            <p:nvPr/>
          </p:nvSpPr>
          <p:spPr>
            <a:xfrm>
              <a:off x="4197259" y="893514"/>
              <a:ext cx="1763902"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a:t>
              </a:r>
              <a:r>
                <a:rPr lang="el-GR" sz="1200" b="1" dirty="0" smtClean="0">
                  <a:solidFill>
                    <a:srgbClr val="FFC000"/>
                  </a:solidFill>
                  <a:latin typeface="Arial Narrow" pitchFamily="34" charset="0"/>
                </a:rPr>
                <a:t>1</a:t>
              </a:r>
              <a:r>
                <a:rPr lang="en-US" sz="1200" b="1" dirty="0" smtClean="0">
                  <a:solidFill>
                    <a:srgbClr val="FFC000"/>
                  </a:solidFill>
                  <a:latin typeface="Arial Narrow" pitchFamily="34" charset="0"/>
                </a:rPr>
                <a:t>2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00:13</a:t>
              </a:r>
              <a:endParaRPr lang="el-GR" sz="1200" b="1" dirty="0">
                <a:solidFill>
                  <a:srgbClr val="FFC000"/>
                </a:solidFill>
                <a:latin typeface="Arial Narrow" pitchFamily="34" charset="0"/>
              </a:endParaRPr>
            </a:p>
          </p:txBody>
        </p:sp>
        <p:sp>
          <p:nvSpPr>
            <p:cNvPr id="15" name="18 - Ορθογώνιο"/>
            <p:cNvSpPr/>
            <p:nvPr/>
          </p:nvSpPr>
          <p:spPr>
            <a:xfrm>
              <a:off x="3181150" y="1288831"/>
              <a:ext cx="2780011" cy="2154400"/>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6" name="15 - Ορθογώνιο"/>
            <p:cNvSpPr/>
            <p:nvPr/>
          </p:nvSpPr>
          <p:spPr>
            <a:xfrm>
              <a:off x="3171624" y="3614694"/>
              <a:ext cx="2783186" cy="1794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17" name="18 - Ορθογώνιο"/>
            <p:cNvSpPr/>
            <p:nvPr/>
          </p:nvSpPr>
          <p:spPr>
            <a:xfrm>
              <a:off x="3170037" y="3787744"/>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Σε αυτό το μπαρ τα πάντα λειτουργούν διαφορετικά. Η γυναίκα βλέπει τους υπόλοιπους να πίνουν λάδι αντί για ποτό. Σε κάθε σκηνή υπάρχει μια από τις συσκευασίες του ελαιόλαδου </a:t>
              </a:r>
              <a:r>
                <a:rPr lang="en-US" sz="1100" spc="100" dirty="0" smtClean="0">
                  <a:solidFill>
                    <a:schemeClr val="tx1"/>
                  </a:solidFill>
                  <a:latin typeface="Arial Narrow" pitchFamily="34" charset="0"/>
                </a:rPr>
                <a:t>Cotinos</a:t>
              </a:r>
              <a:r>
                <a:rPr lang="el-GR" sz="1100" spc="100" dirty="0" smtClean="0">
                  <a:solidFill>
                    <a:schemeClr val="tx1"/>
                  </a:solidFill>
                  <a:latin typeface="Arial Narrow" pitchFamily="34" charset="0"/>
                </a:rPr>
                <a:t>.</a:t>
              </a:r>
              <a:endParaRPr lang="el-GR" sz="1100" spc="100" dirty="0">
                <a:solidFill>
                  <a:schemeClr val="tx1"/>
                </a:solidFill>
                <a:latin typeface="Arial Narrow" pitchFamily="34" charset="0"/>
              </a:endParaRPr>
            </a:p>
          </p:txBody>
        </p:sp>
        <p:sp>
          <p:nvSpPr>
            <p:cNvPr id="18" name="18 - Ορθογώνιο"/>
            <p:cNvSpPr/>
            <p:nvPr/>
          </p:nvSpPr>
          <p:spPr>
            <a:xfrm>
              <a:off x="3170037" y="5019737"/>
              <a:ext cx="2783185" cy="1809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9" name="18 - Ορθογώνιο"/>
            <p:cNvSpPr/>
            <p:nvPr/>
          </p:nvSpPr>
          <p:spPr>
            <a:xfrm>
              <a:off x="3170037" y="5203901"/>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sp>
          <p:nvSpPr>
            <p:cNvPr id="20" name="18 - Ορθογώνιο"/>
            <p:cNvSpPr/>
            <p:nvPr/>
          </p:nvSpPr>
          <p:spPr>
            <a:xfrm>
              <a:off x="6118340" y="895102"/>
              <a:ext cx="1024048"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Α3</a:t>
              </a:r>
            </a:p>
          </p:txBody>
        </p:sp>
        <p:sp>
          <p:nvSpPr>
            <p:cNvPr id="21" name="20 - Ορθογώνιο"/>
            <p:cNvSpPr/>
            <p:nvPr/>
          </p:nvSpPr>
          <p:spPr>
            <a:xfrm>
              <a:off x="7132862" y="891926"/>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:13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00:15</a:t>
              </a:r>
              <a:endParaRPr lang="el-GR" sz="1200" b="1" dirty="0">
                <a:solidFill>
                  <a:srgbClr val="FFC000"/>
                </a:solidFill>
                <a:latin typeface="Arial Narrow" pitchFamily="34" charset="0"/>
              </a:endParaRPr>
            </a:p>
          </p:txBody>
        </p:sp>
        <p:sp>
          <p:nvSpPr>
            <p:cNvPr id="22" name="18 - Ορθογώνιο"/>
            <p:cNvSpPr/>
            <p:nvPr/>
          </p:nvSpPr>
          <p:spPr>
            <a:xfrm>
              <a:off x="6118340" y="1287244"/>
              <a:ext cx="2780011" cy="2154399"/>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23" name="18 - Ορθογώνιο"/>
            <p:cNvSpPr/>
            <p:nvPr/>
          </p:nvSpPr>
          <p:spPr>
            <a:xfrm>
              <a:off x="6108814" y="3613106"/>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4" name="18 - Ορθογώνιο"/>
            <p:cNvSpPr/>
            <p:nvPr/>
          </p:nvSpPr>
          <p:spPr>
            <a:xfrm>
              <a:off x="6107227" y="3786157"/>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Όλοι πίνουν  </a:t>
              </a:r>
              <a:r>
                <a:rPr lang="en-US" sz="1100" spc="100" dirty="0" smtClean="0">
                  <a:solidFill>
                    <a:schemeClr val="tx1"/>
                  </a:solidFill>
                  <a:latin typeface="Arial Narrow" pitchFamily="34" charset="0"/>
                </a:rPr>
                <a:t>Cotinos</a:t>
              </a:r>
              <a:r>
                <a:rPr lang="el-GR" sz="1100" spc="100" dirty="0" smtClean="0">
                  <a:solidFill>
                    <a:schemeClr val="tx1"/>
                  </a:solidFill>
                  <a:latin typeface="Arial Narrow" pitchFamily="34" charset="0"/>
                </a:rPr>
                <a:t>αι και είναι ευδιάθετοι. Το βίντεο κινείται σε ένα παράλληλο σύμπαν στο οποίο κάθε ποτό και σύμβολο απόλαυσης του πραγματικού κόσμου έχει αντικατασταθεί από το ελαιόλαδο </a:t>
              </a:r>
              <a:r>
                <a:rPr lang="en-US" sz="1100" spc="100" dirty="0" smtClean="0">
                  <a:solidFill>
                    <a:schemeClr val="tx1"/>
                  </a:solidFill>
                  <a:latin typeface="Arial Narrow" pitchFamily="34" charset="0"/>
                </a:rPr>
                <a:t>Cotinos.</a:t>
              </a:r>
              <a:endParaRPr lang="el-GR" sz="1100" spc="100" dirty="0">
                <a:solidFill>
                  <a:schemeClr val="tx1"/>
                </a:solidFill>
                <a:latin typeface="Arial Narrow" pitchFamily="34" charset="0"/>
              </a:endParaRPr>
            </a:p>
          </p:txBody>
        </p:sp>
        <p:sp>
          <p:nvSpPr>
            <p:cNvPr id="25" name="18 - Ορθογώνιο"/>
            <p:cNvSpPr/>
            <p:nvPr/>
          </p:nvSpPr>
          <p:spPr>
            <a:xfrm>
              <a:off x="6107227" y="5029263"/>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6" name="18 - Ορθογώνιο"/>
            <p:cNvSpPr/>
            <p:nvPr/>
          </p:nvSpPr>
          <p:spPr>
            <a:xfrm>
              <a:off x="6107227" y="521183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grpSp>
      <p:pic>
        <p:nvPicPr>
          <p:cNvPr id="29" name="28 - Εικόνα" descr="BeFunky_IMG_0008.jpg.jpg"/>
          <p:cNvPicPr>
            <a:picLocks noChangeAspect="1"/>
          </p:cNvPicPr>
          <p:nvPr/>
        </p:nvPicPr>
        <p:blipFill>
          <a:blip r:embed="rId2" cstate="print"/>
          <a:stretch>
            <a:fillRect/>
          </a:stretch>
        </p:blipFill>
        <p:spPr>
          <a:xfrm>
            <a:off x="314324" y="1364455"/>
            <a:ext cx="2676526" cy="1978819"/>
          </a:xfrm>
          <a:prstGeom prst="rect">
            <a:avLst/>
          </a:prstGeom>
        </p:spPr>
      </p:pic>
      <p:grpSp>
        <p:nvGrpSpPr>
          <p:cNvPr id="32" name="31 - Ομάδα"/>
          <p:cNvGrpSpPr/>
          <p:nvPr/>
        </p:nvGrpSpPr>
        <p:grpSpPr>
          <a:xfrm>
            <a:off x="6134100" y="1457325"/>
            <a:ext cx="2781233" cy="1890712"/>
            <a:chOff x="6134100" y="1457325"/>
            <a:chExt cx="2781233" cy="1890712"/>
          </a:xfrm>
        </p:grpSpPr>
        <p:pic>
          <p:nvPicPr>
            <p:cNvPr id="28" name="27 - Εικόνα" descr="BeFunky_article-2217984-15836E0B000005DC-583_634x431.jpg.jpg"/>
            <p:cNvPicPr>
              <a:picLocks noChangeAspect="1"/>
            </p:cNvPicPr>
            <p:nvPr/>
          </p:nvPicPr>
          <p:blipFill>
            <a:blip r:embed="rId3" cstate="print"/>
            <a:stretch>
              <a:fillRect/>
            </a:stretch>
          </p:blipFill>
          <p:spPr>
            <a:xfrm>
              <a:off x="6134100" y="1457325"/>
              <a:ext cx="2781233" cy="1890712"/>
            </a:xfrm>
            <a:prstGeom prst="rect">
              <a:avLst/>
            </a:prstGeom>
          </p:spPr>
        </p:pic>
        <p:pic>
          <p:nvPicPr>
            <p:cNvPr id="30" name="29 - Εικόνα" descr="organic_s.png"/>
            <p:cNvPicPr>
              <a:picLocks noChangeAspect="1"/>
            </p:cNvPicPr>
            <p:nvPr/>
          </p:nvPicPr>
          <p:blipFill>
            <a:blip r:embed="rId4" cstate="print"/>
            <a:srcRect l="56009"/>
            <a:stretch>
              <a:fillRect/>
            </a:stretch>
          </p:blipFill>
          <p:spPr>
            <a:xfrm>
              <a:off x="6724653" y="2346125"/>
              <a:ext cx="219072" cy="887457"/>
            </a:xfrm>
            <a:prstGeom prst="rect">
              <a:avLst/>
            </a:prstGeom>
          </p:spPr>
        </p:pic>
      </p:grpSp>
      <p:grpSp>
        <p:nvGrpSpPr>
          <p:cNvPr id="33" name="32 - Ομάδα"/>
          <p:cNvGrpSpPr/>
          <p:nvPr/>
        </p:nvGrpSpPr>
        <p:grpSpPr>
          <a:xfrm>
            <a:off x="3219450" y="1470095"/>
            <a:ext cx="2703213" cy="1868263"/>
            <a:chOff x="3219450" y="1470095"/>
            <a:chExt cx="2703213" cy="1868263"/>
          </a:xfrm>
        </p:grpSpPr>
        <p:pic>
          <p:nvPicPr>
            <p:cNvPr id="27" name="26 - Εικόνα" descr="BeFunky_family-eating-in-the-restaurant_-waiter-serving-food-to-the-table_base1.jpg.jpg"/>
            <p:cNvPicPr>
              <a:picLocks noChangeAspect="1"/>
            </p:cNvPicPr>
            <p:nvPr/>
          </p:nvPicPr>
          <p:blipFill>
            <a:blip r:embed="rId5" cstate="print"/>
            <a:stretch>
              <a:fillRect/>
            </a:stretch>
          </p:blipFill>
          <p:spPr>
            <a:xfrm>
              <a:off x="3219450" y="1470095"/>
              <a:ext cx="2703213" cy="1844606"/>
            </a:xfrm>
            <a:prstGeom prst="rect">
              <a:avLst/>
            </a:prstGeom>
          </p:spPr>
        </p:pic>
        <p:pic>
          <p:nvPicPr>
            <p:cNvPr id="31" name="30 - Εικόνα" descr="organic_s.png"/>
            <p:cNvPicPr>
              <a:picLocks noChangeAspect="1"/>
            </p:cNvPicPr>
            <p:nvPr/>
          </p:nvPicPr>
          <p:blipFill>
            <a:blip r:embed="rId4" cstate="print"/>
            <a:srcRect l="56009"/>
            <a:stretch>
              <a:fillRect/>
            </a:stretch>
          </p:blipFill>
          <p:spPr>
            <a:xfrm>
              <a:off x="4486278" y="2759586"/>
              <a:ext cx="142872" cy="578772"/>
            </a:xfrm>
            <a:prstGeom prst="rect">
              <a:avLst/>
            </a:prstGeom>
          </p:spPr>
        </p:pic>
      </p:gr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1"/>
          <p:cNvGrpSpPr>
            <a:grpSpLocks/>
          </p:cNvGrpSpPr>
          <p:nvPr/>
        </p:nvGrpSpPr>
        <p:grpSpPr bwMode="auto">
          <a:xfrm>
            <a:off x="244475" y="184150"/>
            <a:ext cx="8653463" cy="6115026"/>
            <a:chOff x="243960" y="183848"/>
            <a:chExt cx="8654391" cy="6115486"/>
          </a:xfrm>
        </p:grpSpPr>
        <p:sp>
          <p:nvSpPr>
            <p:cNvPr id="48" name="47 - Ορθογώνιο"/>
            <p:cNvSpPr/>
            <p:nvPr/>
          </p:nvSpPr>
          <p:spPr>
            <a:xfrm>
              <a:off x="2482575" y="183848"/>
              <a:ext cx="6415776" cy="366741"/>
            </a:xfrm>
            <a:prstGeom prst="rect">
              <a:avLst/>
            </a:prstGeom>
            <a:solidFill>
              <a:schemeClr val="bg1">
                <a:lumMod val="50000"/>
                <a:alpha val="48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ΟΝΟΜΑ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n-US" sz="1200" b="1" dirty="0" smtClean="0">
                  <a:solidFill>
                    <a:srgbClr val="FFC000"/>
                  </a:solidFill>
                  <a:latin typeface="Arial Narrow" pitchFamily="34" charset="0"/>
                </a:rPr>
                <a:t>Cotinos</a:t>
              </a:r>
              <a:endParaRPr lang="el-GR" sz="1200" b="1" dirty="0">
                <a:solidFill>
                  <a:srgbClr val="FFC000"/>
                </a:solidFill>
                <a:latin typeface="Arial Narrow" pitchFamily="34" charset="0"/>
              </a:endParaRPr>
            </a:p>
          </p:txBody>
        </p:sp>
        <p:sp>
          <p:nvSpPr>
            <p:cNvPr id="49" name="18 - Ορθογώνιο"/>
            <p:cNvSpPr/>
            <p:nvPr/>
          </p:nvSpPr>
          <p:spPr>
            <a:xfrm>
              <a:off x="255074" y="898277"/>
              <a:ext cx="1024047"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Α1</a:t>
              </a:r>
            </a:p>
          </p:txBody>
        </p:sp>
        <p:sp>
          <p:nvSpPr>
            <p:cNvPr id="50" name="18 - Ορθογώνιο"/>
            <p:cNvSpPr/>
            <p:nvPr/>
          </p:nvSpPr>
          <p:spPr>
            <a:xfrm>
              <a:off x="1269595" y="895102"/>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:16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00:19</a:t>
              </a:r>
              <a:endParaRPr lang="el-GR" sz="1200" b="1" dirty="0">
                <a:solidFill>
                  <a:srgbClr val="FFC000"/>
                </a:solidFill>
                <a:latin typeface="Arial Narrow" pitchFamily="34" charset="0"/>
              </a:endParaRPr>
            </a:p>
          </p:txBody>
        </p:sp>
        <p:sp>
          <p:nvSpPr>
            <p:cNvPr id="51" name="18 - Ορθογώνιο"/>
            <p:cNvSpPr/>
            <p:nvPr/>
          </p:nvSpPr>
          <p:spPr>
            <a:xfrm>
              <a:off x="255074" y="1292006"/>
              <a:ext cx="2780010" cy="2152812"/>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52" name="18 - Ορθογώνιο"/>
            <p:cNvSpPr/>
            <p:nvPr/>
          </p:nvSpPr>
          <p:spPr>
            <a:xfrm>
              <a:off x="245548" y="3616281"/>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53" name="18 - Ορθογώνιο"/>
            <p:cNvSpPr/>
            <p:nvPr/>
          </p:nvSpPr>
          <p:spPr>
            <a:xfrm>
              <a:off x="251006" y="3789009"/>
              <a:ext cx="2783186"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Ένας άντρας πλησιάζει την γυναίκα και βγάζει ένα μπουκάλι αρώματος(στο οποίο υπάρχει ελαιόλαδο μέσα) και ρίχνει μια σταγόνα στην γυμνή πλάτη της γυναίκας.</a:t>
              </a:r>
              <a:endParaRPr lang="el-GR" sz="1100" spc="100" dirty="0">
                <a:solidFill>
                  <a:schemeClr val="tx1"/>
                </a:solidFill>
                <a:latin typeface="Arial Narrow" pitchFamily="34" charset="0"/>
              </a:endParaRPr>
            </a:p>
          </p:txBody>
        </p:sp>
        <p:sp>
          <p:nvSpPr>
            <p:cNvPr id="54" name="18 - Ορθογώνιο"/>
            <p:cNvSpPr/>
            <p:nvPr/>
          </p:nvSpPr>
          <p:spPr>
            <a:xfrm>
              <a:off x="243960" y="5032438"/>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55" name="18 - Ορθογώνιο"/>
            <p:cNvSpPr/>
            <p:nvPr/>
          </p:nvSpPr>
          <p:spPr>
            <a:xfrm>
              <a:off x="243960" y="520548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sp>
          <p:nvSpPr>
            <p:cNvPr id="56" name="18 - Ορθογώνιο"/>
            <p:cNvSpPr/>
            <p:nvPr/>
          </p:nvSpPr>
          <p:spPr>
            <a:xfrm>
              <a:off x="3181150" y="896690"/>
              <a:ext cx="1024048" cy="395317"/>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Α2</a:t>
              </a:r>
            </a:p>
          </p:txBody>
        </p:sp>
        <p:sp>
          <p:nvSpPr>
            <p:cNvPr id="57" name="18 - Ορθογώνιο"/>
            <p:cNvSpPr/>
            <p:nvPr/>
          </p:nvSpPr>
          <p:spPr>
            <a:xfrm>
              <a:off x="4197259" y="893514"/>
              <a:ext cx="1763902"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:19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00:023</a:t>
              </a:r>
              <a:endParaRPr lang="el-GR" sz="1200" b="1" dirty="0">
                <a:solidFill>
                  <a:srgbClr val="FFC000"/>
                </a:solidFill>
                <a:latin typeface="Arial Narrow" pitchFamily="34" charset="0"/>
              </a:endParaRPr>
            </a:p>
          </p:txBody>
        </p:sp>
        <p:sp>
          <p:nvSpPr>
            <p:cNvPr id="58" name="18 - Ορθογώνιο"/>
            <p:cNvSpPr/>
            <p:nvPr/>
          </p:nvSpPr>
          <p:spPr>
            <a:xfrm>
              <a:off x="3181150" y="1288831"/>
              <a:ext cx="2780011" cy="2154400"/>
            </a:xfrm>
            <a:prstGeom prst="rect">
              <a:avLst/>
            </a:prstGeom>
            <a:solidFill>
              <a:schemeClr val="bg1">
                <a:lumMod val="50000"/>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59" name="18 - Ορθογώνιο"/>
            <p:cNvSpPr/>
            <p:nvPr/>
          </p:nvSpPr>
          <p:spPr>
            <a:xfrm>
              <a:off x="3171624" y="3614694"/>
              <a:ext cx="2783186" cy="1794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60" name="18 - Ορθογώνιο"/>
            <p:cNvSpPr/>
            <p:nvPr/>
          </p:nvSpPr>
          <p:spPr>
            <a:xfrm>
              <a:off x="3170037" y="3787744"/>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Η ίδια γυρίζει του χαμογελά  και συνεχίζει να περπατά ενώ η κάμερα εστιάζει στο πως ρέει η σταγόνα στην πλάτη της.</a:t>
              </a:r>
              <a:endParaRPr lang="el-GR" sz="1100" spc="100" dirty="0">
                <a:solidFill>
                  <a:schemeClr val="tx1"/>
                </a:solidFill>
                <a:latin typeface="Arial Narrow" pitchFamily="34" charset="0"/>
              </a:endParaRPr>
            </a:p>
          </p:txBody>
        </p:sp>
        <p:sp>
          <p:nvSpPr>
            <p:cNvPr id="61" name="18 - Ορθογώνιο"/>
            <p:cNvSpPr/>
            <p:nvPr/>
          </p:nvSpPr>
          <p:spPr>
            <a:xfrm>
              <a:off x="3170037" y="5019737"/>
              <a:ext cx="2783185" cy="1809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62" name="61 - Ορθογώνιο"/>
            <p:cNvSpPr/>
            <p:nvPr/>
          </p:nvSpPr>
          <p:spPr>
            <a:xfrm>
              <a:off x="3203650" y="5229278"/>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100" spc="100" dirty="0" smtClean="0">
                  <a:solidFill>
                    <a:schemeClr val="tx1"/>
                  </a:solidFill>
                  <a:latin typeface="Arial Narrow" pitchFamily="34" charset="0"/>
                </a:rPr>
                <a:t>Μουσική και ήχος τακουνιών</a:t>
              </a:r>
              <a:endParaRPr lang="el-GR" sz="1100" spc="100" dirty="0">
                <a:solidFill>
                  <a:schemeClr val="tx1"/>
                </a:solidFill>
                <a:latin typeface="Arial Narrow" pitchFamily="34" charset="0"/>
              </a:endParaRPr>
            </a:p>
          </p:txBody>
        </p:sp>
        <p:sp>
          <p:nvSpPr>
            <p:cNvPr id="63" name="18 - Ορθογώνιο"/>
            <p:cNvSpPr/>
            <p:nvPr/>
          </p:nvSpPr>
          <p:spPr>
            <a:xfrm>
              <a:off x="6118340" y="895102"/>
              <a:ext cx="1024048"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Α3</a:t>
              </a:r>
            </a:p>
          </p:txBody>
        </p:sp>
        <p:sp>
          <p:nvSpPr>
            <p:cNvPr id="64" name="18 - Ορθογώνιο"/>
            <p:cNvSpPr/>
            <p:nvPr/>
          </p:nvSpPr>
          <p:spPr>
            <a:xfrm>
              <a:off x="7132862" y="891926"/>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:24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00:26</a:t>
              </a:r>
              <a:endParaRPr lang="el-GR" sz="1200" b="1" dirty="0">
                <a:solidFill>
                  <a:srgbClr val="FFC000"/>
                </a:solidFill>
                <a:latin typeface="Arial Narrow" pitchFamily="34" charset="0"/>
              </a:endParaRPr>
            </a:p>
          </p:txBody>
        </p:sp>
        <p:sp>
          <p:nvSpPr>
            <p:cNvPr id="65" name="18 - Ορθογώνιο"/>
            <p:cNvSpPr/>
            <p:nvPr/>
          </p:nvSpPr>
          <p:spPr>
            <a:xfrm>
              <a:off x="6118340" y="1287244"/>
              <a:ext cx="2780011" cy="2154399"/>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66" name="18 - Ορθογώνιο"/>
            <p:cNvSpPr/>
            <p:nvPr/>
          </p:nvSpPr>
          <p:spPr>
            <a:xfrm>
              <a:off x="6108814" y="3613106"/>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67" name="18 - Ορθογώνιο"/>
            <p:cNvSpPr/>
            <p:nvPr/>
          </p:nvSpPr>
          <p:spPr>
            <a:xfrm>
              <a:off x="6107227" y="3786157"/>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Ο μπάρμαν στο βάθος του μπαρ κοιτά κι αυτός με έκπληξη τη γυναίκα και περιμένει να φτάσει σ αυτόν και να του ζητήσει αυτό που θέλει.</a:t>
              </a:r>
              <a:endParaRPr lang="el-GR" sz="1100" spc="100" dirty="0">
                <a:solidFill>
                  <a:schemeClr val="tx1"/>
                </a:solidFill>
                <a:latin typeface="Arial Narrow" pitchFamily="34" charset="0"/>
              </a:endParaRPr>
            </a:p>
          </p:txBody>
        </p:sp>
        <p:sp>
          <p:nvSpPr>
            <p:cNvPr id="68" name="18 - Ορθογώνιο"/>
            <p:cNvSpPr/>
            <p:nvPr/>
          </p:nvSpPr>
          <p:spPr>
            <a:xfrm>
              <a:off x="6107227" y="5029263"/>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69" name="18 - Ορθογώνιο"/>
            <p:cNvSpPr/>
            <p:nvPr/>
          </p:nvSpPr>
          <p:spPr>
            <a:xfrm>
              <a:off x="6107227" y="521183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grpSp>
      <p:pic>
        <p:nvPicPr>
          <p:cNvPr id="28" name="27 - Εικόνα" descr="BeFunky_black-dress-low-back.jpg.jpg"/>
          <p:cNvPicPr>
            <a:picLocks noChangeAspect="1"/>
          </p:cNvPicPr>
          <p:nvPr/>
        </p:nvPicPr>
        <p:blipFill>
          <a:blip r:embed="rId2" cstate="print"/>
          <a:stretch>
            <a:fillRect/>
          </a:stretch>
        </p:blipFill>
        <p:spPr>
          <a:xfrm>
            <a:off x="3643312" y="1300924"/>
            <a:ext cx="1757363" cy="2134733"/>
          </a:xfrm>
          <a:prstGeom prst="rect">
            <a:avLst/>
          </a:prstGeom>
        </p:spPr>
      </p:pic>
      <p:pic>
        <p:nvPicPr>
          <p:cNvPr id="30" name="29 - Εικόνα" descr="BeFunky_Armani-Code-Megan-Fox-DESIGNSCENE-net-01.jpg.jpg"/>
          <p:cNvPicPr>
            <a:picLocks noChangeAspect="1"/>
          </p:cNvPicPr>
          <p:nvPr/>
        </p:nvPicPr>
        <p:blipFill>
          <a:blip r:embed="rId3" cstate="print"/>
          <a:stretch>
            <a:fillRect/>
          </a:stretch>
        </p:blipFill>
        <p:spPr>
          <a:xfrm>
            <a:off x="600075" y="1333500"/>
            <a:ext cx="2105025" cy="2070516"/>
          </a:xfrm>
          <a:prstGeom prst="rect">
            <a:avLst/>
          </a:prstGeom>
        </p:spPr>
      </p:pic>
      <p:pic>
        <p:nvPicPr>
          <p:cNvPr id="33" name="32 - Εικόνα" descr="virgin_l.png"/>
          <p:cNvPicPr>
            <a:picLocks noChangeAspect="1"/>
          </p:cNvPicPr>
          <p:nvPr/>
        </p:nvPicPr>
        <p:blipFill>
          <a:blip r:embed="rId4" cstate="print"/>
          <a:srcRect l="57560" t="5641" b="7212"/>
          <a:stretch>
            <a:fillRect/>
          </a:stretch>
        </p:blipFill>
        <p:spPr>
          <a:xfrm>
            <a:off x="7315200" y="2320933"/>
            <a:ext cx="104775" cy="460366"/>
          </a:xfrm>
          <a:prstGeom prst="rect">
            <a:avLst/>
          </a:prstGeom>
        </p:spPr>
      </p:pic>
      <p:grpSp>
        <p:nvGrpSpPr>
          <p:cNvPr id="35" name="34 - Ομάδα"/>
          <p:cNvGrpSpPr/>
          <p:nvPr/>
        </p:nvGrpSpPr>
        <p:grpSpPr>
          <a:xfrm>
            <a:off x="6230073" y="1371600"/>
            <a:ext cx="2580552" cy="1971675"/>
            <a:chOff x="6230073" y="1371600"/>
            <a:chExt cx="2580552" cy="1971675"/>
          </a:xfrm>
        </p:grpSpPr>
        <p:pic>
          <p:nvPicPr>
            <p:cNvPr id="31" name="30 - Εικόνα" descr="BeFunky_drambuie_extraordinary_bar.jpg.jpg"/>
            <p:cNvPicPr>
              <a:picLocks noChangeAspect="1"/>
            </p:cNvPicPr>
            <p:nvPr/>
          </p:nvPicPr>
          <p:blipFill>
            <a:blip r:embed="rId5" cstate="print"/>
            <a:srcRect l="16447" r="21053"/>
            <a:stretch>
              <a:fillRect/>
            </a:stretch>
          </p:blipFill>
          <p:spPr>
            <a:xfrm>
              <a:off x="6230073" y="1371600"/>
              <a:ext cx="2580552" cy="1971675"/>
            </a:xfrm>
            <a:prstGeom prst="rect">
              <a:avLst/>
            </a:prstGeom>
          </p:spPr>
        </p:pic>
        <p:pic>
          <p:nvPicPr>
            <p:cNvPr id="34" name="33 - Εικόνα" descr="organic_s.png"/>
            <p:cNvPicPr>
              <a:picLocks noChangeAspect="1"/>
            </p:cNvPicPr>
            <p:nvPr/>
          </p:nvPicPr>
          <p:blipFill>
            <a:blip r:embed="rId6" cstate="print"/>
            <a:srcRect l="56009"/>
            <a:stretch>
              <a:fillRect/>
            </a:stretch>
          </p:blipFill>
          <p:spPr>
            <a:xfrm>
              <a:off x="7200902" y="2362200"/>
              <a:ext cx="104594" cy="423708"/>
            </a:xfrm>
            <a:prstGeom prst="rect">
              <a:avLst/>
            </a:prstGeom>
          </p:spPr>
        </p:pic>
      </p:grpSp>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1"/>
          <p:cNvGrpSpPr>
            <a:grpSpLocks/>
          </p:cNvGrpSpPr>
          <p:nvPr/>
        </p:nvGrpSpPr>
        <p:grpSpPr bwMode="auto">
          <a:xfrm>
            <a:off x="244475" y="184150"/>
            <a:ext cx="8653463" cy="6097588"/>
            <a:chOff x="243960" y="183848"/>
            <a:chExt cx="8654391" cy="6098047"/>
          </a:xfrm>
        </p:grpSpPr>
        <p:sp>
          <p:nvSpPr>
            <p:cNvPr id="8" name="2 - Ορθογώνιο"/>
            <p:cNvSpPr/>
            <p:nvPr/>
          </p:nvSpPr>
          <p:spPr>
            <a:xfrm>
              <a:off x="2482575" y="183848"/>
              <a:ext cx="6415776" cy="366741"/>
            </a:xfrm>
            <a:prstGeom prst="rect">
              <a:avLst/>
            </a:prstGeom>
            <a:solidFill>
              <a:schemeClr val="bg1">
                <a:lumMod val="50000"/>
                <a:alpha val="48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ΟΝΟΜΑ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n-US" sz="1200" b="1" dirty="0" smtClean="0">
                  <a:solidFill>
                    <a:srgbClr val="FFC000"/>
                  </a:solidFill>
                  <a:latin typeface="Arial Narrow" pitchFamily="34" charset="0"/>
                </a:rPr>
                <a:t>Cotinos</a:t>
              </a:r>
              <a:endParaRPr lang="el-GR" sz="1200" b="1" dirty="0">
                <a:solidFill>
                  <a:srgbClr val="FFC000"/>
                </a:solidFill>
                <a:latin typeface="Arial Narrow" pitchFamily="34" charset="0"/>
              </a:endParaRPr>
            </a:p>
          </p:txBody>
        </p:sp>
        <p:sp>
          <p:nvSpPr>
            <p:cNvPr id="9" name="18 - Ορθογώνιο"/>
            <p:cNvSpPr/>
            <p:nvPr/>
          </p:nvSpPr>
          <p:spPr>
            <a:xfrm>
              <a:off x="255074" y="898277"/>
              <a:ext cx="1024047"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smtClean="0">
                  <a:solidFill>
                    <a:srgbClr val="FFC000"/>
                  </a:solidFill>
                  <a:latin typeface="Arial Narrow" pitchFamily="34" charset="0"/>
                </a:rPr>
                <a:t>Α4</a:t>
              </a:r>
              <a:endParaRPr lang="el-GR" sz="1200" b="1" dirty="0">
                <a:solidFill>
                  <a:srgbClr val="FFC000"/>
                </a:solidFill>
                <a:latin typeface="Arial Narrow" pitchFamily="34" charset="0"/>
              </a:endParaRPr>
            </a:p>
          </p:txBody>
        </p:sp>
        <p:sp>
          <p:nvSpPr>
            <p:cNvPr id="10" name="18 - Ορθογώνιο"/>
            <p:cNvSpPr/>
            <p:nvPr/>
          </p:nvSpPr>
          <p:spPr>
            <a:xfrm>
              <a:off x="1269595" y="895102"/>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:26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00:29</a:t>
              </a:r>
              <a:endParaRPr lang="el-GR" sz="1200" b="1" dirty="0">
                <a:solidFill>
                  <a:srgbClr val="FFC000"/>
                </a:solidFill>
                <a:latin typeface="Arial Narrow" pitchFamily="34" charset="0"/>
              </a:endParaRPr>
            </a:p>
          </p:txBody>
        </p:sp>
        <p:sp>
          <p:nvSpPr>
            <p:cNvPr id="11" name="18 - Ορθογώνιο"/>
            <p:cNvSpPr/>
            <p:nvPr/>
          </p:nvSpPr>
          <p:spPr>
            <a:xfrm>
              <a:off x="255074" y="1292006"/>
              <a:ext cx="2780010" cy="2152812"/>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2" name="18 - Ορθογώνιο"/>
            <p:cNvSpPr/>
            <p:nvPr/>
          </p:nvSpPr>
          <p:spPr>
            <a:xfrm>
              <a:off x="245548" y="3616281"/>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13" name="18 - Ορθογώνιο"/>
            <p:cNvSpPr/>
            <p:nvPr/>
          </p:nvSpPr>
          <p:spPr>
            <a:xfrm>
              <a:off x="243960" y="3789332"/>
              <a:ext cx="2783186"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Η γυναίκα φτάνει στο μπαρ και λέει στον μπάρμαν με δυναμισμό, αποφασιστικότητα κι αυτοπεποίθηση την εξής φράση</a:t>
              </a:r>
              <a:r>
                <a:rPr lang="en-US" sz="1100" spc="100" dirty="0" smtClean="0">
                  <a:solidFill>
                    <a:schemeClr val="tx1"/>
                  </a:solidFill>
                  <a:latin typeface="Arial Narrow" pitchFamily="34" charset="0"/>
                </a:rPr>
                <a:t> “Give me the best you’ve got.”</a:t>
              </a:r>
              <a:r>
                <a:rPr lang="el-GR" sz="1100" spc="100" dirty="0" smtClean="0">
                  <a:solidFill>
                    <a:schemeClr val="tx1"/>
                  </a:solidFill>
                  <a:latin typeface="Arial Narrow" pitchFamily="34" charset="0"/>
                </a:rPr>
                <a:t>. </a:t>
              </a:r>
              <a:endParaRPr lang="el-GR" sz="2000" spc="100" dirty="0">
                <a:solidFill>
                  <a:schemeClr val="tx1"/>
                </a:solidFill>
                <a:latin typeface="Arial Narrow" pitchFamily="34" charset="0"/>
              </a:endParaRPr>
            </a:p>
          </p:txBody>
        </p:sp>
        <p:sp>
          <p:nvSpPr>
            <p:cNvPr id="14" name="18 - Ορθογώνιο"/>
            <p:cNvSpPr/>
            <p:nvPr/>
          </p:nvSpPr>
          <p:spPr>
            <a:xfrm>
              <a:off x="243960" y="5032438"/>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5" name="18 - Ορθογώνιο"/>
            <p:cNvSpPr/>
            <p:nvPr/>
          </p:nvSpPr>
          <p:spPr>
            <a:xfrm>
              <a:off x="243960" y="520548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100" spc="100" dirty="0" smtClean="0">
                  <a:solidFill>
                    <a:schemeClr val="tx1"/>
                  </a:solidFill>
                  <a:latin typeface="Arial Narrow" pitchFamily="34" charset="0"/>
                </a:rPr>
                <a:t>“Give me the best you’ve got.”</a:t>
              </a:r>
              <a:endParaRPr lang="el-GR" sz="1100" spc="100" dirty="0">
                <a:solidFill>
                  <a:schemeClr val="tx1"/>
                </a:solidFill>
                <a:latin typeface="Arial Narrow" pitchFamily="34" charset="0"/>
              </a:endParaRPr>
            </a:p>
          </p:txBody>
        </p:sp>
        <p:sp>
          <p:nvSpPr>
            <p:cNvPr id="16" name="18 - Ορθογώνιο"/>
            <p:cNvSpPr/>
            <p:nvPr/>
          </p:nvSpPr>
          <p:spPr>
            <a:xfrm>
              <a:off x="3181150" y="896690"/>
              <a:ext cx="1024048" cy="395317"/>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smtClean="0">
                  <a:solidFill>
                    <a:srgbClr val="FFC000"/>
                  </a:solidFill>
                  <a:latin typeface="Arial Narrow" pitchFamily="34" charset="0"/>
                </a:rPr>
                <a:t>Α5</a:t>
              </a:r>
              <a:endParaRPr lang="el-GR" sz="1200" b="1" dirty="0">
                <a:solidFill>
                  <a:srgbClr val="FFC000"/>
                </a:solidFill>
                <a:latin typeface="Arial Narrow" pitchFamily="34" charset="0"/>
              </a:endParaRPr>
            </a:p>
          </p:txBody>
        </p:sp>
        <p:sp>
          <p:nvSpPr>
            <p:cNvPr id="17" name="18 - Ορθογώνιο"/>
            <p:cNvSpPr/>
            <p:nvPr/>
          </p:nvSpPr>
          <p:spPr>
            <a:xfrm>
              <a:off x="4197259" y="893514"/>
              <a:ext cx="1763902"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:29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00:32</a:t>
              </a:r>
              <a:endParaRPr lang="el-GR" sz="1200" b="1" dirty="0">
                <a:solidFill>
                  <a:srgbClr val="FFC000"/>
                </a:solidFill>
                <a:latin typeface="Arial Narrow" pitchFamily="34" charset="0"/>
              </a:endParaRPr>
            </a:p>
          </p:txBody>
        </p:sp>
        <p:sp>
          <p:nvSpPr>
            <p:cNvPr id="18" name="18 - Ορθογώνιο"/>
            <p:cNvSpPr/>
            <p:nvPr/>
          </p:nvSpPr>
          <p:spPr>
            <a:xfrm>
              <a:off x="3181150" y="1288831"/>
              <a:ext cx="2780011" cy="2154400"/>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9" name="18 - Ορθογώνιο"/>
            <p:cNvSpPr/>
            <p:nvPr/>
          </p:nvSpPr>
          <p:spPr>
            <a:xfrm>
              <a:off x="3171624" y="3614694"/>
              <a:ext cx="2783186" cy="1794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0" name="18 - Ορθογώνιο"/>
            <p:cNvSpPr/>
            <p:nvPr/>
          </p:nvSpPr>
          <p:spPr>
            <a:xfrm>
              <a:off x="3170037" y="3787744"/>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Ο μπάρμαν χαμογελά σαν να ήξερε από την αρχή τι θέλει η γυναίκα βγάζει ένα μπουκάλι </a:t>
              </a:r>
              <a:r>
                <a:rPr lang="en-US" sz="1100" spc="100" dirty="0" smtClean="0">
                  <a:solidFill>
                    <a:schemeClr val="tx1"/>
                  </a:solidFill>
                  <a:latin typeface="Arial Narrow" pitchFamily="34" charset="0"/>
                </a:rPr>
                <a:t>Cotinos</a:t>
              </a:r>
              <a:r>
                <a:rPr lang="el-GR" sz="1100" spc="100" dirty="0" smtClean="0">
                  <a:solidFill>
                    <a:schemeClr val="tx1"/>
                  </a:solidFill>
                  <a:latin typeface="Arial Narrow" pitchFamily="34" charset="0"/>
                </a:rPr>
                <a:t> και της σερβίρει.</a:t>
              </a:r>
              <a:endParaRPr lang="el-GR" sz="2000" spc="100" dirty="0">
                <a:solidFill>
                  <a:schemeClr val="tx1"/>
                </a:solidFill>
                <a:latin typeface="Arial Narrow" pitchFamily="34" charset="0"/>
              </a:endParaRPr>
            </a:p>
          </p:txBody>
        </p:sp>
        <p:sp>
          <p:nvSpPr>
            <p:cNvPr id="21" name="18 - Ορθογώνιο"/>
            <p:cNvSpPr/>
            <p:nvPr/>
          </p:nvSpPr>
          <p:spPr>
            <a:xfrm>
              <a:off x="3170037" y="5019737"/>
              <a:ext cx="2783185" cy="1809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2" name="18 - Ορθογώνιο"/>
            <p:cNvSpPr/>
            <p:nvPr/>
          </p:nvSpPr>
          <p:spPr>
            <a:xfrm>
              <a:off x="3170037" y="5203901"/>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sp>
          <p:nvSpPr>
            <p:cNvPr id="23" name="18 - Ορθογώνιο"/>
            <p:cNvSpPr/>
            <p:nvPr/>
          </p:nvSpPr>
          <p:spPr>
            <a:xfrm>
              <a:off x="6118340" y="895102"/>
              <a:ext cx="1024048"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smtClean="0">
                  <a:solidFill>
                    <a:srgbClr val="FFC000"/>
                  </a:solidFill>
                  <a:latin typeface="Arial Narrow" pitchFamily="34" charset="0"/>
                </a:rPr>
                <a:t>Α6</a:t>
              </a:r>
              <a:endParaRPr lang="el-GR" sz="1200" b="1" dirty="0">
                <a:solidFill>
                  <a:srgbClr val="FFC000"/>
                </a:solidFill>
                <a:latin typeface="Arial Narrow" pitchFamily="34" charset="0"/>
              </a:endParaRPr>
            </a:p>
          </p:txBody>
        </p:sp>
        <p:sp>
          <p:nvSpPr>
            <p:cNvPr id="24" name="23 - Ορθογώνιο"/>
            <p:cNvSpPr/>
            <p:nvPr/>
          </p:nvSpPr>
          <p:spPr>
            <a:xfrm>
              <a:off x="7132862" y="891926"/>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:32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00:35</a:t>
              </a:r>
              <a:endParaRPr lang="el-GR" sz="1200" b="1" dirty="0">
                <a:solidFill>
                  <a:srgbClr val="FFC000"/>
                </a:solidFill>
                <a:latin typeface="Arial Narrow" pitchFamily="34" charset="0"/>
              </a:endParaRPr>
            </a:p>
          </p:txBody>
        </p:sp>
        <p:sp>
          <p:nvSpPr>
            <p:cNvPr id="25" name="18 - Ορθογώνιο"/>
            <p:cNvSpPr/>
            <p:nvPr/>
          </p:nvSpPr>
          <p:spPr>
            <a:xfrm>
              <a:off x="6118340" y="1287244"/>
              <a:ext cx="2780011" cy="2154399"/>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26" name="18 - Ορθογώνιο"/>
            <p:cNvSpPr/>
            <p:nvPr/>
          </p:nvSpPr>
          <p:spPr>
            <a:xfrm>
              <a:off x="6108814" y="3613106"/>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7" name="18 - Ορθογώνιο"/>
            <p:cNvSpPr/>
            <p:nvPr/>
          </p:nvSpPr>
          <p:spPr>
            <a:xfrm>
              <a:off x="6107227" y="3786157"/>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Η κάμερα ζουμάρει στο πρόσωπο της γυναίκας καθώς αυτή πίνει μια σταγόνα λάδι και δείχνει φανερά ικανοποιημένη. </a:t>
              </a:r>
              <a:endParaRPr lang="el-GR" sz="2000" spc="100" dirty="0">
                <a:solidFill>
                  <a:schemeClr val="tx1"/>
                </a:solidFill>
                <a:latin typeface="Arial Narrow" pitchFamily="34" charset="0"/>
              </a:endParaRPr>
            </a:p>
          </p:txBody>
        </p:sp>
        <p:sp>
          <p:nvSpPr>
            <p:cNvPr id="28" name="18 - Ορθογώνιο"/>
            <p:cNvSpPr/>
            <p:nvPr/>
          </p:nvSpPr>
          <p:spPr>
            <a:xfrm>
              <a:off x="6107227" y="5029263"/>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9" name="18 - Ορθογώνιο"/>
            <p:cNvSpPr/>
            <p:nvPr/>
          </p:nvSpPr>
          <p:spPr>
            <a:xfrm>
              <a:off x="6107227" y="521183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1100" spc="100" dirty="0" smtClean="0">
                  <a:solidFill>
                    <a:schemeClr val="tx1"/>
                  </a:solidFill>
                  <a:latin typeface="Arial Narrow" pitchFamily="34" charset="0"/>
                </a:rPr>
                <a:t>Μουσική.</a:t>
              </a:r>
              <a:endParaRPr lang="el-GR" sz="1100" spc="100" dirty="0">
                <a:solidFill>
                  <a:schemeClr val="tx1"/>
                </a:solidFill>
                <a:latin typeface="Arial Narrow" pitchFamily="34" charset="0"/>
              </a:endParaRPr>
            </a:p>
          </p:txBody>
        </p:sp>
      </p:grpSp>
      <p:pic>
        <p:nvPicPr>
          <p:cNvPr id="33" name="32 - Εικόνα" descr="BeFunky_IMG_3535-copy_resultat.jpg.jpg"/>
          <p:cNvPicPr>
            <a:picLocks noChangeAspect="1"/>
          </p:cNvPicPr>
          <p:nvPr/>
        </p:nvPicPr>
        <p:blipFill>
          <a:blip r:embed="rId2" cstate="print"/>
          <a:stretch>
            <a:fillRect/>
          </a:stretch>
        </p:blipFill>
        <p:spPr>
          <a:xfrm>
            <a:off x="981075" y="1295399"/>
            <a:ext cx="1400175" cy="2100263"/>
          </a:xfrm>
          <a:prstGeom prst="rect">
            <a:avLst/>
          </a:prstGeom>
        </p:spPr>
      </p:pic>
      <p:pic>
        <p:nvPicPr>
          <p:cNvPr id="34" name="33 - Εικόνα" descr="BeFunky_IMG_3557_resultat.jpg.jpg"/>
          <p:cNvPicPr>
            <a:picLocks noChangeAspect="1"/>
          </p:cNvPicPr>
          <p:nvPr/>
        </p:nvPicPr>
        <p:blipFill>
          <a:blip r:embed="rId3" cstate="print"/>
          <a:stretch>
            <a:fillRect/>
          </a:stretch>
        </p:blipFill>
        <p:spPr>
          <a:xfrm>
            <a:off x="6736277" y="1292678"/>
            <a:ext cx="1521898" cy="2150422"/>
          </a:xfrm>
          <a:prstGeom prst="rect">
            <a:avLst/>
          </a:prstGeom>
        </p:spPr>
      </p:pic>
      <p:grpSp>
        <p:nvGrpSpPr>
          <p:cNvPr id="39" name="38 - Ομάδα"/>
          <p:cNvGrpSpPr/>
          <p:nvPr/>
        </p:nvGrpSpPr>
        <p:grpSpPr>
          <a:xfrm>
            <a:off x="3191621" y="1345555"/>
            <a:ext cx="2773763" cy="1978669"/>
            <a:chOff x="3191621" y="1345555"/>
            <a:chExt cx="2773763" cy="1978669"/>
          </a:xfrm>
        </p:grpSpPr>
        <p:pic>
          <p:nvPicPr>
            <p:cNvPr id="37" name="36 - Εικόνα" descr="BeFunky_628x471.jpg.jpg"/>
            <p:cNvPicPr>
              <a:picLocks noChangeAspect="1"/>
            </p:cNvPicPr>
            <p:nvPr/>
          </p:nvPicPr>
          <p:blipFill>
            <a:blip r:embed="rId4" cstate="print"/>
            <a:stretch>
              <a:fillRect/>
            </a:stretch>
          </p:blipFill>
          <p:spPr>
            <a:xfrm>
              <a:off x="3209925" y="1428749"/>
              <a:ext cx="2755459" cy="1895475"/>
            </a:xfrm>
            <a:prstGeom prst="rect">
              <a:avLst/>
            </a:prstGeom>
          </p:spPr>
        </p:pic>
        <p:pic>
          <p:nvPicPr>
            <p:cNvPr id="38" name="37 - Εικόνα" descr="organic_s.png"/>
            <p:cNvPicPr>
              <a:picLocks noChangeAspect="1"/>
            </p:cNvPicPr>
            <p:nvPr/>
          </p:nvPicPr>
          <p:blipFill>
            <a:blip r:embed="rId5" cstate="print"/>
            <a:srcRect l="56009"/>
            <a:stretch>
              <a:fillRect/>
            </a:stretch>
          </p:blipFill>
          <p:spPr>
            <a:xfrm rot="5901183">
              <a:off x="3795494" y="741682"/>
              <a:ext cx="395855" cy="1603602"/>
            </a:xfrm>
            <a:prstGeom prst="rect">
              <a:avLst/>
            </a:prstGeom>
          </p:spPr>
        </p:pic>
      </p:gr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956" y="532883"/>
            <a:ext cx="3956272" cy="5370701"/>
          </a:xfrm>
          <a:prstGeom prst="rect">
            <a:avLst/>
          </a:prstGeom>
          <a:noFill/>
        </p:spPr>
        <p:txBody>
          <a:bodyPr wrap="square">
            <a:spAutoFit/>
          </a:bodyPr>
          <a:lstStyle/>
          <a:p>
            <a:pPr eaLnBrk="1" hangingPunct="1">
              <a:spcAft>
                <a:spcPts val="2400"/>
              </a:spcAft>
              <a:defRPr/>
            </a:pPr>
            <a:r>
              <a:rPr lang="el-GR" sz="2400" dirty="0">
                <a:solidFill>
                  <a:schemeClr val="bg1">
                    <a:lumMod val="50000"/>
                  </a:schemeClr>
                </a:solidFill>
                <a:latin typeface="Arial" panose="020B0604020202020204" pitchFamily="34" charset="0"/>
                <a:cs typeface="Arial" panose="020B0604020202020204" pitchFamily="34" charset="0"/>
              </a:rPr>
              <a:t>Περιεχόμενα</a:t>
            </a:r>
          </a:p>
          <a:p>
            <a:pPr marL="342900" indent="-342900" eaLnBrk="1" hangingPunct="1">
              <a:spcAft>
                <a:spcPts val="600"/>
              </a:spcAft>
              <a:buFontTx/>
              <a:buAutoNum type="arabicPeriod"/>
              <a:defRPr/>
            </a:pPr>
            <a:r>
              <a:rPr lang="el-GR" sz="1600" dirty="0">
                <a:solidFill>
                  <a:schemeClr val="bg1">
                    <a:lumMod val="50000"/>
                  </a:schemeClr>
                </a:solidFill>
                <a:latin typeface="Arial" panose="020B0604020202020204" pitchFamily="34" charset="0"/>
                <a:cs typeface="Arial" panose="020B0604020202020204" pitchFamily="34" charset="0"/>
              </a:rPr>
              <a:t>Παρουσίαση μελών ομάδας</a:t>
            </a:r>
          </a:p>
          <a:p>
            <a:pPr marL="893763" lvl="1" indent="-533400" eaLnBrk="1" hangingPunct="1">
              <a:spcAft>
                <a:spcPts val="0"/>
              </a:spcAft>
              <a:defRPr/>
            </a:pPr>
            <a:r>
              <a:rPr lang="el-GR" sz="1600" dirty="0">
                <a:solidFill>
                  <a:schemeClr val="bg1">
                    <a:lumMod val="50000"/>
                  </a:schemeClr>
                </a:solidFill>
                <a:latin typeface="Arial" panose="020B0604020202020204" pitchFamily="34" charset="0"/>
                <a:cs typeface="Arial" panose="020B0604020202020204" pitchFamily="34" charset="0"/>
              </a:rPr>
              <a:t>1.1	</a:t>
            </a:r>
            <a:r>
              <a:rPr lang="en-US" sz="1600" dirty="0">
                <a:solidFill>
                  <a:schemeClr val="bg1">
                    <a:lumMod val="50000"/>
                  </a:schemeClr>
                </a:solidFill>
                <a:latin typeface="Arial" panose="020B0604020202020204" pitchFamily="34" charset="0"/>
                <a:cs typeface="Arial" panose="020B0604020202020204" pitchFamily="34" charset="0"/>
              </a:rPr>
              <a:t>CV </a:t>
            </a:r>
            <a:r>
              <a:rPr lang="en-US" sz="1600" dirty="0" smtClean="0">
                <a:solidFill>
                  <a:schemeClr val="bg1">
                    <a:lumMod val="50000"/>
                  </a:schemeClr>
                </a:solidFill>
                <a:latin typeface="Arial" panose="020B0604020202020204" pitchFamily="34" charset="0"/>
                <a:cs typeface="Arial" panose="020B0604020202020204" pitchFamily="34" charset="0"/>
              </a:rPr>
              <a:t>1-</a:t>
            </a:r>
            <a:r>
              <a:rPr lang="el-GR" sz="1600" dirty="0" smtClean="0">
                <a:solidFill>
                  <a:schemeClr val="bg1">
                    <a:lumMod val="50000"/>
                  </a:schemeClr>
                </a:solidFill>
                <a:latin typeface="Arial" panose="020B0604020202020204" pitchFamily="34" charset="0"/>
                <a:cs typeface="Arial" panose="020B0604020202020204" pitchFamily="34" charset="0"/>
              </a:rPr>
              <a:t>Γαβριηλίδης Γεώργιος</a:t>
            </a:r>
            <a:endParaRPr lang="en-US" sz="1600" dirty="0">
              <a:solidFill>
                <a:schemeClr val="bg1">
                  <a:lumMod val="50000"/>
                </a:schemeClr>
              </a:solidFill>
              <a:latin typeface="Arial" panose="020B0604020202020204" pitchFamily="34" charset="0"/>
              <a:cs typeface="Arial" panose="020B0604020202020204" pitchFamily="34" charset="0"/>
            </a:endParaRPr>
          </a:p>
          <a:p>
            <a:pPr marL="893763" lvl="1" indent="-533400" eaLnBrk="1" hangingPunct="1">
              <a:spcAft>
                <a:spcPts val="0"/>
              </a:spcAft>
              <a:defRPr/>
            </a:pPr>
            <a:r>
              <a:rPr lang="el-GR" sz="1600" dirty="0">
                <a:solidFill>
                  <a:schemeClr val="bg1">
                    <a:lumMod val="50000"/>
                  </a:schemeClr>
                </a:solidFill>
                <a:latin typeface="Arial" panose="020B0604020202020204" pitchFamily="34" charset="0"/>
                <a:cs typeface="Arial" panose="020B0604020202020204" pitchFamily="34" charset="0"/>
              </a:rPr>
              <a:t>1.2	</a:t>
            </a:r>
            <a:r>
              <a:rPr lang="en-US" sz="1600" dirty="0">
                <a:solidFill>
                  <a:schemeClr val="bg1">
                    <a:lumMod val="50000"/>
                  </a:schemeClr>
                </a:solidFill>
                <a:latin typeface="Arial" panose="020B0604020202020204" pitchFamily="34" charset="0"/>
                <a:cs typeface="Arial" panose="020B0604020202020204" pitchFamily="34" charset="0"/>
              </a:rPr>
              <a:t>CV </a:t>
            </a:r>
            <a:r>
              <a:rPr lang="en-US" sz="1600" dirty="0" smtClean="0">
                <a:solidFill>
                  <a:schemeClr val="bg1">
                    <a:lumMod val="50000"/>
                  </a:schemeClr>
                </a:solidFill>
                <a:latin typeface="Arial" panose="020B0604020202020204" pitchFamily="34" charset="0"/>
                <a:cs typeface="Arial" panose="020B0604020202020204" pitchFamily="34" charset="0"/>
              </a:rPr>
              <a:t>2</a:t>
            </a:r>
            <a:r>
              <a:rPr lang="el-GR" sz="1600" dirty="0" smtClean="0">
                <a:solidFill>
                  <a:schemeClr val="bg1">
                    <a:lumMod val="50000"/>
                  </a:schemeClr>
                </a:solidFill>
                <a:latin typeface="Arial" panose="020B0604020202020204" pitchFamily="34" charset="0"/>
                <a:cs typeface="Arial" panose="020B0604020202020204" pitchFamily="34" charset="0"/>
              </a:rPr>
              <a:t>-Διακουμάκος Αριστείδης</a:t>
            </a:r>
            <a:endParaRPr lang="en-US" sz="1600" dirty="0">
              <a:solidFill>
                <a:schemeClr val="bg1">
                  <a:lumMod val="50000"/>
                </a:schemeClr>
              </a:solidFill>
              <a:latin typeface="Arial" panose="020B0604020202020204" pitchFamily="34" charset="0"/>
              <a:cs typeface="Arial" panose="020B0604020202020204" pitchFamily="34" charset="0"/>
            </a:endParaRPr>
          </a:p>
          <a:p>
            <a:pPr marL="893763" lvl="1" indent="-533400" eaLnBrk="1" hangingPunct="1">
              <a:spcAft>
                <a:spcPts val="0"/>
              </a:spcAft>
              <a:defRPr/>
            </a:pPr>
            <a:r>
              <a:rPr lang="el-GR" sz="1600" dirty="0">
                <a:solidFill>
                  <a:schemeClr val="bg1">
                    <a:lumMod val="50000"/>
                  </a:schemeClr>
                </a:solidFill>
                <a:latin typeface="Arial" panose="020B0604020202020204" pitchFamily="34" charset="0"/>
                <a:cs typeface="Arial" panose="020B0604020202020204" pitchFamily="34" charset="0"/>
              </a:rPr>
              <a:t>1.3	</a:t>
            </a:r>
            <a:r>
              <a:rPr lang="en-US" sz="1600" dirty="0">
                <a:solidFill>
                  <a:schemeClr val="bg1">
                    <a:lumMod val="50000"/>
                  </a:schemeClr>
                </a:solidFill>
                <a:latin typeface="Arial" panose="020B0604020202020204" pitchFamily="34" charset="0"/>
                <a:cs typeface="Arial" panose="020B0604020202020204" pitchFamily="34" charset="0"/>
              </a:rPr>
              <a:t>CV </a:t>
            </a:r>
            <a:r>
              <a:rPr lang="en-US" sz="1600" dirty="0" smtClean="0">
                <a:solidFill>
                  <a:schemeClr val="bg1">
                    <a:lumMod val="50000"/>
                  </a:schemeClr>
                </a:solidFill>
                <a:latin typeface="Arial" panose="020B0604020202020204" pitchFamily="34" charset="0"/>
                <a:cs typeface="Arial" panose="020B0604020202020204" pitchFamily="34" charset="0"/>
              </a:rPr>
              <a:t>3</a:t>
            </a:r>
            <a:r>
              <a:rPr lang="el-GR" sz="1600" dirty="0" smtClean="0">
                <a:solidFill>
                  <a:schemeClr val="bg1">
                    <a:lumMod val="50000"/>
                  </a:schemeClr>
                </a:solidFill>
                <a:latin typeface="Arial" panose="020B0604020202020204" pitchFamily="34" charset="0"/>
                <a:cs typeface="Arial" panose="020B0604020202020204" pitchFamily="34" charset="0"/>
              </a:rPr>
              <a:t>-Μπέκου Μάγδα</a:t>
            </a:r>
            <a:endParaRPr lang="en-US" sz="1600" dirty="0">
              <a:solidFill>
                <a:schemeClr val="bg1">
                  <a:lumMod val="50000"/>
                </a:schemeClr>
              </a:solidFill>
              <a:latin typeface="Arial" panose="020B0604020202020204" pitchFamily="34" charset="0"/>
              <a:cs typeface="Arial" panose="020B0604020202020204" pitchFamily="34" charset="0"/>
            </a:endParaRPr>
          </a:p>
          <a:p>
            <a:pPr marL="893763" lvl="1" indent="-533400" eaLnBrk="1" hangingPunct="1">
              <a:spcAft>
                <a:spcPts val="0"/>
              </a:spcAft>
              <a:defRPr/>
            </a:pPr>
            <a:r>
              <a:rPr lang="el-GR" sz="1600" dirty="0">
                <a:solidFill>
                  <a:schemeClr val="bg1">
                    <a:lumMod val="50000"/>
                  </a:schemeClr>
                </a:solidFill>
                <a:latin typeface="Arial" panose="020B0604020202020204" pitchFamily="34" charset="0"/>
                <a:cs typeface="Arial" panose="020B0604020202020204" pitchFamily="34" charset="0"/>
              </a:rPr>
              <a:t>1.4	</a:t>
            </a:r>
            <a:r>
              <a:rPr lang="en-US" sz="1600" dirty="0">
                <a:solidFill>
                  <a:schemeClr val="bg1">
                    <a:lumMod val="50000"/>
                  </a:schemeClr>
                </a:solidFill>
                <a:latin typeface="Arial" panose="020B0604020202020204" pitchFamily="34" charset="0"/>
                <a:cs typeface="Arial" panose="020B0604020202020204" pitchFamily="34" charset="0"/>
              </a:rPr>
              <a:t>CV </a:t>
            </a:r>
            <a:r>
              <a:rPr lang="en-US" sz="1600" dirty="0" smtClean="0">
                <a:solidFill>
                  <a:schemeClr val="bg1">
                    <a:lumMod val="50000"/>
                  </a:schemeClr>
                </a:solidFill>
                <a:latin typeface="Arial" panose="020B0604020202020204" pitchFamily="34" charset="0"/>
                <a:cs typeface="Arial" panose="020B0604020202020204" pitchFamily="34" charset="0"/>
              </a:rPr>
              <a:t>4</a:t>
            </a:r>
            <a:r>
              <a:rPr lang="el-GR" sz="1600" dirty="0" smtClean="0">
                <a:solidFill>
                  <a:schemeClr val="bg1">
                    <a:lumMod val="50000"/>
                  </a:schemeClr>
                </a:solidFill>
                <a:latin typeface="Arial" panose="020B0604020202020204" pitchFamily="34" charset="0"/>
                <a:cs typeface="Arial" panose="020B0604020202020204" pitchFamily="34" charset="0"/>
              </a:rPr>
              <a:t>-Τσώρη Φωτεινή</a:t>
            </a:r>
          </a:p>
          <a:p>
            <a:pPr marL="893763" lvl="1" indent="-533400" eaLnBrk="1" hangingPunct="1">
              <a:spcAft>
                <a:spcPts val="0"/>
              </a:spcAft>
              <a:defRPr/>
            </a:pPr>
            <a:endParaRPr lang="en-US" sz="1600" dirty="0">
              <a:solidFill>
                <a:schemeClr val="bg1">
                  <a:lumMod val="50000"/>
                </a:schemeClr>
              </a:solidFill>
              <a:latin typeface="Arial" panose="020B0604020202020204" pitchFamily="34" charset="0"/>
              <a:cs typeface="Arial" panose="020B0604020202020204" pitchFamily="34" charset="0"/>
            </a:endParaRPr>
          </a:p>
          <a:p>
            <a:pPr marL="360363" lvl="1" indent="-360363" eaLnBrk="1" hangingPunct="1">
              <a:spcAft>
                <a:spcPts val="1200"/>
              </a:spcAft>
              <a:buFontTx/>
              <a:buAutoNum type="arabicPeriod" startAt="2"/>
              <a:defRPr/>
            </a:pPr>
            <a:r>
              <a:rPr lang="el-GR" sz="1600" dirty="0" smtClean="0">
                <a:solidFill>
                  <a:schemeClr val="bg1">
                    <a:lumMod val="50000"/>
                  </a:schemeClr>
                </a:solidFill>
                <a:latin typeface="Arial" panose="020B0604020202020204" pitchFamily="34" charset="0"/>
                <a:cs typeface="Arial" panose="020B0604020202020204" pitchFamily="34" charset="0"/>
              </a:rPr>
              <a:t>Δημιουργικές </a:t>
            </a:r>
            <a:r>
              <a:rPr lang="el-GR" sz="1600" dirty="0">
                <a:solidFill>
                  <a:schemeClr val="bg1">
                    <a:lumMod val="50000"/>
                  </a:schemeClr>
                </a:solidFill>
                <a:latin typeface="Arial" panose="020B0604020202020204" pitchFamily="34" charset="0"/>
                <a:cs typeface="Arial" panose="020B0604020202020204" pitchFamily="34" charset="0"/>
              </a:rPr>
              <a:t>ιδέες ομάδας</a:t>
            </a:r>
          </a:p>
          <a:p>
            <a:pPr marL="893763" lvl="1" indent="-534988" eaLnBrk="1" hangingPunct="1">
              <a:spcAft>
                <a:spcPts val="1200"/>
              </a:spcAft>
              <a:defRPr/>
            </a:pPr>
            <a:r>
              <a:rPr lang="el-GR" sz="1600" dirty="0">
                <a:solidFill>
                  <a:schemeClr val="bg1">
                    <a:lumMod val="50000"/>
                  </a:schemeClr>
                </a:solidFill>
                <a:latin typeface="Arial" panose="020B0604020202020204" pitchFamily="34" charset="0"/>
                <a:cs typeface="Arial" panose="020B0604020202020204" pitchFamily="34" charset="0"/>
              </a:rPr>
              <a:t>2.1</a:t>
            </a:r>
            <a:r>
              <a:rPr lang="en-US" sz="1600" dirty="0">
                <a:solidFill>
                  <a:schemeClr val="bg1">
                    <a:lumMod val="50000"/>
                  </a:schemeClr>
                </a:solidFill>
                <a:latin typeface="Arial" panose="020B0604020202020204" pitchFamily="34" charset="0"/>
                <a:cs typeface="Arial" panose="020B0604020202020204" pitchFamily="34" charset="0"/>
              </a:rPr>
              <a:t>	Creative Concept 1</a:t>
            </a:r>
          </a:p>
          <a:p>
            <a:pPr marL="893763" lvl="1" indent="-534988" eaLnBrk="1" hangingPunct="1">
              <a:spcAft>
                <a:spcPts val="1200"/>
              </a:spcAft>
              <a:defRPr/>
            </a:pPr>
            <a:r>
              <a:rPr lang="en-US" sz="1600" dirty="0">
                <a:solidFill>
                  <a:schemeClr val="bg1">
                    <a:lumMod val="50000"/>
                  </a:schemeClr>
                </a:solidFill>
                <a:latin typeface="Arial" panose="020B0604020202020204" pitchFamily="34" charset="0"/>
                <a:cs typeface="Arial" panose="020B0604020202020204" pitchFamily="34" charset="0"/>
              </a:rPr>
              <a:t>2.2	Creative Concept 2</a:t>
            </a:r>
          </a:p>
          <a:p>
            <a:pPr marL="893763" lvl="1" indent="-534988" eaLnBrk="1" hangingPunct="1">
              <a:spcAft>
                <a:spcPts val="1200"/>
              </a:spcAft>
              <a:defRPr/>
            </a:pPr>
            <a:r>
              <a:rPr lang="en-US" sz="1600" dirty="0">
                <a:solidFill>
                  <a:schemeClr val="bg1">
                    <a:lumMod val="50000"/>
                  </a:schemeClr>
                </a:solidFill>
                <a:latin typeface="Arial" panose="020B0604020202020204" pitchFamily="34" charset="0"/>
                <a:cs typeface="Arial" panose="020B0604020202020204" pitchFamily="34" charset="0"/>
              </a:rPr>
              <a:t>2.3	Creative Concept 3</a:t>
            </a:r>
          </a:p>
          <a:p>
            <a:pPr marL="893763" lvl="1" indent="-534988" eaLnBrk="1" hangingPunct="1">
              <a:spcAft>
                <a:spcPts val="1200"/>
              </a:spcAft>
              <a:defRPr/>
            </a:pPr>
            <a:r>
              <a:rPr lang="en-US" sz="1600" dirty="0">
                <a:solidFill>
                  <a:schemeClr val="bg1">
                    <a:lumMod val="50000"/>
                  </a:schemeClr>
                </a:solidFill>
                <a:latin typeface="Arial" panose="020B0604020202020204" pitchFamily="34" charset="0"/>
                <a:cs typeface="Arial" panose="020B0604020202020204" pitchFamily="34" charset="0"/>
              </a:rPr>
              <a:t>2.4	Creative Concept 4</a:t>
            </a:r>
          </a:p>
          <a:p>
            <a:pPr marL="893763" lvl="1" indent="-534988" eaLnBrk="1" hangingPunct="1">
              <a:spcAft>
                <a:spcPts val="1200"/>
              </a:spcAft>
              <a:defRPr/>
            </a:pPr>
            <a:r>
              <a:rPr lang="en-US" sz="1600" dirty="0">
                <a:solidFill>
                  <a:schemeClr val="bg1">
                    <a:lumMod val="50000"/>
                  </a:schemeClr>
                </a:solidFill>
                <a:latin typeface="Arial" panose="020B0604020202020204" pitchFamily="34" charset="0"/>
                <a:cs typeface="Arial" panose="020B0604020202020204" pitchFamily="34" charset="0"/>
              </a:rPr>
              <a:t>2.5	Creative Concept 5</a:t>
            </a:r>
            <a:endParaRPr lang="el-GR" sz="1600" dirty="0">
              <a:solidFill>
                <a:schemeClr val="bg1">
                  <a:lumMod val="50000"/>
                </a:schemeClr>
              </a:solidFill>
              <a:latin typeface="Arial" panose="020B0604020202020204" pitchFamily="34" charset="0"/>
              <a:cs typeface="Arial" panose="020B0604020202020204" pitchFamily="34" charset="0"/>
            </a:endParaRPr>
          </a:p>
          <a:p>
            <a:pPr marL="360363" lvl="1" indent="-360363" eaLnBrk="1" hangingPunct="1">
              <a:spcAft>
                <a:spcPts val="1200"/>
              </a:spcAft>
              <a:defRPr/>
            </a:pPr>
            <a:r>
              <a:rPr lang="en-US" sz="1600" dirty="0">
                <a:solidFill>
                  <a:schemeClr val="bg1">
                    <a:lumMod val="50000"/>
                  </a:schemeClr>
                </a:solidFill>
                <a:latin typeface="Arial" panose="020B0604020202020204" pitchFamily="34" charset="0"/>
                <a:cs typeface="Arial" panose="020B0604020202020204" pitchFamily="34" charset="0"/>
              </a:rPr>
              <a:t>3.	</a:t>
            </a:r>
            <a:r>
              <a:rPr lang="el-GR" sz="1600" dirty="0">
                <a:solidFill>
                  <a:schemeClr val="bg1">
                    <a:lumMod val="50000"/>
                  </a:schemeClr>
                </a:solidFill>
                <a:latin typeface="Arial" panose="020B0604020202020204" pitchFamily="34" charset="0"/>
                <a:cs typeface="Arial" panose="020B0604020202020204" pitchFamily="34" charset="0"/>
              </a:rPr>
              <a:t>Επιλογή Δημιουργικής ιδέας</a:t>
            </a:r>
          </a:p>
          <a:p>
            <a:pPr marL="360363" lvl="2" eaLnBrk="1" hangingPunct="1">
              <a:spcAft>
                <a:spcPts val="1200"/>
              </a:spcAft>
              <a:defRPr/>
            </a:pPr>
            <a:endParaRPr lang="en-US" sz="1600" dirty="0">
              <a:solidFill>
                <a:schemeClr val="bg1">
                  <a:lumMod val="50000"/>
                </a:schemeClr>
              </a:solidFill>
              <a:latin typeface="Arial" panose="020B0604020202020204" pitchFamily="34" charset="0"/>
              <a:cs typeface="Arial" panose="020B0604020202020204" pitchFamily="34" charset="0"/>
            </a:endParaRPr>
          </a:p>
        </p:txBody>
      </p:sp>
      <p:sp>
        <p:nvSpPr>
          <p:cNvPr id="3075" name="TextBox 2"/>
          <p:cNvSpPr txBox="1">
            <a:spLocks noChangeArrowheads="1"/>
          </p:cNvSpPr>
          <p:nvPr/>
        </p:nvSpPr>
        <p:spPr bwMode="auto">
          <a:xfrm>
            <a:off x="3965834" y="1200778"/>
            <a:ext cx="4325937" cy="4462462"/>
          </a:xfrm>
          <a:prstGeom prst="rect">
            <a:avLst/>
          </a:prstGeom>
          <a:noFill/>
          <a:ln w="9525">
            <a:noFill/>
            <a:miter lim="800000"/>
            <a:headEnd/>
            <a:tailEnd/>
          </a:ln>
        </p:spPr>
        <p:txBody>
          <a:bodyPr>
            <a:spAutoFit/>
          </a:bodyPr>
          <a:lstStyle/>
          <a:p>
            <a:pPr marL="360363" indent="-360363" eaLnBrk="1" hangingPunct="1">
              <a:spcAft>
                <a:spcPts val="1800"/>
              </a:spcAft>
              <a:defRPr/>
            </a:pPr>
            <a:r>
              <a:rPr lang="en-US" sz="1600" dirty="0">
                <a:solidFill>
                  <a:schemeClr val="bg1">
                    <a:lumMod val="50000"/>
                  </a:schemeClr>
                </a:solidFill>
              </a:rPr>
              <a:t>4.	</a:t>
            </a:r>
            <a:r>
              <a:rPr lang="el-GR" sz="1600" dirty="0">
                <a:solidFill>
                  <a:schemeClr val="bg1">
                    <a:lumMod val="50000"/>
                  </a:schemeClr>
                </a:solidFill>
              </a:rPr>
              <a:t>Παράδειγμα διαφημιστικού μηνύματος με την μορφή </a:t>
            </a:r>
            <a:r>
              <a:rPr lang="en-US" sz="1600" dirty="0">
                <a:solidFill>
                  <a:schemeClr val="bg1">
                    <a:lumMod val="50000"/>
                  </a:schemeClr>
                </a:solidFill>
              </a:rPr>
              <a:t>video </a:t>
            </a:r>
            <a:r>
              <a:rPr lang="el-GR" sz="1600" dirty="0">
                <a:solidFill>
                  <a:schemeClr val="bg1">
                    <a:lumMod val="50000"/>
                  </a:schemeClr>
                </a:solidFill>
              </a:rPr>
              <a:t>(</a:t>
            </a:r>
            <a:r>
              <a:rPr lang="en-US" sz="1600" dirty="0">
                <a:solidFill>
                  <a:schemeClr val="bg1">
                    <a:lumMod val="50000"/>
                  </a:schemeClr>
                </a:solidFill>
              </a:rPr>
              <a:t>storyboard)</a:t>
            </a:r>
            <a:endParaRPr lang="el-GR" sz="1600" dirty="0">
              <a:solidFill>
                <a:schemeClr val="bg1">
                  <a:lumMod val="50000"/>
                </a:schemeClr>
              </a:solidFill>
            </a:endParaRPr>
          </a:p>
          <a:p>
            <a:pPr marL="360363" lvl="1" indent="-360363" eaLnBrk="1" hangingPunct="1">
              <a:spcAft>
                <a:spcPts val="1800"/>
              </a:spcAft>
              <a:buFontTx/>
              <a:buAutoNum type="arabicPeriod" startAt="5"/>
              <a:defRPr/>
            </a:pPr>
            <a:r>
              <a:rPr lang="el-GR" sz="1600" dirty="0">
                <a:solidFill>
                  <a:schemeClr val="bg1">
                    <a:lumMod val="50000"/>
                  </a:schemeClr>
                </a:solidFill>
              </a:rPr>
              <a:t>Παράδειγμα διαφημιστικού μηνύματος με την μορφή </a:t>
            </a:r>
            <a:r>
              <a:rPr lang="en-US" sz="1600" dirty="0">
                <a:solidFill>
                  <a:schemeClr val="bg1">
                    <a:lumMod val="50000"/>
                  </a:schemeClr>
                </a:solidFill>
              </a:rPr>
              <a:t>banner (web banner).</a:t>
            </a:r>
            <a:r>
              <a:rPr lang="el-GR" sz="1600" dirty="0">
                <a:solidFill>
                  <a:schemeClr val="bg1">
                    <a:lumMod val="50000"/>
                  </a:schemeClr>
                </a:solidFill>
              </a:rPr>
              <a:t> </a:t>
            </a:r>
          </a:p>
          <a:p>
            <a:pPr marL="360363" lvl="1" indent="-360363" eaLnBrk="1" hangingPunct="1">
              <a:spcAft>
                <a:spcPts val="1800"/>
              </a:spcAft>
              <a:buFontTx/>
              <a:buAutoNum type="arabicPeriod" startAt="5"/>
              <a:defRPr/>
            </a:pPr>
            <a:r>
              <a:rPr lang="el-GR" sz="1600" dirty="0">
                <a:solidFill>
                  <a:schemeClr val="bg1">
                    <a:lumMod val="50000"/>
                  </a:schemeClr>
                </a:solidFill>
              </a:rPr>
              <a:t>Παράδειγμα ηχητικού διαφημιστικού μηνύματος (</a:t>
            </a:r>
            <a:r>
              <a:rPr lang="en-US" sz="1600" dirty="0">
                <a:solidFill>
                  <a:schemeClr val="bg1">
                    <a:lumMod val="50000"/>
                  </a:schemeClr>
                </a:solidFill>
              </a:rPr>
              <a:t>podcast ad). </a:t>
            </a:r>
          </a:p>
          <a:p>
            <a:pPr marL="360363" lvl="1" indent="-360363" eaLnBrk="1" hangingPunct="1">
              <a:spcAft>
                <a:spcPts val="1800"/>
              </a:spcAft>
              <a:buFontTx/>
              <a:buAutoNum type="arabicPeriod" startAt="5"/>
              <a:defRPr/>
            </a:pPr>
            <a:r>
              <a:rPr lang="el-GR" sz="1600" dirty="0">
                <a:solidFill>
                  <a:schemeClr val="bg1">
                    <a:lumMod val="50000"/>
                  </a:schemeClr>
                </a:solidFill>
              </a:rPr>
              <a:t>Ιδέες για </a:t>
            </a:r>
            <a:r>
              <a:rPr lang="en-US" sz="1600" dirty="0">
                <a:solidFill>
                  <a:schemeClr val="bg1">
                    <a:lumMod val="50000"/>
                  </a:schemeClr>
                </a:solidFill>
              </a:rPr>
              <a:t>off-line </a:t>
            </a:r>
            <a:r>
              <a:rPr lang="el-GR" sz="1600" dirty="0">
                <a:solidFill>
                  <a:schemeClr val="bg1">
                    <a:lumMod val="50000"/>
                  </a:schemeClr>
                </a:solidFill>
              </a:rPr>
              <a:t>ενέργειες, οι οποίες θα αυξήσουν την </a:t>
            </a:r>
            <a:r>
              <a:rPr lang="el-GR" sz="1600" dirty="0" err="1">
                <a:solidFill>
                  <a:schemeClr val="bg1">
                    <a:lumMod val="50000"/>
                  </a:schemeClr>
                </a:solidFill>
              </a:rPr>
              <a:t>επισκεψιμότητα</a:t>
            </a:r>
            <a:r>
              <a:rPr lang="el-GR" sz="1600" dirty="0">
                <a:solidFill>
                  <a:schemeClr val="bg1">
                    <a:lumMod val="50000"/>
                  </a:schemeClr>
                </a:solidFill>
              </a:rPr>
              <a:t> του </a:t>
            </a:r>
            <a:r>
              <a:rPr lang="en-US" sz="1600" dirty="0">
                <a:solidFill>
                  <a:schemeClr val="bg1">
                    <a:lumMod val="50000"/>
                  </a:schemeClr>
                </a:solidFill>
              </a:rPr>
              <a:t>site/ </a:t>
            </a:r>
            <a:r>
              <a:rPr lang="el-GR" sz="1600" dirty="0">
                <a:solidFill>
                  <a:schemeClr val="bg1">
                    <a:lumMod val="50000"/>
                  </a:schemeClr>
                </a:solidFill>
              </a:rPr>
              <a:t>και ή θα επιτρέψουν την δημιουργία λίστας ενδιαφερόμενων (συλλογή </a:t>
            </a:r>
            <a:r>
              <a:rPr lang="en-US" sz="1600" dirty="0">
                <a:solidFill>
                  <a:schemeClr val="bg1">
                    <a:lumMod val="50000"/>
                  </a:schemeClr>
                </a:solidFill>
              </a:rPr>
              <a:t>emails </a:t>
            </a:r>
            <a:r>
              <a:rPr lang="el-GR" sz="1600" dirty="0">
                <a:solidFill>
                  <a:schemeClr val="bg1">
                    <a:lumMod val="50000"/>
                  </a:schemeClr>
                </a:solidFill>
              </a:rPr>
              <a:t>ενδιαφερομένων)</a:t>
            </a:r>
          </a:p>
          <a:p>
            <a:pPr marL="360363" lvl="1" indent="-360363" eaLnBrk="1" hangingPunct="1">
              <a:spcAft>
                <a:spcPts val="1800"/>
              </a:spcAft>
              <a:defRPr/>
            </a:pPr>
            <a:r>
              <a:rPr lang="el-GR" sz="1600" dirty="0">
                <a:solidFill>
                  <a:schemeClr val="bg1">
                    <a:lumMod val="50000"/>
                  </a:schemeClr>
                </a:solidFill>
              </a:rPr>
              <a:t>8</a:t>
            </a:r>
            <a:r>
              <a:rPr lang="en-US" sz="1600" dirty="0">
                <a:solidFill>
                  <a:schemeClr val="bg1">
                    <a:lumMod val="50000"/>
                  </a:schemeClr>
                </a:solidFill>
              </a:rPr>
              <a:t>.	</a:t>
            </a:r>
            <a:r>
              <a:rPr lang="el-GR" sz="1600" dirty="0">
                <a:solidFill>
                  <a:schemeClr val="bg1">
                    <a:lumMod val="50000"/>
                  </a:schemeClr>
                </a:solidFill>
              </a:rPr>
              <a:t>Παρουσίαση συνοπτικού και ενδεικτικού πλάνου χρονοπρογραμματισμού μηνυμάτων και ενεργειών.</a:t>
            </a:r>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1"/>
          <p:cNvGrpSpPr>
            <a:grpSpLocks/>
          </p:cNvGrpSpPr>
          <p:nvPr/>
        </p:nvGrpSpPr>
        <p:grpSpPr bwMode="auto">
          <a:xfrm>
            <a:off x="251520" y="188640"/>
            <a:ext cx="8653463" cy="6097588"/>
            <a:chOff x="243960" y="183848"/>
            <a:chExt cx="8654391" cy="6098047"/>
          </a:xfrm>
        </p:grpSpPr>
        <p:sp>
          <p:nvSpPr>
            <p:cNvPr id="8" name="2 - Ορθογώνιο"/>
            <p:cNvSpPr/>
            <p:nvPr/>
          </p:nvSpPr>
          <p:spPr>
            <a:xfrm>
              <a:off x="2482575" y="183848"/>
              <a:ext cx="6415776" cy="366741"/>
            </a:xfrm>
            <a:prstGeom prst="rect">
              <a:avLst/>
            </a:prstGeom>
            <a:solidFill>
              <a:schemeClr val="bg1">
                <a:lumMod val="50000"/>
                <a:alpha val="48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ΟΝΟΜΑ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n-US" sz="1200" b="1" dirty="0" smtClean="0">
                  <a:solidFill>
                    <a:srgbClr val="FFC000"/>
                  </a:solidFill>
                  <a:latin typeface="Arial Narrow" pitchFamily="34" charset="0"/>
                </a:rPr>
                <a:t>Cotinos</a:t>
              </a:r>
              <a:endParaRPr lang="el-GR" sz="1200" b="1" dirty="0">
                <a:solidFill>
                  <a:srgbClr val="FFC000"/>
                </a:solidFill>
                <a:latin typeface="Arial Narrow" pitchFamily="34" charset="0"/>
              </a:endParaRPr>
            </a:p>
          </p:txBody>
        </p:sp>
        <p:sp>
          <p:nvSpPr>
            <p:cNvPr id="9" name="18 - Ορθογώνιο"/>
            <p:cNvSpPr/>
            <p:nvPr/>
          </p:nvSpPr>
          <p:spPr>
            <a:xfrm>
              <a:off x="255074" y="898277"/>
              <a:ext cx="1024047"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Α1</a:t>
              </a:r>
            </a:p>
          </p:txBody>
        </p:sp>
        <p:sp>
          <p:nvSpPr>
            <p:cNvPr id="10" name="18 - Ορθογώνιο"/>
            <p:cNvSpPr/>
            <p:nvPr/>
          </p:nvSpPr>
          <p:spPr>
            <a:xfrm>
              <a:off x="1269595" y="895102"/>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:36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00:38</a:t>
              </a:r>
              <a:endParaRPr lang="el-GR" sz="1200" b="1" dirty="0">
                <a:solidFill>
                  <a:srgbClr val="FFC000"/>
                </a:solidFill>
                <a:latin typeface="Arial Narrow" pitchFamily="34" charset="0"/>
              </a:endParaRPr>
            </a:p>
          </p:txBody>
        </p:sp>
        <p:sp>
          <p:nvSpPr>
            <p:cNvPr id="11" name="18 - Ορθογώνιο"/>
            <p:cNvSpPr/>
            <p:nvPr/>
          </p:nvSpPr>
          <p:spPr>
            <a:xfrm>
              <a:off x="255074" y="1292006"/>
              <a:ext cx="2780010" cy="2152812"/>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2" name="18 - Ορθογώνιο"/>
            <p:cNvSpPr/>
            <p:nvPr/>
          </p:nvSpPr>
          <p:spPr>
            <a:xfrm>
              <a:off x="245548" y="3616281"/>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13" name="18 - Ορθογώνιο"/>
            <p:cNvSpPr/>
            <p:nvPr/>
          </p:nvSpPr>
          <p:spPr>
            <a:xfrm>
              <a:off x="243960" y="3789332"/>
              <a:ext cx="2783186"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1100" spc="100" dirty="0" smtClean="0">
                  <a:solidFill>
                    <a:schemeClr val="tx1"/>
                  </a:solidFill>
                  <a:latin typeface="Arial Narrow" pitchFamily="34" charset="0"/>
                </a:rPr>
                <a:t>Ακούγεται μια αντρική φωνή να λέει </a:t>
              </a:r>
              <a:r>
                <a:rPr lang="en-US" sz="1100" spc="100" dirty="0" smtClean="0">
                  <a:solidFill>
                    <a:schemeClr val="tx1"/>
                  </a:solidFill>
                  <a:latin typeface="Arial Narrow" pitchFamily="34" charset="0"/>
                </a:rPr>
                <a:t>Cotinos, </a:t>
              </a:r>
              <a:r>
                <a:rPr lang="el-GR" sz="1100" spc="100" dirty="0" smtClean="0">
                  <a:solidFill>
                    <a:schemeClr val="tx1"/>
                  </a:solidFill>
                  <a:latin typeface="Arial Narrow" pitchFamily="34" charset="0"/>
                </a:rPr>
                <a:t>.</a:t>
              </a:r>
              <a:endParaRPr lang="el-GR" sz="1100" spc="100" dirty="0">
                <a:solidFill>
                  <a:schemeClr val="tx1"/>
                </a:solidFill>
                <a:latin typeface="Arial Narrow" pitchFamily="34" charset="0"/>
              </a:endParaRPr>
            </a:p>
          </p:txBody>
        </p:sp>
        <p:sp>
          <p:nvSpPr>
            <p:cNvPr id="14" name="18 - Ορθογώνιο"/>
            <p:cNvSpPr/>
            <p:nvPr/>
          </p:nvSpPr>
          <p:spPr>
            <a:xfrm>
              <a:off x="243960" y="5032438"/>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15" name="18 - Ορθογώνιο"/>
            <p:cNvSpPr/>
            <p:nvPr/>
          </p:nvSpPr>
          <p:spPr>
            <a:xfrm>
              <a:off x="243960" y="520548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spc="100" dirty="0" smtClean="0">
                  <a:solidFill>
                    <a:schemeClr val="tx1"/>
                  </a:solidFill>
                  <a:latin typeface="Arial Narrow" pitchFamily="34" charset="0"/>
                </a:rPr>
                <a:t>Cotinos, a drip of perfection</a:t>
              </a:r>
              <a:r>
                <a:rPr lang="el-GR" sz="1100" spc="100" dirty="0" smtClean="0">
                  <a:solidFill>
                    <a:schemeClr val="tx1"/>
                  </a:solidFill>
                  <a:latin typeface="Arial Narrow" pitchFamily="34" charset="0"/>
                </a:rPr>
                <a:t>.</a:t>
              </a:r>
              <a:endParaRPr lang="el-GR" sz="2000" spc="100" dirty="0">
                <a:solidFill>
                  <a:schemeClr val="tx1"/>
                </a:solidFill>
                <a:latin typeface="Arial Narrow" pitchFamily="34" charset="0"/>
              </a:endParaRPr>
            </a:p>
          </p:txBody>
        </p:sp>
        <p:sp>
          <p:nvSpPr>
            <p:cNvPr id="16" name="18 - Ορθογώνιο"/>
            <p:cNvSpPr/>
            <p:nvPr/>
          </p:nvSpPr>
          <p:spPr>
            <a:xfrm>
              <a:off x="3181150" y="896690"/>
              <a:ext cx="1024048" cy="395317"/>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Α2</a:t>
              </a:r>
            </a:p>
          </p:txBody>
        </p:sp>
        <p:sp>
          <p:nvSpPr>
            <p:cNvPr id="17" name="18 - Ορθογώνιο"/>
            <p:cNvSpPr/>
            <p:nvPr/>
          </p:nvSpPr>
          <p:spPr>
            <a:xfrm>
              <a:off x="4197259" y="893514"/>
              <a:ext cx="1763902"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smtClean="0">
                  <a:solidFill>
                    <a:srgbClr val="FFC000"/>
                  </a:solidFill>
                  <a:latin typeface="Arial Narrow" pitchFamily="34" charset="0"/>
                </a:rPr>
                <a:t>:38 </a:t>
              </a:r>
              <a:r>
                <a:rPr lang="en-US" sz="1200" b="1" dirty="0">
                  <a:solidFill>
                    <a:srgbClr val="FFC000"/>
                  </a:solidFill>
                  <a:latin typeface="Arial Narrow" pitchFamily="34" charset="0"/>
                </a:rPr>
                <a:t>– </a:t>
              </a:r>
              <a:r>
                <a:rPr lang="en-US" sz="1200" b="1" dirty="0" smtClean="0">
                  <a:solidFill>
                    <a:srgbClr val="FFC000"/>
                  </a:solidFill>
                  <a:latin typeface="Arial Narrow" pitchFamily="34" charset="0"/>
                </a:rPr>
                <a:t>00:40</a:t>
              </a:r>
              <a:endParaRPr lang="el-GR" sz="1200" b="1" dirty="0">
                <a:solidFill>
                  <a:srgbClr val="FFC000"/>
                </a:solidFill>
                <a:latin typeface="Arial Narrow" pitchFamily="34" charset="0"/>
              </a:endParaRPr>
            </a:p>
          </p:txBody>
        </p:sp>
        <p:sp>
          <p:nvSpPr>
            <p:cNvPr id="18" name="18 - Ορθογώνιο"/>
            <p:cNvSpPr/>
            <p:nvPr/>
          </p:nvSpPr>
          <p:spPr>
            <a:xfrm>
              <a:off x="3181150" y="1288831"/>
              <a:ext cx="2780011" cy="2154400"/>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19" name="18 - Ορθογώνιο"/>
            <p:cNvSpPr/>
            <p:nvPr/>
          </p:nvSpPr>
          <p:spPr>
            <a:xfrm>
              <a:off x="3171624" y="3614694"/>
              <a:ext cx="2783186" cy="1794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0" name="18 - Ορθογώνιο"/>
            <p:cNvSpPr/>
            <p:nvPr/>
          </p:nvSpPr>
          <p:spPr>
            <a:xfrm>
              <a:off x="3170037" y="3787744"/>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2000" spc="100" dirty="0">
                <a:solidFill>
                  <a:schemeClr val="tx1"/>
                </a:solidFill>
                <a:latin typeface="Arial Narrow" pitchFamily="34" charset="0"/>
              </a:endParaRPr>
            </a:p>
          </p:txBody>
        </p:sp>
        <p:sp>
          <p:nvSpPr>
            <p:cNvPr id="21" name="18 - Ορθογώνιο"/>
            <p:cNvSpPr/>
            <p:nvPr/>
          </p:nvSpPr>
          <p:spPr>
            <a:xfrm>
              <a:off x="3170037" y="5019737"/>
              <a:ext cx="2783185" cy="18098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2" name="18 - Ορθογώνιο"/>
            <p:cNvSpPr/>
            <p:nvPr/>
          </p:nvSpPr>
          <p:spPr>
            <a:xfrm>
              <a:off x="3170037" y="5203901"/>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100" spc="100" dirty="0">
                <a:solidFill>
                  <a:schemeClr val="tx1"/>
                </a:solidFill>
                <a:latin typeface="Arial Narrow" pitchFamily="34" charset="0"/>
              </a:endParaRPr>
            </a:p>
          </p:txBody>
        </p:sp>
        <p:sp>
          <p:nvSpPr>
            <p:cNvPr id="23" name="18 - Ορθογώνιο"/>
            <p:cNvSpPr/>
            <p:nvPr/>
          </p:nvSpPr>
          <p:spPr>
            <a:xfrm>
              <a:off x="6118340" y="895102"/>
              <a:ext cx="1024048" cy="3953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ΣΚΗΝΗ</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Α3</a:t>
              </a:r>
            </a:p>
          </p:txBody>
        </p:sp>
        <p:sp>
          <p:nvSpPr>
            <p:cNvPr id="24" name="23 - Ορθογώνιο"/>
            <p:cNvSpPr/>
            <p:nvPr/>
          </p:nvSpPr>
          <p:spPr>
            <a:xfrm>
              <a:off x="7132862" y="891926"/>
              <a:ext cx="1765489" cy="396905"/>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l-GR" sz="800" b="1" spc="100" dirty="0">
                  <a:solidFill>
                    <a:schemeClr val="tx1"/>
                  </a:solidFill>
                  <a:latin typeface="Arial Narrow" pitchFamily="34" charset="0"/>
                </a:rPr>
                <a:t>ΧΡΟΝΙΚΗ ΔΙΑΡΚΕΙΑ</a:t>
              </a:r>
              <a:endParaRPr lang="el-GR" sz="1200" b="1" spc="100" dirty="0">
                <a:solidFill>
                  <a:schemeClr val="tx1"/>
                </a:solidFill>
                <a:latin typeface="Arial Narrow" pitchFamily="34" charset="0"/>
              </a:endParaRPr>
            </a:p>
            <a:p>
              <a:pPr eaLnBrk="1" fontAlgn="auto" hangingPunct="1">
                <a:spcBef>
                  <a:spcPts val="0"/>
                </a:spcBef>
                <a:spcAft>
                  <a:spcPts val="0"/>
                </a:spcAft>
                <a:defRPr/>
              </a:pPr>
              <a:r>
                <a:rPr lang="el-GR" sz="1200" b="1" dirty="0">
                  <a:solidFill>
                    <a:srgbClr val="FFC000"/>
                  </a:solidFill>
                  <a:latin typeface="Arial Narrow" pitchFamily="34" charset="0"/>
                </a:rPr>
                <a:t>00</a:t>
              </a:r>
              <a:r>
                <a:rPr lang="en-US" sz="1200" b="1" dirty="0">
                  <a:solidFill>
                    <a:srgbClr val="FFC000"/>
                  </a:solidFill>
                  <a:latin typeface="Arial Narrow" pitchFamily="34" charset="0"/>
                </a:rPr>
                <a:t>:0</a:t>
              </a:r>
              <a:r>
                <a:rPr lang="el-GR" sz="1200" b="1" dirty="0">
                  <a:solidFill>
                    <a:srgbClr val="FFC000"/>
                  </a:solidFill>
                  <a:latin typeface="Arial Narrow" pitchFamily="34" charset="0"/>
                </a:rPr>
                <a:t>2</a:t>
              </a:r>
              <a:r>
                <a:rPr lang="en-US" sz="1200" b="1" dirty="0">
                  <a:solidFill>
                    <a:srgbClr val="FFC000"/>
                  </a:solidFill>
                  <a:latin typeface="Arial Narrow" pitchFamily="34" charset="0"/>
                </a:rPr>
                <a:t> – 00:0</a:t>
              </a:r>
              <a:r>
                <a:rPr lang="el-GR" sz="1200" b="1" dirty="0">
                  <a:solidFill>
                    <a:srgbClr val="FFC000"/>
                  </a:solidFill>
                  <a:latin typeface="Arial Narrow" pitchFamily="34" charset="0"/>
                </a:rPr>
                <a:t>3</a:t>
              </a:r>
            </a:p>
          </p:txBody>
        </p:sp>
        <p:sp>
          <p:nvSpPr>
            <p:cNvPr id="25" name="18 - Ορθογώνιο"/>
            <p:cNvSpPr/>
            <p:nvPr/>
          </p:nvSpPr>
          <p:spPr>
            <a:xfrm>
              <a:off x="6118340" y="1287244"/>
              <a:ext cx="2780011" cy="2154399"/>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200" b="1" dirty="0">
                <a:solidFill>
                  <a:srgbClr val="FFC000"/>
                </a:solidFill>
                <a:latin typeface="Arial Narrow" pitchFamily="34" charset="0"/>
              </a:endParaRPr>
            </a:p>
          </p:txBody>
        </p:sp>
        <p:sp>
          <p:nvSpPr>
            <p:cNvPr id="26" name="18 - Ορθογώνιο"/>
            <p:cNvSpPr/>
            <p:nvPr/>
          </p:nvSpPr>
          <p:spPr>
            <a:xfrm>
              <a:off x="6108814" y="3613106"/>
              <a:ext cx="2783186"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VIDEO</a:t>
              </a:r>
              <a:endParaRPr lang="el-GR" sz="1200" b="1" spc="100" dirty="0">
                <a:solidFill>
                  <a:schemeClr val="tx1"/>
                </a:solidFill>
                <a:latin typeface="Arial Narrow" pitchFamily="34" charset="0"/>
              </a:endParaRPr>
            </a:p>
          </p:txBody>
        </p:sp>
        <p:sp>
          <p:nvSpPr>
            <p:cNvPr id="27" name="18 - Ορθογώνιο"/>
            <p:cNvSpPr/>
            <p:nvPr/>
          </p:nvSpPr>
          <p:spPr>
            <a:xfrm>
              <a:off x="6107227" y="3786157"/>
              <a:ext cx="2783185" cy="1241518"/>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100" spc="100" dirty="0">
                <a:solidFill>
                  <a:schemeClr val="tx1"/>
                </a:solidFill>
                <a:latin typeface="Arial Narrow" pitchFamily="34" charset="0"/>
              </a:endParaRPr>
            </a:p>
          </p:txBody>
        </p:sp>
        <p:sp>
          <p:nvSpPr>
            <p:cNvPr id="28" name="18 - Ορθογώνιο"/>
            <p:cNvSpPr/>
            <p:nvPr/>
          </p:nvSpPr>
          <p:spPr>
            <a:xfrm>
              <a:off x="6107227" y="5029263"/>
              <a:ext cx="2783185" cy="17940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b="1" spc="100" dirty="0">
                  <a:solidFill>
                    <a:schemeClr val="tx1"/>
                  </a:solidFill>
                  <a:latin typeface="Arial Narrow" pitchFamily="34" charset="0"/>
                </a:rPr>
                <a:t>AUDIO</a:t>
              </a:r>
              <a:endParaRPr lang="el-GR" sz="1200" b="1" spc="100" dirty="0">
                <a:solidFill>
                  <a:schemeClr val="tx1"/>
                </a:solidFill>
                <a:latin typeface="Arial Narrow" pitchFamily="34" charset="0"/>
              </a:endParaRPr>
            </a:p>
          </p:txBody>
        </p:sp>
        <p:sp>
          <p:nvSpPr>
            <p:cNvPr id="29" name="18 - Ορθογώνιο"/>
            <p:cNvSpPr/>
            <p:nvPr/>
          </p:nvSpPr>
          <p:spPr>
            <a:xfrm>
              <a:off x="6107227" y="5211839"/>
              <a:ext cx="2791124" cy="1070056"/>
            </a:xfrm>
            <a:prstGeom prst="rect">
              <a:avLst/>
            </a:prstGeom>
            <a:solidFill>
              <a:schemeClr val="bg1">
                <a:lumMod val="50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l-GR" sz="1100" spc="100" dirty="0">
                <a:solidFill>
                  <a:schemeClr val="tx1"/>
                </a:solidFill>
                <a:latin typeface="Arial Narrow" pitchFamily="34" charset="0"/>
              </a:endParaRPr>
            </a:p>
          </p:txBody>
        </p:sp>
      </p:grpSp>
      <p:grpSp>
        <p:nvGrpSpPr>
          <p:cNvPr id="38" name="37 - Ομάδα"/>
          <p:cNvGrpSpPr/>
          <p:nvPr/>
        </p:nvGrpSpPr>
        <p:grpSpPr>
          <a:xfrm>
            <a:off x="3219450" y="1571626"/>
            <a:ext cx="2724150" cy="1600200"/>
            <a:chOff x="285750" y="1666876"/>
            <a:chExt cx="2724150" cy="1600200"/>
          </a:xfrm>
        </p:grpSpPr>
        <p:sp>
          <p:nvSpPr>
            <p:cNvPr id="30" name="29 - Ορθογώνιο"/>
            <p:cNvSpPr/>
            <p:nvPr/>
          </p:nvSpPr>
          <p:spPr>
            <a:xfrm>
              <a:off x="285750" y="1666876"/>
              <a:ext cx="2724150" cy="1600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3" name="32 - Εικόνα" descr="logo.png"/>
            <p:cNvPicPr>
              <a:picLocks noChangeAspect="1"/>
            </p:cNvPicPr>
            <p:nvPr/>
          </p:nvPicPr>
          <p:blipFill>
            <a:blip r:embed="rId2" cstate="print">
              <a:lum contrast="30000"/>
            </a:blip>
            <a:stretch>
              <a:fillRect/>
            </a:stretch>
          </p:blipFill>
          <p:spPr>
            <a:xfrm>
              <a:off x="1021732" y="1819275"/>
              <a:ext cx="1283597" cy="616246"/>
            </a:xfrm>
            <a:prstGeom prst="rect">
              <a:avLst/>
            </a:prstGeom>
          </p:spPr>
        </p:pic>
        <p:cxnSp>
          <p:nvCxnSpPr>
            <p:cNvPr id="36" name="35 - Ευθεία γραμμή σύνδεσης"/>
            <p:cNvCxnSpPr/>
            <p:nvPr/>
          </p:nvCxnSpPr>
          <p:spPr>
            <a:xfrm>
              <a:off x="295275" y="2886076"/>
              <a:ext cx="2714625" cy="9524"/>
            </a:xfrm>
            <a:prstGeom prst="line">
              <a:avLst/>
            </a:prstGeom>
            <a:ln w="1905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31" name="30 - Ομάδα"/>
          <p:cNvGrpSpPr/>
          <p:nvPr/>
        </p:nvGrpSpPr>
        <p:grpSpPr>
          <a:xfrm>
            <a:off x="323850" y="1590199"/>
            <a:ext cx="2638425" cy="1714976"/>
            <a:chOff x="6181725" y="1504474"/>
            <a:chExt cx="2638425" cy="1714976"/>
          </a:xfrm>
        </p:grpSpPr>
        <p:pic>
          <p:nvPicPr>
            <p:cNvPr id="32" name="31 - Εικόνα" descr="BeFunky_All-the-martini-a-girl-wants-to-drink.jpg.jpg"/>
            <p:cNvPicPr>
              <a:picLocks noChangeAspect="1"/>
            </p:cNvPicPr>
            <p:nvPr/>
          </p:nvPicPr>
          <p:blipFill>
            <a:blip r:embed="rId3" cstate="print"/>
            <a:stretch>
              <a:fillRect/>
            </a:stretch>
          </p:blipFill>
          <p:spPr>
            <a:xfrm>
              <a:off x="6181725" y="1504474"/>
              <a:ext cx="2638425" cy="1714976"/>
            </a:xfrm>
            <a:prstGeom prst="rect">
              <a:avLst/>
            </a:prstGeom>
          </p:spPr>
        </p:pic>
        <p:pic>
          <p:nvPicPr>
            <p:cNvPr id="34" name="33 - Εικόνα" descr="organic_s.png"/>
            <p:cNvPicPr>
              <a:picLocks noChangeAspect="1"/>
            </p:cNvPicPr>
            <p:nvPr/>
          </p:nvPicPr>
          <p:blipFill>
            <a:blip r:embed="rId4" cstate="print"/>
            <a:srcRect l="56009"/>
            <a:stretch>
              <a:fillRect/>
            </a:stretch>
          </p:blipFill>
          <p:spPr>
            <a:xfrm>
              <a:off x="8172453" y="1533525"/>
              <a:ext cx="405558" cy="1642908"/>
            </a:xfrm>
            <a:prstGeom prst="rect">
              <a:avLst/>
            </a:prstGeom>
          </p:spPr>
        </p:pic>
        <p:pic>
          <p:nvPicPr>
            <p:cNvPr id="35" name="34 - Εικόνα" descr="logo.png"/>
            <p:cNvPicPr>
              <a:picLocks noChangeAspect="1"/>
            </p:cNvPicPr>
            <p:nvPr/>
          </p:nvPicPr>
          <p:blipFill>
            <a:blip r:embed="rId2" cstate="print">
              <a:lum contrast="30000"/>
            </a:blip>
            <a:stretch>
              <a:fillRect/>
            </a:stretch>
          </p:blipFill>
          <p:spPr>
            <a:xfrm>
              <a:off x="6250957" y="2152651"/>
              <a:ext cx="1224075" cy="587670"/>
            </a:xfrm>
            <a:prstGeom prst="rect">
              <a:avLst/>
            </a:prstGeom>
          </p:spPr>
        </p:pic>
        <p:pic>
          <p:nvPicPr>
            <p:cNvPr id="37" name="36 - Εικόνα" descr="ladaki.png"/>
            <p:cNvPicPr>
              <a:picLocks noChangeAspect="1"/>
            </p:cNvPicPr>
            <p:nvPr/>
          </p:nvPicPr>
          <p:blipFill>
            <a:blip r:embed="rId5" cstate="print"/>
            <a:srcRect l="44024" r="4101"/>
            <a:stretch>
              <a:fillRect/>
            </a:stretch>
          </p:blipFill>
          <p:spPr>
            <a:xfrm rot="15760510">
              <a:off x="7069085" y="2603308"/>
              <a:ext cx="512970" cy="639170"/>
            </a:xfrm>
            <a:prstGeom prst="rect">
              <a:avLst/>
            </a:prstGeom>
          </p:spPr>
        </p:pic>
      </p:grpSp>
      <p:sp>
        <p:nvSpPr>
          <p:cNvPr id="39" name="38 - Ορθογώνιο"/>
          <p:cNvSpPr/>
          <p:nvPr/>
        </p:nvSpPr>
        <p:spPr>
          <a:xfrm>
            <a:off x="3521124" y="2365666"/>
            <a:ext cx="2364909" cy="400110"/>
          </a:xfrm>
          <a:prstGeom prst="rect">
            <a:avLst/>
          </a:prstGeom>
        </p:spPr>
        <p:txBody>
          <a:bodyPr wrap="square">
            <a:spAutoFit/>
          </a:bodyPr>
          <a:lstStyle/>
          <a:p>
            <a:r>
              <a:rPr lang="en-US" sz="2000" b="1" spc="100" dirty="0" smtClean="0">
                <a:solidFill>
                  <a:srgbClr val="506C00"/>
                </a:solidFill>
                <a:effectLst>
                  <a:outerShdw blurRad="60007" dist="310007" dir="7680000" sy="30000" kx="1300200" algn="ctr" rotWithShape="0">
                    <a:prstClr val="black">
                      <a:alpha val="32000"/>
                    </a:prstClr>
                  </a:outerShdw>
                </a:effectLst>
                <a:latin typeface="Monotype Corsiva" pitchFamily="66" charset="0"/>
              </a:rPr>
              <a:t>A drip of perfection </a:t>
            </a:r>
            <a:endParaRPr lang="el-GR" sz="2000" b="1" dirty="0">
              <a:solidFill>
                <a:srgbClr val="506C00"/>
              </a:solidFill>
              <a:effectLst>
                <a:outerShdw blurRad="60007" dist="310007" dir="7680000" sy="30000" kx="1300200" algn="ctr" rotWithShape="0">
                  <a:prstClr val="black">
                    <a:alpha val="32000"/>
                  </a:prstClr>
                </a:outerShdw>
              </a:effectLst>
              <a:latin typeface="Monotype Corsiva" pitchFamily="66" charset="0"/>
            </a:endParaRPr>
          </a:p>
        </p:txBody>
      </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pic>
        <p:nvPicPr>
          <p:cNvPr id="4" name="3 - Εικόνα" descr="homeolive.png"/>
          <p:cNvPicPr>
            <a:picLocks noChangeAspect="1"/>
          </p:cNvPicPr>
          <p:nvPr/>
        </p:nvPicPr>
        <p:blipFill>
          <a:blip r:embed="rId2" cstate="print"/>
          <a:stretch>
            <a:fillRect/>
          </a:stretch>
        </p:blipFill>
        <p:spPr>
          <a:xfrm>
            <a:off x="831230" y="2905696"/>
            <a:ext cx="4461894" cy="3279446"/>
          </a:xfrm>
          <a:prstGeom prst="rect">
            <a:avLst/>
          </a:prstGeom>
          <a:effectLst>
            <a:innerShdw blurRad="114300">
              <a:prstClr val="black"/>
            </a:innerShdw>
          </a:effectLst>
        </p:spPr>
      </p:pic>
      <p:sp>
        <p:nvSpPr>
          <p:cNvPr id="5" name="4 - Ορθογώνιο"/>
          <p:cNvSpPr/>
          <p:nvPr/>
        </p:nvSpPr>
        <p:spPr>
          <a:xfrm>
            <a:off x="0" y="1043653"/>
            <a:ext cx="6592187" cy="1938992"/>
          </a:xfrm>
          <a:prstGeom prst="rect">
            <a:avLst/>
          </a:prstGeom>
        </p:spPr>
        <p:txBody>
          <a:bodyPr wrap="square">
            <a:spAutoFit/>
          </a:bodyPr>
          <a:lstStyle/>
          <a:p>
            <a:pPr>
              <a:defRPr/>
            </a:pPr>
            <a:r>
              <a:rPr lang="el-GR" sz="4000" b="1" dirty="0">
                <a:solidFill>
                  <a:schemeClr val="bg1">
                    <a:lumMod val="50000"/>
                  </a:schemeClr>
                </a:solidFill>
              </a:rPr>
              <a:t>6. Παράδειγμα ηχητικού διαφημιστικού μηνύματος (</a:t>
            </a:r>
            <a:r>
              <a:rPr lang="el-GR" sz="4000" b="1" dirty="0" err="1">
                <a:solidFill>
                  <a:schemeClr val="bg1">
                    <a:lumMod val="50000"/>
                  </a:schemeClr>
                </a:solidFill>
              </a:rPr>
              <a:t>podcast</a:t>
            </a:r>
            <a:r>
              <a:rPr lang="el-GR" sz="4000" b="1" dirty="0">
                <a:solidFill>
                  <a:schemeClr val="bg1">
                    <a:lumMod val="50000"/>
                  </a:schemeClr>
                </a:solidFill>
              </a:rPr>
              <a:t> </a:t>
            </a:r>
            <a:r>
              <a:rPr lang="el-GR" sz="4000" b="1" dirty="0" err="1">
                <a:solidFill>
                  <a:schemeClr val="bg1">
                    <a:lumMod val="50000"/>
                  </a:schemeClr>
                </a:solidFill>
              </a:rPr>
              <a:t>ad</a:t>
            </a:r>
            <a:r>
              <a:rPr lang="el-GR" sz="4000" b="1" dirty="0">
                <a:solidFill>
                  <a:schemeClr val="bg1">
                    <a:lumMod val="50000"/>
                  </a:schemeClr>
                </a:solidFill>
              </a:rPr>
              <a:t>)</a:t>
            </a:r>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TextBox"/>
          <p:cNvSpPr txBox="1"/>
          <p:nvPr/>
        </p:nvSpPr>
        <p:spPr>
          <a:xfrm>
            <a:off x="3999982" y="1392497"/>
            <a:ext cx="3336483" cy="2529923"/>
          </a:xfrm>
          <a:prstGeom prst="rect">
            <a:avLst/>
          </a:prstGeom>
          <a:solidFill>
            <a:srgbClr val="588802">
              <a:alpha val="52000"/>
            </a:srgbClr>
          </a:solidFill>
        </p:spPr>
        <p:txBody>
          <a:bodyPr wrap="square">
            <a:spAutoFit/>
          </a:bodyPr>
          <a:lstStyle/>
          <a:p>
            <a:pPr eaLnBrk="1" hangingPunct="1">
              <a:lnSpc>
                <a:spcPct val="90000"/>
              </a:lnSpc>
              <a:spcBef>
                <a:spcPts val="0"/>
              </a:spcBef>
              <a:spcAft>
                <a:spcPts val="1200"/>
              </a:spcAft>
              <a:defRPr/>
            </a:pPr>
            <a:r>
              <a:rPr lang="el-GR" sz="1600" b="1" dirty="0" smtClean="0">
                <a:solidFill>
                  <a:srgbClr val="333333"/>
                </a:solidFill>
                <a:latin typeface="Tahoma" pitchFamily="34" charset="0"/>
                <a:ea typeface="Calibri" pitchFamily="34" charset="0"/>
                <a:cs typeface="Tahoma" pitchFamily="34" charset="0"/>
              </a:rPr>
              <a:t>Αρχικά ακούγεται ο ήχος των τακουνιών της γυναίκας στο πάτωμα. Μπαίνει το </a:t>
            </a:r>
            <a:r>
              <a:rPr lang="en-US" sz="1600" b="1" dirty="0" smtClean="0">
                <a:solidFill>
                  <a:srgbClr val="333333"/>
                </a:solidFill>
                <a:latin typeface="Tahoma" pitchFamily="34" charset="0"/>
                <a:ea typeface="Calibri" pitchFamily="34" charset="0"/>
                <a:cs typeface="Tahoma" pitchFamily="34" charset="0"/>
              </a:rPr>
              <a:t>soundtrack </a:t>
            </a:r>
            <a:r>
              <a:rPr lang="el-GR" sz="1600" b="1" dirty="0" smtClean="0">
                <a:solidFill>
                  <a:srgbClr val="333333"/>
                </a:solidFill>
                <a:latin typeface="Tahoma" pitchFamily="34" charset="0"/>
                <a:ea typeface="Calibri" pitchFamily="34" charset="0"/>
                <a:cs typeface="Tahoma" pitchFamily="34" charset="0"/>
              </a:rPr>
              <a:t>που έχει επιλεχτεί. Η φωνή της γυναίκας είναι καθαρή και όχι πολύ ψηλή και λέει </a:t>
            </a:r>
            <a:r>
              <a:rPr lang="en-US" sz="1600" b="1" dirty="0" smtClean="0">
                <a:solidFill>
                  <a:srgbClr val="333333"/>
                </a:solidFill>
                <a:latin typeface="Tahoma" pitchFamily="34" charset="0"/>
                <a:ea typeface="Calibri" pitchFamily="34" charset="0"/>
                <a:cs typeface="Tahoma" pitchFamily="34" charset="0"/>
              </a:rPr>
              <a:t>“give me the best you’ve got”</a:t>
            </a:r>
            <a:r>
              <a:rPr lang="el-GR" sz="1600" b="1" dirty="0" smtClean="0">
                <a:solidFill>
                  <a:srgbClr val="333333"/>
                </a:solidFill>
                <a:latin typeface="Tahoma" pitchFamily="34" charset="0"/>
                <a:ea typeface="Calibri" pitchFamily="34" charset="0"/>
                <a:cs typeface="Tahoma" pitchFamily="34" charset="0"/>
              </a:rPr>
              <a:t>.. Αλλά στο τέλος η φωνή του αφηγητή είναι αρκετά μπάσα</a:t>
            </a:r>
            <a:r>
              <a:rPr lang="en-US" sz="1600" b="1" dirty="0" smtClean="0">
                <a:solidFill>
                  <a:srgbClr val="333333"/>
                </a:solidFill>
                <a:latin typeface="Tahoma" pitchFamily="34" charset="0"/>
                <a:ea typeface="Calibri" pitchFamily="34" charset="0"/>
                <a:cs typeface="Tahoma" pitchFamily="34" charset="0"/>
              </a:rPr>
              <a:t> </a:t>
            </a:r>
            <a:r>
              <a:rPr lang="el-GR" sz="1600" b="1" dirty="0" smtClean="0">
                <a:solidFill>
                  <a:srgbClr val="333333"/>
                </a:solidFill>
                <a:latin typeface="Tahoma" pitchFamily="34" charset="0"/>
                <a:ea typeface="Calibri" pitchFamily="34" charset="0"/>
                <a:cs typeface="Tahoma" pitchFamily="34" charset="0"/>
              </a:rPr>
              <a:t>καθώς λέει το σλόγκαν </a:t>
            </a:r>
            <a:r>
              <a:rPr lang="en-US" sz="1600" b="1" dirty="0" smtClean="0">
                <a:solidFill>
                  <a:srgbClr val="333333"/>
                </a:solidFill>
                <a:latin typeface="Tahoma" pitchFamily="34" charset="0"/>
                <a:ea typeface="Calibri" pitchFamily="34" charset="0"/>
                <a:cs typeface="Tahoma" pitchFamily="34" charset="0"/>
              </a:rPr>
              <a:t>“Cotinos, a drip of perfection”.</a:t>
            </a:r>
            <a:r>
              <a:rPr lang="el-GR" sz="1600" b="1" dirty="0" smtClean="0">
                <a:solidFill>
                  <a:srgbClr val="333333"/>
                </a:solidFill>
                <a:latin typeface="Tahoma" pitchFamily="34" charset="0"/>
                <a:ea typeface="Calibri" pitchFamily="34" charset="0"/>
                <a:cs typeface="Tahoma" pitchFamily="34" charset="0"/>
              </a:rPr>
              <a:t> </a:t>
            </a:r>
            <a:endParaRPr lang="el-GR" sz="1600" b="1" dirty="0">
              <a:solidFill>
                <a:srgbClr val="333333"/>
              </a:solidFill>
              <a:latin typeface="Tahoma" pitchFamily="34" charset="0"/>
              <a:ea typeface="Calibri" pitchFamily="34" charset="0"/>
              <a:cs typeface="Tahoma" pitchFamily="34" charset="0"/>
            </a:endParaRPr>
          </a:p>
        </p:txBody>
      </p:sp>
      <p:pic>
        <p:nvPicPr>
          <p:cNvPr id="4" name="Parov Stelar-Lost in Amsterdam.mp3">
            <a:hlinkClick r:id="" action="ppaction://media"/>
          </p:cNvPr>
          <p:cNvPicPr>
            <a:picLocks noRot="1" noChangeAspect="1"/>
          </p:cNvPicPr>
          <p:nvPr>
            <a:audioFile r:link="rId1"/>
          </p:nvPr>
        </p:nvPicPr>
        <p:blipFill>
          <a:blip r:embed="rId3" cstate="print"/>
          <a:stretch>
            <a:fillRect/>
          </a:stretch>
        </p:blipFill>
        <p:spPr>
          <a:xfrm>
            <a:off x="1228724" y="1990726"/>
            <a:ext cx="1981200" cy="19812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82882" fill="hold"/>
                                        <p:tgtEl>
                                          <p:spTgt spid="4"/>
                                        </p:tgtEl>
                                      </p:cBhvr>
                                    </p:cmd>
                                  </p:childTnLst>
                                </p:cTn>
                              </p:par>
                            </p:childTnLst>
                          </p:cTn>
                        </p:par>
                      </p:childTnLst>
                    </p:cTn>
                  </p:par>
                </p:childTnLst>
              </p:cTn>
              <p:nextCondLst>
                <p:cond evt="onClick" delay="0">
                  <p:tgtEl>
                    <p:spTgt spid="4"/>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pic>
        <p:nvPicPr>
          <p:cNvPr id="7" name="6 - Εικόνα" descr="homeolive.png"/>
          <p:cNvPicPr>
            <a:picLocks noChangeAspect="1"/>
          </p:cNvPicPr>
          <p:nvPr/>
        </p:nvPicPr>
        <p:blipFill>
          <a:blip r:embed="rId2" cstate="print"/>
          <a:stretch>
            <a:fillRect/>
          </a:stretch>
        </p:blipFill>
        <p:spPr>
          <a:xfrm>
            <a:off x="767435" y="2756840"/>
            <a:ext cx="4461894" cy="3279446"/>
          </a:xfrm>
          <a:prstGeom prst="rect">
            <a:avLst/>
          </a:prstGeom>
          <a:effectLst>
            <a:innerShdw blurRad="114300">
              <a:prstClr val="black"/>
            </a:innerShdw>
          </a:effectLst>
        </p:spPr>
      </p:pic>
      <p:sp>
        <p:nvSpPr>
          <p:cNvPr id="4" name="3 - Ορθογώνιο"/>
          <p:cNvSpPr/>
          <p:nvPr/>
        </p:nvSpPr>
        <p:spPr>
          <a:xfrm>
            <a:off x="0" y="1128713"/>
            <a:ext cx="6369050" cy="1568450"/>
          </a:xfrm>
          <a:prstGeom prst="rect">
            <a:avLst/>
          </a:prstGeom>
        </p:spPr>
        <p:txBody>
          <a:bodyPr>
            <a:spAutoFit/>
          </a:bodyPr>
          <a:lstStyle/>
          <a:p>
            <a:pPr>
              <a:defRPr/>
            </a:pPr>
            <a:r>
              <a:rPr lang="el-GR" sz="3200" b="1" dirty="0">
                <a:solidFill>
                  <a:schemeClr val="bg1">
                    <a:lumMod val="50000"/>
                  </a:schemeClr>
                </a:solidFill>
              </a:rPr>
              <a:t>5. Παράδειγμα διαφημιστικού μηνύματος </a:t>
            </a:r>
            <a:br>
              <a:rPr lang="el-GR" sz="3200" b="1" dirty="0">
                <a:solidFill>
                  <a:schemeClr val="bg1">
                    <a:lumMod val="50000"/>
                  </a:schemeClr>
                </a:solidFill>
              </a:rPr>
            </a:br>
            <a:r>
              <a:rPr lang="el-GR" sz="3200" b="1" dirty="0">
                <a:solidFill>
                  <a:schemeClr val="bg1">
                    <a:lumMod val="50000"/>
                  </a:schemeClr>
                </a:solidFill>
              </a:rPr>
              <a:t>με την μορφή web banner</a:t>
            </a:r>
          </a:p>
        </p:txBody>
      </p:sp>
    </p:spTree>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1"/>
          <p:cNvSpPr txBox="1">
            <a:spLocks noChangeArrowheads="1"/>
          </p:cNvSpPr>
          <p:nvPr/>
        </p:nvSpPr>
        <p:spPr bwMode="auto">
          <a:xfrm>
            <a:off x="6078538" y="5888038"/>
            <a:ext cx="2892425" cy="769937"/>
          </a:xfrm>
          <a:prstGeom prst="rect">
            <a:avLst/>
          </a:prstGeom>
          <a:noFill/>
          <a:ln w="9525">
            <a:noFill/>
            <a:miter lim="800000"/>
            <a:headEnd/>
            <a:tailEnd/>
          </a:ln>
        </p:spPr>
        <p:txBody>
          <a:bodyPr>
            <a:spAutoFit/>
          </a:bodyPr>
          <a:lstStyle/>
          <a:p>
            <a:pPr algn="ctr" eaLnBrk="1" hangingPunct="1">
              <a:spcAft>
                <a:spcPts val="600"/>
              </a:spcAft>
              <a:defRPr/>
            </a:pPr>
            <a:r>
              <a:rPr lang="el-GR" sz="1600" dirty="0">
                <a:solidFill>
                  <a:schemeClr val="bg1">
                    <a:lumMod val="50000"/>
                  </a:schemeClr>
                </a:solidFill>
              </a:rPr>
              <a:t>Οι διάφορες κατηγορίες </a:t>
            </a:r>
            <a:r>
              <a:rPr lang="en-US" sz="1600" dirty="0">
                <a:solidFill>
                  <a:schemeClr val="bg1">
                    <a:lumMod val="50000"/>
                  </a:schemeClr>
                </a:solidFill>
              </a:rPr>
              <a:t>banners </a:t>
            </a:r>
            <a:r>
              <a:rPr lang="el-GR" sz="1600" dirty="0">
                <a:solidFill>
                  <a:schemeClr val="bg1">
                    <a:lumMod val="50000"/>
                  </a:schemeClr>
                </a:solidFill>
              </a:rPr>
              <a:t>σύμφωνα με το ΙΑΒ</a:t>
            </a:r>
            <a:br>
              <a:rPr lang="el-GR" sz="1600" dirty="0">
                <a:solidFill>
                  <a:schemeClr val="bg1">
                    <a:lumMod val="50000"/>
                  </a:schemeClr>
                </a:solidFill>
              </a:rPr>
            </a:br>
            <a:r>
              <a:rPr lang="el-GR" sz="1200" i="1" dirty="0">
                <a:solidFill>
                  <a:schemeClr val="bg1">
                    <a:lumMod val="50000"/>
                  </a:schemeClr>
                </a:solidFill>
              </a:rPr>
              <a:t>(</a:t>
            </a:r>
            <a:r>
              <a:rPr lang="en-US" sz="1200" i="1" dirty="0">
                <a:solidFill>
                  <a:schemeClr val="bg1">
                    <a:lumMod val="50000"/>
                  </a:schemeClr>
                </a:solidFill>
              </a:rPr>
              <a:t>Internet Advertising Bureau)</a:t>
            </a:r>
          </a:p>
        </p:txBody>
      </p:sp>
      <p:pic>
        <p:nvPicPr>
          <p:cNvPr id="1026" name="Picture 2" descr="C:\Documents and Settings\user\Επιφάνεια εργασίας\ελαιόλαδο\concept 2\Φάκελος\τελικο (πανω κατω)\τελικο (πανω κατω)\Διαφάνεια1.JPG"/>
          <p:cNvPicPr>
            <a:picLocks noChangeAspect="1" noChangeArrowheads="1"/>
          </p:cNvPicPr>
          <p:nvPr/>
        </p:nvPicPr>
        <p:blipFill>
          <a:blip r:embed="rId2" cstate="print"/>
          <a:srcRect/>
          <a:stretch>
            <a:fillRect/>
          </a:stretch>
        </p:blipFill>
        <p:spPr bwMode="auto">
          <a:xfrm>
            <a:off x="2105025" y="1619250"/>
            <a:ext cx="6924675" cy="857250"/>
          </a:xfrm>
          <a:prstGeom prst="rect">
            <a:avLst/>
          </a:prstGeom>
          <a:noFill/>
        </p:spPr>
      </p:pic>
      <p:pic>
        <p:nvPicPr>
          <p:cNvPr id="1027" name="Picture 3" descr="C:\Documents and Settings\user\Επιφάνεια εργασίας\ελαιόλαδο\concept 2\Φάκελος\τελικο (πανω κατω)\τελικο (πανω κατω)\Διαφάνεια2.JPG"/>
          <p:cNvPicPr>
            <a:picLocks noChangeAspect="1" noChangeArrowheads="1"/>
          </p:cNvPicPr>
          <p:nvPr/>
        </p:nvPicPr>
        <p:blipFill>
          <a:blip r:embed="rId3" cstate="print"/>
          <a:srcRect/>
          <a:stretch>
            <a:fillRect/>
          </a:stretch>
        </p:blipFill>
        <p:spPr bwMode="auto">
          <a:xfrm>
            <a:off x="442913" y="428625"/>
            <a:ext cx="1514475" cy="5695950"/>
          </a:xfrm>
          <a:prstGeom prst="rect">
            <a:avLst/>
          </a:prstGeom>
          <a:noFill/>
        </p:spPr>
      </p:pic>
      <p:pic>
        <p:nvPicPr>
          <p:cNvPr id="1028" name="Picture 4" descr="C:\Documents and Settings\user\Επιφάνεια εργασίας\ελαιόλαδο\concept 2\Φάκελος\τελικο (πανω κατω)\τελικο (πανω κατω)\Διαφάνεια3.JPG"/>
          <p:cNvPicPr>
            <a:picLocks noChangeAspect="1" noChangeArrowheads="1"/>
          </p:cNvPicPr>
          <p:nvPr/>
        </p:nvPicPr>
        <p:blipFill>
          <a:blip r:embed="rId4" cstate="print"/>
          <a:srcRect/>
          <a:stretch>
            <a:fillRect/>
          </a:stretch>
        </p:blipFill>
        <p:spPr bwMode="auto">
          <a:xfrm>
            <a:off x="2228850" y="2781300"/>
            <a:ext cx="3219450" cy="2686050"/>
          </a:xfrm>
          <a:prstGeom prst="rect">
            <a:avLst/>
          </a:prstGeom>
          <a:noFill/>
        </p:spPr>
      </p:pic>
      <p:sp>
        <p:nvSpPr>
          <p:cNvPr id="6" name="5 - TextBox"/>
          <p:cNvSpPr txBox="1"/>
          <p:nvPr/>
        </p:nvSpPr>
        <p:spPr>
          <a:xfrm>
            <a:off x="2514601" y="285750"/>
            <a:ext cx="3543300" cy="1077218"/>
          </a:xfrm>
          <a:prstGeom prst="rect">
            <a:avLst/>
          </a:prstGeom>
          <a:noFill/>
        </p:spPr>
        <p:txBody>
          <a:bodyPr wrap="square" rtlCol="0">
            <a:spAutoFit/>
          </a:bodyPr>
          <a:lstStyle/>
          <a:p>
            <a:r>
              <a:rPr lang="el-GR" sz="1600" dirty="0" smtClean="0">
                <a:solidFill>
                  <a:schemeClr val="bg1">
                    <a:lumMod val="50000"/>
                  </a:schemeClr>
                </a:solidFill>
              </a:rPr>
              <a:t>Σειρά εμφάνισης στοιχείων </a:t>
            </a:r>
            <a:r>
              <a:rPr lang="en-US" sz="1600" dirty="0" smtClean="0">
                <a:solidFill>
                  <a:schemeClr val="bg1">
                    <a:lumMod val="50000"/>
                  </a:schemeClr>
                </a:solidFill>
              </a:rPr>
              <a:t>banner</a:t>
            </a:r>
            <a:r>
              <a:rPr lang="el-GR" sz="1600" dirty="0" smtClean="0">
                <a:solidFill>
                  <a:schemeClr val="bg1">
                    <a:lumMod val="50000"/>
                  </a:schemeClr>
                </a:solidFill>
              </a:rPr>
              <a:t>:</a:t>
            </a:r>
            <a:endParaRPr lang="en-US" sz="1600" dirty="0" smtClean="0">
              <a:solidFill>
                <a:schemeClr val="bg1">
                  <a:lumMod val="50000"/>
                </a:schemeClr>
              </a:solidFill>
            </a:endParaRPr>
          </a:p>
          <a:p>
            <a:r>
              <a:rPr lang="en-US" sz="1600" dirty="0" smtClean="0">
                <a:solidFill>
                  <a:schemeClr val="bg1">
                    <a:lumMod val="50000"/>
                  </a:schemeClr>
                </a:solidFill>
              </a:rPr>
              <a:t>A,B</a:t>
            </a:r>
            <a:r>
              <a:rPr lang="el-GR" sz="1600" dirty="0" smtClean="0">
                <a:solidFill>
                  <a:schemeClr val="bg1">
                    <a:lumMod val="50000"/>
                  </a:schemeClr>
                </a:solidFill>
              </a:rPr>
              <a:t> </a:t>
            </a:r>
            <a:r>
              <a:rPr lang="el-GR" sz="1600" dirty="0" smtClean="0">
                <a:solidFill>
                  <a:schemeClr val="bg1">
                    <a:lumMod val="50000"/>
                  </a:schemeClr>
                </a:solidFill>
                <a:sym typeface="Wingdings" pitchFamily="2" charset="2"/>
              </a:rPr>
              <a:t>1</a:t>
            </a:r>
          </a:p>
          <a:p>
            <a:r>
              <a:rPr lang="el-GR" sz="1600" dirty="0" smtClean="0">
                <a:solidFill>
                  <a:schemeClr val="bg1">
                    <a:lumMod val="50000"/>
                  </a:schemeClr>
                </a:solidFill>
                <a:sym typeface="Wingdings" pitchFamily="2" charset="2"/>
              </a:rPr>
              <a:t>Γ2</a:t>
            </a:r>
          </a:p>
          <a:p>
            <a:r>
              <a:rPr lang="el-GR" sz="1600" dirty="0" smtClean="0">
                <a:solidFill>
                  <a:schemeClr val="bg1">
                    <a:lumMod val="50000"/>
                  </a:schemeClr>
                </a:solidFill>
                <a:sym typeface="Wingdings" pitchFamily="2" charset="2"/>
              </a:rPr>
              <a:t>Δ,Ε3</a:t>
            </a:r>
            <a:endParaRPr lang="el-GR" sz="1600" dirty="0">
              <a:solidFill>
                <a:schemeClr val="bg1">
                  <a:lumMod val="50000"/>
                </a:schemeClr>
              </a:solidFill>
            </a:endParaRPr>
          </a:p>
        </p:txBody>
      </p:sp>
      <p:sp>
        <p:nvSpPr>
          <p:cNvPr id="7" name="6 - Ορθογώνιο"/>
          <p:cNvSpPr/>
          <p:nvPr/>
        </p:nvSpPr>
        <p:spPr>
          <a:xfrm>
            <a:off x="821323" y="1244084"/>
            <a:ext cx="338554" cy="369332"/>
          </a:xfrm>
          <a:prstGeom prst="rect">
            <a:avLst/>
          </a:prstGeom>
        </p:spPr>
        <p:txBody>
          <a:bodyPr wrap="none">
            <a:spAutoFit/>
          </a:bodyPr>
          <a:lstStyle/>
          <a:p>
            <a:r>
              <a:rPr lang="en-US" dirty="0" smtClean="0">
                <a:solidFill>
                  <a:schemeClr val="bg1">
                    <a:lumMod val="50000"/>
                  </a:schemeClr>
                </a:solidFill>
              </a:rPr>
              <a:t>A</a:t>
            </a:r>
            <a:endParaRPr lang="el-GR" dirty="0"/>
          </a:p>
        </p:txBody>
      </p:sp>
      <p:sp>
        <p:nvSpPr>
          <p:cNvPr id="8" name="7 - Ορθογώνιο"/>
          <p:cNvSpPr/>
          <p:nvPr/>
        </p:nvSpPr>
        <p:spPr>
          <a:xfrm>
            <a:off x="440323" y="2434709"/>
            <a:ext cx="338554" cy="369332"/>
          </a:xfrm>
          <a:prstGeom prst="rect">
            <a:avLst/>
          </a:prstGeom>
        </p:spPr>
        <p:txBody>
          <a:bodyPr wrap="none">
            <a:spAutoFit/>
          </a:bodyPr>
          <a:lstStyle/>
          <a:p>
            <a:r>
              <a:rPr lang="en-US" dirty="0" smtClean="0">
                <a:solidFill>
                  <a:schemeClr val="bg1">
                    <a:lumMod val="50000"/>
                  </a:schemeClr>
                </a:solidFill>
              </a:rPr>
              <a:t>B</a:t>
            </a:r>
            <a:endParaRPr lang="el-GR" dirty="0"/>
          </a:p>
        </p:txBody>
      </p:sp>
      <p:sp>
        <p:nvSpPr>
          <p:cNvPr id="9" name="8 - Ορθογώνιο"/>
          <p:cNvSpPr/>
          <p:nvPr/>
        </p:nvSpPr>
        <p:spPr>
          <a:xfrm>
            <a:off x="1635048" y="2558534"/>
            <a:ext cx="311304" cy="369332"/>
          </a:xfrm>
          <a:prstGeom prst="rect">
            <a:avLst/>
          </a:prstGeom>
        </p:spPr>
        <p:txBody>
          <a:bodyPr wrap="none">
            <a:spAutoFit/>
          </a:bodyPr>
          <a:lstStyle/>
          <a:p>
            <a:r>
              <a:rPr lang="el-GR" dirty="0" smtClean="0">
                <a:solidFill>
                  <a:schemeClr val="bg1">
                    <a:lumMod val="50000"/>
                  </a:schemeClr>
                </a:solidFill>
                <a:sym typeface="Wingdings" pitchFamily="2" charset="2"/>
              </a:rPr>
              <a:t>Γ</a:t>
            </a:r>
            <a:endParaRPr lang="el-GR" dirty="0"/>
          </a:p>
        </p:txBody>
      </p:sp>
      <p:sp>
        <p:nvSpPr>
          <p:cNvPr id="10" name="9 - Ορθογώνιο"/>
          <p:cNvSpPr/>
          <p:nvPr/>
        </p:nvSpPr>
        <p:spPr>
          <a:xfrm>
            <a:off x="1583323" y="3272909"/>
            <a:ext cx="338554" cy="369332"/>
          </a:xfrm>
          <a:prstGeom prst="rect">
            <a:avLst/>
          </a:prstGeom>
        </p:spPr>
        <p:txBody>
          <a:bodyPr wrap="none">
            <a:spAutoFit/>
          </a:bodyPr>
          <a:lstStyle/>
          <a:p>
            <a:r>
              <a:rPr lang="el-GR" dirty="0" smtClean="0">
                <a:solidFill>
                  <a:schemeClr val="bg1">
                    <a:lumMod val="50000"/>
                  </a:schemeClr>
                </a:solidFill>
                <a:sym typeface="Wingdings" pitchFamily="2" charset="2"/>
              </a:rPr>
              <a:t>Δ</a:t>
            </a:r>
            <a:endParaRPr lang="el-GR" dirty="0"/>
          </a:p>
        </p:txBody>
      </p:sp>
      <p:sp>
        <p:nvSpPr>
          <p:cNvPr id="11" name="10 - Ορθογώνιο"/>
          <p:cNvSpPr/>
          <p:nvPr/>
        </p:nvSpPr>
        <p:spPr>
          <a:xfrm>
            <a:off x="1459498" y="4663559"/>
            <a:ext cx="338554" cy="369332"/>
          </a:xfrm>
          <a:prstGeom prst="rect">
            <a:avLst/>
          </a:prstGeom>
        </p:spPr>
        <p:txBody>
          <a:bodyPr wrap="none">
            <a:spAutoFit/>
          </a:bodyPr>
          <a:lstStyle/>
          <a:p>
            <a:r>
              <a:rPr lang="el-GR" dirty="0" smtClean="0">
                <a:solidFill>
                  <a:schemeClr val="bg1">
                    <a:lumMod val="50000"/>
                  </a:schemeClr>
                </a:solidFill>
                <a:sym typeface="Wingdings" pitchFamily="2" charset="2"/>
              </a:rPr>
              <a:t>Ε</a:t>
            </a:r>
            <a:endParaRPr lang="el-G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55"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strVal val="#ppt_w*0.70"/>
                                          </p:val>
                                        </p:tav>
                                        <p:tav tm="100000">
                                          <p:val>
                                            <p:strVal val="#ppt_w"/>
                                          </p:val>
                                        </p:tav>
                                      </p:tavLst>
                                    </p:anim>
                                    <p:anim calcmode="lin" valueType="num">
                                      <p:cBhvr>
                                        <p:cTn id="18" dur="1000" fill="hold"/>
                                        <p:tgtEl>
                                          <p:spTgt spid="1028"/>
                                        </p:tgtEl>
                                        <p:attrNameLst>
                                          <p:attrName>ppt_h</p:attrName>
                                        </p:attrNameLst>
                                      </p:cBhvr>
                                      <p:tavLst>
                                        <p:tav tm="0">
                                          <p:val>
                                            <p:strVal val="#ppt_h"/>
                                          </p:val>
                                        </p:tav>
                                        <p:tav tm="100000">
                                          <p:val>
                                            <p:strVal val="#ppt_h"/>
                                          </p:val>
                                        </p:tav>
                                      </p:tavLst>
                                    </p:anim>
                                    <p:animEffect transition="in" filter="fade">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pic>
        <p:nvPicPr>
          <p:cNvPr id="4" name="3 - Εικόνα" descr="homeolive.png"/>
          <p:cNvPicPr>
            <a:picLocks noChangeAspect="1"/>
          </p:cNvPicPr>
          <p:nvPr/>
        </p:nvPicPr>
        <p:blipFill>
          <a:blip r:embed="rId2" cstate="print"/>
          <a:stretch>
            <a:fillRect/>
          </a:stretch>
        </p:blipFill>
        <p:spPr>
          <a:xfrm>
            <a:off x="809964" y="3054553"/>
            <a:ext cx="4461894" cy="3279446"/>
          </a:xfrm>
          <a:prstGeom prst="rect">
            <a:avLst/>
          </a:prstGeom>
          <a:effectLst>
            <a:innerShdw blurRad="114300">
              <a:prstClr val="black"/>
            </a:innerShdw>
          </a:effectLst>
        </p:spPr>
      </p:pic>
      <p:sp>
        <p:nvSpPr>
          <p:cNvPr id="5" name="4 - Ορθογώνιο"/>
          <p:cNvSpPr/>
          <p:nvPr/>
        </p:nvSpPr>
        <p:spPr>
          <a:xfrm>
            <a:off x="0" y="937327"/>
            <a:ext cx="6592187" cy="2308324"/>
          </a:xfrm>
          <a:prstGeom prst="rect">
            <a:avLst/>
          </a:prstGeom>
        </p:spPr>
        <p:txBody>
          <a:bodyPr wrap="square">
            <a:spAutoFit/>
          </a:bodyPr>
          <a:lstStyle/>
          <a:p>
            <a:pPr>
              <a:defRPr/>
            </a:pPr>
            <a:r>
              <a:rPr lang="el-GR" sz="3600" b="1" dirty="0">
                <a:solidFill>
                  <a:schemeClr val="bg1">
                    <a:lumMod val="50000"/>
                  </a:schemeClr>
                </a:solidFill>
              </a:rPr>
              <a:t>7. Ιδέες για </a:t>
            </a:r>
            <a:r>
              <a:rPr lang="el-GR" sz="3600" b="1" dirty="0" err="1">
                <a:solidFill>
                  <a:schemeClr val="bg1">
                    <a:lumMod val="50000"/>
                  </a:schemeClr>
                </a:solidFill>
              </a:rPr>
              <a:t>off</a:t>
            </a:r>
            <a:r>
              <a:rPr lang="el-GR" sz="3600" b="1" dirty="0">
                <a:solidFill>
                  <a:schemeClr val="bg1">
                    <a:lumMod val="50000"/>
                  </a:schemeClr>
                </a:solidFill>
              </a:rPr>
              <a:t>-</a:t>
            </a:r>
            <a:r>
              <a:rPr lang="el-GR" sz="3600" b="1" dirty="0" err="1">
                <a:solidFill>
                  <a:schemeClr val="bg1">
                    <a:lumMod val="50000"/>
                  </a:schemeClr>
                </a:solidFill>
              </a:rPr>
              <a:t>line</a:t>
            </a:r>
            <a:r>
              <a:rPr lang="el-GR" sz="3600" b="1" dirty="0">
                <a:solidFill>
                  <a:schemeClr val="bg1">
                    <a:lumMod val="50000"/>
                  </a:schemeClr>
                </a:solidFill>
              </a:rPr>
              <a:t> ενέργειες που θα επιτρέψουν το χτίσιμο </a:t>
            </a:r>
            <a:r>
              <a:rPr lang="el-GR" sz="3600" b="1" dirty="0" err="1">
                <a:solidFill>
                  <a:schemeClr val="bg1">
                    <a:lumMod val="50000"/>
                  </a:schemeClr>
                </a:solidFill>
              </a:rPr>
              <a:t>data</a:t>
            </a:r>
            <a:r>
              <a:rPr lang="el-GR" sz="3600" b="1" dirty="0">
                <a:solidFill>
                  <a:schemeClr val="bg1">
                    <a:lumMod val="50000"/>
                  </a:schemeClr>
                </a:solidFill>
              </a:rPr>
              <a:t> </a:t>
            </a:r>
            <a:r>
              <a:rPr lang="el-GR" sz="3600" b="1" dirty="0" err="1">
                <a:solidFill>
                  <a:schemeClr val="bg1">
                    <a:lumMod val="50000"/>
                  </a:schemeClr>
                </a:solidFill>
              </a:rPr>
              <a:t>base</a:t>
            </a:r>
            <a:r>
              <a:rPr lang="el-GR" sz="3600" b="1" dirty="0">
                <a:solidFill>
                  <a:schemeClr val="bg1">
                    <a:lumMod val="50000"/>
                  </a:schemeClr>
                </a:solidFill>
              </a:rPr>
              <a:t> για </a:t>
            </a:r>
            <a:r>
              <a:rPr lang="el-GR" sz="3600" b="1" dirty="0" err="1">
                <a:solidFill>
                  <a:schemeClr val="bg1">
                    <a:lumMod val="50000"/>
                  </a:schemeClr>
                </a:solidFill>
              </a:rPr>
              <a:t>email</a:t>
            </a:r>
            <a:r>
              <a:rPr lang="el-GR" sz="3600" b="1" dirty="0">
                <a:solidFill>
                  <a:schemeClr val="bg1">
                    <a:lumMod val="50000"/>
                  </a:schemeClr>
                </a:solidFill>
              </a:rPr>
              <a:t> </a:t>
            </a:r>
            <a:r>
              <a:rPr lang="el-GR" sz="3600" b="1" dirty="0" err="1">
                <a:solidFill>
                  <a:schemeClr val="bg1">
                    <a:lumMod val="50000"/>
                  </a:schemeClr>
                </a:solidFill>
              </a:rPr>
              <a:t>marketing</a:t>
            </a:r>
            <a:endParaRPr lang="el-GR" sz="3600" b="1" dirty="0">
              <a:solidFill>
                <a:schemeClr val="bg1">
                  <a:lumMod val="50000"/>
                </a:schemeClr>
              </a:solidFill>
            </a:endParaRPr>
          </a:p>
        </p:txBody>
      </p:sp>
    </p:spTree>
  </p:cSld>
  <p:clrMapOvr>
    <a:masterClrMapping/>
  </p:clrMapOvr>
  <p:transition spd="slow">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TextBox"/>
          <p:cNvSpPr txBox="1"/>
          <p:nvPr/>
        </p:nvSpPr>
        <p:spPr>
          <a:xfrm>
            <a:off x="490760" y="425302"/>
            <a:ext cx="6633054" cy="2157514"/>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1η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(Εστιατόρια</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a:t>
            </a:r>
          </a:p>
          <a:p>
            <a:pPr>
              <a:lnSpc>
                <a:spcPct val="150000"/>
              </a:lnSpc>
              <a:defRPr/>
            </a:pPr>
            <a:r>
              <a:rPr lang="el-GR" dirty="0" smtClean="0">
                <a:solidFill>
                  <a:schemeClr val="bg1">
                    <a:lumMod val="50000"/>
                  </a:schemeClr>
                </a:solidFill>
              </a:rPr>
              <a:t>Αναζήτηση εστιατορίων σε χρυσούς οδηγούς και συλλογή στοιχείων πληροφορίας. Αφού βρεθούν τα στοιχεία μπορούμε να στείλουμε </a:t>
            </a:r>
            <a:r>
              <a:rPr lang="en-US" dirty="0" smtClean="0">
                <a:solidFill>
                  <a:schemeClr val="bg1">
                    <a:lumMod val="50000"/>
                  </a:schemeClr>
                </a:solidFill>
              </a:rPr>
              <a:t>e-mail</a:t>
            </a:r>
            <a:r>
              <a:rPr lang="el-GR" dirty="0" smtClean="0">
                <a:solidFill>
                  <a:schemeClr val="bg1">
                    <a:lumMod val="50000"/>
                  </a:schemeClr>
                </a:solidFill>
              </a:rPr>
              <a:t> ή να επικοινωνήσουμε τηλεφωνικά ή ακόμα και με επίσκεψη στον χώρο του πελάτη.</a:t>
            </a:r>
            <a:endParaRPr lang="el-GR" dirty="0">
              <a:solidFill>
                <a:schemeClr val="bg1">
                  <a:lumMod val="50000"/>
                </a:schemeClr>
              </a:solidFill>
            </a:endParaRPr>
          </a:p>
        </p:txBody>
      </p:sp>
      <p:sp>
        <p:nvSpPr>
          <p:cNvPr id="8" name="2 - TextBox"/>
          <p:cNvSpPr txBox="1"/>
          <p:nvPr/>
        </p:nvSpPr>
        <p:spPr>
          <a:xfrm>
            <a:off x="526203" y="3150780"/>
            <a:ext cx="6555081" cy="2157514"/>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2</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(Διατροφολόγοι)</a:t>
            </a:r>
          </a:p>
          <a:p>
            <a:pPr eaLnBrk="1" hangingPunct="1">
              <a:lnSpc>
                <a:spcPct val="150000"/>
              </a:lnSpc>
              <a:spcBef>
                <a:spcPts val="0"/>
              </a:spcBef>
              <a:spcAft>
                <a:spcPts val="1200"/>
              </a:spcAft>
              <a:defRPr/>
            </a:pPr>
            <a:r>
              <a:rPr lang="el-GR" dirty="0" smtClean="0">
                <a:solidFill>
                  <a:schemeClr val="bg1">
                    <a:lumMod val="50000"/>
                  </a:schemeClr>
                </a:solidFill>
              </a:rPr>
              <a:t>Επίσκεψη και συνεργασία με διατροφολόγους οι οποίοι είτε μπορούν να έχουν ενημερωτικά φυλλάδια στα ιατρεία τους είτε να δώσουν τα στοιχεία επικοινωνίας(</a:t>
            </a:r>
            <a:r>
              <a:rPr lang="en-US" dirty="0" smtClean="0">
                <a:solidFill>
                  <a:schemeClr val="bg1">
                    <a:lumMod val="50000"/>
                  </a:schemeClr>
                </a:solidFill>
              </a:rPr>
              <a:t>e-mail) </a:t>
            </a:r>
            <a:r>
              <a:rPr lang="el-GR" dirty="0" smtClean="0">
                <a:solidFill>
                  <a:schemeClr val="bg1">
                    <a:lumMod val="50000"/>
                  </a:schemeClr>
                </a:solidFill>
              </a:rPr>
              <a:t>των ασθενών τους.</a:t>
            </a:r>
            <a:endPar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572275" y="389861"/>
            <a:ext cx="6796087" cy="2406813"/>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3η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(εταιρείες που εξάγουν ήδη στο εξωτερικό)</a:t>
            </a:r>
          </a:p>
          <a:p>
            <a:pPr eaLnBrk="1" hangingPunct="1">
              <a:lnSpc>
                <a:spcPct val="150000"/>
              </a:lnSpc>
              <a:spcBef>
                <a:spcPts val="0"/>
              </a:spcBef>
              <a:spcAft>
                <a:spcPts val="1200"/>
              </a:spcAft>
              <a:defRPr/>
            </a:pPr>
            <a:r>
              <a:rPr lang="el-GR" dirty="0">
                <a:solidFill>
                  <a:schemeClr val="bg1">
                    <a:lumMod val="50000"/>
                  </a:schemeClr>
                </a:solidFill>
              </a:rPr>
              <a:t> </a:t>
            </a:r>
            <a:r>
              <a:rPr lang="el-GR" dirty="0" smtClean="0">
                <a:solidFill>
                  <a:schemeClr val="bg1">
                    <a:lumMod val="50000"/>
                  </a:schemeClr>
                </a:solidFill>
              </a:rPr>
              <a:t>Επικοινωνία και συνεργασία με εταιρείες που ήδη εξάγουν στο εξωτερικό συμπληρωματικά προϊόντα με τα δικά μας (κρασί, ξύδι, λαχανικά, φρούτα κτλ). Χρήση των στοιχειών επικοινωνίας των δικών τους πελατών (</a:t>
            </a:r>
            <a:r>
              <a:rPr lang="en-US" dirty="0" smtClean="0">
                <a:solidFill>
                  <a:schemeClr val="bg1">
                    <a:lumMod val="50000"/>
                  </a:schemeClr>
                </a:solidFill>
              </a:rPr>
              <a:t>e-mail)</a:t>
            </a:r>
            <a:endPar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p:txBody>
      </p:sp>
      <p:sp>
        <p:nvSpPr>
          <p:cNvPr id="3" name="2 - TextBox"/>
          <p:cNvSpPr txBox="1"/>
          <p:nvPr/>
        </p:nvSpPr>
        <p:spPr>
          <a:xfrm>
            <a:off x="607717" y="3264196"/>
            <a:ext cx="6803176" cy="2406813"/>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4</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(επικοινωνία με κοινότητες ομογενών)</a:t>
            </a:r>
          </a:p>
          <a:p>
            <a:pPr eaLnBrk="1" hangingPunct="1">
              <a:lnSpc>
                <a:spcPct val="150000"/>
              </a:lnSpc>
              <a:spcBef>
                <a:spcPts val="0"/>
              </a:spcBef>
              <a:spcAft>
                <a:spcPts val="1200"/>
              </a:spcAft>
              <a:defRPr/>
            </a:pPr>
            <a:r>
              <a:rPr lang="el-GR" dirty="0">
                <a:solidFill>
                  <a:schemeClr val="bg1">
                    <a:lumMod val="50000"/>
                  </a:schemeClr>
                </a:solidFill>
              </a:rPr>
              <a:t> </a:t>
            </a:r>
            <a:r>
              <a:rPr lang="el-GR" dirty="0" smtClean="0">
                <a:solidFill>
                  <a:schemeClr val="bg1">
                    <a:lumMod val="50000"/>
                  </a:schemeClr>
                </a:solidFill>
              </a:rPr>
              <a:t>Επικοινωνία με κοινότητα ομογενών στο εξωτερικό με σκοπό την σωστή προώθηση ελληνικών προϊόντων σε ξένες χώρες. Χρήση των στοιχείων επικοινωνίας που μπορούν να βρουν αυτές οι κοινότητες.</a:t>
            </a:r>
            <a:endPar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210770" y="357964"/>
            <a:ext cx="7242654" cy="2406813"/>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5</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(Δημόσιες σχέσεις σε εκθέσεις βιολογικών προϊόντων)</a:t>
            </a:r>
          </a:p>
          <a:p>
            <a:pPr eaLnBrk="1" hangingPunct="1">
              <a:lnSpc>
                <a:spcPct val="150000"/>
              </a:lnSpc>
              <a:spcBef>
                <a:spcPts val="0"/>
              </a:spcBef>
              <a:spcAft>
                <a:spcPts val="1200"/>
              </a:spcAft>
              <a:defRPr/>
            </a:pPr>
            <a:r>
              <a:rPr lang="el-GR" dirty="0">
                <a:solidFill>
                  <a:schemeClr val="bg1">
                    <a:lumMod val="50000"/>
                  </a:schemeClr>
                </a:solidFill>
              </a:rPr>
              <a:t> </a:t>
            </a:r>
            <a:r>
              <a:rPr lang="el-GR" dirty="0" smtClean="0">
                <a:solidFill>
                  <a:schemeClr val="bg1">
                    <a:lumMod val="50000"/>
                  </a:schemeClr>
                </a:solidFill>
              </a:rPr>
              <a:t>Άνθρωποι της εταιρείας </a:t>
            </a:r>
            <a:r>
              <a:rPr lang="en-US" dirty="0" smtClean="0">
                <a:solidFill>
                  <a:schemeClr val="bg1">
                    <a:lumMod val="50000"/>
                  </a:schemeClr>
                </a:solidFill>
              </a:rPr>
              <a:t>Cotinos</a:t>
            </a:r>
            <a:r>
              <a:rPr lang="el-GR" dirty="0" smtClean="0">
                <a:solidFill>
                  <a:schemeClr val="bg1">
                    <a:lumMod val="50000"/>
                  </a:schemeClr>
                </a:solidFill>
              </a:rPr>
              <a:t> παρευρίσκονται σε εκθέσεις βιολογικών προϊόντων σε εξωτερικό και εσωτερικό και προσπαθούν να ενημερώσουν τους παρευρισκόμενους για το </a:t>
            </a:r>
            <a:r>
              <a:rPr lang="en-US" dirty="0" smtClean="0">
                <a:solidFill>
                  <a:schemeClr val="bg1">
                    <a:lumMod val="50000"/>
                  </a:schemeClr>
                </a:solidFill>
              </a:rPr>
              <a:t>Cotinos</a:t>
            </a:r>
            <a:r>
              <a:rPr lang="el-GR" dirty="0" smtClean="0">
                <a:solidFill>
                  <a:schemeClr val="bg1">
                    <a:lumMod val="50000"/>
                  </a:schemeClr>
                </a:solidFill>
              </a:rPr>
              <a:t> αλλά και να πάρουν απαραίτητα στοιχεία επικοινωνίας.</a:t>
            </a:r>
            <a:endPar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p:txBody>
      </p:sp>
      <p:sp>
        <p:nvSpPr>
          <p:cNvPr id="3" name="2 - TextBox"/>
          <p:cNvSpPr txBox="1"/>
          <p:nvPr/>
        </p:nvSpPr>
        <p:spPr>
          <a:xfrm>
            <a:off x="203681" y="2934585"/>
            <a:ext cx="7239109" cy="1742015"/>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6</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a:t>
            </a:r>
            <a:r>
              <a:rPr lang="en-US"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E</a:t>
            </a:r>
            <a:r>
              <a:rPr lang="el-GR" b="1" dirty="0" err="1"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μπορικά</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 κέντρα)</a:t>
            </a:r>
          </a:p>
          <a:p>
            <a:pPr eaLnBrk="1" hangingPunct="1">
              <a:lnSpc>
                <a:spcPct val="150000"/>
              </a:lnSpc>
              <a:spcBef>
                <a:spcPts val="0"/>
              </a:spcBef>
              <a:spcAft>
                <a:spcPts val="1200"/>
              </a:spcAft>
              <a:defRPr/>
            </a:pPr>
            <a:r>
              <a:rPr lang="el-GR" dirty="0">
                <a:solidFill>
                  <a:schemeClr val="bg1">
                    <a:lumMod val="50000"/>
                  </a:schemeClr>
                </a:solidFill>
              </a:rPr>
              <a:t>Σε εμπορικά κέντρα όπως </a:t>
            </a:r>
            <a:r>
              <a:rPr lang="en-US" dirty="0">
                <a:solidFill>
                  <a:schemeClr val="bg1">
                    <a:lumMod val="50000"/>
                  </a:schemeClr>
                </a:solidFill>
              </a:rPr>
              <a:t>(The </a:t>
            </a:r>
            <a:r>
              <a:rPr lang="en-US" dirty="0" smtClean="0">
                <a:solidFill>
                  <a:schemeClr val="bg1">
                    <a:lumMod val="50000"/>
                  </a:schemeClr>
                </a:solidFill>
              </a:rPr>
              <a:t>Mall</a:t>
            </a:r>
            <a:r>
              <a:rPr lang="en-US" dirty="0">
                <a:solidFill>
                  <a:schemeClr val="bg1">
                    <a:lumMod val="50000"/>
                  </a:schemeClr>
                </a:solidFill>
              </a:rPr>
              <a:t>, Golden Hall </a:t>
            </a:r>
            <a:r>
              <a:rPr lang="el-GR" dirty="0">
                <a:solidFill>
                  <a:schemeClr val="bg1">
                    <a:lumMod val="50000"/>
                  </a:schemeClr>
                </a:solidFill>
              </a:rPr>
              <a:t>κτλ) στήνονται διαφημιστικά  </a:t>
            </a:r>
            <a:r>
              <a:rPr lang="en-US" dirty="0" smtClean="0">
                <a:solidFill>
                  <a:schemeClr val="bg1">
                    <a:lumMod val="50000"/>
                  </a:schemeClr>
                </a:solidFill>
              </a:rPr>
              <a:t>stands </a:t>
            </a:r>
            <a:r>
              <a:rPr lang="el-GR" dirty="0" smtClean="0">
                <a:solidFill>
                  <a:schemeClr val="bg1">
                    <a:lumMod val="50000"/>
                  </a:schemeClr>
                </a:solidFill>
              </a:rPr>
              <a:t>τα </a:t>
            </a:r>
            <a:r>
              <a:rPr lang="el-GR" dirty="0">
                <a:solidFill>
                  <a:schemeClr val="bg1">
                    <a:lumMod val="50000"/>
                  </a:schemeClr>
                </a:solidFill>
              </a:rPr>
              <a:t>οποία προσφέρουν δείγματα ελαιόλαδου και </a:t>
            </a:r>
            <a:r>
              <a:rPr lang="el-GR" dirty="0" smtClean="0">
                <a:solidFill>
                  <a:schemeClr val="bg1">
                    <a:lumMod val="50000"/>
                  </a:schemeClr>
                </a:solidFill>
              </a:rPr>
              <a:t>ειδική </a:t>
            </a:r>
            <a:r>
              <a:rPr lang="el-GR" dirty="0">
                <a:solidFill>
                  <a:schemeClr val="bg1">
                    <a:lumMod val="50000"/>
                  </a:schemeClr>
                </a:solidFill>
              </a:rPr>
              <a:t>φόρμα για συμπλήρωση </a:t>
            </a:r>
            <a:r>
              <a:rPr lang="en-US" dirty="0">
                <a:solidFill>
                  <a:schemeClr val="bg1">
                    <a:lumMod val="50000"/>
                  </a:schemeClr>
                </a:solidFill>
              </a:rPr>
              <a:t>e-mail.</a:t>
            </a:r>
            <a:endParaRPr lang="el-GR" dirty="0">
              <a:solidFill>
                <a:schemeClr val="bg1">
                  <a:lumMod val="50000"/>
                </a:schemeClr>
              </a:solidFill>
            </a:endParaRPr>
          </a:p>
        </p:txBody>
      </p:sp>
      <p:sp>
        <p:nvSpPr>
          <p:cNvPr id="4" name="3 - TextBox"/>
          <p:cNvSpPr txBox="1"/>
          <p:nvPr/>
        </p:nvSpPr>
        <p:spPr>
          <a:xfrm>
            <a:off x="207225" y="5000846"/>
            <a:ext cx="7292271" cy="1326517"/>
          </a:xfrm>
          <a:prstGeom prst="rect">
            <a:avLst/>
          </a:prstGeom>
          <a:solidFill>
            <a:srgbClr val="588802">
              <a:alpha val="54000"/>
            </a:srgbClr>
          </a:solidFill>
        </p:spPr>
        <p:txBody>
          <a:bodyPr wrap="square">
            <a:spAutoFit/>
          </a:bodyPr>
          <a:lstStyle/>
          <a:p>
            <a:pPr eaLnBrk="1" hangingPunct="1">
              <a:lnSpc>
                <a:spcPct val="90000"/>
              </a:lnSpc>
              <a:spcBef>
                <a:spcPts val="0"/>
              </a:spcBef>
              <a:spcAft>
                <a:spcPts val="1200"/>
              </a:spcAft>
              <a:defRPr/>
            </a:pPr>
            <a:r>
              <a:rPr lang="en-US"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7</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η </a:t>
            </a:r>
            <a:r>
              <a:rPr lang="el-GR"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Προωθητική ενέργεια </a:t>
            </a:r>
            <a:r>
              <a:rPr lang="el-GR" b="1" dirty="0" smtClean="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(Γυμναστήρια)</a:t>
            </a:r>
          </a:p>
          <a:p>
            <a:pPr eaLnBrk="1" hangingPunct="1">
              <a:lnSpc>
                <a:spcPct val="150000"/>
              </a:lnSpc>
              <a:spcBef>
                <a:spcPts val="0"/>
              </a:spcBef>
              <a:spcAft>
                <a:spcPts val="1200"/>
              </a:spcAft>
              <a:defRPr/>
            </a:pPr>
            <a:r>
              <a:rPr lang="el-GR" dirty="0">
                <a:solidFill>
                  <a:schemeClr val="bg1">
                    <a:lumMod val="50000"/>
                  </a:schemeClr>
                </a:solidFill>
              </a:rPr>
              <a:t>Επικοινωνία με αλυσίδες γυμναστηρίων και χρήση των </a:t>
            </a:r>
            <a:r>
              <a:rPr lang="en-US" dirty="0" smtClean="0">
                <a:solidFill>
                  <a:schemeClr val="bg1">
                    <a:lumMod val="50000"/>
                  </a:schemeClr>
                </a:solidFill>
              </a:rPr>
              <a:t>e-mail</a:t>
            </a:r>
            <a:r>
              <a:rPr lang="el-GR" dirty="0" smtClean="0">
                <a:solidFill>
                  <a:schemeClr val="bg1">
                    <a:lumMod val="50000"/>
                  </a:schemeClr>
                </a:solidFill>
              </a:rPr>
              <a:t> των </a:t>
            </a:r>
            <a:r>
              <a:rPr lang="el-GR" dirty="0">
                <a:solidFill>
                  <a:schemeClr val="bg1">
                    <a:lumMod val="50000"/>
                  </a:schemeClr>
                </a:solidFill>
              </a:rPr>
              <a:t>πελατών τους.</a:t>
            </a:r>
          </a:p>
        </p:txBody>
      </p:sp>
      <p:pic>
        <p:nvPicPr>
          <p:cNvPr id="5" name="4 - Εικόνα" descr="virgin_l.png"/>
          <p:cNvPicPr>
            <a:picLocks noChangeAspect="1"/>
          </p:cNvPicPr>
          <p:nvPr/>
        </p:nvPicPr>
        <p:blipFill>
          <a:blip r:embed="rId2" cstate="print"/>
          <a:stretch>
            <a:fillRect/>
          </a:stretch>
        </p:blipFill>
        <p:spPr>
          <a:xfrm>
            <a:off x="7684130" y="3536485"/>
            <a:ext cx="1066466" cy="3189704"/>
          </a:xfrm>
          <a:prstGeom prst="rect">
            <a:avLst/>
          </a:prstGeom>
          <a:effectLst>
            <a:outerShdw blurRad="76200" dir="13500000" sy="23000" kx="1200000" algn="br" rotWithShape="0">
              <a:prstClr val="black">
                <a:alpha val="20000"/>
              </a:prstClr>
            </a:outerShdw>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pic>
        <p:nvPicPr>
          <p:cNvPr id="4" name="3 - Εικόνα" descr="homeolive.png"/>
          <p:cNvPicPr>
            <a:picLocks noChangeAspect="1"/>
          </p:cNvPicPr>
          <p:nvPr/>
        </p:nvPicPr>
        <p:blipFill>
          <a:blip r:embed="rId2" cstate="print"/>
          <a:stretch>
            <a:fillRect/>
          </a:stretch>
        </p:blipFill>
        <p:spPr>
          <a:xfrm>
            <a:off x="809964" y="3054553"/>
            <a:ext cx="4461894" cy="3279446"/>
          </a:xfrm>
          <a:prstGeom prst="rect">
            <a:avLst/>
          </a:prstGeom>
          <a:effectLst>
            <a:innerShdw blurRad="114300">
              <a:prstClr val="black"/>
            </a:innerShdw>
          </a:effectLst>
        </p:spPr>
      </p:pic>
      <p:sp>
        <p:nvSpPr>
          <p:cNvPr id="5" name="4 - Ορθογώνιο"/>
          <p:cNvSpPr/>
          <p:nvPr/>
        </p:nvSpPr>
        <p:spPr>
          <a:xfrm>
            <a:off x="0" y="1171243"/>
            <a:ext cx="6592187" cy="1754326"/>
          </a:xfrm>
          <a:prstGeom prst="rect">
            <a:avLst/>
          </a:prstGeom>
        </p:spPr>
        <p:txBody>
          <a:bodyPr wrap="square">
            <a:spAutoFit/>
          </a:bodyPr>
          <a:lstStyle/>
          <a:p>
            <a:pPr>
              <a:defRPr/>
            </a:pPr>
            <a:r>
              <a:rPr lang="el-GR" sz="3600" b="1" dirty="0">
                <a:solidFill>
                  <a:schemeClr val="bg1">
                    <a:lumMod val="50000"/>
                  </a:schemeClr>
                </a:solidFill>
              </a:rPr>
              <a:t>8. Χρονοπρογραμματισμός </a:t>
            </a:r>
            <a:br>
              <a:rPr lang="el-GR" sz="3600" b="1" dirty="0">
                <a:solidFill>
                  <a:schemeClr val="bg1">
                    <a:lumMod val="50000"/>
                  </a:schemeClr>
                </a:solidFill>
              </a:rPr>
            </a:br>
            <a:r>
              <a:rPr lang="el-GR" sz="3600" b="1" dirty="0">
                <a:solidFill>
                  <a:schemeClr val="bg1">
                    <a:lumMod val="50000"/>
                  </a:schemeClr>
                </a:solidFill>
              </a:rPr>
              <a:t>εκπομπής μηνυμάτων και ενεργειών</a:t>
            </a:r>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sp>
        <p:nvSpPr>
          <p:cNvPr id="5" name="4 - TextBox"/>
          <p:cNvSpPr txBox="1"/>
          <p:nvPr/>
        </p:nvSpPr>
        <p:spPr>
          <a:xfrm>
            <a:off x="0" y="1530350"/>
            <a:ext cx="6889750" cy="708025"/>
          </a:xfrm>
          <a:prstGeom prst="rect">
            <a:avLst/>
          </a:prstGeom>
          <a:noFill/>
        </p:spPr>
        <p:txBody>
          <a:bodyPr>
            <a:spAutoFit/>
          </a:bodyPr>
          <a:lstStyle/>
          <a:p>
            <a:pPr>
              <a:defRPr/>
            </a:pPr>
            <a:r>
              <a:rPr lang="el-GR" sz="4000" b="1" dirty="0">
                <a:solidFill>
                  <a:schemeClr val="bg1">
                    <a:lumMod val="50000"/>
                  </a:schemeClr>
                </a:solidFill>
              </a:rPr>
              <a:t>1. ΠΑΡΟΥΣΙΑΣΗ ΟΜΑΔΑΣ</a:t>
            </a:r>
          </a:p>
        </p:txBody>
      </p:sp>
      <p:pic>
        <p:nvPicPr>
          <p:cNvPr id="6" name="5 - Εικόνα" descr="homeolive.png"/>
          <p:cNvPicPr>
            <a:picLocks noChangeAspect="1"/>
          </p:cNvPicPr>
          <p:nvPr/>
        </p:nvPicPr>
        <p:blipFill>
          <a:blip r:embed="rId2" cstate="print"/>
          <a:stretch>
            <a:fillRect/>
          </a:stretch>
        </p:blipFill>
        <p:spPr>
          <a:xfrm>
            <a:off x="756802" y="2544189"/>
            <a:ext cx="4461894" cy="3279446"/>
          </a:xfrm>
          <a:prstGeom prst="rect">
            <a:avLst/>
          </a:prstGeom>
          <a:effectLst>
            <a:innerShdw blurRad="114300">
              <a:prstClr val="black"/>
            </a:innerShdw>
          </a:effectLst>
        </p:spPr>
      </p:pic>
    </p:spTree>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 Πίνακας"/>
          <p:cNvGraphicFramePr>
            <a:graphicFrameLocks noGrp="1"/>
          </p:cNvGraphicFramePr>
          <p:nvPr/>
        </p:nvGraphicFramePr>
        <p:xfrm>
          <a:off x="7" y="0"/>
          <a:ext cx="9143992" cy="6857999"/>
        </p:xfrm>
        <a:graphic>
          <a:graphicData uri="http://schemas.openxmlformats.org/drawingml/2006/table">
            <a:tbl>
              <a:tblPr firstRow="1" bandRow="1">
                <a:tableStyleId>{22838BEF-8BB2-4498-84A7-C5851F593DF1}</a:tableStyleId>
              </a:tblPr>
              <a:tblGrid>
                <a:gridCol w="1382132"/>
                <a:gridCol w="456580"/>
                <a:gridCol w="456580"/>
                <a:gridCol w="456580"/>
                <a:gridCol w="456580"/>
                <a:gridCol w="456580"/>
                <a:gridCol w="456580"/>
                <a:gridCol w="456580"/>
                <a:gridCol w="456580"/>
                <a:gridCol w="456580"/>
                <a:gridCol w="456580"/>
                <a:gridCol w="456580"/>
                <a:gridCol w="456580"/>
                <a:gridCol w="456580"/>
                <a:gridCol w="456580"/>
                <a:gridCol w="456580"/>
                <a:gridCol w="456580"/>
                <a:gridCol w="456580"/>
              </a:tblGrid>
              <a:tr h="512478">
                <a:tc gridSpan="18">
                  <a:txBody>
                    <a:bodyPr/>
                    <a:lstStyle/>
                    <a:p>
                      <a:pPr algn="ctr"/>
                      <a:r>
                        <a:rPr lang="en-US" sz="1100" dirty="0" smtClean="0">
                          <a:solidFill>
                            <a:schemeClr val="tx1"/>
                          </a:solidFill>
                          <a:latin typeface="Comic Sans MS" pitchFamily="66" charset="0"/>
                        </a:rPr>
                        <a:t>COTINOS</a:t>
                      </a:r>
                      <a:endParaRPr lang="el-GR" sz="1100" dirty="0">
                        <a:solidFill>
                          <a:schemeClr val="tx1"/>
                        </a:solidFill>
                        <a:latin typeface="Comic Sans MS" pitchFamily="66" charset="0"/>
                      </a:endParaRPr>
                    </a:p>
                  </a:txBody>
                  <a:tcPr anchor="ctr">
                    <a:solidFill>
                      <a:schemeClr val="bg2">
                        <a:lumMod val="25000"/>
                        <a:alpha val="87000"/>
                      </a:schemeClr>
                    </a:solidFill>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512478">
                <a:tc>
                  <a:txBody>
                    <a:bodyPr/>
                    <a:lstStyle/>
                    <a:p>
                      <a:r>
                        <a:rPr lang="en-US" sz="1100" dirty="0" smtClean="0">
                          <a:solidFill>
                            <a:schemeClr val="tx1"/>
                          </a:solidFill>
                        </a:rPr>
                        <a:t>2014</a:t>
                      </a:r>
                      <a:endParaRPr lang="el-GR" sz="1100" dirty="0">
                        <a:solidFill>
                          <a:schemeClr val="tx1"/>
                        </a:solidFill>
                        <a:latin typeface="Comic Sans MS" pitchFamily="66" charset="0"/>
                      </a:endParaRPr>
                    </a:p>
                  </a:txBody>
                  <a:tcPr>
                    <a:solidFill>
                      <a:schemeClr val="bg2">
                        <a:lumMod val="25000"/>
                      </a:schemeClr>
                    </a:solidFill>
                  </a:tcPr>
                </a:tc>
                <a:tc gridSpan="4">
                  <a:txBody>
                    <a:bodyPr/>
                    <a:lstStyle/>
                    <a:p>
                      <a:r>
                        <a:rPr lang="en-US" sz="1100" dirty="0" smtClean="0">
                          <a:solidFill>
                            <a:schemeClr val="tx1"/>
                          </a:solidFill>
                        </a:rPr>
                        <a:t>January</a:t>
                      </a:r>
                      <a:endParaRPr lang="el-GR" sz="11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r>
                        <a:rPr lang="en-US" sz="1100" dirty="0" smtClean="0">
                          <a:solidFill>
                            <a:schemeClr val="tx1"/>
                          </a:solidFill>
                        </a:rPr>
                        <a:t>February</a:t>
                      </a:r>
                      <a:endParaRPr lang="el-GR" sz="11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5">
                  <a:txBody>
                    <a:bodyPr/>
                    <a:lstStyle/>
                    <a:p>
                      <a:r>
                        <a:rPr lang="en-US" sz="1100" dirty="0" smtClean="0">
                          <a:solidFill>
                            <a:schemeClr val="tx1"/>
                          </a:solidFill>
                        </a:rPr>
                        <a:t>March</a:t>
                      </a:r>
                      <a:endParaRPr lang="el-GR" sz="11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r>
                        <a:rPr lang="en-US" sz="1100" dirty="0" smtClean="0">
                          <a:solidFill>
                            <a:schemeClr val="tx1"/>
                          </a:solidFill>
                        </a:rPr>
                        <a:t>April</a:t>
                      </a:r>
                      <a:endParaRPr lang="el-GR" sz="11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405787">
                <a:tc>
                  <a:txBody>
                    <a:bodyPr/>
                    <a:lstStyle/>
                    <a:p>
                      <a:endParaRPr lang="el-GR" sz="1100" dirty="0"/>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6</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31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28</a:t>
                      </a:r>
                      <a:endParaRPr lang="el-GR" sz="1100" b="1" dirty="0">
                        <a:solidFill>
                          <a:schemeClr val="bg1">
                            <a:lumMod val="50000"/>
                          </a:schemeClr>
                        </a:solidFill>
                        <a:latin typeface="Comic Sans MS" pitchFamily="66" charset="0"/>
                      </a:endParaRPr>
                    </a:p>
                  </a:txBody>
                  <a:tcPr>
                    <a:solidFill>
                      <a:schemeClr val="accent5">
                        <a:lumMod val="75000"/>
                      </a:schemeClr>
                    </a:solidFill>
                  </a:tcPr>
                </a:tc>
              </a:tr>
              <a:tr h="475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Facebook</a:t>
                      </a:r>
                      <a:endParaRPr kumimoji="0" lang="el-GR" sz="11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r>
              <a:tr h="462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Twitter</a:t>
                      </a:r>
                      <a:endParaRPr kumimoji="0" lang="el-GR" sz="11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r>
              <a:tr h="462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Youtube</a:t>
                      </a:r>
                      <a:endParaRPr kumimoji="0" lang="el-GR" sz="11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r>
              <a:tr h="59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Dailymotion</a:t>
                      </a:r>
                      <a:endParaRPr kumimoji="0" lang="el-GR" sz="11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r>
              <a:tr h="2610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Adwords: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1.“Olive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2.“</a:t>
                      </a:r>
                      <a:r>
                        <a:rPr kumimoji="0" lang="el-GR" sz="1100" b="1" kern="1200" dirty="0" smtClean="0">
                          <a:solidFill>
                            <a:schemeClr val="bg1">
                              <a:lumMod val="50000"/>
                            </a:schemeClr>
                          </a:solidFill>
                        </a:rPr>
                        <a:t>Ελαιόλαδο</a:t>
                      </a:r>
                      <a:r>
                        <a:rPr kumimoji="0" lang="en-US" sz="1100" b="1" kern="1200" dirty="0" smtClean="0">
                          <a:solidFill>
                            <a:schemeClr val="bg1">
                              <a:lumMod val="50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3.“Cotinos”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4.”Green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5.”Organic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6.</a:t>
                      </a:r>
                      <a:r>
                        <a:rPr kumimoji="0" lang="el-GR" sz="1100" b="1" kern="1200" dirty="0" smtClean="0">
                          <a:solidFill>
                            <a:schemeClr val="bg1">
                              <a:lumMod val="50000"/>
                            </a:schemeClr>
                          </a:solidFill>
                        </a:rPr>
                        <a:t>"Κότινος"</a:t>
                      </a:r>
                      <a:endParaRPr kumimoji="0" lang="en-US" sz="11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100" b="1" kern="1200" dirty="0" smtClean="0">
                          <a:solidFill>
                            <a:schemeClr val="bg1">
                              <a:lumMod val="50000"/>
                            </a:schemeClr>
                          </a:solidFill>
                        </a:rPr>
                        <a:t>7."</a:t>
                      </a:r>
                      <a:r>
                        <a:rPr kumimoji="0" lang="en-US" sz="1100" b="1" kern="1200" dirty="0" smtClean="0">
                          <a:solidFill>
                            <a:schemeClr val="bg1">
                              <a:lumMod val="50000"/>
                            </a:schemeClr>
                          </a:solidFill>
                        </a:rPr>
                        <a:t>Greek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bg1">
                              <a:lumMod val="50000"/>
                            </a:schemeClr>
                          </a:solidFill>
                        </a:rPr>
                        <a:t>8."A drip of life"</a:t>
                      </a:r>
                      <a:endParaRPr kumimoji="0" lang="el-GR" sz="11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100" b="1" i="0" kern="1200" dirty="0" smtClean="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n-US" sz="1100" dirty="0" smtClean="0"/>
                    </a:p>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c>
                  <a:txBody>
                    <a:bodyPr/>
                    <a:lstStyle/>
                    <a:p>
                      <a:endParaRPr lang="el-GR" sz="1100" dirty="0"/>
                    </a:p>
                  </a:txBody>
                  <a:tcPr>
                    <a:solidFill>
                      <a:schemeClr val="accent5">
                        <a:lumMod val="60000"/>
                        <a:lumOff val="40000"/>
                      </a:schemeClr>
                    </a:solidFill>
                  </a:tcPr>
                </a:tc>
              </a:tr>
              <a:tr h="823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1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c>
                  <a:txBody>
                    <a:bodyPr/>
                    <a:lstStyle/>
                    <a:p>
                      <a:endParaRPr lang="el-GR" sz="1100" dirty="0"/>
                    </a:p>
                  </a:txBody>
                  <a:tcPr>
                    <a:solidFill>
                      <a:srgbClr val="918565"/>
                    </a:solidFill>
                  </a:tcPr>
                </a:tc>
              </a:tr>
            </a:tbl>
          </a:graphicData>
        </a:graphic>
      </p:graphicFrame>
      <p:cxnSp>
        <p:nvCxnSpPr>
          <p:cNvPr id="4" name="3 - Ευθεία γραμμή σύνδεσης"/>
          <p:cNvCxnSpPr/>
          <p:nvPr/>
        </p:nvCxnSpPr>
        <p:spPr>
          <a:xfrm>
            <a:off x="1834601" y="1657121"/>
            <a:ext cx="1060999" cy="975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3216833" y="1656236"/>
            <a:ext cx="1107517" cy="111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5492159" y="1634092"/>
            <a:ext cx="1422991" cy="13733"/>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7310547" y="1631432"/>
            <a:ext cx="1404828" cy="6868"/>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2726809" y="2107461"/>
            <a:ext cx="382772"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585070" y="2076892"/>
            <a:ext cx="382772"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7782148" y="2088853"/>
            <a:ext cx="382772"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1833674" y="2570420"/>
            <a:ext cx="1336157" cy="17722"/>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121890" y="2607634"/>
            <a:ext cx="4422035" cy="21266"/>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1842757" y="4148912"/>
            <a:ext cx="5922333"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4380615" y="3147236"/>
            <a:ext cx="1541720" cy="0"/>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4" y="2"/>
          <a:ext cx="9143998" cy="6857999"/>
        </p:xfrm>
        <a:graphic>
          <a:graphicData uri="http://schemas.openxmlformats.org/drawingml/2006/table">
            <a:tbl>
              <a:tblPr firstRow="1" bandRow="1">
                <a:tableStyleId>{22838BEF-8BB2-4498-84A7-C5851F593DF1}</a:tableStyleId>
              </a:tblPr>
              <a:tblGrid>
                <a:gridCol w="1896324"/>
                <a:gridCol w="425423"/>
                <a:gridCol w="406461"/>
                <a:gridCol w="463351"/>
                <a:gridCol w="398226"/>
                <a:gridCol w="425423"/>
                <a:gridCol w="417460"/>
                <a:gridCol w="409497"/>
                <a:gridCol w="387228"/>
                <a:gridCol w="387228"/>
                <a:gridCol w="436137"/>
                <a:gridCol w="513033"/>
                <a:gridCol w="528073"/>
                <a:gridCol w="543111"/>
                <a:gridCol w="366713"/>
                <a:gridCol w="366713"/>
                <a:gridCol w="406884"/>
                <a:gridCol w="366713"/>
              </a:tblGrid>
              <a:tr h="534330">
                <a:tc gridSpan="18">
                  <a:txBody>
                    <a:bodyPr/>
                    <a:lstStyle/>
                    <a:p>
                      <a:pPr algn="ctr"/>
                      <a:r>
                        <a:rPr lang="en-US" sz="1600" dirty="0" smtClean="0">
                          <a:solidFill>
                            <a:schemeClr val="tx1"/>
                          </a:solidFill>
                          <a:latin typeface="Comic Sans MS" pitchFamily="66" charset="0"/>
                        </a:rPr>
                        <a:t>COTINOS</a:t>
                      </a:r>
                      <a:endParaRPr lang="el-GR" sz="1600" dirty="0">
                        <a:solidFill>
                          <a:schemeClr val="tx1"/>
                        </a:solidFill>
                        <a:latin typeface="Comic Sans MS" pitchFamily="66" charset="0"/>
                      </a:endParaRPr>
                    </a:p>
                  </a:txBody>
                  <a:tcPr anchor="ctr">
                    <a:solidFill>
                      <a:schemeClr val="bg2">
                        <a:lumMod val="25000"/>
                        <a:alpha val="87000"/>
                      </a:schemeClr>
                    </a:solidFill>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534330">
                <a:tc>
                  <a:txBody>
                    <a:bodyPr/>
                    <a:lstStyle/>
                    <a:p>
                      <a:r>
                        <a:rPr lang="en-US" sz="1600" dirty="0" smtClean="0">
                          <a:solidFill>
                            <a:schemeClr val="tx1"/>
                          </a:solidFill>
                        </a:rPr>
                        <a:t>2014</a:t>
                      </a:r>
                      <a:endParaRPr lang="el-GR" sz="1600" dirty="0">
                        <a:solidFill>
                          <a:schemeClr val="tx1"/>
                        </a:solidFill>
                        <a:latin typeface="Comic Sans MS" pitchFamily="66" charset="0"/>
                      </a:endParaRPr>
                    </a:p>
                  </a:txBody>
                  <a:tcPr>
                    <a:solidFill>
                      <a:schemeClr val="bg2">
                        <a:lumMod val="25000"/>
                      </a:schemeClr>
                    </a:solidFill>
                  </a:tcPr>
                </a:tc>
                <a:tc gridSpan="4">
                  <a:txBody>
                    <a:bodyPr/>
                    <a:lstStyle/>
                    <a:p>
                      <a:r>
                        <a:rPr lang="en-US" sz="1600" dirty="0" smtClean="0">
                          <a:solidFill>
                            <a:schemeClr val="tx1"/>
                          </a:solidFill>
                          <a:latin typeface="+mn-lt"/>
                        </a:rPr>
                        <a:t>May</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5">
                  <a:txBody>
                    <a:bodyPr/>
                    <a:lstStyle/>
                    <a:p>
                      <a:r>
                        <a:rPr lang="en-US" sz="1600" dirty="0" smtClean="0">
                          <a:solidFill>
                            <a:schemeClr val="tx1"/>
                          </a:solidFill>
                          <a:latin typeface="+mn-lt"/>
                        </a:rPr>
                        <a:t>June</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gridSpan="4">
                  <a:txBody>
                    <a:bodyPr/>
                    <a:lstStyle/>
                    <a:p>
                      <a:r>
                        <a:rPr lang="en-US" sz="1600" dirty="0" smtClean="0">
                          <a:solidFill>
                            <a:schemeClr val="tx1"/>
                          </a:solidFill>
                          <a:latin typeface="+mn-lt"/>
                        </a:rPr>
                        <a:t>July</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r>
                        <a:rPr lang="en-US" sz="1600" dirty="0" smtClean="0">
                          <a:solidFill>
                            <a:schemeClr val="tx1"/>
                          </a:solidFill>
                        </a:rPr>
                        <a:t>August</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423091">
                <a:tc>
                  <a:txBody>
                    <a:bodyPr/>
                    <a:lstStyle/>
                    <a:p>
                      <a:endParaRPr lang="el-GR" dirty="0"/>
                    </a:p>
                  </a:txBody>
                  <a:tcPr>
                    <a:solidFill>
                      <a:schemeClr val="accent5">
                        <a:lumMod val="75000"/>
                      </a:schemeClr>
                    </a:solidFill>
                  </a:tcPr>
                </a:tc>
                <a:tc>
                  <a:txBody>
                    <a:bodyPr/>
                    <a:lstStyle/>
                    <a:p>
                      <a:r>
                        <a:rPr lang="en-US" sz="1100" b="1" dirty="0" smtClean="0">
                          <a:solidFill>
                            <a:schemeClr val="bg1">
                              <a:lumMod val="50000"/>
                            </a:schemeClr>
                          </a:solidFill>
                        </a:rPr>
                        <a:t>5</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12</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19</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26</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2</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9</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16</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30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21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28</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11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mn-lt"/>
                        </a:rPr>
                        <a:t>18</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rPr>
                        <a:t>25</a:t>
                      </a:r>
                      <a:endParaRPr lang="el-GR" sz="1100" b="1" dirty="0">
                        <a:solidFill>
                          <a:schemeClr val="bg1">
                            <a:lumMod val="50000"/>
                          </a:schemeClr>
                        </a:solidFill>
                        <a:latin typeface="Comic Sans MS" pitchFamily="66" charset="0"/>
                      </a:endParaRPr>
                    </a:p>
                  </a:txBody>
                  <a:tcPr>
                    <a:solidFill>
                      <a:schemeClr val="accent5">
                        <a:lumMod val="75000"/>
                      </a:schemeClr>
                    </a:solidFill>
                  </a:tcPr>
                </a:tc>
              </a:tr>
              <a:tr h="495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Facebook</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48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Twitter</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r h="48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Youtube</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619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Dailymotion</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r h="2428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Adwords: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1.“Olive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2.“</a:t>
                      </a:r>
                      <a:r>
                        <a:rPr kumimoji="0" lang="el-GR" sz="1400" b="1" kern="1200" dirty="0" smtClean="0">
                          <a:solidFill>
                            <a:schemeClr val="bg1">
                              <a:lumMod val="50000"/>
                            </a:schemeClr>
                          </a:solidFill>
                        </a:rPr>
                        <a:t>Ελαιόλαδο</a:t>
                      </a:r>
                      <a:r>
                        <a:rPr kumimoji="0" lang="en-US" sz="1400" b="1" kern="1200" dirty="0" smtClean="0">
                          <a:solidFill>
                            <a:schemeClr val="bg1">
                              <a:lumMod val="50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3.“Cotinos”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4.”Green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5.”Organic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6.</a:t>
                      </a:r>
                      <a:r>
                        <a:rPr kumimoji="0" lang="el-GR" sz="1400" b="1" kern="1200" dirty="0" smtClean="0">
                          <a:solidFill>
                            <a:schemeClr val="bg1">
                              <a:lumMod val="50000"/>
                            </a:schemeClr>
                          </a:solidFill>
                        </a:rPr>
                        <a:t>"Κότινος"</a:t>
                      </a:r>
                      <a:endParaRPr kumimoji="0" lang="en-US" sz="14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400" b="1" kern="1200" dirty="0" smtClean="0">
                          <a:solidFill>
                            <a:schemeClr val="bg1">
                              <a:lumMod val="50000"/>
                            </a:schemeClr>
                          </a:solidFill>
                        </a:rPr>
                        <a:t>7."</a:t>
                      </a:r>
                      <a:r>
                        <a:rPr kumimoji="0" lang="en-US" sz="1400" b="1" kern="1200" dirty="0" smtClean="0">
                          <a:solidFill>
                            <a:schemeClr val="bg1">
                              <a:lumMod val="50000"/>
                            </a:schemeClr>
                          </a:solidFill>
                        </a:rPr>
                        <a:t>Greek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8."A drip of life"</a:t>
                      </a:r>
                      <a:endParaRPr kumimoji="0" lang="el-GR" sz="14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1" i="0" kern="1200" dirty="0" smtClean="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n-US" dirty="0" smtClean="0"/>
                    </a:p>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858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bl>
          </a:graphicData>
        </a:graphic>
      </p:graphicFrame>
      <p:cxnSp>
        <p:nvCxnSpPr>
          <p:cNvPr id="4" name="3 - Ευθεία γραμμή σύνδεσης"/>
          <p:cNvCxnSpPr/>
          <p:nvPr/>
        </p:nvCxnSpPr>
        <p:spPr>
          <a:xfrm>
            <a:off x="2737664" y="4389031"/>
            <a:ext cx="5922333"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a:off x="2327647" y="2687157"/>
            <a:ext cx="5922333"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2726850" y="1676170"/>
            <a:ext cx="1015811" cy="3773"/>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842729" y="1721138"/>
            <a:ext cx="1937299" cy="10862"/>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flipV="1">
            <a:off x="3597834" y="2263628"/>
            <a:ext cx="1402127" cy="13947"/>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V="1">
            <a:off x="7093287" y="2180782"/>
            <a:ext cx="749997" cy="17492"/>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7645073" y="1708289"/>
            <a:ext cx="778350" cy="230"/>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3574132" y="3268618"/>
            <a:ext cx="1937299" cy="10862"/>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3" y="-1"/>
          <a:ext cx="9143998" cy="6858000"/>
        </p:xfrm>
        <a:graphic>
          <a:graphicData uri="http://schemas.openxmlformats.org/drawingml/2006/table">
            <a:tbl>
              <a:tblPr firstRow="1" bandRow="1">
                <a:tableStyleId>{22838BEF-8BB2-4498-84A7-C5851F593DF1}</a:tableStyleId>
              </a:tblPr>
              <a:tblGrid>
                <a:gridCol w="1886234"/>
                <a:gridCol w="423160"/>
                <a:gridCol w="404299"/>
                <a:gridCol w="460886"/>
                <a:gridCol w="396108"/>
                <a:gridCol w="423160"/>
                <a:gridCol w="415239"/>
                <a:gridCol w="407319"/>
                <a:gridCol w="385167"/>
                <a:gridCol w="433816"/>
                <a:gridCol w="510303"/>
                <a:gridCol w="525263"/>
                <a:gridCol w="540222"/>
                <a:gridCol w="433816"/>
                <a:gridCol w="364762"/>
                <a:gridCol w="364762"/>
                <a:gridCol w="404720"/>
                <a:gridCol w="364762"/>
              </a:tblGrid>
              <a:tr h="519360">
                <a:tc gridSpan="18">
                  <a:txBody>
                    <a:bodyPr/>
                    <a:lstStyle/>
                    <a:p>
                      <a:pPr algn="ctr"/>
                      <a:r>
                        <a:rPr lang="en-US" sz="1600" dirty="0" smtClean="0">
                          <a:solidFill>
                            <a:schemeClr val="tx1"/>
                          </a:solidFill>
                          <a:latin typeface="Comic Sans MS" pitchFamily="66" charset="0"/>
                        </a:rPr>
                        <a:t>COTINOS</a:t>
                      </a:r>
                      <a:endParaRPr lang="el-GR" sz="1600" dirty="0">
                        <a:solidFill>
                          <a:schemeClr val="tx1"/>
                        </a:solidFill>
                        <a:latin typeface="Comic Sans MS" pitchFamily="66" charset="0"/>
                      </a:endParaRPr>
                    </a:p>
                  </a:txBody>
                  <a:tcPr anchor="ctr">
                    <a:solidFill>
                      <a:schemeClr val="bg2">
                        <a:lumMod val="25000"/>
                        <a:alpha val="87000"/>
                      </a:schemeClr>
                    </a:solidFill>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519360">
                <a:tc>
                  <a:txBody>
                    <a:bodyPr/>
                    <a:lstStyle/>
                    <a:p>
                      <a:r>
                        <a:rPr lang="en-US" sz="1600" dirty="0" smtClean="0">
                          <a:solidFill>
                            <a:schemeClr val="tx1"/>
                          </a:solidFill>
                        </a:rPr>
                        <a:t>2014</a:t>
                      </a:r>
                      <a:endParaRPr lang="el-GR" sz="1600" dirty="0">
                        <a:solidFill>
                          <a:schemeClr val="tx1"/>
                        </a:solidFill>
                        <a:latin typeface="Comic Sans MS" pitchFamily="66" charset="0"/>
                      </a:endParaRPr>
                    </a:p>
                  </a:txBody>
                  <a:tcPr>
                    <a:solidFill>
                      <a:schemeClr val="bg2">
                        <a:lumMod val="25000"/>
                      </a:schemeClr>
                    </a:solidFill>
                  </a:tcPr>
                </a:tc>
                <a:tc gridSpan="4">
                  <a:txBody>
                    <a:bodyPr/>
                    <a:lstStyle/>
                    <a:p>
                      <a:r>
                        <a:rPr lang="en-US" sz="1600" dirty="0" smtClean="0">
                          <a:solidFill>
                            <a:schemeClr val="tx1"/>
                          </a:solidFill>
                          <a:latin typeface="+mn-lt"/>
                        </a:rPr>
                        <a:t>September</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r>
                        <a:rPr lang="en-US" sz="1600" dirty="0" smtClean="0">
                          <a:solidFill>
                            <a:schemeClr val="tx1"/>
                          </a:solidFill>
                          <a:latin typeface="+mn-lt"/>
                        </a:rPr>
                        <a:t>October</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5">
                  <a:txBody>
                    <a:bodyPr/>
                    <a:lstStyle/>
                    <a:p>
                      <a:r>
                        <a:rPr lang="en-US" sz="1600" dirty="0" smtClean="0">
                          <a:solidFill>
                            <a:schemeClr val="tx1"/>
                          </a:solidFill>
                          <a:latin typeface="+mn-lt"/>
                        </a:rPr>
                        <a:t>November</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r>
                        <a:rPr lang="en-US" sz="1600" dirty="0" smtClean="0">
                          <a:solidFill>
                            <a:schemeClr val="tx1"/>
                          </a:solidFill>
                          <a:latin typeface="+mn-lt"/>
                        </a:rPr>
                        <a:t>December</a:t>
                      </a:r>
                      <a:endParaRPr lang="el-GR" sz="1600" dirty="0">
                        <a:solidFill>
                          <a:schemeClr val="tx1"/>
                        </a:solidFill>
                        <a:latin typeface="Comic Sans MS" pitchFamily="66" charset="0"/>
                      </a:endParaRPr>
                    </a:p>
                  </a:txBody>
                  <a:tcPr>
                    <a:solidFill>
                      <a:schemeClr val="bg2">
                        <a:lumMod val="2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411236">
                <a:tc>
                  <a:txBody>
                    <a:bodyPr/>
                    <a:lstStyle/>
                    <a:p>
                      <a:endParaRPr lang="el-GR" dirty="0"/>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8</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15</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22</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29</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6</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3</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10</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17</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24</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8</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15</a:t>
                      </a:r>
                      <a:endParaRPr lang="el-GR" sz="1100" b="1" dirty="0">
                        <a:solidFill>
                          <a:schemeClr val="bg1">
                            <a:lumMod val="50000"/>
                          </a:schemeClr>
                        </a:solidFill>
                        <a:latin typeface="Comic Sans MS" pitchFamily="66" charset="0"/>
                      </a:endParaRPr>
                    </a:p>
                  </a:txBody>
                  <a:tcPr>
                    <a:solidFill>
                      <a:schemeClr val="accent5">
                        <a:lumMod val="75000"/>
                      </a:schemeClr>
                    </a:solidFill>
                  </a:tcPr>
                </a:tc>
                <a:tc>
                  <a:txBody>
                    <a:bodyPr/>
                    <a:lstStyle/>
                    <a:p>
                      <a:r>
                        <a:rPr lang="en-US" sz="1100" b="1" dirty="0" smtClean="0">
                          <a:solidFill>
                            <a:schemeClr val="bg1">
                              <a:lumMod val="50000"/>
                            </a:schemeClr>
                          </a:solidFill>
                          <a:latin typeface="Comic Sans MS" pitchFamily="66" charset="0"/>
                        </a:rPr>
                        <a:t>22</a:t>
                      </a:r>
                      <a:endParaRPr lang="el-GR" sz="1100" b="1" dirty="0">
                        <a:solidFill>
                          <a:schemeClr val="bg1">
                            <a:lumMod val="50000"/>
                          </a:schemeClr>
                        </a:solidFill>
                        <a:latin typeface="Comic Sans MS" pitchFamily="66" charset="0"/>
                      </a:endParaRPr>
                    </a:p>
                  </a:txBody>
                  <a:tcPr>
                    <a:solidFill>
                      <a:schemeClr val="accent5">
                        <a:lumMod val="75000"/>
                      </a:schemeClr>
                    </a:solidFill>
                  </a:tcPr>
                </a:tc>
              </a:tr>
              <a:tr h="481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Facebook</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468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Twitter</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r h="468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Youtube</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602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Dailymotion</a:t>
                      </a: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r h="2553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Adwords: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1.“Olive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2.“</a:t>
                      </a:r>
                      <a:r>
                        <a:rPr kumimoji="0" lang="el-GR" sz="1400" b="1" kern="1200" dirty="0" smtClean="0">
                          <a:solidFill>
                            <a:schemeClr val="bg1">
                              <a:lumMod val="50000"/>
                            </a:schemeClr>
                          </a:solidFill>
                        </a:rPr>
                        <a:t>Ελαιόλαδο</a:t>
                      </a:r>
                      <a:r>
                        <a:rPr kumimoji="0" lang="en-US" sz="1400" b="1" kern="1200" dirty="0" smtClean="0">
                          <a:solidFill>
                            <a:schemeClr val="bg1">
                              <a:lumMod val="50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3.“Cotinos”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4.”Green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5.”Organic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6.</a:t>
                      </a:r>
                      <a:r>
                        <a:rPr kumimoji="0" lang="el-GR" sz="1400" b="1" kern="1200" dirty="0" smtClean="0">
                          <a:solidFill>
                            <a:schemeClr val="bg1">
                              <a:lumMod val="50000"/>
                            </a:schemeClr>
                          </a:solidFill>
                        </a:rPr>
                        <a:t>"Κότινος"</a:t>
                      </a:r>
                      <a:endParaRPr kumimoji="0" lang="en-US" sz="14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400" b="1" kern="1200" dirty="0" smtClean="0">
                          <a:solidFill>
                            <a:schemeClr val="bg1">
                              <a:lumMod val="50000"/>
                            </a:schemeClr>
                          </a:solidFill>
                        </a:rPr>
                        <a:t>7."</a:t>
                      </a:r>
                      <a:r>
                        <a:rPr kumimoji="0" lang="en-US" sz="1400" b="1" kern="1200" dirty="0" smtClean="0">
                          <a:solidFill>
                            <a:schemeClr val="bg1">
                              <a:lumMod val="50000"/>
                            </a:schemeClr>
                          </a:solidFill>
                        </a:rPr>
                        <a:t>Greek olive oil"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lumMod val="50000"/>
                            </a:schemeClr>
                          </a:solidFill>
                        </a:rPr>
                        <a:t>8."A drip of life"</a:t>
                      </a:r>
                      <a:endParaRPr kumimoji="0" lang="el-GR" sz="1400" b="1" kern="120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1" i="0" kern="1200" dirty="0" smtClean="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n-US" dirty="0" smtClean="0"/>
                    </a:p>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c>
                  <a:txBody>
                    <a:bodyPr/>
                    <a:lstStyle/>
                    <a:p>
                      <a:endParaRPr lang="el-GR" dirty="0"/>
                    </a:p>
                  </a:txBody>
                  <a:tcPr>
                    <a:solidFill>
                      <a:schemeClr val="accent5">
                        <a:lumMod val="60000"/>
                        <a:lumOff val="40000"/>
                      </a:schemeClr>
                    </a:solidFill>
                  </a:tcPr>
                </a:tc>
              </a:tr>
              <a:tr h="834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400" b="1" i="0" kern="1200" dirty="0">
                        <a:solidFill>
                          <a:schemeClr val="bg1">
                            <a:lumMod val="50000"/>
                          </a:schemeClr>
                        </a:solidFill>
                        <a:latin typeface="+mn-lt"/>
                        <a:ea typeface="+mn-ea"/>
                        <a:cs typeface="+mn-cs"/>
                      </a:endParaRPr>
                    </a:p>
                  </a:txBody>
                  <a:tcPr>
                    <a:solidFill>
                      <a:schemeClr val="accent5">
                        <a:lumMod val="75000"/>
                      </a:schemeClr>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c>
                  <a:txBody>
                    <a:bodyPr/>
                    <a:lstStyle/>
                    <a:p>
                      <a:endParaRPr lang="el-GR" dirty="0"/>
                    </a:p>
                  </a:txBody>
                  <a:tcPr>
                    <a:solidFill>
                      <a:srgbClr val="918565"/>
                    </a:solidFill>
                  </a:tcPr>
                </a:tc>
              </a:tr>
            </a:tbl>
          </a:graphicData>
        </a:graphic>
      </p:graphicFrame>
      <p:cxnSp>
        <p:nvCxnSpPr>
          <p:cNvPr id="4" name="3 - Ευθεία γραμμή σύνδεσης"/>
          <p:cNvCxnSpPr/>
          <p:nvPr/>
        </p:nvCxnSpPr>
        <p:spPr>
          <a:xfrm>
            <a:off x="2718393" y="2594343"/>
            <a:ext cx="5922333"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a:off x="2308817" y="4556493"/>
            <a:ext cx="5922333" cy="1"/>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4005153" y="3207487"/>
            <a:ext cx="2502194" cy="3546"/>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1888610" y="1634090"/>
            <a:ext cx="871869" cy="1063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3991199" y="1661114"/>
            <a:ext cx="871869" cy="1063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5650985" y="1644500"/>
            <a:ext cx="871869" cy="1063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8013185" y="1662665"/>
            <a:ext cx="871869" cy="1063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flipV="1">
            <a:off x="3157207" y="2155087"/>
            <a:ext cx="432389" cy="3544"/>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flipV="1">
            <a:off x="3986768" y="2171700"/>
            <a:ext cx="1204357" cy="1107"/>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5191125" y="2171700"/>
            <a:ext cx="1466850" cy="0"/>
          </a:xfrm>
          <a:prstGeom prst="line">
            <a:avLst/>
          </a:prstGeom>
          <a:ln w="146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pic>
        <p:nvPicPr>
          <p:cNvPr id="3" name="2 - Εικόνα" descr="homeolive.png"/>
          <p:cNvPicPr>
            <a:picLocks noChangeAspect="1"/>
          </p:cNvPicPr>
          <p:nvPr/>
        </p:nvPicPr>
        <p:blipFill>
          <a:blip r:embed="rId2" cstate="print"/>
          <a:stretch>
            <a:fillRect/>
          </a:stretch>
        </p:blipFill>
        <p:spPr>
          <a:xfrm>
            <a:off x="852494" y="2576088"/>
            <a:ext cx="4461894" cy="3279446"/>
          </a:xfrm>
          <a:prstGeom prst="rect">
            <a:avLst/>
          </a:prstGeom>
          <a:effectLst>
            <a:innerShdw blurRad="114300">
              <a:prstClr val="black"/>
            </a:innerShdw>
          </a:effectLst>
        </p:spPr>
      </p:pic>
      <p:sp>
        <p:nvSpPr>
          <p:cNvPr id="4" name="3 - Ορθογώνιο"/>
          <p:cNvSpPr/>
          <p:nvPr/>
        </p:nvSpPr>
        <p:spPr>
          <a:xfrm>
            <a:off x="0" y="1777299"/>
            <a:ext cx="4837814" cy="646331"/>
          </a:xfrm>
          <a:prstGeom prst="rect">
            <a:avLst/>
          </a:prstGeom>
        </p:spPr>
        <p:txBody>
          <a:bodyPr wrap="square">
            <a:spAutoFit/>
          </a:bodyPr>
          <a:lstStyle/>
          <a:p>
            <a:pPr>
              <a:defRPr/>
            </a:pPr>
            <a:r>
              <a:rPr lang="en-US" sz="3600" b="1" dirty="0" smtClean="0">
                <a:solidFill>
                  <a:schemeClr val="bg1">
                    <a:lumMod val="50000"/>
                  </a:schemeClr>
                </a:solidFill>
              </a:rPr>
              <a:t>9.</a:t>
            </a:r>
            <a:r>
              <a:rPr lang="el-GR" sz="3600" b="1" dirty="0">
                <a:solidFill>
                  <a:schemeClr val="bg1">
                    <a:lumMod val="50000"/>
                  </a:schemeClr>
                </a:solidFill>
              </a:rPr>
              <a:t> </a:t>
            </a:r>
            <a:r>
              <a:rPr lang="el-GR" sz="3600" b="1" dirty="0" smtClean="0">
                <a:solidFill>
                  <a:schemeClr val="bg1">
                    <a:lumMod val="50000"/>
                  </a:schemeClr>
                </a:solidFill>
              </a:rPr>
              <a:t>ΒΙΒΛΙΟΓΡΑΦΙΑ</a:t>
            </a:r>
            <a:endParaRPr lang="el-GR" sz="3600" b="1" dirty="0">
              <a:solidFill>
                <a:schemeClr val="bg1">
                  <a:lumMod val="50000"/>
                </a:schemeClr>
              </a:solidFill>
            </a:endParaRPr>
          </a:p>
        </p:txBody>
      </p:sp>
    </p:spTree>
  </p:cSld>
  <p:clrMapOvr>
    <a:masterClrMapping/>
  </p:clrMapOvr>
  <p:transition spd="slow">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8856" y="2147778"/>
            <a:ext cx="7729870" cy="923330"/>
          </a:xfrm>
          <a:prstGeom prst="rect">
            <a:avLst/>
          </a:prstGeom>
          <a:noFill/>
        </p:spPr>
        <p:txBody>
          <a:bodyPr wrap="square" rtlCol="0">
            <a:spAutoFit/>
          </a:bodyPr>
          <a:lstStyle/>
          <a:p>
            <a:pPr>
              <a:buBlip>
                <a:blip r:embed="rId2"/>
              </a:buBlip>
            </a:pPr>
            <a:r>
              <a:rPr lang="en-US" dirty="0" smtClean="0">
                <a:hlinkClick r:id="rId3"/>
              </a:rPr>
              <a:t>http://www.cotinos.gr/</a:t>
            </a:r>
            <a:endParaRPr lang="en-US" dirty="0" smtClean="0"/>
          </a:p>
          <a:p>
            <a:pPr>
              <a:buBlip>
                <a:blip r:embed="rId2"/>
              </a:buBlip>
            </a:pPr>
            <a:r>
              <a:rPr lang="en-US" dirty="0" smtClean="0">
                <a:hlinkClick r:id="rId4"/>
              </a:rPr>
              <a:t>https://www.google.gr/?gws_rd=cr&amp;ei=8r_NUujLBIKp0QXcqoGgDQ</a:t>
            </a:r>
            <a:endParaRPr lang="en-US" dirty="0" smtClean="0"/>
          </a:p>
          <a:p>
            <a:pPr>
              <a:buBlip>
                <a:blip r:embed="rId2"/>
              </a:buBlip>
            </a:pPr>
            <a:endParaRPr lang="el-GR" dirty="0"/>
          </a:p>
        </p:txBody>
      </p:sp>
      <p:sp>
        <p:nvSpPr>
          <p:cNvPr id="5" name="4 - TextBox"/>
          <p:cNvSpPr txBox="1"/>
          <p:nvPr/>
        </p:nvSpPr>
        <p:spPr>
          <a:xfrm>
            <a:off x="308343" y="3965944"/>
            <a:ext cx="6379535" cy="584775"/>
          </a:xfrm>
          <a:prstGeom prst="rect">
            <a:avLst/>
          </a:prstGeom>
          <a:noFill/>
        </p:spPr>
        <p:txBody>
          <a:bodyPr wrap="square" rtlCol="0">
            <a:spAutoFit/>
          </a:bodyPr>
          <a:lstStyle/>
          <a:p>
            <a:r>
              <a:rPr lang="el-GR" sz="1600" dirty="0" smtClean="0">
                <a:solidFill>
                  <a:schemeClr val="bg1">
                    <a:lumMod val="50000"/>
                  </a:schemeClr>
                </a:solidFill>
              </a:rPr>
              <a:t>Δεν μας ανήκουν τα  πνευματικά δικαιώματα καμίας από τις φωτογραφίες που έχουν χρησιμοποιηθεί στην συγκεκριμένη εργασία.</a:t>
            </a:r>
            <a:endParaRPr lang="el-GR" sz="1600" dirty="0">
              <a:solidFill>
                <a:schemeClr val="bg1">
                  <a:lumMod val="50000"/>
                </a:schemeClr>
              </a:solidFill>
            </a:endParaRPr>
          </a:p>
        </p:txBody>
      </p:sp>
      <p:sp>
        <p:nvSpPr>
          <p:cNvPr id="6" name="5 - TextBox"/>
          <p:cNvSpPr txBox="1"/>
          <p:nvPr/>
        </p:nvSpPr>
        <p:spPr>
          <a:xfrm>
            <a:off x="297711" y="3593804"/>
            <a:ext cx="2445489" cy="369332"/>
          </a:xfrm>
          <a:prstGeom prst="rect">
            <a:avLst/>
          </a:prstGeom>
          <a:noFill/>
        </p:spPr>
        <p:txBody>
          <a:bodyPr wrap="square" rtlCol="0">
            <a:spAutoFit/>
          </a:bodyPr>
          <a:lstStyle/>
          <a:p>
            <a:r>
              <a:rPr lang="el-GR" b="1" u="sng" dirty="0" smtClean="0">
                <a:solidFill>
                  <a:schemeClr val="bg1">
                    <a:lumMod val="50000"/>
                  </a:schemeClr>
                </a:solidFill>
              </a:rPr>
              <a:t>Σημείωση</a:t>
            </a:r>
            <a:endParaRPr lang="el-GR" b="1" u="sng" dirty="0">
              <a:solidFill>
                <a:schemeClr val="bg1">
                  <a:lumMod val="50000"/>
                </a:schemeClr>
              </a:solidFill>
            </a:endParaRPr>
          </a:p>
        </p:txBody>
      </p:sp>
    </p:spTree>
  </p:cSld>
  <p:clrMapOvr>
    <a:masterClrMapping/>
  </p:clrMapOvr>
  <p:transition spd="slow">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78692" y="1531940"/>
            <a:ext cx="7642349" cy="923330"/>
          </a:xfrm>
          <a:prstGeom prst="rect">
            <a:avLst/>
          </a:prstGeom>
          <a:noFill/>
        </p:spPr>
        <p:txBody>
          <a:bodyPr wrap="non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Ευχαριστουμε πολυ</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4 - Εικόνα" descr="ladaki (1).png"/>
          <p:cNvPicPr>
            <a:picLocks noChangeAspect="1"/>
          </p:cNvPicPr>
          <p:nvPr/>
        </p:nvPicPr>
        <p:blipFill>
          <a:blip r:embed="rId2" cstate="print"/>
          <a:srcRect l="41230"/>
          <a:stretch>
            <a:fillRect/>
          </a:stretch>
        </p:blipFill>
        <p:spPr>
          <a:xfrm rot="14987655">
            <a:off x="4786608" y="2623952"/>
            <a:ext cx="2341661" cy="2575428"/>
          </a:xfrm>
          <a:prstGeom prst="rect">
            <a:avLst/>
          </a:prstGeom>
        </p:spPr>
      </p:pic>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TextBox"/>
          <p:cNvSpPr txBox="1"/>
          <p:nvPr/>
        </p:nvSpPr>
        <p:spPr>
          <a:xfrm>
            <a:off x="3781499" y="1089394"/>
            <a:ext cx="4062413" cy="4151906"/>
          </a:xfrm>
          <a:prstGeom prst="rect">
            <a:avLst/>
          </a:prstGeom>
          <a:solidFill>
            <a:srgbClr val="668A00">
              <a:alpha val="42000"/>
            </a:srgbClr>
          </a:solidFill>
        </p:spPr>
        <p:txBody>
          <a:bodyPr>
            <a:spAutoFit/>
          </a:bodyPr>
          <a:lstStyle/>
          <a:p>
            <a:pPr eaLnBrk="1" hangingPunct="1">
              <a:lnSpc>
                <a:spcPct val="90000"/>
              </a:lnSpc>
              <a:spcBef>
                <a:spcPts val="0"/>
              </a:spcBef>
              <a:spcAft>
                <a:spcPts val="1200"/>
              </a:spcAft>
              <a:defRPr/>
            </a:pPr>
            <a:r>
              <a:rPr lang="el-GR" sz="1600" b="1" dirty="0" smtClean="0">
                <a:solidFill>
                  <a:schemeClr val="bg1">
                    <a:lumMod val="50000"/>
                  </a:schemeClr>
                </a:solidFill>
                <a:latin typeface="Verdana" pitchFamily="34" charset="0"/>
                <a:cs typeface="Arial" panose="020B0604020202020204" pitchFamily="34" charset="0"/>
              </a:rPr>
              <a:t>Γαβριηλίδης Γεώργιος</a:t>
            </a:r>
            <a:endParaRPr lang="el-GR" sz="1600" b="1" dirty="0">
              <a:solidFill>
                <a:schemeClr val="bg1">
                  <a:lumMod val="50000"/>
                </a:schemeClr>
              </a:solidFill>
              <a:latin typeface="Verdana" pitchFamily="34" charset="0"/>
              <a:cs typeface="Arial" panose="020B0604020202020204" pitchFamily="34" charset="0"/>
            </a:endParaRPr>
          </a:p>
          <a:p>
            <a:pPr eaLnBrk="1" hangingPunct="1">
              <a:lnSpc>
                <a:spcPct val="90000"/>
              </a:lnSpc>
              <a:spcBef>
                <a:spcPts val="0"/>
              </a:spcBef>
              <a:spcAft>
                <a:spcPts val="1200"/>
              </a:spcAft>
              <a:defRPr/>
            </a:pPr>
            <a:r>
              <a:rPr lang="el-GR" sz="1400" dirty="0" smtClean="0">
                <a:solidFill>
                  <a:schemeClr val="bg1">
                    <a:lumMod val="50000"/>
                  </a:schemeClr>
                </a:solidFill>
                <a:latin typeface="Verdana" pitchFamily="34" charset="0"/>
                <a:cs typeface="Arial" panose="020B0604020202020204" pitchFamily="34" charset="0"/>
              </a:rPr>
              <a:t>Ο Γαβριηλίδης Γεώργιος είναι 20 ετών και φοιτά στο οικονομικό πανεπιστήμιο </a:t>
            </a:r>
            <a:r>
              <a:rPr lang="el-GR" sz="1400" dirty="0">
                <a:solidFill>
                  <a:schemeClr val="bg1">
                    <a:lumMod val="50000"/>
                  </a:schemeClr>
                </a:solidFill>
                <a:latin typeface="Verdana" pitchFamily="34" charset="0"/>
                <a:cs typeface="Arial" panose="020B0604020202020204" pitchFamily="34" charset="0"/>
              </a:rPr>
              <a:t>Α</a:t>
            </a:r>
            <a:r>
              <a:rPr lang="el-GR" sz="1400" dirty="0" smtClean="0">
                <a:solidFill>
                  <a:schemeClr val="bg1">
                    <a:lumMod val="50000"/>
                  </a:schemeClr>
                </a:solidFill>
                <a:latin typeface="Verdana" pitchFamily="34" charset="0"/>
                <a:cs typeface="Arial" panose="020B0604020202020204" pitchFamily="34" charset="0"/>
              </a:rPr>
              <a:t>θηνών στο τμήμα του Μάρκετινγκ και Επικοινωνίας από το 2011. Γνωρίζει καλά αγγλικά, γερμανικά και ηλεκτρονικούς υπολογιστές. Στο μέλλον θα τον ενδιέφερε  να ασχοληθεί με την κατεύθυνση της επικοινωνίας και της διαφήμισης. Στον ελεύθερο χρόνο του ασχολείται με τον κινηματογράφο και το θέατρο και διαβάζει βιβλία για την επιστήμη της επικοινωνίας. Από το 2012 και μετά συμμετέχει σε διαγωνισμούς νεανικής επιχειρηματικότητας για την εξέλιξη της ηλεκτρονικής διαφήμισης και της καινοτομίας και έχει διακριθεί. Τέλος, είναι ιδιαίτερα δημιουργικό άτομο με αποφασιστικότητα και υπευθυνότητα σε </a:t>
            </a:r>
            <a:r>
              <a:rPr lang="el-GR" sz="1400" dirty="0" err="1" smtClean="0">
                <a:solidFill>
                  <a:schemeClr val="bg1">
                    <a:lumMod val="50000"/>
                  </a:schemeClr>
                </a:solidFill>
                <a:latin typeface="Verdana" pitchFamily="34" charset="0"/>
                <a:cs typeface="Arial" panose="020B0604020202020204" pitchFamily="34" charset="0"/>
              </a:rPr>
              <a:t>ό,τι</a:t>
            </a:r>
            <a:r>
              <a:rPr lang="el-GR" sz="1400" dirty="0" smtClean="0">
                <a:solidFill>
                  <a:schemeClr val="bg1">
                    <a:lumMod val="50000"/>
                  </a:schemeClr>
                </a:solidFill>
                <a:latin typeface="Verdana" pitchFamily="34" charset="0"/>
                <a:cs typeface="Arial" panose="020B0604020202020204" pitchFamily="34" charset="0"/>
              </a:rPr>
              <a:t> εργασία αναλαμβάνει. </a:t>
            </a:r>
            <a:endParaRPr lang="el-GR" sz="1400" dirty="0">
              <a:solidFill>
                <a:schemeClr val="bg1">
                  <a:lumMod val="50000"/>
                </a:schemeClr>
              </a:solidFill>
              <a:latin typeface="Verdana" pitchFamily="34" charset="0"/>
              <a:cs typeface="Arial" panose="020B0604020202020204" pitchFamily="34" charset="0"/>
            </a:endParaRPr>
          </a:p>
        </p:txBody>
      </p:sp>
      <p:sp>
        <p:nvSpPr>
          <p:cNvPr id="5" name="2 - TextBox"/>
          <p:cNvSpPr txBox="1"/>
          <p:nvPr/>
        </p:nvSpPr>
        <p:spPr>
          <a:xfrm>
            <a:off x="365125" y="6196013"/>
            <a:ext cx="4062413" cy="508000"/>
          </a:xfrm>
          <a:prstGeom prst="rect">
            <a:avLst/>
          </a:prstGeom>
          <a:solidFill>
            <a:schemeClr val="bg1">
              <a:lumMod val="85000"/>
            </a:schemeClr>
          </a:solidFill>
        </p:spPr>
        <p:txBody>
          <a:bodyPr>
            <a:spAutoFit/>
          </a:bodyPr>
          <a:lstStyle/>
          <a:p>
            <a:pPr eaLnBrk="1" hangingPunct="1">
              <a:lnSpc>
                <a:spcPct val="90000"/>
              </a:lnSpc>
              <a:spcBef>
                <a:spcPts val="0"/>
              </a:spcBef>
              <a:spcAft>
                <a:spcPts val="1200"/>
              </a:spcAft>
              <a:defRPr/>
            </a:pPr>
            <a:r>
              <a:rPr lang="el-GR" sz="1000" dirty="0">
                <a:latin typeface="Arial Narrow" panose="020B0606020202030204" pitchFamily="34" charset="0"/>
                <a:cs typeface="Arial" panose="020B0604020202020204" pitchFamily="34" charset="0"/>
              </a:rPr>
              <a:t>* Παρουσίαση του φοιτητή σε συνεχές κείμενο με στόχο την ανάδειξη της προσωπικότητας του, των δεξιοτήτων του και του ενδιαφέροντος του για το δημιουργικό στο χώρο της διαφήμισης. </a:t>
            </a:r>
          </a:p>
        </p:txBody>
      </p:sp>
      <p:pic>
        <p:nvPicPr>
          <p:cNvPr id="6" name="5 - Εικόνα" descr="BeFunky_null_26531.jpg.jpg"/>
          <p:cNvPicPr>
            <a:picLocks noChangeAspect="1"/>
          </p:cNvPicPr>
          <p:nvPr/>
        </p:nvPicPr>
        <p:blipFill>
          <a:blip r:embed="rId2" cstate="print"/>
          <a:stretch>
            <a:fillRect/>
          </a:stretch>
        </p:blipFill>
        <p:spPr>
          <a:xfrm>
            <a:off x="563636" y="1132369"/>
            <a:ext cx="2945107" cy="3684657"/>
          </a:xfrm>
          <a:prstGeom prst="rect">
            <a:avLst/>
          </a:prstGeom>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025347" y="819851"/>
            <a:ext cx="3683257" cy="4589118"/>
          </a:xfrm>
          <a:prstGeom prst="rect">
            <a:avLst/>
          </a:prstGeom>
          <a:solidFill>
            <a:srgbClr val="668A00">
              <a:alpha val="33000"/>
            </a:srgbClr>
          </a:solidFill>
        </p:spPr>
        <p:txBody>
          <a:bodyPr wrap="square" tIns="90000" bIns="90000">
            <a:spAutoFit/>
          </a:bodyPr>
          <a:lstStyle/>
          <a:p>
            <a:pPr algn="just" eaLnBrk="1" hangingPunct="1">
              <a:lnSpc>
                <a:spcPct val="90000"/>
              </a:lnSpc>
              <a:spcBef>
                <a:spcPts val="1200"/>
              </a:spcBef>
              <a:spcAft>
                <a:spcPts val="1200"/>
              </a:spcAft>
              <a:defRPr/>
            </a:pPr>
            <a:r>
              <a:rPr lang="el-GR" sz="1600" b="1" dirty="0">
                <a:solidFill>
                  <a:schemeClr val="bg1">
                    <a:lumMod val="50000"/>
                  </a:schemeClr>
                </a:solidFill>
                <a:latin typeface="Verdana" pitchFamily="34" charset="0"/>
                <a:cs typeface="Arial" panose="020B0604020202020204" pitchFamily="34" charset="0"/>
              </a:rPr>
              <a:t>Διακουμάκος Αριστείδης</a:t>
            </a:r>
          </a:p>
          <a:p>
            <a:pPr eaLnBrk="1" hangingPunct="1">
              <a:lnSpc>
                <a:spcPct val="90000"/>
              </a:lnSpc>
              <a:spcBef>
                <a:spcPts val="1200"/>
              </a:spcBef>
              <a:spcAft>
                <a:spcPts val="1200"/>
              </a:spcAft>
              <a:defRPr/>
            </a:pPr>
            <a:r>
              <a:rPr lang="el-GR" sz="1400" dirty="0" smtClean="0">
                <a:solidFill>
                  <a:schemeClr val="bg1">
                    <a:lumMod val="50000"/>
                  </a:schemeClr>
                </a:solidFill>
                <a:latin typeface="Verdana" pitchFamily="34" charset="0"/>
                <a:cs typeface="Arial" panose="020B0604020202020204" pitchFamily="34" charset="0"/>
              </a:rPr>
              <a:t>Είναι 20 ετών και φοιτά στο τμήμα Μάρκετινγκ και Επικοινωνίας στο ΟΠΑ από το 2011.Γνωρίζει άριστα αγγλικά, γερμανικά και υπολογιστές Στον ελεύθερο του χρόνο ασχολείται με τη μουσική και τη σύνθεση και παίζει τρία μουσικά όργανα. Παράλληλα, του αρέσει ιδιαίτερα να ασχολείται με τα διαδικτυακά </a:t>
            </a:r>
            <a:r>
              <a:rPr lang="en-US" sz="1400" dirty="0" smtClean="0">
                <a:solidFill>
                  <a:schemeClr val="bg1">
                    <a:lumMod val="50000"/>
                  </a:schemeClr>
                </a:solidFill>
                <a:latin typeface="Verdana" pitchFamily="34" charset="0"/>
                <a:cs typeface="Arial" panose="020B0604020202020204" pitchFamily="34" charset="0"/>
              </a:rPr>
              <a:t>trends</a:t>
            </a:r>
            <a:r>
              <a:rPr lang="el-GR" sz="1400" dirty="0" smtClean="0">
                <a:solidFill>
                  <a:schemeClr val="bg1">
                    <a:lumMod val="50000"/>
                  </a:schemeClr>
                </a:solidFill>
                <a:latin typeface="Verdana" pitchFamily="34" charset="0"/>
                <a:cs typeface="Arial" panose="020B0604020202020204" pitchFamily="34" charset="0"/>
              </a:rPr>
              <a:t> και  </a:t>
            </a:r>
            <a:r>
              <a:rPr lang="en-US" sz="1400" dirty="0" smtClean="0">
                <a:solidFill>
                  <a:schemeClr val="bg1">
                    <a:lumMod val="50000"/>
                  </a:schemeClr>
                </a:solidFill>
                <a:latin typeface="Verdana" pitchFamily="34" charset="0"/>
                <a:cs typeface="Arial" panose="020B0604020202020204" pitchFamily="34" charset="0"/>
              </a:rPr>
              <a:t>social </a:t>
            </a:r>
            <a:r>
              <a:rPr lang="el-GR" sz="1400" dirty="0" smtClean="0">
                <a:solidFill>
                  <a:schemeClr val="bg1">
                    <a:lumMod val="50000"/>
                  </a:schemeClr>
                </a:solidFill>
                <a:latin typeface="Verdana" pitchFamily="34" charset="0"/>
                <a:cs typeface="Arial" panose="020B0604020202020204" pitchFamily="34" charset="0"/>
              </a:rPr>
              <a:t> </a:t>
            </a:r>
            <a:r>
              <a:rPr lang="en-US" sz="1400" dirty="0" smtClean="0">
                <a:solidFill>
                  <a:schemeClr val="bg1">
                    <a:lumMod val="50000"/>
                  </a:schemeClr>
                </a:solidFill>
                <a:latin typeface="Verdana" pitchFamily="34" charset="0"/>
                <a:cs typeface="Arial" panose="020B0604020202020204" pitchFamily="34" charset="0"/>
              </a:rPr>
              <a:t>media</a:t>
            </a:r>
            <a:r>
              <a:rPr lang="el-GR" sz="1400" dirty="0" smtClean="0">
                <a:solidFill>
                  <a:schemeClr val="bg1">
                    <a:lumMod val="50000"/>
                  </a:schemeClr>
                </a:solidFill>
                <a:latin typeface="Verdana" pitchFamily="34" charset="0"/>
                <a:cs typeface="Arial" panose="020B0604020202020204" pitchFamily="34" charset="0"/>
              </a:rPr>
              <a:t>. Έχει πάθος με το χώρο της διαφήμισης και των δημοσίων σχέσεων και του αρέσει μα μελετά την εφαρμογή της επιστήμης της επικοινωνίας σε επιχειρήσεις, μη κερδοσκοπικούς οργανισμούς αλλά και στην πολιτική. Από το 2012 και μετά συμμετείχε σε διάφορους διαγωνισμούς νεανικής επιχειρηματικότητας με κατεύθυνση το διαδικτυακό </a:t>
            </a:r>
            <a:r>
              <a:rPr lang="el-GR" sz="1400" dirty="0" err="1" smtClean="0">
                <a:solidFill>
                  <a:schemeClr val="bg1">
                    <a:lumMod val="50000"/>
                  </a:schemeClr>
                </a:solidFill>
                <a:latin typeface="Verdana" pitchFamily="34" charset="0"/>
                <a:cs typeface="Arial" panose="020B0604020202020204" pitchFamily="34" charset="0"/>
              </a:rPr>
              <a:t>επιχειρείν</a:t>
            </a:r>
            <a:r>
              <a:rPr lang="el-GR" sz="1400" dirty="0">
                <a:solidFill>
                  <a:schemeClr val="bg1">
                    <a:lumMod val="50000"/>
                  </a:schemeClr>
                </a:solidFill>
                <a:latin typeface="Verdana" pitchFamily="34" charset="0"/>
                <a:cs typeface="Arial" panose="020B0604020202020204" pitchFamily="34" charset="0"/>
              </a:rPr>
              <a:t> </a:t>
            </a:r>
            <a:r>
              <a:rPr lang="el-GR" sz="1400" dirty="0" smtClean="0">
                <a:solidFill>
                  <a:schemeClr val="bg1">
                    <a:lumMod val="50000"/>
                  </a:schemeClr>
                </a:solidFill>
                <a:latin typeface="Verdana" pitchFamily="34" charset="0"/>
                <a:cs typeface="Arial" panose="020B0604020202020204" pitchFamily="34" charset="0"/>
              </a:rPr>
              <a:t>και την  καινοτομία όπου και διακρίθηκε.</a:t>
            </a:r>
            <a:endParaRPr lang="el-GR" sz="1400" dirty="0">
              <a:solidFill>
                <a:schemeClr val="bg1">
                  <a:lumMod val="50000"/>
                </a:schemeClr>
              </a:solidFill>
              <a:latin typeface="Verdana" pitchFamily="34" charset="0"/>
              <a:cs typeface="Arial" panose="020B0604020202020204" pitchFamily="34" charset="0"/>
            </a:endParaRPr>
          </a:p>
        </p:txBody>
      </p:sp>
      <p:sp>
        <p:nvSpPr>
          <p:cNvPr id="4" name="2 - TextBox"/>
          <p:cNvSpPr txBox="1"/>
          <p:nvPr/>
        </p:nvSpPr>
        <p:spPr>
          <a:xfrm>
            <a:off x="365125" y="6196013"/>
            <a:ext cx="4062413" cy="508000"/>
          </a:xfrm>
          <a:prstGeom prst="rect">
            <a:avLst/>
          </a:prstGeom>
          <a:solidFill>
            <a:schemeClr val="bg1">
              <a:lumMod val="85000"/>
            </a:schemeClr>
          </a:solidFill>
        </p:spPr>
        <p:txBody>
          <a:bodyPr>
            <a:spAutoFit/>
          </a:bodyPr>
          <a:lstStyle/>
          <a:p>
            <a:pPr eaLnBrk="1" hangingPunct="1">
              <a:lnSpc>
                <a:spcPct val="90000"/>
              </a:lnSpc>
              <a:spcBef>
                <a:spcPts val="0"/>
              </a:spcBef>
              <a:spcAft>
                <a:spcPts val="1200"/>
              </a:spcAft>
              <a:defRPr/>
            </a:pPr>
            <a:r>
              <a:rPr lang="el-GR" sz="1000" dirty="0">
                <a:latin typeface="Arial Narrow" panose="020B0606020202030204" pitchFamily="34" charset="0"/>
                <a:cs typeface="Arial" panose="020B0604020202020204" pitchFamily="34" charset="0"/>
              </a:rPr>
              <a:t>* Παρουσίαση του φοιτητή σε συνεχές κείμενο με στόχο την ανάδειξη της προσωπικότητας του, των δεξιοτήτων του και του ενδιαφέροντος του για το δημιουργικό στο χώρο της διαφήμισης. </a:t>
            </a:r>
          </a:p>
        </p:txBody>
      </p:sp>
      <p:pic>
        <p:nvPicPr>
          <p:cNvPr id="5" name="4 - Εικόνα" descr="BeFunky_null_2242546.jpg.jpg"/>
          <p:cNvPicPr>
            <a:picLocks noChangeAspect="1"/>
          </p:cNvPicPr>
          <p:nvPr/>
        </p:nvPicPr>
        <p:blipFill>
          <a:blip r:embed="rId2" cstate="print"/>
          <a:stretch>
            <a:fillRect/>
          </a:stretch>
        </p:blipFill>
        <p:spPr>
          <a:xfrm>
            <a:off x="176986" y="1292742"/>
            <a:ext cx="3672030" cy="3364318"/>
          </a:xfrm>
          <a:prstGeom prst="rect">
            <a:avLst/>
          </a:prstGeom>
        </p:spPr>
      </p:pic>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3970670" y="1038226"/>
            <a:ext cx="3941061" cy="1825115"/>
          </a:xfrm>
          <a:prstGeom prst="rect">
            <a:avLst/>
          </a:prstGeom>
          <a:solidFill>
            <a:srgbClr val="668A00">
              <a:alpha val="28000"/>
            </a:srgbClr>
          </a:solidFill>
        </p:spPr>
        <p:txBody>
          <a:bodyPr wrap="square">
            <a:spAutoFit/>
          </a:bodyPr>
          <a:lstStyle/>
          <a:p>
            <a:pPr eaLnBrk="1" hangingPunct="1">
              <a:lnSpc>
                <a:spcPct val="90000"/>
              </a:lnSpc>
              <a:spcBef>
                <a:spcPts val="0"/>
              </a:spcBef>
              <a:spcAft>
                <a:spcPts val="1200"/>
              </a:spcAft>
              <a:defRPr/>
            </a:pPr>
            <a:r>
              <a:rPr lang="el-GR" sz="1600" dirty="0" smtClean="0">
                <a:solidFill>
                  <a:schemeClr val="bg1">
                    <a:lumMod val="50000"/>
                  </a:schemeClr>
                </a:solidFill>
                <a:latin typeface="Verdana" pitchFamily="34" charset="0"/>
                <a:cs typeface="Arial" panose="020B0604020202020204" pitchFamily="34" charset="0"/>
              </a:rPr>
              <a:t>Μπέκου Μαγδαληνή- Βερόνικα</a:t>
            </a:r>
          </a:p>
          <a:p>
            <a:pPr eaLnBrk="1" hangingPunct="1">
              <a:lnSpc>
                <a:spcPct val="90000"/>
              </a:lnSpc>
              <a:spcBef>
                <a:spcPts val="0"/>
              </a:spcBef>
              <a:spcAft>
                <a:spcPts val="1200"/>
              </a:spcAft>
              <a:defRPr/>
            </a:pPr>
            <a:r>
              <a:rPr lang="el-GR" sz="1400" dirty="0">
                <a:solidFill>
                  <a:schemeClr val="bg1">
                    <a:lumMod val="50000"/>
                  </a:schemeClr>
                </a:solidFill>
                <a:latin typeface="Verdana" pitchFamily="34" charset="0"/>
                <a:cs typeface="Arial" panose="020B0604020202020204" pitchFamily="34" charset="0"/>
              </a:rPr>
              <a:t>Είναι 20 ετών και σπουδάζει στο τμήμα Μάρκετινγκ &amp; Επικοινωνίας στο ΟΠΑ από το 2011. </a:t>
            </a:r>
            <a:r>
              <a:rPr lang="el-GR" sz="1400" dirty="0" smtClean="0">
                <a:solidFill>
                  <a:schemeClr val="bg1">
                    <a:lumMod val="50000"/>
                  </a:schemeClr>
                </a:solidFill>
                <a:latin typeface="Verdana" pitchFamily="34" charset="0"/>
                <a:cs typeface="Arial" panose="020B0604020202020204" pitchFamily="34" charset="0"/>
              </a:rPr>
              <a:t>Γνωρίζει άριστα αγγλικά, γαλλικά και πολωνικά. Αγαπά </a:t>
            </a:r>
            <a:r>
              <a:rPr lang="el-GR" sz="1400" dirty="0">
                <a:solidFill>
                  <a:schemeClr val="bg1">
                    <a:lumMod val="50000"/>
                  </a:schemeClr>
                </a:solidFill>
                <a:latin typeface="Verdana" pitchFamily="34" charset="0"/>
                <a:cs typeface="Arial" panose="020B0604020202020204" pitchFamily="34" charset="0"/>
              </a:rPr>
              <a:t>να ασχολείται με μόδα, προϊόντα ομορφιάς και περνά μεγάλο μέρος της ζωής της στα </a:t>
            </a:r>
            <a:r>
              <a:rPr lang="en-US" sz="1400" dirty="0">
                <a:solidFill>
                  <a:schemeClr val="bg1">
                    <a:lumMod val="50000"/>
                  </a:schemeClr>
                </a:solidFill>
                <a:latin typeface="Verdana" pitchFamily="34" charset="0"/>
                <a:cs typeface="Arial" panose="020B0604020202020204" pitchFamily="34" charset="0"/>
              </a:rPr>
              <a:t>social media</a:t>
            </a:r>
            <a:r>
              <a:rPr lang="en-US" sz="1400" dirty="0" smtClean="0">
                <a:solidFill>
                  <a:schemeClr val="bg1">
                    <a:lumMod val="50000"/>
                  </a:schemeClr>
                </a:solidFill>
                <a:latin typeface="Verdana" pitchFamily="34" charset="0"/>
                <a:cs typeface="Arial" panose="020B0604020202020204" pitchFamily="34" charset="0"/>
              </a:rPr>
              <a:t>.</a:t>
            </a:r>
            <a:r>
              <a:rPr lang="el-GR" sz="1400" dirty="0" smtClean="0">
                <a:solidFill>
                  <a:schemeClr val="bg1">
                    <a:lumMod val="50000"/>
                  </a:schemeClr>
                </a:solidFill>
                <a:latin typeface="Verdana" pitchFamily="34" charset="0"/>
                <a:cs typeface="Arial" panose="020B0604020202020204" pitchFamily="34" charset="0"/>
              </a:rPr>
              <a:t> </a:t>
            </a:r>
            <a:endParaRPr lang="el-GR" sz="1400" dirty="0">
              <a:solidFill>
                <a:schemeClr val="bg1">
                  <a:lumMod val="50000"/>
                </a:schemeClr>
              </a:solidFill>
              <a:latin typeface="Verdana" pitchFamily="34" charset="0"/>
              <a:cs typeface="Arial" panose="020B0604020202020204" pitchFamily="34" charset="0"/>
            </a:endParaRPr>
          </a:p>
        </p:txBody>
      </p:sp>
      <p:sp>
        <p:nvSpPr>
          <p:cNvPr id="3" name="2 - TextBox"/>
          <p:cNvSpPr txBox="1"/>
          <p:nvPr/>
        </p:nvSpPr>
        <p:spPr>
          <a:xfrm>
            <a:off x="3982815" y="2850672"/>
            <a:ext cx="3938439" cy="2314649"/>
          </a:xfrm>
          <a:prstGeom prst="rect">
            <a:avLst/>
          </a:prstGeom>
          <a:solidFill>
            <a:srgbClr val="668A00">
              <a:alpha val="28000"/>
            </a:srgbClr>
          </a:solidFill>
        </p:spPr>
        <p:txBody>
          <a:bodyPr wrap="square" tIns="90000" bIns="90000">
            <a:spAutoFit/>
          </a:bodyPr>
          <a:lstStyle/>
          <a:p>
            <a:pPr algn="just" eaLnBrk="1" hangingPunct="1">
              <a:lnSpc>
                <a:spcPct val="90000"/>
              </a:lnSpc>
              <a:spcBef>
                <a:spcPts val="1200"/>
              </a:spcBef>
              <a:spcAft>
                <a:spcPts val="1200"/>
              </a:spcAft>
              <a:defRPr/>
            </a:pPr>
            <a:r>
              <a:rPr lang="el-GR" sz="1400" dirty="0" smtClean="0">
                <a:solidFill>
                  <a:schemeClr val="bg1">
                    <a:lumMod val="50000"/>
                  </a:schemeClr>
                </a:solidFill>
                <a:latin typeface="Verdana" pitchFamily="34" charset="0"/>
                <a:cs typeface="Arial" panose="020B0604020202020204" pitchFamily="34" charset="0"/>
              </a:rPr>
              <a:t>Της αρέσει να ταξιδεύει και γι αυτό εξάλλου έχει επισκεφτεί αρκετές ευρωπαϊκές χώρες.  Τον τελευταίο καιρό ασχολείται με το </a:t>
            </a:r>
            <a:r>
              <a:rPr lang="en-US" sz="1400" dirty="0" err="1">
                <a:solidFill>
                  <a:schemeClr val="bg1">
                    <a:lumMod val="50000"/>
                  </a:schemeClr>
                </a:solidFill>
                <a:latin typeface="Verdana" pitchFamily="34" charset="0"/>
                <a:cs typeface="Arial" panose="020B0604020202020204" pitchFamily="34" charset="0"/>
              </a:rPr>
              <a:t>v</a:t>
            </a:r>
            <a:r>
              <a:rPr lang="en-US" sz="1400" dirty="0" err="1" smtClean="0">
                <a:solidFill>
                  <a:schemeClr val="bg1">
                    <a:lumMod val="50000"/>
                  </a:schemeClr>
                </a:solidFill>
                <a:latin typeface="Verdana" pitchFamily="34" charset="0"/>
                <a:cs typeface="Arial" panose="020B0604020202020204" pitchFamily="34" charset="0"/>
              </a:rPr>
              <a:t>logging</a:t>
            </a:r>
            <a:r>
              <a:rPr lang="en-US" sz="1400" dirty="0" smtClean="0">
                <a:solidFill>
                  <a:schemeClr val="bg1">
                    <a:lumMod val="50000"/>
                  </a:schemeClr>
                </a:solidFill>
                <a:latin typeface="Verdana" pitchFamily="34" charset="0"/>
                <a:cs typeface="Arial" panose="020B0604020202020204" pitchFamily="34" charset="0"/>
              </a:rPr>
              <a:t> </a:t>
            </a:r>
            <a:r>
              <a:rPr lang="el-GR" sz="1400" dirty="0" smtClean="0">
                <a:solidFill>
                  <a:schemeClr val="bg1">
                    <a:lumMod val="50000"/>
                  </a:schemeClr>
                </a:solidFill>
                <a:latin typeface="Verdana" pitchFamily="34" charset="0"/>
                <a:cs typeface="Arial" panose="020B0604020202020204" pitchFamily="34" charset="0"/>
              </a:rPr>
              <a:t>σε </a:t>
            </a:r>
            <a:r>
              <a:rPr lang="en-US" sz="1400" dirty="0" smtClean="0">
                <a:solidFill>
                  <a:schemeClr val="bg1">
                    <a:lumMod val="50000"/>
                  </a:schemeClr>
                </a:solidFill>
                <a:latin typeface="Verdana" pitchFamily="34" charset="0"/>
                <a:cs typeface="Arial" panose="020B0604020202020204" pitchFamily="34" charset="0"/>
              </a:rPr>
              <a:t>beauty products</a:t>
            </a:r>
            <a:r>
              <a:rPr lang="el-GR" sz="1400" dirty="0" smtClean="0">
                <a:solidFill>
                  <a:schemeClr val="bg1">
                    <a:lumMod val="50000"/>
                  </a:schemeClr>
                </a:solidFill>
                <a:latin typeface="Verdana" pitchFamily="34" charset="0"/>
                <a:cs typeface="Arial" panose="020B0604020202020204" pitchFamily="34" charset="0"/>
              </a:rPr>
              <a:t> και βρίσκεται στην αρχή της δημιουργίας δικού της </a:t>
            </a:r>
            <a:r>
              <a:rPr lang="en-US" sz="1400" dirty="0" smtClean="0">
                <a:solidFill>
                  <a:schemeClr val="bg1">
                    <a:lumMod val="50000"/>
                  </a:schemeClr>
                </a:solidFill>
                <a:latin typeface="Verdana" pitchFamily="34" charset="0"/>
                <a:cs typeface="Arial" panose="020B0604020202020204" pitchFamily="34" charset="0"/>
              </a:rPr>
              <a:t>Youtube channel. </a:t>
            </a:r>
            <a:r>
              <a:rPr lang="el-GR" sz="1400" dirty="0" smtClean="0">
                <a:solidFill>
                  <a:schemeClr val="bg1">
                    <a:lumMod val="50000"/>
                  </a:schemeClr>
                </a:solidFill>
                <a:latin typeface="Verdana" pitchFamily="34" charset="0"/>
                <a:cs typeface="Arial" panose="020B0604020202020204" pitchFamily="34" charset="0"/>
              </a:rPr>
              <a:t>Θεωρεί ότι η διαφήμιση αποτελεί σημαντικό μέρος της ζωής της και θα ήθελε να ασχοληθεί επαγγελματικά μ αυτή ιδιαίτερα στο χώρο της μόδας και των προϊόντων ομορφιάς.</a:t>
            </a:r>
            <a:endParaRPr lang="el-GR" sz="1400" dirty="0">
              <a:solidFill>
                <a:schemeClr val="bg1">
                  <a:lumMod val="50000"/>
                </a:schemeClr>
              </a:solidFill>
              <a:latin typeface="Verdana" pitchFamily="34" charset="0"/>
              <a:cs typeface="Arial" panose="020B0604020202020204" pitchFamily="34" charset="0"/>
            </a:endParaRPr>
          </a:p>
        </p:txBody>
      </p:sp>
      <p:sp>
        <p:nvSpPr>
          <p:cNvPr id="4" name="2 - TextBox"/>
          <p:cNvSpPr txBox="1"/>
          <p:nvPr/>
        </p:nvSpPr>
        <p:spPr>
          <a:xfrm>
            <a:off x="365125" y="6196013"/>
            <a:ext cx="4062413" cy="508000"/>
          </a:xfrm>
          <a:prstGeom prst="rect">
            <a:avLst/>
          </a:prstGeom>
          <a:solidFill>
            <a:schemeClr val="bg1">
              <a:lumMod val="85000"/>
            </a:schemeClr>
          </a:solidFill>
        </p:spPr>
        <p:txBody>
          <a:bodyPr>
            <a:spAutoFit/>
          </a:bodyPr>
          <a:lstStyle/>
          <a:p>
            <a:pPr eaLnBrk="1" hangingPunct="1">
              <a:lnSpc>
                <a:spcPct val="90000"/>
              </a:lnSpc>
              <a:spcBef>
                <a:spcPts val="0"/>
              </a:spcBef>
              <a:spcAft>
                <a:spcPts val="1200"/>
              </a:spcAft>
              <a:defRPr/>
            </a:pPr>
            <a:r>
              <a:rPr lang="el-GR" sz="1000" dirty="0">
                <a:latin typeface="Arial Narrow" panose="020B0606020202030204" pitchFamily="34" charset="0"/>
                <a:cs typeface="Arial" panose="020B0604020202020204" pitchFamily="34" charset="0"/>
              </a:rPr>
              <a:t>* Παρουσίαση του φοιτητή σε συνεχές κείμενο με στόχο την ανάδειξη της προσωπικότητας του, των δεξιοτήτων του και του ενδιαφέροντος του για το δημιουργικό στο χώρο της διαφήμισης. </a:t>
            </a:r>
          </a:p>
        </p:txBody>
      </p:sp>
      <p:pic>
        <p:nvPicPr>
          <p:cNvPr id="43010" name="Picture 2" descr="https://fbcdn-sphotos-f-a.akamaihd.net/hphotos-ak-prn1/303961_173765699383148_375703068_n.jpg"/>
          <p:cNvPicPr>
            <a:picLocks noChangeAspect="1" noChangeArrowheads="1"/>
          </p:cNvPicPr>
          <p:nvPr/>
        </p:nvPicPr>
        <p:blipFill>
          <a:blip r:embed="rId2" cstate="print"/>
          <a:srcRect r="28748"/>
          <a:stretch>
            <a:fillRect/>
          </a:stretch>
        </p:blipFill>
        <p:spPr bwMode="auto">
          <a:xfrm>
            <a:off x="451441" y="1212198"/>
            <a:ext cx="3242930" cy="341351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20816" y="875194"/>
            <a:ext cx="4523230" cy="4589118"/>
          </a:xfrm>
          <a:prstGeom prst="rect">
            <a:avLst/>
          </a:prstGeom>
          <a:solidFill>
            <a:srgbClr val="668A00">
              <a:alpha val="28000"/>
            </a:srgbClr>
          </a:solidFill>
        </p:spPr>
        <p:txBody>
          <a:bodyPr wrap="square" tIns="90000" bIns="90000">
            <a:spAutoFit/>
          </a:bodyPr>
          <a:lstStyle/>
          <a:p>
            <a:pPr algn="just" eaLnBrk="1" hangingPunct="1">
              <a:lnSpc>
                <a:spcPct val="90000"/>
              </a:lnSpc>
              <a:spcBef>
                <a:spcPts val="1200"/>
              </a:spcBef>
              <a:spcAft>
                <a:spcPts val="1200"/>
              </a:spcAft>
              <a:defRPr/>
            </a:pPr>
            <a:r>
              <a:rPr lang="el-GR" sz="1600" b="1" dirty="0">
                <a:solidFill>
                  <a:schemeClr val="bg1">
                    <a:lumMod val="50000"/>
                  </a:schemeClr>
                </a:solidFill>
                <a:latin typeface="Verdana" pitchFamily="34" charset="0"/>
                <a:cs typeface="Arial" panose="020B0604020202020204" pitchFamily="34" charset="0"/>
              </a:rPr>
              <a:t>Τσώρη Φωτεινή</a:t>
            </a:r>
          </a:p>
          <a:p>
            <a:pPr eaLnBrk="1" hangingPunct="1">
              <a:lnSpc>
                <a:spcPct val="90000"/>
              </a:lnSpc>
              <a:spcBef>
                <a:spcPts val="1200"/>
              </a:spcBef>
              <a:spcAft>
                <a:spcPts val="1200"/>
              </a:spcAft>
              <a:defRPr/>
            </a:pPr>
            <a:r>
              <a:rPr lang="el-GR" sz="1400" dirty="0" smtClean="0">
                <a:solidFill>
                  <a:schemeClr val="bg1">
                    <a:lumMod val="50000"/>
                  </a:schemeClr>
                </a:solidFill>
                <a:latin typeface="Verdana" pitchFamily="34" charset="0"/>
                <a:cs typeface="Arial" panose="020B0604020202020204" pitchFamily="34" charset="0"/>
              </a:rPr>
              <a:t>Είναι 21 χρονών και φοιτά στο τμήμα Μάρκετινγκ &amp; Επικοινωνίας στο ΟΠΑ από το 2011. Γνωρίζει αγγλικά, γαλλικά, μουσική(πτυχίο πιάνου) και χειρίζεται άριστα τους ηλεκτρονικούς υπολογιστές. Της αρέσει να ασχολείται με τη φωτογραφία και από το Φεβρουάριο του 2012 έχει ένα διαδικτυακό </a:t>
            </a:r>
            <a:r>
              <a:rPr lang="en-US" sz="1400" dirty="0" err="1" smtClean="0">
                <a:solidFill>
                  <a:schemeClr val="bg1">
                    <a:lumMod val="50000"/>
                  </a:schemeClr>
                </a:solidFill>
                <a:latin typeface="Verdana" pitchFamily="34" charset="0"/>
                <a:cs typeface="Arial" panose="020B0604020202020204" pitchFamily="34" charset="0"/>
              </a:rPr>
              <a:t>tumblr</a:t>
            </a:r>
            <a:r>
              <a:rPr lang="en-US" sz="1400" dirty="0" smtClean="0">
                <a:solidFill>
                  <a:schemeClr val="bg1">
                    <a:lumMod val="50000"/>
                  </a:schemeClr>
                </a:solidFill>
                <a:latin typeface="Verdana" pitchFamily="34" charset="0"/>
                <a:cs typeface="Arial" panose="020B0604020202020204" pitchFamily="34" charset="0"/>
              </a:rPr>
              <a:t> blog</a:t>
            </a:r>
            <a:r>
              <a:rPr lang="el-GR" sz="1400" dirty="0" smtClean="0">
                <a:solidFill>
                  <a:schemeClr val="bg1">
                    <a:lumMod val="50000"/>
                  </a:schemeClr>
                </a:solidFill>
                <a:latin typeface="Verdana" pitchFamily="34" charset="0"/>
                <a:cs typeface="Arial" panose="020B0604020202020204" pitchFamily="34" charset="0"/>
              </a:rPr>
              <a:t> (</a:t>
            </a:r>
            <a:r>
              <a:rPr lang="en-US" sz="1400" dirty="0">
                <a:solidFill>
                  <a:srgbClr val="006600"/>
                </a:solidFill>
                <a:latin typeface="Verdana" pitchFamily="34" charset="0"/>
                <a:hlinkClick r:id="rId2"/>
              </a:rPr>
              <a:t>http://chaotic-universe.tumblr.com</a:t>
            </a:r>
            <a:r>
              <a:rPr lang="en-US" sz="1400" dirty="0" smtClean="0">
                <a:solidFill>
                  <a:srgbClr val="006600"/>
                </a:solidFill>
                <a:latin typeface="Verdana" pitchFamily="34" charset="0"/>
                <a:hlinkClick r:id="rId2"/>
              </a:rPr>
              <a:t>/</a:t>
            </a:r>
            <a:r>
              <a:rPr lang="el-GR" sz="1400" dirty="0" smtClean="0">
                <a:solidFill>
                  <a:srgbClr val="006600"/>
                </a:solidFill>
                <a:latin typeface="Verdana" pitchFamily="34" charset="0"/>
              </a:rPr>
              <a:t> </a:t>
            </a:r>
            <a:r>
              <a:rPr lang="el-GR" sz="1400" dirty="0" smtClean="0">
                <a:solidFill>
                  <a:schemeClr val="bg1">
                    <a:lumMod val="50000"/>
                  </a:schemeClr>
                </a:solidFill>
                <a:latin typeface="Verdana" pitchFamily="34" charset="0"/>
              </a:rPr>
              <a:t>) το οποίο είναι μια συλλογή καλλιτεχνικών φωτογραφιών που βρίσκονται στο διαδίκτυο. Στον ελεύθερο της χρόνο βλέπει ταινίες, διαβάζει βιβλία και ασχολείται με τα </a:t>
            </a:r>
            <a:r>
              <a:rPr lang="en-US" sz="1400" dirty="0" smtClean="0">
                <a:solidFill>
                  <a:schemeClr val="bg1">
                    <a:lumMod val="50000"/>
                  </a:schemeClr>
                </a:solidFill>
                <a:latin typeface="Verdana" pitchFamily="34" charset="0"/>
              </a:rPr>
              <a:t>social media</a:t>
            </a:r>
            <a:r>
              <a:rPr lang="el-GR" sz="1400" dirty="0" smtClean="0">
                <a:solidFill>
                  <a:schemeClr val="bg1">
                    <a:lumMod val="50000"/>
                  </a:schemeClr>
                </a:solidFill>
                <a:latin typeface="Verdana" pitchFamily="34" charset="0"/>
              </a:rPr>
              <a:t>. Χαρακτηρίζεται από δημιουργικότητα, εφευρετικότητα και αποφασιστικότητα. Στο μέλλον θα επιθυμούσε να κάνει μεταπτυχιακές σπουδές  και  να εργαστεί επαγγελματικά στη διαφήμιση ή στις δημόσιες σχέσεις. Από το 2013 και μετά συμμετέχει σε διάφορους διαγωνισμούς νεανικής επιχειρηματικότητας.</a:t>
            </a:r>
            <a:endParaRPr lang="el-GR" sz="1400" dirty="0">
              <a:solidFill>
                <a:schemeClr val="bg1">
                  <a:lumMod val="50000"/>
                </a:schemeClr>
              </a:solidFill>
              <a:latin typeface="Verdana" pitchFamily="34" charset="0"/>
              <a:cs typeface="Arial" panose="020B0604020202020204" pitchFamily="34" charset="0"/>
            </a:endParaRPr>
          </a:p>
        </p:txBody>
      </p:sp>
      <p:sp>
        <p:nvSpPr>
          <p:cNvPr id="4" name="2 - TextBox"/>
          <p:cNvSpPr txBox="1"/>
          <p:nvPr/>
        </p:nvSpPr>
        <p:spPr>
          <a:xfrm>
            <a:off x="365125" y="6196013"/>
            <a:ext cx="4062413" cy="508000"/>
          </a:xfrm>
          <a:prstGeom prst="rect">
            <a:avLst/>
          </a:prstGeom>
          <a:solidFill>
            <a:schemeClr val="bg1">
              <a:lumMod val="85000"/>
            </a:schemeClr>
          </a:solidFill>
        </p:spPr>
        <p:txBody>
          <a:bodyPr>
            <a:spAutoFit/>
          </a:bodyPr>
          <a:lstStyle/>
          <a:p>
            <a:pPr eaLnBrk="1" hangingPunct="1">
              <a:lnSpc>
                <a:spcPct val="90000"/>
              </a:lnSpc>
              <a:spcBef>
                <a:spcPts val="0"/>
              </a:spcBef>
              <a:spcAft>
                <a:spcPts val="1200"/>
              </a:spcAft>
              <a:defRPr/>
            </a:pPr>
            <a:r>
              <a:rPr lang="el-GR" sz="1000" dirty="0">
                <a:latin typeface="Arial Narrow" panose="020B0606020202030204" pitchFamily="34" charset="0"/>
                <a:cs typeface="Arial" panose="020B0604020202020204" pitchFamily="34" charset="0"/>
              </a:rPr>
              <a:t>* Παρουσίαση του φοιτητή σε συνεχές κείμενο με στόχο την ανάδειξη της προσωπικότητας του, των δεξιοτήτων του και του ενδιαφέροντος του για το δημιουργικό στο χώρο της διαφήμισης. </a:t>
            </a:r>
          </a:p>
        </p:txBody>
      </p:sp>
      <p:pic>
        <p:nvPicPr>
          <p:cNvPr id="6" name="5 - Εικόνα" descr="1044058_638178326195060_219596305_n.jpg"/>
          <p:cNvPicPr>
            <a:picLocks noChangeAspect="1"/>
          </p:cNvPicPr>
          <p:nvPr/>
        </p:nvPicPr>
        <p:blipFill>
          <a:blip r:embed="rId3" cstate="print"/>
          <a:stretch>
            <a:fillRect/>
          </a:stretch>
        </p:blipFill>
        <p:spPr>
          <a:xfrm>
            <a:off x="513197" y="1466851"/>
            <a:ext cx="2411180" cy="3324224"/>
          </a:xfrm>
          <a:prstGeom prst="rect">
            <a:avLst/>
          </a:prstGeom>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Διάγραμμα ροής: Καθυστέρηση"/>
          <p:cNvSpPr/>
          <p:nvPr/>
        </p:nvSpPr>
        <p:spPr>
          <a:xfrm>
            <a:off x="0" y="0"/>
            <a:ext cx="7059613" cy="6858000"/>
          </a:xfrm>
          <a:prstGeom prst="flowChartDelay">
            <a:avLst/>
          </a:prstGeom>
          <a:solidFill>
            <a:srgbClr val="588802">
              <a:alpha val="54000"/>
            </a:srgbClr>
          </a:solid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endParaRPr lang="el-GR">
              <a:effectLst>
                <a:innerShdw blurRad="114300">
                  <a:prstClr val="black"/>
                </a:innerShdw>
              </a:effectLst>
            </a:endParaRPr>
          </a:p>
        </p:txBody>
      </p:sp>
      <p:sp>
        <p:nvSpPr>
          <p:cNvPr id="5" name="4 - TextBox"/>
          <p:cNvSpPr txBox="1"/>
          <p:nvPr/>
        </p:nvSpPr>
        <p:spPr>
          <a:xfrm>
            <a:off x="0" y="1530350"/>
            <a:ext cx="6889750" cy="708025"/>
          </a:xfrm>
          <a:prstGeom prst="rect">
            <a:avLst/>
          </a:prstGeom>
          <a:noFill/>
        </p:spPr>
        <p:txBody>
          <a:bodyPr>
            <a:spAutoFit/>
          </a:bodyPr>
          <a:lstStyle/>
          <a:p>
            <a:pPr>
              <a:defRPr/>
            </a:pPr>
            <a:r>
              <a:rPr lang="el-GR" sz="4000" b="1" dirty="0">
                <a:solidFill>
                  <a:schemeClr val="bg1">
                    <a:lumMod val="50000"/>
                  </a:schemeClr>
                </a:solidFill>
              </a:rPr>
              <a:t>2. ΔΗΜΙΟΥΡΓΙΚΕΣ  ΙΔΕΕΣ</a:t>
            </a:r>
          </a:p>
        </p:txBody>
      </p:sp>
      <p:pic>
        <p:nvPicPr>
          <p:cNvPr id="6" name="5 - Εικόνα" descr="homeolive.png"/>
          <p:cNvPicPr>
            <a:picLocks noChangeAspect="1"/>
          </p:cNvPicPr>
          <p:nvPr/>
        </p:nvPicPr>
        <p:blipFill>
          <a:blip r:embed="rId2" cstate="print"/>
          <a:stretch>
            <a:fillRect/>
          </a:stretch>
        </p:blipFill>
        <p:spPr>
          <a:xfrm>
            <a:off x="756802" y="2544189"/>
            <a:ext cx="4461894" cy="3279446"/>
          </a:xfrm>
          <a:prstGeom prst="rect">
            <a:avLst/>
          </a:prstGeom>
          <a:effectLst>
            <a:innerShdw blurRad="114300">
              <a:prstClr val="black"/>
            </a:innerShdw>
          </a:effectLst>
        </p:spPr>
      </p:pic>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TextBox"/>
          <p:cNvSpPr txBox="1"/>
          <p:nvPr/>
        </p:nvSpPr>
        <p:spPr>
          <a:xfrm>
            <a:off x="208994" y="712381"/>
            <a:ext cx="3491135" cy="5718489"/>
          </a:xfrm>
          <a:prstGeom prst="rect">
            <a:avLst/>
          </a:prstGeom>
          <a:solidFill>
            <a:srgbClr val="588802">
              <a:alpha val="54000"/>
            </a:srgbClr>
          </a:solidFill>
        </p:spPr>
        <p:txBody>
          <a:bodyPr>
            <a:spAutoFit/>
          </a:bodyPr>
          <a:lstStyle/>
          <a:p>
            <a:pPr eaLnBrk="1" hangingPunct="1">
              <a:lnSpc>
                <a:spcPct val="90000"/>
              </a:lnSpc>
              <a:spcBef>
                <a:spcPts val="0"/>
              </a:spcBef>
              <a:spcAft>
                <a:spcPts val="1200"/>
              </a:spcAft>
              <a:defRPr/>
            </a:pP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CONCEPT 1</a:t>
            </a:r>
            <a:r>
              <a:rPr lang="en-US" sz="1600" b="1" baseline="30000"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o</a:t>
            </a:r>
            <a:r>
              <a:rPr lang="el-GR" sz="1600" b="1" baseline="30000"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 </a:t>
            </a:r>
            <a:r>
              <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    </a:t>
            </a:r>
          </a:p>
          <a:p>
            <a:pPr>
              <a:lnSpc>
                <a:spcPct val="150000"/>
              </a:lnSpc>
              <a:defRPr/>
            </a:pPr>
            <a:r>
              <a:rPr lang="el-GR" sz="1200" b="1" dirty="0">
                <a:solidFill>
                  <a:schemeClr val="bg1">
                    <a:lumMod val="50000"/>
                  </a:schemeClr>
                </a:solidFill>
                <a:effectLst>
                  <a:innerShdw blurRad="114300">
                    <a:prstClr val="black"/>
                  </a:innerShdw>
                </a:effectLst>
              </a:rPr>
              <a:t>Ελαιόλαδο και </a:t>
            </a:r>
            <a:r>
              <a:rPr lang="el-GR" sz="1200" b="1" dirty="0" smtClean="0">
                <a:solidFill>
                  <a:schemeClr val="bg1">
                    <a:lumMod val="50000"/>
                  </a:schemeClr>
                </a:solidFill>
                <a:effectLst>
                  <a:innerShdw blurRad="114300">
                    <a:prstClr val="black"/>
                  </a:innerShdw>
                </a:effectLst>
              </a:rPr>
              <a:t>αιωνιότητα.(λάδι και ιστορία, πουλάμε οφέλη κι όχι το προϊόν)</a:t>
            </a:r>
            <a:endParaRPr lang="el-GR" sz="1200" b="1" dirty="0">
              <a:solidFill>
                <a:schemeClr val="bg1">
                  <a:lumMod val="50000"/>
                </a:schemeClr>
              </a:solidFill>
              <a:effectLst>
                <a:innerShdw blurRad="114300">
                  <a:prstClr val="black"/>
                </a:innerShdw>
              </a:effectLst>
            </a:endParaRPr>
          </a:p>
          <a:p>
            <a:pPr>
              <a:lnSpc>
                <a:spcPct val="150000"/>
              </a:lnSpc>
              <a:defRPr/>
            </a:pPr>
            <a:endParaRPr lang="el-GR" sz="1200" dirty="0">
              <a:solidFill>
                <a:schemeClr val="bg1">
                  <a:lumMod val="50000"/>
                </a:schemeClr>
              </a:solidFill>
              <a:effectLst>
                <a:innerShdw blurRad="114300">
                  <a:prstClr val="black"/>
                </a:innerShdw>
              </a:effectLst>
            </a:endParaRPr>
          </a:p>
          <a:p>
            <a:pPr>
              <a:lnSpc>
                <a:spcPct val="150000"/>
              </a:lnSpc>
              <a:defRPr/>
            </a:pPr>
            <a:r>
              <a:rPr lang="el-GR" sz="1200" dirty="0" smtClean="0">
                <a:solidFill>
                  <a:schemeClr val="bg1">
                    <a:lumMod val="50000"/>
                  </a:schemeClr>
                </a:solidFill>
              </a:rPr>
              <a:t>Εστιάζουμε στην ποιότητα και στις χρήσεις του ελαιόλαδου καθ’ όλη τη διάρκεια της ιστορίας. Επιδιώκουμε την συναισθηματική φόρτιση του καταναλωτή καθώς θα εκτίθεται στο διαφημιστικό μήνυμα. Σύνδεση του ελαιόλαδου </a:t>
            </a:r>
            <a:r>
              <a:rPr lang="en-US" sz="1200" dirty="0" smtClean="0">
                <a:solidFill>
                  <a:schemeClr val="bg1">
                    <a:lumMod val="50000"/>
                  </a:schemeClr>
                </a:solidFill>
              </a:rPr>
              <a:t>Cotinos</a:t>
            </a:r>
            <a:r>
              <a:rPr lang="el-GR" sz="1200" dirty="0" smtClean="0">
                <a:solidFill>
                  <a:schemeClr val="bg1">
                    <a:lumMod val="50000"/>
                  </a:schemeClr>
                </a:solidFill>
              </a:rPr>
              <a:t> με την ποιότητα, την αιωνιότητα και ιστορία του δέντρου της ελιάς. Κύριος στόχος του βίντεο είναι οι καταναλωτές να νιώσουν ότι το ελαιόλαδο είναι ένα απαραίτητο αγαθό </a:t>
            </a:r>
            <a:r>
              <a:rPr lang="el-GR" sz="1200" dirty="0" err="1" smtClean="0">
                <a:solidFill>
                  <a:schemeClr val="bg1">
                    <a:lumMod val="50000"/>
                  </a:schemeClr>
                </a:solidFill>
              </a:rPr>
              <a:t>γι΄</a:t>
            </a:r>
            <a:r>
              <a:rPr lang="el-GR" sz="1200" dirty="0" smtClean="0">
                <a:solidFill>
                  <a:schemeClr val="bg1">
                    <a:lumMod val="50000"/>
                  </a:schemeClr>
                </a:solidFill>
              </a:rPr>
              <a:t> αυτούς και ότι το </a:t>
            </a:r>
            <a:r>
              <a:rPr lang="en-US" sz="1200" dirty="0" smtClean="0">
                <a:solidFill>
                  <a:schemeClr val="bg1">
                    <a:lumMod val="50000"/>
                  </a:schemeClr>
                </a:solidFill>
              </a:rPr>
              <a:t>brand Cotinos</a:t>
            </a:r>
            <a:r>
              <a:rPr lang="el-GR" sz="1200" dirty="0" smtClean="0">
                <a:solidFill>
                  <a:schemeClr val="bg1">
                    <a:lumMod val="50000"/>
                  </a:schemeClr>
                </a:solidFill>
              </a:rPr>
              <a:t> είναι συνώνυμο της ποιότητας σε ένα προϊόν τόσο αναγκαίο.</a:t>
            </a:r>
            <a:endParaRPr lang="en-US" sz="1200" dirty="0">
              <a:solidFill>
                <a:schemeClr val="bg1">
                  <a:lumMod val="50000"/>
                </a:schemeClr>
              </a:solidFill>
            </a:endParaRPr>
          </a:p>
          <a:p>
            <a:pPr>
              <a:lnSpc>
                <a:spcPct val="150000"/>
              </a:lnSpc>
              <a:defRPr/>
            </a:pPr>
            <a:endParaRPr lang="en-US" sz="1200" dirty="0">
              <a:solidFill>
                <a:schemeClr val="bg1">
                  <a:lumMod val="50000"/>
                </a:schemeClr>
              </a:solidFill>
            </a:endParaRPr>
          </a:p>
          <a:p>
            <a:pPr>
              <a:lnSpc>
                <a:spcPct val="150000"/>
              </a:lnSpc>
              <a:defRPr/>
            </a:pPr>
            <a:r>
              <a:rPr lang="en-US" sz="1200" dirty="0">
                <a:solidFill>
                  <a:schemeClr val="bg1">
                    <a:lumMod val="50000"/>
                  </a:schemeClr>
                </a:solidFill>
              </a:rPr>
              <a:t>Slogan: </a:t>
            </a:r>
            <a:r>
              <a:rPr lang="en-US" sz="1200" b="1" dirty="0">
                <a:solidFill>
                  <a:schemeClr val="bg1">
                    <a:lumMod val="50000"/>
                  </a:schemeClr>
                </a:solidFill>
              </a:rPr>
              <a:t>Cotinos, a drip of life.</a:t>
            </a:r>
            <a:br>
              <a:rPr lang="en-US" sz="1200" b="1" dirty="0">
                <a:solidFill>
                  <a:schemeClr val="bg1">
                    <a:lumMod val="50000"/>
                  </a:schemeClr>
                </a:solidFill>
              </a:rPr>
            </a:br>
            <a:r>
              <a:rPr lang="en-US" sz="1200" b="1" dirty="0">
                <a:solidFill>
                  <a:schemeClr val="bg1">
                    <a:lumMod val="50000"/>
                  </a:schemeClr>
                </a:solidFill>
              </a:rPr>
              <a:t>             Cotinos,</a:t>
            </a:r>
            <a:r>
              <a:rPr lang="el-GR" sz="1200" b="1" dirty="0">
                <a:solidFill>
                  <a:schemeClr val="bg1">
                    <a:lumMod val="50000"/>
                  </a:schemeClr>
                </a:solidFill>
              </a:rPr>
              <a:t> σταγόνα ζωής</a:t>
            </a:r>
            <a:r>
              <a:rPr lang="el-GR" sz="1200" dirty="0">
                <a:solidFill>
                  <a:schemeClr val="bg1">
                    <a:lumMod val="50000"/>
                  </a:schemeClr>
                </a:solidFill>
              </a:rPr>
              <a:t>.</a:t>
            </a:r>
          </a:p>
          <a:p>
            <a:pPr eaLnBrk="1" hangingPunct="1">
              <a:lnSpc>
                <a:spcPct val="90000"/>
              </a:lnSpc>
              <a:spcBef>
                <a:spcPts val="0"/>
              </a:spcBef>
              <a:spcAft>
                <a:spcPts val="1200"/>
              </a:spcAft>
              <a:defRPr/>
            </a:pPr>
            <a:endParaRPr lang="en-US" sz="1200" baseline="30000"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endParaRPr>
          </a:p>
          <a:p>
            <a:pPr>
              <a:lnSpc>
                <a:spcPct val="150000"/>
              </a:lnSpc>
              <a:defRPr/>
            </a:pPr>
            <a:endParaRPr lang="el-GR" sz="1200" dirty="0">
              <a:effectLst>
                <a:innerShdw blurRad="114300">
                  <a:prstClr val="black"/>
                </a:innerShdw>
              </a:effectLst>
            </a:endParaRPr>
          </a:p>
        </p:txBody>
      </p:sp>
      <p:sp>
        <p:nvSpPr>
          <p:cNvPr id="5" name="2 - TextBox"/>
          <p:cNvSpPr txBox="1"/>
          <p:nvPr/>
        </p:nvSpPr>
        <p:spPr>
          <a:xfrm>
            <a:off x="3956974" y="712381"/>
            <a:ext cx="3336961" cy="4068806"/>
          </a:xfrm>
          <a:prstGeom prst="rect">
            <a:avLst/>
          </a:prstGeom>
          <a:solidFill>
            <a:srgbClr val="588802">
              <a:alpha val="54000"/>
            </a:srgbClr>
          </a:solidFill>
        </p:spPr>
        <p:txBody>
          <a:bodyPr>
            <a:spAutoFit/>
          </a:bodyPr>
          <a:lstStyle/>
          <a:p>
            <a:pPr eaLnBrk="1" hangingPunct="1">
              <a:lnSpc>
                <a:spcPct val="90000"/>
              </a:lnSpc>
              <a:spcBef>
                <a:spcPts val="0"/>
              </a:spcBef>
              <a:spcAft>
                <a:spcPts val="1200"/>
              </a:spcAft>
              <a:defRPr/>
            </a:pP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CONCEPT </a:t>
            </a:r>
            <a:r>
              <a:rPr lang="el-GR"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2</a:t>
            </a:r>
            <a:r>
              <a:rPr lang="en-US" sz="1600" b="1" dirty="0">
                <a:solidFill>
                  <a:schemeClr val="bg1">
                    <a:lumMod val="50000"/>
                  </a:schemeClr>
                </a:solidFill>
                <a:effectLst>
                  <a:innerShdw blurRad="114300">
                    <a:prstClr val="black"/>
                  </a:innerShdw>
                </a:effectLst>
                <a:latin typeface="Arial" panose="020B0604020202020204" pitchFamily="34" charset="0"/>
                <a:cs typeface="Arial" panose="020B0604020202020204" pitchFamily="34" charset="0"/>
              </a:rPr>
              <a:t>o</a:t>
            </a:r>
          </a:p>
          <a:p>
            <a:pPr>
              <a:lnSpc>
                <a:spcPct val="150000"/>
              </a:lnSpc>
              <a:defRPr/>
            </a:pPr>
            <a:r>
              <a:rPr lang="el-GR" sz="1200" b="1" i="1" dirty="0">
                <a:solidFill>
                  <a:schemeClr val="bg1">
                    <a:lumMod val="50000"/>
                  </a:schemeClr>
                </a:solidFill>
              </a:rPr>
              <a:t>Ελαιόλαδο</a:t>
            </a:r>
            <a:r>
              <a:rPr lang="el-GR" sz="1200" b="1" i="1" dirty="0" smtClean="0">
                <a:solidFill>
                  <a:schemeClr val="bg1">
                    <a:lumMod val="50000"/>
                  </a:schemeClr>
                </a:solidFill>
              </a:rPr>
              <a:t>+ γνώμες ατόμων επιρροής.</a:t>
            </a:r>
            <a:endParaRPr lang="el-GR" sz="1200" b="1" i="1" dirty="0">
              <a:solidFill>
                <a:schemeClr val="bg1">
                  <a:lumMod val="50000"/>
                </a:schemeClr>
              </a:solidFill>
            </a:endParaRPr>
          </a:p>
          <a:p>
            <a:pPr>
              <a:lnSpc>
                <a:spcPct val="150000"/>
              </a:lnSpc>
              <a:defRPr/>
            </a:pPr>
            <a:endParaRPr lang="el-GR" sz="1200" dirty="0">
              <a:solidFill>
                <a:schemeClr val="bg1">
                  <a:lumMod val="50000"/>
                </a:schemeClr>
              </a:solidFill>
            </a:endParaRPr>
          </a:p>
          <a:p>
            <a:pPr>
              <a:lnSpc>
                <a:spcPct val="150000"/>
              </a:lnSpc>
              <a:defRPr/>
            </a:pPr>
            <a:r>
              <a:rPr lang="el-GR" sz="1200" dirty="0">
                <a:solidFill>
                  <a:schemeClr val="bg1">
                    <a:lumMod val="50000"/>
                  </a:schemeClr>
                </a:solidFill>
              </a:rPr>
              <a:t>Εστιάζουμε </a:t>
            </a:r>
            <a:r>
              <a:rPr lang="el-GR" sz="1200" dirty="0" smtClean="0">
                <a:solidFill>
                  <a:schemeClr val="bg1">
                    <a:lumMod val="50000"/>
                  </a:schemeClr>
                </a:solidFill>
              </a:rPr>
              <a:t>στη συνήθεια των καταναλωτών να επηρεάζονται από τρίτους. Ουσιαστικά χρησιμοποιούμε την τεχνική της μίμησης και κάνουμε επίκληση στην αυθεντία για να πεισθεί ο καταναλωτής ότι το </a:t>
            </a:r>
            <a:r>
              <a:rPr lang="en-US" sz="1200" dirty="0" smtClean="0">
                <a:solidFill>
                  <a:schemeClr val="bg1">
                    <a:lumMod val="50000"/>
                  </a:schemeClr>
                </a:solidFill>
              </a:rPr>
              <a:t>Cotinos </a:t>
            </a:r>
            <a:r>
              <a:rPr lang="el-GR" sz="1200" dirty="0" smtClean="0">
                <a:solidFill>
                  <a:schemeClr val="bg1">
                    <a:lumMod val="50000"/>
                  </a:schemeClr>
                </a:solidFill>
              </a:rPr>
              <a:t>είναι ένα λάδι που αξίζει κανείς να αγοράσει. Η μεγαλύτερη έμφαση δίνεται στη γεύση.</a:t>
            </a:r>
            <a:endParaRPr lang="el-GR" sz="1200" dirty="0">
              <a:solidFill>
                <a:schemeClr val="bg1">
                  <a:lumMod val="50000"/>
                </a:schemeClr>
              </a:solidFill>
            </a:endParaRPr>
          </a:p>
          <a:p>
            <a:pPr>
              <a:lnSpc>
                <a:spcPct val="150000"/>
              </a:lnSpc>
              <a:defRPr/>
            </a:pPr>
            <a:endParaRPr lang="el-GR" sz="1200" dirty="0">
              <a:solidFill>
                <a:schemeClr val="bg1">
                  <a:lumMod val="50000"/>
                </a:schemeClr>
              </a:solidFill>
            </a:endParaRPr>
          </a:p>
          <a:p>
            <a:pPr>
              <a:lnSpc>
                <a:spcPct val="150000"/>
              </a:lnSpc>
              <a:defRPr/>
            </a:pPr>
            <a:r>
              <a:rPr lang="el-GR" sz="1200" b="1" dirty="0" smtClean="0">
                <a:solidFill>
                  <a:schemeClr val="bg1">
                    <a:lumMod val="50000"/>
                  </a:schemeClr>
                </a:solidFill>
              </a:rPr>
              <a:t>Cotinos γιατί δεν δεχόμαστε τίποτα λιγότερο.</a:t>
            </a:r>
            <a:endParaRPr lang="el-GR" sz="1200" b="1" dirty="0">
              <a:solidFill>
                <a:schemeClr val="bg1">
                  <a:lumMod val="50000"/>
                </a:schemeClr>
              </a:solidFill>
            </a:endParaRPr>
          </a:p>
          <a:p>
            <a:pPr>
              <a:lnSpc>
                <a:spcPct val="150000"/>
              </a:lnSpc>
              <a:defRPr/>
            </a:pPr>
            <a:endParaRPr lang="el-GR" sz="1200" dirty="0">
              <a:solidFill>
                <a:schemeClr val="bg1">
                  <a:lumMod val="50000"/>
                </a:schemeClr>
              </a:solidFill>
            </a:endParaRPr>
          </a:p>
        </p:txBody>
      </p:sp>
      <p:pic>
        <p:nvPicPr>
          <p:cNvPr id="4" name="3 - Εικόνα" descr="virgin_l.png"/>
          <p:cNvPicPr>
            <a:picLocks noChangeAspect="1"/>
          </p:cNvPicPr>
          <p:nvPr/>
        </p:nvPicPr>
        <p:blipFill>
          <a:blip r:embed="rId2" cstate="print"/>
          <a:stretch>
            <a:fillRect/>
          </a:stretch>
        </p:blipFill>
        <p:spPr>
          <a:xfrm>
            <a:off x="7481888" y="3752850"/>
            <a:ext cx="1311275" cy="2935288"/>
          </a:xfrm>
          <a:prstGeom prst="rect">
            <a:avLst/>
          </a:prstGeom>
          <a:effectLst>
            <a:outerShdw blurRad="76200" dir="13500000" sy="23000" kx="1200000" algn="br" rotWithShape="0">
              <a:prstClr val="black">
                <a:alpha val="20000"/>
              </a:prstClr>
            </a:outerShdw>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theme/theme1.xml><?xml version="1.0" encoding="utf-8"?>
<a:theme xmlns:a="http://schemas.openxmlformats.org/drawingml/2006/main" name="Τεχνικό">
  <a:themeElements>
    <a:clrScheme name="Προσαρμοσμένος 43">
      <a:dk1>
        <a:srgbClr val="506C00"/>
      </a:dk1>
      <a:lt1>
        <a:sysClr val="window" lastClr="FFFFFF"/>
      </a:lt1>
      <a:dk2>
        <a:srgbClr val="E7FFB7"/>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2723</TotalTime>
  <Words>2183</Words>
  <Application>Microsoft Office PowerPoint</Application>
  <PresentationFormat>Προβολή στην οθόνη (4:3)</PresentationFormat>
  <Paragraphs>358</Paragraphs>
  <Slides>35</Slides>
  <Notes>0</Notes>
  <HiddenSlides>0</HiddenSlides>
  <MMClips>1</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35</vt:i4>
      </vt:variant>
    </vt:vector>
  </HeadingPairs>
  <TitlesOfParts>
    <vt:vector size="46" baseType="lpstr">
      <vt:lpstr>Arial</vt:lpstr>
      <vt:lpstr>Arial Narrow</vt:lpstr>
      <vt:lpstr>Calibri</vt:lpstr>
      <vt:lpstr>Comic Sans MS</vt:lpstr>
      <vt:lpstr>Franklin Gothic Book</vt:lpstr>
      <vt:lpstr>Monotype Corsiva</vt:lpstr>
      <vt:lpstr>Tahoma</vt:lpstr>
      <vt:lpstr>Verdana</vt:lpstr>
      <vt:lpstr>Wingdings</vt:lpstr>
      <vt:lpstr>Wingdings 2</vt:lpstr>
      <vt:lpstr>Τεχνικό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aevan</dc:creator>
  <cp:lastModifiedBy>andreas evangelatos</cp:lastModifiedBy>
  <cp:revision>198</cp:revision>
  <dcterms:created xsi:type="dcterms:W3CDTF">2012-06-21T21:00:19Z</dcterms:created>
  <dcterms:modified xsi:type="dcterms:W3CDTF">2014-01-16T04:29:07Z</dcterms:modified>
  <cp:contentStatus/>
</cp:coreProperties>
</file>