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3" r:id="rId1"/>
  </p:sldMasterIdLst>
  <p:notesMasterIdLst>
    <p:notesMasterId r:id="rId7"/>
  </p:notesMasterIdLst>
  <p:handoutMasterIdLst>
    <p:handoutMasterId r:id="rId8"/>
  </p:handoutMasterIdLst>
  <p:sldIdLst>
    <p:sldId id="256" r:id="rId2"/>
    <p:sldId id="294" r:id="rId3"/>
    <p:sldId id="298" r:id="rId4"/>
    <p:sldId id="295" r:id="rId5"/>
    <p:sldId id="299" r:id="rId6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-55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56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Βιβλία</a:t>
            </a:r>
            <a:r>
              <a:rPr lang="el-GR" b="1" baseline="0" dirty="0"/>
              <a:t> Πληροφορικής</a:t>
            </a:r>
            <a:endParaRPr lang="el-G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Ποσότητα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F3-45BE-BCFF-FCA831DA6B1E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Πωλήσεις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Φύλλο1!$C$2:$C$5</c:f>
              <c:numCache>
                <c:formatCode>General</c:formatCode>
                <c:ptCount val="4"/>
                <c:pt idx="0">
                  <c:v>900</c:v>
                </c:pt>
                <c:pt idx="1">
                  <c:v>300</c:v>
                </c:pt>
                <c:pt idx="2">
                  <c:v>750</c:v>
                </c:pt>
                <c:pt idx="3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F3-45BE-BCFF-FCA831DA6B1E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Υπόλοιπο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Φύλλο1!$D$2:$D$5</c:f>
              <c:numCache>
                <c:formatCode>General</c:formatCode>
                <c:ptCount val="4"/>
                <c:pt idx="0">
                  <c:v>100</c:v>
                </c:pt>
                <c:pt idx="1">
                  <c:v>700</c:v>
                </c:pt>
                <c:pt idx="2">
                  <c:v>250</c:v>
                </c:pt>
                <c:pt idx="3">
                  <c:v>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F3-45BE-BCFF-FCA831DA6B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3806632"/>
        <c:axId val="263810592"/>
      </c:barChart>
      <c:catAx>
        <c:axId val="26380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63810592"/>
        <c:crosses val="autoZero"/>
        <c:auto val="1"/>
        <c:lblAlgn val="ctr"/>
        <c:lblOffset val="100"/>
        <c:noMultiLvlLbl val="0"/>
      </c:catAx>
      <c:valAx>
        <c:axId val="26381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63806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56E7C140-1D20-B97A-904F-B5543C87F5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71D5340-0A67-EE8F-FF4D-AED5E41C2A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B4085-EF8A-433A-BAA2-86C61C6D9CB3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102F77-FA60-1DAF-4BA9-BA0407EDF5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E3B1722-AC50-4DE9-F625-E2B1350CCA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E1D43-16B0-4121-82D6-6EF70E448B9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73355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4E2E2-6D2A-4F77-82D8-0401347B91BB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96AE4-AFB2-46DA-8C9D-1BD12B526A4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67170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2156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12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943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824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2405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962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638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600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01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932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515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0848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21FF-007E-6D1C-9620-1D01D2A3E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816942"/>
            <a:ext cx="10058400" cy="973390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solidFill>
                  <a:schemeClr val="bg1"/>
                </a:solidFill>
              </a:rPr>
              <a:t>Εφαρμοσμένη Πληροφορική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81B89E-B422-BC71-F81E-9F07C93A6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19" y="141032"/>
            <a:ext cx="7447934" cy="18859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67FEFE-E6A0-170F-93F4-49AC9F1B2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393" y="141032"/>
            <a:ext cx="3438553" cy="18859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46C3DE2-7F0B-635D-6F01-2139CCAB5159}"/>
              </a:ext>
            </a:extLst>
          </p:cNvPr>
          <p:cNvSpPr txBox="1"/>
          <p:nvPr/>
        </p:nvSpPr>
        <p:spPr>
          <a:xfrm>
            <a:off x="4302846" y="5731655"/>
            <a:ext cx="41922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bg1"/>
                </a:solidFill>
              </a:rPr>
              <a:t>Διδάσκουσα: Μαρία Χονδροκούκη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6087CB-4983-1FF0-AF1B-CDAE941E40D8}"/>
              </a:ext>
            </a:extLst>
          </p:cNvPr>
          <p:cNvSpPr txBox="1"/>
          <p:nvPr/>
        </p:nvSpPr>
        <p:spPr>
          <a:xfrm>
            <a:off x="2875934" y="4439277"/>
            <a:ext cx="6518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Microsoft PowerPoint 2016 (</a:t>
            </a:r>
            <a:r>
              <a:rPr lang="el-GR" sz="2800" dirty="0">
                <a:solidFill>
                  <a:schemeClr val="bg1"/>
                </a:solidFill>
              </a:rPr>
              <a:t>2</a:t>
            </a:r>
            <a:r>
              <a:rPr lang="el-GR" sz="2800" baseline="30000" dirty="0">
                <a:solidFill>
                  <a:schemeClr val="bg1"/>
                </a:solidFill>
              </a:rPr>
              <a:t>ο</a:t>
            </a:r>
            <a:r>
              <a:rPr lang="el-GR" sz="2800" dirty="0">
                <a:solidFill>
                  <a:schemeClr val="bg1"/>
                </a:solidFill>
              </a:rPr>
              <a:t> Μέρος)</a:t>
            </a:r>
          </a:p>
        </p:txBody>
      </p:sp>
    </p:spTree>
    <p:extLst>
      <p:ext uri="{BB962C8B-B14F-4D97-AF65-F5344CB8AC3E}">
        <p14:creationId xmlns:p14="http://schemas.microsoft.com/office/powerpoint/2010/main" val="242387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B41892-F4A7-81D9-5570-51BFCDF1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47776"/>
            <a:ext cx="9692640" cy="1325562"/>
          </a:xfrm>
        </p:spPr>
        <p:txBody>
          <a:bodyPr/>
          <a:lstStyle/>
          <a:p>
            <a:pPr algn="ctr"/>
            <a:r>
              <a:rPr lang="el-GR" dirty="0"/>
              <a:t>Προσθήκη Γραφήματος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D0A4AC-BD2F-D409-7B17-104DCCA1E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651824"/>
            <a:ext cx="9430709" cy="5029200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pPr marL="176213" lvl="1" indent="-176213"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>
                <a:solidFill>
                  <a:schemeClr val="tx1"/>
                </a:solidFill>
              </a:rPr>
              <a:t>Εισαγωγή Γραφήματος: </a:t>
            </a:r>
            <a:r>
              <a:rPr lang="el-GR" sz="2500" b="1" dirty="0">
                <a:solidFill>
                  <a:schemeClr val="tx1"/>
                </a:solidFill>
              </a:rPr>
              <a:t>Εισαγωγή</a:t>
            </a:r>
            <a:r>
              <a:rPr lang="el-GR" sz="2500" dirty="0">
                <a:solidFill>
                  <a:schemeClr val="tx1"/>
                </a:solidFill>
              </a:rPr>
              <a:t> → </a:t>
            </a:r>
            <a:r>
              <a:rPr lang="el-GR" sz="2500" b="1" dirty="0">
                <a:solidFill>
                  <a:schemeClr val="tx1"/>
                </a:solidFill>
              </a:rPr>
              <a:t>Γράφημα</a:t>
            </a:r>
            <a:r>
              <a:rPr lang="el-GR" sz="2500" dirty="0">
                <a:solidFill>
                  <a:schemeClr val="tx1"/>
                </a:solidFill>
              </a:rPr>
              <a:t>, π.χ. Στήλη → Ομαδοποιημένη στήλη </a:t>
            </a:r>
          </a:p>
          <a:p>
            <a:pPr marL="176213" lvl="1" indent="-176213"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>
                <a:solidFill>
                  <a:schemeClr val="tx1"/>
                </a:solidFill>
              </a:rPr>
              <a:t>Επιλογή – Αλλαγή τύπου Γραφήματος: Επιλογή του γραφήματος → </a:t>
            </a:r>
            <a:r>
              <a:rPr lang="el-GR" sz="2500" b="1" dirty="0">
                <a:solidFill>
                  <a:schemeClr val="tx1"/>
                </a:solidFill>
              </a:rPr>
              <a:t>Σχεδίαση γραφήματος </a:t>
            </a:r>
            <a:r>
              <a:rPr lang="el-GR" sz="2500" dirty="0">
                <a:solidFill>
                  <a:schemeClr val="tx1"/>
                </a:solidFill>
              </a:rPr>
              <a:t>→ </a:t>
            </a:r>
            <a:r>
              <a:rPr lang="el-GR" sz="2500" b="1" dirty="0">
                <a:solidFill>
                  <a:schemeClr val="tx1"/>
                </a:solidFill>
              </a:rPr>
              <a:t>Αλλαγή τύπου γραφήματος</a:t>
            </a:r>
            <a:r>
              <a:rPr lang="el-GR" sz="2500" dirty="0">
                <a:solidFill>
                  <a:schemeClr val="tx1"/>
                </a:solidFill>
              </a:rPr>
              <a:t>, π.χ. Ράβδος → Ομαδοποιημένη ράβδος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Τίτλος γραφήματος: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 </a:t>
            </a:r>
            <a:r>
              <a:rPr lang="el-GR" sz="2500" dirty="0"/>
              <a:t>→ Τίτλος γραφήματος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Ετικέτες Δεδομένων: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</a:t>
            </a:r>
            <a:r>
              <a:rPr lang="el-GR" sz="2500" dirty="0"/>
              <a:t> → Ετικέτες δεδομένων</a:t>
            </a:r>
          </a:p>
          <a:p>
            <a:pPr algn="just">
              <a:lnSpc>
                <a:spcPct val="115000"/>
              </a:lnSpc>
            </a:pPr>
            <a:r>
              <a:rPr lang="el-GR" sz="2500" dirty="0"/>
              <a:t>Υπόμνημα: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</a:t>
            </a:r>
            <a:r>
              <a:rPr lang="el-GR" sz="2500" dirty="0"/>
              <a:t> → Υπόμνημα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Άλλα στοιχεία γραφήματος: Άξονες, Τίτλοι αξόνων, Ετικέτες δεδομένων, Πίνακες δεδομένων, Γραμμές σφάλματος, Γραμμές πλέγματος.</a:t>
            </a:r>
          </a:p>
        </p:txBody>
      </p:sp>
    </p:spTree>
    <p:extLst>
      <p:ext uri="{BB962C8B-B14F-4D97-AF65-F5344CB8AC3E}">
        <p14:creationId xmlns:p14="http://schemas.microsoft.com/office/powerpoint/2010/main" val="2657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361DD6-1548-4EE0-7252-0A34F12FC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769808"/>
            <a:ext cx="9430710" cy="4900043"/>
          </a:xfrm>
        </p:spPr>
        <p:txBody>
          <a:bodyPr>
            <a:noAutofit/>
          </a:bodyPr>
          <a:lstStyle/>
          <a:p>
            <a:pPr algn="just"/>
            <a:r>
              <a:rPr lang="el-GR" sz="2200" dirty="0"/>
              <a:t>Φόντο: Επιλογή του γραφήματος → </a:t>
            </a:r>
            <a:r>
              <a:rPr lang="el-GR" sz="2200" b="1" dirty="0"/>
              <a:t>Μορφή</a:t>
            </a:r>
            <a:r>
              <a:rPr lang="el-GR" sz="2200" dirty="0"/>
              <a:t> → </a:t>
            </a:r>
            <a:r>
              <a:rPr lang="el-GR" sz="2200" b="1" dirty="0"/>
              <a:t>Στυλ Σχημάτων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Γέμισμα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Περίγραμμα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Εφέ</a:t>
            </a:r>
          </a:p>
          <a:p>
            <a:pPr marL="176213" lvl="1" indent="-176213" algn="just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/>
                </a:solidFill>
              </a:rPr>
              <a:t>Εναλλακτικά: Επιλογή του γραφήματος → Δεξί κλικ → </a:t>
            </a:r>
            <a:r>
              <a:rPr lang="el-GR" sz="2200" b="1" dirty="0">
                <a:solidFill>
                  <a:schemeClr val="tx1"/>
                </a:solidFill>
              </a:rPr>
              <a:t>Μορφοποίηση περιοχής γραφήματος </a:t>
            </a:r>
          </a:p>
          <a:p>
            <a:pPr marL="176213" lvl="1" indent="-176213" algn="just">
              <a:lnSpc>
                <a:spcPct val="95000"/>
              </a:lnSpc>
              <a:tabLst>
                <a:tab pos="176213" algn="l"/>
              </a:tabLst>
            </a:pPr>
            <a:r>
              <a:rPr lang="el-GR" sz="2200" dirty="0">
                <a:solidFill>
                  <a:schemeClr val="tx1"/>
                </a:solidFill>
              </a:rPr>
              <a:t>Αλλαγή χρώματος στοιχείου σε γράφημα: Επιλέγουμε τη στήλη που θέλουμε να αλλάξουμε → </a:t>
            </a:r>
            <a:r>
              <a:rPr lang="el-GR" sz="2200" b="1" dirty="0">
                <a:solidFill>
                  <a:schemeClr val="tx1"/>
                </a:solidFill>
              </a:rPr>
              <a:t>Μορφή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Στυλ Σχημάτων </a:t>
            </a:r>
            <a:r>
              <a:rPr lang="el-GR" sz="2200" dirty="0">
                <a:solidFill>
                  <a:schemeClr val="tx1"/>
                </a:solidFill>
              </a:rPr>
              <a:t>→ </a:t>
            </a:r>
            <a:r>
              <a:rPr lang="el-GR" sz="2200" b="1" dirty="0">
                <a:solidFill>
                  <a:schemeClr val="tx1"/>
                </a:solidFill>
              </a:rPr>
              <a:t>Γέμισμα</a:t>
            </a:r>
            <a:endParaRPr lang="en-US" sz="2200" b="1" dirty="0">
              <a:solidFill>
                <a:schemeClr val="tx1"/>
              </a:solidFill>
            </a:endParaRPr>
          </a:p>
          <a:p>
            <a:pPr marL="176213" lvl="1" indent="-176213" algn="just">
              <a:lnSpc>
                <a:spcPct val="95000"/>
              </a:lnSpc>
              <a:tabLst>
                <a:tab pos="176213" algn="l"/>
              </a:tabLst>
            </a:pPr>
            <a:r>
              <a:rPr lang="el-GR" sz="2200" dirty="0">
                <a:solidFill>
                  <a:schemeClr val="tx1"/>
                </a:solidFill>
              </a:rPr>
              <a:t>Μορφοποίηση γραμματοσειράς περιοχής γραφήματος: Επιλογή στοιχείου του οποίου το κείμενο θέλουμε να μορφοποιήσουμε → </a:t>
            </a:r>
            <a:r>
              <a:rPr lang="el-GR" sz="2200" b="1" dirty="0">
                <a:solidFill>
                  <a:schemeClr val="tx1"/>
                </a:solidFill>
              </a:rPr>
              <a:t>Κεντρική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Γραμματοσειρά</a:t>
            </a:r>
          </a:p>
          <a:p>
            <a:pPr marL="442913" lvl="2" indent="-169863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Μορφοποίηση του κειμένου της περιοχής γραφήματος με στυλ </a:t>
            </a:r>
            <a:r>
              <a:rPr lang="en-US" sz="2200" dirty="0">
                <a:solidFill>
                  <a:schemeClr val="tx1"/>
                </a:solidFill>
              </a:rPr>
              <a:t>WordArt: </a:t>
            </a:r>
            <a:r>
              <a:rPr lang="el-GR" sz="2200" b="1" dirty="0">
                <a:solidFill>
                  <a:schemeClr val="tx1"/>
                </a:solidFill>
              </a:rPr>
              <a:t>Μορφή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Στυλ </a:t>
            </a:r>
            <a:r>
              <a:rPr lang="en-US" sz="2200" b="1" dirty="0">
                <a:solidFill>
                  <a:schemeClr val="tx1"/>
                </a:solidFill>
              </a:rPr>
              <a:t>WordArt</a:t>
            </a:r>
            <a:endParaRPr lang="el-GR" sz="2200" b="1" dirty="0">
              <a:solidFill>
                <a:schemeClr val="tx1"/>
              </a:solidFill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5B8E9142-FFD8-10C5-70CA-9EE42280B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63" y="247141"/>
            <a:ext cx="9691687" cy="1325563"/>
          </a:xfrm>
        </p:spPr>
        <p:txBody>
          <a:bodyPr/>
          <a:lstStyle/>
          <a:p>
            <a:pPr algn="ctr"/>
            <a:r>
              <a:rPr lang="el-GR" dirty="0"/>
              <a:t>Προσθήκη Γραφήματος (2)</a:t>
            </a:r>
          </a:p>
        </p:txBody>
      </p:sp>
    </p:spTree>
    <p:extLst>
      <p:ext uri="{BB962C8B-B14F-4D97-AF65-F5344CB8AC3E}">
        <p14:creationId xmlns:p14="http://schemas.microsoft.com/office/powerpoint/2010/main" val="416732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5355DD-73BB-3FF3-9D27-29DC8234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Παράδειγμα Γραφήματος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5ACF37BA-A3E1-0587-53D4-0946D26602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731133"/>
              </p:ext>
            </p:extLst>
          </p:nvPr>
        </p:nvGraphicFramePr>
        <p:xfrm>
          <a:off x="1262063" y="1828800"/>
          <a:ext cx="85947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2401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8CC245-1027-F86A-A448-4D722434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Προσθήκη Οργανογράμματος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24A6F8-24CE-0778-FDA6-3C2C3286B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430709" cy="4351337"/>
          </a:xfrm>
        </p:spPr>
        <p:txBody>
          <a:bodyPr/>
          <a:lstStyle/>
          <a:p>
            <a:endParaRPr lang="el-GR" dirty="0"/>
          </a:p>
          <a:p>
            <a:pPr algn="just"/>
            <a:r>
              <a:rPr lang="el-GR" sz="2300" dirty="0"/>
              <a:t>Δημιουργία Οργανογράμματος: </a:t>
            </a:r>
            <a:r>
              <a:rPr lang="el-GR" sz="2300" b="1" dirty="0"/>
              <a:t>Εισαγωγή</a:t>
            </a:r>
            <a:r>
              <a:rPr lang="el-GR" sz="2300" dirty="0"/>
              <a:t> → </a:t>
            </a:r>
            <a:r>
              <a:rPr lang="el-GR" sz="2300" b="1" dirty="0"/>
              <a:t>Απεικονίσεις</a:t>
            </a:r>
            <a:r>
              <a:rPr lang="el-GR" sz="2300" dirty="0"/>
              <a:t> </a:t>
            </a:r>
            <a:r>
              <a:rPr kumimoji="0" lang="el-GR" sz="23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→</a:t>
            </a:r>
            <a:r>
              <a:rPr lang="el-GR" sz="2300" dirty="0"/>
              <a:t> </a:t>
            </a:r>
            <a:r>
              <a:rPr lang="el-GR" sz="2300" b="1" dirty="0"/>
              <a:t>SmartArt</a:t>
            </a:r>
            <a:r>
              <a:rPr lang="el-GR" sz="2300" dirty="0"/>
              <a:t> → </a:t>
            </a:r>
            <a:r>
              <a:rPr lang="el-GR" sz="2300" b="1" dirty="0"/>
              <a:t>Ιεραρχία</a:t>
            </a:r>
            <a:r>
              <a:rPr lang="el-GR" sz="2300" dirty="0"/>
              <a:t> </a:t>
            </a:r>
          </a:p>
          <a:p>
            <a:pPr algn="just"/>
            <a:r>
              <a:rPr lang="el-GR" sz="2300" dirty="0"/>
              <a:t>Αλλαγή ιεραρχικής δομής οργανογράμματος: Επιλογή του οργανογράμματος → </a:t>
            </a:r>
            <a:r>
              <a:rPr lang="el-GR" sz="2300" b="1" dirty="0"/>
              <a:t>Σχεδίαση γραφικών </a:t>
            </a:r>
            <a:r>
              <a:rPr lang="en-US" sz="2300" b="1" dirty="0"/>
              <a:t>SmartArt</a:t>
            </a:r>
            <a:r>
              <a:rPr lang="el-GR" sz="2300" dirty="0"/>
              <a:t> → </a:t>
            </a:r>
            <a:r>
              <a:rPr lang="el-GR" sz="2300" b="1" dirty="0"/>
              <a:t>Διατάξεις</a:t>
            </a:r>
            <a:r>
              <a:rPr lang="el-GR" sz="2300" dirty="0"/>
              <a:t> (περισσότερα) </a:t>
            </a:r>
          </a:p>
          <a:p>
            <a:pPr algn="just">
              <a:spcAft>
                <a:spcPts val="400"/>
              </a:spcAft>
            </a:pPr>
            <a:r>
              <a:rPr lang="el-GR" sz="2300" dirty="0"/>
              <a:t>Προσθήκη πλαισίου σε οργανόγραμμα</a:t>
            </a:r>
            <a:r>
              <a:rPr lang="en-US" sz="2300" dirty="0"/>
              <a:t>:</a:t>
            </a:r>
            <a:r>
              <a:rPr lang="el-GR" sz="2300" dirty="0"/>
              <a:t> Επιλογή του σημείου που θα προστεθεί το νέο πλαίσιο → Δεξί κλικ → </a:t>
            </a:r>
            <a:r>
              <a:rPr lang="el-GR" sz="2300" b="1" dirty="0"/>
              <a:t>Προσθήκη σχήματος </a:t>
            </a:r>
            <a:endParaRPr lang="en-US" sz="2300" b="1" dirty="0"/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100" dirty="0">
                <a:solidFill>
                  <a:schemeClr val="tx1"/>
                </a:solidFill>
              </a:rPr>
              <a:t>Άλλες κατηγορίες </a:t>
            </a:r>
            <a:r>
              <a:rPr lang="en-US" sz="2100" dirty="0">
                <a:solidFill>
                  <a:schemeClr val="tx1"/>
                </a:solidFill>
              </a:rPr>
              <a:t>SmartArt:</a:t>
            </a:r>
            <a:r>
              <a:rPr lang="el-GR" sz="2100" dirty="0">
                <a:solidFill>
                  <a:schemeClr val="tx1"/>
                </a:solidFill>
              </a:rPr>
              <a:t> Λίστα, Διεργασία, Κύκλος, Σχέση, Πίνακας Πυραμίδα, Εικόνα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727832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Custom 26">
      <a:dk1>
        <a:sysClr val="windowText" lastClr="000000"/>
      </a:dk1>
      <a:lt1>
        <a:sysClr val="window" lastClr="FFFFFF"/>
      </a:lt1>
      <a:dk2>
        <a:srgbClr val="F6C781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F0A22E"/>
      </a:accent6>
      <a:hlink>
        <a:srgbClr val="AD1F1F"/>
      </a:hlink>
      <a:folHlink>
        <a:srgbClr val="F0A22E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4043</TotalTime>
  <Words>285</Words>
  <Application>Microsoft Office PowerPoint</Application>
  <PresentationFormat>Ευρεία οθόνη</PresentationFormat>
  <Paragraphs>28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Schoolbook</vt:lpstr>
      <vt:lpstr>Wingdings 2</vt:lpstr>
      <vt:lpstr>View</vt:lpstr>
      <vt:lpstr>Εφαρμοσμένη Πληροφορική</vt:lpstr>
      <vt:lpstr>Προσθήκη Γραφήματος (1)</vt:lpstr>
      <vt:lpstr>Προσθήκη Γραφήματος (2)</vt:lpstr>
      <vt:lpstr>Παράδειγμα Γραφήματος</vt:lpstr>
      <vt:lpstr>Προσθήκη Οργανογράμματος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</dc:creator>
  <cp:lastModifiedBy>Maria</cp:lastModifiedBy>
  <cp:revision>527</cp:revision>
  <dcterms:created xsi:type="dcterms:W3CDTF">2025-10-01T22:17:27Z</dcterms:created>
  <dcterms:modified xsi:type="dcterms:W3CDTF">2025-11-13T11:07:05Z</dcterms:modified>
</cp:coreProperties>
</file>