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33" r:id="rId2"/>
    <p:sldId id="257" r:id="rId3"/>
    <p:sldId id="334" r:id="rId4"/>
    <p:sldId id="335" r:id="rId5"/>
    <p:sldId id="337" r:id="rId6"/>
    <p:sldId id="470" r:id="rId7"/>
    <p:sldId id="469" r:id="rId8"/>
    <p:sldId id="467" r:id="rId9"/>
    <p:sldId id="466" r:id="rId10"/>
    <p:sldId id="471" r:id="rId11"/>
    <p:sldId id="336" r:id="rId12"/>
    <p:sldId id="339" r:id="rId13"/>
    <p:sldId id="342" r:id="rId14"/>
    <p:sldId id="472" r:id="rId15"/>
    <p:sldId id="473" r:id="rId16"/>
    <p:sldId id="474" r:id="rId17"/>
    <p:sldId id="475" r:id="rId18"/>
    <p:sldId id="346" r:id="rId19"/>
    <p:sldId id="347" r:id="rId20"/>
    <p:sldId id="349" r:id="rId21"/>
    <p:sldId id="350" r:id="rId22"/>
    <p:sldId id="351" r:id="rId23"/>
    <p:sldId id="352" r:id="rId24"/>
    <p:sldId id="477" r:id="rId25"/>
    <p:sldId id="478" r:id="rId26"/>
    <p:sldId id="479" r:id="rId27"/>
    <p:sldId id="372" r:id="rId28"/>
    <p:sldId id="353" r:id="rId29"/>
    <p:sldId id="354" r:id="rId30"/>
    <p:sldId id="355" r:id="rId31"/>
    <p:sldId id="356" r:id="rId32"/>
    <p:sldId id="357" r:id="rId33"/>
    <p:sldId id="476" r:id="rId34"/>
    <p:sldId id="364" r:id="rId35"/>
    <p:sldId id="358" r:id="rId36"/>
    <p:sldId id="359" r:id="rId37"/>
    <p:sldId id="360" r:id="rId38"/>
    <p:sldId id="362" r:id="rId39"/>
    <p:sldId id="361" r:id="rId40"/>
    <p:sldId id="363" r:id="rId41"/>
    <p:sldId id="365" r:id="rId42"/>
    <p:sldId id="366" r:id="rId43"/>
    <p:sldId id="367" r:id="rId44"/>
    <p:sldId id="368" r:id="rId45"/>
    <p:sldId id="371" r:id="rId46"/>
    <p:sldId id="369" r:id="rId47"/>
    <p:sldId id="370" r:id="rId48"/>
    <p:sldId id="373" r:id="rId49"/>
    <p:sldId id="374" r:id="rId50"/>
    <p:sldId id="465" r:id="rId51"/>
    <p:sldId id="480" r:id="rId52"/>
    <p:sldId id="481" r:id="rId53"/>
    <p:sldId id="482" r:id="rId54"/>
    <p:sldId id="483" r:id="rId55"/>
    <p:sldId id="485" r:id="rId56"/>
    <p:sldId id="486" r:id="rId57"/>
    <p:sldId id="488" r:id="rId58"/>
    <p:sldId id="487" r:id="rId59"/>
    <p:sldId id="490" r:id="rId60"/>
    <p:sldId id="491" r:id="rId61"/>
    <p:sldId id="492" r:id="rId62"/>
    <p:sldId id="493" r:id="rId63"/>
    <p:sldId id="494" r:id="rId64"/>
    <p:sldId id="495" r:id="rId65"/>
    <p:sldId id="496" r:id="rId66"/>
    <p:sldId id="497" r:id="rId67"/>
    <p:sldId id="498" r:id="rId68"/>
    <p:sldId id="499" r:id="rId69"/>
    <p:sldId id="500" r:id="rId7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016">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50" d="100"/>
          <a:sy n="150" d="100"/>
        </p:scale>
        <p:origin x="2094" y="132"/>
      </p:cViewPr>
      <p:guideLst>
        <p:guide orient="horz" pos="2205"/>
        <p:guide pos="3016"/>
      </p:guideLst>
    </p:cSldViewPr>
  </p:slideViewPr>
  <p:notesTextViewPr>
    <p:cViewPr>
      <p:scale>
        <a:sx n="1" d="1"/>
        <a:sy n="1" d="1"/>
      </p:scale>
      <p:origin x="0" y="0"/>
    </p:cViewPr>
  </p:notesTextViewPr>
  <p:sorterViewPr>
    <p:cViewPr>
      <p:scale>
        <a:sx n="100" d="100"/>
        <a:sy n="100" d="100"/>
      </p:scale>
      <p:origin x="0" y="6480"/>
    </p:cViewPr>
  </p:sorterViewPr>
  <p:notesViewPr>
    <p:cSldViewPr>
      <p:cViewPr varScale="1">
        <p:scale>
          <a:sx n="67" d="100"/>
          <a:sy n="67" d="100"/>
        </p:scale>
        <p:origin x="-3264"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ADE3E-3740-466F-BB73-87BB73AA8B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5AF55200-96A5-4F7A-9FF1-E883AD3DBDD8}">
      <dgm:prSet phldrT="[Text]" custT="1"/>
      <dgm:spPr/>
      <dgm:t>
        <a:bodyPr/>
        <a:lstStyle/>
        <a:p>
          <a:r>
            <a:rPr lang="el-GR" sz="1600" dirty="0"/>
            <a:t>Γενική Διεύθυνση</a:t>
          </a:r>
        </a:p>
      </dgm:t>
    </dgm:pt>
    <dgm:pt modelId="{3643D145-22D6-4AAB-B5DE-CAA0E00C4BCF}" type="parTrans" cxnId="{70705000-FDDE-4A5E-AA4C-2325248A6F6A}">
      <dgm:prSet/>
      <dgm:spPr/>
      <dgm:t>
        <a:bodyPr/>
        <a:lstStyle/>
        <a:p>
          <a:endParaRPr lang="el-GR" sz="1600"/>
        </a:p>
      </dgm:t>
    </dgm:pt>
    <dgm:pt modelId="{6D03C58D-471C-445A-98D0-0F4D8FE8C774}" type="sibTrans" cxnId="{70705000-FDDE-4A5E-AA4C-2325248A6F6A}">
      <dgm:prSet/>
      <dgm:spPr/>
      <dgm:t>
        <a:bodyPr/>
        <a:lstStyle/>
        <a:p>
          <a:endParaRPr lang="el-GR" sz="1600"/>
        </a:p>
      </dgm:t>
    </dgm:pt>
    <dgm:pt modelId="{CDAE96DE-4E7A-43C1-B924-AE2CD98ABA42}">
      <dgm:prSet phldrT="[Text]" custT="1"/>
      <dgm:spPr/>
      <dgm:t>
        <a:bodyPr/>
        <a:lstStyle/>
        <a:p>
          <a:r>
            <a:rPr lang="el-GR" sz="1600" dirty="0"/>
            <a:t>Τμήμα Παραγωγής</a:t>
          </a:r>
        </a:p>
      </dgm:t>
    </dgm:pt>
    <dgm:pt modelId="{EF1C83FE-A07C-455D-9FFD-33A5210233E4}" type="parTrans" cxnId="{AD9A14EC-4398-46D3-B407-A1B76CC88682}">
      <dgm:prSet/>
      <dgm:spPr/>
      <dgm:t>
        <a:bodyPr/>
        <a:lstStyle/>
        <a:p>
          <a:endParaRPr lang="el-GR" sz="1600"/>
        </a:p>
      </dgm:t>
    </dgm:pt>
    <dgm:pt modelId="{5E9648AE-7F68-47CB-A76E-AE121AF58B1B}" type="sibTrans" cxnId="{AD9A14EC-4398-46D3-B407-A1B76CC88682}">
      <dgm:prSet/>
      <dgm:spPr/>
      <dgm:t>
        <a:bodyPr/>
        <a:lstStyle/>
        <a:p>
          <a:endParaRPr lang="el-GR" sz="1600"/>
        </a:p>
      </dgm:t>
    </dgm:pt>
    <dgm:pt modelId="{281C4CA2-31FE-4792-84E7-76FC1AC9E826}">
      <dgm:prSet phldrT="[Text]" custT="1"/>
      <dgm:spPr/>
      <dgm:t>
        <a:bodyPr/>
        <a:lstStyle/>
        <a:p>
          <a:r>
            <a:rPr lang="el-GR" sz="1600" dirty="0"/>
            <a:t>Τμήμα Μάρκετινγκ</a:t>
          </a:r>
        </a:p>
      </dgm:t>
    </dgm:pt>
    <dgm:pt modelId="{838CB8C2-9772-4C30-B83F-AD0F1C3105BA}" type="parTrans" cxnId="{552C32E5-91BD-423B-9423-AA6BB7527F77}">
      <dgm:prSet/>
      <dgm:spPr/>
      <dgm:t>
        <a:bodyPr/>
        <a:lstStyle/>
        <a:p>
          <a:endParaRPr lang="el-GR" sz="1600"/>
        </a:p>
      </dgm:t>
    </dgm:pt>
    <dgm:pt modelId="{E1D2C5AF-753E-4DEA-BBE6-70AF59B19811}" type="sibTrans" cxnId="{552C32E5-91BD-423B-9423-AA6BB7527F77}">
      <dgm:prSet/>
      <dgm:spPr/>
      <dgm:t>
        <a:bodyPr/>
        <a:lstStyle/>
        <a:p>
          <a:endParaRPr lang="el-GR" sz="1600"/>
        </a:p>
      </dgm:t>
    </dgm:pt>
    <dgm:pt modelId="{925DE643-988D-4A31-B3B3-316984A939F7}">
      <dgm:prSet custT="1"/>
      <dgm:spPr/>
      <dgm:t>
        <a:bodyPr/>
        <a:lstStyle/>
        <a:p>
          <a:r>
            <a:rPr lang="el-GR" sz="1600" dirty="0"/>
            <a:t>Λογιστήριο</a:t>
          </a:r>
        </a:p>
      </dgm:t>
    </dgm:pt>
    <dgm:pt modelId="{CDA326ED-14ED-47D1-BE97-C1A0C76F34F4}" type="parTrans" cxnId="{BE86EFE0-5210-418C-9F9E-BBA39A70F0C5}">
      <dgm:prSet/>
      <dgm:spPr/>
      <dgm:t>
        <a:bodyPr/>
        <a:lstStyle/>
        <a:p>
          <a:endParaRPr lang="el-GR" sz="1600"/>
        </a:p>
      </dgm:t>
    </dgm:pt>
    <dgm:pt modelId="{2792142E-17BC-4DF1-9432-A6372F4C0267}" type="sibTrans" cxnId="{BE86EFE0-5210-418C-9F9E-BBA39A70F0C5}">
      <dgm:prSet/>
      <dgm:spPr/>
      <dgm:t>
        <a:bodyPr/>
        <a:lstStyle/>
        <a:p>
          <a:endParaRPr lang="el-GR" sz="1600"/>
        </a:p>
      </dgm:t>
    </dgm:pt>
    <dgm:pt modelId="{2CA64CFD-4347-4993-88B5-D2BA71E83C4F}" type="pres">
      <dgm:prSet presAssocID="{1EAADE3E-3740-466F-BB73-87BB73AA8B64}" presName="hierChild1" presStyleCnt="0">
        <dgm:presLayoutVars>
          <dgm:chPref val="1"/>
          <dgm:dir/>
          <dgm:animOne val="branch"/>
          <dgm:animLvl val="lvl"/>
          <dgm:resizeHandles/>
        </dgm:presLayoutVars>
      </dgm:prSet>
      <dgm:spPr/>
    </dgm:pt>
    <dgm:pt modelId="{37A367B1-911F-4E5F-A950-965177870572}" type="pres">
      <dgm:prSet presAssocID="{5AF55200-96A5-4F7A-9FF1-E883AD3DBDD8}" presName="hierRoot1" presStyleCnt="0"/>
      <dgm:spPr/>
    </dgm:pt>
    <dgm:pt modelId="{09B9018C-CCB3-4CF0-A214-B1093163F6BC}" type="pres">
      <dgm:prSet presAssocID="{5AF55200-96A5-4F7A-9FF1-E883AD3DBDD8}" presName="composite" presStyleCnt="0"/>
      <dgm:spPr/>
    </dgm:pt>
    <dgm:pt modelId="{98971EF6-C94E-4748-9B00-4625058608B7}" type="pres">
      <dgm:prSet presAssocID="{5AF55200-96A5-4F7A-9FF1-E883AD3DBDD8}" presName="background" presStyleLbl="node0" presStyleIdx="0" presStyleCnt="1"/>
      <dgm:spPr/>
    </dgm:pt>
    <dgm:pt modelId="{5D73AF01-B50B-43E4-8AE9-8A147E03916B}" type="pres">
      <dgm:prSet presAssocID="{5AF55200-96A5-4F7A-9FF1-E883AD3DBDD8}" presName="text" presStyleLbl="fgAcc0" presStyleIdx="0" presStyleCnt="1">
        <dgm:presLayoutVars>
          <dgm:chPref val="3"/>
        </dgm:presLayoutVars>
      </dgm:prSet>
      <dgm:spPr/>
    </dgm:pt>
    <dgm:pt modelId="{3D837868-C91B-4DCC-945D-C44EAD86AE4B}" type="pres">
      <dgm:prSet presAssocID="{5AF55200-96A5-4F7A-9FF1-E883AD3DBDD8}" presName="hierChild2" presStyleCnt="0"/>
      <dgm:spPr/>
    </dgm:pt>
    <dgm:pt modelId="{3E7FBF17-7459-4B9E-AF07-BAA8FA93A18C}" type="pres">
      <dgm:prSet presAssocID="{EF1C83FE-A07C-455D-9FFD-33A5210233E4}" presName="Name10" presStyleLbl="parChTrans1D2" presStyleIdx="0" presStyleCnt="3"/>
      <dgm:spPr/>
    </dgm:pt>
    <dgm:pt modelId="{F343A7DA-7EB6-453F-A2B8-B7B05C080497}" type="pres">
      <dgm:prSet presAssocID="{CDAE96DE-4E7A-43C1-B924-AE2CD98ABA42}" presName="hierRoot2" presStyleCnt="0"/>
      <dgm:spPr/>
    </dgm:pt>
    <dgm:pt modelId="{3652EA73-44FF-45E5-81D1-C7C66B27ECB4}" type="pres">
      <dgm:prSet presAssocID="{CDAE96DE-4E7A-43C1-B924-AE2CD98ABA42}" presName="composite2" presStyleCnt="0"/>
      <dgm:spPr/>
    </dgm:pt>
    <dgm:pt modelId="{F28B2F98-8870-460C-9204-2EC09F8ACE80}" type="pres">
      <dgm:prSet presAssocID="{CDAE96DE-4E7A-43C1-B924-AE2CD98ABA42}" presName="background2" presStyleLbl="node2" presStyleIdx="0" presStyleCnt="3"/>
      <dgm:spPr/>
    </dgm:pt>
    <dgm:pt modelId="{D3A644A9-2EC7-489C-BF75-FFD8EE8BDAA7}" type="pres">
      <dgm:prSet presAssocID="{CDAE96DE-4E7A-43C1-B924-AE2CD98ABA42}" presName="text2" presStyleLbl="fgAcc2" presStyleIdx="0" presStyleCnt="3">
        <dgm:presLayoutVars>
          <dgm:chPref val="3"/>
        </dgm:presLayoutVars>
      </dgm:prSet>
      <dgm:spPr/>
    </dgm:pt>
    <dgm:pt modelId="{30902BD3-D947-44DE-9B67-4D1181275BF4}" type="pres">
      <dgm:prSet presAssocID="{CDAE96DE-4E7A-43C1-B924-AE2CD98ABA42}" presName="hierChild3" presStyleCnt="0"/>
      <dgm:spPr/>
    </dgm:pt>
    <dgm:pt modelId="{7B18324A-911A-43C1-B774-A22DD229F2DA}" type="pres">
      <dgm:prSet presAssocID="{838CB8C2-9772-4C30-B83F-AD0F1C3105BA}" presName="Name10" presStyleLbl="parChTrans1D2" presStyleIdx="1" presStyleCnt="3"/>
      <dgm:spPr/>
    </dgm:pt>
    <dgm:pt modelId="{7AACD0A9-ACA9-4105-9B0B-16640043765B}" type="pres">
      <dgm:prSet presAssocID="{281C4CA2-31FE-4792-84E7-76FC1AC9E826}" presName="hierRoot2" presStyleCnt="0"/>
      <dgm:spPr/>
    </dgm:pt>
    <dgm:pt modelId="{C3119AED-8A20-4955-82BA-BE5AD1374827}" type="pres">
      <dgm:prSet presAssocID="{281C4CA2-31FE-4792-84E7-76FC1AC9E826}" presName="composite2" presStyleCnt="0"/>
      <dgm:spPr/>
    </dgm:pt>
    <dgm:pt modelId="{8A99C7CE-40FC-4CA7-BE9B-7FD17B72A1B3}" type="pres">
      <dgm:prSet presAssocID="{281C4CA2-31FE-4792-84E7-76FC1AC9E826}" presName="background2" presStyleLbl="node2" presStyleIdx="1" presStyleCnt="3"/>
      <dgm:spPr/>
    </dgm:pt>
    <dgm:pt modelId="{72240A91-C77D-45B1-B84D-678370159535}" type="pres">
      <dgm:prSet presAssocID="{281C4CA2-31FE-4792-84E7-76FC1AC9E826}" presName="text2" presStyleLbl="fgAcc2" presStyleIdx="1" presStyleCnt="3">
        <dgm:presLayoutVars>
          <dgm:chPref val="3"/>
        </dgm:presLayoutVars>
      </dgm:prSet>
      <dgm:spPr/>
    </dgm:pt>
    <dgm:pt modelId="{1097632E-2B46-4E04-9ACB-26AD0F974232}" type="pres">
      <dgm:prSet presAssocID="{281C4CA2-31FE-4792-84E7-76FC1AC9E826}" presName="hierChild3" presStyleCnt="0"/>
      <dgm:spPr/>
    </dgm:pt>
    <dgm:pt modelId="{A93768D2-B5BB-4A3F-B99D-4391C68843F0}" type="pres">
      <dgm:prSet presAssocID="{CDA326ED-14ED-47D1-BE97-C1A0C76F34F4}" presName="Name10" presStyleLbl="parChTrans1D2" presStyleIdx="2" presStyleCnt="3"/>
      <dgm:spPr/>
    </dgm:pt>
    <dgm:pt modelId="{4B0FEF58-5CF2-47DE-879E-CD14A7215F94}" type="pres">
      <dgm:prSet presAssocID="{925DE643-988D-4A31-B3B3-316984A939F7}" presName="hierRoot2" presStyleCnt="0"/>
      <dgm:spPr/>
    </dgm:pt>
    <dgm:pt modelId="{EEDC43CF-CBAE-4912-8B39-6AB8D6A8C050}" type="pres">
      <dgm:prSet presAssocID="{925DE643-988D-4A31-B3B3-316984A939F7}" presName="composite2" presStyleCnt="0"/>
      <dgm:spPr/>
    </dgm:pt>
    <dgm:pt modelId="{30D0A10E-9985-47E5-97EE-A59BFE0926E6}" type="pres">
      <dgm:prSet presAssocID="{925DE643-988D-4A31-B3B3-316984A939F7}" presName="background2" presStyleLbl="node2" presStyleIdx="2" presStyleCnt="3"/>
      <dgm:spPr/>
    </dgm:pt>
    <dgm:pt modelId="{CD861DF7-71CF-414A-8CEF-F5143604A742}" type="pres">
      <dgm:prSet presAssocID="{925DE643-988D-4A31-B3B3-316984A939F7}" presName="text2" presStyleLbl="fgAcc2" presStyleIdx="2" presStyleCnt="3">
        <dgm:presLayoutVars>
          <dgm:chPref val="3"/>
        </dgm:presLayoutVars>
      </dgm:prSet>
      <dgm:spPr/>
    </dgm:pt>
    <dgm:pt modelId="{1E2BE077-B1CC-48FD-A5EF-3442CE0FBBD1}" type="pres">
      <dgm:prSet presAssocID="{925DE643-988D-4A31-B3B3-316984A939F7}" presName="hierChild3" presStyleCnt="0"/>
      <dgm:spPr/>
    </dgm:pt>
  </dgm:ptLst>
  <dgm:cxnLst>
    <dgm:cxn modelId="{70705000-FDDE-4A5E-AA4C-2325248A6F6A}" srcId="{1EAADE3E-3740-466F-BB73-87BB73AA8B64}" destId="{5AF55200-96A5-4F7A-9FF1-E883AD3DBDD8}" srcOrd="0" destOrd="0" parTransId="{3643D145-22D6-4AAB-B5DE-CAA0E00C4BCF}" sibTransId="{6D03C58D-471C-445A-98D0-0F4D8FE8C774}"/>
    <dgm:cxn modelId="{E8192920-F2DF-46AC-B126-1F65B94BC263}" type="presOf" srcId="{281C4CA2-31FE-4792-84E7-76FC1AC9E826}" destId="{72240A91-C77D-45B1-B84D-678370159535}" srcOrd="0" destOrd="0" presId="urn:microsoft.com/office/officeart/2005/8/layout/hierarchy1"/>
    <dgm:cxn modelId="{A6A5023F-5767-428B-86A7-823031E4BD6F}" type="presOf" srcId="{925DE643-988D-4A31-B3B3-316984A939F7}" destId="{CD861DF7-71CF-414A-8CEF-F5143604A742}" srcOrd="0" destOrd="0" presId="urn:microsoft.com/office/officeart/2005/8/layout/hierarchy1"/>
    <dgm:cxn modelId="{7B97415C-7485-4606-A84B-30C6E88DC554}" type="presOf" srcId="{EF1C83FE-A07C-455D-9FFD-33A5210233E4}" destId="{3E7FBF17-7459-4B9E-AF07-BAA8FA93A18C}" srcOrd="0" destOrd="0" presId="urn:microsoft.com/office/officeart/2005/8/layout/hierarchy1"/>
    <dgm:cxn modelId="{CA774D6A-E1EB-41B6-A434-C0169FA74D72}" type="presOf" srcId="{838CB8C2-9772-4C30-B83F-AD0F1C3105BA}" destId="{7B18324A-911A-43C1-B774-A22DD229F2DA}" srcOrd="0" destOrd="0" presId="urn:microsoft.com/office/officeart/2005/8/layout/hierarchy1"/>
    <dgm:cxn modelId="{C814447E-D4BF-4F14-8C10-3B3660841535}" type="presOf" srcId="{CDA326ED-14ED-47D1-BE97-C1A0C76F34F4}" destId="{A93768D2-B5BB-4A3F-B99D-4391C68843F0}" srcOrd="0" destOrd="0" presId="urn:microsoft.com/office/officeart/2005/8/layout/hierarchy1"/>
    <dgm:cxn modelId="{079DDC87-7BF0-48DD-84C5-EEFAA0D69D0C}" type="presOf" srcId="{5AF55200-96A5-4F7A-9FF1-E883AD3DBDD8}" destId="{5D73AF01-B50B-43E4-8AE9-8A147E03916B}" srcOrd="0" destOrd="0" presId="urn:microsoft.com/office/officeart/2005/8/layout/hierarchy1"/>
    <dgm:cxn modelId="{4ADF2997-73EE-4145-9A3C-C8631B512A8E}" type="presOf" srcId="{1EAADE3E-3740-466F-BB73-87BB73AA8B64}" destId="{2CA64CFD-4347-4993-88B5-D2BA71E83C4F}" srcOrd="0" destOrd="0" presId="urn:microsoft.com/office/officeart/2005/8/layout/hierarchy1"/>
    <dgm:cxn modelId="{005DAFAA-4032-49C9-A3A1-3A53E8494514}" type="presOf" srcId="{CDAE96DE-4E7A-43C1-B924-AE2CD98ABA42}" destId="{D3A644A9-2EC7-489C-BF75-FFD8EE8BDAA7}" srcOrd="0" destOrd="0" presId="urn:microsoft.com/office/officeart/2005/8/layout/hierarchy1"/>
    <dgm:cxn modelId="{BE86EFE0-5210-418C-9F9E-BBA39A70F0C5}" srcId="{5AF55200-96A5-4F7A-9FF1-E883AD3DBDD8}" destId="{925DE643-988D-4A31-B3B3-316984A939F7}" srcOrd="2" destOrd="0" parTransId="{CDA326ED-14ED-47D1-BE97-C1A0C76F34F4}" sibTransId="{2792142E-17BC-4DF1-9432-A6372F4C0267}"/>
    <dgm:cxn modelId="{552C32E5-91BD-423B-9423-AA6BB7527F77}" srcId="{5AF55200-96A5-4F7A-9FF1-E883AD3DBDD8}" destId="{281C4CA2-31FE-4792-84E7-76FC1AC9E826}" srcOrd="1" destOrd="0" parTransId="{838CB8C2-9772-4C30-B83F-AD0F1C3105BA}" sibTransId="{E1D2C5AF-753E-4DEA-BBE6-70AF59B19811}"/>
    <dgm:cxn modelId="{AD9A14EC-4398-46D3-B407-A1B76CC88682}" srcId="{5AF55200-96A5-4F7A-9FF1-E883AD3DBDD8}" destId="{CDAE96DE-4E7A-43C1-B924-AE2CD98ABA42}" srcOrd="0" destOrd="0" parTransId="{EF1C83FE-A07C-455D-9FFD-33A5210233E4}" sibTransId="{5E9648AE-7F68-47CB-A76E-AE121AF58B1B}"/>
    <dgm:cxn modelId="{627AD25C-3F5F-4D84-8CB1-D138BDA26897}" type="presParOf" srcId="{2CA64CFD-4347-4993-88B5-D2BA71E83C4F}" destId="{37A367B1-911F-4E5F-A950-965177870572}" srcOrd="0" destOrd="0" presId="urn:microsoft.com/office/officeart/2005/8/layout/hierarchy1"/>
    <dgm:cxn modelId="{D2D70247-E395-47D3-911C-B1974BE94A83}" type="presParOf" srcId="{37A367B1-911F-4E5F-A950-965177870572}" destId="{09B9018C-CCB3-4CF0-A214-B1093163F6BC}" srcOrd="0" destOrd="0" presId="urn:microsoft.com/office/officeart/2005/8/layout/hierarchy1"/>
    <dgm:cxn modelId="{1EDDD50F-DB5E-43F1-99B3-DE5ACF341AAA}" type="presParOf" srcId="{09B9018C-CCB3-4CF0-A214-B1093163F6BC}" destId="{98971EF6-C94E-4748-9B00-4625058608B7}" srcOrd="0" destOrd="0" presId="urn:microsoft.com/office/officeart/2005/8/layout/hierarchy1"/>
    <dgm:cxn modelId="{F9C36FE4-6BBC-4299-85F5-B6FD8EE25214}" type="presParOf" srcId="{09B9018C-CCB3-4CF0-A214-B1093163F6BC}" destId="{5D73AF01-B50B-43E4-8AE9-8A147E03916B}" srcOrd="1" destOrd="0" presId="urn:microsoft.com/office/officeart/2005/8/layout/hierarchy1"/>
    <dgm:cxn modelId="{8BCFD0BD-5782-4F4B-86C2-D37D608C958D}" type="presParOf" srcId="{37A367B1-911F-4E5F-A950-965177870572}" destId="{3D837868-C91B-4DCC-945D-C44EAD86AE4B}" srcOrd="1" destOrd="0" presId="urn:microsoft.com/office/officeart/2005/8/layout/hierarchy1"/>
    <dgm:cxn modelId="{10A702C3-23D7-4CE7-A437-C4C9A23A2F9F}" type="presParOf" srcId="{3D837868-C91B-4DCC-945D-C44EAD86AE4B}" destId="{3E7FBF17-7459-4B9E-AF07-BAA8FA93A18C}" srcOrd="0" destOrd="0" presId="urn:microsoft.com/office/officeart/2005/8/layout/hierarchy1"/>
    <dgm:cxn modelId="{4DFFAEB0-1287-417C-AD62-BEA24CBE61B1}" type="presParOf" srcId="{3D837868-C91B-4DCC-945D-C44EAD86AE4B}" destId="{F343A7DA-7EB6-453F-A2B8-B7B05C080497}" srcOrd="1" destOrd="0" presId="urn:microsoft.com/office/officeart/2005/8/layout/hierarchy1"/>
    <dgm:cxn modelId="{2CFFF794-B8E6-44DE-92FB-F1A9244AAF82}" type="presParOf" srcId="{F343A7DA-7EB6-453F-A2B8-B7B05C080497}" destId="{3652EA73-44FF-45E5-81D1-C7C66B27ECB4}" srcOrd="0" destOrd="0" presId="urn:microsoft.com/office/officeart/2005/8/layout/hierarchy1"/>
    <dgm:cxn modelId="{0E54AAED-4B0D-4B22-A5FF-3F41DB166576}" type="presParOf" srcId="{3652EA73-44FF-45E5-81D1-C7C66B27ECB4}" destId="{F28B2F98-8870-460C-9204-2EC09F8ACE80}" srcOrd="0" destOrd="0" presId="urn:microsoft.com/office/officeart/2005/8/layout/hierarchy1"/>
    <dgm:cxn modelId="{5A5B6687-DB63-4D29-BB0E-FC8D9ED89B0A}" type="presParOf" srcId="{3652EA73-44FF-45E5-81D1-C7C66B27ECB4}" destId="{D3A644A9-2EC7-489C-BF75-FFD8EE8BDAA7}" srcOrd="1" destOrd="0" presId="urn:microsoft.com/office/officeart/2005/8/layout/hierarchy1"/>
    <dgm:cxn modelId="{1E891D7A-7994-43EA-A6C5-E459B6CD4389}" type="presParOf" srcId="{F343A7DA-7EB6-453F-A2B8-B7B05C080497}" destId="{30902BD3-D947-44DE-9B67-4D1181275BF4}" srcOrd="1" destOrd="0" presId="urn:microsoft.com/office/officeart/2005/8/layout/hierarchy1"/>
    <dgm:cxn modelId="{2E4A8A6C-C822-47D9-8F21-E46174CB922F}" type="presParOf" srcId="{3D837868-C91B-4DCC-945D-C44EAD86AE4B}" destId="{7B18324A-911A-43C1-B774-A22DD229F2DA}" srcOrd="2" destOrd="0" presId="urn:microsoft.com/office/officeart/2005/8/layout/hierarchy1"/>
    <dgm:cxn modelId="{A522E8A3-D2C9-4184-8720-632DBD48854B}" type="presParOf" srcId="{3D837868-C91B-4DCC-945D-C44EAD86AE4B}" destId="{7AACD0A9-ACA9-4105-9B0B-16640043765B}" srcOrd="3" destOrd="0" presId="urn:microsoft.com/office/officeart/2005/8/layout/hierarchy1"/>
    <dgm:cxn modelId="{7E23FD46-B647-4568-B7AC-FADEB13344CB}" type="presParOf" srcId="{7AACD0A9-ACA9-4105-9B0B-16640043765B}" destId="{C3119AED-8A20-4955-82BA-BE5AD1374827}" srcOrd="0" destOrd="0" presId="urn:microsoft.com/office/officeart/2005/8/layout/hierarchy1"/>
    <dgm:cxn modelId="{A7310E54-BCBF-49FD-8F73-A0C1BBF8BFBF}" type="presParOf" srcId="{C3119AED-8A20-4955-82BA-BE5AD1374827}" destId="{8A99C7CE-40FC-4CA7-BE9B-7FD17B72A1B3}" srcOrd="0" destOrd="0" presId="urn:microsoft.com/office/officeart/2005/8/layout/hierarchy1"/>
    <dgm:cxn modelId="{C1336C01-23BA-413B-BDC1-717C2E8648BD}" type="presParOf" srcId="{C3119AED-8A20-4955-82BA-BE5AD1374827}" destId="{72240A91-C77D-45B1-B84D-678370159535}" srcOrd="1" destOrd="0" presId="urn:microsoft.com/office/officeart/2005/8/layout/hierarchy1"/>
    <dgm:cxn modelId="{7AFB10E6-EBB1-48C2-941F-0BEA20629062}" type="presParOf" srcId="{7AACD0A9-ACA9-4105-9B0B-16640043765B}" destId="{1097632E-2B46-4E04-9ACB-26AD0F974232}" srcOrd="1" destOrd="0" presId="urn:microsoft.com/office/officeart/2005/8/layout/hierarchy1"/>
    <dgm:cxn modelId="{302A5FDE-ED53-4FD0-8685-99D92CE0FADE}" type="presParOf" srcId="{3D837868-C91B-4DCC-945D-C44EAD86AE4B}" destId="{A93768D2-B5BB-4A3F-B99D-4391C68843F0}" srcOrd="4" destOrd="0" presId="urn:microsoft.com/office/officeart/2005/8/layout/hierarchy1"/>
    <dgm:cxn modelId="{4969C36A-7621-4E9C-8D15-1FC70E46FDBE}" type="presParOf" srcId="{3D837868-C91B-4DCC-945D-C44EAD86AE4B}" destId="{4B0FEF58-5CF2-47DE-879E-CD14A7215F94}" srcOrd="5" destOrd="0" presId="urn:microsoft.com/office/officeart/2005/8/layout/hierarchy1"/>
    <dgm:cxn modelId="{B8C9BC9D-A0F9-4D4A-9525-0ACEFF035EEE}" type="presParOf" srcId="{4B0FEF58-5CF2-47DE-879E-CD14A7215F94}" destId="{EEDC43CF-CBAE-4912-8B39-6AB8D6A8C050}" srcOrd="0" destOrd="0" presId="urn:microsoft.com/office/officeart/2005/8/layout/hierarchy1"/>
    <dgm:cxn modelId="{C622166F-1F9D-44E1-B875-534B6017E4C9}" type="presParOf" srcId="{EEDC43CF-CBAE-4912-8B39-6AB8D6A8C050}" destId="{30D0A10E-9985-47E5-97EE-A59BFE0926E6}" srcOrd="0" destOrd="0" presId="urn:microsoft.com/office/officeart/2005/8/layout/hierarchy1"/>
    <dgm:cxn modelId="{0DF70603-C36D-47C9-8257-E7FD0B0D68E8}" type="presParOf" srcId="{EEDC43CF-CBAE-4912-8B39-6AB8D6A8C050}" destId="{CD861DF7-71CF-414A-8CEF-F5143604A742}" srcOrd="1" destOrd="0" presId="urn:microsoft.com/office/officeart/2005/8/layout/hierarchy1"/>
    <dgm:cxn modelId="{0BFD6D71-3166-4EFE-979F-A7A29298668A}" type="presParOf" srcId="{4B0FEF58-5CF2-47DE-879E-CD14A7215F94}" destId="{1E2BE077-B1CC-48FD-A5EF-3442CE0FBB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ADE3E-3740-466F-BB73-87BB73AA8B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5AF55200-96A5-4F7A-9FF1-E883AD3DBDD8}">
      <dgm:prSet phldrT="[Text]" custT="1"/>
      <dgm:spPr/>
      <dgm:t>
        <a:bodyPr/>
        <a:lstStyle/>
        <a:p>
          <a:r>
            <a:rPr lang="el-GR" sz="1800" dirty="0"/>
            <a:t>Γενική Διεύθυνση</a:t>
          </a:r>
        </a:p>
      </dgm:t>
    </dgm:pt>
    <dgm:pt modelId="{3643D145-22D6-4AAB-B5DE-CAA0E00C4BCF}" type="parTrans" cxnId="{70705000-FDDE-4A5E-AA4C-2325248A6F6A}">
      <dgm:prSet/>
      <dgm:spPr/>
      <dgm:t>
        <a:bodyPr/>
        <a:lstStyle/>
        <a:p>
          <a:endParaRPr lang="el-GR" sz="1600"/>
        </a:p>
      </dgm:t>
    </dgm:pt>
    <dgm:pt modelId="{6D03C58D-471C-445A-98D0-0F4D8FE8C774}" type="sibTrans" cxnId="{70705000-FDDE-4A5E-AA4C-2325248A6F6A}">
      <dgm:prSet/>
      <dgm:spPr/>
      <dgm:t>
        <a:bodyPr/>
        <a:lstStyle/>
        <a:p>
          <a:endParaRPr lang="el-GR" sz="1600"/>
        </a:p>
      </dgm:t>
    </dgm:pt>
    <dgm:pt modelId="{CDAE96DE-4E7A-43C1-B924-AE2CD98ABA42}">
      <dgm:prSet phldrT="[Text]" custT="1"/>
      <dgm:spPr/>
      <dgm:t>
        <a:bodyPr/>
        <a:lstStyle/>
        <a:p>
          <a:r>
            <a:rPr lang="el-GR" sz="1800" dirty="0"/>
            <a:t>Μονάδα Αθήνας</a:t>
          </a:r>
        </a:p>
      </dgm:t>
    </dgm:pt>
    <dgm:pt modelId="{EF1C83FE-A07C-455D-9FFD-33A5210233E4}" type="parTrans" cxnId="{AD9A14EC-4398-46D3-B407-A1B76CC88682}">
      <dgm:prSet/>
      <dgm:spPr/>
      <dgm:t>
        <a:bodyPr/>
        <a:lstStyle/>
        <a:p>
          <a:endParaRPr lang="el-GR" sz="1600"/>
        </a:p>
      </dgm:t>
    </dgm:pt>
    <dgm:pt modelId="{5E9648AE-7F68-47CB-A76E-AE121AF58B1B}" type="sibTrans" cxnId="{AD9A14EC-4398-46D3-B407-A1B76CC88682}">
      <dgm:prSet/>
      <dgm:spPr/>
      <dgm:t>
        <a:bodyPr/>
        <a:lstStyle/>
        <a:p>
          <a:endParaRPr lang="el-GR" sz="1600"/>
        </a:p>
      </dgm:t>
    </dgm:pt>
    <dgm:pt modelId="{281C4CA2-31FE-4792-84E7-76FC1AC9E826}">
      <dgm:prSet phldrT="[Text]" custT="1"/>
      <dgm:spPr/>
      <dgm:t>
        <a:bodyPr/>
        <a:lstStyle/>
        <a:p>
          <a:r>
            <a:rPr lang="el-GR" sz="1800" dirty="0"/>
            <a:t>Μονάδα Λαμίας</a:t>
          </a:r>
        </a:p>
      </dgm:t>
    </dgm:pt>
    <dgm:pt modelId="{838CB8C2-9772-4C30-B83F-AD0F1C3105BA}" type="parTrans" cxnId="{552C32E5-91BD-423B-9423-AA6BB7527F77}">
      <dgm:prSet/>
      <dgm:spPr/>
      <dgm:t>
        <a:bodyPr/>
        <a:lstStyle/>
        <a:p>
          <a:endParaRPr lang="el-GR" sz="1600"/>
        </a:p>
      </dgm:t>
    </dgm:pt>
    <dgm:pt modelId="{E1D2C5AF-753E-4DEA-BBE6-70AF59B19811}" type="sibTrans" cxnId="{552C32E5-91BD-423B-9423-AA6BB7527F77}">
      <dgm:prSet/>
      <dgm:spPr/>
      <dgm:t>
        <a:bodyPr/>
        <a:lstStyle/>
        <a:p>
          <a:endParaRPr lang="el-GR" sz="1600"/>
        </a:p>
      </dgm:t>
    </dgm:pt>
    <dgm:pt modelId="{925DE643-988D-4A31-B3B3-316984A939F7}">
      <dgm:prSet custT="1"/>
      <dgm:spPr/>
      <dgm:t>
        <a:bodyPr/>
        <a:lstStyle/>
        <a:p>
          <a:r>
            <a:rPr lang="el-GR" sz="1800" dirty="0"/>
            <a:t>Μονάδα Θηβών</a:t>
          </a:r>
        </a:p>
      </dgm:t>
    </dgm:pt>
    <dgm:pt modelId="{CDA326ED-14ED-47D1-BE97-C1A0C76F34F4}" type="parTrans" cxnId="{BE86EFE0-5210-418C-9F9E-BBA39A70F0C5}">
      <dgm:prSet/>
      <dgm:spPr/>
      <dgm:t>
        <a:bodyPr/>
        <a:lstStyle/>
        <a:p>
          <a:endParaRPr lang="el-GR" sz="1600"/>
        </a:p>
      </dgm:t>
    </dgm:pt>
    <dgm:pt modelId="{2792142E-17BC-4DF1-9432-A6372F4C0267}" type="sibTrans" cxnId="{BE86EFE0-5210-418C-9F9E-BBA39A70F0C5}">
      <dgm:prSet/>
      <dgm:spPr/>
      <dgm:t>
        <a:bodyPr/>
        <a:lstStyle/>
        <a:p>
          <a:endParaRPr lang="el-GR" sz="1600"/>
        </a:p>
      </dgm:t>
    </dgm:pt>
    <dgm:pt modelId="{F57D2DA4-58E1-4684-A916-ED4779978539}">
      <dgm:prSet custT="1"/>
      <dgm:spPr/>
      <dgm:t>
        <a:bodyPr/>
        <a:lstStyle/>
        <a:p>
          <a:r>
            <a:rPr lang="el-GR" sz="1800" dirty="0"/>
            <a:t>Τμήμα Παραγωγής</a:t>
          </a:r>
        </a:p>
      </dgm:t>
    </dgm:pt>
    <dgm:pt modelId="{1C0ADB54-B649-4F54-B6AA-4FC9D5D7A6A6}" type="parTrans" cxnId="{CBCE9D01-9F72-4AEE-BDCF-1E4D7358AB7B}">
      <dgm:prSet/>
      <dgm:spPr/>
      <dgm:t>
        <a:bodyPr/>
        <a:lstStyle/>
        <a:p>
          <a:endParaRPr lang="el-GR"/>
        </a:p>
      </dgm:t>
    </dgm:pt>
    <dgm:pt modelId="{744B9B1D-37CB-48FC-BBE1-54FC18E54C8D}" type="sibTrans" cxnId="{CBCE9D01-9F72-4AEE-BDCF-1E4D7358AB7B}">
      <dgm:prSet/>
      <dgm:spPr/>
      <dgm:t>
        <a:bodyPr/>
        <a:lstStyle/>
        <a:p>
          <a:endParaRPr lang="el-GR"/>
        </a:p>
      </dgm:t>
    </dgm:pt>
    <dgm:pt modelId="{33C6FD16-15D6-49B7-87CF-EC53CADA3430}">
      <dgm:prSet custT="1"/>
      <dgm:spPr/>
      <dgm:t>
        <a:bodyPr/>
        <a:lstStyle/>
        <a:p>
          <a:r>
            <a:rPr lang="el-GR" sz="1800" dirty="0"/>
            <a:t>Τμήμα Μάρκετινγκ</a:t>
          </a:r>
        </a:p>
      </dgm:t>
    </dgm:pt>
    <dgm:pt modelId="{8DAA2296-7079-4859-8FC2-890C5375EA11}" type="parTrans" cxnId="{60F9C920-670A-4B9A-83EE-7D30B085B69C}">
      <dgm:prSet/>
      <dgm:spPr/>
      <dgm:t>
        <a:bodyPr/>
        <a:lstStyle/>
        <a:p>
          <a:endParaRPr lang="el-GR"/>
        </a:p>
      </dgm:t>
    </dgm:pt>
    <dgm:pt modelId="{C836C809-9A1E-44C3-9C0D-C45ECA4FDF09}" type="sibTrans" cxnId="{60F9C920-670A-4B9A-83EE-7D30B085B69C}">
      <dgm:prSet/>
      <dgm:spPr/>
      <dgm:t>
        <a:bodyPr/>
        <a:lstStyle/>
        <a:p>
          <a:endParaRPr lang="el-GR"/>
        </a:p>
      </dgm:t>
    </dgm:pt>
    <dgm:pt modelId="{2CA64CFD-4347-4993-88B5-D2BA71E83C4F}" type="pres">
      <dgm:prSet presAssocID="{1EAADE3E-3740-466F-BB73-87BB73AA8B64}" presName="hierChild1" presStyleCnt="0">
        <dgm:presLayoutVars>
          <dgm:chPref val="1"/>
          <dgm:dir/>
          <dgm:animOne val="branch"/>
          <dgm:animLvl val="lvl"/>
          <dgm:resizeHandles/>
        </dgm:presLayoutVars>
      </dgm:prSet>
      <dgm:spPr/>
    </dgm:pt>
    <dgm:pt modelId="{37A367B1-911F-4E5F-A950-965177870572}" type="pres">
      <dgm:prSet presAssocID="{5AF55200-96A5-4F7A-9FF1-E883AD3DBDD8}" presName="hierRoot1" presStyleCnt="0"/>
      <dgm:spPr/>
    </dgm:pt>
    <dgm:pt modelId="{09B9018C-CCB3-4CF0-A214-B1093163F6BC}" type="pres">
      <dgm:prSet presAssocID="{5AF55200-96A5-4F7A-9FF1-E883AD3DBDD8}" presName="composite" presStyleCnt="0"/>
      <dgm:spPr/>
    </dgm:pt>
    <dgm:pt modelId="{98971EF6-C94E-4748-9B00-4625058608B7}" type="pres">
      <dgm:prSet presAssocID="{5AF55200-96A5-4F7A-9FF1-E883AD3DBDD8}" presName="background" presStyleLbl="node0" presStyleIdx="0" presStyleCnt="1"/>
      <dgm:spPr/>
    </dgm:pt>
    <dgm:pt modelId="{5D73AF01-B50B-43E4-8AE9-8A147E03916B}" type="pres">
      <dgm:prSet presAssocID="{5AF55200-96A5-4F7A-9FF1-E883AD3DBDD8}" presName="text" presStyleLbl="fgAcc0" presStyleIdx="0" presStyleCnt="1">
        <dgm:presLayoutVars>
          <dgm:chPref val="3"/>
        </dgm:presLayoutVars>
      </dgm:prSet>
      <dgm:spPr/>
    </dgm:pt>
    <dgm:pt modelId="{3D837868-C91B-4DCC-945D-C44EAD86AE4B}" type="pres">
      <dgm:prSet presAssocID="{5AF55200-96A5-4F7A-9FF1-E883AD3DBDD8}" presName="hierChild2" presStyleCnt="0"/>
      <dgm:spPr/>
    </dgm:pt>
    <dgm:pt modelId="{3E7FBF17-7459-4B9E-AF07-BAA8FA93A18C}" type="pres">
      <dgm:prSet presAssocID="{EF1C83FE-A07C-455D-9FFD-33A5210233E4}" presName="Name10" presStyleLbl="parChTrans1D2" presStyleIdx="0" presStyleCnt="3"/>
      <dgm:spPr/>
    </dgm:pt>
    <dgm:pt modelId="{F343A7DA-7EB6-453F-A2B8-B7B05C080497}" type="pres">
      <dgm:prSet presAssocID="{CDAE96DE-4E7A-43C1-B924-AE2CD98ABA42}" presName="hierRoot2" presStyleCnt="0"/>
      <dgm:spPr/>
    </dgm:pt>
    <dgm:pt modelId="{3652EA73-44FF-45E5-81D1-C7C66B27ECB4}" type="pres">
      <dgm:prSet presAssocID="{CDAE96DE-4E7A-43C1-B924-AE2CD98ABA42}" presName="composite2" presStyleCnt="0"/>
      <dgm:spPr/>
    </dgm:pt>
    <dgm:pt modelId="{F28B2F98-8870-460C-9204-2EC09F8ACE80}" type="pres">
      <dgm:prSet presAssocID="{CDAE96DE-4E7A-43C1-B924-AE2CD98ABA42}" presName="background2" presStyleLbl="node2" presStyleIdx="0" presStyleCnt="3"/>
      <dgm:spPr/>
    </dgm:pt>
    <dgm:pt modelId="{D3A644A9-2EC7-489C-BF75-FFD8EE8BDAA7}" type="pres">
      <dgm:prSet presAssocID="{CDAE96DE-4E7A-43C1-B924-AE2CD98ABA42}" presName="text2" presStyleLbl="fgAcc2" presStyleIdx="0" presStyleCnt="3">
        <dgm:presLayoutVars>
          <dgm:chPref val="3"/>
        </dgm:presLayoutVars>
      </dgm:prSet>
      <dgm:spPr/>
    </dgm:pt>
    <dgm:pt modelId="{30902BD3-D947-44DE-9B67-4D1181275BF4}" type="pres">
      <dgm:prSet presAssocID="{CDAE96DE-4E7A-43C1-B924-AE2CD98ABA42}" presName="hierChild3" presStyleCnt="0"/>
      <dgm:spPr/>
    </dgm:pt>
    <dgm:pt modelId="{79F08F4D-69BF-48E6-9DB0-AA7DEF799BFC}" type="pres">
      <dgm:prSet presAssocID="{1C0ADB54-B649-4F54-B6AA-4FC9D5D7A6A6}" presName="Name17" presStyleLbl="parChTrans1D3" presStyleIdx="0" presStyleCnt="2"/>
      <dgm:spPr/>
    </dgm:pt>
    <dgm:pt modelId="{4BBB59D4-ACEC-47DB-8981-DA802E14931D}" type="pres">
      <dgm:prSet presAssocID="{F57D2DA4-58E1-4684-A916-ED4779978539}" presName="hierRoot3" presStyleCnt="0"/>
      <dgm:spPr/>
    </dgm:pt>
    <dgm:pt modelId="{18C31C82-CAD1-4D5C-B2AE-C1FDB7EADAA9}" type="pres">
      <dgm:prSet presAssocID="{F57D2DA4-58E1-4684-A916-ED4779978539}" presName="composite3" presStyleCnt="0"/>
      <dgm:spPr/>
    </dgm:pt>
    <dgm:pt modelId="{30BD4067-F743-4FFE-9499-5C5112AE8CE0}" type="pres">
      <dgm:prSet presAssocID="{F57D2DA4-58E1-4684-A916-ED4779978539}" presName="background3" presStyleLbl="node3" presStyleIdx="0" presStyleCnt="2"/>
      <dgm:spPr/>
    </dgm:pt>
    <dgm:pt modelId="{58DCBF3C-1600-4846-BDA6-34CE97B420B7}" type="pres">
      <dgm:prSet presAssocID="{F57D2DA4-58E1-4684-A916-ED4779978539}" presName="text3" presStyleLbl="fgAcc3" presStyleIdx="0" presStyleCnt="2">
        <dgm:presLayoutVars>
          <dgm:chPref val="3"/>
        </dgm:presLayoutVars>
      </dgm:prSet>
      <dgm:spPr/>
    </dgm:pt>
    <dgm:pt modelId="{6389F699-A665-4CE6-993D-810EF54F5B83}" type="pres">
      <dgm:prSet presAssocID="{F57D2DA4-58E1-4684-A916-ED4779978539}" presName="hierChild4" presStyleCnt="0"/>
      <dgm:spPr/>
    </dgm:pt>
    <dgm:pt modelId="{CD790C93-204F-4A0B-80DD-523250E58063}" type="pres">
      <dgm:prSet presAssocID="{8DAA2296-7079-4859-8FC2-890C5375EA11}" presName="Name17" presStyleLbl="parChTrans1D3" presStyleIdx="1" presStyleCnt="2"/>
      <dgm:spPr/>
    </dgm:pt>
    <dgm:pt modelId="{3BD93533-223D-42F8-9045-6153D372E7FC}" type="pres">
      <dgm:prSet presAssocID="{33C6FD16-15D6-49B7-87CF-EC53CADA3430}" presName="hierRoot3" presStyleCnt="0"/>
      <dgm:spPr/>
    </dgm:pt>
    <dgm:pt modelId="{F2078378-D5F6-44BA-A383-7F6E580254DE}" type="pres">
      <dgm:prSet presAssocID="{33C6FD16-15D6-49B7-87CF-EC53CADA3430}" presName="composite3" presStyleCnt="0"/>
      <dgm:spPr/>
    </dgm:pt>
    <dgm:pt modelId="{25132A76-89A6-41BC-A327-A8DB94872701}" type="pres">
      <dgm:prSet presAssocID="{33C6FD16-15D6-49B7-87CF-EC53CADA3430}" presName="background3" presStyleLbl="node3" presStyleIdx="1" presStyleCnt="2"/>
      <dgm:spPr/>
    </dgm:pt>
    <dgm:pt modelId="{D3DD74F2-15BE-4BC4-B193-9EDDE067EFD7}" type="pres">
      <dgm:prSet presAssocID="{33C6FD16-15D6-49B7-87CF-EC53CADA3430}" presName="text3" presStyleLbl="fgAcc3" presStyleIdx="1" presStyleCnt="2">
        <dgm:presLayoutVars>
          <dgm:chPref val="3"/>
        </dgm:presLayoutVars>
      </dgm:prSet>
      <dgm:spPr/>
    </dgm:pt>
    <dgm:pt modelId="{A3066337-84E8-477D-878C-7C28BDC318FF}" type="pres">
      <dgm:prSet presAssocID="{33C6FD16-15D6-49B7-87CF-EC53CADA3430}" presName="hierChild4" presStyleCnt="0"/>
      <dgm:spPr/>
    </dgm:pt>
    <dgm:pt modelId="{7B18324A-911A-43C1-B774-A22DD229F2DA}" type="pres">
      <dgm:prSet presAssocID="{838CB8C2-9772-4C30-B83F-AD0F1C3105BA}" presName="Name10" presStyleLbl="parChTrans1D2" presStyleIdx="1" presStyleCnt="3"/>
      <dgm:spPr/>
    </dgm:pt>
    <dgm:pt modelId="{7AACD0A9-ACA9-4105-9B0B-16640043765B}" type="pres">
      <dgm:prSet presAssocID="{281C4CA2-31FE-4792-84E7-76FC1AC9E826}" presName="hierRoot2" presStyleCnt="0"/>
      <dgm:spPr/>
    </dgm:pt>
    <dgm:pt modelId="{C3119AED-8A20-4955-82BA-BE5AD1374827}" type="pres">
      <dgm:prSet presAssocID="{281C4CA2-31FE-4792-84E7-76FC1AC9E826}" presName="composite2" presStyleCnt="0"/>
      <dgm:spPr/>
    </dgm:pt>
    <dgm:pt modelId="{8A99C7CE-40FC-4CA7-BE9B-7FD17B72A1B3}" type="pres">
      <dgm:prSet presAssocID="{281C4CA2-31FE-4792-84E7-76FC1AC9E826}" presName="background2" presStyleLbl="node2" presStyleIdx="1" presStyleCnt="3"/>
      <dgm:spPr/>
    </dgm:pt>
    <dgm:pt modelId="{72240A91-C77D-45B1-B84D-678370159535}" type="pres">
      <dgm:prSet presAssocID="{281C4CA2-31FE-4792-84E7-76FC1AC9E826}" presName="text2" presStyleLbl="fgAcc2" presStyleIdx="1" presStyleCnt="3">
        <dgm:presLayoutVars>
          <dgm:chPref val="3"/>
        </dgm:presLayoutVars>
      </dgm:prSet>
      <dgm:spPr/>
    </dgm:pt>
    <dgm:pt modelId="{1097632E-2B46-4E04-9ACB-26AD0F974232}" type="pres">
      <dgm:prSet presAssocID="{281C4CA2-31FE-4792-84E7-76FC1AC9E826}" presName="hierChild3" presStyleCnt="0"/>
      <dgm:spPr/>
    </dgm:pt>
    <dgm:pt modelId="{A93768D2-B5BB-4A3F-B99D-4391C68843F0}" type="pres">
      <dgm:prSet presAssocID="{CDA326ED-14ED-47D1-BE97-C1A0C76F34F4}" presName="Name10" presStyleLbl="parChTrans1D2" presStyleIdx="2" presStyleCnt="3"/>
      <dgm:spPr/>
    </dgm:pt>
    <dgm:pt modelId="{4B0FEF58-5CF2-47DE-879E-CD14A7215F94}" type="pres">
      <dgm:prSet presAssocID="{925DE643-988D-4A31-B3B3-316984A939F7}" presName="hierRoot2" presStyleCnt="0"/>
      <dgm:spPr/>
    </dgm:pt>
    <dgm:pt modelId="{EEDC43CF-CBAE-4912-8B39-6AB8D6A8C050}" type="pres">
      <dgm:prSet presAssocID="{925DE643-988D-4A31-B3B3-316984A939F7}" presName="composite2" presStyleCnt="0"/>
      <dgm:spPr/>
    </dgm:pt>
    <dgm:pt modelId="{30D0A10E-9985-47E5-97EE-A59BFE0926E6}" type="pres">
      <dgm:prSet presAssocID="{925DE643-988D-4A31-B3B3-316984A939F7}" presName="background2" presStyleLbl="node2" presStyleIdx="2" presStyleCnt="3"/>
      <dgm:spPr/>
    </dgm:pt>
    <dgm:pt modelId="{CD861DF7-71CF-414A-8CEF-F5143604A742}" type="pres">
      <dgm:prSet presAssocID="{925DE643-988D-4A31-B3B3-316984A939F7}" presName="text2" presStyleLbl="fgAcc2" presStyleIdx="2" presStyleCnt="3">
        <dgm:presLayoutVars>
          <dgm:chPref val="3"/>
        </dgm:presLayoutVars>
      </dgm:prSet>
      <dgm:spPr/>
    </dgm:pt>
    <dgm:pt modelId="{1E2BE077-B1CC-48FD-A5EF-3442CE0FBBD1}" type="pres">
      <dgm:prSet presAssocID="{925DE643-988D-4A31-B3B3-316984A939F7}" presName="hierChild3" presStyleCnt="0"/>
      <dgm:spPr/>
    </dgm:pt>
  </dgm:ptLst>
  <dgm:cxnLst>
    <dgm:cxn modelId="{70705000-FDDE-4A5E-AA4C-2325248A6F6A}" srcId="{1EAADE3E-3740-466F-BB73-87BB73AA8B64}" destId="{5AF55200-96A5-4F7A-9FF1-E883AD3DBDD8}" srcOrd="0" destOrd="0" parTransId="{3643D145-22D6-4AAB-B5DE-CAA0E00C4BCF}" sibTransId="{6D03C58D-471C-445A-98D0-0F4D8FE8C774}"/>
    <dgm:cxn modelId="{CBCE9D01-9F72-4AEE-BDCF-1E4D7358AB7B}" srcId="{CDAE96DE-4E7A-43C1-B924-AE2CD98ABA42}" destId="{F57D2DA4-58E1-4684-A916-ED4779978539}" srcOrd="0" destOrd="0" parTransId="{1C0ADB54-B649-4F54-B6AA-4FC9D5D7A6A6}" sibTransId="{744B9B1D-37CB-48FC-BBE1-54FC18E54C8D}"/>
    <dgm:cxn modelId="{4AD2D913-05BA-4EF4-BFA5-598D84ED5A87}" type="presOf" srcId="{33C6FD16-15D6-49B7-87CF-EC53CADA3430}" destId="{D3DD74F2-15BE-4BC4-B193-9EDDE067EFD7}" srcOrd="0" destOrd="0" presId="urn:microsoft.com/office/officeart/2005/8/layout/hierarchy1"/>
    <dgm:cxn modelId="{B15E3715-8AAA-4A0E-B72B-E1E23BFB8E9D}" type="presOf" srcId="{1EAADE3E-3740-466F-BB73-87BB73AA8B64}" destId="{2CA64CFD-4347-4993-88B5-D2BA71E83C4F}" srcOrd="0" destOrd="0" presId="urn:microsoft.com/office/officeart/2005/8/layout/hierarchy1"/>
    <dgm:cxn modelId="{C25C6F15-06A3-4F52-AA08-F48904FBDE0D}" type="presOf" srcId="{F57D2DA4-58E1-4684-A916-ED4779978539}" destId="{58DCBF3C-1600-4846-BDA6-34CE97B420B7}" srcOrd="0" destOrd="0" presId="urn:microsoft.com/office/officeart/2005/8/layout/hierarchy1"/>
    <dgm:cxn modelId="{60F9C920-670A-4B9A-83EE-7D30B085B69C}" srcId="{CDAE96DE-4E7A-43C1-B924-AE2CD98ABA42}" destId="{33C6FD16-15D6-49B7-87CF-EC53CADA3430}" srcOrd="1" destOrd="0" parTransId="{8DAA2296-7079-4859-8FC2-890C5375EA11}" sibTransId="{C836C809-9A1E-44C3-9C0D-C45ECA4FDF09}"/>
    <dgm:cxn modelId="{D912CF2F-18DB-438F-B3D1-A7167648914D}" type="presOf" srcId="{CDA326ED-14ED-47D1-BE97-C1A0C76F34F4}" destId="{A93768D2-B5BB-4A3F-B99D-4391C68843F0}" srcOrd="0" destOrd="0" presId="urn:microsoft.com/office/officeart/2005/8/layout/hierarchy1"/>
    <dgm:cxn modelId="{184E1179-7C84-4BD5-B43F-81846D9489F6}" type="presOf" srcId="{5AF55200-96A5-4F7A-9FF1-E883AD3DBDD8}" destId="{5D73AF01-B50B-43E4-8AE9-8A147E03916B}" srcOrd="0" destOrd="0" presId="urn:microsoft.com/office/officeart/2005/8/layout/hierarchy1"/>
    <dgm:cxn modelId="{0391DA7D-4B44-4158-9576-36E75D874517}" type="presOf" srcId="{CDAE96DE-4E7A-43C1-B924-AE2CD98ABA42}" destId="{D3A644A9-2EC7-489C-BF75-FFD8EE8BDAA7}" srcOrd="0" destOrd="0" presId="urn:microsoft.com/office/officeart/2005/8/layout/hierarchy1"/>
    <dgm:cxn modelId="{6BEC82A4-7D50-464F-BD9D-7B0B5416260B}" type="presOf" srcId="{EF1C83FE-A07C-455D-9FFD-33A5210233E4}" destId="{3E7FBF17-7459-4B9E-AF07-BAA8FA93A18C}" srcOrd="0" destOrd="0" presId="urn:microsoft.com/office/officeart/2005/8/layout/hierarchy1"/>
    <dgm:cxn modelId="{1CDF8BCA-07A5-47B4-AF18-5DA2B69FC41C}" type="presOf" srcId="{838CB8C2-9772-4C30-B83F-AD0F1C3105BA}" destId="{7B18324A-911A-43C1-B774-A22DD229F2DA}" srcOrd="0" destOrd="0" presId="urn:microsoft.com/office/officeart/2005/8/layout/hierarchy1"/>
    <dgm:cxn modelId="{085070D3-D731-46A0-BD85-6B535C56CCF2}" type="presOf" srcId="{281C4CA2-31FE-4792-84E7-76FC1AC9E826}" destId="{72240A91-C77D-45B1-B84D-678370159535}" srcOrd="0" destOrd="0" presId="urn:microsoft.com/office/officeart/2005/8/layout/hierarchy1"/>
    <dgm:cxn modelId="{3330CCDC-3DAF-474B-B9BD-47947851BA4A}" type="presOf" srcId="{925DE643-988D-4A31-B3B3-316984A939F7}" destId="{CD861DF7-71CF-414A-8CEF-F5143604A742}" srcOrd="0" destOrd="0" presId="urn:microsoft.com/office/officeart/2005/8/layout/hierarchy1"/>
    <dgm:cxn modelId="{5DD69EDE-8AD3-4B2A-BB87-E32BAF81D71C}" type="presOf" srcId="{8DAA2296-7079-4859-8FC2-890C5375EA11}" destId="{CD790C93-204F-4A0B-80DD-523250E58063}" srcOrd="0" destOrd="0" presId="urn:microsoft.com/office/officeart/2005/8/layout/hierarchy1"/>
    <dgm:cxn modelId="{BE86EFE0-5210-418C-9F9E-BBA39A70F0C5}" srcId="{5AF55200-96A5-4F7A-9FF1-E883AD3DBDD8}" destId="{925DE643-988D-4A31-B3B3-316984A939F7}" srcOrd="2" destOrd="0" parTransId="{CDA326ED-14ED-47D1-BE97-C1A0C76F34F4}" sibTransId="{2792142E-17BC-4DF1-9432-A6372F4C0267}"/>
    <dgm:cxn modelId="{552C32E5-91BD-423B-9423-AA6BB7527F77}" srcId="{5AF55200-96A5-4F7A-9FF1-E883AD3DBDD8}" destId="{281C4CA2-31FE-4792-84E7-76FC1AC9E826}" srcOrd="1" destOrd="0" parTransId="{838CB8C2-9772-4C30-B83F-AD0F1C3105BA}" sibTransId="{E1D2C5AF-753E-4DEA-BBE6-70AF59B19811}"/>
    <dgm:cxn modelId="{459B11EA-490D-4D06-8E01-46779D4BEEBD}" type="presOf" srcId="{1C0ADB54-B649-4F54-B6AA-4FC9D5D7A6A6}" destId="{79F08F4D-69BF-48E6-9DB0-AA7DEF799BFC}" srcOrd="0" destOrd="0" presId="urn:microsoft.com/office/officeart/2005/8/layout/hierarchy1"/>
    <dgm:cxn modelId="{AD9A14EC-4398-46D3-B407-A1B76CC88682}" srcId="{5AF55200-96A5-4F7A-9FF1-E883AD3DBDD8}" destId="{CDAE96DE-4E7A-43C1-B924-AE2CD98ABA42}" srcOrd="0" destOrd="0" parTransId="{EF1C83FE-A07C-455D-9FFD-33A5210233E4}" sibTransId="{5E9648AE-7F68-47CB-A76E-AE121AF58B1B}"/>
    <dgm:cxn modelId="{7A7F2835-050F-4ED4-90D5-E3CFE73D1B55}" type="presParOf" srcId="{2CA64CFD-4347-4993-88B5-D2BA71E83C4F}" destId="{37A367B1-911F-4E5F-A950-965177870572}" srcOrd="0" destOrd="0" presId="urn:microsoft.com/office/officeart/2005/8/layout/hierarchy1"/>
    <dgm:cxn modelId="{9CEC5894-2520-4807-90CA-CCF30D398323}" type="presParOf" srcId="{37A367B1-911F-4E5F-A950-965177870572}" destId="{09B9018C-CCB3-4CF0-A214-B1093163F6BC}" srcOrd="0" destOrd="0" presId="urn:microsoft.com/office/officeart/2005/8/layout/hierarchy1"/>
    <dgm:cxn modelId="{14137057-5427-42B6-8B46-45A76A04E5FF}" type="presParOf" srcId="{09B9018C-CCB3-4CF0-A214-B1093163F6BC}" destId="{98971EF6-C94E-4748-9B00-4625058608B7}" srcOrd="0" destOrd="0" presId="urn:microsoft.com/office/officeart/2005/8/layout/hierarchy1"/>
    <dgm:cxn modelId="{82785F87-EAE8-4F1B-98AB-6952CBDB5DB2}" type="presParOf" srcId="{09B9018C-CCB3-4CF0-A214-B1093163F6BC}" destId="{5D73AF01-B50B-43E4-8AE9-8A147E03916B}" srcOrd="1" destOrd="0" presId="urn:microsoft.com/office/officeart/2005/8/layout/hierarchy1"/>
    <dgm:cxn modelId="{193B1F75-B7A2-4E84-9889-2AB61B0AE146}" type="presParOf" srcId="{37A367B1-911F-4E5F-A950-965177870572}" destId="{3D837868-C91B-4DCC-945D-C44EAD86AE4B}" srcOrd="1" destOrd="0" presId="urn:microsoft.com/office/officeart/2005/8/layout/hierarchy1"/>
    <dgm:cxn modelId="{CAF75745-7BA5-4CFB-A22A-E2C8DF469E76}" type="presParOf" srcId="{3D837868-C91B-4DCC-945D-C44EAD86AE4B}" destId="{3E7FBF17-7459-4B9E-AF07-BAA8FA93A18C}" srcOrd="0" destOrd="0" presId="urn:microsoft.com/office/officeart/2005/8/layout/hierarchy1"/>
    <dgm:cxn modelId="{CB0887D0-C0B4-41B2-A095-FC86B9D44CB2}" type="presParOf" srcId="{3D837868-C91B-4DCC-945D-C44EAD86AE4B}" destId="{F343A7DA-7EB6-453F-A2B8-B7B05C080497}" srcOrd="1" destOrd="0" presId="urn:microsoft.com/office/officeart/2005/8/layout/hierarchy1"/>
    <dgm:cxn modelId="{682B7C5E-FE2E-4ECB-A8D6-2489D0834CBB}" type="presParOf" srcId="{F343A7DA-7EB6-453F-A2B8-B7B05C080497}" destId="{3652EA73-44FF-45E5-81D1-C7C66B27ECB4}" srcOrd="0" destOrd="0" presId="urn:microsoft.com/office/officeart/2005/8/layout/hierarchy1"/>
    <dgm:cxn modelId="{2617770B-CB5F-4C4F-AE06-6FB5F9A17D41}" type="presParOf" srcId="{3652EA73-44FF-45E5-81D1-C7C66B27ECB4}" destId="{F28B2F98-8870-460C-9204-2EC09F8ACE80}" srcOrd="0" destOrd="0" presId="urn:microsoft.com/office/officeart/2005/8/layout/hierarchy1"/>
    <dgm:cxn modelId="{D6928310-EE9D-423E-BD97-3E40E9DFD61A}" type="presParOf" srcId="{3652EA73-44FF-45E5-81D1-C7C66B27ECB4}" destId="{D3A644A9-2EC7-489C-BF75-FFD8EE8BDAA7}" srcOrd="1" destOrd="0" presId="urn:microsoft.com/office/officeart/2005/8/layout/hierarchy1"/>
    <dgm:cxn modelId="{FB671FB5-674F-4CD2-9EEE-A563296E7DD9}" type="presParOf" srcId="{F343A7DA-7EB6-453F-A2B8-B7B05C080497}" destId="{30902BD3-D947-44DE-9B67-4D1181275BF4}" srcOrd="1" destOrd="0" presId="urn:microsoft.com/office/officeart/2005/8/layout/hierarchy1"/>
    <dgm:cxn modelId="{88CE7BFD-5517-465A-80F9-E02DDDBE228E}" type="presParOf" srcId="{30902BD3-D947-44DE-9B67-4D1181275BF4}" destId="{79F08F4D-69BF-48E6-9DB0-AA7DEF799BFC}" srcOrd="0" destOrd="0" presId="urn:microsoft.com/office/officeart/2005/8/layout/hierarchy1"/>
    <dgm:cxn modelId="{D708E7B5-7CF5-4521-87CA-9FAD78150A85}" type="presParOf" srcId="{30902BD3-D947-44DE-9B67-4D1181275BF4}" destId="{4BBB59D4-ACEC-47DB-8981-DA802E14931D}" srcOrd="1" destOrd="0" presId="urn:microsoft.com/office/officeart/2005/8/layout/hierarchy1"/>
    <dgm:cxn modelId="{A739DE9C-18CE-490A-BD0B-46B162B033A0}" type="presParOf" srcId="{4BBB59D4-ACEC-47DB-8981-DA802E14931D}" destId="{18C31C82-CAD1-4D5C-B2AE-C1FDB7EADAA9}" srcOrd="0" destOrd="0" presId="urn:microsoft.com/office/officeart/2005/8/layout/hierarchy1"/>
    <dgm:cxn modelId="{600C3DD2-8A2D-4DC2-877A-7AD173222511}" type="presParOf" srcId="{18C31C82-CAD1-4D5C-B2AE-C1FDB7EADAA9}" destId="{30BD4067-F743-4FFE-9499-5C5112AE8CE0}" srcOrd="0" destOrd="0" presId="urn:microsoft.com/office/officeart/2005/8/layout/hierarchy1"/>
    <dgm:cxn modelId="{C1EEB994-CD7B-4D26-ADB1-E46B91E313E8}" type="presParOf" srcId="{18C31C82-CAD1-4D5C-B2AE-C1FDB7EADAA9}" destId="{58DCBF3C-1600-4846-BDA6-34CE97B420B7}" srcOrd="1" destOrd="0" presId="urn:microsoft.com/office/officeart/2005/8/layout/hierarchy1"/>
    <dgm:cxn modelId="{5084321F-CAF0-4AE3-9E8B-640C5D180482}" type="presParOf" srcId="{4BBB59D4-ACEC-47DB-8981-DA802E14931D}" destId="{6389F699-A665-4CE6-993D-810EF54F5B83}" srcOrd="1" destOrd="0" presId="urn:microsoft.com/office/officeart/2005/8/layout/hierarchy1"/>
    <dgm:cxn modelId="{4534D04E-0CE0-4FB7-9175-8BA3F82A84C4}" type="presParOf" srcId="{30902BD3-D947-44DE-9B67-4D1181275BF4}" destId="{CD790C93-204F-4A0B-80DD-523250E58063}" srcOrd="2" destOrd="0" presId="urn:microsoft.com/office/officeart/2005/8/layout/hierarchy1"/>
    <dgm:cxn modelId="{D2A27F77-C348-4C00-A793-173803D9B012}" type="presParOf" srcId="{30902BD3-D947-44DE-9B67-4D1181275BF4}" destId="{3BD93533-223D-42F8-9045-6153D372E7FC}" srcOrd="3" destOrd="0" presId="urn:microsoft.com/office/officeart/2005/8/layout/hierarchy1"/>
    <dgm:cxn modelId="{266BA0D7-87C1-46C7-B378-EEC47592DF30}" type="presParOf" srcId="{3BD93533-223D-42F8-9045-6153D372E7FC}" destId="{F2078378-D5F6-44BA-A383-7F6E580254DE}" srcOrd="0" destOrd="0" presId="urn:microsoft.com/office/officeart/2005/8/layout/hierarchy1"/>
    <dgm:cxn modelId="{04AB1062-4C53-4CE5-AB45-A471F4BC16D2}" type="presParOf" srcId="{F2078378-D5F6-44BA-A383-7F6E580254DE}" destId="{25132A76-89A6-41BC-A327-A8DB94872701}" srcOrd="0" destOrd="0" presId="urn:microsoft.com/office/officeart/2005/8/layout/hierarchy1"/>
    <dgm:cxn modelId="{26DB0AED-A741-4F4D-AECA-AFF57E75860A}" type="presParOf" srcId="{F2078378-D5F6-44BA-A383-7F6E580254DE}" destId="{D3DD74F2-15BE-4BC4-B193-9EDDE067EFD7}" srcOrd="1" destOrd="0" presId="urn:microsoft.com/office/officeart/2005/8/layout/hierarchy1"/>
    <dgm:cxn modelId="{BAA2311A-F644-41CE-A617-CC4452E20F83}" type="presParOf" srcId="{3BD93533-223D-42F8-9045-6153D372E7FC}" destId="{A3066337-84E8-477D-878C-7C28BDC318FF}" srcOrd="1" destOrd="0" presId="urn:microsoft.com/office/officeart/2005/8/layout/hierarchy1"/>
    <dgm:cxn modelId="{54AA61D8-E8FF-4A04-8651-44FC1BEB3A6E}" type="presParOf" srcId="{3D837868-C91B-4DCC-945D-C44EAD86AE4B}" destId="{7B18324A-911A-43C1-B774-A22DD229F2DA}" srcOrd="2" destOrd="0" presId="urn:microsoft.com/office/officeart/2005/8/layout/hierarchy1"/>
    <dgm:cxn modelId="{FC8B8C87-27FB-41AB-816D-6B988B9B71EC}" type="presParOf" srcId="{3D837868-C91B-4DCC-945D-C44EAD86AE4B}" destId="{7AACD0A9-ACA9-4105-9B0B-16640043765B}" srcOrd="3" destOrd="0" presId="urn:microsoft.com/office/officeart/2005/8/layout/hierarchy1"/>
    <dgm:cxn modelId="{C0E6247A-91BC-4423-884F-E30ADBBE9A27}" type="presParOf" srcId="{7AACD0A9-ACA9-4105-9B0B-16640043765B}" destId="{C3119AED-8A20-4955-82BA-BE5AD1374827}" srcOrd="0" destOrd="0" presId="urn:microsoft.com/office/officeart/2005/8/layout/hierarchy1"/>
    <dgm:cxn modelId="{529DE65A-6365-486D-8D7A-AE0F616E1215}" type="presParOf" srcId="{C3119AED-8A20-4955-82BA-BE5AD1374827}" destId="{8A99C7CE-40FC-4CA7-BE9B-7FD17B72A1B3}" srcOrd="0" destOrd="0" presId="urn:microsoft.com/office/officeart/2005/8/layout/hierarchy1"/>
    <dgm:cxn modelId="{6DCF95B8-B96C-46D4-A5D8-65D3B655FAFA}" type="presParOf" srcId="{C3119AED-8A20-4955-82BA-BE5AD1374827}" destId="{72240A91-C77D-45B1-B84D-678370159535}" srcOrd="1" destOrd="0" presId="urn:microsoft.com/office/officeart/2005/8/layout/hierarchy1"/>
    <dgm:cxn modelId="{9E48B4E1-0031-4CFA-B5A6-A66E387FEFB6}" type="presParOf" srcId="{7AACD0A9-ACA9-4105-9B0B-16640043765B}" destId="{1097632E-2B46-4E04-9ACB-26AD0F974232}" srcOrd="1" destOrd="0" presId="urn:microsoft.com/office/officeart/2005/8/layout/hierarchy1"/>
    <dgm:cxn modelId="{78449909-60C2-4AB7-8808-045B9FEBECA8}" type="presParOf" srcId="{3D837868-C91B-4DCC-945D-C44EAD86AE4B}" destId="{A93768D2-B5BB-4A3F-B99D-4391C68843F0}" srcOrd="4" destOrd="0" presId="urn:microsoft.com/office/officeart/2005/8/layout/hierarchy1"/>
    <dgm:cxn modelId="{24F11BA5-9A6B-4EEA-99F7-23600E134764}" type="presParOf" srcId="{3D837868-C91B-4DCC-945D-C44EAD86AE4B}" destId="{4B0FEF58-5CF2-47DE-879E-CD14A7215F94}" srcOrd="5" destOrd="0" presId="urn:microsoft.com/office/officeart/2005/8/layout/hierarchy1"/>
    <dgm:cxn modelId="{C8605ED3-557B-46BA-8473-4E3531B4FA39}" type="presParOf" srcId="{4B0FEF58-5CF2-47DE-879E-CD14A7215F94}" destId="{EEDC43CF-CBAE-4912-8B39-6AB8D6A8C050}" srcOrd="0" destOrd="0" presId="urn:microsoft.com/office/officeart/2005/8/layout/hierarchy1"/>
    <dgm:cxn modelId="{B17D5CFE-8E04-4102-9CCA-6A097842627A}" type="presParOf" srcId="{EEDC43CF-CBAE-4912-8B39-6AB8D6A8C050}" destId="{30D0A10E-9985-47E5-97EE-A59BFE0926E6}" srcOrd="0" destOrd="0" presId="urn:microsoft.com/office/officeart/2005/8/layout/hierarchy1"/>
    <dgm:cxn modelId="{5408C276-D2EF-465E-8646-AD38FC1A2B35}" type="presParOf" srcId="{EEDC43CF-CBAE-4912-8B39-6AB8D6A8C050}" destId="{CD861DF7-71CF-414A-8CEF-F5143604A742}" srcOrd="1" destOrd="0" presId="urn:microsoft.com/office/officeart/2005/8/layout/hierarchy1"/>
    <dgm:cxn modelId="{67351D00-4C55-457B-92DA-4398D6E7E2BD}" type="presParOf" srcId="{4B0FEF58-5CF2-47DE-879E-CD14A7215F94}" destId="{1E2BE077-B1CC-48FD-A5EF-3442CE0FBB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1F72FE-0B1F-409A-ADA6-F3B568BEE9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C05E5E2A-A28F-41B3-A01C-D6DD64C3D66C}">
      <dgm:prSet/>
      <dgm:spPr/>
      <dgm:t>
        <a:bodyPr/>
        <a:lstStyle/>
        <a:p>
          <a:r>
            <a:rPr lang="el-GR" dirty="0"/>
            <a:t>Μονάδα Αθήνας</a:t>
          </a:r>
        </a:p>
      </dgm:t>
    </dgm:pt>
    <dgm:pt modelId="{B9C88112-5CBB-49B5-903E-80EAFB8C2C34}" type="parTrans" cxnId="{58BE2042-D042-4EF9-B927-A1933FF4482C}">
      <dgm:prSet/>
      <dgm:spPr/>
      <dgm:t>
        <a:bodyPr/>
        <a:lstStyle/>
        <a:p>
          <a:endParaRPr lang="el-GR"/>
        </a:p>
      </dgm:t>
    </dgm:pt>
    <dgm:pt modelId="{FCA67F21-96B1-468D-8891-A9417AE3FB0B}" type="sibTrans" cxnId="{58BE2042-D042-4EF9-B927-A1933FF4482C}">
      <dgm:prSet/>
      <dgm:spPr/>
      <dgm:t>
        <a:bodyPr/>
        <a:lstStyle/>
        <a:p>
          <a:endParaRPr lang="el-GR"/>
        </a:p>
      </dgm:t>
    </dgm:pt>
    <dgm:pt modelId="{87FE6492-49A7-4514-A3ED-0CF27E6CED3E}">
      <dgm:prSet/>
      <dgm:spPr/>
      <dgm:t>
        <a:bodyPr/>
        <a:lstStyle/>
        <a:p>
          <a:r>
            <a:rPr lang="el-GR" dirty="0"/>
            <a:t>Μονάδα Λαμίας</a:t>
          </a:r>
        </a:p>
      </dgm:t>
    </dgm:pt>
    <dgm:pt modelId="{F17536D7-C71A-4BAA-AA68-428790C75A50}" type="parTrans" cxnId="{4528C99C-4AA4-4DB3-A8D8-2817A08624AA}">
      <dgm:prSet/>
      <dgm:spPr/>
      <dgm:t>
        <a:bodyPr/>
        <a:lstStyle/>
        <a:p>
          <a:endParaRPr lang="el-GR"/>
        </a:p>
      </dgm:t>
    </dgm:pt>
    <dgm:pt modelId="{D8144B54-41B8-4F1E-91B9-0E4EBC7A17E8}" type="sibTrans" cxnId="{4528C99C-4AA4-4DB3-A8D8-2817A08624AA}">
      <dgm:prSet/>
      <dgm:spPr/>
      <dgm:t>
        <a:bodyPr/>
        <a:lstStyle/>
        <a:p>
          <a:endParaRPr lang="el-GR"/>
        </a:p>
      </dgm:t>
    </dgm:pt>
    <dgm:pt modelId="{408D360D-6C22-4A95-AB2C-0FCEF07D80B5}">
      <dgm:prSet/>
      <dgm:spPr/>
      <dgm:t>
        <a:bodyPr/>
        <a:lstStyle/>
        <a:p>
          <a:r>
            <a:rPr lang="el-GR"/>
            <a:t>Μονάδα Θηβών</a:t>
          </a:r>
          <a:endParaRPr lang="el-GR" dirty="0"/>
        </a:p>
      </dgm:t>
    </dgm:pt>
    <dgm:pt modelId="{5FDE507B-8310-4C14-8BDD-46862B4B5C75}" type="parTrans" cxnId="{D543CEA2-D213-46D4-91C0-4FBB7823E040}">
      <dgm:prSet/>
      <dgm:spPr/>
      <dgm:t>
        <a:bodyPr/>
        <a:lstStyle/>
        <a:p>
          <a:endParaRPr lang="el-GR"/>
        </a:p>
      </dgm:t>
    </dgm:pt>
    <dgm:pt modelId="{0956F3A5-CB4E-4E80-AC3D-17916C63225A}" type="sibTrans" cxnId="{D543CEA2-D213-46D4-91C0-4FBB7823E040}">
      <dgm:prSet/>
      <dgm:spPr/>
      <dgm:t>
        <a:bodyPr/>
        <a:lstStyle/>
        <a:p>
          <a:endParaRPr lang="el-GR"/>
        </a:p>
      </dgm:t>
    </dgm:pt>
    <dgm:pt modelId="{E67AE733-5894-49F4-AD21-1440217C6DC1}" type="pres">
      <dgm:prSet presAssocID="{341F72FE-0B1F-409A-ADA6-F3B568BEE9DE}" presName="Name0" presStyleCnt="0">
        <dgm:presLayoutVars>
          <dgm:dir/>
          <dgm:animLvl val="lvl"/>
          <dgm:resizeHandles val="exact"/>
        </dgm:presLayoutVars>
      </dgm:prSet>
      <dgm:spPr/>
    </dgm:pt>
    <dgm:pt modelId="{C7B66AB2-F64A-40F0-A7DC-3FCB8C436958}" type="pres">
      <dgm:prSet presAssocID="{C05E5E2A-A28F-41B3-A01C-D6DD64C3D66C}" presName="composite" presStyleCnt="0"/>
      <dgm:spPr/>
    </dgm:pt>
    <dgm:pt modelId="{5221B6EC-3E74-4567-9B44-B48FBCB7D978}" type="pres">
      <dgm:prSet presAssocID="{C05E5E2A-A28F-41B3-A01C-D6DD64C3D66C}" presName="parTx" presStyleLbl="alignNode1" presStyleIdx="0" presStyleCnt="3">
        <dgm:presLayoutVars>
          <dgm:chMax val="0"/>
          <dgm:chPref val="0"/>
          <dgm:bulletEnabled val="1"/>
        </dgm:presLayoutVars>
      </dgm:prSet>
      <dgm:spPr/>
    </dgm:pt>
    <dgm:pt modelId="{9759307F-38C1-46B4-810F-86BE2946B133}" type="pres">
      <dgm:prSet presAssocID="{C05E5E2A-A28F-41B3-A01C-D6DD64C3D66C}" presName="desTx" presStyleLbl="alignAccFollowNode1" presStyleIdx="0" presStyleCnt="3" custScaleY="276354" custLinFactY="80961" custLinFactNeighborX="-103" custLinFactNeighborY="100000">
        <dgm:presLayoutVars>
          <dgm:bulletEnabled val="1"/>
        </dgm:presLayoutVars>
      </dgm:prSet>
      <dgm:spPr/>
    </dgm:pt>
    <dgm:pt modelId="{324BA97E-0C30-4139-871F-2B6C4E252B50}" type="pres">
      <dgm:prSet presAssocID="{FCA67F21-96B1-468D-8891-A9417AE3FB0B}" presName="space" presStyleCnt="0"/>
      <dgm:spPr/>
    </dgm:pt>
    <dgm:pt modelId="{A170819A-FD0C-495D-B27C-74A2AA391A53}" type="pres">
      <dgm:prSet presAssocID="{87FE6492-49A7-4514-A3ED-0CF27E6CED3E}" presName="composite" presStyleCnt="0"/>
      <dgm:spPr/>
    </dgm:pt>
    <dgm:pt modelId="{C8E42321-3A27-48D4-970D-860FDC536D70}" type="pres">
      <dgm:prSet presAssocID="{87FE6492-49A7-4514-A3ED-0CF27E6CED3E}" presName="parTx" presStyleLbl="alignNode1" presStyleIdx="1" presStyleCnt="3">
        <dgm:presLayoutVars>
          <dgm:chMax val="0"/>
          <dgm:chPref val="0"/>
          <dgm:bulletEnabled val="1"/>
        </dgm:presLayoutVars>
      </dgm:prSet>
      <dgm:spPr/>
    </dgm:pt>
    <dgm:pt modelId="{86CC5CF0-1F81-4315-8B80-788B1DD2EE96}" type="pres">
      <dgm:prSet presAssocID="{87FE6492-49A7-4514-A3ED-0CF27E6CED3E}" presName="desTx" presStyleLbl="alignAccFollowNode1" presStyleIdx="1" presStyleCnt="3" custScaleY="276230" custLinFactY="5489" custLinFactNeighborX="-649" custLinFactNeighborY="100000">
        <dgm:presLayoutVars>
          <dgm:bulletEnabled val="1"/>
        </dgm:presLayoutVars>
      </dgm:prSet>
      <dgm:spPr/>
    </dgm:pt>
    <dgm:pt modelId="{004073A9-72D9-4F93-A0AB-7016336DC043}" type="pres">
      <dgm:prSet presAssocID="{D8144B54-41B8-4F1E-91B9-0E4EBC7A17E8}" presName="space" presStyleCnt="0"/>
      <dgm:spPr/>
    </dgm:pt>
    <dgm:pt modelId="{9A5D3FDD-95C1-453D-BC2C-12BD374E3A4A}" type="pres">
      <dgm:prSet presAssocID="{408D360D-6C22-4A95-AB2C-0FCEF07D80B5}" presName="composite" presStyleCnt="0"/>
      <dgm:spPr/>
    </dgm:pt>
    <dgm:pt modelId="{F2330C60-16A8-4E66-BE08-38274579E506}" type="pres">
      <dgm:prSet presAssocID="{408D360D-6C22-4A95-AB2C-0FCEF07D80B5}" presName="parTx" presStyleLbl="alignNode1" presStyleIdx="2" presStyleCnt="3">
        <dgm:presLayoutVars>
          <dgm:chMax val="0"/>
          <dgm:chPref val="0"/>
          <dgm:bulletEnabled val="1"/>
        </dgm:presLayoutVars>
      </dgm:prSet>
      <dgm:spPr/>
    </dgm:pt>
    <dgm:pt modelId="{A41D2DE5-BB75-45BE-946F-F387E46F533C}" type="pres">
      <dgm:prSet presAssocID="{408D360D-6C22-4A95-AB2C-0FCEF07D80B5}" presName="desTx" presStyleLbl="alignAccFollowNode1" presStyleIdx="2" presStyleCnt="3" custScaleY="274590" custLinFactY="4669" custLinFactNeighborX="-1195" custLinFactNeighborY="100000">
        <dgm:presLayoutVars>
          <dgm:bulletEnabled val="1"/>
        </dgm:presLayoutVars>
      </dgm:prSet>
      <dgm:spPr/>
    </dgm:pt>
  </dgm:ptLst>
  <dgm:cxnLst>
    <dgm:cxn modelId="{43CB2725-4500-4933-839B-3B1920B0A492}" type="presOf" srcId="{87FE6492-49A7-4514-A3ED-0CF27E6CED3E}" destId="{C8E42321-3A27-48D4-970D-860FDC536D70}" srcOrd="0" destOrd="0" presId="urn:microsoft.com/office/officeart/2005/8/layout/hList1"/>
    <dgm:cxn modelId="{58BE2042-D042-4EF9-B927-A1933FF4482C}" srcId="{341F72FE-0B1F-409A-ADA6-F3B568BEE9DE}" destId="{C05E5E2A-A28F-41B3-A01C-D6DD64C3D66C}" srcOrd="0" destOrd="0" parTransId="{B9C88112-5CBB-49B5-903E-80EAFB8C2C34}" sibTransId="{FCA67F21-96B1-468D-8891-A9417AE3FB0B}"/>
    <dgm:cxn modelId="{581C2598-ABAD-4AC3-B616-093416854385}" type="presOf" srcId="{C05E5E2A-A28F-41B3-A01C-D6DD64C3D66C}" destId="{5221B6EC-3E74-4567-9B44-B48FBCB7D978}" srcOrd="0" destOrd="0" presId="urn:microsoft.com/office/officeart/2005/8/layout/hList1"/>
    <dgm:cxn modelId="{4528C99C-4AA4-4DB3-A8D8-2817A08624AA}" srcId="{341F72FE-0B1F-409A-ADA6-F3B568BEE9DE}" destId="{87FE6492-49A7-4514-A3ED-0CF27E6CED3E}" srcOrd="1" destOrd="0" parTransId="{F17536D7-C71A-4BAA-AA68-428790C75A50}" sibTransId="{D8144B54-41B8-4F1E-91B9-0E4EBC7A17E8}"/>
    <dgm:cxn modelId="{D543CEA2-D213-46D4-91C0-4FBB7823E040}" srcId="{341F72FE-0B1F-409A-ADA6-F3B568BEE9DE}" destId="{408D360D-6C22-4A95-AB2C-0FCEF07D80B5}" srcOrd="2" destOrd="0" parTransId="{5FDE507B-8310-4C14-8BDD-46862B4B5C75}" sibTransId="{0956F3A5-CB4E-4E80-AC3D-17916C63225A}"/>
    <dgm:cxn modelId="{C3575AAA-41F0-4FC9-BF9B-BF356EF63901}" type="presOf" srcId="{408D360D-6C22-4A95-AB2C-0FCEF07D80B5}" destId="{F2330C60-16A8-4E66-BE08-38274579E506}" srcOrd="0" destOrd="0" presId="urn:microsoft.com/office/officeart/2005/8/layout/hList1"/>
    <dgm:cxn modelId="{C03FB2D6-9110-48F5-83A5-AAC62EA8FAF3}" type="presOf" srcId="{341F72FE-0B1F-409A-ADA6-F3B568BEE9DE}" destId="{E67AE733-5894-49F4-AD21-1440217C6DC1}" srcOrd="0" destOrd="0" presId="urn:microsoft.com/office/officeart/2005/8/layout/hList1"/>
    <dgm:cxn modelId="{B9BA44EC-1BDD-4F1A-A2C9-A51A6B6907D6}" type="presParOf" srcId="{E67AE733-5894-49F4-AD21-1440217C6DC1}" destId="{C7B66AB2-F64A-40F0-A7DC-3FCB8C436958}" srcOrd="0" destOrd="0" presId="urn:microsoft.com/office/officeart/2005/8/layout/hList1"/>
    <dgm:cxn modelId="{8AAC0C1F-6D60-4532-A26A-F9F0F1504257}" type="presParOf" srcId="{C7B66AB2-F64A-40F0-A7DC-3FCB8C436958}" destId="{5221B6EC-3E74-4567-9B44-B48FBCB7D978}" srcOrd="0" destOrd="0" presId="urn:microsoft.com/office/officeart/2005/8/layout/hList1"/>
    <dgm:cxn modelId="{0BE57593-22D4-4948-8091-39BDFB50FF64}" type="presParOf" srcId="{C7B66AB2-F64A-40F0-A7DC-3FCB8C436958}" destId="{9759307F-38C1-46B4-810F-86BE2946B133}" srcOrd="1" destOrd="0" presId="urn:microsoft.com/office/officeart/2005/8/layout/hList1"/>
    <dgm:cxn modelId="{B3514780-51ED-4673-B5F1-B94467B84BFF}" type="presParOf" srcId="{E67AE733-5894-49F4-AD21-1440217C6DC1}" destId="{324BA97E-0C30-4139-871F-2B6C4E252B50}" srcOrd="1" destOrd="0" presId="urn:microsoft.com/office/officeart/2005/8/layout/hList1"/>
    <dgm:cxn modelId="{704F847A-FDB3-4438-B876-4739C40102F9}" type="presParOf" srcId="{E67AE733-5894-49F4-AD21-1440217C6DC1}" destId="{A170819A-FD0C-495D-B27C-74A2AA391A53}" srcOrd="2" destOrd="0" presId="urn:microsoft.com/office/officeart/2005/8/layout/hList1"/>
    <dgm:cxn modelId="{1CBC8FA0-5B0F-4E4A-9F6E-5A4C1F3876FD}" type="presParOf" srcId="{A170819A-FD0C-495D-B27C-74A2AA391A53}" destId="{C8E42321-3A27-48D4-970D-860FDC536D70}" srcOrd="0" destOrd="0" presId="urn:microsoft.com/office/officeart/2005/8/layout/hList1"/>
    <dgm:cxn modelId="{7815A21C-5771-41DE-8543-4A42CED571CB}" type="presParOf" srcId="{A170819A-FD0C-495D-B27C-74A2AA391A53}" destId="{86CC5CF0-1F81-4315-8B80-788B1DD2EE96}" srcOrd="1" destOrd="0" presId="urn:microsoft.com/office/officeart/2005/8/layout/hList1"/>
    <dgm:cxn modelId="{B92B2045-563B-4AD1-AF65-9FBE3DFD3F57}" type="presParOf" srcId="{E67AE733-5894-49F4-AD21-1440217C6DC1}" destId="{004073A9-72D9-4F93-A0AB-7016336DC043}" srcOrd="3" destOrd="0" presId="urn:microsoft.com/office/officeart/2005/8/layout/hList1"/>
    <dgm:cxn modelId="{1CAD20E9-50A8-4591-BCB1-2F0DBCD97338}" type="presParOf" srcId="{E67AE733-5894-49F4-AD21-1440217C6DC1}" destId="{9A5D3FDD-95C1-453D-BC2C-12BD374E3A4A}" srcOrd="4" destOrd="0" presId="urn:microsoft.com/office/officeart/2005/8/layout/hList1"/>
    <dgm:cxn modelId="{F2FAAD89-AA51-418E-BDA3-30CEEC8D4E3B}" type="presParOf" srcId="{9A5D3FDD-95C1-453D-BC2C-12BD374E3A4A}" destId="{F2330C60-16A8-4E66-BE08-38274579E506}" srcOrd="0" destOrd="0" presId="urn:microsoft.com/office/officeart/2005/8/layout/hList1"/>
    <dgm:cxn modelId="{75886569-08CF-4B02-A441-2C9F888197D5}" type="presParOf" srcId="{9A5D3FDD-95C1-453D-BC2C-12BD374E3A4A}" destId="{A41D2DE5-BB75-45BE-946F-F387E46F53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F49935-F189-4056-8DE5-064164DC49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7326D100-F328-4D08-8C88-BE24C247818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dirty="0"/>
            <a:t>Τμήμα Μάρκετινγκ</a:t>
          </a:r>
        </a:p>
        <a:p>
          <a:pPr defTabSz="889000">
            <a:lnSpc>
              <a:spcPct val="90000"/>
            </a:lnSpc>
            <a:spcBef>
              <a:spcPct val="0"/>
            </a:spcBef>
            <a:spcAft>
              <a:spcPct val="35000"/>
            </a:spcAft>
          </a:pPr>
          <a:endParaRPr lang="el-GR" dirty="0"/>
        </a:p>
      </dgm:t>
    </dgm:pt>
    <dgm:pt modelId="{1C1331AC-176F-4982-BCE9-515AC8F1E797}" type="parTrans" cxnId="{84FC3D37-7E0C-4C9F-A4E7-36A37302107F}">
      <dgm:prSet/>
      <dgm:spPr/>
      <dgm:t>
        <a:bodyPr/>
        <a:lstStyle/>
        <a:p>
          <a:endParaRPr lang="el-GR"/>
        </a:p>
      </dgm:t>
    </dgm:pt>
    <dgm:pt modelId="{886563C4-3C16-41DB-8AE9-F910BABAE85F}" type="sibTrans" cxnId="{84FC3D37-7E0C-4C9F-A4E7-36A37302107F}">
      <dgm:prSet/>
      <dgm:spPr/>
      <dgm:t>
        <a:bodyPr/>
        <a:lstStyle/>
        <a:p>
          <a:endParaRPr lang="el-GR"/>
        </a:p>
      </dgm:t>
    </dgm:pt>
    <dgm:pt modelId="{EA0C5EDE-4B58-4FE9-AA9D-BCCAE381D9FB}">
      <dgm:prSet/>
      <dgm:spPr/>
      <dgm:t>
        <a:bodyPr/>
        <a:lstStyle/>
        <a:p>
          <a:r>
            <a:rPr lang="el-GR" dirty="0"/>
            <a:t>Τμήμα Παραγωγής</a:t>
          </a:r>
        </a:p>
      </dgm:t>
    </dgm:pt>
    <dgm:pt modelId="{DC7A327A-C84F-4614-92B5-85BFB1FE2879}" type="parTrans" cxnId="{E598D681-0A82-4C0D-A10F-C169B669841C}">
      <dgm:prSet/>
      <dgm:spPr/>
      <dgm:t>
        <a:bodyPr/>
        <a:lstStyle/>
        <a:p>
          <a:endParaRPr lang="el-GR"/>
        </a:p>
      </dgm:t>
    </dgm:pt>
    <dgm:pt modelId="{E03FB497-A77B-4B75-AD8C-458054C5CEB3}" type="sibTrans" cxnId="{E598D681-0A82-4C0D-A10F-C169B669841C}">
      <dgm:prSet/>
      <dgm:spPr/>
      <dgm:t>
        <a:bodyPr/>
        <a:lstStyle/>
        <a:p>
          <a:endParaRPr lang="el-GR"/>
        </a:p>
      </dgm:t>
    </dgm:pt>
    <dgm:pt modelId="{9A63F267-87CF-46B7-90F6-0B4C4DC3C2BF}" type="pres">
      <dgm:prSet presAssocID="{7BF49935-F189-4056-8DE5-064164DC493A}" presName="Name0" presStyleCnt="0">
        <dgm:presLayoutVars>
          <dgm:dir/>
          <dgm:animLvl val="lvl"/>
          <dgm:resizeHandles val="exact"/>
        </dgm:presLayoutVars>
      </dgm:prSet>
      <dgm:spPr/>
    </dgm:pt>
    <dgm:pt modelId="{B38B0B8A-7D93-4423-B5D4-16A5040042DE}" type="pres">
      <dgm:prSet presAssocID="{EA0C5EDE-4B58-4FE9-AA9D-BCCAE381D9FB}" presName="linNode" presStyleCnt="0"/>
      <dgm:spPr/>
    </dgm:pt>
    <dgm:pt modelId="{6EA10989-8A26-4326-8333-7810B566B434}" type="pres">
      <dgm:prSet presAssocID="{EA0C5EDE-4B58-4FE9-AA9D-BCCAE381D9FB}" presName="parentText" presStyleLbl="node1" presStyleIdx="0" presStyleCnt="2" custLinFactNeighborX="4702">
        <dgm:presLayoutVars>
          <dgm:chMax val="1"/>
          <dgm:bulletEnabled val="1"/>
        </dgm:presLayoutVars>
      </dgm:prSet>
      <dgm:spPr/>
    </dgm:pt>
    <dgm:pt modelId="{76E57B25-084A-4D15-A8AF-4C389AF9C328}" type="pres">
      <dgm:prSet presAssocID="{E03FB497-A77B-4B75-AD8C-458054C5CEB3}" presName="sp" presStyleCnt="0"/>
      <dgm:spPr/>
    </dgm:pt>
    <dgm:pt modelId="{A2B8BEA4-AB72-4753-B463-49CACC77F116}" type="pres">
      <dgm:prSet presAssocID="{7326D100-F328-4D08-8C88-BE24C2478186}" presName="linNode" presStyleCnt="0"/>
      <dgm:spPr/>
    </dgm:pt>
    <dgm:pt modelId="{93CC1CC4-42C9-412F-8A99-B021E86F4760}" type="pres">
      <dgm:prSet presAssocID="{7326D100-F328-4D08-8C88-BE24C2478186}" presName="parentText" presStyleLbl="node1" presStyleIdx="1" presStyleCnt="2" custLinFactNeighborX="4702">
        <dgm:presLayoutVars>
          <dgm:chMax val="1"/>
          <dgm:bulletEnabled val="1"/>
        </dgm:presLayoutVars>
      </dgm:prSet>
      <dgm:spPr/>
    </dgm:pt>
  </dgm:ptLst>
  <dgm:cxnLst>
    <dgm:cxn modelId="{84FC3D37-7E0C-4C9F-A4E7-36A37302107F}" srcId="{7BF49935-F189-4056-8DE5-064164DC493A}" destId="{7326D100-F328-4D08-8C88-BE24C2478186}" srcOrd="1" destOrd="0" parTransId="{1C1331AC-176F-4982-BCE9-515AC8F1E797}" sibTransId="{886563C4-3C16-41DB-8AE9-F910BABAE85F}"/>
    <dgm:cxn modelId="{03084559-EB20-4056-9D57-3F377B6F8B1B}" type="presOf" srcId="{7326D100-F328-4D08-8C88-BE24C2478186}" destId="{93CC1CC4-42C9-412F-8A99-B021E86F4760}" srcOrd="0" destOrd="0" presId="urn:microsoft.com/office/officeart/2005/8/layout/vList5"/>
    <dgm:cxn modelId="{D0F6D07D-1D88-438E-886F-31C00E6C4A38}" type="presOf" srcId="{7BF49935-F189-4056-8DE5-064164DC493A}" destId="{9A63F267-87CF-46B7-90F6-0B4C4DC3C2BF}" srcOrd="0" destOrd="0" presId="urn:microsoft.com/office/officeart/2005/8/layout/vList5"/>
    <dgm:cxn modelId="{E598D681-0A82-4C0D-A10F-C169B669841C}" srcId="{7BF49935-F189-4056-8DE5-064164DC493A}" destId="{EA0C5EDE-4B58-4FE9-AA9D-BCCAE381D9FB}" srcOrd="0" destOrd="0" parTransId="{DC7A327A-C84F-4614-92B5-85BFB1FE2879}" sibTransId="{E03FB497-A77B-4B75-AD8C-458054C5CEB3}"/>
    <dgm:cxn modelId="{BA2186C5-0E54-407D-BCDB-B68BC9B605BE}" type="presOf" srcId="{EA0C5EDE-4B58-4FE9-AA9D-BCCAE381D9FB}" destId="{6EA10989-8A26-4326-8333-7810B566B434}" srcOrd="0" destOrd="0" presId="urn:microsoft.com/office/officeart/2005/8/layout/vList5"/>
    <dgm:cxn modelId="{D8869C45-AF7F-430E-AC3C-F9D873E020B7}" type="presParOf" srcId="{9A63F267-87CF-46B7-90F6-0B4C4DC3C2BF}" destId="{B38B0B8A-7D93-4423-B5D4-16A5040042DE}" srcOrd="0" destOrd="0" presId="urn:microsoft.com/office/officeart/2005/8/layout/vList5"/>
    <dgm:cxn modelId="{0805DD28-F8A4-4086-B45F-BC272580DB6C}" type="presParOf" srcId="{B38B0B8A-7D93-4423-B5D4-16A5040042DE}" destId="{6EA10989-8A26-4326-8333-7810B566B434}" srcOrd="0" destOrd="0" presId="urn:microsoft.com/office/officeart/2005/8/layout/vList5"/>
    <dgm:cxn modelId="{AB4E3C56-08B6-422A-8187-66D095647B44}" type="presParOf" srcId="{9A63F267-87CF-46B7-90F6-0B4C4DC3C2BF}" destId="{76E57B25-084A-4D15-A8AF-4C389AF9C328}" srcOrd="1" destOrd="0" presId="urn:microsoft.com/office/officeart/2005/8/layout/vList5"/>
    <dgm:cxn modelId="{68F9C758-7EDD-4850-892B-95D0E82DFBA9}" type="presParOf" srcId="{9A63F267-87CF-46B7-90F6-0B4C4DC3C2BF}" destId="{A2B8BEA4-AB72-4753-B463-49CACC77F116}" srcOrd="2" destOrd="0" presId="urn:microsoft.com/office/officeart/2005/8/layout/vList5"/>
    <dgm:cxn modelId="{0728D7A9-1579-4E61-AA28-F585B358CCFA}" type="presParOf" srcId="{A2B8BEA4-AB72-4753-B463-49CACC77F116}" destId="{93CC1CC4-42C9-412F-8A99-B021E86F4760}"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8602D9-FE2F-4174-932D-00D4DE75CFA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1BE0A12-88D5-4DA3-93F0-AA0071B240A3}">
      <dgm:prSet phldrT="[Text]"/>
      <dgm:spPr/>
      <dgm:t>
        <a:bodyPr/>
        <a:lstStyle/>
        <a:p>
          <a:r>
            <a:rPr lang="el-GR" dirty="0"/>
            <a:t>Στοιχεία Συστήματος Κοστολόγησης</a:t>
          </a:r>
          <a:endParaRPr lang="en-US" dirty="0"/>
        </a:p>
      </dgm:t>
    </dgm:pt>
    <dgm:pt modelId="{365C6671-631C-453C-8008-F199ACC8D760}" type="parTrans" cxnId="{A4C13FB9-43CA-4252-8DA3-60527176FAC5}">
      <dgm:prSet/>
      <dgm:spPr/>
      <dgm:t>
        <a:bodyPr/>
        <a:lstStyle/>
        <a:p>
          <a:endParaRPr lang="en-US"/>
        </a:p>
      </dgm:t>
    </dgm:pt>
    <dgm:pt modelId="{FA927A17-0E08-46D6-9AC4-5A217E553E65}" type="sibTrans" cxnId="{A4C13FB9-43CA-4252-8DA3-60527176FAC5}">
      <dgm:prSet/>
      <dgm:spPr/>
      <dgm:t>
        <a:bodyPr/>
        <a:lstStyle/>
        <a:p>
          <a:endParaRPr lang="en-US"/>
        </a:p>
      </dgm:t>
    </dgm:pt>
    <dgm:pt modelId="{ABFF7141-42DB-4734-AFC3-93052DD8361B}">
      <dgm:prSet/>
      <dgm:spPr/>
      <dgm:t>
        <a:bodyPr/>
        <a:lstStyle/>
        <a:p>
          <a:r>
            <a:rPr lang="el-GR" dirty="0"/>
            <a:t>Υποθέσεις ροής κόστους</a:t>
          </a:r>
          <a:endParaRPr lang="en-US" dirty="0"/>
        </a:p>
      </dgm:t>
    </dgm:pt>
    <dgm:pt modelId="{E1EFF23D-FDA6-429C-954A-C46B92699A29}" type="parTrans" cxnId="{05488D66-E7BC-4C26-BCD3-FC0D85647478}">
      <dgm:prSet/>
      <dgm:spPr/>
      <dgm:t>
        <a:bodyPr/>
        <a:lstStyle/>
        <a:p>
          <a:endParaRPr lang="en-US"/>
        </a:p>
      </dgm:t>
    </dgm:pt>
    <dgm:pt modelId="{187A698B-AE1C-4476-9821-5A32AB9FC641}" type="sibTrans" cxnId="{05488D66-E7BC-4C26-BCD3-FC0D85647478}">
      <dgm:prSet/>
      <dgm:spPr/>
      <dgm:t>
        <a:bodyPr/>
        <a:lstStyle/>
        <a:p>
          <a:endParaRPr lang="en-US"/>
        </a:p>
      </dgm:t>
    </dgm:pt>
    <dgm:pt modelId="{02CA650D-A28E-4BF7-B20F-CD9C8C90AEE2}">
      <dgm:prSet phldrT="[Text]"/>
      <dgm:spPr/>
      <dgm:t>
        <a:bodyPr/>
        <a:lstStyle/>
        <a:p>
          <a:r>
            <a:rPr lang="el-GR" dirty="0"/>
            <a:t>Βάσεις αποτίμησης εισροών</a:t>
          </a:r>
          <a:endParaRPr lang="en-US" dirty="0"/>
        </a:p>
      </dgm:t>
    </dgm:pt>
    <dgm:pt modelId="{1E5B5CC8-EAB9-429F-A061-86C325BDE7C0}" type="parTrans" cxnId="{24FAD153-DB33-492E-9F1F-A110EC324662}">
      <dgm:prSet/>
      <dgm:spPr/>
      <dgm:t>
        <a:bodyPr/>
        <a:lstStyle/>
        <a:p>
          <a:endParaRPr lang="en-US"/>
        </a:p>
      </dgm:t>
    </dgm:pt>
    <dgm:pt modelId="{C37D6E23-CC4B-4A47-82ED-5B7D703D34A6}" type="sibTrans" cxnId="{24FAD153-DB33-492E-9F1F-A110EC324662}">
      <dgm:prSet/>
      <dgm:spPr/>
      <dgm:t>
        <a:bodyPr/>
        <a:lstStyle/>
        <a:p>
          <a:endParaRPr lang="en-US"/>
        </a:p>
      </dgm:t>
    </dgm:pt>
    <dgm:pt modelId="{50950E17-EB6E-4F76-88E2-5B9CB3654FD0}">
      <dgm:prSet phldrT="[Text]"/>
      <dgm:spPr/>
      <dgm:t>
        <a:bodyPr/>
        <a:lstStyle/>
        <a:p>
          <a:r>
            <a:rPr lang="el-GR" dirty="0"/>
            <a:t>Πραγματικό κόστος</a:t>
          </a:r>
          <a:endParaRPr lang="en-US" dirty="0"/>
        </a:p>
      </dgm:t>
    </dgm:pt>
    <dgm:pt modelId="{E28D453B-93AA-4869-AB7C-AF40449BE89B}" type="parTrans" cxnId="{0D3F23EA-8DA7-4D59-ABF1-DBC3EC500E45}">
      <dgm:prSet/>
      <dgm:spPr/>
      <dgm:t>
        <a:bodyPr/>
        <a:lstStyle/>
        <a:p>
          <a:endParaRPr lang="en-US"/>
        </a:p>
      </dgm:t>
    </dgm:pt>
    <dgm:pt modelId="{8B3CF1AA-1E51-4E13-A8EA-002C46B50F00}" type="sibTrans" cxnId="{0D3F23EA-8DA7-4D59-ABF1-DBC3EC500E45}">
      <dgm:prSet/>
      <dgm:spPr/>
      <dgm:t>
        <a:bodyPr/>
        <a:lstStyle/>
        <a:p>
          <a:endParaRPr lang="en-US"/>
        </a:p>
      </dgm:t>
    </dgm:pt>
    <dgm:pt modelId="{FB5A194D-DCC3-4201-8D1D-3521750501E0}">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dirty="0"/>
            <a:t>Πρότυπο κόστος</a:t>
          </a:r>
          <a:endParaRPr lang="en-US" dirty="0"/>
        </a:p>
        <a:p>
          <a:pPr defTabSz="400050">
            <a:lnSpc>
              <a:spcPct val="90000"/>
            </a:lnSpc>
            <a:spcBef>
              <a:spcPct val="0"/>
            </a:spcBef>
            <a:spcAft>
              <a:spcPct val="35000"/>
            </a:spcAft>
          </a:pPr>
          <a:endParaRPr lang="en-US" dirty="0"/>
        </a:p>
      </dgm:t>
    </dgm:pt>
    <dgm:pt modelId="{7D48A8D1-87C7-424D-AA77-864C2FE2C368}" type="parTrans" cxnId="{A33A0438-B1C3-478C-8EC9-14214FC87DD1}">
      <dgm:prSet/>
      <dgm:spPr/>
      <dgm:t>
        <a:bodyPr/>
        <a:lstStyle/>
        <a:p>
          <a:endParaRPr lang="en-US"/>
        </a:p>
      </dgm:t>
    </dgm:pt>
    <dgm:pt modelId="{F7579263-EBFC-42F9-9806-8C3D89A70B2A}" type="sibTrans" cxnId="{A33A0438-B1C3-478C-8EC9-14214FC87DD1}">
      <dgm:prSet/>
      <dgm:spPr/>
      <dgm:t>
        <a:bodyPr/>
        <a:lstStyle/>
        <a:p>
          <a:endParaRPr lang="en-US"/>
        </a:p>
      </dgm:t>
    </dgm:pt>
    <dgm:pt modelId="{1E4F7012-C363-410A-8852-9FFA788C7DD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dirty="0"/>
            <a:t>Κανονικό κόστος</a:t>
          </a:r>
          <a:endParaRPr lang="en-US" dirty="0"/>
        </a:p>
        <a:p>
          <a:pPr defTabSz="400050">
            <a:lnSpc>
              <a:spcPct val="90000"/>
            </a:lnSpc>
            <a:spcBef>
              <a:spcPct val="0"/>
            </a:spcBef>
            <a:spcAft>
              <a:spcPct val="35000"/>
            </a:spcAft>
          </a:pPr>
          <a:endParaRPr lang="en-US" dirty="0"/>
        </a:p>
      </dgm:t>
    </dgm:pt>
    <dgm:pt modelId="{F7C4095C-92F0-4233-9AAB-67EEAD62086A}" type="parTrans" cxnId="{43C4916E-5A5C-4654-9027-31AD1955C4BC}">
      <dgm:prSet/>
      <dgm:spPr/>
      <dgm:t>
        <a:bodyPr/>
        <a:lstStyle/>
        <a:p>
          <a:endParaRPr lang="en-US"/>
        </a:p>
      </dgm:t>
    </dgm:pt>
    <dgm:pt modelId="{6011F2CF-485D-4B4C-BB75-7AE46DC120E1}" type="sibTrans" cxnId="{43C4916E-5A5C-4654-9027-31AD1955C4BC}">
      <dgm:prSet/>
      <dgm:spPr/>
      <dgm:t>
        <a:bodyPr/>
        <a:lstStyle/>
        <a:p>
          <a:endParaRPr lang="en-US"/>
        </a:p>
      </dgm:t>
    </dgm:pt>
    <dgm:pt modelId="{3DFCCA0C-CE4A-46B6-9466-C96B411E2A0F}">
      <dgm:prSet/>
      <dgm:spPr/>
      <dgm:t>
        <a:bodyPr/>
        <a:lstStyle/>
        <a:p>
          <a:r>
            <a:rPr lang="en-US" dirty="0"/>
            <a:t>FIFO</a:t>
          </a:r>
        </a:p>
      </dgm:t>
    </dgm:pt>
    <dgm:pt modelId="{BE6235BC-C62F-4BC3-81C2-2C58146C83D7}" type="parTrans" cxnId="{39D1913C-0129-45BF-AA2C-CC8055545DD4}">
      <dgm:prSet/>
      <dgm:spPr/>
      <dgm:t>
        <a:bodyPr/>
        <a:lstStyle/>
        <a:p>
          <a:endParaRPr lang="en-US"/>
        </a:p>
      </dgm:t>
    </dgm:pt>
    <dgm:pt modelId="{4AD34BFF-5BBA-4F21-A14F-DBE687DCE9B9}" type="sibTrans" cxnId="{39D1913C-0129-45BF-AA2C-CC8055545DD4}">
      <dgm:prSet/>
      <dgm:spPr/>
      <dgm:t>
        <a:bodyPr/>
        <a:lstStyle/>
        <a:p>
          <a:endParaRPr lang="en-US"/>
        </a:p>
      </dgm:t>
    </dgm:pt>
    <dgm:pt modelId="{B4F9F39C-BE2D-4503-AF29-CEAC781961C8}">
      <dgm:prSet/>
      <dgm:spPr/>
      <dgm:t>
        <a:bodyPr/>
        <a:lstStyle/>
        <a:p>
          <a:r>
            <a:rPr lang="en-US" dirty="0"/>
            <a:t>LIFO</a:t>
          </a:r>
        </a:p>
      </dgm:t>
    </dgm:pt>
    <dgm:pt modelId="{ED1AC7C7-B6C2-4384-AF7E-EFE2812C401C}" type="parTrans" cxnId="{A4BB09D7-1D79-4714-877A-5BFF5E343369}">
      <dgm:prSet/>
      <dgm:spPr/>
      <dgm:t>
        <a:bodyPr/>
        <a:lstStyle/>
        <a:p>
          <a:endParaRPr lang="en-US"/>
        </a:p>
      </dgm:t>
    </dgm:pt>
    <dgm:pt modelId="{D831B4BE-B7B8-472A-8956-65AB0901AE05}" type="sibTrans" cxnId="{A4BB09D7-1D79-4714-877A-5BFF5E343369}">
      <dgm:prSet/>
      <dgm:spPr/>
      <dgm:t>
        <a:bodyPr/>
        <a:lstStyle/>
        <a:p>
          <a:endParaRPr lang="en-US"/>
        </a:p>
      </dgm:t>
    </dgm:pt>
    <dgm:pt modelId="{0C7373D0-0135-4C24-BD78-99D0FD23E7AD}">
      <dgm:prSet/>
      <dgm:spPr/>
      <dgm:t>
        <a:bodyPr/>
        <a:lstStyle/>
        <a:p>
          <a:r>
            <a:rPr lang="el-GR" dirty="0"/>
            <a:t>ΚΜΣΟ</a:t>
          </a:r>
          <a:endParaRPr lang="en-US" dirty="0"/>
        </a:p>
      </dgm:t>
    </dgm:pt>
    <dgm:pt modelId="{5DD6AEFC-0D9B-4C31-A529-D2AFAEED5369}" type="parTrans" cxnId="{F41E3039-FF23-4615-B271-585C8ED090B9}">
      <dgm:prSet/>
      <dgm:spPr/>
      <dgm:t>
        <a:bodyPr/>
        <a:lstStyle/>
        <a:p>
          <a:endParaRPr lang="en-US"/>
        </a:p>
      </dgm:t>
    </dgm:pt>
    <dgm:pt modelId="{415DACE5-0E92-4351-8C0C-3E8D71EA9631}" type="sibTrans" cxnId="{F41E3039-FF23-4615-B271-585C8ED090B9}">
      <dgm:prSet/>
      <dgm:spPr/>
      <dgm:t>
        <a:bodyPr/>
        <a:lstStyle/>
        <a:p>
          <a:endParaRPr lang="en-US"/>
        </a:p>
      </dgm:t>
    </dgm:pt>
    <dgm:pt modelId="{A534CA55-7FD1-4FE1-8211-603C946D4127}">
      <dgm:prSet phldrT="[Text]"/>
      <dgm:spPr/>
      <dgm:t>
        <a:bodyPr/>
        <a:lstStyle/>
        <a:p>
          <a:r>
            <a:rPr lang="el-GR" dirty="0"/>
            <a:t>Λογιστική Παρακολούθηση</a:t>
          </a:r>
          <a:endParaRPr lang="en-US" dirty="0"/>
        </a:p>
      </dgm:t>
    </dgm:pt>
    <dgm:pt modelId="{3A96BEC3-8164-4075-B19D-74137AEE7288}" type="sibTrans" cxnId="{09EAEBB3-5D99-4C60-A3E9-186ADD06AB48}">
      <dgm:prSet/>
      <dgm:spPr/>
      <dgm:t>
        <a:bodyPr/>
        <a:lstStyle/>
        <a:p>
          <a:endParaRPr lang="en-US"/>
        </a:p>
      </dgm:t>
    </dgm:pt>
    <dgm:pt modelId="{E383F394-7579-459E-A444-249E9D209407}" type="parTrans" cxnId="{09EAEBB3-5D99-4C60-A3E9-186ADD06AB48}">
      <dgm:prSet/>
      <dgm:spPr/>
      <dgm:t>
        <a:bodyPr/>
        <a:lstStyle/>
        <a:p>
          <a:endParaRPr lang="en-US"/>
        </a:p>
      </dgm:t>
    </dgm:pt>
    <dgm:pt modelId="{63B5124E-0830-4267-A38F-6A447EB68D6B}">
      <dgm:prSet/>
      <dgm:spPr/>
      <dgm:t>
        <a:bodyPr/>
        <a:lstStyle/>
        <a:p>
          <a:r>
            <a:rPr lang="el-GR" dirty="0"/>
            <a:t>Διαρκής</a:t>
          </a:r>
          <a:endParaRPr lang="en-US" dirty="0"/>
        </a:p>
      </dgm:t>
    </dgm:pt>
    <dgm:pt modelId="{E930BA45-EAA0-431E-B74B-E8AFD06CFB74}" type="sibTrans" cxnId="{DD7FEBC1-5614-49B0-B6C8-BD84AE5E7024}">
      <dgm:prSet/>
      <dgm:spPr/>
      <dgm:t>
        <a:bodyPr/>
        <a:lstStyle/>
        <a:p>
          <a:endParaRPr lang="en-US"/>
        </a:p>
      </dgm:t>
    </dgm:pt>
    <dgm:pt modelId="{36D8E7BE-6805-4EEE-A6FC-7694F114DE61}" type="parTrans" cxnId="{DD7FEBC1-5614-49B0-B6C8-BD84AE5E7024}">
      <dgm:prSet/>
      <dgm:spPr/>
      <dgm:t>
        <a:bodyPr/>
        <a:lstStyle/>
        <a:p>
          <a:endParaRPr lang="en-US"/>
        </a:p>
      </dgm:t>
    </dgm:pt>
    <dgm:pt modelId="{0CA7F167-2656-423A-A9B6-72CCC659A8A0}">
      <dgm:prSet/>
      <dgm:spPr/>
      <dgm:t>
        <a:bodyPr/>
        <a:lstStyle/>
        <a:p>
          <a:r>
            <a:rPr lang="el-GR" dirty="0"/>
            <a:t>Περιοδική</a:t>
          </a:r>
          <a:endParaRPr lang="en-US" dirty="0"/>
        </a:p>
      </dgm:t>
    </dgm:pt>
    <dgm:pt modelId="{38948B14-44A6-4873-88A6-F89256DD0EA8}" type="sibTrans" cxnId="{EF2BF9FD-F413-4B0B-BAAB-4DA471F3D990}">
      <dgm:prSet/>
      <dgm:spPr/>
      <dgm:t>
        <a:bodyPr/>
        <a:lstStyle/>
        <a:p>
          <a:endParaRPr lang="en-US"/>
        </a:p>
      </dgm:t>
    </dgm:pt>
    <dgm:pt modelId="{731778C5-2D3A-47C2-854F-85C34C8B0441}" type="parTrans" cxnId="{EF2BF9FD-F413-4B0B-BAAB-4DA471F3D990}">
      <dgm:prSet/>
      <dgm:spPr/>
      <dgm:t>
        <a:bodyPr/>
        <a:lstStyle/>
        <a:p>
          <a:endParaRPr lang="en-US"/>
        </a:p>
      </dgm:t>
    </dgm:pt>
    <dgm:pt modelId="{E6CD7699-EB10-42C7-ACD8-A73A30EFAAA4}" type="pres">
      <dgm:prSet presAssocID="{B38602D9-FE2F-4174-932D-00D4DE75CFA6}" presName="hierChild1" presStyleCnt="0">
        <dgm:presLayoutVars>
          <dgm:chPref val="1"/>
          <dgm:dir/>
          <dgm:animOne val="branch"/>
          <dgm:animLvl val="lvl"/>
          <dgm:resizeHandles/>
        </dgm:presLayoutVars>
      </dgm:prSet>
      <dgm:spPr/>
    </dgm:pt>
    <dgm:pt modelId="{D9C7B299-F44B-44B3-B3F4-AE5B3876A946}" type="pres">
      <dgm:prSet presAssocID="{71BE0A12-88D5-4DA3-93F0-AA0071B240A3}" presName="hierRoot1" presStyleCnt="0"/>
      <dgm:spPr/>
    </dgm:pt>
    <dgm:pt modelId="{165CA509-C4A6-49E1-9CA2-296B4B811C2E}" type="pres">
      <dgm:prSet presAssocID="{71BE0A12-88D5-4DA3-93F0-AA0071B240A3}" presName="composite" presStyleCnt="0"/>
      <dgm:spPr/>
    </dgm:pt>
    <dgm:pt modelId="{3A1EE935-77A2-406A-8226-2CB77B6F3CB0}" type="pres">
      <dgm:prSet presAssocID="{71BE0A12-88D5-4DA3-93F0-AA0071B240A3}" presName="background" presStyleLbl="node0" presStyleIdx="0" presStyleCnt="1"/>
      <dgm:spPr/>
    </dgm:pt>
    <dgm:pt modelId="{6F389F82-42A3-48BA-BD82-4BB1AE76789C}" type="pres">
      <dgm:prSet presAssocID="{71BE0A12-88D5-4DA3-93F0-AA0071B240A3}" presName="text" presStyleLbl="fgAcc0" presStyleIdx="0" presStyleCnt="1" custLinFactX="12737" custLinFactNeighborX="100000" custLinFactNeighborY="-8835">
        <dgm:presLayoutVars>
          <dgm:chPref val="3"/>
        </dgm:presLayoutVars>
      </dgm:prSet>
      <dgm:spPr/>
    </dgm:pt>
    <dgm:pt modelId="{21B25D7D-FA0E-40E2-9336-3F5A3A96E50A}" type="pres">
      <dgm:prSet presAssocID="{71BE0A12-88D5-4DA3-93F0-AA0071B240A3}" presName="hierChild2" presStyleCnt="0"/>
      <dgm:spPr/>
    </dgm:pt>
    <dgm:pt modelId="{2C47304F-1C44-4567-8AEB-ECB44F5D54ED}" type="pres">
      <dgm:prSet presAssocID="{1E5B5CC8-EAB9-429F-A061-86C325BDE7C0}" presName="Name10" presStyleLbl="parChTrans1D2" presStyleIdx="0" presStyleCnt="3"/>
      <dgm:spPr/>
    </dgm:pt>
    <dgm:pt modelId="{E71F6336-A21D-4B63-B6B5-56758B7BEE3C}" type="pres">
      <dgm:prSet presAssocID="{02CA650D-A28E-4BF7-B20F-CD9C8C90AEE2}" presName="hierRoot2" presStyleCnt="0"/>
      <dgm:spPr/>
    </dgm:pt>
    <dgm:pt modelId="{C0B3603C-3DB1-4A50-BEA7-8619AE7477E3}" type="pres">
      <dgm:prSet presAssocID="{02CA650D-A28E-4BF7-B20F-CD9C8C90AEE2}" presName="composite2" presStyleCnt="0"/>
      <dgm:spPr/>
    </dgm:pt>
    <dgm:pt modelId="{5EEA0822-9205-45C7-9206-080FC24A4471}" type="pres">
      <dgm:prSet presAssocID="{02CA650D-A28E-4BF7-B20F-CD9C8C90AEE2}" presName="background2" presStyleLbl="node2" presStyleIdx="0" presStyleCnt="3"/>
      <dgm:spPr/>
    </dgm:pt>
    <dgm:pt modelId="{708E34BD-BA56-4A33-A677-297449E39312}" type="pres">
      <dgm:prSet presAssocID="{02CA650D-A28E-4BF7-B20F-CD9C8C90AEE2}" presName="text2" presStyleLbl="fgAcc2" presStyleIdx="0" presStyleCnt="3">
        <dgm:presLayoutVars>
          <dgm:chPref val="3"/>
        </dgm:presLayoutVars>
      </dgm:prSet>
      <dgm:spPr/>
    </dgm:pt>
    <dgm:pt modelId="{E4FA2754-C0FA-4826-B9B2-0182B5327F58}" type="pres">
      <dgm:prSet presAssocID="{02CA650D-A28E-4BF7-B20F-CD9C8C90AEE2}" presName="hierChild3" presStyleCnt="0"/>
      <dgm:spPr/>
    </dgm:pt>
    <dgm:pt modelId="{79138257-D219-412B-87CA-226FE77684E4}" type="pres">
      <dgm:prSet presAssocID="{E28D453B-93AA-4869-AB7C-AF40449BE89B}" presName="Name17" presStyleLbl="parChTrans1D3" presStyleIdx="0" presStyleCnt="3"/>
      <dgm:spPr/>
    </dgm:pt>
    <dgm:pt modelId="{66333038-A06B-43F9-BCBC-BDFD8EF7944E}" type="pres">
      <dgm:prSet presAssocID="{50950E17-EB6E-4F76-88E2-5B9CB3654FD0}" presName="hierRoot3" presStyleCnt="0"/>
      <dgm:spPr/>
    </dgm:pt>
    <dgm:pt modelId="{9D0E3221-F286-481E-975F-BACE0EFF1414}" type="pres">
      <dgm:prSet presAssocID="{50950E17-EB6E-4F76-88E2-5B9CB3654FD0}" presName="composite3" presStyleCnt="0"/>
      <dgm:spPr/>
    </dgm:pt>
    <dgm:pt modelId="{CB40B037-F0DD-4CCD-84B5-9E42F44F919A}" type="pres">
      <dgm:prSet presAssocID="{50950E17-EB6E-4F76-88E2-5B9CB3654FD0}" presName="background3" presStyleLbl="node3" presStyleIdx="0" presStyleCnt="3"/>
      <dgm:spPr/>
    </dgm:pt>
    <dgm:pt modelId="{45323764-6D71-43E6-831C-9CA638885CCF}" type="pres">
      <dgm:prSet presAssocID="{50950E17-EB6E-4F76-88E2-5B9CB3654FD0}" presName="text3" presStyleLbl="fgAcc3" presStyleIdx="0" presStyleCnt="3">
        <dgm:presLayoutVars>
          <dgm:chPref val="3"/>
        </dgm:presLayoutVars>
      </dgm:prSet>
      <dgm:spPr/>
    </dgm:pt>
    <dgm:pt modelId="{FE1C2C02-53D1-4C25-8B07-A0219DBC165B}" type="pres">
      <dgm:prSet presAssocID="{50950E17-EB6E-4F76-88E2-5B9CB3654FD0}" presName="hierChild4" presStyleCnt="0"/>
      <dgm:spPr/>
    </dgm:pt>
    <dgm:pt modelId="{E2FC4BB0-D050-4083-B46C-DDB13E684C6A}" type="pres">
      <dgm:prSet presAssocID="{7D48A8D1-87C7-424D-AA77-864C2FE2C368}" presName="Name23" presStyleLbl="parChTrans1D4" presStyleIdx="0" presStyleCnt="5"/>
      <dgm:spPr/>
    </dgm:pt>
    <dgm:pt modelId="{B3C6D461-EAB7-4065-A14D-0C35FF9957EC}" type="pres">
      <dgm:prSet presAssocID="{FB5A194D-DCC3-4201-8D1D-3521750501E0}" presName="hierRoot4" presStyleCnt="0"/>
      <dgm:spPr/>
    </dgm:pt>
    <dgm:pt modelId="{7C54EE3A-26BF-4C2A-9F77-E693FC6C0ABC}" type="pres">
      <dgm:prSet presAssocID="{FB5A194D-DCC3-4201-8D1D-3521750501E0}" presName="composite4" presStyleCnt="0"/>
      <dgm:spPr/>
    </dgm:pt>
    <dgm:pt modelId="{B49C55E2-105D-4463-997C-FB61401520E0}" type="pres">
      <dgm:prSet presAssocID="{FB5A194D-DCC3-4201-8D1D-3521750501E0}" presName="background4" presStyleLbl="node4" presStyleIdx="0" presStyleCnt="5"/>
      <dgm:spPr/>
    </dgm:pt>
    <dgm:pt modelId="{7DC5C9CB-4343-49A5-8254-BCC190D94E48}" type="pres">
      <dgm:prSet presAssocID="{FB5A194D-DCC3-4201-8D1D-3521750501E0}" presName="text4" presStyleLbl="fgAcc4" presStyleIdx="0" presStyleCnt="5">
        <dgm:presLayoutVars>
          <dgm:chPref val="3"/>
        </dgm:presLayoutVars>
      </dgm:prSet>
      <dgm:spPr/>
    </dgm:pt>
    <dgm:pt modelId="{879C98AF-5428-4017-83AB-2BB9E6660399}" type="pres">
      <dgm:prSet presAssocID="{FB5A194D-DCC3-4201-8D1D-3521750501E0}" presName="hierChild5" presStyleCnt="0"/>
      <dgm:spPr/>
    </dgm:pt>
    <dgm:pt modelId="{B88E5333-DB77-4FA5-B15B-EE2A9320815A}" type="pres">
      <dgm:prSet presAssocID="{F7C4095C-92F0-4233-9AAB-67EEAD62086A}" presName="Name23" presStyleLbl="parChTrans1D4" presStyleIdx="1" presStyleCnt="5"/>
      <dgm:spPr/>
    </dgm:pt>
    <dgm:pt modelId="{E3AAE1C9-A1C5-4877-829A-81E129E6A00E}" type="pres">
      <dgm:prSet presAssocID="{1E4F7012-C363-410A-8852-9FFA788C7DD9}" presName="hierRoot4" presStyleCnt="0"/>
      <dgm:spPr/>
    </dgm:pt>
    <dgm:pt modelId="{0F1607B8-F54F-47DA-98C4-76747EEF52F7}" type="pres">
      <dgm:prSet presAssocID="{1E4F7012-C363-410A-8852-9FFA788C7DD9}" presName="composite4" presStyleCnt="0"/>
      <dgm:spPr/>
    </dgm:pt>
    <dgm:pt modelId="{B87D3F9A-6254-410A-B165-551247260091}" type="pres">
      <dgm:prSet presAssocID="{1E4F7012-C363-410A-8852-9FFA788C7DD9}" presName="background4" presStyleLbl="node4" presStyleIdx="1" presStyleCnt="5"/>
      <dgm:spPr/>
    </dgm:pt>
    <dgm:pt modelId="{E820D9B8-B881-48AC-93E7-B3943EC5F635}" type="pres">
      <dgm:prSet presAssocID="{1E4F7012-C363-410A-8852-9FFA788C7DD9}" presName="text4" presStyleLbl="fgAcc4" presStyleIdx="1" presStyleCnt="5">
        <dgm:presLayoutVars>
          <dgm:chPref val="3"/>
        </dgm:presLayoutVars>
      </dgm:prSet>
      <dgm:spPr/>
    </dgm:pt>
    <dgm:pt modelId="{87DB258E-1BB0-4A53-918C-B20401971F11}" type="pres">
      <dgm:prSet presAssocID="{1E4F7012-C363-410A-8852-9FFA788C7DD9}" presName="hierChild5" presStyleCnt="0"/>
      <dgm:spPr/>
    </dgm:pt>
    <dgm:pt modelId="{6CFD1B6F-E331-40F3-85BB-EC5AB9D81BFA}" type="pres">
      <dgm:prSet presAssocID="{E1EFF23D-FDA6-429C-954A-C46B92699A29}" presName="Name10" presStyleLbl="parChTrans1D2" presStyleIdx="1" presStyleCnt="3"/>
      <dgm:spPr/>
    </dgm:pt>
    <dgm:pt modelId="{D3B96335-EBEF-4559-8D0E-2E0821B37A87}" type="pres">
      <dgm:prSet presAssocID="{ABFF7141-42DB-4734-AFC3-93052DD8361B}" presName="hierRoot2" presStyleCnt="0"/>
      <dgm:spPr/>
    </dgm:pt>
    <dgm:pt modelId="{DF6D119E-E61A-4E42-BB3A-1E4688AFD348}" type="pres">
      <dgm:prSet presAssocID="{ABFF7141-42DB-4734-AFC3-93052DD8361B}" presName="composite2" presStyleCnt="0"/>
      <dgm:spPr/>
    </dgm:pt>
    <dgm:pt modelId="{E40DA634-4241-4E2B-9CE4-DB97B694F462}" type="pres">
      <dgm:prSet presAssocID="{ABFF7141-42DB-4734-AFC3-93052DD8361B}" presName="background2" presStyleLbl="node2" presStyleIdx="1" presStyleCnt="3"/>
      <dgm:spPr/>
    </dgm:pt>
    <dgm:pt modelId="{CB8A61FC-EF6B-4E54-BBAA-3A08530573D3}" type="pres">
      <dgm:prSet presAssocID="{ABFF7141-42DB-4734-AFC3-93052DD8361B}" presName="text2" presStyleLbl="fgAcc2" presStyleIdx="1" presStyleCnt="3">
        <dgm:presLayoutVars>
          <dgm:chPref val="3"/>
        </dgm:presLayoutVars>
      </dgm:prSet>
      <dgm:spPr/>
    </dgm:pt>
    <dgm:pt modelId="{13BA130C-B72D-48CE-A558-07933687DA72}" type="pres">
      <dgm:prSet presAssocID="{ABFF7141-42DB-4734-AFC3-93052DD8361B}" presName="hierChild3" presStyleCnt="0"/>
      <dgm:spPr/>
    </dgm:pt>
    <dgm:pt modelId="{E15AE3EA-C4B4-41D3-A067-43EA028F8922}" type="pres">
      <dgm:prSet presAssocID="{BE6235BC-C62F-4BC3-81C2-2C58146C83D7}" presName="Name17" presStyleLbl="parChTrans1D3" presStyleIdx="1" presStyleCnt="3"/>
      <dgm:spPr/>
    </dgm:pt>
    <dgm:pt modelId="{762CD169-0439-4C0B-93B1-3477C06A0DB7}" type="pres">
      <dgm:prSet presAssocID="{3DFCCA0C-CE4A-46B6-9466-C96B411E2A0F}" presName="hierRoot3" presStyleCnt="0"/>
      <dgm:spPr/>
    </dgm:pt>
    <dgm:pt modelId="{257F5731-9139-485F-B5AE-AB63D5E0A242}" type="pres">
      <dgm:prSet presAssocID="{3DFCCA0C-CE4A-46B6-9466-C96B411E2A0F}" presName="composite3" presStyleCnt="0"/>
      <dgm:spPr/>
    </dgm:pt>
    <dgm:pt modelId="{E7E1BD12-4F6E-4B0F-AAFC-E087236C5947}" type="pres">
      <dgm:prSet presAssocID="{3DFCCA0C-CE4A-46B6-9466-C96B411E2A0F}" presName="background3" presStyleLbl="node3" presStyleIdx="1" presStyleCnt="3"/>
      <dgm:spPr/>
    </dgm:pt>
    <dgm:pt modelId="{7B2D8F46-465A-426F-969E-5BF73CA62695}" type="pres">
      <dgm:prSet presAssocID="{3DFCCA0C-CE4A-46B6-9466-C96B411E2A0F}" presName="text3" presStyleLbl="fgAcc3" presStyleIdx="1" presStyleCnt="3">
        <dgm:presLayoutVars>
          <dgm:chPref val="3"/>
        </dgm:presLayoutVars>
      </dgm:prSet>
      <dgm:spPr/>
    </dgm:pt>
    <dgm:pt modelId="{49977D18-EB4D-48D8-B45C-5BD905CEC8CB}" type="pres">
      <dgm:prSet presAssocID="{3DFCCA0C-CE4A-46B6-9466-C96B411E2A0F}" presName="hierChild4" presStyleCnt="0"/>
      <dgm:spPr/>
    </dgm:pt>
    <dgm:pt modelId="{C5E75E4B-7476-4CE5-95E4-BC8DBB4C040D}" type="pres">
      <dgm:prSet presAssocID="{ED1AC7C7-B6C2-4384-AF7E-EFE2812C401C}" presName="Name23" presStyleLbl="parChTrans1D4" presStyleIdx="2" presStyleCnt="5"/>
      <dgm:spPr/>
    </dgm:pt>
    <dgm:pt modelId="{1094D8DE-BBCF-4BBE-A978-2FF5DC4DA9D8}" type="pres">
      <dgm:prSet presAssocID="{B4F9F39C-BE2D-4503-AF29-CEAC781961C8}" presName="hierRoot4" presStyleCnt="0"/>
      <dgm:spPr/>
    </dgm:pt>
    <dgm:pt modelId="{97894F08-0A5C-46A3-9DE3-A7DF03516285}" type="pres">
      <dgm:prSet presAssocID="{B4F9F39C-BE2D-4503-AF29-CEAC781961C8}" presName="composite4" presStyleCnt="0"/>
      <dgm:spPr/>
    </dgm:pt>
    <dgm:pt modelId="{7710A4EC-3E93-4033-9144-FC9A25159DA9}" type="pres">
      <dgm:prSet presAssocID="{B4F9F39C-BE2D-4503-AF29-CEAC781961C8}" presName="background4" presStyleLbl="node4" presStyleIdx="2" presStyleCnt="5"/>
      <dgm:spPr/>
    </dgm:pt>
    <dgm:pt modelId="{8E83BEC6-DEDE-4435-86D5-98670134B6F5}" type="pres">
      <dgm:prSet presAssocID="{B4F9F39C-BE2D-4503-AF29-CEAC781961C8}" presName="text4" presStyleLbl="fgAcc4" presStyleIdx="2" presStyleCnt="5">
        <dgm:presLayoutVars>
          <dgm:chPref val="3"/>
        </dgm:presLayoutVars>
      </dgm:prSet>
      <dgm:spPr/>
    </dgm:pt>
    <dgm:pt modelId="{0317A514-2E7B-4102-8DB1-7775803D56EA}" type="pres">
      <dgm:prSet presAssocID="{B4F9F39C-BE2D-4503-AF29-CEAC781961C8}" presName="hierChild5" presStyleCnt="0"/>
      <dgm:spPr/>
    </dgm:pt>
    <dgm:pt modelId="{39345121-ACCB-4C73-8B49-9AD8293EABDB}" type="pres">
      <dgm:prSet presAssocID="{5DD6AEFC-0D9B-4C31-A529-D2AFAEED5369}" presName="Name23" presStyleLbl="parChTrans1D4" presStyleIdx="3" presStyleCnt="5"/>
      <dgm:spPr/>
    </dgm:pt>
    <dgm:pt modelId="{104E934A-D1E6-4862-8491-8A4C8E942D1B}" type="pres">
      <dgm:prSet presAssocID="{0C7373D0-0135-4C24-BD78-99D0FD23E7AD}" presName="hierRoot4" presStyleCnt="0"/>
      <dgm:spPr/>
    </dgm:pt>
    <dgm:pt modelId="{424C0583-80CA-40D7-96A1-5ECF4FA5FA1D}" type="pres">
      <dgm:prSet presAssocID="{0C7373D0-0135-4C24-BD78-99D0FD23E7AD}" presName="composite4" presStyleCnt="0"/>
      <dgm:spPr/>
    </dgm:pt>
    <dgm:pt modelId="{86AB8A46-6FB4-4752-A462-84FF479D8B95}" type="pres">
      <dgm:prSet presAssocID="{0C7373D0-0135-4C24-BD78-99D0FD23E7AD}" presName="background4" presStyleLbl="node4" presStyleIdx="3" presStyleCnt="5"/>
      <dgm:spPr/>
    </dgm:pt>
    <dgm:pt modelId="{10308BDC-5775-49AF-A7D3-A351B90811BB}" type="pres">
      <dgm:prSet presAssocID="{0C7373D0-0135-4C24-BD78-99D0FD23E7AD}" presName="text4" presStyleLbl="fgAcc4" presStyleIdx="3" presStyleCnt="5" custScaleX="98043" custScaleY="102137">
        <dgm:presLayoutVars>
          <dgm:chPref val="3"/>
        </dgm:presLayoutVars>
      </dgm:prSet>
      <dgm:spPr/>
    </dgm:pt>
    <dgm:pt modelId="{548B1001-BDED-4EA6-B2DF-BD8A8590703E}" type="pres">
      <dgm:prSet presAssocID="{0C7373D0-0135-4C24-BD78-99D0FD23E7AD}" presName="hierChild5" presStyleCnt="0"/>
      <dgm:spPr/>
    </dgm:pt>
    <dgm:pt modelId="{9A676E25-78AE-41CE-B771-B57A1EAFE179}" type="pres">
      <dgm:prSet presAssocID="{E383F394-7579-459E-A444-249E9D209407}" presName="Name10" presStyleLbl="parChTrans1D2" presStyleIdx="2" presStyleCnt="3"/>
      <dgm:spPr/>
    </dgm:pt>
    <dgm:pt modelId="{716537D7-689E-4270-9305-A1BED5D5B6C6}" type="pres">
      <dgm:prSet presAssocID="{A534CA55-7FD1-4FE1-8211-603C946D4127}" presName="hierRoot2" presStyleCnt="0"/>
      <dgm:spPr/>
    </dgm:pt>
    <dgm:pt modelId="{7B60C06E-9DEB-4C57-A385-8BA656234470}" type="pres">
      <dgm:prSet presAssocID="{A534CA55-7FD1-4FE1-8211-603C946D4127}" presName="composite2" presStyleCnt="0"/>
      <dgm:spPr/>
    </dgm:pt>
    <dgm:pt modelId="{9847D30B-DC4B-42AC-9282-543D49BCEA4C}" type="pres">
      <dgm:prSet presAssocID="{A534CA55-7FD1-4FE1-8211-603C946D4127}" presName="background2" presStyleLbl="node2" presStyleIdx="2" presStyleCnt="3"/>
      <dgm:spPr/>
    </dgm:pt>
    <dgm:pt modelId="{213256A2-17E8-469C-AE7D-06DB0B36C89E}" type="pres">
      <dgm:prSet presAssocID="{A534CA55-7FD1-4FE1-8211-603C946D4127}" presName="text2" presStyleLbl="fgAcc2" presStyleIdx="2" presStyleCnt="3">
        <dgm:presLayoutVars>
          <dgm:chPref val="3"/>
        </dgm:presLayoutVars>
      </dgm:prSet>
      <dgm:spPr/>
    </dgm:pt>
    <dgm:pt modelId="{2DE524A0-24A4-44A3-8F3B-59A678065A03}" type="pres">
      <dgm:prSet presAssocID="{A534CA55-7FD1-4FE1-8211-603C946D4127}" presName="hierChild3" presStyleCnt="0"/>
      <dgm:spPr/>
    </dgm:pt>
    <dgm:pt modelId="{35DD361B-DF5E-418E-8FDD-1E393973752D}" type="pres">
      <dgm:prSet presAssocID="{36D8E7BE-6805-4EEE-A6FC-7694F114DE61}" presName="Name17" presStyleLbl="parChTrans1D3" presStyleIdx="2" presStyleCnt="3"/>
      <dgm:spPr/>
    </dgm:pt>
    <dgm:pt modelId="{D7F6B81F-52CF-4473-9E91-425725F76D44}" type="pres">
      <dgm:prSet presAssocID="{63B5124E-0830-4267-A38F-6A447EB68D6B}" presName="hierRoot3" presStyleCnt="0"/>
      <dgm:spPr/>
    </dgm:pt>
    <dgm:pt modelId="{E5539A17-A8FC-44E6-A0C7-571519B66ED5}" type="pres">
      <dgm:prSet presAssocID="{63B5124E-0830-4267-A38F-6A447EB68D6B}" presName="composite3" presStyleCnt="0"/>
      <dgm:spPr/>
    </dgm:pt>
    <dgm:pt modelId="{85B9ACE9-CEB9-4388-AC1D-6BA5F47AC17A}" type="pres">
      <dgm:prSet presAssocID="{63B5124E-0830-4267-A38F-6A447EB68D6B}" presName="background3" presStyleLbl="node3" presStyleIdx="2" presStyleCnt="3"/>
      <dgm:spPr/>
    </dgm:pt>
    <dgm:pt modelId="{895048AB-D119-4844-9F8B-A30C780F6610}" type="pres">
      <dgm:prSet presAssocID="{63B5124E-0830-4267-A38F-6A447EB68D6B}" presName="text3" presStyleLbl="fgAcc3" presStyleIdx="2" presStyleCnt="3">
        <dgm:presLayoutVars>
          <dgm:chPref val="3"/>
        </dgm:presLayoutVars>
      </dgm:prSet>
      <dgm:spPr/>
    </dgm:pt>
    <dgm:pt modelId="{37F3005B-6003-45FD-9EBD-1B6EF752630B}" type="pres">
      <dgm:prSet presAssocID="{63B5124E-0830-4267-A38F-6A447EB68D6B}" presName="hierChild4" presStyleCnt="0"/>
      <dgm:spPr/>
    </dgm:pt>
    <dgm:pt modelId="{856A8932-368A-47AA-A7DB-7E3B031B8206}" type="pres">
      <dgm:prSet presAssocID="{731778C5-2D3A-47C2-854F-85C34C8B0441}" presName="Name23" presStyleLbl="parChTrans1D4" presStyleIdx="4" presStyleCnt="5"/>
      <dgm:spPr/>
    </dgm:pt>
    <dgm:pt modelId="{68E17773-BCB5-459D-86B8-24BFADA881F0}" type="pres">
      <dgm:prSet presAssocID="{0CA7F167-2656-423A-A9B6-72CCC659A8A0}" presName="hierRoot4" presStyleCnt="0"/>
      <dgm:spPr/>
    </dgm:pt>
    <dgm:pt modelId="{60E5044B-8314-4C7A-9957-4F8C33DF8C90}" type="pres">
      <dgm:prSet presAssocID="{0CA7F167-2656-423A-A9B6-72CCC659A8A0}" presName="composite4" presStyleCnt="0"/>
      <dgm:spPr/>
    </dgm:pt>
    <dgm:pt modelId="{76F7ABD5-9C01-47F4-83F9-1AE49CDE3469}" type="pres">
      <dgm:prSet presAssocID="{0CA7F167-2656-423A-A9B6-72CCC659A8A0}" presName="background4" presStyleLbl="node4" presStyleIdx="4" presStyleCnt="5"/>
      <dgm:spPr/>
    </dgm:pt>
    <dgm:pt modelId="{E353CC0C-DCED-4A51-997F-401A1412D77D}" type="pres">
      <dgm:prSet presAssocID="{0CA7F167-2656-423A-A9B6-72CCC659A8A0}" presName="text4" presStyleLbl="fgAcc4" presStyleIdx="4" presStyleCnt="5">
        <dgm:presLayoutVars>
          <dgm:chPref val="3"/>
        </dgm:presLayoutVars>
      </dgm:prSet>
      <dgm:spPr/>
    </dgm:pt>
    <dgm:pt modelId="{5DFA9934-2E6C-4BFD-B6BB-FB5EBFCCBF44}" type="pres">
      <dgm:prSet presAssocID="{0CA7F167-2656-423A-A9B6-72CCC659A8A0}" presName="hierChild5" presStyleCnt="0"/>
      <dgm:spPr/>
    </dgm:pt>
  </dgm:ptLst>
  <dgm:cxnLst>
    <dgm:cxn modelId="{FC175D0C-AD7B-4F04-AA04-4174E57C000E}" type="presOf" srcId="{71BE0A12-88D5-4DA3-93F0-AA0071B240A3}" destId="{6F389F82-42A3-48BA-BD82-4BB1AE76789C}" srcOrd="0" destOrd="0" presId="urn:microsoft.com/office/officeart/2005/8/layout/hierarchy1"/>
    <dgm:cxn modelId="{C9246B13-FA0C-4520-B16A-89131F9BB581}" type="presOf" srcId="{3DFCCA0C-CE4A-46B6-9466-C96B411E2A0F}" destId="{7B2D8F46-465A-426F-969E-5BF73CA62695}" srcOrd="0" destOrd="0" presId="urn:microsoft.com/office/officeart/2005/8/layout/hierarchy1"/>
    <dgm:cxn modelId="{D12AE217-9EBC-4222-9E67-B0DC8A542CA9}" type="presOf" srcId="{50950E17-EB6E-4F76-88E2-5B9CB3654FD0}" destId="{45323764-6D71-43E6-831C-9CA638885CCF}" srcOrd="0" destOrd="0" presId="urn:microsoft.com/office/officeart/2005/8/layout/hierarchy1"/>
    <dgm:cxn modelId="{C9473C1E-7F4E-4F7A-B1CE-B5232FA6ED0E}" type="presOf" srcId="{BE6235BC-C62F-4BC3-81C2-2C58146C83D7}" destId="{E15AE3EA-C4B4-41D3-A067-43EA028F8922}" srcOrd="0" destOrd="0" presId="urn:microsoft.com/office/officeart/2005/8/layout/hierarchy1"/>
    <dgm:cxn modelId="{4220EB25-5847-4A43-A24E-F2687496C6DC}" type="presOf" srcId="{E1EFF23D-FDA6-429C-954A-C46B92699A29}" destId="{6CFD1B6F-E331-40F3-85BB-EC5AB9D81BFA}" srcOrd="0" destOrd="0" presId="urn:microsoft.com/office/officeart/2005/8/layout/hierarchy1"/>
    <dgm:cxn modelId="{A33A0438-B1C3-478C-8EC9-14214FC87DD1}" srcId="{50950E17-EB6E-4F76-88E2-5B9CB3654FD0}" destId="{FB5A194D-DCC3-4201-8D1D-3521750501E0}" srcOrd="0" destOrd="0" parTransId="{7D48A8D1-87C7-424D-AA77-864C2FE2C368}" sibTransId="{F7579263-EBFC-42F9-9806-8C3D89A70B2A}"/>
    <dgm:cxn modelId="{F41E3039-FF23-4615-B271-585C8ED090B9}" srcId="{B4F9F39C-BE2D-4503-AF29-CEAC781961C8}" destId="{0C7373D0-0135-4C24-BD78-99D0FD23E7AD}" srcOrd="0" destOrd="0" parTransId="{5DD6AEFC-0D9B-4C31-A529-D2AFAEED5369}" sibTransId="{415DACE5-0E92-4351-8C0C-3E8D71EA9631}"/>
    <dgm:cxn modelId="{39D1913C-0129-45BF-AA2C-CC8055545DD4}" srcId="{ABFF7141-42DB-4734-AFC3-93052DD8361B}" destId="{3DFCCA0C-CE4A-46B6-9466-C96B411E2A0F}" srcOrd="0" destOrd="0" parTransId="{BE6235BC-C62F-4BC3-81C2-2C58146C83D7}" sibTransId="{4AD34BFF-5BBA-4F21-A14F-DBE687DCE9B9}"/>
    <dgm:cxn modelId="{EF2B2A40-B73C-4F90-A7E9-10B671064821}" type="presOf" srcId="{731778C5-2D3A-47C2-854F-85C34C8B0441}" destId="{856A8932-368A-47AA-A7DB-7E3B031B8206}" srcOrd="0" destOrd="0" presId="urn:microsoft.com/office/officeart/2005/8/layout/hierarchy1"/>
    <dgm:cxn modelId="{80498E43-E4DB-4540-BEDC-8CA3547670CB}" type="presOf" srcId="{36D8E7BE-6805-4EEE-A6FC-7694F114DE61}" destId="{35DD361B-DF5E-418E-8FDD-1E393973752D}" srcOrd="0" destOrd="0" presId="urn:microsoft.com/office/officeart/2005/8/layout/hierarchy1"/>
    <dgm:cxn modelId="{D57B6744-3856-4F66-86AB-60E298EE4750}" type="presOf" srcId="{0C7373D0-0135-4C24-BD78-99D0FD23E7AD}" destId="{10308BDC-5775-49AF-A7D3-A351B90811BB}" srcOrd="0" destOrd="0" presId="urn:microsoft.com/office/officeart/2005/8/layout/hierarchy1"/>
    <dgm:cxn modelId="{05488D66-E7BC-4C26-BCD3-FC0D85647478}" srcId="{71BE0A12-88D5-4DA3-93F0-AA0071B240A3}" destId="{ABFF7141-42DB-4734-AFC3-93052DD8361B}" srcOrd="1" destOrd="0" parTransId="{E1EFF23D-FDA6-429C-954A-C46B92699A29}" sibTransId="{187A698B-AE1C-4476-9821-5A32AB9FC641}"/>
    <dgm:cxn modelId="{C4ABA767-A7C6-407E-B47A-461E36A7088B}" type="presOf" srcId="{FB5A194D-DCC3-4201-8D1D-3521750501E0}" destId="{7DC5C9CB-4343-49A5-8254-BCC190D94E48}" srcOrd="0" destOrd="0" presId="urn:microsoft.com/office/officeart/2005/8/layout/hierarchy1"/>
    <dgm:cxn modelId="{6AF60668-95A7-491C-8AC7-9345B756C5C2}" type="presOf" srcId="{E383F394-7579-459E-A444-249E9D209407}" destId="{9A676E25-78AE-41CE-B771-B57A1EAFE179}" srcOrd="0" destOrd="0" presId="urn:microsoft.com/office/officeart/2005/8/layout/hierarchy1"/>
    <dgm:cxn modelId="{A481B36A-0669-4CB2-BA2D-E9AA8140F441}" type="presOf" srcId="{0CA7F167-2656-423A-A9B6-72CCC659A8A0}" destId="{E353CC0C-DCED-4A51-997F-401A1412D77D}" srcOrd="0" destOrd="0" presId="urn:microsoft.com/office/officeart/2005/8/layout/hierarchy1"/>
    <dgm:cxn modelId="{2F78514D-0FFE-4D4A-8925-3D70C51AEFEB}" type="presOf" srcId="{ABFF7141-42DB-4734-AFC3-93052DD8361B}" destId="{CB8A61FC-EF6B-4E54-BBAA-3A08530573D3}" srcOrd="0" destOrd="0" presId="urn:microsoft.com/office/officeart/2005/8/layout/hierarchy1"/>
    <dgm:cxn modelId="{43C4916E-5A5C-4654-9027-31AD1955C4BC}" srcId="{FB5A194D-DCC3-4201-8D1D-3521750501E0}" destId="{1E4F7012-C363-410A-8852-9FFA788C7DD9}" srcOrd="0" destOrd="0" parTransId="{F7C4095C-92F0-4233-9AAB-67EEAD62086A}" sibTransId="{6011F2CF-485D-4B4C-BB75-7AE46DC120E1}"/>
    <dgm:cxn modelId="{636EA653-EEA2-4A5E-92CB-577DFF4F4E0B}" type="presOf" srcId="{02CA650D-A28E-4BF7-B20F-CD9C8C90AEE2}" destId="{708E34BD-BA56-4A33-A677-297449E39312}" srcOrd="0" destOrd="0" presId="urn:microsoft.com/office/officeart/2005/8/layout/hierarchy1"/>
    <dgm:cxn modelId="{24FAD153-DB33-492E-9F1F-A110EC324662}" srcId="{71BE0A12-88D5-4DA3-93F0-AA0071B240A3}" destId="{02CA650D-A28E-4BF7-B20F-CD9C8C90AEE2}" srcOrd="0" destOrd="0" parTransId="{1E5B5CC8-EAB9-429F-A061-86C325BDE7C0}" sibTransId="{C37D6E23-CC4B-4A47-82ED-5B7D703D34A6}"/>
    <dgm:cxn modelId="{71CE3482-3CAB-4027-81F5-744300E9657A}" type="presOf" srcId="{E28D453B-93AA-4869-AB7C-AF40449BE89B}" destId="{79138257-D219-412B-87CA-226FE77684E4}" srcOrd="0" destOrd="0" presId="urn:microsoft.com/office/officeart/2005/8/layout/hierarchy1"/>
    <dgm:cxn modelId="{A6A1FD8D-4654-4C1E-A7C2-41D76B8D0252}" type="presOf" srcId="{A534CA55-7FD1-4FE1-8211-603C946D4127}" destId="{213256A2-17E8-469C-AE7D-06DB0B36C89E}" srcOrd="0" destOrd="0" presId="urn:microsoft.com/office/officeart/2005/8/layout/hierarchy1"/>
    <dgm:cxn modelId="{25E2ABA2-375D-4FFB-B270-6223914E7FF9}" type="presOf" srcId="{F7C4095C-92F0-4233-9AAB-67EEAD62086A}" destId="{B88E5333-DB77-4FA5-B15B-EE2A9320815A}" srcOrd="0" destOrd="0" presId="urn:microsoft.com/office/officeart/2005/8/layout/hierarchy1"/>
    <dgm:cxn modelId="{453689A8-B696-4F2C-B5A9-0721D8F26A5F}" type="presOf" srcId="{B38602D9-FE2F-4174-932D-00D4DE75CFA6}" destId="{E6CD7699-EB10-42C7-ACD8-A73A30EFAAA4}" srcOrd="0" destOrd="0" presId="urn:microsoft.com/office/officeart/2005/8/layout/hierarchy1"/>
    <dgm:cxn modelId="{09EAEBB3-5D99-4C60-A3E9-186ADD06AB48}" srcId="{71BE0A12-88D5-4DA3-93F0-AA0071B240A3}" destId="{A534CA55-7FD1-4FE1-8211-603C946D4127}" srcOrd="2" destOrd="0" parTransId="{E383F394-7579-459E-A444-249E9D209407}" sibTransId="{3A96BEC3-8164-4075-B19D-74137AEE7288}"/>
    <dgm:cxn modelId="{2501FEB3-17A2-47DB-9D02-30EEFA6CA0D7}" type="presOf" srcId="{7D48A8D1-87C7-424D-AA77-864C2FE2C368}" destId="{E2FC4BB0-D050-4083-B46C-DDB13E684C6A}" srcOrd="0" destOrd="0" presId="urn:microsoft.com/office/officeart/2005/8/layout/hierarchy1"/>
    <dgm:cxn modelId="{52429FB4-4871-4BD3-AA81-EC38C51E6EA2}" type="presOf" srcId="{1E5B5CC8-EAB9-429F-A061-86C325BDE7C0}" destId="{2C47304F-1C44-4567-8AEB-ECB44F5D54ED}" srcOrd="0" destOrd="0" presId="urn:microsoft.com/office/officeart/2005/8/layout/hierarchy1"/>
    <dgm:cxn modelId="{A4C13FB9-43CA-4252-8DA3-60527176FAC5}" srcId="{B38602D9-FE2F-4174-932D-00D4DE75CFA6}" destId="{71BE0A12-88D5-4DA3-93F0-AA0071B240A3}" srcOrd="0" destOrd="0" parTransId="{365C6671-631C-453C-8008-F199ACC8D760}" sibTransId="{FA927A17-0E08-46D6-9AC4-5A217E553E65}"/>
    <dgm:cxn modelId="{DD7FEBC1-5614-49B0-B6C8-BD84AE5E7024}" srcId="{A534CA55-7FD1-4FE1-8211-603C946D4127}" destId="{63B5124E-0830-4267-A38F-6A447EB68D6B}" srcOrd="0" destOrd="0" parTransId="{36D8E7BE-6805-4EEE-A6FC-7694F114DE61}" sibTransId="{E930BA45-EAA0-431E-B74B-E8AFD06CFB74}"/>
    <dgm:cxn modelId="{5FD291C9-6D62-4D69-811D-9BFBB29573CE}" type="presOf" srcId="{5DD6AEFC-0D9B-4C31-A529-D2AFAEED5369}" destId="{39345121-ACCB-4C73-8B49-9AD8293EABDB}" srcOrd="0" destOrd="0" presId="urn:microsoft.com/office/officeart/2005/8/layout/hierarchy1"/>
    <dgm:cxn modelId="{5DC334CA-6179-421D-A3C5-8A06DAFE9E20}" type="presOf" srcId="{ED1AC7C7-B6C2-4384-AF7E-EFE2812C401C}" destId="{C5E75E4B-7476-4CE5-95E4-BC8DBB4C040D}" srcOrd="0" destOrd="0" presId="urn:microsoft.com/office/officeart/2005/8/layout/hierarchy1"/>
    <dgm:cxn modelId="{A4BB09D7-1D79-4714-877A-5BFF5E343369}" srcId="{3DFCCA0C-CE4A-46B6-9466-C96B411E2A0F}" destId="{B4F9F39C-BE2D-4503-AF29-CEAC781961C8}" srcOrd="0" destOrd="0" parTransId="{ED1AC7C7-B6C2-4384-AF7E-EFE2812C401C}" sibTransId="{D831B4BE-B7B8-472A-8956-65AB0901AE05}"/>
    <dgm:cxn modelId="{E75742E6-3FD7-45B9-8C83-F8AD61087578}" type="presOf" srcId="{1E4F7012-C363-410A-8852-9FFA788C7DD9}" destId="{E820D9B8-B881-48AC-93E7-B3943EC5F635}" srcOrd="0" destOrd="0" presId="urn:microsoft.com/office/officeart/2005/8/layout/hierarchy1"/>
    <dgm:cxn modelId="{0D3F23EA-8DA7-4D59-ABF1-DBC3EC500E45}" srcId="{02CA650D-A28E-4BF7-B20F-CD9C8C90AEE2}" destId="{50950E17-EB6E-4F76-88E2-5B9CB3654FD0}" srcOrd="0" destOrd="0" parTransId="{E28D453B-93AA-4869-AB7C-AF40449BE89B}" sibTransId="{8B3CF1AA-1E51-4E13-A8EA-002C46B50F00}"/>
    <dgm:cxn modelId="{C341BFEA-43B3-46F7-8669-3288B0244254}" type="presOf" srcId="{B4F9F39C-BE2D-4503-AF29-CEAC781961C8}" destId="{8E83BEC6-DEDE-4435-86D5-98670134B6F5}" srcOrd="0" destOrd="0" presId="urn:microsoft.com/office/officeart/2005/8/layout/hierarchy1"/>
    <dgm:cxn modelId="{BD1A38F5-2F06-4841-860E-E058BF8584C1}" type="presOf" srcId="{63B5124E-0830-4267-A38F-6A447EB68D6B}" destId="{895048AB-D119-4844-9F8B-A30C780F6610}" srcOrd="0" destOrd="0" presId="urn:microsoft.com/office/officeart/2005/8/layout/hierarchy1"/>
    <dgm:cxn modelId="{EF2BF9FD-F413-4B0B-BAAB-4DA471F3D990}" srcId="{63B5124E-0830-4267-A38F-6A447EB68D6B}" destId="{0CA7F167-2656-423A-A9B6-72CCC659A8A0}" srcOrd="0" destOrd="0" parTransId="{731778C5-2D3A-47C2-854F-85C34C8B0441}" sibTransId="{38948B14-44A6-4873-88A6-F89256DD0EA8}"/>
    <dgm:cxn modelId="{51175602-6BB4-482A-8BDA-EC5995AA7B34}" type="presParOf" srcId="{E6CD7699-EB10-42C7-ACD8-A73A30EFAAA4}" destId="{D9C7B299-F44B-44B3-B3F4-AE5B3876A946}" srcOrd="0" destOrd="0" presId="urn:microsoft.com/office/officeart/2005/8/layout/hierarchy1"/>
    <dgm:cxn modelId="{9CFDD971-652B-42EA-A677-6AE9C907287E}" type="presParOf" srcId="{D9C7B299-F44B-44B3-B3F4-AE5B3876A946}" destId="{165CA509-C4A6-49E1-9CA2-296B4B811C2E}" srcOrd="0" destOrd="0" presId="urn:microsoft.com/office/officeart/2005/8/layout/hierarchy1"/>
    <dgm:cxn modelId="{EA73A90E-BD1C-4931-9011-D018223E55CE}" type="presParOf" srcId="{165CA509-C4A6-49E1-9CA2-296B4B811C2E}" destId="{3A1EE935-77A2-406A-8226-2CB77B6F3CB0}" srcOrd="0" destOrd="0" presId="urn:microsoft.com/office/officeart/2005/8/layout/hierarchy1"/>
    <dgm:cxn modelId="{7FFF8A17-2504-4C6F-A738-E092CAA2F387}" type="presParOf" srcId="{165CA509-C4A6-49E1-9CA2-296B4B811C2E}" destId="{6F389F82-42A3-48BA-BD82-4BB1AE76789C}" srcOrd="1" destOrd="0" presId="urn:microsoft.com/office/officeart/2005/8/layout/hierarchy1"/>
    <dgm:cxn modelId="{F3E3A7D3-E2A6-4417-AC58-24EF10DF33FA}" type="presParOf" srcId="{D9C7B299-F44B-44B3-B3F4-AE5B3876A946}" destId="{21B25D7D-FA0E-40E2-9336-3F5A3A96E50A}" srcOrd="1" destOrd="0" presId="urn:microsoft.com/office/officeart/2005/8/layout/hierarchy1"/>
    <dgm:cxn modelId="{4F2AFC44-9D07-4487-9555-C37579214788}" type="presParOf" srcId="{21B25D7D-FA0E-40E2-9336-3F5A3A96E50A}" destId="{2C47304F-1C44-4567-8AEB-ECB44F5D54ED}" srcOrd="0" destOrd="0" presId="urn:microsoft.com/office/officeart/2005/8/layout/hierarchy1"/>
    <dgm:cxn modelId="{1C6AFE34-78A7-42CA-818A-139834845A4A}" type="presParOf" srcId="{21B25D7D-FA0E-40E2-9336-3F5A3A96E50A}" destId="{E71F6336-A21D-4B63-B6B5-56758B7BEE3C}" srcOrd="1" destOrd="0" presId="urn:microsoft.com/office/officeart/2005/8/layout/hierarchy1"/>
    <dgm:cxn modelId="{E122CFCD-4AE8-46CF-853A-598A98B69543}" type="presParOf" srcId="{E71F6336-A21D-4B63-B6B5-56758B7BEE3C}" destId="{C0B3603C-3DB1-4A50-BEA7-8619AE7477E3}" srcOrd="0" destOrd="0" presId="urn:microsoft.com/office/officeart/2005/8/layout/hierarchy1"/>
    <dgm:cxn modelId="{BF25436F-4A3F-44AC-BA3B-35565776937D}" type="presParOf" srcId="{C0B3603C-3DB1-4A50-BEA7-8619AE7477E3}" destId="{5EEA0822-9205-45C7-9206-080FC24A4471}" srcOrd="0" destOrd="0" presId="urn:microsoft.com/office/officeart/2005/8/layout/hierarchy1"/>
    <dgm:cxn modelId="{6A913045-C6E0-416D-A393-66AE6B4EBDB9}" type="presParOf" srcId="{C0B3603C-3DB1-4A50-BEA7-8619AE7477E3}" destId="{708E34BD-BA56-4A33-A677-297449E39312}" srcOrd="1" destOrd="0" presId="urn:microsoft.com/office/officeart/2005/8/layout/hierarchy1"/>
    <dgm:cxn modelId="{B5E967AD-42B0-47D5-B252-21A1FD5DF5D5}" type="presParOf" srcId="{E71F6336-A21D-4B63-B6B5-56758B7BEE3C}" destId="{E4FA2754-C0FA-4826-B9B2-0182B5327F58}" srcOrd="1" destOrd="0" presId="urn:microsoft.com/office/officeart/2005/8/layout/hierarchy1"/>
    <dgm:cxn modelId="{74E363FD-007F-4753-99F6-B47F1ADA7ED6}" type="presParOf" srcId="{E4FA2754-C0FA-4826-B9B2-0182B5327F58}" destId="{79138257-D219-412B-87CA-226FE77684E4}" srcOrd="0" destOrd="0" presId="urn:microsoft.com/office/officeart/2005/8/layout/hierarchy1"/>
    <dgm:cxn modelId="{6788041E-A51F-430D-AE34-6C77129B8792}" type="presParOf" srcId="{E4FA2754-C0FA-4826-B9B2-0182B5327F58}" destId="{66333038-A06B-43F9-BCBC-BDFD8EF7944E}" srcOrd="1" destOrd="0" presId="urn:microsoft.com/office/officeart/2005/8/layout/hierarchy1"/>
    <dgm:cxn modelId="{5F4C1819-D40C-470C-825B-363D33578C8D}" type="presParOf" srcId="{66333038-A06B-43F9-BCBC-BDFD8EF7944E}" destId="{9D0E3221-F286-481E-975F-BACE0EFF1414}" srcOrd="0" destOrd="0" presId="urn:microsoft.com/office/officeart/2005/8/layout/hierarchy1"/>
    <dgm:cxn modelId="{70B7194B-CFDA-461B-A9D9-597EDE304D18}" type="presParOf" srcId="{9D0E3221-F286-481E-975F-BACE0EFF1414}" destId="{CB40B037-F0DD-4CCD-84B5-9E42F44F919A}" srcOrd="0" destOrd="0" presId="urn:microsoft.com/office/officeart/2005/8/layout/hierarchy1"/>
    <dgm:cxn modelId="{4D1A0FD0-C837-4A3C-A799-BD2B341802A0}" type="presParOf" srcId="{9D0E3221-F286-481E-975F-BACE0EFF1414}" destId="{45323764-6D71-43E6-831C-9CA638885CCF}" srcOrd="1" destOrd="0" presId="urn:microsoft.com/office/officeart/2005/8/layout/hierarchy1"/>
    <dgm:cxn modelId="{4FBA19A2-0A22-45CF-8F27-C1ADCD04337B}" type="presParOf" srcId="{66333038-A06B-43F9-BCBC-BDFD8EF7944E}" destId="{FE1C2C02-53D1-4C25-8B07-A0219DBC165B}" srcOrd="1" destOrd="0" presId="urn:microsoft.com/office/officeart/2005/8/layout/hierarchy1"/>
    <dgm:cxn modelId="{13413CB9-3028-4C07-9D1B-2255EDF7E691}" type="presParOf" srcId="{FE1C2C02-53D1-4C25-8B07-A0219DBC165B}" destId="{E2FC4BB0-D050-4083-B46C-DDB13E684C6A}" srcOrd="0" destOrd="0" presId="urn:microsoft.com/office/officeart/2005/8/layout/hierarchy1"/>
    <dgm:cxn modelId="{27CCC254-6AB1-46AA-A3CF-6DC52B75DCF8}" type="presParOf" srcId="{FE1C2C02-53D1-4C25-8B07-A0219DBC165B}" destId="{B3C6D461-EAB7-4065-A14D-0C35FF9957EC}" srcOrd="1" destOrd="0" presId="urn:microsoft.com/office/officeart/2005/8/layout/hierarchy1"/>
    <dgm:cxn modelId="{C47B7EE4-5E97-4610-B034-8BB2CA4C1F99}" type="presParOf" srcId="{B3C6D461-EAB7-4065-A14D-0C35FF9957EC}" destId="{7C54EE3A-26BF-4C2A-9F77-E693FC6C0ABC}" srcOrd="0" destOrd="0" presId="urn:microsoft.com/office/officeart/2005/8/layout/hierarchy1"/>
    <dgm:cxn modelId="{F561DB21-3B59-4B68-B7E0-290FD5CFD529}" type="presParOf" srcId="{7C54EE3A-26BF-4C2A-9F77-E693FC6C0ABC}" destId="{B49C55E2-105D-4463-997C-FB61401520E0}" srcOrd="0" destOrd="0" presId="urn:microsoft.com/office/officeart/2005/8/layout/hierarchy1"/>
    <dgm:cxn modelId="{3383B2BA-7E4A-4C80-A767-6163E5047B0D}" type="presParOf" srcId="{7C54EE3A-26BF-4C2A-9F77-E693FC6C0ABC}" destId="{7DC5C9CB-4343-49A5-8254-BCC190D94E48}" srcOrd="1" destOrd="0" presId="urn:microsoft.com/office/officeart/2005/8/layout/hierarchy1"/>
    <dgm:cxn modelId="{630FFC03-B72E-4288-9C39-3AC2A6C962BE}" type="presParOf" srcId="{B3C6D461-EAB7-4065-A14D-0C35FF9957EC}" destId="{879C98AF-5428-4017-83AB-2BB9E6660399}" srcOrd="1" destOrd="0" presId="urn:microsoft.com/office/officeart/2005/8/layout/hierarchy1"/>
    <dgm:cxn modelId="{109D720A-04CA-4850-A7C8-DC955544524D}" type="presParOf" srcId="{879C98AF-5428-4017-83AB-2BB9E6660399}" destId="{B88E5333-DB77-4FA5-B15B-EE2A9320815A}" srcOrd="0" destOrd="0" presId="urn:microsoft.com/office/officeart/2005/8/layout/hierarchy1"/>
    <dgm:cxn modelId="{F38FA1F0-6D4D-49F7-9CBF-25890D1456A6}" type="presParOf" srcId="{879C98AF-5428-4017-83AB-2BB9E6660399}" destId="{E3AAE1C9-A1C5-4877-829A-81E129E6A00E}" srcOrd="1" destOrd="0" presId="urn:microsoft.com/office/officeart/2005/8/layout/hierarchy1"/>
    <dgm:cxn modelId="{5933672C-56FC-49AC-9629-D0A25CCB417C}" type="presParOf" srcId="{E3AAE1C9-A1C5-4877-829A-81E129E6A00E}" destId="{0F1607B8-F54F-47DA-98C4-76747EEF52F7}" srcOrd="0" destOrd="0" presId="urn:microsoft.com/office/officeart/2005/8/layout/hierarchy1"/>
    <dgm:cxn modelId="{2698FB5F-54BE-48B0-A909-F2D2DD631FC7}" type="presParOf" srcId="{0F1607B8-F54F-47DA-98C4-76747EEF52F7}" destId="{B87D3F9A-6254-410A-B165-551247260091}" srcOrd="0" destOrd="0" presId="urn:microsoft.com/office/officeart/2005/8/layout/hierarchy1"/>
    <dgm:cxn modelId="{7E4F4FC5-1925-4C27-95D5-D216BF309B08}" type="presParOf" srcId="{0F1607B8-F54F-47DA-98C4-76747EEF52F7}" destId="{E820D9B8-B881-48AC-93E7-B3943EC5F635}" srcOrd="1" destOrd="0" presId="urn:microsoft.com/office/officeart/2005/8/layout/hierarchy1"/>
    <dgm:cxn modelId="{85A440EB-FF7C-4686-9F01-C558E472B475}" type="presParOf" srcId="{E3AAE1C9-A1C5-4877-829A-81E129E6A00E}" destId="{87DB258E-1BB0-4A53-918C-B20401971F11}" srcOrd="1" destOrd="0" presId="urn:microsoft.com/office/officeart/2005/8/layout/hierarchy1"/>
    <dgm:cxn modelId="{8346284B-4FE3-40AA-875C-B079DB87D80C}" type="presParOf" srcId="{21B25D7D-FA0E-40E2-9336-3F5A3A96E50A}" destId="{6CFD1B6F-E331-40F3-85BB-EC5AB9D81BFA}" srcOrd="2" destOrd="0" presId="urn:microsoft.com/office/officeart/2005/8/layout/hierarchy1"/>
    <dgm:cxn modelId="{E8CA1776-B3C4-48B4-9FCD-07DFD45037FA}" type="presParOf" srcId="{21B25D7D-FA0E-40E2-9336-3F5A3A96E50A}" destId="{D3B96335-EBEF-4559-8D0E-2E0821B37A87}" srcOrd="3" destOrd="0" presId="urn:microsoft.com/office/officeart/2005/8/layout/hierarchy1"/>
    <dgm:cxn modelId="{955566DC-3225-4584-9DE9-AD932EB5BBA1}" type="presParOf" srcId="{D3B96335-EBEF-4559-8D0E-2E0821B37A87}" destId="{DF6D119E-E61A-4E42-BB3A-1E4688AFD348}" srcOrd="0" destOrd="0" presId="urn:microsoft.com/office/officeart/2005/8/layout/hierarchy1"/>
    <dgm:cxn modelId="{661C76D2-F6FE-45EA-B393-9FCA7CAA23C2}" type="presParOf" srcId="{DF6D119E-E61A-4E42-BB3A-1E4688AFD348}" destId="{E40DA634-4241-4E2B-9CE4-DB97B694F462}" srcOrd="0" destOrd="0" presId="urn:microsoft.com/office/officeart/2005/8/layout/hierarchy1"/>
    <dgm:cxn modelId="{965E2AFC-ECFA-4884-B9BE-D718D70FA492}" type="presParOf" srcId="{DF6D119E-E61A-4E42-BB3A-1E4688AFD348}" destId="{CB8A61FC-EF6B-4E54-BBAA-3A08530573D3}" srcOrd="1" destOrd="0" presId="urn:microsoft.com/office/officeart/2005/8/layout/hierarchy1"/>
    <dgm:cxn modelId="{00C5C638-F30B-467D-BD1F-5BC125DB2D58}" type="presParOf" srcId="{D3B96335-EBEF-4559-8D0E-2E0821B37A87}" destId="{13BA130C-B72D-48CE-A558-07933687DA72}" srcOrd="1" destOrd="0" presId="urn:microsoft.com/office/officeart/2005/8/layout/hierarchy1"/>
    <dgm:cxn modelId="{D440CA67-4884-4E0B-8704-235CF5727603}" type="presParOf" srcId="{13BA130C-B72D-48CE-A558-07933687DA72}" destId="{E15AE3EA-C4B4-41D3-A067-43EA028F8922}" srcOrd="0" destOrd="0" presId="urn:microsoft.com/office/officeart/2005/8/layout/hierarchy1"/>
    <dgm:cxn modelId="{5BDBDCAA-54A7-46E7-A539-6A48B746CCDB}" type="presParOf" srcId="{13BA130C-B72D-48CE-A558-07933687DA72}" destId="{762CD169-0439-4C0B-93B1-3477C06A0DB7}" srcOrd="1" destOrd="0" presId="urn:microsoft.com/office/officeart/2005/8/layout/hierarchy1"/>
    <dgm:cxn modelId="{BDAD9E4A-25EF-4442-A638-8C229E92BC6E}" type="presParOf" srcId="{762CD169-0439-4C0B-93B1-3477C06A0DB7}" destId="{257F5731-9139-485F-B5AE-AB63D5E0A242}" srcOrd="0" destOrd="0" presId="urn:microsoft.com/office/officeart/2005/8/layout/hierarchy1"/>
    <dgm:cxn modelId="{C4394D27-E007-4311-8844-149F91ABA9AE}" type="presParOf" srcId="{257F5731-9139-485F-B5AE-AB63D5E0A242}" destId="{E7E1BD12-4F6E-4B0F-AAFC-E087236C5947}" srcOrd="0" destOrd="0" presId="urn:microsoft.com/office/officeart/2005/8/layout/hierarchy1"/>
    <dgm:cxn modelId="{94270FCA-E40B-4542-A63C-C626FBC428C1}" type="presParOf" srcId="{257F5731-9139-485F-B5AE-AB63D5E0A242}" destId="{7B2D8F46-465A-426F-969E-5BF73CA62695}" srcOrd="1" destOrd="0" presId="urn:microsoft.com/office/officeart/2005/8/layout/hierarchy1"/>
    <dgm:cxn modelId="{CED85776-62C0-4947-9A94-274E3920BC6C}" type="presParOf" srcId="{762CD169-0439-4C0B-93B1-3477C06A0DB7}" destId="{49977D18-EB4D-48D8-B45C-5BD905CEC8CB}" srcOrd="1" destOrd="0" presId="urn:microsoft.com/office/officeart/2005/8/layout/hierarchy1"/>
    <dgm:cxn modelId="{5DF580A3-5FA4-4393-A106-2F56A3899B9C}" type="presParOf" srcId="{49977D18-EB4D-48D8-B45C-5BD905CEC8CB}" destId="{C5E75E4B-7476-4CE5-95E4-BC8DBB4C040D}" srcOrd="0" destOrd="0" presId="urn:microsoft.com/office/officeart/2005/8/layout/hierarchy1"/>
    <dgm:cxn modelId="{EEC7A332-BFAA-4956-9163-175BD456AB3B}" type="presParOf" srcId="{49977D18-EB4D-48D8-B45C-5BD905CEC8CB}" destId="{1094D8DE-BBCF-4BBE-A978-2FF5DC4DA9D8}" srcOrd="1" destOrd="0" presId="urn:microsoft.com/office/officeart/2005/8/layout/hierarchy1"/>
    <dgm:cxn modelId="{C9F9E7DA-3156-4488-A375-6A404C198CBF}" type="presParOf" srcId="{1094D8DE-BBCF-4BBE-A978-2FF5DC4DA9D8}" destId="{97894F08-0A5C-46A3-9DE3-A7DF03516285}" srcOrd="0" destOrd="0" presId="urn:microsoft.com/office/officeart/2005/8/layout/hierarchy1"/>
    <dgm:cxn modelId="{95E854CA-0F38-4B3D-BBF1-F35FCA014911}" type="presParOf" srcId="{97894F08-0A5C-46A3-9DE3-A7DF03516285}" destId="{7710A4EC-3E93-4033-9144-FC9A25159DA9}" srcOrd="0" destOrd="0" presId="urn:microsoft.com/office/officeart/2005/8/layout/hierarchy1"/>
    <dgm:cxn modelId="{0049BA70-3F9F-4E3B-BE47-59DD9B431449}" type="presParOf" srcId="{97894F08-0A5C-46A3-9DE3-A7DF03516285}" destId="{8E83BEC6-DEDE-4435-86D5-98670134B6F5}" srcOrd="1" destOrd="0" presId="urn:microsoft.com/office/officeart/2005/8/layout/hierarchy1"/>
    <dgm:cxn modelId="{A7E20EE2-C454-4D99-8682-8C4779758C94}" type="presParOf" srcId="{1094D8DE-BBCF-4BBE-A978-2FF5DC4DA9D8}" destId="{0317A514-2E7B-4102-8DB1-7775803D56EA}" srcOrd="1" destOrd="0" presId="urn:microsoft.com/office/officeart/2005/8/layout/hierarchy1"/>
    <dgm:cxn modelId="{05D2AE91-05A5-4EC8-BD56-103A5801F484}" type="presParOf" srcId="{0317A514-2E7B-4102-8DB1-7775803D56EA}" destId="{39345121-ACCB-4C73-8B49-9AD8293EABDB}" srcOrd="0" destOrd="0" presId="urn:microsoft.com/office/officeart/2005/8/layout/hierarchy1"/>
    <dgm:cxn modelId="{F6D89F7F-7817-4D8B-BFF8-907751934B4F}" type="presParOf" srcId="{0317A514-2E7B-4102-8DB1-7775803D56EA}" destId="{104E934A-D1E6-4862-8491-8A4C8E942D1B}" srcOrd="1" destOrd="0" presId="urn:microsoft.com/office/officeart/2005/8/layout/hierarchy1"/>
    <dgm:cxn modelId="{6E3FC945-8D87-4F1C-903D-96CCB0F67BFB}" type="presParOf" srcId="{104E934A-D1E6-4862-8491-8A4C8E942D1B}" destId="{424C0583-80CA-40D7-96A1-5ECF4FA5FA1D}" srcOrd="0" destOrd="0" presId="urn:microsoft.com/office/officeart/2005/8/layout/hierarchy1"/>
    <dgm:cxn modelId="{54F0A643-5159-42A6-9FF1-7FD4E68F1B81}" type="presParOf" srcId="{424C0583-80CA-40D7-96A1-5ECF4FA5FA1D}" destId="{86AB8A46-6FB4-4752-A462-84FF479D8B95}" srcOrd="0" destOrd="0" presId="urn:microsoft.com/office/officeart/2005/8/layout/hierarchy1"/>
    <dgm:cxn modelId="{7CE30EE9-903A-48BF-A2AF-1614516194E3}" type="presParOf" srcId="{424C0583-80CA-40D7-96A1-5ECF4FA5FA1D}" destId="{10308BDC-5775-49AF-A7D3-A351B90811BB}" srcOrd="1" destOrd="0" presId="urn:microsoft.com/office/officeart/2005/8/layout/hierarchy1"/>
    <dgm:cxn modelId="{A06848FA-8B10-4306-BB4A-A0FD0D7AEAD7}" type="presParOf" srcId="{104E934A-D1E6-4862-8491-8A4C8E942D1B}" destId="{548B1001-BDED-4EA6-B2DF-BD8A8590703E}" srcOrd="1" destOrd="0" presId="urn:microsoft.com/office/officeart/2005/8/layout/hierarchy1"/>
    <dgm:cxn modelId="{D09FE214-F990-440D-8321-3CD516B371FB}" type="presParOf" srcId="{21B25D7D-FA0E-40E2-9336-3F5A3A96E50A}" destId="{9A676E25-78AE-41CE-B771-B57A1EAFE179}" srcOrd="4" destOrd="0" presId="urn:microsoft.com/office/officeart/2005/8/layout/hierarchy1"/>
    <dgm:cxn modelId="{5FA782F3-335C-4541-9269-DA9E1161C93A}" type="presParOf" srcId="{21B25D7D-FA0E-40E2-9336-3F5A3A96E50A}" destId="{716537D7-689E-4270-9305-A1BED5D5B6C6}" srcOrd="5" destOrd="0" presId="urn:microsoft.com/office/officeart/2005/8/layout/hierarchy1"/>
    <dgm:cxn modelId="{81FC0D3F-E40C-476A-976C-1A8688C95757}" type="presParOf" srcId="{716537D7-689E-4270-9305-A1BED5D5B6C6}" destId="{7B60C06E-9DEB-4C57-A385-8BA656234470}" srcOrd="0" destOrd="0" presId="urn:microsoft.com/office/officeart/2005/8/layout/hierarchy1"/>
    <dgm:cxn modelId="{1B994198-46E9-44B5-B7D7-AD032034751D}" type="presParOf" srcId="{7B60C06E-9DEB-4C57-A385-8BA656234470}" destId="{9847D30B-DC4B-42AC-9282-543D49BCEA4C}" srcOrd="0" destOrd="0" presId="urn:microsoft.com/office/officeart/2005/8/layout/hierarchy1"/>
    <dgm:cxn modelId="{F7E7565E-4F71-484A-89F8-8C7FCAFCD541}" type="presParOf" srcId="{7B60C06E-9DEB-4C57-A385-8BA656234470}" destId="{213256A2-17E8-469C-AE7D-06DB0B36C89E}" srcOrd="1" destOrd="0" presId="urn:microsoft.com/office/officeart/2005/8/layout/hierarchy1"/>
    <dgm:cxn modelId="{199B87C4-8D69-406F-903C-EA2E98C1E13D}" type="presParOf" srcId="{716537D7-689E-4270-9305-A1BED5D5B6C6}" destId="{2DE524A0-24A4-44A3-8F3B-59A678065A03}" srcOrd="1" destOrd="0" presId="urn:microsoft.com/office/officeart/2005/8/layout/hierarchy1"/>
    <dgm:cxn modelId="{4BF3D6A2-D3AA-4D52-B570-03583D6E34B7}" type="presParOf" srcId="{2DE524A0-24A4-44A3-8F3B-59A678065A03}" destId="{35DD361B-DF5E-418E-8FDD-1E393973752D}" srcOrd="0" destOrd="0" presId="urn:microsoft.com/office/officeart/2005/8/layout/hierarchy1"/>
    <dgm:cxn modelId="{DD042EB0-5346-46B2-AFA8-8D86A182B545}" type="presParOf" srcId="{2DE524A0-24A4-44A3-8F3B-59A678065A03}" destId="{D7F6B81F-52CF-4473-9E91-425725F76D44}" srcOrd="1" destOrd="0" presId="urn:microsoft.com/office/officeart/2005/8/layout/hierarchy1"/>
    <dgm:cxn modelId="{A2A5BBD9-73D6-4CFA-A428-0EFD0D8C4616}" type="presParOf" srcId="{D7F6B81F-52CF-4473-9E91-425725F76D44}" destId="{E5539A17-A8FC-44E6-A0C7-571519B66ED5}" srcOrd="0" destOrd="0" presId="urn:microsoft.com/office/officeart/2005/8/layout/hierarchy1"/>
    <dgm:cxn modelId="{744CB65F-FB32-4BE9-9DB6-BFD2E2DB32A7}" type="presParOf" srcId="{E5539A17-A8FC-44E6-A0C7-571519B66ED5}" destId="{85B9ACE9-CEB9-4388-AC1D-6BA5F47AC17A}" srcOrd="0" destOrd="0" presId="urn:microsoft.com/office/officeart/2005/8/layout/hierarchy1"/>
    <dgm:cxn modelId="{CA6332BD-4621-4198-A272-6DBB49C4E9EE}" type="presParOf" srcId="{E5539A17-A8FC-44E6-A0C7-571519B66ED5}" destId="{895048AB-D119-4844-9F8B-A30C780F6610}" srcOrd="1" destOrd="0" presId="urn:microsoft.com/office/officeart/2005/8/layout/hierarchy1"/>
    <dgm:cxn modelId="{A81D5C3E-1901-4541-922D-A89BD0E14F0B}" type="presParOf" srcId="{D7F6B81F-52CF-4473-9E91-425725F76D44}" destId="{37F3005B-6003-45FD-9EBD-1B6EF752630B}" srcOrd="1" destOrd="0" presId="urn:microsoft.com/office/officeart/2005/8/layout/hierarchy1"/>
    <dgm:cxn modelId="{DE512394-2BD0-42E7-B594-DC5197FF5DA5}" type="presParOf" srcId="{37F3005B-6003-45FD-9EBD-1B6EF752630B}" destId="{856A8932-368A-47AA-A7DB-7E3B031B8206}" srcOrd="0" destOrd="0" presId="urn:microsoft.com/office/officeart/2005/8/layout/hierarchy1"/>
    <dgm:cxn modelId="{F32865FB-DAE8-4BFE-A080-6577D1DDFD6C}" type="presParOf" srcId="{37F3005B-6003-45FD-9EBD-1B6EF752630B}" destId="{68E17773-BCB5-459D-86B8-24BFADA881F0}" srcOrd="1" destOrd="0" presId="urn:microsoft.com/office/officeart/2005/8/layout/hierarchy1"/>
    <dgm:cxn modelId="{92E35F28-A669-47FC-8A6A-3076178758A3}" type="presParOf" srcId="{68E17773-BCB5-459D-86B8-24BFADA881F0}" destId="{60E5044B-8314-4C7A-9957-4F8C33DF8C90}" srcOrd="0" destOrd="0" presId="urn:microsoft.com/office/officeart/2005/8/layout/hierarchy1"/>
    <dgm:cxn modelId="{49BB55C6-612C-41D6-BECB-DC3143FFD41F}" type="presParOf" srcId="{60E5044B-8314-4C7A-9957-4F8C33DF8C90}" destId="{76F7ABD5-9C01-47F4-83F9-1AE49CDE3469}" srcOrd="0" destOrd="0" presId="urn:microsoft.com/office/officeart/2005/8/layout/hierarchy1"/>
    <dgm:cxn modelId="{FE233941-A3C8-4AAF-8663-407BAE1E85F1}" type="presParOf" srcId="{60E5044B-8314-4C7A-9957-4F8C33DF8C90}" destId="{E353CC0C-DCED-4A51-997F-401A1412D77D}" srcOrd="1" destOrd="0" presId="urn:microsoft.com/office/officeart/2005/8/layout/hierarchy1"/>
    <dgm:cxn modelId="{18A3683D-916F-4A33-87D7-3454343D4007}" type="presParOf" srcId="{68E17773-BCB5-459D-86B8-24BFADA881F0}" destId="{5DFA9934-2E6C-4BFD-B6BB-FB5EBFCCBF44}"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8602D9-FE2F-4174-932D-00D4DE75CFA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1BE0A12-88D5-4DA3-93F0-AA0071B240A3}">
      <dgm:prSet phldrT="[Text]"/>
      <dgm:spPr/>
      <dgm:t>
        <a:bodyPr/>
        <a:lstStyle/>
        <a:p>
          <a:r>
            <a:rPr lang="el-GR" dirty="0"/>
            <a:t>Στοιχεία Συστήματος Κοστολόγησης</a:t>
          </a:r>
          <a:endParaRPr lang="en-US" dirty="0"/>
        </a:p>
      </dgm:t>
    </dgm:pt>
    <dgm:pt modelId="{365C6671-631C-453C-8008-F199ACC8D760}" type="parTrans" cxnId="{A4C13FB9-43CA-4252-8DA3-60527176FAC5}">
      <dgm:prSet/>
      <dgm:spPr/>
      <dgm:t>
        <a:bodyPr/>
        <a:lstStyle/>
        <a:p>
          <a:endParaRPr lang="en-US"/>
        </a:p>
      </dgm:t>
    </dgm:pt>
    <dgm:pt modelId="{FA927A17-0E08-46D6-9AC4-5A217E553E65}" type="sibTrans" cxnId="{A4C13FB9-43CA-4252-8DA3-60527176FAC5}">
      <dgm:prSet/>
      <dgm:spPr/>
      <dgm:t>
        <a:bodyPr/>
        <a:lstStyle/>
        <a:p>
          <a:endParaRPr lang="en-US"/>
        </a:p>
      </dgm:t>
    </dgm:pt>
    <dgm:pt modelId="{CABF7102-24FF-43AE-98FA-A79E5C91D8C5}">
      <dgm:prSet phldrT="[Text]"/>
      <dgm:spPr/>
      <dgm:t>
        <a:bodyPr/>
        <a:lstStyle/>
        <a:p>
          <a:r>
            <a:rPr lang="el-GR" dirty="0"/>
            <a:t>Τεχνικές αποτίμησης εκροών</a:t>
          </a:r>
          <a:endParaRPr lang="en-US" dirty="0"/>
        </a:p>
      </dgm:t>
    </dgm:pt>
    <dgm:pt modelId="{7D216713-6ED1-400C-A0F1-C9F6413A4CFC}" type="parTrans" cxnId="{FB592194-182A-4B44-8D86-D4017D88BED3}">
      <dgm:prSet/>
      <dgm:spPr/>
      <dgm:t>
        <a:bodyPr/>
        <a:lstStyle/>
        <a:p>
          <a:endParaRPr lang="en-US"/>
        </a:p>
      </dgm:t>
    </dgm:pt>
    <dgm:pt modelId="{A1C6ADC7-4D7E-4F43-89AB-93455673F1D6}" type="sibTrans" cxnId="{FB592194-182A-4B44-8D86-D4017D88BED3}">
      <dgm:prSet/>
      <dgm:spPr/>
      <dgm:t>
        <a:bodyPr/>
        <a:lstStyle/>
        <a:p>
          <a:endParaRPr lang="en-US"/>
        </a:p>
      </dgm:t>
    </dgm:pt>
    <dgm:pt modelId="{D349C129-0235-4700-9BFD-CA5EEBFE3651}">
      <dgm:prSet phldrT="[Text]"/>
      <dgm:spPr/>
      <dgm:t>
        <a:bodyPr/>
        <a:lstStyle/>
        <a:p>
          <a:r>
            <a:rPr lang="el-GR" dirty="0"/>
            <a:t>Μέθοδοι Συγκέντρωσης Κόστους</a:t>
          </a:r>
          <a:endParaRPr lang="en-US" dirty="0"/>
        </a:p>
      </dgm:t>
    </dgm:pt>
    <dgm:pt modelId="{B9A8D899-62DB-4855-B808-87E487FC7A02}" type="parTrans" cxnId="{A1DDED60-0155-411B-94EB-9418EDE50414}">
      <dgm:prSet/>
      <dgm:spPr/>
      <dgm:t>
        <a:bodyPr/>
        <a:lstStyle/>
        <a:p>
          <a:endParaRPr lang="en-US"/>
        </a:p>
      </dgm:t>
    </dgm:pt>
    <dgm:pt modelId="{FDDBB5CF-6F11-4FC4-89A9-859E29437F94}" type="sibTrans" cxnId="{A1DDED60-0155-411B-94EB-9418EDE50414}">
      <dgm:prSet/>
      <dgm:spPr/>
      <dgm:t>
        <a:bodyPr/>
        <a:lstStyle/>
        <a:p>
          <a:endParaRPr lang="en-US"/>
        </a:p>
      </dgm:t>
    </dgm:pt>
    <dgm:pt modelId="{31F93090-F6EC-454C-8C5E-D0170A9DCDED}">
      <dgm:prSet/>
      <dgm:spPr/>
      <dgm:t>
        <a:bodyPr/>
        <a:lstStyle/>
        <a:p>
          <a:r>
            <a:rPr lang="el-GR" dirty="0"/>
            <a:t>Πλήρης (Απορροφητική)</a:t>
          </a:r>
          <a:endParaRPr lang="en-US" dirty="0"/>
        </a:p>
      </dgm:t>
    </dgm:pt>
    <dgm:pt modelId="{F14EF52B-64EC-4F99-84BC-6EEA1137CB8C}" type="parTrans" cxnId="{983C3840-A827-4F34-936C-37A6B6D74980}">
      <dgm:prSet/>
      <dgm:spPr/>
      <dgm:t>
        <a:bodyPr/>
        <a:lstStyle/>
        <a:p>
          <a:endParaRPr lang="en-US"/>
        </a:p>
      </dgm:t>
    </dgm:pt>
    <dgm:pt modelId="{8CBE7798-EE90-4AA0-9DD2-FD7635ED31E4}" type="sibTrans" cxnId="{983C3840-A827-4F34-936C-37A6B6D74980}">
      <dgm:prSet/>
      <dgm:spPr/>
      <dgm:t>
        <a:bodyPr/>
        <a:lstStyle/>
        <a:p>
          <a:endParaRPr lang="en-US"/>
        </a:p>
      </dgm:t>
    </dgm:pt>
    <dgm:pt modelId="{C2E4EA5D-7A60-4E9E-A5F7-AE7465C70657}">
      <dgm:prSet/>
      <dgm:spPr/>
      <dgm:t>
        <a:bodyPr/>
        <a:lstStyle/>
        <a:p>
          <a:r>
            <a:rPr lang="el-GR" dirty="0"/>
            <a:t>Οριακή (Μεταβλητή)</a:t>
          </a:r>
          <a:endParaRPr lang="en-US" dirty="0"/>
        </a:p>
      </dgm:t>
    </dgm:pt>
    <dgm:pt modelId="{3F88388C-CB02-4E7A-BAD4-0CB08FA2C75F}" type="parTrans" cxnId="{B5860498-DD92-4CC1-ADE5-BCB0B0501327}">
      <dgm:prSet/>
      <dgm:spPr/>
      <dgm:t>
        <a:bodyPr/>
        <a:lstStyle/>
        <a:p>
          <a:endParaRPr lang="en-US"/>
        </a:p>
      </dgm:t>
    </dgm:pt>
    <dgm:pt modelId="{EFF48115-C705-44B2-92B1-EBBCF43E0168}" type="sibTrans" cxnId="{B5860498-DD92-4CC1-ADE5-BCB0B0501327}">
      <dgm:prSet/>
      <dgm:spPr/>
      <dgm:t>
        <a:bodyPr/>
        <a:lstStyle/>
        <a:p>
          <a:endParaRPr lang="en-US"/>
        </a:p>
      </dgm:t>
    </dgm:pt>
    <dgm:pt modelId="{0ADA682E-459F-4E47-BFCF-B84F7BF0E5B5}">
      <dgm:prSet/>
      <dgm:spPr/>
      <dgm:t>
        <a:bodyPr/>
        <a:lstStyle/>
        <a:p>
          <a:r>
            <a:rPr lang="el-GR" dirty="0"/>
            <a:t>Κοστολόγηση βάσει Δραστηριοτήτων</a:t>
          </a:r>
          <a:endParaRPr lang="en-US" dirty="0"/>
        </a:p>
      </dgm:t>
    </dgm:pt>
    <dgm:pt modelId="{9AC1C07E-8F7F-4A9E-B176-052E0F534AC9}" type="parTrans" cxnId="{D0BA60FA-3CDC-45B0-B2DA-9EB914C21B46}">
      <dgm:prSet/>
      <dgm:spPr/>
      <dgm:t>
        <a:bodyPr/>
        <a:lstStyle/>
        <a:p>
          <a:endParaRPr lang="en-US"/>
        </a:p>
      </dgm:t>
    </dgm:pt>
    <dgm:pt modelId="{4A800D9C-B815-4C74-B8BE-4EA1FF693622}" type="sibTrans" cxnId="{D0BA60FA-3CDC-45B0-B2DA-9EB914C21B46}">
      <dgm:prSet/>
      <dgm:spPr/>
      <dgm:t>
        <a:bodyPr/>
        <a:lstStyle/>
        <a:p>
          <a:endParaRPr lang="en-US"/>
        </a:p>
      </dgm:t>
    </dgm:pt>
    <dgm:pt modelId="{B8DE0BA5-C7E2-4D90-BCAC-B2E4BA196867}">
      <dgm:prSet/>
      <dgm:spPr/>
      <dgm:t>
        <a:bodyPr/>
        <a:lstStyle/>
        <a:p>
          <a:r>
            <a:rPr lang="el-GR" dirty="0"/>
            <a:t>Κατά Παραγγελία</a:t>
          </a:r>
          <a:endParaRPr lang="en-US" dirty="0"/>
        </a:p>
      </dgm:t>
    </dgm:pt>
    <dgm:pt modelId="{B051764C-F75B-431F-ABFA-C2AC08B59C98}" type="parTrans" cxnId="{63044A7C-FCDF-4B92-8ABD-7DA6A0DC1620}">
      <dgm:prSet/>
      <dgm:spPr/>
      <dgm:t>
        <a:bodyPr/>
        <a:lstStyle/>
        <a:p>
          <a:endParaRPr lang="en-US"/>
        </a:p>
      </dgm:t>
    </dgm:pt>
    <dgm:pt modelId="{B42C8710-9702-4AC0-9A72-8C76BAEE3C39}" type="sibTrans" cxnId="{63044A7C-FCDF-4B92-8ABD-7DA6A0DC1620}">
      <dgm:prSet/>
      <dgm:spPr/>
      <dgm:t>
        <a:bodyPr/>
        <a:lstStyle/>
        <a:p>
          <a:endParaRPr lang="en-US"/>
        </a:p>
      </dgm:t>
    </dgm:pt>
    <dgm:pt modelId="{B5CF904F-EDDC-4E03-A526-8F808CE1B9D6}">
      <dgm:prSet/>
      <dgm:spPr/>
      <dgm:t>
        <a:bodyPr/>
        <a:lstStyle/>
        <a:p>
          <a:r>
            <a:rPr lang="el-GR" dirty="0"/>
            <a:t>Συνεχής</a:t>
          </a:r>
          <a:endParaRPr lang="en-US" dirty="0"/>
        </a:p>
      </dgm:t>
    </dgm:pt>
    <dgm:pt modelId="{B1A574BA-FA93-473A-8031-3BC18AA65B6E}" type="parTrans" cxnId="{8E4880F8-894A-480F-8FCB-5479FE84A676}">
      <dgm:prSet/>
      <dgm:spPr/>
      <dgm:t>
        <a:bodyPr/>
        <a:lstStyle/>
        <a:p>
          <a:endParaRPr lang="en-US"/>
        </a:p>
      </dgm:t>
    </dgm:pt>
    <dgm:pt modelId="{0E0D7677-2F3E-4CC7-8600-E33744BEF751}" type="sibTrans" cxnId="{8E4880F8-894A-480F-8FCB-5479FE84A676}">
      <dgm:prSet/>
      <dgm:spPr/>
      <dgm:t>
        <a:bodyPr/>
        <a:lstStyle/>
        <a:p>
          <a:endParaRPr lang="en-US"/>
        </a:p>
      </dgm:t>
    </dgm:pt>
    <dgm:pt modelId="{E6CD7699-EB10-42C7-ACD8-A73A30EFAAA4}" type="pres">
      <dgm:prSet presAssocID="{B38602D9-FE2F-4174-932D-00D4DE75CFA6}" presName="hierChild1" presStyleCnt="0">
        <dgm:presLayoutVars>
          <dgm:chPref val="1"/>
          <dgm:dir/>
          <dgm:animOne val="branch"/>
          <dgm:animLvl val="lvl"/>
          <dgm:resizeHandles/>
        </dgm:presLayoutVars>
      </dgm:prSet>
      <dgm:spPr/>
    </dgm:pt>
    <dgm:pt modelId="{D9C7B299-F44B-44B3-B3F4-AE5B3876A946}" type="pres">
      <dgm:prSet presAssocID="{71BE0A12-88D5-4DA3-93F0-AA0071B240A3}" presName="hierRoot1" presStyleCnt="0"/>
      <dgm:spPr/>
    </dgm:pt>
    <dgm:pt modelId="{165CA509-C4A6-49E1-9CA2-296B4B811C2E}" type="pres">
      <dgm:prSet presAssocID="{71BE0A12-88D5-4DA3-93F0-AA0071B240A3}" presName="composite" presStyleCnt="0"/>
      <dgm:spPr/>
    </dgm:pt>
    <dgm:pt modelId="{3A1EE935-77A2-406A-8226-2CB77B6F3CB0}" type="pres">
      <dgm:prSet presAssocID="{71BE0A12-88D5-4DA3-93F0-AA0071B240A3}" presName="background" presStyleLbl="node0" presStyleIdx="0" presStyleCnt="1"/>
      <dgm:spPr/>
    </dgm:pt>
    <dgm:pt modelId="{6F389F82-42A3-48BA-BD82-4BB1AE76789C}" type="pres">
      <dgm:prSet presAssocID="{71BE0A12-88D5-4DA3-93F0-AA0071B240A3}" presName="text" presStyleLbl="fgAcc0" presStyleIdx="0" presStyleCnt="1" custLinFactX="12737" custLinFactNeighborX="100000" custLinFactNeighborY="-8835">
        <dgm:presLayoutVars>
          <dgm:chPref val="3"/>
        </dgm:presLayoutVars>
      </dgm:prSet>
      <dgm:spPr/>
    </dgm:pt>
    <dgm:pt modelId="{21B25D7D-FA0E-40E2-9336-3F5A3A96E50A}" type="pres">
      <dgm:prSet presAssocID="{71BE0A12-88D5-4DA3-93F0-AA0071B240A3}" presName="hierChild2" presStyleCnt="0"/>
      <dgm:spPr/>
    </dgm:pt>
    <dgm:pt modelId="{E806C766-13AB-4F5C-B5D2-68B090DA973B}" type="pres">
      <dgm:prSet presAssocID="{7D216713-6ED1-400C-A0F1-C9F6413A4CFC}" presName="Name10" presStyleLbl="parChTrans1D2" presStyleIdx="0" presStyleCnt="2"/>
      <dgm:spPr/>
    </dgm:pt>
    <dgm:pt modelId="{F192EF05-9E9F-420A-B583-1985D1AE580F}" type="pres">
      <dgm:prSet presAssocID="{CABF7102-24FF-43AE-98FA-A79E5C91D8C5}" presName="hierRoot2" presStyleCnt="0"/>
      <dgm:spPr/>
    </dgm:pt>
    <dgm:pt modelId="{C9FC5AE4-E622-49BC-87FA-F564843600B4}" type="pres">
      <dgm:prSet presAssocID="{CABF7102-24FF-43AE-98FA-A79E5C91D8C5}" presName="composite2" presStyleCnt="0"/>
      <dgm:spPr/>
    </dgm:pt>
    <dgm:pt modelId="{C384A37A-CAB6-4237-810C-6365E6FA9074}" type="pres">
      <dgm:prSet presAssocID="{CABF7102-24FF-43AE-98FA-A79E5C91D8C5}" presName="background2" presStyleLbl="node2" presStyleIdx="0" presStyleCnt="2"/>
      <dgm:spPr/>
    </dgm:pt>
    <dgm:pt modelId="{29C609ED-7271-4B36-B060-FCF3C863DFC8}" type="pres">
      <dgm:prSet presAssocID="{CABF7102-24FF-43AE-98FA-A79E5C91D8C5}" presName="text2" presStyleLbl="fgAcc2" presStyleIdx="0" presStyleCnt="2">
        <dgm:presLayoutVars>
          <dgm:chPref val="3"/>
        </dgm:presLayoutVars>
      </dgm:prSet>
      <dgm:spPr/>
    </dgm:pt>
    <dgm:pt modelId="{0C4B3C40-DE3B-4542-A1BB-17278A0407D1}" type="pres">
      <dgm:prSet presAssocID="{CABF7102-24FF-43AE-98FA-A79E5C91D8C5}" presName="hierChild3" presStyleCnt="0"/>
      <dgm:spPr/>
    </dgm:pt>
    <dgm:pt modelId="{4EDE9AC3-4933-4210-B584-D12CE148C6FD}" type="pres">
      <dgm:prSet presAssocID="{F14EF52B-64EC-4F99-84BC-6EEA1137CB8C}" presName="Name17" presStyleLbl="parChTrans1D3" presStyleIdx="0" presStyleCnt="2"/>
      <dgm:spPr/>
    </dgm:pt>
    <dgm:pt modelId="{A5D5E764-5761-49ED-819F-9FC0B209772D}" type="pres">
      <dgm:prSet presAssocID="{31F93090-F6EC-454C-8C5E-D0170A9DCDED}" presName="hierRoot3" presStyleCnt="0"/>
      <dgm:spPr/>
    </dgm:pt>
    <dgm:pt modelId="{A3AED759-C5DD-40E8-90F0-80E082F531F8}" type="pres">
      <dgm:prSet presAssocID="{31F93090-F6EC-454C-8C5E-D0170A9DCDED}" presName="composite3" presStyleCnt="0"/>
      <dgm:spPr/>
    </dgm:pt>
    <dgm:pt modelId="{205EF1FB-3965-4DEE-9806-6AB1FE69E203}" type="pres">
      <dgm:prSet presAssocID="{31F93090-F6EC-454C-8C5E-D0170A9DCDED}" presName="background3" presStyleLbl="node3" presStyleIdx="0" presStyleCnt="2"/>
      <dgm:spPr/>
    </dgm:pt>
    <dgm:pt modelId="{51B5CBED-C87E-46E1-8E7A-45FC25B038A4}" type="pres">
      <dgm:prSet presAssocID="{31F93090-F6EC-454C-8C5E-D0170A9DCDED}" presName="text3" presStyleLbl="fgAcc3" presStyleIdx="0" presStyleCnt="2">
        <dgm:presLayoutVars>
          <dgm:chPref val="3"/>
        </dgm:presLayoutVars>
      </dgm:prSet>
      <dgm:spPr/>
    </dgm:pt>
    <dgm:pt modelId="{6918296C-CB5C-4258-AF4F-79A7811D27C1}" type="pres">
      <dgm:prSet presAssocID="{31F93090-F6EC-454C-8C5E-D0170A9DCDED}" presName="hierChild4" presStyleCnt="0"/>
      <dgm:spPr/>
    </dgm:pt>
    <dgm:pt modelId="{FDFE80D9-DFB0-4DE8-8451-F0F8A4D6130E}" type="pres">
      <dgm:prSet presAssocID="{3F88388C-CB02-4E7A-BAD4-0CB08FA2C75F}" presName="Name23" presStyleLbl="parChTrans1D4" presStyleIdx="0" presStyleCnt="3"/>
      <dgm:spPr/>
    </dgm:pt>
    <dgm:pt modelId="{BCBCD611-5362-4B76-8B56-993B7DA93137}" type="pres">
      <dgm:prSet presAssocID="{C2E4EA5D-7A60-4E9E-A5F7-AE7465C70657}" presName="hierRoot4" presStyleCnt="0"/>
      <dgm:spPr/>
    </dgm:pt>
    <dgm:pt modelId="{B19498CF-A6C2-4ECD-98BD-CF73EF5C647C}" type="pres">
      <dgm:prSet presAssocID="{C2E4EA5D-7A60-4E9E-A5F7-AE7465C70657}" presName="composite4" presStyleCnt="0"/>
      <dgm:spPr/>
    </dgm:pt>
    <dgm:pt modelId="{3BA3145A-99E6-4BA7-A5FC-46F56DEB068D}" type="pres">
      <dgm:prSet presAssocID="{C2E4EA5D-7A60-4E9E-A5F7-AE7465C70657}" presName="background4" presStyleLbl="node4" presStyleIdx="0" presStyleCnt="3"/>
      <dgm:spPr/>
    </dgm:pt>
    <dgm:pt modelId="{B2F8CE4B-CCD6-4E76-A4CF-4F3031122436}" type="pres">
      <dgm:prSet presAssocID="{C2E4EA5D-7A60-4E9E-A5F7-AE7465C70657}" presName="text4" presStyleLbl="fgAcc4" presStyleIdx="0" presStyleCnt="3">
        <dgm:presLayoutVars>
          <dgm:chPref val="3"/>
        </dgm:presLayoutVars>
      </dgm:prSet>
      <dgm:spPr/>
    </dgm:pt>
    <dgm:pt modelId="{928C49E7-1A3F-49F4-9A48-185F0B13D806}" type="pres">
      <dgm:prSet presAssocID="{C2E4EA5D-7A60-4E9E-A5F7-AE7465C70657}" presName="hierChild5" presStyleCnt="0"/>
      <dgm:spPr/>
    </dgm:pt>
    <dgm:pt modelId="{569EC988-E082-4240-A3A2-05DD01B9DC57}" type="pres">
      <dgm:prSet presAssocID="{9AC1C07E-8F7F-4A9E-B176-052E0F534AC9}" presName="Name23" presStyleLbl="parChTrans1D4" presStyleIdx="1" presStyleCnt="3"/>
      <dgm:spPr/>
    </dgm:pt>
    <dgm:pt modelId="{60D3DEF5-E738-4978-9955-7615918117F6}" type="pres">
      <dgm:prSet presAssocID="{0ADA682E-459F-4E47-BFCF-B84F7BF0E5B5}" presName="hierRoot4" presStyleCnt="0"/>
      <dgm:spPr/>
    </dgm:pt>
    <dgm:pt modelId="{C946D8E6-FA89-4C0D-9D8F-209BE065D9B7}" type="pres">
      <dgm:prSet presAssocID="{0ADA682E-459F-4E47-BFCF-B84F7BF0E5B5}" presName="composite4" presStyleCnt="0"/>
      <dgm:spPr/>
    </dgm:pt>
    <dgm:pt modelId="{D5980F00-056B-46CC-AB5E-618CAE0EA22B}" type="pres">
      <dgm:prSet presAssocID="{0ADA682E-459F-4E47-BFCF-B84F7BF0E5B5}" presName="background4" presStyleLbl="node4" presStyleIdx="1" presStyleCnt="3"/>
      <dgm:spPr/>
    </dgm:pt>
    <dgm:pt modelId="{A8CD7358-DF33-454F-8849-923A396E56A0}" type="pres">
      <dgm:prSet presAssocID="{0ADA682E-459F-4E47-BFCF-B84F7BF0E5B5}" presName="text4" presStyleLbl="fgAcc4" presStyleIdx="1" presStyleCnt="3">
        <dgm:presLayoutVars>
          <dgm:chPref val="3"/>
        </dgm:presLayoutVars>
      </dgm:prSet>
      <dgm:spPr/>
    </dgm:pt>
    <dgm:pt modelId="{434BC8D4-126D-4584-9282-0C51600FEA18}" type="pres">
      <dgm:prSet presAssocID="{0ADA682E-459F-4E47-BFCF-B84F7BF0E5B5}" presName="hierChild5" presStyleCnt="0"/>
      <dgm:spPr/>
    </dgm:pt>
    <dgm:pt modelId="{DA515D99-669F-4F69-9846-9BD09D76CAB1}" type="pres">
      <dgm:prSet presAssocID="{B9A8D899-62DB-4855-B808-87E487FC7A02}" presName="Name10" presStyleLbl="parChTrans1D2" presStyleIdx="1" presStyleCnt="2"/>
      <dgm:spPr/>
    </dgm:pt>
    <dgm:pt modelId="{9FF4160A-8495-4626-A8C3-2488C0B02340}" type="pres">
      <dgm:prSet presAssocID="{D349C129-0235-4700-9BFD-CA5EEBFE3651}" presName="hierRoot2" presStyleCnt="0"/>
      <dgm:spPr/>
    </dgm:pt>
    <dgm:pt modelId="{EC1BDD81-4490-43F6-B90F-E804F13AAC25}" type="pres">
      <dgm:prSet presAssocID="{D349C129-0235-4700-9BFD-CA5EEBFE3651}" presName="composite2" presStyleCnt="0"/>
      <dgm:spPr/>
    </dgm:pt>
    <dgm:pt modelId="{A505E517-6921-4221-A709-93F7773F9385}" type="pres">
      <dgm:prSet presAssocID="{D349C129-0235-4700-9BFD-CA5EEBFE3651}" presName="background2" presStyleLbl="node2" presStyleIdx="1" presStyleCnt="2"/>
      <dgm:spPr/>
    </dgm:pt>
    <dgm:pt modelId="{A56B7FFC-0C2C-40F7-9521-DEACD61F0E7C}" type="pres">
      <dgm:prSet presAssocID="{D349C129-0235-4700-9BFD-CA5EEBFE3651}" presName="text2" presStyleLbl="fgAcc2" presStyleIdx="1" presStyleCnt="2">
        <dgm:presLayoutVars>
          <dgm:chPref val="3"/>
        </dgm:presLayoutVars>
      </dgm:prSet>
      <dgm:spPr/>
    </dgm:pt>
    <dgm:pt modelId="{5E9C6F17-1D69-4516-BF58-13AA779491AC}" type="pres">
      <dgm:prSet presAssocID="{D349C129-0235-4700-9BFD-CA5EEBFE3651}" presName="hierChild3" presStyleCnt="0"/>
      <dgm:spPr/>
    </dgm:pt>
    <dgm:pt modelId="{4A7A5CFC-20EE-4E3A-8740-91E57C8EFA35}" type="pres">
      <dgm:prSet presAssocID="{B051764C-F75B-431F-ABFA-C2AC08B59C98}" presName="Name17" presStyleLbl="parChTrans1D3" presStyleIdx="1" presStyleCnt="2"/>
      <dgm:spPr/>
    </dgm:pt>
    <dgm:pt modelId="{70C0C781-47BF-4F95-850C-C29099D88509}" type="pres">
      <dgm:prSet presAssocID="{B8DE0BA5-C7E2-4D90-BCAC-B2E4BA196867}" presName="hierRoot3" presStyleCnt="0"/>
      <dgm:spPr/>
    </dgm:pt>
    <dgm:pt modelId="{1E898007-DB13-4CDD-AB6E-372AD6C6ED1A}" type="pres">
      <dgm:prSet presAssocID="{B8DE0BA5-C7E2-4D90-BCAC-B2E4BA196867}" presName="composite3" presStyleCnt="0"/>
      <dgm:spPr/>
    </dgm:pt>
    <dgm:pt modelId="{93426F89-78BB-43BA-AD82-9B6FE5FDA34C}" type="pres">
      <dgm:prSet presAssocID="{B8DE0BA5-C7E2-4D90-BCAC-B2E4BA196867}" presName="background3" presStyleLbl="node3" presStyleIdx="1" presStyleCnt="2"/>
      <dgm:spPr/>
    </dgm:pt>
    <dgm:pt modelId="{82F2EF5E-625E-478A-9360-ABB113631FA1}" type="pres">
      <dgm:prSet presAssocID="{B8DE0BA5-C7E2-4D90-BCAC-B2E4BA196867}" presName="text3" presStyleLbl="fgAcc3" presStyleIdx="1" presStyleCnt="2">
        <dgm:presLayoutVars>
          <dgm:chPref val="3"/>
        </dgm:presLayoutVars>
      </dgm:prSet>
      <dgm:spPr/>
    </dgm:pt>
    <dgm:pt modelId="{B31EDFBF-EC4A-4C63-ACA3-E697A76324CC}" type="pres">
      <dgm:prSet presAssocID="{B8DE0BA5-C7E2-4D90-BCAC-B2E4BA196867}" presName="hierChild4" presStyleCnt="0"/>
      <dgm:spPr/>
    </dgm:pt>
    <dgm:pt modelId="{424FB564-D630-48B6-9C0D-3F848D29F208}" type="pres">
      <dgm:prSet presAssocID="{B1A574BA-FA93-473A-8031-3BC18AA65B6E}" presName="Name23" presStyleLbl="parChTrans1D4" presStyleIdx="2" presStyleCnt="3"/>
      <dgm:spPr/>
    </dgm:pt>
    <dgm:pt modelId="{65EFE51B-55E6-457F-A8BF-1610FEAB33CE}" type="pres">
      <dgm:prSet presAssocID="{B5CF904F-EDDC-4E03-A526-8F808CE1B9D6}" presName="hierRoot4" presStyleCnt="0"/>
      <dgm:spPr/>
    </dgm:pt>
    <dgm:pt modelId="{263C4EA2-FE25-4B44-82E4-1320BCD014F6}" type="pres">
      <dgm:prSet presAssocID="{B5CF904F-EDDC-4E03-A526-8F808CE1B9D6}" presName="composite4" presStyleCnt="0"/>
      <dgm:spPr/>
    </dgm:pt>
    <dgm:pt modelId="{DBB68ED5-F8C3-4C50-A9DA-816A0BA140A8}" type="pres">
      <dgm:prSet presAssocID="{B5CF904F-EDDC-4E03-A526-8F808CE1B9D6}" presName="background4" presStyleLbl="node4" presStyleIdx="2" presStyleCnt="3"/>
      <dgm:spPr/>
    </dgm:pt>
    <dgm:pt modelId="{345896E3-45C0-455F-8A81-D30152E04E0C}" type="pres">
      <dgm:prSet presAssocID="{B5CF904F-EDDC-4E03-A526-8F808CE1B9D6}" presName="text4" presStyleLbl="fgAcc4" presStyleIdx="2" presStyleCnt="3">
        <dgm:presLayoutVars>
          <dgm:chPref val="3"/>
        </dgm:presLayoutVars>
      </dgm:prSet>
      <dgm:spPr/>
    </dgm:pt>
    <dgm:pt modelId="{1925F176-EF1D-404C-890A-F399453CBD56}" type="pres">
      <dgm:prSet presAssocID="{B5CF904F-EDDC-4E03-A526-8F808CE1B9D6}" presName="hierChild5" presStyleCnt="0"/>
      <dgm:spPr/>
    </dgm:pt>
  </dgm:ptLst>
  <dgm:cxnLst>
    <dgm:cxn modelId="{E05A9F04-588A-46AE-8545-613E0C633782}" type="presOf" srcId="{71BE0A12-88D5-4DA3-93F0-AA0071B240A3}" destId="{6F389F82-42A3-48BA-BD82-4BB1AE76789C}" srcOrd="0" destOrd="0" presId="urn:microsoft.com/office/officeart/2005/8/layout/hierarchy1"/>
    <dgm:cxn modelId="{E5B0E932-4FA6-4B75-AA7A-D885244A7EBC}" type="presOf" srcId="{C2E4EA5D-7A60-4E9E-A5F7-AE7465C70657}" destId="{B2F8CE4B-CCD6-4E76-A4CF-4F3031122436}" srcOrd="0" destOrd="0" presId="urn:microsoft.com/office/officeart/2005/8/layout/hierarchy1"/>
    <dgm:cxn modelId="{983C3840-A827-4F34-936C-37A6B6D74980}" srcId="{CABF7102-24FF-43AE-98FA-A79E5C91D8C5}" destId="{31F93090-F6EC-454C-8C5E-D0170A9DCDED}" srcOrd="0" destOrd="0" parTransId="{F14EF52B-64EC-4F99-84BC-6EEA1137CB8C}" sibTransId="{8CBE7798-EE90-4AA0-9DD2-FD7635ED31E4}"/>
    <dgm:cxn modelId="{421D4D5C-E3E1-4E41-99CB-6720CC24D75D}" type="presOf" srcId="{9AC1C07E-8F7F-4A9E-B176-052E0F534AC9}" destId="{569EC988-E082-4240-A3A2-05DD01B9DC57}" srcOrd="0" destOrd="0" presId="urn:microsoft.com/office/officeart/2005/8/layout/hierarchy1"/>
    <dgm:cxn modelId="{1157C55D-B9B7-413B-A82A-4D48A43E77BE}" type="presOf" srcId="{B051764C-F75B-431F-ABFA-C2AC08B59C98}" destId="{4A7A5CFC-20EE-4E3A-8740-91E57C8EFA35}" srcOrd="0" destOrd="0" presId="urn:microsoft.com/office/officeart/2005/8/layout/hierarchy1"/>
    <dgm:cxn modelId="{A1DDED60-0155-411B-94EB-9418EDE50414}" srcId="{71BE0A12-88D5-4DA3-93F0-AA0071B240A3}" destId="{D349C129-0235-4700-9BFD-CA5EEBFE3651}" srcOrd="1" destOrd="0" parTransId="{B9A8D899-62DB-4855-B808-87E487FC7A02}" sibTransId="{FDDBB5CF-6F11-4FC4-89A9-859E29437F94}"/>
    <dgm:cxn modelId="{49BEE94A-8CC9-40EE-9852-5BA73730F672}" type="presOf" srcId="{B38602D9-FE2F-4174-932D-00D4DE75CFA6}" destId="{E6CD7699-EB10-42C7-ACD8-A73A30EFAAA4}" srcOrd="0" destOrd="0" presId="urn:microsoft.com/office/officeart/2005/8/layout/hierarchy1"/>
    <dgm:cxn modelId="{3465B35A-F7A1-4D26-BCCC-3ABABEE5E424}" type="presOf" srcId="{CABF7102-24FF-43AE-98FA-A79E5C91D8C5}" destId="{29C609ED-7271-4B36-B060-FCF3C863DFC8}" srcOrd="0" destOrd="0" presId="urn:microsoft.com/office/officeart/2005/8/layout/hierarchy1"/>
    <dgm:cxn modelId="{63044A7C-FCDF-4B92-8ABD-7DA6A0DC1620}" srcId="{D349C129-0235-4700-9BFD-CA5EEBFE3651}" destId="{B8DE0BA5-C7E2-4D90-BCAC-B2E4BA196867}" srcOrd="0" destOrd="0" parTransId="{B051764C-F75B-431F-ABFA-C2AC08B59C98}" sibTransId="{B42C8710-9702-4AC0-9A72-8C76BAEE3C39}"/>
    <dgm:cxn modelId="{FB592194-182A-4B44-8D86-D4017D88BED3}" srcId="{71BE0A12-88D5-4DA3-93F0-AA0071B240A3}" destId="{CABF7102-24FF-43AE-98FA-A79E5C91D8C5}" srcOrd="0" destOrd="0" parTransId="{7D216713-6ED1-400C-A0F1-C9F6413A4CFC}" sibTransId="{A1C6ADC7-4D7E-4F43-89AB-93455673F1D6}"/>
    <dgm:cxn modelId="{7EE6B695-9FB6-4D9C-9224-5388F112B1C7}" type="presOf" srcId="{3F88388C-CB02-4E7A-BAD4-0CB08FA2C75F}" destId="{FDFE80D9-DFB0-4DE8-8451-F0F8A4D6130E}" srcOrd="0" destOrd="0" presId="urn:microsoft.com/office/officeart/2005/8/layout/hierarchy1"/>
    <dgm:cxn modelId="{B5860498-DD92-4CC1-ADE5-BCB0B0501327}" srcId="{31F93090-F6EC-454C-8C5E-D0170A9DCDED}" destId="{C2E4EA5D-7A60-4E9E-A5F7-AE7465C70657}" srcOrd="0" destOrd="0" parTransId="{3F88388C-CB02-4E7A-BAD4-0CB08FA2C75F}" sibTransId="{EFF48115-C705-44B2-92B1-EBBCF43E0168}"/>
    <dgm:cxn modelId="{43B33799-1795-4D7B-9ADD-19F7278D1D92}" type="presOf" srcId="{B5CF904F-EDDC-4E03-A526-8F808CE1B9D6}" destId="{345896E3-45C0-455F-8A81-D30152E04E0C}" srcOrd="0" destOrd="0" presId="urn:microsoft.com/office/officeart/2005/8/layout/hierarchy1"/>
    <dgm:cxn modelId="{BC05F5A6-F0BA-4D06-B2B7-12F843788C6B}" type="presOf" srcId="{F14EF52B-64EC-4F99-84BC-6EEA1137CB8C}" destId="{4EDE9AC3-4933-4210-B584-D12CE148C6FD}" srcOrd="0" destOrd="0" presId="urn:microsoft.com/office/officeart/2005/8/layout/hierarchy1"/>
    <dgm:cxn modelId="{9F08F9B5-E3B0-4D02-B7BC-8D1BBCBBEBC3}" type="presOf" srcId="{0ADA682E-459F-4E47-BFCF-B84F7BF0E5B5}" destId="{A8CD7358-DF33-454F-8849-923A396E56A0}" srcOrd="0" destOrd="0" presId="urn:microsoft.com/office/officeart/2005/8/layout/hierarchy1"/>
    <dgm:cxn modelId="{008079B8-34AA-49C7-9676-55237F86B1D2}" type="presOf" srcId="{B1A574BA-FA93-473A-8031-3BC18AA65B6E}" destId="{424FB564-D630-48B6-9C0D-3F848D29F208}" srcOrd="0" destOrd="0" presId="urn:microsoft.com/office/officeart/2005/8/layout/hierarchy1"/>
    <dgm:cxn modelId="{A4C13FB9-43CA-4252-8DA3-60527176FAC5}" srcId="{B38602D9-FE2F-4174-932D-00D4DE75CFA6}" destId="{71BE0A12-88D5-4DA3-93F0-AA0071B240A3}" srcOrd="0" destOrd="0" parTransId="{365C6671-631C-453C-8008-F199ACC8D760}" sibTransId="{FA927A17-0E08-46D6-9AC4-5A217E553E65}"/>
    <dgm:cxn modelId="{F6DF51BC-8242-4AC1-9D0E-F05200A10D98}" type="presOf" srcId="{D349C129-0235-4700-9BFD-CA5EEBFE3651}" destId="{A56B7FFC-0C2C-40F7-9521-DEACD61F0E7C}" srcOrd="0" destOrd="0" presId="urn:microsoft.com/office/officeart/2005/8/layout/hierarchy1"/>
    <dgm:cxn modelId="{C4D951E2-09A8-4211-A3AA-87F3BE2DFE81}" type="presOf" srcId="{B8DE0BA5-C7E2-4D90-BCAC-B2E4BA196867}" destId="{82F2EF5E-625E-478A-9360-ABB113631FA1}" srcOrd="0" destOrd="0" presId="urn:microsoft.com/office/officeart/2005/8/layout/hierarchy1"/>
    <dgm:cxn modelId="{78FCA9E7-9258-4A00-A1F2-03593837F6B2}" type="presOf" srcId="{B9A8D899-62DB-4855-B808-87E487FC7A02}" destId="{DA515D99-669F-4F69-9846-9BD09D76CAB1}" srcOrd="0" destOrd="0" presId="urn:microsoft.com/office/officeart/2005/8/layout/hierarchy1"/>
    <dgm:cxn modelId="{69085BED-1073-4A5F-BD2A-0DBD3F6014F2}" type="presOf" srcId="{31F93090-F6EC-454C-8C5E-D0170A9DCDED}" destId="{51B5CBED-C87E-46E1-8E7A-45FC25B038A4}" srcOrd="0" destOrd="0" presId="urn:microsoft.com/office/officeart/2005/8/layout/hierarchy1"/>
    <dgm:cxn modelId="{E703B8F7-B477-419F-A614-3D36318AD0EF}" type="presOf" srcId="{7D216713-6ED1-400C-A0F1-C9F6413A4CFC}" destId="{E806C766-13AB-4F5C-B5D2-68B090DA973B}" srcOrd="0" destOrd="0" presId="urn:microsoft.com/office/officeart/2005/8/layout/hierarchy1"/>
    <dgm:cxn modelId="{8E4880F8-894A-480F-8FCB-5479FE84A676}" srcId="{B8DE0BA5-C7E2-4D90-BCAC-B2E4BA196867}" destId="{B5CF904F-EDDC-4E03-A526-8F808CE1B9D6}" srcOrd="0" destOrd="0" parTransId="{B1A574BA-FA93-473A-8031-3BC18AA65B6E}" sibTransId="{0E0D7677-2F3E-4CC7-8600-E33744BEF751}"/>
    <dgm:cxn modelId="{D0BA60FA-3CDC-45B0-B2DA-9EB914C21B46}" srcId="{C2E4EA5D-7A60-4E9E-A5F7-AE7465C70657}" destId="{0ADA682E-459F-4E47-BFCF-B84F7BF0E5B5}" srcOrd="0" destOrd="0" parTransId="{9AC1C07E-8F7F-4A9E-B176-052E0F534AC9}" sibTransId="{4A800D9C-B815-4C74-B8BE-4EA1FF693622}"/>
    <dgm:cxn modelId="{2F9035E3-162C-48AB-916D-32933DA0A59B}" type="presParOf" srcId="{E6CD7699-EB10-42C7-ACD8-A73A30EFAAA4}" destId="{D9C7B299-F44B-44B3-B3F4-AE5B3876A946}" srcOrd="0" destOrd="0" presId="urn:microsoft.com/office/officeart/2005/8/layout/hierarchy1"/>
    <dgm:cxn modelId="{302435AB-3009-4C5A-B503-4D1271A072FD}" type="presParOf" srcId="{D9C7B299-F44B-44B3-B3F4-AE5B3876A946}" destId="{165CA509-C4A6-49E1-9CA2-296B4B811C2E}" srcOrd="0" destOrd="0" presId="urn:microsoft.com/office/officeart/2005/8/layout/hierarchy1"/>
    <dgm:cxn modelId="{BF383545-5766-4026-B04E-B6F011AF7AED}" type="presParOf" srcId="{165CA509-C4A6-49E1-9CA2-296B4B811C2E}" destId="{3A1EE935-77A2-406A-8226-2CB77B6F3CB0}" srcOrd="0" destOrd="0" presId="urn:microsoft.com/office/officeart/2005/8/layout/hierarchy1"/>
    <dgm:cxn modelId="{245D6196-6CA0-4ED7-9638-1380BB77A23D}" type="presParOf" srcId="{165CA509-C4A6-49E1-9CA2-296B4B811C2E}" destId="{6F389F82-42A3-48BA-BD82-4BB1AE76789C}" srcOrd="1" destOrd="0" presId="urn:microsoft.com/office/officeart/2005/8/layout/hierarchy1"/>
    <dgm:cxn modelId="{91A1B19A-A666-4EAB-A5E2-46E35C913BE9}" type="presParOf" srcId="{D9C7B299-F44B-44B3-B3F4-AE5B3876A946}" destId="{21B25D7D-FA0E-40E2-9336-3F5A3A96E50A}" srcOrd="1" destOrd="0" presId="urn:microsoft.com/office/officeart/2005/8/layout/hierarchy1"/>
    <dgm:cxn modelId="{2B750A38-8D3F-4D3F-834A-546862EA4ACA}" type="presParOf" srcId="{21B25D7D-FA0E-40E2-9336-3F5A3A96E50A}" destId="{E806C766-13AB-4F5C-B5D2-68B090DA973B}" srcOrd="0" destOrd="0" presId="urn:microsoft.com/office/officeart/2005/8/layout/hierarchy1"/>
    <dgm:cxn modelId="{469B661F-DFA1-420C-A8D8-A032407BE8FC}" type="presParOf" srcId="{21B25D7D-FA0E-40E2-9336-3F5A3A96E50A}" destId="{F192EF05-9E9F-420A-B583-1985D1AE580F}" srcOrd="1" destOrd="0" presId="urn:microsoft.com/office/officeart/2005/8/layout/hierarchy1"/>
    <dgm:cxn modelId="{E0A830B0-DDCB-497D-B87E-30EF5A0E95A6}" type="presParOf" srcId="{F192EF05-9E9F-420A-B583-1985D1AE580F}" destId="{C9FC5AE4-E622-49BC-87FA-F564843600B4}" srcOrd="0" destOrd="0" presId="urn:microsoft.com/office/officeart/2005/8/layout/hierarchy1"/>
    <dgm:cxn modelId="{131EAF6D-34BB-4BE7-AA98-E0E46985F9C7}" type="presParOf" srcId="{C9FC5AE4-E622-49BC-87FA-F564843600B4}" destId="{C384A37A-CAB6-4237-810C-6365E6FA9074}" srcOrd="0" destOrd="0" presId="urn:microsoft.com/office/officeart/2005/8/layout/hierarchy1"/>
    <dgm:cxn modelId="{2BC127E6-166D-41FF-AFDE-FCD9289A2761}" type="presParOf" srcId="{C9FC5AE4-E622-49BC-87FA-F564843600B4}" destId="{29C609ED-7271-4B36-B060-FCF3C863DFC8}" srcOrd="1" destOrd="0" presId="urn:microsoft.com/office/officeart/2005/8/layout/hierarchy1"/>
    <dgm:cxn modelId="{CAA30AB2-325C-4E85-89CC-C1D0A67B1F6A}" type="presParOf" srcId="{F192EF05-9E9F-420A-B583-1985D1AE580F}" destId="{0C4B3C40-DE3B-4542-A1BB-17278A0407D1}" srcOrd="1" destOrd="0" presId="urn:microsoft.com/office/officeart/2005/8/layout/hierarchy1"/>
    <dgm:cxn modelId="{D7E6F32E-661A-4622-A52B-46040B654097}" type="presParOf" srcId="{0C4B3C40-DE3B-4542-A1BB-17278A0407D1}" destId="{4EDE9AC3-4933-4210-B584-D12CE148C6FD}" srcOrd="0" destOrd="0" presId="urn:microsoft.com/office/officeart/2005/8/layout/hierarchy1"/>
    <dgm:cxn modelId="{5830F1EF-B5D7-40E9-9454-8971F13D4EF2}" type="presParOf" srcId="{0C4B3C40-DE3B-4542-A1BB-17278A0407D1}" destId="{A5D5E764-5761-49ED-819F-9FC0B209772D}" srcOrd="1" destOrd="0" presId="urn:microsoft.com/office/officeart/2005/8/layout/hierarchy1"/>
    <dgm:cxn modelId="{CFB664AA-4859-4305-9DE1-9427E1F421D7}" type="presParOf" srcId="{A5D5E764-5761-49ED-819F-9FC0B209772D}" destId="{A3AED759-C5DD-40E8-90F0-80E082F531F8}" srcOrd="0" destOrd="0" presId="urn:microsoft.com/office/officeart/2005/8/layout/hierarchy1"/>
    <dgm:cxn modelId="{95BFB91A-5773-47C2-8003-D7B4A587B1B6}" type="presParOf" srcId="{A3AED759-C5DD-40E8-90F0-80E082F531F8}" destId="{205EF1FB-3965-4DEE-9806-6AB1FE69E203}" srcOrd="0" destOrd="0" presId="urn:microsoft.com/office/officeart/2005/8/layout/hierarchy1"/>
    <dgm:cxn modelId="{3B68717E-D563-4B9B-A6E3-7EC9353CE4C8}" type="presParOf" srcId="{A3AED759-C5DD-40E8-90F0-80E082F531F8}" destId="{51B5CBED-C87E-46E1-8E7A-45FC25B038A4}" srcOrd="1" destOrd="0" presId="urn:microsoft.com/office/officeart/2005/8/layout/hierarchy1"/>
    <dgm:cxn modelId="{9E51F154-5DDE-4DCB-BA3A-AE474B527435}" type="presParOf" srcId="{A5D5E764-5761-49ED-819F-9FC0B209772D}" destId="{6918296C-CB5C-4258-AF4F-79A7811D27C1}" srcOrd="1" destOrd="0" presId="urn:microsoft.com/office/officeart/2005/8/layout/hierarchy1"/>
    <dgm:cxn modelId="{1174F879-1634-40F7-B210-AFF2B54981EA}" type="presParOf" srcId="{6918296C-CB5C-4258-AF4F-79A7811D27C1}" destId="{FDFE80D9-DFB0-4DE8-8451-F0F8A4D6130E}" srcOrd="0" destOrd="0" presId="urn:microsoft.com/office/officeart/2005/8/layout/hierarchy1"/>
    <dgm:cxn modelId="{D8CA1FBA-F03C-4CF3-8441-FA958651B69E}" type="presParOf" srcId="{6918296C-CB5C-4258-AF4F-79A7811D27C1}" destId="{BCBCD611-5362-4B76-8B56-993B7DA93137}" srcOrd="1" destOrd="0" presId="urn:microsoft.com/office/officeart/2005/8/layout/hierarchy1"/>
    <dgm:cxn modelId="{C0058451-5204-436C-966C-BBAE1A4483BC}" type="presParOf" srcId="{BCBCD611-5362-4B76-8B56-993B7DA93137}" destId="{B19498CF-A6C2-4ECD-98BD-CF73EF5C647C}" srcOrd="0" destOrd="0" presId="urn:microsoft.com/office/officeart/2005/8/layout/hierarchy1"/>
    <dgm:cxn modelId="{DF851E64-F4CB-44A8-ABAC-B6A567B7D40E}" type="presParOf" srcId="{B19498CF-A6C2-4ECD-98BD-CF73EF5C647C}" destId="{3BA3145A-99E6-4BA7-A5FC-46F56DEB068D}" srcOrd="0" destOrd="0" presId="urn:microsoft.com/office/officeart/2005/8/layout/hierarchy1"/>
    <dgm:cxn modelId="{BEAE0E14-93DD-4123-BB90-B456BF3EC78E}" type="presParOf" srcId="{B19498CF-A6C2-4ECD-98BD-CF73EF5C647C}" destId="{B2F8CE4B-CCD6-4E76-A4CF-4F3031122436}" srcOrd="1" destOrd="0" presId="urn:microsoft.com/office/officeart/2005/8/layout/hierarchy1"/>
    <dgm:cxn modelId="{316C9887-B6A6-48AD-8BBD-4A408BCFE41E}" type="presParOf" srcId="{BCBCD611-5362-4B76-8B56-993B7DA93137}" destId="{928C49E7-1A3F-49F4-9A48-185F0B13D806}" srcOrd="1" destOrd="0" presId="urn:microsoft.com/office/officeart/2005/8/layout/hierarchy1"/>
    <dgm:cxn modelId="{E5E21329-F9A4-46E6-A0CA-5595D84022EF}" type="presParOf" srcId="{928C49E7-1A3F-49F4-9A48-185F0B13D806}" destId="{569EC988-E082-4240-A3A2-05DD01B9DC57}" srcOrd="0" destOrd="0" presId="urn:microsoft.com/office/officeart/2005/8/layout/hierarchy1"/>
    <dgm:cxn modelId="{63A978B4-2F1B-439E-9B72-BA368EA8F3E0}" type="presParOf" srcId="{928C49E7-1A3F-49F4-9A48-185F0B13D806}" destId="{60D3DEF5-E738-4978-9955-7615918117F6}" srcOrd="1" destOrd="0" presId="urn:microsoft.com/office/officeart/2005/8/layout/hierarchy1"/>
    <dgm:cxn modelId="{C7CED55D-CFA1-418F-B581-E68F86865FAF}" type="presParOf" srcId="{60D3DEF5-E738-4978-9955-7615918117F6}" destId="{C946D8E6-FA89-4C0D-9D8F-209BE065D9B7}" srcOrd="0" destOrd="0" presId="urn:microsoft.com/office/officeart/2005/8/layout/hierarchy1"/>
    <dgm:cxn modelId="{DACDD73D-E72E-4AC4-AAF3-BB047B9CCF5A}" type="presParOf" srcId="{C946D8E6-FA89-4C0D-9D8F-209BE065D9B7}" destId="{D5980F00-056B-46CC-AB5E-618CAE0EA22B}" srcOrd="0" destOrd="0" presId="urn:microsoft.com/office/officeart/2005/8/layout/hierarchy1"/>
    <dgm:cxn modelId="{070B33BC-092C-4047-A12E-3B786973B2BC}" type="presParOf" srcId="{C946D8E6-FA89-4C0D-9D8F-209BE065D9B7}" destId="{A8CD7358-DF33-454F-8849-923A396E56A0}" srcOrd="1" destOrd="0" presId="urn:microsoft.com/office/officeart/2005/8/layout/hierarchy1"/>
    <dgm:cxn modelId="{3EFE5B84-729C-4A31-A9D9-B9F642800949}" type="presParOf" srcId="{60D3DEF5-E738-4978-9955-7615918117F6}" destId="{434BC8D4-126D-4584-9282-0C51600FEA18}" srcOrd="1" destOrd="0" presId="urn:microsoft.com/office/officeart/2005/8/layout/hierarchy1"/>
    <dgm:cxn modelId="{6C1A4EEA-1244-453C-9F27-4EA50E87319F}" type="presParOf" srcId="{21B25D7D-FA0E-40E2-9336-3F5A3A96E50A}" destId="{DA515D99-669F-4F69-9846-9BD09D76CAB1}" srcOrd="2" destOrd="0" presId="urn:microsoft.com/office/officeart/2005/8/layout/hierarchy1"/>
    <dgm:cxn modelId="{31C95636-5420-4805-A1AF-EC8EEF0FE3F1}" type="presParOf" srcId="{21B25D7D-FA0E-40E2-9336-3F5A3A96E50A}" destId="{9FF4160A-8495-4626-A8C3-2488C0B02340}" srcOrd="3" destOrd="0" presId="urn:microsoft.com/office/officeart/2005/8/layout/hierarchy1"/>
    <dgm:cxn modelId="{92D6CABF-472C-4BC6-9A74-6C6D22ED6A15}" type="presParOf" srcId="{9FF4160A-8495-4626-A8C3-2488C0B02340}" destId="{EC1BDD81-4490-43F6-B90F-E804F13AAC25}" srcOrd="0" destOrd="0" presId="urn:microsoft.com/office/officeart/2005/8/layout/hierarchy1"/>
    <dgm:cxn modelId="{9DCBCAA3-DC95-4950-AC8D-BF0BF3B858D5}" type="presParOf" srcId="{EC1BDD81-4490-43F6-B90F-E804F13AAC25}" destId="{A505E517-6921-4221-A709-93F7773F9385}" srcOrd="0" destOrd="0" presId="urn:microsoft.com/office/officeart/2005/8/layout/hierarchy1"/>
    <dgm:cxn modelId="{C434609E-82EE-4036-93EF-BE4BC86354E2}" type="presParOf" srcId="{EC1BDD81-4490-43F6-B90F-E804F13AAC25}" destId="{A56B7FFC-0C2C-40F7-9521-DEACD61F0E7C}" srcOrd="1" destOrd="0" presId="urn:microsoft.com/office/officeart/2005/8/layout/hierarchy1"/>
    <dgm:cxn modelId="{013E2C7D-7466-4257-A988-1F08AB1D329E}" type="presParOf" srcId="{9FF4160A-8495-4626-A8C3-2488C0B02340}" destId="{5E9C6F17-1D69-4516-BF58-13AA779491AC}" srcOrd="1" destOrd="0" presId="urn:microsoft.com/office/officeart/2005/8/layout/hierarchy1"/>
    <dgm:cxn modelId="{910B6C0F-F67F-4855-B3B2-5F8E59758EB0}" type="presParOf" srcId="{5E9C6F17-1D69-4516-BF58-13AA779491AC}" destId="{4A7A5CFC-20EE-4E3A-8740-91E57C8EFA35}" srcOrd="0" destOrd="0" presId="urn:microsoft.com/office/officeart/2005/8/layout/hierarchy1"/>
    <dgm:cxn modelId="{C3E2B2A3-B225-4B9F-ABFB-D0C8BE57B37B}" type="presParOf" srcId="{5E9C6F17-1D69-4516-BF58-13AA779491AC}" destId="{70C0C781-47BF-4F95-850C-C29099D88509}" srcOrd="1" destOrd="0" presId="urn:microsoft.com/office/officeart/2005/8/layout/hierarchy1"/>
    <dgm:cxn modelId="{88CB73B4-4CEB-4D4A-B83B-D42F7DD89AEB}" type="presParOf" srcId="{70C0C781-47BF-4F95-850C-C29099D88509}" destId="{1E898007-DB13-4CDD-AB6E-372AD6C6ED1A}" srcOrd="0" destOrd="0" presId="urn:microsoft.com/office/officeart/2005/8/layout/hierarchy1"/>
    <dgm:cxn modelId="{C8575003-7866-4E67-BBC5-6BC6B65F734C}" type="presParOf" srcId="{1E898007-DB13-4CDD-AB6E-372AD6C6ED1A}" destId="{93426F89-78BB-43BA-AD82-9B6FE5FDA34C}" srcOrd="0" destOrd="0" presId="urn:microsoft.com/office/officeart/2005/8/layout/hierarchy1"/>
    <dgm:cxn modelId="{8FE029C2-7DE5-4030-8536-3BC415DBEC12}" type="presParOf" srcId="{1E898007-DB13-4CDD-AB6E-372AD6C6ED1A}" destId="{82F2EF5E-625E-478A-9360-ABB113631FA1}" srcOrd="1" destOrd="0" presId="urn:microsoft.com/office/officeart/2005/8/layout/hierarchy1"/>
    <dgm:cxn modelId="{721E740D-86EF-4742-B08A-6358EF4B33DA}" type="presParOf" srcId="{70C0C781-47BF-4F95-850C-C29099D88509}" destId="{B31EDFBF-EC4A-4C63-ACA3-E697A76324CC}" srcOrd="1" destOrd="0" presId="urn:microsoft.com/office/officeart/2005/8/layout/hierarchy1"/>
    <dgm:cxn modelId="{4B420A17-478C-45F7-A0F9-3F88ECF7184B}" type="presParOf" srcId="{B31EDFBF-EC4A-4C63-ACA3-E697A76324CC}" destId="{424FB564-D630-48B6-9C0D-3F848D29F208}" srcOrd="0" destOrd="0" presId="urn:microsoft.com/office/officeart/2005/8/layout/hierarchy1"/>
    <dgm:cxn modelId="{8E335FC3-9AF3-4229-BE82-25C847F4700D}" type="presParOf" srcId="{B31EDFBF-EC4A-4C63-ACA3-E697A76324CC}" destId="{65EFE51B-55E6-457F-A8BF-1610FEAB33CE}" srcOrd="1" destOrd="0" presId="urn:microsoft.com/office/officeart/2005/8/layout/hierarchy1"/>
    <dgm:cxn modelId="{D46F27F5-0A20-4FAA-B25D-9F051653DD62}" type="presParOf" srcId="{65EFE51B-55E6-457F-A8BF-1610FEAB33CE}" destId="{263C4EA2-FE25-4B44-82E4-1320BCD014F6}" srcOrd="0" destOrd="0" presId="urn:microsoft.com/office/officeart/2005/8/layout/hierarchy1"/>
    <dgm:cxn modelId="{6F6C7338-4018-475A-B58F-B8AF69BED92F}" type="presParOf" srcId="{263C4EA2-FE25-4B44-82E4-1320BCD014F6}" destId="{DBB68ED5-F8C3-4C50-A9DA-816A0BA140A8}" srcOrd="0" destOrd="0" presId="urn:microsoft.com/office/officeart/2005/8/layout/hierarchy1"/>
    <dgm:cxn modelId="{EE94C56C-1860-49DE-BF6C-25570F443661}" type="presParOf" srcId="{263C4EA2-FE25-4B44-82E4-1320BCD014F6}" destId="{345896E3-45C0-455F-8A81-D30152E04E0C}" srcOrd="1" destOrd="0" presId="urn:microsoft.com/office/officeart/2005/8/layout/hierarchy1"/>
    <dgm:cxn modelId="{17CDF905-E5EB-4F8B-9FB7-07AD9DAE1095}" type="presParOf" srcId="{65EFE51B-55E6-457F-A8BF-1610FEAB33CE}" destId="{1925F176-EF1D-404C-890A-F399453CBD56}"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768D2-B5BB-4A3F-B99D-4391C68843F0}">
      <dsp:nvSpPr>
        <dsp:cNvPr id="0" name=""/>
        <dsp:cNvSpPr/>
      </dsp:nvSpPr>
      <dsp:spPr>
        <a:xfrm>
          <a:off x="2197369" y="1007265"/>
          <a:ext cx="1559423" cy="371071"/>
        </a:xfrm>
        <a:custGeom>
          <a:avLst/>
          <a:gdLst/>
          <a:ahLst/>
          <a:cxnLst/>
          <a:rect l="0" t="0" r="0" b="0"/>
          <a:pathLst>
            <a:path>
              <a:moveTo>
                <a:pt x="0" y="0"/>
              </a:moveTo>
              <a:lnTo>
                <a:pt x="0" y="252874"/>
              </a:lnTo>
              <a:lnTo>
                <a:pt x="1559423" y="252874"/>
              </a:lnTo>
              <a:lnTo>
                <a:pt x="1559423" y="371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8324A-911A-43C1-B774-A22DD229F2DA}">
      <dsp:nvSpPr>
        <dsp:cNvPr id="0" name=""/>
        <dsp:cNvSpPr/>
      </dsp:nvSpPr>
      <dsp:spPr>
        <a:xfrm>
          <a:off x="2151649" y="1007265"/>
          <a:ext cx="91440" cy="371071"/>
        </a:xfrm>
        <a:custGeom>
          <a:avLst/>
          <a:gdLst/>
          <a:ahLst/>
          <a:cxnLst/>
          <a:rect l="0" t="0" r="0" b="0"/>
          <a:pathLst>
            <a:path>
              <a:moveTo>
                <a:pt x="45720" y="0"/>
              </a:moveTo>
              <a:lnTo>
                <a:pt x="45720" y="371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FBF17-7459-4B9E-AF07-BAA8FA93A18C}">
      <dsp:nvSpPr>
        <dsp:cNvPr id="0" name=""/>
        <dsp:cNvSpPr/>
      </dsp:nvSpPr>
      <dsp:spPr>
        <a:xfrm>
          <a:off x="637945" y="1007265"/>
          <a:ext cx="1559423" cy="371071"/>
        </a:xfrm>
        <a:custGeom>
          <a:avLst/>
          <a:gdLst/>
          <a:ahLst/>
          <a:cxnLst/>
          <a:rect l="0" t="0" r="0" b="0"/>
          <a:pathLst>
            <a:path>
              <a:moveTo>
                <a:pt x="1559423" y="0"/>
              </a:moveTo>
              <a:lnTo>
                <a:pt x="1559423" y="252874"/>
              </a:lnTo>
              <a:lnTo>
                <a:pt x="0" y="252874"/>
              </a:lnTo>
              <a:lnTo>
                <a:pt x="0" y="371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71EF6-C94E-4748-9B00-4625058608B7}">
      <dsp:nvSpPr>
        <dsp:cNvPr id="0" name=""/>
        <dsp:cNvSpPr/>
      </dsp:nvSpPr>
      <dsp:spPr>
        <a:xfrm>
          <a:off x="1559423" y="197074"/>
          <a:ext cx="1275891" cy="81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3AF01-B50B-43E4-8AE9-8A147E03916B}">
      <dsp:nvSpPr>
        <dsp:cNvPr id="0" name=""/>
        <dsp:cNvSpPr/>
      </dsp:nvSpPr>
      <dsp:spPr>
        <a:xfrm>
          <a:off x="1701189" y="331751"/>
          <a:ext cx="1275891" cy="8101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Γενική Διεύθυνση</a:t>
          </a:r>
        </a:p>
      </dsp:txBody>
      <dsp:txXfrm>
        <a:off x="1724919" y="355481"/>
        <a:ext cx="1228431" cy="762731"/>
      </dsp:txXfrm>
    </dsp:sp>
    <dsp:sp modelId="{F28B2F98-8870-460C-9204-2EC09F8ACE80}">
      <dsp:nvSpPr>
        <dsp:cNvPr id="0" name=""/>
        <dsp:cNvSpPr/>
      </dsp:nvSpPr>
      <dsp:spPr>
        <a:xfrm>
          <a:off x="0" y="1378337"/>
          <a:ext cx="1275891" cy="81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644A9-2EC7-489C-BF75-FFD8EE8BDAA7}">
      <dsp:nvSpPr>
        <dsp:cNvPr id="0" name=""/>
        <dsp:cNvSpPr/>
      </dsp:nvSpPr>
      <dsp:spPr>
        <a:xfrm>
          <a:off x="141765" y="1513014"/>
          <a:ext cx="1275891" cy="8101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Τμήμα Παραγωγής</a:t>
          </a:r>
        </a:p>
      </dsp:txBody>
      <dsp:txXfrm>
        <a:off x="165495" y="1536744"/>
        <a:ext cx="1228431" cy="762731"/>
      </dsp:txXfrm>
    </dsp:sp>
    <dsp:sp modelId="{8A99C7CE-40FC-4CA7-BE9B-7FD17B72A1B3}">
      <dsp:nvSpPr>
        <dsp:cNvPr id="0" name=""/>
        <dsp:cNvSpPr/>
      </dsp:nvSpPr>
      <dsp:spPr>
        <a:xfrm>
          <a:off x="1559423" y="1378337"/>
          <a:ext cx="1275891" cy="81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40A91-C77D-45B1-B84D-678370159535}">
      <dsp:nvSpPr>
        <dsp:cNvPr id="0" name=""/>
        <dsp:cNvSpPr/>
      </dsp:nvSpPr>
      <dsp:spPr>
        <a:xfrm>
          <a:off x="1701189" y="1513014"/>
          <a:ext cx="1275891" cy="8101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Τμήμα Μάρκετινγκ</a:t>
          </a:r>
        </a:p>
      </dsp:txBody>
      <dsp:txXfrm>
        <a:off x="1724919" y="1536744"/>
        <a:ext cx="1228431" cy="762731"/>
      </dsp:txXfrm>
    </dsp:sp>
    <dsp:sp modelId="{30D0A10E-9985-47E5-97EE-A59BFE0926E6}">
      <dsp:nvSpPr>
        <dsp:cNvPr id="0" name=""/>
        <dsp:cNvSpPr/>
      </dsp:nvSpPr>
      <dsp:spPr>
        <a:xfrm>
          <a:off x="3118846" y="1378337"/>
          <a:ext cx="1275891" cy="81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61DF7-71CF-414A-8CEF-F5143604A742}">
      <dsp:nvSpPr>
        <dsp:cNvPr id="0" name=""/>
        <dsp:cNvSpPr/>
      </dsp:nvSpPr>
      <dsp:spPr>
        <a:xfrm>
          <a:off x="3260612" y="1513014"/>
          <a:ext cx="1275891" cy="8101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Λογιστήριο</a:t>
          </a:r>
        </a:p>
      </dsp:txBody>
      <dsp:txXfrm>
        <a:off x="3284342" y="1536744"/>
        <a:ext cx="1228431" cy="762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768D2-B5BB-4A3F-B99D-4391C68843F0}">
      <dsp:nvSpPr>
        <dsp:cNvPr id="0" name=""/>
        <dsp:cNvSpPr/>
      </dsp:nvSpPr>
      <dsp:spPr>
        <a:xfrm>
          <a:off x="4375420" y="1147656"/>
          <a:ext cx="2204812" cy="524645"/>
        </a:xfrm>
        <a:custGeom>
          <a:avLst/>
          <a:gdLst/>
          <a:ahLst/>
          <a:cxnLst/>
          <a:rect l="0" t="0" r="0" b="0"/>
          <a:pathLst>
            <a:path>
              <a:moveTo>
                <a:pt x="0" y="0"/>
              </a:moveTo>
              <a:lnTo>
                <a:pt x="0" y="357530"/>
              </a:lnTo>
              <a:lnTo>
                <a:pt x="2204812" y="357530"/>
              </a:lnTo>
              <a:lnTo>
                <a:pt x="2204812" y="524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8324A-911A-43C1-B774-A22DD229F2DA}">
      <dsp:nvSpPr>
        <dsp:cNvPr id="0" name=""/>
        <dsp:cNvSpPr/>
      </dsp:nvSpPr>
      <dsp:spPr>
        <a:xfrm>
          <a:off x="4329700" y="1147656"/>
          <a:ext cx="91440" cy="524645"/>
        </a:xfrm>
        <a:custGeom>
          <a:avLst/>
          <a:gdLst/>
          <a:ahLst/>
          <a:cxnLst/>
          <a:rect l="0" t="0" r="0" b="0"/>
          <a:pathLst>
            <a:path>
              <a:moveTo>
                <a:pt x="45720" y="0"/>
              </a:moveTo>
              <a:lnTo>
                <a:pt x="45720" y="524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90C93-204F-4A0B-80DD-523250E58063}">
      <dsp:nvSpPr>
        <dsp:cNvPr id="0" name=""/>
        <dsp:cNvSpPr/>
      </dsp:nvSpPr>
      <dsp:spPr>
        <a:xfrm>
          <a:off x="2170607" y="2817802"/>
          <a:ext cx="1102406" cy="524645"/>
        </a:xfrm>
        <a:custGeom>
          <a:avLst/>
          <a:gdLst/>
          <a:ahLst/>
          <a:cxnLst/>
          <a:rect l="0" t="0" r="0" b="0"/>
          <a:pathLst>
            <a:path>
              <a:moveTo>
                <a:pt x="0" y="0"/>
              </a:moveTo>
              <a:lnTo>
                <a:pt x="0" y="357530"/>
              </a:lnTo>
              <a:lnTo>
                <a:pt x="1102406" y="357530"/>
              </a:lnTo>
              <a:lnTo>
                <a:pt x="1102406" y="524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08F4D-69BF-48E6-9DB0-AA7DEF799BFC}">
      <dsp:nvSpPr>
        <dsp:cNvPr id="0" name=""/>
        <dsp:cNvSpPr/>
      </dsp:nvSpPr>
      <dsp:spPr>
        <a:xfrm>
          <a:off x="1068201" y="2817802"/>
          <a:ext cx="1102406" cy="524645"/>
        </a:xfrm>
        <a:custGeom>
          <a:avLst/>
          <a:gdLst/>
          <a:ahLst/>
          <a:cxnLst/>
          <a:rect l="0" t="0" r="0" b="0"/>
          <a:pathLst>
            <a:path>
              <a:moveTo>
                <a:pt x="1102406" y="0"/>
              </a:moveTo>
              <a:lnTo>
                <a:pt x="1102406" y="357530"/>
              </a:lnTo>
              <a:lnTo>
                <a:pt x="0" y="357530"/>
              </a:lnTo>
              <a:lnTo>
                <a:pt x="0" y="524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FBF17-7459-4B9E-AF07-BAA8FA93A18C}">
      <dsp:nvSpPr>
        <dsp:cNvPr id="0" name=""/>
        <dsp:cNvSpPr/>
      </dsp:nvSpPr>
      <dsp:spPr>
        <a:xfrm>
          <a:off x="2170607" y="1147656"/>
          <a:ext cx="2204812" cy="524645"/>
        </a:xfrm>
        <a:custGeom>
          <a:avLst/>
          <a:gdLst/>
          <a:ahLst/>
          <a:cxnLst/>
          <a:rect l="0" t="0" r="0" b="0"/>
          <a:pathLst>
            <a:path>
              <a:moveTo>
                <a:pt x="2204812" y="0"/>
              </a:moveTo>
              <a:lnTo>
                <a:pt x="2204812" y="357530"/>
              </a:lnTo>
              <a:lnTo>
                <a:pt x="0" y="357530"/>
              </a:lnTo>
              <a:lnTo>
                <a:pt x="0" y="524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71EF6-C94E-4748-9B00-4625058608B7}">
      <dsp:nvSpPr>
        <dsp:cNvPr id="0" name=""/>
        <dsp:cNvSpPr/>
      </dsp:nvSpPr>
      <dsp:spPr>
        <a:xfrm>
          <a:off x="3473451" y="2156"/>
          <a:ext cx="1803937" cy="1145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3AF01-B50B-43E4-8AE9-8A147E03916B}">
      <dsp:nvSpPr>
        <dsp:cNvPr id="0" name=""/>
        <dsp:cNvSpPr/>
      </dsp:nvSpPr>
      <dsp:spPr>
        <a:xfrm>
          <a:off x="3673889" y="192572"/>
          <a:ext cx="1803937" cy="1145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Γενική Διεύθυνση</a:t>
          </a:r>
        </a:p>
      </dsp:txBody>
      <dsp:txXfrm>
        <a:off x="3707440" y="226123"/>
        <a:ext cx="1736835" cy="1078398"/>
      </dsp:txXfrm>
    </dsp:sp>
    <dsp:sp modelId="{F28B2F98-8870-460C-9204-2EC09F8ACE80}">
      <dsp:nvSpPr>
        <dsp:cNvPr id="0" name=""/>
        <dsp:cNvSpPr/>
      </dsp:nvSpPr>
      <dsp:spPr>
        <a:xfrm>
          <a:off x="1268639" y="1672302"/>
          <a:ext cx="1803937" cy="1145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644A9-2EC7-489C-BF75-FFD8EE8BDAA7}">
      <dsp:nvSpPr>
        <dsp:cNvPr id="0" name=""/>
        <dsp:cNvSpPr/>
      </dsp:nvSpPr>
      <dsp:spPr>
        <a:xfrm>
          <a:off x="1469076" y="1862717"/>
          <a:ext cx="1803937" cy="1145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Μονάδα Αθήνας</a:t>
          </a:r>
        </a:p>
      </dsp:txBody>
      <dsp:txXfrm>
        <a:off x="1502627" y="1896268"/>
        <a:ext cx="1736835" cy="1078398"/>
      </dsp:txXfrm>
    </dsp:sp>
    <dsp:sp modelId="{30BD4067-F743-4FFE-9499-5C5112AE8CE0}">
      <dsp:nvSpPr>
        <dsp:cNvPr id="0" name=""/>
        <dsp:cNvSpPr/>
      </dsp:nvSpPr>
      <dsp:spPr>
        <a:xfrm>
          <a:off x="166232" y="3342447"/>
          <a:ext cx="1803937" cy="1145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CBF3C-1600-4846-BDA6-34CE97B420B7}">
      <dsp:nvSpPr>
        <dsp:cNvPr id="0" name=""/>
        <dsp:cNvSpPr/>
      </dsp:nvSpPr>
      <dsp:spPr>
        <a:xfrm>
          <a:off x="366670" y="3532863"/>
          <a:ext cx="1803937" cy="1145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Τμήμα Παραγωγής</a:t>
          </a:r>
        </a:p>
      </dsp:txBody>
      <dsp:txXfrm>
        <a:off x="400221" y="3566414"/>
        <a:ext cx="1736835" cy="1078398"/>
      </dsp:txXfrm>
    </dsp:sp>
    <dsp:sp modelId="{25132A76-89A6-41BC-A327-A8DB94872701}">
      <dsp:nvSpPr>
        <dsp:cNvPr id="0" name=""/>
        <dsp:cNvSpPr/>
      </dsp:nvSpPr>
      <dsp:spPr>
        <a:xfrm>
          <a:off x="2371045" y="3342447"/>
          <a:ext cx="1803937" cy="1145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D74F2-15BE-4BC4-B193-9EDDE067EFD7}">
      <dsp:nvSpPr>
        <dsp:cNvPr id="0" name=""/>
        <dsp:cNvSpPr/>
      </dsp:nvSpPr>
      <dsp:spPr>
        <a:xfrm>
          <a:off x="2571482" y="3532863"/>
          <a:ext cx="1803937" cy="1145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Τμήμα Μάρκετινγκ</a:t>
          </a:r>
        </a:p>
      </dsp:txBody>
      <dsp:txXfrm>
        <a:off x="2605033" y="3566414"/>
        <a:ext cx="1736835" cy="1078398"/>
      </dsp:txXfrm>
    </dsp:sp>
    <dsp:sp modelId="{8A99C7CE-40FC-4CA7-BE9B-7FD17B72A1B3}">
      <dsp:nvSpPr>
        <dsp:cNvPr id="0" name=""/>
        <dsp:cNvSpPr/>
      </dsp:nvSpPr>
      <dsp:spPr>
        <a:xfrm>
          <a:off x="3473451" y="1672302"/>
          <a:ext cx="1803937" cy="1145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40A91-C77D-45B1-B84D-678370159535}">
      <dsp:nvSpPr>
        <dsp:cNvPr id="0" name=""/>
        <dsp:cNvSpPr/>
      </dsp:nvSpPr>
      <dsp:spPr>
        <a:xfrm>
          <a:off x="3673889" y="1862717"/>
          <a:ext cx="1803937" cy="1145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Μονάδα Λαμίας</a:t>
          </a:r>
        </a:p>
      </dsp:txBody>
      <dsp:txXfrm>
        <a:off x="3707440" y="1896268"/>
        <a:ext cx="1736835" cy="1078398"/>
      </dsp:txXfrm>
    </dsp:sp>
    <dsp:sp modelId="{30D0A10E-9985-47E5-97EE-A59BFE0926E6}">
      <dsp:nvSpPr>
        <dsp:cNvPr id="0" name=""/>
        <dsp:cNvSpPr/>
      </dsp:nvSpPr>
      <dsp:spPr>
        <a:xfrm>
          <a:off x="5678264" y="1672302"/>
          <a:ext cx="1803937" cy="1145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61DF7-71CF-414A-8CEF-F5143604A742}">
      <dsp:nvSpPr>
        <dsp:cNvPr id="0" name=""/>
        <dsp:cNvSpPr/>
      </dsp:nvSpPr>
      <dsp:spPr>
        <a:xfrm>
          <a:off x="5878701" y="1862717"/>
          <a:ext cx="1803937" cy="1145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Μονάδα Θηβών</a:t>
          </a:r>
        </a:p>
      </dsp:txBody>
      <dsp:txXfrm>
        <a:off x="5912252" y="1896268"/>
        <a:ext cx="1736835" cy="1078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1B6EC-3E74-4567-9B44-B48FBCB7D978}">
      <dsp:nvSpPr>
        <dsp:cNvPr id="0" name=""/>
        <dsp:cNvSpPr/>
      </dsp:nvSpPr>
      <dsp:spPr>
        <a:xfrm>
          <a:off x="1822" y="929476"/>
          <a:ext cx="1777134" cy="6852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l-GR" sz="1900" kern="1200" dirty="0"/>
            <a:t>Μονάδα Αθήνας</a:t>
          </a:r>
        </a:p>
      </dsp:txBody>
      <dsp:txXfrm>
        <a:off x="1822" y="929476"/>
        <a:ext cx="1777134" cy="685283"/>
      </dsp:txXfrm>
    </dsp:sp>
    <dsp:sp modelId="{9759307F-38C1-46B4-810F-86BE2946B133}">
      <dsp:nvSpPr>
        <dsp:cNvPr id="0" name=""/>
        <dsp:cNvSpPr/>
      </dsp:nvSpPr>
      <dsp:spPr>
        <a:xfrm>
          <a:off x="0" y="1757881"/>
          <a:ext cx="1777134" cy="23061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42321-3A27-48D4-970D-860FDC536D70}">
      <dsp:nvSpPr>
        <dsp:cNvPr id="0" name=""/>
        <dsp:cNvSpPr/>
      </dsp:nvSpPr>
      <dsp:spPr>
        <a:xfrm>
          <a:off x="2027756" y="929476"/>
          <a:ext cx="1777134" cy="6852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l-GR" sz="1900" kern="1200" dirty="0"/>
            <a:t>Μονάδα Λαμίας</a:t>
          </a:r>
        </a:p>
      </dsp:txBody>
      <dsp:txXfrm>
        <a:off x="2027756" y="929476"/>
        <a:ext cx="1777134" cy="685283"/>
      </dsp:txXfrm>
    </dsp:sp>
    <dsp:sp modelId="{86CC5CF0-1F81-4315-8B80-788B1DD2EE96}">
      <dsp:nvSpPr>
        <dsp:cNvPr id="0" name=""/>
        <dsp:cNvSpPr/>
      </dsp:nvSpPr>
      <dsp:spPr>
        <a:xfrm>
          <a:off x="2016222" y="1758915"/>
          <a:ext cx="1777134" cy="23050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30C60-16A8-4E66-BE08-38274579E506}">
      <dsp:nvSpPr>
        <dsp:cNvPr id="0" name=""/>
        <dsp:cNvSpPr/>
      </dsp:nvSpPr>
      <dsp:spPr>
        <a:xfrm>
          <a:off x="4053690" y="929476"/>
          <a:ext cx="1777134" cy="6852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l-GR" sz="1900" kern="1200"/>
            <a:t>Μονάδα Θηβών</a:t>
          </a:r>
          <a:endParaRPr lang="el-GR" sz="1900" kern="1200" dirty="0"/>
        </a:p>
      </dsp:txBody>
      <dsp:txXfrm>
        <a:off x="4053690" y="929476"/>
        <a:ext cx="1777134" cy="685283"/>
      </dsp:txXfrm>
    </dsp:sp>
    <dsp:sp modelId="{A41D2DE5-BB75-45BE-946F-F387E46F533C}">
      <dsp:nvSpPr>
        <dsp:cNvPr id="0" name=""/>
        <dsp:cNvSpPr/>
      </dsp:nvSpPr>
      <dsp:spPr>
        <a:xfrm>
          <a:off x="4032453" y="1759742"/>
          <a:ext cx="1777134" cy="22913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10989-8A26-4326-8333-7810B566B434}">
      <dsp:nvSpPr>
        <dsp:cNvPr id="0" name=""/>
        <dsp:cNvSpPr/>
      </dsp:nvSpPr>
      <dsp:spPr>
        <a:xfrm>
          <a:off x="2053908" y="20"/>
          <a:ext cx="2194560" cy="815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l-GR" sz="1900" kern="1200" dirty="0"/>
            <a:t>Τμήμα Παραγωγής</a:t>
          </a:r>
        </a:p>
      </dsp:txBody>
      <dsp:txXfrm>
        <a:off x="2093721" y="39833"/>
        <a:ext cx="2114934" cy="735944"/>
      </dsp:txXfrm>
    </dsp:sp>
    <dsp:sp modelId="{93CC1CC4-42C9-412F-8A99-B021E86F4760}">
      <dsp:nvSpPr>
        <dsp:cNvPr id="0" name=""/>
        <dsp:cNvSpPr/>
      </dsp:nvSpPr>
      <dsp:spPr>
        <a:xfrm>
          <a:off x="2053908" y="856369"/>
          <a:ext cx="2194560" cy="815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900" kern="1200" dirty="0"/>
            <a:t>Τμήμα Μάρκετινγκ</a:t>
          </a:r>
        </a:p>
        <a:p>
          <a:pPr lvl="0" algn="ctr" defTabSz="889000">
            <a:lnSpc>
              <a:spcPct val="90000"/>
            </a:lnSpc>
            <a:spcBef>
              <a:spcPct val="0"/>
            </a:spcBef>
            <a:spcAft>
              <a:spcPct val="35000"/>
            </a:spcAft>
            <a:buNone/>
          </a:pPr>
          <a:endParaRPr lang="el-GR" sz="1900" kern="1200" dirty="0"/>
        </a:p>
      </dsp:txBody>
      <dsp:txXfrm>
        <a:off x="2093721" y="896182"/>
        <a:ext cx="2114934" cy="735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8932-368A-47AA-A7DB-7E3B031B8206}">
      <dsp:nvSpPr>
        <dsp:cNvPr id="0" name=""/>
        <dsp:cNvSpPr/>
      </dsp:nvSpPr>
      <dsp:spPr>
        <a:xfrm>
          <a:off x="7258359" y="3599745"/>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D361B-DF5E-418E-8FDD-1E393973752D}">
      <dsp:nvSpPr>
        <dsp:cNvPr id="0" name=""/>
        <dsp:cNvSpPr/>
      </dsp:nvSpPr>
      <dsp:spPr>
        <a:xfrm>
          <a:off x="7258359" y="2260629"/>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76E25-78AE-41CE-B771-B57A1EAFE179}">
      <dsp:nvSpPr>
        <dsp:cNvPr id="0" name=""/>
        <dsp:cNvSpPr/>
      </dsp:nvSpPr>
      <dsp:spPr>
        <a:xfrm>
          <a:off x="7166886" y="840367"/>
          <a:ext cx="137193" cy="501804"/>
        </a:xfrm>
        <a:custGeom>
          <a:avLst/>
          <a:gdLst/>
          <a:ahLst/>
          <a:cxnLst/>
          <a:rect l="0" t="0" r="0" b="0"/>
          <a:pathLst>
            <a:path>
              <a:moveTo>
                <a:pt x="0" y="0"/>
              </a:moveTo>
              <a:lnTo>
                <a:pt x="0" y="367812"/>
              </a:lnTo>
              <a:lnTo>
                <a:pt x="137193" y="367812"/>
              </a:lnTo>
              <a:lnTo>
                <a:pt x="137193" y="501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45121-ACCB-4C73-8B49-9AD8293EABDB}">
      <dsp:nvSpPr>
        <dsp:cNvPr id="0" name=""/>
        <dsp:cNvSpPr/>
      </dsp:nvSpPr>
      <dsp:spPr>
        <a:xfrm>
          <a:off x="5490548" y="4938862"/>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75E4B-7476-4CE5-95E4-BC8DBB4C040D}">
      <dsp:nvSpPr>
        <dsp:cNvPr id="0" name=""/>
        <dsp:cNvSpPr/>
      </dsp:nvSpPr>
      <dsp:spPr>
        <a:xfrm>
          <a:off x="5490548" y="3599745"/>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AE3EA-C4B4-41D3-A067-43EA028F8922}">
      <dsp:nvSpPr>
        <dsp:cNvPr id="0" name=""/>
        <dsp:cNvSpPr/>
      </dsp:nvSpPr>
      <dsp:spPr>
        <a:xfrm>
          <a:off x="5490548" y="2260629"/>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FD1B6F-E331-40F3-85BB-EC5AB9D81BFA}">
      <dsp:nvSpPr>
        <dsp:cNvPr id="0" name=""/>
        <dsp:cNvSpPr/>
      </dsp:nvSpPr>
      <dsp:spPr>
        <a:xfrm>
          <a:off x="5536268" y="840367"/>
          <a:ext cx="1630617" cy="501804"/>
        </a:xfrm>
        <a:custGeom>
          <a:avLst/>
          <a:gdLst/>
          <a:ahLst/>
          <a:cxnLst/>
          <a:rect l="0" t="0" r="0" b="0"/>
          <a:pathLst>
            <a:path>
              <a:moveTo>
                <a:pt x="1630617" y="0"/>
              </a:moveTo>
              <a:lnTo>
                <a:pt x="1630617" y="367812"/>
              </a:lnTo>
              <a:lnTo>
                <a:pt x="0" y="367812"/>
              </a:lnTo>
              <a:lnTo>
                <a:pt x="0" y="501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E5333-DB77-4FA5-B15B-EE2A9320815A}">
      <dsp:nvSpPr>
        <dsp:cNvPr id="0" name=""/>
        <dsp:cNvSpPr/>
      </dsp:nvSpPr>
      <dsp:spPr>
        <a:xfrm>
          <a:off x="3722738" y="4938862"/>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C4BB0-D050-4083-B46C-DDB13E684C6A}">
      <dsp:nvSpPr>
        <dsp:cNvPr id="0" name=""/>
        <dsp:cNvSpPr/>
      </dsp:nvSpPr>
      <dsp:spPr>
        <a:xfrm>
          <a:off x="3722738" y="3599745"/>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38257-D219-412B-87CA-226FE77684E4}">
      <dsp:nvSpPr>
        <dsp:cNvPr id="0" name=""/>
        <dsp:cNvSpPr/>
      </dsp:nvSpPr>
      <dsp:spPr>
        <a:xfrm>
          <a:off x="3722738" y="2260629"/>
          <a:ext cx="91440" cy="420658"/>
        </a:xfrm>
        <a:custGeom>
          <a:avLst/>
          <a:gdLst/>
          <a:ahLst/>
          <a:cxnLst/>
          <a:rect l="0" t="0" r="0" b="0"/>
          <a:pathLst>
            <a:path>
              <a:moveTo>
                <a:pt x="45720" y="0"/>
              </a:moveTo>
              <a:lnTo>
                <a:pt x="45720" y="42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7304F-1C44-4567-8AEB-ECB44F5D54ED}">
      <dsp:nvSpPr>
        <dsp:cNvPr id="0" name=""/>
        <dsp:cNvSpPr/>
      </dsp:nvSpPr>
      <dsp:spPr>
        <a:xfrm>
          <a:off x="3768458" y="840367"/>
          <a:ext cx="3398427" cy="501804"/>
        </a:xfrm>
        <a:custGeom>
          <a:avLst/>
          <a:gdLst/>
          <a:ahLst/>
          <a:cxnLst/>
          <a:rect l="0" t="0" r="0" b="0"/>
          <a:pathLst>
            <a:path>
              <a:moveTo>
                <a:pt x="3398427" y="0"/>
              </a:moveTo>
              <a:lnTo>
                <a:pt x="3398427" y="367812"/>
              </a:lnTo>
              <a:lnTo>
                <a:pt x="0" y="367812"/>
              </a:lnTo>
              <a:lnTo>
                <a:pt x="0" y="501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EE935-77A2-406A-8226-2CB77B6F3CB0}">
      <dsp:nvSpPr>
        <dsp:cNvPr id="0" name=""/>
        <dsp:cNvSpPr/>
      </dsp:nvSpPr>
      <dsp:spPr>
        <a:xfrm>
          <a:off x="6443690" y="-78090"/>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89F82-42A3-48BA-BD82-4BB1AE76789C}">
      <dsp:nvSpPr>
        <dsp:cNvPr id="0" name=""/>
        <dsp:cNvSpPr/>
      </dsp:nvSpPr>
      <dsp:spPr>
        <a:xfrm>
          <a:off x="6604400" y="74583"/>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Στοιχεία Συστήματος Κοστολόγησης</a:t>
          </a:r>
          <a:endParaRPr lang="en-US" sz="1400" kern="1200" dirty="0"/>
        </a:p>
      </dsp:txBody>
      <dsp:txXfrm>
        <a:off x="6631301" y="101484"/>
        <a:ext cx="1392588" cy="864655"/>
      </dsp:txXfrm>
    </dsp:sp>
    <dsp:sp modelId="{5EEA0822-9205-45C7-9206-080FC24A4471}">
      <dsp:nvSpPr>
        <dsp:cNvPr id="0" name=""/>
        <dsp:cNvSpPr/>
      </dsp:nvSpPr>
      <dsp:spPr>
        <a:xfrm>
          <a:off x="3045263" y="1342171"/>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E34BD-BA56-4A33-A677-297449E39312}">
      <dsp:nvSpPr>
        <dsp:cNvPr id="0" name=""/>
        <dsp:cNvSpPr/>
      </dsp:nvSpPr>
      <dsp:spPr>
        <a:xfrm>
          <a:off x="3205973" y="1494846"/>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Βάσεις αποτίμησης εισροών</a:t>
          </a:r>
          <a:endParaRPr lang="en-US" sz="1400" kern="1200" dirty="0"/>
        </a:p>
      </dsp:txBody>
      <dsp:txXfrm>
        <a:off x="3232874" y="1521747"/>
        <a:ext cx="1392588" cy="864655"/>
      </dsp:txXfrm>
    </dsp:sp>
    <dsp:sp modelId="{CB40B037-F0DD-4CCD-84B5-9E42F44F919A}">
      <dsp:nvSpPr>
        <dsp:cNvPr id="0" name=""/>
        <dsp:cNvSpPr/>
      </dsp:nvSpPr>
      <dsp:spPr>
        <a:xfrm>
          <a:off x="3045263" y="2681288"/>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23764-6D71-43E6-831C-9CA638885CCF}">
      <dsp:nvSpPr>
        <dsp:cNvPr id="0" name=""/>
        <dsp:cNvSpPr/>
      </dsp:nvSpPr>
      <dsp:spPr>
        <a:xfrm>
          <a:off x="3205973" y="2833962"/>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Πραγματικό κόστος</a:t>
          </a:r>
          <a:endParaRPr lang="en-US" sz="1400" kern="1200" dirty="0"/>
        </a:p>
      </dsp:txBody>
      <dsp:txXfrm>
        <a:off x="3232874" y="2860863"/>
        <a:ext cx="1392588" cy="864655"/>
      </dsp:txXfrm>
    </dsp:sp>
    <dsp:sp modelId="{B49C55E2-105D-4463-997C-FB61401520E0}">
      <dsp:nvSpPr>
        <dsp:cNvPr id="0" name=""/>
        <dsp:cNvSpPr/>
      </dsp:nvSpPr>
      <dsp:spPr>
        <a:xfrm>
          <a:off x="3045263" y="4020404"/>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5C9CB-4343-49A5-8254-BCC190D94E48}">
      <dsp:nvSpPr>
        <dsp:cNvPr id="0" name=""/>
        <dsp:cNvSpPr/>
      </dsp:nvSpPr>
      <dsp:spPr>
        <a:xfrm>
          <a:off x="3205973" y="4173079"/>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400" kern="1200" dirty="0"/>
            <a:t>Πρότυπο κόστος</a:t>
          </a:r>
          <a:endParaRPr lang="en-US" sz="1400" kern="1200" dirty="0"/>
        </a:p>
        <a:p>
          <a:pPr lvl="0" algn="ctr" defTabSz="400050">
            <a:lnSpc>
              <a:spcPct val="90000"/>
            </a:lnSpc>
            <a:spcBef>
              <a:spcPct val="0"/>
            </a:spcBef>
            <a:spcAft>
              <a:spcPct val="35000"/>
            </a:spcAft>
            <a:buNone/>
          </a:pPr>
          <a:endParaRPr lang="en-US" sz="1400" kern="1200" dirty="0"/>
        </a:p>
      </dsp:txBody>
      <dsp:txXfrm>
        <a:off x="3232874" y="4199980"/>
        <a:ext cx="1392588" cy="864655"/>
      </dsp:txXfrm>
    </dsp:sp>
    <dsp:sp modelId="{B87D3F9A-6254-410A-B165-551247260091}">
      <dsp:nvSpPr>
        <dsp:cNvPr id="0" name=""/>
        <dsp:cNvSpPr/>
      </dsp:nvSpPr>
      <dsp:spPr>
        <a:xfrm>
          <a:off x="3045263" y="5359520"/>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0D9B8-B881-48AC-93E7-B3943EC5F635}">
      <dsp:nvSpPr>
        <dsp:cNvPr id="0" name=""/>
        <dsp:cNvSpPr/>
      </dsp:nvSpPr>
      <dsp:spPr>
        <a:xfrm>
          <a:off x="3205973" y="5512195"/>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400" kern="1200" dirty="0"/>
            <a:t>Κανονικό κόστος</a:t>
          </a:r>
          <a:endParaRPr lang="en-US" sz="1400" kern="1200" dirty="0"/>
        </a:p>
        <a:p>
          <a:pPr lvl="0" algn="ctr" defTabSz="400050">
            <a:lnSpc>
              <a:spcPct val="90000"/>
            </a:lnSpc>
            <a:spcBef>
              <a:spcPct val="0"/>
            </a:spcBef>
            <a:spcAft>
              <a:spcPct val="35000"/>
            </a:spcAft>
            <a:buNone/>
          </a:pPr>
          <a:endParaRPr lang="en-US" sz="1400" kern="1200" dirty="0"/>
        </a:p>
      </dsp:txBody>
      <dsp:txXfrm>
        <a:off x="3232874" y="5539096"/>
        <a:ext cx="1392588" cy="864655"/>
      </dsp:txXfrm>
    </dsp:sp>
    <dsp:sp modelId="{E40DA634-4241-4E2B-9CE4-DB97B694F462}">
      <dsp:nvSpPr>
        <dsp:cNvPr id="0" name=""/>
        <dsp:cNvSpPr/>
      </dsp:nvSpPr>
      <dsp:spPr>
        <a:xfrm>
          <a:off x="4813073" y="1342171"/>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A61FC-EF6B-4E54-BBAA-3A08530573D3}">
      <dsp:nvSpPr>
        <dsp:cNvPr id="0" name=""/>
        <dsp:cNvSpPr/>
      </dsp:nvSpPr>
      <dsp:spPr>
        <a:xfrm>
          <a:off x="4973783" y="1494846"/>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Υποθέσεις ροής κόστους</a:t>
          </a:r>
          <a:endParaRPr lang="en-US" sz="1400" kern="1200" dirty="0"/>
        </a:p>
      </dsp:txBody>
      <dsp:txXfrm>
        <a:off x="5000684" y="1521747"/>
        <a:ext cx="1392588" cy="864655"/>
      </dsp:txXfrm>
    </dsp:sp>
    <dsp:sp modelId="{E7E1BD12-4F6E-4B0F-AAFC-E087236C5947}">
      <dsp:nvSpPr>
        <dsp:cNvPr id="0" name=""/>
        <dsp:cNvSpPr/>
      </dsp:nvSpPr>
      <dsp:spPr>
        <a:xfrm>
          <a:off x="4813073" y="2681288"/>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D8F46-465A-426F-969E-5BF73CA62695}">
      <dsp:nvSpPr>
        <dsp:cNvPr id="0" name=""/>
        <dsp:cNvSpPr/>
      </dsp:nvSpPr>
      <dsp:spPr>
        <a:xfrm>
          <a:off x="4973783" y="2833962"/>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FIFO</a:t>
          </a:r>
        </a:p>
      </dsp:txBody>
      <dsp:txXfrm>
        <a:off x="5000684" y="2860863"/>
        <a:ext cx="1392588" cy="864655"/>
      </dsp:txXfrm>
    </dsp:sp>
    <dsp:sp modelId="{7710A4EC-3E93-4033-9144-FC9A25159DA9}">
      <dsp:nvSpPr>
        <dsp:cNvPr id="0" name=""/>
        <dsp:cNvSpPr/>
      </dsp:nvSpPr>
      <dsp:spPr>
        <a:xfrm>
          <a:off x="4813073" y="4020404"/>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3BEC6-DEDE-4435-86D5-98670134B6F5}">
      <dsp:nvSpPr>
        <dsp:cNvPr id="0" name=""/>
        <dsp:cNvSpPr/>
      </dsp:nvSpPr>
      <dsp:spPr>
        <a:xfrm>
          <a:off x="4973783" y="4173079"/>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LIFO</a:t>
          </a:r>
        </a:p>
      </dsp:txBody>
      <dsp:txXfrm>
        <a:off x="5000684" y="4199980"/>
        <a:ext cx="1392588" cy="864655"/>
      </dsp:txXfrm>
    </dsp:sp>
    <dsp:sp modelId="{86AB8A46-6FB4-4752-A462-84FF479D8B95}">
      <dsp:nvSpPr>
        <dsp:cNvPr id="0" name=""/>
        <dsp:cNvSpPr/>
      </dsp:nvSpPr>
      <dsp:spPr>
        <a:xfrm>
          <a:off x="4827226" y="5359520"/>
          <a:ext cx="1418084" cy="938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08BDC-5775-49AF-A7D3-A351B90811BB}">
      <dsp:nvSpPr>
        <dsp:cNvPr id="0" name=""/>
        <dsp:cNvSpPr/>
      </dsp:nvSpPr>
      <dsp:spPr>
        <a:xfrm>
          <a:off x="4987936" y="5512195"/>
          <a:ext cx="1418084" cy="9380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ΚΜΣΟ</a:t>
          </a:r>
          <a:endParaRPr lang="en-US" sz="1400" kern="1200" dirty="0"/>
        </a:p>
      </dsp:txBody>
      <dsp:txXfrm>
        <a:off x="5015412" y="5539671"/>
        <a:ext cx="1363132" cy="883133"/>
      </dsp:txXfrm>
    </dsp:sp>
    <dsp:sp modelId="{9847D30B-DC4B-42AC-9282-543D49BCEA4C}">
      <dsp:nvSpPr>
        <dsp:cNvPr id="0" name=""/>
        <dsp:cNvSpPr/>
      </dsp:nvSpPr>
      <dsp:spPr>
        <a:xfrm>
          <a:off x="6580884" y="1342171"/>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256A2-17E8-469C-AE7D-06DB0B36C89E}">
      <dsp:nvSpPr>
        <dsp:cNvPr id="0" name=""/>
        <dsp:cNvSpPr/>
      </dsp:nvSpPr>
      <dsp:spPr>
        <a:xfrm>
          <a:off x="6741594" y="1494846"/>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Λογιστική Παρακολούθηση</a:t>
          </a:r>
          <a:endParaRPr lang="en-US" sz="1400" kern="1200" dirty="0"/>
        </a:p>
      </dsp:txBody>
      <dsp:txXfrm>
        <a:off x="6768495" y="1521747"/>
        <a:ext cx="1392588" cy="864655"/>
      </dsp:txXfrm>
    </dsp:sp>
    <dsp:sp modelId="{85B9ACE9-CEB9-4388-AC1D-6BA5F47AC17A}">
      <dsp:nvSpPr>
        <dsp:cNvPr id="0" name=""/>
        <dsp:cNvSpPr/>
      </dsp:nvSpPr>
      <dsp:spPr>
        <a:xfrm>
          <a:off x="6580884" y="2681288"/>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048AB-D119-4844-9F8B-A30C780F6610}">
      <dsp:nvSpPr>
        <dsp:cNvPr id="0" name=""/>
        <dsp:cNvSpPr/>
      </dsp:nvSpPr>
      <dsp:spPr>
        <a:xfrm>
          <a:off x="6741594" y="2833962"/>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Διαρκής</a:t>
          </a:r>
          <a:endParaRPr lang="en-US" sz="1400" kern="1200" dirty="0"/>
        </a:p>
      </dsp:txBody>
      <dsp:txXfrm>
        <a:off x="6768495" y="2860863"/>
        <a:ext cx="1392588" cy="864655"/>
      </dsp:txXfrm>
    </dsp:sp>
    <dsp:sp modelId="{76F7ABD5-9C01-47F4-83F9-1AE49CDE3469}">
      <dsp:nvSpPr>
        <dsp:cNvPr id="0" name=""/>
        <dsp:cNvSpPr/>
      </dsp:nvSpPr>
      <dsp:spPr>
        <a:xfrm>
          <a:off x="6580884" y="4020404"/>
          <a:ext cx="1446390" cy="91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3CC0C-DCED-4A51-997F-401A1412D77D}">
      <dsp:nvSpPr>
        <dsp:cNvPr id="0" name=""/>
        <dsp:cNvSpPr/>
      </dsp:nvSpPr>
      <dsp:spPr>
        <a:xfrm>
          <a:off x="6741594" y="4173079"/>
          <a:ext cx="1446390" cy="91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Περιοδική</a:t>
          </a:r>
          <a:endParaRPr lang="en-US" sz="1400" kern="1200" dirty="0"/>
        </a:p>
      </dsp:txBody>
      <dsp:txXfrm>
        <a:off x="6768495" y="4199980"/>
        <a:ext cx="1392588" cy="864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FB564-D630-48B6-9C0D-3F848D29F208}">
      <dsp:nvSpPr>
        <dsp:cNvPr id="0" name=""/>
        <dsp:cNvSpPr/>
      </dsp:nvSpPr>
      <dsp:spPr>
        <a:xfrm>
          <a:off x="5556769" y="3610588"/>
          <a:ext cx="91440" cy="421788"/>
        </a:xfrm>
        <a:custGeom>
          <a:avLst/>
          <a:gdLst/>
          <a:ahLst/>
          <a:cxnLst/>
          <a:rect l="0" t="0" r="0" b="0"/>
          <a:pathLst>
            <a:path>
              <a:moveTo>
                <a:pt x="45720" y="0"/>
              </a:moveTo>
              <a:lnTo>
                <a:pt x="45720" y="421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A5CFC-20EE-4E3A-8740-91E57C8EFA35}">
      <dsp:nvSpPr>
        <dsp:cNvPr id="0" name=""/>
        <dsp:cNvSpPr/>
      </dsp:nvSpPr>
      <dsp:spPr>
        <a:xfrm>
          <a:off x="5556769" y="2267874"/>
          <a:ext cx="91440" cy="421788"/>
        </a:xfrm>
        <a:custGeom>
          <a:avLst/>
          <a:gdLst/>
          <a:ahLst/>
          <a:cxnLst/>
          <a:rect l="0" t="0" r="0" b="0"/>
          <a:pathLst>
            <a:path>
              <a:moveTo>
                <a:pt x="45720" y="0"/>
              </a:moveTo>
              <a:lnTo>
                <a:pt x="45720" y="421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515D99-669F-4F69-9846-9BD09D76CAB1}">
      <dsp:nvSpPr>
        <dsp:cNvPr id="0" name=""/>
        <dsp:cNvSpPr/>
      </dsp:nvSpPr>
      <dsp:spPr>
        <a:xfrm>
          <a:off x="5602489" y="843796"/>
          <a:ext cx="748718" cy="503152"/>
        </a:xfrm>
        <a:custGeom>
          <a:avLst/>
          <a:gdLst/>
          <a:ahLst/>
          <a:cxnLst/>
          <a:rect l="0" t="0" r="0" b="0"/>
          <a:pathLst>
            <a:path>
              <a:moveTo>
                <a:pt x="748718" y="0"/>
              </a:moveTo>
              <a:lnTo>
                <a:pt x="748718" y="368800"/>
              </a:lnTo>
              <a:lnTo>
                <a:pt x="0" y="368800"/>
              </a:lnTo>
              <a:lnTo>
                <a:pt x="0" y="503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EC988-E082-4240-A3A2-05DD01B9DC57}">
      <dsp:nvSpPr>
        <dsp:cNvPr id="0" name=""/>
        <dsp:cNvSpPr/>
      </dsp:nvSpPr>
      <dsp:spPr>
        <a:xfrm>
          <a:off x="3784209" y="4953302"/>
          <a:ext cx="91440" cy="421788"/>
        </a:xfrm>
        <a:custGeom>
          <a:avLst/>
          <a:gdLst/>
          <a:ahLst/>
          <a:cxnLst/>
          <a:rect l="0" t="0" r="0" b="0"/>
          <a:pathLst>
            <a:path>
              <a:moveTo>
                <a:pt x="45720" y="0"/>
              </a:moveTo>
              <a:lnTo>
                <a:pt x="45720" y="421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E80D9-DFB0-4DE8-8451-F0F8A4D6130E}">
      <dsp:nvSpPr>
        <dsp:cNvPr id="0" name=""/>
        <dsp:cNvSpPr/>
      </dsp:nvSpPr>
      <dsp:spPr>
        <a:xfrm>
          <a:off x="3784209" y="3610588"/>
          <a:ext cx="91440" cy="421788"/>
        </a:xfrm>
        <a:custGeom>
          <a:avLst/>
          <a:gdLst/>
          <a:ahLst/>
          <a:cxnLst/>
          <a:rect l="0" t="0" r="0" b="0"/>
          <a:pathLst>
            <a:path>
              <a:moveTo>
                <a:pt x="45720" y="0"/>
              </a:moveTo>
              <a:lnTo>
                <a:pt x="45720" y="421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E9AC3-4933-4210-B584-D12CE148C6FD}">
      <dsp:nvSpPr>
        <dsp:cNvPr id="0" name=""/>
        <dsp:cNvSpPr/>
      </dsp:nvSpPr>
      <dsp:spPr>
        <a:xfrm>
          <a:off x="3784209" y="2267874"/>
          <a:ext cx="91440" cy="421788"/>
        </a:xfrm>
        <a:custGeom>
          <a:avLst/>
          <a:gdLst/>
          <a:ahLst/>
          <a:cxnLst/>
          <a:rect l="0" t="0" r="0" b="0"/>
          <a:pathLst>
            <a:path>
              <a:moveTo>
                <a:pt x="45720" y="0"/>
              </a:moveTo>
              <a:lnTo>
                <a:pt x="45720" y="421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6C766-13AB-4F5C-B5D2-68B090DA973B}">
      <dsp:nvSpPr>
        <dsp:cNvPr id="0" name=""/>
        <dsp:cNvSpPr/>
      </dsp:nvSpPr>
      <dsp:spPr>
        <a:xfrm>
          <a:off x="3829929" y="843796"/>
          <a:ext cx="2521278" cy="503152"/>
        </a:xfrm>
        <a:custGeom>
          <a:avLst/>
          <a:gdLst/>
          <a:ahLst/>
          <a:cxnLst/>
          <a:rect l="0" t="0" r="0" b="0"/>
          <a:pathLst>
            <a:path>
              <a:moveTo>
                <a:pt x="2521278" y="0"/>
              </a:moveTo>
              <a:lnTo>
                <a:pt x="2521278" y="368800"/>
              </a:lnTo>
              <a:lnTo>
                <a:pt x="0" y="368800"/>
              </a:lnTo>
              <a:lnTo>
                <a:pt x="0" y="503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EE935-77A2-406A-8226-2CB77B6F3CB0}">
      <dsp:nvSpPr>
        <dsp:cNvPr id="0" name=""/>
        <dsp:cNvSpPr/>
      </dsp:nvSpPr>
      <dsp:spPr>
        <a:xfrm>
          <a:off x="5626069" y="-77129"/>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89F82-42A3-48BA-BD82-4BB1AE76789C}">
      <dsp:nvSpPr>
        <dsp:cNvPr id="0" name=""/>
        <dsp:cNvSpPr/>
      </dsp:nvSpPr>
      <dsp:spPr>
        <a:xfrm>
          <a:off x="5787210" y="75955"/>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Στοιχεία Συστήματος Κοστολόγησης</a:t>
          </a:r>
          <a:endParaRPr lang="en-US" sz="1400" kern="1200" dirty="0"/>
        </a:p>
      </dsp:txBody>
      <dsp:txXfrm>
        <a:off x="5814183" y="102928"/>
        <a:ext cx="1396330" cy="866979"/>
      </dsp:txXfrm>
    </dsp:sp>
    <dsp:sp modelId="{C384A37A-CAB6-4237-810C-6365E6FA9074}">
      <dsp:nvSpPr>
        <dsp:cNvPr id="0" name=""/>
        <dsp:cNvSpPr/>
      </dsp:nvSpPr>
      <dsp:spPr>
        <a:xfrm>
          <a:off x="3104790" y="1346948"/>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609ED-7271-4B36-B060-FCF3C863DFC8}">
      <dsp:nvSpPr>
        <dsp:cNvPr id="0" name=""/>
        <dsp:cNvSpPr/>
      </dsp:nvSpPr>
      <dsp:spPr>
        <a:xfrm>
          <a:off x="3265932" y="1500033"/>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Τεχνικές αποτίμησης εκροών</a:t>
          </a:r>
          <a:endParaRPr lang="en-US" sz="1400" kern="1200" dirty="0"/>
        </a:p>
      </dsp:txBody>
      <dsp:txXfrm>
        <a:off x="3292905" y="1527006"/>
        <a:ext cx="1396330" cy="866979"/>
      </dsp:txXfrm>
    </dsp:sp>
    <dsp:sp modelId="{205EF1FB-3965-4DEE-9806-6AB1FE69E203}">
      <dsp:nvSpPr>
        <dsp:cNvPr id="0" name=""/>
        <dsp:cNvSpPr/>
      </dsp:nvSpPr>
      <dsp:spPr>
        <a:xfrm>
          <a:off x="3104790" y="2689662"/>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5CBED-C87E-46E1-8E7A-45FC25B038A4}">
      <dsp:nvSpPr>
        <dsp:cNvPr id="0" name=""/>
        <dsp:cNvSpPr/>
      </dsp:nvSpPr>
      <dsp:spPr>
        <a:xfrm>
          <a:off x="3265932" y="2842747"/>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Πλήρης (Απορροφητική)</a:t>
          </a:r>
          <a:endParaRPr lang="en-US" sz="1400" kern="1200" dirty="0"/>
        </a:p>
      </dsp:txBody>
      <dsp:txXfrm>
        <a:off x="3292905" y="2869720"/>
        <a:ext cx="1396330" cy="866979"/>
      </dsp:txXfrm>
    </dsp:sp>
    <dsp:sp modelId="{3BA3145A-99E6-4BA7-A5FC-46F56DEB068D}">
      <dsp:nvSpPr>
        <dsp:cNvPr id="0" name=""/>
        <dsp:cNvSpPr/>
      </dsp:nvSpPr>
      <dsp:spPr>
        <a:xfrm>
          <a:off x="3104790" y="4032377"/>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8CE4B-CCD6-4E76-A4CF-4F3031122436}">
      <dsp:nvSpPr>
        <dsp:cNvPr id="0" name=""/>
        <dsp:cNvSpPr/>
      </dsp:nvSpPr>
      <dsp:spPr>
        <a:xfrm>
          <a:off x="3265932" y="4185461"/>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Οριακή (Μεταβλητή)</a:t>
          </a:r>
          <a:endParaRPr lang="en-US" sz="1400" kern="1200" dirty="0"/>
        </a:p>
      </dsp:txBody>
      <dsp:txXfrm>
        <a:off x="3292905" y="4212434"/>
        <a:ext cx="1396330" cy="866979"/>
      </dsp:txXfrm>
    </dsp:sp>
    <dsp:sp modelId="{D5980F00-056B-46CC-AB5E-618CAE0EA22B}">
      <dsp:nvSpPr>
        <dsp:cNvPr id="0" name=""/>
        <dsp:cNvSpPr/>
      </dsp:nvSpPr>
      <dsp:spPr>
        <a:xfrm>
          <a:off x="3104790" y="5375091"/>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D7358-DF33-454F-8849-923A396E56A0}">
      <dsp:nvSpPr>
        <dsp:cNvPr id="0" name=""/>
        <dsp:cNvSpPr/>
      </dsp:nvSpPr>
      <dsp:spPr>
        <a:xfrm>
          <a:off x="3265932" y="5528176"/>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Κοστολόγηση βάσει Δραστηριοτήτων</a:t>
          </a:r>
          <a:endParaRPr lang="en-US" sz="1400" kern="1200" dirty="0"/>
        </a:p>
      </dsp:txBody>
      <dsp:txXfrm>
        <a:off x="3292905" y="5555149"/>
        <a:ext cx="1396330" cy="866979"/>
      </dsp:txXfrm>
    </dsp:sp>
    <dsp:sp modelId="{A505E517-6921-4221-A709-93F7773F9385}">
      <dsp:nvSpPr>
        <dsp:cNvPr id="0" name=""/>
        <dsp:cNvSpPr/>
      </dsp:nvSpPr>
      <dsp:spPr>
        <a:xfrm>
          <a:off x="4877350" y="1346948"/>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B7FFC-0C2C-40F7-9521-DEACD61F0E7C}">
      <dsp:nvSpPr>
        <dsp:cNvPr id="0" name=""/>
        <dsp:cNvSpPr/>
      </dsp:nvSpPr>
      <dsp:spPr>
        <a:xfrm>
          <a:off x="5038492" y="1500033"/>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Μέθοδοι Συγκέντρωσης Κόστους</a:t>
          </a:r>
          <a:endParaRPr lang="en-US" sz="1400" kern="1200" dirty="0"/>
        </a:p>
      </dsp:txBody>
      <dsp:txXfrm>
        <a:off x="5065465" y="1527006"/>
        <a:ext cx="1396330" cy="866979"/>
      </dsp:txXfrm>
    </dsp:sp>
    <dsp:sp modelId="{93426F89-78BB-43BA-AD82-9B6FE5FDA34C}">
      <dsp:nvSpPr>
        <dsp:cNvPr id="0" name=""/>
        <dsp:cNvSpPr/>
      </dsp:nvSpPr>
      <dsp:spPr>
        <a:xfrm>
          <a:off x="4877350" y="2689662"/>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2EF5E-625E-478A-9360-ABB113631FA1}">
      <dsp:nvSpPr>
        <dsp:cNvPr id="0" name=""/>
        <dsp:cNvSpPr/>
      </dsp:nvSpPr>
      <dsp:spPr>
        <a:xfrm>
          <a:off x="5038492" y="2842747"/>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Κατά Παραγγελία</a:t>
          </a:r>
          <a:endParaRPr lang="en-US" sz="1400" kern="1200" dirty="0"/>
        </a:p>
      </dsp:txBody>
      <dsp:txXfrm>
        <a:off x="5065465" y="2869720"/>
        <a:ext cx="1396330" cy="866979"/>
      </dsp:txXfrm>
    </dsp:sp>
    <dsp:sp modelId="{DBB68ED5-F8C3-4C50-A9DA-816A0BA140A8}">
      <dsp:nvSpPr>
        <dsp:cNvPr id="0" name=""/>
        <dsp:cNvSpPr/>
      </dsp:nvSpPr>
      <dsp:spPr>
        <a:xfrm>
          <a:off x="4877350" y="4032377"/>
          <a:ext cx="1450276" cy="920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896E3-45C0-455F-8A81-D30152E04E0C}">
      <dsp:nvSpPr>
        <dsp:cNvPr id="0" name=""/>
        <dsp:cNvSpPr/>
      </dsp:nvSpPr>
      <dsp:spPr>
        <a:xfrm>
          <a:off x="5038492" y="4185461"/>
          <a:ext cx="1450276" cy="9209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Συνεχής</a:t>
          </a:r>
          <a:endParaRPr lang="en-US" sz="1400" kern="1200" dirty="0"/>
        </a:p>
      </dsp:txBody>
      <dsp:txXfrm>
        <a:off x="5065465" y="4212434"/>
        <a:ext cx="1396330" cy="8669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817F2894-635D-46BF-BC2D-77AC186CFA44}" type="datetimeFigureOut">
              <a:rPr lang="en-US" smtClean="0"/>
              <a:t>02-Feb-26</a:t>
            </a:fld>
            <a:endParaRPr lang="en-US"/>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D86604E1-A448-4E78-A365-75BE694D56E4}" type="slidenum">
              <a:rPr lang="en-US" smtClean="0"/>
              <a:t>‹#›</a:t>
            </a:fld>
            <a:endParaRPr lang="en-US"/>
          </a:p>
        </p:txBody>
      </p:sp>
    </p:spTree>
    <p:extLst>
      <p:ext uri="{BB962C8B-B14F-4D97-AF65-F5344CB8AC3E}">
        <p14:creationId xmlns:p14="http://schemas.microsoft.com/office/powerpoint/2010/main" val="4273072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16070684-9C92-49AD-AF56-2E53FE9AEF44}" type="datetimeFigureOut">
              <a:rPr lang="en-US" smtClean="0"/>
              <a:t>02-Feb-26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B1EAB563-A8E1-46FB-8DA0-12C1434A1FD8}" type="slidenum">
              <a:rPr lang="en-US" smtClean="0"/>
              <a:t>‹#›</a:t>
            </a:fld>
            <a:endParaRPr lang="en-US"/>
          </a:p>
        </p:txBody>
      </p:sp>
    </p:spTree>
    <p:extLst>
      <p:ext uri="{BB962C8B-B14F-4D97-AF65-F5344CB8AC3E}">
        <p14:creationId xmlns:p14="http://schemas.microsoft.com/office/powerpoint/2010/main" val="2175202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l-GR" dirty="0"/>
              <a:t>Λογιστική Κόστους</a:t>
            </a:r>
            <a:endParaRPr lang="en-US" dirty="0"/>
          </a:p>
        </p:txBody>
      </p:sp>
      <p:sp>
        <p:nvSpPr>
          <p:cNvPr id="6" name="Slide Number Placeholder 5"/>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266157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l-GR" dirty="0"/>
              <a:t>Λογιστική Κόστους</a:t>
            </a:r>
            <a:endParaRPr lang="en-US" dirty="0"/>
          </a:p>
        </p:txBody>
      </p:sp>
      <p:sp>
        <p:nvSpPr>
          <p:cNvPr id="6" name="Slide Number Placeholder 5"/>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332746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l-GR" dirty="0"/>
              <a:t>Λογιστική Κόστους</a:t>
            </a:r>
            <a:endParaRPr lang="en-US" dirty="0"/>
          </a:p>
        </p:txBody>
      </p:sp>
      <p:sp>
        <p:nvSpPr>
          <p:cNvPr id="6" name="Slide Number Placeholder 5"/>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255033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dirty="0"/>
              <a:t>Λογιστική Κόστους</a:t>
            </a:r>
            <a:endParaRPr lang="en-US" dirty="0"/>
          </a:p>
        </p:txBody>
      </p:sp>
      <p:sp>
        <p:nvSpPr>
          <p:cNvPr id="6" name="Slide Number Placeholder 5"/>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180499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dirty="0"/>
              <a:t>Λογιστική Κόστους</a:t>
            </a:r>
            <a:endParaRPr lang="en-US" dirty="0"/>
          </a:p>
        </p:txBody>
      </p:sp>
      <p:sp>
        <p:nvSpPr>
          <p:cNvPr id="6" name="Slide Number Placeholder 5"/>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44401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dirty="0"/>
              <a:t>Λογιστική Κόστους</a:t>
            </a:r>
            <a:endParaRPr lang="en-US" dirty="0"/>
          </a:p>
        </p:txBody>
      </p:sp>
      <p:sp>
        <p:nvSpPr>
          <p:cNvPr id="7" name="Slide Number Placeholder 6"/>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34920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l-GR" dirty="0"/>
              <a:t>Λογιστική Κόστους</a:t>
            </a:r>
            <a:endParaRPr lang="en-US" dirty="0"/>
          </a:p>
        </p:txBody>
      </p:sp>
      <p:sp>
        <p:nvSpPr>
          <p:cNvPr id="9" name="Slide Number Placeholder 8"/>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329488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l-GR" dirty="0"/>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390472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l-GR" dirty="0"/>
              <a:t>Λογιστική Κόστους</a:t>
            </a:r>
            <a:endParaRPr lang="en-US" dirty="0"/>
          </a:p>
        </p:txBody>
      </p:sp>
      <p:sp>
        <p:nvSpPr>
          <p:cNvPr id="4" name="Slide Number Placeholder 3"/>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21268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l-GR" dirty="0"/>
              <a:t>Λογιστική Κόστους</a:t>
            </a:r>
            <a:endParaRPr lang="en-US" dirty="0"/>
          </a:p>
        </p:txBody>
      </p:sp>
      <p:sp>
        <p:nvSpPr>
          <p:cNvPr id="7" name="Slide Number Placeholder 6"/>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362642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l-GR" dirty="0"/>
              <a:t>Λογιστική Κόστους</a:t>
            </a:r>
            <a:endParaRPr lang="en-US" dirty="0"/>
          </a:p>
        </p:txBody>
      </p:sp>
      <p:sp>
        <p:nvSpPr>
          <p:cNvPr id="7" name="Slide Number Placeholder 6"/>
          <p:cNvSpPr>
            <a:spLocks noGrp="1"/>
          </p:cNvSpPr>
          <p:nvPr>
            <p:ph type="sldNum" sz="quarter" idx="12"/>
          </p:nvPr>
        </p:nvSpPr>
        <p:spPr/>
        <p:txBody>
          <a:bodyPr/>
          <a:lstStyle/>
          <a:p>
            <a:fld id="{C4F8E428-FD7D-4BF3-84F2-0145DD8CFB9E}" type="slidenum">
              <a:rPr lang="en-US" smtClean="0"/>
              <a:t>‹#›</a:t>
            </a:fld>
            <a:endParaRPr lang="en-US"/>
          </a:p>
        </p:txBody>
      </p:sp>
    </p:spTree>
    <p:extLst>
      <p:ext uri="{BB962C8B-B14F-4D97-AF65-F5344CB8AC3E}">
        <p14:creationId xmlns:p14="http://schemas.microsoft.com/office/powerpoint/2010/main" val="305732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5536" y="6356350"/>
            <a:ext cx="2736304" cy="365125"/>
          </a:xfrm>
          <a:prstGeom prst="rect">
            <a:avLst/>
          </a:prstGeom>
        </p:spPr>
        <p:txBody>
          <a:bodyPr vert="horz" lIns="91440" tIns="45720" rIns="91440" bIns="45720" rtlCol="0" anchor="ctr"/>
          <a:lstStyle>
            <a:lvl1pPr algn="l">
              <a:defRPr sz="9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l-GR" dirty="0"/>
              <a:t>Λογιστική Κόστους</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8E428-FD7D-4BF3-84F2-0145DD8CFB9E}" type="slidenum">
              <a:rPr lang="en-US" smtClean="0"/>
              <a:t>‹#›</a:t>
            </a:fld>
            <a:endParaRPr lang="en-US"/>
          </a:p>
        </p:txBody>
      </p:sp>
      <p:pic>
        <p:nvPicPr>
          <p:cNvPr id="614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85" y="-10462"/>
            <a:ext cx="2493953" cy="4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45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3600" kern="12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50" y="3034670"/>
            <a:ext cx="8229600" cy="1143000"/>
          </a:xfrm>
        </p:spPr>
        <p:txBody>
          <a:bodyPr>
            <a:normAutofit/>
          </a:bodyPr>
          <a:lstStyle/>
          <a:p>
            <a:r>
              <a:rPr lang="el-GR" b="1" dirty="0"/>
              <a:t>Λογιστική Κόστους </a:t>
            </a:r>
            <a:br>
              <a:rPr lang="el-GR" b="1" dirty="0"/>
            </a:br>
            <a:endParaRPr lang="en-US" sz="2400" b="1" dirty="0"/>
          </a:p>
        </p:txBody>
      </p:sp>
      <p:sp>
        <p:nvSpPr>
          <p:cNvPr id="4" name="Slide Number Placeholder 3"/>
          <p:cNvSpPr>
            <a:spLocks noGrp="1"/>
          </p:cNvSpPr>
          <p:nvPr>
            <p:ph type="sldNum" sz="quarter" idx="12"/>
          </p:nvPr>
        </p:nvSpPr>
        <p:spPr/>
        <p:txBody>
          <a:bodyPr/>
          <a:lstStyle/>
          <a:p>
            <a:fld id="{C4F8E428-FD7D-4BF3-84F2-0145DD8CFB9E}" type="slidenum">
              <a:rPr lang="en-US" smtClean="0"/>
              <a:t>1</a:t>
            </a:fld>
            <a:endParaRPr lang="en-US"/>
          </a:p>
        </p:txBody>
      </p:sp>
      <p:sp>
        <p:nvSpPr>
          <p:cNvPr id="5" name="Date Placeholder 4"/>
          <p:cNvSpPr>
            <a:spLocks noGrp="1"/>
          </p:cNvSpPr>
          <p:nvPr>
            <p:ph type="dt" sz="half" idx="10"/>
          </p:nvPr>
        </p:nvSpPr>
        <p:spPr/>
        <p:txBody>
          <a:bodyPr/>
          <a:lstStyle/>
          <a:p>
            <a:r>
              <a:rPr lang="en-US"/>
              <a:t>Cost Accounting</a:t>
            </a:r>
            <a:endParaRPr lang="en-US" dirty="0"/>
          </a:p>
        </p:txBody>
      </p:sp>
      <p:sp>
        <p:nvSpPr>
          <p:cNvPr id="7" name="Rectangle 6"/>
          <p:cNvSpPr/>
          <p:nvPr/>
        </p:nvSpPr>
        <p:spPr>
          <a:xfrm>
            <a:off x="0" y="0"/>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3296"/>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556792"/>
            <a:ext cx="602297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572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l-GR" sz="3200" dirty="0"/>
              <a:t>Λογιστική και Άλλες Επιστήμες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10</a:t>
            </a:fld>
            <a:endParaRPr lang="en-US"/>
          </a:p>
        </p:txBody>
      </p:sp>
      <p:sp>
        <p:nvSpPr>
          <p:cNvPr id="15" name="Rectangle 14"/>
          <p:cNvSpPr/>
          <p:nvPr/>
        </p:nvSpPr>
        <p:spPr>
          <a:xfrm>
            <a:off x="467544" y="1268760"/>
            <a:ext cx="8054957" cy="3670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Σχέση της Λογιστικής με άλλες επιστήμες: </a:t>
            </a:r>
          </a:p>
        </p:txBody>
      </p:sp>
      <p:sp>
        <p:nvSpPr>
          <p:cNvPr id="19" name="Rectangle 18"/>
          <p:cNvSpPr/>
          <p:nvPr/>
        </p:nvSpPr>
        <p:spPr>
          <a:xfrm>
            <a:off x="1825757" y="1776014"/>
            <a:ext cx="6696744"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Οικονομική επιστήμη και διοίκηση επιχειρήσεων.</a:t>
            </a:r>
          </a:p>
        </p:txBody>
      </p:sp>
      <p:sp>
        <p:nvSpPr>
          <p:cNvPr id="7" name="Right Arrow 6"/>
          <p:cNvSpPr/>
          <p:nvPr/>
        </p:nvSpPr>
        <p:spPr>
          <a:xfrm>
            <a:off x="467544" y="1826512"/>
            <a:ext cx="978408" cy="3009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25757" y="2779452"/>
            <a:ext cx="6696744"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Νομική.</a:t>
            </a:r>
          </a:p>
        </p:txBody>
      </p:sp>
      <p:sp>
        <p:nvSpPr>
          <p:cNvPr id="22" name="Right Arrow 21"/>
          <p:cNvSpPr/>
          <p:nvPr/>
        </p:nvSpPr>
        <p:spPr>
          <a:xfrm>
            <a:off x="467544" y="2809751"/>
            <a:ext cx="978408" cy="3009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5757" y="2277733"/>
            <a:ext cx="6696744"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Στατιστική.</a:t>
            </a:r>
          </a:p>
        </p:txBody>
      </p:sp>
      <p:sp>
        <p:nvSpPr>
          <p:cNvPr id="25" name="Right Arrow 24"/>
          <p:cNvSpPr/>
          <p:nvPr/>
        </p:nvSpPr>
        <p:spPr>
          <a:xfrm>
            <a:off x="467544" y="2318132"/>
            <a:ext cx="978408" cy="3009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25757" y="4095074"/>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Θετικισμός: η γνώση επιτυγχάνεται με τη διατύπωση θεωριών που ελέγχονται εμπειρικά.</a:t>
            </a:r>
          </a:p>
        </p:txBody>
      </p:sp>
      <p:sp>
        <p:nvSpPr>
          <p:cNvPr id="14" name="Right Arrow 13"/>
          <p:cNvSpPr/>
          <p:nvPr/>
        </p:nvSpPr>
        <p:spPr>
          <a:xfrm>
            <a:off x="467544" y="4143871"/>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5757" y="4869160"/>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Κριτική θεωρία: η γνώση υπάρχει μόνο με αναφορά σε συγκεκριμένο κοινωνικό περιβάλλον και χρονική στιγμή. </a:t>
            </a:r>
          </a:p>
        </p:txBody>
      </p:sp>
      <p:sp>
        <p:nvSpPr>
          <p:cNvPr id="18" name="Right Arrow 17"/>
          <p:cNvSpPr/>
          <p:nvPr/>
        </p:nvSpPr>
        <p:spPr>
          <a:xfrm>
            <a:off x="467544" y="4917957"/>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7543" y="3421989"/>
            <a:ext cx="8054957" cy="3670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Θεωρητικές προσεγγίσεις για τη δημιουργία γνώσης στη Λογιστική:</a:t>
            </a:r>
          </a:p>
        </p:txBody>
      </p:sp>
    </p:spTree>
    <p:extLst>
      <p:ext uri="{BB962C8B-B14F-4D97-AF65-F5344CB8AC3E}">
        <p14:creationId xmlns:p14="http://schemas.microsoft.com/office/powerpoint/2010/main" val="4257722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1" grpId="0" animBg="1"/>
      <p:bldP spid="22" grpId="0" animBg="1"/>
      <p:bldP spid="24" grpId="0" animBg="1"/>
      <p:bldP spid="25" grpId="0" animBg="1"/>
      <p:bldP spid="13" grpId="0" animBg="1"/>
      <p:bldP spid="14" grpId="0" animBg="1"/>
      <p:bldP spid="16" grpId="0" animBg="1"/>
      <p:bldP spid="18"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dirty="0"/>
              <a:t>Διοικητική Λογιστική και Λογιστική Κόστους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11</a:t>
            </a:fld>
            <a:endParaRPr lang="en-US"/>
          </a:p>
        </p:txBody>
      </p:sp>
      <p:sp>
        <p:nvSpPr>
          <p:cNvPr id="25" name="Rectangle 24"/>
          <p:cNvSpPr/>
          <p:nvPr/>
        </p:nvSpPr>
        <p:spPr>
          <a:xfrm>
            <a:off x="467544" y="1340768"/>
            <a:ext cx="8208912" cy="61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Η Διοικητική Λογιστική ασχολείται με το προσδιορισμό, τη δημιουργία, τη παρουσίαση, την ερμηνεία και τη χρήση πληροφοριών που είναι σχετικές με: </a:t>
            </a:r>
          </a:p>
        </p:txBody>
      </p:sp>
      <p:sp>
        <p:nvSpPr>
          <p:cNvPr id="26" name="Rectangle 25"/>
          <p:cNvSpPr/>
          <p:nvPr/>
        </p:nvSpPr>
        <p:spPr>
          <a:xfrm>
            <a:off x="467544" y="2062816"/>
            <a:ext cx="3978706" cy="54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Διαμόρφωση επιχειρηματικής στρατηγικής.</a:t>
            </a:r>
          </a:p>
        </p:txBody>
      </p:sp>
      <p:sp>
        <p:nvSpPr>
          <p:cNvPr id="27" name="Rectangle 26"/>
          <p:cNvSpPr/>
          <p:nvPr/>
        </p:nvSpPr>
        <p:spPr>
          <a:xfrm>
            <a:off x="467544" y="2719940"/>
            <a:ext cx="3978706" cy="54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Επιτέλεση λειτουργιών προγραμματισμού και ελέγχου.</a:t>
            </a:r>
          </a:p>
        </p:txBody>
      </p:sp>
      <p:sp>
        <p:nvSpPr>
          <p:cNvPr id="28" name="Rectangle 27"/>
          <p:cNvSpPr/>
          <p:nvPr/>
        </p:nvSpPr>
        <p:spPr>
          <a:xfrm>
            <a:off x="467544" y="3377064"/>
            <a:ext cx="3978706" cy="3688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Λήψη αποφάσεων.</a:t>
            </a:r>
          </a:p>
        </p:txBody>
      </p:sp>
      <p:sp>
        <p:nvSpPr>
          <p:cNvPr id="29" name="Rectangle 28"/>
          <p:cNvSpPr/>
          <p:nvPr/>
        </p:nvSpPr>
        <p:spPr>
          <a:xfrm>
            <a:off x="4717142" y="2062816"/>
            <a:ext cx="3978706" cy="54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Αποδοτική αξιοποίηση επιχειρηματικών πόρων.</a:t>
            </a:r>
          </a:p>
        </p:txBody>
      </p:sp>
      <p:sp>
        <p:nvSpPr>
          <p:cNvPr id="30" name="Rectangle 29"/>
          <p:cNvSpPr/>
          <p:nvPr/>
        </p:nvSpPr>
        <p:spPr>
          <a:xfrm>
            <a:off x="467544" y="3863016"/>
            <a:ext cx="3978706" cy="3688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Βελτίωση επιχειρηματικής απόδοσης.</a:t>
            </a:r>
          </a:p>
        </p:txBody>
      </p:sp>
      <p:sp>
        <p:nvSpPr>
          <p:cNvPr id="31" name="Rectangle 30"/>
          <p:cNvSpPr/>
          <p:nvPr/>
        </p:nvSpPr>
        <p:spPr>
          <a:xfrm>
            <a:off x="4717142" y="2885101"/>
            <a:ext cx="3978706" cy="54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Ασφάλεια περιουσιακών στοιχείων.</a:t>
            </a:r>
          </a:p>
        </p:txBody>
      </p:sp>
      <p:sp>
        <p:nvSpPr>
          <p:cNvPr id="32" name="Rectangle 31"/>
          <p:cNvSpPr/>
          <p:nvPr/>
        </p:nvSpPr>
        <p:spPr>
          <a:xfrm>
            <a:off x="4717142" y="3691843"/>
            <a:ext cx="3978706" cy="54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Εταιρική διακυβέρνηση και εσωτερικό έλεγχο.</a:t>
            </a:r>
          </a:p>
        </p:txBody>
      </p:sp>
      <p:sp>
        <p:nvSpPr>
          <p:cNvPr id="15" name="Rectangle 14"/>
          <p:cNvSpPr/>
          <p:nvPr/>
        </p:nvSpPr>
        <p:spPr>
          <a:xfrm>
            <a:off x="467544" y="4725144"/>
            <a:ext cx="820891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Δίδει έμφαση στη μέτρηση και τη παροχή πληροφοριών αναφορικά με την απόκτηση και χρήση των διαθέσιμων οικονομικών πόρων.  </a:t>
            </a:r>
          </a:p>
          <a:p>
            <a:pPr lvl="0" algn="just"/>
            <a:r>
              <a:rPr lang="el-GR" dirty="0"/>
              <a:t>Ασχολείται με το προσδιορισμό του κόστους παραγωγής των προϊόντων και των αποθεμάτων καθώς και της λειτουργίας διαφόρων μονάδων και τμημάτων ενός επιχειρηματικού οργανισμού παρέχοντας πληροφορίες που επιτρέπουν επιπλέον τη σύγκριση απολογιστικών και προκαθορισμένων μεγεθών. </a:t>
            </a:r>
          </a:p>
        </p:txBody>
      </p:sp>
      <p:sp>
        <p:nvSpPr>
          <p:cNvPr id="16" name="Rectangle 15"/>
          <p:cNvSpPr/>
          <p:nvPr/>
        </p:nvSpPr>
        <p:spPr>
          <a:xfrm>
            <a:off x="467544" y="4304960"/>
            <a:ext cx="8208912" cy="348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Λογιστική Κόστους:</a:t>
            </a:r>
          </a:p>
        </p:txBody>
      </p:sp>
    </p:spTree>
    <p:extLst>
      <p:ext uri="{BB962C8B-B14F-4D97-AF65-F5344CB8AC3E}">
        <p14:creationId xmlns:p14="http://schemas.microsoft.com/office/powerpoint/2010/main" val="4026792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bodyPr>
          <a:lstStyle/>
          <a:p>
            <a:pPr algn="l"/>
            <a:r>
              <a:rPr lang="el-GR" dirty="0"/>
              <a:t>Διαφορές Διοικητικής και Χρηματοοικονομικής Λογιστικής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12</a:t>
            </a:fld>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3395283288"/>
              </p:ext>
            </p:extLst>
          </p:nvPr>
        </p:nvGraphicFramePr>
        <p:xfrm>
          <a:off x="63114" y="1955836"/>
          <a:ext cx="9036496" cy="4425492"/>
        </p:xfrm>
        <a:graphic>
          <a:graphicData uri="http://schemas.openxmlformats.org/drawingml/2006/table">
            <a:tbl>
              <a:tblPr firstRow="1" firstCol="1" bandRow="1">
                <a:tableStyleId>{5940675A-B579-460E-94D1-54222C63F5DA}</a:tableStyleId>
              </a:tblPr>
              <a:tblGrid>
                <a:gridCol w="1638386">
                  <a:extLst>
                    <a:ext uri="{9D8B030D-6E8A-4147-A177-3AD203B41FA5}">
                      <a16:colId xmlns:a16="http://schemas.microsoft.com/office/drawing/2014/main" val="20000"/>
                    </a:ext>
                  </a:extLst>
                </a:gridCol>
                <a:gridCol w="3762214">
                  <a:extLst>
                    <a:ext uri="{9D8B030D-6E8A-4147-A177-3AD203B41FA5}">
                      <a16:colId xmlns:a16="http://schemas.microsoft.com/office/drawing/2014/main" val="20001"/>
                    </a:ext>
                  </a:extLst>
                </a:gridCol>
                <a:gridCol w="3635896">
                  <a:extLst>
                    <a:ext uri="{9D8B030D-6E8A-4147-A177-3AD203B41FA5}">
                      <a16:colId xmlns:a16="http://schemas.microsoft.com/office/drawing/2014/main" val="20002"/>
                    </a:ext>
                  </a:extLst>
                </a:gridCol>
              </a:tblGrid>
              <a:tr h="569944">
                <a:tc>
                  <a:txBody>
                    <a:bodyPr/>
                    <a:lstStyle/>
                    <a:p>
                      <a:pPr algn="just">
                        <a:lnSpc>
                          <a:spcPct val="107000"/>
                        </a:lnSpc>
                        <a:spcAft>
                          <a:spcPts val="0"/>
                        </a:spcAft>
                      </a:pP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l-GR" sz="1700" b="1" dirty="0">
                          <a:effectLst/>
                        </a:rPr>
                        <a:t>Διοικητική Λογιστική/Λογιστική Κόστους</a:t>
                      </a:r>
                      <a:endParaRPr lang="en-US" sz="1700" b="1"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l-GR" sz="1700" b="1" dirty="0">
                          <a:effectLst/>
                        </a:rPr>
                        <a:t>Χρηματοοικονομική Λογιστική</a:t>
                      </a:r>
                      <a:endParaRPr lang="en-US" sz="1700" b="1"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54917">
                <a:tc>
                  <a:txBody>
                    <a:bodyPr/>
                    <a:lstStyle/>
                    <a:p>
                      <a:pPr algn="l">
                        <a:lnSpc>
                          <a:spcPct val="107000"/>
                        </a:lnSpc>
                        <a:spcAft>
                          <a:spcPts val="0"/>
                        </a:spcAft>
                      </a:pPr>
                      <a:r>
                        <a:rPr lang="el-GR" sz="1700" dirty="0">
                          <a:effectLst/>
                          <a:latin typeface="Calibri"/>
                          <a:ea typeface="Calibri"/>
                          <a:cs typeface="Times New Roman"/>
                        </a:rPr>
                        <a:t>Κανονιστικό Πλαίσιο</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Ευελιξία</a:t>
                      </a:r>
                      <a:r>
                        <a:rPr lang="el-GR" sz="1700" baseline="0" dirty="0">
                          <a:effectLst/>
                          <a:latin typeface="Calibri"/>
                          <a:ea typeface="Calibri"/>
                          <a:cs typeface="Times New Roman"/>
                        </a:rPr>
                        <a:t> στη παρεχόμενη πληροφορία. </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Η πληροφορία</a:t>
                      </a:r>
                      <a:r>
                        <a:rPr lang="el-GR" sz="1700" baseline="0" dirty="0">
                          <a:effectLst/>
                          <a:latin typeface="Calibri"/>
                          <a:ea typeface="Calibri"/>
                          <a:cs typeface="Times New Roman"/>
                        </a:rPr>
                        <a:t> που παρέχεται θα πρέπει να είναι εναρμονισμένη με το υφιστάμενο κανονιστικό πλαίσιο.</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038863">
                <a:tc>
                  <a:txBody>
                    <a:bodyPr/>
                    <a:lstStyle/>
                    <a:p>
                      <a:pPr algn="l">
                        <a:lnSpc>
                          <a:spcPct val="107000"/>
                        </a:lnSpc>
                        <a:spcAft>
                          <a:spcPts val="0"/>
                        </a:spcAft>
                      </a:pPr>
                      <a:r>
                        <a:rPr lang="el-GR" sz="1700" dirty="0">
                          <a:effectLst/>
                          <a:latin typeface="Calibri"/>
                          <a:ea typeface="Calibri"/>
                          <a:cs typeface="Times New Roman"/>
                        </a:rPr>
                        <a:t>Πηγές Δεδομένων</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Αντλεί δεδομένα από το βασικό λογιστικό σύστημα αλλά και από άλλες εσωτερικές ή</a:t>
                      </a:r>
                      <a:r>
                        <a:rPr lang="el-GR" sz="1700" baseline="0" dirty="0">
                          <a:effectLst/>
                          <a:latin typeface="Calibri"/>
                          <a:ea typeface="Calibri"/>
                          <a:cs typeface="Times New Roman"/>
                        </a:rPr>
                        <a:t> εξωτερικές πηγές δεδομένων.</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mn-lt"/>
                          <a:ea typeface="Calibri"/>
                          <a:cs typeface="Times New Roman"/>
                        </a:rPr>
                        <a:t>Αντλεί δεδομένα κατά κύριο λόγο από το βασικό λογιστικό σύστημα.</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6245">
                <a:tc>
                  <a:txBody>
                    <a:bodyPr/>
                    <a:lstStyle/>
                    <a:p>
                      <a:pPr algn="l">
                        <a:lnSpc>
                          <a:spcPct val="107000"/>
                        </a:lnSpc>
                        <a:spcAft>
                          <a:spcPts val="0"/>
                        </a:spcAft>
                      </a:pPr>
                      <a:r>
                        <a:rPr lang="el-GR" sz="1700" dirty="0">
                          <a:effectLst/>
                          <a:latin typeface="Calibri"/>
                          <a:ea typeface="Calibri"/>
                          <a:cs typeface="Times New Roman"/>
                        </a:rPr>
                        <a:t>Εύρος και Ανάλυση Πληροφοριών</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Παρέχονται</a:t>
                      </a:r>
                      <a:r>
                        <a:rPr lang="el-GR" sz="1700" baseline="0" dirty="0">
                          <a:effectLst/>
                          <a:latin typeface="Calibri"/>
                          <a:ea typeface="Calibri"/>
                          <a:cs typeface="Times New Roman"/>
                        </a:rPr>
                        <a:t> τόσο ποσοτικές όσο και ποιοτικές πληροφορίες διαφόρων επιπέδων ανάλυσης. </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Δίδεται</a:t>
                      </a:r>
                      <a:r>
                        <a:rPr lang="el-GR" sz="1700" baseline="0" dirty="0">
                          <a:effectLst/>
                          <a:latin typeface="Calibri"/>
                          <a:ea typeface="Calibri"/>
                          <a:cs typeface="Times New Roman"/>
                        </a:rPr>
                        <a:t> έμφαση στη χρηματοοικονομική πληροφορία και χαρακτηρίζεται από γενικότητα.</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13627">
                <a:tc>
                  <a:txBody>
                    <a:bodyPr/>
                    <a:lstStyle/>
                    <a:p>
                      <a:pPr algn="l">
                        <a:lnSpc>
                          <a:spcPct val="107000"/>
                        </a:lnSpc>
                        <a:spcAft>
                          <a:spcPts val="0"/>
                        </a:spcAft>
                      </a:pPr>
                      <a:r>
                        <a:rPr lang="el-GR" sz="1700" dirty="0">
                          <a:effectLst/>
                          <a:latin typeface="Calibri"/>
                          <a:ea typeface="Calibri"/>
                          <a:cs typeface="Times New Roman"/>
                        </a:rPr>
                        <a:t>Συχνότητα Αναφορών</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Ο χρόνος</a:t>
                      </a:r>
                      <a:r>
                        <a:rPr lang="el-GR" sz="1700" baseline="0" dirty="0">
                          <a:effectLst/>
                          <a:latin typeface="Calibri"/>
                          <a:ea typeface="Calibri"/>
                          <a:cs typeface="Times New Roman"/>
                        </a:rPr>
                        <a:t> και η συχνότητα παροχής πληροφοριών και αναφορών ποικίλει.</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Υποχρεωτικά</a:t>
                      </a:r>
                      <a:r>
                        <a:rPr lang="el-GR" sz="1700" baseline="0" dirty="0">
                          <a:effectLst/>
                          <a:latin typeface="Calibri"/>
                          <a:ea typeface="Calibri"/>
                          <a:cs typeface="Times New Roman"/>
                        </a:rPr>
                        <a:t> τουλάχιστον μία φορά το έτος.</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09224">
                <a:tc>
                  <a:txBody>
                    <a:bodyPr/>
                    <a:lstStyle/>
                    <a:p>
                      <a:pPr algn="l">
                        <a:lnSpc>
                          <a:spcPct val="107000"/>
                        </a:lnSpc>
                        <a:spcAft>
                          <a:spcPts val="0"/>
                        </a:spcAft>
                      </a:pPr>
                      <a:r>
                        <a:rPr lang="el-GR" sz="1700" dirty="0">
                          <a:effectLst/>
                          <a:latin typeface="Calibri"/>
                          <a:ea typeface="Calibri"/>
                          <a:cs typeface="Times New Roman"/>
                        </a:rPr>
                        <a:t>Ορίζοντας</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Χρήση</a:t>
                      </a:r>
                      <a:r>
                        <a:rPr lang="el-GR" sz="1700" baseline="0" dirty="0">
                          <a:effectLst/>
                          <a:latin typeface="Calibri"/>
                          <a:ea typeface="Calibri"/>
                          <a:cs typeface="Times New Roman"/>
                        </a:rPr>
                        <a:t> τόσο απολογιστικών δεδομένων όσο και προϋπολογιστικών.</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lnSpc>
                          <a:spcPct val="107000"/>
                        </a:lnSpc>
                        <a:spcAft>
                          <a:spcPts val="0"/>
                        </a:spcAft>
                      </a:pPr>
                      <a:r>
                        <a:rPr lang="el-GR" sz="1700" dirty="0">
                          <a:effectLst/>
                          <a:latin typeface="Calibri"/>
                          <a:ea typeface="Calibri"/>
                          <a:cs typeface="Times New Roman"/>
                        </a:rPr>
                        <a:t>Έμφαση σε απολογιστικά δεδομένα.</a:t>
                      </a:r>
                      <a:endParaRPr lang="en-US" sz="1700" dirty="0">
                        <a:effectLst/>
                        <a:latin typeface="Calibri"/>
                        <a:ea typeface="Calibri"/>
                        <a:cs typeface="Times New Roman"/>
                      </a:endParaRPr>
                    </a:p>
                  </a:txBody>
                  <a:tcPr marL="68580" marR="68580" marT="0" marB="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1500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Σχεδιασμός Συστήματος Κοστολόγησης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13</a:t>
            </a:fld>
            <a:endParaRPr lang="en-US"/>
          </a:p>
        </p:txBody>
      </p:sp>
      <p:sp>
        <p:nvSpPr>
          <p:cNvPr id="31" name="Rectangle 30"/>
          <p:cNvSpPr/>
          <p:nvPr/>
        </p:nvSpPr>
        <p:spPr>
          <a:xfrm>
            <a:off x="467544" y="2321003"/>
            <a:ext cx="8208912" cy="3060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Σκοπός: υποστήριξη της εφαρμογής της διοικητικής λογιστικής σε έναν οργανισμό</a:t>
            </a:r>
          </a:p>
        </p:txBody>
      </p:sp>
      <p:sp>
        <p:nvSpPr>
          <p:cNvPr id="32" name="Rectangle 31"/>
          <p:cNvSpPr/>
          <p:nvPr/>
        </p:nvSpPr>
        <p:spPr>
          <a:xfrm>
            <a:off x="467544" y="1788473"/>
            <a:ext cx="8208912" cy="3443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Σύστημα Διοικητικής Λογιστικής</a:t>
            </a:r>
          </a:p>
        </p:txBody>
      </p:sp>
      <p:sp>
        <p:nvSpPr>
          <p:cNvPr id="33" name="Rectangle 32"/>
          <p:cNvSpPr/>
          <p:nvPr/>
        </p:nvSpPr>
        <p:spPr>
          <a:xfrm>
            <a:off x="463593" y="2829207"/>
            <a:ext cx="8208912" cy="5421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Παράγοντες που επιδρούν στο σχεδιασμό και την υλοποίηση ενός Συστήματος Διοικητικής Λογιστικής: </a:t>
            </a:r>
          </a:p>
        </p:txBody>
      </p:sp>
      <p:sp>
        <p:nvSpPr>
          <p:cNvPr id="34" name="Rectangle 33"/>
          <p:cNvSpPr/>
          <p:nvPr/>
        </p:nvSpPr>
        <p:spPr>
          <a:xfrm>
            <a:off x="455693" y="3573534"/>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δημιουργίας πληροφοριών</a:t>
            </a:r>
          </a:p>
        </p:txBody>
      </p:sp>
      <p:sp>
        <p:nvSpPr>
          <p:cNvPr id="35" name="Rectangle 34"/>
          <p:cNvSpPr/>
          <p:nvPr/>
        </p:nvSpPr>
        <p:spPr>
          <a:xfrm>
            <a:off x="4796906" y="3573534"/>
            <a:ext cx="3888432"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Όφελος χρησιμοποίησης πληροφοριών</a:t>
            </a:r>
          </a:p>
        </p:txBody>
      </p:sp>
      <p:sp>
        <p:nvSpPr>
          <p:cNvPr id="36" name="Rectangle 35"/>
          <p:cNvSpPr/>
          <p:nvPr/>
        </p:nvSpPr>
        <p:spPr>
          <a:xfrm>
            <a:off x="4085210" y="3573534"/>
            <a:ext cx="630806"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dirty="0"/>
              <a:t>&lt; = &gt;</a:t>
            </a:r>
            <a:endParaRPr lang="el-GR" dirty="0"/>
          </a:p>
        </p:txBody>
      </p:sp>
      <p:sp>
        <p:nvSpPr>
          <p:cNvPr id="37" name="Rectangle 36"/>
          <p:cNvSpPr/>
          <p:nvPr/>
        </p:nvSpPr>
        <p:spPr>
          <a:xfrm>
            <a:off x="455693" y="4146005"/>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Τεχνολογία</a:t>
            </a:r>
          </a:p>
        </p:txBody>
      </p:sp>
      <p:sp>
        <p:nvSpPr>
          <p:cNvPr id="38" name="Rectangle 37"/>
          <p:cNvSpPr/>
          <p:nvPr/>
        </p:nvSpPr>
        <p:spPr>
          <a:xfrm>
            <a:off x="455693" y="4718476"/>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err="1"/>
              <a:t>Συμπεριφορικοί</a:t>
            </a:r>
            <a:r>
              <a:rPr lang="el-GR" dirty="0"/>
              <a:t> παράγοντες</a:t>
            </a:r>
          </a:p>
        </p:txBody>
      </p:sp>
      <p:sp>
        <p:nvSpPr>
          <p:cNvPr id="39" name="Rectangle 38"/>
          <p:cNvSpPr/>
          <p:nvPr/>
        </p:nvSpPr>
        <p:spPr>
          <a:xfrm>
            <a:off x="455693" y="5290947"/>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err="1"/>
              <a:t>Οργανωσιακοί</a:t>
            </a:r>
            <a:r>
              <a:rPr lang="el-GR" dirty="0"/>
              <a:t> παράγοντες</a:t>
            </a:r>
          </a:p>
        </p:txBody>
      </p:sp>
      <p:sp>
        <p:nvSpPr>
          <p:cNvPr id="14" name="Rectangle 13"/>
          <p:cNvSpPr/>
          <p:nvPr/>
        </p:nvSpPr>
        <p:spPr>
          <a:xfrm>
            <a:off x="455692" y="5877272"/>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Κρίσιμες διοικητικές αποφάσεις</a:t>
            </a:r>
          </a:p>
        </p:txBody>
      </p:sp>
    </p:spTree>
    <p:extLst>
      <p:ext uri="{BB962C8B-B14F-4D97-AF65-F5344CB8AC3E}">
        <p14:creationId xmlns:p14="http://schemas.microsoft.com/office/powerpoint/2010/main" val="41657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t>Λογιστική Ευθύνης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14</a:t>
            </a:fld>
            <a:endParaRPr lang="en-US"/>
          </a:p>
        </p:txBody>
      </p:sp>
      <p:sp>
        <p:nvSpPr>
          <p:cNvPr id="25" name="Rectangle 24"/>
          <p:cNvSpPr/>
          <p:nvPr/>
        </p:nvSpPr>
        <p:spPr>
          <a:xfrm>
            <a:off x="467536" y="1340768"/>
            <a:ext cx="8054965" cy="61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Η λογιστική πληροφορία είναι δυνατόν να χρησιμοποιείται για τον έλεγχο των μονάδων και των ατόμων της λογιστικής οντότητας. </a:t>
            </a:r>
          </a:p>
        </p:txBody>
      </p:sp>
      <p:sp>
        <p:nvSpPr>
          <p:cNvPr id="17" name="Rectangle 16"/>
          <p:cNvSpPr/>
          <p:nvPr/>
        </p:nvSpPr>
        <p:spPr>
          <a:xfrm>
            <a:off x="467536" y="2088522"/>
            <a:ext cx="8054965" cy="61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Ο τρόπος οργάνωσης της πληροφορίας που αφορά τη Λογιστική Ευθύνης εξαρτάται άμεσα από την οργανωτική δομή της λογιστικής οντότητας.</a:t>
            </a:r>
          </a:p>
        </p:txBody>
      </p:sp>
      <p:sp>
        <p:nvSpPr>
          <p:cNvPr id="24" name="Rectangle 23"/>
          <p:cNvSpPr/>
          <p:nvPr/>
        </p:nvSpPr>
        <p:spPr>
          <a:xfrm>
            <a:off x="1825757" y="3504206"/>
            <a:ext cx="6696744"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Λειτουργική δομή.</a:t>
            </a:r>
          </a:p>
        </p:txBody>
      </p:sp>
      <p:sp>
        <p:nvSpPr>
          <p:cNvPr id="33" name="Right Arrow 32"/>
          <p:cNvSpPr/>
          <p:nvPr/>
        </p:nvSpPr>
        <p:spPr>
          <a:xfrm>
            <a:off x="467544" y="3554704"/>
            <a:ext cx="978408" cy="3009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825757" y="4507644"/>
            <a:ext cx="6696744"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Μητρική δομή.</a:t>
            </a:r>
          </a:p>
        </p:txBody>
      </p:sp>
      <p:sp>
        <p:nvSpPr>
          <p:cNvPr id="35" name="Right Arrow 34"/>
          <p:cNvSpPr/>
          <p:nvPr/>
        </p:nvSpPr>
        <p:spPr>
          <a:xfrm>
            <a:off x="467544" y="4537943"/>
            <a:ext cx="978408" cy="3009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825757" y="4005925"/>
            <a:ext cx="6696744"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Δομή επιχειρηματικής μονάδας.</a:t>
            </a:r>
          </a:p>
        </p:txBody>
      </p:sp>
      <p:sp>
        <p:nvSpPr>
          <p:cNvPr id="37" name="Right Arrow 36"/>
          <p:cNvSpPr/>
          <p:nvPr/>
        </p:nvSpPr>
        <p:spPr>
          <a:xfrm>
            <a:off x="467544" y="4046324"/>
            <a:ext cx="978408" cy="30091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67536" y="2836275"/>
            <a:ext cx="8054965" cy="4487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Τύποι οργανωτικών δομών:</a:t>
            </a:r>
          </a:p>
        </p:txBody>
      </p:sp>
    </p:spTree>
    <p:extLst>
      <p:ext uri="{BB962C8B-B14F-4D97-AF65-F5344CB8AC3E}">
        <p14:creationId xmlns:p14="http://schemas.microsoft.com/office/powerpoint/2010/main" val="3536745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t>Λογιστική Ευθύνης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15</a:t>
            </a:fld>
            <a:endParaRPr lang="en-US"/>
          </a:p>
        </p:txBody>
      </p:sp>
      <p:sp>
        <p:nvSpPr>
          <p:cNvPr id="24" name="Rectangle 23"/>
          <p:cNvSpPr/>
          <p:nvPr/>
        </p:nvSpPr>
        <p:spPr>
          <a:xfrm>
            <a:off x="467544" y="1340768"/>
            <a:ext cx="7920880"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Λειτουργική δομή.</a:t>
            </a:r>
          </a:p>
        </p:txBody>
      </p:sp>
      <p:graphicFrame>
        <p:nvGraphicFramePr>
          <p:cNvPr id="4" name="Diagram 3"/>
          <p:cNvGraphicFramePr/>
          <p:nvPr>
            <p:extLst>
              <p:ext uri="{D42A27DB-BD31-4B8C-83A1-F6EECF244321}">
                <p14:modId xmlns:p14="http://schemas.microsoft.com/office/powerpoint/2010/main" val="1550715620"/>
              </p:ext>
            </p:extLst>
          </p:nvPr>
        </p:nvGraphicFramePr>
        <p:xfrm>
          <a:off x="467544" y="1772816"/>
          <a:ext cx="4536504"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81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t>Λογιστική Ευθύνης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16</a:t>
            </a:fld>
            <a:endParaRPr lang="en-US"/>
          </a:p>
        </p:txBody>
      </p:sp>
      <p:sp>
        <p:nvSpPr>
          <p:cNvPr id="24" name="Rectangle 23"/>
          <p:cNvSpPr/>
          <p:nvPr/>
        </p:nvSpPr>
        <p:spPr>
          <a:xfrm>
            <a:off x="467544" y="1340768"/>
            <a:ext cx="7920880"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Δομή επιχειρηματικής μονάδας.</a:t>
            </a:r>
          </a:p>
        </p:txBody>
      </p:sp>
      <p:graphicFrame>
        <p:nvGraphicFramePr>
          <p:cNvPr id="4" name="Diagram 3"/>
          <p:cNvGraphicFramePr/>
          <p:nvPr>
            <p:extLst>
              <p:ext uri="{D42A27DB-BD31-4B8C-83A1-F6EECF244321}">
                <p14:modId xmlns:p14="http://schemas.microsoft.com/office/powerpoint/2010/main" val="874147114"/>
              </p:ext>
            </p:extLst>
          </p:nvPr>
        </p:nvGraphicFramePr>
        <p:xfrm>
          <a:off x="467544" y="1772816"/>
          <a:ext cx="784887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85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t>Λογιστική Ευθύνης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17</a:t>
            </a:fld>
            <a:endParaRPr lang="en-US"/>
          </a:p>
        </p:txBody>
      </p:sp>
      <p:sp>
        <p:nvSpPr>
          <p:cNvPr id="24" name="Rectangle 23"/>
          <p:cNvSpPr/>
          <p:nvPr/>
        </p:nvSpPr>
        <p:spPr>
          <a:xfrm>
            <a:off x="467544" y="1340768"/>
            <a:ext cx="7920880" cy="3615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Οργάνωση τύπου μήτρας.</a:t>
            </a:r>
          </a:p>
        </p:txBody>
      </p:sp>
      <p:graphicFrame>
        <p:nvGraphicFramePr>
          <p:cNvPr id="8" name="Diagram 7"/>
          <p:cNvGraphicFramePr/>
          <p:nvPr>
            <p:extLst>
              <p:ext uri="{D42A27DB-BD31-4B8C-83A1-F6EECF244321}">
                <p14:modId xmlns:p14="http://schemas.microsoft.com/office/powerpoint/2010/main" val="2486912322"/>
              </p:ext>
            </p:extLst>
          </p:nvPr>
        </p:nvGraphicFramePr>
        <p:xfrm>
          <a:off x="2555776" y="1196752"/>
          <a:ext cx="58326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3920023972"/>
              </p:ext>
            </p:extLst>
          </p:nvPr>
        </p:nvGraphicFramePr>
        <p:xfrm>
          <a:off x="-2052736" y="3351296"/>
          <a:ext cx="6096000"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Group 11"/>
          <p:cNvGrpSpPr/>
          <p:nvPr/>
        </p:nvGrpSpPr>
        <p:grpSpPr>
          <a:xfrm>
            <a:off x="2267744" y="3429000"/>
            <a:ext cx="6120680" cy="648072"/>
            <a:chOff x="2194559" y="937927"/>
            <a:chExt cx="3901440" cy="652456"/>
          </a:xfrm>
          <a:solidFill>
            <a:schemeClr val="accent6">
              <a:lumMod val="60000"/>
              <a:lumOff val="40000"/>
            </a:schemeClr>
          </a:solidFill>
        </p:grpSpPr>
        <p:sp>
          <p:nvSpPr>
            <p:cNvPr id="13" name="Round Same Side Corner Rectangle 12"/>
            <p:cNvSpPr/>
            <p:nvPr/>
          </p:nvSpPr>
          <p:spPr>
            <a:xfrm rot="5400000">
              <a:off x="3819051" y="-686565"/>
              <a:ext cx="652456" cy="390144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4" name="Round Same Side Corner Rectangle 4"/>
            <p:cNvSpPr/>
            <p:nvPr/>
          </p:nvSpPr>
          <p:spPr>
            <a:xfrm>
              <a:off x="2194559" y="969777"/>
              <a:ext cx="3869590" cy="58875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l-GR" sz="3300" kern="1200" dirty="0"/>
            </a:p>
          </p:txBody>
        </p:sp>
      </p:grpSp>
      <p:grpSp>
        <p:nvGrpSpPr>
          <p:cNvPr id="15" name="Group 14"/>
          <p:cNvGrpSpPr/>
          <p:nvPr/>
        </p:nvGrpSpPr>
        <p:grpSpPr>
          <a:xfrm>
            <a:off x="2242760" y="4293096"/>
            <a:ext cx="6120680" cy="620202"/>
            <a:chOff x="2194559" y="937927"/>
            <a:chExt cx="3901440" cy="652456"/>
          </a:xfrm>
          <a:solidFill>
            <a:schemeClr val="accent6">
              <a:lumMod val="60000"/>
              <a:lumOff val="40000"/>
            </a:schemeClr>
          </a:solidFill>
        </p:grpSpPr>
        <p:sp>
          <p:nvSpPr>
            <p:cNvPr id="16" name="Round Same Side Corner Rectangle 15"/>
            <p:cNvSpPr/>
            <p:nvPr/>
          </p:nvSpPr>
          <p:spPr>
            <a:xfrm rot="5400000">
              <a:off x="3819051" y="-686565"/>
              <a:ext cx="652456" cy="390144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7" name="Round Same Side Corner Rectangle 4"/>
            <p:cNvSpPr/>
            <p:nvPr/>
          </p:nvSpPr>
          <p:spPr>
            <a:xfrm>
              <a:off x="2194559" y="969777"/>
              <a:ext cx="3869590" cy="58875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l-GR" sz="3300" kern="1200" dirty="0"/>
            </a:p>
          </p:txBody>
        </p:sp>
      </p:grpSp>
    </p:spTree>
    <p:extLst>
      <p:ext uri="{BB962C8B-B14F-4D97-AF65-F5344CB8AC3E}">
        <p14:creationId xmlns:p14="http://schemas.microsoft.com/office/powerpoint/2010/main" val="2198044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Autofit/>
          </a:bodyPr>
          <a:lstStyle/>
          <a:p>
            <a:pPr algn="l"/>
            <a:r>
              <a:rPr lang="el-GR" dirty="0"/>
              <a:t>Λογιστική Κόστους και Πληροφοριακά Συστήματα Διοίκησης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18</a:t>
            </a:fld>
            <a:endParaRPr lang="en-US"/>
          </a:p>
        </p:txBody>
      </p:sp>
      <p:sp>
        <p:nvSpPr>
          <p:cNvPr id="32" name="Rectangle 31"/>
          <p:cNvSpPr/>
          <p:nvPr/>
        </p:nvSpPr>
        <p:spPr>
          <a:xfrm>
            <a:off x="455692" y="2564904"/>
            <a:ext cx="8208912" cy="1512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Πληροφοριακό Σύστημα Διοίκησης (</a:t>
            </a:r>
            <a:r>
              <a:rPr lang="en-US" dirty="0"/>
              <a:t>Management Information Systems – MIS) </a:t>
            </a:r>
            <a:r>
              <a:rPr lang="el-GR" dirty="0"/>
              <a:t>είναι ένα μηχανογραφικό σύστημα που συγκεντρώνει πλήρη δεδομένα, τα οργανώνει και τα συνοψίζει σε μορφή αξιοποιήσιμη για τα στελέχη που είναι επιφορτιζόμενα με τη λειτουργία της επιχείρησης, ενώ παράλληλα τα τροφοδοτεί με την πληροφορία που χρειάζονται για την εργασία τους</a:t>
            </a:r>
          </a:p>
        </p:txBody>
      </p:sp>
      <p:sp>
        <p:nvSpPr>
          <p:cNvPr id="15" name="Rectangle 14"/>
          <p:cNvSpPr/>
          <p:nvPr/>
        </p:nvSpPr>
        <p:spPr>
          <a:xfrm>
            <a:off x="455692" y="4195390"/>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Μηχανήματα (</a:t>
            </a:r>
            <a:r>
              <a:rPr lang="en-US" dirty="0"/>
              <a:t>Hardware)</a:t>
            </a:r>
            <a:endParaRPr lang="el-GR" dirty="0"/>
          </a:p>
        </p:txBody>
      </p:sp>
      <p:sp>
        <p:nvSpPr>
          <p:cNvPr id="16" name="Rectangle 15"/>
          <p:cNvSpPr/>
          <p:nvPr/>
        </p:nvSpPr>
        <p:spPr>
          <a:xfrm>
            <a:off x="455692" y="4684009"/>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Λογισμικό </a:t>
            </a:r>
            <a:r>
              <a:rPr lang="en-US" dirty="0"/>
              <a:t>(Software)</a:t>
            </a:r>
            <a:endParaRPr lang="el-GR" dirty="0"/>
          </a:p>
        </p:txBody>
      </p:sp>
      <p:sp>
        <p:nvSpPr>
          <p:cNvPr id="17" name="Rectangle 16"/>
          <p:cNvSpPr/>
          <p:nvPr/>
        </p:nvSpPr>
        <p:spPr>
          <a:xfrm>
            <a:off x="455692" y="5172628"/>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Βάσεις Δεδομένων (</a:t>
            </a:r>
            <a:r>
              <a:rPr lang="en-US" dirty="0"/>
              <a:t>Data bases)</a:t>
            </a:r>
            <a:endParaRPr lang="el-GR" dirty="0"/>
          </a:p>
        </p:txBody>
      </p:sp>
      <p:sp>
        <p:nvSpPr>
          <p:cNvPr id="18" name="Rectangle 17"/>
          <p:cNvSpPr/>
          <p:nvPr/>
        </p:nvSpPr>
        <p:spPr>
          <a:xfrm>
            <a:off x="455692" y="5661248"/>
            <a:ext cx="3532343"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Ανθρώπινος Παράγοντας</a:t>
            </a:r>
          </a:p>
        </p:txBody>
      </p:sp>
    </p:spTree>
    <p:extLst>
      <p:ext uri="{BB962C8B-B14F-4D97-AF65-F5344CB8AC3E}">
        <p14:creationId xmlns:p14="http://schemas.microsoft.com/office/powerpoint/2010/main" val="3129775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Autofit/>
          </a:bodyPr>
          <a:lstStyle/>
          <a:p>
            <a:pPr algn="l"/>
            <a:r>
              <a:rPr lang="el-GR" dirty="0"/>
              <a:t>Δεξιότητες Στελεχών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19</a:t>
            </a:fld>
            <a:endParaRPr lang="en-US"/>
          </a:p>
        </p:txBody>
      </p:sp>
      <p:sp>
        <p:nvSpPr>
          <p:cNvPr id="15" name="Rectangle 14"/>
          <p:cNvSpPr/>
          <p:nvPr/>
        </p:nvSpPr>
        <p:spPr>
          <a:xfrm>
            <a:off x="455690" y="3356992"/>
            <a:ext cx="4620366"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Ακεραιότητα</a:t>
            </a:r>
          </a:p>
        </p:txBody>
      </p:sp>
      <p:sp>
        <p:nvSpPr>
          <p:cNvPr id="16" name="Rectangle 15"/>
          <p:cNvSpPr/>
          <p:nvPr/>
        </p:nvSpPr>
        <p:spPr>
          <a:xfrm>
            <a:off x="455690" y="3933056"/>
            <a:ext cx="4620366"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Αντικειμενικότητα</a:t>
            </a:r>
          </a:p>
        </p:txBody>
      </p:sp>
      <p:sp>
        <p:nvSpPr>
          <p:cNvPr id="17" name="Rectangle 16"/>
          <p:cNvSpPr/>
          <p:nvPr/>
        </p:nvSpPr>
        <p:spPr>
          <a:xfrm>
            <a:off x="455690" y="2204864"/>
            <a:ext cx="4620366"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Ικανότητα</a:t>
            </a:r>
          </a:p>
        </p:txBody>
      </p:sp>
      <p:sp>
        <p:nvSpPr>
          <p:cNvPr id="18" name="Rectangle 17"/>
          <p:cNvSpPr/>
          <p:nvPr/>
        </p:nvSpPr>
        <p:spPr>
          <a:xfrm>
            <a:off x="455690" y="2780928"/>
            <a:ext cx="4620366"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Εμπιστευτικότητα</a:t>
            </a:r>
          </a:p>
        </p:txBody>
      </p:sp>
      <p:sp>
        <p:nvSpPr>
          <p:cNvPr id="10" name="Rectangle 9"/>
          <p:cNvSpPr/>
          <p:nvPr/>
        </p:nvSpPr>
        <p:spPr>
          <a:xfrm>
            <a:off x="455690" y="4509120"/>
            <a:ext cx="4620366" cy="3703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Επίλυση ηθικών </a:t>
            </a:r>
            <a:r>
              <a:rPr lang="el-GR" dirty="0" err="1"/>
              <a:t>διλημάτων</a:t>
            </a:r>
            <a:endParaRPr lang="el-GR" dirty="0"/>
          </a:p>
        </p:txBody>
      </p:sp>
    </p:spTree>
    <p:extLst>
      <p:ext uri="{BB962C8B-B14F-4D97-AF65-F5344CB8AC3E}">
        <p14:creationId xmlns:p14="http://schemas.microsoft.com/office/powerpoint/2010/main" val="164894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Περίγραμμα Μαθήματος </a:t>
            </a:r>
          </a:p>
        </p:txBody>
      </p:sp>
      <p:sp>
        <p:nvSpPr>
          <p:cNvPr id="5" name="Slide Number Placeholder 4"/>
          <p:cNvSpPr>
            <a:spLocks noGrp="1"/>
          </p:cNvSpPr>
          <p:nvPr>
            <p:ph type="sldNum" sz="quarter" idx="12"/>
          </p:nvPr>
        </p:nvSpPr>
        <p:spPr/>
        <p:txBody>
          <a:bodyPr/>
          <a:lstStyle/>
          <a:p>
            <a:fld id="{C4F8E428-FD7D-4BF3-84F2-0145DD8CFB9E}" type="slidenum">
              <a:rPr lang="en-US" smtClean="0"/>
              <a:t>2</a:t>
            </a:fld>
            <a:endParaRPr lang="en-US"/>
          </a:p>
        </p:txBody>
      </p:sp>
      <p:sp>
        <p:nvSpPr>
          <p:cNvPr id="7" name="Date Placeholder 6"/>
          <p:cNvSpPr>
            <a:spLocks noGrp="1"/>
          </p:cNvSpPr>
          <p:nvPr>
            <p:ph type="dt" sz="half" idx="10"/>
          </p:nvPr>
        </p:nvSpPr>
        <p:spPr/>
        <p:txBody>
          <a:bodyPr/>
          <a:lstStyle/>
          <a:p>
            <a:r>
              <a:rPr lang="el-GR" dirty="0"/>
              <a:t>Λογιστική Κόστους</a:t>
            </a:r>
            <a:endParaRPr lang="en-US" dirty="0"/>
          </a:p>
        </p:txBody>
      </p:sp>
      <p:sp>
        <p:nvSpPr>
          <p:cNvPr id="8" name="Rectangle 7"/>
          <p:cNvSpPr/>
          <p:nvPr/>
        </p:nvSpPr>
        <p:spPr>
          <a:xfrm>
            <a:off x="467544" y="1256676"/>
            <a:ext cx="8208912" cy="11642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Ο σκοπός του μαθήματος Λογιστική Κόστους είναι η παρουσίαση βασικών κοστολογικών εννοιών και του τρόπου με τον οποίο η λογιστική πληροφορία που σχετίζεται με το κόστος είναι δυνατόν να αξιοποιηθεί στην λήψη αποφάσεων των σύγχρονων επιχειρηματικών οργανισμών.</a:t>
            </a:r>
            <a:endParaRPr lang="en-US" dirty="0"/>
          </a:p>
        </p:txBody>
      </p:sp>
      <p:sp>
        <p:nvSpPr>
          <p:cNvPr id="9" name="Rectangle 8"/>
          <p:cNvSpPr/>
          <p:nvPr/>
        </p:nvSpPr>
        <p:spPr>
          <a:xfrm>
            <a:off x="467544" y="2573098"/>
            <a:ext cx="8208912" cy="7837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b="1" dirty="0"/>
              <a:t>Βιβλιογραφία</a:t>
            </a:r>
            <a:r>
              <a:rPr lang="el-GR" dirty="0"/>
              <a:t>: </a:t>
            </a:r>
          </a:p>
          <a:p>
            <a:r>
              <a:rPr lang="el-GR" sz="1600" dirty="0" err="1">
                <a:latin typeface="Segoe UI"/>
                <a:ea typeface="Times New Roman"/>
              </a:rPr>
              <a:t>Βλησμάς</a:t>
            </a:r>
            <a:r>
              <a:rPr lang="el-GR" sz="1600" dirty="0">
                <a:latin typeface="Segoe UI"/>
                <a:ea typeface="Times New Roman"/>
              </a:rPr>
              <a:t>, </a:t>
            </a:r>
            <a:r>
              <a:rPr lang="el-GR" sz="1600" dirty="0" err="1">
                <a:latin typeface="Segoe UI"/>
                <a:ea typeface="Times New Roman"/>
              </a:rPr>
              <a:t>Ορ</a:t>
            </a:r>
            <a:r>
              <a:rPr lang="el-GR" sz="1600" dirty="0">
                <a:latin typeface="Segoe UI"/>
                <a:ea typeface="Times New Roman"/>
              </a:rPr>
              <a:t>., Μπάλλας, Α., και </a:t>
            </a:r>
            <a:r>
              <a:rPr lang="el-GR" sz="1600" dirty="0" err="1">
                <a:latin typeface="Segoe UI"/>
                <a:ea typeface="Times New Roman"/>
              </a:rPr>
              <a:t>Χέβας</a:t>
            </a:r>
            <a:r>
              <a:rPr lang="el-GR" sz="1600" dirty="0">
                <a:latin typeface="Segoe UI"/>
                <a:ea typeface="Times New Roman"/>
              </a:rPr>
              <a:t>, Δ., “Λογιστική Κόστους: Θεωρία και Εφαρμογές”, Εκδόσεις Μπένου, Α’ έκδοση Αθήνα 2024.</a:t>
            </a:r>
            <a:endParaRPr lang="en-US" sz="1600" dirty="0"/>
          </a:p>
        </p:txBody>
      </p:sp>
      <p:sp>
        <p:nvSpPr>
          <p:cNvPr id="10" name="Rectangle 9"/>
          <p:cNvSpPr/>
          <p:nvPr/>
        </p:nvSpPr>
        <p:spPr>
          <a:xfrm>
            <a:off x="467544" y="3509012"/>
            <a:ext cx="8208912" cy="15043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b="1" dirty="0"/>
              <a:t>Πρόσθετο Υλικό</a:t>
            </a:r>
            <a:r>
              <a:rPr lang="el-GR" dirty="0"/>
              <a:t>: </a:t>
            </a:r>
          </a:p>
          <a:p>
            <a:r>
              <a:rPr lang="el-GR" dirty="0"/>
              <a:t>Διαφάνειες διαλέξεων.</a:t>
            </a:r>
          </a:p>
          <a:p>
            <a:r>
              <a:rPr lang="el-GR" dirty="0"/>
              <a:t>Ασκήσεις.</a:t>
            </a:r>
          </a:p>
          <a:p>
            <a:r>
              <a:rPr lang="el-GR" dirty="0"/>
              <a:t>Ασκήσεις Μελέτης.</a:t>
            </a:r>
          </a:p>
          <a:p>
            <a:r>
              <a:rPr lang="el-GR" dirty="0"/>
              <a:t>Κωδικός μαθήματος </a:t>
            </a:r>
            <a:r>
              <a:rPr lang="en-US" dirty="0"/>
              <a:t>e-class: LOXR</a:t>
            </a:r>
            <a:r>
              <a:rPr lang="el-GR" dirty="0"/>
              <a:t>400</a:t>
            </a:r>
            <a:endParaRPr lang="en-US" dirty="0"/>
          </a:p>
        </p:txBody>
      </p:sp>
      <p:sp>
        <p:nvSpPr>
          <p:cNvPr id="11" name="Rectangle 10"/>
          <p:cNvSpPr/>
          <p:nvPr/>
        </p:nvSpPr>
        <p:spPr>
          <a:xfrm>
            <a:off x="467544" y="5165576"/>
            <a:ext cx="8208912" cy="1287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b="1" dirty="0"/>
              <a:t>Επικοινωνία</a:t>
            </a:r>
            <a:r>
              <a:rPr lang="el-GR" dirty="0"/>
              <a:t>: </a:t>
            </a:r>
          </a:p>
          <a:p>
            <a:r>
              <a:rPr lang="el-GR" dirty="0"/>
              <a:t>Γραφείο: Κτήριο Δεριγνί 12, 2ος όροφος. </a:t>
            </a:r>
            <a:r>
              <a:rPr lang="el-GR" dirty="0" err="1"/>
              <a:t>Τηλ</a:t>
            </a:r>
            <a:r>
              <a:rPr lang="el-GR" dirty="0"/>
              <a:t>. 210 82 03 582, </a:t>
            </a:r>
            <a:br>
              <a:rPr lang="el-GR" dirty="0"/>
            </a:br>
            <a:r>
              <a:rPr lang="el-GR" dirty="0"/>
              <a:t>e-</a:t>
            </a:r>
            <a:r>
              <a:rPr lang="el-GR" dirty="0" err="1"/>
              <a:t>mail</a:t>
            </a:r>
            <a:r>
              <a:rPr lang="el-GR" dirty="0"/>
              <a:t>: vlismas@aueb.gr  </a:t>
            </a:r>
            <a:br>
              <a:rPr lang="el-GR" dirty="0"/>
            </a:br>
            <a:r>
              <a:rPr lang="el-GR" dirty="0"/>
              <a:t>Ώρες γραφείου: Δευτέρα 15:00 – 17:00 και Παρασκευή 13:00 -15:00</a:t>
            </a:r>
          </a:p>
        </p:txBody>
      </p:sp>
    </p:spTree>
    <p:extLst>
      <p:ext uri="{BB962C8B-B14F-4D97-AF65-F5344CB8AC3E}">
        <p14:creationId xmlns:p14="http://schemas.microsoft.com/office/powerpoint/2010/main" val="798800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068960"/>
            <a:ext cx="8229600" cy="1143000"/>
          </a:xfrm>
        </p:spPr>
        <p:txBody>
          <a:bodyPr>
            <a:normAutofit fontScale="90000"/>
          </a:bodyPr>
          <a:lstStyle/>
          <a:p>
            <a:br>
              <a:rPr lang="el-GR" b="1" dirty="0"/>
            </a:br>
            <a:r>
              <a:rPr lang="el-GR" b="1" dirty="0"/>
              <a:t>2. Βασικές έννοιες Κόστους. </a:t>
            </a:r>
            <a:br>
              <a:rPr lang="el-GR" b="1" dirty="0"/>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C4F8E428-FD7D-4BF3-84F2-0145DD8CFB9E}" type="slidenum">
              <a:rPr lang="en-US" smtClean="0"/>
              <a:t>20</a:t>
            </a:fld>
            <a:endParaRPr lang="en-US"/>
          </a:p>
        </p:txBody>
      </p:sp>
      <p:sp>
        <p:nvSpPr>
          <p:cNvPr id="5" name="Date Placeholder 4"/>
          <p:cNvSpPr>
            <a:spLocks noGrp="1"/>
          </p:cNvSpPr>
          <p:nvPr>
            <p:ph type="dt" sz="half" idx="10"/>
          </p:nvPr>
        </p:nvSpPr>
        <p:spPr/>
        <p:txBody>
          <a:bodyPr/>
          <a:lstStyle/>
          <a:p>
            <a:r>
              <a:rPr lang="en-US"/>
              <a:t>Cost Accounting</a:t>
            </a:r>
            <a:endParaRPr lang="en-US" dirty="0"/>
          </a:p>
        </p:txBody>
      </p:sp>
      <p:sp>
        <p:nvSpPr>
          <p:cNvPr id="7" name="Rectangle 6"/>
          <p:cNvSpPr/>
          <p:nvPr/>
        </p:nvSpPr>
        <p:spPr>
          <a:xfrm>
            <a:off x="0" y="0"/>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3296"/>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700808"/>
            <a:ext cx="602297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654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70992"/>
          </a:xfrm>
        </p:spPr>
        <p:txBody>
          <a:bodyPr>
            <a:noAutofit/>
          </a:bodyPr>
          <a:lstStyle/>
          <a:p>
            <a:pPr algn="l"/>
            <a:r>
              <a:rPr lang="el-GR" dirty="0"/>
              <a:t>Δαπάνη - Κόστος – Έξοδο</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21</a:t>
            </a:fld>
            <a:endParaRPr lang="en-US"/>
          </a:p>
        </p:txBody>
      </p:sp>
      <p:sp>
        <p:nvSpPr>
          <p:cNvPr id="30" name="Rectangle 29"/>
          <p:cNvSpPr/>
          <p:nvPr/>
        </p:nvSpPr>
        <p:spPr>
          <a:xfrm>
            <a:off x="454447" y="3284984"/>
            <a:ext cx="7644702"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το σύνολο της πάση φύσεως και μορφής οικονομικών θυσιών οι οποίες απαιτούνται για να παραχθεί ένα προϊόν ή μία υπηρεσία – κάτω από δεδομένες κάθε φορά τεχνικοοικονομικές συνθήκες – και να πάρει μορφή ή ιδιότητες, καθώς και θέση στο χώρο και χρόνο.</a:t>
            </a:r>
          </a:p>
        </p:txBody>
      </p:sp>
      <p:sp>
        <p:nvSpPr>
          <p:cNvPr id="11" name="Rectangle 10"/>
          <p:cNvSpPr/>
          <p:nvPr/>
        </p:nvSpPr>
        <p:spPr>
          <a:xfrm>
            <a:off x="455690" y="1484784"/>
            <a:ext cx="7644702"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Δαπάνη: ανάλωση οικονομικών αξιών (οικονομικές θυσίες μέσων πληρωμής) για την απόκτηση αγαθών και υπηρεσιών. </a:t>
            </a:r>
          </a:p>
        </p:txBody>
      </p:sp>
      <p:sp>
        <p:nvSpPr>
          <p:cNvPr id="12" name="Pentagon 11"/>
          <p:cNvSpPr/>
          <p:nvPr/>
        </p:nvSpPr>
        <p:spPr>
          <a:xfrm>
            <a:off x="455690" y="2419531"/>
            <a:ext cx="1728192" cy="648072"/>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Δαπάνη </a:t>
            </a:r>
          </a:p>
        </p:txBody>
      </p:sp>
      <p:sp>
        <p:nvSpPr>
          <p:cNvPr id="13" name="Rectangle 12"/>
          <p:cNvSpPr/>
          <p:nvPr/>
        </p:nvSpPr>
        <p:spPr>
          <a:xfrm>
            <a:off x="2426703" y="2419531"/>
            <a:ext cx="1659654"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a:t>
            </a:r>
          </a:p>
        </p:txBody>
      </p:sp>
      <p:sp>
        <p:nvSpPr>
          <p:cNvPr id="14" name="Rectangle 13"/>
          <p:cNvSpPr/>
          <p:nvPr/>
        </p:nvSpPr>
        <p:spPr>
          <a:xfrm>
            <a:off x="5220072" y="2419531"/>
            <a:ext cx="1659654"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Έξοδο </a:t>
            </a:r>
          </a:p>
        </p:txBody>
      </p:sp>
      <p:sp>
        <p:nvSpPr>
          <p:cNvPr id="15" name="Pentagon 14"/>
          <p:cNvSpPr/>
          <p:nvPr/>
        </p:nvSpPr>
        <p:spPr>
          <a:xfrm>
            <a:off x="4329178" y="2418174"/>
            <a:ext cx="648072" cy="65078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Rectangle 16"/>
          <p:cNvSpPr/>
          <p:nvPr/>
        </p:nvSpPr>
        <p:spPr>
          <a:xfrm>
            <a:off x="454447" y="4595383"/>
            <a:ext cx="6425279" cy="2975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Εμφανίζεται στον Ισολογισμό </a:t>
            </a:r>
          </a:p>
        </p:txBody>
      </p:sp>
      <p:sp>
        <p:nvSpPr>
          <p:cNvPr id="18" name="Rectangle 17"/>
          <p:cNvSpPr/>
          <p:nvPr/>
        </p:nvSpPr>
        <p:spPr>
          <a:xfrm>
            <a:off x="454447" y="4979200"/>
            <a:ext cx="6425279" cy="5067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Μετασχηματίζεται σε διάφορα περιουσιακά στοιχεία μέχρι να μετατραπεί σε έξοδο. </a:t>
            </a:r>
          </a:p>
        </p:txBody>
      </p:sp>
      <p:sp>
        <p:nvSpPr>
          <p:cNvPr id="20" name="Rectangle 19"/>
          <p:cNvSpPr/>
          <p:nvPr/>
        </p:nvSpPr>
        <p:spPr>
          <a:xfrm>
            <a:off x="454447" y="5572233"/>
            <a:ext cx="6425279" cy="5067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Συμβάλλει στη δημιουργία οικονομικού όφελος στο μέλλον.</a:t>
            </a:r>
          </a:p>
        </p:txBody>
      </p:sp>
    </p:spTree>
    <p:extLst>
      <p:ext uri="{BB962C8B-B14F-4D97-AF65-F5344CB8AC3E}">
        <p14:creationId xmlns:p14="http://schemas.microsoft.com/office/powerpoint/2010/main" val="2460516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Δαπάνη - Κόστος – Έξοδο</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22</a:t>
            </a:fld>
            <a:endParaRPr lang="en-US"/>
          </a:p>
        </p:txBody>
      </p:sp>
      <p:sp>
        <p:nvSpPr>
          <p:cNvPr id="11" name="Rectangle 10"/>
          <p:cNvSpPr/>
          <p:nvPr/>
        </p:nvSpPr>
        <p:spPr>
          <a:xfrm>
            <a:off x="455690" y="1541022"/>
            <a:ext cx="7644702" cy="5355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Έξοδο: το κόστος που εκπνέει όταν ένα περιουσιακό στοιχείο καταναλώνεται και εξαντλείται προκειμένου να πραγματοποιηθεί έσοδο.</a:t>
            </a:r>
          </a:p>
        </p:txBody>
      </p:sp>
      <p:sp>
        <p:nvSpPr>
          <p:cNvPr id="16" name="Rectangle 15"/>
          <p:cNvSpPr/>
          <p:nvPr/>
        </p:nvSpPr>
        <p:spPr>
          <a:xfrm>
            <a:off x="455690" y="2173324"/>
            <a:ext cx="7644702" cy="5355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Αποτελεί αυτοτελές μέγεθος που συσχετίζεται με το έσοδο για το προσδιορισμό του αποτελέσματος της λογιστικής χρήσης. </a:t>
            </a:r>
          </a:p>
        </p:txBody>
      </p:sp>
      <p:sp>
        <p:nvSpPr>
          <p:cNvPr id="19" name="Pentagon 18"/>
          <p:cNvSpPr/>
          <p:nvPr/>
        </p:nvSpPr>
        <p:spPr>
          <a:xfrm>
            <a:off x="429061" y="4374072"/>
            <a:ext cx="7632848" cy="216024"/>
          </a:xfrm>
          <a:prstGeom prst="homePlate">
            <a:avLst>
              <a:gd name="adj" fmla="val 304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lumMod val="75000"/>
                    <a:lumOff val="25000"/>
                  </a:schemeClr>
                </a:solidFill>
              </a:rPr>
              <a:t>            Χ0 		Χ1		    Χ2		    Χ3</a:t>
            </a:r>
          </a:p>
        </p:txBody>
      </p:sp>
      <p:sp>
        <p:nvSpPr>
          <p:cNvPr id="4" name="Rectangle 3"/>
          <p:cNvSpPr/>
          <p:nvPr/>
        </p:nvSpPr>
        <p:spPr>
          <a:xfrm>
            <a:off x="455690" y="2852936"/>
            <a:ext cx="1524022" cy="144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Κόστος Κτήσης Παγίου</a:t>
            </a:r>
          </a:p>
        </p:txBody>
      </p:sp>
      <p:sp>
        <p:nvSpPr>
          <p:cNvPr id="21" name="Rectangle 20"/>
          <p:cNvSpPr/>
          <p:nvPr/>
        </p:nvSpPr>
        <p:spPr>
          <a:xfrm>
            <a:off x="2573532" y="3357360"/>
            <a:ext cx="1584176" cy="93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t>Αναπόσβεστη</a:t>
            </a:r>
            <a:r>
              <a:rPr lang="el-GR" dirty="0"/>
              <a:t> Αξία</a:t>
            </a:r>
          </a:p>
        </p:txBody>
      </p:sp>
      <p:sp>
        <p:nvSpPr>
          <p:cNvPr id="22" name="Rectangle 21"/>
          <p:cNvSpPr/>
          <p:nvPr/>
        </p:nvSpPr>
        <p:spPr>
          <a:xfrm>
            <a:off x="4644008" y="3717032"/>
            <a:ext cx="1584176" cy="5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t>Αναπόσβεστη</a:t>
            </a:r>
            <a:r>
              <a:rPr lang="el-GR" dirty="0"/>
              <a:t> Αξία</a:t>
            </a:r>
          </a:p>
        </p:txBody>
      </p:sp>
      <p:sp>
        <p:nvSpPr>
          <p:cNvPr id="23" name="Rectangle 22"/>
          <p:cNvSpPr/>
          <p:nvPr/>
        </p:nvSpPr>
        <p:spPr>
          <a:xfrm>
            <a:off x="2575503" y="4668114"/>
            <a:ext cx="1584176" cy="5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Ετήσια Απόσβεση</a:t>
            </a:r>
          </a:p>
        </p:txBody>
      </p:sp>
      <p:sp>
        <p:nvSpPr>
          <p:cNvPr id="24" name="Rectangle 23"/>
          <p:cNvSpPr/>
          <p:nvPr/>
        </p:nvSpPr>
        <p:spPr>
          <a:xfrm>
            <a:off x="4654857" y="4668114"/>
            <a:ext cx="1584176" cy="5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Ετήσια Απόσβεση</a:t>
            </a:r>
          </a:p>
        </p:txBody>
      </p:sp>
      <p:sp>
        <p:nvSpPr>
          <p:cNvPr id="25" name="Rectangle 24"/>
          <p:cNvSpPr/>
          <p:nvPr/>
        </p:nvSpPr>
        <p:spPr>
          <a:xfrm>
            <a:off x="2592272" y="5805264"/>
            <a:ext cx="15841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Ετήσια Έσοδα </a:t>
            </a:r>
          </a:p>
        </p:txBody>
      </p:sp>
      <p:sp>
        <p:nvSpPr>
          <p:cNvPr id="26" name="Rectangle 25"/>
          <p:cNvSpPr/>
          <p:nvPr/>
        </p:nvSpPr>
        <p:spPr>
          <a:xfrm>
            <a:off x="4671626" y="5805264"/>
            <a:ext cx="15841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Ετήσια Έσοδα </a:t>
            </a:r>
          </a:p>
        </p:txBody>
      </p:sp>
      <p:sp>
        <p:nvSpPr>
          <p:cNvPr id="27" name="Pentagon 26"/>
          <p:cNvSpPr/>
          <p:nvPr/>
        </p:nvSpPr>
        <p:spPr>
          <a:xfrm rot="5400000">
            <a:off x="3182203" y="5199696"/>
            <a:ext cx="404313" cy="65078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Pentagon 27"/>
          <p:cNvSpPr/>
          <p:nvPr/>
        </p:nvSpPr>
        <p:spPr>
          <a:xfrm rot="5400000">
            <a:off x="5233940" y="5199696"/>
            <a:ext cx="404313" cy="65078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Rectangle 28"/>
          <p:cNvSpPr/>
          <p:nvPr/>
        </p:nvSpPr>
        <p:spPr>
          <a:xfrm>
            <a:off x="6732240" y="3175269"/>
            <a:ext cx="1656184" cy="8221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Ισολογισμός</a:t>
            </a:r>
          </a:p>
        </p:txBody>
      </p:sp>
      <p:sp>
        <p:nvSpPr>
          <p:cNvPr id="31" name="Rectangle 30"/>
          <p:cNvSpPr/>
          <p:nvPr/>
        </p:nvSpPr>
        <p:spPr>
          <a:xfrm>
            <a:off x="6732240" y="5055134"/>
            <a:ext cx="1656184" cy="8221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sz="1600" dirty="0"/>
              <a:t>Κατάσταση Αποτελεσμάτων Χρήσης</a:t>
            </a:r>
          </a:p>
        </p:txBody>
      </p:sp>
    </p:spTree>
    <p:extLst>
      <p:ext uri="{BB962C8B-B14F-4D97-AF65-F5344CB8AC3E}">
        <p14:creationId xmlns:p14="http://schemas.microsoft.com/office/powerpoint/2010/main" val="4278157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Δαπάνη - Κόστος – Έξοδο</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23</a:t>
            </a:fld>
            <a:endParaRPr lang="en-US"/>
          </a:p>
        </p:txBody>
      </p:sp>
      <p:sp>
        <p:nvSpPr>
          <p:cNvPr id="19" name="Pentagon 18"/>
          <p:cNvSpPr/>
          <p:nvPr/>
        </p:nvSpPr>
        <p:spPr>
          <a:xfrm>
            <a:off x="429061" y="3437968"/>
            <a:ext cx="7632848" cy="216024"/>
          </a:xfrm>
          <a:prstGeom prst="homePlate">
            <a:avLst>
              <a:gd name="adj" fmla="val 304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700" dirty="0">
                <a:solidFill>
                  <a:schemeClr val="tx1">
                    <a:lumMod val="75000"/>
                    <a:lumOff val="25000"/>
                  </a:schemeClr>
                </a:solidFill>
              </a:rPr>
              <a:t>             1/1/20Χ0				   31/12/20Χ0</a:t>
            </a:r>
          </a:p>
        </p:txBody>
      </p:sp>
      <p:sp>
        <p:nvSpPr>
          <p:cNvPr id="4" name="Rectangle 3"/>
          <p:cNvSpPr/>
          <p:nvPr/>
        </p:nvSpPr>
        <p:spPr>
          <a:xfrm>
            <a:off x="836490" y="2563800"/>
            <a:ext cx="1524022" cy="793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Αρχικό Απόθεμα</a:t>
            </a:r>
          </a:p>
        </p:txBody>
      </p:sp>
      <p:sp>
        <p:nvSpPr>
          <p:cNvPr id="22" name="Rectangle 21"/>
          <p:cNvSpPr/>
          <p:nvPr/>
        </p:nvSpPr>
        <p:spPr>
          <a:xfrm>
            <a:off x="5024808" y="2780928"/>
            <a:ext cx="1584176" cy="5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Τελικό Απόθεμα </a:t>
            </a:r>
          </a:p>
        </p:txBody>
      </p:sp>
      <p:sp>
        <p:nvSpPr>
          <p:cNvPr id="24" name="Rectangle 23"/>
          <p:cNvSpPr/>
          <p:nvPr/>
        </p:nvSpPr>
        <p:spPr>
          <a:xfrm>
            <a:off x="5076056" y="3736907"/>
            <a:ext cx="1584176" cy="793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Κόστος Πωληθέντων</a:t>
            </a:r>
          </a:p>
        </p:txBody>
      </p:sp>
      <p:sp>
        <p:nvSpPr>
          <p:cNvPr id="26" name="Rectangle 25"/>
          <p:cNvSpPr/>
          <p:nvPr/>
        </p:nvSpPr>
        <p:spPr>
          <a:xfrm>
            <a:off x="5076056" y="5229200"/>
            <a:ext cx="15841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Ετήσια Έσοδα </a:t>
            </a:r>
          </a:p>
        </p:txBody>
      </p:sp>
      <p:sp>
        <p:nvSpPr>
          <p:cNvPr id="28" name="Pentagon 27"/>
          <p:cNvSpPr/>
          <p:nvPr/>
        </p:nvSpPr>
        <p:spPr>
          <a:xfrm rot="5400000">
            <a:off x="5707124" y="4615775"/>
            <a:ext cx="404313" cy="65078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Rectangle 28"/>
          <p:cNvSpPr/>
          <p:nvPr/>
        </p:nvSpPr>
        <p:spPr>
          <a:xfrm>
            <a:off x="6732240" y="2239165"/>
            <a:ext cx="1656184" cy="8221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Ισολογισμός</a:t>
            </a:r>
          </a:p>
        </p:txBody>
      </p:sp>
      <p:sp>
        <p:nvSpPr>
          <p:cNvPr id="31" name="Rectangle 30"/>
          <p:cNvSpPr/>
          <p:nvPr/>
        </p:nvSpPr>
        <p:spPr>
          <a:xfrm>
            <a:off x="6732240" y="4119030"/>
            <a:ext cx="1656184" cy="8221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sz="1600" dirty="0"/>
              <a:t>Κατάσταση Αποτελεσμάτων Χρήσης</a:t>
            </a:r>
          </a:p>
        </p:txBody>
      </p:sp>
      <p:sp>
        <p:nvSpPr>
          <p:cNvPr id="20" name="Rectangle 19"/>
          <p:cNvSpPr/>
          <p:nvPr/>
        </p:nvSpPr>
        <p:spPr>
          <a:xfrm>
            <a:off x="2956303" y="2563800"/>
            <a:ext cx="1524022" cy="793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Αρχικό Απόθεμα</a:t>
            </a:r>
          </a:p>
        </p:txBody>
      </p:sp>
      <p:sp>
        <p:nvSpPr>
          <p:cNvPr id="30" name="Rectangle 29"/>
          <p:cNvSpPr/>
          <p:nvPr/>
        </p:nvSpPr>
        <p:spPr>
          <a:xfrm>
            <a:off x="2975970" y="1699704"/>
            <a:ext cx="1524022" cy="793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t>Αγορες</a:t>
            </a:r>
            <a:r>
              <a:rPr lang="el-GR" dirty="0"/>
              <a:t> </a:t>
            </a:r>
          </a:p>
        </p:txBody>
      </p:sp>
    </p:spTree>
    <p:extLst>
      <p:ext uri="{BB962C8B-B14F-4D97-AF65-F5344CB8AC3E}">
        <p14:creationId xmlns:p14="http://schemas.microsoft.com/office/powerpoint/2010/main" val="3068193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P spid="29" grpId="0" animBg="1"/>
      <p:bldP spid="31" grpId="0" animBg="1"/>
      <p:bldP spid="20"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noAutofit/>
          </a:bodyPr>
          <a:lstStyle/>
          <a:p>
            <a:pPr algn="l"/>
            <a:r>
              <a:rPr lang="el-GR" dirty="0"/>
              <a:t>Κοστολογική Δομή</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24</a:t>
            </a:fld>
            <a:endParaRPr lang="en-US"/>
          </a:p>
        </p:txBody>
      </p:sp>
      <p:sp>
        <p:nvSpPr>
          <p:cNvPr id="30" name="Rectangle 29"/>
          <p:cNvSpPr/>
          <p:nvPr/>
        </p:nvSpPr>
        <p:spPr>
          <a:xfrm>
            <a:off x="611560" y="1518747"/>
            <a:ext cx="7344816" cy="5421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Φορέας Κόστους: αντικείμενο κοστολόγησης, δηλαδή συγκέντρωσης κόστους.</a:t>
            </a:r>
          </a:p>
        </p:txBody>
      </p:sp>
      <p:sp>
        <p:nvSpPr>
          <p:cNvPr id="33" name="Rectangle 32"/>
          <p:cNvSpPr/>
          <p:nvPr/>
        </p:nvSpPr>
        <p:spPr>
          <a:xfrm>
            <a:off x="1569278" y="2213248"/>
            <a:ext cx="6387098" cy="8557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Τελικοί Φορείς Κόστους: όταν προορίζονται να διατεθούν στους καταναλωτές ή είναι δυνατόν να διατεθούν στην αγορά στην μορφή που παράγονται.</a:t>
            </a:r>
          </a:p>
        </p:txBody>
      </p:sp>
      <p:sp>
        <p:nvSpPr>
          <p:cNvPr id="34" name="Rectangle 33"/>
          <p:cNvSpPr/>
          <p:nvPr/>
        </p:nvSpPr>
        <p:spPr>
          <a:xfrm>
            <a:off x="1569278" y="3276585"/>
            <a:ext cx="6372967" cy="5844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Ενδιάμεσοι Φορείς Κόστους: όταν προορίζονται για περαιτέρω  επεξεργασία στη παραγωγική διαδικασία.</a:t>
            </a:r>
          </a:p>
        </p:txBody>
      </p:sp>
      <p:sp>
        <p:nvSpPr>
          <p:cNvPr id="35" name="Right Arrow 34"/>
          <p:cNvSpPr/>
          <p:nvPr/>
        </p:nvSpPr>
        <p:spPr>
          <a:xfrm>
            <a:off x="590870" y="2213248"/>
            <a:ext cx="812778" cy="855712"/>
          </a:xfrm>
          <a:prstGeom prst="rightArrow">
            <a:avLst>
              <a:gd name="adj1" fmla="val 100000"/>
              <a:gd name="adj2" fmla="val 34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590870" y="3304408"/>
            <a:ext cx="812778" cy="55664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90870" y="4077072"/>
            <a:ext cx="7344816" cy="5421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Κέντρο Κόστους: όταν ο Φορέας Κόστους είναι ένα τμήμα ή μία λειτουργία της λογιστικής οντότητας.</a:t>
            </a:r>
          </a:p>
        </p:txBody>
      </p:sp>
    </p:spTree>
    <p:extLst>
      <p:ext uri="{BB962C8B-B14F-4D97-AF65-F5344CB8AC3E}">
        <p14:creationId xmlns:p14="http://schemas.microsoft.com/office/powerpoint/2010/main" val="1925404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31266073"/>
              </p:ext>
            </p:extLst>
          </p:nvPr>
        </p:nvGraphicFramePr>
        <p:xfrm>
          <a:off x="-684584" y="260648"/>
          <a:ext cx="11233248"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476672"/>
            <a:ext cx="8229600" cy="864096"/>
          </a:xfrm>
        </p:spPr>
        <p:txBody>
          <a:bodyPr>
            <a:noAutofit/>
          </a:bodyPr>
          <a:lstStyle/>
          <a:p>
            <a:pPr algn="l"/>
            <a:r>
              <a:rPr lang="el-GR" dirty="0"/>
              <a:t>Στοιχεία Συστήματος Κοστολόγησης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25</a:t>
            </a:fld>
            <a:endParaRPr lang="en-US"/>
          </a:p>
        </p:txBody>
      </p:sp>
    </p:spTree>
    <p:extLst>
      <p:ext uri="{BB962C8B-B14F-4D97-AF65-F5344CB8AC3E}">
        <p14:creationId xmlns:p14="http://schemas.microsoft.com/office/powerpoint/2010/main" val="4070379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38300469"/>
              </p:ext>
            </p:extLst>
          </p:nvPr>
        </p:nvGraphicFramePr>
        <p:xfrm>
          <a:off x="19000" y="404664"/>
          <a:ext cx="9593560"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476672"/>
            <a:ext cx="8229600" cy="864096"/>
          </a:xfrm>
        </p:spPr>
        <p:txBody>
          <a:bodyPr>
            <a:noAutofit/>
          </a:bodyPr>
          <a:lstStyle/>
          <a:p>
            <a:pPr algn="l"/>
            <a:r>
              <a:rPr lang="el-GR" dirty="0"/>
              <a:t>Στοιχεία Συστήματος Κοστολόγησης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26</a:t>
            </a:fld>
            <a:endParaRPr lang="en-US"/>
          </a:p>
        </p:txBody>
      </p:sp>
    </p:spTree>
    <p:extLst>
      <p:ext uri="{BB962C8B-B14F-4D97-AF65-F5344CB8AC3E}">
        <p14:creationId xmlns:p14="http://schemas.microsoft.com/office/powerpoint/2010/main" val="45657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noAutofit/>
          </a:bodyPr>
          <a:lstStyle/>
          <a:p>
            <a:pPr algn="l"/>
            <a:r>
              <a:rPr lang="el-GR" dirty="0"/>
              <a:t>Διακρίσεις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27</a:t>
            </a:fld>
            <a:endParaRPr lang="en-US"/>
          </a:p>
        </p:txBody>
      </p:sp>
      <p:sp>
        <p:nvSpPr>
          <p:cNvPr id="30" name="Rectangle 29"/>
          <p:cNvSpPr/>
          <p:nvPr/>
        </p:nvSpPr>
        <p:spPr>
          <a:xfrm>
            <a:off x="1396822" y="1518747"/>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Προϊόντος και Κόστος Περιόδου</a:t>
            </a:r>
          </a:p>
        </p:txBody>
      </p:sp>
      <p:sp>
        <p:nvSpPr>
          <p:cNvPr id="11" name="Rectangle 10"/>
          <p:cNvSpPr/>
          <p:nvPr/>
        </p:nvSpPr>
        <p:spPr>
          <a:xfrm>
            <a:off x="1396822" y="1996357"/>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Άμεσο και Έμμεσο Κόστος </a:t>
            </a:r>
          </a:p>
        </p:txBody>
      </p:sp>
      <p:sp>
        <p:nvSpPr>
          <p:cNvPr id="12" name="Rectangle 11"/>
          <p:cNvSpPr/>
          <p:nvPr/>
        </p:nvSpPr>
        <p:spPr>
          <a:xfrm>
            <a:off x="1396822" y="2473967"/>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Σταθερό και Μεταβλητό Κόστος</a:t>
            </a:r>
          </a:p>
        </p:txBody>
      </p:sp>
      <p:sp>
        <p:nvSpPr>
          <p:cNvPr id="13" name="Rectangle 12"/>
          <p:cNvSpPr/>
          <p:nvPr/>
        </p:nvSpPr>
        <p:spPr>
          <a:xfrm>
            <a:off x="1396822" y="2951577"/>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Ελεγχόμενο και Μη Ελεγχόμενο Κόστος</a:t>
            </a:r>
          </a:p>
        </p:txBody>
      </p:sp>
      <p:sp>
        <p:nvSpPr>
          <p:cNvPr id="14" name="Rectangle 13"/>
          <p:cNvSpPr/>
          <p:nvPr/>
        </p:nvSpPr>
        <p:spPr>
          <a:xfrm>
            <a:off x="1396822" y="3891781"/>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Ευκαιρίας</a:t>
            </a:r>
          </a:p>
        </p:txBody>
      </p:sp>
      <p:sp>
        <p:nvSpPr>
          <p:cNvPr id="15" name="Rectangle 14"/>
          <p:cNvSpPr/>
          <p:nvPr/>
        </p:nvSpPr>
        <p:spPr>
          <a:xfrm>
            <a:off x="1396822" y="4369391"/>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Αντικατάστασης</a:t>
            </a:r>
          </a:p>
        </p:txBody>
      </p:sp>
      <p:sp>
        <p:nvSpPr>
          <p:cNvPr id="16" name="Rectangle 15"/>
          <p:cNvSpPr/>
          <p:nvPr/>
        </p:nvSpPr>
        <p:spPr>
          <a:xfrm>
            <a:off x="1396822" y="4847001"/>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Αμετάκλητο Κόστος</a:t>
            </a:r>
          </a:p>
        </p:txBody>
      </p:sp>
      <p:sp>
        <p:nvSpPr>
          <p:cNvPr id="17" name="Rectangle 16"/>
          <p:cNvSpPr/>
          <p:nvPr/>
        </p:nvSpPr>
        <p:spPr>
          <a:xfrm>
            <a:off x="1396822" y="5324611"/>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Διαφορικό και Οριακό Κόστος</a:t>
            </a:r>
          </a:p>
        </p:txBody>
      </p:sp>
      <p:sp>
        <p:nvSpPr>
          <p:cNvPr id="18" name="Rectangle 17"/>
          <p:cNvSpPr/>
          <p:nvPr/>
        </p:nvSpPr>
        <p:spPr>
          <a:xfrm>
            <a:off x="1396822" y="3429186"/>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Σχετικό και Μη Σχετικό Κόστος</a:t>
            </a:r>
          </a:p>
        </p:txBody>
      </p:sp>
      <p:sp>
        <p:nvSpPr>
          <p:cNvPr id="20" name="Rectangle 19"/>
          <p:cNvSpPr/>
          <p:nvPr/>
        </p:nvSpPr>
        <p:spPr>
          <a:xfrm>
            <a:off x="539552" y="151874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1</a:t>
            </a:r>
          </a:p>
        </p:txBody>
      </p:sp>
      <p:sp>
        <p:nvSpPr>
          <p:cNvPr id="21" name="Rectangle 20"/>
          <p:cNvSpPr/>
          <p:nvPr/>
        </p:nvSpPr>
        <p:spPr>
          <a:xfrm>
            <a:off x="539552" y="199635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2</a:t>
            </a:r>
          </a:p>
        </p:txBody>
      </p:sp>
      <p:sp>
        <p:nvSpPr>
          <p:cNvPr id="23" name="Rectangle 22"/>
          <p:cNvSpPr/>
          <p:nvPr/>
        </p:nvSpPr>
        <p:spPr>
          <a:xfrm>
            <a:off x="539552" y="247396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3</a:t>
            </a:r>
          </a:p>
        </p:txBody>
      </p:sp>
      <p:sp>
        <p:nvSpPr>
          <p:cNvPr id="24" name="Rectangle 23"/>
          <p:cNvSpPr/>
          <p:nvPr/>
        </p:nvSpPr>
        <p:spPr>
          <a:xfrm>
            <a:off x="539552" y="295157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4</a:t>
            </a:r>
          </a:p>
        </p:txBody>
      </p:sp>
      <p:sp>
        <p:nvSpPr>
          <p:cNvPr id="25" name="Rectangle 24"/>
          <p:cNvSpPr/>
          <p:nvPr/>
        </p:nvSpPr>
        <p:spPr>
          <a:xfrm>
            <a:off x="539552" y="342918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5</a:t>
            </a:r>
          </a:p>
        </p:txBody>
      </p:sp>
      <p:sp>
        <p:nvSpPr>
          <p:cNvPr id="26" name="Rectangle 25"/>
          <p:cNvSpPr/>
          <p:nvPr/>
        </p:nvSpPr>
        <p:spPr>
          <a:xfrm>
            <a:off x="539552" y="390679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6</a:t>
            </a:r>
          </a:p>
        </p:txBody>
      </p:sp>
      <p:sp>
        <p:nvSpPr>
          <p:cNvPr id="27" name="Rectangle 26"/>
          <p:cNvSpPr/>
          <p:nvPr/>
        </p:nvSpPr>
        <p:spPr>
          <a:xfrm>
            <a:off x="539552" y="438440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7</a:t>
            </a:r>
          </a:p>
        </p:txBody>
      </p:sp>
      <p:sp>
        <p:nvSpPr>
          <p:cNvPr id="28" name="Rectangle 27"/>
          <p:cNvSpPr/>
          <p:nvPr/>
        </p:nvSpPr>
        <p:spPr>
          <a:xfrm>
            <a:off x="539552" y="486201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8</a:t>
            </a:r>
          </a:p>
        </p:txBody>
      </p:sp>
      <p:sp>
        <p:nvSpPr>
          <p:cNvPr id="29" name="Rectangle 28"/>
          <p:cNvSpPr/>
          <p:nvPr/>
        </p:nvSpPr>
        <p:spPr>
          <a:xfrm>
            <a:off x="539552" y="5339630"/>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solidFill>
                  <a:schemeClr val="bg1"/>
                </a:solidFill>
              </a:rPr>
              <a:t>9</a:t>
            </a:r>
          </a:p>
        </p:txBody>
      </p:sp>
      <p:sp>
        <p:nvSpPr>
          <p:cNvPr id="31" name="Rectangle 30"/>
          <p:cNvSpPr/>
          <p:nvPr/>
        </p:nvSpPr>
        <p:spPr>
          <a:xfrm>
            <a:off x="1386613" y="5804590"/>
            <a:ext cx="6559554" cy="336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Αρχικό Κόστος και Κόστος Μετατροπής</a:t>
            </a:r>
          </a:p>
        </p:txBody>
      </p:sp>
      <p:sp>
        <p:nvSpPr>
          <p:cNvPr id="32" name="Rectangle 31"/>
          <p:cNvSpPr/>
          <p:nvPr/>
        </p:nvSpPr>
        <p:spPr>
          <a:xfrm>
            <a:off x="539552" y="5828667"/>
            <a:ext cx="576064" cy="33663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lvl="0" algn="ctr"/>
            <a:r>
              <a:rPr lang="en-US" dirty="0">
                <a:solidFill>
                  <a:schemeClr val="bg1"/>
                </a:solidFill>
              </a:rPr>
              <a:t>10</a:t>
            </a:r>
            <a:endParaRPr lang="el-GR" dirty="0">
              <a:solidFill>
                <a:schemeClr val="bg1"/>
              </a:solidFill>
            </a:endParaRPr>
          </a:p>
        </p:txBody>
      </p:sp>
    </p:spTree>
    <p:extLst>
      <p:ext uri="{BB962C8B-B14F-4D97-AF65-F5344CB8AC3E}">
        <p14:creationId xmlns:p14="http://schemas.microsoft.com/office/powerpoint/2010/main" val="163951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Κόστος Προϊόντος και Κόστος Περιόδου</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28</a:t>
            </a:fld>
            <a:endParaRPr lang="en-US"/>
          </a:p>
        </p:txBody>
      </p:sp>
      <p:sp>
        <p:nvSpPr>
          <p:cNvPr id="15" name="Pentagon 14"/>
          <p:cNvSpPr/>
          <p:nvPr/>
        </p:nvSpPr>
        <p:spPr>
          <a:xfrm>
            <a:off x="539552" y="1772816"/>
            <a:ext cx="1737827" cy="1138601"/>
          </a:xfrm>
          <a:prstGeom prst="homePlate">
            <a:avLst>
              <a:gd name="adj" fmla="val 33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Κόστος Προϊόντος </a:t>
            </a:r>
          </a:p>
        </p:txBody>
      </p:sp>
      <p:sp>
        <p:nvSpPr>
          <p:cNvPr id="16" name="Rectangle 15"/>
          <p:cNvSpPr/>
          <p:nvPr/>
        </p:nvSpPr>
        <p:spPr>
          <a:xfrm>
            <a:off x="2467988" y="1772817"/>
            <a:ext cx="5400600" cy="113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που συνδέεται με τα αγαθά τα οποία είτε αγοράζονται είτε παράγονται και τα οποία προορίζονται για πώληση στο πλαίσιο των συνηθισμένων δραστηριοτήτων της επιχείρησης. </a:t>
            </a:r>
          </a:p>
        </p:txBody>
      </p:sp>
      <p:sp>
        <p:nvSpPr>
          <p:cNvPr id="17" name="Rectangle 16"/>
          <p:cNvSpPr/>
          <p:nvPr/>
        </p:nvSpPr>
        <p:spPr>
          <a:xfrm>
            <a:off x="539552" y="2974092"/>
            <a:ext cx="7329036" cy="7902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Το Κόστος Προϊόντος </a:t>
            </a:r>
            <a:r>
              <a:rPr lang="el-GR" dirty="0" err="1"/>
              <a:t>αποθεματοποίειται</a:t>
            </a:r>
            <a:r>
              <a:rPr lang="el-GR" dirty="0"/>
              <a:t> (</a:t>
            </a:r>
            <a:r>
              <a:rPr lang="el-GR" dirty="0" err="1"/>
              <a:t>αποθεματοποιούμενο</a:t>
            </a:r>
            <a:r>
              <a:rPr lang="el-GR" dirty="0"/>
              <a:t> κόστος – </a:t>
            </a:r>
            <a:r>
              <a:rPr lang="en-US" dirty="0" err="1"/>
              <a:t>Inventoriable</a:t>
            </a:r>
            <a:r>
              <a:rPr lang="en-US" dirty="0"/>
              <a:t> cost) </a:t>
            </a:r>
            <a:r>
              <a:rPr lang="el-GR" dirty="0"/>
              <a:t>και εμφανίζεται στον Ισολογισμό μέχρι τη πώληση του προϊόντος οπότε και μετατρέπεται σε Κόστος Περιόδου</a:t>
            </a:r>
          </a:p>
        </p:txBody>
      </p:sp>
      <p:sp>
        <p:nvSpPr>
          <p:cNvPr id="18" name="Pentagon 17"/>
          <p:cNvSpPr/>
          <p:nvPr/>
        </p:nvSpPr>
        <p:spPr>
          <a:xfrm>
            <a:off x="539551" y="3832546"/>
            <a:ext cx="1737827" cy="855448"/>
          </a:xfrm>
          <a:prstGeom prst="homePlate">
            <a:avLst>
              <a:gd name="adj" fmla="val 33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Κόστος Περιόδου </a:t>
            </a:r>
          </a:p>
        </p:txBody>
      </p:sp>
      <p:sp>
        <p:nvSpPr>
          <p:cNvPr id="21" name="Rectangle 20"/>
          <p:cNvSpPr/>
          <p:nvPr/>
        </p:nvSpPr>
        <p:spPr>
          <a:xfrm>
            <a:off x="2467988" y="3832546"/>
            <a:ext cx="5400600" cy="8554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Όλα τα στοιχεία κόστους που δεν συμμετέχουν στο κόστος προϊόντος αλλά, έμμεσα αφορούν τη δημιουργία εσόδων και άρα αποτελούν έξοδα.</a:t>
            </a:r>
          </a:p>
        </p:txBody>
      </p:sp>
      <p:sp>
        <p:nvSpPr>
          <p:cNvPr id="23" name="Rectangle 22"/>
          <p:cNvSpPr/>
          <p:nvPr/>
        </p:nvSpPr>
        <p:spPr>
          <a:xfrm>
            <a:off x="511011" y="4797152"/>
            <a:ext cx="3816424" cy="3534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Έξοδα Διοίκησης</a:t>
            </a:r>
          </a:p>
        </p:txBody>
      </p:sp>
      <p:sp>
        <p:nvSpPr>
          <p:cNvPr id="25" name="Rectangle 24"/>
          <p:cNvSpPr/>
          <p:nvPr/>
        </p:nvSpPr>
        <p:spPr>
          <a:xfrm>
            <a:off x="511011" y="5234629"/>
            <a:ext cx="3816424" cy="3534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Έξοδα Διάθεσης</a:t>
            </a:r>
          </a:p>
        </p:txBody>
      </p:sp>
      <p:sp>
        <p:nvSpPr>
          <p:cNvPr id="27" name="Rectangle 26"/>
          <p:cNvSpPr/>
          <p:nvPr/>
        </p:nvSpPr>
        <p:spPr>
          <a:xfrm>
            <a:off x="511011" y="5672106"/>
            <a:ext cx="3816424" cy="3534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Έξοδα Έρευνας &amp; Ανάπτυξης</a:t>
            </a:r>
          </a:p>
        </p:txBody>
      </p:sp>
      <p:sp>
        <p:nvSpPr>
          <p:cNvPr id="32" name="Rectangle 31"/>
          <p:cNvSpPr/>
          <p:nvPr/>
        </p:nvSpPr>
        <p:spPr>
          <a:xfrm>
            <a:off x="4567386" y="4797152"/>
            <a:ext cx="3301202" cy="3534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Έξοδα Χρηματοδότησης</a:t>
            </a:r>
          </a:p>
        </p:txBody>
      </p:sp>
      <p:sp>
        <p:nvSpPr>
          <p:cNvPr id="33" name="Rectangle 32"/>
          <p:cNvSpPr/>
          <p:nvPr/>
        </p:nvSpPr>
        <p:spPr>
          <a:xfrm>
            <a:off x="4572000" y="5672106"/>
            <a:ext cx="3301202" cy="3534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Πωληθέντων</a:t>
            </a:r>
          </a:p>
        </p:txBody>
      </p:sp>
    </p:spTree>
    <p:extLst>
      <p:ext uri="{BB962C8B-B14F-4D97-AF65-F5344CB8AC3E}">
        <p14:creationId xmlns:p14="http://schemas.microsoft.com/office/powerpoint/2010/main" val="25612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3" grpId="0" animBg="1"/>
      <p:bldP spid="25" grpId="0" animBg="1"/>
      <p:bldP spid="27" grpId="0" animBg="1"/>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Άμεσο και Έμμεσο Κόστος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29</a:t>
            </a:fld>
            <a:endParaRPr lang="en-US"/>
          </a:p>
        </p:txBody>
      </p:sp>
      <p:sp>
        <p:nvSpPr>
          <p:cNvPr id="19" name="Rectangle 18"/>
          <p:cNvSpPr/>
          <p:nvPr/>
        </p:nvSpPr>
        <p:spPr>
          <a:xfrm>
            <a:off x="455690" y="1595203"/>
            <a:ext cx="7644702" cy="3658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Η διαδικασία της κοστολόγησης επιτελείται από δύο βασικά στάδια: </a:t>
            </a:r>
          </a:p>
        </p:txBody>
      </p:sp>
      <p:sp>
        <p:nvSpPr>
          <p:cNvPr id="20" name="Rectangle 19"/>
          <p:cNvSpPr/>
          <p:nvPr/>
        </p:nvSpPr>
        <p:spPr>
          <a:xfrm>
            <a:off x="455690" y="2082943"/>
            <a:ext cx="764470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Συγκέντρωση Κόστους: συστηματικές εργασίες συλλογής κοστολογικών δεδομένων από το λογιστικό σύστημα του επιχειρηματικού οργανισμού.</a:t>
            </a:r>
          </a:p>
        </p:txBody>
      </p:sp>
      <p:sp>
        <p:nvSpPr>
          <p:cNvPr id="22" name="Rectangle 21"/>
          <p:cNvSpPr/>
          <p:nvPr/>
        </p:nvSpPr>
        <p:spPr>
          <a:xfrm>
            <a:off x="455690" y="2780928"/>
            <a:ext cx="764470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Σύνδεση Κόστους: συστηματικές εργασίες απόδοσης κόστους σε φορείς κόστους.</a:t>
            </a:r>
          </a:p>
        </p:txBody>
      </p:sp>
      <p:sp>
        <p:nvSpPr>
          <p:cNvPr id="24" name="Rectangle 23"/>
          <p:cNvSpPr/>
          <p:nvPr/>
        </p:nvSpPr>
        <p:spPr>
          <a:xfrm>
            <a:off x="467545" y="3462671"/>
            <a:ext cx="3168352" cy="11904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err="1"/>
              <a:t>Ιχνηλάτιση</a:t>
            </a:r>
            <a:r>
              <a:rPr lang="el-GR" dirty="0"/>
              <a:t> (άμεση σύνδεση) του στοιχείου κόστους με το φορέα κόστους. </a:t>
            </a:r>
          </a:p>
        </p:txBody>
      </p:sp>
      <p:sp>
        <p:nvSpPr>
          <p:cNvPr id="26" name="Rectangle 25"/>
          <p:cNvSpPr/>
          <p:nvPr/>
        </p:nvSpPr>
        <p:spPr>
          <a:xfrm>
            <a:off x="479726" y="4727507"/>
            <a:ext cx="3156171" cy="11189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Μερισμός (έμμεση σύνδεση) του κόστους με το φορέα κόστους. </a:t>
            </a:r>
          </a:p>
        </p:txBody>
      </p:sp>
      <p:sp>
        <p:nvSpPr>
          <p:cNvPr id="10" name="Rectangle 9"/>
          <p:cNvSpPr/>
          <p:nvPr/>
        </p:nvSpPr>
        <p:spPr>
          <a:xfrm>
            <a:off x="4278042" y="3454657"/>
            <a:ext cx="3822348" cy="11984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Άμεσο Κόστος: στοιχείο κόστος το οποίο δύναται να συνδεθεί άμεσα με την ύπαρξη ενός φορέα κόστους κατά τρόπο οικονομικά</a:t>
            </a:r>
            <a:r>
              <a:rPr lang="en-US" dirty="0"/>
              <a:t> </a:t>
            </a:r>
            <a:r>
              <a:rPr lang="el-GR" dirty="0"/>
              <a:t>αποδοτικό.</a:t>
            </a:r>
          </a:p>
        </p:txBody>
      </p:sp>
      <p:sp>
        <p:nvSpPr>
          <p:cNvPr id="11" name="Rectangle 10"/>
          <p:cNvSpPr/>
          <p:nvPr/>
        </p:nvSpPr>
        <p:spPr>
          <a:xfrm>
            <a:off x="4278041" y="4727507"/>
            <a:ext cx="3822349" cy="11189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Έμμεσο Κόστος: στοιχείο κόστος το οποίο δεν μπορεί να συνδεθεί άμεσα με την ύπαρξη ενός φορέας κόστους κατά τρόπο οικονομικά αποδοτικό. </a:t>
            </a:r>
          </a:p>
        </p:txBody>
      </p:sp>
      <p:sp>
        <p:nvSpPr>
          <p:cNvPr id="12" name="Rectangle 11"/>
          <p:cNvSpPr/>
          <p:nvPr/>
        </p:nvSpPr>
        <p:spPr>
          <a:xfrm>
            <a:off x="489990" y="5965539"/>
            <a:ext cx="7658507" cy="3251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Φορέας Κόστους: το προϊόν, διαδικασία, τμήμα που πρέπει να κοστολογηθεί.</a:t>
            </a:r>
          </a:p>
        </p:txBody>
      </p:sp>
      <p:sp>
        <p:nvSpPr>
          <p:cNvPr id="13" name="Pentagon 12"/>
          <p:cNvSpPr/>
          <p:nvPr/>
        </p:nvSpPr>
        <p:spPr>
          <a:xfrm>
            <a:off x="3779496" y="3477831"/>
            <a:ext cx="283172" cy="119046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Pentagon 13"/>
          <p:cNvSpPr/>
          <p:nvPr/>
        </p:nvSpPr>
        <p:spPr>
          <a:xfrm>
            <a:off x="3779496" y="4710894"/>
            <a:ext cx="283172" cy="113551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273147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Περίγραμμα Μαθήματος </a:t>
            </a:r>
          </a:p>
        </p:txBody>
      </p:sp>
      <p:sp>
        <p:nvSpPr>
          <p:cNvPr id="5" name="Slide Number Placeholder 4"/>
          <p:cNvSpPr>
            <a:spLocks noGrp="1"/>
          </p:cNvSpPr>
          <p:nvPr>
            <p:ph type="sldNum" sz="quarter" idx="12"/>
          </p:nvPr>
        </p:nvSpPr>
        <p:spPr/>
        <p:txBody>
          <a:bodyPr/>
          <a:lstStyle/>
          <a:p>
            <a:fld id="{C4F8E428-FD7D-4BF3-84F2-0145DD8CFB9E}" type="slidenum">
              <a:rPr lang="en-US" smtClean="0"/>
              <a:t>3</a:t>
            </a:fld>
            <a:endParaRPr lang="en-US"/>
          </a:p>
        </p:txBody>
      </p:sp>
      <p:sp>
        <p:nvSpPr>
          <p:cNvPr id="7" name="Date Placeholder 6"/>
          <p:cNvSpPr>
            <a:spLocks noGrp="1"/>
          </p:cNvSpPr>
          <p:nvPr>
            <p:ph type="dt" sz="half" idx="10"/>
          </p:nvPr>
        </p:nvSpPr>
        <p:spPr/>
        <p:txBody>
          <a:bodyPr/>
          <a:lstStyle/>
          <a:p>
            <a:r>
              <a:rPr lang="el-GR" dirty="0"/>
              <a:t>Λογιστική Κόστους</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94857297"/>
              </p:ext>
            </p:extLst>
          </p:nvPr>
        </p:nvGraphicFramePr>
        <p:xfrm>
          <a:off x="467544" y="1484784"/>
          <a:ext cx="8091343" cy="4389120"/>
        </p:xfrm>
        <a:graphic>
          <a:graphicData uri="http://schemas.openxmlformats.org/drawingml/2006/table">
            <a:tbl>
              <a:tblPr firstRow="1" firstCol="1" bandRow="1">
                <a:tableStyleId>{5940675A-B579-460E-94D1-54222C63F5DA}</a:tableStyleId>
              </a:tblPr>
              <a:tblGrid>
                <a:gridCol w="1647447">
                  <a:extLst>
                    <a:ext uri="{9D8B030D-6E8A-4147-A177-3AD203B41FA5}">
                      <a16:colId xmlns:a16="http://schemas.microsoft.com/office/drawing/2014/main" val="20000"/>
                    </a:ext>
                  </a:extLst>
                </a:gridCol>
                <a:gridCol w="6443896">
                  <a:extLst>
                    <a:ext uri="{9D8B030D-6E8A-4147-A177-3AD203B41FA5}">
                      <a16:colId xmlns:a16="http://schemas.microsoft.com/office/drawing/2014/main" val="20001"/>
                    </a:ext>
                  </a:extLst>
                </a:gridCol>
              </a:tblGrid>
              <a:tr h="0">
                <a:tc gridSpan="2">
                  <a:txBody>
                    <a:bodyPr/>
                    <a:lstStyle/>
                    <a:p>
                      <a:pPr algn="l">
                        <a:spcAft>
                          <a:spcPts val="0"/>
                        </a:spcAft>
                      </a:pPr>
                      <a:r>
                        <a:rPr lang="el-GR" sz="1600" b="1" dirty="0">
                          <a:effectLst/>
                          <a:latin typeface="+mn-lt"/>
                          <a:ea typeface="Times New Roman"/>
                        </a:rPr>
                        <a:t>Ενδεικτικό Πρόγραμμα Διαλέξεων</a:t>
                      </a: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hMerge="1">
                  <a:txBody>
                    <a:bodyPr/>
                    <a:lstStyle/>
                    <a:p>
                      <a:pPr algn="l">
                        <a:spcAft>
                          <a:spcPts val="0"/>
                        </a:spcAft>
                      </a:pP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spcAft>
                          <a:spcPts val="0"/>
                        </a:spcAft>
                      </a:pPr>
                      <a:r>
                        <a:rPr lang="el-GR" sz="1600" dirty="0">
                          <a:effectLst/>
                        </a:rPr>
                        <a:t>Εβδομάδα 1</a:t>
                      </a:r>
                      <a:r>
                        <a:rPr lang="el-GR" sz="1600" baseline="30000" dirty="0">
                          <a:effectLst/>
                        </a:rPr>
                        <a:t>η</a:t>
                      </a:r>
                      <a:r>
                        <a:rPr lang="el-GR" sz="1600" dirty="0">
                          <a:effectLst/>
                        </a:rPr>
                        <a:t> </a:t>
                      </a:r>
                      <a:endParaRPr lang="el-GR" sz="2400" dirty="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Ορισμός Λογιστικής Κόστους, Κόστος και Έξοδο, Οι Έννοιες του Κόστους και του Εξόδου. Ασκήσεις.</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spcAft>
                          <a:spcPts val="0"/>
                        </a:spcAft>
                      </a:pPr>
                      <a:r>
                        <a:rPr lang="el-GR" sz="1600">
                          <a:effectLst/>
                        </a:rPr>
                        <a:t>Εβδομάδα 2</a:t>
                      </a:r>
                      <a:r>
                        <a:rPr lang="el-GR" sz="1600" baseline="30000">
                          <a:effectLst/>
                        </a:rPr>
                        <a:t>η</a:t>
                      </a:r>
                      <a:r>
                        <a:rPr lang="el-GR" sz="1600">
                          <a:effectLst/>
                        </a:rPr>
                        <a:t> </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Βασικές έννοιες κοστολόγησης – Διακρίσεις κόστους. Άμεσο και Έμμεσο Κόστος. Εκτίμηση Κόστους. Τυπολογία Παραγωγικών Συστημάτων, Ασκήσεις.</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spcAft>
                          <a:spcPts val="0"/>
                        </a:spcAft>
                      </a:pPr>
                      <a:r>
                        <a:rPr lang="el-GR" sz="1600">
                          <a:effectLst/>
                        </a:rPr>
                        <a:t>Εβδομάδα 3</a:t>
                      </a:r>
                      <a:r>
                        <a:rPr lang="el-GR" sz="1600" baseline="30000">
                          <a:effectLst/>
                        </a:rPr>
                        <a:t>η</a:t>
                      </a:r>
                      <a:r>
                        <a:rPr lang="el-GR" sz="1600">
                          <a:effectLst/>
                        </a:rPr>
                        <a:t> - 4</a:t>
                      </a:r>
                      <a:r>
                        <a:rPr lang="el-GR" sz="1600" baseline="30000">
                          <a:effectLst/>
                        </a:rPr>
                        <a:t>η</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Κόστος Α΄ Υλών, Άμεσης Εργασίας και Γενικά Βιομηχανικά Έξοδα (Γ.Β.Ε.). Ασκήσεις. </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spcAft>
                          <a:spcPts val="0"/>
                        </a:spcAft>
                      </a:pPr>
                      <a:r>
                        <a:rPr lang="el-GR" sz="1600">
                          <a:effectLst/>
                        </a:rPr>
                        <a:t>Εβδομάδα 5</a:t>
                      </a:r>
                      <a:r>
                        <a:rPr lang="el-GR" sz="1600" baseline="30000">
                          <a:effectLst/>
                        </a:rPr>
                        <a:t>η </a:t>
                      </a:r>
                      <a:r>
                        <a:rPr lang="el-GR" sz="1600">
                          <a:effectLst/>
                        </a:rPr>
                        <a:t>- 6</a:t>
                      </a:r>
                      <a:r>
                        <a:rPr lang="el-GR" sz="1600" baseline="30000">
                          <a:effectLst/>
                        </a:rPr>
                        <a:t>η</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Κοστολόγηση εξατομικευμένης κοστολόγησης.</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l">
                        <a:spcAft>
                          <a:spcPts val="0"/>
                        </a:spcAft>
                      </a:pPr>
                      <a:r>
                        <a:rPr lang="el-GR" sz="1600">
                          <a:effectLst/>
                        </a:rPr>
                        <a:t>Εβδομάδα 7</a:t>
                      </a:r>
                      <a:r>
                        <a:rPr lang="el-GR" sz="1600" baseline="30000">
                          <a:effectLst/>
                        </a:rPr>
                        <a:t>η</a:t>
                      </a:r>
                      <a:r>
                        <a:rPr lang="el-GR" sz="1600">
                          <a:effectLst/>
                        </a:rPr>
                        <a:t> - 8</a:t>
                      </a:r>
                      <a:r>
                        <a:rPr lang="el-GR" sz="1600" baseline="30000">
                          <a:effectLst/>
                        </a:rPr>
                        <a:t>η</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Κοστολόγηση συνεχούς παραγωγής (Μ.Σ.Ο).</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spcAft>
                          <a:spcPts val="0"/>
                        </a:spcAft>
                      </a:pPr>
                      <a:r>
                        <a:rPr lang="el-GR" sz="1600">
                          <a:effectLst/>
                        </a:rPr>
                        <a:t>Εβδομάδα 9</a:t>
                      </a:r>
                      <a:r>
                        <a:rPr lang="el-GR" sz="1600" baseline="30000">
                          <a:effectLst/>
                        </a:rPr>
                        <a:t>η</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Κοστολόγηση συνεχούς παραγωγής (</a:t>
                      </a:r>
                      <a:r>
                        <a:rPr lang="en-US" sz="1600" dirty="0">
                          <a:effectLst/>
                        </a:rPr>
                        <a:t>F</a:t>
                      </a:r>
                      <a:r>
                        <a:rPr lang="el-GR" sz="1600" dirty="0">
                          <a:effectLst/>
                        </a:rPr>
                        <a:t>.</a:t>
                      </a:r>
                      <a:r>
                        <a:rPr lang="en-US" sz="1600" dirty="0">
                          <a:effectLst/>
                        </a:rPr>
                        <a:t>I</a:t>
                      </a:r>
                      <a:r>
                        <a:rPr lang="el-GR" sz="1600" dirty="0">
                          <a:effectLst/>
                        </a:rPr>
                        <a:t>.</a:t>
                      </a:r>
                      <a:r>
                        <a:rPr lang="en-US" sz="1600" dirty="0">
                          <a:effectLst/>
                        </a:rPr>
                        <a:t>F</a:t>
                      </a:r>
                      <a:r>
                        <a:rPr lang="el-GR" sz="1600" dirty="0">
                          <a:effectLst/>
                        </a:rPr>
                        <a:t>.</a:t>
                      </a:r>
                      <a:r>
                        <a:rPr lang="en-US" sz="1600" dirty="0">
                          <a:effectLst/>
                        </a:rPr>
                        <a:t>O</a:t>
                      </a:r>
                      <a:r>
                        <a:rPr lang="el-GR" sz="1600" dirty="0">
                          <a:effectLst/>
                        </a:rPr>
                        <a:t>.).</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l">
                        <a:spcAft>
                          <a:spcPts val="0"/>
                        </a:spcAft>
                      </a:pPr>
                      <a:r>
                        <a:rPr lang="el-GR" sz="1600">
                          <a:effectLst/>
                        </a:rPr>
                        <a:t>Εβδομάδα 10</a:t>
                      </a:r>
                      <a:r>
                        <a:rPr lang="el-GR" sz="1600" baseline="30000">
                          <a:effectLst/>
                        </a:rPr>
                        <a:t>η</a:t>
                      </a:r>
                      <a:r>
                        <a:rPr lang="el-GR" sz="1600">
                          <a:effectLst/>
                        </a:rPr>
                        <a:t> </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Συγκέντρωση και επιμερισμός των Γ.Β.Ε στα Κέντρα Κόστους - </a:t>
                      </a:r>
                      <a:r>
                        <a:rPr lang="el-GR" sz="1600" dirty="0" err="1">
                          <a:effectLst/>
                        </a:rPr>
                        <a:t>Επανεπιμερισμός</a:t>
                      </a:r>
                      <a:r>
                        <a:rPr lang="el-GR" sz="1600" dirty="0">
                          <a:effectLst/>
                        </a:rPr>
                        <a:t> Κόστους των Βοηθητικών στα Κύρια Κέντρα Κόστους. </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spcAft>
                          <a:spcPts val="0"/>
                        </a:spcAft>
                      </a:pPr>
                      <a:r>
                        <a:rPr lang="el-GR" sz="1600">
                          <a:effectLst/>
                        </a:rPr>
                        <a:t>Εβδομάδα 11</a:t>
                      </a:r>
                      <a:r>
                        <a:rPr lang="el-GR" sz="1600" baseline="30000">
                          <a:effectLst/>
                        </a:rPr>
                        <a:t>η</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err="1">
                          <a:effectLst/>
                        </a:rPr>
                        <a:t>Συμπαράγωγα</a:t>
                      </a:r>
                      <a:r>
                        <a:rPr lang="el-GR" sz="1600" dirty="0">
                          <a:effectLst/>
                        </a:rPr>
                        <a:t>.</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spcAft>
                          <a:spcPts val="0"/>
                        </a:spcAft>
                      </a:pPr>
                      <a:r>
                        <a:rPr lang="el-GR" sz="1600">
                          <a:effectLst/>
                        </a:rPr>
                        <a:t>Εβδομάδα 12</a:t>
                      </a:r>
                      <a:r>
                        <a:rPr lang="el-GR" sz="1600" baseline="30000">
                          <a:effectLst/>
                        </a:rPr>
                        <a:t>η</a:t>
                      </a:r>
                      <a:r>
                        <a:rPr lang="el-GR" sz="1600">
                          <a:effectLst/>
                        </a:rPr>
                        <a:t> </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Μεταβλητό κόστος – Σημείο εξίσωσης συνολικών εσόδων και εξόδων – Σχέσεις κόστους – όγκου – κέρδους.</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spcAft>
                          <a:spcPts val="0"/>
                        </a:spcAft>
                      </a:pPr>
                      <a:r>
                        <a:rPr lang="el-GR" sz="1600">
                          <a:effectLst/>
                        </a:rPr>
                        <a:t>Εβδομάδα 13</a:t>
                      </a:r>
                      <a:r>
                        <a:rPr lang="el-GR" sz="1600" baseline="30000">
                          <a:effectLst/>
                        </a:rPr>
                        <a:t>η</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Λήψη αποφάσεων στο βραχυχρόνιο διάστημα.</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spcAft>
                          <a:spcPts val="0"/>
                        </a:spcAft>
                      </a:pPr>
                      <a:r>
                        <a:rPr lang="el-GR" sz="1600">
                          <a:effectLst/>
                        </a:rPr>
                        <a:t>Εβδομάδα 14</a:t>
                      </a:r>
                      <a:r>
                        <a:rPr lang="el-GR" sz="1600" baseline="30000">
                          <a:effectLst/>
                        </a:rPr>
                        <a:t>η</a:t>
                      </a:r>
                      <a:r>
                        <a:rPr lang="el-GR" sz="1600">
                          <a:effectLst/>
                        </a:rPr>
                        <a:t> </a:t>
                      </a:r>
                      <a:endParaRPr lang="el-GR" sz="2400">
                        <a:effectLst/>
                        <a:latin typeface="Arial"/>
                        <a:ea typeface="Times New Roman"/>
                      </a:endParaRPr>
                    </a:p>
                  </a:txBody>
                  <a:tcPr marL="68580" marR="68580"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spcAft>
                          <a:spcPts val="0"/>
                        </a:spcAft>
                      </a:pPr>
                      <a:r>
                        <a:rPr lang="el-GR" sz="1600" dirty="0">
                          <a:effectLst/>
                        </a:rPr>
                        <a:t>Επαναληπτικές ασκήσεις.</a:t>
                      </a:r>
                      <a:endParaRPr lang="el-GR" sz="2400" dirty="0">
                        <a:effectLst/>
                        <a:latin typeface="Arial"/>
                        <a:ea typeface="Times New Roman"/>
                      </a:endParaRPr>
                    </a:p>
                  </a:txBody>
                  <a:tcPr marL="68580" marR="68580" marT="0" marB="0">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66456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Άμεσο και Έμμεσο Κόστος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30</a:t>
            </a:fld>
            <a:endParaRPr lang="en-US"/>
          </a:p>
        </p:txBody>
      </p:sp>
      <p:sp>
        <p:nvSpPr>
          <p:cNvPr id="26" name="Rectangle 25"/>
          <p:cNvSpPr/>
          <p:nvPr/>
        </p:nvSpPr>
        <p:spPr>
          <a:xfrm>
            <a:off x="741994" y="2788614"/>
            <a:ext cx="1524022" cy="4760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Μοντέλο Α</a:t>
            </a:r>
          </a:p>
        </p:txBody>
      </p:sp>
      <p:sp>
        <p:nvSpPr>
          <p:cNvPr id="11" name="Rectangle 10"/>
          <p:cNvSpPr/>
          <p:nvPr/>
        </p:nvSpPr>
        <p:spPr>
          <a:xfrm>
            <a:off x="6030166" y="2787377"/>
            <a:ext cx="1152129" cy="16497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t>Τμήμα  Ποιοτικού Ελέγχου</a:t>
            </a:r>
          </a:p>
        </p:txBody>
      </p:sp>
      <p:grpSp>
        <p:nvGrpSpPr>
          <p:cNvPr id="8" name="Group 7"/>
          <p:cNvGrpSpPr/>
          <p:nvPr/>
        </p:nvGrpSpPr>
        <p:grpSpPr>
          <a:xfrm>
            <a:off x="5705883" y="1473233"/>
            <a:ext cx="1782199" cy="1170130"/>
            <a:chOff x="5399845" y="2420888"/>
            <a:chExt cx="1782199" cy="1170130"/>
          </a:xfrm>
        </p:grpSpPr>
        <p:sp>
          <p:nvSpPr>
            <p:cNvPr id="10" name="Rectangle 9"/>
            <p:cNvSpPr/>
            <p:nvPr/>
          </p:nvSpPr>
          <p:spPr>
            <a:xfrm>
              <a:off x="5399845" y="2420888"/>
              <a:ext cx="1782199"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t>Έμμεσο Κόστος</a:t>
              </a:r>
            </a:p>
          </p:txBody>
        </p:sp>
        <p:sp>
          <p:nvSpPr>
            <p:cNvPr id="13" name="Pentagon 12"/>
            <p:cNvSpPr/>
            <p:nvPr/>
          </p:nvSpPr>
          <p:spPr>
            <a:xfrm rot="5400000">
              <a:off x="6066166" y="3068960"/>
              <a:ext cx="468052" cy="576064"/>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5" name="Rectangle 14"/>
          <p:cNvSpPr/>
          <p:nvPr/>
        </p:nvSpPr>
        <p:spPr>
          <a:xfrm>
            <a:off x="741994" y="3374202"/>
            <a:ext cx="1524022" cy="4760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Μοντέλο Β</a:t>
            </a:r>
          </a:p>
        </p:txBody>
      </p:sp>
      <p:sp>
        <p:nvSpPr>
          <p:cNvPr id="16" name="Rectangle 15"/>
          <p:cNvSpPr/>
          <p:nvPr/>
        </p:nvSpPr>
        <p:spPr>
          <a:xfrm>
            <a:off x="741994" y="3961025"/>
            <a:ext cx="1524022" cy="4760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Μοντέλο Γ </a:t>
            </a:r>
          </a:p>
        </p:txBody>
      </p:sp>
      <p:grpSp>
        <p:nvGrpSpPr>
          <p:cNvPr id="4" name="Group 3"/>
          <p:cNvGrpSpPr/>
          <p:nvPr/>
        </p:nvGrpSpPr>
        <p:grpSpPr>
          <a:xfrm>
            <a:off x="2412994" y="2787377"/>
            <a:ext cx="5392214" cy="476088"/>
            <a:chOff x="2106956" y="3861046"/>
            <a:chExt cx="5392214" cy="476088"/>
          </a:xfrm>
        </p:grpSpPr>
        <p:sp>
          <p:nvSpPr>
            <p:cNvPr id="14" name="Pentagon 13"/>
            <p:cNvSpPr/>
            <p:nvPr/>
          </p:nvSpPr>
          <p:spPr>
            <a:xfrm>
              <a:off x="5148064" y="3861047"/>
              <a:ext cx="468052" cy="476087"/>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Rectangle 16"/>
            <p:cNvSpPr/>
            <p:nvPr/>
          </p:nvSpPr>
          <p:spPr>
            <a:xfrm>
              <a:off x="2106956" y="3861048"/>
              <a:ext cx="2952328" cy="4760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Ά Ύλες, Εργατικά, κ.λπ.</a:t>
              </a:r>
            </a:p>
          </p:txBody>
        </p:sp>
        <p:sp>
          <p:nvSpPr>
            <p:cNvPr id="27" name="Pentagon 26"/>
            <p:cNvSpPr/>
            <p:nvPr/>
          </p:nvSpPr>
          <p:spPr>
            <a:xfrm>
              <a:off x="7031118" y="3861046"/>
              <a:ext cx="468052" cy="476087"/>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6" name="Group 5"/>
          <p:cNvGrpSpPr/>
          <p:nvPr/>
        </p:nvGrpSpPr>
        <p:grpSpPr>
          <a:xfrm>
            <a:off x="2412994" y="3374202"/>
            <a:ext cx="5392214" cy="492927"/>
            <a:chOff x="2106956" y="4447871"/>
            <a:chExt cx="5392214" cy="492927"/>
          </a:xfrm>
        </p:grpSpPr>
        <p:sp>
          <p:nvSpPr>
            <p:cNvPr id="18" name="Rectangle 17"/>
            <p:cNvSpPr/>
            <p:nvPr/>
          </p:nvSpPr>
          <p:spPr>
            <a:xfrm>
              <a:off x="2106956" y="4447871"/>
              <a:ext cx="2952328" cy="4760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Ά Ύλες, Εργατικά, κ.λπ.</a:t>
              </a:r>
            </a:p>
          </p:txBody>
        </p:sp>
        <p:sp>
          <p:nvSpPr>
            <p:cNvPr id="23" name="Pentagon 22"/>
            <p:cNvSpPr/>
            <p:nvPr/>
          </p:nvSpPr>
          <p:spPr>
            <a:xfrm>
              <a:off x="5148064" y="4464711"/>
              <a:ext cx="468052" cy="476087"/>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Pentagon 27"/>
            <p:cNvSpPr/>
            <p:nvPr/>
          </p:nvSpPr>
          <p:spPr>
            <a:xfrm>
              <a:off x="7031118" y="4464710"/>
              <a:ext cx="468052" cy="476087"/>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7" name="Group 6"/>
          <p:cNvGrpSpPr/>
          <p:nvPr/>
        </p:nvGrpSpPr>
        <p:grpSpPr>
          <a:xfrm>
            <a:off x="2412994" y="3961024"/>
            <a:ext cx="5399366" cy="476088"/>
            <a:chOff x="2106956" y="5034693"/>
            <a:chExt cx="5399366" cy="476088"/>
          </a:xfrm>
        </p:grpSpPr>
        <p:sp>
          <p:nvSpPr>
            <p:cNvPr id="21" name="Rectangle 20"/>
            <p:cNvSpPr/>
            <p:nvPr/>
          </p:nvSpPr>
          <p:spPr>
            <a:xfrm>
              <a:off x="2106956" y="5034694"/>
              <a:ext cx="2952328" cy="4760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Ά Ύλες, Εργατικά, κ.λπ.</a:t>
              </a:r>
            </a:p>
          </p:txBody>
        </p:sp>
        <p:sp>
          <p:nvSpPr>
            <p:cNvPr id="25" name="Pentagon 24"/>
            <p:cNvSpPr/>
            <p:nvPr/>
          </p:nvSpPr>
          <p:spPr>
            <a:xfrm>
              <a:off x="5155216" y="5034694"/>
              <a:ext cx="468052" cy="476087"/>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Pentagon 28"/>
            <p:cNvSpPr/>
            <p:nvPr/>
          </p:nvSpPr>
          <p:spPr>
            <a:xfrm>
              <a:off x="7038270" y="5034693"/>
              <a:ext cx="468052" cy="476087"/>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30" name="Group 29"/>
          <p:cNvGrpSpPr/>
          <p:nvPr/>
        </p:nvGrpSpPr>
        <p:grpSpPr>
          <a:xfrm>
            <a:off x="2998058" y="1473233"/>
            <a:ext cx="1782199" cy="1170130"/>
            <a:chOff x="5399845" y="2420888"/>
            <a:chExt cx="1782199" cy="1170130"/>
          </a:xfrm>
        </p:grpSpPr>
        <p:sp>
          <p:nvSpPr>
            <p:cNvPr id="31" name="Rectangle 30"/>
            <p:cNvSpPr/>
            <p:nvPr/>
          </p:nvSpPr>
          <p:spPr>
            <a:xfrm>
              <a:off x="5399845" y="2420888"/>
              <a:ext cx="1782199"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l-GR" dirty="0"/>
                <a:t>Άμεσο Κόστος</a:t>
              </a:r>
            </a:p>
          </p:txBody>
        </p:sp>
        <p:sp>
          <p:nvSpPr>
            <p:cNvPr id="32" name="Pentagon 31"/>
            <p:cNvSpPr/>
            <p:nvPr/>
          </p:nvSpPr>
          <p:spPr>
            <a:xfrm rot="5400000">
              <a:off x="6066166" y="3068960"/>
              <a:ext cx="468052" cy="576064"/>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9" name="Rounded Rectangle 8"/>
          <p:cNvSpPr/>
          <p:nvPr/>
        </p:nvSpPr>
        <p:spPr>
          <a:xfrm>
            <a:off x="719330" y="2737387"/>
            <a:ext cx="5227732" cy="576066"/>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719330" y="4581128"/>
            <a:ext cx="738106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Παράγοντες που επιδρούν στη κατηγοριοποίηση ενός στοιχείου κόστους ως άμεσο: </a:t>
            </a:r>
          </a:p>
        </p:txBody>
      </p:sp>
      <p:sp>
        <p:nvSpPr>
          <p:cNvPr id="34" name="Rectangle 33"/>
          <p:cNvSpPr/>
          <p:nvPr/>
        </p:nvSpPr>
        <p:spPr>
          <a:xfrm>
            <a:off x="719330" y="5307280"/>
            <a:ext cx="3779016"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Σημαντικότητα του στοιχείου κόστους.</a:t>
            </a:r>
          </a:p>
        </p:txBody>
      </p:sp>
      <p:sp>
        <p:nvSpPr>
          <p:cNvPr id="35" name="Rectangle 34"/>
          <p:cNvSpPr/>
          <p:nvPr/>
        </p:nvSpPr>
        <p:spPr>
          <a:xfrm>
            <a:off x="719330" y="5768994"/>
            <a:ext cx="3779016"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Διαθεσιμότητα πληροφοριών.</a:t>
            </a:r>
          </a:p>
        </p:txBody>
      </p:sp>
      <p:sp>
        <p:nvSpPr>
          <p:cNvPr id="36" name="Rectangle 35"/>
          <p:cNvSpPr/>
          <p:nvPr/>
        </p:nvSpPr>
        <p:spPr>
          <a:xfrm>
            <a:off x="4619514" y="5298786"/>
            <a:ext cx="3480878"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Σχεδιασμός διαδικασιών.</a:t>
            </a:r>
          </a:p>
        </p:txBody>
      </p:sp>
      <p:sp>
        <p:nvSpPr>
          <p:cNvPr id="37" name="Rectangle 36"/>
          <p:cNvSpPr/>
          <p:nvPr/>
        </p:nvSpPr>
        <p:spPr>
          <a:xfrm>
            <a:off x="4619514" y="5768994"/>
            <a:ext cx="3480878"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Συμφωνίες με τους προμηθευτές.</a:t>
            </a:r>
          </a:p>
        </p:txBody>
      </p:sp>
    </p:spTree>
    <p:extLst>
      <p:ext uri="{BB962C8B-B14F-4D97-AF65-F5344CB8AC3E}">
        <p14:creationId xmlns:p14="http://schemas.microsoft.com/office/powerpoint/2010/main" val="115601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80">
                                          <p:stCondLst>
                                            <p:cond delay="0"/>
                                          </p:stCondLst>
                                        </p:cTn>
                                        <p:tgtEl>
                                          <p:spTgt spid="11"/>
                                        </p:tgtEl>
                                      </p:cBhvr>
                                    </p:animEffect>
                                    <p:anim calcmode="lin" valueType="num">
                                      <p:cBhvr>
                                        <p:cTn id="3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1" dur="26">
                                          <p:stCondLst>
                                            <p:cond delay="650"/>
                                          </p:stCondLst>
                                        </p:cTn>
                                        <p:tgtEl>
                                          <p:spTgt spid="11"/>
                                        </p:tgtEl>
                                      </p:cBhvr>
                                      <p:to x="100000" y="60000"/>
                                    </p:animScale>
                                    <p:animScale>
                                      <p:cBhvr>
                                        <p:cTn id="42" dur="166" decel="50000">
                                          <p:stCondLst>
                                            <p:cond delay="67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ppt_x"/>
                                          </p:val>
                                        </p:tav>
                                        <p:tav tm="100000">
                                          <p:val>
                                            <p:strVal val="#ppt_x"/>
                                          </p:val>
                                        </p:tav>
                                      </p:tavLst>
                                    </p:anim>
                                    <p:anim calcmode="lin" valueType="num">
                                      <p:cBhvr additive="base">
                                        <p:cTn id="75" dur="500" fill="hold"/>
                                        <p:tgtEl>
                                          <p:spTgt spid="33"/>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fill="hold"/>
                                        <p:tgtEl>
                                          <p:spTgt spid="34"/>
                                        </p:tgtEl>
                                        <p:attrNameLst>
                                          <p:attrName>ppt_x</p:attrName>
                                        </p:attrNameLst>
                                      </p:cBhvr>
                                      <p:tavLst>
                                        <p:tav tm="0">
                                          <p:val>
                                            <p:strVal val="#ppt_x"/>
                                          </p:val>
                                        </p:tav>
                                        <p:tav tm="100000">
                                          <p:val>
                                            <p:strVal val="#ppt_x"/>
                                          </p:val>
                                        </p:tav>
                                      </p:tavLst>
                                    </p:anim>
                                    <p:anim calcmode="lin" valueType="num">
                                      <p:cBhvr additive="base">
                                        <p:cTn id="79" dur="500" fill="hold"/>
                                        <p:tgtEl>
                                          <p:spTgt spid="3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ppt_x"/>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ppt_x"/>
                                          </p:val>
                                        </p:tav>
                                        <p:tav tm="100000">
                                          <p:val>
                                            <p:strVal val="#ppt_x"/>
                                          </p:val>
                                        </p:tav>
                                      </p:tavLst>
                                    </p:anim>
                                    <p:anim calcmode="lin" valueType="num">
                                      <p:cBhvr additive="base">
                                        <p:cTn id="87" dur="500" fill="hold"/>
                                        <p:tgtEl>
                                          <p:spTgt spid="36"/>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fill="hold"/>
                                        <p:tgtEl>
                                          <p:spTgt spid="37"/>
                                        </p:tgtEl>
                                        <p:attrNameLst>
                                          <p:attrName>ppt_x</p:attrName>
                                        </p:attrNameLst>
                                      </p:cBhvr>
                                      <p:tavLst>
                                        <p:tav tm="0">
                                          <p:val>
                                            <p:strVal val="#ppt_x"/>
                                          </p:val>
                                        </p:tav>
                                        <p:tav tm="100000">
                                          <p:val>
                                            <p:strVal val="#ppt_x"/>
                                          </p:val>
                                        </p:tav>
                                      </p:tavLst>
                                    </p:anim>
                                    <p:anim calcmode="lin" valueType="num">
                                      <p:cBhvr additive="base">
                                        <p:cTn id="9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animBg="1"/>
      <p:bldP spid="15" grpId="0" animBg="1"/>
      <p:bldP spid="16" grpId="0" animBg="1"/>
      <p:bldP spid="9" grpId="0" animBg="1"/>
      <p:bldP spid="33" grpId="0" animBg="1"/>
      <p:bldP spid="34" grpId="0" animBg="1"/>
      <p:bldP spid="35" grpId="0"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Σταθερό και Μεταβλητό Κόστος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31</a:t>
            </a:fld>
            <a:endParaRPr lang="en-US"/>
          </a:p>
        </p:txBody>
      </p:sp>
      <p:grpSp>
        <p:nvGrpSpPr>
          <p:cNvPr id="52" name="Group 51"/>
          <p:cNvGrpSpPr/>
          <p:nvPr/>
        </p:nvGrpSpPr>
        <p:grpSpPr>
          <a:xfrm>
            <a:off x="607744" y="2277113"/>
            <a:ext cx="3853314" cy="2736063"/>
            <a:chOff x="34310" y="1772815"/>
            <a:chExt cx="3853314" cy="2736063"/>
          </a:xfrm>
        </p:grpSpPr>
        <p:grpSp>
          <p:nvGrpSpPr>
            <p:cNvPr id="45" name="Group 44"/>
            <p:cNvGrpSpPr/>
            <p:nvPr/>
          </p:nvGrpSpPr>
          <p:grpSpPr>
            <a:xfrm>
              <a:off x="1186438" y="1772815"/>
              <a:ext cx="2701186" cy="2160000"/>
              <a:chOff x="1186359" y="1772815"/>
              <a:chExt cx="2881585" cy="2376264"/>
            </a:xfrm>
          </p:grpSpPr>
          <p:grpSp>
            <p:nvGrpSpPr>
              <p:cNvPr id="20" name="Group 19"/>
              <p:cNvGrpSpPr/>
              <p:nvPr/>
            </p:nvGrpSpPr>
            <p:grpSpPr>
              <a:xfrm>
                <a:off x="1187624" y="1772815"/>
                <a:ext cx="2880320" cy="2376264"/>
                <a:chOff x="1691680" y="1772816"/>
                <a:chExt cx="2376264" cy="2376264"/>
              </a:xfrm>
            </p:grpSpPr>
            <p:cxnSp>
              <p:nvCxnSpPr>
                <p:cNvPr id="19" name="Straight Connector 18"/>
                <p:cNvCxnSpPr/>
                <p:nvPr/>
              </p:nvCxnSpPr>
              <p:spPr>
                <a:xfrm>
                  <a:off x="1691680" y="1772816"/>
                  <a:ext cx="0" cy="23762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rot="5400000">
                  <a:off x="2879812" y="2960948"/>
                  <a:ext cx="0" cy="2376264"/>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24" name="Straight Connector 23"/>
              <p:cNvCxnSpPr/>
              <p:nvPr/>
            </p:nvCxnSpPr>
            <p:spPr>
              <a:xfrm>
                <a:off x="1186359" y="3140968"/>
                <a:ext cx="2449537"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47" name="Rectangle 46"/>
            <p:cNvSpPr/>
            <p:nvPr/>
          </p:nvSpPr>
          <p:spPr>
            <a:xfrm>
              <a:off x="34310" y="1902582"/>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Συνολικό Κόστος</a:t>
              </a:r>
              <a:endParaRPr lang="en-US" sz="1600" dirty="0">
                <a:solidFill>
                  <a:schemeClr val="tx1"/>
                </a:solidFill>
              </a:endParaRPr>
            </a:p>
          </p:txBody>
        </p:sp>
        <p:sp>
          <p:nvSpPr>
            <p:cNvPr id="48" name="Rectangle 47"/>
            <p:cNvSpPr/>
            <p:nvPr/>
          </p:nvSpPr>
          <p:spPr>
            <a:xfrm>
              <a:off x="2537624" y="3932814"/>
              <a:ext cx="1338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Ύψος Παραγωγής</a:t>
              </a:r>
              <a:endParaRPr lang="en-US" sz="1600" dirty="0">
                <a:solidFill>
                  <a:schemeClr val="tx1"/>
                </a:solidFill>
              </a:endParaRPr>
            </a:p>
          </p:txBody>
        </p:sp>
      </p:grpSp>
      <p:grpSp>
        <p:nvGrpSpPr>
          <p:cNvPr id="51" name="Group 50"/>
          <p:cNvGrpSpPr/>
          <p:nvPr/>
        </p:nvGrpSpPr>
        <p:grpSpPr>
          <a:xfrm>
            <a:off x="4524776" y="1312511"/>
            <a:ext cx="3863648" cy="3700665"/>
            <a:chOff x="3951342" y="808213"/>
            <a:chExt cx="3863648" cy="3700665"/>
          </a:xfrm>
        </p:grpSpPr>
        <p:grpSp>
          <p:nvGrpSpPr>
            <p:cNvPr id="46" name="Group 45"/>
            <p:cNvGrpSpPr/>
            <p:nvPr/>
          </p:nvGrpSpPr>
          <p:grpSpPr>
            <a:xfrm>
              <a:off x="5103470" y="808213"/>
              <a:ext cx="2687186" cy="3124602"/>
              <a:chOff x="5103470" y="808213"/>
              <a:chExt cx="2687186" cy="3124602"/>
            </a:xfrm>
          </p:grpSpPr>
          <p:grpSp>
            <p:nvGrpSpPr>
              <p:cNvPr id="39" name="Group 38"/>
              <p:cNvGrpSpPr/>
              <p:nvPr/>
            </p:nvGrpSpPr>
            <p:grpSpPr>
              <a:xfrm>
                <a:off x="5103470" y="1707486"/>
                <a:ext cx="2520000" cy="2225329"/>
                <a:chOff x="1691680" y="1772816"/>
                <a:chExt cx="2376264" cy="2376264"/>
              </a:xfrm>
            </p:grpSpPr>
            <p:cxnSp>
              <p:nvCxnSpPr>
                <p:cNvPr id="40" name="Straight Connector 39"/>
                <p:cNvCxnSpPr/>
                <p:nvPr/>
              </p:nvCxnSpPr>
              <p:spPr>
                <a:xfrm>
                  <a:off x="1691680" y="1772816"/>
                  <a:ext cx="0" cy="2376264"/>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rot="5400000">
                  <a:off x="2879812" y="2960948"/>
                  <a:ext cx="0" cy="2376264"/>
                </a:xfrm>
                <a:prstGeom prst="line">
                  <a:avLst/>
                </a:prstGeom>
              </p:spPr>
              <p:style>
                <a:lnRef idx="3">
                  <a:schemeClr val="accent1"/>
                </a:lnRef>
                <a:fillRef idx="0">
                  <a:schemeClr val="accent1"/>
                </a:fillRef>
                <a:effectRef idx="2">
                  <a:schemeClr val="accent1"/>
                </a:effectRef>
                <a:fontRef idx="minor">
                  <a:schemeClr val="tx1"/>
                </a:fontRef>
              </p:style>
            </p:cxnSp>
          </p:grpSp>
          <p:sp>
            <p:nvSpPr>
              <p:cNvPr id="42" name="Arc 41"/>
              <p:cNvSpPr/>
              <p:nvPr/>
            </p:nvSpPr>
            <p:spPr>
              <a:xfrm>
                <a:off x="5436096" y="808213"/>
                <a:ext cx="2354560" cy="2764803"/>
              </a:xfrm>
              <a:prstGeom prst="arc">
                <a:avLst>
                  <a:gd name="adj1" fmla="val 5325427"/>
                  <a:gd name="adj2" fmla="val 10712339"/>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
          <p:nvSpPr>
            <p:cNvPr id="49" name="Rectangle 48"/>
            <p:cNvSpPr/>
            <p:nvPr/>
          </p:nvSpPr>
          <p:spPr>
            <a:xfrm>
              <a:off x="6476370" y="3932814"/>
              <a:ext cx="1338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Ύψος Παραγωγής</a:t>
              </a:r>
              <a:endParaRPr lang="en-US" sz="1600" dirty="0">
                <a:solidFill>
                  <a:schemeClr val="tx1"/>
                </a:solidFill>
              </a:endParaRPr>
            </a:p>
          </p:txBody>
        </p:sp>
        <p:sp>
          <p:nvSpPr>
            <p:cNvPr id="50" name="Rectangle 49"/>
            <p:cNvSpPr/>
            <p:nvPr/>
          </p:nvSpPr>
          <p:spPr>
            <a:xfrm>
              <a:off x="3951342" y="1707486"/>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Ανά Μονάδα Κόστος</a:t>
              </a:r>
              <a:endParaRPr lang="en-US" sz="1600" dirty="0">
                <a:solidFill>
                  <a:schemeClr val="tx1"/>
                </a:solidFill>
              </a:endParaRPr>
            </a:p>
          </p:txBody>
        </p:sp>
      </p:grpSp>
      <p:sp>
        <p:nvSpPr>
          <p:cNvPr id="54" name="Rectangle 53"/>
          <p:cNvSpPr/>
          <p:nvPr/>
        </p:nvSpPr>
        <p:spPr>
          <a:xfrm>
            <a:off x="1043608" y="5157192"/>
            <a:ext cx="734481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Σταθερό Κόστος: στοιχείο κόστους το οποίο είναι σταθερό στο σύνολό του ανεξάρτητα από το ύψος της παραγωγής.</a:t>
            </a:r>
          </a:p>
        </p:txBody>
      </p:sp>
    </p:spTree>
    <p:extLst>
      <p:ext uri="{BB962C8B-B14F-4D97-AF65-F5344CB8AC3E}">
        <p14:creationId xmlns:p14="http://schemas.microsoft.com/office/powerpoint/2010/main" val="2760821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Σταθερό και Μεταβλητό Κόστος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32</a:t>
            </a:fld>
            <a:endParaRPr lang="en-US"/>
          </a:p>
        </p:txBody>
      </p:sp>
      <p:grpSp>
        <p:nvGrpSpPr>
          <p:cNvPr id="52" name="Group 51"/>
          <p:cNvGrpSpPr/>
          <p:nvPr/>
        </p:nvGrpSpPr>
        <p:grpSpPr>
          <a:xfrm>
            <a:off x="607744" y="2277113"/>
            <a:ext cx="3853314" cy="2736063"/>
            <a:chOff x="34310" y="1772815"/>
            <a:chExt cx="3853314" cy="2736063"/>
          </a:xfrm>
        </p:grpSpPr>
        <p:grpSp>
          <p:nvGrpSpPr>
            <p:cNvPr id="45" name="Group 44"/>
            <p:cNvGrpSpPr/>
            <p:nvPr/>
          </p:nvGrpSpPr>
          <p:grpSpPr>
            <a:xfrm>
              <a:off x="1187624" y="1772815"/>
              <a:ext cx="2700000" cy="2160000"/>
              <a:chOff x="1187624" y="1772815"/>
              <a:chExt cx="2880320" cy="2376264"/>
            </a:xfrm>
          </p:grpSpPr>
          <p:grpSp>
            <p:nvGrpSpPr>
              <p:cNvPr id="20" name="Group 19"/>
              <p:cNvGrpSpPr/>
              <p:nvPr/>
            </p:nvGrpSpPr>
            <p:grpSpPr>
              <a:xfrm>
                <a:off x="1187624" y="1772815"/>
                <a:ext cx="2880320" cy="2376264"/>
                <a:chOff x="1691680" y="1772816"/>
                <a:chExt cx="2376264" cy="2376264"/>
              </a:xfrm>
            </p:grpSpPr>
            <p:cxnSp>
              <p:nvCxnSpPr>
                <p:cNvPr id="19" name="Straight Connector 18"/>
                <p:cNvCxnSpPr/>
                <p:nvPr/>
              </p:nvCxnSpPr>
              <p:spPr>
                <a:xfrm>
                  <a:off x="1691680" y="1772816"/>
                  <a:ext cx="0" cy="23762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rot="5400000">
                  <a:off x="2879812" y="2960948"/>
                  <a:ext cx="0" cy="2376264"/>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24" name="Straight Connector 23"/>
              <p:cNvCxnSpPr/>
              <p:nvPr/>
            </p:nvCxnSpPr>
            <p:spPr>
              <a:xfrm flipV="1">
                <a:off x="1187624" y="2549315"/>
                <a:ext cx="2154170" cy="1599763"/>
              </a:xfrm>
              <a:prstGeom prst="line">
                <a:avLst/>
              </a:prstGeom>
            </p:spPr>
            <p:style>
              <a:lnRef idx="3">
                <a:schemeClr val="accent2"/>
              </a:lnRef>
              <a:fillRef idx="0">
                <a:schemeClr val="accent2"/>
              </a:fillRef>
              <a:effectRef idx="2">
                <a:schemeClr val="accent2"/>
              </a:effectRef>
              <a:fontRef idx="minor">
                <a:schemeClr val="tx1"/>
              </a:fontRef>
            </p:style>
          </p:cxnSp>
        </p:grpSp>
        <p:sp>
          <p:nvSpPr>
            <p:cNvPr id="47" name="Rectangle 46"/>
            <p:cNvSpPr/>
            <p:nvPr/>
          </p:nvSpPr>
          <p:spPr>
            <a:xfrm>
              <a:off x="34310" y="1902582"/>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Συνολικό Κόστος</a:t>
              </a:r>
              <a:endParaRPr lang="en-US" sz="1600" dirty="0">
                <a:solidFill>
                  <a:schemeClr val="tx1"/>
                </a:solidFill>
              </a:endParaRPr>
            </a:p>
          </p:txBody>
        </p:sp>
        <p:sp>
          <p:nvSpPr>
            <p:cNvPr id="48" name="Rectangle 47"/>
            <p:cNvSpPr/>
            <p:nvPr/>
          </p:nvSpPr>
          <p:spPr>
            <a:xfrm>
              <a:off x="2537624" y="3932814"/>
              <a:ext cx="1338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Ύψος Παραγωγής</a:t>
              </a:r>
              <a:endParaRPr lang="en-US" sz="1600" dirty="0">
                <a:solidFill>
                  <a:schemeClr val="tx1"/>
                </a:solidFill>
              </a:endParaRPr>
            </a:p>
          </p:txBody>
        </p:sp>
      </p:grpSp>
      <p:grpSp>
        <p:nvGrpSpPr>
          <p:cNvPr id="7" name="Group 6"/>
          <p:cNvGrpSpPr/>
          <p:nvPr/>
        </p:nvGrpSpPr>
        <p:grpSpPr>
          <a:xfrm>
            <a:off x="4524776" y="2211784"/>
            <a:ext cx="3863648" cy="2801392"/>
            <a:chOff x="4524776" y="2211784"/>
            <a:chExt cx="3863648" cy="2801392"/>
          </a:xfrm>
        </p:grpSpPr>
        <p:grpSp>
          <p:nvGrpSpPr>
            <p:cNvPr id="51" name="Group 50"/>
            <p:cNvGrpSpPr/>
            <p:nvPr/>
          </p:nvGrpSpPr>
          <p:grpSpPr>
            <a:xfrm>
              <a:off x="4524776" y="2211784"/>
              <a:ext cx="3863648" cy="2801392"/>
              <a:chOff x="3951342" y="1707486"/>
              <a:chExt cx="3863648" cy="2801392"/>
            </a:xfrm>
          </p:grpSpPr>
          <p:grpSp>
            <p:nvGrpSpPr>
              <p:cNvPr id="39" name="Group 38"/>
              <p:cNvGrpSpPr/>
              <p:nvPr/>
            </p:nvGrpSpPr>
            <p:grpSpPr>
              <a:xfrm>
                <a:off x="5103470" y="1707486"/>
                <a:ext cx="2520000" cy="2225329"/>
                <a:chOff x="1691680" y="1772816"/>
                <a:chExt cx="2376264" cy="2376264"/>
              </a:xfrm>
            </p:grpSpPr>
            <p:cxnSp>
              <p:nvCxnSpPr>
                <p:cNvPr id="40" name="Straight Connector 39"/>
                <p:cNvCxnSpPr/>
                <p:nvPr/>
              </p:nvCxnSpPr>
              <p:spPr>
                <a:xfrm>
                  <a:off x="1691680" y="1772816"/>
                  <a:ext cx="0" cy="2376264"/>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rot="5400000">
                  <a:off x="2879812" y="2960948"/>
                  <a:ext cx="0" cy="2376264"/>
                </a:xfrm>
                <a:prstGeom prst="line">
                  <a:avLst/>
                </a:prstGeom>
              </p:spPr>
              <p:style>
                <a:lnRef idx="3">
                  <a:schemeClr val="accent1"/>
                </a:lnRef>
                <a:fillRef idx="0">
                  <a:schemeClr val="accent1"/>
                </a:fillRef>
                <a:effectRef idx="2">
                  <a:schemeClr val="accent1"/>
                </a:effectRef>
                <a:fontRef idx="minor">
                  <a:schemeClr val="tx1"/>
                </a:fontRef>
              </p:style>
            </p:cxnSp>
          </p:grpSp>
          <p:sp>
            <p:nvSpPr>
              <p:cNvPr id="49" name="Rectangle 48"/>
              <p:cNvSpPr/>
              <p:nvPr/>
            </p:nvSpPr>
            <p:spPr>
              <a:xfrm>
                <a:off x="6476370" y="3932814"/>
                <a:ext cx="1338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Ύψος Παραγωγής</a:t>
                </a:r>
                <a:endParaRPr lang="en-US" sz="1600" dirty="0">
                  <a:solidFill>
                    <a:schemeClr val="tx1"/>
                  </a:solidFill>
                </a:endParaRPr>
              </a:p>
            </p:txBody>
          </p:sp>
          <p:sp>
            <p:nvSpPr>
              <p:cNvPr id="50" name="Rectangle 49"/>
              <p:cNvSpPr/>
              <p:nvPr/>
            </p:nvSpPr>
            <p:spPr>
              <a:xfrm>
                <a:off x="3951342" y="1707486"/>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Ανά Μονάδα Κόστος</a:t>
                </a:r>
                <a:endParaRPr lang="en-US" sz="1600" dirty="0">
                  <a:solidFill>
                    <a:schemeClr val="tx1"/>
                  </a:solidFill>
                </a:endParaRPr>
              </a:p>
            </p:txBody>
          </p:sp>
        </p:grpSp>
        <p:cxnSp>
          <p:nvCxnSpPr>
            <p:cNvPr id="23" name="Straight Connector 22"/>
            <p:cNvCxnSpPr/>
            <p:nvPr/>
          </p:nvCxnSpPr>
          <p:spPr>
            <a:xfrm>
              <a:off x="5676904" y="3861048"/>
              <a:ext cx="2296186"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26" name="Rectangle 25"/>
          <p:cNvSpPr/>
          <p:nvPr/>
        </p:nvSpPr>
        <p:spPr>
          <a:xfrm>
            <a:off x="1043608" y="5217696"/>
            <a:ext cx="734481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Μεταβλητό Κόστος: στοιχείο κόστους το οποίο μεταβάλλεται στο σύνολό του καθώς μεταβάλλεται το ύψος της παραγωγής.</a:t>
            </a:r>
          </a:p>
        </p:txBody>
      </p:sp>
    </p:spTree>
    <p:extLst>
      <p:ext uri="{BB962C8B-B14F-4D97-AF65-F5344CB8AC3E}">
        <p14:creationId xmlns:p14="http://schemas.microsoft.com/office/powerpoint/2010/main" val="1155636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Σταθερό και Μεταβλητό Κόστος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33</a:t>
            </a:fld>
            <a:endParaRPr lang="en-US"/>
          </a:p>
        </p:txBody>
      </p:sp>
      <p:sp>
        <p:nvSpPr>
          <p:cNvPr id="54" name="Rectangle 53"/>
          <p:cNvSpPr/>
          <p:nvPr/>
        </p:nvSpPr>
        <p:spPr>
          <a:xfrm>
            <a:off x="1043608" y="5157192"/>
            <a:ext cx="7344816" cy="864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Κλιμακωτό Κόστος: παραμένει σταθερό σε συγκεκριμένες περιοχές τιμών δραστηριότητας και αυξάνεται προοδευτικά καθώς αυξάνει η δραστηριότητα.</a:t>
            </a:r>
          </a:p>
        </p:txBody>
      </p:sp>
      <p:grpSp>
        <p:nvGrpSpPr>
          <p:cNvPr id="7" name="Group 6"/>
          <p:cNvGrpSpPr/>
          <p:nvPr/>
        </p:nvGrpSpPr>
        <p:grpSpPr>
          <a:xfrm>
            <a:off x="607744" y="2277113"/>
            <a:ext cx="3853314" cy="2736063"/>
            <a:chOff x="607744" y="2277113"/>
            <a:chExt cx="3853314" cy="2736063"/>
          </a:xfrm>
        </p:grpSpPr>
        <p:grpSp>
          <p:nvGrpSpPr>
            <p:cNvPr id="20" name="Group 19"/>
            <p:cNvGrpSpPr/>
            <p:nvPr/>
          </p:nvGrpSpPr>
          <p:grpSpPr>
            <a:xfrm>
              <a:off x="1761058" y="2277113"/>
              <a:ext cx="2700000" cy="2160000"/>
              <a:chOff x="1691680" y="1772816"/>
              <a:chExt cx="2376264" cy="2376264"/>
            </a:xfrm>
          </p:grpSpPr>
          <p:cxnSp>
            <p:nvCxnSpPr>
              <p:cNvPr id="19" name="Straight Connector 18"/>
              <p:cNvCxnSpPr/>
              <p:nvPr/>
            </p:nvCxnSpPr>
            <p:spPr>
              <a:xfrm>
                <a:off x="1691680" y="1772816"/>
                <a:ext cx="0" cy="23762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rot="5400000">
                <a:off x="2879812" y="2960948"/>
                <a:ext cx="0" cy="2376264"/>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24" name="Straight Connector 23"/>
            <p:cNvCxnSpPr/>
            <p:nvPr/>
          </p:nvCxnSpPr>
          <p:spPr>
            <a:xfrm>
              <a:off x="1759872" y="3520750"/>
              <a:ext cx="1011928" cy="0"/>
            </a:xfrm>
            <a:prstGeom prst="line">
              <a:avLst/>
            </a:prstGeom>
          </p:spPr>
          <p:style>
            <a:lnRef idx="3">
              <a:schemeClr val="accent2"/>
            </a:lnRef>
            <a:fillRef idx="0">
              <a:schemeClr val="accent2"/>
            </a:fillRef>
            <a:effectRef idx="2">
              <a:schemeClr val="accent2"/>
            </a:effectRef>
            <a:fontRef idx="minor">
              <a:schemeClr val="tx1"/>
            </a:fontRef>
          </p:style>
        </p:cxnSp>
        <p:sp>
          <p:nvSpPr>
            <p:cNvPr id="47" name="Rectangle 46"/>
            <p:cNvSpPr/>
            <p:nvPr/>
          </p:nvSpPr>
          <p:spPr>
            <a:xfrm>
              <a:off x="607744" y="2406880"/>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Συνολικό Κόστος</a:t>
              </a:r>
              <a:endParaRPr lang="en-US" sz="1600" dirty="0">
                <a:solidFill>
                  <a:schemeClr val="tx1"/>
                </a:solidFill>
              </a:endParaRPr>
            </a:p>
          </p:txBody>
        </p:sp>
        <p:sp>
          <p:nvSpPr>
            <p:cNvPr id="48" name="Rectangle 47"/>
            <p:cNvSpPr/>
            <p:nvPr/>
          </p:nvSpPr>
          <p:spPr>
            <a:xfrm>
              <a:off x="3111058" y="4437112"/>
              <a:ext cx="1338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Ύψος Παραγωγής</a:t>
              </a:r>
              <a:endParaRPr lang="en-US" sz="1600" dirty="0">
                <a:solidFill>
                  <a:schemeClr val="tx1"/>
                </a:solidFill>
              </a:endParaRPr>
            </a:p>
          </p:txBody>
        </p:sp>
        <p:cxnSp>
          <p:nvCxnSpPr>
            <p:cNvPr id="22" name="Straight Connector 21"/>
            <p:cNvCxnSpPr/>
            <p:nvPr/>
          </p:nvCxnSpPr>
          <p:spPr>
            <a:xfrm>
              <a:off x="2771800" y="2982944"/>
              <a:ext cx="1148093"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8" name="Group 7"/>
          <p:cNvGrpSpPr/>
          <p:nvPr/>
        </p:nvGrpSpPr>
        <p:grpSpPr>
          <a:xfrm>
            <a:off x="4524776" y="1024478"/>
            <a:ext cx="4201984" cy="3988698"/>
            <a:chOff x="4524776" y="1024478"/>
            <a:chExt cx="4201984" cy="3988698"/>
          </a:xfrm>
        </p:grpSpPr>
        <p:grpSp>
          <p:nvGrpSpPr>
            <p:cNvPr id="39" name="Group 38"/>
            <p:cNvGrpSpPr/>
            <p:nvPr/>
          </p:nvGrpSpPr>
          <p:grpSpPr>
            <a:xfrm>
              <a:off x="5676904" y="2211784"/>
              <a:ext cx="2520000" cy="2225329"/>
              <a:chOff x="1691680" y="1772816"/>
              <a:chExt cx="2376264" cy="2376264"/>
            </a:xfrm>
          </p:grpSpPr>
          <p:cxnSp>
            <p:nvCxnSpPr>
              <p:cNvPr id="40" name="Straight Connector 39"/>
              <p:cNvCxnSpPr/>
              <p:nvPr/>
            </p:nvCxnSpPr>
            <p:spPr>
              <a:xfrm>
                <a:off x="1691680" y="1772816"/>
                <a:ext cx="0" cy="2376264"/>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rot="5400000">
                <a:off x="2879812" y="2960948"/>
                <a:ext cx="0" cy="2376264"/>
              </a:xfrm>
              <a:prstGeom prst="line">
                <a:avLst/>
              </a:prstGeom>
            </p:spPr>
            <p:style>
              <a:lnRef idx="3">
                <a:schemeClr val="accent1"/>
              </a:lnRef>
              <a:fillRef idx="0">
                <a:schemeClr val="accent1"/>
              </a:fillRef>
              <a:effectRef idx="2">
                <a:schemeClr val="accent1"/>
              </a:effectRef>
              <a:fontRef idx="minor">
                <a:schemeClr val="tx1"/>
              </a:fontRef>
            </p:style>
          </p:cxnSp>
        </p:grpSp>
        <p:sp>
          <p:nvSpPr>
            <p:cNvPr id="42" name="Arc 41"/>
            <p:cNvSpPr/>
            <p:nvPr/>
          </p:nvSpPr>
          <p:spPr>
            <a:xfrm>
              <a:off x="6372200" y="1024478"/>
              <a:ext cx="2354560" cy="2764803"/>
            </a:xfrm>
            <a:prstGeom prst="arc">
              <a:avLst>
                <a:gd name="adj1" fmla="val 5325427"/>
                <a:gd name="adj2" fmla="val 774442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9" name="Rectangle 48"/>
            <p:cNvSpPr/>
            <p:nvPr/>
          </p:nvSpPr>
          <p:spPr>
            <a:xfrm>
              <a:off x="7049804" y="4437112"/>
              <a:ext cx="1338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Ύψος Παραγωγής</a:t>
              </a:r>
              <a:endParaRPr lang="en-US" sz="1600" dirty="0">
                <a:solidFill>
                  <a:schemeClr val="tx1"/>
                </a:solidFill>
              </a:endParaRPr>
            </a:p>
          </p:txBody>
        </p:sp>
        <p:sp>
          <p:nvSpPr>
            <p:cNvPr id="50" name="Rectangle 49"/>
            <p:cNvSpPr/>
            <p:nvPr/>
          </p:nvSpPr>
          <p:spPr>
            <a:xfrm>
              <a:off x="4524776" y="2211784"/>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Ανά Μονάδα Κόστος</a:t>
              </a:r>
              <a:endParaRPr lang="en-US" sz="1600" dirty="0">
                <a:solidFill>
                  <a:schemeClr val="tx1"/>
                </a:solidFill>
              </a:endParaRPr>
            </a:p>
          </p:txBody>
        </p:sp>
        <p:sp>
          <p:nvSpPr>
            <p:cNvPr id="26" name="Arc 25"/>
            <p:cNvSpPr/>
            <p:nvPr/>
          </p:nvSpPr>
          <p:spPr>
            <a:xfrm>
              <a:off x="6161930" y="1464911"/>
              <a:ext cx="2354560" cy="2764803"/>
            </a:xfrm>
            <a:prstGeom prst="arc">
              <a:avLst>
                <a:gd name="adj1" fmla="val 7191441"/>
                <a:gd name="adj2" fmla="val 10712339"/>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8853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Σταθερό και Μεταβλητό Κόστος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34</a:t>
            </a:fld>
            <a:endParaRPr lang="en-US"/>
          </a:p>
        </p:txBody>
      </p:sp>
      <p:sp>
        <p:nvSpPr>
          <p:cNvPr id="22" name="Rectangle 21"/>
          <p:cNvSpPr/>
          <p:nvPr/>
        </p:nvSpPr>
        <p:spPr>
          <a:xfrm>
            <a:off x="611560" y="1737987"/>
            <a:ext cx="7344816" cy="3576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Βασικές υποθέσεις:</a:t>
            </a:r>
          </a:p>
        </p:txBody>
      </p:sp>
      <p:sp>
        <p:nvSpPr>
          <p:cNvPr id="25" name="Rectangle 24"/>
          <p:cNvSpPr/>
          <p:nvPr/>
        </p:nvSpPr>
        <p:spPr>
          <a:xfrm>
            <a:off x="1331640" y="2266986"/>
            <a:ext cx="6624736" cy="5760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Ένα στοιχείο κόστους χαρακτηρίζεται ως σταθερό η μεταβλητό σε σχέση με ένα φορέα κόστους.</a:t>
            </a:r>
          </a:p>
        </p:txBody>
      </p:sp>
      <p:sp>
        <p:nvSpPr>
          <p:cNvPr id="27" name="Rectangle 26"/>
          <p:cNvSpPr/>
          <p:nvPr/>
        </p:nvSpPr>
        <p:spPr>
          <a:xfrm>
            <a:off x="611560" y="2266986"/>
            <a:ext cx="423880" cy="548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28" name="Rectangle 27"/>
          <p:cNvSpPr/>
          <p:nvPr/>
        </p:nvSpPr>
        <p:spPr>
          <a:xfrm>
            <a:off x="1331640" y="3014360"/>
            <a:ext cx="6624736" cy="8557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Υπάρχει μία γραμμική σχέση μεταξύ του συνολικού μεγέθους του στοιχείου κόστους και των μεταβολών στον μέγεθος του φορέα κόστους.</a:t>
            </a:r>
          </a:p>
        </p:txBody>
      </p:sp>
      <p:sp>
        <p:nvSpPr>
          <p:cNvPr id="30" name="Rectangle 29"/>
          <p:cNvSpPr/>
          <p:nvPr/>
        </p:nvSpPr>
        <p:spPr>
          <a:xfrm>
            <a:off x="1331640" y="4041381"/>
            <a:ext cx="6624736" cy="5844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Η μεταβλητότητα ενός στοιχείου κόστους εξετάζετε σε σχέση με ένα φορέα κόστους.</a:t>
            </a:r>
          </a:p>
        </p:txBody>
      </p:sp>
      <p:sp>
        <p:nvSpPr>
          <p:cNvPr id="31" name="Rectangle 30"/>
          <p:cNvSpPr/>
          <p:nvPr/>
        </p:nvSpPr>
        <p:spPr>
          <a:xfrm>
            <a:off x="1331640" y="4797152"/>
            <a:ext cx="6624736" cy="5844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dirty="0"/>
              <a:t>Η μεταβλητότητα του φορέα κόστους ευρίσκεται εντός σχετικού εύρους δραστηριότητας.</a:t>
            </a:r>
          </a:p>
        </p:txBody>
      </p:sp>
      <p:sp>
        <p:nvSpPr>
          <p:cNvPr id="32" name="Rectangle 31"/>
          <p:cNvSpPr/>
          <p:nvPr/>
        </p:nvSpPr>
        <p:spPr>
          <a:xfrm>
            <a:off x="611560" y="3014360"/>
            <a:ext cx="423880" cy="855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p>
        </p:txBody>
      </p:sp>
      <p:sp>
        <p:nvSpPr>
          <p:cNvPr id="33" name="Rectangle 32"/>
          <p:cNvSpPr/>
          <p:nvPr/>
        </p:nvSpPr>
        <p:spPr>
          <a:xfrm>
            <a:off x="611560" y="4041381"/>
            <a:ext cx="423880" cy="584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p>
        </p:txBody>
      </p:sp>
      <p:sp>
        <p:nvSpPr>
          <p:cNvPr id="34" name="Rectangle 33"/>
          <p:cNvSpPr/>
          <p:nvPr/>
        </p:nvSpPr>
        <p:spPr>
          <a:xfrm>
            <a:off x="611560" y="4791714"/>
            <a:ext cx="423880" cy="584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p>
        </p:txBody>
      </p:sp>
    </p:spTree>
    <p:extLst>
      <p:ext uri="{BB962C8B-B14F-4D97-AF65-F5344CB8AC3E}">
        <p14:creationId xmlns:p14="http://schemas.microsoft.com/office/powerpoint/2010/main" val="281209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1.1: Διακρίσεις Στοιχείων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35</a:t>
            </a:fld>
            <a:endParaRPr lang="en-US"/>
          </a:p>
        </p:txBody>
      </p:sp>
      <p:sp>
        <p:nvSpPr>
          <p:cNvPr id="22" name="Rectangle 21"/>
          <p:cNvSpPr/>
          <p:nvPr/>
        </p:nvSpPr>
        <p:spPr>
          <a:xfrm>
            <a:off x="455690" y="1595203"/>
            <a:ext cx="8004742" cy="2625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Η εταιρία “ΚΕΝΤΡΟ ΔΙΑΣΚΕΔΑΣΗΣ” διαθέτει ένα μεγάλο κατάστημα στην Αθήνα. Το κατάστημα αποτελείται από δύο τμήματα: Τμήμα Βίντεο και Τμήμα Μουσικής (CD και κασέτες). Η εταιρία καταρτίζει ξεχωριστές εκθέσεις για το χρηματοοικονομικό αποτέλεσμα των δύο τμημάτων.</a:t>
            </a:r>
            <a:endParaRPr lang="en-US" sz="1600" dirty="0"/>
          </a:p>
          <a:p>
            <a:pPr algn="just"/>
            <a:r>
              <a:rPr lang="el-GR" sz="1600" b="1" dirty="0"/>
              <a:t>Ζητείται:</a:t>
            </a:r>
            <a:endParaRPr lang="en-US" sz="1600" dirty="0"/>
          </a:p>
          <a:p>
            <a:pPr algn="just"/>
            <a:r>
              <a:rPr lang="el-GR" sz="1600" dirty="0"/>
              <a:t>Να γίνει κατάταξη των ακόλουθων στοιχείων κόστους στις εξής κατηγορίες:</a:t>
            </a:r>
            <a:endParaRPr lang="en-US" sz="1600" dirty="0"/>
          </a:p>
          <a:p>
            <a:pPr lvl="0" algn="just"/>
            <a:r>
              <a:rPr lang="el-GR" sz="1600" dirty="0"/>
              <a:t>Άμεσο ή έμμεσο (Α ή Ε) κόστος </a:t>
            </a:r>
            <a:r>
              <a:rPr lang="el-GR" sz="1600" b="1" dirty="0"/>
              <a:t>σε σχέση με το Τμήμα Βίντεο.</a:t>
            </a:r>
            <a:endParaRPr lang="en-US" sz="1600" dirty="0"/>
          </a:p>
          <a:p>
            <a:pPr algn="just"/>
            <a:r>
              <a:rPr lang="el-GR" sz="1600" dirty="0"/>
              <a:t>Μεταβλητό ή σταθερό (Μ ή Σ) κόστος σε </a:t>
            </a:r>
            <a:r>
              <a:rPr lang="el-GR" sz="1600" b="1" dirty="0"/>
              <a:t>σχέση με τον τρόπο που  μεταβάλλεται το συνολικό κόστος</a:t>
            </a:r>
            <a:r>
              <a:rPr lang="el-GR" sz="1600" dirty="0"/>
              <a:t> του Τμήματος Βίντεο καθώς μεταβάλλεται ο αριθμός των τεμαχίων βίντεο που πωλούνται.</a:t>
            </a:r>
          </a:p>
        </p:txBody>
      </p:sp>
      <p:graphicFrame>
        <p:nvGraphicFramePr>
          <p:cNvPr id="4" name="Table 3"/>
          <p:cNvGraphicFramePr>
            <a:graphicFrameLocks noGrp="1"/>
          </p:cNvGraphicFramePr>
          <p:nvPr>
            <p:extLst>
              <p:ext uri="{D42A27DB-BD31-4B8C-83A1-F6EECF244321}">
                <p14:modId xmlns:p14="http://schemas.microsoft.com/office/powerpoint/2010/main" val="3262409830"/>
              </p:ext>
            </p:extLst>
          </p:nvPr>
        </p:nvGraphicFramePr>
        <p:xfrm>
          <a:off x="455689" y="4365104"/>
          <a:ext cx="8004743" cy="1610108"/>
        </p:xfrm>
        <a:graphic>
          <a:graphicData uri="http://schemas.openxmlformats.org/drawingml/2006/table">
            <a:tbl>
              <a:tblPr firstRow="1" firstCol="1" bandRow="1" bandCol="1">
                <a:tableStyleId>{5940675A-B579-460E-94D1-54222C63F5DA}</a:tableStyleId>
              </a:tblPr>
              <a:tblGrid>
                <a:gridCol w="678758">
                  <a:extLst>
                    <a:ext uri="{9D8B030D-6E8A-4147-A177-3AD203B41FA5}">
                      <a16:colId xmlns:a16="http://schemas.microsoft.com/office/drawing/2014/main" val="20000"/>
                    </a:ext>
                  </a:extLst>
                </a:gridCol>
                <a:gridCol w="5169803">
                  <a:extLst>
                    <a:ext uri="{9D8B030D-6E8A-4147-A177-3AD203B41FA5}">
                      <a16:colId xmlns:a16="http://schemas.microsoft.com/office/drawing/2014/main" val="20001"/>
                    </a:ext>
                  </a:extLst>
                </a:gridCol>
                <a:gridCol w="620872">
                  <a:extLst>
                    <a:ext uri="{9D8B030D-6E8A-4147-A177-3AD203B41FA5}">
                      <a16:colId xmlns:a16="http://schemas.microsoft.com/office/drawing/2014/main" val="20002"/>
                    </a:ext>
                  </a:extLst>
                </a:gridCol>
                <a:gridCol w="537919">
                  <a:extLst>
                    <a:ext uri="{9D8B030D-6E8A-4147-A177-3AD203B41FA5}">
                      <a16:colId xmlns:a16="http://schemas.microsoft.com/office/drawing/2014/main" val="20003"/>
                    </a:ext>
                  </a:extLst>
                </a:gridCol>
                <a:gridCol w="537919">
                  <a:extLst>
                    <a:ext uri="{9D8B030D-6E8A-4147-A177-3AD203B41FA5}">
                      <a16:colId xmlns:a16="http://schemas.microsoft.com/office/drawing/2014/main" val="20004"/>
                    </a:ext>
                  </a:extLst>
                </a:gridCol>
                <a:gridCol w="459472">
                  <a:extLst>
                    <a:ext uri="{9D8B030D-6E8A-4147-A177-3AD203B41FA5}">
                      <a16:colId xmlns:a16="http://schemas.microsoft.com/office/drawing/2014/main" val="20005"/>
                    </a:ext>
                  </a:extLst>
                </a:gridCol>
              </a:tblGrid>
              <a:tr h="0">
                <a:tc rowSpan="2">
                  <a:txBody>
                    <a:bodyPr/>
                    <a:lstStyle/>
                    <a:p>
                      <a:pPr algn="ctr">
                        <a:lnSpc>
                          <a:spcPct val="115000"/>
                        </a:lnSpc>
                        <a:spcAft>
                          <a:spcPts val="0"/>
                        </a:spcAft>
                      </a:pPr>
                      <a:r>
                        <a:rPr lang="en-US" sz="1600" dirty="0">
                          <a:effectLst/>
                        </a:rPr>
                        <a:t>A/A</a:t>
                      </a:r>
                      <a:endParaRPr lang="en-US" sz="1600" dirty="0">
                        <a:effectLst/>
                        <a:latin typeface="Myriad Pro"/>
                        <a:ea typeface="Calibri"/>
                        <a:cs typeface="Times New Roman"/>
                      </a:endParaRPr>
                    </a:p>
                  </a:txBody>
                  <a:tcPr marL="68580" marR="68580" marT="0" marB="0" anchor="ctr"/>
                </a:tc>
                <a:tc rowSpan="2">
                  <a:txBody>
                    <a:bodyPr/>
                    <a:lstStyle/>
                    <a:p>
                      <a:pPr algn="ctr">
                        <a:lnSpc>
                          <a:spcPct val="115000"/>
                        </a:lnSpc>
                        <a:spcAft>
                          <a:spcPts val="0"/>
                        </a:spcAft>
                      </a:pPr>
                      <a:r>
                        <a:rPr lang="el-GR" sz="1600" dirty="0">
                          <a:effectLst/>
                        </a:rPr>
                        <a:t>Στοιχεία κόστους</a:t>
                      </a:r>
                      <a:endParaRPr lang="en-US" sz="1600" dirty="0">
                        <a:effectLst/>
                        <a:latin typeface="Myriad Pro"/>
                        <a:ea typeface="Calibri"/>
                        <a:cs typeface="Times New Roman"/>
                      </a:endParaRPr>
                    </a:p>
                  </a:txBody>
                  <a:tcPr marL="68580" marR="68580" marT="0" marB="0" anchor="ctr"/>
                </a:tc>
                <a:tc gridSpan="2">
                  <a:txBody>
                    <a:bodyPr/>
                    <a:lstStyle/>
                    <a:p>
                      <a:pPr algn="ctr">
                        <a:lnSpc>
                          <a:spcPct val="115000"/>
                        </a:lnSpc>
                        <a:spcAft>
                          <a:spcPts val="0"/>
                        </a:spcAft>
                      </a:pPr>
                      <a:r>
                        <a:rPr lang="el-GR" sz="1600" dirty="0">
                          <a:effectLst/>
                        </a:rPr>
                        <a:t>Α ή Ε</a:t>
                      </a:r>
                      <a:endParaRPr lang="en-US" sz="1600" dirty="0">
                        <a:effectLst/>
                        <a:latin typeface="Myriad Pro"/>
                        <a:ea typeface="Calibri"/>
                        <a:cs typeface="Times New Roman"/>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l-GR" sz="1600">
                          <a:effectLst/>
                        </a:rPr>
                        <a:t>Μ ή Σ</a:t>
                      </a:r>
                      <a:endParaRPr lang="en-US" sz="1600">
                        <a:effectLst/>
                        <a:latin typeface="Myriad Pro"/>
                        <a:ea typeface="Calibri"/>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l-GR" sz="1600">
                          <a:effectLst/>
                        </a:rPr>
                        <a:t>Α</a:t>
                      </a:r>
                      <a:endParaRPr lang="en-US" sz="160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dirty="0">
                          <a:effectLst/>
                        </a:rPr>
                        <a:t>Ε</a:t>
                      </a:r>
                      <a:endParaRPr lang="en-US" sz="1600" dirty="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dirty="0">
                          <a:effectLst/>
                        </a:rPr>
                        <a:t>Μ</a:t>
                      </a:r>
                      <a:endParaRPr lang="en-US" sz="1600" dirty="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a:effectLst/>
                        </a:rPr>
                        <a:t>Σ</a:t>
                      </a:r>
                      <a:endParaRPr lang="en-US" sz="1600">
                        <a:effectLst/>
                        <a:latin typeface="Myriad Pro"/>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1600">
                          <a:effectLst/>
                        </a:rPr>
                        <a:t>1.</a:t>
                      </a:r>
                      <a:endParaRPr lang="en-US" sz="160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dirty="0">
                          <a:effectLst/>
                        </a:rPr>
                        <a:t>Ετήσια αμοιβή του διανομέα βίντεο (δεν πληρώνεται με ποσοστά).</a:t>
                      </a:r>
                      <a:endParaRPr lang="en-US" sz="16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1600" dirty="0">
                          <a:effectLst/>
                        </a:rPr>
                        <a:t>2.</a:t>
                      </a:r>
                      <a:endParaRPr lang="en-US" sz="1600" dirty="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dirty="0">
                          <a:effectLst/>
                        </a:rPr>
                        <a:t>Κόστος ηλεκτρισμού του καταστήματος (ένας λογαριασμός καλύπτει το σύνολο του καταστήματος).</a:t>
                      </a:r>
                      <a:endParaRPr lang="en-US" sz="16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p:nvPr/>
        </p:nvSpPr>
        <p:spPr>
          <a:xfrm>
            <a:off x="6444208" y="5053156"/>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96336" y="5590502"/>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75502" y="5610502"/>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088550" y="5053156"/>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9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1.1: Διακρίσεις Στοιχείων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18552709"/>
              </p:ext>
            </p:extLst>
          </p:nvPr>
        </p:nvGraphicFramePr>
        <p:xfrm>
          <a:off x="509046" y="2132856"/>
          <a:ext cx="8125907" cy="4072573"/>
        </p:xfrm>
        <a:graphic>
          <a:graphicData uri="http://schemas.openxmlformats.org/drawingml/2006/table">
            <a:tbl>
              <a:tblPr firstRow="1" firstCol="1" bandRow="1" bandCol="1">
                <a:tableStyleId>{5940675A-B579-460E-94D1-54222C63F5DA}</a:tableStyleId>
              </a:tblPr>
              <a:tblGrid>
                <a:gridCol w="659824">
                  <a:extLst>
                    <a:ext uri="{9D8B030D-6E8A-4147-A177-3AD203B41FA5}">
                      <a16:colId xmlns:a16="http://schemas.microsoft.com/office/drawing/2014/main" val="20000"/>
                    </a:ext>
                  </a:extLst>
                </a:gridCol>
                <a:gridCol w="5359848">
                  <a:extLst>
                    <a:ext uri="{9D8B030D-6E8A-4147-A177-3AD203B41FA5}">
                      <a16:colId xmlns:a16="http://schemas.microsoft.com/office/drawing/2014/main" val="20001"/>
                    </a:ext>
                  </a:extLst>
                </a:gridCol>
                <a:gridCol w="547686">
                  <a:extLst>
                    <a:ext uri="{9D8B030D-6E8A-4147-A177-3AD203B41FA5}">
                      <a16:colId xmlns:a16="http://schemas.microsoft.com/office/drawing/2014/main" val="20002"/>
                    </a:ext>
                  </a:extLst>
                </a:gridCol>
                <a:gridCol w="546061">
                  <a:extLst>
                    <a:ext uri="{9D8B030D-6E8A-4147-A177-3AD203B41FA5}">
                      <a16:colId xmlns:a16="http://schemas.microsoft.com/office/drawing/2014/main" val="20003"/>
                    </a:ext>
                  </a:extLst>
                </a:gridCol>
                <a:gridCol w="546061">
                  <a:extLst>
                    <a:ext uri="{9D8B030D-6E8A-4147-A177-3AD203B41FA5}">
                      <a16:colId xmlns:a16="http://schemas.microsoft.com/office/drawing/2014/main" val="20004"/>
                    </a:ext>
                  </a:extLst>
                </a:gridCol>
                <a:gridCol w="466427">
                  <a:extLst>
                    <a:ext uri="{9D8B030D-6E8A-4147-A177-3AD203B41FA5}">
                      <a16:colId xmlns:a16="http://schemas.microsoft.com/office/drawing/2014/main" val="20005"/>
                    </a:ext>
                  </a:extLst>
                </a:gridCol>
              </a:tblGrid>
              <a:tr h="0">
                <a:tc rowSpan="2">
                  <a:txBody>
                    <a:bodyPr/>
                    <a:lstStyle/>
                    <a:p>
                      <a:pPr marL="0" algn="ctr" defTabSz="914400" rtl="0" eaLnBrk="1" latinLnBrk="0" hangingPunct="1">
                        <a:lnSpc>
                          <a:spcPct val="115000"/>
                        </a:lnSpc>
                        <a:spcAft>
                          <a:spcPts val="0"/>
                        </a:spcAft>
                      </a:pPr>
                      <a:r>
                        <a:rPr lang="en-US" sz="1600" kern="1200" dirty="0">
                          <a:effectLst/>
                        </a:rPr>
                        <a:t>A/A</a:t>
                      </a:r>
                      <a:endParaRPr lang="en-US" sz="1600" b="0" kern="1200" dirty="0">
                        <a:solidFill>
                          <a:schemeClr val="tx1"/>
                        </a:solidFill>
                        <a:effectLst/>
                        <a:latin typeface="+mn-lt"/>
                        <a:ea typeface="+mn-ea"/>
                        <a:cs typeface="+mn-cs"/>
                      </a:endParaRPr>
                    </a:p>
                  </a:txBody>
                  <a:tcPr marL="68580" marR="68580" marT="0" marB="0" anchor="ctr"/>
                </a:tc>
                <a:tc rowSpan="2">
                  <a:txBody>
                    <a:bodyPr/>
                    <a:lstStyle/>
                    <a:p>
                      <a:pPr marL="0" algn="ctr" defTabSz="914400" rtl="0" eaLnBrk="1" latinLnBrk="0" hangingPunct="1">
                        <a:lnSpc>
                          <a:spcPct val="115000"/>
                        </a:lnSpc>
                        <a:spcAft>
                          <a:spcPts val="0"/>
                        </a:spcAft>
                      </a:pPr>
                      <a:r>
                        <a:rPr lang="el-GR" sz="1600" kern="1200" dirty="0">
                          <a:effectLst/>
                        </a:rPr>
                        <a:t>Στοιχεία κόστους</a:t>
                      </a:r>
                      <a:endParaRPr lang="en-US" sz="1600" b="0" kern="1200" dirty="0">
                        <a:solidFill>
                          <a:schemeClr val="tx1"/>
                        </a:solidFill>
                        <a:effectLst/>
                        <a:latin typeface="+mn-lt"/>
                        <a:ea typeface="+mn-ea"/>
                        <a:cs typeface="+mn-cs"/>
                      </a:endParaRPr>
                    </a:p>
                  </a:txBody>
                  <a:tcPr marL="68580" marR="68580" marT="0" marB="0" anchor="ctr"/>
                </a:tc>
                <a:tc gridSpan="2">
                  <a:txBody>
                    <a:bodyPr/>
                    <a:lstStyle/>
                    <a:p>
                      <a:pPr algn="ctr">
                        <a:lnSpc>
                          <a:spcPct val="115000"/>
                        </a:lnSpc>
                        <a:spcAft>
                          <a:spcPts val="0"/>
                        </a:spcAft>
                      </a:pPr>
                      <a:r>
                        <a:rPr lang="el-GR" sz="1600">
                          <a:effectLst/>
                        </a:rPr>
                        <a:t>Α ή Ε</a:t>
                      </a:r>
                      <a:endParaRPr lang="en-US" sz="1600" b="0">
                        <a:effectLst/>
                        <a:latin typeface="Myriad Pro"/>
                        <a:ea typeface="Calibri"/>
                        <a:cs typeface="Times New Roman"/>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l-GR" sz="1600">
                          <a:effectLst/>
                        </a:rPr>
                        <a:t>Μ ή Σ</a:t>
                      </a:r>
                      <a:endParaRPr lang="en-US" sz="1600" b="0">
                        <a:effectLst/>
                        <a:latin typeface="Myriad Pro"/>
                        <a:ea typeface="Calibri"/>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marL="0" algn="ctr" defTabSz="914400" rtl="0" eaLnBrk="1" latinLnBrk="0" hangingPunct="1">
                        <a:lnSpc>
                          <a:spcPct val="115000"/>
                        </a:lnSpc>
                        <a:spcAft>
                          <a:spcPts val="0"/>
                        </a:spcAft>
                      </a:pPr>
                      <a:r>
                        <a:rPr lang="el-GR" sz="1600" kern="1200">
                          <a:effectLst/>
                        </a:rPr>
                        <a:t>Α</a:t>
                      </a:r>
                      <a:endParaRPr lang="en-US" sz="1600" b="0" kern="120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l-GR" sz="1600" kern="1200">
                          <a:effectLst/>
                        </a:rPr>
                        <a:t>Ε</a:t>
                      </a:r>
                      <a:endParaRPr lang="en-US" sz="1600" b="0" kern="120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l-GR" sz="1600" kern="1200">
                          <a:effectLst/>
                        </a:rPr>
                        <a:t>Μ</a:t>
                      </a:r>
                      <a:endParaRPr lang="en-US" sz="1600" b="0" kern="120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l-GR" sz="1600" kern="1200">
                          <a:effectLst/>
                        </a:rPr>
                        <a:t>Σ</a:t>
                      </a:r>
                      <a:endParaRPr lang="en-US" sz="1600" b="0" kern="120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0">
                <a:tc>
                  <a:txBody>
                    <a:bodyPr/>
                    <a:lstStyle/>
                    <a:p>
                      <a:pPr marL="0" algn="ctr" defTabSz="914400" rtl="0" eaLnBrk="1" latinLnBrk="0" hangingPunct="1">
                        <a:lnSpc>
                          <a:spcPct val="115000"/>
                        </a:lnSpc>
                        <a:spcAft>
                          <a:spcPts val="0"/>
                        </a:spcAft>
                      </a:pPr>
                      <a:r>
                        <a:rPr lang="en-US" sz="1600" kern="1200" dirty="0">
                          <a:effectLst/>
                        </a:rPr>
                        <a:t>3.</a:t>
                      </a:r>
                      <a:endParaRPr lang="en-US" sz="1600" b="0"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l-GR" sz="1600" kern="1200">
                          <a:effectLst/>
                        </a:rPr>
                        <a:t>Κόστος των βίντεο που αγοράστηκαν για να πωληθούν στους πελάτες.</a:t>
                      </a: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0">
                <a:tc>
                  <a:txBody>
                    <a:bodyPr/>
                    <a:lstStyle/>
                    <a:p>
                      <a:pPr marL="0" algn="ctr" defTabSz="914400" rtl="0" eaLnBrk="1" latinLnBrk="0" hangingPunct="1">
                        <a:lnSpc>
                          <a:spcPct val="115000"/>
                        </a:lnSpc>
                        <a:spcAft>
                          <a:spcPts val="0"/>
                        </a:spcAft>
                      </a:pPr>
                      <a:r>
                        <a:rPr lang="en-US" sz="1600" kern="1200">
                          <a:effectLst/>
                        </a:rPr>
                        <a:t>4.</a:t>
                      </a:r>
                      <a:endParaRPr lang="en-US" sz="1600" b="0" kern="120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l-GR" sz="1600" kern="1200" dirty="0">
                          <a:effectLst/>
                        </a:rPr>
                        <a:t>Συνδρομή στο περιοδικό “Η Τεχνολογία στο Βίντεο”.</a:t>
                      </a:r>
                    </a:p>
                    <a:p>
                      <a:pPr marL="0" algn="l" defTabSz="914400" rtl="0" eaLnBrk="1" latinLnBrk="0" hangingPunct="1">
                        <a:lnSpc>
                          <a:spcPct val="115000"/>
                        </a:lnSpc>
                        <a:spcAft>
                          <a:spcPts val="0"/>
                        </a:spcAft>
                      </a:pP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0">
                <a:tc>
                  <a:txBody>
                    <a:bodyPr/>
                    <a:lstStyle/>
                    <a:p>
                      <a:pPr marL="0" algn="ctr" defTabSz="914400" rtl="0" eaLnBrk="1" latinLnBrk="0" hangingPunct="1">
                        <a:lnSpc>
                          <a:spcPct val="115000"/>
                        </a:lnSpc>
                        <a:spcAft>
                          <a:spcPts val="0"/>
                        </a:spcAft>
                      </a:pPr>
                      <a:r>
                        <a:rPr lang="en-US" sz="1600" kern="1200">
                          <a:effectLst/>
                        </a:rPr>
                        <a:t>5.</a:t>
                      </a:r>
                      <a:endParaRPr lang="en-US" sz="1600" b="0" kern="120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l-GR" sz="1600" kern="1200" dirty="0">
                          <a:effectLst/>
                        </a:rPr>
                        <a:t>Ετήσια συντήρηση λογισμικού ηλεκτρονικών υπολογιστών που χρησιμοποιούνται για τον οικονομικό προϋπολογισμό του καταστήματος.</a:t>
                      </a: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0">
                <a:tc>
                  <a:txBody>
                    <a:bodyPr/>
                    <a:lstStyle/>
                    <a:p>
                      <a:pPr marL="0" algn="ctr" defTabSz="914400" rtl="0" eaLnBrk="1" latinLnBrk="0" hangingPunct="1">
                        <a:lnSpc>
                          <a:spcPct val="115000"/>
                        </a:lnSpc>
                        <a:spcAft>
                          <a:spcPts val="0"/>
                        </a:spcAft>
                      </a:pPr>
                      <a:r>
                        <a:rPr lang="en-US" sz="1600" kern="1200">
                          <a:effectLst/>
                        </a:rPr>
                        <a:t>6.</a:t>
                      </a:r>
                      <a:endParaRPr lang="en-US" sz="1600" b="0" kern="120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l-GR" sz="1600" kern="1200" dirty="0">
                          <a:effectLst/>
                        </a:rPr>
                        <a:t>Κόστος αναψυκτικών που διατίθενται ελεύθερα σε όλους τους πελάτες του καταστήματος.</a:t>
                      </a: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0">
                <a:tc>
                  <a:txBody>
                    <a:bodyPr/>
                    <a:lstStyle/>
                    <a:p>
                      <a:pPr marL="0" algn="ctr" defTabSz="914400" rtl="0" eaLnBrk="1" latinLnBrk="0" hangingPunct="1">
                        <a:lnSpc>
                          <a:spcPct val="115000"/>
                        </a:lnSpc>
                        <a:spcAft>
                          <a:spcPts val="0"/>
                        </a:spcAft>
                      </a:pPr>
                      <a:r>
                        <a:rPr lang="en-US" sz="1600" kern="1200">
                          <a:effectLst/>
                        </a:rPr>
                        <a:t>7.</a:t>
                      </a:r>
                      <a:endParaRPr lang="en-US" sz="1600" b="0" kern="120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l-GR" sz="1600" kern="1200" dirty="0">
                          <a:effectLst/>
                        </a:rPr>
                        <a:t>Συμβόλαιο ασφάλισης από σεισμό για το κατάστημα.</a:t>
                      </a:r>
                    </a:p>
                    <a:p>
                      <a:pPr marL="0" algn="l" defTabSz="914400" rtl="0" eaLnBrk="1" latinLnBrk="0" hangingPunct="1">
                        <a:lnSpc>
                          <a:spcPct val="115000"/>
                        </a:lnSpc>
                        <a:spcAft>
                          <a:spcPts val="0"/>
                        </a:spcAft>
                      </a:pP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a:effectLst/>
                        </a:rPr>
                        <a:t> </a:t>
                      </a:r>
                      <a:endParaRPr lang="en-US" sz="1600" b="0"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r h="0">
                <a:tc>
                  <a:txBody>
                    <a:bodyPr/>
                    <a:lstStyle/>
                    <a:p>
                      <a:pPr marL="0" algn="ctr" defTabSz="914400" rtl="0" eaLnBrk="1" latinLnBrk="0" hangingPunct="1">
                        <a:lnSpc>
                          <a:spcPct val="115000"/>
                        </a:lnSpc>
                        <a:spcAft>
                          <a:spcPts val="0"/>
                        </a:spcAft>
                      </a:pPr>
                      <a:r>
                        <a:rPr lang="en-US" sz="1600" kern="1200" dirty="0">
                          <a:effectLst/>
                        </a:rPr>
                        <a:t>8.</a:t>
                      </a:r>
                      <a:endParaRPr lang="en-US" sz="1600" b="0"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l-GR" sz="1600" kern="1200" dirty="0">
                          <a:effectLst/>
                        </a:rPr>
                        <a:t>Μεταφορικά έξοδα των βίντεο που αγοράστηκαν από το κατάστημα.</a:t>
                      </a: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dirty="0">
                          <a:effectLst/>
                        </a:rPr>
                        <a:t> </a:t>
                      </a: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dirty="0">
                          <a:effectLst/>
                        </a:rPr>
                        <a:t> </a:t>
                      </a: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dirty="0">
                          <a:effectLst/>
                        </a:rPr>
                        <a:t> </a:t>
                      </a:r>
                      <a:endParaRPr lang="en-US" sz="1600" b="0" kern="12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l-GR" sz="1600" kern="1200" dirty="0">
                          <a:effectLst/>
                        </a:rPr>
                        <a:t> </a:t>
                      </a:r>
                      <a:endParaRPr lang="en-US"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7"/>
                  </a:ext>
                </a:extLst>
              </a:tr>
            </a:tbl>
          </a:graphicData>
        </a:graphic>
      </p:graphicFrame>
      <p:sp>
        <p:nvSpPr>
          <p:cNvPr id="8" name="Rectangle 7"/>
          <p:cNvSpPr/>
          <p:nvPr/>
        </p:nvSpPr>
        <p:spPr>
          <a:xfrm>
            <a:off x="6670878" y="276949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55210" y="278092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79996" y="330898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44408" y="332041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13436" y="399363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244408" y="399363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213436" y="4653136"/>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55210" y="467123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13436" y="518367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54652" y="518367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70878" y="574866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55210" y="574866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657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1.2: Διακρίσεις Στοιχείων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37</a:t>
            </a:fld>
            <a:endParaRPr lang="en-US"/>
          </a:p>
        </p:txBody>
      </p:sp>
      <p:sp>
        <p:nvSpPr>
          <p:cNvPr id="22" name="Rectangle 21"/>
          <p:cNvSpPr/>
          <p:nvPr/>
        </p:nvSpPr>
        <p:spPr>
          <a:xfrm>
            <a:off x="455690" y="1772816"/>
            <a:ext cx="8004742" cy="41380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Η επιχείρηση “ΚΑΤΑΝΑΛΩΤΙΚΗ ΙΣΧΥΣ Α.Ε” είναι μια εταιρία έρευνας μάρκετινγκ, η οποία αναλαμβάνει την οργάνωση κεντρικών ομάδων προκειμένου να διενεργήσει έρευνα αγοράς πάνω σε νέα καταναλωτικά προϊόντα των εταιριών πελατών της.  Κάθε κεντρική ομάδα αποτελείται από 9 άτομα ο ρόλος των οποίων είναι να συζητούν και να σχολιάζουν τα προϊόντα της εταιρίας-πελάτη με αμοιβή € 80 ο καθένας σε κάθε συγκέντρωση.  Οι κεντρικές ομάδες συγκεντρώνονται σε ξενοδοχεία και καθοδηγούνται από έναν εκπαιδευμένο και ειδικό στο μάρκετινγκ υπάλληλο της εταιρίας.  Σε κάθε επικεφαλής ειδικό παρέχεται μία σταθερή αμοιβή έναντι της διεξαγωγής ενός ελάχιστου αριθμού συγκεντρώσεων και μία πρόσθετη αμοιβή €2.500 για κάθε συγκέντρωση.  Τέλος, η εταιρία αναθέτει σε έναν άλλο υπάλληλο την εποπτεία των συγκεντρώσεων.  </a:t>
            </a:r>
            <a:endParaRPr lang="en-US" sz="1600" dirty="0"/>
          </a:p>
          <a:p>
            <a:r>
              <a:rPr lang="el-GR" sz="1600" b="1" dirty="0"/>
              <a:t>Ζητείται:</a:t>
            </a:r>
            <a:endParaRPr lang="en-US" sz="1600" dirty="0"/>
          </a:p>
          <a:p>
            <a:r>
              <a:rPr lang="el-GR" sz="1600" dirty="0"/>
              <a:t>Να γίνει κατάταξη των ακόλουθων στοιχείων κόστους στις εξής κατηγορίες:</a:t>
            </a:r>
            <a:endParaRPr lang="en-US" sz="1600" dirty="0"/>
          </a:p>
          <a:p>
            <a:pPr lvl="0"/>
            <a:r>
              <a:rPr lang="el-GR" sz="1600" dirty="0"/>
              <a:t>Άμεσο ή έμμεσο (Α ή Ε) κόστος σε </a:t>
            </a:r>
            <a:r>
              <a:rPr lang="el-GR" sz="1600" b="1" dirty="0"/>
              <a:t>σχέση με κάθε κεντρική ομάδα</a:t>
            </a:r>
            <a:r>
              <a:rPr lang="el-GR" sz="1600" dirty="0"/>
              <a:t>.</a:t>
            </a:r>
            <a:endParaRPr lang="en-US" sz="1600" dirty="0"/>
          </a:p>
          <a:p>
            <a:pPr lvl="0"/>
            <a:r>
              <a:rPr lang="el-GR" sz="1600" dirty="0"/>
              <a:t>Μεταβλητό ή σταθερό (Μ ή Σ) κόστος </a:t>
            </a:r>
            <a:r>
              <a:rPr lang="el-GR" sz="1600" b="1" dirty="0"/>
              <a:t>σε σχέση με τον τρόπο που  μεταβάλλεται το συνολικό κόστος της εταιρίας καθώς</a:t>
            </a:r>
            <a:r>
              <a:rPr lang="el-GR" sz="1600" dirty="0"/>
              <a:t> μεταβάλλεται ο αριθμός των κεντρικών ομάδων τις οποίες διαχειρίζεται: </a:t>
            </a:r>
            <a:endParaRPr lang="en-US" sz="1600" dirty="0"/>
          </a:p>
        </p:txBody>
      </p:sp>
    </p:spTree>
    <p:extLst>
      <p:ext uri="{BB962C8B-B14F-4D97-AF65-F5344CB8AC3E}">
        <p14:creationId xmlns:p14="http://schemas.microsoft.com/office/powerpoint/2010/main" val="235999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1.2: Διακρίσεις Στοιχείων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01840576"/>
              </p:ext>
            </p:extLst>
          </p:nvPr>
        </p:nvGraphicFramePr>
        <p:xfrm>
          <a:off x="251520" y="1628800"/>
          <a:ext cx="8712967" cy="3256410"/>
        </p:xfrm>
        <a:graphic>
          <a:graphicData uri="http://schemas.openxmlformats.org/drawingml/2006/table">
            <a:tbl>
              <a:tblPr firstRow="1" firstCol="1" bandRow="1" bandCol="1">
                <a:tableStyleId>{5940675A-B579-460E-94D1-54222C63F5DA}</a:tableStyleId>
              </a:tblPr>
              <a:tblGrid>
                <a:gridCol w="630819">
                  <a:extLst>
                    <a:ext uri="{9D8B030D-6E8A-4147-A177-3AD203B41FA5}">
                      <a16:colId xmlns:a16="http://schemas.microsoft.com/office/drawing/2014/main" val="20000"/>
                    </a:ext>
                  </a:extLst>
                </a:gridCol>
                <a:gridCol w="5998008">
                  <a:extLst>
                    <a:ext uri="{9D8B030D-6E8A-4147-A177-3AD203B41FA5}">
                      <a16:colId xmlns:a16="http://schemas.microsoft.com/office/drawing/2014/main" val="20001"/>
                    </a:ext>
                  </a:extLst>
                </a:gridCol>
                <a:gridCol w="580283">
                  <a:extLst>
                    <a:ext uri="{9D8B030D-6E8A-4147-A177-3AD203B41FA5}">
                      <a16:colId xmlns:a16="http://schemas.microsoft.com/office/drawing/2014/main" val="20002"/>
                    </a:ext>
                  </a:extLst>
                </a:gridCol>
                <a:gridCol w="580283">
                  <a:extLst>
                    <a:ext uri="{9D8B030D-6E8A-4147-A177-3AD203B41FA5}">
                      <a16:colId xmlns:a16="http://schemas.microsoft.com/office/drawing/2014/main" val="20003"/>
                    </a:ext>
                  </a:extLst>
                </a:gridCol>
                <a:gridCol w="491411">
                  <a:extLst>
                    <a:ext uri="{9D8B030D-6E8A-4147-A177-3AD203B41FA5}">
                      <a16:colId xmlns:a16="http://schemas.microsoft.com/office/drawing/2014/main" val="20004"/>
                    </a:ext>
                  </a:extLst>
                </a:gridCol>
                <a:gridCol w="432163">
                  <a:extLst>
                    <a:ext uri="{9D8B030D-6E8A-4147-A177-3AD203B41FA5}">
                      <a16:colId xmlns:a16="http://schemas.microsoft.com/office/drawing/2014/main" val="20005"/>
                    </a:ext>
                  </a:extLst>
                </a:gridCol>
              </a:tblGrid>
              <a:tr h="0">
                <a:tc rowSpan="2">
                  <a:txBody>
                    <a:bodyPr/>
                    <a:lstStyle/>
                    <a:p>
                      <a:pPr algn="ctr">
                        <a:lnSpc>
                          <a:spcPct val="115000"/>
                        </a:lnSpc>
                        <a:spcAft>
                          <a:spcPts val="0"/>
                        </a:spcAft>
                      </a:pPr>
                      <a:r>
                        <a:rPr lang="en-US" sz="1600" dirty="0">
                          <a:effectLst/>
                        </a:rPr>
                        <a:t>A/A</a:t>
                      </a:r>
                      <a:endParaRPr lang="en-US" sz="1600" dirty="0">
                        <a:effectLst/>
                        <a:latin typeface="Myriad Pro"/>
                        <a:ea typeface="Calibri"/>
                        <a:cs typeface="Times New Roman"/>
                      </a:endParaRPr>
                    </a:p>
                  </a:txBody>
                  <a:tcPr marL="68580" marR="68580" marT="0" marB="0" anchor="ctr"/>
                </a:tc>
                <a:tc rowSpan="2">
                  <a:txBody>
                    <a:bodyPr/>
                    <a:lstStyle/>
                    <a:p>
                      <a:pPr algn="ctr">
                        <a:lnSpc>
                          <a:spcPct val="115000"/>
                        </a:lnSpc>
                        <a:spcAft>
                          <a:spcPts val="0"/>
                        </a:spcAft>
                      </a:pPr>
                      <a:r>
                        <a:rPr lang="el-GR" sz="1600" dirty="0">
                          <a:effectLst/>
                        </a:rPr>
                        <a:t>Στοιχεία κόστους</a:t>
                      </a:r>
                      <a:endParaRPr lang="en-US" sz="1600" dirty="0">
                        <a:effectLst/>
                        <a:latin typeface="Myriad Pro"/>
                        <a:ea typeface="Calibri"/>
                        <a:cs typeface="Times New Roman"/>
                      </a:endParaRPr>
                    </a:p>
                  </a:txBody>
                  <a:tcPr marL="68580" marR="68580" marT="0" marB="0" anchor="ctr"/>
                </a:tc>
                <a:tc gridSpan="2">
                  <a:txBody>
                    <a:bodyPr/>
                    <a:lstStyle/>
                    <a:p>
                      <a:pPr algn="ctr">
                        <a:lnSpc>
                          <a:spcPct val="115000"/>
                        </a:lnSpc>
                        <a:spcAft>
                          <a:spcPts val="0"/>
                        </a:spcAft>
                      </a:pPr>
                      <a:r>
                        <a:rPr lang="el-GR" sz="1600">
                          <a:effectLst/>
                        </a:rPr>
                        <a:t>Α ή Ε</a:t>
                      </a:r>
                      <a:endParaRPr lang="en-US" sz="1600">
                        <a:effectLst/>
                        <a:latin typeface="Myriad Pro"/>
                        <a:ea typeface="Calibri"/>
                        <a:cs typeface="Times New Roman"/>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l-GR" sz="1600">
                          <a:effectLst/>
                        </a:rPr>
                        <a:t>Μ ή Σ</a:t>
                      </a:r>
                      <a:endParaRPr lang="en-US" sz="1600">
                        <a:effectLst/>
                        <a:latin typeface="Myriad Pro"/>
                        <a:ea typeface="Calibri"/>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l-GR" sz="1600">
                          <a:effectLst/>
                        </a:rPr>
                        <a:t>Α</a:t>
                      </a:r>
                      <a:endParaRPr lang="en-US" sz="160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a:effectLst/>
                        </a:rPr>
                        <a:t>Ε</a:t>
                      </a:r>
                      <a:endParaRPr lang="en-US" sz="160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a:effectLst/>
                        </a:rPr>
                        <a:t>Μ</a:t>
                      </a:r>
                      <a:endParaRPr lang="en-US" sz="160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a:effectLst/>
                        </a:rPr>
                        <a:t>Σ</a:t>
                      </a:r>
                      <a:endParaRPr lang="en-US" sz="1600">
                        <a:effectLst/>
                        <a:latin typeface="Myriad Pro"/>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1600">
                          <a:effectLst/>
                        </a:rPr>
                        <a:t>1.</a:t>
                      </a:r>
                      <a:endParaRPr lang="en-US" sz="160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dirty="0">
                          <a:effectLst/>
                        </a:rPr>
                        <a:t>Αμοιβή ατόμων κάθε κεντρικής ομάδας έναντι της συζήτησης και του σχολιασμού των νέων προϊόντων.</a:t>
                      </a:r>
                      <a:endParaRPr lang="en-US" sz="16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1600">
                          <a:effectLst/>
                        </a:rPr>
                        <a:t>2.</a:t>
                      </a:r>
                      <a:endParaRPr lang="en-US" sz="160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a:effectLst/>
                        </a:rPr>
                        <a:t>Ετήσια συνδρομή της εταιρίας στο περιοδικό “Η Απάντηση του Καταναλωτή”.</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1600">
                          <a:effectLst/>
                        </a:rPr>
                        <a:t>3.</a:t>
                      </a:r>
                      <a:endParaRPr lang="en-US" sz="160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a:effectLst/>
                        </a:rPr>
                        <a:t>Τηλεφωνήματα που έγιναν από υπαλλήλους της εταιρίας για να επιβεβαιώσουν ότι τα άτομα των κεντρικών ομάδων θα παρευρεθούν στις συγκεντρώσεις.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ctr">
                        <a:lnSpc>
                          <a:spcPct val="115000"/>
                        </a:lnSpc>
                        <a:spcAft>
                          <a:spcPts val="0"/>
                        </a:spcAft>
                      </a:pPr>
                      <a:r>
                        <a:rPr lang="en-US" sz="1600">
                          <a:effectLst/>
                        </a:rPr>
                        <a:t>4.</a:t>
                      </a:r>
                      <a:endParaRPr lang="en-US" sz="160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a:effectLst/>
                        </a:rPr>
                        <a:t>Αμοιβή του επικεφαλής της κεντρικής ομάδας έναντι του συντονισμού  30 κεντρικών ομάδων κάθε χρόνο, για την έρευνα νέων φαρμακευτικών προϊόντων.</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5"/>
          <p:cNvSpPr/>
          <p:nvPr/>
        </p:nvSpPr>
        <p:spPr>
          <a:xfrm>
            <a:off x="7020272" y="220486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49540" y="221611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96336" y="278092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04448" y="2803612"/>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11476" y="350043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49540" y="3505022"/>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96336" y="4293096"/>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04448" y="4293096"/>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315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1.2: Διακρίσεις Στοιχείων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39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86918535"/>
              </p:ext>
            </p:extLst>
          </p:nvPr>
        </p:nvGraphicFramePr>
        <p:xfrm>
          <a:off x="251520" y="1628800"/>
          <a:ext cx="8712967" cy="3582902"/>
        </p:xfrm>
        <a:graphic>
          <a:graphicData uri="http://schemas.openxmlformats.org/drawingml/2006/table">
            <a:tbl>
              <a:tblPr firstRow="1" firstCol="1" bandRow="1" bandCol="1">
                <a:tableStyleId>{5940675A-B579-460E-94D1-54222C63F5DA}</a:tableStyleId>
              </a:tblPr>
              <a:tblGrid>
                <a:gridCol w="630819">
                  <a:extLst>
                    <a:ext uri="{9D8B030D-6E8A-4147-A177-3AD203B41FA5}">
                      <a16:colId xmlns:a16="http://schemas.microsoft.com/office/drawing/2014/main" val="20000"/>
                    </a:ext>
                  </a:extLst>
                </a:gridCol>
                <a:gridCol w="5998008">
                  <a:extLst>
                    <a:ext uri="{9D8B030D-6E8A-4147-A177-3AD203B41FA5}">
                      <a16:colId xmlns:a16="http://schemas.microsoft.com/office/drawing/2014/main" val="20001"/>
                    </a:ext>
                  </a:extLst>
                </a:gridCol>
                <a:gridCol w="580283">
                  <a:extLst>
                    <a:ext uri="{9D8B030D-6E8A-4147-A177-3AD203B41FA5}">
                      <a16:colId xmlns:a16="http://schemas.microsoft.com/office/drawing/2014/main" val="20002"/>
                    </a:ext>
                  </a:extLst>
                </a:gridCol>
                <a:gridCol w="580283">
                  <a:extLst>
                    <a:ext uri="{9D8B030D-6E8A-4147-A177-3AD203B41FA5}">
                      <a16:colId xmlns:a16="http://schemas.microsoft.com/office/drawing/2014/main" val="20003"/>
                    </a:ext>
                  </a:extLst>
                </a:gridCol>
                <a:gridCol w="491411">
                  <a:extLst>
                    <a:ext uri="{9D8B030D-6E8A-4147-A177-3AD203B41FA5}">
                      <a16:colId xmlns:a16="http://schemas.microsoft.com/office/drawing/2014/main" val="20004"/>
                    </a:ext>
                  </a:extLst>
                </a:gridCol>
                <a:gridCol w="432163">
                  <a:extLst>
                    <a:ext uri="{9D8B030D-6E8A-4147-A177-3AD203B41FA5}">
                      <a16:colId xmlns:a16="http://schemas.microsoft.com/office/drawing/2014/main" val="20005"/>
                    </a:ext>
                  </a:extLst>
                </a:gridCol>
              </a:tblGrid>
              <a:tr h="0">
                <a:tc rowSpan="2">
                  <a:txBody>
                    <a:bodyPr/>
                    <a:lstStyle/>
                    <a:p>
                      <a:pPr algn="ctr">
                        <a:lnSpc>
                          <a:spcPct val="115000"/>
                        </a:lnSpc>
                        <a:spcAft>
                          <a:spcPts val="0"/>
                        </a:spcAft>
                      </a:pPr>
                      <a:r>
                        <a:rPr lang="en-US" sz="1600" dirty="0">
                          <a:effectLst/>
                        </a:rPr>
                        <a:t>A/A</a:t>
                      </a:r>
                      <a:endParaRPr lang="en-US" sz="1600" dirty="0">
                        <a:effectLst/>
                        <a:latin typeface="Myriad Pro"/>
                        <a:ea typeface="Calibri"/>
                        <a:cs typeface="Times New Roman"/>
                      </a:endParaRPr>
                    </a:p>
                  </a:txBody>
                  <a:tcPr marL="68580" marR="68580" marT="0" marB="0" anchor="ctr"/>
                </a:tc>
                <a:tc rowSpan="2">
                  <a:txBody>
                    <a:bodyPr/>
                    <a:lstStyle/>
                    <a:p>
                      <a:pPr algn="ctr">
                        <a:lnSpc>
                          <a:spcPct val="115000"/>
                        </a:lnSpc>
                        <a:spcAft>
                          <a:spcPts val="0"/>
                        </a:spcAft>
                      </a:pPr>
                      <a:r>
                        <a:rPr lang="el-GR" sz="1600" dirty="0">
                          <a:effectLst/>
                        </a:rPr>
                        <a:t>Στοιχεία κόστους</a:t>
                      </a:r>
                      <a:endParaRPr lang="en-US" sz="1600" dirty="0">
                        <a:effectLst/>
                        <a:latin typeface="Myriad Pro"/>
                        <a:ea typeface="Calibri"/>
                        <a:cs typeface="Times New Roman"/>
                      </a:endParaRPr>
                    </a:p>
                  </a:txBody>
                  <a:tcPr marL="68580" marR="68580" marT="0" marB="0" anchor="ctr"/>
                </a:tc>
                <a:tc gridSpan="2">
                  <a:txBody>
                    <a:bodyPr/>
                    <a:lstStyle/>
                    <a:p>
                      <a:pPr algn="ctr">
                        <a:lnSpc>
                          <a:spcPct val="115000"/>
                        </a:lnSpc>
                        <a:spcAft>
                          <a:spcPts val="0"/>
                        </a:spcAft>
                      </a:pPr>
                      <a:r>
                        <a:rPr lang="el-GR" sz="1600">
                          <a:effectLst/>
                        </a:rPr>
                        <a:t>Α ή Ε</a:t>
                      </a:r>
                      <a:endParaRPr lang="en-US" sz="1600">
                        <a:effectLst/>
                        <a:latin typeface="Myriad Pro"/>
                        <a:ea typeface="Calibri"/>
                        <a:cs typeface="Times New Roman"/>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l-GR" sz="1600">
                          <a:effectLst/>
                        </a:rPr>
                        <a:t>Μ ή Σ</a:t>
                      </a:r>
                      <a:endParaRPr lang="en-US" sz="1600">
                        <a:effectLst/>
                        <a:latin typeface="Myriad Pro"/>
                        <a:ea typeface="Calibri"/>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l-GR" sz="1600">
                          <a:effectLst/>
                        </a:rPr>
                        <a:t>Α</a:t>
                      </a:r>
                      <a:endParaRPr lang="en-US" sz="160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a:effectLst/>
                        </a:rPr>
                        <a:t>Ε</a:t>
                      </a:r>
                      <a:endParaRPr lang="en-US" sz="160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a:effectLst/>
                        </a:rPr>
                        <a:t>Μ</a:t>
                      </a:r>
                      <a:endParaRPr lang="en-US" sz="1600">
                        <a:effectLst/>
                        <a:latin typeface="Myriad Pro"/>
                        <a:ea typeface="Calibri"/>
                        <a:cs typeface="Times New Roman"/>
                      </a:endParaRPr>
                    </a:p>
                  </a:txBody>
                  <a:tcPr marL="68580" marR="68580" marT="0" marB="0" anchor="ctr"/>
                </a:tc>
                <a:tc>
                  <a:txBody>
                    <a:bodyPr/>
                    <a:lstStyle/>
                    <a:p>
                      <a:pPr algn="ctr">
                        <a:lnSpc>
                          <a:spcPct val="115000"/>
                        </a:lnSpc>
                        <a:spcAft>
                          <a:spcPts val="0"/>
                        </a:spcAft>
                      </a:pPr>
                      <a:r>
                        <a:rPr lang="el-GR" sz="1600">
                          <a:effectLst/>
                        </a:rPr>
                        <a:t>Σ</a:t>
                      </a:r>
                      <a:endParaRPr lang="en-US" sz="1600">
                        <a:effectLst/>
                        <a:latin typeface="Myriad Pro"/>
                        <a:ea typeface="Calibri"/>
                        <a:cs typeface="Times New Roman"/>
                      </a:endParaRPr>
                    </a:p>
                  </a:txBody>
                  <a:tcPr marL="68580" marR="68580" marT="0" marB="0" anchor="ctr"/>
                </a:tc>
                <a:extLst>
                  <a:ext uri="{0D108BD9-81ED-4DB2-BD59-A6C34878D82A}">
                    <a16:rowId xmlns:a16="http://schemas.microsoft.com/office/drawing/2014/main" val="10001"/>
                  </a:ext>
                </a:extLst>
              </a:tr>
              <a:tr h="555482">
                <a:tc>
                  <a:txBody>
                    <a:bodyPr/>
                    <a:lstStyle/>
                    <a:p>
                      <a:pPr algn="ctr">
                        <a:lnSpc>
                          <a:spcPct val="115000"/>
                        </a:lnSpc>
                        <a:spcAft>
                          <a:spcPts val="0"/>
                        </a:spcAft>
                      </a:pPr>
                      <a:r>
                        <a:rPr lang="en-US" sz="1600" dirty="0">
                          <a:effectLst/>
                        </a:rPr>
                        <a:t>5.</a:t>
                      </a:r>
                      <a:endParaRPr lang="en-US" sz="1600" dirty="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a:effectLst/>
                        </a:rPr>
                        <a:t>Παροχή γευμάτων στους συμμετέχοντες κάθε κεντρικής ομάδας.</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2"/>
                  </a:ext>
                </a:extLst>
              </a:tr>
              <a:tr h="576064">
                <a:tc>
                  <a:txBody>
                    <a:bodyPr/>
                    <a:lstStyle/>
                    <a:p>
                      <a:pPr algn="ctr">
                        <a:lnSpc>
                          <a:spcPct val="115000"/>
                        </a:lnSpc>
                        <a:spcAft>
                          <a:spcPts val="0"/>
                        </a:spcAft>
                      </a:pPr>
                      <a:r>
                        <a:rPr lang="en-US" sz="1600">
                          <a:effectLst/>
                        </a:rPr>
                        <a:t>6.</a:t>
                      </a:r>
                      <a:endParaRPr lang="en-US" sz="160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a:effectLst/>
                        </a:rPr>
                        <a:t>Πληρωμή μισθώματος για το γραφείο της εταιρίας.</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1600">
                          <a:effectLst/>
                        </a:rPr>
                        <a:t>7.</a:t>
                      </a:r>
                      <a:endParaRPr lang="en-US" sz="160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dirty="0">
                          <a:effectLst/>
                        </a:rPr>
                        <a:t>Κόστος μαγνητοφώνησης των σχολίων που έγιναν από τα άτομα κατά τη διάρκεια συγκέντρωσης μιας κεντρικής ομάδας. Η μαγνητοφώνηση γίνεται με εξοπλισμό της εταιρίας μάρκετινγκ.</a:t>
                      </a:r>
                      <a:endParaRPr lang="en-US" sz="16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ctr">
                        <a:lnSpc>
                          <a:spcPct val="115000"/>
                        </a:lnSpc>
                        <a:spcAft>
                          <a:spcPts val="0"/>
                        </a:spcAft>
                      </a:pPr>
                      <a:r>
                        <a:rPr lang="en-US" sz="1600" dirty="0">
                          <a:effectLst/>
                        </a:rPr>
                        <a:t>8.</a:t>
                      </a:r>
                      <a:endParaRPr lang="en-US" sz="1600" dirty="0">
                        <a:effectLst/>
                        <a:latin typeface="Myriad Pro"/>
                        <a:ea typeface="Calibri"/>
                        <a:cs typeface="Times New Roman"/>
                      </a:endParaRPr>
                    </a:p>
                  </a:txBody>
                  <a:tcPr marL="68580" marR="68580" marT="0" marB="0" anchor="ctr"/>
                </a:tc>
                <a:tc>
                  <a:txBody>
                    <a:bodyPr/>
                    <a:lstStyle/>
                    <a:p>
                      <a:pPr>
                        <a:lnSpc>
                          <a:spcPct val="115000"/>
                        </a:lnSpc>
                        <a:spcAft>
                          <a:spcPts val="0"/>
                        </a:spcAft>
                      </a:pPr>
                      <a:r>
                        <a:rPr lang="el-GR" sz="1600">
                          <a:effectLst/>
                        </a:rPr>
                        <a:t>Κόστος βενζίνης που καταναλώνεται από το προσωπικό της εταιρίας που χρησιμοποιεί τα οχήματά της (τα μέλη του προσωπικού υποβάλλουν μηνιαίους λογαριασμούς χωρίς αναλυτική κατάσταση της διανυθείσας απόστασης).</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7" name="Rectangle 6"/>
          <p:cNvSpPr/>
          <p:nvPr/>
        </p:nvSpPr>
        <p:spPr>
          <a:xfrm>
            <a:off x="7020272" y="220486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00392" y="2204864"/>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96336" y="2852936"/>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04448" y="2852760"/>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6080" y="350043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04448" y="3500438"/>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96336" y="4437112"/>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00392" y="4437112"/>
            <a:ext cx="313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54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4984"/>
            <a:ext cx="8229600" cy="1143000"/>
          </a:xfrm>
        </p:spPr>
        <p:txBody>
          <a:bodyPr>
            <a:normAutofit fontScale="90000"/>
          </a:bodyPr>
          <a:lstStyle/>
          <a:p>
            <a:r>
              <a:rPr lang="el-GR" b="1" dirty="0"/>
              <a:t>1. Ορισμός της </a:t>
            </a:r>
            <a:br>
              <a:rPr lang="el-GR" b="1" dirty="0"/>
            </a:br>
            <a:r>
              <a:rPr lang="el-GR" b="1" dirty="0"/>
              <a:t>Λογιστικής Κόστους</a:t>
            </a:r>
            <a:br>
              <a:rPr lang="el-GR" b="1" dirty="0"/>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C4F8E428-FD7D-4BF3-84F2-0145DD8CFB9E}" type="slidenum">
              <a:rPr lang="en-US" smtClean="0"/>
              <a:t>4</a:t>
            </a:fld>
            <a:endParaRPr lang="en-US"/>
          </a:p>
        </p:txBody>
      </p:sp>
      <p:sp>
        <p:nvSpPr>
          <p:cNvPr id="5" name="Date Placeholder 4"/>
          <p:cNvSpPr>
            <a:spLocks noGrp="1"/>
          </p:cNvSpPr>
          <p:nvPr>
            <p:ph type="dt" sz="half" idx="10"/>
          </p:nvPr>
        </p:nvSpPr>
        <p:spPr/>
        <p:txBody>
          <a:bodyPr/>
          <a:lstStyle/>
          <a:p>
            <a:r>
              <a:rPr lang="en-US"/>
              <a:t>Cost Accounting</a:t>
            </a:r>
            <a:endParaRPr lang="en-US" dirty="0"/>
          </a:p>
        </p:txBody>
      </p:sp>
      <p:sp>
        <p:nvSpPr>
          <p:cNvPr id="7" name="Rectangle 6"/>
          <p:cNvSpPr/>
          <p:nvPr/>
        </p:nvSpPr>
        <p:spPr>
          <a:xfrm>
            <a:off x="0" y="0"/>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3296"/>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406" y="1628800"/>
            <a:ext cx="602297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67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Ελεγχόμενο και μη Ελεγχόμενο Κόστος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40</a:t>
            </a:fld>
            <a:endParaRPr lang="en-US"/>
          </a:p>
        </p:txBody>
      </p:sp>
      <p:sp>
        <p:nvSpPr>
          <p:cNvPr id="20" name="Rectangle 19"/>
          <p:cNvSpPr/>
          <p:nvPr/>
        </p:nvSpPr>
        <p:spPr>
          <a:xfrm>
            <a:off x="455690" y="2082942"/>
            <a:ext cx="3822351"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Ελεγχόμενο κόστος είναι το στοιχείο κόστους για το οποίο υπάρχει δυνατότητα επίδρασης στο ύψος του.</a:t>
            </a:r>
          </a:p>
        </p:txBody>
      </p:sp>
      <p:sp>
        <p:nvSpPr>
          <p:cNvPr id="15" name="Rectangle 14"/>
          <p:cNvSpPr/>
          <p:nvPr/>
        </p:nvSpPr>
        <p:spPr>
          <a:xfrm>
            <a:off x="484280" y="3861047"/>
            <a:ext cx="3822351"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Μη ελεγχόμενο κόστος είναι το στοιχείο κόστους για το οποίο δεν υπάρχει δυνατότητα επίδρασης στο ύψος του.</a:t>
            </a:r>
          </a:p>
        </p:txBody>
      </p:sp>
      <p:sp>
        <p:nvSpPr>
          <p:cNvPr id="16" name="Rectangle 15"/>
          <p:cNvSpPr/>
          <p:nvPr/>
        </p:nvSpPr>
        <p:spPr>
          <a:xfrm>
            <a:off x="5364088" y="2082942"/>
            <a:ext cx="3318295"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Διαπραγμάτευση για τη μακροχρόνια μίσθωση πάγιου εξοπλισμού.</a:t>
            </a:r>
          </a:p>
        </p:txBody>
      </p:sp>
      <p:sp>
        <p:nvSpPr>
          <p:cNvPr id="17" name="Rectangle 16"/>
          <p:cNvSpPr/>
          <p:nvPr/>
        </p:nvSpPr>
        <p:spPr>
          <a:xfrm>
            <a:off x="5392678" y="3861047"/>
            <a:ext cx="3318295"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Ετήσιο μίσθωμα στο πλαίσιο μία μακροχρόνιας μίσθωσης. </a:t>
            </a:r>
          </a:p>
        </p:txBody>
      </p:sp>
      <p:sp>
        <p:nvSpPr>
          <p:cNvPr id="18" name="Pentagon 17"/>
          <p:cNvSpPr/>
          <p:nvPr/>
        </p:nvSpPr>
        <p:spPr>
          <a:xfrm>
            <a:off x="4572000" y="2082942"/>
            <a:ext cx="576064" cy="119046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Pentagon 20"/>
          <p:cNvSpPr/>
          <p:nvPr/>
        </p:nvSpPr>
        <p:spPr>
          <a:xfrm>
            <a:off x="4572000" y="3848627"/>
            <a:ext cx="576064" cy="119046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318298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Σχετικό και μη Σχετικό Κόστος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41</a:t>
            </a:fld>
            <a:endParaRPr lang="en-US"/>
          </a:p>
        </p:txBody>
      </p:sp>
      <p:sp>
        <p:nvSpPr>
          <p:cNvPr id="20" name="Rectangle 19"/>
          <p:cNvSpPr/>
          <p:nvPr/>
        </p:nvSpPr>
        <p:spPr>
          <a:xfrm>
            <a:off x="455690" y="2082942"/>
            <a:ext cx="3822351"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Σχετικό κόστος είναι ένα μελλοντικό στοιχείο κόστους το οποίο θα μεταβληθεί ως αποτέλεσμα μίας διοικητικής απόφασης.</a:t>
            </a:r>
          </a:p>
        </p:txBody>
      </p:sp>
      <p:sp>
        <p:nvSpPr>
          <p:cNvPr id="15" name="Rectangle 14"/>
          <p:cNvSpPr/>
          <p:nvPr/>
        </p:nvSpPr>
        <p:spPr>
          <a:xfrm>
            <a:off x="484280" y="3861047"/>
            <a:ext cx="3822351"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Μη σχετικό κόστος είναι ένα μελλοντικό στοιχείο κόστος του οποίο δεν θα μεταβληθεί ως αποτέλεσμα μίας διοικητικής απόφασης.</a:t>
            </a:r>
          </a:p>
        </p:txBody>
      </p:sp>
      <p:sp>
        <p:nvSpPr>
          <p:cNvPr id="16" name="Rectangle 15"/>
          <p:cNvSpPr/>
          <p:nvPr/>
        </p:nvSpPr>
        <p:spPr>
          <a:xfrm>
            <a:off x="5364088" y="2082942"/>
            <a:ext cx="3318295"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Μεταβολή στο κόστος των Ά Υλών από μία ενδεχόμενη μεταβολή στο σύστημα παραγωγής.</a:t>
            </a:r>
          </a:p>
        </p:txBody>
      </p:sp>
      <p:sp>
        <p:nvSpPr>
          <p:cNvPr id="17" name="Rectangle 16"/>
          <p:cNvSpPr/>
          <p:nvPr/>
        </p:nvSpPr>
        <p:spPr>
          <a:xfrm>
            <a:off x="5392678" y="3861047"/>
            <a:ext cx="3318295" cy="1202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Ετήσια απόσβεση βιομηχανοστασίου από μία ενδεχόμενη μεταβολή στο σύστημα παραγωγής</a:t>
            </a:r>
          </a:p>
        </p:txBody>
      </p:sp>
      <p:sp>
        <p:nvSpPr>
          <p:cNvPr id="18" name="Pentagon 17"/>
          <p:cNvSpPr/>
          <p:nvPr/>
        </p:nvSpPr>
        <p:spPr>
          <a:xfrm>
            <a:off x="4572000" y="2082942"/>
            <a:ext cx="576064" cy="119046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Pentagon 20"/>
          <p:cNvSpPr/>
          <p:nvPr/>
        </p:nvSpPr>
        <p:spPr>
          <a:xfrm>
            <a:off x="4572000" y="3848627"/>
            <a:ext cx="576064" cy="119046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30769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Κόστος Ευκαιρίας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42</a:t>
            </a:fld>
            <a:endParaRPr lang="en-US"/>
          </a:p>
        </p:txBody>
      </p:sp>
      <p:sp>
        <p:nvSpPr>
          <p:cNvPr id="20" name="Rectangle 19"/>
          <p:cNvSpPr/>
          <p:nvPr/>
        </p:nvSpPr>
        <p:spPr>
          <a:xfrm>
            <a:off x="455690" y="2082942"/>
            <a:ext cx="7788718" cy="6010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Κόστος ευκαιρία είναι το κέρδος που θυσιάζεται όταν η επιλογή μίας εναλλακτικής αποκλείει την εκμετάλλευση μίας άλλης</a:t>
            </a:r>
          </a:p>
        </p:txBody>
      </p:sp>
      <p:sp>
        <p:nvSpPr>
          <p:cNvPr id="15" name="Rectangle 14"/>
          <p:cNvSpPr/>
          <p:nvPr/>
        </p:nvSpPr>
        <p:spPr>
          <a:xfrm>
            <a:off x="455690" y="2941140"/>
            <a:ext cx="3474865" cy="5754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Εναλλακτική 1: Παρακολούθηση διάλεξης λογιστικής κόστους</a:t>
            </a:r>
          </a:p>
        </p:txBody>
      </p:sp>
      <p:sp>
        <p:nvSpPr>
          <p:cNvPr id="11" name="Rectangle 10"/>
          <p:cNvSpPr/>
          <p:nvPr/>
        </p:nvSpPr>
        <p:spPr>
          <a:xfrm>
            <a:off x="4783296" y="2916377"/>
            <a:ext cx="3474865" cy="5754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Εναλλακτική 2: Θεατρική παράσταση</a:t>
            </a:r>
          </a:p>
        </p:txBody>
      </p:sp>
      <p:sp>
        <p:nvSpPr>
          <p:cNvPr id="12" name="Rectangle 11"/>
          <p:cNvSpPr/>
          <p:nvPr/>
        </p:nvSpPr>
        <p:spPr>
          <a:xfrm>
            <a:off x="455690" y="4365674"/>
            <a:ext cx="3474865" cy="5754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Απώλεια απόλαυσης της θεατρικής παράστασης</a:t>
            </a:r>
          </a:p>
        </p:txBody>
      </p:sp>
      <p:sp>
        <p:nvSpPr>
          <p:cNvPr id="13" name="Rectangle 12"/>
          <p:cNvSpPr/>
          <p:nvPr/>
        </p:nvSpPr>
        <p:spPr>
          <a:xfrm>
            <a:off x="4783296" y="4340911"/>
            <a:ext cx="3474865" cy="5754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Επιμήκυνση σπουδών</a:t>
            </a:r>
          </a:p>
        </p:txBody>
      </p:sp>
      <p:sp>
        <p:nvSpPr>
          <p:cNvPr id="14" name="Pentagon 13"/>
          <p:cNvSpPr/>
          <p:nvPr/>
        </p:nvSpPr>
        <p:spPr>
          <a:xfrm rot="5400000">
            <a:off x="1905090" y="3345921"/>
            <a:ext cx="576064" cy="119046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Pentagon 18"/>
          <p:cNvSpPr/>
          <p:nvPr/>
        </p:nvSpPr>
        <p:spPr>
          <a:xfrm rot="5400000">
            <a:off x="6232696" y="3345921"/>
            <a:ext cx="576064" cy="1190466"/>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73401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Κόστος Αντικατάστασης και Αμετάκλητο Κόστος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43</a:t>
            </a:fld>
            <a:endParaRPr lang="en-US"/>
          </a:p>
        </p:txBody>
      </p:sp>
      <p:sp>
        <p:nvSpPr>
          <p:cNvPr id="20" name="Rectangle 19"/>
          <p:cNvSpPr/>
          <p:nvPr/>
        </p:nvSpPr>
        <p:spPr>
          <a:xfrm>
            <a:off x="455690" y="2082942"/>
            <a:ext cx="7788718" cy="986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Κόστος αντικατάστασης είναι το κόστος που προκύπτει από την αποτίμηση του κόστους των πραγματικών αναλώσεων ή των υπηρεσιών που χρησιμοποιούνται για την παραγωγή ενός προϊόντος ή την πραγματοποίηση μίας δραστηριότητας.</a:t>
            </a:r>
          </a:p>
        </p:txBody>
      </p:sp>
      <p:sp>
        <p:nvSpPr>
          <p:cNvPr id="16" name="Rectangle 15"/>
          <p:cNvSpPr/>
          <p:nvPr/>
        </p:nvSpPr>
        <p:spPr>
          <a:xfrm>
            <a:off x="455690" y="3573016"/>
            <a:ext cx="7788718" cy="986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Αμετάκλητο ή εφάπαξ κόστος είναι το κόστος που έχει εμφανισθεί στο παρελθόν, δεν επηρεάζει το μελλοντικό κόστος και δεν μπορεί να μεταβληθεί από τις τωρινές ή μελλοντικές ενέργειες. </a:t>
            </a:r>
          </a:p>
        </p:txBody>
      </p:sp>
    </p:spTree>
    <p:extLst>
      <p:ext uri="{BB962C8B-B14F-4D97-AF65-F5344CB8AC3E}">
        <p14:creationId xmlns:p14="http://schemas.microsoft.com/office/powerpoint/2010/main" val="142564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Διαφορικό και Οριακό Κόστος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44</a:t>
            </a:fld>
            <a:endParaRPr lang="en-US"/>
          </a:p>
        </p:txBody>
      </p:sp>
      <p:sp>
        <p:nvSpPr>
          <p:cNvPr id="20" name="Rectangle 19"/>
          <p:cNvSpPr/>
          <p:nvPr/>
        </p:nvSpPr>
        <p:spPr>
          <a:xfrm>
            <a:off x="455690" y="2082942"/>
            <a:ext cx="7788718" cy="6979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Διαφορικό κόστος είναι η διαφορά που εντοπίζεται στο κόστος δύο  εναλλακτικών τρόπων δράσης.</a:t>
            </a:r>
          </a:p>
        </p:txBody>
      </p:sp>
      <p:sp>
        <p:nvSpPr>
          <p:cNvPr id="16" name="Rectangle 15"/>
          <p:cNvSpPr/>
          <p:nvPr/>
        </p:nvSpPr>
        <p:spPr>
          <a:xfrm>
            <a:off x="455690" y="3573016"/>
            <a:ext cx="7788718" cy="986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Οριακό κόστος είναι μία ειδική περίπτωση διαφορικού κόστους. Πρόκειται για το επιπρόσθετο κόστος που προκύπτει από τη παραγωγή μίας επιπλέον μονάδας παραγωγής.</a:t>
            </a:r>
          </a:p>
        </p:txBody>
      </p:sp>
    </p:spTree>
    <p:extLst>
      <p:ext uri="{BB962C8B-B14F-4D97-AF65-F5344CB8AC3E}">
        <p14:creationId xmlns:p14="http://schemas.microsoft.com/office/powerpoint/2010/main" val="6886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Αρχικό Κόστος και Κόστος Μετατροπής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45</a:t>
            </a:fld>
            <a:endParaRPr lang="en-US"/>
          </a:p>
        </p:txBody>
      </p:sp>
      <p:sp>
        <p:nvSpPr>
          <p:cNvPr id="20" name="Rectangle 19"/>
          <p:cNvSpPr/>
          <p:nvPr/>
        </p:nvSpPr>
        <p:spPr>
          <a:xfrm>
            <a:off x="3155124" y="2935599"/>
            <a:ext cx="2892174" cy="576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dirty="0">
                <a:solidFill>
                  <a:schemeClr val="bg1"/>
                </a:solidFill>
              </a:rPr>
              <a:t>Ά Ύλες</a:t>
            </a:r>
          </a:p>
        </p:txBody>
      </p:sp>
      <p:sp>
        <p:nvSpPr>
          <p:cNvPr id="7" name="Rectangle 6"/>
          <p:cNvSpPr/>
          <p:nvPr/>
        </p:nvSpPr>
        <p:spPr>
          <a:xfrm>
            <a:off x="3160884" y="4230781"/>
            <a:ext cx="2892174" cy="576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dirty="0">
                <a:solidFill>
                  <a:schemeClr val="bg1"/>
                </a:solidFill>
              </a:rPr>
              <a:t>Άμεση Εργασία</a:t>
            </a:r>
          </a:p>
        </p:txBody>
      </p:sp>
      <p:sp>
        <p:nvSpPr>
          <p:cNvPr id="8" name="Rectangle 7"/>
          <p:cNvSpPr/>
          <p:nvPr/>
        </p:nvSpPr>
        <p:spPr>
          <a:xfrm>
            <a:off x="3174646" y="5300424"/>
            <a:ext cx="2872652" cy="576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dirty="0">
                <a:solidFill>
                  <a:schemeClr val="bg1"/>
                </a:solidFill>
              </a:rPr>
              <a:t>Γενικά Βιομηχανικά Έξοδα </a:t>
            </a:r>
          </a:p>
        </p:txBody>
      </p:sp>
      <p:sp>
        <p:nvSpPr>
          <p:cNvPr id="9" name="Rectangle 8"/>
          <p:cNvSpPr/>
          <p:nvPr/>
        </p:nvSpPr>
        <p:spPr>
          <a:xfrm>
            <a:off x="3159768" y="1988840"/>
            <a:ext cx="2892174" cy="57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Βασικά Στοιχεία Κόστους Παραγωγής</a:t>
            </a:r>
          </a:p>
        </p:txBody>
      </p:sp>
      <p:sp>
        <p:nvSpPr>
          <p:cNvPr id="10" name="Pentagon 9"/>
          <p:cNvSpPr/>
          <p:nvPr/>
        </p:nvSpPr>
        <p:spPr>
          <a:xfrm>
            <a:off x="6122310" y="3985716"/>
            <a:ext cx="576064" cy="1891555"/>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Pentagon 10"/>
          <p:cNvSpPr/>
          <p:nvPr/>
        </p:nvSpPr>
        <p:spPr>
          <a:xfrm flipH="1">
            <a:off x="2518482" y="2935599"/>
            <a:ext cx="576064" cy="1872030"/>
          </a:xfrm>
          <a:prstGeom prst="homePlate">
            <a:avLst>
              <a:gd name="adj" fmla="val 304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ectangle 11"/>
          <p:cNvSpPr/>
          <p:nvPr/>
        </p:nvSpPr>
        <p:spPr>
          <a:xfrm>
            <a:off x="213802" y="2935599"/>
            <a:ext cx="2103514" cy="18720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Αρχικό Κόστος: άθροισμα του κόστους των Ά Υλών και της Άμεσης Εργασία</a:t>
            </a:r>
          </a:p>
        </p:txBody>
      </p:sp>
      <p:sp>
        <p:nvSpPr>
          <p:cNvPr id="13" name="Rectangle 12"/>
          <p:cNvSpPr/>
          <p:nvPr/>
        </p:nvSpPr>
        <p:spPr>
          <a:xfrm>
            <a:off x="6874034" y="3985716"/>
            <a:ext cx="2103514" cy="18915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Κόστος Μετατροπής Κόστος: άθροισμα του κόστους της Άμεσης Εργασία και των ΓΒΕ (το κόστος μετατροπής Ά Υλών σε Έτοιμα Προϊόντα</a:t>
            </a:r>
          </a:p>
        </p:txBody>
      </p:sp>
    </p:spTree>
    <p:extLst>
      <p:ext uri="{BB962C8B-B14F-4D97-AF65-F5344CB8AC3E}">
        <p14:creationId xmlns:p14="http://schemas.microsoft.com/office/powerpoint/2010/main" val="2846786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a:t>
            </a:r>
            <a:r>
              <a:rPr lang="en-US" dirty="0"/>
              <a:t>3</a:t>
            </a:r>
            <a:r>
              <a:rPr lang="el-GR" dirty="0"/>
              <a:t>: Διακρίσεις Στοιχείων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46</a:t>
            </a:fld>
            <a:endParaRPr lang="en-US"/>
          </a:p>
        </p:txBody>
      </p:sp>
      <p:sp>
        <p:nvSpPr>
          <p:cNvPr id="22" name="Rectangle 21"/>
          <p:cNvSpPr/>
          <p:nvPr/>
        </p:nvSpPr>
        <p:spPr>
          <a:xfrm>
            <a:off x="455690" y="1595203"/>
            <a:ext cx="8004742" cy="37780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Η Αλεξάνδρα Ελευθερίου ανέπτυξε ένα καινούριο προϊόν το οποίο αποφάσισε να παραγάγει και να προωθήσει στην αγορά. Για να προχωρήσει με το σχέδιό της, η Αλεξάνδρα θα παραιτηθεί απ’ την τωρινή της δουλειά, απ’ την οποία αμείβεται με 3.000 ευρώ το μήνα. Έχει ήδη βρει ένα μικρό κτίριο να ενοικιάσει αντί 500 ευρώ το μήνα, το οποίο θα στεγάσει τις εγκαταστάσεις παραγωγής. Ένα βασικό κομμάτι εξοπλισμού που θα χρησιμοποιηθεί για να παραχθεί το προϊόν θα ενοικιασθεί αντί 100 ευρώ το μήνα. Η Αλεξάνδρα αγόρασε όλα τα άλλα απαραίτητα εργαλεία πριν από 5 χρόνια αντί 1.500 ευρώ. Το κόστος πρώτων υλών που θα χρησιμοποιηθούν για την παραγωγή του προϊόντος υπολογίζεται σε 3 ευρώ ανά μονάδα, ενώ το μηνιαίο κόστος διαφήμισης του προϊόντος υπολογίζεται σε 600 ευρώ.</a:t>
            </a:r>
            <a:endParaRPr lang="en-US" sz="1600" dirty="0"/>
          </a:p>
          <a:p>
            <a:r>
              <a:rPr lang="el-GR" sz="1600" b="1" dirty="0"/>
              <a:t>Ζητείται: </a:t>
            </a:r>
            <a:endParaRPr lang="en-US" sz="1600" dirty="0"/>
          </a:p>
          <a:p>
            <a:pPr algn="just"/>
            <a:r>
              <a:rPr lang="el-GR" sz="1600" dirty="0"/>
              <a:t>Να συμπληρωθεί ο παρακάτω πίνακας τοποθετώντας ένα «Χ» κάτω από κάθε επικεφαλίδα που βοηθάει να αναγνωρισθεί το ανάλογο είδος κόστους. Μπορούν αν τοποθετηθούν Χ σε περισσότερες από μία επικεφαλίδες για κάθε είδος κόστους (για παράδειγμα, ένα κόστος μπορεί να είναι ταυτόχρονα αμετάκλητο κόστος, γενικό έξοδο και κόστος παραγωγής).</a:t>
            </a:r>
            <a:endParaRPr lang="en-US" sz="1600" dirty="0"/>
          </a:p>
        </p:txBody>
      </p:sp>
    </p:spTree>
    <p:extLst>
      <p:ext uri="{BB962C8B-B14F-4D97-AF65-F5344CB8AC3E}">
        <p14:creationId xmlns:p14="http://schemas.microsoft.com/office/powerpoint/2010/main" val="3379911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a:t>
            </a:r>
            <a:r>
              <a:rPr lang="en-US" dirty="0"/>
              <a:t>3</a:t>
            </a:r>
            <a:r>
              <a:rPr lang="el-GR" dirty="0"/>
              <a:t>: Διακρίσεις Στοιχείων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13200893"/>
              </p:ext>
            </p:extLst>
          </p:nvPr>
        </p:nvGraphicFramePr>
        <p:xfrm>
          <a:off x="395528" y="1916830"/>
          <a:ext cx="8352935" cy="4392488"/>
        </p:xfrm>
        <a:graphic>
          <a:graphicData uri="http://schemas.openxmlformats.org/drawingml/2006/table">
            <a:tbl>
              <a:tblPr firstRow="1" firstCol="1" bandRow="1">
                <a:tableStyleId>{5940675A-B579-460E-94D1-54222C63F5DA}</a:tableStyleId>
              </a:tblPr>
              <a:tblGrid>
                <a:gridCol w="2954186">
                  <a:extLst>
                    <a:ext uri="{9D8B030D-6E8A-4147-A177-3AD203B41FA5}">
                      <a16:colId xmlns:a16="http://schemas.microsoft.com/office/drawing/2014/main" val="20000"/>
                    </a:ext>
                  </a:extLst>
                </a:gridCol>
                <a:gridCol w="599861">
                  <a:extLst>
                    <a:ext uri="{9D8B030D-6E8A-4147-A177-3AD203B41FA5}">
                      <a16:colId xmlns:a16="http://schemas.microsoft.com/office/drawing/2014/main" val="20001"/>
                    </a:ext>
                  </a:extLst>
                </a:gridCol>
                <a:gridCol w="599861">
                  <a:extLst>
                    <a:ext uri="{9D8B030D-6E8A-4147-A177-3AD203B41FA5}">
                      <a16:colId xmlns:a16="http://schemas.microsoft.com/office/drawing/2014/main" val="20002"/>
                    </a:ext>
                  </a:extLst>
                </a:gridCol>
                <a:gridCol w="599861">
                  <a:extLst>
                    <a:ext uri="{9D8B030D-6E8A-4147-A177-3AD203B41FA5}">
                      <a16:colId xmlns:a16="http://schemas.microsoft.com/office/drawing/2014/main" val="20003"/>
                    </a:ext>
                  </a:extLst>
                </a:gridCol>
                <a:gridCol w="599861">
                  <a:extLst>
                    <a:ext uri="{9D8B030D-6E8A-4147-A177-3AD203B41FA5}">
                      <a16:colId xmlns:a16="http://schemas.microsoft.com/office/drawing/2014/main" val="20004"/>
                    </a:ext>
                  </a:extLst>
                </a:gridCol>
                <a:gridCol w="599861">
                  <a:extLst>
                    <a:ext uri="{9D8B030D-6E8A-4147-A177-3AD203B41FA5}">
                      <a16:colId xmlns:a16="http://schemas.microsoft.com/office/drawing/2014/main" val="20005"/>
                    </a:ext>
                  </a:extLst>
                </a:gridCol>
                <a:gridCol w="599861">
                  <a:extLst>
                    <a:ext uri="{9D8B030D-6E8A-4147-A177-3AD203B41FA5}">
                      <a16:colId xmlns:a16="http://schemas.microsoft.com/office/drawing/2014/main" val="20006"/>
                    </a:ext>
                  </a:extLst>
                </a:gridCol>
                <a:gridCol w="599861">
                  <a:extLst>
                    <a:ext uri="{9D8B030D-6E8A-4147-A177-3AD203B41FA5}">
                      <a16:colId xmlns:a16="http://schemas.microsoft.com/office/drawing/2014/main" val="20007"/>
                    </a:ext>
                  </a:extLst>
                </a:gridCol>
                <a:gridCol w="599861">
                  <a:extLst>
                    <a:ext uri="{9D8B030D-6E8A-4147-A177-3AD203B41FA5}">
                      <a16:colId xmlns:a16="http://schemas.microsoft.com/office/drawing/2014/main" val="20008"/>
                    </a:ext>
                  </a:extLst>
                </a:gridCol>
                <a:gridCol w="599861">
                  <a:extLst>
                    <a:ext uri="{9D8B030D-6E8A-4147-A177-3AD203B41FA5}">
                      <a16:colId xmlns:a16="http://schemas.microsoft.com/office/drawing/2014/main" val="20009"/>
                    </a:ext>
                  </a:extLst>
                </a:gridCol>
              </a:tblGrid>
              <a:tr h="1772346">
                <a:tc>
                  <a:txBody>
                    <a:bodyPr/>
                    <a:lstStyle/>
                    <a:p>
                      <a:pPr marL="71755" marR="71755">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Κόστος ευκαιρίας</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Εφάπαξ κόστος</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Μεταβλητό κόστος</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Σταθερό κόστος</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Αρχικό κόστος</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Κόστος μετατροπής</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Γ.Β.Ε.</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Κόστος περιόδου</a:t>
                      </a:r>
                      <a:endParaRPr lang="en-US" sz="1600" dirty="0">
                        <a:effectLst/>
                        <a:latin typeface="Myriad Pro"/>
                        <a:ea typeface="Calibri"/>
                        <a:cs typeface="Times New Roman"/>
                      </a:endParaRPr>
                    </a:p>
                  </a:txBody>
                  <a:tcPr marL="68580" marR="68580" marT="0" marB="0" vert="vert270"/>
                </a:tc>
                <a:tc>
                  <a:txBody>
                    <a:bodyPr/>
                    <a:lstStyle/>
                    <a:p>
                      <a:pPr marL="71755" marR="71755" algn="ctr">
                        <a:lnSpc>
                          <a:spcPct val="115000"/>
                        </a:lnSpc>
                        <a:spcAft>
                          <a:spcPts val="0"/>
                        </a:spcAft>
                      </a:pPr>
                      <a:r>
                        <a:rPr lang="el-GR" sz="1600" dirty="0">
                          <a:effectLst/>
                        </a:rPr>
                        <a:t>Διαφορικό κόστος *</a:t>
                      </a:r>
                      <a:endParaRPr lang="en-US" sz="1600" dirty="0">
                        <a:effectLst/>
                        <a:latin typeface="Myriad Pro"/>
                        <a:ea typeface="Calibri"/>
                        <a:cs typeface="Times New Roman"/>
                      </a:endParaRPr>
                    </a:p>
                  </a:txBody>
                  <a:tcPr marL="68580" marR="68580" marT="0" marB="0" vert="vert270"/>
                </a:tc>
                <a:extLst>
                  <a:ext uri="{0D108BD9-81ED-4DB2-BD59-A6C34878D82A}">
                    <a16:rowId xmlns:a16="http://schemas.microsoft.com/office/drawing/2014/main" val="10000"/>
                  </a:ext>
                </a:extLst>
              </a:tr>
              <a:tr h="374306">
                <a:tc>
                  <a:txBody>
                    <a:bodyPr/>
                    <a:lstStyle/>
                    <a:p>
                      <a:pPr>
                        <a:lnSpc>
                          <a:spcPct val="115000"/>
                        </a:lnSpc>
                        <a:spcAft>
                          <a:spcPts val="0"/>
                        </a:spcAft>
                      </a:pPr>
                      <a:r>
                        <a:rPr lang="el-GR" sz="1600" dirty="0">
                          <a:effectLst/>
                        </a:rPr>
                        <a:t>Ενοίκιο κτιρίου</a:t>
                      </a:r>
                      <a:endParaRPr lang="en-US" sz="1600" dirty="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dirty="0">
                          <a:effectLst/>
                        </a:rPr>
                        <a:t> </a:t>
                      </a:r>
                      <a:endParaRPr lang="en-US" sz="1600" dirty="0">
                        <a:effectLst/>
                        <a:latin typeface="Myriad Pro"/>
                        <a:ea typeface="Calibri"/>
                        <a:cs typeface="Times New Roman"/>
                      </a:endParaRPr>
                    </a:p>
                  </a:txBody>
                  <a:tcPr marL="68580" marR="68580" marT="0" marB="0"/>
                </a:tc>
                <a:extLst>
                  <a:ext uri="{0D108BD9-81ED-4DB2-BD59-A6C34878D82A}">
                    <a16:rowId xmlns:a16="http://schemas.microsoft.com/office/drawing/2014/main" val="10001"/>
                  </a:ext>
                </a:extLst>
              </a:tr>
              <a:tr h="374306">
                <a:tc>
                  <a:txBody>
                    <a:bodyPr/>
                    <a:lstStyle/>
                    <a:p>
                      <a:pPr>
                        <a:lnSpc>
                          <a:spcPct val="115000"/>
                        </a:lnSpc>
                        <a:spcAft>
                          <a:spcPts val="0"/>
                        </a:spcAft>
                      </a:pPr>
                      <a:r>
                        <a:rPr lang="el-GR" sz="1600">
                          <a:effectLst/>
                        </a:rPr>
                        <a:t>Αρχικό κόστος εργαλείων</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2"/>
                  </a:ext>
                </a:extLst>
              </a:tr>
              <a:tr h="374306">
                <a:tc>
                  <a:txBody>
                    <a:bodyPr/>
                    <a:lstStyle/>
                    <a:p>
                      <a:pPr>
                        <a:lnSpc>
                          <a:spcPct val="115000"/>
                        </a:lnSpc>
                        <a:spcAft>
                          <a:spcPts val="0"/>
                        </a:spcAft>
                      </a:pPr>
                      <a:r>
                        <a:rPr lang="el-GR" sz="1600">
                          <a:effectLst/>
                        </a:rPr>
                        <a:t>Ενοίκιο εξοπλισμού</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3"/>
                  </a:ext>
                </a:extLst>
              </a:tr>
              <a:tr h="374306">
                <a:tc>
                  <a:txBody>
                    <a:bodyPr/>
                    <a:lstStyle/>
                    <a:p>
                      <a:pPr>
                        <a:lnSpc>
                          <a:spcPct val="115000"/>
                        </a:lnSpc>
                        <a:spcAft>
                          <a:spcPts val="0"/>
                        </a:spcAft>
                      </a:pPr>
                      <a:r>
                        <a:rPr lang="el-GR" sz="1600">
                          <a:effectLst/>
                        </a:rPr>
                        <a:t>Κόστος πρώτων υλών</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4"/>
                  </a:ext>
                </a:extLst>
              </a:tr>
              <a:tr h="374306">
                <a:tc>
                  <a:txBody>
                    <a:bodyPr/>
                    <a:lstStyle/>
                    <a:p>
                      <a:pPr>
                        <a:lnSpc>
                          <a:spcPct val="115000"/>
                        </a:lnSpc>
                        <a:spcAft>
                          <a:spcPts val="0"/>
                        </a:spcAft>
                      </a:pPr>
                      <a:r>
                        <a:rPr lang="el-GR" sz="1600">
                          <a:effectLst/>
                        </a:rPr>
                        <a:t>Τρέχων μισθός</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5"/>
                  </a:ext>
                </a:extLst>
              </a:tr>
              <a:tr h="374306">
                <a:tc>
                  <a:txBody>
                    <a:bodyPr/>
                    <a:lstStyle/>
                    <a:p>
                      <a:pPr>
                        <a:lnSpc>
                          <a:spcPct val="115000"/>
                        </a:lnSpc>
                        <a:spcAft>
                          <a:spcPts val="0"/>
                        </a:spcAft>
                      </a:pPr>
                      <a:r>
                        <a:rPr lang="el-GR" sz="1600">
                          <a:effectLst/>
                        </a:rPr>
                        <a:t>Διαφήμιση</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tc>
                  <a:txBody>
                    <a:bodyPr/>
                    <a:lstStyle/>
                    <a:p>
                      <a:pPr>
                        <a:lnSpc>
                          <a:spcPct val="115000"/>
                        </a:lnSpc>
                        <a:spcAft>
                          <a:spcPts val="0"/>
                        </a:spcAft>
                      </a:pPr>
                      <a:r>
                        <a:rPr lang="el-GR" sz="1600">
                          <a:effectLst/>
                        </a:rPr>
                        <a:t> </a:t>
                      </a:r>
                      <a:endParaRPr lang="en-US" sz="1600">
                        <a:effectLst/>
                        <a:latin typeface="Myriad Pro"/>
                        <a:ea typeface="Calibri"/>
                        <a:cs typeface="Times New Roman"/>
                      </a:endParaRPr>
                    </a:p>
                  </a:txBody>
                  <a:tcPr marL="68580" marR="68580" marT="0" marB="0"/>
                </a:tc>
                <a:extLst>
                  <a:ext uri="{0D108BD9-81ED-4DB2-BD59-A6C34878D82A}">
                    <a16:rowId xmlns:a16="http://schemas.microsoft.com/office/drawing/2014/main" val="10006"/>
                  </a:ext>
                </a:extLst>
              </a:tr>
              <a:tr h="374306">
                <a:tc gridSpan="10">
                  <a:txBody>
                    <a:bodyPr/>
                    <a:lstStyle/>
                    <a:p>
                      <a:pPr>
                        <a:lnSpc>
                          <a:spcPct val="115000"/>
                        </a:lnSpc>
                        <a:spcAft>
                          <a:spcPts val="0"/>
                        </a:spcAft>
                      </a:pPr>
                      <a:r>
                        <a:rPr lang="el-GR" sz="1600" dirty="0">
                          <a:effectLst/>
                        </a:rPr>
                        <a:t>*  Μεταξύ των εναλλακτικών του να παραχθεί ή όχι το προϊόν</a:t>
                      </a:r>
                      <a:endParaRPr lang="en-US" sz="1600" dirty="0">
                        <a:effectLst/>
                        <a:latin typeface="Myriad Pro"/>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6" name="Rectangle 5"/>
          <p:cNvSpPr/>
          <p:nvPr/>
        </p:nvSpPr>
        <p:spPr>
          <a:xfrm>
            <a:off x="5351441" y="3752544"/>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16216" y="3752544"/>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64288" y="3741104"/>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39952" y="4139417"/>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1441" y="4509120"/>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16216" y="4509119"/>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4288" y="4509120"/>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42650" y="4878038"/>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40152" y="4878037"/>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91880" y="5229200"/>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8424" y="5258643"/>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41336" y="5624752"/>
            <a:ext cx="194463" cy="245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133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Εκτίμηση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48</a:t>
            </a:fld>
            <a:endParaRPr lang="en-US"/>
          </a:p>
        </p:txBody>
      </p:sp>
      <p:sp>
        <p:nvSpPr>
          <p:cNvPr id="20" name="Rectangle 19"/>
          <p:cNvSpPr/>
          <p:nvPr/>
        </p:nvSpPr>
        <p:spPr>
          <a:xfrm>
            <a:off x="527698" y="1556792"/>
            <a:ext cx="7068638" cy="773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Εκτίμηση Κόστους αναφέρεται στη διαδικασία προσδιορισμού της συμπεριφοράς του κόστους δηλαδή της συνάρτησης που το συνδέει με τη δραστηριότητα.</a:t>
            </a:r>
          </a:p>
        </p:txBody>
      </p:sp>
      <p:sp>
        <p:nvSpPr>
          <p:cNvPr id="16" name="Rectangle 15"/>
          <p:cNvSpPr/>
          <p:nvPr/>
        </p:nvSpPr>
        <p:spPr>
          <a:xfrm>
            <a:off x="1115616" y="2420888"/>
            <a:ext cx="6480720" cy="814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Ανάλυση των λογαριασμών κόστους: μελέτη της κίνησης των λογαριασμών των διαφόρων στοιχείων κόστους με στόχο το χαρακτηρισμό τους ως σταθερά, μεταβλητά ή </a:t>
            </a:r>
            <a:r>
              <a:rPr lang="el-GR" dirty="0" err="1"/>
              <a:t>ημιμεταβλητά</a:t>
            </a:r>
            <a:r>
              <a:rPr lang="el-GR" dirty="0"/>
              <a:t>.</a:t>
            </a:r>
          </a:p>
        </p:txBody>
      </p:sp>
      <p:sp>
        <p:nvSpPr>
          <p:cNvPr id="7" name="Rectangle 6"/>
          <p:cNvSpPr/>
          <p:nvPr/>
        </p:nvSpPr>
        <p:spPr>
          <a:xfrm>
            <a:off x="1115616" y="3361474"/>
            <a:ext cx="6480720" cy="8596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Οπτική προσαρμογή: δημιουργία ενός γραφήματος όπου απεικονίζονται ως σημεία όλα τα διαθέσιμα ζεύγη τιμών (κόστους, δραστηριότητας). Ορίζεται ένα σύστημα εξισώσεων και επιλύεται.</a:t>
            </a:r>
          </a:p>
        </p:txBody>
      </p:sp>
      <p:sp>
        <p:nvSpPr>
          <p:cNvPr id="8" name="Rectangle 7"/>
          <p:cNvSpPr/>
          <p:nvPr/>
        </p:nvSpPr>
        <p:spPr>
          <a:xfrm>
            <a:off x="1115616" y="4301078"/>
            <a:ext cx="6480720" cy="11441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Μέθοδος υψηλού – χαμηλού: το μεταβλητό μέρος ενός στοιχείου κόστους υπολογίζεται ως η διαφορά κόστους μεταξύ υψηλότερου και χαμηλότερου επιπέδου δραστηριότητας ως προς τη διαφορά μεταξύ υψηλότερου και χαμηλότερου επιπέδου δραστηριότητας </a:t>
            </a:r>
          </a:p>
        </p:txBody>
      </p:sp>
      <p:sp>
        <p:nvSpPr>
          <p:cNvPr id="9" name="Rectangle 8"/>
          <p:cNvSpPr/>
          <p:nvPr/>
        </p:nvSpPr>
        <p:spPr>
          <a:xfrm>
            <a:off x="1115616" y="5499297"/>
            <a:ext cx="6480720" cy="512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Γραμμική παλινδρόμηση: </a:t>
            </a:r>
            <a:r>
              <a:rPr lang="en-US" dirty="0"/>
              <a:t>y = a + b x + </a:t>
            </a:r>
            <a:r>
              <a:rPr lang="el-GR" dirty="0"/>
              <a:t>ε</a:t>
            </a:r>
          </a:p>
        </p:txBody>
      </p:sp>
      <p:sp>
        <p:nvSpPr>
          <p:cNvPr id="10" name="Rectangle 9"/>
          <p:cNvSpPr/>
          <p:nvPr/>
        </p:nvSpPr>
        <p:spPr>
          <a:xfrm>
            <a:off x="527698" y="2420888"/>
            <a:ext cx="423880" cy="81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11" name="Rectangle 10"/>
          <p:cNvSpPr/>
          <p:nvPr/>
        </p:nvSpPr>
        <p:spPr>
          <a:xfrm>
            <a:off x="527698" y="3373958"/>
            <a:ext cx="423880" cy="847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p>
        </p:txBody>
      </p:sp>
      <p:sp>
        <p:nvSpPr>
          <p:cNvPr id="12" name="Rectangle 11"/>
          <p:cNvSpPr/>
          <p:nvPr/>
        </p:nvSpPr>
        <p:spPr>
          <a:xfrm>
            <a:off x="527698" y="4301078"/>
            <a:ext cx="423880" cy="1144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p>
        </p:txBody>
      </p:sp>
      <p:sp>
        <p:nvSpPr>
          <p:cNvPr id="13" name="Rectangle 12"/>
          <p:cNvSpPr/>
          <p:nvPr/>
        </p:nvSpPr>
        <p:spPr>
          <a:xfrm>
            <a:off x="527698" y="5499297"/>
            <a:ext cx="423880" cy="512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p>
        </p:txBody>
      </p:sp>
    </p:spTree>
    <p:extLst>
      <p:ext uri="{BB962C8B-B14F-4D97-AF65-F5344CB8AC3E}">
        <p14:creationId xmlns:p14="http://schemas.microsoft.com/office/powerpoint/2010/main" val="4202469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1.4: Εκτίμηση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49</a:t>
            </a:fld>
            <a:endParaRPr lang="en-US"/>
          </a:p>
        </p:txBody>
      </p:sp>
      <p:sp>
        <p:nvSpPr>
          <p:cNvPr id="22" name="Rectangle 21"/>
          <p:cNvSpPr/>
          <p:nvPr/>
        </p:nvSpPr>
        <p:spPr>
          <a:xfrm>
            <a:off x="455700" y="1916832"/>
            <a:ext cx="8004742" cy="41764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Μια επιχείρηση παράγει πίτσες. Τα δεδομένα που έχουν συλλεχθεί για το κόστος της παραγωγικής της διαδικασίας είναι τα ακόλουθα: </a:t>
            </a:r>
            <a:endParaRPr lang="en-US" sz="1600" dirty="0"/>
          </a:p>
          <a:p>
            <a:pPr lvl="0" algn="just"/>
            <a:r>
              <a:rPr lang="el-GR" sz="1600" dirty="0"/>
              <a:t>Από τους λογαριασμούς παροχών (ΔΕΗ, ΟΤΕ κ.λπ.) προκύπτει ότι δαπανώνται γι’ αυτές 6.000 ευρώ τον μήνα, συν 0,3 ευρώ ανά παραγόμενη πίτσα.</a:t>
            </a:r>
            <a:endParaRPr lang="en-US" sz="1600" dirty="0"/>
          </a:p>
          <a:p>
            <a:pPr lvl="0" algn="just"/>
            <a:r>
              <a:rPr lang="el-GR" sz="1600" dirty="0"/>
              <a:t>Από τα στοιχεία αμοιβών των εργαζομένων στην παραγωγή προκύπτει ότι η δαπάνη για αμοιβές τους ανέρχεται σε 1,05 ευρώ ανά παραγόμενη πίτσα.</a:t>
            </a:r>
            <a:endParaRPr lang="en-US" sz="1600" dirty="0"/>
          </a:p>
          <a:p>
            <a:pPr lvl="0" algn="just"/>
            <a:r>
              <a:rPr lang="el-GR" sz="1600" dirty="0"/>
              <a:t>Η μηνιαία απόσβεση κτιρίων και εξοπλισμού ανέρχεται σε 32.500 ευρώ.</a:t>
            </a:r>
            <a:endParaRPr lang="en-US" sz="1600" dirty="0"/>
          </a:p>
          <a:p>
            <a:pPr lvl="0" algn="just"/>
            <a:r>
              <a:rPr lang="el-GR" sz="1600" dirty="0"/>
              <a:t>Από τα παραστατικά αγοράς πρώτων υλών προκύπτει ότι για την παραγωγή μιας πίτσας απαιτούνται πρώτες ύλες οι οποίες στοιχίζουν 1,65 ευρώ.</a:t>
            </a:r>
            <a:endParaRPr lang="en-US" sz="1600" dirty="0"/>
          </a:p>
          <a:p>
            <a:pPr lvl="0" algn="just"/>
            <a:r>
              <a:rPr lang="el-GR" sz="1600" dirty="0"/>
              <a:t>Οι αμοιβές των στελεχών διοίκησης και επίβλεψης της παραγωγικής διαδικασίας ανέρχονται σε 12.000 ευρώ.</a:t>
            </a:r>
            <a:endParaRPr lang="en-US" sz="1600" dirty="0"/>
          </a:p>
          <a:p>
            <a:r>
              <a:rPr lang="el-GR" sz="1600" dirty="0"/>
              <a:t> </a:t>
            </a:r>
            <a:r>
              <a:rPr lang="el-GR" sz="1600" b="1" dirty="0"/>
              <a:t>Ζητείται: </a:t>
            </a:r>
            <a:endParaRPr lang="en-US" sz="1600" dirty="0"/>
          </a:p>
          <a:p>
            <a:r>
              <a:rPr lang="el-GR" sz="1600" dirty="0"/>
              <a:t>1. Να ταξινομηθεί κάθε στοιχείο του κόστους ως σταθερό, μεταβλητό ή </a:t>
            </a:r>
            <a:r>
              <a:rPr lang="el-GR" sz="1600" dirty="0" err="1"/>
              <a:t>ημιμεταβλητό</a:t>
            </a:r>
            <a:r>
              <a:rPr lang="el-GR" sz="1600" dirty="0"/>
              <a:t> βάσει των χαρακτηριστικών του.</a:t>
            </a:r>
            <a:endParaRPr lang="en-US" sz="1600" dirty="0"/>
          </a:p>
          <a:p>
            <a:r>
              <a:rPr lang="el-GR" sz="1600" dirty="0"/>
              <a:t>2. Να δοθεί μία εξίσωση κόστους της μορφής y = a + </a:t>
            </a:r>
            <a:r>
              <a:rPr lang="el-GR" sz="1600" dirty="0" err="1"/>
              <a:t>bx</a:t>
            </a:r>
            <a:r>
              <a:rPr lang="el-GR" sz="1600" dirty="0"/>
              <a:t> που να εκφράζει τη συμπεριφορά κόστους της επιχείρησης.</a:t>
            </a:r>
            <a:endParaRPr lang="en-US" sz="1600" dirty="0"/>
          </a:p>
        </p:txBody>
      </p:sp>
    </p:spTree>
    <p:extLst>
      <p:ext uri="{BB962C8B-B14F-4D97-AF65-F5344CB8AC3E}">
        <p14:creationId xmlns:p14="http://schemas.microsoft.com/office/powerpoint/2010/main" val="298394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dirty="0"/>
              <a:t>Ζήτηση Οικονομικών Πληροφοριών</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5</a:t>
            </a:fld>
            <a:endParaRPr lang="en-US"/>
          </a:p>
        </p:txBody>
      </p:sp>
      <p:sp>
        <p:nvSpPr>
          <p:cNvPr id="17" name="Rectangle 16"/>
          <p:cNvSpPr/>
          <p:nvPr/>
        </p:nvSpPr>
        <p:spPr>
          <a:xfrm>
            <a:off x="467544" y="1556792"/>
            <a:ext cx="8054957"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Η ανάγκη για λήψη οικονομικών αποφάσεων δημιουργεί τη ζήτηση οικονομικών πληροφοριών.</a:t>
            </a:r>
          </a:p>
        </p:txBody>
      </p:sp>
      <p:sp>
        <p:nvSpPr>
          <p:cNvPr id="15" name="Rectangle 14"/>
          <p:cNvSpPr/>
          <p:nvPr/>
        </p:nvSpPr>
        <p:spPr>
          <a:xfrm>
            <a:off x="467544" y="2404997"/>
            <a:ext cx="8054957" cy="444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Λογιστικές οντότητες: κύριες ομάδες ληπτών οικονομικών αποφάσεων</a:t>
            </a:r>
          </a:p>
        </p:txBody>
      </p:sp>
      <p:sp>
        <p:nvSpPr>
          <p:cNvPr id="19" name="Rectangle 18"/>
          <p:cNvSpPr/>
          <p:nvPr/>
        </p:nvSpPr>
        <p:spPr>
          <a:xfrm>
            <a:off x="1835696" y="3072472"/>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Όσοι παρέχουν κεφάλαια στη Λογιστική Οντότητα (ιδιοκτήτες, πιστωτικά ιδρύματα κ.α.).</a:t>
            </a:r>
          </a:p>
        </p:txBody>
      </p:sp>
      <p:sp>
        <p:nvSpPr>
          <p:cNvPr id="7" name="Right Arrow 6"/>
          <p:cNvSpPr/>
          <p:nvPr/>
        </p:nvSpPr>
        <p:spPr>
          <a:xfrm>
            <a:off x="467544" y="3121269"/>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25757" y="4586017"/>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Η Διοίκηση της Λογιστικής Οντότητας. </a:t>
            </a:r>
          </a:p>
        </p:txBody>
      </p:sp>
      <p:sp>
        <p:nvSpPr>
          <p:cNvPr id="22" name="Right Arrow 21"/>
          <p:cNvSpPr/>
          <p:nvPr/>
        </p:nvSpPr>
        <p:spPr>
          <a:xfrm>
            <a:off x="467544" y="4634814"/>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35696" y="3829245"/>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Οι κρατικές αρχές. </a:t>
            </a:r>
          </a:p>
        </p:txBody>
      </p:sp>
      <p:sp>
        <p:nvSpPr>
          <p:cNvPr id="25" name="Right Arrow 24"/>
          <p:cNvSpPr/>
          <p:nvPr/>
        </p:nvSpPr>
        <p:spPr>
          <a:xfrm>
            <a:off x="467544" y="3878042"/>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698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1" grpId="0" animBg="1"/>
      <p:bldP spid="22" grpId="0" animBg="1"/>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algn="l"/>
            <a:r>
              <a:rPr lang="el-GR" dirty="0"/>
              <a:t>Άσκηση 1.4: Εκτίμηση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50</a:t>
            </a:fld>
            <a:endParaRPr lang="en-US"/>
          </a:p>
        </p:txBody>
      </p:sp>
      <p:sp>
        <p:nvSpPr>
          <p:cNvPr id="22" name="Rectangle 21"/>
          <p:cNvSpPr/>
          <p:nvPr/>
        </p:nvSpPr>
        <p:spPr>
          <a:xfrm>
            <a:off x="455700" y="1700808"/>
            <a:ext cx="8004742"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Σταθερά κόστη είναι όσα το συνολικό μέγεθος τους δεν μεταβάλλεται καθώς μεταβάλλεται το επίπεδο της δραστηριότητας. Μεταβλητά αντίθετα είναι εκείνα που  μεταβάλλονται όταν μεταβάλλεται το επίπεδο της δραστηριότητας και τέλος </a:t>
            </a:r>
            <a:r>
              <a:rPr lang="el-GR" sz="1600" dirty="0" err="1"/>
              <a:t>ημιμεταβλητό</a:t>
            </a:r>
            <a:r>
              <a:rPr lang="el-GR" sz="1600" dirty="0"/>
              <a:t> είναι το κόστος που ενσωματώνει και σταθερά αλλά και μεταβλητά κόστη. Με βάση αυτά προκύπτει ο κάτωθι πίνακας:</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197029811"/>
              </p:ext>
            </p:extLst>
          </p:nvPr>
        </p:nvGraphicFramePr>
        <p:xfrm>
          <a:off x="455700" y="3061208"/>
          <a:ext cx="8004742" cy="1202535"/>
        </p:xfrm>
        <a:graphic>
          <a:graphicData uri="http://schemas.openxmlformats.org/drawingml/2006/table">
            <a:tbl>
              <a:tblPr>
                <a:tableStyleId>{5C22544A-7EE6-4342-B048-85BDC9FD1C3A}</a:tableStyleId>
              </a:tblPr>
              <a:tblGrid>
                <a:gridCol w="274814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3096354">
                  <a:extLst>
                    <a:ext uri="{9D8B030D-6E8A-4147-A177-3AD203B41FA5}">
                      <a16:colId xmlns:a16="http://schemas.microsoft.com/office/drawing/2014/main" val="20002"/>
                    </a:ext>
                  </a:extLst>
                </a:gridCol>
              </a:tblGrid>
              <a:tr h="296897">
                <a:tc>
                  <a:txBody>
                    <a:bodyPr/>
                    <a:lstStyle/>
                    <a:p>
                      <a:pPr algn="ctr">
                        <a:lnSpc>
                          <a:spcPct val="115000"/>
                        </a:lnSpc>
                        <a:spcAft>
                          <a:spcPts val="0"/>
                        </a:spcAft>
                      </a:pPr>
                      <a:r>
                        <a:rPr lang="el-GR" sz="1800" b="1" dirty="0">
                          <a:effectLst/>
                        </a:rPr>
                        <a:t>Σταθερά</a:t>
                      </a:r>
                      <a:endParaRPr lang="en-US" sz="2400" b="1"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800" b="1" dirty="0">
                          <a:effectLst/>
                        </a:rPr>
                        <a:t>Μεταβλητά</a:t>
                      </a:r>
                      <a:endParaRPr lang="en-US" sz="2400" b="1"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800" b="1" dirty="0" err="1">
                          <a:effectLst/>
                        </a:rPr>
                        <a:t>Ημιμεταβλητά</a:t>
                      </a:r>
                      <a:endParaRPr lang="en-US" sz="2400" b="1" dirty="0">
                        <a:effectLst/>
                        <a:latin typeface="Myriad Pro"/>
                        <a:ea typeface="Calibri"/>
                        <a:cs typeface="Times New Roman"/>
                      </a:endParaRPr>
                    </a:p>
                  </a:txBody>
                  <a:tcPr marL="68580" marR="68580" marT="0" marB="0"/>
                </a:tc>
                <a:extLst>
                  <a:ext uri="{0D108BD9-81ED-4DB2-BD59-A6C34878D82A}">
                    <a16:rowId xmlns:a16="http://schemas.microsoft.com/office/drawing/2014/main" val="10000"/>
                  </a:ext>
                </a:extLst>
              </a:tr>
              <a:tr h="451224">
                <a:tc>
                  <a:txBody>
                    <a:bodyPr/>
                    <a:lstStyle/>
                    <a:p>
                      <a:pPr algn="ctr">
                        <a:lnSpc>
                          <a:spcPct val="115000"/>
                        </a:lnSpc>
                        <a:spcAft>
                          <a:spcPts val="0"/>
                        </a:spcAft>
                      </a:pPr>
                      <a:r>
                        <a:rPr lang="el-GR" sz="1800" dirty="0">
                          <a:effectLst/>
                        </a:rPr>
                        <a:t>Απόσβεση κτηρίων και εξοπλισμού</a:t>
                      </a:r>
                      <a:endParaRPr lang="en-US" sz="24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800" dirty="0">
                          <a:effectLst/>
                        </a:rPr>
                        <a:t>Αμοιβές εργαζόμενων</a:t>
                      </a:r>
                      <a:endParaRPr lang="en-US" sz="2400" dirty="0">
                        <a:effectLst/>
                        <a:latin typeface="Myriad Pro"/>
                        <a:ea typeface="Calibri"/>
                        <a:cs typeface="Times New Roman"/>
                      </a:endParaRPr>
                    </a:p>
                  </a:txBody>
                  <a:tcPr marL="68580" marR="68580" marT="0" marB="0"/>
                </a:tc>
                <a:tc>
                  <a:txBody>
                    <a:bodyPr/>
                    <a:lstStyle/>
                    <a:p>
                      <a:pPr algn="ctr">
                        <a:lnSpc>
                          <a:spcPct val="115000"/>
                        </a:lnSpc>
                        <a:spcAft>
                          <a:spcPts val="0"/>
                        </a:spcAft>
                        <a:tabLst/>
                      </a:pPr>
                      <a:r>
                        <a:rPr lang="el-GR" sz="1800" dirty="0">
                          <a:effectLst/>
                        </a:rPr>
                        <a:t>Δ.Ε.Η. , Ο.Τ.Ε.( 6.000€-σταθερό και 0,3€/ανά πίτσα-μεταβλητό) </a:t>
                      </a:r>
                      <a:endParaRPr lang="en-US" sz="2400" dirty="0">
                        <a:effectLst/>
                        <a:latin typeface="Myriad Pro"/>
                        <a:ea typeface="Calibri"/>
                        <a:cs typeface="Times New Roman"/>
                      </a:endParaRPr>
                    </a:p>
                  </a:txBody>
                  <a:tcPr marL="68580" marR="68580" marT="0" marB="0"/>
                </a:tc>
                <a:extLst>
                  <a:ext uri="{0D108BD9-81ED-4DB2-BD59-A6C34878D82A}">
                    <a16:rowId xmlns:a16="http://schemas.microsoft.com/office/drawing/2014/main" val="10001"/>
                  </a:ext>
                </a:extLst>
              </a:tr>
              <a:tr h="243361">
                <a:tc>
                  <a:txBody>
                    <a:bodyPr/>
                    <a:lstStyle/>
                    <a:p>
                      <a:pPr algn="ctr">
                        <a:lnSpc>
                          <a:spcPct val="115000"/>
                        </a:lnSpc>
                        <a:spcAft>
                          <a:spcPts val="0"/>
                        </a:spcAft>
                      </a:pPr>
                      <a:r>
                        <a:rPr lang="el-GR" sz="1800" dirty="0">
                          <a:effectLst/>
                        </a:rPr>
                        <a:t> Αμοιβές Διοίκησης</a:t>
                      </a:r>
                      <a:endParaRPr lang="en-US" sz="2400" dirty="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800">
                          <a:effectLst/>
                        </a:rPr>
                        <a:t>Πρώτες ύλες</a:t>
                      </a:r>
                      <a:endParaRPr lang="en-US" sz="2400">
                        <a:effectLst/>
                        <a:latin typeface="Myriad Pro"/>
                        <a:ea typeface="Calibri"/>
                        <a:cs typeface="Times New Roman"/>
                      </a:endParaRPr>
                    </a:p>
                  </a:txBody>
                  <a:tcPr marL="68580" marR="68580" marT="0" marB="0"/>
                </a:tc>
                <a:tc>
                  <a:txBody>
                    <a:bodyPr/>
                    <a:lstStyle/>
                    <a:p>
                      <a:pPr algn="ctr">
                        <a:lnSpc>
                          <a:spcPct val="115000"/>
                        </a:lnSpc>
                        <a:spcAft>
                          <a:spcPts val="0"/>
                        </a:spcAft>
                      </a:pPr>
                      <a:r>
                        <a:rPr lang="el-GR" sz="1800" dirty="0">
                          <a:effectLst/>
                        </a:rPr>
                        <a:t> </a:t>
                      </a:r>
                      <a:endParaRPr lang="en-US" sz="2400" dirty="0">
                        <a:effectLst/>
                        <a:latin typeface="Myriad Pro"/>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39258069"/>
              </p:ext>
            </p:extLst>
          </p:nvPr>
        </p:nvGraphicFramePr>
        <p:xfrm>
          <a:off x="455700" y="4509120"/>
          <a:ext cx="8004742" cy="1475425"/>
        </p:xfrm>
        <a:graphic>
          <a:graphicData uri="http://schemas.openxmlformats.org/drawingml/2006/table">
            <a:tbl>
              <a:tblPr>
                <a:tableStyleId>{5C22544A-7EE6-4342-B048-85BDC9FD1C3A}</a:tableStyleId>
              </a:tblPr>
              <a:tblGrid>
                <a:gridCol w="8004742">
                  <a:extLst>
                    <a:ext uri="{9D8B030D-6E8A-4147-A177-3AD203B41FA5}">
                      <a16:colId xmlns:a16="http://schemas.microsoft.com/office/drawing/2014/main" val="20000"/>
                    </a:ext>
                  </a:extLst>
                </a:gridCol>
              </a:tblGrid>
              <a:tr h="288032">
                <a:tc>
                  <a:txBody>
                    <a:bodyPr/>
                    <a:lstStyle/>
                    <a:p>
                      <a:pPr algn="just">
                        <a:lnSpc>
                          <a:spcPct val="115000"/>
                        </a:lnSpc>
                        <a:spcAft>
                          <a:spcPts val="0"/>
                        </a:spcAft>
                      </a:pPr>
                      <a:r>
                        <a:rPr lang="el-GR" sz="1800">
                          <a:effectLst/>
                        </a:rPr>
                        <a:t>2. Για να υπολογίσουμε την εξίσωση y = a +b x θα εργαστούμε ως εξής:</a:t>
                      </a:r>
                      <a:endParaRPr lang="en-US" sz="2400">
                        <a:effectLst/>
                        <a:latin typeface="Myriad Pro"/>
                        <a:ea typeface="Calibri"/>
                        <a:cs typeface="Times New Roman"/>
                      </a:endParaRPr>
                    </a:p>
                  </a:txBody>
                  <a:tcPr marL="68580" marR="68580" marT="0" marB="0" anchor="b"/>
                </a:tc>
                <a:extLst>
                  <a:ext uri="{0D108BD9-81ED-4DB2-BD59-A6C34878D82A}">
                    <a16:rowId xmlns:a16="http://schemas.microsoft.com/office/drawing/2014/main" val="10000"/>
                  </a:ext>
                </a:extLst>
              </a:tr>
              <a:tr h="288032">
                <a:tc>
                  <a:txBody>
                    <a:bodyPr/>
                    <a:lstStyle/>
                    <a:p>
                      <a:pPr algn="just">
                        <a:lnSpc>
                          <a:spcPct val="115000"/>
                        </a:lnSpc>
                        <a:spcAft>
                          <a:spcPts val="0"/>
                        </a:spcAft>
                      </a:pPr>
                      <a:r>
                        <a:rPr lang="el-GR" sz="1800">
                          <a:effectLst/>
                        </a:rPr>
                        <a:t>a= σταθερά κόστη</a:t>
                      </a:r>
                      <a:endParaRPr lang="en-US" sz="2400">
                        <a:effectLst/>
                        <a:latin typeface="Myriad Pro"/>
                        <a:ea typeface="Calibri"/>
                        <a:cs typeface="Times New Roman"/>
                      </a:endParaRPr>
                    </a:p>
                  </a:txBody>
                  <a:tcPr marL="68580" marR="68580" marT="0" marB="0" anchor="b"/>
                </a:tc>
                <a:extLst>
                  <a:ext uri="{0D108BD9-81ED-4DB2-BD59-A6C34878D82A}">
                    <a16:rowId xmlns:a16="http://schemas.microsoft.com/office/drawing/2014/main" val="10001"/>
                  </a:ext>
                </a:extLst>
              </a:tr>
              <a:tr h="288032">
                <a:tc>
                  <a:txBody>
                    <a:bodyPr/>
                    <a:lstStyle/>
                    <a:p>
                      <a:pPr algn="just">
                        <a:lnSpc>
                          <a:spcPct val="115000"/>
                        </a:lnSpc>
                        <a:spcAft>
                          <a:spcPts val="0"/>
                        </a:spcAft>
                      </a:pPr>
                      <a:r>
                        <a:rPr lang="el-GR" sz="1800">
                          <a:effectLst/>
                        </a:rPr>
                        <a:t>b= μεταβλητά κόστη</a:t>
                      </a:r>
                      <a:endParaRPr lang="en-US" sz="2400">
                        <a:effectLst/>
                        <a:latin typeface="Myriad Pro"/>
                        <a:ea typeface="Calibri"/>
                        <a:cs typeface="Times New Roman"/>
                      </a:endParaRPr>
                    </a:p>
                  </a:txBody>
                  <a:tcPr marL="68580" marR="68580" marT="0" marB="0" anchor="b"/>
                </a:tc>
                <a:extLst>
                  <a:ext uri="{0D108BD9-81ED-4DB2-BD59-A6C34878D82A}">
                    <a16:rowId xmlns:a16="http://schemas.microsoft.com/office/drawing/2014/main" val="10002"/>
                  </a:ext>
                </a:extLst>
              </a:tr>
              <a:tr h="288032">
                <a:tc>
                  <a:txBody>
                    <a:bodyPr/>
                    <a:lstStyle/>
                    <a:p>
                      <a:pPr algn="just">
                        <a:lnSpc>
                          <a:spcPct val="115000"/>
                        </a:lnSpc>
                        <a:spcAft>
                          <a:spcPts val="0"/>
                        </a:spcAft>
                      </a:pPr>
                      <a:r>
                        <a:rPr lang="el-GR" sz="1800">
                          <a:effectLst/>
                        </a:rPr>
                        <a:t>άρα, a = 6000 + 32.500 + 12.000 = 50.500 και b = 1,05 + 0,3 + 1,65 = 3</a:t>
                      </a:r>
                      <a:endParaRPr lang="en-US" sz="2400">
                        <a:effectLst/>
                        <a:latin typeface="Myriad Pro"/>
                        <a:ea typeface="Calibri"/>
                        <a:cs typeface="Times New Roman"/>
                      </a:endParaRPr>
                    </a:p>
                  </a:txBody>
                  <a:tcPr marL="68580" marR="68580" marT="0" marB="0" anchor="b"/>
                </a:tc>
                <a:extLst>
                  <a:ext uri="{0D108BD9-81ED-4DB2-BD59-A6C34878D82A}">
                    <a16:rowId xmlns:a16="http://schemas.microsoft.com/office/drawing/2014/main" val="10003"/>
                  </a:ext>
                </a:extLst>
              </a:tr>
              <a:tr h="288032">
                <a:tc>
                  <a:txBody>
                    <a:bodyPr/>
                    <a:lstStyle/>
                    <a:p>
                      <a:pPr algn="just">
                        <a:lnSpc>
                          <a:spcPct val="115000"/>
                        </a:lnSpc>
                        <a:spcAft>
                          <a:spcPts val="0"/>
                        </a:spcAft>
                      </a:pPr>
                      <a:r>
                        <a:rPr lang="el-GR" sz="1800" dirty="0">
                          <a:effectLst/>
                        </a:rPr>
                        <a:t>οπότε η εξίσωση που περιγράφει το κόστος είναι: y = 50.500 + 3X</a:t>
                      </a:r>
                      <a:endParaRPr lang="en-US" sz="2400" dirty="0">
                        <a:effectLst/>
                        <a:latin typeface="Myriad Pro"/>
                        <a:ea typeface="Calibri"/>
                        <a:cs typeface="Times New Roman"/>
                      </a:endParaRPr>
                    </a:p>
                  </a:txBody>
                  <a:tcPr marL="68580" marR="6858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496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20080"/>
          </a:xfrm>
        </p:spPr>
        <p:txBody>
          <a:bodyPr>
            <a:noAutofit/>
          </a:bodyPr>
          <a:lstStyle/>
          <a:p>
            <a:pPr algn="l"/>
            <a:r>
              <a:rPr lang="el-GR" dirty="0"/>
              <a:t>Άσκηση 1.</a:t>
            </a:r>
            <a:r>
              <a:rPr lang="en-US" dirty="0"/>
              <a:t>5</a:t>
            </a:r>
            <a:r>
              <a:rPr lang="el-GR" dirty="0"/>
              <a:t>: Εκτίμηση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51</a:t>
            </a:fld>
            <a:endParaRPr lang="en-US"/>
          </a:p>
        </p:txBody>
      </p:sp>
      <p:sp>
        <p:nvSpPr>
          <p:cNvPr id="22" name="Rectangle 21"/>
          <p:cNvSpPr/>
          <p:nvPr/>
        </p:nvSpPr>
        <p:spPr>
          <a:xfrm>
            <a:off x="480852" y="1196752"/>
            <a:ext cx="8004742" cy="864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Η εταιρεία «Μοναδικότητα Α.Ε.» διανέμει ένα και μοναδικό προϊόν. Από τις μηνιαίες Καταστάσεις Αποτελεσμάτων Χρήσης για το τρίμηνο Απριλίου-Ιουνίου προκύπτουν τα ακόλουθα (ποσά σε ευρώ): </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783917522"/>
              </p:ext>
            </p:extLst>
          </p:nvPr>
        </p:nvGraphicFramePr>
        <p:xfrm>
          <a:off x="509149" y="2204864"/>
          <a:ext cx="7948147" cy="3410147"/>
        </p:xfrm>
        <a:graphic>
          <a:graphicData uri="http://schemas.openxmlformats.org/drawingml/2006/table">
            <a:tbl>
              <a:tblPr firstRow="1" firstCol="1" bandRow="1">
                <a:tableStyleId>{5940675A-B579-460E-94D1-54222C63F5DA}</a:tableStyleId>
              </a:tblPr>
              <a:tblGrid>
                <a:gridCol w="4422349">
                  <a:extLst>
                    <a:ext uri="{9D8B030D-6E8A-4147-A177-3AD203B41FA5}">
                      <a16:colId xmlns:a16="http://schemas.microsoft.com/office/drawing/2014/main" val="20000"/>
                    </a:ext>
                  </a:extLst>
                </a:gridCol>
                <a:gridCol w="1286010">
                  <a:extLst>
                    <a:ext uri="{9D8B030D-6E8A-4147-A177-3AD203B41FA5}">
                      <a16:colId xmlns:a16="http://schemas.microsoft.com/office/drawing/2014/main" val="20001"/>
                    </a:ext>
                  </a:extLst>
                </a:gridCol>
                <a:gridCol w="1216067">
                  <a:extLst>
                    <a:ext uri="{9D8B030D-6E8A-4147-A177-3AD203B41FA5}">
                      <a16:colId xmlns:a16="http://schemas.microsoft.com/office/drawing/2014/main" val="20002"/>
                    </a:ext>
                  </a:extLst>
                </a:gridCol>
                <a:gridCol w="1023721">
                  <a:extLst>
                    <a:ext uri="{9D8B030D-6E8A-4147-A177-3AD203B41FA5}">
                      <a16:colId xmlns:a16="http://schemas.microsoft.com/office/drawing/2014/main" val="20003"/>
                    </a:ext>
                  </a:extLst>
                </a:gridCol>
              </a:tblGrid>
              <a:tr h="0">
                <a:tc>
                  <a:txBody>
                    <a:bodyPr/>
                    <a:lstStyle/>
                    <a:p>
                      <a:pPr marL="0" marR="0">
                        <a:lnSpc>
                          <a:spcPct val="115000"/>
                        </a:lnSpc>
                        <a:spcBef>
                          <a:spcPts val="0"/>
                        </a:spcBef>
                        <a:spcAft>
                          <a:spcPts val="0"/>
                        </a:spcAft>
                      </a:pPr>
                      <a:r>
                        <a:rPr lang="el-GR" sz="1600" dirty="0">
                          <a:effectLst/>
                        </a:rPr>
                        <a:t> </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Απρίλιος</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Μάϊος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Ιούνιος</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l-GR" sz="1600" dirty="0">
                          <a:effectLst/>
                        </a:rPr>
                        <a:t>Πωλήσεις (σε μονάδες)</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3.000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3.750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4.500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l-GR" sz="1600">
                          <a:effectLst/>
                        </a:rPr>
                        <a:t>Έσοδα από πωλήσεις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420.000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525.000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630.000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l-GR" sz="1600">
                          <a:effectLst/>
                        </a:rPr>
                        <a:t>Κόστος πωληθέντων</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dirty="0">
                          <a:effectLst/>
                        </a:rPr>
                        <a:t>168.000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dirty="0">
                          <a:effectLst/>
                        </a:rPr>
                        <a:t>210.000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a:effectLst/>
                        </a:rPr>
                        <a:t>252.000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l-GR" sz="1600">
                          <a:effectLst/>
                        </a:rPr>
                        <a:t>Μικτό κέρδος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252.000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315.000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378.000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l-GR" sz="1600">
                          <a:effectLst/>
                        </a:rPr>
                        <a:t>Λοιπές λειτουργικές δαπάνες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 </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 </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 </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l-GR" sz="1600">
                          <a:effectLst/>
                        </a:rPr>
                        <a:t>Έξοδα μεταφοράς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44.000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50.000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56.000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l-GR" sz="1600">
                          <a:effectLst/>
                        </a:rPr>
                        <a:t>Έξοδα διαφήμισης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70.000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70.000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70.000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l-GR" sz="1600">
                          <a:effectLst/>
                        </a:rPr>
                        <a:t>Μισθοί και προμήθειες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107.000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125.000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143.000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l-GR" sz="1600">
                          <a:effectLst/>
                        </a:rPr>
                        <a:t>Ασφάλιστρα</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9.000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dirty="0">
                          <a:effectLst/>
                        </a:rPr>
                        <a:t>9.000</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a:effectLst/>
                        </a:rPr>
                        <a:t>9.000</a:t>
                      </a:r>
                      <a:endParaRPr lang="en-US" sz="2000" b="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9"/>
                  </a:ext>
                </a:extLst>
              </a:tr>
              <a:tr h="0">
                <a:tc>
                  <a:txBody>
                    <a:bodyPr/>
                    <a:lstStyle/>
                    <a:p>
                      <a:pPr marL="0" marR="0">
                        <a:lnSpc>
                          <a:spcPct val="115000"/>
                        </a:lnSpc>
                        <a:spcBef>
                          <a:spcPts val="0"/>
                        </a:spcBef>
                        <a:spcAft>
                          <a:spcPts val="0"/>
                        </a:spcAft>
                      </a:pPr>
                      <a:r>
                        <a:rPr lang="el-GR" sz="1600">
                          <a:effectLst/>
                        </a:rPr>
                        <a:t>Αποσβέσεις</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a:effectLst/>
                        </a:rPr>
                        <a:t>42.000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a:effectLst/>
                        </a:rPr>
                        <a:t>42.000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dirty="0">
                          <a:effectLst/>
                        </a:rPr>
                        <a:t>42.000</a:t>
                      </a:r>
                      <a:endParaRPr lang="en-US" sz="2000" b="0" dirty="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10"/>
                  </a:ext>
                </a:extLst>
              </a:tr>
              <a:tr h="0">
                <a:tc>
                  <a:txBody>
                    <a:bodyPr/>
                    <a:lstStyle/>
                    <a:p>
                      <a:pPr marL="0" marR="0">
                        <a:lnSpc>
                          <a:spcPct val="115000"/>
                        </a:lnSpc>
                        <a:spcBef>
                          <a:spcPts val="0"/>
                        </a:spcBef>
                        <a:spcAft>
                          <a:spcPts val="0"/>
                        </a:spcAft>
                      </a:pPr>
                      <a:r>
                        <a:rPr lang="el-GR" sz="1600">
                          <a:effectLst/>
                        </a:rPr>
                        <a:t>Σύνολο λειτουργικών εξόδων</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a:effectLst/>
                        </a:rPr>
                        <a:t>272.000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a:effectLst/>
                        </a:rPr>
                        <a:t>296.000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sng" dirty="0">
                          <a:effectLst/>
                        </a:rPr>
                        <a:t>320.000</a:t>
                      </a:r>
                      <a:endParaRPr lang="en-US" sz="2000" b="0" dirty="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11"/>
                  </a:ext>
                </a:extLst>
              </a:tr>
              <a:tr h="0">
                <a:tc>
                  <a:txBody>
                    <a:bodyPr/>
                    <a:lstStyle/>
                    <a:p>
                      <a:pPr marL="0" marR="0">
                        <a:lnSpc>
                          <a:spcPct val="115000"/>
                        </a:lnSpc>
                        <a:spcBef>
                          <a:spcPts val="0"/>
                        </a:spcBef>
                        <a:spcAft>
                          <a:spcPts val="0"/>
                        </a:spcAft>
                      </a:pPr>
                      <a:r>
                        <a:rPr lang="el-GR" sz="1600" dirty="0">
                          <a:effectLst/>
                        </a:rPr>
                        <a:t>Καθαρό αποτέλεσμα (ζημία) χρήσης</a:t>
                      </a:r>
                      <a:endParaRPr lang="en-US" sz="2000" b="0" dirty="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dbl">
                          <a:effectLst/>
                        </a:rPr>
                        <a:t>27.000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dbl">
                          <a:effectLst/>
                        </a:rPr>
                        <a:t>19.000</a:t>
                      </a:r>
                      <a:endParaRPr lang="en-US" sz="2000" b="0">
                        <a:effectLst/>
                        <a:latin typeface="Myriad Pro"/>
                        <a:ea typeface="Calibri"/>
                        <a:cs typeface="Times New Roman"/>
                      </a:endParaRPr>
                    </a:p>
                  </a:txBody>
                  <a:tcPr marL="68580" marR="68580" marT="0" marB="0">
                    <a:solidFill>
                      <a:schemeClr val="bg1">
                        <a:lumMod val="95000"/>
                      </a:schemeClr>
                    </a:solidFill>
                  </a:tcPr>
                </a:tc>
                <a:tc>
                  <a:txBody>
                    <a:bodyPr/>
                    <a:lstStyle/>
                    <a:p>
                      <a:pPr marL="0" marR="0" algn="r">
                        <a:lnSpc>
                          <a:spcPct val="115000"/>
                        </a:lnSpc>
                        <a:spcBef>
                          <a:spcPts val="0"/>
                        </a:spcBef>
                        <a:spcAft>
                          <a:spcPts val="0"/>
                        </a:spcAft>
                      </a:pPr>
                      <a:r>
                        <a:rPr lang="el-GR" sz="1600" u="dbl" dirty="0">
                          <a:effectLst/>
                        </a:rPr>
                        <a:t>58.000</a:t>
                      </a:r>
                      <a:endParaRPr lang="en-US" sz="2000" b="0" dirty="0">
                        <a:effectLst/>
                        <a:latin typeface="Myriad Pro"/>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953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20080"/>
          </a:xfrm>
        </p:spPr>
        <p:txBody>
          <a:bodyPr>
            <a:noAutofit/>
          </a:bodyPr>
          <a:lstStyle/>
          <a:p>
            <a:pPr algn="l"/>
            <a:r>
              <a:rPr lang="el-GR" dirty="0"/>
              <a:t>Άσκηση 1.</a:t>
            </a:r>
            <a:r>
              <a:rPr lang="en-US" dirty="0"/>
              <a:t>5</a:t>
            </a:r>
            <a:r>
              <a:rPr lang="el-GR" dirty="0"/>
              <a:t>: Εκτίμηση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52</a:t>
            </a:fld>
            <a:endParaRPr lang="en-US"/>
          </a:p>
        </p:txBody>
      </p:sp>
      <p:sp>
        <p:nvSpPr>
          <p:cNvPr id="22" name="Rectangle 21"/>
          <p:cNvSpPr/>
          <p:nvPr/>
        </p:nvSpPr>
        <p:spPr>
          <a:xfrm>
            <a:off x="480852" y="1196752"/>
            <a:ext cx="8004742" cy="1296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b="1" dirty="0"/>
              <a:t>Ζητείται: </a:t>
            </a:r>
          </a:p>
          <a:p>
            <a:pPr algn="just"/>
            <a:r>
              <a:rPr lang="el-GR" sz="1600" dirty="0"/>
              <a:t>1. Να προσδιορισθεί ποια από τα  παραπάνω στοιχεία κόστους είναι </a:t>
            </a:r>
            <a:r>
              <a:rPr lang="el-GR" sz="1600" dirty="0" err="1"/>
              <a:t>ημιμεταβλητά</a:t>
            </a:r>
            <a:r>
              <a:rPr lang="el-GR" sz="1600" dirty="0"/>
              <a:t> και να </a:t>
            </a:r>
            <a:r>
              <a:rPr lang="el-GR" sz="1600" dirty="0" err="1"/>
              <a:t>διαχωρισθεί</a:t>
            </a:r>
            <a:r>
              <a:rPr lang="el-GR" sz="1600" dirty="0"/>
              <a:t> για κάθε ένα από αυτά το μεταβλητό και το σταθερό του μέρος (να χρησιμοποιηθούν οι πωλούμενες μονάδες ως μέτρο της δραστηριότητας).</a:t>
            </a:r>
          </a:p>
          <a:p>
            <a:pPr algn="just"/>
            <a:r>
              <a:rPr lang="el-GR" sz="1600" dirty="0"/>
              <a:t>2. Να εκτιμηθεί η εξίσωση κόστους για κάθε </a:t>
            </a:r>
            <a:r>
              <a:rPr lang="el-GR" sz="1600" dirty="0" err="1"/>
              <a:t>ημιμεταβλητό</a:t>
            </a:r>
            <a:r>
              <a:rPr lang="el-GR" sz="1600" dirty="0"/>
              <a:t> έξοδο</a:t>
            </a:r>
          </a:p>
        </p:txBody>
      </p:sp>
      <p:sp>
        <p:nvSpPr>
          <p:cNvPr id="7" name="Rectangle 6"/>
          <p:cNvSpPr/>
          <p:nvPr/>
        </p:nvSpPr>
        <p:spPr>
          <a:xfrm>
            <a:off x="461785" y="2645296"/>
            <a:ext cx="8004742" cy="16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1.  </a:t>
            </a:r>
          </a:p>
          <a:p>
            <a:pPr algn="just"/>
            <a:r>
              <a:rPr lang="el-GR" sz="1600" dirty="0"/>
              <a:t>Από τα στοιχεία κόστους που δίνονται στην άσκηση ως </a:t>
            </a:r>
            <a:r>
              <a:rPr lang="el-GR" sz="1600" dirty="0" err="1"/>
              <a:t>ημιμεταβλητά</a:t>
            </a:r>
            <a:r>
              <a:rPr lang="el-GR" sz="1600" dirty="0"/>
              <a:t> θεωρούνται τα έξοδα μεταφοράς και οι μισθοί και οι προμήθειες. </a:t>
            </a:r>
          </a:p>
          <a:p>
            <a:pPr algn="just"/>
            <a:r>
              <a:rPr lang="el-GR" sz="1600" dirty="0"/>
              <a:t>Το κόστος πωληθέντων είναι πάντα €56 ανά μονάδα και γι’ αυτόν τον λόγο είναι αυστηρά μεταβλητό. </a:t>
            </a:r>
          </a:p>
          <a:p>
            <a:pPr algn="just"/>
            <a:r>
              <a:rPr lang="el-GR" sz="1600" dirty="0"/>
              <a:t>Τα συνολικά έξοδα Διαφήμισης, Ασφάλισης καθώς και οι Αποσβέσεις είναι σταθερά έξοδα. </a:t>
            </a:r>
          </a:p>
        </p:txBody>
      </p:sp>
      <p:sp>
        <p:nvSpPr>
          <p:cNvPr id="8" name="Rectangle 7"/>
          <p:cNvSpPr/>
          <p:nvPr/>
        </p:nvSpPr>
        <p:spPr>
          <a:xfrm>
            <a:off x="461785" y="4445496"/>
            <a:ext cx="8004742" cy="16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2.  </a:t>
            </a:r>
          </a:p>
          <a:p>
            <a:pPr algn="just"/>
            <a:r>
              <a:rPr lang="el-GR" sz="1600" dirty="0"/>
              <a:t>Έξοδα μεταφοράς.</a:t>
            </a:r>
          </a:p>
          <a:p>
            <a:pPr algn="just"/>
            <a:endParaRPr lang="el-GR" sz="1600" dirty="0"/>
          </a:p>
          <a:p>
            <a:pPr algn="just"/>
            <a:endParaRPr lang="el-GR" sz="1600" dirty="0"/>
          </a:p>
          <a:p>
            <a:pPr algn="just"/>
            <a:endParaRPr lang="el-GR" sz="1600" dirty="0"/>
          </a:p>
          <a:p>
            <a:pPr algn="just"/>
            <a:endParaRPr lang="el-GR" sz="1600" dirty="0"/>
          </a:p>
        </p:txBody>
      </p:sp>
      <p:graphicFrame>
        <p:nvGraphicFramePr>
          <p:cNvPr id="6" name="Table 5"/>
          <p:cNvGraphicFramePr>
            <a:graphicFrameLocks noGrp="1"/>
          </p:cNvGraphicFramePr>
          <p:nvPr>
            <p:extLst>
              <p:ext uri="{D42A27DB-BD31-4B8C-83A1-F6EECF244321}">
                <p14:modId xmlns:p14="http://schemas.microsoft.com/office/powerpoint/2010/main" val="2782575770"/>
              </p:ext>
            </p:extLst>
          </p:nvPr>
        </p:nvGraphicFramePr>
        <p:xfrm>
          <a:off x="611560" y="5078896"/>
          <a:ext cx="7128792" cy="542735"/>
        </p:xfrm>
        <a:graphic>
          <a:graphicData uri="http://schemas.openxmlformats.org/drawingml/2006/table">
            <a:tbl>
              <a:tblPr firstRow="1" firstCol="1" bandRow="1">
                <a:tableStyleId>{5940675A-B579-460E-94D1-54222C63F5DA}</a:tableStyleId>
              </a:tblPr>
              <a:tblGrid>
                <a:gridCol w="1743869">
                  <a:extLst>
                    <a:ext uri="{9D8B030D-6E8A-4147-A177-3AD203B41FA5}">
                      <a16:colId xmlns:a16="http://schemas.microsoft.com/office/drawing/2014/main" val="20000"/>
                    </a:ext>
                  </a:extLst>
                </a:gridCol>
                <a:gridCol w="232024">
                  <a:extLst>
                    <a:ext uri="{9D8B030D-6E8A-4147-A177-3AD203B41FA5}">
                      <a16:colId xmlns:a16="http://schemas.microsoft.com/office/drawing/2014/main" val="20001"/>
                    </a:ext>
                  </a:extLst>
                </a:gridCol>
                <a:gridCol w="1783223">
                  <a:extLst>
                    <a:ext uri="{9D8B030D-6E8A-4147-A177-3AD203B41FA5}">
                      <a16:colId xmlns:a16="http://schemas.microsoft.com/office/drawing/2014/main" val="20002"/>
                    </a:ext>
                  </a:extLst>
                </a:gridCol>
                <a:gridCol w="464868">
                  <a:extLst>
                    <a:ext uri="{9D8B030D-6E8A-4147-A177-3AD203B41FA5}">
                      <a16:colId xmlns:a16="http://schemas.microsoft.com/office/drawing/2014/main" val="20003"/>
                    </a:ext>
                  </a:extLst>
                </a:gridCol>
                <a:gridCol w="1783223">
                  <a:extLst>
                    <a:ext uri="{9D8B030D-6E8A-4147-A177-3AD203B41FA5}">
                      <a16:colId xmlns:a16="http://schemas.microsoft.com/office/drawing/2014/main" val="20004"/>
                    </a:ext>
                  </a:extLst>
                </a:gridCol>
                <a:gridCol w="307452">
                  <a:extLst>
                    <a:ext uri="{9D8B030D-6E8A-4147-A177-3AD203B41FA5}">
                      <a16:colId xmlns:a16="http://schemas.microsoft.com/office/drawing/2014/main" val="20005"/>
                    </a:ext>
                  </a:extLst>
                </a:gridCol>
                <a:gridCol w="814133">
                  <a:extLst>
                    <a:ext uri="{9D8B030D-6E8A-4147-A177-3AD203B41FA5}">
                      <a16:colId xmlns:a16="http://schemas.microsoft.com/office/drawing/2014/main" val="20006"/>
                    </a:ext>
                  </a:extLst>
                </a:gridCol>
              </a:tblGrid>
              <a:tr h="190500">
                <a:tc rowSpan="2">
                  <a:txBody>
                    <a:bodyPr/>
                    <a:lstStyle/>
                    <a:p>
                      <a:pPr marL="0" marR="0" algn="ctr">
                        <a:lnSpc>
                          <a:spcPct val="115000"/>
                        </a:lnSpc>
                        <a:spcBef>
                          <a:spcPts val="0"/>
                        </a:spcBef>
                        <a:spcAft>
                          <a:spcPts val="0"/>
                        </a:spcAft>
                      </a:pPr>
                      <a:r>
                        <a:rPr lang="el-GR" sz="1600">
                          <a:effectLst/>
                        </a:rPr>
                        <a:t>Μεταβλητό κόστος/μον.</a:t>
                      </a:r>
                      <a:endParaRPr lang="en-US" sz="2000">
                        <a:effectLst/>
                        <a:latin typeface="Myriad Pro"/>
                        <a:ea typeface="Calibri"/>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a:t>
                      </a:r>
                      <a:endParaRPr lang="en-US" sz="2000">
                        <a:effectLst/>
                        <a:latin typeface="Myriad Pro"/>
                        <a:ea typeface="Calibri"/>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l-GR" sz="1600">
                          <a:effectLst/>
                        </a:rPr>
                        <a:t>Δκόστος</a:t>
                      </a:r>
                      <a:endParaRPr lang="en-US" sz="2000">
                        <a:effectLst/>
                        <a:latin typeface="Myriad Pro"/>
                        <a:ea typeface="Calibri"/>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a:t>
                      </a:r>
                      <a:endParaRPr lang="en-US" sz="2000">
                        <a:effectLst/>
                        <a:latin typeface="Myriad Pro"/>
                        <a:ea typeface="Calibri"/>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l-GR" sz="1600">
                          <a:effectLst/>
                        </a:rPr>
                        <a:t>(56.000 - 44.000)</a:t>
                      </a:r>
                      <a:endParaRPr lang="en-US" sz="2000">
                        <a:effectLst/>
                        <a:latin typeface="Myriad Pro"/>
                        <a:ea typeface="Calibri"/>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a:t>
                      </a:r>
                      <a:endParaRPr lang="en-US" sz="2000">
                        <a:effectLst/>
                        <a:latin typeface="Myriad Pro"/>
                        <a:ea typeface="Calibri"/>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8€/μον</a:t>
                      </a:r>
                      <a:endParaRPr lang="en-US" sz="2000">
                        <a:effectLst/>
                        <a:latin typeface="Myriad Pro"/>
                        <a:ea typeface="Calibri"/>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0"/>
                  </a:ext>
                </a:extLst>
              </a:tr>
              <a:tr h="1905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l-GR" sz="1600">
                          <a:effectLst/>
                        </a:rPr>
                        <a:t>Δδραστηριότητας</a:t>
                      </a:r>
                      <a:endParaRPr lang="en-US" sz="2000">
                        <a:effectLst/>
                        <a:latin typeface="Myriad Pro"/>
                        <a:ea typeface="Calibri"/>
                        <a:cs typeface="Times New Roman"/>
                      </a:endParaRPr>
                    </a:p>
                  </a:txBody>
                  <a:tcPr marL="68580" marR="68580" marT="0" marB="0" anchor="ctr">
                    <a:solidFill>
                      <a:schemeClr val="bg1">
                        <a:lumMod val="95000"/>
                      </a:schemeClr>
                    </a:solidFill>
                  </a:tcPr>
                </a:tc>
                <a:tc vMerge="1">
                  <a:txBody>
                    <a:bodyPr/>
                    <a:lstStyle/>
                    <a:p>
                      <a:endParaRPr lang="en-US"/>
                    </a:p>
                  </a:txBody>
                  <a:tcPr/>
                </a:tc>
                <a:tc>
                  <a:txBody>
                    <a:bodyPr/>
                    <a:lstStyle/>
                    <a:p>
                      <a:pPr marL="0" marR="0" algn="ctr">
                        <a:lnSpc>
                          <a:spcPct val="115000"/>
                        </a:lnSpc>
                        <a:spcBef>
                          <a:spcPts val="0"/>
                        </a:spcBef>
                        <a:spcAft>
                          <a:spcPts val="0"/>
                        </a:spcAft>
                      </a:pPr>
                      <a:r>
                        <a:rPr lang="el-GR" sz="1600" dirty="0">
                          <a:effectLst/>
                        </a:rPr>
                        <a:t>(4.500 - 3.000)</a:t>
                      </a:r>
                      <a:endParaRPr lang="en-US" sz="2000" dirty="0">
                        <a:effectLst/>
                        <a:latin typeface="Myriad Pro"/>
                        <a:ea typeface="Calibri"/>
                        <a:cs typeface="Times New Roman"/>
                      </a:endParaRPr>
                    </a:p>
                  </a:txBody>
                  <a:tcPr marL="68580" marR="68580" marT="0" marB="0" anchor="c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732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20080"/>
          </a:xfrm>
        </p:spPr>
        <p:txBody>
          <a:bodyPr>
            <a:noAutofit/>
          </a:bodyPr>
          <a:lstStyle/>
          <a:p>
            <a:pPr algn="l"/>
            <a:r>
              <a:rPr lang="el-GR" dirty="0"/>
              <a:t>Άσκηση 1.</a:t>
            </a:r>
            <a:r>
              <a:rPr lang="en-US" dirty="0"/>
              <a:t>5</a:t>
            </a:r>
            <a:r>
              <a:rPr lang="el-GR" dirty="0"/>
              <a:t>: Εκτίμηση Κόστους</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53</a:t>
            </a:fld>
            <a:endParaRPr lang="en-US"/>
          </a:p>
        </p:txBody>
      </p:sp>
      <p:sp>
        <p:nvSpPr>
          <p:cNvPr id="8" name="Rectangle 7"/>
          <p:cNvSpPr/>
          <p:nvPr/>
        </p:nvSpPr>
        <p:spPr>
          <a:xfrm>
            <a:off x="461785" y="1412776"/>
            <a:ext cx="800474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2.  </a:t>
            </a:r>
          </a:p>
          <a:p>
            <a:pPr algn="just"/>
            <a:r>
              <a:rPr lang="el-GR" sz="1600" dirty="0"/>
              <a:t>Έξοδα μεταφοράς.</a:t>
            </a:r>
          </a:p>
        </p:txBody>
      </p:sp>
      <p:graphicFrame>
        <p:nvGraphicFramePr>
          <p:cNvPr id="6" name="Table 5"/>
          <p:cNvGraphicFramePr>
            <a:graphicFrameLocks noGrp="1"/>
          </p:cNvGraphicFramePr>
          <p:nvPr>
            <p:extLst>
              <p:ext uri="{D42A27DB-BD31-4B8C-83A1-F6EECF244321}">
                <p14:modId xmlns:p14="http://schemas.microsoft.com/office/powerpoint/2010/main" val="2721697469"/>
              </p:ext>
            </p:extLst>
          </p:nvPr>
        </p:nvGraphicFramePr>
        <p:xfrm>
          <a:off x="472940" y="2132856"/>
          <a:ext cx="8059500" cy="542735"/>
        </p:xfrm>
        <a:graphic>
          <a:graphicData uri="http://schemas.openxmlformats.org/drawingml/2006/table">
            <a:tbl>
              <a:tblPr firstRow="1" firstCol="1" bandRow="1">
                <a:tableStyleId>{5940675A-B579-460E-94D1-54222C63F5DA}</a:tableStyleId>
              </a:tblPr>
              <a:tblGrid>
                <a:gridCol w="1971542">
                  <a:extLst>
                    <a:ext uri="{9D8B030D-6E8A-4147-A177-3AD203B41FA5}">
                      <a16:colId xmlns:a16="http://schemas.microsoft.com/office/drawing/2014/main" val="20000"/>
                    </a:ext>
                  </a:extLst>
                </a:gridCol>
                <a:gridCol w="262316">
                  <a:extLst>
                    <a:ext uri="{9D8B030D-6E8A-4147-A177-3AD203B41FA5}">
                      <a16:colId xmlns:a16="http://schemas.microsoft.com/office/drawing/2014/main" val="20001"/>
                    </a:ext>
                  </a:extLst>
                </a:gridCol>
                <a:gridCol w="2016034">
                  <a:extLst>
                    <a:ext uri="{9D8B030D-6E8A-4147-A177-3AD203B41FA5}">
                      <a16:colId xmlns:a16="http://schemas.microsoft.com/office/drawing/2014/main" val="20002"/>
                    </a:ext>
                  </a:extLst>
                </a:gridCol>
                <a:gridCol w="525559">
                  <a:extLst>
                    <a:ext uri="{9D8B030D-6E8A-4147-A177-3AD203B41FA5}">
                      <a16:colId xmlns:a16="http://schemas.microsoft.com/office/drawing/2014/main" val="20003"/>
                    </a:ext>
                  </a:extLst>
                </a:gridCol>
                <a:gridCol w="2016034">
                  <a:extLst>
                    <a:ext uri="{9D8B030D-6E8A-4147-A177-3AD203B41FA5}">
                      <a16:colId xmlns:a16="http://schemas.microsoft.com/office/drawing/2014/main" val="20004"/>
                    </a:ext>
                  </a:extLst>
                </a:gridCol>
                <a:gridCol w="347592">
                  <a:extLst>
                    <a:ext uri="{9D8B030D-6E8A-4147-A177-3AD203B41FA5}">
                      <a16:colId xmlns:a16="http://schemas.microsoft.com/office/drawing/2014/main" val="20005"/>
                    </a:ext>
                  </a:extLst>
                </a:gridCol>
                <a:gridCol w="920423">
                  <a:extLst>
                    <a:ext uri="{9D8B030D-6E8A-4147-A177-3AD203B41FA5}">
                      <a16:colId xmlns:a16="http://schemas.microsoft.com/office/drawing/2014/main" val="20006"/>
                    </a:ext>
                  </a:extLst>
                </a:gridCol>
              </a:tblGrid>
              <a:tr h="190500">
                <a:tc rowSpan="2">
                  <a:txBody>
                    <a:bodyPr/>
                    <a:lstStyle/>
                    <a:p>
                      <a:pPr marL="0" marR="0" algn="ctr">
                        <a:lnSpc>
                          <a:spcPct val="115000"/>
                        </a:lnSpc>
                        <a:spcBef>
                          <a:spcPts val="0"/>
                        </a:spcBef>
                        <a:spcAft>
                          <a:spcPts val="0"/>
                        </a:spcAft>
                      </a:pPr>
                      <a:r>
                        <a:rPr lang="el-GR" sz="1600" dirty="0">
                          <a:effectLst/>
                        </a:rPr>
                        <a:t>Μεταβλητό κόστος/μον.</a:t>
                      </a:r>
                      <a:endParaRPr lang="en-US" sz="2000" dirty="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dirty="0">
                          <a:effectLst/>
                        </a:rPr>
                        <a:t>=</a:t>
                      </a:r>
                      <a:endParaRPr lang="en-US" sz="2000" dirty="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el-GR" sz="1600" dirty="0" err="1">
                          <a:effectLst/>
                        </a:rPr>
                        <a:t>Δκόστος</a:t>
                      </a:r>
                      <a:endParaRPr lang="en-US" sz="2000" dirty="0">
                        <a:effectLst/>
                        <a:latin typeface="Myriad Pro"/>
                        <a:ea typeface="Calibri"/>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a:t>
                      </a:r>
                      <a:endParaRPr lang="en-US" sz="200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el-GR" sz="1600" dirty="0">
                          <a:effectLst/>
                        </a:rPr>
                        <a:t>(56.000 - 44.000)</a:t>
                      </a:r>
                      <a:endParaRPr lang="en-US" sz="2000" dirty="0">
                        <a:effectLst/>
                        <a:latin typeface="Myriad Pro"/>
                        <a:ea typeface="Calibri"/>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a:t>
                      </a:r>
                      <a:endParaRPr lang="en-US" sz="200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8€/μον</a:t>
                      </a:r>
                      <a:endParaRPr lang="en-US" sz="200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905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l-GR" sz="1600" dirty="0" err="1">
                          <a:effectLst/>
                        </a:rPr>
                        <a:t>Δδραστηριότητας</a:t>
                      </a:r>
                      <a:endParaRPr lang="en-US" sz="2000" dirty="0">
                        <a:effectLst/>
                        <a:latin typeface="Myriad Pro"/>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algn="ctr">
                        <a:lnSpc>
                          <a:spcPct val="115000"/>
                        </a:lnSpc>
                        <a:spcBef>
                          <a:spcPts val="0"/>
                        </a:spcBef>
                        <a:spcAft>
                          <a:spcPts val="0"/>
                        </a:spcAft>
                      </a:pPr>
                      <a:r>
                        <a:rPr lang="el-GR" sz="1600" dirty="0">
                          <a:effectLst/>
                        </a:rPr>
                        <a:t>(4.500 - 3.000)</a:t>
                      </a:r>
                      <a:endParaRPr lang="en-US" sz="2000" dirty="0">
                        <a:effectLst/>
                        <a:latin typeface="Myriad Pro"/>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9" name="Rectangle 8"/>
          <p:cNvSpPr/>
          <p:nvPr/>
        </p:nvSpPr>
        <p:spPr>
          <a:xfrm>
            <a:off x="461785" y="2780928"/>
            <a:ext cx="8004742"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Το σταθερό κόστος υπολογίζεται ως εξής: FC   =   TC -  VC/μον.  x  μονάδες</a:t>
            </a:r>
          </a:p>
          <a:p>
            <a:pPr algn="just"/>
            <a:r>
              <a:rPr lang="el-GR" sz="1600" dirty="0"/>
              <a:t>Άρα το Σταθερό κόστος είναι: FC = 20.000 €</a:t>
            </a:r>
          </a:p>
          <a:p>
            <a:pPr algn="just"/>
            <a:r>
              <a:rPr lang="el-GR" sz="1600" dirty="0"/>
              <a:t>Η εξίσωση κόστους που περιγράφει τα έξοδα μεταφοράς, είναι η ακόλουθη:</a:t>
            </a:r>
          </a:p>
          <a:p>
            <a:pPr algn="just"/>
            <a:r>
              <a:rPr lang="el-GR" sz="1600" dirty="0"/>
              <a:t>Υ = €20.000 + €8Χ</a:t>
            </a:r>
          </a:p>
        </p:txBody>
      </p:sp>
      <p:sp>
        <p:nvSpPr>
          <p:cNvPr id="10" name="Rectangle 9"/>
          <p:cNvSpPr/>
          <p:nvPr/>
        </p:nvSpPr>
        <p:spPr>
          <a:xfrm>
            <a:off x="461785" y="3948288"/>
            <a:ext cx="800474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2.  </a:t>
            </a:r>
          </a:p>
          <a:p>
            <a:pPr algn="just"/>
            <a:r>
              <a:rPr lang="el-GR" sz="1600" dirty="0"/>
              <a:t>Μισθοί &amp; Προμήθειες</a:t>
            </a:r>
          </a:p>
        </p:txBody>
      </p:sp>
      <p:graphicFrame>
        <p:nvGraphicFramePr>
          <p:cNvPr id="4" name="Table 3"/>
          <p:cNvGraphicFramePr>
            <a:graphicFrameLocks noGrp="1"/>
          </p:cNvGraphicFramePr>
          <p:nvPr>
            <p:extLst>
              <p:ext uri="{D42A27DB-BD31-4B8C-83A1-F6EECF244321}">
                <p14:modId xmlns:p14="http://schemas.microsoft.com/office/powerpoint/2010/main" val="116929712"/>
              </p:ext>
            </p:extLst>
          </p:nvPr>
        </p:nvGraphicFramePr>
        <p:xfrm>
          <a:off x="437647" y="4668368"/>
          <a:ext cx="8028882" cy="542735"/>
        </p:xfrm>
        <a:graphic>
          <a:graphicData uri="http://schemas.openxmlformats.org/drawingml/2006/table">
            <a:tbl>
              <a:tblPr firstRow="1" firstCol="1" bandRow="1">
                <a:tableStyleId>{5940675A-B579-460E-94D1-54222C63F5DA}</a:tableStyleId>
              </a:tblPr>
              <a:tblGrid>
                <a:gridCol w="1742405">
                  <a:extLst>
                    <a:ext uri="{9D8B030D-6E8A-4147-A177-3AD203B41FA5}">
                      <a16:colId xmlns:a16="http://schemas.microsoft.com/office/drawing/2014/main" val="20000"/>
                    </a:ext>
                  </a:extLst>
                </a:gridCol>
                <a:gridCol w="313002">
                  <a:extLst>
                    <a:ext uri="{9D8B030D-6E8A-4147-A177-3AD203B41FA5}">
                      <a16:colId xmlns:a16="http://schemas.microsoft.com/office/drawing/2014/main" val="20001"/>
                    </a:ext>
                  </a:extLst>
                </a:gridCol>
                <a:gridCol w="2104874">
                  <a:extLst>
                    <a:ext uri="{9D8B030D-6E8A-4147-A177-3AD203B41FA5}">
                      <a16:colId xmlns:a16="http://schemas.microsoft.com/office/drawing/2014/main" val="20002"/>
                    </a:ext>
                  </a:extLst>
                </a:gridCol>
                <a:gridCol w="313002">
                  <a:extLst>
                    <a:ext uri="{9D8B030D-6E8A-4147-A177-3AD203B41FA5}">
                      <a16:colId xmlns:a16="http://schemas.microsoft.com/office/drawing/2014/main" val="20003"/>
                    </a:ext>
                  </a:extLst>
                </a:gridCol>
                <a:gridCol w="2104874">
                  <a:extLst>
                    <a:ext uri="{9D8B030D-6E8A-4147-A177-3AD203B41FA5}">
                      <a16:colId xmlns:a16="http://schemas.microsoft.com/office/drawing/2014/main" val="20004"/>
                    </a:ext>
                  </a:extLst>
                </a:gridCol>
                <a:gridCol w="313002">
                  <a:extLst>
                    <a:ext uri="{9D8B030D-6E8A-4147-A177-3AD203B41FA5}">
                      <a16:colId xmlns:a16="http://schemas.microsoft.com/office/drawing/2014/main" val="20005"/>
                    </a:ext>
                  </a:extLst>
                </a:gridCol>
                <a:gridCol w="1137723">
                  <a:extLst>
                    <a:ext uri="{9D8B030D-6E8A-4147-A177-3AD203B41FA5}">
                      <a16:colId xmlns:a16="http://schemas.microsoft.com/office/drawing/2014/main" val="20006"/>
                    </a:ext>
                  </a:extLst>
                </a:gridCol>
              </a:tblGrid>
              <a:tr h="190500">
                <a:tc rowSpan="2">
                  <a:txBody>
                    <a:bodyPr/>
                    <a:lstStyle/>
                    <a:p>
                      <a:pPr marL="0" marR="0" algn="ctr">
                        <a:lnSpc>
                          <a:spcPct val="115000"/>
                        </a:lnSpc>
                        <a:spcBef>
                          <a:spcPts val="0"/>
                        </a:spcBef>
                        <a:spcAft>
                          <a:spcPts val="0"/>
                        </a:spcAft>
                      </a:pPr>
                      <a:r>
                        <a:rPr lang="el-GR" sz="1600" dirty="0">
                          <a:effectLst/>
                        </a:rPr>
                        <a:t>Μεταβλητό κόστος/μον.</a:t>
                      </a:r>
                      <a:endParaRPr lang="en-US" sz="1600" b="0" dirty="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dirty="0">
                          <a:effectLst/>
                        </a:rPr>
                        <a:t>=</a:t>
                      </a:r>
                      <a:endParaRPr lang="en-US" sz="1600" b="0" dirty="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el-GR" sz="1600" dirty="0" err="1">
                          <a:effectLst/>
                        </a:rPr>
                        <a:t>Δκόστος</a:t>
                      </a:r>
                      <a:endParaRPr lang="en-US" sz="1600" b="0" dirty="0">
                        <a:effectLst/>
                        <a:latin typeface="Myriad Pro"/>
                        <a:ea typeface="Calibri"/>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a:t>
                      </a:r>
                      <a:endParaRPr lang="en-US" sz="1600" b="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el-GR" sz="1600" dirty="0">
                          <a:effectLst/>
                        </a:rPr>
                        <a:t>(143.000 - 107.000)</a:t>
                      </a:r>
                      <a:endParaRPr lang="en-US" sz="1600" b="0" dirty="0">
                        <a:effectLst/>
                        <a:latin typeface="Myriad Pro"/>
                        <a:ea typeface="Calibri"/>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a:t>
                      </a:r>
                      <a:endParaRPr lang="en-US" sz="1600" b="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marL="0" marR="0" algn="ctr">
                        <a:lnSpc>
                          <a:spcPct val="115000"/>
                        </a:lnSpc>
                        <a:spcBef>
                          <a:spcPts val="0"/>
                        </a:spcBef>
                        <a:spcAft>
                          <a:spcPts val="0"/>
                        </a:spcAft>
                      </a:pPr>
                      <a:r>
                        <a:rPr lang="el-GR" sz="1600">
                          <a:effectLst/>
                        </a:rPr>
                        <a:t>24€/μον</a:t>
                      </a:r>
                      <a:endParaRPr lang="en-US" sz="1600" b="0">
                        <a:effectLst/>
                        <a:latin typeface="Myriad Pro"/>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905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l-GR" sz="1600" dirty="0" err="1">
                          <a:effectLst/>
                        </a:rPr>
                        <a:t>Δδραστηριότητας</a:t>
                      </a:r>
                      <a:endParaRPr lang="en-US" sz="1600" b="0" dirty="0">
                        <a:effectLst/>
                        <a:latin typeface="Myriad Pro"/>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algn="ctr">
                        <a:lnSpc>
                          <a:spcPct val="115000"/>
                        </a:lnSpc>
                        <a:spcBef>
                          <a:spcPts val="0"/>
                        </a:spcBef>
                        <a:spcAft>
                          <a:spcPts val="0"/>
                        </a:spcAft>
                      </a:pPr>
                      <a:r>
                        <a:rPr lang="el-GR" sz="1600" dirty="0">
                          <a:effectLst/>
                        </a:rPr>
                        <a:t>(4.500 - 3.000)</a:t>
                      </a:r>
                      <a:endParaRPr lang="en-US" sz="1600" b="0" dirty="0">
                        <a:effectLst/>
                        <a:latin typeface="Myriad Pro"/>
                        <a:ea typeface="Calibri"/>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461785" y="5301208"/>
            <a:ext cx="8004742"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1600" dirty="0"/>
              <a:t>Το σταθερό κόστος υπολογίζεται ως εξής: FC  =  TC -  VC/μον.  x  μονάδες</a:t>
            </a:r>
          </a:p>
          <a:p>
            <a:pPr algn="just"/>
            <a:r>
              <a:rPr lang="el-GR" sz="1600" dirty="0"/>
              <a:t>Άρα το Σταθερό κόστος είναι: FC = 35.000 €</a:t>
            </a:r>
          </a:p>
          <a:p>
            <a:pPr algn="just"/>
            <a:r>
              <a:rPr lang="el-GR" sz="1600" dirty="0"/>
              <a:t>Η εξίσωση κόστους που περιγράφει τους μισθούς και τις προμήθειες, είναι η ακόλουθη:</a:t>
            </a:r>
          </a:p>
          <a:p>
            <a:pPr algn="just"/>
            <a:r>
              <a:rPr lang="el-GR" sz="1600" dirty="0"/>
              <a:t> Υ =  €35.000 + €24Χ</a:t>
            </a:r>
          </a:p>
        </p:txBody>
      </p:sp>
    </p:spTree>
    <p:extLst>
      <p:ext uri="{BB962C8B-B14F-4D97-AF65-F5344CB8AC3E}">
        <p14:creationId xmlns:p14="http://schemas.microsoft.com/office/powerpoint/2010/main" val="3599463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068960"/>
            <a:ext cx="8229600" cy="1143000"/>
          </a:xfrm>
        </p:spPr>
        <p:txBody>
          <a:bodyPr>
            <a:normAutofit fontScale="90000"/>
          </a:bodyPr>
          <a:lstStyle/>
          <a:p>
            <a:br>
              <a:rPr lang="el-GR" b="1" dirty="0"/>
            </a:br>
            <a:r>
              <a:rPr lang="el-GR" b="1" dirty="0"/>
              <a:t>3. Τυπολογία Παραγωγικών Διαδικασιών</a:t>
            </a:r>
            <a:br>
              <a:rPr lang="el-GR" b="1" dirty="0"/>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C4F8E428-FD7D-4BF3-84F2-0145DD8CFB9E}" type="slidenum">
              <a:rPr lang="en-US" smtClean="0"/>
              <a:t>54</a:t>
            </a:fld>
            <a:endParaRPr lang="en-US"/>
          </a:p>
        </p:txBody>
      </p:sp>
      <p:sp>
        <p:nvSpPr>
          <p:cNvPr id="5" name="Date Placeholder 4"/>
          <p:cNvSpPr>
            <a:spLocks noGrp="1"/>
          </p:cNvSpPr>
          <p:nvPr>
            <p:ph type="dt" sz="half" idx="10"/>
          </p:nvPr>
        </p:nvSpPr>
        <p:spPr/>
        <p:txBody>
          <a:bodyPr/>
          <a:lstStyle/>
          <a:p>
            <a:r>
              <a:rPr lang="en-US"/>
              <a:t>Cost Accounting</a:t>
            </a:r>
            <a:endParaRPr lang="en-US" dirty="0"/>
          </a:p>
        </p:txBody>
      </p:sp>
      <p:sp>
        <p:nvSpPr>
          <p:cNvPr id="7" name="Rectangle 6"/>
          <p:cNvSpPr/>
          <p:nvPr/>
        </p:nvSpPr>
        <p:spPr>
          <a:xfrm>
            <a:off x="0" y="0"/>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3296"/>
            <a:ext cx="914400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700808"/>
            <a:ext cx="602297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57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l-GR" sz="3200" dirty="0"/>
              <a:t>Γενικά περί Διαδικασιών Παραγωγής</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spcBef>
                <a:spcPts val="600"/>
              </a:spcBef>
            </a:pPr>
            <a:r>
              <a:rPr lang="el-GR" sz="1800" dirty="0">
                <a:latin typeface="Calibri" panose="020F0502020204030204" pitchFamily="34" charset="0"/>
                <a:cs typeface="Calibri" panose="020F0502020204030204" pitchFamily="34" charset="0"/>
              </a:rPr>
              <a:t>Η οργάνωση και η λειτουργία μιας παραγωγικής διαδικασίας είναι συνυφασμένη με το </a:t>
            </a:r>
            <a:r>
              <a:rPr lang="el-GR" sz="1800" b="1" dirty="0">
                <a:latin typeface="Calibri" panose="020F0502020204030204" pitchFamily="34" charset="0"/>
                <a:cs typeface="Calibri" panose="020F0502020204030204" pitchFamily="34" charset="0"/>
              </a:rPr>
              <a:t>επιχειρηματικό μοντέλο οργάνωσης </a:t>
            </a:r>
            <a:r>
              <a:rPr lang="el-GR" sz="1800" dirty="0">
                <a:latin typeface="Calibri" panose="020F0502020204030204" pitchFamily="34" charset="0"/>
                <a:cs typeface="Calibri" panose="020F0502020204030204" pitchFamily="34" charset="0"/>
              </a:rPr>
              <a:t>(</a:t>
            </a:r>
            <a:r>
              <a:rPr lang="el-GR" sz="1800" b="1" dirty="0" err="1">
                <a:latin typeface="Calibri" panose="020F0502020204030204" pitchFamily="34" charset="0"/>
                <a:cs typeface="Calibri" panose="020F0502020204030204" pitchFamily="34" charset="0"/>
              </a:rPr>
              <a:t>business</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model</a:t>
            </a:r>
            <a:r>
              <a:rPr lang="el-GR" sz="1800" dirty="0">
                <a:latin typeface="Calibri" panose="020F0502020204030204" pitchFamily="34" charset="0"/>
                <a:cs typeface="Calibri" panose="020F0502020204030204" pitchFamily="34" charset="0"/>
              </a:rPr>
              <a:t>) και τα προϊόντα που παράγει ένας επιχειρηματικός οργανισμός. </a:t>
            </a:r>
          </a:p>
          <a:p>
            <a:pPr>
              <a:spcBef>
                <a:spcPts val="600"/>
              </a:spcBef>
            </a:pPr>
            <a:r>
              <a:rPr lang="el-GR" sz="1800" dirty="0">
                <a:latin typeface="Calibri" panose="020F0502020204030204" pitchFamily="34" charset="0"/>
                <a:cs typeface="Calibri" panose="020F0502020204030204" pitchFamily="34" charset="0"/>
              </a:rPr>
              <a:t>Τα βασικά συστήματα παραγωγής είναι δύο: οι δ</a:t>
            </a:r>
            <a:r>
              <a:rPr lang="el-GR" sz="1800" b="1" dirty="0">
                <a:latin typeface="Calibri" panose="020F0502020204030204" pitchFamily="34" charset="0"/>
                <a:cs typeface="Calibri" panose="020F0502020204030204" pitchFamily="34" charset="0"/>
              </a:rPr>
              <a:t>ιακεκομμένες διαδικασίες παραγωγής</a:t>
            </a:r>
            <a:r>
              <a:rPr lang="el-GR" sz="1800" dirty="0">
                <a:latin typeface="Calibri" panose="020F0502020204030204" pitchFamily="34" charset="0"/>
                <a:cs typeface="Calibri" panose="020F0502020204030204" pitchFamily="34" charset="0"/>
              </a:rPr>
              <a:t> ή οι </a:t>
            </a:r>
            <a:r>
              <a:rPr lang="el-GR" sz="1800" b="1" dirty="0">
                <a:latin typeface="Calibri" panose="020F0502020204030204" pitchFamily="34" charset="0"/>
                <a:cs typeface="Calibri" panose="020F0502020204030204" pitchFamily="34" charset="0"/>
              </a:rPr>
              <a:t>επαναλαμβανόμενες διαδικασίες παραγωγής.</a:t>
            </a:r>
          </a:p>
          <a:p>
            <a:pPr>
              <a:spcBef>
                <a:spcPts val="600"/>
              </a:spcBef>
              <a:spcAft>
                <a:spcPts val="600"/>
              </a:spcAft>
            </a:pPr>
            <a:r>
              <a:rPr lang="el-GR" sz="1800" dirty="0">
                <a:latin typeface="Calibri" panose="020F0502020204030204" pitchFamily="34" charset="0"/>
                <a:cs typeface="Calibri" panose="020F0502020204030204" pitchFamily="34" charset="0"/>
              </a:rPr>
              <a:t>Οι </a:t>
            </a:r>
            <a:r>
              <a:rPr lang="el-GR" sz="1800" b="1" dirty="0">
                <a:latin typeface="Calibri" panose="020F0502020204030204" pitchFamily="34" charset="0"/>
                <a:cs typeface="Calibri" panose="020F0502020204030204" pitchFamily="34" charset="0"/>
              </a:rPr>
              <a:t>διακεκομμένες διαδικασίες παραγωγής</a:t>
            </a:r>
            <a:r>
              <a:rPr lang="el-GR" sz="1800" dirty="0">
                <a:latin typeface="Calibri" panose="020F0502020204030204" pitchFamily="34" charset="0"/>
                <a:cs typeface="Calibri" panose="020F0502020204030204" pitchFamily="34" charset="0"/>
              </a:rPr>
              <a:t>: παραγωγή μίας μεγάλης ποικιλίας προϊόντων το καθένα εκ των οποίων έχει διαφορετικές απαιτήσεις επεξεργασίας από τους πελάτες παράγεται σε μικρούς όγκους.</a:t>
            </a:r>
          </a:p>
          <a:p>
            <a:pPr>
              <a:spcBef>
                <a:spcPts val="600"/>
              </a:spcBef>
              <a:spcAft>
                <a:spcPts val="600"/>
              </a:spcAft>
            </a:pPr>
            <a:r>
              <a:rPr lang="el-GR" sz="1800" dirty="0">
                <a:latin typeface="Calibri" panose="020F0502020204030204" pitchFamily="34" charset="0"/>
                <a:cs typeface="Calibri" panose="020F0502020204030204" pitchFamily="34" charset="0"/>
              </a:rPr>
              <a:t>Οι </a:t>
            </a:r>
            <a:r>
              <a:rPr lang="el-GR" sz="1800" b="1" dirty="0">
                <a:latin typeface="Calibri" panose="020F0502020204030204" pitchFamily="34" charset="0"/>
                <a:cs typeface="Calibri" panose="020F0502020204030204" pitchFamily="34" charset="0"/>
              </a:rPr>
              <a:t>επαναλαμβανόμενες διαδικασίες παραγωγής: </a:t>
            </a:r>
            <a:r>
              <a:rPr lang="el-GR" sz="1800" dirty="0">
                <a:latin typeface="Calibri" panose="020F0502020204030204" pitchFamily="34" charset="0"/>
                <a:cs typeface="Calibri" panose="020F0502020204030204" pitchFamily="34" charset="0"/>
              </a:rPr>
              <a:t>περιορίζονται σε μία μικρή ποικιλία προϊόντων που παράγονται σε μεγάλους έως πολύ μεγάλους όγκους με αυτοματοποιημένες διαδικασίες. </a:t>
            </a:r>
          </a:p>
          <a:p>
            <a:endParaRPr lang="el-GR" sz="1800" b="1"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55</a:t>
            </a:fld>
            <a:endParaRPr lang="en-US"/>
          </a:p>
        </p:txBody>
      </p:sp>
    </p:spTree>
    <p:extLst>
      <p:ext uri="{BB962C8B-B14F-4D97-AF65-F5344CB8AC3E}">
        <p14:creationId xmlns:p14="http://schemas.microsoft.com/office/powerpoint/2010/main" val="391680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l-GR" sz="3200" dirty="0"/>
              <a:t>Γενικά περί Διαδικασιών Παραγωγής</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spcBef>
                <a:spcPts val="600"/>
              </a:spcBef>
            </a:pPr>
            <a:r>
              <a:rPr lang="el-GR" sz="1800" dirty="0">
                <a:latin typeface="Calibri" panose="020F0502020204030204" pitchFamily="34" charset="0"/>
                <a:cs typeface="Calibri" panose="020F0502020204030204" pitchFamily="34" charset="0"/>
              </a:rPr>
              <a:t>Τα δυο βασικά συστήματα παραγωγής να εξειδικευτούν περαιτέρω στους ακόλουθους πέντε τύπους: </a:t>
            </a:r>
          </a:p>
          <a:p>
            <a:pPr marL="685800" lvl="1">
              <a:spcBef>
                <a:spcPts val="600"/>
              </a:spcBef>
              <a:buFont typeface="Courier New" panose="02070309020205020404" pitchFamily="49" charset="0"/>
              <a:buChar char="o"/>
            </a:pPr>
            <a:r>
              <a:rPr lang="el-GR" sz="1800" b="1" dirty="0">
                <a:latin typeface="Calibri" panose="020F0502020204030204" pitchFamily="34" charset="0"/>
                <a:cs typeface="Calibri" panose="020F0502020204030204" pitchFamily="34" charset="0"/>
              </a:rPr>
              <a:t>Διαδικασίες παραγωγής έργου (</a:t>
            </a:r>
            <a:r>
              <a:rPr lang="el-GR" sz="1800" b="1" dirty="0" err="1">
                <a:latin typeface="Calibri" panose="020F0502020204030204" pitchFamily="34" charset="0"/>
                <a:cs typeface="Calibri" panose="020F0502020204030204" pitchFamily="34" charset="0"/>
              </a:rPr>
              <a:t>project</a:t>
            </a:r>
            <a:r>
              <a:rPr lang="el-GR" sz="1800" b="1" dirty="0">
                <a:latin typeface="Calibri" panose="020F0502020204030204" pitchFamily="34" charset="0"/>
                <a:cs typeface="Calibri" panose="020F0502020204030204" pitchFamily="34" charset="0"/>
              </a:rPr>
              <a:t>).</a:t>
            </a:r>
          </a:p>
          <a:p>
            <a:pPr marL="685800" lvl="1">
              <a:spcBef>
                <a:spcPts val="600"/>
              </a:spcBef>
              <a:buFont typeface="Courier New" panose="02070309020205020404" pitchFamily="49" charset="0"/>
              <a:buChar char="o"/>
            </a:pPr>
            <a:r>
              <a:rPr lang="el-GR" sz="1800" b="1" dirty="0">
                <a:latin typeface="Calibri" panose="020F0502020204030204" pitchFamily="34" charset="0"/>
                <a:cs typeface="Calibri" panose="020F0502020204030204" pitchFamily="34" charset="0"/>
              </a:rPr>
              <a:t>Διαδικασίες παραγωγής κατά παραγγελία (</a:t>
            </a:r>
            <a:r>
              <a:rPr lang="el-GR" sz="1800" b="1" dirty="0" err="1">
                <a:latin typeface="Calibri" panose="020F0502020204030204" pitchFamily="34" charset="0"/>
                <a:cs typeface="Calibri" panose="020F0502020204030204" pitchFamily="34" charset="0"/>
              </a:rPr>
              <a:t>jobbing</a:t>
            </a:r>
            <a:r>
              <a:rPr lang="el-GR" sz="1800" b="1" dirty="0">
                <a:latin typeface="Calibri" panose="020F0502020204030204" pitchFamily="34" charset="0"/>
                <a:cs typeface="Calibri" panose="020F0502020204030204" pitchFamily="34" charset="0"/>
              </a:rPr>
              <a:t>).</a:t>
            </a:r>
          </a:p>
          <a:p>
            <a:pPr marL="685800" lvl="1">
              <a:spcBef>
                <a:spcPts val="600"/>
              </a:spcBef>
              <a:buFont typeface="Courier New" panose="02070309020205020404" pitchFamily="49" charset="0"/>
              <a:buChar char="o"/>
            </a:pPr>
            <a:r>
              <a:rPr lang="el-GR" sz="1800" b="1" dirty="0">
                <a:latin typeface="Calibri" panose="020F0502020204030204" pitchFamily="34" charset="0"/>
                <a:cs typeface="Calibri" panose="020F0502020204030204" pitchFamily="34" charset="0"/>
              </a:rPr>
              <a:t>Διαδικασίες διακεκομμένων γραμμών ροής (</a:t>
            </a:r>
            <a:r>
              <a:rPr lang="el-GR" sz="1800" b="1" dirty="0" err="1">
                <a:latin typeface="Calibri" panose="020F0502020204030204" pitchFamily="34" charset="0"/>
                <a:cs typeface="Calibri" panose="020F0502020204030204" pitchFamily="34" charset="0"/>
              </a:rPr>
              <a:t>disconnected</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flow</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lines</a:t>
            </a:r>
            <a:r>
              <a:rPr lang="el-GR" sz="1800" b="1" dirty="0">
                <a:latin typeface="Calibri" panose="020F0502020204030204" pitchFamily="34" charset="0"/>
                <a:cs typeface="Calibri" panose="020F0502020204030204" pitchFamily="34" charset="0"/>
              </a:rPr>
              <a:t>) ή παραγωγής κατά παρτίδες (</a:t>
            </a:r>
            <a:r>
              <a:rPr lang="el-GR" sz="1800" b="1" dirty="0" err="1">
                <a:latin typeface="Calibri" panose="020F0502020204030204" pitchFamily="34" charset="0"/>
                <a:cs typeface="Calibri" panose="020F0502020204030204" pitchFamily="34" charset="0"/>
              </a:rPr>
              <a:t>batch</a:t>
            </a:r>
            <a:r>
              <a:rPr lang="el-GR" sz="1800" b="1" dirty="0">
                <a:latin typeface="Calibri" panose="020F0502020204030204" pitchFamily="34" charset="0"/>
                <a:cs typeface="Calibri" panose="020F0502020204030204" pitchFamily="34" charset="0"/>
              </a:rPr>
              <a:t>).</a:t>
            </a:r>
          </a:p>
          <a:p>
            <a:pPr marL="685800" lvl="1">
              <a:spcBef>
                <a:spcPts val="600"/>
              </a:spcBef>
              <a:buFont typeface="Courier New" panose="02070309020205020404" pitchFamily="49" charset="0"/>
              <a:buChar char="o"/>
            </a:pPr>
            <a:r>
              <a:rPr lang="el-GR" sz="1800" b="1" dirty="0">
                <a:latin typeface="Calibri" panose="020F0502020204030204" pitchFamily="34" charset="0"/>
                <a:cs typeface="Calibri" panose="020F0502020204030204" pitchFamily="34" charset="0"/>
              </a:rPr>
              <a:t>Διαδικασίες συνδεδεμένων γραμμών ροής (</a:t>
            </a:r>
            <a:r>
              <a:rPr lang="el-GR" sz="1800" b="1" dirty="0" err="1">
                <a:latin typeface="Calibri" panose="020F0502020204030204" pitchFamily="34" charset="0"/>
                <a:cs typeface="Calibri" panose="020F0502020204030204" pitchFamily="34" charset="0"/>
              </a:rPr>
              <a:t>connected</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flow</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lines</a:t>
            </a:r>
            <a:r>
              <a:rPr lang="el-GR" sz="1800" b="1" dirty="0">
                <a:latin typeface="Calibri" panose="020F0502020204030204" pitchFamily="34" charset="0"/>
                <a:cs typeface="Calibri" panose="020F0502020204030204" pitchFamily="34" charset="0"/>
              </a:rPr>
              <a:t>).</a:t>
            </a:r>
          </a:p>
          <a:p>
            <a:pPr marL="685800" lvl="1">
              <a:spcBef>
                <a:spcPts val="600"/>
              </a:spcBef>
              <a:buFont typeface="Courier New" panose="02070309020205020404" pitchFamily="49" charset="0"/>
              <a:buChar char="o"/>
            </a:pPr>
            <a:r>
              <a:rPr lang="el-GR" sz="1800" b="1" dirty="0">
                <a:latin typeface="Calibri" panose="020F0502020204030204" pitchFamily="34" charset="0"/>
                <a:cs typeface="Calibri" panose="020F0502020204030204" pitchFamily="34" charset="0"/>
              </a:rPr>
              <a:t>Διαδικασίες συνεχούς ροής (</a:t>
            </a:r>
            <a:r>
              <a:rPr lang="el-GR" sz="1800" b="1" dirty="0" err="1">
                <a:latin typeface="Calibri" panose="020F0502020204030204" pitchFamily="34" charset="0"/>
                <a:cs typeface="Calibri" panose="020F0502020204030204" pitchFamily="34" charset="0"/>
              </a:rPr>
              <a:t>continuous</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flow</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lines</a:t>
            </a:r>
            <a:r>
              <a:rPr lang="el-GR" sz="1800" b="1" dirty="0">
                <a:latin typeface="Calibri" panose="020F0502020204030204" pitchFamily="34" charset="0"/>
                <a:cs typeface="Calibri" panose="020F0502020204030204" pitchFamily="34" charset="0"/>
              </a:rPr>
              <a:t>).</a:t>
            </a:r>
          </a:p>
          <a:p>
            <a:endParaRPr lang="el-GR" sz="1800" b="1"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56</a:t>
            </a:fld>
            <a:endParaRPr lang="en-US"/>
          </a:p>
        </p:txBody>
      </p:sp>
    </p:spTree>
    <p:extLst>
      <p:ext uri="{BB962C8B-B14F-4D97-AF65-F5344CB8AC3E}">
        <p14:creationId xmlns:p14="http://schemas.microsoft.com/office/powerpoint/2010/main" val="301091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l-GR" sz="3200" dirty="0"/>
              <a:t>Γενικά περί Διαδικασιών Παραγωγής</a:t>
            </a: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57</a:t>
            </a:fld>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74490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589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lnSpc>
                <a:spcPct val="115000"/>
              </a:lnSpc>
              <a:spcAft>
                <a:spcPts val="900"/>
              </a:spcAft>
            </a:pPr>
            <a:r>
              <a:rPr lang="el-GR" sz="3200" dirty="0"/>
              <a:t>Διαδικασίες Παραγωγής Έργου (</a:t>
            </a:r>
            <a:r>
              <a:rPr lang="en-US" sz="3200" dirty="0"/>
              <a:t>Project</a:t>
            </a:r>
            <a:r>
              <a:rPr lang="el-GR" sz="3200" dirty="0"/>
              <a:t>)</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p>
            <a:pPr algn="just">
              <a:spcBef>
                <a:spcPts val="600"/>
              </a:spcBef>
            </a:pPr>
            <a:r>
              <a:rPr lang="el-GR" sz="1800" dirty="0">
                <a:solidFill>
                  <a:schemeClr val="dk1"/>
                </a:solidFill>
                <a:latin typeface="Calibri" panose="020F0502020204030204" pitchFamily="34" charset="0"/>
                <a:cs typeface="Calibri" panose="020F0502020204030204" pitchFamily="34" charset="0"/>
              </a:rPr>
              <a:t>Οι διαδικασίες παραγωγής </a:t>
            </a:r>
            <a:r>
              <a:rPr lang="el-GR" sz="1800" b="1" dirty="0">
                <a:solidFill>
                  <a:schemeClr val="dk1"/>
                </a:solidFill>
                <a:latin typeface="Calibri" panose="020F0502020204030204" pitchFamily="34" charset="0"/>
                <a:cs typeface="Calibri" panose="020F0502020204030204" pitchFamily="34" charset="0"/>
              </a:rPr>
              <a:t>έργου</a:t>
            </a:r>
            <a:r>
              <a:rPr lang="el-GR" sz="1800" dirty="0">
                <a:solidFill>
                  <a:schemeClr val="dk1"/>
                </a:solidFill>
                <a:latin typeface="Calibri" panose="020F0502020204030204" pitchFamily="34" charset="0"/>
                <a:cs typeface="Calibri" panose="020F0502020204030204" pitchFamily="34" charset="0"/>
              </a:rPr>
              <a:t> (</a:t>
            </a:r>
            <a:r>
              <a:rPr lang="el-GR" sz="1800" b="1" dirty="0" err="1">
                <a:solidFill>
                  <a:schemeClr val="dk1"/>
                </a:solidFill>
                <a:latin typeface="Calibri" panose="020F0502020204030204" pitchFamily="34" charset="0"/>
                <a:cs typeface="Calibri" panose="020F0502020204030204" pitchFamily="34" charset="0"/>
              </a:rPr>
              <a:t>project</a:t>
            </a:r>
            <a:r>
              <a:rPr lang="el-GR" sz="1800" dirty="0">
                <a:solidFill>
                  <a:schemeClr val="dk1"/>
                </a:solidFill>
                <a:latin typeface="Calibri" panose="020F0502020204030204" pitchFamily="34" charset="0"/>
                <a:cs typeface="Calibri" panose="020F0502020204030204" pitchFamily="34" charset="0"/>
              </a:rPr>
              <a:t>) χαρακτηρίζονται από το γεγονός ότι έχουν ως μοναδική εκροή ένα μοναδικό προϊόν το οποίο κατασκευάζεται και παραδίδεται στον ίδιο χώρο που υποδεικνύει ο πελάτης χωρίς να μετακινηθεί</a:t>
            </a:r>
            <a:r>
              <a:rPr lang="en-US" sz="1800" dirty="0">
                <a:solidFill>
                  <a:schemeClr val="dk1"/>
                </a:solidFill>
                <a:latin typeface="Calibri" panose="020F0502020204030204" pitchFamily="34" charset="0"/>
                <a:cs typeface="Calibri" panose="020F0502020204030204" pitchFamily="34" charset="0"/>
              </a:rPr>
              <a:t>.</a:t>
            </a:r>
          </a:p>
          <a:p>
            <a:pPr algn="just">
              <a:spcBef>
                <a:spcPts val="600"/>
              </a:spcBef>
            </a:pPr>
            <a:r>
              <a:rPr lang="el-GR" sz="1800" dirty="0">
                <a:latin typeface="Calibri" panose="020F0502020204030204" pitchFamily="34" charset="0"/>
                <a:cs typeface="Calibri" panose="020F0502020204030204" pitchFamily="34" charset="0"/>
              </a:rPr>
              <a:t>Παραδείγματα: </a:t>
            </a:r>
          </a:p>
          <a:p>
            <a:pPr lvl="1" algn="just">
              <a:spcBef>
                <a:spcPts val="600"/>
              </a:spcBef>
            </a:pPr>
            <a:r>
              <a:rPr lang="el-GR" sz="1800" dirty="0">
                <a:solidFill>
                  <a:schemeClr val="dk1"/>
                </a:solidFill>
                <a:latin typeface="Calibri" panose="020F0502020204030204" pitchFamily="34" charset="0"/>
                <a:cs typeface="Calibri" panose="020F0502020204030204" pitchFamily="34" charset="0"/>
              </a:rPr>
              <a:t>Μία γέφυρα, </a:t>
            </a:r>
          </a:p>
          <a:p>
            <a:pPr lvl="1" algn="just">
              <a:spcBef>
                <a:spcPts val="600"/>
              </a:spcBef>
            </a:pPr>
            <a:r>
              <a:rPr lang="el-GR" sz="1800" dirty="0">
                <a:latin typeface="Calibri" panose="020F0502020204030204" pitchFamily="34" charset="0"/>
                <a:cs typeface="Calibri" panose="020F0502020204030204" pitchFamily="34" charset="0"/>
              </a:rPr>
              <a:t>Ένας</a:t>
            </a:r>
            <a:r>
              <a:rPr lang="el-GR" sz="1800" dirty="0">
                <a:solidFill>
                  <a:schemeClr val="dk1"/>
                </a:solidFill>
                <a:latin typeface="Calibri" panose="020F0502020204030204" pitchFamily="34" charset="0"/>
                <a:cs typeface="Calibri" panose="020F0502020204030204" pitchFamily="34" charset="0"/>
              </a:rPr>
              <a:t> δρόμος,</a:t>
            </a:r>
          </a:p>
          <a:p>
            <a:pPr lvl="1" algn="just">
              <a:spcBef>
                <a:spcPts val="600"/>
              </a:spcBef>
            </a:pPr>
            <a:r>
              <a:rPr lang="el-GR" sz="1800" dirty="0">
                <a:latin typeface="Calibri" panose="020F0502020204030204" pitchFamily="34" charset="0"/>
                <a:cs typeface="Calibri" panose="020F0502020204030204" pitchFamily="34" charset="0"/>
              </a:rPr>
              <a:t>Ένα </a:t>
            </a:r>
            <a:r>
              <a:rPr lang="el-GR" sz="1800" dirty="0">
                <a:solidFill>
                  <a:schemeClr val="dk1"/>
                </a:solidFill>
                <a:latin typeface="Calibri" panose="020F0502020204030204" pitchFamily="34" charset="0"/>
                <a:cs typeface="Calibri" panose="020F0502020204030204" pitchFamily="34" charset="0"/>
              </a:rPr>
              <a:t>πρόγραμμα λογισμικού που αναπτύσσεται στις εγκαταστάσεις του πελάτη, κ.λπ.). </a:t>
            </a:r>
          </a:p>
          <a:p>
            <a:pPr marL="342900" lvl="1" indent="-342900" algn="just">
              <a:spcBef>
                <a:spcPts val="6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Κατά την εκτέλεση ενός έργου, οι εισροές του, δηλαδή οι μετατρεπόμενοι πόροι (π.χ., ά ύλες και βοηθητικά υλικά) και οι πόροι μετατροπής (π.χ., μηχανήματα, εργαλεία, ανθρώπινοι πόροι, κ.λπ.) οργανώνονται </a:t>
            </a:r>
            <a:r>
              <a:rPr lang="el-GR" sz="1800" b="1" dirty="0">
                <a:latin typeface="Calibri" panose="020F0502020204030204" pitchFamily="34" charset="0"/>
                <a:cs typeface="Calibri" panose="020F0502020204030204" pitchFamily="34" charset="0"/>
              </a:rPr>
              <a:t>χωροταξικά</a:t>
            </a:r>
            <a:r>
              <a:rPr lang="el-GR" sz="1800" dirty="0">
                <a:latin typeface="Calibri" panose="020F0502020204030204" pitchFamily="34" charset="0"/>
                <a:cs typeface="Calibri" panose="020F0502020204030204" pitchFamily="34" charset="0"/>
              </a:rPr>
              <a:t> και διοικούνται με κατάλληλο τρόπο για την υλοποίηση ενός μοναδικού προϊόντος. </a:t>
            </a:r>
          </a:p>
          <a:p>
            <a:pPr marL="342900" lvl="1" indent="-342900" algn="just">
              <a:spcBef>
                <a:spcPts val="6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Μετά το πέρας της εκτέλεσης του έργου, η διάταξη παραγωγής καταλύεται και κάποιοι από τους πόρους μετατροπής θα μεταφερθούν στην εκτέλεση ενός άλλου έργου. </a:t>
            </a: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58</a:t>
            </a:fld>
            <a:endParaRPr lang="en-US"/>
          </a:p>
        </p:txBody>
      </p:sp>
    </p:spTree>
    <p:extLst>
      <p:ext uri="{BB962C8B-B14F-4D97-AF65-F5344CB8AC3E}">
        <p14:creationId xmlns:p14="http://schemas.microsoft.com/office/powerpoint/2010/main" val="3946707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pPr algn="l">
              <a:lnSpc>
                <a:spcPct val="115000"/>
              </a:lnSpc>
              <a:spcAft>
                <a:spcPts val="900"/>
              </a:spcAft>
            </a:pPr>
            <a:r>
              <a:rPr lang="el-GR" sz="2800" dirty="0"/>
              <a:t>Διαδικασίες Παραγωγής Κατά Παραγγελία (</a:t>
            </a:r>
            <a:r>
              <a:rPr lang="en-US" sz="2800" dirty="0"/>
              <a:t>J</a:t>
            </a:r>
            <a:r>
              <a:rPr lang="el-GR" sz="2800" dirty="0" err="1"/>
              <a:t>ob</a:t>
            </a:r>
            <a:r>
              <a:rPr lang="el-GR" sz="2800" dirty="0"/>
              <a:t> </a:t>
            </a:r>
            <a:r>
              <a:rPr lang="en-US" sz="2800" dirty="0"/>
              <a:t>Order</a:t>
            </a:r>
            <a:r>
              <a:rPr lang="el-GR" sz="2800" dirty="0"/>
              <a:t>)</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gn="just">
              <a:spcBef>
                <a:spcPts val="300"/>
              </a:spcBef>
            </a:pPr>
            <a:r>
              <a:rPr lang="el-GR" sz="1600" dirty="0">
                <a:latin typeface="Calibri" panose="020F0502020204030204" pitchFamily="34" charset="0"/>
                <a:cs typeface="Calibri" panose="020F0502020204030204" pitchFamily="34" charset="0"/>
              </a:rPr>
              <a:t>Οι διαδικασίες παραγωγής κατά παραγγελία (</a:t>
            </a:r>
            <a:r>
              <a:rPr lang="el-GR" sz="1600" dirty="0" err="1">
                <a:latin typeface="Calibri" panose="020F0502020204030204" pitchFamily="34" charset="0"/>
                <a:cs typeface="Calibri" panose="020F0502020204030204" pitchFamily="34" charset="0"/>
              </a:rPr>
              <a:t>job</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οrder</a:t>
            </a:r>
            <a:r>
              <a:rPr lang="el-GR" sz="1600" dirty="0">
                <a:latin typeface="Calibri" panose="020F0502020204030204" pitchFamily="34" charset="0"/>
                <a:cs typeface="Calibri" panose="020F0502020204030204" pitchFamily="34" charset="0"/>
              </a:rPr>
              <a:t>) αναφέρονται σε παραγωγικά κυκλώματα τα οποία αναλαμβάνουν την παραγωγή μικρών παρτίδων ή μεμονωμένων προϊόντων ακολουθώντας μία ροή εργασίας που χαρακτηρίζεται από μη τυποποιημένες διαδρομές μεταξύ διαφόρων σταθμών εργασίας (</a:t>
            </a:r>
            <a:r>
              <a:rPr lang="el-GR" sz="1600" dirty="0" err="1">
                <a:latin typeface="Calibri" panose="020F0502020204030204" pitchFamily="34" charset="0"/>
                <a:cs typeface="Calibri" panose="020F0502020204030204" pitchFamily="34" charset="0"/>
              </a:rPr>
              <a:t>job</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stations</a:t>
            </a:r>
            <a:r>
              <a:rPr lang="el-GR" sz="1600" dirty="0">
                <a:latin typeface="Calibri" panose="020F0502020204030204" pitchFamily="34" charset="0"/>
                <a:cs typeface="Calibri" panose="020F0502020204030204" pitchFamily="34" charset="0"/>
              </a:rPr>
              <a:t>). </a:t>
            </a:r>
          </a:p>
          <a:p>
            <a:pPr algn="just">
              <a:spcBef>
                <a:spcPts val="300"/>
              </a:spcBef>
            </a:pPr>
            <a:r>
              <a:rPr lang="el-GR" sz="1600" dirty="0">
                <a:latin typeface="Calibri" panose="020F0502020204030204" pitchFamily="34" charset="0"/>
                <a:cs typeface="Calibri" panose="020F0502020204030204" pitchFamily="34" charset="0"/>
              </a:rPr>
              <a:t>Ο όρος σταθμός εργασίας αναφέρεται σε μία χωροταξική συγκέντρωση πόρων μετατροπής.</a:t>
            </a: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marL="0" indent="0" algn="just">
              <a:spcBef>
                <a:spcPts val="300"/>
              </a:spcBef>
              <a:buNone/>
            </a:pPr>
            <a:r>
              <a:rPr lang="el-GR" sz="1600" dirty="0">
                <a:latin typeface="Calibri" panose="020F0502020204030204" pitchFamily="34" charset="0"/>
                <a:cs typeface="Calibri" panose="020F0502020204030204" pitchFamily="34" charset="0"/>
              </a:rPr>
              <a:t> </a:t>
            </a:r>
          </a:p>
          <a:p>
            <a:pPr algn="just">
              <a:spcBef>
                <a:spcPts val="0"/>
              </a:spcBef>
            </a:pPr>
            <a:r>
              <a:rPr lang="el-GR" sz="1600" dirty="0">
                <a:latin typeface="Calibri" panose="020F0502020204030204" pitchFamily="34" charset="0"/>
                <a:cs typeface="Calibri" panose="020F0502020204030204" pitchFamily="34" charset="0"/>
              </a:rPr>
              <a:t>Παραδείγματα σταθμού εργασίας μπορεί να είναι τα ακόλουθα: </a:t>
            </a:r>
            <a:endParaRPr lang="el-GR" sz="1800" dirty="0">
              <a:latin typeface="Calibri" panose="020F0502020204030204" pitchFamily="34" charset="0"/>
              <a:cs typeface="Calibri" panose="020F0502020204030204" pitchFamily="34" charset="0"/>
            </a:endParaRPr>
          </a:p>
          <a:p>
            <a:pPr lvl="1" algn="just">
              <a:spcBef>
                <a:spcPts val="0"/>
              </a:spcBef>
            </a:pPr>
            <a:r>
              <a:rPr lang="el-GR" sz="1400" dirty="0">
                <a:latin typeface="Calibri" panose="020F0502020204030204" pitchFamily="34" charset="0"/>
                <a:cs typeface="Calibri" panose="020F0502020204030204" pitchFamily="34" charset="0"/>
              </a:rPr>
              <a:t>Ένα μηχάνημα επεξεργασίας.</a:t>
            </a:r>
          </a:p>
          <a:p>
            <a:pPr lvl="1" algn="just">
              <a:spcBef>
                <a:spcPts val="0"/>
              </a:spcBef>
            </a:pPr>
            <a:r>
              <a:rPr lang="el-GR" sz="1400" dirty="0">
                <a:latin typeface="Calibri" panose="020F0502020204030204" pitchFamily="34" charset="0"/>
                <a:cs typeface="Calibri" panose="020F0502020204030204" pitchFamily="34" charset="0"/>
              </a:rPr>
              <a:t>Ένα εργάτης και ο πάγκος με τα εργαλεία του.</a:t>
            </a:r>
          </a:p>
          <a:p>
            <a:pPr lvl="1" algn="just">
              <a:spcBef>
                <a:spcPts val="0"/>
              </a:spcBef>
            </a:pPr>
            <a:r>
              <a:rPr lang="el-GR" sz="1400" dirty="0">
                <a:latin typeface="Calibri" panose="020F0502020204030204" pitchFamily="34" charset="0"/>
                <a:cs typeface="Calibri" panose="020F0502020204030204" pitchFamily="34" charset="0"/>
              </a:rPr>
              <a:t>Μία ομάδα εργαζομένων που ασχολούνται με τη συναρμολόγηση προϊόντων. </a:t>
            </a:r>
          </a:p>
          <a:p>
            <a:pPr algn="just">
              <a:spcBef>
                <a:spcPts val="600"/>
              </a:spcBef>
            </a:pPr>
            <a:endParaRPr lang="el-GR" sz="1800" dirty="0">
              <a:solidFill>
                <a:schemeClr val="dk1"/>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59</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924944"/>
            <a:ext cx="3813069" cy="218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688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l-GR" sz="3200" dirty="0"/>
              <a:t>Ζήτηση Οικονομικών Πληροφοριών</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6</a:t>
            </a:fld>
            <a:endParaRPr lang="en-US"/>
          </a:p>
        </p:txBody>
      </p:sp>
      <p:sp>
        <p:nvSpPr>
          <p:cNvPr id="15" name="Rectangle 14"/>
          <p:cNvSpPr/>
          <p:nvPr/>
        </p:nvSpPr>
        <p:spPr>
          <a:xfrm>
            <a:off x="467544" y="1268760"/>
            <a:ext cx="8054957" cy="3670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Σκοποί που χρειάζεται πληροφόρηση για μία λογιστική οντότητα:</a:t>
            </a:r>
          </a:p>
        </p:txBody>
      </p:sp>
      <p:sp>
        <p:nvSpPr>
          <p:cNvPr id="19" name="Rectangle 18"/>
          <p:cNvSpPr/>
          <p:nvPr/>
        </p:nvSpPr>
        <p:spPr>
          <a:xfrm>
            <a:off x="1825757" y="1772816"/>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Ικανοποίηση νομοθετικών και ρυθμιστικών απαιτήσεων για χρηματοοικονομική πληροφόρηση.</a:t>
            </a:r>
          </a:p>
        </p:txBody>
      </p:sp>
      <p:sp>
        <p:nvSpPr>
          <p:cNvPr id="7" name="Right Arrow 6"/>
          <p:cNvSpPr/>
          <p:nvPr/>
        </p:nvSpPr>
        <p:spPr>
          <a:xfrm>
            <a:off x="467544" y="1821613"/>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25757" y="3320988"/>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Αποφάσεις κατανομής πόρων.</a:t>
            </a:r>
          </a:p>
        </p:txBody>
      </p:sp>
      <p:sp>
        <p:nvSpPr>
          <p:cNvPr id="22" name="Right Arrow 21"/>
          <p:cNvSpPr/>
          <p:nvPr/>
        </p:nvSpPr>
        <p:spPr>
          <a:xfrm>
            <a:off x="467544" y="3369785"/>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5757" y="2546902"/>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Ανάπτυξη στρατηγικής και μακροπρόθεσμός σχεδιασμός.</a:t>
            </a:r>
          </a:p>
        </p:txBody>
      </p:sp>
      <p:sp>
        <p:nvSpPr>
          <p:cNvPr id="25" name="Right Arrow 24"/>
          <p:cNvSpPr/>
          <p:nvPr/>
        </p:nvSpPr>
        <p:spPr>
          <a:xfrm>
            <a:off x="467544" y="2595699"/>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25757" y="4095074"/>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Έλεγχος κόστους παραγωγής προϊόντων.</a:t>
            </a:r>
          </a:p>
        </p:txBody>
      </p:sp>
      <p:sp>
        <p:nvSpPr>
          <p:cNvPr id="14" name="Right Arrow 13"/>
          <p:cNvSpPr/>
          <p:nvPr/>
        </p:nvSpPr>
        <p:spPr>
          <a:xfrm>
            <a:off x="467544" y="4143871"/>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5757" y="4869160"/>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Αξιολόγηση της επίδοση του προσωπικού.</a:t>
            </a:r>
          </a:p>
        </p:txBody>
      </p:sp>
      <p:sp>
        <p:nvSpPr>
          <p:cNvPr id="18" name="Right Arrow 17"/>
          <p:cNvSpPr/>
          <p:nvPr/>
        </p:nvSpPr>
        <p:spPr>
          <a:xfrm>
            <a:off x="467544" y="4917957"/>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93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1" grpId="0" animBg="1"/>
      <p:bldP spid="22" grpId="0" animBg="1"/>
      <p:bldP spid="24" grpId="0" animBg="1"/>
      <p:bldP spid="25" grpId="0" animBg="1"/>
      <p:bldP spid="13" grpId="0" animBg="1"/>
      <p:bldP spid="14" grpId="0" animBg="1"/>
      <p:bldP spid="16"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Παραγωγής Κατά Παραγγελία (</a:t>
            </a:r>
            <a:r>
              <a:rPr lang="en-US" sz="2800" dirty="0">
                <a:solidFill>
                  <a:srgbClr val="4F81BD">
                    <a:lumMod val="75000"/>
                  </a:srgbClr>
                </a:solidFill>
              </a:rPr>
              <a:t>J</a:t>
            </a:r>
            <a:r>
              <a:rPr lang="el-GR" sz="2800" dirty="0" err="1">
                <a:solidFill>
                  <a:srgbClr val="4F81BD">
                    <a:lumMod val="75000"/>
                  </a:srgbClr>
                </a:solidFill>
              </a:rPr>
              <a:t>ob</a:t>
            </a:r>
            <a:r>
              <a:rPr lang="el-GR" sz="2800" dirty="0">
                <a:solidFill>
                  <a:srgbClr val="4F81BD">
                    <a:lumMod val="75000"/>
                  </a:srgbClr>
                </a:solidFill>
              </a:rPr>
              <a:t> </a:t>
            </a:r>
            <a:r>
              <a:rPr lang="en-US" sz="2800" dirty="0">
                <a:solidFill>
                  <a:srgbClr val="4F81BD">
                    <a:lumMod val="75000"/>
                  </a:srgbClr>
                </a:solidFill>
              </a:rPr>
              <a:t>Order</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gn="just">
              <a:spcBef>
                <a:spcPts val="300"/>
              </a:spcBef>
            </a:pPr>
            <a:r>
              <a:rPr lang="el-GR" sz="1800" dirty="0">
                <a:solidFill>
                  <a:schemeClr val="dk1"/>
                </a:solidFill>
                <a:latin typeface="Calibri" panose="020F0502020204030204" pitchFamily="34" charset="0"/>
                <a:cs typeface="Calibri" panose="020F0502020204030204" pitchFamily="34" charset="0"/>
              </a:rPr>
              <a:t>Μία παραγωγική διαδικασία κατά παραγγελία:</a:t>
            </a:r>
          </a:p>
          <a:p>
            <a:pPr lvl="1" algn="just">
              <a:spcBef>
                <a:spcPts val="300"/>
              </a:spcBef>
            </a:pPr>
            <a:r>
              <a:rPr lang="el-GR" sz="1600" dirty="0">
                <a:latin typeface="Calibri" panose="020F0502020204030204" pitchFamily="34" charset="0"/>
                <a:cs typeface="Calibri" panose="020F0502020204030204" pitchFamily="34" charset="0"/>
              </a:rPr>
              <a:t>Δ</a:t>
            </a:r>
            <a:r>
              <a:rPr lang="el-GR" sz="1600" dirty="0">
                <a:solidFill>
                  <a:schemeClr val="dk1"/>
                </a:solidFill>
                <a:latin typeface="Calibri" panose="020F0502020204030204" pitchFamily="34" charset="0"/>
                <a:cs typeface="Calibri" panose="020F0502020204030204" pitchFamily="34" charset="0"/>
              </a:rPr>
              <a:t>έχεται μια ευρεία γκάμα μετατρεπόμενων πόρων. </a:t>
            </a:r>
          </a:p>
          <a:p>
            <a:pPr lvl="1" algn="just">
              <a:spcBef>
                <a:spcPts val="300"/>
              </a:spcBef>
            </a:pPr>
            <a:r>
              <a:rPr lang="el-GR" sz="1600" dirty="0">
                <a:solidFill>
                  <a:schemeClr val="dk1"/>
                </a:solidFill>
                <a:latin typeface="Calibri" panose="020F0502020204030204" pitchFamily="34" charset="0"/>
                <a:cs typeface="Calibri" panose="020F0502020204030204" pitchFamily="34" charset="0"/>
              </a:rPr>
              <a:t>Τα παραγόμενα προϊόντα της είναι διακριτά. </a:t>
            </a:r>
          </a:p>
          <a:p>
            <a:pPr lvl="1" algn="just">
              <a:spcBef>
                <a:spcPts val="300"/>
              </a:spcBef>
            </a:pPr>
            <a:r>
              <a:rPr lang="el-GR" sz="1600" dirty="0">
                <a:solidFill>
                  <a:schemeClr val="dk1"/>
                </a:solidFill>
                <a:latin typeface="Calibri" panose="020F0502020204030204" pitchFamily="34" charset="0"/>
                <a:cs typeface="Calibri" panose="020F0502020204030204" pitchFamily="34" charset="0"/>
              </a:rPr>
              <a:t>Η ροή των προϊόντων της είναι ασυνεχής. </a:t>
            </a:r>
          </a:p>
          <a:p>
            <a:pPr lvl="1" algn="just">
              <a:spcBef>
                <a:spcPts val="300"/>
              </a:spcBef>
            </a:pPr>
            <a:r>
              <a:rPr lang="el-GR" sz="1600" dirty="0">
                <a:solidFill>
                  <a:schemeClr val="dk1"/>
                </a:solidFill>
                <a:latin typeface="Calibri" panose="020F0502020204030204" pitchFamily="34" charset="0"/>
                <a:cs typeface="Calibri" panose="020F0502020204030204" pitchFamily="34" charset="0"/>
              </a:rPr>
              <a:t>Οι προετοιμασίες των μηχανών πριν την έναρξη της επεξεργασίας είναι συχνές (εφόσον τα προϊόντα μπορεί να είναι πολύ διαφορετικά μεταξύ τους). </a:t>
            </a:r>
          </a:p>
          <a:p>
            <a:pPr algn="just">
              <a:spcBef>
                <a:spcPts val="300"/>
              </a:spcBef>
            </a:pPr>
            <a:r>
              <a:rPr lang="el-GR" sz="1800" dirty="0">
                <a:solidFill>
                  <a:schemeClr val="dk1"/>
                </a:solidFill>
                <a:latin typeface="Calibri" panose="020F0502020204030204" pitchFamily="34" charset="0"/>
                <a:cs typeface="Calibri" panose="020F0502020204030204" pitchFamily="34" charset="0"/>
              </a:rPr>
              <a:t>Η έναρξη της παραγωγικής διαδικασίας πραγματοποιείται όταν ο </a:t>
            </a:r>
            <a:r>
              <a:rPr lang="el-GR" sz="1800" b="1" dirty="0">
                <a:solidFill>
                  <a:schemeClr val="dk1"/>
                </a:solidFill>
                <a:latin typeface="Calibri" panose="020F0502020204030204" pitchFamily="34" charset="0"/>
                <a:cs typeface="Calibri" panose="020F0502020204030204" pitchFamily="34" charset="0"/>
              </a:rPr>
              <a:t>πελάτης</a:t>
            </a:r>
            <a:r>
              <a:rPr lang="el-GR" sz="1800" dirty="0">
                <a:solidFill>
                  <a:schemeClr val="dk1"/>
                </a:solidFill>
                <a:latin typeface="Calibri" panose="020F0502020204030204" pitchFamily="34" charset="0"/>
                <a:cs typeface="Calibri" panose="020F0502020204030204" pitchFamily="34" charset="0"/>
              </a:rPr>
              <a:t> θέσει στο επιχειρηματικό οργανισμό μία </a:t>
            </a:r>
            <a:r>
              <a:rPr lang="el-GR" sz="1800" b="1" dirty="0">
                <a:solidFill>
                  <a:schemeClr val="dk1"/>
                </a:solidFill>
                <a:latin typeface="Calibri" panose="020F0502020204030204" pitchFamily="34" charset="0"/>
                <a:cs typeface="Calibri" panose="020F0502020204030204" pitchFamily="34" charset="0"/>
              </a:rPr>
              <a:t>παραγγελία</a:t>
            </a:r>
            <a:r>
              <a:rPr lang="el-GR" sz="1800" dirty="0">
                <a:solidFill>
                  <a:schemeClr val="dk1"/>
                </a:solidFill>
                <a:latin typeface="Calibri" panose="020F0502020204030204" pitchFamily="34" charset="0"/>
                <a:cs typeface="Calibri" panose="020F0502020204030204" pitchFamily="34" charset="0"/>
              </a:rPr>
              <a:t> η οποία είναι </a:t>
            </a:r>
            <a:r>
              <a:rPr lang="el-GR" sz="1800" b="1" u="sng" dirty="0">
                <a:solidFill>
                  <a:schemeClr val="dk1"/>
                </a:solidFill>
                <a:latin typeface="Calibri" panose="020F0502020204030204" pitchFamily="34" charset="0"/>
                <a:cs typeface="Calibri" panose="020F0502020204030204" pitchFamily="34" charset="0"/>
              </a:rPr>
              <a:t>εξειδικευμένη ποσοτικά και ποιοτικά σύμφωνα με τις ανάγκες του</a:t>
            </a:r>
            <a:r>
              <a:rPr lang="el-GR" sz="1800" dirty="0">
                <a:solidFill>
                  <a:schemeClr val="dk1"/>
                </a:solidFill>
                <a:latin typeface="Calibri" panose="020F0502020204030204" pitchFamily="34" charset="0"/>
                <a:cs typeface="Calibri" panose="020F0502020204030204" pitchFamily="34" charset="0"/>
              </a:rPr>
              <a:t>. </a:t>
            </a:r>
          </a:p>
          <a:p>
            <a:pPr algn="just">
              <a:spcBef>
                <a:spcPts val="300"/>
              </a:spcBef>
            </a:pPr>
            <a:r>
              <a:rPr lang="el-GR" sz="1800" dirty="0">
                <a:solidFill>
                  <a:schemeClr val="dk1"/>
                </a:solidFill>
                <a:latin typeface="Calibri" panose="020F0502020204030204" pitchFamily="34" charset="0"/>
                <a:cs typeface="Calibri" panose="020F0502020204030204" pitchFamily="34" charset="0"/>
              </a:rPr>
              <a:t>Γενικά, η φιλοσοφία της διαδικασία παραγωγής κατά παραγγελία χαρακτηρίζεται από την επιθυμία περάτωσης ενός έργου. </a:t>
            </a:r>
          </a:p>
          <a:p>
            <a:pPr algn="just">
              <a:spcBef>
                <a:spcPts val="300"/>
              </a:spcBef>
            </a:pPr>
            <a:r>
              <a:rPr lang="el-GR" sz="1800" dirty="0">
                <a:solidFill>
                  <a:schemeClr val="dk1"/>
                </a:solidFill>
                <a:latin typeface="Calibri" panose="020F0502020204030204" pitchFamily="34" charset="0"/>
                <a:cs typeface="Calibri" panose="020F0502020204030204" pitchFamily="34" charset="0"/>
              </a:rPr>
              <a:t>Διακρίνεται από τη παραγωγική διαδικασία παραγωγής έργου διότι η παραγωγή εκτελείται στις παραγωγικές εγκαταστάσεις του επιχειρηματικού οργανισμού. </a:t>
            </a:r>
          </a:p>
          <a:p>
            <a:pPr algn="just">
              <a:spcBef>
                <a:spcPts val="300"/>
              </a:spcBef>
            </a:pPr>
            <a:endParaRPr lang="el-GR" sz="1600" dirty="0">
              <a:solidFill>
                <a:schemeClr val="dk1"/>
              </a:solidFill>
              <a:latin typeface="Calibri" panose="020F0502020204030204" pitchFamily="34" charset="0"/>
              <a:ea typeface="+mn-ea"/>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60</a:t>
            </a:fld>
            <a:endParaRPr lang="en-US"/>
          </a:p>
        </p:txBody>
      </p:sp>
    </p:spTree>
    <p:extLst>
      <p:ext uri="{BB962C8B-B14F-4D97-AF65-F5344CB8AC3E}">
        <p14:creationId xmlns:p14="http://schemas.microsoft.com/office/powerpoint/2010/main" val="978451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Παραγωγής Κατά Παραγγελία (</a:t>
            </a:r>
            <a:r>
              <a:rPr lang="en-US" sz="2800" dirty="0">
                <a:solidFill>
                  <a:srgbClr val="4F81BD">
                    <a:lumMod val="75000"/>
                  </a:srgbClr>
                </a:solidFill>
              </a:rPr>
              <a:t>J</a:t>
            </a:r>
            <a:r>
              <a:rPr lang="el-GR" sz="2800" dirty="0" err="1">
                <a:solidFill>
                  <a:srgbClr val="4F81BD">
                    <a:lumMod val="75000"/>
                  </a:srgbClr>
                </a:solidFill>
              </a:rPr>
              <a:t>ob</a:t>
            </a:r>
            <a:r>
              <a:rPr lang="el-GR" sz="2800" dirty="0">
                <a:solidFill>
                  <a:srgbClr val="4F81BD">
                    <a:lumMod val="75000"/>
                  </a:srgbClr>
                </a:solidFill>
              </a:rPr>
              <a:t> </a:t>
            </a:r>
            <a:r>
              <a:rPr lang="en-US" sz="2800" dirty="0">
                <a:solidFill>
                  <a:srgbClr val="4F81BD">
                    <a:lumMod val="75000"/>
                  </a:srgbClr>
                </a:solidFill>
              </a:rPr>
              <a:t>Order</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 παραγωγή είναι έντασης εργασίας συνήθως.</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 επίδραση της τεχνολογικής αλλαγής είναι μικρή.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 οργάνωση της ροής των υλικών μεταξύ των διαφόρων σταδίων παραγωγής και των σταθμών εργασίας είναι χαλαρή και δεν υπάρχει ισορροπία.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 επίτευξη οικονομιών κλίμακας είναι εξαιρετικά δύσκολη. Η καθετοποίηση της παραγωγής είναι μικρή, και συνήθως οι σχέσεις με τους προμηθευτές περιστασιακές.</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Ο χρονοπρογραμματισμός της παραγωγής είναι πολύ ευέλικτος και μπορεί να αλλάξει σε κάθε στιγμή.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Υπάρχει μεγάλη ευελιξία στην εναλλαγή παραγομένων προϊόντων, στην αλλαγή μείγματος των παραγόμενων προϊόντων και την αλλαγή του όγκου παραγωγής</a:t>
            </a:r>
            <a:r>
              <a:rPr lang="el-GR" sz="1600" dirty="0">
                <a:latin typeface="Calibri" panose="020F0502020204030204" pitchFamily="34" charset="0"/>
                <a:cs typeface="Calibri" panose="020F0502020204030204" pitchFamily="34" charset="0"/>
              </a:rPr>
              <a:t>. </a:t>
            </a: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61</a:t>
            </a:fld>
            <a:endParaRPr lang="en-US"/>
          </a:p>
        </p:txBody>
      </p:sp>
    </p:spTree>
    <p:extLst>
      <p:ext uri="{BB962C8B-B14F-4D97-AF65-F5344CB8AC3E}">
        <p14:creationId xmlns:p14="http://schemas.microsoft.com/office/powerpoint/2010/main" val="121851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pPr algn="l">
              <a:lnSpc>
                <a:spcPct val="115000"/>
              </a:lnSpc>
              <a:spcAft>
                <a:spcPts val="900"/>
              </a:spcAft>
            </a:pPr>
            <a:r>
              <a:rPr lang="el-GR" sz="2800" dirty="0"/>
              <a:t>Διαδικασίες Παραγωγής Κατά Παραγγελία (</a:t>
            </a:r>
            <a:r>
              <a:rPr lang="en-US" sz="2800" dirty="0"/>
              <a:t>J</a:t>
            </a:r>
            <a:r>
              <a:rPr lang="el-GR" sz="2800" dirty="0" err="1"/>
              <a:t>ob</a:t>
            </a:r>
            <a:r>
              <a:rPr lang="el-GR" sz="2800" dirty="0"/>
              <a:t> </a:t>
            </a:r>
            <a:r>
              <a:rPr lang="en-US" sz="2800" dirty="0"/>
              <a:t>Order</a:t>
            </a:r>
            <a:r>
              <a:rPr lang="el-GR" sz="2800" dirty="0"/>
              <a:t>)</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gn="just">
              <a:spcBef>
                <a:spcPts val="300"/>
              </a:spcBef>
            </a:pPr>
            <a:r>
              <a:rPr lang="el-GR" sz="1600" dirty="0">
                <a:latin typeface="Calibri" panose="020F0502020204030204" pitchFamily="34" charset="0"/>
                <a:cs typeface="Calibri" panose="020F0502020204030204" pitchFamily="34" charset="0"/>
              </a:rPr>
              <a:t>Οι διαδικασίες παραγωγής κατά παραγγελία (</a:t>
            </a:r>
            <a:r>
              <a:rPr lang="el-GR" sz="1600" dirty="0" err="1">
                <a:latin typeface="Calibri" panose="020F0502020204030204" pitchFamily="34" charset="0"/>
                <a:cs typeface="Calibri" panose="020F0502020204030204" pitchFamily="34" charset="0"/>
              </a:rPr>
              <a:t>job</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οrder</a:t>
            </a:r>
            <a:r>
              <a:rPr lang="el-GR" sz="1600" dirty="0">
                <a:latin typeface="Calibri" panose="020F0502020204030204" pitchFamily="34" charset="0"/>
                <a:cs typeface="Calibri" panose="020F0502020204030204" pitchFamily="34" charset="0"/>
              </a:rPr>
              <a:t>) αναφέρονται σε παραγωγικά κυκλώματα τα οποία αναλαμβάνουν την παραγωγή μικρών παρτίδων ή μεμονωμένων προϊόντων ακολουθώντας μία ροή εργασίας που χαρακτηρίζεται από μη τυποποιημένες διαδρομές μεταξύ διαφόρων σταθμών εργασίας (</a:t>
            </a:r>
            <a:r>
              <a:rPr lang="el-GR" sz="1600" dirty="0" err="1">
                <a:latin typeface="Calibri" panose="020F0502020204030204" pitchFamily="34" charset="0"/>
                <a:cs typeface="Calibri" panose="020F0502020204030204" pitchFamily="34" charset="0"/>
              </a:rPr>
              <a:t>job</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stations</a:t>
            </a:r>
            <a:r>
              <a:rPr lang="el-GR" sz="1600" dirty="0">
                <a:latin typeface="Calibri" panose="020F0502020204030204" pitchFamily="34" charset="0"/>
                <a:cs typeface="Calibri" panose="020F0502020204030204" pitchFamily="34" charset="0"/>
              </a:rPr>
              <a:t>). </a:t>
            </a:r>
          </a:p>
          <a:p>
            <a:pPr algn="just">
              <a:spcBef>
                <a:spcPts val="300"/>
              </a:spcBef>
            </a:pPr>
            <a:r>
              <a:rPr lang="el-GR" sz="1600" dirty="0">
                <a:latin typeface="Calibri" panose="020F0502020204030204" pitchFamily="34" charset="0"/>
                <a:cs typeface="Calibri" panose="020F0502020204030204" pitchFamily="34" charset="0"/>
              </a:rPr>
              <a:t>Ο όρος σταθμός εργασίας αναφέρεται σε μία χωροταξική συγκέντρωση πόρων μετατροπής.</a:t>
            </a: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algn="just">
              <a:spcBef>
                <a:spcPts val="300"/>
              </a:spcBef>
            </a:pPr>
            <a:endParaRPr lang="el-GR" sz="1600" dirty="0">
              <a:latin typeface="Calibri" panose="020F0502020204030204" pitchFamily="34" charset="0"/>
              <a:cs typeface="Calibri" panose="020F0502020204030204" pitchFamily="34" charset="0"/>
            </a:endParaRPr>
          </a:p>
          <a:p>
            <a:pPr marL="0" indent="0" algn="just">
              <a:spcBef>
                <a:spcPts val="300"/>
              </a:spcBef>
              <a:buNone/>
            </a:pPr>
            <a:r>
              <a:rPr lang="el-GR" sz="1600" dirty="0">
                <a:latin typeface="Calibri" panose="020F0502020204030204" pitchFamily="34" charset="0"/>
                <a:cs typeface="Calibri" panose="020F0502020204030204" pitchFamily="34" charset="0"/>
              </a:rPr>
              <a:t> </a:t>
            </a:r>
          </a:p>
          <a:p>
            <a:pPr algn="just">
              <a:spcBef>
                <a:spcPts val="0"/>
              </a:spcBef>
            </a:pPr>
            <a:r>
              <a:rPr lang="el-GR" sz="1600" dirty="0">
                <a:latin typeface="Calibri" panose="020F0502020204030204" pitchFamily="34" charset="0"/>
                <a:cs typeface="Calibri" panose="020F0502020204030204" pitchFamily="34" charset="0"/>
              </a:rPr>
              <a:t>Παραδείγματα σταθμού εργασίας μπορεί να είναι τα ακόλουθα: </a:t>
            </a:r>
            <a:endParaRPr lang="el-GR" sz="1800" dirty="0">
              <a:latin typeface="Calibri" panose="020F0502020204030204" pitchFamily="34" charset="0"/>
              <a:cs typeface="Calibri" panose="020F0502020204030204" pitchFamily="34" charset="0"/>
            </a:endParaRPr>
          </a:p>
          <a:p>
            <a:pPr lvl="1" algn="just">
              <a:spcBef>
                <a:spcPts val="0"/>
              </a:spcBef>
            </a:pPr>
            <a:r>
              <a:rPr lang="el-GR" sz="1400" dirty="0">
                <a:latin typeface="Calibri" panose="020F0502020204030204" pitchFamily="34" charset="0"/>
                <a:cs typeface="Calibri" panose="020F0502020204030204" pitchFamily="34" charset="0"/>
              </a:rPr>
              <a:t>Ένα μηχάνημα επεξεργασίας.</a:t>
            </a:r>
          </a:p>
          <a:p>
            <a:pPr lvl="1" algn="just">
              <a:spcBef>
                <a:spcPts val="0"/>
              </a:spcBef>
            </a:pPr>
            <a:r>
              <a:rPr lang="el-GR" sz="1400" dirty="0">
                <a:latin typeface="Calibri" panose="020F0502020204030204" pitchFamily="34" charset="0"/>
                <a:cs typeface="Calibri" panose="020F0502020204030204" pitchFamily="34" charset="0"/>
              </a:rPr>
              <a:t>Ένα εργάτης και ο πάγκος με τα εργαλεία του.</a:t>
            </a:r>
          </a:p>
          <a:p>
            <a:pPr lvl="1" algn="just">
              <a:spcBef>
                <a:spcPts val="0"/>
              </a:spcBef>
            </a:pPr>
            <a:r>
              <a:rPr lang="el-GR" sz="1400" dirty="0">
                <a:latin typeface="Calibri" panose="020F0502020204030204" pitchFamily="34" charset="0"/>
                <a:cs typeface="Calibri" panose="020F0502020204030204" pitchFamily="34" charset="0"/>
              </a:rPr>
              <a:t>Μία ομάδα εργαζομένων που ασχολούνται με τη συναρμολόγηση προϊόντων. </a:t>
            </a:r>
          </a:p>
          <a:p>
            <a:pPr algn="just">
              <a:spcBef>
                <a:spcPts val="600"/>
              </a:spcBef>
            </a:pPr>
            <a:endParaRPr lang="el-GR" sz="1800" dirty="0">
              <a:solidFill>
                <a:schemeClr val="dk1"/>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62</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924944"/>
            <a:ext cx="3813069" cy="218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09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Παραγωγής Κατά Παρτίδα (</a:t>
            </a:r>
            <a:r>
              <a:rPr lang="el-GR" sz="2800" dirty="0" err="1">
                <a:solidFill>
                  <a:srgbClr val="4F81BD">
                    <a:lumMod val="75000"/>
                  </a:srgbClr>
                </a:solidFill>
              </a:rPr>
              <a:t>Batch</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Οι διαδικασίες παραγωγής κατά παρτίδα (</a:t>
            </a:r>
            <a:r>
              <a:rPr lang="el-GR" sz="1800" dirty="0" err="1">
                <a:latin typeface="Calibri" panose="020F0502020204030204" pitchFamily="34" charset="0"/>
                <a:cs typeface="Calibri" panose="020F0502020204030204" pitchFamily="34" charset="0"/>
              </a:rPr>
              <a:t>batch</a:t>
            </a:r>
            <a:r>
              <a:rPr lang="el-GR" sz="1800" dirty="0">
                <a:latin typeface="Calibri" panose="020F0502020204030204" pitchFamily="34" charset="0"/>
                <a:cs typeface="Calibri" panose="020F0502020204030204" pitchFamily="34" charset="0"/>
              </a:rPr>
              <a:t>) ανήκουν στην κατηγορία των διακεκομμένων διαδικασιών παραγωγής.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Τα προϊόντα κινούνται σε έναν περιορισμένο αριθμό προκαθορισμένων διαδρομών αλλά οι σταθμοί εργασίας δεν είναι συνδεδεμένοι με συστήματα αυτόματης μεταφοράς υλικών.</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Παραγωγικές διαδικασίες της τυπολογίας κατά παρτίδα συναντώνται (συνήθως) σε επιχειρηματικούς οργανισμούς που απασχολούνται με τη κατασκευή προϊόντων που ενσωματώνουν πολύπλοκο μηχανολογικό και ηλεκτρολογικό εξοπλισμό. </a:t>
            </a:r>
          </a:p>
          <a:p>
            <a:pPr lvl="0" algn="just">
              <a:spcBef>
                <a:spcPts val="600"/>
              </a:spcBef>
            </a:pPr>
            <a:r>
              <a:rPr lang="el-GR" sz="1800" dirty="0">
                <a:solidFill>
                  <a:prstClr val="black"/>
                </a:solidFill>
                <a:latin typeface="Calibri" panose="020F0502020204030204" pitchFamily="34" charset="0"/>
                <a:cs typeface="Calibri" panose="020F0502020204030204" pitchFamily="34" charset="0"/>
              </a:rPr>
              <a:t>Παραδείγματα: </a:t>
            </a:r>
          </a:p>
          <a:p>
            <a:pPr lvl="1" algn="just">
              <a:spcBef>
                <a:spcPts val="600"/>
              </a:spcBef>
            </a:pPr>
            <a:r>
              <a:rPr lang="el-GR" sz="1600" dirty="0">
                <a:solidFill>
                  <a:prstClr val="black"/>
                </a:solidFill>
                <a:latin typeface="Calibri" panose="020F0502020204030204" pitchFamily="34" charset="0"/>
                <a:cs typeface="Calibri" panose="020F0502020204030204" pitchFamily="34" charset="0"/>
              </a:rPr>
              <a:t>Ωρολογοποιία,</a:t>
            </a:r>
          </a:p>
          <a:p>
            <a:pPr lvl="1" algn="just">
              <a:spcBef>
                <a:spcPts val="600"/>
              </a:spcBef>
            </a:pPr>
            <a:r>
              <a:rPr lang="el-GR" sz="1600" dirty="0">
                <a:solidFill>
                  <a:prstClr val="black"/>
                </a:solidFill>
                <a:latin typeface="Calibri" panose="020F0502020204030204" pitchFamily="34" charset="0"/>
                <a:cs typeface="Calibri" panose="020F0502020204030204" pitchFamily="34" charset="0"/>
              </a:rPr>
              <a:t>Εκδοτικοί οίκοι.</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 πολυπλοκότητα των προϊόντων αυξάνει το χρόνο επεξεργασίας και είναι υπαίτια για την παρατήρηση μεγάλων αποκλίσεων στο χρόνο υλοποίησής τους.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Δημιουργούνται αποθέματα σε διάφορα σημεία της χωροταξίας της παραγωγική διαδικασίας.</a:t>
            </a:r>
          </a:p>
          <a:p>
            <a:pPr marL="342900" lvl="1" indent="-342900" algn="just">
              <a:spcBef>
                <a:spcPts val="300"/>
              </a:spcBef>
              <a:buFont typeface="Arial" panose="020B0604020202020204" pitchFamily="34" charset="0"/>
              <a:buChar char="•"/>
            </a:pPr>
            <a:endParaRPr lang="el-GR" sz="1800" dirty="0">
              <a:latin typeface="Calibri" panose="020F0502020204030204" pitchFamily="34" charset="0"/>
              <a:cs typeface="Calibri" panose="020F0502020204030204" pitchFamily="34" charset="0"/>
            </a:endParaRPr>
          </a:p>
          <a:p>
            <a:pPr marL="342900" lvl="1" indent="-342900" algn="just">
              <a:spcBef>
                <a:spcPts val="300"/>
              </a:spcBef>
              <a:buFont typeface="Arial" panose="020B0604020202020204" pitchFamily="34" charset="0"/>
              <a:buChar char="•"/>
            </a:pPr>
            <a:endParaRPr lang="el-GR"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63</a:t>
            </a:fld>
            <a:endParaRPr lang="en-US"/>
          </a:p>
        </p:txBody>
      </p:sp>
    </p:spTree>
    <p:extLst>
      <p:ext uri="{BB962C8B-B14F-4D97-AF65-F5344CB8AC3E}">
        <p14:creationId xmlns:p14="http://schemas.microsoft.com/office/powerpoint/2010/main" val="2238072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Παραγωγής Κατά Παρτίδα (</a:t>
            </a:r>
            <a:r>
              <a:rPr lang="el-GR" sz="2800" dirty="0" err="1">
                <a:solidFill>
                  <a:srgbClr val="4F81BD">
                    <a:lumMod val="75000"/>
                  </a:srgbClr>
                </a:solidFill>
              </a:rPr>
              <a:t>Batch</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lvl="1" indent="-342900" algn="just">
              <a:spcBef>
                <a:spcPts val="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Ο χώρος του εργοστασίου οργανώνεται χωροταξικά κατά διαδικασία ή λειτουργία όπως και στην περίπτωση της παραγωγικής διαδικασίας κατά παραγγελία και κατά εξάρτημα (κατά προϊόν), αλλά χαρακτηρίζεται από:</a:t>
            </a:r>
          </a:p>
          <a:p>
            <a:pPr lvl="1" algn="just">
              <a:spcBef>
                <a:spcPts val="0"/>
              </a:spcBef>
            </a:pPr>
            <a:r>
              <a:rPr lang="el-GR" sz="1400" dirty="0">
                <a:solidFill>
                  <a:prstClr val="black"/>
                </a:solidFill>
                <a:latin typeface="Calibri" panose="020F0502020204030204" pitchFamily="34" charset="0"/>
                <a:cs typeface="Calibri" panose="020F0502020204030204" pitchFamily="34" charset="0"/>
              </a:rPr>
              <a:t>Μεγαλύτερο βαθμό αυτοματοποίησης. </a:t>
            </a:r>
          </a:p>
          <a:p>
            <a:pPr lvl="1" algn="just">
              <a:spcBef>
                <a:spcPts val="0"/>
              </a:spcBef>
            </a:pPr>
            <a:r>
              <a:rPr lang="el-GR" sz="1400" dirty="0">
                <a:solidFill>
                  <a:prstClr val="black"/>
                </a:solidFill>
                <a:latin typeface="Calibri" panose="020F0502020204030204" pitchFamily="34" charset="0"/>
                <a:cs typeface="Calibri" panose="020F0502020204030204" pitchFamily="34" charset="0"/>
              </a:rPr>
              <a:t>Μεγαλύτερο όγκο παραγωγής.</a:t>
            </a:r>
          </a:p>
          <a:p>
            <a:pPr lvl="1" algn="just">
              <a:spcBef>
                <a:spcPts val="0"/>
              </a:spcBef>
            </a:pPr>
            <a:r>
              <a:rPr lang="el-GR" sz="1400" dirty="0">
                <a:solidFill>
                  <a:prstClr val="black"/>
                </a:solidFill>
                <a:latin typeface="Calibri" panose="020F0502020204030204" pitchFamily="34" charset="0"/>
                <a:cs typeface="Calibri" panose="020F0502020204030204" pitchFamily="34" charset="0"/>
              </a:rPr>
              <a:t>Τα ενδιάμεσα προϊόντα μετακινούνται μεταξύ των σταθμών εργασίας κατά παρτίδες. </a:t>
            </a:r>
          </a:p>
          <a:p>
            <a:pPr lvl="1" algn="just">
              <a:spcBef>
                <a:spcPts val="0"/>
              </a:spcBef>
            </a:pPr>
            <a:r>
              <a:rPr lang="el-GR" sz="1400" dirty="0">
                <a:solidFill>
                  <a:prstClr val="black"/>
                </a:solidFill>
                <a:latin typeface="Calibri" panose="020F0502020204030204" pitchFamily="34" charset="0"/>
                <a:cs typeface="Calibri" panose="020F0502020204030204" pitchFamily="34" charset="0"/>
              </a:rPr>
              <a:t>Η κάθε παρτίδα ακολουθεί ξεχωριστή διαδρομή μέσα στο εργοστάσιο.</a:t>
            </a:r>
          </a:p>
          <a:p>
            <a:pPr lvl="1" algn="just">
              <a:spcBef>
                <a:spcPts val="0"/>
              </a:spcBef>
            </a:pPr>
            <a:r>
              <a:rPr lang="el-GR" sz="1400" dirty="0">
                <a:solidFill>
                  <a:prstClr val="black"/>
                </a:solidFill>
                <a:latin typeface="Calibri" panose="020F0502020204030204" pitchFamily="34" charset="0"/>
                <a:cs typeface="Calibri" panose="020F0502020204030204" pitchFamily="34" charset="0"/>
              </a:rPr>
              <a:t>Αποτελείται από μικρές παραγωγικές διατάξεις ομαδοποιήσεων πόρων μετατροπής (κυψέλες  </a:t>
            </a:r>
            <a:r>
              <a:rPr lang="el-GR" sz="1400" dirty="0" err="1">
                <a:solidFill>
                  <a:prstClr val="black"/>
                </a:solidFill>
                <a:latin typeface="Calibri" panose="020F0502020204030204" pitchFamily="34" charset="0"/>
                <a:cs typeface="Calibri" panose="020F0502020204030204" pitchFamily="34" charset="0"/>
              </a:rPr>
              <a:t>cells</a:t>
            </a:r>
            <a:r>
              <a:rPr lang="el-GR" sz="1400" dirty="0">
                <a:solidFill>
                  <a:prstClr val="black"/>
                </a:solidFill>
                <a:latin typeface="Calibri" panose="020F0502020204030204" pitchFamily="34" charset="0"/>
                <a:cs typeface="Calibri" panose="020F0502020204030204" pitchFamily="34" charset="0"/>
              </a:rPr>
              <a:t>). </a:t>
            </a:r>
          </a:p>
          <a:p>
            <a:pPr lvl="1" algn="just">
              <a:spcBef>
                <a:spcPts val="0"/>
              </a:spcBef>
            </a:pPr>
            <a:r>
              <a:rPr lang="el-GR" sz="1400" dirty="0">
                <a:solidFill>
                  <a:prstClr val="black"/>
                </a:solidFill>
                <a:latin typeface="Calibri" panose="020F0502020204030204" pitchFamily="34" charset="0"/>
                <a:cs typeface="Calibri" panose="020F0502020204030204" pitchFamily="34" charset="0"/>
              </a:rPr>
              <a:t>Οι παρτίδες προϊόντων που παράγονται κατόπιν αποθηκεύονται μέχρι να χρησιμοποιηθούν από άλλες διατάξεις.</a:t>
            </a:r>
          </a:p>
          <a:p>
            <a:pPr marL="342900" lvl="1" indent="-342900" algn="just">
              <a:spcBef>
                <a:spcPts val="300"/>
              </a:spcBef>
              <a:buFont typeface="Arial" panose="020B0604020202020204" pitchFamily="34" charset="0"/>
              <a:buChar char="•"/>
            </a:pPr>
            <a:endParaRPr lang="el-GR" sz="1800" dirty="0">
              <a:latin typeface="Calibri" panose="020F0502020204030204" pitchFamily="34" charset="0"/>
              <a:cs typeface="Calibri" panose="020F0502020204030204" pitchFamily="34" charset="0"/>
            </a:endParaRPr>
          </a:p>
          <a:p>
            <a:pPr marL="342900" lvl="1" indent="-342900" algn="just">
              <a:spcBef>
                <a:spcPts val="300"/>
              </a:spcBef>
              <a:buFont typeface="Arial" panose="020B0604020202020204" pitchFamily="34" charset="0"/>
              <a:buChar char="•"/>
            </a:pPr>
            <a:endParaRPr lang="el-GR"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64</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9" t="24814" r="28125" b="30555"/>
          <a:stretch/>
        </p:blipFill>
        <p:spPr bwMode="auto">
          <a:xfrm>
            <a:off x="995106" y="3911696"/>
            <a:ext cx="3792918" cy="2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44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Παραγωγής Κατά Παρτίδα (</a:t>
            </a:r>
            <a:r>
              <a:rPr lang="el-GR" sz="2800" dirty="0" err="1">
                <a:solidFill>
                  <a:srgbClr val="4F81BD">
                    <a:lumMod val="75000"/>
                  </a:srgbClr>
                </a:solidFill>
              </a:rPr>
              <a:t>Batch</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 προμήθεια των υλικών βασίζεται σε στατιστικές προβλέψεις της ζήτησης.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Ο επιχειρηματικός οργανισμός διατηρεί περιστασιακές και ενίοτε μόνιμες σχέσεις με τους προμηθευτές.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Οι σχέσεις με τους πελάτες διαμορφώνονται συνήθως ενός κάποιου προκαθορισμένου καναλιού διανομής και δεν βασίζονται αποκλειστικά στο μοντέλο της λήψης εξατομικευμένων παραγγελιών ενός επιχειρηματικού οργανισμού που υλοποιεί παραγωγικές διαδικασίες κατά παραγγελία.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Μέτρια ευελιξία.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Επιζητούνται μάλλον οικονομίες σκοπού, δηλαδή η χρησιμοποίηση των ίδιων πόρων μετατροπής σε παρτίδες διαφορετικών εξαρτημάτων ή προϊόντων. </a:t>
            </a:r>
          </a:p>
          <a:p>
            <a:pPr marL="342900" lvl="1" indent="-342900" algn="just">
              <a:spcBef>
                <a:spcPts val="30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 ποιότητα της διαδικασίας εξαρτάται από τους εργαζόμενους και συνήθως είναι πολύ υψηλή.</a:t>
            </a:r>
          </a:p>
          <a:p>
            <a:pPr marL="342900" lvl="1" indent="-342900" algn="just">
              <a:spcBef>
                <a:spcPts val="300"/>
              </a:spcBef>
              <a:buFont typeface="Arial" panose="020B0604020202020204" pitchFamily="34" charset="0"/>
              <a:buChar char="•"/>
            </a:pPr>
            <a:r>
              <a:rPr lang="el-GR" sz="1800" dirty="0" err="1">
                <a:latin typeface="Calibri" panose="020F0502020204030204" pitchFamily="34" charset="0"/>
                <a:cs typeface="Calibri" panose="020F0502020204030204" pitchFamily="34" charset="0"/>
              </a:rPr>
              <a:t>Oι</a:t>
            </a:r>
            <a:r>
              <a:rPr lang="el-GR" sz="1800" dirty="0">
                <a:latin typeface="Calibri" panose="020F0502020204030204" pitchFamily="34" charset="0"/>
                <a:cs typeface="Calibri" panose="020F0502020204030204" pitchFamily="34" charset="0"/>
              </a:rPr>
              <a:t> αυξομειώσεις στη ζήτηση αντιμετωπίζονται με τη χρησιμοποίηση των αποθεμάτων και την αυξομείωση του εργατικού δυναμικού στις βάρδιες.</a:t>
            </a:r>
          </a:p>
          <a:p>
            <a:pPr marL="342900" lvl="1" indent="-342900" algn="just">
              <a:spcBef>
                <a:spcPts val="300"/>
              </a:spcBef>
              <a:buFont typeface="Arial" panose="020B0604020202020204" pitchFamily="34" charset="0"/>
              <a:buChar char="•"/>
            </a:pPr>
            <a:endParaRPr lang="el-GR" sz="1800" dirty="0">
              <a:latin typeface="Calibri" panose="020F0502020204030204" pitchFamily="34" charset="0"/>
              <a:cs typeface="Calibri" panose="020F0502020204030204" pitchFamily="34" charset="0"/>
            </a:endParaRPr>
          </a:p>
          <a:p>
            <a:pPr marL="342900" lvl="1" indent="-342900" algn="just">
              <a:spcBef>
                <a:spcPts val="300"/>
              </a:spcBef>
              <a:buFont typeface="Arial" panose="020B0604020202020204" pitchFamily="34" charset="0"/>
              <a:buChar char="•"/>
            </a:pPr>
            <a:endParaRPr lang="el-GR"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65</a:t>
            </a:fld>
            <a:endParaRPr lang="en-US"/>
          </a:p>
        </p:txBody>
      </p:sp>
    </p:spTree>
    <p:extLst>
      <p:ext uri="{BB962C8B-B14F-4D97-AF65-F5344CB8AC3E}">
        <p14:creationId xmlns:p14="http://schemas.microsoft.com/office/powerpoint/2010/main" val="2031991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Συνδεδεμένων Γραμμών Ροής (</a:t>
            </a:r>
            <a:r>
              <a:rPr lang="el-GR" sz="2800" dirty="0" err="1">
                <a:solidFill>
                  <a:srgbClr val="4F81BD">
                    <a:lumMod val="75000"/>
                  </a:srgbClr>
                </a:solidFill>
              </a:rPr>
              <a:t>Connected</a:t>
            </a:r>
            <a:r>
              <a:rPr lang="el-GR" sz="2800" dirty="0">
                <a:solidFill>
                  <a:srgbClr val="4F81BD">
                    <a:lumMod val="75000"/>
                  </a:srgbClr>
                </a:solidFill>
              </a:rPr>
              <a:t> </a:t>
            </a:r>
            <a:r>
              <a:rPr lang="el-GR" sz="2800" dirty="0" err="1">
                <a:solidFill>
                  <a:srgbClr val="4F81BD">
                    <a:lumMod val="75000"/>
                  </a:srgbClr>
                </a:solidFill>
              </a:rPr>
              <a:t>Flow</a:t>
            </a:r>
            <a:r>
              <a:rPr lang="el-GR" sz="2800" dirty="0">
                <a:solidFill>
                  <a:srgbClr val="4F81BD">
                    <a:lumMod val="75000"/>
                  </a:srgbClr>
                </a:solidFill>
              </a:rPr>
              <a:t> </a:t>
            </a:r>
            <a:r>
              <a:rPr lang="el-GR" sz="2800" dirty="0" err="1">
                <a:solidFill>
                  <a:srgbClr val="4F81BD">
                    <a:lumMod val="75000"/>
                  </a:srgbClr>
                </a:solidFill>
              </a:rPr>
              <a:t>Lines</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Οι παραγωγικές διαδικασίες συνδεδεμένων γραμμών ροής (</a:t>
            </a:r>
            <a:r>
              <a:rPr lang="el-GR" sz="1600" dirty="0" err="1">
                <a:latin typeface="Calibri" panose="020F0502020204030204" pitchFamily="34" charset="0"/>
                <a:cs typeface="Calibri" panose="020F0502020204030204" pitchFamily="34" charset="0"/>
              </a:rPr>
              <a:t>connected</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flow</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lines</a:t>
            </a:r>
            <a:r>
              <a:rPr lang="el-GR" sz="1600" dirty="0">
                <a:latin typeface="Calibri" panose="020F0502020204030204" pitchFamily="34" charset="0"/>
                <a:cs typeface="Calibri" panose="020F0502020204030204" pitchFamily="34" charset="0"/>
              </a:rPr>
              <a:t>) είναι οι κλασσικές γραμμές συναρμολόγησης:  τα εξαρτήματα και τα υπό κατασκευή προϊόντα μεταφέρονται αυτόματα μεταξύ των διαφόρων σταθμών εργασίας ακολουθώντας αυστηρά συγκεκριμένες διαδρομές.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Όταν το υπό κατασκευή προϊόν φτάνει σε ένα σταθμό εργασίας φθάνουν και τα εξαρτήματα τα οποία θα συναρμολογηθούν σε αυτό.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Παραδείγματα:</a:t>
            </a:r>
          </a:p>
          <a:p>
            <a:pPr lvl="1" algn="just">
              <a:spcBef>
                <a:spcPts val="600"/>
              </a:spcBef>
            </a:pPr>
            <a:r>
              <a:rPr lang="el-GR" sz="1600" dirty="0">
                <a:solidFill>
                  <a:prstClr val="black"/>
                </a:solidFill>
                <a:latin typeface="Calibri" panose="020F0502020204030204" pitchFamily="34" charset="0"/>
                <a:cs typeface="Calibri" panose="020F0502020204030204" pitchFamily="34" charset="0"/>
              </a:rPr>
              <a:t>Αυτοκινητοβιομηχανία. </a:t>
            </a:r>
          </a:p>
          <a:p>
            <a:pPr marL="342900" lvl="1" indent="-342900" algn="just">
              <a:spcBef>
                <a:spcPts val="300"/>
              </a:spcBef>
              <a:buFont typeface="Arial" panose="020B0604020202020204" pitchFamily="34" charset="0"/>
              <a:buChar char="•"/>
            </a:pPr>
            <a:endParaRPr lang="el-GR"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66</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71" t="31887" r="28016" b="22258"/>
          <a:stretch/>
        </p:blipFill>
        <p:spPr bwMode="auto">
          <a:xfrm>
            <a:off x="900213" y="3839688"/>
            <a:ext cx="3671787" cy="2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1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Συνδεδεμένων Γραμμών Ροής (</a:t>
            </a:r>
            <a:r>
              <a:rPr lang="el-GR" sz="2800" dirty="0" err="1">
                <a:solidFill>
                  <a:srgbClr val="4F81BD">
                    <a:lumMod val="75000"/>
                  </a:srgbClr>
                </a:solidFill>
              </a:rPr>
              <a:t>Connected</a:t>
            </a:r>
            <a:r>
              <a:rPr lang="el-GR" sz="2800" dirty="0">
                <a:solidFill>
                  <a:srgbClr val="4F81BD">
                    <a:lumMod val="75000"/>
                  </a:srgbClr>
                </a:solidFill>
              </a:rPr>
              <a:t> </a:t>
            </a:r>
            <a:r>
              <a:rPr lang="el-GR" sz="2800" dirty="0" err="1">
                <a:solidFill>
                  <a:srgbClr val="4F81BD">
                    <a:lumMod val="75000"/>
                  </a:srgbClr>
                </a:solidFill>
              </a:rPr>
              <a:t>Flow</a:t>
            </a:r>
            <a:r>
              <a:rPr lang="el-GR" sz="2800" dirty="0">
                <a:solidFill>
                  <a:srgbClr val="4F81BD">
                    <a:lumMod val="75000"/>
                  </a:srgbClr>
                </a:solidFill>
              </a:rPr>
              <a:t> </a:t>
            </a:r>
            <a:r>
              <a:rPr lang="el-GR" sz="2800" dirty="0" err="1">
                <a:solidFill>
                  <a:srgbClr val="4F81BD">
                    <a:lumMod val="75000"/>
                  </a:srgbClr>
                </a:solidFill>
              </a:rPr>
              <a:t>Lines</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Τα παραγόμενα προϊόντα είναι τυποποιημένα, επιτρέπονται μόνο κάποιες μικρές </a:t>
            </a:r>
            <a:r>
              <a:rPr lang="el-GR" sz="1600" dirty="0" err="1">
                <a:latin typeface="Calibri" panose="020F0502020204030204" pitchFamily="34" charset="0"/>
                <a:cs typeface="Calibri" panose="020F0502020204030204" pitchFamily="34" charset="0"/>
              </a:rPr>
              <a:t>διαφορο</a:t>
            </a:r>
            <a:r>
              <a:rPr lang="el-GR" sz="1600" dirty="0">
                <a:latin typeface="Calibri" panose="020F0502020204030204" pitchFamily="34" charset="0"/>
                <a:cs typeface="Calibri" panose="020F0502020204030204" pitchFamily="34" charset="0"/>
              </a:rPr>
              <a:t>-ποιήσεις.</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Μικρή ευελιξία του παραγωγικού συστήματος.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Έμφαση στην απόδοση, το κόστος κατασκευής, την τιμή και την αξιοπιστία του </a:t>
            </a:r>
            <a:r>
              <a:rPr lang="el-GR" sz="1600" dirty="0" err="1">
                <a:latin typeface="Calibri" panose="020F0502020204030204" pitchFamily="34" charset="0"/>
                <a:cs typeface="Calibri" panose="020F0502020204030204" pitchFamily="34" charset="0"/>
              </a:rPr>
              <a:t>παραγό</a:t>
            </a:r>
            <a:r>
              <a:rPr lang="el-GR" sz="1600" dirty="0">
                <a:latin typeface="Calibri" panose="020F0502020204030204" pitchFamily="34" charset="0"/>
                <a:cs typeface="Calibri" panose="020F0502020204030204" pitchFamily="34" charset="0"/>
              </a:rPr>
              <a:t>-</a:t>
            </a:r>
            <a:r>
              <a:rPr lang="el-GR" sz="1600" dirty="0" err="1">
                <a:latin typeface="Calibri" panose="020F0502020204030204" pitchFamily="34" charset="0"/>
                <a:cs typeface="Calibri" panose="020F0502020204030204" pitchFamily="34" charset="0"/>
              </a:rPr>
              <a:t>μενου</a:t>
            </a:r>
            <a:r>
              <a:rPr lang="el-GR" sz="1600" dirty="0">
                <a:latin typeface="Calibri" panose="020F0502020204030204" pitchFamily="34" charset="0"/>
                <a:cs typeface="Calibri" panose="020F0502020204030204" pitchFamily="34" charset="0"/>
              </a:rPr>
              <a:t> προϊόντος.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Η ευστοχία, ο όγκος και η ταχύτητα της παραγωγής είναι μεγάλη και εξαρτάται από την τεχνολογία του μηχανολογικού εξοπλισμού και το σχεδιασμό εργασίας.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Η ρύθμιση του μηχανολογικού εξοπλισμού πραγματοποιείται στην έναρξη της παραγωγής ενός προϊόντος.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Η ανάπτυξη προϊόντος είναι δαπανηρή, το κόστος του εξοπλισμού ιδιαίτερα μεγάλο και για αυτό επιδιώκονται οικονομίες κλίμακας στην παραγωγή.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Υπάρχουν υψηλές απαιτήσεις για ομαλή ροή υλικών στην παραγωγική διαδικασία.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Το χρονοδιάγραμμα παραγωγής είναι δεδομένο και οι διαδικασίες ελέγχου ποιότητας διάχυτες σε όλη τη παραγωγική διαδικασία. </a:t>
            </a:r>
          </a:p>
          <a:p>
            <a:pPr marL="342900" lvl="1" indent="-342900" algn="just">
              <a:spcBef>
                <a:spcPts val="300"/>
              </a:spcBef>
              <a:buFont typeface="Arial" panose="020B0604020202020204" pitchFamily="34" charset="0"/>
              <a:buChar char="•"/>
            </a:pPr>
            <a:endParaRPr lang="el-GR"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67</a:t>
            </a:fld>
            <a:endParaRPr lang="en-US"/>
          </a:p>
        </p:txBody>
      </p:sp>
    </p:spTree>
    <p:extLst>
      <p:ext uri="{BB962C8B-B14F-4D97-AF65-F5344CB8AC3E}">
        <p14:creationId xmlns:p14="http://schemas.microsoft.com/office/powerpoint/2010/main" val="1058635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Συνεχών Γραμμών Ροής (</a:t>
            </a:r>
            <a:r>
              <a:rPr lang="el-GR" sz="2800" dirty="0" err="1">
                <a:solidFill>
                  <a:srgbClr val="4F81BD">
                    <a:lumMod val="75000"/>
                  </a:srgbClr>
                </a:solidFill>
              </a:rPr>
              <a:t>Continuous</a:t>
            </a:r>
            <a:r>
              <a:rPr lang="el-GR" sz="2800" dirty="0">
                <a:solidFill>
                  <a:srgbClr val="4F81BD">
                    <a:lumMod val="75000"/>
                  </a:srgbClr>
                </a:solidFill>
              </a:rPr>
              <a:t> </a:t>
            </a:r>
            <a:r>
              <a:rPr lang="el-GR" sz="2800" dirty="0" err="1">
                <a:solidFill>
                  <a:srgbClr val="4F81BD">
                    <a:lumMod val="75000"/>
                  </a:srgbClr>
                </a:solidFill>
              </a:rPr>
              <a:t>Flow</a:t>
            </a:r>
            <a:r>
              <a:rPr lang="el-GR" sz="2800" dirty="0">
                <a:solidFill>
                  <a:srgbClr val="4F81BD">
                    <a:lumMod val="75000"/>
                  </a:srgbClr>
                </a:solidFill>
              </a:rPr>
              <a:t> </a:t>
            </a:r>
            <a:r>
              <a:rPr lang="el-GR" sz="2800" dirty="0" err="1">
                <a:solidFill>
                  <a:srgbClr val="4F81BD">
                    <a:lumMod val="75000"/>
                  </a:srgbClr>
                </a:solidFill>
              </a:rPr>
              <a:t>Lines</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Οι παραγωγικές διαδικασίες συνεχών γραμμών ροής (</a:t>
            </a:r>
            <a:r>
              <a:rPr lang="el-GR" sz="1600" dirty="0" err="1">
                <a:latin typeface="Calibri" panose="020F0502020204030204" pitchFamily="34" charset="0"/>
                <a:cs typeface="Calibri" panose="020F0502020204030204" pitchFamily="34" charset="0"/>
              </a:rPr>
              <a:t>continuous</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flow</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lines</a:t>
            </a:r>
            <a:r>
              <a:rPr lang="el-GR" sz="1600" dirty="0">
                <a:latin typeface="Calibri" panose="020F0502020204030204" pitchFamily="34" charset="0"/>
                <a:cs typeface="Calibri" panose="020F0502020204030204" pitchFamily="34" charset="0"/>
              </a:rPr>
              <a:t>) αποτελούν αυτοματοποιημένα παραγωγικά κυκλώματα όπου οι μετατρεπόμενοι πόροι ευρίσκονται σε ρευστή μορφή και ακολουθώντας προδιαγεγραμμένη διαδρομή ρέουν μέσω σταθερών συνδέσεων (π.χ., ιμάντες, σωλήνες, κ.λπ.) μεταξύ διαφόρων σταθμών εργασίας. </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Παραδείγματα:</a:t>
            </a:r>
          </a:p>
          <a:p>
            <a:pPr lvl="1" algn="just">
              <a:spcBef>
                <a:spcPts val="0"/>
              </a:spcBef>
            </a:pPr>
            <a:r>
              <a:rPr lang="el-GR" sz="1400" dirty="0">
                <a:latin typeface="Calibri" panose="020F0502020204030204" pitchFamily="34" charset="0"/>
                <a:cs typeface="Calibri" panose="020F0502020204030204" pitchFamily="34" charset="0"/>
              </a:rPr>
              <a:t>Παραγωγή τροφίμων, ποτών. </a:t>
            </a:r>
          </a:p>
          <a:p>
            <a:pPr lvl="1" algn="just">
              <a:spcBef>
                <a:spcPts val="0"/>
              </a:spcBef>
            </a:pPr>
            <a:r>
              <a:rPr lang="el-GR" sz="1400" dirty="0">
                <a:latin typeface="Calibri" panose="020F0502020204030204" pitchFamily="34" charset="0"/>
                <a:cs typeface="Calibri" panose="020F0502020204030204" pitchFamily="34" charset="0"/>
              </a:rPr>
              <a:t>Χημική βιομηχανία.</a:t>
            </a:r>
          </a:p>
          <a:p>
            <a:pPr lvl="1" algn="just">
              <a:spcBef>
                <a:spcPts val="0"/>
              </a:spcBef>
            </a:pPr>
            <a:r>
              <a:rPr lang="el-GR" sz="1400" dirty="0">
                <a:latin typeface="Calibri" panose="020F0502020204030204" pitchFamily="34" charset="0"/>
                <a:cs typeface="Calibri" panose="020F0502020204030204" pitchFamily="34" charset="0"/>
              </a:rPr>
              <a:t>Παραγωγή φαρμάκων. </a:t>
            </a:r>
          </a:p>
          <a:p>
            <a:pPr marL="342900" lvl="1" indent="-342900" algn="just">
              <a:spcBef>
                <a:spcPts val="300"/>
              </a:spcBef>
              <a:buFont typeface="Arial" panose="020B0604020202020204" pitchFamily="34" charset="0"/>
              <a:buChar char="•"/>
            </a:pPr>
            <a:endParaRPr lang="el-GR"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68</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88" t="32037" r="27812" b="22778"/>
          <a:stretch/>
        </p:blipFill>
        <p:spPr bwMode="auto">
          <a:xfrm>
            <a:off x="611560" y="3861048"/>
            <a:ext cx="3862493" cy="2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521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sz="2800" dirty="0">
                <a:solidFill>
                  <a:srgbClr val="4F81BD">
                    <a:lumMod val="75000"/>
                  </a:srgbClr>
                </a:solidFill>
              </a:rPr>
              <a:t>Διαδικασίες Συνεχών Γραμμών Ροής (</a:t>
            </a:r>
            <a:r>
              <a:rPr lang="el-GR" sz="2800" dirty="0" err="1">
                <a:solidFill>
                  <a:srgbClr val="4F81BD">
                    <a:lumMod val="75000"/>
                  </a:srgbClr>
                </a:solidFill>
              </a:rPr>
              <a:t>Continuous</a:t>
            </a:r>
            <a:r>
              <a:rPr lang="el-GR" sz="2800" dirty="0">
                <a:solidFill>
                  <a:srgbClr val="4F81BD">
                    <a:lumMod val="75000"/>
                  </a:srgbClr>
                </a:solidFill>
              </a:rPr>
              <a:t> </a:t>
            </a:r>
            <a:r>
              <a:rPr lang="el-GR" sz="2800" dirty="0" err="1">
                <a:solidFill>
                  <a:srgbClr val="4F81BD">
                    <a:lumMod val="75000"/>
                  </a:srgbClr>
                </a:solidFill>
              </a:rPr>
              <a:t>Flow</a:t>
            </a:r>
            <a:r>
              <a:rPr lang="el-GR" sz="2800" dirty="0">
                <a:solidFill>
                  <a:srgbClr val="4F81BD">
                    <a:lumMod val="75000"/>
                  </a:srgbClr>
                </a:solidFill>
              </a:rPr>
              <a:t> </a:t>
            </a:r>
            <a:r>
              <a:rPr lang="el-GR" sz="2800" dirty="0" err="1">
                <a:solidFill>
                  <a:srgbClr val="4F81BD">
                    <a:lumMod val="75000"/>
                  </a:srgbClr>
                </a:solidFill>
              </a:rPr>
              <a:t>Lines</a:t>
            </a:r>
            <a:r>
              <a:rPr lang="el-GR" sz="2800" dirty="0">
                <a:solidFill>
                  <a:srgbClr val="4F81BD">
                    <a:lumMod val="75000"/>
                  </a:srgbClr>
                </a:solidFill>
              </a:rPr>
              <a:t>)</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Δίδεται έμφαση στο κόστος.</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Ο βαθμός καθετοποίησης της παραγωγής είναι ιδιαίτερα υψηλός, τα αποθέματα πρώτων υλών είναι ιδιαίτερα υψηλά και των ετοίμων προϊόντων μπορεί να είναι και αυτά υψηλά.</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Η ευστοχία της παραγωγής εξαρτάται κυρίως από την ευστοχία και την αξιοπιστία του μηχανολογικού εξοπλισμού.</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Οι δεσμοί με τους προμηθευτές χαρακτηρίζονται από σταθερότητα και οι σχέσεις με τους πελάτες είναι μέσω προκαθορισμένων καναλιών διανομής.</a:t>
            </a:r>
          </a:p>
          <a:p>
            <a:pPr marL="342900" lvl="1" indent="-342900" algn="just">
              <a:spcBef>
                <a:spcPts val="300"/>
              </a:spcBef>
              <a:buFont typeface="Arial" panose="020B0604020202020204" pitchFamily="34" charset="0"/>
              <a:buChar char="•"/>
            </a:pPr>
            <a:r>
              <a:rPr lang="el-GR" sz="1600" dirty="0">
                <a:latin typeface="Calibri" panose="020F0502020204030204" pitchFamily="34" charset="0"/>
                <a:cs typeface="Calibri" panose="020F0502020204030204" pitchFamily="34" charset="0"/>
              </a:rPr>
              <a:t>Ο βαθμός εκμετάλλευσης των μηχανών είναι ιδιαίτερα υψηλός, τα διάφορα στάδια της παραγωγής είναι χρονοβόρα και επιζητούνται οικονομίες κλίμακας λόγω του υψηλού κόστους του εξοπλισμού.</a:t>
            </a:r>
          </a:p>
          <a:p>
            <a:pPr marL="0" lvl="1" indent="0" algn="just">
              <a:spcBef>
                <a:spcPts val="300"/>
              </a:spcBef>
              <a:buNone/>
            </a:pPr>
            <a:endParaRPr lang="el-GR" sz="1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l-GR"/>
              <a:t>Λογιστική Κόστους</a:t>
            </a:r>
            <a:endParaRPr lang="en-US" dirty="0"/>
          </a:p>
        </p:txBody>
      </p:sp>
      <p:sp>
        <p:nvSpPr>
          <p:cNvPr id="5" name="Slide Number Placeholder 4"/>
          <p:cNvSpPr>
            <a:spLocks noGrp="1"/>
          </p:cNvSpPr>
          <p:nvPr>
            <p:ph type="sldNum" sz="quarter" idx="12"/>
          </p:nvPr>
        </p:nvSpPr>
        <p:spPr/>
        <p:txBody>
          <a:bodyPr/>
          <a:lstStyle/>
          <a:p>
            <a:fld id="{C4F8E428-FD7D-4BF3-84F2-0145DD8CFB9E}" type="slidenum">
              <a:rPr lang="en-US" smtClean="0"/>
              <a:t>69</a:t>
            </a:fld>
            <a:endParaRPr lang="en-US"/>
          </a:p>
        </p:txBody>
      </p:sp>
    </p:spTree>
    <p:extLst>
      <p:ext uri="{BB962C8B-B14F-4D97-AF65-F5344CB8AC3E}">
        <p14:creationId xmlns:p14="http://schemas.microsoft.com/office/powerpoint/2010/main" val="242288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l-GR" sz="3200" dirty="0"/>
              <a:t>Ζήτηση Οικονομικών Πληροφοριών</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7</a:t>
            </a:fld>
            <a:endParaRPr lang="en-US"/>
          </a:p>
        </p:txBody>
      </p:sp>
      <p:sp>
        <p:nvSpPr>
          <p:cNvPr id="15" name="Rectangle 14"/>
          <p:cNvSpPr/>
          <p:nvPr/>
        </p:nvSpPr>
        <p:spPr>
          <a:xfrm>
            <a:off x="467544" y="1268760"/>
            <a:ext cx="8054957" cy="3670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Προϋποθέσεις παροχής χρήσιμων πληροφοριών: </a:t>
            </a:r>
          </a:p>
        </p:txBody>
      </p:sp>
      <p:sp>
        <p:nvSpPr>
          <p:cNvPr id="19" name="Rectangle 18"/>
          <p:cNvSpPr/>
          <p:nvPr/>
        </p:nvSpPr>
        <p:spPr>
          <a:xfrm>
            <a:off x="1825757" y="1772816"/>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Προσδιορισμός των πληροφοριακών αναγκών.</a:t>
            </a:r>
          </a:p>
        </p:txBody>
      </p:sp>
      <p:sp>
        <p:nvSpPr>
          <p:cNvPr id="7" name="Right Arrow 6"/>
          <p:cNvSpPr/>
          <p:nvPr/>
        </p:nvSpPr>
        <p:spPr>
          <a:xfrm>
            <a:off x="467544" y="1821613"/>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25757" y="3320988"/>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Ανάλυση διαθεσιμότητας δεδομένων.</a:t>
            </a:r>
          </a:p>
        </p:txBody>
      </p:sp>
      <p:sp>
        <p:nvSpPr>
          <p:cNvPr id="22" name="Right Arrow 21"/>
          <p:cNvSpPr/>
          <p:nvPr/>
        </p:nvSpPr>
        <p:spPr>
          <a:xfrm>
            <a:off x="467544" y="3369785"/>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5757" y="2546902"/>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Προσδιορισμός των ποσοτικών και ποιοτικών χαρακτηρισμών των δεδομένων που είναι αναγκαία για την δημιουργία πληροφορίας.</a:t>
            </a:r>
          </a:p>
        </p:txBody>
      </p:sp>
      <p:sp>
        <p:nvSpPr>
          <p:cNvPr id="25" name="Right Arrow 24"/>
          <p:cNvSpPr/>
          <p:nvPr/>
        </p:nvSpPr>
        <p:spPr>
          <a:xfrm>
            <a:off x="467544" y="2595699"/>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25757" y="4095074"/>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Ποσοτικοποίηση και επεξεργασία δεδομένων.</a:t>
            </a:r>
          </a:p>
        </p:txBody>
      </p:sp>
      <p:sp>
        <p:nvSpPr>
          <p:cNvPr id="14" name="Right Arrow 13"/>
          <p:cNvSpPr/>
          <p:nvPr/>
        </p:nvSpPr>
        <p:spPr>
          <a:xfrm>
            <a:off x="467544" y="4143871"/>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5757" y="4869160"/>
            <a:ext cx="6696744" cy="582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Κοινοποίηση της πληροφορίας στους χρήστες.</a:t>
            </a:r>
          </a:p>
        </p:txBody>
      </p:sp>
      <p:sp>
        <p:nvSpPr>
          <p:cNvPr id="18" name="Right Arrow 17"/>
          <p:cNvSpPr/>
          <p:nvPr/>
        </p:nvSpPr>
        <p:spPr>
          <a:xfrm>
            <a:off x="467544" y="4917957"/>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972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1" grpId="0" animBg="1"/>
      <p:bldP spid="22" grpId="0" animBg="1"/>
      <p:bldP spid="24" grpId="0" animBg="1"/>
      <p:bldP spid="25" grpId="0" animBg="1"/>
      <p:bldP spid="13" grpId="0" animBg="1"/>
      <p:bldP spid="14"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pPr algn="l"/>
            <a:r>
              <a:rPr lang="el-GR" dirty="0"/>
              <a:t>Η Λογιστική και η Ζήτηση Οικονομικών Πληροφοριών</a:t>
            </a:r>
          </a:p>
        </p:txBody>
      </p:sp>
      <p:sp>
        <p:nvSpPr>
          <p:cNvPr id="4" name="Rectangle 3"/>
          <p:cNvSpPr/>
          <p:nvPr/>
        </p:nvSpPr>
        <p:spPr>
          <a:xfrm>
            <a:off x="438470" y="2247851"/>
            <a:ext cx="8208912" cy="9197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Λογιστική είναι η επιστήμη που ασχολείται με τη παροχή οικονομικών πληροφοριών μέσω της αναγνώρισης, αποτίμησης, καταγραφής και παρουσίασης των λογιστικών (οικονομικών) γεγονότων για τη λήψη οικονομικών αποφάσεων.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8</a:t>
            </a:fld>
            <a:endParaRPr lang="en-US"/>
          </a:p>
        </p:txBody>
      </p:sp>
      <p:sp>
        <p:nvSpPr>
          <p:cNvPr id="17" name="Rectangle 16"/>
          <p:cNvSpPr/>
          <p:nvPr/>
        </p:nvSpPr>
        <p:spPr>
          <a:xfrm>
            <a:off x="438470" y="1556792"/>
            <a:ext cx="8208912" cy="444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Λογιστική:</a:t>
            </a:r>
          </a:p>
        </p:txBody>
      </p:sp>
      <p:sp>
        <p:nvSpPr>
          <p:cNvPr id="12" name="Rectangle 11"/>
          <p:cNvSpPr/>
          <p:nvPr/>
        </p:nvSpPr>
        <p:spPr>
          <a:xfrm>
            <a:off x="438470" y="3414490"/>
            <a:ext cx="8208912" cy="9197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b="1" dirty="0"/>
              <a:t>ή</a:t>
            </a:r>
            <a:r>
              <a:rPr lang="el-GR" dirty="0"/>
              <a:t> …η τεχνική που ασχολείται με την καταχώρηση, την ταξινόμηση και την περιληπτική απεικόνιση με χρηματικούς όρους των χρηματοοικονομικών κυρίως συναλλαγών και την επεξήγηση των αποτελεσμάτων τους.</a:t>
            </a:r>
          </a:p>
        </p:txBody>
      </p:sp>
      <p:sp>
        <p:nvSpPr>
          <p:cNvPr id="13" name="Rectangle 12"/>
          <p:cNvSpPr/>
          <p:nvPr/>
        </p:nvSpPr>
        <p:spPr>
          <a:xfrm>
            <a:off x="438470" y="4581128"/>
            <a:ext cx="8208912" cy="11976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b="1" dirty="0"/>
              <a:t>ή</a:t>
            </a:r>
            <a:r>
              <a:rPr lang="el-GR" dirty="0"/>
              <a:t> …ο επιστημονικός κλάδος που ασχολείται με την παροχή χρηματοοικονομικών πληροφοριών για την ενημέρωση όλων των ενδιαφερόμενων για τις οικονομικές μονάδες, την υποβοήθηση της διοίκησης και της λειτουργίας των οικονομικών μονάδων και τη διευκόλυνση οικονομικής και κοινωνικής σημασίας δραστηριοτήτων.</a:t>
            </a:r>
          </a:p>
        </p:txBody>
      </p:sp>
    </p:spTree>
    <p:extLst>
      <p:ext uri="{BB962C8B-B14F-4D97-AF65-F5344CB8AC3E}">
        <p14:creationId xmlns:p14="http://schemas.microsoft.com/office/powerpoint/2010/main" val="2511114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dirty="0"/>
              <a:t>Η Λογιστική και οι Βασικοί Κλάδοι της </a:t>
            </a:r>
          </a:p>
        </p:txBody>
      </p:sp>
      <p:sp>
        <p:nvSpPr>
          <p:cNvPr id="3" name="Date Placeholder 2"/>
          <p:cNvSpPr>
            <a:spLocks noGrp="1"/>
          </p:cNvSpPr>
          <p:nvPr>
            <p:ph type="dt" sz="half" idx="10"/>
          </p:nvPr>
        </p:nvSpPr>
        <p:spPr/>
        <p:txBody>
          <a:bodyPr/>
          <a:lstStyle/>
          <a:p>
            <a:r>
              <a:rPr lang="el-GR" dirty="0"/>
              <a:t>Λογιστική Κόστους</a:t>
            </a:r>
          </a:p>
        </p:txBody>
      </p:sp>
      <p:sp>
        <p:nvSpPr>
          <p:cNvPr id="5" name="Slide Number Placeholder 4"/>
          <p:cNvSpPr>
            <a:spLocks noGrp="1"/>
          </p:cNvSpPr>
          <p:nvPr>
            <p:ph type="sldNum" sz="quarter" idx="12"/>
          </p:nvPr>
        </p:nvSpPr>
        <p:spPr/>
        <p:txBody>
          <a:bodyPr/>
          <a:lstStyle/>
          <a:p>
            <a:fld id="{C4F8E428-FD7D-4BF3-84F2-0145DD8CFB9E}" type="slidenum">
              <a:rPr lang="en-US" smtClean="0"/>
              <a:t>9</a:t>
            </a:fld>
            <a:endParaRPr lang="en-US"/>
          </a:p>
        </p:txBody>
      </p:sp>
      <p:grpSp>
        <p:nvGrpSpPr>
          <p:cNvPr id="8" name="Group 7"/>
          <p:cNvGrpSpPr/>
          <p:nvPr/>
        </p:nvGrpSpPr>
        <p:grpSpPr>
          <a:xfrm>
            <a:off x="451560" y="1340768"/>
            <a:ext cx="8202025" cy="928800"/>
            <a:chOff x="458447" y="3933056"/>
            <a:chExt cx="8202025" cy="928800"/>
          </a:xfrm>
        </p:grpSpPr>
        <p:sp>
          <p:nvSpPr>
            <p:cNvPr id="16" name="Rectangle 15"/>
            <p:cNvSpPr/>
            <p:nvPr/>
          </p:nvSpPr>
          <p:spPr>
            <a:xfrm>
              <a:off x="458447" y="3933056"/>
              <a:ext cx="3228844" cy="928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Χρηματοοικονομική Λογιστική</a:t>
              </a:r>
            </a:p>
          </p:txBody>
        </p:sp>
        <p:sp>
          <p:nvSpPr>
            <p:cNvPr id="19" name="Rectangle 18"/>
            <p:cNvSpPr/>
            <p:nvPr/>
          </p:nvSpPr>
          <p:spPr>
            <a:xfrm>
              <a:off x="4979186" y="3933430"/>
              <a:ext cx="3681286" cy="9280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Ικανοποίηση πληροφοριακών απαιτήσεων του εξωτερικού περιβάλλοντος.</a:t>
              </a:r>
            </a:p>
          </p:txBody>
        </p:sp>
        <p:sp>
          <p:nvSpPr>
            <p:cNvPr id="7" name="Right Arrow 6"/>
            <p:cNvSpPr/>
            <p:nvPr/>
          </p:nvSpPr>
          <p:spPr>
            <a:xfrm>
              <a:off x="3844034" y="4155140"/>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51560" y="2372891"/>
            <a:ext cx="8202025" cy="928800"/>
            <a:chOff x="458447" y="5121659"/>
            <a:chExt cx="8202025" cy="928800"/>
          </a:xfrm>
        </p:grpSpPr>
        <p:sp>
          <p:nvSpPr>
            <p:cNvPr id="20" name="Rectangle 19"/>
            <p:cNvSpPr/>
            <p:nvPr/>
          </p:nvSpPr>
          <p:spPr>
            <a:xfrm>
              <a:off x="5005444" y="5121659"/>
              <a:ext cx="3655028" cy="928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Ικανοποίηση απαιτήσεων εσωτερικού περιβάλλοντος.</a:t>
              </a:r>
            </a:p>
          </p:txBody>
        </p:sp>
        <p:grpSp>
          <p:nvGrpSpPr>
            <p:cNvPr id="6" name="Group 5"/>
            <p:cNvGrpSpPr/>
            <p:nvPr/>
          </p:nvGrpSpPr>
          <p:grpSpPr>
            <a:xfrm>
              <a:off x="458447" y="5121659"/>
              <a:ext cx="3247770" cy="928800"/>
              <a:chOff x="458447" y="5445224"/>
              <a:chExt cx="3247770" cy="928800"/>
            </a:xfrm>
          </p:grpSpPr>
          <p:sp>
            <p:nvSpPr>
              <p:cNvPr id="18" name="Rectangle 17"/>
              <p:cNvSpPr/>
              <p:nvPr/>
            </p:nvSpPr>
            <p:spPr>
              <a:xfrm>
                <a:off x="458447" y="5445224"/>
                <a:ext cx="3247770" cy="928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l-GR" dirty="0"/>
                  <a:t>Διοικητική Λογιστική</a:t>
                </a:r>
              </a:p>
              <a:p>
                <a:pPr lvl="0"/>
                <a:endParaRPr lang="el-GR" dirty="0"/>
              </a:p>
              <a:p>
                <a:pPr lvl="0"/>
                <a:endParaRPr lang="el-GR" dirty="0"/>
              </a:p>
            </p:txBody>
          </p:sp>
          <p:sp>
            <p:nvSpPr>
              <p:cNvPr id="23" name="Rectangle 22"/>
              <p:cNvSpPr/>
              <p:nvPr/>
            </p:nvSpPr>
            <p:spPr>
              <a:xfrm>
                <a:off x="1546951" y="5932484"/>
                <a:ext cx="2088945" cy="38176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r>
                  <a:rPr lang="el-GR" dirty="0">
                    <a:solidFill>
                      <a:schemeClr val="bg1"/>
                    </a:solidFill>
                  </a:rPr>
                  <a:t>Λογιστική Κόστους </a:t>
                </a:r>
              </a:p>
            </p:txBody>
          </p:sp>
        </p:grpSp>
        <p:sp>
          <p:nvSpPr>
            <p:cNvPr id="33" name="Right Arrow 32"/>
            <p:cNvSpPr/>
            <p:nvPr/>
          </p:nvSpPr>
          <p:spPr>
            <a:xfrm>
              <a:off x="3866626" y="5343743"/>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451560" y="3811685"/>
            <a:ext cx="8208912" cy="5564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Δίδει έμφαση στη παροχή πληροφοριών στο εξωτερικό περιβάλλον του επιχειρηματικού οργανισμού εντός πλαισίου που καθορίζουν οι κανονιστικές αρχές. </a:t>
            </a:r>
          </a:p>
        </p:txBody>
      </p:sp>
      <p:sp>
        <p:nvSpPr>
          <p:cNvPr id="22" name="Rectangle 21"/>
          <p:cNvSpPr/>
          <p:nvPr/>
        </p:nvSpPr>
        <p:spPr>
          <a:xfrm>
            <a:off x="451560" y="3405014"/>
            <a:ext cx="8208912" cy="3033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Χρηματοοικονομική Λογιστική:</a:t>
            </a:r>
          </a:p>
        </p:txBody>
      </p:sp>
      <p:sp>
        <p:nvSpPr>
          <p:cNvPr id="24" name="Rectangle 23"/>
          <p:cNvSpPr/>
          <p:nvPr/>
        </p:nvSpPr>
        <p:spPr>
          <a:xfrm>
            <a:off x="451560" y="4908437"/>
            <a:ext cx="8208912" cy="11128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Ο κλάδος της Λογιστικής που ασχολείται με τη παροχή πληροφόρησης προς τα διοικητικά στελέχη προκειμένου να επιτελέσουν τη λειτουργία του ελέγχου (</a:t>
            </a:r>
            <a:r>
              <a:rPr lang="en-US" b="1" dirty="0">
                <a:solidFill>
                  <a:schemeClr val="tx2">
                    <a:lumMod val="60000"/>
                    <a:lumOff val="40000"/>
                  </a:schemeClr>
                </a:solidFill>
              </a:rPr>
              <a:t>control</a:t>
            </a:r>
            <a:r>
              <a:rPr lang="en-US" dirty="0"/>
              <a:t>) </a:t>
            </a:r>
            <a:r>
              <a:rPr lang="el-GR" dirty="0"/>
              <a:t>και να υποστηριχθούν στην εκπλήρωση των στόχων του επιχειρηματικού οργανισμού.</a:t>
            </a:r>
          </a:p>
        </p:txBody>
      </p:sp>
      <p:sp>
        <p:nvSpPr>
          <p:cNvPr id="25" name="Rectangle 24"/>
          <p:cNvSpPr/>
          <p:nvPr/>
        </p:nvSpPr>
        <p:spPr>
          <a:xfrm>
            <a:off x="451560" y="4471433"/>
            <a:ext cx="8208912" cy="3336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l-GR" dirty="0"/>
              <a:t>Διοικητική Λογιστική:</a:t>
            </a:r>
          </a:p>
        </p:txBody>
      </p:sp>
    </p:spTree>
    <p:extLst>
      <p:ext uri="{BB962C8B-B14F-4D97-AF65-F5344CB8AC3E}">
        <p14:creationId xmlns:p14="http://schemas.microsoft.com/office/powerpoint/2010/main" val="418236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Lst>
  </p:timing>
</p:sld>
</file>

<file path=ppt/theme/theme1.xml><?xml version="1.0" encoding="utf-8"?>
<a:theme xmlns:a="http://schemas.openxmlformats.org/drawingml/2006/main" name="elab_presentan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elab_presentantion_template</Template>
  <TotalTime>5349</TotalTime>
  <Words>5838</Words>
  <Application>Microsoft Office PowerPoint</Application>
  <PresentationFormat>On-screen Show (4:3)</PresentationFormat>
  <Paragraphs>952</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Courier New</vt:lpstr>
      <vt:lpstr>Myriad Pro</vt:lpstr>
      <vt:lpstr>Segoe UI</vt:lpstr>
      <vt:lpstr>Verdana</vt:lpstr>
      <vt:lpstr>elab_presentantion_template</vt:lpstr>
      <vt:lpstr>Λογιστική Κόστους  </vt:lpstr>
      <vt:lpstr>Περίγραμμα Μαθήματος </vt:lpstr>
      <vt:lpstr>Περίγραμμα Μαθήματος </vt:lpstr>
      <vt:lpstr>1. Ορισμός της  Λογιστικής Κόστους </vt:lpstr>
      <vt:lpstr>Ζήτηση Οικονομικών Πληροφοριών</vt:lpstr>
      <vt:lpstr>Ζήτηση Οικονομικών Πληροφοριών</vt:lpstr>
      <vt:lpstr>Ζήτηση Οικονομικών Πληροφοριών</vt:lpstr>
      <vt:lpstr>Η Λογιστική και η Ζήτηση Οικονομικών Πληροφοριών</vt:lpstr>
      <vt:lpstr>Η Λογιστική και οι Βασικοί Κλάδοι της </vt:lpstr>
      <vt:lpstr>Λογιστική και Άλλες Επιστήμες</vt:lpstr>
      <vt:lpstr>Διοικητική Λογιστική και Λογιστική Κόστους </vt:lpstr>
      <vt:lpstr>Διαφορές Διοικητικής και Χρηματοοικονομικής Λογιστικής</vt:lpstr>
      <vt:lpstr>Σχεδιασμός Συστήματος Κοστολόγησης</vt:lpstr>
      <vt:lpstr>Λογιστική Ευθύνης </vt:lpstr>
      <vt:lpstr>Λογιστική Ευθύνης </vt:lpstr>
      <vt:lpstr>Λογιστική Ευθύνης </vt:lpstr>
      <vt:lpstr>Λογιστική Ευθύνης </vt:lpstr>
      <vt:lpstr>Λογιστική Κόστους και Πληροφοριακά Συστήματα Διοίκησης</vt:lpstr>
      <vt:lpstr>Δεξιότητες Στελεχών </vt:lpstr>
      <vt:lpstr> 2. Βασικές έννοιες Κόστους.  </vt:lpstr>
      <vt:lpstr>Δαπάνη - Κόστος – Έξοδο</vt:lpstr>
      <vt:lpstr>Δαπάνη - Κόστος – Έξοδο</vt:lpstr>
      <vt:lpstr>Δαπάνη - Κόστος – Έξοδο</vt:lpstr>
      <vt:lpstr>Κοστολογική Δομή</vt:lpstr>
      <vt:lpstr>Στοιχεία Συστήματος Κοστολόγησης</vt:lpstr>
      <vt:lpstr>Στοιχεία Συστήματος Κοστολόγησης</vt:lpstr>
      <vt:lpstr>Διακρίσεις Κόστους</vt:lpstr>
      <vt:lpstr>Κόστος Προϊόντος και Κόστος Περιόδου</vt:lpstr>
      <vt:lpstr>Άμεσο και Έμμεσο Κόστος </vt:lpstr>
      <vt:lpstr>Άμεσο και Έμμεσο Κόστος </vt:lpstr>
      <vt:lpstr>Σταθερό και Μεταβλητό Κόστος</vt:lpstr>
      <vt:lpstr>Σταθερό και Μεταβλητό Κόστος</vt:lpstr>
      <vt:lpstr>Σταθερό και Μεταβλητό Κόστος</vt:lpstr>
      <vt:lpstr>Σταθερό και Μεταβλητό Κόστος</vt:lpstr>
      <vt:lpstr>Άσκηση 1.1: Διακρίσεις Στοιχείων Κόστους</vt:lpstr>
      <vt:lpstr>Άσκηση 1.1: Διακρίσεις Στοιχείων Κόστους</vt:lpstr>
      <vt:lpstr>Άσκηση 1.2: Διακρίσεις Στοιχείων Κόστους</vt:lpstr>
      <vt:lpstr>Άσκηση 1.2: Διακρίσεις Στοιχείων Κόστους</vt:lpstr>
      <vt:lpstr>Άσκηση 1.2: Διακρίσεις Στοιχείων Κόστους</vt:lpstr>
      <vt:lpstr>Ελεγχόμενο και μη Ελεγχόμενο Κόστος </vt:lpstr>
      <vt:lpstr>Σχετικό και μη Σχετικό Κόστος </vt:lpstr>
      <vt:lpstr>Κόστος Ευκαιρίας</vt:lpstr>
      <vt:lpstr>Κόστος Αντικατάστασης και Αμετάκλητο Κόστος</vt:lpstr>
      <vt:lpstr>Διαφορικό και Οριακό Κόστος</vt:lpstr>
      <vt:lpstr>Αρχικό Κόστος και Κόστος Μετατροπής </vt:lpstr>
      <vt:lpstr>Άσκηση 1.3: Διακρίσεις Στοιχείων Κόστους</vt:lpstr>
      <vt:lpstr>Άσκηση 1.3: Διακρίσεις Στοιχείων Κόστους</vt:lpstr>
      <vt:lpstr>Εκτίμηση Κόστους</vt:lpstr>
      <vt:lpstr>Άσκηση 1.4: Εκτίμηση Κόστους</vt:lpstr>
      <vt:lpstr>Άσκηση 1.4: Εκτίμηση Κόστους</vt:lpstr>
      <vt:lpstr>Άσκηση 1.5: Εκτίμηση Κόστους</vt:lpstr>
      <vt:lpstr>Άσκηση 1.5: Εκτίμηση Κόστους</vt:lpstr>
      <vt:lpstr>Άσκηση 1.5: Εκτίμηση Κόστους</vt:lpstr>
      <vt:lpstr> 3. Τυπολογία Παραγωγικών Διαδικασιών </vt:lpstr>
      <vt:lpstr>Γενικά περί Διαδικασιών Παραγωγής</vt:lpstr>
      <vt:lpstr>Γενικά περί Διαδικασιών Παραγωγής</vt:lpstr>
      <vt:lpstr>Γενικά περί Διαδικασιών Παραγωγής</vt:lpstr>
      <vt:lpstr>Διαδικασίες Παραγωγής Έργου (Project)</vt:lpstr>
      <vt:lpstr>Διαδικασίες Παραγωγής Κατά Παραγγελία (Job Order)</vt:lpstr>
      <vt:lpstr>Διαδικασίες Παραγωγής Κατά Παραγγελία (Job Order)</vt:lpstr>
      <vt:lpstr>Διαδικασίες Παραγωγής Κατά Παραγγελία (Job Order)</vt:lpstr>
      <vt:lpstr>Διαδικασίες Παραγωγής Κατά Παραγγελία (Job Order)</vt:lpstr>
      <vt:lpstr>Διαδικασίες Παραγωγής Κατά Παρτίδα (Batch)</vt:lpstr>
      <vt:lpstr>Διαδικασίες Παραγωγής Κατά Παρτίδα (Batch)</vt:lpstr>
      <vt:lpstr>Διαδικασίες Παραγωγής Κατά Παρτίδα (Batch)</vt:lpstr>
      <vt:lpstr>Διαδικασίες Συνδεδεμένων Γραμμών Ροής (Connected Flow Lines)</vt:lpstr>
      <vt:lpstr>Διαδικασίες Συνδεδεμένων Γραμμών Ροής (Connected Flow Lines)</vt:lpstr>
      <vt:lpstr>Διαδικασίες Συνεχών Γραμμών Ροής (Continuous Flow Lines)</vt:lpstr>
      <vt:lpstr>Διαδικασίες Συνεχών Γραμμών Ροής (Continuous Flow 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ORESTIS VLISMAS</cp:lastModifiedBy>
  <cp:revision>346</cp:revision>
  <cp:lastPrinted>2024-02-21T08:45:47Z</cp:lastPrinted>
  <dcterms:created xsi:type="dcterms:W3CDTF">2015-03-03T13:43:46Z</dcterms:created>
  <dcterms:modified xsi:type="dcterms:W3CDTF">2026-02-02T07:52:10Z</dcterms:modified>
</cp:coreProperties>
</file>