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5"/>
  </p:notesMasterIdLst>
  <p:sldIdLst>
    <p:sldId id="256" r:id="rId2"/>
    <p:sldId id="257" r:id="rId3"/>
    <p:sldId id="258" r:id="rId4"/>
    <p:sldId id="666" r:id="rId5"/>
    <p:sldId id="351" r:id="rId6"/>
    <p:sldId id="683" r:id="rId7"/>
    <p:sldId id="348" r:id="rId8"/>
    <p:sldId id="349" r:id="rId9"/>
    <p:sldId id="345" r:id="rId10"/>
    <p:sldId id="344" r:id="rId11"/>
    <p:sldId id="352" r:id="rId12"/>
    <p:sldId id="259" r:id="rId13"/>
    <p:sldId id="381" r:id="rId14"/>
    <p:sldId id="1127" r:id="rId15"/>
    <p:sldId id="1128" r:id="rId16"/>
    <p:sldId id="1129" r:id="rId17"/>
    <p:sldId id="671" r:id="rId18"/>
    <p:sldId id="1229" r:id="rId19"/>
    <p:sldId id="672" r:id="rId20"/>
    <p:sldId id="1230" r:id="rId21"/>
    <p:sldId id="670" r:id="rId22"/>
    <p:sldId id="1231" r:id="rId23"/>
    <p:sldId id="1232" r:id="rId24"/>
    <p:sldId id="1233" r:id="rId25"/>
    <p:sldId id="1235" r:id="rId26"/>
    <p:sldId id="1237" r:id="rId27"/>
    <p:sldId id="1238" r:id="rId28"/>
    <p:sldId id="1239" r:id="rId29"/>
    <p:sldId id="1251" r:id="rId30"/>
    <p:sldId id="1252" r:id="rId31"/>
    <p:sldId id="1254" r:id="rId32"/>
    <p:sldId id="1255" r:id="rId33"/>
    <p:sldId id="264" r:id="rId34"/>
    <p:sldId id="265" r:id="rId35"/>
    <p:sldId id="266" r:id="rId36"/>
    <p:sldId id="269" r:id="rId37"/>
    <p:sldId id="272" r:id="rId38"/>
    <p:sldId id="835" r:id="rId39"/>
    <p:sldId id="1261" r:id="rId40"/>
    <p:sldId id="462" r:id="rId41"/>
    <p:sldId id="463" r:id="rId42"/>
    <p:sldId id="464" r:id="rId43"/>
    <p:sldId id="465" r:id="rId44"/>
    <p:sldId id="502" r:id="rId45"/>
    <p:sldId id="503" r:id="rId46"/>
    <p:sldId id="1271" r:id="rId47"/>
    <p:sldId id="1258" r:id="rId48"/>
    <p:sldId id="1259" r:id="rId49"/>
    <p:sldId id="1264" r:id="rId50"/>
    <p:sldId id="1263" r:id="rId51"/>
    <p:sldId id="267" r:id="rId52"/>
    <p:sldId id="505" r:id="rId53"/>
    <p:sldId id="1265" r:id="rId54"/>
    <p:sldId id="282" r:id="rId55"/>
    <p:sldId id="1269" r:id="rId56"/>
    <p:sldId id="362" r:id="rId57"/>
    <p:sldId id="363" r:id="rId58"/>
    <p:sldId id="832" r:id="rId59"/>
    <p:sldId id="292" r:id="rId60"/>
    <p:sldId id="1270" r:id="rId61"/>
    <p:sldId id="303" r:id="rId62"/>
    <p:sldId id="1279" r:id="rId63"/>
    <p:sldId id="1282" r:id="rId64"/>
    <p:sldId id="1280" r:id="rId65"/>
    <p:sldId id="1080" r:id="rId66"/>
    <p:sldId id="407" r:id="rId67"/>
    <p:sldId id="706" r:id="rId68"/>
    <p:sldId id="261" r:id="rId69"/>
    <p:sldId id="263" r:id="rId70"/>
    <p:sldId id="1283" r:id="rId71"/>
    <p:sldId id="289" r:id="rId72"/>
    <p:sldId id="288" r:id="rId73"/>
    <p:sldId id="1286" r:id="rId74"/>
    <p:sldId id="1288" r:id="rId75"/>
    <p:sldId id="285" r:id="rId76"/>
    <p:sldId id="284" r:id="rId77"/>
    <p:sldId id="283" r:id="rId78"/>
    <p:sldId id="1284" r:id="rId79"/>
    <p:sldId id="1292" r:id="rId80"/>
    <p:sldId id="1293" r:id="rId81"/>
    <p:sldId id="310" r:id="rId82"/>
    <p:sldId id="304" r:id="rId83"/>
    <p:sldId id="730" r:id="rId84"/>
    <p:sldId id="273" r:id="rId85"/>
    <p:sldId id="277" r:id="rId86"/>
    <p:sldId id="270" r:id="rId87"/>
    <p:sldId id="302" r:id="rId88"/>
    <p:sldId id="271" r:id="rId89"/>
    <p:sldId id="745" r:id="rId90"/>
    <p:sldId id="709" r:id="rId91"/>
    <p:sldId id="321" r:id="rId92"/>
    <p:sldId id="711" r:id="rId93"/>
    <p:sldId id="678" r:id="rId94"/>
    <p:sldId id="682" r:id="rId95"/>
    <p:sldId id="784" r:id="rId96"/>
    <p:sldId id="786" r:id="rId97"/>
    <p:sldId id="788" r:id="rId98"/>
    <p:sldId id="789" r:id="rId99"/>
    <p:sldId id="837" r:id="rId100"/>
    <p:sldId id="731" r:id="rId101"/>
    <p:sldId id="1294" r:id="rId102"/>
    <p:sldId id="732" r:id="rId103"/>
    <p:sldId id="314" r:id="rId104"/>
    <p:sldId id="332" r:id="rId105"/>
    <p:sldId id="841" r:id="rId106"/>
    <p:sldId id="323" r:id="rId107"/>
    <p:sldId id="684" r:id="rId108"/>
    <p:sldId id="1295" r:id="rId109"/>
    <p:sldId id="1296" r:id="rId110"/>
    <p:sldId id="337" r:id="rId111"/>
    <p:sldId id="687" r:id="rId112"/>
    <p:sldId id="688" r:id="rId113"/>
    <p:sldId id="690" r:id="rId114"/>
    <p:sldId id="691" r:id="rId115"/>
    <p:sldId id="850" r:id="rId116"/>
    <p:sldId id="693" r:id="rId117"/>
    <p:sldId id="694" r:id="rId118"/>
    <p:sldId id="696" r:id="rId119"/>
    <p:sldId id="697" r:id="rId120"/>
    <p:sldId id="357" r:id="rId121"/>
    <p:sldId id="356" r:id="rId122"/>
    <p:sldId id="365" r:id="rId123"/>
    <p:sldId id="715" r:id="rId124"/>
    <p:sldId id="716" r:id="rId125"/>
    <p:sldId id="717" r:id="rId126"/>
    <p:sldId id="719" r:id="rId127"/>
    <p:sldId id="366" r:id="rId128"/>
    <p:sldId id="726" r:id="rId129"/>
    <p:sldId id="370" r:id="rId130"/>
    <p:sldId id="376" r:id="rId131"/>
    <p:sldId id="374" r:id="rId132"/>
    <p:sldId id="384" r:id="rId133"/>
    <p:sldId id="335" r:id="rId1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2B0AC6-C277-4E01-B0E7-69A45E9057E6}" type="datetimeFigureOut">
              <a:rPr lang="en-GB" smtClean="0"/>
              <a:t>27/09/2023</a:t>
            </a:fld>
            <a:endParaRPr lang="en-GB"/>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GB"/>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AD56B5-53F7-4727-B4DD-4FB85D606B70}" type="slidenum">
              <a:rPr lang="en-GB" smtClean="0"/>
              <a:t>‹#›</a:t>
            </a:fld>
            <a:endParaRPr lang="en-GB"/>
          </a:p>
        </p:txBody>
      </p:sp>
    </p:spTree>
    <p:extLst>
      <p:ext uri="{BB962C8B-B14F-4D97-AF65-F5344CB8AC3E}">
        <p14:creationId xmlns:p14="http://schemas.microsoft.com/office/powerpoint/2010/main" val="3069274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930C1E6F-B540-4941-B8A9-5740C4B7C4E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796F055C-88B1-4B22-8382-2EB8A6EAE49A}" type="slidenum">
              <a:rPr kumimoji="0" lang="en-US" altLang="el-GR"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44</a:t>
            </a:fld>
            <a:endParaRPr kumimoji="0" lang="en-US" altLang="el-GR"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8195" name="Rectangle 2">
            <a:extLst>
              <a:ext uri="{FF2B5EF4-FFF2-40B4-BE49-F238E27FC236}">
                <a16:creationId xmlns:a16="http://schemas.microsoft.com/office/drawing/2014/main" id="{8C42EC14-2B28-4686-B01D-BFD405FB017A}"/>
              </a:ext>
            </a:extLst>
          </p:cNvPr>
          <p:cNvSpPr>
            <a:spLocks noGrp="1" noRot="1" noChangeAspect="1" noChangeArrowheads="1" noTextEdit="1"/>
          </p:cNvSpPr>
          <p:nvPr>
            <p:ph type="sldImg"/>
          </p:nvPr>
        </p:nvSpPr>
        <p:spPr>
          <a:solidFill>
            <a:srgbClr val="FFFFFF"/>
          </a:solidFill>
          <a:ln/>
        </p:spPr>
      </p:sp>
      <p:sp>
        <p:nvSpPr>
          <p:cNvPr id="8196" name="Rectangle 3">
            <a:extLst>
              <a:ext uri="{FF2B5EF4-FFF2-40B4-BE49-F238E27FC236}">
                <a16:creationId xmlns:a16="http://schemas.microsoft.com/office/drawing/2014/main" id="{9E051C6F-25CF-4797-99BF-EACF21E05951}"/>
              </a:ext>
            </a:extLst>
          </p:cNvPr>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l-GR" altLang="el-GR">
              <a:ea typeface="ＭＳ Ｐゴシック" panose="020B0600070205080204"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a:extLst>
              <a:ext uri="{FF2B5EF4-FFF2-40B4-BE49-F238E27FC236}">
                <a16:creationId xmlns:a16="http://schemas.microsoft.com/office/drawing/2014/main" id="{B4A36702-50ED-4F04-9388-C3890983FA3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00B71584-AB23-4990-8795-A8628249BE0E}" type="slidenum">
              <a:rPr kumimoji="0" lang="en-US" altLang="el-GR"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59</a:t>
            </a:fld>
            <a:endParaRPr kumimoji="0" lang="en-US" altLang="el-GR"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60419" name="Rectangle 2">
            <a:extLst>
              <a:ext uri="{FF2B5EF4-FFF2-40B4-BE49-F238E27FC236}">
                <a16:creationId xmlns:a16="http://schemas.microsoft.com/office/drawing/2014/main" id="{D9C84FBD-1DD5-4CC7-B40D-35C7F6047046}"/>
              </a:ext>
            </a:extLst>
          </p:cNvPr>
          <p:cNvSpPr>
            <a:spLocks noGrp="1" noRot="1" noChangeAspect="1" noChangeArrowheads="1" noTextEdit="1"/>
          </p:cNvSpPr>
          <p:nvPr>
            <p:ph type="sldImg"/>
          </p:nvPr>
        </p:nvSpPr>
        <p:spPr>
          <a:solidFill>
            <a:srgbClr val="FFFFFF"/>
          </a:solidFill>
          <a:ln/>
        </p:spPr>
      </p:sp>
      <p:sp>
        <p:nvSpPr>
          <p:cNvPr id="60420" name="Rectangle 3">
            <a:extLst>
              <a:ext uri="{FF2B5EF4-FFF2-40B4-BE49-F238E27FC236}">
                <a16:creationId xmlns:a16="http://schemas.microsoft.com/office/drawing/2014/main" id="{D633CBB9-69B6-42C4-A024-91B787DCA3FC}"/>
              </a:ext>
            </a:extLst>
          </p:cNvPr>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l-GR" altLang="el-GR">
              <a:ea typeface="ＭＳ Ｐゴシック" panose="020B0600070205080204"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a:extLst>
              <a:ext uri="{FF2B5EF4-FFF2-40B4-BE49-F238E27FC236}">
                <a16:creationId xmlns:a16="http://schemas.microsoft.com/office/drawing/2014/main" id="{6AFB8615-3232-4EB7-8C52-A377D8CC41B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3EF87112-9A33-4B51-B4C0-156E660BA80E}" type="slidenum">
              <a:rPr kumimoji="0" lang="en-US" altLang="el-GR"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61</a:t>
            </a:fld>
            <a:endParaRPr kumimoji="0" lang="en-US" altLang="el-GR"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81923" name="Rectangle 2">
            <a:extLst>
              <a:ext uri="{FF2B5EF4-FFF2-40B4-BE49-F238E27FC236}">
                <a16:creationId xmlns:a16="http://schemas.microsoft.com/office/drawing/2014/main" id="{0CC8ACF5-661F-433B-BC78-7011E056D637}"/>
              </a:ext>
            </a:extLst>
          </p:cNvPr>
          <p:cNvSpPr>
            <a:spLocks noGrp="1" noRot="1" noChangeAspect="1" noChangeArrowheads="1" noTextEdit="1"/>
          </p:cNvSpPr>
          <p:nvPr>
            <p:ph type="sldImg"/>
          </p:nvPr>
        </p:nvSpPr>
        <p:spPr>
          <a:solidFill>
            <a:srgbClr val="FFFFFF"/>
          </a:solidFill>
          <a:ln/>
        </p:spPr>
      </p:sp>
      <p:sp>
        <p:nvSpPr>
          <p:cNvPr id="81924" name="Rectangle 3">
            <a:extLst>
              <a:ext uri="{FF2B5EF4-FFF2-40B4-BE49-F238E27FC236}">
                <a16:creationId xmlns:a16="http://schemas.microsoft.com/office/drawing/2014/main" id="{86344C3A-98E7-4B58-A36B-AB5159C75F68}"/>
              </a:ext>
            </a:extLst>
          </p:cNvPr>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l-GR" altLang="el-GR">
              <a:ea typeface="ＭＳ Ｐゴシック" panose="020B0600070205080204" pitchFamily="34" charset="-128"/>
            </a:endParaRPr>
          </a:p>
        </p:txBody>
      </p:sp>
    </p:spTree>
    <p:extLst>
      <p:ext uri="{BB962C8B-B14F-4D97-AF65-F5344CB8AC3E}">
        <p14:creationId xmlns:p14="http://schemas.microsoft.com/office/powerpoint/2010/main" val="36780304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6">
            <a:extLst>
              <a:ext uri="{FF2B5EF4-FFF2-40B4-BE49-F238E27FC236}">
                <a16:creationId xmlns:a16="http://schemas.microsoft.com/office/drawing/2014/main" id="{0AE8E5F7-7F95-4786-ACB0-7B1963DA18F3}"/>
              </a:ext>
            </a:extLst>
          </p:cNvPr>
          <p:cNvSpPr>
            <a:spLocks noGrp="1" noChangeArrowheads="1"/>
          </p:cNvSpPr>
          <p:nvPr>
            <p:ph type="ftr" sz="quarter" idx="4"/>
          </p:nvPr>
        </p:nvSpPr>
        <p:spPr>
          <a:noFill/>
        </p:spPr>
        <p:txBody>
          <a:bodyPr/>
          <a:lstStyle>
            <a:lvl1pPr defTabSz="927100">
              <a:spcBef>
                <a:spcPct val="30000"/>
              </a:spcBef>
              <a:defRPr kumimoji="1" sz="1200">
                <a:solidFill>
                  <a:schemeClr val="tx1"/>
                </a:solidFill>
                <a:latin typeface="Times New Roman" panose="02020603050405020304" pitchFamily="18" charset="0"/>
              </a:defRPr>
            </a:lvl1pPr>
            <a:lvl2pPr marL="742950" indent="-285750" defTabSz="927100">
              <a:spcBef>
                <a:spcPct val="30000"/>
              </a:spcBef>
              <a:defRPr kumimoji="1" sz="1200">
                <a:solidFill>
                  <a:schemeClr val="tx1"/>
                </a:solidFill>
                <a:latin typeface="Times New Roman" panose="02020603050405020304" pitchFamily="18" charset="0"/>
              </a:defRPr>
            </a:lvl2pPr>
            <a:lvl3pPr marL="1143000" indent="-228600" defTabSz="927100">
              <a:spcBef>
                <a:spcPct val="30000"/>
              </a:spcBef>
              <a:defRPr kumimoji="1" sz="1200">
                <a:solidFill>
                  <a:schemeClr val="tx1"/>
                </a:solidFill>
                <a:latin typeface="Times New Roman" panose="02020603050405020304" pitchFamily="18" charset="0"/>
              </a:defRPr>
            </a:lvl3pPr>
            <a:lvl4pPr marL="1600200" indent="-228600" defTabSz="927100">
              <a:spcBef>
                <a:spcPct val="30000"/>
              </a:spcBef>
              <a:defRPr kumimoji="1" sz="1200">
                <a:solidFill>
                  <a:schemeClr val="tx1"/>
                </a:solidFill>
                <a:latin typeface="Times New Roman" panose="02020603050405020304" pitchFamily="18" charset="0"/>
              </a:defRPr>
            </a:lvl4pPr>
            <a:lvl5pPr marL="2057400" indent="-228600" defTabSz="927100">
              <a:spcBef>
                <a:spcPct val="30000"/>
              </a:spcBef>
              <a:defRPr kumimoji="1" sz="1200">
                <a:solidFill>
                  <a:schemeClr val="tx1"/>
                </a:solidFill>
                <a:latin typeface="Times New Roman" panose="02020603050405020304" pitchFamily="18" charset="0"/>
              </a:defRPr>
            </a:lvl5pPr>
            <a:lvl6pPr marL="2514600" indent="-228600" defTabSz="9271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defTabSz="9271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defTabSz="9271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defTabSz="9271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r>
              <a:rPr kumimoji="0" lang="en-GB" altLang="el-GR">
                <a:cs typeface="Arial" panose="020B0604020202020204" pitchFamily="34" charset="0"/>
              </a:rPr>
              <a:t>Dr E. Galariotis</a:t>
            </a:r>
          </a:p>
        </p:txBody>
      </p:sp>
      <p:sp>
        <p:nvSpPr>
          <p:cNvPr id="40963" name="Rectangle 7">
            <a:extLst>
              <a:ext uri="{FF2B5EF4-FFF2-40B4-BE49-F238E27FC236}">
                <a16:creationId xmlns:a16="http://schemas.microsoft.com/office/drawing/2014/main" id="{CAD02933-A454-4C00-A8DE-7FA104911285}"/>
              </a:ext>
            </a:extLst>
          </p:cNvPr>
          <p:cNvSpPr>
            <a:spLocks noGrp="1" noChangeArrowheads="1"/>
          </p:cNvSpPr>
          <p:nvPr>
            <p:ph type="sldNum" sz="quarter" idx="5"/>
          </p:nvPr>
        </p:nvSpPr>
        <p:spPr>
          <a:noFill/>
        </p:spPr>
        <p:txBody>
          <a:bodyPr/>
          <a:lstStyle>
            <a:lvl1pPr defTabSz="927100">
              <a:spcBef>
                <a:spcPct val="30000"/>
              </a:spcBef>
              <a:defRPr kumimoji="1" sz="1200">
                <a:solidFill>
                  <a:schemeClr val="tx1"/>
                </a:solidFill>
                <a:latin typeface="Times New Roman" panose="02020603050405020304" pitchFamily="18" charset="0"/>
              </a:defRPr>
            </a:lvl1pPr>
            <a:lvl2pPr marL="742950" indent="-285750" defTabSz="927100">
              <a:spcBef>
                <a:spcPct val="30000"/>
              </a:spcBef>
              <a:defRPr kumimoji="1" sz="1200">
                <a:solidFill>
                  <a:schemeClr val="tx1"/>
                </a:solidFill>
                <a:latin typeface="Times New Roman" panose="02020603050405020304" pitchFamily="18" charset="0"/>
              </a:defRPr>
            </a:lvl2pPr>
            <a:lvl3pPr marL="1143000" indent="-228600" defTabSz="927100">
              <a:spcBef>
                <a:spcPct val="30000"/>
              </a:spcBef>
              <a:defRPr kumimoji="1" sz="1200">
                <a:solidFill>
                  <a:schemeClr val="tx1"/>
                </a:solidFill>
                <a:latin typeface="Times New Roman" panose="02020603050405020304" pitchFamily="18" charset="0"/>
              </a:defRPr>
            </a:lvl3pPr>
            <a:lvl4pPr marL="1600200" indent="-228600" defTabSz="927100">
              <a:spcBef>
                <a:spcPct val="30000"/>
              </a:spcBef>
              <a:defRPr kumimoji="1" sz="1200">
                <a:solidFill>
                  <a:schemeClr val="tx1"/>
                </a:solidFill>
                <a:latin typeface="Times New Roman" panose="02020603050405020304" pitchFamily="18" charset="0"/>
              </a:defRPr>
            </a:lvl4pPr>
            <a:lvl5pPr marL="2057400" indent="-228600" defTabSz="927100">
              <a:spcBef>
                <a:spcPct val="30000"/>
              </a:spcBef>
              <a:defRPr kumimoji="1" sz="1200">
                <a:solidFill>
                  <a:schemeClr val="tx1"/>
                </a:solidFill>
                <a:latin typeface="Times New Roman" panose="02020603050405020304" pitchFamily="18" charset="0"/>
              </a:defRPr>
            </a:lvl5pPr>
            <a:lvl6pPr marL="2514600" indent="-228600" defTabSz="9271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defTabSz="9271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defTabSz="9271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defTabSz="9271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1B303F24-A4BF-449D-9516-6C88E0D0FDA0}" type="slidenum">
              <a:rPr kumimoji="0" lang="en-GB" altLang="el-GR"/>
              <a:pPr>
                <a:spcBef>
                  <a:spcPct val="0"/>
                </a:spcBef>
              </a:pPr>
              <a:t>65</a:t>
            </a:fld>
            <a:endParaRPr kumimoji="0" lang="en-GB" altLang="el-GR"/>
          </a:p>
        </p:txBody>
      </p:sp>
      <p:sp>
        <p:nvSpPr>
          <p:cNvPr id="40964" name="Rectangle 2">
            <a:extLst>
              <a:ext uri="{FF2B5EF4-FFF2-40B4-BE49-F238E27FC236}">
                <a16:creationId xmlns:a16="http://schemas.microsoft.com/office/drawing/2014/main" id="{BAE3266C-D3C4-450E-996C-E739AADB3423}"/>
              </a:ext>
            </a:extLst>
          </p:cNvPr>
          <p:cNvSpPr>
            <a:spLocks noGrp="1" noRot="1" noChangeAspect="1" noChangeArrowheads="1" noTextEdit="1"/>
          </p:cNvSpPr>
          <p:nvPr>
            <p:ph type="sldImg"/>
          </p:nvPr>
        </p:nvSpPr>
        <p:spPr>
          <a:ln/>
        </p:spPr>
      </p:sp>
      <p:sp>
        <p:nvSpPr>
          <p:cNvPr id="40965" name="Rectangle 3">
            <a:extLst>
              <a:ext uri="{FF2B5EF4-FFF2-40B4-BE49-F238E27FC236}">
                <a16:creationId xmlns:a16="http://schemas.microsoft.com/office/drawing/2014/main" id="{0846A721-462C-43C4-86D5-1186156328C4}"/>
              </a:ext>
            </a:extLst>
          </p:cNvPr>
          <p:cNvSpPr>
            <a:spLocks noGrp="1" noChangeArrowheads="1"/>
          </p:cNvSpPr>
          <p:nvPr>
            <p:ph type="body" idx="1"/>
          </p:nvPr>
        </p:nvSpPr>
        <p:spPr>
          <a:noFill/>
        </p:spPr>
        <p:txBody>
          <a:bodyPr/>
          <a:lstStyle/>
          <a:p>
            <a:pPr eaLnBrk="1" hangingPunct="1"/>
            <a:endParaRPr lang="el-GR" altLang="el-GR"/>
          </a:p>
        </p:txBody>
      </p:sp>
    </p:spTree>
    <p:extLst>
      <p:ext uri="{BB962C8B-B14F-4D97-AF65-F5344CB8AC3E}">
        <p14:creationId xmlns:p14="http://schemas.microsoft.com/office/powerpoint/2010/main" val="15850070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9FD7505-C5A2-46D2-BDDB-233D3B5F7CC9}"/>
              </a:ext>
            </a:extLst>
          </p:cNvPr>
          <p:cNvSpPr>
            <a:spLocks noGrp="1" noChangeArrowheads="1"/>
          </p:cNvSpPr>
          <p:nvPr>
            <p:ph type="sldNum" sz="quarter" idx="5"/>
          </p:nvPr>
        </p:nvSpPr>
        <p:spPr>
          <a:ln/>
        </p:spPr>
        <p:txBody>
          <a:bodyPr/>
          <a:lstStyle/>
          <a:p>
            <a:fld id="{647EF634-AED7-4657-9E70-DD404E8C42B3}" type="slidenum">
              <a:rPr lang="el-GR" altLang="en-US"/>
              <a:pPr/>
              <a:t>95</a:t>
            </a:fld>
            <a:endParaRPr lang="el-GR" altLang="en-US"/>
          </a:p>
        </p:txBody>
      </p:sp>
      <p:sp>
        <p:nvSpPr>
          <p:cNvPr id="1103874" name="Rectangle 2">
            <a:extLst>
              <a:ext uri="{FF2B5EF4-FFF2-40B4-BE49-F238E27FC236}">
                <a16:creationId xmlns:a16="http://schemas.microsoft.com/office/drawing/2014/main" id="{112BCD28-E45E-4034-B1C1-3C905B00E0F6}"/>
              </a:ext>
            </a:extLst>
          </p:cNvPr>
          <p:cNvSpPr>
            <a:spLocks noGrp="1" noRot="1" noChangeAspect="1" noChangeArrowheads="1" noTextEdit="1"/>
          </p:cNvSpPr>
          <p:nvPr>
            <p:ph type="sldImg"/>
          </p:nvPr>
        </p:nvSpPr>
        <p:spPr>
          <a:xfrm>
            <a:off x="392113" y="684213"/>
            <a:ext cx="6075362" cy="3417887"/>
          </a:xfrm>
          <a:ln/>
        </p:spPr>
      </p:sp>
      <p:sp>
        <p:nvSpPr>
          <p:cNvPr id="1103875" name="Rectangle 3">
            <a:extLst>
              <a:ext uri="{FF2B5EF4-FFF2-40B4-BE49-F238E27FC236}">
                <a16:creationId xmlns:a16="http://schemas.microsoft.com/office/drawing/2014/main" id="{D1948FA9-6E2A-4770-9405-78C1E3F57BD1}"/>
              </a:ext>
            </a:extLst>
          </p:cNvPr>
          <p:cNvSpPr>
            <a:spLocks noGrp="1" noChangeArrowheads="1"/>
          </p:cNvSpPr>
          <p:nvPr>
            <p:ph type="body" idx="1"/>
          </p:nvPr>
        </p:nvSpPr>
        <p:spPr/>
        <p:txBody>
          <a:bodyPr/>
          <a:lstStyle/>
          <a:p>
            <a:endParaRPr lang="el-GR" altLang="en-US"/>
          </a:p>
        </p:txBody>
      </p:sp>
    </p:spTree>
    <p:extLst>
      <p:ext uri="{BB962C8B-B14F-4D97-AF65-F5344CB8AC3E}">
        <p14:creationId xmlns:p14="http://schemas.microsoft.com/office/powerpoint/2010/main" val="14865677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A182B33-31FE-4ED4-B737-54F1C431300F}"/>
              </a:ext>
            </a:extLst>
          </p:cNvPr>
          <p:cNvSpPr>
            <a:spLocks noGrp="1" noChangeArrowheads="1"/>
          </p:cNvSpPr>
          <p:nvPr>
            <p:ph type="sldNum" sz="quarter" idx="5"/>
          </p:nvPr>
        </p:nvSpPr>
        <p:spPr>
          <a:ln/>
        </p:spPr>
        <p:txBody>
          <a:bodyPr/>
          <a:lstStyle/>
          <a:p>
            <a:fld id="{AA785367-9851-48D7-A116-0534C42E4F3A}" type="slidenum">
              <a:rPr lang="el-GR" altLang="en-US"/>
              <a:pPr/>
              <a:t>96</a:t>
            </a:fld>
            <a:endParaRPr lang="el-GR" altLang="en-US"/>
          </a:p>
        </p:txBody>
      </p:sp>
      <p:sp>
        <p:nvSpPr>
          <p:cNvPr id="1107970" name="Rectangle 2">
            <a:extLst>
              <a:ext uri="{FF2B5EF4-FFF2-40B4-BE49-F238E27FC236}">
                <a16:creationId xmlns:a16="http://schemas.microsoft.com/office/drawing/2014/main" id="{07D5D6B7-D146-4F51-817F-308E5202807A}"/>
              </a:ext>
            </a:extLst>
          </p:cNvPr>
          <p:cNvSpPr>
            <a:spLocks noGrp="1" noRot="1" noChangeAspect="1" noChangeArrowheads="1" noTextEdit="1"/>
          </p:cNvSpPr>
          <p:nvPr>
            <p:ph type="sldImg"/>
          </p:nvPr>
        </p:nvSpPr>
        <p:spPr>
          <a:xfrm>
            <a:off x="392113" y="684213"/>
            <a:ext cx="6075362" cy="3417887"/>
          </a:xfrm>
          <a:ln/>
        </p:spPr>
      </p:sp>
      <p:sp>
        <p:nvSpPr>
          <p:cNvPr id="1107971" name="Rectangle 3">
            <a:extLst>
              <a:ext uri="{FF2B5EF4-FFF2-40B4-BE49-F238E27FC236}">
                <a16:creationId xmlns:a16="http://schemas.microsoft.com/office/drawing/2014/main" id="{F854B550-1AAA-40ED-9B79-BECDEF051123}"/>
              </a:ext>
            </a:extLst>
          </p:cNvPr>
          <p:cNvSpPr>
            <a:spLocks noGrp="1" noChangeArrowheads="1"/>
          </p:cNvSpPr>
          <p:nvPr>
            <p:ph type="body" idx="1"/>
          </p:nvPr>
        </p:nvSpPr>
        <p:spPr/>
        <p:txBody>
          <a:bodyPr/>
          <a:lstStyle/>
          <a:p>
            <a:endParaRPr lang="el-GR" altLang="en-US"/>
          </a:p>
        </p:txBody>
      </p:sp>
    </p:spTree>
    <p:extLst>
      <p:ext uri="{BB962C8B-B14F-4D97-AF65-F5344CB8AC3E}">
        <p14:creationId xmlns:p14="http://schemas.microsoft.com/office/powerpoint/2010/main" val="13092502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74D7D96-7E66-4025-839F-3DEF3D1D5CE4}"/>
              </a:ext>
            </a:extLst>
          </p:cNvPr>
          <p:cNvSpPr>
            <a:spLocks noGrp="1" noChangeArrowheads="1"/>
          </p:cNvSpPr>
          <p:nvPr>
            <p:ph type="sldNum" sz="quarter" idx="5"/>
          </p:nvPr>
        </p:nvSpPr>
        <p:spPr>
          <a:ln/>
        </p:spPr>
        <p:txBody>
          <a:bodyPr/>
          <a:lstStyle/>
          <a:p>
            <a:fld id="{F81AA8A2-4AE1-4F18-B2BF-A02B5265DD48}" type="slidenum">
              <a:rPr lang="el-GR" altLang="en-US"/>
              <a:pPr/>
              <a:t>97</a:t>
            </a:fld>
            <a:endParaRPr lang="el-GR" altLang="en-US"/>
          </a:p>
        </p:txBody>
      </p:sp>
      <p:sp>
        <p:nvSpPr>
          <p:cNvPr id="1112066" name="Rectangle 2">
            <a:extLst>
              <a:ext uri="{FF2B5EF4-FFF2-40B4-BE49-F238E27FC236}">
                <a16:creationId xmlns:a16="http://schemas.microsoft.com/office/drawing/2014/main" id="{031C5657-92AD-4849-85E9-1B035B7977A2}"/>
              </a:ext>
            </a:extLst>
          </p:cNvPr>
          <p:cNvSpPr>
            <a:spLocks noGrp="1" noRot="1" noChangeAspect="1" noChangeArrowheads="1" noTextEdit="1"/>
          </p:cNvSpPr>
          <p:nvPr>
            <p:ph type="sldImg"/>
          </p:nvPr>
        </p:nvSpPr>
        <p:spPr>
          <a:xfrm>
            <a:off x="392113" y="684213"/>
            <a:ext cx="6075362" cy="3417887"/>
          </a:xfrm>
          <a:ln/>
        </p:spPr>
      </p:sp>
      <p:sp>
        <p:nvSpPr>
          <p:cNvPr id="1112067" name="Rectangle 3">
            <a:extLst>
              <a:ext uri="{FF2B5EF4-FFF2-40B4-BE49-F238E27FC236}">
                <a16:creationId xmlns:a16="http://schemas.microsoft.com/office/drawing/2014/main" id="{AE86AF7E-3B70-47EB-9034-F6436933F119}"/>
              </a:ext>
            </a:extLst>
          </p:cNvPr>
          <p:cNvSpPr>
            <a:spLocks noGrp="1" noChangeArrowheads="1"/>
          </p:cNvSpPr>
          <p:nvPr>
            <p:ph type="body" idx="1"/>
          </p:nvPr>
        </p:nvSpPr>
        <p:spPr/>
        <p:txBody>
          <a:bodyPr/>
          <a:lstStyle/>
          <a:p>
            <a:endParaRPr lang="el-GR" altLang="en-US"/>
          </a:p>
        </p:txBody>
      </p:sp>
    </p:spTree>
    <p:extLst>
      <p:ext uri="{BB962C8B-B14F-4D97-AF65-F5344CB8AC3E}">
        <p14:creationId xmlns:p14="http://schemas.microsoft.com/office/powerpoint/2010/main" val="39163679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C259DBB-5133-4412-8A92-DD9FE49B3CD6}"/>
              </a:ext>
            </a:extLst>
          </p:cNvPr>
          <p:cNvSpPr>
            <a:spLocks noGrp="1" noChangeArrowheads="1"/>
          </p:cNvSpPr>
          <p:nvPr>
            <p:ph type="sldNum" sz="quarter" idx="5"/>
          </p:nvPr>
        </p:nvSpPr>
        <p:spPr>
          <a:ln/>
        </p:spPr>
        <p:txBody>
          <a:bodyPr/>
          <a:lstStyle/>
          <a:p>
            <a:fld id="{B4B1FF5D-9D9E-44B4-813F-FAA5FAF99D87}" type="slidenum">
              <a:rPr lang="el-GR" altLang="en-US"/>
              <a:pPr/>
              <a:t>98</a:t>
            </a:fld>
            <a:endParaRPr lang="el-GR" altLang="en-US"/>
          </a:p>
        </p:txBody>
      </p:sp>
      <p:sp>
        <p:nvSpPr>
          <p:cNvPr id="1114114" name="Rectangle 2">
            <a:extLst>
              <a:ext uri="{FF2B5EF4-FFF2-40B4-BE49-F238E27FC236}">
                <a16:creationId xmlns:a16="http://schemas.microsoft.com/office/drawing/2014/main" id="{49CE5A6D-BDAA-4D7F-BBE4-4AE6BFFE7DE4}"/>
              </a:ext>
            </a:extLst>
          </p:cNvPr>
          <p:cNvSpPr>
            <a:spLocks noGrp="1" noRot="1" noChangeAspect="1" noChangeArrowheads="1" noTextEdit="1"/>
          </p:cNvSpPr>
          <p:nvPr>
            <p:ph type="sldImg"/>
          </p:nvPr>
        </p:nvSpPr>
        <p:spPr>
          <a:xfrm>
            <a:off x="392113" y="684213"/>
            <a:ext cx="6075362" cy="3417887"/>
          </a:xfrm>
          <a:ln/>
        </p:spPr>
      </p:sp>
      <p:sp>
        <p:nvSpPr>
          <p:cNvPr id="1114115" name="Rectangle 3">
            <a:extLst>
              <a:ext uri="{FF2B5EF4-FFF2-40B4-BE49-F238E27FC236}">
                <a16:creationId xmlns:a16="http://schemas.microsoft.com/office/drawing/2014/main" id="{95F60031-8946-41AF-9F54-DD56896C7B8D}"/>
              </a:ext>
            </a:extLst>
          </p:cNvPr>
          <p:cNvSpPr>
            <a:spLocks noGrp="1" noChangeArrowheads="1"/>
          </p:cNvSpPr>
          <p:nvPr>
            <p:ph type="body" idx="1"/>
          </p:nvPr>
        </p:nvSpPr>
        <p:spPr/>
        <p:txBody>
          <a:bodyPr/>
          <a:lstStyle/>
          <a:p>
            <a:endParaRPr lang="el-GR" altLang="en-US"/>
          </a:p>
        </p:txBody>
      </p:sp>
    </p:spTree>
    <p:extLst>
      <p:ext uri="{BB962C8B-B14F-4D97-AF65-F5344CB8AC3E}">
        <p14:creationId xmlns:p14="http://schemas.microsoft.com/office/powerpoint/2010/main" val="2475540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2676D771-1DB4-42F9-9C9B-736C1C7FDFB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731D4912-319E-41CB-8127-1F2C34C5F5D4}" type="slidenum">
              <a:rPr kumimoji="0" lang="en-US" altLang="el-GR"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45</a:t>
            </a:fld>
            <a:endParaRPr kumimoji="0" lang="en-US" altLang="el-GR"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0243" name="Rectangle 2">
            <a:extLst>
              <a:ext uri="{FF2B5EF4-FFF2-40B4-BE49-F238E27FC236}">
                <a16:creationId xmlns:a16="http://schemas.microsoft.com/office/drawing/2014/main" id="{F93B7952-CE68-41A7-81C2-3A69C8EC9A11}"/>
              </a:ext>
            </a:extLst>
          </p:cNvPr>
          <p:cNvSpPr>
            <a:spLocks noGrp="1" noRot="1" noChangeAspect="1" noChangeArrowheads="1" noTextEdit="1"/>
          </p:cNvSpPr>
          <p:nvPr>
            <p:ph type="sldImg"/>
          </p:nvPr>
        </p:nvSpPr>
        <p:spPr>
          <a:solidFill>
            <a:srgbClr val="FFFFFF"/>
          </a:solidFill>
          <a:ln/>
        </p:spPr>
      </p:sp>
      <p:sp>
        <p:nvSpPr>
          <p:cNvPr id="10244" name="Rectangle 3">
            <a:extLst>
              <a:ext uri="{FF2B5EF4-FFF2-40B4-BE49-F238E27FC236}">
                <a16:creationId xmlns:a16="http://schemas.microsoft.com/office/drawing/2014/main" id="{4C867C7C-8256-4AC7-9DCC-ED21B4499529}"/>
              </a:ext>
            </a:extLst>
          </p:cNvPr>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l-GR" altLang="el-GR">
              <a:ea typeface="ＭＳ Ｐゴシック" panose="020B0600070205080204"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429FD841-4013-4652-89CA-E597B4A2D52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5DC4624D-D42A-4247-8D8A-25D01132B831}" type="slidenum">
              <a:rPr kumimoji="0" lang="en-US" altLang="el-GR"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47</a:t>
            </a:fld>
            <a:endParaRPr kumimoji="0" lang="en-US" altLang="el-GR"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4339" name="Rectangle 2">
            <a:extLst>
              <a:ext uri="{FF2B5EF4-FFF2-40B4-BE49-F238E27FC236}">
                <a16:creationId xmlns:a16="http://schemas.microsoft.com/office/drawing/2014/main" id="{F5F63971-3F09-4807-B355-3FD49FE48CFC}"/>
              </a:ext>
            </a:extLst>
          </p:cNvPr>
          <p:cNvSpPr>
            <a:spLocks noGrp="1" noRot="1" noChangeAspect="1" noChangeArrowheads="1" noTextEdit="1"/>
          </p:cNvSpPr>
          <p:nvPr>
            <p:ph type="sldImg"/>
          </p:nvPr>
        </p:nvSpPr>
        <p:spPr>
          <a:solidFill>
            <a:srgbClr val="FFFFFF"/>
          </a:solidFill>
          <a:ln/>
        </p:spPr>
      </p:sp>
      <p:sp>
        <p:nvSpPr>
          <p:cNvPr id="14340" name="Rectangle 3">
            <a:extLst>
              <a:ext uri="{FF2B5EF4-FFF2-40B4-BE49-F238E27FC236}">
                <a16:creationId xmlns:a16="http://schemas.microsoft.com/office/drawing/2014/main" id="{388A2534-B0A4-4837-A2AD-0D28622624FB}"/>
              </a:ext>
            </a:extLst>
          </p:cNvPr>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l-GR" altLang="el-GR">
              <a:ea typeface="ＭＳ Ｐゴシック" panose="020B0600070205080204"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D4D99668-1B30-4182-A24B-4F4327AD3AA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296E8DEB-3D1E-4A00-8FCD-7027C4013C44}" type="slidenum">
              <a:rPr kumimoji="0" lang="en-US" altLang="el-GR"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48</a:t>
            </a:fld>
            <a:endParaRPr kumimoji="0" lang="en-US" altLang="el-GR"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6387" name="Rectangle 2">
            <a:extLst>
              <a:ext uri="{FF2B5EF4-FFF2-40B4-BE49-F238E27FC236}">
                <a16:creationId xmlns:a16="http://schemas.microsoft.com/office/drawing/2014/main" id="{4C211AB7-EFFA-446A-AD5C-997B623B704C}"/>
              </a:ext>
            </a:extLst>
          </p:cNvPr>
          <p:cNvSpPr>
            <a:spLocks noGrp="1" noRot="1" noChangeAspect="1" noChangeArrowheads="1" noTextEdit="1"/>
          </p:cNvSpPr>
          <p:nvPr>
            <p:ph type="sldImg"/>
          </p:nvPr>
        </p:nvSpPr>
        <p:spPr>
          <a:solidFill>
            <a:srgbClr val="FFFFFF"/>
          </a:solidFill>
          <a:ln/>
        </p:spPr>
      </p:sp>
      <p:sp>
        <p:nvSpPr>
          <p:cNvPr id="16388" name="Rectangle 3">
            <a:extLst>
              <a:ext uri="{FF2B5EF4-FFF2-40B4-BE49-F238E27FC236}">
                <a16:creationId xmlns:a16="http://schemas.microsoft.com/office/drawing/2014/main" id="{74DA026F-D2E5-4F35-8F06-9A337E985951}"/>
              </a:ext>
            </a:extLst>
          </p:cNvPr>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l-GR" altLang="el-GR">
              <a:ea typeface="ＭＳ Ｐゴシック" panose="020B0600070205080204"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BFD19E51-E20D-4421-86B9-70792E04CE6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73245C37-CC35-40FD-8376-B202A7B36D18}" type="slidenum">
              <a:rPr kumimoji="0" lang="en-US" altLang="el-GR"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49</a:t>
            </a:fld>
            <a:endParaRPr kumimoji="0" lang="en-US" altLang="el-GR"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8435" name="Rectangle 2">
            <a:extLst>
              <a:ext uri="{FF2B5EF4-FFF2-40B4-BE49-F238E27FC236}">
                <a16:creationId xmlns:a16="http://schemas.microsoft.com/office/drawing/2014/main" id="{4AF5736E-389E-4E96-AC0A-3065ED8F346E}"/>
              </a:ext>
            </a:extLst>
          </p:cNvPr>
          <p:cNvSpPr>
            <a:spLocks noGrp="1" noRot="1" noChangeAspect="1" noChangeArrowheads="1" noTextEdit="1"/>
          </p:cNvSpPr>
          <p:nvPr>
            <p:ph type="sldImg"/>
          </p:nvPr>
        </p:nvSpPr>
        <p:spPr>
          <a:solidFill>
            <a:srgbClr val="FFFFFF"/>
          </a:solidFill>
          <a:ln/>
        </p:spPr>
      </p:sp>
      <p:sp>
        <p:nvSpPr>
          <p:cNvPr id="18436" name="Rectangle 3">
            <a:extLst>
              <a:ext uri="{FF2B5EF4-FFF2-40B4-BE49-F238E27FC236}">
                <a16:creationId xmlns:a16="http://schemas.microsoft.com/office/drawing/2014/main" id="{95413B01-5A2B-48FF-B8FA-6471CAD45A93}"/>
              </a:ext>
            </a:extLst>
          </p:cNvPr>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l-GR" altLang="el-GR">
              <a:ea typeface="ＭＳ Ｐゴシック" panose="020B0600070205080204" pitchFamily="34" charset="-128"/>
            </a:endParaRPr>
          </a:p>
        </p:txBody>
      </p:sp>
    </p:spTree>
    <p:extLst>
      <p:ext uri="{BB962C8B-B14F-4D97-AF65-F5344CB8AC3E}">
        <p14:creationId xmlns:p14="http://schemas.microsoft.com/office/powerpoint/2010/main" val="13579783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BFD19E51-E20D-4421-86B9-70792E04CE6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73245C37-CC35-40FD-8376-B202A7B36D18}" type="slidenum">
              <a:rPr kumimoji="0" lang="en-US" altLang="el-GR"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51</a:t>
            </a:fld>
            <a:endParaRPr kumimoji="0" lang="en-US" altLang="el-GR"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8435" name="Rectangle 2">
            <a:extLst>
              <a:ext uri="{FF2B5EF4-FFF2-40B4-BE49-F238E27FC236}">
                <a16:creationId xmlns:a16="http://schemas.microsoft.com/office/drawing/2014/main" id="{4AF5736E-389E-4E96-AC0A-3065ED8F346E}"/>
              </a:ext>
            </a:extLst>
          </p:cNvPr>
          <p:cNvSpPr>
            <a:spLocks noGrp="1" noRot="1" noChangeAspect="1" noChangeArrowheads="1" noTextEdit="1"/>
          </p:cNvSpPr>
          <p:nvPr>
            <p:ph type="sldImg"/>
          </p:nvPr>
        </p:nvSpPr>
        <p:spPr>
          <a:solidFill>
            <a:srgbClr val="FFFFFF"/>
          </a:solidFill>
          <a:ln/>
        </p:spPr>
      </p:sp>
      <p:sp>
        <p:nvSpPr>
          <p:cNvPr id="18436" name="Rectangle 3">
            <a:extLst>
              <a:ext uri="{FF2B5EF4-FFF2-40B4-BE49-F238E27FC236}">
                <a16:creationId xmlns:a16="http://schemas.microsoft.com/office/drawing/2014/main" id="{95413B01-5A2B-48FF-B8FA-6471CAD45A93}"/>
              </a:ext>
            </a:extLst>
          </p:cNvPr>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l-GR" altLang="el-GR">
              <a:ea typeface="ＭＳ Ｐゴシック" panose="020B0600070205080204"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A25E30DA-856D-4445-9BC4-A6F4CC7EC80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1F0B75C7-AF2C-4C8B-A04A-F7FDF5D516AF}" type="slidenum">
              <a:rPr kumimoji="0" lang="en-US" altLang="el-GR"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54</a:t>
            </a:fld>
            <a:endParaRPr kumimoji="0" lang="en-US" altLang="el-GR"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7891" name="Rectangle 2">
            <a:extLst>
              <a:ext uri="{FF2B5EF4-FFF2-40B4-BE49-F238E27FC236}">
                <a16:creationId xmlns:a16="http://schemas.microsoft.com/office/drawing/2014/main" id="{20B914C4-EBB6-490A-9A31-353D0CF91A33}"/>
              </a:ext>
            </a:extLst>
          </p:cNvPr>
          <p:cNvSpPr>
            <a:spLocks noGrp="1" noRot="1" noChangeAspect="1" noChangeArrowheads="1" noTextEdit="1"/>
          </p:cNvSpPr>
          <p:nvPr>
            <p:ph type="sldImg"/>
          </p:nvPr>
        </p:nvSpPr>
        <p:spPr>
          <a:solidFill>
            <a:srgbClr val="FFFFFF"/>
          </a:solidFill>
          <a:ln/>
        </p:spPr>
      </p:sp>
      <p:sp>
        <p:nvSpPr>
          <p:cNvPr id="37892" name="Rectangle 3">
            <a:extLst>
              <a:ext uri="{FF2B5EF4-FFF2-40B4-BE49-F238E27FC236}">
                <a16:creationId xmlns:a16="http://schemas.microsoft.com/office/drawing/2014/main" id="{3C0BACFC-A8B0-4D39-A515-BC70E90ED82D}"/>
              </a:ext>
            </a:extLst>
          </p:cNvPr>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l-GR" altLang="el-GR">
              <a:ea typeface="ＭＳ Ｐゴシック" panose="020B0600070205080204"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46707975-9ED2-4271-B91D-A124FB86D1C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D4BC222-59E3-4D0E-ACEA-03E6AB86A517}" type="slidenum">
              <a:rPr kumimoji="0" lang="el-GR" altLang="el-GR"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el-GR" altLang="el-GR"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
        <p:nvSpPr>
          <p:cNvPr id="44035" name="Rectangle 2">
            <a:extLst>
              <a:ext uri="{FF2B5EF4-FFF2-40B4-BE49-F238E27FC236}">
                <a16:creationId xmlns:a16="http://schemas.microsoft.com/office/drawing/2014/main" id="{A6CCE400-DCC4-41AC-9E5C-79B6EB8EB6D2}"/>
              </a:ext>
            </a:extLst>
          </p:cNvPr>
          <p:cNvSpPr>
            <a:spLocks noGrp="1" noRot="1" noChangeAspect="1" noChangeArrowheads="1" noTextEdit="1"/>
          </p:cNvSpPr>
          <p:nvPr>
            <p:ph type="sldImg"/>
          </p:nvPr>
        </p:nvSpPr>
        <p:spPr>
          <a:ln/>
        </p:spPr>
      </p:sp>
      <p:sp>
        <p:nvSpPr>
          <p:cNvPr id="44036" name="Rectangle 3">
            <a:extLst>
              <a:ext uri="{FF2B5EF4-FFF2-40B4-BE49-F238E27FC236}">
                <a16:creationId xmlns:a16="http://schemas.microsoft.com/office/drawing/2014/main" id="{55DB52F2-6AFA-4BB7-A685-BA851AEECA8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ea typeface="ＭＳ Ｐゴシック" panose="020B0600070205080204"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56538E2A-4418-4430-9CAB-A04C7ED38A2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89820DD-97F3-4108-8563-50CC92E9FC0C}" type="slidenum">
              <a:rPr kumimoji="0" lang="el-GR" altLang="el-GR"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el-GR" altLang="el-GR"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
        <p:nvSpPr>
          <p:cNvPr id="46083" name="Rectangle 2">
            <a:extLst>
              <a:ext uri="{FF2B5EF4-FFF2-40B4-BE49-F238E27FC236}">
                <a16:creationId xmlns:a16="http://schemas.microsoft.com/office/drawing/2014/main" id="{6BDCD557-29B3-4085-BC08-41B694602A59}"/>
              </a:ext>
            </a:extLst>
          </p:cNvPr>
          <p:cNvSpPr>
            <a:spLocks noGrp="1" noRot="1" noChangeAspect="1" noChangeArrowheads="1" noTextEdit="1"/>
          </p:cNvSpPr>
          <p:nvPr>
            <p:ph type="sldImg"/>
          </p:nvPr>
        </p:nvSpPr>
        <p:spPr>
          <a:ln/>
        </p:spPr>
      </p:sp>
      <p:sp>
        <p:nvSpPr>
          <p:cNvPr id="46084" name="Rectangle 3">
            <a:extLst>
              <a:ext uri="{FF2B5EF4-FFF2-40B4-BE49-F238E27FC236}">
                <a16:creationId xmlns:a16="http://schemas.microsoft.com/office/drawing/2014/main" id="{8D25B9EA-3FD0-4C37-A95C-B5E82807277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ea typeface="ＭＳ Ｐゴシック" panose="020B0600070205080204"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31FD942-BA7B-BF2D-303A-25B629365A36}"/>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endParaRPr lang="en-GB"/>
          </a:p>
        </p:txBody>
      </p:sp>
      <p:sp>
        <p:nvSpPr>
          <p:cNvPr id="3" name="Υπότιτλος 2">
            <a:extLst>
              <a:ext uri="{FF2B5EF4-FFF2-40B4-BE49-F238E27FC236}">
                <a16:creationId xmlns:a16="http://schemas.microsoft.com/office/drawing/2014/main" id="{DA9F2C04-0A7E-67F6-4488-AB98DEA1B9A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GB"/>
          </a:p>
        </p:txBody>
      </p:sp>
      <p:sp>
        <p:nvSpPr>
          <p:cNvPr id="4" name="Θέση ημερομηνίας 3">
            <a:extLst>
              <a:ext uri="{FF2B5EF4-FFF2-40B4-BE49-F238E27FC236}">
                <a16:creationId xmlns:a16="http://schemas.microsoft.com/office/drawing/2014/main" id="{EF1640D9-8A2F-1B31-7758-411E4DF4A3B6}"/>
              </a:ext>
            </a:extLst>
          </p:cNvPr>
          <p:cNvSpPr>
            <a:spLocks noGrp="1"/>
          </p:cNvSpPr>
          <p:nvPr>
            <p:ph type="dt" sz="half" idx="10"/>
          </p:nvPr>
        </p:nvSpPr>
        <p:spPr/>
        <p:txBody>
          <a:bodyPr/>
          <a:lstStyle/>
          <a:p>
            <a:fld id="{B19CCD9B-57BD-4DAC-9B1A-0D2A08833979}" type="datetimeFigureOut">
              <a:rPr lang="en-GB" smtClean="0"/>
              <a:t>27/09/2023</a:t>
            </a:fld>
            <a:endParaRPr lang="en-GB"/>
          </a:p>
        </p:txBody>
      </p:sp>
      <p:sp>
        <p:nvSpPr>
          <p:cNvPr id="5" name="Θέση υποσέλιδου 4">
            <a:extLst>
              <a:ext uri="{FF2B5EF4-FFF2-40B4-BE49-F238E27FC236}">
                <a16:creationId xmlns:a16="http://schemas.microsoft.com/office/drawing/2014/main" id="{BE7DE254-E8AE-AF4E-32C3-007A96044C2B}"/>
              </a:ext>
            </a:extLst>
          </p:cNvPr>
          <p:cNvSpPr>
            <a:spLocks noGrp="1"/>
          </p:cNvSpPr>
          <p:nvPr>
            <p:ph type="ftr" sz="quarter" idx="11"/>
          </p:nvPr>
        </p:nvSpPr>
        <p:spPr/>
        <p:txBody>
          <a:bodyPr/>
          <a:lstStyle/>
          <a:p>
            <a:endParaRPr lang="en-GB"/>
          </a:p>
        </p:txBody>
      </p:sp>
      <p:sp>
        <p:nvSpPr>
          <p:cNvPr id="6" name="Θέση αριθμού διαφάνειας 5">
            <a:extLst>
              <a:ext uri="{FF2B5EF4-FFF2-40B4-BE49-F238E27FC236}">
                <a16:creationId xmlns:a16="http://schemas.microsoft.com/office/drawing/2014/main" id="{A24A8EB4-6079-0BFA-C892-03A1F992AC21}"/>
              </a:ext>
            </a:extLst>
          </p:cNvPr>
          <p:cNvSpPr>
            <a:spLocks noGrp="1"/>
          </p:cNvSpPr>
          <p:nvPr>
            <p:ph type="sldNum" sz="quarter" idx="12"/>
          </p:nvPr>
        </p:nvSpPr>
        <p:spPr/>
        <p:txBody>
          <a:bodyPr/>
          <a:lstStyle/>
          <a:p>
            <a:fld id="{C9678A91-C76C-4F14-995F-4484548DF9C6}" type="slidenum">
              <a:rPr lang="en-GB" smtClean="0"/>
              <a:t>‹#›</a:t>
            </a:fld>
            <a:endParaRPr lang="en-GB"/>
          </a:p>
        </p:txBody>
      </p:sp>
    </p:spTree>
    <p:extLst>
      <p:ext uri="{BB962C8B-B14F-4D97-AF65-F5344CB8AC3E}">
        <p14:creationId xmlns:p14="http://schemas.microsoft.com/office/powerpoint/2010/main" val="33639673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69916FF-4837-16DC-ED11-5192F6336408}"/>
              </a:ext>
            </a:extLst>
          </p:cNvPr>
          <p:cNvSpPr>
            <a:spLocks noGrp="1"/>
          </p:cNvSpPr>
          <p:nvPr>
            <p:ph type="title"/>
          </p:nvPr>
        </p:nvSpPr>
        <p:spPr/>
        <p:txBody>
          <a:bodyPr/>
          <a:lstStyle/>
          <a:p>
            <a:r>
              <a:rPr lang="el-GR"/>
              <a:t>Κάντε κλικ για να επεξεργαστείτε τον τίτλο υποδείγματος</a:t>
            </a:r>
            <a:endParaRPr lang="en-GB"/>
          </a:p>
        </p:txBody>
      </p:sp>
      <p:sp>
        <p:nvSpPr>
          <p:cNvPr id="3" name="Θέση κατακόρυφου κειμένου 2">
            <a:extLst>
              <a:ext uri="{FF2B5EF4-FFF2-40B4-BE49-F238E27FC236}">
                <a16:creationId xmlns:a16="http://schemas.microsoft.com/office/drawing/2014/main" id="{81FA3CC5-DA75-725F-702D-E00EAC3D94EF}"/>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GB"/>
          </a:p>
        </p:txBody>
      </p:sp>
      <p:sp>
        <p:nvSpPr>
          <p:cNvPr id="4" name="Θέση ημερομηνίας 3">
            <a:extLst>
              <a:ext uri="{FF2B5EF4-FFF2-40B4-BE49-F238E27FC236}">
                <a16:creationId xmlns:a16="http://schemas.microsoft.com/office/drawing/2014/main" id="{44586E96-6769-BC42-09A4-2FE5795AD241}"/>
              </a:ext>
            </a:extLst>
          </p:cNvPr>
          <p:cNvSpPr>
            <a:spLocks noGrp="1"/>
          </p:cNvSpPr>
          <p:nvPr>
            <p:ph type="dt" sz="half" idx="10"/>
          </p:nvPr>
        </p:nvSpPr>
        <p:spPr/>
        <p:txBody>
          <a:bodyPr/>
          <a:lstStyle/>
          <a:p>
            <a:fld id="{B19CCD9B-57BD-4DAC-9B1A-0D2A08833979}" type="datetimeFigureOut">
              <a:rPr lang="en-GB" smtClean="0"/>
              <a:t>27/09/2023</a:t>
            </a:fld>
            <a:endParaRPr lang="en-GB"/>
          </a:p>
        </p:txBody>
      </p:sp>
      <p:sp>
        <p:nvSpPr>
          <p:cNvPr id="5" name="Θέση υποσέλιδου 4">
            <a:extLst>
              <a:ext uri="{FF2B5EF4-FFF2-40B4-BE49-F238E27FC236}">
                <a16:creationId xmlns:a16="http://schemas.microsoft.com/office/drawing/2014/main" id="{E6863F92-8ADE-A01D-020C-7E9CD47D173E}"/>
              </a:ext>
            </a:extLst>
          </p:cNvPr>
          <p:cNvSpPr>
            <a:spLocks noGrp="1"/>
          </p:cNvSpPr>
          <p:nvPr>
            <p:ph type="ftr" sz="quarter" idx="11"/>
          </p:nvPr>
        </p:nvSpPr>
        <p:spPr/>
        <p:txBody>
          <a:bodyPr/>
          <a:lstStyle/>
          <a:p>
            <a:endParaRPr lang="en-GB"/>
          </a:p>
        </p:txBody>
      </p:sp>
      <p:sp>
        <p:nvSpPr>
          <p:cNvPr id="6" name="Θέση αριθμού διαφάνειας 5">
            <a:extLst>
              <a:ext uri="{FF2B5EF4-FFF2-40B4-BE49-F238E27FC236}">
                <a16:creationId xmlns:a16="http://schemas.microsoft.com/office/drawing/2014/main" id="{911A3B19-4203-A1C4-AEBE-D5C2076930B5}"/>
              </a:ext>
            </a:extLst>
          </p:cNvPr>
          <p:cNvSpPr>
            <a:spLocks noGrp="1"/>
          </p:cNvSpPr>
          <p:nvPr>
            <p:ph type="sldNum" sz="quarter" idx="12"/>
          </p:nvPr>
        </p:nvSpPr>
        <p:spPr/>
        <p:txBody>
          <a:bodyPr/>
          <a:lstStyle/>
          <a:p>
            <a:fld id="{C9678A91-C76C-4F14-995F-4484548DF9C6}" type="slidenum">
              <a:rPr lang="en-GB" smtClean="0"/>
              <a:t>‹#›</a:t>
            </a:fld>
            <a:endParaRPr lang="en-GB"/>
          </a:p>
        </p:txBody>
      </p:sp>
    </p:spTree>
    <p:extLst>
      <p:ext uri="{BB962C8B-B14F-4D97-AF65-F5344CB8AC3E}">
        <p14:creationId xmlns:p14="http://schemas.microsoft.com/office/powerpoint/2010/main" val="23496148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54C1606D-F523-260D-7145-C8B3DB7D93F7}"/>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endParaRPr lang="en-GB"/>
          </a:p>
        </p:txBody>
      </p:sp>
      <p:sp>
        <p:nvSpPr>
          <p:cNvPr id="3" name="Θέση κατακόρυφου κειμένου 2">
            <a:extLst>
              <a:ext uri="{FF2B5EF4-FFF2-40B4-BE49-F238E27FC236}">
                <a16:creationId xmlns:a16="http://schemas.microsoft.com/office/drawing/2014/main" id="{D9DDEE1A-A29C-FBF0-82BB-D5C1ED9B8092}"/>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GB"/>
          </a:p>
        </p:txBody>
      </p:sp>
      <p:sp>
        <p:nvSpPr>
          <p:cNvPr id="4" name="Θέση ημερομηνίας 3">
            <a:extLst>
              <a:ext uri="{FF2B5EF4-FFF2-40B4-BE49-F238E27FC236}">
                <a16:creationId xmlns:a16="http://schemas.microsoft.com/office/drawing/2014/main" id="{0B77643B-72A9-8468-CDC1-2FACA75CCE3B}"/>
              </a:ext>
            </a:extLst>
          </p:cNvPr>
          <p:cNvSpPr>
            <a:spLocks noGrp="1"/>
          </p:cNvSpPr>
          <p:nvPr>
            <p:ph type="dt" sz="half" idx="10"/>
          </p:nvPr>
        </p:nvSpPr>
        <p:spPr/>
        <p:txBody>
          <a:bodyPr/>
          <a:lstStyle/>
          <a:p>
            <a:fld id="{B19CCD9B-57BD-4DAC-9B1A-0D2A08833979}" type="datetimeFigureOut">
              <a:rPr lang="en-GB" smtClean="0"/>
              <a:t>27/09/2023</a:t>
            </a:fld>
            <a:endParaRPr lang="en-GB"/>
          </a:p>
        </p:txBody>
      </p:sp>
      <p:sp>
        <p:nvSpPr>
          <p:cNvPr id="5" name="Θέση υποσέλιδου 4">
            <a:extLst>
              <a:ext uri="{FF2B5EF4-FFF2-40B4-BE49-F238E27FC236}">
                <a16:creationId xmlns:a16="http://schemas.microsoft.com/office/drawing/2014/main" id="{D69FC755-AF2F-CD24-C875-574F545833C5}"/>
              </a:ext>
            </a:extLst>
          </p:cNvPr>
          <p:cNvSpPr>
            <a:spLocks noGrp="1"/>
          </p:cNvSpPr>
          <p:nvPr>
            <p:ph type="ftr" sz="quarter" idx="11"/>
          </p:nvPr>
        </p:nvSpPr>
        <p:spPr/>
        <p:txBody>
          <a:bodyPr/>
          <a:lstStyle/>
          <a:p>
            <a:endParaRPr lang="en-GB"/>
          </a:p>
        </p:txBody>
      </p:sp>
      <p:sp>
        <p:nvSpPr>
          <p:cNvPr id="6" name="Θέση αριθμού διαφάνειας 5">
            <a:extLst>
              <a:ext uri="{FF2B5EF4-FFF2-40B4-BE49-F238E27FC236}">
                <a16:creationId xmlns:a16="http://schemas.microsoft.com/office/drawing/2014/main" id="{F915430B-4678-1A6D-6952-D5E567618606}"/>
              </a:ext>
            </a:extLst>
          </p:cNvPr>
          <p:cNvSpPr>
            <a:spLocks noGrp="1"/>
          </p:cNvSpPr>
          <p:nvPr>
            <p:ph type="sldNum" sz="quarter" idx="12"/>
          </p:nvPr>
        </p:nvSpPr>
        <p:spPr/>
        <p:txBody>
          <a:bodyPr/>
          <a:lstStyle/>
          <a:p>
            <a:fld id="{C9678A91-C76C-4F14-995F-4484548DF9C6}" type="slidenum">
              <a:rPr lang="en-GB" smtClean="0"/>
              <a:t>‹#›</a:t>
            </a:fld>
            <a:endParaRPr lang="en-GB"/>
          </a:p>
        </p:txBody>
      </p:sp>
    </p:spTree>
    <p:extLst>
      <p:ext uri="{BB962C8B-B14F-4D97-AF65-F5344CB8AC3E}">
        <p14:creationId xmlns:p14="http://schemas.microsoft.com/office/powerpoint/2010/main" val="4112846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57C86CD-3127-9FB4-6A78-DB30ADF6F310}"/>
              </a:ext>
            </a:extLst>
          </p:cNvPr>
          <p:cNvSpPr>
            <a:spLocks noGrp="1"/>
          </p:cNvSpPr>
          <p:nvPr>
            <p:ph type="title"/>
          </p:nvPr>
        </p:nvSpPr>
        <p:spPr/>
        <p:txBody>
          <a:bodyPr/>
          <a:lstStyle/>
          <a:p>
            <a:r>
              <a:rPr lang="el-GR"/>
              <a:t>Κάντε κλικ για να επεξεργαστείτε τον τίτλο υποδείγματος</a:t>
            </a:r>
            <a:endParaRPr lang="en-GB"/>
          </a:p>
        </p:txBody>
      </p:sp>
      <p:sp>
        <p:nvSpPr>
          <p:cNvPr id="3" name="Θέση περιεχομένου 2">
            <a:extLst>
              <a:ext uri="{FF2B5EF4-FFF2-40B4-BE49-F238E27FC236}">
                <a16:creationId xmlns:a16="http://schemas.microsoft.com/office/drawing/2014/main" id="{67708E79-FB5B-814A-9B9B-DC81C4DF2C73}"/>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GB"/>
          </a:p>
        </p:txBody>
      </p:sp>
      <p:sp>
        <p:nvSpPr>
          <p:cNvPr id="4" name="Θέση ημερομηνίας 3">
            <a:extLst>
              <a:ext uri="{FF2B5EF4-FFF2-40B4-BE49-F238E27FC236}">
                <a16:creationId xmlns:a16="http://schemas.microsoft.com/office/drawing/2014/main" id="{59C2F946-0347-CAE2-1C35-855DDBC3A5B4}"/>
              </a:ext>
            </a:extLst>
          </p:cNvPr>
          <p:cNvSpPr>
            <a:spLocks noGrp="1"/>
          </p:cNvSpPr>
          <p:nvPr>
            <p:ph type="dt" sz="half" idx="10"/>
          </p:nvPr>
        </p:nvSpPr>
        <p:spPr/>
        <p:txBody>
          <a:bodyPr/>
          <a:lstStyle/>
          <a:p>
            <a:fld id="{B19CCD9B-57BD-4DAC-9B1A-0D2A08833979}" type="datetimeFigureOut">
              <a:rPr lang="en-GB" smtClean="0"/>
              <a:t>27/09/2023</a:t>
            </a:fld>
            <a:endParaRPr lang="en-GB"/>
          </a:p>
        </p:txBody>
      </p:sp>
      <p:sp>
        <p:nvSpPr>
          <p:cNvPr id="5" name="Θέση υποσέλιδου 4">
            <a:extLst>
              <a:ext uri="{FF2B5EF4-FFF2-40B4-BE49-F238E27FC236}">
                <a16:creationId xmlns:a16="http://schemas.microsoft.com/office/drawing/2014/main" id="{7D53E620-6787-494A-1B5C-66D5368AC491}"/>
              </a:ext>
            </a:extLst>
          </p:cNvPr>
          <p:cNvSpPr>
            <a:spLocks noGrp="1"/>
          </p:cNvSpPr>
          <p:nvPr>
            <p:ph type="ftr" sz="quarter" idx="11"/>
          </p:nvPr>
        </p:nvSpPr>
        <p:spPr/>
        <p:txBody>
          <a:bodyPr/>
          <a:lstStyle/>
          <a:p>
            <a:endParaRPr lang="en-GB"/>
          </a:p>
        </p:txBody>
      </p:sp>
      <p:sp>
        <p:nvSpPr>
          <p:cNvPr id="6" name="Θέση αριθμού διαφάνειας 5">
            <a:extLst>
              <a:ext uri="{FF2B5EF4-FFF2-40B4-BE49-F238E27FC236}">
                <a16:creationId xmlns:a16="http://schemas.microsoft.com/office/drawing/2014/main" id="{E59AEB15-1805-1DBB-1486-533C0EA33D32}"/>
              </a:ext>
            </a:extLst>
          </p:cNvPr>
          <p:cNvSpPr>
            <a:spLocks noGrp="1"/>
          </p:cNvSpPr>
          <p:nvPr>
            <p:ph type="sldNum" sz="quarter" idx="12"/>
          </p:nvPr>
        </p:nvSpPr>
        <p:spPr/>
        <p:txBody>
          <a:bodyPr/>
          <a:lstStyle/>
          <a:p>
            <a:fld id="{C9678A91-C76C-4F14-995F-4484548DF9C6}" type="slidenum">
              <a:rPr lang="en-GB" smtClean="0"/>
              <a:t>‹#›</a:t>
            </a:fld>
            <a:endParaRPr lang="en-GB"/>
          </a:p>
        </p:txBody>
      </p:sp>
    </p:spTree>
    <p:extLst>
      <p:ext uri="{BB962C8B-B14F-4D97-AF65-F5344CB8AC3E}">
        <p14:creationId xmlns:p14="http://schemas.microsoft.com/office/powerpoint/2010/main" val="3776756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374CD50-9940-F9B1-6354-21123B4548CE}"/>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endParaRPr lang="en-GB"/>
          </a:p>
        </p:txBody>
      </p:sp>
      <p:sp>
        <p:nvSpPr>
          <p:cNvPr id="3" name="Θέση κειμένου 2">
            <a:extLst>
              <a:ext uri="{FF2B5EF4-FFF2-40B4-BE49-F238E27FC236}">
                <a16:creationId xmlns:a16="http://schemas.microsoft.com/office/drawing/2014/main" id="{DE945EB1-5727-4574-B4E6-59454A944F9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96BB3080-ACD9-53FF-6139-D2C388586C65}"/>
              </a:ext>
            </a:extLst>
          </p:cNvPr>
          <p:cNvSpPr>
            <a:spLocks noGrp="1"/>
          </p:cNvSpPr>
          <p:nvPr>
            <p:ph type="dt" sz="half" idx="10"/>
          </p:nvPr>
        </p:nvSpPr>
        <p:spPr/>
        <p:txBody>
          <a:bodyPr/>
          <a:lstStyle/>
          <a:p>
            <a:fld id="{B19CCD9B-57BD-4DAC-9B1A-0D2A08833979}" type="datetimeFigureOut">
              <a:rPr lang="en-GB" smtClean="0"/>
              <a:t>27/09/2023</a:t>
            </a:fld>
            <a:endParaRPr lang="en-GB"/>
          </a:p>
        </p:txBody>
      </p:sp>
      <p:sp>
        <p:nvSpPr>
          <p:cNvPr id="5" name="Θέση υποσέλιδου 4">
            <a:extLst>
              <a:ext uri="{FF2B5EF4-FFF2-40B4-BE49-F238E27FC236}">
                <a16:creationId xmlns:a16="http://schemas.microsoft.com/office/drawing/2014/main" id="{7529E9BC-341E-3F12-FA1E-787479A33F62}"/>
              </a:ext>
            </a:extLst>
          </p:cNvPr>
          <p:cNvSpPr>
            <a:spLocks noGrp="1"/>
          </p:cNvSpPr>
          <p:nvPr>
            <p:ph type="ftr" sz="quarter" idx="11"/>
          </p:nvPr>
        </p:nvSpPr>
        <p:spPr/>
        <p:txBody>
          <a:bodyPr/>
          <a:lstStyle/>
          <a:p>
            <a:endParaRPr lang="en-GB"/>
          </a:p>
        </p:txBody>
      </p:sp>
      <p:sp>
        <p:nvSpPr>
          <p:cNvPr id="6" name="Θέση αριθμού διαφάνειας 5">
            <a:extLst>
              <a:ext uri="{FF2B5EF4-FFF2-40B4-BE49-F238E27FC236}">
                <a16:creationId xmlns:a16="http://schemas.microsoft.com/office/drawing/2014/main" id="{D2CBD2CD-377A-F54D-6AF1-66B6406384A8}"/>
              </a:ext>
            </a:extLst>
          </p:cNvPr>
          <p:cNvSpPr>
            <a:spLocks noGrp="1"/>
          </p:cNvSpPr>
          <p:nvPr>
            <p:ph type="sldNum" sz="quarter" idx="12"/>
          </p:nvPr>
        </p:nvSpPr>
        <p:spPr/>
        <p:txBody>
          <a:bodyPr/>
          <a:lstStyle/>
          <a:p>
            <a:fld id="{C9678A91-C76C-4F14-995F-4484548DF9C6}" type="slidenum">
              <a:rPr lang="en-GB" smtClean="0"/>
              <a:t>‹#›</a:t>
            </a:fld>
            <a:endParaRPr lang="en-GB"/>
          </a:p>
        </p:txBody>
      </p:sp>
    </p:spTree>
    <p:extLst>
      <p:ext uri="{BB962C8B-B14F-4D97-AF65-F5344CB8AC3E}">
        <p14:creationId xmlns:p14="http://schemas.microsoft.com/office/powerpoint/2010/main" val="25468882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2993800-71DB-C03D-6A69-8A1451B59D6F}"/>
              </a:ext>
            </a:extLst>
          </p:cNvPr>
          <p:cNvSpPr>
            <a:spLocks noGrp="1"/>
          </p:cNvSpPr>
          <p:nvPr>
            <p:ph type="title"/>
          </p:nvPr>
        </p:nvSpPr>
        <p:spPr/>
        <p:txBody>
          <a:bodyPr/>
          <a:lstStyle/>
          <a:p>
            <a:r>
              <a:rPr lang="el-GR"/>
              <a:t>Κάντε κλικ για να επεξεργαστείτε τον τίτλο υποδείγματος</a:t>
            </a:r>
            <a:endParaRPr lang="en-GB"/>
          </a:p>
        </p:txBody>
      </p:sp>
      <p:sp>
        <p:nvSpPr>
          <p:cNvPr id="3" name="Θέση περιεχομένου 2">
            <a:extLst>
              <a:ext uri="{FF2B5EF4-FFF2-40B4-BE49-F238E27FC236}">
                <a16:creationId xmlns:a16="http://schemas.microsoft.com/office/drawing/2014/main" id="{08BDB530-D6ED-C56B-3DBC-CE35172FF053}"/>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GB"/>
          </a:p>
        </p:txBody>
      </p:sp>
      <p:sp>
        <p:nvSpPr>
          <p:cNvPr id="4" name="Θέση περιεχομένου 3">
            <a:extLst>
              <a:ext uri="{FF2B5EF4-FFF2-40B4-BE49-F238E27FC236}">
                <a16:creationId xmlns:a16="http://schemas.microsoft.com/office/drawing/2014/main" id="{6931942F-0A29-AAFD-771A-FFF7EA36ED7D}"/>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GB"/>
          </a:p>
        </p:txBody>
      </p:sp>
      <p:sp>
        <p:nvSpPr>
          <p:cNvPr id="5" name="Θέση ημερομηνίας 4">
            <a:extLst>
              <a:ext uri="{FF2B5EF4-FFF2-40B4-BE49-F238E27FC236}">
                <a16:creationId xmlns:a16="http://schemas.microsoft.com/office/drawing/2014/main" id="{0EF7FAE4-7C26-264E-0CAB-6D667357D92E}"/>
              </a:ext>
            </a:extLst>
          </p:cNvPr>
          <p:cNvSpPr>
            <a:spLocks noGrp="1"/>
          </p:cNvSpPr>
          <p:nvPr>
            <p:ph type="dt" sz="half" idx="10"/>
          </p:nvPr>
        </p:nvSpPr>
        <p:spPr/>
        <p:txBody>
          <a:bodyPr/>
          <a:lstStyle/>
          <a:p>
            <a:fld id="{B19CCD9B-57BD-4DAC-9B1A-0D2A08833979}" type="datetimeFigureOut">
              <a:rPr lang="en-GB" smtClean="0"/>
              <a:t>27/09/2023</a:t>
            </a:fld>
            <a:endParaRPr lang="en-GB"/>
          </a:p>
        </p:txBody>
      </p:sp>
      <p:sp>
        <p:nvSpPr>
          <p:cNvPr id="6" name="Θέση υποσέλιδου 5">
            <a:extLst>
              <a:ext uri="{FF2B5EF4-FFF2-40B4-BE49-F238E27FC236}">
                <a16:creationId xmlns:a16="http://schemas.microsoft.com/office/drawing/2014/main" id="{501B66D1-2591-08E6-C24A-30F69998A482}"/>
              </a:ext>
            </a:extLst>
          </p:cNvPr>
          <p:cNvSpPr>
            <a:spLocks noGrp="1"/>
          </p:cNvSpPr>
          <p:nvPr>
            <p:ph type="ftr" sz="quarter" idx="11"/>
          </p:nvPr>
        </p:nvSpPr>
        <p:spPr/>
        <p:txBody>
          <a:bodyPr/>
          <a:lstStyle/>
          <a:p>
            <a:endParaRPr lang="en-GB"/>
          </a:p>
        </p:txBody>
      </p:sp>
      <p:sp>
        <p:nvSpPr>
          <p:cNvPr id="7" name="Θέση αριθμού διαφάνειας 6">
            <a:extLst>
              <a:ext uri="{FF2B5EF4-FFF2-40B4-BE49-F238E27FC236}">
                <a16:creationId xmlns:a16="http://schemas.microsoft.com/office/drawing/2014/main" id="{ECAA95F5-93F2-1591-9BD7-3E0E0D458938}"/>
              </a:ext>
            </a:extLst>
          </p:cNvPr>
          <p:cNvSpPr>
            <a:spLocks noGrp="1"/>
          </p:cNvSpPr>
          <p:nvPr>
            <p:ph type="sldNum" sz="quarter" idx="12"/>
          </p:nvPr>
        </p:nvSpPr>
        <p:spPr/>
        <p:txBody>
          <a:bodyPr/>
          <a:lstStyle/>
          <a:p>
            <a:fld id="{C9678A91-C76C-4F14-995F-4484548DF9C6}" type="slidenum">
              <a:rPr lang="en-GB" smtClean="0"/>
              <a:t>‹#›</a:t>
            </a:fld>
            <a:endParaRPr lang="en-GB"/>
          </a:p>
        </p:txBody>
      </p:sp>
    </p:spTree>
    <p:extLst>
      <p:ext uri="{BB962C8B-B14F-4D97-AF65-F5344CB8AC3E}">
        <p14:creationId xmlns:p14="http://schemas.microsoft.com/office/powerpoint/2010/main" val="502305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12BEB05-A853-8ED0-ADFF-973D612EA426}"/>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endParaRPr lang="en-GB"/>
          </a:p>
        </p:txBody>
      </p:sp>
      <p:sp>
        <p:nvSpPr>
          <p:cNvPr id="3" name="Θέση κειμένου 2">
            <a:extLst>
              <a:ext uri="{FF2B5EF4-FFF2-40B4-BE49-F238E27FC236}">
                <a16:creationId xmlns:a16="http://schemas.microsoft.com/office/drawing/2014/main" id="{73E3330C-041D-98E2-0CE9-ADA049B53C0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470E7B80-1BFC-8B36-7F71-E1D4368C9FD5}"/>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GB"/>
          </a:p>
        </p:txBody>
      </p:sp>
      <p:sp>
        <p:nvSpPr>
          <p:cNvPr id="5" name="Θέση κειμένου 4">
            <a:extLst>
              <a:ext uri="{FF2B5EF4-FFF2-40B4-BE49-F238E27FC236}">
                <a16:creationId xmlns:a16="http://schemas.microsoft.com/office/drawing/2014/main" id="{29AE0207-1360-4B4B-6295-8B252CAEC7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F5F4758D-D32B-BF94-A149-3FBDCE2747A1}"/>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GB"/>
          </a:p>
        </p:txBody>
      </p:sp>
      <p:sp>
        <p:nvSpPr>
          <p:cNvPr id="7" name="Θέση ημερομηνίας 6">
            <a:extLst>
              <a:ext uri="{FF2B5EF4-FFF2-40B4-BE49-F238E27FC236}">
                <a16:creationId xmlns:a16="http://schemas.microsoft.com/office/drawing/2014/main" id="{C611FF02-0C9D-0887-A941-6CD6E145A813}"/>
              </a:ext>
            </a:extLst>
          </p:cNvPr>
          <p:cNvSpPr>
            <a:spLocks noGrp="1"/>
          </p:cNvSpPr>
          <p:nvPr>
            <p:ph type="dt" sz="half" idx="10"/>
          </p:nvPr>
        </p:nvSpPr>
        <p:spPr/>
        <p:txBody>
          <a:bodyPr/>
          <a:lstStyle/>
          <a:p>
            <a:fld id="{B19CCD9B-57BD-4DAC-9B1A-0D2A08833979}" type="datetimeFigureOut">
              <a:rPr lang="en-GB" smtClean="0"/>
              <a:t>27/09/2023</a:t>
            </a:fld>
            <a:endParaRPr lang="en-GB"/>
          </a:p>
        </p:txBody>
      </p:sp>
      <p:sp>
        <p:nvSpPr>
          <p:cNvPr id="8" name="Θέση υποσέλιδου 7">
            <a:extLst>
              <a:ext uri="{FF2B5EF4-FFF2-40B4-BE49-F238E27FC236}">
                <a16:creationId xmlns:a16="http://schemas.microsoft.com/office/drawing/2014/main" id="{6BBAAF98-A468-3808-4ABB-928E59C4ECC2}"/>
              </a:ext>
            </a:extLst>
          </p:cNvPr>
          <p:cNvSpPr>
            <a:spLocks noGrp="1"/>
          </p:cNvSpPr>
          <p:nvPr>
            <p:ph type="ftr" sz="quarter" idx="11"/>
          </p:nvPr>
        </p:nvSpPr>
        <p:spPr/>
        <p:txBody>
          <a:bodyPr/>
          <a:lstStyle/>
          <a:p>
            <a:endParaRPr lang="en-GB"/>
          </a:p>
        </p:txBody>
      </p:sp>
      <p:sp>
        <p:nvSpPr>
          <p:cNvPr id="9" name="Θέση αριθμού διαφάνειας 8">
            <a:extLst>
              <a:ext uri="{FF2B5EF4-FFF2-40B4-BE49-F238E27FC236}">
                <a16:creationId xmlns:a16="http://schemas.microsoft.com/office/drawing/2014/main" id="{E3991997-2097-F100-9C5F-02879AE0B99A}"/>
              </a:ext>
            </a:extLst>
          </p:cNvPr>
          <p:cNvSpPr>
            <a:spLocks noGrp="1"/>
          </p:cNvSpPr>
          <p:nvPr>
            <p:ph type="sldNum" sz="quarter" idx="12"/>
          </p:nvPr>
        </p:nvSpPr>
        <p:spPr/>
        <p:txBody>
          <a:bodyPr/>
          <a:lstStyle/>
          <a:p>
            <a:fld id="{C9678A91-C76C-4F14-995F-4484548DF9C6}" type="slidenum">
              <a:rPr lang="en-GB" smtClean="0"/>
              <a:t>‹#›</a:t>
            </a:fld>
            <a:endParaRPr lang="en-GB"/>
          </a:p>
        </p:txBody>
      </p:sp>
    </p:spTree>
    <p:extLst>
      <p:ext uri="{BB962C8B-B14F-4D97-AF65-F5344CB8AC3E}">
        <p14:creationId xmlns:p14="http://schemas.microsoft.com/office/powerpoint/2010/main" val="1646684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0EC0A9A-D1C0-36E6-6588-E6790463ACE8}"/>
              </a:ext>
            </a:extLst>
          </p:cNvPr>
          <p:cNvSpPr>
            <a:spLocks noGrp="1"/>
          </p:cNvSpPr>
          <p:nvPr>
            <p:ph type="title"/>
          </p:nvPr>
        </p:nvSpPr>
        <p:spPr/>
        <p:txBody>
          <a:bodyPr/>
          <a:lstStyle/>
          <a:p>
            <a:r>
              <a:rPr lang="el-GR"/>
              <a:t>Κάντε κλικ για να επεξεργαστείτε τον τίτλο υποδείγματος</a:t>
            </a:r>
            <a:endParaRPr lang="en-GB"/>
          </a:p>
        </p:txBody>
      </p:sp>
      <p:sp>
        <p:nvSpPr>
          <p:cNvPr id="3" name="Θέση ημερομηνίας 2">
            <a:extLst>
              <a:ext uri="{FF2B5EF4-FFF2-40B4-BE49-F238E27FC236}">
                <a16:creationId xmlns:a16="http://schemas.microsoft.com/office/drawing/2014/main" id="{6C83FF02-74A5-10AD-B863-A82BD4FF1DCF}"/>
              </a:ext>
            </a:extLst>
          </p:cNvPr>
          <p:cNvSpPr>
            <a:spLocks noGrp="1"/>
          </p:cNvSpPr>
          <p:nvPr>
            <p:ph type="dt" sz="half" idx="10"/>
          </p:nvPr>
        </p:nvSpPr>
        <p:spPr/>
        <p:txBody>
          <a:bodyPr/>
          <a:lstStyle/>
          <a:p>
            <a:fld id="{B19CCD9B-57BD-4DAC-9B1A-0D2A08833979}" type="datetimeFigureOut">
              <a:rPr lang="en-GB" smtClean="0"/>
              <a:t>27/09/2023</a:t>
            </a:fld>
            <a:endParaRPr lang="en-GB"/>
          </a:p>
        </p:txBody>
      </p:sp>
      <p:sp>
        <p:nvSpPr>
          <p:cNvPr id="4" name="Θέση υποσέλιδου 3">
            <a:extLst>
              <a:ext uri="{FF2B5EF4-FFF2-40B4-BE49-F238E27FC236}">
                <a16:creationId xmlns:a16="http://schemas.microsoft.com/office/drawing/2014/main" id="{8614D60F-53A0-CB29-765E-10E30CD4B208}"/>
              </a:ext>
            </a:extLst>
          </p:cNvPr>
          <p:cNvSpPr>
            <a:spLocks noGrp="1"/>
          </p:cNvSpPr>
          <p:nvPr>
            <p:ph type="ftr" sz="quarter" idx="11"/>
          </p:nvPr>
        </p:nvSpPr>
        <p:spPr/>
        <p:txBody>
          <a:bodyPr/>
          <a:lstStyle/>
          <a:p>
            <a:endParaRPr lang="en-GB"/>
          </a:p>
        </p:txBody>
      </p:sp>
      <p:sp>
        <p:nvSpPr>
          <p:cNvPr id="5" name="Θέση αριθμού διαφάνειας 4">
            <a:extLst>
              <a:ext uri="{FF2B5EF4-FFF2-40B4-BE49-F238E27FC236}">
                <a16:creationId xmlns:a16="http://schemas.microsoft.com/office/drawing/2014/main" id="{D6F63992-BA82-BFDA-9CA1-C69DAB0A15D9}"/>
              </a:ext>
            </a:extLst>
          </p:cNvPr>
          <p:cNvSpPr>
            <a:spLocks noGrp="1"/>
          </p:cNvSpPr>
          <p:nvPr>
            <p:ph type="sldNum" sz="quarter" idx="12"/>
          </p:nvPr>
        </p:nvSpPr>
        <p:spPr/>
        <p:txBody>
          <a:bodyPr/>
          <a:lstStyle/>
          <a:p>
            <a:fld id="{C9678A91-C76C-4F14-995F-4484548DF9C6}" type="slidenum">
              <a:rPr lang="en-GB" smtClean="0"/>
              <a:t>‹#›</a:t>
            </a:fld>
            <a:endParaRPr lang="en-GB"/>
          </a:p>
        </p:txBody>
      </p:sp>
    </p:spTree>
    <p:extLst>
      <p:ext uri="{BB962C8B-B14F-4D97-AF65-F5344CB8AC3E}">
        <p14:creationId xmlns:p14="http://schemas.microsoft.com/office/powerpoint/2010/main" val="24779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E7B8CD5F-7165-0B02-10B1-AA42790B724A}"/>
              </a:ext>
            </a:extLst>
          </p:cNvPr>
          <p:cNvSpPr>
            <a:spLocks noGrp="1"/>
          </p:cNvSpPr>
          <p:nvPr>
            <p:ph type="dt" sz="half" idx="10"/>
          </p:nvPr>
        </p:nvSpPr>
        <p:spPr/>
        <p:txBody>
          <a:bodyPr/>
          <a:lstStyle/>
          <a:p>
            <a:fld id="{B19CCD9B-57BD-4DAC-9B1A-0D2A08833979}" type="datetimeFigureOut">
              <a:rPr lang="en-GB" smtClean="0"/>
              <a:t>27/09/2023</a:t>
            </a:fld>
            <a:endParaRPr lang="en-GB"/>
          </a:p>
        </p:txBody>
      </p:sp>
      <p:sp>
        <p:nvSpPr>
          <p:cNvPr id="3" name="Θέση υποσέλιδου 2">
            <a:extLst>
              <a:ext uri="{FF2B5EF4-FFF2-40B4-BE49-F238E27FC236}">
                <a16:creationId xmlns:a16="http://schemas.microsoft.com/office/drawing/2014/main" id="{12C1228E-9C0A-123D-7B92-5F819BCD41F2}"/>
              </a:ext>
            </a:extLst>
          </p:cNvPr>
          <p:cNvSpPr>
            <a:spLocks noGrp="1"/>
          </p:cNvSpPr>
          <p:nvPr>
            <p:ph type="ftr" sz="quarter" idx="11"/>
          </p:nvPr>
        </p:nvSpPr>
        <p:spPr/>
        <p:txBody>
          <a:bodyPr/>
          <a:lstStyle/>
          <a:p>
            <a:endParaRPr lang="en-GB"/>
          </a:p>
        </p:txBody>
      </p:sp>
      <p:sp>
        <p:nvSpPr>
          <p:cNvPr id="4" name="Θέση αριθμού διαφάνειας 3">
            <a:extLst>
              <a:ext uri="{FF2B5EF4-FFF2-40B4-BE49-F238E27FC236}">
                <a16:creationId xmlns:a16="http://schemas.microsoft.com/office/drawing/2014/main" id="{8F21EA1B-FDB4-0C55-92CE-BCD092FB82C4}"/>
              </a:ext>
            </a:extLst>
          </p:cNvPr>
          <p:cNvSpPr>
            <a:spLocks noGrp="1"/>
          </p:cNvSpPr>
          <p:nvPr>
            <p:ph type="sldNum" sz="quarter" idx="12"/>
          </p:nvPr>
        </p:nvSpPr>
        <p:spPr/>
        <p:txBody>
          <a:bodyPr/>
          <a:lstStyle/>
          <a:p>
            <a:fld id="{C9678A91-C76C-4F14-995F-4484548DF9C6}" type="slidenum">
              <a:rPr lang="en-GB" smtClean="0"/>
              <a:t>‹#›</a:t>
            </a:fld>
            <a:endParaRPr lang="en-GB"/>
          </a:p>
        </p:txBody>
      </p:sp>
    </p:spTree>
    <p:extLst>
      <p:ext uri="{BB962C8B-B14F-4D97-AF65-F5344CB8AC3E}">
        <p14:creationId xmlns:p14="http://schemas.microsoft.com/office/powerpoint/2010/main" val="1694182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4C321D4-B996-7499-24D2-D0E5D77FF36F}"/>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n-GB"/>
          </a:p>
        </p:txBody>
      </p:sp>
      <p:sp>
        <p:nvSpPr>
          <p:cNvPr id="3" name="Θέση περιεχομένου 2">
            <a:extLst>
              <a:ext uri="{FF2B5EF4-FFF2-40B4-BE49-F238E27FC236}">
                <a16:creationId xmlns:a16="http://schemas.microsoft.com/office/drawing/2014/main" id="{45487AA1-5FED-ABD3-ADB6-F9AB1369A4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GB"/>
          </a:p>
        </p:txBody>
      </p:sp>
      <p:sp>
        <p:nvSpPr>
          <p:cNvPr id="4" name="Θέση κειμένου 3">
            <a:extLst>
              <a:ext uri="{FF2B5EF4-FFF2-40B4-BE49-F238E27FC236}">
                <a16:creationId xmlns:a16="http://schemas.microsoft.com/office/drawing/2014/main" id="{3A97D214-449B-6496-3A98-C9D12ABAB9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6A8D6DD5-571D-61D1-E66E-84AF321A38DD}"/>
              </a:ext>
            </a:extLst>
          </p:cNvPr>
          <p:cNvSpPr>
            <a:spLocks noGrp="1"/>
          </p:cNvSpPr>
          <p:nvPr>
            <p:ph type="dt" sz="half" idx="10"/>
          </p:nvPr>
        </p:nvSpPr>
        <p:spPr/>
        <p:txBody>
          <a:bodyPr/>
          <a:lstStyle/>
          <a:p>
            <a:fld id="{B19CCD9B-57BD-4DAC-9B1A-0D2A08833979}" type="datetimeFigureOut">
              <a:rPr lang="en-GB" smtClean="0"/>
              <a:t>27/09/2023</a:t>
            </a:fld>
            <a:endParaRPr lang="en-GB"/>
          </a:p>
        </p:txBody>
      </p:sp>
      <p:sp>
        <p:nvSpPr>
          <p:cNvPr id="6" name="Θέση υποσέλιδου 5">
            <a:extLst>
              <a:ext uri="{FF2B5EF4-FFF2-40B4-BE49-F238E27FC236}">
                <a16:creationId xmlns:a16="http://schemas.microsoft.com/office/drawing/2014/main" id="{AAD13656-666E-3E45-A9AE-C56DA5062EA1}"/>
              </a:ext>
            </a:extLst>
          </p:cNvPr>
          <p:cNvSpPr>
            <a:spLocks noGrp="1"/>
          </p:cNvSpPr>
          <p:nvPr>
            <p:ph type="ftr" sz="quarter" idx="11"/>
          </p:nvPr>
        </p:nvSpPr>
        <p:spPr/>
        <p:txBody>
          <a:bodyPr/>
          <a:lstStyle/>
          <a:p>
            <a:endParaRPr lang="en-GB"/>
          </a:p>
        </p:txBody>
      </p:sp>
      <p:sp>
        <p:nvSpPr>
          <p:cNvPr id="7" name="Θέση αριθμού διαφάνειας 6">
            <a:extLst>
              <a:ext uri="{FF2B5EF4-FFF2-40B4-BE49-F238E27FC236}">
                <a16:creationId xmlns:a16="http://schemas.microsoft.com/office/drawing/2014/main" id="{9FDE158C-30AA-5E95-D61B-EF5D7CE0F36D}"/>
              </a:ext>
            </a:extLst>
          </p:cNvPr>
          <p:cNvSpPr>
            <a:spLocks noGrp="1"/>
          </p:cNvSpPr>
          <p:nvPr>
            <p:ph type="sldNum" sz="quarter" idx="12"/>
          </p:nvPr>
        </p:nvSpPr>
        <p:spPr/>
        <p:txBody>
          <a:bodyPr/>
          <a:lstStyle/>
          <a:p>
            <a:fld id="{C9678A91-C76C-4F14-995F-4484548DF9C6}" type="slidenum">
              <a:rPr lang="en-GB" smtClean="0"/>
              <a:t>‹#›</a:t>
            </a:fld>
            <a:endParaRPr lang="en-GB"/>
          </a:p>
        </p:txBody>
      </p:sp>
    </p:spTree>
    <p:extLst>
      <p:ext uri="{BB962C8B-B14F-4D97-AF65-F5344CB8AC3E}">
        <p14:creationId xmlns:p14="http://schemas.microsoft.com/office/powerpoint/2010/main" val="1374723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D911EE0-2051-F68C-578F-5094C3F454C8}"/>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n-GB"/>
          </a:p>
        </p:txBody>
      </p:sp>
      <p:sp>
        <p:nvSpPr>
          <p:cNvPr id="3" name="Θέση εικόνας 2">
            <a:extLst>
              <a:ext uri="{FF2B5EF4-FFF2-40B4-BE49-F238E27FC236}">
                <a16:creationId xmlns:a16="http://schemas.microsoft.com/office/drawing/2014/main" id="{4CEF06A8-0D59-F5E6-30F9-525C0CA426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Θέση κειμένου 3">
            <a:extLst>
              <a:ext uri="{FF2B5EF4-FFF2-40B4-BE49-F238E27FC236}">
                <a16:creationId xmlns:a16="http://schemas.microsoft.com/office/drawing/2014/main" id="{B5BC9BC0-7869-8AF3-9544-CBF90D2E4F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DCED0F43-B057-FC1F-30C3-7A486941FCC6}"/>
              </a:ext>
            </a:extLst>
          </p:cNvPr>
          <p:cNvSpPr>
            <a:spLocks noGrp="1"/>
          </p:cNvSpPr>
          <p:nvPr>
            <p:ph type="dt" sz="half" idx="10"/>
          </p:nvPr>
        </p:nvSpPr>
        <p:spPr/>
        <p:txBody>
          <a:bodyPr/>
          <a:lstStyle/>
          <a:p>
            <a:fld id="{B19CCD9B-57BD-4DAC-9B1A-0D2A08833979}" type="datetimeFigureOut">
              <a:rPr lang="en-GB" smtClean="0"/>
              <a:t>27/09/2023</a:t>
            </a:fld>
            <a:endParaRPr lang="en-GB"/>
          </a:p>
        </p:txBody>
      </p:sp>
      <p:sp>
        <p:nvSpPr>
          <p:cNvPr id="6" name="Θέση υποσέλιδου 5">
            <a:extLst>
              <a:ext uri="{FF2B5EF4-FFF2-40B4-BE49-F238E27FC236}">
                <a16:creationId xmlns:a16="http://schemas.microsoft.com/office/drawing/2014/main" id="{03DDBC7E-94B2-172D-5AAA-08902B51F99B}"/>
              </a:ext>
            </a:extLst>
          </p:cNvPr>
          <p:cNvSpPr>
            <a:spLocks noGrp="1"/>
          </p:cNvSpPr>
          <p:nvPr>
            <p:ph type="ftr" sz="quarter" idx="11"/>
          </p:nvPr>
        </p:nvSpPr>
        <p:spPr/>
        <p:txBody>
          <a:bodyPr/>
          <a:lstStyle/>
          <a:p>
            <a:endParaRPr lang="en-GB"/>
          </a:p>
        </p:txBody>
      </p:sp>
      <p:sp>
        <p:nvSpPr>
          <p:cNvPr id="7" name="Θέση αριθμού διαφάνειας 6">
            <a:extLst>
              <a:ext uri="{FF2B5EF4-FFF2-40B4-BE49-F238E27FC236}">
                <a16:creationId xmlns:a16="http://schemas.microsoft.com/office/drawing/2014/main" id="{5E19BA8A-666D-9D3E-B053-70FDA262D6DA}"/>
              </a:ext>
            </a:extLst>
          </p:cNvPr>
          <p:cNvSpPr>
            <a:spLocks noGrp="1"/>
          </p:cNvSpPr>
          <p:nvPr>
            <p:ph type="sldNum" sz="quarter" idx="12"/>
          </p:nvPr>
        </p:nvSpPr>
        <p:spPr/>
        <p:txBody>
          <a:bodyPr/>
          <a:lstStyle/>
          <a:p>
            <a:fld id="{C9678A91-C76C-4F14-995F-4484548DF9C6}" type="slidenum">
              <a:rPr lang="en-GB" smtClean="0"/>
              <a:t>‹#›</a:t>
            </a:fld>
            <a:endParaRPr lang="en-GB"/>
          </a:p>
        </p:txBody>
      </p:sp>
    </p:spTree>
    <p:extLst>
      <p:ext uri="{BB962C8B-B14F-4D97-AF65-F5344CB8AC3E}">
        <p14:creationId xmlns:p14="http://schemas.microsoft.com/office/powerpoint/2010/main" val="3654551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85A22079-59D6-0093-F48C-1C7C6AA281E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GB"/>
          </a:p>
        </p:txBody>
      </p:sp>
      <p:sp>
        <p:nvSpPr>
          <p:cNvPr id="3" name="Θέση κειμένου 2">
            <a:extLst>
              <a:ext uri="{FF2B5EF4-FFF2-40B4-BE49-F238E27FC236}">
                <a16:creationId xmlns:a16="http://schemas.microsoft.com/office/drawing/2014/main" id="{ECF16FFE-BC0E-AB21-FF96-170267E727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GB"/>
          </a:p>
        </p:txBody>
      </p:sp>
      <p:sp>
        <p:nvSpPr>
          <p:cNvPr id="4" name="Θέση ημερομηνίας 3">
            <a:extLst>
              <a:ext uri="{FF2B5EF4-FFF2-40B4-BE49-F238E27FC236}">
                <a16:creationId xmlns:a16="http://schemas.microsoft.com/office/drawing/2014/main" id="{16D3B544-48C1-4D4F-AE62-A202996413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9CCD9B-57BD-4DAC-9B1A-0D2A08833979}" type="datetimeFigureOut">
              <a:rPr lang="en-GB" smtClean="0"/>
              <a:t>27/09/2023</a:t>
            </a:fld>
            <a:endParaRPr lang="en-GB"/>
          </a:p>
        </p:txBody>
      </p:sp>
      <p:sp>
        <p:nvSpPr>
          <p:cNvPr id="5" name="Θέση υποσέλιδου 4">
            <a:extLst>
              <a:ext uri="{FF2B5EF4-FFF2-40B4-BE49-F238E27FC236}">
                <a16:creationId xmlns:a16="http://schemas.microsoft.com/office/drawing/2014/main" id="{E4770060-14F9-0A57-B389-3A5333DF73B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Θέση αριθμού διαφάνειας 5">
            <a:extLst>
              <a:ext uri="{FF2B5EF4-FFF2-40B4-BE49-F238E27FC236}">
                <a16:creationId xmlns:a16="http://schemas.microsoft.com/office/drawing/2014/main" id="{70C8636C-ED26-2EF4-BA06-1A5BCCB4529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678A91-C76C-4F14-995F-4484548DF9C6}" type="slidenum">
              <a:rPr lang="en-GB" smtClean="0"/>
              <a:t>‹#›</a:t>
            </a:fld>
            <a:endParaRPr lang="en-GB"/>
          </a:p>
        </p:txBody>
      </p:sp>
    </p:spTree>
    <p:extLst>
      <p:ext uri="{BB962C8B-B14F-4D97-AF65-F5344CB8AC3E}">
        <p14:creationId xmlns:p14="http://schemas.microsoft.com/office/powerpoint/2010/main" val="2194209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71.emf"/><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72.emf"/><Relationship Id="rId2" Type="http://schemas.openxmlformats.org/officeDocument/2006/relationships/image" Target="../media/image260.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73.emf"/><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74.emf"/><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300.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310.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330.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370.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380.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360.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390.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78.emf"/><Relationship Id="rId2" Type="http://schemas.openxmlformats.org/officeDocument/2006/relationships/image" Target="../media/image400.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79.emf"/><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43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430.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image" Target="../media/image83.emf"/><Relationship Id="rId2" Type="http://schemas.openxmlformats.org/officeDocument/2006/relationships/image" Target="../media/image82.emf"/><Relationship Id="rId1" Type="http://schemas.openxmlformats.org/officeDocument/2006/relationships/slideLayout" Target="../slideLayouts/slideLayout2.xml"/><Relationship Id="rId4" Type="http://schemas.openxmlformats.org/officeDocument/2006/relationships/image" Target="../media/image84.emf"/></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86.emf"/><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image" Target="../media/image88.emf"/><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image" Target="../media/image90.emf"/><Relationship Id="rId2" Type="http://schemas.openxmlformats.org/officeDocument/2006/relationships/image" Target="../media/image89.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91.emf"/><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pwc.com/us/en/services/consulting/deals/library/cost-of-an-ipo.html" TargetMode="External"/><Relationship Id="rId2" Type="http://schemas.openxmlformats.org/officeDocument/2006/relationships/hyperlink" Target="https://site.warrington.ufl.edu/ritter/files/IPOs-Underwriting.pdf"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oleObject" Target="../embeddings/oleObject1.bin"/><Relationship Id="rId1" Type="http://schemas.openxmlformats.org/officeDocument/2006/relationships/slideLayout" Target="../slideLayouts/slideLayout2.xml"/><Relationship Id="rId5" Type="http://schemas.openxmlformats.org/officeDocument/2006/relationships/image" Target="../media/image6.wmf"/><Relationship Id="rId4" Type="http://schemas.openxmlformats.org/officeDocument/2006/relationships/oleObject" Target="../embeddings/oleObject2.bin"/></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oleObject" Target="../embeddings/oleObject3.bin"/><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emf"/><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19.wmf"/><Relationship Id="rId5" Type="http://schemas.openxmlformats.org/officeDocument/2006/relationships/oleObject" Target="../embeddings/oleObject4.bin"/><Relationship Id="rId4" Type="http://schemas.openxmlformats.org/officeDocument/2006/relationships/image" Target="../media/image18.png"/></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0.wmf"/></Relationships>
</file>

<file path=ppt/slides/_rels/slide46.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2.xml"/><Relationship Id="rId5" Type="http://schemas.openxmlformats.org/officeDocument/2006/relationships/image" Target="../media/image24.emf"/><Relationship Id="rId4" Type="http://schemas.openxmlformats.org/officeDocument/2006/relationships/image" Target="../media/image23.emf"/></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26.png"/><Relationship Id="rId5" Type="http://schemas.openxmlformats.org/officeDocument/2006/relationships/image" Target="../media/image25.wmf"/><Relationship Id="rId4" Type="http://schemas.openxmlformats.org/officeDocument/2006/relationships/oleObject" Target="../embeddings/oleObject6.bin"/></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8.wmf"/><Relationship Id="rId5" Type="http://schemas.openxmlformats.org/officeDocument/2006/relationships/oleObject" Target="../embeddings/oleObject8.bin"/><Relationship Id="rId4" Type="http://schemas.openxmlformats.org/officeDocument/2006/relationships/image" Target="../media/image27.wmf"/></Relationships>
</file>

<file path=ppt/slides/_rels/slide4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8" Type="http://schemas.openxmlformats.org/officeDocument/2006/relationships/image" Target="../media/image35.wmf"/><Relationship Id="rId3" Type="http://schemas.openxmlformats.org/officeDocument/2006/relationships/notesSlide" Target="../notesSlides/notesSlide6.xml"/><Relationship Id="rId7"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34.wmf"/><Relationship Id="rId5" Type="http://schemas.openxmlformats.org/officeDocument/2006/relationships/oleObject" Target="../embeddings/oleObject9.bin"/><Relationship Id="rId4" Type="http://schemas.openxmlformats.org/officeDocument/2006/relationships/image" Target="../media/image33.png"/></Relationships>
</file>

<file path=ppt/slides/_rels/slide52.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oleObject" Target="../embeddings/oleObject11.bin"/><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5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image" Target="../media/image52.emf"/><Relationship Id="rId5" Type="http://schemas.openxmlformats.org/officeDocument/2006/relationships/image" Target="../media/image51.emf"/><Relationship Id="rId4" Type="http://schemas.openxmlformats.org/officeDocument/2006/relationships/image" Target="../media/image50.emf"/></Relationships>
</file>

<file path=ppt/slides/_rels/slide7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83.xml.rels><?xml version="1.0" encoding="UTF-8" standalone="yes"?>
<Relationships xmlns="http://schemas.openxmlformats.org/package/2006/relationships"><Relationship Id="rId2" Type="http://schemas.openxmlformats.org/officeDocument/2006/relationships/image" Target="../media/image58.emf"/><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59.emf"/><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150.png"/><Relationship Id="rId1" Type="http://schemas.openxmlformats.org/officeDocument/2006/relationships/slideLayout" Target="../slideLayouts/slideLayout2.xml"/><Relationship Id="rId5" Type="http://schemas.openxmlformats.org/officeDocument/2006/relationships/image" Target="../media/image65.emf"/><Relationship Id="rId4" Type="http://schemas.openxmlformats.org/officeDocument/2006/relationships/image" Target="../media/image64.emf"/></Relationships>
</file>

<file path=ppt/slides/_rels/slide89.xml.rels><?xml version="1.0" encoding="UTF-8" standalone="yes"?>
<Relationships xmlns="http://schemas.openxmlformats.org/package/2006/relationships"><Relationship Id="rId2" Type="http://schemas.openxmlformats.org/officeDocument/2006/relationships/image" Target="../media/image66.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68.emf"/><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69.emf"/><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B19536A-9E31-3EB4-72E5-AD2FF2A7F38E}"/>
              </a:ext>
            </a:extLst>
          </p:cNvPr>
          <p:cNvSpPr>
            <a:spLocks noGrp="1"/>
          </p:cNvSpPr>
          <p:nvPr>
            <p:ph type="ctrTitle"/>
          </p:nvPr>
        </p:nvSpPr>
        <p:spPr>
          <a:xfrm>
            <a:off x="1582723" y="568689"/>
            <a:ext cx="9144000" cy="2387600"/>
          </a:xfrm>
        </p:spPr>
        <p:txBody>
          <a:bodyPr/>
          <a:lstStyle/>
          <a:p>
            <a:r>
              <a:rPr lang="en-GB" b="1" dirty="0"/>
              <a:t>Introduction to Finance 1</a:t>
            </a:r>
          </a:p>
        </p:txBody>
      </p:sp>
      <p:sp>
        <p:nvSpPr>
          <p:cNvPr id="3" name="Υπότιτλος 2">
            <a:extLst>
              <a:ext uri="{FF2B5EF4-FFF2-40B4-BE49-F238E27FC236}">
                <a16:creationId xmlns:a16="http://schemas.microsoft.com/office/drawing/2014/main" id="{78A5D45D-24AE-9E73-AD6F-7072DF5E17EE}"/>
              </a:ext>
            </a:extLst>
          </p:cNvPr>
          <p:cNvSpPr>
            <a:spLocks noGrp="1"/>
          </p:cNvSpPr>
          <p:nvPr>
            <p:ph type="subTitle" idx="1"/>
          </p:nvPr>
        </p:nvSpPr>
        <p:spPr/>
        <p:txBody>
          <a:bodyPr/>
          <a:lstStyle/>
          <a:p>
            <a:r>
              <a:rPr lang="en-GB" dirty="0"/>
              <a:t>Spyros Spyrou</a:t>
            </a:r>
          </a:p>
          <a:p>
            <a:r>
              <a:rPr lang="en-GB" dirty="0"/>
              <a:t>sspyrou@aueb.gr</a:t>
            </a:r>
          </a:p>
        </p:txBody>
      </p:sp>
    </p:spTree>
    <p:extLst>
      <p:ext uri="{BB962C8B-B14F-4D97-AF65-F5344CB8AC3E}">
        <p14:creationId xmlns:p14="http://schemas.microsoft.com/office/powerpoint/2010/main" val="218599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E8034517-0F1F-58F4-D927-88A7D9EC952C}"/>
              </a:ext>
            </a:extLst>
          </p:cNvPr>
          <p:cNvSpPr>
            <a:spLocks noGrp="1"/>
          </p:cNvSpPr>
          <p:nvPr>
            <p:ph idx="1"/>
          </p:nvPr>
        </p:nvSpPr>
        <p:spPr>
          <a:xfrm>
            <a:off x="838200" y="1425575"/>
            <a:ext cx="10515600" cy="4751388"/>
          </a:xfrm>
        </p:spPr>
        <p:txBody>
          <a:bodyPr>
            <a:normAutofit/>
          </a:bodyPr>
          <a:lstStyle/>
          <a:p>
            <a:pPr algn="just">
              <a:defRPr/>
            </a:pPr>
            <a:r>
              <a:rPr lang="en-GB" sz="2200" b="1" dirty="0"/>
              <a:t>A good market should have some specific attributes…..</a:t>
            </a:r>
          </a:p>
          <a:p>
            <a:pPr algn="just">
              <a:defRPr/>
            </a:pPr>
            <a:endParaRPr lang="en-GB" sz="2200" dirty="0"/>
          </a:p>
          <a:p>
            <a:pPr algn="just">
              <a:defRPr/>
            </a:pPr>
            <a:r>
              <a:rPr lang="en-GB" sz="2200" dirty="0"/>
              <a:t>There should be many potential traders (</a:t>
            </a:r>
            <a:r>
              <a:rPr lang="en-GB" sz="2200" b="1" dirty="0"/>
              <a:t>buyers/sellers) </a:t>
            </a:r>
            <a:r>
              <a:rPr lang="en-GB" sz="2200" dirty="0"/>
              <a:t>willing to trade at prices above and below the current market price </a:t>
            </a:r>
            <a:r>
              <a:rPr lang="en-GB" sz="2200" b="1" dirty="0">
                <a:solidFill>
                  <a:srgbClr val="FF0000"/>
                </a:solidFill>
              </a:rPr>
              <a:t>(Depth). </a:t>
            </a:r>
          </a:p>
          <a:p>
            <a:pPr algn="just">
              <a:defRPr/>
            </a:pPr>
            <a:endParaRPr lang="en-GB" sz="2200" dirty="0"/>
          </a:p>
          <a:p>
            <a:pPr algn="just">
              <a:defRPr/>
            </a:pPr>
            <a:r>
              <a:rPr lang="en-GB" sz="2200" dirty="0"/>
              <a:t>There should be </a:t>
            </a:r>
            <a:r>
              <a:rPr lang="en-GB" sz="2200" b="1" dirty="0">
                <a:solidFill>
                  <a:srgbClr val="FF0000"/>
                </a:solidFill>
              </a:rPr>
              <a:t>Low Transaction Costs </a:t>
            </a:r>
            <a:r>
              <a:rPr lang="en-GB" sz="2200" dirty="0"/>
              <a:t>(usually calculated as a % of the trade value)</a:t>
            </a:r>
          </a:p>
          <a:p>
            <a:pPr algn="just">
              <a:defRPr/>
            </a:pPr>
            <a:endParaRPr lang="en-GB" sz="2200" dirty="0"/>
          </a:p>
          <a:p>
            <a:pPr algn="just">
              <a:defRPr/>
            </a:pPr>
            <a:r>
              <a:rPr lang="en-GB" sz="2200" dirty="0"/>
              <a:t>Markets should be </a:t>
            </a:r>
            <a:r>
              <a:rPr lang="en-GB" sz="2200" b="1" dirty="0">
                <a:solidFill>
                  <a:srgbClr val="FF0000"/>
                </a:solidFill>
              </a:rPr>
              <a:t>informationally efficient: </a:t>
            </a:r>
            <a:r>
              <a:rPr lang="en-GB" sz="2200" dirty="0"/>
              <a:t>prices reflect adequately, quickly, and accurately, all available the information)</a:t>
            </a:r>
          </a:p>
          <a:p>
            <a:pPr>
              <a:defRPr/>
            </a:pPr>
            <a:endParaRPr lang="en-GB" dirty="0"/>
          </a:p>
          <a:p>
            <a:pPr marL="0" indent="0">
              <a:buFont typeface="Arial" panose="020B0604020202020204" pitchFamily="34" charset="0"/>
              <a:buNone/>
              <a:defRPr/>
            </a:pPr>
            <a:endParaRPr lang="en-GB" dirty="0"/>
          </a:p>
        </p:txBody>
      </p:sp>
      <p:sp>
        <p:nvSpPr>
          <p:cNvPr id="21507" name="Τίτλος 1">
            <a:extLst>
              <a:ext uri="{FF2B5EF4-FFF2-40B4-BE49-F238E27FC236}">
                <a16:creationId xmlns:a16="http://schemas.microsoft.com/office/drawing/2014/main" id="{B7CE8361-9CA0-EAD8-BAAF-DF203D262463}"/>
              </a:ext>
            </a:extLst>
          </p:cNvPr>
          <p:cNvSpPr>
            <a:spLocks noGrp="1"/>
          </p:cNvSpPr>
          <p:nvPr>
            <p:ph type="title"/>
          </p:nvPr>
        </p:nvSpPr>
        <p:spPr>
          <a:xfrm>
            <a:off x="838200" y="365125"/>
            <a:ext cx="10515600" cy="766763"/>
          </a:xfrm>
        </p:spPr>
        <p:txBody>
          <a:bodyPr/>
          <a:lstStyle/>
          <a:p>
            <a:r>
              <a:rPr lang="en-GB" altLang="en-US" sz="4000" b="1"/>
              <a:t>Markets </a:t>
            </a:r>
            <a:endParaRPr lang="en-GB" altLang="en-US" sz="400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Τίτλος 1">
            <a:extLst>
              <a:ext uri="{FF2B5EF4-FFF2-40B4-BE49-F238E27FC236}">
                <a16:creationId xmlns:a16="http://schemas.microsoft.com/office/drawing/2014/main" id="{179C7D9C-461B-4815-AD2B-DAC446E5E505}"/>
              </a:ext>
            </a:extLst>
          </p:cNvPr>
          <p:cNvSpPr>
            <a:spLocks noGrp="1"/>
          </p:cNvSpPr>
          <p:nvPr>
            <p:ph type="title"/>
          </p:nvPr>
        </p:nvSpPr>
        <p:spPr>
          <a:xfrm>
            <a:off x="643812" y="365126"/>
            <a:ext cx="10888824" cy="717226"/>
          </a:xfrm>
        </p:spPr>
        <p:txBody>
          <a:bodyPr>
            <a:normAutofit/>
          </a:bodyPr>
          <a:lstStyle/>
          <a:p>
            <a:r>
              <a:rPr lang="en-US" sz="3600" b="1" dirty="0"/>
              <a:t>Efficient Portfolios – An Example – Short Sales  </a:t>
            </a:r>
            <a:endParaRPr lang="el-GR" sz="3600" b="1" dirty="0"/>
          </a:p>
        </p:txBody>
      </p:sp>
      <p:pic>
        <p:nvPicPr>
          <p:cNvPr id="9" name="Θέση περιεχομένου 8">
            <a:extLst>
              <a:ext uri="{FF2B5EF4-FFF2-40B4-BE49-F238E27FC236}">
                <a16:creationId xmlns:a16="http://schemas.microsoft.com/office/drawing/2014/main" id="{A13099A6-D79B-4D99-A87E-20AE75148279}"/>
              </a:ext>
            </a:extLst>
          </p:cNvPr>
          <p:cNvPicPr>
            <a:picLocks noGrp="1" noChangeAspect="1"/>
          </p:cNvPicPr>
          <p:nvPr>
            <p:ph idx="1"/>
          </p:nvPr>
        </p:nvPicPr>
        <p:blipFill>
          <a:blip r:embed="rId2"/>
          <a:stretch>
            <a:fillRect/>
          </a:stretch>
        </p:blipFill>
        <p:spPr>
          <a:xfrm>
            <a:off x="643811" y="1435693"/>
            <a:ext cx="10888825" cy="4843809"/>
          </a:xfrm>
        </p:spPr>
      </p:pic>
    </p:spTree>
    <p:extLst>
      <p:ext uri="{BB962C8B-B14F-4D97-AF65-F5344CB8AC3E}">
        <p14:creationId xmlns:p14="http://schemas.microsoft.com/office/powerpoint/2010/main" val="207659264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5"/>
            <a:ext cx="10515600" cy="740661"/>
          </a:xfrm>
        </p:spPr>
        <p:txBody>
          <a:bodyPr>
            <a:normAutofit/>
          </a:bodyPr>
          <a:lstStyle/>
          <a:p>
            <a:r>
              <a:rPr lang="en-US" sz="3600" b="1" dirty="0">
                <a:solidFill>
                  <a:prstClr val="black"/>
                </a:solidFill>
              </a:rPr>
              <a:t>Portfolio Risk </a:t>
            </a:r>
            <a:r>
              <a:rPr lang="en-GB" sz="3600" b="1" dirty="0">
                <a:solidFill>
                  <a:prstClr val="black"/>
                </a:solidFill>
              </a:rPr>
              <a:t>and </a:t>
            </a:r>
            <a:r>
              <a:rPr lang="en-US" sz="3600" b="1" dirty="0"/>
              <a:t>Correlation</a:t>
            </a:r>
            <a:endParaRPr lang="el-GR" sz="3600"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538385" y="1105786"/>
                <a:ext cx="11545368" cy="5507013"/>
              </a:xfrm>
            </p:spPr>
            <p:txBody>
              <a:bodyPr>
                <a:normAutofit fontScale="85000" lnSpcReduction="20000"/>
              </a:bodyPr>
              <a:lstStyle/>
              <a:p>
                <a:endParaRPr lang="en-US" sz="1900" dirty="0"/>
              </a:p>
              <a:p>
                <a:r>
                  <a:rPr lang="en-US" sz="2200" dirty="0"/>
                  <a:t>Consider the case:</a:t>
                </a:r>
              </a:p>
              <a:p>
                <a:endParaRPr lang="en-US" sz="2200" dirty="0"/>
              </a:p>
              <a:p>
                <a:endParaRPr lang="en-US" sz="2200" dirty="0"/>
              </a:p>
              <a:p>
                <a:endParaRPr lang="el-GR" sz="2200" dirty="0"/>
              </a:p>
              <a:p>
                <a:r>
                  <a:rPr lang="en-US" sz="2200" dirty="0"/>
                  <a:t>Perfect Positive Correlation </a:t>
                </a:r>
                <a:r>
                  <a:rPr lang="en-US" sz="2200" dirty="0">
                    <a:solidFill>
                      <a:srgbClr val="FF0000"/>
                    </a:solidFill>
                  </a:rPr>
                  <a:t>(</a:t>
                </a:r>
                <a:r>
                  <a:rPr lang="el-GR" sz="2200" dirty="0">
                    <a:solidFill>
                      <a:srgbClr val="FF0000"/>
                    </a:solidFill>
                  </a:rPr>
                  <a:t>ρ = </a:t>
                </a:r>
                <a:r>
                  <a:rPr lang="en-US" sz="2200" dirty="0">
                    <a:solidFill>
                      <a:srgbClr val="FF0000"/>
                    </a:solidFill>
                  </a:rPr>
                  <a:t>1)</a:t>
                </a:r>
                <a:r>
                  <a:rPr lang="el-GR" sz="2200" dirty="0"/>
                  <a:t>	</a:t>
                </a:r>
                <a:endParaRPr lang="en-GB" sz="2200" dirty="0"/>
              </a:p>
              <a:p>
                <a:pPr marL="0" indent="0" algn="ctr">
                  <a:buNone/>
                </a:pPr>
                <a:endParaRPr lang="en-GB" sz="2200" dirty="0"/>
              </a:p>
              <a:p>
                <a:pPr marL="0" indent="0" algn="ctr">
                  <a:buNone/>
                </a:pPr>
                <a:r>
                  <a:rPr lang="el-GR" sz="2200" dirty="0"/>
                  <a:t>σ =</a:t>
                </a:r>
                <a14:m>
                  <m:oMath xmlns:m="http://schemas.openxmlformats.org/officeDocument/2006/math">
                    <m:rad>
                      <m:radPr>
                        <m:degHide m:val="on"/>
                        <m:ctrlPr>
                          <a:rPr lang="en-US" sz="2200" i="1" smtClean="0">
                            <a:latin typeface="Cambria Math" panose="02040503050406030204" pitchFamily="18" charset="0"/>
                          </a:rPr>
                        </m:ctrlPr>
                      </m:radPr>
                      <m:deg/>
                      <m:e>
                        <m:sSup>
                          <m:sSupPr>
                            <m:ctrlPr>
                              <a:rPr lang="en-US" sz="2200" i="1" smtClean="0">
                                <a:latin typeface="Cambria Math" panose="02040503050406030204" pitchFamily="18" charset="0"/>
                              </a:rPr>
                            </m:ctrlPr>
                          </m:sSupPr>
                          <m:e>
                            <m:d>
                              <m:dPr>
                                <m:ctrlPr>
                                  <a:rPr lang="en-GB" sz="2200" b="0" i="1" smtClean="0">
                                    <a:latin typeface="Cambria Math" panose="02040503050406030204" pitchFamily="18" charset="0"/>
                                  </a:rPr>
                                </m:ctrlPr>
                              </m:dPr>
                              <m:e>
                                <m:r>
                                  <a:rPr lang="en-GB" sz="2200" b="0" i="1" smtClean="0">
                                    <a:latin typeface="Cambria Math" panose="02040503050406030204" pitchFamily="18" charset="0"/>
                                  </a:rPr>
                                  <m:t>0.5</m:t>
                                </m:r>
                              </m:e>
                            </m:d>
                          </m:e>
                          <m:sup>
                            <m:r>
                              <a:rPr lang="en-GB" sz="2200" b="0" i="1" smtClean="0">
                                <a:latin typeface="Cambria Math" panose="02040503050406030204" pitchFamily="18" charset="0"/>
                              </a:rPr>
                              <m:t>2</m:t>
                            </m:r>
                          </m:sup>
                        </m:sSup>
                        <m:d>
                          <m:dPr>
                            <m:ctrlPr>
                              <a:rPr lang="en-GB" sz="2200" b="0" i="1" smtClean="0">
                                <a:latin typeface="Cambria Math" panose="02040503050406030204" pitchFamily="18" charset="0"/>
                              </a:rPr>
                            </m:ctrlPr>
                          </m:dPr>
                          <m:e>
                            <m:r>
                              <a:rPr lang="en-GB" sz="2200" b="0" i="1" smtClean="0">
                                <a:latin typeface="Cambria Math" panose="02040503050406030204" pitchFamily="18" charset="0"/>
                              </a:rPr>
                              <m:t>0.0023</m:t>
                            </m:r>
                          </m:e>
                        </m:d>
                        <m:r>
                          <a:rPr lang="en-GB" sz="2200" b="0" i="1" smtClean="0">
                            <a:latin typeface="Cambria Math" panose="02040503050406030204" pitchFamily="18" charset="0"/>
                          </a:rPr>
                          <m:t>+</m:t>
                        </m:r>
                        <m:sSup>
                          <m:sSupPr>
                            <m:ctrlPr>
                              <a:rPr lang="en-US" sz="2200" i="1" smtClean="0">
                                <a:latin typeface="Cambria Math" panose="02040503050406030204" pitchFamily="18" charset="0"/>
                              </a:rPr>
                            </m:ctrlPr>
                          </m:sSupPr>
                          <m:e>
                            <m:d>
                              <m:dPr>
                                <m:ctrlPr>
                                  <a:rPr lang="en-GB" sz="2200" b="0" i="1" smtClean="0">
                                    <a:latin typeface="Cambria Math" panose="02040503050406030204" pitchFamily="18" charset="0"/>
                                  </a:rPr>
                                </m:ctrlPr>
                              </m:dPr>
                              <m:e>
                                <m:r>
                                  <a:rPr lang="en-GB" sz="2200" b="0" i="1" smtClean="0">
                                    <a:latin typeface="Cambria Math" panose="02040503050406030204" pitchFamily="18" charset="0"/>
                                  </a:rPr>
                                  <m:t>0.5</m:t>
                                </m:r>
                              </m:e>
                            </m:d>
                          </m:e>
                          <m:sup>
                            <m:r>
                              <a:rPr lang="en-GB" sz="2200" b="0" i="1" smtClean="0">
                                <a:latin typeface="Cambria Math" panose="02040503050406030204" pitchFamily="18" charset="0"/>
                              </a:rPr>
                              <m:t>2</m:t>
                            </m:r>
                          </m:sup>
                        </m:sSup>
                        <m:d>
                          <m:dPr>
                            <m:ctrlPr>
                              <a:rPr lang="en-GB" sz="2200" b="0" i="1" smtClean="0">
                                <a:latin typeface="Cambria Math" panose="02040503050406030204" pitchFamily="18" charset="0"/>
                              </a:rPr>
                            </m:ctrlPr>
                          </m:dPr>
                          <m:e>
                            <m:r>
                              <a:rPr lang="en-GB" sz="2200" b="0" i="1" smtClean="0">
                                <a:latin typeface="Cambria Math" panose="02040503050406030204" pitchFamily="18" charset="0"/>
                              </a:rPr>
                              <m:t>0.0064</m:t>
                            </m:r>
                          </m:e>
                        </m:d>
                        <m:r>
                          <a:rPr lang="en-GB" sz="2200" b="0" i="1" smtClean="0">
                            <a:latin typeface="Cambria Math" panose="02040503050406030204" pitchFamily="18" charset="0"/>
                          </a:rPr>
                          <m:t>+2</m:t>
                        </m:r>
                        <m:d>
                          <m:dPr>
                            <m:ctrlPr>
                              <a:rPr lang="en-GB" sz="2200" b="0" i="1" smtClean="0">
                                <a:latin typeface="Cambria Math" panose="02040503050406030204" pitchFamily="18" charset="0"/>
                              </a:rPr>
                            </m:ctrlPr>
                          </m:dPr>
                          <m:e>
                            <m:r>
                              <a:rPr lang="en-GB" sz="2200" b="0" i="1" smtClean="0">
                                <a:latin typeface="Cambria Math" panose="02040503050406030204" pitchFamily="18" charset="0"/>
                              </a:rPr>
                              <m:t>0.5</m:t>
                            </m:r>
                          </m:e>
                        </m:d>
                        <m:d>
                          <m:dPr>
                            <m:ctrlPr>
                              <a:rPr lang="en-GB" sz="2200" b="0" i="1" smtClean="0">
                                <a:latin typeface="Cambria Math" panose="02040503050406030204" pitchFamily="18" charset="0"/>
                              </a:rPr>
                            </m:ctrlPr>
                          </m:dPr>
                          <m:e>
                            <m:r>
                              <a:rPr lang="en-GB" sz="2200" b="0" i="1" smtClean="0">
                                <a:latin typeface="Cambria Math" panose="02040503050406030204" pitchFamily="18" charset="0"/>
                              </a:rPr>
                              <m:t>0.5</m:t>
                            </m:r>
                          </m:e>
                        </m:d>
                        <m:d>
                          <m:dPr>
                            <m:ctrlPr>
                              <a:rPr lang="en-GB" sz="2200" i="1" smtClean="0">
                                <a:latin typeface="Cambria Math" panose="02040503050406030204" pitchFamily="18" charset="0"/>
                              </a:rPr>
                            </m:ctrlPr>
                          </m:dPr>
                          <m:e>
                            <m:r>
                              <a:rPr lang="en-GB" sz="2200" b="0" i="1" smtClean="0">
                                <a:latin typeface="Cambria Math" panose="02040503050406030204" pitchFamily="18" charset="0"/>
                              </a:rPr>
                              <m:t>0.0479</m:t>
                            </m:r>
                          </m:e>
                        </m:d>
                        <m:r>
                          <a:rPr lang="en-GB" sz="2200" b="0" i="1" smtClean="0">
                            <a:latin typeface="Cambria Math" panose="02040503050406030204" pitchFamily="18" charset="0"/>
                          </a:rPr>
                          <m:t>(0.08)</m:t>
                        </m:r>
                        <m:r>
                          <a:rPr lang="el-GR" sz="2200" b="1" i="1" smtClean="0">
                            <a:solidFill>
                              <a:srgbClr val="FF0000"/>
                            </a:solidFill>
                            <a:latin typeface="Cambria Math" panose="02040503050406030204" pitchFamily="18" charset="0"/>
                          </a:rPr>
                          <m:t>𝟏</m:t>
                        </m:r>
                      </m:e>
                    </m:rad>
                  </m:oMath>
                </a14:m>
                <a:r>
                  <a:rPr lang="el-GR" sz="2200" dirty="0"/>
                  <a:t>=</a:t>
                </a:r>
                <a:r>
                  <a:rPr lang="el-GR" sz="2200" b="1" dirty="0">
                    <a:solidFill>
                      <a:srgbClr val="FF0000"/>
                    </a:solidFill>
                  </a:rPr>
                  <a:t>0.0639 </a:t>
                </a:r>
                <a:endParaRPr lang="en-US" sz="2200" b="1" dirty="0">
                  <a:solidFill>
                    <a:srgbClr val="FF0000"/>
                  </a:solidFill>
                </a:endParaRPr>
              </a:p>
              <a:p>
                <a:endParaRPr lang="el-GR" sz="2200" dirty="0"/>
              </a:p>
              <a:p>
                <a:r>
                  <a:rPr lang="en-US" sz="2200" dirty="0"/>
                  <a:t> </a:t>
                </a:r>
                <a:r>
                  <a:rPr lang="en-GB" sz="2200" dirty="0"/>
                  <a:t>Zero correlation</a:t>
                </a:r>
                <a:r>
                  <a:rPr lang="el-GR" sz="2200" dirty="0"/>
                  <a:t> </a:t>
                </a:r>
                <a:r>
                  <a:rPr lang="el-GR" sz="2200" dirty="0">
                    <a:solidFill>
                      <a:srgbClr val="FF0000"/>
                    </a:solidFill>
                  </a:rPr>
                  <a:t>(ρ = </a:t>
                </a:r>
                <a:r>
                  <a:rPr lang="en-GB" sz="2200" dirty="0">
                    <a:solidFill>
                      <a:srgbClr val="FF0000"/>
                    </a:solidFill>
                  </a:rPr>
                  <a:t>0</a:t>
                </a:r>
                <a:r>
                  <a:rPr lang="el-GR" sz="2200" dirty="0">
                    <a:solidFill>
                      <a:srgbClr val="FF0000"/>
                    </a:solidFill>
                  </a:rPr>
                  <a:t>)	</a:t>
                </a:r>
                <a:r>
                  <a:rPr lang="el-GR" sz="2200" dirty="0"/>
                  <a:t>	</a:t>
                </a:r>
                <a14:m>
                  <m:oMath xmlns:m="http://schemas.openxmlformats.org/officeDocument/2006/math">
                    <m:r>
                      <a:rPr lang="en-GB" sz="2200" b="0" i="0" smtClean="0">
                        <a:latin typeface="Cambria Math" panose="02040503050406030204" pitchFamily="18" charset="0"/>
                      </a:rPr>
                      <m:t> </m:t>
                    </m:r>
                  </m:oMath>
                </a14:m>
                <a:endParaRPr lang="en-GB" sz="2200" b="0" i="0" dirty="0"/>
              </a:p>
              <a:p>
                <a:pPr marL="0" indent="0" algn="ctr">
                  <a:buNone/>
                </a:pPr>
                <a:endParaRPr lang="en-GB" sz="2200" b="0" i="0" dirty="0"/>
              </a:p>
              <a:p>
                <a:pPr marL="0" indent="0" algn="ctr">
                  <a:buNone/>
                </a:pPr>
                <a14:m>
                  <m:oMath xmlns:m="http://schemas.openxmlformats.org/officeDocument/2006/math">
                    <m:r>
                      <m:rPr>
                        <m:sty m:val="p"/>
                      </m:rPr>
                      <a:rPr lang="el-GR" sz="2200" b="0" i="0" smtClean="0">
                        <a:latin typeface="Cambria Math" panose="02040503050406030204" pitchFamily="18" charset="0"/>
                      </a:rPr>
                      <m:t>σ</m:t>
                    </m:r>
                    <m:r>
                      <a:rPr lang="el-GR" sz="2200" b="0" i="0" smtClean="0">
                        <a:latin typeface="Cambria Math" panose="02040503050406030204" pitchFamily="18" charset="0"/>
                      </a:rPr>
                      <m:t>=</m:t>
                    </m:r>
                    <m:rad>
                      <m:radPr>
                        <m:degHide m:val="on"/>
                        <m:ctrlPr>
                          <a:rPr lang="en-US" sz="2200" i="1" smtClean="0">
                            <a:latin typeface="Cambria Math" panose="02040503050406030204" pitchFamily="18" charset="0"/>
                          </a:rPr>
                        </m:ctrlPr>
                      </m:radPr>
                      <m:deg/>
                      <m:e>
                        <m:sSup>
                          <m:sSupPr>
                            <m:ctrlPr>
                              <a:rPr lang="en-US" sz="2200" i="1" smtClean="0">
                                <a:latin typeface="Cambria Math" panose="02040503050406030204" pitchFamily="18" charset="0"/>
                              </a:rPr>
                            </m:ctrlPr>
                          </m:sSupPr>
                          <m:e>
                            <m:d>
                              <m:dPr>
                                <m:ctrlPr>
                                  <a:rPr lang="en-GB" sz="2200" b="0" i="1" smtClean="0">
                                    <a:latin typeface="Cambria Math" panose="02040503050406030204" pitchFamily="18" charset="0"/>
                                  </a:rPr>
                                </m:ctrlPr>
                              </m:dPr>
                              <m:e>
                                <m:r>
                                  <a:rPr lang="en-GB" sz="2200" b="0" i="1" smtClean="0">
                                    <a:latin typeface="Cambria Math" panose="02040503050406030204" pitchFamily="18" charset="0"/>
                                  </a:rPr>
                                  <m:t>0.5</m:t>
                                </m:r>
                              </m:e>
                            </m:d>
                          </m:e>
                          <m:sup>
                            <m:r>
                              <a:rPr lang="en-GB" sz="2200" b="0" i="1" smtClean="0">
                                <a:latin typeface="Cambria Math" panose="02040503050406030204" pitchFamily="18" charset="0"/>
                              </a:rPr>
                              <m:t>2</m:t>
                            </m:r>
                          </m:sup>
                        </m:sSup>
                        <m:d>
                          <m:dPr>
                            <m:ctrlPr>
                              <a:rPr lang="en-GB" sz="2200" b="0" i="1" smtClean="0">
                                <a:latin typeface="Cambria Math" panose="02040503050406030204" pitchFamily="18" charset="0"/>
                              </a:rPr>
                            </m:ctrlPr>
                          </m:dPr>
                          <m:e>
                            <m:r>
                              <a:rPr lang="en-GB" sz="2200" b="0" i="1" smtClean="0">
                                <a:latin typeface="Cambria Math" panose="02040503050406030204" pitchFamily="18" charset="0"/>
                              </a:rPr>
                              <m:t>0.0023</m:t>
                            </m:r>
                          </m:e>
                        </m:d>
                        <m:r>
                          <a:rPr lang="en-GB" sz="2200" b="0" i="1" smtClean="0">
                            <a:latin typeface="Cambria Math" panose="02040503050406030204" pitchFamily="18" charset="0"/>
                          </a:rPr>
                          <m:t>+</m:t>
                        </m:r>
                        <m:sSup>
                          <m:sSupPr>
                            <m:ctrlPr>
                              <a:rPr lang="en-US" sz="2200" i="1" smtClean="0">
                                <a:latin typeface="Cambria Math" panose="02040503050406030204" pitchFamily="18" charset="0"/>
                              </a:rPr>
                            </m:ctrlPr>
                          </m:sSupPr>
                          <m:e>
                            <m:d>
                              <m:dPr>
                                <m:ctrlPr>
                                  <a:rPr lang="en-GB" sz="2200" b="0" i="1" smtClean="0">
                                    <a:latin typeface="Cambria Math" panose="02040503050406030204" pitchFamily="18" charset="0"/>
                                  </a:rPr>
                                </m:ctrlPr>
                              </m:dPr>
                              <m:e>
                                <m:r>
                                  <a:rPr lang="en-GB" sz="2200" b="0" i="1" smtClean="0">
                                    <a:latin typeface="Cambria Math" panose="02040503050406030204" pitchFamily="18" charset="0"/>
                                  </a:rPr>
                                  <m:t>0.5</m:t>
                                </m:r>
                              </m:e>
                            </m:d>
                          </m:e>
                          <m:sup>
                            <m:r>
                              <a:rPr lang="en-GB" sz="2200" b="0" i="1" smtClean="0">
                                <a:latin typeface="Cambria Math" panose="02040503050406030204" pitchFamily="18" charset="0"/>
                              </a:rPr>
                              <m:t>2</m:t>
                            </m:r>
                          </m:sup>
                        </m:sSup>
                        <m:d>
                          <m:dPr>
                            <m:ctrlPr>
                              <a:rPr lang="en-GB" sz="2200" b="0" i="1" smtClean="0">
                                <a:latin typeface="Cambria Math" panose="02040503050406030204" pitchFamily="18" charset="0"/>
                              </a:rPr>
                            </m:ctrlPr>
                          </m:dPr>
                          <m:e>
                            <m:r>
                              <a:rPr lang="en-GB" sz="2200" b="0" i="1" smtClean="0">
                                <a:latin typeface="Cambria Math" panose="02040503050406030204" pitchFamily="18" charset="0"/>
                              </a:rPr>
                              <m:t>0.0064</m:t>
                            </m:r>
                          </m:e>
                        </m:d>
                        <m:r>
                          <a:rPr lang="en-GB" sz="2200" b="0" i="1" smtClean="0">
                            <a:latin typeface="Cambria Math" panose="02040503050406030204" pitchFamily="18" charset="0"/>
                          </a:rPr>
                          <m:t>+2</m:t>
                        </m:r>
                        <m:d>
                          <m:dPr>
                            <m:ctrlPr>
                              <a:rPr lang="en-GB" sz="2200" b="0" i="1" smtClean="0">
                                <a:latin typeface="Cambria Math" panose="02040503050406030204" pitchFamily="18" charset="0"/>
                              </a:rPr>
                            </m:ctrlPr>
                          </m:dPr>
                          <m:e>
                            <m:r>
                              <a:rPr lang="en-GB" sz="2200" b="0" i="1" smtClean="0">
                                <a:latin typeface="Cambria Math" panose="02040503050406030204" pitchFamily="18" charset="0"/>
                              </a:rPr>
                              <m:t>0.5</m:t>
                            </m:r>
                          </m:e>
                        </m:d>
                        <m:d>
                          <m:dPr>
                            <m:ctrlPr>
                              <a:rPr lang="en-GB" sz="2200" b="0" i="1" smtClean="0">
                                <a:latin typeface="Cambria Math" panose="02040503050406030204" pitchFamily="18" charset="0"/>
                              </a:rPr>
                            </m:ctrlPr>
                          </m:dPr>
                          <m:e>
                            <m:r>
                              <a:rPr lang="en-GB" sz="2200" b="0" i="1" smtClean="0">
                                <a:latin typeface="Cambria Math" panose="02040503050406030204" pitchFamily="18" charset="0"/>
                              </a:rPr>
                              <m:t>0.5</m:t>
                            </m:r>
                          </m:e>
                        </m:d>
                        <m:r>
                          <a:rPr lang="en-GB" sz="2200" b="0" i="1">
                            <a:latin typeface="Cambria Math" panose="02040503050406030204" pitchFamily="18" charset="0"/>
                          </a:rPr>
                          <m:t>(0.0479)(0.08)</m:t>
                        </m:r>
                        <m:r>
                          <a:rPr lang="en-GB" sz="2200" b="1" i="1" smtClean="0">
                            <a:solidFill>
                              <a:srgbClr val="FF0000"/>
                            </a:solidFill>
                            <a:latin typeface="Cambria Math" panose="02040503050406030204" pitchFamily="18" charset="0"/>
                          </a:rPr>
                          <m:t>𝟎</m:t>
                        </m:r>
                      </m:e>
                    </m:rad>
                  </m:oMath>
                </a14:m>
                <a:r>
                  <a:rPr lang="el-GR" sz="2200" dirty="0"/>
                  <a:t>=</a:t>
                </a:r>
                <a:r>
                  <a:rPr lang="el-GR" sz="2200" b="1" dirty="0">
                    <a:solidFill>
                      <a:srgbClr val="FF0000"/>
                    </a:solidFill>
                  </a:rPr>
                  <a:t>0.0</a:t>
                </a:r>
                <a:r>
                  <a:rPr lang="en-GB" sz="2200" b="1" dirty="0">
                    <a:solidFill>
                      <a:srgbClr val="FF0000"/>
                    </a:solidFill>
                  </a:rPr>
                  <a:t>4663</a:t>
                </a:r>
                <a:endParaRPr lang="en-US" sz="2200" b="1" dirty="0">
                  <a:solidFill>
                    <a:srgbClr val="FF0000"/>
                  </a:solidFill>
                </a:endParaRPr>
              </a:p>
              <a:p>
                <a:endParaRPr lang="en-US" sz="2200" dirty="0"/>
              </a:p>
              <a:p>
                <a:r>
                  <a:rPr lang="en-US" sz="2200" dirty="0"/>
                  <a:t>Perfect Negative Correlation </a:t>
                </a:r>
                <a:r>
                  <a:rPr lang="en-US" sz="2200" dirty="0">
                    <a:solidFill>
                      <a:srgbClr val="FF0000"/>
                    </a:solidFill>
                  </a:rPr>
                  <a:t>(</a:t>
                </a:r>
                <a:r>
                  <a:rPr lang="el-GR" sz="2200" dirty="0">
                    <a:solidFill>
                      <a:srgbClr val="FF0000"/>
                    </a:solidFill>
                  </a:rPr>
                  <a:t>ρ = -</a:t>
                </a:r>
                <a:r>
                  <a:rPr lang="en-US" sz="2200" dirty="0">
                    <a:solidFill>
                      <a:srgbClr val="FF0000"/>
                    </a:solidFill>
                  </a:rPr>
                  <a:t>1)</a:t>
                </a:r>
                <a:r>
                  <a:rPr lang="en-US" sz="2200" dirty="0"/>
                  <a:t> </a:t>
                </a:r>
                <a:r>
                  <a:rPr lang="el-GR" sz="2200" dirty="0"/>
                  <a:t>	</a:t>
                </a:r>
                <a:endParaRPr lang="en-GB" sz="2200" b="0" i="0" dirty="0"/>
              </a:p>
              <a:p>
                <a:pPr marL="0" indent="0" algn="ctr">
                  <a:buNone/>
                </a:pPr>
                <a:endParaRPr lang="en-GB" sz="2200" b="0" i="0" dirty="0"/>
              </a:p>
              <a:p>
                <a:pPr marL="0" indent="0" algn="ctr">
                  <a:buNone/>
                </a:pPr>
                <a14:m>
                  <m:oMath xmlns:m="http://schemas.openxmlformats.org/officeDocument/2006/math">
                    <m:r>
                      <m:rPr>
                        <m:sty m:val="p"/>
                      </m:rPr>
                      <a:rPr lang="el-GR" sz="2200" b="0" i="0" smtClean="0">
                        <a:latin typeface="Cambria Math" panose="02040503050406030204" pitchFamily="18" charset="0"/>
                      </a:rPr>
                      <m:t>σ</m:t>
                    </m:r>
                    <m:r>
                      <a:rPr lang="el-GR" sz="2200" b="0" i="0" smtClean="0">
                        <a:latin typeface="Cambria Math" panose="02040503050406030204" pitchFamily="18" charset="0"/>
                      </a:rPr>
                      <m:t>=</m:t>
                    </m:r>
                    <m:rad>
                      <m:radPr>
                        <m:degHide m:val="on"/>
                        <m:ctrlPr>
                          <a:rPr lang="en-US" sz="2200" i="1">
                            <a:latin typeface="Cambria Math" panose="02040503050406030204" pitchFamily="18" charset="0"/>
                          </a:rPr>
                        </m:ctrlPr>
                      </m:radPr>
                      <m:deg/>
                      <m:e>
                        <m:sSup>
                          <m:sSupPr>
                            <m:ctrlPr>
                              <a:rPr lang="en-US" sz="2200" i="1">
                                <a:latin typeface="Cambria Math" panose="02040503050406030204" pitchFamily="18" charset="0"/>
                              </a:rPr>
                            </m:ctrlPr>
                          </m:sSupPr>
                          <m:e>
                            <m:d>
                              <m:dPr>
                                <m:ctrlPr>
                                  <a:rPr lang="en-GB" sz="2200" i="1">
                                    <a:latin typeface="Cambria Math" panose="02040503050406030204" pitchFamily="18" charset="0"/>
                                  </a:rPr>
                                </m:ctrlPr>
                              </m:dPr>
                              <m:e>
                                <m:r>
                                  <a:rPr lang="en-GB" sz="2200" i="1">
                                    <a:latin typeface="Cambria Math" panose="02040503050406030204" pitchFamily="18" charset="0"/>
                                  </a:rPr>
                                  <m:t>0.5</m:t>
                                </m:r>
                              </m:e>
                            </m:d>
                          </m:e>
                          <m:sup>
                            <m:r>
                              <a:rPr lang="en-GB" sz="2200" i="1">
                                <a:latin typeface="Cambria Math" panose="02040503050406030204" pitchFamily="18" charset="0"/>
                              </a:rPr>
                              <m:t>2</m:t>
                            </m:r>
                          </m:sup>
                        </m:sSup>
                        <m:d>
                          <m:dPr>
                            <m:ctrlPr>
                              <a:rPr lang="en-GB" sz="2200" i="1">
                                <a:latin typeface="Cambria Math" panose="02040503050406030204" pitchFamily="18" charset="0"/>
                              </a:rPr>
                            </m:ctrlPr>
                          </m:dPr>
                          <m:e>
                            <m:r>
                              <a:rPr lang="en-GB" sz="2200" i="1">
                                <a:latin typeface="Cambria Math" panose="02040503050406030204" pitchFamily="18" charset="0"/>
                              </a:rPr>
                              <m:t>0.0023</m:t>
                            </m:r>
                          </m:e>
                        </m:d>
                        <m:r>
                          <a:rPr lang="en-GB" sz="2200" i="1">
                            <a:latin typeface="Cambria Math" panose="02040503050406030204" pitchFamily="18" charset="0"/>
                          </a:rPr>
                          <m:t>+</m:t>
                        </m:r>
                        <m:sSup>
                          <m:sSupPr>
                            <m:ctrlPr>
                              <a:rPr lang="en-US" sz="2200" i="1">
                                <a:latin typeface="Cambria Math" panose="02040503050406030204" pitchFamily="18" charset="0"/>
                              </a:rPr>
                            </m:ctrlPr>
                          </m:sSupPr>
                          <m:e>
                            <m:d>
                              <m:dPr>
                                <m:ctrlPr>
                                  <a:rPr lang="en-GB" sz="2200" i="1">
                                    <a:latin typeface="Cambria Math" panose="02040503050406030204" pitchFamily="18" charset="0"/>
                                  </a:rPr>
                                </m:ctrlPr>
                              </m:dPr>
                              <m:e>
                                <m:r>
                                  <a:rPr lang="en-GB" sz="2200" i="1">
                                    <a:latin typeface="Cambria Math" panose="02040503050406030204" pitchFamily="18" charset="0"/>
                                  </a:rPr>
                                  <m:t>0.5</m:t>
                                </m:r>
                              </m:e>
                            </m:d>
                          </m:e>
                          <m:sup>
                            <m:r>
                              <a:rPr lang="en-GB" sz="2200" i="1">
                                <a:latin typeface="Cambria Math" panose="02040503050406030204" pitchFamily="18" charset="0"/>
                              </a:rPr>
                              <m:t>2</m:t>
                            </m:r>
                          </m:sup>
                        </m:sSup>
                        <m:d>
                          <m:dPr>
                            <m:ctrlPr>
                              <a:rPr lang="en-GB" sz="2200" i="1">
                                <a:latin typeface="Cambria Math" panose="02040503050406030204" pitchFamily="18" charset="0"/>
                              </a:rPr>
                            </m:ctrlPr>
                          </m:dPr>
                          <m:e>
                            <m:r>
                              <a:rPr lang="en-GB" sz="2200" i="1">
                                <a:latin typeface="Cambria Math" panose="02040503050406030204" pitchFamily="18" charset="0"/>
                              </a:rPr>
                              <m:t>0.0064</m:t>
                            </m:r>
                          </m:e>
                        </m:d>
                        <m:r>
                          <a:rPr lang="en-GB" sz="2200" i="1">
                            <a:latin typeface="Cambria Math" panose="02040503050406030204" pitchFamily="18" charset="0"/>
                          </a:rPr>
                          <m:t>+2</m:t>
                        </m:r>
                        <m:d>
                          <m:dPr>
                            <m:ctrlPr>
                              <a:rPr lang="en-GB" sz="2200" i="1">
                                <a:latin typeface="Cambria Math" panose="02040503050406030204" pitchFamily="18" charset="0"/>
                              </a:rPr>
                            </m:ctrlPr>
                          </m:dPr>
                          <m:e>
                            <m:r>
                              <a:rPr lang="en-GB" sz="2200" i="1">
                                <a:latin typeface="Cambria Math" panose="02040503050406030204" pitchFamily="18" charset="0"/>
                              </a:rPr>
                              <m:t>0.5</m:t>
                            </m:r>
                          </m:e>
                        </m:d>
                        <m:d>
                          <m:dPr>
                            <m:ctrlPr>
                              <a:rPr lang="en-GB" sz="2200" i="1">
                                <a:latin typeface="Cambria Math" panose="02040503050406030204" pitchFamily="18" charset="0"/>
                              </a:rPr>
                            </m:ctrlPr>
                          </m:dPr>
                          <m:e>
                            <m:r>
                              <a:rPr lang="en-GB" sz="2200" i="1">
                                <a:latin typeface="Cambria Math" panose="02040503050406030204" pitchFamily="18" charset="0"/>
                              </a:rPr>
                              <m:t>0.5</m:t>
                            </m:r>
                          </m:e>
                        </m:d>
                        <m:r>
                          <a:rPr lang="en-GB" sz="2200" i="1">
                            <a:latin typeface="Cambria Math" panose="02040503050406030204" pitchFamily="18" charset="0"/>
                          </a:rPr>
                          <m:t>(0.0479)(0.08)</m:t>
                        </m:r>
                        <m:r>
                          <a:rPr lang="el-GR" sz="2200" b="0" i="1" smtClean="0">
                            <a:latin typeface="Cambria Math" panose="02040503050406030204" pitchFamily="18" charset="0"/>
                          </a:rPr>
                          <m:t>(</m:t>
                        </m:r>
                        <m:r>
                          <a:rPr lang="el-GR" sz="2200" b="1" i="1" smtClean="0">
                            <a:solidFill>
                              <a:srgbClr val="FF0000"/>
                            </a:solidFill>
                            <a:latin typeface="Cambria Math" panose="02040503050406030204" pitchFamily="18" charset="0"/>
                          </a:rPr>
                          <m:t>−</m:t>
                        </m:r>
                        <m:r>
                          <a:rPr lang="el-GR" sz="2200" b="1" i="1" smtClean="0">
                            <a:solidFill>
                              <a:srgbClr val="FF0000"/>
                            </a:solidFill>
                            <a:latin typeface="Cambria Math" panose="02040503050406030204" pitchFamily="18" charset="0"/>
                          </a:rPr>
                          <m:t>𝟏</m:t>
                        </m:r>
                        <m:r>
                          <a:rPr lang="el-GR" sz="2200" b="0" i="1" smtClean="0">
                            <a:latin typeface="Cambria Math" panose="02040503050406030204" pitchFamily="18" charset="0"/>
                          </a:rPr>
                          <m:t>)</m:t>
                        </m:r>
                      </m:e>
                    </m:rad>
                  </m:oMath>
                </a14:m>
                <a:r>
                  <a:rPr lang="el-GR" sz="2200" dirty="0"/>
                  <a:t>=</a:t>
                </a:r>
                <a:r>
                  <a:rPr lang="el-GR" sz="2200" b="1" dirty="0">
                    <a:solidFill>
                      <a:srgbClr val="FF0000"/>
                    </a:solidFill>
                  </a:rPr>
                  <a:t>0.0160</a:t>
                </a:r>
                <a:r>
                  <a:rPr lang="el-GR" sz="2200" dirty="0"/>
                  <a:t> </a:t>
                </a:r>
                <a:endParaRPr lang="en-US" sz="2200" dirty="0"/>
              </a:p>
              <a:p>
                <a:endParaRPr lang="en-US" sz="1900" dirty="0"/>
              </a:p>
              <a:p>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538385" y="1105786"/>
                <a:ext cx="11545368" cy="5507013"/>
              </a:xfrm>
              <a:blipFill>
                <a:blip r:embed="rId2"/>
                <a:stretch>
                  <a:fillRect l="-370"/>
                </a:stretch>
              </a:blipFill>
            </p:spPr>
            <p:txBody>
              <a:bodyPr/>
              <a:lstStyle/>
              <a:p>
                <a:r>
                  <a:rPr lang="en-GB">
                    <a:noFill/>
                  </a:rPr>
                  <a:t> </a:t>
                </a:r>
              </a:p>
            </p:txBody>
          </p:sp>
        </mc:Fallback>
      </mc:AlternateContent>
      <p:pic>
        <p:nvPicPr>
          <p:cNvPr id="9" name="Εικόνα 8">
            <a:extLst>
              <a:ext uri="{FF2B5EF4-FFF2-40B4-BE49-F238E27FC236}">
                <a16:creationId xmlns:a16="http://schemas.microsoft.com/office/drawing/2014/main" id="{012CBC2C-5684-45C3-86B5-DD736A0D8D45}"/>
              </a:ext>
            </a:extLst>
          </p:cNvPr>
          <p:cNvPicPr>
            <a:picLocks noChangeAspect="1"/>
          </p:cNvPicPr>
          <p:nvPr/>
        </p:nvPicPr>
        <p:blipFill>
          <a:blip r:embed="rId3"/>
          <a:stretch>
            <a:fillRect/>
          </a:stretch>
        </p:blipFill>
        <p:spPr>
          <a:xfrm>
            <a:off x="4034587" y="1105786"/>
            <a:ext cx="3726426" cy="1220047"/>
          </a:xfrm>
          <a:prstGeom prst="rect">
            <a:avLst/>
          </a:prstGeom>
        </p:spPr>
      </p:pic>
    </p:spTree>
    <p:extLst>
      <p:ext uri="{BB962C8B-B14F-4D97-AF65-F5344CB8AC3E}">
        <p14:creationId xmlns:p14="http://schemas.microsoft.com/office/powerpoint/2010/main" val="396082410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FF03EBB-63D6-467F-B0A1-0DB5BC09273D}"/>
              </a:ext>
            </a:extLst>
          </p:cNvPr>
          <p:cNvSpPr>
            <a:spLocks noGrp="1"/>
          </p:cNvSpPr>
          <p:nvPr>
            <p:ph type="title"/>
          </p:nvPr>
        </p:nvSpPr>
        <p:spPr>
          <a:xfrm>
            <a:off x="838200" y="365125"/>
            <a:ext cx="10515600" cy="733833"/>
          </a:xfrm>
        </p:spPr>
        <p:txBody>
          <a:bodyPr>
            <a:normAutofit/>
          </a:bodyPr>
          <a:lstStyle/>
          <a:p>
            <a:r>
              <a:rPr lang="en-GB" sz="3600" b="1" dirty="0"/>
              <a:t>Portfolio Theory - The Efficient Frontier </a:t>
            </a:r>
          </a:p>
        </p:txBody>
      </p:sp>
      <p:sp>
        <p:nvSpPr>
          <p:cNvPr id="3" name="Θέση περιεχομένου 2">
            <a:extLst>
              <a:ext uri="{FF2B5EF4-FFF2-40B4-BE49-F238E27FC236}">
                <a16:creationId xmlns:a16="http://schemas.microsoft.com/office/drawing/2014/main" id="{08EA75A0-4712-4E68-B6BC-3603C33ECE11}"/>
              </a:ext>
            </a:extLst>
          </p:cNvPr>
          <p:cNvSpPr>
            <a:spLocks noGrp="1"/>
          </p:cNvSpPr>
          <p:nvPr>
            <p:ph idx="1"/>
          </p:nvPr>
        </p:nvSpPr>
        <p:spPr>
          <a:xfrm>
            <a:off x="838199" y="1283516"/>
            <a:ext cx="4287473" cy="4893447"/>
          </a:xfrm>
        </p:spPr>
        <p:txBody>
          <a:bodyPr>
            <a:normAutofit fontScale="85000" lnSpcReduction="10000"/>
          </a:bodyPr>
          <a:lstStyle/>
          <a:p>
            <a:pPr algn="just"/>
            <a:r>
              <a:rPr lang="en-GB" sz="2400" dirty="0"/>
              <a:t>Plot all available Portfolios </a:t>
            </a:r>
          </a:p>
          <a:p>
            <a:pPr algn="just"/>
            <a:endParaRPr lang="en-GB" sz="2400" dirty="0"/>
          </a:p>
          <a:p>
            <a:pPr algn="just"/>
            <a:r>
              <a:rPr lang="en-GB" sz="2400" dirty="0"/>
              <a:t>The curve (BC) is the </a:t>
            </a:r>
            <a:r>
              <a:rPr lang="en-GB" sz="2400" dirty="0">
                <a:solidFill>
                  <a:srgbClr val="FF0000"/>
                </a:solidFill>
              </a:rPr>
              <a:t>efficient frontier</a:t>
            </a:r>
          </a:p>
          <a:p>
            <a:pPr algn="just"/>
            <a:endParaRPr lang="en-GB" sz="2400" dirty="0"/>
          </a:p>
          <a:p>
            <a:pPr algn="just"/>
            <a:r>
              <a:rPr lang="en-GB" sz="2400" b="1" dirty="0"/>
              <a:t>Efficient Frontier: </a:t>
            </a:r>
            <a:r>
              <a:rPr lang="en-GB" sz="2400" dirty="0"/>
              <a:t>all the portfolios that have: </a:t>
            </a:r>
          </a:p>
          <a:p>
            <a:pPr algn="just"/>
            <a:r>
              <a:rPr lang="en-GB" sz="2400" dirty="0"/>
              <a:t>The max return for every given level of risk, or  </a:t>
            </a:r>
          </a:p>
          <a:p>
            <a:pPr algn="just"/>
            <a:r>
              <a:rPr lang="en-GB" sz="2400" dirty="0"/>
              <a:t>The min risk for every given level of return</a:t>
            </a:r>
          </a:p>
          <a:p>
            <a:pPr algn="just"/>
            <a:endParaRPr lang="en-GB" sz="2400" dirty="0"/>
          </a:p>
          <a:p>
            <a:pPr algn="just"/>
            <a:r>
              <a:rPr lang="en-GB" sz="2400" dirty="0"/>
              <a:t>Assumption: Investors are </a:t>
            </a:r>
            <a:r>
              <a:rPr lang="en-GB" sz="2400" b="1" dirty="0">
                <a:solidFill>
                  <a:srgbClr val="FF0000"/>
                </a:solidFill>
              </a:rPr>
              <a:t>risk averse, </a:t>
            </a:r>
            <a:r>
              <a:rPr lang="en-GB" sz="2400" dirty="0"/>
              <a:t>i.e. between two investments with the same risk they will select the one with the min risk</a:t>
            </a:r>
          </a:p>
          <a:p>
            <a:endParaRPr lang="en-GB" dirty="0"/>
          </a:p>
        </p:txBody>
      </p:sp>
      <p:pic>
        <p:nvPicPr>
          <p:cNvPr id="9" name="Εικόνα 8">
            <a:extLst>
              <a:ext uri="{FF2B5EF4-FFF2-40B4-BE49-F238E27FC236}">
                <a16:creationId xmlns:a16="http://schemas.microsoft.com/office/drawing/2014/main" id="{FA58A6C7-B8BA-4E7C-A0FF-5E19840F41C0}"/>
              </a:ext>
            </a:extLst>
          </p:cNvPr>
          <p:cNvPicPr>
            <a:picLocks noChangeAspect="1"/>
          </p:cNvPicPr>
          <p:nvPr/>
        </p:nvPicPr>
        <p:blipFill>
          <a:blip r:embed="rId2"/>
          <a:stretch>
            <a:fillRect/>
          </a:stretch>
        </p:blipFill>
        <p:spPr>
          <a:xfrm>
            <a:off x="5318620" y="1493240"/>
            <a:ext cx="5887044" cy="4563611"/>
          </a:xfrm>
          <a:prstGeom prst="rect">
            <a:avLst/>
          </a:prstGeom>
        </p:spPr>
      </p:pic>
    </p:spTree>
    <p:extLst>
      <p:ext uri="{BB962C8B-B14F-4D97-AF65-F5344CB8AC3E}">
        <p14:creationId xmlns:p14="http://schemas.microsoft.com/office/powerpoint/2010/main" val="108869404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838201" y="1350335"/>
            <a:ext cx="5562600" cy="4826628"/>
          </a:xfrm>
        </p:spPr>
        <p:txBody>
          <a:bodyPr>
            <a:normAutofit/>
          </a:bodyPr>
          <a:lstStyle/>
          <a:p>
            <a:pPr algn="just"/>
            <a:r>
              <a:rPr lang="en-US" sz="2000" dirty="0"/>
              <a:t>Investors will select where on the efficient frontier they want to be (i.e., which portfolio they want) based on their own </a:t>
            </a:r>
            <a:r>
              <a:rPr lang="en-US" sz="2000" b="1" dirty="0">
                <a:solidFill>
                  <a:srgbClr val="FF0000"/>
                </a:solidFill>
              </a:rPr>
              <a:t>utility curves </a:t>
            </a:r>
          </a:p>
          <a:p>
            <a:pPr algn="just"/>
            <a:endParaRPr lang="en-US" sz="2000" dirty="0"/>
          </a:p>
          <a:p>
            <a:pPr algn="just"/>
            <a:r>
              <a:rPr lang="en-US" sz="2000" dirty="0"/>
              <a:t>Their utility curves  represent the </a:t>
            </a:r>
            <a:r>
              <a:rPr lang="en-US" sz="2000" b="1" dirty="0">
                <a:solidFill>
                  <a:srgbClr val="FF0000"/>
                </a:solidFill>
              </a:rPr>
              <a:t>risk-return tradeoff </a:t>
            </a:r>
            <a:r>
              <a:rPr lang="en-US" sz="2000" dirty="0"/>
              <a:t>they are willing to make between expected return and risk and,  </a:t>
            </a:r>
          </a:p>
          <a:p>
            <a:pPr algn="just"/>
            <a:endParaRPr lang="en-US" sz="2000" dirty="0"/>
          </a:p>
          <a:p>
            <a:pPr algn="just"/>
            <a:r>
              <a:rPr lang="en-US" sz="2000" b="1" dirty="0">
                <a:solidFill>
                  <a:srgbClr val="FF0000"/>
                </a:solidFill>
              </a:rPr>
              <a:t>Optimal portfolio </a:t>
            </a:r>
            <a:r>
              <a:rPr lang="en-US" sz="2000" dirty="0"/>
              <a:t>for each investor is the point of </a:t>
            </a:r>
            <a:r>
              <a:rPr lang="en-US" sz="2000" b="1" dirty="0">
                <a:solidFill>
                  <a:srgbClr val="FF0000"/>
                </a:solidFill>
              </a:rPr>
              <a:t>tangency</a:t>
            </a:r>
            <a:r>
              <a:rPr lang="en-US" sz="2000" dirty="0"/>
              <a:t> between the highest utility curve and the efficient frontier</a:t>
            </a:r>
          </a:p>
          <a:p>
            <a:pPr algn="just"/>
            <a:endParaRPr lang="en-US" sz="2000" dirty="0"/>
          </a:p>
          <a:p>
            <a:pPr algn="just"/>
            <a:r>
              <a:rPr lang="en-US" sz="2000" dirty="0"/>
              <a:t>If two investors choose the same portfolio </a:t>
            </a:r>
          </a:p>
          <a:p>
            <a:pPr marL="0" indent="0" algn="just">
              <a:buNone/>
            </a:pPr>
            <a:r>
              <a:rPr lang="en-US" sz="2000" dirty="0">
                <a:cs typeface="Arial" panose="020B0604020202020204" pitchFamily="34" charset="0"/>
              </a:rPr>
              <a:t>→ they have </a:t>
            </a:r>
            <a:r>
              <a:rPr lang="en-US" sz="2000" dirty="0">
                <a:solidFill>
                  <a:srgbClr val="FF0000"/>
                </a:solidFill>
                <a:cs typeface="Arial" panose="020B0604020202020204" pitchFamily="34" charset="0"/>
              </a:rPr>
              <a:t>same utility curve </a:t>
            </a:r>
            <a:endParaRPr lang="en-US" sz="2000" dirty="0">
              <a:solidFill>
                <a:srgbClr val="FF0000"/>
              </a:solidFill>
            </a:endParaRPr>
          </a:p>
        </p:txBody>
      </p:sp>
      <p:pic>
        <p:nvPicPr>
          <p:cNvPr id="6" name="Εικόνα 5">
            <a:extLst>
              <a:ext uri="{FF2B5EF4-FFF2-40B4-BE49-F238E27FC236}">
                <a16:creationId xmlns:a16="http://schemas.microsoft.com/office/drawing/2014/main" id="{210E09B7-791C-4AE7-ADAB-578098EEEA2A}"/>
              </a:ext>
            </a:extLst>
          </p:cNvPr>
          <p:cNvPicPr>
            <a:picLocks noChangeAspect="1"/>
          </p:cNvPicPr>
          <p:nvPr/>
        </p:nvPicPr>
        <p:blipFill>
          <a:blip r:embed="rId2"/>
          <a:stretch>
            <a:fillRect/>
          </a:stretch>
        </p:blipFill>
        <p:spPr>
          <a:xfrm>
            <a:off x="6644082" y="1350335"/>
            <a:ext cx="5019184" cy="4896716"/>
          </a:xfrm>
          <a:prstGeom prst="rect">
            <a:avLst/>
          </a:prstGeom>
        </p:spPr>
      </p:pic>
      <p:sp>
        <p:nvSpPr>
          <p:cNvPr id="9" name="Τίτλος 1">
            <a:extLst>
              <a:ext uri="{FF2B5EF4-FFF2-40B4-BE49-F238E27FC236}">
                <a16:creationId xmlns:a16="http://schemas.microsoft.com/office/drawing/2014/main" id="{440A1309-636C-405E-B3D9-DD9CF941F7FB}"/>
              </a:ext>
            </a:extLst>
          </p:cNvPr>
          <p:cNvSpPr>
            <a:spLocks noGrp="1"/>
          </p:cNvSpPr>
          <p:nvPr>
            <p:ph type="title"/>
          </p:nvPr>
        </p:nvSpPr>
        <p:spPr>
          <a:xfrm>
            <a:off x="838200" y="365125"/>
            <a:ext cx="10515600" cy="819863"/>
          </a:xfrm>
        </p:spPr>
        <p:txBody>
          <a:bodyPr>
            <a:normAutofit/>
          </a:bodyPr>
          <a:lstStyle/>
          <a:p>
            <a:r>
              <a:rPr lang="en-GB" sz="3600" b="1" dirty="0"/>
              <a:t>Portfolio Theory - The Efficient Frontier </a:t>
            </a:r>
          </a:p>
        </p:txBody>
      </p:sp>
    </p:spTree>
    <p:extLst>
      <p:ext uri="{BB962C8B-B14F-4D97-AF65-F5344CB8AC3E}">
        <p14:creationId xmlns:p14="http://schemas.microsoft.com/office/powerpoint/2010/main" val="96118102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Θέση περιεχομένου 2">
                <a:extLst>
                  <a:ext uri="{FF2B5EF4-FFF2-40B4-BE49-F238E27FC236}">
                    <a16:creationId xmlns:a16="http://schemas.microsoft.com/office/drawing/2014/main" id="{FA022821-310E-49D4-90B5-BC586503F2AF}"/>
                  </a:ext>
                </a:extLst>
              </p:cNvPr>
              <p:cNvSpPr>
                <a:spLocks noGrp="1"/>
              </p:cNvSpPr>
              <p:nvPr>
                <p:ph idx="1"/>
              </p:nvPr>
            </p:nvSpPr>
            <p:spPr>
              <a:xfrm>
                <a:off x="513185" y="1132514"/>
                <a:ext cx="11113956" cy="5452843"/>
              </a:xfrm>
            </p:spPr>
            <p:txBody>
              <a:bodyPr>
                <a:normAutofit/>
              </a:bodyPr>
              <a:lstStyle/>
              <a:p>
                <a:pPr algn="just"/>
                <a:r>
                  <a:rPr lang="en-GB" sz="2000" dirty="0"/>
                  <a:t>To implement Portfolio Theory we need estimates of expected returns, standard deviation, and covariances/correlations for all assets. </a:t>
                </a:r>
              </a:p>
              <a:p>
                <a:pPr algn="just"/>
                <a:endParaRPr lang="en-GB" sz="2000" dirty="0"/>
              </a:p>
              <a:p>
                <a:pPr algn="just"/>
                <a:r>
                  <a:rPr lang="en-GB" sz="2000" dirty="0"/>
                  <a:t>For example, for a portfolio of 100 stocks we need  100 returns, 100 variances, and 4950 covariances/correlations  (N*(N-1)/2), i.e. </a:t>
                </a:r>
                <a:r>
                  <a:rPr lang="en-GB" sz="2000" b="1" dirty="0">
                    <a:solidFill>
                      <a:srgbClr val="FF0000"/>
                    </a:solidFill>
                  </a:rPr>
                  <a:t>a large amount of data </a:t>
                </a:r>
              </a:p>
              <a:p>
                <a:pPr algn="just"/>
                <a:endParaRPr lang="en-GB" sz="2000" dirty="0"/>
              </a:p>
              <a:p>
                <a:pPr algn="just"/>
                <a:r>
                  <a:rPr lang="en-GB" sz="2000" dirty="0"/>
                  <a:t>One way to reduce the data requirements is to </a:t>
                </a:r>
                <a:r>
                  <a:rPr lang="en-GB" sz="2000" b="1" dirty="0">
                    <a:solidFill>
                      <a:srgbClr val="FF0000"/>
                    </a:solidFill>
                  </a:rPr>
                  <a:t>assume</a:t>
                </a:r>
                <a:r>
                  <a:rPr lang="en-GB" sz="2000" dirty="0"/>
                  <a:t> that stock return covary because they </a:t>
                </a:r>
                <a:r>
                  <a:rPr lang="en-GB" sz="2000" b="1" dirty="0">
                    <a:solidFill>
                      <a:srgbClr val="FF0000"/>
                    </a:solidFill>
                  </a:rPr>
                  <a:t>are all related to a common factor, the aggregate market factor. </a:t>
                </a:r>
              </a:p>
              <a:p>
                <a:pPr algn="just"/>
                <a:endParaRPr lang="en-GB" sz="2000" dirty="0"/>
              </a:p>
              <a:p>
                <a:pPr algn="just"/>
                <a:r>
                  <a:rPr lang="en-GB" sz="2000" dirty="0"/>
                  <a:t>This assumption leads to the (single index) </a:t>
                </a:r>
                <a:r>
                  <a:rPr lang="en-GB" sz="2000" b="1" dirty="0">
                    <a:solidFill>
                      <a:srgbClr val="FF0000"/>
                    </a:solidFill>
                  </a:rPr>
                  <a:t>market model</a:t>
                </a:r>
                <a:r>
                  <a:rPr lang="en-GB" sz="2000" b="1" dirty="0"/>
                  <a:t>:                             </a:t>
                </a:r>
                <a14:m>
                  <m:oMath xmlns:m="http://schemas.openxmlformats.org/officeDocument/2006/math">
                    <m:sSub>
                      <m:sSubPr>
                        <m:ctrlPr>
                          <a:rPr lang="en-GB" sz="2000" b="1" i="1" smtClean="0">
                            <a:latin typeface="Cambria Math" panose="02040503050406030204" pitchFamily="18" charset="0"/>
                          </a:rPr>
                        </m:ctrlPr>
                      </m:sSubPr>
                      <m:e>
                        <m:r>
                          <a:rPr lang="en-GB" sz="2000" b="1" i="1" smtClean="0">
                            <a:latin typeface="Cambria Math" panose="02040503050406030204" pitchFamily="18" charset="0"/>
                          </a:rPr>
                          <m:t>𝒓</m:t>
                        </m:r>
                      </m:e>
                      <m:sub>
                        <m:r>
                          <a:rPr lang="en-GB" sz="2000" b="1" i="1" smtClean="0">
                            <a:latin typeface="Cambria Math" panose="02040503050406030204" pitchFamily="18" charset="0"/>
                          </a:rPr>
                          <m:t>𝒊</m:t>
                        </m:r>
                      </m:sub>
                    </m:sSub>
                    <m:r>
                      <a:rPr lang="en-GB" sz="2000" b="1" i="1" smtClean="0">
                        <a:latin typeface="Cambria Math" panose="02040503050406030204" pitchFamily="18" charset="0"/>
                      </a:rPr>
                      <m:t>=</m:t>
                    </m:r>
                    <m:sSub>
                      <m:sSubPr>
                        <m:ctrlPr>
                          <a:rPr lang="en-GB" sz="2000" b="1" i="1" smtClean="0">
                            <a:latin typeface="Cambria Math" panose="02040503050406030204" pitchFamily="18" charset="0"/>
                          </a:rPr>
                        </m:ctrlPr>
                      </m:sSubPr>
                      <m:e>
                        <m:r>
                          <a:rPr lang="en-GB" sz="2000" b="1" i="1" smtClean="0">
                            <a:latin typeface="Cambria Math" panose="02040503050406030204" pitchFamily="18" charset="0"/>
                          </a:rPr>
                          <m:t>𝒂</m:t>
                        </m:r>
                      </m:e>
                      <m:sub>
                        <m:r>
                          <a:rPr lang="en-GB" sz="2000" b="1" i="1" smtClean="0">
                            <a:latin typeface="Cambria Math" panose="02040503050406030204" pitchFamily="18" charset="0"/>
                          </a:rPr>
                          <m:t>𝒊</m:t>
                        </m:r>
                      </m:sub>
                    </m:sSub>
                    <m:sSub>
                      <m:sSubPr>
                        <m:ctrlPr>
                          <a:rPr lang="en-GB" sz="2000" b="1" i="1" smtClean="0">
                            <a:latin typeface="Cambria Math" panose="02040503050406030204" pitchFamily="18" charset="0"/>
                          </a:rPr>
                        </m:ctrlPr>
                      </m:sSubPr>
                      <m:e>
                        <m:r>
                          <a:rPr lang="en-GB" sz="2000" b="1" i="1" smtClean="0">
                            <a:latin typeface="Cambria Math" panose="02040503050406030204" pitchFamily="18" charset="0"/>
                          </a:rPr>
                          <m:t>+</m:t>
                        </m:r>
                        <m:r>
                          <a:rPr lang="en-GB" sz="2000" b="1" i="1" smtClean="0">
                            <a:latin typeface="Cambria Math" panose="02040503050406030204" pitchFamily="18" charset="0"/>
                          </a:rPr>
                          <m:t>𝒃</m:t>
                        </m:r>
                      </m:e>
                      <m:sub>
                        <m:r>
                          <a:rPr lang="en-GB" sz="2000" b="1" i="1" smtClean="0">
                            <a:latin typeface="Cambria Math" panose="02040503050406030204" pitchFamily="18" charset="0"/>
                          </a:rPr>
                          <m:t>𝒊</m:t>
                        </m:r>
                      </m:sub>
                    </m:sSub>
                    <m:sSub>
                      <m:sSubPr>
                        <m:ctrlPr>
                          <a:rPr lang="en-GB" sz="2000" b="1" i="1" smtClean="0">
                            <a:latin typeface="Cambria Math" panose="02040503050406030204" pitchFamily="18" charset="0"/>
                          </a:rPr>
                        </m:ctrlPr>
                      </m:sSubPr>
                      <m:e>
                        <m:r>
                          <a:rPr lang="en-GB" sz="2000" b="1" i="1" smtClean="0">
                            <a:latin typeface="Cambria Math" panose="02040503050406030204" pitchFamily="18" charset="0"/>
                          </a:rPr>
                          <m:t>𝒓</m:t>
                        </m:r>
                      </m:e>
                      <m:sub>
                        <m:r>
                          <a:rPr lang="en-GB" sz="2000" b="1" i="1" smtClean="0">
                            <a:latin typeface="Cambria Math" panose="02040503050406030204" pitchFamily="18" charset="0"/>
                          </a:rPr>
                          <m:t>𝑴</m:t>
                        </m:r>
                      </m:sub>
                    </m:sSub>
                    <m:r>
                      <a:rPr lang="en-GB" sz="2000" b="1" i="1" smtClean="0">
                        <a:latin typeface="Cambria Math" panose="02040503050406030204" pitchFamily="18" charset="0"/>
                      </a:rPr>
                      <m:t>+</m:t>
                    </m:r>
                    <m:sSub>
                      <m:sSubPr>
                        <m:ctrlPr>
                          <a:rPr lang="en-GB" sz="2000" b="1" i="1" smtClean="0">
                            <a:latin typeface="Cambria Math" panose="02040503050406030204" pitchFamily="18" charset="0"/>
                          </a:rPr>
                        </m:ctrlPr>
                      </m:sSubPr>
                      <m:e>
                        <m:r>
                          <a:rPr lang="en-GB" sz="2000" b="1" i="1" smtClean="0">
                            <a:latin typeface="Cambria Math" panose="02040503050406030204" pitchFamily="18" charset="0"/>
                          </a:rPr>
                          <m:t>𝒆</m:t>
                        </m:r>
                      </m:e>
                      <m:sub>
                        <m:r>
                          <a:rPr lang="en-GB" sz="2000" b="1" i="1" smtClean="0">
                            <a:latin typeface="Cambria Math" panose="02040503050406030204" pitchFamily="18" charset="0"/>
                          </a:rPr>
                          <m:t>𝒊</m:t>
                        </m:r>
                      </m:sub>
                    </m:sSub>
                  </m:oMath>
                </a14:m>
                <a:endParaRPr lang="en-GB" sz="2000" b="1" dirty="0"/>
              </a:p>
              <a:p>
                <a:pPr algn="just"/>
                <a:endParaRPr lang="en-GB" sz="2000" dirty="0"/>
              </a:p>
              <a:p>
                <a:pPr algn="just"/>
                <a:r>
                  <a:rPr lang="en-GB" sz="2000" dirty="0"/>
                  <a:t>If that holds, we can use the slope coefficient of each stock, b, to estimate the correlation between 2 stocks, i.e. it can be shown that: </a:t>
                </a:r>
                <a14:m>
                  <m:oMath xmlns:m="http://schemas.openxmlformats.org/officeDocument/2006/math">
                    <m:r>
                      <a:rPr lang="en-GB" sz="2000" b="0" i="0" smtClean="0">
                        <a:latin typeface="Cambria Math" panose="02040503050406030204" pitchFamily="18" charset="0"/>
                      </a:rPr>
                      <m:t>   </m:t>
                    </m:r>
                  </m:oMath>
                </a14:m>
                <a:endParaRPr lang="en-GB" sz="2000" b="0" i="0" dirty="0">
                  <a:latin typeface="Cambria Math" panose="02040503050406030204" pitchFamily="18" charset="0"/>
                </a:endParaRPr>
              </a:p>
              <a:p>
                <a:pPr marL="0" indent="0" algn="just">
                  <a:buNone/>
                </a:pPr>
                <a:r>
                  <a:rPr lang="en-GB" sz="2000" b="0" dirty="0"/>
                  <a:t>	   								</a:t>
                </a:r>
                <a14:m>
                  <m:oMath xmlns:m="http://schemas.openxmlformats.org/officeDocument/2006/math">
                    <m:r>
                      <a:rPr lang="en-GB" sz="2000" b="0" i="0" smtClean="0">
                        <a:latin typeface="Cambria Math" panose="02040503050406030204" pitchFamily="18" charset="0"/>
                      </a:rPr>
                      <m:t> </m:t>
                    </m:r>
                    <m:sSub>
                      <m:sSubPr>
                        <m:ctrlPr>
                          <a:rPr lang="en-GB" sz="2000" b="1" i="1">
                            <a:latin typeface="Cambria Math" panose="02040503050406030204" pitchFamily="18" charset="0"/>
                          </a:rPr>
                        </m:ctrlPr>
                      </m:sSubPr>
                      <m:e>
                        <m:r>
                          <a:rPr lang="en-GB" sz="2000" b="1" i="1">
                            <a:latin typeface="Cambria Math" panose="02040503050406030204" pitchFamily="18" charset="0"/>
                          </a:rPr>
                          <m:t>𝒓</m:t>
                        </m:r>
                      </m:e>
                      <m:sub>
                        <m:r>
                          <a:rPr lang="en-GB" sz="2000" b="1" i="1">
                            <a:latin typeface="Cambria Math" panose="02040503050406030204" pitchFamily="18" charset="0"/>
                          </a:rPr>
                          <m:t>𝒊</m:t>
                        </m:r>
                        <m:r>
                          <a:rPr lang="en-GB" sz="2000" b="1" i="1">
                            <a:latin typeface="Cambria Math" panose="02040503050406030204" pitchFamily="18" charset="0"/>
                          </a:rPr>
                          <m:t>,</m:t>
                        </m:r>
                        <m:r>
                          <a:rPr lang="en-GB" sz="2000" b="1" i="1">
                            <a:latin typeface="Cambria Math" panose="02040503050406030204" pitchFamily="18" charset="0"/>
                          </a:rPr>
                          <m:t>𝒋</m:t>
                        </m:r>
                      </m:sub>
                    </m:sSub>
                    <m:r>
                      <a:rPr lang="en-GB" sz="2000" b="1" i="1">
                        <a:latin typeface="Cambria Math" panose="02040503050406030204" pitchFamily="18" charset="0"/>
                      </a:rPr>
                      <m:t>=</m:t>
                    </m:r>
                    <m:sSub>
                      <m:sSubPr>
                        <m:ctrlPr>
                          <a:rPr lang="en-GB" sz="2000" b="1" i="1">
                            <a:latin typeface="Cambria Math" panose="02040503050406030204" pitchFamily="18" charset="0"/>
                          </a:rPr>
                        </m:ctrlPr>
                      </m:sSubPr>
                      <m:e>
                        <m:r>
                          <a:rPr lang="en-GB" sz="2000" b="1" i="1">
                            <a:latin typeface="Cambria Math" panose="02040503050406030204" pitchFamily="18" charset="0"/>
                          </a:rPr>
                          <m:t>𝒃</m:t>
                        </m:r>
                      </m:e>
                      <m:sub>
                        <m:r>
                          <a:rPr lang="en-GB" sz="2000" b="1" i="1">
                            <a:latin typeface="Cambria Math" panose="02040503050406030204" pitchFamily="18" charset="0"/>
                          </a:rPr>
                          <m:t>𝒊</m:t>
                        </m:r>
                      </m:sub>
                    </m:sSub>
                    <m:sSub>
                      <m:sSubPr>
                        <m:ctrlPr>
                          <a:rPr lang="en-GB" sz="2000" b="1" i="1">
                            <a:latin typeface="Cambria Math" panose="02040503050406030204" pitchFamily="18" charset="0"/>
                          </a:rPr>
                        </m:ctrlPr>
                      </m:sSubPr>
                      <m:e>
                        <m:r>
                          <a:rPr lang="en-GB" sz="2000" b="1" i="1">
                            <a:latin typeface="Cambria Math" panose="02040503050406030204" pitchFamily="18" charset="0"/>
                          </a:rPr>
                          <m:t>𝒃</m:t>
                        </m:r>
                      </m:e>
                      <m:sub>
                        <m:r>
                          <a:rPr lang="en-GB" sz="2000" b="1" i="1">
                            <a:latin typeface="Cambria Math" panose="02040503050406030204" pitchFamily="18" charset="0"/>
                          </a:rPr>
                          <m:t>𝒋</m:t>
                        </m:r>
                      </m:sub>
                    </m:sSub>
                    <m:r>
                      <a:rPr lang="en-GB" sz="2000" b="1" i="1" smtClean="0">
                        <a:latin typeface="Cambria Math" panose="02040503050406030204" pitchFamily="18" charset="0"/>
                      </a:rPr>
                      <m:t>(</m:t>
                    </m:r>
                    <m:f>
                      <m:fPr>
                        <m:type m:val="skw"/>
                        <m:ctrlPr>
                          <a:rPr lang="en-GB" sz="2000" b="1" i="1">
                            <a:latin typeface="Cambria Math" panose="02040503050406030204" pitchFamily="18" charset="0"/>
                          </a:rPr>
                        </m:ctrlPr>
                      </m:fPr>
                      <m:num>
                        <m:sSubSup>
                          <m:sSubSupPr>
                            <m:ctrlPr>
                              <a:rPr lang="en-GB" sz="2000" b="1" i="1">
                                <a:latin typeface="Cambria Math" panose="02040503050406030204" pitchFamily="18" charset="0"/>
                              </a:rPr>
                            </m:ctrlPr>
                          </m:sSubSupPr>
                          <m:e>
                            <m:r>
                              <a:rPr lang="en-GB" sz="2000" b="1" i="1">
                                <a:latin typeface="Cambria Math" panose="02040503050406030204" pitchFamily="18" charset="0"/>
                                <a:ea typeface="Cambria Math" panose="02040503050406030204" pitchFamily="18" charset="0"/>
                              </a:rPr>
                              <m:t>𝝈</m:t>
                            </m:r>
                          </m:e>
                          <m:sub>
                            <m:r>
                              <a:rPr lang="en-GB" sz="2000" b="1" i="1">
                                <a:latin typeface="Cambria Math" panose="02040503050406030204" pitchFamily="18" charset="0"/>
                              </a:rPr>
                              <m:t>𝑴</m:t>
                            </m:r>
                          </m:sub>
                          <m:sup>
                            <m:r>
                              <a:rPr lang="en-GB" sz="2000" b="1" i="1">
                                <a:latin typeface="Cambria Math" panose="02040503050406030204" pitchFamily="18" charset="0"/>
                              </a:rPr>
                              <m:t>𝟐</m:t>
                            </m:r>
                          </m:sup>
                        </m:sSubSup>
                      </m:num>
                      <m:den>
                        <m:sSub>
                          <m:sSubPr>
                            <m:ctrlPr>
                              <a:rPr lang="en-GB" sz="2000" b="1" i="1">
                                <a:latin typeface="Cambria Math" panose="02040503050406030204" pitchFamily="18" charset="0"/>
                              </a:rPr>
                            </m:ctrlPr>
                          </m:sSubPr>
                          <m:e>
                            <m:r>
                              <a:rPr lang="en-GB" sz="2000" b="1" i="1">
                                <a:latin typeface="Cambria Math" panose="02040503050406030204" pitchFamily="18" charset="0"/>
                                <a:ea typeface="Cambria Math" panose="02040503050406030204" pitchFamily="18" charset="0"/>
                              </a:rPr>
                              <m:t>𝝈</m:t>
                            </m:r>
                          </m:e>
                          <m:sub>
                            <m:r>
                              <a:rPr lang="en-GB" sz="2000" b="1" i="1">
                                <a:latin typeface="Cambria Math" panose="02040503050406030204" pitchFamily="18" charset="0"/>
                              </a:rPr>
                              <m:t>𝒊</m:t>
                            </m:r>
                          </m:sub>
                        </m:sSub>
                        <m:sSub>
                          <m:sSubPr>
                            <m:ctrlPr>
                              <a:rPr lang="en-GB" sz="2000" b="1" i="1">
                                <a:latin typeface="Cambria Math" panose="02040503050406030204" pitchFamily="18" charset="0"/>
                              </a:rPr>
                            </m:ctrlPr>
                          </m:sSubPr>
                          <m:e>
                            <m:r>
                              <a:rPr lang="en-GB" sz="2000" b="1" i="1">
                                <a:latin typeface="Cambria Math" panose="02040503050406030204" pitchFamily="18" charset="0"/>
                                <a:ea typeface="Cambria Math" panose="02040503050406030204" pitchFamily="18" charset="0"/>
                              </a:rPr>
                              <m:t>𝝈</m:t>
                            </m:r>
                          </m:e>
                          <m:sub>
                            <m:r>
                              <a:rPr lang="en-GB" sz="2000" b="1" i="1">
                                <a:latin typeface="Cambria Math" panose="02040503050406030204" pitchFamily="18" charset="0"/>
                              </a:rPr>
                              <m:t>𝒋</m:t>
                            </m:r>
                          </m:sub>
                        </m:sSub>
                      </m:den>
                    </m:f>
                  </m:oMath>
                </a14:m>
                <a:r>
                  <a:rPr lang="en-GB" sz="2000" b="1" dirty="0"/>
                  <a:t>)</a:t>
                </a:r>
              </a:p>
              <a:p>
                <a:pPr algn="just"/>
                <a:endParaRPr lang="en-GB" sz="2000" dirty="0"/>
              </a:p>
              <a:p>
                <a:pPr marL="0" indent="0" algn="just">
                  <a:buNone/>
                </a:pPr>
                <a:endParaRPr lang="en-GB" sz="2000" dirty="0"/>
              </a:p>
            </p:txBody>
          </p:sp>
        </mc:Choice>
        <mc:Fallback xmlns="">
          <p:sp>
            <p:nvSpPr>
              <p:cNvPr id="3" name="Θέση περιεχομένου 2">
                <a:extLst>
                  <a:ext uri="{FF2B5EF4-FFF2-40B4-BE49-F238E27FC236}">
                    <a16:creationId xmlns:a16="http://schemas.microsoft.com/office/drawing/2014/main" id="{FA022821-310E-49D4-90B5-BC586503F2AF}"/>
                  </a:ext>
                </a:extLst>
              </p:cNvPr>
              <p:cNvSpPr>
                <a:spLocks noGrp="1" noRot="1" noChangeAspect="1" noMove="1" noResize="1" noEditPoints="1" noAdjustHandles="1" noChangeArrowheads="1" noChangeShapeType="1" noTextEdit="1"/>
              </p:cNvSpPr>
              <p:nvPr>
                <p:ph idx="1"/>
              </p:nvPr>
            </p:nvSpPr>
            <p:spPr>
              <a:xfrm>
                <a:off x="513185" y="1132514"/>
                <a:ext cx="11113956" cy="5452843"/>
              </a:xfrm>
              <a:blipFill>
                <a:blip r:embed="rId2"/>
                <a:stretch>
                  <a:fillRect l="-494" t="-1230" r="-603"/>
                </a:stretch>
              </a:blipFill>
            </p:spPr>
            <p:txBody>
              <a:bodyPr/>
              <a:lstStyle/>
              <a:p>
                <a:r>
                  <a:rPr lang="en-GB">
                    <a:noFill/>
                  </a:rPr>
                  <a:t> </a:t>
                </a:r>
              </a:p>
            </p:txBody>
          </p:sp>
        </mc:Fallback>
      </mc:AlternateContent>
      <p:sp>
        <p:nvSpPr>
          <p:cNvPr id="6" name="Τίτλος 1">
            <a:extLst>
              <a:ext uri="{FF2B5EF4-FFF2-40B4-BE49-F238E27FC236}">
                <a16:creationId xmlns:a16="http://schemas.microsoft.com/office/drawing/2014/main" id="{D0ACE3DB-9827-4DC9-9E14-EEE75D2EAE1A}"/>
              </a:ext>
            </a:extLst>
          </p:cNvPr>
          <p:cNvSpPr>
            <a:spLocks noGrp="1"/>
          </p:cNvSpPr>
          <p:nvPr>
            <p:ph type="title"/>
          </p:nvPr>
        </p:nvSpPr>
        <p:spPr>
          <a:xfrm>
            <a:off x="737118" y="365126"/>
            <a:ext cx="10616682" cy="641554"/>
          </a:xfrm>
        </p:spPr>
        <p:txBody>
          <a:bodyPr>
            <a:normAutofit/>
          </a:bodyPr>
          <a:lstStyle/>
          <a:p>
            <a:r>
              <a:rPr lang="en-GB" sz="3600" b="1" dirty="0"/>
              <a:t>Portfolio Theory - The Efficient Frontier </a:t>
            </a:r>
          </a:p>
        </p:txBody>
      </p:sp>
    </p:spTree>
    <p:extLst>
      <p:ext uri="{BB962C8B-B14F-4D97-AF65-F5344CB8AC3E}">
        <p14:creationId xmlns:p14="http://schemas.microsoft.com/office/powerpoint/2010/main" val="168581520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Θέση περιεχομένου 2">
                <a:extLst>
                  <a:ext uri="{FF2B5EF4-FFF2-40B4-BE49-F238E27FC236}">
                    <a16:creationId xmlns:a16="http://schemas.microsoft.com/office/drawing/2014/main" id="{FA022821-310E-49D4-90B5-BC586503F2AF}"/>
                  </a:ext>
                </a:extLst>
              </p:cNvPr>
              <p:cNvSpPr>
                <a:spLocks noGrp="1"/>
              </p:cNvSpPr>
              <p:nvPr>
                <p:ph idx="1"/>
              </p:nvPr>
            </p:nvSpPr>
            <p:spPr>
              <a:xfrm>
                <a:off x="513185" y="1325461"/>
                <a:ext cx="11113956" cy="5259896"/>
              </a:xfrm>
            </p:spPr>
            <p:txBody>
              <a:bodyPr>
                <a:normAutofit/>
              </a:bodyPr>
              <a:lstStyle/>
              <a:p>
                <a:pPr algn="just"/>
                <a:r>
                  <a:rPr lang="en-GB" sz="2000" dirty="0"/>
                  <a:t>This way, for 100 stocks, we only need 100 values (betas) to estimate the correlations (rather than 4950)  </a:t>
                </a:r>
              </a:p>
              <a:p>
                <a:pPr algn="just"/>
                <a:endParaRPr lang="en-GB" sz="2000" dirty="0"/>
              </a:p>
              <a:p>
                <a:pPr algn="just"/>
                <a:r>
                  <a:rPr lang="en-GB" sz="2000" dirty="0"/>
                  <a:t>For example, it can be shown that the beta of a portfolio will be the  weighted average of the individual security betas (weight= % in each security):</a:t>
                </a:r>
              </a:p>
              <a:p>
                <a:pPr algn="just"/>
                <a:endParaRPr lang="en-GB" sz="2000" dirty="0"/>
              </a:p>
              <a:p>
                <a:pPr marL="0" indent="0" algn="just">
                  <a:buNone/>
                </a:pPr>
                <a14:m>
                  <m:oMathPara xmlns:m="http://schemas.openxmlformats.org/officeDocument/2006/math">
                    <m:oMathParaPr>
                      <m:jc m:val="centerGroup"/>
                    </m:oMathParaPr>
                    <m:oMath xmlns:m="http://schemas.openxmlformats.org/officeDocument/2006/math">
                      <m:r>
                        <a:rPr lang="en-GB" sz="2000">
                          <a:latin typeface="Cambria Math" panose="02040503050406030204" pitchFamily="18" charset="0"/>
                        </a:rPr>
                        <m:t>  </m:t>
                      </m:r>
                      <m:sSub>
                        <m:sSubPr>
                          <m:ctrlPr>
                            <a:rPr lang="en-GB" sz="2000" b="1" i="1">
                              <a:latin typeface="Cambria Math" panose="02040503050406030204" pitchFamily="18" charset="0"/>
                            </a:rPr>
                          </m:ctrlPr>
                        </m:sSubPr>
                        <m:e>
                          <m:r>
                            <a:rPr lang="en-GB" sz="2000" b="1" i="1">
                              <a:latin typeface="Cambria Math" panose="02040503050406030204" pitchFamily="18" charset="0"/>
                            </a:rPr>
                            <m:t>𝒃</m:t>
                          </m:r>
                        </m:e>
                        <m:sub>
                          <m:r>
                            <a:rPr lang="en-GB" sz="2000" b="1" i="1">
                              <a:latin typeface="Cambria Math" panose="02040503050406030204" pitchFamily="18" charset="0"/>
                            </a:rPr>
                            <m:t>𝒑𝒐𝒓𝒕𝒇𝒐𝒍𝒊𝒐</m:t>
                          </m:r>
                        </m:sub>
                      </m:sSub>
                      <m:r>
                        <a:rPr lang="en-GB" sz="2000" b="1" i="1">
                          <a:latin typeface="Cambria Math" panose="02040503050406030204" pitchFamily="18" charset="0"/>
                        </a:rPr>
                        <m:t>=</m:t>
                      </m:r>
                      <m:nary>
                        <m:naryPr>
                          <m:chr m:val="∑"/>
                          <m:ctrlPr>
                            <a:rPr lang="en-GB" sz="2000" b="1" i="1">
                              <a:latin typeface="Cambria Math" panose="02040503050406030204" pitchFamily="18" charset="0"/>
                            </a:rPr>
                          </m:ctrlPr>
                        </m:naryPr>
                        <m:sub>
                          <m:r>
                            <m:rPr>
                              <m:brk m:alnAt="23"/>
                            </m:rPr>
                            <a:rPr lang="en-GB" sz="2000" b="1" i="1">
                              <a:latin typeface="Cambria Math" panose="02040503050406030204" pitchFamily="18" charset="0"/>
                            </a:rPr>
                            <m:t>𝒊</m:t>
                          </m:r>
                        </m:sub>
                        <m:sup>
                          <m:r>
                            <a:rPr lang="en-GB" sz="2000" b="1" i="1">
                              <a:latin typeface="Cambria Math" panose="02040503050406030204" pitchFamily="18" charset="0"/>
                            </a:rPr>
                            <m:t>𝒏</m:t>
                          </m:r>
                        </m:sup>
                        <m:e>
                          <m:sSub>
                            <m:sSubPr>
                              <m:ctrlPr>
                                <a:rPr lang="en-GB" sz="2000" b="1" i="1">
                                  <a:latin typeface="Cambria Math" panose="02040503050406030204" pitchFamily="18" charset="0"/>
                                </a:rPr>
                              </m:ctrlPr>
                            </m:sSubPr>
                            <m:e>
                              <m:r>
                                <a:rPr lang="en-GB" sz="2000" b="1" i="1">
                                  <a:latin typeface="Cambria Math" panose="02040503050406030204" pitchFamily="18" charset="0"/>
                                </a:rPr>
                                <m:t>𝒘</m:t>
                              </m:r>
                            </m:e>
                            <m:sub>
                              <m:r>
                                <a:rPr lang="en-GB" sz="2000" b="1" i="1">
                                  <a:latin typeface="Cambria Math" panose="02040503050406030204" pitchFamily="18" charset="0"/>
                                </a:rPr>
                                <m:t>𝒊</m:t>
                              </m:r>
                            </m:sub>
                          </m:sSub>
                        </m:e>
                      </m:nary>
                      <m:sSub>
                        <m:sSubPr>
                          <m:ctrlPr>
                            <a:rPr lang="en-GB" sz="2000" b="1" i="1">
                              <a:latin typeface="Cambria Math" panose="02040503050406030204" pitchFamily="18" charset="0"/>
                            </a:rPr>
                          </m:ctrlPr>
                        </m:sSubPr>
                        <m:e>
                          <m:r>
                            <a:rPr lang="en-GB" sz="2000" b="1" i="1">
                              <a:latin typeface="Cambria Math" panose="02040503050406030204" pitchFamily="18" charset="0"/>
                            </a:rPr>
                            <m:t>𝒃</m:t>
                          </m:r>
                        </m:e>
                        <m:sub>
                          <m:r>
                            <a:rPr lang="en-GB" sz="2000" b="1" i="1">
                              <a:latin typeface="Cambria Math" panose="02040503050406030204" pitchFamily="18" charset="0"/>
                            </a:rPr>
                            <m:t>𝒊</m:t>
                          </m:r>
                        </m:sub>
                      </m:sSub>
                    </m:oMath>
                  </m:oMathPara>
                </a14:m>
                <a:endParaRPr lang="en-GB" sz="2000" b="1" dirty="0"/>
              </a:p>
              <a:p>
                <a:pPr algn="just"/>
                <a:endParaRPr lang="en-GB" sz="2000" dirty="0"/>
              </a:p>
              <a:p>
                <a:pPr algn="just"/>
                <a:r>
                  <a:rPr lang="en-GB" sz="2000" dirty="0"/>
                  <a:t>The same with the constant term (alpha):</a:t>
                </a:r>
              </a:p>
              <a:p>
                <a:pPr algn="just"/>
                <a:endParaRPr lang="en-GB" sz="2000" dirty="0"/>
              </a:p>
              <a:p>
                <a:pPr marL="0" indent="0" algn="just">
                  <a:buNone/>
                </a:pPr>
                <a14:m>
                  <m:oMathPara xmlns:m="http://schemas.openxmlformats.org/officeDocument/2006/math">
                    <m:oMathParaPr>
                      <m:jc m:val="centerGroup"/>
                    </m:oMathParaPr>
                    <m:oMath xmlns:m="http://schemas.openxmlformats.org/officeDocument/2006/math">
                      <m:r>
                        <a:rPr lang="en-GB" sz="2000">
                          <a:latin typeface="Cambria Math" panose="02040503050406030204" pitchFamily="18" charset="0"/>
                        </a:rPr>
                        <m:t> </m:t>
                      </m:r>
                      <m:sSub>
                        <m:sSubPr>
                          <m:ctrlPr>
                            <a:rPr lang="en-GB" sz="2000" b="1" i="1">
                              <a:latin typeface="Cambria Math" panose="02040503050406030204" pitchFamily="18" charset="0"/>
                            </a:rPr>
                          </m:ctrlPr>
                        </m:sSubPr>
                        <m:e>
                          <m:r>
                            <a:rPr lang="en-GB" sz="2000" b="1" i="1" smtClean="0">
                              <a:latin typeface="Cambria Math" panose="02040503050406030204" pitchFamily="18" charset="0"/>
                            </a:rPr>
                            <m:t>𝒂</m:t>
                          </m:r>
                        </m:e>
                        <m:sub>
                          <m:r>
                            <a:rPr lang="en-GB" sz="2000" b="1" i="1">
                              <a:latin typeface="Cambria Math" panose="02040503050406030204" pitchFamily="18" charset="0"/>
                            </a:rPr>
                            <m:t>𝒑𝒐𝒓𝒕𝒇𝒐𝒍𝒊𝒐</m:t>
                          </m:r>
                        </m:sub>
                      </m:sSub>
                      <m:r>
                        <a:rPr lang="en-GB" sz="2000" b="1" i="1">
                          <a:latin typeface="Cambria Math" panose="02040503050406030204" pitchFamily="18" charset="0"/>
                        </a:rPr>
                        <m:t>=</m:t>
                      </m:r>
                      <m:nary>
                        <m:naryPr>
                          <m:chr m:val="∑"/>
                          <m:ctrlPr>
                            <a:rPr lang="en-GB" sz="2000" b="1" i="1">
                              <a:latin typeface="Cambria Math" panose="02040503050406030204" pitchFamily="18" charset="0"/>
                            </a:rPr>
                          </m:ctrlPr>
                        </m:naryPr>
                        <m:sub>
                          <m:r>
                            <m:rPr>
                              <m:brk m:alnAt="23"/>
                            </m:rPr>
                            <a:rPr lang="en-GB" sz="2000" b="1" i="1">
                              <a:latin typeface="Cambria Math" panose="02040503050406030204" pitchFamily="18" charset="0"/>
                            </a:rPr>
                            <m:t>𝒊</m:t>
                          </m:r>
                        </m:sub>
                        <m:sup>
                          <m:r>
                            <a:rPr lang="en-GB" sz="2000" b="1" i="1">
                              <a:latin typeface="Cambria Math" panose="02040503050406030204" pitchFamily="18" charset="0"/>
                            </a:rPr>
                            <m:t>𝒏</m:t>
                          </m:r>
                        </m:sup>
                        <m:e>
                          <m:sSub>
                            <m:sSubPr>
                              <m:ctrlPr>
                                <a:rPr lang="en-GB" sz="2000" b="1" i="1">
                                  <a:latin typeface="Cambria Math" panose="02040503050406030204" pitchFamily="18" charset="0"/>
                                </a:rPr>
                              </m:ctrlPr>
                            </m:sSubPr>
                            <m:e>
                              <m:r>
                                <a:rPr lang="en-GB" sz="2000" b="1" i="1">
                                  <a:latin typeface="Cambria Math" panose="02040503050406030204" pitchFamily="18" charset="0"/>
                                </a:rPr>
                                <m:t>𝒘</m:t>
                              </m:r>
                            </m:e>
                            <m:sub>
                              <m:r>
                                <a:rPr lang="en-GB" sz="2000" b="1" i="1">
                                  <a:latin typeface="Cambria Math" panose="02040503050406030204" pitchFamily="18" charset="0"/>
                                </a:rPr>
                                <m:t>𝒊</m:t>
                              </m:r>
                            </m:sub>
                          </m:sSub>
                        </m:e>
                      </m:nary>
                      <m:sSub>
                        <m:sSubPr>
                          <m:ctrlPr>
                            <a:rPr lang="en-GB" sz="2000" b="1" i="1">
                              <a:latin typeface="Cambria Math" panose="02040503050406030204" pitchFamily="18" charset="0"/>
                            </a:rPr>
                          </m:ctrlPr>
                        </m:sSubPr>
                        <m:e>
                          <m:r>
                            <a:rPr lang="en-GB" sz="2000" b="1" i="1" smtClean="0">
                              <a:latin typeface="Cambria Math" panose="02040503050406030204" pitchFamily="18" charset="0"/>
                            </a:rPr>
                            <m:t>𝒂</m:t>
                          </m:r>
                        </m:e>
                        <m:sub>
                          <m:r>
                            <a:rPr lang="en-GB" sz="2000" b="1" i="1">
                              <a:latin typeface="Cambria Math" panose="02040503050406030204" pitchFamily="18" charset="0"/>
                            </a:rPr>
                            <m:t>𝒊</m:t>
                          </m:r>
                        </m:sub>
                      </m:sSub>
                    </m:oMath>
                  </m:oMathPara>
                </a14:m>
                <a:endParaRPr lang="en-GB" sz="2000" dirty="0"/>
              </a:p>
              <a:p>
                <a:pPr algn="just"/>
                <a:endParaRPr lang="en-GB" sz="2000" dirty="0"/>
              </a:p>
              <a:p>
                <a:pPr algn="just"/>
                <a:endParaRPr lang="en-GB" sz="2400" dirty="0"/>
              </a:p>
              <a:p>
                <a:pPr marL="0" indent="0" algn="just">
                  <a:buNone/>
                </a:pPr>
                <a:endParaRPr lang="en-GB" sz="2000" dirty="0"/>
              </a:p>
            </p:txBody>
          </p:sp>
        </mc:Choice>
        <mc:Fallback xmlns="">
          <p:sp>
            <p:nvSpPr>
              <p:cNvPr id="3" name="Θέση περιεχομένου 2">
                <a:extLst>
                  <a:ext uri="{FF2B5EF4-FFF2-40B4-BE49-F238E27FC236}">
                    <a16:creationId xmlns:a16="http://schemas.microsoft.com/office/drawing/2014/main" id="{FA022821-310E-49D4-90B5-BC586503F2AF}"/>
                  </a:ext>
                </a:extLst>
              </p:cNvPr>
              <p:cNvSpPr>
                <a:spLocks noGrp="1" noRot="1" noChangeAspect="1" noMove="1" noResize="1" noEditPoints="1" noAdjustHandles="1" noChangeArrowheads="1" noChangeShapeType="1" noTextEdit="1"/>
              </p:cNvSpPr>
              <p:nvPr>
                <p:ph idx="1"/>
              </p:nvPr>
            </p:nvSpPr>
            <p:spPr>
              <a:xfrm>
                <a:off x="513185" y="1325461"/>
                <a:ext cx="11113956" cy="5259896"/>
              </a:xfrm>
              <a:blipFill>
                <a:blip r:embed="rId2"/>
                <a:stretch>
                  <a:fillRect l="-494" t="-1159" r="-603"/>
                </a:stretch>
              </a:blipFill>
            </p:spPr>
            <p:txBody>
              <a:bodyPr/>
              <a:lstStyle/>
              <a:p>
                <a:r>
                  <a:rPr lang="en-GB">
                    <a:noFill/>
                  </a:rPr>
                  <a:t> </a:t>
                </a:r>
              </a:p>
            </p:txBody>
          </p:sp>
        </mc:Fallback>
      </mc:AlternateContent>
      <p:sp>
        <p:nvSpPr>
          <p:cNvPr id="6" name="Τίτλος 1">
            <a:extLst>
              <a:ext uri="{FF2B5EF4-FFF2-40B4-BE49-F238E27FC236}">
                <a16:creationId xmlns:a16="http://schemas.microsoft.com/office/drawing/2014/main" id="{D0ACE3DB-9827-4DC9-9E14-EEE75D2EAE1A}"/>
              </a:ext>
            </a:extLst>
          </p:cNvPr>
          <p:cNvSpPr>
            <a:spLocks noGrp="1"/>
          </p:cNvSpPr>
          <p:nvPr>
            <p:ph type="title"/>
          </p:nvPr>
        </p:nvSpPr>
        <p:spPr>
          <a:xfrm>
            <a:off x="737118" y="365126"/>
            <a:ext cx="10616682" cy="641554"/>
          </a:xfrm>
        </p:spPr>
        <p:txBody>
          <a:bodyPr>
            <a:normAutofit/>
          </a:bodyPr>
          <a:lstStyle/>
          <a:p>
            <a:r>
              <a:rPr lang="en-GB" sz="3600" b="1" dirty="0"/>
              <a:t>Portfolio Theory - The Efficient Frontier </a:t>
            </a:r>
          </a:p>
        </p:txBody>
      </p:sp>
    </p:spTree>
    <p:extLst>
      <p:ext uri="{BB962C8B-B14F-4D97-AF65-F5344CB8AC3E}">
        <p14:creationId xmlns:p14="http://schemas.microsoft.com/office/powerpoint/2010/main" val="202718578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6"/>
            <a:ext cx="10515600" cy="644968"/>
          </a:xfrm>
        </p:spPr>
        <p:txBody>
          <a:bodyPr>
            <a:normAutofit/>
          </a:bodyPr>
          <a:lstStyle/>
          <a:p>
            <a:r>
              <a:rPr lang="en-GB" sz="4000" b="1" dirty="0"/>
              <a:t>Portfolio Theory - The Efficient Frontier </a:t>
            </a:r>
            <a:endParaRPr lang="el-GR" sz="4000" b="1" dirty="0"/>
          </a:p>
        </p:txBody>
      </p:sp>
      <p:sp>
        <p:nvSpPr>
          <p:cNvPr id="3" name="Θέση περιεχομένου 2"/>
          <p:cNvSpPr>
            <a:spLocks noGrp="1"/>
          </p:cNvSpPr>
          <p:nvPr>
            <p:ph idx="1"/>
          </p:nvPr>
        </p:nvSpPr>
        <p:spPr>
          <a:xfrm>
            <a:off x="838200" y="1119832"/>
            <a:ext cx="10746996" cy="5197077"/>
          </a:xfrm>
        </p:spPr>
        <p:txBody>
          <a:bodyPr>
            <a:noAutofit/>
          </a:bodyPr>
          <a:lstStyle/>
          <a:p>
            <a:pPr algn="just"/>
            <a:r>
              <a:rPr lang="en-US" sz="2000" b="1" dirty="0"/>
              <a:t>Markowitz Portfolio Theory – Main Points </a:t>
            </a:r>
          </a:p>
          <a:p>
            <a:pPr algn="just"/>
            <a:endParaRPr lang="en-US" sz="2000" dirty="0"/>
          </a:p>
          <a:p>
            <a:pPr algn="just"/>
            <a:r>
              <a:rPr lang="en-US" sz="2000" dirty="0">
                <a:solidFill>
                  <a:srgbClr val="FF0000"/>
                </a:solidFill>
              </a:rPr>
              <a:t>Expected risk </a:t>
            </a:r>
            <a:r>
              <a:rPr lang="en-US" sz="2000" dirty="0"/>
              <a:t>= standard deviation of returns </a:t>
            </a:r>
          </a:p>
          <a:p>
            <a:pPr algn="just"/>
            <a:r>
              <a:rPr lang="en-US" sz="2000" dirty="0">
                <a:solidFill>
                  <a:srgbClr val="FF0000"/>
                </a:solidFill>
              </a:rPr>
              <a:t>Portfolio Return </a:t>
            </a:r>
            <a:r>
              <a:rPr lang="en-US" sz="2000" dirty="0"/>
              <a:t>= weighted average of the expected individual returns</a:t>
            </a:r>
          </a:p>
          <a:p>
            <a:pPr algn="just"/>
            <a:r>
              <a:rPr lang="en-US" sz="2000" dirty="0">
                <a:solidFill>
                  <a:srgbClr val="FF0000"/>
                </a:solidFill>
              </a:rPr>
              <a:t>Portfolio Risk </a:t>
            </a:r>
            <a:r>
              <a:rPr lang="en-US" sz="2000" dirty="0"/>
              <a:t>= the risk of individual assets </a:t>
            </a:r>
            <a:r>
              <a:rPr lang="en-US" sz="2000" b="1" dirty="0"/>
              <a:t>plus</a:t>
            </a:r>
            <a:r>
              <a:rPr lang="en-US" sz="2000" dirty="0"/>
              <a:t> all pairs of covariances</a:t>
            </a:r>
          </a:p>
          <a:p>
            <a:pPr algn="just"/>
            <a:r>
              <a:rPr lang="en-GB" sz="2000" dirty="0"/>
              <a:t>Changing the weights between assets yields </a:t>
            </a:r>
            <a:r>
              <a:rPr lang="en-GB" sz="2000" dirty="0">
                <a:solidFill>
                  <a:srgbClr val="FF0000"/>
                </a:solidFill>
              </a:rPr>
              <a:t>many different portfolios</a:t>
            </a:r>
          </a:p>
          <a:p>
            <a:pPr algn="just"/>
            <a:r>
              <a:rPr lang="en-GB" sz="2000" dirty="0">
                <a:solidFill>
                  <a:srgbClr val="FF0000"/>
                </a:solidFill>
              </a:rPr>
              <a:t>Risk Diversification </a:t>
            </a:r>
            <a:r>
              <a:rPr lang="en-GB" sz="2000" dirty="0"/>
              <a:t>= combine securities/portfolios with low or negative correlation</a:t>
            </a:r>
          </a:p>
          <a:p>
            <a:pPr algn="just"/>
            <a:endParaRPr lang="en-GB" sz="2000" dirty="0"/>
          </a:p>
          <a:p>
            <a:pPr algn="just"/>
            <a:r>
              <a:rPr lang="en-GB" sz="2000" dirty="0">
                <a:solidFill>
                  <a:srgbClr val="FF0000"/>
                </a:solidFill>
              </a:rPr>
              <a:t>Efficient Frontier </a:t>
            </a:r>
            <a:r>
              <a:rPr lang="en-GB" sz="2000" dirty="0"/>
              <a:t>= includes the optimal (dominant) portfolios i.e., the portfolios that have max return for given risk or, min risk for given return</a:t>
            </a:r>
          </a:p>
          <a:p>
            <a:pPr algn="just"/>
            <a:endParaRPr lang="en-GB" sz="2000" dirty="0"/>
          </a:p>
          <a:p>
            <a:pPr algn="just"/>
            <a:r>
              <a:rPr lang="en-GB" sz="2000" dirty="0"/>
              <a:t>Investors choose portfolios based on their </a:t>
            </a:r>
            <a:r>
              <a:rPr lang="en-GB" sz="2000" dirty="0">
                <a:solidFill>
                  <a:srgbClr val="FF0000"/>
                </a:solidFill>
              </a:rPr>
              <a:t>utility curves </a:t>
            </a:r>
            <a:r>
              <a:rPr lang="en-GB" sz="2000" dirty="0"/>
              <a:t>(point of tangency with the efficient frontier)</a:t>
            </a:r>
            <a:endParaRPr lang="en-US" sz="2000" dirty="0"/>
          </a:p>
        </p:txBody>
      </p:sp>
    </p:spTree>
    <p:extLst>
      <p:ext uri="{BB962C8B-B14F-4D97-AF65-F5344CB8AC3E}">
        <p14:creationId xmlns:p14="http://schemas.microsoft.com/office/powerpoint/2010/main" val="263258207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1224C1A-5D0C-41F9-980D-F50A03D8A366}"/>
              </a:ext>
            </a:extLst>
          </p:cNvPr>
          <p:cNvSpPr>
            <a:spLocks noGrp="1"/>
          </p:cNvSpPr>
          <p:nvPr>
            <p:ph type="ctrTitle"/>
          </p:nvPr>
        </p:nvSpPr>
        <p:spPr/>
        <p:txBody>
          <a:bodyPr/>
          <a:lstStyle/>
          <a:p>
            <a:r>
              <a:rPr lang="en-GB" b="1" dirty="0"/>
              <a:t>Asset Pricing Models </a:t>
            </a:r>
          </a:p>
        </p:txBody>
      </p:sp>
    </p:spTree>
    <p:extLst>
      <p:ext uri="{BB962C8B-B14F-4D97-AF65-F5344CB8AC3E}">
        <p14:creationId xmlns:p14="http://schemas.microsoft.com/office/powerpoint/2010/main" val="30249977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81045BA-7B1B-493A-96BC-C34F05047D08}"/>
              </a:ext>
            </a:extLst>
          </p:cNvPr>
          <p:cNvSpPr>
            <a:spLocks noGrp="1"/>
          </p:cNvSpPr>
          <p:nvPr>
            <p:ph type="title"/>
          </p:nvPr>
        </p:nvSpPr>
        <p:spPr>
          <a:xfrm>
            <a:off x="838200" y="365125"/>
            <a:ext cx="10515600" cy="700277"/>
          </a:xfrm>
        </p:spPr>
        <p:txBody>
          <a:bodyPr>
            <a:normAutofit/>
          </a:bodyPr>
          <a:lstStyle/>
          <a:p>
            <a:r>
              <a:rPr lang="en-GB" sz="3600" b="1" dirty="0"/>
              <a:t>Asset Pricing Models</a:t>
            </a:r>
          </a:p>
        </p:txBody>
      </p:sp>
      <p:sp>
        <p:nvSpPr>
          <p:cNvPr id="3" name="Θέση περιεχομένου 2">
            <a:extLst>
              <a:ext uri="{FF2B5EF4-FFF2-40B4-BE49-F238E27FC236}">
                <a16:creationId xmlns:a16="http://schemas.microsoft.com/office/drawing/2014/main" id="{9E4663E4-5498-41E4-876E-39D987C99B0D}"/>
              </a:ext>
            </a:extLst>
          </p:cNvPr>
          <p:cNvSpPr>
            <a:spLocks noGrp="1"/>
          </p:cNvSpPr>
          <p:nvPr>
            <p:ph idx="1"/>
          </p:nvPr>
        </p:nvSpPr>
        <p:spPr>
          <a:xfrm>
            <a:off x="838200" y="1367406"/>
            <a:ext cx="10515600" cy="4750834"/>
          </a:xfrm>
        </p:spPr>
        <p:txBody>
          <a:bodyPr>
            <a:normAutofit/>
          </a:bodyPr>
          <a:lstStyle/>
          <a:p>
            <a:pPr algn="just"/>
            <a:endParaRPr lang="en-GB" sz="2200" dirty="0"/>
          </a:p>
          <a:p>
            <a:pPr algn="just"/>
            <a:r>
              <a:rPr lang="en-GB" sz="2200" dirty="0"/>
              <a:t>What is missing from Portfolio Theory is an asset that has a </a:t>
            </a:r>
            <a:r>
              <a:rPr lang="en-GB" sz="2200" dirty="0">
                <a:solidFill>
                  <a:srgbClr val="FF0000"/>
                </a:solidFill>
              </a:rPr>
              <a:t>risk-free</a:t>
            </a:r>
            <a:r>
              <a:rPr lang="en-GB" sz="2200" dirty="0"/>
              <a:t> (</a:t>
            </a:r>
            <a:r>
              <a:rPr lang="en-GB" sz="2200" dirty="0">
                <a:solidFill>
                  <a:srgbClr val="FF0000"/>
                </a:solidFill>
              </a:rPr>
              <a:t>zero variance</a:t>
            </a:r>
            <a:r>
              <a:rPr lang="en-GB" sz="2200" dirty="0"/>
              <a:t>) rate of return, such as a government short term security </a:t>
            </a:r>
          </a:p>
          <a:p>
            <a:pPr algn="just"/>
            <a:endParaRPr lang="en-GB" sz="2200" dirty="0"/>
          </a:p>
          <a:p>
            <a:pPr algn="just"/>
            <a:r>
              <a:rPr lang="en-GB" sz="2200" dirty="0"/>
              <a:t>Economists (Sharpe, 1964; Lintner, 1965; </a:t>
            </a:r>
            <a:r>
              <a:rPr lang="en-GB" sz="2200" dirty="0" err="1"/>
              <a:t>Mossin</a:t>
            </a:r>
            <a:r>
              <a:rPr lang="en-GB" sz="2200" dirty="0"/>
              <a:t>, 1966) extended Portfolio Theory including such an assets and developed a generalized model:</a:t>
            </a:r>
          </a:p>
          <a:p>
            <a:pPr algn="just"/>
            <a:endParaRPr lang="en-GB" sz="2200" dirty="0"/>
          </a:p>
          <a:p>
            <a:pPr algn="just"/>
            <a:r>
              <a:rPr lang="en-GB" sz="2200" dirty="0">
                <a:latin typeface="Arial" panose="020B0604020202020204" pitchFamily="34" charset="0"/>
                <a:cs typeface="Arial" panose="020B0604020202020204" pitchFamily="34" charset="0"/>
              </a:rPr>
              <a:t>→	</a:t>
            </a:r>
            <a:r>
              <a:rPr lang="en-GB" sz="2200" dirty="0">
                <a:solidFill>
                  <a:srgbClr val="FF0000"/>
                </a:solidFill>
              </a:rPr>
              <a:t>Capital Market Theory (CMT) </a:t>
            </a:r>
          </a:p>
          <a:p>
            <a:pPr algn="just"/>
            <a:r>
              <a:rPr lang="en-GB" sz="2200" dirty="0">
                <a:latin typeface="Arial" panose="020B0604020202020204" pitchFamily="34" charset="0"/>
                <a:cs typeface="Arial" panose="020B0604020202020204" pitchFamily="34" charset="0"/>
              </a:rPr>
              <a:t>→	</a:t>
            </a:r>
            <a:r>
              <a:rPr lang="en-GB" sz="2200" dirty="0">
                <a:solidFill>
                  <a:srgbClr val="FF0000"/>
                </a:solidFill>
              </a:rPr>
              <a:t>Capital Asset Pricing Model (CAPM)</a:t>
            </a:r>
          </a:p>
          <a:p>
            <a:pPr algn="just"/>
            <a:endParaRPr lang="en-GB" sz="2200" dirty="0"/>
          </a:p>
          <a:p>
            <a:pPr algn="just"/>
            <a:r>
              <a:rPr lang="en-GB" sz="2200" dirty="0"/>
              <a:t>With CAPM we are now able to estimate the required rate of return for </a:t>
            </a:r>
            <a:r>
              <a:rPr lang="en-GB" sz="2200" b="1" dirty="0"/>
              <a:t>any</a:t>
            </a:r>
            <a:r>
              <a:rPr lang="en-GB" sz="2200" dirty="0"/>
              <a:t> risky security </a:t>
            </a:r>
          </a:p>
          <a:p>
            <a:pPr algn="just"/>
            <a:endParaRPr lang="en-GB" sz="2200" dirty="0"/>
          </a:p>
        </p:txBody>
      </p:sp>
    </p:spTree>
    <p:extLst>
      <p:ext uri="{BB962C8B-B14F-4D97-AF65-F5344CB8AC3E}">
        <p14:creationId xmlns:p14="http://schemas.microsoft.com/office/powerpoint/2010/main" val="371934611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7E4E1CC1-C664-4FAB-BA0F-42B34CF5A29C}"/>
              </a:ext>
            </a:extLst>
          </p:cNvPr>
          <p:cNvSpPr>
            <a:spLocks noGrp="1"/>
          </p:cNvSpPr>
          <p:nvPr>
            <p:ph idx="1"/>
          </p:nvPr>
        </p:nvSpPr>
        <p:spPr>
          <a:xfrm>
            <a:off x="838200" y="1216404"/>
            <a:ext cx="10515600" cy="5276471"/>
          </a:xfrm>
        </p:spPr>
        <p:txBody>
          <a:bodyPr>
            <a:normAutofit/>
          </a:bodyPr>
          <a:lstStyle/>
          <a:p>
            <a:pPr algn="just"/>
            <a:r>
              <a:rPr lang="en-GB" sz="2400" b="1" dirty="0"/>
              <a:t>Assumptions of CMT</a:t>
            </a:r>
            <a:endParaRPr lang="en-GB" sz="2400" dirty="0"/>
          </a:p>
          <a:p>
            <a:pPr marL="0" indent="0" algn="just">
              <a:buNone/>
            </a:pPr>
            <a:endParaRPr lang="en-GB" sz="2400" dirty="0"/>
          </a:p>
          <a:p>
            <a:pPr algn="just"/>
            <a:r>
              <a:rPr lang="en-GB" sz="2400" dirty="0"/>
              <a:t>Investors are </a:t>
            </a:r>
            <a:r>
              <a:rPr lang="en-GB" sz="2400" b="1" dirty="0"/>
              <a:t>Markowitz-efficient </a:t>
            </a:r>
            <a:r>
              <a:rPr lang="en-GB" sz="2400" dirty="0"/>
              <a:t>(tangent points) </a:t>
            </a:r>
          </a:p>
          <a:p>
            <a:pPr algn="just"/>
            <a:r>
              <a:rPr lang="en-GB" sz="2400" dirty="0"/>
              <a:t>Investors can borrow or lend any amount of money at the </a:t>
            </a:r>
            <a:r>
              <a:rPr lang="en-GB" sz="2400" b="1" dirty="0"/>
              <a:t>risk-free rate</a:t>
            </a:r>
            <a:r>
              <a:rPr lang="en-GB" sz="2400" dirty="0"/>
              <a:t> </a:t>
            </a:r>
          </a:p>
          <a:p>
            <a:pPr algn="just"/>
            <a:r>
              <a:rPr lang="en-GB" sz="2400" dirty="0"/>
              <a:t>Investors have </a:t>
            </a:r>
            <a:r>
              <a:rPr lang="en-GB" sz="2400" b="1" dirty="0"/>
              <a:t>homogeneous expectations </a:t>
            </a:r>
            <a:r>
              <a:rPr lang="en-GB" sz="2400" dirty="0"/>
              <a:t>(identical probability distributions for returns)</a:t>
            </a:r>
          </a:p>
          <a:p>
            <a:pPr algn="just"/>
            <a:r>
              <a:rPr lang="en-GB" sz="2400" dirty="0"/>
              <a:t>Investors have a </a:t>
            </a:r>
            <a:r>
              <a:rPr lang="en-GB" sz="2400" b="1" dirty="0"/>
              <a:t>one-period time horizon</a:t>
            </a:r>
            <a:endParaRPr lang="en-GB" sz="2400" dirty="0"/>
          </a:p>
          <a:p>
            <a:pPr algn="just"/>
            <a:r>
              <a:rPr lang="en-GB" sz="2400" dirty="0"/>
              <a:t>Investments are </a:t>
            </a:r>
            <a:r>
              <a:rPr lang="en-GB" sz="2400" b="1" dirty="0"/>
              <a:t>infinitely divisible</a:t>
            </a:r>
            <a:endParaRPr lang="en-GB" sz="2400" dirty="0"/>
          </a:p>
          <a:p>
            <a:pPr algn="just"/>
            <a:r>
              <a:rPr lang="en-GB" sz="2400" dirty="0"/>
              <a:t>N</a:t>
            </a:r>
            <a:r>
              <a:rPr lang="en-GB" sz="2400" b="1" dirty="0"/>
              <a:t>o taxes or transaction costs </a:t>
            </a:r>
          </a:p>
          <a:p>
            <a:pPr algn="just"/>
            <a:r>
              <a:rPr lang="en-GB" sz="2400" dirty="0"/>
              <a:t>Inflation is fully anticipated. </a:t>
            </a:r>
          </a:p>
          <a:p>
            <a:pPr algn="just"/>
            <a:r>
              <a:rPr lang="en-GB" sz="2400" dirty="0"/>
              <a:t>Capital markets are in </a:t>
            </a:r>
            <a:r>
              <a:rPr lang="en-GB" sz="2400" b="1" dirty="0"/>
              <a:t>equilibrium. </a:t>
            </a:r>
          </a:p>
        </p:txBody>
      </p:sp>
      <p:sp>
        <p:nvSpPr>
          <p:cNvPr id="9" name="Τίτλος 1">
            <a:extLst>
              <a:ext uri="{FF2B5EF4-FFF2-40B4-BE49-F238E27FC236}">
                <a16:creationId xmlns:a16="http://schemas.microsoft.com/office/drawing/2014/main" id="{9DBEC2E7-8235-4095-A437-6E1EBC18E5C2}"/>
              </a:ext>
            </a:extLst>
          </p:cNvPr>
          <p:cNvSpPr>
            <a:spLocks noGrp="1"/>
          </p:cNvSpPr>
          <p:nvPr>
            <p:ph type="title"/>
          </p:nvPr>
        </p:nvSpPr>
        <p:spPr>
          <a:xfrm>
            <a:off x="838200" y="365125"/>
            <a:ext cx="10515600" cy="717055"/>
          </a:xfrm>
        </p:spPr>
        <p:txBody>
          <a:bodyPr>
            <a:normAutofit/>
          </a:bodyPr>
          <a:lstStyle/>
          <a:p>
            <a:r>
              <a:rPr lang="en-GB" sz="3600" b="1" dirty="0"/>
              <a:t>Capital Market Theory</a:t>
            </a:r>
          </a:p>
        </p:txBody>
      </p:sp>
    </p:spTree>
    <p:extLst>
      <p:ext uri="{BB962C8B-B14F-4D97-AF65-F5344CB8AC3E}">
        <p14:creationId xmlns:p14="http://schemas.microsoft.com/office/powerpoint/2010/main" val="8765869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Θέση περιεχομένου 2">
            <a:extLst>
              <a:ext uri="{FF2B5EF4-FFF2-40B4-BE49-F238E27FC236}">
                <a16:creationId xmlns:a16="http://schemas.microsoft.com/office/drawing/2014/main" id="{FC8A6E95-DE7E-B8B3-CA72-E4CD8E8D60AE}"/>
              </a:ext>
            </a:extLst>
          </p:cNvPr>
          <p:cNvSpPr>
            <a:spLocks noGrp="1"/>
          </p:cNvSpPr>
          <p:nvPr>
            <p:ph idx="1"/>
          </p:nvPr>
        </p:nvSpPr>
        <p:spPr>
          <a:xfrm>
            <a:off x="838200" y="1190625"/>
            <a:ext cx="10515600" cy="5202238"/>
          </a:xfrm>
        </p:spPr>
        <p:txBody>
          <a:bodyPr/>
          <a:lstStyle/>
          <a:p>
            <a:pPr algn="just"/>
            <a:r>
              <a:rPr lang="en-GB" altLang="en-US" sz="2200"/>
              <a:t>Two </a:t>
            </a:r>
            <a:r>
              <a:rPr lang="en-GB" altLang="en-US" sz="2200" b="1"/>
              <a:t>asset classes </a:t>
            </a:r>
            <a:r>
              <a:rPr lang="en-GB" altLang="en-US" sz="2200"/>
              <a:t>(stocks, bonds) have a </a:t>
            </a:r>
            <a:r>
              <a:rPr lang="en-GB" altLang="en-US" sz="2200" b="1"/>
              <a:t>significant weight </a:t>
            </a:r>
            <a:r>
              <a:rPr lang="en-GB" altLang="en-US" sz="2200"/>
              <a:t>in the majority of portfolios </a:t>
            </a:r>
          </a:p>
          <a:p>
            <a:pPr algn="just"/>
            <a:endParaRPr lang="en-GB" altLang="en-US" sz="2200"/>
          </a:p>
          <a:p>
            <a:pPr algn="just"/>
            <a:r>
              <a:rPr lang="en-GB" altLang="en-US" sz="2200"/>
              <a:t>In most countries, about </a:t>
            </a:r>
            <a:r>
              <a:rPr lang="en-GB" altLang="en-US" sz="2200">
                <a:solidFill>
                  <a:srgbClr val="FF0000"/>
                </a:solidFill>
              </a:rPr>
              <a:t>50% of pension funds are invested in equities</a:t>
            </a:r>
            <a:r>
              <a:rPr lang="en-GB" altLang="en-US" sz="2200"/>
              <a:t>, although several eastern European countries, and Latin American countries plus India have a higher proportion in fixed income assets (around 75%) (data from OECD) </a:t>
            </a:r>
          </a:p>
          <a:p>
            <a:pPr algn="just"/>
            <a:endParaRPr lang="en-GB" altLang="en-US" sz="2200"/>
          </a:p>
          <a:p>
            <a:pPr algn="just"/>
            <a:r>
              <a:rPr lang="en-GB" altLang="en-US" sz="2200" i="1"/>
              <a:t>Why</a:t>
            </a:r>
            <a:r>
              <a:rPr lang="en-GB" altLang="en-US" sz="2200"/>
              <a:t> stocks? </a:t>
            </a:r>
            <a:r>
              <a:rPr lang="en-GB" altLang="en-US" sz="2200" b="1">
                <a:solidFill>
                  <a:srgbClr val="FF0000"/>
                </a:solidFill>
              </a:rPr>
              <a:t>Hedge against inflation</a:t>
            </a:r>
          </a:p>
          <a:p>
            <a:pPr algn="just"/>
            <a:endParaRPr lang="en-GB" altLang="en-US" sz="2200"/>
          </a:p>
          <a:p>
            <a:pPr algn="just"/>
            <a:r>
              <a:rPr lang="en-GB" altLang="en-US" sz="2200"/>
              <a:t>Stocks: offer the possibility of generating higher returns (for higher risk) because </a:t>
            </a:r>
            <a:r>
              <a:rPr lang="en-GB" altLang="en-US" sz="2200" b="1"/>
              <a:t>company earnings tend to rise with inflation</a:t>
            </a:r>
          </a:p>
          <a:p>
            <a:pPr algn="just"/>
            <a:r>
              <a:rPr lang="en-GB" altLang="en-US" sz="2200"/>
              <a:t>Bonds: Coupon payments; on the other hand, in general, are not linked to inflation </a:t>
            </a:r>
          </a:p>
          <a:p>
            <a:pPr algn="just"/>
            <a:r>
              <a:rPr lang="en-GB" altLang="en-US" sz="2200"/>
              <a:t>Therefore, </a:t>
            </a:r>
            <a:r>
              <a:rPr lang="en-GB" altLang="en-US" sz="2200" b="1"/>
              <a:t>equities are seen to offer better protection </a:t>
            </a:r>
            <a:r>
              <a:rPr lang="en-GB" altLang="en-US" sz="2200"/>
              <a:t>against unanticipated inflation</a:t>
            </a:r>
          </a:p>
        </p:txBody>
      </p:sp>
      <p:sp>
        <p:nvSpPr>
          <p:cNvPr id="4" name="Τίτλος 1">
            <a:extLst>
              <a:ext uri="{FF2B5EF4-FFF2-40B4-BE49-F238E27FC236}">
                <a16:creationId xmlns:a16="http://schemas.microsoft.com/office/drawing/2014/main" id="{1D82D6CE-7EF0-E1BF-2044-E88DACABF89C}"/>
              </a:ext>
            </a:extLst>
          </p:cNvPr>
          <p:cNvSpPr>
            <a:spLocks noGrp="1"/>
          </p:cNvSpPr>
          <p:nvPr>
            <p:ph type="title"/>
          </p:nvPr>
        </p:nvSpPr>
        <p:spPr>
          <a:xfrm>
            <a:off x="838200" y="365125"/>
            <a:ext cx="10515600" cy="692150"/>
          </a:xfrm>
        </p:spPr>
        <p:txBody>
          <a:bodyPr>
            <a:normAutofit fontScale="90000"/>
          </a:bodyPr>
          <a:lstStyle/>
          <a:p>
            <a:pPr>
              <a:defRPr/>
            </a:pPr>
            <a:r>
              <a:rPr lang="en-GB" b="1" dirty="0"/>
              <a:t>Markets </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Τίτλος 1">
            <a:extLst>
              <a:ext uri="{FF2B5EF4-FFF2-40B4-BE49-F238E27FC236}">
                <a16:creationId xmlns:a16="http://schemas.microsoft.com/office/drawing/2014/main" id="{700251AA-919B-4331-9F81-A3B061E7E2E0}"/>
              </a:ext>
            </a:extLst>
          </p:cNvPr>
          <p:cNvSpPr>
            <a:spLocks noGrp="1"/>
          </p:cNvSpPr>
          <p:nvPr>
            <p:ph type="title"/>
          </p:nvPr>
        </p:nvSpPr>
        <p:spPr>
          <a:xfrm>
            <a:off x="838200" y="365125"/>
            <a:ext cx="10515600" cy="652295"/>
          </a:xfrm>
        </p:spPr>
        <p:txBody>
          <a:bodyPr>
            <a:normAutofit/>
          </a:bodyPr>
          <a:lstStyle/>
          <a:p>
            <a:r>
              <a:rPr lang="en-GB" sz="3600" b="1" dirty="0"/>
              <a:t>Capital Market Theory</a:t>
            </a:r>
          </a:p>
        </p:txBody>
      </p:sp>
      <p:sp>
        <p:nvSpPr>
          <p:cNvPr id="12" name="Θέση περιεχομένου 11">
            <a:extLst>
              <a:ext uri="{FF2B5EF4-FFF2-40B4-BE49-F238E27FC236}">
                <a16:creationId xmlns:a16="http://schemas.microsoft.com/office/drawing/2014/main" id="{0BB9D4CE-F5C3-4FDF-92F1-B3DE7DC5FDC8}"/>
              </a:ext>
            </a:extLst>
          </p:cNvPr>
          <p:cNvSpPr>
            <a:spLocks noGrp="1"/>
          </p:cNvSpPr>
          <p:nvPr>
            <p:ph idx="1"/>
          </p:nvPr>
        </p:nvSpPr>
        <p:spPr>
          <a:xfrm>
            <a:off x="838199" y="1300293"/>
            <a:ext cx="5257801" cy="4876669"/>
          </a:xfrm>
        </p:spPr>
        <p:txBody>
          <a:bodyPr/>
          <a:lstStyle/>
          <a:p>
            <a:pPr algn="just"/>
            <a:r>
              <a:rPr lang="en-GB" sz="2000" dirty="0"/>
              <a:t>Combine Rf with portfolios on the efficient frontier</a:t>
            </a:r>
          </a:p>
          <a:p>
            <a:pPr algn="just"/>
            <a:endParaRPr lang="en-GB" sz="2000" dirty="0"/>
          </a:p>
          <a:p>
            <a:pPr algn="just"/>
            <a:r>
              <a:rPr lang="en-GB" sz="2000" dirty="0">
                <a:solidFill>
                  <a:srgbClr val="FF0000"/>
                </a:solidFill>
              </a:rPr>
              <a:t>Rf and Portfolio A, line </a:t>
            </a:r>
            <a:r>
              <a:rPr lang="en-GB" sz="2000" dirty="0" err="1">
                <a:solidFill>
                  <a:srgbClr val="FF0000"/>
                </a:solidFill>
              </a:rPr>
              <a:t>RfA</a:t>
            </a:r>
            <a:endParaRPr lang="en-GB" sz="2000" dirty="0">
              <a:solidFill>
                <a:srgbClr val="FF0000"/>
              </a:solidFill>
            </a:endParaRPr>
          </a:p>
          <a:p>
            <a:pPr algn="just"/>
            <a:r>
              <a:rPr lang="en-GB" sz="2000" dirty="0"/>
              <a:t>By varying the weights in Rf and A you move along the line </a:t>
            </a:r>
            <a:r>
              <a:rPr lang="en-GB" sz="2000" dirty="0" err="1"/>
              <a:t>RfA</a:t>
            </a:r>
            <a:endParaRPr lang="en-GB" sz="2000" dirty="0"/>
          </a:p>
          <a:p>
            <a:pPr algn="just"/>
            <a:endParaRPr lang="en-GB" sz="2000" dirty="0"/>
          </a:p>
          <a:p>
            <a:pPr algn="just"/>
            <a:r>
              <a:rPr lang="en-GB" sz="2000" dirty="0">
                <a:solidFill>
                  <a:srgbClr val="FF0000"/>
                </a:solidFill>
              </a:rPr>
              <a:t>Rf and Portfolio B, line </a:t>
            </a:r>
            <a:r>
              <a:rPr lang="en-GB" sz="2000" dirty="0" err="1">
                <a:solidFill>
                  <a:srgbClr val="FF0000"/>
                </a:solidFill>
              </a:rPr>
              <a:t>RfB</a:t>
            </a:r>
            <a:endParaRPr lang="en-GB" sz="2000" dirty="0">
              <a:solidFill>
                <a:srgbClr val="FF0000"/>
              </a:solidFill>
            </a:endParaRPr>
          </a:p>
          <a:p>
            <a:pPr algn="just"/>
            <a:r>
              <a:rPr lang="en-GB" sz="2000" dirty="0"/>
              <a:t>It dominates the previous lines </a:t>
            </a:r>
          </a:p>
          <a:p>
            <a:pPr algn="just"/>
            <a:endParaRPr lang="en-GB" sz="2000" dirty="0"/>
          </a:p>
          <a:p>
            <a:pPr algn="just"/>
            <a:r>
              <a:rPr lang="en-GB" sz="2000" dirty="0">
                <a:solidFill>
                  <a:srgbClr val="FF0000"/>
                </a:solidFill>
              </a:rPr>
              <a:t>Rf and Portfolio M, line </a:t>
            </a:r>
            <a:r>
              <a:rPr lang="en-GB" sz="2000" dirty="0" err="1">
                <a:solidFill>
                  <a:srgbClr val="FF0000"/>
                </a:solidFill>
              </a:rPr>
              <a:t>RfM</a:t>
            </a:r>
            <a:endParaRPr lang="en-GB" sz="2000" dirty="0">
              <a:solidFill>
                <a:srgbClr val="FF0000"/>
              </a:solidFill>
            </a:endParaRPr>
          </a:p>
          <a:p>
            <a:pPr algn="just"/>
            <a:r>
              <a:rPr lang="en-GB" sz="2000" dirty="0"/>
              <a:t>It </a:t>
            </a:r>
            <a:r>
              <a:rPr lang="en-GB" sz="2000" b="1" dirty="0">
                <a:solidFill>
                  <a:srgbClr val="FF0000"/>
                </a:solidFill>
              </a:rPr>
              <a:t>dominates</a:t>
            </a:r>
            <a:r>
              <a:rPr lang="en-GB" sz="2000" dirty="0"/>
              <a:t> the previous lines</a:t>
            </a:r>
          </a:p>
          <a:p>
            <a:endParaRPr lang="en-GB" dirty="0"/>
          </a:p>
        </p:txBody>
      </p:sp>
      <p:pic>
        <p:nvPicPr>
          <p:cNvPr id="16" name="Εικόνα 15">
            <a:extLst>
              <a:ext uri="{FF2B5EF4-FFF2-40B4-BE49-F238E27FC236}">
                <a16:creationId xmlns:a16="http://schemas.microsoft.com/office/drawing/2014/main" id="{83D1D493-FCE9-4EAB-B737-2DAFB504CD02}"/>
              </a:ext>
            </a:extLst>
          </p:cNvPr>
          <p:cNvPicPr>
            <a:picLocks noChangeAspect="1"/>
          </p:cNvPicPr>
          <p:nvPr/>
        </p:nvPicPr>
        <p:blipFill>
          <a:blip r:embed="rId2"/>
          <a:stretch>
            <a:fillRect/>
          </a:stretch>
        </p:blipFill>
        <p:spPr>
          <a:xfrm>
            <a:off x="6265991" y="681037"/>
            <a:ext cx="5743575" cy="5495925"/>
          </a:xfrm>
          <a:prstGeom prst="rect">
            <a:avLst/>
          </a:prstGeom>
        </p:spPr>
      </p:pic>
    </p:spTree>
    <p:extLst>
      <p:ext uri="{BB962C8B-B14F-4D97-AF65-F5344CB8AC3E}">
        <p14:creationId xmlns:p14="http://schemas.microsoft.com/office/powerpoint/2010/main" val="267700777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1">
            <a:extLst>
              <a:ext uri="{FF2B5EF4-FFF2-40B4-BE49-F238E27FC236}">
                <a16:creationId xmlns:a16="http://schemas.microsoft.com/office/drawing/2014/main" id="{978AF998-E068-4A64-A04F-AE23FB0D1730}"/>
              </a:ext>
            </a:extLst>
          </p:cNvPr>
          <p:cNvSpPr>
            <a:spLocks noGrp="1"/>
          </p:cNvSpPr>
          <p:nvPr>
            <p:ph type="title"/>
          </p:nvPr>
        </p:nvSpPr>
        <p:spPr>
          <a:xfrm>
            <a:off x="838200" y="365125"/>
            <a:ext cx="10515600" cy="851279"/>
          </a:xfrm>
        </p:spPr>
        <p:txBody>
          <a:bodyPr>
            <a:normAutofit/>
          </a:bodyPr>
          <a:lstStyle/>
          <a:p>
            <a:r>
              <a:rPr lang="en-GB" sz="4000" b="1" dirty="0"/>
              <a:t>Capital Market Theory</a:t>
            </a:r>
          </a:p>
        </p:txBody>
      </p:sp>
      <mc:AlternateContent xmlns:mc="http://schemas.openxmlformats.org/markup-compatibility/2006" xmlns:a14="http://schemas.microsoft.com/office/drawing/2010/main">
        <mc:Choice Requires="a14">
          <p:sp>
            <p:nvSpPr>
              <p:cNvPr id="7" name="Θέση περιεχομένου 6">
                <a:extLst>
                  <a:ext uri="{FF2B5EF4-FFF2-40B4-BE49-F238E27FC236}">
                    <a16:creationId xmlns:a16="http://schemas.microsoft.com/office/drawing/2014/main" id="{A7C8EA53-6087-4954-95D2-6A10CF90DF6B}"/>
                  </a:ext>
                </a:extLst>
              </p:cNvPr>
              <p:cNvSpPr>
                <a:spLocks noGrp="1"/>
              </p:cNvSpPr>
              <p:nvPr>
                <p:ph idx="1"/>
              </p:nvPr>
            </p:nvSpPr>
            <p:spPr>
              <a:xfrm>
                <a:off x="838200" y="1409350"/>
                <a:ext cx="10515600" cy="5083525"/>
              </a:xfrm>
            </p:spPr>
            <p:txBody>
              <a:bodyPr>
                <a:normAutofit/>
              </a:bodyPr>
              <a:lstStyle/>
              <a:p>
                <a:pPr algn="just"/>
                <a:r>
                  <a:rPr lang="en-GB" sz="2200" dirty="0"/>
                  <a:t>The Rf asset has </a:t>
                </a:r>
                <a:r>
                  <a:rPr lang="en-GB" sz="2200" dirty="0">
                    <a:solidFill>
                      <a:srgbClr val="FF0000"/>
                    </a:solidFill>
                  </a:rPr>
                  <a:t>zero Covariance and Correlation </a:t>
                </a:r>
                <a:r>
                  <a:rPr lang="en-GB" sz="2200" dirty="0"/>
                  <a:t>with all other assets </a:t>
                </a:r>
              </a:p>
              <a:p>
                <a:pPr algn="just"/>
                <a:endParaRPr lang="en-GB" sz="2200" dirty="0"/>
              </a:p>
              <a:p>
                <a:pPr algn="just"/>
                <a:r>
                  <a:rPr lang="en-GB" sz="2200" dirty="0"/>
                  <a:t>The reason is that it has </a:t>
                </a:r>
                <a:r>
                  <a:rPr lang="en-GB" sz="2200" dirty="0">
                    <a:solidFill>
                      <a:srgbClr val="FF0000"/>
                    </a:solidFill>
                  </a:rPr>
                  <a:t>certain returns </a:t>
                </a:r>
                <a:r>
                  <a:rPr lang="en-GB" sz="2200" dirty="0"/>
                  <a:t>(no uncertainty) and, thus, its expected return is equal to its current return </a:t>
                </a:r>
                <a:r>
                  <a:rPr lang="en-GB" sz="2200" dirty="0">
                    <a:solidFill>
                      <a:srgbClr val="FF0000"/>
                    </a:solidFill>
                  </a:rPr>
                  <a:t>Rf = E(Rf); </a:t>
                </a:r>
                <a:r>
                  <a:rPr lang="en-GB" sz="2200" dirty="0"/>
                  <a:t>thus, its covariance with other assets is </a:t>
                </a:r>
                <a:r>
                  <a:rPr lang="en-GB" sz="2200" dirty="0">
                    <a:solidFill>
                      <a:srgbClr val="FF0000"/>
                    </a:solidFill>
                  </a:rPr>
                  <a:t>zero</a:t>
                </a:r>
                <a:r>
                  <a:rPr lang="en-GB" sz="2200" dirty="0"/>
                  <a:t> </a:t>
                </a:r>
              </a:p>
              <a:p>
                <a:pPr algn="just"/>
                <a:endParaRPr lang="en-GB" sz="2200" dirty="0">
                  <a:solidFill>
                    <a:srgbClr val="FF0000"/>
                  </a:solidFill>
                </a:endParaRPr>
              </a:p>
              <a:p>
                <a:pPr algn="just"/>
                <a:endParaRPr lang="en-GB" sz="2200" dirty="0">
                  <a:solidFill>
                    <a:srgbClr val="FF0000"/>
                  </a:solidFill>
                </a:endParaRPr>
              </a:p>
              <a:p>
                <a:pPr algn="just"/>
                <a:endParaRPr lang="en-GB" sz="2200" dirty="0">
                  <a:solidFill>
                    <a:srgbClr val="FF0000"/>
                  </a:solidFill>
                </a:endParaRPr>
              </a:p>
              <a:p>
                <a:pPr algn="just"/>
                <a:endParaRPr lang="en-GB" sz="2200" dirty="0">
                  <a:solidFill>
                    <a:srgbClr val="FF0000"/>
                  </a:solidFill>
                </a:endParaRPr>
              </a:p>
              <a:p>
                <a:pPr algn="just"/>
                <a:endParaRPr lang="en-GB" sz="2200" dirty="0"/>
              </a:p>
              <a:p>
                <a:pPr algn="just"/>
                <a:endParaRPr lang="en-GB" sz="2200" dirty="0"/>
              </a:p>
              <a:p>
                <a:pPr algn="just"/>
                <a:r>
                  <a:rPr lang="en-GB" sz="2200" dirty="0"/>
                  <a:t>Also, its volatility </a:t>
                </a:r>
                <a:r>
                  <a:rPr lang="en-GB" sz="2200" b="1" i="1" dirty="0" err="1">
                    <a:solidFill>
                      <a:srgbClr val="FF0000"/>
                    </a:solidFill>
                  </a:rPr>
                  <a:t>σ</a:t>
                </a:r>
                <a:r>
                  <a:rPr lang="en-GB" sz="2200" b="1" i="1" baseline="-25000" dirty="0" err="1">
                    <a:solidFill>
                      <a:srgbClr val="FF0000"/>
                    </a:solidFill>
                  </a:rPr>
                  <a:t>Rf</a:t>
                </a:r>
                <a:r>
                  <a:rPr lang="en-GB" sz="2200" b="1" dirty="0">
                    <a:solidFill>
                      <a:srgbClr val="FF0000"/>
                    </a:solidFill>
                  </a:rPr>
                  <a:t> = 0 </a:t>
                </a:r>
                <a:r>
                  <a:rPr lang="en-GB" sz="2200" dirty="0"/>
                  <a:t>(no uncertainty) thus </a:t>
                </a:r>
                <a14:m>
                  <m:oMath xmlns:m="http://schemas.openxmlformats.org/officeDocument/2006/math">
                    <m:sSub>
                      <m:sSubPr>
                        <m:ctrlPr>
                          <a:rPr lang="en-US" sz="2200" i="1" smtClean="0">
                            <a:latin typeface="Cambria Math" panose="02040503050406030204" pitchFamily="18" charset="0"/>
                          </a:rPr>
                        </m:ctrlPr>
                      </m:sSubPr>
                      <m:e>
                        <m:sSub>
                          <m:sSubPr>
                            <m:ctrlPr>
                              <a:rPr lang="en-US" sz="2200" i="1">
                                <a:latin typeface="Cambria Math" panose="02040503050406030204" pitchFamily="18" charset="0"/>
                              </a:rPr>
                            </m:ctrlPr>
                          </m:sSubPr>
                          <m:e>
                            <m:r>
                              <a:rPr lang="en-US" sz="2200" i="1">
                                <a:latin typeface="Cambria Math" panose="02040503050406030204" pitchFamily="18" charset="0"/>
                                <a:ea typeface="Cambria Math" panose="02040503050406030204" pitchFamily="18" charset="0"/>
                              </a:rPr>
                              <m:t>𝜌</m:t>
                            </m:r>
                          </m:e>
                          <m:sub>
                            <m:r>
                              <a:rPr lang="en-GB" sz="2200" i="1">
                                <a:latin typeface="Cambria Math" panose="02040503050406030204" pitchFamily="18" charset="0"/>
                              </a:rPr>
                              <m:t>𝑖</m:t>
                            </m:r>
                            <m:r>
                              <a:rPr lang="en-GB" sz="2200" i="1">
                                <a:latin typeface="Cambria Math" panose="02040503050406030204" pitchFamily="18" charset="0"/>
                              </a:rPr>
                              <m:t>,</m:t>
                            </m:r>
                            <m:r>
                              <a:rPr lang="en-GB" sz="2200" i="1">
                                <a:latin typeface="Cambria Math" panose="02040503050406030204" pitchFamily="18" charset="0"/>
                              </a:rPr>
                              <m:t>𝑅𝑓</m:t>
                            </m:r>
                          </m:sub>
                        </m:sSub>
                        <m:r>
                          <a:rPr lang="en-GB" sz="2200" b="0" i="1" smtClean="0">
                            <a:latin typeface="Cambria Math" panose="02040503050406030204" pitchFamily="18" charset="0"/>
                          </a:rPr>
                          <m:t>= </m:t>
                        </m:r>
                        <m:r>
                          <a:rPr lang="en-US" sz="2200" i="1" smtClean="0">
                            <a:latin typeface="Cambria Math" panose="02040503050406030204" pitchFamily="18" charset="0"/>
                            <a:ea typeface="Cambria Math" panose="02040503050406030204" pitchFamily="18" charset="0"/>
                          </a:rPr>
                          <m:t>𝜎</m:t>
                        </m:r>
                      </m:e>
                      <m:sub>
                        <m:r>
                          <a:rPr lang="en-GB" sz="2200" b="0" i="1" smtClean="0">
                            <a:latin typeface="Cambria Math" panose="02040503050406030204" pitchFamily="18" charset="0"/>
                          </a:rPr>
                          <m:t>𝑖</m:t>
                        </m:r>
                        <m:r>
                          <a:rPr lang="en-GB" sz="2200" b="0" i="1" smtClean="0">
                            <a:latin typeface="Cambria Math" panose="02040503050406030204" pitchFamily="18" charset="0"/>
                          </a:rPr>
                          <m:t>,</m:t>
                        </m:r>
                        <m:r>
                          <a:rPr lang="en-GB" sz="2200" b="0" i="1" smtClean="0">
                            <a:latin typeface="Cambria Math" panose="02040503050406030204" pitchFamily="18" charset="0"/>
                          </a:rPr>
                          <m:t>𝑅𝑓</m:t>
                        </m:r>
                      </m:sub>
                    </m:sSub>
                    <m:r>
                      <a:rPr lang="en-GB" sz="2200" b="0" i="1" smtClean="0">
                        <a:latin typeface="Cambria Math" panose="02040503050406030204" pitchFamily="18" charset="0"/>
                      </a:rPr>
                      <m:t>/</m:t>
                    </m:r>
                    <m:sSub>
                      <m:sSubPr>
                        <m:ctrlPr>
                          <a:rPr lang="en-US" sz="2200" i="1">
                            <a:latin typeface="Cambria Math" panose="02040503050406030204" pitchFamily="18" charset="0"/>
                          </a:rPr>
                        </m:ctrlPr>
                      </m:sSubPr>
                      <m:e>
                        <m:r>
                          <a:rPr lang="en-US" sz="2200" i="1">
                            <a:latin typeface="Cambria Math" panose="02040503050406030204" pitchFamily="18" charset="0"/>
                            <a:ea typeface="Cambria Math" panose="02040503050406030204" pitchFamily="18" charset="0"/>
                          </a:rPr>
                          <m:t>𝜎</m:t>
                        </m:r>
                      </m:e>
                      <m:sub>
                        <m:r>
                          <a:rPr lang="en-GB" sz="2200" i="1">
                            <a:latin typeface="Cambria Math" panose="02040503050406030204" pitchFamily="18" charset="0"/>
                            <a:ea typeface="Cambria Math" panose="02040503050406030204" pitchFamily="18" charset="0"/>
                          </a:rPr>
                          <m:t>𝑅𝑓</m:t>
                        </m:r>
                      </m:sub>
                    </m:sSub>
                    <m:sSub>
                      <m:sSubPr>
                        <m:ctrlPr>
                          <a:rPr lang="en-US" sz="2200" i="1">
                            <a:latin typeface="Cambria Math" panose="02040503050406030204" pitchFamily="18" charset="0"/>
                          </a:rPr>
                        </m:ctrlPr>
                      </m:sSubPr>
                      <m:e>
                        <m:r>
                          <a:rPr lang="en-US" sz="2200" i="1">
                            <a:latin typeface="Cambria Math" panose="02040503050406030204" pitchFamily="18" charset="0"/>
                            <a:ea typeface="Cambria Math" panose="02040503050406030204" pitchFamily="18" charset="0"/>
                          </a:rPr>
                          <m:t>𝜎</m:t>
                        </m:r>
                      </m:e>
                      <m:sub>
                        <m:r>
                          <a:rPr lang="en-GB" sz="2200" i="1">
                            <a:latin typeface="Cambria Math" panose="02040503050406030204" pitchFamily="18" charset="0"/>
                            <a:ea typeface="Cambria Math" panose="02040503050406030204" pitchFamily="18" charset="0"/>
                          </a:rPr>
                          <m:t>𝑖</m:t>
                        </m:r>
                      </m:sub>
                    </m:sSub>
                  </m:oMath>
                </a14:m>
                <a:r>
                  <a:rPr lang="en-US" sz="2200" dirty="0"/>
                  <a:t>= 0</a:t>
                </a:r>
              </a:p>
              <a:p>
                <a:pPr algn="just"/>
                <a:endParaRPr lang="en-GB" sz="2600" dirty="0"/>
              </a:p>
            </p:txBody>
          </p:sp>
        </mc:Choice>
        <mc:Fallback xmlns="">
          <p:sp>
            <p:nvSpPr>
              <p:cNvPr id="7" name="Θέση περιεχομένου 6">
                <a:extLst>
                  <a:ext uri="{FF2B5EF4-FFF2-40B4-BE49-F238E27FC236}">
                    <a16:creationId xmlns:a16="http://schemas.microsoft.com/office/drawing/2014/main" id="{A7C8EA53-6087-4954-95D2-6A10CF90DF6B}"/>
                  </a:ext>
                </a:extLst>
              </p:cNvPr>
              <p:cNvSpPr>
                <a:spLocks noGrp="1" noRot="1" noChangeAspect="1" noMove="1" noResize="1" noEditPoints="1" noAdjustHandles="1" noChangeArrowheads="1" noChangeShapeType="1" noTextEdit="1"/>
              </p:cNvSpPr>
              <p:nvPr>
                <p:ph idx="1"/>
              </p:nvPr>
            </p:nvSpPr>
            <p:spPr>
              <a:xfrm>
                <a:off x="838200" y="1409350"/>
                <a:ext cx="10515600" cy="5083525"/>
              </a:xfrm>
              <a:blipFill>
                <a:blip r:embed="rId2"/>
                <a:stretch>
                  <a:fillRect l="-696" t="-1559" r="-696"/>
                </a:stretch>
              </a:blipFill>
            </p:spPr>
            <p:txBody>
              <a:bodyPr/>
              <a:lstStyle/>
              <a:p>
                <a:r>
                  <a:rPr lang="en-GB">
                    <a:noFill/>
                  </a:rPr>
                  <a:t> </a:t>
                </a:r>
              </a:p>
            </p:txBody>
          </p:sp>
        </mc:Fallback>
      </mc:AlternateContent>
      <p:pic>
        <p:nvPicPr>
          <p:cNvPr id="3" name="Εικόνα 2"/>
          <p:cNvPicPr>
            <a:picLocks noChangeAspect="1"/>
          </p:cNvPicPr>
          <p:nvPr/>
        </p:nvPicPr>
        <p:blipFill>
          <a:blip r:embed="rId3"/>
          <a:stretch>
            <a:fillRect/>
          </a:stretch>
        </p:blipFill>
        <p:spPr>
          <a:xfrm>
            <a:off x="4606867" y="3345110"/>
            <a:ext cx="3448050" cy="1743075"/>
          </a:xfrm>
          <a:prstGeom prst="rect">
            <a:avLst/>
          </a:prstGeom>
        </p:spPr>
      </p:pic>
    </p:spTree>
    <p:extLst>
      <p:ext uri="{BB962C8B-B14F-4D97-AF65-F5344CB8AC3E}">
        <p14:creationId xmlns:p14="http://schemas.microsoft.com/office/powerpoint/2010/main" val="60587538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Τίτλος 1">
                <a:extLst>
                  <a:ext uri="{FF2B5EF4-FFF2-40B4-BE49-F238E27FC236}">
                    <a16:creationId xmlns:a16="http://schemas.microsoft.com/office/drawing/2014/main" id="{B1CEA000-2B15-4528-8C3E-3C13DA853ECF}"/>
                  </a:ext>
                </a:extLst>
              </p:cNvPr>
              <p:cNvSpPr txBox="1">
                <a:spLocks/>
              </p:cNvSpPr>
              <p:nvPr/>
            </p:nvSpPr>
            <p:spPr>
              <a:xfrm>
                <a:off x="5972797" y="1520890"/>
                <a:ext cx="6043799" cy="472051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GB" sz="2200" dirty="0">
                    <a:latin typeface="+mn-lt"/>
                  </a:rPr>
                  <a:t>The </a:t>
                </a:r>
                <a:r>
                  <a:rPr lang="en-GB" sz="2200" b="1" dirty="0">
                    <a:latin typeface="+mn-lt"/>
                  </a:rPr>
                  <a:t>slope of the line </a:t>
                </a:r>
                <a:r>
                  <a:rPr lang="en-GB" sz="2200" dirty="0">
                    <a:latin typeface="+mn-lt"/>
                  </a:rPr>
                  <a:t>will be:	 </a:t>
                </a:r>
                <a14:m>
                  <m:oMath xmlns:m="http://schemas.openxmlformats.org/officeDocument/2006/math">
                    <m:f>
                      <m:fPr>
                        <m:ctrlPr>
                          <a:rPr lang="en-GB" sz="2200" i="1" smtClean="0">
                            <a:latin typeface="Cambria Math" panose="02040503050406030204" pitchFamily="18" charset="0"/>
                          </a:rPr>
                        </m:ctrlPr>
                      </m:fPr>
                      <m:num>
                        <m:r>
                          <a:rPr lang="en-US" sz="2200" b="0" i="1" smtClean="0">
                            <a:latin typeface="Cambria Math" panose="02040503050406030204" pitchFamily="18" charset="0"/>
                          </a:rPr>
                          <m:t>𝑎</m:t>
                        </m:r>
                      </m:num>
                      <m:den>
                        <m:r>
                          <a:rPr lang="en-US" sz="2200" b="0" i="1" smtClean="0">
                            <a:latin typeface="Cambria Math" panose="02040503050406030204" pitchFamily="18" charset="0"/>
                          </a:rPr>
                          <m:t>𝑏</m:t>
                        </m:r>
                      </m:den>
                    </m:f>
                  </m:oMath>
                </a14:m>
                <a:endParaRPr lang="en-GB" sz="2200" dirty="0">
                  <a:latin typeface="+mn-lt"/>
                </a:endParaRPr>
              </a:p>
              <a:p>
                <a:pPr algn="just"/>
                <a:endParaRPr lang="en-GB" sz="2200" dirty="0">
                  <a:latin typeface="+mn-lt"/>
                </a:endParaRPr>
              </a:p>
              <a:p>
                <a:pPr algn="just"/>
                <a:r>
                  <a:rPr lang="en-GB" sz="2200" dirty="0">
                    <a:latin typeface="+mn-lt"/>
                  </a:rPr>
                  <a:t>Note that			 </a:t>
                </a:r>
                <a14:m>
                  <m:oMath xmlns:m="http://schemas.openxmlformats.org/officeDocument/2006/math">
                    <m:r>
                      <a:rPr lang="en-US" sz="2200" b="0" i="1" smtClean="0">
                        <a:latin typeface="Cambria Math" panose="02040503050406030204" pitchFamily="18" charset="0"/>
                      </a:rPr>
                      <m:t>𝑎</m:t>
                    </m:r>
                    <m:r>
                      <a:rPr lang="en-US" sz="2200" b="0" i="1" smtClean="0">
                        <a:latin typeface="Cambria Math" panose="02040503050406030204" pitchFamily="18" charset="0"/>
                      </a:rPr>
                      <m:t>=</m:t>
                    </m:r>
                    <m:sSub>
                      <m:sSubPr>
                        <m:ctrlPr>
                          <a:rPr lang="en-US" sz="2200" b="0" i="1" smtClean="0">
                            <a:latin typeface="Cambria Math" panose="02040503050406030204" pitchFamily="18" charset="0"/>
                          </a:rPr>
                        </m:ctrlPr>
                      </m:sSubPr>
                      <m:e>
                        <m:r>
                          <a:rPr lang="en-GB" sz="2200" b="0" i="1" smtClean="0">
                            <a:latin typeface="Cambria Math" panose="02040503050406030204" pitchFamily="18" charset="0"/>
                          </a:rPr>
                          <m:t>𝑅</m:t>
                        </m:r>
                      </m:e>
                      <m:sub>
                        <m:r>
                          <a:rPr lang="en-US" sz="2200" b="0" i="1" smtClean="0">
                            <a:latin typeface="Cambria Math" panose="02040503050406030204" pitchFamily="18" charset="0"/>
                          </a:rPr>
                          <m:t>𝑀</m:t>
                        </m:r>
                      </m:sub>
                    </m:sSub>
                    <m:r>
                      <a:rPr lang="en-US" sz="2200" b="0" i="1" smtClean="0">
                        <a:latin typeface="Cambria Math" panose="02040503050406030204" pitchFamily="18" charset="0"/>
                      </a:rPr>
                      <m:t>−</m:t>
                    </m:r>
                  </m:oMath>
                </a14:m>
                <a:r>
                  <a:rPr lang="en-US" sz="2200" b="0" i="1" dirty="0">
                    <a:latin typeface="+mn-lt"/>
                  </a:rPr>
                  <a:t> Rf</a:t>
                </a:r>
              </a:p>
              <a:p>
                <a:pPr algn="just"/>
                <a:endParaRPr lang="en-US" sz="2200" dirty="0">
                  <a:latin typeface="+mn-lt"/>
                </a:endParaRPr>
              </a:p>
              <a:p>
                <a:pPr algn="just"/>
                <a:endParaRPr lang="en-US" sz="2200" dirty="0">
                  <a:latin typeface="+mn-lt"/>
                </a:endParaRPr>
              </a:p>
              <a:p>
                <a:pPr algn="just"/>
                <a:r>
                  <a:rPr lang="en-US" sz="2200" dirty="0">
                    <a:latin typeface="+mn-lt"/>
                  </a:rPr>
                  <a:t>And that</a:t>
                </a:r>
                <a:r>
                  <a:rPr lang="en-US" sz="2200" i="1" dirty="0">
                    <a:latin typeface="+mn-lt"/>
                  </a:rPr>
                  <a:t>			 </a:t>
                </a:r>
                <a14:m>
                  <m:oMath xmlns:m="http://schemas.openxmlformats.org/officeDocument/2006/math">
                    <m:r>
                      <m:rPr>
                        <m:sty m:val="p"/>
                      </m:rPr>
                      <a:rPr lang="en-US" sz="2200" b="0" i="0" smtClean="0">
                        <a:latin typeface="Cambria Math" panose="02040503050406030204" pitchFamily="18" charset="0"/>
                      </a:rPr>
                      <m:t>b</m:t>
                    </m:r>
                    <m:r>
                      <a:rPr lang="en-US" sz="2200" b="0" i="0" smtClean="0">
                        <a:latin typeface="Cambria Math" panose="02040503050406030204" pitchFamily="18" charset="0"/>
                      </a:rPr>
                      <m:t>=</m:t>
                    </m:r>
                    <m:sSub>
                      <m:sSubPr>
                        <m:ctrlPr>
                          <a:rPr lang="en-US" sz="2200" i="1" smtClean="0">
                            <a:latin typeface="Cambria Math" panose="02040503050406030204" pitchFamily="18" charset="0"/>
                          </a:rPr>
                        </m:ctrlPr>
                      </m:sSubPr>
                      <m:e>
                        <m:r>
                          <m:rPr>
                            <m:sty m:val="p"/>
                          </m:rPr>
                          <a:rPr lang="el-GR" sz="2200" i="1" smtClean="0">
                            <a:latin typeface="Cambria Math" panose="02040503050406030204" pitchFamily="18" charset="0"/>
                          </a:rPr>
                          <m:t>σ</m:t>
                        </m:r>
                      </m:e>
                      <m:sub>
                        <m:r>
                          <a:rPr lang="en-US" sz="2200" b="0" i="1" smtClean="0">
                            <a:latin typeface="Cambria Math" panose="02040503050406030204" pitchFamily="18" charset="0"/>
                          </a:rPr>
                          <m:t>𝑀</m:t>
                        </m:r>
                      </m:sub>
                    </m:sSub>
                  </m:oMath>
                </a14:m>
                <a:endParaRPr lang="en-US" sz="2200" dirty="0">
                  <a:latin typeface="+mn-lt"/>
                </a:endParaRPr>
              </a:p>
              <a:p>
                <a:pPr algn="just"/>
                <a:endParaRPr lang="en-US" sz="2200" dirty="0">
                  <a:latin typeface="+mn-lt"/>
                </a:endParaRPr>
              </a:p>
              <a:p>
                <a:pPr algn="just"/>
                <a:endParaRPr lang="en-US" sz="2200" dirty="0">
                  <a:latin typeface="+mn-lt"/>
                </a:endParaRPr>
              </a:p>
              <a:p>
                <a:pPr algn="just"/>
                <a:r>
                  <a:rPr lang="en-US" sz="2200" dirty="0">
                    <a:latin typeface="+mn-lt"/>
                  </a:rPr>
                  <a:t>Thus, the slope will be		 </a:t>
                </a:r>
                <a14:m>
                  <m:oMath xmlns:m="http://schemas.openxmlformats.org/officeDocument/2006/math">
                    <m:f>
                      <m:fPr>
                        <m:ctrlPr>
                          <a:rPr lang="en-US" sz="2200" i="1" smtClean="0">
                            <a:latin typeface="Cambria Math" panose="02040503050406030204" pitchFamily="18" charset="0"/>
                          </a:rPr>
                        </m:ctrlPr>
                      </m:fPr>
                      <m:num>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𝑅</m:t>
                            </m:r>
                          </m:e>
                          <m:sub>
                            <m:r>
                              <a:rPr lang="en-US" sz="2200" b="0" i="1" smtClean="0">
                                <a:latin typeface="Cambria Math" panose="02040503050406030204" pitchFamily="18" charset="0"/>
                              </a:rPr>
                              <m:t>𝑀</m:t>
                            </m:r>
                          </m:sub>
                        </m:sSub>
                        <m:r>
                          <a:rPr lang="en-US" sz="2200" b="0" i="1" smtClean="0">
                            <a:latin typeface="Cambria Math" panose="02040503050406030204" pitchFamily="18" charset="0"/>
                          </a:rPr>
                          <m:t>−</m:t>
                        </m:r>
                        <m:r>
                          <a:rPr lang="en-US" sz="2200" b="0" i="1" smtClean="0">
                            <a:latin typeface="Cambria Math" panose="02040503050406030204" pitchFamily="18" charset="0"/>
                          </a:rPr>
                          <m:t>𝑅𝑓</m:t>
                        </m:r>
                      </m:num>
                      <m:den>
                        <m:sSub>
                          <m:sSubPr>
                            <m:ctrlPr>
                              <a:rPr lang="en-US" sz="2200" i="1" smtClean="0">
                                <a:latin typeface="Cambria Math" panose="02040503050406030204" pitchFamily="18" charset="0"/>
                              </a:rPr>
                            </m:ctrlPr>
                          </m:sSubPr>
                          <m:e>
                            <m:r>
                              <m:rPr>
                                <m:sty m:val="p"/>
                              </m:rPr>
                              <a:rPr lang="el-GR" sz="2200" i="1" smtClean="0">
                                <a:latin typeface="Cambria Math" panose="02040503050406030204" pitchFamily="18" charset="0"/>
                              </a:rPr>
                              <m:t>σ</m:t>
                            </m:r>
                          </m:e>
                          <m:sub>
                            <m:r>
                              <a:rPr lang="en-US" sz="2200" b="0" i="1" smtClean="0">
                                <a:latin typeface="Cambria Math" panose="02040503050406030204" pitchFamily="18" charset="0"/>
                              </a:rPr>
                              <m:t>𝑀</m:t>
                            </m:r>
                          </m:sub>
                        </m:sSub>
                      </m:den>
                    </m:f>
                  </m:oMath>
                </a14:m>
                <a:endParaRPr lang="en-GB" sz="2200" dirty="0">
                  <a:latin typeface="+mn-lt"/>
                </a:endParaRPr>
              </a:p>
              <a:p>
                <a:pPr algn="just"/>
                <a:endParaRPr lang="en-US" sz="2200" dirty="0">
                  <a:latin typeface="+mn-lt"/>
                </a:endParaRPr>
              </a:p>
              <a:p>
                <a:pPr algn="just"/>
                <a:endParaRPr lang="en-US" sz="2200" dirty="0">
                  <a:latin typeface="+mn-lt"/>
                </a:endParaRPr>
              </a:p>
              <a:p>
                <a:pPr algn="just"/>
                <a:r>
                  <a:rPr lang="en-US" sz="2200" dirty="0">
                    <a:latin typeface="+mn-lt"/>
                  </a:rPr>
                  <a:t>The equation for the line will be </a:t>
                </a:r>
                <a:r>
                  <a:rPr lang="en-US" sz="2200" b="1" dirty="0">
                    <a:solidFill>
                      <a:srgbClr val="FF0000"/>
                    </a:solidFill>
                    <a:latin typeface="+mn-lt"/>
                  </a:rPr>
                  <a:t>y = a + </a:t>
                </a:r>
                <a:r>
                  <a:rPr lang="el-GR" sz="2200" b="1" dirty="0">
                    <a:solidFill>
                      <a:srgbClr val="FF0000"/>
                    </a:solidFill>
                    <a:latin typeface="+mn-lt"/>
                  </a:rPr>
                  <a:t>β</a:t>
                </a:r>
                <a:r>
                  <a:rPr lang="en-US" sz="2200" b="1" dirty="0">
                    <a:solidFill>
                      <a:srgbClr val="FF0000"/>
                    </a:solidFill>
                    <a:latin typeface="+mn-lt"/>
                  </a:rPr>
                  <a:t> x</a:t>
                </a:r>
              </a:p>
              <a:p>
                <a:pPr algn="just"/>
                <a:endParaRPr lang="en-US" sz="2200" dirty="0">
                  <a:latin typeface="+mn-lt"/>
                </a:endParaRPr>
              </a:p>
              <a:p>
                <a:pPr algn="just"/>
                <a:endParaRPr lang="en-US" sz="2200" i="1" dirty="0">
                  <a:latin typeface="Cambria Math" panose="02040503050406030204" pitchFamily="18" charset="0"/>
                </a:endParaRPr>
              </a:p>
              <a:p>
                <a:pPr algn="just"/>
                <a14:m>
                  <m:oMathPara xmlns:m="http://schemas.openxmlformats.org/officeDocument/2006/math">
                    <m:oMathParaPr>
                      <m:jc m:val="centerGroup"/>
                    </m:oMathParaPr>
                    <m:oMath xmlns:m="http://schemas.openxmlformats.org/officeDocument/2006/math">
                      <m:sSub>
                        <m:sSubPr>
                          <m:ctrlPr>
                            <a:rPr lang="en-US" sz="2200" i="1" smtClean="0">
                              <a:latin typeface="Cambria Math" panose="02040503050406030204" pitchFamily="18" charset="0"/>
                            </a:rPr>
                          </m:ctrlPr>
                        </m:sSubPr>
                        <m:e>
                          <m:r>
                            <a:rPr lang="en-US" sz="2200" b="0" i="1" smtClean="0">
                              <a:latin typeface="Cambria Math" panose="02040503050406030204" pitchFamily="18" charset="0"/>
                            </a:rPr>
                            <m:t>𝐸</m:t>
                          </m:r>
                          <m:r>
                            <a:rPr lang="en-US" sz="2200" b="0" i="1" smtClean="0">
                              <a:latin typeface="Cambria Math" panose="02040503050406030204" pitchFamily="18" charset="0"/>
                            </a:rPr>
                            <m:t>(</m:t>
                          </m:r>
                          <m:r>
                            <a:rPr lang="en-US" sz="2200" b="0" i="1" smtClean="0">
                              <a:latin typeface="Cambria Math" panose="02040503050406030204" pitchFamily="18" charset="0"/>
                            </a:rPr>
                            <m:t>𝑅</m:t>
                          </m:r>
                        </m:e>
                        <m:sub>
                          <m:r>
                            <a:rPr lang="en-US" sz="2200" b="0" i="1" smtClean="0">
                              <a:latin typeface="Cambria Math" panose="02040503050406030204" pitchFamily="18" charset="0"/>
                            </a:rPr>
                            <m:t>𝑝𝑜𝑟𝑡</m:t>
                          </m:r>
                          <m:r>
                            <a:rPr lang="en-GB" sz="2200" b="0" i="1" smtClean="0">
                              <a:latin typeface="Cambria Math" panose="02040503050406030204" pitchFamily="18" charset="0"/>
                            </a:rPr>
                            <m:t>𝑓𝑜𝑙𝑖𝑜</m:t>
                          </m:r>
                          <m:r>
                            <a:rPr lang="en-US" sz="2200" b="0" i="1" smtClean="0">
                              <a:latin typeface="Cambria Math" panose="02040503050406030204" pitchFamily="18" charset="0"/>
                            </a:rPr>
                            <m:t>)</m:t>
                          </m:r>
                        </m:sub>
                      </m:sSub>
                      <m:r>
                        <a:rPr lang="en-US" sz="2200" b="0" i="1" smtClean="0">
                          <a:latin typeface="Cambria Math" panose="02040503050406030204" pitchFamily="18" charset="0"/>
                        </a:rPr>
                        <m:t>)=</m:t>
                      </m:r>
                      <m:r>
                        <a:rPr lang="en-US" sz="2200" b="0" i="1" smtClean="0">
                          <a:latin typeface="Cambria Math" panose="02040503050406030204" pitchFamily="18" charset="0"/>
                        </a:rPr>
                        <m:t>𝑅𝑓</m:t>
                      </m:r>
                      <m:r>
                        <a:rPr lang="en-US" sz="2200" b="0" i="1" smtClean="0">
                          <a:latin typeface="Cambria Math" panose="02040503050406030204" pitchFamily="18" charset="0"/>
                        </a:rPr>
                        <m:t>+ (</m:t>
                      </m:r>
                      <m:sSub>
                        <m:sSubPr>
                          <m:ctrlPr>
                            <a:rPr lang="en-US" sz="2200" b="0" i="1" smtClean="0">
                              <a:latin typeface="Cambria Math" panose="02040503050406030204" pitchFamily="18" charset="0"/>
                            </a:rPr>
                          </m:ctrlPr>
                        </m:sSubPr>
                        <m:e>
                          <m:f>
                            <m:fPr>
                              <m:ctrlPr>
                                <a:rPr lang="en-US" sz="2200" i="1" smtClean="0">
                                  <a:latin typeface="Cambria Math" panose="02040503050406030204" pitchFamily="18" charset="0"/>
                                </a:rPr>
                              </m:ctrlPr>
                            </m:fPr>
                            <m:num>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𝑅</m:t>
                                  </m:r>
                                </m:e>
                                <m:sub>
                                  <m:r>
                                    <a:rPr lang="en-US" sz="2200" b="0" i="1" smtClean="0">
                                      <a:latin typeface="Cambria Math" panose="02040503050406030204" pitchFamily="18" charset="0"/>
                                    </a:rPr>
                                    <m:t>𝑀</m:t>
                                  </m:r>
                                </m:sub>
                              </m:sSub>
                              <m:r>
                                <a:rPr lang="en-US" sz="2200" b="0" i="1" smtClean="0">
                                  <a:latin typeface="Cambria Math" panose="02040503050406030204" pitchFamily="18" charset="0"/>
                                </a:rPr>
                                <m:t>−</m:t>
                              </m:r>
                              <m:r>
                                <a:rPr lang="en-US" sz="2200" b="0" i="1" smtClean="0">
                                  <a:latin typeface="Cambria Math" panose="02040503050406030204" pitchFamily="18" charset="0"/>
                                </a:rPr>
                                <m:t>𝑅𝑓</m:t>
                              </m:r>
                            </m:num>
                            <m:den>
                              <m:sSub>
                                <m:sSubPr>
                                  <m:ctrlPr>
                                    <a:rPr lang="en-US" sz="2200" i="1" smtClean="0">
                                      <a:latin typeface="Cambria Math" panose="02040503050406030204" pitchFamily="18" charset="0"/>
                                    </a:rPr>
                                  </m:ctrlPr>
                                </m:sSubPr>
                                <m:e>
                                  <m:r>
                                    <m:rPr>
                                      <m:sty m:val="p"/>
                                    </m:rPr>
                                    <a:rPr lang="el-GR" sz="2200" i="1" smtClean="0">
                                      <a:latin typeface="Cambria Math" panose="02040503050406030204" pitchFamily="18" charset="0"/>
                                    </a:rPr>
                                    <m:t>σ</m:t>
                                  </m:r>
                                </m:e>
                                <m:sub>
                                  <m:r>
                                    <a:rPr lang="en-US" sz="2200" b="0" i="1" smtClean="0">
                                      <a:latin typeface="Cambria Math" panose="02040503050406030204" pitchFamily="18" charset="0"/>
                                    </a:rPr>
                                    <m:t>𝑀</m:t>
                                  </m:r>
                                </m:sub>
                              </m:sSub>
                            </m:den>
                          </m:f>
                          <m:r>
                            <a:rPr lang="en-US" sz="2200" b="0" i="1" smtClean="0">
                              <a:latin typeface="Cambria Math" panose="02040503050406030204" pitchFamily="18" charset="0"/>
                            </a:rPr>
                            <m:t>)</m:t>
                          </m:r>
                          <m:r>
                            <a:rPr lang="en-US" sz="2200" b="0" i="1" smtClean="0">
                              <a:latin typeface="Cambria Math" panose="02040503050406030204" pitchFamily="18" charset="0"/>
                              <a:ea typeface="Cambria Math" panose="02040503050406030204" pitchFamily="18" charset="0"/>
                            </a:rPr>
                            <m:t>𝜎</m:t>
                          </m:r>
                        </m:e>
                        <m:sub>
                          <m:r>
                            <a:rPr lang="en-US" sz="2200" b="0" i="1" smtClean="0">
                              <a:latin typeface="Cambria Math" panose="02040503050406030204" pitchFamily="18" charset="0"/>
                            </a:rPr>
                            <m:t>𝑃𝑜𝑟𝑡</m:t>
                          </m:r>
                          <m:r>
                            <a:rPr lang="en-GB" sz="2200" b="0" i="1" smtClean="0">
                              <a:latin typeface="Cambria Math" panose="02040503050406030204" pitchFamily="18" charset="0"/>
                            </a:rPr>
                            <m:t>𝑓𝑜𝑙𝑖𝑜</m:t>
                          </m:r>
                        </m:sub>
                      </m:sSub>
                    </m:oMath>
                  </m:oMathPara>
                </a14:m>
                <a:endParaRPr lang="en-US" sz="2200" dirty="0">
                  <a:latin typeface="+mn-lt"/>
                </a:endParaRPr>
              </a:p>
              <a:p>
                <a:pPr algn="just"/>
                <a:endParaRPr lang="en-US" sz="2200" dirty="0">
                  <a:latin typeface="+mn-lt"/>
                </a:endParaRPr>
              </a:p>
              <a:p>
                <a:pPr algn="just"/>
                <a:endParaRPr lang="en-US" sz="2200" dirty="0">
                  <a:latin typeface="+mn-lt"/>
                </a:endParaRPr>
              </a:p>
              <a:p>
                <a:pPr algn="just"/>
                <a:endParaRPr lang="en-US" sz="2200" dirty="0">
                  <a:latin typeface="+mn-lt"/>
                </a:endParaRPr>
              </a:p>
              <a:p>
                <a:pPr algn="just"/>
                <a:endParaRPr lang="en-US" sz="2200" dirty="0"/>
              </a:p>
              <a:p>
                <a:pPr algn="just"/>
                <a:endParaRPr lang="en-US" sz="2200" dirty="0"/>
              </a:p>
              <a:p>
                <a:pPr algn="just"/>
                <a:endParaRPr lang="en-US" sz="2200" dirty="0"/>
              </a:p>
              <a:p>
                <a:pPr algn="just"/>
                <a:endParaRPr lang="en-GB" sz="2200" dirty="0"/>
              </a:p>
            </p:txBody>
          </p:sp>
        </mc:Choice>
        <mc:Fallback xmlns="">
          <p:sp>
            <p:nvSpPr>
              <p:cNvPr id="6" name="Τίτλος 1">
                <a:extLst>
                  <a:ext uri="{FF2B5EF4-FFF2-40B4-BE49-F238E27FC236}">
                    <a16:creationId xmlns:a16="http://schemas.microsoft.com/office/drawing/2014/main" id="{B1CEA000-2B15-4528-8C3E-3C13DA853ECF}"/>
                  </a:ext>
                </a:extLst>
              </p:cNvPr>
              <p:cNvSpPr txBox="1">
                <a:spLocks noRot="1" noChangeAspect="1" noMove="1" noResize="1" noEditPoints="1" noAdjustHandles="1" noChangeArrowheads="1" noChangeShapeType="1" noTextEdit="1"/>
              </p:cNvSpPr>
              <p:nvPr/>
            </p:nvSpPr>
            <p:spPr>
              <a:xfrm>
                <a:off x="5972797" y="1520890"/>
                <a:ext cx="6043799" cy="4720518"/>
              </a:xfrm>
              <a:prstGeom prst="rect">
                <a:avLst/>
              </a:prstGeom>
              <a:blipFill>
                <a:blip r:embed="rId2"/>
                <a:stretch>
                  <a:fillRect l="-1312" t="-21161"/>
                </a:stretch>
              </a:blipFill>
            </p:spPr>
            <p:txBody>
              <a:bodyPr/>
              <a:lstStyle/>
              <a:p>
                <a:r>
                  <a:rPr lang="en-GB">
                    <a:noFill/>
                  </a:rPr>
                  <a:t> </a:t>
                </a:r>
              </a:p>
            </p:txBody>
          </p:sp>
        </mc:Fallback>
      </mc:AlternateContent>
      <p:pic>
        <p:nvPicPr>
          <p:cNvPr id="3" name="Θέση περιεχομένου 2"/>
          <p:cNvPicPr>
            <a:picLocks noGrp="1" noChangeAspect="1"/>
          </p:cNvPicPr>
          <p:nvPr>
            <p:ph idx="1"/>
          </p:nvPr>
        </p:nvPicPr>
        <p:blipFill>
          <a:blip r:embed="rId3"/>
          <a:stretch>
            <a:fillRect/>
          </a:stretch>
        </p:blipFill>
        <p:spPr>
          <a:xfrm>
            <a:off x="639195" y="1359797"/>
            <a:ext cx="5333602" cy="4593133"/>
          </a:xfrm>
          <a:prstGeom prst="rect">
            <a:avLst/>
          </a:prstGeom>
        </p:spPr>
      </p:pic>
      <p:sp>
        <p:nvSpPr>
          <p:cNvPr id="7" name="Τίτλος 1">
            <a:extLst>
              <a:ext uri="{FF2B5EF4-FFF2-40B4-BE49-F238E27FC236}">
                <a16:creationId xmlns:a16="http://schemas.microsoft.com/office/drawing/2014/main" id="{51B277A8-2146-41DE-B509-C2B12F8B8AB1}"/>
              </a:ext>
            </a:extLst>
          </p:cNvPr>
          <p:cNvSpPr>
            <a:spLocks noGrp="1"/>
          </p:cNvSpPr>
          <p:nvPr>
            <p:ph type="title"/>
          </p:nvPr>
        </p:nvSpPr>
        <p:spPr>
          <a:xfrm>
            <a:off x="838200" y="365125"/>
            <a:ext cx="10515600" cy="539945"/>
          </a:xfrm>
        </p:spPr>
        <p:txBody>
          <a:bodyPr>
            <a:normAutofit fontScale="90000"/>
          </a:bodyPr>
          <a:lstStyle/>
          <a:p>
            <a:r>
              <a:rPr lang="en-GB" sz="3600" b="1" dirty="0"/>
              <a:t>Capital Market Theory</a:t>
            </a:r>
          </a:p>
        </p:txBody>
      </p:sp>
    </p:spTree>
    <p:extLst>
      <p:ext uri="{BB962C8B-B14F-4D97-AF65-F5344CB8AC3E}">
        <p14:creationId xmlns:p14="http://schemas.microsoft.com/office/powerpoint/2010/main" val="422364509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Θέση περιεχομένου 2">
                <a:extLst>
                  <a:ext uri="{FF2B5EF4-FFF2-40B4-BE49-F238E27FC236}">
                    <a16:creationId xmlns:a16="http://schemas.microsoft.com/office/drawing/2014/main" id="{0019FA8D-1609-4F07-8278-5F22B7F83355}"/>
                  </a:ext>
                </a:extLst>
              </p:cNvPr>
              <p:cNvSpPr>
                <a:spLocks noGrp="1"/>
              </p:cNvSpPr>
              <p:nvPr>
                <p:ph idx="1"/>
              </p:nvPr>
            </p:nvSpPr>
            <p:spPr>
              <a:xfrm>
                <a:off x="838200" y="1317072"/>
                <a:ext cx="10515600" cy="5175803"/>
              </a:xfrm>
            </p:spPr>
            <p:txBody>
              <a:bodyPr>
                <a:normAutofit/>
              </a:bodyPr>
              <a:lstStyle/>
              <a:p>
                <a:pPr algn="just"/>
                <a:r>
                  <a:rPr lang="en-GB" sz="2200" dirty="0"/>
                  <a:t>Thus, Portfolio M maximizes investor reward for bearing risk; is the </a:t>
                </a:r>
                <a:r>
                  <a:rPr lang="en-GB" sz="2200" b="1" dirty="0">
                    <a:solidFill>
                      <a:srgbClr val="FF0000"/>
                    </a:solidFill>
                  </a:rPr>
                  <a:t>market portfolio </a:t>
                </a:r>
                <a:r>
                  <a:rPr lang="en-GB" sz="2200" dirty="0"/>
                  <a:t>and, it contains </a:t>
                </a:r>
                <a:r>
                  <a:rPr lang="en-GB" sz="2200" b="1" dirty="0"/>
                  <a:t>all risky assets </a:t>
                </a:r>
              </a:p>
              <a:p>
                <a:pPr algn="just"/>
                <a:endParaRPr lang="en-GB" sz="2200" b="1" dirty="0"/>
              </a:p>
              <a:p>
                <a:pPr algn="just"/>
                <a:r>
                  <a:rPr lang="en-GB" sz="2200" dirty="0">
                    <a:solidFill>
                      <a:srgbClr val="FF0000"/>
                    </a:solidFill>
                  </a:rPr>
                  <a:t>It has the highest expected excess return (above Rf) per unit of risk</a:t>
                </a:r>
              </a:p>
              <a:p>
                <a:pPr algn="just"/>
                <a:endParaRPr lang="en-GB" sz="2200" dirty="0"/>
              </a:p>
              <a:p>
                <a:pPr algn="just"/>
                <a:r>
                  <a:rPr lang="en-GB" sz="2200" dirty="0"/>
                  <a:t>The Equation is the </a:t>
                </a:r>
                <a:r>
                  <a:rPr lang="en-GB" sz="2200" b="1" dirty="0">
                    <a:solidFill>
                      <a:srgbClr val="FF0000"/>
                    </a:solidFill>
                  </a:rPr>
                  <a:t>Capital Market Line (CML)</a:t>
                </a:r>
              </a:p>
              <a:p>
                <a:pPr algn="just"/>
                <a:endParaRPr lang="en-GB" sz="2200" dirty="0"/>
              </a:p>
              <a:p>
                <a:pPr algn="just"/>
                <a:r>
                  <a:rPr lang="en-GB" sz="2200" dirty="0"/>
                  <a:t>Main result: investors that invest in riskless Rf and risky M should expect a return that equals the Rf + plus compensation for the number of risk units (</a:t>
                </a:r>
                <a:r>
                  <a:rPr lang="en-GB" sz="2200" i="1" dirty="0" err="1"/>
                  <a:t>σ</a:t>
                </a:r>
                <a:r>
                  <a:rPr lang="en-GB" sz="2200" i="1" baseline="-25000" dirty="0" err="1"/>
                  <a:t>portflolio</a:t>
                </a:r>
                <a:r>
                  <a:rPr lang="en-GB" sz="2200" dirty="0"/>
                  <a:t>) they accept</a:t>
                </a:r>
              </a:p>
              <a:p>
                <a:pPr algn="just"/>
                <a:endParaRPr lang="en-GB" sz="2200" dirty="0"/>
              </a:p>
              <a:p>
                <a:pPr algn="just"/>
                <a:r>
                  <a:rPr lang="en-GB" sz="2200" dirty="0"/>
                  <a:t>The slope	 </a:t>
                </a:r>
                <a14:m>
                  <m:oMath xmlns:m="http://schemas.openxmlformats.org/officeDocument/2006/math">
                    <m:f>
                      <m:fPr>
                        <m:ctrlPr>
                          <a:rPr lang="en-US" sz="2200" i="1" smtClean="0">
                            <a:latin typeface="Cambria Math" panose="02040503050406030204" pitchFamily="18" charset="0"/>
                          </a:rPr>
                        </m:ctrlPr>
                      </m:fPr>
                      <m:num>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𝑅</m:t>
                            </m:r>
                          </m:e>
                          <m:sub>
                            <m:r>
                              <a:rPr lang="en-US" sz="2200" b="0" i="1" smtClean="0">
                                <a:latin typeface="Cambria Math" panose="02040503050406030204" pitchFamily="18" charset="0"/>
                              </a:rPr>
                              <m:t>𝑀</m:t>
                            </m:r>
                          </m:sub>
                        </m:sSub>
                        <m:r>
                          <a:rPr lang="en-US" sz="2200" b="0" i="1" smtClean="0">
                            <a:latin typeface="Cambria Math" panose="02040503050406030204" pitchFamily="18" charset="0"/>
                          </a:rPr>
                          <m:t>−</m:t>
                        </m:r>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𝑅</m:t>
                            </m:r>
                          </m:e>
                          <m:sub>
                            <m:r>
                              <a:rPr lang="en-US" sz="2200" b="0" i="1" smtClean="0">
                                <a:latin typeface="Cambria Math" panose="02040503050406030204" pitchFamily="18" charset="0"/>
                              </a:rPr>
                              <m:t>𝐹</m:t>
                            </m:r>
                          </m:sub>
                        </m:sSub>
                      </m:num>
                      <m:den>
                        <m:sSub>
                          <m:sSubPr>
                            <m:ctrlPr>
                              <a:rPr lang="en-US" sz="2200" i="1" smtClean="0">
                                <a:latin typeface="Cambria Math" panose="02040503050406030204" pitchFamily="18" charset="0"/>
                              </a:rPr>
                            </m:ctrlPr>
                          </m:sSubPr>
                          <m:e>
                            <m:r>
                              <m:rPr>
                                <m:sty m:val="p"/>
                              </m:rPr>
                              <a:rPr lang="el-GR" sz="2200" i="1" smtClean="0">
                                <a:latin typeface="Cambria Math" panose="02040503050406030204" pitchFamily="18" charset="0"/>
                              </a:rPr>
                              <m:t>σ</m:t>
                            </m:r>
                          </m:e>
                          <m:sub>
                            <m:r>
                              <a:rPr lang="en-US" sz="2200" b="0" i="1" smtClean="0">
                                <a:latin typeface="Cambria Math" panose="02040503050406030204" pitchFamily="18" charset="0"/>
                              </a:rPr>
                              <m:t>𝑀</m:t>
                            </m:r>
                          </m:sub>
                        </m:sSub>
                      </m:den>
                    </m:f>
                    <m:r>
                      <a:rPr lang="en-US" sz="2200" b="0" i="1" smtClean="0">
                        <a:latin typeface="Cambria Math" panose="02040503050406030204" pitchFamily="18" charset="0"/>
                      </a:rPr>
                      <m:t> </m:t>
                    </m:r>
                    <m:r>
                      <a:rPr lang="en-GB" sz="2200" b="0" i="1" smtClean="0">
                        <a:latin typeface="Cambria Math" panose="02040503050406030204" pitchFamily="18" charset="0"/>
                      </a:rPr>
                      <m:t> </m:t>
                    </m:r>
                  </m:oMath>
                </a14:m>
                <a:r>
                  <a:rPr lang="en-GB" sz="2200" dirty="0"/>
                  <a:t>		→	expected compensation, </a:t>
                </a:r>
                <a:r>
                  <a:rPr lang="en-GB" sz="2200" b="1" dirty="0">
                    <a:solidFill>
                      <a:srgbClr val="FF0000"/>
                    </a:solidFill>
                  </a:rPr>
                  <a:t>Expected Risk Premium</a:t>
                </a:r>
              </a:p>
              <a:p>
                <a:pPr algn="just"/>
                <a:endParaRPr lang="en-GB" sz="2200" b="1" dirty="0"/>
              </a:p>
              <a:p>
                <a:pPr algn="just"/>
                <a:endParaRPr lang="en-GB" sz="2200" b="1" dirty="0"/>
              </a:p>
            </p:txBody>
          </p:sp>
        </mc:Choice>
        <mc:Fallback xmlns="">
          <p:sp>
            <p:nvSpPr>
              <p:cNvPr id="3" name="Θέση περιεχομένου 2">
                <a:extLst>
                  <a:ext uri="{FF2B5EF4-FFF2-40B4-BE49-F238E27FC236}">
                    <a16:creationId xmlns:a16="http://schemas.microsoft.com/office/drawing/2014/main" id="{0019FA8D-1609-4F07-8278-5F22B7F83355}"/>
                  </a:ext>
                </a:extLst>
              </p:cNvPr>
              <p:cNvSpPr>
                <a:spLocks noGrp="1" noRot="1" noChangeAspect="1" noMove="1" noResize="1" noEditPoints="1" noAdjustHandles="1" noChangeArrowheads="1" noChangeShapeType="1" noTextEdit="1"/>
              </p:cNvSpPr>
              <p:nvPr>
                <p:ph idx="1"/>
              </p:nvPr>
            </p:nvSpPr>
            <p:spPr>
              <a:xfrm>
                <a:off x="838200" y="1317072"/>
                <a:ext cx="10515600" cy="5175803"/>
              </a:xfrm>
              <a:blipFill>
                <a:blip r:embed="rId2"/>
                <a:stretch>
                  <a:fillRect l="-696" t="-1531" r="-696"/>
                </a:stretch>
              </a:blipFill>
            </p:spPr>
            <p:txBody>
              <a:bodyPr/>
              <a:lstStyle/>
              <a:p>
                <a:r>
                  <a:rPr lang="en-GB">
                    <a:noFill/>
                  </a:rPr>
                  <a:t> </a:t>
                </a:r>
              </a:p>
            </p:txBody>
          </p:sp>
        </mc:Fallback>
      </mc:AlternateContent>
      <p:sp>
        <p:nvSpPr>
          <p:cNvPr id="4" name="Τίτλος 1">
            <a:extLst>
              <a:ext uri="{FF2B5EF4-FFF2-40B4-BE49-F238E27FC236}">
                <a16:creationId xmlns:a16="http://schemas.microsoft.com/office/drawing/2014/main" id="{649B1464-F107-4628-81FD-15F3025BD2CE}"/>
              </a:ext>
            </a:extLst>
          </p:cNvPr>
          <p:cNvSpPr>
            <a:spLocks noGrp="1"/>
          </p:cNvSpPr>
          <p:nvPr>
            <p:ph type="title"/>
          </p:nvPr>
        </p:nvSpPr>
        <p:spPr>
          <a:xfrm>
            <a:off x="838200" y="365125"/>
            <a:ext cx="10515600" cy="851279"/>
          </a:xfrm>
        </p:spPr>
        <p:txBody>
          <a:bodyPr>
            <a:normAutofit/>
          </a:bodyPr>
          <a:lstStyle/>
          <a:p>
            <a:r>
              <a:rPr lang="en-GB" sz="3600" b="1" dirty="0"/>
              <a:t>Capital Market Line</a:t>
            </a:r>
          </a:p>
        </p:txBody>
      </p:sp>
    </p:spTree>
    <p:extLst>
      <p:ext uri="{BB962C8B-B14F-4D97-AF65-F5344CB8AC3E}">
        <p14:creationId xmlns:p14="http://schemas.microsoft.com/office/powerpoint/2010/main" val="346491165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Θέση περιεχομένου 2">
                <a:extLst>
                  <a:ext uri="{FF2B5EF4-FFF2-40B4-BE49-F238E27FC236}">
                    <a16:creationId xmlns:a16="http://schemas.microsoft.com/office/drawing/2014/main" id="{38EE22FF-6CC6-45DD-8686-385611578080}"/>
                  </a:ext>
                </a:extLst>
              </p:cNvPr>
              <p:cNvSpPr>
                <a:spLocks noGrp="1"/>
              </p:cNvSpPr>
              <p:nvPr>
                <p:ph idx="1"/>
              </p:nvPr>
            </p:nvSpPr>
            <p:spPr>
              <a:xfrm>
                <a:off x="838200" y="1526796"/>
                <a:ext cx="10515600" cy="4650167"/>
              </a:xfrm>
            </p:spPr>
            <p:txBody>
              <a:bodyPr/>
              <a:lstStyle/>
              <a:p>
                <a:pPr algn="just"/>
                <a:endParaRPr lang="en-US" sz="2200" dirty="0"/>
              </a:p>
              <a:p>
                <a:pPr algn="just"/>
                <a:r>
                  <a:rPr lang="en-US" sz="2200" dirty="0"/>
                  <a:t>In other words, the slope provides </a:t>
                </a:r>
                <a:r>
                  <a:rPr lang="en-US" sz="2200" b="1" dirty="0">
                    <a:solidFill>
                      <a:srgbClr val="FF0000"/>
                    </a:solidFill>
                  </a:rPr>
                  <a:t>the price of risk in equilibrium</a:t>
                </a:r>
                <a:endParaRPr lang="en-US" sz="2200" dirty="0"/>
              </a:p>
              <a:p>
                <a:pPr algn="just"/>
                <a:endParaRPr lang="en-US" sz="2200" dirty="0"/>
              </a:p>
              <a:p>
                <a:pPr algn="just"/>
                <a:r>
                  <a:rPr lang="en-US" sz="2200" dirty="0"/>
                  <a:t>Assume, for example that, </a:t>
                </a:r>
                <a14:m>
                  <m:oMath xmlns:m="http://schemas.openxmlformats.org/officeDocument/2006/math">
                    <m:sSub>
                      <m:sSubPr>
                        <m:ctrlPr>
                          <a:rPr lang="en-US" sz="2200" i="1">
                            <a:latin typeface="Cambria Math" panose="02040503050406030204" pitchFamily="18" charset="0"/>
                          </a:rPr>
                        </m:ctrlPr>
                      </m:sSubPr>
                      <m:e>
                        <m:r>
                          <a:rPr lang="en-US" sz="2200" i="1">
                            <a:latin typeface="Cambria Math" panose="02040503050406030204" pitchFamily="18" charset="0"/>
                          </a:rPr>
                          <m:t>𝑅</m:t>
                        </m:r>
                      </m:e>
                      <m:sub>
                        <m:r>
                          <a:rPr lang="en-US" sz="2200" i="1">
                            <a:latin typeface="Cambria Math" panose="02040503050406030204" pitchFamily="18" charset="0"/>
                          </a:rPr>
                          <m:t>𝑀</m:t>
                        </m:r>
                      </m:sub>
                    </m:sSub>
                    <m:r>
                      <a:rPr lang="en-US" sz="2200" b="0" i="1" smtClean="0">
                        <a:latin typeface="Cambria Math" panose="02040503050406030204" pitchFamily="18" charset="0"/>
                      </a:rPr>
                      <m:t>=1</m:t>
                    </m:r>
                    <m:r>
                      <a:rPr lang="en-GB" sz="2200" b="0" i="1" smtClean="0">
                        <a:latin typeface="Cambria Math" panose="02040503050406030204" pitchFamily="18" charset="0"/>
                      </a:rPr>
                      <m:t>5</m:t>
                    </m:r>
                    <m:r>
                      <a:rPr lang="en-US" sz="2200" b="0" i="1" smtClean="0">
                        <a:latin typeface="Cambria Math" panose="02040503050406030204" pitchFamily="18" charset="0"/>
                      </a:rPr>
                      <m:t>%, </m:t>
                    </m:r>
                    <m:sSub>
                      <m:sSubPr>
                        <m:ctrlPr>
                          <a:rPr lang="en-US" sz="2200" i="1">
                            <a:latin typeface="Cambria Math" panose="02040503050406030204" pitchFamily="18" charset="0"/>
                          </a:rPr>
                        </m:ctrlPr>
                      </m:sSubPr>
                      <m:e>
                        <m:r>
                          <a:rPr lang="en-US" sz="2200" i="1">
                            <a:latin typeface="Cambria Math" panose="02040503050406030204" pitchFamily="18" charset="0"/>
                          </a:rPr>
                          <m:t>𝑅</m:t>
                        </m:r>
                      </m:e>
                      <m:sub>
                        <m:r>
                          <a:rPr lang="en-US" sz="2200" i="1">
                            <a:latin typeface="Cambria Math" panose="02040503050406030204" pitchFamily="18" charset="0"/>
                          </a:rPr>
                          <m:t>𝐹</m:t>
                        </m:r>
                      </m:sub>
                    </m:sSub>
                    <m:r>
                      <a:rPr lang="en-US" sz="2200" b="0" i="1" smtClean="0">
                        <a:latin typeface="Cambria Math" panose="02040503050406030204" pitchFamily="18" charset="0"/>
                      </a:rPr>
                      <m:t>=</m:t>
                    </m:r>
                    <m:r>
                      <a:rPr lang="en-GB" sz="2200" b="0" i="1" smtClean="0">
                        <a:latin typeface="Cambria Math" panose="02040503050406030204" pitchFamily="18" charset="0"/>
                      </a:rPr>
                      <m:t>4</m:t>
                    </m:r>
                    <m:r>
                      <a:rPr lang="en-US" sz="2200" b="0" i="1" smtClean="0">
                        <a:latin typeface="Cambria Math" panose="02040503050406030204" pitchFamily="18" charset="0"/>
                      </a:rPr>
                      <m:t>% , </m:t>
                    </m:r>
                    <m:sSub>
                      <m:sSubPr>
                        <m:ctrlPr>
                          <a:rPr lang="en-US" sz="2200" i="1">
                            <a:latin typeface="Cambria Math" panose="02040503050406030204" pitchFamily="18" charset="0"/>
                          </a:rPr>
                        </m:ctrlPr>
                      </m:sSubPr>
                      <m:e>
                        <m:r>
                          <m:rPr>
                            <m:sty m:val="p"/>
                          </m:rPr>
                          <a:rPr lang="el-GR" sz="2200" i="1">
                            <a:latin typeface="Cambria Math" panose="02040503050406030204" pitchFamily="18" charset="0"/>
                          </a:rPr>
                          <m:t>σ</m:t>
                        </m:r>
                      </m:e>
                      <m:sub>
                        <m:r>
                          <a:rPr lang="en-US" sz="2200" i="1">
                            <a:latin typeface="Cambria Math" panose="02040503050406030204" pitchFamily="18" charset="0"/>
                          </a:rPr>
                          <m:t>𝑀</m:t>
                        </m:r>
                      </m:sub>
                    </m:sSub>
                    <m:r>
                      <a:rPr lang="en-US" sz="2200" b="0" i="1" smtClean="0">
                        <a:latin typeface="Cambria Math" panose="02040503050406030204" pitchFamily="18" charset="0"/>
                      </a:rPr>
                      <m:t>=0.</m:t>
                    </m:r>
                    <m:r>
                      <a:rPr lang="en-GB" sz="2200" b="0" i="1" smtClean="0">
                        <a:latin typeface="Cambria Math" panose="02040503050406030204" pitchFamily="18" charset="0"/>
                      </a:rPr>
                      <m:t>30</m:t>
                    </m:r>
                  </m:oMath>
                </a14:m>
                <a:endParaRPr lang="en-US" sz="2200" b="0" dirty="0"/>
              </a:p>
              <a:p>
                <a:pPr algn="just"/>
                <a:endParaRPr lang="en-US" sz="2200" dirty="0"/>
              </a:p>
              <a:p>
                <a:pPr algn="just"/>
                <a:r>
                  <a:rPr lang="en-US" sz="2200" dirty="0"/>
                  <a:t>Then, the slope of the CML will be (0.15 - 0.04) / 0.30 = 0.36</a:t>
                </a:r>
              </a:p>
              <a:p>
                <a:pPr algn="just"/>
                <a:endParaRPr lang="en-US" sz="2200" dirty="0"/>
              </a:p>
              <a:p>
                <a:pPr algn="just"/>
                <a:r>
                  <a:rPr lang="en-US" sz="2200" dirty="0"/>
                  <a:t>Interpretation: for every 1% change in the risk of an efficient portfolio the market expects a </a:t>
                </a:r>
                <a:r>
                  <a:rPr lang="en-US" sz="2200" dirty="0">
                    <a:solidFill>
                      <a:srgbClr val="FF0000"/>
                    </a:solidFill>
                  </a:rPr>
                  <a:t>0.36%</a:t>
                </a:r>
                <a:r>
                  <a:rPr lang="en-US" sz="2200" dirty="0"/>
                  <a:t> increase in its return to </a:t>
                </a:r>
                <a:r>
                  <a:rPr lang="en-US" sz="2200" b="1" dirty="0">
                    <a:solidFill>
                      <a:srgbClr val="FF0000"/>
                    </a:solidFill>
                  </a:rPr>
                  <a:t>maintain equilibrium </a:t>
                </a:r>
              </a:p>
              <a:p>
                <a:pPr algn="just"/>
                <a:endParaRPr lang="en-US" dirty="0"/>
              </a:p>
              <a:p>
                <a:pPr algn="just"/>
                <a:endParaRPr lang="en-GB" dirty="0"/>
              </a:p>
            </p:txBody>
          </p:sp>
        </mc:Choice>
        <mc:Fallback xmlns="">
          <p:sp>
            <p:nvSpPr>
              <p:cNvPr id="3" name="Θέση περιεχομένου 2">
                <a:extLst>
                  <a:ext uri="{FF2B5EF4-FFF2-40B4-BE49-F238E27FC236}">
                    <a16:creationId xmlns:a16="http://schemas.microsoft.com/office/drawing/2014/main" id="{38EE22FF-6CC6-45DD-8686-385611578080}"/>
                  </a:ext>
                </a:extLst>
              </p:cNvPr>
              <p:cNvSpPr>
                <a:spLocks noGrp="1" noRot="1" noChangeAspect="1" noMove="1" noResize="1" noEditPoints="1" noAdjustHandles="1" noChangeArrowheads="1" noChangeShapeType="1" noTextEdit="1"/>
              </p:cNvSpPr>
              <p:nvPr>
                <p:ph idx="1"/>
              </p:nvPr>
            </p:nvSpPr>
            <p:spPr>
              <a:xfrm>
                <a:off x="838200" y="1526796"/>
                <a:ext cx="10515600" cy="4650167"/>
              </a:xfrm>
              <a:blipFill>
                <a:blip r:embed="rId2"/>
                <a:stretch>
                  <a:fillRect l="-696" r="-696"/>
                </a:stretch>
              </a:blipFill>
            </p:spPr>
            <p:txBody>
              <a:bodyPr/>
              <a:lstStyle/>
              <a:p>
                <a:r>
                  <a:rPr lang="en-GB">
                    <a:noFill/>
                  </a:rPr>
                  <a:t> </a:t>
                </a:r>
              </a:p>
            </p:txBody>
          </p:sp>
        </mc:Fallback>
      </mc:AlternateContent>
      <p:sp>
        <p:nvSpPr>
          <p:cNvPr id="4" name="Τίτλος 1">
            <a:extLst>
              <a:ext uri="{FF2B5EF4-FFF2-40B4-BE49-F238E27FC236}">
                <a16:creationId xmlns:a16="http://schemas.microsoft.com/office/drawing/2014/main" id="{2DA76852-C22E-43F4-ABB9-DC04AF125E8A}"/>
              </a:ext>
            </a:extLst>
          </p:cNvPr>
          <p:cNvSpPr>
            <a:spLocks noGrp="1"/>
          </p:cNvSpPr>
          <p:nvPr>
            <p:ph type="title"/>
          </p:nvPr>
        </p:nvSpPr>
        <p:spPr>
          <a:xfrm>
            <a:off x="838200" y="365125"/>
            <a:ext cx="10515600" cy="851279"/>
          </a:xfrm>
        </p:spPr>
        <p:txBody>
          <a:bodyPr>
            <a:normAutofit/>
          </a:bodyPr>
          <a:lstStyle/>
          <a:p>
            <a:r>
              <a:rPr lang="en-GB" sz="3600" b="1" dirty="0"/>
              <a:t>Capital Market Line</a:t>
            </a:r>
          </a:p>
        </p:txBody>
      </p:sp>
    </p:spTree>
    <p:extLst>
      <p:ext uri="{BB962C8B-B14F-4D97-AF65-F5344CB8AC3E}">
        <p14:creationId xmlns:p14="http://schemas.microsoft.com/office/powerpoint/2010/main" val="328811789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Θέση περιεχομένου 2">
                <a:extLst>
                  <a:ext uri="{FF2B5EF4-FFF2-40B4-BE49-F238E27FC236}">
                    <a16:creationId xmlns:a16="http://schemas.microsoft.com/office/drawing/2014/main" id="{90E9407B-F07C-40A4-90B0-BB415ED4B56F}"/>
                  </a:ext>
                </a:extLst>
              </p:cNvPr>
              <p:cNvSpPr>
                <a:spLocks noGrp="1"/>
              </p:cNvSpPr>
              <p:nvPr>
                <p:ph idx="1"/>
              </p:nvPr>
            </p:nvSpPr>
            <p:spPr>
              <a:xfrm>
                <a:off x="838200" y="1199626"/>
                <a:ext cx="10948332" cy="5293249"/>
              </a:xfrm>
            </p:spPr>
            <p:txBody>
              <a:bodyPr>
                <a:normAutofit lnSpcReduction="10000"/>
              </a:bodyPr>
              <a:lstStyle/>
              <a:p>
                <a:r>
                  <a:rPr lang="en-GB" sz="2000" dirty="0"/>
                  <a:t>Assume that </a:t>
                </a:r>
                <a:r>
                  <a:rPr lang="en-GB" sz="2000" dirty="0">
                    <a:solidFill>
                      <a:srgbClr val="FF0000"/>
                    </a:solidFill>
                  </a:rPr>
                  <a:t>Rf = 2%, RM = 10%, </a:t>
                </a:r>
                <a:r>
                  <a:rPr lang="en-GB" sz="2000" dirty="0"/>
                  <a:t>and the </a:t>
                </a:r>
                <a:r>
                  <a:rPr lang="en-GB" sz="2000" dirty="0">
                    <a:solidFill>
                      <a:srgbClr val="FF0000"/>
                    </a:solidFill>
                  </a:rPr>
                  <a:t>slope</a:t>
                </a:r>
                <a:r>
                  <a:rPr lang="en-GB" sz="2000" dirty="0"/>
                  <a:t> of the CML is estimated at </a:t>
                </a:r>
                <a:r>
                  <a:rPr lang="en-GB" sz="2000" dirty="0">
                    <a:solidFill>
                      <a:srgbClr val="FF0000"/>
                    </a:solidFill>
                  </a:rPr>
                  <a:t>0.60</a:t>
                </a:r>
                <a:r>
                  <a:rPr lang="en-GB" sz="2000" dirty="0"/>
                  <a:t> </a:t>
                </a:r>
              </a:p>
              <a:p>
                <a:endParaRPr lang="en-GB" sz="2000" dirty="0"/>
              </a:p>
              <a:p>
                <a:r>
                  <a:rPr lang="en-GB" sz="2000" dirty="0"/>
                  <a:t>You want a </a:t>
                </a:r>
                <a:r>
                  <a:rPr lang="en-GB" sz="2000" dirty="0">
                    <a:solidFill>
                      <a:srgbClr val="FF0000"/>
                    </a:solidFill>
                  </a:rPr>
                  <a:t>standard deviation </a:t>
                </a:r>
                <a:r>
                  <a:rPr lang="en-GB" sz="2000" dirty="0"/>
                  <a:t>from your investment of no more that </a:t>
                </a:r>
                <a:r>
                  <a:rPr lang="en-GB" sz="2000" dirty="0">
                    <a:solidFill>
                      <a:srgbClr val="FF0000"/>
                    </a:solidFill>
                  </a:rPr>
                  <a:t>10%</a:t>
                </a:r>
                <a:r>
                  <a:rPr lang="en-GB" sz="2000" dirty="0"/>
                  <a:t> </a:t>
                </a:r>
              </a:p>
              <a:p>
                <a:endParaRPr lang="en-GB" sz="2000" dirty="0"/>
              </a:p>
              <a:p>
                <a:r>
                  <a:rPr lang="en-GB" sz="2000" dirty="0"/>
                  <a:t>Using the CML what should you do ? </a:t>
                </a:r>
              </a:p>
              <a:p>
                <a:endParaRPr lang="en-GB" sz="2000" dirty="0"/>
              </a:p>
              <a:p>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𝐸</m:t>
                        </m:r>
                        <m:r>
                          <a:rPr lang="en-US" sz="2000" b="0" i="1" smtClean="0">
                            <a:latin typeface="Cambria Math" panose="02040503050406030204" pitchFamily="18" charset="0"/>
                          </a:rPr>
                          <m:t>(</m:t>
                        </m:r>
                        <m:r>
                          <a:rPr lang="en-US" sz="2000" b="0" i="1" smtClean="0">
                            <a:latin typeface="Cambria Math" panose="02040503050406030204" pitchFamily="18" charset="0"/>
                          </a:rPr>
                          <m:t>𝑅</m:t>
                        </m:r>
                      </m:e>
                      <m:sub>
                        <m:r>
                          <a:rPr lang="en-US" sz="2000" b="0" i="1" smtClean="0">
                            <a:latin typeface="Cambria Math" panose="02040503050406030204" pitchFamily="18" charset="0"/>
                          </a:rPr>
                          <m:t>𝑝𝑜𝑟𝑡</m:t>
                        </m:r>
                        <m:r>
                          <a:rPr lang="en-GB" sz="2000" b="0" i="1" smtClean="0">
                            <a:latin typeface="Cambria Math" panose="02040503050406030204" pitchFamily="18" charset="0"/>
                          </a:rPr>
                          <m:t>𝑓𝑜𝑙𝑖𝑜</m:t>
                        </m:r>
                      </m:sub>
                    </m:sSub>
                    <m:r>
                      <a:rPr lang="en-US" sz="2000" b="0" i="1" smtClean="0">
                        <a:latin typeface="Cambria Math" panose="02040503050406030204" pitchFamily="18" charset="0"/>
                      </a:rPr>
                      <m:t>)=</m:t>
                    </m:r>
                    <m:r>
                      <a:rPr lang="en-US" sz="2000" b="0" i="1" smtClean="0">
                        <a:latin typeface="Cambria Math" panose="02040503050406030204" pitchFamily="18" charset="0"/>
                      </a:rPr>
                      <m:t>𝑅𝑓</m:t>
                    </m:r>
                    <m:r>
                      <a:rPr lang="en-US" sz="2000" b="0" i="1" smtClean="0">
                        <a:latin typeface="Cambria Math" panose="02040503050406030204" pitchFamily="18" charset="0"/>
                      </a:rPr>
                      <m:t>+ (</m:t>
                    </m:r>
                    <m:sSub>
                      <m:sSubPr>
                        <m:ctrlPr>
                          <a:rPr lang="en-US" sz="2000" b="0" i="1" smtClean="0">
                            <a:latin typeface="Cambria Math" panose="02040503050406030204" pitchFamily="18" charset="0"/>
                          </a:rPr>
                        </m:ctrlPr>
                      </m:sSubPr>
                      <m:e>
                        <m:f>
                          <m:fPr>
                            <m:ctrlPr>
                              <a:rPr lang="en-US" sz="2000" i="1" smtClean="0">
                                <a:latin typeface="Cambria Math" panose="02040503050406030204" pitchFamily="18" charset="0"/>
                              </a:rPr>
                            </m:ctrlPr>
                          </m:fPr>
                          <m:num>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𝑅</m:t>
                                </m:r>
                              </m:e>
                              <m:sub>
                                <m:r>
                                  <a:rPr lang="en-US" sz="2000" b="0" i="1" smtClean="0">
                                    <a:latin typeface="Cambria Math" panose="02040503050406030204" pitchFamily="18" charset="0"/>
                                  </a:rPr>
                                  <m:t>𝑀</m:t>
                                </m:r>
                              </m:sub>
                            </m:sSub>
                            <m:r>
                              <a:rPr lang="en-US" sz="2000" b="0" i="1" smtClean="0">
                                <a:latin typeface="Cambria Math" panose="02040503050406030204" pitchFamily="18" charset="0"/>
                              </a:rPr>
                              <m:t>−</m:t>
                            </m:r>
                            <m:r>
                              <a:rPr lang="en-US" sz="2000" b="0" i="1" smtClean="0">
                                <a:latin typeface="Cambria Math" panose="02040503050406030204" pitchFamily="18" charset="0"/>
                              </a:rPr>
                              <m:t>𝑅𝑓</m:t>
                            </m:r>
                          </m:num>
                          <m:den>
                            <m:sSub>
                              <m:sSubPr>
                                <m:ctrlPr>
                                  <a:rPr lang="en-US" sz="2000" i="1" smtClean="0">
                                    <a:latin typeface="Cambria Math" panose="02040503050406030204" pitchFamily="18" charset="0"/>
                                  </a:rPr>
                                </m:ctrlPr>
                              </m:sSubPr>
                              <m:e>
                                <m:r>
                                  <m:rPr>
                                    <m:sty m:val="p"/>
                                  </m:rPr>
                                  <a:rPr lang="el-GR" sz="2000" i="1" smtClean="0">
                                    <a:latin typeface="Cambria Math" panose="02040503050406030204" pitchFamily="18" charset="0"/>
                                  </a:rPr>
                                  <m:t>σ</m:t>
                                </m:r>
                              </m:e>
                              <m:sub>
                                <m:r>
                                  <a:rPr lang="en-US" sz="2000" b="0" i="1" smtClean="0">
                                    <a:latin typeface="Cambria Math" panose="02040503050406030204" pitchFamily="18" charset="0"/>
                                  </a:rPr>
                                  <m:t>𝑀</m:t>
                                </m:r>
                              </m:sub>
                            </m:sSub>
                          </m:den>
                        </m:f>
                        <m:r>
                          <a:rPr lang="en-US" sz="2000" b="0" i="1" smtClean="0">
                            <a:latin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𝜎</m:t>
                        </m:r>
                      </m:e>
                      <m:sub>
                        <m:r>
                          <a:rPr lang="en-US" sz="2000" b="0" i="1" smtClean="0">
                            <a:latin typeface="Cambria Math" panose="02040503050406030204" pitchFamily="18" charset="0"/>
                          </a:rPr>
                          <m:t>𝑃𝑜𝑟𝑡</m:t>
                        </m:r>
                        <m:r>
                          <a:rPr lang="en-GB" sz="2000" b="0" i="1" smtClean="0">
                            <a:latin typeface="Cambria Math" panose="02040503050406030204" pitchFamily="18" charset="0"/>
                          </a:rPr>
                          <m:t>𝑓𝑜𝑙𝑖𝑜</m:t>
                        </m:r>
                      </m:sub>
                    </m:sSub>
                  </m:oMath>
                </a14:m>
                <a:endParaRPr lang="en-GB" sz="2000" dirty="0"/>
              </a:p>
              <a:p>
                <a:endParaRPr lang="en-GB" sz="2000" dirty="0"/>
              </a:p>
              <a:p>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𝐸</m:t>
                        </m:r>
                        <m:r>
                          <a:rPr lang="en-US" sz="2000" b="0" i="1" smtClean="0">
                            <a:latin typeface="Cambria Math" panose="02040503050406030204" pitchFamily="18" charset="0"/>
                          </a:rPr>
                          <m:t>(</m:t>
                        </m:r>
                        <m:r>
                          <a:rPr lang="en-US" sz="2000" b="0" i="1" smtClean="0">
                            <a:latin typeface="Cambria Math" panose="02040503050406030204" pitchFamily="18" charset="0"/>
                          </a:rPr>
                          <m:t>𝑅</m:t>
                        </m:r>
                      </m:e>
                      <m:sub>
                        <m:r>
                          <a:rPr lang="en-US" sz="2000" b="0" i="1" smtClean="0">
                            <a:latin typeface="Cambria Math" panose="02040503050406030204" pitchFamily="18" charset="0"/>
                          </a:rPr>
                          <m:t>𝑝𝑜𝑟𝑡</m:t>
                        </m:r>
                        <m:r>
                          <a:rPr lang="en-GB" sz="2000" b="0" i="1" smtClean="0">
                            <a:latin typeface="Cambria Math" panose="02040503050406030204" pitchFamily="18" charset="0"/>
                          </a:rPr>
                          <m:t>𝑓𝑜𝑙𝑖𝑜</m:t>
                        </m:r>
                      </m:sub>
                    </m:sSub>
                    <m:r>
                      <a:rPr lang="en-US" sz="2000" b="0" i="1" smtClean="0">
                        <a:latin typeface="Cambria Math" panose="02040503050406030204" pitchFamily="18" charset="0"/>
                      </a:rPr>
                      <m:t>)=</m:t>
                    </m:r>
                    <m:r>
                      <a:rPr lang="en-GB" sz="2000" b="0" i="1" smtClean="0">
                        <a:latin typeface="Cambria Math" panose="02040503050406030204" pitchFamily="18" charset="0"/>
                      </a:rPr>
                      <m:t>0.02</m:t>
                    </m:r>
                    <m:r>
                      <a:rPr lang="en-US" sz="2000" b="0" i="1" smtClean="0">
                        <a:latin typeface="Cambria Math" panose="02040503050406030204" pitchFamily="18" charset="0"/>
                      </a:rPr>
                      <m:t>+</m:t>
                    </m:r>
                    <m:r>
                      <a:rPr lang="en-GB" sz="2000" b="0" i="1" smtClean="0">
                        <a:latin typeface="Cambria Math" panose="02040503050406030204" pitchFamily="18" charset="0"/>
                      </a:rPr>
                      <m:t>0.6</m:t>
                    </m:r>
                  </m:oMath>
                </a14:m>
                <a:r>
                  <a:rPr lang="en-GB" sz="2000" dirty="0"/>
                  <a:t> x 0.10 = </a:t>
                </a:r>
                <a:r>
                  <a:rPr lang="en-GB" sz="2000" b="1" dirty="0">
                    <a:solidFill>
                      <a:srgbClr val="FF0000"/>
                    </a:solidFill>
                  </a:rPr>
                  <a:t>0.08</a:t>
                </a:r>
              </a:p>
              <a:p>
                <a:endParaRPr lang="en-GB" sz="2000" b="1" dirty="0">
                  <a:solidFill>
                    <a:srgbClr val="FF0000"/>
                  </a:solidFill>
                </a:endParaRPr>
              </a:p>
              <a:p>
                <a14:m>
                  <m:oMath xmlns:m="http://schemas.openxmlformats.org/officeDocument/2006/math">
                    <m:r>
                      <a:rPr lang="en-GB" sz="2000" b="0" i="1" smtClean="0">
                        <a:latin typeface="Cambria Math" panose="02040503050406030204" pitchFamily="18" charset="0"/>
                      </a:rPr>
                      <m:t>𝐸</m:t>
                    </m:r>
                    <m:d>
                      <m:dPr>
                        <m:ctrlPr>
                          <a:rPr lang="en-GB" sz="2000" i="1" smtClean="0">
                            <a:latin typeface="Cambria Math" panose="02040503050406030204" pitchFamily="18" charset="0"/>
                          </a:rPr>
                        </m:ctrlPr>
                      </m:dPr>
                      <m:e>
                        <m:sSub>
                          <m:sSubPr>
                            <m:ctrlPr>
                              <a:rPr lang="en-GB" sz="2000" i="1" smtClean="0">
                                <a:latin typeface="Cambria Math" panose="02040503050406030204" pitchFamily="18" charset="0"/>
                              </a:rPr>
                            </m:ctrlPr>
                          </m:sSubPr>
                          <m:e>
                            <m:r>
                              <a:rPr lang="en-GB" sz="2000" b="0" i="1" smtClean="0">
                                <a:latin typeface="Cambria Math" panose="02040503050406030204" pitchFamily="18" charset="0"/>
                              </a:rPr>
                              <m:t>𝑟</m:t>
                            </m:r>
                          </m:e>
                          <m:sub>
                            <m:r>
                              <a:rPr lang="en-GB" sz="2000" b="0" i="1" smtClean="0">
                                <a:latin typeface="Cambria Math" panose="02040503050406030204" pitchFamily="18" charset="0"/>
                              </a:rPr>
                              <m:t>𝑝𝑜𝑟𝑡𝑓𝑜𝑙𝑖𝑜</m:t>
                            </m:r>
                          </m:sub>
                        </m:sSub>
                      </m:e>
                    </m:d>
                    <m:r>
                      <a:rPr lang="en-GB" sz="2000" b="0" i="1" smtClean="0">
                        <a:latin typeface="Cambria Math" panose="02040503050406030204" pitchFamily="18" charset="0"/>
                      </a:rPr>
                      <m:t>= </m:t>
                    </m:r>
                    <m:sSub>
                      <m:sSubPr>
                        <m:ctrlPr>
                          <a:rPr lang="en-GB" sz="2000" i="1" smtClean="0">
                            <a:latin typeface="Cambria Math" panose="02040503050406030204" pitchFamily="18" charset="0"/>
                          </a:rPr>
                        </m:ctrlPr>
                      </m:sSubPr>
                      <m:e>
                        <m:r>
                          <a:rPr lang="en-GB" sz="2000" b="0" i="1" smtClean="0">
                            <a:latin typeface="Cambria Math" panose="02040503050406030204" pitchFamily="18" charset="0"/>
                          </a:rPr>
                          <m:t>0.08= </m:t>
                        </m:r>
                        <m:r>
                          <a:rPr lang="en-GB" sz="2000" b="0" i="1" smtClean="0">
                            <a:latin typeface="Cambria Math" panose="02040503050406030204" pitchFamily="18" charset="0"/>
                          </a:rPr>
                          <m:t>𝑤</m:t>
                        </m:r>
                      </m:e>
                      <m:sub>
                        <m:r>
                          <a:rPr lang="en-GB" sz="2000" b="0" i="1" smtClean="0">
                            <a:latin typeface="Cambria Math" panose="02040503050406030204" pitchFamily="18" charset="0"/>
                          </a:rPr>
                          <m:t>𝑅𝑓</m:t>
                        </m:r>
                      </m:sub>
                    </m:sSub>
                    <m:r>
                      <a:rPr lang="en-GB" sz="2000" b="0" i="1" smtClean="0">
                        <a:latin typeface="Cambria Math" panose="02040503050406030204" pitchFamily="18" charset="0"/>
                      </a:rPr>
                      <m:t>0.02 +</m:t>
                    </m:r>
                    <m:sSub>
                      <m:sSubPr>
                        <m:ctrlPr>
                          <a:rPr lang="en-GB" sz="2000" i="1" smtClean="0">
                            <a:latin typeface="Cambria Math" panose="02040503050406030204" pitchFamily="18" charset="0"/>
                          </a:rPr>
                        </m:ctrlPr>
                      </m:sSubPr>
                      <m:e>
                        <m:r>
                          <a:rPr lang="en-GB" sz="2000" b="0" i="1" smtClean="0">
                            <a:latin typeface="Cambria Math" panose="02040503050406030204" pitchFamily="18" charset="0"/>
                          </a:rPr>
                          <m:t>(1−</m:t>
                        </m:r>
                        <m:r>
                          <a:rPr lang="en-GB" sz="2000" b="0" i="1" smtClean="0">
                            <a:latin typeface="Cambria Math" panose="02040503050406030204" pitchFamily="18" charset="0"/>
                          </a:rPr>
                          <m:t>𝑤</m:t>
                        </m:r>
                      </m:e>
                      <m:sub>
                        <m:r>
                          <a:rPr lang="en-GB" sz="2000" b="0" i="1" smtClean="0">
                            <a:latin typeface="Cambria Math" panose="02040503050406030204" pitchFamily="18" charset="0"/>
                          </a:rPr>
                          <m:t>𝑅𝑓</m:t>
                        </m:r>
                      </m:sub>
                    </m:sSub>
                    <m:r>
                      <a:rPr lang="en-GB" sz="2000" b="0" i="1" smtClean="0">
                        <a:latin typeface="Cambria Math" panose="02040503050406030204" pitchFamily="18" charset="0"/>
                      </a:rPr>
                      <m:t>)</m:t>
                    </m:r>
                    <m:r>
                      <a:rPr lang="en-GB" sz="2000" i="1" smtClean="0">
                        <a:latin typeface="Cambria Math" panose="02040503050406030204" pitchFamily="18" charset="0"/>
                      </a:rPr>
                      <m:t>0</m:t>
                    </m:r>
                    <m:r>
                      <a:rPr lang="en-GB" sz="2000" b="0" i="1" smtClean="0">
                        <a:latin typeface="Cambria Math" panose="02040503050406030204" pitchFamily="18" charset="0"/>
                      </a:rPr>
                      <m:t>.10</m:t>
                    </m:r>
                  </m:oMath>
                </a14:m>
                <a:r>
                  <a:rPr lang="en-US" sz="2000" dirty="0"/>
                  <a:t> </a:t>
                </a:r>
                <a:r>
                  <a:rPr lang="en-US" sz="2000" dirty="0">
                    <a:cs typeface="Arial" panose="020B0604020202020204" pitchFamily="34" charset="0"/>
                  </a:rPr>
                  <a:t>→ </a:t>
                </a:r>
                <a14:m>
                  <m:oMath xmlns:m="http://schemas.openxmlformats.org/officeDocument/2006/math">
                    <m:sSub>
                      <m:sSubPr>
                        <m:ctrlPr>
                          <a:rPr lang="en-US" sz="2000" i="1" dirty="0" smtClean="0">
                            <a:latin typeface="Cambria Math" panose="02040503050406030204" pitchFamily="18" charset="0"/>
                          </a:rPr>
                        </m:ctrlPr>
                      </m:sSubPr>
                      <m:e>
                        <m:r>
                          <a:rPr lang="en-GB" sz="2000" b="0" i="1" dirty="0" smtClean="0">
                            <a:latin typeface="Cambria Math" panose="02040503050406030204" pitchFamily="18" charset="0"/>
                          </a:rPr>
                          <m:t>𝑤</m:t>
                        </m:r>
                      </m:e>
                      <m:sub>
                        <m:r>
                          <a:rPr lang="en-GB" sz="2000" b="0" i="1" dirty="0" smtClean="0">
                            <a:latin typeface="Cambria Math" panose="02040503050406030204" pitchFamily="18" charset="0"/>
                          </a:rPr>
                          <m:t>𝑅𝑓</m:t>
                        </m:r>
                      </m:sub>
                    </m:sSub>
                    <m:r>
                      <a:rPr lang="en-GB" sz="2000" b="0" i="1" dirty="0" smtClean="0">
                        <a:latin typeface="Cambria Math" panose="02040503050406030204" pitchFamily="18" charset="0"/>
                      </a:rPr>
                      <m:t>=0.2</m:t>
                    </m:r>
                  </m:oMath>
                </a14:m>
                <a:r>
                  <a:rPr lang="en-US" sz="2000" dirty="0"/>
                  <a:t>5</a:t>
                </a:r>
              </a:p>
              <a:p>
                <a:endParaRPr lang="en-US" sz="2000" dirty="0"/>
              </a:p>
              <a:p>
                <a:r>
                  <a:rPr lang="en-US" sz="2000" dirty="0"/>
                  <a:t> </a:t>
                </a:r>
                <a:r>
                  <a:rPr lang="en-US" sz="2000" b="1" dirty="0">
                    <a:solidFill>
                      <a:srgbClr val="FF0000"/>
                    </a:solidFill>
                  </a:rPr>
                  <a:t>That is, invest 25% in the Rf and 75% in RM</a:t>
                </a:r>
                <a14:m>
                  <m:oMath xmlns:m="http://schemas.openxmlformats.org/officeDocument/2006/math">
                    <m:r>
                      <a:rPr lang="en-GB" sz="2000" b="1" i="1" smtClean="0">
                        <a:solidFill>
                          <a:srgbClr val="FF0000"/>
                        </a:solidFill>
                        <a:latin typeface="Cambria Math" panose="02040503050406030204" pitchFamily="18" charset="0"/>
                      </a:rPr>
                      <m:t> </m:t>
                    </m:r>
                  </m:oMath>
                </a14:m>
                <a:r>
                  <a:rPr lang="en-US" sz="2000" b="1" dirty="0">
                    <a:solidFill>
                      <a:srgbClr val="FF0000"/>
                    </a:solidFill>
                  </a:rPr>
                  <a:t> </a:t>
                </a:r>
              </a:p>
              <a:p>
                <a:endParaRPr lang="en-GB" dirty="0"/>
              </a:p>
            </p:txBody>
          </p:sp>
        </mc:Choice>
        <mc:Fallback xmlns="">
          <p:sp>
            <p:nvSpPr>
              <p:cNvPr id="3" name="Θέση περιεχομένου 2">
                <a:extLst>
                  <a:ext uri="{FF2B5EF4-FFF2-40B4-BE49-F238E27FC236}">
                    <a16:creationId xmlns:a16="http://schemas.microsoft.com/office/drawing/2014/main" id="{90E9407B-F07C-40A4-90B0-BB415ED4B56F}"/>
                  </a:ext>
                </a:extLst>
              </p:cNvPr>
              <p:cNvSpPr>
                <a:spLocks noGrp="1" noRot="1" noChangeAspect="1" noMove="1" noResize="1" noEditPoints="1" noAdjustHandles="1" noChangeArrowheads="1" noChangeShapeType="1" noTextEdit="1"/>
              </p:cNvSpPr>
              <p:nvPr>
                <p:ph idx="1"/>
              </p:nvPr>
            </p:nvSpPr>
            <p:spPr>
              <a:xfrm>
                <a:off x="838200" y="1199626"/>
                <a:ext cx="10948332" cy="5293249"/>
              </a:xfrm>
              <a:blipFill>
                <a:blip r:embed="rId2"/>
                <a:stretch>
                  <a:fillRect l="-501" t="-1728"/>
                </a:stretch>
              </a:blipFill>
            </p:spPr>
            <p:txBody>
              <a:bodyPr/>
              <a:lstStyle/>
              <a:p>
                <a:r>
                  <a:rPr lang="en-GB">
                    <a:noFill/>
                  </a:rPr>
                  <a:t> </a:t>
                </a:r>
              </a:p>
            </p:txBody>
          </p:sp>
        </mc:Fallback>
      </mc:AlternateContent>
      <p:sp>
        <p:nvSpPr>
          <p:cNvPr id="4" name="Τίτλος 1">
            <a:extLst>
              <a:ext uri="{FF2B5EF4-FFF2-40B4-BE49-F238E27FC236}">
                <a16:creationId xmlns:a16="http://schemas.microsoft.com/office/drawing/2014/main" id="{B0B54B38-CDC6-46B1-9246-695F0ABCAA9A}"/>
              </a:ext>
            </a:extLst>
          </p:cNvPr>
          <p:cNvSpPr>
            <a:spLocks noGrp="1"/>
          </p:cNvSpPr>
          <p:nvPr>
            <p:ph type="title"/>
          </p:nvPr>
        </p:nvSpPr>
        <p:spPr>
          <a:xfrm>
            <a:off x="838200" y="365125"/>
            <a:ext cx="10515600" cy="649943"/>
          </a:xfrm>
        </p:spPr>
        <p:txBody>
          <a:bodyPr>
            <a:noAutofit/>
          </a:bodyPr>
          <a:lstStyle/>
          <a:p>
            <a:r>
              <a:rPr lang="en-GB" sz="3600" b="1" dirty="0"/>
              <a:t>Capital Market Line</a:t>
            </a:r>
          </a:p>
        </p:txBody>
      </p:sp>
    </p:spTree>
    <p:extLst>
      <p:ext uri="{BB962C8B-B14F-4D97-AF65-F5344CB8AC3E}">
        <p14:creationId xmlns:p14="http://schemas.microsoft.com/office/powerpoint/2010/main" val="66422546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Τίτλος 1">
                <a:extLst>
                  <a:ext uri="{FF2B5EF4-FFF2-40B4-BE49-F238E27FC236}">
                    <a16:creationId xmlns:a16="http://schemas.microsoft.com/office/drawing/2014/main" id="{7EA83883-5BA9-49D5-AE76-F9FD7E1329AB}"/>
                  </a:ext>
                </a:extLst>
              </p:cNvPr>
              <p:cNvSpPr>
                <a:spLocks noGrp="1"/>
              </p:cNvSpPr>
              <p:nvPr>
                <p:ph type="title"/>
              </p:nvPr>
            </p:nvSpPr>
            <p:spPr>
              <a:xfrm>
                <a:off x="803945" y="1216404"/>
                <a:ext cx="5840136" cy="5276471"/>
              </a:xfrm>
            </p:spPr>
            <p:txBody>
              <a:bodyPr>
                <a:normAutofit fontScale="90000"/>
              </a:bodyPr>
              <a:lstStyle/>
              <a:p>
                <a:pPr/>
                <a:br>
                  <a:rPr lang="en-GB" sz="2200" dirty="0">
                    <a:latin typeface="+mn-lt"/>
                  </a:rPr>
                </a:br>
                <a:r>
                  <a:rPr lang="en-GB" sz="2200" dirty="0">
                    <a:latin typeface="+mn-lt"/>
                  </a:rPr>
                  <a:t>Investors may hold portfolios higher than M, such as  portfolio D </a:t>
                </a:r>
                <a:br>
                  <a:rPr lang="en-GB" sz="2200" dirty="0">
                    <a:latin typeface="+mn-lt"/>
                  </a:rPr>
                </a:br>
                <a:br>
                  <a:rPr lang="en-GB" sz="2200" dirty="0">
                    <a:latin typeface="+mn-lt"/>
                  </a:rPr>
                </a:br>
                <a:r>
                  <a:rPr lang="en-GB" sz="2200" dirty="0">
                    <a:latin typeface="+mn-lt"/>
                  </a:rPr>
                  <a:t>One way to do it (except from investing outright in D) is with </a:t>
                </a:r>
                <a:r>
                  <a:rPr lang="en-GB" sz="2200" b="1" dirty="0">
                    <a:solidFill>
                      <a:srgbClr val="FF0000"/>
                    </a:solidFill>
                    <a:latin typeface="+mn-lt"/>
                  </a:rPr>
                  <a:t>leverage</a:t>
                </a:r>
                <a:r>
                  <a:rPr lang="en-GB" sz="2200" dirty="0">
                    <a:latin typeface="+mn-lt"/>
                  </a:rPr>
                  <a:t>, i.e. borrow at Rf and invest in M</a:t>
                </a:r>
                <a:br>
                  <a:rPr lang="en-GB" sz="2200" dirty="0">
                    <a:latin typeface="+mn-lt"/>
                  </a:rPr>
                </a:br>
                <a:br>
                  <a:rPr lang="en-GB" sz="2200" dirty="0">
                    <a:latin typeface="+mn-lt"/>
                  </a:rPr>
                </a:br>
                <a:r>
                  <a:rPr lang="en-GB" sz="2200" dirty="0">
                    <a:latin typeface="+mn-lt"/>
                  </a:rPr>
                  <a:t>Assume that you borrow 50% of your wealth at Rf and invest it in M (</a:t>
                </a:r>
                <a:r>
                  <a:rPr lang="en-GB" sz="2200" dirty="0" err="1">
                    <a:latin typeface="+mn-lt"/>
                  </a:rPr>
                  <a:t>W</a:t>
                </a:r>
                <a:r>
                  <a:rPr lang="en-GB" sz="2200" baseline="-25000" dirty="0" err="1">
                    <a:latin typeface="+mn-lt"/>
                  </a:rPr>
                  <a:t>Rf</a:t>
                </a:r>
                <a:r>
                  <a:rPr lang="en-GB" sz="2200" baseline="-25000" dirty="0">
                    <a:latin typeface="+mn-lt"/>
                  </a:rPr>
                  <a:t> </a:t>
                </a:r>
                <a:r>
                  <a:rPr lang="en-GB" sz="2200" dirty="0">
                    <a:latin typeface="+mn-lt"/>
                  </a:rPr>
                  <a:t>= -50%)</a:t>
                </a:r>
                <a:br>
                  <a:rPr lang="en-GB" sz="2200" dirty="0">
                    <a:latin typeface="+mn-lt"/>
                  </a:rPr>
                </a:br>
                <a:br>
                  <a:rPr lang="en-GB" sz="2000" dirty="0">
                    <a:latin typeface="+mn-lt"/>
                  </a:rPr>
                </a:br>
                <a14:m>
                  <m:oMathPara xmlns:m="http://schemas.openxmlformats.org/officeDocument/2006/math">
                    <m:oMathParaPr>
                      <m:jc m:val="centerGroup"/>
                    </m:oMathParaPr>
                    <m:oMath xmlns:m="http://schemas.openxmlformats.org/officeDocument/2006/math">
                      <m:r>
                        <a:rPr lang="en-GB" sz="2000" b="0" i="1" smtClean="0">
                          <a:latin typeface="Cambria Math" panose="02040503050406030204" pitchFamily="18" charset="0"/>
                        </a:rPr>
                        <m:t>𝐸</m:t>
                      </m:r>
                      <m:d>
                        <m:dPr>
                          <m:ctrlPr>
                            <a:rPr lang="en-GB" sz="2000" i="1" smtClean="0">
                              <a:latin typeface="Cambria Math" panose="02040503050406030204" pitchFamily="18" charset="0"/>
                            </a:rPr>
                          </m:ctrlPr>
                        </m:dPr>
                        <m:e>
                          <m:sSub>
                            <m:sSubPr>
                              <m:ctrlPr>
                                <a:rPr lang="en-GB" sz="2000" i="1" smtClean="0">
                                  <a:latin typeface="Cambria Math" panose="02040503050406030204" pitchFamily="18" charset="0"/>
                                </a:rPr>
                              </m:ctrlPr>
                            </m:sSubPr>
                            <m:e>
                              <m:r>
                                <a:rPr lang="en-GB" sz="2000" b="0" i="1" smtClean="0">
                                  <a:latin typeface="Cambria Math" panose="02040503050406030204" pitchFamily="18" charset="0"/>
                                </a:rPr>
                                <m:t>𝑟</m:t>
                              </m:r>
                            </m:e>
                            <m:sub>
                              <m:r>
                                <a:rPr lang="en-GB" sz="2000" b="0" i="1" smtClean="0">
                                  <a:latin typeface="Cambria Math" panose="02040503050406030204" pitchFamily="18" charset="0"/>
                                </a:rPr>
                                <m:t>𝑝𝑜𝑟𝑡𝑓𝑜𝑙𝑖𝑜</m:t>
                              </m:r>
                            </m:sub>
                          </m:sSub>
                        </m:e>
                      </m:d>
                      <m:r>
                        <a:rPr lang="en-GB" sz="2000" b="0" i="1" smtClean="0">
                          <a:latin typeface="Cambria Math" panose="02040503050406030204" pitchFamily="18" charset="0"/>
                        </a:rPr>
                        <m:t>= </m:t>
                      </m:r>
                      <m:nary>
                        <m:naryPr>
                          <m:chr m:val="∑"/>
                          <m:ctrlPr>
                            <a:rPr lang="en-GB" sz="2000" i="1" smtClean="0">
                              <a:latin typeface="Cambria Math" panose="02040503050406030204" pitchFamily="18" charset="0"/>
                            </a:rPr>
                          </m:ctrlPr>
                        </m:naryPr>
                        <m:sub>
                          <m:r>
                            <m:rPr>
                              <m:brk m:alnAt="23"/>
                            </m:rPr>
                            <a:rPr lang="en-GB" sz="2000" b="0" i="1" smtClean="0">
                              <a:latin typeface="Cambria Math" panose="02040503050406030204" pitchFamily="18" charset="0"/>
                            </a:rPr>
                            <m:t>𝑖</m:t>
                          </m:r>
                          <m:r>
                            <a:rPr lang="en-GB" sz="2000" b="0" i="1" smtClean="0">
                              <a:latin typeface="Cambria Math" panose="02040503050406030204" pitchFamily="18" charset="0"/>
                            </a:rPr>
                            <m:t>=1</m:t>
                          </m:r>
                        </m:sub>
                        <m:sup>
                          <m:r>
                            <a:rPr lang="en-GB" sz="2000" b="0" i="1" smtClean="0">
                              <a:latin typeface="Cambria Math" panose="02040503050406030204" pitchFamily="18" charset="0"/>
                            </a:rPr>
                            <m:t>𝑛</m:t>
                          </m:r>
                        </m:sup>
                        <m:e>
                          <m:sSub>
                            <m:sSubPr>
                              <m:ctrlPr>
                                <a:rPr lang="en-GB" sz="2000" i="1" smtClean="0">
                                  <a:latin typeface="Cambria Math" panose="02040503050406030204" pitchFamily="18" charset="0"/>
                                </a:rPr>
                              </m:ctrlPr>
                            </m:sSubPr>
                            <m:e>
                              <m:r>
                                <a:rPr lang="en-GB" sz="2000" b="0" i="1" smtClean="0">
                                  <a:latin typeface="Cambria Math" panose="02040503050406030204" pitchFamily="18" charset="0"/>
                                </a:rPr>
                                <m:t>𝑤</m:t>
                              </m:r>
                            </m:e>
                            <m:sub>
                              <m:r>
                                <a:rPr lang="en-GB" sz="2000" b="0" i="1" smtClean="0">
                                  <a:latin typeface="Cambria Math" panose="02040503050406030204" pitchFamily="18" charset="0"/>
                                </a:rPr>
                                <m:t>𝑖</m:t>
                              </m:r>
                            </m:sub>
                          </m:sSub>
                          <m:sSub>
                            <m:sSubPr>
                              <m:ctrlPr>
                                <a:rPr lang="en-GB" sz="2000" i="1" smtClean="0">
                                  <a:latin typeface="Cambria Math" panose="02040503050406030204" pitchFamily="18" charset="0"/>
                                </a:rPr>
                              </m:ctrlPr>
                            </m:sSubPr>
                            <m:e>
                              <m:r>
                                <a:rPr lang="en-GB" sz="2000" b="0" i="1" smtClean="0">
                                  <a:latin typeface="Cambria Math" panose="02040503050406030204" pitchFamily="18" charset="0"/>
                                </a:rPr>
                                <m:t>𝑟</m:t>
                              </m:r>
                            </m:e>
                            <m:sub>
                              <m:r>
                                <a:rPr lang="en-GB" sz="2000" b="0" i="1" smtClean="0">
                                  <a:latin typeface="Cambria Math" panose="02040503050406030204" pitchFamily="18" charset="0"/>
                                </a:rPr>
                                <m:t>𝑖</m:t>
                              </m:r>
                            </m:sub>
                          </m:sSub>
                        </m:e>
                      </m:nary>
                    </m:oMath>
                  </m:oMathPara>
                </a14:m>
                <a:br>
                  <a:rPr lang="en-GB" sz="2000" b="0" i="1" dirty="0">
                    <a:latin typeface="+mn-lt"/>
                  </a:rPr>
                </a:br>
                <a:br>
                  <a:rPr lang="en-GB" sz="2000" b="0" i="1" dirty="0">
                    <a:latin typeface="+mn-lt"/>
                  </a:rPr>
                </a:br>
                <a14:m>
                  <m:oMathPara xmlns:m="http://schemas.openxmlformats.org/officeDocument/2006/math">
                    <m:oMathParaPr>
                      <m:jc m:val="centerGroup"/>
                    </m:oMathParaPr>
                    <m:oMath xmlns:m="http://schemas.openxmlformats.org/officeDocument/2006/math">
                      <m:r>
                        <a:rPr lang="en-GB" sz="2000" b="0" i="1" smtClean="0">
                          <a:latin typeface="Cambria Math" panose="02040503050406030204" pitchFamily="18" charset="0"/>
                        </a:rPr>
                        <m:t>=</m:t>
                      </m:r>
                      <m:sSub>
                        <m:sSubPr>
                          <m:ctrlPr>
                            <a:rPr lang="en-GB" sz="2000" i="1" smtClean="0">
                              <a:latin typeface="Cambria Math" panose="02040503050406030204" pitchFamily="18" charset="0"/>
                            </a:rPr>
                          </m:ctrlPr>
                        </m:sSubPr>
                        <m:e>
                          <m:r>
                            <a:rPr lang="en-GB" sz="2000" b="0" i="1" smtClean="0">
                              <a:latin typeface="Cambria Math" panose="02040503050406030204" pitchFamily="18" charset="0"/>
                            </a:rPr>
                            <m:t>𝑤</m:t>
                          </m:r>
                        </m:e>
                        <m:sub>
                          <m:r>
                            <a:rPr lang="en-GB" sz="2000" b="0" i="1" smtClean="0">
                              <a:latin typeface="Cambria Math" panose="02040503050406030204" pitchFamily="18" charset="0"/>
                            </a:rPr>
                            <m:t>𝑅𝑓</m:t>
                          </m:r>
                        </m:sub>
                      </m:sSub>
                      <m:sSub>
                        <m:sSubPr>
                          <m:ctrlPr>
                            <a:rPr lang="en-GB" sz="2000" i="1" smtClean="0">
                              <a:latin typeface="Cambria Math" panose="02040503050406030204" pitchFamily="18" charset="0"/>
                            </a:rPr>
                          </m:ctrlPr>
                        </m:sSubPr>
                        <m:e>
                          <m:r>
                            <a:rPr lang="en-GB" sz="2000" b="0" i="1" smtClean="0">
                              <a:latin typeface="Cambria Math" panose="02040503050406030204" pitchFamily="18" charset="0"/>
                            </a:rPr>
                            <m:t>𝑟</m:t>
                          </m:r>
                        </m:e>
                        <m:sub>
                          <m:r>
                            <a:rPr lang="en-GB" sz="2000" b="0" i="1" smtClean="0">
                              <a:latin typeface="Cambria Math" panose="02040503050406030204" pitchFamily="18" charset="0"/>
                            </a:rPr>
                            <m:t>𝑅𝑓</m:t>
                          </m:r>
                        </m:sub>
                      </m:sSub>
                      <m:r>
                        <a:rPr lang="en-GB" sz="2000" b="0" i="1" smtClean="0">
                          <a:latin typeface="Cambria Math" panose="02040503050406030204" pitchFamily="18" charset="0"/>
                        </a:rPr>
                        <m:t>+</m:t>
                      </m:r>
                      <m:sSub>
                        <m:sSubPr>
                          <m:ctrlPr>
                            <a:rPr lang="en-GB" sz="2000" i="1" smtClean="0">
                              <a:latin typeface="Cambria Math" panose="02040503050406030204" pitchFamily="18" charset="0"/>
                            </a:rPr>
                          </m:ctrlPr>
                        </m:sSubPr>
                        <m:e>
                          <m:r>
                            <a:rPr lang="en-GB" sz="2000" b="0" i="1" smtClean="0">
                              <a:latin typeface="Cambria Math" panose="02040503050406030204" pitchFamily="18" charset="0"/>
                            </a:rPr>
                            <m:t>(1−</m:t>
                          </m:r>
                          <m:r>
                            <a:rPr lang="en-GB" sz="2000" b="0" i="1" smtClean="0">
                              <a:latin typeface="Cambria Math" panose="02040503050406030204" pitchFamily="18" charset="0"/>
                            </a:rPr>
                            <m:t>𝑤</m:t>
                          </m:r>
                        </m:e>
                        <m:sub>
                          <m:r>
                            <a:rPr lang="en-GB" sz="2000" b="0" i="1" smtClean="0">
                              <a:latin typeface="Cambria Math" panose="02040503050406030204" pitchFamily="18" charset="0"/>
                            </a:rPr>
                            <m:t>𝑅𝑓</m:t>
                          </m:r>
                        </m:sub>
                      </m:sSub>
                      <m:r>
                        <a:rPr lang="en-GB" sz="2000" b="0" i="1" smtClean="0">
                          <a:latin typeface="Cambria Math" panose="02040503050406030204" pitchFamily="18" charset="0"/>
                        </a:rPr>
                        <m:t>)</m:t>
                      </m:r>
                      <m:sSub>
                        <m:sSubPr>
                          <m:ctrlPr>
                            <a:rPr lang="en-GB" sz="2000" i="1" smtClean="0">
                              <a:latin typeface="Cambria Math" panose="02040503050406030204" pitchFamily="18" charset="0"/>
                            </a:rPr>
                          </m:ctrlPr>
                        </m:sSubPr>
                        <m:e>
                          <m:r>
                            <a:rPr lang="en-GB" sz="2000" b="0" i="1" smtClean="0">
                              <a:latin typeface="Cambria Math" panose="02040503050406030204" pitchFamily="18" charset="0"/>
                            </a:rPr>
                            <m:t>𝑟</m:t>
                          </m:r>
                        </m:e>
                        <m:sub>
                          <m:r>
                            <a:rPr lang="en-GB" sz="2000" b="0" i="1" smtClean="0">
                              <a:latin typeface="Cambria Math" panose="02040503050406030204" pitchFamily="18" charset="0"/>
                            </a:rPr>
                            <m:t>𝑀</m:t>
                          </m:r>
                        </m:sub>
                      </m:sSub>
                    </m:oMath>
                  </m:oMathPara>
                </a14:m>
                <a:br>
                  <a:rPr lang="en-GB" sz="2000" b="0" i="1" dirty="0">
                    <a:latin typeface="+mn-lt"/>
                  </a:rPr>
                </a:br>
                <a:br>
                  <a:rPr lang="en-GB" sz="2000" b="0" i="1" dirty="0">
                    <a:latin typeface="+mn-lt"/>
                  </a:rPr>
                </a:br>
                <a14:m>
                  <m:oMathPara xmlns:m="http://schemas.openxmlformats.org/officeDocument/2006/math">
                    <m:oMathParaPr>
                      <m:jc m:val="centerGroup"/>
                    </m:oMathParaPr>
                    <m:oMath xmlns:m="http://schemas.openxmlformats.org/officeDocument/2006/math">
                      <m:r>
                        <a:rPr lang="en-GB" sz="2000" b="0" i="1" smtClean="0">
                          <a:latin typeface="Cambria Math" panose="02040503050406030204" pitchFamily="18" charset="0"/>
                        </a:rPr>
                        <m:t>=</m:t>
                      </m:r>
                      <m:d>
                        <m:dPr>
                          <m:ctrlPr>
                            <a:rPr lang="en-GB" sz="2000" b="0" i="1" smtClean="0">
                              <a:latin typeface="Cambria Math" panose="02040503050406030204" pitchFamily="18" charset="0"/>
                            </a:rPr>
                          </m:ctrlPr>
                        </m:dPr>
                        <m:e>
                          <m:r>
                            <a:rPr lang="en-GB" sz="2000" b="0" i="1" smtClean="0">
                              <a:latin typeface="Cambria Math" panose="02040503050406030204" pitchFamily="18" charset="0"/>
                            </a:rPr>
                            <m:t>−0.50</m:t>
                          </m:r>
                        </m:e>
                      </m:d>
                      <m:sSub>
                        <m:sSubPr>
                          <m:ctrlPr>
                            <a:rPr lang="en-GB" sz="2000" b="0" i="1" smtClean="0">
                              <a:latin typeface="Cambria Math" panose="02040503050406030204" pitchFamily="18" charset="0"/>
                            </a:rPr>
                          </m:ctrlPr>
                        </m:sSubPr>
                        <m:e>
                          <m:r>
                            <a:rPr lang="en-GB" sz="2000" b="0" i="1" smtClean="0">
                              <a:latin typeface="Cambria Math" panose="02040503050406030204" pitchFamily="18" charset="0"/>
                            </a:rPr>
                            <m:t>𝑟</m:t>
                          </m:r>
                        </m:e>
                        <m:sub>
                          <m:r>
                            <a:rPr lang="en-GB" sz="2000" b="0" i="1" smtClean="0">
                              <a:latin typeface="Cambria Math" panose="02040503050406030204" pitchFamily="18" charset="0"/>
                            </a:rPr>
                            <m:t>𝑅𝑓</m:t>
                          </m:r>
                        </m:sub>
                      </m:sSub>
                      <m:r>
                        <a:rPr lang="en-GB" sz="2000" b="0" i="1" smtClean="0">
                          <a:latin typeface="Cambria Math" panose="02040503050406030204" pitchFamily="18" charset="0"/>
                        </a:rPr>
                        <m:t>+(1−</m:t>
                      </m:r>
                      <m:d>
                        <m:dPr>
                          <m:ctrlPr>
                            <a:rPr lang="en-GB" sz="2000" b="0" i="1" smtClean="0">
                              <a:latin typeface="Cambria Math" panose="02040503050406030204" pitchFamily="18" charset="0"/>
                            </a:rPr>
                          </m:ctrlPr>
                        </m:dPr>
                        <m:e>
                          <m:r>
                            <a:rPr lang="en-GB" sz="2000" b="0" i="1" smtClean="0">
                              <a:latin typeface="Cambria Math" panose="02040503050406030204" pitchFamily="18" charset="0"/>
                            </a:rPr>
                            <m:t>−0.50</m:t>
                          </m:r>
                        </m:e>
                      </m:d>
                      <m:sSub>
                        <m:sSubPr>
                          <m:ctrlPr>
                            <a:rPr lang="en-GB" sz="2000" b="0" i="1" smtClean="0">
                              <a:latin typeface="Cambria Math" panose="02040503050406030204" pitchFamily="18" charset="0"/>
                            </a:rPr>
                          </m:ctrlPr>
                        </m:sSubPr>
                        <m:e>
                          <m:r>
                            <a:rPr lang="en-GB" sz="2000" b="0" i="1" smtClean="0">
                              <a:latin typeface="Cambria Math" panose="02040503050406030204" pitchFamily="18" charset="0"/>
                            </a:rPr>
                            <m:t>)</m:t>
                          </m:r>
                          <m:r>
                            <a:rPr lang="en-GB" sz="2000" b="0" i="1" smtClean="0">
                              <a:latin typeface="Cambria Math" panose="02040503050406030204" pitchFamily="18" charset="0"/>
                            </a:rPr>
                            <m:t>𝑟</m:t>
                          </m:r>
                        </m:e>
                        <m:sub>
                          <m:r>
                            <a:rPr lang="en-GB" sz="2000" b="0" i="1" smtClean="0">
                              <a:latin typeface="Cambria Math" panose="02040503050406030204" pitchFamily="18" charset="0"/>
                            </a:rPr>
                            <m:t>𝑀</m:t>
                          </m:r>
                        </m:sub>
                      </m:sSub>
                    </m:oMath>
                  </m:oMathPara>
                </a14:m>
                <a:br>
                  <a:rPr lang="en-GB" sz="2000" b="0" i="1" dirty="0">
                    <a:latin typeface="+mn-lt"/>
                  </a:rPr>
                </a:br>
                <a:br>
                  <a:rPr lang="en-GB" sz="2000" b="0" i="1" dirty="0">
                    <a:latin typeface="+mn-lt"/>
                  </a:rPr>
                </a:br>
                <a14:m>
                  <m:oMathPara xmlns:m="http://schemas.openxmlformats.org/officeDocument/2006/math">
                    <m:oMathParaPr>
                      <m:jc m:val="centerGroup"/>
                    </m:oMathParaPr>
                    <m:oMath xmlns:m="http://schemas.openxmlformats.org/officeDocument/2006/math">
                      <m:r>
                        <a:rPr lang="en-GB" sz="2000" b="0" i="1" smtClean="0">
                          <a:latin typeface="Cambria Math" panose="02040503050406030204" pitchFamily="18" charset="0"/>
                        </a:rPr>
                        <m:t>=−0.50</m:t>
                      </m:r>
                      <m:sSub>
                        <m:sSubPr>
                          <m:ctrlPr>
                            <a:rPr lang="en-GB" sz="2000" i="1">
                              <a:latin typeface="Cambria Math" panose="02040503050406030204" pitchFamily="18" charset="0"/>
                            </a:rPr>
                          </m:ctrlPr>
                        </m:sSubPr>
                        <m:e>
                          <m:r>
                            <a:rPr lang="en-GB" sz="2000" i="1">
                              <a:latin typeface="Cambria Math" panose="02040503050406030204" pitchFamily="18" charset="0"/>
                            </a:rPr>
                            <m:t>𝑟</m:t>
                          </m:r>
                        </m:e>
                        <m:sub>
                          <m:r>
                            <a:rPr lang="en-GB" sz="2000" i="1">
                              <a:latin typeface="Cambria Math" panose="02040503050406030204" pitchFamily="18" charset="0"/>
                            </a:rPr>
                            <m:t>𝑅𝑓</m:t>
                          </m:r>
                        </m:sub>
                      </m:sSub>
                      <m:r>
                        <a:rPr lang="en-GB" sz="2000" i="1">
                          <a:latin typeface="Cambria Math" panose="02040503050406030204" pitchFamily="18" charset="0"/>
                        </a:rPr>
                        <m:t>+1</m:t>
                      </m:r>
                      <m:r>
                        <a:rPr lang="en-GB" sz="2000" b="0" i="1" smtClean="0">
                          <a:latin typeface="Cambria Math" panose="02040503050406030204" pitchFamily="18" charset="0"/>
                        </a:rPr>
                        <m:t>.5 </m:t>
                      </m:r>
                      <m:sSub>
                        <m:sSubPr>
                          <m:ctrlPr>
                            <a:rPr lang="en-GB" sz="2000" i="1">
                              <a:latin typeface="Cambria Math" panose="02040503050406030204" pitchFamily="18" charset="0"/>
                            </a:rPr>
                          </m:ctrlPr>
                        </m:sSubPr>
                        <m:e>
                          <m:r>
                            <a:rPr lang="en-GB" sz="2000" i="1">
                              <a:latin typeface="Cambria Math" panose="02040503050406030204" pitchFamily="18" charset="0"/>
                            </a:rPr>
                            <m:t>𝑟</m:t>
                          </m:r>
                        </m:e>
                        <m:sub>
                          <m:r>
                            <a:rPr lang="en-GB" sz="2000" i="1">
                              <a:latin typeface="Cambria Math" panose="02040503050406030204" pitchFamily="18" charset="0"/>
                            </a:rPr>
                            <m:t>𝑀</m:t>
                          </m:r>
                        </m:sub>
                      </m:sSub>
                    </m:oMath>
                  </m:oMathPara>
                </a14:m>
                <a:endParaRPr lang="en-GB" sz="2000" dirty="0">
                  <a:latin typeface="+mn-lt"/>
                </a:endParaRPr>
              </a:p>
            </p:txBody>
          </p:sp>
        </mc:Choice>
        <mc:Fallback xmlns="">
          <p:sp>
            <p:nvSpPr>
              <p:cNvPr id="2" name="Τίτλος 1">
                <a:extLst>
                  <a:ext uri="{FF2B5EF4-FFF2-40B4-BE49-F238E27FC236}">
                    <a16:creationId xmlns:a16="http://schemas.microsoft.com/office/drawing/2014/main" id="{7EA83883-5BA9-49D5-AE76-F9FD7E1329AB}"/>
                  </a:ext>
                </a:extLst>
              </p:cNvPr>
              <p:cNvSpPr>
                <a:spLocks noGrp="1" noRot="1" noChangeAspect="1" noMove="1" noResize="1" noEditPoints="1" noAdjustHandles="1" noChangeArrowheads="1" noChangeShapeType="1" noTextEdit="1"/>
              </p:cNvSpPr>
              <p:nvPr>
                <p:ph type="title"/>
              </p:nvPr>
            </p:nvSpPr>
            <p:spPr>
              <a:xfrm>
                <a:off x="803945" y="1216404"/>
                <a:ext cx="5840136" cy="5276471"/>
              </a:xfrm>
              <a:blipFill>
                <a:blip r:embed="rId2"/>
                <a:stretch>
                  <a:fillRect l="-1148" r="-522"/>
                </a:stretch>
              </a:blipFill>
            </p:spPr>
            <p:txBody>
              <a:bodyPr/>
              <a:lstStyle/>
              <a:p>
                <a:r>
                  <a:rPr lang="en-GB">
                    <a:noFill/>
                  </a:rPr>
                  <a:t> </a:t>
                </a:r>
              </a:p>
            </p:txBody>
          </p:sp>
        </mc:Fallback>
      </mc:AlternateContent>
      <p:sp>
        <p:nvSpPr>
          <p:cNvPr id="6" name="Τίτλος 1">
            <a:extLst>
              <a:ext uri="{FF2B5EF4-FFF2-40B4-BE49-F238E27FC236}">
                <a16:creationId xmlns:a16="http://schemas.microsoft.com/office/drawing/2014/main" id="{2F8BCDD7-05DA-4F29-AAF7-07C7EA6AB42C}"/>
              </a:ext>
            </a:extLst>
          </p:cNvPr>
          <p:cNvSpPr txBox="1">
            <a:spLocks/>
          </p:cNvSpPr>
          <p:nvPr/>
        </p:nvSpPr>
        <p:spPr>
          <a:xfrm>
            <a:off x="838200" y="365125"/>
            <a:ext cx="10515600" cy="85127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a:t>Capital Market Line</a:t>
            </a:r>
          </a:p>
        </p:txBody>
      </p:sp>
      <p:pic>
        <p:nvPicPr>
          <p:cNvPr id="13" name="Εικόνα 12">
            <a:extLst>
              <a:ext uri="{FF2B5EF4-FFF2-40B4-BE49-F238E27FC236}">
                <a16:creationId xmlns:a16="http://schemas.microsoft.com/office/drawing/2014/main" id="{C508C4DC-ABA4-498C-931C-78A23373CFF8}"/>
              </a:ext>
            </a:extLst>
          </p:cNvPr>
          <p:cNvPicPr>
            <a:picLocks noChangeAspect="1"/>
          </p:cNvPicPr>
          <p:nvPr/>
        </p:nvPicPr>
        <p:blipFill>
          <a:blip r:embed="rId3"/>
          <a:stretch>
            <a:fillRect/>
          </a:stretch>
        </p:blipFill>
        <p:spPr>
          <a:xfrm>
            <a:off x="6853806" y="1149292"/>
            <a:ext cx="4726835" cy="5167618"/>
          </a:xfrm>
          <a:prstGeom prst="rect">
            <a:avLst/>
          </a:prstGeom>
        </p:spPr>
      </p:pic>
    </p:spTree>
    <p:extLst>
      <p:ext uri="{BB962C8B-B14F-4D97-AF65-F5344CB8AC3E}">
        <p14:creationId xmlns:p14="http://schemas.microsoft.com/office/powerpoint/2010/main" val="297434670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50214AFA-C59F-466B-8DF7-AD8A8CB65A42}"/>
              </a:ext>
            </a:extLst>
          </p:cNvPr>
          <p:cNvSpPr>
            <a:spLocks noGrp="1"/>
          </p:cNvSpPr>
          <p:nvPr>
            <p:ph idx="1"/>
          </p:nvPr>
        </p:nvSpPr>
        <p:spPr>
          <a:xfrm>
            <a:off x="838199" y="1325461"/>
            <a:ext cx="10956721" cy="5167414"/>
          </a:xfrm>
        </p:spPr>
        <p:txBody>
          <a:bodyPr>
            <a:noAutofit/>
          </a:bodyPr>
          <a:lstStyle/>
          <a:p>
            <a:pPr marL="0" indent="0" algn="just">
              <a:buNone/>
            </a:pPr>
            <a:r>
              <a:rPr lang="en-GB" sz="2400" dirty="0"/>
              <a:t>→</a:t>
            </a:r>
            <a:r>
              <a:rPr lang="el-GR" sz="2400" dirty="0"/>
              <a:t>	</a:t>
            </a:r>
            <a:r>
              <a:rPr lang="en-GB" sz="2400" dirty="0"/>
              <a:t>Investors</a:t>
            </a:r>
            <a:r>
              <a:rPr lang="el-GR" sz="2400" dirty="0"/>
              <a:t> </a:t>
            </a:r>
            <a:r>
              <a:rPr lang="en-GB" sz="2400" dirty="0"/>
              <a:t>should only invest in two types of assets</a:t>
            </a:r>
            <a:r>
              <a:rPr lang="el-GR" sz="2400" dirty="0"/>
              <a:t>: </a:t>
            </a:r>
            <a:r>
              <a:rPr lang="en-GB" sz="2400" dirty="0">
                <a:solidFill>
                  <a:srgbClr val="FF0000"/>
                </a:solidFill>
              </a:rPr>
              <a:t>Rf and M </a:t>
            </a:r>
          </a:p>
          <a:p>
            <a:pPr marL="0" indent="0" algn="just">
              <a:buNone/>
            </a:pPr>
            <a:r>
              <a:rPr lang="en-GB" sz="2400" dirty="0"/>
              <a:t>→	Their </a:t>
            </a:r>
            <a:r>
              <a:rPr lang="en-GB" sz="2400" dirty="0">
                <a:solidFill>
                  <a:srgbClr val="FF0000"/>
                </a:solidFill>
              </a:rPr>
              <a:t>tolerance</a:t>
            </a:r>
            <a:r>
              <a:rPr lang="el-GR" sz="2400" dirty="0">
                <a:solidFill>
                  <a:srgbClr val="FF0000"/>
                </a:solidFill>
              </a:rPr>
              <a:t> </a:t>
            </a:r>
            <a:r>
              <a:rPr lang="en-GB" sz="2400" dirty="0">
                <a:solidFill>
                  <a:srgbClr val="FF0000"/>
                </a:solidFill>
              </a:rPr>
              <a:t>for risk </a:t>
            </a:r>
            <a:r>
              <a:rPr lang="en-GB" sz="2400" dirty="0"/>
              <a:t>will determine the weights</a:t>
            </a:r>
            <a:endParaRPr lang="el-GR" sz="2400" dirty="0"/>
          </a:p>
          <a:p>
            <a:pPr marL="0" indent="0" algn="just">
              <a:buNone/>
            </a:pPr>
            <a:r>
              <a:rPr lang="en-GB" sz="2400" dirty="0"/>
              <a:t>→	Portfolio M is the </a:t>
            </a:r>
            <a:r>
              <a:rPr lang="en-GB" sz="2400" dirty="0">
                <a:solidFill>
                  <a:srgbClr val="FF0000"/>
                </a:solidFill>
              </a:rPr>
              <a:t>only relevant portfolio </a:t>
            </a:r>
            <a:r>
              <a:rPr lang="en-GB" sz="2400" dirty="0"/>
              <a:t>and it</a:t>
            </a:r>
            <a:r>
              <a:rPr lang="el-GR" sz="2400" dirty="0"/>
              <a:t> </a:t>
            </a:r>
            <a:r>
              <a:rPr lang="en-GB" sz="2400" dirty="0"/>
              <a:t>must </a:t>
            </a:r>
            <a:r>
              <a:rPr lang="en-GB" sz="2400" dirty="0">
                <a:solidFill>
                  <a:srgbClr val="FF0000"/>
                </a:solidFill>
              </a:rPr>
              <a:t>contain all risky assets 	</a:t>
            </a:r>
            <a:r>
              <a:rPr lang="en-GB" sz="2400" dirty="0"/>
              <a:t>(stocks, bonds, gold, etc) </a:t>
            </a:r>
          </a:p>
          <a:p>
            <a:pPr marL="0" indent="0" algn="just">
              <a:buNone/>
            </a:pPr>
            <a:r>
              <a:rPr lang="el-GR" sz="2400" dirty="0"/>
              <a:t>→</a:t>
            </a:r>
            <a:r>
              <a:rPr lang="en-GB" sz="2400" dirty="0"/>
              <a:t>	Their weights in M will depend on their market values.</a:t>
            </a:r>
            <a:r>
              <a:rPr lang="el-GR" sz="2400" dirty="0"/>
              <a:t> </a:t>
            </a:r>
          </a:p>
          <a:p>
            <a:pPr marL="0" indent="0" algn="just">
              <a:buNone/>
            </a:pPr>
            <a:r>
              <a:rPr lang="en-GB" sz="2400" dirty="0"/>
              <a:t>→	The CML becomes is </a:t>
            </a:r>
            <a:r>
              <a:rPr lang="en-GB" sz="2400" dirty="0">
                <a:solidFill>
                  <a:srgbClr val="FF0000"/>
                </a:solidFill>
              </a:rPr>
              <a:t>the new efficient frontier </a:t>
            </a:r>
            <a:r>
              <a:rPr lang="en-GB" sz="2400" dirty="0"/>
              <a:t>of portfolios</a:t>
            </a:r>
          </a:p>
          <a:p>
            <a:pPr marL="0" indent="0" algn="just">
              <a:buNone/>
            </a:pPr>
            <a:r>
              <a:rPr lang="en-GB" sz="2400" dirty="0"/>
              <a:t>→	Portfolio M is </a:t>
            </a:r>
            <a:r>
              <a:rPr lang="en-GB" sz="2400" dirty="0">
                <a:solidFill>
                  <a:srgbClr val="FF0000"/>
                </a:solidFill>
              </a:rPr>
              <a:t>completely diversified portfolio </a:t>
            </a:r>
            <a:r>
              <a:rPr lang="en-GB" sz="2400" dirty="0"/>
              <a:t>(no unique risk) </a:t>
            </a:r>
          </a:p>
          <a:p>
            <a:pPr marL="0" indent="0" algn="just">
              <a:buNone/>
            </a:pPr>
            <a:r>
              <a:rPr lang="en-GB" sz="2400" dirty="0"/>
              <a:t>→	Unique risk = risk of single assets is offset - unsystematic risk</a:t>
            </a:r>
          </a:p>
          <a:p>
            <a:pPr marL="0" indent="0" algn="just">
              <a:buNone/>
            </a:pPr>
            <a:r>
              <a:rPr lang="en-GB" sz="2400" dirty="0"/>
              <a:t>→	Only </a:t>
            </a:r>
            <a:r>
              <a:rPr lang="en-GB" sz="2400" dirty="0">
                <a:solidFill>
                  <a:srgbClr val="FF0000"/>
                </a:solidFill>
              </a:rPr>
              <a:t>systematic risk </a:t>
            </a:r>
            <a:r>
              <a:rPr lang="en-GB" sz="2400" dirty="0"/>
              <a:t>(market risk, e.g. from macro fundamentals) remains in M</a:t>
            </a:r>
          </a:p>
          <a:p>
            <a:pPr marL="0" indent="0" algn="just">
              <a:buNone/>
            </a:pPr>
            <a:r>
              <a:rPr lang="en-GB" sz="2400" dirty="0"/>
              <a:t>→	Systematic risk = </a:t>
            </a:r>
            <a:r>
              <a:rPr lang="en-GB" sz="2400" dirty="0">
                <a:solidFill>
                  <a:srgbClr val="FF0000"/>
                </a:solidFill>
              </a:rPr>
              <a:t>the standard deviation RM, </a:t>
            </a:r>
            <a:r>
              <a:rPr lang="en-GB" sz="2400" dirty="0"/>
              <a:t>affected by the volatility in 	variables such as interest rates, industrial production, earnings, etc.</a:t>
            </a:r>
          </a:p>
          <a:p>
            <a:pPr algn="just"/>
            <a:endParaRPr lang="el-GR" sz="2200" dirty="0"/>
          </a:p>
        </p:txBody>
      </p:sp>
      <p:sp>
        <p:nvSpPr>
          <p:cNvPr id="4" name="Τίτλος 1">
            <a:extLst>
              <a:ext uri="{FF2B5EF4-FFF2-40B4-BE49-F238E27FC236}">
                <a16:creationId xmlns:a16="http://schemas.microsoft.com/office/drawing/2014/main" id="{7C3C6087-B27E-4911-A8C2-925BBBE5D1BF}"/>
              </a:ext>
            </a:extLst>
          </p:cNvPr>
          <p:cNvSpPr>
            <a:spLocks noGrp="1"/>
          </p:cNvSpPr>
          <p:nvPr>
            <p:ph type="title"/>
          </p:nvPr>
        </p:nvSpPr>
        <p:spPr>
          <a:xfrm>
            <a:off x="838200" y="365125"/>
            <a:ext cx="10515600" cy="851279"/>
          </a:xfrm>
        </p:spPr>
        <p:txBody>
          <a:bodyPr>
            <a:normAutofit/>
          </a:bodyPr>
          <a:lstStyle/>
          <a:p>
            <a:r>
              <a:rPr lang="en-GB" sz="3600" b="1" dirty="0"/>
              <a:t>Capital Market Line</a:t>
            </a:r>
          </a:p>
        </p:txBody>
      </p:sp>
    </p:spTree>
    <p:extLst>
      <p:ext uri="{BB962C8B-B14F-4D97-AF65-F5344CB8AC3E}">
        <p14:creationId xmlns:p14="http://schemas.microsoft.com/office/powerpoint/2010/main" val="368110293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F1653D5B-A538-42E2-85F2-1E163B9EAFBB}"/>
              </a:ext>
            </a:extLst>
          </p:cNvPr>
          <p:cNvSpPr>
            <a:spLocks noGrp="1"/>
          </p:cNvSpPr>
          <p:nvPr>
            <p:ph idx="1"/>
          </p:nvPr>
        </p:nvSpPr>
        <p:spPr>
          <a:xfrm>
            <a:off x="838200" y="1212980"/>
            <a:ext cx="5257800" cy="4963983"/>
          </a:xfrm>
        </p:spPr>
        <p:txBody>
          <a:bodyPr>
            <a:normAutofit/>
          </a:bodyPr>
          <a:lstStyle/>
          <a:p>
            <a:pPr algn="just"/>
            <a:r>
              <a:rPr lang="en-GB" sz="2200" dirty="0"/>
              <a:t>If a portfolio is totally diversified = </a:t>
            </a:r>
            <a:r>
              <a:rPr lang="en-GB" sz="2200" dirty="0">
                <a:solidFill>
                  <a:srgbClr val="FF0000"/>
                </a:solidFill>
              </a:rPr>
              <a:t>correlation with M = 1 </a:t>
            </a:r>
          </a:p>
          <a:p>
            <a:pPr algn="just"/>
            <a:endParaRPr lang="en-GB" sz="2200" dirty="0"/>
          </a:p>
          <a:p>
            <a:pPr algn="just"/>
            <a:r>
              <a:rPr lang="en-GB" sz="2200" dirty="0"/>
              <a:t>Diversified = all unsystematic or unique risk is </a:t>
            </a:r>
            <a:r>
              <a:rPr lang="en-GB" sz="2200" dirty="0">
                <a:solidFill>
                  <a:srgbClr val="FF0000"/>
                </a:solidFill>
              </a:rPr>
              <a:t>eliminated</a:t>
            </a:r>
          </a:p>
          <a:p>
            <a:pPr algn="just"/>
            <a:endParaRPr lang="en-GB" sz="2200" dirty="0"/>
          </a:p>
          <a:p>
            <a:pPr algn="just"/>
            <a:r>
              <a:rPr lang="en-GB" sz="2200" dirty="0"/>
              <a:t>Thus, only </a:t>
            </a:r>
            <a:r>
              <a:rPr lang="en-GB" sz="2200" b="1" dirty="0"/>
              <a:t>systematic risk is left</a:t>
            </a:r>
            <a:r>
              <a:rPr lang="en-GB" sz="2200" dirty="0"/>
              <a:t>, which cannot be diversified away. </a:t>
            </a:r>
          </a:p>
          <a:p>
            <a:pPr algn="just"/>
            <a:endParaRPr lang="en-GB" sz="2200" dirty="0"/>
          </a:p>
          <a:p>
            <a:pPr algn="just"/>
            <a:r>
              <a:rPr lang="en-GB" sz="2200" dirty="0"/>
              <a:t>Thus, totally diversified portfolios would </a:t>
            </a:r>
            <a:r>
              <a:rPr lang="en-GB" sz="2200" dirty="0">
                <a:solidFill>
                  <a:srgbClr val="FF0000"/>
                </a:solidFill>
              </a:rPr>
              <a:t>correlate perfectly with M</a:t>
            </a:r>
          </a:p>
        </p:txBody>
      </p:sp>
      <p:sp>
        <p:nvSpPr>
          <p:cNvPr id="4" name="Τίτλος 1">
            <a:extLst>
              <a:ext uri="{FF2B5EF4-FFF2-40B4-BE49-F238E27FC236}">
                <a16:creationId xmlns:a16="http://schemas.microsoft.com/office/drawing/2014/main" id="{012CA921-16FE-477D-B2BC-7D3944FE1918}"/>
              </a:ext>
            </a:extLst>
          </p:cNvPr>
          <p:cNvSpPr>
            <a:spLocks noGrp="1"/>
          </p:cNvSpPr>
          <p:nvPr>
            <p:ph type="title"/>
          </p:nvPr>
        </p:nvSpPr>
        <p:spPr>
          <a:xfrm>
            <a:off x="838200" y="365125"/>
            <a:ext cx="10515600" cy="717055"/>
          </a:xfrm>
        </p:spPr>
        <p:txBody>
          <a:bodyPr>
            <a:normAutofit/>
          </a:bodyPr>
          <a:lstStyle/>
          <a:p>
            <a:r>
              <a:rPr lang="en-GB" sz="3600" b="1" dirty="0"/>
              <a:t>Capital Market Line</a:t>
            </a:r>
          </a:p>
        </p:txBody>
      </p:sp>
      <p:pic>
        <p:nvPicPr>
          <p:cNvPr id="5" name="Εικόνα 4">
            <a:extLst>
              <a:ext uri="{FF2B5EF4-FFF2-40B4-BE49-F238E27FC236}">
                <a16:creationId xmlns:a16="http://schemas.microsoft.com/office/drawing/2014/main" id="{EA1A0A43-7E30-414E-8A2C-530416AC0D57}"/>
              </a:ext>
            </a:extLst>
          </p:cNvPr>
          <p:cNvPicPr>
            <a:picLocks noChangeAspect="1"/>
          </p:cNvPicPr>
          <p:nvPr/>
        </p:nvPicPr>
        <p:blipFill>
          <a:blip r:embed="rId2"/>
          <a:stretch>
            <a:fillRect/>
          </a:stretch>
        </p:blipFill>
        <p:spPr>
          <a:xfrm>
            <a:off x="6368745" y="1100670"/>
            <a:ext cx="5535561" cy="5094783"/>
          </a:xfrm>
          <a:prstGeom prst="rect">
            <a:avLst/>
          </a:prstGeom>
        </p:spPr>
      </p:pic>
    </p:spTree>
    <p:extLst>
      <p:ext uri="{BB962C8B-B14F-4D97-AF65-F5344CB8AC3E}">
        <p14:creationId xmlns:p14="http://schemas.microsoft.com/office/powerpoint/2010/main" val="198510019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Θέση περιεχομένου 2">
                <a:extLst>
                  <a:ext uri="{FF2B5EF4-FFF2-40B4-BE49-F238E27FC236}">
                    <a16:creationId xmlns:a16="http://schemas.microsoft.com/office/drawing/2014/main" id="{7E217DE3-CAE4-4BF4-9DC1-89E1B26470B1}"/>
                  </a:ext>
                </a:extLst>
              </p:cNvPr>
              <p:cNvSpPr>
                <a:spLocks noGrp="1"/>
              </p:cNvSpPr>
              <p:nvPr>
                <p:ph idx="1"/>
              </p:nvPr>
            </p:nvSpPr>
            <p:spPr>
              <a:xfrm>
                <a:off x="838199" y="1082352"/>
                <a:ext cx="10889609" cy="5343616"/>
              </a:xfrm>
            </p:spPr>
            <p:txBody>
              <a:bodyPr>
                <a:normAutofit/>
              </a:bodyPr>
              <a:lstStyle/>
              <a:p>
                <a:pPr algn="just"/>
                <a:r>
                  <a:rPr lang="en-GB" sz="2000" dirty="0"/>
                  <a:t>In Portfolio Theory the relevant risk for an asset is its </a:t>
                </a:r>
                <a:r>
                  <a:rPr lang="en-GB" sz="2000" b="1" dirty="0">
                    <a:solidFill>
                      <a:srgbClr val="FF0000"/>
                    </a:solidFill>
                  </a:rPr>
                  <a:t>covariance </a:t>
                </a:r>
                <a:r>
                  <a:rPr lang="en-GB" sz="2000" dirty="0"/>
                  <a:t>with all other assets </a:t>
                </a:r>
              </a:p>
              <a:p>
                <a:pPr algn="just"/>
                <a:r>
                  <a:rPr lang="en-GB" sz="2000" dirty="0"/>
                  <a:t>In CML the only relevant portfolio is M, thus, the relevant risk for an individual security is the asset’s </a:t>
                </a:r>
                <a:r>
                  <a:rPr lang="en-GB" sz="2000" dirty="0">
                    <a:solidFill>
                      <a:srgbClr val="FF0000"/>
                    </a:solidFill>
                  </a:rPr>
                  <a:t>covariance with M.</a:t>
                </a:r>
              </a:p>
              <a:p>
                <a:pPr algn="just"/>
                <a:r>
                  <a:rPr lang="en-GB" sz="2000" dirty="0"/>
                  <a:t>Since all risky securities are </a:t>
                </a:r>
                <a:r>
                  <a:rPr lang="en-GB" sz="2000" dirty="0">
                    <a:solidFill>
                      <a:srgbClr val="FF0000"/>
                    </a:solidFill>
                  </a:rPr>
                  <a:t>constituents of M </a:t>
                </a:r>
                <a:r>
                  <a:rPr lang="en-GB" sz="2000" dirty="0"/>
                  <a:t>we can argue that their returns will be a linear function of M:</a:t>
                </a:r>
              </a:p>
              <a:p>
                <a:pPr marL="0" indent="0" algn="just">
                  <a:buNone/>
                </a:pPr>
                <a14:m>
                  <m:oMathPara xmlns:m="http://schemas.openxmlformats.org/officeDocument/2006/math">
                    <m:oMathParaPr>
                      <m:jc m:val="centerGroup"/>
                    </m:oMathParaPr>
                    <m:oMath xmlns:m="http://schemas.openxmlformats.org/officeDocument/2006/math">
                      <m:sSub>
                        <m:sSubPr>
                          <m:ctrlPr>
                            <a:rPr lang="en-GB" sz="2000" i="1">
                              <a:latin typeface="Cambria Math" panose="02040503050406030204" pitchFamily="18" charset="0"/>
                            </a:rPr>
                          </m:ctrlPr>
                        </m:sSubPr>
                        <m:e>
                          <m:r>
                            <a:rPr lang="en-GB" sz="2000" i="1">
                              <a:latin typeface="Cambria Math" panose="02040503050406030204" pitchFamily="18" charset="0"/>
                            </a:rPr>
                            <m:t>𝑅</m:t>
                          </m:r>
                        </m:e>
                        <m:sub>
                          <m:r>
                            <a:rPr lang="en-GB" sz="2000" i="1">
                              <a:latin typeface="Cambria Math" panose="02040503050406030204" pitchFamily="18" charset="0"/>
                            </a:rPr>
                            <m:t>𝑖</m:t>
                          </m:r>
                        </m:sub>
                      </m:sSub>
                      <m:r>
                        <a:rPr lang="en-GB" sz="2000" i="1">
                          <a:latin typeface="Cambria Math" panose="02040503050406030204" pitchFamily="18" charset="0"/>
                        </a:rPr>
                        <m:t>=</m:t>
                      </m:r>
                      <m:sSub>
                        <m:sSubPr>
                          <m:ctrlPr>
                            <a:rPr lang="en-GB" sz="2000" i="1">
                              <a:latin typeface="Cambria Math" panose="02040503050406030204" pitchFamily="18" charset="0"/>
                            </a:rPr>
                          </m:ctrlPr>
                        </m:sSubPr>
                        <m:e>
                          <m:r>
                            <a:rPr lang="en-GB" sz="2000" i="1">
                              <a:latin typeface="Cambria Math" panose="02040503050406030204" pitchFamily="18" charset="0"/>
                            </a:rPr>
                            <m:t>𝑎</m:t>
                          </m:r>
                        </m:e>
                        <m:sub>
                          <m:r>
                            <a:rPr lang="en-GB" sz="2000" i="1">
                              <a:latin typeface="Cambria Math" panose="02040503050406030204" pitchFamily="18" charset="0"/>
                            </a:rPr>
                            <m:t>𝑖</m:t>
                          </m:r>
                        </m:sub>
                      </m:sSub>
                      <m:r>
                        <a:rPr lang="en-GB" sz="2000" i="1">
                          <a:latin typeface="Cambria Math" panose="02040503050406030204" pitchFamily="18" charset="0"/>
                        </a:rPr>
                        <m:t>+</m:t>
                      </m:r>
                      <m:sSub>
                        <m:sSubPr>
                          <m:ctrlPr>
                            <a:rPr lang="en-GB" sz="2000" i="1">
                              <a:latin typeface="Cambria Math" panose="02040503050406030204" pitchFamily="18" charset="0"/>
                            </a:rPr>
                          </m:ctrlPr>
                        </m:sSubPr>
                        <m:e>
                          <m:r>
                            <a:rPr lang="en-GB" sz="2000" i="1">
                              <a:latin typeface="Cambria Math" panose="02040503050406030204" pitchFamily="18" charset="0"/>
                            </a:rPr>
                            <m:t>𝑏</m:t>
                          </m:r>
                        </m:e>
                        <m:sub>
                          <m:r>
                            <a:rPr lang="en-GB" sz="2000" i="1">
                              <a:latin typeface="Cambria Math" panose="02040503050406030204" pitchFamily="18" charset="0"/>
                            </a:rPr>
                            <m:t>𝑖</m:t>
                          </m:r>
                        </m:sub>
                      </m:sSub>
                      <m:sSub>
                        <m:sSubPr>
                          <m:ctrlPr>
                            <a:rPr lang="en-GB" sz="2000" i="1">
                              <a:latin typeface="Cambria Math" panose="02040503050406030204" pitchFamily="18" charset="0"/>
                            </a:rPr>
                          </m:ctrlPr>
                        </m:sSubPr>
                        <m:e>
                          <m:r>
                            <a:rPr lang="en-GB" sz="2000" i="1">
                              <a:latin typeface="Cambria Math" panose="02040503050406030204" pitchFamily="18" charset="0"/>
                            </a:rPr>
                            <m:t>𝑅</m:t>
                          </m:r>
                        </m:e>
                        <m:sub>
                          <m:r>
                            <a:rPr lang="en-GB" sz="2000" i="1">
                              <a:latin typeface="Cambria Math" panose="02040503050406030204" pitchFamily="18" charset="0"/>
                            </a:rPr>
                            <m:t>𝑀</m:t>
                          </m:r>
                        </m:sub>
                      </m:sSub>
                      <m:r>
                        <a:rPr lang="en-GB" sz="2000" i="1">
                          <a:latin typeface="Cambria Math" panose="02040503050406030204" pitchFamily="18" charset="0"/>
                        </a:rPr>
                        <m:t>+</m:t>
                      </m:r>
                      <m:sSub>
                        <m:sSubPr>
                          <m:ctrlPr>
                            <a:rPr lang="en-GB" sz="2000" i="1">
                              <a:latin typeface="Cambria Math" panose="02040503050406030204" pitchFamily="18" charset="0"/>
                            </a:rPr>
                          </m:ctrlPr>
                        </m:sSubPr>
                        <m:e>
                          <m:r>
                            <a:rPr lang="en-GB" sz="2000" i="1">
                              <a:latin typeface="Cambria Math" panose="02040503050406030204" pitchFamily="18" charset="0"/>
                            </a:rPr>
                            <m:t>𝑒</m:t>
                          </m:r>
                        </m:e>
                        <m:sub>
                          <m:r>
                            <a:rPr lang="en-GB" sz="2000" i="1">
                              <a:latin typeface="Cambria Math" panose="02040503050406030204" pitchFamily="18" charset="0"/>
                            </a:rPr>
                            <m:t>𝑖</m:t>
                          </m:r>
                        </m:sub>
                      </m:sSub>
                    </m:oMath>
                  </m:oMathPara>
                </a14:m>
                <a:endParaRPr lang="en-GB" sz="2000" dirty="0"/>
              </a:p>
              <a:p>
                <a:pPr algn="just"/>
                <a:endParaRPr lang="en-GB" sz="2000" dirty="0"/>
              </a:p>
              <a:p>
                <a:pPr marL="0" indent="0" algn="just">
                  <a:buNone/>
                </a:pPr>
                <a14:m>
                  <m:oMathPara xmlns:m="http://schemas.openxmlformats.org/officeDocument/2006/math">
                    <m:oMathParaPr>
                      <m:jc m:val="centerGroup"/>
                    </m:oMathParaPr>
                    <m:oMath xmlns:m="http://schemas.openxmlformats.org/officeDocument/2006/math">
                      <m:sSub>
                        <m:sSubPr>
                          <m:ctrlPr>
                            <a:rPr lang="en-GB" sz="2000" i="1" smtClean="0">
                              <a:latin typeface="Cambria Math" panose="02040503050406030204" pitchFamily="18" charset="0"/>
                            </a:rPr>
                          </m:ctrlPr>
                        </m:sSubPr>
                        <m:e>
                          <m:r>
                            <a:rPr lang="en-GB" sz="2000" b="0" i="1" smtClean="0">
                              <a:latin typeface="Cambria Math" panose="02040503050406030204" pitchFamily="18" charset="0"/>
                            </a:rPr>
                            <m:t>𝑉𝑎𝑟</m:t>
                          </m:r>
                          <m:r>
                            <a:rPr lang="en-GB" sz="2000" b="0" i="1" smtClean="0">
                              <a:latin typeface="Cambria Math" panose="02040503050406030204" pitchFamily="18" charset="0"/>
                            </a:rPr>
                            <m:t>(</m:t>
                          </m:r>
                          <m:r>
                            <a:rPr lang="en-GB" sz="2000" b="0" i="1" smtClean="0">
                              <a:latin typeface="Cambria Math" panose="02040503050406030204" pitchFamily="18" charset="0"/>
                            </a:rPr>
                            <m:t>𝑅</m:t>
                          </m:r>
                        </m:e>
                        <m:sub>
                          <m:r>
                            <a:rPr lang="en-GB" sz="2000" b="0" i="1" smtClean="0">
                              <a:latin typeface="Cambria Math" panose="02040503050406030204" pitchFamily="18" charset="0"/>
                            </a:rPr>
                            <m:t>𝑖</m:t>
                          </m:r>
                        </m:sub>
                      </m:sSub>
                      <m:r>
                        <a:rPr lang="en-GB" sz="2000" b="0" i="1" smtClean="0">
                          <a:latin typeface="Cambria Math" panose="02040503050406030204" pitchFamily="18" charset="0"/>
                        </a:rPr>
                        <m:t>)=</m:t>
                      </m:r>
                      <m:r>
                        <a:rPr lang="en-GB" sz="2000" b="0" i="1" smtClean="0">
                          <a:latin typeface="Cambria Math" panose="02040503050406030204" pitchFamily="18" charset="0"/>
                        </a:rPr>
                        <m:t>𝑉𝑎𝑟</m:t>
                      </m:r>
                      <m:d>
                        <m:dPr>
                          <m:ctrlPr>
                            <a:rPr lang="en-GB" sz="2000" b="0" i="1" smtClean="0">
                              <a:latin typeface="Cambria Math" panose="02040503050406030204" pitchFamily="18" charset="0"/>
                            </a:rPr>
                          </m:ctrlPr>
                        </m:dPr>
                        <m:e>
                          <m:sSub>
                            <m:sSubPr>
                              <m:ctrlPr>
                                <a:rPr lang="en-GB" sz="2000" i="1" smtClean="0">
                                  <a:latin typeface="Cambria Math" panose="02040503050406030204" pitchFamily="18" charset="0"/>
                                </a:rPr>
                              </m:ctrlPr>
                            </m:sSubPr>
                            <m:e>
                              <m:r>
                                <a:rPr lang="en-GB" sz="2000" b="0" i="1" smtClean="0">
                                  <a:latin typeface="Cambria Math" panose="02040503050406030204" pitchFamily="18" charset="0"/>
                                </a:rPr>
                                <m:t>𝑎</m:t>
                              </m:r>
                            </m:e>
                            <m:sub>
                              <m:r>
                                <a:rPr lang="en-GB" sz="2000" b="0" i="1" smtClean="0">
                                  <a:latin typeface="Cambria Math" panose="02040503050406030204" pitchFamily="18" charset="0"/>
                                </a:rPr>
                                <m:t>𝑖</m:t>
                              </m:r>
                            </m:sub>
                          </m:sSub>
                          <m:r>
                            <a:rPr lang="en-GB" sz="2000" b="0" i="1" smtClean="0">
                              <a:latin typeface="Cambria Math" panose="02040503050406030204" pitchFamily="18" charset="0"/>
                            </a:rPr>
                            <m:t>+</m:t>
                          </m:r>
                          <m:sSub>
                            <m:sSubPr>
                              <m:ctrlPr>
                                <a:rPr lang="en-GB" sz="2000" i="1" smtClean="0">
                                  <a:latin typeface="Cambria Math" panose="02040503050406030204" pitchFamily="18" charset="0"/>
                                </a:rPr>
                              </m:ctrlPr>
                            </m:sSubPr>
                            <m:e>
                              <m:r>
                                <a:rPr lang="en-GB" sz="2000" b="0" i="1" smtClean="0">
                                  <a:latin typeface="Cambria Math" panose="02040503050406030204" pitchFamily="18" charset="0"/>
                                </a:rPr>
                                <m:t>𝑏</m:t>
                              </m:r>
                            </m:e>
                            <m:sub>
                              <m:r>
                                <a:rPr lang="en-GB" sz="2000" b="0" i="1" smtClean="0">
                                  <a:latin typeface="Cambria Math" panose="02040503050406030204" pitchFamily="18" charset="0"/>
                                </a:rPr>
                                <m:t>𝑖</m:t>
                              </m:r>
                            </m:sub>
                          </m:sSub>
                          <m:sSub>
                            <m:sSubPr>
                              <m:ctrlPr>
                                <a:rPr lang="en-GB" sz="2000" i="1" smtClean="0">
                                  <a:latin typeface="Cambria Math" panose="02040503050406030204" pitchFamily="18" charset="0"/>
                                </a:rPr>
                              </m:ctrlPr>
                            </m:sSubPr>
                            <m:e>
                              <m:r>
                                <a:rPr lang="en-GB" sz="2000" b="0" i="1" smtClean="0">
                                  <a:latin typeface="Cambria Math" panose="02040503050406030204" pitchFamily="18" charset="0"/>
                                </a:rPr>
                                <m:t>𝑅</m:t>
                              </m:r>
                            </m:e>
                            <m:sub>
                              <m:r>
                                <a:rPr lang="en-GB" sz="2000" b="0" i="1" smtClean="0">
                                  <a:latin typeface="Cambria Math" panose="02040503050406030204" pitchFamily="18" charset="0"/>
                                </a:rPr>
                                <m:t>𝑀</m:t>
                              </m:r>
                            </m:sub>
                          </m:sSub>
                          <m:r>
                            <a:rPr lang="en-GB" sz="2000" b="0" i="1" smtClean="0">
                              <a:latin typeface="Cambria Math" panose="02040503050406030204" pitchFamily="18" charset="0"/>
                            </a:rPr>
                            <m:t>+</m:t>
                          </m:r>
                          <m:sSub>
                            <m:sSubPr>
                              <m:ctrlPr>
                                <a:rPr lang="en-GB" sz="2000" i="1" smtClean="0">
                                  <a:latin typeface="Cambria Math" panose="02040503050406030204" pitchFamily="18" charset="0"/>
                                </a:rPr>
                              </m:ctrlPr>
                            </m:sSubPr>
                            <m:e>
                              <m:r>
                                <a:rPr lang="en-GB" sz="2000" b="0" i="1" smtClean="0">
                                  <a:latin typeface="Cambria Math" panose="02040503050406030204" pitchFamily="18" charset="0"/>
                                </a:rPr>
                                <m:t>𝑒</m:t>
                              </m:r>
                            </m:e>
                            <m:sub>
                              <m:r>
                                <a:rPr lang="en-GB" sz="2000" b="0" i="1" smtClean="0">
                                  <a:latin typeface="Cambria Math" panose="02040503050406030204" pitchFamily="18" charset="0"/>
                                </a:rPr>
                                <m:t>𝑖</m:t>
                              </m:r>
                            </m:sub>
                          </m:sSub>
                        </m:e>
                      </m:d>
                      <m:r>
                        <a:rPr lang="en-GB" sz="2000" b="0" i="1" smtClean="0">
                          <a:latin typeface="Cambria Math" panose="02040503050406030204" pitchFamily="18" charset="0"/>
                        </a:rPr>
                        <m:t>=</m:t>
                      </m:r>
                    </m:oMath>
                  </m:oMathPara>
                </a14:m>
                <a:endParaRPr lang="en-GB" sz="2000" b="0" i="1" dirty="0"/>
              </a:p>
              <a:p>
                <a:pPr marL="0" indent="0" algn="just">
                  <a:buNone/>
                </a:pPr>
                <a:endParaRPr lang="en-GB" sz="2000" b="0" i="1" dirty="0"/>
              </a:p>
              <a:p>
                <a:pPr marL="0" indent="0" algn="just">
                  <a:buNone/>
                </a:pPr>
                <a14:m>
                  <m:oMathPara xmlns:m="http://schemas.openxmlformats.org/officeDocument/2006/math">
                    <m:oMathParaPr>
                      <m:jc m:val="centerGroup"/>
                    </m:oMathParaPr>
                    <m:oMath xmlns:m="http://schemas.openxmlformats.org/officeDocument/2006/math">
                      <m:r>
                        <a:rPr lang="en-GB" sz="2000" i="1">
                          <a:latin typeface="Cambria Math" panose="02040503050406030204" pitchFamily="18" charset="0"/>
                        </a:rPr>
                        <m:t>𝑉𝑎𝑟</m:t>
                      </m:r>
                      <m:d>
                        <m:dPr>
                          <m:ctrlPr>
                            <a:rPr lang="en-GB" sz="2000" i="1">
                              <a:latin typeface="Cambria Math" panose="02040503050406030204" pitchFamily="18" charset="0"/>
                            </a:rPr>
                          </m:ctrlPr>
                        </m:dPr>
                        <m:e>
                          <m:sSub>
                            <m:sSubPr>
                              <m:ctrlPr>
                                <a:rPr lang="en-GB" sz="2000" i="1" smtClean="0">
                                  <a:latin typeface="Cambria Math" panose="02040503050406030204" pitchFamily="18" charset="0"/>
                                </a:rPr>
                              </m:ctrlPr>
                            </m:sSubPr>
                            <m:e>
                              <m:r>
                                <a:rPr lang="en-GB" sz="2000" i="1">
                                  <a:latin typeface="Cambria Math" panose="02040503050406030204" pitchFamily="18" charset="0"/>
                                </a:rPr>
                                <m:t>𝑎</m:t>
                              </m:r>
                            </m:e>
                            <m:sub>
                              <m:r>
                                <a:rPr lang="en-GB" sz="2000" i="1">
                                  <a:latin typeface="Cambria Math" panose="02040503050406030204" pitchFamily="18" charset="0"/>
                                </a:rPr>
                                <m:t>𝑖</m:t>
                              </m:r>
                            </m:sub>
                          </m:sSub>
                          <m:r>
                            <a:rPr lang="en-GB" sz="2000" b="0" i="1" smtClean="0">
                              <a:latin typeface="Cambria Math" panose="02040503050406030204" pitchFamily="18" charset="0"/>
                            </a:rPr>
                            <m:t>)</m:t>
                          </m:r>
                          <m:r>
                            <a:rPr lang="en-GB" sz="2000" i="1">
                              <a:latin typeface="Cambria Math" panose="02040503050406030204" pitchFamily="18" charset="0"/>
                            </a:rPr>
                            <m:t>+</m:t>
                          </m:r>
                          <m:r>
                            <a:rPr lang="en-GB" sz="2000" b="0" i="1" smtClean="0">
                              <a:latin typeface="Cambria Math" panose="02040503050406030204" pitchFamily="18" charset="0"/>
                            </a:rPr>
                            <m:t>𝑉𝑎𝑟</m:t>
                          </m:r>
                          <m:r>
                            <a:rPr lang="en-GB" sz="2000" b="0" i="1" smtClean="0">
                              <a:latin typeface="Cambria Math" panose="02040503050406030204" pitchFamily="18" charset="0"/>
                            </a:rPr>
                            <m:t> (</m:t>
                          </m:r>
                          <m:sSub>
                            <m:sSubPr>
                              <m:ctrlPr>
                                <a:rPr lang="en-GB" sz="2000" i="1">
                                  <a:latin typeface="Cambria Math" panose="02040503050406030204" pitchFamily="18" charset="0"/>
                                </a:rPr>
                              </m:ctrlPr>
                            </m:sSubPr>
                            <m:e>
                              <m:r>
                                <a:rPr lang="en-GB" sz="2000" i="1">
                                  <a:latin typeface="Cambria Math" panose="02040503050406030204" pitchFamily="18" charset="0"/>
                                </a:rPr>
                                <m:t>𝑏</m:t>
                              </m:r>
                            </m:e>
                            <m:sub>
                              <m:r>
                                <a:rPr lang="en-GB" sz="2000" i="1">
                                  <a:latin typeface="Cambria Math" panose="02040503050406030204" pitchFamily="18" charset="0"/>
                                </a:rPr>
                                <m:t>𝑖</m:t>
                              </m:r>
                            </m:sub>
                          </m:sSub>
                          <m:sSub>
                            <m:sSubPr>
                              <m:ctrlPr>
                                <a:rPr lang="en-GB" sz="2000" i="1">
                                  <a:latin typeface="Cambria Math" panose="02040503050406030204" pitchFamily="18" charset="0"/>
                                </a:rPr>
                              </m:ctrlPr>
                            </m:sSubPr>
                            <m:e>
                              <m:r>
                                <a:rPr lang="en-GB" sz="2000" i="1">
                                  <a:latin typeface="Cambria Math" panose="02040503050406030204" pitchFamily="18" charset="0"/>
                                </a:rPr>
                                <m:t>𝑅</m:t>
                              </m:r>
                            </m:e>
                            <m:sub>
                              <m:r>
                                <a:rPr lang="en-GB" sz="2000" i="1">
                                  <a:latin typeface="Cambria Math" panose="02040503050406030204" pitchFamily="18" charset="0"/>
                                </a:rPr>
                                <m:t>𝑀</m:t>
                              </m:r>
                            </m:sub>
                          </m:sSub>
                          <m:r>
                            <a:rPr lang="en-GB" sz="2000" b="0" i="1" smtClean="0">
                              <a:latin typeface="Cambria Math" panose="02040503050406030204" pitchFamily="18" charset="0"/>
                            </a:rPr>
                            <m:t>)</m:t>
                          </m:r>
                          <m:r>
                            <a:rPr lang="en-GB" sz="2000" i="1">
                              <a:latin typeface="Cambria Math" panose="02040503050406030204" pitchFamily="18" charset="0"/>
                            </a:rPr>
                            <m:t>+</m:t>
                          </m:r>
                          <m:sSub>
                            <m:sSubPr>
                              <m:ctrlPr>
                                <a:rPr lang="en-GB" sz="2000" i="1">
                                  <a:latin typeface="Cambria Math" panose="02040503050406030204" pitchFamily="18" charset="0"/>
                                </a:rPr>
                              </m:ctrlPr>
                            </m:sSubPr>
                            <m:e>
                              <m:r>
                                <a:rPr lang="en-GB" sz="2000" b="0" i="1" smtClean="0">
                                  <a:latin typeface="Cambria Math" panose="02040503050406030204" pitchFamily="18" charset="0"/>
                                </a:rPr>
                                <m:t>𝑉𝑎𝑟</m:t>
                              </m:r>
                              <m:r>
                                <a:rPr lang="en-GB" sz="2000" b="0" i="1" smtClean="0">
                                  <a:latin typeface="Cambria Math" panose="02040503050406030204" pitchFamily="18" charset="0"/>
                                </a:rPr>
                                <m:t> (</m:t>
                              </m:r>
                              <m:r>
                                <a:rPr lang="en-GB" sz="2000" i="1">
                                  <a:latin typeface="Cambria Math" panose="02040503050406030204" pitchFamily="18" charset="0"/>
                                </a:rPr>
                                <m:t>𝑒</m:t>
                              </m:r>
                            </m:e>
                            <m:sub>
                              <m:r>
                                <a:rPr lang="en-GB" sz="2000" i="1">
                                  <a:latin typeface="Cambria Math" panose="02040503050406030204" pitchFamily="18" charset="0"/>
                                </a:rPr>
                                <m:t>𝑖</m:t>
                              </m:r>
                            </m:sub>
                          </m:sSub>
                        </m:e>
                      </m:d>
                      <m:r>
                        <a:rPr lang="en-GB" sz="2000" b="0" i="1" smtClean="0">
                          <a:latin typeface="Cambria Math" panose="02040503050406030204" pitchFamily="18" charset="0"/>
                        </a:rPr>
                        <m:t>=</m:t>
                      </m:r>
                    </m:oMath>
                  </m:oMathPara>
                </a14:m>
                <a:endParaRPr lang="en-GB" sz="2000" b="0" i="1" dirty="0"/>
              </a:p>
              <a:p>
                <a:pPr marL="0" indent="0" algn="just">
                  <a:buNone/>
                </a:pPr>
                <a:endParaRPr lang="en-GB" sz="2000" i="1" dirty="0"/>
              </a:p>
              <a:p>
                <a:pPr marL="0" indent="0" algn="ctr">
                  <a:buNone/>
                </a:pPr>
                <a14:m>
                  <m:oMath xmlns:m="http://schemas.openxmlformats.org/officeDocument/2006/math">
                    <m:r>
                      <a:rPr lang="en-GB" sz="2000" b="0" i="1" smtClean="0">
                        <a:latin typeface="Cambria Math" panose="02040503050406030204" pitchFamily="18" charset="0"/>
                      </a:rPr>
                      <m:t>0+</m:t>
                    </m:r>
                  </m:oMath>
                </a14:m>
                <a:r>
                  <a:rPr lang="en-GB" sz="2000" dirty="0"/>
                  <a:t> </a:t>
                </a:r>
                <a14:m>
                  <m:oMath xmlns:m="http://schemas.openxmlformats.org/officeDocument/2006/math">
                    <m:r>
                      <a:rPr lang="en-GB" sz="2000" i="1">
                        <a:latin typeface="Cambria Math" panose="02040503050406030204" pitchFamily="18" charset="0"/>
                      </a:rPr>
                      <m:t>𝑉𝑎𝑟</m:t>
                    </m:r>
                    <m:r>
                      <a:rPr lang="en-GB" sz="2000" i="1">
                        <a:latin typeface="Cambria Math" panose="02040503050406030204" pitchFamily="18" charset="0"/>
                      </a:rPr>
                      <m:t> (</m:t>
                    </m:r>
                    <m:sSub>
                      <m:sSubPr>
                        <m:ctrlPr>
                          <a:rPr lang="en-GB" sz="2000" i="1">
                            <a:latin typeface="Cambria Math" panose="02040503050406030204" pitchFamily="18" charset="0"/>
                          </a:rPr>
                        </m:ctrlPr>
                      </m:sSubPr>
                      <m:e>
                        <m:r>
                          <a:rPr lang="en-GB" sz="2000" i="1">
                            <a:latin typeface="Cambria Math" panose="02040503050406030204" pitchFamily="18" charset="0"/>
                          </a:rPr>
                          <m:t>𝑏</m:t>
                        </m:r>
                      </m:e>
                      <m:sub>
                        <m:r>
                          <a:rPr lang="en-GB" sz="2000" i="1">
                            <a:latin typeface="Cambria Math" panose="02040503050406030204" pitchFamily="18" charset="0"/>
                          </a:rPr>
                          <m:t>𝑖</m:t>
                        </m:r>
                      </m:sub>
                    </m:sSub>
                    <m:sSub>
                      <m:sSubPr>
                        <m:ctrlPr>
                          <a:rPr lang="en-GB" sz="2000" i="1">
                            <a:latin typeface="Cambria Math" panose="02040503050406030204" pitchFamily="18" charset="0"/>
                          </a:rPr>
                        </m:ctrlPr>
                      </m:sSubPr>
                      <m:e>
                        <m:r>
                          <a:rPr lang="en-GB" sz="2000" i="1">
                            <a:latin typeface="Cambria Math" panose="02040503050406030204" pitchFamily="18" charset="0"/>
                          </a:rPr>
                          <m:t>𝑅</m:t>
                        </m:r>
                      </m:e>
                      <m:sub>
                        <m:r>
                          <a:rPr lang="en-GB" sz="2000" i="1">
                            <a:latin typeface="Cambria Math" panose="02040503050406030204" pitchFamily="18" charset="0"/>
                          </a:rPr>
                          <m:t>𝑀</m:t>
                        </m:r>
                      </m:sub>
                    </m:sSub>
                    <m:r>
                      <a:rPr lang="en-GB" sz="2000" i="1">
                        <a:latin typeface="Cambria Math" panose="02040503050406030204" pitchFamily="18" charset="0"/>
                      </a:rPr>
                      <m:t>)+</m:t>
                    </m:r>
                    <m:sSub>
                      <m:sSubPr>
                        <m:ctrlPr>
                          <a:rPr lang="en-GB" sz="2000" i="1">
                            <a:latin typeface="Cambria Math" panose="02040503050406030204" pitchFamily="18" charset="0"/>
                          </a:rPr>
                        </m:ctrlPr>
                      </m:sSubPr>
                      <m:e>
                        <m:r>
                          <a:rPr lang="en-GB" sz="2000" i="1">
                            <a:latin typeface="Cambria Math" panose="02040503050406030204" pitchFamily="18" charset="0"/>
                          </a:rPr>
                          <m:t>𝑉𝑎𝑟</m:t>
                        </m:r>
                        <m:r>
                          <a:rPr lang="en-GB" sz="2000" i="1">
                            <a:latin typeface="Cambria Math" panose="02040503050406030204" pitchFamily="18" charset="0"/>
                          </a:rPr>
                          <m:t> (</m:t>
                        </m:r>
                        <m:r>
                          <a:rPr lang="en-GB" sz="2000" i="1">
                            <a:latin typeface="Cambria Math" panose="02040503050406030204" pitchFamily="18" charset="0"/>
                          </a:rPr>
                          <m:t>𝑒</m:t>
                        </m:r>
                      </m:e>
                      <m:sub>
                        <m:r>
                          <a:rPr lang="en-GB" sz="2000" i="1">
                            <a:latin typeface="Cambria Math" panose="02040503050406030204" pitchFamily="18" charset="0"/>
                          </a:rPr>
                          <m:t>𝑖</m:t>
                        </m:r>
                      </m:sub>
                    </m:sSub>
                  </m:oMath>
                </a14:m>
                <a:r>
                  <a:rPr lang="en-GB" sz="2000" dirty="0"/>
                  <a:t>)</a:t>
                </a:r>
              </a:p>
              <a:p>
                <a:pPr algn="just"/>
                <a:endParaRPr lang="en-GB" sz="2200" dirty="0"/>
              </a:p>
            </p:txBody>
          </p:sp>
        </mc:Choice>
        <mc:Fallback xmlns="">
          <p:sp>
            <p:nvSpPr>
              <p:cNvPr id="3" name="Θέση περιεχομένου 2">
                <a:extLst>
                  <a:ext uri="{FF2B5EF4-FFF2-40B4-BE49-F238E27FC236}">
                    <a16:creationId xmlns:a16="http://schemas.microsoft.com/office/drawing/2014/main" id="{7E217DE3-CAE4-4BF4-9DC1-89E1B26470B1}"/>
                  </a:ext>
                </a:extLst>
              </p:cNvPr>
              <p:cNvSpPr>
                <a:spLocks noGrp="1" noRot="1" noChangeAspect="1" noMove="1" noResize="1" noEditPoints="1" noAdjustHandles="1" noChangeArrowheads="1" noChangeShapeType="1" noTextEdit="1"/>
              </p:cNvSpPr>
              <p:nvPr>
                <p:ph idx="1"/>
              </p:nvPr>
            </p:nvSpPr>
            <p:spPr>
              <a:xfrm>
                <a:off x="838199" y="1082352"/>
                <a:ext cx="10889609" cy="5343616"/>
              </a:xfrm>
              <a:blipFill>
                <a:blip r:embed="rId2"/>
                <a:stretch>
                  <a:fillRect l="-448" t="-1256" r="-560"/>
                </a:stretch>
              </a:blipFill>
            </p:spPr>
            <p:txBody>
              <a:bodyPr/>
              <a:lstStyle/>
              <a:p>
                <a:r>
                  <a:rPr lang="en-GB">
                    <a:noFill/>
                  </a:rPr>
                  <a:t> </a:t>
                </a:r>
              </a:p>
            </p:txBody>
          </p:sp>
        </mc:Fallback>
      </mc:AlternateContent>
      <p:sp>
        <p:nvSpPr>
          <p:cNvPr id="7" name="Τίτλος 1">
            <a:extLst>
              <a:ext uri="{FF2B5EF4-FFF2-40B4-BE49-F238E27FC236}">
                <a16:creationId xmlns:a16="http://schemas.microsoft.com/office/drawing/2014/main" id="{C86218BC-ECE4-48C7-8B98-DE30B64CB300}"/>
              </a:ext>
            </a:extLst>
          </p:cNvPr>
          <p:cNvSpPr>
            <a:spLocks noGrp="1"/>
          </p:cNvSpPr>
          <p:nvPr>
            <p:ph type="title"/>
          </p:nvPr>
        </p:nvSpPr>
        <p:spPr>
          <a:xfrm>
            <a:off x="838200" y="365126"/>
            <a:ext cx="10515600" cy="578928"/>
          </a:xfrm>
        </p:spPr>
        <p:txBody>
          <a:bodyPr>
            <a:noAutofit/>
          </a:bodyPr>
          <a:lstStyle/>
          <a:p>
            <a:r>
              <a:rPr lang="en-GB" sz="3600" b="1" dirty="0"/>
              <a:t>Capital Market Line</a:t>
            </a:r>
          </a:p>
        </p:txBody>
      </p:sp>
      <p:pic>
        <p:nvPicPr>
          <p:cNvPr id="12" name="Εικόνα 11">
            <a:extLst>
              <a:ext uri="{FF2B5EF4-FFF2-40B4-BE49-F238E27FC236}">
                <a16:creationId xmlns:a16="http://schemas.microsoft.com/office/drawing/2014/main" id="{531DFCFC-136C-438B-9088-22DD592CFEE7}"/>
              </a:ext>
            </a:extLst>
          </p:cNvPr>
          <p:cNvPicPr>
            <a:picLocks noChangeAspect="1"/>
          </p:cNvPicPr>
          <p:nvPr/>
        </p:nvPicPr>
        <p:blipFill>
          <a:blip r:embed="rId3"/>
          <a:stretch>
            <a:fillRect/>
          </a:stretch>
        </p:blipFill>
        <p:spPr>
          <a:xfrm>
            <a:off x="4163690" y="5211716"/>
            <a:ext cx="4238625" cy="1352550"/>
          </a:xfrm>
          <a:prstGeom prst="rect">
            <a:avLst/>
          </a:prstGeom>
        </p:spPr>
      </p:pic>
    </p:spTree>
    <p:extLst>
      <p:ext uri="{BB962C8B-B14F-4D97-AF65-F5344CB8AC3E}">
        <p14:creationId xmlns:p14="http://schemas.microsoft.com/office/powerpoint/2010/main" val="14807753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F87A5EBB-5047-6C2C-C43C-4B31D581F0D4}"/>
              </a:ext>
            </a:extLst>
          </p:cNvPr>
          <p:cNvSpPr>
            <a:spLocks noGrp="1"/>
          </p:cNvSpPr>
          <p:nvPr>
            <p:ph idx="1"/>
          </p:nvPr>
        </p:nvSpPr>
        <p:spPr>
          <a:xfrm>
            <a:off x="838199" y="1152816"/>
            <a:ext cx="10755385" cy="5024147"/>
          </a:xfrm>
        </p:spPr>
        <p:txBody>
          <a:bodyPr>
            <a:normAutofit fontScale="92500" lnSpcReduction="20000"/>
          </a:bodyPr>
          <a:lstStyle/>
          <a:p>
            <a:pPr algn="just"/>
            <a:r>
              <a:rPr lang="en-GB" dirty="0">
                <a:solidFill>
                  <a:srgbClr val="FF0000"/>
                </a:solidFill>
              </a:rPr>
              <a:t>A. Institutional Investors </a:t>
            </a:r>
          </a:p>
          <a:p>
            <a:pPr algn="just"/>
            <a:endParaRPr lang="en-GB" dirty="0"/>
          </a:p>
          <a:p>
            <a:pPr algn="just"/>
            <a:r>
              <a:rPr lang="en-GB" dirty="0"/>
              <a:t>pension funds</a:t>
            </a:r>
          </a:p>
          <a:p>
            <a:pPr algn="just"/>
            <a:r>
              <a:rPr lang="en-GB" dirty="0"/>
              <a:t>mutual funds</a:t>
            </a:r>
          </a:p>
          <a:p>
            <a:pPr algn="just"/>
            <a:r>
              <a:rPr lang="en-GB" dirty="0"/>
              <a:t>exchange-traded funds (ETFs)</a:t>
            </a:r>
          </a:p>
          <a:p>
            <a:pPr algn="just"/>
            <a:r>
              <a:rPr lang="en-GB" dirty="0"/>
              <a:t>hedge funds</a:t>
            </a:r>
          </a:p>
          <a:p>
            <a:pPr algn="just"/>
            <a:r>
              <a:rPr lang="en-GB" dirty="0"/>
              <a:t>insurance companies</a:t>
            </a:r>
          </a:p>
          <a:p>
            <a:pPr algn="just"/>
            <a:r>
              <a:rPr lang="en-GB" dirty="0"/>
              <a:t>Corporations</a:t>
            </a:r>
          </a:p>
          <a:p>
            <a:pPr algn="just"/>
            <a:r>
              <a:rPr lang="en-GB" dirty="0"/>
              <a:t>REITs</a:t>
            </a:r>
          </a:p>
          <a:p>
            <a:pPr algn="just"/>
            <a:r>
              <a:rPr lang="en-GB" dirty="0"/>
              <a:t>Charities and educational establishments, among others</a:t>
            </a:r>
          </a:p>
          <a:p>
            <a:pPr algn="just"/>
            <a:endParaRPr lang="en-GB" dirty="0">
              <a:solidFill>
                <a:srgbClr val="FF0000"/>
              </a:solidFill>
            </a:endParaRPr>
          </a:p>
          <a:p>
            <a:pPr algn="just"/>
            <a:r>
              <a:rPr lang="en-GB" dirty="0">
                <a:solidFill>
                  <a:srgbClr val="FF0000"/>
                </a:solidFill>
              </a:rPr>
              <a:t>B. Individual investors </a:t>
            </a:r>
          </a:p>
          <a:p>
            <a:endParaRPr lang="en-GB" dirty="0"/>
          </a:p>
        </p:txBody>
      </p:sp>
      <p:sp>
        <p:nvSpPr>
          <p:cNvPr id="4" name="Τίτλος 1">
            <a:extLst>
              <a:ext uri="{FF2B5EF4-FFF2-40B4-BE49-F238E27FC236}">
                <a16:creationId xmlns:a16="http://schemas.microsoft.com/office/drawing/2014/main" id="{9135E051-C619-F08C-A6EE-C27C618900C4}"/>
              </a:ext>
            </a:extLst>
          </p:cNvPr>
          <p:cNvSpPr>
            <a:spLocks noGrp="1"/>
          </p:cNvSpPr>
          <p:nvPr>
            <p:ph type="title"/>
          </p:nvPr>
        </p:nvSpPr>
        <p:spPr>
          <a:xfrm>
            <a:off x="838200" y="209258"/>
            <a:ext cx="10515600" cy="943558"/>
          </a:xfrm>
        </p:spPr>
        <p:txBody>
          <a:bodyPr/>
          <a:lstStyle/>
          <a:p>
            <a:r>
              <a:rPr lang="en-GB" sz="4400" b="1" dirty="0"/>
              <a:t>Investors</a:t>
            </a:r>
          </a:p>
        </p:txBody>
      </p:sp>
    </p:spTree>
    <p:extLst>
      <p:ext uri="{BB962C8B-B14F-4D97-AF65-F5344CB8AC3E}">
        <p14:creationId xmlns:p14="http://schemas.microsoft.com/office/powerpoint/2010/main" val="3425885668"/>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5821D62-B738-4F91-B661-318635FAF299}"/>
              </a:ext>
            </a:extLst>
          </p:cNvPr>
          <p:cNvSpPr>
            <a:spLocks noGrp="1"/>
          </p:cNvSpPr>
          <p:nvPr>
            <p:ph type="title"/>
          </p:nvPr>
        </p:nvSpPr>
        <p:spPr>
          <a:xfrm>
            <a:off x="622078" y="373514"/>
            <a:ext cx="10515600" cy="733833"/>
          </a:xfrm>
        </p:spPr>
        <p:txBody>
          <a:bodyPr>
            <a:normAutofit/>
          </a:bodyPr>
          <a:lstStyle/>
          <a:p>
            <a:r>
              <a:rPr lang="en-GB" sz="3600" b="1" dirty="0"/>
              <a:t>The Capital Asset Pricing Model (CAPM) </a:t>
            </a:r>
          </a:p>
        </p:txBody>
      </p:sp>
      <mc:AlternateContent xmlns:mc="http://schemas.openxmlformats.org/markup-compatibility/2006" xmlns:a14="http://schemas.microsoft.com/office/drawing/2010/main">
        <mc:Choice Requires="a14">
          <p:sp>
            <p:nvSpPr>
              <p:cNvPr id="3" name="Θέση περιεχομένου 2">
                <a:extLst>
                  <a:ext uri="{FF2B5EF4-FFF2-40B4-BE49-F238E27FC236}">
                    <a16:creationId xmlns:a16="http://schemas.microsoft.com/office/drawing/2014/main" id="{ED5BE94F-B039-4FDA-9883-165819C8EA7D}"/>
                  </a:ext>
                </a:extLst>
              </p:cNvPr>
              <p:cNvSpPr>
                <a:spLocks noGrp="1"/>
              </p:cNvSpPr>
              <p:nvPr>
                <p:ph idx="1"/>
              </p:nvPr>
            </p:nvSpPr>
            <p:spPr>
              <a:xfrm>
                <a:off x="622078" y="1166925"/>
                <a:ext cx="11021841" cy="5429817"/>
              </a:xfrm>
            </p:spPr>
            <p:txBody>
              <a:bodyPr>
                <a:normAutofit/>
              </a:bodyPr>
              <a:lstStyle/>
              <a:p>
                <a:pPr algn="just"/>
                <a:r>
                  <a:rPr lang="en-GB" sz="2000" dirty="0"/>
                  <a:t>In CML </a:t>
                </a:r>
                <a:r>
                  <a:rPr lang="en-GB" sz="2000" b="1" u="sng" dirty="0">
                    <a:solidFill>
                      <a:srgbClr val="FF0000"/>
                    </a:solidFill>
                  </a:rPr>
                  <a:t>replace</a:t>
                </a:r>
                <a:r>
                  <a:rPr lang="en-GB" sz="2000" dirty="0"/>
                  <a:t> </a:t>
                </a:r>
                <a:r>
                  <a:rPr lang="en-GB" sz="2000" i="1" dirty="0" err="1"/>
                  <a:t>σ</a:t>
                </a:r>
                <a:r>
                  <a:rPr lang="en-GB" sz="2000" i="1" baseline="-25000" dirty="0" err="1"/>
                  <a:t>port</a:t>
                </a:r>
                <a:r>
                  <a:rPr lang="en-GB" sz="2000" dirty="0"/>
                  <a:t> with that of the single security (</a:t>
                </a:r>
                <a:r>
                  <a:rPr lang="en-GB" sz="2000" i="1" dirty="0" err="1"/>
                  <a:t>σ</a:t>
                </a:r>
                <a:r>
                  <a:rPr lang="en-GB" sz="2000" i="1" baseline="-25000" dirty="0" err="1"/>
                  <a:t>i</a:t>
                </a:r>
                <a:r>
                  <a:rPr lang="en-GB" sz="2000" dirty="0"/>
                  <a:t>) </a:t>
                </a:r>
              </a:p>
              <a:p>
                <a:pPr algn="just"/>
                <a:endParaRPr lang="en-GB" sz="2000" dirty="0"/>
              </a:p>
              <a:p>
                <a:pPr algn="just"/>
                <a:r>
                  <a:rPr lang="en-GB" sz="2000" dirty="0"/>
                  <a:t>Since only systematic risk is important, </a:t>
                </a:r>
                <a:r>
                  <a:rPr lang="en-GB" sz="2000" dirty="0">
                    <a:solidFill>
                      <a:srgbClr val="FF0000"/>
                    </a:solidFill>
                  </a:rPr>
                  <a:t>reduce </a:t>
                </a:r>
                <a:r>
                  <a:rPr lang="en-GB" sz="2000" i="1" dirty="0" err="1">
                    <a:solidFill>
                      <a:srgbClr val="FF0000"/>
                    </a:solidFill>
                  </a:rPr>
                  <a:t>σ</a:t>
                </a:r>
                <a:r>
                  <a:rPr lang="en-GB" sz="2000" i="1" baseline="-25000" dirty="0" err="1">
                    <a:solidFill>
                      <a:srgbClr val="FF0000"/>
                    </a:solidFill>
                  </a:rPr>
                  <a:t>i</a:t>
                </a:r>
                <a:r>
                  <a:rPr lang="en-GB" sz="2000" dirty="0">
                    <a:solidFill>
                      <a:srgbClr val="FF0000"/>
                    </a:solidFill>
                  </a:rPr>
                  <a:t> </a:t>
                </a:r>
                <a:r>
                  <a:rPr lang="en-GB" sz="2000" dirty="0"/>
                  <a:t>to include the % of risk that is </a:t>
                </a:r>
                <a:r>
                  <a:rPr lang="en-GB" sz="2000" b="1" dirty="0"/>
                  <a:t>systematically </a:t>
                </a:r>
                <a:r>
                  <a:rPr lang="en-GB" sz="2000" dirty="0"/>
                  <a:t>related to </a:t>
                </a:r>
                <a:r>
                  <a:rPr lang="en-GB" sz="2000" i="1" dirty="0" err="1">
                    <a:solidFill>
                      <a:srgbClr val="FF0000"/>
                    </a:solidFill>
                  </a:rPr>
                  <a:t>σ</a:t>
                </a:r>
                <a:r>
                  <a:rPr lang="en-GB" sz="2000" i="1" baseline="-25000" dirty="0" err="1">
                    <a:solidFill>
                      <a:srgbClr val="FF0000"/>
                    </a:solidFill>
                  </a:rPr>
                  <a:t>M</a:t>
                </a:r>
                <a:r>
                  <a:rPr lang="en-GB" sz="2000" i="1" dirty="0"/>
                  <a:t> . </a:t>
                </a:r>
                <a:r>
                  <a:rPr lang="en-GB" sz="2000" dirty="0"/>
                  <a:t>It can be shown that this is achieved by taking the product of </a:t>
                </a:r>
                <a:r>
                  <a:rPr lang="en-GB" sz="2000" i="1" dirty="0" err="1"/>
                  <a:t>σ</a:t>
                </a:r>
                <a:r>
                  <a:rPr lang="en-GB" sz="2000" i="1" baseline="-25000" dirty="0" err="1"/>
                  <a:t>i</a:t>
                </a:r>
                <a:r>
                  <a:rPr lang="en-GB" sz="2000" i="1" dirty="0"/>
                  <a:t> </a:t>
                </a:r>
                <a:r>
                  <a:rPr lang="en-GB" sz="2000" dirty="0"/>
                  <a:t>and the correlation of </a:t>
                </a:r>
                <a:r>
                  <a:rPr lang="en-GB" sz="2000" i="1" dirty="0" err="1"/>
                  <a:t>i</a:t>
                </a:r>
                <a:r>
                  <a:rPr lang="en-GB" sz="2000" dirty="0"/>
                  <a:t> and M (</a:t>
                </a:r>
                <a:r>
                  <a:rPr lang="en-GB" sz="2000" i="1" dirty="0" err="1"/>
                  <a:t>r</a:t>
                </a:r>
                <a:r>
                  <a:rPr lang="en-GB" sz="2000" i="1" baseline="-25000" dirty="0" err="1"/>
                  <a:t>iM</a:t>
                </a:r>
                <a:r>
                  <a:rPr lang="en-GB" sz="2000" dirty="0"/>
                  <a:t>) and rearrange terms.</a:t>
                </a:r>
              </a:p>
              <a:p>
                <a:pPr algn="just"/>
                <a:endParaRPr lang="en-GB" sz="2000" dirty="0"/>
              </a:p>
              <a:p>
                <a:pPr algn="just"/>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𝐸</m:t>
                        </m:r>
                        <m:r>
                          <a:rPr lang="en-US" sz="2000" b="0" i="1" smtClean="0">
                            <a:latin typeface="Cambria Math" panose="02040503050406030204" pitchFamily="18" charset="0"/>
                          </a:rPr>
                          <m:t>(</m:t>
                        </m:r>
                        <m:r>
                          <a:rPr lang="en-US" sz="2000" b="0" i="1" smtClean="0">
                            <a:latin typeface="Cambria Math" panose="02040503050406030204" pitchFamily="18" charset="0"/>
                          </a:rPr>
                          <m:t>𝑅</m:t>
                        </m:r>
                      </m:e>
                      <m:sub>
                        <m:r>
                          <a:rPr lang="en-US" sz="2000" b="0" i="1" smtClean="0">
                            <a:latin typeface="Cambria Math" panose="02040503050406030204" pitchFamily="18" charset="0"/>
                          </a:rPr>
                          <m:t>𝑝𝑜𝑟𝑡</m:t>
                        </m:r>
                        <m:r>
                          <a:rPr lang="en-GB" sz="2000" b="0" i="1" smtClean="0">
                            <a:latin typeface="Cambria Math" panose="02040503050406030204" pitchFamily="18" charset="0"/>
                          </a:rPr>
                          <m:t>𝑓𝑜𝑙𝑖𝑜</m:t>
                        </m:r>
                      </m:sub>
                    </m:sSub>
                    <m:r>
                      <a:rPr lang="en-US" sz="2000" b="0" i="1" smtClean="0">
                        <a:latin typeface="Cambria Math" panose="02040503050406030204" pitchFamily="18" charset="0"/>
                      </a:rPr>
                      <m:t>)=</m:t>
                    </m:r>
                    <m:r>
                      <a:rPr lang="en-US" sz="2000" b="0" i="1" smtClean="0">
                        <a:latin typeface="Cambria Math" panose="02040503050406030204" pitchFamily="18" charset="0"/>
                      </a:rPr>
                      <m:t>𝑅𝑓</m:t>
                    </m:r>
                    <m:r>
                      <a:rPr lang="en-US" sz="2000" b="0" i="1" smtClean="0">
                        <a:latin typeface="Cambria Math" panose="02040503050406030204" pitchFamily="18" charset="0"/>
                      </a:rPr>
                      <m:t>+ (</m:t>
                    </m:r>
                    <m:sSub>
                      <m:sSubPr>
                        <m:ctrlPr>
                          <a:rPr lang="en-US" sz="2000" b="0" i="1" smtClean="0">
                            <a:latin typeface="Cambria Math" panose="02040503050406030204" pitchFamily="18" charset="0"/>
                          </a:rPr>
                        </m:ctrlPr>
                      </m:sSubPr>
                      <m:e>
                        <m:f>
                          <m:fPr>
                            <m:ctrlPr>
                              <a:rPr lang="en-US" sz="2000" i="1" smtClean="0">
                                <a:latin typeface="Cambria Math" panose="02040503050406030204" pitchFamily="18" charset="0"/>
                              </a:rPr>
                            </m:ctrlPr>
                          </m:fPr>
                          <m:num>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𝑅</m:t>
                                </m:r>
                              </m:e>
                              <m:sub>
                                <m:r>
                                  <a:rPr lang="en-US" sz="2000" b="0" i="1" smtClean="0">
                                    <a:latin typeface="Cambria Math" panose="02040503050406030204" pitchFamily="18" charset="0"/>
                                  </a:rPr>
                                  <m:t>𝑀</m:t>
                                </m:r>
                              </m:sub>
                            </m:sSub>
                            <m:r>
                              <a:rPr lang="en-US" sz="2000" b="0" i="1" smtClean="0">
                                <a:latin typeface="Cambria Math" panose="02040503050406030204" pitchFamily="18" charset="0"/>
                              </a:rPr>
                              <m:t>−</m:t>
                            </m:r>
                            <m:r>
                              <a:rPr lang="en-US" sz="2000" b="0" i="1" smtClean="0">
                                <a:latin typeface="Cambria Math" panose="02040503050406030204" pitchFamily="18" charset="0"/>
                              </a:rPr>
                              <m:t>𝑅𝑓</m:t>
                            </m:r>
                          </m:num>
                          <m:den>
                            <m:sSub>
                              <m:sSubPr>
                                <m:ctrlPr>
                                  <a:rPr lang="en-US" sz="2000" i="1" smtClean="0">
                                    <a:latin typeface="Cambria Math" panose="02040503050406030204" pitchFamily="18" charset="0"/>
                                  </a:rPr>
                                </m:ctrlPr>
                              </m:sSubPr>
                              <m:e>
                                <m:r>
                                  <m:rPr>
                                    <m:sty m:val="p"/>
                                  </m:rPr>
                                  <a:rPr lang="el-GR" sz="2000" i="1" smtClean="0">
                                    <a:latin typeface="Cambria Math" panose="02040503050406030204" pitchFamily="18" charset="0"/>
                                  </a:rPr>
                                  <m:t>σ</m:t>
                                </m:r>
                              </m:e>
                              <m:sub>
                                <m:r>
                                  <a:rPr lang="en-US" sz="2000" b="0" i="1" smtClean="0">
                                    <a:latin typeface="Cambria Math" panose="02040503050406030204" pitchFamily="18" charset="0"/>
                                  </a:rPr>
                                  <m:t>𝑀</m:t>
                                </m:r>
                              </m:sub>
                            </m:sSub>
                          </m:den>
                        </m:f>
                        <m:r>
                          <a:rPr lang="en-US" sz="2000" b="0" i="1" smtClean="0">
                            <a:latin typeface="Cambria Math" panose="02040503050406030204" pitchFamily="18" charset="0"/>
                          </a:rPr>
                          <m:t>)</m:t>
                        </m:r>
                        <m:r>
                          <a:rPr lang="en-GB" sz="2000" b="0" i="1" smtClean="0">
                            <a:latin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𝜎</m:t>
                        </m:r>
                      </m:e>
                      <m:sub>
                        <m:r>
                          <a:rPr lang="en-GB" sz="2000" b="0" i="1" smtClean="0">
                            <a:latin typeface="Cambria Math" panose="02040503050406030204" pitchFamily="18" charset="0"/>
                            <a:ea typeface="Cambria Math" panose="02040503050406030204" pitchFamily="18" charset="0"/>
                          </a:rPr>
                          <m:t>𝑖</m:t>
                        </m:r>
                      </m:sub>
                    </m:sSub>
                    <m:sSub>
                      <m:sSubPr>
                        <m:ctrlPr>
                          <a:rPr lang="en-US" sz="2000" i="1">
                            <a:latin typeface="Cambria Math" panose="02040503050406030204" pitchFamily="18" charset="0"/>
                          </a:rPr>
                        </m:ctrlPr>
                      </m:sSubPr>
                      <m:e>
                        <m:r>
                          <a:rPr lang="en-GB" sz="2000" b="0" i="1" smtClean="0">
                            <a:latin typeface="Cambria Math" panose="02040503050406030204" pitchFamily="18" charset="0"/>
                          </a:rPr>
                          <m:t>𝑟</m:t>
                        </m:r>
                      </m:e>
                      <m:sub>
                        <m:r>
                          <a:rPr lang="en-GB" sz="2000" b="0" i="1" smtClean="0">
                            <a:latin typeface="Cambria Math" panose="02040503050406030204" pitchFamily="18" charset="0"/>
                          </a:rPr>
                          <m:t>𝑖</m:t>
                        </m:r>
                        <m:r>
                          <a:rPr lang="en-GB" sz="2000" b="0" i="1" smtClean="0">
                            <a:latin typeface="Cambria Math" panose="02040503050406030204" pitchFamily="18" charset="0"/>
                          </a:rPr>
                          <m:t>,</m:t>
                        </m:r>
                        <m:r>
                          <a:rPr lang="en-GB" sz="2000" b="0" i="1" smtClean="0">
                            <a:latin typeface="Cambria Math" panose="02040503050406030204" pitchFamily="18" charset="0"/>
                          </a:rPr>
                          <m:t>𝑀</m:t>
                        </m:r>
                      </m:sub>
                    </m:sSub>
                    <m:r>
                      <a:rPr lang="en-GB" sz="2000" b="0" i="1" smtClean="0">
                        <a:latin typeface="Cambria Math" panose="02040503050406030204" pitchFamily="18" charset="0"/>
                      </a:rPr>
                      <m:t>)</m:t>
                    </m:r>
                  </m:oMath>
                </a14:m>
                <a:r>
                  <a:rPr lang="en-US" sz="2000" dirty="0"/>
                  <a:t> </a:t>
                </a:r>
                <a:endParaRPr lang="en-GB" sz="2000" i="1" dirty="0"/>
              </a:p>
              <a:p>
                <a:pPr algn="just"/>
                <a:endParaRPr lang="en-US" sz="2000" i="1" dirty="0"/>
              </a:p>
              <a:p>
                <a:pPr algn="just"/>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𝐸</m:t>
                        </m:r>
                        <m:r>
                          <a:rPr lang="en-US" sz="2000" i="1">
                            <a:latin typeface="Cambria Math" panose="02040503050406030204" pitchFamily="18" charset="0"/>
                          </a:rPr>
                          <m:t>(</m:t>
                        </m:r>
                        <m:r>
                          <a:rPr lang="en-US" sz="2000" i="1">
                            <a:latin typeface="Cambria Math" panose="02040503050406030204" pitchFamily="18" charset="0"/>
                          </a:rPr>
                          <m:t>𝑅</m:t>
                        </m:r>
                      </m:e>
                      <m:sub>
                        <m:r>
                          <a:rPr lang="en-US" sz="2000" i="1">
                            <a:latin typeface="Cambria Math" panose="02040503050406030204" pitchFamily="18" charset="0"/>
                          </a:rPr>
                          <m:t>𝑝𝑜𝑟𝑡</m:t>
                        </m:r>
                        <m:r>
                          <a:rPr lang="en-GB" sz="2000" i="1">
                            <a:latin typeface="Cambria Math" panose="02040503050406030204" pitchFamily="18" charset="0"/>
                          </a:rPr>
                          <m:t>𝑓𝑜𝑙𝑖𝑜</m:t>
                        </m:r>
                      </m:sub>
                    </m:sSub>
                    <m:r>
                      <a:rPr lang="en-US" sz="2000" i="1">
                        <a:latin typeface="Cambria Math" panose="02040503050406030204" pitchFamily="18" charset="0"/>
                      </a:rPr>
                      <m:t>)=</m:t>
                    </m:r>
                    <m:r>
                      <a:rPr lang="en-US" sz="2000" i="1">
                        <a:latin typeface="Cambria Math" panose="02040503050406030204" pitchFamily="18" charset="0"/>
                      </a:rPr>
                      <m:t>𝑅𝑓</m:t>
                    </m:r>
                    <m:r>
                      <a:rPr lang="en-US" sz="2000" i="1">
                        <a:latin typeface="Cambria Math" panose="02040503050406030204" pitchFamily="18" charset="0"/>
                      </a:rPr>
                      <m:t>+(</m:t>
                    </m:r>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𝜎</m:t>
                                </m:r>
                              </m:e>
                              <m:sub>
                                <m:r>
                                  <a:rPr lang="en-GB" sz="2000" i="1">
                                    <a:latin typeface="Cambria Math" panose="02040503050406030204" pitchFamily="18" charset="0"/>
                                  </a:rPr>
                                  <m:t>𝑖</m:t>
                                </m:r>
                              </m:sub>
                            </m:sSub>
                            <m:r>
                              <a:rPr lang="en-GB" sz="2000" i="1">
                                <a:latin typeface="Cambria Math" panose="02040503050406030204" pitchFamily="18" charset="0"/>
                              </a:rPr>
                              <m:t>𝑟</m:t>
                            </m:r>
                          </m:e>
                          <m:sub>
                            <m:r>
                              <a:rPr lang="en-GB" sz="2000" i="1">
                                <a:latin typeface="Cambria Math" panose="02040503050406030204" pitchFamily="18" charset="0"/>
                              </a:rPr>
                              <m:t>𝑖</m:t>
                            </m:r>
                            <m:r>
                              <a:rPr lang="en-GB" sz="2000" i="1">
                                <a:latin typeface="Cambria Math" panose="02040503050406030204" pitchFamily="18" charset="0"/>
                              </a:rPr>
                              <m:t>,</m:t>
                            </m:r>
                            <m:r>
                              <a:rPr lang="en-GB" sz="2000" i="1">
                                <a:latin typeface="Cambria Math" panose="02040503050406030204" pitchFamily="18" charset="0"/>
                              </a:rPr>
                              <m:t>𝑀</m:t>
                            </m:r>
                          </m:sub>
                        </m:sSub>
                      </m:num>
                      <m:den>
                        <m:sSub>
                          <m:sSubPr>
                            <m:ctrlPr>
                              <a:rPr lang="en-US" sz="2000" i="1">
                                <a:latin typeface="Cambria Math" panose="02040503050406030204" pitchFamily="18" charset="0"/>
                              </a:rPr>
                            </m:ctrlPr>
                          </m:sSubPr>
                          <m:e>
                            <m:r>
                              <m:rPr>
                                <m:sty m:val="p"/>
                              </m:rPr>
                              <a:rPr lang="el-GR" sz="2000" i="1">
                                <a:latin typeface="Cambria Math" panose="02040503050406030204" pitchFamily="18" charset="0"/>
                              </a:rPr>
                              <m:t>σ</m:t>
                            </m:r>
                          </m:e>
                          <m:sub>
                            <m:r>
                              <a:rPr lang="en-US" sz="2000" i="1">
                                <a:latin typeface="Cambria Math" panose="02040503050406030204" pitchFamily="18" charset="0"/>
                              </a:rPr>
                              <m:t>𝑀</m:t>
                            </m:r>
                          </m:sub>
                        </m:sSub>
                      </m:den>
                    </m:f>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𝑅</m:t>
                        </m:r>
                      </m:e>
                      <m:sub>
                        <m:r>
                          <a:rPr lang="en-US" sz="2000" i="1">
                            <a:latin typeface="Cambria Math" panose="02040503050406030204" pitchFamily="18" charset="0"/>
                          </a:rPr>
                          <m:t>𝑀</m:t>
                        </m:r>
                      </m:sub>
                    </m:sSub>
                    <m:r>
                      <a:rPr lang="en-US" sz="2000" i="1">
                        <a:latin typeface="Cambria Math" panose="02040503050406030204" pitchFamily="18" charset="0"/>
                      </a:rPr>
                      <m:t>−</m:t>
                    </m:r>
                    <m:r>
                      <a:rPr lang="en-US" sz="2000" i="1">
                        <a:latin typeface="Cambria Math" panose="02040503050406030204" pitchFamily="18" charset="0"/>
                      </a:rPr>
                      <m:t>𝑅𝑓</m:t>
                    </m:r>
                  </m:oMath>
                </a14:m>
                <a:r>
                  <a:rPr lang="en-GB" sz="2000" dirty="0"/>
                  <a:t>)</a:t>
                </a:r>
              </a:p>
              <a:p>
                <a:pPr algn="just"/>
                <a:endParaRPr lang="en-US" sz="2000" i="1" dirty="0"/>
              </a:p>
              <a:p>
                <a:pPr algn="just"/>
                <a14:m>
                  <m:oMath xmlns:m="http://schemas.openxmlformats.org/officeDocument/2006/math">
                    <m:sSub>
                      <m:sSubPr>
                        <m:ctrlPr>
                          <a:rPr lang="en-US" sz="2000" b="1" i="1" smtClean="0">
                            <a:solidFill>
                              <a:srgbClr val="FF0000"/>
                            </a:solidFill>
                            <a:latin typeface="Cambria Math" panose="02040503050406030204" pitchFamily="18" charset="0"/>
                          </a:rPr>
                        </m:ctrlPr>
                      </m:sSubPr>
                      <m:e>
                        <m:r>
                          <a:rPr lang="en-US" sz="2000" b="1" i="1">
                            <a:solidFill>
                              <a:srgbClr val="FF0000"/>
                            </a:solidFill>
                            <a:latin typeface="Cambria Math" panose="02040503050406030204" pitchFamily="18" charset="0"/>
                          </a:rPr>
                          <m:t>𝑬</m:t>
                        </m:r>
                        <m:r>
                          <a:rPr lang="en-US" sz="2000" b="1" i="1">
                            <a:solidFill>
                              <a:srgbClr val="FF0000"/>
                            </a:solidFill>
                            <a:latin typeface="Cambria Math" panose="02040503050406030204" pitchFamily="18" charset="0"/>
                          </a:rPr>
                          <m:t>(</m:t>
                        </m:r>
                        <m:r>
                          <a:rPr lang="en-US" sz="2000" b="1" i="1">
                            <a:solidFill>
                              <a:srgbClr val="FF0000"/>
                            </a:solidFill>
                            <a:latin typeface="Cambria Math" panose="02040503050406030204" pitchFamily="18" charset="0"/>
                          </a:rPr>
                          <m:t>𝑹</m:t>
                        </m:r>
                      </m:e>
                      <m:sub>
                        <m:r>
                          <a:rPr lang="en-US" sz="2000" b="1" i="1">
                            <a:solidFill>
                              <a:srgbClr val="FF0000"/>
                            </a:solidFill>
                            <a:latin typeface="Cambria Math" panose="02040503050406030204" pitchFamily="18" charset="0"/>
                          </a:rPr>
                          <m:t>𝒑𝒐𝒓𝒕</m:t>
                        </m:r>
                        <m:r>
                          <a:rPr lang="en-GB" sz="2000" b="1" i="1">
                            <a:solidFill>
                              <a:srgbClr val="FF0000"/>
                            </a:solidFill>
                            <a:latin typeface="Cambria Math" panose="02040503050406030204" pitchFamily="18" charset="0"/>
                          </a:rPr>
                          <m:t>𝒇𝒐𝒍𝒊𝒐</m:t>
                        </m:r>
                      </m:sub>
                    </m:sSub>
                    <m:r>
                      <a:rPr lang="en-US" sz="2000" b="1" i="1">
                        <a:solidFill>
                          <a:srgbClr val="FF0000"/>
                        </a:solidFill>
                        <a:latin typeface="Cambria Math" panose="02040503050406030204" pitchFamily="18" charset="0"/>
                      </a:rPr>
                      <m:t>)=</m:t>
                    </m:r>
                    <m:r>
                      <a:rPr lang="en-US" sz="2000" b="1" i="1">
                        <a:solidFill>
                          <a:srgbClr val="FF0000"/>
                        </a:solidFill>
                        <a:latin typeface="Cambria Math" panose="02040503050406030204" pitchFamily="18" charset="0"/>
                      </a:rPr>
                      <m:t>𝑹𝒇</m:t>
                    </m:r>
                    <m:r>
                      <a:rPr lang="en-US" sz="2000" b="1" i="1">
                        <a:solidFill>
                          <a:srgbClr val="FF0000"/>
                        </a:solidFill>
                        <a:latin typeface="Cambria Math" panose="02040503050406030204" pitchFamily="18" charset="0"/>
                      </a:rPr>
                      <m:t>+</m:t>
                    </m:r>
                    <m:sSub>
                      <m:sSubPr>
                        <m:ctrlPr>
                          <a:rPr lang="en-US" sz="2000" b="1" i="1">
                            <a:solidFill>
                              <a:srgbClr val="FF0000"/>
                            </a:solidFill>
                            <a:latin typeface="Cambria Math" panose="02040503050406030204" pitchFamily="18" charset="0"/>
                          </a:rPr>
                        </m:ctrlPr>
                      </m:sSubPr>
                      <m:e>
                        <m:r>
                          <a:rPr lang="el-GR" sz="2000" b="1" i="1" smtClean="0">
                            <a:solidFill>
                              <a:srgbClr val="FF0000"/>
                            </a:solidFill>
                            <a:latin typeface="Cambria Math" panose="02040503050406030204" pitchFamily="18" charset="0"/>
                          </a:rPr>
                          <m:t>𝜷</m:t>
                        </m:r>
                      </m:e>
                      <m:sub>
                        <m:r>
                          <a:rPr lang="en-GB" sz="2000" b="1" i="1" smtClean="0">
                            <a:solidFill>
                              <a:srgbClr val="FF0000"/>
                            </a:solidFill>
                            <a:latin typeface="Cambria Math" panose="02040503050406030204" pitchFamily="18" charset="0"/>
                          </a:rPr>
                          <m:t>𝒊</m:t>
                        </m:r>
                      </m:sub>
                    </m:sSub>
                    <m:r>
                      <a:rPr lang="en-US" sz="2000" b="1" i="1">
                        <a:solidFill>
                          <a:srgbClr val="FF0000"/>
                        </a:solidFill>
                        <a:latin typeface="Cambria Math" panose="02040503050406030204" pitchFamily="18" charset="0"/>
                      </a:rPr>
                      <m:t>(</m:t>
                    </m:r>
                    <m:sSub>
                      <m:sSubPr>
                        <m:ctrlPr>
                          <a:rPr lang="en-US" sz="2000" b="1" i="1">
                            <a:solidFill>
                              <a:srgbClr val="FF0000"/>
                            </a:solidFill>
                            <a:latin typeface="Cambria Math" panose="02040503050406030204" pitchFamily="18" charset="0"/>
                          </a:rPr>
                        </m:ctrlPr>
                      </m:sSubPr>
                      <m:e>
                        <m:r>
                          <a:rPr lang="en-US" sz="2000" b="1" i="1">
                            <a:solidFill>
                              <a:srgbClr val="FF0000"/>
                            </a:solidFill>
                            <a:latin typeface="Cambria Math" panose="02040503050406030204" pitchFamily="18" charset="0"/>
                          </a:rPr>
                          <m:t>𝑹</m:t>
                        </m:r>
                      </m:e>
                      <m:sub>
                        <m:r>
                          <a:rPr lang="en-US" sz="2000" b="1" i="1">
                            <a:solidFill>
                              <a:srgbClr val="FF0000"/>
                            </a:solidFill>
                            <a:latin typeface="Cambria Math" panose="02040503050406030204" pitchFamily="18" charset="0"/>
                          </a:rPr>
                          <m:t>𝑴</m:t>
                        </m:r>
                      </m:sub>
                    </m:sSub>
                    <m:r>
                      <a:rPr lang="en-US" sz="2000" b="1" i="1">
                        <a:solidFill>
                          <a:srgbClr val="FF0000"/>
                        </a:solidFill>
                        <a:latin typeface="Cambria Math" panose="02040503050406030204" pitchFamily="18" charset="0"/>
                      </a:rPr>
                      <m:t>−</m:t>
                    </m:r>
                    <m:r>
                      <a:rPr lang="en-US" sz="2000" b="1" i="1">
                        <a:solidFill>
                          <a:srgbClr val="FF0000"/>
                        </a:solidFill>
                        <a:latin typeface="Cambria Math" panose="02040503050406030204" pitchFamily="18" charset="0"/>
                      </a:rPr>
                      <m:t>𝑹𝒇</m:t>
                    </m:r>
                  </m:oMath>
                </a14:m>
                <a:r>
                  <a:rPr lang="en-GB" sz="2000" b="1" dirty="0">
                    <a:solidFill>
                      <a:srgbClr val="FF0000"/>
                    </a:solidFill>
                  </a:rPr>
                  <a:t>)</a:t>
                </a:r>
              </a:p>
              <a:p>
                <a:pPr algn="just"/>
                <a:endParaRPr lang="en-GB" sz="2000" dirty="0"/>
              </a:p>
              <a:p>
                <a:pPr algn="just"/>
                <a:r>
                  <a:rPr lang="en-GB" sz="2000" dirty="0"/>
                  <a:t>This is the CAPM</a:t>
                </a:r>
              </a:p>
            </p:txBody>
          </p:sp>
        </mc:Choice>
        <mc:Fallback xmlns="">
          <p:sp>
            <p:nvSpPr>
              <p:cNvPr id="3" name="Θέση περιεχομένου 2">
                <a:extLst>
                  <a:ext uri="{FF2B5EF4-FFF2-40B4-BE49-F238E27FC236}">
                    <a16:creationId xmlns:a16="http://schemas.microsoft.com/office/drawing/2014/main" id="{ED5BE94F-B039-4FDA-9883-165819C8EA7D}"/>
                  </a:ext>
                </a:extLst>
              </p:cNvPr>
              <p:cNvSpPr>
                <a:spLocks noGrp="1" noRot="1" noChangeAspect="1" noMove="1" noResize="1" noEditPoints="1" noAdjustHandles="1" noChangeArrowheads="1" noChangeShapeType="1" noTextEdit="1"/>
              </p:cNvSpPr>
              <p:nvPr>
                <p:ph idx="1"/>
              </p:nvPr>
            </p:nvSpPr>
            <p:spPr>
              <a:xfrm>
                <a:off x="622078" y="1166925"/>
                <a:ext cx="11021841" cy="5429817"/>
              </a:xfrm>
              <a:blipFill>
                <a:blip r:embed="rId2"/>
                <a:stretch>
                  <a:fillRect l="-498" t="-1122" r="-608"/>
                </a:stretch>
              </a:blipFill>
            </p:spPr>
            <p:txBody>
              <a:bodyPr/>
              <a:lstStyle/>
              <a:p>
                <a:r>
                  <a:rPr lang="en-GB">
                    <a:noFill/>
                  </a:rPr>
                  <a:t> </a:t>
                </a:r>
              </a:p>
            </p:txBody>
          </p:sp>
        </mc:Fallback>
      </mc:AlternateContent>
    </p:spTree>
    <p:extLst>
      <p:ext uri="{BB962C8B-B14F-4D97-AF65-F5344CB8AC3E}">
        <p14:creationId xmlns:p14="http://schemas.microsoft.com/office/powerpoint/2010/main" val="1518121019"/>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4B38837A-0959-4F99-B414-DF415991C494}"/>
              </a:ext>
            </a:extLst>
          </p:cNvPr>
          <p:cNvSpPr>
            <a:spLocks noGrp="1"/>
          </p:cNvSpPr>
          <p:nvPr>
            <p:ph idx="1"/>
          </p:nvPr>
        </p:nvSpPr>
        <p:spPr>
          <a:xfrm>
            <a:off x="838200" y="1459683"/>
            <a:ext cx="10515600" cy="5033192"/>
          </a:xfrm>
        </p:spPr>
        <p:txBody>
          <a:bodyPr>
            <a:normAutofit fontScale="92500" lnSpcReduction="10000"/>
          </a:bodyPr>
          <a:lstStyle/>
          <a:p>
            <a:pPr algn="just"/>
            <a:r>
              <a:rPr lang="en-GB" sz="2200" dirty="0"/>
              <a:t>CAPM: </a:t>
            </a:r>
            <a:r>
              <a:rPr lang="en-GB" sz="2200" b="1" dirty="0">
                <a:solidFill>
                  <a:srgbClr val="FF0000"/>
                </a:solidFill>
              </a:rPr>
              <a:t>risk is now an asset’s beta (β</a:t>
            </a:r>
            <a:r>
              <a:rPr lang="en-GB" sz="2200" b="1" baseline="-25000" dirty="0" err="1">
                <a:solidFill>
                  <a:srgbClr val="FF0000"/>
                </a:solidFill>
              </a:rPr>
              <a:t>i</a:t>
            </a:r>
            <a:r>
              <a:rPr lang="en-GB" sz="2200" b="1" dirty="0">
                <a:solidFill>
                  <a:srgbClr val="FF0000"/>
                </a:solidFill>
              </a:rPr>
              <a:t>)</a:t>
            </a:r>
          </a:p>
          <a:p>
            <a:pPr algn="just"/>
            <a:endParaRPr lang="en-GB" sz="2200" dirty="0"/>
          </a:p>
          <a:p>
            <a:pPr algn="just"/>
            <a:r>
              <a:rPr lang="en-GB" sz="2200" dirty="0"/>
              <a:t>Beta captures the non-diversifiable portion of market risk </a:t>
            </a:r>
          </a:p>
          <a:p>
            <a:pPr algn="just"/>
            <a:endParaRPr lang="en-GB" sz="2200" dirty="0"/>
          </a:p>
          <a:p>
            <a:pPr algn="just"/>
            <a:r>
              <a:rPr lang="en-GB" sz="2200" dirty="0"/>
              <a:t>A stock with a beta of 1.40 is 40% more risky than the market</a:t>
            </a:r>
          </a:p>
          <a:p>
            <a:pPr algn="just"/>
            <a:endParaRPr lang="el-GR" sz="2200" dirty="0"/>
          </a:p>
          <a:p>
            <a:pPr algn="just"/>
            <a:r>
              <a:rPr lang="en-GB" sz="2200" dirty="0"/>
              <a:t>A stock with a beta of 0.80 is 20% less risky than the market. </a:t>
            </a:r>
          </a:p>
          <a:p>
            <a:pPr algn="just"/>
            <a:endParaRPr lang="en-GB" sz="2200" dirty="0"/>
          </a:p>
          <a:p>
            <a:pPr algn="just"/>
            <a:r>
              <a:rPr lang="en-GB" sz="2200" dirty="0"/>
              <a:t>M has a beta = 1.00</a:t>
            </a:r>
          </a:p>
          <a:p>
            <a:pPr algn="just"/>
            <a:endParaRPr lang="en-GB" sz="2200" dirty="0"/>
          </a:p>
          <a:p>
            <a:pPr algn="just"/>
            <a:r>
              <a:rPr lang="en-GB" sz="2200" dirty="0"/>
              <a:t>CAPM: </a:t>
            </a:r>
            <a:r>
              <a:rPr lang="en-GB" sz="2200" dirty="0">
                <a:solidFill>
                  <a:srgbClr val="FF0000"/>
                </a:solidFill>
              </a:rPr>
              <a:t>only the overall market risk premium (E(RM) − RFR) matters. </a:t>
            </a:r>
          </a:p>
          <a:p>
            <a:pPr algn="just"/>
            <a:endParaRPr lang="el-GR" sz="2200" dirty="0"/>
          </a:p>
          <a:p>
            <a:pPr algn="just"/>
            <a:r>
              <a:rPr lang="en-GB" sz="2200" dirty="0"/>
              <a:t>The  risk premium  can be reduced or increased for each asset depending on its market beta (β</a:t>
            </a:r>
            <a:r>
              <a:rPr lang="en-GB" sz="2200" dirty="0" err="1"/>
              <a:t>i</a:t>
            </a:r>
            <a:r>
              <a:rPr lang="en-GB" sz="2200" dirty="0"/>
              <a:t>). </a:t>
            </a:r>
          </a:p>
          <a:p>
            <a:pPr algn="just"/>
            <a:endParaRPr lang="en-GB" sz="2200" dirty="0"/>
          </a:p>
        </p:txBody>
      </p:sp>
      <p:sp>
        <p:nvSpPr>
          <p:cNvPr id="6" name="Τίτλος 1">
            <a:extLst>
              <a:ext uri="{FF2B5EF4-FFF2-40B4-BE49-F238E27FC236}">
                <a16:creationId xmlns:a16="http://schemas.microsoft.com/office/drawing/2014/main" id="{9E5D39BD-26B5-49E5-AF00-196A4E19CF04}"/>
              </a:ext>
            </a:extLst>
          </p:cNvPr>
          <p:cNvSpPr>
            <a:spLocks noGrp="1"/>
          </p:cNvSpPr>
          <p:nvPr>
            <p:ph type="title"/>
          </p:nvPr>
        </p:nvSpPr>
        <p:spPr>
          <a:xfrm>
            <a:off x="838200" y="365125"/>
            <a:ext cx="10515600" cy="683499"/>
          </a:xfrm>
        </p:spPr>
        <p:txBody>
          <a:bodyPr>
            <a:normAutofit/>
          </a:bodyPr>
          <a:lstStyle/>
          <a:p>
            <a:r>
              <a:rPr lang="en-GB" sz="3600" b="1" dirty="0"/>
              <a:t>The Capital Asset Pricing Model (CAPM) </a:t>
            </a:r>
          </a:p>
        </p:txBody>
      </p:sp>
    </p:spTree>
    <p:extLst>
      <p:ext uri="{BB962C8B-B14F-4D97-AF65-F5344CB8AC3E}">
        <p14:creationId xmlns:p14="http://schemas.microsoft.com/office/powerpoint/2010/main" val="249636665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Ορθογώνιο 4">
            <a:extLst>
              <a:ext uri="{FF2B5EF4-FFF2-40B4-BE49-F238E27FC236}">
                <a16:creationId xmlns:a16="http://schemas.microsoft.com/office/drawing/2014/main" id="{C98DF21F-2C91-4D34-850E-5385D43079FE}"/>
              </a:ext>
            </a:extLst>
          </p:cNvPr>
          <p:cNvSpPr/>
          <p:nvPr/>
        </p:nvSpPr>
        <p:spPr>
          <a:xfrm>
            <a:off x="573247" y="1238718"/>
            <a:ext cx="5894665" cy="5016758"/>
          </a:xfrm>
          <a:prstGeom prst="rect">
            <a:avLst/>
          </a:prstGeom>
        </p:spPr>
        <p:txBody>
          <a:bodyPr wrap="square">
            <a:spAutoFit/>
          </a:bodyPr>
          <a:lstStyle/>
          <a:p>
            <a:pPr algn="just"/>
            <a:r>
              <a:rPr lang="en-GB" sz="2000" dirty="0"/>
              <a:t>The graphical representation of the CAPM is the </a:t>
            </a:r>
            <a:r>
              <a:rPr lang="en-GB" sz="2000" b="1" dirty="0">
                <a:solidFill>
                  <a:srgbClr val="FF0000"/>
                </a:solidFill>
              </a:rPr>
              <a:t>Security Market Line (SML)</a:t>
            </a:r>
          </a:p>
          <a:p>
            <a:pPr algn="just"/>
            <a:endParaRPr lang="en-GB" sz="2000" dirty="0"/>
          </a:p>
          <a:p>
            <a:pPr algn="just"/>
            <a:r>
              <a:rPr lang="en-GB" sz="2000" dirty="0"/>
              <a:t>It demonstrates the risk-return </a:t>
            </a:r>
            <a:r>
              <a:rPr lang="en-GB" sz="2000" b="1" dirty="0"/>
              <a:t>trade-off (linear)</a:t>
            </a:r>
            <a:endParaRPr lang="en-GB" sz="2000" dirty="0"/>
          </a:p>
          <a:p>
            <a:pPr algn="just"/>
            <a:endParaRPr lang="en-GB" sz="2000" b="1" dirty="0"/>
          </a:p>
          <a:p>
            <a:pPr algn="just"/>
            <a:r>
              <a:rPr lang="en-GB" sz="2000" b="1" dirty="0"/>
              <a:t>Main differences</a:t>
            </a:r>
          </a:p>
          <a:p>
            <a:pPr algn="just"/>
            <a:endParaRPr lang="en-GB" sz="2000" b="1" dirty="0"/>
          </a:p>
          <a:p>
            <a:pPr algn="just"/>
            <a:r>
              <a:rPr lang="en-GB" sz="2000" dirty="0"/>
              <a:t>→	CML measures risk with </a:t>
            </a:r>
            <a:r>
              <a:rPr lang="el-GR" sz="2000" dirty="0"/>
              <a:t>σ </a:t>
            </a:r>
          </a:p>
          <a:p>
            <a:pPr algn="just"/>
            <a:endParaRPr lang="en-GB" sz="2000" dirty="0"/>
          </a:p>
          <a:p>
            <a:pPr algn="just"/>
            <a:r>
              <a:rPr lang="en-GB" sz="2000" dirty="0"/>
              <a:t>→</a:t>
            </a:r>
            <a:r>
              <a:rPr lang="en-GB" sz="2000"/>
              <a:t>	SML </a:t>
            </a:r>
            <a:r>
              <a:rPr lang="en-GB" sz="2000" dirty="0"/>
              <a:t>measures risk with </a:t>
            </a:r>
            <a:r>
              <a:rPr lang="el-GR" sz="2000" dirty="0"/>
              <a:t>β</a:t>
            </a:r>
            <a:r>
              <a:rPr lang="en-GB" sz="2000" dirty="0"/>
              <a:t> </a:t>
            </a:r>
          </a:p>
          <a:p>
            <a:pPr algn="just"/>
            <a:endParaRPr lang="en-GB" sz="2000" dirty="0"/>
          </a:p>
          <a:p>
            <a:pPr algn="just"/>
            <a:r>
              <a:rPr lang="en-GB" sz="2000" dirty="0"/>
              <a:t>→ 	CML can be applied only to diversified 	portfolios</a:t>
            </a:r>
          </a:p>
          <a:p>
            <a:pPr algn="just"/>
            <a:endParaRPr lang="en-GB" sz="2000" dirty="0"/>
          </a:p>
          <a:p>
            <a:pPr algn="just"/>
            <a:r>
              <a:rPr lang="en-GB" sz="2000" dirty="0"/>
              <a:t>→ 	SML can be applied to any individual asset or 	portfolio</a:t>
            </a:r>
          </a:p>
        </p:txBody>
      </p:sp>
      <p:sp>
        <p:nvSpPr>
          <p:cNvPr id="6" name="Τίτλος 1">
            <a:extLst>
              <a:ext uri="{FF2B5EF4-FFF2-40B4-BE49-F238E27FC236}">
                <a16:creationId xmlns:a16="http://schemas.microsoft.com/office/drawing/2014/main" id="{68667B9D-0F0D-406E-BF0F-C1A5BBE15694}"/>
              </a:ext>
            </a:extLst>
          </p:cNvPr>
          <p:cNvSpPr>
            <a:spLocks noGrp="1"/>
          </p:cNvSpPr>
          <p:nvPr>
            <p:ph type="title"/>
          </p:nvPr>
        </p:nvSpPr>
        <p:spPr>
          <a:xfrm>
            <a:off x="690465" y="365126"/>
            <a:ext cx="10663335" cy="679904"/>
          </a:xfrm>
        </p:spPr>
        <p:txBody>
          <a:bodyPr>
            <a:normAutofit/>
          </a:bodyPr>
          <a:lstStyle/>
          <a:p>
            <a:r>
              <a:rPr lang="en-GB" sz="3600" b="1" dirty="0"/>
              <a:t>The Capital Asset Pricing Model (CAPM) </a:t>
            </a:r>
          </a:p>
        </p:txBody>
      </p:sp>
      <p:pic>
        <p:nvPicPr>
          <p:cNvPr id="10" name="Εικόνα 9">
            <a:extLst>
              <a:ext uri="{FF2B5EF4-FFF2-40B4-BE49-F238E27FC236}">
                <a16:creationId xmlns:a16="http://schemas.microsoft.com/office/drawing/2014/main" id="{E29F9CD4-D558-465E-8613-1170FBF0AAAD}"/>
              </a:ext>
            </a:extLst>
          </p:cNvPr>
          <p:cNvPicPr>
            <a:picLocks noChangeAspect="1"/>
          </p:cNvPicPr>
          <p:nvPr/>
        </p:nvPicPr>
        <p:blipFill>
          <a:blip r:embed="rId2"/>
          <a:stretch>
            <a:fillRect/>
          </a:stretch>
        </p:blipFill>
        <p:spPr>
          <a:xfrm>
            <a:off x="7046752" y="1238718"/>
            <a:ext cx="4803903" cy="4891493"/>
          </a:xfrm>
          <a:prstGeom prst="rect">
            <a:avLst/>
          </a:prstGeom>
        </p:spPr>
      </p:pic>
    </p:spTree>
    <p:extLst>
      <p:ext uri="{BB962C8B-B14F-4D97-AF65-F5344CB8AC3E}">
        <p14:creationId xmlns:p14="http://schemas.microsoft.com/office/powerpoint/2010/main" val="2643417844"/>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2E93453-2EB9-456C-AD6E-260656EFA967}"/>
              </a:ext>
            </a:extLst>
          </p:cNvPr>
          <p:cNvSpPr>
            <a:spLocks noGrp="1"/>
          </p:cNvSpPr>
          <p:nvPr>
            <p:ph type="title"/>
          </p:nvPr>
        </p:nvSpPr>
        <p:spPr>
          <a:xfrm>
            <a:off x="838200" y="365126"/>
            <a:ext cx="10515600" cy="742222"/>
          </a:xfrm>
        </p:spPr>
        <p:txBody>
          <a:bodyPr>
            <a:normAutofit/>
          </a:bodyPr>
          <a:lstStyle/>
          <a:p>
            <a:r>
              <a:rPr lang="en-GB" sz="3600" b="1" dirty="0"/>
              <a:t>The Capital Asset Pricing Model (CAPM) </a:t>
            </a:r>
          </a:p>
        </p:txBody>
      </p:sp>
      <p:sp>
        <p:nvSpPr>
          <p:cNvPr id="3" name="Θέση περιεχομένου 2">
            <a:extLst>
              <a:ext uri="{FF2B5EF4-FFF2-40B4-BE49-F238E27FC236}">
                <a16:creationId xmlns:a16="http://schemas.microsoft.com/office/drawing/2014/main" id="{9CE28DE9-48D1-44D8-B0C3-A9E5149E696A}"/>
              </a:ext>
            </a:extLst>
          </p:cNvPr>
          <p:cNvSpPr>
            <a:spLocks noGrp="1"/>
          </p:cNvSpPr>
          <p:nvPr>
            <p:ph idx="1"/>
          </p:nvPr>
        </p:nvSpPr>
        <p:spPr>
          <a:xfrm>
            <a:off x="838200" y="1107348"/>
            <a:ext cx="10515600" cy="5069615"/>
          </a:xfrm>
        </p:spPr>
        <p:txBody>
          <a:bodyPr>
            <a:normAutofit/>
          </a:bodyPr>
          <a:lstStyle/>
          <a:p>
            <a:r>
              <a:rPr lang="en-GB" sz="2000" b="1" dirty="0"/>
              <a:t>Example</a:t>
            </a:r>
          </a:p>
          <a:p>
            <a:r>
              <a:rPr lang="en-GB" sz="2000" dirty="0"/>
              <a:t>Assume that we have 5 stocks with </a:t>
            </a:r>
            <a:r>
              <a:rPr lang="en-GB" sz="2000" b="1" dirty="0">
                <a:solidFill>
                  <a:srgbClr val="FF0000"/>
                </a:solidFill>
              </a:rPr>
              <a:t>beta </a:t>
            </a:r>
            <a:r>
              <a:rPr lang="en-GB" sz="2000" dirty="0"/>
              <a:t>as in the Table:  </a:t>
            </a:r>
          </a:p>
          <a:p>
            <a:r>
              <a:rPr lang="el-GR" sz="2000" b="1" dirty="0" err="1">
                <a:solidFill>
                  <a:srgbClr val="FF0000"/>
                </a:solidFill>
              </a:rPr>
              <a:t>R</a:t>
            </a:r>
            <a:r>
              <a:rPr lang="el-GR" sz="2000" b="1" baseline="-25000" dirty="0" err="1">
                <a:solidFill>
                  <a:srgbClr val="FF0000"/>
                </a:solidFill>
              </a:rPr>
              <a:t>f</a:t>
            </a:r>
            <a:r>
              <a:rPr lang="en-GB" sz="2000" dirty="0"/>
              <a:t>=</a:t>
            </a:r>
            <a:r>
              <a:rPr lang="el-GR" sz="2000" dirty="0"/>
              <a:t>4%</a:t>
            </a:r>
            <a:r>
              <a:rPr lang="en-GB" sz="2000" dirty="0"/>
              <a:t>, </a:t>
            </a:r>
            <a:r>
              <a:rPr lang="el-GR" sz="2000" b="1" dirty="0">
                <a:solidFill>
                  <a:srgbClr val="FF0000"/>
                </a:solidFill>
              </a:rPr>
              <a:t>R</a:t>
            </a:r>
            <a:r>
              <a:rPr lang="el-GR" sz="2000" b="1" baseline="-25000" dirty="0">
                <a:solidFill>
                  <a:srgbClr val="FF0000"/>
                </a:solidFill>
              </a:rPr>
              <a:t>M</a:t>
            </a:r>
            <a:r>
              <a:rPr lang="en-GB" sz="2000" dirty="0"/>
              <a:t> =</a:t>
            </a:r>
            <a:r>
              <a:rPr lang="el-GR" sz="2000" dirty="0"/>
              <a:t> 10%, </a:t>
            </a:r>
            <a:r>
              <a:rPr lang="en-GB" sz="2000" dirty="0"/>
              <a:t>i.e. risk premium = </a:t>
            </a:r>
            <a:r>
              <a:rPr lang="el-GR" sz="2000" dirty="0"/>
              <a:t>6%. </a:t>
            </a:r>
            <a:endParaRPr lang="en-GB" sz="2000" dirty="0"/>
          </a:p>
          <a:p>
            <a:r>
              <a:rPr lang="en-GB" sz="2000" dirty="0"/>
              <a:t>Based on these data the </a:t>
            </a:r>
            <a:r>
              <a:rPr lang="en-GB" sz="2000" b="1" dirty="0">
                <a:solidFill>
                  <a:srgbClr val="FF0000"/>
                </a:solidFill>
              </a:rPr>
              <a:t>equilibrium required returns (SML) </a:t>
            </a:r>
            <a:r>
              <a:rPr lang="en-GB" sz="2000" dirty="0"/>
              <a:t>are:  </a:t>
            </a:r>
          </a:p>
        </p:txBody>
      </p:sp>
      <p:pic>
        <p:nvPicPr>
          <p:cNvPr id="7" name="Εικόνα 6">
            <a:extLst>
              <a:ext uri="{FF2B5EF4-FFF2-40B4-BE49-F238E27FC236}">
                <a16:creationId xmlns:a16="http://schemas.microsoft.com/office/drawing/2014/main" id="{0EAE1F71-BF05-4D28-B968-A12A7405EA98}"/>
              </a:ext>
            </a:extLst>
          </p:cNvPr>
          <p:cNvPicPr>
            <a:picLocks noChangeAspect="1"/>
          </p:cNvPicPr>
          <p:nvPr/>
        </p:nvPicPr>
        <p:blipFill>
          <a:blip r:embed="rId2"/>
          <a:stretch>
            <a:fillRect/>
          </a:stretch>
        </p:blipFill>
        <p:spPr>
          <a:xfrm>
            <a:off x="1119672" y="2947590"/>
            <a:ext cx="4301413" cy="3387896"/>
          </a:xfrm>
          <a:prstGeom prst="rect">
            <a:avLst/>
          </a:prstGeom>
        </p:spPr>
      </p:pic>
      <p:pic>
        <p:nvPicPr>
          <p:cNvPr id="9" name="Εικόνα 8">
            <a:extLst>
              <a:ext uri="{FF2B5EF4-FFF2-40B4-BE49-F238E27FC236}">
                <a16:creationId xmlns:a16="http://schemas.microsoft.com/office/drawing/2014/main" id="{2D5E2ACD-52BF-4D8D-A9E7-968CE04C97B2}"/>
              </a:ext>
            </a:extLst>
          </p:cNvPr>
          <p:cNvPicPr>
            <a:picLocks noChangeAspect="1"/>
          </p:cNvPicPr>
          <p:nvPr/>
        </p:nvPicPr>
        <p:blipFill>
          <a:blip r:embed="rId3"/>
          <a:stretch>
            <a:fillRect/>
          </a:stretch>
        </p:blipFill>
        <p:spPr>
          <a:xfrm>
            <a:off x="8342090" y="1107348"/>
            <a:ext cx="1885287" cy="1563407"/>
          </a:xfrm>
          <a:prstGeom prst="rect">
            <a:avLst/>
          </a:prstGeom>
        </p:spPr>
      </p:pic>
      <p:pic>
        <p:nvPicPr>
          <p:cNvPr id="11" name="Εικόνα 10">
            <a:extLst>
              <a:ext uri="{FF2B5EF4-FFF2-40B4-BE49-F238E27FC236}">
                <a16:creationId xmlns:a16="http://schemas.microsoft.com/office/drawing/2014/main" id="{940F6C4B-B6BE-4A0C-BFF5-17FE4B02CB53}"/>
              </a:ext>
            </a:extLst>
          </p:cNvPr>
          <p:cNvPicPr>
            <a:picLocks noChangeAspect="1"/>
          </p:cNvPicPr>
          <p:nvPr/>
        </p:nvPicPr>
        <p:blipFill>
          <a:blip r:embed="rId4"/>
          <a:stretch>
            <a:fillRect/>
          </a:stretch>
        </p:blipFill>
        <p:spPr>
          <a:xfrm>
            <a:off x="5990254" y="2947590"/>
            <a:ext cx="5477068" cy="3522415"/>
          </a:xfrm>
          <a:prstGeom prst="rect">
            <a:avLst/>
          </a:prstGeom>
        </p:spPr>
      </p:pic>
    </p:spTree>
    <p:extLst>
      <p:ext uri="{BB962C8B-B14F-4D97-AF65-F5344CB8AC3E}">
        <p14:creationId xmlns:p14="http://schemas.microsoft.com/office/powerpoint/2010/main" val="173606364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8F2C7703-4C39-4E56-8C82-715E8B4BB7E0}"/>
              </a:ext>
            </a:extLst>
          </p:cNvPr>
          <p:cNvSpPr>
            <a:spLocks noGrp="1"/>
          </p:cNvSpPr>
          <p:nvPr>
            <p:ph idx="1"/>
          </p:nvPr>
        </p:nvSpPr>
        <p:spPr>
          <a:xfrm>
            <a:off x="838200" y="1476462"/>
            <a:ext cx="10864442" cy="5016412"/>
          </a:xfrm>
        </p:spPr>
        <p:txBody>
          <a:bodyPr>
            <a:normAutofit fontScale="77500" lnSpcReduction="20000"/>
          </a:bodyPr>
          <a:lstStyle/>
          <a:p>
            <a:pPr algn="just"/>
            <a:r>
              <a:rPr lang="en-GB" sz="2600" dirty="0"/>
              <a:t>Asset E has a </a:t>
            </a:r>
            <a:r>
              <a:rPr lang="en-GB" sz="2600" dirty="0">
                <a:solidFill>
                  <a:srgbClr val="FF0000"/>
                </a:solidFill>
              </a:rPr>
              <a:t>-</a:t>
            </a:r>
            <a:r>
              <a:rPr lang="en-GB" sz="2600" dirty="0" err="1">
                <a:solidFill>
                  <a:srgbClr val="FF0000"/>
                </a:solidFill>
              </a:rPr>
              <a:t>ve</a:t>
            </a:r>
            <a:r>
              <a:rPr lang="en-GB" sz="2600" dirty="0">
                <a:solidFill>
                  <a:srgbClr val="FF0000"/>
                </a:solidFill>
              </a:rPr>
              <a:t> </a:t>
            </a:r>
            <a:r>
              <a:rPr lang="en-GB" sz="2600" dirty="0"/>
              <a:t>beta (not often in reality), thus its equilibrium return will be below the risk free rate. </a:t>
            </a:r>
          </a:p>
          <a:p>
            <a:pPr algn="just"/>
            <a:endParaRPr lang="en-GB" sz="2600" dirty="0"/>
          </a:p>
          <a:p>
            <a:pPr algn="just"/>
            <a:r>
              <a:rPr lang="en-GB" sz="2600" dirty="0"/>
              <a:t>The required </a:t>
            </a:r>
            <a:r>
              <a:rPr lang="en-GB" sz="2600" dirty="0">
                <a:solidFill>
                  <a:srgbClr val="FF0000"/>
                </a:solidFill>
              </a:rPr>
              <a:t>returns differ </a:t>
            </a:r>
            <a:r>
              <a:rPr lang="en-GB" sz="2600" dirty="0"/>
              <a:t>only because they have </a:t>
            </a:r>
            <a:r>
              <a:rPr lang="en-GB" sz="2600" dirty="0">
                <a:solidFill>
                  <a:srgbClr val="FF0000"/>
                </a:solidFill>
              </a:rPr>
              <a:t>different betas</a:t>
            </a:r>
          </a:p>
          <a:p>
            <a:pPr algn="just"/>
            <a:endParaRPr lang="en-GB" sz="2600" dirty="0"/>
          </a:p>
          <a:p>
            <a:pPr algn="just"/>
            <a:r>
              <a:rPr lang="en-GB" sz="2600" dirty="0"/>
              <a:t>In equilibrium, all assets and all assets should be priced in a way that their rates of return are consistent with their risk, i.e. they should all be </a:t>
            </a:r>
            <a:r>
              <a:rPr lang="en-GB" sz="2600" b="1" dirty="0">
                <a:solidFill>
                  <a:srgbClr val="FF0000"/>
                </a:solidFill>
              </a:rPr>
              <a:t>on the Security Market Line </a:t>
            </a:r>
          </a:p>
          <a:p>
            <a:pPr algn="just"/>
            <a:endParaRPr lang="en-GB" sz="2600" dirty="0"/>
          </a:p>
          <a:p>
            <a:pPr algn="just"/>
            <a:r>
              <a:rPr lang="en-GB" sz="2600" dirty="0"/>
              <a:t>Assets that plot above or below the SML are </a:t>
            </a:r>
            <a:r>
              <a:rPr lang="en-GB" sz="2600" dirty="0">
                <a:solidFill>
                  <a:srgbClr val="FF0000"/>
                </a:solidFill>
              </a:rPr>
              <a:t>not correctly valued </a:t>
            </a:r>
          </a:p>
          <a:p>
            <a:pPr algn="just"/>
            <a:endParaRPr lang="en-GB" sz="2600" dirty="0"/>
          </a:p>
          <a:p>
            <a:pPr algn="just"/>
            <a:r>
              <a:rPr lang="en-GB" sz="2600" dirty="0"/>
              <a:t>E.g. </a:t>
            </a:r>
            <a:r>
              <a:rPr lang="en-GB" sz="2600" b="1" dirty="0">
                <a:solidFill>
                  <a:srgbClr val="FF0000"/>
                </a:solidFill>
              </a:rPr>
              <a:t>above the SML </a:t>
            </a:r>
            <a:r>
              <a:rPr lang="en-GB" sz="2600" b="1" dirty="0">
                <a:solidFill>
                  <a:srgbClr val="FF0000"/>
                </a:solidFill>
                <a:cs typeface="Arial" panose="020B0604020202020204" pitchFamily="34" charset="0"/>
              </a:rPr>
              <a:t>→ </a:t>
            </a:r>
            <a:r>
              <a:rPr lang="en-GB" sz="2600" b="1" dirty="0">
                <a:solidFill>
                  <a:srgbClr val="FF0000"/>
                </a:solidFill>
              </a:rPr>
              <a:t>undervalued </a:t>
            </a:r>
          </a:p>
          <a:p>
            <a:pPr algn="just"/>
            <a:r>
              <a:rPr lang="en-GB" sz="2600" dirty="0"/>
              <a:t>(you get a return that is above what is required based on systematic risk)</a:t>
            </a:r>
          </a:p>
          <a:p>
            <a:pPr algn="just"/>
            <a:endParaRPr lang="en-GB" sz="2600" dirty="0"/>
          </a:p>
          <a:p>
            <a:pPr algn="just"/>
            <a:r>
              <a:rPr lang="en-GB" sz="2600" b="1" dirty="0">
                <a:solidFill>
                  <a:srgbClr val="FF0000"/>
                </a:solidFill>
              </a:rPr>
              <a:t>E.g. below the SML → overvalued </a:t>
            </a:r>
          </a:p>
          <a:p>
            <a:pPr algn="just"/>
            <a:r>
              <a:rPr lang="en-GB" sz="2600" dirty="0"/>
              <a:t>(you get a return that is below what is required based on systematic risk)</a:t>
            </a:r>
          </a:p>
          <a:p>
            <a:endParaRPr lang="en-GB" dirty="0"/>
          </a:p>
          <a:p>
            <a:endParaRPr lang="en-GB" dirty="0"/>
          </a:p>
        </p:txBody>
      </p:sp>
      <p:sp>
        <p:nvSpPr>
          <p:cNvPr id="4" name="Τίτλος 1">
            <a:extLst>
              <a:ext uri="{FF2B5EF4-FFF2-40B4-BE49-F238E27FC236}">
                <a16:creationId xmlns:a16="http://schemas.microsoft.com/office/drawing/2014/main" id="{24638303-D855-4396-AE71-0B0D3DB3494F}"/>
              </a:ext>
            </a:extLst>
          </p:cNvPr>
          <p:cNvSpPr>
            <a:spLocks noGrp="1"/>
          </p:cNvSpPr>
          <p:nvPr>
            <p:ph type="title"/>
          </p:nvPr>
        </p:nvSpPr>
        <p:spPr>
          <a:xfrm>
            <a:off x="838200" y="365126"/>
            <a:ext cx="10515600" cy="759000"/>
          </a:xfrm>
        </p:spPr>
        <p:txBody>
          <a:bodyPr>
            <a:normAutofit/>
          </a:bodyPr>
          <a:lstStyle/>
          <a:p>
            <a:r>
              <a:rPr lang="en-GB" sz="3600" b="1" dirty="0"/>
              <a:t>The Capital Asset Pricing Model (CAPM) </a:t>
            </a:r>
          </a:p>
        </p:txBody>
      </p:sp>
    </p:spTree>
    <p:extLst>
      <p:ext uri="{BB962C8B-B14F-4D97-AF65-F5344CB8AC3E}">
        <p14:creationId xmlns:p14="http://schemas.microsoft.com/office/powerpoint/2010/main" val="413940593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39A88309-FD56-4195-867B-C7988680B9B7}"/>
              </a:ext>
            </a:extLst>
          </p:cNvPr>
          <p:cNvSpPr>
            <a:spLocks noGrp="1"/>
          </p:cNvSpPr>
          <p:nvPr>
            <p:ph idx="1"/>
          </p:nvPr>
        </p:nvSpPr>
        <p:spPr>
          <a:xfrm>
            <a:off x="838200" y="1149292"/>
            <a:ext cx="10515600" cy="5343582"/>
          </a:xfrm>
        </p:spPr>
        <p:txBody>
          <a:bodyPr>
            <a:normAutofit fontScale="92500"/>
          </a:bodyPr>
          <a:lstStyle/>
          <a:p>
            <a:pPr algn="just"/>
            <a:r>
              <a:rPr lang="en-GB" sz="2400" dirty="0"/>
              <a:t>Assume now that using another way of analysis (e.g. fundamental analysis) we have estimated the following expected returns for our stocks (see Table) </a:t>
            </a:r>
          </a:p>
          <a:p>
            <a:pPr algn="just"/>
            <a:endParaRPr lang="en-GB" sz="2400" dirty="0"/>
          </a:p>
          <a:p>
            <a:pPr algn="just"/>
            <a:endParaRPr lang="en-GB" sz="2400" dirty="0"/>
          </a:p>
          <a:p>
            <a:pPr algn="just"/>
            <a:endParaRPr lang="en-GB" sz="2400" dirty="0"/>
          </a:p>
          <a:p>
            <a:pPr algn="just"/>
            <a:endParaRPr lang="en-GB" sz="2400" dirty="0"/>
          </a:p>
          <a:p>
            <a:pPr algn="just"/>
            <a:endParaRPr lang="en-GB" sz="2400" dirty="0"/>
          </a:p>
          <a:p>
            <a:pPr algn="just"/>
            <a:endParaRPr lang="en-GB" sz="2400" dirty="0"/>
          </a:p>
          <a:p>
            <a:pPr algn="just"/>
            <a:r>
              <a:rPr lang="en-GB" sz="2400" dirty="0"/>
              <a:t>We can see that the excepted and required return are </a:t>
            </a:r>
            <a:r>
              <a:rPr lang="en-GB" sz="2400" dirty="0">
                <a:solidFill>
                  <a:srgbClr val="FF0000"/>
                </a:solidFill>
              </a:rPr>
              <a:t>different</a:t>
            </a:r>
          </a:p>
          <a:p>
            <a:pPr algn="just"/>
            <a:r>
              <a:rPr lang="en-GB" sz="2400" dirty="0"/>
              <a:t>For example, for stock A the CAPM required return is </a:t>
            </a:r>
            <a:r>
              <a:rPr lang="el-GR" sz="2400" dirty="0"/>
              <a:t>0</a:t>
            </a:r>
            <a:r>
              <a:rPr lang="en-GB" sz="2400" dirty="0"/>
              <a:t>.</a:t>
            </a:r>
            <a:r>
              <a:rPr lang="el-GR" sz="2400" dirty="0"/>
              <a:t>076, </a:t>
            </a:r>
            <a:r>
              <a:rPr lang="en-GB" sz="2400" dirty="0"/>
              <a:t>while the expected is </a:t>
            </a:r>
            <a:r>
              <a:rPr lang="el-GR" sz="2400" dirty="0"/>
              <a:t>0</a:t>
            </a:r>
            <a:r>
              <a:rPr lang="en-GB" sz="2400" dirty="0"/>
              <a:t>.</a:t>
            </a:r>
            <a:r>
              <a:rPr lang="el-GR" sz="2400" dirty="0"/>
              <a:t>12. </a:t>
            </a:r>
            <a:endParaRPr lang="en-GB" sz="2400" dirty="0"/>
          </a:p>
          <a:p>
            <a:pPr algn="just"/>
            <a:endParaRPr lang="en-GB" sz="2400" dirty="0"/>
          </a:p>
          <a:p>
            <a:pPr algn="just"/>
            <a:r>
              <a:rPr lang="en-GB" sz="2400" dirty="0"/>
              <a:t>That is, </a:t>
            </a:r>
            <a:r>
              <a:rPr lang="en-GB" sz="2400" b="1" dirty="0">
                <a:solidFill>
                  <a:srgbClr val="FF0000"/>
                </a:solidFill>
              </a:rPr>
              <a:t>the stock is undervalued</a:t>
            </a:r>
            <a:r>
              <a:rPr lang="en-GB" sz="2400" dirty="0"/>
              <a:t>, its expected return is higher to the return required based on its systematic risk</a:t>
            </a:r>
          </a:p>
          <a:p>
            <a:endParaRPr lang="en-GB" dirty="0"/>
          </a:p>
        </p:txBody>
      </p:sp>
      <p:pic>
        <p:nvPicPr>
          <p:cNvPr id="5" name="Εικόνα 4">
            <a:extLst>
              <a:ext uri="{FF2B5EF4-FFF2-40B4-BE49-F238E27FC236}">
                <a16:creationId xmlns:a16="http://schemas.microsoft.com/office/drawing/2014/main" id="{30CA20D4-03BA-410D-AB58-DC0DB644E816}"/>
              </a:ext>
            </a:extLst>
          </p:cNvPr>
          <p:cNvPicPr>
            <a:picLocks noChangeAspect="1"/>
          </p:cNvPicPr>
          <p:nvPr/>
        </p:nvPicPr>
        <p:blipFill>
          <a:blip r:embed="rId2"/>
          <a:stretch>
            <a:fillRect/>
          </a:stretch>
        </p:blipFill>
        <p:spPr>
          <a:xfrm>
            <a:off x="3707919" y="2072081"/>
            <a:ext cx="4085454" cy="1862355"/>
          </a:xfrm>
          <a:prstGeom prst="rect">
            <a:avLst/>
          </a:prstGeom>
        </p:spPr>
      </p:pic>
      <p:sp>
        <p:nvSpPr>
          <p:cNvPr id="6" name="Τίτλος 1">
            <a:extLst>
              <a:ext uri="{FF2B5EF4-FFF2-40B4-BE49-F238E27FC236}">
                <a16:creationId xmlns:a16="http://schemas.microsoft.com/office/drawing/2014/main" id="{29EA1034-BA35-42A0-9E71-CFE96632A8CC}"/>
              </a:ext>
            </a:extLst>
          </p:cNvPr>
          <p:cNvSpPr>
            <a:spLocks noGrp="1"/>
          </p:cNvSpPr>
          <p:nvPr>
            <p:ph type="title"/>
          </p:nvPr>
        </p:nvSpPr>
        <p:spPr>
          <a:xfrm>
            <a:off x="838200" y="365126"/>
            <a:ext cx="10515600" cy="691888"/>
          </a:xfrm>
        </p:spPr>
        <p:txBody>
          <a:bodyPr>
            <a:normAutofit/>
          </a:bodyPr>
          <a:lstStyle/>
          <a:p>
            <a:r>
              <a:rPr lang="en-GB" sz="3600" b="1" dirty="0"/>
              <a:t>The Capital Asset Pricing Model (CAPM) </a:t>
            </a:r>
          </a:p>
        </p:txBody>
      </p:sp>
    </p:spTree>
    <p:extLst>
      <p:ext uri="{BB962C8B-B14F-4D97-AF65-F5344CB8AC3E}">
        <p14:creationId xmlns:p14="http://schemas.microsoft.com/office/powerpoint/2010/main" val="2785047556"/>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1">
            <a:extLst>
              <a:ext uri="{FF2B5EF4-FFF2-40B4-BE49-F238E27FC236}">
                <a16:creationId xmlns:a16="http://schemas.microsoft.com/office/drawing/2014/main" id="{C32EB81C-B565-44C1-84C9-FABA87442A91}"/>
              </a:ext>
            </a:extLst>
          </p:cNvPr>
          <p:cNvSpPr>
            <a:spLocks noGrp="1"/>
          </p:cNvSpPr>
          <p:nvPr>
            <p:ph type="title"/>
          </p:nvPr>
        </p:nvSpPr>
        <p:spPr>
          <a:xfrm>
            <a:off x="838200" y="365125"/>
            <a:ext cx="10515600" cy="750611"/>
          </a:xfrm>
        </p:spPr>
        <p:txBody>
          <a:bodyPr>
            <a:normAutofit/>
          </a:bodyPr>
          <a:lstStyle/>
          <a:p>
            <a:r>
              <a:rPr lang="en-GB" sz="3600" b="1" dirty="0"/>
              <a:t>The Capital Asset Pricing Model (CAPM) </a:t>
            </a:r>
          </a:p>
        </p:txBody>
      </p:sp>
      <p:pic>
        <p:nvPicPr>
          <p:cNvPr id="10" name="Θέση περιεχομένου 9">
            <a:extLst>
              <a:ext uri="{FF2B5EF4-FFF2-40B4-BE49-F238E27FC236}">
                <a16:creationId xmlns:a16="http://schemas.microsoft.com/office/drawing/2014/main" id="{FC2D95EE-1022-4EEB-986D-CE18D7D52985}"/>
              </a:ext>
            </a:extLst>
          </p:cNvPr>
          <p:cNvPicPr>
            <a:picLocks noGrp="1" noChangeAspect="1"/>
          </p:cNvPicPr>
          <p:nvPr>
            <p:ph idx="1"/>
          </p:nvPr>
        </p:nvPicPr>
        <p:blipFill>
          <a:blip r:embed="rId2"/>
          <a:stretch>
            <a:fillRect/>
          </a:stretch>
        </p:blipFill>
        <p:spPr>
          <a:xfrm>
            <a:off x="838200" y="1371600"/>
            <a:ext cx="10750420" cy="4879909"/>
          </a:xfrm>
        </p:spPr>
      </p:pic>
    </p:spTree>
    <p:extLst>
      <p:ext uri="{BB962C8B-B14F-4D97-AF65-F5344CB8AC3E}">
        <p14:creationId xmlns:p14="http://schemas.microsoft.com/office/powerpoint/2010/main" val="1655969425"/>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E09C9BB8-4723-4D66-8659-73776D2EB56A}"/>
              </a:ext>
            </a:extLst>
          </p:cNvPr>
          <p:cNvSpPr>
            <a:spLocks noGrp="1"/>
          </p:cNvSpPr>
          <p:nvPr>
            <p:ph idx="1"/>
          </p:nvPr>
        </p:nvSpPr>
        <p:spPr>
          <a:xfrm>
            <a:off x="838200" y="1535185"/>
            <a:ext cx="10515600" cy="4641778"/>
          </a:xfrm>
        </p:spPr>
        <p:txBody>
          <a:bodyPr>
            <a:normAutofit/>
          </a:bodyPr>
          <a:lstStyle/>
          <a:p>
            <a:pPr algn="just"/>
            <a:r>
              <a:rPr lang="en-GB" sz="2200" dirty="0"/>
              <a:t>This difference between equilibrium required return and expected return is often called </a:t>
            </a:r>
            <a:r>
              <a:rPr lang="en-GB" sz="2200" b="1" dirty="0"/>
              <a:t>alpha</a:t>
            </a:r>
            <a:r>
              <a:rPr lang="en-GB" sz="2200" dirty="0"/>
              <a:t> (excess return)</a:t>
            </a:r>
          </a:p>
          <a:p>
            <a:pPr algn="just"/>
            <a:endParaRPr lang="en-GB" sz="2200" dirty="0"/>
          </a:p>
          <a:p>
            <a:pPr algn="just"/>
            <a:r>
              <a:rPr lang="en-GB" sz="2200" dirty="0"/>
              <a:t>If the stock plots above the CAPM </a:t>
            </a:r>
            <a:r>
              <a:rPr lang="en-GB" sz="2200" dirty="0">
                <a:cs typeface="Arial" panose="020B0604020202020204" pitchFamily="34" charset="0"/>
              </a:rPr>
              <a:t>→ undervalued → </a:t>
            </a:r>
            <a:r>
              <a:rPr lang="en-GB" sz="2200" dirty="0">
                <a:solidFill>
                  <a:srgbClr val="FF0000"/>
                </a:solidFill>
              </a:rPr>
              <a:t>alpha is positive </a:t>
            </a:r>
          </a:p>
          <a:p>
            <a:pPr algn="just"/>
            <a:endParaRPr lang="en-GB" sz="2200" dirty="0"/>
          </a:p>
          <a:p>
            <a:pPr algn="just"/>
            <a:r>
              <a:rPr lang="en-GB" sz="2200" dirty="0"/>
              <a:t>If the stock plots below the CAPM → overvalued → </a:t>
            </a:r>
            <a:r>
              <a:rPr lang="en-GB" sz="2200" dirty="0">
                <a:solidFill>
                  <a:srgbClr val="FF0000"/>
                </a:solidFill>
              </a:rPr>
              <a:t>alpha is negative </a:t>
            </a:r>
          </a:p>
          <a:p>
            <a:pPr algn="just"/>
            <a:endParaRPr lang="en-GB" sz="2200" dirty="0">
              <a:solidFill>
                <a:srgbClr val="FF0000"/>
              </a:solidFill>
            </a:endParaRPr>
          </a:p>
          <a:p>
            <a:pPr algn="just"/>
            <a:r>
              <a:rPr lang="en-GB" sz="2200" dirty="0"/>
              <a:t>If the stock plots on the CAPM → fairly valued → </a:t>
            </a:r>
            <a:r>
              <a:rPr lang="en-GB" sz="2200" dirty="0">
                <a:solidFill>
                  <a:srgbClr val="FF0000"/>
                </a:solidFill>
              </a:rPr>
              <a:t>alpha is about zero  </a:t>
            </a:r>
          </a:p>
          <a:p>
            <a:pPr algn="just"/>
            <a:endParaRPr lang="en-GB" sz="2200" dirty="0"/>
          </a:p>
        </p:txBody>
      </p:sp>
      <p:sp>
        <p:nvSpPr>
          <p:cNvPr id="4" name="Τίτλος 1">
            <a:extLst>
              <a:ext uri="{FF2B5EF4-FFF2-40B4-BE49-F238E27FC236}">
                <a16:creationId xmlns:a16="http://schemas.microsoft.com/office/drawing/2014/main" id="{F57A4F01-9163-46BA-9A99-80AACE6F58F2}"/>
              </a:ext>
            </a:extLst>
          </p:cNvPr>
          <p:cNvSpPr>
            <a:spLocks noGrp="1"/>
          </p:cNvSpPr>
          <p:nvPr>
            <p:ph type="title"/>
          </p:nvPr>
        </p:nvSpPr>
        <p:spPr>
          <a:xfrm>
            <a:off x="838200" y="365125"/>
            <a:ext cx="10515600" cy="616387"/>
          </a:xfrm>
        </p:spPr>
        <p:txBody>
          <a:bodyPr>
            <a:noAutofit/>
          </a:bodyPr>
          <a:lstStyle/>
          <a:p>
            <a:r>
              <a:rPr lang="en-GB" sz="3600" b="1" dirty="0"/>
              <a:t>The Capital Asset Pricing Model (CAPM) </a:t>
            </a:r>
          </a:p>
        </p:txBody>
      </p:sp>
    </p:spTree>
    <p:extLst>
      <p:ext uri="{BB962C8B-B14F-4D97-AF65-F5344CB8AC3E}">
        <p14:creationId xmlns:p14="http://schemas.microsoft.com/office/powerpoint/2010/main" val="3875629793"/>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734C4729-898A-4E5F-9236-F085590BB37D}"/>
              </a:ext>
            </a:extLst>
          </p:cNvPr>
          <p:cNvSpPr>
            <a:spLocks noGrp="1"/>
          </p:cNvSpPr>
          <p:nvPr>
            <p:ph idx="1"/>
          </p:nvPr>
        </p:nvSpPr>
        <p:spPr>
          <a:xfrm>
            <a:off x="838200" y="1382086"/>
            <a:ext cx="6208552" cy="4794877"/>
          </a:xfrm>
        </p:spPr>
        <p:txBody>
          <a:bodyPr>
            <a:normAutofit/>
          </a:bodyPr>
          <a:lstStyle/>
          <a:p>
            <a:pPr algn="just"/>
            <a:r>
              <a:rPr lang="en-GB" sz="2000" b="1" dirty="0">
                <a:solidFill>
                  <a:srgbClr val="FF0000"/>
                </a:solidFill>
              </a:rPr>
              <a:t>How to calculate betas in practice? </a:t>
            </a:r>
          </a:p>
          <a:p>
            <a:pPr algn="just"/>
            <a:endParaRPr lang="en-GB" sz="2000" dirty="0"/>
          </a:p>
          <a:p>
            <a:pPr algn="just"/>
            <a:r>
              <a:rPr lang="en-GB" sz="2000" b="1" dirty="0">
                <a:solidFill>
                  <a:srgbClr val="FF0000"/>
                </a:solidFill>
              </a:rPr>
              <a:t>A. Use the following expression:</a:t>
            </a:r>
          </a:p>
          <a:p>
            <a:pPr algn="just"/>
            <a:endParaRPr lang="en-GB" sz="2000" dirty="0"/>
          </a:p>
          <a:p>
            <a:pPr algn="just"/>
            <a:endParaRPr lang="el-GR" sz="2000" dirty="0"/>
          </a:p>
          <a:p>
            <a:pPr algn="just"/>
            <a:r>
              <a:rPr lang="en-GB" sz="2000" dirty="0"/>
              <a:t>If we assume that the Market portfolio is the S&amp;P500 and we want the IBM beta (see previous examples…)</a:t>
            </a:r>
          </a:p>
          <a:p>
            <a:pPr algn="just"/>
            <a:endParaRPr lang="en-GB" sz="2000" dirty="0"/>
          </a:p>
          <a:p>
            <a:pPr algn="just"/>
            <a:r>
              <a:rPr lang="en-GB" sz="2000" dirty="0"/>
              <a:t>(indicative example, sample specific result….) </a:t>
            </a:r>
          </a:p>
        </p:txBody>
      </p:sp>
      <p:pic>
        <p:nvPicPr>
          <p:cNvPr id="4" name="Εικόνα 3">
            <a:extLst>
              <a:ext uri="{FF2B5EF4-FFF2-40B4-BE49-F238E27FC236}">
                <a16:creationId xmlns:a16="http://schemas.microsoft.com/office/drawing/2014/main" id="{4AA67909-BF35-4092-A0B3-6FC271511746}"/>
              </a:ext>
            </a:extLst>
          </p:cNvPr>
          <p:cNvPicPr>
            <a:picLocks noChangeAspect="1"/>
          </p:cNvPicPr>
          <p:nvPr/>
        </p:nvPicPr>
        <p:blipFill>
          <a:blip r:embed="rId2"/>
          <a:stretch>
            <a:fillRect/>
          </a:stretch>
        </p:blipFill>
        <p:spPr>
          <a:xfrm>
            <a:off x="4562542" y="2001080"/>
            <a:ext cx="2651990" cy="725487"/>
          </a:xfrm>
          <a:prstGeom prst="rect">
            <a:avLst/>
          </a:prstGeom>
        </p:spPr>
      </p:pic>
      <p:sp>
        <p:nvSpPr>
          <p:cNvPr id="7" name="Τίτλος 1">
            <a:extLst>
              <a:ext uri="{FF2B5EF4-FFF2-40B4-BE49-F238E27FC236}">
                <a16:creationId xmlns:a16="http://schemas.microsoft.com/office/drawing/2014/main" id="{5ACCAE15-69DE-43EA-83F1-C91B25F8C0CB}"/>
              </a:ext>
            </a:extLst>
          </p:cNvPr>
          <p:cNvSpPr>
            <a:spLocks noGrp="1"/>
          </p:cNvSpPr>
          <p:nvPr>
            <p:ph type="title"/>
          </p:nvPr>
        </p:nvSpPr>
        <p:spPr>
          <a:xfrm>
            <a:off x="838200" y="365125"/>
            <a:ext cx="10515600" cy="633251"/>
          </a:xfrm>
        </p:spPr>
        <p:txBody>
          <a:bodyPr>
            <a:noAutofit/>
          </a:bodyPr>
          <a:lstStyle/>
          <a:p>
            <a:r>
              <a:rPr lang="en-GB" sz="3600" b="1" dirty="0"/>
              <a:t>The Capital Asset Pricing Model (CAPM) </a:t>
            </a:r>
          </a:p>
        </p:txBody>
      </p:sp>
      <p:pic>
        <p:nvPicPr>
          <p:cNvPr id="9" name="Εικόνα 8">
            <a:extLst>
              <a:ext uri="{FF2B5EF4-FFF2-40B4-BE49-F238E27FC236}">
                <a16:creationId xmlns:a16="http://schemas.microsoft.com/office/drawing/2014/main" id="{E0C2B186-5D85-4839-94E8-9134BDA97089}"/>
              </a:ext>
            </a:extLst>
          </p:cNvPr>
          <p:cNvPicPr>
            <a:picLocks noChangeAspect="1"/>
          </p:cNvPicPr>
          <p:nvPr/>
        </p:nvPicPr>
        <p:blipFill>
          <a:blip r:embed="rId3"/>
          <a:stretch>
            <a:fillRect/>
          </a:stretch>
        </p:blipFill>
        <p:spPr>
          <a:xfrm>
            <a:off x="7214532" y="1382086"/>
            <a:ext cx="4395019" cy="4689987"/>
          </a:xfrm>
          <a:prstGeom prst="rect">
            <a:avLst/>
          </a:prstGeom>
        </p:spPr>
      </p:pic>
    </p:spTree>
    <p:extLst>
      <p:ext uri="{BB962C8B-B14F-4D97-AF65-F5344CB8AC3E}">
        <p14:creationId xmlns:p14="http://schemas.microsoft.com/office/powerpoint/2010/main" val="973168019"/>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4DA60102-968E-4458-9D29-75F85D62813C}"/>
              </a:ext>
            </a:extLst>
          </p:cNvPr>
          <p:cNvSpPr>
            <a:spLocks noGrp="1"/>
          </p:cNvSpPr>
          <p:nvPr>
            <p:ph idx="1"/>
          </p:nvPr>
        </p:nvSpPr>
        <p:spPr>
          <a:xfrm>
            <a:off x="887467" y="1222311"/>
            <a:ext cx="10731759" cy="5057290"/>
          </a:xfrm>
        </p:spPr>
        <p:txBody>
          <a:bodyPr>
            <a:normAutofit fontScale="92500" lnSpcReduction="10000"/>
          </a:bodyPr>
          <a:lstStyle/>
          <a:p>
            <a:pPr algn="just"/>
            <a:endParaRPr lang="en-GB" sz="2200" b="1" dirty="0"/>
          </a:p>
          <a:p>
            <a:pPr algn="just"/>
            <a:r>
              <a:rPr lang="en-GB" sz="2200" b="1" dirty="0">
                <a:solidFill>
                  <a:srgbClr val="FF0000"/>
                </a:solidFill>
              </a:rPr>
              <a:t>B. Estimate the regression: </a:t>
            </a:r>
          </a:p>
          <a:p>
            <a:pPr algn="just"/>
            <a:endParaRPr lang="en-GB" sz="2200" dirty="0"/>
          </a:p>
          <a:p>
            <a:pPr algn="just"/>
            <a:r>
              <a:rPr lang="el-GR" sz="2200" dirty="0"/>
              <a:t>α</a:t>
            </a:r>
            <a:r>
              <a:rPr lang="en-GB" sz="2200" baseline="-25000" dirty="0" err="1"/>
              <a:t>i</a:t>
            </a:r>
            <a:r>
              <a:rPr lang="en-GB" sz="2200" dirty="0"/>
              <a:t> = intercept, </a:t>
            </a:r>
          </a:p>
          <a:p>
            <a:pPr algn="just"/>
            <a:r>
              <a:rPr lang="en-GB" sz="2200" dirty="0" err="1"/>
              <a:t>ε</a:t>
            </a:r>
            <a:r>
              <a:rPr lang="en-GB" sz="2200" baseline="-25000" dirty="0" err="1"/>
              <a:t>it</a:t>
            </a:r>
            <a:r>
              <a:rPr lang="en-GB" sz="2200" dirty="0"/>
              <a:t> = random error (unsystematic risk)</a:t>
            </a:r>
          </a:p>
          <a:p>
            <a:pPr algn="just"/>
            <a:endParaRPr lang="en-GB" sz="2200" dirty="0"/>
          </a:p>
          <a:p>
            <a:pPr algn="just"/>
            <a:r>
              <a:rPr lang="en-GB" sz="2200" dirty="0"/>
              <a:t>Characteristic line with the market portfolio</a:t>
            </a:r>
          </a:p>
          <a:p>
            <a:pPr algn="just"/>
            <a:endParaRPr lang="en-GB" sz="2200" dirty="0"/>
          </a:p>
          <a:p>
            <a:pPr algn="just"/>
            <a:r>
              <a:rPr lang="en-GB" sz="2200" b="1" dirty="0">
                <a:solidFill>
                  <a:srgbClr val="FF0000"/>
                </a:solidFill>
              </a:rPr>
              <a:t>Excel:</a:t>
            </a:r>
            <a:r>
              <a:rPr lang="en-GB" sz="2200" dirty="0"/>
              <a:t> Data, Data Analysis, Regression</a:t>
            </a:r>
          </a:p>
          <a:p>
            <a:pPr algn="just"/>
            <a:endParaRPr lang="en-GB" sz="2200" dirty="0"/>
          </a:p>
          <a:p>
            <a:pPr algn="just"/>
            <a:r>
              <a:rPr lang="en-GB" sz="2200" b="1" dirty="0">
                <a:solidFill>
                  <a:srgbClr val="FF0000"/>
                </a:solidFill>
              </a:rPr>
              <a:t>Result: beta = 0.189 </a:t>
            </a:r>
          </a:p>
          <a:p>
            <a:pPr algn="just"/>
            <a:endParaRPr lang="en-GB" sz="2200" dirty="0"/>
          </a:p>
          <a:p>
            <a:pPr algn="just"/>
            <a:r>
              <a:rPr lang="en-GB" sz="2200" dirty="0"/>
              <a:t>(line, approximately….)</a:t>
            </a:r>
          </a:p>
          <a:p>
            <a:pPr algn="just"/>
            <a:endParaRPr lang="en-GB" sz="2200" dirty="0"/>
          </a:p>
          <a:p>
            <a:pPr algn="just"/>
            <a:endParaRPr lang="en-GB" sz="2200" dirty="0"/>
          </a:p>
        </p:txBody>
      </p:sp>
      <p:sp>
        <p:nvSpPr>
          <p:cNvPr id="4" name="Τίτλος 1">
            <a:extLst>
              <a:ext uri="{FF2B5EF4-FFF2-40B4-BE49-F238E27FC236}">
                <a16:creationId xmlns:a16="http://schemas.microsoft.com/office/drawing/2014/main" id="{F6DFFDA2-43E1-4A00-8B2F-91ED29A10610}"/>
              </a:ext>
            </a:extLst>
          </p:cNvPr>
          <p:cNvSpPr>
            <a:spLocks noGrp="1"/>
          </p:cNvSpPr>
          <p:nvPr>
            <p:ph type="title"/>
          </p:nvPr>
        </p:nvSpPr>
        <p:spPr>
          <a:xfrm>
            <a:off x="838200" y="365125"/>
            <a:ext cx="10515600" cy="616387"/>
          </a:xfrm>
        </p:spPr>
        <p:txBody>
          <a:bodyPr>
            <a:noAutofit/>
          </a:bodyPr>
          <a:lstStyle/>
          <a:p>
            <a:r>
              <a:rPr lang="en-GB" sz="3600" b="1" dirty="0"/>
              <a:t>The Capital Asset Pricing Model (CAPM) </a:t>
            </a:r>
          </a:p>
        </p:txBody>
      </p:sp>
      <p:pic>
        <p:nvPicPr>
          <p:cNvPr id="5" name="Εικόνα 4">
            <a:extLst>
              <a:ext uri="{FF2B5EF4-FFF2-40B4-BE49-F238E27FC236}">
                <a16:creationId xmlns:a16="http://schemas.microsoft.com/office/drawing/2014/main" id="{554B813E-72E3-4CEB-BFA3-930E89DB0CE9}"/>
              </a:ext>
            </a:extLst>
          </p:cNvPr>
          <p:cNvPicPr>
            <a:picLocks noChangeAspect="1"/>
          </p:cNvPicPr>
          <p:nvPr/>
        </p:nvPicPr>
        <p:blipFill>
          <a:blip r:embed="rId2"/>
          <a:stretch>
            <a:fillRect/>
          </a:stretch>
        </p:blipFill>
        <p:spPr>
          <a:xfrm>
            <a:off x="4715366" y="1436861"/>
            <a:ext cx="2425707" cy="619074"/>
          </a:xfrm>
          <a:prstGeom prst="rect">
            <a:avLst/>
          </a:prstGeom>
        </p:spPr>
      </p:pic>
      <p:pic>
        <p:nvPicPr>
          <p:cNvPr id="11" name="Εικόνα 10">
            <a:extLst>
              <a:ext uri="{FF2B5EF4-FFF2-40B4-BE49-F238E27FC236}">
                <a16:creationId xmlns:a16="http://schemas.microsoft.com/office/drawing/2014/main" id="{5CCA4117-FF87-465D-ABD3-7BD9E385C009}"/>
              </a:ext>
            </a:extLst>
          </p:cNvPr>
          <p:cNvPicPr>
            <a:picLocks noChangeAspect="1"/>
          </p:cNvPicPr>
          <p:nvPr/>
        </p:nvPicPr>
        <p:blipFill>
          <a:blip r:embed="rId3"/>
          <a:stretch>
            <a:fillRect/>
          </a:stretch>
        </p:blipFill>
        <p:spPr>
          <a:xfrm>
            <a:off x="7638049" y="1082903"/>
            <a:ext cx="4193167" cy="5196698"/>
          </a:xfrm>
          <a:prstGeom prst="rect">
            <a:avLst/>
          </a:prstGeom>
        </p:spPr>
      </p:pic>
    </p:spTree>
    <p:extLst>
      <p:ext uri="{BB962C8B-B14F-4D97-AF65-F5344CB8AC3E}">
        <p14:creationId xmlns:p14="http://schemas.microsoft.com/office/powerpoint/2010/main" val="11213448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Τίτλος 3">
            <a:extLst>
              <a:ext uri="{FF2B5EF4-FFF2-40B4-BE49-F238E27FC236}">
                <a16:creationId xmlns:a16="http://schemas.microsoft.com/office/drawing/2014/main" id="{3B7B2C6D-F151-A9D7-E178-F634891E2B8F}"/>
              </a:ext>
            </a:extLst>
          </p:cNvPr>
          <p:cNvSpPr>
            <a:spLocks noGrp="1"/>
          </p:cNvSpPr>
          <p:nvPr>
            <p:ph type="title"/>
          </p:nvPr>
        </p:nvSpPr>
        <p:spPr>
          <a:xfrm>
            <a:off x="838200" y="365125"/>
            <a:ext cx="10515600" cy="684213"/>
          </a:xfrm>
        </p:spPr>
        <p:txBody>
          <a:bodyPr>
            <a:normAutofit/>
          </a:bodyPr>
          <a:lstStyle/>
          <a:p>
            <a:r>
              <a:rPr lang="en-US" altLang="el-GR" sz="4000" b="1" dirty="0">
                <a:solidFill>
                  <a:srgbClr val="000000"/>
                </a:solidFill>
                <a:ea typeface="ヒラギノ角ゴ Pro W3" pitchFamily="-65" charset="-128"/>
              </a:rPr>
              <a:t>Financing Decisions: Equity V</a:t>
            </a:r>
            <a:r>
              <a:rPr lang="en-GB" altLang="el-GR" sz="4000" b="1" dirty="0">
                <a:solidFill>
                  <a:srgbClr val="000000"/>
                </a:solidFill>
                <a:ea typeface="ヒラギノ角ゴ Pro W3" pitchFamily="-65" charset="-128"/>
              </a:rPr>
              <a:t>s</a:t>
            </a:r>
            <a:r>
              <a:rPr lang="en-US" altLang="el-GR" sz="4000" b="1" dirty="0">
                <a:solidFill>
                  <a:srgbClr val="000000"/>
                </a:solidFill>
                <a:ea typeface="ヒラギノ角ゴ Pro W3" pitchFamily="-65" charset="-128"/>
              </a:rPr>
              <a:t> Debt</a:t>
            </a:r>
            <a:endParaRPr lang="el-GR" altLang="el-GR" sz="4000" b="1" dirty="0">
              <a:ea typeface="ヒラギノ角ゴ Pro W3" pitchFamily="-65" charset="-128"/>
            </a:endParaRPr>
          </a:p>
        </p:txBody>
      </p:sp>
      <p:sp>
        <p:nvSpPr>
          <p:cNvPr id="45059" name="Θέση περιεχομένου 4">
            <a:extLst>
              <a:ext uri="{FF2B5EF4-FFF2-40B4-BE49-F238E27FC236}">
                <a16:creationId xmlns:a16="http://schemas.microsoft.com/office/drawing/2014/main" id="{E3A6EDB0-AD52-B4B1-B3E3-17E81F1A1ACD}"/>
              </a:ext>
            </a:extLst>
          </p:cNvPr>
          <p:cNvSpPr>
            <a:spLocks noGrp="1"/>
          </p:cNvSpPr>
          <p:nvPr>
            <p:ph idx="1"/>
          </p:nvPr>
        </p:nvSpPr>
        <p:spPr>
          <a:xfrm>
            <a:off x="838200" y="1268413"/>
            <a:ext cx="10679113" cy="4968875"/>
          </a:xfrm>
        </p:spPr>
        <p:txBody>
          <a:bodyPr>
            <a:normAutofit lnSpcReduction="10000"/>
          </a:bodyPr>
          <a:lstStyle/>
          <a:p>
            <a:pPr algn="just"/>
            <a:r>
              <a:rPr lang="en-GB" altLang="el-GR" sz="2000">
                <a:ea typeface="ヒラギノ角ゴ Pro W3" pitchFamily="-65" charset="-128"/>
              </a:rPr>
              <a:t>When a firm needs </a:t>
            </a:r>
            <a:r>
              <a:rPr lang="en-GB" altLang="el-GR" sz="2000" b="1">
                <a:solidFill>
                  <a:srgbClr val="FF0000"/>
                </a:solidFill>
                <a:ea typeface="ヒラギノ角ゴ Pro W3" pitchFamily="-65" charset="-128"/>
              </a:rPr>
              <a:t>external</a:t>
            </a:r>
            <a:r>
              <a:rPr lang="el-GR" altLang="el-GR" sz="2000" b="1">
                <a:solidFill>
                  <a:srgbClr val="FF0000"/>
                </a:solidFill>
                <a:ea typeface="ヒラギノ角ゴ Pro W3" pitchFamily="-65" charset="-128"/>
              </a:rPr>
              <a:t> </a:t>
            </a:r>
            <a:r>
              <a:rPr lang="en-GB" altLang="el-GR" sz="2000" b="1">
                <a:solidFill>
                  <a:srgbClr val="FF0000"/>
                </a:solidFill>
                <a:ea typeface="ヒラギノ角ゴ Pro W3" pitchFamily="-65" charset="-128"/>
              </a:rPr>
              <a:t>financing</a:t>
            </a:r>
            <a:r>
              <a:rPr lang="en-GB" altLang="el-GR" sz="2000">
                <a:ea typeface="ヒラギノ角ゴ Pro W3" pitchFamily="-65" charset="-128"/>
              </a:rPr>
              <a:t>, it has available 2 types of capital: </a:t>
            </a:r>
            <a:r>
              <a:rPr lang="en-GB" altLang="el-GR" sz="2000" b="1">
                <a:solidFill>
                  <a:srgbClr val="FF0000"/>
                </a:solidFill>
                <a:ea typeface="ヒラギノ角ゴ Pro W3" pitchFamily="-65" charset="-128"/>
              </a:rPr>
              <a:t>equity and debt</a:t>
            </a:r>
            <a:r>
              <a:rPr lang="en-GB" altLang="el-GR" sz="2000">
                <a:ea typeface="ヒラギノ角ゴ Pro W3" pitchFamily="-65" charset="-128"/>
              </a:rPr>
              <a:t>.</a:t>
            </a:r>
          </a:p>
          <a:p>
            <a:pPr algn="just"/>
            <a:r>
              <a:rPr lang="en-US" altLang="el-GR" sz="2000" b="1">
                <a:ea typeface="ヒラギノ角ゴ Pro W3" pitchFamily="-65" charset="-128"/>
              </a:rPr>
              <a:t>Capital Structure: </a:t>
            </a:r>
            <a:r>
              <a:rPr lang="en-US" altLang="el-GR" sz="2000">
                <a:ea typeface="ヒラギノ角ゴ Pro W3" pitchFamily="-65" charset="-128"/>
              </a:rPr>
              <a:t>what </a:t>
            </a:r>
            <a:r>
              <a:rPr lang="en-US" altLang="el-GR" sz="2000" b="1">
                <a:solidFill>
                  <a:srgbClr val="FF0000"/>
                </a:solidFill>
                <a:ea typeface="ヒラギノ角ゴ Pro W3" pitchFamily="-65" charset="-128"/>
              </a:rPr>
              <a:t>% </a:t>
            </a:r>
            <a:r>
              <a:rPr lang="en-US" altLang="el-GR" sz="2000">
                <a:ea typeface="ヒラギノ角ゴ Pro W3" pitchFamily="-65" charset="-128"/>
              </a:rPr>
              <a:t>of debt, equity, and other securities a company firm has outstanding</a:t>
            </a:r>
          </a:p>
          <a:p>
            <a:pPr algn="just"/>
            <a:endParaRPr lang="en-GB" altLang="el-GR" sz="2000">
              <a:ea typeface="ヒラギノ角ゴ Pro W3" pitchFamily="-65" charset="-128"/>
            </a:endParaRPr>
          </a:p>
          <a:p>
            <a:pPr algn="just"/>
            <a:r>
              <a:rPr lang="en-GB" altLang="el-GR" sz="2000" b="1">
                <a:solidFill>
                  <a:srgbClr val="FF0000"/>
                </a:solidFill>
                <a:ea typeface="ヒラギノ角ゴ Pro W3" pitchFamily="-65" charset="-128"/>
              </a:rPr>
              <a:t>Debt 	</a:t>
            </a:r>
            <a:r>
              <a:rPr lang="en-GB" altLang="el-GR" sz="2000">
                <a:ea typeface="ヒラギノ角ゴ Pro W3" pitchFamily="-65" charset="-128"/>
              </a:rPr>
              <a:t>	</a:t>
            </a:r>
            <a:r>
              <a:rPr lang="en-GB" altLang="el-GR" sz="2000">
                <a:latin typeface="Arial" panose="020B0604020202020204" pitchFamily="34" charset="0"/>
                <a:ea typeface="ヒラギノ角ゴ Pro W3" pitchFamily="-65" charset="-128"/>
                <a:cs typeface="Arial" panose="020B0604020202020204" pitchFamily="34" charset="0"/>
              </a:rPr>
              <a:t>→</a:t>
            </a:r>
            <a:r>
              <a:rPr lang="en-GB" altLang="el-GR" sz="2000">
                <a:ea typeface="ヒラギノ角ゴ Pro W3" pitchFamily="-65" charset="-128"/>
              </a:rPr>
              <a:t> 	borrowing money (e.g., loans, issuing bonds)</a:t>
            </a:r>
          </a:p>
          <a:p>
            <a:pPr algn="just"/>
            <a:endParaRPr lang="en-GB" altLang="el-GR" sz="2000">
              <a:ea typeface="ヒラギノ角ゴ Pro W3" pitchFamily="-65" charset="-128"/>
            </a:endParaRPr>
          </a:p>
          <a:p>
            <a:pPr algn="just"/>
            <a:r>
              <a:rPr lang="en-GB" altLang="el-GR" sz="2000">
                <a:ea typeface="ヒラギノ角ゴ Pro W3" pitchFamily="-65" charset="-128"/>
              </a:rPr>
              <a:t>Advantages: owners do not give up control of the firm; fixed repayments; easy to forecast expenses; fixed term of repayment, interest payments are tac-deductible, etc </a:t>
            </a:r>
          </a:p>
          <a:p>
            <a:pPr algn="just"/>
            <a:endParaRPr lang="en-GB" altLang="el-GR" sz="2000">
              <a:ea typeface="ヒラギノ角ゴ Pro W3" pitchFamily="-65" charset="-128"/>
            </a:endParaRPr>
          </a:p>
          <a:p>
            <a:pPr algn="just"/>
            <a:r>
              <a:rPr lang="en-GB" altLang="el-GR" sz="2000" b="1">
                <a:solidFill>
                  <a:srgbClr val="FF0000"/>
                </a:solidFill>
                <a:ea typeface="ヒラギノ角ゴ Pro W3" pitchFamily="-65" charset="-128"/>
              </a:rPr>
              <a:t>Equity </a:t>
            </a:r>
            <a:r>
              <a:rPr lang="en-GB" altLang="el-GR" sz="2000">
                <a:ea typeface="ヒラギノ角ゴ Pro W3" pitchFamily="-65" charset="-128"/>
              </a:rPr>
              <a:t>	</a:t>
            </a:r>
            <a:r>
              <a:rPr lang="en-GB" altLang="el-GR" sz="2000">
                <a:latin typeface="Arial" panose="020B0604020202020204" pitchFamily="34" charset="0"/>
                <a:ea typeface="ヒラギノ角ゴ Pro W3" pitchFamily="-65" charset="-128"/>
              </a:rPr>
              <a:t>→	</a:t>
            </a:r>
            <a:r>
              <a:rPr lang="en-GB" altLang="el-GR" sz="2000">
                <a:ea typeface="ヒラギノ角ゴ Pro W3" pitchFamily="-65" charset="-128"/>
              </a:rPr>
              <a:t>selling a % of equity in the firm (e.g., issuing stocks, IPO)</a:t>
            </a:r>
          </a:p>
          <a:p>
            <a:pPr algn="just"/>
            <a:endParaRPr lang="en-GB" altLang="el-GR" sz="2000">
              <a:ea typeface="ヒラギノ角ゴ Pro W3" pitchFamily="-65" charset="-128"/>
            </a:endParaRPr>
          </a:p>
          <a:p>
            <a:pPr algn="just"/>
            <a:r>
              <a:rPr lang="en-GB" altLang="el-GR" sz="2000">
                <a:ea typeface="ヒラギノ角ゴ Pro W3" pitchFamily="-65" charset="-128"/>
              </a:rPr>
              <a:t>Advantages: no obligation to repay the funds ; no additional financial burden to the firm</a:t>
            </a:r>
          </a:p>
          <a:p>
            <a:pPr algn="just"/>
            <a:r>
              <a:rPr lang="en-GB" altLang="el-GR" sz="2000">
                <a:ea typeface="ヒラギノ角ゴ Pro W3" pitchFamily="-65" charset="-128"/>
              </a:rPr>
              <a:t>Disadvantages: share your profits; consult with your new equity partners for decisions</a:t>
            </a:r>
          </a:p>
          <a:p>
            <a:pPr algn="just"/>
            <a:r>
              <a:rPr lang="en-GB" altLang="el-GR" sz="2000">
                <a:ea typeface="ヒラギノ角ゴ Pro W3" pitchFamily="-65" charset="-128"/>
              </a:rPr>
              <a:t>Between 1985 and 2018 the aggregated </a:t>
            </a:r>
            <a:r>
              <a:rPr lang="en-GB" altLang="el-GR" sz="2000" b="1">
                <a:solidFill>
                  <a:srgbClr val="FF0000"/>
                </a:solidFill>
                <a:ea typeface="ヒラギノ角ゴ Pro W3" pitchFamily="-65" charset="-128"/>
              </a:rPr>
              <a:t>global IPO volume was about $4.36 tr </a:t>
            </a:r>
            <a:r>
              <a:rPr lang="en-GB" altLang="el-GR" sz="2000">
                <a:ea typeface="ヒラギノ角ゴ Pro W3" pitchFamily="-65" charset="-128"/>
              </a:rPr>
              <a:t>(Helbing, 2019) </a:t>
            </a:r>
            <a:endParaRPr lang="en-US" altLang="el-GR" sz="2400">
              <a:ea typeface="ヒラギノ角ゴ Pro W3" pitchFamily="-65" charset="-128"/>
            </a:endParaRPr>
          </a:p>
          <a:p>
            <a:endParaRPr lang="en-US" altLang="el-GR" sz="2400">
              <a:ea typeface="ヒラギノ角ゴ Pro W3" pitchFamily="-65" charset="-128"/>
            </a:endParaRP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69F9127C-3175-4CAF-B4CA-B51370A83AF6}"/>
              </a:ext>
            </a:extLst>
          </p:cNvPr>
          <p:cNvSpPr>
            <a:spLocks noGrp="1"/>
          </p:cNvSpPr>
          <p:nvPr>
            <p:ph idx="1"/>
          </p:nvPr>
        </p:nvSpPr>
        <p:spPr>
          <a:xfrm>
            <a:off x="838200" y="1231796"/>
            <a:ext cx="7206842" cy="4885060"/>
          </a:xfrm>
        </p:spPr>
        <p:txBody>
          <a:bodyPr/>
          <a:lstStyle/>
          <a:p>
            <a:pPr algn="just"/>
            <a:endParaRPr lang="en-GB" sz="2000" dirty="0"/>
          </a:p>
          <a:p>
            <a:pPr algn="just"/>
            <a:r>
              <a:rPr lang="en-GB" sz="2000" dirty="0"/>
              <a:t>A stock’s beta tells us </a:t>
            </a:r>
            <a:r>
              <a:rPr lang="en-GB" sz="2000" b="1" dirty="0">
                <a:solidFill>
                  <a:srgbClr val="FF0000"/>
                </a:solidFill>
              </a:rPr>
              <a:t>how sensitive </a:t>
            </a:r>
            <a:r>
              <a:rPr lang="en-GB" sz="2000" dirty="0"/>
              <a:t>are the cash flows and revenues of the firm to the general market and economic conditions </a:t>
            </a:r>
          </a:p>
          <a:p>
            <a:pPr algn="just"/>
            <a:endParaRPr lang="en-GB" sz="2000" dirty="0"/>
          </a:p>
          <a:p>
            <a:pPr algn="just"/>
            <a:r>
              <a:rPr lang="en-GB" sz="2000" dirty="0"/>
              <a:t>For example, the stock returns of a stock with beta = 2 change by 2 times the change in the overall market </a:t>
            </a:r>
          </a:p>
          <a:p>
            <a:pPr algn="just"/>
            <a:endParaRPr lang="en-GB" sz="2000" dirty="0"/>
          </a:p>
          <a:p>
            <a:pPr algn="just"/>
            <a:r>
              <a:rPr lang="en-GB" sz="2000" dirty="0"/>
              <a:t>When the market return is down by 1% the stock will fall by 2%, on average. </a:t>
            </a:r>
          </a:p>
          <a:p>
            <a:pPr algn="just"/>
            <a:endParaRPr lang="en-GB" sz="2200" dirty="0"/>
          </a:p>
          <a:p>
            <a:pPr algn="just"/>
            <a:r>
              <a:rPr lang="en-GB" sz="2200" dirty="0"/>
              <a:t>Some sectors are more sensitive (e.g. cyclical sectors) than others </a:t>
            </a:r>
          </a:p>
        </p:txBody>
      </p:sp>
      <p:sp>
        <p:nvSpPr>
          <p:cNvPr id="4" name="Τίτλος 1">
            <a:extLst>
              <a:ext uri="{FF2B5EF4-FFF2-40B4-BE49-F238E27FC236}">
                <a16:creationId xmlns:a16="http://schemas.microsoft.com/office/drawing/2014/main" id="{448B41B2-7E02-4FC4-9C5F-2B5E2479A090}"/>
              </a:ext>
            </a:extLst>
          </p:cNvPr>
          <p:cNvSpPr>
            <a:spLocks noGrp="1"/>
          </p:cNvSpPr>
          <p:nvPr>
            <p:ph type="title"/>
          </p:nvPr>
        </p:nvSpPr>
        <p:spPr>
          <a:xfrm>
            <a:off x="838200" y="365125"/>
            <a:ext cx="10515600" cy="616387"/>
          </a:xfrm>
        </p:spPr>
        <p:txBody>
          <a:bodyPr>
            <a:noAutofit/>
          </a:bodyPr>
          <a:lstStyle/>
          <a:p>
            <a:r>
              <a:rPr lang="en-GB" sz="3600" b="1" dirty="0"/>
              <a:t>The Capital Asset Pricing Model (CAPM) </a:t>
            </a:r>
          </a:p>
        </p:txBody>
      </p:sp>
      <p:pic>
        <p:nvPicPr>
          <p:cNvPr id="5" name="Εικόνα 4">
            <a:extLst>
              <a:ext uri="{FF2B5EF4-FFF2-40B4-BE49-F238E27FC236}">
                <a16:creationId xmlns:a16="http://schemas.microsoft.com/office/drawing/2014/main" id="{1B1F3031-950E-490B-BA74-048D383F8857}"/>
              </a:ext>
            </a:extLst>
          </p:cNvPr>
          <p:cNvPicPr>
            <a:picLocks noChangeAspect="1"/>
          </p:cNvPicPr>
          <p:nvPr/>
        </p:nvPicPr>
        <p:blipFill>
          <a:blip r:embed="rId2"/>
          <a:stretch>
            <a:fillRect/>
          </a:stretch>
        </p:blipFill>
        <p:spPr>
          <a:xfrm>
            <a:off x="8268002" y="1114349"/>
            <a:ext cx="3199748" cy="4885060"/>
          </a:xfrm>
          <a:prstGeom prst="rect">
            <a:avLst/>
          </a:prstGeom>
        </p:spPr>
      </p:pic>
    </p:spTree>
    <p:extLst>
      <p:ext uri="{BB962C8B-B14F-4D97-AF65-F5344CB8AC3E}">
        <p14:creationId xmlns:p14="http://schemas.microsoft.com/office/powerpoint/2010/main" val="3652402565"/>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7C6A9CF6-3216-4E2F-916D-A75E284C0EDD}"/>
              </a:ext>
            </a:extLst>
          </p:cNvPr>
          <p:cNvSpPr>
            <a:spLocks noGrp="1"/>
          </p:cNvSpPr>
          <p:nvPr>
            <p:ph idx="1"/>
          </p:nvPr>
        </p:nvSpPr>
        <p:spPr>
          <a:xfrm>
            <a:off x="838199" y="1350628"/>
            <a:ext cx="11040611" cy="5142247"/>
          </a:xfrm>
        </p:spPr>
        <p:txBody>
          <a:bodyPr>
            <a:normAutofit fontScale="85000" lnSpcReduction="20000"/>
          </a:bodyPr>
          <a:lstStyle/>
          <a:p>
            <a:pPr algn="just"/>
            <a:r>
              <a:rPr lang="en-GB" sz="2200" dirty="0">
                <a:solidFill>
                  <a:srgbClr val="FF0000"/>
                </a:solidFill>
              </a:rPr>
              <a:t>CMT</a:t>
            </a:r>
            <a:r>
              <a:rPr lang="en-GB" sz="2200" dirty="0"/>
              <a:t> builds on Markowitz portfolio theory; borrowing and lending at </a:t>
            </a:r>
            <a:r>
              <a:rPr lang="en-GB" sz="2200" dirty="0">
                <a:solidFill>
                  <a:srgbClr val="FF0000"/>
                </a:solidFill>
              </a:rPr>
              <a:t>risk-free rate (Rf)</a:t>
            </a:r>
          </a:p>
          <a:p>
            <a:pPr algn="just"/>
            <a:endParaRPr lang="en-GB" sz="2200" dirty="0"/>
          </a:p>
          <a:p>
            <a:pPr algn="just"/>
            <a:r>
              <a:rPr lang="en-GB" sz="2200" dirty="0">
                <a:solidFill>
                  <a:srgbClr val="FF0000"/>
                </a:solidFill>
              </a:rPr>
              <a:t>CML:</a:t>
            </a:r>
            <a:r>
              <a:rPr lang="en-GB" sz="2200" dirty="0"/>
              <a:t> </a:t>
            </a:r>
            <a:r>
              <a:rPr lang="en-GB" sz="2200" dirty="0">
                <a:solidFill>
                  <a:srgbClr val="FF0000"/>
                </a:solidFill>
              </a:rPr>
              <a:t>efficient frontier</a:t>
            </a:r>
            <a:r>
              <a:rPr lang="en-GB" sz="2200" dirty="0"/>
              <a:t>, the line that starts at the Rf and is tangent to the Markowitz efficient frontier, at M </a:t>
            </a:r>
          </a:p>
          <a:p>
            <a:pPr algn="just"/>
            <a:endParaRPr lang="en-GB" sz="2200" dirty="0"/>
          </a:p>
          <a:p>
            <a:pPr algn="just"/>
            <a:r>
              <a:rPr lang="en-GB" sz="2200" dirty="0">
                <a:solidFill>
                  <a:srgbClr val="FF0000"/>
                </a:solidFill>
              </a:rPr>
              <a:t>M</a:t>
            </a:r>
            <a:r>
              <a:rPr lang="en-GB" sz="2200" dirty="0"/>
              <a:t>: the single portfolio that </a:t>
            </a:r>
            <a:r>
              <a:rPr lang="en-GB" sz="2200" b="1" dirty="0"/>
              <a:t>maximizes </a:t>
            </a:r>
            <a:r>
              <a:rPr lang="en-GB" sz="2200" dirty="0"/>
              <a:t>the expected risk premium with respect to risk  </a:t>
            </a:r>
          </a:p>
          <a:p>
            <a:pPr algn="just"/>
            <a:endParaRPr lang="en-GB" sz="2200" dirty="0"/>
          </a:p>
          <a:p>
            <a:pPr algn="just"/>
            <a:r>
              <a:rPr lang="en-GB" sz="2200" dirty="0"/>
              <a:t>With CML portfolios have </a:t>
            </a:r>
            <a:r>
              <a:rPr lang="en-GB" sz="2200" b="1" dirty="0"/>
              <a:t>diversified away all unsystematic risk</a:t>
            </a:r>
            <a:endParaRPr lang="en-GB" sz="2200" dirty="0"/>
          </a:p>
          <a:p>
            <a:pPr algn="just"/>
            <a:endParaRPr lang="en-GB" sz="2200" dirty="0"/>
          </a:p>
          <a:p>
            <a:pPr algn="just"/>
            <a:r>
              <a:rPr lang="en-GB" sz="2200" dirty="0">
                <a:solidFill>
                  <a:srgbClr val="FF0000"/>
                </a:solidFill>
              </a:rPr>
              <a:t>SML (CAPM)</a:t>
            </a:r>
            <a:r>
              <a:rPr lang="en-GB" sz="2200" dirty="0"/>
              <a:t>: generalizes this for </a:t>
            </a:r>
            <a:r>
              <a:rPr lang="en-GB" sz="2200" b="1" dirty="0"/>
              <a:t>individual assets</a:t>
            </a:r>
            <a:r>
              <a:rPr lang="en-GB" sz="2200" dirty="0"/>
              <a:t>/portfolio</a:t>
            </a:r>
          </a:p>
          <a:p>
            <a:pPr algn="just"/>
            <a:endParaRPr lang="en-GB" sz="2200" dirty="0"/>
          </a:p>
          <a:p>
            <a:pPr algn="just"/>
            <a:r>
              <a:rPr lang="en-GB" sz="2200" dirty="0">
                <a:solidFill>
                  <a:srgbClr val="FF0000"/>
                </a:solidFill>
              </a:rPr>
              <a:t>CAPM:</a:t>
            </a:r>
            <a:r>
              <a:rPr lang="en-GB" sz="2200" dirty="0"/>
              <a:t> only beta risk is relevant (systematic risk)</a:t>
            </a:r>
          </a:p>
          <a:p>
            <a:pPr algn="just"/>
            <a:endParaRPr lang="en-GB" sz="2200" dirty="0"/>
          </a:p>
          <a:p>
            <a:pPr algn="just"/>
            <a:r>
              <a:rPr lang="en-GB" sz="2200" dirty="0">
                <a:solidFill>
                  <a:srgbClr val="FF0000"/>
                </a:solidFill>
              </a:rPr>
              <a:t>CML and SML</a:t>
            </a:r>
            <a:r>
              <a:rPr lang="en-GB" sz="2200" dirty="0"/>
              <a:t>: the relationship between risk and return positive and linear </a:t>
            </a:r>
          </a:p>
          <a:p>
            <a:pPr algn="just"/>
            <a:endParaRPr lang="en-GB" sz="2200" dirty="0"/>
          </a:p>
          <a:p>
            <a:pPr algn="just"/>
            <a:r>
              <a:rPr lang="en-GB" sz="2200" dirty="0">
                <a:solidFill>
                  <a:srgbClr val="FF0000"/>
                </a:solidFill>
              </a:rPr>
              <a:t>SML: </a:t>
            </a:r>
            <a:r>
              <a:rPr lang="en-GB" sz="2200" dirty="0"/>
              <a:t>can help find undervalued or overvalued assets</a:t>
            </a:r>
          </a:p>
        </p:txBody>
      </p:sp>
      <p:sp>
        <p:nvSpPr>
          <p:cNvPr id="6" name="Τίτλος 1">
            <a:extLst>
              <a:ext uri="{FF2B5EF4-FFF2-40B4-BE49-F238E27FC236}">
                <a16:creationId xmlns:a16="http://schemas.microsoft.com/office/drawing/2014/main" id="{5C5FB4C6-1764-4E7A-BC61-E579CBA16C02}"/>
              </a:ext>
            </a:extLst>
          </p:cNvPr>
          <p:cNvSpPr>
            <a:spLocks noGrp="1"/>
          </p:cNvSpPr>
          <p:nvPr>
            <p:ph type="title"/>
          </p:nvPr>
        </p:nvSpPr>
        <p:spPr>
          <a:xfrm>
            <a:off x="838200" y="365125"/>
            <a:ext cx="10515600" cy="683499"/>
          </a:xfrm>
        </p:spPr>
        <p:txBody>
          <a:bodyPr>
            <a:noAutofit/>
          </a:bodyPr>
          <a:lstStyle/>
          <a:p>
            <a:r>
              <a:rPr lang="en-GB" sz="3600" b="1" dirty="0"/>
              <a:t>The Capital Asset Pricing Model (CAPM) </a:t>
            </a:r>
          </a:p>
        </p:txBody>
      </p:sp>
    </p:spTree>
    <p:extLst>
      <p:ext uri="{BB962C8B-B14F-4D97-AF65-F5344CB8AC3E}">
        <p14:creationId xmlns:p14="http://schemas.microsoft.com/office/powerpoint/2010/main" val="2859120124"/>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6F0E13A-F65E-4CF4-ABA7-C1F4AD0ED238}"/>
              </a:ext>
            </a:extLst>
          </p:cNvPr>
          <p:cNvSpPr>
            <a:spLocks noGrp="1"/>
          </p:cNvSpPr>
          <p:nvPr>
            <p:ph type="title"/>
          </p:nvPr>
        </p:nvSpPr>
        <p:spPr>
          <a:xfrm>
            <a:off x="838200" y="365126"/>
            <a:ext cx="10515600" cy="658332"/>
          </a:xfrm>
        </p:spPr>
        <p:txBody>
          <a:bodyPr>
            <a:normAutofit/>
          </a:bodyPr>
          <a:lstStyle/>
          <a:p>
            <a:r>
              <a:rPr lang="en-GB" sz="3600" b="1" dirty="0"/>
              <a:t>Multifactor Models</a:t>
            </a:r>
            <a:endParaRPr lang="en-GB" sz="3600" dirty="0"/>
          </a:p>
        </p:txBody>
      </p:sp>
      <p:sp>
        <p:nvSpPr>
          <p:cNvPr id="3" name="Θέση περιεχομένου 2">
            <a:extLst>
              <a:ext uri="{FF2B5EF4-FFF2-40B4-BE49-F238E27FC236}">
                <a16:creationId xmlns:a16="http://schemas.microsoft.com/office/drawing/2014/main" id="{8AC385C2-F3F9-4693-BCBC-2763A0274658}"/>
              </a:ext>
            </a:extLst>
          </p:cNvPr>
          <p:cNvSpPr>
            <a:spLocks noGrp="1"/>
          </p:cNvSpPr>
          <p:nvPr>
            <p:ph idx="1"/>
          </p:nvPr>
        </p:nvSpPr>
        <p:spPr>
          <a:xfrm>
            <a:off x="838200" y="1090568"/>
            <a:ext cx="10515600" cy="5402305"/>
          </a:xfrm>
        </p:spPr>
        <p:txBody>
          <a:bodyPr>
            <a:normAutofit/>
          </a:bodyPr>
          <a:lstStyle/>
          <a:p>
            <a:pPr algn="just"/>
            <a:r>
              <a:rPr lang="en-GB" sz="2200" b="1" dirty="0">
                <a:solidFill>
                  <a:srgbClr val="FF0000"/>
                </a:solidFill>
              </a:rPr>
              <a:t>Arbitrage Pricing Theory </a:t>
            </a:r>
            <a:r>
              <a:rPr lang="en-GB" sz="2200" dirty="0"/>
              <a:t>(Ross, 1976, 1977) </a:t>
            </a:r>
          </a:p>
          <a:p>
            <a:pPr algn="just"/>
            <a:endParaRPr lang="en-GB" sz="2200" dirty="0"/>
          </a:p>
          <a:p>
            <a:pPr algn="just"/>
            <a:r>
              <a:rPr lang="en-GB" sz="2200" b="1" dirty="0"/>
              <a:t>Assumptions:</a:t>
            </a:r>
          </a:p>
          <a:p>
            <a:pPr algn="just"/>
            <a:endParaRPr lang="en-GB" sz="2200" dirty="0"/>
          </a:p>
          <a:p>
            <a:pPr algn="just"/>
            <a:r>
              <a:rPr lang="en-GB" sz="2200" dirty="0">
                <a:solidFill>
                  <a:srgbClr val="FF0000"/>
                </a:solidFill>
              </a:rPr>
              <a:t>Perfect competition </a:t>
            </a:r>
            <a:r>
              <a:rPr lang="en-GB" sz="2200" dirty="0"/>
              <a:t>in capital markets</a:t>
            </a:r>
          </a:p>
          <a:p>
            <a:pPr algn="just"/>
            <a:endParaRPr lang="en-GB" sz="2200" dirty="0"/>
          </a:p>
          <a:p>
            <a:pPr algn="just"/>
            <a:r>
              <a:rPr lang="en-GB" sz="2200" dirty="0"/>
              <a:t>More wealth is </a:t>
            </a:r>
            <a:r>
              <a:rPr lang="en-GB" sz="2200" dirty="0">
                <a:solidFill>
                  <a:srgbClr val="FF0000"/>
                </a:solidFill>
              </a:rPr>
              <a:t>always preferred </a:t>
            </a:r>
            <a:r>
              <a:rPr lang="en-GB" sz="2200" dirty="0"/>
              <a:t>to less wealth by investors</a:t>
            </a:r>
          </a:p>
          <a:p>
            <a:pPr algn="just"/>
            <a:endParaRPr lang="en-GB" sz="2200" dirty="0"/>
          </a:p>
          <a:p>
            <a:pPr algn="just"/>
            <a:r>
              <a:rPr lang="en-GB" sz="2200" dirty="0">
                <a:solidFill>
                  <a:srgbClr val="FF0000"/>
                </a:solidFill>
              </a:rPr>
              <a:t>Return Generating Process: </a:t>
            </a:r>
            <a:r>
              <a:rPr lang="en-GB" sz="2200" dirty="0"/>
              <a:t>a stochastic process that is expressed as a linear function of a set of K risk factors; all unsystematic risk is diversified away.</a:t>
            </a:r>
          </a:p>
          <a:p>
            <a:pPr algn="just"/>
            <a:endParaRPr lang="en-GB" sz="2200" dirty="0"/>
          </a:p>
          <a:p>
            <a:pPr algn="just"/>
            <a:r>
              <a:rPr lang="en-GB" sz="2200" dirty="0">
                <a:solidFill>
                  <a:srgbClr val="FF0000"/>
                </a:solidFill>
              </a:rPr>
              <a:t>It does not assume </a:t>
            </a:r>
            <a:r>
              <a:rPr lang="en-GB" sz="2200" dirty="0"/>
              <a:t>(like the CAPM) investor utility functions, that returns follow a normal distribution, that there is a mean-variance efficient market portfolio (M)</a:t>
            </a:r>
          </a:p>
          <a:p>
            <a:pPr algn="just"/>
            <a:endParaRPr lang="en-GB" sz="2200" dirty="0"/>
          </a:p>
          <a:p>
            <a:pPr algn="just"/>
            <a:endParaRPr lang="en-GB" sz="2200" dirty="0"/>
          </a:p>
        </p:txBody>
      </p:sp>
    </p:spTree>
    <p:extLst>
      <p:ext uri="{BB962C8B-B14F-4D97-AF65-F5344CB8AC3E}">
        <p14:creationId xmlns:p14="http://schemas.microsoft.com/office/powerpoint/2010/main" val="2817651580"/>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E9D753C-E139-4F7A-9AEF-AE3E4A92CA60}"/>
              </a:ext>
            </a:extLst>
          </p:cNvPr>
          <p:cNvSpPr>
            <a:spLocks noGrp="1"/>
          </p:cNvSpPr>
          <p:nvPr>
            <p:ph type="title"/>
          </p:nvPr>
        </p:nvSpPr>
        <p:spPr>
          <a:xfrm>
            <a:off x="838200" y="2103437"/>
            <a:ext cx="10515600" cy="1325563"/>
          </a:xfrm>
        </p:spPr>
        <p:txBody>
          <a:bodyPr/>
          <a:lstStyle/>
          <a:p>
            <a:pPr algn="ctr"/>
            <a:r>
              <a:rPr lang="en-GB" b="1" i="1" dirty="0"/>
              <a:t>Thank You for your </a:t>
            </a:r>
            <a:r>
              <a:rPr lang="en-GB" b="1" i="1"/>
              <a:t>Attention !</a:t>
            </a:r>
            <a:endParaRPr lang="en-GB" b="1" i="1" dirty="0"/>
          </a:p>
        </p:txBody>
      </p:sp>
    </p:spTree>
    <p:extLst>
      <p:ext uri="{BB962C8B-B14F-4D97-AF65-F5344CB8AC3E}">
        <p14:creationId xmlns:p14="http://schemas.microsoft.com/office/powerpoint/2010/main" val="40560563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Θέση περιεχομένου 2">
            <a:extLst>
              <a:ext uri="{FF2B5EF4-FFF2-40B4-BE49-F238E27FC236}">
                <a16:creationId xmlns:a16="http://schemas.microsoft.com/office/drawing/2014/main" id="{1EC654DA-2A5B-55F7-792B-1823B400F6C9}"/>
              </a:ext>
            </a:extLst>
          </p:cNvPr>
          <p:cNvSpPr>
            <a:spLocks noGrp="1"/>
          </p:cNvSpPr>
          <p:nvPr>
            <p:ph idx="1"/>
          </p:nvPr>
        </p:nvSpPr>
        <p:spPr>
          <a:xfrm>
            <a:off x="838200" y="1862138"/>
            <a:ext cx="5257800" cy="4062412"/>
          </a:xfrm>
        </p:spPr>
        <p:txBody>
          <a:bodyPr/>
          <a:lstStyle/>
          <a:p>
            <a:r>
              <a:rPr lang="en-GB" altLang="en-US" sz="2400">
                <a:solidFill>
                  <a:srgbClr val="FF0000"/>
                </a:solidFill>
              </a:rPr>
              <a:t>Indicative sources of Debt Financing </a:t>
            </a:r>
          </a:p>
          <a:p>
            <a:endParaRPr lang="en-GB" altLang="en-US" sz="2400"/>
          </a:p>
          <a:p>
            <a:r>
              <a:rPr lang="en-GB" altLang="en-US" sz="2400"/>
              <a:t>Issuing Bonds </a:t>
            </a:r>
          </a:p>
          <a:p>
            <a:r>
              <a:rPr lang="en-GB" altLang="en-US" sz="2400"/>
              <a:t>Loans (e.g. bank loans) </a:t>
            </a:r>
          </a:p>
          <a:p>
            <a:r>
              <a:rPr lang="en-GB" altLang="en-US" sz="2400"/>
              <a:t>Business lines of credit</a:t>
            </a:r>
          </a:p>
          <a:p>
            <a:r>
              <a:rPr lang="en-GB" altLang="en-US" sz="2400"/>
              <a:t>Invoice factoring</a:t>
            </a:r>
          </a:p>
          <a:p>
            <a:endParaRPr lang="en-GB" altLang="en-US"/>
          </a:p>
        </p:txBody>
      </p:sp>
      <p:sp>
        <p:nvSpPr>
          <p:cNvPr id="46083" name="Τίτλος 3">
            <a:extLst>
              <a:ext uri="{FF2B5EF4-FFF2-40B4-BE49-F238E27FC236}">
                <a16:creationId xmlns:a16="http://schemas.microsoft.com/office/drawing/2014/main" id="{B8D780E0-7477-8A68-626E-8171B36377A3}"/>
              </a:ext>
            </a:extLst>
          </p:cNvPr>
          <p:cNvSpPr>
            <a:spLocks noGrp="1"/>
          </p:cNvSpPr>
          <p:nvPr>
            <p:ph type="title"/>
          </p:nvPr>
        </p:nvSpPr>
        <p:spPr>
          <a:xfrm>
            <a:off x="838200" y="365125"/>
            <a:ext cx="10515600" cy="825500"/>
          </a:xfrm>
        </p:spPr>
        <p:txBody>
          <a:bodyPr>
            <a:normAutofit/>
          </a:bodyPr>
          <a:lstStyle/>
          <a:p>
            <a:r>
              <a:rPr lang="en-US" altLang="el-GR" sz="4000" b="1" dirty="0">
                <a:solidFill>
                  <a:srgbClr val="000000"/>
                </a:solidFill>
                <a:ea typeface="ヒラギノ角ゴ Pro W3" pitchFamily="-65" charset="-128"/>
              </a:rPr>
              <a:t>Financing Decisions: Equity V</a:t>
            </a:r>
            <a:r>
              <a:rPr lang="en-GB" altLang="el-GR" sz="4000" b="1" dirty="0">
                <a:solidFill>
                  <a:srgbClr val="000000"/>
                </a:solidFill>
                <a:ea typeface="ヒラギノ角ゴ Pro W3" pitchFamily="-65" charset="-128"/>
              </a:rPr>
              <a:t>s</a:t>
            </a:r>
            <a:r>
              <a:rPr lang="en-US" altLang="el-GR" sz="4000" b="1" dirty="0">
                <a:solidFill>
                  <a:srgbClr val="000000"/>
                </a:solidFill>
                <a:ea typeface="ヒラギノ角ゴ Pro W3" pitchFamily="-65" charset="-128"/>
              </a:rPr>
              <a:t> Debt</a:t>
            </a:r>
            <a:endParaRPr lang="el-GR" altLang="el-GR" sz="4000" b="1" dirty="0">
              <a:ea typeface="ヒラギノ角ゴ Pro W3" pitchFamily="-65" charset="-128"/>
            </a:endParaRPr>
          </a:p>
        </p:txBody>
      </p:sp>
      <p:sp>
        <p:nvSpPr>
          <p:cNvPr id="46084" name="Θέση περιεχομένου 2">
            <a:extLst>
              <a:ext uri="{FF2B5EF4-FFF2-40B4-BE49-F238E27FC236}">
                <a16:creationId xmlns:a16="http://schemas.microsoft.com/office/drawing/2014/main" id="{368CB2E6-8E9A-DBED-56EF-9A6B65EB1641}"/>
              </a:ext>
            </a:extLst>
          </p:cNvPr>
          <p:cNvSpPr txBox="1">
            <a:spLocks noChangeArrowheads="1"/>
          </p:cNvSpPr>
          <p:nvPr/>
        </p:nvSpPr>
        <p:spPr bwMode="auto">
          <a:xfrm>
            <a:off x="6232525" y="1862138"/>
            <a:ext cx="5121275" cy="414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spcBef>
                <a:spcPct val="20000"/>
              </a:spcBef>
              <a:buFont typeface="Arial" panose="020B0604020202020204" pitchFamily="34" charset="0"/>
              <a:buChar char="•"/>
              <a:defRPr sz="3200">
                <a:solidFill>
                  <a:schemeClr val="tx1"/>
                </a:solidFill>
                <a:latin typeface="Calibri" panose="020F0502020204030204" pitchFamily="34" charset="0"/>
              </a:defRPr>
            </a:lvl1pPr>
            <a:lvl2pPr marL="685800" indent="-2286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90000"/>
              </a:lnSpc>
              <a:spcBef>
                <a:spcPts val="1000"/>
              </a:spcBef>
            </a:pPr>
            <a:r>
              <a:rPr lang="en-GB" altLang="en-US" sz="2400">
                <a:solidFill>
                  <a:srgbClr val="FF0000"/>
                </a:solidFill>
              </a:rPr>
              <a:t>Indicative sources of Equity Financing</a:t>
            </a:r>
          </a:p>
          <a:p>
            <a:pPr eaLnBrk="1" hangingPunct="1">
              <a:lnSpc>
                <a:spcPct val="90000"/>
              </a:lnSpc>
              <a:spcBef>
                <a:spcPts val="1000"/>
              </a:spcBef>
            </a:pPr>
            <a:endParaRPr lang="en-GB" altLang="en-US" sz="2400"/>
          </a:p>
          <a:p>
            <a:pPr eaLnBrk="1" hangingPunct="1">
              <a:lnSpc>
                <a:spcPct val="90000"/>
              </a:lnSpc>
              <a:spcBef>
                <a:spcPts val="1000"/>
              </a:spcBef>
            </a:pPr>
            <a:r>
              <a:rPr lang="en-GB" altLang="en-US" sz="2400"/>
              <a:t>Listing on an exchange (IPO)</a:t>
            </a:r>
          </a:p>
          <a:p>
            <a:pPr eaLnBrk="1" hangingPunct="1">
              <a:lnSpc>
                <a:spcPct val="90000"/>
              </a:lnSpc>
              <a:spcBef>
                <a:spcPts val="1000"/>
              </a:spcBef>
            </a:pPr>
            <a:r>
              <a:rPr lang="en-GB" altLang="en-US" sz="2400"/>
              <a:t>Venture capital firms</a:t>
            </a:r>
          </a:p>
          <a:p>
            <a:pPr eaLnBrk="1" hangingPunct="1">
              <a:lnSpc>
                <a:spcPct val="90000"/>
              </a:lnSpc>
              <a:spcBef>
                <a:spcPts val="1000"/>
              </a:spcBef>
            </a:pPr>
            <a:r>
              <a:rPr lang="en-GB" altLang="en-US" sz="2400"/>
              <a:t>Corporate investors</a:t>
            </a:r>
          </a:p>
          <a:p>
            <a:pPr eaLnBrk="1" hangingPunct="1">
              <a:lnSpc>
                <a:spcPct val="90000"/>
              </a:lnSpc>
              <a:spcBef>
                <a:spcPts val="1000"/>
              </a:spcBef>
            </a:pPr>
            <a:r>
              <a:rPr lang="en-GB" altLang="en-US" sz="2400"/>
              <a:t>Angel investors</a:t>
            </a:r>
          </a:p>
          <a:p>
            <a:pPr eaLnBrk="1" hangingPunct="1">
              <a:lnSpc>
                <a:spcPct val="90000"/>
              </a:lnSpc>
              <a:spcBef>
                <a:spcPts val="1000"/>
              </a:spcBef>
            </a:pPr>
            <a:r>
              <a:rPr lang="en-GB" altLang="en-US" sz="2400"/>
              <a:t>Crowdfunding</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E9523DED-9FF1-E528-7EFC-4D86881D5C4F}"/>
              </a:ext>
            </a:extLst>
          </p:cNvPr>
          <p:cNvSpPr>
            <a:spLocks noGrp="1"/>
          </p:cNvSpPr>
          <p:nvPr>
            <p:ph idx="1"/>
          </p:nvPr>
        </p:nvSpPr>
        <p:spPr>
          <a:xfrm>
            <a:off x="838200" y="1174750"/>
            <a:ext cx="10964863" cy="5251450"/>
          </a:xfrm>
        </p:spPr>
        <p:txBody>
          <a:bodyPr>
            <a:normAutofit fontScale="92500" lnSpcReduction="20000"/>
          </a:bodyPr>
          <a:lstStyle/>
          <a:p>
            <a:pPr algn="just">
              <a:defRPr/>
            </a:pPr>
            <a:r>
              <a:rPr lang="en-GB" sz="2200" b="1" dirty="0">
                <a:solidFill>
                  <a:srgbClr val="FF0000"/>
                </a:solidFill>
              </a:rPr>
              <a:t>Venture capital: </a:t>
            </a:r>
            <a:r>
              <a:rPr lang="en-GB" sz="2200" dirty="0"/>
              <a:t>firms,  group or individual investors, investment banks and/or other financial institutions investors who review the firm and, if they see a long-term growth potential, buy a % of the firms for cash</a:t>
            </a:r>
          </a:p>
          <a:p>
            <a:pPr algn="just">
              <a:defRPr/>
            </a:pPr>
            <a:endParaRPr lang="en-GB" sz="2200" dirty="0"/>
          </a:p>
          <a:p>
            <a:pPr algn="just">
              <a:defRPr/>
            </a:pPr>
            <a:r>
              <a:rPr lang="en-GB" sz="2200" dirty="0"/>
              <a:t>They also may offer know-how and managerial expertise/guidance, expertise and access to business networks</a:t>
            </a:r>
          </a:p>
          <a:p>
            <a:pPr algn="just">
              <a:defRPr/>
            </a:pPr>
            <a:endParaRPr lang="en-GB" sz="2200" dirty="0"/>
          </a:p>
          <a:p>
            <a:pPr algn="just">
              <a:defRPr/>
            </a:pPr>
            <a:r>
              <a:rPr lang="en-GB" sz="2200" dirty="0"/>
              <a:t>There is no obligation to repay VCs if the company bankrupts </a:t>
            </a:r>
          </a:p>
          <a:p>
            <a:pPr algn="just">
              <a:defRPr/>
            </a:pPr>
            <a:endParaRPr lang="en-GB" sz="2200" dirty="0"/>
          </a:p>
          <a:p>
            <a:pPr algn="just">
              <a:defRPr/>
            </a:pPr>
            <a:r>
              <a:rPr lang="en-GB" sz="2200" dirty="0"/>
              <a:t>However, they have to give their consent to business decisions and the process may take long time and be complicated </a:t>
            </a:r>
          </a:p>
          <a:p>
            <a:pPr algn="just">
              <a:defRPr/>
            </a:pPr>
            <a:endParaRPr lang="en-GB" sz="2200" dirty="0"/>
          </a:p>
          <a:p>
            <a:pPr algn="just">
              <a:defRPr/>
            </a:pPr>
            <a:r>
              <a:rPr lang="en-GB" sz="2200" dirty="0"/>
              <a:t>They usually have a 3 to 5 year investment horizon and then they leave the firm (cash out); many VCs have a fixed life of 10 years</a:t>
            </a:r>
          </a:p>
          <a:p>
            <a:pPr algn="just">
              <a:defRPr/>
            </a:pPr>
            <a:endParaRPr lang="en-GB" sz="2200" dirty="0"/>
          </a:p>
          <a:p>
            <a:pPr algn="just">
              <a:defRPr/>
            </a:pPr>
            <a:r>
              <a:rPr lang="en-GB" sz="2200" dirty="0"/>
              <a:t>They may offer funds for: (a) financing early stages of a firm; (b) financing the expansion of the firm, and (c) financing for acquisitions etc. </a:t>
            </a:r>
          </a:p>
          <a:p>
            <a:pPr algn="just">
              <a:defRPr/>
            </a:pPr>
            <a:endParaRPr lang="en-GB" sz="2000" dirty="0"/>
          </a:p>
        </p:txBody>
      </p:sp>
      <p:sp>
        <p:nvSpPr>
          <p:cNvPr id="47107" name="Τίτλος 3">
            <a:extLst>
              <a:ext uri="{FF2B5EF4-FFF2-40B4-BE49-F238E27FC236}">
                <a16:creationId xmlns:a16="http://schemas.microsoft.com/office/drawing/2014/main" id="{E6854C5E-4A3B-571A-3479-D01AF13FD353}"/>
              </a:ext>
            </a:extLst>
          </p:cNvPr>
          <p:cNvSpPr>
            <a:spLocks noGrp="1"/>
          </p:cNvSpPr>
          <p:nvPr>
            <p:ph type="title"/>
          </p:nvPr>
        </p:nvSpPr>
        <p:spPr>
          <a:xfrm>
            <a:off x="838200" y="196850"/>
            <a:ext cx="10515600" cy="809625"/>
          </a:xfrm>
        </p:spPr>
        <p:txBody>
          <a:bodyPr>
            <a:normAutofit/>
          </a:bodyPr>
          <a:lstStyle/>
          <a:p>
            <a:r>
              <a:rPr lang="en-US" altLang="el-GR" sz="4000" b="1" dirty="0">
                <a:solidFill>
                  <a:srgbClr val="000000"/>
                </a:solidFill>
                <a:ea typeface="ヒラギノ角ゴ Pro W3" pitchFamily="-65" charset="-128"/>
              </a:rPr>
              <a:t>Financing Decisions: Equity V</a:t>
            </a:r>
            <a:r>
              <a:rPr lang="en-GB" altLang="el-GR" sz="4000" b="1" dirty="0">
                <a:solidFill>
                  <a:srgbClr val="000000"/>
                </a:solidFill>
                <a:ea typeface="ヒラギノ角ゴ Pro W3" pitchFamily="-65" charset="-128"/>
              </a:rPr>
              <a:t>s</a:t>
            </a:r>
            <a:r>
              <a:rPr lang="en-US" altLang="el-GR" sz="4000" b="1" dirty="0">
                <a:solidFill>
                  <a:srgbClr val="000000"/>
                </a:solidFill>
                <a:ea typeface="ヒラギノ角ゴ Pro W3" pitchFamily="-65" charset="-128"/>
              </a:rPr>
              <a:t> Debt</a:t>
            </a:r>
            <a:endParaRPr lang="el-GR" altLang="el-GR" sz="4000" b="1" dirty="0">
              <a:ea typeface="ヒラギノ角ゴ Pro W3" pitchFamily="-65" charset="-128"/>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3A1FB0FA-3D35-1299-CEE1-BF170405BC4A}"/>
              </a:ext>
            </a:extLst>
          </p:cNvPr>
          <p:cNvSpPr>
            <a:spLocks noGrp="1"/>
          </p:cNvSpPr>
          <p:nvPr>
            <p:ph idx="1"/>
          </p:nvPr>
        </p:nvSpPr>
        <p:spPr>
          <a:xfrm>
            <a:off x="838200" y="1543050"/>
            <a:ext cx="10515600" cy="4633913"/>
          </a:xfrm>
        </p:spPr>
        <p:txBody>
          <a:bodyPr>
            <a:normAutofit fontScale="92500" lnSpcReduction="10000"/>
          </a:bodyPr>
          <a:lstStyle/>
          <a:p>
            <a:pPr algn="just">
              <a:defRPr/>
            </a:pPr>
            <a:r>
              <a:rPr lang="en-GB" sz="2000" b="1" dirty="0">
                <a:solidFill>
                  <a:srgbClr val="FF0000"/>
                </a:solidFill>
              </a:rPr>
              <a:t>Angel investor: </a:t>
            </a:r>
            <a:r>
              <a:rPr lang="en-GB" sz="2000" dirty="0"/>
              <a:t>an investor who provides funds for a firm (or a start-up firm), often receiving convertible debt or equity (the money may come from a trust, investment fund, etc)</a:t>
            </a:r>
          </a:p>
          <a:p>
            <a:pPr algn="just">
              <a:defRPr/>
            </a:pPr>
            <a:endParaRPr lang="en-GB" sz="2000" dirty="0"/>
          </a:p>
          <a:p>
            <a:pPr algn="just">
              <a:defRPr/>
            </a:pPr>
            <a:r>
              <a:rPr lang="en-GB" sz="2000" dirty="0"/>
              <a:t>They usually support start-ups for the early stages, when the </a:t>
            </a:r>
            <a:r>
              <a:rPr lang="en-GB" sz="2000" dirty="0">
                <a:solidFill>
                  <a:srgbClr val="FF0000"/>
                </a:solidFill>
              </a:rPr>
              <a:t>risks are very high, </a:t>
            </a:r>
            <a:r>
              <a:rPr lang="en-GB" sz="2000" dirty="0"/>
              <a:t>and other investors are not willing to step in </a:t>
            </a:r>
          </a:p>
          <a:p>
            <a:pPr algn="just">
              <a:defRPr/>
            </a:pPr>
            <a:endParaRPr lang="en-GB" sz="2000" dirty="0"/>
          </a:p>
          <a:p>
            <a:pPr algn="just">
              <a:defRPr/>
            </a:pPr>
            <a:r>
              <a:rPr lang="en-GB" sz="2000" dirty="0"/>
              <a:t>Survey results (Wilbur Labs): approximately 70% of entrepreneurs face business failure; approximately 66% face failure within the first 25 months of launching the company</a:t>
            </a:r>
          </a:p>
          <a:p>
            <a:pPr algn="just">
              <a:defRPr/>
            </a:pPr>
            <a:endParaRPr lang="en-GB" sz="2000" dirty="0"/>
          </a:p>
          <a:p>
            <a:pPr algn="just">
              <a:defRPr/>
            </a:pPr>
            <a:r>
              <a:rPr lang="en-GB" sz="2000" dirty="0"/>
              <a:t>Some Angel investors  use online procedures (e.g., equity crowdfunding)</a:t>
            </a:r>
          </a:p>
          <a:p>
            <a:pPr algn="just">
              <a:defRPr/>
            </a:pPr>
            <a:endParaRPr lang="en-GB" sz="2000" dirty="0"/>
          </a:p>
          <a:p>
            <a:pPr algn="just">
              <a:defRPr/>
            </a:pPr>
            <a:r>
              <a:rPr lang="en-GB" sz="2000" dirty="0"/>
              <a:t>Others, organize themselves into groups or networks</a:t>
            </a:r>
          </a:p>
          <a:p>
            <a:pPr algn="just">
              <a:defRPr/>
            </a:pPr>
            <a:endParaRPr lang="en-GB" sz="2000" dirty="0"/>
          </a:p>
          <a:p>
            <a:pPr algn="just">
              <a:defRPr/>
            </a:pPr>
            <a:r>
              <a:rPr lang="en-GB" sz="2000" dirty="0"/>
              <a:t>They invest their </a:t>
            </a:r>
            <a:r>
              <a:rPr lang="en-GB" sz="2000" dirty="0">
                <a:solidFill>
                  <a:srgbClr val="FF0000"/>
                </a:solidFill>
              </a:rPr>
              <a:t>own capital </a:t>
            </a:r>
            <a:r>
              <a:rPr lang="en-GB" sz="2000" dirty="0"/>
              <a:t>(unlike VCs who use pooled and professionally managed funds)</a:t>
            </a:r>
          </a:p>
        </p:txBody>
      </p:sp>
      <p:sp>
        <p:nvSpPr>
          <p:cNvPr id="48131" name="Τίτλος 3">
            <a:extLst>
              <a:ext uri="{FF2B5EF4-FFF2-40B4-BE49-F238E27FC236}">
                <a16:creationId xmlns:a16="http://schemas.microsoft.com/office/drawing/2014/main" id="{90BDD3DF-C9E9-C495-41E3-EB9E1DD82F57}"/>
              </a:ext>
            </a:extLst>
          </p:cNvPr>
          <p:cNvSpPr>
            <a:spLocks noGrp="1"/>
          </p:cNvSpPr>
          <p:nvPr>
            <p:ph type="title"/>
          </p:nvPr>
        </p:nvSpPr>
        <p:spPr>
          <a:xfrm>
            <a:off x="838200" y="365125"/>
            <a:ext cx="10515600" cy="893763"/>
          </a:xfrm>
        </p:spPr>
        <p:txBody>
          <a:bodyPr>
            <a:normAutofit/>
          </a:bodyPr>
          <a:lstStyle/>
          <a:p>
            <a:r>
              <a:rPr lang="en-US" altLang="el-GR" sz="4000" b="1" dirty="0">
                <a:solidFill>
                  <a:srgbClr val="000000"/>
                </a:solidFill>
                <a:ea typeface="ヒラギノ角ゴ Pro W3" pitchFamily="-65" charset="-128"/>
              </a:rPr>
              <a:t>Financing Decisions: Equity V</a:t>
            </a:r>
            <a:r>
              <a:rPr lang="en-GB" altLang="el-GR" sz="4000" b="1" dirty="0">
                <a:solidFill>
                  <a:srgbClr val="000000"/>
                </a:solidFill>
                <a:ea typeface="ヒラギノ角ゴ Pro W3" pitchFamily="-65" charset="-128"/>
              </a:rPr>
              <a:t>s</a:t>
            </a:r>
            <a:r>
              <a:rPr lang="en-US" altLang="el-GR" sz="4000" b="1" dirty="0">
                <a:solidFill>
                  <a:srgbClr val="000000"/>
                </a:solidFill>
                <a:ea typeface="ヒラギノ角ゴ Pro W3" pitchFamily="-65" charset="-128"/>
              </a:rPr>
              <a:t> Debt</a:t>
            </a:r>
            <a:endParaRPr lang="el-GR" altLang="el-GR" sz="4000" b="1" dirty="0">
              <a:ea typeface="ヒラギノ角ゴ Pro W3" pitchFamily="-65" charset="-128"/>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B83088A-9AB2-D58C-1EE8-286C9E222B8A}"/>
              </a:ext>
            </a:extLst>
          </p:cNvPr>
          <p:cNvSpPr>
            <a:spLocks noGrp="1"/>
          </p:cNvSpPr>
          <p:nvPr>
            <p:ph type="title"/>
          </p:nvPr>
        </p:nvSpPr>
        <p:spPr>
          <a:xfrm>
            <a:off x="838200" y="365125"/>
            <a:ext cx="10515600" cy="677863"/>
          </a:xfrm>
        </p:spPr>
        <p:txBody>
          <a:bodyPr>
            <a:normAutofit fontScale="90000"/>
          </a:bodyPr>
          <a:lstStyle/>
          <a:p>
            <a:pPr>
              <a:defRPr/>
            </a:pPr>
            <a:r>
              <a:rPr lang="en-GB" b="1" dirty="0"/>
              <a:t>Issuing Securities</a:t>
            </a:r>
          </a:p>
        </p:txBody>
      </p:sp>
      <p:pic>
        <p:nvPicPr>
          <p:cNvPr id="49155" name="Θέση περιεχομένου 5">
            <a:extLst>
              <a:ext uri="{FF2B5EF4-FFF2-40B4-BE49-F238E27FC236}">
                <a16:creationId xmlns:a16="http://schemas.microsoft.com/office/drawing/2014/main" id="{8CB4BBA7-114B-56C5-D5B3-944D22175EB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866775" y="1916113"/>
            <a:ext cx="10458450" cy="4249737"/>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Θέση περιεχομένου 2">
            <a:extLst>
              <a:ext uri="{FF2B5EF4-FFF2-40B4-BE49-F238E27FC236}">
                <a16:creationId xmlns:a16="http://schemas.microsoft.com/office/drawing/2014/main" id="{FC8F5246-8920-BDE5-97E5-CC9F8C7D2B9B}"/>
              </a:ext>
            </a:extLst>
          </p:cNvPr>
          <p:cNvSpPr>
            <a:spLocks noGrp="1"/>
          </p:cNvSpPr>
          <p:nvPr>
            <p:ph idx="1"/>
          </p:nvPr>
        </p:nvSpPr>
        <p:spPr/>
        <p:txBody>
          <a:bodyPr/>
          <a:lstStyle/>
          <a:p>
            <a:pPr algn="just"/>
            <a:r>
              <a:rPr lang="en-GB" altLang="en-US" sz="2000"/>
              <a:t>New issues are typically </a:t>
            </a:r>
            <a:r>
              <a:rPr lang="en-GB" altLang="en-US" sz="2000" b="1">
                <a:solidFill>
                  <a:srgbClr val="FF0000"/>
                </a:solidFill>
              </a:rPr>
              <a:t>underwritten</a:t>
            </a:r>
            <a:r>
              <a:rPr lang="en-GB" altLang="en-US" sz="2000"/>
              <a:t> by investment bankers</a:t>
            </a:r>
          </a:p>
          <a:p>
            <a:pPr algn="just"/>
            <a:endParaRPr lang="en-GB" altLang="en-US" sz="2000"/>
          </a:p>
          <a:p>
            <a:pPr algn="just"/>
            <a:r>
              <a:rPr lang="en-GB" altLang="en-US" sz="2000"/>
              <a:t>Underwriting: a </a:t>
            </a:r>
            <a:r>
              <a:rPr lang="en-GB" altLang="en-US" sz="2000" b="1">
                <a:solidFill>
                  <a:srgbClr val="FF0000"/>
                </a:solidFill>
              </a:rPr>
              <a:t>very important function </a:t>
            </a:r>
            <a:r>
              <a:rPr lang="en-GB" altLang="en-US" sz="2000"/>
              <a:t>in financial markets; the procedure where a market participant (e.g. an institution such as an investment bank) assumes financial risk for a compensation (underwriting fee). </a:t>
            </a:r>
          </a:p>
          <a:p>
            <a:pPr algn="just"/>
            <a:endParaRPr lang="en-GB" altLang="en-US" sz="2000"/>
          </a:p>
          <a:p>
            <a:pPr algn="just"/>
            <a:r>
              <a:rPr lang="en-GB" altLang="en-US" sz="2000"/>
              <a:t>The term comes from the early process where each individual or institution that assumed the risk had to write their name under the exposure they where assuming (the risk, the amount of money) </a:t>
            </a:r>
          </a:p>
          <a:p>
            <a:pPr algn="just"/>
            <a:endParaRPr lang="en-GB" altLang="en-US" sz="2000"/>
          </a:p>
          <a:p>
            <a:pPr algn="just"/>
            <a:r>
              <a:rPr lang="en-GB" altLang="en-US" sz="2000"/>
              <a:t>The process is </a:t>
            </a:r>
            <a:r>
              <a:rPr lang="en-GB" altLang="en-US" sz="2000" b="1">
                <a:solidFill>
                  <a:srgbClr val="FF0000"/>
                </a:solidFill>
              </a:rPr>
              <a:t>essential for IPOs: </a:t>
            </a:r>
            <a:r>
              <a:rPr lang="en-GB" altLang="en-US" sz="2000"/>
              <a:t>determines the firm’s value </a:t>
            </a:r>
          </a:p>
        </p:txBody>
      </p:sp>
      <p:sp>
        <p:nvSpPr>
          <p:cNvPr id="50179" name="Τίτλος 1">
            <a:extLst>
              <a:ext uri="{FF2B5EF4-FFF2-40B4-BE49-F238E27FC236}">
                <a16:creationId xmlns:a16="http://schemas.microsoft.com/office/drawing/2014/main" id="{364F9792-1E1B-506F-ECEF-225464A12E78}"/>
              </a:ext>
            </a:extLst>
          </p:cNvPr>
          <p:cNvSpPr>
            <a:spLocks noGrp="1"/>
          </p:cNvSpPr>
          <p:nvPr>
            <p:ph type="title"/>
          </p:nvPr>
        </p:nvSpPr>
        <p:spPr/>
        <p:txBody>
          <a:bodyPr/>
          <a:lstStyle/>
          <a:p>
            <a:r>
              <a:rPr lang="en-GB" altLang="en-US" sz="4000" b="1"/>
              <a:t>Issuing Securities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Θέση περιεχομένου 2">
            <a:extLst>
              <a:ext uri="{FF2B5EF4-FFF2-40B4-BE49-F238E27FC236}">
                <a16:creationId xmlns:a16="http://schemas.microsoft.com/office/drawing/2014/main" id="{A5FD280A-0E18-5980-ADE0-7C5E34174A59}"/>
              </a:ext>
            </a:extLst>
          </p:cNvPr>
          <p:cNvSpPr>
            <a:spLocks noGrp="1"/>
          </p:cNvSpPr>
          <p:nvPr>
            <p:ph idx="1"/>
          </p:nvPr>
        </p:nvSpPr>
        <p:spPr>
          <a:xfrm>
            <a:off x="671513" y="1225550"/>
            <a:ext cx="10969625" cy="5372100"/>
          </a:xfrm>
        </p:spPr>
        <p:txBody>
          <a:bodyPr/>
          <a:lstStyle/>
          <a:p>
            <a:pPr algn="just"/>
            <a:r>
              <a:rPr lang="en-GB" altLang="en-US" sz="2200"/>
              <a:t>A usual procedure is that they underwriter “guarantees” the issue, in the sense that they buy the stocks from the </a:t>
            </a:r>
            <a:r>
              <a:rPr lang="en-GB" altLang="en-US" sz="2200">
                <a:solidFill>
                  <a:srgbClr val="FF0000"/>
                </a:solidFill>
              </a:rPr>
              <a:t>issue from the issuing company </a:t>
            </a:r>
            <a:r>
              <a:rPr lang="en-GB" altLang="en-US" sz="2200"/>
              <a:t>and then sell the securities to investors </a:t>
            </a:r>
            <a:r>
              <a:rPr lang="en-GB" altLang="en-US" sz="2200" b="1">
                <a:solidFill>
                  <a:srgbClr val="FF0000"/>
                </a:solidFill>
              </a:rPr>
              <a:t>("firm commitment”) </a:t>
            </a:r>
          </a:p>
          <a:p>
            <a:pPr algn="just"/>
            <a:endParaRPr lang="en-GB" altLang="en-US" sz="2200"/>
          </a:p>
          <a:p>
            <a:pPr algn="just"/>
            <a:r>
              <a:rPr lang="en-GB" altLang="en-US" sz="2200"/>
              <a:t>The lead underwriter advices the firm on issues such as pricing, timing, and organises a “road show” to meet potential institutional investors. </a:t>
            </a:r>
          </a:p>
          <a:p>
            <a:pPr algn="just"/>
            <a:endParaRPr lang="en-GB" altLang="en-US" sz="2200"/>
          </a:p>
          <a:p>
            <a:pPr algn="just"/>
            <a:r>
              <a:rPr lang="en-GB" altLang="en-US" sz="2200"/>
              <a:t>The underwriter </a:t>
            </a:r>
            <a:r>
              <a:rPr lang="en-GB" altLang="en-US" sz="2200">
                <a:solidFill>
                  <a:srgbClr val="FF0000"/>
                </a:solidFill>
              </a:rPr>
              <a:t>accepts the risk </a:t>
            </a:r>
            <a:r>
              <a:rPr lang="en-GB" altLang="en-US" sz="2200"/>
              <a:t>of selling the new issue</a:t>
            </a:r>
          </a:p>
          <a:p>
            <a:pPr algn="just"/>
            <a:endParaRPr lang="en-GB" altLang="en-US" sz="2200"/>
          </a:p>
          <a:p>
            <a:pPr algn="just"/>
            <a:r>
              <a:rPr lang="en-GB" altLang="en-US" sz="2200"/>
              <a:t>“</a:t>
            </a:r>
            <a:r>
              <a:rPr lang="en-GB" altLang="en-US" sz="2200" i="1"/>
              <a:t>An investment banker performs three functions which may be of value to an issuer of new securities: underwriting, advising, and distribution</a:t>
            </a:r>
            <a:r>
              <a:rPr lang="en-GB" altLang="en-US" sz="2200"/>
              <a:t>” (Baron, 1982). </a:t>
            </a:r>
          </a:p>
          <a:p>
            <a:pPr algn="just"/>
            <a:endParaRPr lang="en-GB" altLang="en-US" sz="2200"/>
          </a:p>
          <a:p>
            <a:pPr algn="just"/>
            <a:r>
              <a:rPr lang="en-GB" altLang="en-US" sz="2200"/>
              <a:t>In some cases we have a </a:t>
            </a:r>
            <a:r>
              <a:rPr lang="en-GB" altLang="en-US" sz="2200" b="1">
                <a:solidFill>
                  <a:srgbClr val="FF0000"/>
                </a:solidFill>
              </a:rPr>
              <a:t>"best efforts" </a:t>
            </a:r>
            <a:r>
              <a:rPr lang="en-GB" altLang="en-US" sz="2200"/>
              <a:t>agreement: the underwriter does not guarantee the amount</a:t>
            </a:r>
          </a:p>
        </p:txBody>
      </p:sp>
      <p:sp>
        <p:nvSpPr>
          <p:cNvPr id="4" name="Τίτλος 1">
            <a:extLst>
              <a:ext uri="{FF2B5EF4-FFF2-40B4-BE49-F238E27FC236}">
                <a16:creationId xmlns:a16="http://schemas.microsoft.com/office/drawing/2014/main" id="{9FA2E679-0823-4EC0-4220-C2E6A2EFA650}"/>
              </a:ext>
            </a:extLst>
          </p:cNvPr>
          <p:cNvSpPr>
            <a:spLocks noGrp="1"/>
          </p:cNvSpPr>
          <p:nvPr>
            <p:ph type="title"/>
          </p:nvPr>
        </p:nvSpPr>
        <p:spPr>
          <a:xfrm>
            <a:off x="838200" y="365125"/>
            <a:ext cx="10515600" cy="700088"/>
          </a:xfrm>
        </p:spPr>
        <p:txBody>
          <a:bodyPr>
            <a:normAutofit/>
          </a:bodyPr>
          <a:lstStyle/>
          <a:p>
            <a:pPr>
              <a:defRPr/>
            </a:pPr>
            <a:r>
              <a:rPr lang="en-GB" sz="4000" b="1" dirty="0"/>
              <a:t>Issuing Securities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C15FBBD-D6A9-CD69-2A86-379BFE86AECA}"/>
              </a:ext>
            </a:extLst>
          </p:cNvPr>
          <p:cNvSpPr>
            <a:spLocks noGrp="1"/>
          </p:cNvSpPr>
          <p:nvPr>
            <p:ph type="title"/>
          </p:nvPr>
        </p:nvSpPr>
        <p:spPr>
          <a:xfrm>
            <a:off x="838200" y="365125"/>
            <a:ext cx="10515600" cy="767389"/>
          </a:xfrm>
        </p:spPr>
        <p:txBody>
          <a:bodyPr>
            <a:normAutofit/>
          </a:bodyPr>
          <a:lstStyle/>
          <a:p>
            <a:r>
              <a:rPr lang="en-GB" sz="4000" b="1" dirty="0"/>
              <a:t>Introduction</a:t>
            </a:r>
          </a:p>
        </p:txBody>
      </p:sp>
      <p:sp>
        <p:nvSpPr>
          <p:cNvPr id="3" name="Θέση περιεχομένου 2">
            <a:extLst>
              <a:ext uri="{FF2B5EF4-FFF2-40B4-BE49-F238E27FC236}">
                <a16:creationId xmlns:a16="http://schemas.microsoft.com/office/drawing/2014/main" id="{A1F7D175-4766-C5CE-48C3-F82D83205882}"/>
              </a:ext>
            </a:extLst>
          </p:cNvPr>
          <p:cNvSpPr>
            <a:spLocks noGrp="1"/>
          </p:cNvSpPr>
          <p:nvPr>
            <p:ph idx="1"/>
          </p:nvPr>
        </p:nvSpPr>
        <p:spPr>
          <a:xfrm>
            <a:off x="838199" y="1132514"/>
            <a:ext cx="10755385" cy="5360361"/>
          </a:xfrm>
        </p:spPr>
        <p:txBody>
          <a:bodyPr>
            <a:normAutofit fontScale="70000" lnSpcReduction="20000"/>
          </a:bodyPr>
          <a:lstStyle/>
          <a:p>
            <a:pPr algn="just"/>
            <a:r>
              <a:rPr lang="en-GB" b="1" dirty="0">
                <a:solidFill>
                  <a:srgbClr val="FF0000"/>
                </a:solidFill>
              </a:rPr>
              <a:t>What is Finance ?</a:t>
            </a:r>
          </a:p>
          <a:p>
            <a:pPr algn="just"/>
            <a:endParaRPr lang="en-GB" b="1" dirty="0">
              <a:solidFill>
                <a:srgbClr val="FF0000"/>
              </a:solidFill>
            </a:endParaRPr>
          </a:p>
          <a:p>
            <a:pPr algn="just"/>
            <a:r>
              <a:rPr lang="en-GB" dirty="0"/>
              <a:t>The discipline that examines financial systems and markets, financial assets, money, and investments, among others. </a:t>
            </a:r>
          </a:p>
          <a:p>
            <a:pPr algn="just"/>
            <a:endParaRPr lang="en-GB" dirty="0"/>
          </a:p>
          <a:p>
            <a:pPr algn="just"/>
            <a:r>
              <a:rPr lang="en-GB" dirty="0">
                <a:solidFill>
                  <a:srgbClr val="FF0000"/>
                </a:solidFill>
              </a:rPr>
              <a:t>Indicative financial assets:</a:t>
            </a:r>
            <a:r>
              <a:rPr lang="en-GB" dirty="0"/>
              <a:t> bonds, shares, loans, derivatives (options, futures, etc), commodities (oil, gold, etc), currencies, etc</a:t>
            </a:r>
          </a:p>
          <a:p>
            <a:pPr algn="just"/>
            <a:endParaRPr lang="en-GB" dirty="0"/>
          </a:p>
          <a:p>
            <a:pPr algn="just"/>
            <a:r>
              <a:rPr lang="en-GB" dirty="0"/>
              <a:t>It has many </a:t>
            </a:r>
            <a:r>
              <a:rPr lang="en-GB" dirty="0">
                <a:solidFill>
                  <a:srgbClr val="FF0000"/>
                </a:solidFill>
              </a:rPr>
              <a:t>sub-disciplines:</a:t>
            </a:r>
            <a:r>
              <a:rPr lang="en-GB" dirty="0"/>
              <a:t> corporate finance, investment and portfolio management, risk management, international finance, mergers and acquisitions, </a:t>
            </a:r>
            <a:r>
              <a:rPr lang="en-GB" dirty="0" err="1"/>
              <a:t>behavioral</a:t>
            </a:r>
            <a:r>
              <a:rPr lang="en-GB" dirty="0"/>
              <a:t> finance, alternative investments (hedge funds, commodities), real estate finance, mathematical finance, financial legislation and regulation, among others  </a:t>
            </a:r>
          </a:p>
          <a:p>
            <a:pPr algn="just"/>
            <a:endParaRPr lang="en-GB" dirty="0"/>
          </a:p>
          <a:p>
            <a:pPr algn="just"/>
            <a:r>
              <a:rPr lang="en-GB" dirty="0">
                <a:solidFill>
                  <a:srgbClr val="FF0000"/>
                </a:solidFill>
              </a:rPr>
              <a:t>Financial system: </a:t>
            </a:r>
            <a:r>
              <a:rPr lang="en-GB" dirty="0"/>
              <a:t>describes the capital flows (transfer of funds) between users of funds (corporations and governments) and savers (e.g., households)</a:t>
            </a:r>
          </a:p>
          <a:p>
            <a:pPr algn="just"/>
            <a:endParaRPr lang="en-GB" dirty="0"/>
          </a:p>
          <a:p>
            <a:pPr algn="just"/>
            <a:r>
              <a:rPr lang="en-GB" dirty="0"/>
              <a:t>The </a:t>
            </a:r>
            <a:r>
              <a:rPr lang="en-GB" dirty="0">
                <a:solidFill>
                  <a:srgbClr val="FF0000"/>
                </a:solidFill>
              </a:rPr>
              <a:t>mechanism </a:t>
            </a:r>
            <a:r>
              <a:rPr lang="en-GB" dirty="0"/>
              <a:t>through which the transfer is possible is the </a:t>
            </a:r>
            <a:r>
              <a:rPr lang="en-GB" dirty="0">
                <a:solidFill>
                  <a:srgbClr val="FF0000"/>
                </a:solidFill>
              </a:rPr>
              <a:t>price mechanism </a:t>
            </a:r>
            <a:r>
              <a:rPr lang="en-GB" dirty="0"/>
              <a:t>(the price of loans, shares, etc)</a:t>
            </a:r>
          </a:p>
          <a:p>
            <a:endParaRPr lang="en-GB" dirty="0"/>
          </a:p>
        </p:txBody>
      </p:sp>
    </p:spTree>
    <p:extLst>
      <p:ext uri="{BB962C8B-B14F-4D97-AF65-F5344CB8AC3E}">
        <p14:creationId xmlns:p14="http://schemas.microsoft.com/office/powerpoint/2010/main" val="25775926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F7DD91C9-E6DD-076E-2436-C4C1A1F0BDE4}"/>
              </a:ext>
            </a:extLst>
          </p:cNvPr>
          <p:cNvSpPr>
            <a:spLocks noGrp="1"/>
          </p:cNvSpPr>
          <p:nvPr>
            <p:ph idx="1"/>
          </p:nvPr>
        </p:nvSpPr>
        <p:spPr>
          <a:xfrm>
            <a:off x="609600" y="1125538"/>
            <a:ext cx="10972800" cy="5000625"/>
          </a:xfrm>
        </p:spPr>
        <p:txBody>
          <a:bodyPr>
            <a:normAutofit lnSpcReduction="10000"/>
          </a:bodyPr>
          <a:lstStyle/>
          <a:p>
            <a:pPr algn="just">
              <a:defRPr/>
            </a:pPr>
            <a:r>
              <a:rPr lang="en-GB" sz="2000" b="1" dirty="0">
                <a:solidFill>
                  <a:srgbClr val="FF0000"/>
                </a:solidFill>
              </a:rPr>
              <a:t>Securities underwriting</a:t>
            </a:r>
            <a:r>
              <a:rPr lang="en-GB" sz="2000" dirty="0"/>
              <a:t>: the procedure where investment banks raise funds on behalf of firms and governments via the process of issuing securities (e.g. stocks, bonds). </a:t>
            </a:r>
          </a:p>
          <a:p>
            <a:pPr algn="just">
              <a:defRPr/>
            </a:pPr>
            <a:endParaRPr lang="en-GB" sz="2000" dirty="0"/>
          </a:p>
          <a:p>
            <a:pPr algn="just">
              <a:defRPr/>
            </a:pPr>
            <a:r>
              <a:rPr lang="en-GB" sz="2000" dirty="0"/>
              <a:t>The investment bank usually </a:t>
            </a:r>
            <a:r>
              <a:rPr lang="en-GB" sz="2000" b="1" dirty="0">
                <a:solidFill>
                  <a:srgbClr val="FF0000"/>
                </a:solidFill>
              </a:rPr>
              <a:t>guarantees a price for these securities</a:t>
            </a:r>
          </a:p>
          <a:p>
            <a:pPr algn="just">
              <a:defRPr/>
            </a:pPr>
            <a:r>
              <a:rPr lang="en-GB" sz="2000" dirty="0"/>
              <a:t>It facilitates the issuance of the securities</a:t>
            </a:r>
          </a:p>
          <a:p>
            <a:pPr algn="just">
              <a:defRPr/>
            </a:pPr>
            <a:r>
              <a:rPr lang="en-GB" sz="2000" dirty="0"/>
              <a:t>Sells the securities to investor </a:t>
            </a:r>
          </a:p>
          <a:p>
            <a:pPr algn="just">
              <a:defRPr/>
            </a:pPr>
            <a:endParaRPr lang="en-GB" sz="2000" dirty="0"/>
          </a:p>
          <a:p>
            <a:pPr algn="just">
              <a:defRPr/>
            </a:pPr>
            <a:r>
              <a:rPr lang="en-GB" sz="2000" dirty="0"/>
              <a:t>A usual practice in many countries is that the underwriter is </a:t>
            </a:r>
            <a:r>
              <a:rPr lang="en-GB" sz="2000" b="1" dirty="0">
                <a:solidFill>
                  <a:srgbClr val="FF0000"/>
                </a:solidFill>
              </a:rPr>
              <a:t>obligated to buy the securities </a:t>
            </a:r>
            <a:r>
              <a:rPr lang="en-GB" sz="2000" dirty="0"/>
              <a:t>from the issuer at a specified price and subsequently sell them to the public </a:t>
            </a:r>
          </a:p>
          <a:p>
            <a:pPr marL="0" indent="0" algn="just">
              <a:buFont typeface="Arial" panose="020B0604020202020204" pitchFamily="34" charset="0"/>
              <a:buNone/>
              <a:defRPr/>
            </a:pPr>
            <a:r>
              <a:rPr lang="en-GB" sz="2000" dirty="0">
                <a:latin typeface="Arial" panose="020B0604020202020204" pitchFamily="34" charset="0"/>
                <a:cs typeface="Arial" panose="020B0604020202020204" pitchFamily="34" charset="0"/>
              </a:rPr>
              <a:t>→	</a:t>
            </a:r>
            <a:r>
              <a:rPr lang="en-GB" sz="2000" dirty="0"/>
              <a:t>In case of </a:t>
            </a:r>
            <a:r>
              <a:rPr lang="en-GB" sz="2000" dirty="0">
                <a:solidFill>
                  <a:srgbClr val="FF0000"/>
                </a:solidFill>
              </a:rPr>
              <a:t>insufficient demand </a:t>
            </a:r>
            <a:r>
              <a:rPr lang="en-GB" sz="2000" dirty="0"/>
              <a:t>the underwriter will have to hold the securities (assumes risk)</a:t>
            </a:r>
          </a:p>
          <a:p>
            <a:pPr algn="just">
              <a:defRPr/>
            </a:pPr>
            <a:endParaRPr lang="en-GB" sz="2000" dirty="0"/>
          </a:p>
          <a:p>
            <a:pPr algn="just">
              <a:defRPr/>
            </a:pPr>
            <a:r>
              <a:rPr lang="en-GB" sz="2000" dirty="0"/>
              <a:t>To </a:t>
            </a:r>
            <a:r>
              <a:rPr lang="en-GB" sz="2000" b="1" dirty="0">
                <a:solidFill>
                  <a:srgbClr val="FF0000"/>
                </a:solidFill>
              </a:rPr>
              <a:t>mitigate the risk </a:t>
            </a:r>
            <a:r>
              <a:rPr lang="en-GB" sz="2000" dirty="0"/>
              <a:t>the often form a syndicate of banks (each bank will buy a % of the issue) </a:t>
            </a:r>
          </a:p>
          <a:p>
            <a:pPr algn="just">
              <a:defRPr/>
            </a:pPr>
            <a:endParaRPr lang="en-GB" sz="2000" dirty="0"/>
          </a:p>
          <a:p>
            <a:pPr algn="just">
              <a:defRPr/>
            </a:pPr>
            <a:r>
              <a:rPr lang="en-GB" sz="2000" dirty="0"/>
              <a:t>Profit: the "underwriting spread“, i.e. the difference in the price they buy and the price they sell </a:t>
            </a:r>
          </a:p>
        </p:txBody>
      </p:sp>
      <p:sp>
        <p:nvSpPr>
          <p:cNvPr id="52227" name="Τίτλος 1">
            <a:extLst>
              <a:ext uri="{FF2B5EF4-FFF2-40B4-BE49-F238E27FC236}">
                <a16:creationId xmlns:a16="http://schemas.microsoft.com/office/drawing/2014/main" id="{6C859943-483B-5F70-A87C-88C56121E45D}"/>
              </a:ext>
            </a:extLst>
          </p:cNvPr>
          <p:cNvSpPr>
            <a:spLocks noGrp="1"/>
          </p:cNvSpPr>
          <p:nvPr>
            <p:ph type="title"/>
          </p:nvPr>
        </p:nvSpPr>
        <p:spPr>
          <a:xfrm>
            <a:off x="609600" y="274638"/>
            <a:ext cx="10972800" cy="777875"/>
          </a:xfrm>
        </p:spPr>
        <p:txBody>
          <a:bodyPr/>
          <a:lstStyle/>
          <a:p>
            <a:r>
              <a:rPr lang="en-GB" altLang="en-US" sz="4000" b="1"/>
              <a:t>Issuing Securities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Τίτλος 1">
            <a:extLst>
              <a:ext uri="{FF2B5EF4-FFF2-40B4-BE49-F238E27FC236}">
                <a16:creationId xmlns:a16="http://schemas.microsoft.com/office/drawing/2014/main" id="{7840E53A-AE12-4C5C-FAE4-C4E0E304CEDC}"/>
              </a:ext>
            </a:extLst>
          </p:cNvPr>
          <p:cNvSpPr>
            <a:spLocks noGrp="1"/>
          </p:cNvSpPr>
          <p:nvPr>
            <p:ph type="title"/>
          </p:nvPr>
        </p:nvSpPr>
        <p:spPr>
          <a:xfrm>
            <a:off x="838200" y="365125"/>
            <a:ext cx="10515600" cy="809625"/>
          </a:xfrm>
        </p:spPr>
        <p:txBody>
          <a:bodyPr/>
          <a:lstStyle/>
          <a:p>
            <a:r>
              <a:rPr lang="en-GB" altLang="en-US" sz="4000" b="1"/>
              <a:t>Issuing Securities</a:t>
            </a:r>
          </a:p>
        </p:txBody>
      </p:sp>
      <p:pic>
        <p:nvPicPr>
          <p:cNvPr id="53251" name="Εικόνα 3">
            <a:extLst>
              <a:ext uri="{FF2B5EF4-FFF2-40B4-BE49-F238E27FC236}">
                <a16:creationId xmlns:a16="http://schemas.microsoft.com/office/drawing/2014/main" id="{E6735D35-AFA2-13F8-E861-6B2C507230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988" y="1412875"/>
            <a:ext cx="10945812" cy="486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Θέση περιεχομένου 2">
            <a:extLst>
              <a:ext uri="{FF2B5EF4-FFF2-40B4-BE49-F238E27FC236}">
                <a16:creationId xmlns:a16="http://schemas.microsoft.com/office/drawing/2014/main" id="{923EAFEF-23EB-B466-C225-C44CAFF1622A}"/>
              </a:ext>
            </a:extLst>
          </p:cNvPr>
          <p:cNvSpPr>
            <a:spLocks noGrp="1"/>
          </p:cNvSpPr>
          <p:nvPr>
            <p:ph idx="1"/>
          </p:nvPr>
        </p:nvSpPr>
        <p:spPr>
          <a:xfrm>
            <a:off x="609600" y="1125538"/>
            <a:ext cx="10972800" cy="5000625"/>
          </a:xfrm>
        </p:spPr>
        <p:txBody>
          <a:bodyPr>
            <a:normAutofit lnSpcReduction="10000"/>
          </a:bodyPr>
          <a:lstStyle/>
          <a:p>
            <a:pPr algn="just"/>
            <a:r>
              <a:rPr lang="en-GB" altLang="en-US" sz="2000" dirty="0"/>
              <a:t>Underwriting: other services to issuers </a:t>
            </a:r>
          </a:p>
          <a:p>
            <a:pPr algn="just"/>
            <a:endParaRPr lang="en-GB" altLang="en-US" sz="2000" dirty="0"/>
          </a:p>
          <a:p>
            <a:pPr algn="just"/>
            <a:r>
              <a:rPr lang="en-GB" altLang="en-US" sz="2000" dirty="0"/>
              <a:t>Advice on whether to </a:t>
            </a:r>
            <a:r>
              <a:rPr lang="en-GB" altLang="en-US" sz="2000" dirty="0">
                <a:solidFill>
                  <a:srgbClr val="FF0000"/>
                </a:solidFill>
              </a:rPr>
              <a:t>issue equity or raise debt </a:t>
            </a:r>
          </a:p>
          <a:p>
            <a:pPr algn="just"/>
            <a:endParaRPr lang="en-GB" altLang="en-US" sz="2000" dirty="0"/>
          </a:p>
          <a:p>
            <a:pPr algn="just"/>
            <a:r>
              <a:rPr lang="en-GB" altLang="en-US" sz="2000" dirty="0"/>
              <a:t>Advice on the </a:t>
            </a:r>
            <a:r>
              <a:rPr lang="en-GB" altLang="en-US" sz="2000" dirty="0">
                <a:solidFill>
                  <a:srgbClr val="FF0000"/>
                </a:solidFill>
              </a:rPr>
              <a:t>timing </a:t>
            </a:r>
          </a:p>
          <a:p>
            <a:pPr algn="just"/>
            <a:endParaRPr lang="en-GB" altLang="en-US" sz="2000" dirty="0"/>
          </a:p>
          <a:p>
            <a:pPr algn="just"/>
            <a:r>
              <a:rPr lang="en-GB" altLang="en-US" sz="2000" dirty="0"/>
              <a:t>Determine the </a:t>
            </a:r>
            <a:r>
              <a:rPr lang="en-GB" altLang="en-US" sz="2000" dirty="0">
                <a:solidFill>
                  <a:srgbClr val="FF0000"/>
                </a:solidFill>
              </a:rPr>
              <a:t>price</a:t>
            </a:r>
            <a:r>
              <a:rPr lang="en-GB" altLang="en-US" sz="2000" dirty="0"/>
              <a:t> of the stock to be issued </a:t>
            </a:r>
          </a:p>
          <a:p>
            <a:pPr algn="just"/>
            <a:endParaRPr lang="en-GB" altLang="en-US" sz="2000" dirty="0"/>
          </a:p>
          <a:p>
            <a:pPr algn="just"/>
            <a:r>
              <a:rPr lang="en-GB" altLang="en-US" sz="2000" dirty="0">
                <a:solidFill>
                  <a:srgbClr val="FF0000"/>
                </a:solidFill>
              </a:rPr>
              <a:t>Documentation:</a:t>
            </a:r>
            <a:r>
              <a:rPr lang="en-GB" altLang="en-US" sz="2000" dirty="0"/>
              <a:t> provide assistance with regulatory authorities (documents, requirements, listing criteria, registration documents for listing, etc) </a:t>
            </a:r>
          </a:p>
          <a:p>
            <a:pPr algn="just"/>
            <a:endParaRPr lang="en-GB" altLang="en-US" sz="2000" dirty="0"/>
          </a:p>
          <a:p>
            <a:pPr algn="just"/>
            <a:r>
              <a:rPr lang="en-GB" altLang="en-US" sz="2000" dirty="0"/>
              <a:t>Prepare the </a:t>
            </a:r>
            <a:r>
              <a:rPr lang="en-GB" altLang="en-US" sz="2000" dirty="0">
                <a:solidFill>
                  <a:srgbClr val="FF0000"/>
                </a:solidFill>
              </a:rPr>
              <a:t>obligatory information statements </a:t>
            </a:r>
            <a:r>
              <a:rPr lang="en-GB" altLang="en-US" sz="2000" dirty="0"/>
              <a:t>(prospectus) and documents for the public (financial position of the firm, management issues, industry and competition, funding purposes, assessment of the risk of the issue and the company, etc) and securities' risk assessment. </a:t>
            </a:r>
          </a:p>
        </p:txBody>
      </p:sp>
      <p:sp>
        <p:nvSpPr>
          <p:cNvPr id="54275" name="Τίτλος 1">
            <a:extLst>
              <a:ext uri="{FF2B5EF4-FFF2-40B4-BE49-F238E27FC236}">
                <a16:creationId xmlns:a16="http://schemas.microsoft.com/office/drawing/2014/main" id="{A11A3E5A-09E0-7B29-CFEE-4FDBE539DE60}"/>
              </a:ext>
            </a:extLst>
          </p:cNvPr>
          <p:cNvSpPr>
            <a:spLocks noGrp="1"/>
          </p:cNvSpPr>
          <p:nvPr>
            <p:ph type="title"/>
          </p:nvPr>
        </p:nvSpPr>
        <p:spPr>
          <a:xfrm>
            <a:off x="609600" y="274638"/>
            <a:ext cx="10972800" cy="850900"/>
          </a:xfrm>
        </p:spPr>
        <p:txBody>
          <a:bodyPr/>
          <a:lstStyle/>
          <a:p>
            <a:r>
              <a:rPr lang="en-GB" altLang="en-US" sz="4000" b="1"/>
              <a:t>Issuing Securities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Θέση περιεχομένου 2">
            <a:extLst>
              <a:ext uri="{FF2B5EF4-FFF2-40B4-BE49-F238E27FC236}">
                <a16:creationId xmlns:a16="http://schemas.microsoft.com/office/drawing/2014/main" id="{2CBA5C67-8243-E58E-7FC7-DFBB784375CE}"/>
              </a:ext>
            </a:extLst>
          </p:cNvPr>
          <p:cNvSpPr>
            <a:spLocks noGrp="1"/>
          </p:cNvSpPr>
          <p:nvPr>
            <p:ph idx="1"/>
          </p:nvPr>
        </p:nvSpPr>
        <p:spPr>
          <a:xfrm>
            <a:off x="609600" y="1092200"/>
            <a:ext cx="10972800" cy="5400675"/>
          </a:xfrm>
        </p:spPr>
        <p:txBody>
          <a:bodyPr>
            <a:normAutofit lnSpcReduction="10000"/>
          </a:bodyPr>
          <a:lstStyle/>
          <a:p>
            <a:pPr algn="just"/>
            <a:r>
              <a:rPr lang="en-GB" altLang="en-US" sz="2000" b="1">
                <a:solidFill>
                  <a:srgbClr val="FF0000"/>
                </a:solidFill>
              </a:rPr>
              <a:t>Book building: </a:t>
            </a:r>
            <a:r>
              <a:rPr lang="en-GB" altLang="en-US" sz="2000"/>
              <a:t>the procedure where the issuer appoints the underwriter (bookrunner) to examine and document the (confidential) demand by investors for the stock to be issued within a pre-specified price range (lower – higher price)</a:t>
            </a:r>
          </a:p>
          <a:p>
            <a:pPr algn="just"/>
            <a:endParaRPr lang="en-GB" altLang="en-US" sz="2000"/>
          </a:p>
          <a:p>
            <a:pPr algn="just"/>
            <a:r>
              <a:rPr lang="en-GB" altLang="en-US" sz="2000"/>
              <a:t>The underwriter accepts (invited) bids from large interested investors (e.g. institutional investors) rather than these investors participate directly in the public offer</a:t>
            </a:r>
          </a:p>
          <a:p>
            <a:pPr algn="just"/>
            <a:endParaRPr lang="en-GB" altLang="en-US" sz="2000"/>
          </a:p>
          <a:p>
            <a:pPr algn="just"/>
            <a:r>
              <a:rPr lang="en-GB" altLang="en-US" sz="2000"/>
              <a:t>The demand (bids) is kept off-market and the price is determined after the book is closed by the bookrunner and the issuer</a:t>
            </a:r>
          </a:p>
          <a:p>
            <a:pPr algn="just"/>
            <a:endParaRPr lang="en-GB" altLang="en-US" sz="2000"/>
          </a:p>
          <a:p>
            <a:pPr algn="just"/>
            <a:r>
              <a:rPr lang="en-GB" altLang="en-US" sz="2000"/>
              <a:t>Often, some investors (bidders) may receive a greater allocation than others</a:t>
            </a:r>
          </a:p>
          <a:p>
            <a:pPr algn="just"/>
            <a:endParaRPr lang="en-GB" altLang="en-US" sz="2000"/>
          </a:p>
          <a:p>
            <a:pPr algn="just"/>
            <a:r>
              <a:rPr lang="en-GB" altLang="en-US" sz="2000"/>
              <a:t>Usually when this process is ongoing, regulations demand that there is no market trading of the issue</a:t>
            </a:r>
          </a:p>
          <a:p>
            <a:pPr algn="just"/>
            <a:endParaRPr lang="en-GB" altLang="en-US" sz="2000"/>
          </a:p>
          <a:p>
            <a:pPr algn="just"/>
            <a:r>
              <a:rPr lang="en-GB" altLang="en-US" sz="2000"/>
              <a:t>This procedure assists the issuer and underwriter to </a:t>
            </a:r>
            <a:r>
              <a:rPr lang="en-GB" altLang="en-US" sz="2000">
                <a:solidFill>
                  <a:srgbClr val="FF0000"/>
                </a:solidFill>
              </a:rPr>
              <a:t>determine the price of the stock  </a:t>
            </a:r>
          </a:p>
        </p:txBody>
      </p:sp>
      <p:sp>
        <p:nvSpPr>
          <p:cNvPr id="55299" name="Τίτλος 1">
            <a:extLst>
              <a:ext uri="{FF2B5EF4-FFF2-40B4-BE49-F238E27FC236}">
                <a16:creationId xmlns:a16="http://schemas.microsoft.com/office/drawing/2014/main" id="{4CE8C872-0312-CBA2-2DD4-530EDC4A9855}"/>
              </a:ext>
            </a:extLst>
          </p:cNvPr>
          <p:cNvSpPr>
            <a:spLocks noGrp="1"/>
          </p:cNvSpPr>
          <p:nvPr>
            <p:ph type="title"/>
          </p:nvPr>
        </p:nvSpPr>
        <p:spPr>
          <a:xfrm>
            <a:off x="609600" y="274638"/>
            <a:ext cx="10972800" cy="850900"/>
          </a:xfrm>
        </p:spPr>
        <p:txBody>
          <a:bodyPr/>
          <a:lstStyle/>
          <a:p>
            <a:r>
              <a:rPr lang="en-GB" altLang="en-US" sz="4000" b="1"/>
              <a:t>Issuing Securities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Θέση περιεχομένου 2">
            <a:extLst>
              <a:ext uri="{FF2B5EF4-FFF2-40B4-BE49-F238E27FC236}">
                <a16:creationId xmlns:a16="http://schemas.microsoft.com/office/drawing/2014/main" id="{FE8DB0B6-BEFC-BBB1-39A3-717F195ECA0A}"/>
              </a:ext>
            </a:extLst>
          </p:cNvPr>
          <p:cNvSpPr>
            <a:spLocks noGrp="1"/>
          </p:cNvSpPr>
          <p:nvPr>
            <p:ph idx="1"/>
          </p:nvPr>
        </p:nvSpPr>
        <p:spPr>
          <a:xfrm>
            <a:off x="407988" y="1150938"/>
            <a:ext cx="10972800" cy="5111750"/>
          </a:xfrm>
        </p:spPr>
        <p:txBody>
          <a:bodyPr>
            <a:normAutofit lnSpcReduction="10000"/>
          </a:bodyPr>
          <a:lstStyle/>
          <a:p>
            <a:pPr algn="just"/>
            <a:r>
              <a:rPr lang="en-GB" altLang="en-US" sz="2000" b="1">
                <a:solidFill>
                  <a:srgbClr val="FF0000"/>
                </a:solidFill>
              </a:rPr>
              <a:t>Roadshow:</a:t>
            </a:r>
            <a:r>
              <a:rPr lang="en-GB" altLang="en-US" sz="2000"/>
              <a:t> the top management of the company that is about to issue securities is meeting with interested investors in different countries or continents </a:t>
            </a:r>
          </a:p>
          <a:p>
            <a:pPr algn="just"/>
            <a:endParaRPr lang="en-GB" altLang="en-US" sz="2000"/>
          </a:p>
          <a:p>
            <a:pPr algn="just"/>
            <a:r>
              <a:rPr lang="en-GB" altLang="en-US" sz="2000"/>
              <a:t>In these meetings the point is that the management discusses with interested investors, present their firm’s strategy, growth opportunities, financial data, etc </a:t>
            </a:r>
          </a:p>
          <a:p>
            <a:pPr algn="just"/>
            <a:endParaRPr lang="en-GB" altLang="en-US" sz="2000"/>
          </a:p>
          <a:p>
            <a:pPr algn="just"/>
            <a:r>
              <a:rPr lang="en-GB" altLang="en-US" sz="2000" b="1">
                <a:solidFill>
                  <a:srgbClr val="FF0000"/>
                </a:solidFill>
              </a:rPr>
              <a:t>Financial analysts </a:t>
            </a:r>
            <a:r>
              <a:rPr lang="en-GB" altLang="en-US" sz="2000"/>
              <a:t>of the underwriter (investment bank), that have analysed the company that is about to procced with an IPO, often participate and present their analysis </a:t>
            </a:r>
          </a:p>
          <a:p>
            <a:pPr algn="just"/>
            <a:endParaRPr lang="en-GB" altLang="en-US" sz="2000"/>
          </a:p>
          <a:p>
            <a:pPr algn="just"/>
            <a:r>
              <a:rPr lang="en-GB" altLang="en-US" sz="2000"/>
              <a:t>Regulations require that for an IPO a large number of informative documents and forms are prepared and submitted by the issuer to the Stock Exchange and the Regulators </a:t>
            </a:r>
            <a:r>
              <a:rPr lang="en-GB" altLang="en-US" sz="2000" b="1">
                <a:solidFill>
                  <a:srgbClr val="FF0000"/>
                </a:solidFill>
              </a:rPr>
              <a:t>(registration -compliance)</a:t>
            </a:r>
          </a:p>
          <a:p>
            <a:pPr algn="just"/>
            <a:endParaRPr lang="en-GB" altLang="en-US" sz="2000" b="1">
              <a:solidFill>
                <a:srgbClr val="FF0000"/>
              </a:solidFill>
            </a:endParaRPr>
          </a:p>
          <a:p>
            <a:pPr algn="just"/>
            <a:r>
              <a:rPr lang="en-GB" altLang="en-US" sz="2000"/>
              <a:t>The financial analysts play a crucial role in ensuring that the documentation (prospectus, etc) that contains the necessary information to the public is correct, and accurate, in order the investor takes an informed decision with </a:t>
            </a:r>
            <a:r>
              <a:rPr lang="en-GB" altLang="en-US" sz="2000" b="1">
                <a:solidFill>
                  <a:srgbClr val="FF0000"/>
                </a:solidFill>
              </a:rPr>
              <a:t>all the available information being reflected on the forms</a:t>
            </a:r>
          </a:p>
          <a:p>
            <a:endParaRPr lang="en-GB" altLang="en-US"/>
          </a:p>
        </p:txBody>
      </p:sp>
      <p:sp>
        <p:nvSpPr>
          <p:cNvPr id="56323" name="Τίτλος 1">
            <a:extLst>
              <a:ext uri="{FF2B5EF4-FFF2-40B4-BE49-F238E27FC236}">
                <a16:creationId xmlns:a16="http://schemas.microsoft.com/office/drawing/2014/main" id="{2C13A822-81DE-675D-B641-D12E58BB8CFA}"/>
              </a:ext>
            </a:extLst>
          </p:cNvPr>
          <p:cNvSpPr>
            <a:spLocks noGrp="1"/>
          </p:cNvSpPr>
          <p:nvPr>
            <p:ph type="title"/>
          </p:nvPr>
        </p:nvSpPr>
        <p:spPr>
          <a:xfrm>
            <a:off x="609600" y="274638"/>
            <a:ext cx="10972800" cy="850900"/>
          </a:xfrm>
        </p:spPr>
        <p:txBody>
          <a:bodyPr/>
          <a:lstStyle/>
          <a:p>
            <a:r>
              <a:rPr lang="en-GB" altLang="en-US" sz="4000" b="1"/>
              <a:t>Issuing Securities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Θέση περιεχομένου 2">
            <a:extLst>
              <a:ext uri="{FF2B5EF4-FFF2-40B4-BE49-F238E27FC236}">
                <a16:creationId xmlns:a16="http://schemas.microsoft.com/office/drawing/2014/main" id="{B644DC45-1EB0-5B5E-779B-CFBB1787670A}"/>
              </a:ext>
            </a:extLst>
          </p:cNvPr>
          <p:cNvSpPr>
            <a:spLocks noGrp="1"/>
          </p:cNvSpPr>
          <p:nvPr>
            <p:ph idx="1"/>
          </p:nvPr>
        </p:nvSpPr>
        <p:spPr>
          <a:xfrm>
            <a:off x="436563" y="1165225"/>
            <a:ext cx="11318875" cy="5287963"/>
          </a:xfrm>
        </p:spPr>
        <p:txBody>
          <a:bodyPr>
            <a:normAutofit lnSpcReduction="10000"/>
          </a:bodyPr>
          <a:lstStyle/>
          <a:p>
            <a:pPr algn="just"/>
            <a:r>
              <a:rPr lang="en-GB" altLang="en-US" sz="2000"/>
              <a:t>An IPO can be a </a:t>
            </a:r>
            <a:r>
              <a:rPr lang="en-GB" altLang="en-US" sz="2000" b="1">
                <a:solidFill>
                  <a:srgbClr val="FF0000"/>
                </a:solidFill>
              </a:rPr>
              <a:t>very costly process; t</a:t>
            </a:r>
            <a:r>
              <a:rPr lang="en-GB" altLang="en-US" sz="2000"/>
              <a:t>he firm will have to </a:t>
            </a:r>
            <a:r>
              <a:rPr lang="en-GB" altLang="en-US" sz="2000" b="1">
                <a:solidFill>
                  <a:srgbClr val="FF0000"/>
                </a:solidFill>
              </a:rPr>
              <a:t>comply with very strict regulation requirements </a:t>
            </a:r>
            <a:r>
              <a:rPr lang="en-GB" altLang="en-US" sz="2000"/>
              <a:t>that ensure the transparency and the availability of information to  investors, that investors are protected, the market is not abused, etc </a:t>
            </a:r>
          </a:p>
          <a:p>
            <a:pPr algn="just"/>
            <a:endParaRPr lang="en-GB" altLang="en-US" sz="2000"/>
          </a:p>
          <a:p>
            <a:pPr algn="just"/>
            <a:r>
              <a:rPr lang="en-GB" altLang="en-US" sz="2000" b="1">
                <a:solidFill>
                  <a:srgbClr val="FF0000"/>
                </a:solidFill>
              </a:rPr>
              <a:t>Underwriting fee, </a:t>
            </a:r>
            <a:r>
              <a:rPr lang="en-GB" altLang="en-US" sz="2000"/>
              <a:t>e.g. from about 7% for small IPOs to 3.5% for large IPOs, on average; in the US for the period between 2001 and 2021 there were 2,567 IPOs with a mean spread for the underwriter of 6.63% an average first-day return of 18.5% </a:t>
            </a:r>
          </a:p>
          <a:p>
            <a:pPr algn="just"/>
            <a:endParaRPr lang="en-GB" altLang="en-US" sz="2000"/>
          </a:p>
          <a:p>
            <a:pPr algn="just"/>
            <a:r>
              <a:rPr lang="en-GB" altLang="en-US" sz="2000" b="1">
                <a:solidFill>
                  <a:srgbClr val="FF0000"/>
                </a:solidFill>
              </a:rPr>
              <a:t>Registration Costs, Listing Fees, Application Fees </a:t>
            </a:r>
            <a:r>
              <a:rPr lang="en-GB" altLang="en-US" sz="2000"/>
              <a:t>(e.g. in the US (SEC) about $130 per $1 m of the offering, in NASDAQ there is an annual fee between 40,000-80,000 approximately and an initial listing fee of 50,000-75,000 approximately, etc) </a:t>
            </a:r>
          </a:p>
          <a:p>
            <a:pPr algn="just"/>
            <a:endParaRPr lang="en-GB" altLang="en-US" sz="2000"/>
          </a:p>
          <a:p>
            <a:pPr algn="just"/>
            <a:r>
              <a:rPr lang="en-GB" altLang="en-US" sz="2000" b="1">
                <a:solidFill>
                  <a:srgbClr val="FF0000"/>
                </a:solidFill>
              </a:rPr>
              <a:t>Legal costs, Accounting costs, Taxes </a:t>
            </a:r>
          </a:p>
          <a:p>
            <a:pPr algn="just"/>
            <a:endParaRPr lang="en-GB" altLang="en-US" sz="2000"/>
          </a:p>
          <a:p>
            <a:pPr algn="just"/>
            <a:r>
              <a:rPr lang="en-GB" altLang="en-US" sz="1600"/>
              <a:t>(for more details see, among others, see Ritter at </a:t>
            </a:r>
            <a:r>
              <a:rPr lang="en-GB" altLang="en-US" sz="1600">
                <a:hlinkClick r:id="rId2"/>
              </a:rPr>
              <a:t>https://site.warrington.ufl.edu/ritter/files/IPOs-Underwriting.pdf</a:t>
            </a:r>
            <a:r>
              <a:rPr lang="en-GB" altLang="en-US" sz="1600"/>
              <a:t> and PWC at  </a:t>
            </a:r>
            <a:r>
              <a:rPr lang="en-GB" altLang="en-US" sz="1600">
                <a:hlinkClick r:id="rId3"/>
              </a:rPr>
              <a:t>https://www.pwc.com/us/en/services/consulting/deals/library/cost-of-an-ipo.html</a:t>
            </a:r>
            <a:r>
              <a:rPr lang="en-GB" altLang="en-US" sz="1600"/>
              <a:t>) </a:t>
            </a:r>
          </a:p>
          <a:p>
            <a:pPr algn="just"/>
            <a:endParaRPr lang="en-GB" altLang="en-US" sz="2000"/>
          </a:p>
        </p:txBody>
      </p:sp>
      <p:sp>
        <p:nvSpPr>
          <p:cNvPr id="57347" name="Τίτλος 1">
            <a:extLst>
              <a:ext uri="{FF2B5EF4-FFF2-40B4-BE49-F238E27FC236}">
                <a16:creationId xmlns:a16="http://schemas.microsoft.com/office/drawing/2014/main" id="{1063527A-6202-362D-3C19-D14B26B3191B}"/>
              </a:ext>
            </a:extLst>
          </p:cNvPr>
          <p:cNvSpPr>
            <a:spLocks noGrp="1"/>
          </p:cNvSpPr>
          <p:nvPr>
            <p:ph type="title"/>
          </p:nvPr>
        </p:nvSpPr>
        <p:spPr>
          <a:xfrm>
            <a:off x="609600" y="274638"/>
            <a:ext cx="10972800" cy="922337"/>
          </a:xfrm>
        </p:spPr>
        <p:txBody>
          <a:bodyPr/>
          <a:lstStyle/>
          <a:p>
            <a:r>
              <a:rPr lang="en-GB" altLang="en-US" sz="4000" b="1"/>
              <a:t>Issuing Securities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Θέση περιεχομένου 2">
            <a:extLst>
              <a:ext uri="{FF2B5EF4-FFF2-40B4-BE49-F238E27FC236}">
                <a16:creationId xmlns:a16="http://schemas.microsoft.com/office/drawing/2014/main" id="{E680D16A-5253-7E6D-5586-509E7F60782A}"/>
              </a:ext>
            </a:extLst>
          </p:cNvPr>
          <p:cNvSpPr>
            <a:spLocks noGrp="1"/>
          </p:cNvSpPr>
          <p:nvPr>
            <p:ph idx="1"/>
          </p:nvPr>
        </p:nvSpPr>
        <p:spPr>
          <a:xfrm>
            <a:off x="600075" y="1165225"/>
            <a:ext cx="10972800" cy="5503863"/>
          </a:xfrm>
        </p:spPr>
        <p:txBody>
          <a:bodyPr/>
          <a:lstStyle/>
          <a:p>
            <a:pPr algn="just"/>
            <a:r>
              <a:rPr lang="en-GB" altLang="en-US" sz="2000" b="1">
                <a:solidFill>
                  <a:srgbClr val="FF0000"/>
                </a:solidFill>
              </a:rPr>
              <a:t>The reputation of the underwriter</a:t>
            </a:r>
          </a:p>
          <a:p>
            <a:pPr algn="just"/>
            <a:r>
              <a:rPr lang="en-GB" altLang="en-US" sz="2000"/>
              <a:t>Many studies find that the reputation (quality) of the underwriter seems to reduce the asymmetry of information in IPOs and to reduce the first day abnormal return phenomenon (see below) (see Beatty and Ritter, 1986; Loughran and Ritter, 2004; among others) </a:t>
            </a:r>
          </a:p>
          <a:p>
            <a:pPr algn="just"/>
            <a:endParaRPr lang="en-GB" altLang="en-US" sz="2000"/>
          </a:p>
          <a:p>
            <a:pPr algn="just"/>
            <a:r>
              <a:rPr lang="en-GB" altLang="en-US" sz="2000" b="1">
                <a:solidFill>
                  <a:srgbClr val="FF0000"/>
                </a:solidFill>
              </a:rPr>
              <a:t>The book-building process </a:t>
            </a:r>
          </a:p>
          <a:p>
            <a:pPr algn="just"/>
            <a:r>
              <a:rPr lang="en-GB" altLang="en-US" sz="2000"/>
              <a:t>Studies find that it has a stabilising effect on the price of the stock</a:t>
            </a:r>
          </a:p>
          <a:p>
            <a:pPr algn="just"/>
            <a:endParaRPr lang="en-GB" altLang="en-US" sz="2000"/>
          </a:p>
          <a:p>
            <a:pPr algn="just"/>
            <a:r>
              <a:rPr lang="en-GB" altLang="en-US" sz="2000" b="1">
                <a:solidFill>
                  <a:srgbClr val="FF0000"/>
                </a:solidFill>
              </a:rPr>
              <a:t>The syndicate structure</a:t>
            </a:r>
          </a:p>
          <a:p>
            <a:pPr algn="just"/>
            <a:r>
              <a:rPr lang="en-GB" altLang="en-US" sz="2000"/>
              <a:t>Studies find that the size of the syndicate (how many banks are involved in the underwriting of an IPO) has a positive correlation with the size of the IPO (gross proceeds)</a:t>
            </a:r>
          </a:p>
          <a:p>
            <a:pPr algn="just"/>
            <a:endParaRPr lang="en-GB" altLang="en-US" sz="2000"/>
          </a:p>
          <a:p>
            <a:pPr algn="just"/>
            <a:r>
              <a:rPr lang="en-GB" altLang="en-US" sz="2000" b="1">
                <a:solidFill>
                  <a:srgbClr val="FF0000"/>
                </a:solidFill>
              </a:rPr>
              <a:t>Financial analysts</a:t>
            </a:r>
          </a:p>
          <a:p>
            <a:pPr algn="just"/>
            <a:r>
              <a:rPr lang="en-GB" altLang="en-US" sz="2000"/>
              <a:t>Research shows that when the quality of the financial analysis is high, it increases the chances of the bank being selected to participate in the syndicate team</a:t>
            </a:r>
          </a:p>
        </p:txBody>
      </p:sp>
      <p:sp>
        <p:nvSpPr>
          <p:cNvPr id="59395" name="Τίτλος 1">
            <a:extLst>
              <a:ext uri="{FF2B5EF4-FFF2-40B4-BE49-F238E27FC236}">
                <a16:creationId xmlns:a16="http://schemas.microsoft.com/office/drawing/2014/main" id="{FD342E30-813A-2BD3-CD6B-7593C407581B}"/>
              </a:ext>
            </a:extLst>
          </p:cNvPr>
          <p:cNvSpPr>
            <a:spLocks noGrp="1"/>
          </p:cNvSpPr>
          <p:nvPr>
            <p:ph type="title"/>
          </p:nvPr>
        </p:nvSpPr>
        <p:spPr>
          <a:xfrm>
            <a:off x="609600" y="274638"/>
            <a:ext cx="10972800" cy="777875"/>
          </a:xfrm>
        </p:spPr>
        <p:txBody>
          <a:bodyPr/>
          <a:lstStyle/>
          <a:p>
            <a:r>
              <a:rPr lang="en-GB" altLang="en-US" sz="4000" b="1"/>
              <a:t>Issuing Securities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Θέση περιεχομένου 2">
            <a:extLst>
              <a:ext uri="{FF2B5EF4-FFF2-40B4-BE49-F238E27FC236}">
                <a16:creationId xmlns:a16="http://schemas.microsoft.com/office/drawing/2014/main" id="{00E06A78-29AC-DA55-B816-E8D501EB6EDD}"/>
              </a:ext>
            </a:extLst>
          </p:cNvPr>
          <p:cNvSpPr>
            <a:spLocks noGrp="1"/>
          </p:cNvSpPr>
          <p:nvPr>
            <p:ph idx="1"/>
          </p:nvPr>
        </p:nvSpPr>
        <p:spPr>
          <a:xfrm>
            <a:off x="479425" y="1557338"/>
            <a:ext cx="10972800" cy="4926012"/>
          </a:xfrm>
        </p:spPr>
        <p:txBody>
          <a:bodyPr/>
          <a:lstStyle/>
          <a:p>
            <a:pPr algn="just"/>
            <a:r>
              <a:rPr lang="de-DE" altLang="en-US" sz="2000"/>
              <a:t>Bernoussi, Dereeper, and Schwienbacher (2013) e</a:t>
            </a:r>
            <a:r>
              <a:rPr lang="en-GB" altLang="en-US" sz="2000"/>
              <a:t>xamine the relation between the structure of a syndicate and the reputation of the lead manager</a:t>
            </a:r>
          </a:p>
          <a:p>
            <a:pPr algn="just"/>
            <a:endParaRPr lang="en-GB" altLang="en-US" sz="2000"/>
          </a:p>
          <a:p>
            <a:pPr algn="just"/>
            <a:r>
              <a:rPr lang="en-GB" altLang="en-US" sz="2000"/>
              <a:t>They examine 1542 IPOs (Germany, France, UK) for the 1995-2005 period and report that most IPOs  (about 60%) had </a:t>
            </a:r>
            <a:r>
              <a:rPr lang="en-GB" altLang="en-US" sz="2000" b="1">
                <a:solidFill>
                  <a:srgbClr val="FF0000"/>
                </a:solidFill>
              </a:rPr>
              <a:t>a single bank as an underwriter </a:t>
            </a:r>
          </a:p>
          <a:p>
            <a:pPr algn="just"/>
            <a:endParaRPr lang="en-GB" altLang="en-US" sz="2000"/>
          </a:p>
          <a:p>
            <a:pPr algn="just"/>
            <a:r>
              <a:rPr lang="en-GB" altLang="en-US" sz="2000"/>
              <a:t>This is due to the fact that most IPOS in Europe (at the time) were relatively small,</a:t>
            </a:r>
          </a:p>
          <a:p>
            <a:pPr algn="just"/>
            <a:endParaRPr lang="en-GB" altLang="en-US" sz="2000"/>
          </a:p>
          <a:p>
            <a:pPr algn="just"/>
            <a:r>
              <a:rPr lang="en-GB" altLang="en-US" sz="2000"/>
              <a:t>They also report that “….</a:t>
            </a:r>
            <a:r>
              <a:rPr lang="en-GB" altLang="en-US" sz="2000" b="1" i="1">
                <a:solidFill>
                  <a:srgbClr val="FF0000"/>
                </a:solidFill>
              </a:rPr>
              <a:t>reputable underwriters tend to concentrate on larger issuances</a:t>
            </a:r>
            <a:r>
              <a:rPr lang="en-GB" altLang="en-US" sz="2000" i="1"/>
              <a:t>, for which we find a </a:t>
            </a:r>
            <a:r>
              <a:rPr lang="en-GB" altLang="en-US" sz="2000" b="1" i="1">
                <a:solidFill>
                  <a:srgbClr val="FF0000"/>
                </a:solidFill>
              </a:rPr>
              <a:t>positive link between lead underwriter reputation and syndicate size</a:t>
            </a:r>
            <a:r>
              <a:rPr lang="en-GB" altLang="en-US" sz="2000" b="1">
                <a:solidFill>
                  <a:srgbClr val="FF0000"/>
                </a:solidFill>
              </a:rPr>
              <a:t>” </a:t>
            </a:r>
          </a:p>
          <a:p>
            <a:pPr algn="just"/>
            <a:endParaRPr lang="en-GB" altLang="en-US" sz="2000"/>
          </a:p>
          <a:p>
            <a:pPr algn="just"/>
            <a:r>
              <a:rPr lang="en-GB" altLang="en-US" sz="1600"/>
              <a:t>See: Bernoussi, A., Dereeper, S, Schwienbacher, A. (2013). Underwriting Syndicate Structure and Lead Manager Reputation: An Empirical Study on European Stock Markets. </a:t>
            </a:r>
            <a:r>
              <a:rPr lang="en-GB" altLang="en-US" sz="1600" i="1"/>
              <a:t>Dans Finance </a:t>
            </a:r>
            <a:r>
              <a:rPr lang="en-GB" altLang="en-US" sz="1600"/>
              <a:t>2013/2 (Vol. 34), pages 7-34.</a:t>
            </a:r>
          </a:p>
          <a:p>
            <a:endParaRPr lang="en-GB" altLang="en-US" sz="2000"/>
          </a:p>
        </p:txBody>
      </p:sp>
      <p:sp>
        <p:nvSpPr>
          <p:cNvPr id="60419" name="Τίτλος 1">
            <a:extLst>
              <a:ext uri="{FF2B5EF4-FFF2-40B4-BE49-F238E27FC236}">
                <a16:creationId xmlns:a16="http://schemas.microsoft.com/office/drawing/2014/main" id="{4A1E245C-C61F-0C02-FD75-A949C476F11C}"/>
              </a:ext>
            </a:extLst>
          </p:cNvPr>
          <p:cNvSpPr>
            <a:spLocks noGrp="1"/>
          </p:cNvSpPr>
          <p:nvPr>
            <p:ph type="title"/>
          </p:nvPr>
        </p:nvSpPr>
        <p:spPr>
          <a:xfrm>
            <a:off x="695325" y="260350"/>
            <a:ext cx="10972800" cy="947738"/>
          </a:xfrm>
        </p:spPr>
        <p:txBody>
          <a:bodyPr/>
          <a:lstStyle/>
          <a:p>
            <a:r>
              <a:rPr lang="en-GB" altLang="en-US" sz="4000" b="1"/>
              <a:t>Issuing Securities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Θέση περιεχομένου 2">
            <a:extLst>
              <a:ext uri="{FF2B5EF4-FFF2-40B4-BE49-F238E27FC236}">
                <a16:creationId xmlns:a16="http://schemas.microsoft.com/office/drawing/2014/main" id="{8CF51CED-C123-9A55-5E82-A240BA30E474}"/>
              </a:ext>
            </a:extLst>
          </p:cNvPr>
          <p:cNvSpPr>
            <a:spLocks noGrp="1"/>
          </p:cNvSpPr>
          <p:nvPr>
            <p:ph idx="1"/>
          </p:nvPr>
        </p:nvSpPr>
        <p:spPr/>
        <p:txBody>
          <a:bodyPr/>
          <a:lstStyle/>
          <a:p>
            <a:pPr algn="just"/>
            <a:r>
              <a:rPr lang="en-GB" altLang="en-US" sz="2000"/>
              <a:t>Binay, Gatchev, and Pirinsky (2007) report that the </a:t>
            </a:r>
            <a:r>
              <a:rPr lang="en-GB" altLang="en-US" sz="2000" b="1">
                <a:solidFill>
                  <a:srgbClr val="FF0000"/>
                </a:solidFill>
              </a:rPr>
              <a:t>underwriters have a tendency to favor institutional investors that they have previously worked with</a:t>
            </a:r>
            <a:r>
              <a:rPr lang="en-GB" altLang="en-US" sz="2000"/>
              <a:t>, when they allocate the stocks of IPOs</a:t>
            </a:r>
          </a:p>
          <a:p>
            <a:pPr algn="just"/>
            <a:endParaRPr lang="en-GB" altLang="en-US" sz="2000"/>
          </a:p>
          <a:p>
            <a:pPr algn="just"/>
            <a:r>
              <a:rPr lang="en-GB" altLang="en-US" sz="2000"/>
              <a:t>Also that “….</a:t>
            </a:r>
            <a:r>
              <a:rPr lang="en-GB" altLang="en-US" sz="2000" i="1"/>
              <a:t>regular investors </a:t>
            </a:r>
            <a:r>
              <a:rPr lang="en-GB" altLang="en-US" sz="2000" b="1" i="1">
                <a:solidFill>
                  <a:srgbClr val="FF0000"/>
                </a:solidFill>
              </a:rPr>
              <a:t>benefit more </a:t>
            </a:r>
            <a:r>
              <a:rPr lang="en-GB" altLang="en-US" sz="2000" i="1"/>
              <a:t>than casual investors in IPOs through greater participation in underpriced issues….” </a:t>
            </a:r>
            <a:r>
              <a:rPr lang="en-GB" altLang="en-US" sz="2000"/>
              <a:t> </a:t>
            </a:r>
          </a:p>
          <a:p>
            <a:pPr algn="just"/>
            <a:endParaRPr lang="en-GB" altLang="en-US" sz="2000"/>
          </a:p>
          <a:p>
            <a:pPr algn="just"/>
            <a:r>
              <a:rPr lang="en-GB" altLang="en-US" sz="2000"/>
              <a:t>This effect is stronger in cases where there are IPOs with strong demand, or IPOs form firms that are not very liquid, or IPOs by less reputable underwriters. </a:t>
            </a:r>
          </a:p>
          <a:p>
            <a:pPr algn="just"/>
            <a:endParaRPr lang="en-GB" altLang="en-US" sz="2000"/>
          </a:p>
          <a:p>
            <a:pPr algn="just"/>
            <a:r>
              <a:rPr lang="en-GB" altLang="en-US" sz="1600"/>
              <a:t>Binay, M., Gatchev, V., Pirinsky, C. (2007). The Role of Underwriter-Investor Relationships in the IPO Process. </a:t>
            </a:r>
            <a:r>
              <a:rPr lang="en-GB" altLang="en-US" sz="1600" i="1"/>
              <a:t>Journal of Financial and Quantitative Analysis </a:t>
            </a:r>
            <a:r>
              <a:rPr lang="en-GB" altLang="en-US" sz="1600"/>
              <a:t>42(3), 785 - 809</a:t>
            </a:r>
          </a:p>
          <a:p>
            <a:endParaRPr lang="en-GB" altLang="en-US"/>
          </a:p>
        </p:txBody>
      </p:sp>
      <p:sp>
        <p:nvSpPr>
          <p:cNvPr id="61443" name="Τίτλος 1">
            <a:extLst>
              <a:ext uri="{FF2B5EF4-FFF2-40B4-BE49-F238E27FC236}">
                <a16:creationId xmlns:a16="http://schemas.microsoft.com/office/drawing/2014/main" id="{1908A86D-ED23-3946-BB2F-8B94E2BACB82}"/>
              </a:ext>
            </a:extLst>
          </p:cNvPr>
          <p:cNvSpPr>
            <a:spLocks noGrp="1"/>
          </p:cNvSpPr>
          <p:nvPr>
            <p:ph type="title"/>
          </p:nvPr>
        </p:nvSpPr>
        <p:spPr/>
        <p:txBody>
          <a:bodyPr/>
          <a:lstStyle/>
          <a:p>
            <a:r>
              <a:rPr lang="en-GB" altLang="en-US" sz="4000" b="1"/>
              <a:t>Issuing Securities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79376" y="1434517"/>
            <a:ext cx="11305256" cy="4946811"/>
          </a:xfrm>
        </p:spPr>
        <p:txBody>
          <a:bodyPr>
            <a:normAutofit lnSpcReduction="10000"/>
          </a:bodyPr>
          <a:lstStyle/>
          <a:p>
            <a:pPr marL="365760" indent="-283464" algn="just">
              <a:buFont typeface="Wingdings 2"/>
              <a:buChar char=""/>
              <a:defRPr/>
            </a:pPr>
            <a:r>
              <a:rPr lang="en-US" sz="2400" dirty="0">
                <a:solidFill>
                  <a:srgbClr val="FF0000"/>
                </a:solidFill>
              </a:rPr>
              <a:t>time</a:t>
            </a:r>
            <a:r>
              <a:rPr lang="el-GR" sz="2400" dirty="0">
                <a:solidFill>
                  <a:srgbClr val="FF0000"/>
                </a:solidFill>
              </a:rPr>
              <a:t> </a:t>
            </a:r>
            <a:r>
              <a:rPr lang="en-US" sz="2400" dirty="0">
                <a:solidFill>
                  <a:srgbClr val="FF0000"/>
                </a:solidFill>
              </a:rPr>
              <a:t>value</a:t>
            </a:r>
            <a:r>
              <a:rPr lang="el-GR" sz="2400" dirty="0">
                <a:solidFill>
                  <a:srgbClr val="FF0000"/>
                </a:solidFill>
              </a:rPr>
              <a:t> </a:t>
            </a:r>
            <a:r>
              <a:rPr lang="en-US" sz="2400" dirty="0">
                <a:solidFill>
                  <a:srgbClr val="FF0000"/>
                </a:solidFill>
              </a:rPr>
              <a:t>of</a:t>
            </a:r>
            <a:r>
              <a:rPr lang="el-GR" sz="2400" dirty="0">
                <a:solidFill>
                  <a:srgbClr val="FF0000"/>
                </a:solidFill>
              </a:rPr>
              <a:t> </a:t>
            </a:r>
            <a:r>
              <a:rPr lang="en-US" sz="2400" dirty="0">
                <a:solidFill>
                  <a:srgbClr val="FF0000"/>
                </a:solidFill>
              </a:rPr>
              <a:t>money: invested money </a:t>
            </a:r>
            <a:r>
              <a:rPr lang="en-US" sz="2400" u="sng" dirty="0">
                <a:solidFill>
                  <a:srgbClr val="FF0000"/>
                </a:solidFill>
              </a:rPr>
              <a:t>returns new money </a:t>
            </a:r>
            <a:r>
              <a:rPr lang="en-US" sz="2400" dirty="0">
                <a:solidFill>
                  <a:srgbClr val="FF0000"/>
                </a:solidFill>
              </a:rPr>
              <a:t>with time </a:t>
            </a:r>
          </a:p>
          <a:p>
            <a:pPr marL="365760" indent="-283464" algn="just">
              <a:buFont typeface="Wingdings 2"/>
              <a:buChar char=""/>
              <a:defRPr/>
            </a:pPr>
            <a:endParaRPr lang="el-GR" sz="2400" dirty="0"/>
          </a:p>
          <a:p>
            <a:pPr marL="365760" indent="-283464" algn="just">
              <a:buFont typeface="Wingdings 2"/>
              <a:buChar char=""/>
              <a:defRPr/>
            </a:pPr>
            <a:r>
              <a:rPr lang="en-GB" sz="2400" dirty="0"/>
              <a:t>Do you prefer 1 Euro today or 1 Euro in 1 year ? </a:t>
            </a:r>
          </a:p>
          <a:p>
            <a:pPr marL="365760" indent="-283464" algn="just">
              <a:buFont typeface="Wingdings 2"/>
              <a:buChar char=""/>
              <a:defRPr/>
            </a:pPr>
            <a:endParaRPr lang="en-GB" sz="2400" dirty="0"/>
          </a:p>
          <a:p>
            <a:pPr marL="365760" indent="-283464" algn="just">
              <a:buFont typeface="Wingdings 2"/>
              <a:buChar char=""/>
              <a:defRPr/>
            </a:pPr>
            <a:r>
              <a:rPr lang="en-GB" sz="2400" dirty="0"/>
              <a:t>Obviously 1 Euro now</a:t>
            </a:r>
          </a:p>
          <a:p>
            <a:pPr marL="365760" indent="-283464" algn="just">
              <a:buFont typeface="Wingdings 2"/>
              <a:buChar char=""/>
              <a:defRPr/>
            </a:pPr>
            <a:endParaRPr lang="en-GB" sz="2400" dirty="0"/>
          </a:p>
          <a:p>
            <a:pPr marL="365760" indent="-283464" algn="just">
              <a:buFont typeface="Wingdings 2"/>
              <a:buChar char=""/>
              <a:defRPr/>
            </a:pPr>
            <a:r>
              <a:rPr lang="en-GB" sz="2400" dirty="0"/>
              <a:t>Do you prefer 1.10 Euro in 1 year ? </a:t>
            </a:r>
          </a:p>
          <a:p>
            <a:pPr marL="365760" indent="-283464" algn="just">
              <a:buFont typeface="Wingdings 2"/>
              <a:buChar char=""/>
              <a:defRPr/>
            </a:pPr>
            <a:endParaRPr lang="en-GB" sz="2400" dirty="0"/>
          </a:p>
          <a:p>
            <a:pPr marL="365760" indent="-283464" algn="just">
              <a:buFont typeface="Wingdings 2"/>
              <a:buChar char=""/>
              <a:defRPr/>
            </a:pPr>
            <a:r>
              <a:rPr lang="en-GB" sz="2400" dirty="0"/>
              <a:t>You cannot answer unless you now your </a:t>
            </a:r>
            <a:r>
              <a:rPr lang="en-GB" sz="2400" dirty="0">
                <a:solidFill>
                  <a:srgbClr val="FF0000"/>
                </a:solidFill>
              </a:rPr>
              <a:t>investment alternatives </a:t>
            </a:r>
          </a:p>
          <a:p>
            <a:pPr marL="365760" indent="-283464" algn="just">
              <a:buFont typeface="Wingdings 2"/>
              <a:buChar char=""/>
              <a:defRPr/>
            </a:pPr>
            <a:endParaRPr lang="el-GR" sz="2400" dirty="0"/>
          </a:p>
          <a:p>
            <a:pPr marL="365760" indent="-283464" algn="just">
              <a:buFont typeface="Wingdings 2"/>
              <a:buChar char=""/>
              <a:defRPr/>
            </a:pPr>
            <a:r>
              <a:rPr lang="en-GB" sz="2400" dirty="0"/>
              <a:t>This demonstrates the notion of </a:t>
            </a:r>
            <a:r>
              <a:rPr lang="en-GB" sz="2400" dirty="0">
                <a:solidFill>
                  <a:srgbClr val="FF0000"/>
                </a:solidFill>
              </a:rPr>
              <a:t>interest</a:t>
            </a:r>
            <a:r>
              <a:rPr lang="en-GB" sz="2400" dirty="0"/>
              <a:t> and </a:t>
            </a:r>
            <a:r>
              <a:rPr lang="en-GB" sz="2400" dirty="0">
                <a:solidFill>
                  <a:srgbClr val="FF0000"/>
                </a:solidFill>
              </a:rPr>
              <a:t>cost of capital</a:t>
            </a:r>
            <a:endParaRPr lang="el-GR" sz="2400" dirty="0">
              <a:solidFill>
                <a:srgbClr val="FF0000"/>
              </a:solidFill>
            </a:endParaRPr>
          </a:p>
        </p:txBody>
      </p:sp>
      <p:sp>
        <p:nvSpPr>
          <p:cNvPr id="4" name="3 - Θέση αριθμού διαφάνειας"/>
          <p:cNvSpPr>
            <a:spLocks noGrp="1"/>
          </p:cNvSpPr>
          <p:nvPr>
            <p:ph type="sldNum" sz="quarter" idx="12"/>
          </p:nvPr>
        </p:nvSpPr>
        <p:spPr/>
        <p:txBody>
          <a:bodyPr/>
          <a:lstStyle/>
          <a:p>
            <a:fld id="{512B7B2C-C4E0-40CA-BD49-85F3AFCEBBC4}" type="slidenum">
              <a:rPr lang="el-GR" smtClean="0"/>
              <a:pPr/>
              <a:t>29</a:t>
            </a:fld>
            <a:endParaRPr lang="el-GR"/>
          </a:p>
        </p:txBody>
      </p:sp>
      <p:sp>
        <p:nvSpPr>
          <p:cNvPr id="7" name="Τίτλος 1">
            <a:extLst>
              <a:ext uri="{FF2B5EF4-FFF2-40B4-BE49-F238E27FC236}">
                <a16:creationId xmlns:a16="http://schemas.microsoft.com/office/drawing/2014/main" id="{6B5FF5F6-906E-851B-31C0-CDF6480A6DFE}"/>
              </a:ext>
            </a:extLst>
          </p:cNvPr>
          <p:cNvSpPr>
            <a:spLocks noGrp="1"/>
          </p:cNvSpPr>
          <p:nvPr>
            <p:ph type="title"/>
          </p:nvPr>
        </p:nvSpPr>
        <p:spPr>
          <a:xfrm>
            <a:off x="729143" y="306402"/>
            <a:ext cx="10515600" cy="951947"/>
          </a:xfrm>
        </p:spPr>
        <p:txBody>
          <a:bodyPr/>
          <a:lstStyle/>
          <a:p>
            <a:r>
              <a:rPr lang="en-GB" b="1" dirty="0"/>
              <a:t>The time Value of Money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0BED3DD-165D-C248-3DC3-4346705AA3FE}"/>
              </a:ext>
            </a:extLst>
          </p:cNvPr>
          <p:cNvSpPr>
            <a:spLocks noGrp="1"/>
          </p:cNvSpPr>
          <p:nvPr>
            <p:ph type="title"/>
          </p:nvPr>
        </p:nvSpPr>
        <p:spPr>
          <a:xfrm>
            <a:off x="838200" y="365126"/>
            <a:ext cx="10515600" cy="792555"/>
          </a:xfrm>
        </p:spPr>
        <p:txBody>
          <a:bodyPr>
            <a:normAutofit/>
          </a:bodyPr>
          <a:lstStyle/>
          <a:p>
            <a:r>
              <a:rPr lang="en-GB" sz="4000" b="1" dirty="0"/>
              <a:t>Introduction</a:t>
            </a:r>
            <a:endParaRPr lang="en-GB" sz="4000" dirty="0"/>
          </a:p>
        </p:txBody>
      </p:sp>
      <p:sp>
        <p:nvSpPr>
          <p:cNvPr id="3" name="Θέση περιεχομένου 2">
            <a:extLst>
              <a:ext uri="{FF2B5EF4-FFF2-40B4-BE49-F238E27FC236}">
                <a16:creationId xmlns:a16="http://schemas.microsoft.com/office/drawing/2014/main" id="{53A5146A-B0DA-60B7-2259-5BE4D983115B}"/>
              </a:ext>
            </a:extLst>
          </p:cNvPr>
          <p:cNvSpPr>
            <a:spLocks noGrp="1"/>
          </p:cNvSpPr>
          <p:nvPr>
            <p:ph idx="1"/>
          </p:nvPr>
        </p:nvSpPr>
        <p:spPr>
          <a:xfrm>
            <a:off x="838200" y="1333850"/>
            <a:ext cx="10515600" cy="5075339"/>
          </a:xfrm>
        </p:spPr>
        <p:txBody>
          <a:bodyPr>
            <a:noAutofit/>
          </a:bodyPr>
          <a:lstStyle/>
          <a:p>
            <a:pPr algn="just"/>
            <a:r>
              <a:rPr lang="en-GB" sz="2000" dirty="0">
                <a:solidFill>
                  <a:srgbClr val="FF0000"/>
                </a:solidFill>
              </a:rPr>
              <a:t>Corporate finance </a:t>
            </a:r>
            <a:r>
              <a:rPr lang="en-GB" sz="2000" dirty="0"/>
              <a:t>examines how managers take decisions. The main goal of a manager should be maximising the value of the firm for shareholders. Other important decisions have to do with: </a:t>
            </a:r>
          </a:p>
          <a:p>
            <a:pPr algn="just"/>
            <a:r>
              <a:rPr lang="en-GB" sz="2000" dirty="0"/>
              <a:t>Capital structure </a:t>
            </a:r>
            <a:r>
              <a:rPr lang="en-GB" sz="2000" dirty="0">
                <a:cs typeface="Arial" panose="020B0604020202020204" pitchFamily="34" charset="0"/>
              </a:rPr>
              <a:t>→ what types of </a:t>
            </a:r>
            <a:r>
              <a:rPr lang="en-GB" sz="2000" dirty="0"/>
              <a:t>funds will be employed (optimal mix of debt and equity)</a:t>
            </a:r>
          </a:p>
          <a:p>
            <a:pPr algn="just"/>
            <a:r>
              <a:rPr lang="en-GB" sz="2000" dirty="0"/>
              <a:t>Capital budgeting → what projects to choose for the firm to investment</a:t>
            </a:r>
          </a:p>
          <a:p>
            <a:pPr algn="just"/>
            <a:r>
              <a:rPr lang="en-GB" sz="2000" dirty="0"/>
              <a:t>Dividend policy → how to best utilize the profits (reinvest in the firm or provide as dividends to shareholders)</a:t>
            </a:r>
          </a:p>
          <a:p>
            <a:pPr algn="just"/>
            <a:endParaRPr lang="en-GB" sz="2000" dirty="0"/>
          </a:p>
          <a:p>
            <a:pPr algn="just"/>
            <a:r>
              <a:rPr lang="en-GB" sz="2000" dirty="0">
                <a:solidFill>
                  <a:srgbClr val="FF0000"/>
                </a:solidFill>
              </a:rPr>
              <a:t>Investment management</a:t>
            </a:r>
            <a:r>
              <a:rPr lang="en-GB" sz="2000" dirty="0"/>
              <a:t> examines how different investments are managed, that is the asset allocation, the diversification of the portfolios, the risk assumed, the investment goals and horizon. Important issues, among others, are:</a:t>
            </a:r>
          </a:p>
          <a:p>
            <a:pPr algn="just"/>
            <a:r>
              <a:rPr lang="en-GB" sz="2000" dirty="0"/>
              <a:t>Analysis → Fundamental, technical, quantitative, qualitative </a:t>
            </a:r>
          </a:p>
          <a:p>
            <a:pPr algn="just"/>
            <a:r>
              <a:rPr lang="en-GB" sz="2000" dirty="0"/>
              <a:t>Portfolio optimization → how to select the optimal portfolio</a:t>
            </a:r>
          </a:p>
          <a:p>
            <a:pPr algn="just"/>
            <a:r>
              <a:rPr lang="en-GB" sz="2000" dirty="0"/>
              <a:t>Investment style and philosophy → value vs growth, small vs big,  active vs passive</a:t>
            </a:r>
          </a:p>
          <a:p>
            <a:pPr algn="just"/>
            <a:r>
              <a:rPr lang="en-GB" sz="2000" dirty="0"/>
              <a:t>Risk management  </a:t>
            </a:r>
          </a:p>
        </p:txBody>
      </p:sp>
    </p:spTree>
    <p:extLst>
      <p:ext uri="{BB962C8B-B14F-4D97-AF65-F5344CB8AC3E}">
        <p14:creationId xmlns:p14="http://schemas.microsoft.com/office/powerpoint/2010/main" val="6126240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609600" y="1484784"/>
            <a:ext cx="11175032" cy="4968552"/>
          </a:xfrm>
        </p:spPr>
        <p:txBody>
          <a:bodyPr>
            <a:normAutofit/>
          </a:bodyPr>
          <a:lstStyle/>
          <a:p>
            <a:pPr algn="just">
              <a:lnSpc>
                <a:spcPct val="90000"/>
              </a:lnSpc>
            </a:pPr>
            <a:r>
              <a:rPr lang="en-GB" sz="2200" dirty="0"/>
              <a:t>The interest (I) on a capital (P), with an interest rate (r), in a year (t) is given by:</a:t>
            </a:r>
          </a:p>
          <a:p>
            <a:pPr algn="ctr">
              <a:lnSpc>
                <a:spcPct val="90000"/>
              </a:lnSpc>
              <a:buNone/>
            </a:pPr>
            <a:endParaRPr lang="en-US" sz="2200" b="1" dirty="0"/>
          </a:p>
          <a:p>
            <a:pPr algn="ctr">
              <a:lnSpc>
                <a:spcPct val="90000"/>
              </a:lnSpc>
              <a:buNone/>
            </a:pPr>
            <a:r>
              <a:rPr lang="en-US" sz="2200" b="1" dirty="0"/>
              <a:t>I = P * r * t</a:t>
            </a:r>
          </a:p>
          <a:p>
            <a:pPr algn="just">
              <a:lnSpc>
                <a:spcPct val="90000"/>
              </a:lnSpc>
              <a:buNone/>
            </a:pPr>
            <a:endParaRPr lang="en-GB" sz="2200" dirty="0">
              <a:cs typeface="Arial" panose="020B0604020202020204" pitchFamily="34" charset="0"/>
            </a:endParaRPr>
          </a:p>
          <a:p>
            <a:pPr algn="just">
              <a:lnSpc>
                <a:spcPct val="90000"/>
              </a:lnSpc>
              <a:buNone/>
            </a:pPr>
            <a:r>
              <a:rPr lang="el-GR" sz="2200" dirty="0">
                <a:cs typeface="Arial" panose="020B0604020202020204" pitchFamily="34" charset="0"/>
              </a:rPr>
              <a:t>→</a:t>
            </a:r>
            <a:r>
              <a:rPr lang="en-GB" sz="2200" dirty="0">
                <a:cs typeface="Arial" panose="020B0604020202020204" pitchFamily="34" charset="0"/>
              </a:rPr>
              <a:t>	</a:t>
            </a:r>
            <a:r>
              <a:rPr lang="en-GB" sz="2200" dirty="0"/>
              <a:t>Find the interest of 10,000 € invested for 1 year at an interest rate of 10%:</a:t>
            </a:r>
          </a:p>
          <a:p>
            <a:pPr algn="just">
              <a:lnSpc>
                <a:spcPct val="90000"/>
              </a:lnSpc>
              <a:buNone/>
            </a:pPr>
            <a:endParaRPr lang="en-GB" sz="2200" dirty="0"/>
          </a:p>
          <a:p>
            <a:pPr algn="just">
              <a:lnSpc>
                <a:spcPct val="90000"/>
              </a:lnSpc>
              <a:buNone/>
            </a:pPr>
            <a:r>
              <a:rPr lang="en-GB" sz="2200" dirty="0"/>
              <a:t>					</a:t>
            </a:r>
            <a:r>
              <a:rPr lang="el-GR" sz="2200" dirty="0"/>
              <a:t>Ι = 10</a:t>
            </a:r>
            <a:r>
              <a:rPr lang="en-GB" sz="2200" dirty="0"/>
              <a:t>,</a:t>
            </a:r>
            <a:r>
              <a:rPr lang="el-GR" sz="2200" dirty="0"/>
              <a:t>000 </a:t>
            </a:r>
            <a:r>
              <a:rPr lang="en-US" sz="2200" dirty="0"/>
              <a:t>x 0.10 x </a:t>
            </a:r>
            <a:r>
              <a:rPr lang="el-GR" sz="2200" dirty="0"/>
              <a:t>1</a:t>
            </a:r>
            <a:r>
              <a:rPr lang="en-US" sz="2200" dirty="0"/>
              <a:t> = </a:t>
            </a:r>
            <a:r>
              <a:rPr lang="el-GR" sz="2200" dirty="0"/>
              <a:t>1</a:t>
            </a:r>
            <a:r>
              <a:rPr lang="en-GB" sz="2200" dirty="0"/>
              <a:t>,</a:t>
            </a:r>
            <a:r>
              <a:rPr lang="en-US" sz="2200" dirty="0"/>
              <a:t>000 </a:t>
            </a:r>
            <a:r>
              <a:rPr lang="el-GR" sz="2200" dirty="0"/>
              <a:t>€</a:t>
            </a:r>
          </a:p>
          <a:p>
            <a:pPr algn="just"/>
            <a:endParaRPr lang="en-GB" sz="2200" dirty="0"/>
          </a:p>
          <a:p>
            <a:pPr algn="just"/>
            <a:r>
              <a:rPr lang="en-GB" sz="2200" dirty="0"/>
              <a:t>The interest rate is always expressed on an </a:t>
            </a:r>
            <a:r>
              <a:rPr lang="en-GB" sz="2200" dirty="0">
                <a:solidFill>
                  <a:srgbClr val="FF0000"/>
                </a:solidFill>
              </a:rPr>
              <a:t>ANNUAL </a:t>
            </a:r>
            <a:r>
              <a:rPr lang="en-GB" sz="2200" dirty="0"/>
              <a:t>basis</a:t>
            </a:r>
          </a:p>
          <a:p>
            <a:pPr algn="just"/>
            <a:endParaRPr lang="en-GB" sz="2200" dirty="0"/>
          </a:p>
          <a:p>
            <a:endParaRPr lang="el-GR" dirty="0"/>
          </a:p>
        </p:txBody>
      </p:sp>
      <p:sp>
        <p:nvSpPr>
          <p:cNvPr id="4" name="3 - Θέση αριθμού διαφάνειας"/>
          <p:cNvSpPr>
            <a:spLocks noGrp="1"/>
          </p:cNvSpPr>
          <p:nvPr>
            <p:ph type="sldNum" sz="quarter" idx="12"/>
          </p:nvPr>
        </p:nvSpPr>
        <p:spPr/>
        <p:txBody>
          <a:bodyPr/>
          <a:lstStyle/>
          <a:p>
            <a:fld id="{512B7B2C-C4E0-40CA-BD49-85F3AFCEBBC4}" type="slidenum">
              <a:rPr lang="el-GR" smtClean="0"/>
              <a:pPr/>
              <a:t>30</a:t>
            </a:fld>
            <a:endParaRPr lang="el-GR"/>
          </a:p>
        </p:txBody>
      </p:sp>
      <p:sp>
        <p:nvSpPr>
          <p:cNvPr id="7" name="Τίτλος 1">
            <a:extLst>
              <a:ext uri="{FF2B5EF4-FFF2-40B4-BE49-F238E27FC236}">
                <a16:creationId xmlns:a16="http://schemas.microsoft.com/office/drawing/2014/main" id="{4D94CEE9-02AA-EDF9-C562-A7A54C7FE656}"/>
              </a:ext>
            </a:extLst>
          </p:cNvPr>
          <p:cNvSpPr>
            <a:spLocks noGrp="1"/>
          </p:cNvSpPr>
          <p:nvPr>
            <p:ph type="title"/>
          </p:nvPr>
        </p:nvSpPr>
        <p:spPr>
          <a:xfrm>
            <a:off x="527807" y="186380"/>
            <a:ext cx="10515600" cy="1030265"/>
          </a:xfrm>
        </p:spPr>
        <p:txBody>
          <a:bodyPr/>
          <a:lstStyle/>
          <a:p>
            <a:r>
              <a:rPr lang="en-GB" b="1" dirty="0"/>
              <a:t>The time Value of Money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609600" y="1384183"/>
            <a:ext cx="11247040" cy="5069153"/>
          </a:xfrm>
        </p:spPr>
        <p:txBody>
          <a:bodyPr>
            <a:normAutofit lnSpcReduction="10000"/>
          </a:bodyPr>
          <a:lstStyle/>
          <a:p>
            <a:pPr algn="just"/>
            <a:r>
              <a:rPr lang="en-GB" sz="2000" dirty="0"/>
              <a:t>When the time of interest is in </a:t>
            </a:r>
            <a:r>
              <a:rPr lang="en-GB" sz="2000" dirty="0">
                <a:solidFill>
                  <a:srgbClr val="FF0000"/>
                </a:solidFill>
              </a:rPr>
              <a:t>months (m)</a:t>
            </a:r>
            <a:r>
              <a:rPr lang="en-GB" sz="2000" dirty="0"/>
              <a:t> we must transform the formula: </a:t>
            </a:r>
          </a:p>
          <a:p>
            <a:pPr algn="just"/>
            <a:endParaRPr lang="el-GR" sz="2000" dirty="0"/>
          </a:p>
          <a:p>
            <a:pPr marL="0" indent="0" algn="ctr">
              <a:buNone/>
            </a:pPr>
            <a:r>
              <a:rPr lang="en-US" sz="2000" b="1" dirty="0"/>
              <a:t>I = P * r * (m/12)</a:t>
            </a:r>
          </a:p>
          <a:p>
            <a:pPr marL="0" indent="0" algn="just">
              <a:buNone/>
            </a:pPr>
            <a:r>
              <a:rPr lang="el-GR" sz="2000" dirty="0"/>
              <a:t>	</a:t>
            </a:r>
          </a:p>
          <a:p>
            <a:pPr algn="just">
              <a:lnSpc>
                <a:spcPct val="90000"/>
              </a:lnSpc>
              <a:buNone/>
            </a:pPr>
            <a:r>
              <a:rPr lang="en-GB" sz="2000" dirty="0">
                <a:cs typeface="Arial" panose="020B0604020202020204" pitchFamily="34" charset="0"/>
              </a:rPr>
              <a:t>→	</a:t>
            </a:r>
            <a:r>
              <a:rPr lang="en-GB" sz="2000" dirty="0"/>
              <a:t>Find the interest of 10,000 € invested for 8 months at an interest rate of 10%:</a:t>
            </a:r>
          </a:p>
          <a:p>
            <a:pPr algn="just">
              <a:lnSpc>
                <a:spcPct val="90000"/>
              </a:lnSpc>
              <a:buNone/>
            </a:pPr>
            <a:r>
              <a:rPr lang="en-GB" sz="2000" dirty="0"/>
              <a:t>					</a:t>
            </a:r>
            <a:r>
              <a:rPr lang="el-GR" sz="2000" dirty="0"/>
              <a:t>Ι = 10</a:t>
            </a:r>
            <a:r>
              <a:rPr lang="en-GB" sz="2000" dirty="0"/>
              <a:t>,</a:t>
            </a:r>
            <a:r>
              <a:rPr lang="el-GR" sz="2000" dirty="0"/>
              <a:t>000 </a:t>
            </a:r>
            <a:r>
              <a:rPr lang="en-US" sz="2000" dirty="0"/>
              <a:t>x 0.10 x </a:t>
            </a:r>
            <a:r>
              <a:rPr lang="en-GB" sz="2000" dirty="0"/>
              <a:t>(8/12)</a:t>
            </a:r>
            <a:r>
              <a:rPr lang="en-US" sz="2000" dirty="0"/>
              <a:t> = 666.6 </a:t>
            </a:r>
            <a:r>
              <a:rPr lang="el-GR" sz="2000" dirty="0"/>
              <a:t>€</a:t>
            </a:r>
          </a:p>
          <a:p>
            <a:endParaRPr lang="en-GB" sz="2000" dirty="0"/>
          </a:p>
          <a:p>
            <a:r>
              <a:rPr lang="en-GB" sz="2000" dirty="0"/>
              <a:t>When the time of interest is in </a:t>
            </a:r>
            <a:r>
              <a:rPr lang="en-GB" sz="2000" dirty="0">
                <a:solidFill>
                  <a:srgbClr val="FF0000"/>
                </a:solidFill>
              </a:rPr>
              <a:t>days (d)</a:t>
            </a:r>
            <a:r>
              <a:rPr lang="en-GB" sz="2000" dirty="0"/>
              <a:t> we must again transform the formula: </a:t>
            </a:r>
          </a:p>
          <a:p>
            <a:pPr algn="ctr">
              <a:buNone/>
            </a:pPr>
            <a:endParaRPr lang="el-GR" sz="2000" dirty="0"/>
          </a:p>
          <a:p>
            <a:pPr algn="ctr">
              <a:buNone/>
            </a:pPr>
            <a:r>
              <a:rPr lang="en-US" sz="2000" b="1" dirty="0"/>
              <a:t>I = P * r * (d</a:t>
            </a:r>
            <a:r>
              <a:rPr lang="el-GR" sz="2000" b="1" dirty="0"/>
              <a:t>/</a:t>
            </a:r>
            <a:r>
              <a:rPr lang="en-US" sz="2000" b="1" dirty="0"/>
              <a:t>360) </a:t>
            </a:r>
          </a:p>
          <a:p>
            <a:pPr algn="just">
              <a:lnSpc>
                <a:spcPct val="90000"/>
              </a:lnSpc>
              <a:buNone/>
            </a:pPr>
            <a:endParaRPr lang="en-GB" sz="2000" dirty="0">
              <a:cs typeface="Arial" panose="020B0604020202020204" pitchFamily="34" charset="0"/>
            </a:endParaRPr>
          </a:p>
          <a:p>
            <a:pPr algn="just">
              <a:lnSpc>
                <a:spcPct val="90000"/>
              </a:lnSpc>
              <a:buNone/>
            </a:pPr>
            <a:r>
              <a:rPr lang="en-GB" sz="2000" dirty="0">
                <a:cs typeface="Arial" panose="020B0604020202020204" pitchFamily="34" charset="0"/>
              </a:rPr>
              <a:t>→	</a:t>
            </a:r>
            <a:r>
              <a:rPr lang="en-GB" sz="2000" dirty="0"/>
              <a:t>Find the interest of 10,000 € invested for 60 days at an interest rate of 10%:</a:t>
            </a:r>
          </a:p>
          <a:p>
            <a:pPr algn="just">
              <a:lnSpc>
                <a:spcPct val="90000"/>
              </a:lnSpc>
              <a:buNone/>
            </a:pPr>
            <a:r>
              <a:rPr lang="en-GB" sz="2000" dirty="0"/>
              <a:t>					</a:t>
            </a:r>
            <a:r>
              <a:rPr lang="el-GR" sz="2000" dirty="0"/>
              <a:t>Ι = 10</a:t>
            </a:r>
            <a:r>
              <a:rPr lang="en-GB" sz="2000" dirty="0"/>
              <a:t>,</a:t>
            </a:r>
            <a:r>
              <a:rPr lang="el-GR" sz="2000" dirty="0"/>
              <a:t>000 </a:t>
            </a:r>
            <a:r>
              <a:rPr lang="en-US" sz="2000" dirty="0"/>
              <a:t>x 0.10 x </a:t>
            </a:r>
            <a:r>
              <a:rPr lang="en-GB" sz="2000" dirty="0"/>
              <a:t>(60/360)</a:t>
            </a:r>
            <a:r>
              <a:rPr lang="en-US" sz="2000" dirty="0"/>
              <a:t> = 166.6 </a:t>
            </a:r>
            <a:r>
              <a:rPr lang="el-GR" sz="2000" dirty="0"/>
              <a:t>€</a:t>
            </a:r>
          </a:p>
          <a:p>
            <a:endParaRPr lang="el-GR" dirty="0"/>
          </a:p>
        </p:txBody>
      </p:sp>
      <p:sp>
        <p:nvSpPr>
          <p:cNvPr id="4" name="3 - Θέση αριθμού διαφάνειας"/>
          <p:cNvSpPr>
            <a:spLocks noGrp="1"/>
          </p:cNvSpPr>
          <p:nvPr>
            <p:ph type="sldNum" sz="quarter" idx="12"/>
          </p:nvPr>
        </p:nvSpPr>
        <p:spPr/>
        <p:txBody>
          <a:bodyPr/>
          <a:lstStyle/>
          <a:p>
            <a:fld id="{512B7B2C-C4E0-40CA-BD49-85F3AFCEBBC4}" type="slidenum">
              <a:rPr lang="el-GR" smtClean="0"/>
              <a:pPr/>
              <a:t>31</a:t>
            </a:fld>
            <a:endParaRPr lang="el-GR"/>
          </a:p>
        </p:txBody>
      </p:sp>
      <p:sp>
        <p:nvSpPr>
          <p:cNvPr id="7" name="Τίτλος 1">
            <a:extLst>
              <a:ext uri="{FF2B5EF4-FFF2-40B4-BE49-F238E27FC236}">
                <a16:creationId xmlns:a16="http://schemas.microsoft.com/office/drawing/2014/main" id="{86867179-04B3-B692-6E4E-A19FE3325BCF}"/>
              </a:ext>
            </a:extLst>
          </p:cNvPr>
          <p:cNvSpPr>
            <a:spLocks noGrp="1"/>
          </p:cNvSpPr>
          <p:nvPr>
            <p:ph type="title"/>
          </p:nvPr>
        </p:nvSpPr>
        <p:spPr>
          <a:xfrm>
            <a:off x="720754" y="365125"/>
            <a:ext cx="10515600" cy="851520"/>
          </a:xfrm>
        </p:spPr>
        <p:txBody>
          <a:bodyPr/>
          <a:lstStyle/>
          <a:p>
            <a:r>
              <a:rPr lang="en-GB" b="1" dirty="0"/>
              <a:t>The time Value of Money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07368" y="1340768"/>
            <a:ext cx="11175032" cy="5184576"/>
          </a:xfrm>
        </p:spPr>
        <p:txBody>
          <a:bodyPr>
            <a:noAutofit/>
          </a:bodyPr>
          <a:lstStyle/>
          <a:p>
            <a:pPr marL="365760" indent="-283464" algn="just">
              <a:lnSpc>
                <a:spcPct val="100000"/>
              </a:lnSpc>
              <a:spcBef>
                <a:spcPts val="0"/>
              </a:spcBef>
              <a:defRPr/>
            </a:pPr>
            <a:r>
              <a:rPr lang="en-GB" sz="2000" dirty="0"/>
              <a:t>The </a:t>
            </a:r>
            <a:r>
              <a:rPr lang="en-GB" sz="2000" dirty="0">
                <a:solidFill>
                  <a:srgbClr val="FF0000"/>
                </a:solidFill>
              </a:rPr>
              <a:t>Future Value (</a:t>
            </a:r>
            <a:r>
              <a:rPr lang="en-US" sz="2000" dirty="0">
                <a:solidFill>
                  <a:srgbClr val="FF0000"/>
                </a:solidFill>
              </a:rPr>
              <a:t>FV</a:t>
            </a:r>
            <a:r>
              <a:rPr lang="el-GR" sz="2000" dirty="0">
                <a:solidFill>
                  <a:srgbClr val="FF0000"/>
                </a:solidFill>
              </a:rPr>
              <a:t>) </a:t>
            </a:r>
            <a:r>
              <a:rPr lang="en-GB" sz="2000" dirty="0"/>
              <a:t>of a Cash Flow (CF) invested today for (</a:t>
            </a:r>
            <a:r>
              <a:rPr lang="en-US" sz="2000" dirty="0"/>
              <a:t>n) </a:t>
            </a:r>
            <a:r>
              <a:rPr lang="en-GB" sz="2000" dirty="0"/>
              <a:t>time periods at a given rate (r)</a:t>
            </a:r>
            <a:r>
              <a:rPr lang="en-US" sz="2000" dirty="0"/>
              <a:t> is estimated as: </a:t>
            </a:r>
          </a:p>
          <a:p>
            <a:pPr marL="365760" indent="-283464" algn="just">
              <a:lnSpc>
                <a:spcPct val="100000"/>
              </a:lnSpc>
              <a:spcBef>
                <a:spcPts val="0"/>
              </a:spcBef>
              <a:defRPr/>
            </a:pPr>
            <a:endParaRPr lang="en-US" sz="2000" dirty="0"/>
          </a:p>
          <a:p>
            <a:pPr marL="365760" indent="-283464" algn="just">
              <a:lnSpc>
                <a:spcPct val="100000"/>
              </a:lnSpc>
              <a:spcBef>
                <a:spcPts val="0"/>
              </a:spcBef>
              <a:defRPr/>
            </a:pPr>
            <a:endParaRPr lang="el-GR" sz="2000" dirty="0"/>
          </a:p>
          <a:p>
            <a:pPr marL="365760" indent="-283464" algn="just">
              <a:lnSpc>
                <a:spcPct val="100000"/>
              </a:lnSpc>
              <a:spcBef>
                <a:spcPts val="0"/>
              </a:spcBef>
              <a:defRPr/>
            </a:pPr>
            <a:r>
              <a:rPr lang="en-GB" sz="2000" dirty="0"/>
              <a:t>The </a:t>
            </a:r>
            <a:r>
              <a:rPr lang="el-GR" sz="2000" dirty="0">
                <a:solidFill>
                  <a:srgbClr val="FF0000"/>
                </a:solidFill>
              </a:rPr>
              <a:t>(</a:t>
            </a:r>
            <a:r>
              <a:rPr lang="en-US" sz="2000" dirty="0">
                <a:solidFill>
                  <a:srgbClr val="FF0000"/>
                </a:solidFill>
              </a:rPr>
              <a:t>compound factor) </a:t>
            </a:r>
            <a:endParaRPr lang="el-GR" sz="2000" dirty="0"/>
          </a:p>
          <a:p>
            <a:pPr marL="365760" indent="-283464" algn="just">
              <a:lnSpc>
                <a:spcPct val="100000"/>
              </a:lnSpc>
              <a:spcBef>
                <a:spcPts val="0"/>
              </a:spcBef>
              <a:defRPr/>
            </a:pPr>
            <a:endParaRPr lang="el-GR" sz="2000" dirty="0"/>
          </a:p>
          <a:p>
            <a:pPr marL="365760" indent="-283464" algn="just">
              <a:lnSpc>
                <a:spcPct val="100000"/>
              </a:lnSpc>
              <a:spcBef>
                <a:spcPts val="0"/>
              </a:spcBef>
              <a:buNone/>
              <a:defRPr/>
            </a:pPr>
            <a:r>
              <a:rPr lang="el-GR" sz="2000" dirty="0"/>
              <a:t>	→	</a:t>
            </a:r>
            <a:r>
              <a:rPr lang="en-GB" sz="2000" dirty="0"/>
              <a:t>p</a:t>
            </a:r>
            <a:r>
              <a:rPr lang="en-US" sz="2000" dirty="0" err="1"/>
              <a:t>rovides</a:t>
            </a:r>
            <a:r>
              <a:rPr lang="en-US" sz="2000" dirty="0"/>
              <a:t> the final value of a monetary unit </a:t>
            </a:r>
            <a:r>
              <a:rPr lang="en-GB" sz="2000" dirty="0"/>
              <a:t>compounded at </a:t>
            </a:r>
            <a:r>
              <a:rPr lang="en-US" sz="2000" dirty="0"/>
              <a:t>r for n periods </a:t>
            </a:r>
          </a:p>
          <a:p>
            <a:pPr>
              <a:lnSpc>
                <a:spcPct val="100000"/>
              </a:lnSpc>
            </a:pPr>
            <a:endParaRPr lang="en-GB" sz="2000" dirty="0"/>
          </a:p>
          <a:p>
            <a:pPr>
              <a:lnSpc>
                <a:spcPct val="100000"/>
              </a:lnSpc>
            </a:pPr>
            <a:r>
              <a:rPr lang="en-GB" sz="2000" dirty="0"/>
              <a:t>Invest </a:t>
            </a:r>
            <a:r>
              <a:rPr lang="el-GR" sz="2000" dirty="0"/>
              <a:t>100€ </a:t>
            </a:r>
            <a:r>
              <a:rPr lang="en-GB" sz="2000" dirty="0"/>
              <a:t>at r = </a:t>
            </a:r>
            <a:r>
              <a:rPr lang="el-GR" sz="2000" dirty="0"/>
              <a:t>10% </a:t>
            </a:r>
            <a:r>
              <a:rPr lang="en-GB" sz="2000" dirty="0"/>
              <a:t>for 1 year, it will become: 	</a:t>
            </a:r>
            <a:r>
              <a:rPr lang="el-GR" sz="2000" dirty="0">
                <a:solidFill>
                  <a:srgbClr val="FF0000"/>
                </a:solidFill>
              </a:rPr>
              <a:t>FV = 100</a:t>
            </a:r>
            <a:r>
              <a:rPr lang="en-GB" sz="2000" dirty="0">
                <a:solidFill>
                  <a:srgbClr val="FF0000"/>
                </a:solidFill>
              </a:rPr>
              <a:t> </a:t>
            </a:r>
            <a:r>
              <a:rPr lang="el-GR" sz="2000" dirty="0">
                <a:solidFill>
                  <a:srgbClr val="FF0000"/>
                </a:solidFill>
              </a:rPr>
              <a:t>*</a:t>
            </a:r>
            <a:r>
              <a:rPr lang="en-GB" sz="2000" dirty="0">
                <a:solidFill>
                  <a:srgbClr val="FF0000"/>
                </a:solidFill>
              </a:rPr>
              <a:t> </a:t>
            </a:r>
            <a:r>
              <a:rPr lang="el-GR" sz="2000" dirty="0">
                <a:solidFill>
                  <a:srgbClr val="FF0000"/>
                </a:solidFill>
              </a:rPr>
              <a:t>(1</a:t>
            </a:r>
            <a:r>
              <a:rPr lang="en-GB" sz="2000" dirty="0">
                <a:solidFill>
                  <a:srgbClr val="FF0000"/>
                </a:solidFill>
              </a:rPr>
              <a:t>.</a:t>
            </a:r>
            <a:r>
              <a:rPr lang="el-GR" sz="2000" dirty="0">
                <a:solidFill>
                  <a:srgbClr val="FF0000"/>
                </a:solidFill>
              </a:rPr>
              <a:t>10)</a:t>
            </a:r>
            <a:r>
              <a:rPr lang="en-GB" sz="2000" baseline="30000" dirty="0">
                <a:solidFill>
                  <a:srgbClr val="FF0000"/>
                </a:solidFill>
              </a:rPr>
              <a:t>1</a:t>
            </a:r>
            <a:r>
              <a:rPr lang="el-GR" sz="2000" dirty="0">
                <a:solidFill>
                  <a:srgbClr val="FF0000"/>
                </a:solidFill>
              </a:rPr>
              <a:t> = 110€</a:t>
            </a:r>
            <a:r>
              <a:rPr lang="en-GB" sz="2000" dirty="0">
                <a:solidFill>
                  <a:srgbClr val="FF0000"/>
                </a:solidFill>
              </a:rPr>
              <a:t> </a:t>
            </a:r>
          </a:p>
          <a:p>
            <a:pPr>
              <a:lnSpc>
                <a:spcPct val="100000"/>
              </a:lnSpc>
            </a:pPr>
            <a:r>
              <a:rPr lang="en-GB" sz="2000" dirty="0"/>
              <a:t>(or </a:t>
            </a:r>
            <a:r>
              <a:rPr lang="el-GR" sz="2000" dirty="0"/>
              <a:t>100 + 10%</a:t>
            </a:r>
            <a:r>
              <a:rPr lang="en-GB" sz="2000" dirty="0"/>
              <a:t> </a:t>
            </a:r>
            <a:r>
              <a:rPr lang="el-GR" sz="2000" dirty="0"/>
              <a:t>*</a:t>
            </a:r>
            <a:r>
              <a:rPr lang="en-GB" sz="2000" dirty="0"/>
              <a:t> </a:t>
            </a:r>
            <a:r>
              <a:rPr lang="el-GR" sz="2000" dirty="0"/>
              <a:t>100</a:t>
            </a:r>
            <a:r>
              <a:rPr lang="en-GB" sz="2000" dirty="0"/>
              <a:t>)</a:t>
            </a:r>
            <a:endParaRPr lang="el-GR" sz="2000" dirty="0"/>
          </a:p>
          <a:p>
            <a:pPr>
              <a:lnSpc>
                <a:spcPct val="100000"/>
              </a:lnSpc>
            </a:pPr>
            <a:endParaRPr lang="en-GB" sz="2000" dirty="0"/>
          </a:p>
          <a:p>
            <a:pPr>
              <a:lnSpc>
                <a:spcPct val="100000"/>
              </a:lnSpc>
            </a:pPr>
            <a:r>
              <a:rPr lang="en-GB" sz="2000" dirty="0"/>
              <a:t>Invest 100€ at r = 10% for 2 years, it will become: 	</a:t>
            </a:r>
            <a:r>
              <a:rPr lang="el-GR" sz="2000" dirty="0">
                <a:solidFill>
                  <a:srgbClr val="FF0000"/>
                </a:solidFill>
              </a:rPr>
              <a:t>FV = 100*(1.10)</a:t>
            </a:r>
            <a:r>
              <a:rPr lang="el-GR" sz="2000" baseline="30000" dirty="0">
                <a:solidFill>
                  <a:srgbClr val="FF0000"/>
                </a:solidFill>
              </a:rPr>
              <a:t>2</a:t>
            </a:r>
            <a:r>
              <a:rPr lang="en-GB" sz="2000" baseline="30000" dirty="0">
                <a:solidFill>
                  <a:srgbClr val="FF0000"/>
                </a:solidFill>
              </a:rPr>
              <a:t> </a:t>
            </a:r>
            <a:r>
              <a:rPr lang="el-GR" sz="2000" dirty="0">
                <a:solidFill>
                  <a:srgbClr val="FF0000"/>
                </a:solidFill>
              </a:rPr>
              <a:t>=</a:t>
            </a:r>
            <a:r>
              <a:rPr lang="en-GB" sz="2000" dirty="0">
                <a:solidFill>
                  <a:srgbClr val="FF0000"/>
                </a:solidFill>
              </a:rPr>
              <a:t> </a:t>
            </a:r>
            <a:r>
              <a:rPr lang="el-GR" sz="2000" dirty="0">
                <a:solidFill>
                  <a:srgbClr val="FF0000"/>
                </a:solidFill>
              </a:rPr>
              <a:t>121€</a:t>
            </a:r>
            <a:r>
              <a:rPr lang="en-GB" sz="2000" dirty="0">
                <a:solidFill>
                  <a:srgbClr val="FF0000"/>
                </a:solidFill>
              </a:rPr>
              <a:t> </a:t>
            </a:r>
          </a:p>
          <a:p>
            <a:pPr>
              <a:lnSpc>
                <a:spcPct val="100000"/>
              </a:lnSpc>
            </a:pPr>
            <a:r>
              <a:rPr lang="en-GB" sz="2000" dirty="0"/>
              <a:t>(or </a:t>
            </a:r>
            <a:r>
              <a:rPr lang="el-GR" sz="2000" dirty="0"/>
              <a:t>100 + 10%*100 + 10%*(100+10%*100)</a:t>
            </a:r>
            <a:r>
              <a:rPr lang="en-GB" sz="2000" dirty="0"/>
              <a:t>)</a:t>
            </a:r>
            <a:endParaRPr lang="el-GR" sz="2000" dirty="0"/>
          </a:p>
        </p:txBody>
      </p:sp>
      <p:graphicFrame>
        <p:nvGraphicFramePr>
          <p:cNvPr id="1026" name="Object 2"/>
          <p:cNvGraphicFramePr>
            <a:graphicFrameLocks noChangeAspect="1"/>
          </p:cNvGraphicFramePr>
          <p:nvPr>
            <p:extLst>
              <p:ext uri="{D42A27DB-BD31-4B8C-83A1-F6EECF244321}">
                <p14:modId xmlns:p14="http://schemas.microsoft.com/office/powerpoint/2010/main" val="3245949119"/>
              </p:ext>
            </p:extLst>
          </p:nvPr>
        </p:nvGraphicFramePr>
        <p:xfrm>
          <a:off x="4683941" y="1773999"/>
          <a:ext cx="1947862" cy="454025"/>
        </p:xfrm>
        <a:graphic>
          <a:graphicData uri="http://schemas.openxmlformats.org/presentationml/2006/ole">
            <mc:AlternateContent xmlns:mc="http://schemas.openxmlformats.org/markup-compatibility/2006">
              <mc:Choice xmlns:v="urn:schemas-microsoft-com:vml" Requires="v">
                <p:oleObj name="Equation" r:id="rId2" imgW="1091726" imgH="253890" progId="Equation.3">
                  <p:embed/>
                </p:oleObj>
              </mc:Choice>
              <mc:Fallback>
                <p:oleObj name="Equation" r:id="rId2" imgW="1091726" imgH="253890" progId="Equation.3">
                  <p:embed/>
                  <p:pic>
                    <p:nvPicPr>
                      <p:cNvPr id="1026"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941" y="1773999"/>
                        <a:ext cx="1947862" cy="454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7" name="Object 3"/>
          <p:cNvGraphicFramePr>
            <a:graphicFrameLocks noChangeAspect="1"/>
          </p:cNvGraphicFramePr>
          <p:nvPr>
            <p:extLst>
              <p:ext uri="{D42A27DB-BD31-4B8C-83A1-F6EECF244321}">
                <p14:modId xmlns:p14="http://schemas.microsoft.com/office/powerpoint/2010/main" val="2417516704"/>
              </p:ext>
            </p:extLst>
          </p:nvPr>
        </p:nvGraphicFramePr>
        <p:xfrm>
          <a:off x="4854516" y="2519847"/>
          <a:ext cx="690607" cy="382743"/>
        </p:xfrm>
        <a:graphic>
          <a:graphicData uri="http://schemas.openxmlformats.org/presentationml/2006/ole">
            <mc:AlternateContent xmlns:mc="http://schemas.openxmlformats.org/markup-compatibility/2006">
              <mc:Choice xmlns:v="urn:schemas-microsoft-com:vml" Requires="v">
                <p:oleObj name="Equation" r:id="rId4" imgW="444307" imgH="241195" progId="Equation.3">
                  <p:embed/>
                </p:oleObj>
              </mc:Choice>
              <mc:Fallback>
                <p:oleObj name="Equation" r:id="rId4" imgW="444307" imgH="241195" progId="Equation.3">
                  <p:embed/>
                  <p:pic>
                    <p:nvPicPr>
                      <p:cNvPr id="1027"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54516" y="2519847"/>
                        <a:ext cx="690607" cy="382743"/>
                      </a:xfrm>
                      <a:prstGeom prst="rect">
                        <a:avLst/>
                      </a:prstGeom>
                      <a:noFill/>
                      <a:ln>
                        <a:noFill/>
                      </a:ln>
                      <a:effectLst/>
                    </p:spPr>
                  </p:pic>
                </p:oleObj>
              </mc:Fallback>
            </mc:AlternateContent>
          </a:graphicData>
        </a:graphic>
      </p:graphicFrame>
      <p:sp>
        <p:nvSpPr>
          <p:cNvPr id="6" name="5 - Θέση αριθμού διαφάνειας"/>
          <p:cNvSpPr>
            <a:spLocks noGrp="1"/>
          </p:cNvSpPr>
          <p:nvPr>
            <p:ph type="sldNum" sz="quarter" idx="12"/>
          </p:nvPr>
        </p:nvSpPr>
        <p:spPr/>
        <p:txBody>
          <a:bodyPr/>
          <a:lstStyle/>
          <a:p>
            <a:fld id="{512B7B2C-C4E0-40CA-BD49-85F3AFCEBBC4}" type="slidenum">
              <a:rPr lang="el-GR" smtClean="0"/>
              <a:pPr/>
              <a:t>32</a:t>
            </a:fld>
            <a:endParaRPr lang="el-GR"/>
          </a:p>
        </p:txBody>
      </p:sp>
      <p:sp>
        <p:nvSpPr>
          <p:cNvPr id="7" name="Τίτλος 1">
            <a:extLst>
              <a:ext uri="{FF2B5EF4-FFF2-40B4-BE49-F238E27FC236}">
                <a16:creationId xmlns:a16="http://schemas.microsoft.com/office/drawing/2014/main" id="{7F966CF7-B11F-AB43-CA49-C36EBF64AD8A}"/>
              </a:ext>
            </a:extLst>
          </p:cNvPr>
          <p:cNvSpPr>
            <a:spLocks noGrp="1"/>
          </p:cNvSpPr>
          <p:nvPr>
            <p:ph type="title"/>
          </p:nvPr>
        </p:nvSpPr>
        <p:spPr>
          <a:xfrm>
            <a:off x="687198" y="312974"/>
            <a:ext cx="10515600" cy="779512"/>
          </a:xfrm>
        </p:spPr>
        <p:txBody>
          <a:bodyPr/>
          <a:lstStyle/>
          <a:p>
            <a:r>
              <a:rPr lang="en-GB" b="1" dirty="0"/>
              <a:t>The time Value of Money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609600" y="1600201"/>
            <a:ext cx="10972800" cy="4853135"/>
          </a:xfrm>
        </p:spPr>
        <p:txBody>
          <a:bodyPr>
            <a:normAutofit/>
          </a:bodyPr>
          <a:lstStyle/>
          <a:p>
            <a:pPr>
              <a:lnSpc>
                <a:spcPct val="80000"/>
              </a:lnSpc>
              <a:buNone/>
            </a:pPr>
            <a:r>
              <a:rPr lang="en-GB" sz="2400" dirty="0"/>
              <a:t>Investing for </a:t>
            </a:r>
            <a:r>
              <a:rPr lang="en-GB" sz="2400" dirty="0">
                <a:solidFill>
                  <a:srgbClr val="FF0000"/>
                </a:solidFill>
              </a:rPr>
              <a:t>many years:</a:t>
            </a:r>
          </a:p>
          <a:p>
            <a:pPr>
              <a:lnSpc>
                <a:spcPct val="80000"/>
              </a:lnSpc>
              <a:buNone/>
            </a:pPr>
            <a:endParaRPr lang="el-GR" sz="2400" dirty="0"/>
          </a:p>
          <a:p>
            <a:pPr>
              <a:lnSpc>
                <a:spcPct val="80000"/>
              </a:lnSpc>
            </a:pPr>
            <a:r>
              <a:rPr lang="en-GB" sz="2400" dirty="0"/>
              <a:t>Invest </a:t>
            </a:r>
            <a:r>
              <a:rPr lang="el-GR" sz="2400" dirty="0"/>
              <a:t>10,000 € </a:t>
            </a:r>
            <a:r>
              <a:rPr lang="en-GB" sz="2400" dirty="0"/>
              <a:t>with </a:t>
            </a:r>
            <a:r>
              <a:rPr lang="en-US" sz="2400" dirty="0"/>
              <a:t>r=</a:t>
            </a:r>
            <a:r>
              <a:rPr lang="el-GR" sz="2400" dirty="0"/>
              <a:t> 6% </a:t>
            </a:r>
            <a:r>
              <a:rPr lang="en-GB" sz="2400" dirty="0"/>
              <a:t>for </a:t>
            </a:r>
            <a:r>
              <a:rPr lang="el-GR" sz="2400" dirty="0"/>
              <a:t>5, 10 </a:t>
            </a:r>
            <a:r>
              <a:rPr lang="en-GB" sz="2400" dirty="0"/>
              <a:t>and </a:t>
            </a:r>
            <a:r>
              <a:rPr lang="el-GR" sz="2400" dirty="0"/>
              <a:t>15 </a:t>
            </a:r>
            <a:r>
              <a:rPr lang="en-GB" sz="2400" dirty="0"/>
              <a:t>years</a:t>
            </a:r>
            <a:endParaRPr lang="el-GR" sz="2400" u="sng" dirty="0"/>
          </a:p>
          <a:p>
            <a:pPr>
              <a:lnSpc>
                <a:spcPct val="80000"/>
              </a:lnSpc>
              <a:buNone/>
            </a:pPr>
            <a:endParaRPr lang="el-GR" sz="2400" u="sng" dirty="0"/>
          </a:p>
          <a:p>
            <a:pPr>
              <a:lnSpc>
                <a:spcPct val="80000"/>
              </a:lnSpc>
            </a:pPr>
            <a:endParaRPr lang="el-GR" sz="2400" dirty="0"/>
          </a:p>
          <a:p>
            <a:pPr>
              <a:lnSpc>
                <a:spcPct val="80000"/>
              </a:lnSpc>
            </a:pPr>
            <a:r>
              <a:rPr lang="en-US" sz="2400" dirty="0"/>
              <a:t>FV</a:t>
            </a:r>
            <a:r>
              <a:rPr lang="el-GR" sz="2400" dirty="0"/>
              <a:t>5	=  10,000 (1 + 0.06)</a:t>
            </a:r>
            <a:r>
              <a:rPr lang="el-GR" sz="2400" baseline="30000" dirty="0"/>
              <a:t>5</a:t>
            </a:r>
            <a:r>
              <a:rPr lang="el-GR" sz="2400" dirty="0"/>
              <a:t>  = 13,382.26 </a:t>
            </a:r>
            <a:endParaRPr lang="en-US" sz="2400" dirty="0"/>
          </a:p>
          <a:p>
            <a:pPr>
              <a:lnSpc>
                <a:spcPct val="80000"/>
              </a:lnSpc>
            </a:pPr>
            <a:endParaRPr lang="el-GR" sz="2400" dirty="0"/>
          </a:p>
          <a:p>
            <a:pPr>
              <a:lnSpc>
                <a:spcPct val="80000"/>
              </a:lnSpc>
            </a:pPr>
            <a:r>
              <a:rPr lang="en-US" sz="2400" dirty="0"/>
              <a:t>FV</a:t>
            </a:r>
            <a:r>
              <a:rPr lang="el-GR" sz="2400" dirty="0"/>
              <a:t>10 =  10,000 (1 + 0.06)</a:t>
            </a:r>
            <a:r>
              <a:rPr lang="el-GR" sz="2400" baseline="30000" dirty="0"/>
              <a:t>10</a:t>
            </a:r>
            <a:r>
              <a:rPr lang="el-GR" sz="2400" dirty="0"/>
              <a:t> = 17,908.48</a:t>
            </a:r>
            <a:endParaRPr lang="en-US" sz="2400" dirty="0"/>
          </a:p>
          <a:p>
            <a:pPr>
              <a:lnSpc>
                <a:spcPct val="80000"/>
              </a:lnSpc>
            </a:pPr>
            <a:endParaRPr lang="el-GR" sz="2400" dirty="0"/>
          </a:p>
          <a:p>
            <a:pPr>
              <a:lnSpc>
                <a:spcPct val="80000"/>
              </a:lnSpc>
            </a:pPr>
            <a:r>
              <a:rPr lang="en-US" sz="2400" dirty="0"/>
              <a:t>FV</a:t>
            </a:r>
            <a:r>
              <a:rPr lang="el-GR" sz="2400" dirty="0"/>
              <a:t>15 =  10,000 (1 + 0.06)</a:t>
            </a:r>
            <a:r>
              <a:rPr lang="el-GR" sz="2400" baseline="30000" dirty="0"/>
              <a:t>15 </a:t>
            </a:r>
            <a:r>
              <a:rPr lang="el-GR" sz="2400" dirty="0"/>
              <a:t>= 23,965.58</a:t>
            </a:r>
          </a:p>
          <a:p>
            <a:endParaRPr lang="el-GR" dirty="0"/>
          </a:p>
        </p:txBody>
      </p:sp>
      <p:sp>
        <p:nvSpPr>
          <p:cNvPr id="4" name="3 - Θέση αριθμού διαφάνειας"/>
          <p:cNvSpPr>
            <a:spLocks noGrp="1"/>
          </p:cNvSpPr>
          <p:nvPr>
            <p:ph type="sldNum" sz="quarter" idx="12"/>
          </p:nvPr>
        </p:nvSpPr>
        <p:spPr/>
        <p:txBody>
          <a:bodyPr/>
          <a:lstStyle/>
          <a:p>
            <a:fld id="{512B7B2C-C4E0-40CA-BD49-85F3AFCEBBC4}" type="slidenum">
              <a:rPr lang="el-GR" smtClean="0"/>
              <a:pPr/>
              <a:t>33</a:t>
            </a:fld>
            <a:endParaRPr lang="el-GR"/>
          </a:p>
        </p:txBody>
      </p:sp>
      <p:sp>
        <p:nvSpPr>
          <p:cNvPr id="7" name="Τίτλος 1">
            <a:extLst>
              <a:ext uri="{FF2B5EF4-FFF2-40B4-BE49-F238E27FC236}">
                <a16:creationId xmlns:a16="http://schemas.microsoft.com/office/drawing/2014/main" id="{AA5A8DA6-EA63-3829-8E77-634376D36F00}"/>
              </a:ext>
            </a:extLst>
          </p:cNvPr>
          <p:cNvSpPr>
            <a:spLocks noGrp="1"/>
          </p:cNvSpPr>
          <p:nvPr>
            <p:ph type="title"/>
          </p:nvPr>
        </p:nvSpPr>
        <p:spPr>
          <a:xfrm>
            <a:off x="609600" y="365125"/>
            <a:ext cx="10744200" cy="966937"/>
          </a:xfrm>
        </p:spPr>
        <p:txBody>
          <a:bodyPr/>
          <a:lstStyle/>
          <a:p>
            <a:r>
              <a:rPr lang="en-GB" b="1" dirty="0"/>
              <a:t>The time Value of Money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17712" y="1700808"/>
            <a:ext cx="11366920" cy="4896544"/>
          </a:xfrm>
        </p:spPr>
        <p:txBody>
          <a:bodyPr>
            <a:normAutofit/>
          </a:bodyPr>
          <a:lstStyle/>
          <a:p>
            <a:pPr algn="just">
              <a:lnSpc>
                <a:spcPct val="80000"/>
              </a:lnSpc>
            </a:pPr>
            <a:r>
              <a:rPr lang="en-GB" sz="2000" dirty="0"/>
              <a:t>If the interest is capitalised </a:t>
            </a:r>
            <a:r>
              <a:rPr lang="en-US" sz="2000" b="1" dirty="0">
                <a:solidFill>
                  <a:srgbClr val="FF0000"/>
                </a:solidFill>
              </a:rPr>
              <a:t>m tines per year, </a:t>
            </a:r>
            <a:r>
              <a:rPr lang="en-US" sz="2000" dirty="0"/>
              <a:t>for n years</a:t>
            </a:r>
            <a:r>
              <a:rPr lang="el-GR" sz="2000" dirty="0"/>
              <a:t>:</a:t>
            </a:r>
          </a:p>
          <a:p>
            <a:pPr algn="just">
              <a:lnSpc>
                <a:spcPct val="80000"/>
              </a:lnSpc>
            </a:pPr>
            <a:endParaRPr lang="el-GR" sz="2000" dirty="0"/>
          </a:p>
          <a:p>
            <a:pPr algn="just">
              <a:lnSpc>
                <a:spcPct val="80000"/>
              </a:lnSpc>
            </a:pPr>
            <a:endParaRPr lang="el-GR" sz="2000" dirty="0"/>
          </a:p>
          <a:p>
            <a:pPr algn="just">
              <a:lnSpc>
                <a:spcPct val="80000"/>
              </a:lnSpc>
              <a:buNone/>
            </a:pPr>
            <a:r>
              <a:rPr lang="el-GR" sz="2000" dirty="0"/>
              <a:t>	</a:t>
            </a:r>
          </a:p>
          <a:p>
            <a:pPr algn="just">
              <a:lnSpc>
                <a:spcPct val="80000"/>
              </a:lnSpc>
              <a:buNone/>
            </a:pPr>
            <a:r>
              <a:rPr lang="el-GR" sz="2000" dirty="0"/>
              <a:t>	</a:t>
            </a:r>
            <a:r>
              <a:rPr lang="en-GB" sz="2000" dirty="0"/>
              <a:t>You deposit 100,000 in a bank at 10% and the capital the interest is paid twice a year (every 6 months) for 5 years </a:t>
            </a:r>
          </a:p>
          <a:p>
            <a:pPr algn="just">
              <a:lnSpc>
                <a:spcPct val="80000"/>
              </a:lnSpc>
              <a:buNone/>
            </a:pPr>
            <a:endParaRPr lang="en-GB" sz="2000" b="1" u="sng" dirty="0"/>
          </a:p>
          <a:p>
            <a:pPr>
              <a:lnSpc>
                <a:spcPct val="80000"/>
              </a:lnSpc>
            </a:pPr>
            <a:endParaRPr lang="en-US" dirty="0"/>
          </a:p>
          <a:p>
            <a:endParaRPr lang="el-GR" dirty="0"/>
          </a:p>
          <a:p>
            <a:endParaRPr lang="el-GR" dirty="0"/>
          </a:p>
        </p:txBody>
      </p:sp>
      <p:graphicFrame>
        <p:nvGraphicFramePr>
          <p:cNvPr id="2050" name="Object 2"/>
          <p:cNvGraphicFramePr>
            <a:graphicFrameLocks noChangeAspect="1"/>
          </p:cNvGraphicFramePr>
          <p:nvPr/>
        </p:nvGraphicFramePr>
        <p:xfrm>
          <a:off x="5447928" y="2204864"/>
          <a:ext cx="2232248" cy="730389"/>
        </p:xfrm>
        <a:graphic>
          <a:graphicData uri="http://schemas.openxmlformats.org/presentationml/2006/ole">
            <mc:AlternateContent xmlns:mc="http://schemas.openxmlformats.org/markup-compatibility/2006">
              <mc:Choice xmlns:v="urn:schemas-microsoft-com:vml" Requires="v">
                <p:oleObj name="Εξίσωση" r:id="rId2" imgW="1320227" imgH="469696" progId="Equation.3">
                  <p:embed/>
                </p:oleObj>
              </mc:Choice>
              <mc:Fallback>
                <p:oleObj name="Εξίσωση" r:id="rId2" imgW="1320227" imgH="469696" progId="Equation.3">
                  <p:embed/>
                  <p:pic>
                    <p:nvPicPr>
                      <p:cNvPr id="205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7928" y="2204864"/>
                        <a:ext cx="2232248" cy="73038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5 - Θέση αριθμού διαφάνειας"/>
          <p:cNvSpPr>
            <a:spLocks noGrp="1"/>
          </p:cNvSpPr>
          <p:nvPr>
            <p:ph type="sldNum" sz="quarter" idx="12"/>
          </p:nvPr>
        </p:nvSpPr>
        <p:spPr/>
        <p:txBody>
          <a:bodyPr/>
          <a:lstStyle/>
          <a:p>
            <a:fld id="{512B7B2C-C4E0-40CA-BD49-85F3AFCEBBC4}" type="slidenum">
              <a:rPr lang="el-GR" smtClean="0"/>
              <a:pPr/>
              <a:t>34</a:t>
            </a:fld>
            <a:endParaRPr lang="el-GR"/>
          </a:p>
        </p:txBody>
      </p:sp>
      <p:sp>
        <p:nvSpPr>
          <p:cNvPr id="7" name="Τίτλος 1">
            <a:extLst>
              <a:ext uri="{FF2B5EF4-FFF2-40B4-BE49-F238E27FC236}">
                <a16:creationId xmlns:a16="http://schemas.microsoft.com/office/drawing/2014/main" id="{87639D23-36D7-4D8A-EDB1-6F03C0DB36AB}"/>
              </a:ext>
            </a:extLst>
          </p:cNvPr>
          <p:cNvSpPr>
            <a:spLocks noGrp="1"/>
          </p:cNvSpPr>
          <p:nvPr>
            <p:ph type="title"/>
          </p:nvPr>
        </p:nvSpPr>
        <p:spPr>
          <a:xfrm>
            <a:off x="570451" y="365126"/>
            <a:ext cx="10783349" cy="910002"/>
          </a:xfrm>
        </p:spPr>
        <p:txBody>
          <a:bodyPr/>
          <a:lstStyle/>
          <a:p>
            <a:r>
              <a:rPr lang="en-GB" b="1" dirty="0"/>
              <a:t>The time Value of Money </a:t>
            </a:r>
          </a:p>
        </p:txBody>
      </p:sp>
      <p:pic>
        <p:nvPicPr>
          <p:cNvPr id="4" name="Εικόνα 3">
            <a:extLst>
              <a:ext uri="{FF2B5EF4-FFF2-40B4-BE49-F238E27FC236}">
                <a16:creationId xmlns:a16="http://schemas.microsoft.com/office/drawing/2014/main" id="{B384016B-EE4A-8844-1638-1844D7A9BB3F}"/>
              </a:ext>
            </a:extLst>
          </p:cNvPr>
          <p:cNvPicPr>
            <a:picLocks noChangeAspect="1"/>
          </p:cNvPicPr>
          <p:nvPr/>
        </p:nvPicPr>
        <p:blipFill>
          <a:blip r:embed="rId4"/>
          <a:stretch>
            <a:fillRect/>
          </a:stretch>
        </p:blipFill>
        <p:spPr>
          <a:xfrm>
            <a:off x="3999338" y="4514788"/>
            <a:ext cx="5535561" cy="865239"/>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35360" y="1268760"/>
            <a:ext cx="11665296" cy="5314602"/>
          </a:xfrm>
        </p:spPr>
        <p:txBody>
          <a:bodyPr>
            <a:noAutofit/>
          </a:bodyPr>
          <a:lstStyle/>
          <a:p>
            <a:pPr marL="365760" indent="-283464" algn="just">
              <a:buFont typeface="Wingdings 2"/>
              <a:buChar char=""/>
              <a:defRPr/>
            </a:pPr>
            <a:r>
              <a:rPr lang="en-US" sz="2200" b="1" dirty="0">
                <a:solidFill>
                  <a:srgbClr val="FF0000"/>
                </a:solidFill>
              </a:rPr>
              <a:t>Present Value (PV)</a:t>
            </a:r>
          </a:p>
          <a:p>
            <a:pPr marL="365760" indent="-283464" algn="just">
              <a:buFont typeface="Wingdings 2"/>
              <a:buChar char=""/>
              <a:defRPr/>
            </a:pPr>
            <a:endParaRPr lang="en-US" sz="2200" dirty="0"/>
          </a:p>
          <a:p>
            <a:pPr marL="365760" indent="-283464" algn="just">
              <a:buFont typeface="Wingdings 2"/>
              <a:buChar char=""/>
              <a:defRPr/>
            </a:pPr>
            <a:r>
              <a:rPr lang="en-US" sz="2200" dirty="0"/>
              <a:t>Discounting - discounted</a:t>
            </a:r>
            <a:r>
              <a:rPr lang="el-GR" sz="2200" dirty="0"/>
              <a:t> </a:t>
            </a:r>
            <a:r>
              <a:rPr lang="en-US" sz="2200" dirty="0"/>
              <a:t>cash</a:t>
            </a:r>
            <a:r>
              <a:rPr lang="el-GR" sz="2200" dirty="0"/>
              <a:t> </a:t>
            </a:r>
            <a:r>
              <a:rPr lang="en-US" sz="2200" dirty="0"/>
              <a:t>flows</a:t>
            </a:r>
          </a:p>
          <a:p>
            <a:pPr marL="365760" indent="-283464" algn="just">
              <a:buFont typeface="Wingdings 2"/>
              <a:buChar char=""/>
              <a:defRPr/>
            </a:pPr>
            <a:endParaRPr lang="en-US" sz="2200" dirty="0"/>
          </a:p>
          <a:p>
            <a:pPr marL="365760" indent="-283464" algn="just">
              <a:buFont typeface="Wingdings 2"/>
              <a:buChar char=""/>
              <a:defRPr/>
            </a:pPr>
            <a:endParaRPr lang="el-GR" sz="2200" dirty="0"/>
          </a:p>
          <a:p>
            <a:pPr marL="365760" indent="-283464" algn="just">
              <a:buFont typeface="Wingdings 2"/>
              <a:buChar char=""/>
              <a:defRPr/>
            </a:pPr>
            <a:r>
              <a:rPr lang="en-GB" sz="2200" dirty="0"/>
              <a:t>In 5 years, you will receive 12,000 €. How much are they worth now ? </a:t>
            </a:r>
            <a:endParaRPr lang="el-GR" sz="2200" dirty="0"/>
          </a:p>
          <a:p>
            <a:pPr marL="365760" indent="-283464" algn="just">
              <a:buFont typeface="Wingdings 2"/>
              <a:buChar char=""/>
              <a:defRPr/>
            </a:pPr>
            <a:r>
              <a:rPr lang="en-GB" sz="2200" dirty="0"/>
              <a:t>The interest rate is 6% and the compounding takes place twice a year. </a:t>
            </a:r>
          </a:p>
          <a:p>
            <a:pPr marL="365760" indent="-283464" algn="just">
              <a:buFont typeface="Wingdings 2"/>
              <a:buChar char=""/>
              <a:defRPr/>
            </a:pPr>
            <a:endParaRPr lang="el-GR" sz="2200" dirty="0"/>
          </a:p>
          <a:p>
            <a:pPr marL="365760" indent="-283464" algn="just">
              <a:buNone/>
              <a:defRPr/>
            </a:pPr>
            <a:r>
              <a:rPr lang="el-GR" sz="2200" dirty="0"/>
              <a:t>                                    				</a:t>
            </a:r>
          </a:p>
        </p:txBody>
      </p:sp>
      <p:sp>
        <p:nvSpPr>
          <p:cNvPr id="5" name="4 - Θέση αριθμού διαφάνειας"/>
          <p:cNvSpPr>
            <a:spLocks noGrp="1"/>
          </p:cNvSpPr>
          <p:nvPr>
            <p:ph type="sldNum" sz="quarter" idx="12"/>
          </p:nvPr>
        </p:nvSpPr>
        <p:spPr/>
        <p:txBody>
          <a:bodyPr/>
          <a:lstStyle/>
          <a:p>
            <a:fld id="{512B7B2C-C4E0-40CA-BD49-85F3AFCEBBC4}" type="slidenum">
              <a:rPr lang="el-GR" smtClean="0"/>
              <a:pPr/>
              <a:t>35</a:t>
            </a:fld>
            <a:endParaRPr lang="el-GR"/>
          </a:p>
        </p:txBody>
      </p:sp>
      <p:sp>
        <p:nvSpPr>
          <p:cNvPr id="7" name="Τίτλος 1">
            <a:extLst>
              <a:ext uri="{FF2B5EF4-FFF2-40B4-BE49-F238E27FC236}">
                <a16:creationId xmlns:a16="http://schemas.microsoft.com/office/drawing/2014/main" id="{121EB622-8911-AB4C-ECFE-3CFB35D0E06A}"/>
              </a:ext>
            </a:extLst>
          </p:cNvPr>
          <p:cNvSpPr>
            <a:spLocks noGrp="1"/>
          </p:cNvSpPr>
          <p:nvPr>
            <p:ph type="title"/>
          </p:nvPr>
        </p:nvSpPr>
        <p:spPr>
          <a:xfrm>
            <a:off x="561364" y="274638"/>
            <a:ext cx="10515600" cy="903635"/>
          </a:xfrm>
        </p:spPr>
        <p:txBody>
          <a:bodyPr/>
          <a:lstStyle/>
          <a:p>
            <a:r>
              <a:rPr lang="en-GB" b="1" dirty="0"/>
              <a:t>The time Value of Money </a:t>
            </a:r>
          </a:p>
        </p:txBody>
      </p:sp>
      <p:pic>
        <p:nvPicPr>
          <p:cNvPr id="4" name="Εικόνα 3">
            <a:extLst>
              <a:ext uri="{FF2B5EF4-FFF2-40B4-BE49-F238E27FC236}">
                <a16:creationId xmlns:a16="http://schemas.microsoft.com/office/drawing/2014/main" id="{D4BB0035-02C7-EA88-41F2-D0B42AA3D831}"/>
              </a:ext>
            </a:extLst>
          </p:cNvPr>
          <p:cNvPicPr>
            <a:picLocks noChangeAspect="1"/>
          </p:cNvPicPr>
          <p:nvPr/>
        </p:nvPicPr>
        <p:blipFill>
          <a:blip r:embed="rId2"/>
          <a:stretch>
            <a:fillRect/>
          </a:stretch>
        </p:blipFill>
        <p:spPr>
          <a:xfrm>
            <a:off x="7163872" y="1641325"/>
            <a:ext cx="1809135" cy="973394"/>
          </a:xfrm>
          <a:prstGeom prst="rect">
            <a:avLst/>
          </a:prstGeom>
        </p:spPr>
      </p:pic>
      <p:pic>
        <p:nvPicPr>
          <p:cNvPr id="6" name="Εικόνα 5">
            <a:extLst>
              <a:ext uri="{FF2B5EF4-FFF2-40B4-BE49-F238E27FC236}">
                <a16:creationId xmlns:a16="http://schemas.microsoft.com/office/drawing/2014/main" id="{BE5F66F5-2BDA-3D92-234E-361FD65B8CE3}"/>
              </a:ext>
            </a:extLst>
          </p:cNvPr>
          <p:cNvPicPr>
            <a:picLocks noChangeAspect="1"/>
          </p:cNvPicPr>
          <p:nvPr/>
        </p:nvPicPr>
        <p:blipFill>
          <a:blip r:embed="rId3"/>
          <a:stretch>
            <a:fillRect/>
          </a:stretch>
        </p:blipFill>
        <p:spPr>
          <a:xfrm>
            <a:off x="3776662" y="4810300"/>
            <a:ext cx="4638675" cy="1314450"/>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609600" y="1412776"/>
            <a:ext cx="10972800" cy="5308699"/>
          </a:xfrm>
        </p:spPr>
        <p:txBody>
          <a:bodyPr>
            <a:normAutofit/>
          </a:bodyPr>
          <a:lstStyle/>
          <a:p>
            <a:pPr algn="just"/>
            <a:r>
              <a:rPr lang="en-US" sz="2400" b="1" dirty="0"/>
              <a:t>Cash flows – timeline </a:t>
            </a:r>
          </a:p>
          <a:p>
            <a:pPr algn="just"/>
            <a:endParaRPr lang="en-US" sz="2400" b="1" dirty="0"/>
          </a:p>
          <a:p>
            <a:pPr algn="just"/>
            <a:endParaRPr lang="en-US" sz="2400" b="1" dirty="0"/>
          </a:p>
          <a:p>
            <a:pPr algn="just"/>
            <a:endParaRPr lang="en-US" sz="2400" b="1" dirty="0"/>
          </a:p>
          <a:p>
            <a:pPr algn="just"/>
            <a:endParaRPr lang="en-US" sz="2400" b="1" dirty="0"/>
          </a:p>
          <a:p>
            <a:pPr algn="just"/>
            <a:endParaRPr lang="en-US" sz="2400" b="1" dirty="0"/>
          </a:p>
          <a:p>
            <a:pPr algn="just"/>
            <a:r>
              <a:rPr lang="en-US" sz="2400" dirty="0"/>
              <a:t>Assume that during the following 5 years you will receive </a:t>
            </a:r>
            <a:r>
              <a:rPr lang="el-GR" sz="2400" dirty="0"/>
              <a:t>100, 230, 80, -120 </a:t>
            </a:r>
            <a:r>
              <a:rPr lang="en-GB" sz="2400" dirty="0"/>
              <a:t>and </a:t>
            </a:r>
            <a:r>
              <a:rPr lang="el-GR" sz="2400" dirty="0"/>
              <a:t>250</a:t>
            </a:r>
            <a:r>
              <a:rPr lang="en-GB" sz="2400" dirty="0"/>
              <a:t> Euro, respectively</a:t>
            </a:r>
            <a:r>
              <a:rPr lang="el-GR" sz="2400" dirty="0"/>
              <a:t>. </a:t>
            </a:r>
            <a:r>
              <a:rPr lang="en-GB" sz="2400" dirty="0"/>
              <a:t>If the discount rate is </a:t>
            </a:r>
            <a:r>
              <a:rPr lang="el-GR" sz="2400" dirty="0"/>
              <a:t>5%</a:t>
            </a:r>
            <a:r>
              <a:rPr lang="en-GB" sz="2400" dirty="0"/>
              <a:t>, find the PV. </a:t>
            </a:r>
          </a:p>
          <a:p>
            <a:pPr algn="just"/>
            <a:endParaRPr lang="el-GR" sz="2400" dirty="0"/>
          </a:p>
          <a:p>
            <a:pPr algn="just"/>
            <a:endParaRPr lang="el-GR" sz="2400" dirty="0"/>
          </a:p>
          <a:p>
            <a:pPr algn="just"/>
            <a:endParaRPr lang="el-GR" sz="2400" dirty="0"/>
          </a:p>
          <a:p>
            <a:pPr algn="just"/>
            <a:endParaRPr lang="el-GR" sz="2400" dirty="0"/>
          </a:p>
          <a:p>
            <a:pPr algn="just"/>
            <a:endParaRPr lang="el-GR" sz="2400" dirty="0"/>
          </a:p>
          <a:p>
            <a:endParaRPr lang="el-GR" dirty="0"/>
          </a:p>
        </p:txBody>
      </p:sp>
      <p:sp>
        <p:nvSpPr>
          <p:cNvPr id="5" name="4 - Ορθογώνιο"/>
          <p:cNvSpPr/>
          <p:nvPr/>
        </p:nvSpPr>
        <p:spPr>
          <a:xfrm>
            <a:off x="3863752" y="3717032"/>
            <a:ext cx="432048"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5 - Θέση αριθμού διαφάνειας"/>
          <p:cNvSpPr>
            <a:spLocks noGrp="1"/>
          </p:cNvSpPr>
          <p:nvPr>
            <p:ph type="sldNum" sz="quarter" idx="12"/>
          </p:nvPr>
        </p:nvSpPr>
        <p:spPr/>
        <p:txBody>
          <a:bodyPr/>
          <a:lstStyle/>
          <a:p>
            <a:fld id="{512B7B2C-C4E0-40CA-BD49-85F3AFCEBBC4}" type="slidenum">
              <a:rPr lang="el-GR" smtClean="0"/>
              <a:pPr/>
              <a:t>36</a:t>
            </a:fld>
            <a:endParaRPr lang="el-GR"/>
          </a:p>
        </p:txBody>
      </p:sp>
      <p:sp>
        <p:nvSpPr>
          <p:cNvPr id="8" name="Τίτλος 1">
            <a:extLst>
              <a:ext uri="{FF2B5EF4-FFF2-40B4-BE49-F238E27FC236}">
                <a16:creationId xmlns:a16="http://schemas.microsoft.com/office/drawing/2014/main" id="{E3AE6B2D-2DA2-69B8-EDEB-E2A4A452D6D6}"/>
              </a:ext>
            </a:extLst>
          </p:cNvPr>
          <p:cNvSpPr>
            <a:spLocks noGrp="1"/>
          </p:cNvSpPr>
          <p:nvPr>
            <p:ph type="title"/>
          </p:nvPr>
        </p:nvSpPr>
        <p:spPr>
          <a:xfrm>
            <a:off x="527807" y="365125"/>
            <a:ext cx="10515600" cy="930277"/>
          </a:xfrm>
        </p:spPr>
        <p:txBody>
          <a:bodyPr/>
          <a:lstStyle/>
          <a:p>
            <a:r>
              <a:rPr lang="en-GB" b="1" dirty="0"/>
              <a:t>The time Value of Money </a:t>
            </a:r>
          </a:p>
        </p:txBody>
      </p:sp>
      <p:pic>
        <p:nvPicPr>
          <p:cNvPr id="4" name="Εικόνα 3">
            <a:extLst>
              <a:ext uri="{FF2B5EF4-FFF2-40B4-BE49-F238E27FC236}">
                <a16:creationId xmlns:a16="http://schemas.microsoft.com/office/drawing/2014/main" id="{05E8D1F1-9637-2A8D-438C-048798F467DA}"/>
              </a:ext>
            </a:extLst>
          </p:cNvPr>
          <p:cNvPicPr>
            <a:picLocks noChangeAspect="1"/>
          </p:cNvPicPr>
          <p:nvPr/>
        </p:nvPicPr>
        <p:blipFill>
          <a:blip r:embed="rId2"/>
          <a:stretch>
            <a:fillRect/>
          </a:stretch>
        </p:blipFill>
        <p:spPr>
          <a:xfrm>
            <a:off x="4504821" y="1445419"/>
            <a:ext cx="5108962" cy="956980"/>
          </a:xfrm>
          <a:prstGeom prst="rect">
            <a:avLst/>
          </a:prstGeom>
        </p:spPr>
      </p:pic>
      <p:pic>
        <p:nvPicPr>
          <p:cNvPr id="9" name="Εικόνα 8">
            <a:extLst>
              <a:ext uri="{FF2B5EF4-FFF2-40B4-BE49-F238E27FC236}">
                <a16:creationId xmlns:a16="http://schemas.microsoft.com/office/drawing/2014/main" id="{D88205ED-E0EA-9374-221A-E765E63E2DB8}"/>
              </a:ext>
            </a:extLst>
          </p:cNvPr>
          <p:cNvPicPr>
            <a:picLocks noChangeAspect="1"/>
          </p:cNvPicPr>
          <p:nvPr/>
        </p:nvPicPr>
        <p:blipFill>
          <a:blip r:embed="rId3"/>
          <a:stretch>
            <a:fillRect/>
          </a:stretch>
        </p:blipFill>
        <p:spPr>
          <a:xfrm>
            <a:off x="4857089" y="2747885"/>
            <a:ext cx="4021394" cy="1209368"/>
          </a:xfrm>
          <a:prstGeom prst="rect">
            <a:avLst/>
          </a:prstGeom>
        </p:spPr>
      </p:pic>
      <p:pic>
        <p:nvPicPr>
          <p:cNvPr id="11" name="Εικόνα 10">
            <a:extLst>
              <a:ext uri="{FF2B5EF4-FFF2-40B4-BE49-F238E27FC236}">
                <a16:creationId xmlns:a16="http://schemas.microsoft.com/office/drawing/2014/main" id="{DA09CF7F-ABB2-8F7D-35BD-C89F1FC46883}"/>
              </a:ext>
            </a:extLst>
          </p:cNvPr>
          <p:cNvPicPr>
            <a:picLocks noChangeAspect="1"/>
          </p:cNvPicPr>
          <p:nvPr/>
        </p:nvPicPr>
        <p:blipFill>
          <a:blip r:embed="rId4"/>
          <a:stretch>
            <a:fillRect/>
          </a:stretch>
        </p:blipFill>
        <p:spPr>
          <a:xfrm>
            <a:off x="3315252" y="5183208"/>
            <a:ext cx="7728155" cy="1071716"/>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07368" y="1233183"/>
            <a:ext cx="11175032" cy="5220153"/>
          </a:xfrm>
        </p:spPr>
        <p:txBody>
          <a:bodyPr>
            <a:noAutofit/>
          </a:bodyPr>
          <a:lstStyle/>
          <a:p>
            <a:pPr algn="just">
              <a:lnSpc>
                <a:spcPct val="120000"/>
              </a:lnSpc>
              <a:spcBef>
                <a:spcPts val="0"/>
              </a:spcBef>
              <a:defRPr/>
            </a:pPr>
            <a:endParaRPr lang="en-US" sz="2000" b="1" dirty="0">
              <a:solidFill>
                <a:srgbClr val="FF0000"/>
              </a:solidFill>
            </a:endParaRPr>
          </a:p>
          <a:p>
            <a:pPr algn="just">
              <a:lnSpc>
                <a:spcPct val="120000"/>
              </a:lnSpc>
              <a:spcBef>
                <a:spcPts val="0"/>
              </a:spcBef>
              <a:defRPr/>
            </a:pPr>
            <a:r>
              <a:rPr lang="en-US" sz="2000" b="1" dirty="0">
                <a:solidFill>
                  <a:srgbClr val="FF0000"/>
                </a:solidFill>
              </a:rPr>
              <a:t>Annuity: </a:t>
            </a:r>
            <a:r>
              <a:rPr lang="en-US" sz="2000" dirty="0"/>
              <a:t>several periodic payments/receipts within a given time:</a:t>
            </a:r>
          </a:p>
          <a:p>
            <a:pPr algn="just">
              <a:lnSpc>
                <a:spcPct val="120000"/>
              </a:lnSpc>
              <a:spcBef>
                <a:spcPts val="0"/>
              </a:spcBef>
              <a:defRPr/>
            </a:pPr>
            <a:endParaRPr lang="en-US" sz="2000" dirty="0"/>
          </a:p>
          <a:p>
            <a:pPr algn="just">
              <a:lnSpc>
                <a:spcPct val="120000"/>
              </a:lnSpc>
              <a:spcBef>
                <a:spcPts val="0"/>
              </a:spcBef>
              <a:defRPr/>
            </a:pPr>
            <a:endParaRPr lang="en-US" sz="2000" dirty="0"/>
          </a:p>
          <a:p>
            <a:pPr algn="just">
              <a:lnSpc>
                <a:spcPct val="120000"/>
              </a:lnSpc>
              <a:spcBef>
                <a:spcPts val="0"/>
              </a:spcBef>
              <a:defRPr/>
            </a:pPr>
            <a:endParaRPr lang="en-US" sz="2000" dirty="0"/>
          </a:p>
          <a:p>
            <a:pPr algn="just">
              <a:lnSpc>
                <a:spcPct val="120000"/>
              </a:lnSpc>
              <a:spcBef>
                <a:spcPts val="0"/>
              </a:spcBef>
              <a:defRPr/>
            </a:pPr>
            <a:endParaRPr lang="en-US" sz="2000" b="1" dirty="0">
              <a:solidFill>
                <a:srgbClr val="FF0000"/>
              </a:solidFill>
            </a:endParaRPr>
          </a:p>
          <a:p>
            <a:pPr algn="just">
              <a:lnSpc>
                <a:spcPct val="120000"/>
              </a:lnSpc>
              <a:spcBef>
                <a:spcPts val="0"/>
              </a:spcBef>
              <a:defRPr/>
            </a:pPr>
            <a:r>
              <a:rPr lang="en-US" sz="2000" b="1" dirty="0">
                <a:solidFill>
                  <a:srgbClr val="FF0000"/>
                </a:solidFill>
              </a:rPr>
              <a:t>Perpetuity: </a:t>
            </a:r>
            <a:r>
              <a:rPr lang="en-US" sz="2000" dirty="0"/>
              <a:t>an annuity that runs forever (no maturity). Its PV is: </a:t>
            </a:r>
          </a:p>
          <a:p>
            <a:pPr algn="just">
              <a:lnSpc>
                <a:spcPct val="120000"/>
              </a:lnSpc>
              <a:spcBef>
                <a:spcPts val="0"/>
              </a:spcBef>
              <a:defRPr/>
            </a:pPr>
            <a:endParaRPr lang="en-US" sz="2000" dirty="0"/>
          </a:p>
          <a:p>
            <a:pPr algn="just">
              <a:lnSpc>
                <a:spcPct val="120000"/>
              </a:lnSpc>
              <a:spcBef>
                <a:spcPts val="0"/>
              </a:spcBef>
              <a:defRPr/>
            </a:pPr>
            <a:endParaRPr lang="en-US" sz="2000" dirty="0"/>
          </a:p>
          <a:p>
            <a:pPr algn="just">
              <a:lnSpc>
                <a:spcPct val="120000"/>
              </a:lnSpc>
              <a:spcBef>
                <a:spcPts val="0"/>
              </a:spcBef>
              <a:defRPr/>
            </a:pPr>
            <a:endParaRPr lang="en-US" sz="2000" dirty="0"/>
          </a:p>
          <a:p>
            <a:pPr algn="just">
              <a:lnSpc>
                <a:spcPct val="120000"/>
              </a:lnSpc>
              <a:spcBef>
                <a:spcPts val="0"/>
              </a:spcBef>
              <a:defRPr/>
            </a:pPr>
            <a:endParaRPr lang="en-US" sz="2000" dirty="0"/>
          </a:p>
          <a:p>
            <a:pPr algn="just">
              <a:lnSpc>
                <a:spcPct val="120000"/>
              </a:lnSpc>
              <a:spcBef>
                <a:spcPts val="0"/>
              </a:spcBef>
              <a:defRPr/>
            </a:pPr>
            <a:r>
              <a:rPr lang="en-US" sz="2000" dirty="0"/>
              <a:t>For a perpetuity where the CF increase at a </a:t>
            </a:r>
            <a:r>
              <a:rPr lang="en-US" sz="2000" dirty="0">
                <a:solidFill>
                  <a:srgbClr val="FF0000"/>
                </a:solidFill>
              </a:rPr>
              <a:t>constant rate of growth g:</a:t>
            </a:r>
          </a:p>
          <a:p>
            <a:pPr algn="just">
              <a:lnSpc>
                <a:spcPct val="120000"/>
              </a:lnSpc>
              <a:spcBef>
                <a:spcPts val="0"/>
              </a:spcBef>
              <a:defRPr/>
            </a:pPr>
            <a:r>
              <a:rPr lang="en-US" sz="2000" dirty="0">
                <a:solidFill>
                  <a:srgbClr val="FF0000"/>
                </a:solidFill>
              </a:rPr>
              <a:t>(if, r &gt; g) </a:t>
            </a:r>
          </a:p>
          <a:p>
            <a:pPr algn="just">
              <a:lnSpc>
                <a:spcPct val="120000"/>
              </a:lnSpc>
              <a:spcBef>
                <a:spcPts val="0"/>
              </a:spcBef>
              <a:defRPr/>
            </a:pPr>
            <a:endParaRPr lang="el-GR" sz="1400" dirty="0"/>
          </a:p>
        </p:txBody>
      </p:sp>
      <p:sp>
        <p:nvSpPr>
          <p:cNvPr id="5" name="4 - Θέση αριθμού διαφάνειας"/>
          <p:cNvSpPr>
            <a:spLocks noGrp="1"/>
          </p:cNvSpPr>
          <p:nvPr>
            <p:ph type="sldNum" sz="quarter" idx="12"/>
          </p:nvPr>
        </p:nvSpPr>
        <p:spPr/>
        <p:txBody>
          <a:bodyPr/>
          <a:lstStyle/>
          <a:p>
            <a:fld id="{512B7B2C-C4E0-40CA-BD49-85F3AFCEBBC4}" type="slidenum">
              <a:rPr lang="el-GR" smtClean="0"/>
              <a:pPr/>
              <a:t>37</a:t>
            </a:fld>
            <a:endParaRPr lang="el-GR"/>
          </a:p>
        </p:txBody>
      </p:sp>
      <p:sp>
        <p:nvSpPr>
          <p:cNvPr id="7" name="Τίτλος 1">
            <a:extLst>
              <a:ext uri="{FF2B5EF4-FFF2-40B4-BE49-F238E27FC236}">
                <a16:creationId xmlns:a16="http://schemas.microsoft.com/office/drawing/2014/main" id="{C73F9854-C32D-5D49-DD4F-A2BED88CA931}"/>
              </a:ext>
            </a:extLst>
          </p:cNvPr>
          <p:cNvSpPr>
            <a:spLocks noGrp="1"/>
          </p:cNvSpPr>
          <p:nvPr>
            <p:ph type="title"/>
          </p:nvPr>
        </p:nvSpPr>
        <p:spPr>
          <a:xfrm>
            <a:off x="502641" y="289625"/>
            <a:ext cx="10515600" cy="943558"/>
          </a:xfrm>
        </p:spPr>
        <p:txBody>
          <a:bodyPr/>
          <a:lstStyle/>
          <a:p>
            <a:r>
              <a:rPr lang="en-GB" b="1" dirty="0"/>
              <a:t>The time Value of Money </a:t>
            </a:r>
          </a:p>
        </p:txBody>
      </p:sp>
      <p:pic>
        <p:nvPicPr>
          <p:cNvPr id="2" name="Εικόνα 1">
            <a:extLst>
              <a:ext uri="{FF2B5EF4-FFF2-40B4-BE49-F238E27FC236}">
                <a16:creationId xmlns:a16="http://schemas.microsoft.com/office/drawing/2014/main" id="{781DF729-D0E5-F101-FF16-BCB26CAF04DC}"/>
              </a:ext>
            </a:extLst>
          </p:cNvPr>
          <p:cNvPicPr>
            <a:picLocks noChangeAspect="1"/>
          </p:cNvPicPr>
          <p:nvPr/>
        </p:nvPicPr>
        <p:blipFill>
          <a:blip r:embed="rId2"/>
          <a:stretch>
            <a:fillRect/>
          </a:stretch>
        </p:blipFill>
        <p:spPr>
          <a:xfrm>
            <a:off x="8876549" y="3221684"/>
            <a:ext cx="1544191" cy="846043"/>
          </a:xfrm>
          <a:prstGeom prst="rect">
            <a:avLst/>
          </a:prstGeom>
        </p:spPr>
      </p:pic>
      <p:pic>
        <p:nvPicPr>
          <p:cNvPr id="6" name="Εικόνα 5">
            <a:extLst>
              <a:ext uri="{FF2B5EF4-FFF2-40B4-BE49-F238E27FC236}">
                <a16:creationId xmlns:a16="http://schemas.microsoft.com/office/drawing/2014/main" id="{092172FD-CBA5-A808-0190-356406A1971B}"/>
              </a:ext>
            </a:extLst>
          </p:cNvPr>
          <p:cNvPicPr>
            <a:picLocks noChangeAspect="1"/>
          </p:cNvPicPr>
          <p:nvPr/>
        </p:nvPicPr>
        <p:blipFill>
          <a:blip r:embed="rId3"/>
          <a:stretch>
            <a:fillRect/>
          </a:stretch>
        </p:blipFill>
        <p:spPr>
          <a:xfrm>
            <a:off x="8065491" y="1328011"/>
            <a:ext cx="2952750" cy="1200150"/>
          </a:xfrm>
          <a:prstGeom prst="rect">
            <a:avLst/>
          </a:prstGeom>
        </p:spPr>
      </p:pic>
      <p:pic>
        <p:nvPicPr>
          <p:cNvPr id="9" name="Εικόνα 8">
            <a:extLst>
              <a:ext uri="{FF2B5EF4-FFF2-40B4-BE49-F238E27FC236}">
                <a16:creationId xmlns:a16="http://schemas.microsoft.com/office/drawing/2014/main" id="{57A2C3EA-5592-B01D-2230-C78C5FBE44E0}"/>
              </a:ext>
            </a:extLst>
          </p:cNvPr>
          <p:cNvPicPr>
            <a:picLocks noChangeAspect="1"/>
          </p:cNvPicPr>
          <p:nvPr/>
        </p:nvPicPr>
        <p:blipFill>
          <a:blip r:embed="rId4"/>
          <a:stretch>
            <a:fillRect/>
          </a:stretch>
        </p:blipFill>
        <p:spPr>
          <a:xfrm>
            <a:off x="8876549" y="4911177"/>
            <a:ext cx="1455174" cy="973394"/>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38EB7BD-A1F8-45AC-A8A4-B72A430D9805}"/>
              </a:ext>
            </a:extLst>
          </p:cNvPr>
          <p:cNvSpPr>
            <a:spLocks noGrp="1"/>
          </p:cNvSpPr>
          <p:nvPr>
            <p:ph type="title"/>
          </p:nvPr>
        </p:nvSpPr>
        <p:spPr>
          <a:xfrm>
            <a:off x="1056314" y="2766218"/>
            <a:ext cx="10515600" cy="1325563"/>
          </a:xfrm>
        </p:spPr>
        <p:txBody>
          <a:bodyPr/>
          <a:lstStyle/>
          <a:p>
            <a:pPr algn="ctr"/>
            <a:r>
              <a:rPr lang="en-GB" b="1" dirty="0"/>
              <a:t>Stock Valuation </a:t>
            </a:r>
          </a:p>
        </p:txBody>
      </p:sp>
    </p:spTree>
    <p:extLst>
      <p:ext uri="{BB962C8B-B14F-4D97-AF65-F5344CB8AC3E}">
        <p14:creationId xmlns:p14="http://schemas.microsoft.com/office/powerpoint/2010/main" val="23698691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FBCC121-935A-504E-7A29-C5F381194D08}"/>
              </a:ext>
            </a:extLst>
          </p:cNvPr>
          <p:cNvSpPr>
            <a:spLocks noGrp="1"/>
          </p:cNvSpPr>
          <p:nvPr>
            <p:ph type="title"/>
          </p:nvPr>
        </p:nvSpPr>
        <p:spPr>
          <a:xfrm>
            <a:off x="838200" y="365125"/>
            <a:ext cx="10515600" cy="1205057"/>
          </a:xfrm>
        </p:spPr>
        <p:txBody>
          <a:bodyPr/>
          <a:lstStyle/>
          <a:p>
            <a:r>
              <a:rPr lang="en-GB" sz="4400" b="1" dirty="0"/>
              <a:t>Stock Valuation</a:t>
            </a:r>
            <a:endParaRPr lang="en-US" dirty="0"/>
          </a:p>
        </p:txBody>
      </p:sp>
      <p:pic>
        <p:nvPicPr>
          <p:cNvPr id="5" name="Θέση περιεχομένου 4">
            <a:extLst>
              <a:ext uri="{FF2B5EF4-FFF2-40B4-BE49-F238E27FC236}">
                <a16:creationId xmlns:a16="http://schemas.microsoft.com/office/drawing/2014/main" id="{4052962E-F4DF-AADF-D77C-65D37CAF8385}"/>
              </a:ext>
            </a:extLst>
          </p:cNvPr>
          <p:cNvPicPr>
            <a:picLocks noGrp="1" noChangeAspect="1"/>
          </p:cNvPicPr>
          <p:nvPr>
            <p:ph idx="1"/>
          </p:nvPr>
        </p:nvPicPr>
        <p:blipFill>
          <a:blip r:embed="rId2"/>
          <a:stretch>
            <a:fillRect/>
          </a:stretch>
        </p:blipFill>
        <p:spPr>
          <a:xfrm>
            <a:off x="1001949" y="1810327"/>
            <a:ext cx="10515600" cy="4220821"/>
          </a:xfrm>
        </p:spPr>
      </p:pic>
    </p:spTree>
    <p:extLst>
      <p:ext uri="{BB962C8B-B14F-4D97-AF65-F5344CB8AC3E}">
        <p14:creationId xmlns:p14="http://schemas.microsoft.com/office/powerpoint/2010/main" val="23288183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Θέση περιεχομένου 2">
            <a:extLst>
              <a:ext uri="{FF2B5EF4-FFF2-40B4-BE49-F238E27FC236}">
                <a16:creationId xmlns:a16="http://schemas.microsoft.com/office/drawing/2014/main" id="{E3B6946E-A251-352E-145D-05BE9DD8AC76}"/>
              </a:ext>
            </a:extLst>
          </p:cNvPr>
          <p:cNvSpPr>
            <a:spLocks noGrp="1"/>
          </p:cNvSpPr>
          <p:nvPr>
            <p:ph idx="1"/>
          </p:nvPr>
        </p:nvSpPr>
        <p:spPr>
          <a:xfrm>
            <a:off x="838200" y="1155700"/>
            <a:ext cx="10515600" cy="5021263"/>
          </a:xfrm>
        </p:spPr>
        <p:txBody>
          <a:bodyPr/>
          <a:lstStyle/>
          <a:p>
            <a:pPr algn="just"/>
            <a:r>
              <a:rPr lang="en-GB" altLang="en-US" sz="2200" b="1"/>
              <a:t>Money markets: </a:t>
            </a:r>
            <a:r>
              <a:rPr lang="en-GB" altLang="en-US" sz="2200"/>
              <a:t>borrowing and lending </a:t>
            </a:r>
            <a:r>
              <a:rPr lang="en-GB" altLang="en-US" sz="2200" b="1"/>
              <a:t>in the short term </a:t>
            </a:r>
            <a:r>
              <a:rPr lang="en-GB" altLang="en-US" sz="2200"/>
              <a:t>(up to a year). </a:t>
            </a:r>
          </a:p>
          <a:p>
            <a:pPr algn="just"/>
            <a:r>
              <a:rPr lang="en-GB" altLang="en-US" sz="2200" b="1"/>
              <a:t>Capital markets: </a:t>
            </a:r>
            <a:r>
              <a:rPr lang="en-GB" altLang="en-US" sz="2200"/>
              <a:t>for </a:t>
            </a:r>
            <a:r>
              <a:rPr lang="en-GB" altLang="en-US" sz="2200" b="1"/>
              <a:t>long-term</a:t>
            </a:r>
            <a:r>
              <a:rPr lang="en-GB" altLang="en-US" sz="2200"/>
              <a:t> assets, which are those with maturities of greater than one year (equity-stock and debt-bond) market.</a:t>
            </a:r>
          </a:p>
          <a:p>
            <a:pPr algn="just"/>
            <a:r>
              <a:rPr lang="en-GB" altLang="en-US" sz="2200" b="1"/>
              <a:t>Derivative markets: </a:t>
            </a:r>
            <a:r>
              <a:rPr lang="en-GB" altLang="en-US" sz="2200"/>
              <a:t>contracts that are negotiated today for future delivery of assets.</a:t>
            </a:r>
          </a:p>
          <a:p>
            <a:pPr algn="just"/>
            <a:r>
              <a:rPr lang="en-GB" altLang="en-US" sz="2200" b="1"/>
              <a:t>Collective Investments: </a:t>
            </a:r>
            <a:r>
              <a:rPr lang="en-US" altLang="en-US" sz="2200" b="1"/>
              <a:t>pool of money </a:t>
            </a:r>
            <a:r>
              <a:rPr lang="en-US" altLang="en-US" sz="2200"/>
              <a:t>collected from many investors for the purpose of investing in securities, e.g. </a:t>
            </a:r>
            <a:r>
              <a:rPr lang="en-GB" altLang="en-US" sz="2200"/>
              <a:t>Mutual Funds, etc.  </a:t>
            </a:r>
          </a:p>
        </p:txBody>
      </p:sp>
      <p:sp>
        <p:nvSpPr>
          <p:cNvPr id="15363" name="Τίτλος 1">
            <a:extLst>
              <a:ext uri="{FF2B5EF4-FFF2-40B4-BE49-F238E27FC236}">
                <a16:creationId xmlns:a16="http://schemas.microsoft.com/office/drawing/2014/main" id="{DABEB20B-C948-C69D-06D0-8B4080F93E18}"/>
              </a:ext>
            </a:extLst>
          </p:cNvPr>
          <p:cNvSpPr>
            <a:spLocks noGrp="1"/>
          </p:cNvSpPr>
          <p:nvPr>
            <p:ph type="title"/>
          </p:nvPr>
        </p:nvSpPr>
        <p:spPr>
          <a:xfrm>
            <a:off x="838200" y="365125"/>
            <a:ext cx="10515600" cy="582613"/>
          </a:xfrm>
        </p:spPr>
        <p:txBody>
          <a:bodyPr>
            <a:noAutofit/>
          </a:bodyPr>
          <a:lstStyle/>
          <a:p>
            <a:r>
              <a:rPr lang="en-GB" altLang="en-US" sz="4000" b="1" dirty="0"/>
              <a:t>Markets</a:t>
            </a:r>
          </a:p>
        </p:txBody>
      </p:sp>
      <p:pic>
        <p:nvPicPr>
          <p:cNvPr id="15364" name="Εικόνα 1">
            <a:extLst>
              <a:ext uri="{FF2B5EF4-FFF2-40B4-BE49-F238E27FC236}">
                <a16:creationId xmlns:a16="http://schemas.microsoft.com/office/drawing/2014/main" id="{E5FF946A-E73D-DF03-7CB8-D2DA806B2E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6325" y="3717925"/>
            <a:ext cx="10277475" cy="237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91D57ACD-C755-4130-9A1A-1FD2609750D8}"/>
              </a:ext>
            </a:extLst>
          </p:cNvPr>
          <p:cNvSpPr>
            <a:spLocks noGrp="1"/>
          </p:cNvSpPr>
          <p:nvPr>
            <p:ph idx="1"/>
          </p:nvPr>
        </p:nvSpPr>
        <p:spPr>
          <a:xfrm>
            <a:off x="838200" y="1359017"/>
            <a:ext cx="10515600" cy="4817946"/>
          </a:xfrm>
        </p:spPr>
        <p:txBody>
          <a:bodyPr>
            <a:normAutofit fontScale="85000" lnSpcReduction="10000"/>
          </a:bodyPr>
          <a:lstStyle/>
          <a:p>
            <a:pPr algn="just"/>
            <a:r>
              <a:rPr lang="en-US" b="1" dirty="0"/>
              <a:t>3 analytical steps (usually) </a:t>
            </a:r>
          </a:p>
          <a:p>
            <a:pPr algn="just"/>
            <a:endParaRPr lang="en-GB" b="1" dirty="0"/>
          </a:p>
          <a:p>
            <a:pPr algn="just"/>
            <a:r>
              <a:rPr lang="en-GB" b="1" dirty="0"/>
              <a:t>Economy 	→	Industry 	→	Company </a:t>
            </a:r>
          </a:p>
          <a:p>
            <a:pPr algn="just"/>
            <a:endParaRPr lang="en-GB" b="1" dirty="0"/>
          </a:p>
          <a:p>
            <a:pPr algn="just"/>
            <a:r>
              <a:rPr lang="en-GB" b="1" dirty="0">
                <a:solidFill>
                  <a:srgbClr val="FF0000"/>
                </a:solidFill>
              </a:rPr>
              <a:t>General Economic Influences</a:t>
            </a:r>
          </a:p>
          <a:p>
            <a:pPr algn="just"/>
            <a:endParaRPr lang="en-GB" dirty="0"/>
          </a:p>
          <a:p>
            <a:pPr algn="just"/>
            <a:r>
              <a:rPr lang="en-GB" b="1" dirty="0"/>
              <a:t>Monetary and fiscal policy</a:t>
            </a:r>
          </a:p>
          <a:p>
            <a:pPr algn="just"/>
            <a:r>
              <a:rPr lang="en-GB" dirty="0"/>
              <a:t>E.g., fiscal policy (tax cuts) can encourage spending, consumption, and thus, the sales of goods and services and the cash flows of firms, among others</a:t>
            </a:r>
          </a:p>
          <a:p>
            <a:pPr algn="just"/>
            <a:endParaRPr lang="en-GB" dirty="0"/>
          </a:p>
          <a:p>
            <a:pPr algn="just"/>
            <a:r>
              <a:rPr lang="en-GB" dirty="0"/>
              <a:t>E.g., a restrictive monetary policy that increases interest rates, increases the cost for firms, for mortgages, for loans, etc</a:t>
            </a:r>
          </a:p>
        </p:txBody>
      </p:sp>
      <p:sp>
        <p:nvSpPr>
          <p:cNvPr id="4" name="Τίτλος 1">
            <a:extLst>
              <a:ext uri="{FF2B5EF4-FFF2-40B4-BE49-F238E27FC236}">
                <a16:creationId xmlns:a16="http://schemas.microsoft.com/office/drawing/2014/main" id="{BC17C0F7-BDA7-4C92-B7FC-C4D86A609882}"/>
              </a:ext>
            </a:extLst>
          </p:cNvPr>
          <p:cNvSpPr>
            <a:spLocks noGrp="1"/>
          </p:cNvSpPr>
          <p:nvPr>
            <p:ph type="title"/>
          </p:nvPr>
        </p:nvSpPr>
        <p:spPr>
          <a:xfrm>
            <a:off x="838200" y="365125"/>
            <a:ext cx="10515600" cy="784167"/>
          </a:xfrm>
        </p:spPr>
        <p:txBody>
          <a:bodyPr>
            <a:normAutofit/>
          </a:bodyPr>
          <a:lstStyle/>
          <a:p>
            <a:r>
              <a:rPr lang="en-GB" b="1" dirty="0"/>
              <a:t>Stock Valuation</a:t>
            </a:r>
          </a:p>
        </p:txBody>
      </p:sp>
    </p:spTree>
    <p:extLst>
      <p:ext uri="{BB962C8B-B14F-4D97-AF65-F5344CB8AC3E}">
        <p14:creationId xmlns:p14="http://schemas.microsoft.com/office/powerpoint/2010/main" val="923010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F7F94AC9-65DE-4527-8405-9136A60120EB}"/>
              </a:ext>
            </a:extLst>
          </p:cNvPr>
          <p:cNvSpPr>
            <a:spLocks noGrp="1"/>
          </p:cNvSpPr>
          <p:nvPr>
            <p:ph idx="1"/>
          </p:nvPr>
        </p:nvSpPr>
        <p:spPr>
          <a:xfrm>
            <a:off x="838200" y="1384183"/>
            <a:ext cx="10515600" cy="5108692"/>
          </a:xfrm>
        </p:spPr>
        <p:txBody>
          <a:bodyPr>
            <a:normAutofit/>
          </a:bodyPr>
          <a:lstStyle/>
          <a:p>
            <a:pPr algn="just"/>
            <a:r>
              <a:rPr lang="en-GB" b="1" dirty="0">
                <a:solidFill>
                  <a:srgbClr val="FF0000"/>
                </a:solidFill>
              </a:rPr>
              <a:t>Industry</a:t>
            </a:r>
            <a:endParaRPr lang="en-GB" dirty="0">
              <a:solidFill>
                <a:srgbClr val="FF0000"/>
              </a:solidFill>
            </a:endParaRPr>
          </a:p>
          <a:p>
            <a:pPr algn="just"/>
            <a:endParaRPr lang="en-GB" dirty="0"/>
          </a:p>
          <a:p>
            <a:pPr algn="just"/>
            <a:r>
              <a:rPr lang="en-GB" dirty="0"/>
              <a:t>Different industries react differently to the </a:t>
            </a:r>
            <a:r>
              <a:rPr lang="en-GB" b="1" dirty="0"/>
              <a:t>business cycle</a:t>
            </a:r>
            <a:r>
              <a:rPr lang="en-GB" dirty="0"/>
              <a:t>. </a:t>
            </a:r>
          </a:p>
          <a:p>
            <a:pPr algn="just"/>
            <a:endParaRPr lang="en-GB" b="1" dirty="0"/>
          </a:p>
          <a:p>
            <a:pPr algn="just"/>
            <a:r>
              <a:rPr lang="en-GB" b="1" dirty="0"/>
              <a:t>Cyclical industries (</a:t>
            </a:r>
            <a:r>
              <a:rPr lang="en-GB" b="1" dirty="0" err="1"/>
              <a:t>e.g</a:t>
            </a:r>
            <a:r>
              <a:rPr lang="en-GB" b="1" dirty="0"/>
              <a:t>, </a:t>
            </a:r>
            <a:r>
              <a:rPr lang="en-GB" dirty="0"/>
              <a:t>steel, autos, airlines) follow the cycle and do better (suffer more ) during economic expansions (recessions) </a:t>
            </a:r>
          </a:p>
          <a:p>
            <a:pPr algn="just"/>
            <a:endParaRPr lang="en-GB" b="1" dirty="0"/>
          </a:p>
          <a:p>
            <a:pPr algn="just"/>
            <a:r>
              <a:rPr lang="en-GB" b="1" dirty="0"/>
              <a:t>Noncyclical industries or defensive industries (e.g., </a:t>
            </a:r>
            <a:r>
              <a:rPr lang="en-GB" dirty="0"/>
              <a:t>retail food, utilities, pharmaceuticals) do not increase with expansions but also do not suffer with recessions. </a:t>
            </a:r>
          </a:p>
        </p:txBody>
      </p:sp>
      <p:sp>
        <p:nvSpPr>
          <p:cNvPr id="4" name="Τίτλος 1">
            <a:extLst>
              <a:ext uri="{FF2B5EF4-FFF2-40B4-BE49-F238E27FC236}">
                <a16:creationId xmlns:a16="http://schemas.microsoft.com/office/drawing/2014/main" id="{EB4473C0-ACE0-4F6C-98CE-CD1354334355}"/>
              </a:ext>
            </a:extLst>
          </p:cNvPr>
          <p:cNvSpPr>
            <a:spLocks noGrp="1"/>
          </p:cNvSpPr>
          <p:nvPr>
            <p:ph type="title"/>
          </p:nvPr>
        </p:nvSpPr>
        <p:spPr>
          <a:xfrm>
            <a:off x="838200" y="365125"/>
            <a:ext cx="10515600" cy="834501"/>
          </a:xfrm>
        </p:spPr>
        <p:txBody>
          <a:bodyPr>
            <a:normAutofit/>
          </a:bodyPr>
          <a:lstStyle/>
          <a:p>
            <a:r>
              <a:rPr lang="en-GB" b="1" dirty="0"/>
              <a:t>Stock Valuation</a:t>
            </a:r>
          </a:p>
        </p:txBody>
      </p:sp>
    </p:spTree>
    <p:extLst>
      <p:ext uri="{BB962C8B-B14F-4D97-AF65-F5344CB8AC3E}">
        <p14:creationId xmlns:p14="http://schemas.microsoft.com/office/powerpoint/2010/main" val="10560837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CC9FE893-95B7-4B0A-A2B5-3F5A5D459BC9}"/>
              </a:ext>
            </a:extLst>
          </p:cNvPr>
          <p:cNvSpPr>
            <a:spLocks noGrp="1"/>
          </p:cNvSpPr>
          <p:nvPr>
            <p:ph idx="1"/>
          </p:nvPr>
        </p:nvSpPr>
        <p:spPr>
          <a:xfrm>
            <a:off x="838200" y="1208016"/>
            <a:ext cx="10515600" cy="5352175"/>
          </a:xfrm>
        </p:spPr>
        <p:txBody>
          <a:bodyPr>
            <a:noAutofit/>
          </a:bodyPr>
          <a:lstStyle/>
          <a:p>
            <a:pPr algn="just"/>
            <a:r>
              <a:rPr lang="en-GB" sz="1800" b="1" dirty="0"/>
              <a:t>Company Analysis</a:t>
            </a:r>
          </a:p>
          <a:p>
            <a:pPr algn="just"/>
            <a:endParaRPr lang="en-GB" sz="1800" dirty="0"/>
          </a:p>
          <a:p>
            <a:pPr algn="just"/>
            <a:r>
              <a:rPr lang="en-GB" sz="1800" dirty="0"/>
              <a:t>After determining an industry’s outlook, an investor can </a:t>
            </a:r>
            <a:r>
              <a:rPr lang="en-GB" sz="1800" dirty="0" err="1"/>
              <a:t>analyze</a:t>
            </a:r>
            <a:r>
              <a:rPr lang="en-GB" sz="1800" dirty="0"/>
              <a:t> and compare an individual firm’s performance relative to the entire industry </a:t>
            </a:r>
            <a:r>
              <a:rPr lang="en-GB" sz="1800" b="1" dirty="0"/>
              <a:t>using financial ratios and cash flow values</a:t>
            </a:r>
            <a:r>
              <a:rPr lang="en-GB" sz="1800" dirty="0"/>
              <a:t>.</a:t>
            </a:r>
          </a:p>
          <a:p>
            <a:pPr algn="just"/>
            <a:endParaRPr lang="en-GB" sz="1800" dirty="0"/>
          </a:p>
          <a:p>
            <a:pPr algn="just"/>
            <a:r>
              <a:rPr lang="en-GB" sz="1800" dirty="0"/>
              <a:t>You undertake company analysis to identify the </a:t>
            </a:r>
            <a:r>
              <a:rPr lang="en-GB" sz="1800" b="1" dirty="0"/>
              <a:t>best company in a promising industry</a:t>
            </a:r>
            <a:r>
              <a:rPr lang="en-GB" sz="1800" dirty="0"/>
              <a:t>. This involves examining a firm’s past performance and, more important, its future prospects. </a:t>
            </a:r>
          </a:p>
          <a:p>
            <a:pPr algn="just"/>
            <a:endParaRPr lang="en-GB" sz="1800" dirty="0"/>
          </a:p>
          <a:p>
            <a:pPr algn="just"/>
            <a:r>
              <a:rPr lang="en-GB" sz="1800" dirty="0"/>
              <a:t>After you understand the firm and its outlook, you can </a:t>
            </a:r>
            <a:r>
              <a:rPr lang="en-GB" sz="1800" b="1" dirty="0"/>
              <a:t>estimate its value</a:t>
            </a:r>
            <a:r>
              <a:rPr lang="en-GB" sz="1800" dirty="0"/>
              <a:t> using one of several valuation models. An important point that will be emphasized is that it is your estimated inputs to the valuation models that are critical, and the quality of these inputs depends on your prior market-industry-company analysis. </a:t>
            </a:r>
          </a:p>
          <a:p>
            <a:pPr algn="just"/>
            <a:endParaRPr lang="en-GB" sz="1800" dirty="0"/>
          </a:p>
          <a:p>
            <a:pPr algn="just"/>
            <a:r>
              <a:rPr lang="en-GB" sz="1800" dirty="0"/>
              <a:t>In the final step, you </a:t>
            </a:r>
            <a:r>
              <a:rPr lang="en-GB" sz="1800" b="1" dirty="0"/>
              <a:t>compare your estimated intrinsic value to the prevailing market price </a:t>
            </a:r>
            <a:r>
              <a:rPr lang="en-GB" sz="1800" dirty="0"/>
              <a:t>of the firm’s stock and decide whether its stock is a good investment. Your final goal is to select the best stock within a desirable industry and include it in your portfolio based on its relationship (correlation) with all other assets in your portfolio. </a:t>
            </a:r>
          </a:p>
        </p:txBody>
      </p:sp>
      <p:sp>
        <p:nvSpPr>
          <p:cNvPr id="4" name="Τίτλος 1">
            <a:extLst>
              <a:ext uri="{FF2B5EF4-FFF2-40B4-BE49-F238E27FC236}">
                <a16:creationId xmlns:a16="http://schemas.microsoft.com/office/drawing/2014/main" id="{F2A9CCFA-C1A4-423E-BEEB-63DA5184AFF3}"/>
              </a:ext>
            </a:extLst>
          </p:cNvPr>
          <p:cNvSpPr>
            <a:spLocks noGrp="1"/>
          </p:cNvSpPr>
          <p:nvPr>
            <p:ph type="title"/>
          </p:nvPr>
        </p:nvSpPr>
        <p:spPr>
          <a:xfrm>
            <a:off x="838200" y="365126"/>
            <a:ext cx="10515600" cy="842890"/>
          </a:xfrm>
        </p:spPr>
        <p:txBody>
          <a:bodyPr>
            <a:normAutofit/>
          </a:bodyPr>
          <a:lstStyle/>
          <a:p>
            <a:r>
              <a:rPr lang="en-GB" b="1" dirty="0"/>
              <a:t>Stock Valuation</a:t>
            </a:r>
          </a:p>
        </p:txBody>
      </p:sp>
    </p:spTree>
    <p:extLst>
      <p:ext uri="{BB962C8B-B14F-4D97-AF65-F5344CB8AC3E}">
        <p14:creationId xmlns:p14="http://schemas.microsoft.com/office/powerpoint/2010/main" val="30509954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83068CE2-F438-4B28-A77F-08BB4800F3DC}"/>
              </a:ext>
            </a:extLst>
          </p:cNvPr>
          <p:cNvSpPr>
            <a:spLocks noGrp="1"/>
          </p:cNvSpPr>
          <p:nvPr>
            <p:ph idx="1"/>
          </p:nvPr>
        </p:nvSpPr>
        <p:spPr>
          <a:xfrm>
            <a:off x="838200" y="1325461"/>
            <a:ext cx="10515600" cy="4851502"/>
          </a:xfrm>
        </p:spPr>
        <p:txBody>
          <a:bodyPr>
            <a:noAutofit/>
          </a:bodyPr>
          <a:lstStyle/>
          <a:p>
            <a:pPr algn="just"/>
            <a:r>
              <a:rPr lang="en-GB" sz="2200" b="1" dirty="0"/>
              <a:t>Estimated Values and Market Prices</a:t>
            </a:r>
          </a:p>
          <a:p>
            <a:pPr algn="just"/>
            <a:endParaRPr lang="en-GB" sz="2200" dirty="0"/>
          </a:p>
          <a:p>
            <a:pPr algn="just"/>
            <a:r>
              <a:rPr lang="en-GB" sz="2200" dirty="0"/>
              <a:t>To ensure that you receive your required return on an investment, you must estimate the intrinsic value of the investment at your required rate of return and then compare this estimated intrinsic value to the prevailing market price. </a:t>
            </a:r>
          </a:p>
          <a:p>
            <a:pPr algn="just"/>
            <a:endParaRPr lang="en-GB" sz="2200" dirty="0"/>
          </a:p>
          <a:p>
            <a:pPr algn="just"/>
            <a:r>
              <a:rPr lang="en-GB" sz="2200" dirty="0"/>
              <a:t>You should not buy an investment if its market price exceeds your estimated value because the difference will prevent you from receiving your required rate of return on the investment. In contrast, if the estimated intrinsic value of the investment exceeds the market price, you should buy the investment. In summary:</a:t>
            </a:r>
          </a:p>
          <a:p>
            <a:pPr algn="just"/>
            <a:endParaRPr lang="en-GB" sz="2200" dirty="0"/>
          </a:p>
          <a:p>
            <a:pPr algn="just"/>
            <a:r>
              <a:rPr lang="en-GB" sz="2200" dirty="0"/>
              <a:t>If Estimated Intrinsic Value &gt; Market Price, Buy or Hold it if You Own It.</a:t>
            </a:r>
          </a:p>
          <a:p>
            <a:pPr algn="just"/>
            <a:r>
              <a:rPr lang="en-GB" sz="2200" dirty="0"/>
              <a:t>If Estimated Intrinsic Value &lt; Market Price, Don’t Buy or Sell it if You Own It.</a:t>
            </a:r>
          </a:p>
        </p:txBody>
      </p:sp>
      <p:sp>
        <p:nvSpPr>
          <p:cNvPr id="4" name="Τίτλος 1">
            <a:extLst>
              <a:ext uri="{FF2B5EF4-FFF2-40B4-BE49-F238E27FC236}">
                <a16:creationId xmlns:a16="http://schemas.microsoft.com/office/drawing/2014/main" id="{2810E616-6738-4562-BDE0-BFBD6B1F3507}"/>
              </a:ext>
            </a:extLst>
          </p:cNvPr>
          <p:cNvSpPr>
            <a:spLocks noGrp="1"/>
          </p:cNvSpPr>
          <p:nvPr>
            <p:ph type="title"/>
          </p:nvPr>
        </p:nvSpPr>
        <p:spPr>
          <a:xfrm>
            <a:off x="838200" y="402072"/>
            <a:ext cx="10515600" cy="792556"/>
          </a:xfrm>
        </p:spPr>
        <p:txBody>
          <a:bodyPr>
            <a:normAutofit/>
          </a:bodyPr>
          <a:lstStyle/>
          <a:p>
            <a:r>
              <a:rPr lang="en-GB" sz="4000" b="1" dirty="0"/>
              <a:t>Stock Valuation</a:t>
            </a:r>
          </a:p>
        </p:txBody>
      </p:sp>
    </p:spTree>
    <p:extLst>
      <p:ext uri="{BB962C8B-B14F-4D97-AF65-F5344CB8AC3E}">
        <p14:creationId xmlns:p14="http://schemas.microsoft.com/office/powerpoint/2010/main" val="8495046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a:extLst>
              <a:ext uri="{FF2B5EF4-FFF2-40B4-BE49-F238E27FC236}">
                <a16:creationId xmlns:a16="http://schemas.microsoft.com/office/drawing/2014/main" id="{67561FB3-A804-4F5C-B96C-2A5D7B18D44E}"/>
              </a:ext>
            </a:extLst>
          </p:cNvPr>
          <p:cNvSpPr>
            <a:spLocks noGrp="1" noChangeArrowheads="1"/>
          </p:cNvSpPr>
          <p:nvPr>
            <p:ph idx="1"/>
          </p:nvPr>
        </p:nvSpPr>
        <p:spPr>
          <a:xfrm>
            <a:off x="771787" y="1690688"/>
            <a:ext cx="10690540" cy="4405312"/>
          </a:xfrm>
        </p:spPr>
        <p:txBody>
          <a:bodyPr vert="horz" wrap="square" lIns="0" tIns="0" rIns="91440" bIns="0" numCol="1" anchor="t" anchorCtr="0" compatLnSpc="1">
            <a:prstTxWarp prst="textNoShape">
              <a:avLst/>
            </a:prstTxWarp>
          </a:bodyPr>
          <a:lstStyle/>
          <a:p>
            <a:pPr lvl="1" eaLnBrk="1" hangingPunct="1">
              <a:lnSpc>
                <a:spcPct val="90000"/>
              </a:lnSpc>
              <a:spcBef>
                <a:spcPct val="35000"/>
              </a:spcBef>
            </a:pPr>
            <a:r>
              <a:rPr lang="en-US" altLang="el-GR" sz="2000" dirty="0">
                <a:solidFill>
                  <a:srgbClr val="FF0000"/>
                </a:solidFill>
              </a:rPr>
              <a:t>A One-Year Investor</a:t>
            </a:r>
          </a:p>
          <a:p>
            <a:pPr lvl="1" eaLnBrk="1" hangingPunct="1">
              <a:lnSpc>
                <a:spcPct val="90000"/>
              </a:lnSpc>
              <a:spcBef>
                <a:spcPct val="35000"/>
              </a:spcBef>
            </a:pPr>
            <a:endParaRPr lang="en-US" altLang="el-GR" sz="2000" dirty="0"/>
          </a:p>
          <a:p>
            <a:pPr lvl="1" eaLnBrk="1" hangingPunct="1">
              <a:lnSpc>
                <a:spcPct val="90000"/>
              </a:lnSpc>
              <a:spcBef>
                <a:spcPct val="35000"/>
              </a:spcBef>
            </a:pPr>
            <a:r>
              <a:rPr lang="en-US" altLang="el-GR" sz="2000" dirty="0"/>
              <a:t>Potential Cash Flows: Dividend and Sale of Stock</a:t>
            </a:r>
          </a:p>
          <a:p>
            <a:pPr lvl="1" eaLnBrk="1" hangingPunct="1">
              <a:lnSpc>
                <a:spcPct val="90000"/>
              </a:lnSpc>
              <a:spcBef>
                <a:spcPct val="35000"/>
              </a:spcBef>
            </a:pPr>
            <a:endParaRPr lang="en-US" altLang="el-GR" sz="2000" dirty="0"/>
          </a:p>
          <a:p>
            <a:pPr lvl="1" eaLnBrk="1" hangingPunct="1">
              <a:lnSpc>
                <a:spcPct val="90000"/>
              </a:lnSpc>
              <a:spcBef>
                <a:spcPct val="35000"/>
              </a:spcBef>
            </a:pPr>
            <a:endParaRPr lang="en-US" altLang="el-GR" sz="2000" dirty="0"/>
          </a:p>
          <a:p>
            <a:pPr lvl="1" eaLnBrk="1" hangingPunct="1">
              <a:lnSpc>
                <a:spcPct val="90000"/>
              </a:lnSpc>
              <a:spcBef>
                <a:spcPct val="35000"/>
              </a:spcBef>
            </a:pPr>
            <a:endParaRPr lang="en-US" altLang="el-GR" sz="2000" dirty="0"/>
          </a:p>
          <a:p>
            <a:pPr lvl="1" eaLnBrk="1" hangingPunct="1">
              <a:lnSpc>
                <a:spcPct val="90000"/>
              </a:lnSpc>
              <a:spcBef>
                <a:spcPct val="35000"/>
              </a:spcBef>
            </a:pPr>
            <a:endParaRPr lang="en-US" altLang="el-GR" sz="2000" dirty="0"/>
          </a:p>
          <a:p>
            <a:pPr lvl="1" eaLnBrk="1" hangingPunct="1">
              <a:lnSpc>
                <a:spcPct val="90000"/>
              </a:lnSpc>
              <a:spcBef>
                <a:spcPct val="35000"/>
              </a:spcBef>
            </a:pPr>
            <a:r>
              <a:rPr lang="en-US" altLang="el-GR" sz="2000" dirty="0"/>
              <a:t>Since the cash flows are risky, we must discount them at the </a:t>
            </a:r>
            <a:r>
              <a:rPr lang="en-US" altLang="el-GR" sz="2000" b="1" dirty="0"/>
              <a:t>equity cost of capital.</a:t>
            </a:r>
          </a:p>
        </p:txBody>
      </p:sp>
      <p:pic>
        <p:nvPicPr>
          <p:cNvPr id="7172" name="Picture 4" descr="BD09_001_09p246_TL">
            <a:extLst>
              <a:ext uri="{FF2B5EF4-FFF2-40B4-BE49-F238E27FC236}">
                <a16:creationId xmlns:a16="http://schemas.microsoft.com/office/drawing/2014/main" id="{7F73F1AC-F59A-4FE9-872F-FB1C511941F4}"/>
              </a:ext>
            </a:extLst>
          </p:cNvPr>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5133109" y="3016251"/>
            <a:ext cx="2463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173" name="Object 4">
            <a:extLst>
              <a:ext uri="{FF2B5EF4-FFF2-40B4-BE49-F238E27FC236}">
                <a16:creationId xmlns:a16="http://schemas.microsoft.com/office/drawing/2014/main" id="{482DEF8C-006A-4D6E-B8B6-85D3648C6E33}"/>
              </a:ext>
            </a:extLst>
          </p:cNvPr>
          <p:cNvGraphicFramePr>
            <a:graphicFrameLocks noChangeAspect="1"/>
          </p:cNvGraphicFramePr>
          <p:nvPr/>
        </p:nvGraphicFramePr>
        <p:xfrm>
          <a:off x="4878388" y="4800600"/>
          <a:ext cx="2463800" cy="901700"/>
        </p:xfrm>
        <a:graphic>
          <a:graphicData uri="http://schemas.openxmlformats.org/presentationml/2006/ole">
            <mc:AlternateContent xmlns:mc="http://schemas.openxmlformats.org/markup-compatibility/2006">
              <mc:Choice xmlns:v="urn:schemas-microsoft-com:vml" Requires="v">
                <p:oleObj name="Equation" r:id="rId5" imgW="1333500" imgH="482600" progId="Equation.DSMT4">
                  <p:embed/>
                </p:oleObj>
              </mc:Choice>
              <mc:Fallback>
                <p:oleObj name="Equation" r:id="rId5" imgW="1333500" imgH="482600" progId="Equation.DSMT4">
                  <p:embed/>
                  <p:pic>
                    <p:nvPicPr>
                      <p:cNvPr id="7173" name="Object 4">
                        <a:extLst>
                          <a:ext uri="{FF2B5EF4-FFF2-40B4-BE49-F238E27FC236}">
                            <a16:creationId xmlns:a16="http://schemas.microsoft.com/office/drawing/2014/main" id="{482DEF8C-006A-4D6E-B8B6-85D3648C6E3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78388" y="4800600"/>
                        <a:ext cx="246380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Τίτλος 1">
            <a:extLst>
              <a:ext uri="{FF2B5EF4-FFF2-40B4-BE49-F238E27FC236}">
                <a16:creationId xmlns:a16="http://schemas.microsoft.com/office/drawing/2014/main" id="{FB33B4F3-2504-12C1-511D-8D9A5061CB84}"/>
              </a:ext>
            </a:extLst>
          </p:cNvPr>
          <p:cNvSpPr>
            <a:spLocks noGrp="1"/>
          </p:cNvSpPr>
          <p:nvPr>
            <p:ph type="title"/>
          </p:nvPr>
        </p:nvSpPr>
        <p:spPr>
          <a:xfrm>
            <a:off x="838200" y="365125"/>
            <a:ext cx="10515600" cy="1325563"/>
          </a:xfrm>
        </p:spPr>
        <p:txBody>
          <a:bodyPr>
            <a:normAutofit/>
          </a:bodyPr>
          <a:lstStyle/>
          <a:p>
            <a:r>
              <a:rPr lang="en-GB" sz="4000" b="1" dirty="0"/>
              <a:t>Stock Valuation</a:t>
            </a:r>
          </a:p>
        </p:txBody>
      </p:sp>
    </p:spTree>
  </p:cSld>
  <p:clrMapOvr>
    <a:masterClrMapping/>
  </p:clrMapOvr>
  <p:transition spd="med">
    <p:wipe dir="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a:extLst>
              <a:ext uri="{FF2B5EF4-FFF2-40B4-BE49-F238E27FC236}">
                <a16:creationId xmlns:a16="http://schemas.microsoft.com/office/drawing/2014/main" id="{F271FCF3-7B0D-4F9D-BEB0-3BAA9EC86B40}"/>
              </a:ext>
            </a:extLst>
          </p:cNvPr>
          <p:cNvSpPr>
            <a:spLocks noGrp="1" noChangeArrowheads="1"/>
          </p:cNvSpPr>
          <p:nvPr>
            <p:ph idx="1"/>
          </p:nvPr>
        </p:nvSpPr>
        <p:spPr>
          <a:xfrm>
            <a:off x="755009" y="3635664"/>
            <a:ext cx="10687574" cy="2460336"/>
          </a:xfrm>
        </p:spPr>
        <p:txBody>
          <a:bodyPr vert="horz" wrap="square" lIns="0" tIns="0" rIns="91440" bIns="0" numCol="1" anchor="t" anchorCtr="0" compatLnSpc="1">
            <a:prstTxWarp prst="textNoShape">
              <a:avLst/>
            </a:prstTxWarp>
          </a:bodyPr>
          <a:lstStyle/>
          <a:p>
            <a:pPr eaLnBrk="1" hangingPunct="1">
              <a:spcBef>
                <a:spcPct val="45000"/>
              </a:spcBef>
            </a:pPr>
            <a:endParaRPr lang="en-US" altLang="el-GR" sz="2400" dirty="0">
              <a:solidFill>
                <a:srgbClr val="FF0000"/>
              </a:solidFill>
            </a:endParaRPr>
          </a:p>
          <a:p>
            <a:pPr eaLnBrk="1" hangingPunct="1">
              <a:spcBef>
                <a:spcPct val="45000"/>
              </a:spcBef>
            </a:pPr>
            <a:r>
              <a:rPr lang="en-US" altLang="el-GR" sz="2400" dirty="0">
                <a:solidFill>
                  <a:srgbClr val="FF0000"/>
                </a:solidFill>
              </a:rPr>
              <a:t>Total Return </a:t>
            </a:r>
            <a:r>
              <a:rPr lang="en-US" altLang="el-GR" sz="2400" dirty="0"/>
              <a:t>= </a:t>
            </a:r>
            <a:r>
              <a:rPr lang="en-US" altLang="el-GR" sz="2000" dirty="0"/>
              <a:t>Dividend Yield + Capital Gain Rate</a:t>
            </a:r>
          </a:p>
          <a:p>
            <a:pPr lvl="2" eaLnBrk="1" hangingPunct="1"/>
            <a:endParaRPr lang="en-US" altLang="el-GR" sz="1800" i="1" dirty="0"/>
          </a:p>
          <a:p>
            <a:pPr lvl="2" algn="just" eaLnBrk="1" hangingPunct="1"/>
            <a:r>
              <a:rPr lang="en-US" altLang="el-GR" sz="1800" i="1" dirty="0"/>
              <a:t>The expected total return of the stock should equal the expected return of other investments available in the market with equivalent risk.</a:t>
            </a:r>
          </a:p>
        </p:txBody>
      </p:sp>
      <p:graphicFrame>
        <p:nvGraphicFramePr>
          <p:cNvPr id="9220" name="Object 4">
            <a:extLst>
              <a:ext uri="{FF2B5EF4-FFF2-40B4-BE49-F238E27FC236}">
                <a16:creationId xmlns:a16="http://schemas.microsoft.com/office/drawing/2014/main" id="{F2E01AA4-D749-478E-9EE4-26E849DE5586}"/>
              </a:ext>
            </a:extLst>
          </p:cNvPr>
          <p:cNvGraphicFramePr>
            <a:graphicFrameLocks noChangeAspect="1"/>
          </p:cNvGraphicFramePr>
          <p:nvPr>
            <p:extLst>
              <p:ext uri="{D42A27DB-BD31-4B8C-83A1-F6EECF244321}">
                <p14:modId xmlns:p14="http://schemas.microsoft.com/office/powerpoint/2010/main" val="3018578122"/>
              </p:ext>
            </p:extLst>
          </p:nvPr>
        </p:nvGraphicFramePr>
        <p:xfrm>
          <a:off x="2419927" y="2054370"/>
          <a:ext cx="6573838" cy="1217612"/>
        </p:xfrm>
        <a:graphic>
          <a:graphicData uri="http://schemas.openxmlformats.org/presentationml/2006/ole">
            <mc:AlternateContent xmlns:mc="http://schemas.openxmlformats.org/markup-compatibility/2006">
              <mc:Choice xmlns:v="urn:schemas-microsoft-com:vml" Requires="v">
                <p:oleObj name="Equation" r:id="rId3" imgW="3225800" imgH="596900" progId="Equation.DSMT4">
                  <p:embed/>
                </p:oleObj>
              </mc:Choice>
              <mc:Fallback>
                <p:oleObj name="Equation" r:id="rId3" imgW="3225800" imgH="596900" progId="Equation.DSMT4">
                  <p:embed/>
                  <p:pic>
                    <p:nvPicPr>
                      <p:cNvPr id="9220" name="Object 4">
                        <a:extLst>
                          <a:ext uri="{FF2B5EF4-FFF2-40B4-BE49-F238E27FC236}">
                            <a16:creationId xmlns:a16="http://schemas.microsoft.com/office/drawing/2014/main" id="{F2E01AA4-D749-478E-9EE4-26E849DE55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9927" y="2054370"/>
                        <a:ext cx="6573838" cy="1217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 name="Τίτλος 1">
            <a:extLst>
              <a:ext uri="{FF2B5EF4-FFF2-40B4-BE49-F238E27FC236}">
                <a16:creationId xmlns:a16="http://schemas.microsoft.com/office/drawing/2014/main" id="{D9CCFEAA-051A-1FBC-8C18-346AF79C01CA}"/>
              </a:ext>
            </a:extLst>
          </p:cNvPr>
          <p:cNvSpPr>
            <a:spLocks noGrp="1"/>
          </p:cNvSpPr>
          <p:nvPr>
            <p:ph type="title"/>
          </p:nvPr>
        </p:nvSpPr>
        <p:spPr>
          <a:xfrm>
            <a:off x="838200" y="365125"/>
            <a:ext cx="10515600" cy="1325563"/>
          </a:xfrm>
        </p:spPr>
        <p:txBody>
          <a:bodyPr>
            <a:normAutofit/>
          </a:bodyPr>
          <a:lstStyle/>
          <a:p>
            <a:r>
              <a:rPr lang="en-GB" b="1" dirty="0"/>
              <a:t>Stock Valuation</a:t>
            </a:r>
          </a:p>
        </p:txBody>
      </p:sp>
    </p:spTree>
  </p:cSld>
  <p:clrMapOvr>
    <a:masterClrMapping/>
  </p:clrMapOvr>
  <p:transition spd="med">
    <p:wipe dir="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15B09F1-FC56-4A9C-1344-C4170981587B}"/>
              </a:ext>
            </a:extLst>
          </p:cNvPr>
          <p:cNvSpPr>
            <a:spLocks noGrp="1"/>
          </p:cNvSpPr>
          <p:nvPr>
            <p:ph type="title"/>
          </p:nvPr>
        </p:nvSpPr>
        <p:spPr>
          <a:xfrm>
            <a:off x="838200" y="365125"/>
            <a:ext cx="10515600" cy="946439"/>
          </a:xfrm>
        </p:spPr>
        <p:txBody>
          <a:bodyPr>
            <a:normAutofit/>
          </a:bodyPr>
          <a:lstStyle/>
          <a:p>
            <a:r>
              <a:rPr lang="en-US" b="1" dirty="0"/>
              <a:t>Example </a:t>
            </a:r>
          </a:p>
        </p:txBody>
      </p:sp>
      <p:sp>
        <p:nvSpPr>
          <p:cNvPr id="3" name="Θέση περιεχομένου 2">
            <a:extLst>
              <a:ext uri="{FF2B5EF4-FFF2-40B4-BE49-F238E27FC236}">
                <a16:creationId xmlns:a16="http://schemas.microsoft.com/office/drawing/2014/main" id="{6B178C8A-F16E-4323-291F-3AE6B6BB52A5}"/>
              </a:ext>
            </a:extLst>
          </p:cNvPr>
          <p:cNvSpPr>
            <a:spLocks noGrp="1"/>
          </p:cNvSpPr>
          <p:nvPr>
            <p:ph idx="1"/>
          </p:nvPr>
        </p:nvSpPr>
        <p:spPr>
          <a:xfrm>
            <a:off x="838200" y="1385455"/>
            <a:ext cx="10515600" cy="4791508"/>
          </a:xfrm>
        </p:spPr>
        <p:txBody>
          <a:bodyPr>
            <a:normAutofit/>
          </a:bodyPr>
          <a:lstStyle/>
          <a:p>
            <a:r>
              <a:rPr lang="en-US" sz="2000" dirty="0"/>
              <a:t>Company X pays dividends of 0.40 Euro, and its stock Price is expected in 1 year to be 35 Euros </a:t>
            </a:r>
          </a:p>
          <a:p>
            <a:r>
              <a:rPr lang="en-US" sz="2000" dirty="0"/>
              <a:t>Investments with similar risk have a rate of return of 10%</a:t>
            </a:r>
          </a:p>
          <a:p>
            <a:r>
              <a:rPr lang="en-US" sz="2000" dirty="0"/>
              <a:t>How much would you pay (max) for this stock ? </a:t>
            </a:r>
          </a:p>
          <a:p>
            <a:endParaRPr lang="en-US" sz="2000" dirty="0"/>
          </a:p>
          <a:p>
            <a:endParaRPr lang="en-US" sz="2000" dirty="0"/>
          </a:p>
          <a:p>
            <a:endParaRPr lang="en-US" sz="2000" dirty="0"/>
          </a:p>
          <a:p>
            <a:r>
              <a:rPr lang="en-US" sz="2000" dirty="0"/>
              <a:t>Calculate expected capital gains and dividend yield  </a:t>
            </a:r>
          </a:p>
        </p:txBody>
      </p:sp>
      <p:pic>
        <p:nvPicPr>
          <p:cNvPr id="5" name="Εικόνα 4">
            <a:extLst>
              <a:ext uri="{FF2B5EF4-FFF2-40B4-BE49-F238E27FC236}">
                <a16:creationId xmlns:a16="http://schemas.microsoft.com/office/drawing/2014/main" id="{6C0DB7C4-22FB-8807-F5FC-F525725FA144}"/>
              </a:ext>
            </a:extLst>
          </p:cNvPr>
          <p:cNvPicPr>
            <a:picLocks noChangeAspect="1"/>
          </p:cNvPicPr>
          <p:nvPr/>
        </p:nvPicPr>
        <p:blipFill>
          <a:blip r:embed="rId2"/>
          <a:stretch>
            <a:fillRect/>
          </a:stretch>
        </p:blipFill>
        <p:spPr>
          <a:xfrm>
            <a:off x="3750949" y="2679970"/>
            <a:ext cx="4378817" cy="959796"/>
          </a:xfrm>
          <a:prstGeom prst="rect">
            <a:avLst/>
          </a:prstGeom>
        </p:spPr>
      </p:pic>
      <p:pic>
        <p:nvPicPr>
          <p:cNvPr id="11" name="Εικόνα 10">
            <a:extLst>
              <a:ext uri="{FF2B5EF4-FFF2-40B4-BE49-F238E27FC236}">
                <a16:creationId xmlns:a16="http://schemas.microsoft.com/office/drawing/2014/main" id="{5A39C07B-8183-810A-2372-83887124123B}"/>
              </a:ext>
            </a:extLst>
          </p:cNvPr>
          <p:cNvPicPr>
            <a:picLocks noChangeAspect="1"/>
          </p:cNvPicPr>
          <p:nvPr/>
        </p:nvPicPr>
        <p:blipFill>
          <a:blip r:embed="rId3"/>
          <a:stretch>
            <a:fillRect/>
          </a:stretch>
        </p:blipFill>
        <p:spPr>
          <a:xfrm>
            <a:off x="7723054" y="5443386"/>
            <a:ext cx="3084490" cy="434502"/>
          </a:xfrm>
          <a:prstGeom prst="rect">
            <a:avLst/>
          </a:prstGeom>
        </p:spPr>
      </p:pic>
      <p:pic>
        <p:nvPicPr>
          <p:cNvPr id="13" name="Εικόνα 12">
            <a:extLst>
              <a:ext uri="{FF2B5EF4-FFF2-40B4-BE49-F238E27FC236}">
                <a16:creationId xmlns:a16="http://schemas.microsoft.com/office/drawing/2014/main" id="{4B312BA7-EB2A-3FF3-7A06-6613B6C8BD91}"/>
              </a:ext>
            </a:extLst>
          </p:cNvPr>
          <p:cNvPicPr>
            <a:picLocks noChangeAspect="1"/>
          </p:cNvPicPr>
          <p:nvPr/>
        </p:nvPicPr>
        <p:blipFill>
          <a:blip r:embed="rId4"/>
          <a:stretch>
            <a:fillRect/>
          </a:stretch>
        </p:blipFill>
        <p:spPr>
          <a:xfrm>
            <a:off x="838200" y="5307959"/>
            <a:ext cx="5531476" cy="869004"/>
          </a:xfrm>
          <a:prstGeom prst="rect">
            <a:avLst/>
          </a:prstGeom>
        </p:spPr>
      </p:pic>
      <p:pic>
        <p:nvPicPr>
          <p:cNvPr id="6" name="Εικόνα 5">
            <a:extLst>
              <a:ext uri="{FF2B5EF4-FFF2-40B4-BE49-F238E27FC236}">
                <a16:creationId xmlns:a16="http://schemas.microsoft.com/office/drawing/2014/main" id="{2769EA4E-E2A9-8649-CDC3-22391C481477}"/>
              </a:ext>
            </a:extLst>
          </p:cNvPr>
          <p:cNvPicPr>
            <a:picLocks noChangeAspect="1"/>
          </p:cNvPicPr>
          <p:nvPr/>
        </p:nvPicPr>
        <p:blipFill>
          <a:blip r:embed="rId5"/>
          <a:stretch>
            <a:fillRect/>
          </a:stretch>
        </p:blipFill>
        <p:spPr>
          <a:xfrm>
            <a:off x="3603938" y="4350055"/>
            <a:ext cx="4965290" cy="845574"/>
          </a:xfrm>
          <a:prstGeom prst="rect">
            <a:avLst/>
          </a:prstGeom>
        </p:spPr>
      </p:pic>
    </p:spTree>
    <p:extLst>
      <p:ext uri="{BB962C8B-B14F-4D97-AF65-F5344CB8AC3E}">
        <p14:creationId xmlns:p14="http://schemas.microsoft.com/office/powerpoint/2010/main" val="26676186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a:extLst>
              <a:ext uri="{FF2B5EF4-FFF2-40B4-BE49-F238E27FC236}">
                <a16:creationId xmlns:a16="http://schemas.microsoft.com/office/drawing/2014/main" id="{1FE36039-6BE5-4D6D-B458-D5E8DDC08009}"/>
              </a:ext>
            </a:extLst>
          </p:cNvPr>
          <p:cNvSpPr>
            <a:spLocks noGrp="1" noChangeArrowheads="1"/>
          </p:cNvSpPr>
          <p:nvPr>
            <p:ph idx="1"/>
          </p:nvPr>
        </p:nvSpPr>
        <p:spPr/>
        <p:txBody>
          <a:bodyPr vert="horz" wrap="square" lIns="0" tIns="0" rIns="91440" bIns="0" numCol="1" anchor="t" anchorCtr="0" compatLnSpc="1">
            <a:prstTxWarp prst="textNoShape">
              <a:avLst/>
            </a:prstTxWarp>
          </a:bodyPr>
          <a:lstStyle/>
          <a:p>
            <a:pPr eaLnBrk="1" hangingPunct="1"/>
            <a:r>
              <a:rPr lang="en-US" altLang="el-GR"/>
              <a:t>What is the price if we plan on holding the stock for </a:t>
            </a:r>
            <a:r>
              <a:rPr lang="en-US" altLang="el-GR">
                <a:solidFill>
                  <a:srgbClr val="FF0000"/>
                </a:solidFill>
              </a:rPr>
              <a:t>two years</a:t>
            </a:r>
            <a:r>
              <a:rPr lang="en-US" altLang="el-GR"/>
              <a:t>?</a:t>
            </a:r>
          </a:p>
        </p:txBody>
      </p:sp>
      <p:graphicFrame>
        <p:nvGraphicFramePr>
          <p:cNvPr id="13315" name="Object 4">
            <a:extLst>
              <a:ext uri="{FF2B5EF4-FFF2-40B4-BE49-F238E27FC236}">
                <a16:creationId xmlns:a16="http://schemas.microsoft.com/office/drawing/2014/main" id="{CE5FE6AA-6286-4F24-8547-D82A588B27B9}"/>
              </a:ext>
            </a:extLst>
          </p:cNvPr>
          <p:cNvGraphicFramePr>
            <a:graphicFrameLocks noChangeAspect="1"/>
          </p:cNvGraphicFramePr>
          <p:nvPr/>
        </p:nvGraphicFramePr>
        <p:xfrm>
          <a:off x="3587751" y="4573588"/>
          <a:ext cx="4981575" cy="1116012"/>
        </p:xfrm>
        <a:graphic>
          <a:graphicData uri="http://schemas.openxmlformats.org/presentationml/2006/ole">
            <mc:AlternateContent xmlns:mc="http://schemas.openxmlformats.org/markup-compatibility/2006">
              <mc:Choice xmlns:v="urn:schemas-microsoft-com:vml" Requires="v">
                <p:oleObj name="Equation" r:id="rId4" imgW="1930400" imgH="431800" progId="Equation.DSMT4">
                  <p:embed/>
                </p:oleObj>
              </mc:Choice>
              <mc:Fallback>
                <p:oleObj name="Equation" r:id="rId4" imgW="1930400" imgH="431800" progId="Equation.DSMT4">
                  <p:embed/>
                  <p:pic>
                    <p:nvPicPr>
                      <p:cNvPr id="13315" name="Object 4">
                        <a:extLst>
                          <a:ext uri="{FF2B5EF4-FFF2-40B4-BE49-F238E27FC236}">
                            <a16:creationId xmlns:a16="http://schemas.microsoft.com/office/drawing/2014/main" id="{CE5FE6AA-6286-4F24-8547-D82A588B27B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7751" y="4573588"/>
                        <a:ext cx="4981575" cy="1116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3316" name="Picture 5" descr="BD09_004_09p248_TL">
            <a:extLst>
              <a:ext uri="{FF2B5EF4-FFF2-40B4-BE49-F238E27FC236}">
                <a16:creationId xmlns:a16="http://schemas.microsoft.com/office/drawing/2014/main" id="{D8A1944D-0D69-4F87-A4B3-CA3256306CE5}"/>
              </a:ext>
            </a:extLst>
          </p:cNvPr>
          <p:cNvPicPr preferRelativeResize="0">
            <a:picLocks noChangeAspect="1" noChangeArrowheads="1"/>
          </p:cNvPicPr>
          <p:nvPr>
            <p:custDataLst>
              <p:tags r:id="rId1"/>
            </p:custDataLst>
          </p:nvPr>
        </p:nvPicPr>
        <p:blipFill>
          <a:blip r:embed="rId6">
            <a:extLst>
              <a:ext uri="{28A0092B-C50C-407E-A947-70E740481C1C}">
                <a14:useLocalDpi xmlns:a14="http://schemas.microsoft.com/office/drawing/2010/main" val="0"/>
              </a:ext>
            </a:extLst>
          </a:blip>
          <a:srcRect/>
          <a:stretch>
            <a:fillRect/>
          </a:stretch>
        </p:blipFill>
        <p:spPr bwMode="auto">
          <a:xfrm>
            <a:off x="3124200" y="2819400"/>
            <a:ext cx="5943600"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Τίτλος 1">
            <a:extLst>
              <a:ext uri="{FF2B5EF4-FFF2-40B4-BE49-F238E27FC236}">
                <a16:creationId xmlns:a16="http://schemas.microsoft.com/office/drawing/2014/main" id="{AC289C1D-8149-21D8-1637-3441DBBFE0FF}"/>
              </a:ext>
            </a:extLst>
          </p:cNvPr>
          <p:cNvSpPr>
            <a:spLocks noGrp="1"/>
          </p:cNvSpPr>
          <p:nvPr>
            <p:ph type="title"/>
          </p:nvPr>
        </p:nvSpPr>
        <p:spPr>
          <a:xfrm>
            <a:off x="838200" y="365125"/>
            <a:ext cx="10515600" cy="1325563"/>
          </a:xfrm>
        </p:spPr>
        <p:txBody>
          <a:bodyPr>
            <a:normAutofit/>
          </a:bodyPr>
          <a:lstStyle/>
          <a:p>
            <a:r>
              <a:rPr lang="en-GB" b="1" dirty="0"/>
              <a:t>Stock Valuation</a:t>
            </a:r>
          </a:p>
        </p:txBody>
      </p:sp>
    </p:spTree>
  </p:cSld>
  <p:clrMapOvr>
    <a:masterClrMapping/>
  </p:clrMapOvr>
  <p:transition spd="med">
    <p:wipe dir="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EC386FC1-C703-4C6B-9043-8F5B0370FE22}"/>
              </a:ext>
            </a:extLst>
          </p:cNvPr>
          <p:cNvSpPr>
            <a:spLocks noGrp="1" noChangeArrowheads="1"/>
          </p:cNvSpPr>
          <p:nvPr>
            <p:ph type="title"/>
          </p:nvPr>
        </p:nvSpPr>
        <p:spPr>
          <a:xfrm>
            <a:off x="838200" y="365125"/>
            <a:ext cx="10515600" cy="890589"/>
          </a:xfrm>
        </p:spPr>
        <p:txBody>
          <a:bodyPr>
            <a:normAutofit/>
          </a:bodyPr>
          <a:lstStyle/>
          <a:p>
            <a:pPr eaLnBrk="1" hangingPunct="1"/>
            <a:r>
              <a:rPr lang="en-US" altLang="el-GR" b="1" dirty="0"/>
              <a:t>The Dividend-Discount Model Equation</a:t>
            </a:r>
          </a:p>
        </p:txBody>
      </p:sp>
      <p:sp>
        <p:nvSpPr>
          <p:cNvPr id="15363" name="Rectangle 3">
            <a:extLst>
              <a:ext uri="{FF2B5EF4-FFF2-40B4-BE49-F238E27FC236}">
                <a16:creationId xmlns:a16="http://schemas.microsoft.com/office/drawing/2014/main" id="{93DD3299-4A96-48FA-A06D-3FE9CCDD39B5}"/>
              </a:ext>
            </a:extLst>
          </p:cNvPr>
          <p:cNvSpPr>
            <a:spLocks noGrp="1" noChangeArrowheads="1"/>
          </p:cNvSpPr>
          <p:nvPr>
            <p:ph idx="1"/>
          </p:nvPr>
        </p:nvSpPr>
        <p:spPr>
          <a:xfrm>
            <a:off x="662731" y="1447799"/>
            <a:ext cx="11031522" cy="5148944"/>
          </a:xfrm>
        </p:spPr>
        <p:txBody>
          <a:bodyPr vert="horz" wrap="square" lIns="0" tIns="0" rIns="91440" bIns="0" numCol="1" anchor="t" anchorCtr="0" compatLnSpc="1">
            <a:prstTxWarp prst="textNoShape">
              <a:avLst/>
            </a:prstTxWarp>
            <a:normAutofit/>
          </a:bodyPr>
          <a:lstStyle/>
          <a:p>
            <a:pPr algn="just" eaLnBrk="1" hangingPunct="1">
              <a:lnSpc>
                <a:spcPct val="100000"/>
              </a:lnSpc>
            </a:pPr>
            <a:r>
              <a:rPr lang="en-US" altLang="el-GR" sz="1800" dirty="0"/>
              <a:t>What is the price if we plan on holding the stock for N years?</a:t>
            </a:r>
          </a:p>
          <a:p>
            <a:pPr algn="just" eaLnBrk="1" hangingPunct="1">
              <a:lnSpc>
                <a:spcPct val="100000"/>
              </a:lnSpc>
            </a:pPr>
            <a:endParaRPr lang="en-US" altLang="el-GR" sz="1800" dirty="0"/>
          </a:p>
          <a:p>
            <a:pPr algn="just" eaLnBrk="1" hangingPunct="1">
              <a:lnSpc>
                <a:spcPct val="100000"/>
              </a:lnSpc>
            </a:pPr>
            <a:endParaRPr lang="en-US" altLang="el-GR" sz="1800" dirty="0"/>
          </a:p>
          <a:p>
            <a:pPr algn="just" eaLnBrk="1" hangingPunct="1">
              <a:lnSpc>
                <a:spcPct val="100000"/>
              </a:lnSpc>
            </a:pPr>
            <a:endParaRPr lang="en-US" altLang="el-GR" sz="1800" dirty="0"/>
          </a:p>
          <a:p>
            <a:pPr algn="just" eaLnBrk="1" hangingPunct="1">
              <a:lnSpc>
                <a:spcPct val="100000"/>
              </a:lnSpc>
            </a:pPr>
            <a:r>
              <a:rPr lang="en-US" altLang="el-GR" sz="1800" dirty="0"/>
              <a:t>This is known as the </a:t>
            </a:r>
            <a:r>
              <a:rPr lang="en-US" altLang="el-GR" sz="1800" dirty="0">
                <a:solidFill>
                  <a:srgbClr val="FF0000"/>
                </a:solidFill>
              </a:rPr>
              <a:t>Dividend Discount Model</a:t>
            </a:r>
            <a:r>
              <a:rPr lang="el-GR" altLang="el-GR" sz="1800" dirty="0">
                <a:solidFill>
                  <a:srgbClr val="FF0000"/>
                </a:solidFill>
              </a:rPr>
              <a:t>:</a:t>
            </a:r>
            <a:r>
              <a:rPr lang="en-GB" altLang="el-GR" sz="1800" dirty="0">
                <a:solidFill>
                  <a:srgbClr val="FF0000"/>
                </a:solidFill>
              </a:rPr>
              <a:t> </a:t>
            </a:r>
            <a:r>
              <a:rPr lang="en-GB" altLang="el-GR" sz="1800" dirty="0"/>
              <a:t>it </a:t>
            </a:r>
            <a:r>
              <a:rPr lang="en-US" altLang="el-GR" sz="1800" dirty="0"/>
              <a:t>holds for any horizon </a:t>
            </a:r>
            <a:r>
              <a:rPr lang="en-US" altLang="el-GR" sz="1800" i="1" dirty="0"/>
              <a:t>N</a:t>
            </a:r>
            <a:r>
              <a:rPr lang="en-US" altLang="el-GR" sz="1800" dirty="0"/>
              <a:t>. </a:t>
            </a:r>
          </a:p>
          <a:p>
            <a:pPr algn="just" eaLnBrk="1" hangingPunct="1">
              <a:lnSpc>
                <a:spcPct val="100000"/>
              </a:lnSpc>
            </a:pPr>
            <a:endParaRPr lang="en-US" altLang="el-GR" sz="1800" dirty="0"/>
          </a:p>
          <a:p>
            <a:pPr algn="just" eaLnBrk="1" hangingPunct="1">
              <a:lnSpc>
                <a:spcPct val="100000"/>
              </a:lnSpc>
            </a:pPr>
            <a:r>
              <a:rPr lang="en-US" altLang="el-GR" sz="1800" dirty="0"/>
              <a:t>Thus, all investors </a:t>
            </a:r>
            <a:r>
              <a:rPr lang="en-US" altLang="el-GR" sz="1800" dirty="0">
                <a:solidFill>
                  <a:srgbClr val="FF0000"/>
                </a:solidFill>
              </a:rPr>
              <a:t>(with the same beliefs) </a:t>
            </a:r>
            <a:r>
              <a:rPr lang="en-US" altLang="el-GR" sz="1800" dirty="0"/>
              <a:t>will attach the same value to the stock, independent of their investment horizons.</a:t>
            </a:r>
          </a:p>
          <a:p>
            <a:pPr algn="just" eaLnBrk="1" hangingPunct="1">
              <a:lnSpc>
                <a:spcPct val="100000"/>
              </a:lnSpc>
            </a:pPr>
            <a:endParaRPr lang="en-US" altLang="el-GR" sz="1800" dirty="0"/>
          </a:p>
          <a:p>
            <a:pPr algn="just" eaLnBrk="1" hangingPunct="1">
              <a:lnSpc>
                <a:spcPct val="100000"/>
              </a:lnSpc>
            </a:pPr>
            <a:endParaRPr lang="en-US" altLang="el-GR" sz="1800" dirty="0"/>
          </a:p>
          <a:p>
            <a:pPr algn="just" eaLnBrk="1" hangingPunct="1">
              <a:lnSpc>
                <a:spcPct val="100000"/>
              </a:lnSpc>
            </a:pPr>
            <a:endParaRPr lang="en-US" altLang="el-GR" sz="1800" dirty="0"/>
          </a:p>
          <a:p>
            <a:pPr algn="just" eaLnBrk="1" hangingPunct="1">
              <a:lnSpc>
                <a:spcPct val="100000"/>
              </a:lnSpc>
            </a:pPr>
            <a:r>
              <a:rPr lang="en-GB" altLang="el-GR" sz="1800" dirty="0"/>
              <a:t>The price of any stock is equal to the present value of the expected future dividends it will pay</a:t>
            </a:r>
            <a:endParaRPr lang="en-US" altLang="el-GR" sz="1800" dirty="0"/>
          </a:p>
        </p:txBody>
      </p:sp>
      <p:graphicFrame>
        <p:nvGraphicFramePr>
          <p:cNvPr id="15364" name="Object 4">
            <a:extLst>
              <a:ext uri="{FF2B5EF4-FFF2-40B4-BE49-F238E27FC236}">
                <a16:creationId xmlns:a16="http://schemas.microsoft.com/office/drawing/2014/main" id="{81A323F9-BE82-417B-9572-6E872965E90B}"/>
              </a:ext>
            </a:extLst>
          </p:cNvPr>
          <p:cNvGraphicFramePr>
            <a:graphicFrameLocks noChangeAspect="1"/>
          </p:cNvGraphicFramePr>
          <p:nvPr>
            <p:extLst>
              <p:ext uri="{D42A27DB-BD31-4B8C-83A1-F6EECF244321}">
                <p14:modId xmlns:p14="http://schemas.microsoft.com/office/powerpoint/2010/main" val="523465298"/>
              </p:ext>
            </p:extLst>
          </p:nvPr>
        </p:nvGraphicFramePr>
        <p:xfrm>
          <a:off x="2236041" y="1919633"/>
          <a:ext cx="8140700" cy="865188"/>
        </p:xfrm>
        <a:graphic>
          <a:graphicData uri="http://schemas.openxmlformats.org/presentationml/2006/ole">
            <mc:AlternateContent xmlns:mc="http://schemas.openxmlformats.org/markup-compatibility/2006">
              <mc:Choice xmlns:v="urn:schemas-microsoft-com:vml" Requires="v">
                <p:oleObj name="Equation" r:id="rId3" imgW="4064000" imgH="431800" progId="Equation.DSMT4">
                  <p:embed/>
                </p:oleObj>
              </mc:Choice>
              <mc:Fallback>
                <p:oleObj name="Equation" r:id="rId3" imgW="4064000" imgH="431800" progId="Equation.DSMT4">
                  <p:embed/>
                  <p:pic>
                    <p:nvPicPr>
                      <p:cNvPr id="15364" name="Object 4">
                        <a:extLst>
                          <a:ext uri="{FF2B5EF4-FFF2-40B4-BE49-F238E27FC236}">
                            <a16:creationId xmlns:a16="http://schemas.microsoft.com/office/drawing/2014/main" id="{81A323F9-BE82-417B-9572-6E872965E9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36041" y="1919633"/>
                        <a:ext cx="8140700" cy="865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365" name="Object 4">
            <a:extLst>
              <a:ext uri="{FF2B5EF4-FFF2-40B4-BE49-F238E27FC236}">
                <a16:creationId xmlns:a16="http://schemas.microsoft.com/office/drawing/2014/main" id="{495AC477-2CB1-4E6E-AD17-69191A1AA05C}"/>
              </a:ext>
            </a:extLst>
          </p:cNvPr>
          <p:cNvGraphicFramePr>
            <a:graphicFrameLocks noChangeAspect="1"/>
          </p:cNvGraphicFramePr>
          <p:nvPr>
            <p:extLst>
              <p:ext uri="{D42A27DB-BD31-4B8C-83A1-F6EECF244321}">
                <p14:modId xmlns:p14="http://schemas.microsoft.com/office/powerpoint/2010/main" val="560039425"/>
              </p:ext>
            </p:extLst>
          </p:nvPr>
        </p:nvGraphicFramePr>
        <p:xfrm>
          <a:off x="1890712" y="4644355"/>
          <a:ext cx="8607425" cy="890588"/>
        </p:xfrm>
        <a:graphic>
          <a:graphicData uri="http://schemas.openxmlformats.org/presentationml/2006/ole">
            <mc:AlternateContent xmlns:mc="http://schemas.openxmlformats.org/markup-compatibility/2006">
              <mc:Choice xmlns:v="urn:schemas-microsoft-com:vml" Requires="v">
                <p:oleObj name="Equation" r:id="rId5" imgW="4292600" imgH="444500" progId="Equation.DSMT4">
                  <p:embed/>
                </p:oleObj>
              </mc:Choice>
              <mc:Fallback>
                <p:oleObj name="Equation" r:id="rId5" imgW="4292600" imgH="444500" progId="Equation.DSMT4">
                  <p:embed/>
                  <p:pic>
                    <p:nvPicPr>
                      <p:cNvPr id="15365" name="Object 4">
                        <a:extLst>
                          <a:ext uri="{FF2B5EF4-FFF2-40B4-BE49-F238E27FC236}">
                            <a16:creationId xmlns:a16="http://schemas.microsoft.com/office/drawing/2014/main" id="{495AC477-2CB1-4E6E-AD17-69191A1AA05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90712" y="4644355"/>
                        <a:ext cx="8607425" cy="890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spd="med">
    <p:wipe dir="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6EBE12E9-7208-456D-AA10-F5C5E27F995D}"/>
              </a:ext>
            </a:extLst>
          </p:cNvPr>
          <p:cNvSpPr>
            <a:spLocks noGrp="1" noChangeArrowheads="1"/>
          </p:cNvSpPr>
          <p:nvPr>
            <p:ph type="title"/>
          </p:nvPr>
        </p:nvSpPr>
        <p:spPr>
          <a:xfrm>
            <a:off x="838200" y="152400"/>
            <a:ext cx="9525000" cy="783037"/>
          </a:xfrm>
        </p:spPr>
        <p:txBody>
          <a:bodyPr>
            <a:noAutofit/>
          </a:bodyPr>
          <a:lstStyle/>
          <a:p>
            <a:pPr eaLnBrk="1" hangingPunct="1"/>
            <a:r>
              <a:rPr lang="en-US" altLang="el-GR" b="1" dirty="0"/>
              <a:t>Applying the Discount-Dividend Model</a:t>
            </a:r>
          </a:p>
        </p:txBody>
      </p:sp>
      <p:sp>
        <p:nvSpPr>
          <p:cNvPr id="17411" name="Rectangle 3">
            <a:extLst>
              <a:ext uri="{FF2B5EF4-FFF2-40B4-BE49-F238E27FC236}">
                <a16:creationId xmlns:a16="http://schemas.microsoft.com/office/drawing/2014/main" id="{5A0934E6-45A8-4FE2-8143-9323751B702D}"/>
              </a:ext>
            </a:extLst>
          </p:cNvPr>
          <p:cNvSpPr>
            <a:spLocks noGrp="1" noChangeArrowheads="1"/>
          </p:cNvSpPr>
          <p:nvPr>
            <p:ph idx="1"/>
          </p:nvPr>
        </p:nvSpPr>
        <p:spPr>
          <a:xfrm>
            <a:off x="838200" y="1182848"/>
            <a:ext cx="10515600" cy="4994115"/>
          </a:xfrm>
        </p:spPr>
        <p:txBody>
          <a:bodyPr vert="horz" wrap="square" lIns="0" tIns="0" rIns="91440" bIns="0" numCol="1" anchor="t" anchorCtr="0" compatLnSpc="1">
            <a:prstTxWarp prst="textNoShape">
              <a:avLst/>
            </a:prstTxWarp>
            <a:normAutofit/>
          </a:bodyPr>
          <a:lstStyle/>
          <a:p>
            <a:pPr algn="just" eaLnBrk="1" hangingPunct="1"/>
            <a:r>
              <a:rPr lang="en-US" altLang="el-GR" sz="2400" dirty="0">
                <a:solidFill>
                  <a:srgbClr val="FF0000"/>
                </a:solidFill>
              </a:rPr>
              <a:t>No Growth Dividend Model</a:t>
            </a:r>
          </a:p>
          <a:p>
            <a:pPr lvl="1" algn="just" eaLnBrk="1" hangingPunct="1">
              <a:spcBef>
                <a:spcPct val="50000"/>
              </a:spcBef>
            </a:pPr>
            <a:r>
              <a:rPr lang="en-US" altLang="el-GR" dirty="0"/>
              <a:t>Assume that dividends will NOT grow at all, forever</a:t>
            </a:r>
            <a:endParaRPr lang="en-GB" altLang="el-GR" dirty="0"/>
          </a:p>
          <a:p>
            <a:pPr lvl="1" algn="just" eaLnBrk="1" hangingPunct="1">
              <a:spcBef>
                <a:spcPct val="50000"/>
              </a:spcBef>
            </a:pPr>
            <a:endParaRPr lang="en-GB" altLang="el-GR" dirty="0"/>
          </a:p>
          <a:p>
            <a:pPr lvl="1" algn="just" eaLnBrk="1" hangingPunct="1">
              <a:spcBef>
                <a:spcPct val="50000"/>
              </a:spcBef>
            </a:pPr>
            <a:endParaRPr lang="en-GB" altLang="el-GR" sz="1800" dirty="0"/>
          </a:p>
          <a:p>
            <a:pPr lvl="1" algn="just" eaLnBrk="1" hangingPunct="1">
              <a:spcBef>
                <a:spcPct val="50000"/>
              </a:spcBef>
            </a:pPr>
            <a:endParaRPr lang="en-GB" altLang="el-GR" sz="1800" dirty="0"/>
          </a:p>
          <a:p>
            <a:pPr lvl="1" algn="just" eaLnBrk="1" hangingPunct="1">
              <a:spcBef>
                <a:spcPct val="50000"/>
              </a:spcBef>
            </a:pPr>
            <a:endParaRPr lang="en-GB" altLang="el-GR" sz="1800" dirty="0"/>
          </a:p>
          <a:p>
            <a:pPr lvl="1" algn="just" eaLnBrk="1" hangingPunct="1">
              <a:spcBef>
                <a:spcPct val="50000"/>
              </a:spcBef>
            </a:pPr>
            <a:endParaRPr lang="en-GB" altLang="el-GR" sz="1800" dirty="0"/>
          </a:p>
          <a:p>
            <a:pPr lvl="1" algn="just" eaLnBrk="1" hangingPunct="1">
              <a:spcBef>
                <a:spcPct val="50000"/>
              </a:spcBef>
            </a:pPr>
            <a:endParaRPr lang="en-GB" altLang="el-GR" sz="1800" dirty="0"/>
          </a:p>
          <a:p>
            <a:pPr lvl="1" algn="just" eaLnBrk="1" hangingPunct="1">
              <a:spcBef>
                <a:spcPct val="50000"/>
              </a:spcBef>
            </a:pPr>
            <a:endParaRPr lang="en-GB" altLang="el-GR" sz="1800" dirty="0"/>
          </a:p>
          <a:p>
            <a:pPr lvl="1" algn="just" eaLnBrk="1" hangingPunct="1">
              <a:spcBef>
                <a:spcPct val="50000"/>
              </a:spcBef>
            </a:pPr>
            <a:r>
              <a:rPr lang="en-GB" altLang="el-GR" sz="4000" dirty="0"/>
              <a:t>DIV</a:t>
            </a:r>
            <a:r>
              <a:rPr lang="en-GB" altLang="el-GR" sz="4000" baseline="-25000" dirty="0"/>
              <a:t>1</a:t>
            </a:r>
            <a:r>
              <a:rPr lang="en-GB" altLang="el-GR" sz="4000" dirty="0"/>
              <a:t> = D</a:t>
            </a:r>
            <a:r>
              <a:rPr lang="en-GB" altLang="el-GR" sz="4000" baseline="-25000" dirty="0"/>
              <a:t>0</a:t>
            </a:r>
            <a:r>
              <a:rPr lang="en-GB" altLang="el-GR" sz="4000" dirty="0"/>
              <a:t> </a:t>
            </a:r>
            <a:r>
              <a:rPr lang="en-GB" altLang="el-GR" sz="2000" dirty="0"/>
              <a:t>(see above, perpetuity)</a:t>
            </a:r>
            <a:endParaRPr lang="en-US" altLang="el-GR" sz="2000" dirty="0"/>
          </a:p>
        </p:txBody>
      </p:sp>
      <p:pic>
        <p:nvPicPr>
          <p:cNvPr id="3" name="Εικόνα 2">
            <a:extLst>
              <a:ext uri="{FF2B5EF4-FFF2-40B4-BE49-F238E27FC236}">
                <a16:creationId xmlns:a16="http://schemas.microsoft.com/office/drawing/2014/main" id="{A2B772FF-5CE3-C6CF-A821-939DC5FF3485}"/>
              </a:ext>
            </a:extLst>
          </p:cNvPr>
          <p:cNvPicPr>
            <a:picLocks noChangeAspect="1"/>
          </p:cNvPicPr>
          <p:nvPr/>
        </p:nvPicPr>
        <p:blipFill>
          <a:blip r:embed="rId3"/>
          <a:stretch>
            <a:fillRect/>
          </a:stretch>
        </p:blipFill>
        <p:spPr>
          <a:xfrm>
            <a:off x="2319193" y="2171700"/>
            <a:ext cx="7867650" cy="1257300"/>
          </a:xfrm>
          <a:prstGeom prst="rect">
            <a:avLst/>
          </a:prstGeom>
        </p:spPr>
      </p:pic>
      <p:pic>
        <p:nvPicPr>
          <p:cNvPr id="5" name="Εικόνα 4">
            <a:extLst>
              <a:ext uri="{FF2B5EF4-FFF2-40B4-BE49-F238E27FC236}">
                <a16:creationId xmlns:a16="http://schemas.microsoft.com/office/drawing/2014/main" id="{89FA7F83-2258-195A-0718-CA2295B3CDDE}"/>
              </a:ext>
            </a:extLst>
          </p:cNvPr>
          <p:cNvPicPr>
            <a:picLocks noChangeAspect="1"/>
          </p:cNvPicPr>
          <p:nvPr/>
        </p:nvPicPr>
        <p:blipFill>
          <a:blip r:embed="rId4"/>
          <a:stretch>
            <a:fillRect/>
          </a:stretch>
        </p:blipFill>
        <p:spPr>
          <a:xfrm>
            <a:off x="2771775" y="3603704"/>
            <a:ext cx="2486025" cy="1219200"/>
          </a:xfrm>
          <a:prstGeom prst="rect">
            <a:avLst/>
          </a:prstGeom>
        </p:spPr>
      </p:pic>
      <p:pic>
        <p:nvPicPr>
          <p:cNvPr id="7" name="Εικόνα 6">
            <a:extLst>
              <a:ext uri="{FF2B5EF4-FFF2-40B4-BE49-F238E27FC236}">
                <a16:creationId xmlns:a16="http://schemas.microsoft.com/office/drawing/2014/main" id="{71286E87-1BEB-36A5-F8FA-DAA85671EB5A}"/>
              </a:ext>
            </a:extLst>
          </p:cNvPr>
          <p:cNvPicPr>
            <a:picLocks noChangeAspect="1"/>
          </p:cNvPicPr>
          <p:nvPr/>
        </p:nvPicPr>
        <p:blipFill>
          <a:blip r:embed="rId5"/>
          <a:stretch>
            <a:fillRect/>
          </a:stretch>
        </p:blipFill>
        <p:spPr>
          <a:xfrm>
            <a:off x="7319241" y="3679904"/>
            <a:ext cx="2171700" cy="1143000"/>
          </a:xfrm>
          <a:prstGeom prst="rect">
            <a:avLst/>
          </a:prstGeom>
        </p:spPr>
      </p:pic>
    </p:spTree>
    <p:extLst>
      <p:ext uri="{BB962C8B-B14F-4D97-AF65-F5344CB8AC3E}">
        <p14:creationId xmlns:p14="http://schemas.microsoft.com/office/powerpoint/2010/main" val="116861045"/>
      </p:ext>
    </p:extLst>
  </p:cSld>
  <p:clrMapOvr>
    <a:masterClrMapping/>
  </p:clrMapOvr>
  <p:transition spd="med">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4FB87A6-463B-7C12-4011-DBE7226E2190}"/>
              </a:ext>
            </a:extLst>
          </p:cNvPr>
          <p:cNvSpPr>
            <a:spLocks noGrp="1"/>
          </p:cNvSpPr>
          <p:nvPr>
            <p:ph type="title"/>
          </p:nvPr>
        </p:nvSpPr>
        <p:spPr>
          <a:xfrm>
            <a:off x="838200" y="365125"/>
            <a:ext cx="10515600" cy="674688"/>
          </a:xfrm>
        </p:spPr>
        <p:txBody>
          <a:bodyPr>
            <a:normAutofit fontScale="90000"/>
          </a:bodyPr>
          <a:lstStyle/>
          <a:p>
            <a:pPr>
              <a:defRPr/>
            </a:pPr>
            <a:r>
              <a:rPr lang="en-GB" b="1" dirty="0"/>
              <a:t>Markets</a:t>
            </a:r>
          </a:p>
        </p:txBody>
      </p:sp>
      <p:sp>
        <p:nvSpPr>
          <p:cNvPr id="3" name="Θέση περιεχομένου 2">
            <a:extLst>
              <a:ext uri="{FF2B5EF4-FFF2-40B4-BE49-F238E27FC236}">
                <a16:creationId xmlns:a16="http://schemas.microsoft.com/office/drawing/2014/main" id="{B48C6673-965B-1113-A85D-70B214BE90F6}"/>
              </a:ext>
            </a:extLst>
          </p:cNvPr>
          <p:cNvSpPr>
            <a:spLocks noGrp="1"/>
          </p:cNvSpPr>
          <p:nvPr>
            <p:ph idx="1"/>
          </p:nvPr>
        </p:nvSpPr>
        <p:spPr>
          <a:xfrm>
            <a:off x="838200" y="1409700"/>
            <a:ext cx="10515600" cy="4973638"/>
          </a:xfrm>
        </p:spPr>
        <p:txBody>
          <a:bodyPr>
            <a:normAutofit/>
          </a:bodyPr>
          <a:lstStyle/>
          <a:p>
            <a:pPr algn="just">
              <a:defRPr/>
            </a:pPr>
            <a:r>
              <a:rPr lang="en-GB" sz="2200" dirty="0"/>
              <a:t>The </a:t>
            </a:r>
            <a:r>
              <a:rPr lang="en-GB" sz="2200" b="1" dirty="0"/>
              <a:t>market capitalisation </a:t>
            </a:r>
            <a:r>
              <a:rPr lang="en-GB" sz="2200" dirty="0"/>
              <a:t>of</a:t>
            </a:r>
            <a:r>
              <a:rPr lang="en-GB" sz="2200" b="1" dirty="0"/>
              <a:t> stock markets </a:t>
            </a:r>
            <a:r>
              <a:rPr lang="en-GB" sz="2200" dirty="0"/>
              <a:t>(value of listed companies across the world) is greater than </a:t>
            </a:r>
            <a:r>
              <a:rPr lang="en-GB" sz="2200" b="1" dirty="0">
                <a:solidFill>
                  <a:srgbClr val="FF0000"/>
                </a:solidFill>
              </a:rPr>
              <a:t>$79.2 trillion </a:t>
            </a:r>
            <a:r>
              <a:rPr lang="en-GB" sz="2200" dirty="0"/>
              <a:t>in</a:t>
            </a:r>
            <a:r>
              <a:rPr lang="en-GB" sz="2200" b="1" dirty="0"/>
              <a:t> </a:t>
            </a:r>
            <a:r>
              <a:rPr lang="en-GB" sz="2200" dirty="0"/>
              <a:t>2018, according to the World Bank</a:t>
            </a:r>
          </a:p>
          <a:p>
            <a:pPr algn="just">
              <a:defRPr/>
            </a:pPr>
            <a:endParaRPr lang="en-GB" sz="2200" dirty="0"/>
          </a:p>
          <a:p>
            <a:pPr marL="0" indent="0" algn="just">
              <a:buFont typeface="Arial" panose="020B0604020202020204" pitchFamily="34" charset="0"/>
              <a:buNone/>
              <a:defRPr/>
            </a:pPr>
            <a:r>
              <a:rPr lang="en-GB" sz="2200" dirty="0"/>
              <a:t>	→	up from 2.5 trillion dollars in </a:t>
            </a:r>
            <a:r>
              <a:rPr lang="en-GB" sz="2200" dirty="0">
                <a:solidFill>
                  <a:srgbClr val="FF0000"/>
                </a:solidFill>
              </a:rPr>
              <a:t>1975 </a:t>
            </a:r>
          </a:p>
          <a:p>
            <a:pPr algn="just">
              <a:defRPr/>
            </a:pPr>
            <a:endParaRPr lang="en-GB" sz="2200" dirty="0"/>
          </a:p>
          <a:p>
            <a:pPr algn="just">
              <a:defRPr/>
            </a:pPr>
            <a:r>
              <a:rPr lang="en-GB" sz="2200" dirty="0"/>
              <a:t>The </a:t>
            </a:r>
            <a:r>
              <a:rPr lang="en-GB" sz="2200" b="1" dirty="0"/>
              <a:t>market capitalisation </a:t>
            </a:r>
            <a:r>
              <a:rPr lang="en-GB" sz="2200" dirty="0"/>
              <a:t>of </a:t>
            </a:r>
            <a:r>
              <a:rPr lang="en-GB" sz="2200" b="1" dirty="0"/>
              <a:t>bond markets </a:t>
            </a:r>
            <a:r>
              <a:rPr lang="en-GB" sz="2200" dirty="0"/>
              <a:t>(listed, debt by companies, government agencies, etc) is greater than </a:t>
            </a:r>
            <a:r>
              <a:rPr lang="en-GB" sz="2200" b="1" dirty="0">
                <a:solidFill>
                  <a:srgbClr val="FF0000"/>
                </a:solidFill>
              </a:rPr>
              <a:t>$40.7 trillion </a:t>
            </a:r>
            <a:r>
              <a:rPr lang="en-GB" sz="2200" dirty="0"/>
              <a:t>in</a:t>
            </a:r>
            <a:r>
              <a:rPr lang="en-GB" sz="2200" b="1" dirty="0">
                <a:solidFill>
                  <a:srgbClr val="FF0000"/>
                </a:solidFill>
              </a:rPr>
              <a:t> 2018</a:t>
            </a:r>
            <a:r>
              <a:rPr lang="en-GB" sz="2200" dirty="0"/>
              <a:t>, according to the Securities Industry and Financial Markets Association</a:t>
            </a:r>
          </a:p>
          <a:p>
            <a:pPr marL="0" indent="0" algn="just">
              <a:buFont typeface="Arial" panose="020B0604020202020204" pitchFamily="34" charset="0"/>
              <a:buNone/>
              <a:defRPr/>
            </a:pPr>
            <a:r>
              <a:rPr lang="en-GB" sz="2200" dirty="0"/>
              <a:t>	→	more than $14.4 trillion in US Treasury debt</a:t>
            </a:r>
          </a:p>
          <a:p>
            <a:pPr marL="0" indent="0" algn="just">
              <a:buFont typeface="Arial" panose="020B0604020202020204" pitchFamily="34" charset="0"/>
              <a:buNone/>
              <a:defRPr/>
            </a:pPr>
            <a:r>
              <a:rPr lang="en-GB" sz="2200" dirty="0"/>
              <a:t>	→	more than $9.2 trillion in mortgage-related bonds</a:t>
            </a:r>
          </a:p>
          <a:p>
            <a:pPr marL="0" indent="0" algn="just">
              <a:buFont typeface="Arial" panose="020B0604020202020204" pitchFamily="34" charset="0"/>
              <a:buNone/>
              <a:defRPr/>
            </a:pPr>
            <a:r>
              <a:rPr lang="en-GB" sz="2200" dirty="0"/>
              <a:t>	→	more than $8.8 trillion in corporate bonds </a:t>
            </a:r>
          </a:p>
          <a:p>
            <a:pPr marL="0" indent="0" algn="just">
              <a:buFont typeface="Arial" panose="020B0604020202020204" pitchFamily="34" charset="0"/>
              <a:buNone/>
              <a:defRPr/>
            </a:pPr>
            <a:r>
              <a:rPr lang="en-GB" sz="2200" dirty="0"/>
              <a:t>	→	more than $3.8 billion in municipal bonds.</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7D2084C7-94C0-D523-0AE6-4451AF033734}"/>
              </a:ext>
            </a:extLst>
          </p:cNvPr>
          <p:cNvSpPr>
            <a:spLocks noGrp="1"/>
          </p:cNvSpPr>
          <p:nvPr>
            <p:ph idx="1"/>
          </p:nvPr>
        </p:nvSpPr>
        <p:spPr>
          <a:xfrm>
            <a:off x="838200" y="1344004"/>
            <a:ext cx="10515600" cy="5417013"/>
          </a:xfrm>
        </p:spPr>
        <p:txBody>
          <a:bodyPr>
            <a:normAutofit/>
          </a:bodyPr>
          <a:lstStyle/>
          <a:p>
            <a:r>
              <a:rPr lang="en-US" sz="2400" dirty="0"/>
              <a:t>Assume the following data for the stock of </a:t>
            </a:r>
            <a:r>
              <a:rPr lang="en-US" sz="2400" dirty="0" err="1"/>
              <a:t>Cboe</a:t>
            </a:r>
            <a:r>
              <a:rPr lang="en-US" sz="2400" dirty="0"/>
              <a:t> Global Markets </a:t>
            </a:r>
          </a:p>
          <a:p>
            <a:r>
              <a:rPr lang="en-US" sz="2400" dirty="0"/>
              <a:t>Assume constant dividends (no growth) </a:t>
            </a:r>
          </a:p>
          <a:p>
            <a:r>
              <a:rPr lang="en-US" sz="2400" dirty="0"/>
              <a:t>Is the stock correctly valued in the market? </a:t>
            </a:r>
          </a:p>
        </p:txBody>
      </p:sp>
      <p:pic>
        <p:nvPicPr>
          <p:cNvPr id="5" name="Εικόνα 4">
            <a:extLst>
              <a:ext uri="{FF2B5EF4-FFF2-40B4-BE49-F238E27FC236}">
                <a16:creationId xmlns:a16="http://schemas.microsoft.com/office/drawing/2014/main" id="{E5250786-1BCF-8F71-0908-C73848AB77A5}"/>
              </a:ext>
            </a:extLst>
          </p:cNvPr>
          <p:cNvPicPr>
            <a:picLocks noChangeAspect="1"/>
          </p:cNvPicPr>
          <p:nvPr/>
        </p:nvPicPr>
        <p:blipFill>
          <a:blip r:embed="rId2"/>
          <a:stretch>
            <a:fillRect/>
          </a:stretch>
        </p:blipFill>
        <p:spPr>
          <a:xfrm>
            <a:off x="3214255" y="2745509"/>
            <a:ext cx="5892799" cy="3609109"/>
          </a:xfrm>
          <a:prstGeom prst="rect">
            <a:avLst/>
          </a:prstGeom>
        </p:spPr>
      </p:pic>
      <p:sp>
        <p:nvSpPr>
          <p:cNvPr id="6" name="Rectangle 2">
            <a:extLst>
              <a:ext uri="{FF2B5EF4-FFF2-40B4-BE49-F238E27FC236}">
                <a16:creationId xmlns:a16="http://schemas.microsoft.com/office/drawing/2014/main" id="{668EEEF4-70E2-A047-CB36-E503990D2663}"/>
              </a:ext>
            </a:extLst>
          </p:cNvPr>
          <p:cNvSpPr>
            <a:spLocks noGrp="1" noChangeArrowheads="1"/>
          </p:cNvSpPr>
          <p:nvPr>
            <p:ph type="title"/>
          </p:nvPr>
        </p:nvSpPr>
        <p:spPr>
          <a:xfrm>
            <a:off x="755073" y="365125"/>
            <a:ext cx="10515600" cy="978880"/>
          </a:xfrm>
        </p:spPr>
        <p:txBody>
          <a:bodyPr>
            <a:noAutofit/>
          </a:bodyPr>
          <a:lstStyle/>
          <a:p>
            <a:pPr eaLnBrk="1" hangingPunct="1"/>
            <a:r>
              <a:rPr lang="en-US" altLang="el-GR" b="1" dirty="0"/>
              <a:t>Example </a:t>
            </a:r>
          </a:p>
        </p:txBody>
      </p:sp>
    </p:spTree>
    <p:extLst>
      <p:ext uri="{BB962C8B-B14F-4D97-AF65-F5344CB8AC3E}">
        <p14:creationId xmlns:p14="http://schemas.microsoft.com/office/powerpoint/2010/main" val="17758184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6EBE12E9-7208-456D-AA10-F5C5E27F995D}"/>
              </a:ext>
            </a:extLst>
          </p:cNvPr>
          <p:cNvSpPr>
            <a:spLocks noGrp="1" noChangeArrowheads="1"/>
          </p:cNvSpPr>
          <p:nvPr>
            <p:ph type="title"/>
          </p:nvPr>
        </p:nvSpPr>
        <p:spPr>
          <a:xfrm>
            <a:off x="838200" y="152400"/>
            <a:ext cx="9525000" cy="783037"/>
          </a:xfrm>
        </p:spPr>
        <p:txBody>
          <a:bodyPr>
            <a:noAutofit/>
          </a:bodyPr>
          <a:lstStyle/>
          <a:p>
            <a:pPr eaLnBrk="1" hangingPunct="1"/>
            <a:r>
              <a:rPr lang="en-US" altLang="el-GR" b="1" dirty="0"/>
              <a:t>Applying the Discount-Dividend Model</a:t>
            </a:r>
          </a:p>
        </p:txBody>
      </p:sp>
      <p:sp>
        <p:nvSpPr>
          <p:cNvPr id="17411" name="Rectangle 3">
            <a:extLst>
              <a:ext uri="{FF2B5EF4-FFF2-40B4-BE49-F238E27FC236}">
                <a16:creationId xmlns:a16="http://schemas.microsoft.com/office/drawing/2014/main" id="{5A0934E6-45A8-4FE2-8143-9323751B702D}"/>
              </a:ext>
            </a:extLst>
          </p:cNvPr>
          <p:cNvSpPr>
            <a:spLocks noGrp="1" noChangeArrowheads="1"/>
          </p:cNvSpPr>
          <p:nvPr>
            <p:ph idx="1"/>
          </p:nvPr>
        </p:nvSpPr>
        <p:spPr>
          <a:xfrm>
            <a:off x="838200" y="1182848"/>
            <a:ext cx="10515600" cy="4994115"/>
          </a:xfrm>
        </p:spPr>
        <p:txBody>
          <a:bodyPr vert="horz" wrap="square" lIns="0" tIns="0" rIns="91440" bIns="0" numCol="1" anchor="t" anchorCtr="0" compatLnSpc="1">
            <a:prstTxWarp prst="textNoShape">
              <a:avLst/>
            </a:prstTxWarp>
            <a:normAutofit/>
          </a:bodyPr>
          <a:lstStyle/>
          <a:p>
            <a:pPr algn="just" eaLnBrk="1" hangingPunct="1"/>
            <a:r>
              <a:rPr lang="en-US" altLang="el-GR" sz="2400" dirty="0">
                <a:solidFill>
                  <a:srgbClr val="FF0000"/>
                </a:solidFill>
              </a:rPr>
              <a:t>Constant Dividend Growth Model</a:t>
            </a:r>
          </a:p>
          <a:p>
            <a:pPr lvl="1" algn="just" eaLnBrk="1" hangingPunct="1">
              <a:spcBef>
                <a:spcPct val="50000"/>
              </a:spcBef>
            </a:pPr>
            <a:r>
              <a:rPr lang="en-US" altLang="el-GR" dirty="0"/>
              <a:t>Assume that dividends will grow at a </a:t>
            </a:r>
            <a:r>
              <a:rPr lang="en-US" altLang="el-GR" dirty="0">
                <a:solidFill>
                  <a:srgbClr val="FF0000"/>
                </a:solidFill>
              </a:rPr>
              <a:t>constant rate, </a:t>
            </a:r>
            <a:r>
              <a:rPr lang="en-US" altLang="el-GR" i="1" dirty="0">
                <a:solidFill>
                  <a:srgbClr val="FF0000"/>
                </a:solidFill>
              </a:rPr>
              <a:t>g</a:t>
            </a:r>
            <a:r>
              <a:rPr lang="en-US" altLang="el-GR" dirty="0">
                <a:solidFill>
                  <a:srgbClr val="FF0000"/>
                </a:solidFill>
              </a:rPr>
              <a:t>, for</a:t>
            </a:r>
            <a:r>
              <a:rPr lang="en-US" altLang="el-GR" dirty="0"/>
              <a:t>ever</a:t>
            </a:r>
            <a:endParaRPr lang="en-GB" altLang="el-GR" dirty="0"/>
          </a:p>
          <a:p>
            <a:pPr lvl="1" algn="just" eaLnBrk="1" hangingPunct="1">
              <a:spcBef>
                <a:spcPct val="50000"/>
              </a:spcBef>
            </a:pPr>
            <a:endParaRPr lang="en-GB" altLang="el-GR" dirty="0"/>
          </a:p>
          <a:p>
            <a:pPr lvl="1" algn="just" eaLnBrk="1" hangingPunct="1">
              <a:spcBef>
                <a:spcPct val="50000"/>
              </a:spcBef>
            </a:pPr>
            <a:endParaRPr lang="en-GB" altLang="el-GR" sz="1800" dirty="0"/>
          </a:p>
          <a:p>
            <a:pPr lvl="1" algn="just" eaLnBrk="1" hangingPunct="1">
              <a:spcBef>
                <a:spcPct val="50000"/>
              </a:spcBef>
            </a:pPr>
            <a:endParaRPr lang="en-GB" altLang="el-GR" sz="1800" dirty="0"/>
          </a:p>
          <a:p>
            <a:pPr lvl="1" algn="just" eaLnBrk="1" hangingPunct="1">
              <a:spcBef>
                <a:spcPct val="50000"/>
              </a:spcBef>
            </a:pPr>
            <a:endParaRPr lang="en-GB" altLang="el-GR" sz="1800" dirty="0"/>
          </a:p>
          <a:p>
            <a:pPr lvl="1" algn="just" eaLnBrk="1" hangingPunct="1">
              <a:spcBef>
                <a:spcPct val="50000"/>
              </a:spcBef>
            </a:pPr>
            <a:endParaRPr lang="en-GB" altLang="el-GR" sz="1800" dirty="0"/>
          </a:p>
          <a:p>
            <a:pPr lvl="1" algn="just" eaLnBrk="1" hangingPunct="1">
              <a:spcBef>
                <a:spcPct val="50000"/>
              </a:spcBef>
            </a:pPr>
            <a:endParaRPr lang="en-GB" altLang="el-GR" sz="1800" dirty="0"/>
          </a:p>
          <a:p>
            <a:pPr lvl="1" algn="just" eaLnBrk="1" hangingPunct="1">
              <a:spcBef>
                <a:spcPct val="50000"/>
              </a:spcBef>
            </a:pPr>
            <a:endParaRPr lang="en-GB" altLang="el-GR" sz="1800" dirty="0"/>
          </a:p>
          <a:p>
            <a:pPr lvl="1" algn="just" eaLnBrk="1" hangingPunct="1">
              <a:spcBef>
                <a:spcPct val="50000"/>
              </a:spcBef>
            </a:pPr>
            <a:endParaRPr lang="en-GB" altLang="el-GR" b="1" dirty="0"/>
          </a:p>
          <a:p>
            <a:pPr lvl="1" algn="just" eaLnBrk="1" hangingPunct="1">
              <a:spcBef>
                <a:spcPct val="50000"/>
              </a:spcBef>
            </a:pPr>
            <a:r>
              <a:rPr lang="en-GB" altLang="el-GR" b="1" dirty="0"/>
              <a:t>DIV</a:t>
            </a:r>
            <a:r>
              <a:rPr lang="en-GB" altLang="el-GR" b="1" baseline="-25000" dirty="0"/>
              <a:t>1</a:t>
            </a:r>
            <a:r>
              <a:rPr lang="en-GB" altLang="el-GR" b="1" dirty="0"/>
              <a:t> = D</a:t>
            </a:r>
            <a:r>
              <a:rPr lang="en-GB" altLang="el-GR" b="1" baseline="-25000" dirty="0"/>
              <a:t>0</a:t>
            </a:r>
            <a:r>
              <a:rPr lang="en-GB" altLang="el-GR" b="1" dirty="0"/>
              <a:t> (1+g) </a:t>
            </a:r>
            <a:r>
              <a:rPr lang="en-GB" altLang="el-GR" dirty="0"/>
              <a:t>(see above, perpetuity with constant growth)</a:t>
            </a:r>
            <a:endParaRPr lang="en-US" altLang="el-GR" dirty="0"/>
          </a:p>
        </p:txBody>
      </p:sp>
      <p:pic>
        <p:nvPicPr>
          <p:cNvPr id="17412" name="Picture 4" descr="BD09_005_09p249_TL">
            <a:extLst>
              <a:ext uri="{FF2B5EF4-FFF2-40B4-BE49-F238E27FC236}">
                <a16:creationId xmlns:a16="http://schemas.microsoft.com/office/drawing/2014/main" id="{24A45839-D918-423E-9B3E-93B647AC302B}"/>
              </a:ext>
            </a:extLst>
          </p:cNvPr>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2414229" y="2492295"/>
            <a:ext cx="762793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7413" name="Object 4">
            <a:extLst>
              <a:ext uri="{FF2B5EF4-FFF2-40B4-BE49-F238E27FC236}">
                <a16:creationId xmlns:a16="http://schemas.microsoft.com/office/drawing/2014/main" id="{90DA816F-2D23-4321-95A1-2F279090F066}"/>
              </a:ext>
            </a:extLst>
          </p:cNvPr>
          <p:cNvGraphicFramePr>
            <a:graphicFrameLocks noChangeAspect="1"/>
          </p:cNvGraphicFramePr>
          <p:nvPr/>
        </p:nvGraphicFramePr>
        <p:xfrm>
          <a:off x="2671765" y="3679905"/>
          <a:ext cx="2349500" cy="1066800"/>
        </p:xfrm>
        <a:graphic>
          <a:graphicData uri="http://schemas.openxmlformats.org/presentationml/2006/ole">
            <mc:AlternateContent xmlns:mc="http://schemas.openxmlformats.org/markup-compatibility/2006">
              <mc:Choice xmlns:v="urn:schemas-microsoft-com:vml" Requires="v">
                <p:oleObj name="Equation" r:id="rId5" imgW="952087" imgH="431613" progId="Equation.DSMT4">
                  <p:embed/>
                </p:oleObj>
              </mc:Choice>
              <mc:Fallback>
                <p:oleObj name="Equation" r:id="rId5" imgW="952087" imgH="431613" progId="Equation.DSMT4">
                  <p:embed/>
                  <p:pic>
                    <p:nvPicPr>
                      <p:cNvPr id="17413" name="Object 4">
                        <a:extLst>
                          <a:ext uri="{FF2B5EF4-FFF2-40B4-BE49-F238E27FC236}">
                            <a16:creationId xmlns:a16="http://schemas.microsoft.com/office/drawing/2014/main" id="{90DA816F-2D23-4321-95A1-2F279090F06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71765" y="3679905"/>
                        <a:ext cx="23495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414" name="Object 5">
            <a:extLst>
              <a:ext uri="{FF2B5EF4-FFF2-40B4-BE49-F238E27FC236}">
                <a16:creationId xmlns:a16="http://schemas.microsoft.com/office/drawing/2014/main" id="{419CE5EA-E5AD-498D-92A3-FDCED58160A8}"/>
              </a:ext>
            </a:extLst>
          </p:cNvPr>
          <p:cNvGraphicFramePr>
            <a:graphicFrameLocks noChangeAspect="1"/>
          </p:cNvGraphicFramePr>
          <p:nvPr/>
        </p:nvGraphicFramePr>
        <p:xfrm>
          <a:off x="6934201" y="3717211"/>
          <a:ext cx="2506663" cy="992187"/>
        </p:xfrm>
        <a:graphic>
          <a:graphicData uri="http://schemas.openxmlformats.org/presentationml/2006/ole">
            <mc:AlternateContent xmlns:mc="http://schemas.openxmlformats.org/markup-compatibility/2006">
              <mc:Choice xmlns:v="urn:schemas-microsoft-com:vml" Requires="v">
                <p:oleObj name="Equation" r:id="rId7" imgW="1091726" imgH="431613" progId="Equation.DSMT4">
                  <p:embed/>
                </p:oleObj>
              </mc:Choice>
              <mc:Fallback>
                <p:oleObj name="Equation" r:id="rId7" imgW="1091726" imgH="431613" progId="Equation.DSMT4">
                  <p:embed/>
                  <p:pic>
                    <p:nvPicPr>
                      <p:cNvPr id="17414" name="Object 5">
                        <a:extLst>
                          <a:ext uri="{FF2B5EF4-FFF2-40B4-BE49-F238E27FC236}">
                            <a16:creationId xmlns:a16="http://schemas.microsoft.com/office/drawing/2014/main" id="{419CE5EA-E5AD-498D-92A3-FDCED58160A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34201" y="3717211"/>
                        <a:ext cx="2506663" cy="992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spd="med">
    <p:wipe dir="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Θέση περιεχομένου 2">
            <a:extLst>
              <a:ext uri="{FF2B5EF4-FFF2-40B4-BE49-F238E27FC236}">
                <a16:creationId xmlns:a16="http://schemas.microsoft.com/office/drawing/2014/main" id="{6CE7E58B-83DD-4BD5-A40E-B3B93737BFD7}"/>
              </a:ext>
            </a:extLst>
          </p:cNvPr>
          <p:cNvSpPr>
            <a:spLocks noGrp="1" noChangeArrowheads="1"/>
          </p:cNvSpPr>
          <p:nvPr>
            <p:ph idx="1"/>
          </p:nvPr>
        </p:nvSpPr>
        <p:spPr>
          <a:xfrm>
            <a:off x="838200" y="1266738"/>
            <a:ext cx="10515600" cy="4910225"/>
          </a:xfrm>
        </p:spPr>
        <p:txBody>
          <a:bodyPr/>
          <a:lstStyle/>
          <a:p>
            <a:pPr algn="just"/>
            <a:r>
              <a:rPr lang="en-GB" altLang="en-US" sz="2000" b="1" dirty="0"/>
              <a:t>How to estimate g ? </a:t>
            </a:r>
          </a:p>
          <a:p>
            <a:pPr algn="just"/>
            <a:endParaRPr lang="en-GB" altLang="en-US" sz="2000" dirty="0"/>
          </a:p>
          <a:p>
            <a:pPr algn="just"/>
            <a:r>
              <a:rPr lang="en-GB" altLang="en-US" sz="2000" dirty="0"/>
              <a:t>Q: where will the </a:t>
            </a:r>
            <a:r>
              <a:rPr lang="en-GB" altLang="en-US" sz="2000" b="1" dirty="0"/>
              <a:t>growth</a:t>
            </a:r>
            <a:r>
              <a:rPr lang="en-GB" altLang="en-US" sz="2000" dirty="0"/>
              <a:t> come from ? </a:t>
            </a:r>
          </a:p>
          <a:p>
            <a:pPr algn="just"/>
            <a:r>
              <a:rPr lang="en-GB" altLang="en-US" sz="2000" dirty="0"/>
              <a:t>A: </a:t>
            </a:r>
            <a:r>
              <a:rPr lang="en-GB" altLang="en-US" sz="2000" dirty="0">
                <a:solidFill>
                  <a:srgbClr val="FF0000"/>
                </a:solidFill>
              </a:rPr>
              <a:t>New Investments </a:t>
            </a:r>
          </a:p>
          <a:p>
            <a:pPr algn="just"/>
            <a:endParaRPr lang="en-GB" altLang="en-US" sz="2000" dirty="0"/>
          </a:p>
          <a:p>
            <a:pPr algn="just"/>
            <a:r>
              <a:rPr lang="en-GB" altLang="en-US" sz="2000" dirty="0"/>
              <a:t>Q: How will you finance new investments ?</a:t>
            </a:r>
          </a:p>
          <a:p>
            <a:pPr algn="just"/>
            <a:r>
              <a:rPr lang="en-GB" altLang="en-US" sz="2000" dirty="0"/>
              <a:t>A: </a:t>
            </a:r>
            <a:r>
              <a:rPr lang="en-GB" altLang="en-US" sz="2000" dirty="0">
                <a:solidFill>
                  <a:srgbClr val="FF0000"/>
                </a:solidFill>
              </a:rPr>
              <a:t>Retained Earnings</a:t>
            </a:r>
          </a:p>
          <a:p>
            <a:pPr algn="just"/>
            <a:endParaRPr lang="en-GB" altLang="en-US" sz="2000" dirty="0"/>
          </a:p>
          <a:p>
            <a:pPr algn="just"/>
            <a:r>
              <a:rPr lang="en-GB" altLang="en-US" sz="2000" dirty="0"/>
              <a:t>Q: By how much will retained earnings grow? </a:t>
            </a:r>
          </a:p>
          <a:p>
            <a:pPr algn="just"/>
            <a:r>
              <a:rPr lang="en-GB" altLang="en-US" sz="2000" dirty="0"/>
              <a:t>A: </a:t>
            </a:r>
            <a:r>
              <a:rPr lang="en-GB" altLang="en-US" sz="2000" dirty="0">
                <a:solidFill>
                  <a:srgbClr val="FF0000"/>
                </a:solidFill>
              </a:rPr>
              <a:t>Return on New Investments </a:t>
            </a:r>
          </a:p>
        </p:txBody>
      </p:sp>
      <p:sp>
        <p:nvSpPr>
          <p:cNvPr id="21507" name="Rectangle 2">
            <a:extLst>
              <a:ext uri="{FF2B5EF4-FFF2-40B4-BE49-F238E27FC236}">
                <a16:creationId xmlns:a16="http://schemas.microsoft.com/office/drawing/2014/main" id="{CBAC5E91-B64C-40D4-A2EF-AF61CB3432D3}"/>
              </a:ext>
            </a:extLst>
          </p:cNvPr>
          <p:cNvSpPr>
            <a:spLocks noGrp="1" noChangeArrowheads="1"/>
          </p:cNvSpPr>
          <p:nvPr>
            <p:ph type="title"/>
          </p:nvPr>
        </p:nvSpPr>
        <p:spPr>
          <a:xfrm>
            <a:off x="763398" y="228601"/>
            <a:ext cx="9714102" cy="676275"/>
          </a:xfrm>
        </p:spPr>
        <p:txBody>
          <a:bodyPr>
            <a:noAutofit/>
          </a:bodyPr>
          <a:lstStyle/>
          <a:p>
            <a:pPr eaLnBrk="1" hangingPunct="1"/>
            <a:r>
              <a:rPr lang="en-US" altLang="el-GR" b="1" dirty="0"/>
              <a:t>The Dividend Discount Model</a:t>
            </a:r>
          </a:p>
        </p:txBody>
      </p:sp>
      <p:graphicFrame>
        <p:nvGraphicFramePr>
          <p:cNvPr id="2" name="Object 5">
            <a:extLst>
              <a:ext uri="{FF2B5EF4-FFF2-40B4-BE49-F238E27FC236}">
                <a16:creationId xmlns:a16="http://schemas.microsoft.com/office/drawing/2014/main" id="{6B5D3692-4E2B-6035-C523-3543ED6967AC}"/>
              </a:ext>
            </a:extLst>
          </p:cNvPr>
          <p:cNvGraphicFramePr>
            <a:graphicFrameLocks noChangeAspect="1"/>
          </p:cNvGraphicFramePr>
          <p:nvPr>
            <p:extLst>
              <p:ext uri="{D42A27DB-BD31-4B8C-83A1-F6EECF244321}">
                <p14:modId xmlns:p14="http://schemas.microsoft.com/office/powerpoint/2010/main" val="2136522811"/>
              </p:ext>
            </p:extLst>
          </p:nvPr>
        </p:nvGraphicFramePr>
        <p:xfrm>
          <a:off x="3224934" y="5524069"/>
          <a:ext cx="7692448" cy="553458"/>
        </p:xfrm>
        <a:graphic>
          <a:graphicData uri="http://schemas.openxmlformats.org/presentationml/2006/ole">
            <mc:AlternateContent xmlns:mc="http://schemas.openxmlformats.org/markup-compatibility/2006">
              <mc:Choice xmlns:v="urn:schemas-microsoft-com:vml" Requires="v">
                <p:oleObj name="Equation" r:id="rId2" imgW="3175000" imgH="203200" progId="Equation.DSMT4">
                  <p:embed/>
                </p:oleObj>
              </mc:Choice>
              <mc:Fallback>
                <p:oleObj name="Equation" r:id="rId2" imgW="3175000" imgH="203200" progId="Equation.DSMT4">
                  <p:embed/>
                  <p:pic>
                    <p:nvPicPr>
                      <p:cNvPr id="24581" name="Object 5">
                        <a:extLst>
                          <a:ext uri="{FF2B5EF4-FFF2-40B4-BE49-F238E27FC236}">
                            <a16:creationId xmlns:a16="http://schemas.microsoft.com/office/drawing/2014/main" id="{5A72F3FC-64C0-410F-9087-452C1EDAD1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4934" y="5524069"/>
                        <a:ext cx="7692448" cy="553458"/>
                      </a:xfrm>
                      <a:prstGeom prst="rect">
                        <a:avLst/>
                      </a:prstGeom>
                      <a:noFill/>
                      <a:ln>
                        <a:noFill/>
                      </a:ln>
                      <a:effectLst/>
                    </p:spPr>
                  </p:pic>
                </p:oleObj>
              </mc:Fallback>
            </mc:AlternateContent>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7D2084C7-94C0-D523-0AE6-4451AF033734}"/>
              </a:ext>
            </a:extLst>
          </p:cNvPr>
          <p:cNvSpPr>
            <a:spLocks noGrp="1"/>
          </p:cNvSpPr>
          <p:nvPr>
            <p:ph idx="1"/>
          </p:nvPr>
        </p:nvSpPr>
        <p:spPr>
          <a:xfrm>
            <a:off x="838200" y="1344004"/>
            <a:ext cx="10515600" cy="5417013"/>
          </a:xfrm>
        </p:spPr>
        <p:txBody>
          <a:bodyPr>
            <a:normAutofit/>
          </a:bodyPr>
          <a:lstStyle/>
          <a:p>
            <a:r>
              <a:rPr lang="en-US" sz="2400" dirty="0"/>
              <a:t>Assume the following data for the stock of </a:t>
            </a:r>
            <a:r>
              <a:rPr lang="en-US" sz="2400" dirty="0" err="1"/>
              <a:t>Cboe</a:t>
            </a:r>
            <a:r>
              <a:rPr lang="en-US" sz="2400" dirty="0"/>
              <a:t> Global Markets </a:t>
            </a:r>
          </a:p>
          <a:p>
            <a:r>
              <a:rPr lang="en-US" sz="2400" dirty="0"/>
              <a:t>Assume constant growth in dividends  </a:t>
            </a:r>
          </a:p>
          <a:p>
            <a:r>
              <a:rPr lang="en-US" sz="2400" dirty="0"/>
              <a:t>Is the stock correctly valued in the market? </a:t>
            </a:r>
          </a:p>
        </p:txBody>
      </p:sp>
      <p:sp>
        <p:nvSpPr>
          <p:cNvPr id="6" name="Rectangle 2">
            <a:extLst>
              <a:ext uri="{FF2B5EF4-FFF2-40B4-BE49-F238E27FC236}">
                <a16:creationId xmlns:a16="http://schemas.microsoft.com/office/drawing/2014/main" id="{668EEEF4-70E2-A047-CB36-E503990D2663}"/>
              </a:ext>
            </a:extLst>
          </p:cNvPr>
          <p:cNvSpPr>
            <a:spLocks noGrp="1" noChangeArrowheads="1"/>
          </p:cNvSpPr>
          <p:nvPr>
            <p:ph type="title"/>
          </p:nvPr>
        </p:nvSpPr>
        <p:spPr>
          <a:xfrm>
            <a:off x="755073" y="365125"/>
            <a:ext cx="10515600" cy="978880"/>
          </a:xfrm>
        </p:spPr>
        <p:txBody>
          <a:bodyPr>
            <a:noAutofit/>
          </a:bodyPr>
          <a:lstStyle/>
          <a:p>
            <a:pPr eaLnBrk="1" hangingPunct="1"/>
            <a:r>
              <a:rPr lang="en-US" altLang="el-GR" b="1" dirty="0"/>
              <a:t>Example</a:t>
            </a:r>
          </a:p>
        </p:txBody>
      </p:sp>
      <p:pic>
        <p:nvPicPr>
          <p:cNvPr id="5" name="Εικόνα 4">
            <a:extLst>
              <a:ext uri="{FF2B5EF4-FFF2-40B4-BE49-F238E27FC236}">
                <a16:creationId xmlns:a16="http://schemas.microsoft.com/office/drawing/2014/main" id="{199443AE-B47E-D455-DC7C-145546F9787F}"/>
              </a:ext>
            </a:extLst>
          </p:cNvPr>
          <p:cNvPicPr>
            <a:picLocks noChangeAspect="1"/>
          </p:cNvPicPr>
          <p:nvPr/>
        </p:nvPicPr>
        <p:blipFill>
          <a:blip r:embed="rId2"/>
          <a:stretch>
            <a:fillRect/>
          </a:stretch>
        </p:blipFill>
        <p:spPr>
          <a:xfrm>
            <a:off x="2345028" y="2587625"/>
            <a:ext cx="6981825" cy="3905250"/>
          </a:xfrm>
          <a:prstGeom prst="rect">
            <a:avLst/>
          </a:prstGeom>
        </p:spPr>
      </p:pic>
    </p:spTree>
    <p:extLst>
      <p:ext uri="{BB962C8B-B14F-4D97-AF65-F5344CB8AC3E}">
        <p14:creationId xmlns:p14="http://schemas.microsoft.com/office/powerpoint/2010/main" val="110347431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CD8C9C26-1079-4BA9-AA71-FB199086B1D2}"/>
              </a:ext>
            </a:extLst>
          </p:cNvPr>
          <p:cNvSpPr>
            <a:spLocks noGrp="1" noChangeArrowheads="1"/>
          </p:cNvSpPr>
          <p:nvPr>
            <p:ph type="title"/>
          </p:nvPr>
        </p:nvSpPr>
        <p:spPr>
          <a:xfrm>
            <a:off x="618836" y="365126"/>
            <a:ext cx="10734964" cy="930274"/>
          </a:xfrm>
        </p:spPr>
        <p:txBody>
          <a:bodyPr>
            <a:normAutofit/>
          </a:bodyPr>
          <a:lstStyle/>
          <a:p>
            <a:pPr eaLnBrk="1" hangingPunct="1"/>
            <a:r>
              <a:rPr lang="en-US" altLang="el-GR" b="1" dirty="0"/>
              <a:t>Different (changing) Growth Rates</a:t>
            </a:r>
          </a:p>
        </p:txBody>
      </p:sp>
      <p:sp>
        <p:nvSpPr>
          <p:cNvPr id="36867" name="Rectangle 3">
            <a:extLst>
              <a:ext uri="{FF2B5EF4-FFF2-40B4-BE49-F238E27FC236}">
                <a16:creationId xmlns:a16="http://schemas.microsoft.com/office/drawing/2014/main" id="{45138281-922E-4559-9DC0-66D85187931D}"/>
              </a:ext>
            </a:extLst>
          </p:cNvPr>
          <p:cNvSpPr>
            <a:spLocks noGrp="1" noChangeArrowheads="1"/>
          </p:cNvSpPr>
          <p:nvPr>
            <p:ph idx="1"/>
          </p:nvPr>
        </p:nvSpPr>
        <p:spPr>
          <a:xfrm>
            <a:off x="520117" y="1366982"/>
            <a:ext cx="11065079" cy="4729018"/>
          </a:xfrm>
        </p:spPr>
        <p:txBody>
          <a:bodyPr vert="horz" wrap="square" lIns="0" tIns="0" rIns="91440" bIns="0" numCol="1" anchor="t" anchorCtr="0" compatLnSpc="1">
            <a:prstTxWarp prst="textNoShape">
              <a:avLst/>
            </a:prstTxWarp>
            <a:normAutofit/>
          </a:bodyPr>
          <a:lstStyle/>
          <a:p>
            <a:pPr algn="just" eaLnBrk="1" hangingPunct="1"/>
            <a:r>
              <a:rPr lang="en-US" altLang="el-GR" sz="2000" dirty="0"/>
              <a:t>When growth is not constant, we can use </a:t>
            </a:r>
            <a:r>
              <a:rPr lang="en-US" altLang="el-GR" sz="2000" dirty="0">
                <a:solidFill>
                  <a:srgbClr val="FF0000"/>
                </a:solidFill>
              </a:rPr>
              <a:t>the general form of the model</a:t>
            </a:r>
            <a:r>
              <a:rPr lang="en-US" altLang="el-GR" sz="2000" dirty="0"/>
              <a:t> to value a firm</a:t>
            </a:r>
            <a:endParaRPr lang="en-US" altLang="el-GR" sz="2000" dirty="0">
              <a:solidFill>
                <a:srgbClr val="FF0000"/>
              </a:solidFill>
            </a:endParaRPr>
          </a:p>
        </p:txBody>
      </p:sp>
      <p:pic>
        <p:nvPicPr>
          <p:cNvPr id="36868" name="Εικόνα 2">
            <a:extLst>
              <a:ext uri="{FF2B5EF4-FFF2-40B4-BE49-F238E27FC236}">
                <a16:creationId xmlns:a16="http://schemas.microsoft.com/office/drawing/2014/main" id="{EFADA128-2D84-4CBF-B031-4EAC39FA47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009" y="2087418"/>
            <a:ext cx="10598791" cy="4160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7D2084C7-94C0-D523-0AE6-4451AF033734}"/>
              </a:ext>
            </a:extLst>
          </p:cNvPr>
          <p:cNvSpPr>
            <a:spLocks noGrp="1"/>
          </p:cNvSpPr>
          <p:nvPr>
            <p:ph idx="1"/>
          </p:nvPr>
        </p:nvSpPr>
        <p:spPr>
          <a:xfrm>
            <a:off x="838199" y="1344005"/>
            <a:ext cx="3860261" cy="4988702"/>
          </a:xfrm>
        </p:spPr>
        <p:txBody>
          <a:bodyPr>
            <a:normAutofit/>
          </a:bodyPr>
          <a:lstStyle/>
          <a:p>
            <a:r>
              <a:rPr lang="en-US" sz="2000" dirty="0"/>
              <a:t>Assume the following data for the stock of </a:t>
            </a:r>
            <a:r>
              <a:rPr lang="en-US" sz="2000" dirty="0" err="1"/>
              <a:t>Cboe</a:t>
            </a:r>
            <a:r>
              <a:rPr lang="en-US" sz="2000" dirty="0"/>
              <a:t> Global Markets </a:t>
            </a:r>
          </a:p>
          <a:p>
            <a:endParaRPr lang="en-US" sz="2000" dirty="0"/>
          </a:p>
          <a:p>
            <a:r>
              <a:rPr lang="en-US" sz="2000" dirty="0"/>
              <a:t>Assume changing growth in dividends: , </a:t>
            </a:r>
          </a:p>
          <a:p>
            <a:endParaRPr lang="en-US" sz="2000" dirty="0"/>
          </a:p>
          <a:p>
            <a:r>
              <a:rPr lang="el-GR" sz="2000" dirty="0"/>
              <a:t>1%</a:t>
            </a:r>
            <a:r>
              <a:rPr lang="en-US" sz="2000" dirty="0"/>
              <a:t> for the next 2 years,</a:t>
            </a:r>
          </a:p>
          <a:p>
            <a:r>
              <a:rPr lang="en-US" sz="2000" dirty="0"/>
              <a:t> </a:t>
            </a:r>
            <a:r>
              <a:rPr lang="el-GR" sz="2000" dirty="0"/>
              <a:t>4% </a:t>
            </a:r>
            <a:r>
              <a:rPr lang="en-US" sz="2000" dirty="0"/>
              <a:t>for years 3 and 4, and </a:t>
            </a:r>
          </a:p>
          <a:p>
            <a:r>
              <a:rPr lang="en-US" sz="2000" dirty="0"/>
              <a:t>5% constant thereafter</a:t>
            </a:r>
            <a:endParaRPr lang="el-GR" sz="2000" dirty="0"/>
          </a:p>
          <a:p>
            <a:endParaRPr lang="en-US" sz="2000" dirty="0"/>
          </a:p>
          <a:p>
            <a:r>
              <a:rPr lang="en-US" sz="2000" dirty="0"/>
              <a:t>Is the stock correctly valued? </a:t>
            </a:r>
          </a:p>
        </p:txBody>
      </p:sp>
      <p:sp>
        <p:nvSpPr>
          <p:cNvPr id="6" name="Rectangle 2">
            <a:extLst>
              <a:ext uri="{FF2B5EF4-FFF2-40B4-BE49-F238E27FC236}">
                <a16:creationId xmlns:a16="http://schemas.microsoft.com/office/drawing/2014/main" id="{668EEEF4-70E2-A047-CB36-E503990D2663}"/>
              </a:ext>
            </a:extLst>
          </p:cNvPr>
          <p:cNvSpPr>
            <a:spLocks noGrp="1" noChangeArrowheads="1"/>
          </p:cNvSpPr>
          <p:nvPr>
            <p:ph type="title"/>
          </p:nvPr>
        </p:nvSpPr>
        <p:spPr>
          <a:xfrm>
            <a:off x="755073" y="365125"/>
            <a:ext cx="4935608" cy="978880"/>
          </a:xfrm>
        </p:spPr>
        <p:txBody>
          <a:bodyPr>
            <a:noAutofit/>
          </a:bodyPr>
          <a:lstStyle/>
          <a:p>
            <a:pPr eaLnBrk="1" hangingPunct="1"/>
            <a:r>
              <a:rPr lang="en-US" altLang="el-GR" b="1" dirty="0"/>
              <a:t>Example</a:t>
            </a:r>
          </a:p>
        </p:txBody>
      </p:sp>
      <p:pic>
        <p:nvPicPr>
          <p:cNvPr id="4" name="Εικόνα 3">
            <a:extLst>
              <a:ext uri="{FF2B5EF4-FFF2-40B4-BE49-F238E27FC236}">
                <a16:creationId xmlns:a16="http://schemas.microsoft.com/office/drawing/2014/main" id="{1640D3A1-ED01-C7F6-B98B-D093170A8DCD}"/>
              </a:ext>
            </a:extLst>
          </p:cNvPr>
          <p:cNvPicPr>
            <a:picLocks noChangeAspect="1"/>
          </p:cNvPicPr>
          <p:nvPr/>
        </p:nvPicPr>
        <p:blipFill>
          <a:blip r:embed="rId2"/>
          <a:stretch>
            <a:fillRect/>
          </a:stretch>
        </p:blipFill>
        <p:spPr>
          <a:xfrm>
            <a:off x="4967112" y="365125"/>
            <a:ext cx="6808121" cy="6372225"/>
          </a:xfrm>
          <a:prstGeom prst="rect">
            <a:avLst/>
          </a:prstGeom>
        </p:spPr>
      </p:pic>
    </p:spTree>
    <p:extLst>
      <p:ext uri="{BB962C8B-B14F-4D97-AF65-F5344CB8AC3E}">
        <p14:creationId xmlns:p14="http://schemas.microsoft.com/office/powerpoint/2010/main" val="29310283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4C152E3A-B12F-4CAA-A298-5EDDA6712BD3}"/>
              </a:ext>
            </a:extLst>
          </p:cNvPr>
          <p:cNvSpPr>
            <a:spLocks noGrp="1" noRot="1" noChangeArrowheads="1"/>
          </p:cNvSpPr>
          <p:nvPr>
            <p:ph type="title"/>
          </p:nvPr>
        </p:nvSpPr>
        <p:spPr/>
        <p:txBody>
          <a:bodyPr>
            <a:normAutofit/>
          </a:bodyPr>
          <a:lstStyle/>
          <a:p>
            <a:pPr eaLnBrk="1" hangingPunct="1"/>
            <a:r>
              <a:rPr lang="en-GB" altLang="en-US" b="1" dirty="0"/>
              <a:t>Example 2</a:t>
            </a:r>
            <a:endParaRPr lang="en-US" altLang="en-US" b="1" dirty="0"/>
          </a:p>
        </p:txBody>
      </p:sp>
      <p:sp>
        <p:nvSpPr>
          <p:cNvPr id="43011" name="Rectangle 3">
            <a:extLst>
              <a:ext uri="{FF2B5EF4-FFF2-40B4-BE49-F238E27FC236}">
                <a16:creationId xmlns:a16="http://schemas.microsoft.com/office/drawing/2014/main" id="{F1DE6899-8580-47FF-AC3B-FDD802B457BD}"/>
              </a:ext>
            </a:extLst>
          </p:cNvPr>
          <p:cNvSpPr>
            <a:spLocks noGrp="1" noChangeArrowheads="1"/>
          </p:cNvSpPr>
          <p:nvPr>
            <p:ph type="body" idx="1"/>
          </p:nvPr>
        </p:nvSpPr>
        <p:spPr/>
        <p:txBody>
          <a:bodyPr/>
          <a:lstStyle/>
          <a:p>
            <a:pPr eaLnBrk="1" hangingPunct="1"/>
            <a:r>
              <a:rPr lang="en-GB" altLang="en-US" sz="2400" dirty="0"/>
              <a:t>Co X </a:t>
            </a:r>
          </a:p>
          <a:p>
            <a:pPr eaLnBrk="1" hangingPunct="1"/>
            <a:r>
              <a:rPr lang="en-GB" altLang="en-US" sz="2400" dirty="0"/>
              <a:t>Stock price </a:t>
            </a:r>
            <a:r>
              <a:rPr lang="el-GR" altLang="en-US" sz="2400" dirty="0"/>
              <a:t>21</a:t>
            </a:r>
            <a:r>
              <a:rPr lang="en-GB" altLang="en-US" sz="2400" dirty="0"/>
              <a:t>.</a:t>
            </a:r>
            <a:r>
              <a:rPr lang="el-GR" altLang="en-US" sz="2400" dirty="0"/>
              <a:t>7</a:t>
            </a:r>
            <a:r>
              <a:rPr lang="en-GB" altLang="en-US" sz="2400" dirty="0"/>
              <a:t> $</a:t>
            </a:r>
          </a:p>
          <a:p>
            <a:pPr eaLnBrk="1" hangingPunct="1"/>
            <a:r>
              <a:rPr lang="en-GB" altLang="en-US" sz="2400" dirty="0"/>
              <a:t>Current Dividend </a:t>
            </a:r>
            <a:r>
              <a:rPr lang="el-GR" altLang="en-US" sz="2400" dirty="0"/>
              <a:t>1</a:t>
            </a:r>
            <a:r>
              <a:rPr lang="en-GB" altLang="en-US" sz="2400" dirty="0"/>
              <a:t>,</a:t>
            </a:r>
            <a:r>
              <a:rPr lang="el-GR" altLang="en-US" sz="2400" dirty="0"/>
              <a:t>3</a:t>
            </a:r>
            <a:r>
              <a:rPr lang="en-GB" altLang="en-US" sz="2400" dirty="0"/>
              <a:t>$</a:t>
            </a:r>
            <a:r>
              <a:rPr lang="el-GR" altLang="en-US" sz="2400" dirty="0"/>
              <a:t> </a:t>
            </a:r>
            <a:endParaRPr lang="en-GB" altLang="en-US" sz="2400" dirty="0"/>
          </a:p>
          <a:p>
            <a:pPr eaLnBrk="1" hangingPunct="1"/>
            <a:r>
              <a:rPr lang="en-GB" altLang="en-US" sz="2400" dirty="0"/>
              <a:t>Discount rate </a:t>
            </a:r>
            <a:r>
              <a:rPr lang="el-GR" altLang="en-US" sz="2400" dirty="0"/>
              <a:t>8%</a:t>
            </a:r>
          </a:p>
          <a:p>
            <a:pPr eaLnBrk="1" hangingPunct="1">
              <a:buFont typeface="Wingdings" panose="05000000000000000000" pitchFamily="2" charset="2"/>
              <a:buNone/>
            </a:pPr>
            <a:endParaRPr lang="el-GR" altLang="en-US" sz="2400" dirty="0"/>
          </a:p>
          <a:p>
            <a:pPr eaLnBrk="1" hangingPunct="1"/>
            <a:r>
              <a:rPr lang="en-GB" altLang="en-US" sz="2400" dirty="0"/>
              <a:t>We expect</a:t>
            </a:r>
            <a:r>
              <a:rPr lang="el-GR" altLang="en-US" sz="2400" dirty="0"/>
              <a:t>:</a:t>
            </a:r>
          </a:p>
          <a:p>
            <a:pPr eaLnBrk="1" hangingPunct="1">
              <a:buFont typeface="Wingdings" panose="05000000000000000000" pitchFamily="2" charset="2"/>
              <a:buNone/>
            </a:pPr>
            <a:r>
              <a:rPr lang="el-GR" altLang="en-US" sz="2400" dirty="0"/>
              <a:t>	</a:t>
            </a:r>
            <a:r>
              <a:rPr lang="el-GR" altLang="en-US" sz="2400" i="1" dirty="0"/>
              <a:t>g</a:t>
            </a:r>
            <a:r>
              <a:rPr lang="el-GR" altLang="en-US" sz="2400" i="1" baseline="-25000" dirty="0"/>
              <a:t>1</a:t>
            </a:r>
            <a:r>
              <a:rPr lang="el-GR" altLang="en-US" sz="2400" dirty="0"/>
              <a:t> = 4% </a:t>
            </a:r>
            <a:r>
              <a:rPr lang="en-GB" altLang="en-US" sz="2400" dirty="0"/>
              <a:t>for the first 5 years </a:t>
            </a:r>
            <a:endParaRPr lang="el-GR" altLang="en-US" sz="2400" dirty="0"/>
          </a:p>
          <a:p>
            <a:pPr eaLnBrk="1" hangingPunct="1">
              <a:buFont typeface="Wingdings" panose="05000000000000000000" pitchFamily="2" charset="2"/>
              <a:buNone/>
            </a:pPr>
            <a:r>
              <a:rPr lang="el-GR" altLang="en-US" sz="2400" dirty="0"/>
              <a:t>	</a:t>
            </a:r>
            <a:r>
              <a:rPr lang="el-GR" altLang="en-US" sz="2400" i="1" dirty="0"/>
              <a:t>g</a:t>
            </a:r>
            <a:r>
              <a:rPr lang="el-GR" altLang="en-US" sz="2400" i="1" baseline="-25000" dirty="0"/>
              <a:t>2</a:t>
            </a:r>
            <a:r>
              <a:rPr lang="el-GR" altLang="en-US" sz="2400" dirty="0"/>
              <a:t> = 2% </a:t>
            </a:r>
            <a:r>
              <a:rPr lang="en-GB" altLang="en-US" sz="2400" dirty="0"/>
              <a:t>from year 6 onwards</a:t>
            </a:r>
            <a:endParaRPr lang="en-US" altLang="en-US" sz="2400"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6DB7EA36-34C9-4402-95F2-C30B56C86E4B}"/>
              </a:ext>
            </a:extLst>
          </p:cNvPr>
          <p:cNvSpPr>
            <a:spLocks noGrp="1" noChangeArrowheads="1"/>
          </p:cNvSpPr>
          <p:nvPr>
            <p:ph type="body" idx="1"/>
          </p:nvPr>
        </p:nvSpPr>
        <p:spPr>
          <a:xfrm>
            <a:off x="1905000" y="5105400"/>
            <a:ext cx="8305800" cy="1295400"/>
          </a:xfrm>
        </p:spPr>
        <p:txBody>
          <a:bodyPr/>
          <a:lstStyle/>
          <a:p>
            <a:pPr eaLnBrk="1" hangingPunct="1">
              <a:lnSpc>
                <a:spcPct val="80000"/>
              </a:lnSpc>
            </a:pPr>
            <a:endParaRPr lang="en-GB" altLang="en-US" sz="2400"/>
          </a:p>
          <a:p>
            <a:pPr eaLnBrk="1" hangingPunct="1">
              <a:lnSpc>
                <a:spcPct val="80000"/>
              </a:lnSpc>
            </a:pPr>
            <a:r>
              <a:rPr lang="en-GB" altLang="en-US" sz="2400"/>
              <a:t>Thus, </a:t>
            </a:r>
            <a:r>
              <a:rPr lang="en-US" altLang="en-US" sz="2400"/>
              <a:t>IV</a:t>
            </a:r>
            <a:r>
              <a:rPr lang="el-GR" altLang="en-US" sz="2400" baseline="-25000"/>
              <a:t>1-5</a:t>
            </a:r>
            <a:r>
              <a:rPr lang="el-GR" altLang="en-US" sz="2400"/>
              <a:t> + </a:t>
            </a:r>
            <a:r>
              <a:rPr lang="en-US" altLang="en-US" sz="2400"/>
              <a:t>IV</a:t>
            </a:r>
            <a:r>
              <a:rPr lang="el-GR" altLang="en-US" sz="2400" baseline="-25000"/>
              <a:t>6</a:t>
            </a:r>
            <a:r>
              <a:rPr lang="el-GR" altLang="en-US" sz="2400"/>
              <a:t> = 5</a:t>
            </a:r>
            <a:r>
              <a:rPr lang="en-GB" altLang="en-US" sz="2400"/>
              <a:t>.</a:t>
            </a:r>
            <a:r>
              <a:rPr lang="el-GR" altLang="en-US" sz="2400"/>
              <a:t>812 + 18</a:t>
            </a:r>
            <a:r>
              <a:rPr lang="en-GB" altLang="en-US" sz="2400"/>
              <a:t>.</a:t>
            </a:r>
            <a:r>
              <a:rPr lang="el-GR" altLang="en-US" sz="2400"/>
              <a:t>3 = 24</a:t>
            </a:r>
            <a:r>
              <a:rPr lang="en-GB" altLang="en-US" sz="2400"/>
              <a:t>.</a:t>
            </a:r>
            <a:r>
              <a:rPr lang="el-GR" altLang="en-US" sz="2400"/>
              <a:t>1 </a:t>
            </a:r>
            <a:r>
              <a:rPr lang="en-GB" altLang="en-US" sz="2400"/>
              <a:t>$</a:t>
            </a:r>
            <a:endParaRPr lang="el-GR" altLang="en-US" sz="2400"/>
          </a:p>
          <a:p>
            <a:pPr eaLnBrk="1" hangingPunct="1">
              <a:lnSpc>
                <a:spcPct val="80000"/>
              </a:lnSpc>
            </a:pPr>
            <a:r>
              <a:rPr lang="en-GB" altLang="en-US" sz="2400">
                <a:solidFill>
                  <a:srgbClr val="FF0000"/>
                </a:solidFill>
              </a:rPr>
              <a:t>Undervalued stock</a:t>
            </a:r>
            <a:endParaRPr lang="en-US" altLang="en-US" sz="2400">
              <a:solidFill>
                <a:srgbClr val="FF0000"/>
              </a:solidFill>
            </a:endParaRPr>
          </a:p>
        </p:txBody>
      </p:sp>
      <p:pic>
        <p:nvPicPr>
          <p:cNvPr id="45059" name="Picture 3">
            <a:extLst>
              <a:ext uri="{FF2B5EF4-FFF2-40B4-BE49-F238E27FC236}">
                <a16:creationId xmlns:a16="http://schemas.microsoft.com/office/drawing/2014/main" id="{5998DE58-F439-46C0-AAA7-80B1BC23EC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228600"/>
            <a:ext cx="8534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0" name="Picture 4">
            <a:extLst>
              <a:ext uri="{FF2B5EF4-FFF2-40B4-BE49-F238E27FC236}">
                <a16:creationId xmlns:a16="http://schemas.microsoft.com/office/drawing/2014/main" id="{AB489861-4E92-4734-AB9B-27E2D28478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3657600"/>
            <a:ext cx="86106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Τίτλος 1">
            <a:extLst>
              <a:ext uri="{FF2B5EF4-FFF2-40B4-BE49-F238E27FC236}">
                <a16:creationId xmlns:a16="http://schemas.microsoft.com/office/drawing/2014/main" id="{013BE286-16B1-4B79-ADA2-A8F4798AB370}"/>
              </a:ext>
            </a:extLst>
          </p:cNvPr>
          <p:cNvSpPr>
            <a:spLocks noGrp="1" noChangeArrowheads="1"/>
          </p:cNvSpPr>
          <p:nvPr>
            <p:ph type="title"/>
          </p:nvPr>
        </p:nvSpPr>
        <p:spPr>
          <a:xfrm>
            <a:off x="679508" y="304800"/>
            <a:ext cx="9759892" cy="609600"/>
          </a:xfrm>
        </p:spPr>
        <p:txBody>
          <a:bodyPr>
            <a:noAutofit/>
          </a:bodyPr>
          <a:lstStyle/>
          <a:p>
            <a:r>
              <a:rPr lang="en-GB" altLang="en-US" b="1" dirty="0"/>
              <a:t>A simplified example (Harley)</a:t>
            </a:r>
          </a:p>
        </p:txBody>
      </p:sp>
      <p:pic>
        <p:nvPicPr>
          <p:cNvPr id="47107" name="Θέση περιεχομένου 3">
            <a:extLst>
              <a:ext uri="{FF2B5EF4-FFF2-40B4-BE49-F238E27FC236}">
                <a16:creationId xmlns:a16="http://schemas.microsoft.com/office/drawing/2014/main" id="{BEF7B117-C6A7-474B-A2C9-ED508D8878B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20117" y="982494"/>
            <a:ext cx="10561740" cy="5113506"/>
          </a:xfr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19325B53-E969-4CB4-A940-472D0E365E5C}"/>
              </a:ext>
            </a:extLst>
          </p:cNvPr>
          <p:cNvSpPr>
            <a:spLocks noGrp="1" noChangeArrowheads="1"/>
          </p:cNvSpPr>
          <p:nvPr>
            <p:ph type="title"/>
          </p:nvPr>
        </p:nvSpPr>
        <p:spPr>
          <a:xfrm>
            <a:off x="679508" y="228600"/>
            <a:ext cx="9683692" cy="914400"/>
          </a:xfrm>
        </p:spPr>
        <p:txBody>
          <a:bodyPr>
            <a:normAutofit/>
          </a:bodyPr>
          <a:lstStyle/>
          <a:p>
            <a:pPr eaLnBrk="1" hangingPunct="1"/>
            <a:r>
              <a:rPr lang="en-US" altLang="el-GR" b="1" dirty="0"/>
              <a:t>The Discounted Free Cash Flow Model</a:t>
            </a:r>
          </a:p>
        </p:txBody>
      </p:sp>
      <p:pic>
        <p:nvPicPr>
          <p:cNvPr id="10" name="Εικόνα 9">
            <a:extLst>
              <a:ext uri="{FF2B5EF4-FFF2-40B4-BE49-F238E27FC236}">
                <a16:creationId xmlns:a16="http://schemas.microsoft.com/office/drawing/2014/main" id="{3EE4FEB9-F306-5E15-DE5A-5186154A4CA2}"/>
              </a:ext>
            </a:extLst>
          </p:cNvPr>
          <p:cNvPicPr>
            <a:picLocks noChangeAspect="1"/>
          </p:cNvPicPr>
          <p:nvPr/>
        </p:nvPicPr>
        <p:blipFill>
          <a:blip r:embed="rId3"/>
          <a:stretch>
            <a:fillRect/>
          </a:stretch>
        </p:blipFill>
        <p:spPr>
          <a:xfrm>
            <a:off x="679508" y="1143000"/>
            <a:ext cx="11095725" cy="5486400"/>
          </a:xfrm>
          <a:prstGeom prst="rect">
            <a:avLst/>
          </a:prstGeom>
        </p:spPr>
      </p:pic>
    </p:spTree>
  </p:cSld>
  <p:clrMapOvr>
    <a:masterClrMapping/>
  </p:clrMapOvr>
  <p:transition spd="med">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Τίτλος 1">
            <a:extLst>
              <a:ext uri="{FF2B5EF4-FFF2-40B4-BE49-F238E27FC236}">
                <a16:creationId xmlns:a16="http://schemas.microsoft.com/office/drawing/2014/main" id="{AE7B6E16-D404-EDCB-E0D6-8A46F019EBD0}"/>
              </a:ext>
            </a:extLst>
          </p:cNvPr>
          <p:cNvSpPr>
            <a:spLocks noGrp="1"/>
          </p:cNvSpPr>
          <p:nvPr>
            <p:ph type="title"/>
          </p:nvPr>
        </p:nvSpPr>
        <p:spPr>
          <a:xfrm>
            <a:off x="838200" y="365125"/>
            <a:ext cx="10515600" cy="739775"/>
          </a:xfrm>
        </p:spPr>
        <p:txBody>
          <a:bodyPr/>
          <a:lstStyle/>
          <a:p>
            <a:r>
              <a:rPr lang="en-US" altLang="en-US" sz="4000" b="1" dirty="0"/>
              <a:t>Markets Example: Euronext</a:t>
            </a:r>
            <a:endParaRPr lang="el-GR" altLang="en-US" sz="4000" b="1" dirty="0"/>
          </a:p>
        </p:txBody>
      </p:sp>
      <p:sp>
        <p:nvSpPr>
          <p:cNvPr id="3" name="Θέση περιεχομένου 2">
            <a:extLst>
              <a:ext uri="{FF2B5EF4-FFF2-40B4-BE49-F238E27FC236}">
                <a16:creationId xmlns:a16="http://schemas.microsoft.com/office/drawing/2014/main" id="{71E929BF-EA3A-C66B-F9D0-C910DC5ADA92}"/>
              </a:ext>
            </a:extLst>
          </p:cNvPr>
          <p:cNvSpPr>
            <a:spLocks noGrp="1"/>
          </p:cNvSpPr>
          <p:nvPr>
            <p:ph idx="1"/>
          </p:nvPr>
        </p:nvSpPr>
        <p:spPr>
          <a:xfrm>
            <a:off x="838200" y="1216025"/>
            <a:ext cx="10515600" cy="4960938"/>
          </a:xfrm>
        </p:spPr>
        <p:txBody>
          <a:bodyPr>
            <a:normAutofit fontScale="92500" lnSpcReduction="20000"/>
          </a:bodyPr>
          <a:lstStyle/>
          <a:p>
            <a:pPr algn="just">
              <a:defRPr/>
            </a:pPr>
            <a:r>
              <a:rPr lang="en-US" sz="2400" dirty="0"/>
              <a:t>Euronext was formed in 2000 following a merger of the </a:t>
            </a:r>
            <a:r>
              <a:rPr lang="en-US" sz="2400" b="1" dirty="0"/>
              <a:t>Amsterdam Stock Exchange, Brussels Stock Exchange, and Paris Bourse</a:t>
            </a:r>
            <a:r>
              <a:rPr lang="en-US" sz="2400" dirty="0"/>
              <a:t>, in order to take advantage of the harmonization of the financial markets of the European Union.</a:t>
            </a:r>
          </a:p>
          <a:p>
            <a:pPr algn="just">
              <a:defRPr/>
            </a:pPr>
            <a:endParaRPr lang="en-US" sz="2400" dirty="0"/>
          </a:p>
          <a:p>
            <a:pPr algn="just">
              <a:defRPr/>
            </a:pPr>
            <a:r>
              <a:rPr lang="en-US" sz="2400" dirty="0"/>
              <a:t>In 2001, Euronext acquired the shares of the </a:t>
            </a:r>
            <a:r>
              <a:rPr lang="en-US" sz="2400" b="1" dirty="0"/>
              <a:t>London International Financial Futures and Options Exchange</a:t>
            </a:r>
            <a:r>
              <a:rPr lang="en-US" sz="2400" dirty="0"/>
              <a:t> (LIFFE), forming </a:t>
            </a:r>
            <a:r>
              <a:rPr lang="en-US" sz="2400" b="1" dirty="0"/>
              <a:t>Euronext LIFFE</a:t>
            </a:r>
            <a:r>
              <a:rPr lang="en-US" sz="2400" dirty="0"/>
              <a:t>. </a:t>
            </a:r>
          </a:p>
          <a:p>
            <a:pPr algn="just">
              <a:defRPr/>
            </a:pPr>
            <a:endParaRPr lang="en-US" sz="2400" dirty="0"/>
          </a:p>
          <a:p>
            <a:pPr algn="just">
              <a:defRPr/>
            </a:pPr>
            <a:r>
              <a:rPr lang="en-US" sz="2400" dirty="0"/>
              <a:t>In 2002 the group merged with the </a:t>
            </a:r>
            <a:r>
              <a:rPr lang="en-US" sz="2400" b="1" dirty="0"/>
              <a:t>Portuguese stock exchange</a:t>
            </a:r>
            <a:endParaRPr lang="en-US" sz="2400" dirty="0"/>
          </a:p>
          <a:p>
            <a:pPr algn="just">
              <a:defRPr/>
            </a:pPr>
            <a:endParaRPr lang="en-US" sz="2400" dirty="0"/>
          </a:p>
          <a:p>
            <a:pPr algn="just">
              <a:defRPr/>
            </a:pPr>
            <a:r>
              <a:rPr lang="en-US" sz="2400" dirty="0"/>
              <a:t>Euronext acquired the </a:t>
            </a:r>
            <a:r>
              <a:rPr lang="en-US" sz="2400" b="1" dirty="0"/>
              <a:t>Irish Stock Exchange </a:t>
            </a:r>
            <a:r>
              <a:rPr lang="en-US" sz="2400" dirty="0"/>
              <a:t>in March 2018</a:t>
            </a:r>
          </a:p>
          <a:p>
            <a:pPr algn="just">
              <a:defRPr/>
            </a:pPr>
            <a:endParaRPr lang="en-US" sz="2400" dirty="0"/>
          </a:p>
          <a:p>
            <a:pPr algn="just">
              <a:defRPr/>
            </a:pPr>
            <a:r>
              <a:rPr lang="en-US" sz="2400" dirty="0"/>
              <a:t>Euronext merged with </a:t>
            </a:r>
            <a:r>
              <a:rPr lang="en-US" sz="2400" b="1" dirty="0"/>
              <a:t>New York Stock Exchange </a:t>
            </a:r>
            <a:r>
              <a:rPr lang="en-US" sz="2400" dirty="0"/>
              <a:t>(NYSE Group, </a:t>
            </a:r>
            <a:r>
              <a:rPr lang="en-US" sz="2400" dirty="0" err="1"/>
              <a:t>Inc</a:t>
            </a:r>
            <a:r>
              <a:rPr lang="en-US" sz="2400" dirty="0"/>
              <a:t>) on April 4, 2007 to form NYSE Euronext </a:t>
            </a:r>
          </a:p>
          <a:p>
            <a:pPr algn="just">
              <a:defRPr/>
            </a:pPr>
            <a:endParaRPr lang="en-US" sz="2400" dirty="0"/>
          </a:p>
          <a:p>
            <a:pPr algn="just">
              <a:defRPr/>
            </a:pPr>
            <a:r>
              <a:rPr lang="en-US" sz="2400" dirty="0"/>
              <a:t>On November 13, 2013, </a:t>
            </a:r>
            <a:r>
              <a:rPr lang="en-US" sz="2400" b="1" dirty="0"/>
              <a:t>Intercontinental Exchange </a:t>
            </a:r>
            <a:r>
              <a:rPr lang="en-US" sz="2400" dirty="0"/>
              <a:t>(NYSE: ICE) acquired NYSE Euronext.</a:t>
            </a:r>
          </a:p>
          <a:p>
            <a:pPr>
              <a:defRPr/>
            </a:pPr>
            <a:endParaRPr 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4E1B6C6E-FF5D-B9D3-DC30-4CB7B1C7ED5F}"/>
              </a:ext>
            </a:extLst>
          </p:cNvPr>
          <p:cNvSpPr>
            <a:spLocks noGrp="1"/>
          </p:cNvSpPr>
          <p:nvPr>
            <p:ph idx="1"/>
          </p:nvPr>
        </p:nvSpPr>
        <p:spPr>
          <a:xfrm>
            <a:off x="838200" y="1440873"/>
            <a:ext cx="10515600" cy="4736090"/>
          </a:xfrm>
        </p:spPr>
        <p:txBody>
          <a:bodyPr/>
          <a:lstStyle/>
          <a:p>
            <a:pPr algn="just"/>
            <a:r>
              <a:rPr lang="en-US" sz="2400" dirty="0"/>
              <a:t>Here, since we are using cash flows relevant to both equity and debt holders, we should use as a discount rate the firm’s weighted average cost of capital (WACC), </a:t>
            </a:r>
            <a:r>
              <a:rPr lang="en-US" sz="2400" dirty="0" err="1"/>
              <a:t>r</a:t>
            </a:r>
            <a:r>
              <a:rPr lang="en-US" sz="2400" baseline="-25000" dirty="0" err="1"/>
              <a:t>wacc</a:t>
            </a:r>
            <a:r>
              <a:rPr lang="en-US" sz="2400" dirty="0"/>
              <a:t>. If the firm has no debt, </a:t>
            </a:r>
            <a:r>
              <a:rPr lang="en-US" sz="2400" dirty="0" err="1"/>
              <a:t>r</a:t>
            </a:r>
            <a:r>
              <a:rPr lang="en-US" sz="2400" baseline="-25000" dirty="0" err="1"/>
              <a:t>wacc</a:t>
            </a:r>
            <a:r>
              <a:rPr lang="en-US" sz="2400" dirty="0"/>
              <a:t> = </a:t>
            </a:r>
            <a:r>
              <a:rPr lang="en-US" sz="2400" dirty="0" err="1"/>
              <a:t>r</a:t>
            </a:r>
            <a:r>
              <a:rPr lang="en-US" sz="2400" baseline="-25000" dirty="0" err="1"/>
              <a:t>E</a:t>
            </a:r>
            <a:r>
              <a:rPr lang="en-US" sz="2400" dirty="0" err="1"/>
              <a:t>.</a:t>
            </a:r>
            <a:endParaRPr lang="en-US" sz="2400" dirty="0"/>
          </a:p>
          <a:p>
            <a:endParaRPr lang="en-US" dirty="0"/>
          </a:p>
          <a:p>
            <a:endParaRPr lang="en-US" dirty="0"/>
          </a:p>
          <a:p>
            <a:endParaRPr lang="en-US" dirty="0"/>
          </a:p>
        </p:txBody>
      </p:sp>
      <p:sp>
        <p:nvSpPr>
          <p:cNvPr id="6" name="Rectangle 2">
            <a:extLst>
              <a:ext uri="{FF2B5EF4-FFF2-40B4-BE49-F238E27FC236}">
                <a16:creationId xmlns:a16="http://schemas.microsoft.com/office/drawing/2014/main" id="{C75222E5-D313-7C6B-14DE-6727172C47E6}"/>
              </a:ext>
            </a:extLst>
          </p:cNvPr>
          <p:cNvSpPr>
            <a:spLocks noGrp="1" noChangeArrowheads="1"/>
          </p:cNvSpPr>
          <p:nvPr>
            <p:ph type="title"/>
          </p:nvPr>
        </p:nvSpPr>
        <p:spPr>
          <a:xfrm>
            <a:off x="838200" y="263526"/>
            <a:ext cx="10515600" cy="1075748"/>
          </a:xfrm>
        </p:spPr>
        <p:txBody>
          <a:bodyPr>
            <a:normAutofit/>
          </a:bodyPr>
          <a:lstStyle/>
          <a:p>
            <a:pPr eaLnBrk="1" hangingPunct="1"/>
            <a:r>
              <a:rPr lang="en-US" altLang="el-GR" b="1" dirty="0"/>
              <a:t>The Discounted Free Cash Flow Model</a:t>
            </a:r>
          </a:p>
        </p:txBody>
      </p:sp>
      <p:pic>
        <p:nvPicPr>
          <p:cNvPr id="4" name="Εικόνα 3">
            <a:extLst>
              <a:ext uri="{FF2B5EF4-FFF2-40B4-BE49-F238E27FC236}">
                <a16:creationId xmlns:a16="http://schemas.microsoft.com/office/drawing/2014/main" id="{1E4D7C63-F525-FCE8-5BF4-31AF4A041EC9}"/>
              </a:ext>
            </a:extLst>
          </p:cNvPr>
          <p:cNvPicPr>
            <a:picLocks noChangeAspect="1"/>
          </p:cNvPicPr>
          <p:nvPr/>
        </p:nvPicPr>
        <p:blipFill>
          <a:blip r:embed="rId2"/>
          <a:stretch>
            <a:fillRect/>
          </a:stretch>
        </p:blipFill>
        <p:spPr>
          <a:xfrm>
            <a:off x="2047875" y="2925924"/>
            <a:ext cx="8096250" cy="2667000"/>
          </a:xfrm>
          <a:prstGeom prst="rect">
            <a:avLst/>
          </a:prstGeom>
        </p:spPr>
      </p:pic>
    </p:spTree>
    <p:extLst>
      <p:ext uri="{BB962C8B-B14F-4D97-AF65-F5344CB8AC3E}">
        <p14:creationId xmlns:p14="http://schemas.microsoft.com/office/powerpoint/2010/main" val="114712413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D167BED9-B934-45EE-AB50-9DBD4B96E7BD}"/>
              </a:ext>
            </a:extLst>
          </p:cNvPr>
          <p:cNvSpPr>
            <a:spLocks noGrp="1" noChangeArrowheads="1"/>
          </p:cNvSpPr>
          <p:nvPr>
            <p:ph type="title"/>
          </p:nvPr>
        </p:nvSpPr>
        <p:spPr>
          <a:xfrm>
            <a:off x="745836" y="318944"/>
            <a:ext cx="10515600" cy="927966"/>
          </a:xfrm>
        </p:spPr>
        <p:txBody>
          <a:bodyPr>
            <a:normAutofit/>
          </a:bodyPr>
          <a:lstStyle/>
          <a:p>
            <a:pPr eaLnBrk="1" hangingPunct="1"/>
            <a:r>
              <a:rPr lang="en-US" altLang="el-GR" b="1" dirty="0"/>
              <a:t>Valuation Multiples</a:t>
            </a:r>
          </a:p>
        </p:txBody>
      </p:sp>
      <p:sp>
        <p:nvSpPr>
          <p:cNvPr id="80899" name="Rectangle 3">
            <a:extLst>
              <a:ext uri="{FF2B5EF4-FFF2-40B4-BE49-F238E27FC236}">
                <a16:creationId xmlns:a16="http://schemas.microsoft.com/office/drawing/2014/main" id="{090A236D-5971-4617-B442-C848C082C3BE}"/>
              </a:ext>
            </a:extLst>
          </p:cNvPr>
          <p:cNvSpPr>
            <a:spLocks noGrp="1" noChangeArrowheads="1"/>
          </p:cNvSpPr>
          <p:nvPr>
            <p:ph idx="1"/>
          </p:nvPr>
        </p:nvSpPr>
        <p:spPr>
          <a:xfrm>
            <a:off x="838200" y="1330036"/>
            <a:ext cx="10515600" cy="4846927"/>
          </a:xfrm>
        </p:spPr>
        <p:txBody>
          <a:bodyPr vert="horz" wrap="square" lIns="0" tIns="0" rIns="91440" bIns="0" numCol="1" anchor="t" anchorCtr="0" compatLnSpc="1">
            <a:prstTxWarp prst="textNoShape">
              <a:avLst/>
            </a:prstTxWarp>
          </a:bodyPr>
          <a:lstStyle/>
          <a:p>
            <a:pPr algn="just" eaLnBrk="1" hangingPunct="1">
              <a:spcBef>
                <a:spcPct val="60000"/>
              </a:spcBef>
            </a:pPr>
            <a:endParaRPr lang="en-GB" altLang="el-GR" sz="2000" dirty="0"/>
          </a:p>
          <a:p>
            <a:pPr algn="just" eaLnBrk="1" hangingPunct="1">
              <a:spcBef>
                <a:spcPct val="60000"/>
              </a:spcBef>
            </a:pPr>
            <a:r>
              <a:rPr lang="en-GB" altLang="el-GR" sz="2000" dirty="0"/>
              <a:t>Here, we estimate certain financial ratios for the firm and compare it to industry averages, competitor firms, and/or some other relative measure</a:t>
            </a:r>
          </a:p>
          <a:p>
            <a:pPr algn="just" eaLnBrk="1" hangingPunct="1">
              <a:spcBef>
                <a:spcPct val="60000"/>
              </a:spcBef>
            </a:pPr>
            <a:endParaRPr lang="en-GB" altLang="el-GR" sz="2000" u="sng" dirty="0"/>
          </a:p>
          <a:p>
            <a:pPr algn="just" eaLnBrk="1" hangingPunct="1">
              <a:spcBef>
                <a:spcPct val="60000"/>
              </a:spcBef>
            </a:pPr>
            <a:r>
              <a:rPr lang="en-GB" altLang="el-GR" sz="2000" dirty="0"/>
              <a:t>For example, </a:t>
            </a:r>
            <a:r>
              <a:rPr lang="en-GB" altLang="el-GR" sz="2000" b="1" dirty="0">
                <a:solidFill>
                  <a:srgbClr val="FF0000"/>
                </a:solidFill>
              </a:rPr>
              <a:t>the Price-Earnings Ratio, P/E Ratio</a:t>
            </a:r>
          </a:p>
          <a:p>
            <a:pPr algn="just" eaLnBrk="1" hangingPunct="1">
              <a:spcBef>
                <a:spcPct val="60000"/>
              </a:spcBef>
            </a:pPr>
            <a:endParaRPr lang="en-GB" altLang="el-GR" sz="2000" b="1" dirty="0">
              <a:solidFill>
                <a:srgbClr val="FF0000"/>
              </a:solidFill>
            </a:endParaRPr>
          </a:p>
          <a:p>
            <a:pPr algn="just" eaLnBrk="1" hangingPunct="1">
              <a:spcBef>
                <a:spcPct val="60000"/>
              </a:spcBef>
            </a:pPr>
            <a:endParaRPr lang="en-GB" altLang="el-GR" sz="2000" dirty="0"/>
          </a:p>
          <a:p>
            <a:pPr algn="just" eaLnBrk="1" hangingPunct="1">
              <a:spcBef>
                <a:spcPct val="60000"/>
              </a:spcBef>
            </a:pPr>
            <a:r>
              <a:rPr lang="en-GB" altLang="el-GR" sz="2000" dirty="0"/>
              <a:t>It is the share price divided by earnings per share</a:t>
            </a:r>
          </a:p>
          <a:p>
            <a:pPr algn="just" eaLnBrk="1" hangingPunct="1">
              <a:spcBef>
                <a:spcPct val="60000"/>
              </a:spcBef>
            </a:pPr>
            <a:endParaRPr lang="en-GB" altLang="el-GR" sz="2000" dirty="0"/>
          </a:p>
          <a:p>
            <a:pPr algn="just" eaLnBrk="1" hangingPunct="1">
              <a:spcBef>
                <a:spcPct val="60000"/>
              </a:spcBef>
            </a:pPr>
            <a:endParaRPr lang="en-GB" altLang="el-GR" sz="2000" dirty="0"/>
          </a:p>
          <a:p>
            <a:pPr algn="just" eaLnBrk="1" hangingPunct="1">
              <a:spcBef>
                <a:spcPct val="60000"/>
              </a:spcBef>
            </a:pPr>
            <a:r>
              <a:rPr lang="en-GB" altLang="el-GR" sz="2000" dirty="0"/>
              <a:t>The stock price should be equal to the </a:t>
            </a:r>
            <a:r>
              <a:rPr lang="en-GB" altLang="el-GR" sz="2000" dirty="0">
                <a:solidFill>
                  <a:srgbClr val="FF0000"/>
                </a:solidFill>
              </a:rPr>
              <a:t>product of EPS with a comparable P/E ratio</a:t>
            </a:r>
            <a:endParaRPr lang="el-GR" altLang="el-GR" sz="2000" dirty="0">
              <a:solidFill>
                <a:srgbClr val="FF0000"/>
              </a:solidFill>
            </a:endParaRPr>
          </a:p>
        </p:txBody>
      </p:sp>
      <p:pic>
        <p:nvPicPr>
          <p:cNvPr id="3" name="Εικόνα 2">
            <a:extLst>
              <a:ext uri="{FF2B5EF4-FFF2-40B4-BE49-F238E27FC236}">
                <a16:creationId xmlns:a16="http://schemas.microsoft.com/office/drawing/2014/main" id="{B484BB0D-8341-627D-AF60-BCB015644817}"/>
              </a:ext>
            </a:extLst>
          </p:cNvPr>
          <p:cNvPicPr>
            <a:picLocks noChangeAspect="1"/>
          </p:cNvPicPr>
          <p:nvPr/>
        </p:nvPicPr>
        <p:blipFill>
          <a:blip r:embed="rId3"/>
          <a:stretch>
            <a:fillRect/>
          </a:stretch>
        </p:blipFill>
        <p:spPr>
          <a:xfrm>
            <a:off x="7456197" y="3041317"/>
            <a:ext cx="2215166" cy="1238655"/>
          </a:xfrm>
          <a:prstGeom prst="rect">
            <a:avLst/>
          </a:prstGeom>
        </p:spPr>
      </p:pic>
    </p:spTree>
    <p:extLst>
      <p:ext uri="{BB962C8B-B14F-4D97-AF65-F5344CB8AC3E}">
        <p14:creationId xmlns:p14="http://schemas.microsoft.com/office/powerpoint/2010/main" val="1802684528"/>
      </p:ext>
    </p:extLst>
  </p:cSld>
  <p:clrMapOvr>
    <a:masterClrMapping/>
  </p:clrMapOvr>
  <p:transition spd="med">
    <p:wipe dir="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73D6A6F-D6E9-5E75-8A52-5472F62DF47B}"/>
              </a:ext>
            </a:extLst>
          </p:cNvPr>
          <p:cNvSpPr>
            <a:spLocks noGrp="1"/>
          </p:cNvSpPr>
          <p:nvPr>
            <p:ph type="title"/>
          </p:nvPr>
        </p:nvSpPr>
        <p:spPr>
          <a:xfrm>
            <a:off x="838200" y="365125"/>
            <a:ext cx="10515600" cy="1103457"/>
          </a:xfrm>
        </p:spPr>
        <p:txBody>
          <a:bodyPr/>
          <a:lstStyle/>
          <a:p>
            <a:r>
              <a:rPr lang="en-US" b="1" dirty="0"/>
              <a:t>Example</a:t>
            </a:r>
          </a:p>
        </p:txBody>
      </p:sp>
      <p:sp>
        <p:nvSpPr>
          <p:cNvPr id="3" name="Θέση περιεχομένου 2">
            <a:extLst>
              <a:ext uri="{FF2B5EF4-FFF2-40B4-BE49-F238E27FC236}">
                <a16:creationId xmlns:a16="http://schemas.microsoft.com/office/drawing/2014/main" id="{09324847-C952-9605-2897-1D93B2DA35F9}"/>
              </a:ext>
            </a:extLst>
          </p:cNvPr>
          <p:cNvSpPr>
            <a:spLocks noGrp="1"/>
          </p:cNvSpPr>
          <p:nvPr>
            <p:ph idx="1"/>
          </p:nvPr>
        </p:nvSpPr>
        <p:spPr>
          <a:xfrm>
            <a:off x="838200" y="1468582"/>
            <a:ext cx="10515600" cy="4708381"/>
          </a:xfrm>
        </p:spPr>
        <p:txBody>
          <a:bodyPr>
            <a:normAutofit lnSpcReduction="10000"/>
          </a:bodyPr>
          <a:lstStyle/>
          <a:p>
            <a:r>
              <a:rPr lang="en-US" sz="2400" dirty="0"/>
              <a:t>Company X has Earnings per Share (EPS) of 1.5 $</a:t>
            </a:r>
          </a:p>
          <a:p>
            <a:endParaRPr lang="en-US" sz="2400" dirty="0"/>
          </a:p>
          <a:p>
            <a:r>
              <a:rPr lang="en-US" sz="2400" dirty="0"/>
              <a:t>Comparable firms have a P/E ratio of  22 $</a:t>
            </a:r>
          </a:p>
          <a:p>
            <a:endParaRPr lang="en-US" sz="2400" dirty="0"/>
          </a:p>
          <a:p>
            <a:r>
              <a:rPr lang="en-US" sz="2400" dirty="0"/>
              <a:t>What should be X’s price in the market ? </a:t>
            </a:r>
          </a:p>
          <a:p>
            <a:endParaRPr lang="en-US" sz="2400" dirty="0"/>
          </a:p>
          <a:p>
            <a:endParaRPr lang="en-US" sz="2400" dirty="0"/>
          </a:p>
          <a:p>
            <a:endParaRPr lang="en-US" sz="2400" dirty="0"/>
          </a:p>
          <a:p>
            <a:r>
              <a:rPr lang="en-US" sz="2400" dirty="0"/>
              <a:t>It should be 33 $</a:t>
            </a:r>
          </a:p>
          <a:p>
            <a:endParaRPr lang="en-US" sz="2400" dirty="0"/>
          </a:p>
          <a:p>
            <a:r>
              <a:rPr lang="en-US" sz="2400" dirty="0"/>
              <a:t>If the stock is trading at 35$, it is </a:t>
            </a:r>
            <a:r>
              <a:rPr lang="en-US" sz="2400" dirty="0">
                <a:solidFill>
                  <a:srgbClr val="FF0000"/>
                </a:solidFill>
              </a:rPr>
              <a:t>overvalued</a:t>
            </a:r>
            <a:r>
              <a:rPr lang="en-US" sz="2400" dirty="0"/>
              <a:t> in the market </a:t>
            </a:r>
          </a:p>
          <a:p>
            <a:endParaRPr lang="en-US" sz="2400" dirty="0"/>
          </a:p>
          <a:p>
            <a:endParaRPr lang="en-US" dirty="0"/>
          </a:p>
        </p:txBody>
      </p:sp>
      <p:pic>
        <p:nvPicPr>
          <p:cNvPr id="5" name="Εικόνα 4">
            <a:extLst>
              <a:ext uri="{FF2B5EF4-FFF2-40B4-BE49-F238E27FC236}">
                <a16:creationId xmlns:a16="http://schemas.microsoft.com/office/drawing/2014/main" id="{60BD8550-5703-A52F-4CAE-ECB568258F95}"/>
              </a:ext>
            </a:extLst>
          </p:cNvPr>
          <p:cNvPicPr>
            <a:picLocks noChangeAspect="1"/>
          </p:cNvPicPr>
          <p:nvPr/>
        </p:nvPicPr>
        <p:blipFill>
          <a:blip r:embed="rId2"/>
          <a:stretch>
            <a:fillRect/>
          </a:stretch>
        </p:blipFill>
        <p:spPr>
          <a:xfrm>
            <a:off x="4125052" y="4171544"/>
            <a:ext cx="4143458" cy="857655"/>
          </a:xfrm>
          <a:prstGeom prst="rect">
            <a:avLst/>
          </a:prstGeom>
        </p:spPr>
      </p:pic>
    </p:spTree>
    <p:extLst>
      <p:ext uri="{BB962C8B-B14F-4D97-AF65-F5344CB8AC3E}">
        <p14:creationId xmlns:p14="http://schemas.microsoft.com/office/powerpoint/2010/main" val="381688688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4">
            <a:extLst>
              <a:ext uri="{FF2B5EF4-FFF2-40B4-BE49-F238E27FC236}">
                <a16:creationId xmlns:a16="http://schemas.microsoft.com/office/drawing/2014/main" id="{DE24709C-9903-D090-2380-C748ED263C70}"/>
              </a:ext>
            </a:extLst>
          </p:cNvPr>
          <p:cNvPicPr>
            <a:picLocks noGrp="1" noChangeAspect="1"/>
          </p:cNvPicPr>
          <p:nvPr>
            <p:ph idx="1"/>
          </p:nvPr>
        </p:nvPicPr>
        <p:blipFill>
          <a:blip r:embed="rId2"/>
          <a:stretch>
            <a:fillRect/>
          </a:stretch>
        </p:blipFill>
        <p:spPr>
          <a:xfrm>
            <a:off x="838200" y="1256146"/>
            <a:ext cx="10515600" cy="4913746"/>
          </a:xfrm>
        </p:spPr>
      </p:pic>
      <p:sp>
        <p:nvSpPr>
          <p:cNvPr id="6" name="Τίτλος 1">
            <a:extLst>
              <a:ext uri="{FF2B5EF4-FFF2-40B4-BE49-F238E27FC236}">
                <a16:creationId xmlns:a16="http://schemas.microsoft.com/office/drawing/2014/main" id="{C0215F5B-2C29-E62E-369A-5B676F24D39D}"/>
              </a:ext>
            </a:extLst>
          </p:cNvPr>
          <p:cNvSpPr>
            <a:spLocks noGrp="1"/>
          </p:cNvSpPr>
          <p:nvPr>
            <p:ph type="title"/>
          </p:nvPr>
        </p:nvSpPr>
        <p:spPr>
          <a:xfrm>
            <a:off x="838200" y="365126"/>
            <a:ext cx="10515600" cy="966148"/>
          </a:xfrm>
        </p:spPr>
        <p:txBody>
          <a:bodyPr/>
          <a:lstStyle/>
          <a:p>
            <a:r>
              <a:rPr lang="en-US" b="1" dirty="0"/>
              <a:t>Example</a:t>
            </a:r>
          </a:p>
        </p:txBody>
      </p:sp>
    </p:spTree>
    <p:extLst>
      <p:ext uri="{BB962C8B-B14F-4D97-AF65-F5344CB8AC3E}">
        <p14:creationId xmlns:p14="http://schemas.microsoft.com/office/powerpoint/2010/main" val="421686357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A71105A1-97F7-4C48-E7A0-1FA161BDBA7A}"/>
              </a:ext>
            </a:extLst>
          </p:cNvPr>
          <p:cNvSpPr>
            <a:spLocks noGrp="1"/>
          </p:cNvSpPr>
          <p:nvPr>
            <p:ph idx="1"/>
          </p:nvPr>
        </p:nvSpPr>
        <p:spPr>
          <a:xfrm>
            <a:off x="838200" y="1394691"/>
            <a:ext cx="10515600" cy="4782272"/>
          </a:xfrm>
        </p:spPr>
        <p:txBody>
          <a:bodyPr>
            <a:normAutofit/>
          </a:bodyPr>
          <a:lstStyle/>
          <a:p>
            <a:r>
              <a:rPr lang="en-US" sz="2000" dirty="0"/>
              <a:t>Other important ratios: </a:t>
            </a:r>
          </a:p>
          <a:p>
            <a:endParaRPr lang="en-US" sz="2000" dirty="0"/>
          </a:p>
          <a:p>
            <a:r>
              <a:rPr lang="en-US" sz="2000" dirty="0"/>
              <a:t>P / B ratio (stock value / book value) </a:t>
            </a:r>
          </a:p>
          <a:p>
            <a:endParaRPr lang="en-US" sz="2000" dirty="0"/>
          </a:p>
          <a:p>
            <a:r>
              <a:rPr lang="en-US" sz="2000" dirty="0"/>
              <a:t>CF / P ratio (the free cash flow per stock of the firm / the stock price) </a:t>
            </a:r>
          </a:p>
          <a:p>
            <a:endParaRPr lang="en-US" sz="2000" dirty="0"/>
          </a:p>
          <a:p>
            <a:r>
              <a:rPr lang="en-US" sz="2000" dirty="0"/>
              <a:t>P / Sales ratio (the stock price / sales of the firm per share) </a:t>
            </a:r>
          </a:p>
          <a:p>
            <a:endParaRPr lang="en-US" sz="2000" dirty="0"/>
          </a:p>
          <a:p>
            <a:r>
              <a:rPr lang="en-US" sz="2000" dirty="0"/>
              <a:t>On average, stocks with low P/B ratios are considered </a:t>
            </a:r>
            <a:r>
              <a:rPr lang="en-US" sz="2000" dirty="0">
                <a:solidFill>
                  <a:srgbClr val="FF0000"/>
                </a:solidFill>
              </a:rPr>
              <a:t>undervalued</a:t>
            </a:r>
          </a:p>
          <a:p>
            <a:endParaRPr lang="en-US" sz="2000" dirty="0">
              <a:solidFill>
                <a:srgbClr val="FF0000"/>
              </a:solidFill>
            </a:endParaRPr>
          </a:p>
          <a:p>
            <a:r>
              <a:rPr lang="en-US" sz="2000" dirty="0">
                <a:solidFill>
                  <a:srgbClr val="FF0000"/>
                </a:solidFill>
              </a:rPr>
              <a:t>The value of the firm / with the EBITA  </a:t>
            </a:r>
            <a:r>
              <a:rPr lang="en-US" sz="2000" dirty="0"/>
              <a:t> (see above for V</a:t>
            </a:r>
            <a:r>
              <a:rPr lang="en-US" sz="2000" baseline="-25000" dirty="0"/>
              <a:t>0</a:t>
            </a:r>
            <a:r>
              <a:rPr lang="en-US" sz="2000" dirty="0"/>
              <a:t>)  </a:t>
            </a:r>
          </a:p>
        </p:txBody>
      </p:sp>
      <p:sp>
        <p:nvSpPr>
          <p:cNvPr id="6" name="Rectangle 2">
            <a:extLst>
              <a:ext uri="{FF2B5EF4-FFF2-40B4-BE49-F238E27FC236}">
                <a16:creationId xmlns:a16="http://schemas.microsoft.com/office/drawing/2014/main" id="{66DB3031-4CB6-6E8B-030C-E522D3016EB7}"/>
              </a:ext>
            </a:extLst>
          </p:cNvPr>
          <p:cNvSpPr>
            <a:spLocks noGrp="1" noChangeArrowheads="1"/>
          </p:cNvSpPr>
          <p:nvPr>
            <p:ph type="title"/>
          </p:nvPr>
        </p:nvSpPr>
        <p:spPr>
          <a:xfrm>
            <a:off x="838200" y="365126"/>
            <a:ext cx="10515600" cy="826366"/>
          </a:xfrm>
        </p:spPr>
        <p:txBody>
          <a:bodyPr>
            <a:normAutofit/>
          </a:bodyPr>
          <a:lstStyle/>
          <a:p>
            <a:pPr eaLnBrk="1" hangingPunct="1"/>
            <a:r>
              <a:rPr lang="en-US" altLang="el-GR" b="1" dirty="0"/>
              <a:t>Valuation Multiples</a:t>
            </a:r>
          </a:p>
        </p:txBody>
      </p:sp>
      <p:pic>
        <p:nvPicPr>
          <p:cNvPr id="10" name="Εικόνα 9">
            <a:extLst>
              <a:ext uri="{FF2B5EF4-FFF2-40B4-BE49-F238E27FC236}">
                <a16:creationId xmlns:a16="http://schemas.microsoft.com/office/drawing/2014/main" id="{ACB2E093-F54E-1FA8-1B61-BDB17003D8CC}"/>
              </a:ext>
            </a:extLst>
          </p:cNvPr>
          <p:cNvPicPr>
            <a:picLocks noChangeAspect="1"/>
          </p:cNvPicPr>
          <p:nvPr/>
        </p:nvPicPr>
        <p:blipFill>
          <a:blip r:embed="rId2"/>
          <a:stretch>
            <a:fillRect/>
          </a:stretch>
        </p:blipFill>
        <p:spPr>
          <a:xfrm>
            <a:off x="7840181" y="5189067"/>
            <a:ext cx="1435994" cy="862519"/>
          </a:xfrm>
          <a:prstGeom prst="rect">
            <a:avLst/>
          </a:prstGeom>
        </p:spPr>
      </p:pic>
    </p:spTree>
    <p:extLst>
      <p:ext uri="{BB962C8B-B14F-4D97-AF65-F5344CB8AC3E}">
        <p14:creationId xmlns:p14="http://schemas.microsoft.com/office/powerpoint/2010/main" val="267680657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5">
            <a:extLst>
              <a:ext uri="{FF2B5EF4-FFF2-40B4-BE49-F238E27FC236}">
                <a16:creationId xmlns:a16="http://schemas.microsoft.com/office/drawing/2014/main" id="{733C6668-C532-4D77-8858-B5591171C74E}"/>
              </a:ext>
            </a:extLst>
          </p:cNvPr>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70F4C0D-E9AB-45F3-A1F2-2CB5F7E262BB}" type="slidenum">
              <a:rPr lang="el-GR" altLang="el-GR" sz="1400"/>
              <a:pPr>
                <a:spcBef>
                  <a:spcPct val="0"/>
                </a:spcBef>
                <a:buFontTx/>
                <a:buNone/>
              </a:pPr>
              <a:t>65</a:t>
            </a:fld>
            <a:endParaRPr lang="el-GR" altLang="el-GR" sz="1400"/>
          </a:p>
        </p:txBody>
      </p:sp>
      <p:sp>
        <p:nvSpPr>
          <p:cNvPr id="39939" name="Rectangle 2">
            <a:extLst>
              <a:ext uri="{FF2B5EF4-FFF2-40B4-BE49-F238E27FC236}">
                <a16:creationId xmlns:a16="http://schemas.microsoft.com/office/drawing/2014/main" id="{3A335C48-8B67-494A-B3B3-D793F2E70561}"/>
              </a:ext>
            </a:extLst>
          </p:cNvPr>
          <p:cNvSpPr>
            <a:spLocks noGrp="1" noChangeArrowheads="1"/>
          </p:cNvSpPr>
          <p:nvPr>
            <p:ph type="title"/>
          </p:nvPr>
        </p:nvSpPr>
        <p:spPr>
          <a:xfrm>
            <a:off x="838200" y="365125"/>
            <a:ext cx="10515600" cy="582831"/>
          </a:xfrm>
        </p:spPr>
        <p:txBody>
          <a:bodyPr>
            <a:noAutofit/>
          </a:bodyPr>
          <a:lstStyle/>
          <a:p>
            <a:pPr eaLnBrk="1" hangingPunct="1"/>
            <a:r>
              <a:rPr lang="en-US" altLang="el-GR" b="1" dirty="0"/>
              <a:t>Firm-Fundamental Anomalies</a:t>
            </a:r>
          </a:p>
        </p:txBody>
      </p:sp>
      <p:sp>
        <p:nvSpPr>
          <p:cNvPr id="39940" name="Rectangle 3">
            <a:extLst>
              <a:ext uri="{FF2B5EF4-FFF2-40B4-BE49-F238E27FC236}">
                <a16:creationId xmlns:a16="http://schemas.microsoft.com/office/drawing/2014/main" id="{93D75439-CF7F-4622-ABC4-9694DF3F1E40}"/>
              </a:ext>
            </a:extLst>
          </p:cNvPr>
          <p:cNvSpPr>
            <a:spLocks noGrp="1" noChangeArrowheads="1"/>
          </p:cNvSpPr>
          <p:nvPr>
            <p:ph type="body" idx="1"/>
          </p:nvPr>
        </p:nvSpPr>
        <p:spPr>
          <a:xfrm>
            <a:off x="755009" y="1241571"/>
            <a:ext cx="11232859" cy="5251304"/>
          </a:xfrm>
        </p:spPr>
        <p:txBody>
          <a:bodyPr>
            <a:noAutofit/>
          </a:bodyPr>
          <a:lstStyle/>
          <a:p>
            <a:pPr eaLnBrk="1" hangingPunct="1"/>
            <a:r>
              <a:rPr lang="en-US" altLang="el-GR" sz="2000" dirty="0"/>
              <a:t>Empirical studies show that, on average: </a:t>
            </a:r>
          </a:p>
          <a:p>
            <a:pPr eaLnBrk="1" hangingPunct="1"/>
            <a:endParaRPr lang="en-US" altLang="el-GR" sz="2000" b="1" dirty="0"/>
          </a:p>
          <a:p>
            <a:pPr eaLnBrk="1" hangingPunct="1"/>
            <a:r>
              <a:rPr lang="en-US" altLang="el-GR" sz="2000" b="1" dirty="0"/>
              <a:t>Low Price to Book (P/B) </a:t>
            </a:r>
            <a:r>
              <a:rPr lang="en-US" altLang="el-GR" sz="2000" dirty="0"/>
              <a:t>stocks outperform High P/B stocks </a:t>
            </a:r>
          </a:p>
          <a:p>
            <a:pPr marL="0" indent="0" eaLnBrk="1" hangingPunct="1">
              <a:buNone/>
            </a:pPr>
            <a:r>
              <a:rPr lang="en-US" altLang="el-GR" sz="2000" dirty="0"/>
              <a:t> </a:t>
            </a:r>
          </a:p>
          <a:p>
            <a:pPr eaLnBrk="1" hangingPunct="1"/>
            <a:r>
              <a:rPr lang="en-US" altLang="el-GR" sz="2000" b="1" dirty="0"/>
              <a:t>Low Price to Sales (P/S) </a:t>
            </a:r>
            <a:r>
              <a:rPr lang="en-US" altLang="el-GR" sz="2000" dirty="0"/>
              <a:t>P/S stocks outperform high P/S stocks </a:t>
            </a:r>
          </a:p>
          <a:p>
            <a:pPr eaLnBrk="1" hangingPunct="1"/>
            <a:endParaRPr lang="en-US" altLang="el-GR" sz="2000" b="1" dirty="0"/>
          </a:p>
          <a:p>
            <a:pPr eaLnBrk="1" hangingPunct="1"/>
            <a:r>
              <a:rPr lang="en-US" altLang="el-GR" sz="2000" b="1" dirty="0"/>
              <a:t>Low Price to Earnings (P/E)</a:t>
            </a:r>
            <a:r>
              <a:rPr lang="en-US" altLang="el-GR" sz="2000" dirty="0"/>
              <a:t> low P/E stocks outperform high P/E stocks</a:t>
            </a:r>
          </a:p>
          <a:p>
            <a:pPr eaLnBrk="1" hangingPunct="1"/>
            <a:endParaRPr lang="en-US" altLang="el-GR" sz="2000" b="1" dirty="0"/>
          </a:p>
          <a:p>
            <a:pPr eaLnBrk="1" hangingPunct="1"/>
            <a:r>
              <a:rPr lang="en-US" altLang="el-GR" sz="2000" b="1" dirty="0"/>
              <a:t>Cash Flow to Price (CF/P): </a:t>
            </a:r>
            <a:r>
              <a:rPr lang="en-US" altLang="el-GR" sz="2000" dirty="0"/>
              <a:t>high CF/P ratios outperform low CF/P stocks </a:t>
            </a:r>
          </a:p>
          <a:p>
            <a:pPr eaLnBrk="1" hangingPunct="1"/>
            <a:endParaRPr lang="en-US" altLang="el-GR" sz="2000" b="1" dirty="0"/>
          </a:p>
          <a:p>
            <a:pPr eaLnBrk="1" hangingPunct="1"/>
            <a:r>
              <a:rPr lang="en-US" altLang="el-GR" sz="2000" b="1" dirty="0"/>
              <a:t>High Dividend Yield (DY): </a:t>
            </a:r>
            <a:r>
              <a:rPr lang="en-US" altLang="el-GR" sz="2000" dirty="0"/>
              <a:t>high DY stocks outperform low DY stocks </a:t>
            </a:r>
          </a:p>
          <a:p>
            <a:pPr eaLnBrk="1" hangingPunct="1"/>
            <a:endParaRPr lang="en-US" altLang="el-GR" sz="2000" dirty="0"/>
          </a:p>
          <a:p>
            <a:r>
              <a:rPr lang="en-US" altLang="el-GR" sz="2000" b="1" dirty="0"/>
              <a:t>Low market capitalization </a:t>
            </a:r>
            <a:r>
              <a:rPr lang="en-US" altLang="el-GR" sz="2000" dirty="0"/>
              <a:t>stocks outperform high market capitalization stocks (</a:t>
            </a:r>
            <a:r>
              <a:rPr lang="en-US" altLang="el-GR" sz="2000" b="1" dirty="0"/>
              <a:t>Size Effect</a:t>
            </a:r>
            <a:r>
              <a:rPr lang="en-US" altLang="el-GR" sz="2000" dirty="0"/>
              <a:t>) </a:t>
            </a:r>
          </a:p>
        </p:txBody>
      </p:sp>
    </p:spTree>
    <p:extLst>
      <p:ext uri="{BB962C8B-B14F-4D97-AF65-F5344CB8AC3E}">
        <p14:creationId xmlns:p14="http://schemas.microsoft.com/office/powerpoint/2010/main" val="49470492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554CE255-4697-47ED-9AD5-67E49E43A21A}"/>
              </a:ext>
            </a:extLst>
          </p:cNvPr>
          <p:cNvSpPr>
            <a:spLocks noGrp="1"/>
          </p:cNvSpPr>
          <p:nvPr>
            <p:ph idx="1"/>
          </p:nvPr>
        </p:nvSpPr>
        <p:spPr>
          <a:xfrm>
            <a:off x="838200" y="1510018"/>
            <a:ext cx="3817690" cy="4666945"/>
          </a:xfrm>
        </p:spPr>
        <p:txBody>
          <a:bodyPr/>
          <a:lstStyle/>
          <a:p>
            <a:pPr algn="ctr"/>
            <a:r>
              <a:rPr lang="en-GB" b="1" dirty="0"/>
              <a:t>VALUE STOCKS </a:t>
            </a:r>
          </a:p>
          <a:p>
            <a:pPr algn="ctr"/>
            <a:endParaRPr lang="en-GB" dirty="0"/>
          </a:p>
          <a:p>
            <a:pPr algn="ctr"/>
            <a:r>
              <a:rPr lang="en-GB" sz="2200" dirty="0"/>
              <a:t>Low Price/Book</a:t>
            </a:r>
          </a:p>
          <a:p>
            <a:pPr algn="ctr"/>
            <a:r>
              <a:rPr lang="en-GB" sz="2200" dirty="0"/>
              <a:t>Low P/E</a:t>
            </a:r>
          </a:p>
          <a:p>
            <a:pPr algn="ctr"/>
            <a:r>
              <a:rPr lang="en-GB" sz="2200" dirty="0"/>
              <a:t>High Yield</a:t>
            </a:r>
          </a:p>
          <a:p>
            <a:pPr algn="ctr"/>
            <a:r>
              <a:rPr lang="en-GB" sz="2200" dirty="0"/>
              <a:t>Cyclicals</a:t>
            </a:r>
          </a:p>
          <a:p>
            <a:pPr algn="ctr"/>
            <a:r>
              <a:rPr lang="en-GB" sz="2200" dirty="0"/>
              <a:t>Regulated Industries</a:t>
            </a:r>
          </a:p>
        </p:txBody>
      </p:sp>
      <p:sp>
        <p:nvSpPr>
          <p:cNvPr id="4" name="Θέση περιεχομένου 2">
            <a:extLst>
              <a:ext uri="{FF2B5EF4-FFF2-40B4-BE49-F238E27FC236}">
                <a16:creationId xmlns:a16="http://schemas.microsoft.com/office/drawing/2014/main" id="{B5365F6A-18B3-4E10-B702-01058866C294}"/>
              </a:ext>
            </a:extLst>
          </p:cNvPr>
          <p:cNvSpPr txBox="1">
            <a:spLocks/>
          </p:cNvSpPr>
          <p:nvPr/>
        </p:nvSpPr>
        <p:spPr>
          <a:xfrm>
            <a:off x="5965272" y="1510018"/>
            <a:ext cx="3817690" cy="48445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b="1" dirty="0"/>
              <a:t>GROWTH STOCKS </a:t>
            </a:r>
          </a:p>
          <a:p>
            <a:pPr algn="ctr"/>
            <a:endParaRPr lang="en-GB" dirty="0"/>
          </a:p>
          <a:p>
            <a:pPr algn="ctr"/>
            <a:r>
              <a:rPr lang="en-GB" sz="2200" dirty="0"/>
              <a:t>High EPS Growth</a:t>
            </a:r>
          </a:p>
          <a:p>
            <a:pPr algn="ctr"/>
            <a:r>
              <a:rPr lang="en-GB" sz="2200" dirty="0"/>
              <a:t>High Profitability</a:t>
            </a:r>
          </a:p>
          <a:p>
            <a:pPr algn="ctr"/>
            <a:r>
              <a:rPr lang="en-GB" sz="2200" dirty="0"/>
              <a:t>Higher Valuations</a:t>
            </a:r>
          </a:p>
          <a:p>
            <a:pPr algn="ctr"/>
            <a:r>
              <a:rPr lang="en-GB" sz="2200" dirty="0"/>
              <a:t>Consumer &amp; Services</a:t>
            </a:r>
          </a:p>
          <a:p>
            <a:pPr algn="ctr"/>
            <a:r>
              <a:rPr lang="en-GB" sz="2200" dirty="0"/>
              <a:t>Health &amp; Technology</a:t>
            </a:r>
          </a:p>
        </p:txBody>
      </p:sp>
      <p:sp>
        <p:nvSpPr>
          <p:cNvPr id="5" name="Τίτλος 1">
            <a:extLst>
              <a:ext uri="{FF2B5EF4-FFF2-40B4-BE49-F238E27FC236}">
                <a16:creationId xmlns:a16="http://schemas.microsoft.com/office/drawing/2014/main" id="{3241B197-8DE4-4F36-A317-959539BA7060}"/>
              </a:ext>
            </a:extLst>
          </p:cNvPr>
          <p:cNvSpPr>
            <a:spLocks noGrp="1"/>
          </p:cNvSpPr>
          <p:nvPr>
            <p:ph type="title"/>
          </p:nvPr>
        </p:nvSpPr>
        <p:spPr>
          <a:xfrm>
            <a:off x="838200" y="365126"/>
            <a:ext cx="10515600" cy="675110"/>
          </a:xfrm>
        </p:spPr>
        <p:txBody>
          <a:bodyPr>
            <a:normAutofit/>
          </a:bodyPr>
          <a:lstStyle/>
          <a:p>
            <a:r>
              <a:rPr lang="en-GB" sz="4000" b="1" dirty="0"/>
              <a:t>Active Equity Portfolio Management Strategies</a:t>
            </a:r>
          </a:p>
        </p:txBody>
      </p:sp>
    </p:spTree>
    <p:extLst>
      <p:ext uri="{BB962C8B-B14F-4D97-AF65-F5344CB8AC3E}">
        <p14:creationId xmlns:p14="http://schemas.microsoft.com/office/powerpoint/2010/main" val="211346318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2924F57D-19EC-4506-88B8-B80C35159336}"/>
              </a:ext>
            </a:extLst>
          </p:cNvPr>
          <p:cNvSpPr>
            <a:spLocks noGrp="1"/>
          </p:cNvSpPr>
          <p:nvPr>
            <p:ph idx="1"/>
          </p:nvPr>
        </p:nvSpPr>
        <p:spPr/>
        <p:txBody>
          <a:bodyPr>
            <a:normAutofit/>
          </a:bodyPr>
          <a:lstStyle/>
          <a:p>
            <a:pPr marL="0" indent="0" algn="ctr">
              <a:buNone/>
            </a:pPr>
            <a:endParaRPr lang="en-GB" sz="3600" i="1" dirty="0"/>
          </a:p>
          <a:p>
            <a:pPr marL="0" indent="0" algn="ctr">
              <a:buNone/>
            </a:pPr>
            <a:endParaRPr lang="en-GB" sz="3600" i="1" dirty="0"/>
          </a:p>
          <a:p>
            <a:pPr marL="0" indent="0" algn="ctr">
              <a:buNone/>
            </a:pPr>
            <a:r>
              <a:rPr lang="en-GB" sz="4400" b="1" i="1" dirty="0"/>
              <a:t>Risk and Return </a:t>
            </a:r>
          </a:p>
        </p:txBody>
      </p:sp>
    </p:spTree>
    <p:extLst>
      <p:ext uri="{BB962C8B-B14F-4D97-AF65-F5344CB8AC3E}">
        <p14:creationId xmlns:p14="http://schemas.microsoft.com/office/powerpoint/2010/main" val="244073954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5"/>
            <a:ext cx="10515600" cy="900149"/>
          </a:xfrm>
        </p:spPr>
        <p:txBody>
          <a:bodyPr>
            <a:normAutofit/>
          </a:bodyPr>
          <a:lstStyle/>
          <a:p>
            <a:r>
              <a:rPr lang="en-US" sz="4000" b="1" dirty="0"/>
              <a:t>Asset Returns </a:t>
            </a:r>
            <a:endParaRPr lang="el-GR" sz="4000" b="1" dirty="0"/>
          </a:p>
        </p:txBody>
      </p:sp>
      <p:sp>
        <p:nvSpPr>
          <p:cNvPr id="3" name="Θέση περιεχομένου 2"/>
          <p:cNvSpPr>
            <a:spLocks noGrp="1"/>
          </p:cNvSpPr>
          <p:nvPr>
            <p:ph idx="1"/>
          </p:nvPr>
        </p:nvSpPr>
        <p:spPr>
          <a:xfrm>
            <a:off x="838200" y="1488557"/>
            <a:ext cx="10515600" cy="4688405"/>
          </a:xfrm>
        </p:spPr>
        <p:txBody>
          <a:bodyPr>
            <a:normAutofit fontScale="92500" lnSpcReduction="20000"/>
          </a:bodyPr>
          <a:lstStyle/>
          <a:p>
            <a:pPr algn="just"/>
            <a:r>
              <a:rPr lang="en-US" sz="2400" dirty="0"/>
              <a:t>Understanding how return and risk </a:t>
            </a:r>
            <a:r>
              <a:rPr lang="en-US" sz="2400" b="1" dirty="0"/>
              <a:t>is presented </a:t>
            </a:r>
            <a:r>
              <a:rPr lang="en-US" sz="2400" dirty="0"/>
              <a:t>is crucial since historical returns are often used by investors when attempting to estimate the expected rates of return and risk for an asset class.</a:t>
            </a:r>
          </a:p>
          <a:p>
            <a:pPr algn="just"/>
            <a:endParaRPr lang="en-US" sz="2400" dirty="0"/>
          </a:p>
          <a:p>
            <a:pPr algn="just"/>
            <a:r>
              <a:rPr lang="en-US" sz="2400" dirty="0"/>
              <a:t>The first measure is the </a:t>
            </a:r>
            <a:r>
              <a:rPr lang="en-US" sz="2400" b="1" dirty="0"/>
              <a:t>historical rate of return </a:t>
            </a:r>
            <a:r>
              <a:rPr lang="en-US" sz="2400" dirty="0"/>
              <a:t>on an individual investment over the time period the investment is held (that is, the </a:t>
            </a:r>
            <a:r>
              <a:rPr lang="en-US" sz="2400" b="1" dirty="0"/>
              <a:t>holding period return, HPR</a:t>
            </a:r>
            <a:r>
              <a:rPr lang="en-US" sz="2400" dirty="0"/>
              <a:t>). </a:t>
            </a:r>
          </a:p>
          <a:p>
            <a:pPr algn="just"/>
            <a:endParaRPr lang="en-US" sz="2400" dirty="0"/>
          </a:p>
          <a:p>
            <a:pPr algn="just"/>
            <a:r>
              <a:rPr lang="en-US" sz="2400" dirty="0"/>
              <a:t>The second measure is the </a:t>
            </a:r>
            <a:r>
              <a:rPr lang="en-US" sz="2400" b="1" dirty="0"/>
              <a:t>average historical rate of return </a:t>
            </a:r>
            <a:r>
              <a:rPr lang="en-US" sz="2400" dirty="0"/>
              <a:t>for an </a:t>
            </a:r>
            <a:r>
              <a:rPr lang="en-US" sz="2400" b="1" dirty="0"/>
              <a:t>individual investment </a:t>
            </a:r>
            <a:r>
              <a:rPr lang="en-US" sz="2400" dirty="0"/>
              <a:t>over a number of time periods.</a:t>
            </a:r>
          </a:p>
          <a:p>
            <a:pPr algn="just"/>
            <a:endParaRPr lang="en-US" sz="2400" dirty="0"/>
          </a:p>
          <a:p>
            <a:pPr algn="just"/>
            <a:r>
              <a:rPr lang="en-US" sz="2400" dirty="0"/>
              <a:t>The third measure is the </a:t>
            </a:r>
            <a:r>
              <a:rPr lang="en-US" sz="2400" b="1" dirty="0"/>
              <a:t>average rate of return </a:t>
            </a:r>
            <a:r>
              <a:rPr lang="en-US" sz="2400" dirty="0"/>
              <a:t>for a </a:t>
            </a:r>
            <a:r>
              <a:rPr lang="en-US" sz="2400" b="1" dirty="0"/>
              <a:t>portfolio of investments</a:t>
            </a:r>
            <a:r>
              <a:rPr lang="en-US" sz="2400" dirty="0"/>
              <a:t>.</a:t>
            </a:r>
          </a:p>
          <a:p>
            <a:pPr algn="just"/>
            <a:endParaRPr lang="en-US" sz="2400" dirty="0"/>
          </a:p>
          <a:p>
            <a:pPr algn="just"/>
            <a:r>
              <a:rPr lang="en-US" sz="2400" dirty="0"/>
              <a:t>The fourth measure, given the historical rates of return, is the </a:t>
            </a:r>
            <a:r>
              <a:rPr lang="en-US" sz="2400" b="1" dirty="0"/>
              <a:t>risk for a historical time series of returns</a:t>
            </a:r>
            <a:r>
              <a:rPr lang="en-US" sz="2400" dirty="0"/>
              <a:t> (that is, the variance and standard deviation).</a:t>
            </a:r>
          </a:p>
        </p:txBody>
      </p:sp>
    </p:spTree>
    <p:extLst>
      <p:ext uri="{BB962C8B-B14F-4D97-AF65-F5344CB8AC3E}">
        <p14:creationId xmlns:p14="http://schemas.microsoft.com/office/powerpoint/2010/main" val="204657763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5"/>
            <a:ext cx="10515600" cy="900149"/>
          </a:xfrm>
        </p:spPr>
        <p:txBody>
          <a:bodyPr>
            <a:normAutofit/>
          </a:bodyPr>
          <a:lstStyle/>
          <a:p>
            <a:r>
              <a:rPr lang="en-US" sz="4000" b="1" dirty="0"/>
              <a:t>Asset Returns </a:t>
            </a:r>
            <a:endParaRPr lang="el-GR" sz="4000" dirty="0"/>
          </a:p>
        </p:txBody>
      </p:sp>
      <p:sp>
        <p:nvSpPr>
          <p:cNvPr id="3" name="Θέση περιεχομένου 2"/>
          <p:cNvSpPr>
            <a:spLocks noGrp="1"/>
          </p:cNvSpPr>
          <p:nvPr>
            <p:ph idx="1"/>
          </p:nvPr>
        </p:nvSpPr>
        <p:spPr>
          <a:xfrm>
            <a:off x="838200" y="1350335"/>
            <a:ext cx="10515600" cy="4826628"/>
          </a:xfrm>
        </p:spPr>
        <p:txBody>
          <a:bodyPr>
            <a:noAutofit/>
          </a:bodyPr>
          <a:lstStyle/>
          <a:p>
            <a:pPr algn="just"/>
            <a:r>
              <a:rPr lang="en-US" sz="2200" dirty="0"/>
              <a:t>You will often have to compare investments with widely different prices or lives, e.g.  </a:t>
            </a:r>
          </a:p>
          <a:p>
            <a:pPr marL="0" indent="0" algn="just">
              <a:buNone/>
            </a:pPr>
            <a:r>
              <a:rPr lang="en-US" sz="2200" dirty="0"/>
              <a:t>	→	a $10 stock that pays no dividends </a:t>
            </a:r>
          </a:p>
          <a:p>
            <a:pPr marL="0" indent="0" algn="just">
              <a:buNone/>
            </a:pPr>
            <a:r>
              <a:rPr lang="en-US" sz="2200" dirty="0"/>
              <a:t>	→ 	a stock selling for $150 that pays dividends of $5 a year</a:t>
            </a:r>
          </a:p>
          <a:p>
            <a:pPr algn="just"/>
            <a:endParaRPr lang="en-US" sz="2200" dirty="0"/>
          </a:p>
          <a:p>
            <a:pPr algn="just"/>
            <a:r>
              <a:rPr lang="en-US" sz="2200" dirty="0"/>
              <a:t>To properly evaluate these two investments, you must </a:t>
            </a:r>
            <a:r>
              <a:rPr lang="en-US" sz="2200" b="1" dirty="0"/>
              <a:t>accurately compare </a:t>
            </a:r>
            <a:r>
              <a:rPr lang="en-US" sz="2200" dirty="0"/>
              <a:t>their historical rates of return. </a:t>
            </a:r>
          </a:p>
          <a:p>
            <a:pPr algn="just"/>
            <a:endParaRPr lang="en-US" sz="2200" dirty="0"/>
          </a:p>
          <a:p>
            <a:pPr algn="just"/>
            <a:r>
              <a:rPr lang="en-US" sz="2200" dirty="0"/>
              <a:t>When we invest, we </a:t>
            </a:r>
            <a:r>
              <a:rPr lang="en-US" sz="2200" b="1" dirty="0"/>
              <a:t>defer current consumption </a:t>
            </a:r>
            <a:r>
              <a:rPr lang="en-US" sz="2200" dirty="0"/>
              <a:t>in order to add to our wealth so that we can </a:t>
            </a:r>
            <a:r>
              <a:rPr lang="en-US" sz="2200" b="1" dirty="0"/>
              <a:t>consume more in the future</a:t>
            </a:r>
            <a:r>
              <a:rPr lang="en-US" sz="2200" dirty="0"/>
              <a:t>. </a:t>
            </a:r>
          </a:p>
          <a:p>
            <a:pPr algn="just"/>
            <a:endParaRPr lang="en-US" sz="2200" dirty="0"/>
          </a:p>
          <a:p>
            <a:pPr marL="0" indent="0" algn="just">
              <a:buNone/>
            </a:pPr>
            <a:r>
              <a:rPr lang="en-US" sz="2200" dirty="0"/>
              <a:t>	→ 	thus, we are concerned with the </a:t>
            </a:r>
            <a:r>
              <a:rPr lang="en-US" sz="2200" b="1" dirty="0"/>
              <a:t>change in wealth </a:t>
            </a:r>
            <a:r>
              <a:rPr lang="en-US" sz="2200" dirty="0"/>
              <a:t>resulting from this 			investment. </a:t>
            </a:r>
          </a:p>
        </p:txBody>
      </p:sp>
    </p:spTree>
    <p:extLst>
      <p:ext uri="{BB962C8B-B14F-4D97-AF65-F5344CB8AC3E}">
        <p14:creationId xmlns:p14="http://schemas.microsoft.com/office/powerpoint/2010/main" val="39214566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F67E746-6AF3-EAF5-296C-EB7BCC051261}"/>
              </a:ext>
            </a:extLst>
          </p:cNvPr>
          <p:cNvSpPr>
            <a:spLocks noGrp="1"/>
          </p:cNvSpPr>
          <p:nvPr>
            <p:ph type="title"/>
          </p:nvPr>
        </p:nvSpPr>
        <p:spPr>
          <a:xfrm>
            <a:off x="838200" y="365125"/>
            <a:ext cx="10515600" cy="684213"/>
          </a:xfrm>
        </p:spPr>
        <p:txBody>
          <a:bodyPr>
            <a:normAutofit fontScale="90000"/>
          </a:bodyPr>
          <a:lstStyle/>
          <a:p>
            <a:pPr>
              <a:defRPr/>
            </a:pPr>
            <a:r>
              <a:rPr lang="en-GB" b="1" dirty="0"/>
              <a:t>Markets </a:t>
            </a:r>
            <a:endParaRPr lang="en-GB" dirty="0"/>
          </a:p>
        </p:txBody>
      </p:sp>
      <p:sp>
        <p:nvSpPr>
          <p:cNvPr id="18435" name="Θέση περιεχομένου 2">
            <a:extLst>
              <a:ext uri="{FF2B5EF4-FFF2-40B4-BE49-F238E27FC236}">
                <a16:creationId xmlns:a16="http://schemas.microsoft.com/office/drawing/2014/main" id="{882B5273-37E2-7AD3-6D23-B838372C47FF}"/>
              </a:ext>
            </a:extLst>
          </p:cNvPr>
          <p:cNvSpPr>
            <a:spLocks noGrp="1"/>
          </p:cNvSpPr>
          <p:nvPr>
            <p:ph idx="1"/>
          </p:nvPr>
        </p:nvSpPr>
        <p:spPr>
          <a:xfrm>
            <a:off x="838200" y="1450975"/>
            <a:ext cx="10515600" cy="5218113"/>
          </a:xfrm>
        </p:spPr>
        <p:txBody>
          <a:bodyPr/>
          <a:lstStyle/>
          <a:p>
            <a:pPr algn="just"/>
            <a:r>
              <a:rPr lang="en-GB" altLang="en-US" sz="2200" b="1"/>
              <a:t>PRIMARY CAPITAL MARKETS</a:t>
            </a:r>
          </a:p>
          <a:p>
            <a:pPr algn="just"/>
            <a:endParaRPr lang="en-GB" altLang="en-US" sz="2200"/>
          </a:p>
          <a:p>
            <a:pPr algn="just"/>
            <a:r>
              <a:rPr lang="en-GB" altLang="en-US" sz="2200"/>
              <a:t>Where </a:t>
            </a:r>
            <a:r>
              <a:rPr lang="en-GB" altLang="en-US" sz="2200" b="1">
                <a:solidFill>
                  <a:srgbClr val="FF0000"/>
                </a:solidFill>
              </a:rPr>
              <a:t>new issues </a:t>
            </a:r>
            <a:r>
              <a:rPr lang="en-GB" altLang="en-US" sz="2200"/>
              <a:t>of bonds and stocks (governments, companies, etc) to </a:t>
            </a:r>
            <a:r>
              <a:rPr lang="en-GB" altLang="en-US" sz="2200" b="1"/>
              <a:t>raise funds</a:t>
            </a:r>
            <a:r>
              <a:rPr lang="en-GB" altLang="en-US" sz="2200"/>
              <a:t>. </a:t>
            </a:r>
          </a:p>
          <a:p>
            <a:pPr algn="just"/>
            <a:endParaRPr lang="en-GB" altLang="en-US" sz="2200" b="1"/>
          </a:p>
          <a:p>
            <a:pPr algn="just"/>
            <a:r>
              <a:rPr lang="en-GB" altLang="en-US" sz="2200" b="1"/>
              <a:t>SECONDARY FINANCIAL MARKETS</a:t>
            </a:r>
          </a:p>
          <a:p>
            <a:pPr algn="just"/>
            <a:endParaRPr lang="en-GB" altLang="en-US" sz="2200"/>
          </a:p>
          <a:p>
            <a:pPr algn="just"/>
            <a:r>
              <a:rPr lang="en-GB" altLang="en-US" sz="2200"/>
              <a:t>Here the outstanding issues are traded, i.e. the securities that have already been issued at the primary market. Note that the funds here are exchanged between investors and do not go to the entity that issued the security. </a:t>
            </a:r>
          </a:p>
          <a:p>
            <a:endParaRPr lang="en-GB" altLang="en-US"/>
          </a:p>
        </p:txBody>
      </p:sp>
      <p:pic>
        <p:nvPicPr>
          <p:cNvPr id="18436" name="Εικόνα 3">
            <a:extLst>
              <a:ext uri="{FF2B5EF4-FFF2-40B4-BE49-F238E27FC236}">
                <a16:creationId xmlns:a16="http://schemas.microsoft.com/office/drawing/2014/main" id="{DE20502D-2EC0-0F9C-066B-69189FF758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750" y="5516563"/>
            <a:ext cx="7920038"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5"/>
            <a:ext cx="10515600" cy="900149"/>
          </a:xfrm>
        </p:spPr>
        <p:txBody>
          <a:bodyPr/>
          <a:lstStyle/>
          <a:p>
            <a:r>
              <a:rPr lang="en-US" sz="4000" b="1" dirty="0">
                <a:solidFill>
                  <a:prstClr val="black"/>
                </a:solidFill>
              </a:rPr>
              <a:t>Asset Returns </a:t>
            </a:r>
            <a:endParaRPr lang="el-GR" dirty="0"/>
          </a:p>
        </p:txBody>
      </p:sp>
      <p:sp>
        <p:nvSpPr>
          <p:cNvPr id="3" name="Θέση περιεχομένου 2"/>
          <p:cNvSpPr>
            <a:spLocks noGrp="1"/>
          </p:cNvSpPr>
          <p:nvPr>
            <p:ph idx="1"/>
          </p:nvPr>
        </p:nvSpPr>
        <p:spPr>
          <a:xfrm>
            <a:off x="838200" y="1350334"/>
            <a:ext cx="10515600" cy="5092995"/>
          </a:xfrm>
        </p:spPr>
        <p:txBody>
          <a:bodyPr>
            <a:normAutofit/>
          </a:bodyPr>
          <a:lstStyle/>
          <a:p>
            <a:pPr algn="just"/>
            <a:r>
              <a:rPr lang="en-US" sz="2200" dirty="0"/>
              <a:t>You commit $100 to an investment at the beginning of the year and you get back $110 at the end of the year. </a:t>
            </a:r>
          </a:p>
          <a:p>
            <a:pPr algn="just"/>
            <a:r>
              <a:rPr lang="en-US" sz="2200" dirty="0"/>
              <a:t>The year of investment is the </a:t>
            </a:r>
            <a:r>
              <a:rPr lang="en-US" sz="2200" b="1" dirty="0"/>
              <a:t>holding period</a:t>
            </a:r>
          </a:p>
          <a:p>
            <a:pPr algn="just"/>
            <a:r>
              <a:rPr lang="en-US" sz="2200" dirty="0"/>
              <a:t>The return you get is the </a:t>
            </a:r>
            <a:r>
              <a:rPr lang="en-US" sz="2200" b="1" dirty="0"/>
              <a:t>Holding Period Return (HPR)</a:t>
            </a:r>
            <a:r>
              <a:rPr lang="en-US" sz="2200" dirty="0"/>
              <a:t> estimated as: </a:t>
            </a:r>
          </a:p>
          <a:p>
            <a:pPr algn="just"/>
            <a:endParaRPr lang="en-US" sz="2200" dirty="0"/>
          </a:p>
          <a:p>
            <a:pPr marL="0" indent="0" algn="ctr">
              <a:buNone/>
            </a:pPr>
            <a:r>
              <a:rPr lang="en-US" sz="2200" b="1" dirty="0">
                <a:solidFill>
                  <a:srgbClr val="FF0000"/>
                </a:solidFill>
              </a:rPr>
              <a:t>HPR = END VALUE / START VALUE = 110/100 = 1.1</a:t>
            </a:r>
          </a:p>
          <a:p>
            <a:pPr algn="just"/>
            <a:endParaRPr lang="en-US" sz="2200" dirty="0"/>
          </a:p>
          <a:p>
            <a:pPr algn="just"/>
            <a:r>
              <a:rPr lang="en-US" sz="2200" dirty="0"/>
              <a:t>HPR: is </a:t>
            </a:r>
            <a:r>
              <a:rPr lang="en-US" sz="2200" dirty="0">
                <a:solidFill>
                  <a:srgbClr val="FF0000"/>
                </a:solidFill>
              </a:rPr>
              <a:t>ALWAYS POSITIVE  </a:t>
            </a:r>
          </a:p>
          <a:p>
            <a:pPr algn="just"/>
            <a:r>
              <a:rPr lang="en-US" sz="2200" dirty="0"/>
              <a:t>HPR &gt; 1.0 → increase in wealth (positive return)</a:t>
            </a:r>
          </a:p>
          <a:p>
            <a:pPr algn="just"/>
            <a:r>
              <a:rPr lang="en-US" sz="2200" dirty="0"/>
              <a:t>HPR &lt; 1.0 → decline in wealth (negative return) </a:t>
            </a:r>
          </a:p>
          <a:p>
            <a:pPr algn="just"/>
            <a:r>
              <a:rPr lang="en-US" sz="2200" dirty="0"/>
              <a:t>HPR = 0.0 → you lost all your money (wealth) invested</a:t>
            </a:r>
            <a:endParaRPr lang="el-GR" sz="2200" dirty="0"/>
          </a:p>
        </p:txBody>
      </p:sp>
    </p:spTree>
    <p:extLst>
      <p:ext uri="{BB962C8B-B14F-4D97-AF65-F5344CB8AC3E}">
        <p14:creationId xmlns:p14="http://schemas.microsoft.com/office/powerpoint/2010/main" val="106295418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5"/>
            <a:ext cx="10515600" cy="900149"/>
          </a:xfrm>
        </p:spPr>
        <p:txBody>
          <a:bodyPr/>
          <a:lstStyle/>
          <a:p>
            <a:r>
              <a:rPr lang="en-US" sz="4000" b="1" dirty="0">
                <a:solidFill>
                  <a:prstClr val="black"/>
                </a:solidFill>
              </a:rPr>
              <a:t>Asset Returns </a:t>
            </a:r>
            <a:endParaRPr lang="el-GR" dirty="0"/>
          </a:p>
        </p:txBody>
      </p:sp>
      <p:sp>
        <p:nvSpPr>
          <p:cNvPr id="3" name="Θέση περιεχομένου 2"/>
          <p:cNvSpPr>
            <a:spLocks noGrp="1"/>
          </p:cNvSpPr>
          <p:nvPr>
            <p:ph idx="1"/>
          </p:nvPr>
        </p:nvSpPr>
        <p:spPr>
          <a:xfrm>
            <a:off x="838200" y="1350335"/>
            <a:ext cx="10515600" cy="5295014"/>
          </a:xfrm>
        </p:spPr>
        <p:txBody>
          <a:bodyPr>
            <a:normAutofit/>
          </a:bodyPr>
          <a:lstStyle/>
          <a:p>
            <a:pPr algn="just"/>
            <a:r>
              <a:rPr lang="en-US" sz="2200" dirty="0"/>
              <a:t>Investors evaluate returns </a:t>
            </a:r>
            <a:r>
              <a:rPr lang="en-US" sz="2200" dirty="0">
                <a:solidFill>
                  <a:srgbClr val="FF0000"/>
                </a:solidFill>
              </a:rPr>
              <a:t>in </a:t>
            </a:r>
            <a:r>
              <a:rPr lang="en-US" sz="2200" b="1" dirty="0">
                <a:solidFill>
                  <a:srgbClr val="FF0000"/>
                </a:solidFill>
              </a:rPr>
              <a:t>percentage terms </a:t>
            </a:r>
            <a:r>
              <a:rPr lang="en-US" sz="2200" dirty="0"/>
              <a:t>on an </a:t>
            </a:r>
            <a:r>
              <a:rPr lang="en-US" sz="2200" b="1" dirty="0">
                <a:solidFill>
                  <a:srgbClr val="FF0000"/>
                </a:solidFill>
              </a:rPr>
              <a:t>annual</a:t>
            </a:r>
            <a:r>
              <a:rPr lang="en-US" sz="2200" b="1" dirty="0"/>
              <a:t> </a:t>
            </a:r>
            <a:r>
              <a:rPr lang="en-US" sz="2200" dirty="0"/>
              <a:t>basis</a:t>
            </a:r>
          </a:p>
          <a:p>
            <a:pPr algn="just"/>
            <a:endParaRPr lang="en-US" sz="2200" dirty="0"/>
          </a:p>
          <a:p>
            <a:pPr algn="just"/>
            <a:r>
              <a:rPr lang="en-US" sz="2200" dirty="0"/>
              <a:t>Why ?</a:t>
            </a:r>
          </a:p>
          <a:p>
            <a:pPr algn="just"/>
            <a:endParaRPr lang="en-US" sz="2200" dirty="0"/>
          </a:p>
          <a:p>
            <a:pPr algn="just"/>
            <a:r>
              <a:rPr lang="en-US" sz="2200" dirty="0"/>
              <a:t>Easier to </a:t>
            </a:r>
            <a:r>
              <a:rPr lang="en-US" sz="2200" b="1" dirty="0"/>
              <a:t>directly compare alternative investments</a:t>
            </a:r>
            <a:r>
              <a:rPr lang="en-US" sz="2200" dirty="0"/>
              <a:t> with different attributes </a:t>
            </a:r>
          </a:p>
          <a:p>
            <a:pPr algn="just"/>
            <a:endParaRPr lang="en-US" sz="2200" dirty="0"/>
          </a:p>
          <a:p>
            <a:pPr algn="just"/>
            <a:r>
              <a:rPr lang="en-US" sz="2200" dirty="0"/>
              <a:t>To </a:t>
            </a:r>
            <a:r>
              <a:rPr lang="en-US" sz="2200" b="1" dirty="0"/>
              <a:t>convert </a:t>
            </a:r>
            <a:r>
              <a:rPr lang="en-US" sz="2200" dirty="0"/>
              <a:t>HPR to an annual % rate:</a:t>
            </a:r>
          </a:p>
          <a:p>
            <a:pPr algn="just"/>
            <a:endParaRPr lang="en-US" sz="2200" dirty="0"/>
          </a:p>
          <a:p>
            <a:pPr algn="just"/>
            <a:r>
              <a:rPr lang="en-US" sz="2200" b="1" dirty="0"/>
              <a:t>Holding Period Yield (HPY):</a:t>
            </a:r>
          </a:p>
          <a:p>
            <a:pPr algn="just"/>
            <a:endParaRPr lang="en-US" sz="2200" b="1" dirty="0"/>
          </a:p>
          <a:p>
            <a:pPr marL="0" indent="0" algn="ctr">
              <a:buNone/>
            </a:pPr>
            <a:r>
              <a:rPr lang="en-US" sz="2200" b="1" dirty="0">
                <a:solidFill>
                  <a:srgbClr val="FF0000"/>
                </a:solidFill>
              </a:rPr>
              <a:t>HPY = HPR – 1 → 1.10 - 1 = 0.10 or 10%</a:t>
            </a:r>
          </a:p>
          <a:p>
            <a:pPr algn="just"/>
            <a:endParaRPr lang="en-US" sz="2200" dirty="0"/>
          </a:p>
        </p:txBody>
      </p:sp>
    </p:spTree>
    <p:extLst>
      <p:ext uri="{BB962C8B-B14F-4D97-AF65-F5344CB8AC3E}">
        <p14:creationId xmlns:p14="http://schemas.microsoft.com/office/powerpoint/2010/main" val="405577709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5"/>
            <a:ext cx="10515600" cy="900149"/>
          </a:xfrm>
        </p:spPr>
        <p:txBody>
          <a:bodyPr/>
          <a:lstStyle/>
          <a:p>
            <a:r>
              <a:rPr lang="en-US" sz="4000" b="1" dirty="0">
                <a:solidFill>
                  <a:prstClr val="black"/>
                </a:solidFill>
              </a:rPr>
              <a:t>Asset Returns </a:t>
            </a:r>
            <a:endParaRPr lang="el-GR" dirty="0"/>
          </a:p>
        </p:txBody>
      </p:sp>
      <p:sp>
        <p:nvSpPr>
          <p:cNvPr id="3" name="Θέση περιεχομένου 2"/>
          <p:cNvSpPr>
            <a:spLocks noGrp="1"/>
          </p:cNvSpPr>
          <p:nvPr>
            <p:ph idx="1"/>
          </p:nvPr>
        </p:nvSpPr>
        <p:spPr>
          <a:xfrm>
            <a:off x="838200" y="1350335"/>
            <a:ext cx="10515600" cy="4826628"/>
          </a:xfrm>
        </p:spPr>
        <p:txBody>
          <a:bodyPr>
            <a:normAutofit lnSpcReduction="10000"/>
          </a:bodyPr>
          <a:lstStyle/>
          <a:p>
            <a:r>
              <a:rPr lang="en-US" sz="2400" b="1" dirty="0">
                <a:solidFill>
                  <a:srgbClr val="FF0000"/>
                </a:solidFill>
              </a:rPr>
              <a:t>Longer periods </a:t>
            </a:r>
            <a:r>
              <a:rPr lang="en-US" sz="2400" dirty="0"/>
              <a:t>of time (</a:t>
            </a:r>
            <a:r>
              <a:rPr lang="en-US" sz="2400" dirty="0">
                <a:solidFill>
                  <a:srgbClr val="FF0000"/>
                </a:solidFill>
              </a:rPr>
              <a:t>n</a:t>
            </a:r>
            <a:r>
              <a:rPr lang="en-US" sz="2400" dirty="0"/>
              <a:t> years) ? </a:t>
            </a:r>
          </a:p>
          <a:p>
            <a:endParaRPr lang="en-US" sz="2400" dirty="0"/>
          </a:p>
          <a:p>
            <a:r>
              <a:rPr lang="en-US" sz="2400" b="1" dirty="0">
                <a:solidFill>
                  <a:srgbClr val="FF0000"/>
                </a:solidFill>
              </a:rPr>
              <a:t>Annual HPR = HPR </a:t>
            </a:r>
            <a:r>
              <a:rPr lang="en-US" sz="2400" b="1" baseline="30000" dirty="0">
                <a:solidFill>
                  <a:srgbClr val="FF0000"/>
                </a:solidFill>
              </a:rPr>
              <a:t>1/n</a:t>
            </a:r>
          </a:p>
          <a:p>
            <a:endParaRPr lang="en-US" sz="2400" dirty="0"/>
          </a:p>
          <a:p>
            <a:r>
              <a:rPr lang="en-US" sz="2400" dirty="0"/>
              <a:t>You invest now 100 and will get 140 in 2 years (n=2)</a:t>
            </a:r>
          </a:p>
          <a:p>
            <a:endParaRPr lang="en-US" sz="2400" dirty="0"/>
          </a:p>
          <a:p>
            <a:pPr marL="0" indent="0">
              <a:buNone/>
            </a:pPr>
            <a:r>
              <a:rPr lang="en-US" sz="2400" dirty="0"/>
              <a:t>→	HPR = END VALUE / START VALUE = 140 / 100 = 1.4</a:t>
            </a:r>
          </a:p>
          <a:p>
            <a:endParaRPr lang="en-US" sz="2400" dirty="0"/>
          </a:p>
          <a:p>
            <a:pPr marL="0" indent="0">
              <a:buNone/>
            </a:pPr>
            <a:r>
              <a:rPr lang="en-US" sz="2400" dirty="0"/>
              <a:t>→	Annual HPR = 1.40 </a:t>
            </a:r>
            <a:r>
              <a:rPr lang="en-US" sz="2400" baseline="30000" dirty="0"/>
              <a:t>1/2</a:t>
            </a:r>
            <a:r>
              <a:rPr lang="en-US" sz="2400" dirty="0"/>
              <a:t> = 1.1832</a:t>
            </a:r>
          </a:p>
          <a:p>
            <a:endParaRPr lang="en-US" sz="2400" dirty="0"/>
          </a:p>
          <a:p>
            <a:pPr marL="0" indent="0">
              <a:buNone/>
            </a:pPr>
            <a:r>
              <a:rPr lang="en-US" sz="2400" dirty="0"/>
              <a:t>→	Annual HPY = 1.1832 – 1 = 0.1832 or 18.32%  </a:t>
            </a:r>
          </a:p>
          <a:p>
            <a:endParaRPr lang="en-US" dirty="0"/>
          </a:p>
        </p:txBody>
      </p:sp>
    </p:spTree>
    <p:extLst>
      <p:ext uri="{BB962C8B-B14F-4D97-AF65-F5344CB8AC3E}">
        <p14:creationId xmlns:p14="http://schemas.microsoft.com/office/powerpoint/2010/main" val="70185844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136769D4-86D9-DF19-1C90-C3E83DA65C96}"/>
              </a:ext>
            </a:extLst>
          </p:cNvPr>
          <p:cNvSpPr>
            <a:spLocks noGrp="1"/>
          </p:cNvSpPr>
          <p:nvPr>
            <p:ph idx="1"/>
          </p:nvPr>
        </p:nvSpPr>
        <p:spPr>
          <a:xfrm>
            <a:off x="838200" y="1690688"/>
            <a:ext cx="10515600" cy="4486275"/>
          </a:xfrm>
        </p:spPr>
        <p:txBody>
          <a:bodyPr/>
          <a:lstStyle/>
          <a:p>
            <a:r>
              <a:rPr lang="en-US" dirty="0"/>
              <a:t>In case of losses: You invest 100 and get back 75 in 2 years</a:t>
            </a:r>
          </a:p>
          <a:p>
            <a:pPr marL="0" indent="0">
              <a:buNone/>
            </a:pPr>
            <a:endParaRPr lang="en-US" dirty="0"/>
          </a:p>
          <a:p>
            <a:pPr marL="0" indent="0">
              <a:buNone/>
            </a:pPr>
            <a:r>
              <a:rPr lang="en-US" dirty="0"/>
              <a:t>→	HPR = 75/100 = 0.75</a:t>
            </a:r>
          </a:p>
          <a:p>
            <a:pPr marL="0" indent="0">
              <a:buNone/>
            </a:pPr>
            <a:endParaRPr lang="en-US" dirty="0"/>
          </a:p>
          <a:p>
            <a:pPr marL="0" indent="0">
              <a:buNone/>
            </a:pPr>
            <a:r>
              <a:rPr lang="en-US" dirty="0"/>
              <a:t>→	</a:t>
            </a:r>
            <a:r>
              <a:rPr lang="en-US" sz="2800" dirty="0"/>
              <a:t>Annual HPR = 0.75 </a:t>
            </a:r>
            <a:r>
              <a:rPr lang="en-US" sz="2800" baseline="30000" dirty="0"/>
              <a:t>1/2</a:t>
            </a:r>
            <a:r>
              <a:rPr lang="en-US" sz="2800" dirty="0"/>
              <a:t> = 0.866</a:t>
            </a:r>
          </a:p>
          <a:p>
            <a:pPr marL="0" indent="0">
              <a:buNone/>
            </a:pPr>
            <a:endParaRPr lang="en-US" sz="2800" dirty="0"/>
          </a:p>
          <a:p>
            <a:pPr marL="0" indent="0">
              <a:buNone/>
            </a:pPr>
            <a:r>
              <a:rPr lang="en-US" sz="2800" dirty="0"/>
              <a:t>→	Annual HPY = 0.866 – 1 = -0.134 or -13.4%  </a:t>
            </a:r>
          </a:p>
          <a:p>
            <a:endParaRPr lang="en-US" dirty="0"/>
          </a:p>
        </p:txBody>
      </p:sp>
      <p:sp>
        <p:nvSpPr>
          <p:cNvPr id="4" name="Τίτλος 1">
            <a:extLst>
              <a:ext uri="{FF2B5EF4-FFF2-40B4-BE49-F238E27FC236}">
                <a16:creationId xmlns:a16="http://schemas.microsoft.com/office/drawing/2014/main" id="{CB854835-B6EA-8014-93F9-A30C5740E0EC}"/>
              </a:ext>
            </a:extLst>
          </p:cNvPr>
          <p:cNvSpPr>
            <a:spLocks noGrp="1"/>
          </p:cNvSpPr>
          <p:nvPr>
            <p:ph type="title"/>
          </p:nvPr>
        </p:nvSpPr>
        <p:spPr>
          <a:xfrm>
            <a:off x="838200" y="365126"/>
            <a:ext cx="10515600" cy="1131166"/>
          </a:xfrm>
        </p:spPr>
        <p:txBody>
          <a:bodyPr/>
          <a:lstStyle/>
          <a:p>
            <a:r>
              <a:rPr lang="en-US" sz="4000" b="1" dirty="0">
                <a:solidFill>
                  <a:prstClr val="black"/>
                </a:solidFill>
              </a:rPr>
              <a:t>Asset Returns </a:t>
            </a:r>
            <a:endParaRPr lang="el-GR" dirty="0"/>
          </a:p>
        </p:txBody>
      </p:sp>
    </p:spTree>
    <p:extLst>
      <p:ext uri="{BB962C8B-B14F-4D97-AF65-F5344CB8AC3E}">
        <p14:creationId xmlns:p14="http://schemas.microsoft.com/office/powerpoint/2010/main" val="78244002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136769D4-86D9-DF19-1C90-C3E83DA65C96}"/>
              </a:ext>
            </a:extLst>
          </p:cNvPr>
          <p:cNvSpPr>
            <a:spLocks noGrp="1"/>
          </p:cNvSpPr>
          <p:nvPr>
            <p:ph idx="1"/>
          </p:nvPr>
        </p:nvSpPr>
        <p:spPr>
          <a:xfrm>
            <a:off x="838200" y="1690688"/>
            <a:ext cx="10515600" cy="4486275"/>
          </a:xfrm>
        </p:spPr>
        <p:txBody>
          <a:bodyPr/>
          <a:lstStyle/>
          <a:p>
            <a:r>
              <a:rPr lang="en-US" dirty="0"/>
              <a:t>Invest 100 and get 112 for  less than a year, </a:t>
            </a:r>
            <a:r>
              <a:rPr lang="en-US" b="1" dirty="0">
                <a:solidFill>
                  <a:srgbClr val="FF0000"/>
                </a:solidFill>
              </a:rPr>
              <a:t>6 months:</a:t>
            </a:r>
          </a:p>
          <a:p>
            <a:pPr marL="0" indent="0">
              <a:buNone/>
            </a:pPr>
            <a:endParaRPr lang="en-US" dirty="0"/>
          </a:p>
          <a:p>
            <a:pPr marL="0" indent="0">
              <a:buNone/>
            </a:pPr>
            <a:r>
              <a:rPr lang="en-US" dirty="0"/>
              <a:t>→	HPR = 112/100 = 1.12</a:t>
            </a:r>
          </a:p>
          <a:p>
            <a:pPr marL="0" indent="0">
              <a:buNone/>
            </a:pPr>
            <a:endParaRPr lang="en-US" dirty="0"/>
          </a:p>
          <a:p>
            <a:pPr marL="0" indent="0">
              <a:buNone/>
            </a:pPr>
            <a:r>
              <a:rPr lang="en-US" dirty="0"/>
              <a:t>→	</a:t>
            </a:r>
            <a:r>
              <a:rPr lang="en-US" sz="2800" dirty="0"/>
              <a:t>Annual HPR = 0.75 </a:t>
            </a:r>
            <a:r>
              <a:rPr lang="en-US" sz="2800" baseline="30000" dirty="0"/>
              <a:t>1/</a:t>
            </a:r>
            <a:r>
              <a:rPr lang="en-US" sz="2800" baseline="30000" dirty="0">
                <a:solidFill>
                  <a:srgbClr val="FF0000"/>
                </a:solidFill>
              </a:rPr>
              <a:t>0.5</a:t>
            </a:r>
            <a:r>
              <a:rPr lang="en-US" sz="2800" dirty="0"/>
              <a:t> = 1.2544</a:t>
            </a:r>
          </a:p>
          <a:p>
            <a:pPr marL="0" indent="0">
              <a:buNone/>
            </a:pPr>
            <a:endParaRPr lang="en-US" dirty="0"/>
          </a:p>
          <a:p>
            <a:pPr marL="0" indent="0">
              <a:buNone/>
            </a:pPr>
            <a:r>
              <a:rPr lang="en-US" sz="2800" dirty="0"/>
              <a:t>→	Annual HPY = 1.2544 – 1 = 0.2544 or 25.44%  </a:t>
            </a:r>
          </a:p>
          <a:p>
            <a:endParaRPr lang="en-US" dirty="0"/>
          </a:p>
        </p:txBody>
      </p:sp>
      <p:sp>
        <p:nvSpPr>
          <p:cNvPr id="4" name="Τίτλος 1">
            <a:extLst>
              <a:ext uri="{FF2B5EF4-FFF2-40B4-BE49-F238E27FC236}">
                <a16:creationId xmlns:a16="http://schemas.microsoft.com/office/drawing/2014/main" id="{CB854835-B6EA-8014-93F9-A30C5740E0EC}"/>
              </a:ext>
            </a:extLst>
          </p:cNvPr>
          <p:cNvSpPr>
            <a:spLocks noGrp="1"/>
          </p:cNvSpPr>
          <p:nvPr>
            <p:ph type="title"/>
          </p:nvPr>
        </p:nvSpPr>
        <p:spPr>
          <a:xfrm>
            <a:off x="838200" y="365126"/>
            <a:ext cx="10515600" cy="1131166"/>
          </a:xfrm>
        </p:spPr>
        <p:txBody>
          <a:bodyPr/>
          <a:lstStyle/>
          <a:p>
            <a:r>
              <a:rPr lang="en-US" sz="4000" b="1" dirty="0">
                <a:solidFill>
                  <a:prstClr val="black"/>
                </a:solidFill>
              </a:rPr>
              <a:t>Asset Returns </a:t>
            </a:r>
            <a:endParaRPr lang="el-GR" dirty="0"/>
          </a:p>
        </p:txBody>
      </p:sp>
    </p:spTree>
    <p:extLst>
      <p:ext uri="{BB962C8B-B14F-4D97-AF65-F5344CB8AC3E}">
        <p14:creationId xmlns:p14="http://schemas.microsoft.com/office/powerpoint/2010/main" val="73283362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5"/>
            <a:ext cx="10515600" cy="900149"/>
          </a:xfrm>
        </p:spPr>
        <p:txBody>
          <a:bodyPr/>
          <a:lstStyle/>
          <a:p>
            <a:r>
              <a:rPr lang="en-US" sz="4000" b="1" dirty="0">
                <a:solidFill>
                  <a:prstClr val="black"/>
                </a:solidFill>
              </a:rPr>
              <a:t>Asset Returns </a:t>
            </a:r>
            <a:endParaRPr lang="el-GR"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838200" y="1350335"/>
                <a:ext cx="10515600" cy="4826628"/>
              </a:xfrm>
            </p:spPr>
            <p:txBody>
              <a:bodyPr>
                <a:normAutofit/>
              </a:bodyPr>
              <a:lstStyle/>
              <a:p>
                <a:pPr algn="just"/>
                <a:r>
                  <a:rPr lang="en-US" sz="2200" dirty="0"/>
                  <a:t>Sometimes you may calculate returns as follows. </a:t>
                </a:r>
              </a:p>
              <a:p>
                <a:pPr algn="just"/>
                <a14:m>
                  <m:oMath xmlns:m="http://schemas.openxmlformats.org/officeDocument/2006/math">
                    <m:sSub>
                      <m:sSubPr>
                        <m:ctrlPr>
                          <a:rPr lang="el-GR" sz="2200" i="1">
                            <a:latin typeface="Cambria Math" panose="02040503050406030204" pitchFamily="18" charset="0"/>
                          </a:rPr>
                        </m:ctrlPr>
                      </m:sSubPr>
                      <m:e>
                        <m:r>
                          <a:rPr lang="el-GR" sz="2200" i="1">
                            <a:latin typeface="Cambria Math" panose="02040503050406030204" pitchFamily="18" charset="0"/>
                          </a:rPr>
                          <m:t>𝑃</m:t>
                        </m:r>
                      </m:e>
                      <m:sub>
                        <m:r>
                          <a:rPr lang="en-US" sz="2200" b="0" i="1" smtClean="0">
                            <a:latin typeface="Cambria Math" panose="02040503050406030204" pitchFamily="18" charset="0"/>
                          </a:rPr>
                          <m:t>0</m:t>
                        </m:r>
                      </m:sub>
                    </m:sSub>
                  </m:oMath>
                </a14:m>
                <a:r>
                  <a:rPr lang="en-US" sz="2200" dirty="0"/>
                  <a:t> is the price you paid to buy a stock at time 0,</a:t>
                </a:r>
              </a:p>
              <a:p>
                <a:pPr algn="just"/>
                <a14:m>
                  <m:oMath xmlns:m="http://schemas.openxmlformats.org/officeDocument/2006/math">
                    <m:sSub>
                      <m:sSubPr>
                        <m:ctrlPr>
                          <a:rPr lang="el-GR" sz="2200" i="1">
                            <a:latin typeface="Cambria Math" panose="02040503050406030204" pitchFamily="18" charset="0"/>
                          </a:rPr>
                        </m:ctrlPr>
                      </m:sSubPr>
                      <m:e>
                        <m:r>
                          <a:rPr lang="el-GR" sz="2200" i="1">
                            <a:latin typeface="Cambria Math" panose="02040503050406030204" pitchFamily="18" charset="0"/>
                          </a:rPr>
                          <m:t>𝑃</m:t>
                        </m:r>
                      </m:e>
                      <m:sub>
                        <m:r>
                          <a:rPr lang="en-US" sz="2200" b="0" i="1" smtClean="0">
                            <a:latin typeface="Cambria Math" panose="02040503050406030204" pitchFamily="18" charset="0"/>
                          </a:rPr>
                          <m:t>1</m:t>
                        </m:r>
                      </m:sub>
                    </m:sSub>
                  </m:oMath>
                </a14:m>
                <a:r>
                  <a:rPr lang="en-US" sz="2200" dirty="0"/>
                  <a:t> is the current price of the stock at time 1</a:t>
                </a:r>
              </a:p>
              <a:p>
                <a:pPr algn="just"/>
                <a:endParaRPr lang="en-US" sz="2200" dirty="0"/>
              </a:p>
              <a:p>
                <a:pPr algn="just"/>
                <a:r>
                  <a:rPr lang="en-US" sz="2200" dirty="0"/>
                  <a:t>The return, r, is: 			</a:t>
                </a:r>
                <a14:m>
                  <m:oMath xmlns:m="http://schemas.openxmlformats.org/officeDocument/2006/math">
                    <m:sSub>
                      <m:sSubPr>
                        <m:ctrlPr>
                          <a:rPr lang="el-GR" sz="2200" i="1">
                            <a:latin typeface="Cambria Math" panose="02040503050406030204" pitchFamily="18" charset="0"/>
                          </a:rPr>
                        </m:ctrlPr>
                      </m:sSubPr>
                      <m:e>
                        <m:r>
                          <a:rPr lang="el-GR" sz="2200" i="1">
                            <a:latin typeface="Cambria Math" panose="02040503050406030204" pitchFamily="18" charset="0"/>
                          </a:rPr>
                          <m:t>𝑟</m:t>
                        </m:r>
                      </m:e>
                      <m:sub>
                        <m:r>
                          <a:rPr lang="el-GR" sz="2200" i="1">
                            <a:latin typeface="Cambria Math" panose="02040503050406030204" pitchFamily="18" charset="0"/>
                          </a:rPr>
                          <m:t>1</m:t>
                        </m:r>
                      </m:sub>
                    </m:sSub>
                    <m:r>
                      <a:rPr lang="el-GR" sz="2200" i="1">
                        <a:latin typeface="Cambria Math" panose="02040503050406030204" pitchFamily="18" charset="0"/>
                      </a:rPr>
                      <m:t>= </m:t>
                    </m:r>
                    <m:f>
                      <m:fPr>
                        <m:ctrlPr>
                          <a:rPr lang="el-GR" sz="2200" i="1">
                            <a:latin typeface="Cambria Math" panose="02040503050406030204" pitchFamily="18" charset="0"/>
                          </a:rPr>
                        </m:ctrlPr>
                      </m:fPr>
                      <m:num>
                        <m:sSub>
                          <m:sSubPr>
                            <m:ctrlPr>
                              <a:rPr lang="el-GR" sz="2200" i="1">
                                <a:latin typeface="Cambria Math" panose="02040503050406030204" pitchFamily="18" charset="0"/>
                              </a:rPr>
                            </m:ctrlPr>
                          </m:sSubPr>
                          <m:e>
                            <m:r>
                              <a:rPr lang="el-GR" sz="2200" i="1">
                                <a:latin typeface="Cambria Math" panose="02040503050406030204" pitchFamily="18" charset="0"/>
                              </a:rPr>
                              <m:t>𝑃</m:t>
                            </m:r>
                          </m:e>
                          <m:sub>
                            <m:r>
                              <a:rPr lang="el-GR" sz="2200" i="1">
                                <a:latin typeface="Cambria Math" panose="02040503050406030204" pitchFamily="18" charset="0"/>
                              </a:rPr>
                              <m:t>1</m:t>
                            </m:r>
                          </m:sub>
                        </m:sSub>
                        <m:r>
                          <a:rPr lang="el-GR" sz="2200" i="1">
                            <a:latin typeface="Cambria Math" panose="02040503050406030204" pitchFamily="18" charset="0"/>
                          </a:rPr>
                          <m:t>−</m:t>
                        </m:r>
                        <m:sSub>
                          <m:sSubPr>
                            <m:ctrlPr>
                              <a:rPr lang="el-GR" sz="2200" i="1">
                                <a:latin typeface="Cambria Math" panose="02040503050406030204" pitchFamily="18" charset="0"/>
                              </a:rPr>
                            </m:ctrlPr>
                          </m:sSubPr>
                          <m:e>
                            <m:r>
                              <a:rPr lang="el-GR" sz="2200" i="1">
                                <a:latin typeface="Cambria Math" panose="02040503050406030204" pitchFamily="18" charset="0"/>
                              </a:rPr>
                              <m:t>𝑃</m:t>
                            </m:r>
                          </m:e>
                          <m:sub>
                            <m:r>
                              <a:rPr lang="el-GR" sz="2200" i="1">
                                <a:latin typeface="Cambria Math" panose="02040503050406030204" pitchFamily="18" charset="0"/>
                              </a:rPr>
                              <m:t>0</m:t>
                            </m:r>
                          </m:sub>
                        </m:sSub>
                      </m:num>
                      <m:den>
                        <m:sSub>
                          <m:sSubPr>
                            <m:ctrlPr>
                              <a:rPr lang="el-GR" sz="2200" i="1">
                                <a:latin typeface="Cambria Math" panose="02040503050406030204" pitchFamily="18" charset="0"/>
                              </a:rPr>
                            </m:ctrlPr>
                          </m:sSubPr>
                          <m:e>
                            <m:r>
                              <a:rPr lang="el-GR" sz="2200" i="1">
                                <a:latin typeface="Cambria Math" panose="02040503050406030204" pitchFamily="18" charset="0"/>
                              </a:rPr>
                              <m:t>𝑃</m:t>
                            </m:r>
                          </m:e>
                          <m:sub>
                            <m:r>
                              <a:rPr lang="el-GR" sz="2200" i="1">
                                <a:latin typeface="Cambria Math" panose="02040503050406030204" pitchFamily="18" charset="0"/>
                              </a:rPr>
                              <m:t>0</m:t>
                            </m:r>
                          </m:sub>
                        </m:sSub>
                      </m:den>
                    </m:f>
                  </m:oMath>
                </a14:m>
                <a:endParaRPr lang="el-GR" sz="2200" dirty="0"/>
              </a:p>
              <a:p>
                <a:pPr algn="just"/>
                <a:endParaRPr lang="el-GR" sz="2200" dirty="0"/>
              </a:p>
              <a:p>
                <a:pPr algn="just"/>
                <a:r>
                  <a:rPr lang="en-US" sz="2200" dirty="0"/>
                  <a:t>E.g., </a:t>
                </a:r>
                <a14:m>
                  <m:oMath xmlns:m="http://schemas.openxmlformats.org/officeDocument/2006/math">
                    <m:sSub>
                      <m:sSubPr>
                        <m:ctrlPr>
                          <a:rPr lang="el-GR" sz="2200" i="1">
                            <a:latin typeface="Cambria Math" panose="02040503050406030204" pitchFamily="18" charset="0"/>
                          </a:rPr>
                        </m:ctrlPr>
                      </m:sSubPr>
                      <m:e>
                        <m:r>
                          <a:rPr lang="el-GR" sz="2200" i="1">
                            <a:latin typeface="Cambria Math" panose="02040503050406030204" pitchFamily="18" charset="0"/>
                          </a:rPr>
                          <m:t>𝑃</m:t>
                        </m:r>
                      </m:e>
                      <m:sub>
                        <m:r>
                          <a:rPr lang="en-US" sz="2200" i="1">
                            <a:latin typeface="Cambria Math" panose="02040503050406030204" pitchFamily="18" charset="0"/>
                          </a:rPr>
                          <m:t>0</m:t>
                        </m:r>
                      </m:sub>
                    </m:sSub>
                  </m:oMath>
                </a14:m>
                <a:r>
                  <a:rPr lang="en-US" sz="2200" dirty="0"/>
                  <a:t> = $100, </a:t>
                </a:r>
                <a14:m>
                  <m:oMath xmlns:m="http://schemas.openxmlformats.org/officeDocument/2006/math">
                    <m:sSub>
                      <m:sSubPr>
                        <m:ctrlPr>
                          <a:rPr lang="el-GR" sz="2200" i="1">
                            <a:latin typeface="Cambria Math" panose="02040503050406030204" pitchFamily="18" charset="0"/>
                          </a:rPr>
                        </m:ctrlPr>
                      </m:sSubPr>
                      <m:e>
                        <m:r>
                          <a:rPr lang="el-GR" sz="2200" i="1">
                            <a:latin typeface="Cambria Math" panose="02040503050406030204" pitchFamily="18" charset="0"/>
                          </a:rPr>
                          <m:t>𝑃</m:t>
                        </m:r>
                      </m:e>
                      <m:sub>
                        <m:r>
                          <a:rPr lang="en-US" sz="2200" i="1">
                            <a:latin typeface="Cambria Math" panose="02040503050406030204" pitchFamily="18" charset="0"/>
                          </a:rPr>
                          <m:t>1</m:t>
                        </m:r>
                      </m:sub>
                    </m:sSub>
                  </m:oMath>
                </a14:m>
                <a:r>
                  <a:rPr lang="en-US" sz="2200" dirty="0"/>
                  <a:t> = $110 and : </a:t>
                </a:r>
                <a14:m>
                  <m:oMath xmlns:m="http://schemas.openxmlformats.org/officeDocument/2006/math">
                    <m:sSub>
                      <m:sSubPr>
                        <m:ctrlPr>
                          <a:rPr lang="el-GR" sz="2200" i="1">
                            <a:latin typeface="Cambria Math" panose="02040503050406030204" pitchFamily="18" charset="0"/>
                          </a:rPr>
                        </m:ctrlPr>
                      </m:sSubPr>
                      <m:e>
                        <m:r>
                          <a:rPr lang="el-GR" sz="2200" i="1">
                            <a:latin typeface="Cambria Math" panose="02040503050406030204" pitchFamily="18" charset="0"/>
                          </a:rPr>
                          <m:t>𝑟</m:t>
                        </m:r>
                      </m:e>
                      <m:sub>
                        <m:r>
                          <a:rPr lang="el-GR" sz="2200" i="1">
                            <a:latin typeface="Cambria Math" panose="02040503050406030204" pitchFamily="18" charset="0"/>
                          </a:rPr>
                          <m:t>1</m:t>
                        </m:r>
                      </m:sub>
                    </m:sSub>
                    <m:r>
                      <a:rPr lang="el-GR" sz="2200" i="1">
                        <a:latin typeface="Cambria Math" panose="02040503050406030204" pitchFamily="18" charset="0"/>
                      </a:rPr>
                      <m:t>= </m:t>
                    </m:r>
                    <m:f>
                      <m:fPr>
                        <m:ctrlPr>
                          <a:rPr lang="el-GR" sz="2200" i="1">
                            <a:latin typeface="Cambria Math" panose="02040503050406030204" pitchFamily="18" charset="0"/>
                          </a:rPr>
                        </m:ctrlPr>
                      </m:fPr>
                      <m:num>
                        <m:r>
                          <a:rPr lang="en-US" sz="2200" b="0" i="1" smtClean="0">
                            <a:latin typeface="Cambria Math" panose="02040503050406030204" pitchFamily="18" charset="0"/>
                          </a:rPr>
                          <m:t>110 </m:t>
                        </m:r>
                        <m:r>
                          <a:rPr lang="el-GR" sz="2200" i="1">
                            <a:latin typeface="Cambria Math" panose="02040503050406030204" pitchFamily="18" charset="0"/>
                          </a:rPr>
                          <m:t>−</m:t>
                        </m:r>
                        <m:r>
                          <a:rPr lang="en-US" sz="2200" b="0" i="1" smtClean="0">
                            <a:latin typeface="Cambria Math" panose="02040503050406030204" pitchFamily="18" charset="0"/>
                          </a:rPr>
                          <m:t>100</m:t>
                        </m:r>
                      </m:num>
                      <m:den>
                        <m:r>
                          <a:rPr lang="en-US" sz="2200" b="0" i="1" smtClean="0">
                            <a:latin typeface="Cambria Math" panose="02040503050406030204" pitchFamily="18" charset="0"/>
                          </a:rPr>
                          <m:t>100</m:t>
                        </m:r>
                      </m:den>
                    </m:f>
                  </m:oMath>
                </a14:m>
                <a:r>
                  <a:rPr lang="en-US" sz="2200" dirty="0"/>
                  <a:t> = 0.1 or 10% </a:t>
                </a:r>
              </a:p>
              <a:p>
                <a:pPr algn="just"/>
                <a:endParaRPr lang="en-US" sz="2200" dirty="0"/>
              </a:p>
              <a:p>
                <a:pPr algn="just"/>
                <a:r>
                  <a:rPr lang="en-US" sz="2200" dirty="0"/>
                  <a:t>Note that this is </a:t>
                </a:r>
                <a:r>
                  <a:rPr lang="en-US" sz="2200" b="1" i="1" dirty="0"/>
                  <a:t>equivalent</a:t>
                </a:r>
                <a:r>
                  <a:rPr lang="en-US" sz="2200" b="1" dirty="0"/>
                  <a:t> to the HPY</a:t>
                </a:r>
                <a:r>
                  <a:rPr lang="en-US" sz="2200" dirty="0"/>
                  <a:t>: (110/100) – 1 = 1.1 -1 = 0.10 or 10%. </a:t>
                </a:r>
              </a:p>
              <a:p>
                <a:pPr algn="just"/>
                <a:endParaRPr lang="en-US" sz="2200" dirty="0"/>
              </a:p>
              <a:p>
                <a:pPr algn="just"/>
                <a:endParaRPr lang="en-US" sz="2200" dirty="0"/>
              </a:p>
              <a:p>
                <a:pPr algn="just"/>
                <a:endParaRPr lang="el-GR" sz="2400" dirty="0"/>
              </a:p>
              <a:p>
                <a:endParaRPr lang="en-US" dirty="0"/>
              </a:p>
              <a:p>
                <a:endParaRPr lang="en-US" dirty="0"/>
              </a:p>
              <a:p>
                <a:endParaRPr lang="en-US"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838200" y="1350335"/>
                <a:ext cx="10515600" cy="4826628"/>
              </a:xfrm>
              <a:blipFill>
                <a:blip r:embed="rId2"/>
                <a:stretch>
                  <a:fillRect l="-696" t="-1643"/>
                </a:stretch>
              </a:blipFill>
            </p:spPr>
            <p:txBody>
              <a:bodyPr/>
              <a:lstStyle/>
              <a:p>
                <a:r>
                  <a:rPr lang="en-US">
                    <a:noFill/>
                  </a:rPr>
                  <a:t> </a:t>
                </a:r>
              </a:p>
            </p:txBody>
          </p:sp>
        </mc:Fallback>
      </mc:AlternateContent>
    </p:spTree>
    <p:extLst>
      <p:ext uri="{BB962C8B-B14F-4D97-AF65-F5344CB8AC3E}">
        <p14:creationId xmlns:p14="http://schemas.microsoft.com/office/powerpoint/2010/main" val="175620083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5"/>
            <a:ext cx="10515600" cy="900149"/>
          </a:xfrm>
        </p:spPr>
        <p:txBody>
          <a:bodyPr/>
          <a:lstStyle/>
          <a:p>
            <a:r>
              <a:rPr lang="en-US" sz="4000" b="1" dirty="0">
                <a:solidFill>
                  <a:prstClr val="black"/>
                </a:solidFill>
              </a:rPr>
              <a:t>Asset Returns </a:t>
            </a:r>
            <a:endParaRPr lang="el-GR"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838200" y="1403497"/>
                <a:ext cx="10515600" cy="4901610"/>
              </a:xfrm>
            </p:spPr>
            <p:txBody>
              <a:bodyPr>
                <a:normAutofit/>
              </a:bodyPr>
              <a:lstStyle/>
              <a:p>
                <a:r>
                  <a:rPr lang="en-US" sz="2200" dirty="0"/>
                  <a:t>Also, often you will have </a:t>
                </a:r>
                <a:r>
                  <a:rPr lang="en-US" sz="2200" b="1" dirty="0"/>
                  <a:t>income from an investment</a:t>
                </a:r>
                <a:r>
                  <a:rPr lang="en-US" sz="2200" dirty="0"/>
                  <a:t>. </a:t>
                </a:r>
              </a:p>
              <a:p>
                <a:r>
                  <a:rPr lang="en-US" sz="2200" dirty="0"/>
                  <a:t>For example, a </a:t>
                </a:r>
                <a:r>
                  <a:rPr lang="en-US" sz="2200" b="1" dirty="0"/>
                  <a:t>dividend (D) </a:t>
                </a:r>
              </a:p>
              <a:p>
                <a:r>
                  <a:rPr lang="en-US" sz="2200" dirty="0"/>
                  <a:t>In this case:  </a:t>
                </a:r>
              </a:p>
              <a:p>
                <a:pPr marL="0" indent="0">
                  <a:buNone/>
                </a:pPr>
                <a:r>
                  <a:rPr lang="el-GR" sz="2200" dirty="0"/>
                  <a:t> </a:t>
                </a:r>
              </a:p>
              <a:p>
                <a:pPr marL="0" indent="0">
                  <a:buNone/>
                </a:pPr>
                <a14:m>
                  <m:oMathPara xmlns:m="http://schemas.openxmlformats.org/officeDocument/2006/math">
                    <m:oMathParaPr>
                      <m:jc m:val="centerGroup"/>
                    </m:oMathParaPr>
                    <m:oMath xmlns:m="http://schemas.openxmlformats.org/officeDocument/2006/math">
                      <m:sSub>
                        <m:sSubPr>
                          <m:ctrlPr>
                            <a:rPr lang="el-GR" sz="2200" i="1">
                              <a:latin typeface="Cambria Math" panose="02040503050406030204" pitchFamily="18" charset="0"/>
                            </a:rPr>
                          </m:ctrlPr>
                        </m:sSubPr>
                        <m:e>
                          <m:r>
                            <a:rPr lang="el-GR" sz="2200" i="1">
                              <a:latin typeface="Cambria Math" panose="02040503050406030204" pitchFamily="18" charset="0"/>
                            </a:rPr>
                            <m:t>𝑟</m:t>
                          </m:r>
                        </m:e>
                        <m:sub>
                          <m:r>
                            <a:rPr lang="el-GR" sz="2200" i="1">
                              <a:latin typeface="Cambria Math" panose="02040503050406030204" pitchFamily="18" charset="0"/>
                            </a:rPr>
                            <m:t>1</m:t>
                          </m:r>
                        </m:sub>
                      </m:sSub>
                      <m:r>
                        <a:rPr lang="el-GR" sz="2200" i="1">
                          <a:latin typeface="Cambria Math" panose="02040503050406030204" pitchFamily="18" charset="0"/>
                        </a:rPr>
                        <m:t>= </m:t>
                      </m:r>
                      <m:f>
                        <m:fPr>
                          <m:ctrlPr>
                            <a:rPr lang="el-GR" sz="2200" i="1">
                              <a:latin typeface="Cambria Math" panose="02040503050406030204" pitchFamily="18" charset="0"/>
                            </a:rPr>
                          </m:ctrlPr>
                        </m:fPr>
                        <m:num>
                          <m:d>
                            <m:dPr>
                              <m:ctrlPr>
                                <a:rPr lang="el-GR" sz="2200" i="1">
                                  <a:latin typeface="Cambria Math" panose="02040503050406030204" pitchFamily="18" charset="0"/>
                                </a:rPr>
                              </m:ctrlPr>
                            </m:dPr>
                            <m:e>
                              <m:sSub>
                                <m:sSubPr>
                                  <m:ctrlPr>
                                    <a:rPr lang="el-GR" sz="2200" i="1">
                                      <a:latin typeface="Cambria Math" panose="02040503050406030204" pitchFamily="18" charset="0"/>
                                    </a:rPr>
                                  </m:ctrlPr>
                                </m:sSubPr>
                                <m:e>
                                  <m:r>
                                    <a:rPr lang="el-GR" sz="2200" i="1">
                                      <a:latin typeface="Cambria Math" panose="02040503050406030204" pitchFamily="18" charset="0"/>
                                    </a:rPr>
                                    <m:t>𝑃</m:t>
                                  </m:r>
                                </m:e>
                                <m:sub>
                                  <m:r>
                                    <a:rPr lang="el-GR" sz="2200" i="1">
                                      <a:latin typeface="Cambria Math" panose="02040503050406030204" pitchFamily="18" charset="0"/>
                                    </a:rPr>
                                    <m:t>1</m:t>
                                  </m:r>
                                </m:sub>
                              </m:sSub>
                              <m:r>
                                <a:rPr lang="el-GR" sz="2200" i="1">
                                  <a:latin typeface="Cambria Math" panose="02040503050406030204" pitchFamily="18" charset="0"/>
                                </a:rPr>
                                <m:t>−</m:t>
                              </m:r>
                              <m:sSub>
                                <m:sSubPr>
                                  <m:ctrlPr>
                                    <a:rPr lang="el-GR" sz="2200" i="1">
                                      <a:latin typeface="Cambria Math" panose="02040503050406030204" pitchFamily="18" charset="0"/>
                                    </a:rPr>
                                  </m:ctrlPr>
                                </m:sSubPr>
                                <m:e>
                                  <m:r>
                                    <a:rPr lang="el-GR" sz="2200" i="1">
                                      <a:latin typeface="Cambria Math" panose="02040503050406030204" pitchFamily="18" charset="0"/>
                                    </a:rPr>
                                    <m:t>𝑃</m:t>
                                  </m:r>
                                </m:e>
                                <m:sub>
                                  <m:r>
                                    <a:rPr lang="el-GR" sz="2200" i="1">
                                      <a:latin typeface="Cambria Math" panose="02040503050406030204" pitchFamily="18" charset="0"/>
                                    </a:rPr>
                                    <m:t>0</m:t>
                                  </m:r>
                                </m:sub>
                              </m:sSub>
                            </m:e>
                          </m:d>
                          <m:r>
                            <a:rPr lang="el-GR" sz="2200" i="1">
                              <a:latin typeface="Cambria Math" panose="02040503050406030204" pitchFamily="18" charset="0"/>
                            </a:rPr>
                            <m:t>+</m:t>
                          </m:r>
                          <m:sSub>
                            <m:sSubPr>
                              <m:ctrlPr>
                                <a:rPr lang="el-GR" sz="2200" i="1">
                                  <a:latin typeface="Cambria Math" panose="02040503050406030204" pitchFamily="18" charset="0"/>
                                </a:rPr>
                              </m:ctrlPr>
                            </m:sSubPr>
                            <m:e>
                              <m:r>
                                <a:rPr lang="el-GR" sz="2200" i="1">
                                  <a:latin typeface="Cambria Math" panose="02040503050406030204" pitchFamily="18" charset="0"/>
                                </a:rPr>
                                <m:t>𝐷</m:t>
                              </m:r>
                            </m:e>
                            <m:sub>
                              <m:r>
                                <a:rPr lang="el-GR" sz="2200" i="1">
                                  <a:latin typeface="Cambria Math" panose="02040503050406030204" pitchFamily="18" charset="0"/>
                                </a:rPr>
                                <m:t>1</m:t>
                              </m:r>
                            </m:sub>
                          </m:sSub>
                        </m:num>
                        <m:den>
                          <m:sSub>
                            <m:sSubPr>
                              <m:ctrlPr>
                                <a:rPr lang="el-GR" sz="2200" i="1">
                                  <a:latin typeface="Cambria Math" panose="02040503050406030204" pitchFamily="18" charset="0"/>
                                </a:rPr>
                              </m:ctrlPr>
                            </m:sSubPr>
                            <m:e>
                              <m:r>
                                <a:rPr lang="el-GR" sz="2200" i="1">
                                  <a:latin typeface="Cambria Math" panose="02040503050406030204" pitchFamily="18" charset="0"/>
                                </a:rPr>
                                <m:t>𝑃</m:t>
                              </m:r>
                            </m:e>
                            <m:sub>
                              <m:r>
                                <a:rPr lang="el-GR" sz="2200" i="1">
                                  <a:latin typeface="Cambria Math" panose="02040503050406030204" pitchFamily="18" charset="0"/>
                                </a:rPr>
                                <m:t>0</m:t>
                              </m:r>
                            </m:sub>
                          </m:sSub>
                        </m:den>
                      </m:f>
                      <m:r>
                        <a:rPr lang="el-GR" sz="2200" i="1">
                          <a:latin typeface="Cambria Math" panose="02040503050406030204" pitchFamily="18" charset="0"/>
                        </a:rPr>
                        <m:t>= </m:t>
                      </m:r>
                      <m:f>
                        <m:fPr>
                          <m:ctrlPr>
                            <a:rPr lang="el-GR" sz="2200" i="1">
                              <a:latin typeface="Cambria Math" panose="02040503050406030204" pitchFamily="18" charset="0"/>
                            </a:rPr>
                          </m:ctrlPr>
                        </m:fPr>
                        <m:num>
                          <m:r>
                            <a:rPr lang="el-GR" sz="2200" i="1">
                              <a:latin typeface="Cambria Math" panose="02040503050406030204" pitchFamily="18" charset="0"/>
                            </a:rPr>
                            <m:t>(</m:t>
                          </m:r>
                          <m:sSub>
                            <m:sSubPr>
                              <m:ctrlPr>
                                <a:rPr lang="el-GR" sz="2200" i="1">
                                  <a:latin typeface="Cambria Math" panose="02040503050406030204" pitchFamily="18" charset="0"/>
                                </a:rPr>
                              </m:ctrlPr>
                            </m:sSubPr>
                            <m:e>
                              <m:r>
                                <a:rPr lang="el-GR" sz="2200" i="1">
                                  <a:latin typeface="Cambria Math" panose="02040503050406030204" pitchFamily="18" charset="0"/>
                                </a:rPr>
                                <m:t>𝑃</m:t>
                              </m:r>
                            </m:e>
                            <m:sub>
                              <m:r>
                                <a:rPr lang="el-GR" sz="2200" i="1">
                                  <a:latin typeface="Cambria Math" panose="02040503050406030204" pitchFamily="18" charset="0"/>
                                </a:rPr>
                                <m:t>1</m:t>
                              </m:r>
                            </m:sub>
                          </m:sSub>
                          <m:r>
                            <a:rPr lang="el-GR" sz="2200" i="1">
                              <a:latin typeface="Cambria Math" panose="02040503050406030204" pitchFamily="18" charset="0"/>
                            </a:rPr>
                            <m:t>−</m:t>
                          </m:r>
                          <m:sSub>
                            <m:sSubPr>
                              <m:ctrlPr>
                                <a:rPr lang="el-GR" sz="2200" i="1">
                                  <a:latin typeface="Cambria Math" panose="02040503050406030204" pitchFamily="18" charset="0"/>
                                </a:rPr>
                              </m:ctrlPr>
                            </m:sSubPr>
                            <m:e>
                              <m:r>
                                <a:rPr lang="el-GR" sz="2200" i="1">
                                  <a:latin typeface="Cambria Math" panose="02040503050406030204" pitchFamily="18" charset="0"/>
                                </a:rPr>
                                <m:t>𝑃</m:t>
                              </m:r>
                            </m:e>
                            <m:sub>
                              <m:r>
                                <a:rPr lang="el-GR" sz="2200" i="1">
                                  <a:latin typeface="Cambria Math" panose="02040503050406030204" pitchFamily="18" charset="0"/>
                                </a:rPr>
                                <m:t>0</m:t>
                              </m:r>
                            </m:sub>
                          </m:sSub>
                          <m:r>
                            <a:rPr lang="el-GR" sz="2200" i="1">
                              <a:latin typeface="Cambria Math" panose="02040503050406030204" pitchFamily="18" charset="0"/>
                            </a:rPr>
                            <m:t>)</m:t>
                          </m:r>
                        </m:num>
                        <m:den>
                          <m:sSub>
                            <m:sSubPr>
                              <m:ctrlPr>
                                <a:rPr lang="el-GR" sz="2200" i="1">
                                  <a:latin typeface="Cambria Math" panose="02040503050406030204" pitchFamily="18" charset="0"/>
                                </a:rPr>
                              </m:ctrlPr>
                            </m:sSubPr>
                            <m:e>
                              <m:r>
                                <a:rPr lang="el-GR" sz="2200" i="1">
                                  <a:latin typeface="Cambria Math" panose="02040503050406030204" pitchFamily="18" charset="0"/>
                                </a:rPr>
                                <m:t>𝑃</m:t>
                              </m:r>
                            </m:e>
                            <m:sub>
                              <m:r>
                                <a:rPr lang="el-GR" sz="2200" i="1">
                                  <a:latin typeface="Cambria Math" panose="02040503050406030204" pitchFamily="18" charset="0"/>
                                </a:rPr>
                                <m:t>0</m:t>
                              </m:r>
                            </m:sub>
                          </m:sSub>
                        </m:den>
                      </m:f>
                      <m:r>
                        <a:rPr lang="el-GR" sz="2200" i="1">
                          <a:latin typeface="Cambria Math" panose="02040503050406030204" pitchFamily="18" charset="0"/>
                        </a:rPr>
                        <m:t>+</m:t>
                      </m:r>
                      <m:f>
                        <m:fPr>
                          <m:ctrlPr>
                            <a:rPr lang="el-GR" sz="2200" i="1">
                              <a:latin typeface="Cambria Math" panose="02040503050406030204" pitchFamily="18" charset="0"/>
                            </a:rPr>
                          </m:ctrlPr>
                        </m:fPr>
                        <m:num>
                          <m:sSub>
                            <m:sSubPr>
                              <m:ctrlPr>
                                <a:rPr lang="el-GR" sz="2200" i="1">
                                  <a:latin typeface="Cambria Math" panose="02040503050406030204" pitchFamily="18" charset="0"/>
                                </a:rPr>
                              </m:ctrlPr>
                            </m:sSubPr>
                            <m:e>
                              <m:r>
                                <a:rPr lang="el-GR" sz="2200" i="1">
                                  <a:latin typeface="Cambria Math" panose="02040503050406030204" pitchFamily="18" charset="0"/>
                                </a:rPr>
                                <m:t>𝐷</m:t>
                              </m:r>
                            </m:e>
                            <m:sub>
                              <m:r>
                                <a:rPr lang="el-GR" sz="2200" i="1">
                                  <a:latin typeface="Cambria Math" panose="02040503050406030204" pitchFamily="18" charset="0"/>
                                </a:rPr>
                                <m:t>1</m:t>
                              </m:r>
                            </m:sub>
                          </m:sSub>
                        </m:num>
                        <m:den>
                          <m:sSub>
                            <m:sSubPr>
                              <m:ctrlPr>
                                <a:rPr lang="el-GR" sz="2200" i="1">
                                  <a:latin typeface="Cambria Math" panose="02040503050406030204" pitchFamily="18" charset="0"/>
                                </a:rPr>
                              </m:ctrlPr>
                            </m:sSubPr>
                            <m:e>
                              <m:r>
                                <a:rPr lang="el-GR" sz="2200" i="1">
                                  <a:latin typeface="Cambria Math" panose="02040503050406030204" pitchFamily="18" charset="0"/>
                                </a:rPr>
                                <m:t>𝑃</m:t>
                              </m:r>
                            </m:e>
                            <m:sub>
                              <m:r>
                                <a:rPr lang="el-GR" sz="2200" i="1">
                                  <a:latin typeface="Cambria Math" panose="02040503050406030204" pitchFamily="18" charset="0"/>
                                </a:rPr>
                                <m:t>0</m:t>
                              </m:r>
                            </m:sub>
                          </m:sSub>
                        </m:den>
                      </m:f>
                      <m:r>
                        <a:rPr lang="el-GR" sz="2200" i="1">
                          <a:latin typeface="Cambria Math" panose="02040503050406030204" pitchFamily="18" charset="0"/>
                        </a:rPr>
                        <m:t>=</m:t>
                      </m:r>
                      <m:r>
                        <a:rPr lang="el-GR" sz="2200" i="1">
                          <a:latin typeface="Cambria Math" panose="02040503050406030204" pitchFamily="18" charset="0"/>
                        </a:rPr>
                        <m:t>𝐶𝑎𝑝𝑖𝑡𝑎𝑙</m:t>
                      </m:r>
                      <m:r>
                        <a:rPr lang="el-GR" sz="2200" i="1">
                          <a:latin typeface="Cambria Math" panose="02040503050406030204" pitchFamily="18" charset="0"/>
                        </a:rPr>
                        <m:t> </m:t>
                      </m:r>
                      <m:r>
                        <a:rPr lang="el-GR" sz="2200" i="1">
                          <a:latin typeface="Cambria Math" panose="02040503050406030204" pitchFamily="18" charset="0"/>
                        </a:rPr>
                        <m:t>𝐺𝑎𝑖𝑛𝑠</m:t>
                      </m:r>
                      <m:r>
                        <a:rPr lang="el-GR" sz="2200" i="1">
                          <a:latin typeface="Cambria Math" panose="02040503050406030204" pitchFamily="18" charset="0"/>
                        </a:rPr>
                        <m:t>+</m:t>
                      </m:r>
                      <m:r>
                        <a:rPr lang="el-GR" sz="2200" i="1">
                          <a:latin typeface="Cambria Math" panose="02040503050406030204" pitchFamily="18" charset="0"/>
                        </a:rPr>
                        <m:t>𝐷𝑖𝑣𝑖𝑑𝑒𝑛𝑑</m:t>
                      </m:r>
                      <m:r>
                        <a:rPr lang="el-GR" sz="2200" i="1">
                          <a:latin typeface="Cambria Math" panose="02040503050406030204" pitchFamily="18" charset="0"/>
                        </a:rPr>
                        <m:t> </m:t>
                      </m:r>
                      <m:r>
                        <a:rPr lang="el-GR" sz="2200" i="1">
                          <a:latin typeface="Cambria Math" panose="02040503050406030204" pitchFamily="18" charset="0"/>
                        </a:rPr>
                        <m:t>𝑌𝑖𝑒𝑙𝑑</m:t>
                      </m:r>
                    </m:oMath>
                  </m:oMathPara>
                </a14:m>
                <a:endParaRPr lang="el-GR" sz="2200" dirty="0"/>
              </a:p>
              <a:p>
                <a:endParaRPr lang="el-GR" sz="2200" dirty="0">
                  <a:ea typeface="Calibri" panose="020F0502020204030204" pitchFamily="34" charset="0"/>
                  <a:cs typeface="Times New Roman" panose="02020603050405020304" pitchFamily="18" charset="0"/>
                </a:endParaRPr>
              </a:p>
              <a:p>
                <a:pPr>
                  <a:lnSpc>
                    <a:spcPct val="107000"/>
                  </a:lnSpc>
                  <a:spcAft>
                    <a:spcPts val="800"/>
                  </a:spcAft>
                </a:pPr>
                <a:r>
                  <a:rPr lang="en-US" sz="2200" dirty="0">
                    <a:ea typeface="Calibri" panose="020F0502020204030204" pitchFamily="34" charset="0"/>
                    <a:cs typeface="Times New Roman" panose="02020603050405020304" pitchFamily="18" charset="0"/>
                  </a:rPr>
                  <a:t>A stock is bought at $</a:t>
                </a:r>
                <a:r>
                  <a:rPr lang="el-GR" sz="2200" dirty="0">
                    <a:ea typeface="Calibri" panose="020F0502020204030204" pitchFamily="34" charset="0"/>
                    <a:cs typeface="Times New Roman" panose="02020603050405020304" pitchFamily="18" charset="0"/>
                  </a:rPr>
                  <a:t>100 </a:t>
                </a:r>
                <a:r>
                  <a:rPr lang="en-US" sz="2200" dirty="0">
                    <a:ea typeface="Calibri" panose="020F0502020204030204" pitchFamily="34" charset="0"/>
                    <a:cs typeface="Times New Roman" panose="02020603050405020304" pitchFamily="18" charset="0"/>
                  </a:rPr>
                  <a:t>sold a year later at $1</a:t>
                </a:r>
                <a:r>
                  <a:rPr lang="el-GR" sz="2200" dirty="0">
                    <a:ea typeface="Calibri" panose="020F0502020204030204" pitchFamily="34" charset="0"/>
                    <a:cs typeface="Times New Roman" panose="02020603050405020304" pitchFamily="18" charset="0"/>
                  </a:rPr>
                  <a:t>20</a:t>
                </a:r>
                <a:r>
                  <a:rPr lang="en-US" sz="2200" dirty="0">
                    <a:ea typeface="Calibri" panose="020F0502020204030204" pitchFamily="34" charset="0"/>
                    <a:cs typeface="Times New Roman" panose="02020603050405020304" pitchFamily="18" charset="0"/>
                  </a:rPr>
                  <a:t>,</a:t>
                </a:r>
                <a:r>
                  <a:rPr lang="el-GR" sz="2200" dirty="0">
                    <a:ea typeface="Calibri" panose="020F0502020204030204" pitchFamily="34" charset="0"/>
                    <a:cs typeface="Times New Roman" panose="02020603050405020304" pitchFamily="18" charset="0"/>
                  </a:rPr>
                  <a:t> </a:t>
                </a:r>
                <a:r>
                  <a:rPr lang="en-US" sz="2200" dirty="0">
                    <a:ea typeface="Calibri" panose="020F0502020204030204" pitchFamily="34" charset="0"/>
                    <a:cs typeface="Times New Roman" panose="02020603050405020304" pitchFamily="18" charset="0"/>
                  </a:rPr>
                  <a:t>and paid a $5 dividend</a:t>
                </a:r>
                <a:r>
                  <a:rPr lang="el-GR" sz="2200" dirty="0">
                    <a:ea typeface="Calibri" panose="020F0502020204030204" pitchFamily="34" charset="0"/>
                    <a:cs typeface="Times New Roman" panose="02020603050405020304" pitchFamily="18" charset="0"/>
                  </a:rPr>
                  <a:t> </a:t>
                </a:r>
              </a:p>
              <a:p>
                <a:pPr marL="0" indent="0">
                  <a:lnSpc>
                    <a:spcPct val="107000"/>
                  </a:lnSpc>
                  <a:spcAft>
                    <a:spcPts val="800"/>
                  </a:spcAft>
                  <a:buNone/>
                </a:pPr>
                <a14:m>
                  <m:oMathPara xmlns:m="http://schemas.openxmlformats.org/officeDocument/2006/math">
                    <m:oMathParaPr>
                      <m:jc m:val="centerGroup"/>
                    </m:oMathParaPr>
                    <m:oMath xmlns:m="http://schemas.openxmlformats.org/officeDocument/2006/math">
                      <m:sSub>
                        <m:sSubPr>
                          <m:ctrlPr>
                            <a:rPr lang="el-GR" sz="2200" i="1">
                              <a:latin typeface="Cambria Math" panose="02040503050406030204" pitchFamily="18" charset="0"/>
                              <a:ea typeface="Calibri" panose="020F0502020204030204" pitchFamily="34" charset="0"/>
                              <a:cs typeface="Times New Roman" panose="02020603050405020304" pitchFamily="18" charset="0"/>
                            </a:rPr>
                          </m:ctrlPr>
                        </m:sSubPr>
                        <m:e>
                          <m:r>
                            <a:rPr lang="el-GR" sz="2200" i="1">
                              <a:latin typeface="Cambria Math" panose="02040503050406030204" pitchFamily="18" charset="0"/>
                              <a:ea typeface="Calibri" panose="020F0502020204030204" pitchFamily="34" charset="0"/>
                              <a:cs typeface="Times New Roman" panose="02020603050405020304" pitchFamily="18" charset="0"/>
                            </a:rPr>
                            <m:t>𝑟</m:t>
                          </m:r>
                        </m:e>
                        <m:sub>
                          <m:r>
                            <a:rPr lang="el-GR" sz="2200" i="1">
                              <a:latin typeface="Cambria Math" panose="02040503050406030204" pitchFamily="18" charset="0"/>
                              <a:ea typeface="Calibri" panose="020F0502020204030204" pitchFamily="34" charset="0"/>
                              <a:cs typeface="Times New Roman" panose="02020603050405020304" pitchFamily="18" charset="0"/>
                            </a:rPr>
                            <m:t>1</m:t>
                          </m:r>
                        </m:sub>
                      </m:sSub>
                      <m:r>
                        <a:rPr lang="el-GR" sz="2200" i="1">
                          <a:latin typeface="Cambria Math" panose="02040503050406030204" pitchFamily="18" charset="0"/>
                          <a:ea typeface="Calibri" panose="020F0502020204030204" pitchFamily="34" charset="0"/>
                          <a:cs typeface="Times New Roman" panose="02020603050405020304" pitchFamily="18" charset="0"/>
                        </a:rPr>
                        <m:t>= </m:t>
                      </m:r>
                      <m:f>
                        <m:fPr>
                          <m:ctrlPr>
                            <a:rPr lang="el-GR" sz="2200" i="1">
                              <a:latin typeface="Cambria Math" panose="02040503050406030204" pitchFamily="18" charset="0"/>
                              <a:ea typeface="Calibri" panose="020F0502020204030204" pitchFamily="34" charset="0"/>
                              <a:cs typeface="Times New Roman" panose="02020603050405020304" pitchFamily="18" charset="0"/>
                            </a:rPr>
                          </m:ctrlPr>
                        </m:fPr>
                        <m:num>
                          <m:r>
                            <a:rPr lang="el-GR" sz="2200" i="1">
                              <a:latin typeface="Cambria Math" panose="02040503050406030204" pitchFamily="18" charset="0"/>
                              <a:ea typeface="Calibri" panose="020F0502020204030204" pitchFamily="34" charset="0"/>
                              <a:cs typeface="Times New Roman" panose="02020603050405020304" pitchFamily="18" charset="0"/>
                            </a:rPr>
                            <m:t>(120−100)</m:t>
                          </m:r>
                        </m:num>
                        <m:den>
                          <m:r>
                            <a:rPr lang="el-GR" sz="2200" i="1">
                              <a:latin typeface="Cambria Math" panose="02040503050406030204" pitchFamily="18" charset="0"/>
                              <a:ea typeface="Calibri" panose="020F0502020204030204" pitchFamily="34" charset="0"/>
                              <a:cs typeface="Times New Roman" panose="02020603050405020304" pitchFamily="18" charset="0"/>
                            </a:rPr>
                            <m:t>100</m:t>
                          </m:r>
                        </m:den>
                      </m:f>
                      <m:r>
                        <a:rPr lang="el-GR" sz="2200" i="1">
                          <a:latin typeface="Cambria Math" panose="02040503050406030204" pitchFamily="18" charset="0"/>
                          <a:ea typeface="Calibri" panose="020F0502020204030204" pitchFamily="34" charset="0"/>
                          <a:cs typeface="Times New Roman" panose="02020603050405020304" pitchFamily="18" charset="0"/>
                        </a:rPr>
                        <m:t>+</m:t>
                      </m:r>
                      <m:f>
                        <m:fPr>
                          <m:ctrlPr>
                            <a:rPr lang="el-GR" sz="2200" i="1">
                              <a:latin typeface="Cambria Math" panose="02040503050406030204" pitchFamily="18" charset="0"/>
                              <a:ea typeface="Calibri" panose="020F0502020204030204" pitchFamily="34" charset="0"/>
                              <a:cs typeface="Times New Roman" panose="02020603050405020304" pitchFamily="18" charset="0"/>
                            </a:rPr>
                          </m:ctrlPr>
                        </m:fPr>
                        <m:num>
                          <m:r>
                            <a:rPr lang="el-GR" sz="2200" i="1">
                              <a:latin typeface="Cambria Math" panose="02040503050406030204" pitchFamily="18" charset="0"/>
                              <a:ea typeface="Calibri" panose="020F0502020204030204" pitchFamily="34" charset="0"/>
                              <a:cs typeface="Times New Roman" panose="02020603050405020304" pitchFamily="18" charset="0"/>
                            </a:rPr>
                            <m:t>5</m:t>
                          </m:r>
                        </m:num>
                        <m:den>
                          <m:r>
                            <a:rPr lang="el-GR" sz="2200" i="1">
                              <a:latin typeface="Cambria Math" panose="02040503050406030204" pitchFamily="18" charset="0"/>
                              <a:ea typeface="Calibri" panose="020F0502020204030204" pitchFamily="34" charset="0"/>
                              <a:cs typeface="Times New Roman" panose="02020603050405020304" pitchFamily="18" charset="0"/>
                            </a:rPr>
                            <m:t>100</m:t>
                          </m:r>
                        </m:den>
                      </m:f>
                      <m:r>
                        <a:rPr lang="el-GR" sz="2200" i="1">
                          <a:latin typeface="Cambria Math" panose="02040503050406030204" pitchFamily="18" charset="0"/>
                          <a:ea typeface="Calibri" panose="020F0502020204030204" pitchFamily="34" charset="0"/>
                          <a:cs typeface="Times New Roman" panose="02020603050405020304" pitchFamily="18" charset="0"/>
                        </a:rPr>
                        <m:t>=0.2+0.05=0.25 (25%)</m:t>
                      </m:r>
                    </m:oMath>
                  </m:oMathPara>
                </a14:m>
                <a:endParaRPr lang="el-GR" sz="2200" dirty="0">
                  <a:ea typeface="Calibri" panose="020F0502020204030204" pitchFamily="34" charset="0"/>
                  <a:cs typeface="Times New Roman" panose="02020603050405020304" pitchFamily="18" charset="0"/>
                </a:endParaRPr>
              </a:p>
              <a:p>
                <a:pPr>
                  <a:lnSpc>
                    <a:spcPct val="107000"/>
                  </a:lnSpc>
                  <a:spcAft>
                    <a:spcPts val="800"/>
                  </a:spcAft>
                </a:pPr>
                <a:r>
                  <a:rPr lang="el-GR" sz="2200" dirty="0">
                    <a:ea typeface="Calibri" panose="020F0502020204030204" pitchFamily="34" charset="0"/>
                    <a:cs typeface="Times New Roman" panose="02020603050405020304" pitchFamily="18" charset="0"/>
                  </a:rPr>
                  <a:t> </a:t>
                </a:r>
                <a:r>
                  <a:rPr lang="en-US" sz="2200" dirty="0">
                    <a:ea typeface="Calibri" panose="020F0502020204030204" pitchFamily="34" charset="0"/>
                    <a:cs typeface="Times New Roman" panose="02020603050405020304" pitchFamily="18" charset="0"/>
                  </a:rPr>
                  <a:t>That is, a 20% </a:t>
                </a:r>
                <a:r>
                  <a:rPr lang="en-US" sz="2200" b="1" dirty="0">
                    <a:ea typeface="Calibri" panose="020F0502020204030204" pitchFamily="34" charset="0"/>
                    <a:cs typeface="Times New Roman" panose="02020603050405020304" pitchFamily="18" charset="0"/>
                  </a:rPr>
                  <a:t>capital gain </a:t>
                </a:r>
                <a:r>
                  <a:rPr lang="en-US" sz="2200" dirty="0">
                    <a:ea typeface="Calibri" panose="020F0502020204030204" pitchFamily="34" charset="0"/>
                    <a:cs typeface="Times New Roman" panose="02020603050405020304" pitchFamily="18" charset="0"/>
                  </a:rPr>
                  <a:t>and a 5% </a:t>
                </a:r>
                <a:r>
                  <a:rPr lang="en-US" sz="2200" b="1" dirty="0">
                    <a:ea typeface="Calibri" panose="020F0502020204030204" pitchFamily="34" charset="0"/>
                    <a:cs typeface="Times New Roman" panose="02020603050405020304" pitchFamily="18" charset="0"/>
                  </a:rPr>
                  <a:t>dividend yield </a:t>
                </a:r>
                <a:endParaRPr lang="el-GR" sz="2200" b="1" dirty="0">
                  <a:ea typeface="Calibri" panose="020F0502020204030204" pitchFamily="34" charset="0"/>
                  <a:cs typeface="Times New Roman" panose="02020603050405020304" pitchFamily="18" charset="0"/>
                </a:endParaRPr>
              </a:p>
              <a:p>
                <a:pPr>
                  <a:lnSpc>
                    <a:spcPct val="107000"/>
                  </a:lnSpc>
                  <a:spcAft>
                    <a:spcPts val="8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l-GR" dirty="0">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838200" y="1403497"/>
                <a:ext cx="10515600" cy="4901610"/>
              </a:xfrm>
              <a:blipFill>
                <a:blip r:embed="rId2"/>
                <a:stretch>
                  <a:fillRect l="-696" t="-1617"/>
                </a:stretch>
              </a:blipFill>
            </p:spPr>
            <p:txBody>
              <a:bodyPr/>
              <a:lstStyle/>
              <a:p>
                <a:r>
                  <a:rPr lang="en-US">
                    <a:noFill/>
                  </a:rPr>
                  <a:t> </a:t>
                </a:r>
              </a:p>
            </p:txBody>
          </p:sp>
        </mc:Fallback>
      </mc:AlternateContent>
    </p:spTree>
    <p:extLst>
      <p:ext uri="{BB962C8B-B14F-4D97-AF65-F5344CB8AC3E}">
        <p14:creationId xmlns:p14="http://schemas.microsoft.com/office/powerpoint/2010/main" val="389640758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5"/>
            <a:ext cx="10515600" cy="900149"/>
          </a:xfrm>
        </p:spPr>
        <p:txBody>
          <a:bodyPr/>
          <a:lstStyle/>
          <a:p>
            <a:r>
              <a:rPr lang="en-US" sz="4000" b="1" dirty="0">
                <a:solidFill>
                  <a:prstClr val="black"/>
                </a:solidFill>
              </a:rPr>
              <a:t>Asset Returns </a:t>
            </a:r>
            <a:endParaRPr lang="el-GR" dirty="0"/>
          </a:p>
        </p:txBody>
      </p:sp>
      <p:sp>
        <p:nvSpPr>
          <p:cNvPr id="3" name="Θέση περιεχομένου 2"/>
          <p:cNvSpPr>
            <a:spLocks noGrp="1"/>
          </p:cNvSpPr>
          <p:nvPr>
            <p:ph idx="1"/>
          </p:nvPr>
        </p:nvSpPr>
        <p:spPr>
          <a:xfrm>
            <a:off x="838200" y="1265274"/>
            <a:ext cx="11104418" cy="4826628"/>
          </a:xfrm>
        </p:spPr>
        <p:txBody>
          <a:bodyPr>
            <a:normAutofit lnSpcReduction="10000"/>
          </a:bodyPr>
          <a:lstStyle/>
          <a:p>
            <a:pPr algn="just"/>
            <a:endParaRPr lang="en-US" sz="2200" dirty="0"/>
          </a:p>
          <a:p>
            <a:pPr algn="just"/>
            <a:r>
              <a:rPr lang="en-US" sz="2200" dirty="0"/>
              <a:t>Two </a:t>
            </a:r>
            <a:r>
              <a:rPr lang="en-US" sz="2200" b="1" dirty="0"/>
              <a:t>summary measures </a:t>
            </a:r>
            <a:r>
              <a:rPr lang="en-US" sz="2200" dirty="0"/>
              <a:t>of asset return:</a:t>
            </a:r>
          </a:p>
          <a:p>
            <a:pPr marL="0" indent="0" algn="just">
              <a:buNone/>
            </a:pPr>
            <a:endParaRPr lang="en-US" sz="2200" dirty="0"/>
          </a:p>
          <a:p>
            <a:pPr marL="0" indent="0" algn="just">
              <a:buNone/>
            </a:pPr>
            <a:r>
              <a:rPr lang="en-US" sz="2200" dirty="0"/>
              <a:t>→ 	The </a:t>
            </a:r>
            <a:r>
              <a:rPr lang="en-US" sz="2200" dirty="0">
                <a:solidFill>
                  <a:srgbClr val="FF0000"/>
                </a:solidFill>
              </a:rPr>
              <a:t>arithmetic mean </a:t>
            </a:r>
            <a:r>
              <a:rPr lang="en-US" sz="2200" dirty="0"/>
              <a:t>return (AM)</a:t>
            </a:r>
            <a:r>
              <a:rPr lang="en-US" sz="2200" b="1" dirty="0"/>
              <a:t>, to estimate expected value for an individual year</a:t>
            </a:r>
            <a:endParaRPr lang="en-US" sz="2200" dirty="0"/>
          </a:p>
          <a:p>
            <a:pPr marL="0" indent="0" algn="just">
              <a:buNone/>
            </a:pPr>
            <a:endParaRPr lang="en-US" sz="2200" dirty="0"/>
          </a:p>
          <a:p>
            <a:pPr marL="0" indent="0" algn="just">
              <a:buNone/>
            </a:pPr>
            <a:endParaRPr lang="en-US" sz="2200" dirty="0"/>
          </a:p>
          <a:p>
            <a:pPr marL="0" indent="0" algn="just">
              <a:buNone/>
            </a:pPr>
            <a:r>
              <a:rPr lang="en-US" sz="2200" dirty="0"/>
              <a:t>→ 	The </a:t>
            </a:r>
            <a:r>
              <a:rPr lang="en-US" sz="2200" dirty="0">
                <a:solidFill>
                  <a:srgbClr val="FF0000"/>
                </a:solidFill>
              </a:rPr>
              <a:t>geometric mean </a:t>
            </a:r>
            <a:r>
              <a:rPr lang="en-US" sz="2200" dirty="0"/>
              <a:t>return (GM), to estimate </a:t>
            </a:r>
            <a:r>
              <a:rPr lang="en-US" sz="2200" b="1" dirty="0"/>
              <a:t>long-term performance </a:t>
            </a:r>
            <a:r>
              <a:rPr lang="en-US" sz="2200" dirty="0"/>
              <a:t>(measures the 	compound annual return) The AM is best used as an</a:t>
            </a:r>
            <a:endParaRPr lang="en-US" sz="2200" b="1" dirty="0"/>
          </a:p>
          <a:p>
            <a:pPr algn="just"/>
            <a:endParaRPr lang="en-US" sz="2200" dirty="0"/>
          </a:p>
          <a:p>
            <a:pPr algn="just"/>
            <a:r>
              <a:rPr lang="en-US" sz="2200" dirty="0"/>
              <a:t>When rates of return are the same for all years, the GM will </a:t>
            </a:r>
            <a:r>
              <a:rPr lang="en-US" sz="2200" b="1" dirty="0"/>
              <a:t>be equal </a:t>
            </a:r>
            <a:r>
              <a:rPr lang="en-US" sz="2200" dirty="0"/>
              <a:t>to the AM. </a:t>
            </a:r>
          </a:p>
          <a:p>
            <a:pPr algn="just"/>
            <a:endParaRPr lang="en-US" sz="2200" dirty="0"/>
          </a:p>
          <a:p>
            <a:pPr algn="just"/>
            <a:r>
              <a:rPr lang="en-US" sz="2200" dirty="0"/>
              <a:t>If the rates of return vary over the years, the GM will </a:t>
            </a:r>
            <a:r>
              <a:rPr lang="en-US" sz="2200" b="1" dirty="0"/>
              <a:t>always be lower </a:t>
            </a:r>
            <a:r>
              <a:rPr lang="en-US" sz="2200" dirty="0"/>
              <a:t>than the AM. </a:t>
            </a:r>
          </a:p>
          <a:p>
            <a:pPr algn="just"/>
            <a:endParaRPr lang="en-US" sz="2200" dirty="0"/>
          </a:p>
        </p:txBody>
      </p:sp>
    </p:spTree>
    <p:extLst>
      <p:ext uri="{BB962C8B-B14F-4D97-AF65-F5344CB8AC3E}">
        <p14:creationId xmlns:p14="http://schemas.microsoft.com/office/powerpoint/2010/main" val="149108419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5"/>
            <a:ext cx="10515600" cy="900149"/>
          </a:xfrm>
        </p:spPr>
        <p:txBody>
          <a:bodyPr/>
          <a:lstStyle/>
          <a:p>
            <a:r>
              <a:rPr lang="en-US" sz="4000" b="1" dirty="0">
                <a:solidFill>
                  <a:prstClr val="black"/>
                </a:solidFill>
              </a:rPr>
              <a:t>Asset Returns </a:t>
            </a:r>
            <a:endParaRPr lang="el-GR"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838200" y="1350335"/>
                <a:ext cx="10515600" cy="5029200"/>
              </a:xfrm>
            </p:spPr>
            <p:txBody>
              <a:bodyPr>
                <a:normAutofit/>
              </a:bodyPr>
              <a:lstStyle/>
              <a:p>
                <a:r>
                  <a:rPr lang="en-US" sz="2200" b="1" dirty="0"/>
                  <a:t>Arithmetic Mean (AM) 	</a:t>
                </a:r>
                <a14:m>
                  <m:oMath xmlns:m="http://schemas.openxmlformats.org/officeDocument/2006/math">
                    <m:r>
                      <a:rPr lang="el-GR" sz="2200" i="1">
                        <a:latin typeface="Cambria Math" panose="02040503050406030204" pitchFamily="18" charset="0"/>
                        <a:ea typeface="Calibri" panose="020F0502020204030204" pitchFamily="34" charset="0"/>
                        <a:cs typeface="Times New Roman" panose="02020603050405020304" pitchFamily="18" charset="0"/>
                      </a:rPr>
                      <m:t>𝐴𝑀</m:t>
                    </m:r>
                    <m:r>
                      <a:rPr lang="el-GR" sz="2200" i="1">
                        <a:latin typeface="Cambria Math" panose="02040503050406030204" pitchFamily="18" charset="0"/>
                        <a:ea typeface="Calibri" panose="020F0502020204030204" pitchFamily="34" charset="0"/>
                        <a:cs typeface="Times New Roman" panose="02020603050405020304" pitchFamily="18" charset="0"/>
                      </a:rPr>
                      <m:t>= </m:t>
                    </m:r>
                    <m:f>
                      <m:fPr>
                        <m:ctrlPr>
                          <a:rPr lang="el-GR" sz="2200" i="1">
                            <a:latin typeface="Cambria Math" panose="02040503050406030204" pitchFamily="18" charset="0"/>
                            <a:ea typeface="Calibri" panose="020F0502020204030204" pitchFamily="34" charset="0"/>
                            <a:cs typeface="Times New Roman" panose="02020603050405020304" pitchFamily="18" charset="0"/>
                          </a:rPr>
                        </m:ctrlPr>
                      </m:fPr>
                      <m:num>
                        <m:nary>
                          <m:naryPr>
                            <m:chr m:val="∑"/>
                            <m:limLoc m:val="subSup"/>
                            <m:ctrlPr>
                              <a:rPr lang="el-GR" sz="2200" i="1">
                                <a:latin typeface="Cambria Math" panose="02040503050406030204" pitchFamily="18" charset="0"/>
                                <a:ea typeface="Calibri" panose="020F0502020204030204" pitchFamily="34" charset="0"/>
                                <a:cs typeface="Times New Roman" panose="02020603050405020304" pitchFamily="18" charset="0"/>
                              </a:rPr>
                            </m:ctrlPr>
                          </m:naryPr>
                          <m:sub>
                            <m:r>
                              <a:rPr lang="el-GR" sz="2200" i="1">
                                <a:latin typeface="Cambria Math" panose="02040503050406030204" pitchFamily="18" charset="0"/>
                                <a:ea typeface="Calibri" panose="020F0502020204030204" pitchFamily="34" charset="0"/>
                                <a:cs typeface="Times New Roman" panose="02020603050405020304" pitchFamily="18" charset="0"/>
                              </a:rPr>
                              <m:t>𝑖</m:t>
                            </m:r>
                            <m:r>
                              <a:rPr lang="el-GR" sz="2200" i="1">
                                <a:latin typeface="Cambria Math" panose="02040503050406030204" pitchFamily="18" charset="0"/>
                                <a:ea typeface="Calibri" panose="020F0502020204030204" pitchFamily="34" charset="0"/>
                                <a:cs typeface="Times New Roman" panose="02020603050405020304" pitchFamily="18" charset="0"/>
                              </a:rPr>
                              <m:t>=1</m:t>
                            </m:r>
                          </m:sub>
                          <m:sup>
                            <m:r>
                              <a:rPr lang="el-GR" sz="2200" i="1">
                                <a:latin typeface="Cambria Math" panose="02040503050406030204" pitchFamily="18" charset="0"/>
                                <a:ea typeface="Calibri" panose="020F0502020204030204" pitchFamily="34" charset="0"/>
                                <a:cs typeface="Times New Roman" panose="02020603050405020304" pitchFamily="18" charset="0"/>
                              </a:rPr>
                              <m:t>𝑛</m:t>
                            </m:r>
                          </m:sup>
                          <m:e>
                            <m:sSub>
                              <m:sSubPr>
                                <m:ctrlPr>
                                  <a:rPr lang="el-GR" sz="2200" i="1">
                                    <a:latin typeface="Cambria Math" panose="02040503050406030204" pitchFamily="18" charset="0"/>
                                    <a:ea typeface="Calibri" panose="020F0502020204030204" pitchFamily="34" charset="0"/>
                                    <a:cs typeface="Times New Roman" panose="02020603050405020304" pitchFamily="18" charset="0"/>
                                  </a:rPr>
                                </m:ctrlPr>
                              </m:sSubPr>
                              <m:e>
                                <m:r>
                                  <a:rPr lang="el-GR" sz="2200" i="1">
                                    <a:latin typeface="Cambria Math" panose="02040503050406030204" pitchFamily="18" charset="0"/>
                                    <a:ea typeface="Calibri" panose="020F0502020204030204" pitchFamily="34" charset="0"/>
                                    <a:cs typeface="Times New Roman" panose="02020603050405020304" pitchFamily="18" charset="0"/>
                                  </a:rPr>
                                  <m:t>𝐻𝑃𝑌</m:t>
                                </m:r>
                              </m:e>
                              <m:sub>
                                <m:r>
                                  <a:rPr lang="el-GR" sz="2200" i="1">
                                    <a:latin typeface="Cambria Math" panose="02040503050406030204" pitchFamily="18" charset="0"/>
                                    <a:ea typeface="Calibri" panose="020F0502020204030204" pitchFamily="34" charset="0"/>
                                    <a:cs typeface="Times New Roman" panose="02020603050405020304" pitchFamily="18" charset="0"/>
                                  </a:rPr>
                                  <m:t>𝑛</m:t>
                                </m:r>
                              </m:sub>
                            </m:sSub>
                          </m:e>
                        </m:nary>
                      </m:num>
                      <m:den>
                        <m:r>
                          <a:rPr lang="el-GR" sz="2200" i="1">
                            <a:latin typeface="Cambria Math" panose="02040503050406030204" pitchFamily="18" charset="0"/>
                            <a:ea typeface="Calibri" panose="020F0502020204030204" pitchFamily="34" charset="0"/>
                            <a:cs typeface="Times New Roman" panose="02020603050405020304" pitchFamily="18" charset="0"/>
                          </a:rPr>
                          <m:t>𝑛</m:t>
                        </m:r>
                      </m:den>
                    </m:f>
                  </m:oMath>
                </a14:m>
                <a:endParaRPr lang="el-GR" sz="2200" dirty="0">
                  <a:ea typeface="Calibri" panose="020F0502020204030204" pitchFamily="34" charset="0"/>
                  <a:cs typeface="Times New Roman" panose="02020603050405020304" pitchFamily="18" charset="0"/>
                </a:endParaRPr>
              </a:p>
              <a:p>
                <a:pPr marL="0" indent="0">
                  <a:lnSpc>
                    <a:spcPct val="107000"/>
                  </a:lnSpc>
                  <a:spcAft>
                    <a:spcPts val="800"/>
                  </a:spcAft>
                  <a:buNone/>
                </a:pPr>
                <a:r>
                  <a:rPr lang="el-GR" sz="2400" dirty="0">
                    <a:ea typeface="Calibri" panose="020F0502020204030204" pitchFamily="34" charset="0"/>
                    <a:cs typeface="Times New Roman" panose="02020603050405020304" pitchFamily="18" charset="0"/>
                  </a:rPr>
                  <a:t> </a:t>
                </a:r>
                <a:endParaRPr lang="en-US" sz="2400" dirty="0">
                  <a:ea typeface="Calibri" panose="020F0502020204030204" pitchFamily="34" charset="0"/>
                  <a:cs typeface="Times New Roman" panose="02020603050405020304" pitchFamily="18" charset="0"/>
                </a:endParaRPr>
              </a:p>
              <a:p>
                <a:pPr>
                  <a:lnSpc>
                    <a:spcPct val="107000"/>
                  </a:lnSpc>
                  <a:spcAft>
                    <a:spcPts val="800"/>
                  </a:spcAft>
                </a:pPr>
                <a:r>
                  <a:rPr lang="en-US" sz="2400" b="1" dirty="0"/>
                  <a:t>Geometric Mean (GM)</a:t>
                </a:r>
              </a:p>
              <a:p>
                <a:pPr marL="0" indent="0">
                  <a:lnSpc>
                    <a:spcPct val="107000"/>
                  </a:lnSpc>
                  <a:spcAft>
                    <a:spcPts val="800"/>
                  </a:spcAft>
                  <a:buNone/>
                </a:pPr>
                <a:endParaRPr lang="el-GR" sz="24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a:p>
                <a:endParaRPr lang="en-US" dirty="0"/>
              </a:p>
              <a:p>
                <a:endParaRPr lang="en-US"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838200" y="1350335"/>
                <a:ext cx="10515600" cy="5029200"/>
              </a:xfrm>
              <a:blipFill>
                <a:blip r:embed="rId2"/>
                <a:stretch>
                  <a:fillRect l="-812"/>
                </a:stretch>
              </a:blipFill>
            </p:spPr>
            <p:txBody>
              <a:bodyPr/>
              <a:lstStyle/>
              <a:p>
                <a:r>
                  <a:rPr lang="en-US">
                    <a:noFill/>
                  </a:rPr>
                  <a:t> </a:t>
                </a:r>
              </a:p>
            </p:txBody>
          </p:sp>
        </mc:Fallback>
      </mc:AlternateContent>
      <p:pic>
        <p:nvPicPr>
          <p:cNvPr id="5" name="Εικόνα 4">
            <a:extLst>
              <a:ext uri="{FF2B5EF4-FFF2-40B4-BE49-F238E27FC236}">
                <a16:creationId xmlns:a16="http://schemas.microsoft.com/office/drawing/2014/main" id="{FD7E6A7E-7EFA-812D-2356-7C9DB040014D}"/>
              </a:ext>
            </a:extLst>
          </p:cNvPr>
          <p:cNvPicPr>
            <a:picLocks noChangeAspect="1"/>
          </p:cNvPicPr>
          <p:nvPr/>
        </p:nvPicPr>
        <p:blipFill>
          <a:blip r:embed="rId3"/>
          <a:stretch>
            <a:fillRect/>
          </a:stretch>
        </p:blipFill>
        <p:spPr>
          <a:xfrm>
            <a:off x="4602125" y="2413295"/>
            <a:ext cx="2987749" cy="766024"/>
          </a:xfrm>
          <a:prstGeom prst="rect">
            <a:avLst/>
          </a:prstGeom>
        </p:spPr>
      </p:pic>
      <p:pic>
        <p:nvPicPr>
          <p:cNvPr id="6" name="Εικόνα 5">
            <a:extLst>
              <a:ext uri="{FF2B5EF4-FFF2-40B4-BE49-F238E27FC236}">
                <a16:creationId xmlns:a16="http://schemas.microsoft.com/office/drawing/2014/main" id="{2FD3A49A-FAB1-D0E8-2867-B67489A5C958}"/>
              </a:ext>
            </a:extLst>
          </p:cNvPr>
          <p:cNvPicPr>
            <a:picLocks noChangeAspect="1"/>
          </p:cNvPicPr>
          <p:nvPr/>
        </p:nvPicPr>
        <p:blipFill>
          <a:blip r:embed="rId4"/>
          <a:stretch>
            <a:fillRect/>
          </a:stretch>
        </p:blipFill>
        <p:spPr>
          <a:xfrm>
            <a:off x="1196502" y="3602314"/>
            <a:ext cx="5603132" cy="2002627"/>
          </a:xfrm>
          <a:prstGeom prst="rect">
            <a:avLst/>
          </a:prstGeom>
        </p:spPr>
      </p:pic>
      <p:pic>
        <p:nvPicPr>
          <p:cNvPr id="8" name="Εικόνα 7">
            <a:extLst>
              <a:ext uri="{FF2B5EF4-FFF2-40B4-BE49-F238E27FC236}">
                <a16:creationId xmlns:a16="http://schemas.microsoft.com/office/drawing/2014/main" id="{3295F1CB-13DB-C392-363A-FB371BA2227D}"/>
              </a:ext>
            </a:extLst>
          </p:cNvPr>
          <p:cNvPicPr>
            <a:picLocks noChangeAspect="1"/>
          </p:cNvPicPr>
          <p:nvPr/>
        </p:nvPicPr>
        <p:blipFill>
          <a:blip r:embed="rId5"/>
          <a:stretch>
            <a:fillRect/>
          </a:stretch>
        </p:blipFill>
        <p:spPr>
          <a:xfrm>
            <a:off x="6997179" y="5264473"/>
            <a:ext cx="3586766" cy="486383"/>
          </a:xfrm>
          <a:prstGeom prst="rect">
            <a:avLst/>
          </a:prstGeom>
        </p:spPr>
      </p:pic>
      <p:pic>
        <p:nvPicPr>
          <p:cNvPr id="12" name="Εικόνα 11">
            <a:extLst>
              <a:ext uri="{FF2B5EF4-FFF2-40B4-BE49-F238E27FC236}">
                <a16:creationId xmlns:a16="http://schemas.microsoft.com/office/drawing/2014/main" id="{A68F0961-BDF1-495E-8653-29B11D604CD0}"/>
              </a:ext>
            </a:extLst>
          </p:cNvPr>
          <p:cNvPicPr>
            <a:picLocks noChangeAspect="1"/>
          </p:cNvPicPr>
          <p:nvPr/>
        </p:nvPicPr>
        <p:blipFill>
          <a:blip r:embed="rId6"/>
          <a:stretch>
            <a:fillRect/>
          </a:stretch>
        </p:blipFill>
        <p:spPr>
          <a:xfrm>
            <a:off x="6889215" y="4799167"/>
            <a:ext cx="3316310" cy="382621"/>
          </a:xfrm>
          <a:prstGeom prst="rect">
            <a:avLst/>
          </a:prstGeom>
        </p:spPr>
      </p:pic>
    </p:spTree>
    <p:extLst>
      <p:ext uri="{BB962C8B-B14F-4D97-AF65-F5344CB8AC3E}">
        <p14:creationId xmlns:p14="http://schemas.microsoft.com/office/powerpoint/2010/main" val="356461087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6"/>
            <a:ext cx="10515600" cy="658332"/>
          </a:xfrm>
        </p:spPr>
        <p:txBody>
          <a:bodyPr>
            <a:normAutofit/>
          </a:bodyPr>
          <a:lstStyle/>
          <a:p>
            <a:r>
              <a:rPr lang="en-US" sz="4000" b="1" dirty="0">
                <a:solidFill>
                  <a:prstClr val="black"/>
                </a:solidFill>
              </a:rPr>
              <a:t>Asset Returns &amp; Risk  </a:t>
            </a:r>
            <a:endParaRPr lang="el-GR" sz="4000" b="1"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838200" y="1350334"/>
                <a:ext cx="10515600" cy="5199321"/>
              </a:xfrm>
            </p:spPr>
            <p:txBody>
              <a:bodyPr>
                <a:normAutofit/>
              </a:bodyPr>
              <a:lstStyle/>
              <a:p>
                <a:pPr algn="just"/>
                <a:r>
                  <a:rPr lang="en-US" sz="2200" b="1" dirty="0">
                    <a:solidFill>
                      <a:srgbClr val="FF0000"/>
                    </a:solidFill>
                  </a:rPr>
                  <a:t>Expected Returns </a:t>
                </a:r>
              </a:p>
              <a:p>
                <a:pPr algn="just"/>
                <a:r>
                  <a:rPr lang="en-GB" sz="2200" dirty="0"/>
                  <a:t>As</a:t>
                </a:r>
                <a:r>
                  <a:rPr lang="en-US" sz="2200" dirty="0"/>
                  <a:t>sign probability values to returns:  </a:t>
                </a:r>
              </a:p>
              <a:p>
                <a:pPr marL="0" indent="0" algn="just">
                  <a:buNone/>
                </a:pPr>
                <a14:m>
                  <m:oMathPara xmlns:m="http://schemas.openxmlformats.org/officeDocument/2006/math">
                    <m:oMathParaPr>
                      <m:jc m:val="centerGroup"/>
                    </m:oMathParaPr>
                    <m:oMath xmlns:m="http://schemas.openxmlformats.org/officeDocument/2006/math">
                      <m:r>
                        <a:rPr lang="en-GB" sz="2200" b="0" i="1" smtClean="0">
                          <a:latin typeface="Cambria Math" panose="02040503050406030204" pitchFamily="18" charset="0"/>
                        </a:rPr>
                        <m:t>𝐸</m:t>
                      </m:r>
                      <m:d>
                        <m:dPr>
                          <m:ctrlPr>
                            <a:rPr lang="en-GB" sz="2200" b="0" i="1" smtClean="0">
                              <a:latin typeface="Cambria Math" panose="02040503050406030204" pitchFamily="18" charset="0"/>
                            </a:rPr>
                          </m:ctrlPr>
                        </m:dPr>
                        <m:e>
                          <m:sSub>
                            <m:sSubPr>
                              <m:ctrlPr>
                                <a:rPr lang="en-GB" sz="2200" b="0" i="1" smtClean="0">
                                  <a:latin typeface="Cambria Math" panose="02040503050406030204" pitchFamily="18" charset="0"/>
                                </a:rPr>
                              </m:ctrlPr>
                            </m:sSubPr>
                            <m:e>
                              <m:r>
                                <a:rPr lang="en-GB" sz="2200" b="0" i="1" smtClean="0">
                                  <a:latin typeface="Cambria Math" panose="02040503050406030204" pitchFamily="18" charset="0"/>
                                </a:rPr>
                                <m:t>𝑟</m:t>
                              </m:r>
                            </m:e>
                            <m:sub>
                              <m:r>
                                <a:rPr lang="en-GB" sz="2200" b="0" i="1" smtClean="0">
                                  <a:latin typeface="Cambria Math" panose="02040503050406030204" pitchFamily="18" charset="0"/>
                                </a:rPr>
                                <m:t>𝑖</m:t>
                              </m:r>
                            </m:sub>
                          </m:sSub>
                        </m:e>
                      </m:d>
                      <m:r>
                        <a:rPr lang="en-GB" sz="2200" b="0" i="1" smtClean="0">
                          <a:latin typeface="Cambria Math" panose="02040503050406030204" pitchFamily="18" charset="0"/>
                        </a:rPr>
                        <m:t>=</m:t>
                      </m:r>
                      <m:nary>
                        <m:naryPr>
                          <m:chr m:val="∑"/>
                          <m:ctrlPr>
                            <a:rPr lang="en-GB" sz="2200" b="0" i="1" smtClean="0">
                              <a:latin typeface="Cambria Math" panose="02040503050406030204" pitchFamily="18" charset="0"/>
                            </a:rPr>
                          </m:ctrlPr>
                        </m:naryPr>
                        <m:sub>
                          <m:r>
                            <m:rPr>
                              <m:brk m:alnAt="23"/>
                            </m:rPr>
                            <a:rPr lang="en-GB" sz="2200" b="0" i="1" smtClean="0">
                              <a:latin typeface="Cambria Math" panose="02040503050406030204" pitchFamily="18" charset="0"/>
                            </a:rPr>
                            <m:t>𝑖</m:t>
                          </m:r>
                          <m:r>
                            <a:rPr lang="en-GB" sz="2200" b="0" i="1" smtClean="0">
                              <a:latin typeface="Cambria Math" panose="02040503050406030204" pitchFamily="18" charset="0"/>
                            </a:rPr>
                            <m:t>=1</m:t>
                          </m:r>
                        </m:sub>
                        <m:sup>
                          <m:r>
                            <a:rPr lang="en-GB" sz="2200" b="0" i="1" smtClean="0">
                              <a:latin typeface="Cambria Math" panose="02040503050406030204" pitchFamily="18" charset="0"/>
                            </a:rPr>
                            <m:t>𝑛</m:t>
                          </m:r>
                        </m:sup>
                        <m:e>
                          <m:sSub>
                            <m:sSubPr>
                              <m:ctrlPr>
                                <a:rPr lang="en-GB" sz="2200" b="0" i="1" smtClean="0">
                                  <a:latin typeface="Cambria Math" panose="02040503050406030204" pitchFamily="18" charset="0"/>
                                </a:rPr>
                              </m:ctrlPr>
                            </m:sSubPr>
                            <m:e>
                              <m:r>
                                <a:rPr lang="en-GB" sz="2200" b="0" i="1" smtClean="0">
                                  <a:latin typeface="Cambria Math" panose="02040503050406030204" pitchFamily="18" charset="0"/>
                                </a:rPr>
                                <m:t>𝑝</m:t>
                              </m:r>
                            </m:e>
                            <m:sub>
                              <m:r>
                                <a:rPr lang="en-GB" sz="2200" b="0" i="1" smtClean="0">
                                  <a:latin typeface="Cambria Math" panose="02040503050406030204" pitchFamily="18" charset="0"/>
                                </a:rPr>
                                <m:t>𝑖</m:t>
                              </m:r>
                            </m:sub>
                          </m:sSub>
                          <m:sSub>
                            <m:sSubPr>
                              <m:ctrlPr>
                                <a:rPr lang="en-GB" sz="2200" b="0" i="1" smtClean="0">
                                  <a:latin typeface="Cambria Math" panose="02040503050406030204" pitchFamily="18" charset="0"/>
                                </a:rPr>
                              </m:ctrlPr>
                            </m:sSubPr>
                            <m:e>
                              <m:r>
                                <a:rPr lang="en-GB" sz="2200" b="0" i="1" smtClean="0">
                                  <a:latin typeface="Cambria Math" panose="02040503050406030204" pitchFamily="18" charset="0"/>
                                </a:rPr>
                                <m:t>𝑟</m:t>
                              </m:r>
                            </m:e>
                            <m:sub>
                              <m:r>
                                <a:rPr lang="en-GB" sz="2200" b="0" i="1" smtClean="0">
                                  <a:latin typeface="Cambria Math" panose="02040503050406030204" pitchFamily="18" charset="0"/>
                                </a:rPr>
                                <m:t>𝑖</m:t>
                              </m:r>
                            </m:sub>
                          </m:sSub>
                        </m:e>
                      </m:nary>
                    </m:oMath>
                  </m:oMathPara>
                </a14:m>
                <a:endParaRPr lang="en-US" sz="2200" dirty="0"/>
              </a:p>
              <a:p>
                <a:r>
                  <a:rPr lang="en-GB" sz="2200" b="1" dirty="0">
                    <a:solidFill>
                      <a:srgbClr val="FF0000"/>
                    </a:solidFill>
                  </a:rPr>
                  <a:t>Risk </a:t>
                </a:r>
              </a:p>
              <a:p>
                <a:r>
                  <a:rPr lang="en-GB" sz="2200" dirty="0"/>
                  <a:t>Dispersion of possible returns (uncertainty, volatility)</a:t>
                </a:r>
              </a:p>
              <a:p>
                <a:r>
                  <a:rPr lang="en-GB" sz="2200" dirty="0">
                    <a:solidFill>
                      <a:srgbClr val="FF0000"/>
                    </a:solidFill>
                  </a:rPr>
                  <a:t>Variance and Standard Deviation </a:t>
                </a:r>
                <a:r>
                  <a:rPr lang="en-GB" sz="2200" dirty="0"/>
                  <a:t>of expected returns</a:t>
                </a:r>
              </a:p>
              <a:p>
                <a:endParaRPr lang="en-GB" sz="2200" dirty="0"/>
              </a:p>
              <a:p>
                <a:pPr marL="0" indent="0">
                  <a:buNone/>
                </a:pPr>
                <a14:m>
                  <m:oMathPara xmlns:m="http://schemas.openxmlformats.org/officeDocument/2006/math">
                    <m:oMathParaPr>
                      <m:jc m:val="centerGroup"/>
                    </m:oMathParaPr>
                    <m:oMath xmlns:m="http://schemas.openxmlformats.org/officeDocument/2006/math">
                      <m:sSup>
                        <m:sSupPr>
                          <m:ctrlPr>
                            <a:rPr lang="en-GB" sz="2200" i="1" smtClean="0">
                              <a:latin typeface="Cambria Math" panose="02040503050406030204" pitchFamily="18" charset="0"/>
                            </a:rPr>
                          </m:ctrlPr>
                        </m:sSupPr>
                        <m:e>
                          <m:r>
                            <a:rPr lang="en-GB" sz="2200" i="1" smtClean="0">
                              <a:latin typeface="Cambria Math" panose="02040503050406030204" pitchFamily="18" charset="0"/>
                              <a:ea typeface="Cambria Math" panose="02040503050406030204" pitchFamily="18" charset="0"/>
                            </a:rPr>
                            <m:t>𝜎</m:t>
                          </m:r>
                        </m:e>
                        <m:sup>
                          <m:r>
                            <a:rPr lang="en-GB" sz="2200" b="0" i="1" smtClean="0">
                              <a:latin typeface="Cambria Math" panose="02040503050406030204" pitchFamily="18" charset="0"/>
                            </a:rPr>
                            <m:t>2</m:t>
                          </m:r>
                        </m:sup>
                      </m:sSup>
                      <m:r>
                        <a:rPr lang="en-GB" sz="2200" b="0" i="1" smtClean="0">
                          <a:latin typeface="Cambria Math" panose="02040503050406030204" pitchFamily="18" charset="0"/>
                        </a:rPr>
                        <m:t>=</m:t>
                      </m:r>
                      <m:nary>
                        <m:naryPr>
                          <m:chr m:val="∑"/>
                          <m:ctrlPr>
                            <a:rPr lang="en-GB" sz="2200" b="0" i="1" smtClean="0">
                              <a:latin typeface="Cambria Math" panose="02040503050406030204" pitchFamily="18" charset="0"/>
                            </a:rPr>
                          </m:ctrlPr>
                        </m:naryPr>
                        <m:sub>
                          <m:r>
                            <m:rPr>
                              <m:brk m:alnAt="23"/>
                            </m:rPr>
                            <a:rPr lang="en-GB" sz="2200" b="0" i="1" smtClean="0">
                              <a:latin typeface="Cambria Math" panose="02040503050406030204" pitchFamily="18" charset="0"/>
                            </a:rPr>
                            <m:t>𝑖</m:t>
                          </m:r>
                          <m:r>
                            <a:rPr lang="en-GB" sz="2200" b="0" i="1" smtClean="0">
                              <a:latin typeface="Cambria Math" panose="02040503050406030204" pitchFamily="18" charset="0"/>
                            </a:rPr>
                            <m:t>=1</m:t>
                          </m:r>
                        </m:sub>
                        <m:sup>
                          <m:r>
                            <a:rPr lang="en-GB" sz="2200" b="0" i="1" smtClean="0">
                              <a:latin typeface="Cambria Math" panose="02040503050406030204" pitchFamily="18" charset="0"/>
                            </a:rPr>
                            <m:t>𝑛</m:t>
                          </m:r>
                        </m:sup>
                        <m:e>
                          <m:sSub>
                            <m:sSubPr>
                              <m:ctrlPr>
                                <a:rPr lang="en-GB" sz="2200" b="0" i="1" smtClean="0">
                                  <a:latin typeface="Cambria Math" panose="02040503050406030204" pitchFamily="18" charset="0"/>
                                </a:rPr>
                              </m:ctrlPr>
                            </m:sSubPr>
                            <m:e>
                              <m:r>
                                <a:rPr lang="en-GB" sz="2200" b="0" i="1" smtClean="0">
                                  <a:latin typeface="Cambria Math" panose="02040503050406030204" pitchFamily="18" charset="0"/>
                                </a:rPr>
                                <m:t>𝑝</m:t>
                              </m:r>
                            </m:e>
                            <m:sub>
                              <m:r>
                                <a:rPr lang="en-GB" sz="2200" b="0" i="1" smtClean="0">
                                  <a:latin typeface="Cambria Math" panose="02040503050406030204" pitchFamily="18" charset="0"/>
                                </a:rPr>
                                <m:t>𝑖</m:t>
                              </m:r>
                            </m:sub>
                          </m:sSub>
                          <m:r>
                            <a:rPr lang="en-GB" sz="2200" b="0" i="1" smtClean="0">
                              <a:latin typeface="Cambria Math" panose="02040503050406030204" pitchFamily="18" charset="0"/>
                            </a:rPr>
                            <m:t>[</m:t>
                          </m:r>
                          <m:sSub>
                            <m:sSubPr>
                              <m:ctrlPr>
                                <a:rPr lang="en-GB" sz="2200" b="0" i="1" smtClean="0">
                                  <a:latin typeface="Cambria Math" panose="02040503050406030204" pitchFamily="18" charset="0"/>
                                </a:rPr>
                              </m:ctrlPr>
                            </m:sSubPr>
                            <m:e>
                              <m:r>
                                <a:rPr lang="en-GB" sz="2200" b="0" i="1" smtClean="0">
                                  <a:latin typeface="Cambria Math" panose="02040503050406030204" pitchFamily="18" charset="0"/>
                                </a:rPr>
                                <m:t>𝑟</m:t>
                              </m:r>
                            </m:e>
                            <m:sub>
                              <m:r>
                                <a:rPr lang="en-GB" sz="2200" b="0" i="1" smtClean="0">
                                  <a:latin typeface="Cambria Math" panose="02040503050406030204" pitchFamily="18" charset="0"/>
                                </a:rPr>
                                <m:t>𝑖</m:t>
                              </m:r>
                            </m:sub>
                          </m:sSub>
                          <m:r>
                            <a:rPr lang="en-GB" sz="2200" b="0" i="1" smtClean="0">
                              <a:latin typeface="Cambria Math" panose="02040503050406030204" pitchFamily="18" charset="0"/>
                            </a:rPr>
                            <m:t>−</m:t>
                          </m:r>
                          <m:r>
                            <a:rPr lang="en-GB" sz="2200" b="0" i="1" smtClean="0">
                              <a:latin typeface="Cambria Math" panose="02040503050406030204" pitchFamily="18" charset="0"/>
                            </a:rPr>
                            <m:t>𝐸</m:t>
                          </m:r>
                          <m:r>
                            <a:rPr lang="en-GB" sz="2200" b="0" i="1" smtClean="0">
                              <a:latin typeface="Cambria Math" panose="02040503050406030204" pitchFamily="18" charset="0"/>
                            </a:rPr>
                            <m:t>(</m:t>
                          </m:r>
                          <m:sSub>
                            <m:sSubPr>
                              <m:ctrlPr>
                                <a:rPr lang="en-GB" sz="2200" b="0" i="1" smtClean="0">
                                  <a:latin typeface="Cambria Math" panose="02040503050406030204" pitchFamily="18" charset="0"/>
                                </a:rPr>
                              </m:ctrlPr>
                            </m:sSubPr>
                            <m:e>
                              <m:r>
                                <a:rPr lang="en-GB" sz="2200" b="0" i="1" smtClean="0">
                                  <a:latin typeface="Cambria Math" panose="02040503050406030204" pitchFamily="18" charset="0"/>
                                </a:rPr>
                                <m:t>𝑟</m:t>
                              </m:r>
                            </m:e>
                            <m:sub>
                              <m:r>
                                <a:rPr lang="en-GB" sz="2200" b="0" i="1" smtClean="0">
                                  <a:latin typeface="Cambria Math" panose="02040503050406030204" pitchFamily="18" charset="0"/>
                                </a:rPr>
                                <m:t>𝑖</m:t>
                              </m:r>
                            </m:sub>
                          </m:sSub>
                          <m:r>
                            <a:rPr lang="en-GB" sz="2200" b="0" i="1" smtClean="0">
                              <a:latin typeface="Cambria Math" panose="02040503050406030204" pitchFamily="18" charset="0"/>
                            </a:rPr>
                            <m:t>)</m:t>
                          </m:r>
                          <m:sSup>
                            <m:sSupPr>
                              <m:ctrlPr>
                                <a:rPr lang="en-GB" sz="2200" b="0" i="1" smtClean="0">
                                  <a:latin typeface="Cambria Math" panose="02040503050406030204" pitchFamily="18" charset="0"/>
                                </a:rPr>
                              </m:ctrlPr>
                            </m:sSupPr>
                            <m:e>
                              <m:r>
                                <a:rPr lang="en-GB" sz="2200" b="0" i="1" smtClean="0">
                                  <a:latin typeface="Cambria Math" panose="02040503050406030204" pitchFamily="18" charset="0"/>
                                </a:rPr>
                                <m:t>]</m:t>
                              </m:r>
                            </m:e>
                            <m:sup>
                              <m:r>
                                <a:rPr lang="en-GB" sz="2200" b="0" i="1" smtClean="0">
                                  <a:latin typeface="Cambria Math" panose="02040503050406030204" pitchFamily="18" charset="0"/>
                                </a:rPr>
                                <m:t>2</m:t>
                              </m:r>
                            </m:sup>
                          </m:sSup>
                        </m:e>
                      </m:nary>
                    </m:oMath>
                  </m:oMathPara>
                </a14:m>
                <a:endParaRPr lang="en-GB" sz="2200" b="0" dirty="0"/>
              </a:p>
              <a:p>
                <a:pPr marL="0" indent="0">
                  <a:buNone/>
                </a:pPr>
                <a:endParaRPr lang="en-GB" sz="2200" i="1" dirty="0">
                  <a:ea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GB" sz="2200" i="1" smtClean="0">
                          <a:latin typeface="Cambria Math" panose="02040503050406030204" pitchFamily="18" charset="0"/>
                          <a:ea typeface="Cambria Math" panose="02040503050406030204" pitchFamily="18" charset="0"/>
                        </a:rPr>
                        <m:t>𝜎</m:t>
                      </m:r>
                      <m:r>
                        <a:rPr lang="en-GB" sz="2200" b="0" i="1" smtClean="0">
                          <a:latin typeface="Cambria Math" panose="02040503050406030204" pitchFamily="18" charset="0"/>
                          <a:ea typeface="Cambria Math" panose="02040503050406030204" pitchFamily="18" charset="0"/>
                        </a:rPr>
                        <m:t>=</m:t>
                      </m:r>
                      <m:rad>
                        <m:radPr>
                          <m:degHide m:val="on"/>
                          <m:ctrlPr>
                            <a:rPr lang="en-GB" sz="2200" b="0" i="1" smtClean="0">
                              <a:latin typeface="Cambria Math" panose="02040503050406030204" pitchFamily="18" charset="0"/>
                              <a:ea typeface="Cambria Math" panose="02040503050406030204" pitchFamily="18" charset="0"/>
                            </a:rPr>
                          </m:ctrlPr>
                        </m:radPr>
                        <m:deg/>
                        <m:e>
                          <m:sSup>
                            <m:sSupPr>
                              <m:ctrlPr>
                                <a:rPr lang="en-GB" sz="2200" b="0" i="1" smtClean="0">
                                  <a:latin typeface="Cambria Math" panose="02040503050406030204" pitchFamily="18" charset="0"/>
                                  <a:ea typeface="Cambria Math" panose="02040503050406030204" pitchFamily="18" charset="0"/>
                                </a:rPr>
                              </m:ctrlPr>
                            </m:sSupPr>
                            <m:e>
                              <m:r>
                                <a:rPr lang="en-GB" sz="2200" b="0" i="1" smtClean="0">
                                  <a:latin typeface="Cambria Math" panose="02040503050406030204" pitchFamily="18" charset="0"/>
                                  <a:ea typeface="Cambria Math" panose="02040503050406030204" pitchFamily="18" charset="0"/>
                                </a:rPr>
                                <m:t>𝜎</m:t>
                              </m:r>
                            </m:e>
                            <m:sup>
                              <m:r>
                                <a:rPr lang="en-GB" sz="2200" b="0" i="1" smtClean="0">
                                  <a:latin typeface="Cambria Math" panose="02040503050406030204" pitchFamily="18" charset="0"/>
                                  <a:ea typeface="Cambria Math" panose="02040503050406030204" pitchFamily="18" charset="0"/>
                                </a:rPr>
                                <m:t>2</m:t>
                              </m:r>
                            </m:sup>
                          </m:sSup>
                        </m:e>
                      </m:rad>
                    </m:oMath>
                  </m:oMathPara>
                </a14:m>
                <a:endParaRPr lang="en-GB" sz="2200" dirty="0"/>
              </a:p>
              <a:p>
                <a:pPr marL="0" indent="0">
                  <a:buNone/>
                </a:pPr>
                <a:endParaRPr lang="en-GB" dirty="0"/>
              </a:p>
              <a:p>
                <a:pPr marL="0" indent="0">
                  <a:buNone/>
                </a:pPr>
                <a:endParaRPr lang="en-GB" dirty="0"/>
              </a:p>
              <a:p>
                <a:pPr marL="0" indent="0">
                  <a:buNone/>
                </a:pPr>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838200" y="1350334"/>
                <a:ext cx="10515600" cy="5199321"/>
              </a:xfrm>
              <a:blipFill>
                <a:blip r:embed="rId2"/>
                <a:stretch>
                  <a:fillRect l="-696" t="-1526"/>
                </a:stretch>
              </a:blipFill>
            </p:spPr>
            <p:txBody>
              <a:bodyPr/>
              <a:lstStyle/>
              <a:p>
                <a:r>
                  <a:rPr lang="en-US">
                    <a:noFill/>
                  </a:rPr>
                  <a:t> </a:t>
                </a:r>
              </a:p>
            </p:txBody>
          </p:sp>
        </mc:Fallback>
      </mc:AlternateContent>
    </p:spTree>
    <p:extLst>
      <p:ext uri="{BB962C8B-B14F-4D97-AF65-F5344CB8AC3E}">
        <p14:creationId xmlns:p14="http://schemas.microsoft.com/office/powerpoint/2010/main" val="1527757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Θέση περιεχομένου 2">
            <a:extLst>
              <a:ext uri="{FF2B5EF4-FFF2-40B4-BE49-F238E27FC236}">
                <a16:creationId xmlns:a16="http://schemas.microsoft.com/office/drawing/2014/main" id="{171F2A8D-28D2-2436-881C-EB3EAB85E7AA}"/>
              </a:ext>
            </a:extLst>
          </p:cNvPr>
          <p:cNvSpPr>
            <a:spLocks noGrp="1"/>
          </p:cNvSpPr>
          <p:nvPr>
            <p:ph idx="1"/>
          </p:nvPr>
        </p:nvSpPr>
        <p:spPr>
          <a:xfrm>
            <a:off x="838200" y="1376363"/>
            <a:ext cx="10515600" cy="4800600"/>
          </a:xfrm>
        </p:spPr>
        <p:txBody>
          <a:bodyPr/>
          <a:lstStyle/>
          <a:p>
            <a:pPr algn="just"/>
            <a:r>
              <a:rPr lang="en-GB" altLang="en-US" sz="2200" b="1"/>
              <a:t>Why are secondary markets important ? </a:t>
            </a:r>
          </a:p>
          <a:p>
            <a:pPr algn="just"/>
            <a:endParaRPr lang="en-GB" altLang="en-US" sz="2200"/>
          </a:p>
          <a:p>
            <a:pPr algn="just"/>
            <a:r>
              <a:rPr lang="en-GB" altLang="en-US" sz="2200" b="1">
                <a:solidFill>
                  <a:srgbClr val="FF0000"/>
                </a:solidFill>
              </a:rPr>
              <a:t>Liquidity: </a:t>
            </a:r>
            <a:r>
              <a:rPr lang="en-GB" altLang="en-US" sz="2200"/>
              <a:t>initial investors know that they can sell their investments at a later stage and, thus, they invest in Initial Public Offerings, or in stocks in general</a:t>
            </a:r>
          </a:p>
          <a:p>
            <a:pPr algn="just"/>
            <a:endParaRPr lang="en-GB" altLang="en-US" sz="2200"/>
          </a:p>
          <a:p>
            <a:pPr algn="just"/>
            <a:r>
              <a:rPr lang="en-GB" altLang="en-US" sz="2200" b="1">
                <a:solidFill>
                  <a:srgbClr val="FF0000"/>
                </a:solidFill>
              </a:rPr>
              <a:t>Price Discovery: </a:t>
            </a:r>
            <a:r>
              <a:rPr lang="en-GB" altLang="en-US" sz="2200"/>
              <a:t>the prevailing market price in the secondary market is determined by demand and supply (which is in turn determined by information). Thus if you want to know how the other investors believe that a stock is worth you look at the current market price. </a:t>
            </a:r>
          </a:p>
          <a:p>
            <a:pPr algn="just"/>
            <a:endParaRPr lang="en-GB" altLang="en-US" sz="2200"/>
          </a:p>
          <a:p>
            <a:pPr algn="just"/>
            <a:r>
              <a:rPr lang="en-GB" altLang="en-US" sz="2200" b="1">
                <a:solidFill>
                  <a:srgbClr val="FF0000"/>
                </a:solidFill>
              </a:rPr>
              <a:t>New issues in the primary market: </a:t>
            </a:r>
            <a:r>
              <a:rPr lang="en-GB" altLang="en-US" sz="2200"/>
              <a:t>their prices (and yields for bonds) are related (based) on the outstanding securities in the secondary market. </a:t>
            </a:r>
          </a:p>
        </p:txBody>
      </p:sp>
      <p:sp>
        <p:nvSpPr>
          <p:cNvPr id="19459" name="Τίτλος 1">
            <a:extLst>
              <a:ext uri="{FF2B5EF4-FFF2-40B4-BE49-F238E27FC236}">
                <a16:creationId xmlns:a16="http://schemas.microsoft.com/office/drawing/2014/main" id="{EB936CD8-94A9-1843-9BCC-D5D63ACCC1EC}"/>
              </a:ext>
            </a:extLst>
          </p:cNvPr>
          <p:cNvSpPr>
            <a:spLocks noGrp="1"/>
          </p:cNvSpPr>
          <p:nvPr>
            <p:ph type="title"/>
          </p:nvPr>
        </p:nvSpPr>
        <p:spPr>
          <a:xfrm>
            <a:off x="838200" y="365125"/>
            <a:ext cx="10515600" cy="809625"/>
          </a:xfrm>
        </p:spPr>
        <p:txBody>
          <a:bodyPr/>
          <a:lstStyle/>
          <a:p>
            <a:r>
              <a:rPr lang="en-GB" altLang="en-US" sz="4000" b="1"/>
              <a:t>Markets </a:t>
            </a:r>
            <a:endParaRPr lang="en-GB" altLang="en-US" sz="400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0CA585D2-F203-4AE9-9BFE-F137759ABD02}"/>
                  </a:ext>
                </a:extLst>
              </p:cNvPr>
              <p:cNvSpPr>
                <a:spLocks noGrp="1" noChangeArrowheads="1"/>
              </p:cNvSpPr>
              <p:nvPr>
                <p:ph idx="1"/>
              </p:nvPr>
            </p:nvSpPr>
            <p:spPr>
              <a:xfrm>
                <a:off x="838199" y="1728132"/>
                <a:ext cx="10654717" cy="4448831"/>
              </a:xfrm>
            </p:spPr>
            <p:txBody>
              <a:bodyPr>
                <a:noAutofit/>
              </a:bodyPr>
              <a:lstStyle/>
              <a:p>
                <a:pPr marL="609600" indent="-609600" algn="just"/>
                <a:r>
                  <a:rPr lang="en-US" altLang="en-US" sz="2200" b="1" dirty="0"/>
                  <a:t>Volatility</a:t>
                </a:r>
                <a:r>
                  <a:rPr lang="en-US" altLang="en-US" sz="2200" dirty="0"/>
                  <a:t> is usually calculated as the standard deviation </a:t>
                </a:r>
                <a:r>
                  <a:rPr lang="en-GB" altLang="en-US" sz="2200" dirty="0"/>
                  <a:t>of logarithmic returns. </a:t>
                </a:r>
              </a:p>
              <a:p>
                <a:pPr marL="609600" indent="-609600" algn="just"/>
                <a:endParaRPr lang="en-GB" altLang="en-US" sz="2200" dirty="0"/>
              </a:p>
              <a:p>
                <a:pPr marL="609600" indent="-609600" algn="just"/>
                <a:r>
                  <a:rPr lang="en-GB" altLang="en-US" sz="2200" dirty="0"/>
                  <a:t>Often calculated </a:t>
                </a:r>
                <a:r>
                  <a:rPr lang="en-GB" altLang="en-US" sz="2200" b="1" dirty="0"/>
                  <a:t>annualized (2</a:t>
                </a:r>
                <a:r>
                  <a:rPr lang="en-US" altLang="en-US" sz="2200" b="1" dirty="0"/>
                  <a:t>52 trading days)</a:t>
                </a:r>
              </a:p>
              <a:p>
                <a:pPr marL="609600" indent="-609600" algn="just"/>
                <a:endParaRPr lang="en-US" altLang="en-US" sz="2200" dirty="0"/>
              </a:p>
              <a:p>
                <a:pPr marL="609600" indent="-609600" algn="just"/>
                <a14:m>
                  <m:oMath xmlns:m="http://schemas.openxmlformats.org/officeDocument/2006/math">
                    <m:sSub>
                      <m:sSubPr>
                        <m:ctrlPr>
                          <a:rPr lang="en-US" altLang="en-US" sz="2200" i="1" smtClean="0">
                            <a:latin typeface="Cambria Math" panose="02040503050406030204" pitchFamily="18" charset="0"/>
                          </a:rPr>
                        </m:ctrlPr>
                      </m:sSubPr>
                      <m:e>
                        <m:r>
                          <a:rPr lang="en-US" altLang="en-US" sz="2200" i="1" smtClean="0">
                            <a:latin typeface="Cambria Math" panose="02040503050406030204" pitchFamily="18" charset="0"/>
                            <a:ea typeface="Cambria Math" panose="02040503050406030204" pitchFamily="18" charset="0"/>
                          </a:rPr>
                          <m:t>𝜎</m:t>
                        </m:r>
                      </m:e>
                      <m:sub>
                        <m:r>
                          <a:rPr lang="en-GB" altLang="en-US" sz="2200" b="0" i="1" smtClean="0">
                            <a:latin typeface="Cambria Math" panose="02040503050406030204" pitchFamily="18" charset="0"/>
                          </a:rPr>
                          <m:t>𝑎𝑛𝑛𝑢𝑎𝑙</m:t>
                        </m:r>
                      </m:sub>
                    </m:sSub>
                    <m:r>
                      <a:rPr lang="en-GB" altLang="en-US" sz="2200" b="0" i="1" smtClean="0">
                        <a:latin typeface="Cambria Math" panose="02040503050406030204" pitchFamily="18" charset="0"/>
                      </a:rPr>
                      <m:t>=</m:t>
                    </m:r>
                    <m:sSub>
                      <m:sSubPr>
                        <m:ctrlPr>
                          <a:rPr lang="en-GB" altLang="en-US" sz="2200" b="0" i="1" smtClean="0">
                            <a:latin typeface="Cambria Math" panose="02040503050406030204" pitchFamily="18" charset="0"/>
                          </a:rPr>
                        </m:ctrlPr>
                      </m:sSubPr>
                      <m:e>
                        <m:r>
                          <a:rPr lang="en-GB" altLang="en-US" sz="2200" b="0" i="1" smtClean="0">
                            <a:latin typeface="Cambria Math" panose="02040503050406030204" pitchFamily="18" charset="0"/>
                            <a:ea typeface="Cambria Math" panose="02040503050406030204" pitchFamily="18" charset="0"/>
                          </a:rPr>
                          <m:t>𝜎</m:t>
                        </m:r>
                      </m:e>
                      <m:sub>
                        <m:r>
                          <a:rPr lang="en-GB" altLang="en-US" sz="2200" b="0" i="1" smtClean="0">
                            <a:latin typeface="Cambria Math" panose="02040503050406030204" pitchFamily="18" charset="0"/>
                          </a:rPr>
                          <m:t>𝑑𝑎𝑖𝑙𝑦</m:t>
                        </m:r>
                      </m:sub>
                    </m:sSub>
                    <m:rad>
                      <m:radPr>
                        <m:degHide m:val="on"/>
                        <m:ctrlPr>
                          <a:rPr lang="en-GB" altLang="en-US" sz="2200" b="0" i="1" smtClean="0">
                            <a:latin typeface="Cambria Math" panose="02040503050406030204" pitchFamily="18" charset="0"/>
                          </a:rPr>
                        </m:ctrlPr>
                      </m:radPr>
                      <m:deg/>
                      <m:e>
                        <m:r>
                          <a:rPr lang="en-GB" altLang="en-US" sz="2200" b="0" i="1" smtClean="0">
                            <a:latin typeface="Cambria Math" panose="02040503050406030204" pitchFamily="18" charset="0"/>
                          </a:rPr>
                          <m:t>252</m:t>
                        </m:r>
                      </m:e>
                    </m:rad>
                  </m:oMath>
                </a14:m>
                <a:endParaRPr lang="en-US" altLang="en-US" sz="2200" dirty="0"/>
              </a:p>
              <a:p>
                <a:pPr marL="609600" indent="-609600" algn="just"/>
                <a:endParaRPr lang="en-US" altLang="en-US" sz="2200" dirty="0"/>
              </a:p>
              <a:p>
                <a:pPr marL="609600" indent="-609600" algn="just"/>
                <a:r>
                  <a:rPr lang="en-US" altLang="en-US" sz="2200" dirty="0"/>
                  <a:t>E.g., if daily volatility is 0.02, the </a:t>
                </a:r>
                <a14:m>
                  <m:oMath xmlns:m="http://schemas.openxmlformats.org/officeDocument/2006/math">
                    <m:sSub>
                      <m:sSubPr>
                        <m:ctrlPr>
                          <a:rPr lang="en-US" altLang="en-US" sz="2200" i="1">
                            <a:latin typeface="Cambria Math" panose="02040503050406030204" pitchFamily="18" charset="0"/>
                          </a:rPr>
                        </m:ctrlPr>
                      </m:sSubPr>
                      <m:e>
                        <m:r>
                          <a:rPr lang="en-US" altLang="en-US" sz="2200" i="1">
                            <a:latin typeface="Cambria Math" panose="02040503050406030204" pitchFamily="18" charset="0"/>
                            <a:ea typeface="Cambria Math" panose="02040503050406030204" pitchFamily="18" charset="0"/>
                          </a:rPr>
                          <m:t>𝜎</m:t>
                        </m:r>
                      </m:e>
                      <m:sub>
                        <m:r>
                          <a:rPr lang="en-GB" altLang="en-US" sz="2200" i="1">
                            <a:latin typeface="Cambria Math" panose="02040503050406030204" pitchFamily="18" charset="0"/>
                          </a:rPr>
                          <m:t>𝑎𝑛𝑛𝑢𝑎𝑙</m:t>
                        </m:r>
                      </m:sub>
                    </m:sSub>
                    <m:r>
                      <a:rPr lang="en-GB" altLang="en-US" sz="2200" i="1">
                        <a:latin typeface="Cambria Math" panose="02040503050406030204" pitchFamily="18" charset="0"/>
                      </a:rPr>
                      <m:t>=</m:t>
                    </m:r>
                    <m:r>
                      <a:rPr lang="en-GB" altLang="en-US" sz="2200" b="0" i="1" smtClean="0">
                        <a:latin typeface="Cambria Math" panose="02040503050406030204" pitchFamily="18" charset="0"/>
                      </a:rPr>
                      <m:t>0.02 </m:t>
                    </m:r>
                    <m:rad>
                      <m:radPr>
                        <m:degHide m:val="on"/>
                        <m:ctrlPr>
                          <a:rPr lang="en-GB" altLang="en-US" sz="2200" i="1">
                            <a:latin typeface="Cambria Math" panose="02040503050406030204" pitchFamily="18" charset="0"/>
                          </a:rPr>
                        </m:ctrlPr>
                      </m:radPr>
                      <m:deg/>
                      <m:e>
                        <m:r>
                          <a:rPr lang="en-GB" altLang="en-US" sz="2200" i="1">
                            <a:latin typeface="Cambria Math" panose="02040503050406030204" pitchFamily="18" charset="0"/>
                          </a:rPr>
                          <m:t>252</m:t>
                        </m:r>
                      </m:e>
                    </m:rad>
                  </m:oMath>
                </a14:m>
                <a:r>
                  <a:rPr lang="en-US" altLang="en-US" sz="2200" dirty="0"/>
                  <a:t>= 0.3174</a:t>
                </a:r>
              </a:p>
              <a:p>
                <a:pPr marL="609600" indent="-609600" algn="just" eaLnBrk="1" hangingPunct="1"/>
                <a:endParaRPr lang="en-US" altLang="en-US" sz="2200" dirty="0"/>
              </a:p>
            </p:txBody>
          </p:sp>
        </mc:Choice>
        <mc:Fallback xmlns="">
          <p:sp>
            <p:nvSpPr>
              <p:cNvPr id="4" name="Rectangle 3">
                <a:extLst>
                  <a:ext uri="{FF2B5EF4-FFF2-40B4-BE49-F238E27FC236}">
                    <a16:creationId xmlns:a16="http://schemas.microsoft.com/office/drawing/2014/main" id="{0CA585D2-F203-4AE9-9BFE-F137759ABD02}"/>
                  </a:ext>
                </a:extLst>
              </p:cNvPr>
              <p:cNvSpPr>
                <a:spLocks noGrp="1" noRot="1" noChangeAspect="1" noMove="1" noResize="1" noEditPoints="1" noAdjustHandles="1" noChangeArrowheads="1" noChangeShapeType="1" noTextEdit="1"/>
              </p:cNvSpPr>
              <p:nvPr>
                <p:ph idx="1"/>
              </p:nvPr>
            </p:nvSpPr>
            <p:spPr>
              <a:xfrm>
                <a:off x="838199" y="1728132"/>
                <a:ext cx="10654717" cy="4448831"/>
              </a:xfrm>
              <a:blipFill>
                <a:blip r:embed="rId2"/>
                <a:stretch>
                  <a:fillRect l="-629" t="-1644"/>
                </a:stretch>
              </a:blipFill>
            </p:spPr>
            <p:txBody>
              <a:bodyPr/>
              <a:lstStyle/>
              <a:p>
                <a:r>
                  <a:rPr lang="en-GB">
                    <a:noFill/>
                  </a:rPr>
                  <a:t> </a:t>
                </a:r>
              </a:p>
            </p:txBody>
          </p:sp>
        </mc:Fallback>
      </mc:AlternateContent>
      <p:sp>
        <p:nvSpPr>
          <p:cNvPr id="7" name="Τίτλος 1">
            <a:extLst>
              <a:ext uri="{FF2B5EF4-FFF2-40B4-BE49-F238E27FC236}">
                <a16:creationId xmlns:a16="http://schemas.microsoft.com/office/drawing/2014/main" id="{90D66112-06F8-43FF-8258-AE59107369BC}"/>
              </a:ext>
            </a:extLst>
          </p:cNvPr>
          <p:cNvSpPr>
            <a:spLocks noGrp="1"/>
          </p:cNvSpPr>
          <p:nvPr>
            <p:ph type="title"/>
          </p:nvPr>
        </p:nvSpPr>
        <p:spPr>
          <a:xfrm>
            <a:off x="838200" y="365125"/>
            <a:ext cx="10515600" cy="1094559"/>
          </a:xfrm>
        </p:spPr>
        <p:txBody>
          <a:bodyPr>
            <a:normAutofit/>
          </a:bodyPr>
          <a:lstStyle/>
          <a:p>
            <a:r>
              <a:rPr lang="en-US" sz="3600" b="1" dirty="0">
                <a:solidFill>
                  <a:prstClr val="black"/>
                </a:solidFill>
              </a:rPr>
              <a:t>Asset Returns &amp; Risk  </a:t>
            </a:r>
            <a:endParaRPr lang="el-GR" sz="3600" dirty="0"/>
          </a:p>
        </p:txBody>
      </p:sp>
    </p:spTree>
    <p:extLst>
      <p:ext uri="{BB962C8B-B14F-4D97-AF65-F5344CB8AC3E}">
        <p14:creationId xmlns:p14="http://schemas.microsoft.com/office/powerpoint/2010/main" val="385779668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838200" y="1146878"/>
            <a:ext cx="10515600" cy="5360248"/>
          </a:xfrm>
        </p:spPr>
        <p:txBody>
          <a:bodyPr>
            <a:normAutofit/>
          </a:bodyPr>
          <a:lstStyle/>
          <a:p>
            <a:pPr algn="just"/>
            <a:r>
              <a:rPr lang="en-US" sz="2000" dirty="0"/>
              <a:t>Calculating historical returns and risk </a:t>
            </a:r>
            <a:r>
              <a:rPr lang="en-US" sz="2000" b="1" dirty="0"/>
              <a:t>in practice</a:t>
            </a:r>
            <a:r>
              <a:rPr lang="en-US" sz="2000" dirty="0"/>
              <a:t>: we assume that every year (month, etc.) is a different “scenario” with the same probability of occurring.</a:t>
            </a:r>
          </a:p>
          <a:p>
            <a:pPr algn="just"/>
            <a:r>
              <a:rPr lang="en-US" sz="2000" dirty="0"/>
              <a:t>Consider DAX 30 (Portfolio of German stocks,  30 highest capitalization stocks)</a:t>
            </a:r>
          </a:p>
          <a:p>
            <a:endParaRPr lang="en-US" sz="2000" dirty="0"/>
          </a:p>
          <a:p>
            <a:endParaRPr lang="en-US" dirty="0"/>
          </a:p>
          <a:p>
            <a:endParaRPr lang="en-US" dirty="0"/>
          </a:p>
          <a:p>
            <a:endParaRPr lang="en-US" dirty="0"/>
          </a:p>
          <a:p>
            <a:endParaRPr lang="en-US" dirty="0"/>
          </a:p>
          <a:p>
            <a:pPr marL="0" indent="0">
              <a:buNone/>
            </a:pPr>
            <a:endParaRPr lang="en-US" dirty="0"/>
          </a:p>
        </p:txBody>
      </p:sp>
      <p:sp>
        <p:nvSpPr>
          <p:cNvPr id="7" name="Τίτλος 1">
            <a:extLst>
              <a:ext uri="{FF2B5EF4-FFF2-40B4-BE49-F238E27FC236}">
                <a16:creationId xmlns:a16="http://schemas.microsoft.com/office/drawing/2014/main" id="{196ED1B9-F7A3-455D-BA99-27A13CE84E8D}"/>
              </a:ext>
            </a:extLst>
          </p:cNvPr>
          <p:cNvSpPr>
            <a:spLocks noGrp="1"/>
          </p:cNvSpPr>
          <p:nvPr>
            <p:ph type="title"/>
          </p:nvPr>
        </p:nvSpPr>
        <p:spPr>
          <a:xfrm>
            <a:off x="838200" y="365125"/>
            <a:ext cx="10515600" cy="781753"/>
          </a:xfrm>
        </p:spPr>
        <p:txBody>
          <a:bodyPr>
            <a:normAutofit/>
          </a:bodyPr>
          <a:lstStyle/>
          <a:p>
            <a:r>
              <a:rPr lang="en-US" sz="3600" b="1" dirty="0">
                <a:solidFill>
                  <a:prstClr val="black"/>
                </a:solidFill>
              </a:rPr>
              <a:t>Asset Returns &amp; Risk  </a:t>
            </a:r>
            <a:endParaRPr lang="el-GR" sz="3600" dirty="0"/>
          </a:p>
        </p:txBody>
      </p:sp>
      <p:pic>
        <p:nvPicPr>
          <p:cNvPr id="4" name="Εικόνα 3">
            <a:extLst>
              <a:ext uri="{FF2B5EF4-FFF2-40B4-BE49-F238E27FC236}">
                <a16:creationId xmlns:a16="http://schemas.microsoft.com/office/drawing/2014/main" id="{58010994-EC46-9C83-E703-F37BB490F7E7}"/>
              </a:ext>
            </a:extLst>
          </p:cNvPr>
          <p:cNvPicPr>
            <a:picLocks noChangeAspect="1"/>
          </p:cNvPicPr>
          <p:nvPr/>
        </p:nvPicPr>
        <p:blipFill>
          <a:blip r:embed="rId2"/>
          <a:stretch>
            <a:fillRect/>
          </a:stretch>
        </p:blipFill>
        <p:spPr>
          <a:xfrm>
            <a:off x="1184686" y="2382991"/>
            <a:ext cx="10009239" cy="4109884"/>
          </a:xfrm>
          <a:prstGeom prst="rect">
            <a:avLst/>
          </a:prstGeom>
        </p:spPr>
      </p:pic>
    </p:spTree>
    <p:extLst>
      <p:ext uri="{BB962C8B-B14F-4D97-AF65-F5344CB8AC3E}">
        <p14:creationId xmlns:p14="http://schemas.microsoft.com/office/powerpoint/2010/main" val="235665708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838200" y="1265274"/>
            <a:ext cx="10515600" cy="5273749"/>
          </a:xfrm>
        </p:spPr>
        <p:txBody>
          <a:bodyPr>
            <a:normAutofit/>
          </a:bodyPr>
          <a:lstStyle/>
          <a:p>
            <a:r>
              <a:rPr lang="en-US" sz="2000" dirty="0"/>
              <a:t>Consider two investments (market indexes, assume no dividends) with the prices:</a:t>
            </a:r>
          </a:p>
          <a:p>
            <a:endParaRPr lang="en-US" sz="2000" dirty="0"/>
          </a:p>
          <a:p>
            <a:endParaRPr lang="en-US" dirty="0"/>
          </a:p>
          <a:p>
            <a:endParaRPr lang="en-US" dirty="0"/>
          </a:p>
          <a:p>
            <a:endParaRPr lang="en-US" dirty="0"/>
          </a:p>
          <a:p>
            <a:endParaRPr lang="en-US" dirty="0"/>
          </a:p>
          <a:p>
            <a:endParaRPr lang="en-US" dirty="0"/>
          </a:p>
          <a:p>
            <a:endParaRPr lang="en-US" dirty="0"/>
          </a:p>
          <a:p>
            <a:pPr algn="just"/>
            <a:endParaRPr lang="en-US" sz="1800" dirty="0"/>
          </a:p>
          <a:p>
            <a:pPr algn="just"/>
            <a:endParaRPr lang="en-US" sz="1800" dirty="0"/>
          </a:p>
          <a:p>
            <a:pPr algn="just"/>
            <a:r>
              <a:rPr lang="en-US" sz="1800" dirty="0"/>
              <a:t>(You can easily calculate (e.g., in Excel) historical returns and risk)</a:t>
            </a:r>
          </a:p>
          <a:p>
            <a:pPr algn="just"/>
            <a:endParaRPr lang="en-US" sz="2200" dirty="0"/>
          </a:p>
          <a:p>
            <a:pPr algn="just"/>
            <a:endParaRPr lang="en-US" sz="2200" dirty="0"/>
          </a:p>
          <a:p>
            <a:endParaRPr lang="el-GR" dirty="0"/>
          </a:p>
        </p:txBody>
      </p:sp>
      <p:pic>
        <p:nvPicPr>
          <p:cNvPr id="6" name="Εικόνα 5">
            <a:extLst>
              <a:ext uri="{FF2B5EF4-FFF2-40B4-BE49-F238E27FC236}">
                <a16:creationId xmlns:a16="http://schemas.microsoft.com/office/drawing/2014/main" id="{56EC4D3F-D935-4B31-AE36-9E044A1CCE58}"/>
              </a:ext>
            </a:extLst>
          </p:cNvPr>
          <p:cNvPicPr>
            <a:picLocks noChangeAspect="1"/>
          </p:cNvPicPr>
          <p:nvPr/>
        </p:nvPicPr>
        <p:blipFill>
          <a:blip r:embed="rId2"/>
          <a:stretch>
            <a:fillRect/>
          </a:stretch>
        </p:blipFill>
        <p:spPr>
          <a:xfrm>
            <a:off x="8249174" y="1928712"/>
            <a:ext cx="3308758" cy="3664014"/>
          </a:xfrm>
          <a:prstGeom prst="rect">
            <a:avLst/>
          </a:prstGeom>
        </p:spPr>
      </p:pic>
      <p:pic>
        <p:nvPicPr>
          <p:cNvPr id="7" name="Εικόνα 6">
            <a:extLst>
              <a:ext uri="{FF2B5EF4-FFF2-40B4-BE49-F238E27FC236}">
                <a16:creationId xmlns:a16="http://schemas.microsoft.com/office/drawing/2014/main" id="{E3142E4B-F19A-4284-82B1-DB524EA9148D}"/>
              </a:ext>
            </a:extLst>
          </p:cNvPr>
          <p:cNvPicPr>
            <a:picLocks noChangeAspect="1"/>
          </p:cNvPicPr>
          <p:nvPr/>
        </p:nvPicPr>
        <p:blipFill>
          <a:blip r:embed="rId3"/>
          <a:stretch>
            <a:fillRect/>
          </a:stretch>
        </p:blipFill>
        <p:spPr>
          <a:xfrm>
            <a:off x="751776" y="1930749"/>
            <a:ext cx="3524250" cy="3495675"/>
          </a:xfrm>
          <a:prstGeom prst="rect">
            <a:avLst/>
          </a:prstGeom>
        </p:spPr>
      </p:pic>
      <p:pic>
        <p:nvPicPr>
          <p:cNvPr id="8" name="Εικόνα 7">
            <a:extLst>
              <a:ext uri="{FF2B5EF4-FFF2-40B4-BE49-F238E27FC236}">
                <a16:creationId xmlns:a16="http://schemas.microsoft.com/office/drawing/2014/main" id="{11F79385-D32F-4D70-9634-6B8FAD1A2048}"/>
              </a:ext>
            </a:extLst>
          </p:cNvPr>
          <p:cNvPicPr>
            <a:picLocks noChangeAspect="1"/>
          </p:cNvPicPr>
          <p:nvPr/>
        </p:nvPicPr>
        <p:blipFill>
          <a:blip r:embed="rId4"/>
          <a:stretch>
            <a:fillRect/>
          </a:stretch>
        </p:blipFill>
        <p:spPr>
          <a:xfrm>
            <a:off x="4602323" y="1928712"/>
            <a:ext cx="3524250" cy="3743325"/>
          </a:xfrm>
          <a:prstGeom prst="rect">
            <a:avLst/>
          </a:prstGeom>
        </p:spPr>
      </p:pic>
      <p:sp>
        <p:nvSpPr>
          <p:cNvPr id="9" name="Τίτλος 1">
            <a:extLst>
              <a:ext uri="{FF2B5EF4-FFF2-40B4-BE49-F238E27FC236}">
                <a16:creationId xmlns:a16="http://schemas.microsoft.com/office/drawing/2014/main" id="{60A88521-5D61-4353-AD28-DAF1B26DC675}"/>
              </a:ext>
            </a:extLst>
          </p:cNvPr>
          <p:cNvSpPr>
            <a:spLocks noGrp="1"/>
          </p:cNvSpPr>
          <p:nvPr>
            <p:ph type="title"/>
          </p:nvPr>
        </p:nvSpPr>
        <p:spPr>
          <a:xfrm>
            <a:off x="838200" y="365126"/>
            <a:ext cx="10515600" cy="759000"/>
          </a:xfrm>
        </p:spPr>
        <p:txBody>
          <a:bodyPr>
            <a:normAutofit/>
          </a:bodyPr>
          <a:lstStyle/>
          <a:p>
            <a:r>
              <a:rPr lang="en-US" sz="3600" b="1" dirty="0">
                <a:solidFill>
                  <a:prstClr val="black"/>
                </a:solidFill>
              </a:rPr>
              <a:t>Asset Returns &amp; Risk  </a:t>
            </a:r>
            <a:endParaRPr lang="el-GR" sz="3600" dirty="0"/>
          </a:p>
        </p:txBody>
      </p:sp>
    </p:spTree>
    <p:extLst>
      <p:ext uri="{BB962C8B-B14F-4D97-AF65-F5344CB8AC3E}">
        <p14:creationId xmlns:p14="http://schemas.microsoft.com/office/powerpoint/2010/main" val="39581239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17D99330-0D1F-40D4-82CC-7F83C47D681A}"/>
              </a:ext>
            </a:extLst>
          </p:cNvPr>
          <p:cNvSpPr>
            <a:spLocks noGrp="1"/>
          </p:cNvSpPr>
          <p:nvPr>
            <p:ph idx="1"/>
          </p:nvPr>
        </p:nvSpPr>
        <p:spPr>
          <a:xfrm>
            <a:off x="905312" y="1253331"/>
            <a:ext cx="10515600" cy="432466"/>
          </a:xfrm>
        </p:spPr>
        <p:txBody>
          <a:bodyPr>
            <a:normAutofit/>
          </a:bodyPr>
          <a:lstStyle/>
          <a:p>
            <a:r>
              <a:rPr lang="en-GB" sz="2200" dirty="0"/>
              <a:t>Example for 30 stocks</a:t>
            </a:r>
          </a:p>
          <a:p>
            <a:endParaRPr lang="en-GB" dirty="0"/>
          </a:p>
        </p:txBody>
      </p:sp>
      <p:pic>
        <p:nvPicPr>
          <p:cNvPr id="5" name="Εικόνα 4">
            <a:extLst>
              <a:ext uri="{FF2B5EF4-FFF2-40B4-BE49-F238E27FC236}">
                <a16:creationId xmlns:a16="http://schemas.microsoft.com/office/drawing/2014/main" id="{B2AC3112-09F3-4364-B844-F994ACB492B9}"/>
              </a:ext>
            </a:extLst>
          </p:cNvPr>
          <p:cNvPicPr>
            <a:picLocks noChangeAspect="1"/>
          </p:cNvPicPr>
          <p:nvPr/>
        </p:nvPicPr>
        <p:blipFill>
          <a:blip r:embed="rId2"/>
          <a:stretch>
            <a:fillRect/>
          </a:stretch>
        </p:blipFill>
        <p:spPr>
          <a:xfrm>
            <a:off x="1308683" y="1769687"/>
            <a:ext cx="9060110" cy="4630994"/>
          </a:xfrm>
          <a:prstGeom prst="rect">
            <a:avLst/>
          </a:prstGeom>
        </p:spPr>
      </p:pic>
      <p:sp>
        <p:nvSpPr>
          <p:cNvPr id="6" name="Τίτλος 1">
            <a:extLst>
              <a:ext uri="{FF2B5EF4-FFF2-40B4-BE49-F238E27FC236}">
                <a16:creationId xmlns:a16="http://schemas.microsoft.com/office/drawing/2014/main" id="{C4756926-92A1-423C-9075-2D23320CBD34}"/>
              </a:ext>
            </a:extLst>
          </p:cNvPr>
          <p:cNvSpPr>
            <a:spLocks noGrp="1"/>
          </p:cNvSpPr>
          <p:nvPr>
            <p:ph type="title"/>
          </p:nvPr>
        </p:nvSpPr>
        <p:spPr>
          <a:xfrm>
            <a:off x="838200" y="365126"/>
            <a:ext cx="10515600" cy="623920"/>
          </a:xfrm>
        </p:spPr>
        <p:txBody>
          <a:bodyPr>
            <a:normAutofit fontScale="90000"/>
          </a:bodyPr>
          <a:lstStyle/>
          <a:p>
            <a:r>
              <a:rPr lang="en-US" sz="4000" b="1" dirty="0"/>
              <a:t>Once you have returns and volatility for each asset……..</a:t>
            </a:r>
            <a:endParaRPr lang="el-GR" sz="4000" b="1" dirty="0"/>
          </a:p>
        </p:txBody>
      </p:sp>
    </p:spTree>
    <p:extLst>
      <p:ext uri="{BB962C8B-B14F-4D97-AF65-F5344CB8AC3E}">
        <p14:creationId xmlns:p14="http://schemas.microsoft.com/office/powerpoint/2010/main" val="304830474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6"/>
            <a:ext cx="10515600" cy="623920"/>
          </a:xfrm>
        </p:spPr>
        <p:txBody>
          <a:bodyPr>
            <a:normAutofit/>
          </a:bodyPr>
          <a:lstStyle/>
          <a:p>
            <a:r>
              <a:rPr lang="en-US" sz="3600" b="1" dirty="0"/>
              <a:t>Coefficient of Variation</a:t>
            </a:r>
            <a:endParaRPr lang="el-GR" sz="3600" dirty="0"/>
          </a:p>
        </p:txBody>
      </p:sp>
      <p:sp>
        <p:nvSpPr>
          <p:cNvPr id="3" name="Θέση περιεχομένου 2"/>
          <p:cNvSpPr>
            <a:spLocks noGrp="1"/>
          </p:cNvSpPr>
          <p:nvPr>
            <p:ph idx="1"/>
          </p:nvPr>
        </p:nvSpPr>
        <p:spPr>
          <a:xfrm>
            <a:off x="838200" y="1156996"/>
            <a:ext cx="10515600" cy="5335879"/>
          </a:xfrm>
        </p:spPr>
        <p:txBody>
          <a:bodyPr>
            <a:normAutofit/>
          </a:bodyPr>
          <a:lstStyle/>
          <a:p>
            <a:pPr marL="0" indent="0" algn="just">
              <a:buNone/>
            </a:pPr>
            <a:r>
              <a:rPr lang="en-US" sz="2200" dirty="0"/>
              <a:t>	</a:t>
            </a:r>
            <a:r>
              <a:rPr lang="en-US" sz="2000" dirty="0"/>
              <a:t>If two </a:t>
            </a:r>
            <a:r>
              <a:rPr lang="en-GB" sz="2000" dirty="0"/>
              <a:t>assets</a:t>
            </a:r>
            <a:r>
              <a:rPr lang="en-US" sz="2000" dirty="0"/>
              <a:t> have the </a:t>
            </a:r>
            <a:r>
              <a:rPr lang="en-US" sz="2000" b="1" dirty="0"/>
              <a:t>same return </a:t>
            </a:r>
            <a:r>
              <a:rPr lang="en-US" sz="2000" dirty="0"/>
              <a:t>but </a:t>
            </a:r>
            <a:r>
              <a:rPr lang="en-US" sz="2000" b="1" dirty="0"/>
              <a:t>different risk</a:t>
            </a:r>
            <a:r>
              <a:rPr lang="en-US" sz="2000" dirty="0"/>
              <a:t>: </a:t>
            </a:r>
          </a:p>
          <a:p>
            <a:pPr marL="0" indent="0" algn="just">
              <a:buNone/>
            </a:pPr>
            <a:r>
              <a:rPr lang="en-US" sz="2000" dirty="0"/>
              <a:t>→	choose the investment with the </a:t>
            </a:r>
            <a:r>
              <a:rPr lang="en-US" sz="2000" b="1" dirty="0"/>
              <a:t>lower risk</a:t>
            </a:r>
          </a:p>
          <a:p>
            <a:pPr algn="just"/>
            <a:endParaRPr lang="en-US" sz="2000" dirty="0"/>
          </a:p>
          <a:p>
            <a:pPr marL="0" indent="0" algn="just">
              <a:buNone/>
            </a:pPr>
            <a:r>
              <a:rPr lang="en-US" sz="2000" dirty="0"/>
              <a:t>	If two assets have the same risk but different return: </a:t>
            </a:r>
          </a:p>
          <a:p>
            <a:pPr marL="0" indent="0" algn="just">
              <a:buNone/>
            </a:pPr>
            <a:r>
              <a:rPr lang="en-US" sz="2000" dirty="0"/>
              <a:t>→	choose the investment with the </a:t>
            </a:r>
            <a:r>
              <a:rPr lang="en-US" sz="2000" b="1" dirty="0"/>
              <a:t>higher return</a:t>
            </a:r>
          </a:p>
          <a:p>
            <a:pPr algn="just"/>
            <a:endParaRPr lang="en-US" sz="2000" dirty="0"/>
          </a:p>
          <a:p>
            <a:pPr marL="0" indent="0" algn="just">
              <a:buNone/>
            </a:pPr>
            <a:r>
              <a:rPr lang="en-US" sz="2000" dirty="0"/>
              <a:t>	What if they have </a:t>
            </a:r>
            <a:r>
              <a:rPr lang="en-US" sz="2000" b="1" dirty="0"/>
              <a:t>different returns and different risk ?</a:t>
            </a:r>
          </a:p>
          <a:p>
            <a:pPr marL="0" indent="0">
              <a:buNone/>
            </a:pPr>
            <a:r>
              <a:rPr lang="en-US" sz="2000" dirty="0"/>
              <a:t>→	Calculate </a:t>
            </a:r>
            <a:r>
              <a:rPr lang="en-US" sz="2000" dirty="0">
                <a:solidFill>
                  <a:srgbClr val="FF0000"/>
                </a:solidFill>
              </a:rPr>
              <a:t>risk per unit of expected return</a:t>
            </a:r>
          </a:p>
          <a:p>
            <a:pPr marL="0" indent="0" algn="ctr">
              <a:buNone/>
            </a:pPr>
            <a:r>
              <a:rPr lang="en-US" sz="2000" b="1" dirty="0">
                <a:solidFill>
                  <a:srgbClr val="FF0000"/>
                </a:solidFill>
              </a:rPr>
              <a:t>Coefficient of Variation (CV) = Standard Deviation / Expected Return </a:t>
            </a:r>
            <a:endParaRPr lang="en-US" sz="2000" dirty="0">
              <a:solidFill>
                <a:srgbClr val="FF0000"/>
              </a:solidFill>
            </a:endParaRPr>
          </a:p>
          <a:p>
            <a:endParaRPr lang="el-GR" dirty="0"/>
          </a:p>
        </p:txBody>
      </p:sp>
      <p:pic>
        <p:nvPicPr>
          <p:cNvPr id="5" name="Εικόνα 4">
            <a:extLst>
              <a:ext uri="{FF2B5EF4-FFF2-40B4-BE49-F238E27FC236}">
                <a16:creationId xmlns:a16="http://schemas.microsoft.com/office/drawing/2014/main" id="{F6832436-E295-EE72-2423-CAB2B1B66FB8}"/>
              </a:ext>
            </a:extLst>
          </p:cNvPr>
          <p:cNvPicPr>
            <a:picLocks noChangeAspect="1"/>
          </p:cNvPicPr>
          <p:nvPr/>
        </p:nvPicPr>
        <p:blipFill>
          <a:blip r:embed="rId2"/>
          <a:stretch>
            <a:fillRect/>
          </a:stretch>
        </p:blipFill>
        <p:spPr>
          <a:xfrm>
            <a:off x="4665406" y="4987513"/>
            <a:ext cx="2861187" cy="1268361"/>
          </a:xfrm>
          <a:prstGeom prst="rect">
            <a:avLst/>
          </a:prstGeom>
        </p:spPr>
      </p:pic>
    </p:spTree>
    <p:extLst>
      <p:ext uri="{BB962C8B-B14F-4D97-AF65-F5344CB8AC3E}">
        <p14:creationId xmlns:p14="http://schemas.microsoft.com/office/powerpoint/2010/main" val="224475638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746620" y="365126"/>
            <a:ext cx="10607180" cy="557664"/>
          </a:xfrm>
        </p:spPr>
        <p:txBody>
          <a:bodyPr>
            <a:noAutofit/>
          </a:bodyPr>
          <a:lstStyle/>
          <a:p>
            <a:r>
              <a:rPr lang="en-US" sz="4000" b="1" dirty="0"/>
              <a:t>Portfolio Return  </a:t>
            </a:r>
            <a:endParaRPr lang="el-GR" sz="4000"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746620" y="1067121"/>
                <a:ext cx="10699459" cy="5425747"/>
              </a:xfrm>
            </p:spPr>
            <p:txBody>
              <a:bodyPr>
                <a:normAutofit fontScale="92500"/>
              </a:bodyPr>
              <a:lstStyle/>
              <a:p>
                <a:pPr algn="just"/>
                <a:r>
                  <a:rPr lang="en-US" sz="2200" dirty="0"/>
                  <a:t>The </a:t>
                </a:r>
                <a:r>
                  <a:rPr lang="en-US" sz="2200" b="1" dirty="0"/>
                  <a:t>Expected Return of a portfolio </a:t>
                </a:r>
                <a:r>
                  <a:rPr lang="en-US" sz="2200" dirty="0"/>
                  <a:t>is he </a:t>
                </a:r>
                <a:r>
                  <a:rPr lang="en-US" sz="2200" b="1" dirty="0"/>
                  <a:t>weighted average of the expected rates of return </a:t>
                </a:r>
                <a:r>
                  <a:rPr lang="en-US" sz="2200" dirty="0"/>
                  <a:t>for the assets in the portfolio; </a:t>
                </a:r>
                <a:r>
                  <a:rPr lang="en-US" sz="2200" b="1" dirty="0">
                    <a:solidFill>
                      <a:srgbClr val="FF0000"/>
                    </a:solidFill>
                  </a:rPr>
                  <a:t>weights = how much you have invested in each asset</a:t>
                </a:r>
              </a:p>
              <a:p>
                <a:pPr marL="0" indent="0" algn="just">
                  <a:buNone/>
                </a:pPr>
                <a:endParaRPr lang="en-GB" sz="2200" b="0" i="1" dirty="0">
                  <a:latin typeface="Cambria Math" panose="02040503050406030204" pitchFamily="18" charset="0"/>
                </a:endParaRPr>
              </a:p>
              <a:p>
                <a:pPr marL="0" indent="0" algn="just">
                  <a:buNone/>
                </a:pPr>
                <a14:m>
                  <m:oMathPara xmlns:m="http://schemas.openxmlformats.org/officeDocument/2006/math">
                    <m:oMathParaPr>
                      <m:jc m:val="centerGroup"/>
                    </m:oMathParaPr>
                    <m:oMath xmlns:m="http://schemas.openxmlformats.org/officeDocument/2006/math">
                      <m:r>
                        <a:rPr lang="en-GB" sz="2200" b="0" i="1" smtClean="0">
                          <a:latin typeface="Cambria Math" panose="02040503050406030204" pitchFamily="18" charset="0"/>
                        </a:rPr>
                        <m:t>𝐸</m:t>
                      </m:r>
                      <m:d>
                        <m:dPr>
                          <m:ctrlPr>
                            <a:rPr lang="en-GB" sz="2200" b="0" i="1" smtClean="0">
                              <a:latin typeface="Cambria Math" panose="02040503050406030204" pitchFamily="18" charset="0"/>
                            </a:rPr>
                          </m:ctrlPr>
                        </m:dPr>
                        <m:e>
                          <m:sSub>
                            <m:sSubPr>
                              <m:ctrlPr>
                                <a:rPr lang="en-GB" sz="2200" b="0" i="1" smtClean="0">
                                  <a:latin typeface="Cambria Math" panose="02040503050406030204" pitchFamily="18" charset="0"/>
                                </a:rPr>
                              </m:ctrlPr>
                            </m:sSubPr>
                            <m:e>
                              <m:r>
                                <a:rPr lang="en-GB" sz="2200" b="0" i="1" smtClean="0">
                                  <a:latin typeface="Cambria Math" panose="02040503050406030204" pitchFamily="18" charset="0"/>
                                </a:rPr>
                                <m:t>𝑟</m:t>
                              </m:r>
                            </m:e>
                            <m:sub>
                              <m:r>
                                <a:rPr lang="en-GB" sz="2200" b="0" i="1" smtClean="0">
                                  <a:latin typeface="Cambria Math" panose="02040503050406030204" pitchFamily="18" charset="0"/>
                                </a:rPr>
                                <m:t>𝑝𝑜𝑟𝑡𝑓𝑜𝑙𝑖𝑜</m:t>
                              </m:r>
                            </m:sub>
                          </m:sSub>
                        </m:e>
                      </m:d>
                      <m:r>
                        <a:rPr lang="en-GB" sz="2200" b="0" i="1" smtClean="0">
                          <a:latin typeface="Cambria Math" panose="02040503050406030204" pitchFamily="18" charset="0"/>
                        </a:rPr>
                        <m:t>= </m:t>
                      </m:r>
                      <m:nary>
                        <m:naryPr>
                          <m:chr m:val="∑"/>
                          <m:ctrlPr>
                            <a:rPr lang="en-GB" sz="2200" b="0" i="1" smtClean="0">
                              <a:latin typeface="Cambria Math" panose="02040503050406030204" pitchFamily="18" charset="0"/>
                            </a:rPr>
                          </m:ctrlPr>
                        </m:naryPr>
                        <m:sub>
                          <m:r>
                            <m:rPr>
                              <m:brk m:alnAt="23"/>
                            </m:rPr>
                            <a:rPr lang="en-GB" sz="2200" b="0" i="1" smtClean="0">
                              <a:latin typeface="Cambria Math" panose="02040503050406030204" pitchFamily="18" charset="0"/>
                            </a:rPr>
                            <m:t>𝑖</m:t>
                          </m:r>
                          <m:r>
                            <a:rPr lang="en-GB" sz="2200" b="0" i="1" smtClean="0">
                              <a:latin typeface="Cambria Math" panose="02040503050406030204" pitchFamily="18" charset="0"/>
                            </a:rPr>
                            <m:t>=1</m:t>
                          </m:r>
                        </m:sub>
                        <m:sup>
                          <m:r>
                            <a:rPr lang="en-GB" sz="2200" b="0" i="1" smtClean="0">
                              <a:latin typeface="Cambria Math" panose="02040503050406030204" pitchFamily="18" charset="0"/>
                            </a:rPr>
                            <m:t>𝑛</m:t>
                          </m:r>
                        </m:sup>
                        <m:e>
                          <m:sSub>
                            <m:sSubPr>
                              <m:ctrlPr>
                                <a:rPr lang="en-GB" sz="2200" b="0" i="1" smtClean="0">
                                  <a:latin typeface="Cambria Math" panose="02040503050406030204" pitchFamily="18" charset="0"/>
                                </a:rPr>
                              </m:ctrlPr>
                            </m:sSubPr>
                            <m:e>
                              <m:r>
                                <a:rPr lang="en-GB" sz="2200" b="0" i="1" smtClean="0">
                                  <a:latin typeface="Cambria Math" panose="02040503050406030204" pitchFamily="18" charset="0"/>
                                </a:rPr>
                                <m:t>𝑤</m:t>
                              </m:r>
                            </m:e>
                            <m:sub>
                              <m:r>
                                <a:rPr lang="en-GB" sz="2200" b="0" i="1" smtClean="0">
                                  <a:latin typeface="Cambria Math" panose="02040503050406030204" pitchFamily="18" charset="0"/>
                                </a:rPr>
                                <m:t>𝑖</m:t>
                              </m:r>
                            </m:sub>
                          </m:sSub>
                          <m:sSub>
                            <m:sSubPr>
                              <m:ctrlPr>
                                <a:rPr lang="en-GB" sz="2200" b="0" i="1" smtClean="0">
                                  <a:latin typeface="Cambria Math" panose="02040503050406030204" pitchFamily="18" charset="0"/>
                                </a:rPr>
                              </m:ctrlPr>
                            </m:sSubPr>
                            <m:e>
                              <m:r>
                                <a:rPr lang="en-GB" sz="2200" b="0" i="1" smtClean="0">
                                  <a:latin typeface="Cambria Math" panose="02040503050406030204" pitchFamily="18" charset="0"/>
                                </a:rPr>
                                <m:t>𝑟</m:t>
                              </m:r>
                            </m:e>
                            <m:sub>
                              <m:r>
                                <a:rPr lang="en-GB" sz="2200" b="0" i="1" smtClean="0">
                                  <a:latin typeface="Cambria Math" panose="02040503050406030204" pitchFamily="18" charset="0"/>
                                </a:rPr>
                                <m:t>𝑖</m:t>
                              </m:r>
                            </m:sub>
                          </m:sSub>
                        </m:e>
                      </m:nary>
                    </m:oMath>
                  </m:oMathPara>
                </a14:m>
                <a:endParaRPr lang="en-US" sz="2200" dirty="0"/>
              </a:p>
              <a:p>
                <a:endParaRPr lang="en-US" sz="2200" dirty="0"/>
              </a:p>
              <a:p>
                <a:endParaRPr lang="en-US" sz="2200" dirty="0"/>
              </a:p>
              <a:p>
                <a:endParaRPr lang="en-US" sz="2200" dirty="0"/>
              </a:p>
              <a:p>
                <a:r>
                  <a:rPr lang="en-US" sz="2200" dirty="0"/>
                  <a:t>Assume you have invested $40,000 in the CAC40 and $60,000 in the DAX30 (100,000 total). </a:t>
                </a:r>
              </a:p>
              <a:p>
                <a:endParaRPr lang="en-US" sz="2200" dirty="0"/>
              </a:p>
              <a:p>
                <a:pPr marL="0" indent="0" algn="ctr">
                  <a:buNone/>
                </a:pPr>
                <a14:m>
                  <m:oMathPara xmlns:m="http://schemas.openxmlformats.org/officeDocument/2006/math">
                    <m:oMathParaPr>
                      <m:jc m:val="centerGroup"/>
                    </m:oMathParaPr>
                    <m:oMath xmlns:m="http://schemas.openxmlformats.org/officeDocument/2006/math">
                      <m:r>
                        <a:rPr lang="en-GB" sz="2200" b="0" i="1" smtClean="0">
                          <a:latin typeface="Cambria Math" panose="02040503050406030204" pitchFamily="18" charset="0"/>
                        </a:rPr>
                        <m:t>𝐸</m:t>
                      </m:r>
                      <m:d>
                        <m:dPr>
                          <m:ctrlPr>
                            <a:rPr lang="en-GB" sz="2200" b="0" i="1" smtClean="0">
                              <a:latin typeface="Cambria Math" panose="02040503050406030204" pitchFamily="18" charset="0"/>
                            </a:rPr>
                          </m:ctrlPr>
                        </m:dPr>
                        <m:e>
                          <m:sSub>
                            <m:sSubPr>
                              <m:ctrlPr>
                                <a:rPr lang="en-GB" sz="2200" b="0" i="1" smtClean="0">
                                  <a:latin typeface="Cambria Math" panose="02040503050406030204" pitchFamily="18" charset="0"/>
                                </a:rPr>
                              </m:ctrlPr>
                            </m:sSubPr>
                            <m:e>
                              <m:r>
                                <a:rPr lang="en-GB" sz="2200" b="0" i="1" smtClean="0">
                                  <a:latin typeface="Cambria Math" panose="02040503050406030204" pitchFamily="18" charset="0"/>
                                </a:rPr>
                                <m:t>𝑟</m:t>
                              </m:r>
                            </m:e>
                            <m:sub>
                              <m:r>
                                <a:rPr lang="en-GB" sz="2200" b="0" i="1" smtClean="0">
                                  <a:latin typeface="Cambria Math" panose="02040503050406030204" pitchFamily="18" charset="0"/>
                                </a:rPr>
                                <m:t>𝑝𝑜𝑟𝑡𝑓𝑜𝑙𝑖𝑜</m:t>
                              </m:r>
                            </m:sub>
                          </m:sSub>
                        </m:e>
                      </m:d>
                      <m:r>
                        <a:rPr lang="en-GB" sz="2200" b="0" i="1" smtClean="0">
                          <a:latin typeface="Cambria Math" panose="02040503050406030204" pitchFamily="18" charset="0"/>
                        </a:rPr>
                        <m:t>= </m:t>
                      </m:r>
                      <m:nary>
                        <m:naryPr>
                          <m:chr m:val="∑"/>
                          <m:ctrlPr>
                            <a:rPr lang="en-GB" sz="2200" b="0" i="1" smtClean="0">
                              <a:latin typeface="Cambria Math" panose="02040503050406030204" pitchFamily="18" charset="0"/>
                            </a:rPr>
                          </m:ctrlPr>
                        </m:naryPr>
                        <m:sub>
                          <m:r>
                            <m:rPr>
                              <m:brk m:alnAt="23"/>
                            </m:rPr>
                            <a:rPr lang="en-GB" sz="2200" b="0" i="1" smtClean="0">
                              <a:latin typeface="Cambria Math" panose="02040503050406030204" pitchFamily="18" charset="0"/>
                            </a:rPr>
                            <m:t>𝑖</m:t>
                          </m:r>
                          <m:r>
                            <a:rPr lang="en-GB" sz="2200" b="0" i="1" smtClean="0">
                              <a:latin typeface="Cambria Math" panose="02040503050406030204" pitchFamily="18" charset="0"/>
                            </a:rPr>
                            <m:t>=1</m:t>
                          </m:r>
                        </m:sub>
                        <m:sup>
                          <m:r>
                            <a:rPr lang="en-GB" sz="2200" b="0" i="1" smtClean="0">
                              <a:latin typeface="Cambria Math" panose="02040503050406030204" pitchFamily="18" charset="0"/>
                            </a:rPr>
                            <m:t>𝑛</m:t>
                          </m:r>
                        </m:sup>
                        <m:e>
                          <m:sSub>
                            <m:sSubPr>
                              <m:ctrlPr>
                                <a:rPr lang="en-GB" sz="2200" b="0" i="1" smtClean="0">
                                  <a:latin typeface="Cambria Math" panose="02040503050406030204" pitchFamily="18" charset="0"/>
                                </a:rPr>
                              </m:ctrlPr>
                            </m:sSubPr>
                            <m:e>
                              <m:r>
                                <a:rPr lang="en-GB" sz="2200" b="0" i="1" smtClean="0">
                                  <a:latin typeface="Cambria Math" panose="02040503050406030204" pitchFamily="18" charset="0"/>
                                </a:rPr>
                                <m:t>𝑤</m:t>
                              </m:r>
                            </m:e>
                            <m:sub>
                              <m:r>
                                <a:rPr lang="en-GB" sz="2200" b="0" i="1" smtClean="0">
                                  <a:latin typeface="Cambria Math" panose="02040503050406030204" pitchFamily="18" charset="0"/>
                                </a:rPr>
                                <m:t>𝑖</m:t>
                              </m:r>
                            </m:sub>
                          </m:sSub>
                          <m:sSub>
                            <m:sSubPr>
                              <m:ctrlPr>
                                <a:rPr lang="en-GB" sz="2200" b="0" i="1" smtClean="0">
                                  <a:latin typeface="Cambria Math" panose="02040503050406030204" pitchFamily="18" charset="0"/>
                                </a:rPr>
                              </m:ctrlPr>
                            </m:sSubPr>
                            <m:e>
                              <m:r>
                                <a:rPr lang="en-GB" sz="2200" b="0" i="1" smtClean="0">
                                  <a:latin typeface="Cambria Math" panose="02040503050406030204" pitchFamily="18" charset="0"/>
                                </a:rPr>
                                <m:t>𝑟</m:t>
                              </m:r>
                            </m:e>
                            <m:sub>
                              <m:r>
                                <a:rPr lang="en-GB" sz="2200" b="0" i="1" smtClean="0">
                                  <a:latin typeface="Cambria Math" panose="02040503050406030204" pitchFamily="18" charset="0"/>
                                </a:rPr>
                                <m:t>𝑖</m:t>
                              </m:r>
                            </m:sub>
                          </m:sSub>
                        </m:e>
                      </m:nary>
                      <m:r>
                        <a:rPr lang="en-GB" sz="2200" b="0" i="1" smtClean="0">
                          <a:latin typeface="Cambria Math" panose="02040503050406030204" pitchFamily="18" charset="0"/>
                        </a:rPr>
                        <m:t>=</m:t>
                      </m:r>
                      <m:sSub>
                        <m:sSubPr>
                          <m:ctrlPr>
                            <a:rPr lang="en-GB" sz="2200" b="0" i="1" smtClean="0">
                              <a:latin typeface="Cambria Math" panose="02040503050406030204" pitchFamily="18" charset="0"/>
                            </a:rPr>
                          </m:ctrlPr>
                        </m:sSubPr>
                        <m:e>
                          <m:r>
                            <a:rPr lang="en-GB" sz="2200" b="0" i="1" smtClean="0">
                              <a:latin typeface="Cambria Math" panose="02040503050406030204" pitchFamily="18" charset="0"/>
                            </a:rPr>
                            <m:t>𝑤</m:t>
                          </m:r>
                        </m:e>
                        <m:sub>
                          <m:r>
                            <a:rPr lang="en-GB" sz="2200" b="0" i="1" smtClean="0">
                              <a:latin typeface="Cambria Math" panose="02040503050406030204" pitchFamily="18" charset="0"/>
                            </a:rPr>
                            <m:t>𝐷𝑎𝑥</m:t>
                          </m:r>
                        </m:sub>
                      </m:sSub>
                      <m:sSub>
                        <m:sSubPr>
                          <m:ctrlPr>
                            <a:rPr lang="en-GB" sz="2200" b="0" i="1" smtClean="0">
                              <a:latin typeface="Cambria Math" panose="02040503050406030204" pitchFamily="18" charset="0"/>
                            </a:rPr>
                          </m:ctrlPr>
                        </m:sSubPr>
                        <m:e>
                          <m:r>
                            <a:rPr lang="en-GB" sz="2200" b="0" i="1" smtClean="0">
                              <a:latin typeface="Cambria Math" panose="02040503050406030204" pitchFamily="18" charset="0"/>
                            </a:rPr>
                            <m:t>𝑟</m:t>
                          </m:r>
                        </m:e>
                        <m:sub>
                          <m:r>
                            <a:rPr lang="en-GB" sz="2200" b="0" i="1" smtClean="0">
                              <a:latin typeface="Cambria Math" panose="02040503050406030204" pitchFamily="18" charset="0"/>
                            </a:rPr>
                            <m:t>𝐷𝑎𝑥</m:t>
                          </m:r>
                        </m:sub>
                      </m:sSub>
                      <m:r>
                        <a:rPr lang="en-GB" sz="2200" b="0" i="1" smtClean="0">
                          <a:latin typeface="Cambria Math" panose="02040503050406030204" pitchFamily="18" charset="0"/>
                        </a:rPr>
                        <m:t>+</m:t>
                      </m:r>
                      <m:sSub>
                        <m:sSubPr>
                          <m:ctrlPr>
                            <a:rPr lang="en-GB" sz="2200" b="0" i="1" smtClean="0">
                              <a:latin typeface="Cambria Math" panose="02040503050406030204" pitchFamily="18" charset="0"/>
                            </a:rPr>
                          </m:ctrlPr>
                        </m:sSubPr>
                        <m:e>
                          <m:r>
                            <a:rPr lang="en-GB" sz="2200" b="0" i="1" smtClean="0">
                              <a:latin typeface="Cambria Math" panose="02040503050406030204" pitchFamily="18" charset="0"/>
                            </a:rPr>
                            <m:t>𝑤</m:t>
                          </m:r>
                        </m:e>
                        <m:sub>
                          <m:r>
                            <a:rPr lang="en-GB" sz="2200" b="0" i="1" smtClean="0">
                              <a:latin typeface="Cambria Math" panose="02040503050406030204" pitchFamily="18" charset="0"/>
                            </a:rPr>
                            <m:t>𝐶𝐴𝐶</m:t>
                          </m:r>
                        </m:sub>
                      </m:sSub>
                      <m:sSub>
                        <m:sSubPr>
                          <m:ctrlPr>
                            <a:rPr lang="en-GB" sz="2200" b="0" i="1" smtClean="0">
                              <a:latin typeface="Cambria Math" panose="02040503050406030204" pitchFamily="18" charset="0"/>
                            </a:rPr>
                          </m:ctrlPr>
                        </m:sSubPr>
                        <m:e>
                          <m:r>
                            <a:rPr lang="en-GB" sz="2200" b="0" i="1" smtClean="0">
                              <a:latin typeface="Cambria Math" panose="02040503050406030204" pitchFamily="18" charset="0"/>
                            </a:rPr>
                            <m:t>𝑟</m:t>
                          </m:r>
                        </m:e>
                        <m:sub>
                          <m:r>
                            <a:rPr lang="en-GB" sz="2200" b="0" i="1" smtClean="0">
                              <a:latin typeface="Cambria Math" panose="02040503050406030204" pitchFamily="18" charset="0"/>
                            </a:rPr>
                            <m:t>𝐶𝐴𝐶</m:t>
                          </m:r>
                        </m:sub>
                      </m:sSub>
                    </m:oMath>
                  </m:oMathPara>
                </a14:m>
                <a:endParaRPr lang="en-US" sz="2200" dirty="0"/>
              </a:p>
              <a:p>
                <a:pPr marL="0" indent="0" algn="ctr">
                  <a:buNone/>
                </a:pPr>
                <a:endParaRPr lang="en-US" sz="2200" dirty="0"/>
              </a:p>
              <a:p>
                <a:pPr marL="0" indent="0" algn="ctr">
                  <a:buNone/>
                </a:pPr>
                <a:r>
                  <a:rPr lang="en-US" sz="2200" dirty="0"/>
                  <a:t>= (0.60 x 0.0082) + (0.40 x 0.0073) = 0.00784 or </a:t>
                </a:r>
                <a:r>
                  <a:rPr lang="en-US" sz="2200" b="1" dirty="0">
                    <a:solidFill>
                      <a:srgbClr val="FF0000"/>
                    </a:solidFill>
                  </a:rPr>
                  <a:t>0.784%</a:t>
                </a:r>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746620" y="1067121"/>
                <a:ext cx="10699459" cy="5425747"/>
              </a:xfrm>
              <a:blipFill>
                <a:blip r:embed="rId2"/>
                <a:stretch>
                  <a:fillRect l="-513" t="-1124" r="-569" b="-562"/>
                </a:stretch>
              </a:blipFill>
            </p:spPr>
            <p:txBody>
              <a:bodyPr/>
              <a:lstStyle/>
              <a:p>
                <a:r>
                  <a:rPr lang="en-GB">
                    <a:noFill/>
                  </a:rPr>
                  <a:t> </a:t>
                </a:r>
              </a:p>
            </p:txBody>
          </p:sp>
        </mc:Fallback>
      </mc:AlternateContent>
      <p:sp>
        <p:nvSpPr>
          <p:cNvPr id="4" name="Rectangle 2">
            <a:extLst>
              <a:ext uri="{FF2B5EF4-FFF2-40B4-BE49-F238E27FC236}">
                <a16:creationId xmlns:a16="http://schemas.microsoft.com/office/drawing/2014/main" id="{60B01FAA-EFD7-48ED-B425-BE9DA8B2F8BE}"/>
              </a:ext>
            </a:extLst>
          </p:cNvPr>
          <p:cNvSpPr>
            <a:spLocks noChangeArrowheads="1"/>
          </p:cNvSpPr>
          <p:nvPr/>
        </p:nvSpPr>
        <p:spPr bwMode="auto">
          <a:xfrm>
            <a:off x="92279" y="-38589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l-GR" altLang="en-US" sz="1100" b="0" i="0"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endParaRPr kumimoji="0" lang="el-GR" altLang="en-US" sz="1800" b="0" i="0" u="none" strike="noStrike" cap="none" normalizeH="0" baseline="0">
              <a:ln>
                <a:noFill/>
              </a:ln>
              <a:solidFill>
                <a:schemeClr val="tx1"/>
              </a:solidFill>
              <a:effectLst/>
              <a:latin typeface="Arial" panose="020B0604020202020204" pitchFamily="34" charset="0"/>
            </a:endParaRPr>
          </a:p>
        </p:txBody>
      </p:sp>
      <p:pic>
        <p:nvPicPr>
          <p:cNvPr id="9" name="Εικόνα 8">
            <a:extLst>
              <a:ext uri="{FF2B5EF4-FFF2-40B4-BE49-F238E27FC236}">
                <a16:creationId xmlns:a16="http://schemas.microsoft.com/office/drawing/2014/main" id="{D8D68539-B114-48E0-AD62-2D44FB12B492}"/>
              </a:ext>
            </a:extLst>
          </p:cNvPr>
          <p:cNvPicPr>
            <a:picLocks noChangeAspect="1"/>
          </p:cNvPicPr>
          <p:nvPr/>
        </p:nvPicPr>
        <p:blipFill>
          <a:blip r:embed="rId3"/>
          <a:stretch>
            <a:fillRect/>
          </a:stretch>
        </p:blipFill>
        <p:spPr>
          <a:xfrm>
            <a:off x="5683454" y="3185632"/>
            <a:ext cx="1009650" cy="704850"/>
          </a:xfrm>
          <a:prstGeom prst="rect">
            <a:avLst/>
          </a:prstGeom>
        </p:spPr>
      </p:pic>
    </p:spTree>
    <p:extLst>
      <p:ext uri="{BB962C8B-B14F-4D97-AF65-F5344CB8AC3E}">
        <p14:creationId xmlns:p14="http://schemas.microsoft.com/office/powerpoint/2010/main" val="204243967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5"/>
            <a:ext cx="10515600" cy="900149"/>
          </a:xfrm>
        </p:spPr>
        <p:txBody>
          <a:bodyPr/>
          <a:lstStyle/>
          <a:p>
            <a:r>
              <a:rPr lang="en-US" sz="4000" b="1" dirty="0">
                <a:solidFill>
                  <a:prstClr val="black"/>
                </a:solidFill>
              </a:rPr>
              <a:t>Portfolio Risk </a:t>
            </a:r>
            <a:endParaRPr lang="el-GR" dirty="0"/>
          </a:p>
        </p:txBody>
      </p:sp>
      <p:sp>
        <p:nvSpPr>
          <p:cNvPr id="3" name="Θέση περιεχομένου 2"/>
          <p:cNvSpPr>
            <a:spLocks noGrp="1"/>
          </p:cNvSpPr>
          <p:nvPr>
            <p:ph idx="1"/>
          </p:nvPr>
        </p:nvSpPr>
        <p:spPr>
          <a:xfrm>
            <a:off x="838200" y="1350335"/>
            <a:ext cx="10515600" cy="4826628"/>
          </a:xfrm>
        </p:spPr>
        <p:txBody>
          <a:bodyPr>
            <a:normAutofit/>
          </a:bodyPr>
          <a:lstStyle/>
          <a:p>
            <a:pPr algn="just"/>
            <a:r>
              <a:rPr lang="en-US" sz="2200" dirty="0"/>
              <a:t>Portfolio Risk: </a:t>
            </a:r>
            <a:r>
              <a:rPr lang="en-US" sz="2200" b="1" dirty="0"/>
              <a:t>more complicated</a:t>
            </a:r>
          </a:p>
          <a:p>
            <a:pPr algn="just"/>
            <a:endParaRPr lang="en-US" sz="2200" dirty="0"/>
          </a:p>
          <a:p>
            <a:pPr algn="just"/>
            <a:r>
              <a:rPr lang="en-US" sz="2200" dirty="0"/>
              <a:t>The overall risk of the portfolio comes from </a:t>
            </a:r>
            <a:r>
              <a:rPr lang="en-US" sz="2200" b="1" u="sng" dirty="0">
                <a:solidFill>
                  <a:srgbClr val="C00000"/>
                </a:solidFill>
              </a:rPr>
              <a:t>two sources</a:t>
            </a:r>
          </a:p>
          <a:p>
            <a:pPr marL="0" indent="0" algn="just">
              <a:buNone/>
            </a:pPr>
            <a:endParaRPr lang="en-US" sz="2200" dirty="0"/>
          </a:p>
          <a:p>
            <a:pPr marL="0" indent="0" algn="just">
              <a:buNone/>
            </a:pPr>
            <a:r>
              <a:rPr lang="en-US" sz="2200" dirty="0"/>
              <a:t>→	The risk of individual securities in the portfolio  </a:t>
            </a:r>
          </a:p>
          <a:p>
            <a:pPr marL="0" indent="0" algn="just">
              <a:buNone/>
            </a:pPr>
            <a:r>
              <a:rPr lang="en-US" sz="2200" dirty="0"/>
              <a:t>→	The risk of their </a:t>
            </a:r>
            <a:r>
              <a:rPr lang="en-US" sz="2200" b="1" dirty="0">
                <a:solidFill>
                  <a:srgbClr val="C00000"/>
                </a:solidFill>
              </a:rPr>
              <a:t>co-movement </a:t>
            </a:r>
          </a:p>
          <a:p>
            <a:pPr marL="0" indent="0" algn="just">
              <a:buNone/>
            </a:pPr>
            <a:endParaRPr lang="en-US" sz="2200" dirty="0"/>
          </a:p>
          <a:p>
            <a:pPr algn="just"/>
            <a:r>
              <a:rPr lang="en-US" sz="2200" dirty="0"/>
              <a:t>Thus, you must calculate by how much asset </a:t>
            </a:r>
            <a:r>
              <a:rPr lang="en-US" sz="2200" b="1" dirty="0">
                <a:solidFill>
                  <a:srgbClr val="C00000"/>
                </a:solidFill>
              </a:rPr>
              <a:t>returns move together</a:t>
            </a:r>
          </a:p>
          <a:p>
            <a:pPr algn="just"/>
            <a:endParaRPr lang="en-US" sz="2200" dirty="0"/>
          </a:p>
          <a:p>
            <a:pPr algn="just"/>
            <a:r>
              <a:rPr lang="en-US" sz="2200" b="1" dirty="0">
                <a:solidFill>
                  <a:srgbClr val="C00000"/>
                </a:solidFill>
              </a:rPr>
              <a:t>Covariance, Correlation</a:t>
            </a:r>
            <a:r>
              <a:rPr lang="en-US" sz="2200" dirty="0"/>
              <a:t>, allow us to measure the co-movement of returns.</a:t>
            </a:r>
          </a:p>
          <a:p>
            <a:endParaRPr lang="el-GR" dirty="0"/>
          </a:p>
        </p:txBody>
      </p:sp>
    </p:spTree>
    <p:extLst>
      <p:ext uri="{BB962C8B-B14F-4D97-AF65-F5344CB8AC3E}">
        <p14:creationId xmlns:p14="http://schemas.microsoft.com/office/powerpoint/2010/main" val="36742094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5"/>
            <a:ext cx="10515600" cy="649943"/>
          </a:xfrm>
        </p:spPr>
        <p:txBody>
          <a:bodyPr>
            <a:normAutofit/>
          </a:bodyPr>
          <a:lstStyle/>
          <a:p>
            <a:r>
              <a:rPr lang="en-US" sz="3600" b="1" dirty="0">
                <a:solidFill>
                  <a:prstClr val="black"/>
                </a:solidFill>
              </a:rPr>
              <a:t>Portfolio Risk </a:t>
            </a:r>
            <a:endParaRPr lang="el-GR" sz="3600"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721453" y="1140903"/>
                <a:ext cx="11065079" cy="5268286"/>
              </a:xfrm>
            </p:spPr>
            <p:txBody>
              <a:bodyPr>
                <a:noAutofit/>
              </a:bodyPr>
              <a:lstStyle/>
              <a:p>
                <a:pPr algn="just"/>
                <a:r>
                  <a:rPr lang="en-US" sz="2000" b="1" dirty="0"/>
                  <a:t>Markowitz (1959): </a:t>
                </a:r>
                <a:r>
                  <a:rPr lang="en-US" sz="2000" dirty="0"/>
                  <a:t>The standard deviation of a portfolio is the weighted average of the individual variances, </a:t>
                </a:r>
                <a:r>
                  <a:rPr lang="en-US" sz="2000" b="1" u="sng" dirty="0"/>
                  <a:t>plus</a:t>
                </a:r>
                <a:r>
                  <a:rPr lang="en-US" sz="2000" dirty="0"/>
                  <a:t> the weighted covariances (</a:t>
                </a:r>
                <a:r>
                  <a:rPr lang="en-US" sz="2000" b="1" u="sng" dirty="0"/>
                  <a:t>all pairs) </a:t>
                </a:r>
                <a:r>
                  <a:rPr lang="en-US" sz="2000" dirty="0"/>
                  <a:t>between all assets</a:t>
                </a:r>
              </a:p>
              <a:p>
                <a:pPr algn="just"/>
                <a:endParaRPr lang="en-US" sz="2000" dirty="0"/>
              </a:p>
              <a:p>
                <a:pPr algn="just"/>
                <a:endParaRPr lang="en-US" sz="2000" dirty="0"/>
              </a:p>
              <a:p>
                <a:pPr algn="just"/>
                <a:endParaRPr lang="en-US" sz="2000" dirty="0"/>
              </a:p>
              <a:p>
                <a:pPr algn="just"/>
                <a:r>
                  <a:rPr lang="en-GB" sz="2000" dirty="0"/>
                  <a:t>A </a:t>
                </a:r>
                <a:r>
                  <a:rPr lang="en-GB" sz="2000" dirty="0">
                    <a:solidFill>
                      <a:srgbClr val="FF0000"/>
                    </a:solidFill>
                  </a:rPr>
                  <a:t>+</a:t>
                </a:r>
                <a:r>
                  <a:rPr lang="en-GB" sz="2000" dirty="0" err="1">
                    <a:solidFill>
                      <a:srgbClr val="FF0000"/>
                    </a:solidFill>
                  </a:rPr>
                  <a:t>ve</a:t>
                </a:r>
                <a:r>
                  <a:rPr lang="en-GB" sz="2000" dirty="0">
                    <a:solidFill>
                      <a:srgbClr val="FF0000"/>
                    </a:solidFill>
                  </a:rPr>
                  <a:t> </a:t>
                </a:r>
                <a:r>
                  <a:rPr lang="en-GB" sz="2000" dirty="0"/>
                  <a:t>COV = returns move in the same direction</a:t>
                </a:r>
              </a:p>
              <a:p>
                <a:pPr algn="just"/>
                <a:r>
                  <a:rPr lang="en-GB" sz="2000" dirty="0"/>
                  <a:t>A </a:t>
                </a:r>
                <a:r>
                  <a:rPr lang="en-GB" sz="2000" dirty="0">
                    <a:solidFill>
                      <a:srgbClr val="FF0000"/>
                    </a:solidFill>
                  </a:rPr>
                  <a:t>-</a:t>
                </a:r>
                <a:r>
                  <a:rPr lang="en-GB" sz="2000" dirty="0" err="1">
                    <a:solidFill>
                      <a:srgbClr val="FF0000"/>
                    </a:solidFill>
                  </a:rPr>
                  <a:t>ve</a:t>
                </a:r>
                <a:r>
                  <a:rPr lang="en-GB" sz="2000" dirty="0">
                    <a:solidFill>
                      <a:srgbClr val="FF0000"/>
                    </a:solidFill>
                  </a:rPr>
                  <a:t> </a:t>
                </a:r>
                <a:r>
                  <a:rPr lang="en-GB" sz="2000" dirty="0"/>
                  <a:t>COV = returns move in different direction</a:t>
                </a:r>
              </a:p>
              <a:p>
                <a:pPr algn="just"/>
                <a:endParaRPr lang="en-US" sz="2000" dirty="0"/>
              </a:p>
              <a:p>
                <a:pPr algn="just"/>
                <a:r>
                  <a:rPr lang="en-US" sz="2000" dirty="0"/>
                  <a:t>In practice we use correlation, i.e., we standardize the covariance with the standard deviations of the two variables </a:t>
                </a:r>
              </a:p>
              <a:p>
                <a:pPr marL="0" indent="0" algn="just">
                  <a:buNone/>
                </a:pPr>
                <a:endParaRPr lang="en-US" sz="2000" dirty="0"/>
              </a:p>
              <a:p>
                <a:pPr marL="0" indent="0" algn="just">
                  <a:buNone/>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i="1" smtClean="0">
                              <a:latin typeface="Cambria Math" panose="02040503050406030204" pitchFamily="18" charset="0"/>
                              <a:ea typeface="Cambria Math" panose="02040503050406030204" pitchFamily="18" charset="0"/>
                            </a:rPr>
                            <m:t>𝜎</m:t>
                          </m:r>
                        </m:e>
                        <m:sub>
                          <m:r>
                            <a:rPr lang="en-GB" sz="2000" b="0" i="1" smtClean="0">
                              <a:latin typeface="Cambria Math" panose="02040503050406030204" pitchFamily="18" charset="0"/>
                            </a:rPr>
                            <m:t>𝑖</m:t>
                          </m:r>
                          <m:r>
                            <a:rPr lang="en-GB" sz="2000" b="0" i="1" smtClean="0">
                              <a:latin typeface="Cambria Math" panose="02040503050406030204" pitchFamily="18" charset="0"/>
                            </a:rPr>
                            <m:t>,</m:t>
                          </m:r>
                          <m:r>
                            <a:rPr lang="en-GB" sz="2000" b="0" i="1" smtClean="0">
                              <a:latin typeface="Cambria Math" panose="02040503050406030204" pitchFamily="18" charset="0"/>
                            </a:rPr>
                            <m:t>𝑗</m:t>
                          </m:r>
                        </m:sub>
                      </m:sSub>
                      <m:r>
                        <a:rPr lang="en-GB" sz="2000" b="0" i="1" smtClean="0">
                          <a:latin typeface="Cambria Math" panose="02040503050406030204" pitchFamily="18" charset="0"/>
                        </a:rPr>
                        <m:t>=</m:t>
                      </m:r>
                      <m:sSub>
                        <m:sSubPr>
                          <m:ctrlPr>
                            <a:rPr lang="en-US" sz="2000" i="1" smtClean="0">
                              <a:latin typeface="Cambria Math" panose="02040503050406030204" pitchFamily="18" charset="0"/>
                            </a:rPr>
                          </m:ctrlPr>
                        </m:sSubPr>
                        <m:e>
                          <m:r>
                            <a:rPr lang="en-US" sz="2000" i="1" smtClean="0">
                              <a:latin typeface="Cambria Math" panose="02040503050406030204" pitchFamily="18" charset="0"/>
                              <a:ea typeface="Cambria Math" panose="02040503050406030204" pitchFamily="18" charset="0"/>
                            </a:rPr>
                            <m:t>𝜌</m:t>
                          </m:r>
                        </m:e>
                        <m:sub>
                          <m:r>
                            <a:rPr lang="en-GB" sz="2000" b="0" i="1" smtClean="0">
                              <a:latin typeface="Cambria Math" panose="02040503050406030204" pitchFamily="18" charset="0"/>
                            </a:rPr>
                            <m:t>𝑖</m:t>
                          </m:r>
                          <m:r>
                            <a:rPr lang="en-GB" sz="2000" b="0" i="1" smtClean="0">
                              <a:latin typeface="Cambria Math" panose="02040503050406030204" pitchFamily="18" charset="0"/>
                            </a:rPr>
                            <m:t>,</m:t>
                          </m:r>
                          <m:r>
                            <a:rPr lang="en-GB" sz="2000" b="0" i="1" smtClean="0">
                              <a:latin typeface="Cambria Math" panose="02040503050406030204" pitchFamily="18" charset="0"/>
                            </a:rPr>
                            <m:t>𝑗</m:t>
                          </m:r>
                        </m:sub>
                      </m:sSub>
                      <m:sSub>
                        <m:sSubPr>
                          <m:ctrlPr>
                            <a:rPr lang="en-US" sz="2000" i="1" smtClean="0">
                              <a:latin typeface="Cambria Math" panose="02040503050406030204" pitchFamily="18" charset="0"/>
                            </a:rPr>
                          </m:ctrlPr>
                        </m:sSubPr>
                        <m:e>
                          <m:r>
                            <a:rPr lang="en-US" sz="2000" i="1" smtClean="0">
                              <a:latin typeface="Cambria Math" panose="02040503050406030204" pitchFamily="18" charset="0"/>
                              <a:ea typeface="Cambria Math" panose="02040503050406030204" pitchFamily="18" charset="0"/>
                            </a:rPr>
                            <m:t>𝜎</m:t>
                          </m:r>
                        </m:e>
                        <m:sub>
                          <m:r>
                            <a:rPr lang="en-GB" sz="2000" b="0" i="1" smtClean="0">
                              <a:latin typeface="Cambria Math" panose="02040503050406030204" pitchFamily="18" charset="0"/>
                            </a:rPr>
                            <m:t>𝑖</m:t>
                          </m:r>
                        </m:sub>
                      </m:sSub>
                      <m:sSub>
                        <m:sSubPr>
                          <m:ctrlPr>
                            <a:rPr lang="en-US" sz="2000" i="1" smtClean="0">
                              <a:latin typeface="Cambria Math" panose="02040503050406030204" pitchFamily="18" charset="0"/>
                            </a:rPr>
                          </m:ctrlPr>
                        </m:sSubPr>
                        <m:e>
                          <m:r>
                            <a:rPr lang="en-US" sz="2000" i="1" smtClean="0">
                              <a:latin typeface="Cambria Math" panose="02040503050406030204" pitchFamily="18" charset="0"/>
                              <a:ea typeface="Cambria Math" panose="02040503050406030204" pitchFamily="18" charset="0"/>
                            </a:rPr>
                            <m:t>𝜎</m:t>
                          </m:r>
                        </m:e>
                        <m:sub>
                          <m:r>
                            <a:rPr lang="en-GB" sz="2000" b="0" i="1" smtClean="0">
                              <a:latin typeface="Cambria Math" panose="02040503050406030204" pitchFamily="18" charset="0"/>
                            </a:rPr>
                            <m:t>𝑗</m:t>
                          </m:r>
                        </m:sub>
                      </m:sSub>
                    </m:oMath>
                  </m:oMathPara>
                </a14:m>
                <a:endParaRPr lang="en-US" sz="2000" dirty="0"/>
              </a:p>
              <a:p>
                <a:pPr algn="just"/>
                <a:r>
                  <a:rPr lang="en-US" sz="2000" dirty="0">
                    <a:solidFill>
                      <a:srgbClr val="FF0000"/>
                    </a:solidFill>
                  </a:rPr>
                  <a:t>Correlation ranges between -1 and 1</a:t>
                </a:r>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721453" y="1140903"/>
                <a:ext cx="11065079" cy="5268286"/>
              </a:xfrm>
              <a:blipFill>
                <a:blip r:embed="rId2"/>
                <a:stretch>
                  <a:fillRect l="-496" t="-1157" r="-606"/>
                </a:stretch>
              </a:blipFill>
            </p:spPr>
            <p:txBody>
              <a:bodyPr/>
              <a:lstStyle/>
              <a:p>
                <a:r>
                  <a:rPr lang="en-GB">
                    <a:noFill/>
                  </a:rPr>
                  <a:t> </a:t>
                </a:r>
              </a:p>
            </p:txBody>
          </p:sp>
        </mc:Fallback>
      </mc:AlternateContent>
      <p:pic>
        <p:nvPicPr>
          <p:cNvPr id="7" name="Εικόνα 6">
            <a:extLst>
              <a:ext uri="{FF2B5EF4-FFF2-40B4-BE49-F238E27FC236}">
                <a16:creationId xmlns:a16="http://schemas.microsoft.com/office/drawing/2014/main" id="{0B1A96D5-5954-4CDE-828E-53B5D217B49E}"/>
              </a:ext>
            </a:extLst>
          </p:cNvPr>
          <p:cNvPicPr>
            <a:picLocks noChangeAspect="1"/>
          </p:cNvPicPr>
          <p:nvPr/>
        </p:nvPicPr>
        <p:blipFill>
          <a:blip r:embed="rId3"/>
          <a:stretch>
            <a:fillRect/>
          </a:stretch>
        </p:blipFill>
        <p:spPr>
          <a:xfrm>
            <a:off x="4210588" y="1964509"/>
            <a:ext cx="4086808" cy="977929"/>
          </a:xfrm>
          <a:prstGeom prst="rect">
            <a:avLst/>
          </a:prstGeom>
        </p:spPr>
      </p:pic>
    </p:spTree>
    <p:extLst>
      <p:ext uri="{BB962C8B-B14F-4D97-AF65-F5344CB8AC3E}">
        <p14:creationId xmlns:p14="http://schemas.microsoft.com/office/powerpoint/2010/main" val="90214307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6"/>
            <a:ext cx="10515600" cy="663470"/>
          </a:xfrm>
        </p:spPr>
        <p:txBody>
          <a:bodyPr>
            <a:normAutofit/>
          </a:bodyPr>
          <a:lstStyle/>
          <a:p>
            <a:r>
              <a:rPr lang="en-US" sz="3600" b="1" dirty="0">
                <a:solidFill>
                  <a:prstClr val="black"/>
                </a:solidFill>
              </a:rPr>
              <a:t>Portfolio Risk </a:t>
            </a:r>
            <a:endParaRPr lang="el-GR" sz="3600"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838200" y="1047306"/>
                <a:ext cx="10515600" cy="5129657"/>
              </a:xfrm>
            </p:spPr>
            <p:txBody>
              <a:bodyPr>
                <a:normAutofit/>
              </a:bodyPr>
              <a:lstStyle/>
              <a:p>
                <a:endParaRPr lang="en-US" sz="2000" dirty="0"/>
              </a:p>
              <a:p>
                <a:r>
                  <a:rPr lang="en-US" sz="2000" dirty="0"/>
                  <a:t>For a two-stock portfolio this becomes: </a:t>
                </a:r>
              </a:p>
              <a:p>
                <a:endParaRPr lang="en-US" sz="2000" dirty="0"/>
              </a:p>
              <a:p>
                <a:endParaRPr lang="en-US" sz="2000" dirty="0"/>
              </a:p>
              <a:p>
                <a:endParaRPr lang="en-US" sz="2000" dirty="0"/>
              </a:p>
              <a:p>
                <a:r>
                  <a:rPr lang="en-US" sz="2000" dirty="0"/>
                  <a:t>Note that the </a:t>
                </a:r>
                <a:r>
                  <a:rPr lang="en-US" sz="2000" b="1" dirty="0"/>
                  <a:t>two pairs are equal</a:t>
                </a:r>
                <a:r>
                  <a:rPr lang="en-US" sz="2000" dirty="0"/>
                  <a:t>: </a:t>
                </a:r>
              </a:p>
              <a:p>
                <a:endParaRPr lang="en-US" sz="2000" dirty="0"/>
              </a:p>
              <a:p>
                <a:pPr marL="0" indent="0">
                  <a:buNone/>
                </a:pPr>
                <a:endParaRPr lang="en-US" sz="2000" dirty="0"/>
              </a:p>
              <a:p>
                <a:r>
                  <a:rPr lang="en-US" sz="2000" dirty="0"/>
                  <a:t>Covariance and Correlation are related:				 </a:t>
                </a:r>
                <a14:m>
                  <m:oMath xmlns:m="http://schemas.openxmlformats.org/officeDocument/2006/math">
                    <m:sSub>
                      <m:sSubPr>
                        <m:ctrlPr>
                          <a:rPr lang="en-US" sz="2000" i="1" smtClean="0">
                            <a:latin typeface="Cambria Math" panose="02040503050406030204" pitchFamily="18" charset="0"/>
                          </a:rPr>
                        </m:ctrlPr>
                      </m:sSubPr>
                      <m:e>
                        <m:r>
                          <a:rPr lang="en-US" sz="2000" i="1" smtClean="0">
                            <a:latin typeface="Cambria Math" panose="02040503050406030204" pitchFamily="18" charset="0"/>
                            <a:ea typeface="Cambria Math" panose="02040503050406030204" pitchFamily="18" charset="0"/>
                          </a:rPr>
                          <m:t>𝜎</m:t>
                        </m:r>
                      </m:e>
                      <m:sub>
                        <m:r>
                          <a:rPr lang="en-GB" sz="2000" b="0" i="1" smtClean="0">
                            <a:latin typeface="Cambria Math" panose="02040503050406030204" pitchFamily="18" charset="0"/>
                          </a:rPr>
                          <m:t>𝑖</m:t>
                        </m:r>
                        <m:r>
                          <a:rPr lang="en-GB" sz="2000" b="0" i="1" smtClean="0">
                            <a:latin typeface="Cambria Math" panose="02040503050406030204" pitchFamily="18" charset="0"/>
                          </a:rPr>
                          <m:t>,</m:t>
                        </m:r>
                        <m:r>
                          <a:rPr lang="en-GB" sz="2000" b="0" i="1" smtClean="0">
                            <a:latin typeface="Cambria Math" panose="02040503050406030204" pitchFamily="18" charset="0"/>
                          </a:rPr>
                          <m:t>𝑗</m:t>
                        </m:r>
                      </m:sub>
                    </m:sSub>
                    <m:r>
                      <a:rPr lang="en-GB" sz="2000" b="0" i="1" smtClean="0">
                        <a:latin typeface="Cambria Math" panose="02040503050406030204" pitchFamily="18" charset="0"/>
                      </a:rPr>
                      <m:t>=</m:t>
                    </m:r>
                    <m:sSub>
                      <m:sSubPr>
                        <m:ctrlPr>
                          <a:rPr lang="en-US" sz="2000" i="1" smtClean="0">
                            <a:latin typeface="Cambria Math" panose="02040503050406030204" pitchFamily="18" charset="0"/>
                          </a:rPr>
                        </m:ctrlPr>
                      </m:sSubPr>
                      <m:e>
                        <m:r>
                          <a:rPr lang="en-US" sz="2000" i="1" smtClean="0">
                            <a:latin typeface="Cambria Math" panose="02040503050406030204" pitchFamily="18" charset="0"/>
                            <a:ea typeface="Cambria Math" panose="02040503050406030204" pitchFamily="18" charset="0"/>
                          </a:rPr>
                          <m:t>𝜌</m:t>
                        </m:r>
                      </m:e>
                      <m:sub>
                        <m:r>
                          <a:rPr lang="en-GB" sz="2000" b="0" i="1" smtClean="0">
                            <a:latin typeface="Cambria Math" panose="02040503050406030204" pitchFamily="18" charset="0"/>
                          </a:rPr>
                          <m:t>𝑖</m:t>
                        </m:r>
                        <m:r>
                          <a:rPr lang="en-GB" sz="2000" b="0" i="1" smtClean="0">
                            <a:latin typeface="Cambria Math" panose="02040503050406030204" pitchFamily="18" charset="0"/>
                          </a:rPr>
                          <m:t>,</m:t>
                        </m:r>
                        <m:r>
                          <a:rPr lang="en-GB" sz="2000" b="0" i="1" smtClean="0">
                            <a:latin typeface="Cambria Math" panose="02040503050406030204" pitchFamily="18" charset="0"/>
                          </a:rPr>
                          <m:t>𝑗</m:t>
                        </m:r>
                      </m:sub>
                    </m:sSub>
                    <m:sSub>
                      <m:sSubPr>
                        <m:ctrlPr>
                          <a:rPr lang="en-US" sz="2000" i="1" smtClean="0">
                            <a:latin typeface="Cambria Math" panose="02040503050406030204" pitchFamily="18" charset="0"/>
                          </a:rPr>
                        </m:ctrlPr>
                      </m:sSubPr>
                      <m:e>
                        <m:r>
                          <a:rPr lang="en-US" sz="2000" i="1" smtClean="0">
                            <a:latin typeface="Cambria Math" panose="02040503050406030204" pitchFamily="18" charset="0"/>
                            <a:ea typeface="Cambria Math" panose="02040503050406030204" pitchFamily="18" charset="0"/>
                          </a:rPr>
                          <m:t>𝜎</m:t>
                        </m:r>
                      </m:e>
                      <m:sub>
                        <m:r>
                          <a:rPr lang="en-GB" sz="2000" b="0" i="1" smtClean="0">
                            <a:latin typeface="Cambria Math" panose="02040503050406030204" pitchFamily="18" charset="0"/>
                          </a:rPr>
                          <m:t>𝑖</m:t>
                        </m:r>
                      </m:sub>
                    </m:sSub>
                    <m:sSub>
                      <m:sSubPr>
                        <m:ctrlPr>
                          <a:rPr lang="en-US" sz="2000" i="1" smtClean="0">
                            <a:latin typeface="Cambria Math" panose="02040503050406030204" pitchFamily="18" charset="0"/>
                          </a:rPr>
                        </m:ctrlPr>
                      </m:sSubPr>
                      <m:e>
                        <m:r>
                          <a:rPr lang="en-US" sz="2000" i="1" smtClean="0">
                            <a:latin typeface="Cambria Math" panose="02040503050406030204" pitchFamily="18" charset="0"/>
                            <a:ea typeface="Cambria Math" panose="02040503050406030204" pitchFamily="18" charset="0"/>
                          </a:rPr>
                          <m:t>𝜎</m:t>
                        </m:r>
                      </m:e>
                      <m:sub>
                        <m:r>
                          <a:rPr lang="en-GB" sz="2000" b="0" i="1" smtClean="0">
                            <a:latin typeface="Cambria Math" panose="02040503050406030204" pitchFamily="18" charset="0"/>
                          </a:rPr>
                          <m:t>𝑗</m:t>
                        </m:r>
                      </m:sub>
                    </m:sSub>
                  </m:oMath>
                </a14:m>
                <a:endParaRPr lang="en-US" sz="2000" dirty="0"/>
              </a:p>
              <a:p>
                <a:endParaRPr lang="en-US" sz="2000" dirty="0"/>
              </a:p>
              <a:p>
                <a:endParaRPr lang="en-US" sz="2000" dirty="0"/>
              </a:p>
              <a:p>
                <a:r>
                  <a:rPr lang="en-US" sz="2000" dirty="0"/>
                  <a:t>In practice, often we calculate portfolio risk:</a:t>
                </a:r>
                <a:endParaRPr lang="el-GR" sz="2000"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838200" y="1047306"/>
                <a:ext cx="10515600" cy="5129657"/>
              </a:xfrm>
              <a:blipFill>
                <a:blip r:embed="rId2"/>
                <a:stretch>
                  <a:fillRect l="-522"/>
                </a:stretch>
              </a:blipFill>
            </p:spPr>
            <p:txBody>
              <a:bodyPr/>
              <a:lstStyle/>
              <a:p>
                <a:r>
                  <a:rPr lang="en-GB">
                    <a:noFill/>
                  </a:rPr>
                  <a:t> </a:t>
                </a:r>
              </a:p>
            </p:txBody>
          </p:sp>
        </mc:Fallback>
      </mc:AlternateContent>
      <p:pic>
        <p:nvPicPr>
          <p:cNvPr id="7" name="Εικόνα 6">
            <a:extLst>
              <a:ext uri="{FF2B5EF4-FFF2-40B4-BE49-F238E27FC236}">
                <a16:creationId xmlns:a16="http://schemas.microsoft.com/office/drawing/2014/main" id="{14A56AE8-BE40-4D3F-9F5B-9BA4C4DBDB56}"/>
              </a:ext>
            </a:extLst>
          </p:cNvPr>
          <p:cNvPicPr>
            <a:picLocks noChangeAspect="1"/>
          </p:cNvPicPr>
          <p:nvPr/>
        </p:nvPicPr>
        <p:blipFill>
          <a:blip r:embed="rId3"/>
          <a:stretch>
            <a:fillRect/>
          </a:stretch>
        </p:blipFill>
        <p:spPr>
          <a:xfrm>
            <a:off x="6834450" y="1047306"/>
            <a:ext cx="3724275" cy="1371600"/>
          </a:xfrm>
          <a:prstGeom prst="rect">
            <a:avLst/>
          </a:prstGeom>
        </p:spPr>
      </p:pic>
      <p:pic>
        <p:nvPicPr>
          <p:cNvPr id="11" name="Εικόνα 10">
            <a:extLst>
              <a:ext uri="{FF2B5EF4-FFF2-40B4-BE49-F238E27FC236}">
                <a16:creationId xmlns:a16="http://schemas.microsoft.com/office/drawing/2014/main" id="{27C0A762-AFA3-4FAB-ACEE-0B0F92B37C39}"/>
              </a:ext>
            </a:extLst>
          </p:cNvPr>
          <p:cNvPicPr>
            <a:picLocks noChangeAspect="1"/>
          </p:cNvPicPr>
          <p:nvPr/>
        </p:nvPicPr>
        <p:blipFill>
          <a:blip r:embed="rId4"/>
          <a:stretch>
            <a:fillRect/>
          </a:stretch>
        </p:blipFill>
        <p:spPr>
          <a:xfrm>
            <a:off x="7382906" y="2667501"/>
            <a:ext cx="3175819" cy="757084"/>
          </a:xfrm>
          <a:prstGeom prst="rect">
            <a:avLst/>
          </a:prstGeom>
        </p:spPr>
      </p:pic>
      <p:pic>
        <p:nvPicPr>
          <p:cNvPr id="13" name="Εικόνα 12">
            <a:extLst>
              <a:ext uri="{FF2B5EF4-FFF2-40B4-BE49-F238E27FC236}">
                <a16:creationId xmlns:a16="http://schemas.microsoft.com/office/drawing/2014/main" id="{F98BED50-5BBB-4FCA-9EA7-3A1579338643}"/>
              </a:ext>
            </a:extLst>
          </p:cNvPr>
          <p:cNvPicPr>
            <a:picLocks noChangeAspect="1"/>
          </p:cNvPicPr>
          <p:nvPr/>
        </p:nvPicPr>
        <p:blipFill>
          <a:blip r:embed="rId5"/>
          <a:stretch>
            <a:fillRect/>
          </a:stretch>
        </p:blipFill>
        <p:spPr>
          <a:xfrm>
            <a:off x="7247344" y="5187348"/>
            <a:ext cx="3559277" cy="865239"/>
          </a:xfrm>
          <a:prstGeom prst="rect">
            <a:avLst/>
          </a:prstGeom>
        </p:spPr>
      </p:pic>
    </p:spTree>
    <p:extLst>
      <p:ext uri="{BB962C8B-B14F-4D97-AF65-F5344CB8AC3E}">
        <p14:creationId xmlns:p14="http://schemas.microsoft.com/office/powerpoint/2010/main" val="22301029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88A126CE-DF73-4259-AE19-E34724EBE23D}"/>
              </a:ext>
            </a:extLst>
          </p:cNvPr>
          <p:cNvSpPr>
            <a:spLocks noGrp="1"/>
          </p:cNvSpPr>
          <p:nvPr>
            <p:ph idx="1"/>
          </p:nvPr>
        </p:nvSpPr>
        <p:spPr>
          <a:xfrm>
            <a:off x="838200" y="1203649"/>
            <a:ext cx="10515600" cy="4973314"/>
          </a:xfrm>
        </p:spPr>
        <p:txBody>
          <a:bodyPr/>
          <a:lstStyle/>
          <a:p>
            <a:r>
              <a:rPr lang="en-GB" dirty="0"/>
              <a:t>For a 4 stock Portfolio </a:t>
            </a:r>
          </a:p>
        </p:txBody>
      </p:sp>
      <p:sp>
        <p:nvSpPr>
          <p:cNvPr id="6" name="Τίτλος 1">
            <a:extLst>
              <a:ext uri="{FF2B5EF4-FFF2-40B4-BE49-F238E27FC236}">
                <a16:creationId xmlns:a16="http://schemas.microsoft.com/office/drawing/2014/main" id="{33A812A6-CFDB-4F1B-B383-845A77B867E2}"/>
              </a:ext>
            </a:extLst>
          </p:cNvPr>
          <p:cNvSpPr>
            <a:spLocks noGrp="1"/>
          </p:cNvSpPr>
          <p:nvPr>
            <p:ph type="title"/>
          </p:nvPr>
        </p:nvSpPr>
        <p:spPr>
          <a:xfrm>
            <a:off x="838200" y="365125"/>
            <a:ext cx="10515600" cy="633251"/>
          </a:xfrm>
        </p:spPr>
        <p:txBody>
          <a:bodyPr>
            <a:normAutofit/>
          </a:bodyPr>
          <a:lstStyle/>
          <a:p>
            <a:r>
              <a:rPr lang="en-US" sz="3600" b="1" dirty="0">
                <a:solidFill>
                  <a:prstClr val="black"/>
                </a:solidFill>
              </a:rPr>
              <a:t>Portfolio Risk </a:t>
            </a:r>
            <a:endParaRPr lang="el-GR" sz="3600" dirty="0"/>
          </a:p>
        </p:txBody>
      </p:sp>
      <p:pic>
        <p:nvPicPr>
          <p:cNvPr id="8" name="Εικόνα 7">
            <a:extLst>
              <a:ext uri="{FF2B5EF4-FFF2-40B4-BE49-F238E27FC236}">
                <a16:creationId xmlns:a16="http://schemas.microsoft.com/office/drawing/2014/main" id="{77E0C8D1-794E-4B40-8FF5-3AEE65FE51C6}"/>
              </a:ext>
            </a:extLst>
          </p:cNvPr>
          <p:cNvPicPr>
            <a:picLocks noChangeAspect="1"/>
          </p:cNvPicPr>
          <p:nvPr/>
        </p:nvPicPr>
        <p:blipFill>
          <a:blip r:embed="rId2"/>
          <a:stretch>
            <a:fillRect/>
          </a:stretch>
        </p:blipFill>
        <p:spPr>
          <a:xfrm>
            <a:off x="2733869" y="1978090"/>
            <a:ext cx="6540759" cy="3545631"/>
          </a:xfrm>
          <a:prstGeom prst="rect">
            <a:avLst/>
          </a:prstGeom>
        </p:spPr>
      </p:pic>
    </p:spTree>
    <p:extLst>
      <p:ext uri="{BB962C8B-B14F-4D97-AF65-F5344CB8AC3E}">
        <p14:creationId xmlns:p14="http://schemas.microsoft.com/office/powerpoint/2010/main" val="12509635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Θέση περιεχομένου 2">
            <a:extLst>
              <a:ext uri="{FF2B5EF4-FFF2-40B4-BE49-F238E27FC236}">
                <a16:creationId xmlns:a16="http://schemas.microsoft.com/office/drawing/2014/main" id="{5DDF2824-46C8-DAAF-8B70-DFDE6DD523FE}"/>
              </a:ext>
            </a:extLst>
          </p:cNvPr>
          <p:cNvSpPr>
            <a:spLocks noGrp="1"/>
          </p:cNvSpPr>
          <p:nvPr>
            <p:ph idx="1"/>
          </p:nvPr>
        </p:nvSpPr>
        <p:spPr>
          <a:xfrm>
            <a:off x="838200" y="1552575"/>
            <a:ext cx="10515600" cy="4624388"/>
          </a:xfrm>
        </p:spPr>
        <p:txBody>
          <a:bodyPr/>
          <a:lstStyle/>
          <a:p>
            <a:pPr algn="just"/>
            <a:r>
              <a:rPr lang="en-GB" altLang="en-US" sz="2200" b="1"/>
              <a:t>A good market should have some specific attributes…..</a:t>
            </a:r>
          </a:p>
          <a:p>
            <a:pPr algn="just"/>
            <a:endParaRPr lang="en-GB" altLang="en-US" sz="2200"/>
          </a:p>
          <a:p>
            <a:pPr algn="just"/>
            <a:r>
              <a:rPr lang="en-GB" altLang="en-US" sz="2200"/>
              <a:t>Information must be </a:t>
            </a:r>
            <a:r>
              <a:rPr lang="en-GB" altLang="en-US" sz="2200" b="1">
                <a:solidFill>
                  <a:srgbClr val="FF0000"/>
                </a:solidFill>
              </a:rPr>
              <a:t>timely and accurate </a:t>
            </a:r>
            <a:r>
              <a:rPr lang="en-GB" altLang="en-US" sz="2200"/>
              <a:t>(volume, prices, bids, offers, etc). </a:t>
            </a:r>
          </a:p>
          <a:p>
            <a:pPr algn="just"/>
            <a:endParaRPr lang="en-GB" altLang="en-US" sz="2200"/>
          </a:p>
          <a:p>
            <a:pPr algn="just"/>
            <a:r>
              <a:rPr lang="en-GB" altLang="en-US" sz="2200" b="1">
                <a:solidFill>
                  <a:srgbClr val="FF0000"/>
                </a:solidFill>
              </a:rPr>
              <a:t>Investors must be able to </a:t>
            </a:r>
            <a:r>
              <a:rPr lang="en-GB" altLang="en-US" sz="2200"/>
              <a:t>buy/sell a security </a:t>
            </a:r>
            <a:r>
              <a:rPr lang="en-GB" altLang="en-US" sz="2200" b="1">
                <a:solidFill>
                  <a:srgbClr val="FF0000"/>
                </a:solidFill>
              </a:rPr>
              <a:t>quickly</a:t>
            </a:r>
            <a:r>
              <a:rPr lang="en-GB" altLang="en-US" sz="2200">
                <a:solidFill>
                  <a:srgbClr val="FF0000"/>
                </a:solidFill>
              </a:rPr>
              <a:t> </a:t>
            </a:r>
            <a:r>
              <a:rPr lang="en-GB" altLang="en-US" sz="2200"/>
              <a:t>and at a </a:t>
            </a:r>
            <a:r>
              <a:rPr lang="en-GB" altLang="en-US" sz="2200" b="1">
                <a:solidFill>
                  <a:srgbClr val="FF0000"/>
                </a:solidFill>
              </a:rPr>
              <a:t>fair price (liquidity). </a:t>
            </a:r>
            <a:r>
              <a:rPr lang="en-GB" altLang="en-US" sz="2200"/>
              <a:t>That is the price must be close to the price of previous trades, </a:t>
            </a:r>
          </a:p>
          <a:p>
            <a:pPr algn="just"/>
            <a:endParaRPr lang="en-GB" altLang="en-US" sz="2200"/>
          </a:p>
          <a:p>
            <a:pPr algn="just"/>
            <a:r>
              <a:rPr lang="en-GB" altLang="en-US" sz="2200" b="1">
                <a:solidFill>
                  <a:srgbClr val="FF0000"/>
                </a:solidFill>
              </a:rPr>
              <a:t>Price continuity: </a:t>
            </a:r>
            <a:r>
              <a:rPr lang="en-GB" altLang="en-US" sz="2200"/>
              <a:t>prices should not change between trades in the absence of new information.</a:t>
            </a:r>
            <a:endParaRPr lang="en-GB" altLang="en-US"/>
          </a:p>
        </p:txBody>
      </p:sp>
      <p:sp>
        <p:nvSpPr>
          <p:cNvPr id="20483" name="Τίτλος 1">
            <a:extLst>
              <a:ext uri="{FF2B5EF4-FFF2-40B4-BE49-F238E27FC236}">
                <a16:creationId xmlns:a16="http://schemas.microsoft.com/office/drawing/2014/main" id="{1B41200A-FA0B-4EEB-E7C4-F68E40292E69}"/>
              </a:ext>
            </a:extLst>
          </p:cNvPr>
          <p:cNvSpPr>
            <a:spLocks noGrp="1"/>
          </p:cNvSpPr>
          <p:nvPr>
            <p:ph type="title"/>
          </p:nvPr>
        </p:nvSpPr>
        <p:spPr>
          <a:xfrm>
            <a:off x="838200" y="365125"/>
            <a:ext cx="10515600" cy="825500"/>
          </a:xfrm>
        </p:spPr>
        <p:txBody>
          <a:bodyPr/>
          <a:lstStyle/>
          <a:p>
            <a:r>
              <a:rPr lang="en-GB" altLang="en-US" sz="4000" b="1"/>
              <a:t>Markets </a:t>
            </a:r>
            <a:endParaRPr lang="en-GB" altLang="en-US" sz="400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4">
            <a:extLst>
              <a:ext uri="{FF2B5EF4-FFF2-40B4-BE49-F238E27FC236}">
                <a16:creationId xmlns:a16="http://schemas.microsoft.com/office/drawing/2014/main" id="{C86B0E56-64F0-4144-8B1C-342DE9822878}"/>
              </a:ext>
            </a:extLst>
          </p:cNvPr>
          <p:cNvPicPr>
            <a:picLocks noGrp="1" noChangeAspect="1"/>
          </p:cNvPicPr>
          <p:nvPr>
            <p:ph idx="1"/>
          </p:nvPr>
        </p:nvPicPr>
        <p:blipFill>
          <a:blip r:embed="rId2"/>
          <a:stretch>
            <a:fillRect/>
          </a:stretch>
        </p:blipFill>
        <p:spPr>
          <a:xfrm>
            <a:off x="737118" y="1446244"/>
            <a:ext cx="10823511" cy="4898571"/>
          </a:xfrm>
        </p:spPr>
      </p:pic>
      <p:sp>
        <p:nvSpPr>
          <p:cNvPr id="6" name="Τίτλος 1">
            <a:extLst>
              <a:ext uri="{FF2B5EF4-FFF2-40B4-BE49-F238E27FC236}">
                <a16:creationId xmlns:a16="http://schemas.microsoft.com/office/drawing/2014/main" id="{0A23B251-3C23-478A-86CE-AF0355386FBA}"/>
              </a:ext>
            </a:extLst>
          </p:cNvPr>
          <p:cNvSpPr>
            <a:spLocks noGrp="1"/>
          </p:cNvSpPr>
          <p:nvPr>
            <p:ph type="title"/>
          </p:nvPr>
        </p:nvSpPr>
        <p:spPr>
          <a:xfrm>
            <a:off x="838200" y="365126"/>
            <a:ext cx="10515600" cy="838524"/>
          </a:xfrm>
        </p:spPr>
        <p:txBody>
          <a:bodyPr>
            <a:normAutofit/>
          </a:bodyPr>
          <a:lstStyle/>
          <a:p>
            <a:r>
              <a:rPr lang="en-US" sz="3600" b="1" dirty="0"/>
              <a:t>Efficient Portfolios – An Example, 2 stocks  </a:t>
            </a:r>
            <a:endParaRPr lang="el-GR" sz="3600" b="1" dirty="0"/>
          </a:p>
        </p:txBody>
      </p:sp>
    </p:spTree>
    <p:extLst>
      <p:ext uri="{BB962C8B-B14F-4D97-AF65-F5344CB8AC3E}">
        <p14:creationId xmlns:p14="http://schemas.microsoft.com/office/powerpoint/2010/main" val="264473832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5"/>
            <a:ext cx="10515600" cy="683499"/>
          </a:xfrm>
        </p:spPr>
        <p:txBody>
          <a:bodyPr>
            <a:normAutofit/>
          </a:bodyPr>
          <a:lstStyle/>
          <a:p>
            <a:r>
              <a:rPr lang="en-US" sz="3600" b="1" dirty="0"/>
              <a:t>Efficient Portfolios – An Example, 2 stocks  </a:t>
            </a:r>
            <a:endParaRPr lang="el-GR" sz="3600" b="1" dirty="0"/>
          </a:p>
        </p:txBody>
      </p:sp>
      <p:pic>
        <p:nvPicPr>
          <p:cNvPr id="4" name="Εικόνα 3">
            <a:extLst>
              <a:ext uri="{FF2B5EF4-FFF2-40B4-BE49-F238E27FC236}">
                <a16:creationId xmlns:a16="http://schemas.microsoft.com/office/drawing/2014/main" id="{DE315C73-4E5B-41EA-B08F-16827B3EF9DF}"/>
              </a:ext>
            </a:extLst>
          </p:cNvPr>
          <p:cNvPicPr>
            <a:picLocks noChangeAspect="1"/>
          </p:cNvPicPr>
          <p:nvPr/>
        </p:nvPicPr>
        <p:blipFill>
          <a:blip r:embed="rId2"/>
          <a:stretch>
            <a:fillRect/>
          </a:stretch>
        </p:blipFill>
        <p:spPr>
          <a:xfrm>
            <a:off x="658761" y="1281778"/>
            <a:ext cx="10874477" cy="5211097"/>
          </a:xfrm>
          <a:prstGeom prst="rect">
            <a:avLst/>
          </a:prstGeom>
        </p:spPr>
      </p:pic>
    </p:spTree>
    <p:extLst>
      <p:ext uri="{BB962C8B-B14F-4D97-AF65-F5344CB8AC3E}">
        <p14:creationId xmlns:p14="http://schemas.microsoft.com/office/powerpoint/2010/main" val="127525259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4C752EB1-817B-42AA-8E20-9094BECB342E}"/>
              </a:ext>
            </a:extLst>
          </p:cNvPr>
          <p:cNvSpPr>
            <a:spLocks noGrp="1"/>
          </p:cNvSpPr>
          <p:nvPr>
            <p:ph idx="1"/>
          </p:nvPr>
        </p:nvSpPr>
        <p:spPr>
          <a:xfrm>
            <a:off x="838201" y="1342239"/>
            <a:ext cx="4262306" cy="4834724"/>
          </a:xfrm>
        </p:spPr>
        <p:txBody>
          <a:bodyPr>
            <a:normAutofit/>
          </a:bodyPr>
          <a:lstStyle/>
          <a:p>
            <a:pPr algn="just"/>
            <a:r>
              <a:rPr lang="en-GB" sz="2000" dirty="0"/>
              <a:t>Would you invest 100% of your wealth in IBM, i.e. </a:t>
            </a:r>
            <a:r>
              <a:rPr lang="en-GB" sz="2000" dirty="0">
                <a:solidFill>
                  <a:srgbClr val="FF0000"/>
                </a:solidFill>
              </a:rPr>
              <a:t>portfolio A </a:t>
            </a:r>
            <a:r>
              <a:rPr lang="en-GB" sz="2000" dirty="0"/>
              <a:t>?</a:t>
            </a:r>
          </a:p>
          <a:p>
            <a:pPr algn="just"/>
            <a:endParaRPr lang="en-GB" sz="2000" dirty="0"/>
          </a:p>
          <a:p>
            <a:pPr algn="just"/>
            <a:r>
              <a:rPr lang="en-GB" sz="2000" dirty="0"/>
              <a:t>As our example demonstrates you have </a:t>
            </a:r>
            <a:r>
              <a:rPr lang="en-GB" sz="2000" dirty="0">
                <a:solidFill>
                  <a:srgbClr val="FF0000"/>
                </a:solidFill>
              </a:rPr>
              <a:t>portfolio C</a:t>
            </a:r>
            <a:r>
              <a:rPr lang="en-GB" sz="2000" dirty="0"/>
              <a:t> (60% in IBM and 40% in Ford) that has: </a:t>
            </a:r>
          </a:p>
          <a:p>
            <a:pPr algn="just"/>
            <a:endParaRPr lang="en-GB" sz="2000" dirty="0"/>
          </a:p>
          <a:p>
            <a:pPr algn="just"/>
            <a:r>
              <a:rPr lang="en-GB" sz="2000" b="1" dirty="0">
                <a:solidFill>
                  <a:srgbClr val="FF0000"/>
                </a:solidFill>
              </a:rPr>
              <a:t>BOTH a higher expected Return AND LOWER volatility </a:t>
            </a:r>
          </a:p>
          <a:p>
            <a:pPr algn="just"/>
            <a:endParaRPr lang="en-GB" sz="2000" dirty="0"/>
          </a:p>
          <a:p>
            <a:pPr algn="just"/>
            <a:r>
              <a:rPr lang="en-GB" sz="2000" dirty="0"/>
              <a:t>Thus, investing in Portfolio A is </a:t>
            </a:r>
            <a:r>
              <a:rPr lang="en-GB" sz="2000" b="1" dirty="0">
                <a:solidFill>
                  <a:srgbClr val="FF0000"/>
                </a:solidFill>
              </a:rPr>
              <a:t>inefficient.</a:t>
            </a:r>
          </a:p>
          <a:p>
            <a:endParaRPr lang="en-GB" dirty="0"/>
          </a:p>
        </p:txBody>
      </p:sp>
      <p:sp>
        <p:nvSpPr>
          <p:cNvPr id="4" name="Τίτλος 1">
            <a:extLst>
              <a:ext uri="{FF2B5EF4-FFF2-40B4-BE49-F238E27FC236}">
                <a16:creationId xmlns:a16="http://schemas.microsoft.com/office/drawing/2014/main" id="{BBDB1EFF-674D-4C3D-814E-016321A44F83}"/>
              </a:ext>
            </a:extLst>
          </p:cNvPr>
          <p:cNvSpPr>
            <a:spLocks noGrp="1"/>
          </p:cNvSpPr>
          <p:nvPr>
            <p:ph type="title"/>
          </p:nvPr>
        </p:nvSpPr>
        <p:spPr>
          <a:xfrm>
            <a:off x="838200" y="365126"/>
            <a:ext cx="10515600" cy="792556"/>
          </a:xfrm>
        </p:spPr>
        <p:txBody>
          <a:bodyPr>
            <a:normAutofit/>
          </a:bodyPr>
          <a:lstStyle/>
          <a:p>
            <a:r>
              <a:rPr lang="en-US" sz="3600" b="1" dirty="0"/>
              <a:t>Efficient Portfolios – An Example, 2 stocks  </a:t>
            </a:r>
            <a:endParaRPr lang="el-GR" sz="3600" b="1" dirty="0"/>
          </a:p>
        </p:txBody>
      </p:sp>
      <p:pic>
        <p:nvPicPr>
          <p:cNvPr id="6" name="Εικόνα 5">
            <a:extLst>
              <a:ext uri="{FF2B5EF4-FFF2-40B4-BE49-F238E27FC236}">
                <a16:creationId xmlns:a16="http://schemas.microsoft.com/office/drawing/2014/main" id="{33D75CC9-3968-4EC6-911F-DB40E711BBD8}"/>
              </a:ext>
            </a:extLst>
          </p:cNvPr>
          <p:cNvPicPr>
            <a:picLocks noChangeAspect="1"/>
          </p:cNvPicPr>
          <p:nvPr/>
        </p:nvPicPr>
        <p:blipFill>
          <a:blip r:embed="rId2"/>
          <a:stretch>
            <a:fillRect/>
          </a:stretch>
        </p:blipFill>
        <p:spPr>
          <a:xfrm>
            <a:off x="5377343" y="1157682"/>
            <a:ext cx="6246717" cy="4965290"/>
          </a:xfrm>
          <a:prstGeom prst="rect">
            <a:avLst/>
          </a:prstGeom>
        </p:spPr>
      </p:pic>
    </p:spTree>
    <p:extLst>
      <p:ext uri="{BB962C8B-B14F-4D97-AF65-F5344CB8AC3E}">
        <p14:creationId xmlns:p14="http://schemas.microsoft.com/office/powerpoint/2010/main" val="48024048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9AD704B-91BB-48A4-8C6D-F14B3602573E}"/>
              </a:ext>
            </a:extLst>
          </p:cNvPr>
          <p:cNvSpPr>
            <a:spLocks noGrp="1"/>
          </p:cNvSpPr>
          <p:nvPr>
            <p:ph type="title"/>
          </p:nvPr>
        </p:nvSpPr>
        <p:spPr>
          <a:xfrm>
            <a:off x="838200" y="365125"/>
            <a:ext cx="10515600" cy="683499"/>
          </a:xfrm>
        </p:spPr>
        <p:txBody>
          <a:bodyPr>
            <a:normAutofit/>
          </a:bodyPr>
          <a:lstStyle/>
          <a:p>
            <a:r>
              <a:rPr lang="en-GB" sz="3600" b="1" dirty="0"/>
              <a:t>Short sales </a:t>
            </a:r>
          </a:p>
        </p:txBody>
      </p:sp>
      <p:sp>
        <p:nvSpPr>
          <p:cNvPr id="3" name="Θέση περιεχομένου 2">
            <a:extLst>
              <a:ext uri="{FF2B5EF4-FFF2-40B4-BE49-F238E27FC236}">
                <a16:creationId xmlns:a16="http://schemas.microsoft.com/office/drawing/2014/main" id="{F7302AAA-6AC1-4A86-8135-BFCE82C47567}"/>
              </a:ext>
            </a:extLst>
          </p:cNvPr>
          <p:cNvSpPr>
            <a:spLocks noGrp="1"/>
          </p:cNvSpPr>
          <p:nvPr>
            <p:ph idx="1"/>
          </p:nvPr>
        </p:nvSpPr>
        <p:spPr>
          <a:xfrm>
            <a:off x="838200" y="1157682"/>
            <a:ext cx="10515600" cy="5019282"/>
          </a:xfrm>
        </p:spPr>
        <p:txBody>
          <a:bodyPr>
            <a:normAutofit fontScale="85000" lnSpcReduction="10000"/>
          </a:bodyPr>
          <a:lstStyle/>
          <a:p>
            <a:pPr algn="just"/>
            <a:r>
              <a:rPr lang="en-GB" sz="2600" dirty="0"/>
              <a:t>When you expect a stock price will go up you </a:t>
            </a:r>
            <a:r>
              <a:rPr lang="en-GB" sz="2600" b="1" dirty="0">
                <a:solidFill>
                  <a:srgbClr val="C00000"/>
                </a:solidFill>
              </a:rPr>
              <a:t>go long </a:t>
            </a:r>
            <a:r>
              <a:rPr lang="en-GB" sz="2600" dirty="0"/>
              <a:t>(buy the stock)</a:t>
            </a:r>
          </a:p>
          <a:p>
            <a:pPr algn="just"/>
            <a:endParaRPr lang="en-GB" sz="2600" dirty="0"/>
          </a:p>
          <a:p>
            <a:pPr algn="just"/>
            <a:r>
              <a:rPr lang="en-GB" sz="2600" dirty="0"/>
              <a:t>When you believe that a stock is overvalued and its price will fall soon, </a:t>
            </a:r>
            <a:r>
              <a:rPr lang="en-GB" sz="2600" b="1" dirty="0">
                <a:solidFill>
                  <a:srgbClr val="C00000"/>
                </a:solidFill>
              </a:rPr>
              <a:t>you go short. </a:t>
            </a:r>
          </a:p>
          <a:p>
            <a:pPr algn="just"/>
            <a:endParaRPr lang="en-GB" sz="2600" dirty="0"/>
          </a:p>
          <a:p>
            <a:pPr algn="just"/>
            <a:r>
              <a:rPr lang="en-GB" sz="2600" dirty="0"/>
              <a:t>Sort sale: you sell a stock that </a:t>
            </a:r>
            <a:r>
              <a:rPr lang="en-GB" sz="2600" b="1" dirty="0">
                <a:solidFill>
                  <a:srgbClr val="FF0000"/>
                </a:solidFill>
              </a:rPr>
              <a:t>you do not own</a:t>
            </a:r>
            <a:endParaRPr lang="en-GB" sz="2600" dirty="0"/>
          </a:p>
          <a:p>
            <a:pPr algn="just"/>
            <a:endParaRPr lang="en-GB" sz="2600" dirty="0"/>
          </a:p>
          <a:p>
            <a:pPr algn="just"/>
            <a:r>
              <a:rPr lang="en-GB" sz="2600" dirty="0"/>
              <a:t>That is, you </a:t>
            </a:r>
            <a:r>
              <a:rPr lang="en-GB" sz="2600" b="1" dirty="0">
                <a:solidFill>
                  <a:srgbClr val="FF0000"/>
                </a:solidFill>
              </a:rPr>
              <a:t>borrow the stock </a:t>
            </a:r>
            <a:r>
              <a:rPr lang="en-GB" sz="2600" dirty="0"/>
              <a:t>and then sell it</a:t>
            </a:r>
          </a:p>
          <a:p>
            <a:pPr algn="just"/>
            <a:endParaRPr lang="en-GB" sz="2600" dirty="0"/>
          </a:p>
          <a:p>
            <a:pPr algn="just"/>
            <a:r>
              <a:rPr lang="en-GB" sz="2600" dirty="0"/>
              <a:t>You have an </a:t>
            </a:r>
            <a:r>
              <a:rPr lang="en-GB" sz="2600" b="1" dirty="0">
                <a:solidFill>
                  <a:srgbClr val="FF0000"/>
                </a:solidFill>
              </a:rPr>
              <a:t>obligation to buy it back later </a:t>
            </a:r>
            <a:r>
              <a:rPr lang="en-GB" sz="2600" dirty="0"/>
              <a:t>and return it to the owner</a:t>
            </a:r>
          </a:p>
          <a:p>
            <a:pPr algn="just"/>
            <a:endParaRPr lang="en-GB" sz="2600" dirty="0"/>
          </a:p>
          <a:p>
            <a:pPr algn="just"/>
            <a:r>
              <a:rPr lang="en-GB" sz="2600" dirty="0">
                <a:solidFill>
                  <a:srgbClr val="FF0000"/>
                </a:solidFill>
              </a:rPr>
              <a:t>Short sales make up anything between 15% - 30%, approximately of total trading volume and are crucial for the informational efficiency of capital markets </a:t>
            </a:r>
            <a:r>
              <a:rPr lang="en-GB" sz="2600" dirty="0"/>
              <a:t>(Boehmer, Jones, and Zhang, 2008; Diether, Lee, and Werner, 2009; Harris, 2003; Grossman and Stiglitz, 1980).</a:t>
            </a:r>
          </a:p>
          <a:p>
            <a:pPr algn="just"/>
            <a:endParaRPr lang="en-GB" sz="2600" dirty="0"/>
          </a:p>
          <a:p>
            <a:endParaRPr lang="en-GB" dirty="0"/>
          </a:p>
        </p:txBody>
      </p:sp>
    </p:spTree>
    <p:extLst>
      <p:ext uri="{BB962C8B-B14F-4D97-AF65-F5344CB8AC3E}">
        <p14:creationId xmlns:p14="http://schemas.microsoft.com/office/powerpoint/2010/main" val="140268500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Θέση περιεχομένου 6">
            <a:extLst>
              <a:ext uri="{FF2B5EF4-FFF2-40B4-BE49-F238E27FC236}">
                <a16:creationId xmlns:a16="http://schemas.microsoft.com/office/drawing/2014/main" id="{480F24C7-F33D-4439-B8AA-1E7416A3705C}"/>
              </a:ext>
            </a:extLst>
          </p:cNvPr>
          <p:cNvPicPr>
            <a:picLocks noGrp="1" noChangeAspect="1"/>
          </p:cNvPicPr>
          <p:nvPr>
            <p:ph idx="1"/>
          </p:nvPr>
        </p:nvPicPr>
        <p:blipFill>
          <a:blip r:embed="rId2"/>
          <a:stretch>
            <a:fillRect/>
          </a:stretch>
        </p:blipFill>
        <p:spPr>
          <a:xfrm>
            <a:off x="928687" y="1451294"/>
            <a:ext cx="10616768" cy="4393087"/>
          </a:xfrm>
          <a:prstGeom prst="rect">
            <a:avLst/>
          </a:prstGeom>
        </p:spPr>
      </p:pic>
      <p:sp>
        <p:nvSpPr>
          <p:cNvPr id="3" name="Τίτλος 1">
            <a:extLst>
              <a:ext uri="{FF2B5EF4-FFF2-40B4-BE49-F238E27FC236}">
                <a16:creationId xmlns:a16="http://schemas.microsoft.com/office/drawing/2014/main" id="{BAEAAF2E-6B36-4535-8217-9A5BE32041F3}"/>
              </a:ext>
            </a:extLst>
          </p:cNvPr>
          <p:cNvSpPr>
            <a:spLocks noGrp="1"/>
          </p:cNvSpPr>
          <p:nvPr>
            <p:ph type="title"/>
          </p:nvPr>
        </p:nvSpPr>
        <p:spPr>
          <a:xfrm>
            <a:off x="838200" y="365125"/>
            <a:ext cx="10515600" cy="683499"/>
          </a:xfrm>
        </p:spPr>
        <p:txBody>
          <a:bodyPr>
            <a:normAutofit/>
          </a:bodyPr>
          <a:lstStyle/>
          <a:p>
            <a:r>
              <a:rPr lang="en-GB" sz="3600" b="1" dirty="0"/>
              <a:t>Short sales – a simplified example </a:t>
            </a:r>
          </a:p>
        </p:txBody>
      </p:sp>
    </p:spTree>
    <p:extLst>
      <p:ext uri="{BB962C8B-B14F-4D97-AF65-F5344CB8AC3E}">
        <p14:creationId xmlns:p14="http://schemas.microsoft.com/office/powerpoint/2010/main" val="408160842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2851" name="Rectangle 3">
            <a:extLst>
              <a:ext uri="{FF2B5EF4-FFF2-40B4-BE49-F238E27FC236}">
                <a16:creationId xmlns:a16="http://schemas.microsoft.com/office/drawing/2014/main" id="{9937EB05-7B4B-476E-A2F3-3483F33A07CC}"/>
              </a:ext>
            </a:extLst>
          </p:cNvPr>
          <p:cNvSpPr>
            <a:spLocks noGrp="1" noChangeArrowheads="1"/>
          </p:cNvSpPr>
          <p:nvPr>
            <p:ph type="body" idx="1"/>
          </p:nvPr>
        </p:nvSpPr>
        <p:spPr>
          <a:xfrm>
            <a:off x="838200" y="1501629"/>
            <a:ext cx="10515599" cy="4624536"/>
          </a:xfrm>
        </p:spPr>
        <p:txBody>
          <a:bodyPr>
            <a:normAutofit fontScale="92500" lnSpcReduction="20000"/>
          </a:bodyPr>
          <a:lstStyle/>
          <a:p>
            <a:pPr algn="just"/>
            <a:r>
              <a:rPr lang="en-US" altLang="en-US" sz="2400" b="1" dirty="0"/>
              <a:t>The role of </a:t>
            </a:r>
            <a:r>
              <a:rPr lang="en-US" altLang="en-US" sz="2400" b="1" i="1" dirty="0"/>
              <a:t>Arbitrage</a:t>
            </a:r>
            <a:r>
              <a:rPr lang="el-GR" altLang="en-US" sz="2400" b="1" dirty="0"/>
              <a:t> </a:t>
            </a:r>
          </a:p>
          <a:p>
            <a:pPr algn="just"/>
            <a:endParaRPr lang="en-US" altLang="en-US" sz="2400" dirty="0"/>
          </a:p>
          <a:p>
            <a:pPr algn="just"/>
            <a:r>
              <a:rPr lang="en-US" altLang="en-US" sz="2400" dirty="0"/>
              <a:t>Investors are </a:t>
            </a:r>
            <a:r>
              <a:rPr lang="en-US" altLang="en-US" sz="2400" b="1" dirty="0">
                <a:solidFill>
                  <a:srgbClr val="FF0000"/>
                </a:solidFill>
              </a:rPr>
              <a:t>rational</a:t>
            </a:r>
            <a:r>
              <a:rPr lang="en-US" altLang="en-US" sz="2400" dirty="0"/>
              <a:t> and try to maximize utility </a:t>
            </a:r>
            <a:endParaRPr lang="el-GR" altLang="en-US" sz="2400" dirty="0"/>
          </a:p>
          <a:p>
            <a:pPr algn="just"/>
            <a:endParaRPr lang="el-GR" altLang="en-US" sz="2400" dirty="0"/>
          </a:p>
          <a:p>
            <a:pPr algn="just"/>
            <a:r>
              <a:rPr lang="en-US" altLang="en-US" sz="2400" dirty="0"/>
              <a:t>However, even if some investors are </a:t>
            </a:r>
            <a:r>
              <a:rPr lang="en-US" altLang="en-US" sz="2400" dirty="0">
                <a:solidFill>
                  <a:srgbClr val="FF0000"/>
                </a:solidFill>
              </a:rPr>
              <a:t>not rational, </a:t>
            </a:r>
            <a:r>
              <a:rPr lang="en-US" altLang="en-US" sz="2400" dirty="0"/>
              <a:t>if their investments </a:t>
            </a:r>
            <a:r>
              <a:rPr lang="en-US" altLang="en-US" sz="2400" dirty="0">
                <a:solidFill>
                  <a:srgbClr val="FF0000"/>
                </a:solidFill>
              </a:rPr>
              <a:t>are random </a:t>
            </a:r>
            <a:r>
              <a:rPr lang="en-US" altLang="en-US" sz="2400" dirty="0"/>
              <a:t>(uncorrelated) </a:t>
            </a:r>
            <a:r>
              <a:rPr lang="en-US" altLang="en-US" sz="2400" b="1" dirty="0"/>
              <a:t>and</a:t>
            </a:r>
            <a:r>
              <a:rPr lang="en-US" altLang="en-US" sz="2400" dirty="0"/>
              <a:t> there is a </a:t>
            </a:r>
            <a:r>
              <a:rPr lang="en-US" altLang="en-US" sz="2400" dirty="0">
                <a:solidFill>
                  <a:srgbClr val="FF0000"/>
                </a:solidFill>
              </a:rPr>
              <a:t>large number </a:t>
            </a:r>
            <a:r>
              <a:rPr lang="en-US" altLang="en-US" sz="2400" dirty="0"/>
              <a:t>of such investors </a:t>
            </a:r>
          </a:p>
          <a:p>
            <a:pPr algn="just"/>
            <a:endParaRPr lang="en-US" altLang="en-US" sz="2400" dirty="0"/>
          </a:p>
          <a:p>
            <a:pPr algn="just">
              <a:buFont typeface="Wingdings" panose="05000000000000000000" pitchFamily="2" charset="2"/>
              <a:buNone/>
            </a:pPr>
            <a:r>
              <a:rPr lang="en-US" altLang="en-US" sz="2400" dirty="0">
                <a:ea typeface="Arial Unicode MS" pitchFamily="34" charset="-128"/>
              </a:rPr>
              <a:t>	</a:t>
            </a:r>
            <a:r>
              <a:rPr lang="el-GR" altLang="en-US" sz="2400" dirty="0">
                <a:ea typeface="Arial Unicode MS" pitchFamily="34" charset="-128"/>
              </a:rPr>
              <a:t>→</a:t>
            </a:r>
            <a:r>
              <a:rPr lang="el-GR" altLang="en-US" sz="2400" dirty="0"/>
              <a:t>	</a:t>
            </a:r>
            <a:r>
              <a:rPr lang="en-US" altLang="en-US" sz="2400" dirty="0"/>
              <a:t>their investments will </a:t>
            </a:r>
            <a:r>
              <a:rPr lang="en-US" altLang="en-US" sz="2400" b="1" dirty="0">
                <a:solidFill>
                  <a:srgbClr val="FF0000"/>
                </a:solidFill>
              </a:rPr>
              <a:t>cancel each other out </a:t>
            </a:r>
            <a:r>
              <a:rPr lang="en-US" altLang="en-US" sz="2400" dirty="0"/>
              <a:t>and will not affect efficient prices </a:t>
            </a:r>
          </a:p>
          <a:p>
            <a:pPr algn="just"/>
            <a:endParaRPr lang="en-US" altLang="en-US" sz="2400" dirty="0"/>
          </a:p>
          <a:p>
            <a:pPr algn="just"/>
            <a:r>
              <a:rPr lang="en-US" altLang="en-US" sz="2400" dirty="0"/>
              <a:t>Furthermore, even if some investors are </a:t>
            </a:r>
            <a:r>
              <a:rPr lang="en-US" altLang="en-US" sz="2400" dirty="0">
                <a:solidFill>
                  <a:srgbClr val="FF0000"/>
                </a:solidFill>
              </a:rPr>
              <a:t>not rational </a:t>
            </a:r>
            <a:r>
              <a:rPr lang="en-US" altLang="en-US" sz="2400" dirty="0"/>
              <a:t>if their investments </a:t>
            </a:r>
            <a:r>
              <a:rPr lang="en-US" altLang="en-US" sz="2400" dirty="0">
                <a:solidFill>
                  <a:srgbClr val="FF0000"/>
                </a:solidFill>
              </a:rPr>
              <a:t>are NOT random </a:t>
            </a:r>
            <a:r>
              <a:rPr lang="en-US" altLang="en-US" sz="2400" dirty="0"/>
              <a:t>(correlated)</a:t>
            </a:r>
          </a:p>
          <a:p>
            <a:pPr algn="just"/>
            <a:endParaRPr lang="el-GR" altLang="en-US" sz="2400" i="1" dirty="0"/>
          </a:p>
          <a:p>
            <a:pPr algn="just">
              <a:buFont typeface="Wingdings" panose="05000000000000000000" pitchFamily="2" charset="2"/>
              <a:buNone/>
            </a:pPr>
            <a:r>
              <a:rPr lang="el-GR" altLang="en-US" sz="2400" i="1" dirty="0"/>
              <a:t>	</a:t>
            </a:r>
            <a:r>
              <a:rPr lang="el-GR" altLang="en-US" sz="2400" dirty="0">
                <a:ea typeface="Arial Unicode MS" pitchFamily="34" charset="-128"/>
              </a:rPr>
              <a:t>→</a:t>
            </a:r>
            <a:r>
              <a:rPr lang="en-US" altLang="en-US" sz="2400" dirty="0">
                <a:ea typeface="Arial Unicode MS" pitchFamily="34" charset="-128"/>
              </a:rPr>
              <a:t>	</a:t>
            </a:r>
            <a:r>
              <a:rPr lang="en-US" altLang="en-US" sz="2400" b="1" dirty="0">
                <a:solidFill>
                  <a:srgbClr val="FF0000"/>
                </a:solidFill>
                <a:ea typeface="Arial Unicode MS" pitchFamily="34" charset="-128"/>
              </a:rPr>
              <a:t>Rational </a:t>
            </a:r>
            <a:r>
              <a:rPr lang="en-US" altLang="en-US" sz="2400" b="1" i="1" dirty="0">
                <a:solidFill>
                  <a:srgbClr val="FF0000"/>
                </a:solidFill>
              </a:rPr>
              <a:t>Arbitrage</a:t>
            </a:r>
            <a:r>
              <a:rPr lang="el-GR" altLang="en-US" sz="2400" b="1" i="1" dirty="0">
                <a:solidFill>
                  <a:srgbClr val="FF0000"/>
                </a:solidFill>
              </a:rPr>
              <a:t> </a:t>
            </a:r>
            <a:r>
              <a:rPr lang="en-US" altLang="en-US" sz="2400" dirty="0"/>
              <a:t>will lead prices to </a:t>
            </a:r>
            <a:r>
              <a:rPr lang="en-US" altLang="en-US" sz="2400" b="1" dirty="0">
                <a:solidFill>
                  <a:srgbClr val="FF0000"/>
                </a:solidFill>
              </a:rPr>
              <a:t>equilibrium</a:t>
            </a:r>
            <a:r>
              <a:rPr lang="el-GR" altLang="en-US" sz="2400" dirty="0"/>
              <a:t>	</a:t>
            </a:r>
          </a:p>
          <a:p>
            <a:pPr>
              <a:buFont typeface="Wingdings" panose="05000000000000000000" pitchFamily="2" charset="2"/>
              <a:buNone/>
            </a:pPr>
            <a:endParaRPr lang="el-GR" altLang="en-US" dirty="0"/>
          </a:p>
        </p:txBody>
      </p:sp>
      <p:sp>
        <p:nvSpPr>
          <p:cNvPr id="6" name="Τίτλος 1">
            <a:extLst>
              <a:ext uri="{FF2B5EF4-FFF2-40B4-BE49-F238E27FC236}">
                <a16:creationId xmlns:a16="http://schemas.microsoft.com/office/drawing/2014/main" id="{DAA3B7AB-8524-4BF3-9241-1C04F3A02D94}"/>
              </a:ext>
            </a:extLst>
          </p:cNvPr>
          <p:cNvSpPr>
            <a:spLocks noGrp="1"/>
          </p:cNvSpPr>
          <p:nvPr>
            <p:ph type="title"/>
          </p:nvPr>
        </p:nvSpPr>
        <p:spPr>
          <a:xfrm>
            <a:off x="838200" y="365126"/>
            <a:ext cx="10515600" cy="918392"/>
          </a:xfrm>
        </p:spPr>
        <p:txBody>
          <a:bodyPr>
            <a:normAutofit/>
          </a:bodyPr>
          <a:lstStyle/>
          <a:p>
            <a:r>
              <a:rPr lang="en-GB" sz="3600" b="1" dirty="0"/>
              <a:t>Short Sales </a:t>
            </a:r>
          </a:p>
        </p:txBody>
      </p:sp>
    </p:spTree>
    <p:extLst>
      <p:ext uri="{BB962C8B-B14F-4D97-AF65-F5344CB8AC3E}">
        <p14:creationId xmlns:p14="http://schemas.microsoft.com/office/powerpoint/2010/main" val="166720030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6947" name="Rectangle 3">
            <a:extLst>
              <a:ext uri="{FF2B5EF4-FFF2-40B4-BE49-F238E27FC236}">
                <a16:creationId xmlns:a16="http://schemas.microsoft.com/office/drawing/2014/main" id="{84E05B62-F3BD-47C6-B47E-E7E163F64E15}"/>
              </a:ext>
            </a:extLst>
          </p:cNvPr>
          <p:cNvSpPr>
            <a:spLocks noGrp="1" noChangeArrowheads="1"/>
          </p:cNvSpPr>
          <p:nvPr>
            <p:ph type="body" idx="1"/>
          </p:nvPr>
        </p:nvSpPr>
        <p:spPr>
          <a:xfrm>
            <a:off x="838199" y="1535185"/>
            <a:ext cx="11099335" cy="4789415"/>
          </a:xfrm>
        </p:spPr>
        <p:txBody>
          <a:bodyPr>
            <a:normAutofit fontScale="92500" lnSpcReduction="20000"/>
          </a:bodyPr>
          <a:lstStyle/>
          <a:p>
            <a:pPr algn="just">
              <a:lnSpc>
                <a:spcPct val="80000"/>
              </a:lnSpc>
            </a:pPr>
            <a:r>
              <a:rPr lang="en-US" altLang="en-US" sz="2400" b="1" dirty="0">
                <a:solidFill>
                  <a:srgbClr val="FF0000"/>
                </a:solidFill>
              </a:rPr>
              <a:t>Efficient Market Hypothesis -The role of </a:t>
            </a:r>
            <a:r>
              <a:rPr lang="en-US" altLang="en-US" sz="2400" b="1" i="1" dirty="0">
                <a:solidFill>
                  <a:srgbClr val="FF0000"/>
                </a:solidFill>
              </a:rPr>
              <a:t>Arbitrage</a:t>
            </a:r>
            <a:endParaRPr lang="el-GR" altLang="en-US" sz="2400" b="1" i="1" dirty="0">
              <a:solidFill>
                <a:srgbClr val="FF0000"/>
              </a:solidFill>
            </a:endParaRPr>
          </a:p>
          <a:p>
            <a:pPr algn="just">
              <a:lnSpc>
                <a:spcPct val="80000"/>
              </a:lnSpc>
            </a:pPr>
            <a:endParaRPr lang="en-US" altLang="en-US" sz="2400" dirty="0"/>
          </a:p>
          <a:p>
            <a:pPr algn="just">
              <a:lnSpc>
                <a:spcPct val="80000"/>
              </a:lnSpc>
            </a:pPr>
            <a:r>
              <a:rPr lang="en-US" altLang="en-US" sz="2400" dirty="0"/>
              <a:t>Assume that stock A is </a:t>
            </a:r>
            <a:r>
              <a:rPr lang="en-US" altLang="en-US" sz="2400" b="1" dirty="0"/>
              <a:t>overvalued</a:t>
            </a:r>
            <a:r>
              <a:rPr lang="en-US" altLang="en-US" sz="2400" dirty="0"/>
              <a:t> (compared to its theoretical fair price) due to the behavior of non-rational investors</a:t>
            </a:r>
          </a:p>
          <a:p>
            <a:pPr algn="just">
              <a:lnSpc>
                <a:spcPct val="80000"/>
              </a:lnSpc>
            </a:pPr>
            <a:endParaRPr lang="en-US" altLang="en-US" sz="2400" dirty="0"/>
          </a:p>
          <a:p>
            <a:pPr algn="just">
              <a:lnSpc>
                <a:spcPct val="80000"/>
              </a:lnSpc>
            </a:pPr>
            <a:r>
              <a:rPr lang="en-US" altLang="en-US" sz="2400" dirty="0"/>
              <a:t>Rational investors will notice this deviation from equilibrium and </a:t>
            </a:r>
            <a:r>
              <a:rPr lang="en-US" altLang="en-US" sz="2400" b="1" dirty="0"/>
              <a:t>will </a:t>
            </a:r>
            <a:r>
              <a:rPr lang="en-GB" altLang="en-US" sz="2400" b="1" dirty="0">
                <a:solidFill>
                  <a:srgbClr val="FF0000"/>
                </a:solidFill>
              </a:rPr>
              <a:t>sell short</a:t>
            </a:r>
            <a:r>
              <a:rPr lang="en-GB" altLang="en-US" sz="2400" b="1" dirty="0"/>
              <a:t> stock </a:t>
            </a:r>
            <a:r>
              <a:rPr lang="en-GB" altLang="en-US" sz="2400" dirty="0"/>
              <a:t>A, </a:t>
            </a:r>
            <a:r>
              <a:rPr lang="en-GB" altLang="en-US" sz="2400" b="1" dirty="0"/>
              <a:t>buying simultaneously </a:t>
            </a:r>
            <a:r>
              <a:rPr lang="en-GB" altLang="en-US" sz="2400" dirty="0"/>
              <a:t>a similar or substitute stock B to cover their risk</a:t>
            </a:r>
          </a:p>
          <a:p>
            <a:pPr algn="just">
              <a:lnSpc>
                <a:spcPct val="80000"/>
              </a:lnSpc>
            </a:pPr>
            <a:endParaRPr lang="el-GR" altLang="en-US" sz="2400" dirty="0"/>
          </a:p>
          <a:p>
            <a:pPr algn="just">
              <a:lnSpc>
                <a:spcPct val="80000"/>
              </a:lnSpc>
            </a:pPr>
            <a:r>
              <a:rPr lang="en-US" altLang="en-US" sz="2400" dirty="0"/>
              <a:t>That is, they sell an expensive stock A and buy a similar cheaper stock B </a:t>
            </a:r>
          </a:p>
          <a:p>
            <a:pPr algn="just">
              <a:lnSpc>
                <a:spcPct val="80000"/>
              </a:lnSpc>
            </a:pPr>
            <a:endParaRPr lang="en-US" altLang="en-US" sz="2400" dirty="0"/>
          </a:p>
          <a:p>
            <a:pPr algn="just">
              <a:lnSpc>
                <a:spcPct val="80000"/>
              </a:lnSpc>
            </a:pPr>
            <a:r>
              <a:rPr lang="en-US" altLang="en-US" sz="2400" dirty="0"/>
              <a:t>This process will increase the selling pressure on stock A and lower its price (higher supply)</a:t>
            </a:r>
          </a:p>
          <a:p>
            <a:pPr algn="just">
              <a:lnSpc>
                <a:spcPct val="80000"/>
              </a:lnSpc>
            </a:pPr>
            <a:endParaRPr lang="en-US" altLang="en-US" sz="2400" dirty="0"/>
          </a:p>
          <a:p>
            <a:pPr algn="just">
              <a:lnSpc>
                <a:spcPct val="80000"/>
              </a:lnSpc>
            </a:pPr>
            <a:r>
              <a:rPr lang="en-US" altLang="en-US" sz="2400" dirty="0"/>
              <a:t>It will continue until stock A reaches its </a:t>
            </a:r>
            <a:r>
              <a:rPr lang="en-US" altLang="en-US" sz="2400" b="1" dirty="0">
                <a:solidFill>
                  <a:srgbClr val="FF0000"/>
                </a:solidFill>
              </a:rPr>
              <a:t>fair price </a:t>
            </a:r>
          </a:p>
          <a:p>
            <a:pPr marL="0" indent="0" algn="just">
              <a:lnSpc>
                <a:spcPct val="80000"/>
              </a:lnSpc>
              <a:buNone/>
            </a:pPr>
            <a:br>
              <a:rPr lang="el-GR" altLang="en-US" sz="2200" dirty="0"/>
            </a:br>
            <a:endParaRPr lang="el-GR" altLang="en-US" sz="2200" dirty="0"/>
          </a:p>
        </p:txBody>
      </p:sp>
      <p:sp>
        <p:nvSpPr>
          <p:cNvPr id="4" name="Τίτλος 1">
            <a:extLst>
              <a:ext uri="{FF2B5EF4-FFF2-40B4-BE49-F238E27FC236}">
                <a16:creationId xmlns:a16="http://schemas.microsoft.com/office/drawing/2014/main" id="{AF4A8120-B912-49FD-97AC-926E7BB459CF}"/>
              </a:ext>
            </a:extLst>
          </p:cNvPr>
          <p:cNvSpPr>
            <a:spLocks noGrp="1"/>
          </p:cNvSpPr>
          <p:nvPr>
            <p:ph type="title"/>
          </p:nvPr>
        </p:nvSpPr>
        <p:spPr>
          <a:xfrm>
            <a:off x="838200" y="365125"/>
            <a:ext cx="10515600" cy="576263"/>
          </a:xfrm>
        </p:spPr>
        <p:txBody>
          <a:bodyPr>
            <a:noAutofit/>
          </a:bodyPr>
          <a:lstStyle/>
          <a:p>
            <a:r>
              <a:rPr lang="en-GB" sz="3600" b="1" dirty="0"/>
              <a:t>Short Sales </a:t>
            </a:r>
          </a:p>
        </p:txBody>
      </p:sp>
    </p:spTree>
    <p:extLst>
      <p:ext uri="{BB962C8B-B14F-4D97-AF65-F5344CB8AC3E}">
        <p14:creationId xmlns:p14="http://schemas.microsoft.com/office/powerpoint/2010/main" val="208472516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1043" name="Rectangle 3">
            <a:extLst>
              <a:ext uri="{FF2B5EF4-FFF2-40B4-BE49-F238E27FC236}">
                <a16:creationId xmlns:a16="http://schemas.microsoft.com/office/drawing/2014/main" id="{9820DF91-CAA6-4BD2-8D76-0E5C2F95685C}"/>
              </a:ext>
            </a:extLst>
          </p:cNvPr>
          <p:cNvSpPr>
            <a:spLocks noGrp="1" noChangeArrowheads="1"/>
          </p:cNvSpPr>
          <p:nvPr>
            <p:ph type="body" idx="1"/>
          </p:nvPr>
        </p:nvSpPr>
        <p:spPr>
          <a:xfrm>
            <a:off x="838200" y="1895911"/>
            <a:ext cx="10713440" cy="4441389"/>
          </a:xfrm>
        </p:spPr>
        <p:txBody>
          <a:bodyPr>
            <a:normAutofit fontScale="92500"/>
          </a:bodyPr>
          <a:lstStyle/>
          <a:p>
            <a:pPr algn="just">
              <a:lnSpc>
                <a:spcPct val="80000"/>
              </a:lnSpc>
            </a:pPr>
            <a:r>
              <a:rPr lang="en-US" altLang="en-US" sz="2200" dirty="0"/>
              <a:t>Assume that stock A is </a:t>
            </a:r>
            <a:r>
              <a:rPr lang="en-US" altLang="en-US" sz="2200" b="1" dirty="0"/>
              <a:t>undervalued</a:t>
            </a:r>
            <a:r>
              <a:rPr lang="en-US" altLang="en-US" sz="2200" dirty="0"/>
              <a:t> (compared to its theoretical fair price) due to the behavior of non-rational investors</a:t>
            </a:r>
          </a:p>
          <a:p>
            <a:pPr algn="just">
              <a:lnSpc>
                <a:spcPct val="80000"/>
              </a:lnSpc>
            </a:pPr>
            <a:endParaRPr lang="en-US" altLang="en-US" sz="2200" dirty="0"/>
          </a:p>
          <a:p>
            <a:pPr algn="just">
              <a:lnSpc>
                <a:spcPct val="80000"/>
              </a:lnSpc>
            </a:pPr>
            <a:r>
              <a:rPr lang="en-US" altLang="en-US" sz="2200" dirty="0"/>
              <a:t>Rational investors will notice this deviation from equilibrium and will buy </a:t>
            </a:r>
            <a:r>
              <a:rPr lang="en-GB" altLang="en-US" sz="2200" dirty="0"/>
              <a:t>stock A, </a:t>
            </a:r>
            <a:r>
              <a:rPr lang="en-GB" altLang="en-US" sz="2200" b="1" dirty="0">
                <a:solidFill>
                  <a:srgbClr val="FF0000"/>
                </a:solidFill>
              </a:rPr>
              <a:t>selling short</a:t>
            </a:r>
            <a:r>
              <a:rPr lang="en-GB" altLang="en-US" sz="2200" dirty="0"/>
              <a:t> simultaneously a similar or </a:t>
            </a:r>
            <a:r>
              <a:rPr lang="en-GB" altLang="en-US" sz="2200" b="1" dirty="0"/>
              <a:t>substitute stock B </a:t>
            </a:r>
            <a:r>
              <a:rPr lang="en-GB" altLang="en-US" sz="2200" dirty="0"/>
              <a:t>to cover their risk</a:t>
            </a:r>
          </a:p>
          <a:p>
            <a:pPr algn="just">
              <a:lnSpc>
                <a:spcPct val="80000"/>
              </a:lnSpc>
            </a:pPr>
            <a:endParaRPr lang="el-GR" altLang="en-US" sz="2200" dirty="0"/>
          </a:p>
          <a:p>
            <a:pPr algn="just">
              <a:lnSpc>
                <a:spcPct val="80000"/>
              </a:lnSpc>
            </a:pPr>
            <a:r>
              <a:rPr lang="en-US" altLang="en-US" sz="2200" dirty="0"/>
              <a:t>That is, they buy the cheap stock A and sell the expensive similar stock B </a:t>
            </a:r>
          </a:p>
          <a:p>
            <a:pPr algn="just">
              <a:lnSpc>
                <a:spcPct val="80000"/>
              </a:lnSpc>
            </a:pPr>
            <a:endParaRPr lang="en-US" altLang="en-US" sz="2200" dirty="0"/>
          </a:p>
          <a:p>
            <a:pPr algn="just">
              <a:lnSpc>
                <a:spcPct val="80000"/>
              </a:lnSpc>
            </a:pPr>
            <a:r>
              <a:rPr lang="en-US" altLang="en-US" sz="2200" dirty="0"/>
              <a:t>This process will increase the buying pressure on stock A and raise its price (higher demand)</a:t>
            </a:r>
          </a:p>
          <a:p>
            <a:pPr algn="just">
              <a:lnSpc>
                <a:spcPct val="80000"/>
              </a:lnSpc>
            </a:pPr>
            <a:endParaRPr lang="en-US" altLang="en-US" sz="2200" dirty="0"/>
          </a:p>
          <a:p>
            <a:pPr algn="just">
              <a:lnSpc>
                <a:spcPct val="80000"/>
              </a:lnSpc>
            </a:pPr>
            <a:r>
              <a:rPr lang="en-US" altLang="en-US" sz="2200" dirty="0"/>
              <a:t>It will continue until stock A reaches its </a:t>
            </a:r>
            <a:r>
              <a:rPr lang="en-US" altLang="en-US" sz="2200" b="1" dirty="0">
                <a:solidFill>
                  <a:srgbClr val="FF0000"/>
                </a:solidFill>
              </a:rPr>
              <a:t>fair price</a:t>
            </a:r>
          </a:p>
          <a:p>
            <a:pPr marL="0" indent="0" algn="just">
              <a:lnSpc>
                <a:spcPct val="80000"/>
              </a:lnSpc>
              <a:buNone/>
            </a:pPr>
            <a:br>
              <a:rPr lang="el-GR" altLang="en-US" sz="2200" dirty="0"/>
            </a:br>
            <a:endParaRPr lang="el-GR" altLang="en-US" sz="2200" dirty="0"/>
          </a:p>
        </p:txBody>
      </p:sp>
      <p:sp>
        <p:nvSpPr>
          <p:cNvPr id="7" name="Τίτλος 1">
            <a:extLst>
              <a:ext uri="{FF2B5EF4-FFF2-40B4-BE49-F238E27FC236}">
                <a16:creationId xmlns:a16="http://schemas.microsoft.com/office/drawing/2014/main" id="{66F87FD0-D7C0-467D-9006-1DF298286A5B}"/>
              </a:ext>
            </a:extLst>
          </p:cNvPr>
          <p:cNvSpPr>
            <a:spLocks noGrp="1"/>
          </p:cNvSpPr>
          <p:nvPr>
            <p:ph type="title"/>
          </p:nvPr>
        </p:nvSpPr>
        <p:spPr>
          <a:xfrm>
            <a:off x="838200" y="365126"/>
            <a:ext cx="10515600" cy="1019058"/>
          </a:xfrm>
        </p:spPr>
        <p:txBody>
          <a:bodyPr>
            <a:normAutofit/>
          </a:bodyPr>
          <a:lstStyle/>
          <a:p>
            <a:r>
              <a:rPr lang="en-GB" sz="3600" b="1" dirty="0"/>
              <a:t>Short Sales </a:t>
            </a:r>
          </a:p>
        </p:txBody>
      </p:sp>
    </p:spTree>
    <p:extLst>
      <p:ext uri="{BB962C8B-B14F-4D97-AF65-F5344CB8AC3E}">
        <p14:creationId xmlns:p14="http://schemas.microsoft.com/office/powerpoint/2010/main" val="202893085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3091" name="Rectangle 3">
            <a:extLst>
              <a:ext uri="{FF2B5EF4-FFF2-40B4-BE49-F238E27FC236}">
                <a16:creationId xmlns:a16="http://schemas.microsoft.com/office/drawing/2014/main" id="{C475ABAD-3B8E-44AC-972F-7B2078B334B9}"/>
              </a:ext>
            </a:extLst>
          </p:cNvPr>
          <p:cNvSpPr>
            <a:spLocks noGrp="1" noChangeArrowheads="1"/>
          </p:cNvSpPr>
          <p:nvPr>
            <p:ph type="body" idx="1"/>
          </p:nvPr>
        </p:nvSpPr>
        <p:spPr>
          <a:xfrm>
            <a:off x="838200" y="1300294"/>
            <a:ext cx="10515600" cy="4876669"/>
          </a:xfrm>
        </p:spPr>
        <p:txBody>
          <a:bodyPr/>
          <a:lstStyle/>
          <a:p>
            <a:pPr>
              <a:lnSpc>
                <a:spcPct val="90000"/>
              </a:lnSpc>
            </a:pPr>
            <a:endParaRPr lang="en-US" altLang="en-US" sz="2400" dirty="0">
              <a:latin typeface="Arial Unicode MS" pitchFamily="34" charset="-128"/>
            </a:endParaRPr>
          </a:p>
          <a:p>
            <a:pPr algn="just"/>
            <a:r>
              <a:rPr lang="en-US" altLang="en-US" sz="2400" b="1" dirty="0"/>
              <a:t>Efficient Market Hypothesis - </a:t>
            </a:r>
            <a:r>
              <a:rPr lang="en-US" altLang="en-US" sz="2200" b="1" dirty="0">
                <a:latin typeface="Arial Unicode MS" pitchFamily="34" charset="-128"/>
              </a:rPr>
              <a:t>The role of </a:t>
            </a:r>
            <a:r>
              <a:rPr lang="en-US" altLang="en-US" sz="2200" b="1" i="1" dirty="0">
                <a:latin typeface="Arial Unicode MS" pitchFamily="34" charset="-128"/>
              </a:rPr>
              <a:t>Arbitrage</a:t>
            </a:r>
            <a:endParaRPr lang="el-GR" altLang="en-US" sz="2200" b="1" i="1" dirty="0">
              <a:latin typeface="Arial Unicode MS" pitchFamily="34" charset="-128"/>
            </a:endParaRPr>
          </a:p>
          <a:p>
            <a:pPr algn="just">
              <a:lnSpc>
                <a:spcPct val="90000"/>
              </a:lnSpc>
            </a:pPr>
            <a:endParaRPr lang="en-US" altLang="en-US" sz="2200" dirty="0"/>
          </a:p>
          <a:p>
            <a:pPr algn="just">
              <a:lnSpc>
                <a:spcPct val="90000"/>
              </a:lnSpc>
            </a:pPr>
            <a:r>
              <a:rPr lang="en-US" altLang="en-US" sz="2200" dirty="0"/>
              <a:t>This way the </a:t>
            </a:r>
            <a:r>
              <a:rPr lang="en-US" altLang="en-US" sz="2200" b="1" dirty="0">
                <a:solidFill>
                  <a:srgbClr val="FF0000"/>
                </a:solidFill>
              </a:rPr>
              <a:t>deviation from the fair price </a:t>
            </a:r>
            <a:r>
              <a:rPr lang="en-US" altLang="en-US" sz="2200" dirty="0"/>
              <a:t>will be short-lived and </a:t>
            </a:r>
            <a:r>
              <a:rPr lang="en-US" altLang="en-US" sz="2200" b="1" dirty="0">
                <a:solidFill>
                  <a:srgbClr val="FF0000"/>
                </a:solidFill>
              </a:rPr>
              <a:t>corrected soon</a:t>
            </a:r>
            <a:r>
              <a:rPr lang="en-US" altLang="en-US" sz="2200" dirty="0"/>
              <a:t>, due to the competition between rational investors</a:t>
            </a:r>
          </a:p>
          <a:p>
            <a:pPr algn="just">
              <a:lnSpc>
                <a:spcPct val="90000"/>
              </a:lnSpc>
            </a:pPr>
            <a:endParaRPr lang="el-GR" altLang="en-US" sz="2200" dirty="0"/>
          </a:p>
          <a:p>
            <a:pPr algn="just">
              <a:lnSpc>
                <a:spcPct val="90000"/>
              </a:lnSpc>
            </a:pPr>
            <a:r>
              <a:rPr lang="en-US" altLang="en-US" sz="2200" dirty="0"/>
              <a:t>In addition, since the non-rational investors transact in under-valued or over-valued </a:t>
            </a:r>
            <a:r>
              <a:rPr lang="el-GR" altLang="en-US" sz="2200" dirty="0"/>
              <a:t> </a:t>
            </a:r>
            <a:r>
              <a:rPr lang="en-US" altLang="en-US" sz="2200" dirty="0"/>
              <a:t>investments </a:t>
            </a:r>
            <a:r>
              <a:rPr lang="el-GR" altLang="en-US" sz="2200" dirty="0"/>
              <a:t> </a:t>
            </a:r>
            <a:r>
              <a:rPr lang="en-US" altLang="en-US" sz="2200" dirty="0"/>
              <a:t>will gradually loose money and will be eliminated from the market</a:t>
            </a:r>
            <a:endParaRPr lang="el-GR" altLang="en-US" sz="2200" dirty="0"/>
          </a:p>
        </p:txBody>
      </p:sp>
      <p:sp>
        <p:nvSpPr>
          <p:cNvPr id="5" name="Τίτλος 1">
            <a:extLst>
              <a:ext uri="{FF2B5EF4-FFF2-40B4-BE49-F238E27FC236}">
                <a16:creationId xmlns:a16="http://schemas.microsoft.com/office/drawing/2014/main" id="{8DA1EC95-A3A8-4602-BA99-0298261E7767}"/>
              </a:ext>
            </a:extLst>
          </p:cNvPr>
          <p:cNvSpPr>
            <a:spLocks noGrp="1"/>
          </p:cNvSpPr>
          <p:nvPr>
            <p:ph type="title"/>
          </p:nvPr>
        </p:nvSpPr>
        <p:spPr>
          <a:xfrm>
            <a:off x="838200" y="365125"/>
            <a:ext cx="10515600" cy="576263"/>
          </a:xfrm>
        </p:spPr>
        <p:txBody>
          <a:bodyPr>
            <a:noAutofit/>
          </a:bodyPr>
          <a:lstStyle/>
          <a:p>
            <a:r>
              <a:rPr lang="en-GB" sz="3600" b="1" dirty="0"/>
              <a:t>Short Sales </a:t>
            </a:r>
          </a:p>
        </p:txBody>
      </p:sp>
    </p:spTree>
    <p:extLst>
      <p:ext uri="{BB962C8B-B14F-4D97-AF65-F5344CB8AC3E}">
        <p14:creationId xmlns:p14="http://schemas.microsoft.com/office/powerpoint/2010/main" val="86880853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Θέση περιεχομένου 2">
                <a:extLst>
                  <a:ext uri="{FF2B5EF4-FFF2-40B4-BE49-F238E27FC236}">
                    <a16:creationId xmlns:a16="http://schemas.microsoft.com/office/drawing/2014/main" id="{16A523BC-5E2D-4DEC-94B0-826D87E16C65}"/>
                  </a:ext>
                </a:extLst>
              </p:cNvPr>
              <p:cNvSpPr>
                <a:spLocks noGrp="1"/>
              </p:cNvSpPr>
              <p:nvPr>
                <p:ph idx="1"/>
              </p:nvPr>
            </p:nvSpPr>
            <p:spPr>
              <a:xfrm>
                <a:off x="838200" y="1199626"/>
                <a:ext cx="10646328" cy="5100506"/>
              </a:xfrm>
            </p:spPr>
            <p:txBody>
              <a:bodyPr>
                <a:noAutofit/>
              </a:bodyPr>
              <a:lstStyle/>
              <a:p>
                <a:pPr algn="just"/>
                <a:r>
                  <a:rPr lang="en-GB" sz="2000" dirty="0"/>
                  <a:t>In the previous example, assume that you have 100,000$ capital, you sell short 60,000$ of IBM and invest 160,000$ in Ford </a:t>
                </a:r>
                <a:r>
                  <a:rPr lang="en-GB" sz="2000" dirty="0">
                    <a:solidFill>
                      <a:srgbClr val="FF0000"/>
                    </a:solidFill>
                  </a:rPr>
                  <a:t>(</a:t>
                </a:r>
                <a:r>
                  <a:rPr lang="en-GB" sz="2000" b="1" dirty="0">
                    <a:solidFill>
                      <a:srgbClr val="FF0000"/>
                    </a:solidFill>
                  </a:rPr>
                  <a:t>Short sale = negative investment)</a:t>
                </a:r>
                <a:endParaRPr lang="en-GB" sz="2000" dirty="0"/>
              </a:p>
              <a:p>
                <a:pPr algn="just"/>
                <a:endParaRPr lang="en-GB" sz="2000" dirty="0"/>
              </a:p>
              <a:p>
                <a:pPr algn="just"/>
                <a:r>
                  <a:rPr lang="en-GB" sz="2000" dirty="0"/>
                  <a:t>The weights of this portfolio are:</a:t>
                </a:r>
              </a:p>
              <a:p>
                <a:pPr algn="just"/>
                <a:r>
                  <a:rPr lang="en-GB" sz="2000" dirty="0"/>
                  <a:t>Capital investment in IBM / Total Capital = -60,000 / 100,000 	</a:t>
                </a:r>
                <a:r>
                  <a:rPr lang="en-GB" sz="2000" dirty="0">
                    <a:solidFill>
                      <a:srgbClr val="FF0000"/>
                    </a:solidFill>
                    <a:cs typeface="Arial" panose="020B0604020202020204" pitchFamily="34" charset="0"/>
                  </a:rPr>
                  <a:t>→</a:t>
                </a:r>
                <a:r>
                  <a:rPr lang="en-GB" sz="2000" dirty="0">
                    <a:solidFill>
                      <a:srgbClr val="FF0000"/>
                    </a:solidFill>
                  </a:rPr>
                  <a:t>W(IBM) = -0.6</a:t>
                </a:r>
              </a:p>
              <a:p>
                <a:pPr algn="just"/>
                <a:r>
                  <a:rPr lang="en-GB" sz="2000" dirty="0"/>
                  <a:t>Capital investment in Ford / Total Capital = 160.000 / 100,000 	</a:t>
                </a:r>
                <a:r>
                  <a:rPr lang="en-GB" sz="2000" dirty="0">
                    <a:solidFill>
                      <a:srgbClr val="FF0000"/>
                    </a:solidFill>
                    <a:cs typeface="Arial" panose="020B0604020202020204" pitchFamily="34" charset="0"/>
                  </a:rPr>
                  <a:t>→ W(Ford) = </a:t>
                </a:r>
                <a:r>
                  <a:rPr lang="en-GB" sz="2000" dirty="0">
                    <a:solidFill>
                      <a:srgbClr val="FF0000"/>
                    </a:solidFill>
                  </a:rPr>
                  <a:t>1.6 </a:t>
                </a:r>
              </a:p>
              <a:p>
                <a:pPr algn="just"/>
                <a:endParaRPr lang="en-US" sz="2000" dirty="0"/>
              </a:p>
              <a:p>
                <a:pPr marL="0" indent="0" algn="just">
                  <a:buNone/>
                </a:pPr>
                <a14:m>
                  <m:oMathPara xmlns:m="http://schemas.openxmlformats.org/officeDocument/2006/math">
                    <m:oMathParaPr>
                      <m:jc m:val="centerGroup"/>
                    </m:oMathParaPr>
                    <m:oMath xmlns:m="http://schemas.openxmlformats.org/officeDocument/2006/math">
                      <m:r>
                        <a:rPr lang="en-GB" sz="2000" b="0" i="1" smtClean="0">
                          <a:latin typeface="Cambria Math" panose="02040503050406030204" pitchFamily="18" charset="0"/>
                        </a:rPr>
                        <m:t>𝐸</m:t>
                      </m:r>
                      <m:d>
                        <m:dPr>
                          <m:ctrlPr>
                            <a:rPr lang="en-GB" sz="2000" b="0" i="1" smtClean="0">
                              <a:latin typeface="Cambria Math" panose="02040503050406030204" pitchFamily="18" charset="0"/>
                            </a:rPr>
                          </m:ctrlPr>
                        </m:dPr>
                        <m:e>
                          <m:sSub>
                            <m:sSubPr>
                              <m:ctrlPr>
                                <a:rPr lang="en-GB" sz="2000" b="0" i="1" smtClean="0">
                                  <a:latin typeface="Cambria Math" panose="02040503050406030204" pitchFamily="18" charset="0"/>
                                </a:rPr>
                              </m:ctrlPr>
                            </m:sSubPr>
                            <m:e>
                              <m:r>
                                <a:rPr lang="en-GB" sz="2000" b="0" i="1" smtClean="0">
                                  <a:latin typeface="Cambria Math" panose="02040503050406030204" pitchFamily="18" charset="0"/>
                                </a:rPr>
                                <m:t>𝑟</m:t>
                              </m:r>
                            </m:e>
                            <m:sub>
                              <m:r>
                                <a:rPr lang="en-GB" sz="2000" b="0" i="1" smtClean="0">
                                  <a:latin typeface="Cambria Math" panose="02040503050406030204" pitchFamily="18" charset="0"/>
                                </a:rPr>
                                <m:t>𝑝𝑜𝑟𝑡𝑓𝑜𝑙𝑖𝑜</m:t>
                              </m:r>
                            </m:sub>
                          </m:sSub>
                        </m:e>
                      </m:d>
                      <m:r>
                        <a:rPr lang="en-GB" sz="2000" b="0" i="1" smtClean="0">
                          <a:latin typeface="Cambria Math" panose="02040503050406030204" pitchFamily="18" charset="0"/>
                        </a:rPr>
                        <m:t>= </m:t>
                      </m:r>
                      <m:nary>
                        <m:naryPr>
                          <m:chr m:val="∑"/>
                          <m:ctrlPr>
                            <a:rPr lang="en-GB" sz="2000" b="0" i="1" smtClean="0">
                              <a:latin typeface="Cambria Math" panose="02040503050406030204" pitchFamily="18" charset="0"/>
                            </a:rPr>
                          </m:ctrlPr>
                        </m:naryPr>
                        <m:sub>
                          <m:r>
                            <m:rPr>
                              <m:brk m:alnAt="23"/>
                            </m:rPr>
                            <a:rPr lang="en-GB" sz="2000" b="0" i="1" smtClean="0">
                              <a:latin typeface="Cambria Math" panose="02040503050406030204" pitchFamily="18" charset="0"/>
                            </a:rPr>
                            <m:t>𝑖</m:t>
                          </m:r>
                          <m:r>
                            <a:rPr lang="en-GB" sz="2000" b="0" i="1" smtClean="0">
                              <a:latin typeface="Cambria Math" panose="02040503050406030204" pitchFamily="18" charset="0"/>
                            </a:rPr>
                            <m:t>=1</m:t>
                          </m:r>
                        </m:sub>
                        <m:sup>
                          <m:r>
                            <a:rPr lang="en-GB" sz="2000" b="0" i="1" smtClean="0">
                              <a:latin typeface="Cambria Math" panose="02040503050406030204" pitchFamily="18" charset="0"/>
                            </a:rPr>
                            <m:t>𝑛</m:t>
                          </m:r>
                        </m:sup>
                        <m:e>
                          <m:sSub>
                            <m:sSubPr>
                              <m:ctrlPr>
                                <a:rPr lang="en-GB" sz="2000" b="0" i="1" smtClean="0">
                                  <a:latin typeface="Cambria Math" panose="02040503050406030204" pitchFamily="18" charset="0"/>
                                </a:rPr>
                              </m:ctrlPr>
                            </m:sSubPr>
                            <m:e>
                              <m:r>
                                <a:rPr lang="en-GB" sz="2000" b="0" i="1" smtClean="0">
                                  <a:latin typeface="Cambria Math" panose="02040503050406030204" pitchFamily="18" charset="0"/>
                                </a:rPr>
                                <m:t>𝑤</m:t>
                              </m:r>
                            </m:e>
                            <m:sub>
                              <m:r>
                                <a:rPr lang="en-GB" sz="2000" b="0" i="1" smtClean="0">
                                  <a:latin typeface="Cambria Math" panose="02040503050406030204" pitchFamily="18" charset="0"/>
                                </a:rPr>
                                <m:t>𝑖</m:t>
                              </m:r>
                            </m:sub>
                          </m:sSub>
                          <m:sSub>
                            <m:sSubPr>
                              <m:ctrlPr>
                                <a:rPr lang="en-GB" sz="2000" b="0" i="1" smtClean="0">
                                  <a:latin typeface="Cambria Math" panose="02040503050406030204" pitchFamily="18" charset="0"/>
                                </a:rPr>
                              </m:ctrlPr>
                            </m:sSubPr>
                            <m:e>
                              <m:r>
                                <a:rPr lang="en-GB" sz="2000" b="0" i="1" smtClean="0">
                                  <a:latin typeface="Cambria Math" panose="02040503050406030204" pitchFamily="18" charset="0"/>
                                </a:rPr>
                                <m:t>𝑟</m:t>
                              </m:r>
                            </m:e>
                            <m:sub>
                              <m:r>
                                <a:rPr lang="en-GB" sz="2000" b="0" i="1" smtClean="0">
                                  <a:latin typeface="Cambria Math" panose="02040503050406030204" pitchFamily="18" charset="0"/>
                                </a:rPr>
                                <m:t>𝑖</m:t>
                              </m:r>
                            </m:sub>
                          </m:sSub>
                        </m:e>
                      </m:nary>
                      <m:r>
                        <a:rPr lang="en-GB" sz="2000" b="0" i="1" smtClean="0">
                          <a:latin typeface="Cambria Math" panose="02040503050406030204" pitchFamily="18" charset="0"/>
                        </a:rPr>
                        <m:t>=</m:t>
                      </m:r>
                      <m:sSub>
                        <m:sSubPr>
                          <m:ctrlPr>
                            <a:rPr lang="en-GB" sz="2000" b="0" i="1" smtClean="0">
                              <a:latin typeface="Cambria Math" panose="02040503050406030204" pitchFamily="18" charset="0"/>
                            </a:rPr>
                          </m:ctrlPr>
                        </m:sSubPr>
                        <m:e>
                          <m:r>
                            <a:rPr lang="en-GB" sz="2000" b="0" i="1" smtClean="0">
                              <a:latin typeface="Cambria Math" panose="02040503050406030204" pitchFamily="18" charset="0"/>
                            </a:rPr>
                            <m:t>𝑤</m:t>
                          </m:r>
                        </m:e>
                        <m:sub>
                          <m:r>
                            <a:rPr lang="en-GB" sz="2000" b="0" i="1" smtClean="0">
                              <a:latin typeface="Cambria Math" panose="02040503050406030204" pitchFamily="18" charset="0"/>
                            </a:rPr>
                            <m:t>𝐼𝐵𝑀</m:t>
                          </m:r>
                        </m:sub>
                      </m:sSub>
                      <m:sSub>
                        <m:sSubPr>
                          <m:ctrlPr>
                            <a:rPr lang="en-GB" sz="2000" b="0" i="1" smtClean="0">
                              <a:latin typeface="Cambria Math" panose="02040503050406030204" pitchFamily="18" charset="0"/>
                            </a:rPr>
                          </m:ctrlPr>
                        </m:sSubPr>
                        <m:e>
                          <m:r>
                            <a:rPr lang="en-GB" sz="2000" b="0" i="1" smtClean="0">
                              <a:latin typeface="Cambria Math" panose="02040503050406030204" pitchFamily="18" charset="0"/>
                            </a:rPr>
                            <m:t>𝑟</m:t>
                          </m:r>
                        </m:e>
                        <m:sub>
                          <m:r>
                            <a:rPr lang="en-GB" sz="2000" b="0" i="1" smtClean="0">
                              <a:latin typeface="Cambria Math" panose="02040503050406030204" pitchFamily="18" charset="0"/>
                            </a:rPr>
                            <m:t>𝐼𝐵𝑀</m:t>
                          </m:r>
                        </m:sub>
                      </m:sSub>
                      <m:r>
                        <a:rPr lang="en-GB" sz="2000" b="0" i="1" smtClean="0">
                          <a:latin typeface="Cambria Math" panose="02040503050406030204" pitchFamily="18" charset="0"/>
                        </a:rPr>
                        <m:t>+</m:t>
                      </m:r>
                      <m:sSub>
                        <m:sSubPr>
                          <m:ctrlPr>
                            <a:rPr lang="en-GB" sz="2000" b="0" i="1" smtClean="0">
                              <a:latin typeface="Cambria Math" panose="02040503050406030204" pitchFamily="18" charset="0"/>
                            </a:rPr>
                          </m:ctrlPr>
                        </m:sSubPr>
                        <m:e>
                          <m:r>
                            <a:rPr lang="en-GB" sz="2000" b="0" i="1" smtClean="0">
                              <a:latin typeface="Cambria Math" panose="02040503050406030204" pitchFamily="18" charset="0"/>
                            </a:rPr>
                            <m:t>𝑤</m:t>
                          </m:r>
                        </m:e>
                        <m:sub>
                          <m:r>
                            <a:rPr lang="en-GB" sz="2000" b="0" i="1" smtClean="0">
                              <a:latin typeface="Cambria Math" panose="02040503050406030204" pitchFamily="18" charset="0"/>
                            </a:rPr>
                            <m:t>𝐹𝑂𝑅𝐷</m:t>
                          </m:r>
                        </m:sub>
                      </m:sSub>
                      <m:sSub>
                        <m:sSubPr>
                          <m:ctrlPr>
                            <a:rPr lang="en-GB" sz="2000" b="0" i="1" smtClean="0">
                              <a:latin typeface="Cambria Math" panose="02040503050406030204" pitchFamily="18" charset="0"/>
                            </a:rPr>
                          </m:ctrlPr>
                        </m:sSubPr>
                        <m:e>
                          <m:r>
                            <a:rPr lang="en-GB" sz="2000" b="0" i="1" smtClean="0">
                              <a:latin typeface="Cambria Math" panose="02040503050406030204" pitchFamily="18" charset="0"/>
                            </a:rPr>
                            <m:t>𝑟</m:t>
                          </m:r>
                        </m:e>
                        <m:sub>
                          <m:r>
                            <a:rPr lang="en-GB" sz="2000" b="0" i="1" smtClean="0">
                              <a:latin typeface="Cambria Math" panose="02040503050406030204" pitchFamily="18" charset="0"/>
                            </a:rPr>
                            <m:t>𝐹𝑂𝑅𝐷</m:t>
                          </m:r>
                        </m:sub>
                      </m:sSub>
                    </m:oMath>
                  </m:oMathPara>
                </a14:m>
                <a:endParaRPr lang="en-US" sz="2000" dirty="0"/>
              </a:p>
              <a:p>
                <a:pPr marL="0" indent="0" algn="just">
                  <a:buNone/>
                </a:pPr>
                <a:endParaRPr lang="en-US" sz="2000" dirty="0"/>
              </a:p>
              <a:p>
                <a:pPr marL="0" indent="0" algn="ctr">
                  <a:buNone/>
                </a:pPr>
                <a:r>
                  <a:rPr lang="en-US" sz="2000" dirty="0"/>
                  <a:t>= (-0.60 x 0.005) + (1.6 x 0.0242) = </a:t>
                </a:r>
                <a:r>
                  <a:rPr lang="en-US" sz="2000" b="1" dirty="0">
                    <a:solidFill>
                      <a:srgbClr val="FF0000"/>
                    </a:solidFill>
                  </a:rPr>
                  <a:t>0.0356 </a:t>
                </a:r>
              </a:p>
              <a:p>
                <a:pPr algn="just"/>
                <a:endParaRPr lang="en-GB" sz="2000" dirty="0"/>
              </a:p>
              <a:p>
                <a:pPr algn="just"/>
                <a:r>
                  <a:rPr lang="en-GB" sz="2000" dirty="0"/>
                  <a:t>The same with risk: We can calculate it and its </a:t>
                </a:r>
                <a:r>
                  <a:rPr lang="en-GB" sz="2000" b="1" dirty="0">
                    <a:solidFill>
                      <a:srgbClr val="FF0000"/>
                    </a:solidFill>
                  </a:rPr>
                  <a:t>Standard Deviation = 0.0712</a:t>
                </a:r>
              </a:p>
            </p:txBody>
          </p:sp>
        </mc:Choice>
        <mc:Fallback xmlns="">
          <p:sp>
            <p:nvSpPr>
              <p:cNvPr id="3" name="Θέση περιεχομένου 2">
                <a:extLst>
                  <a:ext uri="{FF2B5EF4-FFF2-40B4-BE49-F238E27FC236}">
                    <a16:creationId xmlns:a16="http://schemas.microsoft.com/office/drawing/2014/main" id="{16A523BC-5E2D-4DEC-94B0-826D87E16C65}"/>
                  </a:ext>
                </a:extLst>
              </p:cNvPr>
              <p:cNvSpPr>
                <a:spLocks noGrp="1" noRot="1" noChangeAspect="1" noMove="1" noResize="1" noEditPoints="1" noAdjustHandles="1" noChangeArrowheads="1" noChangeShapeType="1" noTextEdit="1"/>
              </p:cNvSpPr>
              <p:nvPr>
                <p:ph idx="1"/>
              </p:nvPr>
            </p:nvSpPr>
            <p:spPr>
              <a:xfrm>
                <a:off x="838200" y="1199626"/>
                <a:ext cx="10646328" cy="5100506"/>
              </a:xfrm>
              <a:blipFill>
                <a:blip r:embed="rId2"/>
                <a:stretch>
                  <a:fillRect l="-515" t="-1316" r="-573" b="-239"/>
                </a:stretch>
              </a:blipFill>
            </p:spPr>
            <p:txBody>
              <a:bodyPr/>
              <a:lstStyle/>
              <a:p>
                <a:r>
                  <a:rPr lang="en-GB">
                    <a:noFill/>
                  </a:rPr>
                  <a:t> </a:t>
                </a:r>
              </a:p>
            </p:txBody>
          </p:sp>
        </mc:Fallback>
      </mc:AlternateContent>
      <p:sp>
        <p:nvSpPr>
          <p:cNvPr id="4" name="Τίτλος 1">
            <a:extLst>
              <a:ext uri="{FF2B5EF4-FFF2-40B4-BE49-F238E27FC236}">
                <a16:creationId xmlns:a16="http://schemas.microsoft.com/office/drawing/2014/main" id="{E62A1437-2F72-4403-AD39-F3B8132EC80F}"/>
              </a:ext>
            </a:extLst>
          </p:cNvPr>
          <p:cNvSpPr>
            <a:spLocks noGrp="1"/>
          </p:cNvSpPr>
          <p:nvPr>
            <p:ph type="title"/>
          </p:nvPr>
        </p:nvSpPr>
        <p:spPr>
          <a:xfrm>
            <a:off x="838200" y="365125"/>
            <a:ext cx="10515600" cy="700277"/>
          </a:xfrm>
        </p:spPr>
        <p:txBody>
          <a:bodyPr>
            <a:noAutofit/>
          </a:bodyPr>
          <a:lstStyle/>
          <a:p>
            <a:r>
              <a:rPr lang="en-GB" sz="3600" b="1" dirty="0"/>
              <a:t>Short Sales </a:t>
            </a:r>
          </a:p>
        </p:txBody>
      </p:sp>
    </p:spTree>
    <p:extLst>
      <p:ext uri="{BB962C8B-B14F-4D97-AF65-F5344CB8AC3E}">
        <p14:creationId xmlns:p14="http://schemas.microsoft.com/office/powerpoint/2010/main" val="337508137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2.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3.xml><?xml version="1.0" encoding="utf-8"?>
<p:tagLst xmlns:a="http://schemas.openxmlformats.org/drawingml/2006/main" xmlns:r="http://schemas.openxmlformats.org/officeDocument/2006/relationships" xmlns:p="http://schemas.openxmlformats.org/presentationml/2006/main">
  <p:tag name="IIW_TYPE_IMAGE" val="Text Box 3"/>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443</TotalTime>
  <Words>9904</Words>
  <Application>Microsoft Office PowerPoint</Application>
  <PresentationFormat>Ευρεία οθόνη</PresentationFormat>
  <Paragraphs>1250</Paragraphs>
  <Slides>133</Slides>
  <Notes>16</Notes>
  <HiddenSlides>0</HiddenSlides>
  <MMClips>0</MMClips>
  <ScaleCrop>false</ScaleCrop>
  <HeadingPairs>
    <vt:vector size="8" baseType="variant">
      <vt:variant>
        <vt:lpstr>Γραμματοσειρές που χρησιμοποιούνται</vt:lpstr>
      </vt:variant>
      <vt:variant>
        <vt:i4>8</vt:i4>
      </vt:variant>
      <vt:variant>
        <vt:lpstr>Θέμα</vt:lpstr>
      </vt:variant>
      <vt:variant>
        <vt:i4>1</vt:i4>
      </vt:variant>
      <vt:variant>
        <vt:lpstr>Ενσωματωμένοι διακομιστές OLE</vt:lpstr>
      </vt:variant>
      <vt:variant>
        <vt:i4>2</vt:i4>
      </vt:variant>
      <vt:variant>
        <vt:lpstr>Τίτλοι διαφανειών</vt:lpstr>
      </vt:variant>
      <vt:variant>
        <vt:i4>133</vt:i4>
      </vt:variant>
    </vt:vector>
  </HeadingPairs>
  <TitlesOfParts>
    <vt:vector size="144" baseType="lpstr">
      <vt:lpstr>Arial</vt:lpstr>
      <vt:lpstr>Arial Unicode MS</vt:lpstr>
      <vt:lpstr>Calibri</vt:lpstr>
      <vt:lpstr>Calibri Light</vt:lpstr>
      <vt:lpstr>Cambria Math</vt:lpstr>
      <vt:lpstr>Times New Roman</vt:lpstr>
      <vt:lpstr>Wingdings</vt:lpstr>
      <vt:lpstr>Wingdings 2</vt:lpstr>
      <vt:lpstr>Θέμα του Office</vt:lpstr>
      <vt:lpstr>Equation</vt:lpstr>
      <vt:lpstr>Εξίσωση</vt:lpstr>
      <vt:lpstr>Introduction to Finance 1</vt:lpstr>
      <vt:lpstr>Introduction</vt:lpstr>
      <vt:lpstr>Introduction</vt:lpstr>
      <vt:lpstr>Markets</vt:lpstr>
      <vt:lpstr>Markets</vt:lpstr>
      <vt:lpstr>Markets Example: Euronext</vt:lpstr>
      <vt:lpstr>Markets </vt:lpstr>
      <vt:lpstr>Markets </vt:lpstr>
      <vt:lpstr>Markets </vt:lpstr>
      <vt:lpstr>Markets </vt:lpstr>
      <vt:lpstr>Markets </vt:lpstr>
      <vt:lpstr>Investors</vt:lpstr>
      <vt:lpstr>Financing Decisions: Equity Vs Debt</vt:lpstr>
      <vt:lpstr>Financing Decisions: Equity Vs Debt</vt:lpstr>
      <vt:lpstr>Financing Decisions: Equity Vs Debt</vt:lpstr>
      <vt:lpstr>Financing Decisions: Equity Vs Debt</vt:lpstr>
      <vt:lpstr>Issuing Securities</vt:lpstr>
      <vt:lpstr>Issuing Securities</vt:lpstr>
      <vt:lpstr>Issuing Securities</vt:lpstr>
      <vt:lpstr>Issuing Securities</vt:lpstr>
      <vt:lpstr>Issuing Securities</vt:lpstr>
      <vt:lpstr>Issuing Securities</vt:lpstr>
      <vt:lpstr>Issuing Securities</vt:lpstr>
      <vt:lpstr>Issuing Securities</vt:lpstr>
      <vt:lpstr>Issuing Securities</vt:lpstr>
      <vt:lpstr>Issuing Securities</vt:lpstr>
      <vt:lpstr>Issuing Securities</vt:lpstr>
      <vt:lpstr>Issuing Securities</vt:lpstr>
      <vt:lpstr>The time Value of Money </vt:lpstr>
      <vt:lpstr>The time Value of Money </vt:lpstr>
      <vt:lpstr>The time Value of Money </vt:lpstr>
      <vt:lpstr>The time Value of Money </vt:lpstr>
      <vt:lpstr>The time Value of Money </vt:lpstr>
      <vt:lpstr>The time Value of Money </vt:lpstr>
      <vt:lpstr>The time Value of Money </vt:lpstr>
      <vt:lpstr>The time Value of Money </vt:lpstr>
      <vt:lpstr>The time Value of Money </vt:lpstr>
      <vt:lpstr>Stock Valuation </vt:lpstr>
      <vt:lpstr>Stock Valuation</vt:lpstr>
      <vt:lpstr>Stock Valuation</vt:lpstr>
      <vt:lpstr>Stock Valuation</vt:lpstr>
      <vt:lpstr>Stock Valuation</vt:lpstr>
      <vt:lpstr>Stock Valuation</vt:lpstr>
      <vt:lpstr>Stock Valuation</vt:lpstr>
      <vt:lpstr>Stock Valuation</vt:lpstr>
      <vt:lpstr>Example </vt:lpstr>
      <vt:lpstr>Stock Valuation</vt:lpstr>
      <vt:lpstr>The Dividend-Discount Model Equation</vt:lpstr>
      <vt:lpstr>Applying the Discount-Dividend Model</vt:lpstr>
      <vt:lpstr>Example </vt:lpstr>
      <vt:lpstr>Applying the Discount-Dividend Model</vt:lpstr>
      <vt:lpstr>The Dividend Discount Model</vt:lpstr>
      <vt:lpstr>Example</vt:lpstr>
      <vt:lpstr>Different (changing) Growth Rates</vt:lpstr>
      <vt:lpstr>Example</vt:lpstr>
      <vt:lpstr>Example 2</vt:lpstr>
      <vt:lpstr>Παρουσίαση του PowerPoint</vt:lpstr>
      <vt:lpstr>A simplified example (Harley)</vt:lpstr>
      <vt:lpstr>The Discounted Free Cash Flow Model</vt:lpstr>
      <vt:lpstr>The Discounted Free Cash Flow Model</vt:lpstr>
      <vt:lpstr>Valuation Multiples</vt:lpstr>
      <vt:lpstr>Example</vt:lpstr>
      <vt:lpstr>Example</vt:lpstr>
      <vt:lpstr>Valuation Multiples</vt:lpstr>
      <vt:lpstr>Firm-Fundamental Anomalies</vt:lpstr>
      <vt:lpstr>Active Equity Portfolio Management Strategies</vt:lpstr>
      <vt:lpstr>Παρουσίαση του PowerPoint</vt:lpstr>
      <vt:lpstr>Asset Returns </vt:lpstr>
      <vt:lpstr>Asset Returns </vt:lpstr>
      <vt:lpstr>Asset Returns </vt:lpstr>
      <vt:lpstr>Asset Returns </vt:lpstr>
      <vt:lpstr>Asset Returns </vt:lpstr>
      <vt:lpstr>Asset Returns </vt:lpstr>
      <vt:lpstr>Asset Returns </vt:lpstr>
      <vt:lpstr>Asset Returns </vt:lpstr>
      <vt:lpstr>Asset Returns </vt:lpstr>
      <vt:lpstr>Asset Returns </vt:lpstr>
      <vt:lpstr>Asset Returns </vt:lpstr>
      <vt:lpstr>Asset Returns &amp; Risk  </vt:lpstr>
      <vt:lpstr>Asset Returns &amp; Risk  </vt:lpstr>
      <vt:lpstr>Asset Returns &amp; Risk  </vt:lpstr>
      <vt:lpstr>Asset Returns &amp; Risk  </vt:lpstr>
      <vt:lpstr>Once you have returns and volatility for each asset……..</vt:lpstr>
      <vt:lpstr>Coefficient of Variation</vt:lpstr>
      <vt:lpstr>Portfolio Return  </vt:lpstr>
      <vt:lpstr>Portfolio Risk </vt:lpstr>
      <vt:lpstr>Portfolio Risk </vt:lpstr>
      <vt:lpstr>Portfolio Risk </vt:lpstr>
      <vt:lpstr>Portfolio Risk </vt:lpstr>
      <vt:lpstr>Efficient Portfolios – An Example, 2 stocks  </vt:lpstr>
      <vt:lpstr>Efficient Portfolios – An Example, 2 stocks  </vt:lpstr>
      <vt:lpstr>Efficient Portfolios – An Example, 2 stocks  </vt:lpstr>
      <vt:lpstr>Short sales </vt:lpstr>
      <vt:lpstr>Short sales – a simplified example </vt:lpstr>
      <vt:lpstr>Short Sales </vt:lpstr>
      <vt:lpstr>Short Sales </vt:lpstr>
      <vt:lpstr>Short Sales </vt:lpstr>
      <vt:lpstr>Short Sales </vt:lpstr>
      <vt:lpstr>Short Sales </vt:lpstr>
      <vt:lpstr>Efficient Portfolios – An Example – Short Sales  </vt:lpstr>
      <vt:lpstr>Portfolio Risk and Correlation</vt:lpstr>
      <vt:lpstr>Portfolio Theory - The Efficient Frontier </vt:lpstr>
      <vt:lpstr>Portfolio Theory - The Efficient Frontier </vt:lpstr>
      <vt:lpstr>Portfolio Theory - The Efficient Frontier </vt:lpstr>
      <vt:lpstr>Portfolio Theory - The Efficient Frontier </vt:lpstr>
      <vt:lpstr>Portfolio Theory - The Efficient Frontier </vt:lpstr>
      <vt:lpstr>Asset Pricing Models </vt:lpstr>
      <vt:lpstr>Asset Pricing Models</vt:lpstr>
      <vt:lpstr>Capital Market Theory</vt:lpstr>
      <vt:lpstr>Capital Market Theory</vt:lpstr>
      <vt:lpstr>Capital Market Theory</vt:lpstr>
      <vt:lpstr>Capital Market Theory</vt:lpstr>
      <vt:lpstr>Capital Market Line</vt:lpstr>
      <vt:lpstr>Capital Market Line</vt:lpstr>
      <vt:lpstr>Capital Market Line</vt:lpstr>
      <vt:lpstr> Investors may hold portfolios higher than M, such as  portfolio D   One way to do it (except from investing outright in D) is with leverage, i.e. borrow at Rf and invest in M  Assume that you borrow 50% of your wealth at Rf and invest it in M (WRf = -50%)  E(r_portfolio )= ∑_(i=1)^n▒〖w_i r_i 〗  =w_Rf r_Rf+〖(1-w〗_Rf)r_M  =(-0.50) r_Rf+(1-(-0.50) 〖)r〗_M  =-0.50r_Rf+1.5 r_M</vt:lpstr>
      <vt:lpstr>Capital Market Line</vt:lpstr>
      <vt:lpstr>Capital Market Line</vt:lpstr>
      <vt:lpstr>Capital Market Line</vt:lpstr>
      <vt:lpstr>The Capital Asset Pricing Model (CAPM) </vt:lpstr>
      <vt:lpstr>The Capital Asset Pricing Model (CAPM) </vt:lpstr>
      <vt:lpstr>The Capital Asset Pricing Model (CAPM) </vt:lpstr>
      <vt:lpstr>The Capital Asset Pricing Model (CAPM) </vt:lpstr>
      <vt:lpstr>The Capital Asset Pricing Model (CAPM) </vt:lpstr>
      <vt:lpstr>The Capital Asset Pricing Model (CAPM) </vt:lpstr>
      <vt:lpstr>The Capital Asset Pricing Model (CAPM) </vt:lpstr>
      <vt:lpstr>The Capital Asset Pricing Model (CAPM) </vt:lpstr>
      <vt:lpstr>The Capital Asset Pricing Model (CAPM) </vt:lpstr>
      <vt:lpstr>The Capital Asset Pricing Model (CAPM) </vt:lpstr>
      <vt:lpstr>The Capital Asset Pricing Model (CAPM) </vt:lpstr>
      <vt:lpstr>The Capital Asset Pricing Model (CAPM) </vt:lpstr>
      <vt:lpstr>Multifactor Models</vt:lpstr>
      <vt:lpstr>Thank You for your Attention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Finance</dc:title>
  <dc:creator>Spyros Spyrou</dc:creator>
  <cp:lastModifiedBy>SPYRIDON SPYROY</cp:lastModifiedBy>
  <cp:revision>60</cp:revision>
  <dcterms:created xsi:type="dcterms:W3CDTF">2023-07-19T08:09:05Z</dcterms:created>
  <dcterms:modified xsi:type="dcterms:W3CDTF">2023-09-27T09:10:44Z</dcterms:modified>
</cp:coreProperties>
</file>