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35"/>
  </p:notesMasterIdLst>
  <p:sldIdLst>
    <p:sldId id="256" r:id="rId2"/>
    <p:sldId id="266" r:id="rId3"/>
    <p:sldId id="267" r:id="rId4"/>
    <p:sldId id="268" r:id="rId5"/>
    <p:sldId id="269" r:id="rId6"/>
    <p:sldId id="270" r:id="rId7"/>
    <p:sldId id="271" r:id="rId8"/>
    <p:sldId id="272" r:id="rId9"/>
    <p:sldId id="273" r:id="rId10"/>
    <p:sldId id="295" r:id="rId11"/>
    <p:sldId id="310" r:id="rId12"/>
    <p:sldId id="311" r:id="rId13"/>
    <p:sldId id="308" r:id="rId14"/>
    <p:sldId id="309" r:id="rId15"/>
    <p:sldId id="257" r:id="rId16"/>
    <p:sldId id="258" r:id="rId17"/>
    <p:sldId id="264" r:id="rId18"/>
    <p:sldId id="259" r:id="rId19"/>
    <p:sldId id="260" r:id="rId20"/>
    <p:sldId id="261" r:id="rId21"/>
    <p:sldId id="294" r:id="rId22"/>
    <p:sldId id="296" r:id="rId23"/>
    <p:sldId id="263" r:id="rId24"/>
    <p:sldId id="274" r:id="rId25"/>
    <p:sldId id="303" r:id="rId26"/>
    <p:sldId id="312" r:id="rId27"/>
    <p:sldId id="302" r:id="rId28"/>
    <p:sldId id="304" r:id="rId29"/>
    <p:sldId id="305" r:id="rId30"/>
    <p:sldId id="301" r:id="rId31"/>
    <p:sldId id="306" r:id="rId32"/>
    <p:sldId id="314" r:id="rId33"/>
    <p:sldId id="313"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95" d="100"/>
          <a:sy n="95" d="100"/>
        </p:scale>
        <p:origin x="46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192489-D518-4447-81DF-B19493FF720A}"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l-GR"/>
        </a:p>
      </dgm:t>
    </dgm:pt>
    <dgm:pt modelId="{9ED38F89-26C7-4809-B46A-8831AE407791}">
      <dgm:prSet phldrT="[Text]" phldr="0"/>
      <dgm:spPr/>
      <dgm:t>
        <a:bodyPr/>
        <a:lstStyle/>
        <a:p>
          <a:r>
            <a:rPr lang="en-US" dirty="0"/>
            <a:t>Y, X both non-stationary</a:t>
          </a:r>
          <a:endParaRPr lang="el-GR" dirty="0"/>
        </a:p>
      </dgm:t>
    </dgm:pt>
    <dgm:pt modelId="{FAF571B5-86F2-44FA-ABA2-80CD80FDD50B}" type="parTrans" cxnId="{728B4E76-CA2E-4027-94AE-D1F43D8EFACF}">
      <dgm:prSet/>
      <dgm:spPr/>
      <dgm:t>
        <a:bodyPr/>
        <a:lstStyle/>
        <a:p>
          <a:endParaRPr lang="el-GR"/>
        </a:p>
      </dgm:t>
    </dgm:pt>
    <dgm:pt modelId="{27E67D25-AD3C-4001-807A-EDD35760BD09}" type="sibTrans" cxnId="{728B4E76-CA2E-4027-94AE-D1F43D8EFACF}">
      <dgm:prSet/>
      <dgm:spPr/>
      <dgm:t>
        <a:bodyPr/>
        <a:lstStyle/>
        <a:p>
          <a:endParaRPr lang="el-GR"/>
        </a:p>
      </dgm:t>
    </dgm:pt>
    <dgm:pt modelId="{9B24D1E1-5B0E-4606-BA66-CE58B1309C48}">
      <dgm:prSet phldrT="[Text]" phldr="0"/>
      <dgm:spPr/>
      <dgm:t>
        <a:bodyPr/>
        <a:lstStyle/>
        <a:p>
          <a:r>
            <a:rPr lang="en-US" dirty="0"/>
            <a:t>Y and X</a:t>
          </a:r>
        </a:p>
        <a:p>
          <a:r>
            <a:rPr lang="en-US" dirty="0"/>
            <a:t>Not cointegrated  </a:t>
          </a:r>
          <a:endParaRPr lang="el-GR" dirty="0"/>
        </a:p>
      </dgm:t>
    </dgm:pt>
    <dgm:pt modelId="{EC8CC498-E092-4BB5-8278-4D00A86BCB0F}" type="parTrans" cxnId="{0404BF58-CAAC-4AAC-8E91-0BE2A86B13E6}">
      <dgm:prSet/>
      <dgm:spPr/>
      <dgm:t>
        <a:bodyPr/>
        <a:lstStyle/>
        <a:p>
          <a:endParaRPr lang="el-GR"/>
        </a:p>
      </dgm:t>
    </dgm:pt>
    <dgm:pt modelId="{E00987F9-0CD1-4358-A04F-6C983A799E59}" type="sibTrans" cxnId="{0404BF58-CAAC-4AAC-8E91-0BE2A86B13E6}">
      <dgm:prSet/>
      <dgm:spPr/>
      <dgm:t>
        <a:bodyPr/>
        <a:lstStyle/>
        <a:p>
          <a:endParaRPr lang="el-GR"/>
        </a:p>
      </dgm:t>
    </dgm:pt>
    <dgm:pt modelId="{410F4F6A-8ED9-491D-99D6-162C6D84D0E7}">
      <dgm:prSet phldrT="[Text]" phldr="0"/>
      <dgm:spPr/>
      <dgm:t>
        <a:bodyPr/>
        <a:lstStyle/>
        <a:p>
          <a:r>
            <a:rPr lang="en-US" dirty="0"/>
            <a:t>Estimate model in first differences:</a:t>
          </a:r>
        </a:p>
        <a:p>
          <a:r>
            <a:rPr lang="el-GR" dirty="0"/>
            <a:t>Δ</a:t>
          </a:r>
          <a:r>
            <a:rPr lang="en-US" dirty="0"/>
            <a:t>Y = </a:t>
          </a:r>
          <a:r>
            <a:rPr lang="el-GR" dirty="0"/>
            <a:t>γ + δ*Δ</a:t>
          </a:r>
          <a:r>
            <a:rPr lang="en-US" dirty="0"/>
            <a:t>X</a:t>
          </a:r>
          <a:r>
            <a:rPr lang="el-GR" dirty="0"/>
            <a:t> + ε</a:t>
          </a:r>
        </a:p>
      </dgm:t>
    </dgm:pt>
    <dgm:pt modelId="{239BC5D3-785A-42C3-B183-E036411053F0}" type="parTrans" cxnId="{D36CCCF9-1057-4BCA-B84D-A2C07C3771A5}">
      <dgm:prSet/>
      <dgm:spPr/>
      <dgm:t>
        <a:bodyPr/>
        <a:lstStyle/>
        <a:p>
          <a:endParaRPr lang="el-GR"/>
        </a:p>
      </dgm:t>
    </dgm:pt>
    <dgm:pt modelId="{394DF504-65C2-4062-9B99-6CAEC6A796B3}" type="sibTrans" cxnId="{D36CCCF9-1057-4BCA-B84D-A2C07C3771A5}">
      <dgm:prSet/>
      <dgm:spPr/>
      <dgm:t>
        <a:bodyPr/>
        <a:lstStyle/>
        <a:p>
          <a:endParaRPr lang="el-GR"/>
        </a:p>
      </dgm:t>
    </dgm:pt>
    <dgm:pt modelId="{BE17F1DA-5485-41B4-AF03-168127F7B934}">
      <dgm:prSet phldrT="[Text]" phldr="0"/>
      <dgm:spPr/>
      <dgm:t>
        <a:bodyPr/>
        <a:lstStyle/>
        <a:p>
          <a:r>
            <a:rPr lang="en-US" dirty="0"/>
            <a:t>Y and X are cointegrated </a:t>
          </a:r>
          <a:endParaRPr lang="el-GR" dirty="0"/>
        </a:p>
      </dgm:t>
    </dgm:pt>
    <dgm:pt modelId="{965411F4-AC74-4FF9-8134-554DC84AF3A5}" type="parTrans" cxnId="{F2B3328C-09E1-44A7-A4E1-E94801393456}">
      <dgm:prSet/>
      <dgm:spPr/>
      <dgm:t>
        <a:bodyPr/>
        <a:lstStyle/>
        <a:p>
          <a:endParaRPr lang="el-GR"/>
        </a:p>
      </dgm:t>
    </dgm:pt>
    <dgm:pt modelId="{B5A4B03E-215E-4354-9E62-810710B2120F}" type="sibTrans" cxnId="{F2B3328C-09E1-44A7-A4E1-E94801393456}">
      <dgm:prSet/>
      <dgm:spPr/>
      <dgm:t>
        <a:bodyPr/>
        <a:lstStyle/>
        <a:p>
          <a:endParaRPr lang="el-GR"/>
        </a:p>
      </dgm:t>
    </dgm:pt>
    <dgm:pt modelId="{BAD1BF4D-F391-407A-8D54-76CD99A11EA5}">
      <dgm:prSet phldrT="[Text]" phldr="0"/>
      <dgm:spPr/>
      <dgm:t>
        <a:bodyPr/>
        <a:lstStyle/>
        <a:p>
          <a:r>
            <a:rPr lang="en-US" dirty="0"/>
            <a:t>Estimate </a:t>
          </a:r>
        </a:p>
        <a:p>
          <a:r>
            <a:rPr lang="el-GR" dirty="0"/>
            <a:t>Δ</a:t>
          </a:r>
          <a:r>
            <a:rPr lang="en-US" dirty="0"/>
            <a:t>Y = </a:t>
          </a:r>
          <a:r>
            <a:rPr lang="el-GR" dirty="0"/>
            <a:t>γ + δ*Δ</a:t>
          </a:r>
          <a:r>
            <a:rPr lang="en-US" dirty="0"/>
            <a:t>X +</a:t>
          </a:r>
          <a:r>
            <a:rPr lang="el-GR" dirty="0"/>
            <a:t> λ*</a:t>
          </a:r>
          <a:r>
            <a:rPr lang="en-US" dirty="0"/>
            <a:t>(Y</a:t>
          </a:r>
          <a:r>
            <a:rPr lang="en-US" baseline="-25000" dirty="0"/>
            <a:t>t-1</a:t>
          </a:r>
          <a:r>
            <a:rPr lang="en-US" dirty="0"/>
            <a:t> –</a:t>
          </a:r>
          <a:r>
            <a:rPr lang="el-GR" dirty="0"/>
            <a:t>α –</a:t>
          </a:r>
          <a:r>
            <a:rPr lang="en-US" dirty="0"/>
            <a:t> </a:t>
          </a:r>
          <a:r>
            <a:rPr lang="el-GR" dirty="0"/>
            <a:t>γ*</a:t>
          </a:r>
          <a:r>
            <a:rPr lang="en-US" dirty="0"/>
            <a:t>X</a:t>
          </a:r>
          <a:r>
            <a:rPr lang="en-US" baseline="-25000" dirty="0"/>
            <a:t>t-1</a:t>
          </a:r>
          <a:r>
            <a:rPr lang="en-US" dirty="0"/>
            <a:t>)</a:t>
          </a:r>
          <a:r>
            <a:rPr lang="el-GR" dirty="0"/>
            <a:t> +ε</a:t>
          </a:r>
        </a:p>
      </dgm:t>
    </dgm:pt>
    <dgm:pt modelId="{E5CA5625-BCC2-4BBF-82D0-D13DA7F91BE5}" type="parTrans" cxnId="{D6E3A82A-20C2-4777-BECF-CA2E5B33A074}">
      <dgm:prSet/>
      <dgm:spPr/>
      <dgm:t>
        <a:bodyPr/>
        <a:lstStyle/>
        <a:p>
          <a:endParaRPr lang="el-GR"/>
        </a:p>
      </dgm:t>
    </dgm:pt>
    <dgm:pt modelId="{CB213339-063A-45FA-AF42-E8E67059E48F}" type="sibTrans" cxnId="{D6E3A82A-20C2-4777-BECF-CA2E5B33A074}">
      <dgm:prSet/>
      <dgm:spPr/>
      <dgm:t>
        <a:bodyPr/>
        <a:lstStyle/>
        <a:p>
          <a:endParaRPr lang="el-GR"/>
        </a:p>
      </dgm:t>
    </dgm:pt>
    <dgm:pt modelId="{9C93D897-5726-4FA0-9654-0A4CCF236CC3}" type="pres">
      <dgm:prSet presAssocID="{B0192489-D518-4447-81DF-B19493FF720A}" presName="hierChild1" presStyleCnt="0">
        <dgm:presLayoutVars>
          <dgm:chPref val="1"/>
          <dgm:dir/>
          <dgm:animOne val="branch"/>
          <dgm:animLvl val="lvl"/>
          <dgm:resizeHandles/>
        </dgm:presLayoutVars>
      </dgm:prSet>
      <dgm:spPr/>
    </dgm:pt>
    <dgm:pt modelId="{5A3A3234-27E7-44DE-BE26-613A867421BE}" type="pres">
      <dgm:prSet presAssocID="{9ED38F89-26C7-4809-B46A-8831AE407791}" presName="hierRoot1" presStyleCnt="0"/>
      <dgm:spPr/>
    </dgm:pt>
    <dgm:pt modelId="{AC8AC720-B776-421F-93A2-657880BF0A8B}" type="pres">
      <dgm:prSet presAssocID="{9ED38F89-26C7-4809-B46A-8831AE407791}" presName="composite" presStyleCnt="0"/>
      <dgm:spPr/>
    </dgm:pt>
    <dgm:pt modelId="{24CF2F7E-66D7-4E66-B9E9-CDC69684397B}" type="pres">
      <dgm:prSet presAssocID="{9ED38F89-26C7-4809-B46A-8831AE407791}" presName="background" presStyleLbl="node0" presStyleIdx="0" presStyleCnt="1"/>
      <dgm:spPr/>
    </dgm:pt>
    <dgm:pt modelId="{8BE5B619-FC15-415B-B6C2-0E6A9F7E4B33}" type="pres">
      <dgm:prSet presAssocID="{9ED38F89-26C7-4809-B46A-8831AE407791}" presName="text" presStyleLbl="fgAcc0" presStyleIdx="0" presStyleCnt="1">
        <dgm:presLayoutVars>
          <dgm:chPref val="3"/>
        </dgm:presLayoutVars>
      </dgm:prSet>
      <dgm:spPr/>
    </dgm:pt>
    <dgm:pt modelId="{A1734271-B2C6-44B6-9B5B-21A86330DE67}" type="pres">
      <dgm:prSet presAssocID="{9ED38F89-26C7-4809-B46A-8831AE407791}" presName="hierChild2" presStyleCnt="0"/>
      <dgm:spPr/>
    </dgm:pt>
    <dgm:pt modelId="{93B8E84F-92F4-42F6-A348-B972CA43414F}" type="pres">
      <dgm:prSet presAssocID="{EC8CC498-E092-4BB5-8278-4D00A86BCB0F}" presName="Name10" presStyleLbl="parChTrans1D2" presStyleIdx="0" presStyleCnt="2"/>
      <dgm:spPr/>
    </dgm:pt>
    <dgm:pt modelId="{1EA36DB0-B87F-4512-9C9B-FE04A3260150}" type="pres">
      <dgm:prSet presAssocID="{9B24D1E1-5B0E-4606-BA66-CE58B1309C48}" presName="hierRoot2" presStyleCnt="0"/>
      <dgm:spPr/>
    </dgm:pt>
    <dgm:pt modelId="{9DAD276C-F5CA-4D1C-A24F-FCD24710C8A5}" type="pres">
      <dgm:prSet presAssocID="{9B24D1E1-5B0E-4606-BA66-CE58B1309C48}" presName="composite2" presStyleCnt="0"/>
      <dgm:spPr/>
    </dgm:pt>
    <dgm:pt modelId="{104CF373-D5FC-40F3-AD2C-D47160FE34A6}" type="pres">
      <dgm:prSet presAssocID="{9B24D1E1-5B0E-4606-BA66-CE58B1309C48}" presName="background2" presStyleLbl="node2" presStyleIdx="0" presStyleCnt="2"/>
      <dgm:spPr/>
    </dgm:pt>
    <dgm:pt modelId="{4F1F3D4A-24C4-437D-8C10-82D04DF536D4}" type="pres">
      <dgm:prSet presAssocID="{9B24D1E1-5B0E-4606-BA66-CE58B1309C48}" presName="text2" presStyleLbl="fgAcc2" presStyleIdx="0" presStyleCnt="2">
        <dgm:presLayoutVars>
          <dgm:chPref val="3"/>
        </dgm:presLayoutVars>
      </dgm:prSet>
      <dgm:spPr/>
    </dgm:pt>
    <dgm:pt modelId="{62EF37F6-ADB2-4135-8A89-99EC7918D2EB}" type="pres">
      <dgm:prSet presAssocID="{9B24D1E1-5B0E-4606-BA66-CE58B1309C48}" presName="hierChild3" presStyleCnt="0"/>
      <dgm:spPr/>
    </dgm:pt>
    <dgm:pt modelId="{0E87FCA7-A751-4D6B-804E-93DAE3CBDB5A}" type="pres">
      <dgm:prSet presAssocID="{239BC5D3-785A-42C3-B183-E036411053F0}" presName="Name17" presStyleLbl="parChTrans1D3" presStyleIdx="0" presStyleCnt="2"/>
      <dgm:spPr/>
    </dgm:pt>
    <dgm:pt modelId="{45BD9D85-2C9C-49A1-BA24-B08319A71CBE}" type="pres">
      <dgm:prSet presAssocID="{410F4F6A-8ED9-491D-99D6-162C6D84D0E7}" presName="hierRoot3" presStyleCnt="0"/>
      <dgm:spPr/>
    </dgm:pt>
    <dgm:pt modelId="{7E19DDC4-F8A6-4367-9300-18A13B3340C5}" type="pres">
      <dgm:prSet presAssocID="{410F4F6A-8ED9-491D-99D6-162C6D84D0E7}" presName="composite3" presStyleCnt="0"/>
      <dgm:spPr/>
    </dgm:pt>
    <dgm:pt modelId="{EB2C12C9-8F7C-467C-A381-5F9E74FEE6ED}" type="pres">
      <dgm:prSet presAssocID="{410F4F6A-8ED9-491D-99D6-162C6D84D0E7}" presName="background3" presStyleLbl="node3" presStyleIdx="0" presStyleCnt="2"/>
      <dgm:spPr/>
    </dgm:pt>
    <dgm:pt modelId="{1E9C0D40-7100-4C10-B74C-FCFD12D2F62E}" type="pres">
      <dgm:prSet presAssocID="{410F4F6A-8ED9-491D-99D6-162C6D84D0E7}" presName="text3" presStyleLbl="fgAcc3" presStyleIdx="0" presStyleCnt="2">
        <dgm:presLayoutVars>
          <dgm:chPref val="3"/>
        </dgm:presLayoutVars>
      </dgm:prSet>
      <dgm:spPr/>
    </dgm:pt>
    <dgm:pt modelId="{990ADC4C-7F21-417B-8A15-1989441D9A93}" type="pres">
      <dgm:prSet presAssocID="{410F4F6A-8ED9-491D-99D6-162C6D84D0E7}" presName="hierChild4" presStyleCnt="0"/>
      <dgm:spPr/>
    </dgm:pt>
    <dgm:pt modelId="{FF379B76-A148-41A6-95FD-1BE9FAF680BF}" type="pres">
      <dgm:prSet presAssocID="{965411F4-AC74-4FF9-8134-554DC84AF3A5}" presName="Name10" presStyleLbl="parChTrans1D2" presStyleIdx="1" presStyleCnt="2"/>
      <dgm:spPr/>
    </dgm:pt>
    <dgm:pt modelId="{B53F47B8-9D3B-4CBD-B9F1-59FE2F0F9C3E}" type="pres">
      <dgm:prSet presAssocID="{BE17F1DA-5485-41B4-AF03-168127F7B934}" presName="hierRoot2" presStyleCnt="0"/>
      <dgm:spPr/>
    </dgm:pt>
    <dgm:pt modelId="{BF83D532-651F-4F7D-B206-6413A3E9E58E}" type="pres">
      <dgm:prSet presAssocID="{BE17F1DA-5485-41B4-AF03-168127F7B934}" presName="composite2" presStyleCnt="0"/>
      <dgm:spPr/>
    </dgm:pt>
    <dgm:pt modelId="{4522C6E4-66F9-40D1-8C68-58F3E88BC456}" type="pres">
      <dgm:prSet presAssocID="{BE17F1DA-5485-41B4-AF03-168127F7B934}" presName="background2" presStyleLbl="node2" presStyleIdx="1" presStyleCnt="2"/>
      <dgm:spPr/>
    </dgm:pt>
    <dgm:pt modelId="{9697CC5F-E79E-4F79-BD70-5D36978FD127}" type="pres">
      <dgm:prSet presAssocID="{BE17F1DA-5485-41B4-AF03-168127F7B934}" presName="text2" presStyleLbl="fgAcc2" presStyleIdx="1" presStyleCnt="2">
        <dgm:presLayoutVars>
          <dgm:chPref val="3"/>
        </dgm:presLayoutVars>
      </dgm:prSet>
      <dgm:spPr/>
    </dgm:pt>
    <dgm:pt modelId="{52DF20C2-E592-4733-9771-4545876A5FB1}" type="pres">
      <dgm:prSet presAssocID="{BE17F1DA-5485-41B4-AF03-168127F7B934}" presName="hierChild3" presStyleCnt="0"/>
      <dgm:spPr/>
    </dgm:pt>
    <dgm:pt modelId="{72B4E21A-9C55-4071-A72D-3D4D81338BA9}" type="pres">
      <dgm:prSet presAssocID="{E5CA5625-BCC2-4BBF-82D0-D13DA7F91BE5}" presName="Name17" presStyleLbl="parChTrans1D3" presStyleIdx="1" presStyleCnt="2"/>
      <dgm:spPr/>
    </dgm:pt>
    <dgm:pt modelId="{2BCF4CAB-3553-446F-8D1D-83E15542A3CD}" type="pres">
      <dgm:prSet presAssocID="{BAD1BF4D-F391-407A-8D54-76CD99A11EA5}" presName="hierRoot3" presStyleCnt="0"/>
      <dgm:spPr/>
    </dgm:pt>
    <dgm:pt modelId="{00D6C647-0D3F-4CE8-BF14-411B5AF29CAC}" type="pres">
      <dgm:prSet presAssocID="{BAD1BF4D-F391-407A-8D54-76CD99A11EA5}" presName="composite3" presStyleCnt="0"/>
      <dgm:spPr/>
    </dgm:pt>
    <dgm:pt modelId="{9B6EBA8E-49C0-4F20-B262-20383D2EB356}" type="pres">
      <dgm:prSet presAssocID="{BAD1BF4D-F391-407A-8D54-76CD99A11EA5}" presName="background3" presStyleLbl="node3" presStyleIdx="1" presStyleCnt="2"/>
      <dgm:spPr/>
    </dgm:pt>
    <dgm:pt modelId="{F29DC414-F2A8-40D7-8D93-D0559DC22E0E}" type="pres">
      <dgm:prSet presAssocID="{BAD1BF4D-F391-407A-8D54-76CD99A11EA5}" presName="text3" presStyleLbl="fgAcc3" presStyleIdx="1" presStyleCnt="2">
        <dgm:presLayoutVars>
          <dgm:chPref val="3"/>
        </dgm:presLayoutVars>
      </dgm:prSet>
      <dgm:spPr/>
    </dgm:pt>
    <dgm:pt modelId="{1228B8B8-FB03-4B8C-B18F-DC62D1CED094}" type="pres">
      <dgm:prSet presAssocID="{BAD1BF4D-F391-407A-8D54-76CD99A11EA5}" presName="hierChild4" presStyleCnt="0"/>
      <dgm:spPr/>
    </dgm:pt>
  </dgm:ptLst>
  <dgm:cxnLst>
    <dgm:cxn modelId="{7CBB5E09-D7A4-4CDB-8EBA-B4E8D795F756}" type="presOf" srcId="{410F4F6A-8ED9-491D-99D6-162C6D84D0E7}" destId="{1E9C0D40-7100-4C10-B74C-FCFD12D2F62E}" srcOrd="0" destOrd="0" presId="urn:microsoft.com/office/officeart/2005/8/layout/hierarchy1"/>
    <dgm:cxn modelId="{0E0DB812-E2AA-4ECB-BF84-2D38FB4A572C}" type="presOf" srcId="{B0192489-D518-4447-81DF-B19493FF720A}" destId="{9C93D897-5726-4FA0-9654-0A4CCF236CC3}" srcOrd="0" destOrd="0" presId="urn:microsoft.com/office/officeart/2005/8/layout/hierarchy1"/>
    <dgm:cxn modelId="{D6E3A82A-20C2-4777-BECF-CA2E5B33A074}" srcId="{BE17F1DA-5485-41B4-AF03-168127F7B934}" destId="{BAD1BF4D-F391-407A-8D54-76CD99A11EA5}" srcOrd="0" destOrd="0" parTransId="{E5CA5625-BCC2-4BBF-82D0-D13DA7F91BE5}" sibTransId="{CB213339-063A-45FA-AF42-E8E67059E48F}"/>
    <dgm:cxn modelId="{09F1DB35-10AE-4441-8D84-9FF9F37DC607}" type="presOf" srcId="{9ED38F89-26C7-4809-B46A-8831AE407791}" destId="{8BE5B619-FC15-415B-B6C2-0E6A9F7E4B33}" srcOrd="0" destOrd="0" presId="urn:microsoft.com/office/officeart/2005/8/layout/hierarchy1"/>
    <dgm:cxn modelId="{4BA70975-33BD-4ACC-86F2-F1736292C8E0}" type="presOf" srcId="{BAD1BF4D-F391-407A-8D54-76CD99A11EA5}" destId="{F29DC414-F2A8-40D7-8D93-D0559DC22E0E}" srcOrd="0" destOrd="0" presId="urn:microsoft.com/office/officeart/2005/8/layout/hierarchy1"/>
    <dgm:cxn modelId="{728B4E76-CA2E-4027-94AE-D1F43D8EFACF}" srcId="{B0192489-D518-4447-81DF-B19493FF720A}" destId="{9ED38F89-26C7-4809-B46A-8831AE407791}" srcOrd="0" destOrd="0" parTransId="{FAF571B5-86F2-44FA-ABA2-80CD80FDD50B}" sibTransId="{27E67D25-AD3C-4001-807A-EDD35760BD09}"/>
    <dgm:cxn modelId="{F68AF876-326B-435A-8D7A-1C33E46390D0}" type="presOf" srcId="{239BC5D3-785A-42C3-B183-E036411053F0}" destId="{0E87FCA7-A751-4D6B-804E-93DAE3CBDB5A}" srcOrd="0" destOrd="0" presId="urn:microsoft.com/office/officeart/2005/8/layout/hierarchy1"/>
    <dgm:cxn modelId="{0404BF58-CAAC-4AAC-8E91-0BE2A86B13E6}" srcId="{9ED38F89-26C7-4809-B46A-8831AE407791}" destId="{9B24D1E1-5B0E-4606-BA66-CE58B1309C48}" srcOrd="0" destOrd="0" parTransId="{EC8CC498-E092-4BB5-8278-4D00A86BCB0F}" sibTransId="{E00987F9-0CD1-4358-A04F-6C983A799E59}"/>
    <dgm:cxn modelId="{F2B3328C-09E1-44A7-A4E1-E94801393456}" srcId="{9ED38F89-26C7-4809-B46A-8831AE407791}" destId="{BE17F1DA-5485-41B4-AF03-168127F7B934}" srcOrd="1" destOrd="0" parTransId="{965411F4-AC74-4FF9-8134-554DC84AF3A5}" sibTransId="{B5A4B03E-215E-4354-9E62-810710B2120F}"/>
    <dgm:cxn modelId="{A19A8B9D-E3A1-4AA1-94C8-0C974F7226AC}" type="presOf" srcId="{9B24D1E1-5B0E-4606-BA66-CE58B1309C48}" destId="{4F1F3D4A-24C4-437D-8C10-82D04DF536D4}" srcOrd="0" destOrd="0" presId="urn:microsoft.com/office/officeart/2005/8/layout/hierarchy1"/>
    <dgm:cxn modelId="{86D1ADA6-4018-42B2-BE74-CF0C1D8DCF0A}" type="presOf" srcId="{EC8CC498-E092-4BB5-8278-4D00A86BCB0F}" destId="{93B8E84F-92F4-42F6-A348-B972CA43414F}" srcOrd="0" destOrd="0" presId="urn:microsoft.com/office/officeart/2005/8/layout/hierarchy1"/>
    <dgm:cxn modelId="{7568EFC8-D48D-4432-A6E5-FA8454BD7921}" type="presOf" srcId="{965411F4-AC74-4FF9-8134-554DC84AF3A5}" destId="{FF379B76-A148-41A6-95FD-1BE9FAF680BF}" srcOrd="0" destOrd="0" presId="urn:microsoft.com/office/officeart/2005/8/layout/hierarchy1"/>
    <dgm:cxn modelId="{DD3F04D3-17D5-43B1-AF4F-3421EEF47105}" type="presOf" srcId="{BE17F1DA-5485-41B4-AF03-168127F7B934}" destId="{9697CC5F-E79E-4F79-BD70-5D36978FD127}" srcOrd="0" destOrd="0" presId="urn:microsoft.com/office/officeart/2005/8/layout/hierarchy1"/>
    <dgm:cxn modelId="{F9122CD9-3511-4AD7-A890-3235CB90CDE1}" type="presOf" srcId="{E5CA5625-BCC2-4BBF-82D0-D13DA7F91BE5}" destId="{72B4E21A-9C55-4071-A72D-3D4D81338BA9}" srcOrd="0" destOrd="0" presId="urn:microsoft.com/office/officeart/2005/8/layout/hierarchy1"/>
    <dgm:cxn modelId="{D36CCCF9-1057-4BCA-B84D-A2C07C3771A5}" srcId="{9B24D1E1-5B0E-4606-BA66-CE58B1309C48}" destId="{410F4F6A-8ED9-491D-99D6-162C6D84D0E7}" srcOrd="0" destOrd="0" parTransId="{239BC5D3-785A-42C3-B183-E036411053F0}" sibTransId="{394DF504-65C2-4062-9B99-6CAEC6A796B3}"/>
    <dgm:cxn modelId="{79C5C391-35FB-473C-B9B9-AE2DB61BF722}" type="presParOf" srcId="{9C93D897-5726-4FA0-9654-0A4CCF236CC3}" destId="{5A3A3234-27E7-44DE-BE26-613A867421BE}" srcOrd="0" destOrd="0" presId="urn:microsoft.com/office/officeart/2005/8/layout/hierarchy1"/>
    <dgm:cxn modelId="{273E28C6-0741-43C4-906C-1C4E33BA90E6}" type="presParOf" srcId="{5A3A3234-27E7-44DE-BE26-613A867421BE}" destId="{AC8AC720-B776-421F-93A2-657880BF0A8B}" srcOrd="0" destOrd="0" presId="urn:microsoft.com/office/officeart/2005/8/layout/hierarchy1"/>
    <dgm:cxn modelId="{4C09E110-D460-4D8B-ADD4-D93DD1485C53}" type="presParOf" srcId="{AC8AC720-B776-421F-93A2-657880BF0A8B}" destId="{24CF2F7E-66D7-4E66-B9E9-CDC69684397B}" srcOrd="0" destOrd="0" presId="urn:microsoft.com/office/officeart/2005/8/layout/hierarchy1"/>
    <dgm:cxn modelId="{A20D2247-F651-432E-B9F8-8D39773F3178}" type="presParOf" srcId="{AC8AC720-B776-421F-93A2-657880BF0A8B}" destId="{8BE5B619-FC15-415B-B6C2-0E6A9F7E4B33}" srcOrd="1" destOrd="0" presId="urn:microsoft.com/office/officeart/2005/8/layout/hierarchy1"/>
    <dgm:cxn modelId="{78600C7A-DC26-474E-A860-8C1BA9ABB520}" type="presParOf" srcId="{5A3A3234-27E7-44DE-BE26-613A867421BE}" destId="{A1734271-B2C6-44B6-9B5B-21A86330DE67}" srcOrd="1" destOrd="0" presId="urn:microsoft.com/office/officeart/2005/8/layout/hierarchy1"/>
    <dgm:cxn modelId="{321B6087-715A-48BB-A884-D2463DE4D41D}" type="presParOf" srcId="{A1734271-B2C6-44B6-9B5B-21A86330DE67}" destId="{93B8E84F-92F4-42F6-A348-B972CA43414F}" srcOrd="0" destOrd="0" presId="urn:microsoft.com/office/officeart/2005/8/layout/hierarchy1"/>
    <dgm:cxn modelId="{D97133A2-D1BB-4C50-A9E5-7DC5BB003AFB}" type="presParOf" srcId="{A1734271-B2C6-44B6-9B5B-21A86330DE67}" destId="{1EA36DB0-B87F-4512-9C9B-FE04A3260150}" srcOrd="1" destOrd="0" presId="urn:microsoft.com/office/officeart/2005/8/layout/hierarchy1"/>
    <dgm:cxn modelId="{A35E60D4-E72E-4DF8-B209-1C387C22B1B9}" type="presParOf" srcId="{1EA36DB0-B87F-4512-9C9B-FE04A3260150}" destId="{9DAD276C-F5CA-4D1C-A24F-FCD24710C8A5}" srcOrd="0" destOrd="0" presId="urn:microsoft.com/office/officeart/2005/8/layout/hierarchy1"/>
    <dgm:cxn modelId="{B9814EEC-F194-4396-83CD-2799B5593C67}" type="presParOf" srcId="{9DAD276C-F5CA-4D1C-A24F-FCD24710C8A5}" destId="{104CF373-D5FC-40F3-AD2C-D47160FE34A6}" srcOrd="0" destOrd="0" presId="urn:microsoft.com/office/officeart/2005/8/layout/hierarchy1"/>
    <dgm:cxn modelId="{D457305E-500D-4A20-B7F8-4436ED437095}" type="presParOf" srcId="{9DAD276C-F5CA-4D1C-A24F-FCD24710C8A5}" destId="{4F1F3D4A-24C4-437D-8C10-82D04DF536D4}" srcOrd="1" destOrd="0" presId="urn:microsoft.com/office/officeart/2005/8/layout/hierarchy1"/>
    <dgm:cxn modelId="{4AF9FA99-0EE4-4351-93D0-768E1C87432F}" type="presParOf" srcId="{1EA36DB0-B87F-4512-9C9B-FE04A3260150}" destId="{62EF37F6-ADB2-4135-8A89-99EC7918D2EB}" srcOrd="1" destOrd="0" presId="urn:microsoft.com/office/officeart/2005/8/layout/hierarchy1"/>
    <dgm:cxn modelId="{20C5B401-802B-4AF5-A870-AC12E752A5BF}" type="presParOf" srcId="{62EF37F6-ADB2-4135-8A89-99EC7918D2EB}" destId="{0E87FCA7-A751-4D6B-804E-93DAE3CBDB5A}" srcOrd="0" destOrd="0" presId="urn:microsoft.com/office/officeart/2005/8/layout/hierarchy1"/>
    <dgm:cxn modelId="{3C78D673-7F70-471D-9C30-DF2EA1143DCC}" type="presParOf" srcId="{62EF37F6-ADB2-4135-8A89-99EC7918D2EB}" destId="{45BD9D85-2C9C-49A1-BA24-B08319A71CBE}" srcOrd="1" destOrd="0" presId="urn:microsoft.com/office/officeart/2005/8/layout/hierarchy1"/>
    <dgm:cxn modelId="{EF97D2AC-9135-44EF-9160-FBD76C04AC1F}" type="presParOf" srcId="{45BD9D85-2C9C-49A1-BA24-B08319A71CBE}" destId="{7E19DDC4-F8A6-4367-9300-18A13B3340C5}" srcOrd="0" destOrd="0" presId="urn:microsoft.com/office/officeart/2005/8/layout/hierarchy1"/>
    <dgm:cxn modelId="{8FAD231A-FB2A-4031-AE21-F7C808369C33}" type="presParOf" srcId="{7E19DDC4-F8A6-4367-9300-18A13B3340C5}" destId="{EB2C12C9-8F7C-467C-A381-5F9E74FEE6ED}" srcOrd="0" destOrd="0" presId="urn:microsoft.com/office/officeart/2005/8/layout/hierarchy1"/>
    <dgm:cxn modelId="{6CC17FF9-3C46-4037-A25A-3FFCFF53C0B8}" type="presParOf" srcId="{7E19DDC4-F8A6-4367-9300-18A13B3340C5}" destId="{1E9C0D40-7100-4C10-B74C-FCFD12D2F62E}" srcOrd="1" destOrd="0" presId="urn:microsoft.com/office/officeart/2005/8/layout/hierarchy1"/>
    <dgm:cxn modelId="{FCBAD1FF-6E4C-4576-9CFB-C406E3E35122}" type="presParOf" srcId="{45BD9D85-2C9C-49A1-BA24-B08319A71CBE}" destId="{990ADC4C-7F21-417B-8A15-1989441D9A93}" srcOrd="1" destOrd="0" presId="urn:microsoft.com/office/officeart/2005/8/layout/hierarchy1"/>
    <dgm:cxn modelId="{377F0ABD-606C-4F5E-8986-97DD56D43AFC}" type="presParOf" srcId="{A1734271-B2C6-44B6-9B5B-21A86330DE67}" destId="{FF379B76-A148-41A6-95FD-1BE9FAF680BF}" srcOrd="2" destOrd="0" presId="urn:microsoft.com/office/officeart/2005/8/layout/hierarchy1"/>
    <dgm:cxn modelId="{29BFD75D-8498-46EE-A37E-C40F17CB5588}" type="presParOf" srcId="{A1734271-B2C6-44B6-9B5B-21A86330DE67}" destId="{B53F47B8-9D3B-4CBD-B9F1-59FE2F0F9C3E}" srcOrd="3" destOrd="0" presId="urn:microsoft.com/office/officeart/2005/8/layout/hierarchy1"/>
    <dgm:cxn modelId="{BB8FC6B0-E43B-4352-8926-FB70DB4827D9}" type="presParOf" srcId="{B53F47B8-9D3B-4CBD-B9F1-59FE2F0F9C3E}" destId="{BF83D532-651F-4F7D-B206-6413A3E9E58E}" srcOrd="0" destOrd="0" presId="urn:microsoft.com/office/officeart/2005/8/layout/hierarchy1"/>
    <dgm:cxn modelId="{D60EF016-BA5A-4D39-90A6-2CCC13F9679D}" type="presParOf" srcId="{BF83D532-651F-4F7D-B206-6413A3E9E58E}" destId="{4522C6E4-66F9-40D1-8C68-58F3E88BC456}" srcOrd="0" destOrd="0" presId="urn:microsoft.com/office/officeart/2005/8/layout/hierarchy1"/>
    <dgm:cxn modelId="{CE3BF6CE-B5E3-42CE-86BE-17E27935FB15}" type="presParOf" srcId="{BF83D532-651F-4F7D-B206-6413A3E9E58E}" destId="{9697CC5F-E79E-4F79-BD70-5D36978FD127}" srcOrd="1" destOrd="0" presId="urn:microsoft.com/office/officeart/2005/8/layout/hierarchy1"/>
    <dgm:cxn modelId="{7B3DF051-7FC5-4A2B-9C7F-0871CA81E1DD}" type="presParOf" srcId="{B53F47B8-9D3B-4CBD-B9F1-59FE2F0F9C3E}" destId="{52DF20C2-E592-4733-9771-4545876A5FB1}" srcOrd="1" destOrd="0" presId="urn:microsoft.com/office/officeart/2005/8/layout/hierarchy1"/>
    <dgm:cxn modelId="{68C6E59D-BE67-4D45-B8EA-0A6B64F722AF}" type="presParOf" srcId="{52DF20C2-E592-4733-9771-4545876A5FB1}" destId="{72B4E21A-9C55-4071-A72D-3D4D81338BA9}" srcOrd="0" destOrd="0" presId="urn:microsoft.com/office/officeart/2005/8/layout/hierarchy1"/>
    <dgm:cxn modelId="{E1FC51E4-26D3-43D7-89B1-B82547761C63}" type="presParOf" srcId="{52DF20C2-E592-4733-9771-4545876A5FB1}" destId="{2BCF4CAB-3553-446F-8D1D-83E15542A3CD}" srcOrd="1" destOrd="0" presId="urn:microsoft.com/office/officeart/2005/8/layout/hierarchy1"/>
    <dgm:cxn modelId="{8E22DA2A-C97D-42BC-905E-0A38E178BBE5}" type="presParOf" srcId="{2BCF4CAB-3553-446F-8D1D-83E15542A3CD}" destId="{00D6C647-0D3F-4CE8-BF14-411B5AF29CAC}" srcOrd="0" destOrd="0" presId="urn:microsoft.com/office/officeart/2005/8/layout/hierarchy1"/>
    <dgm:cxn modelId="{0F4F6183-BB9C-4100-A93E-189EA7B23FAE}" type="presParOf" srcId="{00D6C647-0D3F-4CE8-BF14-411B5AF29CAC}" destId="{9B6EBA8E-49C0-4F20-B262-20383D2EB356}" srcOrd="0" destOrd="0" presId="urn:microsoft.com/office/officeart/2005/8/layout/hierarchy1"/>
    <dgm:cxn modelId="{E3DCBBBF-880E-4EFC-B323-054B3DDCDC64}" type="presParOf" srcId="{00D6C647-0D3F-4CE8-BF14-411B5AF29CAC}" destId="{F29DC414-F2A8-40D7-8D93-D0559DC22E0E}" srcOrd="1" destOrd="0" presId="urn:microsoft.com/office/officeart/2005/8/layout/hierarchy1"/>
    <dgm:cxn modelId="{CF6BA3ED-6677-4AEE-A830-953C5AB79A07}" type="presParOf" srcId="{2BCF4CAB-3553-446F-8D1D-83E15542A3CD}" destId="{1228B8B8-FB03-4B8C-B18F-DC62D1CED094}"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B4E21A-9C55-4071-A72D-3D4D81338BA9}">
      <dsp:nvSpPr>
        <dsp:cNvPr id="0" name=""/>
        <dsp:cNvSpPr/>
      </dsp:nvSpPr>
      <dsp:spPr>
        <a:xfrm>
          <a:off x="6389180" y="3307725"/>
          <a:ext cx="91440" cy="616211"/>
        </a:xfrm>
        <a:custGeom>
          <a:avLst/>
          <a:gdLst/>
          <a:ahLst/>
          <a:cxnLst/>
          <a:rect l="0" t="0" r="0" b="0"/>
          <a:pathLst>
            <a:path>
              <a:moveTo>
                <a:pt x="45720" y="0"/>
              </a:moveTo>
              <a:lnTo>
                <a:pt x="45720" y="616211"/>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F379B76-A148-41A6-95FD-1BE9FAF680BF}">
      <dsp:nvSpPr>
        <dsp:cNvPr id="0" name=""/>
        <dsp:cNvSpPr/>
      </dsp:nvSpPr>
      <dsp:spPr>
        <a:xfrm>
          <a:off x="5140089" y="1346088"/>
          <a:ext cx="1294810" cy="616211"/>
        </a:xfrm>
        <a:custGeom>
          <a:avLst/>
          <a:gdLst/>
          <a:ahLst/>
          <a:cxnLst/>
          <a:rect l="0" t="0" r="0" b="0"/>
          <a:pathLst>
            <a:path>
              <a:moveTo>
                <a:pt x="0" y="0"/>
              </a:moveTo>
              <a:lnTo>
                <a:pt x="0" y="419930"/>
              </a:lnTo>
              <a:lnTo>
                <a:pt x="1294810" y="419930"/>
              </a:lnTo>
              <a:lnTo>
                <a:pt x="1294810" y="616211"/>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E87FCA7-A751-4D6B-804E-93DAE3CBDB5A}">
      <dsp:nvSpPr>
        <dsp:cNvPr id="0" name=""/>
        <dsp:cNvSpPr/>
      </dsp:nvSpPr>
      <dsp:spPr>
        <a:xfrm>
          <a:off x="3799559" y="3307725"/>
          <a:ext cx="91440" cy="616211"/>
        </a:xfrm>
        <a:custGeom>
          <a:avLst/>
          <a:gdLst/>
          <a:ahLst/>
          <a:cxnLst/>
          <a:rect l="0" t="0" r="0" b="0"/>
          <a:pathLst>
            <a:path>
              <a:moveTo>
                <a:pt x="45720" y="0"/>
              </a:moveTo>
              <a:lnTo>
                <a:pt x="45720" y="616211"/>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3B8E84F-92F4-42F6-A348-B972CA43414F}">
      <dsp:nvSpPr>
        <dsp:cNvPr id="0" name=""/>
        <dsp:cNvSpPr/>
      </dsp:nvSpPr>
      <dsp:spPr>
        <a:xfrm>
          <a:off x="3845279" y="1346088"/>
          <a:ext cx="1294810" cy="616211"/>
        </a:xfrm>
        <a:custGeom>
          <a:avLst/>
          <a:gdLst/>
          <a:ahLst/>
          <a:cxnLst/>
          <a:rect l="0" t="0" r="0" b="0"/>
          <a:pathLst>
            <a:path>
              <a:moveTo>
                <a:pt x="1294810" y="0"/>
              </a:moveTo>
              <a:lnTo>
                <a:pt x="1294810" y="419930"/>
              </a:lnTo>
              <a:lnTo>
                <a:pt x="0" y="419930"/>
              </a:lnTo>
              <a:lnTo>
                <a:pt x="0" y="616211"/>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4CF2F7E-66D7-4E66-B9E9-CDC69684397B}">
      <dsp:nvSpPr>
        <dsp:cNvPr id="0" name=""/>
        <dsp:cNvSpPr/>
      </dsp:nvSpPr>
      <dsp:spPr>
        <a:xfrm>
          <a:off x="4080699" y="662"/>
          <a:ext cx="2118780" cy="134542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E5B619-FC15-415B-B6C2-0E6A9F7E4B33}">
      <dsp:nvSpPr>
        <dsp:cNvPr id="0" name=""/>
        <dsp:cNvSpPr/>
      </dsp:nvSpPr>
      <dsp:spPr>
        <a:xfrm>
          <a:off x="4316119" y="224311"/>
          <a:ext cx="2118780" cy="1345425"/>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Y, X both non-stationary</a:t>
          </a:r>
          <a:endParaRPr lang="el-GR" sz="1800" kern="1200" dirty="0"/>
        </a:p>
      </dsp:txBody>
      <dsp:txXfrm>
        <a:off x="4355525" y="263717"/>
        <a:ext cx="2039968" cy="1266613"/>
      </dsp:txXfrm>
    </dsp:sp>
    <dsp:sp modelId="{104CF373-D5FC-40F3-AD2C-D47160FE34A6}">
      <dsp:nvSpPr>
        <dsp:cNvPr id="0" name=""/>
        <dsp:cNvSpPr/>
      </dsp:nvSpPr>
      <dsp:spPr>
        <a:xfrm>
          <a:off x="2785889" y="1962300"/>
          <a:ext cx="2118780" cy="134542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F1F3D4A-24C4-437D-8C10-82D04DF536D4}">
      <dsp:nvSpPr>
        <dsp:cNvPr id="0" name=""/>
        <dsp:cNvSpPr/>
      </dsp:nvSpPr>
      <dsp:spPr>
        <a:xfrm>
          <a:off x="3021309" y="2185949"/>
          <a:ext cx="2118780" cy="1345425"/>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Y and X</a:t>
          </a:r>
        </a:p>
        <a:p>
          <a:pPr marL="0" lvl="0" indent="0" algn="ctr" defTabSz="800100">
            <a:lnSpc>
              <a:spcPct val="90000"/>
            </a:lnSpc>
            <a:spcBef>
              <a:spcPct val="0"/>
            </a:spcBef>
            <a:spcAft>
              <a:spcPct val="35000"/>
            </a:spcAft>
            <a:buNone/>
          </a:pPr>
          <a:r>
            <a:rPr lang="en-US" sz="1800" kern="1200" dirty="0"/>
            <a:t>Not cointegrated  </a:t>
          </a:r>
          <a:endParaRPr lang="el-GR" sz="1800" kern="1200" dirty="0"/>
        </a:p>
      </dsp:txBody>
      <dsp:txXfrm>
        <a:off x="3060715" y="2225355"/>
        <a:ext cx="2039968" cy="1266613"/>
      </dsp:txXfrm>
    </dsp:sp>
    <dsp:sp modelId="{EB2C12C9-8F7C-467C-A381-5F9E74FEE6ED}">
      <dsp:nvSpPr>
        <dsp:cNvPr id="0" name=""/>
        <dsp:cNvSpPr/>
      </dsp:nvSpPr>
      <dsp:spPr>
        <a:xfrm>
          <a:off x="2785889" y="3923937"/>
          <a:ext cx="2118780" cy="134542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9C0D40-7100-4C10-B74C-FCFD12D2F62E}">
      <dsp:nvSpPr>
        <dsp:cNvPr id="0" name=""/>
        <dsp:cNvSpPr/>
      </dsp:nvSpPr>
      <dsp:spPr>
        <a:xfrm>
          <a:off x="3021309" y="4147586"/>
          <a:ext cx="2118780" cy="1345425"/>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Estimate model in first differences:</a:t>
          </a:r>
        </a:p>
        <a:p>
          <a:pPr marL="0" lvl="0" indent="0" algn="ctr" defTabSz="800100">
            <a:lnSpc>
              <a:spcPct val="90000"/>
            </a:lnSpc>
            <a:spcBef>
              <a:spcPct val="0"/>
            </a:spcBef>
            <a:spcAft>
              <a:spcPct val="35000"/>
            </a:spcAft>
            <a:buNone/>
          </a:pPr>
          <a:r>
            <a:rPr lang="el-GR" sz="1800" kern="1200" dirty="0"/>
            <a:t>Δ</a:t>
          </a:r>
          <a:r>
            <a:rPr lang="en-US" sz="1800" kern="1200" dirty="0"/>
            <a:t>Y = </a:t>
          </a:r>
          <a:r>
            <a:rPr lang="el-GR" sz="1800" kern="1200" dirty="0"/>
            <a:t>γ + δ*Δ</a:t>
          </a:r>
          <a:r>
            <a:rPr lang="en-US" sz="1800" kern="1200" dirty="0"/>
            <a:t>X</a:t>
          </a:r>
          <a:r>
            <a:rPr lang="el-GR" sz="1800" kern="1200" dirty="0"/>
            <a:t> + ε</a:t>
          </a:r>
        </a:p>
      </dsp:txBody>
      <dsp:txXfrm>
        <a:off x="3060715" y="4186992"/>
        <a:ext cx="2039968" cy="1266613"/>
      </dsp:txXfrm>
    </dsp:sp>
    <dsp:sp modelId="{4522C6E4-66F9-40D1-8C68-58F3E88BC456}">
      <dsp:nvSpPr>
        <dsp:cNvPr id="0" name=""/>
        <dsp:cNvSpPr/>
      </dsp:nvSpPr>
      <dsp:spPr>
        <a:xfrm>
          <a:off x="5375510" y="1962300"/>
          <a:ext cx="2118780" cy="134542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97CC5F-E79E-4F79-BD70-5D36978FD127}">
      <dsp:nvSpPr>
        <dsp:cNvPr id="0" name=""/>
        <dsp:cNvSpPr/>
      </dsp:nvSpPr>
      <dsp:spPr>
        <a:xfrm>
          <a:off x="5610930" y="2185949"/>
          <a:ext cx="2118780" cy="1345425"/>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Y and X are cointegrated </a:t>
          </a:r>
          <a:endParaRPr lang="el-GR" sz="1800" kern="1200" dirty="0"/>
        </a:p>
      </dsp:txBody>
      <dsp:txXfrm>
        <a:off x="5650336" y="2225355"/>
        <a:ext cx="2039968" cy="1266613"/>
      </dsp:txXfrm>
    </dsp:sp>
    <dsp:sp modelId="{9B6EBA8E-49C0-4F20-B262-20383D2EB356}">
      <dsp:nvSpPr>
        <dsp:cNvPr id="0" name=""/>
        <dsp:cNvSpPr/>
      </dsp:nvSpPr>
      <dsp:spPr>
        <a:xfrm>
          <a:off x="5375510" y="3923937"/>
          <a:ext cx="2118780" cy="134542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29DC414-F2A8-40D7-8D93-D0559DC22E0E}">
      <dsp:nvSpPr>
        <dsp:cNvPr id="0" name=""/>
        <dsp:cNvSpPr/>
      </dsp:nvSpPr>
      <dsp:spPr>
        <a:xfrm>
          <a:off x="5610930" y="4147586"/>
          <a:ext cx="2118780" cy="1345425"/>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Estimate </a:t>
          </a:r>
        </a:p>
        <a:p>
          <a:pPr marL="0" lvl="0" indent="0" algn="ctr" defTabSz="800100">
            <a:lnSpc>
              <a:spcPct val="90000"/>
            </a:lnSpc>
            <a:spcBef>
              <a:spcPct val="0"/>
            </a:spcBef>
            <a:spcAft>
              <a:spcPct val="35000"/>
            </a:spcAft>
            <a:buNone/>
          </a:pPr>
          <a:r>
            <a:rPr lang="el-GR" sz="1800" kern="1200" dirty="0"/>
            <a:t>Δ</a:t>
          </a:r>
          <a:r>
            <a:rPr lang="en-US" sz="1800" kern="1200" dirty="0"/>
            <a:t>Y = </a:t>
          </a:r>
          <a:r>
            <a:rPr lang="el-GR" sz="1800" kern="1200" dirty="0"/>
            <a:t>γ + δ*Δ</a:t>
          </a:r>
          <a:r>
            <a:rPr lang="en-US" sz="1800" kern="1200" dirty="0"/>
            <a:t>X +</a:t>
          </a:r>
          <a:r>
            <a:rPr lang="el-GR" sz="1800" kern="1200" dirty="0"/>
            <a:t> λ*</a:t>
          </a:r>
          <a:r>
            <a:rPr lang="en-US" sz="1800" kern="1200" dirty="0"/>
            <a:t>(Y</a:t>
          </a:r>
          <a:r>
            <a:rPr lang="en-US" sz="1800" kern="1200" baseline="-25000" dirty="0"/>
            <a:t>t-1</a:t>
          </a:r>
          <a:r>
            <a:rPr lang="en-US" sz="1800" kern="1200" dirty="0"/>
            <a:t> –</a:t>
          </a:r>
          <a:r>
            <a:rPr lang="el-GR" sz="1800" kern="1200" dirty="0"/>
            <a:t>α –</a:t>
          </a:r>
          <a:r>
            <a:rPr lang="en-US" sz="1800" kern="1200" dirty="0"/>
            <a:t> </a:t>
          </a:r>
          <a:r>
            <a:rPr lang="el-GR" sz="1800" kern="1200" dirty="0"/>
            <a:t>γ*</a:t>
          </a:r>
          <a:r>
            <a:rPr lang="en-US" sz="1800" kern="1200" dirty="0"/>
            <a:t>X</a:t>
          </a:r>
          <a:r>
            <a:rPr lang="en-US" sz="1800" kern="1200" baseline="-25000" dirty="0"/>
            <a:t>t-1</a:t>
          </a:r>
          <a:r>
            <a:rPr lang="en-US" sz="1800" kern="1200" dirty="0"/>
            <a:t>)</a:t>
          </a:r>
          <a:r>
            <a:rPr lang="el-GR" sz="1800" kern="1200" dirty="0"/>
            <a:t> +ε</a:t>
          </a:r>
        </a:p>
      </dsp:txBody>
      <dsp:txXfrm>
        <a:off x="5650336" y="4186992"/>
        <a:ext cx="2039968" cy="126661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26T11:01:04.205"/>
    </inkml:context>
    <inkml:brush xml:id="br0">
      <inkml:brushProperty name="width" value="0.035" units="cm"/>
      <inkml:brushProperty name="height" value="0.035" units="cm"/>
      <inkml:brushProperty name="color" value="#E71224"/>
    </inkml:brush>
  </inkml:definitions>
  <inkml:trace contextRef="#ctx0" brushRef="#br0">6535 1054 24522,'-2'41'0,"-6"1"0,-4-1 0,-6 0 0,-4-1 0,-6 1 0,-4-1 0,-6-1 0,-4 1 0,-4-2 0,-6 0 0,-4-1 0,-4 0 0,-5-2 0,-4 0 0,-5-1 0,-3-1 0,-5-1 0,-3-1 0,-4-1 0,-3-1 0,-4-2 0,-3-1 0,-4-1 0,-2-1 0,-3-2 0,-3-1 0,-2-1 0,-2-2 0,-3-2 0,-1 0 0,-3-3 0,0-1 0,-2-1 0,-2-3 0,0 0 0,-1-3 0,-1-1 0,0-1 0,0-2 0,-1-2 0,1-2 0,1-1 0,0-1 0,0-3 0,2 0 0,1-3 0,1-1 0,2-1 0,1-3 0,3 0 0,1-2 0,3-2 0,2-1 0,3-1 0,3-2 0,3-1 0,2-1 0,5-1 0,2-2 0,4-1 0,4-1 0,4-1 0,3-1 0,5-1 0,4-1 0,4 0 0,4-2 0,5 0 0,5-1 0,4 0 0,5-2 0,5 1 0,4-1 0,6-1 0,4 1 0,6-1 0,4 0 0,6-1 0,4 1 0,6-1 0,4 1 0,6 0 0,4 0 0,6 0 0,4 1 0,6 0 0,4 0 0,5 1 0,5 1 0,4 0 0,5 0 0,5 2 0,4 0 0,4 1 0,4 1 0,5 1 0,3 1 0,4 1 0,4 2 0,4 0 0,2 1 0,5 2 0,2 1 0,3 2 0,3 0 0,3 2 0,2 2 0,3 1 0,1 1 0,3 2 0,1 2 0,2 1 0,1 1 0,1 2 0,2 2 0,0 1 0,0 2 0,1 2 0,1 1 0,-1 2 0,0 1 0,0 2 0,-1 2 0,-1 1 0,0 2 0,-2 2 0,-2 1 0,0 1 0,-3 2 0,-1 2 0,-3 1 0,-2 1 0,-2 2 0,-3 2 0,-3 0 0,-2 2 0,-4 1 0,-3 2 0,-4 1 0,-3 0 0,-4 2 0,-3 1 0,-5 1 0,-3 1 0,-5 1 0,-4 1 0,-5 0 0,-4 2 0,-4 0 0,-6 0 0,-4 1 0,-4 1 0,-6 0 0,-4 0 0,-6 1 0,-4 0 0,-6 0 0,-4 0 0,-6 1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26T11:02:46.641"/>
    </inkml:context>
    <inkml:brush xml:id="br0">
      <inkml:brushProperty name="width" value="0.035" units="cm"/>
      <inkml:brushProperty name="height" value="0.035" units="cm"/>
      <inkml:brushProperty name="color" value="#FF0066"/>
    </inkml:brush>
  </inkml:definitions>
  <inkml:trace contextRef="#ctx0" brushRef="#br0">6335 1332 24484,'-3'52'0,"-4"1"0,-5-1 0,-5-1 0,-5 1 0,-5-1 0,-4 0 0,-5-1 0,-5-1 0,-4 0 0,-5-1 0,-4-1 0,-5-1 0,-4-1 0,-4-1 0,-4-1 0,-4-1 0,-4-2 0,-4-1 0,-3-1 0,-3-2 0,-4-1 0,-4-2 0,-2-1 0,-3-2 0,-3-2 0,-2-2 0,-3-1 0,-1-2 0,-3-2 0,-2-2 0,-2-2 0,-1-2 0,-1-2 0,-2-2 0,0-1 0,-1-3 0,-1-2 0,0-2 0,-1-2 0,1-2 0,0-2 0,0-2 0,1-2 0,1-3 0,0-1 0,2-2 0,1-2 0,1-2 0,2-2 0,2-2 0,2-2 0,3-2 0,1-1 0,4-2 0,2-2 0,2-2 0,4-1 0,3-2 0,4-1 0,3-2 0,3-1 0,4-1 0,4-2 0,4-1 0,4-1 0,4-1 0,4-1 0,5-1 0,4-1 0,5-1 0,4 0 0,5-1 0,5-1 0,4 0 0,5-1 0,5 1 0,5-1 0,4-1 0,6 1 0,4 0 0,6-1 0,4 1 0,5 1 0,5-1 0,5 1 0,4 0 0,5 1 0,5 1 0,4 0 0,5 1 0,4 1 0,5 1 0,4 1 0,4 1 0,4 1 0,4 1 0,4 2 0,4 1 0,3 1 0,3 2 0,4 1 0,3 2 0,4 1 0,2 2 0,2 2 0,4 2 0,1 1 0,3 2 0,2 2 0,2 2 0,2 2 0,1 2 0,1 2 0,2 2 0,0 1 0,1 3 0,1 2 0,0 2 0,0 2 0,1 2 0,-1 2 0,0 2 0,-1 2 0,-1 3 0,0 1 0,-2 2 0,-1 2 0,-1 2 0,-2 2 0,-2 2 0,-3 2 0,-1 2 0,-3 1 0,-2 2 0,-3 2 0,-3 2 0,-2 1 0,-4 2 0,-4 1 0,-3 2 0,-3 1 0,-4 1 0,-4 2 0,-4 1 0,-4 1 0,-4 1 0,-4 1 0,-5 1 0,-4 1 0,-5 1 0,-4 0 0,-5 1 0,-5 1 0,-4 0 0,-5 1 0,-5-1 0,-5 1 0,-5 1 0,-4-1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26T11:08:55.679"/>
    </inkml:context>
    <inkml:brush xml:id="br0">
      <inkml:brushProperty name="width" value="0.05" units="cm"/>
      <inkml:brushProperty name="height" value="0.05" units="cm"/>
    </inkml:brush>
  </inkml:definitions>
  <inkml:trace contextRef="#ctx0" brushRef="#br0">0 0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26T11:10:58.690"/>
    </inkml:context>
    <inkml:brush xml:id="br0">
      <inkml:brushProperty name="width" value="0.035" units="cm"/>
      <inkml:brushProperty name="height" value="0.035" units="cm"/>
      <inkml:brushProperty name="color" value="#FF0066"/>
    </inkml:brush>
  </inkml:definitions>
  <inkml:trace contextRef="#ctx0" brushRef="#br0">6559 1150 24509,'-3'46'0,"-4"-1"0,-6 0 0,-4-1 0,-6 1 0,-5-1 0,-4 0 0,-6-1 0,-4 0 0,-5-1 0,-4-1 0,-6 0 0,-3-2 0,-5 0 0,-5-1 0,-3 0 0,-5-2 0,-4-2 0,-3 0 0,-5-1 0,-2-2 0,-5-1 0,-2-1 0,-4-2 0,-3-1 0,-2-2 0,-3-1 0,-3-2 0,-2-1 0,-2-2 0,-1-1 0,-3-3 0,-1 0 0,-2-3 0,-1-1 0,-1-2 0,0-2 0,-1-2 0,-1-1 0,0-2 0,1-2 0,-1-2 0,1-1 0,0-2 0,2-2 0,0-2 0,1-1 0,2-3 0,1 0 0,2-3 0,2-1 0,3-2 0,1-1 0,3-2 0,2-1 0,4-2 0,2-1 0,4-2 0,2-1 0,5-1 0,2-2 0,5-1 0,3 0 0,4-2 0,5-2 0,3 0 0,5-1 0,4 0 0,5-2 0,5 0 0,4-1 0,5-1 0,4 0 0,6-1 0,4 0 0,5-1 0,6 1 0,4-1 0,6 0 0,4-1 0,6 1 0,4 0 0,6 0 0,4 0 0,6 1 0,5 0 0,4 0 0,6 1 0,4 0 0,5 1 0,4 1 0,5 0 0,5 1 0,4 1 0,5 1 0,3 1 0,5 1 0,4 1 0,3 1 0,5 2 0,2 1 0,5 1 0,2 1 0,4 2 0,2 1 0,4 2 0,2 1 0,3 1 0,1 3 0,3 1 0,2 1 0,2 2 0,1 2 0,2 2 0,1 1 0,0 2 0,2 2 0,0 2 0,1 1 0,-1 2 0,1 2 0,0 2 0,-1 1 0,-1 2 0,0 2 0,-1 2 0,-1 1 0,-2 2 0,-1 2 0,-3 2 0,-1 1 0,-2 1 0,-2 3 0,-3 1 0,-3 1 0,-2 2 0,-3 1 0,-4 2 0,-2 1 0,-5 1 0,-2 1 0,-5 2 0,-3 1 0,-4 1 0,-5 1 0,-3 1 0,-5 1 0,-5 1 0,-3 1 0,-6 0 0,-4 1 0,-5 1 0,-4 0 0,-6 1 0,-4 0 0,-5 0 0,-6 1 0,-4 0 0,-6 0 0,-4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26T11:11:10.052"/>
    </inkml:context>
    <inkml:brush xml:id="br0">
      <inkml:brushProperty name="width" value="0.1" units="cm"/>
      <inkml:brushProperty name="height" value="0.1" units="cm"/>
      <inkml:brushProperty name="color" value="#008C3A"/>
    </inkml:brush>
  </inkml:definitions>
  <inkml:trace contextRef="#ctx0" brushRef="#br0">7124 1036 21999,'-3'41'0,"-5"-1"0,-6 1 0,-5-1 0,-5 0 0,-6 0 0,-6-1 0,-4 0 0,-6 0 0,-5-2 0,-5 1 0,-5-2 0,-5 0 0,-5-1 0,-4 0 0,-5-2 0,-5-1 0,-3 0 0,-5-2 0,-4 0 0,-4-2 0,-4-1 0,-3-1 0,-3-2 0,-4-1 0,-3-1 0,-2-1 0,-4-2 0,-2-1 0,-2-2 0,-2-1 0,-2-2 0,-2-1 0,-1-2 0,-2-1 0,-1-2 0,0-1 0,-1-2 0,-1-2 0,0-1 0,0-2 0,1-1 0,-1-2 0,2-2 0,0-1 0,2-2 0,0-1 0,2-2 0,2-1 0,2-2 0,2-1 0,2-2 0,3-1 0,2-2 0,3-1 0,3-1 0,4-1 0,3-2 0,3-1 0,4-1 0,4-2 0,4 0 0,5-2 0,3 0 0,5-1 0,5-2 0,4 0 0,5-1 0,5 0 0,5-2 0,5 1 0,5-2 0,6 0 0,4 0 0,6-1 0,6 0 0,5 0 0,5-1 0,6 1 0,5-1 0,6 0 0,5 1 0,6-1 0,5 1 0,5 0 0,6 0 0,6 1 0,4 0 0,6 0 0,5 2 0,5-1 0,5 2 0,5 0 0,5 1 0,4 0 0,5 2 0,5 1 0,3 0 0,5 2 0,4 0 0,4 2 0,4 1 0,3 1 0,3 2 0,4 1 0,3 1 0,3 1 0,2 2 0,3 1 0,2 2 0,2 1 0,2 2 0,2 1 0,2 2 0,0 1 0,2 2 0,0 1 0,2 2 0,-1 2 0,1 1 0,0 2 0,0 1 0,-1 2 0,-1 2 0,0 1 0,-1 2 0,-2 1 0,-1 2 0,-2 1 0,-2 2 0,-2 1 0,-2 2 0,-2 1 0,-4 2 0,-2 1 0,-3 1 0,-4 1 0,-3 2 0,-3 1 0,-4 1 0,-4 2 0,-4 0 0,-5 2 0,-3 0 0,-5 1 0,-5 2 0,-4 0 0,-5 1 0,-5 0 0,-5 2 0,-5-1 0,-5 2 0,-6 0 0,-4 0 0,-6 1 0,-6 0 0,-5 0 0,-5 1 0,-6-1 0,-5 1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26T11:39:38.008"/>
    </inkml:context>
    <inkml:brush xml:id="br0">
      <inkml:brushProperty name="width" value="0.035" units="cm"/>
      <inkml:brushProperty name="height" value="0.035" units="cm"/>
      <inkml:brushProperty name="color" value="#FF0066"/>
    </inkml:brush>
  </inkml:definitions>
  <inkml:trace contextRef="#ctx0" brushRef="#br0">0 1 24575,'0'0'-8191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26T11:39:38.341"/>
    </inkml:context>
    <inkml:brush xml:id="br0">
      <inkml:brushProperty name="width" value="0.035" units="cm"/>
      <inkml:brushProperty name="height" value="0.035" units="cm"/>
      <inkml:brushProperty name="color" value="#FF0066"/>
    </inkml:brush>
  </inkml:definitions>
  <inkml:trace contextRef="#ctx0" brushRef="#br0">0 1 24575,'0'0'-8191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26T11:39:38.500"/>
    </inkml:context>
    <inkml:brush xml:id="br0">
      <inkml:brushProperty name="width" value="0.035" units="cm"/>
      <inkml:brushProperty name="height" value="0.035" units="cm"/>
      <inkml:brushProperty name="color" value="#FF0066"/>
    </inkml:brush>
  </inkml:definitions>
  <inkml:trace contextRef="#ctx0" brushRef="#br0">0 1 24575,'0'0'-8191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26T11:40:04.802"/>
    </inkml:context>
    <inkml:brush xml:id="br0">
      <inkml:brushProperty name="width" value="0.035" units="cm"/>
      <inkml:brushProperty name="height" value="0.035" units="cm"/>
      <inkml:brushProperty name="color" value="#FF0066"/>
    </inkml:brush>
  </inkml:definitions>
  <inkml:trace contextRef="#ctx0" brushRef="#br0">0 0 24575,'0'0'-8191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26T11:40:57.340"/>
    </inkml:context>
    <inkml:brush xml:id="br0">
      <inkml:brushProperty name="width" value="0.035" units="cm"/>
      <inkml:brushProperty name="height" value="0.035" units="cm"/>
      <inkml:brushProperty name="color" value="#FF0066"/>
    </inkml:brush>
  </inkml:definitions>
  <inkml:trace contextRef="#ctx0" brushRef="#br0">1 0 24575,'0'0'-8191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26T11:40:57.674"/>
    </inkml:context>
    <inkml:brush xml:id="br0">
      <inkml:brushProperty name="width" value="0.035" units="cm"/>
      <inkml:brushProperty name="height" value="0.035" units="cm"/>
      <inkml:brushProperty name="color" value="#FF0066"/>
    </inkml:brush>
  </inkml:definitions>
  <inkml:trace contextRef="#ctx0" brushRef="#br0">0 0 24575,'0'0'-8191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26T11:40:57.834"/>
    </inkml:context>
    <inkml:brush xml:id="br0">
      <inkml:brushProperty name="width" value="0.035" units="cm"/>
      <inkml:brushProperty name="height" value="0.035" units="cm"/>
      <inkml:brushProperty name="color" value="#FF0066"/>
    </inkml:brush>
  </inkml:definitions>
  <inkml:trace contextRef="#ctx0" brushRef="#br0">0 0 24575,'0'0'-8191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26T11:43:10.375"/>
    </inkml:context>
    <inkml:brush xml:id="br0">
      <inkml:brushProperty name="width" value="0.035" units="cm"/>
      <inkml:brushProperty name="height" value="0.035" units="cm"/>
      <inkml:brushProperty name="color" value="#FF0066"/>
    </inkml:brush>
  </inkml:definitions>
  <inkml:trace contextRef="#ctx0" brushRef="#br0">0 0 24529,'0'4201'0,"652"-4201"0,-652-4201 0,-652 4201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26T11:43:22.438"/>
    </inkml:context>
    <inkml:brush xml:id="br0">
      <inkml:brushProperty name="width" value="0.035" units="cm"/>
      <inkml:brushProperty name="height" value="0.035" units="cm"/>
      <inkml:brushProperty name="color" value="#FF0066"/>
    </inkml:brush>
  </inkml:definitions>
  <inkml:trace contextRef="#ctx0" brushRef="#br0">0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CB9A3E-7975-4FDB-BF3E-371046FAADF9}" type="datetimeFigureOut">
              <a:rPr lang="el-GR" smtClean="0"/>
              <a:t>26/12/2025</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5CFDCC-E6A8-40B3-9C97-ABF63F4EF709}" type="slidenum">
              <a:rPr lang="el-GR" smtClean="0"/>
              <a:t>‹#›</a:t>
            </a:fld>
            <a:endParaRPr lang="el-GR"/>
          </a:p>
        </p:txBody>
      </p:sp>
    </p:spTree>
    <p:extLst>
      <p:ext uri="{BB962C8B-B14F-4D97-AF65-F5344CB8AC3E}">
        <p14:creationId xmlns:p14="http://schemas.microsoft.com/office/powerpoint/2010/main" val="2151138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GB"/>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44C77B73-B8EC-4779-9EA1-C21959BE6594}" type="datetime1">
              <a:rPr lang="el-GR" smtClean="0"/>
              <a:t>26/12/2025</a:t>
            </a:fld>
            <a:endParaRPr lang="el-GR"/>
          </a:p>
        </p:txBody>
      </p:sp>
      <p:sp>
        <p:nvSpPr>
          <p:cNvPr id="5" name="Footer Placeholder 4"/>
          <p:cNvSpPr>
            <a:spLocks noGrp="1"/>
          </p:cNvSpPr>
          <p:nvPr>
            <p:ph type="ftr" sz="quarter" idx="11"/>
          </p:nvPr>
        </p:nvSpPr>
        <p:spPr/>
        <p:txBody>
          <a:bodyPr/>
          <a:lstStyle/>
          <a:p>
            <a:r>
              <a:rPr lang="en-US"/>
              <a:t>Quantitative Methods, K. Drakos</a:t>
            </a:r>
            <a:endParaRPr lang="el-GR"/>
          </a:p>
        </p:txBody>
      </p:sp>
      <p:sp>
        <p:nvSpPr>
          <p:cNvPr id="6" name="Slide Number Placeholder 5"/>
          <p:cNvSpPr>
            <a:spLocks noGrp="1"/>
          </p:cNvSpPr>
          <p:nvPr>
            <p:ph type="sldNum" sz="quarter" idx="12"/>
          </p:nvPr>
        </p:nvSpPr>
        <p:spPr/>
        <p:txBody>
          <a:bodyPr/>
          <a:lstStyle/>
          <a:p>
            <a:fld id="{FCFA8818-19CA-48F4-8E58-EA84A7331C20}" type="slidenum">
              <a:rPr lang="el-GR" smtClean="0"/>
              <a:t>‹#›</a:t>
            </a:fld>
            <a:endParaRPr lang="el-G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9739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F314FB3-B53D-4668-B0CB-D2EF899228FB}" type="datetime1">
              <a:rPr lang="el-GR" smtClean="0"/>
              <a:t>26/12/2025</a:t>
            </a:fld>
            <a:endParaRPr lang="el-GR"/>
          </a:p>
        </p:txBody>
      </p:sp>
      <p:sp>
        <p:nvSpPr>
          <p:cNvPr id="5" name="Footer Placeholder 4"/>
          <p:cNvSpPr>
            <a:spLocks noGrp="1"/>
          </p:cNvSpPr>
          <p:nvPr>
            <p:ph type="ftr" sz="quarter" idx="11"/>
          </p:nvPr>
        </p:nvSpPr>
        <p:spPr/>
        <p:txBody>
          <a:bodyPr/>
          <a:lstStyle/>
          <a:p>
            <a:r>
              <a:rPr lang="en-US"/>
              <a:t>Quantitative Methods, K. Drakos</a:t>
            </a:r>
            <a:endParaRPr lang="el-GR"/>
          </a:p>
        </p:txBody>
      </p:sp>
      <p:sp>
        <p:nvSpPr>
          <p:cNvPr id="6" name="Slide Number Placeholder 5"/>
          <p:cNvSpPr>
            <a:spLocks noGrp="1"/>
          </p:cNvSpPr>
          <p:nvPr>
            <p:ph type="sldNum" sz="quarter" idx="12"/>
          </p:nvPr>
        </p:nvSpPr>
        <p:spPr/>
        <p:txBody>
          <a:bodyPr/>
          <a:lstStyle/>
          <a:p>
            <a:fld id="{FCFA8818-19CA-48F4-8E58-EA84A7331C20}" type="slidenum">
              <a:rPr lang="el-GR" smtClean="0"/>
              <a:t>‹#›</a:t>
            </a:fld>
            <a:endParaRPr lang="el-GR"/>
          </a:p>
        </p:txBody>
      </p:sp>
    </p:spTree>
    <p:extLst>
      <p:ext uri="{BB962C8B-B14F-4D97-AF65-F5344CB8AC3E}">
        <p14:creationId xmlns:p14="http://schemas.microsoft.com/office/powerpoint/2010/main" val="1772774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GB"/>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F7734BC0-7214-499B-8C11-2C23E9289398}" type="datetime1">
              <a:rPr lang="el-GR" smtClean="0"/>
              <a:t>26/12/2025</a:t>
            </a:fld>
            <a:endParaRPr lang="el-GR"/>
          </a:p>
        </p:txBody>
      </p:sp>
      <p:sp>
        <p:nvSpPr>
          <p:cNvPr id="5" name="Footer Placeholder 4"/>
          <p:cNvSpPr>
            <a:spLocks noGrp="1"/>
          </p:cNvSpPr>
          <p:nvPr>
            <p:ph type="ftr" sz="quarter" idx="11"/>
          </p:nvPr>
        </p:nvSpPr>
        <p:spPr/>
        <p:txBody>
          <a:bodyPr/>
          <a:lstStyle/>
          <a:p>
            <a:r>
              <a:rPr lang="en-US"/>
              <a:t>Quantitative Methods, K. Drakos</a:t>
            </a:r>
            <a:endParaRPr lang="el-GR"/>
          </a:p>
        </p:txBody>
      </p:sp>
      <p:sp>
        <p:nvSpPr>
          <p:cNvPr id="6" name="Slide Number Placeholder 5"/>
          <p:cNvSpPr>
            <a:spLocks noGrp="1"/>
          </p:cNvSpPr>
          <p:nvPr>
            <p:ph type="sldNum" sz="quarter" idx="12"/>
          </p:nvPr>
        </p:nvSpPr>
        <p:spPr/>
        <p:txBody>
          <a:bodyPr/>
          <a:lstStyle/>
          <a:p>
            <a:fld id="{FCFA8818-19CA-48F4-8E58-EA84A7331C20}" type="slidenum">
              <a:rPr lang="el-GR" smtClean="0"/>
              <a:t>‹#›</a:t>
            </a:fld>
            <a:endParaRPr lang="el-G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2050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GB"/>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2AB3E3CB-3763-4C2A-A4B8-73D920DCE751}" type="datetime1">
              <a:rPr lang="el-GR" smtClean="0"/>
              <a:t>26/12/2025</a:t>
            </a:fld>
            <a:endParaRPr lang="el-GR"/>
          </a:p>
        </p:txBody>
      </p:sp>
      <p:sp>
        <p:nvSpPr>
          <p:cNvPr id="6" name="Footer Placeholder 5"/>
          <p:cNvSpPr>
            <a:spLocks noGrp="1"/>
          </p:cNvSpPr>
          <p:nvPr>
            <p:ph type="ftr" sz="quarter" idx="11"/>
          </p:nvPr>
        </p:nvSpPr>
        <p:spPr/>
        <p:txBody>
          <a:bodyPr/>
          <a:lstStyle/>
          <a:p>
            <a:r>
              <a:rPr lang="en-US"/>
              <a:t>Quantitative Methods, K. Drakos</a:t>
            </a:r>
            <a:endParaRPr lang="el-GR"/>
          </a:p>
        </p:txBody>
      </p:sp>
      <p:sp>
        <p:nvSpPr>
          <p:cNvPr id="7" name="Slide Number Placeholder 6"/>
          <p:cNvSpPr>
            <a:spLocks noGrp="1"/>
          </p:cNvSpPr>
          <p:nvPr>
            <p:ph type="sldNum" sz="quarter" idx="12"/>
          </p:nvPr>
        </p:nvSpPr>
        <p:spPr/>
        <p:txBody>
          <a:bodyPr/>
          <a:lstStyle/>
          <a:p>
            <a:fld id="{FCFA8818-19CA-48F4-8E58-EA84A7331C20}" type="slidenum">
              <a:rPr lang="el-GR" smtClean="0"/>
              <a:t>‹#›</a:t>
            </a:fld>
            <a:endParaRPr lang="el-GR"/>
          </a:p>
        </p:txBody>
      </p:sp>
    </p:spTree>
    <p:extLst>
      <p:ext uri="{BB962C8B-B14F-4D97-AF65-F5344CB8AC3E}">
        <p14:creationId xmlns:p14="http://schemas.microsoft.com/office/powerpoint/2010/main" val="1048779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GB"/>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1C08608F-1C4D-4AA9-BCEB-18C51683C3AD}" type="datetime1">
              <a:rPr lang="el-GR" smtClean="0"/>
              <a:t>26/12/2025</a:t>
            </a:fld>
            <a:endParaRPr lang="el-GR"/>
          </a:p>
        </p:txBody>
      </p:sp>
      <p:sp>
        <p:nvSpPr>
          <p:cNvPr id="8" name="Footer Placeholder 7"/>
          <p:cNvSpPr>
            <a:spLocks noGrp="1"/>
          </p:cNvSpPr>
          <p:nvPr>
            <p:ph type="ftr" sz="quarter" idx="11"/>
          </p:nvPr>
        </p:nvSpPr>
        <p:spPr/>
        <p:txBody>
          <a:bodyPr/>
          <a:lstStyle/>
          <a:p>
            <a:r>
              <a:rPr lang="en-US"/>
              <a:t>Quantitative Methods, K. Drakos</a:t>
            </a:r>
            <a:endParaRPr lang="el-GR"/>
          </a:p>
        </p:txBody>
      </p:sp>
      <p:sp>
        <p:nvSpPr>
          <p:cNvPr id="9" name="Slide Number Placeholder 8"/>
          <p:cNvSpPr>
            <a:spLocks noGrp="1"/>
          </p:cNvSpPr>
          <p:nvPr>
            <p:ph type="sldNum" sz="quarter" idx="12"/>
          </p:nvPr>
        </p:nvSpPr>
        <p:spPr/>
        <p:txBody>
          <a:bodyPr/>
          <a:lstStyle/>
          <a:p>
            <a:fld id="{FCFA8818-19CA-48F4-8E58-EA84A7331C20}" type="slidenum">
              <a:rPr lang="el-GR" smtClean="0"/>
              <a:t>‹#›</a:t>
            </a:fld>
            <a:endParaRPr lang="el-GR"/>
          </a:p>
        </p:txBody>
      </p:sp>
    </p:spTree>
    <p:extLst>
      <p:ext uri="{BB962C8B-B14F-4D97-AF65-F5344CB8AC3E}">
        <p14:creationId xmlns:p14="http://schemas.microsoft.com/office/powerpoint/2010/main" val="1291279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4EEC1AD-1513-4DA1-B06C-872B7CC710DF}" type="datetime1">
              <a:rPr lang="el-GR" smtClean="0"/>
              <a:t>26/12/2025</a:t>
            </a:fld>
            <a:endParaRPr lang="el-GR"/>
          </a:p>
        </p:txBody>
      </p:sp>
      <p:sp>
        <p:nvSpPr>
          <p:cNvPr id="4" name="Footer Placeholder 3"/>
          <p:cNvSpPr>
            <a:spLocks noGrp="1"/>
          </p:cNvSpPr>
          <p:nvPr>
            <p:ph type="ftr" sz="quarter" idx="11"/>
          </p:nvPr>
        </p:nvSpPr>
        <p:spPr/>
        <p:txBody>
          <a:bodyPr/>
          <a:lstStyle/>
          <a:p>
            <a:r>
              <a:rPr lang="en-US"/>
              <a:t>Quantitative Methods, K. Drakos</a:t>
            </a:r>
            <a:endParaRPr lang="el-GR"/>
          </a:p>
        </p:txBody>
      </p:sp>
      <p:sp>
        <p:nvSpPr>
          <p:cNvPr id="5" name="Slide Number Placeholder 4"/>
          <p:cNvSpPr>
            <a:spLocks noGrp="1"/>
          </p:cNvSpPr>
          <p:nvPr>
            <p:ph type="sldNum" sz="quarter" idx="12"/>
          </p:nvPr>
        </p:nvSpPr>
        <p:spPr/>
        <p:txBody>
          <a:bodyPr/>
          <a:lstStyle/>
          <a:p>
            <a:fld id="{FCFA8818-19CA-48F4-8E58-EA84A7331C20}" type="slidenum">
              <a:rPr lang="el-GR" smtClean="0"/>
              <a:t>‹#›</a:t>
            </a:fld>
            <a:endParaRPr lang="el-GR"/>
          </a:p>
        </p:txBody>
      </p:sp>
    </p:spTree>
    <p:extLst>
      <p:ext uri="{BB962C8B-B14F-4D97-AF65-F5344CB8AC3E}">
        <p14:creationId xmlns:p14="http://schemas.microsoft.com/office/powerpoint/2010/main" val="573308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
        <p:nvSpPr>
          <p:cNvPr id="7" name="Date Placeholder 6"/>
          <p:cNvSpPr>
            <a:spLocks noGrp="1"/>
          </p:cNvSpPr>
          <p:nvPr>
            <p:ph type="dt" sz="half" idx="10"/>
          </p:nvPr>
        </p:nvSpPr>
        <p:spPr/>
        <p:txBody>
          <a:bodyPr/>
          <a:lstStyle/>
          <a:p>
            <a:fld id="{DB78C7EE-33F1-4D01-9BEC-E401ED62AD89}" type="datetime1">
              <a:rPr lang="el-GR" smtClean="0"/>
              <a:t>26/12/2025</a:t>
            </a:fld>
            <a:endParaRPr lang="el-GR"/>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a:t>Quantitative Methods, K. Drakos</a:t>
            </a:r>
            <a:endParaRPr lang="el-GR"/>
          </a:p>
        </p:txBody>
      </p:sp>
      <p:sp>
        <p:nvSpPr>
          <p:cNvPr id="9" name="Slide Number Placeholder 8"/>
          <p:cNvSpPr>
            <a:spLocks noGrp="1"/>
          </p:cNvSpPr>
          <p:nvPr>
            <p:ph type="sldNum" sz="quarter" idx="12"/>
          </p:nvPr>
        </p:nvSpPr>
        <p:spPr/>
        <p:txBody>
          <a:bodyPr/>
          <a:lstStyle/>
          <a:p>
            <a:fld id="{FCFA8818-19CA-48F4-8E58-EA84A7331C20}" type="slidenum">
              <a:rPr lang="el-GR" smtClean="0"/>
              <a:t>‹#›</a:t>
            </a:fld>
            <a:endParaRPr lang="el-GR"/>
          </a:p>
        </p:txBody>
      </p:sp>
    </p:spTree>
    <p:extLst>
      <p:ext uri="{BB962C8B-B14F-4D97-AF65-F5344CB8AC3E}">
        <p14:creationId xmlns:p14="http://schemas.microsoft.com/office/powerpoint/2010/main" val="3480527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GB"/>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A2FDFDF-7093-443F-B338-8763FF39E05B}" type="datetime1">
              <a:rPr lang="el-GR" smtClean="0"/>
              <a:t>26/12/2025</a:t>
            </a:fld>
            <a:endParaRPr lang="el-G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en-US"/>
              <a:t>Quantitative Methods, K. Drakos</a:t>
            </a:r>
            <a:endParaRPr lang="el-G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CFA8818-19CA-48F4-8E58-EA84A7331C20}" type="slidenum">
              <a:rPr lang="el-GR" smtClean="0"/>
              <a:t>‹#›</a:t>
            </a:fld>
            <a:endParaRPr lang="el-GR"/>
          </a:p>
        </p:txBody>
      </p:sp>
    </p:spTree>
    <p:extLst>
      <p:ext uri="{BB962C8B-B14F-4D97-AF65-F5344CB8AC3E}">
        <p14:creationId xmlns:p14="http://schemas.microsoft.com/office/powerpoint/2010/main" val="41934774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GB"/>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2CB0CC53-7632-40AD-B76C-9E3F68CDA70C}" type="datetime1">
              <a:rPr lang="el-GR" smtClean="0"/>
              <a:t>26/12/2025</a:t>
            </a:fld>
            <a:endParaRPr lang="el-GR"/>
          </a:p>
        </p:txBody>
      </p:sp>
      <p:sp>
        <p:nvSpPr>
          <p:cNvPr id="6" name="Footer Placeholder 5"/>
          <p:cNvSpPr>
            <a:spLocks noGrp="1"/>
          </p:cNvSpPr>
          <p:nvPr>
            <p:ph type="ftr" sz="quarter" idx="11"/>
          </p:nvPr>
        </p:nvSpPr>
        <p:spPr/>
        <p:txBody>
          <a:bodyPr/>
          <a:lstStyle/>
          <a:p>
            <a:r>
              <a:rPr lang="en-US"/>
              <a:t>Quantitative Methods, K. Drakos</a:t>
            </a:r>
            <a:endParaRPr lang="el-GR"/>
          </a:p>
        </p:txBody>
      </p:sp>
      <p:sp>
        <p:nvSpPr>
          <p:cNvPr id="7" name="Slide Number Placeholder 6"/>
          <p:cNvSpPr>
            <a:spLocks noGrp="1"/>
          </p:cNvSpPr>
          <p:nvPr>
            <p:ph type="sldNum" sz="quarter" idx="12"/>
          </p:nvPr>
        </p:nvSpPr>
        <p:spPr/>
        <p:txBody>
          <a:bodyPr/>
          <a:lstStyle/>
          <a:p>
            <a:fld id="{FCFA8818-19CA-48F4-8E58-EA84A7331C20}" type="slidenum">
              <a:rPr lang="el-GR" smtClean="0"/>
              <a:t>‹#›</a:t>
            </a:fld>
            <a:endParaRPr lang="el-GR"/>
          </a:p>
        </p:txBody>
      </p:sp>
    </p:spTree>
    <p:extLst>
      <p:ext uri="{BB962C8B-B14F-4D97-AF65-F5344CB8AC3E}">
        <p14:creationId xmlns:p14="http://schemas.microsoft.com/office/powerpoint/2010/main" val="760816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9FDCC72-1BA3-492D-B77C-3633BB21F3B8}" type="datetime1">
              <a:rPr lang="el-GR" smtClean="0"/>
              <a:t>26/12/2025</a:t>
            </a:fld>
            <a:endParaRPr lang="el-GR"/>
          </a:p>
        </p:txBody>
      </p:sp>
      <p:sp>
        <p:nvSpPr>
          <p:cNvPr id="5" name="Footer Placeholder 4"/>
          <p:cNvSpPr>
            <a:spLocks noGrp="1"/>
          </p:cNvSpPr>
          <p:nvPr>
            <p:ph type="ftr" sz="quarter" idx="11"/>
          </p:nvPr>
        </p:nvSpPr>
        <p:spPr/>
        <p:txBody>
          <a:bodyPr/>
          <a:lstStyle/>
          <a:p>
            <a:r>
              <a:rPr lang="en-US"/>
              <a:t>Quantitative Methods, K. Drakos</a:t>
            </a:r>
            <a:endParaRPr lang="el-GR"/>
          </a:p>
        </p:txBody>
      </p:sp>
      <p:sp>
        <p:nvSpPr>
          <p:cNvPr id="6" name="Slide Number Placeholder 5"/>
          <p:cNvSpPr>
            <a:spLocks noGrp="1"/>
          </p:cNvSpPr>
          <p:nvPr>
            <p:ph type="sldNum" sz="quarter" idx="12"/>
          </p:nvPr>
        </p:nvSpPr>
        <p:spPr/>
        <p:txBody>
          <a:bodyPr/>
          <a:lstStyle/>
          <a:p>
            <a:fld id="{FCFA8818-19CA-48F4-8E58-EA84A7331C20}" type="slidenum">
              <a:rPr lang="el-GR" smtClean="0"/>
              <a:t>‹#›</a:t>
            </a:fld>
            <a:endParaRPr lang="el-GR"/>
          </a:p>
        </p:txBody>
      </p:sp>
    </p:spTree>
    <p:extLst>
      <p:ext uri="{BB962C8B-B14F-4D97-AF65-F5344CB8AC3E}">
        <p14:creationId xmlns:p14="http://schemas.microsoft.com/office/powerpoint/2010/main" val="3052682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7398880-E60C-4AEE-8098-BBCCA621408D}" type="datetime1">
              <a:rPr lang="el-GR" smtClean="0"/>
              <a:t>26/12/2025</a:t>
            </a:fld>
            <a:endParaRPr lang="el-GR"/>
          </a:p>
        </p:txBody>
      </p:sp>
      <p:sp>
        <p:nvSpPr>
          <p:cNvPr id="5" name="Footer Placeholder 4"/>
          <p:cNvSpPr>
            <a:spLocks noGrp="1"/>
          </p:cNvSpPr>
          <p:nvPr>
            <p:ph type="ftr" sz="quarter" idx="11"/>
          </p:nvPr>
        </p:nvSpPr>
        <p:spPr/>
        <p:txBody>
          <a:bodyPr/>
          <a:lstStyle/>
          <a:p>
            <a:r>
              <a:rPr lang="en-US"/>
              <a:t>Quantitative Methods, K. Drakos</a:t>
            </a:r>
            <a:endParaRPr lang="el-GR"/>
          </a:p>
        </p:txBody>
      </p:sp>
      <p:sp>
        <p:nvSpPr>
          <p:cNvPr id="6" name="Slide Number Placeholder 5"/>
          <p:cNvSpPr>
            <a:spLocks noGrp="1"/>
          </p:cNvSpPr>
          <p:nvPr>
            <p:ph type="sldNum" sz="quarter" idx="12"/>
          </p:nvPr>
        </p:nvSpPr>
        <p:spPr/>
        <p:txBody>
          <a:bodyPr/>
          <a:lstStyle/>
          <a:p>
            <a:fld id="{FCFA8818-19CA-48F4-8E58-EA84A7331C20}" type="slidenum">
              <a:rPr lang="el-GR" smtClean="0"/>
              <a:t>‹#›</a:t>
            </a:fld>
            <a:endParaRPr lang="el-GR"/>
          </a:p>
        </p:txBody>
      </p:sp>
    </p:spTree>
    <p:extLst>
      <p:ext uri="{BB962C8B-B14F-4D97-AF65-F5344CB8AC3E}">
        <p14:creationId xmlns:p14="http://schemas.microsoft.com/office/powerpoint/2010/main" val="2379425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GB"/>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AC3BE65-2781-422A-A0E6-40B271C515D9}" type="datetime1">
              <a:rPr lang="el-GR" smtClean="0"/>
              <a:t>26/12/2025</a:t>
            </a:fld>
            <a:endParaRPr lang="el-G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US"/>
              <a:t>Quantitative Methods, K. Drakos</a:t>
            </a:r>
            <a:endParaRPr lang="el-G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FCFA8818-19CA-48F4-8E58-EA84A7331C20}" type="slidenum">
              <a:rPr lang="el-GR" smtClean="0"/>
              <a:t>‹#›</a:t>
            </a:fld>
            <a:endParaRPr lang="el-G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517454"/>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hf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26.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4.png"/></Relationships>
</file>

<file path=ppt/slides/_rels/slide28.xml.rels><?xml version="1.0" encoding="UTF-8" standalone="yes"?>
<Relationships xmlns="http://schemas.openxmlformats.org/package/2006/relationships"><Relationship Id="rId3" Type="http://schemas.openxmlformats.org/officeDocument/2006/relationships/customXml" Target="../ink/ink4.xml"/><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customXml" Target="../ink/ink5.xml"/><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8" Type="http://schemas.openxmlformats.org/officeDocument/2006/relationships/customXml" Target="../ink/ink10.xml"/><Relationship Id="rId13" Type="http://schemas.openxmlformats.org/officeDocument/2006/relationships/customXml" Target="../ink/ink14.xml"/><Relationship Id="rId3" Type="http://schemas.openxmlformats.org/officeDocument/2006/relationships/customXml" Target="../ink/ink6.xml"/><Relationship Id="rId7" Type="http://schemas.openxmlformats.org/officeDocument/2006/relationships/customXml" Target="../ink/ink9.xml"/><Relationship Id="rId12"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customXml" Target="../ink/ink8.xml"/><Relationship Id="rId11" Type="http://schemas.openxmlformats.org/officeDocument/2006/relationships/customXml" Target="../ink/ink13.xml"/><Relationship Id="rId5" Type="http://schemas.openxmlformats.org/officeDocument/2006/relationships/customXml" Target="../ink/ink7.xml"/><Relationship Id="rId10" Type="http://schemas.openxmlformats.org/officeDocument/2006/relationships/customXml" Target="../ink/ink12.xml"/><Relationship Id="rId4" Type="http://schemas.openxmlformats.org/officeDocument/2006/relationships/image" Target="../media/image18.png"/><Relationship Id="rId9" Type="http://schemas.openxmlformats.org/officeDocument/2006/relationships/customXml" Target="../ink/ink11.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18C02-C6EC-4124-7CBE-B828DA1B25A2}"/>
              </a:ext>
            </a:extLst>
          </p:cNvPr>
          <p:cNvSpPr>
            <a:spLocks noGrp="1"/>
          </p:cNvSpPr>
          <p:nvPr>
            <p:ph type="ctrTitle"/>
          </p:nvPr>
        </p:nvSpPr>
        <p:spPr/>
        <p:txBody>
          <a:bodyPr/>
          <a:lstStyle/>
          <a:p>
            <a:pPr algn="ctr"/>
            <a:r>
              <a:rPr lang="en-US" b="1" dirty="0"/>
              <a:t>Modelling </a:t>
            </a:r>
            <a:r>
              <a:rPr lang="en-US" b="1"/>
              <a:t>Long Run </a:t>
            </a:r>
            <a:r>
              <a:rPr lang="en-US" b="1" dirty="0"/>
              <a:t>Relationships: Cointegration </a:t>
            </a:r>
            <a:endParaRPr lang="el-GR" b="1" dirty="0"/>
          </a:p>
        </p:txBody>
      </p:sp>
      <p:sp>
        <p:nvSpPr>
          <p:cNvPr id="3" name="Subtitle 2">
            <a:extLst>
              <a:ext uri="{FF2B5EF4-FFF2-40B4-BE49-F238E27FC236}">
                <a16:creationId xmlns:a16="http://schemas.microsoft.com/office/drawing/2014/main" id="{A1A808BB-AC40-7D69-B2EA-E5BCCCE2EF87}"/>
              </a:ext>
            </a:extLst>
          </p:cNvPr>
          <p:cNvSpPr>
            <a:spLocks noGrp="1"/>
          </p:cNvSpPr>
          <p:nvPr>
            <p:ph type="subTitle" idx="1"/>
          </p:nvPr>
        </p:nvSpPr>
        <p:spPr/>
        <p:txBody>
          <a:bodyPr/>
          <a:lstStyle/>
          <a:p>
            <a:endParaRPr lang="el-GR"/>
          </a:p>
        </p:txBody>
      </p:sp>
      <p:sp>
        <p:nvSpPr>
          <p:cNvPr id="5" name="Footer Placeholder 4">
            <a:extLst>
              <a:ext uri="{FF2B5EF4-FFF2-40B4-BE49-F238E27FC236}">
                <a16:creationId xmlns:a16="http://schemas.microsoft.com/office/drawing/2014/main" id="{7B01EB15-E86B-432D-9617-413ED129F352}"/>
              </a:ext>
            </a:extLst>
          </p:cNvPr>
          <p:cNvSpPr>
            <a:spLocks noGrp="1"/>
          </p:cNvSpPr>
          <p:nvPr>
            <p:ph type="ftr" sz="quarter" idx="11"/>
          </p:nvPr>
        </p:nvSpPr>
        <p:spPr>
          <a:xfrm>
            <a:off x="3684598" y="6459785"/>
            <a:ext cx="4822804" cy="365125"/>
          </a:xfrm>
        </p:spPr>
        <p:txBody>
          <a:bodyPr/>
          <a:lstStyle/>
          <a:p>
            <a:r>
              <a:rPr lang="en-US"/>
              <a:t>Quantitative Methods, K. Drakos</a:t>
            </a:r>
            <a:endParaRPr lang="el-GR"/>
          </a:p>
        </p:txBody>
      </p:sp>
      <p:sp>
        <p:nvSpPr>
          <p:cNvPr id="4" name="Slide Number Placeholder 3">
            <a:extLst>
              <a:ext uri="{FF2B5EF4-FFF2-40B4-BE49-F238E27FC236}">
                <a16:creationId xmlns:a16="http://schemas.microsoft.com/office/drawing/2014/main" id="{4449B5C1-89F8-307E-C83A-672EAB696226}"/>
              </a:ext>
            </a:extLst>
          </p:cNvPr>
          <p:cNvSpPr>
            <a:spLocks noGrp="1"/>
          </p:cNvSpPr>
          <p:nvPr>
            <p:ph type="sldNum" sz="quarter" idx="12"/>
          </p:nvPr>
        </p:nvSpPr>
        <p:spPr/>
        <p:txBody>
          <a:bodyPr/>
          <a:lstStyle/>
          <a:p>
            <a:fld id="{FCFA8818-19CA-48F4-8E58-EA84A7331C20}" type="slidenum">
              <a:rPr lang="el-GR" smtClean="0"/>
              <a:t>1</a:t>
            </a:fld>
            <a:endParaRPr lang="el-GR"/>
          </a:p>
        </p:txBody>
      </p:sp>
    </p:spTree>
    <p:extLst>
      <p:ext uri="{BB962C8B-B14F-4D97-AF65-F5344CB8AC3E}">
        <p14:creationId xmlns:p14="http://schemas.microsoft.com/office/powerpoint/2010/main" val="33083662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en-GB" dirty="0"/>
              <a:t>Cointegration: an intuitive explanation based on economics 101</a:t>
            </a:r>
            <a:endParaRPr lang="el-GR" dirty="0"/>
          </a:p>
        </p:txBody>
      </p:sp>
      <p:sp>
        <p:nvSpPr>
          <p:cNvPr id="3" name="Subtitle 2"/>
          <p:cNvSpPr>
            <a:spLocks noGrp="1"/>
          </p:cNvSpPr>
          <p:nvPr>
            <p:ph type="subTitle" idx="1"/>
          </p:nvPr>
        </p:nvSpPr>
        <p:spPr/>
        <p:txBody>
          <a:bodyPr/>
          <a:lstStyle/>
          <a:p>
            <a:endParaRPr lang="el-GR"/>
          </a:p>
        </p:txBody>
      </p:sp>
      <p:sp>
        <p:nvSpPr>
          <p:cNvPr id="4" name="Footer Placeholder 3">
            <a:extLst>
              <a:ext uri="{FF2B5EF4-FFF2-40B4-BE49-F238E27FC236}">
                <a16:creationId xmlns:a16="http://schemas.microsoft.com/office/drawing/2014/main" id="{DC289688-BDED-38AB-7342-1EAD6AA35EE2}"/>
              </a:ext>
            </a:extLst>
          </p:cNvPr>
          <p:cNvSpPr>
            <a:spLocks noGrp="1"/>
          </p:cNvSpPr>
          <p:nvPr>
            <p:ph type="ftr" sz="quarter" idx="11"/>
          </p:nvPr>
        </p:nvSpPr>
        <p:spPr/>
        <p:txBody>
          <a:bodyPr/>
          <a:lstStyle/>
          <a:p>
            <a:r>
              <a:rPr lang="en-US"/>
              <a:t>Quantitative Methods, K. Drakos</a:t>
            </a:r>
            <a:endParaRPr lang="el-GR"/>
          </a:p>
        </p:txBody>
      </p:sp>
      <p:sp>
        <p:nvSpPr>
          <p:cNvPr id="5" name="Slide Number Placeholder 4">
            <a:extLst>
              <a:ext uri="{FF2B5EF4-FFF2-40B4-BE49-F238E27FC236}">
                <a16:creationId xmlns:a16="http://schemas.microsoft.com/office/drawing/2014/main" id="{0C05D2FB-7132-8DBB-093A-51635BD20C42}"/>
              </a:ext>
            </a:extLst>
          </p:cNvPr>
          <p:cNvSpPr>
            <a:spLocks noGrp="1"/>
          </p:cNvSpPr>
          <p:nvPr>
            <p:ph type="sldNum" sz="quarter" idx="12"/>
          </p:nvPr>
        </p:nvSpPr>
        <p:spPr/>
        <p:txBody>
          <a:bodyPr/>
          <a:lstStyle/>
          <a:p>
            <a:fld id="{FCFA8818-19CA-48F4-8E58-EA84A7331C20}" type="slidenum">
              <a:rPr lang="el-GR" smtClean="0"/>
              <a:t>2</a:t>
            </a:fld>
            <a:endParaRPr lang="el-GR"/>
          </a:p>
        </p:txBody>
      </p:sp>
    </p:spTree>
    <p:extLst>
      <p:ext uri="{BB962C8B-B14F-4D97-AF65-F5344CB8AC3E}">
        <p14:creationId xmlns:p14="http://schemas.microsoft.com/office/powerpoint/2010/main" val="539965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normAutofit fontScale="92500"/>
          </a:bodyPr>
          <a:lstStyle/>
          <a:p>
            <a:pPr lvl="0" algn="just">
              <a:lnSpc>
                <a:spcPct val="150000"/>
              </a:lnSpc>
            </a:pPr>
            <a:r>
              <a:rPr lang="en-GB" dirty="0"/>
              <a:t>Consider the simplest economics model; demand &amp; supply</a:t>
            </a:r>
            <a:endParaRPr lang="el-GR" dirty="0"/>
          </a:p>
          <a:p>
            <a:pPr lvl="0" algn="just">
              <a:lnSpc>
                <a:spcPct val="150000"/>
              </a:lnSpc>
            </a:pPr>
            <a:r>
              <a:rPr lang="en-GB" dirty="0"/>
              <a:t>There are 3 variables involved: quantity demanded (</a:t>
            </a:r>
            <a:r>
              <a:rPr lang="en-GB" dirty="0" err="1"/>
              <a:t>Qd</a:t>
            </a:r>
            <a:r>
              <a:rPr lang="en-GB" dirty="0"/>
              <a:t>), quantity supplied (Qs), price (P)</a:t>
            </a:r>
            <a:endParaRPr lang="el-GR" dirty="0"/>
          </a:p>
          <a:p>
            <a:pPr lvl="0" algn="just">
              <a:lnSpc>
                <a:spcPct val="150000"/>
              </a:lnSpc>
            </a:pPr>
            <a:r>
              <a:rPr lang="en-GB" dirty="0"/>
              <a:t>By the way, even in the simplest setup, there is no distinction between dependent and independent variables (they all affect and interact with each other), keep this at the back of your head****</a:t>
            </a:r>
            <a:endParaRPr lang="el-GR" dirty="0"/>
          </a:p>
          <a:p>
            <a:pPr lvl="0" algn="just">
              <a:lnSpc>
                <a:spcPct val="150000"/>
              </a:lnSpc>
            </a:pPr>
            <a:r>
              <a:rPr lang="en-GB" dirty="0"/>
              <a:t>What is equilibrium? A certain (unique) price that makes quantity demanded equal to the quantity supplied (Qs = </a:t>
            </a:r>
            <a:r>
              <a:rPr lang="en-GB" dirty="0" err="1"/>
              <a:t>Qd</a:t>
            </a:r>
            <a:r>
              <a:rPr lang="en-GB" dirty="0"/>
              <a:t>) or Qs – </a:t>
            </a:r>
            <a:r>
              <a:rPr lang="en-GB" dirty="0" err="1"/>
              <a:t>Qd</a:t>
            </a:r>
            <a:r>
              <a:rPr lang="en-GB" dirty="0"/>
              <a:t> =0</a:t>
            </a:r>
            <a:endParaRPr lang="el-GR" dirty="0"/>
          </a:p>
          <a:p>
            <a:pPr lvl="0" algn="just">
              <a:lnSpc>
                <a:spcPct val="150000"/>
              </a:lnSpc>
            </a:pPr>
            <a:r>
              <a:rPr lang="en-GB" dirty="0"/>
              <a:t>Note that there is a linear combination that relates to </a:t>
            </a:r>
            <a:r>
              <a:rPr lang="en-GB" dirty="0" err="1"/>
              <a:t>eqm</a:t>
            </a:r>
            <a:r>
              <a:rPr lang="en-GB" dirty="0"/>
              <a:t> (1, -1)  </a:t>
            </a:r>
            <a:endParaRPr lang="el-GR" dirty="0"/>
          </a:p>
          <a:p>
            <a:pPr marL="0" indent="0">
              <a:buNone/>
            </a:pPr>
            <a:endParaRPr lang="el-GR" dirty="0"/>
          </a:p>
        </p:txBody>
      </p:sp>
      <p:sp>
        <p:nvSpPr>
          <p:cNvPr id="4" name="Footer Placeholder 3">
            <a:extLst>
              <a:ext uri="{FF2B5EF4-FFF2-40B4-BE49-F238E27FC236}">
                <a16:creationId xmlns:a16="http://schemas.microsoft.com/office/drawing/2014/main" id="{69131624-10E0-773C-9379-FD5BF2EFCCEF}"/>
              </a:ext>
            </a:extLst>
          </p:cNvPr>
          <p:cNvSpPr>
            <a:spLocks noGrp="1"/>
          </p:cNvSpPr>
          <p:nvPr>
            <p:ph type="ftr" sz="quarter" idx="11"/>
          </p:nvPr>
        </p:nvSpPr>
        <p:spPr/>
        <p:txBody>
          <a:bodyPr/>
          <a:lstStyle/>
          <a:p>
            <a:r>
              <a:rPr lang="en-US"/>
              <a:t>Quantitative Methods, K. Drakos</a:t>
            </a:r>
            <a:endParaRPr lang="el-GR"/>
          </a:p>
        </p:txBody>
      </p:sp>
      <p:sp>
        <p:nvSpPr>
          <p:cNvPr id="5" name="Slide Number Placeholder 4">
            <a:extLst>
              <a:ext uri="{FF2B5EF4-FFF2-40B4-BE49-F238E27FC236}">
                <a16:creationId xmlns:a16="http://schemas.microsoft.com/office/drawing/2014/main" id="{7637BDA0-A7A3-0789-817B-B0080D222DFE}"/>
              </a:ext>
            </a:extLst>
          </p:cNvPr>
          <p:cNvSpPr>
            <a:spLocks noGrp="1"/>
          </p:cNvSpPr>
          <p:nvPr>
            <p:ph type="sldNum" sz="quarter" idx="12"/>
          </p:nvPr>
        </p:nvSpPr>
        <p:spPr/>
        <p:txBody>
          <a:bodyPr/>
          <a:lstStyle/>
          <a:p>
            <a:fld id="{FCFA8818-19CA-48F4-8E58-EA84A7331C20}" type="slidenum">
              <a:rPr lang="el-GR" smtClean="0"/>
              <a:t>3</a:t>
            </a:fld>
            <a:endParaRPr lang="el-GR"/>
          </a:p>
        </p:txBody>
      </p:sp>
    </p:spTree>
    <p:extLst>
      <p:ext uri="{BB962C8B-B14F-4D97-AF65-F5344CB8AC3E}">
        <p14:creationId xmlns:p14="http://schemas.microsoft.com/office/powerpoint/2010/main" val="24208911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3574559" y="1846263"/>
            <a:ext cx="5103208" cy="4022725"/>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a:extLst>
              <a:ext uri="{FF2B5EF4-FFF2-40B4-BE49-F238E27FC236}">
                <a16:creationId xmlns:a16="http://schemas.microsoft.com/office/drawing/2014/main" id="{A0242EC8-C263-E8B7-76AD-6F78EA45D7D8}"/>
              </a:ext>
            </a:extLst>
          </p:cNvPr>
          <p:cNvSpPr>
            <a:spLocks noGrp="1"/>
          </p:cNvSpPr>
          <p:nvPr>
            <p:ph type="ftr" sz="quarter" idx="11"/>
          </p:nvPr>
        </p:nvSpPr>
        <p:spPr/>
        <p:txBody>
          <a:bodyPr/>
          <a:lstStyle/>
          <a:p>
            <a:r>
              <a:rPr lang="en-US"/>
              <a:t>Quantitative Methods, K. Drakos</a:t>
            </a:r>
            <a:endParaRPr lang="el-GR"/>
          </a:p>
        </p:txBody>
      </p:sp>
      <p:sp>
        <p:nvSpPr>
          <p:cNvPr id="4" name="Slide Number Placeholder 3">
            <a:extLst>
              <a:ext uri="{FF2B5EF4-FFF2-40B4-BE49-F238E27FC236}">
                <a16:creationId xmlns:a16="http://schemas.microsoft.com/office/drawing/2014/main" id="{06152D4C-1CC1-2EFC-506B-B9DFF0D8856B}"/>
              </a:ext>
            </a:extLst>
          </p:cNvPr>
          <p:cNvSpPr>
            <a:spLocks noGrp="1"/>
          </p:cNvSpPr>
          <p:nvPr>
            <p:ph type="sldNum" sz="quarter" idx="12"/>
          </p:nvPr>
        </p:nvSpPr>
        <p:spPr/>
        <p:txBody>
          <a:bodyPr/>
          <a:lstStyle/>
          <a:p>
            <a:fld id="{FCFA8818-19CA-48F4-8E58-EA84A7331C20}" type="slidenum">
              <a:rPr lang="el-GR" smtClean="0"/>
              <a:t>4</a:t>
            </a:fld>
            <a:endParaRPr lang="el-GR"/>
          </a:p>
        </p:txBody>
      </p:sp>
    </p:spTree>
    <p:extLst>
      <p:ext uri="{BB962C8B-B14F-4D97-AF65-F5344CB8AC3E}">
        <p14:creationId xmlns:p14="http://schemas.microsoft.com/office/powerpoint/2010/main" val="767318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pPr lvl="0" algn="just">
              <a:lnSpc>
                <a:spcPct val="150000"/>
              </a:lnSpc>
            </a:pPr>
            <a:r>
              <a:rPr lang="en-GB" dirty="0"/>
              <a:t>Graphically, the point of intersection between the demand and supply curves</a:t>
            </a:r>
            <a:endParaRPr lang="el-GR" dirty="0"/>
          </a:p>
          <a:p>
            <a:pPr lvl="0" algn="just">
              <a:lnSpc>
                <a:spcPct val="150000"/>
              </a:lnSpc>
            </a:pPr>
            <a:r>
              <a:rPr lang="en-GB" dirty="0"/>
              <a:t>What happens there? NOTHING, that’s why it is called equilibrium</a:t>
            </a:r>
            <a:endParaRPr lang="el-GR" dirty="0"/>
          </a:p>
          <a:p>
            <a:pPr lvl="0" algn="just">
              <a:lnSpc>
                <a:spcPct val="150000"/>
              </a:lnSpc>
            </a:pPr>
            <a:r>
              <a:rPr lang="en-GB" dirty="0"/>
              <a:t>Using physics jargon, the system is in equilibrium, all forces cancel each other out, and nothing changes. </a:t>
            </a:r>
            <a:endParaRPr lang="el-GR" dirty="0"/>
          </a:p>
          <a:p>
            <a:pPr lvl="0" algn="just">
              <a:lnSpc>
                <a:spcPct val="150000"/>
              </a:lnSpc>
            </a:pPr>
            <a:r>
              <a:rPr lang="en-GB" dirty="0"/>
              <a:t>Hence in </a:t>
            </a:r>
            <a:r>
              <a:rPr lang="en-GB" dirty="0" err="1"/>
              <a:t>eqm</a:t>
            </a:r>
            <a:r>
              <a:rPr lang="en-GB" dirty="0"/>
              <a:t>: </a:t>
            </a:r>
            <a:r>
              <a:rPr lang="el-GR" dirty="0"/>
              <a:t>Δ</a:t>
            </a:r>
            <a:r>
              <a:rPr lang="en-GB" dirty="0"/>
              <a:t>Qs = </a:t>
            </a:r>
            <a:r>
              <a:rPr lang="el-GR" dirty="0"/>
              <a:t>Δ</a:t>
            </a:r>
            <a:r>
              <a:rPr lang="en-GB" dirty="0" err="1"/>
              <a:t>Qd</a:t>
            </a:r>
            <a:r>
              <a:rPr lang="en-GB" dirty="0"/>
              <a:t> = </a:t>
            </a:r>
            <a:r>
              <a:rPr lang="el-GR" dirty="0"/>
              <a:t>Δ</a:t>
            </a:r>
            <a:r>
              <a:rPr lang="en-GB" dirty="0"/>
              <a:t>P = 0. </a:t>
            </a:r>
            <a:endParaRPr lang="el-GR" dirty="0"/>
          </a:p>
          <a:p>
            <a:pPr marL="0" indent="0">
              <a:buNone/>
            </a:pPr>
            <a:endParaRPr lang="el-GR" dirty="0"/>
          </a:p>
        </p:txBody>
      </p:sp>
      <p:sp>
        <p:nvSpPr>
          <p:cNvPr id="4" name="Footer Placeholder 3">
            <a:extLst>
              <a:ext uri="{FF2B5EF4-FFF2-40B4-BE49-F238E27FC236}">
                <a16:creationId xmlns:a16="http://schemas.microsoft.com/office/drawing/2014/main" id="{8F2B6833-F009-9097-3B8F-C7F7533BFC3F}"/>
              </a:ext>
            </a:extLst>
          </p:cNvPr>
          <p:cNvSpPr>
            <a:spLocks noGrp="1"/>
          </p:cNvSpPr>
          <p:nvPr>
            <p:ph type="ftr" sz="quarter" idx="11"/>
          </p:nvPr>
        </p:nvSpPr>
        <p:spPr/>
        <p:txBody>
          <a:bodyPr/>
          <a:lstStyle/>
          <a:p>
            <a:r>
              <a:rPr lang="en-US"/>
              <a:t>Quantitative Methods, K. Drakos</a:t>
            </a:r>
            <a:endParaRPr lang="el-GR"/>
          </a:p>
        </p:txBody>
      </p:sp>
      <p:sp>
        <p:nvSpPr>
          <p:cNvPr id="5" name="Slide Number Placeholder 4">
            <a:extLst>
              <a:ext uri="{FF2B5EF4-FFF2-40B4-BE49-F238E27FC236}">
                <a16:creationId xmlns:a16="http://schemas.microsoft.com/office/drawing/2014/main" id="{A18633FE-89D3-4277-5B01-30110938BAA9}"/>
              </a:ext>
            </a:extLst>
          </p:cNvPr>
          <p:cNvSpPr>
            <a:spLocks noGrp="1"/>
          </p:cNvSpPr>
          <p:nvPr>
            <p:ph type="sldNum" sz="quarter" idx="12"/>
          </p:nvPr>
        </p:nvSpPr>
        <p:spPr/>
        <p:txBody>
          <a:bodyPr/>
          <a:lstStyle/>
          <a:p>
            <a:fld id="{FCFA8818-19CA-48F4-8E58-EA84A7331C20}" type="slidenum">
              <a:rPr lang="el-GR" smtClean="0"/>
              <a:t>5</a:t>
            </a:fld>
            <a:endParaRPr lang="el-GR"/>
          </a:p>
        </p:txBody>
      </p:sp>
    </p:spTree>
    <p:extLst>
      <p:ext uri="{BB962C8B-B14F-4D97-AF65-F5344CB8AC3E}">
        <p14:creationId xmlns:p14="http://schemas.microsoft.com/office/powerpoint/2010/main" val="2395196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normAutofit/>
          </a:bodyPr>
          <a:lstStyle/>
          <a:p>
            <a:pPr lvl="0" algn="just"/>
            <a:r>
              <a:rPr lang="en-GB" b="1" dirty="0"/>
              <a:t>How does the system work if it is in disequilibrium?</a:t>
            </a:r>
            <a:endParaRPr lang="el-GR" b="1" dirty="0"/>
          </a:p>
          <a:p>
            <a:pPr lvl="0" algn="just"/>
            <a:r>
              <a:rPr lang="en-GB" dirty="0"/>
              <a:t>Suppose the price is too high (relatively to the </a:t>
            </a:r>
            <a:r>
              <a:rPr lang="en-GB" dirty="0" err="1"/>
              <a:t>eqm</a:t>
            </a:r>
            <a:r>
              <a:rPr lang="en-GB" dirty="0"/>
              <a:t> price)</a:t>
            </a:r>
            <a:endParaRPr lang="el-GR" dirty="0"/>
          </a:p>
          <a:p>
            <a:pPr lvl="0" algn="just"/>
            <a:r>
              <a:rPr lang="en-GB" dirty="0"/>
              <a:t>Then, we observe excess supply (demand is too low relatively to the supply)</a:t>
            </a:r>
            <a:endParaRPr lang="el-GR" dirty="0"/>
          </a:p>
          <a:p>
            <a:pPr lvl="0" algn="just"/>
            <a:r>
              <a:rPr lang="en-GB" b="1" dirty="0"/>
              <a:t>The system in order to return to its equilibrium state, starts making some adjustments</a:t>
            </a:r>
            <a:r>
              <a:rPr lang="en-GB" dirty="0"/>
              <a:t>:</a:t>
            </a:r>
            <a:endParaRPr lang="el-GR" dirty="0"/>
          </a:p>
          <a:p>
            <a:pPr lvl="0" algn="just"/>
            <a:r>
              <a:rPr lang="en-GB" dirty="0"/>
              <a:t>The price starts falling, and as this happens, quantity demanded starts increasing, while quantity supplied starts dropping</a:t>
            </a:r>
            <a:endParaRPr lang="el-GR" dirty="0"/>
          </a:p>
          <a:p>
            <a:pPr lvl="0" algn="just"/>
            <a:r>
              <a:rPr lang="en-GB" dirty="0"/>
              <a:t>Mathematically,  </a:t>
            </a:r>
            <a:r>
              <a:rPr lang="el-GR" dirty="0"/>
              <a:t>Δ</a:t>
            </a:r>
            <a:r>
              <a:rPr lang="en-GB" dirty="0"/>
              <a:t>Qs &lt; 0 , </a:t>
            </a:r>
            <a:r>
              <a:rPr lang="el-GR" dirty="0"/>
              <a:t>Δ</a:t>
            </a:r>
            <a:r>
              <a:rPr lang="en-GB" dirty="0" err="1"/>
              <a:t>Qd</a:t>
            </a:r>
            <a:r>
              <a:rPr lang="en-GB" dirty="0"/>
              <a:t> &gt; 0, </a:t>
            </a:r>
            <a:r>
              <a:rPr lang="el-GR" dirty="0"/>
              <a:t>Δ</a:t>
            </a:r>
            <a:r>
              <a:rPr lang="en-GB" dirty="0"/>
              <a:t>P &lt;0</a:t>
            </a:r>
            <a:endParaRPr lang="el-GR" dirty="0"/>
          </a:p>
          <a:p>
            <a:pPr lvl="0" algn="just"/>
            <a:r>
              <a:rPr lang="en-GB" dirty="0"/>
              <a:t>The exact opposite would happen if the price was too low</a:t>
            </a:r>
            <a:endParaRPr lang="el-GR" dirty="0"/>
          </a:p>
        </p:txBody>
      </p:sp>
      <p:sp>
        <p:nvSpPr>
          <p:cNvPr id="4" name="Footer Placeholder 3">
            <a:extLst>
              <a:ext uri="{FF2B5EF4-FFF2-40B4-BE49-F238E27FC236}">
                <a16:creationId xmlns:a16="http://schemas.microsoft.com/office/drawing/2014/main" id="{A4C626C9-74C8-947B-1927-BAEAE58C00B5}"/>
              </a:ext>
            </a:extLst>
          </p:cNvPr>
          <p:cNvSpPr>
            <a:spLocks noGrp="1"/>
          </p:cNvSpPr>
          <p:nvPr>
            <p:ph type="ftr" sz="quarter" idx="11"/>
          </p:nvPr>
        </p:nvSpPr>
        <p:spPr/>
        <p:txBody>
          <a:bodyPr/>
          <a:lstStyle/>
          <a:p>
            <a:r>
              <a:rPr lang="en-US"/>
              <a:t>Quantitative Methods, K. Drakos</a:t>
            </a:r>
            <a:endParaRPr lang="el-GR"/>
          </a:p>
        </p:txBody>
      </p:sp>
      <p:sp>
        <p:nvSpPr>
          <p:cNvPr id="5" name="Slide Number Placeholder 4">
            <a:extLst>
              <a:ext uri="{FF2B5EF4-FFF2-40B4-BE49-F238E27FC236}">
                <a16:creationId xmlns:a16="http://schemas.microsoft.com/office/drawing/2014/main" id="{B5DB6ED4-5D64-F6C5-325D-19C5EEEB9ACA}"/>
              </a:ext>
            </a:extLst>
          </p:cNvPr>
          <p:cNvSpPr>
            <a:spLocks noGrp="1"/>
          </p:cNvSpPr>
          <p:nvPr>
            <p:ph type="sldNum" sz="quarter" idx="12"/>
          </p:nvPr>
        </p:nvSpPr>
        <p:spPr/>
        <p:txBody>
          <a:bodyPr/>
          <a:lstStyle/>
          <a:p>
            <a:fld id="{FCFA8818-19CA-48F4-8E58-EA84A7331C20}" type="slidenum">
              <a:rPr lang="el-GR" smtClean="0"/>
              <a:t>6</a:t>
            </a:fld>
            <a:endParaRPr lang="el-GR"/>
          </a:p>
        </p:txBody>
      </p:sp>
    </p:spTree>
    <p:extLst>
      <p:ext uri="{BB962C8B-B14F-4D97-AF65-F5344CB8AC3E}">
        <p14:creationId xmlns:p14="http://schemas.microsoft.com/office/powerpoint/2010/main" val="2373819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93438" y="1846263"/>
            <a:ext cx="6865450" cy="4022725"/>
          </a:xfrm>
        </p:spPr>
      </p:pic>
      <p:sp>
        <p:nvSpPr>
          <p:cNvPr id="3" name="Footer Placeholder 2">
            <a:extLst>
              <a:ext uri="{FF2B5EF4-FFF2-40B4-BE49-F238E27FC236}">
                <a16:creationId xmlns:a16="http://schemas.microsoft.com/office/drawing/2014/main" id="{96FDA89A-06CC-E175-F61A-5C243AF77F40}"/>
              </a:ext>
            </a:extLst>
          </p:cNvPr>
          <p:cNvSpPr>
            <a:spLocks noGrp="1"/>
          </p:cNvSpPr>
          <p:nvPr>
            <p:ph type="ftr" sz="quarter" idx="11"/>
          </p:nvPr>
        </p:nvSpPr>
        <p:spPr/>
        <p:txBody>
          <a:bodyPr/>
          <a:lstStyle/>
          <a:p>
            <a:r>
              <a:rPr lang="en-US"/>
              <a:t>Quantitative Methods, K. Drakos</a:t>
            </a:r>
            <a:endParaRPr lang="el-GR"/>
          </a:p>
        </p:txBody>
      </p:sp>
      <p:sp>
        <p:nvSpPr>
          <p:cNvPr id="5" name="Slide Number Placeholder 4">
            <a:extLst>
              <a:ext uri="{FF2B5EF4-FFF2-40B4-BE49-F238E27FC236}">
                <a16:creationId xmlns:a16="http://schemas.microsoft.com/office/drawing/2014/main" id="{533348F3-AD14-8799-1718-18041506B200}"/>
              </a:ext>
            </a:extLst>
          </p:cNvPr>
          <p:cNvSpPr>
            <a:spLocks noGrp="1"/>
          </p:cNvSpPr>
          <p:nvPr>
            <p:ph type="sldNum" sz="quarter" idx="12"/>
          </p:nvPr>
        </p:nvSpPr>
        <p:spPr/>
        <p:txBody>
          <a:bodyPr/>
          <a:lstStyle/>
          <a:p>
            <a:fld id="{FCFA8818-19CA-48F4-8E58-EA84A7331C20}" type="slidenum">
              <a:rPr lang="el-GR" smtClean="0"/>
              <a:t>7</a:t>
            </a:fld>
            <a:endParaRPr lang="el-GR"/>
          </a:p>
        </p:txBody>
      </p:sp>
    </p:spTree>
    <p:extLst>
      <p:ext uri="{BB962C8B-B14F-4D97-AF65-F5344CB8AC3E}">
        <p14:creationId xmlns:p14="http://schemas.microsoft.com/office/powerpoint/2010/main" val="2443907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pPr lvl="0" algn="just">
              <a:lnSpc>
                <a:spcPct val="150000"/>
              </a:lnSpc>
            </a:pPr>
            <a:r>
              <a:rPr lang="en-GB" dirty="0"/>
              <a:t>So, we observe that the system develops some dynamics, </a:t>
            </a:r>
            <a:r>
              <a:rPr lang="en-GB" b="1" dirty="0"/>
              <a:t>with the variables involved making an adjustment so as the system to reach the </a:t>
            </a:r>
            <a:r>
              <a:rPr lang="en-GB" b="1" dirty="0" err="1"/>
              <a:t>eqm</a:t>
            </a:r>
            <a:r>
              <a:rPr lang="en-GB" b="1" dirty="0"/>
              <a:t> </a:t>
            </a:r>
            <a:endParaRPr lang="el-GR" b="1" dirty="0"/>
          </a:p>
          <a:p>
            <a:pPr lvl="0" algn="just">
              <a:lnSpc>
                <a:spcPct val="150000"/>
              </a:lnSpc>
            </a:pPr>
            <a:r>
              <a:rPr lang="en-GB" dirty="0"/>
              <a:t>The </a:t>
            </a:r>
            <a:r>
              <a:rPr lang="en-GB" dirty="0" err="1"/>
              <a:t>eqm</a:t>
            </a:r>
            <a:r>
              <a:rPr lang="en-GB" dirty="0"/>
              <a:t> behaves as an </a:t>
            </a:r>
            <a:r>
              <a:rPr lang="en-GB" b="1" dirty="0"/>
              <a:t>attractor</a:t>
            </a:r>
            <a:r>
              <a:rPr lang="en-GB" dirty="0"/>
              <a:t> (if we are away from </a:t>
            </a:r>
            <a:r>
              <a:rPr lang="en-GB" dirty="0" err="1"/>
              <a:t>eqm</a:t>
            </a:r>
            <a:r>
              <a:rPr lang="en-GB" dirty="0"/>
              <a:t>, there are forces developed, which make an attempt to bring the system back to equilibrium)</a:t>
            </a:r>
            <a:endParaRPr lang="el-GR" dirty="0"/>
          </a:p>
          <a:p>
            <a:pPr lvl="0" algn="just">
              <a:lnSpc>
                <a:spcPct val="150000"/>
              </a:lnSpc>
            </a:pPr>
            <a:r>
              <a:rPr lang="en-GB" dirty="0"/>
              <a:t>So the system might be occasionally (in fact quite often) in disequilibrium, even for quite some time, </a:t>
            </a:r>
            <a:r>
              <a:rPr lang="en-GB" i="1" dirty="0"/>
              <a:t>but if the </a:t>
            </a:r>
            <a:r>
              <a:rPr lang="en-GB" i="1" dirty="0" err="1"/>
              <a:t>eqm</a:t>
            </a:r>
            <a:r>
              <a:rPr lang="en-GB" i="1" dirty="0"/>
              <a:t> is meaningful there are will an observed dynamic adjustment towards </a:t>
            </a:r>
            <a:r>
              <a:rPr lang="en-GB" i="1" dirty="0" err="1"/>
              <a:t>eqm</a:t>
            </a:r>
            <a:r>
              <a:rPr lang="en-GB" i="1" dirty="0"/>
              <a:t> </a:t>
            </a:r>
            <a:endParaRPr lang="el-GR" i="1" dirty="0"/>
          </a:p>
          <a:p>
            <a:pPr marL="0" indent="0">
              <a:buNone/>
            </a:pPr>
            <a:endParaRPr lang="el-GR" dirty="0"/>
          </a:p>
        </p:txBody>
      </p:sp>
      <p:sp>
        <p:nvSpPr>
          <p:cNvPr id="4" name="Footer Placeholder 3">
            <a:extLst>
              <a:ext uri="{FF2B5EF4-FFF2-40B4-BE49-F238E27FC236}">
                <a16:creationId xmlns:a16="http://schemas.microsoft.com/office/drawing/2014/main" id="{2A9F3C4C-5E26-72A1-692D-1C3476330359}"/>
              </a:ext>
            </a:extLst>
          </p:cNvPr>
          <p:cNvSpPr>
            <a:spLocks noGrp="1"/>
          </p:cNvSpPr>
          <p:nvPr>
            <p:ph type="ftr" sz="quarter" idx="11"/>
          </p:nvPr>
        </p:nvSpPr>
        <p:spPr/>
        <p:txBody>
          <a:bodyPr/>
          <a:lstStyle/>
          <a:p>
            <a:r>
              <a:rPr lang="en-US"/>
              <a:t>Quantitative Methods, K. Drakos</a:t>
            </a:r>
            <a:endParaRPr lang="el-GR"/>
          </a:p>
        </p:txBody>
      </p:sp>
      <p:sp>
        <p:nvSpPr>
          <p:cNvPr id="5" name="Slide Number Placeholder 4">
            <a:extLst>
              <a:ext uri="{FF2B5EF4-FFF2-40B4-BE49-F238E27FC236}">
                <a16:creationId xmlns:a16="http://schemas.microsoft.com/office/drawing/2014/main" id="{FDC33EB8-120F-1350-86BC-DC9BA04B2956}"/>
              </a:ext>
            </a:extLst>
          </p:cNvPr>
          <p:cNvSpPr>
            <a:spLocks noGrp="1"/>
          </p:cNvSpPr>
          <p:nvPr>
            <p:ph type="sldNum" sz="quarter" idx="12"/>
          </p:nvPr>
        </p:nvSpPr>
        <p:spPr/>
        <p:txBody>
          <a:bodyPr/>
          <a:lstStyle/>
          <a:p>
            <a:fld id="{FCFA8818-19CA-48F4-8E58-EA84A7331C20}" type="slidenum">
              <a:rPr lang="el-GR" smtClean="0"/>
              <a:t>8</a:t>
            </a:fld>
            <a:endParaRPr lang="el-GR"/>
          </a:p>
        </p:txBody>
      </p:sp>
    </p:spTree>
    <p:extLst>
      <p:ext uri="{BB962C8B-B14F-4D97-AF65-F5344CB8AC3E}">
        <p14:creationId xmlns:p14="http://schemas.microsoft.com/office/powerpoint/2010/main" val="34097996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Cointegration: the econometrics of it and its implications   </a:t>
            </a:r>
            <a:endParaRPr lang="el-GR" dirty="0"/>
          </a:p>
        </p:txBody>
      </p:sp>
      <p:sp>
        <p:nvSpPr>
          <p:cNvPr id="3" name="Content Placeholder 2"/>
          <p:cNvSpPr>
            <a:spLocks noGrp="1"/>
          </p:cNvSpPr>
          <p:nvPr>
            <p:ph idx="1"/>
          </p:nvPr>
        </p:nvSpPr>
        <p:spPr/>
        <p:txBody>
          <a:bodyPr>
            <a:normAutofit/>
          </a:bodyPr>
          <a:lstStyle/>
          <a:p>
            <a:pPr algn="just"/>
            <a:r>
              <a:rPr lang="en-GB" dirty="0"/>
              <a:t>Assume two time series, each of which is I(1) **non-stationary</a:t>
            </a:r>
          </a:p>
          <a:p>
            <a:pPr algn="just"/>
            <a:r>
              <a:rPr lang="en-GB" i="1" dirty="0"/>
              <a:t>In principle, their linear combination will also be non-stationary</a:t>
            </a:r>
          </a:p>
          <a:p>
            <a:pPr algn="just"/>
            <a:r>
              <a:rPr lang="en-GB" b="1" dirty="0"/>
              <a:t>If however, there exists a linear combination that is stationary, then the series are </a:t>
            </a:r>
            <a:r>
              <a:rPr lang="en-GB" b="1" dirty="0" err="1"/>
              <a:t>cointegrated</a:t>
            </a:r>
            <a:r>
              <a:rPr lang="en-GB" dirty="0"/>
              <a:t>, and vice versa,</a:t>
            </a:r>
          </a:p>
          <a:p>
            <a:pPr algn="just"/>
            <a:r>
              <a:rPr lang="en-GB" dirty="0"/>
              <a:t>If two series are </a:t>
            </a:r>
            <a:r>
              <a:rPr lang="en-GB" dirty="0" err="1"/>
              <a:t>cointegrated</a:t>
            </a:r>
            <a:r>
              <a:rPr lang="en-GB" dirty="0"/>
              <a:t>, there exists a linear combination  of them that is stationary </a:t>
            </a:r>
          </a:p>
          <a:p>
            <a:pPr algn="just"/>
            <a:r>
              <a:rPr lang="en-GB" dirty="0"/>
              <a:t>If the series are </a:t>
            </a:r>
            <a:r>
              <a:rPr lang="en-GB" dirty="0" err="1"/>
              <a:t>cointegrated</a:t>
            </a:r>
            <a:r>
              <a:rPr lang="en-GB" dirty="0"/>
              <a:t>, then there is a long run relationship between them (and vice versa)</a:t>
            </a:r>
          </a:p>
          <a:p>
            <a:pPr algn="just"/>
            <a:r>
              <a:rPr lang="en-GB" dirty="0"/>
              <a:t>Hence, their co-behaviour will be such that deviations from their long run relationship should be eliminated </a:t>
            </a:r>
          </a:p>
        </p:txBody>
      </p:sp>
      <p:sp>
        <p:nvSpPr>
          <p:cNvPr id="4" name="Footer Placeholder 3">
            <a:extLst>
              <a:ext uri="{FF2B5EF4-FFF2-40B4-BE49-F238E27FC236}">
                <a16:creationId xmlns:a16="http://schemas.microsoft.com/office/drawing/2014/main" id="{B3D3D3B0-A555-CF77-7B13-FB96A4042834}"/>
              </a:ext>
            </a:extLst>
          </p:cNvPr>
          <p:cNvSpPr>
            <a:spLocks noGrp="1"/>
          </p:cNvSpPr>
          <p:nvPr>
            <p:ph type="ftr" sz="quarter" idx="11"/>
          </p:nvPr>
        </p:nvSpPr>
        <p:spPr/>
        <p:txBody>
          <a:bodyPr/>
          <a:lstStyle/>
          <a:p>
            <a:r>
              <a:rPr lang="en-US"/>
              <a:t>Quantitative Methods, K. Drakos</a:t>
            </a:r>
            <a:endParaRPr lang="el-GR"/>
          </a:p>
        </p:txBody>
      </p:sp>
      <p:sp>
        <p:nvSpPr>
          <p:cNvPr id="5" name="Slide Number Placeholder 4">
            <a:extLst>
              <a:ext uri="{FF2B5EF4-FFF2-40B4-BE49-F238E27FC236}">
                <a16:creationId xmlns:a16="http://schemas.microsoft.com/office/drawing/2014/main" id="{AA36AD74-83C2-5BF8-D492-26426235B201}"/>
              </a:ext>
            </a:extLst>
          </p:cNvPr>
          <p:cNvSpPr>
            <a:spLocks noGrp="1"/>
          </p:cNvSpPr>
          <p:nvPr>
            <p:ph type="sldNum" sz="quarter" idx="12"/>
          </p:nvPr>
        </p:nvSpPr>
        <p:spPr/>
        <p:txBody>
          <a:bodyPr/>
          <a:lstStyle/>
          <a:p>
            <a:fld id="{FCFA8818-19CA-48F4-8E58-EA84A7331C20}" type="slidenum">
              <a:rPr lang="el-GR" smtClean="0"/>
              <a:t>9</a:t>
            </a:fld>
            <a:endParaRPr lang="el-GR"/>
          </a:p>
        </p:txBody>
      </p:sp>
    </p:spTree>
    <p:extLst>
      <p:ext uri="{BB962C8B-B14F-4D97-AF65-F5344CB8AC3E}">
        <p14:creationId xmlns:p14="http://schemas.microsoft.com/office/powerpoint/2010/main" val="717868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AEBD6-75BE-DF04-B3F8-301A3C694F9A}"/>
              </a:ext>
            </a:extLst>
          </p:cNvPr>
          <p:cNvSpPr>
            <a:spLocks noGrp="1"/>
          </p:cNvSpPr>
          <p:nvPr>
            <p:ph type="title"/>
          </p:nvPr>
        </p:nvSpPr>
        <p:spPr/>
        <p:txBody>
          <a:bodyPr/>
          <a:lstStyle/>
          <a:p>
            <a:pPr algn="ctr"/>
            <a:r>
              <a:rPr lang="en-US" b="1" dirty="0"/>
              <a:t>Cointegration and Equilibrium (</a:t>
            </a:r>
            <a:r>
              <a:rPr lang="en-US" b="1" dirty="0" err="1"/>
              <a:t>chatgpt</a:t>
            </a:r>
            <a:r>
              <a:rPr lang="en-US" b="1" dirty="0"/>
              <a:t>)</a:t>
            </a:r>
            <a:endParaRPr lang="el-GR" b="1"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D9CEDFF-9468-FAA2-905B-CD6AE97A25DC}"/>
                  </a:ext>
                </a:extLst>
              </p:cNvPr>
              <p:cNvSpPr>
                <a:spLocks noGrp="1"/>
              </p:cNvSpPr>
              <p:nvPr>
                <p:ph idx="1"/>
              </p:nvPr>
            </p:nvSpPr>
            <p:spPr/>
            <p:txBody>
              <a:bodyPr>
                <a:normAutofit/>
              </a:bodyPr>
              <a:lstStyle/>
              <a:p>
                <a:r>
                  <a:rPr lang="en-US" dirty="0"/>
                  <a:t>In dynamic economic models, </a:t>
                </a:r>
                <a:r>
                  <a:rPr lang="en-US" b="1" dirty="0"/>
                  <a:t>equilibrium</a:t>
                </a:r>
                <a:r>
                  <a:rPr lang="en-US" dirty="0"/>
                  <a:t> usually refers to a </a:t>
                </a:r>
                <a:r>
                  <a:rPr lang="en-US" b="1" dirty="0"/>
                  <a:t>long-run relationship</a:t>
                </a:r>
                <a:r>
                  <a:rPr lang="en-US" dirty="0"/>
                  <a:t> implied by theory (</a:t>
                </a:r>
                <a:r>
                  <a:rPr lang="en-US" dirty="0" err="1"/>
                  <a:t>i.e</a:t>
                </a:r>
                <a:r>
                  <a:rPr lang="en-US" dirty="0"/>
                  <a:t> Consumption proportional to income, Prices linked by arbitrage, Interest rates tied by parity conditions…)</a:t>
                </a:r>
              </a:p>
              <a:p>
                <a:r>
                  <a:rPr lang="en-US" dirty="0"/>
                  <a:t>These relationships are not exact at every point in time—</a:t>
                </a:r>
                <a:r>
                  <a:rPr lang="en-US" b="1" dirty="0"/>
                  <a:t>short-run deviations</a:t>
                </a:r>
                <a:r>
                  <a:rPr lang="en-US" dirty="0"/>
                  <a:t> occur due to shocks, frictions, or adjustment costs.</a:t>
                </a:r>
              </a:p>
              <a:p>
                <a:r>
                  <a:rPr lang="en-US" b="1" dirty="0"/>
                  <a:t>Interpretation</a:t>
                </a:r>
              </a:p>
              <a:p>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𝑦</m:t>
                        </m:r>
                      </m:e>
                      <m:sub>
                        <m:r>
                          <a:rPr lang="ar-AE" i="1">
                            <a:latin typeface="Cambria Math" panose="02040503050406030204" pitchFamily="18" charset="0"/>
                          </a:rPr>
                          <m:t>𝑡</m:t>
                        </m:r>
                      </m:sub>
                    </m:sSub>
                  </m:oMath>
                </a14:m>
                <a:r>
                  <a:rPr lang="en-US" dirty="0"/>
                  <a:t>and </a:t>
                </a: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𝑥</m:t>
                        </m:r>
                      </m:e>
                      <m:sub>
                        <m:r>
                          <a:rPr lang="ar-AE" i="1">
                            <a:latin typeface="Cambria Math" panose="02040503050406030204" pitchFamily="18" charset="0"/>
                          </a:rPr>
                          <m:t>𝑡</m:t>
                        </m:r>
                      </m:sub>
                    </m:sSub>
                  </m:oMath>
                </a14:m>
                <a:r>
                  <a:rPr lang="en-US" dirty="0"/>
                  <a:t>may wander over time</a:t>
                </a:r>
              </a:p>
              <a:p>
                <a:r>
                  <a:rPr lang="en-US" dirty="0"/>
                  <a:t>But they </a:t>
                </a:r>
                <a:r>
                  <a:rPr lang="en-US" b="1" dirty="0"/>
                  <a:t>cannot drift arbitrarily far apart</a:t>
                </a:r>
                <a:endParaRPr lang="en-US" dirty="0"/>
              </a:p>
              <a:p>
                <a:r>
                  <a:rPr lang="en-US" dirty="0"/>
                  <a:t>The equilibrium relationship </a:t>
                </a:r>
                <a:r>
                  <a:rPr lang="en-US" b="1" dirty="0"/>
                  <a:t>anchors</a:t>
                </a:r>
                <a:r>
                  <a:rPr lang="en-US" dirty="0"/>
                  <a:t> them together</a:t>
                </a:r>
              </a:p>
              <a:p>
                <a:r>
                  <a:rPr lang="en-US" dirty="0"/>
                  <a:t>Cointegration is therefore the </a:t>
                </a:r>
                <a:r>
                  <a:rPr lang="en-US" b="1" dirty="0"/>
                  <a:t>time-series analogue of equilibrium</a:t>
                </a:r>
                <a:r>
                  <a:rPr lang="en-US" dirty="0"/>
                  <a:t>.</a:t>
                </a:r>
              </a:p>
              <a:p>
                <a:endParaRPr lang="el-GR" dirty="0"/>
              </a:p>
            </p:txBody>
          </p:sp>
        </mc:Choice>
        <mc:Fallback xmlns="">
          <p:sp>
            <p:nvSpPr>
              <p:cNvPr id="3" name="Content Placeholder 2">
                <a:extLst>
                  <a:ext uri="{FF2B5EF4-FFF2-40B4-BE49-F238E27FC236}">
                    <a16:creationId xmlns:a16="http://schemas.microsoft.com/office/drawing/2014/main" id="{CD9CEDFF-9468-FAA2-905B-CD6AE97A25DC}"/>
                  </a:ext>
                </a:extLst>
              </p:cNvPr>
              <p:cNvSpPr>
                <a:spLocks noGrp="1" noRot="1" noChangeAspect="1" noMove="1" noResize="1" noEditPoints="1" noAdjustHandles="1" noChangeArrowheads="1" noChangeShapeType="1" noTextEdit="1"/>
              </p:cNvSpPr>
              <p:nvPr>
                <p:ph idx="1"/>
              </p:nvPr>
            </p:nvSpPr>
            <p:spPr>
              <a:blipFill>
                <a:blip r:embed="rId2"/>
                <a:stretch>
                  <a:fillRect l="-606" t="-1667" r="-1636"/>
                </a:stretch>
              </a:blipFill>
            </p:spPr>
            <p:txBody>
              <a:bodyPr/>
              <a:lstStyle/>
              <a:p>
                <a:r>
                  <a:rPr lang="el-GR">
                    <a:noFill/>
                  </a:rPr>
                  <a:t> </a:t>
                </a:r>
              </a:p>
            </p:txBody>
          </p:sp>
        </mc:Fallback>
      </mc:AlternateContent>
      <p:sp>
        <p:nvSpPr>
          <p:cNvPr id="4" name="Footer Placeholder 3">
            <a:extLst>
              <a:ext uri="{FF2B5EF4-FFF2-40B4-BE49-F238E27FC236}">
                <a16:creationId xmlns:a16="http://schemas.microsoft.com/office/drawing/2014/main" id="{FB80667E-CF66-74E7-4D25-5F88CD2F4125}"/>
              </a:ext>
            </a:extLst>
          </p:cNvPr>
          <p:cNvSpPr>
            <a:spLocks noGrp="1"/>
          </p:cNvSpPr>
          <p:nvPr>
            <p:ph type="ftr" sz="quarter" idx="11"/>
          </p:nvPr>
        </p:nvSpPr>
        <p:spPr/>
        <p:txBody>
          <a:bodyPr/>
          <a:lstStyle/>
          <a:p>
            <a:r>
              <a:rPr lang="en-US"/>
              <a:t>Quantitative Methods, K. Drakos</a:t>
            </a:r>
            <a:endParaRPr lang="el-GR"/>
          </a:p>
        </p:txBody>
      </p:sp>
      <p:sp>
        <p:nvSpPr>
          <p:cNvPr id="5" name="Slide Number Placeholder 4">
            <a:extLst>
              <a:ext uri="{FF2B5EF4-FFF2-40B4-BE49-F238E27FC236}">
                <a16:creationId xmlns:a16="http://schemas.microsoft.com/office/drawing/2014/main" id="{6BE031FA-6D39-5FEC-C4DE-C6500878AA4E}"/>
              </a:ext>
            </a:extLst>
          </p:cNvPr>
          <p:cNvSpPr>
            <a:spLocks noGrp="1"/>
          </p:cNvSpPr>
          <p:nvPr>
            <p:ph type="sldNum" sz="quarter" idx="12"/>
          </p:nvPr>
        </p:nvSpPr>
        <p:spPr/>
        <p:txBody>
          <a:bodyPr/>
          <a:lstStyle/>
          <a:p>
            <a:fld id="{FCFA8818-19CA-48F4-8E58-EA84A7331C20}" type="slidenum">
              <a:rPr lang="el-GR" smtClean="0"/>
              <a:t>10</a:t>
            </a:fld>
            <a:endParaRPr lang="el-GR"/>
          </a:p>
        </p:txBody>
      </p:sp>
    </p:spTree>
    <p:extLst>
      <p:ext uri="{BB962C8B-B14F-4D97-AF65-F5344CB8AC3E}">
        <p14:creationId xmlns:p14="http://schemas.microsoft.com/office/powerpoint/2010/main" val="1343572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A0A87-E08C-6B96-BBEF-7F213B902030}"/>
              </a:ext>
            </a:extLst>
          </p:cNvPr>
          <p:cNvSpPr>
            <a:spLocks noGrp="1"/>
          </p:cNvSpPr>
          <p:nvPr>
            <p:ph type="title"/>
          </p:nvPr>
        </p:nvSpPr>
        <p:spPr/>
        <p:txBody>
          <a:bodyPr/>
          <a:lstStyle/>
          <a:p>
            <a:r>
              <a:rPr lang="en-US" dirty="0"/>
              <a:t>Individual behaviors, typical I(1)</a:t>
            </a:r>
            <a:endParaRPr lang="el-GR" dirty="0"/>
          </a:p>
        </p:txBody>
      </p:sp>
      <p:pic>
        <p:nvPicPr>
          <p:cNvPr id="7" name="Content Placeholder 6">
            <a:extLst>
              <a:ext uri="{FF2B5EF4-FFF2-40B4-BE49-F238E27FC236}">
                <a16:creationId xmlns:a16="http://schemas.microsoft.com/office/drawing/2014/main" id="{F822ED89-AAA6-02E9-DC7F-C816A60C3020}"/>
              </a:ext>
            </a:extLst>
          </p:cNvPr>
          <p:cNvPicPr>
            <a:picLocks noGrp="1" noChangeAspect="1"/>
          </p:cNvPicPr>
          <p:nvPr>
            <p:ph idx="1"/>
          </p:nvPr>
        </p:nvPicPr>
        <p:blipFill>
          <a:blip r:embed="rId2"/>
          <a:stretch>
            <a:fillRect/>
          </a:stretch>
        </p:blipFill>
        <p:spPr>
          <a:xfrm>
            <a:off x="2608251" y="1737360"/>
            <a:ext cx="6031382" cy="4387291"/>
          </a:xfrm>
          <a:prstGeom prst="rect">
            <a:avLst/>
          </a:prstGeom>
        </p:spPr>
      </p:pic>
      <p:sp>
        <p:nvSpPr>
          <p:cNvPr id="4" name="Footer Placeholder 3">
            <a:extLst>
              <a:ext uri="{FF2B5EF4-FFF2-40B4-BE49-F238E27FC236}">
                <a16:creationId xmlns:a16="http://schemas.microsoft.com/office/drawing/2014/main" id="{8A4D8CE5-9288-496F-9AE9-49731E9000DA}"/>
              </a:ext>
            </a:extLst>
          </p:cNvPr>
          <p:cNvSpPr>
            <a:spLocks noGrp="1"/>
          </p:cNvSpPr>
          <p:nvPr>
            <p:ph type="ftr" sz="quarter" idx="11"/>
          </p:nvPr>
        </p:nvSpPr>
        <p:spPr/>
        <p:txBody>
          <a:bodyPr/>
          <a:lstStyle/>
          <a:p>
            <a:r>
              <a:rPr lang="en-US"/>
              <a:t>Quantitative Methods, K. Drakos</a:t>
            </a:r>
            <a:endParaRPr lang="el-GR"/>
          </a:p>
        </p:txBody>
      </p:sp>
      <p:sp>
        <p:nvSpPr>
          <p:cNvPr id="5" name="Slide Number Placeholder 4">
            <a:extLst>
              <a:ext uri="{FF2B5EF4-FFF2-40B4-BE49-F238E27FC236}">
                <a16:creationId xmlns:a16="http://schemas.microsoft.com/office/drawing/2014/main" id="{B2CD359D-D291-20F8-0403-F68B45EB8088}"/>
              </a:ext>
            </a:extLst>
          </p:cNvPr>
          <p:cNvSpPr>
            <a:spLocks noGrp="1"/>
          </p:cNvSpPr>
          <p:nvPr>
            <p:ph type="sldNum" sz="quarter" idx="12"/>
          </p:nvPr>
        </p:nvSpPr>
        <p:spPr/>
        <p:txBody>
          <a:bodyPr/>
          <a:lstStyle/>
          <a:p>
            <a:fld id="{FCFA8818-19CA-48F4-8E58-EA84A7331C20}" type="slidenum">
              <a:rPr lang="el-GR" smtClean="0"/>
              <a:t>11</a:t>
            </a:fld>
            <a:endParaRPr lang="el-GR"/>
          </a:p>
        </p:txBody>
      </p:sp>
    </p:spTree>
    <p:extLst>
      <p:ext uri="{BB962C8B-B14F-4D97-AF65-F5344CB8AC3E}">
        <p14:creationId xmlns:p14="http://schemas.microsoft.com/office/powerpoint/2010/main" val="3069311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C9A0F-4481-1C69-D872-249377A29AA5}"/>
              </a:ext>
            </a:extLst>
          </p:cNvPr>
          <p:cNvSpPr>
            <a:spLocks noGrp="1"/>
          </p:cNvSpPr>
          <p:nvPr>
            <p:ph type="title"/>
          </p:nvPr>
        </p:nvSpPr>
        <p:spPr/>
        <p:txBody>
          <a:bodyPr/>
          <a:lstStyle/>
          <a:p>
            <a:r>
              <a:rPr lang="en-US" dirty="0"/>
              <a:t>But looking at their joint behavior…</a:t>
            </a:r>
            <a:endParaRPr lang="el-GR" dirty="0"/>
          </a:p>
        </p:txBody>
      </p:sp>
      <p:pic>
        <p:nvPicPr>
          <p:cNvPr id="7" name="Content Placeholder 6">
            <a:extLst>
              <a:ext uri="{FF2B5EF4-FFF2-40B4-BE49-F238E27FC236}">
                <a16:creationId xmlns:a16="http://schemas.microsoft.com/office/drawing/2014/main" id="{7C84040D-B816-9355-A0A3-14524F886CA0}"/>
              </a:ext>
            </a:extLst>
          </p:cNvPr>
          <p:cNvPicPr>
            <a:picLocks noGrp="1" noChangeAspect="1"/>
          </p:cNvPicPr>
          <p:nvPr>
            <p:ph idx="1"/>
          </p:nvPr>
        </p:nvPicPr>
        <p:blipFill>
          <a:blip r:embed="rId2"/>
          <a:stretch>
            <a:fillRect/>
          </a:stretch>
        </p:blipFill>
        <p:spPr>
          <a:xfrm>
            <a:off x="1834529" y="1817747"/>
            <a:ext cx="7539228" cy="5484114"/>
          </a:xfrm>
          <a:prstGeom prst="rect">
            <a:avLst/>
          </a:prstGeom>
        </p:spPr>
      </p:pic>
      <p:sp>
        <p:nvSpPr>
          <p:cNvPr id="4" name="Footer Placeholder 3">
            <a:extLst>
              <a:ext uri="{FF2B5EF4-FFF2-40B4-BE49-F238E27FC236}">
                <a16:creationId xmlns:a16="http://schemas.microsoft.com/office/drawing/2014/main" id="{4C668576-65B2-45DD-9D37-4283FF10B488}"/>
              </a:ext>
            </a:extLst>
          </p:cNvPr>
          <p:cNvSpPr>
            <a:spLocks noGrp="1"/>
          </p:cNvSpPr>
          <p:nvPr>
            <p:ph type="ftr" sz="quarter" idx="11"/>
          </p:nvPr>
        </p:nvSpPr>
        <p:spPr/>
        <p:txBody>
          <a:bodyPr/>
          <a:lstStyle/>
          <a:p>
            <a:r>
              <a:rPr lang="en-US"/>
              <a:t>Quantitative Methods, K. Drakos</a:t>
            </a:r>
            <a:endParaRPr lang="el-GR"/>
          </a:p>
        </p:txBody>
      </p:sp>
      <p:sp>
        <p:nvSpPr>
          <p:cNvPr id="5" name="Slide Number Placeholder 4">
            <a:extLst>
              <a:ext uri="{FF2B5EF4-FFF2-40B4-BE49-F238E27FC236}">
                <a16:creationId xmlns:a16="http://schemas.microsoft.com/office/drawing/2014/main" id="{494CB56F-1F3F-ED7E-5B43-A99EB2F2945E}"/>
              </a:ext>
            </a:extLst>
          </p:cNvPr>
          <p:cNvSpPr>
            <a:spLocks noGrp="1"/>
          </p:cNvSpPr>
          <p:nvPr>
            <p:ph type="sldNum" sz="quarter" idx="12"/>
          </p:nvPr>
        </p:nvSpPr>
        <p:spPr/>
        <p:txBody>
          <a:bodyPr/>
          <a:lstStyle/>
          <a:p>
            <a:fld id="{FCFA8818-19CA-48F4-8E58-EA84A7331C20}" type="slidenum">
              <a:rPr lang="el-GR" smtClean="0"/>
              <a:t>12</a:t>
            </a:fld>
            <a:endParaRPr lang="el-GR"/>
          </a:p>
        </p:txBody>
      </p:sp>
    </p:spTree>
    <p:extLst>
      <p:ext uri="{BB962C8B-B14F-4D97-AF65-F5344CB8AC3E}">
        <p14:creationId xmlns:p14="http://schemas.microsoft.com/office/powerpoint/2010/main" val="21674953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06025-2411-264D-29FF-F3AF47C9743A}"/>
              </a:ext>
            </a:extLst>
          </p:cNvPr>
          <p:cNvSpPr>
            <a:spLocks noGrp="1"/>
          </p:cNvSpPr>
          <p:nvPr>
            <p:ph type="title"/>
          </p:nvPr>
        </p:nvSpPr>
        <p:spPr/>
        <p:txBody>
          <a:bodyPr/>
          <a:lstStyle/>
          <a:p>
            <a:r>
              <a:rPr lang="en-US" dirty="0"/>
              <a:t>Behavior of ‘disequilibrium’ </a:t>
            </a:r>
            <a:endParaRPr lang="el-GR" dirty="0"/>
          </a:p>
        </p:txBody>
      </p:sp>
      <p:pic>
        <p:nvPicPr>
          <p:cNvPr id="7" name="Content Placeholder 6">
            <a:extLst>
              <a:ext uri="{FF2B5EF4-FFF2-40B4-BE49-F238E27FC236}">
                <a16:creationId xmlns:a16="http://schemas.microsoft.com/office/drawing/2014/main" id="{E7AC8DBA-16B2-A76D-DAF0-9EC2E510B3A6}"/>
              </a:ext>
            </a:extLst>
          </p:cNvPr>
          <p:cNvPicPr>
            <a:picLocks noGrp="1" noChangeAspect="1"/>
          </p:cNvPicPr>
          <p:nvPr>
            <p:ph idx="1"/>
          </p:nvPr>
        </p:nvPicPr>
        <p:blipFill>
          <a:blip r:embed="rId2"/>
          <a:stretch>
            <a:fillRect/>
          </a:stretch>
        </p:blipFill>
        <p:spPr>
          <a:xfrm>
            <a:off x="2003157" y="1548767"/>
            <a:ext cx="7539228" cy="5484114"/>
          </a:xfrm>
          <a:prstGeom prst="rect">
            <a:avLst/>
          </a:prstGeom>
        </p:spPr>
      </p:pic>
      <p:sp>
        <p:nvSpPr>
          <p:cNvPr id="4" name="Footer Placeholder 3">
            <a:extLst>
              <a:ext uri="{FF2B5EF4-FFF2-40B4-BE49-F238E27FC236}">
                <a16:creationId xmlns:a16="http://schemas.microsoft.com/office/drawing/2014/main" id="{B3C5BADA-67EB-6DC9-D667-0DF615297461}"/>
              </a:ext>
            </a:extLst>
          </p:cNvPr>
          <p:cNvSpPr>
            <a:spLocks noGrp="1"/>
          </p:cNvSpPr>
          <p:nvPr>
            <p:ph type="ftr" sz="quarter" idx="11"/>
          </p:nvPr>
        </p:nvSpPr>
        <p:spPr/>
        <p:txBody>
          <a:bodyPr/>
          <a:lstStyle/>
          <a:p>
            <a:r>
              <a:rPr lang="en-US"/>
              <a:t>Quantitative Methods, K. Drakos</a:t>
            </a:r>
            <a:endParaRPr lang="el-GR"/>
          </a:p>
        </p:txBody>
      </p:sp>
      <p:sp>
        <p:nvSpPr>
          <p:cNvPr id="5" name="Slide Number Placeholder 4">
            <a:extLst>
              <a:ext uri="{FF2B5EF4-FFF2-40B4-BE49-F238E27FC236}">
                <a16:creationId xmlns:a16="http://schemas.microsoft.com/office/drawing/2014/main" id="{81B24B90-3499-1B07-B262-02A952023671}"/>
              </a:ext>
            </a:extLst>
          </p:cNvPr>
          <p:cNvSpPr>
            <a:spLocks noGrp="1"/>
          </p:cNvSpPr>
          <p:nvPr>
            <p:ph type="sldNum" sz="quarter" idx="12"/>
          </p:nvPr>
        </p:nvSpPr>
        <p:spPr/>
        <p:txBody>
          <a:bodyPr/>
          <a:lstStyle/>
          <a:p>
            <a:fld id="{FCFA8818-19CA-48F4-8E58-EA84A7331C20}" type="slidenum">
              <a:rPr lang="el-GR" smtClean="0"/>
              <a:t>13</a:t>
            </a:fld>
            <a:endParaRPr lang="el-GR"/>
          </a:p>
        </p:txBody>
      </p:sp>
    </p:spTree>
    <p:extLst>
      <p:ext uri="{BB962C8B-B14F-4D97-AF65-F5344CB8AC3E}">
        <p14:creationId xmlns:p14="http://schemas.microsoft.com/office/powerpoint/2010/main" val="16947026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85E7D-5E94-9236-4D60-264F074422CB}"/>
              </a:ext>
            </a:extLst>
          </p:cNvPr>
          <p:cNvSpPr>
            <a:spLocks noGrp="1"/>
          </p:cNvSpPr>
          <p:nvPr>
            <p:ph type="title"/>
          </p:nvPr>
        </p:nvSpPr>
        <p:spPr/>
        <p:txBody>
          <a:bodyPr/>
          <a:lstStyle/>
          <a:p>
            <a:r>
              <a:rPr lang="en-US" dirty="0"/>
              <a:t>Stationarity of ‘disequilibrium’ </a:t>
            </a:r>
            <a:endParaRPr lang="el-GR" dirty="0"/>
          </a:p>
        </p:txBody>
      </p:sp>
      <p:pic>
        <p:nvPicPr>
          <p:cNvPr id="7" name="Content Placeholder 6">
            <a:extLst>
              <a:ext uri="{FF2B5EF4-FFF2-40B4-BE49-F238E27FC236}">
                <a16:creationId xmlns:a16="http://schemas.microsoft.com/office/drawing/2014/main" id="{0DF8E7D8-69DE-5C55-CBC6-73E740414930}"/>
              </a:ext>
            </a:extLst>
          </p:cNvPr>
          <p:cNvPicPr>
            <a:picLocks noGrp="1" noChangeAspect="1"/>
          </p:cNvPicPr>
          <p:nvPr>
            <p:ph idx="1"/>
          </p:nvPr>
        </p:nvPicPr>
        <p:blipFill>
          <a:blip r:embed="rId2"/>
          <a:stretch>
            <a:fillRect/>
          </a:stretch>
        </p:blipFill>
        <p:spPr>
          <a:xfrm>
            <a:off x="1097280" y="1737360"/>
            <a:ext cx="11430000" cy="4610100"/>
          </a:xfrm>
          <a:prstGeom prst="rect">
            <a:avLst/>
          </a:prstGeom>
        </p:spPr>
      </p:pic>
      <p:sp>
        <p:nvSpPr>
          <p:cNvPr id="4" name="Footer Placeholder 3">
            <a:extLst>
              <a:ext uri="{FF2B5EF4-FFF2-40B4-BE49-F238E27FC236}">
                <a16:creationId xmlns:a16="http://schemas.microsoft.com/office/drawing/2014/main" id="{7A0AE575-C89D-2133-3AD4-7EF444DF1334}"/>
              </a:ext>
            </a:extLst>
          </p:cNvPr>
          <p:cNvSpPr>
            <a:spLocks noGrp="1"/>
          </p:cNvSpPr>
          <p:nvPr>
            <p:ph type="ftr" sz="quarter" idx="11"/>
          </p:nvPr>
        </p:nvSpPr>
        <p:spPr/>
        <p:txBody>
          <a:bodyPr/>
          <a:lstStyle/>
          <a:p>
            <a:r>
              <a:rPr lang="en-US"/>
              <a:t>Quantitative Methods, K. Drakos</a:t>
            </a:r>
            <a:endParaRPr lang="el-GR"/>
          </a:p>
        </p:txBody>
      </p:sp>
      <p:sp>
        <p:nvSpPr>
          <p:cNvPr id="5" name="Slide Number Placeholder 4">
            <a:extLst>
              <a:ext uri="{FF2B5EF4-FFF2-40B4-BE49-F238E27FC236}">
                <a16:creationId xmlns:a16="http://schemas.microsoft.com/office/drawing/2014/main" id="{A1958DF1-205B-C991-A29F-3227BDA43254}"/>
              </a:ext>
            </a:extLst>
          </p:cNvPr>
          <p:cNvSpPr>
            <a:spLocks noGrp="1"/>
          </p:cNvSpPr>
          <p:nvPr>
            <p:ph type="sldNum" sz="quarter" idx="12"/>
          </p:nvPr>
        </p:nvSpPr>
        <p:spPr/>
        <p:txBody>
          <a:bodyPr/>
          <a:lstStyle/>
          <a:p>
            <a:fld id="{FCFA8818-19CA-48F4-8E58-EA84A7331C20}" type="slidenum">
              <a:rPr lang="el-GR" smtClean="0"/>
              <a:t>14</a:t>
            </a:fld>
            <a:endParaRPr lang="el-GR"/>
          </a:p>
        </p:txBody>
      </p:sp>
    </p:spTree>
    <p:extLst>
      <p:ext uri="{BB962C8B-B14F-4D97-AF65-F5344CB8AC3E}">
        <p14:creationId xmlns:p14="http://schemas.microsoft.com/office/powerpoint/2010/main" val="37000893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5AA65-98DB-4885-794B-95151D6A1630}"/>
              </a:ext>
            </a:extLst>
          </p:cNvPr>
          <p:cNvSpPr>
            <a:spLocks noGrp="1"/>
          </p:cNvSpPr>
          <p:nvPr>
            <p:ph type="title"/>
          </p:nvPr>
        </p:nvSpPr>
        <p:spPr/>
        <p:txBody>
          <a:bodyPr/>
          <a:lstStyle/>
          <a:p>
            <a:endParaRPr lang="el-GR" dirty="0"/>
          </a:p>
        </p:txBody>
      </p:sp>
      <p:sp>
        <p:nvSpPr>
          <p:cNvPr id="3" name="Content Placeholder 2">
            <a:extLst>
              <a:ext uri="{FF2B5EF4-FFF2-40B4-BE49-F238E27FC236}">
                <a16:creationId xmlns:a16="http://schemas.microsoft.com/office/drawing/2014/main" id="{F9902DF2-7CD7-B87A-3F8A-74AA0B96F126}"/>
              </a:ext>
            </a:extLst>
          </p:cNvPr>
          <p:cNvSpPr>
            <a:spLocks noGrp="1"/>
          </p:cNvSpPr>
          <p:nvPr>
            <p:ph idx="1"/>
          </p:nvPr>
        </p:nvSpPr>
        <p:spPr/>
        <p:txBody>
          <a:bodyPr/>
          <a:lstStyle/>
          <a:p>
            <a:pPr algn="just">
              <a:lnSpc>
                <a:spcPct val="150000"/>
              </a:lnSpc>
            </a:pPr>
            <a:r>
              <a:rPr lang="en-US" dirty="0"/>
              <a:t>Consider two time series, Y</a:t>
            </a:r>
            <a:r>
              <a:rPr lang="en-US" baseline="-25000" dirty="0"/>
              <a:t>t</a:t>
            </a:r>
            <a:r>
              <a:rPr lang="en-US" dirty="0"/>
              <a:t> and </a:t>
            </a:r>
            <a:r>
              <a:rPr lang="en-US" dirty="0" err="1"/>
              <a:t>X</a:t>
            </a:r>
            <a:r>
              <a:rPr lang="en-US" baseline="-25000" dirty="0" err="1"/>
              <a:t>t</a:t>
            </a:r>
            <a:endParaRPr lang="en-US" baseline="-25000" dirty="0"/>
          </a:p>
          <a:p>
            <a:pPr algn="just">
              <a:lnSpc>
                <a:spcPct val="150000"/>
              </a:lnSpc>
            </a:pPr>
            <a:r>
              <a:rPr lang="en-US" dirty="0"/>
              <a:t>If both are stationary, I(0), then OLS is appropriate </a:t>
            </a:r>
          </a:p>
          <a:p>
            <a:pPr algn="just">
              <a:lnSpc>
                <a:spcPct val="150000"/>
              </a:lnSpc>
            </a:pPr>
            <a:r>
              <a:rPr lang="en-US" dirty="0"/>
              <a:t>If they have different orders of integration, then they cannot be related (since one has stable time properties and the other has properties that change overtime///hence to be related would be a contradiction in terms)</a:t>
            </a:r>
          </a:p>
          <a:p>
            <a:pPr algn="just">
              <a:lnSpc>
                <a:spcPct val="150000"/>
              </a:lnSpc>
            </a:pPr>
            <a:r>
              <a:rPr lang="en-US" dirty="0"/>
              <a:t>The interesting case is if both are I(1) ***that is each one of them is non-stationary</a:t>
            </a:r>
            <a:endParaRPr lang="el-GR" dirty="0"/>
          </a:p>
        </p:txBody>
      </p:sp>
      <p:sp>
        <p:nvSpPr>
          <p:cNvPr id="5" name="Footer Placeholder 4">
            <a:extLst>
              <a:ext uri="{FF2B5EF4-FFF2-40B4-BE49-F238E27FC236}">
                <a16:creationId xmlns:a16="http://schemas.microsoft.com/office/drawing/2014/main" id="{D4E6E257-01A9-91B1-7E58-F5248C7C1645}"/>
              </a:ext>
            </a:extLst>
          </p:cNvPr>
          <p:cNvSpPr>
            <a:spLocks noGrp="1"/>
          </p:cNvSpPr>
          <p:nvPr>
            <p:ph type="ftr" sz="quarter" idx="11"/>
          </p:nvPr>
        </p:nvSpPr>
        <p:spPr/>
        <p:txBody>
          <a:bodyPr/>
          <a:lstStyle/>
          <a:p>
            <a:r>
              <a:rPr lang="en-US"/>
              <a:t>Quantitative Methods, K. Drakos</a:t>
            </a:r>
            <a:endParaRPr lang="el-GR"/>
          </a:p>
        </p:txBody>
      </p:sp>
      <p:sp>
        <p:nvSpPr>
          <p:cNvPr id="4" name="Slide Number Placeholder 3">
            <a:extLst>
              <a:ext uri="{FF2B5EF4-FFF2-40B4-BE49-F238E27FC236}">
                <a16:creationId xmlns:a16="http://schemas.microsoft.com/office/drawing/2014/main" id="{A773BCD2-E360-4E1E-A1C9-29CBFE3BDC9E}"/>
              </a:ext>
            </a:extLst>
          </p:cNvPr>
          <p:cNvSpPr>
            <a:spLocks noGrp="1"/>
          </p:cNvSpPr>
          <p:nvPr>
            <p:ph type="sldNum" sz="quarter" idx="12"/>
          </p:nvPr>
        </p:nvSpPr>
        <p:spPr/>
        <p:txBody>
          <a:bodyPr/>
          <a:lstStyle/>
          <a:p>
            <a:fld id="{FCFA8818-19CA-48F4-8E58-EA84A7331C20}" type="slidenum">
              <a:rPr lang="el-GR" smtClean="0"/>
              <a:t>15</a:t>
            </a:fld>
            <a:endParaRPr lang="el-GR"/>
          </a:p>
        </p:txBody>
      </p:sp>
    </p:spTree>
    <p:extLst>
      <p:ext uri="{BB962C8B-B14F-4D97-AF65-F5344CB8AC3E}">
        <p14:creationId xmlns:p14="http://schemas.microsoft.com/office/powerpoint/2010/main" val="8409428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85DA2-1CB5-DC30-8FD4-157EBC24A1F3}"/>
              </a:ext>
            </a:extLst>
          </p:cNvPr>
          <p:cNvSpPr>
            <a:spLocks noGrp="1"/>
          </p:cNvSpPr>
          <p:nvPr>
            <p:ph type="title"/>
          </p:nvPr>
        </p:nvSpPr>
        <p:spPr/>
        <p:txBody>
          <a:bodyPr/>
          <a:lstStyle/>
          <a:p>
            <a:endParaRPr lang="el-GR"/>
          </a:p>
        </p:txBody>
      </p:sp>
      <p:sp>
        <p:nvSpPr>
          <p:cNvPr id="3" name="Content Placeholder 2">
            <a:extLst>
              <a:ext uri="{FF2B5EF4-FFF2-40B4-BE49-F238E27FC236}">
                <a16:creationId xmlns:a16="http://schemas.microsoft.com/office/drawing/2014/main" id="{82526092-504F-F174-56F4-FB5634066504}"/>
              </a:ext>
            </a:extLst>
          </p:cNvPr>
          <p:cNvSpPr>
            <a:spLocks noGrp="1"/>
          </p:cNvSpPr>
          <p:nvPr>
            <p:ph idx="1"/>
          </p:nvPr>
        </p:nvSpPr>
        <p:spPr/>
        <p:txBody>
          <a:bodyPr/>
          <a:lstStyle/>
          <a:p>
            <a:pPr algn="just">
              <a:lnSpc>
                <a:spcPct val="150000"/>
              </a:lnSpc>
            </a:pPr>
            <a:r>
              <a:rPr lang="en-US" dirty="0"/>
              <a:t>In principle any linear combination of non-stationary time series will also be non-stationary</a:t>
            </a:r>
          </a:p>
          <a:p>
            <a:pPr algn="just">
              <a:lnSpc>
                <a:spcPct val="150000"/>
              </a:lnSpc>
            </a:pPr>
            <a:r>
              <a:rPr lang="en-US" dirty="0"/>
              <a:t>So a model of the form </a:t>
            </a:r>
            <a:r>
              <a:rPr lang="en-US" dirty="0" err="1"/>
              <a:t>Y</a:t>
            </a:r>
            <a:r>
              <a:rPr lang="en-US" baseline="-25000" dirty="0" err="1"/>
              <a:t>t</a:t>
            </a:r>
            <a:r>
              <a:rPr lang="en-US" baseline="-25000" dirty="0"/>
              <a:t> </a:t>
            </a:r>
            <a:r>
              <a:rPr lang="en-US" dirty="0"/>
              <a:t>= </a:t>
            </a:r>
            <a:r>
              <a:rPr lang="el-GR" dirty="0"/>
              <a:t>α + β* </a:t>
            </a:r>
            <a:r>
              <a:rPr lang="en-US" dirty="0" err="1"/>
              <a:t>X</a:t>
            </a:r>
            <a:r>
              <a:rPr lang="en-US" baseline="-25000" dirty="0" err="1"/>
              <a:t>t</a:t>
            </a:r>
            <a:r>
              <a:rPr lang="en-US" baseline="-25000" dirty="0"/>
              <a:t> </a:t>
            </a:r>
            <a:r>
              <a:rPr lang="en-US" dirty="0"/>
              <a:t>+ u, which implies a linear combination of the two series (</a:t>
            </a:r>
            <a:r>
              <a:rPr lang="en-US" dirty="0" err="1"/>
              <a:t>Y</a:t>
            </a:r>
            <a:r>
              <a:rPr lang="en-US" baseline="-25000" dirty="0" err="1"/>
              <a:t>t</a:t>
            </a:r>
            <a:r>
              <a:rPr lang="en-US" dirty="0"/>
              <a:t> - </a:t>
            </a:r>
            <a:r>
              <a:rPr lang="el-GR" dirty="0"/>
              <a:t>α </a:t>
            </a:r>
            <a:r>
              <a:rPr lang="en-US" dirty="0"/>
              <a:t>-</a:t>
            </a:r>
            <a:r>
              <a:rPr lang="el-GR" dirty="0"/>
              <a:t> β* </a:t>
            </a:r>
            <a:r>
              <a:rPr lang="en-US" dirty="0" err="1"/>
              <a:t>X</a:t>
            </a:r>
            <a:r>
              <a:rPr lang="en-US" baseline="-25000" dirty="0" err="1"/>
              <a:t>t</a:t>
            </a:r>
            <a:r>
              <a:rPr lang="en-US" dirty="0"/>
              <a:t> ), will generate a non-stationary outcome</a:t>
            </a:r>
          </a:p>
          <a:p>
            <a:pPr algn="just">
              <a:lnSpc>
                <a:spcPct val="150000"/>
              </a:lnSpc>
            </a:pPr>
            <a:r>
              <a:rPr lang="en-US" b="1" dirty="0"/>
              <a:t>IF HOWEVER A LINEAR COMBINATION EXISTS THAT IS STATIONARY, THEN THE TWO SERIES ARE SAID TO BE COINTEGRATED </a:t>
            </a:r>
            <a:endParaRPr lang="el-GR" b="1" dirty="0"/>
          </a:p>
        </p:txBody>
      </p:sp>
      <p:sp>
        <p:nvSpPr>
          <p:cNvPr id="5" name="Footer Placeholder 4">
            <a:extLst>
              <a:ext uri="{FF2B5EF4-FFF2-40B4-BE49-F238E27FC236}">
                <a16:creationId xmlns:a16="http://schemas.microsoft.com/office/drawing/2014/main" id="{D71E16CE-F314-5250-8657-A1E87678B301}"/>
              </a:ext>
            </a:extLst>
          </p:cNvPr>
          <p:cNvSpPr>
            <a:spLocks noGrp="1"/>
          </p:cNvSpPr>
          <p:nvPr>
            <p:ph type="ftr" sz="quarter" idx="11"/>
          </p:nvPr>
        </p:nvSpPr>
        <p:spPr/>
        <p:txBody>
          <a:bodyPr/>
          <a:lstStyle/>
          <a:p>
            <a:r>
              <a:rPr lang="en-US"/>
              <a:t>Quantitative Methods, K. Drakos</a:t>
            </a:r>
            <a:endParaRPr lang="el-GR"/>
          </a:p>
        </p:txBody>
      </p:sp>
      <p:sp>
        <p:nvSpPr>
          <p:cNvPr id="4" name="Slide Number Placeholder 3">
            <a:extLst>
              <a:ext uri="{FF2B5EF4-FFF2-40B4-BE49-F238E27FC236}">
                <a16:creationId xmlns:a16="http://schemas.microsoft.com/office/drawing/2014/main" id="{556ECED2-17F7-33E4-A255-8EEDAD3C72BB}"/>
              </a:ext>
            </a:extLst>
          </p:cNvPr>
          <p:cNvSpPr>
            <a:spLocks noGrp="1"/>
          </p:cNvSpPr>
          <p:nvPr>
            <p:ph type="sldNum" sz="quarter" idx="12"/>
          </p:nvPr>
        </p:nvSpPr>
        <p:spPr/>
        <p:txBody>
          <a:bodyPr/>
          <a:lstStyle/>
          <a:p>
            <a:fld id="{FCFA8818-19CA-48F4-8E58-EA84A7331C20}" type="slidenum">
              <a:rPr lang="el-GR" smtClean="0"/>
              <a:t>16</a:t>
            </a:fld>
            <a:endParaRPr lang="el-GR"/>
          </a:p>
        </p:txBody>
      </p:sp>
    </p:spTree>
    <p:extLst>
      <p:ext uri="{BB962C8B-B14F-4D97-AF65-F5344CB8AC3E}">
        <p14:creationId xmlns:p14="http://schemas.microsoft.com/office/powerpoint/2010/main" val="30992205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5930A-2C20-334C-15FB-4205C53AC293}"/>
              </a:ext>
            </a:extLst>
          </p:cNvPr>
          <p:cNvSpPr>
            <a:spLocks noGrp="1"/>
          </p:cNvSpPr>
          <p:nvPr>
            <p:ph type="title"/>
          </p:nvPr>
        </p:nvSpPr>
        <p:spPr/>
        <p:txBody>
          <a:bodyPr/>
          <a:lstStyle/>
          <a:p>
            <a:endParaRPr lang="el-GR"/>
          </a:p>
        </p:txBody>
      </p:sp>
      <p:sp>
        <p:nvSpPr>
          <p:cNvPr id="3" name="Content Placeholder 2">
            <a:extLst>
              <a:ext uri="{FF2B5EF4-FFF2-40B4-BE49-F238E27FC236}">
                <a16:creationId xmlns:a16="http://schemas.microsoft.com/office/drawing/2014/main" id="{2E185813-4710-91DC-3362-B4081F2D9B8B}"/>
              </a:ext>
            </a:extLst>
          </p:cNvPr>
          <p:cNvSpPr>
            <a:spLocks noGrp="1"/>
          </p:cNvSpPr>
          <p:nvPr>
            <p:ph idx="1"/>
          </p:nvPr>
        </p:nvSpPr>
        <p:spPr/>
        <p:txBody>
          <a:bodyPr/>
          <a:lstStyle/>
          <a:p>
            <a:pPr algn="just">
              <a:lnSpc>
                <a:spcPct val="150000"/>
              </a:lnSpc>
            </a:pPr>
            <a:r>
              <a:rPr lang="en-US" dirty="0"/>
              <a:t>Note the following:</a:t>
            </a:r>
          </a:p>
          <a:p>
            <a:pPr algn="just">
              <a:lnSpc>
                <a:spcPct val="150000"/>
              </a:lnSpc>
            </a:pPr>
            <a:r>
              <a:rPr lang="en-US" dirty="0"/>
              <a:t>If two time series are NOT COINTEGRATED, then they can have a relationship only in the short run (in terms of their </a:t>
            </a:r>
            <a:r>
              <a:rPr lang="el-GR" dirty="0"/>
              <a:t>Δ</a:t>
            </a:r>
            <a:r>
              <a:rPr lang="en-US" dirty="0"/>
              <a:t>s)</a:t>
            </a:r>
          </a:p>
          <a:p>
            <a:pPr algn="just">
              <a:lnSpc>
                <a:spcPct val="150000"/>
              </a:lnSpc>
            </a:pPr>
            <a:r>
              <a:rPr lang="en-US" dirty="0"/>
              <a:t>If two time series ARE COINTEGRATED, then they are linked by a long run relationship (that is their levels are also related) </a:t>
            </a:r>
            <a:endParaRPr lang="el-GR" dirty="0"/>
          </a:p>
        </p:txBody>
      </p:sp>
      <p:sp>
        <p:nvSpPr>
          <p:cNvPr id="5" name="Footer Placeholder 4">
            <a:extLst>
              <a:ext uri="{FF2B5EF4-FFF2-40B4-BE49-F238E27FC236}">
                <a16:creationId xmlns:a16="http://schemas.microsoft.com/office/drawing/2014/main" id="{D2878007-A1BE-5A2A-FF31-320395991213}"/>
              </a:ext>
            </a:extLst>
          </p:cNvPr>
          <p:cNvSpPr>
            <a:spLocks noGrp="1"/>
          </p:cNvSpPr>
          <p:nvPr>
            <p:ph type="ftr" sz="quarter" idx="11"/>
          </p:nvPr>
        </p:nvSpPr>
        <p:spPr/>
        <p:txBody>
          <a:bodyPr/>
          <a:lstStyle/>
          <a:p>
            <a:r>
              <a:rPr lang="en-US"/>
              <a:t>Quantitative Methods, K. Drakos</a:t>
            </a:r>
            <a:endParaRPr lang="el-GR"/>
          </a:p>
        </p:txBody>
      </p:sp>
      <p:sp>
        <p:nvSpPr>
          <p:cNvPr id="4" name="Slide Number Placeholder 3">
            <a:extLst>
              <a:ext uri="{FF2B5EF4-FFF2-40B4-BE49-F238E27FC236}">
                <a16:creationId xmlns:a16="http://schemas.microsoft.com/office/drawing/2014/main" id="{88F11BD4-5466-3E78-B1D4-B5C02442CC83}"/>
              </a:ext>
            </a:extLst>
          </p:cNvPr>
          <p:cNvSpPr>
            <a:spLocks noGrp="1"/>
          </p:cNvSpPr>
          <p:nvPr>
            <p:ph type="sldNum" sz="quarter" idx="12"/>
          </p:nvPr>
        </p:nvSpPr>
        <p:spPr/>
        <p:txBody>
          <a:bodyPr/>
          <a:lstStyle/>
          <a:p>
            <a:fld id="{FCFA8818-19CA-48F4-8E58-EA84A7331C20}" type="slidenum">
              <a:rPr lang="el-GR" smtClean="0"/>
              <a:t>17</a:t>
            </a:fld>
            <a:endParaRPr lang="el-GR"/>
          </a:p>
        </p:txBody>
      </p:sp>
    </p:spTree>
    <p:extLst>
      <p:ext uri="{BB962C8B-B14F-4D97-AF65-F5344CB8AC3E}">
        <p14:creationId xmlns:p14="http://schemas.microsoft.com/office/powerpoint/2010/main" val="32759460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9F0B3-0BC6-F26F-6250-8AB640036731}"/>
              </a:ext>
            </a:extLst>
          </p:cNvPr>
          <p:cNvSpPr>
            <a:spLocks noGrp="1"/>
          </p:cNvSpPr>
          <p:nvPr>
            <p:ph type="title"/>
          </p:nvPr>
        </p:nvSpPr>
        <p:spPr/>
        <p:txBody>
          <a:bodyPr/>
          <a:lstStyle/>
          <a:p>
            <a:endParaRPr lang="el-GR"/>
          </a:p>
        </p:txBody>
      </p:sp>
      <p:sp>
        <p:nvSpPr>
          <p:cNvPr id="3" name="Content Placeholder 2">
            <a:extLst>
              <a:ext uri="{FF2B5EF4-FFF2-40B4-BE49-F238E27FC236}">
                <a16:creationId xmlns:a16="http://schemas.microsoft.com/office/drawing/2014/main" id="{1DF95F4D-A189-DAC0-BE83-30E202FCE57D}"/>
              </a:ext>
            </a:extLst>
          </p:cNvPr>
          <p:cNvSpPr>
            <a:spLocks noGrp="1"/>
          </p:cNvSpPr>
          <p:nvPr>
            <p:ph idx="1"/>
          </p:nvPr>
        </p:nvSpPr>
        <p:spPr/>
        <p:txBody>
          <a:bodyPr/>
          <a:lstStyle/>
          <a:p>
            <a:pPr algn="just">
              <a:lnSpc>
                <a:spcPct val="150000"/>
              </a:lnSpc>
            </a:pPr>
            <a:r>
              <a:rPr lang="en-US" dirty="0"/>
              <a:t>How can we test that?</a:t>
            </a:r>
          </a:p>
          <a:p>
            <a:pPr algn="just">
              <a:lnSpc>
                <a:spcPct val="150000"/>
              </a:lnSpc>
            </a:pPr>
            <a:r>
              <a:rPr lang="en-US" dirty="0"/>
              <a:t>Recall the original model Y</a:t>
            </a:r>
            <a:r>
              <a:rPr lang="en-US" baseline="-25000" dirty="0"/>
              <a:t>t</a:t>
            </a:r>
            <a:r>
              <a:rPr lang="en-US" dirty="0"/>
              <a:t> = </a:t>
            </a:r>
            <a:r>
              <a:rPr lang="el-GR" dirty="0"/>
              <a:t>α + β* </a:t>
            </a:r>
            <a:r>
              <a:rPr lang="en-US" dirty="0" err="1"/>
              <a:t>X</a:t>
            </a:r>
            <a:r>
              <a:rPr lang="en-US" baseline="-25000" dirty="0" err="1"/>
              <a:t>t</a:t>
            </a:r>
            <a:r>
              <a:rPr lang="en-US" dirty="0"/>
              <a:t> + u, and the linear combination of the two series (Y</a:t>
            </a:r>
            <a:r>
              <a:rPr lang="en-US" baseline="-25000" dirty="0"/>
              <a:t>t</a:t>
            </a:r>
            <a:r>
              <a:rPr lang="en-US" dirty="0"/>
              <a:t> - </a:t>
            </a:r>
            <a:r>
              <a:rPr lang="el-GR" dirty="0"/>
              <a:t>α </a:t>
            </a:r>
            <a:r>
              <a:rPr lang="en-US" dirty="0"/>
              <a:t>-</a:t>
            </a:r>
            <a:r>
              <a:rPr lang="el-GR" dirty="0"/>
              <a:t> β* </a:t>
            </a:r>
            <a:r>
              <a:rPr lang="en-US" dirty="0" err="1"/>
              <a:t>X</a:t>
            </a:r>
            <a:r>
              <a:rPr lang="en-US" baseline="-25000" dirty="0" err="1"/>
              <a:t>t</a:t>
            </a:r>
            <a:r>
              <a:rPr lang="en-US" dirty="0"/>
              <a:t> ) which is equal to u</a:t>
            </a:r>
          </a:p>
          <a:p>
            <a:pPr algn="just">
              <a:lnSpc>
                <a:spcPct val="150000"/>
              </a:lnSpc>
            </a:pPr>
            <a:r>
              <a:rPr lang="en-US" dirty="0"/>
              <a:t>The initial testing procedure for cointegration was proposed by Engle and Granger, and is called </a:t>
            </a:r>
            <a:r>
              <a:rPr lang="en-US" b="1" dirty="0"/>
              <a:t>Engle-Granger 2-step method   </a:t>
            </a:r>
          </a:p>
          <a:p>
            <a:endParaRPr lang="el-GR" dirty="0"/>
          </a:p>
        </p:txBody>
      </p:sp>
      <p:sp>
        <p:nvSpPr>
          <p:cNvPr id="5" name="Footer Placeholder 4">
            <a:extLst>
              <a:ext uri="{FF2B5EF4-FFF2-40B4-BE49-F238E27FC236}">
                <a16:creationId xmlns:a16="http://schemas.microsoft.com/office/drawing/2014/main" id="{A14373B9-E561-8F13-7EC0-D22E984A135B}"/>
              </a:ext>
            </a:extLst>
          </p:cNvPr>
          <p:cNvSpPr>
            <a:spLocks noGrp="1"/>
          </p:cNvSpPr>
          <p:nvPr>
            <p:ph type="ftr" sz="quarter" idx="11"/>
          </p:nvPr>
        </p:nvSpPr>
        <p:spPr/>
        <p:txBody>
          <a:bodyPr/>
          <a:lstStyle/>
          <a:p>
            <a:r>
              <a:rPr lang="en-US"/>
              <a:t>Quantitative Methods, K. Drakos</a:t>
            </a:r>
            <a:endParaRPr lang="el-GR"/>
          </a:p>
        </p:txBody>
      </p:sp>
      <p:sp>
        <p:nvSpPr>
          <p:cNvPr id="4" name="Slide Number Placeholder 3">
            <a:extLst>
              <a:ext uri="{FF2B5EF4-FFF2-40B4-BE49-F238E27FC236}">
                <a16:creationId xmlns:a16="http://schemas.microsoft.com/office/drawing/2014/main" id="{411AC587-1043-E01E-68CC-326B345D5149}"/>
              </a:ext>
            </a:extLst>
          </p:cNvPr>
          <p:cNvSpPr>
            <a:spLocks noGrp="1"/>
          </p:cNvSpPr>
          <p:nvPr>
            <p:ph type="sldNum" sz="quarter" idx="12"/>
          </p:nvPr>
        </p:nvSpPr>
        <p:spPr/>
        <p:txBody>
          <a:bodyPr/>
          <a:lstStyle/>
          <a:p>
            <a:fld id="{FCFA8818-19CA-48F4-8E58-EA84A7331C20}" type="slidenum">
              <a:rPr lang="el-GR" smtClean="0"/>
              <a:t>18</a:t>
            </a:fld>
            <a:endParaRPr lang="el-GR"/>
          </a:p>
        </p:txBody>
      </p:sp>
    </p:spTree>
    <p:extLst>
      <p:ext uri="{BB962C8B-B14F-4D97-AF65-F5344CB8AC3E}">
        <p14:creationId xmlns:p14="http://schemas.microsoft.com/office/powerpoint/2010/main" val="24379502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53FEB-B3B7-260F-B91D-B3405ABDF316}"/>
              </a:ext>
            </a:extLst>
          </p:cNvPr>
          <p:cNvSpPr>
            <a:spLocks noGrp="1"/>
          </p:cNvSpPr>
          <p:nvPr>
            <p:ph type="title"/>
          </p:nvPr>
        </p:nvSpPr>
        <p:spPr/>
        <p:txBody>
          <a:bodyPr/>
          <a:lstStyle/>
          <a:p>
            <a:pPr algn="ctr"/>
            <a:r>
              <a:rPr lang="en-US" b="1" dirty="0"/>
              <a:t>The Engle-Granger 2-step method</a:t>
            </a:r>
            <a:endParaRPr lang="el-GR"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F4A41ED-4D31-4B12-22E6-E72658AED3E7}"/>
                  </a:ext>
                </a:extLst>
              </p:cNvPr>
              <p:cNvSpPr>
                <a:spLocks noGrp="1"/>
              </p:cNvSpPr>
              <p:nvPr>
                <p:ph idx="1"/>
              </p:nvPr>
            </p:nvSpPr>
            <p:spPr/>
            <p:txBody>
              <a:bodyPr/>
              <a:lstStyle/>
              <a:p>
                <a:r>
                  <a:rPr lang="en-US" dirty="0"/>
                  <a:t>Step 1: </a:t>
                </a:r>
              </a:p>
              <a:p>
                <a:r>
                  <a:rPr lang="en-US" dirty="0"/>
                  <a:t>Estimate Y</a:t>
                </a:r>
                <a:r>
                  <a:rPr lang="en-US" baseline="-25000" dirty="0"/>
                  <a:t>t</a:t>
                </a:r>
                <a:r>
                  <a:rPr lang="en-US" dirty="0"/>
                  <a:t> = </a:t>
                </a:r>
                <a:r>
                  <a:rPr lang="el-GR" dirty="0"/>
                  <a:t>α + β* </a:t>
                </a:r>
                <a:r>
                  <a:rPr lang="en-US" dirty="0" err="1"/>
                  <a:t>X</a:t>
                </a:r>
                <a:r>
                  <a:rPr lang="en-US" baseline="-25000" dirty="0" err="1"/>
                  <a:t>t</a:t>
                </a:r>
                <a:r>
                  <a:rPr lang="en-US" dirty="0"/>
                  <a:t> + u, and then obtain the residuals </a:t>
                </a:r>
              </a:p>
              <a:p>
                <a14:m>
                  <m:oMath xmlns:m="http://schemas.openxmlformats.org/officeDocument/2006/math">
                    <m:acc>
                      <m:accPr>
                        <m:chr m:val="̂"/>
                        <m:ctrlPr>
                          <a:rPr lang="el-GR" i="1">
                            <a:latin typeface="Cambria Math" panose="02040503050406030204" pitchFamily="18" charset="0"/>
                          </a:rPr>
                        </m:ctrlPr>
                      </m:accPr>
                      <m:e>
                        <m:r>
                          <a:rPr lang="en-US" i="1">
                            <a:latin typeface="Cambria Math" panose="02040503050406030204" pitchFamily="18" charset="0"/>
                          </a:rPr>
                          <m:t>𝑢</m:t>
                        </m:r>
                      </m:e>
                    </m:acc>
                  </m:oMath>
                </a14:m>
                <a:r>
                  <a:rPr lang="en-US" dirty="0"/>
                  <a:t> = </a:t>
                </a:r>
                <a14:m>
                  <m:oMath xmlns:m="http://schemas.openxmlformats.org/officeDocument/2006/math">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sub>
                    </m:sSub>
                    <m:r>
                      <a:rPr lang="en-US" i="1">
                        <a:latin typeface="Cambria Math" panose="02040503050406030204" pitchFamily="18" charset="0"/>
                      </a:rPr>
                      <m:t>−</m:t>
                    </m:r>
                    <m:acc>
                      <m:accPr>
                        <m:chr m:val="̂"/>
                        <m:ctrlPr>
                          <a:rPr lang="el-GR" i="1">
                            <a:latin typeface="Cambria Math" panose="02040503050406030204" pitchFamily="18" charset="0"/>
                          </a:rPr>
                        </m:ctrlPr>
                      </m:accPr>
                      <m:e>
                        <m:r>
                          <a:rPr lang="en-US" i="1">
                            <a:latin typeface="Cambria Math" panose="02040503050406030204" pitchFamily="18" charset="0"/>
                          </a:rPr>
                          <m:t>𝑎</m:t>
                        </m:r>
                      </m:e>
                    </m:acc>
                    <m:r>
                      <a:rPr lang="en-US" b="0" i="1" smtClean="0">
                        <a:latin typeface="Cambria Math" panose="02040503050406030204" pitchFamily="18" charset="0"/>
                      </a:rPr>
                      <m:t>−</m:t>
                    </m:r>
                  </m:oMath>
                </a14:m>
                <a:r>
                  <a:rPr lang="el-GR" dirty="0"/>
                  <a:t>*</a:t>
                </a:r>
                <a14:m>
                  <m:oMath xmlns:m="http://schemas.openxmlformats.org/officeDocument/2006/math">
                    <m:sSub>
                      <m:sSubPr>
                        <m:ctrlPr>
                          <a:rPr lang="el-GR" i="1">
                            <a:latin typeface="Cambria Math" panose="02040503050406030204" pitchFamily="18" charset="0"/>
                          </a:rPr>
                        </m:ctrlPr>
                      </m:sSubPr>
                      <m:e>
                        <m:r>
                          <a:rPr lang="el-GR" i="1">
                            <a:latin typeface="Cambria Math" panose="02040503050406030204" pitchFamily="18" charset="0"/>
                          </a:rPr>
                          <m:t>𝑥</m:t>
                        </m:r>
                      </m:e>
                      <m:sub>
                        <m:r>
                          <a:rPr lang="en-US" i="1">
                            <a:latin typeface="Cambria Math" panose="02040503050406030204" pitchFamily="18" charset="0"/>
                          </a:rPr>
                          <m:t>𝑡</m:t>
                        </m:r>
                      </m:sub>
                    </m:sSub>
                  </m:oMath>
                </a14:m>
                <a:endParaRPr lang="el-GR" dirty="0"/>
              </a:p>
              <a:p>
                <a:endParaRPr lang="en-US" dirty="0"/>
              </a:p>
              <a:p>
                <a:r>
                  <a:rPr lang="en-US" dirty="0"/>
                  <a:t>Step 2: </a:t>
                </a:r>
              </a:p>
              <a:p>
                <a:r>
                  <a:rPr lang="en-US" dirty="0"/>
                  <a:t>Check if the residual is stationary or not, by using a Dickey-Fuller test</a:t>
                </a:r>
              </a:p>
              <a:p>
                <a:endParaRPr lang="en-US" dirty="0"/>
              </a:p>
              <a:p>
                <a:pPr marL="0" indent="0">
                  <a:buNone/>
                </a:pPr>
                <a:endParaRPr lang="en-US" i="1" dirty="0">
                  <a:latin typeface="Cambria Math" panose="02040503050406030204" pitchFamily="18" charset="0"/>
                </a:endParaRPr>
              </a:p>
              <a:p>
                <a:pPr marL="0" indent="0">
                  <a:buNone/>
                </a:pPr>
                <a:endParaRPr lang="el-GR" dirty="0"/>
              </a:p>
            </p:txBody>
          </p:sp>
        </mc:Choice>
        <mc:Fallback xmlns="">
          <p:sp>
            <p:nvSpPr>
              <p:cNvPr id="3" name="Content Placeholder 2">
                <a:extLst>
                  <a:ext uri="{FF2B5EF4-FFF2-40B4-BE49-F238E27FC236}">
                    <a16:creationId xmlns:a16="http://schemas.microsoft.com/office/drawing/2014/main" id="{FF4A41ED-4D31-4B12-22E6-E72658AED3E7}"/>
                  </a:ext>
                </a:extLst>
              </p:cNvPr>
              <p:cNvSpPr>
                <a:spLocks noGrp="1" noRot="1" noChangeAspect="1" noMove="1" noResize="1" noEditPoints="1" noAdjustHandles="1" noChangeArrowheads="1" noChangeShapeType="1" noTextEdit="1"/>
              </p:cNvSpPr>
              <p:nvPr>
                <p:ph idx="1"/>
              </p:nvPr>
            </p:nvSpPr>
            <p:spPr>
              <a:blipFill>
                <a:blip r:embed="rId2"/>
                <a:stretch>
                  <a:fillRect l="-606" t="-1667"/>
                </a:stretch>
              </a:blipFill>
            </p:spPr>
            <p:txBody>
              <a:bodyPr/>
              <a:lstStyle/>
              <a:p>
                <a:r>
                  <a:rPr lang="el-GR">
                    <a:noFill/>
                  </a:rPr>
                  <a:t> </a:t>
                </a:r>
              </a:p>
            </p:txBody>
          </p:sp>
        </mc:Fallback>
      </mc:AlternateContent>
      <p:sp>
        <p:nvSpPr>
          <p:cNvPr id="5" name="Footer Placeholder 4">
            <a:extLst>
              <a:ext uri="{FF2B5EF4-FFF2-40B4-BE49-F238E27FC236}">
                <a16:creationId xmlns:a16="http://schemas.microsoft.com/office/drawing/2014/main" id="{5971C42C-FA72-B581-C285-F89041A3C00A}"/>
              </a:ext>
            </a:extLst>
          </p:cNvPr>
          <p:cNvSpPr>
            <a:spLocks noGrp="1"/>
          </p:cNvSpPr>
          <p:nvPr>
            <p:ph type="ftr" sz="quarter" idx="11"/>
          </p:nvPr>
        </p:nvSpPr>
        <p:spPr/>
        <p:txBody>
          <a:bodyPr/>
          <a:lstStyle/>
          <a:p>
            <a:r>
              <a:rPr lang="en-US"/>
              <a:t>Quantitative Methods, K. Drakos</a:t>
            </a:r>
            <a:endParaRPr lang="el-GR"/>
          </a:p>
        </p:txBody>
      </p:sp>
      <p:sp>
        <p:nvSpPr>
          <p:cNvPr id="4" name="Slide Number Placeholder 3">
            <a:extLst>
              <a:ext uri="{FF2B5EF4-FFF2-40B4-BE49-F238E27FC236}">
                <a16:creationId xmlns:a16="http://schemas.microsoft.com/office/drawing/2014/main" id="{13BFC3D6-93AE-9BEF-8874-38B08F49BCED}"/>
              </a:ext>
            </a:extLst>
          </p:cNvPr>
          <p:cNvSpPr>
            <a:spLocks noGrp="1"/>
          </p:cNvSpPr>
          <p:nvPr>
            <p:ph type="sldNum" sz="quarter" idx="12"/>
          </p:nvPr>
        </p:nvSpPr>
        <p:spPr/>
        <p:txBody>
          <a:bodyPr/>
          <a:lstStyle/>
          <a:p>
            <a:fld id="{FCFA8818-19CA-48F4-8E58-EA84A7331C20}" type="slidenum">
              <a:rPr lang="el-GR" smtClean="0"/>
              <a:t>19</a:t>
            </a:fld>
            <a:endParaRPr lang="el-GR"/>
          </a:p>
        </p:txBody>
      </p:sp>
    </p:spTree>
    <p:extLst>
      <p:ext uri="{BB962C8B-B14F-4D97-AF65-F5344CB8AC3E}">
        <p14:creationId xmlns:p14="http://schemas.microsoft.com/office/powerpoint/2010/main" val="9681174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A6007-50B4-1BC3-9CF5-4A27ED0CF311}"/>
              </a:ext>
            </a:extLst>
          </p:cNvPr>
          <p:cNvSpPr>
            <a:spLocks noGrp="1"/>
          </p:cNvSpPr>
          <p:nvPr>
            <p:ph type="title"/>
          </p:nvPr>
        </p:nvSpPr>
        <p:spPr/>
        <p:txBody>
          <a:bodyPr/>
          <a:lstStyle/>
          <a:p>
            <a:endParaRPr lang="el-GR"/>
          </a:p>
        </p:txBody>
      </p:sp>
      <p:sp>
        <p:nvSpPr>
          <p:cNvPr id="3" name="Content Placeholder 2">
            <a:extLst>
              <a:ext uri="{FF2B5EF4-FFF2-40B4-BE49-F238E27FC236}">
                <a16:creationId xmlns:a16="http://schemas.microsoft.com/office/drawing/2014/main" id="{28797FF7-881A-D836-D9D1-A8881BB773F6}"/>
              </a:ext>
            </a:extLst>
          </p:cNvPr>
          <p:cNvSpPr>
            <a:spLocks noGrp="1"/>
          </p:cNvSpPr>
          <p:nvPr>
            <p:ph idx="1"/>
          </p:nvPr>
        </p:nvSpPr>
        <p:spPr/>
        <p:txBody>
          <a:bodyPr/>
          <a:lstStyle/>
          <a:p>
            <a:pPr algn="just"/>
            <a:r>
              <a:rPr lang="en-US" dirty="0"/>
              <a:t>From step 2, there are only two possible outcomes:</a:t>
            </a:r>
          </a:p>
          <a:p>
            <a:pPr algn="just"/>
            <a:r>
              <a:rPr lang="en-US" dirty="0"/>
              <a:t>Outcome 1: </a:t>
            </a:r>
            <a:r>
              <a:rPr lang="en-US" b="1" dirty="0"/>
              <a:t>The residuals are non-stationary</a:t>
            </a:r>
            <a:r>
              <a:rPr lang="en-US" dirty="0"/>
              <a:t>, which implies that the linear combination from which they were generated was also non-stationary. </a:t>
            </a:r>
            <a:r>
              <a:rPr lang="en-US" b="1" dirty="0"/>
              <a:t>Hence, Y</a:t>
            </a:r>
            <a:r>
              <a:rPr lang="en-US" b="1" baseline="-25000" dirty="0"/>
              <a:t>t </a:t>
            </a:r>
            <a:r>
              <a:rPr lang="en-US" b="1" dirty="0"/>
              <a:t>and </a:t>
            </a:r>
            <a:r>
              <a:rPr lang="en-US" b="1" dirty="0" err="1"/>
              <a:t>X</a:t>
            </a:r>
            <a:r>
              <a:rPr lang="en-US" b="1" baseline="-25000" dirty="0" err="1"/>
              <a:t>t</a:t>
            </a:r>
            <a:r>
              <a:rPr lang="en-US" b="1" dirty="0"/>
              <a:t> ARE NOT COINTEGRATED  </a:t>
            </a:r>
          </a:p>
          <a:p>
            <a:pPr algn="just"/>
            <a:r>
              <a:rPr lang="en-US" dirty="0"/>
              <a:t>Outcome 2: </a:t>
            </a:r>
            <a:r>
              <a:rPr lang="en-US" b="1" dirty="0"/>
              <a:t>The residuals are stationary</a:t>
            </a:r>
            <a:r>
              <a:rPr lang="en-US" dirty="0"/>
              <a:t>, which implies that the linear combination from which they were generated was also stationary. </a:t>
            </a:r>
            <a:r>
              <a:rPr lang="en-US" b="1" dirty="0"/>
              <a:t>Hence, Y</a:t>
            </a:r>
            <a:r>
              <a:rPr lang="en-US" b="1" baseline="-25000" dirty="0"/>
              <a:t>t</a:t>
            </a:r>
            <a:r>
              <a:rPr lang="en-US" b="1" dirty="0"/>
              <a:t> and </a:t>
            </a:r>
            <a:r>
              <a:rPr lang="en-US" b="1" dirty="0" err="1"/>
              <a:t>X</a:t>
            </a:r>
            <a:r>
              <a:rPr lang="en-US" b="1" baseline="-25000" dirty="0" err="1"/>
              <a:t>t</a:t>
            </a:r>
            <a:r>
              <a:rPr lang="en-US" b="1" dirty="0"/>
              <a:t> ARE NOT COINTEGRATED  </a:t>
            </a:r>
          </a:p>
          <a:p>
            <a:pPr algn="just"/>
            <a:endParaRPr lang="en-US" dirty="0"/>
          </a:p>
          <a:p>
            <a:pPr algn="just"/>
            <a:r>
              <a:rPr lang="en-US" dirty="0"/>
              <a:t>How to proceed with modelling depends on which outcome we encounter</a:t>
            </a:r>
          </a:p>
          <a:p>
            <a:pPr algn="just"/>
            <a:r>
              <a:rPr lang="en-US" dirty="0"/>
              <a:t>Below I will provide a roadmap of how one should proceed</a:t>
            </a:r>
            <a:endParaRPr lang="el-GR" dirty="0"/>
          </a:p>
          <a:p>
            <a:pPr algn="just"/>
            <a:endParaRPr lang="el-GR" b="1" dirty="0"/>
          </a:p>
          <a:p>
            <a:endParaRPr lang="el-GR" dirty="0"/>
          </a:p>
        </p:txBody>
      </p:sp>
      <p:sp>
        <p:nvSpPr>
          <p:cNvPr id="5" name="Footer Placeholder 4">
            <a:extLst>
              <a:ext uri="{FF2B5EF4-FFF2-40B4-BE49-F238E27FC236}">
                <a16:creationId xmlns:a16="http://schemas.microsoft.com/office/drawing/2014/main" id="{CE817957-4A21-37C0-8A64-ED61D0F5FF39}"/>
              </a:ext>
            </a:extLst>
          </p:cNvPr>
          <p:cNvSpPr>
            <a:spLocks noGrp="1"/>
          </p:cNvSpPr>
          <p:nvPr>
            <p:ph type="ftr" sz="quarter" idx="11"/>
          </p:nvPr>
        </p:nvSpPr>
        <p:spPr/>
        <p:txBody>
          <a:bodyPr/>
          <a:lstStyle/>
          <a:p>
            <a:r>
              <a:rPr lang="en-US"/>
              <a:t>Quantitative Methods, K. Drakos</a:t>
            </a:r>
            <a:endParaRPr lang="el-GR"/>
          </a:p>
        </p:txBody>
      </p:sp>
      <p:sp>
        <p:nvSpPr>
          <p:cNvPr id="4" name="Slide Number Placeholder 3">
            <a:extLst>
              <a:ext uri="{FF2B5EF4-FFF2-40B4-BE49-F238E27FC236}">
                <a16:creationId xmlns:a16="http://schemas.microsoft.com/office/drawing/2014/main" id="{BB32E092-BE26-E8BF-9577-163049FC3682}"/>
              </a:ext>
            </a:extLst>
          </p:cNvPr>
          <p:cNvSpPr>
            <a:spLocks noGrp="1"/>
          </p:cNvSpPr>
          <p:nvPr>
            <p:ph type="sldNum" sz="quarter" idx="12"/>
          </p:nvPr>
        </p:nvSpPr>
        <p:spPr/>
        <p:txBody>
          <a:bodyPr/>
          <a:lstStyle/>
          <a:p>
            <a:fld id="{FCFA8818-19CA-48F4-8E58-EA84A7331C20}" type="slidenum">
              <a:rPr lang="el-GR" smtClean="0"/>
              <a:t>20</a:t>
            </a:fld>
            <a:endParaRPr lang="el-GR"/>
          </a:p>
        </p:txBody>
      </p:sp>
    </p:spTree>
    <p:extLst>
      <p:ext uri="{BB962C8B-B14F-4D97-AF65-F5344CB8AC3E}">
        <p14:creationId xmlns:p14="http://schemas.microsoft.com/office/powerpoint/2010/main" val="742307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C1214-FFA2-B154-ACD9-A1B3EAE3EDD2}"/>
              </a:ext>
            </a:extLst>
          </p:cNvPr>
          <p:cNvSpPr>
            <a:spLocks noGrp="1"/>
          </p:cNvSpPr>
          <p:nvPr>
            <p:ph type="title"/>
          </p:nvPr>
        </p:nvSpPr>
        <p:spPr/>
        <p:txBody>
          <a:bodyPr/>
          <a:lstStyle/>
          <a:p>
            <a:pPr algn="ctr"/>
            <a:r>
              <a:rPr lang="en-US" b="1" dirty="0"/>
              <a:t>The Engle-Granger Representation Theorem</a:t>
            </a:r>
            <a:endParaRPr lang="el-GR" b="1" dirty="0"/>
          </a:p>
        </p:txBody>
      </p:sp>
      <p:sp>
        <p:nvSpPr>
          <p:cNvPr id="3" name="Text Placeholder 2">
            <a:extLst>
              <a:ext uri="{FF2B5EF4-FFF2-40B4-BE49-F238E27FC236}">
                <a16:creationId xmlns:a16="http://schemas.microsoft.com/office/drawing/2014/main" id="{761F710A-C2B1-E4D2-2EC0-30FB3FF82598}"/>
              </a:ext>
            </a:extLst>
          </p:cNvPr>
          <p:cNvSpPr>
            <a:spLocks noGrp="1"/>
          </p:cNvSpPr>
          <p:nvPr>
            <p:ph type="body" idx="1"/>
          </p:nvPr>
        </p:nvSpPr>
        <p:spPr/>
        <p:txBody>
          <a:bodyPr/>
          <a:lstStyle/>
          <a:p>
            <a:endParaRPr lang="el-GR"/>
          </a:p>
        </p:txBody>
      </p:sp>
      <p:sp>
        <p:nvSpPr>
          <p:cNvPr id="4" name="Footer Placeholder 3">
            <a:extLst>
              <a:ext uri="{FF2B5EF4-FFF2-40B4-BE49-F238E27FC236}">
                <a16:creationId xmlns:a16="http://schemas.microsoft.com/office/drawing/2014/main" id="{29305A2D-873D-AB5D-5AC3-A9B694B3DE13}"/>
              </a:ext>
            </a:extLst>
          </p:cNvPr>
          <p:cNvSpPr>
            <a:spLocks noGrp="1"/>
          </p:cNvSpPr>
          <p:nvPr>
            <p:ph type="ftr" sz="quarter" idx="11"/>
          </p:nvPr>
        </p:nvSpPr>
        <p:spPr/>
        <p:txBody>
          <a:bodyPr/>
          <a:lstStyle/>
          <a:p>
            <a:r>
              <a:rPr lang="en-US"/>
              <a:t>Quantitative Methods, K. Drakos</a:t>
            </a:r>
            <a:endParaRPr lang="el-GR"/>
          </a:p>
        </p:txBody>
      </p:sp>
      <p:sp>
        <p:nvSpPr>
          <p:cNvPr id="5" name="Slide Number Placeholder 4">
            <a:extLst>
              <a:ext uri="{FF2B5EF4-FFF2-40B4-BE49-F238E27FC236}">
                <a16:creationId xmlns:a16="http://schemas.microsoft.com/office/drawing/2014/main" id="{D56B97C4-EDD2-F869-8DD1-EF65387895B0}"/>
              </a:ext>
            </a:extLst>
          </p:cNvPr>
          <p:cNvSpPr>
            <a:spLocks noGrp="1"/>
          </p:cNvSpPr>
          <p:nvPr>
            <p:ph type="sldNum" sz="quarter" idx="12"/>
          </p:nvPr>
        </p:nvSpPr>
        <p:spPr/>
        <p:txBody>
          <a:bodyPr/>
          <a:lstStyle/>
          <a:p>
            <a:fld id="{FCFA8818-19CA-48F4-8E58-EA84A7331C20}" type="slidenum">
              <a:rPr lang="el-GR" smtClean="0"/>
              <a:t>21</a:t>
            </a:fld>
            <a:endParaRPr lang="el-GR"/>
          </a:p>
        </p:txBody>
      </p:sp>
    </p:spTree>
    <p:extLst>
      <p:ext uri="{BB962C8B-B14F-4D97-AF65-F5344CB8AC3E}">
        <p14:creationId xmlns:p14="http://schemas.microsoft.com/office/powerpoint/2010/main" val="33222588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32946-0B2D-3E4C-A54B-3A192856E65D}"/>
              </a:ext>
            </a:extLst>
          </p:cNvPr>
          <p:cNvSpPr>
            <a:spLocks noGrp="1"/>
          </p:cNvSpPr>
          <p:nvPr>
            <p:ph type="title"/>
          </p:nvPr>
        </p:nvSpPr>
        <p:spPr/>
        <p:txBody>
          <a:bodyPr/>
          <a:lstStyle/>
          <a:p>
            <a:r>
              <a:rPr lang="en-US" dirty="0"/>
              <a:t>A bivariate case with 2 lags </a:t>
            </a:r>
            <a:endParaRPr lang="el-GR"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AA914F23-9E07-22FB-E479-EEEBEEB795E4}"/>
                  </a:ext>
                </a:extLst>
              </p:cNvPr>
              <p:cNvSpPr>
                <a:spLocks noGrp="1"/>
              </p:cNvSpPr>
              <p:nvPr>
                <p:ph idx="1"/>
              </p:nvPr>
            </p:nvSpPr>
            <p:spPr/>
            <p:txBody>
              <a:bodyPr/>
              <a:lstStyle/>
              <a:p>
                <a:endParaRPr lang="el-GR" i="1" dirty="0"/>
              </a:p>
              <a:p>
                <a:endParaRPr lang="el-GR" i="1" dirty="0"/>
              </a:p>
              <a:p>
                <a:pPr algn="ctr"/>
                <a14:m>
                  <m:oMath xmlns:m="http://schemas.openxmlformats.org/officeDocument/2006/math">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0</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𝛽</m:t>
                        </m:r>
                      </m:e>
                      <m:sub>
                        <m:r>
                          <a:rPr lang="el-GR" i="1">
                            <a:latin typeface="Cambria Math" panose="02040503050406030204" pitchFamily="18" charset="0"/>
                          </a:rPr>
                          <m:t>1</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𝛽</m:t>
                        </m:r>
                      </m:e>
                      <m:sub>
                        <m:r>
                          <a:rPr lang="el-GR" i="1">
                            <a:latin typeface="Cambria Math" panose="02040503050406030204" pitchFamily="18" charset="0"/>
                          </a:rPr>
                          <m:t>2</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2</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𝛽</m:t>
                        </m:r>
                      </m:e>
                      <m:sub>
                        <m:r>
                          <a:rPr lang="el-GR" i="1">
                            <a:latin typeface="Cambria Math" panose="02040503050406030204" pitchFamily="18" charset="0"/>
                          </a:rPr>
                          <m:t>3</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𝛽</m:t>
                        </m:r>
                      </m:e>
                      <m:sub>
                        <m:r>
                          <a:rPr lang="el-GR" i="1">
                            <a:latin typeface="Cambria Math" panose="02040503050406030204" pitchFamily="18" charset="0"/>
                          </a:rPr>
                          <m:t>4</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2</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𝜆</m:t>
                        </m:r>
                      </m:e>
                      <m:sub>
                        <m:r>
                          <a:rPr lang="el-GR" i="1">
                            <a:latin typeface="Cambria Math" panose="02040503050406030204" pitchFamily="18" charset="0"/>
                          </a:rPr>
                          <m:t>1</m:t>
                        </m:r>
                      </m:sub>
                    </m:sSub>
                    <m:d>
                      <m:dPr>
                        <m:ctrlPr>
                          <a:rPr lang="el-GR" i="1">
                            <a:latin typeface="Cambria Math" panose="02040503050406030204" pitchFamily="18" charset="0"/>
                          </a:rPr>
                        </m:ctrlPr>
                      </m:dPr>
                      <m:e>
                        <m:sSub>
                          <m:sSubPr>
                            <m:ctrlPr>
                              <a:rPr lang="el-GR" i="1">
                                <a:latin typeface="Cambria Math" panose="02040503050406030204" pitchFamily="18" charset="0"/>
                              </a:rPr>
                            </m:ctrlPr>
                          </m:sSubPr>
                          <m:e>
                            <m:r>
                              <a:rPr lang="en-US" i="1">
                                <a:latin typeface="Cambria Math" panose="02040503050406030204" pitchFamily="18" charset="0"/>
                              </a:rPr>
                              <m:t>𝑦</m:t>
                            </m:r>
                          </m:e>
                          <m:sub>
                            <m:r>
                              <a:rPr lang="el-GR"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r>
                          <a:rPr lang="el-GR" i="1">
                            <a:latin typeface="Cambria Math" panose="02040503050406030204" pitchFamily="18" charset="0"/>
                          </a:rPr>
                          <m:t>−</m:t>
                        </m:r>
                        <m:r>
                          <a:rPr lang="el-GR" i="1">
                            <a:latin typeface="Cambria Math" panose="02040503050406030204" pitchFamily="18" charset="0"/>
                          </a:rPr>
                          <m:t>𝛼</m:t>
                        </m:r>
                        <m:r>
                          <a:rPr lang="el-GR" i="1">
                            <a:latin typeface="Cambria Math" panose="02040503050406030204" pitchFamily="18" charset="0"/>
                          </a:rPr>
                          <m:t>−</m:t>
                        </m:r>
                        <m:r>
                          <a:rPr lang="el-GR" i="1">
                            <a:latin typeface="Cambria Math" panose="02040503050406030204" pitchFamily="18" charset="0"/>
                          </a:rPr>
                          <m:t>𝛾</m:t>
                        </m:r>
                        <m:sSub>
                          <m:sSubPr>
                            <m:ctrlPr>
                              <a:rPr lang="el-GR" i="1">
                                <a:latin typeface="Cambria Math" panose="02040503050406030204" pitchFamily="18" charset="0"/>
                              </a:rPr>
                            </m:ctrlPr>
                          </m:sSubPr>
                          <m:e>
                            <m:r>
                              <a:rPr lang="el-GR" i="1">
                                <a:latin typeface="Cambria Math" panose="02040503050406030204" pitchFamily="18" charset="0"/>
                              </a:rPr>
                              <m:t>𝑥</m:t>
                            </m:r>
                          </m:e>
                          <m:sub>
                            <m:r>
                              <a:rPr lang="el-GR"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e>
                    </m:d>
                  </m:oMath>
                </a14:m>
                <a:r>
                  <a:rPr lang="en-US" dirty="0"/>
                  <a:t>+ </a:t>
                </a:r>
                <a:r>
                  <a:rPr lang="el-GR" dirty="0"/>
                  <a:t>ε</a:t>
                </a:r>
                <a:r>
                  <a:rPr lang="en-US" baseline="-25000" dirty="0"/>
                  <a:t>t</a:t>
                </a:r>
                <a:endParaRPr lang="el-GR" baseline="-25000" dirty="0"/>
              </a:p>
              <a:p>
                <a:pPr algn="ctr"/>
                <a:endParaRPr lang="el-GR" dirty="0"/>
              </a:p>
              <a:p>
                <a:pPr algn="ctr"/>
                <a:r>
                  <a:rPr lang="en-US" dirty="0"/>
                  <a:t> </a:t>
                </a:r>
                <a:endParaRPr lang="el-GR" dirty="0"/>
              </a:p>
              <a:p>
                <a:pPr algn="ctr"/>
                <a:endParaRPr lang="el-GR" dirty="0"/>
              </a:p>
              <a:p>
                <a:pPr algn="ctr"/>
                <a14:m>
                  <m:oMath xmlns:m="http://schemas.openxmlformats.org/officeDocument/2006/math">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n-US" i="1">
                            <a:latin typeface="Cambria Math" panose="02040503050406030204" pitchFamily="18" charset="0"/>
                          </a:rPr>
                          <m:t>0</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l-GR" i="1">
                            <a:latin typeface="Cambria Math" panose="02040503050406030204" pitchFamily="18" charset="0"/>
                          </a:rPr>
                          <m:t>1</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l-GR" i="1">
                            <a:latin typeface="Cambria Math" panose="02040503050406030204" pitchFamily="18" charset="0"/>
                          </a:rPr>
                          <m:t>2</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2</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l-GR" i="1">
                            <a:latin typeface="Cambria Math" panose="02040503050406030204" pitchFamily="18" charset="0"/>
                          </a:rPr>
                          <m:t>3</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l-GR" i="1">
                            <a:latin typeface="Cambria Math" panose="02040503050406030204" pitchFamily="18" charset="0"/>
                          </a:rPr>
                          <m:t>4</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2</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𝜆</m:t>
                        </m:r>
                      </m:e>
                      <m:sub>
                        <m:r>
                          <a:rPr lang="el-GR" i="1">
                            <a:latin typeface="Cambria Math" panose="02040503050406030204" pitchFamily="18" charset="0"/>
                          </a:rPr>
                          <m:t>2</m:t>
                        </m:r>
                      </m:sub>
                    </m:sSub>
                    <m:d>
                      <m:dPr>
                        <m:ctrlPr>
                          <a:rPr lang="el-GR" i="1">
                            <a:latin typeface="Cambria Math" panose="02040503050406030204" pitchFamily="18" charset="0"/>
                          </a:rPr>
                        </m:ctrlPr>
                      </m:dPr>
                      <m:e>
                        <m:sSub>
                          <m:sSubPr>
                            <m:ctrlPr>
                              <a:rPr lang="el-GR" i="1">
                                <a:latin typeface="Cambria Math" panose="02040503050406030204" pitchFamily="18" charset="0"/>
                              </a:rPr>
                            </m:ctrlPr>
                          </m:sSubPr>
                          <m:e>
                            <m:r>
                              <a:rPr lang="en-US" i="1">
                                <a:latin typeface="Cambria Math" panose="02040503050406030204" pitchFamily="18" charset="0"/>
                              </a:rPr>
                              <m:t>𝑦</m:t>
                            </m:r>
                          </m:e>
                          <m:sub>
                            <m:r>
                              <a:rPr lang="el-GR"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r>
                          <a:rPr lang="el-GR" i="1">
                            <a:latin typeface="Cambria Math" panose="02040503050406030204" pitchFamily="18" charset="0"/>
                          </a:rPr>
                          <m:t>−</m:t>
                        </m:r>
                        <m:r>
                          <a:rPr lang="el-GR" i="1">
                            <a:latin typeface="Cambria Math" panose="02040503050406030204" pitchFamily="18" charset="0"/>
                          </a:rPr>
                          <m:t>𝛼</m:t>
                        </m:r>
                        <m:r>
                          <a:rPr lang="el-GR" i="1">
                            <a:latin typeface="Cambria Math" panose="02040503050406030204" pitchFamily="18" charset="0"/>
                          </a:rPr>
                          <m:t>−</m:t>
                        </m:r>
                        <m:r>
                          <a:rPr lang="el-GR" i="1">
                            <a:latin typeface="Cambria Math" panose="02040503050406030204" pitchFamily="18" charset="0"/>
                          </a:rPr>
                          <m:t>𝛾</m:t>
                        </m:r>
                        <m:sSub>
                          <m:sSubPr>
                            <m:ctrlPr>
                              <a:rPr lang="el-GR" i="1">
                                <a:latin typeface="Cambria Math" panose="02040503050406030204" pitchFamily="18" charset="0"/>
                              </a:rPr>
                            </m:ctrlPr>
                          </m:sSubPr>
                          <m:e>
                            <m:r>
                              <a:rPr lang="el-GR" i="1">
                                <a:latin typeface="Cambria Math" panose="02040503050406030204" pitchFamily="18" charset="0"/>
                              </a:rPr>
                              <m:t>𝑥</m:t>
                            </m:r>
                          </m:e>
                          <m:sub>
                            <m:r>
                              <a:rPr lang="el-GR"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e>
                    </m:d>
                  </m:oMath>
                </a14:m>
                <a:r>
                  <a:rPr lang="en-US" dirty="0"/>
                  <a:t>+ </a:t>
                </a:r>
                <a:r>
                  <a:rPr lang="el-GR" dirty="0"/>
                  <a:t>ε</a:t>
                </a:r>
                <a:r>
                  <a:rPr lang="en-US" baseline="-25000" dirty="0"/>
                  <a:t>t</a:t>
                </a:r>
                <a:endParaRPr lang="el-GR" baseline="-25000" dirty="0"/>
              </a:p>
              <a:p>
                <a:pPr algn="ctr"/>
                <a:endParaRPr lang="el-GR" dirty="0"/>
              </a:p>
              <a:p>
                <a:endParaRPr lang="el-GR" dirty="0"/>
              </a:p>
            </p:txBody>
          </p:sp>
        </mc:Choice>
        <mc:Fallback>
          <p:sp>
            <p:nvSpPr>
              <p:cNvPr id="3" name="Content Placeholder 2">
                <a:extLst>
                  <a:ext uri="{FF2B5EF4-FFF2-40B4-BE49-F238E27FC236}">
                    <a16:creationId xmlns:a16="http://schemas.microsoft.com/office/drawing/2014/main" id="{AA914F23-9E07-22FB-E479-EEEBEEB795E4}"/>
                  </a:ext>
                </a:extLst>
              </p:cNvPr>
              <p:cNvSpPr>
                <a:spLocks noGrp="1" noRot="1" noChangeAspect="1" noMove="1" noResize="1" noEditPoints="1" noAdjustHandles="1" noChangeArrowheads="1" noChangeShapeType="1" noTextEdit="1"/>
              </p:cNvSpPr>
              <p:nvPr>
                <p:ph idx="1"/>
              </p:nvPr>
            </p:nvSpPr>
            <p:spPr>
              <a:blipFill>
                <a:blip r:embed="rId2"/>
                <a:stretch>
                  <a:fillRect/>
                </a:stretch>
              </a:blipFill>
            </p:spPr>
            <p:txBody>
              <a:bodyPr/>
              <a:lstStyle/>
              <a:p>
                <a:r>
                  <a:rPr lang="el-GR">
                    <a:noFill/>
                  </a:rPr>
                  <a:t> </a:t>
                </a:r>
              </a:p>
            </p:txBody>
          </p:sp>
        </mc:Fallback>
      </mc:AlternateContent>
      <p:sp>
        <p:nvSpPr>
          <p:cNvPr id="4" name="Footer Placeholder 3">
            <a:extLst>
              <a:ext uri="{FF2B5EF4-FFF2-40B4-BE49-F238E27FC236}">
                <a16:creationId xmlns:a16="http://schemas.microsoft.com/office/drawing/2014/main" id="{217C9CBC-4ACB-6CFA-BC34-164AA82CAFD6}"/>
              </a:ext>
            </a:extLst>
          </p:cNvPr>
          <p:cNvSpPr>
            <a:spLocks noGrp="1"/>
          </p:cNvSpPr>
          <p:nvPr>
            <p:ph type="ftr" sz="quarter" idx="11"/>
          </p:nvPr>
        </p:nvSpPr>
        <p:spPr/>
        <p:txBody>
          <a:bodyPr/>
          <a:lstStyle/>
          <a:p>
            <a:r>
              <a:rPr lang="en-US"/>
              <a:t>Quantitative Methods, K. Drakos</a:t>
            </a:r>
            <a:endParaRPr lang="el-GR"/>
          </a:p>
        </p:txBody>
      </p:sp>
      <p:sp>
        <p:nvSpPr>
          <p:cNvPr id="5" name="Slide Number Placeholder 4">
            <a:extLst>
              <a:ext uri="{FF2B5EF4-FFF2-40B4-BE49-F238E27FC236}">
                <a16:creationId xmlns:a16="http://schemas.microsoft.com/office/drawing/2014/main" id="{0B2A5A60-07F3-656B-E353-3E0EB293DB6A}"/>
              </a:ext>
            </a:extLst>
          </p:cNvPr>
          <p:cNvSpPr>
            <a:spLocks noGrp="1"/>
          </p:cNvSpPr>
          <p:nvPr>
            <p:ph type="sldNum" sz="quarter" idx="12"/>
          </p:nvPr>
        </p:nvSpPr>
        <p:spPr/>
        <p:txBody>
          <a:bodyPr/>
          <a:lstStyle/>
          <a:p>
            <a:fld id="{FCFA8818-19CA-48F4-8E58-EA84A7331C20}" type="slidenum">
              <a:rPr lang="el-GR" smtClean="0"/>
              <a:t>22</a:t>
            </a:fld>
            <a:endParaRPr lang="el-GR"/>
          </a:p>
        </p:txBody>
      </p:sp>
    </p:spTree>
    <p:extLst>
      <p:ext uri="{BB962C8B-B14F-4D97-AF65-F5344CB8AC3E}">
        <p14:creationId xmlns:p14="http://schemas.microsoft.com/office/powerpoint/2010/main" val="42111014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08A9C-586B-08EA-1C1F-7469D4C51822}"/>
              </a:ext>
            </a:extLst>
          </p:cNvPr>
          <p:cNvSpPr>
            <a:spLocks noGrp="1"/>
          </p:cNvSpPr>
          <p:nvPr>
            <p:ph type="title"/>
          </p:nvPr>
        </p:nvSpPr>
        <p:spPr/>
        <p:txBody>
          <a:bodyPr/>
          <a:lstStyle/>
          <a:p>
            <a:endParaRPr lang="el-GR"/>
          </a:p>
        </p:txBody>
      </p:sp>
      <p:graphicFrame>
        <p:nvGraphicFramePr>
          <p:cNvPr id="4" name="Content Placeholder 3">
            <a:extLst>
              <a:ext uri="{FF2B5EF4-FFF2-40B4-BE49-F238E27FC236}">
                <a16:creationId xmlns:a16="http://schemas.microsoft.com/office/drawing/2014/main" id="{89D39248-F3CD-F1BB-646F-F166BA80CC40}"/>
              </a:ext>
            </a:extLst>
          </p:cNvPr>
          <p:cNvGraphicFramePr>
            <a:graphicFrameLocks noGrp="1"/>
          </p:cNvGraphicFramePr>
          <p:nvPr>
            <p:ph idx="1"/>
            <p:extLst>
              <p:ext uri="{D42A27DB-BD31-4B8C-83A1-F6EECF244321}">
                <p14:modId xmlns:p14="http://schemas.microsoft.com/office/powerpoint/2010/main" val="100528047"/>
              </p:ext>
            </p:extLst>
          </p:nvPr>
        </p:nvGraphicFramePr>
        <p:xfrm>
          <a:off x="838200" y="683288"/>
          <a:ext cx="10515600" cy="54936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ooter Placeholder 5">
            <a:extLst>
              <a:ext uri="{FF2B5EF4-FFF2-40B4-BE49-F238E27FC236}">
                <a16:creationId xmlns:a16="http://schemas.microsoft.com/office/drawing/2014/main" id="{078F7AEB-407E-F514-50C9-D0EF6C925E37}"/>
              </a:ext>
            </a:extLst>
          </p:cNvPr>
          <p:cNvSpPr>
            <a:spLocks noGrp="1"/>
          </p:cNvSpPr>
          <p:nvPr>
            <p:ph type="ftr" sz="quarter" idx="11"/>
          </p:nvPr>
        </p:nvSpPr>
        <p:spPr/>
        <p:txBody>
          <a:bodyPr/>
          <a:lstStyle/>
          <a:p>
            <a:r>
              <a:rPr lang="en-US"/>
              <a:t>Quantitative Methods, K. Drakos</a:t>
            </a:r>
            <a:endParaRPr lang="el-GR"/>
          </a:p>
        </p:txBody>
      </p:sp>
      <p:sp>
        <p:nvSpPr>
          <p:cNvPr id="5" name="Slide Number Placeholder 4">
            <a:extLst>
              <a:ext uri="{FF2B5EF4-FFF2-40B4-BE49-F238E27FC236}">
                <a16:creationId xmlns:a16="http://schemas.microsoft.com/office/drawing/2014/main" id="{FD4E65B7-BDD8-4DBF-875F-D4D746E17D15}"/>
              </a:ext>
            </a:extLst>
          </p:cNvPr>
          <p:cNvSpPr>
            <a:spLocks noGrp="1"/>
          </p:cNvSpPr>
          <p:nvPr>
            <p:ph type="sldNum" sz="quarter" idx="12"/>
          </p:nvPr>
        </p:nvSpPr>
        <p:spPr/>
        <p:txBody>
          <a:bodyPr/>
          <a:lstStyle/>
          <a:p>
            <a:fld id="{FCFA8818-19CA-48F4-8E58-EA84A7331C20}" type="slidenum">
              <a:rPr lang="el-GR" smtClean="0"/>
              <a:t>23</a:t>
            </a:fld>
            <a:endParaRPr lang="el-GR"/>
          </a:p>
        </p:txBody>
      </p:sp>
    </p:spTree>
    <p:extLst>
      <p:ext uri="{BB962C8B-B14F-4D97-AF65-F5344CB8AC3E}">
        <p14:creationId xmlns:p14="http://schemas.microsoft.com/office/powerpoint/2010/main" val="41740727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FB505-1B48-FD57-4F49-2BFF56D6D96D}"/>
              </a:ext>
            </a:extLst>
          </p:cNvPr>
          <p:cNvSpPr>
            <a:spLocks noGrp="1"/>
          </p:cNvSpPr>
          <p:nvPr>
            <p:ph type="title"/>
          </p:nvPr>
        </p:nvSpPr>
        <p:spPr/>
        <p:txBody>
          <a:bodyPr/>
          <a:lstStyle/>
          <a:p>
            <a:endParaRPr lang="el-GR"/>
          </a:p>
        </p:txBody>
      </p:sp>
      <p:sp>
        <p:nvSpPr>
          <p:cNvPr id="3" name="Content Placeholder 2">
            <a:extLst>
              <a:ext uri="{FF2B5EF4-FFF2-40B4-BE49-F238E27FC236}">
                <a16:creationId xmlns:a16="http://schemas.microsoft.com/office/drawing/2014/main" id="{779CD3B3-13A5-C5DB-BD22-54C493CD299C}"/>
              </a:ext>
            </a:extLst>
          </p:cNvPr>
          <p:cNvSpPr>
            <a:spLocks noGrp="1"/>
          </p:cNvSpPr>
          <p:nvPr>
            <p:ph idx="1"/>
          </p:nvPr>
        </p:nvSpPr>
        <p:spPr/>
        <p:txBody>
          <a:bodyPr>
            <a:normAutofit/>
          </a:bodyPr>
          <a:lstStyle/>
          <a:p>
            <a:r>
              <a:rPr lang="en-US" dirty="0"/>
              <a:t>(Y</a:t>
            </a:r>
            <a:r>
              <a:rPr lang="en-US" baseline="-25000" dirty="0"/>
              <a:t>t-1</a:t>
            </a:r>
            <a:r>
              <a:rPr lang="en-US" dirty="0"/>
              <a:t> –</a:t>
            </a:r>
            <a:r>
              <a:rPr lang="el-GR" dirty="0"/>
              <a:t>α –γ*</a:t>
            </a:r>
            <a:r>
              <a:rPr lang="en-US" dirty="0"/>
              <a:t>X</a:t>
            </a:r>
            <a:r>
              <a:rPr lang="en-US" baseline="-25000" dirty="0"/>
              <a:t>t-1</a:t>
            </a:r>
            <a:r>
              <a:rPr lang="en-US" dirty="0"/>
              <a:t>)</a:t>
            </a:r>
            <a:r>
              <a:rPr lang="el-GR" dirty="0"/>
              <a:t> </a:t>
            </a:r>
            <a:r>
              <a:rPr lang="en-US" dirty="0"/>
              <a:t> is called </a:t>
            </a:r>
            <a:r>
              <a:rPr lang="en-US" b="1" dirty="0"/>
              <a:t>Error Correction Mechanism </a:t>
            </a:r>
            <a:r>
              <a:rPr lang="en-US" dirty="0"/>
              <a:t>(ECM) and captures the distance from the equilibrium to which the variable must respond to</a:t>
            </a:r>
          </a:p>
          <a:p>
            <a:pPr algn="just"/>
            <a:r>
              <a:rPr lang="el-GR" dirty="0"/>
              <a:t>λ </a:t>
            </a:r>
            <a:r>
              <a:rPr lang="en-US" dirty="0"/>
              <a:t>is called </a:t>
            </a:r>
            <a:r>
              <a:rPr lang="en-US" u="sng" dirty="0"/>
              <a:t>Speed-of-Adjustment</a:t>
            </a:r>
            <a:r>
              <a:rPr lang="en-US" dirty="0"/>
              <a:t> and </a:t>
            </a:r>
            <a:r>
              <a:rPr lang="en-US" b="1" dirty="0"/>
              <a:t>captures the speed with which the dependent variable moves</a:t>
            </a:r>
            <a:r>
              <a:rPr lang="en-US" dirty="0"/>
              <a:t> (since it is in </a:t>
            </a:r>
            <a:r>
              <a:rPr lang="el-GR" dirty="0"/>
              <a:t>Δ) </a:t>
            </a:r>
            <a:r>
              <a:rPr lang="en-US" b="1" dirty="0"/>
              <a:t>in order to restore statistical equilibrium </a:t>
            </a:r>
          </a:p>
          <a:p>
            <a:pPr algn="just"/>
            <a:r>
              <a:rPr lang="en-US" dirty="0"/>
              <a:t>In fact, 1 / abs(</a:t>
            </a:r>
            <a:r>
              <a:rPr lang="el-GR" dirty="0"/>
              <a:t>λ), </a:t>
            </a:r>
            <a:r>
              <a:rPr lang="en-US" dirty="0"/>
              <a:t>measures how many periods it takes until the system goes back to equilibrium</a:t>
            </a:r>
          </a:p>
          <a:p>
            <a:pPr algn="just"/>
            <a:r>
              <a:rPr lang="en-US" dirty="0"/>
              <a:t>For instance, if </a:t>
            </a:r>
            <a:r>
              <a:rPr lang="el-GR" dirty="0"/>
              <a:t>λ = 0.2</a:t>
            </a:r>
            <a:r>
              <a:rPr lang="en-US" dirty="0"/>
              <a:t>, then 1 / 0.2 = 5 </a:t>
            </a:r>
          </a:p>
          <a:p>
            <a:pPr algn="just"/>
            <a:r>
              <a:rPr lang="en-US" dirty="0"/>
              <a:t>If your data in monthly (daily) frequency, then any deviation from equilibrium takes on average 5 months (days) to be eliminated </a:t>
            </a:r>
            <a:endParaRPr lang="el-GR" dirty="0"/>
          </a:p>
          <a:p>
            <a:pPr marL="0" indent="0">
              <a:buNone/>
            </a:pPr>
            <a:endParaRPr lang="en-US" dirty="0"/>
          </a:p>
          <a:p>
            <a:endParaRPr lang="el-GR" dirty="0"/>
          </a:p>
        </p:txBody>
      </p:sp>
      <p:sp>
        <p:nvSpPr>
          <p:cNvPr id="4" name="Footer Placeholder 3">
            <a:extLst>
              <a:ext uri="{FF2B5EF4-FFF2-40B4-BE49-F238E27FC236}">
                <a16:creationId xmlns:a16="http://schemas.microsoft.com/office/drawing/2014/main" id="{582E8DB3-F500-A047-5032-0540E51C7CF1}"/>
              </a:ext>
            </a:extLst>
          </p:cNvPr>
          <p:cNvSpPr>
            <a:spLocks noGrp="1"/>
          </p:cNvSpPr>
          <p:nvPr>
            <p:ph type="ftr" sz="quarter" idx="11"/>
          </p:nvPr>
        </p:nvSpPr>
        <p:spPr/>
        <p:txBody>
          <a:bodyPr/>
          <a:lstStyle/>
          <a:p>
            <a:r>
              <a:rPr lang="en-US"/>
              <a:t>Quantitative Methods, K. Drakos</a:t>
            </a:r>
            <a:endParaRPr lang="el-GR"/>
          </a:p>
        </p:txBody>
      </p:sp>
      <p:sp>
        <p:nvSpPr>
          <p:cNvPr id="5" name="Slide Number Placeholder 4">
            <a:extLst>
              <a:ext uri="{FF2B5EF4-FFF2-40B4-BE49-F238E27FC236}">
                <a16:creationId xmlns:a16="http://schemas.microsoft.com/office/drawing/2014/main" id="{4C1DC6BA-B92A-D5CC-6E49-273CD7EDC115}"/>
              </a:ext>
            </a:extLst>
          </p:cNvPr>
          <p:cNvSpPr>
            <a:spLocks noGrp="1"/>
          </p:cNvSpPr>
          <p:nvPr>
            <p:ph type="sldNum" sz="quarter" idx="12"/>
          </p:nvPr>
        </p:nvSpPr>
        <p:spPr/>
        <p:txBody>
          <a:bodyPr/>
          <a:lstStyle/>
          <a:p>
            <a:fld id="{FCFA8818-19CA-48F4-8E58-EA84A7331C20}" type="slidenum">
              <a:rPr lang="el-GR" smtClean="0"/>
              <a:t>24</a:t>
            </a:fld>
            <a:endParaRPr lang="el-GR"/>
          </a:p>
        </p:txBody>
      </p:sp>
    </p:spTree>
    <p:extLst>
      <p:ext uri="{BB962C8B-B14F-4D97-AF65-F5344CB8AC3E}">
        <p14:creationId xmlns:p14="http://schemas.microsoft.com/office/powerpoint/2010/main" val="19590758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53BE8-6BCA-0650-EE9F-3391DED1A5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57456F-70E5-904E-D976-AE1588390741}"/>
              </a:ext>
            </a:extLst>
          </p:cNvPr>
          <p:cNvSpPr>
            <a:spLocks noGrp="1"/>
          </p:cNvSpPr>
          <p:nvPr>
            <p:ph type="title"/>
          </p:nvPr>
        </p:nvSpPr>
        <p:spPr/>
        <p:txBody>
          <a:bodyPr/>
          <a:lstStyle/>
          <a:p>
            <a:pPr algn="ctr"/>
            <a:r>
              <a:rPr lang="en-US" dirty="0"/>
              <a:t>Both Series are I(1) and cointegrated. What If </a:t>
            </a:r>
            <a:r>
              <a:rPr lang="el-GR" dirty="0"/>
              <a:t>β</a:t>
            </a:r>
            <a:r>
              <a:rPr lang="en-US" baseline="-25000" dirty="0"/>
              <a:t>3</a:t>
            </a:r>
            <a:r>
              <a:rPr lang="en-US" dirty="0"/>
              <a:t>=</a:t>
            </a:r>
            <a:r>
              <a:rPr lang="el-GR" dirty="0"/>
              <a:t>β</a:t>
            </a:r>
            <a:r>
              <a:rPr lang="el-GR" baseline="-25000" dirty="0"/>
              <a:t>4</a:t>
            </a:r>
            <a:r>
              <a:rPr lang="el-GR" dirty="0"/>
              <a:t>=0</a:t>
            </a:r>
            <a:r>
              <a:rPr lang="en-US" dirty="0"/>
              <a:t>?  </a:t>
            </a:r>
            <a:endParaRPr lang="el-GR"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93B2BF3E-C030-6573-A29F-E459C0420E66}"/>
                  </a:ext>
                </a:extLst>
              </p:cNvPr>
              <p:cNvSpPr>
                <a:spLocks noGrp="1"/>
              </p:cNvSpPr>
              <p:nvPr>
                <p:ph idx="1"/>
              </p:nvPr>
            </p:nvSpPr>
            <p:spPr/>
            <p:txBody>
              <a:bodyPr>
                <a:normAutofit lnSpcReduction="10000"/>
              </a:bodyPr>
              <a:lstStyle/>
              <a:p>
                <a:endParaRPr lang="el-GR" i="1" dirty="0"/>
              </a:p>
              <a:p>
                <a:endParaRPr lang="el-GR" i="1" dirty="0"/>
              </a:p>
              <a:p>
                <a:pPr algn="ctr"/>
                <a14:m>
                  <m:oMath xmlns:m="http://schemas.openxmlformats.org/officeDocument/2006/math">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0</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𝛽</m:t>
                        </m:r>
                      </m:e>
                      <m:sub>
                        <m:r>
                          <a:rPr lang="el-GR" i="1">
                            <a:latin typeface="Cambria Math" panose="02040503050406030204" pitchFamily="18" charset="0"/>
                          </a:rPr>
                          <m:t>1</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𝛽</m:t>
                        </m:r>
                      </m:e>
                      <m:sub>
                        <m:r>
                          <a:rPr lang="el-GR" i="1">
                            <a:latin typeface="Cambria Math" panose="02040503050406030204" pitchFamily="18" charset="0"/>
                          </a:rPr>
                          <m:t>2</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2</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𝛽</m:t>
                        </m:r>
                      </m:e>
                      <m:sub>
                        <m:r>
                          <a:rPr lang="el-GR" i="1">
                            <a:latin typeface="Cambria Math" panose="02040503050406030204" pitchFamily="18" charset="0"/>
                          </a:rPr>
                          <m:t>3</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𝛽</m:t>
                        </m:r>
                      </m:e>
                      <m:sub>
                        <m:r>
                          <a:rPr lang="el-GR" i="1">
                            <a:latin typeface="Cambria Math" panose="02040503050406030204" pitchFamily="18" charset="0"/>
                          </a:rPr>
                          <m:t>4</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2</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𝜆</m:t>
                        </m:r>
                      </m:e>
                      <m:sub>
                        <m:r>
                          <a:rPr lang="el-GR" i="1">
                            <a:latin typeface="Cambria Math" panose="02040503050406030204" pitchFamily="18" charset="0"/>
                          </a:rPr>
                          <m:t>1</m:t>
                        </m:r>
                      </m:sub>
                    </m:sSub>
                    <m:d>
                      <m:dPr>
                        <m:ctrlPr>
                          <a:rPr lang="el-GR" i="1">
                            <a:latin typeface="Cambria Math" panose="02040503050406030204" pitchFamily="18" charset="0"/>
                          </a:rPr>
                        </m:ctrlPr>
                      </m:dPr>
                      <m:e>
                        <m:sSub>
                          <m:sSubPr>
                            <m:ctrlPr>
                              <a:rPr lang="el-GR" i="1">
                                <a:latin typeface="Cambria Math" panose="02040503050406030204" pitchFamily="18" charset="0"/>
                              </a:rPr>
                            </m:ctrlPr>
                          </m:sSubPr>
                          <m:e>
                            <m:r>
                              <a:rPr lang="en-US" i="1">
                                <a:latin typeface="Cambria Math" panose="02040503050406030204" pitchFamily="18" charset="0"/>
                              </a:rPr>
                              <m:t>𝑦</m:t>
                            </m:r>
                          </m:e>
                          <m:sub>
                            <m:r>
                              <a:rPr lang="el-GR"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r>
                          <a:rPr lang="el-GR" i="1">
                            <a:latin typeface="Cambria Math" panose="02040503050406030204" pitchFamily="18" charset="0"/>
                          </a:rPr>
                          <m:t>−</m:t>
                        </m:r>
                        <m:r>
                          <a:rPr lang="el-GR" i="1">
                            <a:latin typeface="Cambria Math" panose="02040503050406030204" pitchFamily="18" charset="0"/>
                          </a:rPr>
                          <m:t>𝛼</m:t>
                        </m:r>
                        <m:r>
                          <a:rPr lang="el-GR" i="1">
                            <a:latin typeface="Cambria Math" panose="02040503050406030204" pitchFamily="18" charset="0"/>
                          </a:rPr>
                          <m:t>−</m:t>
                        </m:r>
                        <m:r>
                          <a:rPr lang="el-GR" i="1">
                            <a:latin typeface="Cambria Math" panose="02040503050406030204" pitchFamily="18" charset="0"/>
                          </a:rPr>
                          <m:t>𝛾</m:t>
                        </m:r>
                        <m:sSub>
                          <m:sSubPr>
                            <m:ctrlPr>
                              <a:rPr lang="el-GR" i="1">
                                <a:latin typeface="Cambria Math" panose="02040503050406030204" pitchFamily="18" charset="0"/>
                              </a:rPr>
                            </m:ctrlPr>
                          </m:sSubPr>
                          <m:e>
                            <m:r>
                              <a:rPr lang="el-GR" i="1">
                                <a:latin typeface="Cambria Math" panose="02040503050406030204" pitchFamily="18" charset="0"/>
                              </a:rPr>
                              <m:t>𝑥</m:t>
                            </m:r>
                          </m:e>
                          <m:sub>
                            <m:r>
                              <a:rPr lang="el-GR"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e>
                    </m:d>
                  </m:oMath>
                </a14:m>
                <a:r>
                  <a:rPr lang="en-US" dirty="0"/>
                  <a:t>+ </a:t>
                </a:r>
                <a:r>
                  <a:rPr lang="el-GR" dirty="0"/>
                  <a:t>ε</a:t>
                </a:r>
                <a:r>
                  <a:rPr lang="en-US" baseline="-25000" dirty="0"/>
                  <a:t>t</a:t>
                </a:r>
                <a:endParaRPr lang="el-GR" baseline="-25000" dirty="0"/>
              </a:p>
              <a:p>
                <a:pPr algn="ctr"/>
                <a:endParaRPr lang="el-GR" dirty="0"/>
              </a:p>
              <a:p>
                <a:pPr algn="ctr"/>
                <a:r>
                  <a:rPr lang="en-US" dirty="0"/>
                  <a:t> </a:t>
                </a:r>
                <a:endParaRPr lang="el-GR" dirty="0"/>
              </a:p>
              <a:p>
                <a:pPr algn="ctr"/>
                <a14:m>
                  <m:oMath xmlns:m="http://schemas.openxmlformats.org/officeDocument/2006/math">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n-US" i="1">
                            <a:latin typeface="Cambria Math" panose="02040503050406030204" pitchFamily="18" charset="0"/>
                          </a:rPr>
                          <m:t>0</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l-GR" i="1">
                            <a:latin typeface="Cambria Math" panose="02040503050406030204" pitchFamily="18" charset="0"/>
                          </a:rPr>
                          <m:t>1</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l-GR" i="1">
                            <a:latin typeface="Cambria Math" panose="02040503050406030204" pitchFamily="18" charset="0"/>
                          </a:rPr>
                          <m:t>2</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2</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l-GR" i="1">
                            <a:latin typeface="Cambria Math" panose="02040503050406030204" pitchFamily="18" charset="0"/>
                          </a:rPr>
                          <m:t>3</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l-GR" i="1">
                            <a:latin typeface="Cambria Math" panose="02040503050406030204" pitchFamily="18" charset="0"/>
                          </a:rPr>
                          <m:t>4</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2</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𝜆</m:t>
                        </m:r>
                      </m:e>
                      <m:sub>
                        <m:r>
                          <a:rPr lang="el-GR" i="1">
                            <a:latin typeface="Cambria Math" panose="02040503050406030204" pitchFamily="18" charset="0"/>
                          </a:rPr>
                          <m:t>2</m:t>
                        </m:r>
                      </m:sub>
                    </m:sSub>
                    <m:d>
                      <m:dPr>
                        <m:ctrlPr>
                          <a:rPr lang="el-GR" i="1">
                            <a:latin typeface="Cambria Math" panose="02040503050406030204" pitchFamily="18" charset="0"/>
                          </a:rPr>
                        </m:ctrlPr>
                      </m:dPr>
                      <m:e>
                        <m:sSub>
                          <m:sSubPr>
                            <m:ctrlPr>
                              <a:rPr lang="el-GR" i="1">
                                <a:latin typeface="Cambria Math" panose="02040503050406030204" pitchFamily="18" charset="0"/>
                              </a:rPr>
                            </m:ctrlPr>
                          </m:sSubPr>
                          <m:e>
                            <m:r>
                              <a:rPr lang="en-US" i="1">
                                <a:latin typeface="Cambria Math" panose="02040503050406030204" pitchFamily="18" charset="0"/>
                              </a:rPr>
                              <m:t>𝑦</m:t>
                            </m:r>
                          </m:e>
                          <m:sub>
                            <m:r>
                              <a:rPr lang="el-GR"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r>
                          <a:rPr lang="el-GR" i="1">
                            <a:latin typeface="Cambria Math" panose="02040503050406030204" pitchFamily="18" charset="0"/>
                          </a:rPr>
                          <m:t>−</m:t>
                        </m:r>
                        <m:r>
                          <a:rPr lang="el-GR" i="1">
                            <a:latin typeface="Cambria Math" panose="02040503050406030204" pitchFamily="18" charset="0"/>
                          </a:rPr>
                          <m:t>𝛼</m:t>
                        </m:r>
                        <m:r>
                          <a:rPr lang="el-GR" i="1">
                            <a:latin typeface="Cambria Math" panose="02040503050406030204" pitchFamily="18" charset="0"/>
                          </a:rPr>
                          <m:t>−</m:t>
                        </m:r>
                        <m:r>
                          <a:rPr lang="el-GR" i="1">
                            <a:latin typeface="Cambria Math" panose="02040503050406030204" pitchFamily="18" charset="0"/>
                          </a:rPr>
                          <m:t>𝛾</m:t>
                        </m:r>
                        <m:sSub>
                          <m:sSubPr>
                            <m:ctrlPr>
                              <a:rPr lang="el-GR" i="1">
                                <a:latin typeface="Cambria Math" panose="02040503050406030204" pitchFamily="18" charset="0"/>
                              </a:rPr>
                            </m:ctrlPr>
                          </m:sSubPr>
                          <m:e>
                            <m:r>
                              <a:rPr lang="el-GR" i="1">
                                <a:latin typeface="Cambria Math" panose="02040503050406030204" pitchFamily="18" charset="0"/>
                              </a:rPr>
                              <m:t>𝑥</m:t>
                            </m:r>
                          </m:e>
                          <m:sub>
                            <m:r>
                              <a:rPr lang="el-GR"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e>
                    </m:d>
                  </m:oMath>
                </a14:m>
                <a:r>
                  <a:rPr lang="en-US" dirty="0"/>
                  <a:t>+ </a:t>
                </a:r>
                <a:r>
                  <a:rPr lang="el-GR" dirty="0"/>
                  <a:t>ε</a:t>
                </a:r>
                <a:r>
                  <a:rPr lang="en-US" baseline="-25000" dirty="0"/>
                  <a:t>t</a:t>
                </a:r>
                <a:endParaRPr lang="el-GR" baseline="-25000" dirty="0"/>
              </a:p>
              <a:p>
                <a:pPr algn="ctr"/>
                <a:endParaRPr lang="en-US" dirty="0"/>
              </a:p>
              <a:p>
                <a:pPr algn="ctr"/>
                <a:endParaRPr lang="el-GR" dirty="0"/>
              </a:p>
              <a:p>
                <a:r>
                  <a:rPr lang="el-GR" dirty="0"/>
                  <a:t>Δ</a:t>
                </a:r>
                <a:r>
                  <a:rPr lang="en-US" dirty="0"/>
                  <a:t>y does not respond to past </a:t>
                </a:r>
                <a:r>
                  <a:rPr lang="el-GR" dirty="0"/>
                  <a:t>Δ</a:t>
                </a:r>
                <a:r>
                  <a:rPr lang="en-US" dirty="0"/>
                  <a:t>s of X, or equivalently the short run history of X does not affect the short run behavior of Y or </a:t>
                </a:r>
                <a:r>
                  <a:rPr lang="en-US" b="1" dirty="0"/>
                  <a:t>X does not Granger cause Y in the short run</a:t>
                </a:r>
                <a:endParaRPr lang="el-GR" b="1" dirty="0"/>
              </a:p>
              <a:p>
                <a:endParaRPr lang="el-GR" dirty="0"/>
              </a:p>
            </p:txBody>
          </p:sp>
        </mc:Choice>
        <mc:Fallback>
          <p:sp>
            <p:nvSpPr>
              <p:cNvPr id="3" name="Content Placeholder 2">
                <a:extLst>
                  <a:ext uri="{FF2B5EF4-FFF2-40B4-BE49-F238E27FC236}">
                    <a16:creationId xmlns:a16="http://schemas.microsoft.com/office/drawing/2014/main" id="{93B2BF3E-C030-6573-A29F-E459C0420E66}"/>
                  </a:ext>
                </a:extLst>
              </p:cNvPr>
              <p:cNvSpPr>
                <a:spLocks noGrp="1" noRot="1" noChangeAspect="1" noMove="1" noResize="1" noEditPoints="1" noAdjustHandles="1" noChangeArrowheads="1" noChangeShapeType="1" noTextEdit="1"/>
              </p:cNvSpPr>
              <p:nvPr>
                <p:ph idx="1"/>
              </p:nvPr>
            </p:nvSpPr>
            <p:spPr>
              <a:blipFill>
                <a:blip r:embed="rId2"/>
                <a:stretch>
                  <a:fillRect l="-606" r="-2000" b="-1061"/>
                </a:stretch>
              </a:blipFill>
            </p:spPr>
            <p:txBody>
              <a:bodyPr/>
              <a:lstStyle/>
              <a:p>
                <a:r>
                  <a:rPr lang="el-GR">
                    <a:noFill/>
                  </a:rPr>
                  <a:t> </a:t>
                </a:r>
              </a:p>
            </p:txBody>
          </p:sp>
        </mc:Fallback>
      </mc:AlternateContent>
      <p:sp>
        <p:nvSpPr>
          <p:cNvPr id="4" name="Footer Placeholder 3">
            <a:extLst>
              <a:ext uri="{FF2B5EF4-FFF2-40B4-BE49-F238E27FC236}">
                <a16:creationId xmlns:a16="http://schemas.microsoft.com/office/drawing/2014/main" id="{1890692C-1F48-ADB9-C585-33A606AC27D5}"/>
              </a:ext>
            </a:extLst>
          </p:cNvPr>
          <p:cNvSpPr>
            <a:spLocks noGrp="1"/>
          </p:cNvSpPr>
          <p:nvPr>
            <p:ph type="ftr" sz="quarter" idx="11"/>
          </p:nvPr>
        </p:nvSpPr>
        <p:spPr/>
        <p:txBody>
          <a:bodyPr/>
          <a:lstStyle/>
          <a:p>
            <a:r>
              <a:rPr lang="en-US"/>
              <a:t>Quantitative Methods, K. Drakos</a:t>
            </a:r>
            <a:endParaRPr lang="el-GR"/>
          </a:p>
        </p:txBody>
      </p:sp>
      <p:sp>
        <p:nvSpPr>
          <p:cNvPr id="5" name="Slide Number Placeholder 4">
            <a:extLst>
              <a:ext uri="{FF2B5EF4-FFF2-40B4-BE49-F238E27FC236}">
                <a16:creationId xmlns:a16="http://schemas.microsoft.com/office/drawing/2014/main" id="{3AE181FE-706A-7AEB-38DD-9FECE3A3BEED}"/>
              </a:ext>
            </a:extLst>
          </p:cNvPr>
          <p:cNvSpPr>
            <a:spLocks noGrp="1"/>
          </p:cNvSpPr>
          <p:nvPr>
            <p:ph type="sldNum" sz="quarter" idx="12"/>
          </p:nvPr>
        </p:nvSpPr>
        <p:spPr/>
        <p:txBody>
          <a:bodyPr/>
          <a:lstStyle/>
          <a:p>
            <a:fld id="{FCFA8818-19CA-48F4-8E58-EA84A7331C20}" type="slidenum">
              <a:rPr lang="el-GR" smtClean="0"/>
              <a:t>25</a:t>
            </a:fld>
            <a:endParaRPr lang="el-GR"/>
          </a:p>
        </p:txBody>
      </p:sp>
      <mc:AlternateContent xmlns:mc="http://schemas.openxmlformats.org/markup-compatibility/2006" xmlns:p14="http://schemas.microsoft.com/office/powerpoint/2010/main">
        <mc:Choice Requires="p14">
          <p:contentPart p14:bwMode="auto" r:id="rId3">
            <p14:nvContentPartPr>
              <p14:cNvPr id="9" name="Ink 8">
                <a:extLst>
                  <a:ext uri="{FF2B5EF4-FFF2-40B4-BE49-F238E27FC236}">
                    <a16:creationId xmlns:a16="http://schemas.microsoft.com/office/drawing/2014/main" id="{BE1A5EFE-9F01-0739-9FF8-26870077FEDC}"/>
                  </a:ext>
                </a:extLst>
              </p14:cNvPr>
              <p14:cNvContentPartPr/>
              <p14:nvPr/>
            </p14:nvContentPartPr>
            <p14:xfrm>
              <a:off x="5451770" y="2583206"/>
              <a:ext cx="2353096" cy="759120"/>
            </p14:xfrm>
          </p:contentPart>
        </mc:Choice>
        <mc:Fallback xmlns="">
          <p:pic>
            <p:nvPicPr>
              <p:cNvPr id="9" name="Ink 8">
                <a:extLst>
                  <a:ext uri="{FF2B5EF4-FFF2-40B4-BE49-F238E27FC236}">
                    <a16:creationId xmlns:a16="http://schemas.microsoft.com/office/drawing/2014/main" id="{BE1A5EFE-9F01-0739-9FF8-26870077FEDC}"/>
                  </a:ext>
                </a:extLst>
              </p:cNvPr>
              <p:cNvPicPr/>
              <p:nvPr/>
            </p:nvPicPr>
            <p:blipFill>
              <a:blip r:embed="rId4"/>
              <a:stretch>
                <a:fillRect/>
              </a:stretch>
            </p:blipFill>
            <p:spPr>
              <a:xfrm>
                <a:off x="5445650" y="2577087"/>
                <a:ext cx="2365337" cy="771358"/>
              </a:xfrm>
              <a:prstGeom prst="rect">
                <a:avLst/>
              </a:prstGeom>
            </p:spPr>
          </p:pic>
        </mc:Fallback>
      </mc:AlternateContent>
    </p:spTree>
    <p:extLst>
      <p:ext uri="{BB962C8B-B14F-4D97-AF65-F5344CB8AC3E}">
        <p14:creationId xmlns:p14="http://schemas.microsoft.com/office/powerpoint/2010/main" val="16054690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776DF-FB0B-6591-6D27-28223AE159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02BD08-F9F0-4A0D-B071-D2E004BB0C4B}"/>
              </a:ext>
            </a:extLst>
          </p:cNvPr>
          <p:cNvSpPr>
            <a:spLocks noGrp="1"/>
          </p:cNvSpPr>
          <p:nvPr>
            <p:ph type="title"/>
          </p:nvPr>
        </p:nvSpPr>
        <p:spPr/>
        <p:txBody>
          <a:bodyPr/>
          <a:lstStyle/>
          <a:p>
            <a:r>
              <a:rPr lang="en-US" dirty="0"/>
              <a:t>Both Series are I(1) and cointegrated. What If </a:t>
            </a:r>
            <a:r>
              <a:rPr lang="el-GR" dirty="0"/>
              <a:t>δ</a:t>
            </a:r>
            <a:r>
              <a:rPr lang="el-GR" baseline="-25000" dirty="0"/>
              <a:t>1</a:t>
            </a:r>
            <a:r>
              <a:rPr lang="en-US" dirty="0"/>
              <a:t>=</a:t>
            </a:r>
            <a:r>
              <a:rPr lang="el-GR" dirty="0"/>
              <a:t>δ</a:t>
            </a:r>
            <a:r>
              <a:rPr lang="el-GR" baseline="-25000" dirty="0"/>
              <a:t>2</a:t>
            </a:r>
            <a:r>
              <a:rPr lang="el-GR" dirty="0"/>
              <a:t>=0</a:t>
            </a:r>
            <a:r>
              <a:rPr lang="en-US" dirty="0"/>
              <a:t>? </a:t>
            </a:r>
            <a:endParaRPr lang="el-GR"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E3515E9-FD64-9052-C5A5-E27AAE7B89E0}"/>
                  </a:ext>
                </a:extLst>
              </p:cNvPr>
              <p:cNvSpPr>
                <a:spLocks noGrp="1"/>
              </p:cNvSpPr>
              <p:nvPr>
                <p:ph idx="1"/>
              </p:nvPr>
            </p:nvSpPr>
            <p:spPr/>
            <p:txBody>
              <a:bodyPr>
                <a:normAutofit lnSpcReduction="10000"/>
              </a:bodyPr>
              <a:lstStyle/>
              <a:p>
                <a:endParaRPr lang="el-GR" i="1" dirty="0"/>
              </a:p>
              <a:p>
                <a:endParaRPr lang="el-GR" i="1" dirty="0"/>
              </a:p>
              <a:p>
                <a:pPr algn="ctr"/>
                <a14:m>
                  <m:oMath xmlns:m="http://schemas.openxmlformats.org/officeDocument/2006/math">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0</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𝛽</m:t>
                        </m:r>
                      </m:e>
                      <m:sub>
                        <m:r>
                          <a:rPr lang="el-GR" i="1">
                            <a:latin typeface="Cambria Math" panose="02040503050406030204" pitchFamily="18" charset="0"/>
                          </a:rPr>
                          <m:t>1</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𝛽</m:t>
                        </m:r>
                      </m:e>
                      <m:sub>
                        <m:r>
                          <a:rPr lang="el-GR" i="1">
                            <a:latin typeface="Cambria Math" panose="02040503050406030204" pitchFamily="18" charset="0"/>
                          </a:rPr>
                          <m:t>2</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2</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𝛽</m:t>
                        </m:r>
                      </m:e>
                      <m:sub>
                        <m:r>
                          <a:rPr lang="el-GR" i="1">
                            <a:latin typeface="Cambria Math" panose="02040503050406030204" pitchFamily="18" charset="0"/>
                          </a:rPr>
                          <m:t>3</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𝛽</m:t>
                        </m:r>
                      </m:e>
                      <m:sub>
                        <m:r>
                          <a:rPr lang="el-GR" i="1">
                            <a:latin typeface="Cambria Math" panose="02040503050406030204" pitchFamily="18" charset="0"/>
                          </a:rPr>
                          <m:t>4</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2</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𝜆</m:t>
                        </m:r>
                      </m:e>
                      <m:sub>
                        <m:r>
                          <a:rPr lang="el-GR" i="1">
                            <a:latin typeface="Cambria Math" panose="02040503050406030204" pitchFamily="18" charset="0"/>
                          </a:rPr>
                          <m:t>1</m:t>
                        </m:r>
                      </m:sub>
                    </m:sSub>
                    <m:d>
                      <m:dPr>
                        <m:ctrlPr>
                          <a:rPr lang="el-GR" i="1">
                            <a:latin typeface="Cambria Math" panose="02040503050406030204" pitchFamily="18" charset="0"/>
                          </a:rPr>
                        </m:ctrlPr>
                      </m:dPr>
                      <m:e>
                        <m:sSub>
                          <m:sSubPr>
                            <m:ctrlPr>
                              <a:rPr lang="el-GR" i="1">
                                <a:latin typeface="Cambria Math" panose="02040503050406030204" pitchFamily="18" charset="0"/>
                              </a:rPr>
                            </m:ctrlPr>
                          </m:sSubPr>
                          <m:e>
                            <m:r>
                              <a:rPr lang="en-US" i="1">
                                <a:latin typeface="Cambria Math" panose="02040503050406030204" pitchFamily="18" charset="0"/>
                              </a:rPr>
                              <m:t>𝑦</m:t>
                            </m:r>
                          </m:e>
                          <m:sub>
                            <m:r>
                              <a:rPr lang="el-GR"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r>
                          <a:rPr lang="el-GR" i="1">
                            <a:latin typeface="Cambria Math" panose="02040503050406030204" pitchFamily="18" charset="0"/>
                          </a:rPr>
                          <m:t>−</m:t>
                        </m:r>
                        <m:r>
                          <a:rPr lang="el-GR" i="1">
                            <a:latin typeface="Cambria Math" panose="02040503050406030204" pitchFamily="18" charset="0"/>
                          </a:rPr>
                          <m:t>𝛼</m:t>
                        </m:r>
                        <m:r>
                          <a:rPr lang="el-GR" i="1">
                            <a:latin typeface="Cambria Math" panose="02040503050406030204" pitchFamily="18" charset="0"/>
                          </a:rPr>
                          <m:t>−</m:t>
                        </m:r>
                        <m:r>
                          <a:rPr lang="el-GR" i="1">
                            <a:latin typeface="Cambria Math" panose="02040503050406030204" pitchFamily="18" charset="0"/>
                          </a:rPr>
                          <m:t>𝛾</m:t>
                        </m:r>
                        <m:sSub>
                          <m:sSubPr>
                            <m:ctrlPr>
                              <a:rPr lang="el-GR" i="1">
                                <a:latin typeface="Cambria Math" panose="02040503050406030204" pitchFamily="18" charset="0"/>
                              </a:rPr>
                            </m:ctrlPr>
                          </m:sSubPr>
                          <m:e>
                            <m:r>
                              <a:rPr lang="el-GR" i="1">
                                <a:latin typeface="Cambria Math" panose="02040503050406030204" pitchFamily="18" charset="0"/>
                              </a:rPr>
                              <m:t>𝑥</m:t>
                            </m:r>
                          </m:e>
                          <m:sub>
                            <m:r>
                              <a:rPr lang="el-GR"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e>
                    </m:d>
                  </m:oMath>
                </a14:m>
                <a:r>
                  <a:rPr lang="en-US" dirty="0"/>
                  <a:t>+ </a:t>
                </a:r>
                <a:r>
                  <a:rPr lang="el-GR" dirty="0"/>
                  <a:t>ε</a:t>
                </a:r>
                <a:r>
                  <a:rPr lang="en-US" baseline="-25000" dirty="0"/>
                  <a:t>t</a:t>
                </a:r>
                <a:endParaRPr lang="el-GR" baseline="-25000" dirty="0"/>
              </a:p>
              <a:p>
                <a:pPr algn="ctr"/>
                <a:endParaRPr lang="el-GR" dirty="0"/>
              </a:p>
              <a:p>
                <a:pPr algn="ctr"/>
                <a:r>
                  <a:rPr lang="en-US" dirty="0"/>
                  <a:t> </a:t>
                </a:r>
                <a:endParaRPr lang="el-GR" dirty="0"/>
              </a:p>
              <a:p>
                <a:pPr algn="ctr"/>
                <a14:m>
                  <m:oMath xmlns:m="http://schemas.openxmlformats.org/officeDocument/2006/math">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n-US" i="1">
                            <a:latin typeface="Cambria Math" panose="02040503050406030204" pitchFamily="18" charset="0"/>
                          </a:rPr>
                          <m:t>0</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l-GR" i="1">
                            <a:latin typeface="Cambria Math" panose="02040503050406030204" pitchFamily="18" charset="0"/>
                          </a:rPr>
                          <m:t>1</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l-GR" i="1">
                            <a:latin typeface="Cambria Math" panose="02040503050406030204" pitchFamily="18" charset="0"/>
                          </a:rPr>
                          <m:t>2</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2</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l-GR" i="1">
                            <a:latin typeface="Cambria Math" panose="02040503050406030204" pitchFamily="18" charset="0"/>
                          </a:rPr>
                          <m:t>3</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l-GR" i="1">
                            <a:latin typeface="Cambria Math" panose="02040503050406030204" pitchFamily="18" charset="0"/>
                          </a:rPr>
                          <m:t>4</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2</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𝜆</m:t>
                        </m:r>
                      </m:e>
                      <m:sub>
                        <m:r>
                          <a:rPr lang="el-GR" i="1">
                            <a:latin typeface="Cambria Math" panose="02040503050406030204" pitchFamily="18" charset="0"/>
                          </a:rPr>
                          <m:t>2</m:t>
                        </m:r>
                      </m:sub>
                    </m:sSub>
                    <m:d>
                      <m:dPr>
                        <m:ctrlPr>
                          <a:rPr lang="el-GR" i="1">
                            <a:latin typeface="Cambria Math" panose="02040503050406030204" pitchFamily="18" charset="0"/>
                          </a:rPr>
                        </m:ctrlPr>
                      </m:dPr>
                      <m:e>
                        <m:sSub>
                          <m:sSubPr>
                            <m:ctrlPr>
                              <a:rPr lang="el-GR" i="1">
                                <a:latin typeface="Cambria Math" panose="02040503050406030204" pitchFamily="18" charset="0"/>
                              </a:rPr>
                            </m:ctrlPr>
                          </m:sSubPr>
                          <m:e>
                            <m:r>
                              <a:rPr lang="en-US" i="1">
                                <a:latin typeface="Cambria Math" panose="02040503050406030204" pitchFamily="18" charset="0"/>
                              </a:rPr>
                              <m:t>𝑦</m:t>
                            </m:r>
                          </m:e>
                          <m:sub>
                            <m:r>
                              <a:rPr lang="el-GR"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r>
                          <a:rPr lang="el-GR" i="1">
                            <a:latin typeface="Cambria Math" panose="02040503050406030204" pitchFamily="18" charset="0"/>
                          </a:rPr>
                          <m:t>−</m:t>
                        </m:r>
                        <m:r>
                          <a:rPr lang="el-GR" i="1">
                            <a:latin typeface="Cambria Math" panose="02040503050406030204" pitchFamily="18" charset="0"/>
                          </a:rPr>
                          <m:t>𝛼</m:t>
                        </m:r>
                        <m:r>
                          <a:rPr lang="el-GR" i="1">
                            <a:latin typeface="Cambria Math" panose="02040503050406030204" pitchFamily="18" charset="0"/>
                          </a:rPr>
                          <m:t>−</m:t>
                        </m:r>
                        <m:r>
                          <a:rPr lang="el-GR" i="1">
                            <a:latin typeface="Cambria Math" panose="02040503050406030204" pitchFamily="18" charset="0"/>
                          </a:rPr>
                          <m:t>𝛾</m:t>
                        </m:r>
                        <m:sSub>
                          <m:sSubPr>
                            <m:ctrlPr>
                              <a:rPr lang="el-GR" i="1">
                                <a:latin typeface="Cambria Math" panose="02040503050406030204" pitchFamily="18" charset="0"/>
                              </a:rPr>
                            </m:ctrlPr>
                          </m:sSubPr>
                          <m:e>
                            <m:r>
                              <a:rPr lang="el-GR" i="1">
                                <a:latin typeface="Cambria Math" panose="02040503050406030204" pitchFamily="18" charset="0"/>
                              </a:rPr>
                              <m:t>𝑥</m:t>
                            </m:r>
                          </m:e>
                          <m:sub>
                            <m:r>
                              <a:rPr lang="el-GR"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e>
                    </m:d>
                  </m:oMath>
                </a14:m>
                <a:r>
                  <a:rPr lang="en-US" dirty="0"/>
                  <a:t>+ </a:t>
                </a:r>
                <a:r>
                  <a:rPr lang="el-GR" dirty="0"/>
                  <a:t>ε</a:t>
                </a:r>
                <a:r>
                  <a:rPr lang="en-US" baseline="-25000" dirty="0"/>
                  <a:t>t</a:t>
                </a:r>
                <a:endParaRPr lang="el-GR" baseline="-25000" dirty="0"/>
              </a:p>
              <a:p>
                <a:pPr algn="ctr"/>
                <a:endParaRPr lang="en-US" dirty="0"/>
              </a:p>
              <a:p>
                <a:pPr algn="ctr"/>
                <a:endParaRPr lang="en-US" dirty="0"/>
              </a:p>
              <a:p>
                <a:r>
                  <a:rPr lang="el-GR" dirty="0"/>
                  <a:t>Δ</a:t>
                </a:r>
                <a:r>
                  <a:rPr lang="en-US" dirty="0"/>
                  <a:t>X does not respond to past </a:t>
                </a:r>
                <a:r>
                  <a:rPr lang="el-GR" dirty="0"/>
                  <a:t>Δ</a:t>
                </a:r>
                <a:r>
                  <a:rPr lang="en-US" dirty="0"/>
                  <a:t>s of Y, or equivalently the short run history of Y does not affect the short run behavior of X or </a:t>
                </a:r>
                <a:r>
                  <a:rPr lang="en-US" b="1" dirty="0"/>
                  <a:t>Y does not Granger cause X in the short run </a:t>
                </a:r>
                <a:endParaRPr lang="el-GR" b="1" dirty="0"/>
              </a:p>
              <a:p>
                <a:pPr algn="ctr"/>
                <a:endParaRPr lang="el-GR" dirty="0"/>
              </a:p>
              <a:p>
                <a:endParaRPr lang="el-GR" dirty="0"/>
              </a:p>
            </p:txBody>
          </p:sp>
        </mc:Choice>
        <mc:Fallback>
          <p:sp>
            <p:nvSpPr>
              <p:cNvPr id="3" name="Content Placeholder 2">
                <a:extLst>
                  <a:ext uri="{FF2B5EF4-FFF2-40B4-BE49-F238E27FC236}">
                    <a16:creationId xmlns:a16="http://schemas.microsoft.com/office/drawing/2014/main" id="{EE3515E9-FD64-9052-C5A5-E27AAE7B89E0}"/>
                  </a:ext>
                </a:extLst>
              </p:cNvPr>
              <p:cNvSpPr>
                <a:spLocks noGrp="1" noRot="1" noChangeAspect="1" noMove="1" noResize="1" noEditPoints="1" noAdjustHandles="1" noChangeArrowheads="1" noChangeShapeType="1" noTextEdit="1"/>
              </p:cNvSpPr>
              <p:nvPr>
                <p:ph idx="1"/>
              </p:nvPr>
            </p:nvSpPr>
            <p:spPr>
              <a:blipFill>
                <a:blip r:embed="rId2"/>
                <a:stretch>
                  <a:fillRect l="-606" r="-1697" b="-1061"/>
                </a:stretch>
              </a:blipFill>
            </p:spPr>
            <p:txBody>
              <a:bodyPr/>
              <a:lstStyle/>
              <a:p>
                <a:r>
                  <a:rPr lang="el-GR">
                    <a:noFill/>
                  </a:rPr>
                  <a:t> </a:t>
                </a:r>
              </a:p>
            </p:txBody>
          </p:sp>
        </mc:Fallback>
      </mc:AlternateContent>
      <p:sp>
        <p:nvSpPr>
          <p:cNvPr id="4" name="Footer Placeholder 3">
            <a:extLst>
              <a:ext uri="{FF2B5EF4-FFF2-40B4-BE49-F238E27FC236}">
                <a16:creationId xmlns:a16="http://schemas.microsoft.com/office/drawing/2014/main" id="{681C3CA5-B0C9-6FFE-C404-7DD316A62053}"/>
              </a:ext>
            </a:extLst>
          </p:cNvPr>
          <p:cNvSpPr>
            <a:spLocks noGrp="1"/>
          </p:cNvSpPr>
          <p:nvPr>
            <p:ph type="ftr" sz="quarter" idx="11"/>
          </p:nvPr>
        </p:nvSpPr>
        <p:spPr/>
        <p:txBody>
          <a:bodyPr/>
          <a:lstStyle/>
          <a:p>
            <a:r>
              <a:rPr lang="en-US"/>
              <a:t>Quantitative Methods, K. Drakos</a:t>
            </a:r>
            <a:endParaRPr lang="el-GR"/>
          </a:p>
        </p:txBody>
      </p:sp>
      <p:sp>
        <p:nvSpPr>
          <p:cNvPr id="5" name="Slide Number Placeholder 4">
            <a:extLst>
              <a:ext uri="{FF2B5EF4-FFF2-40B4-BE49-F238E27FC236}">
                <a16:creationId xmlns:a16="http://schemas.microsoft.com/office/drawing/2014/main" id="{1ECF570E-07AA-C595-2700-A902F0B57833}"/>
              </a:ext>
            </a:extLst>
          </p:cNvPr>
          <p:cNvSpPr>
            <a:spLocks noGrp="1"/>
          </p:cNvSpPr>
          <p:nvPr>
            <p:ph type="sldNum" sz="quarter" idx="12"/>
          </p:nvPr>
        </p:nvSpPr>
        <p:spPr/>
        <p:txBody>
          <a:bodyPr/>
          <a:lstStyle/>
          <a:p>
            <a:fld id="{FCFA8818-19CA-48F4-8E58-EA84A7331C20}" type="slidenum">
              <a:rPr lang="el-GR" smtClean="0"/>
              <a:t>26</a:t>
            </a:fld>
            <a:endParaRPr lang="el-GR"/>
          </a:p>
        </p:txBody>
      </p:sp>
      <mc:AlternateContent xmlns:mc="http://schemas.openxmlformats.org/markup-compatibility/2006">
        <mc:Choice xmlns:p14="http://schemas.microsoft.com/office/powerpoint/2010/main" Requires="p14">
          <p:contentPart p14:bwMode="auto" r:id="rId3">
            <p14:nvContentPartPr>
              <p14:cNvPr id="7" name="Ink 6">
                <a:extLst>
                  <a:ext uri="{FF2B5EF4-FFF2-40B4-BE49-F238E27FC236}">
                    <a16:creationId xmlns:a16="http://schemas.microsoft.com/office/drawing/2014/main" id="{00796740-21F7-C729-97D8-596102ABF92D}"/>
                  </a:ext>
                </a:extLst>
              </p14:cNvPr>
              <p14:cNvContentPartPr/>
              <p14:nvPr/>
            </p14:nvContentPartPr>
            <p14:xfrm>
              <a:off x="2983553" y="3599822"/>
              <a:ext cx="2280914" cy="959392"/>
            </p14:xfrm>
          </p:contentPart>
        </mc:Choice>
        <mc:Fallback>
          <p:pic>
            <p:nvPicPr>
              <p:cNvPr id="7" name="Ink 6">
                <a:extLst>
                  <a:ext uri="{FF2B5EF4-FFF2-40B4-BE49-F238E27FC236}">
                    <a16:creationId xmlns:a16="http://schemas.microsoft.com/office/drawing/2014/main" id="{00796740-21F7-C729-97D8-596102ABF92D}"/>
                  </a:ext>
                </a:extLst>
              </p:cNvPr>
              <p:cNvPicPr/>
              <p:nvPr/>
            </p:nvPicPr>
            <p:blipFill>
              <a:blip r:embed="rId4"/>
              <a:stretch>
                <a:fillRect/>
              </a:stretch>
            </p:blipFill>
            <p:spPr>
              <a:xfrm>
                <a:off x="2977433" y="3593702"/>
                <a:ext cx="2293154" cy="971632"/>
              </a:xfrm>
              <a:prstGeom prst="rect">
                <a:avLst/>
              </a:prstGeom>
            </p:spPr>
          </p:pic>
        </mc:Fallback>
      </mc:AlternateContent>
    </p:spTree>
    <p:extLst>
      <p:ext uri="{BB962C8B-B14F-4D97-AF65-F5344CB8AC3E}">
        <p14:creationId xmlns:p14="http://schemas.microsoft.com/office/powerpoint/2010/main" val="20138681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01B50-BC16-D16E-0BF3-530E9D8447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E0A7C3-74BF-91B7-A1A2-1FACBBF6E320}"/>
              </a:ext>
            </a:extLst>
          </p:cNvPr>
          <p:cNvSpPr>
            <a:spLocks noGrp="1"/>
          </p:cNvSpPr>
          <p:nvPr>
            <p:ph type="title"/>
          </p:nvPr>
        </p:nvSpPr>
        <p:spPr/>
        <p:txBody>
          <a:bodyPr/>
          <a:lstStyle/>
          <a:p>
            <a:pPr algn="ctr"/>
            <a:r>
              <a:rPr lang="en-US" dirty="0"/>
              <a:t>Both Series are I(1) and cointegrated. What If </a:t>
            </a:r>
            <a:r>
              <a:rPr lang="el-GR" dirty="0"/>
              <a:t>λ</a:t>
            </a:r>
            <a:r>
              <a:rPr lang="en-US" baseline="-25000" dirty="0"/>
              <a:t>1</a:t>
            </a:r>
            <a:r>
              <a:rPr lang="en-US" dirty="0"/>
              <a:t>=0?  </a:t>
            </a:r>
            <a:endParaRPr lang="el-GR"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3B549673-E6A4-EAF3-8866-AFC8F065A60A}"/>
                  </a:ext>
                </a:extLst>
              </p:cNvPr>
              <p:cNvSpPr>
                <a:spLocks noGrp="1"/>
              </p:cNvSpPr>
              <p:nvPr>
                <p:ph idx="1"/>
              </p:nvPr>
            </p:nvSpPr>
            <p:spPr/>
            <p:txBody>
              <a:bodyPr>
                <a:normAutofit fontScale="92500" lnSpcReduction="20000"/>
              </a:bodyPr>
              <a:lstStyle/>
              <a:p>
                <a:endParaRPr lang="el-GR" i="1" dirty="0"/>
              </a:p>
              <a:p>
                <a:endParaRPr lang="el-GR" i="1" dirty="0"/>
              </a:p>
              <a:p>
                <a:pPr algn="ctr"/>
                <a14:m>
                  <m:oMath xmlns:m="http://schemas.openxmlformats.org/officeDocument/2006/math">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0</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𝛽</m:t>
                        </m:r>
                      </m:e>
                      <m:sub>
                        <m:r>
                          <a:rPr lang="el-GR" i="1">
                            <a:latin typeface="Cambria Math" panose="02040503050406030204" pitchFamily="18" charset="0"/>
                          </a:rPr>
                          <m:t>1</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𝛽</m:t>
                        </m:r>
                      </m:e>
                      <m:sub>
                        <m:r>
                          <a:rPr lang="el-GR" i="1">
                            <a:latin typeface="Cambria Math" panose="02040503050406030204" pitchFamily="18" charset="0"/>
                          </a:rPr>
                          <m:t>2</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2</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𝛽</m:t>
                        </m:r>
                      </m:e>
                      <m:sub>
                        <m:r>
                          <a:rPr lang="el-GR" i="1">
                            <a:latin typeface="Cambria Math" panose="02040503050406030204" pitchFamily="18" charset="0"/>
                          </a:rPr>
                          <m:t>3</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𝛽</m:t>
                        </m:r>
                      </m:e>
                      <m:sub>
                        <m:r>
                          <a:rPr lang="el-GR" i="1">
                            <a:latin typeface="Cambria Math" panose="02040503050406030204" pitchFamily="18" charset="0"/>
                          </a:rPr>
                          <m:t>4</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2</m:t>
                        </m:r>
                      </m:sub>
                    </m:sSub>
                  </m:oMath>
                </a14:m>
                <a:r>
                  <a:rPr lang="en-US" dirty="0"/>
                  <a:t>+ </a:t>
                </a:r>
                <a:r>
                  <a:rPr lang="el-GR" dirty="0"/>
                  <a:t>ε</a:t>
                </a:r>
                <a:r>
                  <a:rPr lang="en-US" baseline="-25000" dirty="0"/>
                  <a:t>t</a:t>
                </a:r>
                <a:endParaRPr lang="el-GR" baseline="-25000" dirty="0"/>
              </a:p>
              <a:p>
                <a:pPr algn="ctr"/>
                <a:endParaRPr lang="el-GR" dirty="0"/>
              </a:p>
              <a:p>
                <a:pPr algn="ctr"/>
                <a:endParaRPr lang="el-GR" dirty="0"/>
              </a:p>
              <a:p>
                <a:pPr algn="ctr"/>
                <a14:m>
                  <m:oMath xmlns:m="http://schemas.openxmlformats.org/officeDocument/2006/math">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n-US" i="1">
                            <a:latin typeface="Cambria Math" panose="02040503050406030204" pitchFamily="18" charset="0"/>
                          </a:rPr>
                          <m:t>0</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l-GR" i="1">
                            <a:latin typeface="Cambria Math" panose="02040503050406030204" pitchFamily="18" charset="0"/>
                          </a:rPr>
                          <m:t>1</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l-GR" i="1">
                            <a:latin typeface="Cambria Math" panose="02040503050406030204" pitchFamily="18" charset="0"/>
                          </a:rPr>
                          <m:t>2</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2</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l-GR" i="1">
                            <a:latin typeface="Cambria Math" panose="02040503050406030204" pitchFamily="18" charset="0"/>
                          </a:rPr>
                          <m:t>3</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l-GR" i="1">
                            <a:latin typeface="Cambria Math" panose="02040503050406030204" pitchFamily="18" charset="0"/>
                          </a:rPr>
                          <m:t>4</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2</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𝜆</m:t>
                        </m:r>
                      </m:e>
                      <m:sub>
                        <m:r>
                          <a:rPr lang="el-GR" i="1">
                            <a:latin typeface="Cambria Math" panose="02040503050406030204" pitchFamily="18" charset="0"/>
                          </a:rPr>
                          <m:t>2</m:t>
                        </m:r>
                      </m:sub>
                    </m:sSub>
                    <m:d>
                      <m:dPr>
                        <m:ctrlPr>
                          <a:rPr lang="el-GR" i="1">
                            <a:latin typeface="Cambria Math" panose="02040503050406030204" pitchFamily="18" charset="0"/>
                          </a:rPr>
                        </m:ctrlPr>
                      </m:dPr>
                      <m:e>
                        <m:sSub>
                          <m:sSubPr>
                            <m:ctrlPr>
                              <a:rPr lang="el-GR" i="1">
                                <a:latin typeface="Cambria Math" panose="02040503050406030204" pitchFamily="18" charset="0"/>
                              </a:rPr>
                            </m:ctrlPr>
                          </m:sSubPr>
                          <m:e>
                            <m:r>
                              <a:rPr lang="en-US" i="1">
                                <a:latin typeface="Cambria Math" panose="02040503050406030204" pitchFamily="18" charset="0"/>
                              </a:rPr>
                              <m:t>𝑦</m:t>
                            </m:r>
                          </m:e>
                          <m:sub>
                            <m:r>
                              <a:rPr lang="el-GR"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r>
                          <a:rPr lang="el-GR" i="1">
                            <a:latin typeface="Cambria Math" panose="02040503050406030204" pitchFamily="18" charset="0"/>
                          </a:rPr>
                          <m:t>−</m:t>
                        </m:r>
                        <m:r>
                          <a:rPr lang="el-GR" i="1">
                            <a:latin typeface="Cambria Math" panose="02040503050406030204" pitchFamily="18" charset="0"/>
                          </a:rPr>
                          <m:t>𝛼</m:t>
                        </m:r>
                        <m:r>
                          <a:rPr lang="el-GR" i="1">
                            <a:latin typeface="Cambria Math" panose="02040503050406030204" pitchFamily="18" charset="0"/>
                          </a:rPr>
                          <m:t>−</m:t>
                        </m:r>
                        <m:r>
                          <a:rPr lang="el-GR" i="1">
                            <a:latin typeface="Cambria Math" panose="02040503050406030204" pitchFamily="18" charset="0"/>
                          </a:rPr>
                          <m:t>𝛾</m:t>
                        </m:r>
                        <m:sSub>
                          <m:sSubPr>
                            <m:ctrlPr>
                              <a:rPr lang="el-GR" i="1">
                                <a:latin typeface="Cambria Math" panose="02040503050406030204" pitchFamily="18" charset="0"/>
                              </a:rPr>
                            </m:ctrlPr>
                          </m:sSubPr>
                          <m:e>
                            <m:r>
                              <a:rPr lang="el-GR" i="1">
                                <a:latin typeface="Cambria Math" panose="02040503050406030204" pitchFamily="18" charset="0"/>
                              </a:rPr>
                              <m:t>𝑥</m:t>
                            </m:r>
                          </m:e>
                          <m:sub>
                            <m:r>
                              <a:rPr lang="el-GR"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e>
                    </m:d>
                  </m:oMath>
                </a14:m>
                <a:r>
                  <a:rPr lang="en-US" dirty="0"/>
                  <a:t>+ </a:t>
                </a:r>
                <a:r>
                  <a:rPr lang="el-GR" dirty="0"/>
                  <a:t>ε</a:t>
                </a:r>
                <a:r>
                  <a:rPr lang="en-US" baseline="-25000" dirty="0"/>
                  <a:t>t</a:t>
                </a:r>
                <a:endParaRPr lang="el-GR" baseline="-25000" dirty="0"/>
              </a:p>
              <a:p>
                <a:pPr algn="ctr"/>
                <a:endParaRPr lang="en-US" dirty="0"/>
              </a:p>
              <a:p>
                <a:pPr algn="ctr"/>
                <a:endParaRPr lang="en-US" dirty="0"/>
              </a:p>
              <a:p>
                <a:pPr algn="just"/>
                <a:r>
                  <a:rPr lang="el-GR" b="1" dirty="0"/>
                  <a:t>ΔΥ </a:t>
                </a:r>
                <a:r>
                  <a:rPr lang="en-US" b="1" dirty="0"/>
                  <a:t>does not respond to deviations from equilibrium </a:t>
                </a:r>
              </a:p>
              <a:p>
                <a:pPr algn="just"/>
                <a:r>
                  <a:rPr lang="en-US" b="1" dirty="0"/>
                  <a:t>Y is called Weakly Exogenous </a:t>
                </a:r>
                <a:endParaRPr lang="el-GR" b="1" dirty="0"/>
              </a:p>
              <a:p>
                <a:endParaRPr lang="el-GR" dirty="0"/>
              </a:p>
            </p:txBody>
          </p:sp>
        </mc:Choice>
        <mc:Fallback>
          <p:sp>
            <p:nvSpPr>
              <p:cNvPr id="3" name="Content Placeholder 2">
                <a:extLst>
                  <a:ext uri="{FF2B5EF4-FFF2-40B4-BE49-F238E27FC236}">
                    <a16:creationId xmlns:a16="http://schemas.microsoft.com/office/drawing/2014/main" id="{3B549673-E6A4-EAF3-8866-AFC8F065A60A}"/>
                  </a:ext>
                </a:extLst>
              </p:cNvPr>
              <p:cNvSpPr>
                <a:spLocks noGrp="1" noRot="1" noChangeAspect="1" noMove="1" noResize="1" noEditPoints="1" noAdjustHandles="1" noChangeArrowheads="1" noChangeShapeType="1" noTextEdit="1"/>
              </p:cNvSpPr>
              <p:nvPr>
                <p:ph idx="1"/>
              </p:nvPr>
            </p:nvSpPr>
            <p:spPr>
              <a:blipFill>
                <a:blip r:embed="rId2"/>
                <a:stretch>
                  <a:fillRect l="-545"/>
                </a:stretch>
              </a:blipFill>
            </p:spPr>
            <p:txBody>
              <a:bodyPr/>
              <a:lstStyle/>
              <a:p>
                <a:r>
                  <a:rPr lang="el-GR">
                    <a:noFill/>
                  </a:rPr>
                  <a:t> </a:t>
                </a:r>
              </a:p>
            </p:txBody>
          </p:sp>
        </mc:Fallback>
      </mc:AlternateContent>
      <p:sp>
        <p:nvSpPr>
          <p:cNvPr id="4" name="Footer Placeholder 3">
            <a:extLst>
              <a:ext uri="{FF2B5EF4-FFF2-40B4-BE49-F238E27FC236}">
                <a16:creationId xmlns:a16="http://schemas.microsoft.com/office/drawing/2014/main" id="{72616DED-2892-32A6-EE46-086F333BA406}"/>
              </a:ext>
            </a:extLst>
          </p:cNvPr>
          <p:cNvSpPr>
            <a:spLocks noGrp="1"/>
          </p:cNvSpPr>
          <p:nvPr>
            <p:ph type="ftr" sz="quarter" idx="11"/>
          </p:nvPr>
        </p:nvSpPr>
        <p:spPr/>
        <p:txBody>
          <a:bodyPr/>
          <a:lstStyle/>
          <a:p>
            <a:r>
              <a:rPr lang="en-US"/>
              <a:t>Quantitative Methods, K. Drakos</a:t>
            </a:r>
            <a:endParaRPr lang="el-GR"/>
          </a:p>
        </p:txBody>
      </p:sp>
      <p:sp>
        <p:nvSpPr>
          <p:cNvPr id="5" name="Slide Number Placeholder 4">
            <a:extLst>
              <a:ext uri="{FF2B5EF4-FFF2-40B4-BE49-F238E27FC236}">
                <a16:creationId xmlns:a16="http://schemas.microsoft.com/office/drawing/2014/main" id="{89BCEC3F-13BE-4D3C-1802-65C87CF67096}"/>
              </a:ext>
            </a:extLst>
          </p:cNvPr>
          <p:cNvSpPr>
            <a:spLocks noGrp="1"/>
          </p:cNvSpPr>
          <p:nvPr>
            <p:ph type="sldNum" sz="quarter" idx="12"/>
          </p:nvPr>
        </p:nvSpPr>
        <p:spPr/>
        <p:txBody>
          <a:bodyPr/>
          <a:lstStyle/>
          <a:p>
            <a:fld id="{FCFA8818-19CA-48F4-8E58-EA84A7331C20}" type="slidenum">
              <a:rPr lang="el-GR" smtClean="0"/>
              <a:t>27</a:t>
            </a:fld>
            <a:endParaRPr lang="el-GR"/>
          </a:p>
        </p:txBody>
      </p:sp>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1E97D117-6C88-BAE0-5407-4F8189914318}"/>
                  </a:ext>
                </a:extLst>
              </p14:cNvPr>
              <p14:cNvContentPartPr/>
              <p14:nvPr/>
            </p14:nvContentPartPr>
            <p14:xfrm>
              <a:off x="2642578" y="3757826"/>
              <a:ext cx="360" cy="360"/>
            </p14:xfrm>
          </p:contentPart>
        </mc:Choice>
        <mc:Fallback xmlns="">
          <p:pic>
            <p:nvPicPr>
              <p:cNvPr id="8" name="Ink 7">
                <a:extLst>
                  <a:ext uri="{FF2B5EF4-FFF2-40B4-BE49-F238E27FC236}">
                    <a16:creationId xmlns:a16="http://schemas.microsoft.com/office/drawing/2014/main" id="{1E97D117-6C88-BAE0-5407-4F8189914318}"/>
                  </a:ext>
                </a:extLst>
              </p:cNvPr>
              <p:cNvPicPr/>
              <p:nvPr/>
            </p:nvPicPr>
            <p:blipFill>
              <a:blip r:embed="rId6"/>
              <a:stretch>
                <a:fillRect/>
              </a:stretch>
            </p:blipFill>
            <p:spPr>
              <a:xfrm>
                <a:off x="2633578" y="3748826"/>
                <a:ext cx="18000" cy="18000"/>
              </a:xfrm>
              <a:prstGeom prst="rect">
                <a:avLst/>
              </a:prstGeom>
            </p:spPr>
          </p:pic>
        </mc:Fallback>
      </mc:AlternateContent>
    </p:spTree>
    <p:extLst>
      <p:ext uri="{BB962C8B-B14F-4D97-AF65-F5344CB8AC3E}">
        <p14:creationId xmlns:p14="http://schemas.microsoft.com/office/powerpoint/2010/main" val="17831657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0F071-1DF3-F0C9-315D-986FD39BC6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7BC533-AD6B-647B-B178-ABD2DC3DAFF5}"/>
              </a:ext>
            </a:extLst>
          </p:cNvPr>
          <p:cNvSpPr>
            <a:spLocks noGrp="1"/>
          </p:cNvSpPr>
          <p:nvPr>
            <p:ph type="title"/>
          </p:nvPr>
        </p:nvSpPr>
        <p:spPr/>
        <p:txBody>
          <a:bodyPr/>
          <a:lstStyle/>
          <a:p>
            <a:pPr algn="ctr"/>
            <a:r>
              <a:rPr lang="en-US" dirty="0"/>
              <a:t>Series are I(1) and cointegrated. What If </a:t>
            </a:r>
            <a:r>
              <a:rPr lang="el-GR" dirty="0"/>
              <a:t>β</a:t>
            </a:r>
            <a:r>
              <a:rPr lang="en-US" baseline="-25000" dirty="0"/>
              <a:t>3</a:t>
            </a:r>
            <a:r>
              <a:rPr lang="en-US" dirty="0"/>
              <a:t>=</a:t>
            </a:r>
            <a:r>
              <a:rPr lang="el-GR" dirty="0"/>
              <a:t>β</a:t>
            </a:r>
            <a:r>
              <a:rPr lang="el-GR" baseline="-25000" dirty="0"/>
              <a:t>4</a:t>
            </a:r>
            <a:r>
              <a:rPr lang="el-GR" dirty="0"/>
              <a:t>=0</a:t>
            </a:r>
            <a:r>
              <a:rPr lang="en-US" dirty="0"/>
              <a:t> and </a:t>
            </a:r>
            <a:r>
              <a:rPr lang="el-GR" dirty="0"/>
              <a:t>λ</a:t>
            </a:r>
            <a:r>
              <a:rPr lang="el-GR" baseline="-25000" dirty="0"/>
              <a:t>1</a:t>
            </a:r>
            <a:r>
              <a:rPr lang="el-GR" dirty="0"/>
              <a:t>=0</a:t>
            </a:r>
            <a:r>
              <a:rPr lang="en-US" dirty="0"/>
              <a:t>?  </a:t>
            </a:r>
            <a:endParaRPr lang="el-GR"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56F335D-DB6C-38D0-5347-C87D95990ABE}"/>
                  </a:ext>
                </a:extLst>
              </p:cNvPr>
              <p:cNvSpPr>
                <a:spLocks noGrp="1"/>
              </p:cNvSpPr>
              <p:nvPr>
                <p:ph idx="1"/>
              </p:nvPr>
            </p:nvSpPr>
            <p:spPr/>
            <p:txBody>
              <a:bodyPr/>
              <a:lstStyle/>
              <a:p>
                <a:endParaRPr lang="el-GR" i="1" dirty="0"/>
              </a:p>
              <a:p>
                <a:endParaRPr lang="el-GR" i="1" dirty="0"/>
              </a:p>
              <a:p>
                <a:pPr algn="ctr"/>
                <a14:m>
                  <m:oMath xmlns:m="http://schemas.openxmlformats.org/officeDocument/2006/math">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0</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𝛽</m:t>
                        </m:r>
                      </m:e>
                      <m:sub>
                        <m:r>
                          <a:rPr lang="el-GR" i="1">
                            <a:latin typeface="Cambria Math" panose="02040503050406030204" pitchFamily="18" charset="0"/>
                          </a:rPr>
                          <m:t>1</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r>
                          <a:rPr lang="en-US" i="1">
                            <a:latin typeface="Cambria Math" panose="02040503050406030204" pitchFamily="18" charset="0"/>
                          </a:rPr>
                          <m:t>−</m:t>
                        </m:r>
                        <m:r>
                          <a:rPr lang="el-GR" i="1">
                            <a:latin typeface="Cambria Math" panose="02040503050406030204" pitchFamily="18" charset="0"/>
                          </a:rPr>
                          <m:t>1</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𝛽</m:t>
                        </m:r>
                      </m:e>
                      <m:sub>
                        <m:r>
                          <a:rPr lang="el-GR" i="1">
                            <a:latin typeface="Cambria Math" panose="02040503050406030204" pitchFamily="18" charset="0"/>
                          </a:rPr>
                          <m:t>2</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r>
                          <a:rPr lang="en-US" i="1">
                            <a:latin typeface="Cambria Math" panose="02040503050406030204" pitchFamily="18" charset="0"/>
                          </a:rPr>
                          <m:t>−</m:t>
                        </m:r>
                        <m:r>
                          <a:rPr lang="el-GR" i="1">
                            <a:latin typeface="Cambria Math" panose="02040503050406030204" pitchFamily="18" charset="0"/>
                          </a:rPr>
                          <m:t>2</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𝛽</m:t>
                        </m:r>
                      </m:e>
                      <m:sub>
                        <m:r>
                          <a:rPr lang="el-GR" i="1">
                            <a:latin typeface="Cambria Math" panose="02040503050406030204" pitchFamily="18" charset="0"/>
                          </a:rPr>
                          <m:t>3</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r>
                          <a:rPr lang="en-US" i="1">
                            <a:latin typeface="Cambria Math" panose="02040503050406030204" pitchFamily="18" charset="0"/>
                          </a:rPr>
                          <m:t>−</m:t>
                        </m:r>
                        <m:r>
                          <a:rPr lang="el-GR" i="1">
                            <a:latin typeface="Cambria Math" panose="02040503050406030204" pitchFamily="18" charset="0"/>
                          </a:rPr>
                          <m:t>1</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𝛽</m:t>
                        </m:r>
                      </m:e>
                      <m:sub>
                        <m:r>
                          <a:rPr lang="el-GR" i="1">
                            <a:latin typeface="Cambria Math" panose="02040503050406030204" pitchFamily="18" charset="0"/>
                          </a:rPr>
                          <m:t>4</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r>
                          <a:rPr lang="en-US" i="1">
                            <a:latin typeface="Cambria Math" panose="02040503050406030204" pitchFamily="18" charset="0"/>
                          </a:rPr>
                          <m:t>−</m:t>
                        </m:r>
                        <m:r>
                          <a:rPr lang="el-GR" i="1">
                            <a:latin typeface="Cambria Math" panose="02040503050406030204" pitchFamily="18" charset="0"/>
                          </a:rPr>
                          <m:t>2</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𝜆</m:t>
                        </m:r>
                      </m:e>
                      <m:sub>
                        <m:r>
                          <a:rPr lang="el-GR" i="1">
                            <a:latin typeface="Cambria Math" panose="02040503050406030204" pitchFamily="18" charset="0"/>
                          </a:rPr>
                          <m:t>1</m:t>
                        </m:r>
                      </m:sub>
                    </m:sSub>
                    <m:d>
                      <m:dPr>
                        <m:ctrlPr>
                          <a:rPr lang="el-GR" i="1">
                            <a:latin typeface="Cambria Math" panose="02040503050406030204" pitchFamily="18" charset="0"/>
                          </a:rPr>
                        </m:ctrlPr>
                      </m:dPr>
                      <m:e>
                        <m:sSub>
                          <m:sSubPr>
                            <m:ctrlPr>
                              <a:rPr lang="el-GR" i="1">
                                <a:latin typeface="Cambria Math" panose="02040503050406030204" pitchFamily="18" charset="0"/>
                              </a:rPr>
                            </m:ctrlPr>
                          </m:sSubPr>
                          <m:e>
                            <m:r>
                              <a:rPr lang="en-US" i="1">
                                <a:latin typeface="Cambria Math" panose="02040503050406030204" pitchFamily="18" charset="0"/>
                              </a:rPr>
                              <m:t>𝑦</m:t>
                            </m:r>
                          </m:e>
                          <m:sub>
                            <m:r>
                              <a:rPr lang="el-GR"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r>
                          <a:rPr lang="el-GR" i="1">
                            <a:latin typeface="Cambria Math" panose="02040503050406030204" pitchFamily="18" charset="0"/>
                          </a:rPr>
                          <m:t>−</m:t>
                        </m:r>
                        <m:r>
                          <a:rPr lang="el-GR" i="1">
                            <a:latin typeface="Cambria Math" panose="02040503050406030204" pitchFamily="18" charset="0"/>
                          </a:rPr>
                          <m:t>𝛼</m:t>
                        </m:r>
                        <m:r>
                          <a:rPr lang="el-GR" i="1">
                            <a:latin typeface="Cambria Math" panose="02040503050406030204" pitchFamily="18" charset="0"/>
                          </a:rPr>
                          <m:t>−</m:t>
                        </m:r>
                        <m:r>
                          <a:rPr lang="el-GR" i="1">
                            <a:latin typeface="Cambria Math" panose="02040503050406030204" pitchFamily="18" charset="0"/>
                          </a:rPr>
                          <m:t>𝛾</m:t>
                        </m:r>
                        <m:sSub>
                          <m:sSubPr>
                            <m:ctrlPr>
                              <a:rPr lang="el-GR" i="1">
                                <a:latin typeface="Cambria Math" panose="02040503050406030204" pitchFamily="18" charset="0"/>
                              </a:rPr>
                            </m:ctrlPr>
                          </m:sSubPr>
                          <m:e>
                            <m:r>
                              <a:rPr lang="el-GR" i="1">
                                <a:latin typeface="Cambria Math" panose="02040503050406030204" pitchFamily="18" charset="0"/>
                              </a:rPr>
                              <m:t>𝑥</m:t>
                            </m:r>
                          </m:e>
                          <m:sub>
                            <m:r>
                              <a:rPr lang="el-GR"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e>
                    </m:d>
                  </m:oMath>
                </a14:m>
                <a:endParaRPr lang="el-GR" dirty="0"/>
              </a:p>
              <a:p>
                <a:pPr algn="ctr"/>
                <a:r>
                  <a:rPr lang="en-US" dirty="0"/>
                  <a:t> </a:t>
                </a:r>
                <a:endParaRPr lang="el-GR" dirty="0"/>
              </a:p>
              <a:p>
                <a:pPr algn="ctr"/>
                <a14:m>
                  <m:oMath xmlns:m="http://schemas.openxmlformats.org/officeDocument/2006/math">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n-US" i="1">
                            <a:latin typeface="Cambria Math" panose="02040503050406030204" pitchFamily="18" charset="0"/>
                          </a:rPr>
                          <m:t>0</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l-GR" i="1">
                            <a:latin typeface="Cambria Math" panose="02040503050406030204" pitchFamily="18" charset="0"/>
                          </a:rPr>
                          <m:t>1</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r>
                          <a:rPr lang="en-US" i="1">
                            <a:latin typeface="Cambria Math" panose="02040503050406030204" pitchFamily="18" charset="0"/>
                          </a:rPr>
                          <m:t>−</m:t>
                        </m:r>
                        <m:r>
                          <a:rPr lang="el-GR" i="1">
                            <a:latin typeface="Cambria Math" panose="02040503050406030204" pitchFamily="18" charset="0"/>
                          </a:rPr>
                          <m:t>1</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l-GR" i="1">
                            <a:latin typeface="Cambria Math" panose="02040503050406030204" pitchFamily="18" charset="0"/>
                          </a:rPr>
                          <m:t>2</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r>
                          <a:rPr lang="en-US" i="1">
                            <a:latin typeface="Cambria Math" panose="02040503050406030204" pitchFamily="18" charset="0"/>
                          </a:rPr>
                          <m:t>−</m:t>
                        </m:r>
                        <m:r>
                          <a:rPr lang="el-GR" i="1">
                            <a:latin typeface="Cambria Math" panose="02040503050406030204" pitchFamily="18" charset="0"/>
                          </a:rPr>
                          <m:t>2</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l-GR" i="1">
                            <a:latin typeface="Cambria Math" panose="02040503050406030204" pitchFamily="18" charset="0"/>
                          </a:rPr>
                          <m:t>3</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r>
                          <a:rPr lang="en-US" i="1">
                            <a:latin typeface="Cambria Math" panose="02040503050406030204" pitchFamily="18" charset="0"/>
                          </a:rPr>
                          <m:t>−</m:t>
                        </m:r>
                        <m:r>
                          <a:rPr lang="el-GR" i="1">
                            <a:latin typeface="Cambria Math" panose="02040503050406030204" pitchFamily="18" charset="0"/>
                          </a:rPr>
                          <m:t>1</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l-GR" i="1">
                            <a:latin typeface="Cambria Math" panose="02040503050406030204" pitchFamily="18" charset="0"/>
                          </a:rPr>
                          <m:t>4</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r>
                          <a:rPr lang="en-US" i="1">
                            <a:latin typeface="Cambria Math" panose="02040503050406030204" pitchFamily="18" charset="0"/>
                          </a:rPr>
                          <m:t>−</m:t>
                        </m:r>
                        <m:r>
                          <a:rPr lang="el-GR" i="1">
                            <a:latin typeface="Cambria Math" panose="02040503050406030204" pitchFamily="18" charset="0"/>
                          </a:rPr>
                          <m:t>2</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𝜆</m:t>
                        </m:r>
                      </m:e>
                      <m:sub>
                        <m:r>
                          <a:rPr lang="el-GR" i="1">
                            <a:latin typeface="Cambria Math" panose="02040503050406030204" pitchFamily="18" charset="0"/>
                          </a:rPr>
                          <m:t>2</m:t>
                        </m:r>
                      </m:sub>
                    </m:sSub>
                    <m:d>
                      <m:dPr>
                        <m:ctrlPr>
                          <a:rPr lang="el-GR" i="1">
                            <a:latin typeface="Cambria Math" panose="02040503050406030204" pitchFamily="18" charset="0"/>
                          </a:rPr>
                        </m:ctrlPr>
                      </m:dPr>
                      <m:e>
                        <m:sSub>
                          <m:sSubPr>
                            <m:ctrlPr>
                              <a:rPr lang="el-GR" i="1">
                                <a:latin typeface="Cambria Math" panose="02040503050406030204" pitchFamily="18" charset="0"/>
                              </a:rPr>
                            </m:ctrlPr>
                          </m:sSubPr>
                          <m:e>
                            <m:r>
                              <a:rPr lang="en-US" i="1">
                                <a:latin typeface="Cambria Math" panose="02040503050406030204" pitchFamily="18" charset="0"/>
                              </a:rPr>
                              <m:t>𝑦</m:t>
                            </m:r>
                          </m:e>
                          <m:sub>
                            <m:r>
                              <a:rPr lang="el-GR"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r>
                          <a:rPr lang="el-GR" i="1">
                            <a:latin typeface="Cambria Math" panose="02040503050406030204" pitchFamily="18" charset="0"/>
                          </a:rPr>
                          <m:t>−</m:t>
                        </m:r>
                        <m:r>
                          <a:rPr lang="el-GR" i="1">
                            <a:latin typeface="Cambria Math" panose="02040503050406030204" pitchFamily="18" charset="0"/>
                          </a:rPr>
                          <m:t>𝛼</m:t>
                        </m:r>
                        <m:r>
                          <a:rPr lang="el-GR" i="1">
                            <a:latin typeface="Cambria Math" panose="02040503050406030204" pitchFamily="18" charset="0"/>
                          </a:rPr>
                          <m:t>−</m:t>
                        </m:r>
                        <m:r>
                          <a:rPr lang="el-GR" i="1">
                            <a:latin typeface="Cambria Math" panose="02040503050406030204" pitchFamily="18" charset="0"/>
                          </a:rPr>
                          <m:t>𝛾</m:t>
                        </m:r>
                        <m:sSub>
                          <m:sSubPr>
                            <m:ctrlPr>
                              <a:rPr lang="el-GR" i="1">
                                <a:latin typeface="Cambria Math" panose="02040503050406030204" pitchFamily="18" charset="0"/>
                              </a:rPr>
                            </m:ctrlPr>
                          </m:sSubPr>
                          <m:e>
                            <m:r>
                              <a:rPr lang="el-GR" i="1">
                                <a:latin typeface="Cambria Math" panose="02040503050406030204" pitchFamily="18" charset="0"/>
                              </a:rPr>
                              <m:t>𝑥</m:t>
                            </m:r>
                          </m:e>
                          <m:sub>
                            <m:r>
                              <a:rPr lang="el-GR"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e>
                    </m:d>
                  </m:oMath>
                </a14:m>
                <a:endParaRPr lang="en-US" dirty="0"/>
              </a:p>
              <a:p>
                <a:pPr algn="just"/>
                <a:endParaRPr lang="en-US" dirty="0"/>
              </a:p>
              <a:p>
                <a:pPr algn="just"/>
                <a:r>
                  <a:rPr lang="en-US" dirty="0"/>
                  <a:t>Y is not Granger caused by X in the short run and also does not respond to deviations from the equilibrium</a:t>
                </a:r>
              </a:p>
              <a:p>
                <a:pPr algn="just"/>
                <a:r>
                  <a:rPr lang="en-US" b="1" dirty="0"/>
                  <a:t>Y is called Strongly Exogenous </a:t>
                </a:r>
                <a:endParaRPr lang="el-GR" b="1" dirty="0"/>
              </a:p>
              <a:p>
                <a:endParaRPr lang="el-GR" dirty="0"/>
              </a:p>
            </p:txBody>
          </p:sp>
        </mc:Choice>
        <mc:Fallback xmlns="">
          <p:sp>
            <p:nvSpPr>
              <p:cNvPr id="3" name="Content Placeholder 2">
                <a:extLst>
                  <a:ext uri="{FF2B5EF4-FFF2-40B4-BE49-F238E27FC236}">
                    <a16:creationId xmlns:a16="http://schemas.microsoft.com/office/drawing/2014/main" id="{656F335D-DB6C-38D0-5347-C87D95990ABE}"/>
                  </a:ext>
                </a:extLst>
              </p:cNvPr>
              <p:cNvSpPr>
                <a:spLocks noGrp="1" noRot="1" noChangeAspect="1" noMove="1" noResize="1" noEditPoints="1" noAdjustHandles="1" noChangeArrowheads="1" noChangeShapeType="1" noTextEdit="1"/>
              </p:cNvSpPr>
              <p:nvPr>
                <p:ph idx="1"/>
              </p:nvPr>
            </p:nvSpPr>
            <p:spPr>
              <a:blipFill>
                <a:blip r:embed="rId2"/>
                <a:stretch>
                  <a:fillRect l="-606" r="-1515"/>
                </a:stretch>
              </a:blipFill>
            </p:spPr>
            <p:txBody>
              <a:bodyPr/>
              <a:lstStyle/>
              <a:p>
                <a:r>
                  <a:rPr lang="el-GR">
                    <a:noFill/>
                  </a:rPr>
                  <a:t> </a:t>
                </a:r>
              </a:p>
            </p:txBody>
          </p:sp>
        </mc:Fallback>
      </mc:AlternateContent>
      <p:sp>
        <p:nvSpPr>
          <p:cNvPr id="4" name="Footer Placeholder 3">
            <a:extLst>
              <a:ext uri="{FF2B5EF4-FFF2-40B4-BE49-F238E27FC236}">
                <a16:creationId xmlns:a16="http://schemas.microsoft.com/office/drawing/2014/main" id="{09D682C3-0549-C8BC-0416-CC77C1FA776A}"/>
              </a:ext>
            </a:extLst>
          </p:cNvPr>
          <p:cNvSpPr>
            <a:spLocks noGrp="1"/>
          </p:cNvSpPr>
          <p:nvPr>
            <p:ph type="ftr" sz="quarter" idx="11"/>
          </p:nvPr>
        </p:nvSpPr>
        <p:spPr/>
        <p:txBody>
          <a:bodyPr/>
          <a:lstStyle/>
          <a:p>
            <a:r>
              <a:rPr lang="en-US"/>
              <a:t>Quantitative Methods, K. Drakos</a:t>
            </a:r>
            <a:endParaRPr lang="el-GR"/>
          </a:p>
        </p:txBody>
      </p:sp>
      <p:sp>
        <p:nvSpPr>
          <p:cNvPr id="5" name="Slide Number Placeholder 4">
            <a:extLst>
              <a:ext uri="{FF2B5EF4-FFF2-40B4-BE49-F238E27FC236}">
                <a16:creationId xmlns:a16="http://schemas.microsoft.com/office/drawing/2014/main" id="{38808860-EBF6-C4B7-2470-3BBBC5953824}"/>
              </a:ext>
            </a:extLst>
          </p:cNvPr>
          <p:cNvSpPr>
            <a:spLocks noGrp="1"/>
          </p:cNvSpPr>
          <p:nvPr>
            <p:ph type="sldNum" sz="quarter" idx="12"/>
          </p:nvPr>
        </p:nvSpPr>
        <p:spPr/>
        <p:txBody>
          <a:bodyPr/>
          <a:lstStyle/>
          <a:p>
            <a:fld id="{FCFA8818-19CA-48F4-8E58-EA84A7331C20}" type="slidenum">
              <a:rPr lang="el-GR" smtClean="0"/>
              <a:t>28</a:t>
            </a:fld>
            <a:endParaRPr lang="el-GR"/>
          </a:p>
        </p:txBody>
      </p:sp>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4D887E54-7B82-6747-9ABB-01D0A65A8CCC}"/>
                  </a:ext>
                </a:extLst>
              </p14:cNvPr>
              <p14:cNvContentPartPr/>
              <p14:nvPr/>
            </p14:nvContentPartPr>
            <p14:xfrm>
              <a:off x="5392464" y="2601199"/>
              <a:ext cx="2361548" cy="828614"/>
            </p14:xfrm>
          </p:contentPart>
        </mc:Choice>
        <mc:Fallback xmlns="">
          <p:pic>
            <p:nvPicPr>
              <p:cNvPr id="7" name="Ink 6">
                <a:extLst>
                  <a:ext uri="{FF2B5EF4-FFF2-40B4-BE49-F238E27FC236}">
                    <a16:creationId xmlns:a16="http://schemas.microsoft.com/office/drawing/2014/main" id="{4D887E54-7B82-6747-9ABB-01D0A65A8CCC}"/>
                  </a:ext>
                </a:extLst>
              </p:cNvPr>
              <p:cNvPicPr/>
              <p:nvPr/>
            </p:nvPicPr>
            <p:blipFill>
              <a:blip r:embed="rId4"/>
              <a:stretch>
                <a:fillRect/>
              </a:stretch>
            </p:blipFill>
            <p:spPr>
              <a:xfrm>
                <a:off x="5386344" y="2595080"/>
                <a:ext cx="2373788" cy="840852"/>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9" name="Ink 8">
                <a:extLst>
                  <a:ext uri="{FF2B5EF4-FFF2-40B4-BE49-F238E27FC236}">
                    <a16:creationId xmlns:a16="http://schemas.microsoft.com/office/drawing/2014/main" id="{7455E0C2-FFDA-FE4B-FF5F-496154B40580}"/>
                  </a:ext>
                </a:extLst>
              </p14:cNvPr>
              <p14:cNvContentPartPr/>
              <p14:nvPr/>
            </p14:nvContentPartPr>
            <p14:xfrm>
              <a:off x="7936368" y="2528269"/>
              <a:ext cx="2565020" cy="746234"/>
            </p14:xfrm>
          </p:contentPart>
        </mc:Choice>
        <mc:Fallback xmlns="">
          <p:pic>
            <p:nvPicPr>
              <p:cNvPr id="9" name="Ink 8">
                <a:extLst>
                  <a:ext uri="{FF2B5EF4-FFF2-40B4-BE49-F238E27FC236}">
                    <a16:creationId xmlns:a16="http://schemas.microsoft.com/office/drawing/2014/main" id="{7455E0C2-FFDA-FE4B-FF5F-496154B40580}"/>
                  </a:ext>
                </a:extLst>
              </p:cNvPr>
              <p:cNvPicPr/>
              <p:nvPr/>
            </p:nvPicPr>
            <p:blipFill>
              <a:blip r:embed="rId6"/>
              <a:stretch>
                <a:fillRect/>
              </a:stretch>
            </p:blipFill>
            <p:spPr>
              <a:xfrm>
                <a:off x="7918368" y="2510270"/>
                <a:ext cx="2600660" cy="781872"/>
              </a:xfrm>
              <a:prstGeom prst="rect">
                <a:avLst/>
              </a:prstGeom>
            </p:spPr>
          </p:pic>
        </mc:Fallback>
      </mc:AlternateContent>
    </p:spTree>
    <p:extLst>
      <p:ext uri="{BB962C8B-B14F-4D97-AF65-F5344CB8AC3E}">
        <p14:creationId xmlns:p14="http://schemas.microsoft.com/office/powerpoint/2010/main" val="35736217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AA63F-C332-B228-5035-503351893A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1AAE9E-5B22-C8DA-56F4-A62E5A3701F5}"/>
              </a:ext>
            </a:extLst>
          </p:cNvPr>
          <p:cNvSpPr>
            <a:spLocks noGrp="1"/>
          </p:cNvSpPr>
          <p:nvPr>
            <p:ph type="title"/>
          </p:nvPr>
        </p:nvSpPr>
        <p:spPr/>
        <p:txBody>
          <a:bodyPr/>
          <a:lstStyle/>
          <a:p>
            <a:pPr algn="ctr"/>
            <a:r>
              <a:rPr lang="en-US" dirty="0"/>
              <a:t>Series are cointegrated. Can </a:t>
            </a:r>
            <a:r>
              <a:rPr lang="el-GR" dirty="0"/>
              <a:t>λ</a:t>
            </a:r>
            <a:r>
              <a:rPr lang="en-US" baseline="-25000" dirty="0"/>
              <a:t>1</a:t>
            </a:r>
            <a:r>
              <a:rPr lang="el-GR" baseline="-25000" dirty="0"/>
              <a:t> </a:t>
            </a:r>
            <a:r>
              <a:rPr lang="en-US" dirty="0"/>
              <a:t>and </a:t>
            </a:r>
            <a:r>
              <a:rPr lang="el-GR" dirty="0"/>
              <a:t>λ</a:t>
            </a:r>
            <a:r>
              <a:rPr lang="el-GR" baseline="-25000" dirty="0"/>
              <a:t>2</a:t>
            </a:r>
            <a:r>
              <a:rPr lang="el-GR" dirty="0"/>
              <a:t> </a:t>
            </a:r>
            <a:r>
              <a:rPr lang="en-US" dirty="0"/>
              <a:t>be zero at the same time?  </a:t>
            </a:r>
            <a:endParaRPr lang="el-GR"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24961409-C444-EDFB-3E50-13F86D4D27DC}"/>
                  </a:ext>
                </a:extLst>
              </p:cNvPr>
              <p:cNvSpPr>
                <a:spLocks noGrp="1"/>
              </p:cNvSpPr>
              <p:nvPr>
                <p:ph idx="1"/>
              </p:nvPr>
            </p:nvSpPr>
            <p:spPr/>
            <p:txBody>
              <a:bodyPr>
                <a:normAutofit fontScale="92500" lnSpcReduction="20000"/>
              </a:bodyPr>
              <a:lstStyle/>
              <a:p>
                <a:endParaRPr lang="el-GR" i="1" dirty="0"/>
              </a:p>
              <a:p>
                <a:endParaRPr lang="el-GR" i="1" dirty="0"/>
              </a:p>
              <a:p>
                <a:pPr algn="ctr"/>
                <a14:m>
                  <m:oMath xmlns:m="http://schemas.openxmlformats.org/officeDocument/2006/math">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0</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𝛽</m:t>
                        </m:r>
                      </m:e>
                      <m:sub>
                        <m:r>
                          <a:rPr lang="el-GR" i="1">
                            <a:latin typeface="Cambria Math" panose="02040503050406030204" pitchFamily="18" charset="0"/>
                          </a:rPr>
                          <m:t>1</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r>
                          <a:rPr lang="en-US" i="1">
                            <a:latin typeface="Cambria Math" panose="02040503050406030204" pitchFamily="18" charset="0"/>
                          </a:rPr>
                          <m:t>−</m:t>
                        </m:r>
                        <m:r>
                          <a:rPr lang="el-GR" i="1">
                            <a:latin typeface="Cambria Math" panose="02040503050406030204" pitchFamily="18" charset="0"/>
                          </a:rPr>
                          <m:t>1</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𝛽</m:t>
                        </m:r>
                      </m:e>
                      <m:sub>
                        <m:r>
                          <a:rPr lang="el-GR" i="1">
                            <a:latin typeface="Cambria Math" panose="02040503050406030204" pitchFamily="18" charset="0"/>
                          </a:rPr>
                          <m:t>2</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r>
                          <a:rPr lang="en-US" i="1">
                            <a:latin typeface="Cambria Math" panose="02040503050406030204" pitchFamily="18" charset="0"/>
                          </a:rPr>
                          <m:t>−</m:t>
                        </m:r>
                        <m:r>
                          <a:rPr lang="el-GR" i="1">
                            <a:latin typeface="Cambria Math" panose="02040503050406030204" pitchFamily="18" charset="0"/>
                          </a:rPr>
                          <m:t>2</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𝛽</m:t>
                        </m:r>
                      </m:e>
                      <m:sub>
                        <m:r>
                          <a:rPr lang="el-GR" i="1">
                            <a:latin typeface="Cambria Math" panose="02040503050406030204" pitchFamily="18" charset="0"/>
                          </a:rPr>
                          <m:t>3</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r>
                          <a:rPr lang="en-US" i="1">
                            <a:latin typeface="Cambria Math" panose="02040503050406030204" pitchFamily="18" charset="0"/>
                          </a:rPr>
                          <m:t>−</m:t>
                        </m:r>
                        <m:r>
                          <a:rPr lang="el-GR" i="1">
                            <a:latin typeface="Cambria Math" panose="02040503050406030204" pitchFamily="18" charset="0"/>
                          </a:rPr>
                          <m:t>1</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𝛽</m:t>
                        </m:r>
                      </m:e>
                      <m:sub>
                        <m:r>
                          <a:rPr lang="el-GR" i="1">
                            <a:latin typeface="Cambria Math" panose="02040503050406030204" pitchFamily="18" charset="0"/>
                          </a:rPr>
                          <m:t>4</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r>
                          <a:rPr lang="en-US" i="1">
                            <a:latin typeface="Cambria Math" panose="02040503050406030204" pitchFamily="18" charset="0"/>
                          </a:rPr>
                          <m:t>−</m:t>
                        </m:r>
                        <m:r>
                          <a:rPr lang="el-GR" i="1">
                            <a:latin typeface="Cambria Math" panose="02040503050406030204" pitchFamily="18" charset="0"/>
                          </a:rPr>
                          <m:t>2</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𝜆</m:t>
                        </m:r>
                      </m:e>
                      <m:sub>
                        <m:r>
                          <a:rPr lang="el-GR" i="1">
                            <a:latin typeface="Cambria Math" panose="02040503050406030204" pitchFamily="18" charset="0"/>
                          </a:rPr>
                          <m:t>1</m:t>
                        </m:r>
                      </m:sub>
                    </m:sSub>
                    <m:d>
                      <m:dPr>
                        <m:ctrlPr>
                          <a:rPr lang="el-GR" i="1">
                            <a:latin typeface="Cambria Math" panose="02040503050406030204" pitchFamily="18" charset="0"/>
                          </a:rPr>
                        </m:ctrlPr>
                      </m:dPr>
                      <m:e>
                        <m:sSub>
                          <m:sSubPr>
                            <m:ctrlPr>
                              <a:rPr lang="el-GR" i="1">
                                <a:latin typeface="Cambria Math" panose="02040503050406030204" pitchFamily="18" charset="0"/>
                              </a:rPr>
                            </m:ctrlPr>
                          </m:sSubPr>
                          <m:e>
                            <m:r>
                              <a:rPr lang="en-US" i="1">
                                <a:latin typeface="Cambria Math" panose="02040503050406030204" pitchFamily="18" charset="0"/>
                              </a:rPr>
                              <m:t>𝑦</m:t>
                            </m:r>
                          </m:e>
                          <m:sub>
                            <m:r>
                              <a:rPr lang="el-GR"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r>
                          <a:rPr lang="el-GR" i="1">
                            <a:latin typeface="Cambria Math" panose="02040503050406030204" pitchFamily="18" charset="0"/>
                          </a:rPr>
                          <m:t>−</m:t>
                        </m:r>
                        <m:r>
                          <a:rPr lang="el-GR" i="1">
                            <a:latin typeface="Cambria Math" panose="02040503050406030204" pitchFamily="18" charset="0"/>
                          </a:rPr>
                          <m:t>𝛼</m:t>
                        </m:r>
                        <m:r>
                          <a:rPr lang="el-GR" i="1">
                            <a:latin typeface="Cambria Math" panose="02040503050406030204" pitchFamily="18" charset="0"/>
                          </a:rPr>
                          <m:t>−</m:t>
                        </m:r>
                        <m:r>
                          <a:rPr lang="el-GR" i="1">
                            <a:latin typeface="Cambria Math" panose="02040503050406030204" pitchFamily="18" charset="0"/>
                          </a:rPr>
                          <m:t>𝛾</m:t>
                        </m:r>
                        <m:sSub>
                          <m:sSubPr>
                            <m:ctrlPr>
                              <a:rPr lang="el-GR" i="1">
                                <a:latin typeface="Cambria Math" panose="02040503050406030204" pitchFamily="18" charset="0"/>
                              </a:rPr>
                            </m:ctrlPr>
                          </m:sSubPr>
                          <m:e>
                            <m:r>
                              <a:rPr lang="el-GR" i="1">
                                <a:latin typeface="Cambria Math" panose="02040503050406030204" pitchFamily="18" charset="0"/>
                              </a:rPr>
                              <m:t>𝑥</m:t>
                            </m:r>
                          </m:e>
                          <m:sub>
                            <m:r>
                              <a:rPr lang="el-GR"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e>
                    </m:d>
                  </m:oMath>
                </a14:m>
                <a:r>
                  <a:rPr lang="en-US" dirty="0"/>
                  <a:t>+ </a:t>
                </a:r>
                <a:r>
                  <a:rPr lang="el-GR" dirty="0"/>
                  <a:t>ε</a:t>
                </a:r>
                <a:r>
                  <a:rPr lang="en-US" baseline="-25000" dirty="0"/>
                  <a:t>t</a:t>
                </a:r>
                <a:endParaRPr lang="el-GR" baseline="-25000" dirty="0"/>
              </a:p>
              <a:p>
                <a:pPr algn="ctr"/>
                <a:endParaRPr lang="el-GR" dirty="0"/>
              </a:p>
              <a:p>
                <a:pPr algn="ctr"/>
                <a:r>
                  <a:rPr lang="en-US" dirty="0"/>
                  <a:t> </a:t>
                </a:r>
                <a:endParaRPr lang="el-GR" dirty="0"/>
              </a:p>
              <a:p>
                <a:pPr algn="ctr"/>
                <a14:m>
                  <m:oMath xmlns:m="http://schemas.openxmlformats.org/officeDocument/2006/math">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n-US" i="1">
                            <a:latin typeface="Cambria Math" panose="02040503050406030204" pitchFamily="18" charset="0"/>
                          </a:rPr>
                          <m:t>0</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l-GR" i="1">
                            <a:latin typeface="Cambria Math" panose="02040503050406030204" pitchFamily="18" charset="0"/>
                          </a:rPr>
                          <m:t>1</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r>
                          <a:rPr lang="en-US" i="1">
                            <a:latin typeface="Cambria Math" panose="02040503050406030204" pitchFamily="18" charset="0"/>
                          </a:rPr>
                          <m:t>−</m:t>
                        </m:r>
                        <m:r>
                          <a:rPr lang="el-GR" i="1">
                            <a:latin typeface="Cambria Math" panose="02040503050406030204" pitchFamily="18" charset="0"/>
                          </a:rPr>
                          <m:t>1</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l-GR" i="1">
                            <a:latin typeface="Cambria Math" panose="02040503050406030204" pitchFamily="18" charset="0"/>
                          </a:rPr>
                          <m:t>2</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r>
                          <a:rPr lang="en-US" i="1">
                            <a:latin typeface="Cambria Math" panose="02040503050406030204" pitchFamily="18" charset="0"/>
                          </a:rPr>
                          <m:t>−</m:t>
                        </m:r>
                        <m:r>
                          <a:rPr lang="el-GR" i="1">
                            <a:latin typeface="Cambria Math" panose="02040503050406030204" pitchFamily="18" charset="0"/>
                          </a:rPr>
                          <m:t>2</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l-GR" i="1">
                            <a:latin typeface="Cambria Math" panose="02040503050406030204" pitchFamily="18" charset="0"/>
                          </a:rPr>
                          <m:t>3</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r>
                          <a:rPr lang="en-US" i="1">
                            <a:latin typeface="Cambria Math" panose="02040503050406030204" pitchFamily="18" charset="0"/>
                          </a:rPr>
                          <m:t>−</m:t>
                        </m:r>
                        <m:r>
                          <a:rPr lang="el-GR" i="1">
                            <a:latin typeface="Cambria Math" panose="02040503050406030204" pitchFamily="18" charset="0"/>
                          </a:rPr>
                          <m:t>1</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l-GR" i="1">
                            <a:latin typeface="Cambria Math" panose="02040503050406030204" pitchFamily="18" charset="0"/>
                          </a:rPr>
                          <m:t>4</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r>
                          <a:rPr lang="en-US" i="1">
                            <a:latin typeface="Cambria Math" panose="02040503050406030204" pitchFamily="18" charset="0"/>
                          </a:rPr>
                          <m:t>−</m:t>
                        </m:r>
                        <m:r>
                          <a:rPr lang="el-GR" i="1">
                            <a:latin typeface="Cambria Math" panose="02040503050406030204" pitchFamily="18" charset="0"/>
                          </a:rPr>
                          <m:t>2</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𝜆</m:t>
                        </m:r>
                      </m:e>
                      <m:sub>
                        <m:r>
                          <a:rPr lang="el-GR" i="1">
                            <a:latin typeface="Cambria Math" panose="02040503050406030204" pitchFamily="18" charset="0"/>
                          </a:rPr>
                          <m:t>2</m:t>
                        </m:r>
                      </m:sub>
                    </m:sSub>
                    <m:d>
                      <m:dPr>
                        <m:ctrlPr>
                          <a:rPr lang="el-GR" i="1">
                            <a:latin typeface="Cambria Math" panose="02040503050406030204" pitchFamily="18" charset="0"/>
                          </a:rPr>
                        </m:ctrlPr>
                      </m:dPr>
                      <m:e>
                        <m:sSub>
                          <m:sSubPr>
                            <m:ctrlPr>
                              <a:rPr lang="el-GR" i="1">
                                <a:latin typeface="Cambria Math" panose="02040503050406030204" pitchFamily="18" charset="0"/>
                              </a:rPr>
                            </m:ctrlPr>
                          </m:sSubPr>
                          <m:e>
                            <m:r>
                              <a:rPr lang="en-US" i="1">
                                <a:latin typeface="Cambria Math" panose="02040503050406030204" pitchFamily="18" charset="0"/>
                              </a:rPr>
                              <m:t>𝑦</m:t>
                            </m:r>
                          </m:e>
                          <m:sub>
                            <m:r>
                              <a:rPr lang="el-GR"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r>
                          <a:rPr lang="el-GR" i="1">
                            <a:latin typeface="Cambria Math" panose="02040503050406030204" pitchFamily="18" charset="0"/>
                          </a:rPr>
                          <m:t>−</m:t>
                        </m:r>
                        <m:r>
                          <a:rPr lang="el-GR" i="1">
                            <a:latin typeface="Cambria Math" panose="02040503050406030204" pitchFamily="18" charset="0"/>
                          </a:rPr>
                          <m:t>𝛼</m:t>
                        </m:r>
                        <m:r>
                          <a:rPr lang="el-GR" i="1">
                            <a:latin typeface="Cambria Math" panose="02040503050406030204" pitchFamily="18" charset="0"/>
                          </a:rPr>
                          <m:t>−</m:t>
                        </m:r>
                        <m:r>
                          <a:rPr lang="el-GR" i="1">
                            <a:latin typeface="Cambria Math" panose="02040503050406030204" pitchFamily="18" charset="0"/>
                          </a:rPr>
                          <m:t>𝛾</m:t>
                        </m:r>
                        <m:sSub>
                          <m:sSubPr>
                            <m:ctrlPr>
                              <a:rPr lang="el-GR" i="1">
                                <a:latin typeface="Cambria Math" panose="02040503050406030204" pitchFamily="18" charset="0"/>
                              </a:rPr>
                            </m:ctrlPr>
                          </m:sSubPr>
                          <m:e>
                            <m:r>
                              <a:rPr lang="el-GR" i="1">
                                <a:latin typeface="Cambria Math" panose="02040503050406030204" pitchFamily="18" charset="0"/>
                              </a:rPr>
                              <m:t>𝑥</m:t>
                            </m:r>
                          </m:e>
                          <m:sub>
                            <m:r>
                              <a:rPr lang="el-GR"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e>
                    </m:d>
                  </m:oMath>
                </a14:m>
                <a:r>
                  <a:rPr lang="en-US" dirty="0"/>
                  <a:t>+ </a:t>
                </a:r>
                <a:r>
                  <a:rPr lang="el-GR" dirty="0"/>
                  <a:t>ε</a:t>
                </a:r>
                <a:r>
                  <a:rPr lang="en-US" baseline="-25000" dirty="0"/>
                  <a:t>t</a:t>
                </a:r>
                <a:endParaRPr lang="el-GR" baseline="-25000" dirty="0"/>
              </a:p>
              <a:p>
                <a:pPr algn="ctr"/>
                <a:endParaRPr lang="el-GR" dirty="0"/>
              </a:p>
              <a:p>
                <a:endParaRPr lang="en-US" dirty="0"/>
              </a:p>
              <a:p>
                <a:pPr algn="just"/>
                <a:r>
                  <a:rPr lang="en-US" b="1" dirty="0"/>
                  <a:t>NO. If the series are cointegrated (they are linked by a long run relationship), then at least one of them must be responding to disequilibrium in order for the system to exhibit an effort for equilibrium to be restored  </a:t>
                </a:r>
                <a:endParaRPr lang="el-GR" b="1" dirty="0"/>
              </a:p>
            </p:txBody>
          </p:sp>
        </mc:Choice>
        <mc:Fallback>
          <p:sp>
            <p:nvSpPr>
              <p:cNvPr id="3" name="Content Placeholder 2">
                <a:extLst>
                  <a:ext uri="{FF2B5EF4-FFF2-40B4-BE49-F238E27FC236}">
                    <a16:creationId xmlns:a16="http://schemas.microsoft.com/office/drawing/2014/main" id="{24961409-C444-EDFB-3E50-13F86D4D27DC}"/>
                  </a:ext>
                </a:extLst>
              </p:cNvPr>
              <p:cNvSpPr>
                <a:spLocks noGrp="1" noRot="1" noChangeAspect="1" noMove="1" noResize="1" noEditPoints="1" noAdjustHandles="1" noChangeArrowheads="1" noChangeShapeType="1" noTextEdit="1"/>
              </p:cNvSpPr>
              <p:nvPr>
                <p:ph idx="1"/>
              </p:nvPr>
            </p:nvSpPr>
            <p:spPr>
              <a:blipFill>
                <a:blip r:embed="rId2"/>
                <a:stretch>
                  <a:fillRect l="-545" r="-1455"/>
                </a:stretch>
              </a:blipFill>
            </p:spPr>
            <p:txBody>
              <a:bodyPr/>
              <a:lstStyle/>
              <a:p>
                <a:r>
                  <a:rPr lang="el-GR">
                    <a:noFill/>
                  </a:rPr>
                  <a:t> </a:t>
                </a:r>
              </a:p>
            </p:txBody>
          </p:sp>
        </mc:Fallback>
      </mc:AlternateContent>
      <p:sp>
        <p:nvSpPr>
          <p:cNvPr id="4" name="Footer Placeholder 3">
            <a:extLst>
              <a:ext uri="{FF2B5EF4-FFF2-40B4-BE49-F238E27FC236}">
                <a16:creationId xmlns:a16="http://schemas.microsoft.com/office/drawing/2014/main" id="{C7CE4B1F-74B2-997B-79D9-4D96FEFD102B}"/>
              </a:ext>
            </a:extLst>
          </p:cNvPr>
          <p:cNvSpPr>
            <a:spLocks noGrp="1"/>
          </p:cNvSpPr>
          <p:nvPr>
            <p:ph type="ftr" sz="quarter" idx="11"/>
          </p:nvPr>
        </p:nvSpPr>
        <p:spPr/>
        <p:txBody>
          <a:bodyPr/>
          <a:lstStyle/>
          <a:p>
            <a:r>
              <a:rPr lang="en-US"/>
              <a:t>Quantitative Methods, K. Drakos</a:t>
            </a:r>
            <a:endParaRPr lang="el-GR"/>
          </a:p>
        </p:txBody>
      </p:sp>
      <p:sp>
        <p:nvSpPr>
          <p:cNvPr id="5" name="Slide Number Placeholder 4">
            <a:extLst>
              <a:ext uri="{FF2B5EF4-FFF2-40B4-BE49-F238E27FC236}">
                <a16:creationId xmlns:a16="http://schemas.microsoft.com/office/drawing/2014/main" id="{16DB16CD-2DDD-9577-9ADB-89441F5245D3}"/>
              </a:ext>
            </a:extLst>
          </p:cNvPr>
          <p:cNvSpPr>
            <a:spLocks noGrp="1"/>
          </p:cNvSpPr>
          <p:nvPr>
            <p:ph type="sldNum" sz="quarter" idx="12"/>
          </p:nvPr>
        </p:nvSpPr>
        <p:spPr/>
        <p:txBody>
          <a:bodyPr/>
          <a:lstStyle/>
          <a:p>
            <a:fld id="{FCFA8818-19CA-48F4-8E58-EA84A7331C20}" type="slidenum">
              <a:rPr lang="el-GR" smtClean="0"/>
              <a:t>29</a:t>
            </a:fld>
            <a:endParaRPr lang="el-GR"/>
          </a:p>
        </p:txBody>
      </p:sp>
      <mc:AlternateContent xmlns:mc="http://schemas.openxmlformats.org/markup-compatibility/2006">
        <mc:Choice xmlns:p14="http://schemas.microsoft.com/office/powerpoint/2010/main" Requires="p14">
          <p:contentPart p14:bwMode="auto" r:id="rId3">
            <p14:nvContentPartPr>
              <p14:cNvPr id="14" name="Ink 13">
                <a:extLst>
                  <a:ext uri="{FF2B5EF4-FFF2-40B4-BE49-F238E27FC236}">
                    <a16:creationId xmlns:a16="http://schemas.microsoft.com/office/drawing/2014/main" id="{5F18C796-EEB2-B51A-F78B-E93F8A1DFF27}"/>
                  </a:ext>
                </a:extLst>
              </p14:cNvPr>
              <p14:cNvContentPartPr/>
              <p14:nvPr/>
            </p14:nvContentPartPr>
            <p14:xfrm>
              <a:off x="10992778" y="3074546"/>
              <a:ext cx="360" cy="360"/>
            </p14:xfrm>
          </p:contentPart>
        </mc:Choice>
        <mc:Fallback>
          <p:pic>
            <p:nvPicPr>
              <p:cNvPr id="14" name="Ink 13">
                <a:extLst>
                  <a:ext uri="{FF2B5EF4-FFF2-40B4-BE49-F238E27FC236}">
                    <a16:creationId xmlns:a16="http://schemas.microsoft.com/office/drawing/2014/main" id="{5F18C796-EEB2-B51A-F78B-E93F8A1DFF27}"/>
                  </a:ext>
                </a:extLst>
              </p:cNvPr>
              <p:cNvPicPr/>
              <p:nvPr/>
            </p:nvPicPr>
            <p:blipFill>
              <a:blip r:embed="rId4"/>
              <a:stretch>
                <a:fillRect/>
              </a:stretch>
            </p:blipFill>
            <p:spPr>
              <a:xfrm>
                <a:off x="10986658" y="3068426"/>
                <a:ext cx="12600" cy="126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5" name="Ink 14">
                <a:extLst>
                  <a:ext uri="{FF2B5EF4-FFF2-40B4-BE49-F238E27FC236}">
                    <a16:creationId xmlns:a16="http://schemas.microsoft.com/office/drawing/2014/main" id="{69F391E6-8CE6-A60A-9BC0-2F307FAA222A}"/>
                  </a:ext>
                </a:extLst>
              </p14:cNvPr>
              <p14:cNvContentPartPr/>
              <p14:nvPr/>
            </p14:nvContentPartPr>
            <p14:xfrm>
              <a:off x="10992778" y="3074546"/>
              <a:ext cx="360" cy="360"/>
            </p14:xfrm>
          </p:contentPart>
        </mc:Choice>
        <mc:Fallback>
          <p:pic>
            <p:nvPicPr>
              <p:cNvPr id="15" name="Ink 14">
                <a:extLst>
                  <a:ext uri="{FF2B5EF4-FFF2-40B4-BE49-F238E27FC236}">
                    <a16:creationId xmlns:a16="http://schemas.microsoft.com/office/drawing/2014/main" id="{69F391E6-8CE6-A60A-9BC0-2F307FAA222A}"/>
                  </a:ext>
                </a:extLst>
              </p:cNvPr>
              <p:cNvPicPr/>
              <p:nvPr/>
            </p:nvPicPr>
            <p:blipFill>
              <a:blip r:embed="rId4"/>
              <a:stretch>
                <a:fillRect/>
              </a:stretch>
            </p:blipFill>
            <p:spPr>
              <a:xfrm>
                <a:off x="10986658" y="3068426"/>
                <a:ext cx="12600" cy="1260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16" name="Ink 15">
                <a:extLst>
                  <a:ext uri="{FF2B5EF4-FFF2-40B4-BE49-F238E27FC236}">
                    <a16:creationId xmlns:a16="http://schemas.microsoft.com/office/drawing/2014/main" id="{FEEFDD4C-850A-56DF-42CA-B90F8EC322DA}"/>
                  </a:ext>
                </a:extLst>
              </p14:cNvPr>
              <p14:cNvContentPartPr/>
              <p14:nvPr/>
            </p14:nvContentPartPr>
            <p14:xfrm>
              <a:off x="10992778" y="3074546"/>
              <a:ext cx="360" cy="360"/>
            </p14:xfrm>
          </p:contentPart>
        </mc:Choice>
        <mc:Fallback>
          <p:pic>
            <p:nvPicPr>
              <p:cNvPr id="16" name="Ink 15">
                <a:extLst>
                  <a:ext uri="{FF2B5EF4-FFF2-40B4-BE49-F238E27FC236}">
                    <a16:creationId xmlns:a16="http://schemas.microsoft.com/office/drawing/2014/main" id="{FEEFDD4C-850A-56DF-42CA-B90F8EC322DA}"/>
                  </a:ext>
                </a:extLst>
              </p:cNvPr>
              <p:cNvPicPr/>
              <p:nvPr/>
            </p:nvPicPr>
            <p:blipFill>
              <a:blip r:embed="rId4"/>
              <a:stretch>
                <a:fillRect/>
              </a:stretch>
            </p:blipFill>
            <p:spPr>
              <a:xfrm>
                <a:off x="10986658" y="3068426"/>
                <a:ext cx="12600" cy="126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44" name="Ink 43">
                <a:extLst>
                  <a:ext uri="{FF2B5EF4-FFF2-40B4-BE49-F238E27FC236}">
                    <a16:creationId xmlns:a16="http://schemas.microsoft.com/office/drawing/2014/main" id="{23EBB0CB-1216-12D1-1BF9-354E6BF974BE}"/>
                  </a:ext>
                </a:extLst>
              </p14:cNvPr>
              <p14:cNvContentPartPr/>
              <p14:nvPr/>
            </p14:nvContentPartPr>
            <p14:xfrm>
              <a:off x="8802178" y="2532026"/>
              <a:ext cx="360" cy="360"/>
            </p14:xfrm>
          </p:contentPart>
        </mc:Choice>
        <mc:Fallback>
          <p:pic>
            <p:nvPicPr>
              <p:cNvPr id="44" name="Ink 43">
                <a:extLst>
                  <a:ext uri="{FF2B5EF4-FFF2-40B4-BE49-F238E27FC236}">
                    <a16:creationId xmlns:a16="http://schemas.microsoft.com/office/drawing/2014/main" id="{23EBB0CB-1216-12D1-1BF9-354E6BF974BE}"/>
                  </a:ext>
                </a:extLst>
              </p:cNvPr>
              <p:cNvPicPr/>
              <p:nvPr/>
            </p:nvPicPr>
            <p:blipFill>
              <a:blip r:embed="rId4"/>
              <a:stretch>
                <a:fillRect/>
              </a:stretch>
            </p:blipFill>
            <p:spPr>
              <a:xfrm>
                <a:off x="8796058" y="2525906"/>
                <a:ext cx="12600" cy="12600"/>
              </a:xfrm>
              <a:prstGeom prst="rect">
                <a:avLst/>
              </a:prstGeom>
            </p:spPr>
          </p:pic>
        </mc:Fallback>
      </mc:AlternateContent>
      <p:grpSp>
        <p:nvGrpSpPr>
          <p:cNvPr id="57" name="Group 56">
            <a:extLst>
              <a:ext uri="{FF2B5EF4-FFF2-40B4-BE49-F238E27FC236}">
                <a16:creationId xmlns:a16="http://schemas.microsoft.com/office/drawing/2014/main" id="{5859F719-562E-9260-1309-ED2351D70AEA}"/>
              </a:ext>
            </a:extLst>
          </p:cNvPr>
          <p:cNvGrpSpPr/>
          <p:nvPr/>
        </p:nvGrpSpPr>
        <p:grpSpPr>
          <a:xfrm>
            <a:off x="10349818" y="2713106"/>
            <a:ext cx="10080" cy="360"/>
            <a:chOff x="10349818" y="2713106"/>
            <a:chExt cx="10080" cy="360"/>
          </a:xfrm>
        </p:grpSpPr>
        <mc:AlternateContent xmlns:mc="http://schemas.openxmlformats.org/markup-compatibility/2006">
          <mc:Choice xmlns:p14="http://schemas.microsoft.com/office/powerpoint/2010/main" Requires="p14">
            <p:contentPart p14:bwMode="auto" r:id="rId8">
              <p14:nvContentPartPr>
                <p14:cNvPr id="54" name="Ink 53">
                  <a:extLst>
                    <a:ext uri="{FF2B5EF4-FFF2-40B4-BE49-F238E27FC236}">
                      <a16:creationId xmlns:a16="http://schemas.microsoft.com/office/drawing/2014/main" id="{BB7EBF21-9CC9-8444-B48C-2CFDF82E29E7}"/>
                    </a:ext>
                  </a:extLst>
                </p14:cNvPr>
                <p14:cNvContentPartPr/>
                <p14:nvPr/>
              </p14:nvContentPartPr>
              <p14:xfrm>
                <a:off x="10359538" y="2713106"/>
                <a:ext cx="360" cy="360"/>
              </p14:xfrm>
            </p:contentPart>
          </mc:Choice>
          <mc:Fallback>
            <p:pic>
              <p:nvPicPr>
                <p:cNvPr id="54" name="Ink 53">
                  <a:extLst>
                    <a:ext uri="{FF2B5EF4-FFF2-40B4-BE49-F238E27FC236}">
                      <a16:creationId xmlns:a16="http://schemas.microsoft.com/office/drawing/2014/main" id="{BB7EBF21-9CC9-8444-B48C-2CFDF82E29E7}"/>
                    </a:ext>
                  </a:extLst>
                </p:cNvPr>
                <p:cNvPicPr/>
                <p:nvPr/>
              </p:nvPicPr>
              <p:blipFill>
                <a:blip r:embed="rId4"/>
                <a:stretch>
                  <a:fillRect/>
                </a:stretch>
              </p:blipFill>
              <p:spPr>
                <a:xfrm>
                  <a:off x="10353418" y="2706986"/>
                  <a:ext cx="12600" cy="1260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55" name="Ink 54">
                  <a:extLst>
                    <a:ext uri="{FF2B5EF4-FFF2-40B4-BE49-F238E27FC236}">
                      <a16:creationId xmlns:a16="http://schemas.microsoft.com/office/drawing/2014/main" id="{BECAA57B-B161-A552-3CD6-805DF84200E1}"/>
                    </a:ext>
                  </a:extLst>
                </p14:cNvPr>
                <p14:cNvContentPartPr/>
                <p14:nvPr/>
              </p14:nvContentPartPr>
              <p14:xfrm>
                <a:off x="10349818" y="2713106"/>
                <a:ext cx="360" cy="360"/>
              </p14:xfrm>
            </p:contentPart>
          </mc:Choice>
          <mc:Fallback>
            <p:pic>
              <p:nvPicPr>
                <p:cNvPr id="55" name="Ink 54">
                  <a:extLst>
                    <a:ext uri="{FF2B5EF4-FFF2-40B4-BE49-F238E27FC236}">
                      <a16:creationId xmlns:a16="http://schemas.microsoft.com/office/drawing/2014/main" id="{BECAA57B-B161-A552-3CD6-805DF84200E1}"/>
                    </a:ext>
                  </a:extLst>
                </p:cNvPr>
                <p:cNvPicPr/>
                <p:nvPr/>
              </p:nvPicPr>
              <p:blipFill>
                <a:blip r:embed="rId4"/>
                <a:stretch>
                  <a:fillRect/>
                </a:stretch>
              </p:blipFill>
              <p:spPr>
                <a:xfrm>
                  <a:off x="10343698" y="2706986"/>
                  <a:ext cx="12600" cy="1260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56" name="Ink 55">
                  <a:extLst>
                    <a:ext uri="{FF2B5EF4-FFF2-40B4-BE49-F238E27FC236}">
                      <a16:creationId xmlns:a16="http://schemas.microsoft.com/office/drawing/2014/main" id="{1AFB4A65-B66F-6BC6-0C42-01DAC23B7375}"/>
                    </a:ext>
                  </a:extLst>
                </p14:cNvPr>
                <p14:cNvContentPartPr/>
                <p14:nvPr/>
              </p14:nvContentPartPr>
              <p14:xfrm>
                <a:off x="10349818" y="2713106"/>
                <a:ext cx="360" cy="360"/>
              </p14:xfrm>
            </p:contentPart>
          </mc:Choice>
          <mc:Fallback>
            <p:pic>
              <p:nvPicPr>
                <p:cNvPr id="56" name="Ink 55">
                  <a:extLst>
                    <a:ext uri="{FF2B5EF4-FFF2-40B4-BE49-F238E27FC236}">
                      <a16:creationId xmlns:a16="http://schemas.microsoft.com/office/drawing/2014/main" id="{1AFB4A65-B66F-6BC6-0C42-01DAC23B7375}"/>
                    </a:ext>
                  </a:extLst>
                </p:cNvPr>
                <p:cNvPicPr/>
                <p:nvPr/>
              </p:nvPicPr>
              <p:blipFill>
                <a:blip r:embed="rId4"/>
                <a:stretch>
                  <a:fillRect/>
                </a:stretch>
              </p:blipFill>
              <p:spPr>
                <a:xfrm>
                  <a:off x="10343698" y="2706986"/>
                  <a:ext cx="12600" cy="126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1">
            <p14:nvContentPartPr>
              <p14:cNvPr id="64" name="Ink 63">
                <a:extLst>
                  <a:ext uri="{FF2B5EF4-FFF2-40B4-BE49-F238E27FC236}">
                    <a16:creationId xmlns:a16="http://schemas.microsoft.com/office/drawing/2014/main" id="{E5086AD4-115B-8908-919A-4809270181C5}"/>
                  </a:ext>
                </a:extLst>
              </p14:cNvPr>
              <p14:cNvContentPartPr/>
              <p14:nvPr/>
            </p14:nvContentPartPr>
            <p14:xfrm>
              <a:off x="7753498" y="2528066"/>
              <a:ext cx="235080" cy="1512720"/>
            </p14:xfrm>
          </p:contentPart>
        </mc:Choice>
        <mc:Fallback>
          <p:pic>
            <p:nvPicPr>
              <p:cNvPr id="64" name="Ink 63">
                <a:extLst>
                  <a:ext uri="{FF2B5EF4-FFF2-40B4-BE49-F238E27FC236}">
                    <a16:creationId xmlns:a16="http://schemas.microsoft.com/office/drawing/2014/main" id="{E5086AD4-115B-8908-919A-4809270181C5}"/>
                  </a:ext>
                </a:extLst>
              </p:cNvPr>
              <p:cNvPicPr/>
              <p:nvPr/>
            </p:nvPicPr>
            <p:blipFill>
              <a:blip r:embed="rId12"/>
              <a:stretch>
                <a:fillRect/>
              </a:stretch>
            </p:blipFill>
            <p:spPr>
              <a:xfrm>
                <a:off x="7747378" y="2521946"/>
                <a:ext cx="247320" cy="152496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65" name="Ink 64">
                <a:extLst>
                  <a:ext uri="{FF2B5EF4-FFF2-40B4-BE49-F238E27FC236}">
                    <a16:creationId xmlns:a16="http://schemas.microsoft.com/office/drawing/2014/main" id="{E0B4B573-D0DB-B1E5-57BF-962DC8512F4D}"/>
                  </a:ext>
                </a:extLst>
              </p14:cNvPr>
              <p14:cNvContentPartPr/>
              <p14:nvPr/>
            </p14:nvContentPartPr>
            <p14:xfrm>
              <a:off x="381778" y="4823066"/>
              <a:ext cx="360" cy="360"/>
            </p14:xfrm>
          </p:contentPart>
        </mc:Choice>
        <mc:Fallback>
          <p:pic>
            <p:nvPicPr>
              <p:cNvPr id="65" name="Ink 64">
                <a:extLst>
                  <a:ext uri="{FF2B5EF4-FFF2-40B4-BE49-F238E27FC236}">
                    <a16:creationId xmlns:a16="http://schemas.microsoft.com/office/drawing/2014/main" id="{E0B4B573-D0DB-B1E5-57BF-962DC8512F4D}"/>
                  </a:ext>
                </a:extLst>
              </p:cNvPr>
              <p:cNvPicPr/>
              <p:nvPr/>
            </p:nvPicPr>
            <p:blipFill>
              <a:blip r:embed="rId4"/>
              <a:stretch>
                <a:fillRect/>
              </a:stretch>
            </p:blipFill>
            <p:spPr>
              <a:xfrm>
                <a:off x="375658" y="4816946"/>
                <a:ext cx="12600" cy="12600"/>
              </a:xfrm>
              <a:prstGeom prst="rect">
                <a:avLst/>
              </a:prstGeom>
            </p:spPr>
          </p:pic>
        </mc:Fallback>
      </mc:AlternateContent>
    </p:spTree>
    <p:extLst>
      <p:ext uri="{BB962C8B-B14F-4D97-AF65-F5344CB8AC3E}">
        <p14:creationId xmlns:p14="http://schemas.microsoft.com/office/powerpoint/2010/main" val="19877771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8DA8C-EFEE-536F-FB54-D744ECB0BE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B924BD-82F3-1CB1-0C8D-6AB1F5D34882}"/>
              </a:ext>
            </a:extLst>
          </p:cNvPr>
          <p:cNvSpPr>
            <a:spLocks noGrp="1"/>
          </p:cNvSpPr>
          <p:nvPr>
            <p:ph type="title"/>
          </p:nvPr>
        </p:nvSpPr>
        <p:spPr/>
        <p:txBody>
          <a:bodyPr/>
          <a:lstStyle/>
          <a:p>
            <a:pPr algn="ctr"/>
            <a:r>
              <a:rPr lang="en-US" dirty="0"/>
              <a:t>What If both series are I(1) but not cointegrated?  </a:t>
            </a:r>
            <a:endParaRPr lang="el-GR"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A3CB6B6D-6BB9-E489-6FC1-61057340D646}"/>
                  </a:ext>
                </a:extLst>
              </p:cNvPr>
              <p:cNvSpPr>
                <a:spLocks noGrp="1"/>
              </p:cNvSpPr>
              <p:nvPr>
                <p:ph idx="1"/>
              </p:nvPr>
            </p:nvSpPr>
            <p:spPr/>
            <p:txBody>
              <a:bodyPr>
                <a:normAutofit fontScale="92500" lnSpcReduction="20000"/>
              </a:bodyPr>
              <a:lstStyle/>
              <a:p>
                <a:endParaRPr lang="el-GR" i="1" dirty="0"/>
              </a:p>
              <a:p>
                <a:pPr algn="ctr"/>
                <a14:m>
                  <m:oMath xmlns:m="http://schemas.openxmlformats.org/officeDocument/2006/math">
                    <m:r>
                      <a:rPr lang="el-GR" i="1" smtClean="0">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0</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𝛽</m:t>
                        </m:r>
                      </m:e>
                      <m:sub>
                        <m:r>
                          <a:rPr lang="el-GR" i="1">
                            <a:latin typeface="Cambria Math" panose="02040503050406030204" pitchFamily="18" charset="0"/>
                          </a:rPr>
                          <m:t>1</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r>
                          <a:rPr lang="en-US" i="1">
                            <a:latin typeface="Cambria Math" panose="02040503050406030204" pitchFamily="18" charset="0"/>
                          </a:rPr>
                          <m:t>−</m:t>
                        </m:r>
                        <m:r>
                          <a:rPr lang="el-GR" i="1">
                            <a:latin typeface="Cambria Math" panose="02040503050406030204" pitchFamily="18" charset="0"/>
                          </a:rPr>
                          <m:t>1</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𝛽</m:t>
                        </m:r>
                      </m:e>
                      <m:sub>
                        <m:r>
                          <a:rPr lang="el-GR" i="1">
                            <a:latin typeface="Cambria Math" panose="02040503050406030204" pitchFamily="18" charset="0"/>
                          </a:rPr>
                          <m:t>2</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r>
                          <a:rPr lang="en-US" i="1">
                            <a:latin typeface="Cambria Math" panose="02040503050406030204" pitchFamily="18" charset="0"/>
                          </a:rPr>
                          <m:t>−</m:t>
                        </m:r>
                        <m:r>
                          <a:rPr lang="el-GR" i="1">
                            <a:latin typeface="Cambria Math" panose="02040503050406030204" pitchFamily="18" charset="0"/>
                          </a:rPr>
                          <m:t>2</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𝛽</m:t>
                        </m:r>
                      </m:e>
                      <m:sub>
                        <m:r>
                          <a:rPr lang="el-GR" i="1">
                            <a:latin typeface="Cambria Math" panose="02040503050406030204" pitchFamily="18" charset="0"/>
                          </a:rPr>
                          <m:t>3</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r>
                          <a:rPr lang="en-US" i="1">
                            <a:latin typeface="Cambria Math" panose="02040503050406030204" pitchFamily="18" charset="0"/>
                          </a:rPr>
                          <m:t>−</m:t>
                        </m:r>
                        <m:r>
                          <a:rPr lang="el-GR" i="1">
                            <a:latin typeface="Cambria Math" panose="02040503050406030204" pitchFamily="18" charset="0"/>
                          </a:rPr>
                          <m:t>1</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𝛽</m:t>
                        </m:r>
                      </m:e>
                      <m:sub>
                        <m:r>
                          <a:rPr lang="el-GR" i="1">
                            <a:latin typeface="Cambria Math" panose="02040503050406030204" pitchFamily="18" charset="0"/>
                          </a:rPr>
                          <m:t>4</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r>
                          <a:rPr lang="en-US" i="1">
                            <a:latin typeface="Cambria Math" panose="02040503050406030204" pitchFamily="18" charset="0"/>
                          </a:rPr>
                          <m:t>−</m:t>
                        </m:r>
                        <m:r>
                          <a:rPr lang="el-GR" i="1">
                            <a:latin typeface="Cambria Math" panose="02040503050406030204" pitchFamily="18" charset="0"/>
                          </a:rPr>
                          <m:t>2</m:t>
                        </m:r>
                      </m:sub>
                    </m:sSub>
                  </m:oMath>
                </a14:m>
                <a:r>
                  <a:rPr lang="en-US" dirty="0"/>
                  <a:t> + </a:t>
                </a:r>
                <a:r>
                  <a:rPr lang="el-GR" dirty="0"/>
                  <a:t>ε</a:t>
                </a:r>
                <a:r>
                  <a:rPr lang="en-US" baseline="-25000" dirty="0"/>
                  <a:t>t</a:t>
                </a:r>
                <a:endParaRPr lang="el-GR" baseline="-25000" dirty="0"/>
              </a:p>
              <a:p>
                <a:pPr algn="ctr"/>
                <a:r>
                  <a:rPr lang="en-US" dirty="0"/>
                  <a:t> </a:t>
                </a:r>
                <a:endParaRPr lang="el-GR" dirty="0"/>
              </a:p>
              <a:p>
                <a:pPr algn="ctr"/>
                <a14:m>
                  <m:oMath xmlns:m="http://schemas.openxmlformats.org/officeDocument/2006/math">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n-US" i="1">
                            <a:latin typeface="Cambria Math" panose="02040503050406030204" pitchFamily="18" charset="0"/>
                          </a:rPr>
                          <m:t>0</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l-GR" i="1">
                            <a:latin typeface="Cambria Math" panose="02040503050406030204" pitchFamily="18" charset="0"/>
                          </a:rPr>
                          <m:t>1</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l-GR" i="1">
                            <a:latin typeface="Cambria Math" panose="02040503050406030204" pitchFamily="18" charset="0"/>
                          </a:rPr>
                          <m:t>2</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2</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l-GR" i="1">
                            <a:latin typeface="Cambria Math" panose="02040503050406030204" pitchFamily="18" charset="0"/>
                          </a:rPr>
                          <m:t>3</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r>
                      <a:rPr lang="en-US" i="1">
                        <a:latin typeface="Cambria Math" panose="02040503050406030204" pitchFamily="18" charset="0"/>
                      </a:rPr>
                      <m:t>+</m:t>
                    </m:r>
                    <m:sSub>
                      <m:sSubPr>
                        <m:ctrlPr>
                          <a:rPr lang="el-GR" i="1">
                            <a:latin typeface="Cambria Math" panose="02040503050406030204" pitchFamily="18" charset="0"/>
                          </a:rPr>
                        </m:ctrlPr>
                      </m:sSubPr>
                      <m:e>
                        <m:r>
                          <a:rPr lang="el-GR" i="1">
                            <a:latin typeface="Cambria Math" panose="02040503050406030204" pitchFamily="18" charset="0"/>
                          </a:rPr>
                          <m:t>𝛿</m:t>
                        </m:r>
                      </m:e>
                      <m:sub>
                        <m:r>
                          <a:rPr lang="el-GR" i="1">
                            <a:latin typeface="Cambria Math" panose="02040503050406030204" pitchFamily="18" charset="0"/>
                          </a:rPr>
                          <m:t>4</m:t>
                        </m:r>
                      </m:sub>
                    </m:sSub>
                    <m:r>
                      <a:rPr lang="el-GR" i="1">
                        <a:latin typeface="Cambria Math" panose="02040503050406030204" pitchFamily="18" charset="0"/>
                      </a:rPr>
                      <m:t>𝛥</m:t>
                    </m:r>
                    <m:sSub>
                      <m:sSubPr>
                        <m:ctrlPr>
                          <a:rPr lang="el-GR"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2</m:t>
                        </m:r>
                      </m:sub>
                    </m:sSub>
                  </m:oMath>
                </a14:m>
                <a:r>
                  <a:rPr lang="en-US" dirty="0"/>
                  <a:t>+ </a:t>
                </a:r>
                <a:r>
                  <a:rPr lang="el-GR" dirty="0"/>
                  <a:t>ε</a:t>
                </a:r>
                <a:r>
                  <a:rPr lang="en-US" baseline="-25000" dirty="0"/>
                  <a:t>t</a:t>
                </a:r>
                <a:endParaRPr lang="el-GR" baseline="-25000" dirty="0"/>
              </a:p>
              <a:p>
                <a:pPr algn="ctr"/>
                <a:endParaRPr lang="en-US" dirty="0"/>
              </a:p>
              <a:p>
                <a:pPr algn="just"/>
                <a:endParaRPr lang="en-US" dirty="0"/>
              </a:p>
              <a:p>
                <a:pPr algn="just"/>
                <a:r>
                  <a:rPr lang="en-US" b="1" dirty="0"/>
                  <a:t>If the series are not cointegrated, they are not linked by a long run relationship, therefore there is no stationary linear combination between them </a:t>
                </a:r>
              </a:p>
              <a:p>
                <a:pPr algn="just"/>
                <a:r>
                  <a:rPr lang="en-US" b="1" dirty="0"/>
                  <a:t>Since there is no long run </a:t>
                </a:r>
                <a:r>
                  <a:rPr lang="en-US" b="1" dirty="0" err="1"/>
                  <a:t>eqm</a:t>
                </a:r>
                <a:r>
                  <a:rPr lang="en-US" b="1" dirty="0"/>
                  <a:t>, there is no disequilibrium to which any variable responds and thus, no ECM term exists</a:t>
                </a:r>
              </a:p>
              <a:p>
                <a:pPr algn="just"/>
                <a:r>
                  <a:rPr lang="en-US" b="1" dirty="0"/>
                  <a:t>The model boils down to a first differences setup </a:t>
                </a:r>
                <a:endParaRPr lang="el-GR" b="1" dirty="0"/>
              </a:p>
              <a:p>
                <a:endParaRPr lang="el-GR" dirty="0"/>
              </a:p>
            </p:txBody>
          </p:sp>
        </mc:Choice>
        <mc:Fallback>
          <p:sp>
            <p:nvSpPr>
              <p:cNvPr id="3" name="Content Placeholder 2">
                <a:extLst>
                  <a:ext uri="{FF2B5EF4-FFF2-40B4-BE49-F238E27FC236}">
                    <a16:creationId xmlns:a16="http://schemas.microsoft.com/office/drawing/2014/main" id="{A3CB6B6D-6BB9-E489-6FC1-61057340D646}"/>
                  </a:ext>
                </a:extLst>
              </p:cNvPr>
              <p:cNvSpPr>
                <a:spLocks noGrp="1" noRot="1" noChangeAspect="1" noMove="1" noResize="1" noEditPoints="1" noAdjustHandles="1" noChangeArrowheads="1" noChangeShapeType="1" noTextEdit="1"/>
              </p:cNvSpPr>
              <p:nvPr>
                <p:ph idx="1"/>
              </p:nvPr>
            </p:nvSpPr>
            <p:spPr>
              <a:blipFill>
                <a:blip r:embed="rId2"/>
                <a:stretch>
                  <a:fillRect l="-545" r="-1455"/>
                </a:stretch>
              </a:blipFill>
            </p:spPr>
            <p:txBody>
              <a:bodyPr/>
              <a:lstStyle/>
              <a:p>
                <a:r>
                  <a:rPr lang="el-GR">
                    <a:noFill/>
                  </a:rPr>
                  <a:t> </a:t>
                </a:r>
              </a:p>
            </p:txBody>
          </p:sp>
        </mc:Fallback>
      </mc:AlternateContent>
      <p:sp>
        <p:nvSpPr>
          <p:cNvPr id="4" name="Footer Placeholder 3">
            <a:extLst>
              <a:ext uri="{FF2B5EF4-FFF2-40B4-BE49-F238E27FC236}">
                <a16:creationId xmlns:a16="http://schemas.microsoft.com/office/drawing/2014/main" id="{C6E13125-394F-A6FF-CBCF-4A4C55E6F10A}"/>
              </a:ext>
            </a:extLst>
          </p:cNvPr>
          <p:cNvSpPr>
            <a:spLocks noGrp="1"/>
          </p:cNvSpPr>
          <p:nvPr>
            <p:ph type="ftr" sz="quarter" idx="11"/>
          </p:nvPr>
        </p:nvSpPr>
        <p:spPr/>
        <p:txBody>
          <a:bodyPr/>
          <a:lstStyle/>
          <a:p>
            <a:r>
              <a:rPr lang="en-US"/>
              <a:t>Quantitative Methods, K. Drakos</a:t>
            </a:r>
            <a:endParaRPr lang="el-GR"/>
          </a:p>
        </p:txBody>
      </p:sp>
      <p:sp>
        <p:nvSpPr>
          <p:cNvPr id="5" name="Slide Number Placeholder 4">
            <a:extLst>
              <a:ext uri="{FF2B5EF4-FFF2-40B4-BE49-F238E27FC236}">
                <a16:creationId xmlns:a16="http://schemas.microsoft.com/office/drawing/2014/main" id="{BBD1609F-2266-3601-FDCC-DF4D4A9E00B4}"/>
              </a:ext>
            </a:extLst>
          </p:cNvPr>
          <p:cNvSpPr>
            <a:spLocks noGrp="1"/>
          </p:cNvSpPr>
          <p:nvPr>
            <p:ph type="sldNum" sz="quarter" idx="12"/>
          </p:nvPr>
        </p:nvSpPr>
        <p:spPr/>
        <p:txBody>
          <a:bodyPr/>
          <a:lstStyle/>
          <a:p>
            <a:fld id="{FCFA8818-19CA-48F4-8E58-EA84A7331C20}" type="slidenum">
              <a:rPr lang="el-GR" smtClean="0"/>
              <a:t>30</a:t>
            </a:fld>
            <a:endParaRPr lang="el-GR"/>
          </a:p>
        </p:txBody>
      </p:sp>
    </p:spTree>
    <p:extLst>
      <p:ext uri="{BB962C8B-B14F-4D97-AF65-F5344CB8AC3E}">
        <p14:creationId xmlns:p14="http://schemas.microsoft.com/office/powerpoint/2010/main" val="21699773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F1981-3FA2-662A-C441-3C6FE14B31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C4FF20-DB49-3DBB-25CF-29D0FE06953B}"/>
              </a:ext>
            </a:extLst>
          </p:cNvPr>
          <p:cNvSpPr>
            <a:spLocks noGrp="1"/>
          </p:cNvSpPr>
          <p:nvPr>
            <p:ph type="title"/>
          </p:nvPr>
        </p:nvSpPr>
        <p:spPr/>
        <p:txBody>
          <a:bodyPr/>
          <a:lstStyle/>
          <a:p>
            <a:pPr algn="ctr"/>
            <a:r>
              <a:rPr lang="en-US" dirty="0"/>
              <a:t>What If both series are I(0)?  </a:t>
            </a:r>
            <a:endParaRPr lang="el-GR"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67FBBC96-3F0C-DC03-4147-32D8585B31C9}"/>
                  </a:ext>
                </a:extLst>
              </p:cNvPr>
              <p:cNvSpPr>
                <a:spLocks noGrp="1"/>
              </p:cNvSpPr>
              <p:nvPr>
                <p:ph idx="1"/>
              </p:nvPr>
            </p:nvSpPr>
            <p:spPr>
              <a:ln>
                <a:solidFill>
                  <a:schemeClr val="accent1"/>
                </a:solidFill>
                <a:extLst>
                  <a:ext uri="{C807C97D-BFC1-408E-A445-0C87EB9F89A2}">
                    <ask:lineSketchStyleProps xmlns:ask="http://schemas.microsoft.com/office/drawing/2018/sketchyshapes">
                      <ask:type>
                        <ask:lineSketchNone/>
                      </ask:type>
                    </ask:lineSketchStyleProps>
                  </a:ext>
                </a:extLst>
              </a:ln>
            </p:spPr>
            <p:txBody>
              <a:bodyPr/>
              <a:lstStyle/>
              <a:p>
                <a:endParaRPr lang="el-GR" i="1" dirty="0"/>
              </a:p>
              <a:p>
                <a:pPr algn="ctr"/>
                <a14:m>
                  <m:oMath xmlns:m="http://schemas.openxmlformats.org/officeDocument/2006/math">
                    <m:d>
                      <m:dPr>
                        <m:ctrlPr>
                          <a:rPr lang="el-GR" i="1">
                            <a:latin typeface="Cambria Math" panose="02040503050406030204" pitchFamily="18" charset="0"/>
                          </a:rPr>
                        </m:ctrlPr>
                      </m:dPr>
                      <m:e>
                        <m:sSub>
                          <m:sSubPr>
                            <m:ctrlPr>
                              <a:rPr lang="el-GR" i="1">
                                <a:latin typeface="Cambria Math" panose="02040503050406030204" pitchFamily="18" charset="0"/>
                              </a:rPr>
                            </m:ctrlPr>
                          </m:sSubPr>
                          <m:e>
                            <m:r>
                              <a:rPr lang="en-US" i="1">
                                <a:latin typeface="Cambria Math" panose="02040503050406030204" pitchFamily="18" charset="0"/>
                              </a:rPr>
                              <m:t>𝑦</m:t>
                            </m:r>
                          </m:e>
                          <m:sub>
                            <m:r>
                              <a:rPr lang="el-GR"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r>
                          <a:rPr lang="el-GR" i="1">
                            <a:latin typeface="Cambria Math" panose="02040503050406030204" pitchFamily="18" charset="0"/>
                          </a:rPr>
                          <m:t>−</m:t>
                        </m:r>
                        <m:r>
                          <a:rPr lang="el-GR" i="1">
                            <a:latin typeface="Cambria Math" panose="02040503050406030204" pitchFamily="18" charset="0"/>
                          </a:rPr>
                          <m:t>𝛼</m:t>
                        </m:r>
                        <m:r>
                          <a:rPr lang="el-GR" i="1">
                            <a:latin typeface="Cambria Math" panose="02040503050406030204" pitchFamily="18" charset="0"/>
                          </a:rPr>
                          <m:t>−</m:t>
                        </m:r>
                        <m:r>
                          <a:rPr lang="el-GR" i="1">
                            <a:latin typeface="Cambria Math" panose="02040503050406030204" pitchFamily="18" charset="0"/>
                          </a:rPr>
                          <m:t>𝛾</m:t>
                        </m:r>
                        <m:sSub>
                          <m:sSubPr>
                            <m:ctrlPr>
                              <a:rPr lang="el-GR" i="1">
                                <a:latin typeface="Cambria Math" panose="02040503050406030204" pitchFamily="18" charset="0"/>
                              </a:rPr>
                            </m:ctrlPr>
                          </m:sSubPr>
                          <m:e>
                            <m:r>
                              <a:rPr lang="el-GR" i="1">
                                <a:latin typeface="Cambria Math" panose="02040503050406030204" pitchFamily="18" charset="0"/>
                              </a:rPr>
                              <m:t>𝑥</m:t>
                            </m:r>
                          </m:e>
                          <m:sub>
                            <m:r>
                              <a:rPr lang="el-GR"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e>
                    </m:d>
                  </m:oMath>
                </a14:m>
                <a:r>
                  <a:rPr lang="en-US" dirty="0"/>
                  <a:t>+</a:t>
                </a:r>
                <a:r>
                  <a:rPr lang="el-GR" dirty="0"/>
                  <a:t>ε</a:t>
                </a:r>
                <a:r>
                  <a:rPr lang="en-US" baseline="-25000" dirty="0"/>
                  <a:t>t</a:t>
                </a:r>
                <a:endParaRPr lang="el-GR" baseline="-25000" dirty="0"/>
              </a:p>
              <a:p>
                <a:pPr algn="ctr"/>
                <a14:m>
                  <m:oMath xmlns:m="http://schemas.openxmlformats.org/officeDocument/2006/math">
                    <m:d>
                      <m:dPr>
                        <m:ctrlPr>
                          <a:rPr lang="el-GR" i="1">
                            <a:latin typeface="Cambria Math" panose="02040503050406030204" pitchFamily="18" charset="0"/>
                          </a:rPr>
                        </m:ctrlPr>
                      </m:dPr>
                      <m:e>
                        <m:sSub>
                          <m:sSubPr>
                            <m:ctrlPr>
                              <a:rPr lang="el-GR" i="1">
                                <a:latin typeface="Cambria Math" panose="02040503050406030204" pitchFamily="18" charset="0"/>
                              </a:rPr>
                            </m:ctrlPr>
                          </m:sSubPr>
                          <m:e>
                            <m:r>
                              <a:rPr lang="en-US" i="1">
                                <a:latin typeface="Cambria Math" panose="02040503050406030204" pitchFamily="18" charset="0"/>
                              </a:rPr>
                              <m:t>𝑦</m:t>
                            </m:r>
                          </m:e>
                          <m:sub>
                            <m:r>
                              <a:rPr lang="el-GR"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r>
                          <a:rPr lang="el-GR" i="1">
                            <a:latin typeface="Cambria Math" panose="02040503050406030204" pitchFamily="18" charset="0"/>
                          </a:rPr>
                          <m:t>−</m:t>
                        </m:r>
                        <m:r>
                          <a:rPr lang="el-GR" i="1">
                            <a:latin typeface="Cambria Math" panose="02040503050406030204" pitchFamily="18" charset="0"/>
                          </a:rPr>
                          <m:t>𝛼</m:t>
                        </m:r>
                        <m:r>
                          <a:rPr lang="el-GR" i="1">
                            <a:latin typeface="Cambria Math" panose="02040503050406030204" pitchFamily="18" charset="0"/>
                          </a:rPr>
                          <m:t>−</m:t>
                        </m:r>
                        <m:r>
                          <a:rPr lang="el-GR" i="1">
                            <a:latin typeface="Cambria Math" panose="02040503050406030204" pitchFamily="18" charset="0"/>
                          </a:rPr>
                          <m:t>𝛾</m:t>
                        </m:r>
                        <m:sSub>
                          <m:sSubPr>
                            <m:ctrlPr>
                              <a:rPr lang="el-GR" i="1">
                                <a:latin typeface="Cambria Math" panose="02040503050406030204" pitchFamily="18" charset="0"/>
                              </a:rPr>
                            </m:ctrlPr>
                          </m:sSubPr>
                          <m:e>
                            <m:r>
                              <a:rPr lang="el-GR" i="1">
                                <a:latin typeface="Cambria Math" panose="02040503050406030204" pitchFamily="18" charset="0"/>
                              </a:rPr>
                              <m:t>𝑥</m:t>
                            </m:r>
                          </m:e>
                          <m:sub>
                            <m:r>
                              <a:rPr lang="el-GR"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1</m:t>
                            </m:r>
                          </m:sub>
                        </m:sSub>
                      </m:e>
                    </m:d>
                  </m:oMath>
                </a14:m>
                <a:r>
                  <a:rPr lang="el-GR" dirty="0"/>
                  <a:t>+ε</a:t>
                </a:r>
                <a:r>
                  <a:rPr lang="en-US" baseline="-25000" dirty="0"/>
                  <a:t>t</a:t>
                </a:r>
              </a:p>
              <a:p>
                <a:pPr algn="ctr"/>
                <a:endParaRPr lang="en-US" baseline="-25000" dirty="0"/>
              </a:p>
              <a:p>
                <a:pPr algn="just">
                  <a:lnSpc>
                    <a:spcPct val="150000"/>
                  </a:lnSpc>
                </a:pPr>
                <a:r>
                  <a:rPr lang="en-US" b="1" dirty="0"/>
                  <a:t>Since they are I(0), there is no need to difference them to induce stationarity, because they are already stationary. Hence a simple OLS in levels is appropriate. </a:t>
                </a:r>
                <a:endParaRPr lang="el-GR" b="1" dirty="0"/>
              </a:p>
              <a:p>
                <a:endParaRPr lang="el-GR" dirty="0"/>
              </a:p>
            </p:txBody>
          </p:sp>
        </mc:Choice>
        <mc:Fallback>
          <p:sp>
            <p:nvSpPr>
              <p:cNvPr id="3" name="Content Placeholder 2">
                <a:extLst>
                  <a:ext uri="{FF2B5EF4-FFF2-40B4-BE49-F238E27FC236}">
                    <a16:creationId xmlns:a16="http://schemas.microsoft.com/office/drawing/2014/main" id="{67FBBC96-3F0C-DC03-4147-32D8585B31C9}"/>
                  </a:ext>
                </a:extLst>
              </p:cNvPr>
              <p:cNvSpPr>
                <a:spLocks noGrp="1" noRot="1" noChangeAspect="1" noMove="1" noResize="1" noEditPoints="1" noAdjustHandles="1" noChangeArrowheads="1" noChangeShapeType="1" noTextEdit="1"/>
              </p:cNvSpPr>
              <p:nvPr>
                <p:ph idx="1"/>
              </p:nvPr>
            </p:nvSpPr>
            <p:spPr>
              <a:blipFill>
                <a:blip r:embed="rId2"/>
                <a:stretch>
                  <a:fillRect l="-545" r="-1453"/>
                </a:stretch>
              </a:blipFill>
              <a:ln>
                <a:solidFill>
                  <a:schemeClr val="accent1"/>
                </a:solidFill>
                <a:extLst>
                  <a:ext uri="{C807C97D-BFC1-408E-A445-0C87EB9F89A2}">
                    <ask:lineSketchStyleProps xmlns:ask="http://schemas.microsoft.com/office/drawing/2018/sketchyshapes">
                      <ask:type>
                        <ask:lineSketchNone/>
                      </ask:type>
                    </ask:lineSketchStyleProps>
                  </a:ext>
                </a:extLst>
              </a:ln>
            </p:spPr>
            <p:txBody>
              <a:bodyPr/>
              <a:lstStyle/>
              <a:p>
                <a:r>
                  <a:rPr lang="el-GR">
                    <a:noFill/>
                  </a:rPr>
                  <a:t> </a:t>
                </a:r>
              </a:p>
            </p:txBody>
          </p:sp>
        </mc:Fallback>
      </mc:AlternateContent>
      <p:sp>
        <p:nvSpPr>
          <p:cNvPr id="4" name="Footer Placeholder 3">
            <a:extLst>
              <a:ext uri="{FF2B5EF4-FFF2-40B4-BE49-F238E27FC236}">
                <a16:creationId xmlns:a16="http://schemas.microsoft.com/office/drawing/2014/main" id="{493CF7FB-C03F-9335-0336-324EBAF9652D}"/>
              </a:ext>
            </a:extLst>
          </p:cNvPr>
          <p:cNvSpPr>
            <a:spLocks noGrp="1"/>
          </p:cNvSpPr>
          <p:nvPr>
            <p:ph type="ftr" sz="quarter" idx="11"/>
          </p:nvPr>
        </p:nvSpPr>
        <p:spPr/>
        <p:txBody>
          <a:bodyPr/>
          <a:lstStyle/>
          <a:p>
            <a:r>
              <a:rPr lang="en-US"/>
              <a:t>Quantitative Methods, K. Drakos</a:t>
            </a:r>
            <a:endParaRPr lang="el-GR"/>
          </a:p>
        </p:txBody>
      </p:sp>
      <p:sp>
        <p:nvSpPr>
          <p:cNvPr id="5" name="Slide Number Placeholder 4">
            <a:extLst>
              <a:ext uri="{FF2B5EF4-FFF2-40B4-BE49-F238E27FC236}">
                <a16:creationId xmlns:a16="http://schemas.microsoft.com/office/drawing/2014/main" id="{8EABDCA2-BDFD-AB11-63D9-A8B6D5939AD7}"/>
              </a:ext>
            </a:extLst>
          </p:cNvPr>
          <p:cNvSpPr>
            <a:spLocks noGrp="1"/>
          </p:cNvSpPr>
          <p:nvPr>
            <p:ph type="sldNum" sz="quarter" idx="12"/>
          </p:nvPr>
        </p:nvSpPr>
        <p:spPr/>
        <p:txBody>
          <a:bodyPr/>
          <a:lstStyle/>
          <a:p>
            <a:fld id="{FCFA8818-19CA-48F4-8E58-EA84A7331C20}" type="slidenum">
              <a:rPr lang="el-GR" smtClean="0"/>
              <a:t>31</a:t>
            </a:fld>
            <a:endParaRPr lang="el-GR"/>
          </a:p>
        </p:txBody>
      </p:sp>
    </p:spTree>
    <p:extLst>
      <p:ext uri="{BB962C8B-B14F-4D97-AF65-F5344CB8AC3E}">
        <p14:creationId xmlns:p14="http://schemas.microsoft.com/office/powerpoint/2010/main" val="4530805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C158E-176D-1D42-0F6B-4E185465860E}"/>
              </a:ext>
            </a:extLst>
          </p:cNvPr>
          <p:cNvSpPr>
            <a:spLocks noGrp="1"/>
          </p:cNvSpPr>
          <p:nvPr>
            <p:ph type="title"/>
          </p:nvPr>
        </p:nvSpPr>
        <p:spPr/>
        <p:txBody>
          <a:bodyPr>
            <a:normAutofit/>
          </a:bodyPr>
          <a:lstStyle/>
          <a:p>
            <a:pPr algn="ctr"/>
            <a:r>
              <a:rPr lang="en-US" sz="5000" b="1" dirty="0"/>
              <a:t>Engle-Granger 2-step method for 15 year vs 10 year corporate bond yields </a:t>
            </a:r>
            <a:endParaRPr lang="el-GR" sz="5000" b="1" dirty="0"/>
          </a:p>
        </p:txBody>
      </p:sp>
      <p:sp>
        <p:nvSpPr>
          <p:cNvPr id="3" name="Text Placeholder 2">
            <a:extLst>
              <a:ext uri="{FF2B5EF4-FFF2-40B4-BE49-F238E27FC236}">
                <a16:creationId xmlns:a16="http://schemas.microsoft.com/office/drawing/2014/main" id="{0B699E0E-71E8-CCA3-53E3-A62986F782F1}"/>
              </a:ext>
            </a:extLst>
          </p:cNvPr>
          <p:cNvSpPr>
            <a:spLocks noGrp="1"/>
          </p:cNvSpPr>
          <p:nvPr>
            <p:ph type="body" idx="1"/>
          </p:nvPr>
        </p:nvSpPr>
        <p:spPr/>
        <p:txBody>
          <a:bodyPr/>
          <a:lstStyle/>
          <a:p>
            <a:endParaRPr lang="el-GR"/>
          </a:p>
        </p:txBody>
      </p:sp>
      <p:sp>
        <p:nvSpPr>
          <p:cNvPr id="4" name="Footer Placeholder 3">
            <a:extLst>
              <a:ext uri="{FF2B5EF4-FFF2-40B4-BE49-F238E27FC236}">
                <a16:creationId xmlns:a16="http://schemas.microsoft.com/office/drawing/2014/main" id="{D8550263-C3D0-A6BE-6C77-8858EF44F6E2}"/>
              </a:ext>
            </a:extLst>
          </p:cNvPr>
          <p:cNvSpPr>
            <a:spLocks noGrp="1"/>
          </p:cNvSpPr>
          <p:nvPr>
            <p:ph type="ftr" sz="quarter" idx="11"/>
          </p:nvPr>
        </p:nvSpPr>
        <p:spPr/>
        <p:txBody>
          <a:bodyPr/>
          <a:lstStyle/>
          <a:p>
            <a:r>
              <a:rPr lang="en-US"/>
              <a:t>Quantitative Methods, K. Drakos</a:t>
            </a:r>
            <a:endParaRPr lang="el-GR"/>
          </a:p>
        </p:txBody>
      </p:sp>
      <p:sp>
        <p:nvSpPr>
          <p:cNvPr id="5" name="Slide Number Placeholder 4">
            <a:extLst>
              <a:ext uri="{FF2B5EF4-FFF2-40B4-BE49-F238E27FC236}">
                <a16:creationId xmlns:a16="http://schemas.microsoft.com/office/drawing/2014/main" id="{F54748C0-5598-6968-FFF3-6E3A1182DA06}"/>
              </a:ext>
            </a:extLst>
          </p:cNvPr>
          <p:cNvSpPr>
            <a:spLocks noGrp="1"/>
          </p:cNvSpPr>
          <p:nvPr>
            <p:ph type="sldNum" sz="quarter" idx="12"/>
          </p:nvPr>
        </p:nvSpPr>
        <p:spPr/>
        <p:txBody>
          <a:bodyPr/>
          <a:lstStyle/>
          <a:p>
            <a:fld id="{FCFA8818-19CA-48F4-8E58-EA84A7331C20}" type="slidenum">
              <a:rPr lang="el-GR" smtClean="0"/>
              <a:t>32</a:t>
            </a:fld>
            <a:endParaRPr lang="el-GR"/>
          </a:p>
        </p:txBody>
      </p:sp>
    </p:spTree>
    <p:extLst>
      <p:ext uri="{BB962C8B-B14F-4D97-AF65-F5344CB8AC3E}">
        <p14:creationId xmlns:p14="http://schemas.microsoft.com/office/powerpoint/2010/main" val="5526133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6D4BF-43F1-3A96-28C8-3500A6876A2C}"/>
              </a:ext>
            </a:extLst>
          </p:cNvPr>
          <p:cNvSpPr>
            <a:spLocks noGrp="1"/>
          </p:cNvSpPr>
          <p:nvPr>
            <p:ph type="title"/>
          </p:nvPr>
        </p:nvSpPr>
        <p:spPr/>
        <p:txBody>
          <a:bodyPr/>
          <a:lstStyle/>
          <a:p>
            <a:endParaRPr lang="el-GR"/>
          </a:p>
        </p:txBody>
      </p:sp>
      <p:pic>
        <p:nvPicPr>
          <p:cNvPr id="7" name="Content Placeholder 6">
            <a:extLst>
              <a:ext uri="{FF2B5EF4-FFF2-40B4-BE49-F238E27FC236}">
                <a16:creationId xmlns:a16="http://schemas.microsoft.com/office/drawing/2014/main" id="{9D701828-32EE-D4AD-F4D0-09B78419EE81}"/>
              </a:ext>
            </a:extLst>
          </p:cNvPr>
          <p:cNvPicPr>
            <a:picLocks noGrp="1" noChangeAspect="1"/>
          </p:cNvPicPr>
          <p:nvPr>
            <p:ph idx="1"/>
          </p:nvPr>
        </p:nvPicPr>
        <p:blipFill>
          <a:blip r:embed="rId2"/>
          <a:stretch>
            <a:fillRect/>
          </a:stretch>
        </p:blipFill>
        <p:spPr>
          <a:xfrm>
            <a:off x="1905000" y="403825"/>
            <a:ext cx="8001000" cy="5747385"/>
          </a:xfrm>
          <a:prstGeom prst="rect">
            <a:avLst/>
          </a:prstGeom>
        </p:spPr>
      </p:pic>
      <p:sp>
        <p:nvSpPr>
          <p:cNvPr id="4" name="Footer Placeholder 3">
            <a:extLst>
              <a:ext uri="{FF2B5EF4-FFF2-40B4-BE49-F238E27FC236}">
                <a16:creationId xmlns:a16="http://schemas.microsoft.com/office/drawing/2014/main" id="{E2E2B22E-9AE0-F0A4-C4BB-AC2492E99859}"/>
              </a:ext>
            </a:extLst>
          </p:cNvPr>
          <p:cNvSpPr>
            <a:spLocks noGrp="1"/>
          </p:cNvSpPr>
          <p:nvPr>
            <p:ph type="ftr" sz="quarter" idx="11"/>
          </p:nvPr>
        </p:nvSpPr>
        <p:spPr/>
        <p:txBody>
          <a:bodyPr/>
          <a:lstStyle/>
          <a:p>
            <a:r>
              <a:rPr lang="en-US"/>
              <a:t>Quantitative Methods, K. Drakos</a:t>
            </a:r>
            <a:endParaRPr lang="el-GR"/>
          </a:p>
        </p:txBody>
      </p:sp>
      <p:sp>
        <p:nvSpPr>
          <p:cNvPr id="5" name="Slide Number Placeholder 4">
            <a:extLst>
              <a:ext uri="{FF2B5EF4-FFF2-40B4-BE49-F238E27FC236}">
                <a16:creationId xmlns:a16="http://schemas.microsoft.com/office/drawing/2014/main" id="{B7C26C04-2CF4-8D2C-3EA8-468055576FE7}"/>
              </a:ext>
            </a:extLst>
          </p:cNvPr>
          <p:cNvSpPr>
            <a:spLocks noGrp="1"/>
          </p:cNvSpPr>
          <p:nvPr>
            <p:ph type="sldNum" sz="quarter" idx="12"/>
          </p:nvPr>
        </p:nvSpPr>
        <p:spPr/>
        <p:txBody>
          <a:bodyPr/>
          <a:lstStyle/>
          <a:p>
            <a:fld id="{FCFA8818-19CA-48F4-8E58-EA84A7331C20}" type="slidenum">
              <a:rPr lang="el-GR" smtClean="0"/>
              <a:t>33</a:t>
            </a:fld>
            <a:endParaRPr lang="el-GR"/>
          </a:p>
        </p:txBody>
      </p:sp>
    </p:spTree>
    <p:extLst>
      <p:ext uri="{BB962C8B-B14F-4D97-AF65-F5344CB8AC3E}">
        <p14:creationId xmlns:p14="http://schemas.microsoft.com/office/powerpoint/2010/main" val="816868684"/>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Retrospect</Template>
  <TotalTime>1579</TotalTime>
  <Words>2176</Words>
  <Application>Microsoft Office PowerPoint</Application>
  <PresentationFormat>Widescreen</PresentationFormat>
  <Paragraphs>222</Paragraphs>
  <Slides>33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Aptos</vt:lpstr>
      <vt:lpstr>Calibri</vt:lpstr>
      <vt:lpstr>Calibri Light</vt:lpstr>
      <vt:lpstr>Cambria Math</vt:lpstr>
      <vt:lpstr>Retrospect</vt:lpstr>
      <vt:lpstr>Modelling Long Run Relationships: Cointegration </vt:lpstr>
      <vt:lpstr>Cointegration: an intuitive explanation based on economics 101</vt:lpstr>
      <vt:lpstr>PowerPoint Presentation</vt:lpstr>
      <vt:lpstr>PowerPoint Presentation</vt:lpstr>
      <vt:lpstr>PowerPoint Presentation</vt:lpstr>
      <vt:lpstr>PowerPoint Presentation</vt:lpstr>
      <vt:lpstr>PowerPoint Presentation</vt:lpstr>
      <vt:lpstr>PowerPoint Presentation</vt:lpstr>
      <vt:lpstr>Cointegration: the econometrics of it and its implications   </vt:lpstr>
      <vt:lpstr>Cointegration and Equilibrium (chatgpt)</vt:lpstr>
      <vt:lpstr>Individual behaviors, typical I(1)</vt:lpstr>
      <vt:lpstr>But looking at their joint behavior…</vt:lpstr>
      <vt:lpstr>Behavior of ‘disequilibrium’ </vt:lpstr>
      <vt:lpstr>Stationarity of ‘disequilibrium’ </vt:lpstr>
      <vt:lpstr>PowerPoint Presentation</vt:lpstr>
      <vt:lpstr>PowerPoint Presentation</vt:lpstr>
      <vt:lpstr>PowerPoint Presentation</vt:lpstr>
      <vt:lpstr>PowerPoint Presentation</vt:lpstr>
      <vt:lpstr>The Engle-Granger 2-step method</vt:lpstr>
      <vt:lpstr>PowerPoint Presentation</vt:lpstr>
      <vt:lpstr>The Engle-Granger Representation Theorem</vt:lpstr>
      <vt:lpstr>A bivariate case with 2 lags </vt:lpstr>
      <vt:lpstr>PowerPoint Presentation</vt:lpstr>
      <vt:lpstr>PowerPoint Presentation</vt:lpstr>
      <vt:lpstr>Both Series are I(1) and cointegrated. What If β3=β4=0?  </vt:lpstr>
      <vt:lpstr>Both Series are I(1) and cointegrated. What If δ1=δ2=0? </vt:lpstr>
      <vt:lpstr>Both Series are I(1) and cointegrated. What If λ1=0?  </vt:lpstr>
      <vt:lpstr>Series are I(1) and cointegrated. What If β3=β4=0 and λ1=0?  </vt:lpstr>
      <vt:lpstr>Series are cointegrated. Can λ1 and λ2 be zero at the same time?  </vt:lpstr>
      <vt:lpstr>What If both series are I(1) but not cointegrated?  </vt:lpstr>
      <vt:lpstr>What If both series are I(0)?  </vt:lpstr>
      <vt:lpstr>Engle-Granger 2-step method for 15 year vs 10 year corporate bond yields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KONSTANTINOS DRAKOS</dc:creator>
  <cp:lastModifiedBy>KONSTANTINOS DRAKOS</cp:lastModifiedBy>
  <cp:revision>53</cp:revision>
  <dcterms:created xsi:type="dcterms:W3CDTF">2025-11-14T18:49:07Z</dcterms:created>
  <dcterms:modified xsi:type="dcterms:W3CDTF">2025-12-26T11:49:54Z</dcterms:modified>
</cp:coreProperties>
</file>