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7"/>
  </p:notesMasterIdLst>
  <p:sldIdLst>
    <p:sldId id="292" r:id="rId2"/>
    <p:sldId id="303" r:id="rId3"/>
    <p:sldId id="302" r:id="rId4"/>
    <p:sldId id="259" r:id="rId5"/>
    <p:sldId id="260" r:id="rId6"/>
    <p:sldId id="289" r:id="rId7"/>
    <p:sldId id="290" r:id="rId8"/>
    <p:sldId id="316" r:id="rId9"/>
    <p:sldId id="315" r:id="rId10"/>
    <p:sldId id="317" r:id="rId11"/>
    <p:sldId id="304" r:id="rId12"/>
    <p:sldId id="307" r:id="rId13"/>
    <p:sldId id="293" r:id="rId14"/>
    <p:sldId id="297" r:id="rId15"/>
    <p:sldId id="294" r:id="rId16"/>
    <p:sldId id="299" r:id="rId17"/>
    <p:sldId id="308" r:id="rId18"/>
    <p:sldId id="295" r:id="rId19"/>
    <p:sldId id="296" r:id="rId20"/>
    <p:sldId id="298" r:id="rId21"/>
    <p:sldId id="300" r:id="rId22"/>
    <p:sldId id="309" r:id="rId23"/>
    <p:sldId id="269" r:id="rId24"/>
    <p:sldId id="270" r:id="rId25"/>
    <p:sldId id="271" r:id="rId26"/>
    <p:sldId id="272" r:id="rId27"/>
    <p:sldId id="273" r:id="rId28"/>
    <p:sldId id="310" r:id="rId29"/>
    <p:sldId id="311" r:id="rId30"/>
    <p:sldId id="312" r:id="rId31"/>
    <p:sldId id="313" r:id="rId32"/>
    <p:sldId id="274" r:id="rId33"/>
    <p:sldId id="261" r:id="rId34"/>
    <p:sldId id="267" r:id="rId35"/>
    <p:sldId id="268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9D1462-5F8C-41C1-B20C-73D696289E39}" type="doc">
      <dgm:prSet loTypeId="urn:microsoft.com/office/officeart/2008/layout/LinedList" loCatId="list" qsTypeId="urn:microsoft.com/office/officeart/2005/8/quickstyle/simple1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87A33BA9-CCF8-48C6-9FB9-FE5B1932119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Every time series variable is classified either as STATIONARY or NON-STATIONARY</a:t>
          </a:r>
        </a:p>
      </dgm:t>
    </dgm:pt>
    <dgm:pt modelId="{591C88C4-479D-4B7A-A32F-88DF69C13231}" type="parTrans" cxnId="{171129F6-B4EB-4DB6-8161-B89A9EB5CD27}">
      <dgm:prSet/>
      <dgm:spPr/>
      <dgm:t>
        <a:bodyPr/>
        <a:lstStyle/>
        <a:p>
          <a:endParaRPr lang="en-US"/>
        </a:p>
      </dgm:t>
    </dgm:pt>
    <dgm:pt modelId="{6F4FE54B-D487-43E7-88D4-17F2751D3946}" type="sibTrans" cxnId="{171129F6-B4EB-4DB6-8161-B89A9EB5CD2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A8DCC2A-81AC-4A67-A207-896B8844612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Strong STATIONARITY: </a:t>
          </a:r>
          <a:r>
            <a:rPr lang="en-US" b="1"/>
            <a:t>all properties </a:t>
          </a:r>
          <a:r>
            <a:rPr lang="en-US"/>
            <a:t>of the data generating process remain constant overtime</a:t>
          </a:r>
        </a:p>
      </dgm:t>
    </dgm:pt>
    <dgm:pt modelId="{1DDA9E08-2B6A-41C0-A71C-CA36BF175A13}" type="parTrans" cxnId="{85560E58-AC32-4C73-BA3D-4BA6F9309B30}">
      <dgm:prSet/>
      <dgm:spPr/>
      <dgm:t>
        <a:bodyPr/>
        <a:lstStyle/>
        <a:p>
          <a:endParaRPr lang="en-US"/>
        </a:p>
      </dgm:t>
    </dgm:pt>
    <dgm:pt modelId="{48AF7289-659C-404E-AFDC-DAB01AB4963D}" type="sibTrans" cxnId="{85560E58-AC32-4C73-BA3D-4BA6F9309B3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FC2E9E7-9F3B-4FEF-81C2-8DFB4C1951D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Weak STATIONARITY: </a:t>
          </a:r>
          <a:r>
            <a:rPr lang="en-US" b="1"/>
            <a:t>the mean and the variance </a:t>
          </a:r>
          <a:r>
            <a:rPr lang="en-US"/>
            <a:t>of the variable remain constant overtime</a:t>
          </a:r>
        </a:p>
      </dgm:t>
    </dgm:pt>
    <dgm:pt modelId="{D3083C36-9C0F-4858-8F45-E288E6CC4C1E}" type="parTrans" cxnId="{B5E70C29-B4DD-470B-8C72-7AC8A4E0CF00}">
      <dgm:prSet/>
      <dgm:spPr/>
      <dgm:t>
        <a:bodyPr/>
        <a:lstStyle/>
        <a:p>
          <a:endParaRPr lang="en-US"/>
        </a:p>
      </dgm:t>
    </dgm:pt>
    <dgm:pt modelId="{92B65994-E166-435A-B018-8DB45DEEA920}" type="sibTrans" cxnId="{B5E70C29-B4DD-470B-8C72-7AC8A4E0CF0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44F7C5D-20BF-49FD-8EFA-3B47CEA98F4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NON-STATIONARITY: properties change overtime </a:t>
          </a:r>
        </a:p>
      </dgm:t>
    </dgm:pt>
    <dgm:pt modelId="{2B4AC03C-300B-46D3-8EEB-2D2C804B60DE}" type="parTrans" cxnId="{38884266-A23B-484E-9E2B-B777A42E12ED}">
      <dgm:prSet/>
      <dgm:spPr/>
      <dgm:t>
        <a:bodyPr/>
        <a:lstStyle/>
        <a:p>
          <a:endParaRPr lang="en-US"/>
        </a:p>
      </dgm:t>
    </dgm:pt>
    <dgm:pt modelId="{2C25E85E-F359-4BA3-9776-168333E12EA0}" type="sibTrans" cxnId="{38884266-A23B-484E-9E2B-B777A42E12ED}">
      <dgm:prSet/>
      <dgm:spPr/>
      <dgm:t>
        <a:bodyPr/>
        <a:lstStyle/>
        <a:p>
          <a:endParaRPr lang="en-US"/>
        </a:p>
      </dgm:t>
    </dgm:pt>
    <dgm:pt modelId="{39C24895-B043-4C53-AC76-38820C2AA545}" type="pres">
      <dgm:prSet presAssocID="{2A9D1462-5F8C-41C1-B20C-73D696289E39}" presName="vert0" presStyleCnt="0">
        <dgm:presLayoutVars>
          <dgm:dir/>
          <dgm:animOne val="branch"/>
          <dgm:animLvl val="lvl"/>
        </dgm:presLayoutVars>
      </dgm:prSet>
      <dgm:spPr/>
    </dgm:pt>
    <dgm:pt modelId="{5CDFE72D-1BB0-4DF0-A4C1-42F10AF54330}" type="pres">
      <dgm:prSet presAssocID="{87A33BA9-CCF8-48C6-9FB9-FE5B19321198}" presName="thickLine" presStyleLbl="alignNode1" presStyleIdx="0" presStyleCnt="4"/>
      <dgm:spPr/>
    </dgm:pt>
    <dgm:pt modelId="{B7027CC0-F563-4F06-ACCC-1ACDBFA36F08}" type="pres">
      <dgm:prSet presAssocID="{87A33BA9-CCF8-48C6-9FB9-FE5B19321198}" presName="horz1" presStyleCnt="0"/>
      <dgm:spPr/>
    </dgm:pt>
    <dgm:pt modelId="{E5AE3CB5-6D13-44C4-8832-904F9439E5C8}" type="pres">
      <dgm:prSet presAssocID="{87A33BA9-CCF8-48C6-9FB9-FE5B19321198}" presName="tx1" presStyleLbl="revTx" presStyleIdx="0" presStyleCnt="4"/>
      <dgm:spPr/>
    </dgm:pt>
    <dgm:pt modelId="{73231AC3-5E2D-4AF7-85A0-4F5983749E9D}" type="pres">
      <dgm:prSet presAssocID="{87A33BA9-CCF8-48C6-9FB9-FE5B19321198}" presName="vert1" presStyleCnt="0"/>
      <dgm:spPr/>
    </dgm:pt>
    <dgm:pt modelId="{8FF87327-9019-4453-B31A-066CF7368E46}" type="pres">
      <dgm:prSet presAssocID="{DA8DCC2A-81AC-4A67-A207-896B8844612F}" presName="thickLine" presStyleLbl="alignNode1" presStyleIdx="1" presStyleCnt="4"/>
      <dgm:spPr/>
    </dgm:pt>
    <dgm:pt modelId="{4EC868B5-4194-4F65-9894-99C672A854CA}" type="pres">
      <dgm:prSet presAssocID="{DA8DCC2A-81AC-4A67-A207-896B8844612F}" presName="horz1" presStyleCnt="0"/>
      <dgm:spPr/>
    </dgm:pt>
    <dgm:pt modelId="{052D512A-9BB9-4E08-948A-61BFB56FAFF8}" type="pres">
      <dgm:prSet presAssocID="{DA8DCC2A-81AC-4A67-A207-896B8844612F}" presName="tx1" presStyleLbl="revTx" presStyleIdx="1" presStyleCnt="4"/>
      <dgm:spPr/>
    </dgm:pt>
    <dgm:pt modelId="{2221A5DC-F59F-4E27-AB51-0961664C7126}" type="pres">
      <dgm:prSet presAssocID="{DA8DCC2A-81AC-4A67-A207-896B8844612F}" presName="vert1" presStyleCnt="0"/>
      <dgm:spPr/>
    </dgm:pt>
    <dgm:pt modelId="{78D9546D-A3B8-4CC0-9D41-767947254F31}" type="pres">
      <dgm:prSet presAssocID="{5FC2E9E7-9F3B-4FEF-81C2-8DFB4C1951D7}" presName="thickLine" presStyleLbl="alignNode1" presStyleIdx="2" presStyleCnt="4"/>
      <dgm:spPr/>
    </dgm:pt>
    <dgm:pt modelId="{3E63493F-7979-433D-8794-4810C797BD75}" type="pres">
      <dgm:prSet presAssocID="{5FC2E9E7-9F3B-4FEF-81C2-8DFB4C1951D7}" presName="horz1" presStyleCnt="0"/>
      <dgm:spPr/>
    </dgm:pt>
    <dgm:pt modelId="{3228AC60-DA13-44A5-A4DE-7C57E070070F}" type="pres">
      <dgm:prSet presAssocID="{5FC2E9E7-9F3B-4FEF-81C2-8DFB4C1951D7}" presName="tx1" presStyleLbl="revTx" presStyleIdx="2" presStyleCnt="4"/>
      <dgm:spPr/>
    </dgm:pt>
    <dgm:pt modelId="{2E7D312F-E4B4-4B70-86AC-A81B806419D4}" type="pres">
      <dgm:prSet presAssocID="{5FC2E9E7-9F3B-4FEF-81C2-8DFB4C1951D7}" presName="vert1" presStyleCnt="0"/>
      <dgm:spPr/>
    </dgm:pt>
    <dgm:pt modelId="{E0DF9FF5-2FCB-42A9-B046-DA215F9F98B5}" type="pres">
      <dgm:prSet presAssocID="{244F7C5D-20BF-49FD-8EFA-3B47CEA98F46}" presName="thickLine" presStyleLbl="alignNode1" presStyleIdx="3" presStyleCnt="4"/>
      <dgm:spPr/>
    </dgm:pt>
    <dgm:pt modelId="{B925D184-28A5-47ED-958B-443D8C6CCCAC}" type="pres">
      <dgm:prSet presAssocID="{244F7C5D-20BF-49FD-8EFA-3B47CEA98F46}" presName="horz1" presStyleCnt="0"/>
      <dgm:spPr/>
    </dgm:pt>
    <dgm:pt modelId="{D5B44791-465A-4D48-811E-0EF1944FA1CD}" type="pres">
      <dgm:prSet presAssocID="{244F7C5D-20BF-49FD-8EFA-3B47CEA98F46}" presName="tx1" presStyleLbl="revTx" presStyleIdx="3" presStyleCnt="4"/>
      <dgm:spPr/>
    </dgm:pt>
    <dgm:pt modelId="{B7E108B9-2AF8-4F7D-BAE9-A3CB657A2153}" type="pres">
      <dgm:prSet presAssocID="{244F7C5D-20BF-49FD-8EFA-3B47CEA98F46}" presName="vert1" presStyleCnt="0"/>
      <dgm:spPr/>
    </dgm:pt>
  </dgm:ptLst>
  <dgm:cxnLst>
    <dgm:cxn modelId="{2F412023-BF92-4226-A9DB-4DD219F1EC68}" type="presOf" srcId="{DA8DCC2A-81AC-4A67-A207-896B8844612F}" destId="{052D512A-9BB9-4E08-948A-61BFB56FAFF8}" srcOrd="0" destOrd="0" presId="urn:microsoft.com/office/officeart/2008/layout/LinedList"/>
    <dgm:cxn modelId="{B5E70C29-B4DD-470B-8C72-7AC8A4E0CF00}" srcId="{2A9D1462-5F8C-41C1-B20C-73D696289E39}" destId="{5FC2E9E7-9F3B-4FEF-81C2-8DFB4C1951D7}" srcOrd="2" destOrd="0" parTransId="{D3083C36-9C0F-4858-8F45-E288E6CC4C1E}" sibTransId="{92B65994-E166-435A-B018-8DB45DEEA920}"/>
    <dgm:cxn modelId="{188A1939-713F-42AF-9599-B60F63B9FC37}" type="presOf" srcId="{87A33BA9-CCF8-48C6-9FB9-FE5B19321198}" destId="{E5AE3CB5-6D13-44C4-8832-904F9439E5C8}" srcOrd="0" destOrd="0" presId="urn:microsoft.com/office/officeart/2008/layout/LinedList"/>
    <dgm:cxn modelId="{5EA1125F-B3E2-4CB2-9238-473AD0F9FF03}" type="presOf" srcId="{5FC2E9E7-9F3B-4FEF-81C2-8DFB4C1951D7}" destId="{3228AC60-DA13-44A5-A4DE-7C57E070070F}" srcOrd="0" destOrd="0" presId="urn:microsoft.com/office/officeart/2008/layout/LinedList"/>
    <dgm:cxn modelId="{3EDC7062-4F20-4202-B490-5BEDA320B326}" type="presOf" srcId="{244F7C5D-20BF-49FD-8EFA-3B47CEA98F46}" destId="{D5B44791-465A-4D48-811E-0EF1944FA1CD}" srcOrd="0" destOrd="0" presId="urn:microsoft.com/office/officeart/2008/layout/LinedList"/>
    <dgm:cxn modelId="{38884266-A23B-484E-9E2B-B777A42E12ED}" srcId="{2A9D1462-5F8C-41C1-B20C-73D696289E39}" destId="{244F7C5D-20BF-49FD-8EFA-3B47CEA98F46}" srcOrd="3" destOrd="0" parTransId="{2B4AC03C-300B-46D3-8EEB-2D2C804B60DE}" sibTransId="{2C25E85E-F359-4BA3-9776-168333E12EA0}"/>
    <dgm:cxn modelId="{CBBD8769-3913-4DA2-B083-9C29B4CB00F8}" type="presOf" srcId="{2A9D1462-5F8C-41C1-B20C-73D696289E39}" destId="{39C24895-B043-4C53-AC76-38820C2AA545}" srcOrd="0" destOrd="0" presId="urn:microsoft.com/office/officeart/2008/layout/LinedList"/>
    <dgm:cxn modelId="{85560E58-AC32-4C73-BA3D-4BA6F9309B30}" srcId="{2A9D1462-5F8C-41C1-B20C-73D696289E39}" destId="{DA8DCC2A-81AC-4A67-A207-896B8844612F}" srcOrd="1" destOrd="0" parTransId="{1DDA9E08-2B6A-41C0-A71C-CA36BF175A13}" sibTransId="{48AF7289-659C-404E-AFDC-DAB01AB4963D}"/>
    <dgm:cxn modelId="{171129F6-B4EB-4DB6-8161-B89A9EB5CD27}" srcId="{2A9D1462-5F8C-41C1-B20C-73D696289E39}" destId="{87A33BA9-CCF8-48C6-9FB9-FE5B19321198}" srcOrd="0" destOrd="0" parTransId="{591C88C4-479D-4B7A-A32F-88DF69C13231}" sibTransId="{6F4FE54B-D487-43E7-88D4-17F2751D3946}"/>
    <dgm:cxn modelId="{2AA03AFC-CCAE-4EFE-AE9F-28D3C0F426FB}" type="presParOf" srcId="{39C24895-B043-4C53-AC76-38820C2AA545}" destId="{5CDFE72D-1BB0-4DF0-A4C1-42F10AF54330}" srcOrd="0" destOrd="0" presId="urn:microsoft.com/office/officeart/2008/layout/LinedList"/>
    <dgm:cxn modelId="{CED11E84-240C-4AB9-83DB-1F6161D69CEC}" type="presParOf" srcId="{39C24895-B043-4C53-AC76-38820C2AA545}" destId="{B7027CC0-F563-4F06-ACCC-1ACDBFA36F08}" srcOrd="1" destOrd="0" presId="urn:microsoft.com/office/officeart/2008/layout/LinedList"/>
    <dgm:cxn modelId="{149D393E-6145-4E0B-ACA8-53248D599EC8}" type="presParOf" srcId="{B7027CC0-F563-4F06-ACCC-1ACDBFA36F08}" destId="{E5AE3CB5-6D13-44C4-8832-904F9439E5C8}" srcOrd="0" destOrd="0" presId="urn:microsoft.com/office/officeart/2008/layout/LinedList"/>
    <dgm:cxn modelId="{2A296840-D153-4316-B8DE-BEFC4A34C0B7}" type="presParOf" srcId="{B7027CC0-F563-4F06-ACCC-1ACDBFA36F08}" destId="{73231AC3-5E2D-4AF7-85A0-4F5983749E9D}" srcOrd="1" destOrd="0" presId="urn:microsoft.com/office/officeart/2008/layout/LinedList"/>
    <dgm:cxn modelId="{8D4F1DFA-45F3-42F0-B4ED-F717DEC381A3}" type="presParOf" srcId="{39C24895-B043-4C53-AC76-38820C2AA545}" destId="{8FF87327-9019-4453-B31A-066CF7368E46}" srcOrd="2" destOrd="0" presId="urn:microsoft.com/office/officeart/2008/layout/LinedList"/>
    <dgm:cxn modelId="{B4257C56-E464-47E6-AFC9-B7C467CAFD50}" type="presParOf" srcId="{39C24895-B043-4C53-AC76-38820C2AA545}" destId="{4EC868B5-4194-4F65-9894-99C672A854CA}" srcOrd="3" destOrd="0" presId="urn:microsoft.com/office/officeart/2008/layout/LinedList"/>
    <dgm:cxn modelId="{226D5483-528F-4FF2-839F-A5A21492C5E3}" type="presParOf" srcId="{4EC868B5-4194-4F65-9894-99C672A854CA}" destId="{052D512A-9BB9-4E08-948A-61BFB56FAFF8}" srcOrd="0" destOrd="0" presId="urn:microsoft.com/office/officeart/2008/layout/LinedList"/>
    <dgm:cxn modelId="{B60E8EEE-2B3E-455F-AEA2-16FC60E5F191}" type="presParOf" srcId="{4EC868B5-4194-4F65-9894-99C672A854CA}" destId="{2221A5DC-F59F-4E27-AB51-0961664C7126}" srcOrd="1" destOrd="0" presId="urn:microsoft.com/office/officeart/2008/layout/LinedList"/>
    <dgm:cxn modelId="{D7510099-59FB-4988-AD44-AF4B6578B465}" type="presParOf" srcId="{39C24895-B043-4C53-AC76-38820C2AA545}" destId="{78D9546D-A3B8-4CC0-9D41-767947254F31}" srcOrd="4" destOrd="0" presId="urn:microsoft.com/office/officeart/2008/layout/LinedList"/>
    <dgm:cxn modelId="{DC751E02-4F19-4EEE-8B59-28DBDAB5EA0B}" type="presParOf" srcId="{39C24895-B043-4C53-AC76-38820C2AA545}" destId="{3E63493F-7979-433D-8794-4810C797BD75}" srcOrd="5" destOrd="0" presId="urn:microsoft.com/office/officeart/2008/layout/LinedList"/>
    <dgm:cxn modelId="{BA5FC072-8300-46C5-9EF4-AF761B1C06D0}" type="presParOf" srcId="{3E63493F-7979-433D-8794-4810C797BD75}" destId="{3228AC60-DA13-44A5-A4DE-7C57E070070F}" srcOrd="0" destOrd="0" presId="urn:microsoft.com/office/officeart/2008/layout/LinedList"/>
    <dgm:cxn modelId="{B6D9B6A0-BEF8-49C4-AB7C-8AF0411FFFE2}" type="presParOf" srcId="{3E63493F-7979-433D-8794-4810C797BD75}" destId="{2E7D312F-E4B4-4B70-86AC-A81B806419D4}" srcOrd="1" destOrd="0" presId="urn:microsoft.com/office/officeart/2008/layout/LinedList"/>
    <dgm:cxn modelId="{33D50B47-B69C-455C-8DF7-A266A4947F98}" type="presParOf" srcId="{39C24895-B043-4C53-AC76-38820C2AA545}" destId="{E0DF9FF5-2FCB-42A9-B046-DA215F9F98B5}" srcOrd="6" destOrd="0" presId="urn:microsoft.com/office/officeart/2008/layout/LinedList"/>
    <dgm:cxn modelId="{D4BA0D02-E6A5-4839-B28C-98D7E2645DE7}" type="presParOf" srcId="{39C24895-B043-4C53-AC76-38820C2AA545}" destId="{B925D184-28A5-47ED-958B-443D8C6CCCAC}" srcOrd="7" destOrd="0" presId="urn:microsoft.com/office/officeart/2008/layout/LinedList"/>
    <dgm:cxn modelId="{0AC967CB-EC9C-4714-8A70-0E71984493E8}" type="presParOf" srcId="{B925D184-28A5-47ED-958B-443D8C6CCCAC}" destId="{D5B44791-465A-4D48-811E-0EF1944FA1CD}" srcOrd="0" destOrd="0" presId="urn:microsoft.com/office/officeart/2008/layout/LinedList"/>
    <dgm:cxn modelId="{158B895A-BAF8-44D0-8628-63B5303C6183}" type="presParOf" srcId="{B925D184-28A5-47ED-958B-443D8C6CCCAC}" destId="{B7E108B9-2AF8-4F7D-BAE9-A3CB657A215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DCDA19-98AA-45BE-8D50-0417C191633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02DA06E-C392-4475-BB6C-8D8768F54478}">
      <dgm:prSet/>
      <dgm:spPr/>
      <dgm:t>
        <a:bodyPr/>
        <a:lstStyle/>
        <a:p>
          <a:r>
            <a:rPr lang="en-US"/>
            <a:t>Basically, there are three layers for such identification, which successively become more formal</a:t>
          </a:r>
        </a:p>
      </dgm:t>
    </dgm:pt>
    <dgm:pt modelId="{87671C68-D34D-447C-9077-63239DA2FB78}" type="parTrans" cxnId="{C8F04902-A77C-41B2-9B56-095B2AA65C15}">
      <dgm:prSet/>
      <dgm:spPr/>
      <dgm:t>
        <a:bodyPr/>
        <a:lstStyle/>
        <a:p>
          <a:endParaRPr lang="en-US"/>
        </a:p>
      </dgm:t>
    </dgm:pt>
    <dgm:pt modelId="{990E191B-234A-47C4-9AC9-79B9D0BC5148}" type="sibTrans" cxnId="{C8F04902-A77C-41B2-9B56-095B2AA65C15}">
      <dgm:prSet/>
      <dgm:spPr/>
      <dgm:t>
        <a:bodyPr/>
        <a:lstStyle/>
        <a:p>
          <a:endParaRPr lang="en-US"/>
        </a:p>
      </dgm:t>
    </dgm:pt>
    <dgm:pt modelId="{DEA9D918-2DA6-4337-B181-B7891F2665F5}">
      <dgm:prSet/>
      <dgm:spPr/>
      <dgm:t>
        <a:bodyPr/>
        <a:lstStyle/>
        <a:p>
          <a:r>
            <a:rPr lang="en-US"/>
            <a:t>Layer 1: observe and assess the time series graph (look for manifestation of changing properties overtime)  </a:t>
          </a:r>
        </a:p>
      </dgm:t>
    </dgm:pt>
    <dgm:pt modelId="{9B7F2028-00FE-491F-8609-94D793590503}" type="parTrans" cxnId="{0AB2CB81-9644-4165-8976-55DEB031A7B8}">
      <dgm:prSet/>
      <dgm:spPr/>
      <dgm:t>
        <a:bodyPr/>
        <a:lstStyle/>
        <a:p>
          <a:endParaRPr lang="en-US"/>
        </a:p>
      </dgm:t>
    </dgm:pt>
    <dgm:pt modelId="{D8C0695F-6C72-47EF-8CFB-BEFBB8981478}" type="sibTrans" cxnId="{0AB2CB81-9644-4165-8976-55DEB031A7B8}">
      <dgm:prSet/>
      <dgm:spPr/>
      <dgm:t>
        <a:bodyPr/>
        <a:lstStyle/>
        <a:p>
          <a:endParaRPr lang="en-US"/>
        </a:p>
      </dgm:t>
    </dgm:pt>
    <dgm:pt modelId="{FBA2149B-695B-4D81-86E8-B996D0C9F19A}">
      <dgm:prSet/>
      <dgm:spPr/>
      <dgm:t>
        <a:bodyPr/>
        <a:lstStyle/>
        <a:p>
          <a:r>
            <a:rPr lang="en-US"/>
            <a:t>Layer 2: calculate the correlogram of the time series (look for the size of persistence) </a:t>
          </a:r>
        </a:p>
      </dgm:t>
    </dgm:pt>
    <dgm:pt modelId="{10FEA8E7-6E35-46F6-9D65-C66A579E8B01}" type="parTrans" cxnId="{C581CD83-ABF7-47C2-A99B-DBA0C6F3F29D}">
      <dgm:prSet/>
      <dgm:spPr/>
      <dgm:t>
        <a:bodyPr/>
        <a:lstStyle/>
        <a:p>
          <a:endParaRPr lang="en-US"/>
        </a:p>
      </dgm:t>
    </dgm:pt>
    <dgm:pt modelId="{23E3164E-26C7-4C58-A828-A4F87EB26B1F}" type="sibTrans" cxnId="{C581CD83-ABF7-47C2-A99B-DBA0C6F3F29D}">
      <dgm:prSet/>
      <dgm:spPr/>
      <dgm:t>
        <a:bodyPr/>
        <a:lstStyle/>
        <a:p>
          <a:endParaRPr lang="en-US"/>
        </a:p>
      </dgm:t>
    </dgm:pt>
    <dgm:pt modelId="{8774C97D-D296-4DF1-B64C-A80152BDD722}">
      <dgm:prSet/>
      <dgm:spPr/>
      <dgm:t>
        <a:bodyPr/>
        <a:lstStyle/>
        <a:p>
          <a:r>
            <a:rPr lang="en-US"/>
            <a:t>Layer 3: conduct a unit root test </a:t>
          </a:r>
        </a:p>
      </dgm:t>
    </dgm:pt>
    <dgm:pt modelId="{BFD7775B-9187-4D0B-ADC1-A5290A667E8E}" type="parTrans" cxnId="{0F15A9B1-52BC-4046-8A21-2DB8A7EA45AD}">
      <dgm:prSet/>
      <dgm:spPr/>
      <dgm:t>
        <a:bodyPr/>
        <a:lstStyle/>
        <a:p>
          <a:endParaRPr lang="en-US"/>
        </a:p>
      </dgm:t>
    </dgm:pt>
    <dgm:pt modelId="{374199F5-F833-4F49-BF24-EBD1AD41CE23}" type="sibTrans" cxnId="{0F15A9B1-52BC-4046-8A21-2DB8A7EA45AD}">
      <dgm:prSet/>
      <dgm:spPr/>
      <dgm:t>
        <a:bodyPr/>
        <a:lstStyle/>
        <a:p>
          <a:endParaRPr lang="en-US"/>
        </a:p>
      </dgm:t>
    </dgm:pt>
    <dgm:pt modelId="{E8AB0234-89C7-4B61-9454-F7142B1EE115}" type="pres">
      <dgm:prSet presAssocID="{63DCDA19-98AA-45BE-8D50-0417C1916339}" presName="linear" presStyleCnt="0">
        <dgm:presLayoutVars>
          <dgm:animLvl val="lvl"/>
          <dgm:resizeHandles val="exact"/>
        </dgm:presLayoutVars>
      </dgm:prSet>
      <dgm:spPr/>
    </dgm:pt>
    <dgm:pt modelId="{7C69FAF1-1697-4D33-B7CE-E416A5D8BF4B}" type="pres">
      <dgm:prSet presAssocID="{002DA06E-C392-4475-BB6C-8D8768F5447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49009ED-3EE6-434D-A3D0-0A1B00BE93AE}" type="pres">
      <dgm:prSet presAssocID="{990E191B-234A-47C4-9AC9-79B9D0BC5148}" presName="spacer" presStyleCnt="0"/>
      <dgm:spPr/>
    </dgm:pt>
    <dgm:pt modelId="{B6570198-499E-4381-9033-EEC9609B5F6C}" type="pres">
      <dgm:prSet presAssocID="{DEA9D918-2DA6-4337-B181-B7891F2665F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015C86E-A6C5-4AFB-A850-EC43AEC6387C}" type="pres">
      <dgm:prSet presAssocID="{D8C0695F-6C72-47EF-8CFB-BEFBB8981478}" presName="spacer" presStyleCnt="0"/>
      <dgm:spPr/>
    </dgm:pt>
    <dgm:pt modelId="{0D8DA21D-4731-41A7-AA35-DCB939C55565}" type="pres">
      <dgm:prSet presAssocID="{FBA2149B-695B-4D81-86E8-B996D0C9F19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708A129-4588-48C1-BAC3-420D6170639A}" type="pres">
      <dgm:prSet presAssocID="{23E3164E-26C7-4C58-A828-A4F87EB26B1F}" presName="spacer" presStyleCnt="0"/>
      <dgm:spPr/>
    </dgm:pt>
    <dgm:pt modelId="{1EFC76D2-BFD3-4E5E-8B89-85E7C11F3818}" type="pres">
      <dgm:prSet presAssocID="{8774C97D-D296-4DF1-B64C-A80152BDD72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8F04902-A77C-41B2-9B56-095B2AA65C15}" srcId="{63DCDA19-98AA-45BE-8D50-0417C1916339}" destId="{002DA06E-C392-4475-BB6C-8D8768F54478}" srcOrd="0" destOrd="0" parTransId="{87671C68-D34D-447C-9077-63239DA2FB78}" sibTransId="{990E191B-234A-47C4-9AC9-79B9D0BC5148}"/>
    <dgm:cxn modelId="{2A7FDB0B-79A1-42F9-9718-C4CF67551610}" type="presOf" srcId="{DEA9D918-2DA6-4337-B181-B7891F2665F5}" destId="{B6570198-499E-4381-9033-EEC9609B5F6C}" srcOrd="0" destOrd="0" presId="urn:microsoft.com/office/officeart/2005/8/layout/vList2"/>
    <dgm:cxn modelId="{BA501B19-8ED7-41F3-B6ED-64DD3C74A227}" type="presOf" srcId="{002DA06E-C392-4475-BB6C-8D8768F54478}" destId="{7C69FAF1-1697-4D33-B7CE-E416A5D8BF4B}" srcOrd="0" destOrd="0" presId="urn:microsoft.com/office/officeart/2005/8/layout/vList2"/>
    <dgm:cxn modelId="{0B2B272A-0B5D-4FBA-94EC-31659A83BA2A}" type="presOf" srcId="{FBA2149B-695B-4D81-86E8-B996D0C9F19A}" destId="{0D8DA21D-4731-41A7-AA35-DCB939C55565}" srcOrd="0" destOrd="0" presId="urn:microsoft.com/office/officeart/2005/8/layout/vList2"/>
    <dgm:cxn modelId="{0AB2CB81-9644-4165-8976-55DEB031A7B8}" srcId="{63DCDA19-98AA-45BE-8D50-0417C1916339}" destId="{DEA9D918-2DA6-4337-B181-B7891F2665F5}" srcOrd="1" destOrd="0" parTransId="{9B7F2028-00FE-491F-8609-94D793590503}" sibTransId="{D8C0695F-6C72-47EF-8CFB-BEFBB8981478}"/>
    <dgm:cxn modelId="{C581CD83-ABF7-47C2-A99B-DBA0C6F3F29D}" srcId="{63DCDA19-98AA-45BE-8D50-0417C1916339}" destId="{FBA2149B-695B-4D81-86E8-B996D0C9F19A}" srcOrd="2" destOrd="0" parTransId="{10FEA8E7-6E35-46F6-9D65-C66A579E8B01}" sibTransId="{23E3164E-26C7-4C58-A828-A4F87EB26B1F}"/>
    <dgm:cxn modelId="{0F15A9B1-52BC-4046-8A21-2DB8A7EA45AD}" srcId="{63DCDA19-98AA-45BE-8D50-0417C1916339}" destId="{8774C97D-D296-4DF1-B64C-A80152BDD722}" srcOrd="3" destOrd="0" parTransId="{BFD7775B-9187-4D0B-ADC1-A5290A667E8E}" sibTransId="{374199F5-F833-4F49-BF24-EBD1AD41CE23}"/>
    <dgm:cxn modelId="{9F1E99B7-B857-40B2-A3DE-F5F418E341B3}" type="presOf" srcId="{8774C97D-D296-4DF1-B64C-A80152BDD722}" destId="{1EFC76D2-BFD3-4E5E-8B89-85E7C11F3818}" srcOrd="0" destOrd="0" presId="urn:microsoft.com/office/officeart/2005/8/layout/vList2"/>
    <dgm:cxn modelId="{3A62EEF5-F544-4DDF-B40C-5FC1E89AC4A4}" type="presOf" srcId="{63DCDA19-98AA-45BE-8D50-0417C1916339}" destId="{E8AB0234-89C7-4B61-9454-F7142B1EE115}" srcOrd="0" destOrd="0" presId="urn:microsoft.com/office/officeart/2005/8/layout/vList2"/>
    <dgm:cxn modelId="{3E9D3811-FA7F-461C-AD81-79CD1DEC28B5}" type="presParOf" srcId="{E8AB0234-89C7-4B61-9454-F7142B1EE115}" destId="{7C69FAF1-1697-4D33-B7CE-E416A5D8BF4B}" srcOrd="0" destOrd="0" presId="urn:microsoft.com/office/officeart/2005/8/layout/vList2"/>
    <dgm:cxn modelId="{885ACC2E-B7A7-4165-8448-0DB84CACA54D}" type="presParOf" srcId="{E8AB0234-89C7-4B61-9454-F7142B1EE115}" destId="{449009ED-3EE6-434D-A3D0-0A1B00BE93AE}" srcOrd="1" destOrd="0" presId="urn:microsoft.com/office/officeart/2005/8/layout/vList2"/>
    <dgm:cxn modelId="{025B328D-1774-437E-9E93-313887B30BAF}" type="presParOf" srcId="{E8AB0234-89C7-4B61-9454-F7142B1EE115}" destId="{B6570198-499E-4381-9033-EEC9609B5F6C}" srcOrd="2" destOrd="0" presId="urn:microsoft.com/office/officeart/2005/8/layout/vList2"/>
    <dgm:cxn modelId="{D8A13024-FE37-4DDF-B168-F4A49E65E3C8}" type="presParOf" srcId="{E8AB0234-89C7-4B61-9454-F7142B1EE115}" destId="{8015C86E-A6C5-4AFB-A850-EC43AEC6387C}" srcOrd="3" destOrd="0" presId="urn:microsoft.com/office/officeart/2005/8/layout/vList2"/>
    <dgm:cxn modelId="{1B3F0E78-9E32-4571-96DD-05FAB22794FD}" type="presParOf" srcId="{E8AB0234-89C7-4B61-9454-F7142B1EE115}" destId="{0D8DA21D-4731-41A7-AA35-DCB939C55565}" srcOrd="4" destOrd="0" presId="urn:microsoft.com/office/officeart/2005/8/layout/vList2"/>
    <dgm:cxn modelId="{F9FE4546-E520-43F9-A054-099104DC34E4}" type="presParOf" srcId="{E8AB0234-89C7-4B61-9454-F7142B1EE115}" destId="{1708A129-4588-48C1-BAC3-420D6170639A}" srcOrd="5" destOrd="0" presId="urn:microsoft.com/office/officeart/2005/8/layout/vList2"/>
    <dgm:cxn modelId="{9679B8C3-A681-484F-8E89-1BD6A376E64E}" type="presParOf" srcId="{E8AB0234-89C7-4B61-9454-F7142B1EE115}" destId="{1EFC76D2-BFD3-4E5E-8B89-85E7C11F381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DFE72D-1BB0-4DF0-A4C1-42F10AF54330}">
      <dsp:nvSpPr>
        <dsp:cNvPr id="0" name=""/>
        <dsp:cNvSpPr/>
      </dsp:nvSpPr>
      <dsp:spPr>
        <a:xfrm>
          <a:off x="0" y="0"/>
          <a:ext cx="1005839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AE3CB5-6D13-44C4-8832-904F9439E5C8}">
      <dsp:nvSpPr>
        <dsp:cNvPr id="0" name=""/>
        <dsp:cNvSpPr/>
      </dsp:nvSpPr>
      <dsp:spPr>
        <a:xfrm>
          <a:off x="0" y="0"/>
          <a:ext cx="10058399" cy="946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Every time series variable is classified either as STATIONARY or NON-STATIONARY</a:t>
          </a:r>
        </a:p>
      </dsp:txBody>
      <dsp:txXfrm>
        <a:off x="0" y="0"/>
        <a:ext cx="10058399" cy="946520"/>
      </dsp:txXfrm>
    </dsp:sp>
    <dsp:sp modelId="{8FF87327-9019-4453-B31A-066CF7368E46}">
      <dsp:nvSpPr>
        <dsp:cNvPr id="0" name=""/>
        <dsp:cNvSpPr/>
      </dsp:nvSpPr>
      <dsp:spPr>
        <a:xfrm>
          <a:off x="0" y="946520"/>
          <a:ext cx="1005839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2D512A-9BB9-4E08-948A-61BFB56FAFF8}">
      <dsp:nvSpPr>
        <dsp:cNvPr id="0" name=""/>
        <dsp:cNvSpPr/>
      </dsp:nvSpPr>
      <dsp:spPr>
        <a:xfrm>
          <a:off x="0" y="946520"/>
          <a:ext cx="10058399" cy="946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Strong STATIONARITY: </a:t>
          </a:r>
          <a:r>
            <a:rPr lang="en-US" sz="2400" b="1" kern="1200"/>
            <a:t>all properties </a:t>
          </a:r>
          <a:r>
            <a:rPr lang="en-US" sz="2400" kern="1200"/>
            <a:t>of the data generating process remain constant overtime</a:t>
          </a:r>
        </a:p>
      </dsp:txBody>
      <dsp:txXfrm>
        <a:off x="0" y="946520"/>
        <a:ext cx="10058399" cy="946520"/>
      </dsp:txXfrm>
    </dsp:sp>
    <dsp:sp modelId="{78D9546D-A3B8-4CC0-9D41-767947254F31}">
      <dsp:nvSpPr>
        <dsp:cNvPr id="0" name=""/>
        <dsp:cNvSpPr/>
      </dsp:nvSpPr>
      <dsp:spPr>
        <a:xfrm>
          <a:off x="0" y="1893040"/>
          <a:ext cx="1005839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28AC60-DA13-44A5-A4DE-7C57E070070F}">
      <dsp:nvSpPr>
        <dsp:cNvPr id="0" name=""/>
        <dsp:cNvSpPr/>
      </dsp:nvSpPr>
      <dsp:spPr>
        <a:xfrm>
          <a:off x="0" y="1893040"/>
          <a:ext cx="10058399" cy="946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Weak STATIONARITY: </a:t>
          </a:r>
          <a:r>
            <a:rPr lang="en-US" sz="2400" b="1" kern="1200"/>
            <a:t>the mean and the variance </a:t>
          </a:r>
          <a:r>
            <a:rPr lang="en-US" sz="2400" kern="1200"/>
            <a:t>of the variable remain constant overtime</a:t>
          </a:r>
        </a:p>
      </dsp:txBody>
      <dsp:txXfrm>
        <a:off x="0" y="1893040"/>
        <a:ext cx="10058399" cy="946520"/>
      </dsp:txXfrm>
    </dsp:sp>
    <dsp:sp modelId="{E0DF9FF5-2FCB-42A9-B046-DA215F9F98B5}">
      <dsp:nvSpPr>
        <dsp:cNvPr id="0" name=""/>
        <dsp:cNvSpPr/>
      </dsp:nvSpPr>
      <dsp:spPr>
        <a:xfrm>
          <a:off x="0" y="2839560"/>
          <a:ext cx="1005839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B44791-465A-4D48-811E-0EF1944FA1CD}">
      <dsp:nvSpPr>
        <dsp:cNvPr id="0" name=""/>
        <dsp:cNvSpPr/>
      </dsp:nvSpPr>
      <dsp:spPr>
        <a:xfrm>
          <a:off x="0" y="2839560"/>
          <a:ext cx="10058399" cy="946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NON-STATIONARITY: properties change overtime </a:t>
          </a:r>
        </a:p>
      </dsp:txBody>
      <dsp:txXfrm>
        <a:off x="0" y="2839560"/>
        <a:ext cx="10058399" cy="9465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69FAF1-1697-4D33-B7CE-E416A5D8BF4B}">
      <dsp:nvSpPr>
        <dsp:cNvPr id="0" name=""/>
        <dsp:cNvSpPr/>
      </dsp:nvSpPr>
      <dsp:spPr>
        <a:xfrm>
          <a:off x="0" y="81756"/>
          <a:ext cx="6797675" cy="131975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Basically, there are three layers for such identification, which successively become more formal</a:t>
          </a:r>
        </a:p>
      </dsp:txBody>
      <dsp:txXfrm>
        <a:off x="64425" y="146181"/>
        <a:ext cx="6668825" cy="1190909"/>
      </dsp:txXfrm>
    </dsp:sp>
    <dsp:sp modelId="{B6570198-499E-4381-9033-EEC9609B5F6C}">
      <dsp:nvSpPr>
        <dsp:cNvPr id="0" name=""/>
        <dsp:cNvSpPr/>
      </dsp:nvSpPr>
      <dsp:spPr>
        <a:xfrm>
          <a:off x="0" y="1470636"/>
          <a:ext cx="6797675" cy="1319759"/>
        </a:xfrm>
        <a:prstGeom prst="roundRect">
          <a:avLst/>
        </a:prstGeom>
        <a:solidFill>
          <a:schemeClr val="accent5">
            <a:hueOff val="709040"/>
            <a:satOff val="-7964"/>
            <a:lumOff val="-169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Layer 1: observe and assess the time series graph (look for manifestation of changing properties overtime)  </a:t>
          </a:r>
        </a:p>
      </dsp:txBody>
      <dsp:txXfrm>
        <a:off x="64425" y="1535061"/>
        <a:ext cx="6668825" cy="1190909"/>
      </dsp:txXfrm>
    </dsp:sp>
    <dsp:sp modelId="{0D8DA21D-4731-41A7-AA35-DCB939C55565}">
      <dsp:nvSpPr>
        <dsp:cNvPr id="0" name=""/>
        <dsp:cNvSpPr/>
      </dsp:nvSpPr>
      <dsp:spPr>
        <a:xfrm>
          <a:off x="0" y="2859516"/>
          <a:ext cx="6797675" cy="1319759"/>
        </a:xfrm>
        <a:prstGeom prst="roundRect">
          <a:avLst/>
        </a:prstGeom>
        <a:solidFill>
          <a:schemeClr val="accent5">
            <a:hueOff val="1418080"/>
            <a:satOff val="-15927"/>
            <a:lumOff val="-339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Layer 2: calculate the correlogram of the time series (look for the size of persistence) </a:t>
          </a:r>
        </a:p>
      </dsp:txBody>
      <dsp:txXfrm>
        <a:off x="64425" y="2923941"/>
        <a:ext cx="6668825" cy="1190909"/>
      </dsp:txXfrm>
    </dsp:sp>
    <dsp:sp modelId="{1EFC76D2-BFD3-4E5E-8B89-85E7C11F3818}">
      <dsp:nvSpPr>
        <dsp:cNvPr id="0" name=""/>
        <dsp:cNvSpPr/>
      </dsp:nvSpPr>
      <dsp:spPr>
        <a:xfrm>
          <a:off x="0" y="4248396"/>
          <a:ext cx="6797675" cy="1319759"/>
        </a:xfrm>
        <a:prstGeom prst="roundRect">
          <a:avLst/>
        </a:prstGeom>
        <a:solidFill>
          <a:schemeClr val="accent5">
            <a:hueOff val="2127120"/>
            <a:satOff val="-23891"/>
            <a:lumOff val="-509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Layer 3: conduct a unit root test </a:t>
          </a:r>
        </a:p>
      </dsp:txBody>
      <dsp:txXfrm>
        <a:off x="64425" y="4312821"/>
        <a:ext cx="6668825" cy="1190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3T12:34:24.3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3T12:34:25.9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3T12:34:26.6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3T12:34:27.1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3T12:34:27.3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3T12:34:27.8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3T12:34:28.0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24575,'21'0'0,"56"0"0,15 0-8191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3T12:34:28.3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3T12:34:28.5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3T12:34:29.5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24575,'5'0'0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23T12:34:30.0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D516F-065A-4D5C-9B21-B5BFB5C6AA66}" type="datetimeFigureOut">
              <a:rPr lang="el-GR" smtClean="0"/>
              <a:t>26/12/2025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18FE5-9547-4C38-AB59-327A5406E4B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1900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4A7072-065F-54B7-DAFA-D9E1500F3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826D57C-0D77-8604-557F-91867BD5F8CE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el-GR"/>
              <a:t>Introductory Econometrics for Finance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C77599B-E1E4-1C33-507B-361531E0AC63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l-GR"/>
              <a:t>Copyright 2002, Chris Brooks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F24C445-1D77-AAC3-DE8C-1A180A73F3A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B860EF7-429A-4193-AF0D-7324AAF31882}" type="slidenum">
              <a:rPr lang="en-GB" altLang="el-GR"/>
              <a:pPr/>
              <a:t>4</a:t>
            </a:fld>
            <a:endParaRPr lang="en-GB" altLang="el-GR"/>
          </a:p>
        </p:txBody>
      </p:sp>
      <p:sp>
        <p:nvSpPr>
          <p:cNvPr id="40961" name="Rectangle 1">
            <a:extLst>
              <a:ext uri="{FF2B5EF4-FFF2-40B4-BE49-F238E27FC236}">
                <a16:creationId xmlns:a16="http://schemas.microsoft.com/office/drawing/2014/main" id="{1FC7DA34-79CB-F84A-8685-F16BB2A54FBF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0325" y="736600"/>
            <a:ext cx="6545263" cy="3683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895711B9-A4C7-0784-488D-F33C806D9EA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89000" y="4664075"/>
            <a:ext cx="4884738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607959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6218F2-F5F8-3E1B-DA83-CBBA6B7B2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4D66DA7-A27A-1DE5-3083-A0D134904E51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el-GR"/>
              <a:t>Introductory Econometrics for Finance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26E4388-B4A8-30DE-2B88-127418B0FA0E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l-GR"/>
              <a:t>Copyright 2002, Chris Brooks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8072BB2-3FD1-9EB4-9566-0FFC81E2240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D70A740-CBC3-4AD1-8C4A-CB68C163906A}" type="slidenum">
              <a:rPr lang="en-GB" altLang="el-GR"/>
              <a:pPr/>
              <a:t>5</a:t>
            </a:fld>
            <a:endParaRPr lang="en-GB" altLang="el-GR"/>
          </a:p>
        </p:txBody>
      </p:sp>
      <p:sp>
        <p:nvSpPr>
          <p:cNvPr id="41985" name="Rectangle 1">
            <a:extLst>
              <a:ext uri="{FF2B5EF4-FFF2-40B4-BE49-F238E27FC236}">
                <a16:creationId xmlns:a16="http://schemas.microsoft.com/office/drawing/2014/main" id="{95C1A289-96F5-180C-90DA-CAF5D50AE3FD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0325" y="736600"/>
            <a:ext cx="6545263" cy="3683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FF589A9E-F962-1BDC-8EEB-DB41E6F4D56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89000" y="4664075"/>
            <a:ext cx="4884738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335175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5A6F298A-D40F-9A10-0FF4-951B6AE74A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34F4C39A-3F10-A6C0-B40F-1A75C3F56D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l-GR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D4D7334F-AA39-5702-DB37-9707FF9D52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2018111-A823-4A30-BC8A-9836C3AC89CD}" type="slidenum">
              <a:rPr lang="el-GR" altLang="el-GR" sz="1300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l-GR" altLang="el-GR" sz="1300"/>
          </a:p>
        </p:txBody>
      </p:sp>
    </p:spTree>
    <p:extLst>
      <p:ext uri="{BB962C8B-B14F-4D97-AF65-F5344CB8AC3E}">
        <p14:creationId xmlns:p14="http://schemas.microsoft.com/office/powerpoint/2010/main" val="244217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7BE949AC-B0D3-3643-2CA2-E610A4C7BB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1C278A8D-07CE-3849-27C4-DA412F7CA2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l-GR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0AB07FBC-B5B2-D1BB-D9D4-78B9FD7C94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56328B-9C6B-4B53-BE9A-677FA8B0AF92}" type="slidenum">
              <a:rPr lang="el-GR" altLang="el-GR" sz="1300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l-GR" altLang="el-GR" sz="1300"/>
          </a:p>
        </p:txBody>
      </p:sp>
    </p:spTree>
    <p:extLst>
      <p:ext uri="{BB962C8B-B14F-4D97-AF65-F5344CB8AC3E}">
        <p14:creationId xmlns:p14="http://schemas.microsoft.com/office/powerpoint/2010/main" val="1108766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2E0FA1-D2E8-ADA5-9951-D266AAE5E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52912F0-BE8A-04F8-9864-EB67FAB49EE6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el-GR"/>
              <a:t>Introductory Econometrics for Finance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F190D636-970E-A3BF-2C26-EE89B7205058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l-GR"/>
              <a:t>Copyright 2002, Chris Brooks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71541F2-6502-F66B-7769-1D9C7CD2E0D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69BC24-033A-4C86-8A5F-384F1FF1008A}" type="slidenum">
              <a:rPr lang="en-GB" altLang="el-GR"/>
              <a:pPr/>
              <a:t>23</a:t>
            </a:fld>
            <a:endParaRPr lang="en-GB" altLang="el-GR"/>
          </a:p>
        </p:txBody>
      </p:sp>
      <p:sp>
        <p:nvSpPr>
          <p:cNvPr id="51201" name="Rectangle 1">
            <a:extLst>
              <a:ext uri="{FF2B5EF4-FFF2-40B4-BE49-F238E27FC236}">
                <a16:creationId xmlns:a16="http://schemas.microsoft.com/office/drawing/2014/main" id="{B7EB5362-012C-FFB2-C01D-FC2F7AB0139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0325" y="736600"/>
            <a:ext cx="6545263" cy="3683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17C6A6F2-1F50-1D44-DB0D-E25684C6D8E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89000" y="4664075"/>
            <a:ext cx="4884738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520544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3B92B7-5F78-10F1-18B8-E0E391D7B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FA31559-D2C7-9268-5E38-8375001BFE9C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el-GR"/>
              <a:t>Introductory Econometrics for Finance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258A13B3-70C0-C2B1-38A2-C845D2D3B0DB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l-GR"/>
              <a:t>Copyright 2002, Chris Brooks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ED0D2F3-0923-7F40-55F8-6DAABCF5CDA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8322057-FA33-4978-97A4-FC9C7097E998}" type="slidenum">
              <a:rPr lang="en-GB" altLang="el-GR"/>
              <a:pPr/>
              <a:t>24</a:t>
            </a:fld>
            <a:endParaRPr lang="en-GB" altLang="el-GR"/>
          </a:p>
        </p:txBody>
      </p:sp>
      <p:sp>
        <p:nvSpPr>
          <p:cNvPr id="52225" name="Rectangle 1">
            <a:extLst>
              <a:ext uri="{FF2B5EF4-FFF2-40B4-BE49-F238E27FC236}">
                <a16:creationId xmlns:a16="http://schemas.microsoft.com/office/drawing/2014/main" id="{94AE3386-FD20-1C6F-7208-35D1E58B64FF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0325" y="736600"/>
            <a:ext cx="6545263" cy="3683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D5CDE112-24FD-FF24-A0AC-05876A0E43D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89000" y="4664075"/>
            <a:ext cx="4884738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105496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420F29-759B-7C6B-4973-83236EEE0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DFEFBB2-E571-169E-E635-33112C7C1683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el-GR"/>
              <a:t>Introductory Econometrics for Finance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743AF94F-8E4C-479D-574B-07DC74162441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l-GR"/>
              <a:t>Copyright 2002, Chris Brooks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F313803-6175-AA37-2409-2E53E3C5F10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36A579-759D-4A79-B5AD-FAA9F014F419}" type="slidenum">
              <a:rPr lang="en-GB" altLang="el-GR"/>
              <a:pPr/>
              <a:t>25</a:t>
            </a:fld>
            <a:endParaRPr lang="en-GB" altLang="el-GR"/>
          </a:p>
        </p:txBody>
      </p:sp>
      <p:sp>
        <p:nvSpPr>
          <p:cNvPr id="53249" name="Rectangle 1">
            <a:extLst>
              <a:ext uri="{FF2B5EF4-FFF2-40B4-BE49-F238E27FC236}">
                <a16:creationId xmlns:a16="http://schemas.microsoft.com/office/drawing/2014/main" id="{EED6E80D-B246-5D82-8167-6E87D897544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0325" y="736600"/>
            <a:ext cx="6545263" cy="3683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EB678399-4BE4-C9C1-6871-F6B762DFF72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89000" y="4664075"/>
            <a:ext cx="4884738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894745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BD3451-DC80-2555-9BA6-7FB6FAF4F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22567E0-8A8A-066E-D2BD-132F5510AB01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el-GR"/>
              <a:t>Introductory Econometrics for Finance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51C46BE-537C-3C7C-F624-9C1952A72B94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l-GR"/>
              <a:t>Copyright 2002, Chris Brooks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398BE4F-3184-19B7-F597-E47ABF957ED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336282A-73F1-4D59-BBE5-D09CB010EF35}" type="slidenum">
              <a:rPr lang="en-GB" altLang="el-GR"/>
              <a:pPr/>
              <a:t>26</a:t>
            </a:fld>
            <a:endParaRPr lang="en-GB" altLang="el-GR"/>
          </a:p>
        </p:txBody>
      </p:sp>
      <p:sp>
        <p:nvSpPr>
          <p:cNvPr id="54273" name="Rectangle 1">
            <a:extLst>
              <a:ext uri="{FF2B5EF4-FFF2-40B4-BE49-F238E27FC236}">
                <a16:creationId xmlns:a16="http://schemas.microsoft.com/office/drawing/2014/main" id="{022DD00C-87CB-DDAE-4717-842377BE87B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0325" y="736600"/>
            <a:ext cx="6545263" cy="3683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3DDCE896-A6E8-6925-9A0F-E54730A8E82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89000" y="4664075"/>
            <a:ext cx="4884738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443306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27EBBB-FDAD-E9BC-FFB7-91A73FC9B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6E5E7EB-37C5-D935-95D1-A86BEFC0F06B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el-GR"/>
              <a:t>Introductory Econometrics for Finance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F9329940-F7AA-60A2-9538-EED54B00FDA3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l-GR"/>
              <a:t>Copyright 2002, Chris Brooks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9E32B18-E501-A32D-6B45-CD944E58F2E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D8A8D8F-C8D4-4A2E-BD7A-432314279C4D}" type="slidenum">
              <a:rPr lang="en-GB" altLang="el-GR"/>
              <a:pPr/>
              <a:t>27</a:t>
            </a:fld>
            <a:endParaRPr lang="en-GB" altLang="el-GR"/>
          </a:p>
        </p:txBody>
      </p:sp>
      <p:sp>
        <p:nvSpPr>
          <p:cNvPr id="55297" name="Rectangle 1">
            <a:extLst>
              <a:ext uri="{FF2B5EF4-FFF2-40B4-BE49-F238E27FC236}">
                <a16:creationId xmlns:a16="http://schemas.microsoft.com/office/drawing/2014/main" id="{0EEC9D4E-108C-D036-528D-D6B00D2E1829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0325" y="736600"/>
            <a:ext cx="6545263" cy="3683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C0A9D1C1-5272-7169-089E-07ACBEFC74C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89000" y="4664075"/>
            <a:ext cx="4884738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191388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75566C-867C-BA77-ABE1-E7BA13973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8B2ED0F-FC81-8354-9EEE-7EEB53B54AD1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el-GR"/>
              <a:t>Introductory Econometrics for Finance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E0491960-392C-9D34-3A13-686B1A098755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l-GR"/>
              <a:t>Copyright 2002, Chris Brooks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5CA72A6-B666-B77D-59E2-C1FC47BE2A6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2B0629-4C5F-486D-9FC5-282D062CDB14}" type="slidenum">
              <a:rPr lang="en-GB" altLang="el-GR"/>
              <a:pPr/>
              <a:t>32</a:t>
            </a:fld>
            <a:endParaRPr lang="en-GB" altLang="el-GR"/>
          </a:p>
        </p:txBody>
      </p:sp>
      <p:sp>
        <p:nvSpPr>
          <p:cNvPr id="56321" name="Rectangle 1">
            <a:extLst>
              <a:ext uri="{FF2B5EF4-FFF2-40B4-BE49-F238E27FC236}">
                <a16:creationId xmlns:a16="http://schemas.microsoft.com/office/drawing/2014/main" id="{41C84A46-B211-4664-043C-F27E9D24237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0325" y="736600"/>
            <a:ext cx="6545263" cy="3683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DE994E55-092B-193F-7D50-FE3F92001A8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89000" y="4664075"/>
            <a:ext cx="4884738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553870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ADD7E8-30A0-09D5-859C-BC8024DAE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AE6A46E-DC24-78A9-DAC3-0560D45F6612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el-GR"/>
              <a:t>Introductory Econometrics for Finance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B8DA045F-6F0E-E158-D805-8131F2A09FEC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l-GR"/>
              <a:t>Copyright 2002, Chris Brooks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72C18A1-8C2F-5B05-A355-ADDD4E4EA9A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2919EC8-F1A8-4B0E-9565-CE9982D61A4C}" type="slidenum">
              <a:rPr lang="en-GB" altLang="el-GR"/>
              <a:pPr/>
              <a:t>33</a:t>
            </a:fld>
            <a:endParaRPr lang="en-GB" altLang="el-GR"/>
          </a:p>
        </p:txBody>
      </p:sp>
      <p:sp>
        <p:nvSpPr>
          <p:cNvPr id="43009" name="Rectangle 1">
            <a:extLst>
              <a:ext uri="{FF2B5EF4-FFF2-40B4-BE49-F238E27FC236}">
                <a16:creationId xmlns:a16="http://schemas.microsoft.com/office/drawing/2014/main" id="{814AC7CC-EB5C-FBD7-405F-102BCD52CB2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0325" y="736600"/>
            <a:ext cx="6545263" cy="3683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4BCCB2AD-7E7A-2D17-78E1-0F29AEB9AC0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89000" y="4664075"/>
            <a:ext cx="4884738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930820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E1250C-88B9-682D-2F70-2FC4AF978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13F255D-893C-0AA6-8D6F-3B1B8CB60AB2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el-GR"/>
              <a:t>Introductory Econometrics for Finance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48469AA-2264-7461-309C-3073C7AC1580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l-GR"/>
              <a:t>Copyright 2002, Chris Brooks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721A9EC-4F9A-D565-5A49-55A9A0888D3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A135BF-B4C7-4630-A90D-F38FA7B796A9}" type="slidenum">
              <a:rPr lang="en-GB" altLang="el-GR"/>
              <a:pPr/>
              <a:t>34</a:t>
            </a:fld>
            <a:endParaRPr lang="en-GB" altLang="el-GR"/>
          </a:p>
        </p:txBody>
      </p:sp>
      <p:sp>
        <p:nvSpPr>
          <p:cNvPr id="49153" name="Rectangle 1">
            <a:extLst>
              <a:ext uri="{FF2B5EF4-FFF2-40B4-BE49-F238E27FC236}">
                <a16:creationId xmlns:a16="http://schemas.microsoft.com/office/drawing/2014/main" id="{4D7F127B-E9BF-69D0-F50F-0AA599312D0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0325" y="736600"/>
            <a:ext cx="6545263" cy="3683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28C622FC-A517-5496-EF9C-9F493A8FBFC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89000" y="4664075"/>
            <a:ext cx="4884738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523518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1551C8-9FE3-3FE5-BA60-838BDE758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ED3A2CF-D74D-198B-94CD-B033C414CE73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el-GR"/>
              <a:t>Introductory Econometrics for Finance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E6FA33A7-8114-4F16-A2F0-100553B1AB58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>
          <a:ln/>
        </p:spPr>
        <p:txBody>
          <a:bodyPr/>
          <a:lstStyle/>
          <a:p>
            <a:r>
              <a:rPr lang="en-GB" altLang="el-GR"/>
              <a:t>Copyright 2002, Chris Brooks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AFD19D3-201A-C1D0-7CDA-180AF385672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A11F86-679C-4911-87A8-8979613AC3D1}" type="slidenum">
              <a:rPr lang="en-GB" altLang="el-GR"/>
              <a:pPr/>
              <a:t>35</a:t>
            </a:fld>
            <a:endParaRPr lang="en-GB" altLang="el-GR"/>
          </a:p>
        </p:txBody>
      </p:sp>
      <p:sp>
        <p:nvSpPr>
          <p:cNvPr id="50177" name="Rectangle 1">
            <a:extLst>
              <a:ext uri="{FF2B5EF4-FFF2-40B4-BE49-F238E27FC236}">
                <a16:creationId xmlns:a16="http://schemas.microsoft.com/office/drawing/2014/main" id="{BCAD57B1-1A08-C246-29C4-DE6EBEF70992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0325" y="736600"/>
            <a:ext cx="6545263" cy="3683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2439479C-932C-9868-873C-79397556D9A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89000" y="4664075"/>
            <a:ext cx="4884738" cy="4419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681750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26/12/2025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03396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26/12/2025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296182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26/12/2025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252104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26/12/2025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2796738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26/12/2025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5726682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26/12/2025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81820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26/12/2025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5925588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8D18973-A733-47C2-857A-2108ABABB20F}" type="datetime1">
              <a:rPr lang="el-GR" smtClean="0"/>
              <a:t>26/12/2025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3203349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26/12/2025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1581250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26/12/2025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7343168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26/12/2025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7303824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D18973-A733-47C2-857A-2108ABABB20F}" type="datetime1">
              <a:rPr lang="el-GR" smtClean="0"/>
              <a:t>26/12/2025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78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13" Type="http://schemas.openxmlformats.org/officeDocument/2006/relationships/customXml" Target="../ink/ink10.xml"/><Relationship Id="rId3" Type="http://schemas.openxmlformats.org/officeDocument/2006/relationships/image" Target="../media/image2.png"/><Relationship Id="rId7" Type="http://schemas.openxmlformats.org/officeDocument/2006/relationships/customXml" Target="../ink/ink5.xml"/><Relationship Id="rId12" Type="http://schemas.openxmlformats.org/officeDocument/2006/relationships/customXml" Target="../ink/ink9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.xml"/><Relationship Id="rId11" Type="http://schemas.openxmlformats.org/officeDocument/2006/relationships/customXml" Target="../ink/ink8.xml"/><Relationship Id="rId5" Type="http://schemas.openxmlformats.org/officeDocument/2006/relationships/customXml" Target="../ink/ink3.xml"/><Relationship Id="rId10" Type="http://schemas.openxmlformats.org/officeDocument/2006/relationships/image" Target="../media/image3.png"/><Relationship Id="rId4" Type="http://schemas.openxmlformats.org/officeDocument/2006/relationships/customXml" Target="../ink/ink2.xml"/><Relationship Id="rId9" Type="http://schemas.openxmlformats.org/officeDocument/2006/relationships/customXml" Target="../ink/ink7.xml"/><Relationship Id="rId14" Type="http://schemas.openxmlformats.org/officeDocument/2006/relationships/customXml" Target="../ink/ink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FE952-51D9-254C-CEDD-5FF3A45EA9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Time Series data: uncovering their fundamental properties </a:t>
            </a:r>
            <a:endParaRPr lang="el-GR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23164C-33EE-38D9-1803-4A712B64D8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D5A73A-1E22-5293-686A-61D550CF0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BC7686-A7FF-6AD6-0428-F4523BCE8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1</a:t>
            </a:fld>
            <a:endParaRPr lang="el-G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BED4F45-B8D2-9100-0902-1B69FE2373E7}"/>
                  </a:ext>
                </a:extLst>
              </p14:cNvPr>
              <p14:cNvContentPartPr/>
              <p14:nvPr/>
            </p14:nvContentPartPr>
            <p14:xfrm>
              <a:off x="3572104" y="371026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BED4F45-B8D2-9100-0902-1B69FE2373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63464" y="370162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CC76790-EA92-23D7-B020-6905B475F32A}"/>
                  </a:ext>
                </a:extLst>
              </p14:cNvPr>
              <p14:cNvContentPartPr/>
              <p14:nvPr/>
            </p14:nvContentPartPr>
            <p14:xfrm>
              <a:off x="3221464" y="354034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CC76790-EA92-23D7-B020-6905B475F32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12464" y="35317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D4771FA-49FE-29D7-5337-41B768320BC3}"/>
                  </a:ext>
                </a:extLst>
              </p14:cNvPr>
              <p14:cNvContentPartPr/>
              <p14:nvPr/>
            </p14:nvContentPartPr>
            <p14:xfrm>
              <a:off x="2445304" y="351910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D4771FA-49FE-29D7-5337-41B768320BC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36664" y="351046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F48B2CD8-3A71-BD6B-A144-6B641360E2AA}"/>
              </a:ext>
            </a:extLst>
          </p:cNvPr>
          <p:cNvGrpSpPr/>
          <p:nvPr/>
        </p:nvGrpSpPr>
        <p:grpSpPr>
          <a:xfrm>
            <a:off x="1935184" y="3572740"/>
            <a:ext cx="360" cy="360"/>
            <a:chOff x="1935184" y="357274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81B0089-6246-7041-A86E-3DDB6DFCA4C4}"/>
                    </a:ext>
                  </a:extLst>
                </p14:cNvPr>
                <p14:cNvContentPartPr/>
                <p14:nvPr/>
              </p14:nvContentPartPr>
              <p14:xfrm>
                <a:off x="1935184" y="3572740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81B0089-6246-7041-A86E-3DDB6DFCA4C4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26184" y="35637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806FCAA-135E-6F6C-FF1B-96C4CE1C6E42}"/>
                    </a:ext>
                  </a:extLst>
                </p14:cNvPr>
                <p14:cNvContentPartPr/>
                <p14:nvPr/>
              </p14:nvContentPartPr>
              <p14:xfrm>
                <a:off x="1935184" y="3572740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806FCAA-135E-6F6C-FF1B-96C4CE1C6E4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26184" y="35637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472901E-4182-DBF5-C78A-BECEB4BC05CE}"/>
              </a:ext>
            </a:extLst>
          </p:cNvPr>
          <p:cNvGrpSpPr/>
          <p:nvPr/>
        </p:nvGrpSpPr>
        <p:grpSpPr>
          <a:xfrm>
            <a:off x="1977304" y="3508660"/>
            <a:ext cx="68760" cy="360"/>
            <a:chOff x="1977304" y="3508660"/>
            <a:chExt cx="687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9B68750-B82A-8615-A41B-C14C555E8359}"/>
                    </a:ext>
                  </a:extLst>
                </p14:cNvPr>
                <p14:cNvContentPartPr/>
                <p14:nvPr/>
              </p14:nvContentPartPr>
              <p14:xfrm>
                <a:off x="1977304" y="3508660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9B68750-B82A-8615-A41B-C14C555E8359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68304" y="35000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281E05C-6ED9-968B-C269-C315DB98C119}"/>
                    </a:ext>
                  </a:extLst>
                </p14:cNvPr>
                <p14:cNvContentPartPr/>
                <p14:nvPr/>
              </p14:nvContentPartPr>
              <p14:xfrm>
                <a:off x="1977304" y="3508660"/>
                <a:ext cx="687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281E05C-6ED9-968B-C269-C315DB98C11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68304" y="3500020"/>
                  <a:ext cx="864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3EC3E46-4796-CEAE-9EC8-736C209320FC}"/>
              </a:ext>
            </a:extLst>
          </p:cNvPr>
          <p:cNvGrpSpPr/>
          <p:nvPr/>
        </p:nvGrpSpPr>
        <p:grpSpPr>
          <a:xfrm>
            <a:off x="6124144" y="3497860"/>
            <a:ext cx="360" cy="360"/>
            <a:chOff x="6124144" y="349786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9D82517-2653-1FF5-58D1-6ED402A51E94}"/>
                    </a:ext>
                  </a:extLst>
                </p14:cNvPr>
                <p14:cNvContentPartPr/>
                <p14:nvPr/>
              </p14:nvContentPartPr>
              <p14:xfrm>
                <a:off x="6124144" y="3497860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9D82517-2653-1FF5-58D1-6ED402A51E94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115144" y="34888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342D74A-1223-4B45-56AA-C9914B969655}"/>
                    </a:ext>
                  </a:extLst>
                </p14:cNvPr>
                <p14:cNvContentPartPr/>
                <p14:nvPr/>
              </p14:nvContentPartPr>
              <p14:xfrm>
                <a:off x="6124144" y="3497860"/>
                <a:ext cx="360" cy="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342D74A-1223-4B45-56AA-C9914B96965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115144" y="34888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2F3E5DF3-3FC8-26F0-E1C4-8A98C93FA0B0}"/>
                  </a:ext>
                </a:extLst>
              </p14:cNvPr>
              <p14:cNvContentPartPr/>
              <p14:nvPr/>
            </p14:nvContentPartPr>
            <p14:xfrm>
              <a:off x="3721504" y="3583180"/>
              <a:ext cx="21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2F3E5DF3-3FC8-26F0-E1C4-8A98C93FA0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2504" y="3574180"/>
                <a:ext cx="198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330DCC5-D5F2-ACEC-3525-14E1C5EE9B5F}"/>
                  </a:ext>
                </a:extLst>
              </p14:cNvPr>
              <p14:cNvContentPartPr/>
              <p14:nvPr/>
            </p14:nvContentPartPr>
            <p14:xfrm>
              <a:off x="8601664" y="426322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330DCC5-D5F2-ACEC-3525-14E1C5EE9B5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92664" y="425458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0077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841AA-1814-0133-6D8F-F2C09ED49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/>
              <a:t>Stationarity vs Non-Stationarity </a:t>
            </a:r>
            <a:endParaRPr lang="el-GR" b="1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3928360-3EFE-4669-479D-616BEF853D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6096681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870350-EE23-BEAA-B85C-73B15B9FB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4DD0CD-AF33-462B-5381-98FF0FA43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F2DFBB-4E06-475B-9286-E7F9C3634FA5}" type="slidenum">
              <a:rPr lang="el-GR"/>
              <a:pPr>
                <a:spcAft>
                  <a:spcPts val="600"/>
                </a:spcAft>
              </a:pPr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713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C65AE-CBE3-98A4-3A15-5BCC3BB65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</a:t>
            </a:r>
            <a:r>
              <a:rPr lang="en-US" dirty="0" err="1"/>
              <a:t>AutoRegressive</a:t>
            </a:r>
            <a:r>
              <a:rPr lang="en-US" dirty="0"/>
              <a:t> 1, AR(1) model  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E4DB3-D99B-1C52-CE24-C30EEBD98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dirty="0"/>
              <a:t>The AR(1) is the</a:t>
            </a:r>
            <a:r>
              <a:rPr lang="en-US" altLang="el-GR" dirty="0"/>
              <a:t> main playing field, based on its properties we decide whether the series is stationary or not   </a:t>
            </a:r>
            <a:r>
              <a:rPr lang="en-GB" altLang="el-GR" dirty="0"/>
              <a:t> </a:t>
            </a:r>
          </a:p>
          <a:p>
            <a:pPr algn="just"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dirty="0"/>
              <a:t> AR(1) with no drift: 	</a:t>
            </a:r>
          </a:p>
          <a:p>
            <a:pPr marL="342900" algn="just">
              <a:spcBef>
                <a:spcPts val="500"/>
              </a:spcBef>
            </a:pPr>
            <a:r>
              <a:rPr lang="en-GB" altLang="el-GR" dirty="0"/>
              <a:t>				</a:t>
            </a:r>
            <a:r>
              <a:rPr lang="en-GB" altLang="el-GR" i="1" dirty="0"/>
              <a:t>y</a:t>
            </a:r>
            <a:r>
              <a:rPr lang="en-GB" altLang="el-GR" i="1" baseline="-25000" dirty="0"/>
              <a:t>t</a:t>
            </a:r>
            <a:r>
              <a:rPr lang="en-GB" altLang="el-GR" i="1" dirty="0"/>
              <a:t> = </a:t>
            </a:r>
            <a:r>
              <a:rPr lang="en-GB" altLang="el-GR" i="1" dirty="0">
                <a:latin typeface="Symbol" panose="05050102010706020507" pitchFamily="18" charset="2"/>
              </a:rPr>
              <a:t></a:t>
            </a:r>
            <a:r>
              <a:rPr lang="en-GB" altLang="el-GR" i="1" dirty="0"/>
              <a:t>y</a:t>
            </a:r>
            <a:r>
              <a:rPr lang="en-GB" altLang="el-GR" i="1" baseline="-25000" dirty="0"/>
              <a:t>t-</a:t>
            </a:r>
            <a:r>
              <a:rPr lang="en-GB" altLang="el-GR" baseline="-25000" dirty="0"/>
              <a:t>1</a:t>
            </a:r>
            <a:r>
              <a:rPr lang="en-GB" altLang="el-GR" i="1" dirty="0"/>
              <a:t> + </a:t>
            </a:r>
            <a:r>
              <a:rPr lang="en-GB" altLang="el-GR" i="1" dirty="0" err="1"/>
              <a:t>u</a:t>
            </a:r>
            <a:r>
              <a:rPr lang="en-GB" altLang="el-GR" i="1" baseline="-25000" dirty="0" err="1"/>
              <a:t>t</a:t>
            </a:r>
            <a:r>
              <a:rPr lang="en-GB" altLang="el-GR" dirty="0"/>
              <a:t>			</a:t>
            </a:r>
          </a:p>
          <a:p>
            <a:pPr marL="342900" algn="just">
              <a:spcBef>
                <a:spcPts val="500"/>
              </a:spcBef>
            </a:pPr>
            <a:r>
              <a:rPr lang="en-GB" altLang="el-GR" dirty="0"/>
              <a:t>				</a:t>
            </a:r>
            <a:endParaRPr lang="el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E24B75-AD83-4633-CB43-203DCCEFA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6011BC-0AA9-5889-5B52-76D29F25C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2380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1D5B5-EDF7-41AC-CDFA-ED9B78403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>
            <a:extLst>
              <a:ext uri="{FF2B5EF4-FFF2-40B4-BE49-F238E27FC236}">
                <a16:creationId xmlns:a16="http://schemas.microsoft.com/office/drawing/2014/main" id="{094B61D6-0BCB-0B0D-6C51-718F214D6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484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6146" name="Text Box 2">
            <a:extLst>
              <a:ext uri="{FF2B5EF4-FFF2-40B4-BE49-F238E27FC236}">
                <a16:creationId xmlns:a16="http://schemas.microsoft.com/office/drawing/2014/main" id="{0AEDFE09-1203-62F8-90A3-BEE8D6CD6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F64293A2-AE5F-458B-BFB6-6E7D482E6CEE}" type="slidenum">
              <a:rPr lang="en-GB" altLang="el-GR" sz="1400"/>
              <a:pPr algn="r">
                <a:buClrTx/>
                <a:buFontTx/>
                <a:buNone/>
              </a:pPr>
              <a:t>4</a:t>
            </a:fld>
            <a:endParaRPr lang="en-GB" altLang="el-GR" sz="1400"/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3D0C3C05-FA57-362B-41B2-DF4C5BEFC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609600"/>
            <a:ext cx="7086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l-GR" sz="2500" b="1" dirty="0"/>
              <a:t>The Impact of Shocks</a:t>
            </a: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75DC94DF-42D7-2AF1-E4FF-BB490F680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828800"/>
            <a:ext cx="8178800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marL="342900" algn="just">
              <a:spcBef>
                <a:spcPts val="500"/>
              </a:spcBef>
            </a:pPr>
            <a:r>
              <a:rPr lang="en-GB" altLang="el-GR" sz="2000" dirty="0"/>
              <a:t>				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 +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r>
              <a:rPr lang="en-GB" altLang="el-GR" sz="2000" dirty="0"/>
              <a:t>				</a:t>
            </a:r>
          </a:p>
          <a:p>
            <a:pPr marL="342900" algn="just">
              <a:spcBef>
                <a:spcPts val="500"/>
              </a:spcBef>
            </a:pPr>
            <a:r>
              <a:rPr lang="en-GB" altLang="el-GR" sz="2000" dirty="0"/>
              <a:t>	Let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 take any value for now. </a:t>
            </a:r>
          </a:p>
          <a:p>
            <a:pPr algn="just"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We can write:			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 =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2</a:t>
            </a:r>
            <a:r>
              <a:rPr lang="en-GB" altLang="el-GR" sz="2000" i="1" dirty="0"/>
              <a:t> + u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</a:p>
          <a:p>
            <a:pPr marL="342900" algn="just">
              <a:spcBef>
                <a:spcPts val="500"/>
              </a:spcBef>
            </a:pPr>
            <a:r>
              <a:rPr lang="en-GB" altLang="el-GR" sz="2000" i="1" dirty="0"/>
              <a:t>					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2</a:t>
            </a:r>
            <a:r>
              <a:rPr lang="en-GB" altLang="el-GR" sz="2000" i="1" dirty="0"/>
              <a:t> =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3</a:t>
            </a:r>
            <a:r>
              <a:rPr lang="en-GB" altLang="el-GR" sz="2000" dirty="0"/>
              <a:t> </a:t>
            </a:r>
            <a:r>
              <a:rPr lang="en-GB" altLang="el-GR" sz="2000" i="1" dirty="0"/>
              <a:t>+ u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2</a:t>
            </a:r>
          </a:p>
          <a:p>
            <a:pPr algn="just"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Substituting yields:	              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(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2</a:t>
            </a:r>
            <a:r>
              <a:rPr lang="en-GB" altLang="el-GR" sz="2000" dirty="0"/>
              <a:t> </a:t>
            </a:r>
            <a:r>
              <a:rPr lang="en-GB" altLang="el-GR" sz="2000" i="1" dirty="0"/>
              <a:t>+ u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dirty="0"/>
              <a:t>)</a:t>
            </a:r>
            <a:r>
              <a:rPr lang="en-GB" altLang="el-GR" sz="2000" i="1" dirty="0"/>
              <a:t> +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endParaRPr lang="en-GB" altLang="el-GR" sz="2000" i="1" baseline="-25000" dirty="0"/>
          </a:p>
          <a:p>
            <a:pPr marL="342900" algn="just">
              <a:spcBef>
                <a:spcPts val="500"/>
              </a:spcBef>
            </a:pPr>
            <a:r>
              <a:rPr lang="en-GB" altLang="el-GR" sz="2000" i="1" dirty="0"/>
              <a:t>					    =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baseline="30000" dirty="0"/>
              <a:t>2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2</a:t>
            </a:r>
            <a:r>
              <a:rPr lang="en-GB" altLang="el-GR" sz="2000" i="1" dirty="0"/>
              <a:t> +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dirty="0"/>
              <a:t>u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  +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endParaRPr lang="en-GB" altLang="el-GR" sz="2000" i="1" baseline="-25000" dirty="0"/>
          </a:p>
          <a:p>
            <a:pPr algn="just"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Substituting again for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t-2</a:t>
            </a:r>
            <a:r>
              <a:rPr lang="en-GB" altLang="el-GR" sz="2000" dirty="0"/>
              <a:t>:	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baseline="30000" dirty="0"/>
              <a:t>2</a:t>
            </a:r>
            <a:r>
              <a:rPr lang="en-GB" altLang="el-GR" sz="2000" dirty="0"/>
              <a:t>(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3</a:t>
            </a:r>
            <a:r>
              <a:rPr lang="en-GB" altLang="el-GR" sz="2000" i="1" dirty="0"/>
              <a:t> + u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2</a:t>
            </a:r>
            <a:r>
              <a:rPr lang="en-GB" altLang="el-GR" sz="2000" dirty="0"/>
              <a:t>)</a:t>
            </a:r>
            <a:r>
              <a:rPr lang="en-GB" altLang="el-GR" sz="2000" i="1" dirty="0"/>
              <a:t> +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dirty="0"/>
              <a:t>u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 +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endParaRPr lang="en-GB" altLang="el-GR" sz="2000" i="1" baseline="-25000" dirty="0"/>
          </a:p>
          <a:p>
            <a:pPr marL="342900" algn="just">
              <a:spcBef>
                <a:spcPts val="500"/>
              </a:spcBef>
            </a:pPr>
            <a:r>
              <a:rPr lang="en-GB" altLang="el-GR" sz="2000" i="1" dirty="0"/>
              <a:t>					    =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baseline="30000" dirty="0"/>
              <a:t>3</a:t>
            </a:r>
            <a:r>
              <a:rPr lang="en-GB" altLang="el-GR" sz="2000" i="1" dirty="0"/>
              <a:t> 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3</a:t>
            </a:r>
            <a:r>
              <a:rPr lang="en-GB" altLang="el-GR" sz="2000" i="1" dirty="0"/>
              <a:t> +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baseline="30000" dirty="0"/>
              <a:t>2</a:t>
            </a:r>
            <a:r>
              <a:rPr lang="en-GB" altLang="el-GR" sz="2000" i="1" dirty="0"/>
              <a:t>u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2</a:t>
            </a:r>
            <a:r>
              <a:rPr lang="en-GB" altLang="el-GR" sz="2000" i="1" dirty="0"/>
              <a:t> +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dirty="0"/>
              <a:t>u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 +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endParaRPr lang="en-GB" altLang="el-GR" sz="2000" i="1" baseline="-25000" dirty="0"/>
          </a:p>
          <a:p>
            <a:pPr algn="just"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i="1" dirty="0"/>
              <a:t>T</a:t>
            </a:r>
            <a:r>
              <a:rPr lang="en-GB" altLang="el-GR" sz="2000" dirty="0"/>
              <a:t> successive substitutions of this type lead to:</a:t>
            </a:r>
          </a:p>
          <a:p>
            <a:pPr marL="342900" algn="just">
              <a:spcBef>
                <a:spcPts val="500"/>
              </a:spcBef>
            </a:pPr>
            <a:r>
              <a:rPr lang="en-GB" altLang="el-GR" sz="2000" dirty="0"/>
              <a:t>		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baseline="30000" dirty="0"/>
              <a:t>T</a:t>
            </a:r>
            <a:r>
              <a:rPr lang="en-GB" altLang="el-GR" sz="2000" i="1" dirty="0"/>
              <a:t> y</a:t>
            </a:r>
            <a:r>
              <a:rPr lang="en-GB" altLang="el-GR" sz="2000" baseline="-25000" dirty="0"/>
              <a:t>0</a:t>
            </a:r>
            <a:r>
              <a:rPr lang="en-GB" altLang="el-GR" sz="2000" i="1" dirty="0"/>
              <a:t> +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dirty="0"/>
              <a:t>u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dirty="0"/>
              <a:t> </a:t>
            </a:r>
            <a:r>
              <a:rPr lang="en-GB" altLang="el-GR" sz="2000" i="1" dirty="0"/>
              <a:t>+ 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baseline="30000" dirty="0"/>
              <a:t>2</a:t>
            </a:r>
            <a:r>
              <a:rPr lang="en-GB" altLang="el-GR" sz="2000" i="1" dirty="0"/>
              <a:t>u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2</a:t>
            </a:r>
            <a:r>
              <a:rPr lang="en-GB" altLang="el-GR" sz="2000" i="1" dirty="0"/>
              <a:t> +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baseline="30000" dirty="0"/>
              <a:t>3</a:t>
            </a:r>
            <a:r>
              <a:rPr lang="en-GB" altLang="el-GR" sz="2000" i="1" dirty="0"/>
              <a:t>u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3</a:t>
            </a:r>
            <a:r>
              <a:rPr lang="en-GB" altLang="el-GR" sz="2000" i="1" dirty="0"/>
              <a:t> + ...+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baseline="30000" dirty="0"/>
              <a:t>T</a:t>
            </a:r>
            <a:r>
              <a:rPr lang="en-GB" altLang="el-GR" sz="2000" i="1" dirty="0"/>
              <a:t>u</a:t>
            </a:r>
            <a:r>
              <a:rPr lang="en-GB" altLang="el-GR" sz="2000" baseline="-25000" dirty="0"/>
              <a:t>0</a:t>
            </a:r>
            <a:r>
              <a:rPr lang="en-GB" altLang="el-GR" sz="2000" i="1" dirty="0"/>
              <a:t> +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endParaRPr lang="en-GB" altLang="el-GR" sz="2000" i="1" baseline="-25000" dirty="0"/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FD092278-2E99-4FB5-942D-D2E89097E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1400"/>
              <a:t>K. Drakos</a:t>
            </a:r>
          </a:p>
        </p:txBody>
      </p:sp>
    </p:spTree>
    <p:extLst>
      <p:ext uri="{BB962C8B-B14F-4D97-AF65-F5344CB8AC3E}">
        <p14:creationId xmlns:p14="http://schemas.microsoft.com/office/powerpoint/2010/main" val="15450750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5DF12-555F-8ABF-7713-CA33CD58C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>
            <a:extLst>
              <a:ext uri="{FF2B5EF4-FFF2-40B4-BE49-F238E27FC236}">
                <a16:creationId xmlns:a16="http://schemas.microsoft.com/office/drawing/2014/main" id="{B47F7851-CFAB-96C2-48AD-43C12B066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484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2FEFDD23-D366-3388-77D4-1B275B99A1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D01E4A8F-AB48-4DFD-9417-2AC780E55224}" type="slidenum">
              <a:rPr lang="en-GB" altLang="el-GR" sz="1400"/>
              <a:pPr algn="r">
                <a:buClrTx/>
                <a:buFontTx/>
                <a:buNone/>
              </a:pPr>
              <a:t>5</a:t>
            </a:fld>
            <a:endParaRPr lang="en-GB" altLang="el-GR" sz="1400"/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994F9C4E-28F8-A426-BEC2-E7FC8B1AD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2500" b="1"/>
              <a:t>The Impact of Shocks for </a:t>
            </a:r>
            <a:br>
              <a:rPr lang="en-GB" altLang="el-GR" sz="2500" b="1"/>
            </a:br>
            <a:r>
              <a:rPr lang="en-GB" altLang="el-GR" sz="2500" b="1"/>
              <a:t>Stationary and Non-stationary Series</a:t>
            </a:r>
            <a:br>
              <a:rPr lang="en-GB" altLang="el-GR" sz="2500" b="1"/>
            </a:br>
            <a:endParaRPr lang="en-GB" altLang="el-GR" sz="2500" b="1"/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052EA9FF-0424-1342-C9B3-6E8937CB8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828800"/>
            <a:ext cx="77724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90000"/>
              </a:lnSpc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We have 3 cases: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1.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&lt;1 </a:t>
            </a:r>
            <a:r>
              <a:rPr lang="en-GB" altLang="el-GR" sz="2000" dirty="0">
                <a:latin typeface="Symbol" panose="05050102010706020507" pitchFamily="18" charset="2"/>
              </a:rPr>
              <a:t></a:t>
            </a:r>
            <a:r>
              <a:rPr lang="en-GB" altLang="el-GR" sz="2000" dirty="0"/>
              <a:t>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baseline="30000" dirty="0"/>
              <a:t>T</a:t>
            </a:r>
            <a:r>
              <a:rPr lang="en-GB" altLang="el-GR" sz="2000" dirty="0">
                <a:latin typeface="Symbol" panose="05050102010706020507" pitchFamily="18" charset="2"/>
              </a:rPr>
              <a:t></a:t>
            </a:r>
            <a:r>
              <a:rPr lang="en-GB" altLang="el-GR" sz="2000" dirty="0"/>
              <a:t>0 as </a:t>
            </a:r>
            <a:r>
              <a:rPr lang="en-GB" altLang="el-GR" sz="2000" i="1" dirty="0"/>
              <a:t>T</a:t>
            </a:r>
            <a:r>
              <a:rPr lang="en-GB" altLang="el-GR" sz="2000" dirty="0">
                <a:latin typeface="Symbol" panose="05050102010706020507" pitchFamily="18" charset="2"/>
              </a:rPr>
              <a:t>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So the </a:t>
            </a:r>
            <a:r>
              <a:rPr lang="en-GB" altLang="el-GR" sz="2000" b="1" dirty="0"/>
              <a:t>shocks to the system gradually die away</a:t>
            </a:r>
            <a:r>
              <a:rPr lang="en-GB" altLang="el-GR" sz="2000" dirty="0"/>
              <a:t>.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2.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=1 </a:t>
            </a:r>
            <a:r>
              <a:rPr lang="en-GB" altLang="el-GR" sz="2000" dirty="0">
                <a:latin typeface="Symbol" panose="05050102010706020507" pitchFamily="18" charset="2"/>
              </a:rPr>
              <a:t></a:t>
            </a:r>
            <a:r>
              <a:rPr lang="en-GB" altLang="el-GR" sz="2000" dirty="0"/>
              <a:t>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baseline="30000" dirty="0"/>
              <a:t>T</a:t>
            </a:r>
            <a:r>
              <a:rPr lang="en-GB" altLang="el-GR" sz="2000" dirty="0"/>
              <a:t> =1</a:t>
            </a:r>
            <a:r>
              <a:rPr lang="en-GB" altLang="el-GR" sz="2000" dirty="0">
                <a:latin typeface="Symbol" panose="05050102010706020507" pitchFamily="18" charset="2"/>
              </a:rPr>
              <a:t></a:t>
            </a:r>
            <a:r>
              <a:rPr lang="en-GB" altLang="el-GR" sz="2000" dirty="0"/>
              <a:t> </a:t>
            </a:r>
            <a:r>
              <a:rPr lang="en-GB" altLang="el-GR" sz="2000" i="1" dirty="0"/>
              <a:t>T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So </a:t>
            </a:r>
            <a:r>
              <a:rPr lang="en-GB" altLang="el-GR" sz="2000" b="1" dirty="0"/>
              <a:t>shocks persist </a:t>
            </a:r>
            <a:r>
              <a:rPr lang="en-GB" altLang="el-GR" sz="2000" dirty="0"/>
              <a:t>in the system and never die away. We obtain: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			 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				as </a:t>
            </a:r>
            <a:r>
              <a:rPr lang="en-GB" altLang="el-GR" sz="2000" i="1" dirty="0"/>
              <a:t>T</a:t>
            </a:r>
            <a:r>
              <a:rPr lang="en-GB" altLang="el-GR" sz="2000" dirty="0">
                <a:latin typeface="Symbol" panose="05050102010706020507" pitchFamily="18" charset="2"/>
              </a:rPr>
              <a:t>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So just an infinite sum of past shocks plus some starting value of </a:t>
            </a:r>
            <a:r>
              <a:rPr lang="en-GB" altLang="el-GR" sz="2000" i="1" dirty="0"/>
              <a:t>y</a:t>
            </a:r>
            <a:r>
              <a:rPr lang="en-GB" altLang="el-GR" sz="2000" baseline="-25000" dirty="0"/>
              <a:t>0</a:t>
            </a:r>
            <a:r>
              <a:rPr lang="en-GB" altLang="el-GR" sz="2000" dirty="0"/>
              <a:t>.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3. </a:t>
            </a:r>
            <a:r>
              <a:rPr lang="en-GB" altLang="el-GR" sz="2000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&gt;1. Now given shocks become </a:t>
            </a:r>
            <a:r>
              <a:rPr lang="en-GB" altLang="el-GR" sz="2000" u="sng" dirty="0"/>
              <a:t>more</a:t>
            </a:r>
            <a:r>
              <a:rPr lang="en-GB" altLang="el-GR" sz="2000" dirty="0"/>
              <a:t> influential as time goes on, since if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&gt;1,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baseline="30000" dirty="0"/>
              <a:t>3</a:t>
            </a:r>
            <a:r>
              <a:rPr lang="en-GB" altLang="el-GR" sz="2000" dirty="0"/>
              <a:t>&gt;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baseline="30000" dirty="0"/>
              <a:t>2</a:t>
            </a:r>
            <a:r>
              <a:rPr lang="en-GB" altLang="el-GR" sz="2000" dirty="0"/>
              <a:t>&gt;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 etc.</a:t>
            </a:r>
          </a:p>
          <a:p>
            <a:pPr>
              <a:lnSpc>
                <a:spcPct val="90000"/>
              </a:lnSpc>
              <a:spcBef>
                <a:spcPts val="500"/>
              </a:spcBef>
            </a:pPr>
            <a:endParaRPr lang="en-GB" altLang="el-GR" sz="2000" dirty="0"/>
          </a:p>
        </p:txBody>
      </p:sp>
      <p:graphicFrame>
        <p:nvGraphicFramePr>
          <p:cNvPr id="7173" name="Object 5">
            <a:extLst>
              <a:ext uri="{FF2B5EF4-FFF2-40B4-BE49-F238E27FC236}">
                <a16:creationId xmlns:a16="http://schemas.microsoft.com/office/drawing/2014/main" id="{EED21FFA-0A22-619E-55B7-45B19E9FE7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7200" y="3962401"/>
          <a:ext cx="160020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837720" imgH="431280" progId="">
                  <p:embed/>
                </p:oleObj>
              </mc:Choice>
              <mc:Fallback>
                <p:oleObj r:id="rId3" imgW="837720" imgH="431280" progId="">
                  <p:embed/>
                  <p:pic>
                    <p:nvPicPr>
                      <p:cNvPr id="7173" name="Object 5">
                        <a:extLst>
                          <a:ext uri="{FF2B5EF4-FFF2-40B4-BE49-F238E27FC236}">
                            <a16:creationId xmlns:a16="http://schemas.microsoft.com/office/drawing/2014/main" id="{EED21FFA-0A22-619E-55B7-45B19E9FE7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962401"/>
                        <a:ext cx="1600200" cy="82232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6">
            <a:extLst>
              <a:ext uri="{FF2B5EF4-FFF2-40B4-BE49-F238E27FC236}">
                <a16:creationId xmlns:a16="http://schemas.microsoft.com/office/drawing/2014/main" id="{074624B2-470C-754C-8D27-A783A302D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1400"/>
              <a:t>K. Drakos</a:t>
            </a:r>
          </a:p>
        </p:txBody>
      </p:sp>
    </p:spTree>
    <p:extLst>
      <p:ext uri="{BB962C8B-B14F-4D97-AF65-F5344CB8AC3E}">
        <p14:creationId xmlns:p14="http://schemas.microsoft.com/office/powerpoint/2010/main" val="4716358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Footer Placeholder 5">
            <a:extLst>
              <a:ext uri="{FF2B5EF4-FFF2-40B4-BE49-F238E27FC236}">
                <a16:creationId xmlns:a16="http://schemas.microsoft.com/office/drawing/2014/main" id="{007D569D-DA40-FC7D-4219-CD937006B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t>Quantitative Methods, K. Drakos</a:t>
            </a:r>
            <a:endParaRPr lang="el-GR" altLang="en-US" sz="14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id="{F02F8CB4-F7A6-3DD1-B4E9-AAF1DBC1DA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9B8AE7-CD40-4B37-BEED-C02AA6AE971F}" type="slidenum">
              <a:rPr lang="el-GR" altLang="en-US" sz="14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l-GR" altLang="en-US" sz="1400">
              <a:solidFill>
                <a:srgbClr val="FFFFFF"/>
              </a:solidFill>
            </a:endParaRPr>
          </a:p>
        </p:txBody>
      </p:sp>
      <p:sp>
        <p:nvSpPr>
          <p:cNvPr id="22532" name="Content Placeholder 2">
            <a:extLst>
              <a:ext uri="{FF2B5EF4-FFF2-40B4-BE49-F238E27FC236}">
                <a16:creationId xmlns:a16="http://schemas.microsoft.com/office/drawing/2014/main" id="{AD4D1025-6564-A465-4882-6FAA3B1E103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670858" y="584447"/>
            <a:ext cx="8229600" cy="6240463"/>
          </a:xfrm>
        </p:spPr>
        <p:txBody>
          <a:bodyPr/>
          <a:lstStyle/>
          <a:p>
            <a:pPr algn="just"/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time series {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} we define as </a:t>
            </a:r>
            <a:r>
              <a:rPr lang="en-GB" alt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autocovariance </a:t>
            </a:r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(ACV) of k-order the quantity: </a:t>
            </a:r>
          </a:p>
          <a:p>
            <a:pPr algn="just"/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Cov(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t+k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E[(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μ) (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t+k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μ)] = 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altLang="el-GR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 = </a:t>
            </a:r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±1, ±2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term "auto" is prefixed because the members of the series are generated from the same stochastic process. The ACV function is an even function of 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that is because: </a:t>
            </a:r>
          </a:p>
          <a:p>
            <a:pPr algn="just"/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Cov(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t+k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Cov(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t+k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Cov(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-k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γ-</a:t>
            </a:r>
            <a:r>
              <a:rPr lang="en-GB" altLang="el-GR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Obviously, 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GB" altLang="el-GR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Cov(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Var(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altLang="el-GR" dirty="0"/>
          </a:p>
        </p:txBody>
      </p:sp>
      <p:sp>
        <p:nvSpPr>
          <p:cNvPr id="22533" name="Slide Number Placeholder 4">
            <a:extLst>
              <a:ext uri="{FF2B5EF4-FFF2-40B4-BE49-F238E27FC236}">
                <a16:creationId xmlns:a16="http://schemas.microsoft.com/office/drawing/2014/main" id="{EFA2B3A3-1E82-2AC9-232B-1FEEB0A1D85F}"/>
              </a:ext>
            </a:extLst>
          </p:cNvPr>
          <p:cNvSpPr txBox="1">
            <a:spLocks noGrp="1"/>
          </p:cNvSpPr>
          <p:nvPr/>
        </p:nvSpPr>
        <p:spPr bwMode="auto">
          <a:xfrm>
            <a:off x="9698038" y="15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955DAA32-1767-4432-8667-F06D396A780A}" type="slidenum">
              <a:rPr lang="el-GR" altLang="el-GR">
                <a:solidFill>
                  <a:srgbClr val="FFFFFF"/>
                </a:solidFill>
                <a:latin typeface="Georgia" panose="02040502050405020303" pitchFamily="18" charset="0"/>
              </a:rPr>
              <a:pPr algn="r" eaLnBrk="1" hangingPunct="1"/>
              <a:t>6</a:t>
            </a:fld>
            <a:endParaRPr lang="el-GR" altLang="el-GR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497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Footer Placeholder 5">
            <a:extLst>
              <a:ext uri="{FF2B5EF4-FFF2-40B4-BE49-F238E27FC236}">
                <a16:creationId xmlns:a16="http://schemas.microsoft.com/office/drawing/2014/main" id="{E9E9719C-6EF0-2763-9DC6-187DE6146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400">
                <a:solidFill>
                  <a:schemeClr val="tx2"/>
                </a:solidFill>
                <a:latin typeface="Arial" panose="020B0604020202020204" pitchFamily="34" charset="0"/>
              </a:rPr>
              <a:t>Quantitative Methods, K. Drakos</a:t>
            </a:r>
            <a:endParaRPr lang="el-GR" altLang="en-US" sz="14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C359F35A-94EF-0FAC-BC08-3ADEE685D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DDCDC7-DCBD-4ACC-B3DF-A17A849447FC}" type="slidenum">
              <a:rPr lang="el-GR" altLang="en-US" sz="14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l-GR" altLang="en-US" sz="1400">
              <a:solidFill>
                <a:srgbClr val="FFFFFF"/>
              </a:solidFill>
            </a:endParaRPr>
          </a:p>
        </p:txBody>
      </p:sp>
      <p:sp>
        <p:nvSpPr>
          <p:cNvPr id="24580" name="Content Placeholder 2">
            <a:extLst>
              <a:ext uri="{FF2B5EF4-FFF2-40B4-BE49-F238E27FC236}">
                <a16:creationId xmlns:a16="http://schemas.microsoft.com/office/drawing/2014/main" id="{947919BB-56AE-D113-69EA-0DAD783882C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296237" y="544759"/>
            <a:ext cx="8229600" cy="6097588"/>
          </a:xfrm>
        </p:spPr>
        <p:txBody>
          <a:bodyPr/>
          <a:lstStyle/>
          <a:p>
            <a:pPr algn="just"/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first-order autocovariance means that there is a tendency for the next observation to be towards the same side (sign) as the previous one with respect to the mean.</a:t>
            </a:r>
          </a:p>
          <a:p>
            <a:pPr algn="just"/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time series {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} we define as </a:t>
            </a:r>
            <a:r>
              <a:rPr lang="en-GB" alt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autocorrelation</a:t>
            </a:r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(ACR) of k-order the quantity: 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graph of 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altLang="el-GR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called correlogram. </a:t>
            </a:r>
            <a:endParaRPr lang="en-US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altLang="el-GR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γ-</a:t>
            </a:r>
            <a:r>
              <a:rPr lang="en-GB" altLang="el-GR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can be shown that </a:t>
            </a:r>
            <a:r>
              <a:rPr lang="en-GB" alt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GB" altLang="el-GR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altLang="el-GR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ρ-</a:t>
            </a:r>
            <a:r>
              <a:rPr lang="en-GB" altLang="el-GR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Obviously the ACR function has the same properties with the ACV function, and furthermore satisfies the condition </a:t>
            </a:r>
            <a:r>
              <a:rPr lang="en-GB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GB" altLang="el-GR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=1</a:t>
            </a:r>
          </a:p>
          <a:p>
            <a:pPr algn="just">
              <a:lnSpc>
                <a:spcPct val="80000"/>
              </a:lnSpc>
            </a:pPr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 that the autocorrelation function is dimensionless, that is, independent of the scale of measurement of the time series. </a:t>
            </a:r>
          </a:p>
          <a:p>
            <a:pPr algn="just">
              <a:lnSpc>
                <a:spcPct val="80000"/>
              </a:lnSpc>
            </a:pPr>
            <a:r>
              <a:rPr lang="en-GB" alt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correlogram of a stationary series will die out very fast, after the first k-lags, whereas in the case of a non-stationary series it will be very persistent, and die out very slowly</a:t>
            </a:r>
            <a:r>
              <a:rPr lang="en-GB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l-GR" alt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altLang="el-GR" dirty="0"/>
          </a:p>
        </p:txBody>
      </p:sp>
      <p:sp>
        <p:nvSpPr>
          <p:cNvPr id="24581" name="Slide Number Placeholder 4">
            <a:extLst>
              <a:ext uri="{FF2B5EF4-FFF2-40B4-BE49-F238E27FC236}">
                <a16:creationId xmlns:a16="http://schemas.microsoft.com/office/drawing/2014/main" id="{5BD2E3ED-1095-B534-2E42-1618058539C9}"/>
              </a:ext>
            </a:extLst>
          </p:cNvPr>
          <p:cNvSpPr txBox="1">
            <a:spLocks noGrp="1"/>
          </p:cNvSpPr>
          <p:nvPr/>
        </p:nvSpPr>
        <p:spPr bwMode="auto">
          <a:xfrm>
            <a:off x="9698038" y="15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D6B365B2-07D2-43FA-9344-31EECBD79A2A}" type="slidenum">
              <a:rPr lang="el-GR" altLang="el-GR">
                <a:solidFill>
                  <a:srgbClr val="FFFFFF"/>
                </a:solidFill>
                <a:latin typeface="Georgia" panose="02040502050405020303" pitchFamily="18" charset="0"/>
              </a:rPr>
              <a:pPr algn="r" eaLnBrk="1" hangingPunct="1"/>
              <a:t>7</a:t>
            </a:fld>
            <a:endParaRPr lang="el-GR" altLang="el-GR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41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2BB9A-8070-9BC3-A8A5-9592D7050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el-GR" i="1" dirty="0"/>
              <a:t>y</a:t>
            </a:r>
            <a:r>
              <a:rPr lang="en-GB" altLang="el-GR" i="1" baseline="-25000" dirty="0"/>
              <a:t>t</a:t>
            </a:r>
            <a:r>
              <a:rPr lang="en-GB" altLang="el-GR" i="1" dirty="0"/>
              <a:t> = y</a:t>
            </a:r>
            <a:r>
              <a:rPr lang="en-GB" altLang="el-GR" i="1" baseline="-25000" dirty="0"/>
              <a:t>t-</a:t>
            </a:r>
            <a:r>
              <a:rPr lang="en-GB" altLang="el-GR" baseline="-25000" dirty="0"/>
              <a:t>1</a:t>
            </a:r>
            <a:r>
              <a:rPr lang="en-GB" altLang="el-GR" i="1" dirty="0"/>
              <a:t> + </a:t>
            </a:r>
            <a:r>
              <a:rPr lang="en-GB" altLang="el-GR" i="1" dirty="0" err="1"/>
              <a:t>u</a:t>
            </a:r>
            <a:r>
              <a:rPr lang="en-GB" altLang="el-GR" i="1" baseline="-25000" dirty="0" err="1"/>
              <a:t>t</a:t>
            </a:r>
            <a:r>
              <a:rPr lang="en-GB" altLang="el-GR" i="1" baseline="-25000" dirty="0"/>
              <a:t>  </a:t>
            </a:r>
            <a:r>
              <a:rPr lang="en-GB" altLang="el-GR" i="1" dirty="0"/>
              <a:t>  </a:t>
            </a:r>
            <a:br>
              <a:rPr lang="en-GB" altLang="el-GR" i="1" dirty="0"/>
            </a:br>
            <a:br>
              <a:rPr lang="en-GB" altLang="el-GR" i="1" dirty="0"/>
            </a:br>
            <a:r>
              <a:rPr lang="en-GB" altLang="el-GR" b="1" i="1" dirty="0"/>
              <a:t>Random Walk </a:t>
            </a:r>
            <a:endParaRPr lang="el-G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FE0E5F-46EE-7056-9D15-A8E74CB0C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1BCFD4-959F-1B0B-2116-E1F6C0E0E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6AD46A-54F4-BABA-3741-24FCFA707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2204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6B974-B654-6BBD-3178-ED0880644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Random walk (</a:t>
            </a:r>
            <a:r>
              <a:rPr lang="en-US" b="1" dirty="0" err="1"/>
              <a:t>chatgpt</a:t>
            </a:r>
            <a:r>
              <a:rPr lang="en-US" b="1" dirty="0"/>
              <a:t>) </a:t>
            </a:r>
            <a:endParaRPr lang="el-G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22D80B-309D-BCDC-0A21-47052D4B30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A </a:t>
                </a:r>
                <a:r>
                  <a:rPr lang="en-US" b="1" dirty="0"/>
                  <a:t>random walk time series</a:t>
                </a:r>
                <a:r>
                  <a:rPr lang="en-US" dirty="0"/>
                  <a:t> is a stochastic (random) process where each value evolves from the previous one by adding a random shock. It’s a core concept in time series analysis, econometrics, and finance.</a:t>
                </a:r>
              </a:p>
              <a:p>
                <a:r>
                  <a:rPr lang="en-US" b="1" dirty="0"/>
                  <a:t>Key Characteristics</a:t>
                </a:r>
              </a:p>
              <a:p>
                <a:r>
                  <a:rPr lang="en-US" b="1" dirty="0"/>
                  <a:t>Non-stationary</a:t>
                </a:r>
                <a:endParaRPr lang="en-US" dirty="0"/>
              </a:p>
              <a:p>
                <a:pPr lvl="1"/>
                <a:r>
                  <a:rPr lang="en-US" dirty="0"/>
                  <a:t>Mean and variance change over time</a:t>
                </a:r>
              </a:p>
              <a:p>
                <a:pPr lvl="1"/>
                <a:r>
                  <a:rPr lang="en-US" dirty="0"/>
                  <a:t>Variance grows linearly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No predictable pattern</a:t>
                </a:r>
                <a:endParaRPr lang="en-US" dirty="0"/>
              </a:p>
              <a:p>
                <a:pPr lvl="1"/>
                <a:r>
                  <a:rPr lang="en-US" dirty="0"/>
                  <a:t>Best forecast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ar-AE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ar-AE" dirty="0"/>
              </a:p>
              <a:p>
                <a:r>
                  <a:rPr lang="en-US" b="1" dirty="0"/>
                  <a:t>Shocks are permanent</a:t>
                </a:r>
                <a:endParaRPr lang="en-US" dirty="0"/>
              </a:p>
              <a:p>
                <a:pPr lvl="1"/>
                <a:r>
                  <a:rPr lang="en-US" dirty="0"/>
                  <a:t>A random shock affects all future values</a:t>
                </a:r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22D80B-309D-BCDC-0A21-47052D4B30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06" t="-2273" r="-364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F50AC1-9B91-4BB1-C52B-95E48A5A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7DB8A7-4D66-602D-261D-D4DB9E2E1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6704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67202-F38F-EC4A-A52C-7300FBFB0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(</a:t>
            </a:r>
            <a:r>
              <a:rPr lang="en-US" sz="3000" dirty="0" err="1"/>
              <a:t>chatgpt</a:t>
            </a:r>
            <a:r>
              <a:rPr lang="en-US" sz="3000" dirty="0"/>
              <a:t>) Here are the </a:t>
            </a:r>
            <a:r>
              <a:rPr lang="en-US" sz="3000" b="1" dirty="0"/>
              <a:t>key implications of a random walk time series</a:t>
            </a:r>
            <a:r>
              <a:rPr lang="en-US" sz="3000" dirty="0"/>
              <a:t>, especially in analysis, forecasting, and modeling:</a:t>
            </a:r>
            <a:endParaRPr lang="el-GR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AC3A0-0C8D-20C2-1538-CF12F96D2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Best forecast = last observed value</a:t>
            </a:r>
            <a:endParaRPr lang="ar-AE" dirty="0"/>
          </a:p>
          <a:p>
            <a:r>
              <a:rPr lang="en-US" dirty="0"/>
              <a:t>Forecast errors grow with horizon</a:t>
            </a:r>
          </a:p>
          <a:p>
            <a:r>
              <a:rPr lang="en-US" dirty="0"/>
              <a:t>Long-term forecasts are highly uncertain</a:t>
            </a:r>
          </a:p>
          <a:p>
            <a:r>
              <a:rPr lang="en-US" dirty="0"/>
              <a:t>Adding more past data does not improve long-run prediction accuracy</a:t>
            </a:r>
          </a:p>
          <a:p>
            <a:r>
              <a:rPr lang="en-US" dirty="0"/>
              <a:t>Implication: </a:t>
            </a:r>
            <a:r>
              <a:rPr lang="en-US" b="1" dirty="0"/>
              <a:t>Random walks are essentially unpredictable beyond the current value</a:t>
            </a:r>
            <a:r>
              <a:rPr lang="en-US" dirty="0"/>
              <a:t>.</a:t>
            </a:r>
          </a:p>
          <a:p>
            <a:r>
              <a:rPr lang="en-US" dirty="0"/>
              <a:t>Mean and variance change over time, </a:t>
            </a:r>
            <a:r>
              <a:rPr lang="en-US" b="1" dirty="0"/>
              <a:t>standard regression assumption fail, regression gives misleading results </a:t>
            </a:r>
          </a:p>
          <a:p>
            <a:endParaRPr lang="el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26CE67-2A1D-030F-E07D-55237AFC2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C62760-A7C2-AA07-6071-127E8502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4819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B57BA1-C60F-F2EE-BD26-38488C8F5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How can we identify non-stationary time series? </a:t>
            </a:r>
            <a:endParaRPr lang="el-GR" sz="3600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569705-24FC-A5EF-6412-6828CCA22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2017" y="6459785"/>
            <a:ext cx="5105169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chemeClr val="tx2"/>
                </a:solidFill>
              </a:rPr>
              <a:t>Quantitative Methods, K. Drakos</a:t>
            </a:r>
            <a:endParaRPr lang="el-GR">
              <a:solidFill>
                <a:schemeClr val="tx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A5DAEA-D860-A91A-F55F-0C8D2BCDA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23055" y="6459785"/>
            <a:ext cx="10894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F2DFBB-4E06-475B-9286-E7F9C3634FA5}" type="slidenum">
              <a:rPr lang="el-GR">
                <a:solidFill>
                  <a:schemeClr val="tx2"/>
                </a:solidFill>
              </a:rPr>
              <a:pPr>
                <a:spcAft>
                  <a:spcPts val="600"/>
                </a:spcAft>
              </a:pPr>
              <a:t>11</a:t>
            </a:fld>
            <a:endParaRPr lang="el-GR">
              <a:solidFill>
                <a:schemeClr val="tx2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301E7EE-314C-4F14-C55D-9E06485B28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5952023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9599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Financial graphs on a dark display">
            <a:extLst>
              <a:ext uri="{FF2B5EF4-FFF2-40B4-BE49-F238E27FC236}">
                <a16:creationId xmlns:a16="http://schemas.microsoft.com/office/drawing/2014/main" id="{B0799627-9A29-F3A1-7B5F-B4A17C847E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749" b="17749"/>
          <a:stretch>
            <a:fillRect/>
          </a:stretch>
        </p:blipFill>
        <p:spPr>
          <a:xfrm>
            <a:off x="-32" y="10"/>
            <a:ext cx="12192031" cy="491506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76D919A-FC3E-4B4E-BAF0-ED6CFB8DC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CB4182-E4FF-A9A9-1546-568A67942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197" y="5120640"/>
            <a:ext cx="10058400" cy="8229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>
                <a:solidFill>
                  <a:srgbClr val="FFFFFF"/>
                </a:solidFill>
              </a:rPr>
              <a:t>Layer 1: time series graph</a:t>
            </a:r>
            <a:br>
              <a:rPr lang="en-US" sz="2800">
                <a:solidFill>
                  <a:srgbClr val="FFFFFF"/>
                </a:solidFill>
              </a:rPr>
            </a:br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F901DC-6ABB-0280-2935-FC87786EF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5212" y="5943600"/>
            <a:ext cx="10058400" cy="543513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500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66ACBD-1C82-4782-AA7C-05504DD7D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7CF887-3CD1-1343-0084-4485E2555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Quantitative Methods, K. Drakos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1464DE-9D9C-2FBD-380B-49D2CF998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8EF2DFBB-4E06-475B-9286-E7F9C3634FA5}" type="slidenum">
              <a:rPr lang="en-US" smtClean="0"/>
              <a:pPr defTabSz="914400"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52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1A3B-BBB1-16C1-FCC6-22ACF7275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470EA1D-103F-AF7E-7649-E77481E7EE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3079" y="289115"/>
            <a:ext cx="8041843" cy="584972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248A7A-03C0-4CB6-4457-C43E2D7CD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014EF9-4B8A-A502-B9BE-F8A62495D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5350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4F0FE-8A00-519B-5EC4-5BA6D0A0B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925E442-9882-A544-650A-6F324FFE24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4529" y="286603"/>
            <a:ext cx="7539228" cy="548411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790E9F-47C3-50E8-A854-99CAAE044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B5F505-DA92-01F1-8C4E-F9C6D7C61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7755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2291D-9BFD-B7ED-38BF-DAC22A63A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215CAEA-8480-A1A3-4E02-15F7758291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6027" y="686943"/>
            <a:ext cx="7539228" cy="548411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6488A9-D75F-C783-C888-49A665017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14BC7D-4D9B-864F-792E-8900CDABD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65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06630-4CED-38E5-1526-A0BB8460F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6B4C36-D6BE-B519-EB57-B6F2002F8A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2643" y="286603"/>
            <a:ext cx="8041843" cy="584972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6FBE50-B76C-5589-6F30-FD05495E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0703F7-8C18-07D5-8D9F-7495AE7CB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8492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D50C155-E8F4-DB1C-5D34-A6EDF21DFE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706" b="9624"/>
          <a:stretch>
            <a:fillRect/>
          </a:stretch>
        </p:blipFill>
        <p:spPr>
          <a:xfrm>
            <a:off x="-32" y="10"/>
            <a:ext cx="12192031" cy="4915066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76D919A-FC3E-4B4E-BAF0-ED6CFB8DC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385B4E-78E1-E26D-03B7-87B01558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197" y="5120640"/>
            <a:ext cx="10058400" cy="8229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</a:rPr>
              <a:t>Layer 2: calculate the correlogram of the time series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6D0FF-7EC7-F6B3-9329-171C7DA4B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5212" y="5943600"/>
            <a:ext cx="10058400" cy="543513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500">
              <a:solidFill>
                <a:srgbClr val="FFFFFF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F66ACBD-1C82-4782-AA7C-05504DD7D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9AAF94-C588-1C50-71E4-EBB4AECB1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Quantitative Methods, K. Drakos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448747-020C-5F92-3020-9A9DC644B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8EF2DFBB-4E06-475B-9286-E7F9C3634FA5}" type="slidenum">
              <a:rPr lang="en-US" smtClean="0"/>
              <a:pPr defTabSz="914400">
                <a:spcAft>
                  <a:spcPts val="6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74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A556F-3A4C-1DE4-51D8-C79A86216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2FA60FC-9319-2C71-B6B5-796CFEEF7F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7914" y="924268"/>
            <a:ext cx="7539228" cy="548411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3622D4-1C77-F918-8248-95C3C2EAD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704373-DCA9-6158-3B22-9D0C44A15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9919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50962-B3E5-335E-B190-CD04A3D80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C9BA1BD-767B-546A-F911-A344425BD4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5496" y="612769"/>
            <a:ext cx="7539228" cy="548411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D06C28-78C6-10FE-96CA-897390683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45C64D-283A-4308-95BB-5CE296F77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3986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E221A-3A55-0DFE-BCB4-B37DA64FE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4E4F49C-D86F-06F5-B611-8A0AD6D247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3755" y="371609"/>
            <a:ext cx="8041843" cy="584972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33F76B-4B31-9D2F-4819-651B2FA0A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9DFDB3-1257-A630-5BC1-CFB742995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4336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005E5-E264-7EB8-7078-3E9B3AD20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BAD5147-606F-B4A6-67FD-DD95560F5B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3030" y="286603"/>
            <a:ext cx="7539228" cy="548411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635B12-5E71-FCDC-4F30-AB9645AE1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3088DF-5F58-744F-A501-07312A06C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1121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Pipette filling tray with sample">
            <a:extLst>
              <a:ext uri="{FF2B5EF4-FFF2-40B4-BE49-F238E27FC236}">
                <a16:creationId xmlns:a16="http://schemas.microsoft.com/office/drawing/2014/main" id="{3BEEFA55-DFB1-0DE3-DA50-ECE724118A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802" b="19802"/>
          <a:stretch>
            <a:fillRect/>
          </a:stretch>
        </p:blipFill>
        <p:spPr>
          <a:xfrm>
            <a:off x="-32" y="10"/>
            <a:ext cx="12192031" cy="491506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76D919A-FC3E-4B4E-BAF0-ED6CFB8DC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FC7300-8703-5EFD-E216-3FEB1CBA0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197" y="5120640"/>
            <a:ext cx="10058400" cy="8229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</a:rPr>
              <a:t>Layer 3: unit root testing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04A9B-F7DA-8F8B-B074-D02EE2808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5212" y="5943600"/>
            <a:ext cx="10058400" cy="543513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50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66ACBD-1C82-4782-AA7C-05504DD7D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500E05-D6D5-5847-9D86-B3422266C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Quantitative Methods, K. Drakos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FFD7C-3320-29C8-D2AA-AC68F4493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8EF2DFBB-4E06-475B-9286-E7F9C3634FA5}" type="slidenum">
              <a:rPr lang="en-US" smtClean="0"/>
              <a:pPr defTabSz="914400">
                <a:spcAft>
                  <a:spcPts val="600"/>
                </a:spcAft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60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AA3BB-F36D-1EB2-BF3E-92B19E389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>
            <a:extLst>
              <a:ext uri="{FF2B5EF4-FFF2-40B4-BE49-F238E27FC236}">
                <a16:creationId xmlns:a16="http://schemas.microsoft.com/office/drawing/2014/main" id="{43529F24-612B-18D8-439D-4CF499B6D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484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386" name="Text Box 2">
            <a:extLst>
              <a:ext uri="{FF2B5EF4-FFF2-40B4-BE49-F238E27FC236}">
                <a16:creationId xmlns:a16="http://schemas.microsoft.com/office/drawing/2014/main" id="{1A1A13BE-17A1-D34D-0C38-02761C85D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5E2932B7-4FD0-4DDD-B2DB-C9A31B0679F7}" type="slidenum">
              <a:rPr lang="en-GB" altLang="el-GR" sz="1400"/>
              <a:pPr algn="r">
                <a:buClrTx/>
                <a:buFontTx/>
                <a:buNone/>
              </a:pPr>
              <a:t>23</a:t>
            </a:fld>
            <a:endParaRPr lang="en-GB" altLang="el-GR" sz="1400"/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FF6240BC-DC16-D3AD-7339-2319B6A80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2500" b="1"/>
              <a:t>How do we test for a unit root?</a:t>
            </a:r>
            <a:br>
              <a:rPr lang="en-GB" altLang="el-GR" sz="2500" b="1"/>
            </a:br>
            <a:endParaRPr lang="en-GB" altLang="el-GR" sz="2500" b="1"/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AE96AE46-6015-DAD2-9347-FC0BD3606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905000"/>
            <a:ext cx="777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The early and pioneering work on testing for a unit root in time series was done by Dickey and Fuller (Dickey and Fuller 1979, Fuller 1976). The basic objective of the test is to test the null hypothesis that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 =1 in:</a:t>
            </a:r>
          </a:p>
          <a:p>
            <a:pPr marL="342900">
              <a:spcBef>
                <a:spcPts val="500"/>
              </a:spcBef>
            </a:pPr>
            <a:r>
              <a:rPr lang="en-GB" altLang="el-GR" sz="2000" dirty="0"/>
              <a:t>	 				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 +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endParaRPr lang="en-GB" altLang="el-GR" sz="2000" i="1" baseline="-25000" dirty="0"/>
          </a:p>
          <a:p>
            <a:pPr marL="342900">
              <a:spcBef>
                <a:spcPts val="500"/>
              </a:spcBef>
            </a:pPr>
            <a:r>
              <a:rPr lang="en-GB" altLang="el-GR" sz="2000" dirty="0"/>
              <a:t>	against the one-sided alternative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 &lt;1. So we have </a:t>
            </a:r>
          </a:p>
          <a:p>
            <a:pPr marL="342900">
              <a:spcBef>
                <a:spcPts val="500"/>
              </a:spcBef>
            </a:pPr>
            <a:r>
              <a:rPr lang="en-GB" altLang="el-GR" sz="2000" dirty="0"/>
              <a:t>		H</a:t>
            </a:r>
            <a:r>
              <a:rPr lang="en-GB" altLang="el-GR" sz="2000" baseline="-25000" dirty="0"/>
              <a:t>0</a:t>
            </a:r>
            <a:r>
              <a:rPr lang="en-GB" altLang="el-GR" sz="2000" dirty="0"/>
              <a:t>: series contains a unit root </a:t>
            </a:r>
          </a:p>
          <a:p>
            <a:pPr marL="342900">
              <a:spcBef>
                <a:spcPts val="500"/>
              </a:spcBef>
            </a:pPr>
            <a:r>
              <a:rPr lang="en-GB" altLang="el-GR" sz="2000" dirty="0"/>
              <a:t>	vs. 	H</a:t>
            </a:r>
            <a:r>
              <a:rPr lang="en-GB" altLang="el-GR" sz="2000" baseline="-25000" dirty="0"/>
              <a:t>1</a:t>
            </a:r>
            <a:r>
              <a:rPr lang="en-GB" altLang="el-GR" sz="2000" dirty="0"/>
              <a:t>: series is stationary. </a:t>
            </a:r>
          </a:p>
          <a:p>
            <a:pPr>
              <a:spcBef>
                <a:spcPts val="500"/>
              </a:spcBef>
            </a:pPr>
            <a:endParaRPr lang="en-GB" altLang="el-GR" sz="2000" dirty="0"/>
          </a:p>
          <a:p>
            <a:pPr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We usually use the regression:</a:t>
            </a:r>
          </a:p>
          <a:p>
            <a:pPr marL="342900">
              <a:spcBef>
                <a:spcPts val="500"/>
              </a:spcBef>
            </a:pPr>
            <a:r>
              <a:rPr lang="en-GB" altLang="el-GR" sz="2000" dirty="0"/>
              <a:t>					</a:t>
            </a:r>
            <a:r>
              <a:rPr lang="en-GB" altLang="el-GR" sz="2000" i="1" dirty="0">
                <a:latin typeface="Symbol" panose="05050102010706020507" pitchFamily="18" charset="2"/>
              </a:rPr>
              <a:t>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</a:t>
            </a:r>
            <a:r>
              <a:rPr lang="en-GB" altLang="el-GR" sz="2000" i="1" dirty="0">
                <a:latin typeface="Symbol" panose="05050102010706020507" pitchFamily="18" charset="2"/>
              </a:rPr>
              <a:t>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 +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r>
              <a:rPr lang="en-GB" altLang="el-GR" sz="2000" i="1" dirty="0"/>
              <a:t> </a:t>
            </a:r>
          </a:p>
          <a:p>
            <a:pPr marL="342900">
              <a:spcBef>
                <a:spcPts val="500"/>
              </a:spcBef>
            </a:pPr>
            <a:r>
              <a:rPr lang="en-GB" altLang="el-GR" sz="2000" dirty="0"/>
              <a:t>	so that a test of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=1 is equivalent to a test of </a:t>
            </a:r>
            <a:r>
              <a:rPr lang="en-GB" altLang="el-GR" sz="2000" i="1" dirty="0">
                <a:latin typeface="Symbol" panose="05050102010706020507" pitchFamily="18" charset="2"/>
              </a:rPr>
              <a:t></a:t>
            </a:r>
            <a:r>
              <a:rPr lang="en-GB" altLang="el-GR" sz="2000" dirty="0"/>
              <a:t>=0 (since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-1=</a:t>
            </a:r>
            <a:r>
              <a:rPr lang="en-GB" altLang="el-GR" sz="2000" i="1" dirty="0">
                <a:latin typeface="Symbol" panose="05050102010706020507" pitchFamily="18" charset="2"/>
              </a:rPr>
              <a:t></a:t>
            </a:r>
            <a:r>
              <a:rPr lang="en-GB" altLang="el-GR" sz="2000" dirty="0"/>
              <a:t>).</a:t>
            </a:r>
          </a:p>
          <a:p>
            <a:pPr>
              <a:spcBef>
                <a:spcPts val="500"/>
              </a:spcBef>
            </a:pPr>
            <a:endParaRPr lang="en-US" altLang="el-GR" sz="2000" dirty="0"/>
          </a:p>
          <a:p>
            <a:pPr>
              <a:spcBef>
                <a:spcPts val="500"/>
              </a:spcBef>
            </a:pPr>
            <a:endParaRPr lang="en-US" altLang="el-GR" sz="2000" dirty="0"/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898E7064-A0BF-302B-17C5-010CE4091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1400"/>
              <a:t>K. Drakos</a:t>
            </a:r>
          </a:p>
        </p:txBody>
      </p:sp>
    </p:spTree>
    <p:extLst>
      <p:ext uri="{BB962C8B-B14F-4D97-AF65-F5344CB8AC3E}">
        <p14:creationId xmlns:p14="http://schemas.microsoft.com/office/powerpoint/2010/main" val="42287763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11763-18A3-6B11-316F-C02DC23D0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>
            <a:extLst>
              <a:ext uri="{FF2B5EF4-FFF2-40B4-BE49-F238E27FC236}">
                <a16:creationId xmlns:a16="http://schemas.microsoft.com/office/drawing/2014/main" id="{E3B83CB7-FBE9-A238-CC6C-EB21C3099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484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7410" name="Text Box 2">
            <a:extLst>
              <a:ext uri="{FF2B5EF4-FFF2-40B4-BE49-F238E27FC236}">
                <a16:creationId xmlns:a16="http://schemas.microsoft.com/office/drawing/2014/main" id="{4A6384D4-821E-F02D-FBF7-28CCB7770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98B9DBF6-63D5-481A-8213-A5F1D4DBA216}" type="slidenum">
              <a:rPr lang="en-GB" altLang="el-GR" sz="1400"/>
              <a:pPr algn="r">
                <a:buClrTx/>
                <a:buFontTx/>
                <a:buNone/>
              </a:pPr>
              <a:t>24</a:t>
            </a:fld>
            <a:endParaRPr lang="en-GB" altLang="el-GR" sz="1400"/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2D0C4FB4-82A8-D13E-5125-B5E244364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09600"/>
            <a:ext cx="762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2500" b="1"/>
              <a:t>Different forms for the DF Test Regressions</a:t>
            </a:r>
            <a:br>
              <a:rPr lang="en-GB" altLang="el-GR" sz="2500" b="1"/>
            </a:br>
            <a:endParaRPr lang="en-GB" altLang="el-GR" sz="2500" b="1"/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CAD8779F-4FC3-7098-8176-B496D9EF0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752600"/>
            <a:ext cx="84582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90000"/>
              </a:lnSpc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Dickey Fuller tests are also known as </a:t>
            </a:r>
            <a:r>
              <a:rPr lang="en-GB" altLang="el-GR" sz="2000" dirty="0">
                <a:latin typeface="Symbol" panose="05050102010706020507" pitchFamily="18" charset="2"/>
              </a:rPr>
              <a:t></a:t>
            </a:r>
            <a:r>
              <a:rPr lang="en-GB" altLang="el-GR" sz="2000" dirty="0"/>
              <a:t> tests: </a:t>
            </a:r>
            <a:r>
              <a:rPr lang="en-GB" altLang="el-GR" sz="2000" dirty="0">
                <a:latin typeface="Symbol" panose="05050102010706020507" pitchFamily="18" charset="2"/>
              </a:rPr>
              <a:t></a:t>
            </a:r>
            <a:r>
              <a:rPr lang="en-GB" altLang="el-GR" sz="2000" dirty="0"/>
              <a:t>, </a:t>
            </a:r>
            <a:r>
              <a:rPr lang="en-GB" altLang="el-GR" sz="2000" dirty="0">
                <a:latin typeface="Symbol" panose="05050102010706020507" pitchFamily="18" charset="2"/>
              </a:rPr>
              <a:t></a:t>
            </a:r>
            <a:r>
              <a:rPr lang="en-GB" altLang="el-GR" sz="2000" baseline="-25000" dirty="0">
                <a:latin typeface="Symbol" panose="05050102010706020507" pitchFamily="18" charset="2"/>
              </a:rPr>
              <a:t></a:t>
            </a:r>
            <a:r>
              <a:rPr lang="en-GB" altLang="el-GR" sz="2000" dirty="0"/>
              <a:t>, </a:t>
            </a:r>
            <a:r>
              <a:rPr lang="en-GB" altLang="el-GR" sz="2000" dirty="0">
                <a:latin typeface="Symbol" panose="05050102010706020507" pitchFamily="18" charset="2"/>
              </a:rPr>
              <a:t></a:t>
            </a:r>
            <a:r>
              <a:rPr lang="en-GB" altLang="el-GR" sz="2000" baseline="-25000" dirty="0">
                <a:latin typeface="Symbol" panose="05050102010706020507" pitchFamily="18" charset="2"/>
              </a:rPr>
              <a:t></a:t>
            </a:r>
            <a:r>
              <a:rPr lang="en-GB" altLang="el-GR" sz="2000" dirty="0"/>
              <a:t>. 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The null (H</a:t>
            </a:r>
            <a:r>
              <a:rPr lang="en-GB" altLang="el-GR" sz="2000" baseline="-25000" dirty="0"/>
              <a:t>0</a:t>
            </a:r>
            <a:r>
              <a:rPr lang="en-GB" altLang="el-GR" sz="2000" dirty="0"/>
              <a:t>) and alternative (H</a:t>
            </a:r>
            <a:r>
              <a:rPr lang="en-GB" altLang="el-GR" sz="2000" baseline="-25000" dirty="0"/>
              <a:t>1</a:t>
            </a:r>
            <a:r>
              <a:rPr lang="en-GB" altLang="el-GR" sz="2000" dirty="0"/>
              <a:t>) models in each case are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</a:t>
            </a:r>
            <a:r>
              <a:rPr lang="en-GB" altLang="el-GR" sz="2000" dirty="0" err="1"/>
              <a:t>i</a:t>
            </a:r>
            <a:r>
              <a:rPr lang="en-GB" altLang="el-GR" sz="2000" dirty="0"/>
              <a:t>)	H</a:t>
            </a:r>
            <a:r>
              <a:rPr lang="en-GB" altLang="el-GR" sz="2000" baseline="-25000" dirty="0"/>
              <a:t>0</a:t>
            </a:r>
            <a:r>
              <a:rPr lang="en-GB" altLang="el-GR" sz="2000" dirty="0"/>
              <a:t>: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 </a:t>
            </a:r>
            <a:r>
              <a:rPr lang="en-GB" altLang="el-GR" sz="2000" i="1" dirty="0"/>
              <a:t>= 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+u</a:t>
            </a:r>
            <a:r>
              <a:rPr lang="en-GB" altLang="el-GR" sz="2000" i="1" baseline="-25000" dirty="0"/>
              <a:t>t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	H</a:t>
            </a:r>
            <a:r>
              <a:rPr lang="en-GB" altLang="el-GR" sz="2000" baseline="-25000" dirty="0"/>
              <a:t>1</a:t>
            </a:r>
            <a:r>
              <a:rPr lang="en-GB" altLang="el-GR" sz="2000" dirty="0"/>
              <a:t>: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+u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,</a:t>
            </a:r>
            <a:r>
              <a:rPr lang="en-GB" altLang="el-GR" sz="2000" dirty="0"/>
              <a:t>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&lt;1					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This is a test for a random walk against a stationary autoregressive process of order one (AR(1))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ii)	H</a:t>
            </a:r>
            <a:r>
              <a:rPr lang="en-GB" altLang="el-GR" sz="2000" baseline="-25000" dirty="0"/>
              <a:t>0</a:t>
            </a:r>
            <a:r>
              <a:rPr lang="en-GB" altLang="el-GR" sz="2000" dirty="0"/>
              <a:t>: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+u</a:t>
            </a:r>
            <a:r>
              <a:rPr lang="en-GB" altLang="el-GR" sz="2000" i="1" baseline="-25000" dirty="0"/>
              <a:t>t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	H</a:t>
            </a:r>
            <a:r>
              <a:rPr lang="en-GB" altLang="el-GR" sz="2000" baseline="-25000" dirty="0"/>
              <a:t>1</a:t>
            </a:r>
            <a:r>
              <a:rPr lang="en-GB" altLang="el-GR" sz="2000" dirty="0"/>
              <a:t>: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+</a:t>
            </a:r>
            <a:r>
              <a:rPr lang="en-GB" altLang="el-GR" sz="2000" i="1" dirty="0">
                <a:latin typeface="Symbol" panose="05050102010706020507" pitchFamily="18" charset="2"/>
              </a:rPr>
              <a:t></a:t>
            </a:r>
            <a:r>
              <a:rPr lang="en-GB" altLang="el-GR" sz="2000" i="1" dirty="0"/>
              <a:t>+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r>
              <a:rPr lang="en-GB" altLang="el-GR" sz="2000" i="1" dirty="0"/>
              <a:t>,</a:t>
            </a:r>
            <a:r>
              <a:rPr lang="en-GB" altLang="el-GR" sz="2000" dirty="0"/>
              <a:t>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&lt;1					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This is a test for a random walk against a stationary AR(1) with drift.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iii)	H</a:t>
            </a:r>
            <a:r>
              <a:rPr lang="en-GB" altLang="el-GR" sz="2000" baseline="-25000" dirty="0"/>
              <a:t>0</a:t>
            </a:r>
            <a:r>
              <a:rPr lang="en-GB" altLang="el-GR" sz="2000" dirty="0"/>
              <a:t>: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+u</a:t>
            </a:r>
            <a:r>
              <a:rPr lang="en-GB" altLang="el-GR" sz="2000" i="1" baseline="-25000" dirty="0"/>
              <a:t>t</a:t>
            </a:r>
            <a:r>
              <a:rPr lang="en-GB" altLang="el-GR" sz="2000" dirty="0"/>
              <a:t>						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	H</a:t>
            </a:r>
            <a:r>
              <a:rPr lang="en-GB" altLang="el-GR" sz="2000" baseline="-25000" dirty="0"/>
              <a:t>1</a:t>
            </a:r>
            <a:r>
              <a:rPr lang="en-GB" altLang="el-GR" sz="2000" dirty="0"/>
              <a:t>:</a:t>
            </a:r>
            <a:r>
              <a:rPr lang="en-GB" altLang="el-GR" sz="2000" i="1" dirty="0"/>
              <a:t> 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+</a:t>
            </a:r>
            <a:r>
              <a:rPr lang="en-GB" altLang="el-GR" sz="2000" i="1" dirty="0">
                <a:latin typeface="Symbol" panose="05050102010706020507" pitchFamily="18" charset="2"/>
              </a:rPr>
              <a:t></a:t>
            </a:r>
            <a:r>
              <a:rPr lang="en-GB" altLang="el-GR" sz="2000" i="1" dirty="0"/>
              <a:t>+</a:t>
            </a:r>
            <a:r>
              <a:rPr lang="en-GB" altLang="el-GR" sz="2000" i="1" dirty="0">
                <a:latin typeface="Symbol" panose="05050102010706020507" pitchFamily="18" charset="2"/>
              </a:rPr>
              <a:t></a:t>
            </a:r>
            <a:r>
              <a:rPr lang="en-GB" altLang="el-GR" sz="2000" i="1" dirty="0" err="1"/>
              <a:t>t+u</a:t>
            </a:r>
            <a:r>
              <a:rPr lang="en-GB" altLang="el-GR" sz="2000" i="1" baseline="-25000" dirty="0" err="1"/>
              <a:t>t</a:t>
            </a:r>
            <a:r>
              <a:rPr lang="en-GB" altLang="el-GR" sz="2000" i="1" dirty="0"/>
              <a:t>,</a:t>
            </a:r>
            <a:r>
              <a:rPr lang="en-GB" altLang="el-GR" sz="2000" dirty="0"/>
              <a:t> 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&lt;1					</a:t>
            </a:r>
          </a:p>
          <a:p>
            <a:pPr marL="342900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This is a test for a random walk against a stationary AR(1) with drift and a time trend.</a:t>
            </a: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180BCD36-31A7-C9FF-7EC4-0B818CC22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1400"/>
              <a:t>K. Drakos</a:t>
            </a:r>
          </a:p>
        </p:txBody>
      </p:sp>
    </p:spTree>
    <p:extLst>
      <p:ext uri="{BB962C8B-B14F-4D97-AF65-F5344CB8AC3E}">
        <p14:creationId xmlns:p14="http://schemas.microsoft.com/office/powerpoint/2010/main" val="27923079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40056-CDA2-1976-E67C-E4C988C90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>
            <a:extLst>
              <a:ext uri="{FF2B5EF4-FFF2-40B4-BE49-F238E27FC236}">
                <a16:creationId xmlns:a16="http://schemas.microsoft.com/office/drawing/2014/main" id="{8BEA2106-687D-EABA-4584-76361D601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484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8434" name="Text Box 2">
            <a:extLst>
              <a:ext uri="{FF2B5EF4-FFF2-40B4-BE49-F238E27FC236}">
                <a16:creationId xmlns:a16="http://schemas.microsoft.com/office/drawing/2014/main" id="{31EE4C1A-CC13-98B3-53C4-79A08F468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E402FFED-FD50-4FC9-90C7-E51BD6F2469A}" type="slidenum">
              <a:rPr lang="en-GB" altLang="el-GR" sz="1400"/>
              <a:pPr algn="r">
                <a:buClrTx/>
                <a:buFontTx/>
                <a:buNone/>
              </a:pPr>
              <a:t>25</a:t>
            </a:fld>
            <a:endParaRPr lang="en-GB" altLang="el-GR" sz="1400"/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4951323C-F010-8A51-8C20-23C52459E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2500" b="1"/>
              <a:t>Computing the DF Test Statistic</a:t>
            </a: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37CF4B72-9F34-0124-D497-1B3CEE598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752600"/>
            <a:ext cx="81788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90000"/>
              </a:lnSpc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We can write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	</a:t>
            </a:r>
            <a:r>
              <a:rPr lang="en-GB" altLang="el-GR" sz="2000" i="1" dirty="0">
                <a:latin typeface="Symbol" panose="05050102010706020507" pitchFamily="18" charset="2"/>
              </a:rPr>
              <a:t>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=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r>
              <a:rPr lang="en-GB" altLang="el-GR" sz="2000" i="1" dirty="0"/>
              <a:t>	</a:t>
            </a:r>
            <a:r>
              <a:rPr lang="en-GB" altLang="el-GR" sz="2000" dirty="0"/>
              <a:t>						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where </a:t>
            </a:r>
            <a:r>
              <a:rPr lang="en-GB" altLang="el-GR" sz="2000" i="1" dirty="0">
                <a:latin typeface="Symbol" panose="05050102010706020507" pitchFamily="18" charset="2"/>
              </a:rPr>
              <a:t>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- 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,</a:t>
            </a:r>
            <a:r>
              <a:rPr lang="en-GB" altLang="el-GR" sz="2000" dirty="0"/>
              <a:t> and the alternatives may be expressed as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	</a:t>
            </a:r>
            <a:r>
              <a:rPr lang="en-GB" altLang="el-GR" sz="2000" i="1" dirty="0">
                <a:latin typeface="Symbol" panose="05050102010706020507" pitchFamily="18" charset="2"/>
              </a:rPr>
              <a:t>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</a:t>
            </a:r>
            <a:r>
              <a:rPr lang="en-GB" altLang="el-GR" sz="2000" i="1" dirty="0">
                <a:latin typeface="Symbol" panose="05050102010706020507" pitchFamily="18" charset="2"/>
              </a:rPr>
              <a:t>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+</a:t>
            </a:r>
            <a:r>
              <a:rPr lang="en-GB" altLang="el-GR" sz="2000" i="1" dirty="0">
                <a:latin typeface="Symbol" panose="05050102010706020507" pitchFamily="18" charset="2"/>
              </a:rPr>
              <a:t></a:t>
            </a:r>
            <a:r>
              <a:rPr lang="en-GB" altLang="el-GR" sz="2000" i="1" dirty="0"/>
              <a:t>+</a:t>
            </a:r>
            <a:r>
              <a:rPr lang="en-GB" altLang="el-GR" sz="2000" i="1" dirty="0">
                <a:latin typeface="Symbol" panose="05050102010706020507" pitchFamily="18" charset="2"/>
              </a:rPr>
              <a:t></a:t>
            </a:r>
            <a:r>
              <a:rPr lang="en-GB" altLang="el-GR" sz="2000" i="1" dirty="0"/>
              <a:t>t +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r>
              <a:rPr lang="en-GB" altLang="el-GR" sz="2000" dirty="0"/>
              <a:t>					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with</a:t>
            </a:r>
            <a:r>
              <a:rPr lang="en-GB" altLang="el-GR" sz="2000" i="1" dirty="0"/>
              <a:t> </a:t>
            </a:r>
            <a:r>
              <a:rPr lang="en-GB" altLang="el-GR" sz="2000" i="1" dirty="0">
                <a:latin typeface="Symbol" panose="05050102010706020507" pitchFamily="18" charset="2"/>
              </a:rPr>
              <a:t></a:t>
            </a:r>
            <a:r>
              <a:rPr lang="en-GB" altLang="el-GR" sz="2000" i="1" dirty="0"/>
              <a:t>=</a:t>
            </a:r>
            <a:r>
              <a:rPr lang="en-GB" altLang="el-GR" sz="2000" i="1" dirty="0">
                <a:latin typeface="Symbol" panose="05050102010706020507" pitchFamily="18" charset="2"/>
              </a:rPr>
              <a:t></a:t>
            </a:r>
            <a:r>
              <a:rPr lang="en-GB" altLang="el-GR" sz="2000" i="1" dirty="0"/>
              <a:t>=</a:t>
            </a:r>
            <a:r>
              <a:rPr lang="en-GB" altLang="el-GR" sz="2000" dirty="0"/>
              <a:t>0 in case </a:t>
            </a:r>
            <a:r>
              <a:rPr lang="en-GB" altLang="el-GR" sz="2000" dirty="0" err="1"/>
              <a:t>i</a:t>
            </a:r>
            <a:r>
              <a:rPr lang="en-GB" altLang="el-GR" sz="2000" dirty="0"/>
              <a:t>), and </a:t>
            </a:r>
            <a:r>
              <a:rPr lang="en-GB" altLang="el-GR" sz="2000" i="1" dirty="0">
                <a:latin typeface="Symbol" panose="05050102010706020507" pitchFamily="18" charset="2"/>
              </a:rPr>
              <a:t></a:t>
            </a:r>
            <a:r>
              <a:rPr lang="en-GB" altLang="el-GR" sz="2000" dirty="0"/>
              <a:t>=0 in case ii) and </a:t>
            </a:r>
            <a:r>
              <a:rPr lang="en-GB" altLang="el-GR" sz="2000" i="1" dirty="0">
                <a:latin typeface="Symbol" panose="05050102010706020507" pitchFamily="18" charset="2"/>
              </a:rPr>
              <a:t></a:t>
            </a:r>
            <a:r>
              <a:rPr lang="en-GB" altLang="el-GR" sz="2000" i="1" dirty="0"/>
              <a:t>=</a:t>
            </a:r>
            <a:r>
              <a:rPr lang="en-GB" altLang="el-GR" sz="2000" i="1" dirty="0">
                <a:latin typeface="Symbol" panose="05050102010706020507" pitchFamily="18" charset="2"/>
              </a:rPr>
              <a:t></a:t>
            </a:r>
            <a:r>
              <a:rPr lang="en-GB" altLang="el-GR" sz="2000" dirty="0"/>
              <a:t>-1. In each case, the tests are based on the </a:t>
            </a:r>
            <a:r>
              <a:rPr lang="en-GB" altLang="el-GR" sz="2000" i="1" dirty="0"/>
              <a:t>t</a:t>
            </a:r>
            <a:r>
              <a:rPr lang="en-GB" altLang="el-GR" sz="2000" dirty="0"/>
              <a:t>-ratio on the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dirty="0"/>
              <a:t> term in the estimated regression of </a:t>
            </a:r>
            <a:r>
              <a:rPr lang="en-GB" altLang="el-GR" sz="2000" i="1" dirty="0">
                <a:latin typeface="Symbol" panose="05050102010706020507" pitchFamily="18" charset="2"/>
              </a:rPr>
              <a:t>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dirty="0"/>
              <a:t> on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,</a:t>
            </a:r>
            <a:r>
              <a:rPr lang="en-GB" altLang="el-GR" sz="2000" dirty="0"/>
              <a:t> plus a constant in case ii) and a constant and trend in case iii). The test statistics are defined as 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		test statistic = 	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The test statistic does not follow the usual </a:t>
            </a:r>
            <a:r>
              <a:rPr lang="en-GB" altLang="el-GR" sz="2000" i="1" dirty="0"/>
              <a:t>t</a:t>
            </a:r>
            <a:r>
              <a:rPr lang="en-GB" altLang="el-GR" sz="2000" dirty="0"/>
              <a:t>-distribution under the null, since the null is one of non-stationarity, but rather follows a non-standard distribution. Critical values are derived from Monte Carlo experiments in, for example, Fuller (1976). Relevant examples of the distribution are shown in table 4.1 below</a:t>
            </a:r>
          </a:p>
        </p:txBody>
      </p:sp>
      <p:pic>
        <p:nvPicPr>
          <p:cNvPr id="18437" name="Picture 5">
            <a:extLst>
              <a:ext uri="{FF2B5EF4-FFF2-40B4-BE49-F238E27FC236}">
                <a16:creationId xmlns:a16="http://schemas.microsoft.com/office/drawing/2014/main" id="{2EB337AB-EC4D-324A-9F6E-FA21D983C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4038600"/>
            <a:ext cx="569913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8" name="Text Box 6">
            <a:extLst>
              <a:ext uri="{FF2B5EF4-FFF2-40B4-BE49-F238E27FC236}">
                <a16:creationId xmlns:a16="http://schemas.microsoft.com/office/drawing/2014/main" id="{79452B34-4386-558E-76CD-B1BF85E2B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1400"/>
              <a:t>K. Drakos</a:t>
            </a:r>
          </a:p>
        </p:txBody>
      </p:sp>
    </p:spTree>
    <p:extLst>
      <p:ext uri="{BB962C8B-B14F-4D97-AF65-F5344CB8AC3E}">
        <p14:creationId xmlns:p14="http://schemas.microsoft.com/office/powerpoint/2010/main" val="1137215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CC463-10B6-8D21-799A-0DD5DA802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>
            <a:extLst>
              <a:ext uri="{FF2B5EF4-FFF2-40B4-BE49-F238E27FC236}">
                <a16:creationId xmlns:a16="http://schemas.microsoft.com/office/drawing/2014/main" id="{AF1B08B1-40F3-5A3D-AE17-B299448B4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484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9458" name="Text Box 2">
            <a:extLst>
              <a:ext uri="{FF2B5EF4-FFF2-40B4-BE49-F238E27FC236}">
                <a16:creationId xmlns:a16="http://schemas.microsoft.com/office/drawing/2014/main" id="{44AABA6D-B172-E3BE-6A63-3FC81DA25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87D5BACD-B235-4CAB-9955-F41940DE721A}" type="slidenum">
              <a:rPr lang="en-GB" altLang="el-GR" sz="1400"/>
              <a:pPr algn="r">
                <a:buClrTx/>
                <a:buFontTx/>
                <a:buNone/>
              </a:pPr>
              <a:t>26</a:t>
            </a:fld>
            <a:endParaRPr lang="en-GB" altLang="el-GR" sz="1400"/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181C38D7-7562-45FC-A2FC-B7A1BB6A5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2500" b="1"/>
              <a:t>Critical Values for the DF Test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5245F5CB-CB78-6618-74B7-707D936D7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676400"/>
            <a:ext cx="85344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just">
              <a:spcBef>
                <a:spcPts val="350"/>
              </a:spcBef>
            </a:pPr>
            <a:endParaRPr lang="en-GB" altLang="el-GR" sz="1400"/>
          </a:p>
          <a:p>
            <a:pPr algn="just">
              <a:spcBef>
                <a:spcPts val="350"/>
              </a:spcBef>
            </a:pPr>
            <a:endParaRPr lang="en-GB" altLang="el-GR" sz="1400"/>
          </a:p>
          <a:p>
            <a:pPr algn="just">
              <a:spcBef>
                <a:spcPts val="350"/>
              </a:spcBef>
            </a:pPr>
            <a:endParaRPr lang="en-GB" altLang="el-GR" sz="1400"/>
          </a:p>
          <a:p>
            <a:pPr algn="just">
              <a:spcBef>
                <a:spcPts val="350"/>
              </a:spcBef>
            </a:pPr>
            <a:endParaRPr lang="en-GB" altLang="el-GR" sz="1400"/>
          </a:p>
          <a:p>
            <a:pPr algn="just">
              <a:spcBef>
                <a:spcPts val="350"/>
              </a:spcBef>
            </a:pPr>
            <a:endParaRPr lang="en-GB" altLang="el-GR" sz="1400"/>
          </a:p>
          <a:p>
            <a:pPr algn="just">
              <a:spcBef>
                <a:spcPts val="350"/>
              </a:spcBef>
            </a:pPr>
            <a:endParaRPr lang="en-GB" altLang="el-GR" sz="1400"/>
          </a:p>
          <a:p>
            <a:pPr algn="just">
              <a:spcBef>
                <a:spcPts val="350"/>
              </a:spcBef>
            </a:pPr>
            <a:endParaRPr lang="en-GB" altLang="el-GR" sz="1400"/>
          </a:p>
          <a:p>
            <a:pPr algn="just">
              <a:spcBef>
                <a:spcPts val="350"/>
              </a:spcBef>
            </a:pPr>
            <a:endParaRPr lang="en-GB" altLang="el-GR" sz="1400"/>
          </a:p>
          <a:p>
            <a:pPr marL="342900" algn="just">
              <a:spcBef>
                <a:spcPts val="350"/>
              </a:spcBef>
            </a:pPr>
            <a:r>
              <a:rPr lang="en-GB" altLang="el-GR" sz="1400"/>
              <a:t>	</a:t>
            </a:r>
          </a:p>
          <a:p>
            <a:pPr marL="342900" algn="just">
              <a:spcBef>
                <a:spcPts val="500"/>
              </a:spcBef>
            </a:pPr>
            <a:endParaRPr lang="en-GB" altLang="el-GR" sz="2000"/>
          </a:p>
          <a:p>
            <a:pPr marL="342900" algn="just">
              <a:spcBef>
                <a:spcPts val="500"/>
              </a:spcBef>
            </a:pPr>
            <a:endParaRPr lang="en-GB" altLang="el-GR" sz="2000"/>
          </a:p>
          <a:p>
            <a:pPr marL="342900" algn="just">
              <a:spcBef>
                <a:spcPts val="500"/>
              </a:spcBef>
            </a:pPr>
            <a:r>
              <a:rPr lang="en-GB" altLang="el-GR" sz="2000"/>
              <a:t>The null hypothesis of a unit root is rejected in favour of the stationary alternative</a:t>
            </a:r>
          </a:p>
          <a:p>
            <a:pPr marL="342900" algn="just">
              <a:spcBef>
                <a:spcPts val="500"/>
              </a:spcBef>
            </a:pPr>
            <a:r>
              <a:rPr lang="en-GB" altLang="el-GR" sz="2000"/>
              <a:t>in each case if the test statistic is more negative than the critical value.</a:t>
            </a:r>
          </a:p>
        </p:txBody>
      </p:sp>
      <p:pic>
        <p:nvPicPr>
          <p:cNvPr id="19461" name="Picture 5">
            <a:extLst>
              <a:ext uri="{FF2B5EF4-FFF2-40B4-BE49-F238E27FC236}">
                <a16:creationId xmlns:a16="http://schemas.microsoft.com/office/drawing/2014/main" id="{182B7750-0C73-91B8-DFD7-B8D247D80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312988"/>
            <a:ext cx="6096000" cy="205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2" name="Text Box 6">
            <a:extLst>
              <a:ext uri="{FF2B5EF4-FFF2-40B4-BE49-F238E27FC236}">
                <a16:creationId xmlns:a16="http://schemas.microsoft.com/office/drawing/2014/main" id="{AF6676B9-4D53-2DA3-37AD-A1C6B51C3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1400"/>
              <a:t>K. Drakos</a:t>
            </a:r>
          </a:p>
        </p:txBody>
      </p:sp>
    </p:spTree>
    <p:extLst>
      <p:ext uri="{BB962C8B-B14F-4D97-AF65-F5344CB8AC3E}">
        <p14:creationId xmlns:p14="http://schemas.microsoft.com/office/powerpoint/2010/main" val="18979932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A387F-2D8E-15B8-2E1F-7B60EEA76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>
            <a:extLst>
              <a:ext uri="{FF2B5EF4-FFF2-40B4-BE49-F238E27FC236}">
                <a16:creationId xmlns:a16="http://schemas.microsoft.com/office/drawing/2014/main" id="{3E5BE99D-A59E-D8A2-E74D-74AD4261E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484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20482" name="Text Box 2">
            <a:extLst>
              <a:ext uri="{FF2B5EF4-FFF2-40B4-BE49-F238E27FC236}">
                <a16:creationId xmlns:a16="http://schemas.microsoft.com/office/drawing/2014/main" id="{D64BB78B-DBCB-48F9-35E1-81CD6E988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E61AE76F-75E8-4929-83DE-F3A009F9BEBF}" type="slidenum">
              <a:rPr lang="en-GB" altLang="el-GR" sz="1400"/>
              <a:pPr algn="r">
                <a:buClrTx/>
                <a:buFontTx/>
                <a:buNone/>
              </a:pPr>
              <a:t>27</a:t>
            </a:fld>
            <a:endParaRPr lang="en-GB" altLang="el-GR" sz="1400"/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254CC83B-A5E0-D596-8D93-12DFD547F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3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2500" b="1"/>
              <a:t>The Augmented Dickey Fuller (ADF) Test</a:t>
            </a: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6117D708-10AB-C3EC-3790-14D15165D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828800"/>
            <a:ext cx="81534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just"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The tests above are only valid if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r>
              <a:rPr lang="en-GB" altLang="el-GR" sz="2000" dirty="0"/>
              <a:t> is white noise. In particular,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r>
              <a:rPr lang="en-GB" altLang="el-GR" sz="2000" dirty="0"/>
              <a:t> will be autocorrelated if there was autocorrelation in the dependent variable of the regression (</a:t>
            </a:r>
            <a:r>
              <a:rPr lang="en-GB" altLang="el-GR" sz="2000" i="1" dirty="0">
                <a:latin typeface="Symbol" panose="05050102010706020507" pitchFamily="18" charset="2"/>
              </a:rPr>
              <a:t>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dirty="0"/>
              <a:t>) which we have not modelled. The solution is to “augment” the test using </a:t>
            </a:r>
            <a:r>
              <a:rPr lang="en-GB" altLang="el-GR" sz="2000" i="1" dirty="0"/>
              <a:t>p</a:t>
            </a:r>
            <a:r>
              <a:rPr lang="en-GB" altLang="el-GR" sz="2000" dirty="0"/>
              <a:t> lags of the dependent variable. The alternative model in case (</a:t>
            </a:r>
            <a:r>
              <a:rPr lang="en-GB" altLang="el-GR" sz="2000" dirty="0" err="1"/>
              <a:t>i</a:t>
            </a:r>
            <a:r>
              <a:rPr lang="en-GB" altLang="el-GR" sz="2000" dirty="0"/>
              <a:t>) is now written:</a:t>
            </a:r>
          </a:p>
          <a:p>
            <a:pPr marL="342900" algn="just">
              <a:spcBef>
                <a:spcPts val="500"/>
              </a:spcBef>
            </a:pPr>
            <a:r>
              <a:rPr lang="en-GB" altLang="el-GR" sz="2000" dirty="0"/>
              <a:t>			</a:t>
            </a:r>
          </a:p>
          <a:p>
            <a:pPr marL="342900" algn="just">
              <a:spcBef>
                <a:spcPts val="500"/>
              </a:spcBef>
            </a:pPr>
            <a:r>
              <a:rPr lang="en-GB" altLang="el-GR" sz="2000" dirty="0"/>
              <a:t>		</a:t>
            </a:r>
          </a:p>
          <a:p>
            <a:pPr algn="just"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The same critical values from the DF tables are used as before. A problem now arises in determining the optimal number of lags of the dependent variable. </a:t>
            </a:r>
          </a:p>
          <a:p>
            <a:pPr marL="342900" algn="just">
              <a:spcBef>
                <a:spcPts val="500"/>
              </a:spcBef>
            </a:pPr>
            <a:r>
              <a:rPr lang="en-GB" altLang="el-GR" sz="2000" dirty="0"/>
              <a:t>	There are 2 ways</a:t>
            </a:r>
          </a:p>
          <a:p>
            <a:pPr marL="342900" algn="just">
              <a:spcBef>
                <a:spcPts val="500"/>
              </a:spcBef>
            </a:pPr>
            <a:r>
              <a:rPr lang="en-GB" altLang="el-GR" sz="2000" dirty="0"/>
              <a:t>	- use the frequency of the data to decide</a:t>
            </a:r>
          </a:p>
          <a:p>
            <a:pPr marL="342900" algn="just">
              <a:spcBef>
                <a:spcPts val="500"/>
              </a:spcBef>
            </a:pPr>
            <a:r>
              <a:rPr lang="en-GB" altLang="el-GR" sz="2000" dirty="0"/>
              <a:t>	- use information criteria </a:t>
            </a:r>
          </a:p>
          <a:p>
            <a:pPr>
              <a:spcBef>
                <a:spcPts val="500"/>
              </a:spcBef>
            </a:pPr>
            <a:endParaRPr lang="en-GB" altLang="el-GR" sz="2000" dirty="0"/>
          </a:p>
        </p:txBody>
      </p:sp>
      <p:graphicFrame>
        <p:nvGraphicFramePr>
          <p:cNvPr id="20485" name="Object 5">
            <a:extLst>
              <a:ext uri="{FF2B5EF4-FFF2-40B4-BE49-F238E27FC236}">
                <a16:creationId xmlns:a16="http://schemas.microsoft.com/office/drawing/2014/main" id="{97D4AC1E-56F3-E732-091F-1FA9C0575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3244850"/>
          <a:ext cx="2895600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612800" imgH="444240" progId="">
                  <p:embed/>
                </p:oleObj>
              </mc:Choice>
              <mc:Fallback>
                <p:oleObj r:id="rId3" imgW="1612800" imgH="444240" progId="">
                  <p:embed/>
                  <p:pic>
                    <p:nvPicPr>
                      <p:cNvPr id="20485" name="Object 5">
                        <a:extLst>
                          <a:ext uri="{FF2B5EF4-FFF2-40B4-BE49-F238E27FC236}">
                            <a16:creationId xmlns:a16="http://schemas.microsoft.com/office/drawing/2014/main" id="{6296585A-0537-24AB-FF25-19A4E95A99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244850"/>
                        <a:ext cx="2895600" cy="79375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Text Box 6">
            <a:extLst>
              <a:ext uri="{FF2B5EF4-FFF2-40B4-BE49-F238E27FC236}">
                <a16:creationId xmlns:a16="http://schemas.microsoft.com/office/drawing/2014/main" id="{F9394CEE-86D7-A8AB-3E83-C251D75A1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1400"/>
              <a:t>K. Drakos</a:t>
            </a:r>
          </a:p>
        </p:txBody>
      </p:sp>
    </p:spTree>
    <p:extLst>
      <p:ext uri="{BB962C8B-B14F-4D97-AF65-F5344CB8AC3E}">
        <p14:creationId xmlns:p14="http://schemas.microsoft.com/office/powerpoint/2010/main" val="2747720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43CF28A-6428-ED5D-0B61-6494689F20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3356" y="1341110"/>
            <a:ext cx="10337292" cy="416937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BDEA9-536F-2214-BB40-4C89700F2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Quantitative Methods, K. Drakos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D21667-7326-612D-6433-9FCE2A7A0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EF2DFBB-4E06-475B-9286-E7F9C3634FA5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31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107D545-8BCA-54E2-DDC8-1342C18358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3356" y="1250658"/>
            <a:ext cx="10337292" cy="435027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9C93FA-3A6D-FB36-AF66-2FB19BA86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Quantitative Methods, K. Drakos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6B2884-D08D-D0F2-E118-83FBBE1A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EF2DFBB-4E06-475B-9286-E7F9C3634FA5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645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C59E1E2-7E21-6F95-1DAC-E78239133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3356" y="1341110"/>
            <a:ext cx="10337292" cy="416937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D121EA-8BB3-8229-66E6-70F2403C7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Quantitative Methods, K. Drakos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57FAF-6D8D-4A67-9402-B592BFE6C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EF2DFBB-4E06-475B-9286-E7F9C3634FA5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64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241B15B-0568-C9FF-1888-8F1974B7CA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3356" y="1341110"/>
            <a:ext cx="10337292" cy="416937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32B5E3-1E55-A3A6-FDBD-E971394AA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Quantitative Methods, K. Drakos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619E3-0C58-BFE6-D61A-F625459D5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EF2DFBB-4E06-475B-9286-E7F9C3634FA5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6104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FBC80-7D4C-5294-9F15-8E7B90830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>
            <a:extLst>
              <a:ext uri="{FF2B5EF4-FFF2-40B4-BE49-F238E27FC236}">
                <a16:creationId xmlns:a16="http://schemas.microsoft.com/office/drawing/2014/main" id="{E46F27F1-6C59-1DD0-A467-645C86884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484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21506" name="Text Box 2">
            <a:extLst>
              <a:ext uri="{FF2B5EF4-FFF2-40B4-BE49-F238E27FC236}">
                <a16:creationId xmlns:a16="http://schemas.microsoft.com/office/drawing/2014/main" id="{C7D358AE-7BFB-84AB-78C9-A27C76F7A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79A5DFD0-5964-48F9-A50B-2CE400D7B5BF}" type="slidenum">
              <a:rPr lang="en-GB" altLang="el-GR" sz="1400"/>
              <a:pPr algn="r">
                <a:buClrTx/>
                <a:buFontTx/>
                <a:buNone/>
              </a:pPr>
              <a:t>32</a:t>
            </a:fld>
            <a:endParaRPr lang="en-GB" altLang="el-GR" sz="1400"/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AFF0F45C-7419-73A5-5C91-D04886753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85800"/>
            <a:ext cx="7696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br>
              <a:rPr lang="en-GB" altLang="el-GR" sz="2500" b="1" dirty="0"/>
            </a:br>
            <a:r>
              <a:rPr lang="en-GB" altLang="el-GR" sz="2500" b="1" dirty="0"/>
              <a:t>Testing for Higher Orders of Integration</a:t>
            </a:r>
            <a:br>
              <a:rPr lang="en-GB" altLang="el-GR" sz="2500" b="1" dirty="0"/>
            </a:br>
            <a:endParaRPr lang="en-GB" altLang="el-GR" sz="2500" b="1" dirty="0"/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16DA5EDE-B06C-9DFD-6D03-FC3C0830E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752600"/>
            <a:ext cx="83820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just"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Consider the simple regression:</a:t>
            </a:r>
          </a:p>
          <a:p>
            <a:pPr marL="342900" algn="just">
              <a:spcBef>
                <a:spcPts val="500"/>
              </a:spcBef>
            </a:pPr>
            <a:r>
              <a:rPr lang="en-GB" altLang="el-GR" sz="2000" dirty="0"/>
              <a:t>					</a:t>
            </a:r>
            <a:r>
              <a:rPr lang="en-GB" altLang="el-GR" sz="2000" i="1" dirty="0">
                <a:latin typeface="Symbol" panose="05050102010706020507" pitchFamily="18" charset="2"/>
              </a:rPr>
              <a:t>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</a:t>
            </a:r>
            <a:r>
              <a:rPr lang="en-GB" altLang="el-GR" sz="2000" i="1" dirty="0">
                <a:latin typeface="Symbol" panose="05050102010706020507" pitchFamily="18" charset="2"/>
              </a:rPr>
              <a:t>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 +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endParaRPr lang="en-GB" altLang="el-GR" sz="2000" i="1" baseline="-25000" dirty="0"/>
          </a:p>
          <a:p>
            <a:pPr marL="342900" algn="just">
              <a:spcBef>
                <a:spcPts val="500"/>
              </a:spcBef>
            </a:pPr>
            <a:r>
              <a:rPr lang="en-GB" altLang="el-GR" sz="2000" dirty="0"/>
              <a:t>	We test H</a:t>
            </a:r>
            <a:r>
              <a:rPr lang="en-GB" altLang="el-GR" sz="2000" baseline="-25000" dirty="0"/>
              <a:t>0</a:t>
            </a:r>
            <a:r>
              <a:rPr lang="en-GB" altLang="el-GR" sz="2000" dirty="0"/>
              <a:t>: </a:t>
            </a:r>
            <a:r>
              <a:rPr lang="en-GB" altLang="el-GR" sz="2000" i="1" dirty="0">
                <a:latin typeface="Symbol" panose="05050102010706020507" pitchFamily="18" charset="2"/>
              </a:rPr>
              <a:t></a:t>
            </a:r>
            <a:r>
              <a:rPr lang="en-GB" altLang="el-GR" sz="2000" dirty="0"/>
              <a:t>=0 vs. H</a:t>
            </a:r>
            <a:r>
              <a:rPr lang="en-GB" altLang="el-GR" sz="2000" baseline="-25000" dirty="0"/>
              <a:t>1</a:t>
            </a:r>
            <a:r>
              <a:rPr lang="en-GB" altLang="el-GR" sz="2000" dirty="0"/>
              <a:t>: </a:t>
            </a:r>
            <a:r>
              <a:rPr lang="en-GB" altLang="el-GR" sz="2000" i="1" dirty="0">
                <a:latin typeface="Symbol" panose="05050102010706020507" pitchFamily="18" charset="2"/>
              </a:rPr>
              <a:t></a:t>
            </a:r>
            <a:r>
              <a:rPr lang="en-GB" altLang="el-GR" sz="2000" dirty="0"/>
              <a:t>&lt;0. </a:t>
            </a:r>
          </a:p>
          <a:p>
            <a:pPr algn="just"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If H</a:t>
            </a:r>
            <a:r>
              <a:rPr lang="en-GB" altLang="el-GR" sz="2000" baseline="-25000" dirty="0"/>
              <a:t>0</a:t>
            </a:r>
            <a:r>
              <a:rPr lang="en-GB" altLang="el-GR" sz="2000" dirty="0"/>
              <a:t> is rejected we simply conclude that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dirty="0"/>
              <a:t> does not contain a unit root. </a:t>
            </a:r>
          </a:p>
          <a:p>
            <a:pPr algn="just"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But what do we conclude if H</a:t>
            </a:r>
            <a:r>
              <a:rPr lang="en-GB" altLang="el-GR" sz="2000" baseline="-25000" dirty="0"/>
              <a:t>0</a:t>
            </a:r>
            <a:r>
              <a:rPr lang="en-GB" altLang="el-GR" sz="2000" dirty="0"/>
              <a:t> is not rejected? The series contains a unit root, but is that it? No! What if </a:t>
            </a:r>
            <a:r>
              <a:rPr lang="en-GB" altLang="el-GR" sz="2000" i="1" dirty="0" err="1"/>
              <a:t>y</a:t>
            </a:r>
            <a:r>
              <a:rPr lang="en-GB" altLang="el-GR" sz="2000" i="1" baseline="-25000" dirty="0" err="1"/>
              <a:t>t</a:t>
            </a:r>
            <a:r>
              <a:rPr lang="en-GB" altLang="el-GR" sz="2000" dirty="0" err="1">
                <a:latin typeface="Symbol" panose="05050102010706020507" pitchFamily="18" charset="2"/>
              </a:rPr>
              <a:t></a:t>
            </a:r>
            <a:r>
              <a:rPr lang="en-GB" altLang="el-GR" sz="2000" dirty="0" err="1"/>
              <a:t>I</a:t>
            </a:r>
            <a:r>
              <a:rPr lang="en-GB" altLang="el-GR" sz="2000" dirty="0"/>
              <a:t>(2)? We would still not have rejected. So we now need to test</a:t>
            </a:r>
          </a:p>
          <a:p>
            <a:pPr marL="342900" algn="just">
              <a:spcBef>
                <a:spcPts val="500"/>
              </a:spcBef>
            </a:pPr>
            <a:r>
              <a:rPr lang="en-GB" altLang="el-GR" sz="2000" dirty="0"/>
              <a:t>				H</a:t>
            </a:r>
            <a:r>
              <a:rPr lang="en-GB" altLang="el-GR" sz="2000" baseline="-25000" dirty="0"/>
              <a:t>0</a:t>
            </a:r>
            <a:r>
              <a:rPr lang="en-GB" altLang="el-GR" sz="2000" dirty="0"/>
              <a:t>: </a:t>
            </a:r>
            <a:r>
              <a:rPr lang="en-GB" altLang="el-GR" sz="2000" i="1" dirty="0" err="1"/>
              <a:t>y</a:t>
            </a:r>
            <a:r>
              <a:rPr lang="en-GB" altLang="el-GR" sz="2000" i="1" baseline="-25000" dirty="0" err="1"/>
              <a:t>t</a:t>
            </a:r>
            <a:r>
              <a:rPr lang="en-GB" altLang="el-GR" sz="2000" dirty="0" err="1">
                <a:latin typeface="Symbol" panose="05050102010706020507" pitchFamily="18" charset="2"/>
              </a:rPr>
              <a:t></a:t>
            </a:r>
            <a:r>
              <a:rPr lang="en-GB" altLang="el-GR" sz="2000" dirty="0" err="1"/>
              <a:t>I</a:t>
            </a:r>
            <a:r>
              <a:rPr lang="en-GB" altLang="el-GR" sz="2000" dirty="0"/>
              <a:t>(2) vs. H</a:t>
            </a:r>
            <a:r>
              <a:rPr lang="en-GB" altLang="el-GR" sz="2000" baseline="-25000" dirty="0"/>
              <a:t>1</a:t>
            </a:r>
            <a:r>
              <a:rPr lang="en-GB" altLang="el-GR" sz="2000" dirty="0"/>
              <a:t>: </a:t>
            </a:r>
            <a:r>
              <a:rPr lang="en-GB" altLang="el-GR" sz="2000" i="1" dirty="0" err="1"/>
              <a:t>y</a:t>
            </a:r>
            <a:r>
              <a:rPr lang="en-GB" altLang="el-GR" sz="2000" i="1" baseline="-25000" dirty="0" err="1"/>
              <a:t>t</a:t>
            </a:r>
            <a:r>
              <a:rPr lang="en-GB" altLang="el-GR" sz="2000" dirty="0" err="1">
                <a:latin typeface="Symbol" panose="05050102010706020507" pitchFamily="18" charset="2"/>
              </a:rPr>
              <a:t></a:t>
            </a:r>
            <a:r>
              <a:rPr lang="en-GB" altLang="el-GR" sz="2000" dirty="0" err="1"/>
              <a:t>I</a:t>
            </a:r>
            <a:r>
              <a:rPr lang="en-GB" altLang="el-GR" sz="2000" dirty="0"/>
              <a:t>(1)</a:t>
            </a:r>
          </a:p>
          <a:p>
            <a:pPr marL="342900" algn="just">
              <a:spcBef>
                <a:spcPts val="500"/>
              </a:spcBef>
            </a:pPr>
            <a:r>
              <a:rPr lang="en-GB" altLang="el-GR" sz="2000" dirty="0"/>
              <a:t>	We would continue to test for a further unit root until we rejected H</a:t>
            </a:r>
            <a:r>
              <a:rPr lang="en-GB" altLang="el-GR" sz="2000" baseline="-25000" dirty="0"/>
              <a:t>0</a:t>
            </a:r>
            <a:r>
              <a:rPr lang="en-GB" altLang="el-GR" sz="2000" dirty="0"/>
              <a:t>.</a:t>
            </a:r>
          </a:p>
          <a:p>
            <a:pPr algn="just"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We now regress </a:t>
            </a:r>
            <a:r>
              <a:rPr lang="en-GB" altLang="el-GR" sz="2000" dirty="0">
                <a:latin typeface="Symbol" panose="05050102010706020507" pitchFamily="18" charset="2"/>
              </a:rPr>
              <a:t></a:t>
            </a:r>
            <a:r>
              <a:rPr lang="en-GB" altLang="el-GR" sz="2000" baseline="30000" dirty="0"/>
              <a:t>2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dirty="0"/>
              <a:t> on </a:t>
            </a:r>
            <a:r>
              <a:rPr lang="en-GB" altLang="el-GR" sz="2000" dirty="0">
                <a:latin typeface="Symbol" panose="05050102010706020507" pitchFamily="18" charset="2"/>
              </a:rPr>
              <a:t>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dirty="0"/>
              <a:t> (plus lags of </a:t>
            </a:r>
            <a:r>
              <a:rPr lang="en-GB" altLang="el-GR" sz="2000" dirty="0">
                <a:latin typeface="Symbol" panose="05050102010706020507" pitchFamily="18" charset="2"/>
              </a:rPr>
              <a:t></a:t>
            </a:r>
            <a:r>
              <a:rPr lang="en-GB" altLang="el-GR" sz="2000" baseline="30000" dirty="0"/>
              <a:t>2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dirty="0"/>
              <a:t> if necessary). </a:t>
            </a:r>
          </a:p>
          <a:p>
            <a:pPr algn="just"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Now we test H</a:t>
            </a:r>
            <a:r>
              <a:rPr lang="en-GB" altLang="el-GR" sz="2000" baseline="-25000" dirty="0"/>
              <a:t>0</a:t>
            </a:r>
            <a:r>
              <a:rPr lang="en-GB" altLang="el-GR" sz="2000" dirty="0"/>
              <a:t>: </a:t>
            </a:r>
            <a:r>
              <a:rPr lang="en-GB" altLang="el-GR" sz="2000" dirty="0">
                <a:latin typeface="Symbol" panose="05050102010706020507" pitchFamily="18" charset="2"/>
              </a:rPr>
              <a:t></a:t>
            </a:r>
            <a:r>
              <a:rPr lang="en-GB" altLang="el-GR" sz="2000" i="1" dirty="0" err="1"/>
              <a:t>y</a:t>
            </a:r>
            <a:r>
              <a:rPr lang="en-GB" altLang="el-GR" sz="2000" i="1" baseline="-25000" dirty="0" err="1"/>
              <a:t>t</a:t>
            </a:r>
            <a:r>
              <a:rPr lang="en-GB" altLang="el-GR" sz="2000" dirty="0" err="1">
                <a:latin typeface="Symbol" panose="05050102010706020507" pitchFamily="18" charset="2"/>
              </a:rPr>
              <a:t></a:t>
            </a:r>
            <a:r>
              <a:rPr lang="en-GB" altLang="el-GR" sz="2000" dirty="0" err="1"/>
              <a:t>I</a:t>
            </a:r>
            <a:r>
              <a:rPr lang="en-GB" altLang="el-GR" sz="2000" dirty="0"/>
              <a:t>(1) which is equivalent to H</a:t>
            </a:r>
            <a:r>
              <a:rPr lang="en-GB" altLang="el-GR" sz="2000" baseline="-25000" dirty="0"/>
              <a:t>0</a:t>
            </a:r>
            <a:r>
              <a:rPr lang="en-GB" altLang="el-GR" sz="2000" dirty="0"/>
              <a:t>: </a:t>
            </a:r>
            <a:r>
              <a:rPr lang="en-GB" altLang="el-GR" sz="2000" i="1" dirty="0" err="1"/>
              <a:t>y</a:t>
            </a:r>
            <a:r>
              <a:rPr lang="en-GB" altLang="el-GR" sz="2000" i="1" baseline="-25000" dirty="0" err="1"/>
              <a:t>t</a:t>
            </a:r>
            <a:r>
              <a:rPr lang="en-GB" altLang="el-GR" sz="2000" dirty="0" err="1">
                <a:latin typeface="Symbol" panose="05050102010706020507" pitchFamily="18" charset="2"/>
              </a:rPr>
              <a:t></a:t>
            </a:r>
            <a:r>
              <a:rPr lang="en-GB" altLang="el-GR" sz="2000" dirty="0" err="1"/>
              <a:t>I</a:t>
            </a:r>
            <a:r>
              <a:rPr lang="en-GB" altLang="el-GR" sz="2000" dirty="0"/>
              <a:t>(2).</a:t>
            </a:r>
          </a:p>
          <a:p>
            <a:pPr algn="just"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So in this case, if we do not reject (unlikely), we conclude that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dirty="0"/>
              <a:t> is at least I(2).</a:t>
            </a:r>
          </a:p>
          <a:p>
            <a:pPr>
              <a:spcBef>
                <a:spcPts val="500"/>
              </a:spcBef>
            </a:pPr>
            <a:endParaRPr lang="en-GB" altLang="el-GR" sz="2000" dirty="0"/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3AB4BFB5-126A-9D1D-81CF-8EB671325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1400"/>
              <a:t>K. Drakos</a:t>
            </a:r>
          </a:p>
        </p:txBody>
      </p:sp>
    </p:spTree>
    <p:extLst>
      <p:ext uri="{BB962C8B-B14F-4D97-AF65-F5344CB8AC3E}">
        <p14:creationId xmlns:p14="http://schemas.microsoft.com/office/powerpoint/2010/main" val="5408361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3D0DE-59E9-510C-766D-3FA1570DD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E9F1D784-EFD3-2FE4-F425-A88FD2F1A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484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8194" name="Text Box 2">
            <a:extLst>
              <a:ext uri="{FF2B5EF4-FFF2-40B4-BE49-F238E27FC236}">
                <a16:creationId xmlns:a16="http://schemas.microsoft.com/office/drawing/2014/main" id="{8A92A3A0-74A4-6C3F-1144-87A235DBE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137B3989-BF3A-48D9-956D-474341ABAB8F}" type="slidenum">
              <a:rPr lang="en-GB" altLang="el-GR" sz="1400"/>
              <a:pPr algn="r">
                <a:buClrTx/>
                <a:buFontTx/>
                <a:buNone/>
              </a:pPr>
              <a:t>33</a:t>
            </a:fld>
            <a:endParaRPr lang="en-GB" altLang="el-GR" sz="1400"/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8AFC0A35-F11E-1962-6190-1101C062B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609600"/>
            <a:ext cx="7467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2500" b="1" dirty="0"/>
              <a:t>Inducing stationarity </a:t>
            </a:r>
            <a:br>
              <a:rPr lang="en-GB" altLang="el-GR" sz="2500" b="1" dirty="0"/>
            </a:br>
            <a:endParaRPr lang="en-GB" altLang="el-GR" sz="2500" b="1" dirty="0"/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C3B39DB8-9E1E-7D2F-9AE3-5C99DE69E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790700"/>
            <a:ext cx="87630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marL="0" indent="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Going back to the Random walk with drift: 			</a:t>
            </a:r>
          </a:p>
          <a:p>
            <a:pPr marL="0" indent="0" algn="ctr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</a:t>
            </a:r>
            <a:r>
              <a:rPr lang="en-GB" altLang="el-GR" sz="2000" i="1" dirty="0">
                <a:latin typeface="Symbol" panose="05050102010706020507" pitchFamily="18" charset="2"/>
              </a:rPr>
              <a:t></a:t>
            </a:r>
            <a:r>
              <a:rPr lang="en-GB" altLang="el-GR" sz="2000" i="1" dirty="0"/>
              <a:t> + 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 +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r>
              <a:rPr lang="en-GB" altLang="el-GR" sz="2000" dirty="0"/>
              <a:t>				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If we let 			</a:t>
            </a:r>
            <a:r>
              <a:rPr lang="en-GB" altLang="el-GR" sz="2000" i="1" dirty="0">
                <a:latin typeface="Symbol" panose="05050102010706020507" pitchFamily="18" charset="2"/>
              </a:rPr>
              <a:t>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- 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and 		</a:t>
            </a:r>
            <a:r>
              <a:rPr lang="en-GB" altLang="el-GR" sz="2000" i="1" dirty="0"/>
              <a:t>L 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dirty="0"/>
              <a:t> 	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so		</a:t>
            </a:r>
            <a:r>
              <a:rPr lang="en-GB" altLang="el-GR" sz="2000" i="1" dirty="0"/>
              <a:t>(</a:t>
            </a:r>
            <a:r>
              <a:rPr lang="en-GB" altLang="el-GR" sz="2000" dirty="0"/>
              <a:t>1</a:t>
            </a:r>
            <a:r>
              <a:rPr lang="en-GB" altLang="el-GR" sz="2000" i="1" dirty="0"/>
              <a:t>-L) 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	= 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- L 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  = 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- 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If we take (1) and subtract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baseline="-25000" dirty="0"/>
              <a:t>-1</a:t>
            </a:r>
            <a:r>
              <a:rPr lang="en-GB" altLang="el-GR" sz="2000" dirty="0"/>
              <a:t> from both sides: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		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- 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 	= </a:t>
            </a:r>
            <a:r>
              <a:rPr lang="en-GB" altLang="el-GR" sz="2000" i="1" dirty="0">
                <a:latin typeface="Symbol" panose="05050102010706020507" pitchFamily="18" charset="2"/>
              </a:rPr>
              <a:t></a:t>
            </a:r>
            <a:r>
              <a:rPr lang="en-GB" altLang="el-GR" sz="2000" i="1" dirty="0"/>
              <a:t> +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endParaRPr lang="en-GB" altLang="el-GR" sz="2000" i="1" baseline="-25000" dirty="0"/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i="1" dirty="0"/>
              <a:t>			</a:t>
            </a:r>
            <a:r>
              <a:rPr lang="en-GB" altLang="el-GR" sz="2000" i="1" dirty="0">
                <a:latin typeface="Symbol" panose="05050102010706020507" pitchFamily="18" charset="2"/>
              </a:rPr>
              <a:t>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	= </a:t>
            </a:r>
            <a:r>
              <a:rPr lang="en-GB" altLang="el-GR" sz="2000" i="1" dirty="0">
                <a:latin typeface="Symbol" panose="05050102010706020507" pitchFamily="18" charset="2"/>
              </a:rPr>
              <a:t></a:t>
            </a:r>
            <a:r>
              <a:rPr lang="en-GB" altLang="el-GR" sz="2000" i="1" dirty="0"/>
              <a:t> +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endParaRPr lang="en-GB" altLang="el-GR" sz="2000" i="1" baseline="-25000" dirty="0"/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We say that </a:t>
            </a:r>
            <a:r>
              <a:rPr lang="en-GB" altLang="el-GR" sz="2000" b="1" dirty="0"/>
              <a:t>we have induced stationarity by “differencing once”.</a:t>
            </a:r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FA454D1D-8D03-A99F-79BF-6F01EDE74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1400"/>
              <a:t>K. Drakos</a:t>
            </a:r>
          </a:p>
        </p:txBody>
      </p:sp>
    </p:spTree>
    <p:extLst>
      <p:ext uri="{BB962C8B-B14F-4D97-AF65-F5344CB8AC3E}">
        <p14:creationId xmlns:p14="http://schemas.microsoft.com/office/powerpoint/2010/main" val="3099942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41200-2AA5-0E71-28B5-907C91BE7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>
            <a:extLst>
              <a:ext uri="{FF2B5EF4-FFF2-40B4-BE49-F238E27FC236}">
                <a16:creationId xmlns:a16="http://schemas.microsoft.com/office/drawing/2014/main" id="{F62DCCCC-6634-63A4-45B1-68E5BBB9E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484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EAC88769-7503-03FA-39FD-B32AE3182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B93284F6-2980-4E80-B502-04796031EF87}" type="slidenum">
              <a:rPr lang="en-GB" altLang="el-GR" sz="1400"/>
              <a:pPr algn="r">
                <a:buClrTx/>
                <a:buFontTx/>
                <a:buNone/>
              </a:pPr>
              <a:t>34</a:t>
            </a:fld>
            <a:endParaRPr lang="en-GB" altLang="el-GR" sz="1400"/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9D85B10E-9168-F087-C916-03E239F33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2500" b="1" dirty="0"/>
              <a:t>Order of integration or I-ness</a:t>
            </a:r>
            <a:br>
              <a:rPr lang="en-GB" altLang="el-GR" sz="2500" b="1" dirty="0"/>
            </a:br>
            <a:endParaRPr lang="en-GB" altLang="el-GR" sz="2500" b="1" dirty="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24A24568-13E2-3FCD-8D05-2F2437A21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752600"/>
            <a:ext cx="817880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90000"/>
              </a:lnSpc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Consider again the simplest stochastic trend model: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				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	= 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 +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endParaRPr lang="en-GB" altLang="el-GR" sz="2000" i="1" baseline="-25000" dirty="0"/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or				</a:t>
            </a:r>
            <a:r>
              <a:rPr lang="en-GB" altLang="el-GR" sz="2000" i="1" dirty="0">
                <a:latin typeface="Symbol" panose="05050102010706020507" pitchFamily="18" charset="2"/>
              </a:rPr>
              <a:t>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	=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endParaRPr lang="en-GB" altLang="el-GR" sz="2000" i="1" baseline="-25000" dirty="0"/>
          </a:p>
          <a:p>
            <a:pPr algn="just">
              <a:lnSpc>
                <a:spcPct val="90000"/>
              </a:lnSpc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We can generalise this concept to consider the case where the series contains more than one “unit root”. That is, we would need to apply the first difference operator,</a:t>
            </a:r>
            <a:r>
              <a:rPr lang="en-GB" altLang="el-GR" sz="2000" i="1" dirty="0"/>
              <a:t> </a:t>
            </a:r>
            <a:r>
              <a:rPr lang="en-GB" altLang="el-GR" sz="2000" i="1" dirty="0">
                <a:latin typeface="Symbol" panose="05050102010706020507" pitchFamily="18" charset="2"/>
              </a:rPr>
              <a:t></a:t>
            </a:r>
            <a:r>
              <a:rPr lang="en-GB" altLang="el-GR" sz="2000" dirty="0"/>
              <a:t>, more than once to induce stationarity.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</a:pPr>
            <a:endParaRPr lang="en-GB" altLang="el-GR" sz="2000" dirty="0"/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</a:t>
            </a:r>
            <a:r>
              <a:rPr lang="en-GB" altLang="el-GR" sz="2000" u="sng" dirty="0"/>
              <a:t>Definition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If a non-stationary series,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dirty="0"/>
              <a:t> must be differenced </a:t>
            </a:r>
            <a:r>
              <a:rPr lang="en-GB" altLang="el-GR" sz="2000" i="1" dirty="0"/>
              <a:t>d</a:t>
            </a:r>
            <a:r>
              <a:rPr lang="en-GB" altLang="el-GR" sz="2000" dirty="0"/>
              <a:t> times before it becomes stationary, then it is said to be integrated of order </a:t>
            </a:r>
            <a:r>
              <a:rPr lang="en-GB" altLang="el-GR" sz="2000" i="1" dirty="0"/>
              <a:t>d</a:t>
            </a:r>
            <a:r>
              <a:rPr lang="en-GB" altLang="el-GR" sz="2000" dirty="0"/>
              <a:t>. We write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 </a:t>
            </a:r>
            <a:r>
              <a:rPr lang="en-GB" altLang="el-GR" sz="2000" i="1" dirty="0">
                <a:latin typeface="Symbol" panose="05050102010706020507" pitchFamily="18" charset="2"/>
              </a:rPr>
              <a:t></a:t>
            </a:r>
            <a:r>
              <a:rPr lang="en-GB" altLang="el-GR" sz="2000" dirty="0"/>
              <a:t>I(</a:t>
            </a:r>
            <a:r>
              <a:rPr lang="en-GB" altLang="el-GR" sz="2000" i="1" dirty="0"/>
              <a:t>d</a:t>
            </a:r>
            <a:r>
              <a:rPr lang="en-GB" altLang="el-GR" sz="2000" dirty="0"/>
              <a:t>)</a:t>
            </a:r>
            <a:r>
              <a:rPr lang="en-GB" altLang="el-GR" sz="2000" i="1" dirty="0"/>
              <a:t>.</a:t>
            </a:r>
            <a:r>
              <a:rPr lang="en-GB" altLang="el-GR" sz="2000" dirty="0"/>
              <a:t> 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So if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 </a:t>
            </a:r>
            <a:r>
              <a:rPr lang="en-GB" altLang="el-GR" sz="2000" i="1" dirty="0">
                <a:latin typeface="Symbol" panose="05050102010706020507" pitchFamily="18" charset="2"/>
              </a:rPr>
              <a:t></a:t>
            </a:r>
            <a:r>
              <a:rPr lang="en-GB" altLang="el-GR" sz="2000" i="1" dirty="0"/>
              <a:t> </a:t>
            </a:r>
            <a:r>
              <a:rPr lang="en-GB" altLang="el-GR" sz="2000" dirty="0"/>
              <a:t>I(</a:t>
            </a:r>
            <a:r>
              <a:rPr lang="en-GB" altLang="el-GR" sz="2000" i="1" dirty="0"/>
              <a:t>d</a:t>
            </a:r>
            <a:r>
              <a:rPr lang="en-GB" altLang="el-GR" sz="2000" dirty="0"/>
              <a:t>) then </a:t>
            </a:r>
            <a:r>
              <a:rPr lang="en-GB" altLang="el-GR" sz="2000" i="1" dirty="0">
                <a:latin typeface="Symbol" panose="05050102010706020507" pitchFamily="18" charset="2"/>
              </a:rPr>
              <a:t></a:t>
            </a:r>
            <a:r>
              <a:rPr lang="en-GB" altLang="el-GR" sz="2000" i="1" baseline="30000" dirty="0" err="1"/>
              <a:t>d</a:t>
            </a:r>
            <a:r>
              <a:rPr lang="en-GB" altLang="el-GR" sz="2000" i="1" dirty="0" err="1"/>
              <a:t>y</a:t>
            </a:r>
            <a:r>
              <a:rPr lang="en-GB" altLang="el-GR" sz="2000" i="1" baseline="-25000" dirty="0" err="1"/>
              <a:t>t</a:t>
            </a:r>
            <a:r>
              <a:rPr lang="en-GB" altLang="el-GR" sz="2000" i="1" dirty="0">
                <a:latin typeface="Symbol" panose="05050102010706020507" pitchFamily="18" charset="2"/>
              </a:rPr>
              <a:t></a:t>
            </a:r>
            <a:r>
              <a:rPr lang="en-GB" altLang="el-GR" sz="2000" i="1" dirty="0"/>
              <a:t> </a:t>
            </a:r>
            <a:r>
              <a:rPr lang="en-GB" altLang="el-GR" sz="2000" dirty="0"/>
              <a:t>I(0)</a:t>
            </a:r>
            <a:r>
              <a:rPr lang="en-GB" altLang="el-GR" sz="2000" i="1" dirty="0"/>
              <a:t>.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An I(0) series is a stationary series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An I(1) series contains one unit root,</a:t>
            </a:r>
          </a:p>
          <a:p>
            <a:pPr marL="342900" algn="just">
              <a:lnSpc>
                <a:spcPct val="90000"/>
              </a:lnSpc>
              <a:spcBef>
                <a:spcPts val="500"/>
              </a:spcBef>
            </a:pPr>
            <a:r>
              <a:rPr lang="en-GB" altLang="el-GR" sz="2000" dirty="0"/>
              <a:t>				e.g.  </a:t>
            </a:r>
            <a:r>
              <a:rPr lang="en-GB" altLang="el-GR" sz="2000" i="1" dirty="0"/>
              <a:t>y</a:t>
            </a:r>
            <a:r>
              <a:rPr lang="en-GB" altLang="el-GR" sz="2000" i="1" baseline="-25000" dirty="0"/>
              <a:t>t</a:t>
            </a:r>
            <a:r>
              <a:rPr lang="en-GB" altLang="el-GR" sz="2000" i="1" dirty="0"/>
              <a:t> = y</a:t>
            </a:r>
            <a:r>
              <a:rPr lang="en-GB" altLang="el-GR" sz="2000" i="1" baseline="-25000" dirty="0"/>
              <a:t>t-</a:t>
            </a:r>
            <a:r>
              <a:rPr lang="en-GB" altLang="el-GR" sz="2000" baseline="-25000" dirty="0"/>
              <a:t>1</a:t>
            </a:r>
            <a:r>
              <a:rPr lang="en-GB" altLang="el-GR" sz="2000" i="1" dirty="0"/>
              <a:t> + </a:t>
            </a:r>
            <a:r>
              <a:rPr lang="en-GB" altLang="el-GR" sz="2000" i="1" dirty="0" err="1"/>
              <a:t>u</a:t>
            </a:r>
            <a:r>
              <a:rPr lang="en-GB" altLang="el-GR" sz="2000" i="1" baseline="-25000" dirty="0" err="1"/>
              <a:t>t</a:t>
            </a:r>
            <a:endParaRPr lang="en-GB" altLang="el-GR" sz="2000" i="1" baseline="-25000" dirty="0"/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FD508868-A710-F83C-A0C9-87005352F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1400"/>
              <a:t>K. Drakos</a:t>
            </a:r>
          </a:p>
        </p:txBody>
      </p:sp>
    </p:spTree>
    <p:extLst>
      <p:ext uri="{BB962C8B-B14F-4D97-AF65-F5344CB8AC3E}">
        <p14:creationId xmlns:p14="http://schemas.microsoft.com/office/powerpoint/2010/main" val="26330881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0557E-A24A-9746-2FFF-A5F0B32FE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>
            <a:extLst>
              <a:ext uri="{FF2B5EF4-FFF2-40B4-BE49-F238E27FC236}">
                <a16:creationId xmlns:a16="http://schemas.microsoft.com/office/drawing/2014/main" id="{1572483E-5505-A5CD-5B0D-5988083E1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484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5362" name="Text Box 2">
            <a:extLst>
              <a:ext uri="{FF2B5EF4-FFF2-40B4-BE49-F238E27FC236}">
                <a16:creationId xmlns:a16="http://schemas.microsoft.com/office/drawing/2014/main" id="{D5EA649F-BAC4-C152-B5C4-AD5444D24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EEB077EF-5555-4C89-B647-89B0DF2A8465}" type="slidenum">
              <a:rPr lang="en-GB" altLang="el-GR" sz="1400"/>
              <a:pPr algn="r">
                <a:buClrTx/>
                <a:buFontTx/>
                <a:buNone/>
              </a:pPr>
              <a:t>35</a:t>
            </a:fld>
            <a:endParaRPr lang="en-GB" altLang="el-GR" sz="1400"/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AB8A506F-C911-CB1D-A6C0-C2A1A6A23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09600"/>
            <a:ext cx="762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2500" b="1"/>
              <a:t>Characteristics of I(0), I(1) and I(2) Series</a:t>
            </a:r>
            <a:br>
              <a:rPr lang="en-GB" altLang="el-GR" sz="2500" b="1"/>
            </a:br>
            <a:endParaRPr lang="en-GB" altLang="el-GR" sz="2500" b="1"/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B7699107-1337-DF92-AD68-A14D0BBBD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981200"/>
            <a:ext cx="8001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An I(2) series contains two unit roots and so would require differencing twice to induce stationarity.</a:t>
            </a:r>
          </a:p>
          <a:p>
            <a:pPr>
              <a:spcBef>
                <a:spcPts val="500"/>
              </a:spcBef>
            </a:pPr>
            <a:endParaRPr lang="en-GB" altLang="el-GR" sz="2000" dirty="0"/>
          </a:p>
          <a:p>
            <a:pPr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I(1) and I(2) series can wander a long way from their mean value and cross this mean value rarely.</a:t>
            </a:r>
          </a:p>
          <a:p>
            <a:pPr>
              <a:spcBef>
                <a:spcPts val="500"/>
              </a:spcBef>
            </a:pPr>
            <a:endParaRPr lang="en-GB" altLang="el-GR" sz="2000" dirty="0"/>
          </a:p>
          <a:p>
            <a:pPr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I(0) series should cross the mean frequently. </a:t>
            </a:r>
          </a:p>
          <a:p>
            <a:pPr marL="342900">
              <a:spcBef>
                <a:spcPts val="500"/>
              </a:spcBef>
            </a:pPr>
            <a:r>
              <a:rPr lang="en-GB" altLang="el-GR" sz="2000" dirty="0"/>
              <a:t>	</a:t>
            </a:r>
          </a:p>
          <a:p>
            <a:pPr>
              <a:spcBef>
                <a:spcPts val="500"/>
              </a:spcBef>
              <a:buFont typeface="Times New Roman" panose="02020603050405020304" pitchFamily="18" charset="0"/>
              <a:buChar char="•"/>
            </a:pPr>
            <a:r>
              <a:rPr lang="en-GB" altLang="el-GR" sz="2000" dirty="0"/>
              <a:t>The vast majority of economic and financial series contain a single unit root, although some are stationary and consumer prices (and in some cases exchange rates) have been argued to have 2 unit roots.</a:t>
            </a:r>
          </a:p>
          <a:p>
            <a:pPr>
              <a:spcBef>
                <a:spcPts val="500"/>
              </a:spcBef>
            </a:pPr>
            <a:endParaRPr lang="en-US" altLang="el-GR" sz="2000" dirty="0"/>
          </a:p>
          <a:p>
            <a:pPr>
              <a:spcBef>
                <a:spcPts val="500"/>
              </a:spcBef>
            </a:pPr>
            <a:endParaRPr lang="en-US" altLang="el-GR" sz="2000" dirty="0"/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13D75F72-2716-7256-686F-64F7A176A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altLang="el-GR" sz="1400"/>
              <a:t>K. Drakos</a:t>
            </a:r>
          </a:p>
        </p:txBody>
      </p:sp>
    </p:spTree>
    <p:extLst>
      <p:ext uri="{BB962C8B-B14F-4D97-AF65-F5344CB8AC3E}">
        <p14:creationId xmlns:p14="http://schemas.microsoft.com/office/powerpoint/2010/main" val="28048451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4448</TotalTime>
  <Words>2573</Words>
  <Application>Microsoft Office PowerPoint</Application>
  <PresentationFormat>Widescreen</PresentationFormat>
  <Paragraphs>277</Paragraphs>
  <Slides>35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Aptos</vt:lpstr>
      <vt:lpstr>Arial</vt:lpstr>
      <vt:lpstr>Calibri</vt:lpstr>
      <vt:lpstr>Calibri Light</vt:lpstr>
      <vt:lpstr>Cambria Math</vt:lpstr>
      <vt:lpstr>Georgia</vt:lpstr>
      <vt:lpstr>Symbol</vt:lpstr>
      <vt:lpstr>Times New Roman</vt:lpstr>
      <vt:lpstr>Retrospect</vt:lpstr>
      <vt:lpstr>Time Series data: uncovering their fundamental properties </vt:lpstr>
      <vt:lpstr>Stationarity vs Non-Stationarity </vt:lpstr>
      <vt:lpstr>The AutoRegressive 1, AR(1) model  </vt:lpstr>
      <vt:lpstr>PowerPoint Presentation</vt:lpstr>
      <vt:lpstr>PowerPoint Presentation</vt:lpstr>
      <vt:lpstr>PowerPoint Presentation</vt:lpstr>
      <vt:lpstr>PowerPoint Presentation</vt:lpstr>
      <vt:lpstr>yt = yt-1 + ut      Random Walk </vt:lpstr>
      <vt:lpstr>Random walk (chatgpt) </vt:lpstr>
      <vt:lpstr>(chatgpt) Here are the key implications of a random walk time series, especially in analysis, forecasting, and modeling:</vt:lpstr>
      <vt:lpstr>How can we identify non-stationary time series? </vt:lpstr>
      <vt:lpstr>Layer 1: time series graph </vt:lpstr>
      <vt:lpstr>PowerPoint Presentation</vt:lpstr>
      <vt:lpstr>PowerPoint Presentation</vt:lpstr>
      <vt:lpstr>PowerPoint Presentation</vt:lpstr>
      <vt:lpstr>PowerPoint Presentation</vt:lpstr>
      <vt:lpstr>Layer 2: calculate the correlogram of the time series </vt:lpstr>
      <vt:lpstr>PowerPoint Presentation</vt:lpstr>
      <vt:lpstr>PowerPoint Presentation</vt:lpstr>
      <vt:lpstr>PowerPoint Presentation</vt:lpstr>
      <vt:lpstr>PowerPoint Presentation</vt:lpstr>
      <vt:lpstr>Layer 3: unit root testing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Kostas Drakos</dc:creator>
  <cp:lastModifiedBy>KONSTANTINOS DRAKOS</cp:lastModifiedBy>
  <cp:revision>61</cp:revision>
  <dcterms:created xsi:type="dcterms:W3CDTF">2025-11-25T17:02:11Z</dcterms:created>
  <dcterms:modified xsi:type="dcterms:W3CDTF">2025-12-26T15:00:28Z</dcterms:modified>
</cp:coreProperties>
</file>