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544" r:id="rId3"/>
    <p:sldId id="561" r:id="rId4"/>
    <p:sldId id="560" r:id="rId5"/>
    <p:sldId id="562" r:id="rId6"/>
    <p:sldId id="448" r:id="rId7"/>
    <p:sldId id="449" r:id="rId8"/>
    <p:sldId id="450" r:id="rId9"/>
    <p:sldId id="452" r:id="rId10"/>
    <p:sldId id="453" r:id="rId11"/>
    <p:sldId id="458" r:id="rId12"/>
    <p:sldId id="459" r:id="rId13"/>
    <p:sldId id="454" r:id="rId14"/>
    <p:sldId id="257" r:id="rId15"/>
    <p:sldId id="455" r:id="rId16"/>
    <p:sldId id="456" r:id="rId17"/>
    <p:sldId id="457" r:id="rId18"/>
    <p:sldId id="258" r:id="rId19"/>
    <p:sldId id="259" r:id="rId20"/>
    <p:sldId id="474" r:id="rId21"/>
    <p:sldId id="260" r:id="rId22"/>
    <p:sldId id="471" r:id="rId23"/>
    <p:sldId id="472" r:id="rId24"/>
    <p:sldId id="473" r:id="rId25"/>
    <p:sldId id="26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3:18.3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4151 973 24483,'-2'38'0,"-2"0"0,-4 0 0,-4 0 0,-2-1 0,-3 1 0,-4-2 0,-3 1 0,-2-1 0,-4 0 0,-3-1 0,-2-1 0,-4 0 0,-2-1 0,-3-1 0,-2-1 0,-4 0 0,-1-2 0,-3 0 0,-3-2 0,-2 0 0,-2-2 0,-2-1 0,-2-1 0,-1-1 0,-3-1 0,-1-2 0,-2-1 0,-2-1 0,0-2 0,-2-1 0,-1-2 0,-1 0 0,-1-3 0,-1-1 0,0-1 0,-1-2 0,0-1 0,0-2 0,-1-1 0,1-2 0,0-1 0,0-2 0,0-1 0,1-2 0,0-1 0,1-1 0,1-3 0,1 0 0,1-2 0,2-1 0,0-2 0,2-1 0,2-1 0,1-2 0,3-1 0,1-1 0,2-1 0,2-1 0,2-2 0,2 0 0,3-2 0,3 0 0,1-2 0,4 0 0,2-1 0,3-1 0,2-1 0,4 0 0,2-1 0,3-1 0,4 0 0,2-1 0,3 1 0,4-2 0,3 1 0,2-1 0,4 0 0,4 0 0,2 0 0,4-1 0,2 1 0,4 0 0,4 0 0,2 1 0,3-1 0,4 2 0,3-1 0,2 1 0,4 0 0,3 1 0,2 1 0,4 0 0,2 1 0,3 1 0,2 1 0,4 0 0,1 2 0,3 0 0,3 2 0,2 0 0,2 2 0,2 1 0,2 1 0,1 1 0,3 1 0,1 2 0,2 1 0,2 1 0,0 2 0,2 1 0,1 2 0,1 1 0,1 1 0,1 2 0,0 1 0,1 2 0,0 1 0,0 2 0,0 1 0,1 2 0,-1 1 0,0 2 0,0 1 0,-1 2 0,0 1 0,-1 2 0,-1 1 0,-1 1 0,-1 2 0,-2 1 0,0 2 0,-2 1 0,-2 1 0,-1 2 0,-3 1 0,-1 1 0,-2 1 0,-2 1 0,-2 2 0,-2 0 0,-3 2 0,-3 0 0,-1 2 0,-4 0 0,-2 1 0,-3 1 0,-2 1 0,-4 0 0,-2 1 0,-3 1 0,-4 0 0,-2 1 0,-3-1 0,-4 2 0,-3-1 0,-2 1 0,-4 0 0,-4 0 0,-2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3:32.3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2959 588 24505,'-1'23'0,"-3"0"0,-1 0 0,-3-1 0,-2 1 0,-3 0 0,-2-1 0,-1 0 0,-3 0 0,-3-1 0,-1 0 0,-2 0 0,-3 0 0,-1-2 0,-2 1 0,-3-1 0,-1-1 0,-1 0 0,-3-1 0,-1 0 0,-2-1 0,-2-1 0,-1 0 0,-1-1 0,-2-1 0,0-1 0,-3 0 0,0-1 0,-1-1 0,-1-1 0,-1 0 0,-1-2 0,-1 0 0,0-1 0,-1-1 0,0-1 0,-1-1 0,1-1 0,-1 0 0,0-2 0,-1 0 0,1-2 0,1 0 0,-1-1 0,1-1 0,0-1 0,1-1 0,0-1 0,1 0 0,1-2 0,1 0 0,1-1 0,1-1 0,0-1 0,3 0 0,0-1 0,2-1 0,1-1 0,1 0 0,2-1 0,2-1 0,1 0 0,3-1 0,1 0 0,1-1 0,3-1 0,2 1 0,1-2 0,3 0 0,2 0 0,1 0 0,3-1 0,3 0 0,1 0 0,2-1 0,3 0 0,2 1 0,3-1 0,1 0 0,3 0 0,2-1 0,3 1 0,1 0 0,3 1 0,2-1 0,3 0 0,2 1 0,1 0 0,3 0 0,3 1 0,1 0 0,2 0 0,3 0 0,1 2 0,2-1 0,3 1 0,1 1 0,1 0 0,3 1 0,1 0 0,2 1 0,2 1 0,1 0 0,1 1 0,2 1 0,0 1 0,3 0 0,0 1 0,1 1 0,1 1 0,1 0 0,1 2 0,1 0 0,0 1 0,1 1 0,0 1 0,1 1 0,-1 1 0,1 0 0,1 2 0,-1 0 0,0 2 0,-1 0 0,1 1 0,-1 1 0,0 1 0,-1 1 0,0 1 0,-1 0 0,-1 2 0,-1 0 0,-1 1 0,-1 1 0,0 1 0,-3 0 0,0 1 0,-2 1 0,-1 1 0,-1 0 0,-2 1 0,-2 1 0,-1 0 0,-3 1 0,-1 0 0,-1 1 0,-3 1 0,-2-1 0,-1 2 0,-3 0 0,-2 0 0,-1 0 0,-3 1 0,-3 0 0,-1 0 0,-2 1 0,-3 0 0,-2-1 0,-3 1 0,-1 0 0,-3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4:57.7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3234 769 23345,'-1'30'0,"-3"0"0,-2 0 0,-3 0 0,-2 0 0,-3 0 0,-2-1 0,-2 0 0,-3-1 0,-2 0 0,-3 0 0,-1-1 0,-3 0 0,-2-1 0,-3-1 0,-1 0 0,-2-1 0,-2-1 0,-3 0 0,-1-1 0,-1-1 0,-3-1 0,-1-1 0,-2-1 0,-1-1 0,-1 0 0,-2-2 0,-1-1 0,-1-1 0,-1-1 0,-1-1 0,-1-1 0,-1-1 0,-1-1 0,0-2 0,0 0 0,-1-2 0,0-1 0,-1-2 0,1 0 0,0-2 0,-1 0 0,1-2 0,0-1 0,1-2 0,0 0 0,0-2 0,1-1 0,1-1 0,1-1 0,1-1 0,1-1 0,1-1 0,1-1 0,2-2 0,1 0 0,1-1 0,2-1 0,1-1 0,3-1 0,1-1 0,1-1 0,3 0 0,2-1 0,2-1 0,1 0 0,3-1 0,2-1 0,3 0 0,1-1 0,3 0 0,2 0 0,3-1 0,2 0 0,2-1 0,3 0 0,2 0 0,3 0 0,2 0 0,3 0 0,2 0 0,3 0 0,2 0 0,3 0 0,2 0 0,3 0 0,2 1 0,2 0 0,3 1 0,2 0 0,3 0 0,1 1 0,3 0 0,2 1 0,3 1 0,1 0 0,2 1 0,2 1 0,3 0 0,1 1 0,1 1 0,3 1 0,1 1 0,2 1 0,1 1 0,1 0 0,2 2 0,1 1 0,1 1 0,1 1 0,1 1 0,1 1 0,1 1 0,1 1 0,0 2 0,0 0 0,1 2 0,0 1 0,1 2 0,-1 0 0,0 2 0,1 0 0,-1 2 0,0 1 0,-1 2 0,0 0 0,0 2 0,-1 1 0,-1 1 0,-1 1 0,-1 1 0,-1 1 0,-1 1 0,-1 1 0,-2 2 0,-1 0 0,-1 1 0,-2 1 0,-1 1 0,-3 1 0,-1 1 0,-1 1 0,-3 0 0,-2 1 0,-2 1 0,-1 0 0,-3 1 0,-2 1 0,-3 0 0,-1 1 0,-3 0 0,-2 0 0,-3 1 0,-2 0 0,-2 1 0,-3 0 0,-2 0 0,-3 0 0,-2 0 0,-3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22T09:45:06.05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2767 171,'-5'0,"-11"0,-7 0,-5 0,-2 0,-1 0,0 0,1 0,0 0,-8-5,-3-1,-4-5,-4 0,-7 1,-10 3,-6 3,-16-3,-6-6,2 1,4 1,6-1,13-5,9 2,9 3,10 3,1 4,3 2,3 2,3 1,-8 1,-2-1,-4 1,2 0,-2-1,-3 0,-7 0,-8 0,-9 0,0 0,-8 0,5 0,6 0,1 5,6 1,1 5,5 0,3-1,10 2,8-1,10 2,4 4,1 4,5 2,-1 8,-3 3,3 10,-1 2,3-2,-2 1,-2-2,1-4,4-4,5-3,2 3,4 0,1 3,1 0,1 4,4 3,7-1,6-3,-1-3,3-5,-3 3,0-1,3-1,-3-2,1-1,2-2,3 0,-4-1,1-1,-4 1,1-5,2-7,2 0,3 1,6-2,-1 1,3 2,6 4,11 2,6-3,-1 0,0 1,0 1,-5-3,-5 0,-6-3,-4-5,1 0,4 3,5-1,5-2,8 0,4-1,5 2,-3-1,2 2,-1-1,-1-3,-3 2,-2-2,-5-2,-3-2,-5-3,-1-1,-2-1,0-1,-2-1,2 1,3-1,3 1,-1 0,1-1,1 1,2 0,2 0,1 0,-3 0,-2 0,-3 0,-2 0,-2 0,-4 0,-3 0,-4 0,-1-4,-7-8,-2-5,0-10,2-4,1-3,-4 1,-4-5,-1-4,-3-5,1-4,4-3,-2-2,-3 5,1 0,-1 5,-4 6,-2 4,-3 4,-1 2,-2-7,-5-3,-6-4,-2 1,1-1,4-4,2 2,-2 5,0 3,-3 5,-5-3,-4-4,-3 0,1 2,1 3,3-2,1 5,-2 3,2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5:15.8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2796 282 9830,'0'-2'13,"-1"0"1,1 0-1,-1 0 0,0 1 1,0-1-1,0 0 0,0 0 1,0 1-1,0-1 0,-1 1 1,1-1-1,0 1 1,-1-1-1,1 1 0,-1 0 1,0 0-1,1 0 0,-1 0 1,-2-1-1,-40-19 394,41 19-383,-91-33-11,-2 3 0,-124-24 0,-205-17 2388,352 62-1737,-61-3 2294,-257 7 0,223 10-759,-681-4 2268,841 2-4467,-1-1 0,0 1 0,1 0 0,-1 1 0,1 0 0,-1 0 0,1 1 0,0 0 0,0 0 0,0 1 0,1 0 0,-1 1 0,1 0 0,0 0 0,-7 6 0,1 3 0,-1 0 0,2 1 0,0 0 0,1 1 0,-16 29 0,19-28 0,0 0 0,1 0 0,1 1 0,1 0 0,0 0 0,2 0 0,-3 34 0,7 135 0,2-81 0,-3-77 0,1 0 0,1 0 0,2 0 0,0 0 0,2-1 0,2 0 0,0 0 0,23 49 0,-5-23 0,2-2 0,40 57 0,-26-48 0,-25-33 0,2-1 0,1 0 0,1-1 0,1-1 0,2-2 0,33 28 0,42 13 0,2-4 0,2-5 0,150 56 0,-220-98 0,0-2 0,1-1 0,63 9 0,103-3 0,-139-13 0,-36 0 0,-1 1 0,43 13 0,-42-9 0,1-2 0,33 4 0,539-1 0,-355-12 0,-105 4 0,140-3 0,-264 0-109,0 1 0,-1-2-1,1 0 1,-1-1 0,0 0 0,0-1 0,0 0 0,-1-1 0,0 0 0,0-1 0,0-1 0,-1 0 0,0 0 0,0-1 0,-1 0 0,10-13 0,8-13-445,-1-1 0,-3-1 0,33-63 0,-48 82 510,-2 5-68,4-5-209,0-1-1,-2-1 1,0 0-1,-2 0 1,0-1-1,5-28 1,-3 0-262,3-20-322,-3-1-1,-1-72 1,-8 121 624,-1-1-1,0 1 1,-2 0 0,-1 0 0,-1 0-1,0 0 1,-2 0 0,0 1 0,-1 0-1,-1 1 1,-1 0 0,-1 0 0,0 1-1,-2 0 1,-22-24 0,-3 3 70,-2 2 0,-2 2 0,-1 2 0,-2 2 0,-1 1 1,-1 3-1,-2 2 0,0 2 0,-73-24 0,-188-80 393,217 99 1112,-148-27 0,229 53-1318,-80-13 1382,-164-6 0,-99 24 1057,112 1 109,-508-4 2998,731 1-5490,1 1 0,-1 0 0,1 2 0,0 0 0,0 1 0,1 1 0,-1 1 0,-31 16 0,40-18-22,-1 1 0,2 0 0,-1 0 1,1 1-1,0 0 0,0 1 0,1 0 0,0 0 0,0 1 1,1 0-1,0 0 0,1 1 0,0 0 0,0 0 0,1 0 0,-5 15 1,7-11-11,0 1 0,1 0 0,0 0 0,1 0 0,1 0 0,0 1 0,1-1 0,1 0 0,0 0 0,1 0 0,1-1 0,0 1 0,9 18 0,8 12 0,2-1 0,50 71 0,1 1 0,24 37 0,-87-134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5:18.03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5:31.4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2255 456 24427,'0'18'0,"-3"0"0,-1 0 0,-2 0 0,-2-1 0,-2 1 0,-1-1 0,-2 0 0,-1 0 0,-2 0 0,-2-1 0,-1 0 0,-2 0 0,-2 0 0,-1-1 0,-1-1 0,-2 1 0,-1-2 0,-1 1 0,-2-1 0,-1-1 0,-1 0 0,-1-1 0,-1 0 0,-2 0 0,0-2 0,-1 0 0,-1 0 0,-1-1 0,-1-1 0,0-1 0,-1 0 0,0-1 0,-1 0 0,0-1 0,-1-1 0,0-1 0,0 0 0,0-1 0,0-1 0,-1 0 0,1-1 0,0-1 0,0 0 0,1-1 0,-1-1 0,2-1 0,-1 0 0,1-1 0,1 0 0,1-1 0,0-1 0,1-1 0,0 0 0,2 0 0,1-2 0,1 0 0,0 0 0,2-1 0,1 0 0,2-1 0,0-1 0,2 1 0,1-2 0,2 1 0,1-1 0,2-1 0,1 0 0,2 0 0,1 0 0,2-1 0,1 0 0,2 0 0,2 0 0,2-1 0,1 1 0,2-1 0,1 0 0,3 0 0,1 0 0,2 0 0,1 0 0,3 1 0,1-1 0,2 0 0,1 1 0,2-1 0,2 1 0,2 0 0,1 1 0,2-1 0,1 1 0,2 0 0,1 1 0,2 0 0,1 0 0,2 1 0,1 0 0,2 1 0,0 0 0,2 0 0,1 1 0,2 1 0,0 0 0,1 1 0,1 0 0,2 1 0,0 1 0,1 0 0,0 1 0,1 0 0,1 1 0,1 1 0,-1 1 0,2 0 0,-1 1 0,1 0 0,0 1 0,0 1 0,1 1 0,-1 0 0,0 1 0,0 1 0,0 1 0,0 0 0,-1 1 0,0 0 0,-1 1 0,0 1 0,-1 1 0,0 0 0,-1 1 0,-1 0 0,-1 1 0,-1 1 0,0 0 0,-2 1 0,-1 0 0,-1 1 0,-1 1 0,-1 0 0,-2 0 0,-1 1 0,-1 0 0,-2 1 0,-1 0 0,-1 0 0,-2 1 0,-2 0 0,-1 1 0,-2-1 0,-2 1 0,-1 0 0,-2 1 0,-1-1 0,-2 1 0,-2 0 0,-2-1 0,-1 1 0,-3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5:59.1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1485 62 24575,'-13'-6'0,"-1"1"0,1 1 0,-1 0 0,0 0 0,-1 2 0,-25-3 0,-93 5 0,68 2 0,-677-1 0,736-1 0,0-1 0,0 2 0,1-1 0,-1 1 0,0 0 0,0 0 0,1 0 0,-1 1 0,1 0 0,0 0 0,-1 0 0,1 1 0,0 0 0,0 0 0,-5 4 0,4-1 0,1 1 0,0-1 0,0 1 0,0 0 0,0 1 0,1-1 0,1 1 0,-1 0 0,-3 13 0,-36 89 0,-109 198 0,137-283 0,2 1 0,1 0 0,1 1 0,1 0 0,-8 37 0,16-56 0,1-1 0,0 1 0,0 0 0,0-1 0,1 1 0,1 0 0,-1-1 0,1 1 0,0 0 0,1-1 0,0 1 0,0-1 0,0 1 0,1-1 0,0 0 0,1 0 0,0 0 0,0-1 0,0 1 0,0-1 0,1 0 0,0 0 0,1-1 0,10 10 0,-3-7 0,-1 0 0,1-1 0,0 0 0,0-1 0,0-1 0,1 0 0,22 5 0,106 11 0,-38-7 0,398 91 0,-482-101 0,172 30 0,-125-24 0,-34-4 0,0-1 0,1-2 0,34-1 0,-58-3 0,1 0 0,-1 0 0,1-1 0,-1-1 0,0 1 0,0-2 0,0 1 0,0-1 0,-1-1 0,0 0 0,0 0 0,0-1 0,0 0 0,8-8 0,168-164 0,-156 146 0,-1-2 0,-1 0 0,41-74 0,-49 72 0,20-51 0,-34 71 0,0 0 0,-1-1 0,0 1 0,-2-1 0,0 0 0,-1-19 0,-1 16 0,-1 0 0,0 0 0,-2 0 0,-1 0 0,0 0 0,-1 1 0,-2-1 0,0 1 0,0 1 0,-2 0 0,0 0 0,-2 0 0,1 1 0,-2 1 0,0 0 0,-18-17 0,-8-10 0,28 31 0,0-1 0,-2 2 0,1-1 0,-2 2 0,-23-18 0,24 22 0,0 0 0,0 1 0,-1 1 0,1-1 0,-1 2 0,0 0 0,0 0 0,-21 0 0,-13 1 0,-51 5 0,15 0 0,61-2 24,-1 2 0,1 0 0,0 1 0,-41 13 0,-81 39-1509,115-43-5341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6:07.4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6:25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1717 291 24492,'0'12'0,"-2"-1"0,-2 1 0,0-1 0,-2 0 0,-1 0 0,-2 0 0,-1 0 0,-1 0 0,-1 0 0,-2-1 0,0 1 0,-2-1 0,-1-1 0,-1 1 0,-2-1 0,0 1 0,-1-2 0,-2 1 0,0-1 0,-1 0 0,-2 0 0,0-1 0,-1 0 0,0-1 0,-2 1 0,0-2 0,-1 1 0,0-1 0,-1-1 0,0 1 0,-1-2 0,0 1 0,-1-1 0,0-1 0,0 0 0,0 0 0,-1-1 0,0-1 0,1 1 0,-1-2 0,0 1 0,1-1 0,-1-1 0,1 0 0,0 0 0,1-1 0,-1-1 0,1 1 0,1-2 0,0 1 0,1-1 0,0-1 0,1 1 0,1-2 0,0 1 0,1-1 0,1 0 0,1-1 0,0 0 0,2 0 0,1-1 0,0 1 0,2-2 0,1 1 0,1-1 0,0 1 0,3-1 0,0-1 0,1 1 0,2-1 0,1 0 0,1 0 0,2 0 0,0 0 0,3 0 0,0 0 0,2-1 0,1 1 0,1-1 0,2 1 0,1-1 0,1 1 0,2 0 0,0-1 0,3 1 0,0 0 0,2 0 0,1 0 0,1 1 0,2-1 0,1 1 0,0 0 0,3 0 0,0 0 0,1 1 0,1 0 0,2 0 0,0 1 0,1-1 0,2 1 0,0 1 0,1 0 0,1 0 0,1 0 0,0 1 0,1 0 0,1 1 0,0 0 0,1 0 0,0 1 0,1 0 0,1 1 0,-1 0 0,1 1 0,0 0 0,1 0 0,-1 1 0,1 0 0,0 1 0,-1 0 0,1 1 0,0 0 0,-1 1 0,0 0 0,0 0 0,0 1 0,-1 0 0,0 1 0,-1 0 0,0 1 0,-1 0 0,0 0 0,-1 1 0,0 0 0,-2 1 0,0 0 0,-1 0 0,0 0 0,-2 1 0,-1 1 0,0-1 0,-2 1 0,-1 0 0,0 0 0,-2 1 0,-1 0 0,-1 0 0,-2 0 0,0 1 0,-2-1 0,-1 1 0,-1 0 0,-1 0 0,-2 0 0,-1 1 0,-2-1 0,0 0 0,-2 1 0,-2-1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6:41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2288 560 24508,'-1'22'0,"-2"0"0,-1 0 0,-2 0 0,-2-1 0,-2 1 0,-1-1 0,-2 0 0,-2 0 0,-1-1 0,-2 0 0,-2 0 0,-1 0 0,-2-1 0,-1-1 0,-1 0 0,-3 0 0,0-1 0,-2-1 0,-1 0 0,-1-1 0,-2 0 0,-1-1 0,-1-1 0,0 0 0,-2-2 0,-1 1 0,-1-2 0,0 0 0,-1-2 0,-1 0 0,0 0 0,-1-2 0,-1 0 0,0-2 0,0 0 0,-1-1 0,1-1 0,-1 0 0,0-2 0,0 0 0,0-2 0,1 0 0,-1-1 0,1-1 0,0 0 0,0-2 0,1 0 0,1-2 0,0 0 0,1 0 0,1-2 0,0 0 0,1-2 0,1 1 0,2-2 0,0 0 0,1-1 0,1-1 0,2 0 0,1-1 0,1 0 0,2-1 0,0-1 0,3 0 0,1 0 0,1-1 0,2-1 0,1 0 0,2 0 0,2 0 0,1-1 0,2 0 0,2 0 0,1-1 0,2 1 0,2-1 0,2 0 0,1 0 0,2 0 0,2 0 0,2 0 0,1 0 0,2 0 0,2 1 0,2-1 0,1 1 0,2 0 0,2 0 0,1 1 0,2 0 0,2 0 0,1 0 0,2 1 0,1 1 0,1 0 0,3 0 0,0 1 0,2 1 0,1 0 0,1 1 0,2 0 0,1 1 0,1 1 0,0 0 0,2 2 0,1-1 0,1 2 0,0 0 0,1 2 0,1 0 0,0 0 0,1 2 0,1 0 0,0 2 0,0 0 0,1 1 0,-1 1 0,1 0 0,0 2 0,0 0 0,0 2 0,-1 0 0,1 1 0,-1 1 0,0 0 0,0 2 0,-1 0 0,-1 2 0,0 0 0,-1 0 0,-1 2 0,0 0 0,-1 2 0,-1-1 0,-2 2 0,0 0 0,-1 1 0,-1 1 0,-2 0 0,-1 1 0,-1 0 0,-2 1 0,0 1 0,-3 0 0,-1 0 0,-1 1 0,-2 1 0,-1 0 0,-2 0 0,-2 0 0,-1 1 0,-2 0 0,-2 0 0,-1 1 0,-2-1 0,-2 1 0,-2 0 0,-1 0 0,-2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6:46.7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7:07.79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1315 85 9830,'-1'-2'49,"0"0"-1,0 1 1,0-1 0,-1 1-1,1-1 1,0 1 0,0-1-1,-1 1 1,1 0 0,-1 0-1,1-1 1,-1 1-1,0 0 1,1 1 0,-1-1-1,0 0 1,0 0 0,1 1-1,-1-1 1,0 1 0,0-1-1,-3 1 1,-1-2 143,-48-13 685,-1 2 0,-1 3 0,-79-5 0,-173 10 1219,298 6-1961,1 0-1,-1 0 0,1 1 1,0 0-1,-1 1 0,1 0 1,0 0-1,1 1 0,-1 0 1,1 0-1,-14 11 0,-4 5 442,1 1-1,-25 27 1,-21 19 588,51-50-898,1 2 1,0 1-1,2 0 0,0 1 0,1 0 1,-24 47-1,-60 155 2343,55-113-2116,30-70-493,1 0 0,3 2 0,0-1 0,3 1 0,-4 55 0,7-3 0,8 124 0,0-196 0,0 0 0,2-1 0,0 1 0,1-1 0,1 0 0,2 0 0,18 34 0,91 130 0,-111-175 0,2 2 0,17 26 0,2 0 0,1-2 0,38 35 0,-58-62 0,2 0 0,-1-1 0,1 0 0,1 0 0,-1-1 0,1-1 0,0 0 0,1-1 0,-1 0 0,1-1 0,0 0 0,1-1 0,-1-1 0,0 0 0,18 0 0,624-6 0,-615 3-91,0-2 0,0-2 1,0-1-1,-1-3 1,0 0-1,0-3 0,-1-1 1,0-2-1,-2-2 0,60-36 1,-82 44-96,-1-1 0,0-1 1,-1 0-1,0-1 0,-1 0 0,0-1 0,-1 0 1,0 0-1,-1-1 0,-1-1 0,10-20 1,-11 14-14,0 1 1,-1-1-1,-1 0 0,-1-1 1,-1 1-1,0-1 1,-2 1-1,-2-28 1,-1-249-2815,-2-37-311,1 296 2811,-2 1 1,-1-1-1,-2 1 0,-2 1 1,-1 0-1,-24-52 0,11 42 324,-1 1-1,-2 1 1,-2 2 0,-44-51 0,52 68 235,14 16 17,0 1 0,-1 0 1,0 0-1,0 1 0,-1 0 0,-13-9 1,13 11 7,-6-4 145,-1 0 1,0 1-1,-1 1 1,1 0-1,-2 2 1,-28-9-1,-192-34 1810,202 42-1984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7:20.49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8:07.8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2935 60 24575,'-1063'0'0,"1040"2"0,1 0 0,0 2 0,0 0 0,-35 12 0,33-8 0,0-2 0,0 0 0,-42 3 0,-486-7 0,271-5 0,188 2 0,22-1 0,-89 9 0,137-4 0,1 1 0,0 0 0,0 2 0,0 1 0,1 0 0,0 2 0,1 0 0,-24 14 0,17-6 0,1 1 0,0 1 0,-34 34 0,52-46 0,1 1 0,0 0 0,1 0 0,0 1 0,0 0 0,1 0 0,0 0 0,0 1 0,1-1 0,1 1 0,-1 0 0,2 0 0,-1 1 0,0 14 0,3 184 0,4-82 0,-4-109 0,2 0 0,0 0 0,1-1 0,1 0 0,1 0 0,0 0 0,1 0 0,1 0 0,0-1 0,2-1 0,-1 1 0,2-1 0,0-1 0,15 17 0,-3-7 0,0-1 0,2-2 0,0 0 0,1-1 0,2-2 0,55 30 0,-53-32 0,-1 2 0,32 26 0,-34-25 0,-10-9 0,0-2 0,1 0 0,1 0 0,-1-2 0,1 0 0,25 5 0,15 5 0,304 95 0,439 75 0,-660-154 0,-82-16 0,70 8 0,-62-20 0,100-6 0,-51-1 0,2189 3 0,-2099 15 0,-12-1 0,1297-12 0,-723-5 0,-419 18 0,-5-1 0,4866-13 0,-2450-3 0,-2316-9 0,-341 3 0,0-4 0,130-34 0,-121 10 0,-74 23 0,0 1 0,57-11 0,313-48 0,-308 47 0,-2-4 0,98-41 0,-142 44 0,-1-2 0,-2-2 0,0-3 0,-2-1 0,87-79 0,-88 69 0,-26 26 0,-1-2 0,0 0 0,-2-1 0,0-1 0,-2 0 0,30-48 0,-37 50 0,0 1 0,-1-2 0,-1 1 0,-1-1 0,-1 0 0,-1-1 0,-1 1 0,0-1 0,-2 0 0,1-30 0,-4 38 0,0 0 0,0 1 0,-1-1 0,-1 0 0,0 1 0,0 0 0,-2 0 0,1 0 0,-1 0 0,-1 1 0,0-1 0,-1 1 0,0 1 0,-1 0 0,0 0 0,0 0 0,-1 1 0,-1 0 0,-12-9 0,-122-80 0,87 63 0,32 19 0,0 2 0,-1 0 0,-1 2 0,0 1 0,0 1 0,-1 1 0,-1 1 0,0 2 0,-47-4 0,8 2 0,0-2 0,-112-33 0,143 33 0,-75-9 0,77 15 0,0-2 0,-52-16 0,16 2 0,-2 4 0,0 2 0,-116-6 0,176 18 0,3 1 0,1-1 0,0-1 0,-1 0 0,1 0 0,0-1 0,-9-5 0,8 4 0,1 1 0,-1 0 0,0 0 0,0 1 0,-12-2 0,-59-2 0,-155 7 0,96 3 0,-8910-2 0,4495-2 0,4530 3-84,1 1 0,-1 1 1,1 0-1,0 2 0,-25 10 0,23-8-778,1-1-5964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8:17.1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8:41.13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4000 2000 18971,'-2'79'0,"-2"-1"0,-4 0 0,-3 0 0,-2-1 0,-4 0 0,-3-1 0,-3-1 0,-3-1 0,-2-1 0,-4-1 0,-2-1 0,-3-2 0,-3-1 0,-2-2 0,-3-1 0,-2-3 0,-3-1 0,-2-2 0,-3-3 0,-1-1 0,-3-3 0,-2-2 0,-1-3 0,-3-2 0,-1-3 0,-2-2 0,-1-3 0,-2-3 0,-1-2 0,-1-4 0,-1-2 0,-1-3 0,-1-3 0,-1-3 0,0-4 0,-1-2 0,0-3 0,0-4 0,-1-2 0,0-4 0,1-2 0,0-4 0,0-3 0,1-2 0,0-4 0,1-3 0,1-3 0,1-3 0,1-2 0,1-4 0,1-2 0,2-3 0,1-3 0,2-2 0,1-3 0,3-2 0,1-3 0,2-2 0,3-3 0,1-1 0,3-3 0,2-2 0,3-1 0,2-3 0,3-1 0,2-2 0,3-1 0,3-2 0,2-1 0,4-1 0,2-1 0,3-1 0,3-1 0,3-1 0,4 0 0,2-1 0,3 0 0,4 0 0,2-1 0,4 0 0,2 1 0,4 0 0,3 0 0,2 1 0,4 0 0,3 1 0,3 1 0,3 1 0,2 1 0,4 1 0,2 1 0,3 2 0,3 1 0,2 2 0,3 1 0,2 3 0,3 1 0,2 2 0,3 3 0,1 1 0,3 3 0,2 2 0,1 3 0,3 2 0,1 3 0,2 2 0,1 3 0,2 3 0,1 2 0,1 4 0,1 2 0,1 3 0,1 3 0,1 3 0,0 4 0,1 2 0,0 3 0,0 4 0,1 2 0,0 4 0,-1 2 0,0 4 0,0 3 0,-1 2 0,0 4 0,-1 3 0,-1 3 0,-1 3 0,-1 2 0,-1 4 0,-1 2 0,-2 3 0,-1 3 0,-2 2 0,-1 3 0,-3 2 0,-1 3 0,-2 2 0,-3 3 0,-1 1 0,-3 3 0,-2 2 0,-3 1 0,-2 3 0,-3 1 0,-2 2 0,-3 1 0,-3 2 0,-2 1 0,-4 1 0,-2 1 0,-3 1 0,-3 1 0,-3 1 0,-4 0 0,-2 1 0,-3 0 0,-4 0 0,-2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8:51.4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22186,'9714'0'0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8:57.1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9719 1 24575,'5'5'0,"-1"1"0,0 1 0,-1-1 0,1 0 0,-1 1 0,-1 0 0,1 0 0,-1 0 0,-1 0 0,1 0 0,-1 0 0,0 7 0,4 11 0,28 128 0,27 157 0,-52-247 0,6 43 0,34 136 0,-35-194 0,-1 2 0,-3 0 0,-1 0 0,0 76 0,-9 1041 0,1-1161 0,-1-1 0,1 1 0,-1-1 0,0 1 0,0-1 0,0 1 0,-1-1 0,1 0 0,-1 0 0,-1 0 0,1 0 0,-1 0 0,0 0 0,0 0 0,0-1 0,-1 0 0,1 0 0,-1 0 0,0 0 0,-1 0 0,1-1 0,0 0 0,-8 4 0,-5 2 0,-1-1 0,0-1 0,0-1 0,-1 0 0,-34 4 0,-50 7 4,-141 3 0,-117-16-59,206-5-91,-2427-1-984,818-2 2453,1657 1-1323,-123-20 0,-105-34 0,98 15 0,38 9 0,-263-39 0,354 57 0,-17-2 0,-181-3 0,-1324 24 0,926-5 0,700 1 0,1 0 0,-1-1 0,0 1 0,0-1 0,1 0 0,-1 1 0,0-2 0,1 1 0,-1 0 0,1-1 0,0 1 0,-1-1 0,1 0 0,0 0 0,0-1 0,0 1 0,-3-3 0,2 0 0,1 0 0,-1 0 0,1 0 0,0 0 0,0-1 0,0 1 0,1-1 0,-1 0 0,-1-10 0,-1-11 0,1-1 0,2 0 0,1-51 0,2 47 0,5-1308 0,-3 1263 0,3 0 0,4 1 0,3 0 0,28-92 0,-30 136 29,1 1-1,2 0 0,25-40 0,11-26-1506,-38 68-5348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9:14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16352 1182 24474,'-6'46'0,"-13"1"0,-13-1 0,-12 0 0,-12 0 0,-13-1 0,-12 0 0,-12-1 0,-12 0 0,-12-1 0,-12 0 0,-11-1 0,-11-1 0,-12-1 0,-10-1 0,-10-1 0,-11-1 0,-10-1 0,-9-2 0,-10 0 0,-8-2 0,-9-1 0,-8-2 0,-8-1 0,-8-1 0,-6-2 0,-7-2 0,-6-1 0,-6-2 0,-5-1 0,-5-2 0,-4-2 0,-5-1 0,-2-3 0,-4-1 0,-2-2 0,-2-1 0,-2-3 0,0-1 0,-1-2 0,0-2 0,1-2 0,0-1 0,2-3 0,2-1 0,2-2 0,4-1 0,2-3 0,5-1 0,4-2 0,5-2 0,5-1 0,6-2 0,6-1 0,7-2 0,6-2 0,8-1 0,8-1 0,8-2 0,9-1 0,8-2 0,10 0 0,9-2 0,10-1 0,11-1 0,10-1 0,10-1 0,12-1 0,11-1 0,11-1 0,12 0 0,12-1 0,12 0 0,12-1 0,12 0 0,13-1 0,12 0 0,12 0 0,13-1 0,13 1 0,12 0 0,13-1 0,13 1 0,12 0 0,12 0 0,13 1 0,12 0 0,12 1 0,12 0 0,12 1 0,12 0 0,11 1 0,11 1 0,12 1 0,10 1 0,10 1 0,11 1 0,10 1 0,9 2 0,10 0 0,8 2 0,9 1 0,8 2 0,8 1 0,8 1 0,6 2 0,7 2 0,6 1 0,6 2 0,5 1 0,5 2 0,4 2 0,5 1 0,2 3 0,4 1 0,2 2 0,2 1 0,2 3 0,0 1 0,1 2 0,0 2 0,-1 2 0,0 1 0,-2 3 0,-2 1 0,-2 2 0,-4 1 0,-2 3 0,-5 1 0,-4 2 0,-5 2 0,-5 1 0,-6 2 0,-6 1 0,-7 2 0,-6 2 0,-8 1 0,-8 1 0,-8 2 0,-9 1 0,-8 2 0,-10 0 0,-9 2 0,-10 1 0,-11 1 0,-10 1 0,-10 1 0,-12 1 0,-11 1 0,-11 1 0,-12 0 0,-12 1 0,-12 0 0,-12 1 0,-12 0 0,-13 1 0,-12 0 0,-12 0 0,-13 1 0,-13-1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9:15.9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9:27.0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3171 765 24482,'-2'30'0,"-1"0"0,-3 0 0,-3 0 0,-2-1 0,-2 1 0,-3-1 0,-2 0 0,-2-1 0,-3 0 0,-2 0 0,-2-1 0,-3-1 0,-1 0 0,-3-1 0,-1 0 0,-3-1 0,-1-1 0,-3 0 0,-1-2 0,-2 0 0,-1-1 0,-2-1 0,-2-1 0,-1-1 0,-1 0 0,-2-2 0,-1-1 0,-1-1 0,-1-1 0,-1-1 0,-1-1 0,0-1 0,-2-2 0,1 0 0,-2-2 0,1-1 0,-1-1 0,0-1 0,-1-2 0,1 0 0,0-2 0,0-1 0,0-1 0,1-1 0,0-2 0,1 0 0,0-2 0,2-1 0,0-1 0,1-1 0,1-1 0,1-1 0,1-1 0,2-2 0,0 0 0,3-1 0,1-1 0,1-1 0,2-1 0,2 0 0,2-2 0,1 0 0,3-1 0,1-1 0,3 0 0,1-1 0,3 0 0,2-1 0,2-1 0,2 0 0,3 0 0,2-1 0,2 0 0,2-1 0,4 1 0,1-1 0,3 0 0,2 0 0,3 0 0,2 0 0,3 0 0,2 0 0,3 1 0,1-1 0,4 1 0,2 0 0,2 0 0,2 0 0,3 1 0,2 1 0,2 0 0,2 0 0,3 1 0,1 1 0,3 0 0,1 1 0,3 1 0,1 1 0,2 0 0,2 1 0,2 1 0,1 1 0,1 1 0,3 1 0,0 1 0,2 1 0,1 0 0,1 2 0,1 1 0,1 1 0,0 1 0,2 2 0,0 0 0,1 2 0,0 0 0,1 2 0,0 1 0,0 2 0,0 0 0,1 2 0,-1 0 0,0 2 0,-1 1 0,1 2 0,-2 0 0,1 2 0,-2 0 0,0 2 0,-1 1 0,-1 1 0,-1 1 0,-1 2 0,-1 0 0,-2 1 0,-1 1 0,-1 1 0,-2 1 0,-2 1 0,-1 1 0,-2 1 0,-1 0 0,-3 1 0,-1 1 0,-3 1 0,-1 0 0,-3 1 0,-1 1 0,-3 0 0,-2 0 0,-2 1 0,-3 1 0,-2 0 0,-2 0 0,-3 0 0,-2 1 0,-2-1 0,-3 1 0,-3 0 0,-1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9:31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2236 61 24575,'-87'-4'0,"0"-4"0,-89-20 0,149 24 0,-63-6 0,0 3 0,-138 9 0,70 1 0,34-1 0,-186 26 0,249-18 0,1 2 0,0 3 0,1 3 0,1 2 0,-60 31 0,91-36 0,2 2 0,0 0 0,-44 42 0,-6 4 0,55-46 0,1 0 0,1 1 0,1 1 0,0 1 0,1 0 0,1 1 0,1 1 0,2 0 0,0 1 0,1 1 0,1-1 0,1 2 0,1-1 0,1 1 0,2 0 0,0 1 0,2-1 0,0 1 0,3 44 0,2-57 0,0 0 0,1-1 0,0 1 0,1-1 0,1 0 0,0 0 0,1 0 0,0 0 0,0-1 0,1 0 0,1-1 0,0 1 0,0-1 0,19 16 0,-9-11 0,0 0 0,1-1 0,1-1 0,0-1 0,1-1 0,0-1 0,32 11 0,208 76 0,-96-34 0,187 47 0,-236-87 0,1-4 0,1-6 0,0-5 0,146-8 0,-160-4 0,-1-5 0,0-4 0,-1-5 0,-1-4 0,194-71 0,-221 64 0,-2 2 0,-2-3 0,121-70 0,-186 95 0,1 0 0,-1 0 0,1 0 0,-1-1 0,-1 0 0,1 0 0,-1 0 0,0 0 0,-1-1 0,1 0 0,-1 1 0,-1-1 0,1-1 0,-1 1 0,0 0 0,-1 0 0,0-1 0,0 1 0,0-1 0,-1-7 0,-1-13 0,0 0 0,-2 0 0,-1 0 0,-8-30 0,1 20 0,-1 0 0,-2 1 0,-1 1 0,-2 0 0,-2 1 0,-1 1 0,-2 0 0,-42-50 0,45 61 0,0 0 0,-1 2 0,-1 0 0,0 1 0,-2 1 0,-1 2 0,0 0 0,-1 1 0,0 2 0,-53-22 0,50 26 0,-246-79 0,247 84-273,0 0 0,0 2 0,-1 2 0,-37 1 0,42 1-6553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2T09:49:35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86A28-D9CE-44EA-B8DD-980B7EF68685}" type="datetimeFigureOut">
              <a:rPr lang="el-GR" smtClean="0"/>
              <a:t>22/12/2025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7518A-BAB0-4379-BB87-A1748FC5F2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138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196DEB3B-A8E8-4789-0584-40C1FE3448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638DA6CD-AB5C-178E-F9F8-49590D247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l-GR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1D66306E-1222-3041-6C22-139FB9FB7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1700">
              <a:spcBef>
                <a:spcPct val="30000"/>
              </a:spcBef>
              <a:defRPr sz="1200">
                <a:solidFill>
                  <a:schemeClr val="tx1"/>
                </a:solidFill>
                <a:latin typeface="픴b킜b텨b흴b" pitchFamily="18" charset="0"/>
              </a:defRPr>
            </a:lvl1pPr>
            <a:lvl2pPr marL="742950" indent="-285750" defTabSz="901700">
              <a:spcBef>
                <a:spcPct val="30000"/>
              </a:spcBef>
              <a:defRPr sz="1200">
                <a:solidFill>
                  <a:schemeClr val="tx1"/>
                </a:solidFill>
                <a:latin typeface="픴b킜b텨b흴b" pitchFamily="18" charset="0"/>
              </a:defRPr>
            </a:lvl2pPr>
            <a:lvl3pPr marL="1143000" indent="-228600" defTabSz="901700">
              <a:spcBef>
                <a:spcPct val="30000"/>
              </a:spcBef>
              <a:defRPr sz="1200">
                <a:solidFill>
                  <a:schemeClr val="tx1"/>
                </a:solidFill>
                <a:latin typeface="픴b킜b텨b흴b" pitchFamily="18" charset="0"/>
              </a:defRPr>
            </a:lvl3pPr>
            <a:lvl4pPr marL="1600200" indent="-228600" defTabSz="901700">
              <a:spcBef>
                <a:spcPct val="30000"/>
              </a:spcBef>
              <a:defRPr sz="1200">
                <a:solidFill>
                  <a:schemeClr val="tx1"/>
                </a:solidFill>
                <a:latin typeface="픴b킜b텨b흴b" pitchFamily="18" charset="0"/>
              </a:defRPr>
            </a:lvl4pPr>
            <a:lvl5pPr marL="2057400" indent="-228600" defTabSz="901700">
              <a:spcBef>
                <a:spcPct val="30000"/>
              </a:spcBef>
              <a:defRPr sz="1200">
                <a:solidFill>
                  <a:schemeClr val="tx1"/>
                </a:solidFill>
                <a:latin typeface="픴b킜b텨b흴b" pitchFamily="18" charset="0"/>
              </a:defRPr>
            </a:lvl5pPr>
            <a:lvl6pPr marL="25146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픴b킜b텨b흴b" pitchFamily="18" charset="0"/>
              </a:defRPr>
            </a:lvl6pPr>
            <a:lvl7pPr marL="29718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픴b킜b텨b흴b" pitchFamily="18" charset="0"/>
              </a:defRPr>
            </a:lvl7pPr>
            <a:lvl8pPr marL="34290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픴b킜b텨b흴b" pitchFamily="18" charset="0"/>
              </a:defRPr>
            </a:lvl8pPr>
            <a:lvl9pPr marL="3886200" indent="-228600" defTabSz="9017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픴b킜b텨b흴b" pitchFamily="18" charset="0"/>
              </a:defRPr>
            </a:lvl9pPr>
          </a:lstStyle>
          <a:p>
            <a:pPr>
              <a:spcBef>
                <a:spcPct val="0"/>
              </a:spcBef>
            </a:pPr>
            <a:fld id="{17328BD9-BA02-4528-9617-953C925734D3}" type="slidenum">
              <a:rPr lang="en-US" altLang="el-GR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n-US" altLang="el-GR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1D4A-8459-4307-ABC8-52D78CF5DB34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850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91B5D-870D-46B9-8866-400F0BC97FD9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623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295B-F25E-4715-AF17-D84BD4BFAE0D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54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9FC05-9586-451E-9652-E9E4C22813C7}" type="datetime1">
              <a:rPr lang="el-GR" smtClean="0"/>
              <a:t>22/12/2025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816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76C94-5B94-4D6C-BACB-7F40E939F6DF}" type="datetime1">
              <a:rPr lang="el-GR" smtClean="0"/>
              <a:t>22/12/2025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196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9DD9-1D8D-4B8C-8E94-5CDF09263FCB}" type="datetime1">
              <a:rPr lang="el-GR" smtClean="0"/>
              <a:t>22/12/2025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737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AFE29-8E86-4E13-A7C4-3D396B00D239}" type="datetime1">
              <a:rPr lang="el-GR" smtClean="0"/>
              <a:t>22/12/2025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705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6AE60D-20BF-4118-A30D-D10DFBB8B306}" type="datetime1">
              <a:rPr lang="el-GR" smtClean="0"/>
              <a:t>22/12/2025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416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D3F9-23AB-40B2-BF4D-E3DA6BD76B75}" type="datetime1">
              <a:rPr lang="el-GR" smtClean="0"/>
              <a:t>22/12/2025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990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5982C-B1E7-44ED-AFBD-1E8AB19AFB6B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24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F3BB-D35F-42DF-B1AB-53FAE0AA9157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681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A39D7C6-9791-4AE7-9945-7E498C29F524}" type="datetime1">
              <a:rPr lang="el-GR" smtClean="0"/>
              <a:t>22/12/2025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DB90B24-C902-4274-8DA1-EC66F4902CBF}" type="slidenum">
              <a:rPr lang="el-GR" smtClean="0"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16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11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customXml" Target="../ink/ink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customXml" Target="../ink/ink8.xml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36.png"/><Relationship Id="rId2" Type="http://schemas.openxmlformats.org/officeDocument/2006/relationships/image" Target="../media/image31.emf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customXml" Target="../ink/ink6.xml"/><Relationship Id="rId1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customXml" Target="../ink/ink11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35.png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45.png"/><Relationship Id="rId4" Type="http://schemas.openxmlformats.org/officeDocument/2006/relationships/customXml" Target="../ink/ink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customXml" Target="../ink/ink16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image" Target="../media/image42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customXml" Target="../ink/ink21.xml"/><Relationship Id="rId5" Type="http://schemas.openxmlformats.org/officeDocument/2006/relationships/customXml" Target="../ink/ink18.xml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customXml" Target="../ink/ink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customXml" Target="../ink/ink22.xml"/><Relationship Id="rId7" Type="http://schemas.openxmlformats.org/officeDocument/2006/relationships/customXml" Target="../ink/ink24.xml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customXml" Target="../ink/ink23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CC48D-25C4-01B9-2DB6-F1EB16A9F1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/>
              <a:t>Time Varying Volatility Modelling </a:t>
            </a:r>
            <a:endParaRPr lang="el-GR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22D17-503B-E376-0B52-6D79E403A4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DFA40-C7B4-C6C2-6C12-0230C50C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36FA74-337F-6AFB-8CFF-2D9287C5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052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87D7170-C567-5533-35D9-03837DCF7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en-US" altLang="el-GR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395BF00E-88EA-B01E-957E-693842FB23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737360"/>
            <a:ext cx="7772400" cy="4358642"/>
          </a:xfrm>
        </p:spPr>
        <p:txBody>
          <a:bodyPr/>
          <a:lstStyle/>
          <a:p>
            <a:pPr eaLnBrk="1" hangingPunct="1"/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linear structural (and time series) models cannot explain a number of important features common to much financial data</a:t>
            </a:r>
          </a:p>
          <a:p>
            <a:pPr eaLnBrk="1" hangingPunct="1"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leptokurtosis</a:t>
            </a:r>
          </a:p>
          <a:p>
            <a:pPr eaLnBrk="1" hangingPunct="1"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volatility clustering or volatility pooling</a:t>
            </a:r>
          </a:p>
          <a:p>
            <a:pPr eaLnBrk="1" hangingPunct="1"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leverage effects</a:t>
            </a:r>
          </a:p>
          <a:p>
            <a:pPr eaLnBrk="1" hangingPunct="1"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1" hangingPunct="1"/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“traditional” structural model could be something like:</a:t>
            </a:r>
          </a:p>
          <a:p>
            <a:pPr eaLnBrk="1" hangingPunct="1"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y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=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1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dirty="0">
                <a:latin typeface="Times New Roman" panose="02020603050405020304" pitchFamily="18" charset="0"/>
              </a:rPr>
              <a:t>x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...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x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u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,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more compactly 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X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u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We also assumed that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N(0,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eaLnBrk="1" hangingPunct="1">
              <a:buFontTx/>
              <a:buNone/>
            </a:pPr>
            <a:endParaRPr lang="en-GB" altLang="el-GR" sz="2000" dirty="0">
              <a:latin typeface="Times New Roman" panose="02020603050405020304" pitchFamily="18" charset="0"/>
            </a:endParaRPr>
          </a:p>
          <a:p>
            <a:pPr eaLnBrk="1" hangingPunct="1"/>
            <a:endParaRPr lang="en-US" altLang="el-GR" sz="2000" dirty="0"/>
          </a:p>
        </p:txBody>
      </p:sp>
      <p:sp>
        <p:nvSpPr>
          <p:cNvPr id="6150" name="5 - Θέση υποσέλιδου">
            <a:extLst>
              <a:ext uri="{FF2B5EF4-FFF2-40B4-BE49-F238E27FC236}">
                <a16:creationId xmlns:a16="http://schemas.microsoft.com/office/drawing/2014/main" id="{9ABB910B-BE07-6B60-DC30-BEC9B33D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66567A9F-3CB3-CCB5-2E2F-BC766B86D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21BE4A-81F1-43EA-B872-2751E74A4621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5864-B935-3ADD-7B09-7569A0DFE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354F62-AED3-262B-8927-77A919154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7267" y="1052550"/>
            <a:ext cx="6533998" cy="475289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BEB78-5120-2795-B8AC-73F8A545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7A29F-77E8-6DFB-57E5-05CA43EB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872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1026">
            <a:extLst>
              <a:ext uri="{FF2B5EF4-FFF2-40B4-BE49-F238E27FC236}">
                <a16:creationId xmlns:a16="http://schemas.microsoft.com/office/drawing/2014/main" id="{587AF840-0CEF-84D3-F6CC-AA43021FE4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for Volatility</a:t>
            </a:r>
            <a:endParaRPr lang="en-GB" altLang="el-GR" dirty="0"/>
          </a:p>
        </p:txBody>
      </p:sp>
      <p:sp>
        <p:nvSpPr>
          <p:cNvPr id="9221" name="Rectangle 1027">
            <a:extLst>
              <a:ext uri="{FF2B5EF4-FFF2-40B4-BE49-F238E27FC236}">
                <a16:creationId xmlns:a16="http://schemas.microsoft.com/office/drawing/2014/main" id="{702E7535-AAD3-4D24-93A8-F14D71379B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245996"/>
            <a:ext cx="7772400" cy="4850005"/>
          </a:xfrm>
        </p:spPr>
        <p:txBody>
          <a:bodyPr>
            <a:normAutofit/>
          </a:bodyPr>
          <a:lstStyle/>
          <a:p>
            <a:pPr eaLnBrk="1" hangingPunct="1"/>
            <a:endParaRPr lang="en-GB" altLang="el-GR" sz="2000" dirty="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Modelling and forecasting stock market volatility has been the subject of vast empirical and theoretical investigation</a:t>
            </a:r>
          </a:p>
          <a:p>
            <a:pPr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There are a number of motivations for this line of inquiry:</a:t>
            </a:r>
          </a:p>
          <a:p>
            <a:pPr lvl="1"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Volatility is one of the most important concepts in finance</a:t>
            </a:r>
          </a:p>
          <a:p>
            <a:pPr lvl="1"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Volatility, as measured by the standard deviation or variance of returns, is often used as a crude measure of the total risk of financial assets</a:t>
            </a:r>
          </a:p>
          <a:p>
            <a:pPr lvl="1"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Many value-at-risk models for measuring market risk require the estimation or forecast of a volatility parameter</a:t>
            </a:r>
          </a:p>
          <a:p>
            <a:pPr lvl="1"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The volatility of stock market prices also enters directly into the Black–Scholes formula for deriving the prices of traded options</a:t>
            </a:r>
          </a:p>
          <a:p>
            <a:pPr algn="just" eaLnBrk="1" hangingPunct="1"/>
            <a:r>
              <a:rPr lang="en-GB" altLang="el-GR" sz="2000" dirty="0">
                <a:latin typeface="Times New Roman" panose="02020603050405020304" pitchFamily="18" charset="0"/>
              </a:rPr>
              <a:t>We will now examine several volatility models.</a:t>
            </a:r>
          </a:p>
        </p:txBody>
      </p:sp>
      <p:sp>
        <p:nvSpPr>
          <p:cNvPr id="9222" name="5 - Θέση υποσέλιδου">
            <a:extLst>
              <a:ext uri="{FF2B5EF4-FFF2-40B4-BE49-F238E27FC236}">
                <a16:creationId xmlns:a16="http://schemas.microsoft.com/office/drawing/2014/main" id="{F71A8881-C16B-4104-5DCE-6975F77FB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3DBA58B1-5097-6F42-918B-93100169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2C595E-6E17-4FDA-B01F-D38A50DDB7B5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26">
            <a:extLst>
              <a:ext uri="{FF2B5EF4-FFF2-40B4-BE49-F238E27FC236}">
                <a16:creationId xmlns:a16="http://schemas.microsoft.com/office/drawing/2014/main" id="{BBEB0948-5C37-4CCF-0FF0-E97A4E491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Volatility</a:t>
            </a:r>
            <a:endParaRPr lang="en-GB" altLang="el-GR" dirty="0"/>
          </a:p>
        </p:txBody>
      </p:sp>
      <p:sp>
        <p:nvSpPr>
          <p:cNvPr id="10245" name="Rectangle 1027">
            <a:extLst>
              <a:ext uri="{FF2B5EF4-FFF2-40B4-BE49-F238E27FC236}">
                <a16:creationId xmlns:a16="http://schemas.microsoft.com/office/drawing/2014/main" id="{E6DD5207-8ECC-9AB8-AE02-1AC22ED083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737360"/>
            <a:ext cx="7772400" cy="4358642"/>
          </a:xfrm>
        </p:spPr>
        <p:txBody>
          <a:bodyPr/>
          <a:lstStyle/>
          <a:p>
            <a:pPr algn="just" eaLnBrk="1" hangingPunct="1"/>
            <a:r>
              <a:rPr lang="en-GB" altLang="el-GR" sz="2200" dirty="0">
                <a:latin typeface="Times New Roman" panose="02020603050405020304" pitchFamily="18" charset="0"/>
              </a:rPr>
              <a:t>The simplest model for volatility is the historical estimate</a:t>
            </a:r>
          </a:p>
          <a:p>
            <a:pPr algn="just" eaLnBrk="1" hangingPunct="1"/>
            <a:r>
              <a:rPr lang="en-GB" altLang="el-GR" sz="2200" dirty="0">
                <a:latin typeface="Times New Roman" panose="02020603050405020304" pitchFamily="18" charset="0"/>
              </a:rPr>
              <a:t>Historical volatility simply involves calculating the variance (or standard deviation) of returns in the usual way over some historical period</a:t>
            </a:r>
          </a:p>
          <a:p>
            <a:pPr algn="just" eaLnBrk="1" hangingPunct="1"/>
            <a:r>
              <a:rPr lang="en-GB" altLang="el-GR" sz="2200" dirty="0">
                <a:latin typeface="Times New Roman" panose="02020603050405020304" pitchFamily="18" charset="0"/>
              </a:rPr>
              <a:t>This then becomes the volatility forecast for all future periods</a:t>
            </a:r>
          </a:p>
          <a:p>
            <a:pPr algn="just" eaLnBrk="1" hangingPunct="1"/>
            <a:r>
              <a:rPr lang="en-GB" altLang="el-GR" sz="2200" dirty="0">
                <a:latin typeface="Times New Roman" panose="02020603050405020304" pitchFamily="18" charset="0"/>
              </a:rPr>
              <a:t>Evidence suggests that the use of volatility predicted from more sophisticated time series models will lead to more accurate forecasts and option valuations</a:t>
            </a:r>
          </a:p>
          <a:p>
            <a:pPr algn="just" eaLnBrk="1" hangingPunct="1"/>
            <a:r>
              <a:rPr lang="en-GB" altLang="el-GR" sz="2200" dirty="0">
                <a:latin typeface="Times New Roman" panose="02020603050405020304" pitchFamily="18" charset="0"/>
              </a:rPr>
              <a:t>Historical volatility is still useful as a benchmark for comparing the forecasting ability of more complex time models</a:t>
            </a:r>
          </a:p>
          <a:p>
            <a:pPr eaLnBrk="1" hangingPunct="1"/>
            <a:endParaRPr lang="en-GB" altLang="el-GR" sz="2000" dirty="0">
              <a:latin typeface="Times New Roman" panose="02020603050405020304" pitchFamily="18" charset="0"/>
            </a:endParaRPr>
          </a:p>
        </p:txBody>
      </p:sp>
      <p:sp>
        <p:nvSpPr>
          <p:cNvPr id="10246" name="5 - Θέση υποσέλιδου">
            <a:extLst>
              <a:ext uri="{FF2B5EF4-FFF2-40B4-BE49-F238E27FC236}">
                <a16:creationId xmlns:a16="http://schemas.microsoft.com/office/drawing/2014/main" id="{A8890E65-57AE-9412-801C-67218D9D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F300B711-E22A-9A32-9E4D-67BE9277F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250452-4222-490D-9CE1-DC04C2E2FE7C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>
            <a:extLst>
              <a:ext uri="{FF2B5EF4-FFF2-40B4-BE49-F238E27FC236}">
                <a16:creationId xmlns:a16="http://schemas.microsoft.com/office/drawing/2014/main" id="{3E3EC472-EF21-485E-7CE6-D3D1D572F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4600" y="6096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Heteroscedasticity Revisited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3579C220-4E22-8A25-3CE7-A431892E97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928814"/>
            <a:ext cx="8178800" cy="4129087"/>
          </a:xfrm>
        </p:spPr>
        <p:txBody>
          <a:bodyPr>
            <a:normAutofit fontScale="625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example of a structural model is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N(0,     ).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assumption that the variance of the errors is constant is known as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homoscedasticity, i.e. Var 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      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the variance of the errors is not constant?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- heteroscedasticity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would imply that standard error estimates could be wrong.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variance of the errors likely to be constant over time? Not for financial data.</a:t>
            </a:r>
            <a:endParaRPr lang="en-GB" altLang="el-G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3" name="8 - Θέση υποσέλιδου">
            <a:extLst>
              <a:ext uri="{FF2B5EF4-FFF2-40B4-BE49-F238E27FC236}">
                <a16:creationId xmlns:a16="http://schemas.microsoft.com/office/drawing/2014/main" id="{214F1F53-96E1-C8BA-122A-AC38CC2F9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1267" name="Slide Number Placeholder 5">
            <a:extLst>
              <a:ext uri="{FF2B5EF4-FFF2-40B4-BE49-F238E27FC236}">
                <a16:creationId xmlns:a16="http://schemas.microsoft.com/office/drawing/2014/main" id="{14583C91-84A0-01BA-C2ED-628E8D25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17B870-D1D0-48D5-ADBC-CF4F40ABC96C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1270" name="Picture 4">
            <a:extLst>
              <a:ext uri="{FF2B5EF4-FFF2-40B4-BE49-F238E27FC236}">
                <a16:creationId xmlns:a16="http://schemas.microsoft.com/office/drawing/2014/main" id="{C78929A0-881E-63BF-1561-9BFA547D7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723" y="2806701"/>
            <a:ext cx="2667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5">
            <a:extLst>
              <a:ext uri="{FF2B5EF4-FFF2-40B4-BE49-F238E27FC236}">
                <a16:creationId xmlns:a16="http://schemas.microsoft.com/office/drawing/2014/main" id="{EE2D3CA1-DB58-35D2-1175-240F8BD91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464" y="3691037"/>
            <a:ext cx="3286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F1CFCC53-2BB4-CA2B-345B-6E7F73B23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57426"/>
            <a:ext cx="88392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>
            <a:extLst>
              <a:ext uri="{FF2B5EF4-FFF2-40B4-BE49-F238E27FC236}">
                <a16:creationId xmlns:a16="http://schemas.microsoft.com/office/drawing/2014/main" id="{F61F8EF3-217A-2AE8-3ECB-31C8A3C43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0800" y="533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Autoregressive Conditionally Heteroscedastic  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(ARCH) Models</a:t>
            </a: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B2E4AF82-2C6A-C378-9DD9-E59CA008DF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95500" y="1714500"/>
            <a:ext cx="7772400" cy="4267200"/>
          </a:xfrm>
        </p:spPr>
        <p:txBody>
          <a:bodyPr>
            <a:normAutofit fontScale="85000"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use a model which does not assume that the variance is constant.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Recall the definition of the variance of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= Var(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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E[(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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,...]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We usually assume that E(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so     	  = Var(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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E[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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,...].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What could the current value of the variance of the errors plausibly depend upon?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squared error terms.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leads to the autoregressive conditionally heteroscedastic model for the variance of the errors: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=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known as an ARCH(1) model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ARCH model due to Engle (1982) has proved very useful in finance.</a:t>
            </a:r>
          </a:p>
          <a:p>
            <a:pPr algn="just" eaLnBrk="1" hangingPunct="1">
              <a:lnSpc>
                <a:spcPct val="90000"/>
              </a:lnSpc>
            </a:pP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8" name="9 - Θέση υποσέλιδου">
            <a:extLst>
              <a:ext uri="{FF2B5EF4-FFF2-40B4-BE49-F238E27FC236}">
                <a16:creationId xmlns:a16="http://schemas.microsoft.com/office/drawing/2014/main" id="{F6C22C4D-C9EE-81E7-E8DF-A247C019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2291" name="Slide Number Placeholder 5">
            <a:extLst>
              <a:ext uri="{FF2B5EF4-FFF2-40B4-BE49-F238E27FC236}">
                <a16:creationId xmlns:a16="http://schemas.microsoft.com/office/drawing/2014/main" id="{0EA3CBF7-0B0D-3654-ABCE-F4AC57836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8184EC-565E-480B-B2B1-0B96DB390551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2294" name="Picture 4">
            <a:extLst>
              <a:ext uri="{FF2B5EF4-FFF2-40B4-BE49-F238E27FC236}">
                <a16:creationId xmlns:a16="http://schemas.microsoft.com/office/drawing/2014/main" id="{EACA6E12-12FE-A005-B1F4-5C5308DB0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568" y="2324100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>
            <a:extLst>
              <a:ext uri="{FF2B5EF4-FFF2-40B4-BE49-F238E27FC236}">
                <a16:creationId xmlns:a16="http://schemas.microsoft.com/office/drawing/2014/main" id="{7F00F7B6-CA55-447E-6025-87D7A9216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4" y="3111500"/>
            <a:ext cx="298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6">
            <a:extLst>
              <a:ext uri="{FF2B5EF4-FFF2-40B4-BE49-F238E27FC236}">
                <a16:creationId xmlns:a16="http://schemas.microsoft.com/office/drawing/2014/main" id="{6F784899-87B5-6C55-CCB3-85B0849A0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920" y="4814521"/>
            <a:ext cx="298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7">
            <a:extLst>
              <a:ext uri="{FF2B5EF4-FFF2-40B4-BE49-F238E27FC236}">
                <a16:creationId xmlns:a16="http://schemas.microsoft.com/office/drawing/2014/main" id="{713F6F5D-A366-E12D-AD09-7F0112E85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4822459"/>
            <a:ext cx="4191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>
            <a:extLst>
              <a:ext uri="{FF2B5EF4-FFF2-40B4-BE49-F238E27FC236}">
                <a16:creationId xmlns:a16="http://schemas.microsoft.com/office/drawing/2014/main" id="{CD4567BB-12DE-4270-4A23-A799AA58E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0800" y="6096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Autoregressive Conditionally Heteroscedastic  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(ARCH) Models (cont’d)</a:t>
            </a: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5BD3FE80-E3EE-A79B-746F-315570539F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828800"/>
            <a:ext cx="7772400" cy="4267200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full model would be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y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=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1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dirty="0">
                <a:latin typeface="Times New Roman" panose="02020603050405020304" pitchFamily="18" charset="0"/>
              </a:rPr>
              <a:t>x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...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x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u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N(0,     )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where      =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easily extend this to the general case where the error variance depends on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lags of squared errors: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                =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+...+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an ARCH(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model.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calling the variance     , in the literature it is usually called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the model is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y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=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1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dirty="0">
                <a:latin typeface="Times New Roman" panose="02020603050405020304" pitchFamily="18" charset="0"/>
              </a:rPr>
              <a:t>x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...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x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u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N(0,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where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+...+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i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13329" name="16 - Θέση υποσέλιδου">
            <a:extLst>
              <a:ext uri="{FF2B5EF4-FFF2-40B4-BE49-F238E27FC236}">
                <a16:creationId xmlns:a16="http://schemas.microsoft.com/office/drawing/2014/main" id="{6410CA55-D82A-F287-CF26-7D235365C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3315" name="Slide Number Placeholder 5">
            <a:extLst>
              <a:ext uri="{FF2B5EF4-FFF2-40B4-BE49-F238E27FC236}">
                <a16:creationId xmlns:a16="http://schemas.microsoft.com/office/drawing/2014/main" id="{60A332FC-BB06-AC10-45C3-DD306F53A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7A82A0-AE6E-45A1-8A94-1AC254DD7EB1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3318" name="Picture 4">
            <a:extLst>
              <a:ext uri="{FF2B5EF4-FFF2-40B4-BE49-F238E27FC236}">
                <a16:creationId xmlns:a16="http://schemas.microsoft.com/office/drawing/2014/main" id="{0B563830-68E8-603B-E34E-C75500D5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1" y="2116385"/>
            <a:ext cx="239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5">
            <a:extLst>
              <a:ext uri="{FF2B5EF4-FFF2-40B4-BE49-F238E27FC236}">
                <a16:creationId xmlns:a16="http://schemas.microsoft.com/office/drawing/2014/main" id="{5F1B1700-68E0-2AE4-5B60-1E5B66B28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11" y="2507692"/>
            <a:ext cx="2286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6">
            <a:extLst>
              <a:ext uri="{FF2B5EF4-FFF2-40B4-BE49-F238E27FC236}">
                <a16:creationId xmlns:a16="http://schemas.microsoft.com/office/drawing/2014/main" id="{97EFD327-F795-2EBA-0F3F-CCC18AAE3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87" y="3335702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>
            <a:extLst>
              <a:ext uri="{FF2B5EF4-FFF2-40B4-BE49-F238E27FC236}">
                <a16:creationId xmlns:a16="http://schemas.microsoft.com/office/drawing/2014/main" id="{CC8FB31C-0F53-DB75-4486-340EE6094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112" y="2521926"/>
            <a:ext cx="342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8">
            <a:extLst>
              <a:ext uri="{FF2B5EF4-FFF2-40B4-BE49-F238E27FC236}">
                <a16:creationId xmlns:a16="http://schemas.microsoft.com/office/drawing/2014/main" id="{92C16F0E-D10E-6751-2BBC-4A13E0649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156" y="3390596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9">
            <a:extLst>
              <a:ext uri="{FF2B5EF4-FFF2-40B4-BE49-F238E27FC236}">
                <a16:creationId xmlns:a16="http://schemas.microsoft.com/office/drawing/2014/main" id="{BC5BC177-24DA-F1FE-2E88-FAB3CE79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164" y="5597771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0">
            <a:extLst>
              <a:ext uri="{FF2B5EF4-FFF2-40B4-BE49-F238E27FC236}">
                <a16:creationId xmlns:a16="http://schemas.microsoft.com/office/drawing/2014/main" id="{9639775A-8611-DC19-0F99-EB79B8C1C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787" y="4400550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32">
            <a:extLst>
              <a:ext uri="{FF2B5EF4-FFF2-40B4-BE49-F238E27FC236}">
                <a16:creationId xmlns:a16="http://schemas.microsoft.com/office/drawing/2014/main" id="{712EE5AC-C196-2DD5-841C-2511F7EB9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944" y="3429000"/>
            <a:ext cx="3603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33">
            <a:extLst>
              <a:ext uri="{FF2B5EF4-FFF2-40B4-BE49-F238E27FC236}">
                <a16:creationId xmlns:a16="http://schemas.microsoft.com/office/drawing/2014/main" id="{5F5B1341-ABCE-6B2F-AC54-CB58C1AC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529" y="3377896"/>
            <a:ext cx="43338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Picture 34">
            <a:extLst>
              <a:ext uri="{FF2B5EF4-FFF2-40B4-BE49-F238E27FC236}">
                <a16:creationId xmlns:a16="http://schemas.microsoft.com/office/drawing/2014/main" id="{50708942-FDB0-7C71-D443-39300B41B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979" y="5553808"/>
            <a:ext cx="3603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35">
            <a:extLst>
              <a:ext uri="{FF2B5EF4-FFF2-40B4-BE49-F238E27FC236}">
                <a16:creationId xmlns:a16="http://schemas.microsoft.com/office/drawing/2014/main" id="{28B6667A-B667-2BC7-A94C-80343DE2D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62" y="5525478"/>
            <a:ext cx="4333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>
            <a:extLst>
              <a:ext uri="{FF2B5EF4-FFF2-40B4-BE49-F238E27FC236}">
                <a16:creationId xmlns:a16="http://schemas.microsoft.com/office/drawing/2014/main" id="{57B265BC-A1D7-8039-9A8D-09C1764DA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80871"/>
          </a:xfrm>
        </p:spPr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for “ARCH Effects”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530A460E-AF1A-9B42-81FF-A0C410D577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752600"/>
            <a:ext cx="8178800" cy="4305300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First, run any postulated linear regression of the form given in the equation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above,  e.g.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y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=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1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dirty="0">
                <a:latin typeface="Times New Roman" panose="02020603050405020304" pitchFamily="18" charset="0"/>
              </a:rPr>
              <a:t>x</a:t>
            </a:r>
            <a:r>
              <a:rPr lang="en-GB" altLang="el-GR" sz="2000" baseline="-25000" dirty="0">
                <a:latin typeface="Times New Roman" panose="02020603050405020304" pitchFamily="18" charset="0"/>
              </a:rPr>
              <a:t>2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... + </a:t>
            </a:r>
            <a:r>
              <a:rPr lang="en-GB" altLang="el-GR" sz="2000" i="1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x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kt</a:t>
            </a:r>
            <a:r>
              <a:rPr lang="en-GB" altLang="el-GR" sz="2000" i="1" dirty="0">
                <a:latin typeface="Times New Roman" panose="02020603050405020304" pitchFamily="18" charset="0"/>
              </a:rPr>
              <a:t> + </a:t>
            </a:r>
            <a:r>
              <a:rPr lang="en-GB" altLang="el-GR" sz="2000" i="1" dirty="0" err="1">
                <a:latin typeface="Times New Roman" panose="02020603050405020304" pitchFamily="18" charset="0"/>
              </a:rPr>
              <a:t>u</a:t>
            </a:r>
            <a:r>
              <a:rPr lang="en-GB" altLang="el-GR" sz="2000" i="1" baseline="-25000" dirty="0" err="1">
                <a:latin typeface="Times New Roman" panose="02020603050405020304" pitchFamily="18" charset="0"/>
              </a:rPr>
              <a:t>t</a:t>
            </a:r>
            <a:r>
              <a:rPr lang="en-GB" altLang="el-GR" sz="2000" i="1" baseline="-25000" dirty="0">
                <a:latin typeface="Times New Roman" panose="02020603050405020304" pitchFamily="18" charset="0"/>
              </a:rPr>
              <a:t> </a:t>
            </a: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saving the residuals,    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Then square the residuals, and regress them on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own lags to test for ARCH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order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 run the regression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where </a:t>
            </a:r>
            <a:r>
              <a:rPr lang="en-GB" altLang="el-G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altLang="el-GR" sz="20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GB" altLang="el-G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iid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Obtain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this regression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alt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The test statistic is defined as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(the number of observations multiplied by the coefficient of multiple correlation) from the last regression, and is distributed as a 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</a:t>
            </a:r>
            <a:r>
              <a:rPr lang="en-GB" altLang="el-GR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alt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5368" name="7 - Θέση υποσέλιδου">
            <a:extLst>
              <a:ext uri="{FF2B5EF4-FFF2-40B4-BE49-F238E27FC236}">
                <a16:creationId xmlns:a16="http://schemas.microsoft.com/office/drawing/2014/main" id="{E0D03730-A3ED-99A9-85C2-97004A84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D23578A7-6977-990F-F8A1-CB331859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012982-1904-47E6-8447-56053E947BC8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84A9C1AC-7775-560E-03E2-1B2FBE71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683" y="2383632"/>
            <a:ext cx="2381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4190445F-29EE-D240-568B-4CE819D7A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776664"/>
            <a:ext cx="39624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ABAF1CC8-8EAB-FDF7-2F56-6B26ED461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for “ARCH Effects” (cont’d)</a:t>
            </a:r>
            <a:br>
              <a:rPr lang="en-GB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4449786D-6CE2-70F7-15A3-E0C092D9B1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4. The null and alternative hypotheses are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and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and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and ... and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0 or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or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or  ... or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If the value of the test statistic is greater than the critical value from the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</a:t>
            </a:r>
            <a:r>
              <a:rPr lang="en-GB" altLang="el-GR" sz="20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distribution, then reject the null hypothesis.</a:t>
            </a:r>
          </a:p>
          <a:p>
            <a:pPr algn="just"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ARCH test is also sometimes applied directly to returns instead of the residuals from Stage 1 above.</a:t>
            </a:r>
          </a:p>
          <a:p>
            <a:pPr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  <a:p>
            <a:pPr eaLnBrk="1" hangingPunct="1"/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16390" name="5 - Θέση υποσέλιδου">
            <a:extLst>
              <a:ext uri="{FF2B5EF4-FFF2-40B4-BE49-F238E27FC236}">
                <a16:creationId xmlns:a16="http://schemas.microsoft.com/office/drawing/2014/main" id="{CFE3245E-F5E1-9334-54BF-AD4CDDA7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8C9F273C-B0FE-A724-4540-7D6BD52B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C41A92-2350-432A-A776-40FDFB44C382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9268116F-5845-7A57-2088-F5EF6A5D6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ARCH / GARCH Models</a:t>
            </a:r>
            <a:r>
              <a:rPr lang="en-GB" altLang="el-GR"/>
              <a:t> </a:t>
            </a:r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0D24A9ED-878F-233B-55CA-F400D7A6EA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Since the model is no longer of the usual linear form, we cannot use OLS.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use another technique known as maximum likelihood.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works by finding the most likely values of the parameters given the actual data. 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More specifically, we form a log-likelihood function and maximise it.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2534" name="5 - Θέση υποσέλιδου">
            <a:extLst>
              <a:ext uri="{FF2B5EF4-FFF2-40B4-BE49-F238E27FC236}">
                <a16:creationId xmlns:a16="http://schemas.microsoft.com/office/drawing/2014/main" id="{D3614987-A04C-648D-B6AC-375E7145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22531" name="Slide Number Placeholder 5">
            <a:extLst>
              <a:ext uri="{FF2B5EF4-FFF2-40B4-BE49-F238E27FC236}">
                <a16:creationId xmlns:a16="http://schemas.microsoft.com/office/drawing/2014/main" id="{F929EA67-4754-9280-656E-ABFADEB7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11F30D-4E57-4259-B5A4-4B228D8A5D00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162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FC2067F3-8037-9042-C25A-4D4FB820C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ARCH / GARCH Models (cont’d)</a:t>
            </a:r>
            <a:endParaRPr lang="en-GB" altLang="el-GR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2AE17FE6-0F5E-AF49-2CE5-52AAFD916F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828800"/>
            <a:ext cx="8153400" cy="4267200"/>
          </a:xfrm>
        </p:spPr>
        <p:txBody>
          <a:bodyPr>
            <a:normAutofit fontScale="92500" lnSpcReduction="20000"/>
          </a:bodyPr>
          <a:lstStyle/>
          <a:p>
            <a:pPr marL="457200" indent="-457200" algn="just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steps involved in actually estimating an ARCH or GARCH model are as follows</a:t>
            </a:r>
          </a:p>
          <a:p>
            <a:pPr marL="457200" indent="-457200" algn="just"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indent="-457200" algn="just">
              <a:buFontTx/>
              <a:buAutoNum type="arabicPeriod"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appropriate equations for the mean and the variance - e.g. an AR(1)- GARCH(1,1) model:</a:t>
            </a:r>
          </a:p>
          <a:p>
            <a:pPr marL="457200" indent="-457200" algn="just">
              <a:buFontTx/>
              <a:buAutoNum type="arabicPeriod"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AutoNum type="arabicPeriod"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Tx/>
              <a:buAutoNum type="arabicPeriod"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Specify the log-likelihood function to maximise:</a:t>
            </a:r>
          </a:p>
          <a:p>
            <a:pPr marL="457200" indent="-457200" algn="just"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3. The computer will maximise the function and give parameter values and their standard errors</a:t>
            </a:r>
            <a:endParaRPr lang="en-GB" altLang="el-GR" sz="2000">
              <a:latin typeface="Times New Roman" panose="02020603050405020304" pitchFamily="18" charset="0"/>
            </a:endParaRPr>
          </a:p>
          <a:p>
            <a:pPr marL="457200" indent="-457200">
              <a:buNone/>
            </a:pPr>
            <a:endParaRPr lang="en-GB" altLang="el-GR" sz="2000"/>
          </a:p>
        </p:txBody>
      </p:sp>
      <p:sp>
        <p:nvSpPr>
          <p:cNvPr id="23561" name="8 - Θέση υποσέλιδου">
            <a:extLst>
              <a:ext uri="{FF2B5EF4-FFF2-40B4-BE49-F238E27FC236}">
                <a16:creationId xmlns:a16="http://schemas.microsoft.com/office/drawing/2014/main" id="{1A1E868D-9974-D431-A6F6-F481D9BE6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23555" name="Slide Number Placeholder 5">
            <a:extLst>
              <a:ext uri="{FF2B5EF4-FFF2-40B4-BE49-F238E27FC236}">
                <a16:creationId xmlns:a16="http://schemas.microsoft.com/office/drawing/2014/main" id="{D68C9DE2-28CA-D5A8-A5FA-CB2742CF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4908C4-0F2B-4B14-8056-BB1A1CE921A7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23558" name="Picture 6">
            <a:extLst>
              <a:ext uri="{FF2B5EF4-FFF2-40B4-BE49-F238E27FC236}">
                <a16:creationId xmlns:a16="http://schemas.microsoft.com/office/drawing/2014/main" id="{5C935B45-653E-6456-13CC-AA8591080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86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>
            <a:extLst>
              <a:ext uri="{FF2B5EF4-FFF2-40B4-BE49-F238E27FC236}">
                <a16:creationId xmlns:a16="http://schemas.microsoft.com/office/drawing/2014/main" id="{5F1C1803-5232-8C50-756D-6CBBDEC2A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78264"/>
            <a:ext cx="8534400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>
            <a:extLst>
              <a:ext uri="{FF2B5EF4-FFF2-40B4-BE49-F238E27FC236}">
                <a16:creationId xmlns:a16="http://schemas.microsoft.com/office/drawing/2014/main" id="{031F3D24-91BC-280F-C7C8-60EF758E6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4724401"/>
            <a:ext cx="573087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304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E7515ECB-CA62-3F1A-623B-79440DCE7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Problems with ARCH(</a:t>
            </a:r>
            <a:r>
              <a:rPr lang="en-GB" altLang="el-GR" sz="25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) Models</a:t>
            </a:r>
            <a:b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1BB25640-C4A0-0EC3-5929-CAB292EBBD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How do we decide on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required value of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might be very large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Non-negativity constraints might be violated. </a:t>
            </a:r>
          </a:p>
          <a:p>
            <a:pPr lvl="1" algn="just" eaLnBrk="1" hangingPunct="1"/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</a:rPr>
              <a:t>When we estimate an ARCH model, we require </a:t>
            </a:r>
            <a:r>
              <a:rPr lang="en-GB" altLang="el-GR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</a:rPr>
              <a:t> &gt;0 </a:t>
            </a:r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</a:rPr>
              <a:t>=1,2,...,</a:t>
            </a:r>
            <a:r>
              <a:rPr lang="en-GB" altLang="el-GR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>
                <a:latin typeface="Times New Roman" panose="02020603050405020304" pitchFamily="18" charset="0"/>
                <a:cs typeface="Times New Roman" panose="02020603050405020304" pitchFamily="18" charset="0"/>
              </a:rPr>
              <a:t> (since variance cannot be negative)</a:t>
            </a:r>
          </a:p>
          <a:p>
            <a:pPr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natural extension of an ARCH(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model which gets around some of these problems is a GARCH model.</a:t>
            </a:r>
          </a:p>
          <a:p>
            <a:pPr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17414" name="5 - Θέση υποσέλιδου">
            <a:extLst>
              <a:ext uri="{FF2B5EF4-FFF2-40B4-BE49-F238E27FC236}">
                <a16:creationId xmlns:a16="http://schemas.microsoft.com/office/drawing/2014/main" id="{7A67F00C-A0BC-E17E-FBAB-A9359F4B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ECB230C8-9C5A-1615-CB51-A2CA6391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8EF9FC-3264-4C48-A9A6-889D95948E38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F7D6-BBDF-2ED6-C9E4-699E23C2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500" dirty="0"/>
              <a:t> </a:t>
            </a:r>
            <a:r>
              <a:rPr lang="de-DE" sz="2500" dirty="0" err="1"/>
              <a:t>arch</a:t>
            </a:r>
            <a:r>
              <a:rPr lang="de-DE" sz="2500" dirty="0"/>
              <a:t> </a:t>
            </a:r>
            <a:r>
              <a:rPr lang="de-DE" sz="2500" dirty="0" err="1"/>
              <a:t>spret</a:t>
            </a:r>
            <a:r>
              <a:rPr lang="de-DE" sz="2500" dirty="0"/>
              <a:t> </a:t>
            </a:r>
            <a:r>
              <a:rPr lang="de-DE" sz="2500" dirty="0" err="1"/>
              <a:t>l.spret</a:t>
            </a:r>
            <a:r>
              <a:rPr lang="de-DE" sz="2500" dirty="0"/>
              <a:t>, </a:t>
            </a:r>
            <a:r>
              <a:rPr lang="de-DE" sz="2500" dirty="0" err="1"/>
              <a:t>arch</a:t>
            </a:r>
            <a:r>
              <a:rPr lang="de-DE" sz="2500" dirty="0"/>
              <a:t>(1/1)</a:t>
            </a:r>
            <a:endParaRPr lang="el-GR" sz="25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1B2537-493C-DD93-CE2D-BA1D273FD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6334" y="1846263"/>
            <a:ext cx="8459657" cy="40227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79C60-D5E7-27F5-66E2-58F76302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B3F06-1DA0-4F9D-FA2A-EB77BC60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14</a:t>
            </a:fld>
            <a:endParaRPr lang="el-G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264B274-C068-C4B9-C681-63248BEE02EE}"/>
                  </a:ext>
                </a:extLst>
              </p14:cNvPr>
              <p14:cNvContentPartPr/>
              <p14:nvPr/>
            </p14:nvContentPartPr>
            <p14:xfrm rot="-823074">
              <a:off x="3207192" y="4782737"/>
              <a:ext cx="1494714" cy="700578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264B274-C068-C4B9-C681-63248BEE02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-823074">
                <a:off x="3201072" y="4776617"/>
                <a:ext cx="1506954" cy="7128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6971D49-C28A-5233-3C5F-DE171BB3FA9C}"/>
                  </a:ext>
                </a:extLst>
              </p14:cNvPr>
              <p14:cNvContentPartPr/>
              <p14:nvPr/>
            </p14:nvContentPartPr>
            <p14:xfrm>
              <a:off x="5502189" y="5003426"/>
              <a:ext cx="1065600" cy="423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6971D49-C28A-5233-3C5F-DE171BB3FA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6069" y="4997306"/>
                <a:ext cx="1077840" cy="43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9732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026">
            <a:extLst>
              <a:ext uri="{FF2B5EF4-FFF2-40B4-BE49-F238E27FC236}">
                <a16:creationId xmlns:a16="http://schemas.microsoft.com/office/drawing/2014/main" id="{15AF253A-3674-3759-615F-5D026287D2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Generalised ARCH (GARCH) Models</a:t>
            </a:r>
            <a:r>
              <a:rPr lang="en-GB" altLang="el-GR" dirty="0"/>
              <a:t> </a:t>
            </a:r>
          </a:p>
        </p:txBody>
      </p:sp>
      <p:sp>
        <p:nvSpPr>
          <p:cNvPr id="18437" name="Rectangle 1027">
            <a:extLst>
              <a:ext uri="{FF2B5EF4-FFF2-40B4-BE49-F238E27FC236}">
                <a16:creationId xmlns:a16="http://schemas.microsoft.com/office/drawing/2014/main" id="{276817C2-EA92-A5D6-A9B4-D7E07342DB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752600"/>
            <a:ext cx="8178800" cy="4305300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Due to Bollerslev (1986). Allow the conditional variance to be dependent upon previous own lags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variance equation is now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						(1)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This is a GARCH(1,1) model, which is like an ARMA(1,1) model for the variance equation.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could also write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algn="just" eaLnBrk="1" hangingPunct="1"/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into (1) for </a:t>
            </a:r>
            <a:r>
              <a:rPr lang="en-US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el-GR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 eaLnBrk="1" hangingPunct="1">
              <a:buFontTx/>
              <a:buNone/>
            </a:pPr>
            <a:r>
              <a:rPr lang="en-GB" altLang="el-G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  <p:sp>
        <p:nvSpPr>
          <p:cNvPr id="18443" name="10 - Θέση υποσέλιδου">
            <a:extLst>
              <a:ext uri="{FF2B5EF4-FFF2-40B4-BE49-F238E27FC236}">
                <a16:creationId xmlns:a16="http://schemas.microsoft.com/office/drawing/2014/main" id="{1593D4E3-11A9-6808-ED10-5FD4E704E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597BFF93-0CC6-1E78-51C8-F1FFB3CF6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D0E5DA-7BC9-4C4B-ABEF-AA73E014AB85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8438" name="Picture 1037">
            <a:extLst>
              <a:ext uri="{FF2B5EF4-FFF2-40B4-BE49-F238E27FC236}">
                <a16:creationId xmlns:a16="http://schemas.microsoft.com/office/drawing/2014/main" id="{DB20E0C8-84A3-650E-C0AB-A762DA8D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1"/>
            <a:ext cx="85344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038">
            <a:extLst>
              <a:ext uri="{FF2B5EF4-FFF2-40B4-BE49-F238E27FC236}">
                <a16:creationId xmlns:a16="http://schemas.microsoft.com/office/drawing/2014/main" id="{8D3CA171-47BB-CCF9-E237-0ABBB1D18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14800"/>
            <a:ext cx="9144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041">
            <a:extLst>
              <a:ext uri="{FF2B5EF4-FFF2-40B4-BE49-F238E27FC236}">
                <a16:creationId xmlns:a16="http://schemas.microsoft.com/office/drawing/2014/main" id="{FEE5DE74-44C2-7A60-6AC4-F3FF0F39D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572001"/>
            <a:ext cx="94186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42">
            <a:extLst>
              <a:ext uri="{FF2B5EF4-FFF2-40B4-BE49-F238E27FC236}">
                <a16:creationId xmlns:a16="http://schemas.microsoft.com/office/drawing/2014/main" id="{59F0C68D-0D7C-DF0C-203D-D721574B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34000"/>
            <a:ext cx="90678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044">
            <a:extLst>
              <a:ext uri="{FF2B5EF4-FFF2-40B4-BE49-F238E27FC236}">
                <a16:creationId xmlns:a16="http://schemas.microsoft.com/office/drawing/2014/main" id="{8FF632D7-2C60-C2A8-F197-A363B3678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791201"/>
            <a:ext cx="89916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>
            <a:extLst>
              <a:ext uri="{FF2B5EF4-FFF2-40B4-BE49-F238E27FC236}">
                <a16:creationId xmlns:a16="http://schemas.microsoft.com/office/drawing/2014/main" id="{46F9DFEE-BEA7-6B8F-54AE-7EEA16ACC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Generalised ARCH (GARCH) Models (cont’d)</a:t>
            </a:r>
            <a:endParaRPr lang="en-GB" altLang="el-GR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4D102004-06D5-750E-65F4-E4A72C2F93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828800"/>
            <a:ext cx="8458200" cy="4229100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Now substituting into (2) for </a:t>
            </a:r>
            <a:r>
              <a:rPr lang="en-US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en-US" altLang="el-GR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altLang="el-GR" sz="2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 infinite number of successive substitutions would yield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So the GARCH(1,1) model can be written as an infinite order ARCH model.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can again extend the GARCH(1,1) model to a GARCH(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	  					     	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9468" name="11 - Θέση υποσέλιδου">
            <a:extLst>
              <a:ext uri="{FF2B5EF4-FFF2-40B4-BE49-F238E27FC236}">
                <a16:creationId xmlns:a16="http://schemas.microsoft.com/office/drawing/2014/main" id="{C0F78940-7583-4A0F-910D-860B3713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FDE3FAD0-55D2-4B97-C2B1-2399DDB2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754D33-9DDA-4E72-8B31-0A90420F7747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19462" name="Picture 17">
            <a:extLst>
              <a:ext uri="{FF2B5EF4-FFF2-40B4-BE49-F238E27FC236}">
                <a16:creationId xmlns:a16="http://schemas.microsoft.com/office/drawing/2014/main" id="{E1F1D4DE-DDEA-CB7B-22F7-21669F0F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133601"/>
            <a:ext cx="94186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8">
            <a:extLst>
              <a:ext uri="{FF2B5EF4-FFF2-40B4-BE49-F238E27FC236}">
                <a16:creationId xmlns:a16="http://schemas.microsoft.com/office/drawing/2014/main" id="{6F850824-A32B-8163-B048-DDDCBF01A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564" y="2511426"/>
            <a:ext cx="896143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9">
            <a:extLst>
              <a:ext uri="{FF2B5EF4-FFF2-40B4-BE49-F238E27FC236}">
                <a16:creationId xmlns:a16="http://schemas.microsoft.com/office/drawing/2014/main" id="{C3828508-0C83-ED99-2F27-60E816B12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891540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20">
            <a:extLst>
              <a:ext uri="{FF2B5EF4-FFF2-40B4-BE49-F238E27FC236}">
                <a16:creationId xmlns:a16="http://schemas.microsoft.com/office/drawing/2014/main" id="{C9916336-2F2C-B3BE-CB60-491975517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90914"/>
            <a:ext cx="86868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21">
            <a:extLst>
              <a:ext uri="{FF2B5EF4-FFF2-40B4-BE49-F238E27FC236}">
                <a16:creationId xmlns:a16="http://schemas.microsoft.com/office/drawing/2014/main" id="{7298E52D-8F8D-D67E-F9F2-3FF6835CE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53000"/>
            <a:ext cx="87328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22">
            <a:extLst>
              <a:ext uri="{FF2B5EF4-FFF2-40B4-BE49-F238E27FC236}">
                <a16:creationId xmlns:a16="http://schemas.microsoft.com/office/drawing/2014/main" id="{F0990476-1F94-1CAF-BD82-50A92C38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41938"/>
            <a:ext cx="8686800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>
            <a:extLst>
              <a:ext uri="{FF2B5EF4-FFF2-40B4-BE49-F238E27FC236}">
                <a16:creationId xmlns:a16="http://schemas.microsoft.com/office/drawing/2014/main" id="{9232683C-00B0-F55C-273D-BDE0FFAC2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32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l-GR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Generalised ARCH (GARCH) Models (cont’d)</a:t>
            </a:r>
            <a:endParaRPr lang="en-GB" altLang="el-GR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9020B729-1596-3F03-AAE7-ED8C146A91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But in general a GARCH(1,1) model will be sufficient to capture the volatility clustering in the data.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Why is GARCH Better than ARCH?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more parsimonious - avoids overfitting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less likely to breech non-negativity constraints</a:t>
            </a:r>
          </a:p>
          <a:p>
            <a:pPr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  <a:p>
            <a:pPr eaLnBrk="1" hangingPunct="1"/>
            <a:endParaRPr lang="en-GB" altLang="el-GR" sz="2000">
              <a:latin typeface="Times New Roman" panose="02020603050405020304" pitchFamily="18" charset="0"/>
            </a:endParaRPr>
          </a:p>
          <a:p>
            <a:pPr eaLnBrk="1" hangingPunct="1"/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20486" name="5 - Θέση υποσέλιδου">
            <a:extLst>
              <a:ext uri="{FF2B5EF4-FFF2-40B4-BE49-F238E27FC236}">
                <a16:creationId xmlns:a16="http://schemas.microsoft.com/office/drawing/2014/main" id="{BEAAFC53-1B92-C0C0-D279-EAE1D767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20483" name="Slide Number Placeholder 5">
            <a:extLst>
              <a:ext uri="{FF2B5EF4-FFF2-40B4-BE49-F238E27FC236}">
                <a16:creationId xmlns:a16="http://schemas.microsoft.com/office/drawing/2014/main" id="{B9AA4832-74DA-0CD2-AADA-27090813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0AD6BF-82AB-4E61-9AA1-3B69C5EFF952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ED5E-991B-6024-2C69-E5755FD9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500" dirty="0"/>
              <a:t> </a:t>
            </a:r>
            <a:r>
              <a:rPr lang="de-DE" sz="2500" dirty="0" err="1"/>
              <a:t>arch</a:t>
            </a:r>
            <a:r>
              <a:rPr lang="de-DE" sz="2500" dirty="0"/>
              <a:t> </a:t>
            </a:r>
            <a:r>
              <a:rPr lang="de-DE" sz="2500" dirty="0" err="1"/>
              <a:t>spret</a:t>
            </a:r>
            <a:r>
              <a:rPr lang="de-DE" sz="2500" dirty="0"/>
              <a:t> </a:t>
            </a:r>
            <a:r>
              <a:rPr lang="de-DE" sz="2500" dirty="0" err="1"/>
              <a:t>l.spret</a:t>
            </a:r>
            <a:r>
              <a:rPr lang="de-DE" sz="2500" dirty="0"/>
              <a:t>, </a:t>
            </a:r>
            <a:r>
              <a:rPr lang="de-DE" sz="2500" dirty="0" err="1"/>
              <a:t>arch</a:t>
            </a:r>
            <a:r>
              <a:rPr lang="de-DE" sz="2500" dirty="0"/>
              <a:t>(1/1) </a:t>
            </a:r>
            <a:r>
              <a:rPr lang="de-DE" sz="2500" dirty="0" err="1"/>
              <a:t>garch</a:t>
            </a:r>
            <a:r>
              <a:rPr lang="de-DE" sz="2500" dirty="0"/>
              <a:t>(1/1)</a:t>
            </a:r>
            <a:endParaRPr lang="el-GR" sz="25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1B4D48-282D-E5EB-17C0-6CF961B9C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6116" y="1846263"/>
            <a:ext cx="7160093" cy="40227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523A75-776A-2558-55AA-44D4B476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A488D-493F-66D9-3920-F9890BFF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18</a:t>
            </a:fld>
            <a:endParaRPr lang="el-G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7BCBCD3-CCAF-8908-DBB5-98A3AEBA79CE}"/>
                  </a:ext>
                </a:extLst>
              </p14:cNvPr>
              <p14:cNvContentPartPr/>
              <p14:nvPr/>
            </p14:nvContentPartPr>
            <p14:xfrm>
              <a:off x="3653589" y="4874546"/>
              <a:ext cx="1164600" cy="5540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7BCBCD3-CCAF-8908-DBB5-98A3AEBA79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5589" y="4856546"/>
                <a:ext cx="120024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B15C70E-F13A-F1E1-FE9B-E1B1A7B27858}"/>
                  </a:ext>
                </a:extLst>
              </p14:cNvPr>
              <p14:cNvContentPartPr/>
              <p14:nvPr/>
            </p14:nvContentPartPr>
            <p14:xfrm>
              <a:off x="3736749" y="4259306"/>
              <a:ext cx="1087560" cy="6256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B15C70E-F13A-F1E1-FE9B-E1B1A7B278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27749" y="4205306"/>
                <a:ext cx="1105200" cy="73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54D8D85-702B-323A-12D1-AF657686EFB3}"/>
                  </a:ext>
                </a:extLst>
              </p14:cNvPr>
              <p14:cNvContentPartPr/>
              <p14:nvPr/>
            </p14:nvContentPartPr>
            <p14:xfrm>
              <a:off x="3655749" y="4199186"/>
              <a:ext cx="1218600" cy="6656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54D8D85-702B-323A-12D1-AF657686EF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38109" y="4181186"/>
                <a:ext cx="1254240" cy="70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7BE9481-7E99-4A8C-B2E9-4914C173E7AF}"/>
                  </a:ext>
                </a:extLst>
              </p14:cNvPr>
              <p14:cNvContentPartPr/>
              <p14:nvPr/>
            </p14:nvContentPartPr>
            <p14:xfrm>
              <a:off x="-201291" y="2893826"/>
              <a:ext cx="360" cy="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7BE9481-7E99-4A8C-B2E9-4914C173E7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18931" y="287582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93C0C00-C367-C245-286D-DA2A0C519BC1}"/>
                  </a:ext>
                </a:extLst>
              </p14:cNvPr>
              <p14:cNvContentPartPr/>
              <p14:nvPr/>
            </p14:nvContentPartPr>
            <p14:xfrm>
              <a:off x="5735021" y="4982107"/>
              <a:ext cx="812336" cy="328838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93C0C00-C367-C245-286D-DA2A0C519BC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28900" y="4975984"/>
                <a:ext cx="824579" cy="3410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259E219-295C-D891-BD6E-B2309F3D5C2E}"/>
                  </a:ext>
                </a:extLst>
              </p14:cNvPr>
              <p14:cNvContentPartPr/>
              <p14:nvPr/>
            </p14:nvContentPartPr>
            <p14:xfrm>
              <a:off x="5825829" y="4438946"/>
              <a:ext cx="707040" cy="4345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259E219-295C-D891-BD6E-B2309F3D5C2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19709" y="4432826"/>
                <a:ext cx="719280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1A05853-CC82-D4AB-F1CC-C30287AF0A37}"/>
                  </a:ext>
                </a:extLst>
              </p14:cNvPr>
              <p14:cNvContentPartPr/>
              <p14:nvPr/>
            </p14:nvContentPartPr>
            <p14:xfrm>
              <a:off x="-301371" y="2321066"/>
              <a:ext cx="360" cy="3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1A05853-CC82-D4AB-F1CC-C30287AF0A3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307491" y="2314946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2120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54929-0D89-9225-D475-887CD8A1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de-DE" sz="2500" dirty="0" err="1"/>
              <a:t>arch</a:t>
            </a:r>
            <a:r>
              <a:rPr lang="de-DE" sz="2500" dirty="0"/>
              <a:t> </a:t>
            </a:r>
            <a:r>
              <a:rPr lang="de-DE" sz="2500" dirty="0" err="1"/>
              <a:t>spret</a:t>
            </a:r>
            <a:r>
              <a:rPr lang="de-DE" sz="2500" dirty="0"/>
              <a:t> </a:t>
            </a:r>
            <a:r>
              <a:rPr lang="de-DE" sz="2500" dirty="0" err="1"/>
              <a:t>l.spret</a:t>
            </a:r>
            <a:r>
              <a:rPr lang="de-DE" sz="2500" dirty="0"/>
              <a:t>, </a:t>
            </a:r>
            <a:r>
              <a:rPr lang="de-DE" sz="2500" dirty="0" err="1"/>
              <a:t>arch</a:t>
            </a:r>
            <a:r>
              <a:rPr lang="de-DE" sz="2500" dirty="0"/>
              <a:t>(1/2) </a:t>
            </a:r>
            <a:r>
              <a:rPr lang="de-DE" sz="2500" dirty="0" err="1"/>
              <a:t>garch</a:t>
            </a:r>
            <a:r>
              <a:rPr lang="de-DE" sz="2500" dirty="0"/>
              <a:t>(1/1)</a:t>
            </a:r>
            <a:endParaRPr lang="el-GR" sz="25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130AB2-7359-DDF2-2CC6-93A201A0E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6116" y="1846263"/>
            <a:ext cx="7160093" cy="40227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7DD164-0A9A-98A5-204E-FC033D6E8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429D6-06C6-E66F-6A38-E83272A01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19</a:t>
            </a:fld>
            <a:endParaRPr lang="el-G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260883C-9936-8CD8-501A-58136D5B9EA6}"/>
                  </a:ext>
                </a:extLst>
              </p14:cNvPr>
              <p14:cNvContentPartPr/>
              <p14:nvPr/>
            </p14:nvContentPartPr>
            <p14:xfrm>
              <a:off x="5858728" y="4788600"/>
              <a:ext cx="618562" cy="210052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260883C-9936-8CD8-501A-58136D5B9E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9727" y="4779608"/>
                <a:ext cx="636204" cy="227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B1B42B9-319D-B48E-EDD5-4C05CD9B7AA5}"/>
                  </a:ext>
                </a:extLst>
              </p14:cNvPr>
              <p14:cNvContentPartPr/>
              <p14:nvPr/>
            </p14:nvContentPartPr>
            <p14:xfrm>
              <a:off x="2919189" y="4677266"/>
              <a:ext cx="824040" cy="4035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B1B42B9-319D-B48E-EDD5-4C05CD9B7A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10189" y="4668266"/>
                <a:ext cx="84168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614DB7F-0B5C-7A60-2877-294B27AC3874}"/>
                  </a:ext>
                </a:extLst>
              </p14:cNvPr>
              <p14:cNvContentPartPr/>
              <p14:nvPr/>
            </p14:nvContentPartPr>
            <p14:xfrm>
              <a:off x="-170691" y="2642546"/>
              <a:ext cx="360" cy="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614DB7F-0B5C-7A60-2877-294B27AC387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79691" y="263354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4826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888DA68A-88CB-F425-99BF-56D72D93B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GARCH-in Mean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1AEEC978-8096-46B9-3B2E-A2D44E6A72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expect a risk to be compensated by a higher return. So why not let the return of a security be partly determined by its risk?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Engle, Lilien and Robins (1987) suggested the ARCH-M specification. A GARCH-M model would be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algn="just" eaLnBrk="1" hangingPunct="1">
              <a:lnSpc>
                <a:spcPct val="90000"/>
              </a:lnSpc>
            </a:pPr>
            <a:endParaRPr lang="en-GB" altLang="el-GR" sz="2000" i="1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</a:pPr>
            <a:endParaRPr lang="en-GB" altLang="el-GR" sz="2000" i="1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 can be interpreted as a sort of risk premium.</a:t>
            </a:r>
          </a:p>
          <a:p>
            <a:pPr algn="just" eaLnBrk="1" hangingPunct="1">
              <a:lnSpc>
                <a:spcPct val="90000"/>
              </a:lnSpc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combine all or some of these models together to get more complex “hybrid” models - e.g. an ARMA-EGARCH(1,1)-M model.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38920" name="7 - Θέση υποσέλιδου">
            <a:extLst>
              <a:ext uri="{FF2B5EF4-FFF2-40B4-BE49-F238E27FC236}">
                <a16:creationId xmlns:a16="http://schemas.microsoft.com/office/drawing/2014/main" id="{84EF8DFE-23DC-30BE-AB2A-F1D318E4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38915" name="Slide Number Placeholder 5">
            <a:extLst>
              <a:ext uri="{FF2B5EF4-FFF2-40B4-BE49-F238E27FC236}">
                <a16:creationId xmlns:a16="http://schemas.microsoft.com/office/drawing/2014/main" id="{8F0CC1AF-C11E-76EB-13AE-A9C52C3D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25CE2C-6B59-4D3B-89B0-6F11D93B61B5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38918" name="Picture 5">
            <a:extLst>
              <a:ext uri="{FF2B5EF4-FFF2-40B4-BE49-F238E27FC236}">
                <a16:creationId xmlns:a16="http://schemas.microsoft.com/office/drawing/2014/main" id="{59B2AAB9-AB5F-98C6-1E3E-605995454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11550"/>
            <a:ext cx="8382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6">
            <a:extLst>
              <a:ext uri="{FF2B5EF4-FFF2-40B4-BE49-F238E27FC236}">
                <a16:creationId xmlns:a16="http://schemas.microsoft.com/office/drawing/2014/main" id="{5C02E5A2-7877-AFAC-2780-1926EB75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924300"/>
            <a:ext cx="9144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FDF9ADB-2CD2-A265-15DE-DF3C592385C6}"/>
                  </a:ext>
                </a:extLst>
              </p14:cNvPr>
              <p14:cNvContentPartPr/>
              <p14:nvPr/>
            </p14:nvContentPartPr>
            <p14:xfrm>
              <a:off x="3927909" y="3265346"/>
              <a:ext cx="676800" cy="725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FDF9ADB-2CD2-A265-15DE-DF3C592385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9909" y="3247346"/>
                <a:ext cx="712440" cy="7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951A753-A389-CC6D-F538-CAB48AB7CD20}"/>
                  </a:ext>
                </a:extLst>
              </p14:cNvPr>
              <p14:cNvContentPartPr/>
              <p14:nvPr/>
            </p14:nvContentPartPr>
            <p14:xfrm>
              <a:off x="-452211" y="3988946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951A753-A389-CC6D-F538-CAB48AB7CD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470211" y="397130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488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A2C6C-709D-0E68-38D1-418C64712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500" dirty="0"/>
              <a:t> </a:t>
            </a:r>
            <a:r>
              <a:rPr lang="de-DE" sz="2500" dirty="0" err="1"/>
              <a:t>arch</a:t>
            </a:r>
            <a:r>
              <a:rPr lang="de-DE" sz="2500" dirty="0"/>
              <a:t> </a:t>
            </a:r>
            <a:r>
              <a:rPr lang="de-DE" sz="2500" dirty="0" err="1"/>
              <a:t>spret</a:t>
            </a:r>
            <a:r>
              <a:rPr lang="de-DE" sz="2500" dirty="0"/>
              <a:t> </a:t>
            </a:r>
            <a:r>
              <a:rPr lang="de-DE" sz="2500" dirty="0" err="1"/>
              <a:t>l.spret</a:t>
            </a:r>
            <a:r>
              <a:rPr lang="de-DE" sz="2500" dirty="0"/>
              <a:t>, </a:t>
            </a:r>
            <a:r>
              <a:rPr lang="de-DE" sz="2500" dirty="0" err="1"/>
              <a:t>arch</a:t>
            </a:r>
            <a:r>
              <a:rPr lang="de-DE" sz="2500" dirty="0"/>
              <a:t>(1/1) </a:t>
            </a:r>
            <a:r>
              <a:rPr lang="de-DE" sz="2500" dirty="0" err="1"/>
              <a:t>garch</a:t>
            </a:r>
            <a:r>
              <a:rPr lang="de-DE" sz="2500" dirty="0"/>
              <a:t>(1/1) </a:t>
            </a:r>
            <a:r>
              <a:rPr lang="de-DE" sz="2500" dirty="0" err="1"/>
              <a:t>archm</a:t>
            </a:r>
            <a:endParaRPr lang="el-GR" sz="25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CC782-F1D2-8A68-2B9C-568EDE79D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1483" y="1846263"/>
            <a:ext cx="6649360" cy="40227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0CD89C-6CB6-8EF9-F3E0-BCE0AE04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3E8F-4582-9FD9-D96C-9F92CD93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21</a:t>
            </a:fld>
            <a:endParaRPr lang="el-G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4CE9E0E-ECF6-3017-B770-9CFF4A67D3C2}"/>
                  </a:ext>
                </a:extLst>
              </p14:cNvPr>
              <p14:cNvContentPartPr/>
              <p14:nvPr/>
            </p14:nvContentPartPr>
            <p14:xfrm>
              <a:off x="2580789" y="3997586"/>
              <a:ext cx="6765480" cy="6555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4CE9E0E-ECF6-3017-B770-9CFF4A67D3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72149" y="3988946"/>
                <a:ext cx="6783120" cy="6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3170FFD-C4DE-D8A5-6EA3-20D3DC6D792E}"/>
                  </a:ext>
                </a:extLst>
              </p14:cNvPr>
              <p14:cNvContentPartPr/>
              <p14:nvPr/>
            </p14:nvContentPartPr>
            <p14:xfrm>
              <a:off x="-341691" y="2361386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3170FFD-C4DE-D8A5-6EA3-20D3DC6D792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50691" y="235238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4853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1026">
            <a:extLst>
              <a:ext uri="{FF2B5EF4-FFF2-40B4-BE49-F238E27FC236}">
                <a16:creationId xmlns:a16="http://schemas.microsoft.com/office/drawing/2014/main" id="{7A0FFAE5-5FD7-D352-79D7-A4AC219FF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Extensions to the Basic GARCH Model</a:t>
            </a:r>
            <a:b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7" name="Rectangle 1027">
            <a:extLst>
              <a:ext uri="{FF2B5EF4-FFF2-40B4-BE49-F238E27FC236}">
                <a16:creationId xmlns:a16="http://schemas.microsoft.com/office/drawing/2014/main" id="{826AD99D-70D5-90A2-92C8-3787743EB3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Since the GARCH model was developed, a huge number of extensions and variants have been proposed. Three of the most important examples are EGARCH, GJR, and GARCH-M models.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Problems with GARCH(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Models: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Non-negativity constraints may still be violated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- GARCH models cannot account for leverage effects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Possible solutions: the exponential GARCH (EGARCH) model or the GJR model, which are asymmetric GARCH models.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33798" name="5 - Θέση υποσέλιδου">
            <a:extLst>
              <a:ext uri="{FF2B5EF4-FFF2-40B4-BE49-F238E27FC236}">
                <a16:creationId xmlns:a16="http://schemas.microsoft.com/office/drawing/2014/main" id="{40BD74E8-9783-006B-80A7-E9892310F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33795" name="Slide Number Placeholder 5">
            <a:extLst>
              <a:ext uri="{FF2B5EF4-FFF2-40B4-BE49-F238E27FC236}">
                <a16:creationId xmlns:a16="http://schemas.microsoft.com/office/drawing/2014/main" id="{FC4108AC-B0A7-C5D4-560D-792472B26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9C8DEF-A9A8-4C77-81A6-F83A7E2A034D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C040CCCC-3298-F998-B78D-BA4B57CE1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EGARCH Model</a:t>
            </a:r>
            <a:r>
              <a:rPr lang="en-GB" altLang="el-GR" dirty="0"/>
              <a:t> </a:t>
            </a: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C7A5A58E-BE73-083E-343D-A7118C0709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Suggested by Nelson (1991). The variance equation is given by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the model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Since we model the log(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), then even if the parameters are negative,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altLang="el-GR" sz="2000" baseline="-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</a:pP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will be positive.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We can account for the leverage effect: if the relationship between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volatility and returns is negative,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, will be negative.</a:t>
            </a:r>
          </a:p>
          <a:p>
            <a:pPr eaLnBrk="1" hangingPunct="1">
              <a:buFontTx/>
              <a:buNone/>
            </a:pPr>
            <a:endParaRPr lang="en-GB" altLang="el-GR" sz="2000">
              <a:latin typeface="Times New Roman" panose="02020603050405020304" pitchFamily="18" charset="0"/>
            </a:endParaRPr>
          </a:p>
        </p:txBody>
      </p:sp>
      <p:sp>
        <p:nvSpPr>
          <p:cNvPr id="34823" name="6 - Θέση υποσέλιδου">
            <a:extLst>
              <a:ext uri="{FF2B5EF4-FFF2-40B4-BE49-F238E27FC236}">
                <a16:creationId xmlns:a16="http://schemas.microsoft.com/office/drawing/2014/main" id="{BC9BAD25-7A24-74D7-B02B-6A35CAA4B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34819" name="Slide Number Placeholder 5">
            <a:extLst>
              <a:ext uri="{FF2B5EF4-FFF2-40B4-BE49-F238E27FC236}">
                <a16:creationId xmlns:a16="http://schemas.microsoft.com/office/drawing/2014/main" id="{407CD99E-1A2A-5A17-2BEB-4779D098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63A2FB-6705-493D-A3C5-8453B61CC023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pic>
        <p:nvPicPr>
          <p:cNvPr id="34822" name="Picture 5">
            <a:extLst>
              <a:ext uri="{FF2B5EF4-FFF2-40B4-BE49-F238E27FC236}">
                <a16:creationId xmlns:a16="http://schemas.microsoft.com/office/drawing/2014/main" id="{3BC3889C-23FE-504C-DD2D-66D20785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90801"/>
            <a:ext cx="61722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>
            <a:extLst>
              <a:ext uri="{FF2B5EF4-FFF2-40B4-BE49-F238E27FC236}">
                <a16:creationId xmlns:a16="http://schemas.microsoft.com/office/drawing/2014/main" id="{8B92A07B-CA21-4B51-F492-1C873C9A0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l-G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GJR Model</a:t>
            </a:r>
            <a:br>
              <a:rPr lang="en-GB" altLang="el-GR" sz="2500" dirty="0">
                <a:cs typeface="Times New Roman" panose="02020603050405020304" pitchFamily="18" charset="0"/>
              </a:rPr>
            </a:br>
            <a:endParaRPr lang="en-GB" altLang="el-GR" dirty="0">
              <a:cs typeface="Times New Roman" panose="02020603050405020304" pitchFamily="18" charset="0"/>
            </a:endParaRP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FE4210C9-086F-D54F-8D3E-B0EE415DF3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Due to Glosten, Jaganathan and Runkle	</a:t>
            </a:r>
          </a:p>
          <a:p>
            <a:pPr algn="just" eaLnBrk="1" hangingPunct="1">
              <a:buFontTx/>
              <a:buNone/>
            </a:pPr>
            <a:r>
              <a:rPr lang="en-GB" altLang="el-GR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where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= 1 if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l-GR" sz="2000" i="1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&lt;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		  = 0 otherwise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 a leverage effect, we would see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&gt; 0.</a:t>
            </a:r>
          </a:p>
          <a:p>
            <a:pPr algn="just" eaLnBrk="1" hangingPunct="1">
              <a:buFontTx/>
              <a:buNone/>
            </a:pP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1" hangingPunct="1"/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We require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0 and </a:t>
            </a:r>
            <a:r>
              <a:rPr lang="en-GB" altLang="el-GR" sz="2000" i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el-GR" sz="20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 </a:t>
            </a:r>
            <a:r>
              <a:rPr lang="en-GB" alt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0 for non-negativity.</a:t>
            </a:r>
            <a:r>
              <a:rPr lang="en-GB" altLang="el-GR" sz="20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5848" name="7 - Θέση υποσέλιδου">
            <a:extLst>
              <a:ext uri="{FF2B5EF4-FFF2-40B4-BE49-F238E27FC236}">
                <a16:creationId xmlns:a16="http://schemas.microsoft.com/office/drawing/2014/main" id="{AEBB9C7E-25C8-536C-71F5-C9019780E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l-GR" sz="1400">
                <a:latin typeface="Times New Roman" panose="02020603050405020304" pitchFamily="18" charset="0"/>
              </a:rPr>
              <a:t>Quantitative Methods, K. Drakos</a:t>
            </a:r>
          </a:p>
        </p:txBody>
      </p:sp>
      <p:sp>
        <p:nvSpPr>
          <p:cNvPr id="35843" name="Slide Number Placeholder 5">
            <a:extLst>
              <a:ext uri="{FF2B5EF4-FFF2-40B4-BE49-F238E27FC236}">
                <a16:creationId xmlns:a16="http://schemas.microsoft.com/office/drawing/2014/main" id="{B6F561C6-5610-5FAB-D416-724842C2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042523-AC39-4387-80C4-E108FF41C6EC}" type="slidenum">
              <a:rPr lang="en-GB" altLang="el-GR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GB" altLang="el-GR" sz="1400">
              <a:latin typeface="Times New Roman" panose="02020603050405020304" pitchFamily="18" charset="0"/>
            </a:endParaRPr>
          </a:p>
        </p:txBody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75BEA57A-9580-BE5C-B832-DEA7121B2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351" y="2155825"/>
            <a:ext cx="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lbertus Medium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lbertus Medium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l-GR" sz="1200">
              <a:latin typeface="Times New Roman" panose="02020603050405020304" pitchFamily="18" charset="0"/>
            </a:endParaRPr>
          </a:p>
        </p:txBody>
      </p:sp>
      <p:pic>
        <p:nvPicPr>
          <p:cNvPr id="35847" name="Picture 10">
            <a:extLst>
              <a:ext uri="{FF2B5EF4-FFF2-40B4-BE49-F238E27FC236}">
                <a16:creationId xmlns:a16="http://schemas.microsoft.com/office/drawing/2014/main" id="{8D742BA1-73A5-5E5C-B474-D6E72BDBC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473326"/>
            <a:ext cx="92202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47A1336-6F5F-E6CD-584A-7FBC2E1BF1C9}"/>
                  </a:ext>
                </a:extLst>
              </p14:cNvPr>
              <p14:cNvContentPartPr/>
              <p14:nvPr/>
            </p14:nvContentPartPr>
            <p14:xfrm>
              <a:off x="5231109" y="2007146"/>
              <a:ext cx="1440360" cy="1440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47A1336-6F5F-E6CD-584A-7FBC2E1BF1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3109" y="1989146"/>
                <a:ext cx="1476000" cy="14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FE5B639-B39A-56A5-F71C-9BD9015DE709}"/>
                  </a:ext>
                </a:extLst>
              </p14:cNvPr>
              <p14:cNvContentPartPr/>
              <p14:nvPr/>
            </p14:nvContentPartPr>
            <p14:xfrm>
              <a:off x="984549" y="3054386"/>
              <a:ext cx="3497400" cy="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FE5B639-B39A-56A5-F71C-9BD9015DE7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8429" y="3042146"/>
                <a:ext cx="350964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9E67F3-791E-1A52-7324-C2EFE2ECA839}"/>
                  </a:ext>
                </a:extLst>
              </p14:cNvPr>
              <p14:cNvContentPartPr/>
              <p14:nvPr/>
            </p14:nvContentPartPr>
            <p14:xfrm>
              <a:off x="922269" y="3094706"/>
              <a:ext cx="3590280" cy="967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9E67F3-791E-1A52-7324-C2EFE2ECA8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6149" y="3088586"/>
                <a:ext cx="3602520" cy="9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CF160F9-48BB-6276-D99E-C68CFF1B5ACF}"/>
                  </a:ext>
                </a:extLst>
              </p14:cNvPr>
              <p14:cNvContentPartPr/>
              <p14:nvPr/>
            </p14:nvContentPartPr>
            <p14:xfrm>
              <a:off x="781869" y="4474586"/>
              <a:ext cx="5887080" cy="8514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CF160F9-48BB-6276-D99E-C68CFF1B5A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2869" y="4465586"/>
                <a:ext cx="5904720" cy="8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662C6CA-9841-2F5A-44F6-4394B0A22E56}"/>
                  </a:ext>
                </a:extLst>
              </p14:cNvPr>
              <p14:cNvContentPartPr/>
              <p14:nvPr/>
            </p14:nvContentPartPr>
            <p14:xfrm>
              <a:off x="-231171" y="2612306"/>
              <a:ext cx="3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662C6CA-9841-2F5A-44F6-4394B0A22E5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240171" y="260366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50C53-9148-58EA-B793-D6E78D59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Glosten, Jaganathan and Runkle (GJR) threshold ARCH </a:t>
            </a:r>
            <a:b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</a:b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de-DE" altLang="en-US" sz="28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arch</a:t>
            </a: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de-DE" altLang="en-US" sz="28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spret</a:t>
            </a: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de-DE" altLang="en-US" sz="28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l.spret</a:t>
            </a: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</a:t>
            </a:r>
            <a:r>
              <a:rPr lang="de-DE" altLang="en-US" sz="28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arch</a:t>
            </a: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(1/1) </a:t>
            </a:r>
            <a:r>
              <a:rPr lang="de-DE" altLang="en-US" sz="28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tarch</a:t>
            </a:r>
            <a:r>
              <a:rPr lang="de-DE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(1/1)</a:t>
            </a:r>
            <a:endParaRPr lang="el-GR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8E2672-1BA8-A186-F4FC-127FB4DDA8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3134" y="1846263"/>
            <a:ext cx="7446057" cy="402272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4F8FE9-3532-7BCA-AC86-06D15D2C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73014-7668-AD12-44D0-140818549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0B24-C902-4274-8DA1-EC66F4902CBF}" type="slidenum">
              <a:rPr lang="el-GR" smtClean="0"/>
              <a:t>25</a:t>
            </a:fld>
            <a:endParaRPr lang="el-G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353BF15-AB6E-F94E-E34A-22CC7D48BFA8}"/>
                  </a:ext>
                </a:extLst>
              </p14:cNvPr>
              <p14:cNvContentPartPr/>
              <p14:nvPr/>
            </p14:nvContentPartPr>
            <p14:xfrm>
              <a:off x="3504274" y="5009118"/>
              <a:ext cx="1141750" cy="551296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353BF15-AB6E-F94E-E34A-22CC7D48BFA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5275" y="5000116"/>
                <a:ext cx="1159387" cy="5689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C7048BC-7D44-B653-6134-4C7003EA0CB6}"/>
                  </a:ext>
                </a:extLst>
              </p14:cNvPr>
              <p14:cNvContentPartPr/>
              <p14:nvPr/>
            </p14:nvContentPartPr>
            <p14:xfrm>
              <a:off x="5696229" y="5032226"/>
              <a:ext cx="1110240" cy="5252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C7048BC-7D44-B653-6134-4C7003EA0C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87589" y="5023226"/>
                <a:ext cx="1127880" cy="5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1B0F9C8-571A-0B64-EC2B-F7E3B688A8BF}"/>
                  </a:ext>
                </a:extLst>
              </p14:cNvPr>
              <p14:cNvContentPartPr/>
              <p14:nvPr/>
            </p14:nvContentPartPr>
            <p14:xfrm>
              <a:off x="-321531" y="2130266"/>
              <a:ext cx="360" cy="3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1B0F9C8-571A-0B64-EC2B-F7E3B688A8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330531" y="2121266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224092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</TotalTime>
  <Words>1957</Words>
  <Application>Microsoft Office PowerPoint</Application>
  <PresentationFormat>Widescreen</PresentationFormat>
  <Paragraphs>239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Calibri</vt:lpstr>
      <vt:lpstr>Calibri Light</vt:lpstr>
      <vt:lpstr>Times New Roman</vt:lpstr>
      <vt:lpstr>Retrospect</vt:lpstr>
      <vt:lpstr>Time Varying Volatility Modelling </vt:lpstr>
      <vt:lpstr>Motivation</vt:lpstr>
      <vt:lpstr>PowerPoint Presentation</vt:lpstr>
      <vt:lpstr>Models for Volatility</vt:lpstr>
      <vt:lpstr>Historical Volatility</vt:lpstr>
      <vt:lpstr>Heteroscedasticity Revisited </vt:lpstr>
      <vt:lpstr>Autoregressive Conditionally Heteroscedastic   (ARCH) Models</vt:lpstr>
      <vt:lpstr>Autoregressive Conditionally Heteroscedastic   (ARCH) Models (cont’d)</vt:lpstr>
      <vt:lpstr>Testing for “ARCH Effects” </vt:lpstr>
      <vt:lpstr>Testing for “ARCH Effects” (cont’d) </vt:lpstr>
      <vt:lpstr>Estimation of ARCH / GARCH Models </vt:lpstr>
      <vt:lpstr>Estimation of ARCH / GARCH Models (cont’d)</vt:lpstr>
      <vt:lpstr>Problems with ARCH(q) Models </vt:lpstr>
      <vt:lpstr> arch spret l.spret, arch(1/1)</vt:lpstr>
      <vt:lpstr>Generalised ARCH (GARCH) Models </vt:lpstr>
      <vt:lpstr>Generalised ARCH (GARCH) Models (cont’d)</vt:lpstr>
      <vt:lpstr>Generalised ARCH (GARCH) Models (cont’d)</vt:lpstr>
      <vt:lpstr> arch spret l.spret, arch(1/1) garch(1/1)</vt:lpstr>
      <vt:lpstr> arch spret l.spret, arch(1/2) garch(1/1)</vt:lpstr>
      <vt:lpstr>GARCH-in Mean </vt:lpstr>
      <vt:lpstr> arch spret l.spret, arch(1/1) garch(1/1) archm</vt:lpstr>
      <vt:lpstr>Extensions to the Basic GARCH Model </vt:lpstr>
      <vt:lpstr>The EGARCH Model </vt:lpstr>
      <vt:lpstr>The GJR Model </vt:lpstr>
      <vt:lpstr>The Glosten, Jaganathan and Runkle (GJR) threshold ARCH   arch spret l.spret, arch(1/1) tarch(1/1)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KONSTANTINOS DRAKOS</dc:creator>
  <cp:lastModifiedBy>KONSTANTINOS DRAKOS</cp:lastModifiedBy>
  <cp:revision>18</cp:revision>
  <dcterms:created xsi:type="dcterms:W3CDTF">2025-12-21T08:26:48Z</dcterms:created>
  <dcterms:modified xsi:type="dcterms:W3CDTF">2025-12-22T09:50:29Z</dcterms:modified>
</cp:coreProperties>
</file>