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40" r:id="rId2"/>
    <p:sldId id="341" r:id="rId3"/>
    <p:sldId id="343" r:id="rId4"/>
    <p:sldId id="346" r:id="rId5"/>
    <p:sldId id="347" r:id="rId6"/>
    <p:sldId id="384" r:id="rId7"/>
    <p:sldId id="376" r:id="rId8"/>
    <p:sldId id="377" r:id="rId9"/>
    <p:sldId id="379" r:id="rId10"/>
    <p:sldId id="352" r:id="rId11"/>
    <p:sldId id="353" r:id="rId12"/>
    <p:sldId id="354" r:id="rId13"/>
    <p:sldId id="355" r:id="rId14"/>
    <p:sldId id="357" r:id="rId15"/>
    <p:sldId id="358" r:id="rId16"/>
    <p:sldId id="359" r:id="rId17"/>
    <p:sldId id="360" r:id="rId18"/>
    <p:sldId id="362" r:id="rId19"/>
    <p:sldId id="380" r:id="rId20"/>
    <p:sldId id="367" r:id="rId21"/>
    <p:sldId id="368" r:id="rId22"/>
    <p:sldId id="370" r:id="rId23"/>
    <p:sldId id="369" r:id="rId24"/>
    <p:sldId id="381" r:id="rId25"/>
    <p:sldId id="382" r:id="rId26"/>
    <p:sldId id="383" r:id="rId27"/>
    <p:sldId id="371" r:id="rId28"/>
    <p:sldId id="37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D516F-065A-4D5C-9B21-B5BFB5C6AA66}" type="datetimeFigureOut">
              <a:rPr lang="el-GR" smtClean="0"/>
              <a:t>21/12/2025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18FE5-9547-4C38-AB59-327A5406E4B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1900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832713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180602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707704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1461235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351947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45126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28770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747586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5925515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482704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634228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l-G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D18973-A733-47C2-857A-2108ABABB20F}" type="datetime1">
              <a:rPr lang="el-GR" smtClean="0"/>
              <a:t>21/12/2025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EF2DFBB-4E06-475B-9286-E7F9C3634FA5}" type="slidenum">
              <a:rPr lang="el-GR" smtClean="0"/>
              <a:t>‹#›</a:t>
            </a:fld>
            <a:endParaRPr lang="el-G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00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0C611E66-CCC5-57EA-D2F2-DA6D1AFC34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6325" y="758826"/>
            <a:ext cx="7543800" cy="3565525"/>
          </a:xfrm>
        </p:spPr>
        <p:txBody>
          <a:bodyPr/>
          <a:lstStyle/>
          <a:p>
            <a:pPr algn="ctr">
              <a:defRPr/>
            </a:pPr>
            <a:r>
              <a:rPr altLang="el-GR" dirty="0">
                <a:latin typeface="Franklin Gothic Book" panose="020B0503020102020204" pitchFamily="34" charset="0"/>
              </a:rPr>
              <a:t>Nonlinear Regression Functions</a:t>
            </a:r>
            <a:endParaRPr lang="el-GR" altLang="el-GR" dirty="0"/>
          </a:p>
        </p:txBody>
      </p:sp>
      <p:sp>
        <p:nvSpPr>
          <p:cNvPr id="32772" name="Footer Placeholder 4">
            <a:extLst>
              <a:ext uri="{FF2B5EF4-FFF2-40B4-BE49-F238E27FC236}">
                <a16:creationId xmlns:a16="http://schemas.microsoft.com/office/drawing/2014/main" id="{7E86EDDD-8293-6301-8D1A-FE217AC7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474C0C2D-44AC-C5CC-662A-AA8B538A58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BABB8D-A63D-4FE5-B458-C2CC3375C0E4}" type="slidenum">
              <a:rPr lang="el-GR" altLang="el-GR" sz="1400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l-GR" altLang="el-GR" sz="1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5">
            <a:extLst>
              <a:ext uri="{FF2B5EF4-FFF2-40B4-BE49-F238E27FC236}">
                <a16:creationId xmlns:a16="http://schemas.microsoft.com/office/drawing/2014/main" id="{ABB7B4AB-2662-2A2E-D94A-0EF819D2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Nonlinear Regression Functions</a:t>
            </a:r>
          </a:p>
        </p:txBody>
      </p:sp>
      <p:sp>
        <p:nvSpPr>
          <p:cNvPr id="33797" name="Footer Placeholder 4">
            <a:extLst>
              <a:ext uri="{FF2B5EF4-FFF2-40B4-BE49-F238E27FC236}">
                <a16:creationId xmlns:a16="http://schemas.microsoft.com/office/drawing/2014/main" id="{63F8F212-577E-7D2C-67A4-D6199A853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4" name="Slide Number Placeholder 2">
            <a:extLst>
              <a:ext uri="{FF2B5EF4-FFF2-40B4-BE49-F238E27FC236}">
                <a16:creationId xmlns:a16="http://schemas.microsoft.com/office/drawing/2014/main" id="{25A64A7D-1CE6-5482-8168-C8C5A9BEBC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9297C15-D704-4B7B-B1EF-B28C4EDB1F6D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5845" name="Object 4">
            <a:extLst>
              <a:ext uri="{FF2B5EF4-FFF2-40B4-BE49-F238E27FC236}">
                <a16:creationId xmlns:a16="http://schemas.microsoft.com/office/drawing/2014/main" id="{8117484C-64C2-E947-DAB4-EAAA575EE2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1" y="1600200"/>
          <a:ext cx="8626475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089017" progId="Word.Document.8">
                  <p:embed/>
                </p:oleObj>
              </mc:Choice>
              <mc:Fallback>
                <p:oleObj name="Document" r:id="rId2" imgW="8680749" imgH="5089017" progId="Word.Document.8">
                  <p:embed/>
                  <p:pic>
                    <p:nvPicPr>
                      <p:cNvPr id="35845" name="Object 4">
                        <a:extLst>
                          <a:ext uri="{FF2B5EF4-FFF2-40B4-BE49-F238E27FC236}">
                            <a16:creationId xmlns:a16="http://schemas.microsoft.com/office/drawing/2014/main" id="{8117484C-64C2-E947-DAB4-EAAA575EE2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1" y="1600200"/>
                        <a:ext cx="8626475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>
            <a:extLst>
              <a:ext uri="{FF2B5EF4-FFF2-40B4-BE49-F238E27FC236}">
                <a16:creationId xmlns:a16="http://schemas.microsoft.com/office/drawing/2014/main" id="{B0640EA9-A6EE-A031-EFE9-A8D96DA4B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</a:rPr>
              <a:t>Nonlinear Regression Population Regression Functions – General Ideas </a:t>
            </a:r>
          </a:p>
        </p:txBody>
      </p:sp>
      <p:sp>
        <p:nvSpPr>
          <p:cNvPr id="35845" name="Footer Placeholder 4">
            <a:extLst>
              <a:ext uri="{FF2B5EF4-FFF2-40B4-BE49-F238E27FC236}">
                <a16:creationId xmlns:a16="http://schemas.microsoft.com/office/drawing/2014/main" id="{A839C459-DACA-199A-8484-46D241F8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892" name="Slide Number Placeholder 2">
            <a:extLst>
              <a:ext uri="{FF2B5EF4-FFF2-40B4-BE49-F238E27FC236}">
                <a16:creationId xmlns:a16="http://schemas.microsoft.com/office/drawing/2014/main" id="{6240E748-5F81-FCB6-E379-EAC4339A46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12F726-9BA9-4C3B-92C9-84D847583655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7893" name="Object 3">
            <a:extLst>
              <a:ext uri="{FF2B5EF4-FFF2-40B4-BE49-F238E27FC236}">
                <a16:creationId xmlns:a16="http://schemas.microsoft.com/office/drawing/2014/main" id="{8B80E2AF-1F7B-DA40-800A-C20115C42C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670545"/>
              </p:ext>
            </p:extLst>
          </p:nvPr>
        </p:nvGraphicFramePr>
        <p:xfrm>
          <a:off x="1778000" y="1602311"/>
          <a:ext cx="8599488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62900" imgH="5087614" progId="Word.Document.8">
                  <p:embed/>
                </p:oleObj>
              </mc:Choice>
              <mc:Fallback>
                <p:oleObj name="Document" r:id="rId2" imgW="8662900" imgH="5087614" progId="Word.Document.8">
                  <p:embed/>
                  <p:pic>
                    <p:nvPicPr>
                      <p:cNvPr id="37893" name="Object 3">
                        <a:extLst>
                          <a:ext uri="{FF2B5EF4-FFF2-40B4-BE49-F238E27FC236}">
                            <a16:creationId xmlns:a16="http://schemas.microsoft.com/office/drawing/2014/main" id="{8B80E2AF-1F7B-DA40-800A-C20115C42C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602311"/>
                        <a:ext cx="8599488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>
            <a:extLst>
              <a:ext uri="{FF2B5EF4-FFF2-40B4-BE49-F238E27FC236}">
                <a16:creationId xmlns:a16="http://schemas.microsoft.com/office/drawing/2014/main" id="{7528F9DF-4DAD-C97D-69DD-67C80B090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</a:rPr>
              <a:t>Nonlinear Functions of a Single Independent Variable </a:t>
            </a:r>
          </a:p>
        </p:txBody>
      </p:sp>
      <p:sp>
        <p:nvSpPr>
          <p:cNvPr id="38917" name="Footer Placeholder 4">
            <a:extLst>
              <a:ext uri="{FF2B5EF4-FFF2-40B4-BE49-F238E27FC236}">
                <a16:creationId xmlns:a16="http://schemas.microsoft.com/office/drawing/2014/main" id="{A4B54292-81EC-F805-D256-5A16D6D39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4" name="Slide Number Placeholder 2">
            <a:extLst>
              <a:ext uri="{FF2B5EF4-FFF2-40B4-BE49-F238E27FC236}">
                <a16:creationId xmlns:a16="http://schemas.microsoft.com/office/drawing/2014/main" id="{14C681C3-3739-3B23-51DA-BC3470EE37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C979F4-44F2-4567-8366-FDA32F80C795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0965" name="Object 3">
            <a:extLst>
              <a:ext uri="{FF2B5EF4-FFF2-40B4-BE49-F238E27FC236}">
                <a16:creationId xmlns:a16="http://schemas.microsoft.com/office/drawing/2014/main" id="{4D796518-9807-2273-0323-61D7F1DA2F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587500"/>
          <a:ext cx="8626475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089017" progId="Word.Document.8">
                  <p:embed/>
                </p:oleObj>
              </mc:Choice>
              <mc:Fallback>
                <p:oleObj name="Document" r:id="rId2" imgW="8680749" imgH="5089017" progId="Word.Document.8">
                  <p:embed/>
                  <p:pic>
                    <p:nvPicPr>
                      <p:cNvPr id="40965" name="Object 3">
                        <a:extLst>
                          <a:ext uri="{FF2B5EF4-FFF2-40B4-BE49-F238E27FC236}">
                            <a16:creationId xmlns:a16="http://schemas.microsoft.com/office/drawing/2014/main" id="{4D796518-9807-2273-0323-61D7F1DA2F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587500"/>
                        <a:ext cx="8626475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1FC69A00-CB42-FBD2-42ED-DFAFA6A1A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1.  Polynomials in </a:t>
            </a: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X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39941" name="Footer Placeholder 4">
            <a:extLst>
              <a:ext uri="{FF2B5EF4-FFF2-40B4-BE49-F238E27FC236}">
                <a16:creationId xmlns:a16="http://schemas.microsoft.com/office/drawing/2014/main" id="{C8DF73EA-56F3-5416-C4B7-1A63B5D0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988" name="Slide Number Placeholder 2">
            <a:extLst>
              <a:ext uri="{FF2B5EF4-FFF2-40B4-BE49-F238E27FC236}">
                <a16:creationId xmlns:a16="http://schemas.microsoft.com/office/drawing/2014/main" id="{153A203D-D96D-9D19-A37E-5F1AA32AA8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F91A15-8799-4E99-8EBE-038DE4142F79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1989" name="Object 3">
            <a:extLst>
              <a:ext uri="{FF2B5EF4-FFF2-40B4-BE49-F238E27FC236}">
                <a16:creationId xmlns:a16="http://schemas.microsoft.com/office/drawing/2014/main" id="{2845F2FB-3624-6154-B5FD-7C3AB7666F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203466"/>
              </p:ext>
            </p:extLst>
          </p:nvPr>
        </p:nvGraphicFramePr>
        <p:xfrm>
          <a:off x="1778000" y="1592263"/>
          <a:ext cx="8599488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62900" imgH="5084375" progId="Word.Document.8">
                  <p:embed/>
                </p:oleObj>
              </mc:Choice>
              <mc:Fallback>
                <p:oleObj name="Document" r:id="rId2" imgW="8662900" imgH="5084375" progId="Word.Document.8">
                  <p:embed/>
                  <p:pic>
                    <p:nvPicPr>
                      <p:cNvPr id="41989" name="Object 3">
                        <a:extLst>
                          <a:ext uri="{FF2B5EF4-FFF2-40B4-BE49-F238E27FC236}">
                            <a16:creationId xmlns:a16="http://schemas.microsoft.com/office/drawing/2014/main" id="{2845F2FB-3624-6154-B5FD-7C3AB7666F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592263"/>
                        <a:ext cx="8599488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69061-D4DC-89B1-30B0-69C2D39E1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 restricted-unrestricted view of the polynomials </a:t>
            </a:r>
            <a:endParaRPr lang="el-G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D56E9-4FF3-7279-4FAA-CEE2F2298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Y = </a:t>
            </a:r>
            <a:r>
              <a:rPr lang="el-GR" dirty="0"/>
              <a:t>α + β*Χ + γ*Χ</a:t>
            </a:r>
            <a:r>
              <a:rPr lang="el-GR" baseline="30000" dirty="0"/>
              <a:t>2 </a:t>
            </a:r>
            <a:r>
              <a:rPr lang="el-GR" dirty="0"/>
              <a:t>+</a:t>
            </a:r>
            <a:r>
              <a:rPr lang="en-US" dirty="0"/>
              <a:t> </a:t>
            </a:r>
            <a:r>
              <a:rPr lang="el-GR" dirty="0"/>
              <a:t>δ*</a:t>
            </a:r>
            <a:r>
              <a:rPr lang="en-US" dirty="0"/>
              <a:t>X</a:t>
            </a:r>
            <a:r>
              <a:rPr lang="en-US" baseline="30000" dirty="0"/>
              <a:t>3</a:t>
            </a:r>
            <a:r>
              <a:rPr lang="en-US" dirty="0"/>
              <a:t> +</a:t>
            </a:r>
            <a:r>
              <a:rPr lang="el-GR" dirty="0"/>
              <a:t> </a:t>
            </a:r>
            <a:r>
              <a:rPr lang="en-US" dirty="0"/>
              <a:t>u  the cubic model </a:t>
            </a:r>
          </a:p>
          <a:p>
            <a:pPr algn="just"/>
            <a:r>
              <a:rPr lang="en-US" dirty="0"/>
              <a:t>Y = </a:t>
            </a:r>
            <a:r>
              <a:rPr lang="el-GR" dirty="0"/>
              <a:t>α + β*Χ + γ*Χ</a:t>
            </a:r>
            <a:r>
              <a:rPr lang="el-GR" baseline="30000" dirty="0"/>
              <a:t>2 </a:t>
            </a:r>
            <a:r>
              <a:rPr lang="el-GR" dirty="0"/>
              <a:t>+ </a:t>
            </a:r>
            <a:r>
              <a:rPr lang="en-US" dirty="0"/>
              <a:t>u the quadratic model </a:t>
            </a:r>
          </a:p>
          <a:p>
            <a:pPr algn="just"/>
            <a:r>
              <a:rPr lang="en-US" dirty="0"/>
              <a:t>Y = </a:t>
            </a:r>
            <a:r>
              <a:rPr lang="el-GR" dirty="0"/>
              <a:t>α + β*Χ </a:t>
            </a:r>
            <a:r>
              <a:rPr lang="el-GR" baseline="30000" dirty="0"/>
              <a:t> </a:t>
            </a:r>
            <a:r>
              <a:rPr lang="el-GR" dirty="0"/>
              <a:t>+ </a:t>
            </a:r>
            <a:r>
              <a:rPr lang="en-US" dirty="0"/>
              <a:t>u  the linear model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Notice that the linear model is nested in the quadratic model, and the quadratic is nested in the cubic model</a:t>
            </a:r>
          </a:p>
          <a:p>
            <a:pPr algn="just"/>
            <a:r>
              <a:rPr lang="en-US" dirty="0"/>
              <a:t>If </a:t>
            </a:r>
            <a:r>
              <a:rPr lang="el-GR" dirty="0"/>
              <a:t>δ = γ = 0 </a:t>
            </a:r>
            <a:r>
              <a:rPr lang="en-US" dirty="0"/>
              <a:t>in the cubic model, we obtain the linear case</a:t>
            </a:r>
          </a:p>
          <a:p>
            <a:pPr algn="just"/>
            <a:r>
              <a:rPr lang="en-US" dirty="0"/>
              <a:t>If </a:t>
            </a:r>
            <a:r>
              <a:rPr lang="el-GR" dirty="0"/>
              <a:t>δ = 0 </a:t>
            </a:r>
            <a:r>
              <a:rPr lang="en-US" dirty="0"/>
              <a:t>in the cubic model, we obtain the quadratic case</a:t>
            </a:r>
          </a:p>
          <a:p>
            <a:pPr algn="just"/>
            <a:r>
              <a:rPr lang="en-US" dirty="0"/>
              <a:t>If </a:t>
            </a:r>
            <a:r>
              <a:rPr lang="el-GR" dirty="0"/>
              <a:t>γ = 0 </a:t>
            </a:r>
            <a:r>
              <a:rPr lang="en-US" dirty="0"/>
              <a:t>in the quadratic case, we obtain the linear case 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E93ECF-9E87-D0F2-8780-C03D1638D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48C97-C34B-ED26-7708-5599149EB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6973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DC47-424D-48C2-8BD2-177E632E1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6E7D8-0C4F-ACCF-B37F-2ACFAB580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linear model, </a:t>
            </a:r>
            <a:r>
              <a:rPr lang="el-GR" dirty="0"/>
              <a:t>Δ</a:t>
            </a:r>
            <a:r>
              <a:rPr lang="en-US" dirty="0"/>
              <a:t>Y/</a:t>
            </a:r>
            <a:r>
              <a:rPr lang="el-GR" dirty="0"/>
              <a:t>Δ</a:t>
            </a:r>
            <a:r>
              <a:rPr lang="en-US" dirty="0"/>
              <a:t>X = </a:t>
            </a:r>
            <a:r>
              <a:rPr lang="el-GR" dirty="0"/>
              <a:t>β, </a:t>
            </a:r>
            <a:r>
              <a:rPr lang="en-US" dirty="0"/>
              <a:t>therefore, the reaction of Y to changes in X is constant </a:t>
            </a:r>
          </a:p>
          <a:p>
            <a:r>
              <a:rPr lang="en-US" dirty="0"/>
              <a:t>In the quadratic case (Y = </a:t>
            </a:r>
            <a:r>
              <a:rPr lang="el-GR" dirty="0"/>
              <a:t>α + β*Χ + γ*Χ</a:t>
            </a:r>
            <a:r>
              <a:rPr lang="el-GR" baseline="30000" dirty="0"/>
              <a:t>2 </a:t>
            </a:r>
            <a:r>
              <a:rPr lang="el-GR" dirty="0"/>
              <a:t>+ </a:t>
            </a:r>
            <a:r>
              <a:rPr lang="en-US" dirty="0"/>
              <a:t>u) though, </a:t>
            </a:r>
          </a:p>
          <a:p>
            <a:r>
              <a:rPr lang="el-GR" dirty="0"/>
              <a:t>Δ</a:t>
            </a:r>
            <a:r>
              <a:rPr lang="en-US" dirty="0"/>
              <a:t>Y/</a:t>
            </a:r>
            <a:r>
              <a:rPr lang="el-GR" dirty="0"/>
              <a:t>Δ</a:t>
            </a:r>
            <a:r>
              <a:rPr lang="en-US" dirty="0"/>
              <a:t>X = </a:t>
            </a:r>
            <a:r>
              <a:rPr lang="el-GR" dirty="0"/>
              <a:t>β</a:t>
            </a:r>
            <a:r>
              <a:rPr lang="en-US" dirty="0"/>
              <a:t> + 2*</a:t>
            </a:r>
            <a:r>
              <a:rPr lang="el-GR" dirty="0"/>
              <a:t>γ</a:t>
            </a:r>
            <a:r>
              <a:rPr lang="en-US" dirty="0"/>
              <a:t>*X, which clearly shows that the reaction of Y to changes in X is itself a function of X</a:t>
            </a:r>
          </a:p>
          <a:p>
            <a:r>
              <a:rPr lang="en-US" dirty="0"/>
              <a:t>In other words, Y reacts differently at different levels of X</a:t>
            </a:r>
            <a:endParaRPr lang="el-GR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04B4390-649C-42AB-66E8-B8BE1491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1323E22-F9C8-E399-3632-A75FEB712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196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4ADCE-B718-92C1-8660-495D537F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Δ</a:t>
            </a:r>
            <a:r>
              <a:rPr lang="en-US" dirty="0"/>
              <a:t>Y/</a:t>
            </a:r>
            <a:r>
              <a:rPr lang="el-GR" dirty="0"/>
              <a:t>Δ</a:t>
            </a:r>
            <a:r>
              <a:rPr lang="en-US" dirty="0"/>
              <a:t>X = </a:t>
            </a:r>
            <a:r>
              <a:rPr lang="el-GR" dirty="0"/>
              <a:t>β</a:t>
            </a:r>
            <a:r>
              <a:rPr lang="en-US" dirty="0"/>
              <a:t> + 2*</a:t>
            </a:r>
            <a:r>
              <a:rPr lang="el-GR" dirty="0"/>
              <a:t>γ</a:t>
            </a:r>
            <a:r>
              <a:rPr lang="en-US" dirty="0"/>
              <a:t>*X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36EDE-5551-DBB8-1C7D-0EEDC5986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 </a:t>
            </a:r>
            <a:r>
              <a:rPr lang="en-US" dirty="0"/>
              <a:t>determines the slope of the relationship</a:t>
            </a:r>
          </a:p>
          <a:p>
            <a:r>
              <a:rPr lang="en-US" dirty="0"/>
              <a:t>When </a:t>
            </a:r>
            <a:r>
              <a:rPr lang="el-GR" dirty="0"/>
              <a:t>β&gt;0</a:t>
            </a:r>
            <a:r>
              <a:rPr lang="en-US" dirty="0"/>
              <a:t>, Y reacts positively to X</a:t>
            </a:r>
            <a:endParaRPr lang="el-GR" dirty="0"/>
          </a:p>
          <a:p>
            <a:r>
              <a:rPr lang="en-US" dirty="0"/>
              <a:t>When </a:t>
            </a:r>
            <a:r>
              <a:rPr lang="el-GR" dirty="0"/>
              <a:t>β&lt;0</a:t>
            </a:r>
            <a:r>
              <a:rPr lang="en-US" dirty="0"/>
              <a:t>, Y reacts negatively to X </a:t>
            </a:r>
          </a:p>
          <a:p>
            <a:r>
              <a:rPr lang="el-GR" dirty="0"/>
              <a:t>γ </a:t>
            </a:r>
            <a:r>
              <a:rPr lang="en-US" dirty="0"/>
              <a:t>determines the rate of response</a:t>
            </a:r>
          </a:p>
          <a:p>
            <a:r>
              <a:rPr lang="en-US" dirty="0"/>
              <a:t>When </a:t>
            </a:r>
            <a:r>
              <a:rPr lang="el-GR" dirty="0"/>
              <a:t>γ&gt;0</a:t>
            </a:r>
            <a:r>
              <a:rPr lang="en-US" dirty="0"/>
              <a:t>, the response has an increasing nature  </a:t>
            </a:r>
            <a:endParaRPr lang="el-GR" dirty="0"/>
          </a:p>
          <a:p>
            <a:r>
              <a:rPr lang="en-US" dirty="0"/>
              <a:t>When </a:t>
            </a:r>
            <a:r>
              <a:rPr lang="el-GR" dirty="0"/>
              <a:t>γ&lt;0</a:t>
            </a:r>
            <a:r>
              <a:rPr lang="en-US" dirty="0"/>
              <a:t>, the response has a decreasing nature  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DC0BD6-6449-3BAD-8AE6-D613DF3D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1CD490-5201-E2CA-03BB-73096AFA6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9397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730AC-7F5B-8DA3-79D6-E4E3D8A23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F348E2B-9218-0A97-3DAF-708B627D09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314496"/>
              </p:ext>
            </p:extLst>
          </p:nvPr>
        </p:nvGraphicFramePr>
        <p:xfrm>
          <a:off x="1096963" y="1846263"/>
          <a:ext cx="10058400" cy="32004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52800">
                  <a:extLst>
                    <a:ext uri="{9D8B030D-6E8A-4147-A177-3AD203B41FA5}">
                      <a16:colId xmlns:a16="http://schemas.microsoft.com/office/drawing/2014/main" val="9299205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2036843496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73403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 of </a:t>
                      </a:r>
                      <a:r>
                        <a:rPr lang="el-GR" sz="2000" dirty="0"/>
                        <a:t>β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Sign of </a:t>
                      </a:r>
                      <a:r>
                        <a:rPr lang="el-GR" sz="2000" dirty="0"/>
                        <a:t>γ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Response of Y to X</a:t>
                      </a:r>
                      <a:endParaRPr lang="el-GR" sz="2000" dirty="0"/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32890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β &gt; 0</a:t>
                      </a:r>
                      <a:endParaRPr lang="en-US" sz="2000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/>
                        <a:t>γ &gt; 0</a:t>
                      </a:r>
                    </a:p>
                    <a:p>
                      <a:pPr algn="ctr"/>
                      <a:endParaRPr lang="el-GR" sz="2000" dirty="0"/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Positive, with an increasing rate 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65744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β &lt; 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/>
                        <a:t>γ &lt; 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Negative, with a decreasing rate 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173443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β &gt; 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γ &lt; 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Positive, with a decreasing rate 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265342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β &lt; 0 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/>
                        <a:t>γ &gt; 0</a:t>
                      </a: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Negative, with an increasing rate 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3541504070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E5924-541A-DE4D-528A-329BAEF13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CBA60-975A-3373-357E-26A09BEBD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7622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DABFA70-1909-B6D1-FD64-A4BE7EB0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l-GR" sz="3600">
                <a:solidFill>
                  <a:schemeClr val="tx1">
                    <a:lumMod val="75000"/>
                    <a:lumOff val="25000"/>
                  </a:schemeClr>
                </a:solidFill>
              </a:rPr>
              <a:t>2.  Logarithmic functions of </a:t>
            </a:r>
            <a:r>
              <a:rPr lang="en-US" altLang="el-GR" sz="3600" i="1">
                <a:solidFill>
                  <a:schemeClr val="tx1">
                    <a:lumMod val="75000"/>
                    <a:lumOff val="25000"/>
                  </a:schemeClr>
                </a:solidFill>
              </a:rPr>
              <a:t>Y</a:t>
            </a:r>
            <a:r>
              <a:rPr lang="en-US" altLang="el-GR" sz="3600">
                <a:solidFill>
                  <a:schemeClr val="tx1">
                    <a:lumMod val="75000"/>
                    <a:lumOff val="25000"/>
                  </a:schemeClr>
                </a:solidFill>
              </a:rPr>
              <a:t> and/or </a:t>
            </a:r>
            <a:r>
              <a:rPr lang="en-US" altLang="el-GR" sz="3600" i="1">
                <a:solidFill>
                  <a:schemeClr val="tx1">
                    <a:lumMod val="75000"/>
                    <a:lumOff val="25000"/>
                  </a:schemeClr>
                </a:solidFill>
              </a:rPr>
              <a:t>X</a:t>
            </a:r>
            <a:r>
              <a:rPr lang="en-US" altLang="el-GR" sz="360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1989" name="Footer Placeholder 4">
            <a:extLst>
              <a:ext uri="{FF2B5EF4-FFF2-40B4-BE49-F238E27FC236}">
                <a16:creationId xmlns:a16="http://schemas.microsoft.com/office/drawing/2014/main" id="{C5D75BD4-284F-6CC8-201F-149C2A26E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036" name="Slide Number Placeholder 2">
            <a:extLst>
              <a:ext uri="{FF2B5EF4-FFF2-40B4-BE49-F238E27FC236}">
                <a16:creationId xmlns:a16="http://schemas.microsoft.com/office/drawing/2014/main" id="{A8B0EFA9-E98C-E132-7E6D-7F365D6710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B097B39-4100-4648-9B61-BD446F97EEAC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4037" name="Object 3">
            <a:extLst>
              <a:ext uri="{FF2B5EF4-FFF2-40B4-BE49-F238E27FC236}">
                <a16:creationId xmlns:a16="http://schemas.microsoft.com/office/drawing/2014/main" id="{6C97D34E-5D07-E848-2CB7-2420475AC5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398588"/>
          <a:ext cx="8626475" cy="568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723703" progId="Word.Document.8">
                  <p:embed/>
                </p:oleObj>
              </mc:Choice>
              <mc:Fallback>
                <p:oleObj name="Document" r:id="rId2" imgW="8680749" imgH="5723703" progId="Word.Document.8">
                  <p:embed/>
                  <p:pic>
                    <p:nvPicPr>
                      <p:cNvPr id="44037" name="Object 3">
                        <a:extLst>
                          <a:ext uri="{FF2B5EF4-FFF2-40B4-BE49-F238E27FC236}">
                            <a16:creationId xmlns:a16="http://schemas.microsoft.com/office/drawing/2014/main" id="{6C97D34E-5D07-E848-2CB7-2420475AC5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398588"/>
                        <a:ext cx="8626475" cy="5688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>
            <a:extLst>
              <a:ext uri="{FF2B5EF4-FFF2-40B4-BE49-F238E27FC236}">
                <a16:creationId xmlns:a16="http://schemas.microsoft.com/office/drawing/2014/main" id="{E4A9D127-6C02-4D8E-7D2A-169080712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The three log regression specifications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</p:txBody>
      </p:sp>
      <p:sp>
        <p:nvSpPr>
          <p:cNvPr id="43013" name="Footer Placeholder 4">
            <a:extLst>
              <a:ext uri="{FF2B5EF4-FFF2-40B4-BE49-F238E27FC236}">
                <a16:creationId xmlns:a16="http://schemas.microsoft.com/office/drawing/2014/main" id="{3DE46935-B3F6-01B4-92CE-FA2E01082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060" name="Slide Number Placeholder 2">
            <a:extLst>
              <a:ext uri="{FF2B5EF4-FFF2-40B4-BE49-F238E27FC236}">
                <a16:creationId xmlns:a16="http://schemas.microsoft.com/office/drawing/2014/main" id="{38AC9C49-A833-1C51-205A-6DBCAC4DC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A568DC3-A24F-4181-BEEF-34E7E0BB95D1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5061" name="Object 3">
            <a:extLst>
              <a:ext uri="{FF2B5EF4-FFF2-40B4-BE49-F238E27FC236}">
                <a16:creationId xmlns:a16="http://schemas.microsoft.com/office/drawing/2014/main" id="{C11DA001-9225-F5C4-D8A4-0A226AF583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8" y="1587500"/>
          <a:ext cx="8767762" cy="506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824610" imgH="5096221" progId="Word.Document.8">
                  <p:embed/>
                </p:oleObj>
              </mc:Choice>
              <mc:Fallback>
                <p:oleObj name="Document" r:id="rId2" imgW="8824610" imgH="5096221" progId="Word.Document.8">
                  <p:embed/>
                  <p:pic>
                    <p:nvPicPr>
                      <p:cNvPr id="45061" name="Object 3">
                        <a:extLst>
                          <a:ext uri="{FF2B5EF4-FFF2-40B4-BE49-F238E27FC236}">
                            <a16:creationId xmlns:a16="http://schemas.microsoft.com/office/drawing/2014/main" id="{C11DA001-9225-F5C4-D8A4-0A226AF583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8" y="1587500"/>
                        <a:ext cx="8767762" cy="5068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>
            <a:extLst>
              <a:ext uri="{FF2B5EF4-FFF2-40B4-BE49-F238E27FC236}">
                <a16:creationId xmlns:a16="http://schemas.microsoft.com/office/drawing/2014/main" id="{807B0CC8-5E5A-D31B-0BEA-F1DC51F9D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I. Linear-log population regression function </a:t>
            </a:r>
          </a:p>
        </p:txBody>
      </p:sp>
      <p:sp>
        <p:nvSpPr>
          <p:cNvPr id="44037" name="Footer Placeholder 4">
            <a:extLst>
              <a:ext uri="{FF2B5EF4-FFF2-40B4-BE49-F238E27FC236}">
                <a16:creationId xmlns:a16="http://schemas.microsoft.com/office/drawing/2014/main" id="{FE25E822-02D3-710E-D3C8-3FB2DCA0F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4" name="Slide Number Placeholder 2">
            <a:extLst>
              <a:ext uri="{FF2B5EF4-FFF2-40B4-BE49-F238E27FC236}">
                <a16:creationId xmlns:a16="http://schemas.microsoft.com/office/drawing/2014/main" id="{AC81F0D1-C88E-B7EF-DBD8-E4FB1C2673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90EADA4-510B-4E30-B8C5-1F6BEC702648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6085" name="Object 3">
            <a:extLst>
              <a:ext uri="{FF2B5EF4-FFF2-40B4-BE49-F238E27FC236}">
                <a16:creationId xmlns:a16="http://schemas.microsoft.com/office/drawing/2014/main" id="{8DB48CC0-7CFB-12E7-808E-30E14445D6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430338"/>
          <a:ext cx="8626475" cy="558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613480" progId="Word.Document.8">
                  <p:embed/>
                </p:oleObj>
              </mc:Choice>
              <mc:Fallback>
                <p:oleObj name="Document" r:id="rId2" imgW="8680749" imgH="5613480" progId="Word.Document.8">
                  <p:embed/>
                  <p:pic>
                    <p:nvPicPr>
                      <p:cNvPr id="46085" name="Object 3">
                        <a:extLst>
                          <a:ext uri="{FF2B5EF4-FFF2-40B4-BE49-F238E27FC236}">
                            <a16:creationId xmlns:a16="http://schemas.microsoft.com/office/drawing/2014/main" id="{8DB48CC0-7CFB-12E7-808E-30E14445D6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430338"/>
                        <a:ext cx="8626475" cy="5580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CFA24A22-429B-0766-C0CF-E1B8397F6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Linear-log case, continued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5061" name="Footer Placeholder 4">
            <a:extLst>
              <a:ext uri="{FF2B5EF4-FFF2-40B4-BE49-F238E27FC236}">
                <a16:creationId xmlns:a16="http://schemas.microsoft.com/office/drawing/2014/main" id="{AA8C3432-D68D-8AD7-0343-E2C2935B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108" name="Slide Number Placeholder 2">
            <a:extLst>
              <a:ext uri="{FF2B5EF4-FFF2-40B4-BE49-F238E27FC236}">
                <a16:creationId xmlns:a16="http://schemas.microsoft.com/office/drawing/2014/main" id="{49409FF0-0141-CCA4-3845-71626A084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92A294-CA9F-4E8A-9387-DC92E6323C76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7109" name="Object 3">
            <a:extLst>
              <a:ext uri="{FF2B5EF4-FFF2-40B4-BE49-F238E27FC236}">
                <a16:creationId xmlns:a16="http://schemas.microsoft.com/office/drawing/2014/main" id="{8404E083-7997-23BD-8A28-BD7F86470F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371601"/>
          <a:ext cx="8626475" cy="547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513342" progId="Word.Document.8">
                  <p:embed/>
                </p:oleObj>
              </mc:Choice>
              <mc:Fallback>
                <p:oleObj name="Document" r:id="rId2" imgW="8680749" imgH="5513342" progId="Word.Document.8">
                  <p:embed/>
                  <p:pic>
                    <p:nvPicPr>
                      <p:cNvPr id="47109" name="Object 3">
                        <a:extLst>
                          <a:ext uri="{FF2B5EF4-FFF2-40B4-BE49-F238E27FC236}">
                            <a16:creationId xmlns:a16="http://schemas.microsoft.com/office/drawing/2014/main" id="{8404E083-7997-23BD-8A28-BD7F86470F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371601"/>
                        <a:ext cx="8626475" cy="547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>
            <a:extLst>
              <a:ext uri="{FF2B5EF4-FFF2-40B4-BE49-F238E27FC236}">
                <a16:creationId xmlns:a16="http://schemas.microsoft.com/office/drawing/2014/main" id="{F2B6017E-5656-9F46-DCB4-C9FC86433A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II. Log-linear population regression function </a:t>
            </a:r>
          </a:p>
        </p:txBody>
      </p:sp>
      <p:sp>
        <p:nvSpPr>
          <p:cNvPr id="46085" name="Footer Placeholder 4">
            <a:extLst>
              <a:ext uri="{FF2B5EF4-FFF2-40B4-BE49-F238E27FC236}">
                <a16:creationId xmlns:a16="http://schemas.microsoft.com/office/drawing/2014/main" id="{4F927DC9-1B7D-4C3F-5FA5-3C8E2E586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2" name="Slide Number Placeholder 2">
            <a:extLst>
              <a:ext uri="{FF2B5EF4-FFF2-40B4-BE49-F238E27FC236}">
                <a16:creationId xmlns:a16="http://schemas.microsoft.com/office/drawing/2014/main" id="{88BD2B93-2334-59B9-6A22-65A897F2C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6B373E-A426-4183-9617-B8DB1663D6CE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8133" name="Object 3">
            <a:extLst>
              <a:ext uri="{FF2B5EF4-FFF2-40B4-BE49-F238E27FC236}">
                <a16:creationId xmlns:a16="http://schemas.microsoft.com/office/drawing/2014/main" id="{6351DACA-01E8-72CB-5238-A9CCC6513A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587500"/>
          <a:ext cx="8626475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089017" progId="Word.Document.8">
                  <p:embed/>
                </p:oleObj>
              </mc:Choice>
              <mc:Fallback>
                <p:oleObj name="Document" r:id="rId2" imgW="8680749" imgH="5089017" progId="Word.Document.8">
                  <p:embed/>
                  <p:pic>
                    <p:nvPicPr>
                      <p:cNvPr id="48133" name="Object 3">
                        <a:extLst>
                          <a:ext uri="{FF2B5EF4-FFF2-40B4-BE49-F238E27FC236}">
                            <a16:creationId xmlns:a16="http://schemas.microsoft.com/office/drawing/2014/main" id="{6351DACA-01E8-72CB-5238-A9CCC6513A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587500"/>
                        <a:ext cx="8626475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57732AF7-FA7A-178E-ACCB-80B6B4F24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-228600"/>
            <a:ext cx="8966200" cy="1295400"/>
          </a:xfrm>
        </p:spPr>
        <p:txBody>
          <a:bodyPr/>
          <a:lstStyle/>
          <a:p>
            <a:pPr>
              <a:defRPr/>
            </a:pP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Log-linear case, continued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7109" name="Footer Placeholder 4">
            <a:extLst>
              <a:ext uri="{FF2B5EF4-FFF2-40B4-BE49-F238E27FC236}">
                <a16:creationId xmlns:a16="http://schemas.microsoft.com/office/drawing/2014/main" id="{5C765467-AACC-A153-190E-3A60A0BD1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156" name="Slide Number Placeholder 2">
            <a:extLst>
              <a:ext uri="{FF2B5EF4-FFF2-40B4-BE49-F238E27FC236}">
                <a16:creationId xmlns:a16="http://schemas.microsoft.com/office/drawing/2014/main" id="{CE5EC449-AB91-316A-DB59-8157F8DE3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2B4C03-C7CD-4AD3-800A-BCB90CB647C8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9157" name="Object 3">
            <a:extLst>
              <a:ext uri="{FF2B5EF4-FFF2-40B4-BE49-F238E27FC236}">
                <a16:creationId xmlns:a16="http://schemas.microsoft.com/office/drawing/2014/main" id="{8219080F-B647-EA5F-36FA-CF4106166E2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914401"/>
          <a:ext cx="8626475" cy="599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6028439" progId="Word.Document.8">
                  <p:embed/>
                </p:oleObj>
              </mc:Choice>
              <mc:Fallback>
                <p:oleObj name="Document" r:id="rId2" imgW="8680749" imgH="6028439" progId="Word.Document.8">
                  <p:embed/>
                  <p:pic>
                    <p:nvPicPr>
                      <p:cNvPr id="49157" name="Object 3">
                        <a:extLst>
                          <a:ext uri="{FF2B5EF4-FFF2-40B4-BE49-F238E27FC236}">
                            <a16:creationId xmlns:a16="http://schemas.microsoft.com/office/drawing/2014/main" id="{8219080F-B647-EA5F-36FA-CF4106166E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914401"/>
                        <a:ext cx="8626475" cy="599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14E7CEC3-7F03-ECB9-BFB7-22F35D0A36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III. Log-log population regression function </a:t>
            </a:r>
          </a:p>
        </p:txBody>
      </p:sp>
      <p:sp>
        <p:nvSpPr>
          <p:cNvPr id="48133" name="Footer Placeholder 4">
            <a:extLst>
              <a:ext uri="{FF2B5EF4-FFF2-40B4-BE49-F238E27FC236}">
                <a16:creationId xmlns:a16="http://schemas.microsoft.com/office/drawing/2014/main" id="{C21E21D2-EF42-652C-270F-E1592DF2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80" name="Slide Number Placeholder 2">
            <a:extLst>
              <a:ext uri="{FF2B5EF4-FFF2-40B4-BE49-F238E27FC236}">
                <a16:creationId xmlns:a16="http://schemas.microsoft.com/office/drawing/2014/main" id="{A2A8E8D6-A3F5-D5B6-4186-74633691DA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D97D2E-5982-4465-85F8-DB66AE8F94E9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0181" name="Object 3">
            <a:extLst>
              <a:ext uri="{FF2B5EF4-FFF2-40B4-BE49-F238E27FC236}">
                <a16:creationId xmlns:a16="http://schemas.microsoft.com/office/drawing/2014/main" id="{7BC81AAC-ECD7-D237-65E6-E769ADEB7B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587500"/>
          <a:ext cx="8626475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089017" progId="Word.Document.8">
                  <p:embed/>
                </p:oleObj>
              </mc:Choice>
              <mc:Fallback>
                <p:oleObj name="Document" r:id="rId2" imgW="8680749" imgH="5089017" progId="Word.Document.8">
                  <p:embed/>
                  <p:pic>
                    <p:nvPicPr>
                      <p:cNvPr id="50181" name="Object 3">
                        <a:extLst>
                          <a:ext uri="{FF2B5EF4-FFF2-40B4-BE49-F238E27FC236}">
                            <a16:creationId xmlns:a16="http://schemas.microsoft.com/office/drawing/2014/main" id="{7BC81AAC-ECD7-D237-65E6-E769ADEB7B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587500"/>
                        <a:ext cx="8626475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812659B2-BFDD-ECB1-E2EB-815F2D1D7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0"/>
            <a:ext cx="8966200" cy="1295400"/>
          </a:xfrm>
        </p:spPr>
        <p:txBody>
          <a:bodyPr/>
          <a:lstStyle/>
          <a:p>
            <a:pPr>
              <a:defRPr/>
            </a:pP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Log-log case, continued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49157" name="Footer Placeholder 4">
            <a:extLst>
              <a:ext uri="{FF2B5EF4-FFF2-40B4-BE49-F238E27FC236}">
                <a16:creationId xmlns:a16="http://schemas.microsoft.com/office/drawing/2014/main" id="{6B1B40C0-BF96-7512-17EA-7E8F4C19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04" name="Slide Number Placeholder 2">
            <a:extLst>
              <a:ext uri="{FF2B5EF4-FFF2-40B4-BE49-F238E27FC236}">
                <a16:creationId xmlns:a16="http://schemas.microsoft.com/office/drawing/2014/main" id="{01319FD4-D21D-4F93-2F6E-B8EA461E6E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E076EB-440A-465A-B270-51540FE68EC8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1205" name="Object 3">
            <a:extLst>
              <a:ext uri="{FF2B5EF4-FFF2-40B4-BE49-F238E27FC236}">
                <a16:creationId xmlns:a16="http://schemas.microsoft.com/office/drawing/2014/main" id="{255C8BA5-9BEE-BD69-8E66-5159F9388C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219201"/>
          <a:ext cx="8626475" cy="547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507939" progId="Word.Document.8">
                  <p:embed/>
                </p:oleObj>
              </mc:Choice>
              <mc:Fallback>
                <p:oleObj name="Document" r:id="rId2" imgW="8680749" imgH="5507939" progId="Word.Document.8">
                  <p:embed/>
                  <p:pic>
                    <p:nvPicPr>
                      <p:cNvPr id="51205" name="Object 3">
                        <a:extLst>
                          <a:ext uri="{FF2B5EF4-FFF2-40B4-BE49-F238E27FC236}">
                            <a16:creationId xmlns:a16="http://schemas.microsoft.com/office/drawing/2014/main" id="{255C8BA5-9BEE-BD69-8E66-5159F9388C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219201"/>
                        <a:ext cx="8626475" cy="547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A3869B52-A471-C187-E537-D40D5BFEF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Summary:  Logarithmic transformations </a:t>
            </a:r>
          </a:p>
        </p:txBody>
      </p:sp>
      <p:sp>
        <p:nvSpPr>
          <p:cNvPr id="50181" name="Footer Placeholder 4">
            <a:extLst>
              <a:ext uri="{FF2B5EF4-FFF2-40B4-BE49-F238E27FC236}">
                <a16:creationId xmlns:a16="http://schemas.microsoft.com/office/drawing/2014/main" id="{45277EA8-D4AE-F876-061E-1B12BD16D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228" name="Slide Number Placeholder 2">
            <a:extLst>
              <a:ext uri="{FF2B5EF4-FFF2-40B4-BE49-F238E27FC236}">
                <a16:creationId xmlns:a16="http://schemas.microsoft.com/office/drawing/2014/main" id="{47BECFCC-FD36-DC79-EE0F-D21BC9FF76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1AFA0B-5478-4433-9CDB-B89DF33EF83C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2229" name="Object 3">
            <a:extLst>
              <a:ext uri="{FF2B5EF4-FFF2-40B4-BE49-F238E27FC236}">
                <a16:creationId xmlns:a16="http://schemas.microsoft.com/office/drawing/2014/main" id="{793FF60C-B50A-C731-E2EA-C9187E3A3D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587500"/>
          <a:ext cx="8626475" cy="514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177628" progId="Word.Document.8">
                  <p:embed/>
                </p:oleObj>
              </mc:Choice>
              <mc:Fallback>
                <p:oleObj name="Document" r:id="rId2" imgW="8680749" imgH="5177628" progId="Word.Document.8">
                  <p:embed/>
                  <p:pic>
                    <p:nvPicPr>
                      <p:cNvPr id="52229" name="Object 3">
                        <a:extLst>
                          <a:ext uri="{FF2B5EF4-FFF2-40B4-BE49-F238E27FC236}">
                            <a16:creationId xmlns:a16="http://schemas.microsoft.com/office/drawing/2014/main" id="{793FF60C-B50A-C731-E2EA-C9187E3A3D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587500"/>
                        <a:ext cx="8626475" cy="514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089C1-AB1C-ACBD-71D5-1F73810C9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use of dummy variables 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8CBC4-A30D-AA8A-D5BA-E392144D5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dummy is deployed in order to capture a phenomenon (or a situation) that has only two possible outcomes, that are exhaustive and mutually exclusive, and these outcomes are not numerical in nature  </a:t>
            </a:r>
          </a:p>
          <a:p>
            <a:r>
              <a:rPr lang="en-US" dirty="0"/>
              <a:t>These, may arise in contexts such as: </a:t>
            </a:r>
          </a:p>
          <a:p>
            <a:r>
              <a:rPr lang="en-US" dirty="0"/>
              <a:t>before/after a milestone event (e.g. the outbreak of a crisis, the introduction of a new regulation) </a:t>
            </a:r>
          </a:p>
          <a:p>
            <a:r>
              <a:rPr lang="en-US" dirty="0"/>
              <a:t>a qualitative phenomenon such as north/south, listed/non-listed, adoption/non-adoption </a:t>
            </a:r>
            <a:r>
              <a:rPr lang="en-US" dirty="0" err="1"/>
              <a:t>etc</a:t>
            </a:r>
            <a:r>
              <a:rPr lang="en-US" dirty="0"/>
              <a:t> 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14AE31-3953-2D56-7BEF-3CA36E7D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61C70-7DFB-9F69-63EE-F3538FCB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6166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>
            <a:extLst>
              <a:ext uri="{FF2B5EF4-FFF2-40B4-BE49-F238E27FC236}">
                <a16:creationId xmlns:a16="http://schemas.microsoft.com/office/drawing/2014/main" id="{508CB1C4-36D4-B243-56D9-8E218690CD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Interactions between continuous and binary variables </a:t>
            </a:r>
          </a:p>
        </p:txBody>
      </p:sp>
      <p:sp>
        <p:nvSpPr>
          <p:cNvPr id="53253" name="Footer Placeholder 4">
            <a:extLst>
              <a:ext uri="{FF2B5EF4-FFF2-40B4-BE49-F238E27FC236}">
                <a16:creationId xmlns:a16="http://schemas.microsoft.com/office/drawing/2014/main" id="{F940CF85-286B-200C-E83A-6A7E77377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300" name="Slide Number Placeholder 2">
            <a:extLst>
              <a:ext uri="{FF2B5EF4-FFF2-40B4-BE49-F238E27FC236}">
                <a16:creationId xmlns:a16="http://schemas.microsoft.com/office/drawing/2014/main" id="{EBA7D5BD-34A4-8249-EE64-D5A9842D2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4C5056-8C24-4091-9093-2F04C942D581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5301" name="Object 3">
            <a:extLst>
              <a:ext uri="{FF2B5EF4-FFF2-40B4-BE49-F238E27FC236}">
                <a16:creationId xmlns:a16="http://schemas.microsoft.com/office/drawing/2014/main" id="{E3BDD98B-0BAD-6E1F-2885-F995FE2C10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3761961"/>
              </p:ext>
            </p:extLst>
          </p:nvPr>
        </p:nvGraphicFramePr>
        <p:xfrm>
          <a:off x="1778000" y="1592263"/>
          <a:ext cx="8599488" cy="504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62900" imgH="5082576" progId="Word.Document.8">
                  <p:embed/>
                </p:oleObj>
              </mc:Choice>
              <mc:Fallback>
                <p:oleObj name="Document" r:id="rId2" imgW="8662900" imgH="5082576" progId="Word.Document.8">
                  <p:embed/>
                  <p:pic>
                    <p:nvPicPr>
                      <p:cNvPr id="55301" name="Object 3">
                        <a:extLst>
                          <a:ext uri="{FF2B5EF4-FFF2-40B4-BE49-F238E27FC236}">
                            <a16:creationId xmlns:a16="http://schemas.microsoft.com/office/drawing/2014/main" id="{E3BDD98B-0BAD-6E1F-2885-F995FE2C10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592263"/>
                        <a:ext cx="8599488" cy="5045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>
            <a:extLst>
              <a:ext uri="{FF2B5EF4-FFF2-40B4-BE49-F238E27FC236}">
                <a16:creationId xmlns:a16="http://schemas.microsoft.com/office/drawing/2014/main" id="{0FF047E6-D066-87D3-C988-D531A0609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Binary-continuous interactions: the two regression lines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4277" name="Footer Placeholder 4">
            <a:extLst>
              <a:ext uri="{FF2B5EF4-FFF2-40B4-BE49-F238E27FC236}">
                <a16:creationId xmlns:a16="http://schemas.microsoft.com/office/drawing/2014/main" id="{19DC7719-D36B-F0D1-1D53-57A07000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24" name="Slide Number Placeholder 2">
            <a:extLst>
              <a:ext uri="{FF2B5EF4-FFF2-40B4-BE49-F238E27FC236}">
                <a16:creationId xmlns:a16="http://schemas.microsoft.com/office/drawing/2014/main" id="{F7768893-7BE4-5452-2E9A-99D8507EDF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E82A447-916C-423E-965A-0437F04A6091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6325" name="Object 3">
            <a:extLst>
              <a:ext uri="{FF2B5EF4-FFF2-40B4-BE49-F238E27FC236}">
                <a16:creationId xmlns:a16="http://schemas.microsoft.com/office/drawing/2014/main" id="{005E8676-7038-796B-5CF3-07FE1A6E70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685680"/>
              </p:ext>
            </p:extLst>
          </p:nvPr>
        </p:nvGraphicFramePr>
        <p:xfrm>
          <a:off x="1778000" y="1592263"/>
          <a:ext cx="8599488" cy="520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62900" imgH="5247749" progId="Word.Document.8">
                  <p:embed/>
                </p:oleObj>
              </mc:Choice>
              <mc:Fallback>
                <p:oleObj name="Document" r:id="rId2" imgW="8662900" imgH="5247749" progId="Word.Document.8">
                  <p:embed/>
                  <p:pic>
                    <p:nvPicPr>
                      <p:cNvPr id="56325" name="Object 3">
                        <a:extLst>
                          <a:ext uri="{FF2B5EF4-FFF2-40B4-BE49-F238E27FC236}">
                            <a16:creationId xmlns:a16="http://schemas.microsoft.com/office/drawing/2014/main" id="{005E8676-7038-796B-5CF3-07FE1A6E70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592263"/>
                        <a:ext cx="8599488" cy="5208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BB33D92-3C6E-04CB-17E8-7328D7095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112714"/>
            <a:ext cx="8966200" cy="954087"/>
          </a:xfrm>
        </p:spPr>
        <p:txBody>
          <a:bodyPr/>
          <a:lstStyle/>
          <a:p>
            <a:pPr>
              <a:defRPr/>
            </a:pP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Interpreting the coefficients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6325" name="Footer Placeholder 4">
            <a:extLst>
              <a:ext uri="{FF2B5EF4-FFF2-40B4-BE49-F238E27FC236}">
                <a16:creationId xmlns:a16="http://schemas.microsoft.com/office/drawing/2014/main" id="{E6525FC5-E205-9A3A-B1A2-44038F75C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372" name="Slide Number Placeholder 2">
            <a:extLst>
              <a:ext uri="{FF2B5EF4-FFF2-40B4-BE49-F238E27FC236}">
                <a16:creationId xmlns:a16="http://schemas.microsoft.com/office/drawing/2014/main" id="{6ABAB221-F39A-968F-2387-13A78790D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E12AFB-BE9C-4513-A683-3DF8F5AAC283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8373" name="Object 4">
            <a:extLst>
              <a:ext uri="{FF2B5EF4-FFF2-40B4-BE49-F238E27FC236}">
                <a16:creationId xmlns:a16="http://schemas.microsoft.com/office/drawing/2014/main" id="{1A2A22C9-1136-04B8-8920-3CF3643629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513649"/>
              </p:ext>
            </p:extLst>
          </p:nvPr>
        </p:nvGraphicFramePr>
        <p:xfrm>
          <a:off x="1778000" y="914400"/>
          <a:ext cx="8578850" cy="604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43830" imgH="6088727" progId="Word.Document.8">
                  <p:embed/>
                </p:oleObj>
              </mc:Choice>
              <mc:Fallback>
                <p:oleObj name="Document" r:id="rId2" imgW="8643830" imgH="6088727" progId="Word.Document.8">
                  <p:embed/>
                  <p:pic>
                    <p:nvPicPr>
                      <p:cNvPr id="58373" name="Object 4">
                        <a:extLst>
                          <a:ext uri="{FF2B5EF4-FFF2-40B4-BE49-F238E27FC236}">
                            <a16:creationId xmlns:a16="http://schemas.microsoft.com/office/drawing/2014/main" id="{1A2A22C9-1136-04B8-8920-3CF3643629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914400"/>
                        <a:ext cx="8578850" cy="6040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>
            <a:extLst>
              <a:ext uri="{FF2B5EF4-FFF2-40B4-BE49-F238E27FC236}">
                <a16:creationId xmlns:a16="http://schemas.microsoft.com/office/drawing/2014/main" id="{43FA1637-3016-93C2-E0E5-DC5CC079E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i="1">
                <a:solidFill>
                  <a:schemeClr val="tx1">
                    <a:lumMod val="75000"/>
                    <a:lumOff val="25000"/>
                  </a:schemeClr>
                </a:solidFill>
              </a:rPr>
              <a:t>Binary-continuous interactions, ctd.</a:t>
            </a: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5301" name="Footer Placeholder 4">
            <a:extLst>
              <a:ext uri="{FF2B5EF4-FFF2-40B4-BE49-F238E27FC236}">
                <a16:creationId xmlns:a16="http://schemas.microsoft.com/office/drawing/2014/main" id="{96416B6A-7BF4-C214-FC84-18E07A4E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348" name="Slide Number Placeholder 2">
            <a:extLst>
              <a:ext uri="{FF2B5EF4-FFF2-40B4-BE49-F238E27FC236}">
                <a16:creationId xmlns:a16="http://schemas.microsoft.com/office/drawing/2014/main" id="{CC9311BC-0233-2935-848A-7675DAAB3C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895730D-C7BC-4693-97C3-653900B38E35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57349" name="Picture 4" descr="fig8_8">
            <a:extLst>
              <a:ext uri="{FF2B5EF4-FFF2-40B4-BE49-F238E27FC236}">
                <a16:creationId xmlns:a16="http://schemas.microsoft.com/office/drawing/2014/main" id="{39C82153-EBB9-7F87-24E5-BAFBA1189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6" y="1371601"/>
            <a:ext cx="6888163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106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354D6-DBCC-7489-C85B-878FF77F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Covid have an impact? </a:t>
            </a:r>
            <a:endParaRPr lang="el-GR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6CD7314-22FC-C518-F17E-F20A137DC3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483" y="1818498"/>
            <a:ext cx="9077093" cy="475289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FEF63E-2E70-3F0F-2ED1-B7599957D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FC97E2-5F53-33AE-D6AA-DF364E9A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1422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E2DAE-4971-23C5-45C7-FBF87E872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/>
              <a:t>suezmax15yr = </a:t>
            </a:r>
            <a:r>
              <a:rPr lang="el-GR" sz="2200" b="1" dirty="0"/>
              <a:t>α + β*</a:t>
            </a:r>
            <a:r>
              <a:rPr lang="en-US" sz="2200" b="1" dirty="0" err="1"/>
              <a:t>suezmaxnew</a:t>
            </a:r>
            <a:r>
              <a:rPr lang="en-US" sz="2200" b="1" dirty="0"/>
              <a:t> + </a:t>
            </a:r>
            <a:r>
              <a:rPr lang="el-GR" sz="2200" b="1" dirty="0"/>
              <a:t>γ*</a:t>
            </a:r>
            <a:r>
              <a:rPr lang="en-US" sz="2200" b="1" dirty="0"/>
              <a:t>COVID + </a:t>
            </a:r>
            <a:r>
              <a:rPr lang="el-GR" sz="2200" b="1" dirty="0"/>
              <a:t>δ*</a:t>
            </a:r>
            <a:r>
              <a:rPr lang="en-US" sz="2200" b="1" dirty="0"/>
              <a:t>COVID*</a:t>
            </a:r>
            <a:r>
              <a:rPr lang="en-US" sz="2200" b="1" dirty="0" err="1"/>
              <a:t>suezmaxnew</a:t>
            </a:r>
            <a:r>
              <a:rPr lang="en-US" sz="2200" b="1" dirty="0"/>
              <a:t> + u</a:t>
            </a:r>
            <a:br>
              <a:rPr lang="en-US" sz="2200" b="1" dirty="0"/>
            </a:br>
            <a:endParaRPr lang="el-GR" sz="2200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896DA5B-2FA0-D8CB-47CA-E7BC40A78D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78522" y="1846263"/>
            <a:ext cx="6895282" cy="40227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0FDF8F-0933-121E-B90C-EDF25D1B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5745B1-9D6F-B791-5A5E-A75765E77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25</a:t>
            </a:fld>
            <a:endParaRPr lang="el-GR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E395480-5810-C9DE-B0FD-7F9977593640}"/>
              </a:ext>
            </a:extLst>
          </p:cNvPr>
          <p:cNvCxnSpPr/>
          <p:nvPr/>
        </p:nvCxnSpPr>
        <p:spPr>
          <a:xfrm flipH="1">
            <a:off x="4320791" y="1356527"/>
            <a:ext cx="783772" cy="38183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7FB1C0F-CF0A-86C4-D93B-D903B52E93A7}"/>
              </a:ext>
            </a:extLst>
          </p:cNvPr>
          <p:cNvCxnSpPr/>
          <p:nvPr/>
        </p:nvCxnSpPr>
        <p:spPr>
          <a:xfrm flipH="1">
            <a:off x="4501662" y="1356527"/>
            <a:ext cx="1778558" cy="3938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CC2848-25C4-7214-7FB5-3B569248A83D}"/>
              </a:ext>
            </a:extLst>
          </p:cNvPr>
          <p:cNvCxnSpPr/>
          <p:nvPr/>
        </p:nvCxnSpPr>
        <p:spPr>
          <a:xfrm>
            <a:off x="5104563" y="1356527"/>
            <a:ext cx="1021600" cy="3748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10FF9C4-0F77-8D45-934A-89004EC4DFDE}"/>
              </a:ext>
            </a:extLst>
          </p:cNvPr>
          <p:cNvCxnSpPr/>
          <p:nvPr/>
        </p:nvCxnSpPr>
        <p:spPr>
          <a:xfrm flipH="1">
            <a:off x="6096000" y="1356527"/>
            <a:ext cx="184220" cy="3938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548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D4FB-9735-E752-9868-BD70E5EA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F6774-B7D3-72BD-71B6-FEE839055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intercept is increased by 24.76 in the covid period compared to the non-covid period </a:t>
            </a:r>
          </a:p>
          <a:p>
            <a:r>
              <a:rPr lang="en-US" dirty="0"/>
              <a:t>The reaction of second-hand price to new building price is by 0.382 lower in the covid period compared to the non-covid period   </a:t>
            </a:r>
            <a:endParaRPr lang="el-G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ECF773-E7CF-57B9-7118-6067742C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Quantitative Methods, K. Drakos</a:t>
            </a:r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4D99D-0BB2-E03E-6060-7889A46C6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2DFBB-4E06-475B-9286-E7F9C3634FA5}" type="slidenum">
              <a:rPr lang="el-GR" smtClean="0"/>
              <a:t>26</a:t>
            </a:fld>
            <a:endParaRPr lang="el-G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314D88-73F0-C608-9400-B5618EE68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20" y="1737360"/>
            <a:ext cx="1147762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74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>
            <a:extLst>
              <a:ext uri="{FF2B5EF4-FFF2-40B4-BE49-F238E27FC236}">
                <a16:creationId xmlns:a16="http://schemas.microsoft.com/office/drawing/2014/main" id="{7441626D-F811-08E8-7DF3-079CB44AF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Interactions between two continuous variables </a:t>
            </a:r>
          </a:p>
        </p:txBody>
      </p:sp>
      <p:sp>
        <p:nvSpPr>
          <p:cNvPr id="57349" name="Footer Placeholder 4">
            <a:extLst>
              <a:ext uri="{FF2B5EF4-FFF2-40B4-BE49-F238E27FC236}">
                <a16:creationId xmlns:a16="http://schemas.microsoft.com/office/drawing/2014/main" id="{485F048D-D97C-31C0-D3EF-4BC7B181F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396" name="Slide Number Placeholder 2">
            <a:extLst>
              <a:ext uri="{FF2B5EF4-FFF2-40B4-BE49-F238E27FC236}">
                <a16:creationId xmlns:a16="http://schemas.microsoft.com/office/drawing/2014/main" id="{4F4A4DBA-70D5-9FD5-942B-2A21FB297F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9850CD-AD5A-4562-BD10-DE59FF4B2C2E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59397" name="Object 3">
            <a:extLst>
              <a:ext uri="{FF2B5EF4-FFF2-40B4-BE49-F238E27FC236}">
                <a16:creationId xmlns:a16="http://schemas.microsoft.com/office/drawing/2014/main" id="{E91AF1D5-E823-410E-6085-C27EAD5EAB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367"/>
              </p:ext>
            </p:extLst>
          </p:nvPr>
        </p:nvGraphicFramePr>
        <p:xfrm>
          <a:off x="1779589" y="1727200"/>
          <a:ext cx="8626475" cy="505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62900" imgH="5087614" progId="Word.Document.8">
                  <p:embed/>
                </p:oleObj>
              </mc:Choice>
              <mc:Fallback>
                <p:oleObj name="Document" r:id="rId2" imgW="8662900" imgH="5087614" progId="Word.Document.8">
                  <p:embed/>
                  <p:pic>
                    <p:nvPicPr>
                      <p:cNvPr id="59397" name="Object 3">
                        <a:extLst>
                          <a:ext uri="{FF2B5EF4-FFF2-40B4-BE49-F238E27FC236}">
                            <a16:creationId xmlns:a16="http://schemas.microsoft.com/office/drawing/2014/main" id="{E91AF1D5-E823-410E-6085-C27EAD5EAB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727200"/>
                        <a:ext cx="8626475" cy="505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F0732796-DF5B-559A-FA22-032E5805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l-GR" i="1">
                <a:solidFill>
                  <a:schemeClr val="tx1">
                    <a:lumMod val="75000"/>
                    <a:lumOff val="25000"/>
                  </a:schemeClr>
                </a:solidFill>
              </a:rPr>
              <a:t>Interpreting the coefficients:</a:t>
            </a:r>
            <a:r>
              <a:rPr lang="en-US" altLang="el-GR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sp>
        <p:nvSpPr>
          <p:cNvPr id="58373" name="Footer Placeholder 4">
            <a:extLst>
              <a:ext uri="{FF2B5EF4-FFF2-40B4-BE49-F238E27FC236}">
                <a16:creationId xmlns:a16="http://schemas.microsoft.com/office/drawing/2014/main" id="{F47E7F36-97F8-45B7-F8DC-77B9F5A13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375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375"/>
              </a:spcBef>
              <a:buClr>
                <a:srgbClr val="E6B1AB"/>
              </a:buClr>
              <a:buSzPct val="8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375"/>
              </a:spcBef>
              <a:buClr>
                <a:srgbClr val="A28E6A"/>
              </a:buClr>
              <a:buSzPct val="8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375"/>
              </a:spcBef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l-GR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Quantitative Methods, K. Drakos</a:t>
            </a:r>
            <a:endParaRPr lang="el-GR" altLang="el-GR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420" name="Slide Number Placeholder 2">
            <a:extLst>
              <a:ext uri="{FF2B5EF4-FFF2-40B4-BE49-F238E27FC236}">
                <a16:creationId xmlns:a16="http://schemas.microsoft.com/office/drawing/2014/main" id="{4D5C142C-0355-3420-EDA1-73F294402F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BE2F7D-3498-429B-BAC6-EE160DA85B93}" type="slidenum">
              <a:rPr lang="en-US" altLang="el-GR" sz="1400">
                <a:solidFill>
                  <a:srgbClr val="FFFFFF"/>
                </a:solidFill>
                <a:latin typeface="Franklin Gothic Book" panose="020B05030201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en-US" altLang="el-GR" sz="1400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60421" name="Object 3">
            <a:extLst>
              <a:ext uri="{FF2B5EF4-FFF2-40B4-BE49-F238E27FC236}">
                <a16:creationId xmlns:a16="http://schemas.microsoft.com/office/drawing/2014/main" id="{DAFB7DE2-23BD-B42A-6A42-01C51A4BA4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79589" y="1497014"/>
          <a:ext cx="8626475" cy="505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80749" imgH="5089017" progId="Word.Document.8">
                  <p:embed/>
                </p:oleObj>
              </mc:Choice>
              <mc:Fallback>
                <p:oleObj name="Document" r:id="rId2" imgW="8680749" imgH="5089017" progId="Word.Document.8">
                  <p:embed/>
                  <p:pic>
                    <p:nvPicPr>
                      <p:cNvPr id="60421" name="Object 3">
                        <a:extLst>
                          <a:ext uri="{FF2B5EF4-FFF2-40B4-BE49-F238E27FC236}">
                            <a16:creationId xmlns:a16="http://schemas.microsoft.com/office/drawing/2014/main" id="{DAFB7DE2-23BD-B42A-6A42-01C51A4BA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9" y="1497014"/>
                        <a:ext cx="8626475" cy="5056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111</TotalTime>
  <Words>793</Words>
  <Application>Microsoft Office PowerPoint</Application>
  <PresentationFormat>Widescreen</PresentationFormat>
  <Paragraphs>125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Franklin Gothic Book</vt:lpstr>
      <vt:lpstr>Retrospect</vt:lpstr>
      <vt:lpstr>Document</vt:lpstr>
      <vt:lpstr>Nonlinear Regression Functions</vt:lpstr>
      <vt:lpstr>Nonlinear Regression Functions</vt:lpstr>
      <vt:lpstr>Nonlinear Regression Population Regression Functions – General Ideas </vt:lpstr>
      <vt:lpstr>Nonlinear Functions of a Single Independent Variable </vt:lpstr>
      <vt:lpstr>1.  Polynomials in X </vt:lpstr>
      <vt:lpstr>A restricted-unrestricted view of the polynomials </vt:lpstr>
      <vt:lpstr>PowerPoint Presentation</vt:lpstr>
      <vt:lpstr>ΔY/ΔX = β + 2*γ*X</vt:lpstr>
      <vt:lpstr>PowerPoint Presentation</vt:lpstr>
      <vt:lpstr>2.  Logarithmic functions of Y and/or X </vt:lpstr>
      <vt:lpstr>The three log regression specifications:</vt:lpstr>
      <vt:lpstr>I. Linear-log population regression function </vt:lpstr>
      <vt:lpstr>Linear-log case, continued </vt:lpstr>
      <vt:lpstr>II. Log-linear population regression function </vt:lpstr>
      <vt:lpstr>Log-linear case, continued </vt:lpstr>
      <vt:lpstr>III. Log-log population regression function </vt:lpstr>
      <vt:lpstr>Log-log case, continued </vt:lpstr>
      <vt:lpstr>Summary:  Logarithmic transformations </vt:lpstr>
      <vt:lpstr>The use of dummy variables </vt:lpstr>
      <vt:lpstr>Interactions between continuous and binary variables </vt:lpstr>
      <vt:lpstr>Binary-continuous interactions: the two regression lines </vt:lpstr>
      <vt:lpstr>Interpreting the coefficients </vt:lpstr>
      <vt:lpstr>Binary-continuous interactions, ctd. </vt:lpstr>
      <vt:lpstr>Did Covid have an impact? </vt:lpstr>
      <vt:lpstr>suezmax15yr = α + β*suezmaxnew + γ*COVID + δ*COVID*suezmaxnew + u </vt:lpstr>
      <vt:lpstr>PowerPoint Presentation</vt:lpstr>
      <vt:lpstr>Interactions between two continuous variables </vt:lpstr>
      <vt:lpstr>Interpreting the coefficients: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Kostas Drakos</dc:creator>
  <cp:lastModifiedBy>KONSTANTINOS DRAKOS</cp:lastModifiedBy>
  <cp:revision>26</cp:revision>
  <dcterms:created xsi:type="dcterms:W3CDTF">2025-11-25T17:02:11Z</dcterms:created>
  <dcterms:modified xsi:type="dcterms:W3CDTF">2025-12-21T08:14:00Z</dcterms:modified>
</cp:coreProperties>
</file>