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5"/>
  </p:notesMasterIdLst>
  <p:sldIdLst>
    <p:sldId id="257" r:id="rId2"/>
    <p:sldId id="258" r:id="rId3"/>
    <p:sldId id="289" r:id="rId4"/>
    <p:sldId id="291" r:id="rId5"/>
    <p:sldId id="259" r:id="rId6"/>
    <p:sldId id="292" r:id="rId7"/>
    <p:sldId id="293" r:id="rId8"/>
    <p:sldId id="260" r:id="rId9"/>
    <p:sldId id="288" r:id="rId10"/>
    <p:sldId id="290" r:id="rId11"/>
    <p:sldId id="294" r:id="rId12"/>
    <p:sldId id="261" r:id="rId13"/>
    <p:sldId id="299" r:id="rId14"/>
    <p:sldId id="298" r:id="rId15"/>
    <p:sldId id="297" r:id="rId16"/>
    <p:sldId id="296" r:id="rId17"/>
    <p:sldId id="270" r:id="rId18"/>
    <p:sldId id="273" r:id="rId19"/>
    <p:sldId id="274" r:id="rId20"/>
    <p:sldId id="275" r:id="rId21"/>
    <p:sldId id="276" r:id="rId22"/>
    <p:sldId id="278" r:id="rId23"/>
    <p:sldId id="279" r:id="rId24"/>
  </p:sldIdLst>
  <p:sldSz cx="9144000" cy="6858000" type="screen4x3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81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0BC3DF-1870-4696-940E-2BE80FBBBDA3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2B59BFB-8FFE-490B-A079-AC9CE0D1C3A5}">
      <dgm:prSet/>
      <dgm:spPr/>
      <dgm:t>
        <a:bodyPr/>
        <a:lstStyle/>
        <a:p>
          <a:r>
            <a:rPr lang="en-GB" b="1"/>
            <a:t>time series: </a:t>
          </a:r>
          <a:r>
            <a:rPr lang="en-GB"/>
            <a:t>data are collected sequentially in time (and most of the time with a fixed periodicity), </a:t>
          </a:r>
          <a:endParaRPr lang="en-US"/>
        </a:p>
      </dgm:t>
    </dgm:pt>
    <dgm:pt modelId="{5DEE45CB-A023-4052-8A99-BD502C756091}" type="parTrans" cxnId="{36A8915A-E573-410F-99FF-3BBA59E6B33D}">
      <dgm:prSet/>
      <dgm:spPr/>
      <dgm:t>
        <a:bodyPr/>
        <a:lstStyle/>
        <a:p>
          <a:endParaRPr lang="en-US"/>
        </a:p>
      </dgm:t>
    </dgm:pt>
    <dgm:pt modelId="{3961474C-8E19-46A5-9E99-99F684BF382F}" type="sibTrans" cxnId="{36A8915A-E573-410F-99FF-3BBA59E6B33D}">
      <dgm:prSet/>
      <dgm:spPr/>
      <dgm:t>
        <a:bodyPr/>
        <a:lstStyle/>
        <a:p>
          <a:endParaRPr lang="en-US"/>
        </a:p>
      </dgm:t>
    </dgm:pt>
    <dgm:pt modelId="{929FE82B-230B-4A83-88EE-3F6577F159A2}">
      <dgm:prSet/>
      <dgm:spPr/>
      <dgm:t>
        <a:bodyPr/>
        <a:lstStyle/>
        <a:p>
          <a:r>
            <a:rPr lang="en-GB"/>
            <a:t>Typical notation: </a:t>
          </a:r>
          <a:r>
            <a:rPr lang="en-GB" i="1"/>
            <a:t>Y</a:t>
          </a:r>
          <a:r>
            <a:rPr lang="en-GB" i="1" baseline="-25000"/>
            <a:t>t</a:t>
          </a:r>
          <a:r>
            <a:rPr lang="en-GB" i="1"/>
            <a:t>, X</a:t>
          </a:r>
          <a:r>
            <a:rPr lang="en-GB" i="1" baseline="-25000"/>
            <a:t>t</a:t>
          </a:r>
          <a:r>
            <a:rPr lang="en-GB" i="1"/>
            <a:t> </a:t>
          </a:r>
          <a:endParaRPr lang="en-US"/>
        </a:p>
      </dgm:t>
    </dgm:pt>
    <dgm:pt modelId="{568D68FA-E3EF-4494-A107-F186D8CB9C52}" type="parTrans" cxnId="{53D9A86E-EAB4-4BE9-9CED-C01116FD345A}">
      <dgm:prSet/>
      <dgm:spPr/>
      <dgm:t>
        <a:bodyPr/>
        <a:lstStyle/>
        <a:p>
          <a:endParaRPr lang="en-US"/>
        </a:p>
      </dgm:t>
    </dgm:pt>
    <dgm:pt modelId="{803992B5-4179-41E3-80F2-803D9F6B0F4A}" type="sibTrans" cxnId="{53D9A86E-EAB4-4BE9-9CED-C01116FD345A}">
      <dgm:prSet/>
      <dgm:spPr/>
      <dgm:t>
        <a:bodyPr/>
        <a:lstStyle/>
        <a:p>
          <a:endParaRPr lang="en-US"/>
        </a:p>
      </dgm:t>
    </dgm:pt>
    <dgm:pt modelId="{EE3A2D77-2CC7-48E5-A4BB-9A66ACA85227}">
      <dgm:prSet/>
      <dgm:spPr/>
      <dgm:t>
        <a:bodyPr/>
        <a:lstStyle/>
        <a:p>
          <a:r>
            <a:rPr lang="en-GB"/>
            <a:t>The cross-sectional dimension is unity. Hence, the data track a single cross-sectional unit over time. </a:t>
          </a:r>
          <a:endParaRPr lang="en-US"/>
        </a:p>
      </dgm:t>
    </dgm:pt>
    <dgm:pt modelId="{CE93E9B5-DA12-41CD-A20F-3C81BF9F25B9}" type="parTrans" cxnId="{4CA402CF-8806-46B9-A5C4-0A6999E0E3E0}">
      <dgm:prSet/>
      <dgm:spPr/>
      <dgm:t>
        <a:bodyPr/>
        <a:lstStyle/>
        <a:p>
          <a:endParaRPr lang="en-US"/>
        </a:p>
      </dgm:t>
    </dgm:pt>
    <dgm:pt modelId="{61A3AD16-778B-4BD2-ADC4-3A761027369B}" type="sibTrans" cxnId="{4CA402CF-8806-46B9-A5C4-0A6999E0E3E0}">
      <dgm:prSet/>
      <dgm:spPr/>
      <dgm:t>
        <a:bodyPr/>
        <a:lstStyle/>
        <a:p>
          <a:endParaRPr lang="en-US"/>
        </a:p>
      </dgm:t>
    </dgm:pt>
    <dgm:pt modelId="{5E1BCB48-9582-418C-959C-36683EEF4C40}">
      <dgm:prSet/>
      <dgm:spPr/>
      <dgm:t>
        <a:bodyPr/>
        <a:lstStyle/>
        <a:p>
          <a:r>
            <a:rPr lang="en-GB"/>
            <a:t>For example: a maritime firm, a shipping or a stock market index, a household, a country, tracked over time.</a:t>
          </a:r>
          <a:endParaRPr lang="en-US"/>
        </a:p>
      </dgm:t>
    </dgm:pt>
    <dgm:pt modelId="{F5D9BCBF-2FA2-4F36-B3A1-9C7AD62462B4}" type="parTrans" cxnId="{C86095A0-4372-491D-8397-5541F494CB1D}">
      <dgm:prSet/>
      <dgm:spPr/>
      <dgm:t>
        <a:bodyPr/>
        <a:lstStyle/>
        <a:p>
          <a:endParaRPr lang="en-US"/>
        </a:p>
      </dgm:t>
    </dgm:pt>
    <dgm:pt modelId="{B2A85DBD-B7A0-4F28-B57B-EBDEAF2F1B16}" type="sibTrans" cxnId="{C86095A0-4372-491D-8397-5541F494CB1D}">
      <dgm:prSet/>
      <dgm:spPr/>
      <dgm:t>
        <a:bodyPr/>
        <a:lstStyle/>
        <a:p>
          <a:endParaRPr lang="en-US"/>
        </a:p>
      </dgm:t>
    </dgm:pt>
    <dgm:pt modelId="{8436F4DD-2834-44AF-9E5D-B278CA6265CA}">
      <dgm:prSet/>
      <dgm:spPr/>
      <dgm:t>
        <a:bodyPr/>
        <a:lstStyle/>
        <a:p>
          <a:r>
            <a:rPr lang="en-GB"/>
            <a:t>Thus, the variation </a:t>
          </a:r>
          <a:r>
            <a:rPr lang="en-GB" b="1"/>
            <a:t>stems</a:t>
          </a:r>
          <a:r>
            <a:rPr lang="en-GB"/>
            <a:t> from differences </a:t>
          </a:r>
          <a:r>
            <a:rPr lang="en-GB" b="1"/>
            <a:t>within </a:t>
          </a:r>
          <a:r>
            <a:rPr lang="en-GB"/>
            <a:t>the</a:t>
          </a:r>
          <a:r>
            <a:rPr lang="en-GB" b="1"/>
            <a:t> </a:t>
          </a:r>
          <a:r>
            <a:rPr lang="en-GB"/>
            <a:t>cross sectional unit, reflecting the effect of passage of time. </a:t>
          </a:r>
          <a:r>
            <a:rPr lang="en-GB" b="1"/>
            <a:t>      </a:t>
          </a:r>
          <a:endParaRPr lang="en-US"/>
        </a:p>
      </dgm:t>
    </dgm:pt>
    <dgm:pt modelId="{EBC0FF66-0B2B-4718-9218-F1F6E92165F3}" type="parTrans" cxnId="{47641F87-AC0F-4858-8969-4CAA4CE4436D}">
      <dgm:prSet/>
      <dgm:spPr/>
      <dgm:t>
        <a:bodyPr/>
        <a:lstStyle/>
        <a:p>
          <a:endParaRPr lang="en-US"/>
        </a:p>
      </dgm:t>
    </dgm:pt>
    <dgm:pt modelId="{C2961A92-1306-4226-8C3D-D6D56EC0F430}" type="sibTrans" cxnId="{47641F87-AC0F-4858-8969-4CAA4CE4436D}">
      <dgm:prSet/>
      <dgm:spPr/>
      <dgm:t>
        <a:bodyPr/>
        <a:lstStyle/>
        <a:p>
          <a:endParaRPr lang="en-US"/>
        </a:p>
      </dgm:t>
    </dgm:pt>
    <dgm:pt modelId="{AD6D9C58-EE78-4194-BFD1-66C5E42750EA}" type="pres">
      <dgm:prSet presAssocID="{660BC3DF-1870-4696-940E-2BE80FBBBDA3}" presName="linear" presStyleCnt="0">
        <dgm:presLayoutVars>
          <dgm:animLvl val="lvl"/>
          <dgm:resizeHandles val="exact"/>
        </dgm:presLayoutVars>
      </dgm:prSet>
      <dgm:spPr/>
    </dgm:pt>
    <dgm:pt modelId="{9B3E430D-51BF-4E8C-BDFB-D24CFD1AF183}" type="pres">
      <dgm:prSet presAssocID="{B2B59BFB-8FFE-490B-A079-AC9CE0D1C3A5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96A117ED-3C67-4749-81ED-E768C6EA5697}" type="pres">
      <dgm:prSet presAssocID="{3961474C-8E19-46A5-9E99-99F684BF382F}" presName="spacer" presStyleCnt="0"/>
      <dgm:spPr/>
    </dgm:pt>
    <dgm:pt modelId="{732E5455-91A4-4609-8C2E-691A0DA9DBD7}" type="pres">
      <dgm:prSet presAssocID="{929FE82B-230B-4A83-88EE-3F6577F159A2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20E6A831-5A78-49EB-8BC5-80CC2477642B}" type="pres">
      <dgm:prSet presAssocID="{803992B5-4179-41E3-80F2-803D9F6B0F4A}" presName="spacer" presStyleCnt="0"/>
      <dgm:spPr/>
    </dgm:pt>
    <dgm:pt modelId="{8EFC4575-75CA-48D7-9CE8-8D6F20E79C94}" type="pres">
      <dgm:prSet presAssocID="{EE3A2D77-2CC7-48E5-A4BB-9A66ACA85227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A73CB393-5614-4A7D-B3E5-411D9B76725D}" type="pres">
      <dgm:prSet presAssocID="{61A3AD16-778B-4BD2-ADC4-3A761027369B}" presName="spacer" presStyleCnt="0"/>
      <dgm:spPr/>
    </dgm:pt>
    <dgm:pt modelId="{35598508-FC12-4441-9014-C53958A0069B}" type="pres">
      <dgm:prSet presAssocID="{5E1BCB48-9582-418C-959C-36683EEF4C40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8C0977AD-15C2-490D-B885-FB06D9AF6CBB}" type="pres">
      <dgm:prSet presAssocID="{B2A85DBD-B7A0-4F28-B57B-EBDEAF2F1B16}" presName="spacer" presStyleCnt="0"/>
      <dgm:spPr/>
    </dgm:pt>
    <dgm:pt modelId="{E0CDEB7F-82A3-4024-8273-9B87C9EDE1BA}" type="pres">
      <dgm:prSet presAssocID="{8436F4DD-2834-44AF-9E5D-B278CA6265CA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684A3900-2AC2-4AFC-A370-35D8736EE2DD}" type="presOf" srcId="{5E1BCB48-9582-418C-959C-36683EEF4C40}" destId="{35598508-FC12-4441-9014-C53958A0069B}" srcOrd="0" destOrd="0" presId="urn:microsoft.com/office/officeart/2005/8/layout/vList2"/>
    <dgm:cxn modelId="{70E6C44A-B7E0-4C9D-A15F-CD9EBC1272C1}" type="presOf" srcId="{8436F4DD-2834-44AF-9E5D-B278CA6265CA}" destId="{E0CDEB7F-82A3-4024-8273-9B87C9EDE1BA}" srcOrd="0" destOrd="0" presId="urn:microsoft.com/office/officeart/2005/8/layout/vList2"/>
    <dgm:cxn modelId="{53D9A86E-EAB4-4BE9-9CED-C01116FD345A}" srcId="{660BC3DF-1870-4696-940E-2BE80FBBBDA3}" destId="{929FE82B-230B-4A83-88EE-3F6577F159A2}" srcOrd="1" destOrd="0" parTransId="{568D68FA-E3EF-4494-A107-F186D8CB9C52}" sibTransId="{803992B5-4179-41E3-80F2-803D9F6B0F4A}"/>
    <dgm:cxn modelId="{36A8915A-E573-410F-99FF-3BBA59E6B33D}" srcId="{660BC3DF-1870-4696-940E-2BE80FBBBDA3}" destId="{B2B59BFB-8FFE-490B-A079-AC9CE0D1C3A5}" srcOrd="0" destOrd="0" parTransId="{5DEE45CB-A023-4052-8A99-BD502C756091}" sibTransId="{3961474C-8E19-46A5-9E99-99F684BF382F}"/>
    <dgm:cxn modelId="{47641F87-AC0F-4858-8969-4CAA4CE4436D}" srcId="{660BC3DF-1870-4696-940E-2BE80FBBBDA3}" destId="{8436F4DD-2834-44AF-9E5D-B278CA6265CA}" srcOrd="4" destOrd="0" parTransId="{EBC0FF66-0B2B-4718-9218-F1F6E92165F3}" sibTransId="{C2961A92-1306-4226-8C3D-D6D56EC0F430}"/>
    <dgm:cxn modelId="{A70F9896-F280-44CF-98F9-F888B84BAB36}" type="presOf" srcId="{660BC3DF-1870-4696-940E-2BE80FBBBDA3}" destId="{AD6D9C58-EE78-4194-BFD1-66C5E42750EA}" srcOrd="0" destOrd="0" presId="urn:microsoft.com/office/officeart/2005/8/layout/vList2"/>
    <dgm:cxn modelId="{C86095A0-4372-491D-8397-5541F494CB1D}" srcId="{660BC3DF-1870-4696-940E-2BE80FBBBDA3}" destId="{5E1BCB48-9582-418C-959C-36683EEF4C40}" srcOrd="3" destOrd="0" parTransId="{F5D9BCBF-2FA2-4F36-B3A1-9C7AD62462B4}" sibTransId="{B2A85DBD-B7A0-4F28-B57B-EBDEAF2F1B16}"/>
    <dgm:cxn modelId="{2B70B7A0-07EB-4838-95F0-1A933FE3464C}" type="presOf" srcId="{B2B59BFB-8FFE-490B-A079-AC9CE0D1C3A5}" destId="{9B3E430D-51BF-4E8C-BDFB-D24CFD1AF183}" srcOrd="0" destOrd="0" presId="urn:microsoft.com/office/officeart/2005/8/layout/vList2"/>
    <dgm:cxn modelId="{4CA402CF-8806-46B9-A5C4-0A6999E0E3E0}" srcId="{660BC3DF-1870-4696-940E-2BE80FBBBDA3}" destId="{EE3A2D77-2CC7-48E5-A4BB-9A66ACA85227}" srcOrd="2" destOrd="0" parTransId="{CE93E9B5-DA12-41CD-A20F-3C81BF9F25B9}" sibTransId="{61A3AD16-778B-4BD2-ADC4-3A761027369B}"/>
    <dgm:cxn modelId="{387EF6E6-8F06-4B2E-9479-441D702D7668}" type="presOf" srcId="{EE3A2D77-2CC7-48E5-A4BB-9A66ACA85227}" destId="{8EFC4575-75CA-48D7-9CE8-8D6F20E79C94}" srcOrd="0" destOrd="0" presId="urn:microsoft.com/office/officeart/2005/8/layout/vList2"/>
    <dgm:cxn modelId="{7B13D9F9-8A65-442A-A693-FD2F95F463E1}" type="presOf" srcId="{929FE82B-230B-4A83-88EE-3F6577F159A2}" destId="{732E5455-91A4-4609-8C2E-691A0DA9DBD7}" srcOrd="0" destOrd="0" presId="urn:microsoft.com/office/officeart/2005/8/layout/vList2"/>
    <dgm:cxn modelId="{500555F5-CCF5-4EFD-96C5-F326533D52CD}" type="presParOf" srcId="{AD6D9C58-EE78-4194-BFD1-66C5E42750EA}" destId="{9B3E430D-51BF-4E8C-BDFB-D24CFD1AF183}" srcOrd="0" destOrd="0" presId="urn:microsoft.com/office/officeart/2005/8/layout/vList2"/>
    <dgm:cxn modelId="{A7EE8142-6870-4D96-B9FD-1416FD1946AD}" type="presParOf" srcId="{AD6D9C58-EE78-4194-BFD1-66C5E42750EA}" destId="{96A117ED-3C67-4749-81ED-E768C6EA5697}" srcOrd="1" destOrd="0" presId="urn:microsoft.com/office/officeart/2005/8/layout/vList2"/>
    <dgm:cxn modelId="{C268590D-B179-4962-9F12-32DFC9A9EAD9}" type="presParOf" srcId="{AD6D9C58-EE78-4194-BFD1-66C5E42750EA}" destId="{732E5455-91A4-4609-8C2E-691A0DA9DBD7}" srcOrd="2" destOrd="0" presId="urn:microsoft.com/office/officeart/2005/8/layout/vList2"/>
    <dgm:cxn modelId="{2A2EA003-99D9-467E-A9E0-B9AE6A40C8C9}" type="presParOf" srcId="{AD6D9C58-EE78-4194-BFD1-66C5E42750EA}" destId="{20E6A831-5A78-49EB-8BC5-80CC2477642B}" srcOrd="3" destOrd="0" presId="urn:microsoft.com/office/officeart/2005/8/layout/vList2"/>
    <dgm:cxn modelId="{CDD6C9D2-D3B0-4988-8C67-154F4F2073A5}" type="presParOf" srcId="{AD6D9C58-EE78-4194-BFD1-66C5E42750EA}" destId="{8EFC4575-75CA-48D7-9CE8-8D6F20E79C94}" srcOrd="4" destOrd="0" presId="urn:microsoft.com/office/officeart/2005/8/layout/vList2"/>
    <dgm:cxn modelId="{DD3C3509-0D75-417E-87CA-6152B42B8925}" type="presParOf" srcId="{AD6D9C58-EE78-4194-BFD1-66C5E42750EA}" destId="{A73CB393-5614-4A7D-B3E5-411D9B76725D}" srcOrd="5" destOrd="0" presId="urn:microsoft.com/office/officeart/2005/8/layout/vList2"/>
    <dgm:cxn modelId="{2DD04BD7-844B-4D45-AD04-B699A6E78F0F}" type="presParOf" srcId="{AD6D9C58-EE78-4194-BFD1-66C5E42750EA}" destId="{35598508-FC12-4441-9014-C53958A0069B}" srcOrd="6" destOrd="0" presId="urn:microsoft.com/office/officeart/2005/8/layout/vList2"/>
    <dgm:cxn modelId="{8B81D983-87D2-479E-A7B5-997A7F14E479}" type="presParOf" srcId="{AD6D9C58-EE78-4194-BFD1-66C5E42750EA}" destId="{8C0977AD-15C2-490D-B885-FB06D9AF6CBB}" srcOrd="7" destOrd="0" presId="urn:microsoft.com/office/officeart/2005/8/layout/vList2"/>
    <dgm:cxn modelId="{2122E7F7-B5A4-44A4-B934-3CFEBE691134}" type="presParOf" srcId="{AD6D9C58-EE78-4194-BFD1-66C5E42750EA}" destId="{E0CDEB7F-82A3-4024-8273-9B87C9EDE1BA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1FF2B2D-E46B-45F6-B346-DDA9D0415BDA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F99280E1-C542-4BDE-B9A8-4D06A1EBDDB0}">
      <dgm:prSet/>
      <dgm:spPr/>
      <dgm:t>
        <a:bodyPr/>
        <a:lstStyle/>
        <a:p>
          <a:r>
            <a:rPr lang="en-GB" b="1"/>
            <a:t>Panel: </a:t>
          </a:r>
          <a:r>
            <a:rPr lang="en-GB"/>
            <a:t>data for various cross-sectional members are collected repeatedly in time. </a:t>
          </a:r>
          <a:endParaRPr lang="en-US"/>
        </a:p>
      </dgm:t>
    </dgm:pt>
    <dgm:pt modelId="{CBAA49EA-811F-4D0B-96EB-149B5D71AE68}" type="parTrans" cxnId="{8130ABA7-74F2-417C-8743-788BEACF4B8C}">
      <dgm:prSet/>
      <dgm:spPr/>
      <dgm:t>
        <a:bodyPr/>
        <a:lstStyle/>
        <a:p>
          <a:endParaRPr lang="en-US"/>
        </a:p>
      </dgm:t>
    </dgm:pt>
    <dgm:pt modelId="{9D3C4293-879F-4B43-BF02-2150FEDEAFE9}" type="sibTrans" cxnId="{8130ABA7-74F2-417C-8743-788BEACF4B8C}">
      <dgm:prSet/>
      <dgm:spPr/>
      <dgm:t>
        <a:bodyPr/>
        <a:lstStyle/>
        <a:p>
          <a:endParaRPr lang="en-US"/>
        </a:p>
      </dgm:t>
    </dgm:pt>
    <dgm:pt modelId="{BE38D4A4-D264-4E75-A36E-CAE9C7A61FDE}">
      <dgm:prSet/>
      <dgm:spPr/>
      <dgm:t>
        <a:bodyPr/>
        <a:lstStyle/>
        <a:p>
          <a:r>
            <a:rPr lang="en-GB"/>
            <a:t>For example, follow: a set of maritime firms, or stocks, or a set of countries over a number of time periods.</a:t>
          </a:r>
          <a:r>
            <a:rPr lang="en-GB" i="1"/>
            <a:t> </a:t>
          </a:r>
          <a:endParaRPr lang="en-US"/>
        </a:p>
      </dgm:t>
    </dgm:pt>
    <dgm:pt modelId="{FF1CE501-6411-47C4-ABE9-FDB6E45069BD}" type="parTrans" cxnId="{21ABEA15-9DB1-455C-8FA1-A6D388C9FE32}">
      <dgm:prSet/>
      <dgm:spPr/>
      <dgm:t>
        <a:bodyPr/>
        <a:lstStyle/>
        <a:p>
          <a:endParaRPr lang="en-US"/>
        </a:p>
      </dgm:t>
    </dgm:pt>
    <dgm:pt modelId="{587983CD-DECB-4226-BBC4-AE4CF9E506F7}" type="sibTrans" cxnId="{21ABEA15-9DB1-455C-8FA1-A6D388C9FE32}">
      <dgm:prSet/>
      <dgm:spPr/>
      <dgm:t>
        <a:bodyPr/>
        <a:lstStyle/>
        <a:p>
          <a:endParaRPr lang="en-US"/>
        </a:p>
      </dgm:t>
    </dgm:pt>
    <dgm:pt modelId="{C518D3A0-D616-4189-BF67-20C294466A5B}">
      <dgm:prSet/>
      <dgm:spPr/>
      <dgm:t>
        <a:bodyPr/>
        <a:lstStyle/>
        <a:p>
          <a:r>
            <a:rPr lang="en-GB"/>
            <a:t>Typical notation: </a:t>
          </a:r>
          <a:r>
            <a:rPr lang="en-GB" i="1"/>
            <a:t>Y</a:t>
          </a:r>
          <a:r>
            <a:rPr lang="en-GB" i="1" baseline="-25000"/>
            <a:t>it</a:t>
          </a:r>
          <a:r>
            <a:rPr lang="en-GB" i="1"/>
            <a:t>, X</a:t>
          </a:r>
          <a:r>
            <a:rPr lang="en-GB" i="1" baseline="-25000"/>
            <a:t>it</a:t>
          </a:r>
          <a:r>
            <a:rPr lang="en-GB" i="1"/>
            <a:t> </a:t>
          </a:r>
          <a:endParaRPr lang="en-US"/>
        </a:p>
      </dgm:t>
    </dgm:pt>
    <dgm:pt modelId="{79AA819C-E2B1-45D0-BD84-B706A088B41E}" type="parTrans" cxnId="{185E330B-7271-4639-BE1F-81212A9A6F20}">
      <dgm:prSet/>
      <dgm:spPr/>
      <dgm:t>
        <a:bodyPr/>
        <a:lstStyle/>
        <a:p>
          <a:endParaRPr lang="en-US"/>
        </a:p>
      </dgm:t>
    </dgm:pt>
    <dgm:pt modelId="{B8DB04A8-1035-41A4-B1A0-46F6B4EC761F}" type="sibTrans" cxnId="{185E330B-7271-4639-BE1F-81212A9A6F20}">
      <dgm:prSet/>
      <dgm:spPr/>
      <dgm:t>
        <a:bodyPr/>
        <a:lstStyle/>
        <a:p>
          <a:endParaRPr lang="en-US"/>
        </a:p>
      </dgm:t>
    </dgm:pt>
    <dgm:pt modelId="{13DC9460-E54E-4941-90AD-25EAAEB77822}">
      <dgm:prSet/>
      <dgm:spPr/>
      <dgm:t>
        <a:bodyPr/>
        <a:lstStyle/>
        <a:p>
          <a:r>
            <a:rPr lang="en-GB"/>
            <a:t>Thus, the overall variation </a:t>
          </a:r>
          <a:r>
            <a:rPr lang="en-GB" b="1"/>
            <a:t>stems</a:t>
          </a:r>
          <a:r>
            <a:rPr lang="en-GB"/>
            <a:t> from: </a:t>
          </a:r>
          <a:endParaRPr lang="en-US"/>
        </a:p>
      </dgm:t>
    </dgm:pt>
    <dgm:pt modelId="{24CABF4B-484D-489B-B59C-026EEC019672}" type="parTrans" cxnId="{80B61811-5315-4E07-8030-EC6405002E49}">
      <dgm:prSet/>
      <dgm:spPr/>
      <dgm:t>
        <a:bodyPr/>
        <a:lstStyle/>
        <a:p>
          <a:endParaRPr lang="en-US"/>
        </a:p>
      </dgm:t>
    </dgm:pt>
    <dgm:pt modelId="{7C662B32-CFC2-4BCE-A302-915372F6F2C5}" type="sibTrans" cxnId="{80B61811-5315-4E07-8030-EC6405002E49}">
      <dgm:prSet/>
      <dgm:spPr/>
      <dgm:t>
        <a:bodyPr/>
        <a:lstStyle/>
        <a:p>
          <a:endParaRPr lang="en-US"/>
        </a:p>
      </dgm:t>
    </dgm:pt>
    <dgm:pt modelId="{9D3ECBC1-7D6F-4465-9327-641236DAFB5E}">
      <dgm:prSet/>
      <dgm:spPr/>
      <dgm:t>
        <a:bodyPr/>
        <a:lstStyle/>
        <a:p>
          <a:r>
            <a:rPr lang="en-GB"/>
            <a:t>(i) differences </a:t>
          </a:r>
          <a:r>
            <a:rPr lang="en-GB" b="1"/>
            <a:t>between</a:t>
          </a:r>
          <a:r>
            <a:rPr lang="en-GB"/>
            <a:t> cross-sectional members, and </a:t>
          </a:r>
          <a:endParaRPr lang="en-US"/>
        </a:p>
      </dgm:t>
    </dgm:pt>
    <dgm:pt modelId="{2BBD8ABE-5956-4260-9590-639638BF59BB}" type="parTrans" cxnId="{75D0AAC2-6072-4578-A614-E99587AFCC36}">
      <dgm:prSet/>
      <dgm:spPr/>
      <dgm:t>
        <a:bodyPr/>
        <a:lstStyle/>
        <a:p>
          <a:endParaRPr lang="en-US"/>
        </a:p>
      </dgm:t>
    </dgm:pt>
    <dgm:pt modelId="{B6652EE1-9BE5-4479-A35C-721C324DE515}" type="sibTrans" cxnId="{75D0AAC2-6072-4578-A614-E99587AFCC36}">
      <dgm:prSet/>
      <dgm:spPr/>
      <dgm:t>
        <a:bodyPr/>
        <a:lstStyle/>
        <a:p>
          <a:endParaRPr lang="en-US"/>
        </a:p>
      </dgm:t>
    </dgm:pt>
    <dgm:pt modelId="{62A3EA22-B501-43FC-8CC6-6111C9F35FEC}">
      <dgm:prSet/>
      <dgm:spPr/>
      <dgm:t>
        <a:bodyPr/>
        <a:lstStyle/>
        <a:p>
          <a:r>
            <a:rPr lang="en-GB"/>
            <a:t>(ii) differences </a:t>
          </a:r>
          <a:r>
            <a:rPr lang="en-GB" b="1"/>
            <a:t>within </a:t>
          </a:r>
          <a:r>
            <a:rPr lang="en-GB"/>
            <a:t>every</a:t>
          </a:r>
          <a:r>
            <a:rPr lang="en-GB" b="1"/>
            <a:t> </a:t>
          </a:r>
          <a:r>
            <a:rPr lang="en-GB"/>
            <a:t>cross-sectional member, reflecting the effect of passage of time. </a:t>
          </a:r>
          <a:r>
            <a:rPr lang="en-GB" b="1"/>
            <a:t>      </a:t>
          </a:r>
          <a:endParaRPr lang="en-US"/>
        </a:p>
      </dgm:t>
    </dgm:pt>
    <dgm:pt modelId="{02D3E047-7A7C-4F07-AAE6-336CF688C30F}" type="parTrans" cxnId="{C768E5C6-FC77-43A3-B367-279AA5203E1B}">
      <dgm:prSet/>
      <dgm:spPr/>
      <dgm:t>
        <a:bodyPr/>
        <a:lstStyle/>
        <a:p>
          <a:endParaRPr lang="en-US"/>
        </a:p>
      </dgm:t>
    </dgm:pt>
    <dgm:pt modelId="{99061F6B-42BA-4F24-BF99-977F15C6EEF0}" type="sibTrans" cxnId="{C768E5C6-FC77-43A3-B367-279AA5203E1B}">
      <dgm:prSet/>
      <dgm:spPr/>
      <dgm:t>
        <a:bodyPr/>
        <a:lstStyle/>
        <a:p>
          <a:endParaRPr lang="en-US"/>
        </a:p>
      </dgm:t>
    </dgm:pt>
    <dgm:pt modelId="{92C1FAB5-8185-4AFA-BED8-B841867475E1}" type="pres">
      <dgm:prSet presAssocID="{91FF2B2D-E46B-45F6-B346-DDA9D0415BDA}" presName="linear" presStyleCnt="0">
        <dgm:presLayoutVars>
          <dgm:animLvl val="lvl"/>
          <dgm:resizeHandles val="exact"/>
        </dgm:presLayoutVars>
      </dgm:prSet>
      <dgm:spPr/>
    </dgm:pt>
    <dgm:pt modelId="{30B0CBEA-F5F4-4B2E-8DD0-0788EB04FFB0}" type="pres">
      <dgm:prSet presAssocID="{F99280E1-C542-4BDE-B9A8-4D06A1EBDDB0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218400FB-1CC3-4CF7-B40B-F477FE2264E7}" type="pres">
      <dgm:prSet presAssocID="{9D3C4293-879F-4B43-BF02-2150FEDEAFE9}" presName="spacer" presStyleCnt="0"/>
      <dgm:spPr/>
    </dgm:pt>
    <dgm:pt modelId="{4E2456E1-0702-4C0A-BE19-290260F40CE5}" type="pres">
      <dgm:prSet presAssocID="{BE38D4A4-D264-4E75-A36E-CAE9C7A61FDE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45DDC22A-E376-49F9-8A0F-AF35AFF4C9F5}" type="pres">
      <dgm:prSet presAssocID="{587983CD-DECB-4226-BBC4-AE4CF9E506F7}" presName="spacer" presStyleCnt="0"/>
      <dgm:spPr/>
    </dgm:pt>
    <dgm:pt modelId="{924FCA66-A9AD-496C-BEFF-390DF774B6A9}" type="pres">
      <dgm:prSet presAssocID="{C518D3A0-D616-4189-BF67-20C294466A5B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92E9385D-4978-4195-A85D-E0571A7899EA}" type="pres">
      <dgm:prSet presAssocID="{B8DB04A8-1035-41A4-B1A0-46F6B4EC761F}" presName="spacer" presStyleCnt="0"/>
      <dgm:spPr/>
    </dgm:pt>
    <dgm:pt modelId="{67B604E9-3E14-47BD-87AB-42852AEB984D}" type="pres">
      <dgm:prSet presAssocID="{13DC9460-E54E-4941-90AD-25EAAEB77822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EED7A81B-0DE1-4FFF-AF6F-2A516F9BE5E1}" type="pres">
      <dgm:prSet presAssocID="{7C662B32-CFC2-4BCE-A302-915372F6F2C5}" presName="spacer" presStyleCnt="0"/>
      <dgm:spPr/>
    </dgm:pt>
    <dgm:pt modelId="{A28AA73B-EB7D-4B75-85B5-6E56D79A9A77}" type="pres">
      <dgm:prSet presAssocID="{9D3ECBC1-7D6F-4465-9327-641236DAFB5E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F4619251-EA77-43E7-A55D-7751D3ADAB4B}" type="pres">
      <dgm:prSet presAssocID="{B6652EE1-9BE5-4479-A35C-721C324DE515}" presName="spacer" presStyleCnt="0"/>
      <dgm:spPr/>
    </dgm:pt>
    <dgm:pt modelId="{F0BF0A95-7DA9-4B71-B9BB-2EE912636C79}" type="pres">
      <dgm:prSet presAssocID="{62A3EA22-B501-43FC-8CC6-6111C9F35FEC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185E330B-7271-4639-BE1F-81212A9A6F20}" srcId="{91FF2B2D-E46B-45F6-B346-DDA9D0415BDA}" destId="{C518D3A0-D616-4189-BF67-20C294466A5B}" srcOrd="2" destOrd="0" parTransId="{79AA819C-E2B1-45D0-BD84-B706A088B41E}" sibTransId="{B8DB04A8-1035-41A4-B1A0-46F6B4EC761F}"/>
    <dgm:cxn modelId="{80B61811-5315-4E07-8030-EC6405002E49}" srcId="{91FF2B2D-E46B-45F6-B346-DDA9D0415BDA}" destId="{13DC9460-E54E-4941-90AD-25EAAEB77822}" srcOrd="3" destOrd="0" parTransId="{24CABF4B-484D-489B-B59C-026EEC019672}" sibTransId="{7C662B32-CFC2-4BCE-A302-915372F6F2C5}"/>
    <dgm:cxn modelId="{21ABEA15-9DB1-455C-8FA1-A6D388C9FE32}" srcId="{91FF2B2D-E46B-45F6-B346-DDA9D0415BDA}" destId="{BE38D4A4-D264-4E75-A36E-CAE9C7A61FDE}" srcOrd="1" destOrd="0" parTransId="{FF1CE501-6411-47C4-ABE9-FDB6E45069BD}" sibTransId="{587983CD-DECB-4226-BBC4-AE4CF9E506F7}"/>
    <dgm:cxn modelId="{6FD4A039-B0A8-436F-B4C8-E4007F485759}" type="presOf" srcId="{F99280E1-C542-4BDE-B9A8-4D06A1EBDDB0}" destId="{30B0CBEA-F5F4-4B2E-8DD0-0788EB04FFB0}" srcOrd="0" destOrd="0" presId="urn:microsoft.com/office/officeart/2005/8/layout/vList2"/>
    <dgm:cxn modelId="{FA798B6C-E610-4EC9-A241-67B7C33EAA53}" type="presOf" srcId="{9D3ECBC1-7D6F-4465-9327-641236DAFB5E}" destId="{A28AA73B-EB7D-4B75-85B5-6E56D79A9A77}" srcOrd="0" destOrd="0" presId="urn:microsoft.com/office/officeart/2005/8/layout/vList2"/>
    <dgm:cxn modelId="{6D72D576-DFB2-4FE1-ACA1-7A94BCA46F62}" type="presOf" srcId="{91FF2B2D-E46B-45F6-B346-DDA9D0415BDA}" destId="{92C1FAB5-8185-4AFA-BED8-B841867475E1}" srcOrd="0" destOrd="0" presId="urn:microsoft.com/office/officeart/2005/8/layout/vList2"/>
    <dgm:cxn modelId="{8130ABA7-74F2-417C-8743-788BEACF4B8C}" srcId="{91FF2B2D-E46B-45F6-B346-DDA9D0415BDA}" destId="{F99280E1-C542-4BDE-B9A8-4D06A1EBDDB0}" srcOrd="0" destOrd="0" parTransId="{CBAA49EA-811F-4D0B-96EB-149B5D71AE68}" sibTransId="{9D3C4293-879F-4B43-BF02-2150FEDEAFE9}"/>
    <dgm:cxn modelId="{1B4FB3A9-D09A-4194-B838-A79A7E780DC0}" type="presOf" srcId="{13DC9460-E54E-4941-90AD-25EAAEB77822}" destId="{67B604E9-3E14-47BD-87AB-42852AEB984D}" srcOrd="0" destOrd="0" presId="urn:microsoft.com/office/officeart/2005/8/layout/vList2"/>
    <dgm:cxn modelId="{D6B962BE-893E-4511-8798-6EA9BA9B55E4}" type="presOf" srcId="{BE38D4A4-D264-4E75-A36E-CAE9C7A61FDE}" destId="{4E2456E1-0702-4C0A-BE19-290260F40CE5}" srcOrd="0" destOrd="0" presId="urn:microsoft.com/office/officeart/2005/8/layout/vList2"/>
    <dgm:cxn modelId="{75D0AAC2-6072-4578-A614-E99587AFCC36}" srcId="{91FF2B2D-E46B-45F6-B346-DDA9D0415BDA}" destId="{9D3ECBC1-7D6F-4465-9327-641236DAFB5E}" srcOrd="4" destOrd="0" parTransId="{2BBD8ABE-5956-4260-9590-639638BF59BB}" sibTransId="{B6652EE1-9BE5-4479-A35C-721C324DE515}"/>
    <dgm:cxn modelId="{C768E5C6-FC77-43A3-B367-279AA5203E1B}" srcId="{91FF2B2D-E46B-45F6-B346-DDA9D0415BDA}" destId="{62A3EA22-B501-43FC-8CC6-6111C9F35FEC}" srcOrd="5" destOrd="0" parTransId="{02D3E047-7A7C-4F07-AAE6-336CF688C30F}" sibTransId="{99061F6B-42BA-4F24-BF99-977F15C6EEF0}"/>
    <dgm:cxn modelId="{E4912ADA-7CCA-44C3-9B47-B130DEDBF68C}" type="presOf" srcId="{62A3EA22-B501-43FC-8CC6-6111C9F35FEC}" destId="{F0BF0A95-7DA9-4B71-B9BB-2EE912636C79}" srcOrd="0" destOrd="0" presId="urn:microsoft.com/office/officeart/2005/8/layout/vList2"/>
    <dgm:cxn modelId="{148226F6-F98A-4962-AF53-53B70E1A24B0}" type="presOf" srcId="{C518D3A0-D616-4189-BF67-20C294466A5B}" destId="{924FCA66-A9AD-496C-BEFF-390DF774B6A9}" srcOrd="0" destOrd="0" presId="urn:microsoft.com/office/officeart/2005/8/layout/vList2"/>
    <dgm:cxn modelId="{9FFE079A-FDD6-4B70-AB0E-9B81E144A906}" type="presParOf" srcId="{92C1FAB5-8185-4AFA-BED8-B841867475E1}" destId="{30B0CBEA-F5F4-4B2E-8DD0-0788EB04FFB0}" srcOrd="0" destOrd="0" presId="urn:microsoft.com/office/officeart/2005/8/layout/vList2"/>
    <dgm:cxn modelId="{330DDCB7-385B-4C71-94D7-61B4944EB1FE}" type="presParOf" srcId="{92C1FAB5-8185-4AFA-BED8-B841867475E1}" destId="{218400FB-1CC3-4CF7-B40B-F477FE2264E7}" srcOrd="1" destOrd="0" presId="urn:microsoft.com/office/officeart/2005/8/layout/vList2"/>
    <dgm:cxn modelId="{EAB4D7C8-3AFB-4067-B326-EC49539103C5}" type="presParOf" srcId="{92C1FAB5-8185-4AFA-BED8-B841867475E1}" destId="{4E2456E1-0702-4C0A-BE19-290260F40CE5}" srcOrd="2" destOrd="0" presId="urn:microsoft.com/office/officeart/2005/8/layout/vList2"/>
    <dgm:cxn modelId="{03395EF6-C27C-41A9-930A-80244851B7D6}" type="presParOf" srcId="{92C1FAB5-8185-4AFA-BED8-B841867475E1}" destId="{45DDC22A-E376-49F9-8A0F-AF35AFF4C9F5}" srcOrd="3" destOrd="0" presId="urn:microsoft.com/office/officeart/2005/8/layout/vList2"/>
    <dgm:cxn modelId="{6C1E2E03-C0CF-4004-9DA8-7D90B6BD7211}" type="presParOf" srcId="{92C1FAB5-8185-4AFA-BED8-B841867475E1}" destId="{924FCA66-A9AD-496C-BEFF-390DF774B6A9}" srcOrd="4" destOrd="0" presId="urn:microsoft.com/office/officeart/2005/8/layout/vList2"/>
    <dgm:cxn modelId="{415FD379-6B2D-4BE4-87E8-A1492FD1EFDA}" type="presParOf" srcId="{92C1FAB5-8185-4AFA-BED8-B841867475E1}" destId="{92E9385D-4978-4195-A85D-E0571A7899EA}" srcOrd="5" destOrd="0" presId="urn:microsoft.com/office/officeart/2005/8/layout/vList2"/>
    <dgm:cxn modelId="{645D0553-7257-4A5D-A973-3A7B910C75B8}" type="presParOf" srcId="{92C1FAB5-8185-4AFA-BED8-B841867475E1}" destId="{67B604E9-3E14-47BD-87AB-42852AEB984D}" srcOrd="6" destOrd="0" presId="urn:microsoft.com/office/officeart/2005/8/layout/vList2"/>
    <dgm:cxn modelId="{2E57208D-9750-4B92-9AFF-F94BC1D33E62}" type="presParOf" srcId="{92C1FAB5-8185-4AFA-BED8-B841867475E1}" destId="{EED7A81B-0DE1-4FFF-AF6F-2A516F9BE5E1}" srcOrd="7" destOrd="0" presId="urn:microsoft.com/office/officeart/2005/8/layout/vList2"/>
    <dgm:cxn modelId="{5FCEED75-7935-4B4A-B22E-8D2ED8416D83}" type="presParOf" srcId="{92C1FAB5-8185-4AFA-BED8-B841867475E1}" destId="{A28AA73B-EB7D-4B75-85B5-6E56D79A9A77}" srcOrd="8" destOrd="0" presId="urn:microsoft.com/office/officeart/2005/8/layout/vList2"/>
    <dgm:cxn modelId="{DE61B961-1850-49C7-9D6F-DF08E6CD0085}" type="presParOf" srcId="{92C1FAB5-8185-4AFA-BED8-B841867475E1}" destId="{F4619251-EA77-43E7-A55D-7751D3ADAB4B}" srcOrd="9" destOrd="0" presId="urn:microsoft.com/office/officeart/2005/8/layout/vList2"/>
    <dgm:cxn modelId="{EF4723F1-587E-441A-8630-7CF669BF5374}" type="presParOf" srcId="{92C1FAB5-8185-4AFA-BED8-B841867475E1}" destId="{F0BF0A95-7DA9-4B71-B9BB-2EE912636C79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3E430D-51BF-4E8C-BDFB-D24CFD1AF183}">
      <dsp:nvSpPr>
        <dsp:cNvPr id="0" name=""/>
        <dsp:cNvSpPr/>
      </dsp:nvSpPr>
      <dsp:spPr>
        <a:xfrm>
          <a:off x="0" y="103491"/>
          <a:ext cx="5098256" cy="104480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/>
            <a:t>time series: </a:t>
          </a:r>
          <a:r>
            <a:rPr lang="en-GB" sz="1900" kern="1200"/>
            <a:t>data are collected sequentially in time (and most of the time with a fixed periodicity), </a:t>
          </a:r>
          <a:endParaRPr lang="en-US" sz="1900" kern="1200"/>
        </a:p>
      </dsp:txBody>
      <dsp:txXfrm>
        <a:off x="51003" y="154494"/>
        <a:ext cx="4996250" cy="942803"/>
      </dsp:txXfrm>
    </dsp:sp>
    <dsp:sp modelId="{732E5455-91A4-4609-8C2E-691A0DA9DBD7}">
      <dsp:nvSpPr>
        <dsp:cNvPr id="0" name=""/>
        <dsp:cNvSpPr/>
      </dsp:nvSpPr>
      <dsp:spPr>
        <a:xfrm>
          <a:off x="0" y="1203021"/>
          <a:ext cx="5098256" cy="1044809"/>
        </a:xfrm>
        <a:prstGeom prst="roundRect">
          <a:avLst/>
        </a:prstGeom>
        <a:solidFill>
          <a:schemeClr val="accent2">
            <a:hueOff val="9759"/>
            <a:satOff val="-6719"/>
            <a:lumOff val="-171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Typical notation: </a:t>
          </a:r>
          <a:r>
            <a:rPr lang="en-GB" sz="1900" i="1" kern="1200"/>
            <a:t>Y</a:t>
          </a:r>
          <a:r>
            <a:rPr lang="en-GB" sz="1900" i="1" kern="1200" baseline="-25000"/>
            <a:t>t</a:t>
          </a:r>
          <a:r>
            <a:rPr lang="en-GB" sz="1900" i="1" kern="1200"/>
            <a:t>, X</a:t>
          </a:r>
          <a:r>
            <a:rPr lang="en-GB" sz="1900" i="1" kern="1200" baseline="-25000"/>
            <a:t>t</a:t>
          </a:r>
          <a:r>
            <a:rPr lang="en-GB" sz="1900" i="1" kern="1200"/>
            <a:t> </a:t>
          </a:r>
          <a:endParaRPr lang="en-US" sz="1900" kern="1200"/>
        </a:p>
      </dsp:txBody>
      <dsp:txXfrm>
        <a:off x="51003" y="1254024"/>
        <a:ext cx="4996250" cy="942803"/>
      </dsp:txXfrm>
    </dsp:sp>
    <dsp:sp modelId="{8EFC4575-75CA-48D7-9CE8-8D6F20E79C94}">
      <dsp:nvSpPr>
        <dsp:cNvPr id="0" name=""/>
        <dsp:cNvSpPr/>
      </dsp:nvSpPr>
      <dsp:spPr>
        <a:xfrm>
          <a:off x="0" y="2302551"/>
          <a:ext cx="5098256" cy="1044809"/>
        </a:xfrm>
        <a:prstGeom prst="roundRect">
          <a:avLst/>
        </a:prstGeom>
        <a:solidFill>
          <a:schemeClr val="accent2">
            <a:hueOff val="19519"/>
            <a:satOff val="-13438"/>
            <a:lumOff val="-343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The cross-sectional dimension is unity. Hence, the data track a single cross-sectional unit over time. </a:t>
          </a:r>
          <a:endParaRPr lang="en-US" sz="1900" kern="1200"/>
        </a:p>
      </dsp:txBody>
      <dsp:txXfrm>
        <a:off x="51003" y="2353554"/>
        <a:ext cx="4996250" cy="942803"/>
      </dsp:txXfrm>
    </dsp:sp>
    <dsp:sp modelId="{35598508-FC12-4441-9014-C53958A0069B}">
      <dsp:nvSpPr>
        <dsp:cNvPr id="0" name=""/>
        <dsp:cNvSpPr/>
      </dsp:nvSpPr>
      <dsp:spPr>
        <a:xfrm>
          <a:off x="0" y="3402081"/>
          <a:ext cx="5098256" cy="1044809"/>
        </a:xfrm>
        <a:prstGeom prst="roundRect">
          <a:avLst/>
        </a:prstGeom>
        <a:solidFill>
          <a:schemeClr val="accent2">
            <a:hueOff val="29278"/>
            <a:satOff val="-20157"/>
            <a:lumOff val="-514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For example: a maritime firm, a shipping or a stock market index, a household, a country, tracked over time.</a:t>
          </a:r>
          <a:endParaRPr lang="en-US" sz="1900" kern="1200"/>
        </a:p>
      </dsp:txBody>
      <dsp:txXfrm>
        <a:off x="51003" y="3453084"/>
        <a:ext cx="4996250" cy="942803"/>
      </dsp:txXfrm>
    </dsp:sp>
    <dsp:sp modelId="{E0CDEB7F-82A3-4024-8273-9B87C9EDE1BA}">
      <dsp:nvSpPr>
        <dsp:cNvPr id="0" name=""/>
        <dsp:cNvSpPr/>
      </dsp:nvSpPr>
      <dsp:spPr>
        <a:xfrm>
          <a:off x="0" y="4501611"/>
          <a:ext cx="5098256" cy="1044809"/>
        </a:xfrm>
        <a:prstGeom prst="roundRect">
          <a:avLst/>
        </a:prstGeom>
        <a:solidFill>
          <a:schemeClr val="accent2">
            <a:hueOff val="39038"/>
            <a:satOff val="-26876"/>
            <a:lumOff val="-686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Thus, the variation </a:t>
          </a:r>
          <a:r>
            <a:rPr lang="en-GB" sz="1900" b="1" kern="1200"/>
            <a:t>stems</a:t>
          </a:r>
          <a:r>
            <a:rPr lang="en-GB" sz="1900" kern="1200"/>
            <a:t> from differences </a:t>
          </a:r>
          <a:r>
            <a:rPr lang="en-GB" sz="1900" b="1" kern="1200"/>
            <a:t>within </a:t>
          </a:r>
          <a:r>
            <a:rPr lang="en-GB" sz="1900" kern="1200"/>
            <a:t>the</a:t>
          </a:r>
          <a:r>
            <a:rPr lang="en-GB" sz="1900" b="1" kern="1200"/>
            <a:t> </a:t>
          </a:r>
          <a:r>
            <a:rPr lang="en-GB" sz="1900" kern="1200"/>
            <a:t>cross sectional unit, reflecting the effect of passage of time. </a:t>
          </a:r>
          <a:r>
            <a:rPr lang="en-GB" sz="1900" b="1" kern="1200"/>
            <a:t>      </a:t>
          </a:r>
          <a:endParaRPr lang="en-US" sz="1900" kern="1200"/>
        </a:p>
      </dsp:txBody>
      <dsp:txXfrm>
        <a:off x="51003" y="4552614"/>
        <a:ext cx="4996250" cy="9428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B0CBEA-F5F4-4B2E-8DD0-0788EB04FFB0}">
      <dsp:nvSpPr>
        <dsp:cNvPr id="0" name=""/>
        <dsp:cNvSpPr/>
      </dsp:nvSpPr>
      <dsp:spPr>
        <a:xfrm>
          <a:off x="0" y="673776"/>
          <a:ext cx="5098256" cy="6762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/>
            <a:t>Panel: </a:t>
          </a:r>
          <a:r>
            <a:rPr lang="en-GB" sz="1700" kern="1200"/>
            <a:t>data for various cross-sectional members are collected repeatedly in time. </a:t>
          </a:r>
          <a:endParaRPr lang="en-US" sz="1700" kern="1200"/>
        </a:p>
      </dsp:txBody>
      <dsp:txXfrm>
        <a:off x="33012" y="706788"/>
        <a:ext cx="5032232" cy="610236"/>
      </dsp:txXfrm>
    </dsp:sp>
    <dsp:sp modelId="{4E2456E1-0702-4C0A-BE19-290260F40CE5}">
      <dsp:nvSpPr>
        <dsp:cNvPr id="0" name=""/>
        <dsp:cNvSpPr/>
      </dsp:nvSpPr>
      <dsp:spPr>
        <a:xfrm>
          <a:off x="0" y="1398996"/>
          <a:ext cx="5098256" cy="676260"/>
        </a:xfrm>
        <a:prstGeom prst="roundRect">
          <a:avLst/>
        </a:prstGeom>
        <a:solidFill>
          <a:schemeClr val="accent2">
            <a:hueOff val="7808"/>
            <a:satOff val="-5375"/>
            <a:lumOff val="-137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For example, follow: a set of maritime firms, or stocks, or a set of countries over a number of time periods.</a:t>
          </a:r>
          <a:r>
            <a:rPr lang="en-GB" sz="1700" i="1" kern="1200"/>
            <a:t> </a:t>
          </a:r>
          <a:endParaRPr lang="en-US" sz="1700" kern="1200"/>
        </a:p>
      </dsp:txBody>
      <dsp:txXfrm>
        <a:off x="33012" y="1432008"/>
        <a:ext cx="5032232" cy="610236"/>
      </dsp:txXfrm>
    </dsp:sp>
    <dsp:sp modelId="{924FCA66-A9AD-496C-BEFF-390DF774B6A9}">
      <dsp:nvSpPr>
        <dsp:cNvPr id="0" name=""/>
        <dsp:cNvSpPr/>
      </dsp:nvSpPr>
      <dsp:spPr>
        <a:xfrm>
          <a:off x="0" y="2124216"/>
          <a:ext cx="5098256" cy="676260"/>
        </a:xfrm>
        <a:prstGeom prst="roundRect">
          <a:avLst/>
        </a:prstGeom>
        <a:solidFill>
          <a:schemeClr val="accent2">
            <a:hueOff val="15615"/>
            <a:satOff val="-10750"/>
            <a:lumOff val="-274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Typical notation: </a:t>
          </a:r>
          <a:r>
            <a:rPr lang="en-GB" sz="1700" i="1" kern="1200"/>
            <a:t>Y</a:t>
          </a:r>
          <a:r>
            <a:rPr lang="en-GB" sz="1700" i="1" kern="1200" baseline="-25000"/>
            <a:t>it</a:t>
          </a:r>
          <a:r>
            <a:rPr lang="en-GB" sz="1700" i="1" kern="1200"/>
            <a:t>, X</a:t>
          </a:r>
          <a:r>
            <a:rPr lang="en-GB" sz="1700" i="1" kern="1200" baseline="-25000"/>
            <a:t>it</a:t>
          </a:r>
          <a:r>
            <a:rPr lang="en-GB" sz="1700" i="1" kern="1200"/>
            <a:t> </a:t>
          </a:r>
          <a:endParaRPr lang="en-US" sz="1700" kern="1200"/>
        </a:p>
      </dsp:txBody>
      <dsp:txXfrm>
        <a:off x="33012" y="2157228"/>
        <a:ext cx="5032232" cy="610236"/>
      </dsp:txXfrm>
    </dsp:sp>
    <dsp:sp modelId="{67B604E9-3E14-47BD-87AB-42852AEB984D}">
      <dsp:nvSpPr>
        <dsp:cNvPr id="0" name=""/>
        <dsp:cNvSpPr/>
      </dsp:nvSpPr>
      <dsp:spPr>
        <a:xfrm>
          <a:off x="0" y="2849436"/>
          <a:ext cx="5098256" cy="676260"/>
        </a:xfrm>
        <a:prstGeom prst="roundRect">
          <a:avLst/>
        </a:prstGeom>
        <a:solidFill>
          <a:schemeClr val="accent2">
            <a:hueOff val="23423"/>
            <a:satOff val="-16126"/>
            <a:lumOff val="-411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Thus, the overall variation </a:t>
          </a:r>
          <a:r>
            <a:rPr lang="en-GB" sz="1700" b="1" kern="1200"/>
            <a:t>stems</a:t>
          </a:r>
          <a:r>
            <a:rPr lang="en-GB" sz="1700" kern="1200"/>
            <a:t> from: </a:t>
          </a:r>
          <a:endParaRPr lang="en-US" sz="1700" kern="1200"/>
        </a:p>
      </dsp:txBody>
      <dsp:txXfrm>
        <a:off x="33012" y="2882448"/>
        <a:ext cx="5032232" cy="610236"/>
      </dsp:txXfrm>
    </dsp:sp>
    <dsp:sp modelId="{A28AA73B-EB7D-4B75-85B5-6E56D79A9A77}">
      <dsp:nvSpPr>
        <dsp:cNvPr id="0" name=""/>
        <dsp:cNvSpPr/>
      </dsp:nvSpPr>
      <dsp:spPr>
        <a:xfrm>
          <a:off x="0" y="3574656"/>
          <a:ext cx="5098256" cy="676260"/>
        </a:xfrm>
        <a:prstGeom prst="roundRect">
          <a:avLst/>
        </a:prstGeom>
        <a:solidFill>
          <a:schemeClr val="accent2">
            <a:hueOff val="31230"/>
            <a:satOff val="-21501"/>
            <a:lumOff val="-549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(i) differences </a:t>
          </a:r>
          <a:r>
            <a:rPr lang="en-GB" sz="1700" b="1" kern="1200"/>
            <a:t>between</a:t>
          </a:r>
          <a:r>
            <a:rPr lang="en-GB" sz="1700" kern="1200"/>
            <a:t> cross-sectional members, and </a:t>
          </a:r>
          <a:endParaRPr lang="en-US" sz="1700" kern="1200"/>
        </a:p>
      </dsp:txBody>
      <dsp:txXfrm>
        <a:off x="33012" y="3607668"/>
        <a:ext cx="5032232" cy="610236"/>
      </dsp:txXfrm>
    </dsp:sp>
    <dsp:sp modelId="{F0BF0A95-7DA9-4B71-B9BB-2EE912636C79}">
      <dsp:nvSpPr>
        <dsp:cNvPr id="0" name=""/>
        <dsp:cNvSpPr/>
      </dsp:nvSpPr>
      <dsp:spPr>
        <a:xfrm>
          <a:off x="0" y="4299876"/>
          <a:ext cx="5098256" cy="676260"/>
        </a:xfrm>
        <a:prstGeom prst="roundRect">
          <a:avLst/>
        </a:prstGeom>
        <a:solidFill>
          <a:schemeClr val="accent2">
            <a:hueOff val="39038"/>
            <a:satOff val="-26876"/>
            <a:lumOff val="-686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(ii) differences </a:t>
          </a:r>
          <a:r>
            <a:rPr lang="en-GB" sz="1700" b="1" kern="1200"/>
            <a:t>within </a:t>
          </a:r>
          <a:r>
            <a:rPr lang="en-GB" sz="1700" kern="1200"/>
            <a:t>every</a:t>
          </a:r>
          <a:r>
            <a:rPr lang="en-GB" sz="1700" b="1" kern="1200"/>
            <a:t> </a:t>
          </a:r>
          <a:r>
            <a:rPr lang="en-GB" sz="1700" kern="1200"/>
            <a:t>cross-sectional member, reflecting the effect of passage of time. </a:t>
          </a:r>
          <a:r>
            <a:rPr lang="en-GB" sz="1700" b="1" kern="1200"/>
            <a:t>      </a:t>
          </a:r>
          <a:endParaRPr lang="en-US" sz="1700" kern="1200"/>
        </a:p>
      </dsp:txBody>
      <dsp:txXfrm>
        <a:off x="33012" y="4332888"/>
        <a:ext cx="5032232" cy="6102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BA706F-DCE2-4131-AC07-55D74254ECB0}" type="datetimeFigureOut">
              <a:rPr lang="el-GR" smtClean="0"/>
              <a:t>24/12/2025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248893-9D8C-4D47-9410-0273C68ABC5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50447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333BE-66BB-4A9B-9BA9-A8A8AEAE1A1F}" type="datetime1">
              <a:rPr lang="en-US" smtClean="0"/>
              <a:t>12/24/2025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Quantitative Methods, K. Drakos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05D20-4A05-4AD2-9FBC-499D24F71F51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246641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333BE-66BB-4A9B-9BA9-A8A8AEAE1A1F}" type="datetime1">
              <a:rPr lang="en-US" smtClean="0"/>
              <a:t>12/24/2025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Quantitative Methods, K. Drakos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05D20-4A05-4AD2-9FBC-499D24F71F5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2348818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333BE-66BB-4A9B-9BA9-A8A8AEAE1A1F}" type="datetime1">
              <a:rPr lang="en-US" smtClean="0"/>
              <a:t>12/24/2025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Quantitative Methods, K. Drakos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05D20-4A05-4AD2-9FBC-499D24F71F51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5556965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333BE-66BB-4A9B-9BA9-A8A8AEAE1A1F}" type="datetime1">
              <a:rPr lang="en-US" smtClean="0"/>
              <a:t>12/24/2025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Quantitative Methods, K. Drakos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05D20-4A05-4AD2-9FBC-499D24F71F5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028788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333BE-66BB-4A9B-9BA9-A8A8AEAE1A1F}" type="datetime1">
              <a:rPr lang="en-US" smtClean="0"/>
              <a:t>12/24/2025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Quantitative Methods, K. Drakos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05D20-4A05-4AD2-9FBC-499D24F71F5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996789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333BE-66BB-4A9B-9BA9-A8A8AEAE1A1F}" type="datetime1">
              <a:rPr lang="en-US" smtClean="0"/>
              <a:t>12/24/2025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Quantitative Methods, K. Drakos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05D20-4A05-4AD2-9FBC-499D24F71F5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7338544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333BE-66BB-4A9B-9BA9-A8A8AEAE1A1F}" type="datetime1">
              <a:rPr lang="en-US" smtClean="0"/>
              <a:t>12/24/2025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GB"/>
              <a:t>Quantitative Methods, K. Drakos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05D20-4A05-4AD2-9FBC-499D24F71F5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8330425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733333BE-66BB-4A9B-9BA9-A8A8AEAE1A1F}" type="datetime1">
              <a:rPr lang="en-US" smtClean="0"/>
              <a:t>12/24/2025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Quantitative Methods, K. Drakos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805D20-4A05-4AD2-9FBC-499D24F71F5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4133952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333BE-66BB-4A9B-9BA9-A8A8AEAE1A1F}" type="datetime1">
              <a:rPr lang="en-US" smtClean="0"/>
              <a:t>12/24/2025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Quantitative Methods, K. Drakos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05D20-4A05-4AD2-9FBC-499D24F71F5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7016249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333BE-66BB-4A9B-9BA9-A8A8AEAE1A1F}" type="datetime1">
              <a:rPr lang="en-US" smtClean="0"/>
              <a:t>12/24/2025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Quantitative Methods, K. Drakos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05D20-4A05-4AD2-9FBC-499D24F71F5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7229656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333BE-66BB-4A9B-9BA9-A8A8AEAE1A1F}" type="datetime1">
              <a:rPr lang="en-US" smtClean="0"/>
              <a:t>12/24/2025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Quantitative Methods, K. Drakos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05D20-4A05-4AD2-9FBC-499D24F71F5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428849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33333BE-66BB-4A9B-9BA9-A8A8AEAE1A1F}" type="datetime1">
              <a:rPr lang="en-US" smtClean="0"/>
              <a:t>12/24/2025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GB"/>
              <a:t>Quantitative Methods, K. Drakos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A805D20-4A05-4AD2-9FBC-499D24F71F51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1187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5" name="Rectangle 11274">
            <a:extLst>
              <a:ext uri="{FF2B5EF4-FFF2-40B4-BE49-F238E27FC236}">
                <a16:creationId xmlns:a16="http://schemas.microsoft.com/office/drawing/2014/main" id="{25C8D2C1-DA83-420D-9635-D52CE066B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81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11277" name="Rectangle 11276">
            <a:extLst>
              <a:ext uri="{FF2B5EF4-FFF2-40B4-BE49-F238E27FC236}">
                <a16:creationId xmlns:a16="http://schemas.microsoft.com/office/drawing/2014/main" id="{434F74C9-6A0B-409E-AD1C-45B58BE91B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cxnSp>
        <p:nvCxnSpPr>
          <p:cNvPr id="11279" name="Straight Connector 11278">
            <a:extLst>
              <a:ext uri="{FF2B5EF4-FFF2-40B4-BE49-F238E27FC236}">
                <a16:creationId xmlns:a16="http://schemas.microsoft.com/office/drawing/2014/main" id="{F5486A9D-1265-4B57-91E6-68E666B97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05743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71" name="Picture 11270" descr="3D rendering of DNA">
            <a:extLst>
              <a:ext uri="{FF2B5EF4-FFF2-40B4-BE49-F238E27FC236}">
                <a16:creationId xmlns:a16="http://schemas.microsoft.com/office/drawing/2014/main" id="{1559CC3C-9699-CEA4-6193-A4BE5FCC6D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4215" b="12033"/>
          <a:stretch>
            <a:fillRect/>
          </a:stretch>
        </p:blipFill>
        <p:spPr>
          <a:xfrm>
            <a:off x="-24" y="10"/>
            <a:ext cx="9144023" cy="4915066"/>
          </a:xfrm>
          <a:prstGeom prst="rect">
            <a:avLst/>
          </a:prstGeom>
        </p:spPr>
      </p:pic>
      <p:sp>
        <p:nvSpPr>
          <p:cNvPr id="11281" name="Rectangle 11280">
            <a:extLst>
              <a:ext uri="{FF2B5EF4-FFF2-40B4-BE49-F238E27FC236}">
                <a16:creationId xmlns:a16="http://schemas.microsoft.com/office/drawing/2014/main" id="{B76D919A-FC3E-4B4E-BAF0-ED6CFB8DC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30" y="4953000"/>
            <a:ext cx="9141714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11266" name="1 - Τίτλος"/>
          <p:cNvSpPr>
            <a:spLocks noGrp="1"/>
          </p:cNvSpPr>
          <p:nvPr>
            <p:ph type="title"/>
          </p:nvPr>
        </p:nvSpPr>
        <p:spPr>
          <a:xfrm>
            <a:off x="798897" y="5120640"/>
            <a:ext cx="7543800" cy="8229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en-US" sz="3100" b="1">
                <a:solidFill>
                  <a:srgbClr val="FFFFFF"/>
                </a:solidFill>
              </a:rPr>
              <a:t>Data DNA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98909" y="5943600"/>
            <a:ext cx="7543800" cy="543513"/>
          </a:xfrm>
        </p:spPr>
        <p:txBody>
          <a:bodyPr vert="horz" lIns="91440" tIns="45720" rIns="91440" bIns="45720" rtlCol="0">
            <a:normAutofit/>
          </a:bodyPr>
          <a:lstStyle/>
          <a:p>
            <a:pPr fontAlgn="auto">
              <a:defRPr/>
            </a:pPr>
            <a:endParaRPr lang="en-US" sz="1300">
              <a:solidFill>
                <a:srgbClr val="FFFFFF"/>
              </a:solidFill>
            </a:endParaRPr>
          </a:p>
        </p:txBody>
      </p:sp>
      <p:sp>
        <p:nvSpPr>
          <p:cNvPr id="11283" name="Rectangle 11282">
            <a:extLst>
              <a:ext uri="{FF2B5EF4-FFF2-40B4-BE49-F238E27FC236}">
                <a16:creationId xmlns:a16="http://schemas.microsoft.com/office/drawing/2014/main" id="{8F66ACBD-1C82-4782-AA7C-05504DD7DE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0" y="4906176"/>
            <a:ext cx="9141714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11269" name="4 - Θέση υποσέλιδου"/>
          <p:cNvSpPr>
            <a:spLocks noGrp="1"/>
          </p:cNvSpPr>
          <p:nvPr>
            <p:ph type="ftr" sz="quarter" idx="11"/>
          </p:nvPr>
        </p:nvSpPr>
        <p:spPr bwMode="auto">
          <a:xfrm>
            <a:off x="2764638" y="6459785"/>
            <a:ext cx="3617103" cy="365125"/>
          </a:xfrm>
        </p:spPr>
        <p:txBody>
          <a:bodyPr vert="horz" lIns="91440" tIns="45720" rIns="91440" bIns="45720" numCol="1" rtlCol="0" anchor="ctr" compatLnSpc="1">
            <a:prstTxWarp prst="textNoShape">
              <a:avLst/>
            </a:prstTxWarp>
            <a:normAutofit/>
          </a:bodyPr>
          <a:lstStyle/>
          <a:p>
            <a:pPr defTabSz="914400">
              <a:spcAft>
                <a:spcPts val="600"/>
              </a:spcAft>
            </a:pPr>
            <a:r>
              <a:rPr lang="en-US" altLang="en-US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Quantitative Methods, K. Drakos</a:t>
            </a:r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7425343" y="6459785"/>
            <a:ext cx="98401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67598414-0805-4E20-BA6B-FA8E319AC2B3}" type="slidenum">
              <a:rPr lang="en-US"/>
              <a:pPr defTabSz="914400">
                <a:spcAft>
                  <a:spcPts val="600"/>
                </a:spcAft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298" name="Rectangle 12297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39736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00" name="Rectangle 12299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12290" name="1 - Τίτλος"/>
          <p:cNvSpPr>
            <a:spLocks noGrp="1"/>
          </p:cNvSpPr>
          <p:nvPr>
            <p:ph type="title"/>
          </p:nvPr>
        </p:nvSpPr>
        <p:spPr>
          <a:xfrm>
            <a:off x="369277" y="605896"/>
            <a:ext cx="2313633" cy="5646208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en-GB" altLang="en-US" sz="3100">
                <a:solidFill>
                  <a:srgbClr val="FFFFFF"/>
                </a:solidFill>
              </a:rPr>
              <a:t>Data DNA</a:t>
            </a:r>
          </a:p>
        </p:txBody>
      </p:sp>
      <p:sp>
        <p:nvSpPr>
          <p:cNvPr id="12302" name="Rectangle 12301">
            <a:extLst>
              <a:ext uri="{FF2B5EF4-FFF2-40B4-BE49-F238E27FC236}">
                <a16:creationId xmlns:a16="http://schemas.microsoft.com/office/drawing/2014/main" id="{054B3F04-9EAC-45C0-B3CE-0387EEA10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12291" name="2 - Θέση περιεχομένου"/>
          <p:cNvSpPr>
            <a:spLocks noGrp="1"/>
          </p:cNvSpPr>
          <p:nvPr>
            <p:ph idx="1"/>
          </p:nvPr>
        </p:nvSpPr>
        <p:spPr>
          <a:xfrm>
            <a:off x="3556512" y="605896"/>
            <a:ext cx="4810247" cy="5646208"/>
          </a:xfrm>
        </p:spPr>
        <p:txBody>
          <a:bodyPr anchor="ctr">
            <a:normAutofit/>
          </a:bodyPr>
          <a:lstStyle/>
          <a:p>
            <a:r>
              <a:rPr lang="en-GB" altLang="en-US" dirty="0"/>
              <a:t>The analyst needs to comprehend the Data DNA before designing data analysis because: </a:t>
            </a:r>
            <a:endParaRPr lang="en-GB" altLang="en-US"/>
          </a:p>
          <a:p>
            <a:r>
              <a:rPr lang="en-GB" altLang="en-US" dirty="0"/>
              <a:t>DNA type </a:t>
            </a:r>
            <a:r>
              <a:rPr lang="en-GB" altLang="en-US" b="1" u="sng" dirty="0"/>
              <a:t>determines</a:t>
            </a:r>
            <a:r>
              <a:rPr lang="en-GB" altLang="en-US" dirty="0"/>
              <a:t> to a large extent the choice of appropriate econometric method.</a:t>
            </a:r>
            <a:endParaRPr lang="en-GB" altLang="en-US"/>
          </a:p>
          <a:p>
            <a:pPr eaLnBrk="1" hangingPunct="1"/>
            <a:r>
              <a:rPr lang="en-GB" altLang="en-US" b="1" i="1" u="sng" dirty="0"/>
              <a:t>source of variation </a:t>
            </a:r>
            <a:endParaRPr lang="en-GB" altLang="en-US" b="1" i="1" u="sng"/>
          </a:p>
          <a:p>
            <a:pPr eaLnBrk="1" hangingPunct="1"/>
            <a:r>
              <a:rPr lang="en-GB" altLang="en-US" b="1" i="1" u="sng" dirty="0"/>
              <a:t>format of measurement</a:t>
            </a:r>
            <a:endParaRPr lang="en-GB" altLang="en-US" b="1" i="1" u="sng"/>
          </a:p>
          <a:p>
            <a:pPr eaLnBrk="1" hangingPunct="1"/>
            <a:r>
              <a:rPr lang="en-GB" altLang="en-US" dirty="0"/>
              <a:t>As you will see there is a wide variety of data types, which means that an analyst must possess in her arsenal many weapons.    </a:t>
            </a:r>
            <a:endParaRPr lang="en-GB" altLang="en-US"/>
          </a:p>
          <a:p>
            <a:pPr eaLnBrk="1" hangingPunct="1"/>
            <a:endParaRPr lang="en-GB" altLang="en-US" b="1" dirty="0"/>
          </a:p>
          <a:p>
            <a:pPr eaLnBrk="1" hangingPunct="1"/>
            <a:endParaRPr lang="en-GB" altLang="en-US" dirty="0"/>
          </a:p>
        </p:txBody>
      </p:sp>
      <p:sp>
        <p:nvSpPr>
          <p:cNvPr id="12293" name="4 - Θέση υποσέλιδου"/>
          <p:cNvSpPr>
            <a:spLocks noGrp="1"/>
          </p:cNvSpPr>
          <p:nvPr>
            <p:ph type="ftr" sz="quarter" idx="11"/>
          </p:nvPr>
        </p:nvSpPr>
        <p:spPr bwMode="auto">
          <a:xfrm>
            <a:off x="3556512" y="6459785"/>
            <a:ext cx="3828877" cy="365125"/>
          </a:xfrm>
        </p:spPr>
        <p:txBody>
          <a:bodyPr vert="horz" lIns="91440" tIns="45720" rIns="91440" bIns="45720" numCol="1" compatLnSpc="1">
            <a:prstTxWarp prst="textNoShape">
              <a:avLst/>
            </a:prstTxWarp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GB" altLang="en-US">
                <a:solidFill>
                  <a:schemeClr val="tx2"/>
                </a:solidFill>
              </a:rPr>
              <a:t>Quantitative Methods, K. Drakos</a:t>
            </a:r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7592291" y="6459785"/>
            <a:ext cx="81707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63547811-5EBA-4377-9086-4B16544D5F31}" type="slidenum">
              <a:rPr lang="en-GB">
                <a:solidFill>
                  <a:schemeClr val="tx2"/>
                </a:solidFill>
              </a:rPr>
              <a:pPr>
                <a:spcAft>
                  <a:spcPts val="600"/>
                </a:spcAft>
                <a:defRPr/>
              </a:pPr>
              <a:t>2</a:t>
            </a:fld>
            <a:endParaRPr lang="en-GB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1 - Τίτλος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414204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b="1" dirty="0"/>
              <a:t>source of variation </a:t>
            </a:r>
            <a:br>
              <a:rPr lang="en-GB" dirty="0"/>
            </a:br>
            <a:endParaRPr lang="en-GB" dirty="0"/>
          </a:p>
        </p:txBody>
      </p:sp>
      <p:sp>
        <p:nvSpPr>
          <p:cNvPr id="13315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eaLnBrk="1" hangingPunct="1"/>
            <a:r>
              <a:rPr lang="en-GB" altLang="en-US" b="1" dirty="0"/>
              <a:t>cross-sectional </a:t>
            </a:r>
            <a:r>
              <a:rPr lang="en-GB" altLang="en-US" dirty="0"/>
              <a:t>(atemporal): data represent a snapshot of a single point in time (or various time points have been artificially collapsed on a single point) for various cross-sectional members. </a:t>
            </a:r>
          </a:p>
          <a:p>
            <a:pPr algn="just" eaLnBrk="1" hangingPunct="1"/>
            <a:r>
              <a:rPr lang="en-GB" altLang="en-US" dirty="0"/>
              <a:t>Typical notation: </a:t>
            </a:r>
            <a:r>
              <a:rPr lang="en-GB" altLang="en-US" i="1" dirty="0">
                <a:latin typeface="Times New Roman" pitchFamily="18" charset="0"/>
              </a:rPr>
              <a:t>Y</a:t>
            </a:r>
            <a:r>
              <a:rPr lang="en-GB" altLang="en-US" i="1" baseline="-25000" dirty="0">
                <a:latin typeface="Times New Roman" pitchFamily="18" charset="0"/>
              </a:rPr>
              <a:t>i</a:t>
            </a:r>
            <a:r>
              <a:rPr lang="en-GB" altLang="en-US" i="1" dirty="0">
                <a:latin typeface="Times New Roman" pitchFamily="18" charset="0"/>
              </a:rPr>
              <a:t>, X</a:t>
            </a:r>
            <a:r>
              <a:rPr lang="en-GB" altLang="en-US" i="1" baseline="-25000" dirty="0">
                <a:latin typeface="Times New Roman" pitchFamily="18" charset="0"/>
              </a:rPr>
              <a:t>i</a:t>
            </a:r>
            <a:r>
              <a:rPr lang="en-GB" altLang="en-US" i="1" dirty="0">
                <a:latin typeface="Times New Roman" pitchFamily="18" charset="0"/>
              </a:rPr>
              <a:t> </a:t>
            </a:r>
          </a:p>
          <a:p>
            <a:pPr algn="just" eaLnBrk="1" hangingPunct="1"/>
            <a:r>
              <a:rPr lang="en-GB" altLang="en-US" dirty="0"/>
              <a:t>For example: </a:t>
            </a:r>
          </a:p>
          <a:p>
            <a:pPr algn="just" eaLnBrk="1" hangingPunct="1"/>
            <a:r>
              <a:rPr lang="en-GB" altLang="en-US" dirty="0"/>
              <a:t>a survey based on a random sample of firms or individuals, or ports. </a:t>
            </a:r>
          </a:p>
          <a:p>
            <a:pPr algn="just" eaLnBrk="1" hangingPunct="1"/>
            <a:r>
              <a:rPr lang="en-GB" altLang="en-US" dirty="0"/>
              <a:t>Thus, the variation </a:t>
            </a:r>
            <a:r>
              <a:rPr lang="en-GB" altLang="en-US" b="1" dirty="0"/>
              <a:t>stems</a:t>
            </a:r>
            <a:r>
              <a:rPr lang="en-GB" altLang="en-US" dirty="0"/>
              <a:t> from differences </a:t>
            </a:r>
            <a:r>
              <a:rPr lang="en-GB" altLang="en-US" b="1" dirty="0"/>
              <a:t>between </a:t>
            </a:r>
            <a:r>
              <a:rPr lang="en-GB" altLang="en-US" dirty="0"/>
              <a:t>cross sectional members. </a:t>
            </a:r>
            <a:r>
              <a:rPr lang="en-GB" altLang="en-US" b="1" dirty="0"/>
              <a:t>      </a:t>
            </a:r>
          </a:p>
          <a:p>
            <a:pPr eaLnBrk="1" hangingPunct="1"/>
            <a:endParaRPr lang="en-GB" altLang="en-US" dirty="0"/>
          </a:p>
        </p:txBody>
      </p:sp>
      <p:sp>
        <p:nvSpPr>
          <p:cNvPr id="13317" name="4 - Θέση υποσέλιδου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r>
              <a:rPr lang="en-GB" altLang="en-US"/>
              <a:t>Quantitative Methods, K. Drakos</a:t>
            </a:r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A8F064-D2F7-42BF-BD8F-3419532BB269}" type="slidenum">
              <a:rPr lang="en-GB"/>
              <a:pPr>
                <a:defRPr/>
              </a:pPr>
              <a:t>3</a:t>
            </a:fld>
            <a:endParaRPr lang="en-GB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CECA621-475E-11E6-C540-EC338E335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EC65F7C-DEA7-6E37-1387-C5E1979EB3C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469" y="548681"/>
            <a:ext cx="7151511" cy="5320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90DF7E68-0127-4A3D-2B8B-F348C987D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Quantitative Methods, K. Drakos</a:t>
            </a:r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20CDE3E0-3187-BF37-BE82-68AED6937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05D20-4A05-4AD2-9FBC-499D24F71F51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0520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347" name="Rectangle 14346">
            <a:extLst>
              <a:ext uri="{FF2B5EF4-FFF2-40B4-BE49-F238E27FC236}">
                <a16:creationId xmlns:a16="http://schemas.microsoft.com/office/drawing/2014/main" id="{FB5993E2-C02B-4335-ABA5-D8EC465551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39736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49" name="Rectangle 14348">
            <a:extLst>
              <a:ext uri="{FF2B5EF4-FFF2-40B4-BE49-F238E27FC236}">
                <a16:creationId xmlns:a16="http://schemas.microsoft.com/office/drawing/2014/main" id="{C0B801A2-5622-4BE8-9AD2-C337A2CD0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14338" name="1 - Τίτλος"/>
          <p:cNvSpPr>
            <a:spLocks noGrp="1"/>
          </p:cNvSpPr>
          <p:nvPr>
            <p:ph type="title"/>
          </p:nvPr>
        </p:nvSpPr>
        <p:spPr>
          <a:xfrm>
            <a:off x="369277" y="516835"/>
            <a:ext cx="2313633" cy="5772840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en-GB" altLang="en-US" sz="3100">
                <a:solidFill>
                  <a:srgbClr val="FFFFFF"/>
                </a:solidFill>
              </a:rPr>
              <a:t>source of variation cont</a:t>
            </a:r>
          </a:p>
        </p:txBody>
      </p:sp>
      <p:sp>
        <p:nvSpPr>
          <p:cNvPr id="14351" name="Rectangle 14350">
            <a:extLst>
              <a:ext uri="{FF2B5EF4-FFF2-40B4-BE49-F238E27FC236}">
                <a16:creationId xmlns:a16="http://schemas.microsoft.com/office/drawing/2014/main" id="{B7AF614F-5BC3-4086-99F5-B87C5847A0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14341" name="4 - Θέση υποσέλιδου"/>
          <p:cNvSpPr>
            <a:spLocks noGrp="1"/>
          </p:cNvSpPr>
          <p:nvPr>
            <p:ph type="ftr" sz="quarter" idx="11"/>
          </p:nvPr>
        </p:nvSpPr>
        <p:spPr bwMode="auto">
          <a:xfrm>
            <a:off x="3556512" y="6459785"/>
            <a:ext cx="3828877" cy="365125"/>
          </a:xfrm>
        </p:spPr>
        <p:txBody>
          <a:bodyPr vert="horz" lIns="91440" tIns="45720" rIns="91440" bIns="45720" numCol="1" compatLnSpc="1">
            <a:prstTxWarp prst="textNoShape">
              <a:avLst/>
            </a:prstTxWarp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GB" altLang="en-US">
                <a:solidFill>
                  <a:schemeClr val="tx2"/>
                </a:solidFill>
              </a:rPr>
              <a:t>Quantitative Methods, K. Drakos</a:t>
            </a:r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7592291" y="6459785"/>
            <a:ext cx="81707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E4CC3B70-A742-456C-AF26-604F11D717B0}" type="slidenum">
              <a:rPr lang="en-GB">
                <a:solidFill>
                  <a:schemeClr val="tx2"/>
                </a:solidFill>
              </a:rPr>
              <a:pPr>
                <a:spcAft>
                  <a:spcPts val="600"/>
                </a:spcAft>
                <a:defRPr/>
              </a:pPr>
              <a:t>5</a:t>
            </a:fld>
            <a:endParaRPr lang="en-GB">
              <a:solidFill>
                <a:schemeClr val="tx2"/>
              </a:solidFill>
            </a:endParaRPr>
          </a:p>
        </p:txBody>
      </p:sp>
      <p:graphicFrame>
        <p:nvGraphicFramePr>
          <p:cNvPr id="14343" name="2 - Θέση περιεχομένου">
            <a:extLst>
              <a:ext uri="{FF2B5EF4-FFF2-40B4-BE49-F238E27FC236}">
                <a16:creationId xmlns:a16="http://schemas.microsoft.com/office/drawing/2014/main" id="{802BDE0C-96E2-507E-CBEE-FEEE5579059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392266"/>
              </p:ext>
            </p:extLst>
          </p:nvPr>
        </p:nvGraphicFramePr>
        <p:xfrm>
          <a:off x="3556397" y="639763"/>
          <a:ext cx="5098256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E3860E6-EDAF-1F8F-ECD8-FF77C5BD1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C959AAB-C521-D85E-D022-717DD7CD771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469" y="404665"/>
            <a:ext cx="7151511" cy="5464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6DD6CC0D-3CCE-3756-E244-C51AA9656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Quantitative Methods, K. Drakos</a:t>
            </a:r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916FB9F8-DB23-BC1F-15CE-F16C021D7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05D20-4A05-4AD2-9FBC-499D24F71F51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4142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9A7C6C3-7047-0C87-D508-956F08AAE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485ADFDB-DAB8-6B64-D785-8783862E643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470" y="548681"/>
            <a:ext cx="7151510" cy="5320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8EC542BE-32BF-D81D-7C48-8714A2533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Quantitative Methods, K. Drakos</a:t>
            </a:r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7E118B58-2672-323A-36C1-E4FE522C2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05D20-4A05-4AD2-9FBC-499D24F71F51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2691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371" name="Rectangle 15370">
            <a:extLst>
              <a:ext uri="{FF2B5EF4-FFF2-40B4-BE49-F238E27FC236}">
                <a16:creationId xmlns:a16="http://schemas.microsoft.com/office/drawing/2014/main" id="{FB5993E2-C02B-4335-ABA5-D8EC465551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39736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73" name="Rectangle 15372">
            <a:extLst>
              <a:ext uri="{FF2B5EF4-FFF2-40B4-BE49-F238E27FC236}">
                <a16:creationId xmlns:a16="http://schemas.microsoft.com/office/drawing/2014/main" id="{C0B801A2-5622-4BE8-9AD2-C337A2CD0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15362" name="1 - Τίτλος"/>
          <p:cNvSpPr>
            <a:spLocks noGrp="1"/>
          </p:cNvSpPr>
          <p:nvPr>
            <p:ph type="title"/>
          </p:nvPr>
        </p:nvSpPr>
        <p:spPr>
          <a:xfrm>
            <a:off x="369277" y="516835"/>
            <a:ext cx="2313633" cy="5772840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en-GB" altLang="en-US" sz="3100">
                <a:solidFill>
                  <a:srgbClr val="FFFFFF"/>
                </a:solidFill>
              </a:rPr>
              <a:t>source of variation cont</a:t>
            </a:r>
          </a:p>
        </p:txBody>
      </p:sp>
      <p:sp>
        <p:nvSpPr>
          <p:cNvPr id="15375" name="Rectangle 15374">
            <a:extLst>
              <a:ext uri="{FF2B5EF4-FFF2-40B4-BE49-F238E27FC236}">
                <a16:creationId xmlns:a16="http://schemas.microsoft.com/office/drawing/2014/main" id="{B7AF614F-5BC3-4086-99F5-B87C5847A0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15365" name="4 - Θέση υποσέλιδου"/>
          <p:cNvSpPr>
            <a:spLocks noGrp="1"/>
          </p:cNvSpPr>
          <p:nvPr>
            <p:ph type="ftr" sz="quarter" idx="11"/>
          </p:nvPr>
        </p:nvSpPr>
        <p:spPr bwMode="auto">
          <a:xfrm>
            <a:off x="3556512" y="6459785"/>
            <a:ext cx="3828877" cy="365125"/>
          </a:xfrm>
        </p:spPr>
        <p:txBody>
          <a:bodyPr vert="horz" lIns="91440" tIns="45720" rIns="91440" bIns="45720" numCol="1" compatLnSpc="1">
            <a:prstTxWarp prst="textNoShape">
              <a:avLst/>
            </a:prstTxWarp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GB" altLang="en-US">
                <a:solidFill>
                  <a:schemeClr val="tx2"/>
                </a:solidFill>
              </a:rPr>
              <a:t>Quantitative Methods, K. Drakos</a:t>
            </a:r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7592291" y="6459785"/>
            <a:ext cx="81707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5395FA7A-E83E-49BD-99B5-9B1F5E2F92AF}" type="slidenum">
              <a:rPr lang="en-GB">
                <a:solidFill>
                  <a:schemeClr val="tx2"/>
                </a:solidFill>
              </a:rPr>
              <a:pPr>
                <a:spcAft>
                  <a:spcPts val="600"/>
                </a:spcAft>
                <a:defRPr/>
              </a:pPr>
              <a:t>8</a:t>
            </a:fld>
            <a:endParaRPr lang="en-GB">
              <a:solidFill>
                <a:schemeClr val="tx2"/>
              </a:solidFill>
            </a:endParaRPr>
          </a:p>
        </p:txBody>
      </p:sp>
      <p:graphicFrame>
        <p:nvGraphicFramePr>
          <p:cNvPr id="15367" name="2 - Θέση περιεχομένου">
            <a:extLst>
              <a:ext uri="{FF2B5EF4-FFF2-40B4-BE49-F238E27FC236}">
                <a16:creationId xmlns:a16="http://schemas.microsoft.com/office/drawing/2014/main" id="{BB7EFD29-D36B-A541-3B6C-737CDF2759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6383218"/>
              </p:ext>
            </p:extLst>
          </p:nvPr>
        </p:nvGraphicFramePr>
        <p:xfrm>
          <a:off x="3556397" y="639763"/>
          <a:ext cx="5098256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924800" cy="1143000"/>
          </a:xfrm>
        </p:spPr>
        <p:txBody>
          <a:bodyPr/>
          <a:lstStyle/>
          <a:p>
            <a:r>
              <a:rPr lang="en-GB" altLang="en-US">
                <a:latin typeface="ScalaSans-Regular" pitchFamily="34" charset="0"/>
              </a:rPr>
              <a:t>The Basic Data Structure</a:t>
            </a:r>
          </a:p>
        </p:txBody>
      </p:sp>
      <p:sp>
        <p:nvSpPr>
          <p:cNvPr id="44058" name="25 - Θέση υποσέλιδου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r>
              <a:rPr lang="en-GB" altLang="en-US"/>
              <a:t>Quantitative Methods, K. Drakos</a:t>
            </a:r>
          </a:p>
        </p:txBody>
      </p:sp>
      <p:sp>
        <p:nvSpPr>
          <p:cNvPr id="25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5772FC-7953-4802-86C7-362145B35A52}" type="slidenum">
              <a:rPr lang="en-GB"/>
              <a:pPr>
                <a:defRPr/>
              </a:pPr>
              <a:t>9</a:t>
            </a:fld>
            <a:endParaRPr lang="en-GB"/>
          </a:p>
        </p:txBody>
      </p:sp>
      <p:graphicFrame>
        <p:nvGraphicFramePr>
          <p:cNvPr id="44036" name="Object 2"/>
          <p:cNvGraphicFramePr>
            <a:graphicFrameLocks noChangeAspect="1"/>
          </p:cNvGraphicFramePr>
          <p:nvPr/>
        </p:nvGraphicFramePr>
        <p:xfrm>
          <a:off x="3157538" y="1157288"/>
          <a:ext cx="2762250" cy="538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89080" imgH="2320200" progId="Equation.3">
                  <p:embed/>
                </p:oleObj>
              </mc:Choice>
              <mc:Fallback>
                <p:oleObj name="Equation" r:id="rId2" imgW="1189080" imgH="2320200" progId="Equation.3">
                  <p:embed/>
                  <p:pic>
                    <p:nvPicPr>
                      <p:cNvPr id="4403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7538" y="1157288"/>
                        <a:ext cx="2762250" cy="5381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7" name="Text Box 6"/>
          <p:cNvSpPr txBox="1">
            <a:spLocks noChangeArrowheads="1"/>
          </p:cNvSpPr>
          <p:nvPr/>
        </p:nvSpPr>
        <p:spPr bwMode="auto">
          <a:xfrm>
            <a:off x="609600" y="1828800"/>
            <a:ext cx="262071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en-US" dirty="0">
                <a:solidFill>
                  <a:schemeClr val="tx2"/>
                </a:solidFill>
              </a:rPr>
              <a:t>Cross-sectional member 1</a:t>
            </a:r>
          </a:p>
        </p:txBody>
      </p:sp>
      <p:sp>
        <p:nvSpPr>
          <p:cNvPr id="44038" name="Line 7"/>
          <p:cNvSpPr>
            <a:spLocks noChangeShapeType="1"/>
          </p:cNvSpPr>
          <p:nvPr/>
        </p:nvSpPr>
        <p:spPr bwMode="auto">
          <a:xfrm flipV="1">
            <a:off x="2225675" y="1524000"/>
            <a:ext cx="746125" cy="557213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44039" name="Text Box 12"/>
          <p:cNvSpPr txBox="1">
            <a:spLocks noChangeArrowheads="1"/>
          </p:cNvSpPr>
          <p:nvPr/>
        </p:nvSpPr>
        <p:spPr bwMode="auto">
          <a:xfrm>
            <a:off x="6400800" y="12192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en-US" dirty="0">
                <a:solidFill>
                  <a:schemeClr val="tx2"/>
                </a:solidFill>
              </a:rPr>
              <a:t>Wave 1</a:t>
            </a:r>
          </a:p>
        </p:txBody>
      </p:sp>
      <p:sp>
        <p:nvSpPr>
          <p:cNvPr id="44040" name="Line 13"/>
          <p:cNvSpPr>
            <a:spLocks noChangeShapeType="1"/>
          </p:cNvSpPr>
          <p:nvPr/>
        </p:nvSpPr>
        <p:spPr bwMode="auto">
          <a:xfrm flipH="1">
            <a:off x="6019800" y="1447800"/>
            <a:ext cx="4572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44041" name="Text Box 14"/>
          <p:cNvSpPr txBox="1">
            <a:spLocks noChangeArrowheads="1"/>
          </p:cNvSpPr>
          <p:nvPr/>
        </p:nvSpPr>
        <p:spPr bwMode="auto">
          <a:xfrm>
            <a:off x="6400800" y="2438400"/>
            <a:ext cx="1111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en-US">
                <a:solidFill>
                  <a:schemeClr val="tx2"/>
                </a:solidFill>
              </a:rPr>
              <a:t>Wave T</a:t>
            </a:r>
          </a:p>
        </p:txBody>
      </p:sp>
      <p:sp>
        <p:nvSpPr>
          <p:cNvPr id="44042" name="Line 15"/>
          <p:cNvSpPr>
            <a:spLocks noChangeShapeType="1"/>
          </p:cNvSpPr>
          <p:nvPr/>
        </p:nvSpPr>
        <p:spPr bwMode="auto">
          <a:xfrm flipH="1">
            <a:off x="6019800" y="2667000"/>
            <a:ext cx="4572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44043" name="Text Box 16"/>
          <p:cNvSpPr txBox="1">
            <a:spLocks noChangeArrowheads="1"/>
          </p:cNvSpPr>
          <p:nvPr/>
        </p:nvSpPr>
        <p:spPr bwMode="auto">
          <a:xfrm>
            <a:off x="6400800" y="28956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en-US">
                <a:solidFill>
                  <a:schemeClr val="tx2"/>
                </a:solidFill>
              </a:rPr>
              <a:t>Wave 1</a:t>
            </a:r>
          </a:p>
        </p:txBody>
      </p:sp>
      <p:sp>
        <p:nvSpPr>
          <p:cNvPr id="44044" name="Line 17"/>
          <p:cNvSpPr>
            <a:spLocks noChangeShapeType="1"/>
          </p:cNvSpPr>
          <p:nvPr/>
        </p:nvSpPr>
        <p:spPr bwMode="auto">
          <a:xfrm flipH="1">
            <a:off x="6019800" y="3124200"/>
            <a:ext cx="4572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44045" name="Text Box 18"/>
          <p:cNvSpPr txBox="1">
            <a:spLocks noChangeArrowheads="1"/>
          </p:cNvSpPr>
          <p:nvPr/>
        </p:nvSpPr>
        <p:spPr bwMode="auto">
          <a:xfrm>
            <a:off x="6400800" y="4114800"/>
            <a:ext cx="1111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en-US">
                <a:solidFill>
                  <a:schemeClr val="tx2"/>
                </a:solidFill>
              </a:rPr>
              <a:t>Wave T</a:t>
            </a:r>
          </a:p>
        </p:txBody>
      </p:sp>
      <p:sp>
        <p:nvSpPr>
          <p:cNvPr id="44046" name="Line 19"/>
          <p:cNvSpPr>
            <a:spLocks noChangeShapeType="1"/>
          </p:cNvSpPr>
          <p:nvPr/>
        </p:nvSpPr>
        <p:spPr bwMode="auto">
          <a:xfrm flipH="1">
            <a:off x="6019800" y="4343400"/>
            <a:ext cx="4572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44047" name="Text Box 20"/>
          <p:cNvSpPr txBox="1">
            <a:spLocks noChangeArrowheads="1"/>
          </p:cNvSpPr>
          <p:nvPr/>
        </p:nvSpPr>
        <p:spPr bwMode="auto">
          <a:xfrm>
            <a:off x="6400800" y="48768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en-US">
                <a:solidFill>
                  <a:schemeClr val="tx2"/>
                </a:solidFill>
              </a:rPr>
              <a:t>Wave 1</a:t>
            </a:r>
          </a:p>
        </p:txBody>
      </p:sp>
      <p:sp>
        <p:nvSpPr>
          <p:cNvPr id="44048" name="Line 21"/>
          <p:cNvSpPr>
            <a:spLocks noChangeShapeType="1"/>
          </p:cNvSpPr>
          <p:nvPr/>
        </p:nvSpPr>
        <p:spPr bwMode="auto">
          <a:xfrm flipH="1">
            <a:off x="6019800" y="5105400"/>
            <a:ext cx="4572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44049" name="Text Box 22"/>
          <p:cNvSpPr txBox="1">
            <a:spLocks noChangeArrowheads="1"/>
          </p:cNvSpPr>
          <p:nvPr/>
        </p:nvSpPr>
        <p:spPr bwMode="auto">
          <a:xfrm>
            <a:off x="6477000" y="6096000"/>
            <a:ext cx="1111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en-US">
                <a:solidFill>
                  <a:schemeClr val="tx2"/>
                </a:solidFill>
              </a:rPr>
              <a:t>Wave T</a:t>
            </a:r>
          </a:p>
        </p:txBody>
      </p:sp>
      <p:sp>
        <p:nvSpPr>
          <p:cNvPr id="44050" name="Line 23"/>
          <p:cNvSpPr>
            <a:spLocks noChangeShapeType="1"/>
          </p:cNvSpPr>
          <p:nvPr/>
        </p:nvSpPr>
        <p:spPr bwMode="auto">
          <a:xfrm flipH="1">
            <a:off x="6096000" y="6324600"/>
            <a:ext cx="4572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44051" name="Line 24"/>
          <p:cNvSpPr>
            <a:spLocks noChangeShapeType="1"/>
          </p:cNvSpPr>
          <p:nvPr/>
        </p:nvSpPr>
        <p:spPr bwMode="auto">
          <a:xfrm>
            <a:off x="2209800" y="2133600"/>
            <a:ext cx="838200" cy="5334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44052" name="Text Box 25"/>
          <p:cNvSpPr txBox="1">
            <a:spLocks noChangeArrowheads="1"/>
          </p:cNvSpPr>
          <p:nvPr/>
        </p:nvSpPr>
        <p:spPr bwMode="auto">
          <a:xfrm>
            <a:off x="685800" y="3429000"/>
            <a:ext cx="262071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en-US" dirty="0">
                <a:solidFill>
                  <a:schemeClr val="tx2"/>
                </a:solidFill>
              </a:rPr>
              <a:t>Cross-sectional member 2</a:t>
            </a:r>
          </a:p>
        </p:txBody>
      </p:sp>
      <p:sp>
        <p:nvSpPr>
          <p:cNvPr id="44053" name="Line 26"/>
          <p:cNvSpPr>
            <a:spLocks noChangeShapeType="1"/>
          </p:cNvSpPr>
          <p:nvPr/>
        </p:nvSpPr>
        <p:spPr bwMode="auto">
          <a:xfrm flipV="1">
            <a:off x="2301875" y="3124200"/>
            <a:ext cx="746125" cy="557213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44054" name="Line 27"/>
          <p:cNvSpPr>
            <a:spLocks noChangeShapeType="1"/>
          </p:cNvSpPr>
          <p:nvPr/>
        </p:nvSpPr>
        <p:spPr bwMode="auto">
          <a:xfrm>
            <a:off x="2286000" y="3733800"/>
            <a:ext cx="838200" cy="5334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44055" name="Text Box 28"/>
          <p:cNvSpPr txBox="1">
            <a:spLocks noChangeArrowheads="1"/>
          </p:cNvSpPr>
          <p:nvPr/>
        </p:nvSpPr>
        <p:spPr bwMode="auto">
          <a:xfrm>
            <a:off x="685800" y="5410200"/>
            <a:ext cx="265277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en-US" dirty="0">
                <a:solidFill>
                  <a:schemeClr val="tx2"/>
                </a:solidFill>
              </a:rPr>
              <a:t>Cross-sectional member N</a:t>
            </a:r>
          </a:p>
        </p:txBody>
      </p:sp>
      <p:sp>
        <p:nvSpPr>
          <p:cNvPr id="44056" name="Line 29"/>
          <p:cNvSpPr>
            <a:spLocks noChangeShapeType="1"/>
          </p:cNvSpPr>
          <p:nvPr/>
        </p:nvSpPr>
        <p:spPr bwMode="auto">
          <a:xfrm flipV="1">
            <a:off x="2362200" y="5105400"/>
            <a:ext cx="746125" cy="557213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44057" name="Line 30"/>
          <p:cNvSpPr>
            <a:spLocks noChangeShapeType="1"/>
          </p:cNvSpPr>
          <p:nvPr/>
        </p:nvSpPr>
        <p:spPr bwMode="auto">
          <a:xfrm>
            <a:off x="2362200" y="5715000"/>
            <a:ext cx="838200" cy="5334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2E77C44-5718-3244-C818-D39D3DB72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7" name="Θέση περιεχομένου 6" descr="Εικόνα που περιέχει κείμενο, στιγμιότυπο οθόνης, διάγραμμα, γραμμή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AC424212-04D7-1A7B-A6FC-289260825B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469" y="764705"/>
            <a:ext cx="7151511" cy="5104284"/>
          </a:xfrm>
        </p:spPr>
      </p:pic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3FEFE395-95E6-BA91-D686-051A8806E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Quantitative Methods, K. Drakos</a:t>
            </a:r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9A66BCCC-5541-E76D-7D17-18C9FE25F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05D20-4A05-4AD2-9FBC-499D24F71F51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9204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B16C6A4-3F50-C618-CFCE-D9293AAB4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9797EC4E-F771-A660-DEAC-A6793AD0FEA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469" y="404665"/>
            <a:ext cx="7151511" cy="5464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3541566B-B463-613F-E166-F3C8D2547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Quantitative Methods, K. Drakos</a:t>
            </a:r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8B4BA58C-2FB1-5F48-642F-38FDC2A7E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05D20-4A05-4AD2-9FBC-499D24F71F51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77118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394" name="Rectangle 16393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39736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96" name="Rectangle 16395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16386" name="1 - Τίτλος"/>
          <p:cNvSpPr>
            <a:spLocks noGrp="1"/>
          </p:cNvSpPr>
          <p:nvPr>
            <p:ph type="title"/>
          </p:nvPr>
        </p:nvSpPr>
        <p:spPr>
          <a:xfrm>
            <a:off x="369277" y="605896"/>
            <a:ext cx="2313633" cy="5646208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en-GB" altLang="en-US" sz="3100" b="1">
                <a:solidFill>
                  <a:srgbClr val="FFFFFF"/>
                </a:solidFill>
              </a:rPr>
              <a:t>format of measurement</a:t>
            </a:r>
          </a:p>
        </p:txBody>
      </p:sp>
      <p:sp>
        <p:nvSpPr>
          <p:cNvPr id="16398" name="Rectangle 16397">
            <a:extLst>
              <a:ext uri="{FF2B5EF4-FFF2-40B4-BE49-F238E27FC236}">
                <a16:creationId xmlns:a16="http://schemas.microsoft.com/office/drawing/2014/main" id="{054B3F04-9EAC-45C0-B3CE-0387EEA10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16387" name="2 - Θέση περιεχομένου"/>
          <p:cNvSpPr>
            <a:spLocks noGrp="1"/>
          </p:cNvSpPr>
          <p:nvPr>
            <p:ph idx="1"/>
          </p:nvPr>
        </p:nvSpPr>
        <p:spPr>
          <a:xfrm>
            <a:off x="3556512" y="605896"/>
            <a:ext cx="4810247" cy="5646208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en-GB" altLang="en-US" b="1" dirty="0"/>
              <a:t>A: continuous</a:t>
            </a:r>
            <a:r>
              <a:rPr lang="en-GB" altLang="en-US" dirty="0"/>
              <a:t> (Baltic index, freight rates, stock prices, stock returns, roe, </a:t>
            </a:r>
            <a:r>
              <a:rPr lang="en-GB" altLang="en-US" dirty="0" err="1"/>
              <a:t>gdp</a:t>
            </a:r>
            <a:r>
              <a:rPr lang="en-GB" altLang="en-US" dirty="0"/>
              <a:t> growth), </a:t>
            </a:r>
            <a:endParaRPr lang="en-GB" altLang="en-US"/>
          </a:p>
          <a:p>
            <a:pPr eaLnBrk="1" hangingPunct="1"/>
            <a:r>
              <a:rPr lang="en-GB" altLang="en-US" b="1" dirty="0"/>
              <a:t>B: discrete</a:t>
            </a:r>
            <a:r>
              <a:rPr lang="en-GB" altLang="en-US" dirty="0"/>
              <a:t> </a:t>
            </a:r>
            <a:endParaRPr lang="en-GB" altLang="en-US"/>
          </a:p>
          <a:p>
            <a:pPr eaLnBrk="1" hangingPunct="1"/>
            <a:r>
              <a:rPr lang="en-GB" altLang="en-US" dirty="0"/>
              <a:t>B1: </a:t>
            </a:r>
            <a:r>
              <a:rPr lang="en-GB" altLang="en-US" b="1" dirty="0"/>
              <a:t>dichotomous</a:t>
            </a:r>
            <a:r>
              <a:rPr lang="en-GB" altLang="en-US" dirty="0"/>
              <a:t> (default vs. non-default, export vs. non-export, dividend paying vs. no paying dividend),</a:t>
            </a:r>
            <a:endParaRPr lang="en-GB" altLang="en-US"/>
          </a:p>
          <a:p>
            <a:pPr eaLnBrk="1" hangingPunct="1"/>
            <a:r>
              <a:rPr lang="en-GB" altLang="en-US" dirty="0"/>
              <a:t>B2:</a:t>
            </a:r>
            <a:r>
              <a:rPr lang="en-GB" altLang="en-US" b="1" dirty="0"/>
              <a:t> ordered</a:t>
            </a:r>
            <a:r>
              <a:rPr lang="en-GB" altLang="en-US" dirty="0"/>
              <a:t> (port rankings, credit ratings) </a:t>
            </a:r>
            <a:endParaRPr lang="en-GB" altLang="en-US"/>
          </a:p>
          <a:p>
            <a:pPr eaLnBrk="1" hangingPunct="1"/>
            <a:r>
              <a:rPr lang="en-GB" altLang="en-US" dirty="0"/>
              <a:t>B3:</a:t>
            </a:r>
            <a:r>
              <a:rPr lang="en-GB" altLang="en-US" b="1" dirty="0"/>
              <a:t> categorical</a:t>
            </a:r>
            <a:r>
              <a:rPr lang="en-GB" altLang="en-US" dirty="0"/>
              <a:t> (choice of transportation mode) (rarely encountered in economics and finance)</a:t>
            </a:r>
            <a:endParaRPr lang="en-GB" altLang="en-US"/>
          </a:p>
          <a:p>
            <a:r>
              <a:rPr lang="en-GB" altLang="en-US" dirty="0"/>
              <a:t>B4:</a:t>
            </a:r>
            <a:r>
              <a:rPr lang="en-GB" altLang="en-US" b="1" dirty="0"/>
              <a:t> count</a:t>
            </a:r>
            <a:r>
              <a:rPr lang="en-GB" altLang="en-US" dirty="0"/>
              <a:t> (fleet size per unit of time, orderbook per unit of time, number of defaults per unit of time)</a:t>
            </a:r>
            <a:endParaRPr lang="en-GB" altLang="en-US"/>
          </a:p>
          <a:p>
            <a:pPr eaLnBrk="1" hangingPunct="1"/>
            <a:endParaRPr lang="en-GB" altLang="en-US" dirty="0"/>
          </a:p>
        </p:txBody>
      </p:sp>
      <p:sp>
        <p:nvSpPr>
          <p:cNvPr id="16389" name="4 - Θέση υποσέλιδου"/>
          <p:cNvSpPr>
            <a:spLocks noGrp="1"/>
          </p:cNvSpPr>
          <p:nvPr>
            <p:ph type="ftr" sz="quarter" idx="11"/>
          </p:nvPr>
        </p:nvSpPr>
        <p:spPr bwMode="auto">
          <a:xfrm>
            <a:off x="3556512" y="6459785"/>
            <a:ext cx="3828877" cy="365125"/>
          </a:xfrm>
        </p:spPr>
        <p:txBody>
          <a:bodyPr vert="horz" lIns="91440" tIns="45720" rIns="91440" bIns="45720" numCol="1" compatLnSpc="1">
            <a:prstTxWarp prst="textNoShape">
              <a:avLst/>
            </a:prstTxWarp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GB" altLang="en-US">
                <a:solidFill>
                  <a:schemeClr val="tx2"/>
                </a:solidFill>
              </a:rPr>
              <a:t>Quantitative Methods, K. Drakos</a:t>
            </a:r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7592291" y="6459785"/>
            <a:ext cx="81707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AE0C8893-C5EF-46C2-9C9B-87DA89AF9234}" type="slidenum">
              <a:rPr lang="en-GB">
                <a:solidFill>
                  <a:schemeClr val="tx2"/>
                </a:solidFill>
              </a:rPr>
              <a:pPr>
                <a:spcAft>
                  <a:spcPts val="600"/>
                </a:spcAft>
                <a:defRPr/>
              </a:pPr>
              <a:t>12</a:t>
            </a:fld>
            <a:endParaRPr lang="en-GB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E0C7B0C-0DAB-2B41-C1B5-5384C1150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 dirty="0"/>
              <a:t>dichotomous</a:t>
            </a:r>
            <a:endParaRPr lang="el-GR" dirty="0"/>
          </a:p>
        </p:txBody>
      </p:sp>
      <p:pic>
        <p:nvPicPr>
          <p:cNvPr id="7" name="Θέση περιεχομένου 6" descr="Εικόνα που περιέχει κείμενο, στιγμιότυπο οθόνης, γραμματοσειρά, αριθμός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ACB1AB7E-2AC2-4289-1AEB-CF30644795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055" y="1846263"/>
            <a:ext cx="6334339" cy="4022725"/>
          </a:xfrm>
        </p:spPr>
      </p:pic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A46FE1DF-BDBE-A643-DCA8-CCEEEF82E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Quantitative Methods, K. Drakos</a:t>
            </a:r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F4644D39-CFC8-693C-1ACE-6F1503EA0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05D20-4A05-4AD2-9FBC-499D24F71F51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71517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0B231CB-D46A-AB1A-3083-55F5CC76A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Ordered </a:t>
            </a:r>
            <a:endParaRPr lang="el-GR" dirty="0"/>
          </a:p>
        </p:txBody>
      </p:sp>
      <p:pic>
        <p:nvPicPr>
          <p:cNvPr id="9218" name="Picture 2" descr="What is the Role of the Rating Agency?">
            <a:extLst>
              <a:ext uri="{FF2B5EF4-FFF2-40B4-BE49-F238E27FC236}">
                <a16:creationId xmlns:a16="http://schemas.microsoft.com/office/drawing/2014/main" id="{223A758B-7B38-6EF8-5DFA-6EB15F0ABA6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060848"/>
            <a:ext cx="4058216" cy="3000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12DC673D-A7B1-E4C8-4370-CD2ABEB98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Quantitative Methods, K. Drakos</a:t>
            </a:r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CA4A4152-3861-1D97-CDA8-E18ED2FC6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05D20-4A05-4AD2-9FBC-499D24F71F51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5495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1173D10-A895-6487-1ABE-B093195B8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Port rankings </a:t>
            </a:r>
            <a:endParaRPr lang="el-GR" dirty="0"/>
          </a:p>
        </p:txBody>
      </p:sp>
      <p:pic>
        <p:nvPicPr>
          <p:cNvPr id="8194" name="Picture 2" descr="World port ranking, 2004 a | Download Table">
            <a:extLst>
              <a:ext uri="{FF2B5EF4-FFF2-40B4-BE49-F238E27FC236}">
                <a16:creationId xmlns:a16="http://schemas.microsoft.com/office/drawing/2014/main" id="{FF2CBBE7-6764-327F-7BB5-82F0629D1E8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" y="1846263"/>
            <a:ext cx="7061407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E0D013E0-9A4A-531A-CED4-D695913D4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Quantitative Methods, K. Drakos</a:t>
            </a:r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AFA495D4-056E-9E42-FE5D-751604507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05D20-4A05-4AD2-9FBC-499D24F71F51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02763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19802E3-F99A-544B-97DB-26D10552D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</a:t>
            </a:r>
            <a:endParaRPr lang="el-GR" dirty="0"/>
          </a:p>
        </p:txBody>
      </p:sp>
      <p:pic>
        <p:nvPicPr>
          <p:cNvPr id="7170" name="Picture 2" descr="1 of 4 📣Dubai returns to top 10 after overtaking Rotterdam, Hong Kong The  Middle East's largest container port, Dubai/Jebel Ali, has re-entered the  top 10 ranking of global container ports, overtaking">
            <a:extLst>
              <a:ext uri="{FF2B5EF4-FFF2-40B4-BE49-F238E27FC236}">
                <a16:creationId xmlns:a16="http://schemas.microsoft.com/office/drawing/2014/main" id="{B516851A-F4FE-9A9B-D5A2-D8A517A23AC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2325" y="1886808"/>
            <a:ext cx="7543800" cy="3941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C0B19A99-8891-2DF2-EB90-D6E0A07B8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Quantitative Methods, K. Drakos</a:t>
            </a:r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9BCB534D-26E9-73FB-70EF-8E1994E96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05D20-4A05-4AD2-9FBC-499D24F71F51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1340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1FD12FDA-FA38-C1C2-2F44-14AD1992D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el-GR">
                <a:solidFill>
                  <a:schemeClr val="tx1">
                    <a:lumMod val="75000"/>
                    <a:lumOff val="25000"/>
                  </a:schemeClr>
                </a:solidFill>
              </a:rPr>
              <a:t>Review of Statistical Theory </a:t>
            </a:r>
          </a:p>
        </p:txBody>
      </p:sp>
      <p:sp>
        <p:nvSpPr>
          <p:cNvPr id="13317" name="Footer Placeholder 4">
            <a:extLst>
              <a:ext uri="{FF2B5EF4-FFF2-40B4-BE49-F238E27FC236}">
                <a16:creationId xmlns:a16="http://schemas.microsoft.com/office/drawing/2014/main" id="{199CF08C-14F4-ADB1-3907-2014A2839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Quantitative Methods, K. Drakos</a:t>
            </a:r>
          </a:p>
        </p:txBody>
      </p:sp>
      <p:sp>
        <p:nvSpPr>
          <p:cNvPr id="13316" name="Slide Number Placeholder 4">
            <a:extLst>
              <a:ext uri="{FF2B5EF4-FFF2-40B4-BE49-F238E27FC236}">
                <a16:creationId xmlns:a16="http://schemas.microsoft.com/office/drawing/2014/main" id="{2B3A90A1-CE2F-6AA5-EF8F-E1C3859ABC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62ED7B5-B04D-4D6E-83EB-7877D7A0FD70}" type="slidenum">
              <a:rPr lang="en-US" altLang="el-G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el-G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graphicFrame>
        <p:nvGraphicFramePr>
          <p:cNvPr id="2" name="Object 3">
            <a:extLst>
              <a:ext uri="{FF2B5EF4-FFF2-40B4-BE49-F238E27FC236}">
                <a16:creationId xmlns:a16="http://schemas.microsoft.com/office/drawing/2014/main" id="{485AEC04-45A6-DBC6-CFAF-92CA5356F0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4000" y="1585913"/>
          <a:ext cx="8496300" cy="5011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Έγγραφο" r:id="rId2" imgW="8649203" imgH="5105990" progId="Word.Document.8">
                  <p:embed/>
                </p:oleObj>
              </mc:Choice>
              <mc:Fallback>
                <p:oleObj name="Έγγραφο" r:id="rId2" imgW="8649203" imgH="5105990" progId="Word.Document.8">
                  <p:embed/>
                  <p:pic>
                    <p:nvPicPr>
                      <p:cNvPr id="2" name="Object 3">
                        <a:extLst>
                          <a:ext uri="{FF2B5EF4-FFF2-40B4-BE49-F238E27FC236}">
                            <a16:creationId xmlns:a16="http://schemas.microsoft.com/office/drawing/2014/main" id="{485AEC04-45A6-DBC6-CFAF-92CA5356F07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000" y="1585913"/>
                        <a:ext cx="8496300" cy="5011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2">
            <a:extLst>
              <a:ext uri="{FF2B5EF4-FFF2-40B4-BE49-F238E27FC236}">
                <a16:creationId xmlns:a16="http://schemas.microsoft.com/office/drawing/2014/main" id="{8BB02E63-EE00-6442-EBED-C23146E37E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3200">
                <a:solidFill>
                  <a:schemeClr val="tx1">
                    <a:lumMod val="75000"/>
                    <a:lumOff val="25000"/>
                  </a:schemeClr>
                </a:solidFill>
              </a:rPr>
              <a:t>(b) Moments of a population distribution: mean, variance, standard deviation, covariance, correlation</a:t>
            </a:r>
          </a:p>
        </p:txBody>
      </p:sp>
      <p:sp>
        <p:nvSpPr>
          <p:cNvPr id="16389" name="Footer Placeholder 4">
            <a:extLst>
              <a:ext uri="{FF2B5EF4-FFF2-40B4-BE49-F238E27FC236}">
                <a16:creationId xmlns:a16="http://schemas.microsoft.com/office/drawing/2014/main" id="{1480D85E-4221-2EC0-87D4-22C0BA8AB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Quantitative Methods, K. Drakos</a:t>
            </a:r>
          </a:p>
        </p:txBody>
      </p:sp>
      <p:sp>
        <p:nvSpPr>
          <p:cNvPr id="14340" name="Slide Number Placeholder 4">
            <a:extLst>
              <a:ext uri="{FF2B5EF4-FFF2-40B4-BE49-F238E27FC236}">
                <a16:creationId xmlns:a16="http://schemas.microsoft.com/office/drawing/2014/main" id="{E48EDAF3-D7B6-CDA2-61FB-5DD9C30EEA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25B33B1-5938-4830-B6E9-101848DFDC6F}" type="slidenum">
              <a:rPr lang="en-US" altLang="el-G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altLang="el-G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graphicFrame>
        <p:nvGraphicFramePr>
          <p:cNvPr id="14341" name="Object 3">
            <a:extLst>
              <a:ext uri="{FF2B5EF4-FFF2-40B4-BE49-F238E27FC236}">
                <a16:creationId xmlns:a16="http://schemas.microsoft.com/office/drawing/2014/main" id="{8DA1854D-D37D-770C-0EFD-0F2666AF9AB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4000" y="1585913"/>
          <a:ext cx="8496300" cy="5035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Έγγραφο" r:id="rId2" imgW="8649203" imgH="5129784" progId="Word.Document.8">
                  <p:embed/>
                </p:oleObj>
              </mc:Choice>
              <mc:Fallback>
                <p:oleObj name="Έγγραφο" r:id="rId2" imgW="8649203" imgH="5129784" progId="Word.Document.8">
                  <p:embed/>
                  <p:pic>
                    <p:nvPicPr>
                      <p:cNvPr id="14341" name="Object 3">
                        <a:extLst>
                          <a:ext uri="{FF2B5EF4-FFF2-40B4-BE49-F238E27FC236}">
                            <a16:creationId xmlns:a16="http://schemas.microsoft.com/office/drawing/2014/main" id="{8DA1854D-D37D-770C-0EFD-0F2666AF9AB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000" y="1585913"/>
                        <a:ext cx="8496300" cy="5035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>
            <a:extLst>
              <a:ext uri="{FF2B5EF4-FFF2-40B4-BE49-F238E27FC236}">
                <a16:creationId xmlns:a16="http://schemas.microsoft.com/office/drawing/2014/main" id="{B9B915AD-B755-6F2B-0EA6-928CC0F95B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802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i="1">
                <a:solidFill>
                  <a:schemeClr val="tx1">
                    <a:lumMod val="75000"/>
                    <a:lumOff val="25000"/>
                  </a:schemeClr>
                </a:solidFill>
              </a:rPr>
              <a:t>Moments, ctd.</a:t>
            </a: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sp>
        <p:nvSpPr>
          <p:cNvPr id="17413" name="Footer Placeholder 4">
            <a:extLst>
              <a:ext uri="{FF2B5EF4-FFF2-40B4-BE49-F238E27FC236}">
                <a16:creationId xmlns:a16="http://schemas.microsoft.com/office/drawing/2014/main" id="{34FF56DA-1038-8A3F-49CB-922760C5D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err="1"/>
              <a:t>tative</a:t>
            </a:r>
            <a:r>
              <a:rPr lang="en-US" dirty="0"/>
              <a:t> Methods, K. </a:t>
            </a:r>
            <a:r>
              <a:rPr lang="en-US" dirty="0" err="1"/>
              <a:t>Drakos</a:t>
            </a:r>
            <a:endParaRPr lang="en-US" dirty="0"/>
          </a:p>
        </p:txBody>
      </p:sp>
      <p:sp>
        <p:nvSpPr>
          <p:cNvPr id="15364" name="Slide Number Placeholder 4">
            <a:extLst>
              <a:ext uri="{FF2B5EF4-FFF2-40B4-BE49-F238E27FC236}">
                <a16:creationId xmlns:a16="http://schemas.microsoft.com/office/drawing/2014/main" id="{FEF0E474-A5A5-1692-31A0-067865857A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399239D-B347-45E1-9801-2A99212331FE}" type="slidenum">
              <a:rPr lang="en-US" altLang="el-G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el-G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graphicFrame>
        <p:nvGraphicFramePr>
          <p:cNvPr id="15365" name="Object 3">
            <a:extLst>
              <a:ext uri="{FF2B5EF4-FFF2-40B4-BE49-F238E27FC236}">
                <a16:creationId xmlns:a16="http://schemas.microsoft.com/office/drawing/2014/main" id="{803C616F-80B1-0580-BE7F-BFB43A9E5C6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5588" y="987425"/>
          <a:ext cx="8531225" cy="5770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8646446" imgH="5841779" progId="Word.Document.8">
                  <p:embed/>
                </p:oleObj>
              </mc:Choice>
              <mc:Fallback>
                <p:oleObj name="Document" r:id="rId2" imgW="8646446" imgH="5841779" progId="Word.Document.8">
                  <p:embed/>
                  <p:pic>
                    <p:nvPicPr>
                      <p:cNvPr id="15365" name="Object 3">
                        <a:extLst>
                          <a:ext uri="{FF2B5EF4-FFF2-40B4-BE49-F238E27FC236}">
                            <a16:creationId xmlns:a16="http://schemas.microsoft.com/office/drawing/2014/main" id="{803C616F-80B1-0580-BE7F-BFB43A9E5C6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88" y="987425"/>
                        <a:ext cx="8531225" cy="5770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Footer Placeholder 3">
            <a:extLst>
              <a:ext uri="{FF2B5EF4-FFF2-40B4-BE49-F238E27FC236}">
                <a16:creationId xmlns:a16="http://schemas.microsoft.com/office/drawing/2014/main" id="{D9355F02-8B53-7E25-39E8-F47687947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Quantitative Methods, K. Drakos</a:t>
            </a:r>
          </a:p>
        </p:txBody>
      </p:sp>
      <p:sp>
        <p:nvSpPr>
          <p:cNvPr id="16387" name="Slide Number Placeholder 3">
            <a:extLst>
              <a:ext uri="{FF2B5EF4-FFF2-40B4-BE49-F238E27FC236}">
                <a16:creationId xmlns:a16="http://schemas.microsoft.com/office/drawing/2014/main" id="{189B9B78-5BBB-0DBA-3E48-4519822F61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1A14785-E338-4D1F-89EF-6F2597F70754}" type="slidenum">
              <a:rPr lang="en-US" altLang="el-G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altLang="el-G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16388" name="Picture 4" descr="fig2_3">
            <a:extLst>
              <a:ext uri="{FF2B5EF4-FFF2-40B4-BE49-F238E27FC236}">
                <a16:creationId xmlns:a16="http://schemas.microsoft.com/office/drawing/2014/main" id="{E4E66152-FA85-4E38-9E02-90B47FAF28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85750"/>
            <a:ext cx="6858000" cy="633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>
            <a:extLst>
              <a:ext uri="{FF2B5EF4-FFF2-40B4-BE49-F238E27FC236}">
                <a16:creationId xmlns:a16="http://schemas.microsoft.com/office/drawing/2014/main" id="{CC96A2C5-8047-B0EF-CA2E-8FDC4F343C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2 random variables: joint distributions and covariance </a:t>
            </a:r>
          </a:p>
        </p:txBody>
      </p:sp>
      <p:sp>
        <p:nvSpPr>
          <p:cNvPr id="18437" name="Footer Placeholder 4">
            <a:extLst>
              <a:ext uri="{FF2B5EF4-FFF2-40B4-BE49-F238E27FC236}">
                <a16:creationId xmlns:a16="http://schemas.microsoft.com/office/drawing/2014/main" id="{BEE2093B-7364-18FF-830F-9CE4F118E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Quantitative Methods, K. Drakos</a:t>
            </a:r>
          </a:p>
        </p:txBody>
      </p:sp>
      <p:sp>
        <p:nvSpPr>
          <p:cNvPr id="17412" name="Slide Number Placeholder 4">
            <a:extLst>
              <a:ext uri="{FF2B5EF4-FFF2-40B4-BE49-F238E27FC236}">
                <a16:creationId xmlns:a16="http://schemas.microsoft.com/office/drawing/2014/main" id="{249DCB16-2F56-1659-AB2B-C239BD1391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06E556A-C32A-486C-B23E-9F70E4AC4E5E}" type="slidenum">
              <a:rPr lang="en-US" altLang="el-G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el-G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graphicFrame>
        <p:nvGraphicFramePr>
          <p:cNvPr id="17413" name="Object 3">
            <a:extLst>
              <a:ext uri="{FF2B5EF4-FFF2-40B4-BE49-F238E27FC236}">
                <a16:creationId xmlns:a16="http://schemas.microsoft.com/office/drawing/2014/main" id="{FD01F96D-A5D6-F992-B2B2-CFABAC0AF26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4000" y="1585913"/>
          <a:ext cx="8496300" cy="547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Έγγραφο" r:id="rId2" imgW="8649203" imgH="5581511" progId="Word.Document.8">
                  <p:embed/>
                </p:oleObj>
              </mc:Choice>
              <mc:Fallback>
                <p:oleObj name="Έγγραφο" r:id="rId2" imgW="8649203" imgH="5581511" progId="Word.Document.8">
                  <p:embed/>
                  <p:pic>
                    <p:nvPicPr>
                      <p:cNvPr id="17413" name="Object 3">
                        <a:extLst>
                          <a:ext uri="{FF2B5EF4-FFF2-40B4-BE49-F238E27FC236}">
                            <a16:creationId xmlns:a16="http://schemas.microsoft.com/office/drawing/2014/main" id="{FD01F96D-A5D6-F992-B2B2-CFABAC0AF26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000" y="1585913"/>
                        <a:ext cx="8496300" cy="5475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>
            <a:extLst>
              <a:ext uri="{FF2B5EF4-FFF2-40B4-BE49-F238E27FC236}">
                <a16:creationId xmlns:a16="http://schemas.microsoft.com/office/drawing/2014/main" id="{64D11C51-D896-B8A4-8FEB-1FE8767E00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The </a:t>
            </a:r>
            <a:r>
              <a:rPr lang="en-US" i="1">
                <a:solidFill>
                  <a:schemeClr val="tx1">
                    <a:lumMod val="75000"/>
                    <a:lumOff val="25000"/>
                  </a:schemeClr>
                </a:solidFill>
              </a:rPr>
              <a:t>correlation coefficient</a:t>
            </a: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 is defined in terms of the covariance: </a:t>
            </a:r>
          </a:p>
        </p:txBody>
      </p:sp>
      <p:sp>
        <p:nvSpPr>
          <p:cNvPr id="19461" name="Footer Placeholder 4">
            <a:extLst>
              <a:ext uri="{FF2B5EF4-FFF2-40B4-BE49-F238E27FC236}">
                <a16:creationId xmlns:a16="http://schemas.microsoft.com/office/drawing/2014/main" id="{5CE83E47-C718-AC89-A286-6F6DF8F1F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Quantitative Methods, K. Drakos</a:t>
            </a:r>
          </a:p>
        </p:txBody>
      </p:sp>
      <p:sp>
        <p:nvSpPr>
          <p:cNvPr id="18436" name="Slide Number Placeholder 4">
            <a:extLst>
              <a:ext uri="{FF2B5EF4-FFF2-40B4-BE49-F238E27FC236}">
                <a16:creationId xmlns:a16="http://schemas.microsoft.com/office/drawing/2014/main" id="{C8AB743B-E6F5-B5F0-102D-F308B5BEA3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095F663-9089-4C0E-A45A-724808E94997}" type="slidenum">
              <a:rPr lang="en-US" altLang="el-G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altLang="el-G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graphicFrame>
        <p:nvGraphicFramePr>
          <p:cNvPr id="18437" name="Object 3">
            <a:extLst>
              <a:ext uri="{FF2B5EF4-FFF2-40B4-BE49-F238E27FC236}">
                <a16:creationId xmlns:a16="http://schemas.microsoft.com/office/drawing/2014/main" id="{BC341F4E-65BD-E566-8859-83DFD750951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4000" y="1587500"/>
          <a:ext cx="8636000" cy="50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Έγγραφο" r:id="rId2" imgW="8634649" imgH="5099501" progId="Word.Document.8">
                  <p:embed/>
                </p:oleObj>
              </mc:Choice>
              <mc:Fallback>
                <p:oleObj name="Έγγραφο" r:id="rId2" imgW="8634649" imgH="5099501" progId="Word.Document.8">
                  <p:embed/>
                  <p:pic>
                    <p:nvPicPr>
                      <p:cNvPr id="18437" name="Object 3">
                        <a:extLst>
                          <a:ext uri="{FF2B5EF4-FFF2-40B4-BE49-F238E27FC236}">
                            <a16:creationId xmlns:a16="http://schemas.microsoft.com/office/drawing/2014/main" id="{BC341F4E-65BD-E566-8859-83DFD750951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000" y="1587500"/>
                        <a:ext cx="8636000" cy="508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96ABEFEE-8FEF-C970-C4C3-518D1E74E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" y="112713"/>
            <a:ext cx="2870200" cy="2401887"/>
          </a:xfrm>
        </p:spPr>
        <p:txBody>
          <a:bodyPr/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altLang="el-GR" sz="2800" i="1">
                <a:solidFill>
                  <a:schemeClr val="tx1">
                    <a:lumMod val="75000"/>
                    <a:lumOff val="25000"/>
                  </a:schemeClr>
                </a:solidFill>
              </a:rPr>
              <a:t>The correlation coefficient measures linear association</a:t>
            </a:r>
            <a:r>
              <a:rPr lang="en-US" altLang="el-GR" sz="28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sp>
        <p:nvSpPr>
          <p:cNvPr id="61445" name="Footer Placeholder 4">
            <a:extLst>
              <a:ext uri="{FF2B5EF4-FFF2-40B4-BE49-F238E27FC236}">
                <a16:creationId xmlns:a16="http://schemas.microsoft.com/office/drawing/2014/main" id="{9D210603-5CAB-EBBD-542E-C8F6ABCBB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Quantitative Methods, K. Drakos</a:t>
            </a:r>
          </a:p>
        </p:txBody>
      </p:sp>
      <p:sp>
        <p:nvSpPr>
          <p:cNvPr id="19460" name="Slide Number Placeholder 4">
            <a:extLst>
              <a:ext uri="{FF2B5EF4-FFF2-40B4-BE49-F238E27FC236}">
                <a16:creationId xmlns:a16="http://schemas.microsoft.com/office/drawing/2014/main" id="{C21C52E6-0FC2-905C-C1FB-EE08DEC3A9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488C786-426D-41C8-BE11-A11DA051E1F7}" type="slidenum">
              <a:rPr lang="en-US" altLang="el-G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altLang="el-G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19461" name="Picture 4" descr="fig3_3">
            <a:extLst>
              <a:ext uri="{FF2B5EF4-FFF2-40B4-BE49-F238E27FC236}">
                <a16:creationId xmlns:a16="http://schemas.microsoft.com/office/drawing/2014/main" id="{7D3197C9-8B11-5764-D62A-CF6759894F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2738" y="152400"/>
            <a:ext cx="6138862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8375</TotalTime>
  <Words>658</Words>
  <Application>Microsoft Office PowerPoint</Application>
  <PresentationFormat>On-screen Show (4:3)</PresentationFormat>
  <Paragraphs>99</Paragraphs>
  <Slides>23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Aptos</vt:lpstr>
      <vt:lpstr>Calibri</vt:lpstr>
      <vt:lpstr>Calibri Light</vt:lpstr>
      <vt:lpstr>Franklin Gothic Book</vt:lpstr>
      <vt:lpstr>ScalaSans-Regular</vt:lpstr>
      <vt:lpstr>Times New Roman</vt:lpstr>
      <vt:lpstr>Retrospect</vt:lpstr>
      <vt:lpstr>Equation</vt:lpstr>
      <vt:lpstr>Έγγραφο</vt:lpstr>
      <vt:lpstr>Document</vt:lpstr>
      <vt:lpstr>Data DNA</vt:lpstr>
      <vt:lpstr>Data DNA</vt:lpstr>
      <vt:lpstr>source of variation  </vt:lpstr>
      <vt:lpstr>PowerPoint Presentation</vt:lpstr>
      <vt:lpstr>source of variation cont</vt:lpstr>
      <vt:lpstr>PowerPoint Presentation</vt:lpstr>
      <vt:lpstr>PowerPoint Presentation</vt:lpstr>
      <vt:lpstr>source of variation cont</vt:lpstr>
      <vt:lpstr>The Basic Data Structure</vt:lpstr>
      <vt:lpstr>PowerPoint Presentation</vt:lpstr>
      <vt:lpstr>PowerPoint Presentation</vt:lpstr>
      <vt:lpstr>format of measurement</vt:lpstr>
      <vt:lpstr>dichotomous</vt:lpstr>
      <vt:lpstr>Ordered </vt:lpstr>
      <vt:lpstr>Port rankings </vt:lpstr>
      <vt:lpstr> </vt:lpstr>
      <vt:lpstr>Review of Statistical Theory </vt:lpstr>
      <vt:lpstr>(b) Moments of a population distribution: mean, variance, standard deviation, covariance, correlation</vt:lpstr>
      <vt:lpstr>Moments, ctd. </vt:lpstr>
      <vt:lpstr>PowerPoint Presentation</vt:lpstr>
      <vt:lpstr>2 random variables: joint distributions and covariance </vt:lpstr>
      <vt:lpstr>The correlation coefficient is defined in terms of the covariance: </vt:lpstr>
      <vt:lpstr>The correlation coefficient measures linear association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DNA</dc:title>
  <dc:creator>kostas</dc:creator>
  <cp:lastModifiedBy>KONSTANTINOS DRAKOS</cp:lastModifiedBy>
  <cp:revision>30</cp:revision>
  <dcterms:created xsi:type="dcterms:W3CDTF">2014-09-30T19:57:23Z</dcterms:created>
  <dcterms:modified xsi:type="dcterms:W3CDTF">2025-12-24T11:16:40Z</dcterms:modified>
</cp:coreProperties>
</file>