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20"/>
  </p:notesMasterIdLst>
  <p:sldIdLst>
    <p:sldId id="256" r:id="rId2"/>
    <p:sldId id="266" r:id="rId3"/>
    <p:sldId id="267" r:id="rId4"/>
    <p:sldId id="268" r:id="rId5"/>
    <p:sldId id="269" r:id="rId6"/>
    <p:sldId id="270" r:id="rId7"/>
    <p:sldId id="271" r:id="rId8"/>
    <p:sldId id="272" r:id="rId9"/>
    <p:sldId id="273" r:id="rId10"/>
    <p:sldId id="257" r:id="rId11"/>
    <p:sldId id="258" r:id="rId12"/>
    <p:sldId id="264" r:id="rId13"/>
    <p:sldId id="259" r:id="rId14"/>
    <p:sldId id="260" r:id="rId15"/>
    <p:sldId id="261" r:id="rId16"/>
    <p:sldId id="262" r:id="rId17"/>
    <p:sldId id="263" r:id="rId18"/>
    <p:sldId id="274"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5" d="100"/>
          <a:sy n="95" d="100"/>
        </p:scale>
        <p:origin x="11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192489-D518-4447-81DF-B19493FF720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9ED38F89-26C7-4809-B46A-8831AE407791}">
      <dgm:prSet phldrT="[Text]" phldr="0"/>
      <dgm:spPr/>
      <dgm:t>
        <a:bodyPr/>
        <a:lstStyle/>
        <a:p>
          <a:r>
            <a:rPr lang="en-US" dirty="0"/>
            <a:t>Y, X both non-stationary</a:t>
          </a:r>
          <a:endParaRPr lang="el-GR" dirty="0"/>
        </a:p>
      </dgm:t>
    </dgm:pt>
    <dgm:pt modelId="{FAF571B5-86F2-44FA-ABA2-80CD80FDD50B}" type="parTrans" cxnId="{728B4E76-CA2E-4027-94AE-D1F43D8EFACF}">
      <dgm:prSet/>
      <dgm:spPr/>
      <dgm:t>
        <a:bodyPr/>
        <a:lstStyle/>
        <a:p>
          <a:endParaRPr lang="el-GR"/>
        </a:p>
      </dgm:t>
    </dgm:pt>
    <dgm:pt modelId="{27E67D25-AD3C-4001-807A-EDD35760BD09}" type="sibTrans" cxnId="{728B4E76-CA2E-4027-94AE-D1F43D8EFACF}">
      <dgm:prSet/>
      <dgm:spPr/>
      <dgm:t>
        <a:bodyPr/>
        <a:lstStyle/>
        <a:p>
          <a:endParaRPr lang="el-GR"/>
        </a:p>
      </dgm:t>
    </dgm:pt>
    <dgm:pt modelId="{9B24D1E1-5B0E-4606-BA66-CE58B1309C48}">
      <dgm:prSet phldrT="[Text]" phldr="0"/>
      <dgm:spPr/>
      <dgm:t>
        <a:bodyPr/>
        <a:lstStyle/>
        <a:p>
          <a:r>
            <a:rPr lang="en-US" dirty="0"/>
            <a:t>Y and X</a:t>
          </a:r>
        </a:p>
        <a:p>
          <a:r>
            <a:rPr lang="en-US" dirty="0"/>
            <a:t>Not cointegrated  </a:t>
          </a:r>
          <a:endParaRPr lang="el-GR" dirty="0"/>
        </a:p>
      </dgm:t>
    </dgm:pt>
    <dgm:pt modelId="{EC8CC498-E092-4BB5-8278-4D00A86BCB0F}" type="parTrans" cxnId="{0404BF58-CAAC-4AAC-8E91-0BE2A86B13E6}">
      <dgm:prSet/>
      <dgm:spPr/>
      <dgm:t>
        <a:bodyPr/>
        <a:lstStyle/>
        <a:p>
          <a:endParaRPr lang="el-GR"/>
        </a:p>
      </dgm:t>
    </dgm:pt>
    <dgm:pt modelId="{E00987F9-0CD1-4358-A04F-6C983A799E59}" type="sibTrans" cxnId="{0404BF58-CAAC-4AAC-8E91-0BE2A86B13E6}">
      <dgm:prSet/>
      <dgm:spPr/>
      <dgm:t>
        <a:bodyPr/>
        <a:lstStyle/>
        <a:p>
          <a:endParaRPr lang="el-GR"/>
        </a:p>
      </dgm:t>
    </dgm:pt>
    <dgm:pt modelId="{410F4F6A-8ED9-491D-99D6-162C6D84D0E7}">
      <dgm:prSet phldrT="[Text]" phldr="0"/>
      <dgm:spPr/>
      <dgm:t>
        <a:bodyPr/>
        <a:lstStyle/>
        <a:p>
          <a:r>
            <a:rPr lang="en-US" dirty="0"/>
            <a:t>Estimate model in first differences:</a:t>
          </a:r>
        </a:p>
        <a:p>
          <a:r>
            <a:rPr lang="el-GR" dirty="0"/>
            <a:t>Δ</a:t>
          </a:r>
          <a:r>
            <a:rPr lang="en-US" dirty="0"/>
            <a:t>Y = </a:t>
          </a:r>
          <a:r>
            <a:rPr lang="el-GR" dirty="0"/>
            <a:t>γ + δ*Δ</a:t>
          </a:r>
          <a:r>
            <a:rPr lang="en-US" dirty="0"/>
            <a:t>X</a:t>
          </a:r>
          <a:r>
            <a:rPr lang="el-GR" dirty="0"/>
            <a:t> + ε</a:t>
          </a:r>
        </a:p>
      </dgm:t>
    </dgm:pt>
    <dgm:pt modelId="{239BC5D3-785A-42C3-B183-E036411053F0}" type="parTrans" cxnId="{D36CCCF9-1057-4BCA-B84D-A2C07C3771A5}">
      <dgm:prSet/>
      <dgm:spPr/>
      <dgm:t>
        <a:bodyPr/>
        <a:lstStyle/>
        <a:p>
          <a:endParaRPr lang="el-GR"/>
        </a:p>
      </dgm:t>
    </dgm:pt>
    <dgm:pt modelId="{394DF504-65C2-4062-9B99-6CAEC6A796B3}" type="sibTrans" cxnId="{D36CCCF9-1057-4BCA-B84D-A2C07C3771A5}">
      <dgm:prSet/>
      <dgm:spPr/>
      <dgm:t>
        <a:bodyPr/>
        <a:lstStyle/>
        <a:p>
          <a:endParaRPr lang="el-GR"/>
        </a:p>
      </dgm:t>
    </dgm:pt>
    <dgm:pt modelId="{BE17F1DA-5485-41B4-AF03-168127F7B934}">
      <dgm:prSet phldrT="[Text]" phldr="0"/>
      <dgm:spPr/>
      <dgm:t>
        <a:bodyPr/>
        <a:lstStyle/>
        <a:p>
          <a:r>
            <a:rPr lang="en-US" dirty="0"/>
            <a:t>Y and X are cointegrated </a:t>
          </a:r>
          <a:endParaRPr lang="el-GR" dirty="0"/>
        </a:p>
      </dgm:t>
    </dgm:pt>
    <dgm:pt modelId="{965411F4-AC74-4FF9-8134-554DC84AF3A5}" type="parTrans" cxnId="{F2B3328C-09E1-44A7-A4E1-E94801393456}">
      <dgm:prSet/>
      <dgm:spPr/>
      <dgm:t>
        <a:bodyPr/>
        <a:lstStyle/>
        <a:p>
          <a:endParaRPr lang="el-GR"/>
        </a:p>
      </dgm:t>
    </dgm:pt>
    <dgm:pt modelId="{B5A4B03E-215E-4354-9E62-810710B2120F}" type="sibTrans" cxnId="{F2B3328C-09E1-44A7-A4E1-E94801393456}">
      <dgm:prSet/>
      <dgm:spPr/>
      <dgm:t>
        <a:bodyPr/>
        <a:lstStyle/>
        <a:p>
          <a:endParaRPr lang="el-GR"/>
        </a:p>
      </dgm:t>
    </dgm:pt>
    <dgm:pt modelId="{BAD1BF4D-F391-407A-8D54-76CD99A11EA5}">
      <dgm:prSet phldrT="[Text]" phldr="0"/>
      <dgm:spPr/>
      <dgm:t>
        <a:bodyPr/>
        <a:lstStyle/>
        <a:p>
          <a:r>
            <a:rPr lang="en-US" dirty="0"/>
            <a:t>Estimate </a:t>
          </a:r>
        </a:p>
        <a:p>
          <a:r>
            <a:rPr lang="el-GR" dirty="0"/>
            <a:t>Δ</a:t>
          </a:r>
          <a:r>
            <a:rPr lang="en-US" dirty="0"/>
            <a:t>Y = </a:t>
          </a:r>
          <a:r>
            <a:rPr lang="el-GR" dirty="0"/>
            <a:t>γ + δ*Δ</a:t>
          </a:r>
          <a:r>
            <a:rPr lang="en-US" dirty="0"/>
            <a:t>X +</a:t>
          </a:r>
          <a:r>
            <a:rPr lang="el-GR" dirty="0"/>
            <a:t> λ*</a:t>
          </a:r>
          <a:r>
            <a:rPr lang="en-US" dirty="0"/>
            <a:t>(Yt-1 –</a:t>
          </a:r>
          <a:r>
            <a:rPr lang="el-GR" dirty="0"/>
            <a:t>α –β*</a:t>
          </a:r>
          <a:r>
            <a:rPr lang="en-US" dirty="0"/>
            <a:t>Xt-1)</a:t>
          </a:r>
          <a:r>
            <a:rPr lang="el-GR" dirty="0"/>
            <a:t> +ε</a:t>
          </a:r>
        </a:p>
      </dgm:t>
    </dgm:pt>
    <dgm:pt modelId="{E5CA5625-BCC2-4BBF-82D0-D13DA7F91BE5}" type="parTrans" cxnId="{D6E3A82A-20C2-4777-BECF-CA2E5B33A074}">
      <dgm:prSet/>
      <dgm:spPr/>
      <dgm:t>
        <a:bodyPr/>
        <a:lstStyle/>
        <a:p>
          <a:endParaRPr lang="el-GR"/>
        </a:p>
      </dgm:t>
    </dgm:pt>
    <dgm:pt modelId="{CB213339-063A-45FA-AF42-E8E67059E48F}" type="sibTrans" cxnId="{D6E3A82A-20C2-4777-BECF-CA2E5B33A074}">
      <dgm:prSet/>
      <dgm:spPr/>
      <dgm:t>
        <a:bodyPr/>
        <a:lstStyle/>
        <a:p>
          <a:endParaRPr lang="el-GR"/>
        </a:p>
      </dgm:t>
    </dgm:pt>
    <dgm:pt modelId="{9C93D897-5726-4FA0-9654-0A4CCF236CC3}" type="pres">
      <dgm:prSet presAssocID="{B0192489-D518-4447-81DF-B19493FF720A}" presName="hierChild1" presStyleCnt="0">
        <dgm:presLayoutVars>
          <dgm:chPref val="1"/>
          <dgm:dir/>
          <dgm:animOne val="branch"/>
          <dgm:animLvl val="lvl"/>
          <dgm:resizeHandles/>
        </dgm:presLayoutVars>
      </dgm:prSet>
      <dgm:spPr/>
    </dgm:pt>
    <dgm:pt modelId="{5A3A3234-27E7-44DE-BE26-613A867421BE}" type="pres">
      <dgm:prSet presAssocID="{9ED38F89-26C7-4809-B46A-8831AE407791}" presName="hierRoot1" presStyleCnt="0"/>
      <dgm:spPr/>
    </dgm:pt>
    <dgm:pt modelId="{AC8AC720-B776-421F-93A2-657880BF0A8B}" type="pres">
      <dgm:prSet presAssocID="{9ED38F89-26C7-4809-B46A-8831AE407791}" presName="composite" presStyleCnt="0"/>
      <dgm:spPr/>
    </dgm:pt>
    <dgm:pt modelId="{24CF2F7E-66D7-4E66-B9E9-CDC69684397B}" type="pres">
      <dgm:prSet presAssocID="{9ED38F89-26C7-4809-B46A-8831AE407791}" presName="background" presStyleLbl="node0" presStyleIdx="0" presStyleCnt="1"/>
      <dgm:spPr/>
    </dgm:pt>
    <dgm:pt modelId="{8BE5B619-FC15-415B-B6C2-0E6A9F7E4B33}" type="pres">
      <dgm:prSet presAssocID="{9ED38F89-26C7-4809-B46A-8831AE407791}" presName="text" presStyleLbl="fgAcc0" presStyleIdx="0" presStyleCnt="1">
        <dgm:presLayoutVars>
          <dgm:chPref val="3"/>
        </dgm:presLayoutVars>
      </dgm:prSet>
      <dgm:spPr/>
    </dgm:pt>
    <dgm:pt modelId="{A1734271-B2C6-44B6-9B5B-21A86330DE67}" type="pres">
      <dgm:prSet presAssocID="{9ED38F89-26C7-4809-B46A-8831AE407791}" presName="hierChild2" presStyleCnt="0"/>
      <dgm:spPr/>
    </dgm:pt>
    <dgm:pt modelId="{93B8E84F-92F4-42F6-A348-B972CA43414F}" type="pres">
      <dgm:prSet presAssocID="{EC8CC498-E092-4BB5-8278-4D00A86BCB0F}" presName="Name10" presStyleLbl="parChTrans1D2" presStyleIdx="0" presStyleCnt="2"/>
      <dgm:spPr/>
    </dgm:pt>
    <dgm:pt modelId="{1EA36DB0-B87F-4512-9C9B-FE04A3260150}" type="pres">
      <dgm:prSet presAssocID="{9B24D1E1-5B0E-4606-BA66-CE58B1309C48}" presName="hierRoot2" presStyleCnt="0"/>
      <dgm:spPr/>
    </dgm:pt>
    <dgm:pt modelId="{9DAD276C-F5CA-4D1C-A24F-FCD24710C8A5}" type="pres">
      <dgm:prSet presAssocID="{9B24D1E1-5B0E-4606-BA66-CE58B1309C48}" presName="composite2" presStyleCnt="0"/>
      <dgm:spPr/>
    </dgm:pt>
    <dgm:pt modelId="{104CF373-D5FC-40F3-AD2C-D47160FE34A6}" type="pres">
      <dgm:prSet presAssocID="{9B24D1E1-5B0E-4606-BA66-CE58B1309C48}" presName="background2" presStyleLbl="node2" presStyleIdx="0" presStyleCnt="2"/>
      <dgm:spPr/>
    </dgm:pt>
    <dgm:pt modelId="{4F1F3D4A-24C4-437D-8C10-82D04DF536D4}" type="pres">
      <dgm:prSet presAssocID="{9B24D1E1-5B0E-4606-BA66-CE58B1309C48}" presName="text2" presStyleLbl="fgAcc2" presStyleIdx="0" presStyleCnt="2">
        <dgm:presLayoutVars>
          <dgm:chPref val="3"/>
        </dgm:presLayoutVars>
      </dgm:prSet>
      <dgm:spPr/>
    </dgm:pt>
    <dgm:pt modelId="{62EF37F6-ADB2-4135-8A89-99EC7918D2EB}" type="pres">
      <dgm:prSet presAssocID="{9B24D1E1-5B0E-4606-BA66-CE58B1309C48}" presName="hierChild3" presStyleCnt="0"/>
      <dgm:spPr/>
    </dgm:pt>
    <dgm:pt modelId="{0E87FCA7-A751-4D6B-804E-93DAE3CBDB5A}" type="pres">
      <dgm:prSet presAssocID="{239BC5D3-785A-42C3-B183-E036411053F0}" presName="Name17" presStyleLbl="parChTrans1D3" presStyleIdx="0" presStyleCnt="2"/>
      <dgm:spPr/>
    </dgm:pt>
    <dgm:pt modelId="{45BD9D85-2C9C-49A1-BA24-B08319A71CBE}" type="pres">
      <dgm:prSet presAssocID="{410F4F6A-8ED9-491D-99D6-162C6D84D0E7}" presName="hierRoot3" presStyleCnt="0"/>
      <dgm:spPr/>
    </dgm:pt>
    <dgm:pt modelId="{7E19DDC4-F8A6-4367-9300-18A13B3340C5}" type="pres">
      <dgm:prSet presAssocID="{410F4F6A-8ED9-491D-99D6-162C6D84D0E7}" presName="composite3" presStyleCnt="0"/>
      <dgm:spPr/>
    </dgm:pt>
    <dgm:pt modelId="{EB2C12C9-8F7C-467C-A381-5F9E74FEE6ED}" type="pres">
      <dgm:prSet presAssocID="{410F4F6A-8ED9-491D-99D6-162C6D84D0E7}" presName="background3" presStyleLbl="node3" presStyleIdx="0" presStyleCnt="2"/>
      <dgm:spPr/>
    </dgm:pt>
    <dgm:pt modelId="{1E9C0D40-7100-4C10-B74C-FCFD12D2F62E}" type="pres">
      <dgm:prSet presAssocID="{410F4F6A-8ED9-491D-99D6-162C6D84D0E7}" presName="text3" presStyleLbl="fgAcc3" presStyleIdx="0" presStyleCnt="2">
        <dgm:presLayoutVars>
          <dgm:chPref val="3"/>
        </dgm:presLayoutVars>
      </dgm:prSet>
      <dgm:spPr/>
    </dgm:pt>
    <dgm:pt modelId="{990ADC4C-7F21-417B-8A15-1989441D9A93}" type="pres">
      <dgm:prSet presAssocID="{410F4F6A-8ED9-491D-99D6-162C6D84D0E7}" presName="hierChild4" presStyleCnt="0"/>
      <dgm:spPr/>
    </dgm:pt>
    <dgm:pt modelId="{FF379B76-A148-41A6-95FD-1BE9FAF680BF}" type="pres">
      <dgm:prSet presAssocID="{965411F4-AC74-4FF9-8134-554DC84AF3A5}" presName="Name10" presStyleLbl="parChTrans1D2" presStyleIdx="1" presStyleCnt="2"/>
      <dgm:spPr/>
    </dgm:pt>
    <dgm:pt modelId="{B53F47B8-9D3B-4CBD-B9F1-59FE2F0F9C3E}" type="pres">
      <dgm:prSet presAssocID="{BE17F1DA-5485-41B4-AF03-168127F7B934}" presName="hierRoot2" presStyleCnt="0"/>
      <dgm:spPr/>
    </dgm:pt>
    <dgm:pt modelId="{BF83D532-651F-4F7D-B206-6413A3E9E58E}" type="pres">
      <dgm:prSet presAssocID="{BE17F1DA-5485-41B4-AF03-168127F7B934}" presName="composite2" presStyleCnt="0"/>
      <dgm:spPr/>
    </dgm:pt>
    <dgm:pt modelId="{4522C6E4-66F9-40D1-8C68-58F3E88BC456}" type="pres">
      <dgm:prSet presAssocID="{BE17F1DA-5485-41B4-AF03-168127F7B934}" presName="background2" presStyleLbl="node2" presStyleIdx="1" presStyleCnt="2"/>
      <dgm:spPr/>
    </dgm:pt>
    <dgm:pt modelId="{9697CC5F-E79E-4F79-BD70-5D36978FD127}" type="pres">
      <dgm:prSet presAssocID="{BE17F1DA-5485-41B4-AF03-168127F7B934}" presName="text2" presStyleLbl="fgAcc2" presStyleIdx="1" presStyleCnt="2">
        <dgm:presLayoutVars>
          <dgm:chPref val="3"/>
        </dgm:presLayoutVars>
      </dgm:prSet>
      <dgm:spPr/>
    </dgm:pt>
    <dgm:pt modelId="{52DF20C2-E592-4733-9771-4545876A5FB1}" type="pres">
      <dgm:prSet presAssocID="{BE17F1DA-5485-41B4-AF03-168127F7B934}" presName="hierChild3" presStyleCnt="0"/>
      <dgm:spPr/>
    </dgm:pt>
    <dgm:pt modelId="{72B4E21A-9C55-4071-A72D-3D4D81338BA9}" type="pres">
      <dgm:prSet presAssocID="{E5CA5625-BCC2-4BBF-82D0-D13DA7F91BE5}" presName="Name17" presStyleLbl="parChTrans1D3" presStyleIdx="1" presStyleCnt="2"/>
      <dgm:spPr/>
    </dgm:pt>
    <dgm:pt modelId="{2BCF4CAB-3553-446F-8D1D-83E15542A3CD}" type="pres">
      <dgm:prSet presAssocID="{BAD1BF4D-F391-407A-8D54-76CD99A11EA5}" presName="hierRoot3" presStyleCnt="0"/>
      <dgm:spPr/>
    </dgm:pt>
    <dgm:pt modelId="{00D6C647-0D3F-4CE8-BF14-411B5AF29CAC}" type="pres">
      <dgm:prSet presAssocID="{BAD1BF4D-F391-407A-8D54-76CD99A11EA5}" presName="composite3" presStyleCnt="0"/>
      <dgm:spPr/>
    </dgm:pt>
    <dgm:pt modelId="{9B6EBA8E-49C0-4F20-B262-20383D2EB356}" type="pres">
      <dgm:prSet presAssocID="{BAD1BF4D-F391-407A-8D54-76CD99A11EA5}" presName="background3" presStyleLbl="node3" presStyleIdx="1" presStyleCnt="2"/>
      <dgm:spPr/>
    </dgm:pt>
    <dgm:pt modelId="{F29DC414-F2A8-40D7-8D93-D0559DC22E0E}" type="pres">
      <dgm:prSet presAssocID="{BAD1BF4D-F391-407A-8D54-76CD99A11EA5}" presName="text3" presStyleLbl="fgAcc3" presStyleIdx="1" presStyleCnt="2">
        <dgm:presLayoutVars>
          <dgm:chPref val="3"/>
        </dgm:presLayoutVars>
      </dgm:prSet>
      <dgm:spPr/>
    </dgm:pt>
    <dgm:pt modelId="{1228B8B8-FB03-4B8C-B18F-DC62D1CED094}" type="pres">
      <dgm:prSet presAssocID="{BAD1BF4D-F391-407A-8D54-76CD99A11EA5}" presName="hierChild4" presStyleCnt="0"/>
      <dgm:spPr/>
    </dgm:pt>
  </dgm:ptLst>
  <dgm:cxnLst>
    <dgm:cxn modelId="{7CBB5E09-D7A4-4CDB-8EBA-B4E8D795F756}" type="presOf" srcId="{410F4F6A-8ED9-491D-99D6-162C6D84D0E7}" destId="{1E9C0D40-7100-4C10-B74C-FCFD12D2F62E}" srcOrd="0" destOrd="0" presId="urn:microsoft.com/office/officeart/2005/8/layout/hierarchy1"/>
    <dgm:cxn modelId="{0E0DB812-E2AA-4ECB-BF84-2D38FB4A572C}" type="presOf" srcId="{B0192489-D518-4447-81DF-B19493FF720A}" destId="{9C93D897-5726-4FA0-9654-0A4CCF236CC3}" srcOrd="0" destOrd="0" presId="urn:microsoft.com/office/officeart/2005/8/layout/hierarchy1"/>
    <dgm:cxn modelId="{D6E3A82A-20C2-4777-BECF-CA2E5B33A074}" srcId="{BE17F1DA-5485-41B4-AF03-168127F7B934}" destId="{BAD1BF4D-F391-407A-8D54-76CD99A11EA5}" srcOrd="0" destOrd="0" parTransId="{E5CA5625-BCC2-4BBF-82D0-D13DA7F91BE5}" sibTransId="{CB213339-063A-45FA-AF42-E8E67059E48F}"/>
    <dgm:cxn modelId="{09F1DB35-10AE-4441-8D84-9FF9F37DC607}" type="presOf" srcId="{9ED38F89-26C7-4809-B46A-8831AE407791}" destId="{8BE5B619-FC15-415B-B6C2-0E6A9F7E4B33}" srcOrd="0" destOrd="0" presId="urn:microsoft.com/office/officeart/2005/8/layout/hierarchy1"/>
    <dgm:cxn modelId="{4BA70975-33BD-4ACC-86F2-F1736292C8E0}" type="presOf" srcId="{BAD1BF4D-F391-407A-8D54-76CD99A11EA5}" destId="{F29DC414-F2A8-40D7-8D93-D0559DC22E0E}" srcOrd="0" destOrd="0" presId="urn:microsoft.com/office/officeart/2005/8/layout/hierarchy1"/>
    <dgm:cxn modelId="{728B4E76-CA2E-4027-94AE-D1F43D8EFACF}" srcId="{B0192489-D518-4447-81DF-B19493FF720A}" destId="{9ED38F89-26C7-4809-B46A-8831AE407791}" srcOrd="0" destOrd="0" parTransId="{FAF571B5-86F2-44FA-ABA2-80CD80FDD50B}" sibTransId="{27E67D25-AD3C-4001-807A-EDD35760BD09}"/>
    <dgm:cxn modelId="{F68AF876-326B-435A-8D7A-1C33E46390D0}" type="presOf" srcId="{239BC5D3-785A-42C3-B183-E036411053F0}" destId="{0E87FCA7-A751-4D6B-804E-93DAE3CBDB5A}" srcOrd="0" destOrd="0" presId="urn:microsoft.com/office/officeart/2005/8/layout/hierarchy1"/>
    <dgm:cxn modelId="{0404BF58-CAAC-4AAC-8E91-0BE2A86B13E6}" srcId="{9ED38F89-26C7-4809-B46A-8831AE407791}" destId="{9B24D1E1-5B0E-4606-BA66-CE58B1309C48}" srcOrd="0" destOrd="0" parTransId="{EC8CC498-E092-4BB5-8278-4D00A86BCB0F}" sibTransId="{E00987F9-0CD1-4358-A04F-6C983A799E59}"/>
    <dgm:cxn modelId="{F2B3328C-09E1-44A7-A4E1-E94801393456}" srcId="{9ED38F89-26C7-4809-B46A-8831AE407791}" destId="{BE17F1DA-5485-41B4-AF03-168127F7B934}" srcOrd="1" destOrd="0" parTransId="{965411F4-AC74-4FF9-8134-554DC84AF3A5}" sibTransId="{B5A4B03E-215E-4354-9E62-810710B2120F}"/>
    <dgm:cxn modelId="{A19A8B9D-E3A1-4AA1-94C8-0C974F7226AC}" type="presOf" srcId="{9B24D1E1-5B0E-4606-BA66-CE58B1309C48}" destId="{4F1F3D4A-24C4-437D-8C10-82D04DF536D4}" srcOrd="0" destOrd="0" presId="urn:microsoft.com/office/officeart/2005/8/layout/hierarchy1"/>
    <dgm:cxn modelId="{86D1ADA6-4018-42B2-BE74-CF0C1D8DCF0A}" type="presOf" srcId="{EC8CC498-E092-4BB5-8278-4D00A86BCB0F}" destId="{93B8E84F-92F4-42F6-A348-B972CA43414F}" srcOrd="0" destOrd="0" presId="urn:microsoft.com/office/officeart/2005/8/layout/hierarchy1"/>
    <dgm:cxn modelId="{7568EFC8-D48D-4432-A6E5-FA8454BD7921}" type="presOf" srcId="{965411F4-AC74-4FF9-8134-554DC84AF3A5}" destId="{FF379B76-A148-41A6-95FD-1BE9FAF680BF}" srcOrd="0" destOrd="0" presId="urn:microsoft.com/office/officeart/2005/8/layout/hierarchy1"/>
    <dgm:cxn modelId="{DD3F04D3-17D5-43B1-AF4F-3421EEF47105}" type="presOf" srcId="{BE17F1DA-5485-41B4-AF03-168127F7B934}" destId="{9697CC5F-E79E-4F79-BD70-5D36978FD127}" srcOrd="0" destOrd="0" presId="urn:microsoft.com/office/officeart/2005/8/layout/hierarchy1"/>
    <dgm:cxn modelId="{F9122CD9-3511-4AD7-A890-3235CB90CDE1}" type="presOf" srcId="{E5CA5625-BCC2-4BBF-82D0-D13DA7F91BE5}" destId="{72B4E21A-9C55-4071-A72D-3D4D81338BA9}" srcOrd="0" destOrd="0" presId="urn:microsoft.com/office/officeart/2005/8/layout/hierarchy1"/>
    <dgm:cxn modelId="{D36CCCF9-1057-4BCA-B84D-A2C07C3771A5}" srcId="{9B24D1E1-5B0E-4606-BA66-CE58B1309C48}" destId="{410F4F6A-8ED9-491D-99D6-162C6D84D0E7}" srcOrd="0" destOrd="0" parTransId="{239BC5D3-785A-42C3-B183-E036411053F0}" sibTransId="{394DF504-65C2-4062-9B99-6CAEC6A796B3}"/>
    <dgm:cxn modelId="{79C5C391-35FB-473C-B9B9-AE2DB61BF722}" type="presParOf" srcId="{9C93D897-5726-4FA0-9654-0A4CCF236CC3}" destId="{5A3A3234-27E7-44DE-BE26-613A867421BE}" srcOrd="0" destOrd="0" presId="urn:microsoft.com/office/officeart/2005/8/layout/hierarchy1"/>
    <dgm:cxn modelId="{273E28C6-0741-43C4-906C-1C4E33BA90E6}" type="presParOf" srcId="{5A3A3234-27E7-44DE-BE26-613A867421BE}" destId="{AC8AC720-B776-421F-93A2-657880BF0A8B}" srcOrd="0" destOrd="0" presId="urn:microsoft.com/office/officeart/2005/8/layout/hierarchy1"/>
    <dgm:cxn modelId="{4C09E110-D460-4D8B-ADD4-D93DD1485C53}" type="presParOf" srcId="{AC8AC720-B776-421F-93A2-657880BF0A8B}" destId="{24CF2F7E-66D7-4E66-B9E9-CDC69684397B}" srcOrd="0" destOrd="0" presId="urn:microsoft.com/office/officeart/2005/8/layout/hierarchy1"/>
    <dgm:cxn modelId="{A20D2247-F651-432E-B9F8-8D39773F3178}" type="presParOf" srcId="{AC8AC720-B776-421F-93A2-657880BF0A8B}" destId="{8BE5B619-FC15-415B-B6C2-0E6A9F7E4B33}" srcOrd="1" destOrd="0" presId="urn:microsoft.com/office/officeart/2005/8/layout/hierarchy1"/>
    <dgm:cxn modelId="{78600C7A-DC26-474E-A860-8C1BA9ABB520}" type="presParOf" srcId="{5A3A3234-27E7-44DE-BE26-613A867421BE}" destId="{A1734271-B2C6-44B6-9B5B-21A86330DE67}" srcOrd="1" destOrd="0" presId="urn:microsoft.com/office/officeart/2005/8/layout/hierarchy1"/>
    <dgm:cxn modelId="{321B6087-715A-48BB-A884-D2463DE4D41D}" type="presParOf" srcId="{A1734271-B2C6-44B6-9B5B-21A86330DE67}" destId="{93B8E84F-92F4-42F6-A348-B972CA43414F}" srcOrd="0" destOrd="0" presId="urn:microsoft.com/office/officeart/2005/8/layout/hierarchy1"/>
    <dgm:cxn modelId="{D97133A2-D1BB-4C50-A9E5-7DC5BB003AFB}" type="presParOf" srcId="{A1734271-B2C6-44B6-9B5B-21A86330DE67}" destId="{1EA36DB0-B87F-4512-9C9B-FE04A3260150}" srcOrd="1" destOrd="0" presId="urn:microsoft.com/office/officeart/2005/8/layout/hierarchy1"/>
    <dgm:cxn modelId="{A35E60D4-E72E-4DF8-B209-1C387C22B1B9}" type="presParOf" srcId="{1EA36DB0-B87F-4512-9C9B-FE04A3260150}" destId="{9DAD276C-F5CA-4D1C-A24F-FCD24710C8A5}" srcOrd="0" destOrd="0" presId="urn:microsoft.com/office/officeart/2005/8/layout/hierarchy1"/>
    <dgm:cxn modelId="{B9814EEC-F194-4396-83CD-2799B5593C67}" type="presParOf" srcId="{9DAD276C-F5CA-4D1C-A24F-FCD24710C8A5}" destId="{104CF373-D5FC-40F3-AD2C-D47160FE34A6}" srcOrd="0" destOrd="0" presId="urn:microsoft.com/office/officeart/2005/8/layout/hierarchy1"/>
    <dgm:cxn modelId="{D457305E-500D-4A20-B7F8-4436ED437095}" type="presParOf" srcId="{9DAD276C-F5CA-4D1C-A24F-FCD24710C8A5}" destId="{4F1F3D4A-24C4-437D-8C10-82D04DF536D4}" srcOrd="1" destOrd="0" presId="urn:microsoft.com/office/officeart/2005/8/layout/hierarchy1"/>
    <dgm:cxn modelId="{4AF9FA99-0EE4-4351-93D0-768E1C87432F}" type="presParOf" srcId="{1EA36DB0-B87F-4512-9C9B-FE04A3260150}" destId="{62EF37F6-ADB2-4135-8A89-99EC7918D2EB}" srcOrd="1" destOrd="0" presId="urn:microsoft.com/office/officeart/2005/8/layout/hierarchy1"/>
    <dgm:cxn modelId="{20C5B401-802B-4AF5-A870-AC12E752A5BF}" type="presParOf" srcId="{62EF37F6-ADB2-4135-8A89-99EC7918D2EB}" destId="{0E87FCA7-A751-4D6B-804E-93DAE3CBDB5A}" srcOrd="0" destOrd="0" presId="urn:microsoft.com/office/officeart/2005/8/layout/hierarchy1"/>
    <dgm:cxn modelId="{3C78D673-7F70-471D-9C30-DF2EA1143DCC}" type="presParOf" srcId="{62EF37F6-ADB2-4135-8A89-99EC7918D2EB}" destId="{45BD9D85-2C9C-49A1-BA24-B08319A71CBE}" srcOrd="1" destOrd="0" presId="urn:microsoft.com/office/officeart/2005/8/layout/hierarchy1"/>
    <dgm:cxn modelId="{EF97D2AC-9135-44EF-9160-FBD76C04AC1F}" type="presParOf" srcId="{45BD9D85-2C9C-49A1-BA24-B08319A71CBE}" destId="{7E19DDC4-F8A6-4367-9300-18A13B3340C5}" srcOrd="0" destOrd="0" presId="urn:microsoft.com/office/officeart/2005/8/layout/hierarchy1"/>
    <dgm:cxn modelId="{8FAD231A-FB2A-4031-AE21-F7C808369C33}" type="presParOf" srcId="{7E19DDC4-F8A6-4367-9300-18A13B3340C5}" destId="{EB2C12C9-8F7C-467C-A381-5F9E74FEE6ED}" srcOrd="0" destOrd="0" presId="urn:microsoft.com/office/officeart/2005/8/layout/hierarchy1"/>
    <dgm:cxn modelId="{6CC17FF9-3C46-4037-A25A-3FFCFF53C0B8}" type="presParOf" srcId="{7E19DDC4-F8A6-4367-9300-18A13B3340C5}" destId="{1E9C0D40-7100-4C10-B74C-FCFD12D2F62E}" srcOrd="1" destOrd="0" presId="urn:microsoft.com/office/officeart/2005/8/layout/hierarchy1"/>
    <dgm:cxn modelId="{FCBAD1FF-6E4C-4576-9CFB-C406E3E35122}" type="presParOf" srcId="{45BD9D85-2C9C-49A1-BA24-B08319A71CBE}" destId="{990ADC4C-7F21-417B-8A15-1989441D9A93}" srcOrd="1" destOrd="0" presId="urn:microsoft.com/office/officeart/2005/8/layout/hierarchy1"/>
    <dgm:cxn modelId="{377F0ABD-606C-4F5E-8986-97DD56D43AFC}" type="presParOf" srcId="{A1734271-B2C6-44B6-9B5B-21A86330DE67}" destId="{FF379B76-A148-41A6-95FD-1BE9FAF680BF}" srcOrd="2" destOrd="0" presId="urn:microsoft.com/office/officeart/2005/8/layout/hierarchy1"/>
    <dgm:cxn modelId="{29BFD75D-8498-46EE-A37E-C40F17CB5588}" type="presParOf" srcId="{A1734271-B2C6-44B6-9B5B-21A86330DE67}" destId="{B53F47B8-9D3B-4CBD-B9F1-59FE2F0F9C3E}" srcOrd="3" destOrd="0" presId="urn:microsoft.com/office/officeart/2005/8/layout/hierarchy1"/>
    <dgm:cxn modelId="{BB8FC6B0-E43B-4352-8926-FB70DB4827D9}" type="presParOf" srcId="{B53F47B8-9D3B-4CBD-B9F1-59FE2F0F9C3E}" destId="{BF83D532-651F-4F7D-B206-6413A3E9E58E}" srcOrd="0" destOrd="0" presId="urn:microsoft.com/office/officeart/2005/8/layout/hierarchy1"/>
    <dgm:cxn modelId="{D60EF016-BA5A-4D39-90A6-2CCC13F9679D}" type="presParOf" srcId="{BF83D532-651F-4F7D-B206-6413A3E9E58E}" destId="{4522C6E4-66F9-40D1-8C68-58F3E88BC456}" srcOrd="0" destOrd="0" presId="urn:microsoft.com/office/officeart/2005/8/layout/hierarchy1"/>
    <dgm:cxn modelId="{CE3BF6CE-B5E3-42CE-86BE-17E27935FB15}" type="presParOf" srcId="{BF83D532-651F-4F7D-B206-6413A3E9E58E}" destId="{9697CC5F-E79E-4F79-BD70-5D36978FD127}" srcOrd="1" destOrd="0" presId="urn:microsoft.com/office/officeart/2005/8/layout/hierarchy1"/>
    <dgm:cxn modelId="{7B3DF051-7FC5-4A2B-9C7F-0871CA81E1DD}" type="presParOf" srcId="{B53F47B8-9D3B-4CBD-B9F1-59FE2F0F9C3E}" destId="{52DF20C2-E592-4733-9771-4545876A5FB1}" srcOrd="1" destOrd="0" presId="urn:microsoft.com/office/officeart/2005/8/layout/hierarchy1"/>
    <dgm:cxn modelId="{68C6E59D-BE67-4D45-B8EA-0A6B64F722AF}" type="presParOf" srcId="{52DF20C2-E592-4733-9771-4545876A5FB1}" destId="{72B4E21A-9C55-4071-A72D-3D4D81338BA9}" srcOrd="0" destOrd="0" presId="urn:microsoft.com/office/officeart/2005/8/layout/hierarchy1"/>
    <dgm:cxn modelId="{E1FC51E4-26D3-43D7-89B1-B82547761C63}" type="presParOf" srcId="{52DF20C2-E592-4733-9771-4545876A5FB1}" destId="{2BCF4CAB-3553-446F-8D1D-83E15542A3CD}" srcOrd="1" destOrd="0" presId="urn:microsoft.com/office/officeart/2005/8/layout/hierarchy1"/>
    <dgm:cxn modelId="{8E22DA2A-C97D-42BC-905E-0A38E178BBE5}" type="presParOf" srcId="{2BCF4CAB-3553-446F-8D1D-83E15542A3CD}" destId="{00D6C647-0D3F-4CE8-BF14-411B5AF29CAC}" srcOrd="0" destOrd="0" presId="urn:microsoft.com/office/officeart/2005/8/layout/hierarchy1"/>
    <dgm:cxn modelId="{0F4F6183-BB9C-4100-A93E-189EA7B23FAE}" type="presParOf" srcId="{00D6C647-0D3F-4CE8-BF14-411B5AF29CAC}" destId="{9B6EBA8E-49C0-4F20-B262-20383D2EB356}" srcOrd="0" destOrd="0" presId="urn:microsoft.com/office/officeart/2005/8/layout/hierarchy1"/>
    <dgm:cxn modelId="{E3DCBBBF-880E-4EFC-B323-054B3DDCDC64}" type="presParOf" srcId="{00D6C647-0D3F-4CE8-BF14-411B5AF29CAC}" destId="{F29DC414-F2A8-40D7-8D93-D0559DC22E0E}" srcOrd="1" destOrd="0" presId="urn:microsoft.com/office/officeart/2005/8/layout/hierarchy1"/>
    <dgm:cxn modelId="{CF6BA3ED-6677-4AEE-A830-953C5AB79A07}" type="presParOf" srcId="{2BCF4CAB-3553-446F-8D1D-83E15542A3CD}" destId="{1228B8B8-FB03-4B8C-B18F-DC62D1CED09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B4E21A-9C55-4071-A72D-3D4D81338BA9}">
      <dsp:nvSpPr>
        <dsp:cNvPr id="0" name=""/>
        <dsp:cNvSpPr/>
      </dsp:nvSpPr>
      <dsp:spPr>
        <a:xfrm>
          <a:off x="6389180" y="3307725"/>
          <a:ext cx="91440" cy="616211"/>
        </a:xfrm>
        <a:custGeom>
          <a:avLst/>
          <a:gdLst/>
          <a:ahLst/>
          <a:cxnLst/>
          <a:rect l="0" t="0" r="0" b="0"/>
          <a:pathLst>
            <a:path>
              <a:moveTo>
                <a:pt x="45720" y="0"/>
              </a:moveTo>
              <a:lnTo>
                <a:pt x="45720" y="61621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379B76-A148-41A6-95FD-1BE9FAF680BF}">
      <dsp:nvSpPr>
        <dsp:cNvPr id="0" name=""/>
        <dsp:cNvSpPr/>
      </dsp:nvSpPr>
      <dsp:spPr>
        <a:xfrm>
          <a:off x="5140089" y="1346088"/>
          <a:ext cx="1294810" cy="616211"/>
        </a:xfrm>
        <a:custGeom>
          <a:avLst/>
          <a:gdLst/>
          <a:ahLst/>
          <a:cxnLst/>
          <a:rect l="0" t="0" r="0" b="0"/>
          <a:pathLst>
            <a:path>
              <a:moveTo>
                <a:pt x="0" y="0"/>
              </a:moveTo>
              <a:lnTo>
                <a:pt x="0" y="419930"/>
              </a:lnTo>
              <a:lnTo>
                <a:pt x="1294810" y="419930"/>
              </a:lnTo>
              <a:lnTo>
                <a:pt x="1294810" y="61621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87FCA7-A751-4D6B-804E-93DAE3CBDB5A}">
      <dsp:nvSpPr>
        <dsp:cNvPr id="0" name=""/>
        <dsp:cNvSpPr/>
      </dsp:nvSpPr>
      <dsp:spPr>
        <a:xfrm>
          <a:off x="3799559" y="3307725"/>
          <a:ext cx="91440" cy="616211"/>
        </a:xfrm>
        <a:custGeom>
          <a:avLst/>
          <a:gdLst/>
          <a:ahLst/>
          <a:cxnLst/>
          <a:rect l="0" t="0" r="0" b="0"/>
          <a:pathLst>
            <a:path>
              <a:moveTo>
                <a:pt x="45720" y="0"/>
              </a:moveTo>
              <a:lnTo>
                <a:pt x="45720" y="61621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B8E84F-92F4-42F6-A348-B972CA43414F}">
      <dsp:nvSpPr>
        <dsp:cNvPr id="0" name=""/>
        <dsp:cNvSpPr/>
      </dsp:nvSpPr>
      <dsp:spPr>
        <a:xfrm>
          <a:off x="3845279" y="1346088"/>
          <a:ext cx="1294810" cy="616211"/>
        </a:xfrm>
        <a:custGeom>
          <a:avLst/>
          <a:gdLst/>
          <a:ahLst/>
          <a:cxnLst/>
          <a:rect l="0" t="0" r="0" b="0"/>
          <a:pathLst>
            <a:path>
              <a:moveTo>
                <a:pt x="1294810" y="0"/>
              </a:moveTo>
              <a:lnTo>
                <a:pt x="1294810" y="419930"/>
              </a:lnTo>
              <a:lnTo>
                <a:pt x="0" y="419930"/>
              </a:lnTo>
              <a:lnTo>
                <a:pt x="0" y="61621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CF2F7E-66D7-4E66-B9E9-CDC69684397B}">
      <dsp:nvSpPr>
        <dsp:cNvPr id="0" name=""/>
        <dsp:cNvSpPr/>
      </dsp:nvSpPr>
      <dsp:spPr>
        <a:xfrm>
          <a:off x="4080699" y="662"/>
          <a:ext cx="2118780" cy="13454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E5B619-FC15-415B-B6C2-0E6A9F7E4B33}">
      <dsp:nvSpPr>
        <dsp:cNvPr id="0" name=""/>
        <dsp:cNvSpPr/>
      </dsp:nvSpPr>
      <dsp:spPr>
        <a:xfrm>
          <a:off x="4316119" y="224311"/>
          <a:ext cx="2118780" cy="13454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Y, X both non-stationary</a:t>
          </a:r>
          <a:endParaRPr lang="el-GR" sz="1800" kern="1200" dirty="0"/>
        </a:p>
      </dsp:txBody>
      <dsp:txXfrm>
        <a:off x="4355525" y="263717"/>
        <a:ext cx="2039968" cy="1266613"/>
      </dsp:txXfrm>
    </dsp:sp>
    <dsp:sp modelId="{104CF373-D5FC-40F3-AD2C-D47160FE34A6}">
      <dsp:nvSpPr>
        <dsp:cNvPr id="0" name=""/>
        <dsp:cNvSpPr/>
      </dsp:nvSpPr>
      <dsp:spPr>
        <a:xfrm>
          <a:off x="2785889" y="1962300"/>
          <a:ext cx="2118780" cy="13454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1F3D4A-24C4-437D-8C10-82D04DF536D4}">
      <dsp:nvSpPr>
        <dsp:cNvPr id="0" name=""/>
        <dsp:cNvSpPr/>
      </dsp:nvSpPr>
      <dsp:spPr>
        <a:xfrm>
          <a:off x="3021309" y="2185949"/>
          <a:ext cx="2118780" cy="13454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Y and X</a:t>
          </a:r>
        </a:p>
        <a:p>
          <a:pPr marL="0" lvl="0" indent="0" algn="ctr" defTabSz="800100">
            <a:lnSpc>
              <a:spcPct val="90000"/>
            </a:lnSpc>
            <a:spcBef>
              <a:spcPct val="0"/>
            </a:spcBef>
            <a:spcAft>
              <a:spcPct val="35000"/>
            </a:spcAft>
            <a:buNone/>
          </a:pPr>
          <a:r>
            <a:rPr lang="en-US" sz="1800" kern="1200" dirty="0"/>
            <a:t>Not cointegrated  </a:t>
          </a:r>
          <a:endParaRPr lang="el-GR" sz="1800" kern="1200" dirty="0"/>
        </a:p>
      </dsp:txBody>
      <dsp:txXfrm>
        <a:off x="3060715" y="2225355"/>
        <a:ext cx="2039968" cy="1266613"/>
      </dsp:txXfrm>
    </dsp:sp>
    <dsp:sp modelId="{EB2C12C9-8F7C-467C-A381-5F9E74FEE6ED}">
      <dsp:nvSpPr>
        <dsp:cNvPr id="0" name=""/>
        <dsp:cNvSpPr/>
      </dsp:nvSpPr>
      <dsp:spPr>
        <a:xfrm>
          <a:off x="2785889" y="3923937"/>
          <a:ext cx="2118780" cy="13454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9C0D40-7100-4C10-B74C-FCFD12D2F62E}">
      <dsp:nvSpPr>
        <dsp:cNvPr id="0" name=""/>
        <dsp:cNvSpPr/>
      </dsp:nvSpPr>
      <dsp:spPr>
        <a:xfrm>
          <a:off x="3021309" y="4147586"/>
          <a:ext cx="2118780" cy="13454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Estimate model in first differences:</a:t>
          </a:r>
        </a:p>
        <a:p>
          <a:pPr marL="0" lvl="0" indent="0" algn="ctr" defTabSz="800100">
            <a:lnSpc>
              <a:spcPct val="90000"/>
            </a:lnSpc>
            <a:spcBef>
              <a:spcPct val="0"/>
            </a:spcBef>
            <a:spcAft>
              <a:spcPct val="35000"/>
            </a:spcAft>
            <a:buNone/>
          </a:pPr>
          <a:r>
            <a:rPr lang="el-GR" sz="1800" kern="1200" dirty="0"/>
            <a:t>Δ</a:t>
          </a:r>
          <a:r>
            <a:rPr lang="en-US" sz="1800" kern="1200" dirty="0"/>
            <a:t>Y = </a:t>
          </a:r>
          <a:r>
            <a:rPr lang="el-GR" sz="1800" kern="1200" dirty="0"/>
            <a:t>γ + δ*Δ</a:t>
          </a:r>
          <a:r>
            <a:rPr lang="en-US" sz="1800" kern="1200" dirty="0"/>
            <a:t>X</a:t>
          </a:r>
          <a:r>
            <a:rPr lang="el-GR" sz="1800" kern="1200" dirty="0"/>
            <a:t> + ε</a:t>
          </a:r>
        </a:p>
      </dsp:txBody>
      <dsp:txXfrm>
        <a:off x="3060715" y="4186992"/>
        <a:ext cx="2039968" cy="1266613"/>
      </dsp:txXfrm>
    </dsp:sp>
    <dsp:sp modelId="{4522C6E4-66F9-40D1-8C68-58F3E88BC456}">
      <dsp:nvSpPr>
        <dsp:cNvPr id="0" name=""/>
        <dsp:cNvSpPr/>
      </dsp:nvSpPr>
      <dsp:spPr>
        <a:xfrm>
          <a:off x="5375510" y="1962300"/>
          <a:ext cx="2118780" cy="13454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97CC5F-E79E-4F79-BD70-5D36978FD127}">
      <dsp:nvSpPr>
        <dsp:cNvPr id="0" name=""/>
        <dsp:cNvSpPr/>
      </dsp:nvSpPr>
      <dsp:spPr>
        <a:xfrm>
          <a:off x="5610930" y="2185949"/>
          <a:ext cx="2118780" cy="13454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Y and X are cointegrated </a:t>
          </a:r>
          <a:endParaRPr lang="el-GR" sz="1800" kern="1200" dirty="0"/>
        </a:p>
      </dsp:txBody>
      <dsp:txXfrm>
        <a:off x="5650336" y="2225355"/>
        <a:ext cx="2039968" cy="1266613"/>
      </dsp:txXfrm>
    </dsp:sp>
    <dsp:sp modelId="{9B6EBA8E-49C0-4F20-B262-20383D2EB356}">
      <dsp:nvSpPr>
        <dsp:cNvPr id="0" name=""/>
        <dsp:cNvSpPr/>
      </dsp:nvSpPr>
      <dsp:spPr>
        <a:xfrm>
          <a:off x="5375510" y="3923937"/>
          <a:ext cx="2118780" cy="13454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9DC414-F2A8-40D7-8D93-D0559DC22E0E}">
      <dsp:nvSpPr>
        <dsp:cNvPr id="0" name=""/>
        <dsp:cNvSpPr/>
      </dsp:nvSpPr>
      <dsp:spPr>
        <a:xfrm>
          <a:off x="5610930" y="4147586"/>
          <a:ext cx="2118780" cy="13454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Estimate </a:t>
          </a:r>
        </a:p>
        <a:p>
          <a:pPr marL="0" lvl="0" indent="0" algn="ctr" defTabSz="800100">
            <a:lnSpc>
              <a:spcPct val="90000"/>
            </a:lnSpc>
            <a:spcBef>
              <a:spcPct val="0"/>
            </a:spcBef>
            <a:spcAft>
              <a:spcPct val="35000"/>
            </a:spcAft>
            <a:buNone/>
          </a:pPr>
          <a:r>
            <a:rPr lang="el-GR" sz="1800" kern="1200" dirty="0"/>
            <a:t>Δ</a:t>
          </a:r>
          <a:r>
            <a:rPr lang="en-US" sz="1800" kern="1200" dirty="0"/>
            <a:t>Y = </a:t>
          </a:r>
          <a:r>
            <a:rPr lang="el-GR" sz="1800" kern="1200" dirty="0"/>
            <a:t>γ + δ*Δ</a:t>
          </a:r>
          <a:r>
            <a:rPr lang="en-US" sz="1800" kern="1200" dirty="0"/>
            <a:t>X +</a:t>
          </a:r>
          <a:r>
            <a:rPr lang="el-GR" sz="1800" kern="1200" dirty="0"/>
            <a:t> λ*</a:t>
          </a:r>
          <a:r>
            <a:rPr lang="en-US" sz="1800" kern="1200" dirty="0"/>
            <a:t>(Yt-1 –</a:t>
          </a:r>
          <a:r>
            <a:rPr lang="el-GR" sz="1800" kern="1200" dirty="0"/>
            <a:t>α –β*</a:t>
          </a:r>
          <a:r>
            <a:rPr lang="en-US" sz="1800" kern="1200" dirty="0"/>
            <a:t>Xt-1)</a:t>
          </a:r>
          <a:r>
            <a:rPr lang="el-GR" sz="1800" kern="1200" dirty="0"/>
            <a:t> +ε</a:t>
          </a:r>
        </a:p>
      </dsp:txBody>
      <dsp:txXfrm>
        <a:off x="5650336" y="4186992"/>
        <a:ext cx="2039968" cy="126661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CB9A3E-7975-4FDB-BF3E-371046FAADF9}" type="datetimeFigureOut">
              <a:rPr lang="el-GR" smtClean="0"/>
              <a:t>14/11/2025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5CFDCC-E6A8-40B3-9C97-ABF63F4EF709}" type="slidenum">
              <a:rPr lang="el-GR" smtClean="0"/>
              <a:t>‹#›</a:t>
            </a:fld>
            <a:endParaRPr lang="el-GR"/>
          </a:p>
        </p:txBody>
      </p:sp>
    </p:spTree>
    <p:extLst>
      <p:ext uri="{BB962C8B-B14F-4D97-AF65-F5344CB8AC3E}">
        <p14:creationId xmlns:p14="http://schemas.microsoft.com/office/powerpoint/2010/main" val="2151138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43AE6-198E-0BA5-539B-EF441C34B53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l-GR"/>
          </a:p>
        </p:txBody>
      </p:sp>
      <p:sp>
        <p:nvSpPr>
          <p:cNvPr id="3" name="Subtitle 2">
            <a:extLst>
              <a:ext uri="{FF2B5EF4-FFF2-40B4-BE49-F238E27FC236}">
                <a16:creationId xmlns:a16="http://schemas.microsoft.com/office/drawing/2014/main" id="{04CF83BD-BDC9-48B3-D0D5-6E69CEC8F9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l-GR"/>
          </a:p>
        </p:txBody>
      </p:sp>
      <p:sp>
        <p:nvSpPr>
          <p:cNvPr id="4" name="Date Placeholder 3">
            <a:extLst>
              <a:ext uri="{FF2B5EF4-FFF2-40B4-BE49-F238E27FC236}">
                <a16:creationId xmlns:a16="http://schemas.microsoft.com/office/drawing/2014/main" id="{21C16323-DF4B-DB85-9A47-E6801065537A}"/>
              </a:ext>
            </a:extLst>
          </p:cNvPr>
          <p:cNvSpPr>
            <a:spLocks noGrp="1"/>
          </p:cNvSpPr>
          <p:nvPr>
            <p:ph type="dt" sz="half" idx="10"/>
          </p:nvPr>
        </p:nvSpPr>
        <p:spPr/>
        <p:txBody>
          <a:bodyPr/>
          <a:lstStyle/>
          <a:p>
            <a:fld id="{8CAA9D1B-2AEE-4AE5-9DDE-1EE06F8EEDAB}" type="datetime1">
              <a:rPr lang="el-GR" smtClean="0"/>
              <a:t>14/11/2025</a:t>
            </a:fld>
            <a:endParaRPr lang="el-GR"/>
          </a:p>
        </p:txBody>
      </p:sp>
      <p:sp>
        <p:nvSpPr>
          <p:cNvPr id="5" name="Footer Placeholder 4">
            <a:extLst>
              <a:ext uri="{FF2B5EF4-FFF2-40B4-BE49-F238E27FC236}">
                <a16:creationId xmlns:a16="http://schemas.microsoft.com/office/drawing/2014/main" id="{94AE8092-35ED-BCA6-4143-1ED292B5FEB4}"/>
              </a:ext>
            </a:extLst>
          </p:cNvPr>
          <p:cNvSpPr>
            <a:spLocks noGrp="1"/>
          </p:cNvSpPr>
          <p:nvPr>
            <p:ph type="ftr" sz="quarter" idx="11"/>
          </p:nvPr>
        </p:nvSpPr>
        <p:spPr/>
        <p:txBody>
          <a:bodyPr/>
          <a:lstStyle/>
          <a:p>
            <a:r>
              <a:rPr lang="en-US"/>
              <a:t>K. Drakos</a:t>
            </a:r>
            <a:endParaRPr lang="el-GR"/>
          </a:p>
        </p:txBody>
      </p:sp>
      <p:sp>
        <p:nvSpPr>
          <p:cNvPr id="6" name="Slide Number Placeholder 5">
            <a:extLst>
              <a:ext uri="{FF2B5EF4-FFF2-40B4-BE49-F238E27FC236}">
                <a16:creationId xmlns:a16="http://schemas.microsoft.com/office/drawing/2014/main" id="{0D7D541F-5957-FCA9-21D1-D1F441DB9D6E}"/>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598708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B38F0-2C50-A54E-44C5-C75C6E70BDB1}"/>
              </a:ext>
            </a:extLst>
          </p:cNvPr>
          <p:cNvSpPr>
            <a:spLocks noGrp="1"/>
          </p:cNvSpPr>
          <p:nvPr>
            <p:ph type="title"/>
          </p:nvPr>
        </p:nvSpPr>
        <p:spPr/>
        <p:txBody>
          <a:bodyPr/>
          <a:lstStyle/>
          <a:p>
            <a:r>
              <a:rPr lang="en-GB"/>
              <a:t>Click to edit Master title style</a:t>
            </a:r>
            <a:endParaRPr lang="el-GR"/>
          </a:p>
        </p:txBody>
      </p:sp>
      <p:sp>
        <p:nvSpPr>
          <p:cNvPr id="3" name="Vertical Text Placeholder 2">
            <a:extLst>
              <a:ext uri="{FF2B5EF4-FFF2-40B4-BE49-F238E27FC236}">
                <a16:creationId xmlns:a16="http://schemas.microsoft.com/office/drawing/2014/main" id="{CB646E66-0E06-1DAC-CCF8-16F04FD344B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217D3CAB-2D83-F0F2-5DDC-6F37247ABBB6}"/>
              </a:ext>
            </a:extLst>
          </p:cNvPr>
          <p:cNvSpPr>
            <a:spLocks noGrp="1"/>
          </p:cNvSpPr>
          <p:nvPr>
            <p:ph type="dt" sz="half" idx="10"/>
          </p:nvPr>
        </p:nvSpPr>
        <p:spPr/>
        <p:txBody>
          <a:bodyPr/>
          <a:lstStyle/>
          <a:p>
            <a:fld id="{87960924-BE7B-4DC0-B290-EBD5D2F58199}" type="datetime1">
              <a:rPr lang="el-GR" smtClean="0"/>
              <a:t>14/11/2025</a:t>
            </a:fld>
            <a:endParaRPr lang="el-GR"/>
          </a:p>
        </p:txBody>
      </p:sp>
      <p:sp>
        <p:nvSpPr>
          <p:cNvPr id="5" name="Footer Placeholder 4">
            <a:extLst>
              <a:ext uri="{FF2B5EF4-FFF2-40B4-BE49-F238E27FC236}">
                <a16:creationId xmlns:a16="http://schemas.microsoft.com/office/drawing/2014/main" id="{E0218587-A6C6-8672-359E-8EE174321731}"/>
              </a:ext>
            </a:extLst>
          </p:cNvPr>
          <p:cNvSpPr>
            <a:spLocks noGrp="1"/>
          </p:cNvSpPr>
          <p:nvPr>
            <p:ph type="ftr" sz="quarter" idx="11"/>
          </p:nvPr>
        </p:nvSpPr>
        <p:spPr/>
        <p:txBody>
          <a:bodyPr/>
          <a:lstStyle/>
          <a:p>
            <a:r>
              <a:rPr lang="en-US"/>
              <a:t>K. Drakos</a:t>
            </a:r>
            <a:endParaRPr lang="el-GR"/>
          </a:p>
        </p:txBody>
      </p:sp>
      <p:sp>
        <p:nvSpPr>
          <p:cNvPr id="6" name="Slide Number Placeholder 5">
            <a:extLst>
              <a:ext uri="{FF2B5EF4-FFF2-40B4-BE49-F238E27FC236}">
                <a16:creationId xmlns:a16="http://schemas.microsoft.com/office/drawing/2014/main" id="{379BC32E-B8CA-D267-7EA8-60C006DA0D84}"/>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273905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2924E3-3834-9A6F-FF0B-6C682955E46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l-GR"/>
          </a:p>
        </p:txBody>
      </p:sp>
      <p:sp>
        <p:nvSpPr>
          <p:cNvPr id="3" name="Vertical Text Placeholder 2">
            <a:extLst>
              <a:ext uri="{FF2B5EF4-FFF2-40B4-BE49-F238E27FC236}">
                <a16:creationId xmlns:a16="http://schemas.microsoft.com/office/drawing/2014/main" id="{C233D47E-BDBC-F293-C674-1A6544C9194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4509385D-E6C1-B20C-A533-ED772F97C529}"/>
              </a:ext>
            </a:extLst>
          </p:cNvPr>
          <p:cNvSpPr>
            <a:spLocks noGrp="1"/>
          </p:cNvSpPr>
          <p:nvPr>
            <p:ph type="dt" sz="half" idx="10"/>
          </p:nvPr>
        </p:nvSpPr>
        <p:spPr/>
        <p:txBody>
          <a:bodyPr/>
          <a:lstStyle/>
          <a:p>
            <a:fld id="{D982B9A7-BFCD-45DA-9FEA-855A955DE1C7}" type="datetime1">
              <a:rPr lang="el-GR" smtClean="0"/>
              <a:t>14/11/2025</a:t>
            </a:fld>
            <a:endParaRPr lang="el-GR"/>
          </a:p>
        </p:txBody>
      </p:sp>
      <p:sp>
        <p:nvSpPr>
          <p:cNvPr id="5" name="Footer Placeholder 4">
            <a:extLst>
              <a:ext uri="{FF2B5EF4-FFF2-40B4-BE49-F238E27FC236}">
                <a16:creationId xmlns:a16="http://schemas.microsoft.com/office/drawing/2014/main" id="{EFCBE02B-1FF3-5F0A-0CC9-093CAB3AFABA}"/>
              </a:ext>
            </a:extLst>
          </p:cNvPr>
          <p:cNvSpPr>
            <a:spLocks noGrp="1"/>
          </p:cNvSpPr>
          <p:nvPr>
            <p:ph type="ftr" sz="quarter" idx="11"/>
          </p:nvPr>
        </p:nvSpPr>
        <p:spPr/>
        <p:txBody>
          <a:bodyPr/>
          <a:lstStyle/>
          <a:p>
            <a:r>
              <a:rPr lang="en-US"/>
              <a:t>K. Drakos</a:t>
            </a:r>
            <a:endParaRPr lang="el-GR"/>
          </a:p>
        </p:txBody>
      </p:sp>
      <p:sp>
        <p:nvSpPr>
          <p:cNvPr id="6" name="Slide Number Placeholder 5">
            <a:extLst>
              <a:ext uri="{FF2B5EF4-FFF2-40B4-BE49-F238E27FC236}">
                <a16:creationId xmlns:a16="http://schemas.microsoft.com/office/drawing/2014/main" id="{94145357-88EA-C22A-B8CD-03EEBF02B7B8}"/>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421914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40AC0-F127-0618-0150-F3290C1540E3}"/>
              </a:ext>
            </a:extLst>
          </p:cNvPr>
          <p:cNvSpPr>
            <a:spLocks noGrp="1"/>
          </p:cNvSpPr>
          <p:nvPr>
            <p:ph type="title"/>
          </p:nvPr>
        </p:nvSpPr>
        <p:spPr/>
        <p:txBody>
          <a:bodyPr/>
          <a:lstStyle/>
          <a:p>
            <a:r>
              <a:rPr lang="en-GB"/>
              <a:t>Click to edit Master title style</a:t>
            </a:r>
            <a:endParaRPr lang="el-GR"/>
          </a:p>
        </p:txBody>
      </p:sp>
      <p:sp>
        <p:nvSpPr>
          <p:cNvPr id="3" name="Content Placeholder 2">
            <a:extLst>
              <a:ext uri="{FF2B5EF4-FFF2-40B4-BE49-F238E27FC236}">
                <a16:creationId xmlns:a16="http://schemas.microsoft.com/office/drawing/2014/main" id="{5F76FCA6-0EFE-7526-390B-5EBB4D67ACD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BA1312A9-3C73-EB55-8CC2-55EA5B2B39A6}"/>
              </a:ext>
            </a:extLst>
          </p:cNvPr>
          <p:cNvSpPr>
            <a:spLocks noGrp="1"/>
          </p:cNvSpPr>
          <p:nvPr>
            <p:ph type="dt" sz="half" idx="10"/>
          </p:nvPr>
        </p:nvSpPr>
        <p:spPr/>
        <p:txBody>
          <a:bodyPr/>
          <a:lstStyle/>
          <a:p>
            <a:fld id="{FB8B0BB7-D310-49D9-8BD4-B184D337FFCD}" type="datetime1">
              <a:rPr lang="el-GR" smtClean="0"/>
              <a:t>14/11/2025</a:t>
            </a:fld>
            <a:endParaRPr lang="el-GR"/>
          </a:p>
        </p:txBody>
      </p:sp>
      <p:sp>
        <p:nvSpPr>
          <p:cNvPr id="5" name="Footer Placeholder 4">
            <a:extLst>
              <a:ext uri="{FF2B5EF4-FFF2-40B4-BE49-F238E27FC236}">
                <a16:creationId xmlns:a16="http://schemas.microsoft.com/office/drawing/2014/main" id="{F0F8FCD6-BC58-1BB2-187E-FDDD1DA86401}"/>
              </a:ext>
            </a:extLst>
          </p:cNvPr>
          <p:cNvSpPr>
            <a:spLocks noGrp="1"/>
          </p:cNvSpPr>
          <p:nvPr>
            <p:ph type="ftr" sz="quarter" idx="11"/>
          </p:nvPr>
        </p:nvSpPr>
        <p:spPr/>
        <p:txBody>
          <a:bodyPr/>
          <a:lstStyle/>
          <a:p>
            <a:r>
              <a:rPr lang="en-US"/>
              <a:t>K. Drakos</a:t>
            </a:r>
            <a:endParaRPr lang="el-GR"/>
          </a:p>
        </p:txBody>
      </p:sp>
      <p:sp>
        <p:nvSpPr>
          <p:cNvPr id="6" name="Slide Number Placeholder 5">
            <a:extLst>
              <a:ext uri="{FF2B5EF4-FFF2-40B4-BE49-F238E27FC236}">
                <a16:creationId xmlns:a16="http://schemas.microsoft.com/office/drawing/2014/main" id="{1E1957E9-CC62-9EFA-2782-D8F5EC0A97DE}"/>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636578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FC8C8-4F22-1018-4185-DCC7DB55857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l-GR"/>
          </a:p>
        </p:txBody>
      </p:sp>
      <p:sp>
        <p:nvSpPr>
          <p:cNvPr id="3" name="Text Placeholder 2">
            <a:extLst>
              <a:ext uri="{FF2B5EF4-FFF2-40B4-BE49-F238E27FC236}">
                <a16:creationId xmlns:a16="http://schemas.microsoft.com/office/drawing/2014/main" id="{87738B28-350D-E6CC-BC59-EA74A6537C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D39473B-532E-D74B-246A-8F114E5F8DBA}"/>
              </a:ext>
            </a:extLst>
          </p:cNvPr>
          <p:cNvSpPr>
            <a:spLocks noGrp="1"/>
          </p:cNvSpPr>
          <p:nvPr>
            <p:ph type="dt" sz="half" idx="10"/>
          </p:nvPr>
        </p:nvSpPr>
        <p:spPr/>
        <p:txBody>
          <a:bodyPr/>
          <a:lstStyle/>
          <a:p>
            <a:fld id="{52106396-0599-42CD-A1DD-E22E675AF55F}" type="datetime1">
              <a:rPr lang="el-GR" smtClean="0"/>
              <a:t>14/11/2025</a:t>
            </a:fld>
            <a:endParaRPr lang="el-GR"/>
          </a:p>
        </p:txBody>
      </p:sp>
      <p:sp>
        <p:nvSpPr>
          <p:cNvPr id="5" name="Footer Placeholder 4">
            <a:extLst>
              <a:ext uri="{FF2B5EF4-FFF2-40B4-BE49-F238E27FC236}">
                <a16:creationId xmlns:a16="http://schemas.microsoft.com/office/drawing/2014/main" id="{0328BF66-7B39-CD5F-42C6-58CE666C3D80}"/>
              </a:ext>
            </a:extLst>
          </p:cNvPr>
          <p:cNvSpPr>
            <a:spLocks noGrp="1"/>
          </p:cNvSpPr>
          <p:nvPr>
            <p:ph type="ftr" sz="quarter" idx="11"/>
          </p:nvPr>
        </p:nvSpPr>
        <p:spPr/>
        <p:txBody>
          <a:bodyPr/>
          <a:lstStyle/>
          <a:p>
            <a:r>
              <a:rPr lang="en-US"/>
              <a:t>K. Drakos</a:t>
            </a:r>
            <a:endParaRPr lang="el-GR"/>
          </a:p>
        </p:txBody>
      </p:sp>
      <p:sp>
        <p:nvSpPr>
          <p:cNvPr id="6" name="Slide Number Placeholder 5">
            <a:extLst>
              <a:ext uri="{FF2B5EF4-FFF2-40B4-BE49-F238E27FC236}">
                <a16:creationId xmlns:a16="http://schemas.microsoft.com/office/drawing/2014/main" id="{059F59B3-957C-24F1-79AE-7DAAC3F30C70}"/>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70106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71023-42DA-177F-8B22-0F622FD8A690}"/>
              </a:ext>
            </a:extLst>
          </p:cNvPr>
          <p:cNvSpPr>
            <a:spLocks noGrp="1"/>
          </p:cNvSpPr>
          <p:nvPr>
            <p:ph type="title"/>
          </p:nvPr>
        </p:nvSpPr>
        <p:spPr/>
        <p:txBody>
          <a:bodyPr/>
          <a:lstStyle/>
          <a:p>
            <a:r>
              <a:rPr lang="en-GB"/>
              <a:t>Click to edit Master title style</a:t>
            </a:r>
            <a:endParaRPr lang="el-GR"/>
          </a:p>
        </p:txBody>
      </p:sp>
      <p:sp>
        <p:nvSpPr>
          <p:cNvPr id="3" name="Content Placeholder 2">
            <a:extLst>
              <a:ext uri="{FF2B5EF4-FFF2-40B4-BE49-F238E27FC236}">
                <a16:creationId xmlns:a16="http://schemas.microsoft.com/office/drawing/2014/main" id="{8FE1E6CA-F9CF-AAFC-CD0D-E7DBD53FAAA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Content Placeholder 3">
            <a:extLst>
              <a:ext uri="{FF2B5EF4-FFF2-40B4-BE49-F238E27FC236}">
                <a16:creationId xmlns:a16="http://schemas.microsoft.com/office/drawing/2014/main" id="{9084B21C-8F9A-276E-9423-8B0CC4F072A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5" name="Date Placeholder 4">
            <a:extLst>
              <a:ext uri="{FF2B5EF4-FFF2-40B4-BE49-F238E27FC236}">
                <a16:creationId xmlns:a16="http://schemas.microsoft.com/office/drawing/2014/main" id="{6876861B-6DAC-052F-BD86-AD7C0CCF25EE}"/>
              </a:ext>
            </a:extLst>
          </p:cNvPr>
          <p:cNvSpPr>
            <a:spLocks noGrp="1"/>
          </p:cNvSpPr>
          <p:nvPr>
            <p:ph type="dt" sz="half" idx="10"/>
          </p:nvPr>
        </p:nvSpPr>
        <p:spPr/>
        <p:txBody>
          <a:bodyPr/>
          <a:lstStyle/>
          <a:p>
            <a:fld id="{1AD67F6F-9E1D-4E0C-864A-DAB0952FCFD5}" type="datetime1">
              <a:rPr lang="el-GR" smtClean="0"/>
              <a:t>14/11/2025</a:t>
            </a:fld>
            <a:endParaRPr lang="el-GR"/>
          </a:p>
        </p:txBody>
      </p:sp>
      <p:sp>
        <p:nvSpPr>
          <p:cNvPr id="6" name="Footer Placeholder 5">
            <a:extLst>
              <a:ext uri="{FF2B5EF4-FFF2-40B4-BE49-F238E27FC236}">
                <a16:creationId xmlns:a16="http://schemas.microsoft.com/office/drawing/2014/main" id="{4B1AD4E8-B85B-0BBF-4A21-B777C7752EE3}"/>
              </a:ext>
            </a:extLst>
          </p:cNvPr>
          <p:cNvSpPr>
            <a:spLocks noGrp="1"/>
          </p:cNvSpPr>
          <p:nvPr>
            <p:ph type="ftr" sz="quarter" idx="11"/>
          </p:nvPr>
        </p:nvSpPr>
        <p:spPr/>
        <p:txBody>
          <a:bodyPr/>
          <a:lstStyle/>
          <a:p>
            <a:r>
              <a:rPr lang="en-US"/>
              <a:t>K. Drakos</a:t>
            </a:r>
            <a:endParaRPr lang="el-GR"/>
          </a:p>
        </p:txBody>
      </p:sp>
      <p:sp>
        <p:nvSpPr>
          <p:cNvPr id="7" name="Slide Number Placeholder 6">
            <a:extLst>
              <a:ext uri="{FF2B5EF4-FFF2-40B4-BE49-F238E27FC236}">
                <a16:creationId xmlns:a16="http://schemas.microsoft.com/office/drawing/2014/main" id="{D413EFAE-A636-AFF1-91C2-500088388E75}"/>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132791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79F9-A757-71D6-3BA6-7FD767F8A53F}"/>
              </a:ext>
            </a:extLst>
          </p:cNvPr>
          <p:cNvSpPr>
            <a:spLocks noGrp="1"/>
          </p:cNvSpPr>
          <p:nvPr>
            <p:ph type="title"/>
          </p:nvPr>
        </p:nvSpPr>
        <p:spPr>
          <a:xfrm>
            <a:off x="839788" y="365125"/>
            <a:ext cx="10515600" cy="1325563"/>
          </a:xfrm>
        </p:spPr>
        <p:txBody>
          <a:bodyPr/>
          <a:lstStyle/>
          <a:p>
            <a:r>
              <a:rPr lang="en-GB"/>
              <a:t>Click to edit Master title style</a:t>
            </a:r>
            <a:endParaRPr lang="el-GR"/>
          </a:p>
        </p:txBody>
      </p:sp>
      <p:sp>
        <p:nvSpPr>
          <p:cNvPr id="3" name="Text Placeholder 2">
            <a:extLst>
              <a:ext uri="{FF2B5EF4-FFF2-40B4-BE49-F238E27FC236}">
                <a16:creationId xmlns:a16="http://schemas.microsoft.com/office/drawing/2014/main" id="{BC859BA7-72B5-4433-66E3-D2C73F41AF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1ED58A5-2DEF-8599-D88F-3DD491E2905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5" name="Text Placeholder 4">
            <a:extLst>
              <a:ext uri="{FF2B5EF4-FFF2-40B4-BE49-F238E27FC236}">
                <a16:creationId xmlns:a16="http://schemas.microsoft.com/office/drawing/2014/main" id="{7553A2B3-909D-6509-9BFF-F34E194629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910FE05-15C1-F33E-0044-8038E1AD195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7" name="Date Placeholder 6">
            <a:extLst>
              <a:ext uri="{FF2B5EF4-FFF2-40B4-BE49-F238E27FC236}">
                <a16:creationId xmlns:a16="http://schemas.microsoft.com/office/drawing/2014/main" id="{5F9C2F95-267B-BF2D-EC55-9E03BC6EB2BC}"/>
              </a:ext>
            </a:extLst>
          </p:cNvPr>
          <p:cNvSpPr>
            <a:spLocks noGrp="1"/>
          </p:cNvSpPr>
          <p:nvPr>
            <p:ph type="dt" sz="half" idx="10"/>
          </p:nvPr>
        </p:nvSpPr>
        <p:spPr/>
        <p:txBody>
          <a:bodyPr/>
          <a:lstStyle/>
          <a:p>
            <a:fld id="{6A5A4752-A811-4FF8-AA2E-4A4864CD40C9}" type="datetime1">
              <a:rPr lang="el-GR" smtClean="0"/>
              <a:t>14/11/2025</a:t>
            </a:fld>
            <a:endParaRPr lang="el-GR"/>
          </a:p>
        </p:txBody>
      </p:sp>
      <p:sp>
        <p:nvSpPr>
          <p:cNvPr id="8" name="Footer Placeholder 7">
            <a:extLst>
              <a:ext uri="{FF2B5EF4-FFF2-40B4-BE49-F238E27FC236}">
                <a16:creationId xmlns:a16="http://schemas.microsoft.com/office/drawing/2014/main" id="{4966C8AE-D049-7833-4B10-244A9AB424BF}"/>
              </a:ext>
            </a:extLst>
          </p:cNvPr>
          <p:cNvSpPr>
            <a:spLocks noGrp="1"/>
          </p:cNvSpPr>
          <p:nvPr>
            <p:ph type="ftr" sz="quarter" idx="11"/>
          </p:nvPr>
        </p:nvSpPr>
        <p:spPr/>
        <p:txBody>
          <a:bodyPr/>
          <a:lstStyle/>
          <a:p>
            <a:r>
              <a:rPr lang="en-US"/>
              <a:t>K. Drakos</a:t>
            </a:r>
            <a:endParaRPr lang="el-GR"/>
          </a:p>
        </p:txBody>
      </p:sp>
      <p:sp>
        <p:nvSpPr>
          <p:cNvPr id="9" name="Slide Number Placeholder 8">
            <a:extLst>
              <a:ext uri="{FF2B5EF4-FFF2-40B4-BE49-F238E27FC236}">
                <a16:creationId xmlns:a16="http://schemas.microsoft.com/office/drawing/2014/main" id="{449D716C-5DA5-EFAD-9638-7936C4DB2EB5}"/>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1966669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F8C8F-9BA3-C008-15A6-F993999E6D84}"/>
              </a:ext>
            </a:extLst>
          </p:cNvPr>
          <p:cNvSpPr>
            <a:spLocks noGrp="1"/>
          </p:cNvSpPr>
          <p:nvPr>
            <p:ph type="title"/>
          </p:nvPr>
        </p:nvSpPr>
        <p:spPr/>
        <p:txBody>
          <a:bodyPr/>
          <a:lstStyle/>
          <a:p>
            <a:r>
              <a:rPr lang="en-GB"/>
              <a:t>Click to edit Master title style</a:t>
            </a:r>
            <a:endParaRPr lang="el-GR"/>
          </a:p>
        </p:txBody>
      </p:sp>
      <p:sp>
        <p:nvSpPr>
          <p:cNvPr id="3" name="Date Placeholder 2">
            <a:extLst>
              <a:ext uri="{FF2B5EF4-FFF2-40B4-BE49-F238E27FC236}">
                <a16:creationId xmlns:a16="http://schemas.microsoft.com/office/drawing/2014/main" id="{0721AF6E-F555-119C-8D48-1210E2933046}"/>
              </a:ext>
            </a:extLst>
          </p:cNvPr>
          <p:cNvSpPr>
            <a:spLocks noGrp="1"/>
          </p:cNvSpPr>
          <p:nvPr>
            <p:ph type="dt" sz="half" idx="10"/>
          </p:nvPr>
        </p:nvSpPr>
        <p:spPr/>
        <p:txBody>
          <a:bodyPr/>
          <a:lstStyle/>
          <a:p>
            <a:fld id="{EFDC32B8-80D2-4B6D-BDC1-A2FA60EB7064}" type="datetime1">
              <a:rPr lang="el-GR" smtClean="0"/>
              <a:t>14/11/2025</a:t>
            </a:fld>
            <a:endParaRPr lang="el-GR"/>
          </a:p>
        </p:txBody>
      </p:sp>
      <p:sp>
        <p:nvSpPr>
          <p:cNvPr id="4" name="Footer Placeholder 3">
            <a:extLst>
              <a:ext uri="{FF2B5EF4-FFF2-40B4-BE49-F238E27FC236}">
                <a16:creationId xmlns:a16="http://schemas.microsoft.com/office/drawing/2014/main" id="{F2F11C1B-B058-EB0E-C38E-B8B2E72BA7BB}"/>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D3408EA3-9456-D684-54C8-A3FDBA9A6B04}"/>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548145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5CAB91-9240-C11C-7EB8-FF42BCE0B064}"/>
              </a:ext>
            </a:extLst>
          </p:cNvPr>
          <p:cNvSpPr>
            <a:spLocks noGrp="1"/>
          </p:cNvSpPr>
          <p:nvPr>
            <p:ph type="dt" sz="half" idx="10"/>
          </p:nvPr>
        </p:nvSpPr>
        <p:spPr/>
        <p:txBody>
          <a:bodyPr/>
          <a:lstStyle/>
          <a:p>
            <a:fld id="{E9717AE7-A7B8-44D2-977B-94E5DA076AF3}" type="datetime1">
              <a:rPr lang="el-GR" smtClean="0"/>
              <a:t>14/11/2025</a:t>
            </a:fld>
            <a:endParaRPr lang="el-GR"/>
          </a:p>
        </p:txBody>
      </p:sp>
      <p:sp>
        <p:nvSpPr>
          <p:cNvPr id="3" name="Footer Placeholder 2">
            <a:extLst>
              <a:ext uri="{FF2B5EF4-FFF2-40B4-BE49-F238E27FC236}">
                <a16:creationId xmlns:a16="http://schemas.microsoft.com/office/drawing/2014/main" id="{E33D7E02-88E6-E1AD-F1CA-51B16B1B851D}"/>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657DC952-E337-C8B8-5842-80E163BAF65D}"/>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4073387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A30BE-BE2C-ECC8-7278-646511CCDFB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l-GR"/>
          </a:p>
        </p:txBody>
      </p:sp>
      <p:sp>
        <p:nvSpPr>
          <p:cNvPr id="3" name="Content Placeholder 2">
            <a:extLst>
              <a:ext uri="{FF2B5EF4-FFF2-40B4-BE49-F238E27FC236}">
                <a16:creationId xmlns:a16="http://schemas.microsoft.com/office/drawing/2014/main" id="{D4A21A83-8205-926A-18E0-AC263AC44B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Text Placeholder 3">
            <a:extLst>
              <a:ext uri="{FF2B5EF4-FFF2-40B4-BE49-F238E27FC236}">
                <a16:creationId xmlns:a16="http://schemas.microsoft.com/office/drawing/2014/main" id="{CFE52046-D5D9-21E5-8A91-E35030089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5A14DFA-559D-D304-B9B4-B6CF0621B9B3}"/>
              </a:ext>
            </a:extLst>
          </p:cNvPr>
          <p:cNvSpPr>
            <a:spLocks noGrp="1"/>
          </p:cNvSpPr>
          <p:nvPr>
            <p:ph type="dt" sz="half" idx="10"/>
          </p:nvPr>
        </p:nvSpPr>
        <p:spPr/>
        <p:txBody>
          <a:bodyPr/>
          <a:lstStyle/>
          <a:p>
            <a:fld id="{726ACE90-15B6-45C7-99FE-9DF6733EB8A8}" type="datetime1">
              <a:rPr lang="el-GR" smtClean="0"/>
              <a:t>14/11/2025</a:t>
            </a:fld>
            <a:endParaRPr lang="el-GR"/>
          </a:p>
        </p:txBody>
      </p:sp>
      <p:sp>
        <p:nvSpPr>
          <p:cNvPr id="6" name="Footer Placeholder 5">
            <a:extLst>
              <a:ext uri="{FF2B5EF4-FFF2-40B4-BE49-F238E27FC236}">
                <a16:creationId xmlns:a16="http://schemas.microsoft.com/office/drawing/2014/main" id="{5752FFE9-617B-825A-6BA0-A5C3C78ACF27}"/>
              </a:ext>
            </a:extLst>
          </p:cNvPr>
          <p:cNvSpPr>
            <a:spLocks noGrp="1"/>
          </p:cNvSpPr>
          <p:nvPr>
            <p:ph type="ftr" sz="quarter" idx="11"/>
          </p:nvPr>
        </p:nvSpPr>
        <p:spPr/>
        <p:txBody>
          <a:bodyPr/>
          <a:lstStyle/>
          <a:p>
            <a:r>
              <a:rPr lang="en-US"/>
              <a:t>K. Drakos</a:t>
            </a:r>
            <a:endParaRPr lang="el-GR"/>
          </a:p>
        </p:txBody>
      </p:sp>
      <p:sp>
        <p:nvSpPr>
          <p:cNvPr id="7" name="Slide Number Placeholder 6">
            <a:extLst>
              <a:ext uri="{FF2B5EF4-FFF2-40B4-BE49-F238E27FC236}">
                <a16:creationId xmlns:a16="http://schemas.microsoft.com/office/drawing/2014/main" id="{6C02A2C1-572D-5C7F-7972-F4665267833A}"/>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322123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A8EF3-1BC1-0AC3-049C-FBBCEDF6565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l-GR"/>
          </a:p>
        </p:txBody>
      </p:sp>
      <p:sp>
        <p:nvSpPr>
          <p:cNvPr id="3" name="Picture Placeholder 2">
            <a:extLst>
              <a:ext uri="{FF2B5EF4-FFF2-40B4-BE49-F238E27FC236}">
                <a16:creationId xmlns:a16="http://schemas.microsoft.com/office/drawing/2014/main" id="{2C720673-C73D-7F40-5FCB-AA1624878B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56E08909-ED8F-9C0A-1932-A10F3A0015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B180246-097D-064B-93B5-B9476B7F2009}"/>
              </a:ext>
            </a:extLst>
          </p:cNvPr>
          <p:cNvSpPr>
            <a:spLocks noGrp="1"/>
          </p:cNvSpPr>
          <p:nvPr>
            <p:ph type="dt" sz="half" idx="10"/>
          </p:nvPr>
        </p:nvSpPr>
        <p:spPr/>
        <p:txBody>
          <a:bodyPr/>
          <a:lstStyle/>
          <a:p>
            <a:fld id="{FB19CDE4-708A-4665-9F39-B03EB9476AB1}" type="datetime1">
              <a:rPr lang="el-GR" smtClean="0"/>
              <a:t>14/11/2025</a:t>
            </a:fld>
            <a:endParaRPr lang="el-GR"/>
          </a:p>
        </p:txBody>
      </p:sp>
      <p:sp>
        <p:nvSpPr>
          <p:cNvPr id="6" name="Footer Placeholder 5">
            <a:extLst>
              <a:ext uri="{FF2B5EF4-FFF2-40B4-BE49-F238E27FC236}">
                <a16:creationId xmlns:a16="http://schemas.microsoft.com/office/drawing/2014/main" id="{6ABBCFA8-475D-D840-E04C-E74A8A938EB2}"/>
              </a:ext>
            </a:extLst>
          </p:cNvPr>
          <p:cNvSpPr>
            <a:spLocks noGrp="1"/>
          </p:cNvSpPr>
          <p:nvPr>
            <p:ph type="ftr" sz="quarter" idx="11"/>
          </p:nvPr>
        </p:nvSpPr>
        <p:spPr/>
        <p:txBody>
          <a:bodyPr/>
          <a:lstStyle/>
          <a:p>
            <a:r>
              <a:rPr lang="en-US"/>
              <a:t>K. Drakos</a:t>
            </a:r>
            <a:endParaRPr lang="el-GR"/>
          </a:p>
        </p:txBody>
      </p:sp>
      <p:sp>
        <p:nvSpPr>
          <p:cNvPr id="7" name="Slide Number Placeholder 6">
            <a:extLst>
              <a:ext uri="{FF2B5EF4-FFF2-40B4-BE49-F238E27FC236}">
                <a16:creationId xmlns:a16="http://schemas.microsoft.com/office/drawing/2014/main" id="{A9F6F891-569E-33E9-F004-80654FD9BF72}"/>
              </a:ext>
            </a:extLst>
          </p:cNvPr>
          <p:cNvSpPr>
            <a:spLocks noGrp="1"/>
          </p:cNvSpPr>
          <p:nvPr>
            <p:ph type="sldNum" sz="quarter" idx="12"/>
          </p:nvPr>
        </p:nvSpPr>
        <p:spPr/>
        <p:txBody>
          <a:bodyPr/>
          <a:lstStyle/>
          <a:p>
            <a:fld id="{FCFA8818-19CA-48F4-8E58-EA84A7331C20}" type="slidenum">
              <a:rPr lang="el-GR" smtClean="0"/>
              <a:t>‹#›</a:t>
            </a:fld>
            <a:endParaRPr lang="el-GR"/>
          </a:p>
        </p:txBody>
      </p:sp>
    </p:spTree>
    <p:extLst>
      <p:ext uri="{BB962C8B-B14F-4D97-AF65-F5344CB8AC3E}">
        <p14:creationId xmlns:p14="http://schemas.microsoft.com/office/powerpoint/2010/main" val="1215080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46A8A-FF67-8B4A-0CC8-B346A9D007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l-GR"/>
          </a:p>
        </p:txBody>
      </p:sp>
      <p:sp>
        <p:nvSpPr>
          <p:cNvPr id="3" name="Text Placeholder 2">
            <a:extLst>
              <a:ext uri="{FF2B5EF4-FFF2-40B4-BE49-F238E27FC236}">
                <a16:creationId xmlns:a16="http://schemas.microsoft.com/office/drawing/2014/main" id="{956A538E-9F0D-749E-9414-45181E195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1CD1F828-64F0-9711-C2B1-CF3C1A153B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756AEC-47E0-412F-9F49-4ED581E6F46A}" type="datetime1">
              <a:rPr lang="el-GR" smtClean="0"/>
              <a:t>14/11/2025</a:t>
            </a:fld>
            <a:endParaRPr lang="el-GR"/>
          </a:p>
        </p:txBody>
      </p:sp>
      <p:sp>
        <p:nvSpPr>
          <p:cNvPr id="5" name="Footer Placeholder 4">
            <a:extLst>
              <a:ext uri="{FF2B5EF4-FFF2-40B4-BE49-F238E27FC236}">
                <a16:creationId xmlns:a16="http://schemas.microsoft.com/office/drawing/2014/main" id="{5D1D97BE-E9A2-010C-4DD5-27BBFF422A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K. Drakos</a:t>
            </a:r>
            <a:endParaRPr lang="el-GR"/>
          </a:p>
        </p:txBody>
      </p:sp>
      <p:sp>
        <p:nvSpPr>
          <p:cNvPr id="6" name="Slide Number Placeholder 5">
            <a:extLst>
              <a:ext uri="{FF2B5EF4-FFF2-40B4-BE49-F238E27FC236}">
                <a16:creationId xmlns:a16="http://schemas.microsoft.com/office/drawing/2014/main" id="{14571EF6-C5E3-D999-25D3-D1462D1982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FA8818-19CA-48F4-8E58-EA84A7331C20}" type="slidenum">
              <a:rPr lang="el-GR" smtClean="0"/>
              <a:t>‹#›</a:t>
            </a:fld>
            <a:endParaRPr lang="el-GR"/>
          </a:p>
        </p:txBody>
      </p:sp>
    </p:spTree>
    <p:extLst>
      <p:ext uri="{BB962C8B-B14F-4D97-AF65-F5344CB8AC3E}">
        <p14:creationId xmlns:p14="http://schemas.microsoft.com/office/powerpoint/2010/main" val="703537824"/>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8C02-C6EC-4124-7CBE-B828DA1B25A2}"/>
              </a:ext>
            </a:extLst>
          </p:cNvPr>
          <p:cNvSpPr>
            <a:spLocks noGrp="1"/>
          </p:cNvSpPr>
          <p:nvPr>
            <p:ph type="ctrTitle"/>
          </p:nvPr>
        </p:nvSpPr>
        <p:spPr/>
        <p:txBody>
          <a:bodyPr/>
          <a:lstStyle/>
          <a:p>
            <a:r>
              <a:rPr lang="en-US" dirty="0"/>
              <a:t>Intro to Cointegration </a:t>
            </a:r>
            <a:endParaRPr lang="el-GR" dirty="0"/>
          </a:p>
        </p:txBody>
      </p:sp>
      <p:sp>
        <p:nvSpPr>
          <p:cNvPr id="3" name="Subtitle 2">
            <a:extLst>
              <a:ext uri="{FF2B5EF4-FFF2-40B4-BE49-F238E27FC236}">
                <a16:creationId xmlns:a16="http://schemas.microsoft.com/office/drawing/2014/main" id="{A1A808BB-AC40-7D69-B2EA-E5BCCCE2EF87}"/>
              </a:ext>
            </a:extLst>
          </p:cNvPr>
          <p:cNvSpPr>
            <a:spLocks noGrp="1"/>
          </p:cNvSpPr>
          <p:nvPr>
            <p:ph type="subTitle" idx="1"/>
          </p:nvPr>
        </p:nvSpPr>
        <p:spPr/>
        <p:txBody>
          <a:bodyPr/>
          <a:lstStyle/>
          <a:p>
            <a:endParaRPr lang="el-GR"/>
          </a:p>
        </p:txBody>
      </p:sp>
      <p:sp>
        <p:nvSpPr>
          <p:cNvPr id="5" name="Footer Placeholder 4">
            <a:extLst>
              <a:ext uri="{FF2B5EF4-FFF2-40B4-BE49-F238E27FC236}">
                <a16:creationId xmlns:a16="http://schemas.microsoft.com/office/drawing/2014/main" id="{7B01EB15-E86B-432D-9617-413ED129F352}"/>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4449B5C1-89F8-307E-C83A-672EAB696226}"/>
              </a:ext>
            </a:extLst>
          </p:cNvPr>
          <p:cNvSpPr>
            <a:spLocks noGrp="1"/>
          </p:cNvSpPr>
          <p:nvPr>
            <p:ph type="sldNum" sz="quarter" idx="12"/>
          </p:nvPr>
        </p:nvSpPr>
        <p:spPr/>
        <p:txBody>
          <a:bodyPr/>
          <a:lstStyle/>
          <a:p>
            <a:fld id="{FCFA8818-19CA-48F4-8E58-EA84A7331C20}" type="slidenum">
              <a:rPr lang="el-GR" smtClean="0"/>
              <a:t>1</a:t>
            </a:fld>
            <a:endParaRPr lang="el-GR"/>
          </a:p>
        </p:txBody>
      </p:sp>
    </p:spTree>
    <p:extLst>
      <p:ext uri="{BB962C8B-B14F-4D97-AF65-F5344CB8AC3E}">
        <p14:creationId xmlns:p14="http://schemas.microsoft.com/office/powerpoint/2010/main" val="3308366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5AA65-98DB-4885-794B-95151D6A1630}"/>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F9902DF2-7CD7-B87A-3F8A-74AA0B96F126}"/>
              </a:ext>
            </a:extLst>
          </p:cNvPr>
          <p:cNvSpPr>
            <a:spLocks noGrp="1"/>
          </p:cNvSpPr>
          <p:nvPr>
            <p:ph idx="1"/>
          </p:nvPr>
        </p:nvSpPr>
        <p:spPr/>
        <p:txBody>
          <a:bodyPr/>
          <a:lstStyle/>
          <a:p>
            <a:pPr algn="just"/>
            <a:r>
              <a:rPr lang="en-US" dirty="0"/>
              <a:t>Consider two time series, Yt and </a:t>
            </a:r>
            <a:r>
              <a:rPr lang="en-US" dirty="0" err="1"/>
              <a:t>Xt</a:t>
            </a:r>
            <a:endParaRPr lang="en-US" dirty="0"/>
          </a:p>
          <a:p>
            <a:pPr algn="just"/>
            <a:r>
              <a:rPr lang="en-US" dirty="0"/>
              <a:t>If both are stationary, I(0), then OLS is appropriate </a:t>
            </a:r>
          </a:p>
          <a:p>
            <a:pPr algn="just"/>
            <a:r>
              <a:rPr lang="en-US" dirty="0"/>
              <a:t>If they have different orders of integration, then they cannot be related (since one has stable time properties and the other has properties that change overtime///hence to be related would be a contradiction in terms)</a:t>
            </a:r>
          </a:p>
          <a:p>
            <a:pPr algn="just"/>
            <a:r>
              <a:rPr lang="en-US" dirty="0"/>
              <a:t>The interesting case is if both are I(1) ***that is each one of them is non-stationary</a:t>
            </a:r>
            <a:endParaRPr lang="el-GR" dirty="0"/>
          </a:p>
        </p:txBody>
      </p:sp>
      <p:sp>
        <p:nvSpPr>
          <p:cNvPr id="5" name="Footer Placeholder 4">
            <a:extLst>
              <a:ext uri="{FF2B5EF4-FFF2-40B4-BE49-F238E27FC236}">
                <a16:creationId xmlns:a16="http://schemas.microsoft.com/office/drawing/2014/main" id="{D4E6E257-01A9-91B1-7E58-F5248C7C1645}"/>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A773BCD2-E360-4E1E-A1C9-29CBFE3BDC9E}"/>
              </a:ext>
            </a:extLst>
          </p:cNvPr>
          <p:cNvSpPr>
            <a:spLocks noGrp="1"/>
          </p:cNvSpPr>
          <p:nvPr>
            <p:ph type="sldNum" sz="quarter" idx="12"/>
          </p:nvPr>
        </p:nvSpPr>
        <p:spPr/>
        <p:txBody>
          <a:bodyPr/>
          <a:lstStyle/>
          <a:p>
            <a:fld id="{FCFA8818-19CA-48F4-8E58-EA84A7331C20}" type="slidenum">
              <a:rPr lang="el-GR" smtClean="0"/>
              <a:t>10</a:t>
            </a:fld>
            <a:endParaRPr lang="el-GR"/>
          </a:p>
        </p:txBody>
      </p:sp>
    </p:spTree>
    <p:extLst>
      <p:ext uri="{BB962C8B-B14F-4D97-AF65-F5344CB8AC3E}">
        <p14:creationId xmlns:p14="http://schemas.microsoft.com/office/powerpoint/2010/main" val="840942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5DA2-1CB5-DC30-8FD4-157EBC24A1F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2526092-504F-F174-56F4-FB5634066504}"/>
              </a:ext>
            </a:extLst>
          </p:cNvPr>
          <p:cNvSpPr>
            <a:spLocks noGrp="1"/>
          </p:cNvSpPr>
          <p:nvPr>
            <p:ph idx="1"/>
          </p:nvPr>
        </p:nvSpPr>
        <p:spPr/>
        <p:txBody>
          <a:bodyPr/>
          <a:lstStyle/>
          <a:p>
            <a:pPr algn="just"/>
            <a:r>
              <a:rPr lang="en-US" dirty="0"/>
              <a:t>In principle any linear combination of non-stationary time series will also be non-stationary</a:t>
            </a:r>
          </a:p>
          <a:p>
            <a:pPr algn="just"/>
            <a:r>
              <a:rPr lang="en-US" dirty="0"/>
              <a:t>So a model of the form Yt = </a:t>
            </a:r>
            <a:r>
              <a:rPr lang="el-GR" dirty="0"/>
              <a:t>α + β* </a:t>
            </a:r>
            <a:r>
              <a:rPr lang="en-US" dirty="0" err="1"/>
              <a:t>Xt</a:t>
            </a:r>
            <a:r>
              <a:rPr lang="en-US" dirty="0"/>
              <a:t> + u, which implies a linear combination of the two series (Yt - </a:t>
            </a:r>
            <a:r>
              <a:rPr lang="el-GR" dirty="0"/>
              <a:t>α </a:t>
            </a:r>
            <a:r>
              <a:rPr lang="en-US" dirty="0"/>
              <a:t>-</a:t>
            </a:r>
            <a:r>
              <a:rPr lang="el-GR" dirty="0"/>
              <a:t> β* </a:t>
            </a:r>
            <a:r>
              <a:rPr lang="en-US" dirty="0" err="1"/>
              <a:t>Xt</a:t>
            </a:r>
            <a:r>
              <a:rPr lang="en-US" dirty="0"/>
              <a:t> ), will generate a non-stationary outcome</a:t>
            </a:r>
          </a:p>
          <a:p>
            <a:pPr algn="just"/>
            <a:r>
              <a:rPr lang="en-US" b="1" dirty="0"/>
              <a:t>IF HOWEVER A LINEAR COMBINATION EXISTS THAT IS STATIONARY, THEN THE TWO SERIES ARE SAID TO BE COINTEGRATED </a:t>
            </a:r>
            <a:endParaRPr lang="el-GR" b="1" dirty="0"/>
          </a:p>
        </p:txBody>
      </p:sp>
      <p:sp>
        <p:nvSpPr>
          <p:cNvPr id="5" name="Footer Placeholder 4">
            <a:extLst>
              <a:ext uri="{FF2B5EF4-FFF2-40B4-BE49-F238E27FC236}">
                <a16:creationId xmlns:a16="http://schemas.microsoft.com/office/drawing/2014/main" id="{D71E16CE-F314-5250-8657-A1E87678B301}"/>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556ECED2-17F7-33E4-A255-8EEDAD3C72BB}"/>
              </a:ext>
            </a:extLst>
          </p:cNvPr>
          <p:cNvSpPr>
            <a:spLocks noGrp="1"/>
          </p:cNvSpPr>
          <p:nvPr>
            <p:ph type="sldNum" sz="quarter" idx="12"/>
          </p:nvPr>
        </p:nvSpPr>
        <p:spPr/>
        <p:txBody>
          <a:bodyPr/>
          <a:lstStyle/>
          <a:p>
            <a:fld id="{FCFA8818-19CA-48F4-8E58-EA84A7331C20}" type="slidenum">
              <a:rPr lang="el-GR" smtClean="0"/>
              <a:t>11</a:t>
            </a:fld>
            <a:endParaRPr lang="el-GR"/>
          </a:p>
        </p:txBody>
      </p:sp>
    </p:spTree>
    <p:extLst>
      <p:ext uri="{BB962C8B-B14F-4D97-AF65-F5344CB8AC3E}">
        <p14:creationId xmlns:p14="http://schemas.microsoft.com/office/powerpoint/2010/main" val="3099220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930A-2C20-334C-15FB-4205C53AC29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2E185813-4710-91DC-3362-B4081F2D9B8B}"/>
              </a:ext>
            </a:extLst>
          </p:cNvPr>
          <p:cNvSpPr>
            <a:spLocks noGrp="1"/>
          </p:cNvSpPr>
          <p:nvPr>
            <p:ph idx="1"/>
          </p:nvPr>
        </p:nvSpPr>
        <p:spPr/>
        <p:txBody>
          <a:bodyPr/>
          <a:lstStyle/>
          <a:p>
            <a:pPr algn="just"/>
            <a:r>
              <a:rPr lang="en-US" dirty="0"/>
              <a:t>Note the following:</a:t>
            </a:r>
          </a:p>
          <a:p>
            <a:pPr algn="just"/>
            <a:r>
              <a:rPr lang="en-US" dirty="0"/>
              <a:t>If two time series are NOT COINTEGRATED, then they can have a relationship only in the short run (in terms of their </a:t>
            </a:r>
            <a:r>
              <a:rPr lang="el-GR" dirty="0"/>
              <a:t>Δ</a:t>
            </a:r>
            <a:r>
              <a:rPr lang="en-US" dirty="0"/>
              <a:t>s)</a:t>
            </a:r>
          </a:p>
          <a:p>
            <a:pPr algn="just"/>
            <a:r>
              <a:rPr lang="en-US" dirty="0"/>
              <a:t>If two time series ARE COINTEGRATED, then they are linked by a long run relationship (that is their levels are also related) </a:t>
            </a:r>
            <a:endParaRPr lang="el-GR" dirty="0"/>
          </a:p>
        </p:txBody>
      </p:sp>
      <p:sp>
        <p:nvSpPr>
          <p:cNvPr id="5" name="Footer Placeholder 4">
            <a:extLst>
              <a:ext uri="{FF2B5EF4-FFF2-40B4-BE49-F238E27FC236}">
                <a16:creationId xmlns:a16="http://schemas.microsoft.com/office/drawing/2014/main" id="{D2878007-A1BE-5A2A-FF31-320395991213}"/>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88F11BD4-5466-3E78-B1D4-B5C02442CC83}"/>
              </a:ext>
            </a:extLst>
          </p:cNvPr>
          <p:cNvSpPr>
            <a:spLocks noGrp="1"/>
          </p:cNvSpPr>
          <p:nvPr>
            <p:ph type="sldNum" sz="quarter" idx="12"/>
          </p:nvPr>
        </p:nvSpPr>
        <p:spPr/>
        <p:txBody>
          <a:bodyPr/>
          <a:lstStyle/>
          <a:p>
            <a:fld id="{FCFA8818-19CA-48F4-8E58-EA84A7331C20}" type="slidenum">
              <a:rPr lang="el-GR" smtClean="0"/>
              <a:t>12</a:t>
            </a:fld>
            <a:endParaRPr lang="el-GR"/>
          </a:p>
        </p:txBody>
      </p:sp>
    </p:spTree>
    <p:extLst>
      <p:ext uri="{BB962C8B-B14F-4D97-AF65-F5344CB8AC3E}">
        <p14:creationId xmlns:p14="http://schemas.microsoft.com/office/powerpoint/2010/main" val="3275946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9F0B3-0BC6-F26F-6250-8AB640036731}"/>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1DF95F4D-A189-DAC0-BE83-30E202FCE57D}"/>
              </a:ext>
            </a:extLst>
          </p:cNvPr>
          <p:cNvSpPr>
            <a:spLocks noGrp="1"/>
          </p:cNvSpPr>
          <p:nvPr>
            <p:ph idx="1"/>
          </p:nvPr>
        </p:nvSpPr>
        <p:spPr/>
        <p:txBody>
          <a:bodyPr/>
          <a:lstStyle/>
          <a:p>
            <a:pPr algn="just"/>
            <a:r>
              <a:rPr lang="en-US" dirty="0"/>
              <a:t>How can we test that?</a:t>
            </a:r>
          </a:p>
          <a:p>
            <a:pPr algn="just"/>
            <a:r>
              <a:rPr lang="en-US" dirty="0"/>
              <a:t>Recall the original model Yt = </a:t>
            </a:r>
            <a:r>
              <a:rPr lang="el-GR" dirty="0"/>
              <a:t>α + β* </a:t>
            </a:r>
            <a:r>
              <a:rPr lang="en-US" dirty="0" err="1"/>
              <a:t>Xt</a:t>
            </a:r>
            <a:r>
              <a:rPr lang="en-US" dirty="0"/>
              <a:t> + u, and the linear combination of the two series (Yt - </a:t>
            </a:r>
            <a:r>
              <a:rPr lang="el-GR" dirty="0"/>
              <a:t>α </a:t>
            </a:r>
            <a:r>
              <a:rPr lang="en-US" dirty="0"/>
              <a:t>-</a:t>
            </a:r>
            <a:r>
              <a:rPr lang="el-GR" dirty="0"/>
              <a:t> β* </a:t>
            </a:r>
            <a:r>
              <a:rPr lang="en-US" dirty="0" err="1"/>
              <a:t>Xt</a:t>
            </a:r>
            <a:r>
              <a:rPr lang="en-US" dirty="0"/>
              <a:t> ) which is equal to u</a:t>
            </a:r>
          </a:p>
          <a:p>
            <a:pPr algn="just"/>
            <a:r>
              <a:rPr lang="en-US" dirty="0"/>
              <a:t>The initial testing procedure for cointegration was proposed by Engle and Granger, and is called </a:t>
            </a:r>
            <a:r>
              <a:rPr lang="en-US" b="1" dirty="0"/>
              <a:t>Engle-Granger 2-step method   </a:t>
            </a:r>
          </a:p>
          <a:p>
            <a:endParaRPr lang="el-GR" dirty="0"/>
          </a:p>
        </p:txBody>
      </p:sp>
      <p:sp>
        <p:nvSpPr>
          <p:cNvPr id="5" name="Footer Placeholder 4">
            <a:extLst>
              <a:ext uri="{FF2B5EF4-FFF2-40B4-BE49-F238E27FC236}">
                <a16:creationId xmlns:a16="http://schemas.microsoft.com/office/drawing/2014/main" id="{A14373B9-E561-8F13-7EC0-D22E984A135B}"/>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411AC587-1043-E01E-68CC-326B345D5149}"/>
              </a:ext>
            </a:extLst>
          </p:cNvPr>
          <p:cNvSpPr>
            <a:spLocks noGrp="1"/>
          </p:cNvSpPr>
          <p:nvPr>
            <p:ph type="sldNum" sz="quarter" idx="12"/>
          </p:nvPr>
        </p:nvSpPr>
        <p:spPr/>
        <p:txBody>
          <a:bodyPr/>
          <a:lstStyle/>
          <a:p>
            <a:fld id="{FCFA8818-19CA-48F4-8E58-EA84A7331C20}" type="slidenum">
              <a:rPr lang="el-GR" smtClean="0"/>
              <a:t>13</a:t>
            </a:fld>
            <a:endParaRPr lang="el-GR"/>
          </a:p>
        </p:txBody>
      </p:sp>
    </p:spTree>
    <p:extLst>
      <p:ext uri="{BB962C8B-B14F-4D97-AF65-F5344CB8AC3E}">
        <p14:creationId xmlns:p14="http://schemas.microsoft.com/office/powerpoint/2010/main" val="2437950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53FEB-B3B7-260F-B91D-B3405ABDF316}"/>
              </a:ext>
            </a:extLst>
          </p:cNvPr>
          <p:cNvSpPr>
            <a:spLocks noGrp="1"/>
          </p:cNvSpPr>
          <p:nvPr>
            <p:ph type="title"/>
          </p:nvPr>
        </p:nvSpPr>
        <p:spPr/>
        <p:txBody>
          <a:bodyPr/>
          <a:lstStyle/>
          <a:p>
            <a:r>
              <a:rPr lang="en-US" b="1" dirty="0"/>
              <a:t>The Engle-Granger 2-step method</a:t>
            </a:r>
            <a:endParaRPr lang="el-GR"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F4A41ED-4D31-4B12-22E6-E72658AED3E7}"/>
                  </a:ext>
                </a:extLst>
              </p:cNvPr>
              <p:cNvSpPr>
                <a:spLocks noGrp="1"/>
              </p:cNvSpPr>
              <p:nvPr>
                <p:ph idx="1"/>
              </p:nvPr>
            </p:nvSpPr>
            <p:spPr/>
            <p:txBody>
              <a:bodyPr/>
              <a:lstStyle/>
              <a:p>
                <a:r>
                  <a:rPr lang="en-US" dirty="0"/>
                  <a:t>Step 1: </a:t>
                </a:r>
              </a:p>
              <a:p>
                <a:r>
                  <a:rPr lang="en-US" dirty="0"/>
                  <a:t>Estimate Yt = </a:t>
                </a:r>
                <a:r>
                  <a:rPr lang="el-GR" dirty="0"/>
                  <a:t>α + β* </a:t>
                </a:r>
                <a:r>
                  <a:rPr lang="en-US" dirty="0" err="1"/>
                  <a:t>Xt</a:t>
                </a:r>
                <a:r>
                  <a:rPr lang="en-US" dirty="0"/>
                  <a:t> + u, and then obtain the residuals </a:t>
                </a:r>
              </a:p>
              <a:p>
                <a14:m>
                  <m:oMath xmlns:m="http://schemas.openxmlformats.org/officeDocument/2006/math">
                    <m:acc>
                      <m:accPr>
                        <m:chr m:val="̂"/>
                        <m:ctrlPr>
                          <a:rPr lang="el-GR" i="1"/>
                        </m:ctrlPr>
                      </m:accPr>
                      <m:e>
                        <m:r>
                          <a:rPr lang="en-US" i="1"/>
                          <m:t>𝑢</m:t>
                        </m:r>
                      </m:e>
                    </m:acc>
                  </m:oMath>
                </a14:m>
                <a:r>
                  <a:rPr lang="en-US" dirty="0"/>
                  <a:t> = </a:t>
                </a:r>
                <a14:m>
                  <m:oMath xmlns:m="http://schemas.openxmlformats.org/officeDocument/2006/math">
                    <m:sSub>
                      <m:sSubPr>
                        <m:ctrlPr>
                          <a:rPr lang="el-GR" i="1"/>
                        </m:ctrlPr>
                      </m:sSubPr>
                      <m:e>
                        <m:r>
                          <a:rPr lang="en-US" i="1"/>
                          <m:t>𝑦</m:t>
                        </m:r>
                      </m:e>
                      <m:sub>
                        <m:r>
                          <a:rPr lang="en-US" i="1"/>
                          <m:t>𝑡</m:t>
                        </m:r>
                      </m:sub>
                    </m:sSub>
                    <m:r>
                      <a:rPr lang="en-US" i="1"/>
                      <m:t>−</m:t>
                    </m:r>
                    <m:acc>
                      <m:accPr>
                        <m:chr m:val="̂"/>
                        <m:ctrlPr>
                          <a:rPr lang="el-GR" i="1"/>
                        </m:ctrlPr>
                      </m:accPr>
                      <m:e>
                        <m:r>
                          <a:rPr lang="en-US" i="1"/>
                          <m:t>𝑎</m:t>
                        </m:r>
                      </m:e>
                    </m:acc>
                  </m:oMath>
                </a14:m>
                <a:r>
                  <a:rPr lang="en-US" dirty="0"/>
                  <a:t>-</a:t>
                </a:r>
                <a14:m>
                  <m:oMath xmlns:m="http://schemas.openxmlformats.org/officeDocument/2006/math">
                    <m:acc>
                      <m:accPr>
                        <m:chr m:val="̂"/>
                        <m:ctrlPr>
                          <a:rPr lang="el-GR" i="1"/>
                        </m:ctrlPr>
                      </m:accPr>
                      <m:e>
                        <m:r>
                          <a:rPr lang="el-GR" i="1"/>
                          <m:t>𝛽</m:t>
                        </m:r>
                      </m:e>
                    </m:acc>
                  </m:oMath>
                </a14:m>
                <a:r>
                  <a:rPr lang="el-GR" dirty="0"/>
                  <a:t>*</a:t>
                </a:r>
                <a14:m>
                  <m:oMath xmlns:m="http://schemas.openxmlformats.org/officeDocument/2006/math">
                    <m:sSub>
                      <m:sSubPr>
                        <m:ctrlPr>
                          <a:rPr lang="el-GR" i="1"/>
                        </m:ctrlPr>
                      </m:sSubPr>
                      <m:e>
                        <m:r>
                          <a:rPr lang="el-GR" i="1"/>
                          <m:t>𝑥</m:t>
                        </m:r>
                      </m:e>
                      <m:sub>
                        <m:r>
                          <a:rPr lang="en-US" i="1"/>
                          <m:t>𝑡</m:t>
                        </m:r>
                      </m:sub>
                    </m:sSub>
                  </m:oMath>
                </a14:m>
                <a:endParaRPr lang="el-GR" dirty="0"/>
              </a:p>
              <a:p>
                <a:endParaRPr lang="en-US" dirty="0"/>
              </a:p>
              <a:p>
                <a:r>
                  <a:rPr lang="en-US" dirty="0"/>
                  <a:t>Step 2: </a:t>
                </a:r>
              </a:p>
              <a:p>
                <a:r>
                  <a:rPr lang="en-US" dirty="0"/>
                  <a:t>Check if the residual is stationary or not, by using a Dickey-Fuller test</a:t>
                </a:r>
              </a:p>
              <a:p>
                <a:endParaRPr lang="en-US" dirty="0"/>
              </a:p>
              <a:p>
                <a:pPr marL="0" indent="0">
                  <a:buNone/>
                </a:pPr>
                <a:endParaRPr lang="en-US" i="1" dirty="0">
                  <a:latin typeface="Cambria Math" panose="02040503050406030204" pitchFamily="18" charset="0"/>
                </a:endParaRPr>
              </a:p>
              <a:p>
                <a:pPr marL="0" indent="0">
                  <a:buNone/>
                </a:pPr>
                <a:endParaRPr lang="el-GR" dirty="0"/>
              </a:p>
            </p:txBody>
          </p:sp>
        </mc:Choice>
        <mc:Fallback>
          <p:sp>
            <p:nvSpPr>
              <p:cNvPr id="3" name="Content Placeholder 2">
                <a:extLst>
                  <a:ext uri="{FF2B5EF4-FFF2-40B4-BE49-F238E27FC236}">
                    <a16:creationId xmlns:a16="http://schemas.microsoft.com/office/drawing/2014/main" id="{FF4A41ED-4D31-4B12-22E6-E72658AED3E7}"/>
                  </a:ext>
                </a:extLst>
              </p:cNvPr>
              <p:cNvSpPr>
                <a:spLocks noGrp="1" noRot="1" noChangeAspect="1" noMove="1" noResize="1" noEditPoints="1" noAdjustHandles="1" noChangeArrowheads="1" noChangeShapeType="1" noTextEdit="1"/>
              </p:cNvSpPr>
              <p:nvPr>
                <p:ph idx="1"/>
              </p:nvPr>
            </p:nvSpPr>
            <p:spPr>
              <a:blipFill>
                <a:blip r:embed="rId2"/>
                <a:stretch>
                  <a:fillRect l="-1043" t="-2381"/>
                </a:stretch>
              </a:blipFill>
            </p:spPr>
            <p:txBody>
              <a:bodyPr/>
              <a:lstStyle/>
              <a:p>
                <a:r>
                  <a:rPr lang="el-GR">
                    <a:noFill/>
                  </a:rPr>
                  <a:t> </a:t>
                </a:r>
              </a:p>
            </p:txBody>
          </p:sp>
        </mc:Fallback>
      </mc:AlternateContent>
      <p:sp>
        <p:nvSpPr>
          <p:cNvPr id="5" name="Footer Placeholder 4">
            <a:extLst>
              <a:ext uri="{FF2B5EF4-FFF2-40B4-BE49-F238E27FC236}">
                <a16:creationId xmlns:a16="http://schemas.microsoft.com/office/drawing/2014/main" id="{5971C42C-FA72-B581-C285-F89041A3C00A}"/>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13BFC3D6-93AE-9BEF-8874-38B08F49BCED}"/>
              </a:ext>
            </a:extLst>
          </p:cNvPr>
          <p:cNvSpPr>
            <a:spLocks noGrp="1"/>
          </p:cNvSpPr>
          <p:nvPr>
            <p:ph type="sldNum" sz="quarter" idx="12"/>
          </p:nvPr>
        </p:nvSpPr>
        <p:spPr/>
        <p:txBody>
          <a:bodyPr/>
          <a:lstStyle/>
          <a:p>
            <a:fld id="{FCFA8818-19CA-48F4-8E58-EA84A7331C20}" type="slidenum">
              <a:rPr lang="el-GR" smtClean="0"/>
              <a:t>14</a:t>
            </a:fld>
            <a:endParaRPr lang="el-GR"/>
          </a:p>
        </p:txBody>
      </p:sp>
    </p:spTree>
    <p:extLst>
      <p:ext uri="{BB962C8B-B14F-4D97-AF65-F5344CB8AC3E}">
        <p14:creationId xmlns:p14="http://schemas.microsoft.com/office/powerpoint/2010/main" val="968117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A6007-50B4-1BC3-9CF5-4A27ED0CF311}"/>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28797FF7-881A-D836-D9D1-A8881BB773F6}"/>
              </a:ext>
            </a:extLst>
          </p:cNvPr>
          <p:cNvSpPr>
            <a:spLocks noGrp="1"/>
          </p:cNvSpPr>
          <p:nvPr>
            <p:ph idx="1"/>
          </p:nvPr>
        </p:nvSpPr>
        <p:spPr/>
        <p:txBody>
          <a:bodyPr/>
          <a:lstStyle/>
          <a:p>
            <a:pPr algn="just"/>
            <a:r>
              <a:rPr lang="en-US" dirty="0"/>
              <a:t>From step 2, there are only two possible outcomes:</a:t>
            </a:r>
          </a:p>
          <a:p>
            <a:pPr algn="just"/>
            <a:r>
              <a:rPr lang="en-US" dirty="0"/>
              <a:t>Outcome 1: </a:t>
            </a:r>
            <a:r>
              <a:rPr lang="en-US" b="1" dirty="0"/>
              <a:t>The residuals are non-stationary</a:t>
            </a:r>
            <a:r>
              <a:rPr lang="en-US" dirty="0"/>
              <a:t>, which implies that the linear combination from which they were generated was also non-stationary. </a:t>
            </a:r>
            <a:r>
              <a:rPr lang="en-US" b="1" dirty="0"/>
              <a:t>Hence, Yt and </a:t>
            </a:r>
            <a:r>
              <a:rPr lang="en-US" b="1" dirty="0" err="1"/>
              <a:t>Xt</a:t>
            </a:r>
            <a:r>
              <a:rPr lang="en-US" b="1" dirty="0"/>
              <a:t> ARE NOT COINTEGRATED  </a:t>
            </a:r>
          </a:p>
          <a:p>
            <a:pPr algn="just"/>
            <a:r>
              <a:rPr lang="en-US" dirty="0"/>
              <a:t>Outcome 2: </a:t>
            </a:r>
            <a:r>
              <a:rPr lang="en-US" b="1" dirty="0"/>
              <a:t>The residuals are stationary</a:t>
            </a:r>
            <a:r>
              <a:rPr lang="en-US" dirty="0"/>
              <a:t>, which implies that the linear combination from which they were generated was also stationary. </a:t>
            </a:r>
            <a:r>
              <a:rPr lang="en-US" b="1" dirty="0"/>
              <a:t>Hence, Yt and </a:t>
            </a:r>
            <a:r>
              <a:rPr lang="en-US" b="1" dirty="0" err="1"/>
              <a:t>Xt</a:t>
            </a:r>
            <a:r>
              <a:rPr lang="en-US" b="1" dirty="0"/>
              <a:t> ARE NOT COINTEGRATED  </a:t>
            </a:r>
            <a:endParaRPr lang="el-GR" b="1" dirty="0"/>
          </a:p>
          <a:p>
            <a:endParaRPr lang="el-GR" dirty="0"/>
          </a:p>
        </p:txBody>
      </p:sp>
      <p:sp>
        <p:nvSpPr>
          <p:cNvPr id="5" name="Footer Placeholder 4">
            <a:extLst>
              <a:ext uri="{FF2B5EF4-FFF2-40B4-BE49-F238E27FC236}">
                <a16:creationId xmlns:a16="http://schemas.microsoft.com/office/drawing/2014/main" id="{CE817957-4A21-37C0-8A64-ED61D0F5FF39}"/>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BB32E092-BE26-E8BF-9577-163049FC3682}"/>
              </a:ext>
            </a:extLst>
          </p:cNvPr>
          <p:cNvSpPr>
            <a:spLocks noGrp="1"/>
          </p:cNvSpPr>
          <p:nvPr>
            <p:ph type="sldNum" sz="quarter" idx="12"/>
          </p:nvPr>
        </p:nvSpPr>
        <p:spPr/>
        <p:txBody>
          <a:bodyPr/>
          <a:lstStyle/>
          <a:p>
            <a:fld id="{FCFA8818-19CA-48F4-8E58-EA84A7331C20}" type="slidenum">
              <a:rPr lang="el-GR" smtClean="0"/>
              <a:t>15</a:t>
            </a:fld>
            <a:endParaRPr lang="el-GR"/>
          </a:p>
        </p:txBody>
      </p:sp>
    </p:spTree>
    <p:extLst>
      <p:ext uri="{BB962C8B-B14F-4D97-AF65-F5344CB8AC3E}">
        <p14:creationId xmlns:p14="http://schemas.microsoft.com/office/powerpoint/2010/main" val="74230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C3B1B-9ED6-351F-6BE8-0A9433E0954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28514D14-91BE-C824-95DE-E5792EA04A21}"/>
              </a:ext>
            </a:extLst>
          </p:cNvPr>
          <p:cNvSpPr>
            <a:spLocks noGrp="1"/>
          </p:cNvSpPr>
          <p:nvPr>
            <p:ph idx="1"/>
          </p:nvPr>
        </p:nvSpPr>
        <p:spPr/>
        <p:txBody>
          <a:bodyPr/>
          <a:lstStyle/>
          <a:p>
            <a:pPr algn="just"/>
            <a:r>
              <a:rPr lang="en-US" dirty="0"/>
              <a:t>How to proceed with modelling depends on which outcome we encounter</a:t>
            </a:r>
          </a:p>
          <a:p>
            <a:pPr algn="just"/>
            <a:r>
              <a:rPr lang="en-US" dirty="0"/>
              <a:t>Below I will provide a roadmap of how one should proceed</a:t>
            </a:r>
            <a:endParaRPr lang="el-GR" dirty="0"/>
          </a:p>
        </p:txBody>
      </p:sp>
      <p:sp>
        <p:nvSpPr>
          <p:cNvPr id="5" name="Footer Placeholder 4">
            <a:extLst>
              <a:ext uri="{FF2B5EF4-FFF2-40B4-BE49-F238E27FC236}">
                <a16:creationId xmlns:a16="http://schemas.microsoft.com/office/drawing/2014/main" id="{438BF556-ABFB-1582-FEB6-21B94815D15B}"/>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D69B1A0F-D1E9-D7FC-504B-F65876EB4F21}"/>
              </a:ext>
            </a:extLst>
          </p:cNvPr>
          <p:cNvSpPr>
            <a:spLocks noGrp="1"/>
          </p:cNvSpPr>
          <p:nvPr>
            <p:ph type="sldNum" sz="quarter" idx="12"/>
          </p:nvPr>
        </p:nvSpPr>
        <p:spPr/>
        <p:txBody>
          <a:bodyPr/>
          <a:lstStyle/>
          <a:p>
            <a:fld id="{FCFA8818-19CA-48F4-8E58-EA84A7331C20}" type="slidenum">
              <a:rPr lang="el-GR" smtClean="0"/>
              <a:t>16</a:t>
            </a:fld>
            <a:endParaRPr lang="el-GR"/>
          </a:p>
        </p:txBody>
      </p:sp>
    </p:spTree>
    <p:extLst>
      <p:ext uri="{BB962C8B-B14F-4D97-AF65-F5344CB8AC3E}">
        <p14:creationId xmlns:p14="http://schemas.microsoft.com/office/powerpoint/2010/main" val="3483768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08A9C-586B-08EA-1C1F-7469D4C51822}"/>
              </a:ext>
            </a:extLst>
          </p:cNvPr>
          <p:cNvSpPr>
            <a:spLocks noGrp="1"/>
          </p:cNvSpPr>
          <p:nvPr>
            <p:ph type="title"/>
          </p:nvPr>
        </p:nvSpPr>
        <p:spPr/>
        <p:txBody>
          <a:bodyPr/>
          <a:lstStyle/>
          <a:p>
            <a:endParaRPr lang="el-GR"/>
          </a:p>
        </p:txBody>
      </p:sp>
      <p:graphicFrame>
        <p:nvGraphicFramePr>
          <p:cNvPr id="4" name="Content Placeholder 3">
            <a:extLst>
              <a:ext uri="{FF2B5EF4-FFF2-40B4-BE49-F238E27FC236}">
                <a16:creationId xmlns:a16="http://schemas.microsoft.com/office/drawing/2014/main" id="{89D39248-F3CD-F1BB-646F-F166BA80CC40}"/>
              </a:ext>
            </a:extLst>
          </p:cNvPr>
          <p:cNvGraphicFramePr>
            <a:graphicFrameLocks noGrp="1"/>
          </p:cNvGraphicFramePr>
          <p:nvPr>
            <p:ph idx="1"/>
            <p:extLst>
              <p:ext uri="{D42A27DB-BD31-4B8C-83A1-F6EECF244321}">
                <p14:modId xmlns:p14="http://schemas.microsoft.com/office/powerpoint/2010/main" val="983126544"/>
              </p:ext>
            </p:extLst>
          </p:nvPr>
        </p:nvGraphicFramePr>
        <p:xfrm>
          <a:off x="838200" y="683288"/>
          <a:ext cx="10515600" cy="5493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ooter Placeholder 5">
            <a:extLst>
              <a:ext uri="{FF2B5EF4-FFF2-40B4-BE49-F238E27FC236}">
                <a16:creationId xmlns:a16="http://schemas.microsoft.com/office/drawing/2014/main" id="{078F7AEB-407E-F514-50C9-D0EF6C925E37}"/>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FD4E65B7-BDD8-4DBF-875F-D4D746E17D15}"/>
              </a:ext>
            </a:extLst>
          </p:cNvPr>
          <p:cNvSpPr>
            <a:spLocks noGrp="1"/>
          </p:cNvSpPr>
          <p:nvPr>
            <p:ph type="sldNum" sz="quarter" idx="12"/>
          </p:nvPr>
        </p:nvSpPr>
        <p:spPr/>
        <p:txBody>
          <a:bodyPr/>
          <a:lstStyle/>
          <a:p>
            <a:fld id="{FCFA8818-19CA-48F4-8E58-EA84A7331C20}" type="slidenum">
              <a:rPr lang="el-GR" smtClean="0"/>
              <a:t>17</a:t>
            </a:fld>
            <a:endParaRPr lang="el-GR"/>
          </a:p>
        </p:txBody>
      </p:sp>
    </p:spTree>
    <p:extLst>
      <p:ext uri="{BB962C8B-B14F-4D97-AF65-F5344CB8AC3E}">
        <p14:creationId xmlns:p14="http://schemas.microsoft.com/office/powerpoint/2010/main" val="4174072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FB505-1B48-FD57-4F49-2BFF56D6D96D}"/>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779CD3B3-13A5-C5DB-BD22-54C493CD299C}"/>
              </a:ext>
            </a:extLst>
          </p:cNvPr>
          <p:cNvSpPr>
            <a:spLocks noGrp="1"/>
          </p:cNvSpPr>
          <p:nvPr>
            <p:ph idx="1"/>
          </p:nvPr>
        </p:nvSpPr>
        <p:spPr/>
        <p:txBody>
          <a:bodyPr>
            <a:normAutofit fontScale="92500" lnSpcReduction="10000"/>
          </a:bodyPr>
          <a:lstStyle/>
          <a:p>
            <a:r>
              <a:rPr lang="en-US" dirty="0"/>
              <a:t>(Yt-1 –</a:t>
            </a:r>
            <a:r>
              <a:rPr lang="el-GR" dirty="0"/>
              <a:t>α –β*</a:t>
            </a:r>
            <a:r>
              <a:rPr lang="en-US" dirty="0"/>
              <a:t>Xt-1)</a:t>
            </a:r>
            <a:r>
              <a:rPr lang="el-GR" dirty="0"/>
              <a:t> </a:t>
            </a:r>
            <a:r>
              <a:rPr lang="en-US" dirty="0"/>
              <a:t> is called </a:t>
            </a:r>
            <a:r>
              <a:rPr lang="en-US" b="1" dirty="0"/>
              <a:t>Error Correction Mechanism </a:t>
            </a:r>
            <a:r>
              <a:rPr lang="en-US" dirty="0"/>
              <a:t>(ECM) and captures the distance from the equilibrium to which the variable must respond to</a:t>
            </a:r>
          </a:p>
          <a:p>
            <a:pPr algn="just"/>
            <a:r>
              <a:rPr lang="el-GR" dirty="0"/>
              <a:t>λ </a:t>
            </a:r>
            <a:r>
              <a:rPr lang="en-US" dirty="0"/>
              <a:t>is called </a:t>
            </a:r>
            <a:r>
              <a:rPr lang="en-US" u="sng" dirty="0"/>
              <a:t>Speed-of-Adjustment</a:t>
            </a:r>
            <a:r>
              <a:rPr lang="en-US" dirty="0"/>
              <a:t> and </a:t>
            </a:r>
            <a:r>
              <a:rPr lang="en-US" b="1" dirty="0"/>
              <a:t>captures the speed with which the dependent variable moves</a:t>
            </a:r>
            <a:r>
              <a:rPr lang="en-US" dirty="0"/>
              <a:t> (since it is in </a:t>
            </a:r>
            <a:r>
              <a:rPr lang="el-GR" dirty="0"/>
              <a:t>Δ) </a:t>
            </a:r>
            <a:r>
              <a:rPr lang="en-US" b="1" dirty="0"/>
              <a:t>in order to restore statistical equilibrium </a:t>
            </a:r>
          </a:p>
          <a:p>
            <a:pPr algn="just"/>
            <a:r>
              <a:rPr lang="en-US" dirty="0"/>
              <a:t>In fact, 1 / abs(</a:t>
            </a:r>
            <a:r>
              <a:rPr lang="el-GR" dirty="0"/>
              <a:t>λ), </a:t>
            </a:r>
            <a:r>
              <a:rPr lang="en-US" dirty="0"/>
              <a:t>measures how many periods it takes until the system goes back to equilibrium</a:t>
            </a:r>
          </a:p>
          <a:p>
            <a:pPr algn="just"/>
            <a:r>
              <a:rPr lang="en-US" dirty="0"/>
              <a:t>For instance, if </a:t>
            </a:r>
            <a:r>
              <a:rPr lang="el-GR" dirty="0"/>
              <a:t>λ = 0.2</a:t>
            </a:r>
            <a:r>
              <a:rPr lang="en-US" dirty="0"/>
              <a:t>, then 1 / 0.2 = 5 </a:t>
            </a:r>
          </a:p>
          <a:p>
            <a:pPr algn="just"/>
            <a:r>
              <a:rPr lang="en-US" dirty="0"/>
              <a:t>If your data in monthly (daily) frequency, then any deviation from equilibrium takes on average 5 months (days) to be eliminated </a:t>
            </a:r>
            <a:endParaRPr lang="el-GR" dirty="0"/>
          </a:p>
          <a:p>
            <a:pPr marL="0" indent="0">
              <a:buNone/>
            </a:pPr>
            <a:endParaRPr lang="en-US" dirty="0"/>
          </a:p>
          <a:p>
            <a:endParaRPr lang="el-GR" dirty="0"/>
          </a:p>
        </p:txBody>
      </p:sp>
      <p:sp>
        <p:nvSpPr>
          <p:cNvPr id="4" name="Footer Placeholder 3">
            <a:extLst>
              <a:ext uri="{FF2B5EF4-FFF2-40B4-BE49-F238E27FC236}">
                <a16:creationId xmlns:a16="http://schemas.microsoft.com/office/drawing/2014/main" id="{582E8DB3-F500-A047-5032-0540E51C7CF1}"/>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4C1DC6BA-B92A-D5CC-6E49-273CD7EDC115}"/>
              </a:ext>
            </a:extLst>
          </p:cNvPr>
          <p:cNvSpPr>
            <a:spLocks noGrp="1"/>
          </p:cNvSpPr>
          <p:nvPr>
            <p:ph type="sldNum" sz="quarter" idx="12"/>
          </p:nvPr>
        </p:nvSpPr>
        <p:spPr/>
        <p:txBody>
          <a:bodyPr/>
          <a:lstStyle/>
          <a:p>
            <a:fld id="{FCFA8818-19CA-48F4-8E58-EA84A7331C20}" type="slidenum">
              <a:rPr lang="el-GR" smtClean="0"/>
              <a:t>18</a:t>
            </a:fld>
            <a:endParaRPr lang="el-GR"/>
          </a:p>
        </p:txBody>
      </p:sp>
    </p:spTree>
    <p:extLst>
      <p:ext uri="{BB962C8B-B14F-4D97-AF65-F5344CB8AC3E}">
        <p14:creationId xmlns:p14="http://schemas.microsoft.com/office/powerpoint/2010/main" val="195907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Cointegration: an intuitive explanation based on economics 101</a:t>
            </a:r>
            <a:endParaRPr lang="el-GR" dirty="0"/>
          </a:p>
        </p:txBody>
      </p:sp>
      <p:sp>
        <p:nvSpPr>
          <p:cNvPr id="3" name="Subtitle 2"/>
          <p:cNvSpPr>
            <a:spLocks noGrp="1"/>
          </p:cNvSpPr>
          <p:nvPr>
            <p:ph type="subTitle" idx="1"/>
          </p:nvPr>
        </p:nvSpPr>
        <p:spPr/>
        <p:txBody>
          <a:bodyPr/>
          <a:lstStyle/>
          <a:p>
            <a:endParaRPr lang="el-GR"/>
          </a:p>
        </p:txBody>
      </p:sp>
      <p:sp>
        <p:nvSpPr>
          <p:cNvPr id="4" name="Footer Placeholder 3">
            <a:extLst>
              <a:ext uri="{FF2B5EF4-FFF2-40B4-BE49-F238E27FC236}">
                <a16:creationId xmlns:a16="http://schemas.microsoft.com/office/drawing/2014/main" id="{DC289688-BDED-38AB-7342-1EAD6AA35EE2}"/>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0C05D2FB-7132-8DBB-093A-51635BD20C42}"/>
              </a:ext>
            </a:extLst>
          </p:cNvPr>
          <p:cNvSpPr>
            <a:spLocks noGrp="1"/>
          </p:cNvSpPr>
          <p:nvPr>
            <p:ph type="sldNum" sz="quarter" idx="12"/>
          </p:nvPr>
        </p:nvSpPr>
        <p:spPr/>
        <p:txBody>
          <a:bodyPr/>
          <a:lstStyle/>
          <a:p>
            <a:fld id="{FCFA8818-19CA-48F4-8E58-EA84A7331C20}" type="slidenum">
              <a:rPr lang="el-GR" smtClean="0"/>
              <a:t>2</a:t>
            </a:fld>
            <a:endParaRPr lang="el-GR"/>
          </a:p>
        </p:txBody>
      </p:sp>
    </p:spTree>
    <p:extLst>
      <p:ext uri="{BB962C8B-B14F-4D97-AF65-F5344CB8AC3E}">
        <p14:creationId xmlns:p14="http://schemas.microsoft.com/office/powerpoint/2010/main" val="539965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lvl="0" algn="just"/>
            <a:r>
              <a:rPr lang="en-GB" dirty="0"/>
              <a:t>Consider the simplest economics model; demand &amp; supply</a:t>
            </a:r>
            <a:endParaRPr lang="el-GR" dirty="0"/>
          </a:p>
          <a:p>
            <a:pPr lvl="0" algn="just"/>
            <a:r>
              <a:rPr lang="en-GB" dirty="0"/>
              <a:t>There are 3 variables involved: quantity demanded (</a:t>
            </a:r>
            <a:r>
              <a:rPr lang="en-GB" dirty="0" err="1"/>
              <a:t>Qd</a:t>
            </a:r>
            <a:r>
              <a:rPr lang="en-GB" dirty="0"/>
              <a:t>), quantity supplied (Qs), price (P)</a:t>
            </a:r>
            <a:endParaRPr lang="el-GR" dirty="0"/>
          </a:p>
          <a:p>
            <a:pPr lvl="0" algn="just"/>
            <a:r>
              <a:rPr lang="en-GB" dirty="0"/>
              <a:t>By the way, even in the simplest setup, there is no distinction between dependent and independent variables (they all affect and interact with each other), keep this at the back of your head****</a:t>
            </a:r>
            <a:endParaRPr lang="el-GR" dirty="0"/>
          </a:p>
          <a:p>
            <a:pPr lvl="0" algn="just"/>
            <a:r>
              <a:rPr lang="en-GB" dirty="0"/>
              <a:t>What is equilibrium? A certain (unique) price that makes quantity demanded equal to the quantity supplied (Qs = </a:t>
            </a:r>
            <a:r>
              <a:rPr lang="en-GB" dirty="0" err="1"/>
              <a:t>Qd</a:t>
            </a:r>
            <a:r>
              <a:rPr lang="en-GB" dirty="0"/>
              <a:t>) or Qs – </a:t>
            </a:r>
            <a:r>
              <a:rPr lang="en-GB" dirty="0" err="1"/>
              <a:t>Qd</a:t>
            </a:r>
            <a:r>
              <a:rPr lang="en-GB" dirty="0"/>
              <a:t> =0</a:t>
            </a:r>
            <a:endParaRPr lang="el-GR" dirty="0"/>
          </a:p>
          <a:p>
            <a:pPr lvl="0" algn="just"/>
            <a:r>
              <a:rPr lang="en-GB" dirty="0"/>
              <a:t>Note that there is a linear combination that relates to </a:t>
            </a:r>
            <a:r>
              <a:rPr lang="en-GB" dirty="0" err="1"/>
              <a:t>eqm</a:t>
            </a:r>
            <a:r>
              <a:rPr lang="en-GB" dirty="0"/>
              <a:t> (1, -1)  </a:t>
            </a:r>
            <a:endParaRPr lang="el-GR" dirty="0"/>
          </a:p>
          <a:p>
            <a:pPr marL="0" indent="0">
              <a:buNone/>
            </a:pPr>
            <a:endParaRPr lang="el-GR" dirty="0"/>
          </a:p>
        </p:txBody>
      </p:sp>
      <p:sp>
        <p:nvSpPr>
          <p:cNvPr id="4" name="Footer Placeholder 3">
            <a:extLst>
              <a:ext uri="{FF2B5EF4-FFF2-40B4-BE49-F238E27FC236}">
                <a16:creationId xmlns:a16="http://schemas.microsoft.com/office/drawing/2014/main" id="{69131624-10E0-773C-9379-FD5BF2EFCCEF}"/>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7637BDA0-A7A3-0789-817B-B0080D222DFE}"/>
              </a:ext>
            </a:extLst>
          </p:cNvPr>
          <p:cNvSpPr>
            <a:spLocks noGrp="1"/>
          </p:cNvSpPr>
          <p:nvPr>
            <p:ph type="sldNum" sz="quarter" idx="12"/>
          </p:nvPr>
        </p:nvSpPr>
        <p:spPr/>
        <p:txBody>
          <a:bodyPr/>
          <a:lstStyle/>
          <a:p>
            <a:fld id="{FCFA8818-19CA-48F4-8E58-EA84A7331C20}" type="slidenum">
              <a:rPr lang="el-GR" smtClean="0"/>
              <a:t>3</a:t>
            </a:fld>
            <a:endParaRPr lang="el-GR"/>
          </a:p>
        </p:txBody>
      </p:sp>
    </p:spTree>
    <p:extLst>
      <p:ext uri="{BB962C8B-B14F-4D97-AF65-F5344CB8AC3E}">
        <p14:creationId xmlns:p14="http://schemas.microsoft.com/office/powerpoint/2010/main" val="2420891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3335957" y="1825625"/>
            <a:ext cx="5520085" cy="4351338"/>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a:extLst>
              <a:ext uri="{FF2B5EF4-FFF2-40B4-BE49-F238E27FC236}">
                <a16:creationId xmlns:a16="http://schemas.microsoft.com/office/drawing/2014/main" id="{A0242EC8-C263-E8B7-76AD-6F78EA45D7D8}"/>
              </a:ext>
            </a:extLst>
          </p:cNvPr>
          <p:cNvSpPr>
            <a:spLocks noGrp="1"/>
          </p:cNvSpPr>
          <p:nvPr>
            <p:ph type="ftr" sz="quarter" idx="11"/>
          </p:nvPr>
        </p:nvSpPr>
        <p:spPr/>
        <p:txBody>
          <a:bodyPr/>
          <a:lstStyle/>
          <a:p>
            <a:r>
              <a:rPr lang="en-US"/>
              <a:t>K. Drakos</a:t>
            </a:r>
            <a:endParaRPr lang="el-GR"/>
          </a:p>
        </p:txBody>
      </p:sp>
      <p:sp>
        <p:nvSpPr>
          <p:cNvPr id="4" name="Slide Number Placeholder 3">
            <a:extLst>
              <a:ext uri="{FF2B5EF4-FFF2-40B4-BE49-F238E27FC236}">
                <a16:creationId xmlns:a16="http://schemas.microsoft.com/office/drawing/2014/main" id="{06152D4C-1CC1-2EFC-506B-B9DFF0D8856B}"/>
              </a:ext>
            </a:extLst>
          </p:cNvPr>
          <p:cNvSpPr>
            <a:spLocks noGrp="1"/>
          </p:cNvSpPr>
          <p:nvPr>
            <p:ph type="sldNum" sz="quarter" idx="12"/>
          </p:nvPr>
        </p:nvSpPr>
        <p:spPr/>
        <p:txBody>
          <a:bodyPr/>
          <a:lstStyle/>
          <a:p>
            <a:fld id="{FCFA8818-19CA-48F4-8E58-EA84A7331C20}" type="slidenum">
              <a:rPr lang="el-GR" smtClean="0"/>
              <a:t>4</a:t>
            </a:fld>
            <a:endParaRPr lang="el-GR"/>
          </a:p>
        </p:txBody>
      </p:sp>
    </p:spTree>
    <p:extLst>
      <p:ext uri="{BB962C8B-B14F-4D97-AF65-F5344CB8AC3E}">
        <p14:creationId xmlns:p14="http://schemas.microsoft.com/office/powerpoint/2010/main" val="767318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lvl="0" algn="just"/>
            <a:r>
              <a:rPr lang="en-GB" dirty="0"/>
              <a:t>Graphically, the point of intersection between the demand and supply curves</a:t>
            </a:r>
            <a:endParaRPr lang="el-GR" dirty="0"/>
          </a:p>
          <a:p>
            <a:pPr lvl="0" algn="just"/>
            <a:r>
              <a:rPr lang="en-GB" dirty="0"/>
              <a:t>What happens there? NOTHING, that’s why it is called equilibrium</a:t>
            </a:r>
            <a:endParaRPr lang="el-GR" dirty="0"/>
          </a:p>
          <a:p>
            <a:pPr lvl="0" algn="just"/>
            <a:r>
              <a:rPr lang="en-GB" dirty="0"/>
              <a:t>Using physics jargon, the system is in equilibrium, all forces cancel each other out, and nothing changes. </a:t>
            </a:r>
            <a:endParaRPr lang="el-GR" dirty="0"/>
          </a:p>
          <a:p>
            <a:pPr lvl="0" algn="just"/>
            <a:r>
              <a:rPr lang="en-GB" dirty="0"/>
              <a:t>Hence in </a:t>
            </a:r>
            <a:r>
              <a:rPr lang="en-GB" dirty="0" err="1"/>
              <a:t>eqm</a:t>
            </a:r>
            <a:r>
              <a:rPr lang="en-GB" dirty="0"/>
              <a:t>: </a:t>
            </a:r>
            <a:r>
              <a:rPr lang="el-GR" dirty="0"/>
              <a:t>Δ</a:t>
            </a:r>
            <a:r>
              <a:rPr lang="en-GB" dirty="0"/>
              <a:t>Qs = </a:t>
            </a:r>
            <a:r>
              <a:rPr lang="el-GR" dirty="0"/>
              <a:t>Δ</a:t>
            </a:r>
            <a:r>
              <a:rPr lang="en-GB" dirty="0" err="1"/>
              <a:t>Qd</a:t>
            </a:r>
            <a:r>
              <a:rPr lang="en-GB" dirty="0"/>
              <a:t> = </a:t>
            </a:r>
            <a:r>
              <a:rPr lang="el-GR" dirty="0"/>
              <a:t>Δ</a:t>
            </a:r>
            <a:r>
              <a:rPr lang="en-GB" dirty="0"/>
              <a:t>P = 0. </a:t>
            </a:r>
            <a:endParaRPr lang="el-GR" dirty="0"/>
          </a:p>
          <a:p>
            <a:pPr marL="0" indent="0">
              <a:buNone/>
            </a:pPr>
            <a:endParaRPr lang="el-GR" dirty="0"/>
          </a:p>
        </p:txBody>
      </p:sp>
      <p:sp>
        <p:nvSpPr>
          <p:cNvPr id="4" name="Footer Placeholder 3">
            <a:extLst>
              <a:ext uri="{FF2B5EF4-FFF2-40B4-BE49-F238E27FC236}">
                <a16:creationId xmlns:a16="http://schemas.microsoft.com/office/drawing/2014/main" id="{8F2B6833-F009-9097-3B8F-C7F7533BFC3F}"/>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A18633FE-89D3-4277-5B01-30110938BAA9}"/>
              </a:ext>
            </a:extLst>
          </p:cNvPr>
          <p:cNvSpPr>
            <a:spLocks noGrp="1"/>
          </p:cNvSpPr>
          <p:nvPr>
            <p:ph type="sldNum" sz="quarter" idx="12"/>
          </p:nvPr>
        </p:nvSpPr>
        <p:spPr/>
        <p:txBody>
          <a:bodyPr/>
          <a:lstStyle/>
          <a:p>
            <a:fld id="{FCFA8818-19CA-48F4-8E58-EA84A7331C20}" type="slidenum">
              <a:rPr lang="el-GR" smtClean="0"/>
              <a:t>5</a:t>
            </a:fld>
            <a:endParaRPr lang="el-GR"/>
          </a:p>
        </p:txBody>
      </p:sp>
    </p:spTree>
    <p:extLst>
      <p:ext uri="{BB962C8B-B14F-4D97-AF65-F5344CB8AC3E}">
        <p14:creationId xmlns:p14="http://schemas.microsoft.com/office/powerpoint/2010/main" val="239519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pPr lvl="0" algn="just"/>
            <a:r>
              <a:rPr lang="en-GB" b="1" dirty="0"/>
              <a:t>How does the system work if it is in disequilibrium?</a:t>
            </a:r>
            <a:endParaRPr lang="el-GR" b="1" dirty="0"/>
          </a:p>
          <a:p>
            <a:pPr lvl="0" algn="just"/>
            <a:r>
              <a:rPr lang="en-GB" dirty="0"/>
              <a:t>Suppose the price is too high (relatively to the </a:t>
            </a:r>
            <a:r>
              <a:rPr lang="en-GB" dirty="0" err="1"/>
              <a:t>eqm</a:t>
            </a:r>
            <a:r>
              <a:rPr lang="en-GB" dirty="0"/>
              <a:t> price)</a:t>
            </a:r>
            <a:endParaRPr lang="el-GR" dirty="0"/>
          </a:p>
          <a:p>
            <a:pPr lvl="0" algn="just"/>
            <a:r>
              <a:rPr lang="en-GB" dirty="0"/>
              <a:t>Then, we observe excess supply (demand is too low relatively to the supply)</a:t>
            </a:r>
            <a:endParaRPr lang="el-GR" dirty="0"/>
          </a:p>
          <a:p>
            <a:pPr lvl="0" algn="just"/>
            <a:r>
              <a:rPr lang="en-GB" b="1" dirty="0"/>
              <a:t>The system in order to return to its equilibrium state, starts making some adjustments</a:t>
            </a:r>
            <a:r>
              <a:rPr lang="en-GB" dirty="0"/>
              <a:t>:</a:t>
            </a:r>
            <a:endParaRPr lang="el-GR" dirty="0"/>
          </a:p>
          <a:p>
            <a:pPr lvl="0" algn="just"/>
            <a:r>
              <a:rPr lang="en-GB" dirty="0"/>
              <a:t>The price starts falling, and as this happens, quantity demanded starts increasing, while quantity supplied starts dropping</a:t>
            </a:r>
            <a:endParaRPr lang="el-GR" dirty="0"/>
          </a:p>
          <a:p>
            <a:pPr lvl="0" algn="just"/>
            <a:r>
              <a:rPr lang="en-GB" dirty="0"/>
              <a:t>Mathematically,  </a:t>
            </a:r>
            <a:r>
              <a:rPr lang="el-GR" dirty="0"/>
              <a:t>Δ</a:t>
            </a:r>
            <a:r>
              <a:rPr lang="en-GB" dirty="0"/>
              <a:t>Qs &lt; 0 , </a:t>
            </a:r>
            <a:r>
              <a:rPr lang="el-GR" dirty="0"/>
              <a:t>Δ</a:t>
            </a:r>
            <a:r>
              <a:rPr lang="en-GB" dirty="0" err="1"/>
              <a:t>Qd</a:t>
            </a:r>
            <a:r>
              <a:rPr lang="en-GB" dirty="0"/>
              <a:t> &gt; 0, </a:t>
            </a:r>
            <a:r>
              <a:rPr lang="el-GR" dirty="0"/>
              <a:t>Δ</a:t>
            </a:r>
            <a:r>
              <a:rPr lang="en-GB" dirty="0"/>
              <a:t>P &lt;0</a:t>
            </a:r>
            <a:endParaRPr lang="el-GR" dirty="0"/>
          </a:p>
          <a:p>
            <a:pPr lvl="0" algn="just"/>
            <a:r>
              <a:rPr lang="en-GB" dirty="0"/>
              <a:t>The exact opposite would happen if the price was too low</a:t>
            </a:r>
            <a:endParaRPr lang="el-GR" dirty="0"/>
          </a:p>
        </p:txBody>
      </p:sp>
      <p:sp>
        <p:nvSpPr>
          <p:cNvPr id="4" name="Footer Placeholder 3">
            <a:extLst>
              <a:ext uri="{FF2B5EF4-FFF2-40B4-BE49-F238E27FC236}">
                <a16:creationId xmlns:a16="http://schemas.microsoft.com/office/drawing/2014/main" id="{A4C626C9-74C8-947B-1927-BAEAE58C00B5}"/>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B5DB6ED4-5D64-F6C5-325D-19C5EEEB9ACA}"/>
              </a:ext>
            </a:extLst>
          </p:cNvPr>
          <p:cNvSpPr>
            <a:spLocks noGrp="1"/>
          </p:cNvSpPr>
          <p:nvPr>
            <p:ph type="sldNum" sz="quarter" idx="12"/>
          </p:nvPr>
        </p:nvSpPr>
        <p:spPr/>
        <p:txBody>
          <a:bodyPr/>
          <a:lstStyle/>
          <a:p>
            <a:fld id="{FCFA8818-19CA-48F4-8E58-EA84A7331C20}" type="slidenum">
              <a:rPr lang="el-GR" smtClean="0"/>
              <a:t>6</a:t>
            </a:fld>
            <a:endParaRPr lang="el-GR"/>
          </a:p>
        </p:txBody>
      </p:sp>
    </p:spTree>
    <p:extLst>
      <p:ext uri="{BB962C8B-B14F-4D97-AF65-F5344CB8AC3E}">
        <p14:creationId xmlns:p14="http://schemas.microsoft.com/office/powerpoint/2010/main" val="2373819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2858" y="1825625"/>
            <a:ext cx="7426283" cy="4351338"/>
          </a:xfrm>
        </p:spPr>
      </p:pic>
      <p:sp>
        <p:nvSpPr>
          <p:cNvPr id="3" name="Footer Placeholder 2">
            <a:extLst>
              <a:ext uri="{FF2B5EF4-FFF2-40B4-BE49-F238E27FC236}">
                <a16:creationId xmlns:a16="http://schemas.microsoft.com/office/drawing/2014/main" id="{96FDA89A-06CC-E175-F61A-5C243AF77F40}"/>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533348F3-AD14-8799-1718-18041506B200}"/>
              </a:ext>
            </a:extLst>
          </p:cNvPr>
          <p:cNvSpPr>
            <a:spLocks noGrp="1"/>
          </p:cNvSpPr>
          <p:nvPr>
            <p:ph type="sldNum" sz="quarter" idx="12"/>
          </p:nvPr>
        </p:nvSpPr>
        <p:spPr/>
        <p:txBody>
          <a:bodyPr/>
          <a:lstStyle/>
          <a:p>
            <a:fld id="{FCFA8818-19CA-48F4-8E58-EA84A7331C20}" type="slidenum">
              <a:rPr lang="el-GR" smtClean="0"/>
              <a:t>7</a:t>
            </a:fld>
            <a:endParaRPr lang="el-GR"/>
          </a:p>
        </p:txBody>
      </p:sp>
    </p:spTree>
    <p:extLst>
      <p:ext uri="{BB962C8B-B14F-4D97-AF65-F5344CB8AC3E}">
        <p14:creationId xmlns:p14="http://schemas.microsoft.com/office/powerpoint/2010/main" val="2443907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lvl="0" algn="just"/>
            <a:r>
              <a:rPr lang="en-GB" dirty="0"/>
              <a:t>So, we observe that the system develops some dynamics, </a:t>
            </a:r>
            <a:r>
              <a:rPr lang="en-GB" b="1" dirty="0"/>
              <a:t>with the variables involved making an adjustment so as the system to reach the </a:t>
            </a:r>
            <a:r>
              <a:rPr lang="en-GB" b="1" dirty="0" err="1"/>
              <a:t>eqm</a:t>
            </a:r>
            <a:r>
              <a:rPr lang="en-GB" b="1" dirty="0"/>
              <a:t> </a:t>
            </a:r>
            <a:endParaRPr lang="el-GR" b="1" dirty="0"/>
          </a:p>
          <a:p>
            <a:pPr lvl="0" algn="just"/>
            <a:r>
              <a:rPr lang="en-GB" dirty="0"/>
              <a:t>The </a:t>
            </a:r>
            <a:r>
              <a:rPr lang="en-GB" dirty="0" err="1"/>
              <a:t>eqm</a:t>
            </a:r>
            <a:r>
              <a:rPr lang="en-GB" dirty="0"/>
              <a:t> behaves as an </a:t>
            </a:r>
            <a:r>
              <a:rPr lang="en-GB" b="1" dirty="0"/>
              <a:t>attractor</a:t>
            </a:r>
            <a:r>
              <a:rPr lang="en-GB" dirty="0"/>
              <a:t> (if we are away from </a:t>
            </a:r>
            <a:r>
              <a:rPr lang="en-GB" dirty="0" err="1"/>
              <a:t>eqm</a:t>
            </a:r>
            <a:r>
              <a:rPr lang="en-GB" dirty="0"/>
              <a:t>, there are forces developed, which make an attempt to bring the system back to equilibrium)</a:t>
            </a:r>
            <a:endParaRPr lang="el-GR" dirty="0"/>
          </a:p>
          <a:p>
            <a:pPr lvl="0" algn="just"/>
            <a:r>
              <a:rPr lang="en-GB" dirty="0"/>
              <a:t>So the system might be occasionally (in fact quite often) in disequilibrium, even for quite some time, </a:t>
            </a:r>
            <a:r>
              <a:rPr lang="en-GB" i="1" dirty="0"/>
              <a:t>but if the </a:t>
            </a:r>
            <a:r>
              <a:rPr lang="en-GB" i="1" dirty="0" err="1"/>
              <a:t>eqm</a:t>
            </a:r>
            <a:r>
              <a:rPr lang="en-GB" i="1" dirty="0"/>
              <a:t> is meaningful there are will an observed dynamic adjustment towards </a:t>
            </a:r>
            <a:r>
              <a:rPr lang="en-GB" i="1" dirty="0" err="1"/>
              <a:t>eqm</a:t>
            </a:r>
            <a:r>
              <a:rPr lang="en-GB" i="1" dirty="0"/>
              <a:t> </a:t>
            </a:r>
            <a:endParaRPr lang="el-GR" i="1" dirty="0"/>
          </a:p>
          <a:p>
            <a:pPr marL="0" indent="0">
              <a:buNone/>
            </a:pPr>
            <a:endParaRPr lang="el-GR" dirty="0"/>
          </a:p>
        </p:txBody>
      </p:sp>
      <p:sp>
        <p:nvSpPr>
          <p:cNvPr id="4" name="Footer Placeholder 3">
            <a:extLst>
              <a:ext uri="{FF2B5EF4-FFF2-40B4-BE49-F238E27FC236}">
                <a16:creationId xmlns:a16="http://schemas.microsoft.com/office/drawing/2014/main" id="{2A9F3C4C-5E26-72A1-692D-1C3476330359}"/>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FDC33EB8-120F-1350-86BC-DC9BA04B2956}"/>
              </a:ext>
            </a:extLst>
          </p:cNvPr>
          <p:cNvSpPr>
            <a:spLocks noGrp="1"/>
          </p:cNvSpPr>
          <p:nvPr>
            <p:ph type="sldNum" sz="quarter" idx="12"/>
          </p:nvPr>
        </p:nvSpPr>
        <p:spPr/>
        <p:txBody>
          <a:bodyPr/>
          <a:lstStyle/>
          <a:p>
            <a:fld id="{FCFA8818-19CA-48F4-8E58-EA84A7331C20}" type="slidenum">
              <a:rPr lang="el-GR" smtClean="0"/>
              <a:t>8</a:t>
            </a:fld>
            <a:endParaRPr lang="el-GR"/>
          </a:p>
        </p:txBody>
      </p:sp>
    </p:spTree>
    <p:extLst>
      <p:ext uri="{BB962C8B-B14F-4D97-AF65-F5344CB8AC3E}">
        <p14:creationId xmlns:p14="http://schemas.microsoft.com/office/powerpoint/2010/main" val="3409799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Cointegration: the econometrics of it and its implications   </a:t>
            </a:r>
            <a:endParaRPr lang="el-GR" dirty="0"/>
          </a:p>
        </p:txBody>
      </p:sp>
      <p:sp>
        <p:nvSpPr>
          <p:cNvPr id="3" name="Content Placeholder 2"/>
          <p:cNvSpPr>
            <a:spLocks noGrp="1"/>
          </p:cNvSpPr>
          <p:nvPr>
            <p:ph idx="1"/>
          </p:nvPr>
        </p:nvSpPr>
        <p:spPr/>
        <p:txBody>
          <a:bodyPr>
            <a:normAutofit lnSpcReduction="10000"/>
          </a:bodyPr>
          <a:lstStyle/>
          <a:p>
            <a:pPr algn="just"/>
            <a:r>
              <a:rPr lang="en-GB" dirty="0"/>
              <a:t>Assume two time series, each of which is I(1) **non-stationary</a:t>
            </a:r>
          </a:p>
          <a:p>
            <a:pPr algn="just"/>
            <a:r>
              <a:rPr lang="en-GB" i="1" dirty="0"/>
              <a:t>In principle, their linear combination will also be non-stationary</a:t>
            </a:r>
          </a:p>
          <a:p>
            <a:pPr algn="just"/>
            <a:r>
              <a:rPr lang="en-GB" b="1" dirty="0"/>
              <a:t>If however, there exists a linear combination that is stationary, then the series are </a:t>
            </a:r>
            <a:r>
              <a:rPr lang="en-GB" b="1" dirty="0" err="1"/>
              <a:t>cointegrated</a:t>
            </a:r>
            <a:r>
              <a:rPr lang="en-GB" dirty="0"/>
              <a:t>, and vice versa,</a:t>
            </a:r>
          </a:p>
          <a:p>
            <a:pPr algn="just"/>
            <a:r>
              <a:rPr lang="en-GB" dirty="0"/>
              <a:t>If two series are </a:t>
            </a:r>
            <a:r>
              <a:rPr lang="en-GB" dirty="0" err="1"/>
              <a:t>cointegrated</a:t>
            </a:r>
            <a:r>
              <a:rPr lang="en-GB" dirty="0"/>
              <a:t>, there exists a linear combination  of them that is stationary </a:t>
            </a:r>
          </a:p>
          <a:p>
            <a:pPr algn="just"/>
            <a:r>
              <a:rPr lang="en-GB" dirty="0"/>
              <a:t>If the series are </a:t>
            </a:r>
            <a:r>
              <a:rPr lang="en-GB" dirty="0" err="1"/>
              <a:t>cointegrated</a:t>
            </a:r>
            <a:r>
              <a:rPr lang="en-GB" dirty="0"/>
              <a:t>, then there is a long run relationship between them (and vice versa)</a:t>
            </a:r>
          </a:p>
          <a:p>
            <a:pPr algn="just"/>
            <a:r>
              <a:rPr lang="en-GB" dirty="0"/>
              <a:t>Hence, their co-behaviour will be such that deviations from their long run relationship should be eliminated </a:t>
            </a:r>
          </a:p>
        </p:txBody>
      </p:sp>
      <p:sp>
        <p:nvSpPr>
          <p:cNvPr id="4" name="Footer Placeholder 3">
            <a:extLst>
              <a:ext uri="{FF2B5EF4-FFF2-40B4-BE49-F238E27FC236}">
                <a16:creationId xmlns:a16="http://schemas.microsoft.com/office/drawing/2014/main" id="{B3D3D3B0-A555-CF77-7B13-FB96A4042834}"/>
              </a:ext>
            </a:extLst>
          </p:cNvPr>
          <p:cNvSpPr>
            <a:spLocks noGrp="1"/>
          </p:cNvSpPr>
          <p:nvPr>
            <p:ph type="ftr" sz="quarter" idx="11"/>
          </p:nvPr>
        </p:nvSpPr>
        <p:spPr/>
        <p:txBody>
          <a:bodyPr/>
          <a:lstStyle/>
          <a:p>
            <a:r>
              <a:rPr lang="en-US"/>
              <a:t>K. Drakos</a:t>
            </a:r>
            <a:endParaRPr lang="el-GR"/>
          </a:p>
        </p:txBody>
      </p:sp>
      <p:sp>
        <p:nvSpPr>
          <p:cNvPr id="5" name="Slide Number Placeholder 4">
            <a:extLst>
              <a:ext uri="{FF2B5EF4-FFF2-40B4-BE49-F238E27FC236}">
                <a16:creationId xmlns:a16="http://schemas.microsoft.com/office/drawing/2014/main" id="{AA36AD74-83C2-5BF8-D492-26426235B201}"/>
              </a:ext>
            </a:extLst>
          </p:cNvPr>
          <p:cNvSpPr>
            <a:spLocks noGrp="1"/>
          </p:cNvSpPr>
          <p:nvPr>
            <p:ph type="sldNum" sz="quarter" idx="12"/>
          </p:nvPr>
        </p:nvSpPr>
        <p:spPr/>
        <p:txBody>
          <a:bodyPr/>
          <a:lstStyle/>
          <a:p>
            <a:fld id="{FCFA8818-19CA-48F4-8E58-EA84A7331C20}" type="slidenum">
              <a:rPr lang="el-GR" smtClean="0"/>
              <a:t>9</a:t>
            </a:fld>
            <a:endParaRPr lang="el-GR"/>
          </a:p>
        </p:txBody>
      </p:sp>
    </p:spTree>
    <p:extLst>
      <p:ext uri="{BB962C8B-B14F-4D97-AF65-F5344CB8AC3E}">
        <p14:creationId xmlns:p14="http://schemas.microsoft.com/office/powerpoint/2010/main" val="717868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49</TotalTime>
  <Words>1152</Words>
  <Application>Microsoft Office PowerPoint</Application>
  <PresentationFormat>Widescreen</PresentationFormat>
  <Paragraphs>103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Cambria Math</vt:lpstr>
      <vt:lpstr>Office Theme</vt:lpstr>
      <vt:lpstr>Intro to Cointegration </vt:lpstr>
      <vt:lpstr>Cointegration: an intuitive explanation based on economics 101</vt:lpstr>
      <vt:lpstr>PowerPoint Presentation</vt:lpstr>
      <vt:lpstr>PowerPoint Presentation</vt:lpstr>
      <vt:lpstr>PowerPoint Presentation</vt:lpstr>
      <vt:lpstr>PowerPoint Presentation</vt:lpstr>
      <vt:lpstr>PowerPoint Presentation</vt:lpstr>
      <vt:lpstr>PowerPoint Presentation</vt:lpstr>
      <vt:lpstr>Cointegration: the econometrics of it and its implications   </vt:lpstr>
      <vt:lpstr>PowerPoint Presentation</vt:lpstr>
      <vt:lpstr>PowerPoint Presentation</vt:lpstr>
      <vt:lpstr>PowerPoint Presentation</vt:lpstr>
      <vt:lpstr>PowerPoint Presentation</vt:lpstr>
      <vt:lpstr>The Engle-Granger 2-step method</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KONSTANTINOS DRAKOS</dc:creator>
  <cp:lastModifiedBy>KONSTANTINOS DRAKOS</cp:lastModifiedBy>
  <cp:revision>6</cp:revision>
  <dcterms:created xsi:type="dcterms:W3CDTF">2025-11-14T18:49:07Z</dcterms:created>
  <dcterms:modified xsi:type="dcterms:W3CDTF">2025-11-14T19:38:55Z</dcterms:modified>
</cp:coreProperties>
</file>