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816" r:id="rId2"/>
    <p:sldId id="863" r:id="rId3"/>
    <p:sldId id="884" r:id="rId4"/>
    <p:sldId id="864" r:id="rId5"/>
    <p:sldId id="883" r:id="rId6"/>
    <p:sldId id="882" r:id="rId7"/>
    <p:sldId id="881" r:id="rId8"/>
    <p:sldId id="880" r:id="rId9"/>
    <p:sldId id="879" r:id="rId10"/>
    <p:sldId id="878" r:id="rId11"/>
    <p:sldId id="891" r:id="rId12"/>
    <p:sldId id="890" r:id="rId13"/>
    <p:sldId id="889" r:id="rId14"/>
    <p:sldId id="888" r:id="rId15"/>
    <p:sldId id="887" r:id="rId16"/>
    <p:sldId id="886" r:id="rId17"/>
    <p:sldId id="885" r:id="rId18"/>
    <p:sldId id="899" r:id="rId19"/>
    <p:sldId id="865" r:id="rId20"/>
    <p:sldId id="877" r:id="rId21"/>
    <p:sldId id="898" r:id="rId22"/>
    <p:sldId id="897" r:id="rId23"/>
    <p:sldId id="896" r:id="rId24"/>
    <p:sldId id="895" r:id="rId25"/>
    <p:sldId id="905" r:id="rId26"/>
    <p:sldId id="866" r:id="rId27"/>
    <p:sldId id="904" r:id="rId28"/>
    <p:sldId id="903" r:id="rId29"/>
    <p:sldId id="902" r:id="rId30"/>
    <p:sldId id="901" r:id="rId31"/>
    <p:sldId id="867" r:id="rId32"/>
    <p:sldId id="900" r:id="rId33"/>
    <p:sldId id="907" r:id="rId34"/>
    <p:sldId id="906" r:id="rId35"/>
    <p:sldId id="913" r:id="rId36"/>
    <p:sldId id="912" r:id="rId37"/>
    <p:sldId id="911" r:id="rId38"/>
    <p:sldId id="868" r:id="rId39"/>
    <p:sldId id="917" r:id="rId40"/>
    <p:sldId id="916" r:id="rId41"/>
    <p:sldId id="915" r:id="rId42"/>
    <p:sldId id="920" r:id="rId43"/>
    <p:sldId id="919" r:id="rId44"/>
    <p:sldId id="918" r:id="rId45"/>
    <p:sldId id="914" r:id="rId46"/>
    <p:sldId id="869" r:id="rId47"/>
    <p:sldId id="922" r:id="rId48"/>
    <p:sldId id="921" r:id="rId49"/>
    <p:sldId id="924" r:id="rId50"/>
    <p:sldId id="872" r:id="rId51"/>
    <p:sldId id="971" r:id="rId52"/>
    <p:sldId id="873" r:id="rId53"/>
    <p:sldId id="874" r:id="rId54"/>
    <p:sldId id="876" r:id="rId55"/>
    <p:sldId id="862" r:id="rId56"/>
    <p:sldId id="450" r:id="rId57"/>
    <p:sldId id="451" r:id="rId58"/>
    <p:sldId id="927" r:id="rId59"/>
    <p:sldId id="926" r:id="rId60"/>
    <p:sldId id="76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BEBB07-8844-42EC-8EDE-93D402C2F79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FC9E19A7-E093-487B-B854-7B22DD88A0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93ED4599-1BD9-458C-B9DF-89A63EBFBE43}"/>
              </a:ext>
            </a:extLst>
          </p:cNvPr>
          <p:cNvSpPr>
            <a:spLocks noGrp="1"/>
          </p:cNvSpPr>
          <p:nvPr>
            <p:ph type="dt" sz="half" idx="10"/>
          </p:nvPr>
        </p:nvSpPr>
        <p:spPr/>
        <p:txBody>
          <a:bodyPr/>
          <a:lstStyle/>
          <a:p>
            <a:fld id="{064154B5-7884-4DD1-B10E-464C544529B3}" type="datetimeFigureOut">
              <a:rPr lang="en-GB" smtClean="0"/>
              <a:t>12/06/2022</a:t>
            </a:fld>
            <a:endParaRPr lang="en-GB"/>
          </a:p>
        </p:txBody>
      </p:sp>
      <p:sp>
        <p:nvSpPr>
          <p:cNvPr id="5" name="Θέση υποσέλιδου 4">
            <a:extLst>
              <a:ext uri="{FF2B5EF4-FFF2-40B4-BE49-F238E27FC236}">
                <a16:creationId xmlns:a16="http://schemas.microsoft.com/office/drawing/2014/main" id="{C9D336C7-ACD5-4FAA-B38B-C801AE209376}"/>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252422F1-4E08-411D-B672-FDA1EB585BD3}"/>
              </a:ext>
            </a:extLst>
          </p:cNvPr>
          <p:cNvSpPr>
            <a:spLocks noGrp="1"/>
          </p:cNvSpPr>
          <p:nvPr>
            <p:ph type="sldNum" sz="quarter" idx="12"/>
          </p:nvPr>
        </p:nvSpPr>
        <p:spPr/>
        <p:txBody>
          <a:bodyPr/>
          <a:lstStyle/>
          <a:p>
            <a:fld id="{83A216BB-9B35-41FC-9E15-4582B12682A2}" type="slidenum">
              <a:rPr lang="en-GB" smtClean="0"/>
              <a:t>‹#›</a:t>
            </a:fld>
            <a:endParaRPr lang="en-GB"/>
          </a:p>
        </p:txBody>
      </p:sp>
    </p:spTree>
    <p:extLst>
      <p:ext uri="{BB962C8B-B14F-4D97-AF65-F5344CB8AC3E}">
        <p14:creationId xmlns:p14="http://schemas.microsoft.com/office/powerpoint/2010/main" val="348068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4B2CE4-B511-4884-8B6F-BD2380E95FAD}"/>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38EDDBFB-2231-461B-95C0-CCDFBFB1B4C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589E9875-0674-4768-9143-60F6A98F217D}"/>
              </a:ext>
            </a:extLst>
          </p:cNvPr>
          <p:cNvSpPr>
            <a:spLocks noGrp="1"/>
          </p:cNvSpPr>
          <p:nvPr>
            <p:ph type="dt" sz="half" idx="10"/>
          </p:nvPr>
        </p:nvSpPr>
        <p:spPr/>
        <p:txBody>
          <a:bodyPr/>
          <a:lstStyle/>
          <a:p>
            <a:fld id="{064154B5-7884-4DD1-B10E-464C544529B3}" type="datetimeFigureOut">
              <a:rPr lang="en-GB" smtClean="0"/>
              <a:t>12/06/2022</a:t>
            </a:fld>
            <a:endParaRPr lang="en-GB"/>
          </a:p>
        </p:txBody>
      </p:sp>
      <p:sp>
        <p:nvSpPr>
          <p:cNvPr id="5" name="Θέση υποσέλιδου 4">
            <a:extLst>
              <a:ext uri="{FF2B5EF4-FFF2-40B4-BE49-F238E27FC236}">
                <a16:creationId xmlns:a16="http://schemas.microsoft.com/office/drawing/2014/main" id="{80ECED9E-1E25-49EB-8BC1-C178E70E4CBF}"/>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EB70A952-0AFF-4D50-A33B-707C9955E24F}"/>
              </a:ext>
            </a:extLst>
          </p:cNvPr>
          <p:cNvSpPr>
            <a:spLocks noGrp="1"/>
          </p:cNvSpPr>
          <p:nvPr>
            <p:ph type="sldNum" sz="quarter" idx="12"/>
          </p:nvPr>
        </p:nvSpPr>
        <p:spPr/>
        <p:txBody>
          <a:bodyPr/>
          <a:lstStyle/>
          <a:p>
            <a:fld id="{83A216BB-9B35-41FC-9E15-4582B12682A2}" type="slidenum">
              <a:rPr lang="en-GB" smtClean="0"/>
              <a:t>‹#›</a:t>
            </a:fld>
            <a:endParaRPr lang="en-GB"/>
          </a:p>
        </p:txBody>
      </p:sp>
    </p:spTree>
    <p:extLst>
      <p:ext uri="{BB962C8B-B14F-4D97-AF65-F5344CB8AC3E}">
        <p14:creationId xmlns:p14="http://schemas.microsoft.com/office/powerpoint/2010/main" val="313516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A852E8F-AB11-4557-AF81-7806FF0ECBE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B214D9DA-B9BD-41E5-BCD5-6F3D3CC52BC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63C2CA70-DEC3-4574-BDB9-599F7983F906}"/>
              </a:ext>
            </a:extLst>
          </p:cNvPr>
          <p:cNvSpPr>
            <a:spLocks noGrp="1"/>
          </p:cNvSpPr>
          <p:nvPr>
            <p:ph type="dt" sz="half" idx="10"/>
          </p:nvPr>
        </p:nvSpPr>
        <p:spPr/>
        <p:txBody>
          <a:bodyPr/>
          <a:lstStyle/>
          <a:p>
            <a:fld id="{064154B5-7884-4DD1-B10E-464C544529B3}" type="datetimeFigureOut">
              <a:rPr lang="en-GB" smtClean="0"/>
              <a:t>12/06/2022</a:t>
            </a:fld>
            <a:endParaRPr lang="en-GB"/>
          </a:p>
        </p:txBody>
      </p:sp>
      <p:sp>
        <p:nvSpPr>
          <p:cNvPr id="5" name="Θέση υποσέλιδου 4">
            <a:extLst>
              <a:ext uri="{FF2B5EF4-FFF2-40B4-BE49-F238E27FC236}">
                <a16:creationId xmlns:a16="http://schemas.microsoft.com/office/drawing/2014/main" id="{369F15C5-C0C9-4346-A5B0-E01DB17676C6}"/>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1857043A-9C5E-49F8-9E4E-52B78E85E6E4}"/>
              </a:ext>
            </a:extLst>
          </p:cNvPr>
          <p:cNvSpPr>
            <a:spLocks noGrp="1"/>
          </p:cNvSpPr>
          <p:nvPr>
            <p:ph type="sldNum" sz="quarter" idx="12"/>
          </p:nvPr>
        </p:nvSpPr>
        <p:spPr/>
        <p:txBody>
          <a:bodyPr/>
          <a:lstStyle/>
          <a:p>
            <a:fld id="{83A216BB-9B35-41FC-9E15-4582B12682A2}" type="slidenum">
              <a:rPr lang="en-GB" smtClean="0"/>
              <a:t>‹#›</a:t>
            </a:fld>
            <a:endParaRPr lang="en-GB"/>
          </a:p>
        </p:txBody>
      </p:sp>
    </p:spTree>
    <p:extLst>
      <p:ext uri="{BB962C8B-B14F-4D97-AF65-F5344CB8AC3E}">
        <p14:creationId xmlns:p14="http://schemas.microsoft.com/office/powerpoint/2010/main" val="166290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F4C5DB-37F1-4AAF-846B-79DC030A52DB}"/>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17B73BFF-BD73-4EF0-8400-2CFEDE79813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E9C75CCF-A518-4C8D-B913-F6EAC8DAB60F}"/>
              </a:ext>
            </a:extLst>
          </p:cNvPr>
          <p:cNvSpPr>
            <a:spLocks noGrp="1"/>
          </p:cNvSpPr>
          <p:nvPr>
            <p:ph type="dt" sz="half" idx="10"/>
          </p:nvPr>
        </p:nvSpPr>
        <p:spPr/>
        <p:txBody>
          <a:bodyPr/>
          <a:lstStyle/>
          <a:p>
            <a:fld id="{064154B5-7884-4DD1-B10E-464C544529B3}" type="datetimeFigureOut">
              <a:rPr lang="en-GB" smtClean="0"/>
              <a:t>12/06/2022</a:t>
            </a:fld>
            <a:endParaRPr lang="en-GB"/>
          </a:p>
        </p:txBody>
      </p:sp>
      <p:sp>
        <p:nvSpPr>
          <p:cNvPr id="5" name="Θέση υποσέλιδου 4">
            <a:extLst>
              <a:ext uri="{FF2B5EF4-FFF2-40B4-BE49-F238E27FC236}">
                <a16:creationId xmlns:a16="http://schemas.microsoft.com/office/drawing/2014/main" id="{140234A7-BA4D-4D9A-A06D-229AAFF5E9D6}"/>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A43D83A9-ABB2-4CB6-96A3-A2FF5CE16BED}"/>
              </a:ext>
            </a:extLst>
          </p:cNvPr>
          <p:cNvSpPr>
            <a:spLocks noGrp="1"/>
          </p:cNvSpPr>
          <p:nvPr>
            <p:ph type="sldNum" sz="quarter" idx="12"/>
          </p:nvPr>
        </p:nvSpPr>
        <p:spPr/>
        <p:txBody>
          <a:bodyPr/>
          <a:lstStyle/>
          <a:p>
            <a:fld id="{83A216BB-9B35-41FC-9E15-4582B12682A2}" type="slidenum">
              <a:rPr lang="en-GB" smtClean="0"/>
              <a:t>‹#›</a:t>
            </a:fld>
            <a:endParaRPr lang="en-GB"/>
          </a:p>
        </p:txBody>
      </p:sp>
    </p:spTree>
    <p:extLst>
      <p:ext uri="{BB962C8B-B14F-4D97-AF65-F5344CB8AC3E}">
        <p14:creationId xmlns:p14="http://schemas.microsoft.com/office/powerpoint/2010/main" val="373813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991FE2-D52F-4558-8138-3A533564306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76A8C56B-8932-4332-8FAC-D8AF453A0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9FC72DB-4469-4640-A4FB-0DECB65AFEF6}"/>
              </a:ext>
            </a:extLst>
          </p:cNvPr>
          <p:cNvSpPr>
            <a:spLocks noGrp="1"/>
          </p:cNvSpPr>
          <p:nvPr>
            <p:ph type="dt" sz="half" idx="10"/>
          </p:nvPr>
        </p:nvSpPr>
        <p:spPr/>
        <p:txBody>
          <a:bodyPr/>
          <a:lstStyle/>
          <a:p>
            <a:fld id="{064154B5-7884-4DD1-B10E-464C544529B3}" type="datetimeFigureOut">
              <a:rPr lang="en-GB" smtClean="0"/>
              <a:t>12/06/2022</a:t>
            </a:fld>
            <a:endParaRPr lang="en-GB"/>
          </a:p>
        </p:txBody>
      </p:sp>
      <p:sp>
        <p:nvSpPr>
          <p:cNvPr id="5" name="Θέση υποσέλιδου 4">
            <a:extLst>
              <a:ext uri="{FF2B5EF4-FFF2-40B4-BE49-F238E27FC236}">
                <a16:creationId xmlns:a16="http://schemas.microsoft.com/office/drawing/2014/main" id="{AE6ED59D-9E37-425C-B017-A0B0B1E58D04}"/>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B2F67916-BF77-4777-9D23-FD9298D6E2F4}"/>
              </a:ext>
            </a:extLst>
          </p:cNvPr>
          <p:cNvSpPr>
            <a:spLocks noGrp="1"/>
          </p:cNvSpPr>
          <p:nvPr>
            <p:ph type="sldNum" sz="quarter" idx="12"/>
          </p:nvPr>
        </p:nvSpPr>
        <p:spPr/>
        <p:txBody>
          <a:bodyPr/>
          <a:lstStyle/>
          <a:p>
            <a:fld id="{83A216BB-9B35-41FC-9E15-4582B12682A2}" type="slidenum">
              <a:rPr lang="en-GB" smtClean="0"/>
              <a:t>‹#›</a:t>
            </a:fld>
            <a:endParaRPr lang="en-GB"/>
          </a:p>
        </p:txBody>
      </p:sp>
    </p:spTree>
    <p:extLst>
      <p:ext uri="{BB962C8B-B14F-4D97-AF65-F5344CB8AC3E}">
        <p14:creationId xmlns:p14="http://schemas.microsoft.com/office/powerpoint/2010/main" val="46483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03EDC1-EAA8-4E12-A081-F47A1246CF1D}"/>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4349CA83-FFB6-4555-AC2A-D47BC3A71A4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id="{B0391725-00B4-4974-BF84-C452F630B53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id="{1A86965F-1825-41AA-AB86-8A5A1AE612DE}"/>
              </a:ext>
            </a:extLst>
          </p:cNvPr>
          <p:cNvSpPr>
            <a:spLocks noGrp="1"/>
          </p:cNvSpPr>
          <p:nvPr>
            <p:ph type="dt" sz="half" idx="10"/>
          </p:nvPr>
        </p:nvSpPr>
        <p:spPr/>
        <p:txBody>
          <a:bodyPr/>
          <a:lstStyle/>
          <a:p>
            <a:fld id="{064154B5-7884-4DD1-B10E-464C544529B3}" type="datetimeFigureOut">
              <a:rPr lang="en-GB" smtClean="0"/>
              <a:t>12/06/2022</a:t>
            </a:fld>
            <a:endParaRPr lang="en-GB"/>
          </a:p>
        </p:txBody>
      </p:sp>
      <p:sp>
        <p:nvSpPr>
          <p:cNvPr id="6" name="Θέση υποσέλιδου 5">
            <a:extLst>
              <a:ext uri="{FF2B5EF4-FFF2-40B4-BE49-F238E27FC236}">
                <a16:creationId xmlns:a16="http://schemas.microsoft.com/office/drawing/2014/main" id="{45362ECF-A9E8-496A-BE3E-70A6387491FD}"/>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5447C1FB-491A-4A2C-92D1-D1833170EFF8}"/>
              </a:ext>
            </a:extLst>
          </p:cNvPr>
          <p:cNvSpPr>
            <a:spLocks noGrp="1"/>
          </p:cNvSpPr>
          <p:nvPr>
            <p:ph type="sldNum" sz="quarter" idx="12"/>
          </p:nvPr>
        </p:nvSpPr>
        <p:spPr/>
        <p:txBody>
          <a:bodyPr/>
          <a:lstStyle/>
          <a:p>
            <a:fld id="{83A216BB-9B35-41FC-9E15-4582B12682A2}" type="slidenum">
              <a:rPr lang="en-GB" smtClean="0"/>
              <a:t>‹#›</a:t>
            </a:fld>
            <a:endParaRPr lang="en-GB"/>
          </a:p>
        </p:txBody>
      </p:sp>
    </p:spTree>
    <p:extLst>
      <p:ext uri="{BB962C8B-B14F-4D97-AF65-F5344CB8AC3E}">
        <p14:creationId xmlns:p14="http://schemas.microsoft.com/office/powerpoint/2010/main" val="16676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9D0C5B-24F6-49F2-8B1D-623160FF0EE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56EDBF0A-F861-4CE7-A852-47DC19606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AD7FD04-5C01-454F-A8A3-8D9EA5E4E52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id="{451C9A90-55A7-45AA-A1B4-D275339F18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035EEA7-70F4-4B1B-8DD2-E0702D0EA8F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id="{03F21C14-F11B-4D5C-BEF3-0FF5CF2B10DC}"/>
              </a:ext>
            </a:extLst>
          </p:cNvPr>
          <p:cNvSpPr>
            <a:spLocks noGrp="1"/>
          </p:cNvSpPr>
          <p:nvPr>
            <p:ph type="dt" sz="half" idx="10"/>
          </p:nvPr>
        </p:nvSpPr>
        <p:spPr/>
        <p:txBody>
          <a:bodyPr/>
          <a:lstStyle/>
          <a:p>
            <a:fld id="{064154B5-7884-4DD1-B10E-464C544529B3}" type="datetimeFigureOut">
              <a:rPr lang="en-GB" smtClean="0"/>
              <a:t>12/06/2022</a:t>
            </a:fld>
            <a:endParaRPr lang="en-GB"/>
          </a:p>
        </p:txBody>
      </p:sp>
      <p:sp>
        <p:nvSpPr>
          <p:cNvPr id="8" name="Θέση υποσέλιδου 7">
            <a:extLst>
              <a:ext uri="{FF2B5EF4-FFF2-40B4-BE49-F238E27FC236}">
                <a16:creationId xmlns:a16="http://schemas.microsoft.com/office/drawing/2014/main" id="{D2807FB8-6F35-45DF-93A9-FD54804893D5}"/>
              </a:ext>
            </a:extLst>
          </p:cNvPr>
          <p:cNvSpPr>
            <a:spLocks noGrp="1"/>
          </p:cNvSpPr>
          <p:nvPr>
            <p:ph type="ftr" sz="quarter" idx="11"/>
          </p:nvPr>
        </p:nvSpPr>
        <p:spPr/>
        <p:txBody>
          <a:bodyPr/>
          <a:lstStyle/>
          <a:p>
            <a:endParaRPr lang="en-GB"/>
          </a:p>
        </p:txBody>
      </p:sp>
      <p:sp>
        <p:nvSpPr>
          <p:cNvPr id="9" name="Θέση αριθμού διαφάνειας 8">
            <a:extLst>
              <a:ext uri="{FF2B5EF4-FFF2-40B4-BE49-F238E27FC236}">
                <a16:creationId xmlns:a16="http://schemas.microsoft.com/office/drawing/2014/main" id="{8CEE2929-FFC0-4367-9AA5-B2C67C48955B}"/>
              </a:ext>
            </a:extLst>
          </p:cNvPr>
          <p:cNvSpPr>
            <a:spLocks noGrp="1"/>
          </p:cNvSpPr>
          <p:nvPr>
            <p:ph type="sldNum" sz="quarter" idx="12"/>
          </p:nvPr>
        </p:nvSpPr>
        <p:spPr/>
        <p:txBody>
          <a:bodyPr/>
          <a:lstStyle/>
          <a:p>
            <a:fld id="{83A216BB-9B35-41FC-9E15-4582B12682A2}" type="slidenum">
              <a:rPr lang="en-GB" smtClean="0"/>
              <a:t>‹#›</a:t>
            </a:fld>
            <a:endParaRPr lang="en-GB"/>
          </a:p>
        </p:txBody>
      </p:sp>
    </p:spTree>
    <p:extLst>
      <p:ext uri="{BB962C8B-B14F-4D97-AF65-F5344CB8AC3E}">
        <p14:creationId xmlns:p14="http://schemas.microsoft.com/office/powerpoint/2010/main" val="101769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A2C2FD-7B03-4B71-BAEC-B6FD3B7EC94A}"/>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BD4D4CFC-5214-4030-95CD-9845781B6CCA}"/>
              </a:ext>
            </a:extLst>
          </p:cNvPr>
          <p:cNvSpPr>
            <a:spLocks noGrp="1"/>
          </p:cNvSpPr>
          <p:nvPr>
            <p:ph type="dt" sz="half" idx="10"/>
          </p:nvPr>
        </p:nvSpPr>
        <p:spPr/>
        <p:txBody>
          <a:bodyPr/>
          <a:lstStyle/>
          <a:p>
            <a:fld id="{064154B5-7884-4DD1-B10E-464C544529B3}" type="datetimeFigureOut">
              <a:rPr lang="en-GB" smtClean="0"/>
              <a:t>12/06/2022</a:t>
            </a:fld>
            <a:endParaRPr lang="en-GB"/>
          </a:p>
        </p:txBody>
      </p:sp>
      <p:sp>
        <p:nvSpPr>
          <p:cNvPr id="4" name="Θέση υποσέλιδου 3">
            <a:extLst>
              <a:ext uri="{FF2B5EF4-FFF2-40B4-BE49-F238E27FC236}">
                <a16:creationId xmlns:a16="http://schemas.microsoft.com/office/drawing/2014/main" id="{C56B7E88-CF8A-4453-B3E5-1CD7FBC067F2}"/>
              </a:ext>
            </a:extLst>
          </p:cNvPr>
          <p:cNvSpPr>
            <a:spLocks noGrp="1"/>
          </p:cNvSpPr>
          <p:nvPr>
            <p:ph type="ftr" sz="quarter" idx="11"/>
          </p:nvPr>
        </p:nvSpPr>
        <p:spPr/>
        <p:txBody>
          <a:bodyPr/>
          <a:lstStyle/>
          <a:p>
            <a:endParaRPr lang="en-GB"/>
          </a:p>
        </p:txBody>
      </p:sp>
      <p:sp>
        <p:nvSpPr>
          <p:cNvPr id="5" name="Θέση αριθμού διαφάνειας 4">
            <a:extLst>
              <a:ext uri="{FF2B5EF4-FFF2-40B4-BE49-F238E27FC236}">
                <a16:creationId xmlns:a16="http://schemas.microsoft.com/office/drawing/2014/main" id="{B1402808-6CF8-48FB-9A79-A901F020EF0C}"/>
              </a:ext>
            </a:extLst>
          </p:cNvPr>
          <p:cNvSpPr>
            <a:spLocks noGrp="1"/>
          </p:cNvSpPr>
          <p:nvPr>
            <p:ph type="sldNum" sz="quarter" idx="12"/>
          </p:nvPr>
        </p:nvSpPr>
        <p:spPr/>
        <p:txBody>
          <a:bodyPr/>
          <a:lstStyle/>
          <a:p>
            <a:fld id="{83A216BB-9B35-41FC-9E15-4582B12682A2}" type="slidenum">
              <a:rPr lang="en-GB" smtClean="0"/>
              <a:t>‹#›</a:t>
            </a:fld>
            <a:endParaRPr lang="en-GB"/>
          </a:p>
        </p:txBody>
      </p:sp>
    </p:spTree>
    <p:extLst>
      <p:ext uri="{BB962C8B-B14F-4D97-AF65-F5344CB8AC3E}">
        <p14:creationId xmlns:p14="http://schemas.microsoft.com/office/powerpoint/2010/main" val="268041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3DD87DB-ED68-4A32-B4B5-463E7121C36D}"/>
              </a:ext>
            </a:extLst>
          </p:cNvPr>
          <p:cNvSpPr>
            <a:spLocks noGrp="1"/>
          </p:cNvSpPr>
          <p:nvPr>
            <p:ph type="dt" sz="half" idx="10"/>
          </p:nvPr>
        </p:nvSpPr>
        <p:spPr/>
        <p:txBody>
          <a:bodyPr/>
          <a:lstStyle/>
          <a:p>
            <a:fld id="{064154B5-7884-4DD1-B10E-464C544529B3}" type="datetimeFigureOut">
              <a:rPr lang="en-GB" smtClean="0"/>
              <a:t>12/06/2022</a:t>
            </a:fld>
            <a:endParaRPr lang="en-GB"/>
          </a:p>
        </p:txBody>
      </p:sp>
      <p:sp>
        <p:nvSpPr>
          <p:cNvPr id="3" name="Θέση υποσέλιδου 2">
            <a:extLst>
              <a:ext uri="{FF2B5EF4-FFF2-40B4-BE49-F238E27FC236}">
                <a16:creationId xmlns:a16="http://schemas.microsoft.com/office/drawing/2014/main" id="{1F2A5636-982E-4647-95CA-C681BB523E69}"/>
              </a:ext>
            </a:extLst>
          </p:cNvPr>
          <p:cNvSpPr>
            <a:spLocks noGrp="1"/>
          </p:cNvSpPr>
          <p:nvPr>
            <p:ph type="ftr" sz="quarter" idx="11"/>
          </p:nvPr>
        </p:nvSpPr>
        <p:spPr/>
        <p:txBody>
          <a:bodyPr/>
          <a:lstStyle/>
          <a:p>
            <a:endParaRPr lang="en-GB"/>
          </a:p>
        </p:txBody>
      </p:sp>
      <p:sp>
        <p:nvSpPr>
          <p:cNvPr id="4" name="Θέση αριθμού διαφάνειας 3">
            <a:extLst>
              <a:ext uri="{FF2B5EF4-FFF2-40B4-BE49-F238E27FC236}">
                <a16:creationId xmlns:a16="http://schemas.microsoft.com/office/drawing/2014/main" id="{E51D2CA4-111D-49E0-ABAA-9A8B2BA3783E}"/>
              </a:ext>
            </a:extLst>
          </p:cNvPr>
          <p:cNvSpPr>
            <a:spLocks noGrp="1"/>
          </p:cNvSpPr>
          <p:nvPr>
            <p:ph type="sldNum" sz="quarter" idx="12"/>
          </p:nvPr>
        </p:nvSpPr>
        <p:spPr/>
        <p:txBody>
          <a:bodyPr/>
          <a:lstStyle/>
          <a:p>
            <a:fld id="{83A216BB-9B35-41FC-9E15-4582B12682A2}" type="slidenum">
              <a:rPr lang="en-GB" smtClean="0"/>
              <a:t>‹#›</a:t>
            </a:fld>
            <a:endParaRPr lang="en-GB"/>
          </a:p>
        </p:txBody>
      </p:sp>
    </p:spTree>
    <p:extLst>
      <p:ext uri="{BB962C8B-B14F-4D97-AF65-F5344CB8AC3E}">
        <p14:creationId xmlns:p14="http://schemas.microsoft.com/office/powerpoint/2010/main" val="19192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87CBF6-E187-4BAE-A22D-F093960A0C5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31EF5725-FA56-44A3-BE74-0EA9627CE4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id="{4BE59CC2-635B-46F7-87F9-19178EE65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A864D6B-89BB-4355-857C-727AA0F0EAEA}"/>
              </a:ext>
            </a:extLst>
          </p:cNvPr>
          <p:cNvSpPr>
            <a:spLocks noGrp="1"/>
          </p:cNvSpPr>
          <p:nvPr>
            <p:ph type="dt" sz="half" idx="10"/>
          </p:nvPr>
        </p:nvSpPr>
        <p:spPr/>
        <p:txBody>
          <a:bodyPr/>
          <a:lstStyle/>
          <a:p>
            <a:fld id="{064154B5-7884-4DD1-B10E-464C544529B3}" type="datetimeFigureOut">
              <a:rPr lang="en-GB" smtClean="0"/>
              <a:t>12/06/2022</a:t>
            </a:fld>
            <a:endParaRPr lang="en-GB"/>
          </a:p>
        </p:txBody>
      </p:sp>
      <p:sp>
        <p:nvSpPr>
          <p:cNvPr id="6" name="Θέση υποσέλιδου 5">
            <a:extLst>
              <a:ext uri="{FF2B5EF4-FFF2-40B4-BE49-F238E27FC236}">
                <a16:creationId xmlns:a16="http://schemas.microsoft.com/office/drawing/2014/main" id="{5C4B8B5E-5BB1-4519-A5CB-57F9C2FDFD30}"/>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2C6AE01D-57AB-4F76-A55C-8DCC1E891380}"/>
              </a:ext>
            </a:extLst>
          </p:cNvPr>
          <p:cNvSpPr>
            <a:spLocks noGrp="1"/>
          </p:cNvSpPr>
          <p:nvPr>
            <p:ph type="sldNum" sz="quarter" idx="12"/>
          </p:nvPr>
        </p:nvSpPr>
        <p:spPr/>
        <p:txBody>
          <a:bodyPr/>
          <a:lstStyle/>
          <a:p>
            <a:fld id="{83A216BB-9B35-41FC-9E15-4582B12682A2}" type="slidenum">
              <a:rPr lang="en-GB" smtClean="0"/>
              <a:t>‹#›</a:t>
            </a:fld>
            <a:endParaRPr lang="en-GB"/>
          </a:p>
        </p:txBody>
      </p:sp>
    </p:spTree>
    <p:extLst>
      <p:ext uri="{BB962C8B-B14F-4D97-AF65-F5344CB8AC3E}">
        <p14:creationId xmlns:p14="http://schemas.microsoft.com/office/powerpoint/2010/main" val="130896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03A73D-0336-4DAA-8A9B-8EC00B38A7F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7F4C0754-A7E4-4C2D-8631-83C15CF2C2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6BD85CEB-B3C8-4E16-842C-E11531348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1700D72-4BB6-484B-9D7B-296BD45790A9}"/>
              </a:ext>
            </a:extLst>
          </p:cNvPr>
          <p:cNvSpPr>
            <a:spLocks noGrp="1"/>
          </p:cNvSpPr>
          <p:nvPr>
            <p:ph type="dt" sz="half" idx="10"/>
          </p:nvPr>
        </p:nvSpPr>
        <p:spPr/>
        <p:txBody>
          <a:bodyPr/>
          <a:lstStyle/>
          <a:p>
            <a:fld id="{064154B5-7884-4DD1-B10E-464C544529B3}" type="datetimeFigureOut">
              <a:rPr lang="en-GB" smtClean="0"/>
              <a:t>12/06/2022</a:t>
            </a:fld>
            <a:endParaRPr lang="en-GB"/>
          </a:p>
        </p:txBody>
      </p:sp>
      <p:sp>
        <p:nvSpPr>
          <p:cNvPr id="6" name="Θέση υποσέλιδου 5">
            <a:extLst>
              <a:ext uri="{FF2B5EF4-FFF2-40B4-BE49-F238E27FC236}">
                <a16:creationId xmlns:a16="http://schemas.microsoft.com/office/drawing/2014/main" id="{3B238D48-4D35-47A4-BF08-31F7A7EED8B3}"/>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4B8511C5-C3A5-4CDD-BC87-57AB9C4950B1}"/>
              </a:ext>
            </a:extLst>
          </p:cNvPr>
          <p:cNvSpPr>
            <a:spLocks noGrp="1"/>
          </p:cNvSpPr>
          <p:nvPr>
            <p:ph type="sldNum" sz="quarter" idx="12"/>
          </p:nvPr>
        </p:nvSpPr>
        <p:spPr/>
        <p:txBody>
          <a:bodyPr/>
          <a:lstStyle/>
          <a:p>
            <a:fld id="{83A216BB-9B35-41FC-9E15-4582B12682A2}" type="slidenum">
              <a:rPr lang="en-GB" smtClean="0"/>
              <a:t>‹#›</a:t>
            </a:fld>
            <a:endParaRPr lang="en-GB"/>
          </a:p>
        </p:txBody>
      </p:sp>
    </p:spTree>
    <p:extLst>
      <p:ext uri="{BB962C8B-B14F-4D97-AF65-F5344CB8AC3E}">
        <p14:creationId xmlns:p14="http://schemas.microsoft.com/office/powerpoint/2010/main" val="206350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C48186C-85FC-4E33-83B7-00EA6BC158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60BD6B05-2283-4D2F-B9A1-009F1177CE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465A2867-D47C-4C14-83B3-4A4FB4BE8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154B5-7884-4DD1-B10E-464C544529B3}" type="datetimeFigureOut">
              <a:rPr lang="en-GB" smtClean="0"/>
              <a:t>12/06/2022</a:t>
            </a:fld>
            <a:endParaRPr lang="en-GB"/>
          </a:p>
        </p:txBody>
      </p:sp>
      <p:sp>
        <p:nvSpPr>
          <p:cNvPr id="5" name="Θέση υποσέλιδου 4">
            <a:extLst>
              <a:ext uri="{FF2B5EF4-FFF2-40B4-BE49-F238E27FC236}">
                <a16:creationId xmlns:a16="http://schemas.microsoft.com/office/drawing/2014/main" id="{8012574B-740E-462F-B7A3-2F99E665C7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a:extLst>
              <a:ext uri="{FF2B5EF4-FFF2-40B4-BE49-F238E27FC236}">
                <a16:creationId xmlns:a16="http://schemas.microsoft.com/office/drawing/2014/main" id="{57C30237-5AF0-4292-99AE-70D0C8F48F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216BB-9B35-41FC-9E15-4582B12682A2}" type="slidenum">
              <a:rPr lang="en-GB" smtClean="0"/>
              <a:t>‹#›</a:t>
            </a:fld>
            <a:endParaRPr lang="en-GB"/>
          </a:p>
        </p:txBody>
      </p:sp>
    </p:spTree>
    <p:extLst>
      <p:ext uri="{BB962C8B-B14F-4D97-AF65-F5344CB8AC3E}">
        <p14:creationId xmlns:p14="http://schemas.microsoft.com/office/powerpoint/2010/main" val="1276372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isda.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a:extLst>
              <a:ext uri="{FF2B5EF4-FFF2-40B4-BE49-F238E27FC236}">
                <a16:creationId xmlns:a16="http://schemas.microsoft.com/office/drawing/2014/main" id="{7724122F-1F55-45C5-B751-64A2DFBA4BD8}"/>
              </a:ext>
            </a:extLst>
          </p:cNvPr>
          <p:cNvSpPr>
            <a:spLocks noGrp="1"/>
          </p:cNvSpPr>
          <p:nvPr>
            <p:ph type="ctrTitle"/>
          </p:nvPr>
        </p:nvSpPr>
        <p:spPr>
          <a:xfrm>
            <a:off x="914400" y="1341438"/>
            <a:ext cx="10363200" cy="4464050"/>
          </a:xfrm>
        </p:spPr>
        <p:txBody>
          <a:bodyPr/>
          <a:lstStyle/>
          <a:p>
            <a:r>
              <a:rPr lang="el-GR" altLang="en-US" sz="3600" b="1" dirty="0"/>
              <a:t>Αγορές </a:t>
            </a:r>
            <a:r>
              <a:rPr lang="el-GR" altLang="en-US" sz="3600" b="1"/>
              <a:t>Ομολόγων  2</a:t>
            </a:r>
            <a:br>
              <a:rPr lang="el-GR" altLang="en-US" sz="3600" b="1" dirty="0"/>
            </a:br>
            <a:br>
              <a:rPr lang="el-GR" altLang="en-US" sz="3600" b="1" dirty="0"/>
            </a:br>
            <a:r>
              <a:rPr lang="el-GR" altLang="en-US" sz="3600" b="1" dirty="0"/>
              <a:t>Εισαγωγή </a:t>
            </a:r>
            <a:br>
              <a:rPr lang="el-GR" altLang="en-US" sz="3600" b="1" dirty="0"/>
            </a:br>
            <a:br>
              <a:rPr lang="el-GR" altLang="en-US" sz="3600" b="1" dirty="0"/>
            </a:br>
            <a:br>
              <a:rPr lang="el-GR" altLang="en-US" sz="3600" b="1" dirty="0"/>
            </a:br>
            <a:r>
              <a:rPr lang="el-GR" altLang="en-US" sz="2400" i="1" dirty="0"/>
              <a:t>Πηγές και ενδεικτική βιβλιογραφία: Δες τελευταία σελίδα</a:t>
            </a:r>
            <a:endParaRPr lang="en-GB" alt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6BFDD7F-C1C8-476E-9C39-9FC7CF4E3CAA}"/>
              </a:ext>
            </a:extLst>
          </p:cNvPr>
          <p:cNvSpPr>
            <a:spLocks noGrp="1"/>
          </p:cNvSpPr>
          <p:nvPr>
            <p:ph idx="1"/>
          </p:nvPr>
        </p:nvSpPr>
        <p:spPr>
          <a:xfrm>
            <a:off x="838199" y="1409351"/>
            <a:ext cx="10923165" cy="671120"/>
          </a:xfrm>
        </p:spPr>
        <p:txBody>
          <a:bodyPr>
            <a:normAutofit fontScale="92500" lnSpcReduction="10000"/>
          </a:bodyPr>
          <a:lstStyle/>
          <a:p>
            <a:pPr algn="just"/>
            <a:r>
              <a:rPr lang="el-GR" sz="2000" dirty="0"/>
              <a:t>Ας υπολογίσουμε την τιμή μίας 5-ετούς ομολογίας με </a:t>
            </a:r>
            <a:r>
              <a:rPr lang="el-GR" sz="2000" dirty="0" err="1"/>
              <a:t>Par</a:t>
            </a:r>
            <a:r>
              <a:rPr lang="el-GR" sz="2000" dirty="0"/>
              <a:t> = 100, επιτόκιο έκδοσης 7%, και πληρωμές τοκομεριδίων εξάμηνες (</a:t>
            </a:r>
            <a:r>
              <a:rPr lang="el-GR" sz="2000" dirty="0" err="1"/>
              <a:t>semi-annual</a:t>
            </a:r>
            <a:r>
              <a:rPr lang="el-GR" sz="2000" dirty="0"/>
              <a:t> </a:t>
            </a:r>
            <a:r>
              <a:rPr lang="el-GR" sz="2000" dirty="0" err="1"/>
              <a:t>payments</a:t>
            </a:r>
            <a:r>
              <a:rPr lang="el-GR" sz="2000" dirty="0"/>
              <a:t>) για </a:t>
            </a:r>
            <a:r>
              <a:rPr lang="el-GR" sz="2000" b="1" dirty="0">
                <a:solidFill>
                  <a:srgbClr val="FF0000"/>
                </a:solidFill>
              </a:rPr>
              <a:t>διαφορετικά προεξοφλητικά επιτόκια</a:t>
            </a:r>
            <a:r>
              <a:rPr lang="el-GR" b="1" dirty="0">
                <a:solidFill>
                  <a:srgbClr val="FF0000"/>
                </a:solidFill>
              </a:rPr>
              <a:t>. </a:t>
            </a:r>
            <a:endParaRPr lang="en-GB" b="1" dirty="0">
              <a:solidFill>
                <a:srgbClr val="FF0000"/>
              </a:solidFill>
            </a:endParaRPr>
          </a:p>
        </p:txBody>
      </p:sp>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pic>
        <p:nvPicPr>
          <p:cNvPr id="5" name="Εικόνα 4">
            <a:extLst>
              <a:ext uri="{FF2B5EF4-FFF2-40B4-BE49-F238E27FC236}">
                <a16:creationId xmlns:a16="http://schemas.microsoft.com/office/drawing/2014/main" id="{26404424-4559-4D9E-91B0-2BC32001BA98}"/>
              </a:ext>
            </a:extLst>
          </p:cNvPr>
          <p:cNvPicPr>
            <a:picLocks noChangeAspect="1"/>
          </p:cNvPicPr>
          <p:nvPr/>
        </p:nvPicPr>
        <p:blipFill>
          <a:blip r:embed="rId2"/>
          <a:stretch>
            <a:fillRect/>
          </a:stretch>
        </p:blipFill>
        <p:spPr>
          <a:xfrm>
            <a:off x="606490" y="2131740"/>
            <a:ext cx="11084768" cy="4203746"/>
          </a:xfrm>
          <a:prstGeom prst="rect">
            <a:avLst/>
          </a:prstGeom>
        </p:spPr>
      </p:pic>
    </p:spTree>
    <p:extLst>
      <p:ext uri="{BB962C8B-B14F-4D97-AF65-F5344CB8AC3E}">
        <p14:creationId xmlns:p14="http://schemas.microsoft.com/office/powerpoint/2010/main" val="1116020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21F6A3ED-EC2A-45EB-AA37-8D50DA865C95}"/>
              </a:ext>
            </a:extLst>
          </p:cNvPr>
          <p:cNvPicPr>
            <a:picLocks noGrp="1" noChangeAspect="1"/>
          </p:cNvPicPr>
          <p:nvPr>
            <p:ph idx="1"/>
          </p:nvPr>
        </p:nvPicPr>
        <p:blipFill>
          <a:blip r:embed="rId2"/>
          <a:stretch>
            <a:fillRect/>
          </a:stretch>
        </p:blipFill>
        <p:spPr>
          <a:xfrm>
            <a:off x="1769806" y="1649899"/>
            <a:ext cx="8652387" cy="4286865"/>
          </a:xfrm>
        </p:spPr>
      </p:pic>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spTree>
    <p:extLst>
      <p:ext uri="{BB962C8B-B14F-4D97-AF65-F5344CB8AC3E}">
        <p14:creationId xmlns:p14="http://schemas.microsoft.com/office/powerpoint/2010/main" val="319559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6BFDD7F-C1C8-476E-9C39-9FC7CF4E3CAA}"/>
              </a:ext>
            </a:extLst>
          </p:cNvPr>
          <p:cNvSpPr>
            <a:spLocks noGrp="1"/>
          </p:cNvSpPr>
          <p:nvPr>
            <p:ph idx="1"/>
          </p:nvPr>
        </p:nvSpPr>
        <p:spPr>
          <a:xfrm>
            <a:off x="838199" y="1409351"/>
            <a:ext cx="10805719" cy="1535185"/>
          </a:xfrm>
        </p:spPr>
        <p:txBody>
          <a:bodyPr>
            <a:normAutofit fontScale="92500"/>
          </a:bodyPr>
          <a:lstStyle/>
          <a:p>
            <a:pPr algn="just"/>
            <a:r>
              <a:rPr lang="el-GR" sz="2400" dirty="0"/>
              <a:t>Ο δεύτερος σημαντικός παράγοντας που επηρεάζει την τρέχουσα τιμή μίας ομολογίας, είναι ο χρόνος που απομένει μέχρι την ωρίμανση της ομολογίας. </a:t>
            </a:r>
          </a:p>
          <a:p>
            <a:pPr algn="just"/>
            <a:r>
              <a:rPr lang="el-GR" sz="2400" dirty="0"/>
              <a:t>Π.χ. τι θα συμβεί στην τιμή ομολογίας με ονομαστική 100, επιτόκιο έκδοσης 7%, προεξοφλητικό 5% και 10 έτη μέχρι την λήξη εάν αλλάζει μόνο ο χρόνος μέχρι την λήξη; </a:t>
            </a:r>
          </a:p>
          <a:p>
            <a:pPr algn="just"/>
            <a:endParaRPr lang="el-GR" sz="2400" dirty="0"/>
          </a:p>
          <a:p>
            <a:endParaRPr lang="en-GB" dirty="0"/>
          </a:p>
        </p:txBody>
      </p:sp>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pic>
        <p:nvPicPr>
          <p:cNvPr id="5" name="Εικόνα 4">
            <a:extLst>
              <a:ext uri="{FF2B5EF4-FFF2-40B4-BE49-F238E27FC236}">
                <a16:creationId xmlns:a16="http://schemas.microsoft.com/office/drawing/2014/main" id="{731B399B-7B61-4AE4-B6CB-E231E400DA77}"/>
              </a:ext>
            </a:extLst>
          </p:cNvPr>
          <p:cNvPicPr>
            <a:picLocks noChangeAspect="1"/>
          </p:cNvPicPr>
          <p:nvPr/>
        </p:nvPicPr>
        <p:blipFill>
          <a:blip r:embed="rId2"/>
          <a:stretch>
            <a:fillRect/>
          </a:stretch>
        </p:blipFill>
        <p:spPr>
          <a:xfrm>
            <a:off x="652462" y="2944536"/>
            <a:ext cx="10887075" cy="3347207"/>
          </a:xfrm>
          <a:prstGeom prst="rect">
            <a:avLst/>
          </a:prstGeom>
        </p:spPr>
      </p:pic>
    </p:spTree>
    <p:extLst>
      <p:ext uri="{BB962C8B-B14F-4D97-AF65-F5344CB8AC3E}">
        <p14:creationId xmlns:p14="http://schemas.microsoft.com/office/powerpoint/2010/main" val="1021396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pic>
        <p:nvPicPr>
          <p:cNvPr id="9" name="Θέση περιεχομένου 8">
            <a:extLst>
              <a:ext uri="{FF2B5EF4-FFF2-40B4-BE49-F238E27FC236}">
                <a16:creationId xmlns:a16="http://schemas.microsoft.com/office/drawing/2014/main" id="{B1FFE07A-611E-4B6B-9613-94A630CD7590}"/>
              </a:ext>
            </a:extLst>
          </p:cNvPr>
          <p:cNvPicPr>
            <a:picLocks noGrp="1" noChangeAspect="1"/>
          </p:cNvPicPr>
          <p:nvPr>
            <p:ph idx="1"/>
          </p:nvPr>
        </p:nvPicPr>
        <p:blipFill>
          <a:blip r:embed="rId2"/>
          <a:stretch>
            <a:fillRect/>
          </a:stretch>
        </p:blipFill>
        <p:spPr>
          <a:xfrm>
            <a:off x="838200" y="1464906"/>
            <a:ext cx="10515600" cy="4879909"/>
          </a:xfrm>
        </p:spPr>
      </p:pic>
    </p:spTree>
    <p:extLst>
      <p:ext uri="{BB962C8B-B14F-4D97-AF65-F5344CB8AC3E}">
        <p14:creationId xmlns:p14="http://schemas.microsoft.com/office/powerpoint/2010/main" val="296247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6BFDD7F-C1C8-476E-9C39-9FC7CF4E3CAA}"/>
              </a:ext>
            </a:extLst>
          </p:cNvPr>
          <p:cNvSpPr>
            <a:spLocks noGrp="1"/>
          </p:cNvSpPr>
          <p:nvPr>
            <p:ph idx="1"/>
          </p:nvPr>
        </p:nvSpPr>
        <p:spPr>
          <a:xfrm>
            <a:off x="838200" y="1233182"/>
            <a:ext cx="10515600" cy="5461233"/>
          </a:xfrm>
        </p:spPr>
        <p:txBody>
          <a:bodyPr>
            <a:normAutofit fontScale="70000" lnSpcReduction="20000"/>
          </a:bodyPr>
          <a:lstStyle/>
          <a:p>
            <a:pPr algn="just"/>
            <a:r>
              <a:rPr lang="el-GR" b="1" dirty="0">
                <a:solidFill>
                  <a:srgbClr val="FF0000"/>
                </a:solidFill>
              </a:rPr>
              <a:t>Τρόπος αναφοράς αγοραίων τιμών</a:t>
            </a:r>
          </a:p>
          <a:p>
            <a:pPr algn="just"/>
            <a:endParaRPr lang="el-GR" dirty="0"/>
          </a:p>
          <a:p>
            <a:pPr algn="just"/>
            <a:r>
              <a:rPr lang="el-GR" dirty="0"/>
              <a:t>Παρόλο που συνήθως η ονομαστική αξία μίας ομολογίας θα ισούται με 100 ή 1000 νομισματικές μονάδες, στην πράξη μία </a:t>
            </a:r>
            <a:r>
              <a:rPr lang="el-GR" dirty="0">
                <a:solidFill>
                  <a:srgbClr val="FF0000"/>
                </a:solidFill>
              </a:rPr>
              <a:t>ομολογία ενδέχεται να έχει οποιαδήποτε ονομαστική αξία </a:t>
            </a:r>
            <a:r>
              <a:rPr lang="el-GR" dirty="0"/>
              <a:t>(π.χ. 5.000). </a:t>
            </a:r>
          </a:p>
          <a:p>
            <a:pPr algn="just"/>
            <a:endParaRPr lang="el-GR" dirty="0"/>
          </a:p>
          <a:p>
            <a:pPr algn="just"/>
            <a:r>
              <a:rPr lang="el-GR" dirty="0"/>
              <a:t>Επίσης, στην πράξη οι διαπραγματευτές όταν κάνουν αγοροπωλησίες ομολογιών αναφέρουν τις αγοραίες τιμές </a:t>
            </a:r>
            <a:r>
              <a:rPr lang="el-GR" dirty="0">
                <a:solidFill>
                  <a:srgbClr val="FF0000"/>
                </a:solidFill>
              </a:rPr>
              <a:t>ως ποσοστό % επί της ονομαστικής τους αξίας. </a:t>
            </a:r>
          </a:p>
          <a:p>
            <a:pPr algn="just"/>
            <a:endParaRPr lang="el-GR" dirty="0">
              <a:solidFill>
                <a:srgbClr val="FF0000"/>
              </a:solidFill>
            </a:endParaRPr>
          </a:p>
          <a:p>
            <a:pPr algn="just"/>
            <a:r>
              <a:rPr lang="el-GR" dirty="0"/>
              <a:t>Παραδείγματος χάριν, μία τιμή αναφοράς 95,5 σημαίνει ότι η ομολογία διαπραγματεύεται στο 95,5% της ονομαστικής της αξίας. </a:t>
            </a:r>
          </a:p>
          <a:p>
            <a:pPr algn="just"/>
            <a:endParaRPr lang="el-GR" dirty="0"/>
          </a:p>
          <a:p>
            <a:pPr algn="just"/>
            <a:r>
              <a:rPr lang="el-GR" dirty="0"/>
              <a:t>Έτσι, θα πρέπει πάντα να ξέρουμε την ονομαστική αξία της ομολογίας που μας ενδιαφέρει, προκειμένου να μπορούμε να υπολογίσουμε ακριβώς το χρηματικό ποσό που θα κληθούμε να πληρώσουμε εάν αγοράζουμε ομολογίες ή να εισπράξουμε εάν πωλούμε ομολογίες. </a:t>
            </a:r>
          </a:p>
          <a:p>
            <a:pPr algn="just"/>
            <a:endParaRPr lang="el-GR" dirty="0"/>
          </a:p>
          <a:p>
            <a:pPr algn="just"/>
            <a:r>
              <a:rPr lang="el-GR" dirty="0"/>
              <a:t>Έτσι, εάν μία τιμή διαπραγμάτευσης αναφέρεται ως </a:t>
            </a:r>
            <a:r>
              <a:rPr lang="el-GR" dirty="0">
                <a:solidFill>
                  <a:srgbClr val="FF0000"/>
                </a:solidFill>
              </a:rPr>
              <a:t>95,5,</a:t>
            </a:r>
            <a:r>
              <a:rPr lang="el-GR" dirty="0"/>
              <a:t> αυτό σημαίνει ότι η ομολογία διαπραγματεύεται στο </a:t>
            </a:r>
            <a:r>
              <a:rPr lang="el-GR" dirty="0">
                <a:solidFill>
                  <a:srgbClr val="FF0000"/>
                </a:solidFill>
              </a:rPr>
              <a:t>95,5%</a:t>
            </a:r>
            <a:r>
              <a:rPr lang="el-GR" dirty="0"/>
              <a:t> της ονομαστικής της αξίας. Εάν η ονομαστική αξία είναι </a:t>
            </a:r>
            <a:r>
              <a:rPr lang="el-GR" dirty="0">
                <a:solidFill>
                  <a:srgbClr val="FF0000"/>
                </a:solidFill>
              </a:rPr>
              <a:t>$8.000, </a:t>
            </a:r>
            <a:r>
              <a:rPr lang="el-GR" dirty="0"/>
              <a:t>τότε η ομολογία αυτή κοστίζει </a:t>
            </a:r>
            <a:r>
              <a:rPr lang="el-GR" dirty="0">
                <a:solidFill>
                  <a:srgbClr val="FF0000"/>
                </a:solidFill>
              </a:rPr>
              <a:t>$7640 </a:t>
            </a:r>
            <a:r>
              <a:rPr lang="el-GR" dirty="0"/>
              <a:t>(8000 x 0,9550). </a:t>
            </a:r>
          </a:p>
          <a:p>
            <a:endParaRPr lang="en-GB" dirty="0"/>
          </a:p>
        </p:txBody>
      </p:sp>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717055"/>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spTree>
    <p:extLst>
      <p:ext uri="{BB962C8B-B14F-4D97-AF65-F5344CB8AC3E}">
        <p14:creationId xmlns:p14="http://schemas.microsoft.com/office/powerpoint/2010/main" val="220535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6BFDD7F-C1C8-476E-9C39-9FC7CF4E3CAA}"/>
              </a:ext>
            </a:extLst>
          </p:cNvPr>
          <p:cNvSpPr>
            <a:spLocks noGrp="1"/>
          </p:cNvSpPr>
          <p:nvPr>
            <p:ph idx="1"/>
          </p:nvPr>
        </p:nvSpPr>
        <p:spPr>
          <a:xfrm>
            <a:off x="838200" y="1409350"/>
            <a:ext cx="10515600" cy="5083525"/>
          </a:xfrm>
        </p:spPr>
        <p:txBody>
          <a:bodyPr>
            <a:normAutofit fontScale="70000" lnSpcReduction="20000"/>
          </a:bodyPr>
          <a:lstStyle/>
          <a:p>
            <a:r>
              <a:rPr lang="el-GR" b="1" dirty="0">
                <a:solidFill>
                  <a:srgbClr val="FF0000"/>
                </a:solidFill>
              </a:rPr>
              <a:t>Αγορά μεταξύ δύο τοκοφόρων περιόδων</a:t>
            </a:r>
          </a:p>
          <a:p>
            <a:endParaRPr lang="el-GR" dirty="0"/>
          </a:p>
          <a:p>
            <a:pPr algn="just"/>
            <a:r>
              <a:rPr lang="el-GR" dirty="0"/>
              <a:t>Επειδή η διαπραγμάτευση ομολογιών στην δευτερογενή αγορά είναι καθημερινή και τα τοκομερίδια πληρώνονται μία ή δύο φορές τον χρόνο, πολύ συχνά θα αγοράζουμε ή πωλούμε ομολογίες μεταξύ δύο τοκοφόρων περιόδων. </a:t>
            </a:r>
          </a:p>
          <a:p>
            <a:pPr algn="just"/>
            <a:endParaRPr lang="el-GR" dirty="0"/>
          </a:p>
          <a:p>
            <a:pPr algn="just"/>
            <a:r>
              <a:rPr lang="el-GR" dirty="0"/>
              <a:t>Στην πράξη οι διαπραγματευτές αναφέρουν τις </a:t>
            </a:r>
            <a:r>
              <a:rPr lang="el-GR" dirty="0">
                <a:solidFill>
                  <a:srgbClr val="FF0000"/>
                </a:solidFill>
              </a:rPr>
              <a:t>καθαρές τιμές των ομολογιών </a:t>
            </a:r>
            <a:r>
              <a:rPr lang="el-GR" dirty="0"/>
              <a:t>(</a:t>
            </a:r>
            <a:r>
              <a:rPr lang="el-GR" dirty="0" err="1"/>
              <a:t>clean</a:t>
            </a:r>
            <a:r>
              <a:rPr lang="el-GR" dirty="0"/>
              <a:t>, </a:t>
            </a:r>
            <a:r>
              <a:rPr lang="el-GR" dirty="0" err="1"/>
              <a:t>flat</a:t>
            </a:r>
            <a:r>
              <a:rPr lang="el-GR" dirty="0"/>
              <a:t> </a:t>
            </a:r>
            <a:r>
              <a:rPr lang="el-GR" dirty="0" err="1"/>
              <a:t>price</a:t>
            </a:r>
            <a:r>
              <a:rPr lang="el-GR" dirty="0"/>
              <a:t>), δηλαδή τις τιμές </a:t>
            </a:r>
            <a:r>
              <a:rPr lang="el-GR" dirty="0">
                <a:solidFill>
                  <a:srgbClr val="FF0000"/>
                </a:solidFill>
              </a:rPr>
              <a:t>χωρίς τους δεδουλευμένους τόκους </a:t>
            </a:r>
            <a:r>
              <a:rPr lang="el-GR" dirty="0"/>
              <a:t>(</a:t>
            </a:r>
            <a:r>
              <a:rPr lang="el-GR" dirty="0" err="1"/>
              <a:t>accrued</a:t>
            </a:r>
            <a:r>
              <a:rPr lang="el-GR" dirty="0"/>
              <a:t> </a:t>
            </a:r>
            <a:r>
              <a:rPr lang="el-GR" dirty="0" err="1"/>
              <a:t>interest</a:t>
            </a:r>
            <a:r>
              <a:rPr lang="el-GR" dirty="0"/>
              <a:t>). </a:t>
            </a:r>
          </a:p>
          <a:p>
            <a:pPr algn="just"/>
            <a:endParaRPr lang="el-GR" dirty="0"/>
          </a:p>
          <a:p>
            <a:pPr algn="just"/>
            <a:r>
              <a:rPr lang="el-GR" dirty="0"/>
              <a:t>Όμως όταν γίνει η εκκαθάριση </a:t>
            </a:r>
            <a:r>
              <a:rPr lang="el-GR" dirty="0">
                <a:solidFill>
                  <a:srgbClr val="FF0000"/>
                </a:solidFill>
              </a:rPr>
              <a:t>οι δεδουλευμένοι τόκοι πρέπει να αποδοθούν στον κάτοχο της </a:t>
            </a:r>
            <a:r>
              <a:rPr lang="el-GR" dirty="0"/>
              <a:t>ομολογίας για την αντίστοιχη περίοδο, και έτσι χρησιμοποιείται </a:t>
            </a:r>
            <a:r>
              <a:rPr lang="el-GR" dirty="0">
                <a:solidFill>
                  <a:srgbClr val="FF0000"/>
                </a:solidFill>
              </a:rPr>
              <a:t>η συνολική τιμή </a:t>
            </a:r>
            <a:r>
              <a:rPr lang="el-GR" dirty="0"/>
              <a:t>(</a:t>
            </a:r>
            <a:r>
              <a:rPr lang="el-GR" dirty="0" err="1"/>
              <a:t>dirty</a:t>
            </a:r>
            <a:r>
              <a:rPr lang="el-GR" dirty="0"/>
              <a:t> </a:t>
            </a:r>
            <a:r>
              <a:rPr lang="el-GR" dirty="0" err="1"/>
              <a:t>price</a:t>
            </a:r>
            <a:r>
              <a:rPr lang="el-GR" dirty="0"/>
              <a:t>), δηλαδή η τιμή που συμπεριλαμβάνει τους δεδουλευμένους τόκους: </a:t>
            </a:r>
          </a:p>
          <a:p>
            <a:pPr algn="just"/>
            <a:endParaRPr lang="el-GR" dirty="0"/>
          </a:p>
          <a:p>
            <a:r>
              <a:rPr lang="el-GR" dirty="0"/>
              <a:t>	καθαρή τιμή 	= 	συνολική τιμή 	– 	δεδουλευμένοι τόκοι </a:t>
            </a:r>
          </a:p>
          <a:p>
            <a:r>
              <a:rPr lang="el-GR" dirty="0"/>
              <a:t>	συνολική τιμή 	= 	καθαρή τιμή 	+ 	δεδουλευμένοι τόκοι</a:t>
            </a:r>
          </a:p>
          <a:p>
            <a:r>
              <a:rPr lang="el-GR" dirty="0"/>
              <a:t> </a:t>
            </a:r>
          </a:p>
          <a:p>
            <a:endParaRPr lang="en-GB" dirty="0"/>
          </a:p>
        </p:txBody>
      </p:sp>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spTree>
    <p:extLst>
      <p:ext uri="{BB962C8B-B14F-4D97-AF65-F5344CB8AC3E}">
        <p14:creationId xmlns:p14="http://schemas.microsoft.com/office/powerpoint/2010/main" val="43638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6BFDD7F-C1C8-476E-9C39-9FC7CF4E3CAA}"/>
              </a:ext>
            </a:extLst>
          </p:cNvPr>
          <p:cNvSpPr>
            <a:spLocks noGrp="1"/>
          </p:cNvSpPr>
          <p:nvPr>
            <p:ph idx="1"/>
          </p:nvPr>
        </p:nvSpPr>
        <p:spPr>
          <a:xfrm>
            <a:off x="838200" y="1409350"/>
            <a:ext cx="10515600" cy="4767613"/>
          </a:xfrm>
        </p:spPr>
        <p:txBody>
          <a:bodyPr/>
          <a:lstStyle/>
          <a:p>
            <a:pPr algn="just"/>
            <a:r>
              <a:rPr lang="el-GR" sz="2000" dirty="0"/>
              <a:t>Π.χ.  έστω ομολογία που πληρώνει τοκομερίδια κάθε 6 μήνες και ο κάτοχος της ομολογίας αυτής αποφασίζει να την πουλήσει 3 μήνες μετά την πληρωμή του τελευταίου τοκομεριδίου. </a:t>
            </a:r>
          </a:p>
          <a:p>
            <a:pPr algn="just"/>
            <a:r>
              <a:rPr lang="el-GR" sz="2000" dirty="0"/>
              <a:t>Ο αγοραστής, εάν κρατήσει την ομολογία, </a:t>
            </a:r>
            <a:r>
              <a:rPr lang="el-GR" sz="2000" dirty="0">
                <a:solidFill>
                  <a:srgbClr val="FF0000"/>
                </a:solidFill>
              </a:rPr>
              <a:t>θα εισπράξει το τοκομερίδιο για όλη την εξάμηνη περίοδο (δηλαδή σε 3 μήνες),</a:t>
            </a:r>
            <a:r>
              <a:rPr lang="el-GR" sz="2000" dirty="0"/>
              <a:t> και θα πρέπει να αποδώσει στον πωλητή τους </a:t>
            </a:r>
            <a:r>
              <a:rPr lang="el-GR" sz="2000" dirty="0">
                <a:solidFill>
                  <a:srgbClr val="FF0000"/>
                </a:solidFill>
              </a:rPr>
              <a:t>δεδουλευμένους τόκους των 3 μηνών που αυτός δικαιούται </a:t>
            </a:r>
          </a:p>
          <a:p>
            <a:endParaRPr lang="el-GR" dirty="0"/>
          </a:p>
          <a:p>
            <a:endParaRPr lang="en-GB" dirty="0"/>
          </a:p>
        </p:txBody>
      </p:sp>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pic>
        <p:nvPicPr>
          <p:cNvPr id="5" name="Εικόνα 4">
            <a:extLst>
              <a:ext uri="{FF2B5EF4-FFF2-40B4-BE49-F238E27FC236}">
                <a16:creationId xmlns:a16="http://schemas.microsoft.com/office/drawing/2014/main" id="{75CA5A7D-49E0-498E-BD1A-3D910023B4E4}"/>
              </a:ext>
            </a:extLst>
          </p:cNvPr>
          <p:cNvPicPr>
            <a:picLocks noChangeAspect="1"/>
          </p:cNvPicPr>
          <p:nvPr/>
        </p:nvPicPr>
        <p:blipFill>
          <a:blip r:embed="rId2"/>
          <a:stretch>
            <a:fillRect/>
          </a:stretch>
        </p:blipFill>
        <p:spPr>
          <a:xfrm>
            <a:off x="2155371" y="3429000"/>
            <a:ext cx="7959013" cy="2617237"/>
          </a:xfrm>
          <a:prstGeom prst="rect">
            <a:avLst/>
          </a:prstGeom>
        </p:spPr>
      </p:pic>
    </p:spTree>
    <p:extLst>
      <p:ext uri="{BB962C8B-B14F-4D97-AF65-F5344CB8AC3E}">
        <p14:creationId xmlns:p14="http://schemas.microsoft.com/office/powerpoint/2010/main" val="3103402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4369B35F-2D3E-4D78-A29C-E0EC9179D679}"/>
              </a:ext>
            </a:extLst>
          </p:cNvPr>
          <p:cNvPicPr>
            <a:picLocks noGrp="1" noChangeAspect="1"/>
          </p:cNvPicPr>
          <p:nvPr>
            <p:ph idx="1"/>
          </p:nvPr>
        </p:nvPicPr>
        <p:blipFill>
          <a:blip r:embed="rId2"/>
          <a:stretch>
            <a:fillRect/>
          </a:stretch>
        </p:blipFill>
        <p:spPr>
          <a:xfrm>
            <a:off x="1138335" y="1409700"/>
            <a:ext cx="9974424" cy="4767263"/>
          </a:xfrm>
        </p:spPr>
      </p:pic>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spTree>
    <p:extLst>
      <p:ext uri="{BB962C8B-B14F-4D97-AF65-F5344CB8AC3E}">
        <p14:creationId xmlns:p14="http://schemas.microsoft.com/office/powerpoint/2010/main" val="3062153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4B59C0F-603A-4A3A-B38A-8BCAF1B018F0}"/>
              </a:ext>
            </a:extLst>
          </p:cNvPr>
          <p:cNvSpPr>
            <a:spLocks noGrp="1"/>
          </p:cNvSpPr>
          <p:nvPr>
            <p:ph idx="1"/>
          </p:nvPr>
        </p:nvSpPr>
        <p:spPr>
          <a:xfrm>
            <a:off x="838200" y="1595535"/>
            <a:ext cx="10515600" cy="4581428"/>
          </a:xfrm>
        </p:spPr>
        <p:txBody>
          <a:bodyPr>
            <a:normAutofit/>
          </a:bodyPr>
          <a:lstStyle/>
          <a:p>
            <a:r>
              <a:rPr lang="el-GR" sz="2400" dirty="0">
                <a:solidFill>
                  <a:srgbClr val="FF0000"/>
                </a:solidFill>
              </a:rPr>
              <a:t>Αποδόσεις Ομολογιών</a:t>
            </a:r>
          </a:p>
          <a:p>
            <a:endParaRPr lang="el-GR" sz="2400" dirty="0"/>
          </a:p>
          <a:p>
            <a:r>
              <a:rPr lang="el-GR" sz="2400" dirty="0"/>
              <a:t>Υπάρχουν τρεις βασικοί τρόποι μέτρησης της απόδοσης μίας ομολογίας: </a:t>
            </a:r>
          </a:p>
          <a:p>
            <a:endParaRPr lang="el-GR" sz="2400" dirty="0"/>
          </a:p>
          <a:p>
            <a:r>
              <a:rPr lang="el-GR" sz="2400" dirty="0"/>
              <a:t>η τρέχουσα απόδοση (</a:t>
            </a:r>
            <a:r>
              <a:rPr lang="en-GB" sz="2400" dirty="0"/>
              <a:t>current yield)</a:t>
            </a:r>
            <a:r>
              <a:rPr lang="el-GR" sz="2400" dirty="0"/>
              <a:t> </a:t>
            </a:r>
          </a:p>
          <a:p>
            <a:endParaRPr lang="el-GR" sz="2400" dirty="0"/>
          </a:p>
          <a:p>
            <a:r>
              <a:rPr lang="el-GR" sz="2400" dirty="0"/>
              <a:t>η απόδοση στην λήξη</a:t>
            </a:r>
            <a:r>
              <a:rPr lang="en-GB" sz="2400" dirty="0"/>
              <a:t> (yield to maturity) </a:t>
            </a:r>
            <a:r>
              <a:rPr lang="el-GR" sz="2400" dirty="0"/>
              <a:t> </a:t>
            </a:r>
          </a:p>
          <a:p>
            <a:endParaRPr lang="el-GR" sz="2400" dirty="0"/>
          </a:p>
          <a:p>
            <a:r>
              <a:rPr lang="el-GR" sz="2400" dirty="0"/>
              <a:t>η απόδοση στην ανάκληση</a:t>
            </a:r>
            <a:r>
              <a:rPr lang="en-GB" sz="2400" dirty="0"/>
              <a:t> (yield to call)</a:t>
            </a:r>
          </a:p>
        </p:txBody>
      </p:sp>
      <p:sp>
        <p:nvSpPr>
          <p:cNvPr id="4" name="Τίτλος 1">
            <a:extLst>
              <a:ext uri="{FF2B5EF4-FFF2-40B4-BE49-F238E27FC236}">
                <a16:creationId xmlns:a16="http://schemas.microsoft.com/office/drawing/2014/main" id="{03408431-85E5-44C1-9581-6DB8AC599748}"/>
              </a:ext>
            </a:extLst>
          </p:cNvPr>
          <p:cNvSpPr>
            <a:spLocks noGrp="1"/>
          </p:cNvSpPr>
          <p:nvPr>
            <p:ph type="title"/>
          </p:nvPr>
        </p:nvSpPr>
        <p:spPr>
          <a:xfrm>
            <a:off x="838200" y="365126"/>
            <a:ext cx="10515600" cy="987814"/>
          </a:xfrm>
        </p:spPr>
        <p:txBody>
          <a:bodyPr>
            <a:normAutofit fontScale="90000"/>
          </a:bodyPr>
          <a:lstStyle/>
          <a:p>
            <a:br>
              <a:rPr lang="el-GR" sz="3600" b="1" dirty="0"/>
            </a:br>
            <a:r>
              <a:rPr lang="el-GR" sz="4000" b="1" dirty="0"/>
              <a:t>Αποδόσεις Ομολογιών </a:t>
            </a:r>
            <a:br>
              <a:rPr lang="el-GR" sz="3600" b="1" dirty="0"/>
            </a:br>
            <a:endParaRPr lang="en-GB" sz="3600" b="1" dirty="0"/>
          </a:p>
        </p:txBody>
      </p:sp>
    </p:spTree>
    <p:extLst>
      <p:ext uri="{BB962C8B-B14F-4D97-AF65-F5344CB8AC3E}">
        <p14:creationId xmlns:p14="http://schemas.microsoft.com/office/powerpoint/2010/main" val="3508328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01AD06FC-07DA-4C6A-8198-90C2EC664057}"/>
              </a:ext>
            </a:extLst>
          </p:cNvPr>
          <p:cNvPicPr>
            <a:picLocks noGrp="1" noChangeAspect="1"/>
          </p:cNvPicPr>
          <p:nvPr>
            <p:ph idx="1"/>
          </p:nvPr>
        </p:nvPicPr>
        <p:blipFill>
          <a:blip r:embed="rId2"/>
          <a:stretch>
            <a:fillRect/>
          </a:stretch>
        </p:blipFill>
        <p:spPr>
          <a:xfrm>
            <a:off x="1436915" y="1434518"/>
            <a:ext cx="9339942" cy="4742446"/>
          </a:xfrm>
        </p:spPr>
      </p:pic>
      <p:sp>
        <p:nvSpPr>
          <p:cNvPr id="4" name="Τίτλος 1">
            <a:extLst>
              <a:ext uri="{FF2B5EF4-FFF2-40B4-BE49-F238E27FC236}">
                <a16:creationId xmlns:a16="http://schemas.microsoft.com/office/drawing/2014/main" id="{03408431-85E5-44C1-9581-6DB8AC599748}"/>
              </a:ext>
            </a:extLst>
          </p:cNvPr>
          <p:cNvSpPr>
            <a:spLocks noGrp="1"/>
          </p:cNvSpPr>
          <p:nvPr>
            <p:ph type="title"/>
          </p:nvPr>
        </p:nvSpPr>
        <p:spPr>
          <a:xfrm>
            <a:off x="838200" y="365126"/>
            <a:ext cx="10515600" cy="708665"/>
          </a:xfrm>
        </p:spPr>
        <p:txBody>
          <a:bodyPr>
            <a:normAutofit fontScale="90000"/>
          </a:bodyPr>
          <a:lstStyle/>
          <a:p>
            <a:br>
              <a:rPr lang="el-GR" sz="3600" b="1" dirty="0"/>
            </a:br>
            <a:r>
              <a:rPr lang="el-GR" sz="4000" b="1" dirty="0"/>
              <a:t>Αποδόσεις Ομολογιών </a:t>
            </a:r>
            <a:br>
              <a:rPr lang="el-GR" sz="3600" b="1" dirty="0"/>
            </a:br>
            <a:endParaRPr lang="en-GB" sz="3600" b="1" dirty="0"/>
          </a:p>
        </p:txBody>
      </p:sp>
    </p:spTree>
    <p:extLst>
      <p:ext uri="{BB962C8B-B14F-4D97-AF65-F5344CB8AC3E}">
        <p14:creationId xmlns:p14="http://schemas.microsoft.com/office/powerpoint/2010/main" val="426960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45F6E7-8600-460F-9571-7BA7D4943E17}"/>
              </a:ext>
            </a:extLst>
          </p:cNvPr>
          <p:cNvSpPr>
            <a:spLocks noGrp="1"/>
          </p:cNvSpPr>
          <p:nvPr>
            <p:ph type="title"/>
          </p:nvPr>
        </p:nvSpPr>
        <p:spPr>
          <a:xfrm>
            <a:off x="838200" y="365125"/>
            <a:ext cx="10515600" cy="406661"/>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sp>
        <p:nvSpPr>
          <p:cNvPr id="3" name="Θέση περιεχομένου 2">
            <a:extLst>
              <a:ext uri="{FF2B5EF4-FFF2-40B4-BE49-F238E27FC236}">
                <a16:creationId xmlns:a16="http://schemas.microsoft.com/office/drawing/2014/main" id="{462A4F86-B437-488D-AD73-CD75053B5EC4}"/>
              </a:ext>
            </a:extLst>
          </p:cNvPr>
          <p:cNvSpPr>
            <a:spLocks noGrp="1"/>
          </p:cNvSpPr>
          <p:nvPr>
            <p:ph idx="1"/>
          </p:nvPr>
        </p:nvSpPr>
        <p:spPr>
          <a:xfrm>
            <a:off x="838200" y="1325461"/>
            <a:ext cx="10515600" cy="5167414"/>
          </a:xfrm>
        </p:spPr>
        <p:txBody>
          <a:bodyPr>
            <a:noAutofit/>
          </a:bodyPr>
          <a:lstStyle/>
          <a:p>
            <a:pPr algn="just"/>
            <a:r>
              <a:rPr lang="el-GR" sz="2400" dirty="0"/>
              <a:t>Η αποτίμηση ομολογιών (</a:t>
            </a:r>
            <a:r>
              <a:rPr lang="el-GR" sz="2400" dirty="0" err="1"/>
              <a:t>Valuation</a:t>
            </a:r>
            <a:r>
              <a:rPr lang="el-GR" sz="2400" dirty="0"/>
              <a:t> of </a:t>
            </a:r>
            <a:r>
              <a:rPr lang="el-GR" sz="2400" dirty="0" err="1"/>
              <a:t>Bonds</a:t>
            </a:r>
            <a:r>
              <a:rPr lang="el-GR" sz="2400" dirty="0"/>
              <a:t>) ακολουθεί τους ίδιους κανόνες με την αποτίμηση κάθε επένδυσης. </a:t>
            </a:r>
          </a:p>
          <a:p>
            <a:pPr algn="just"/>
            <a:endParaRPr lang="el-GR" sz="2400" dirty="0"/>
          </a:p>
          <a:p>
            <a:pPr algn="just"/>
            <a:r>
              <a:rPr lang="el-GR" sz="2400" dirty="0"/>
              <a:t>Δηλαδή η τιμή κάθε επένδυσης πρέπει να ισούται με την </a:t>
            </a:r>
            <a:r>
              <a:rPr lang="el-GR" sz="2400" dirty="0">
                <a:solidFill>
                  <a:srgbClr val="FF0000"/>
                </a:solidFill>
              </a:rPr>
              <a:t>παρούσα αξία των αναμενόμενων χρηματικών ροών </a:t>
            </a:r>
            <a:r>
              <a:rPr lang="el-GR" sz="2400" dirty="0" err="1">
                <a:solidFill>
                  <a:srgbClr val="FF0000"/>
                </a:solidFill>
              </a:rPr>
              <a:t>προεξοφλημένων</a:t>
            </a:r>
            <a:r>
              <a:rPr lang="el-GR" sz="2400" dirty="0">
                <a:solidFill>
                  <a:srgbClr val="FF0000"/>
                </a:solidFill>
              </a:rPr>
              <a:t> με το κατάλληλο προεξοφλητικό επιτόκιο. </a:t>
            </a:r>
          </a:p>
          <a:p>
            <a:pPr algn="just"/>
            <a:endParaRPr lang="el-GR" sz="2400" dirty="0"/>
          </a:p>
          <a:p>
            <a:pPr algn="just"/>
            <a:r>
              <a:rPr lang="el-GR" sz="2400" dirty="0"/>
              <a:t>Το προεξοφλητικό επιτόκιο θα είναι ή σταθερό ή κυμαινόμενο, ανάλογα με τις προσδοκίες μας. </a:t>
            </a:r>
          </a:p>
          <a:p>
            <a:pPr algn="just"/>
            <a:endParaRPr lang="el-GR" sz="2400" dirty="0"/>
          </a:p>
          <a:p>
            <a:pPr algn="just"/>
            <a:r>
              <a:rPr lang="el-GR" sz="2400" dirty="0"/>
              <a:t>Προς το παρόν θα υποθέσουμε ότι είναι σταθερό, και αργότερα θα δούμε μερικούς τρόπους εκτίμησης του καταλλήλου προεξοφλητικού επιτοκίου όταν αυτό δεν αναμένεται να είναι σταθερό στο μέλλον. </a:t>
            </a:r>
            <a:endParaRPr lang="en-GB" sz="2400" dirty="0"/>
          </a:p>
        </p:txBody>
      </p:sp>
    </p:spTree>
    <p:extLst>
      <p:ext uri="{BB962C8B-B14F-4D97-AF65-F5344CB8AC3E}">
        <p14:creationId xmlns:p14="http://schemas.microsoft.com/office/powerpoint/2010/main" val="1383883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Αποδόσεις Ομολογιών </a:t>
            </a:r>
            <a:br>
              <a:rPr lang="el-GR" sz="3600" b="1" dirty="0"/>
            </a:br>
            <a:endParaRPr lang="en-GB" sz="3600" b="1" dirty="0"/>
          </a:p>
        </p:txBody>
      </p:sp>
      <p:pic>
        <p:nvPicPr>
          <p:cNvPr id="9" name="Θέση περιεχομένου 8">
            <a:extLst>
              <a:ext uri="{FF2B5EF4-FFF2-40B4-BE49-F238E27FC236}">
                <a16:creationId xmlns:a16="http://schemas.microsoft.com/office/drawing/2014/main" id="{D35174E4-45F7-4846-B647-3C0739A74B8F}"/>
              </a:ext>
            </a:extLst>
          </p:cNvPr>
          <p:cNvPicPr>
            <a:picLocks noGrp="1" noChangeAspect="1"/>
          </p:cNvPicPr>
          <p:nvPr>
            <p:ph idx="1"/>
          </p:nvPr>
        </p:nvPicPr>
        <p:blipFill>
          <a:blip r:embed="rId2"/>
          <a:stretch>
            <a:fillRect/>
          </a:stretch>
        </p:blipFill>
        <p:spPr>
          <a:xfrm>
            <a:off x="1315616" y="1390261"/>
            <a:ext cx="9386596" cy="4786702"/>
          </a:xfrm>
        </p:spPr>
      </p:pic>
    </p:spTree>
    <p:extLst>
      <p:ext uri="{BB962C8B-B14F-4D97-AF65-F5344CB8AC3E}">
        <p14:creationId xmlns:p14="http://schemas.microsoft.com/office/powerpoint/2010/main" val="1017533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A29090B2-196A-4A0A-AD41-94E307D3D36D}"/>
              </a:ext>
            </a:extLst>
          </p:cNvPr>
          <p:cNvPicPr>
            <a:picLocks noGrp="1" noChangeAspect="1"/>
          </p:cNvPicPr>
          <p:nvPr>
            <p:ph idx="1"/>
          </p:nvPr>
        </p:nvPicPr>
        <p:blipFill>
          <a:blip r:embed="rId2"/>
          <a:stretch>
            <a:fillRect/>
          </a:stretch>
        </p:blipFill>
        <p:spPr>
          <a:xfrm>
            <a:off x="1558212" y="1558213"/>
            <a:ext cx="9032033" cy="4460032"/>
          </a:xfrm>
        </p:spPr>
      </p:pic>
      <p:sp>
        <p:nvSpPr>
          <p:cNvPr id="4" name="Τίτλος 1">
            <a:extLst>
              <a:ext uri="{FF2B5EF4-FFF2-40B4-BE49-F238E27FC236}">
                <a16:creationId xmlns:a16="http://schemas.microsoft.com/office/drawing/2014/main" id="{03408431-85E5-44C1-9581-6DB8AC599748}"/>
              </a:ext>
            </a:extLst>
          </p:cNvPr>
          <p:cNvSpPr>
            <a:spLocks noGrp="1"/>
          </p:cNvSpPr>
          <p:nvPr>
            <p:ph type="title"/>
          </p:nvPr>
        </p:nvSpPr>
        <p:spPr>
          <a:xfrm>
            <a:off x="838200" y="365126"/>
            <a:ext cx="10515600" cy="987814"/>
          </a:xfrm>
        </p:spPr>
        <p:txBody>
          <a:bodyPr>
            <a:normAutofit fontScale="90000"/>
          </a:bodyPr>
          <a:lstStyle/>
          <a:p>
            <a:br>
              <a:rPr lang="el-GR" sz="3600" b="1" dirty="0"/>
            </a:br>
            <a:r>
              <a:rPr lang="el-GR" sz="4000" b="1" dirty="0"/>
              <a:t>Αποδόσεις Ομολογιών </a:t>
            </a:r>
            <a:br>
              <a:rPr lang="el-GR" sz="3600" b="1" dirty="0"/>
            </a:br>
            <a:endParaRPr lang="en-GB" sz="3600" b="1" dirty="0"/>
          </a:p>
        </p:txBody>
      </p:sp>
    </p:spTree>
    <p:extLst>
      <p:ext uri="{BB962C8B-B14F-4D97-AF65-F5344CB8AC3E}">
        <p14:creationId xmlns:p14="http://schemas.microsoft.com/office/powerpoint/2010/main" val="2162608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EF5A859E-8B7C-4E5A-BB4F-4B2119E49CC0}"/>
              </a:ext>
            </a:extLst>
          </p:cNvPr>
          <p:cNvPicPr>
            <a:picLocks noGrp="1" noChangeAspect="1"/>
          </p:cNvPicPr>
          <p:nvPr>
            <p:ph idx="1"/>
          </p:nvPr>
        </p:nvPicPr>
        <p:blipFill>
          <a:blip r:embed="rId2"/>
          <a:stretch>
            <a:fillRect/>
          </a:stretch>
        </p:blipFill>
        <p:spPr>
          <a:xfrm>
            <a:off x="1548882" y="1847461"/>
            <a:ext cx="9088016" cy="3772289"/>
          </a:xfrm>
        </p:spPr>
      </p:pic>
      <p:sp>
        <p:nvSpPr>
          <p:cNvPr id="4" name="Τίτλος 1">
            <a:extLst>
              <a:ext uri="{FF2B5EF4-FFF2-40B4-BE49-F238E27FC236}">
                <a16:creationId xmlns:a16="http://schemas.microsoft.com/office/drawing/2014/main" id="{03408431-85E5-44C1-9581-6DB8AC599748}"/>
              </a:ext>
            </a:extLst>
          </p:cNvPr>
          <p:cNvSpPr>
            <a:spLocks noGrp="1"/>
          </p:cNvSpPr>
          <p:nvPr>
            <p:ph type="title"/>
          </p:nvPr>
        </p:nvSpPr>
        <p:spPr>
          <a:xfrm>
            <a:off x="838200" y="365126"/>
            <a:ext cx="10515600" cy="987814"/>
          </a:xfrm>
        </p:spPr>
        <p:txBody>
          <a:bodyPr>
            <a:normAutofit fontScale="90000"/>
          </a:bodyPr>
          <a:lstStyle/>
          <a:p>
            <a:br>
              <a:rPr lang="el-GR" sz="3600" b="1" dirty="0"/>
            </a:br>
            <a:r>
              <a:rPr lang="el-GR" sz="4000" b="1" dirty="0"/>
              <a:t>Αποδόσεις Ομολογιών </a:t>
            </a:r>
            <a:br>
              <a:rPr lang="el-GR" sz="3600" b="1" dirty="0"/>
            </a:br>
            <a:endParaRPr lang="en-GB" sz="3600" b="1" dirty="0"/>
          </a:p>
        </p:txBody>
      </p:sp>
    </p:spTree>
    <p:extLst>
      <p:ext uri="{BB962C8B-B14F-4D97-AF65-F5344CB8AC3E}">
        <p14:creationId xmlns:p14="http://schemas.microsoft.com/office/powerpoint/2010/main" val="2867931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4B59C0F-603A-4A3A-B38A-8BCAF1B018F0}"/>
              </a:ext>
            </a:extLst>
          </p:cNvPr>
          <p:cNvSpPr>
            <a:spLocks noGrp="1"/>
          </p:cNvSpPr>
          <p:nvPr>
            <p:ph idx="1"/>
          </p:nvPr>
        </p:nvSpPr>
        <p:spPr>
          <a:xfrm>
            <a:off x="838200" y="1352940"/>
            <a:ext cx="10983686" cy="5324697"/>
          </a:xfrm>
        </p:spPr>
        <p:txBody>
          <a:bodyPr>
            <a:normAutofit/>
          </a:bodyPr>
          <a:lstStyle/>
          <a:p>
            <a:pPr algn="just"/>
            <a:r>
              <a:rPr lang="el-GR" sz="2000" dirty="0"/>
              <a:t>Όπως προαναφέραμε πολλές ομολογίες ενδέχεται να έχουν </a:t>
            </a:r>
            <a:r>
              <a:rPr lang="el-GR" sz="2000" dirty="0">
                <a:solidFill>
                  <a:srgbClr val="FF0000"/>
                </a:solidFill>
              </a:rPr>
              <a:t>προνόμια ανάκλησης. </a:t>
            </a:r>
            <a:endParaRPr lang="en-GB" sz="2000" dirty="0">
              <a:solidFill>
                <a:srgbClr val="FF0000"/>
              </a:solidFill>
            </a:endParaRPr>
          </a:p>
          <a:p>
            <a:pPr algn="just"/>
            <a:endParaRPr lang="en-GB" sz="2000" dirty="0"/>
          </a:p>
          <a:p>
            <a:pPr algn="just"/>
            <a:r>
              <a:rPr lang="el-GR" sz="2000" dirty="0"/>
              <a:t>Πολλοί επενδυτές που κατέχουν αυτές τις ομολογίες ενδιαφέρονται να μάθουν ποια θα είναι η απόδοση τους έως την ημερομηνία που υπάρχει πιθανότητα να ανακληθεί η ομολογία από τον εκδότη, π.χ. την πρώτη ημερομηνία ανάκλησης. </a:t>
            </a:r>
            <a:endParaRPr lang="en-GB" sz="2000" dirty="0"/>
          </a:p>
          <a:p>
            <a:pPr algn="just"/>
            <a:endParaRPr lang="en-GB" sz="2000" dirty="0"/>
          </a:p>
          <a:p>
            <a:pPr algn="just"/>
            <a:r>
              <a:rPr lang="el-GR" sz="2000" dirty="0"/>
              <a:t>Η </a:t>
            </a:r>
            <a:r>
              <a:rPr lang="el-GR" sz="2000" dirty="0">
                <a:solidFill>
                  <a:srgbClr val="FF0000"/>
                </a:solidFill>
              </a:rPr>
              <a:t>απόδοση στην ανάκληση </a:t>
            </a:r>
            <a:r>
              <a:rPr lang="el-GR" sz="2000" dirty="0"/>
              <a:t>θα δίνεται από την επόμενη εξίσωση όπου CP η τιμή ανάκλησης του χρόνου που μας ενδιαφέρει (π.χ. η πρώτη ή τελευταία ημερομηνία ανάκλησης) και n* ο αριθμός των περιόδων που υπολείπονται μέχρι την ημερομηνία αυτή:</a:t>
            </a:r>
          </a:p>
          <a:p>
            <a:pPr algn="just"/>
            <a:endParaRPr lang="el-GR" sz="2000" dirty="0"/>
          </a:p>
          <a:p>
            <a:endParaRPr lang="el-GR" dirty="0"/>
          </a:p>
          <a:p>
            <a:endParaRPr lang="en-GB" dirty="0"/>
          </a:p>
        </p:txBody>
      </p:sp>
      <p:sp>
        <p:nvSpPr>
          <p:cNvPr id="4" name="Τίτλος 1">
            <a:extLst>
              <a:ext uri="{FF2B5EF4-FFF2-40B4-BE49-F238E27FC236}">
                <a16:creationId xmlns:a16="http://schemas.microsoft.com/office/drawing/2014/main" id="{03408431-85E5-44C1-9581-6DB8AC599748}"/>
              </a:ext>
            </a:extLst>
          </p:cNvPr>
          <p:cNvSpPr>
            <a:spLocks noGrp="1"/>
          </p:cNvSpPr>
          <p:nvPr>
            <p:ph type="title"/>
          </p:nvPr>
        </p:nvSpPr>
        <p:spPr>
          <a:xfrm>
            <a:off x="838200" y="365126"/>
            <a:ext cx="10515600" cy="987814"/>
          </a:xfrm>
        </p:spPr>
        <p:txBody>
          <a:bodyPr>
            <a:normAutofit fontScale="90000"/>
          </a:bodyPr>
          <a:lstStyle/>
          <a:p>
            <a:br>
              <a:rPr lang="el-GR" sz="3600" b="1" dirty="0"/>
            </a:br>
            <a:r>
              <a:rPr lang="el-GR" sz="4000" b="1" dirty="0"/>
              <a:t>Αποδόσεις Ομολογιών </a:t>
            </a:r>
            <a:br>
              <a:rPr lang="el-GR" sz="3600" b="1" dirty="0"/>
            </a:br>
            <a:endParaRPr lang="en-GB" sz="3600" b="1" dirty="0"/>
          </a:p>
        </p:txBody>
      </p:sp>
      <p:pic>
        <p:nvPicPr>
          <p:cNvPr id="5" name="Εικόνα 4">
            <a:extLst>
              <a:ext uri="{FF2B5EF4-FFF2-40B4-BE49-F238E27FC236}">
                <a16:creationId xmlns:a16="http://schemas.microsoft.com/office/drawing/2014/main" id="{63E39CA7-5224-42BE-9E13-B1EB2BEE1444}"/>
              </a:ext>
            </a:extLst>
          </p:cNvPr>
          <p:cNvPicPr>
            <a:picLocks noChangeAspect="1"/>
          </p:cNvPicPr>
          <p:nvPr/>
        </p:nvPicPr>
        <p:blipFill>
          <a:blip r:embed="rId2"/>
          <a:stretch>
            <a:fillRect/>
          </a:stretch>
        </p:blipFill>
        <p:spPr>
          <a:xfrm>
            <a:off x="4641806" y="4968849"/>
            <a:ext cx="3376474" cy="951723"/>
          </a:xfrm>
          <a:prstGeom prst="rect">
            <a:avLst/>
          </a:prstGeom>
        </p:spPr>
      </p:pic>
    </p:spTree>
    <p:extLst>
      <p:ext uri="{BB962C8B-B14F-4D97-AF65-F5344CB8AC3E}">
        <p14:creationId xmlns:p14="http://schemas.microsoft.com/office/powerpoint/2010/main" val="4128713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4B59C0F-603A-4A3A-B38A-8BCAF1B018F0}"/>
              </a:ext>
            </a:extLst>
          </p:cNvPr>
          <p:cNvSpPr>
            <a:spLocks noGrp="1"/>
          </p:cNvSpPr>
          <p:nvPr>
            <p:ph idx="1"/>
          </p:nvPr>
        </p:nvSpPr>
        <p:spPr>
          <a:xfrm>
            <a:off x="838200" y="1300294"/>
            <a:ext cx="10515600" cy="4876669"/>
          </a:xfrm>
        </p:spPr>
        <p:txBody>
          <a:bodyPr>
            <a:normAutofit/>
          </a:bodyPr>
          <a:lstStyle/>
          <a:p>
            <a:pPr algn="just"/>
            <a:r>
              <a:rPr lang="el-GR" sz="2400" dirty="0"/>
              <a:t>Η συνολική απόδοση μίας ομολογίας προέρχεται είτε από τα τοκομερίδια είτε από τις κεφαλαιακές ζημίες ή κέρδη. </a:t>
            </a:r>
          </a:p>
          <a:p>
            <a:pPr algn="just"/>
            <a:endParaRPr lang="el-GR" sz="2400" dirty="0"/>
          </a:p>
          <a:p>
            <a:pPr algn="just"/>
            <a:r>
              <a:rPr lang="el-GR" sz="2400" dirty="0"/>
              <a:t>Το μέρος της απόδοσης που προέρχεται από τα τοκομερίδια είναι συνήθως εύκολο να υπολογισθεί (ειδικά εάν μιλάμε για ομολογίες σταθερού τοκομεριδίου). </a:t>
            </a:r>
          </a:p>
          <a:p>
            <a:pPr algn="just"/>
            <a:endParaRPr lang="el-GR" sz="2400" dirty="0"/>
          </a:p>
          <a:p>
            <a:pPr algn="just"/>
            <a:r>
              <a:rPr lang="el-GR" sz="2400" dirty="0"/>
              <a:t>Η </a:t>
            </a:r>
            <a:r>
              <a:rPr lang="el-GR" sz="2400" dirty="0">
                <a:solidFill>
                  <a:srgbClr val="FF0000"/>
                </a:solidFill>
              </a:rPr>
              <a:t>μεγαλύτερη αβεβαιότητα (κίνδυνος) </a:t>
            </a:r>
            <a:r>
              <a:rPr lang="el-GR" sz="2400" dirty="0"/>
              <a:t>προέρχεται συνήθως από τις κεφαλαιακές ζημίες ή κέρδη, τα οποία με την σειρά τους προέρχονται (όπως είδαμε) από </a:t>
            </a:r>
            <a:r>
              <a:rPr lang="el-GR" sz="2400" dirty="0">
                <a:solidFill>
                  <a:srgbClr val="FF0000"/>
                </a:solidFill>
              </a:rPr>
              <a:t>τις μεταβολές στην τιμή της ομολογίας</a:t>
            </a:r>
            <a:r>
              <a:rPr lang="el-GR" sz="2400" dirty="0"/>
              <a:t>, οι οποίες προέρχονται είτε από το πέρασμα του χρόνου είτε από τις </a:t>
            </a:r>
            <a:r>
              <a:rPr lang="el-GR" sz="2400" dirty="0">
                <a:solidFill>
                  <a:srgbClr val="FF0000"/>
                </a:solidFill>
              </a:rPr>
              <a:t>μεταβολές στα επιτόκια προεξόφλησης</a:t>
            </a:r>
            <a:r>
              <a:rPr lang="el-GR" sz="2400" dirty="0"/>
              <a:t>. </a:t>
            </a:r>
          </a:p>
          <a:p>
            <a:endParaRPr lang="el-GR" dirty="0"/>
          </a:p>
          <a:p>
            <a:endParaRPr lang="en-GB" dirty="0"/>
          </a:p>
        </p:txBody>
      </p:sp>
      <p:sp>
        <p:nvSpPr>
          <p:cNvPr id="4" name="Τίτλος 1">
            <a:extLst>
              <a:ext uri="{FF2B5EF4-FFF2-40B4-BE49-F238E27FC236}">
                <a16:creationId xmlns:a16="http://schemas.microsoft.com/office/drawing/2014/main" id="{03408431-85E5-44C1-9581-6DB8AC599748}"/>
              </a:ext>
            </a:extLst>
          </p:cNvPr>
          <p:cNvSpPr>
            <a:spLocks noGrp="1"/>
          </p:cNvSpPr>
          <p:nvPr>
            <p:ph type="title"/>
          </p:nvPr>
        </p:nvSpPr>
        <p:spPr>
          <a:xfrm>
            <a:off x="838200" y="365126"/>
            <a:ext cx="10515600" cy="826111"/>
          </a:xfrm>
        </p:spPr>
        <p:txBody>
          <a:bodyPr>
            <a:normAutofit/>
          </a:bodyPr>
          <a:lstStyle/>
          <a:p>
            <a:r>
              <a:rPr lang="el-GR" sz="3600" b="1" dirty="0"/>
              <a:t>Κίνδυνος ομολογίας - </a:t>
            </a:r>
            <a:r>
              <a:rPr lang="el-GR" sz="3600" b="1" dirty="0" err="1"/>
              <a:t>Duration</a:t>
            </a:r>
            <a:endParaRPr lang="en-GB" sz="3600" b="1" dirty="0"/>
          </a:p>
        </p:txBody>
      </p:sp>
    </p:spTree>
    <p:extLst>
      <p:ext uri="{BB962C8B-B14F-4D97-AF65-F5344CB8AC3E}">
        <p14:creationId xmlns:p14="http://schemas.microsoft.com/office/powerpoint/2010/main" val="1422515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BFE0DD6-2E48-473D-A215-421A225CD461}"/>
              </a:ext>
            </a:extLst>
          </p:cNvPr>
          <p:cNvSpPr>
            <a:spLocks noGrp="1"/>
          </p:cNvSpPr>
          <p:nvPr>
            <p:ph idx="1"/>
          </p:nvPr>
        </p:nvSpPr>
        <p:spPr>
          <a:xfrm>
            <a:off x="838200" y="1459684"/>
            <a:ext cx="10515600" cy="4717279"/>
          </a:xfrm>
        </p:spPr>
        <p:txBody>
          <a:bodyPr>
            <a:normAutofit fontScale="77500" lnSpcReduction="20000"/>
          </a:bodyPr>
          <a:lstStyle/>
          <a:p>
            <a:pPr algn="just"/>
            <a:r>
              <a:rPr lang="el-GR" dirty="0"/>
              <a:t>Ενώ οι μεταβολές από το πέρασμα του χρόνου είναι μετρήσιμες και προβλέψιμες, δεν συμβαίνει το ίδιο με τις μεταβολές στα επιτόκια προεξόφλησης. </a:t>
            </a:r>
          </a:p>
          <a:p>
            <a:pPr algn="just"/>
            <a:endParaRPr lang="el-GR" dirty="0"/>
          </a:p>
          <a:p>
            <a:pPr algn="just"/>
            <a:r>
              <a:rPr lang="el-GR" dirty="0"/>
              <a:t>Άρα, ένα θεμελιώδες ερώτημα είναι το αν μπορούμε να </a:t>
            </a:r>
            <a:r>
              <a:rPr lang="el-GR" dirty="0">
                <a:solidFill>
                  <a:srgbClr val="FF0000"/>
                </a:solidFill>
              </a:rPr>
              <a:t>μετρήσουμε την ευαισθησία των τιμών των ομολόγων στις αλλαγές των επιτοκίων προεξόφλησης. </a:t>
            </a:r>
          </a:p>
          <a:p>
            <a:pPr algn="just"/>
            <a:endParaRPr lang="el-GR" dirty="0"/>
          </a:p>
          <a:p>
            <a:pPr algn="just"/>
            <a:r>
              <a:rPr lang="el-GR" dirty="0"/>
              <a:t>Η ευαισθησία των τιμών στις μεταβολές στα επιτόκια ουσιαστικά είναι και η </a:t>
            </a:r>
            <a:r>
              <a:rPr lang="el-GR" dirty="0">
                <a:solidFill>
                  <a:srgbClr val="FF0000"/>
                </a:solidFill>
              </a:rPr>
              <a:t>μεγαλύτερη πηγή αβεβαιότητας</a:t>
            </a:r>
            <a:r>
              <a:rPr lang="el-GR" dirty="0"/>
              <a:t>, δηλαδή κινδύνου, για μία ομολογία.</a:t>
            </a:r>
          </a:p>
          <a:p>
            <a:pPr algn="just"/>
            <a:endParaRPr lang="el-GR" dirty="0"/>
          </a:p>
          <a:p>
            <a:pPr algn="just"/>
            <a:r>
              <a:rPr lang="el-GR" b="1" dirty="0">
                <a:solidFill>
                  <a:srgbClr val="FF0000"/>
                </a:solidFill>
              </a:rPr>
              <a:t>Ένας τρόπος μέτρησης της ευαισθησίας αυτής προτάθηκε από τον </a:t>
            </a:r>
            <a:r>
              <a:rPr lang="el-GR" b="1" dirty="0" err="1">
                <a:solidFill>
                  <a:srgbClr val="FF0000"/>
                </a:solidFill>
              </a:rPr>
              <a:t>Macaulay</a:t>
            </a:r>
            <a:r>
              <a:rPr lang="el-GR" b="1" dirty="0">
                <a:solidFill>
                  <a:srgbClr val="FF0000"/>
                </a:solidFill>
              </a:rPr>
              <a:t> το 1938  και ονομάζεται Διάρκεια (</a:t>
            </a:r>
            <a:r>
              <a:rPr lang="el-GR" b="1" dirty="0" err="1">
                <a:solidFill>
                  <a:srgbClr val="FF0000"/>
                </a:solidFill>
              </a:rPr>
              <a:t>Duration</a:t>
            </a:r>
            <a:r>
              <a:rPr lang="el-GR" b="1" dirty="0">
                <a:solidFill>
                  <a:srgbClr val="FF0000"/>
                </a:solidFill>
              </a:rPr>
              <a:t>) της ομολογίας. </a:t>
            </a:r>
          </a:p>
          <a:p>
            <a:pPr algn="just"/>
            <a:endParaRPr lang="el-GR" dirty="0"/>
          </a:p>
          <a:p>
            <a:pPr algn="just"/>
            <a:r>
              <a:rPr lang="el-GR" dirty="0"/>
              <a:t>Η μεταβλητή αυτή μετρά όχι μόνον την ευαισθησία στις μεταβολές στα επιτόκια αλλά και τις δύο διαστάσεις της ζωής μίας ομολογίας (δηλαδή και την διάρκεια μέχρι την ωρίμανση αλλά και το μέγεθος των τοκομεριδίων).</a:t>
            </a:r>
            <a:endParaRPr lang="en-GB" dirty="0"/>
          </a:p>
        </p:txBody>
      </p:sp>
      <p:sp>
        <p:nvSpPr>
          <p:cNvPr id="4" name="Τίτλος 1">
            <a:extLst>
              <a:ext uri="{FF2B5EF4-FFF2-40B4-BE49-F238E27FC236}">
                <a16:creationId xmlns:a16="http://schemas.microsoft.com/office/drawing/2014/main" id="{97B24D98-7756-4C1E-A101-7D1BE8F3E24E}"/>
              </a:ext>
            </a:extLst>
          </p:cNvPr>
          <p:cNvSpPr>
            <a:spLocks noGrp="1"/>
          </p:cNvSpPr>
          <p:nvPr>
            <p:ph type="title"/>
          </p:nvPr>
        </p:nvSpPr>
        <p:spPr>
          <a:xfrm>
            <a:off x="838200" y="365126"/>
            <a:ext cx="10515600" cy="742222"/>
          </a:xfrm>
        </p:spPr>
        <p:txBody>
          <a:bodyPr>
            <a:normAutofit/>
          </a:bodyPr>
          <a:lstStyle/>
          <a:p>
            <a:r>
              <a:rPr lang="el-GR" sz="3600" b="1" dirty="0"/>
              <a:t>Κίνδυνος ομολογίας - </a:t>
            </a:r>
            <a:r>
              <a:rPr lang="el-GR" sz="3600" b="1" dirty="0" err="1"/>
              <a:t>Duration</a:t>
            </a:r>
            <a:endParaRPr lang="en-GB" sz="3600" b="1" dirty="0"/>
          </a:p>
        </p:txBody>
      </p:sp>
    </p:spTree>
    <p:extLst>
      <p:ext uri="{BB962C8B-B14F-4D97-AF65-F5344CB8AC3E}">
        <p14:creationId xmlns:p14="http://schemas.microsoft.com/office/powerpoint/2010/main" val="1902678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59469419-3DFF-495D-B00F-02FC884B325F}"/>
              </a:ext>
            </a:extLst>
          </p:cNvPr>
          <p:cNvPicPr>
            <a:picLocks noGrp="1" noChangeAspect="1"/>
          </p:cNvPicPr>
          <p:nvPr>
            <p:ph idx="1"/>
          </p:nvPr>
        </p:nvPicPr>
        <p:blipFill>
          <a:blip r:embed="rId2"/>
          <a:stretch>
            <a:fillRect/>
          </a:stretch>
        </p:blipFill>
        <p:spPr>
          <a:xfrm>
            <a:off x="838200" y="1392572"/>
            <a:ext cx="10515600" cy="4914922"/>
          </a:xfrm>
        </p:spPr>
      </p:pic>
      <p:sp>
        <p:nvSpPr>
          <p:cNvPr id="4" name="Τίτλος 1">
            <a:extLst>
              <a:ext uri="{FF2B5EF4-FFF2-40B4-BE49-F238E27FC236}">
                <a16:creationId xmlns:a16="http://schemas.microsoft.com/office/drawing/2014/main" id="{97B24D98-7756-4C1E-A101-7D1BE8F3E24E}"/>
              </a:ext>
            </a:extLst>
          </p:cNvPr>
          <p:cNvSpPr>
            <a:spLocks noGrp="1"/>
          </p:cNvSpPr>
          <p:nvPr>
            <p:ph type="title"/>
          </p:nvPr>
        </p:nvSpPr>
        <p:spPr>
          <a:xfrm>
            <a:off x="838200" y="365126"/>
            <a:ext cx="10515600" cy="742222"/>
          </a:xfrm>
        </p:spPr>
        <p:txBody>
          <a:bodyPr>
            <a:normAutofit/>
          </a:bodyPr>
          <a:lstStyle/>
          <a:p>
            <a:r>
              <a:rPr lang="el-GR" sz="3600" b="1" dirty="0"/>
              <a:t>Κίνδυνος ομολογίας - </a:t>
            </a:r>
            <a:r>
              <a:rPr lang="el-GR" sz="3600" b="1" dirty="0" err="1"/>
              <a:t>Duration</a:t>
            </a:r>
            <a:endParaRPr lang="en-GB" sz="3600" b="1" dirty="0"/>
          </a:p>
        </p:txBody>
      </p:sp>
    </p:spTree>
    <p:extLst>
      <p:ext uri="{BB962C8B-B14F-4D97-AF65-F5344CB8AC3E}">
        <p14:creationId xmlns:p14="http://schemas.microsoft.com/office/powerpoint/2010/main" val="3720474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BFE0DD6-2E48-473D-A215-421A225CD461}"/>
              </a:ext>
            </a:extLst>
          </p:cNvPr>
          <p:cNvSpPr>
            <a:spLocks noGrp="1"/>
          </p:cNvSpPr>
          <p:nvPr>
            <p:ph idx="1"/>
          </p:nvPr>
        </p:nvSpPr>
        <p:spPr>
          <a:xfrm>
            <a:off x="838199" y="1459684"/>
            <a:ext cx="10637939" cy="4966283"/>
          </a:xfrm>
        </p:spPr>
        <p:txBody>
          <a:bodyPr>
            <a:normAutofit fontScale="77500" lnSpcReduction="20000"/>
          </a:bodyPr>
          <a:lstStyle/>
          <a:p>
            <a:pPr algn="just"/>
            <a:r>
              <a:rPr lang="el-GR" dirty="0"/>
              <a:t>Να υπολογισθεί η Διάρκεια 2-ετούς ομολογίας επιτοκίου έκδοσης 6%, που πληρώνει τοκομερίδια μία φορά τον χρόνο, προεξοφλητικού επιτοκίου 4%100 με ονομαστική αξία 100 Ευρώ. </a:t>
            </a:r>
          </a:p>
          <a:p>
            <a:pPr algn="just"/>
            <a:endParaRPr lang="el-GR" dirty="0"/>
          </a:p>
          <a:p>
            <a:pPr algn="just"/>
            <a:r>
              <a:rPr lang="el-GR" dirty="0"/>
              <a:t>Στον Πίνακα παρουσιάζεται η διαδικασία του υπολογισμού της Διάρκειας αυτής της ομολογίας. </a:t>
            </a:r>
          </a:p>
          <a:p>
            <a:pPr algn="just"/>
            <a:endParaRPr lang="el-GR" dirty="0"/>
          </a:p>
          <a:p>
            <a:pPr algn="just"/>
            <a:r>
              <a:rPr lang="el-GR" dirty="0"/>
              <a:t>Στην στήλη (1) έχουμε τις περιόδους (2 έτη σε αυτή την περίπτωση), στην στήλη (2) τις χρηματικές ροές (6 Ευρώ ανά έτος και 100 η ονομαστική αξία το 2ο έτος), στην στήλη (3) την παρούσα αξία των χρηματικών ροών με προεξοφλητικό επιτόκιο 4%.</a:t>
            </a:r>
          </a:p>
          <a:p>
            <a:pPr algn="just"/>
            <a:endParaRPr lang="el-GR" dirty="0"/>
          </a:p>
          <a:p>
            <a:pPr algn="just"/>
            <a:r>
              <a:rPr lang="el-GR" dirty="0"/>
              <a:t>Τέλος στην στήλη (4) έχουμε την παρούσα αξία των χρηματικών ροών ανάλογα σταθμισμένες (δηλαδή το γινόμενο της στήλης (1) επί την στήλη (3)).</a:t>
            </a:r>
          </a:p>
          <a:p>
            <a:pPr algn="just"/>
            <a:endParaRPr lang="el-GR" dirty="0"/>
          </a:p>
          <a:p>
            <a:pPr algn="just"/>
            <a:r>
              <a:rPr lang="el-GR" dirty="0"/>
              <a:t> Στην τελευταία γραμμή της στήλης (3) υπολογίζουμε την παρούσα αξία συνολικών ροών της ομολογίας (ΠΑ(TCF)) η οποία και θα ισούται με την τρέχουσα τιμή (103.77). </a:t>
            </a:r>
            <a:endParaRPr lang="en-GB" dirty="0"/>
          </a:p>
        </p:txBody>
      </p:sp>
      <p:sp>
        <p:nvSpPr>
          <p:cNvPr id="4" name="Τίτλος 1">
            <a:extLst>
              <a:ext uri="{FF2B5EF4-FFF2-40B4-BE49-F238E27FC236}">
                <a16:creationId xmlns:a16="http://schemas.microsoft.com/office/drawing/2014/main" id="{97B24D98-7756-4C1E-A101-7D1BE8F3E24E}"/>
              </a:ext>
            </a:extLst>
          </p:cNvPr>
          <p:cNvSpPr>
            <a:spLocks noGrp="1"/>
          </p:cNvSpPr>
          <p:nvPr>
            <p:ph type="title"/>
          </p:nvPr>
        </p:nvSpPr>
        <p:spPr>
          <a:xfrm>
            <a:off x="838200" y="365126"/>
            <a:ext cx="10515600" cy="742222"/>
          </a:xfrm>
        </p:spPr>
        <p:txBody>
          <a:bodyPr>
            <a:normAutofit/>
          </a:bodyPr>
          <a:lstStyle/>
          <a:p>
            <a:r>
              <a:rPr lang="el-GR" sz="3600" b="1" dirty="0"/>
              <a:t>Κίνδυνος ομολογίας - </a:t>
            </a:r>
            <a:r>
              <a:rPr lang="el-GR" sz="3600" b="1" dirty="0" err="1"/>
              <a:t>Duration</a:t>
            </a:r>
            <a:endParaRPr lang="en-GB" sz="3600" b="1" dirty="0"/>
          </a:p>
        </p:txBody>
      </p:sp>
    </p:spTree>
    <p:extLst>
      <p:ext uri="{BB962C8B-B14F-4D97-AF65-F5344CB8AC3E}">
        <p14:creationId xmlns:p14="http://schemas.microsoft.com/office/powerpoint/2010/main" val="1993482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6B06D390-CDA2-4B26-8215-E190AF668679}"/>
              </a:ext>
            </a:extLst>
          </p:cNvPr>
          <p:cNvPicPr>
            <a:picLocks noGrp="1" noChangeAspect="1"/>
          </p:cNvPicPr>
          <p:nvPr>
            <p:ph idx="1"/>
          </p:nvPr>
        </p:nvPicPr>
        <p:blipFill>
          <a:blip r:embed="rId2"/>
          <a:stretch>
            <a:fillRect/>
          </a:stretch>
        </p:blipFill>
        <p:spPr>
          <a:xfrm>
            <a:off x="1940767" y="1694577"/>
            <a:ext cx="8229599" cy="3987766"/>
          </a:xfrm>
        </p:spPr>
      </p:pic>
      <p:sp>
        <p:nvSpPr>
          <p:cNvPr id="4" name="Τίτλος 1">
            <a:extLst>
              <a:ext uri="{FF2B5EF4-FFF2-40B4-BE49-F238E27FC236}">
                <a16:creationId xmlns:a16="http://schemas.microsoft.com/office/drawing/2014/main" id="{97B24D98-7756-4C1E-A101-7D1BE8F3E24E}"/>
              </a:ext>
            </a:extLst>
          </p:cNvPr>
          <p:cNvSpPr>
            <a:spLocks noGrp="1"/>
          </p:cNvSpPr>
          <p:nvPr>
            <p:ph type="title"/>
          </p:nvPr>
        </p:nvSpPr>
        <p:spPr>
          <a:xfrm>
            <a:off x="838200" y="365126"/>
            <a:ext cx="10515600" cy="742222"/>
          </a:xfrm>
        </p:spPr>
        <p:txBody>
          <a:bodyPr>
            <a:normAutofit/>
          </a:bodyPr>
          <a:lstStyle/>
          <a:p>
            <a:r>
              <a:rPr lang="el-GR" sz="3600" b="1" dirty="0"/>
              <a:t>Κίνδυνος ομολογίας - </a:t>
            </a:r>
            <a:r>
              <a:rPr lang="el-GR" sz="3600" b="1" dirty="0" err="1"/>
              <a:t>Duration</a:t>
            </a:r>
            <a:endParaRPr lang="en-GB" sz="3600" b="1" dirty="0"/>
          </a:p>
        </p:txBody>
      </p:sp>
    </p:spTree>
    <p:extLst>
      <p:ext uri="{BB962C8B-B14F-4D97-AF65-F5344CB8AC3E}">
        <p14:creationId xmlns:p14="http://schemas.microsoft.com/office/powerpoint/2010/main" val="932581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ECFB09C-8F27-4FDF-AEC2-ECBB4B7AFBE9}"/>
              </a:ext>
            </a:extLst>
          </p:cNvPr>
          <p:cNvPicPr>
            <a:picLocks noGrp="1" noChangeAspect="1"/>
          </p:cNvPicPr>
          <p:nvPr>
            <p:ph idx="1"/>
          </p:nvPr>
        </p:nvPicPr>
        <p:blipFill>
          <a:blip r:embed="rId2"/>
          <a:stretch>
            <a:fillRect/>
          </a:stretch>
        </p:blipFill>
        <p:spPr>
          <a:xfrm>
            <a:off x="1222310" y="1458913"/>
            <a:ext cx="9694505" cy="4718050"/>
          </a:xfrm>
        </p:spPr>
      </p:pic>
      <p:sp>
        <p:nvSpPr>
          <p:cNvPr id="4" name="Τίτλος 1">
            <a:extLst>
              <a:ext uri="{FF2B5EF4-FFF2-40B4-BE49-F238E27FC236}">
                <a16:creationId xmlns:a16="http://schemas.microsoft.com/office/drawing/2014/main" id="{97B24D98-7756-4C1E-A101-7D1BE8F3E24E}"/>
              </a:ext>
            </a:extLst>
          </p:cNvPr>
          <p:cNvSpPr>
            <a:spLocks noGrp="1"/>
          </p:cNvSpPr>
          <p:nvPr>
            <p:ph type="title"/>
          </p:nvPr>
        </p:nvSpPr>
        <p:spPr>
          <a:xfrm>
            <a:off x="838200" y="365126"/>
            <a:ext cx="10515600" cy="742222"/>
          </a:xfrm>
        </p:spPr>
        <p:txBody>
          <a:bodyPr>
            <a:normAutofit/>
          </a:bodyPr>
          <a:lstStyle/>
          <a:p>
            <a:r>
              <a:rPr lang="el-GR" sz="3600" b="1" dirty="0"/>
              <a:t>Κίνδυνος ομολογίας - </a:t>
            </a:r>
            <a:r>
              <a:rPr lang="el-GR" sz="3600" b="1" dirty="0" err="1"/>
              <a:t>Duration</a:t>
            </a:r>
            <a:endParaRPr lang="en-GB" sz="3600" b="1" dirty="0"/>
          </a:p>
        </p:txBody>
      </p:sp>
    </p:spTree>
    <p:extLst>
      <p:ext uri="{BB962C8B-B14F-4D97-AF65-F5344CB8AC3E}">
        <p14:creationId xmlns:p14="http://schemas.microsoft.com/office/powerpoint/2010/main" val="161397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6BFDD7F-C1C8-476E-9C39-9FC7CF4E3CAA}"/>
              </a:ext>
            </a:extLst>
          </p:cNvPr>
          <p:cNvSpPr>
            <a:spLocks noGrp="1"/>
          </p:cNvSpPr>
          <p:nvPr>
            <p:ph idx="1"/>
          </p:nvPr>
        </p:nvSpPr>
        <p:spPr>
          <a:xfrm>
            <a:off x="838200" y="1409350"/>
            <a:ext cx="10515600" cy="5083525"/>
          </a:xfrm>
        </p:spPr>
        <p:txBody>
          <a:bodyPr>
            <a:normAutofit fontScale="70000" lnSpcReduction="20000"/>
          </a:bodyPr>
          <a:lstStyle/>
          <a:p>
            <a:pPr algn="just"/>
            <a:r>
              <a:rPr lang="el-GR" dirty="0"/>
              <a:t>Αρχικά πρέπει να υπολογίσουμε τις αναμενόμενες χρηματικές ροές που πρέπει να </a:t>
            </a:r>
            <a:r>
              <a:rPr lang="el-GR" dirty="0" err="1"/>
              <a:t>προεξοφληθούν</a:t>
            </a:r>
            <a:r>
              <a:rPr lang="el-GR" dirty="0"/>
              <a:t>. </a:t>
            </a:r>
          </a:p>
          <a:p>
            <a:pPr algn="just"/>
            <a:endParaRPr lang="el-GR" dirty="0"/>
          </a:p>
          <a:p>
            <a:pPr algn="just"/>
            <a:r>
              <a:rPr lang="el-GR" dirty="0"/>
              <a:t>Π.χ. έστω ότι έχουμε μία 10-ετή ομολογία η οποία έχει ένα επιτόκιο έκδοσης 5%, ονομαστική αξία 1000 Ευρώ, και πληρώνει τοκομερίδια κάθε 6 μήνες. </a:t>
            </a:r>
          </a:p>
          <a:p>
            <a:pPr algn="just"/>
            <a:endParaRPr lang="el-GR" dirty="0"/>
          </a:p>
          <a:p>
            <a:pPr algn="just"/>
            <a:r>
              <a:rPr lang="el-GR" dirty="0"/>
              <a:t>Η ομολογία αυτή θα πληρώνει 5% από 1000, δηλαδή </a:t>
            </a:r>
            <a:r>
              <a:rPr lang="el-GR" dirty="0">
                <a:solidFill>
                  <a:srgbClr val="FF0000"/>
                </a:solidFill>
              </a:rPr>
              <a:t>50 Ευρώ τον χρόνο</a:t>
            </a:r>
            <a:r>
              <a:rPr lang="el-GR" dirty="0"/>
              <a:t>. </a:t>
            </a:r>
          </a:p>
          <a:p>
            <a:pPr algn="just"/>
            <a:endParaRPr lang="el-GR" dirty="0"/>
          </a:p>
          <a:p>
            <a:pPr algn="just"/>
            <a:r>
              <a:rPr lang="el-GR" dirty="0"/>
              <a:t>Εφ' όσον τα τοκομερίδια πληρώνονται κάθε 6 μήνες ο κάτοχος θα εισπράττει </a:t>
            </a:r>
            <a:r>
              <a:rPr lang="el-GR" dirty="0">
                <a:solidFill>
                  <a:srgbClr val="FF0000"/>
                </a:solidFill>
              </a:rPr>
              <a:t>25 Ευρώ κάθε εξάμηνο. </a:t>
            </a:r>
          </a:p>
          <a:p>
            <a:pPr algn="just"/>
            <a:endParaRPr lang="el-GR" dirty="0"/>
          </a:p>
          <a:p>
            <a:pPr algn="just"/>
            <a:r>
              <a:rPr lang="el-GR" dirty="0"/>
              <a:t>Εφ' όσον η ομολογία είναι 10-ετής και έχουμε πληρωμές 2 φορές τον χρόνο ο κάτοχος θα εισπράττει 25 Ευρώ </a:t>
            </a:r>
            <a:r>
              <a:rPr lang="el-GR" dirty="0">
                <a:solidFill>
                  <a:srgbClr val="FF0000"/>
                </a:solidFill>
              </a:rPr>
              <a:t>για 20 περιόδους</a:t>
            </a:r>
            <a:r>
              <a:rPr lang="el-GR" dirty="0"/>
              <a:t>, και στην τελευταία περίοδο θα εισπράξει και την ονομαστική αξία (1000). </a:t>
            </a:r>
          </a:p>
          <a:p>
            <a:pPr algn="just"/>
            <a:endParaRPr lang="el-GR" dirty="0"/>
          </a:p>
          <a:p>
            <a:pPr algn="just"/>
            <a:r>
              <a:rPr lang="el-GR" dirty="0"/>
              <a:t>Μετά πρέπει να καθορίσουμε το κατάλληλο προεξοφλητικό  επιτόκιο ή της απαιτούμενης απόδοσης (δηλαδή της απόδοσης παρόμοιων ομολογιών στην αγορά). </a:t>
            </a:r>
            <a:endParaRPr lang="en-GB" dirty="0"/>
          </a:p>
        </p:txBody>
      </p:sp>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spTree>
    <p:extLst>
      <p:ext uri="{BB962C8B-B14F-4D97-AF65-F5344CB8AC3E}">
        <p14:creationId xmlns:p14="http://schemas.microsoft.com/office/powerpoint/2010/main" val="3274052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97B24D98-7756-4C1E-A101-7D1BE8F3E24E}"/>
              </a:ext>
            </a:extLst>
          </p:cNvPr>
          <p:cNvSpPr>
            <a:spLocks noGrp="1"/>
          </p:cNvSpPr>
          <p:nvPr>
            <p:ph type="title"/>
          </p:nvPr>
        </p:nvSpPr>
        <p:spPr>
          <a:xfrm>
            <a:off x="838200" y="365126"/>
            <a:ext cx="10515600" cy="742222"/>
          </a:xfrm>
        </p:spPr>
        <p:txBody>
          <a:bodyPr>
            <a:normAutofit/>
          </a:bodyPr>
          <a:lstStyle/>
          <a:p>
            <a:r>
              <a:rPr lang="el-GR" sz="3600" b="1" dirty="0"/>
              <a:t>Κίνδυνος ομολογίας - </a:t>
            </a:r>
            <a:r>
              <a:rPr lang="el-GR" sz="3600" b="1" dirty="0" err="1"/>
              <a:t>Duration</a:t>
            </a:r>
            <a:endParaRPr lang="en-GB" sz="3600" b="1" dirty="0"/>
          </a:p>
        </p:txBody>
      </p:sp>
      <p:pic>
        <p:nvPicPr>
          <p:cNvPr id="11" name="Θέση περιεχομένου 10">
            <a:extLst>
              <a:ext uri="{FF2B5EF4-FFF2-40B4-BE49-F238E27FC236}">
                <a16:creationId xmlns:a16="http://schemas.microsoft.com/office/drawing/2014/main" id="{B1D7353F-5A05-4C6F-9676-46D0F948ACBF}"/>
              </a:ext>
            </a:extLst>
          </p:cNvPr>
          <p:cNvPicPr>
            <a:picLocks noGrp="1" noChangeAspect="1"/>
          </p:cNvPicPr>
          <p:nvPr>
            <p:ph idx="1"/>
          </p:nvPr>
        </p:nvPicPr>
        <p:blipFill>
          <a:blip r:embed="rId2"/>
          <a:stretch>
            <a:fillRect/>
          </a:stretch>
        </p:blipFill>
        <p:spPr>
          <a:xfrm>
            <a:off x="1362268" y="1409350"/>
            <a:ext cx="9694507" cy="4767613"/>
          </a:xfrm>
        </p:spPr>
      </p:pic>
    </p:spTree>
    <p:extLst>
      <p:ext uri="{BB962C8B-B14F-4D97-AF65-F5344CB8AC3E}">
        <p14:creationId xmlns:p14="http://schemas.microsoft.com/office/powerpoint/2010/main" val="2122317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1695B991-7A15-4B14-98EB-5AB8B4627A0F}"/>
              </a:ext>
            </a:extLst>
          </p:cNvPr>
          <p:cNvPicPr>
            <a:picLocks noGrp="1" noChangeAspect="1"/>
          </p:cNvPicPr>
          <p:nvPr>
            <p:ph idx="1"/>
          </p:nvPr>
        </p:nvPicPr>
        <p:blipFill>
          <a:blip r:embed="rId2"/>
          <a:stretch>
            <a:fillRect/>
          </a:stretch>
        </p:blipFill>
        <p:spPr>
          <a:xfrm>
            <a:off x="1987420" y="1492899"/>
            <a:ext cx="8210939" cy="4310742"/>
          </a:xfrm>
        </p:spPr>
      </p:pic>
      <p:sp>
        <p:nvSpPr>
          <p:cNvPr id="4" name="Τίτλος 1">
            <a:extLst>
              <a:ext uri="{FF2B5EF4-FFF2-40B4-BE49-F238E27FC236}">
                <a16:creationId xmlns:a16="http://schemas.microsoft.com/office/drawing/2014/main" id="{A45EB123-CF5D-4BBC-B1E7-99C6588E7962}"/>
              </a:ext>
            </a:extLst>
          </p:cNvPr>
          <p:cNvSpPr>
            <a:spLocks noGrp="1"/>
          </p:cNvSpPr>
          <p:nvPr>
            <p:ph type="title"/>
          </p:nvPr>
        </p:nvSpPr>
        <p:spPr>
          <a:xfrm>
            <a:off x="838200" y="365126"/>
            <a:ext cx="10515600" cy="903838"/>
          </a:xfrm>
        </p:spPr>
        <p:txBody>
          <a:bodyPr>
            <a:normAutofit/>
          </a:bodyPr>
          <a:lstStyle/>
          <a:p>
            <a:r>
              <a:rPr lang="el-GR" sz="3600" b="1" dirty="0"/>
              <a:t>Κίνδυνος ομολογίας - </a:t>
            </a:r>
            <a:r>
              <a:rPr lang="el-GR" sz="3600" b="1" dirty="0" err="1"/>
              <a:t>Duration</a:t>
            </a:r>
            <a:endParaRPr lang="en-GB" sz="3600" b="1" dirty="0"/>
          </a:p>
        </p:txBody>
      </p:sp>
    </p:spTree>
    <p:extLst>
      <p:ext uri="{BB962C8B-B14F-4D97-AF65-F5344CB8AC3E}">
        <p14:creationId xmlns:p14="http://schemas.microsoft.com/office/powerpoint/2010/main" val="1009823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4E92EFE0-F91B-4B52-8821-50B6C3251FC4}"/>
              </a:ext>
            </a:extLst>
          </p:cNvPr>
          <p:cNvPicPr>
            <a:picLocks noGrp="1" noChangeAspect="1"/>
          </p:cNvPicPr>
          <p:nvPr>
            <p:ph idx="1"/>
          </p:nvPr>
        </p:nvPicPr>
        <p:blipFill>
          <a:blip r:embed="rId2"/>
          <a:stretch>
            <a:fillRect/>
          </a:stretch>
        </p:blipFill>
        <p:spPr>
          <a:xfrm>
            <a:off x="1156996" y="1458913"/>
            <a:ext cx="9722498" cy="4718050"/>
          </a:xfrm>
        </p:spPr>
      </p:pic>
      <p:sp>
        <p:nvSpPr>
          <p:cNvPr id="4" name="Τίτλος 1">
            <a:extLst>
              <a:ext uri="{FF2B5EF4-FFF2-40B4-BE49-F238E27FC236}">
                <a16:creationId xmlns:a16="http://schemas.microsoft.com/office/drawing/2014/main" id="{97B24D98-7756-4C1E-A101-7D1BE8F3E24E}"/>
              </a:ext>
            </a:extLst>
          </p:cNvPr>
          <p:cNvSpPr>
            <a:spLocks noGrp="1"/>
          </p:cNvSpPr>
          <p:nvPr>
            <p:ph type="title"/>
          </p:nvPr>
        </p:nvSpPr>
        <p:spPr>
          <a:xfrm>
            <a:off x="838200" y="365126"/>
            <a:ext cx="10515600" cy="742222"/>
          </a:xfrm>
        </p:spPr>
        <p:txBody>
          <a:bodyPr>
            <a:normAutofit/>
          </a:bodyPr>
          <a:lstStyle/>
          <a:p>
            <a:r>
              <a:rPr lang="el-GR" sz="3600" b="1" dirty="0"/>
              <a:t>Κίνδυνος ομολογίας - </a:t>
            </a:r>
            <a:r>
              <a:rPr lang="el-GR" sz="3600" b="1" dirty="0" err="1"/>
              <a:t>Duration</a:t>
            </a:r>
            <a:endParaRPr lang="en-GB" sz="3600" b="1" dirty="0"/>
          </a:p>
        </p:txBody>
      </p:sp>
    </p:spTree>
    <p:extLst>
      <p:ext uri="{BB962C8B-B14F-4D97-AF65-F5344CB8AC3E}">
        <p14:creationId xmlns:p14="http://schemas.microsoft.com/office/powerpoint/2010/main" val="2538003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59F81FA-D7A6-46B0-899D-59A8A9B54188}"/>
              </a:ext>
            </a:extLst>
          </p:cNvPr>
          <p:cNvSpPr>
            <a:spLocks noGrp="1"/>
          </p:cNvSpPr>
          <p:nvPr>
            <p:ph idx="1"/>
          </p:nvPr>
        </p:nvSpPr>
        <p:spPr>
          <a:xfrm>
            <a:off x="838200" y="1476462"/>
            <a:ext cx="10914776" cy="5108896"/>
          </a:xfrm>
        </p:spPr>
        <p:txBody>
          <a:bodyPr>
            <a:normAutofit fontScale="70000" lnSpcReduction="20000"/>
          </a:bodyPr>
          <a:lstStyle/>
          <a:p>
            <a:pPr algn="just"/>
            <a:r>
              <a:rPr lang="el-GR" dirty="0"/>
              <a:t>Όπως είδαμε προηγουμένως η προσαρμοσμένη διάρκεια (D*) υπολογίζει την ευαισθησία της τιμής μίας ομολογίας στις μεταβολές των επιτοκίων (</a:t>
            </a:r>
            <a:r>
              <a:rPr lang="el-GR" dirty="0" err="1"/>
              <a:t>Δr</a:t>
            </a:r>
            <a:r>
              <a:rPr lang="el-GR" dirty="0"/>
              <a:t>). </a:t>
            </a:r>
          </a:p>
          <a:p>
            <a:pPr algn="just"/>
            <a:endParaRPr lang="el-GR" dirty="0"/>
          </a:p>
          <a:p>
            <a:pPr algn="just"/>
            <a:r>
              <a:rPr lang="el-GR" dirty="0"/>
              <a:t>Η σχέση αυτή όμως υποθέτει ότι η μεταβολή στην τιμή είναι </a:t>
            </a:r>
            <a:r>
              <a:rPr lang="el-GR" dirty="0">
                <a:solidFill>
                  <a:srgbClr val="FF0000"/>
                </a:solidFill>
              </a:rPr>
              <a:t>αναλογική</a:t>
            </a:r>
            <a:r>
              <a:rPr lang="el-GR" dirty="0"/>
              <a:t> στην μεταβολή των επιτοκίων, δηλαδή υποθέτει </a:t>
            </a:r>
            <a:r>
              <a:rPr lang="el-GR" dirty="0">
                <a:solidFill>
                  <a:srgbClr val="FF0000"/>
                </a:solidFill>
              </a:rPr>
              <a:t>μία γραμμική σχέση </a:t>
            </a:r>
            <a:r>
              <a:rPr lang="el-GR" dirty="0"/>
              <a:t>τιμών και επιτοκίων (πρώτη παράγωγος)</a:t>
            </a:r>
          </a:p>
          <a:p>
            <a:pPr algn="just"/>
            <a:endParaRPr lang="el-GR" dirty="0"/>
          </a:p>
          <a:p>
            <a:pPr algn="just"/>
            <a:r>
              <a:rPr lang="el-GR" dirty="0"/>
              <a:t>Στην πραγματικότητα η σχέση αυτή είναι </a:t>
            </a:r>
            <a:r>
              <a:rPr lang="el-GR" dirty="0">
                <a:solidFill>
                  <a:srgbClr val="FF0000"/>
                </a:solidFill>
              </a:rPr>
              <a:t>κυρτή και όχι γραμμική</a:t>
            </a:r>
            <a:endParaRPr lang="el-GR" dirty="0"/>
          </a:p>
          <a:p>
            <a:pPr algn="just"/>
            <a:endParaRPr lang="el-GR" dirty="0"/>
          </a:p>
          <a:p>
            <a:pPr algn="just"/>
            <a:r>
              <a:rPr lang="el-GR" dirty="0"/>
              <a:t>Η αλήθεια είναι ότι για μικρές αλλαγές στα επιτόκια η D* υπολογίζει την ευαισθησία σχετικά καλά. </a:t>
            </a:r>
          </a:p>
          <a:p>
            <a:pPr algn="just"/>
            <a:endParaRPr lang="el-GR" dirty="0"/>
          </a:p>
          <a:p>
            <a:pPr algn="just"/>
            <a:r>
              <a:rPr lang="el-GR" dirty="0">
                <a:solidFill>
                  <a:srgbClr val="FF0000"/>
                </a:solidFill>
              </a:rPr>
              <a:t>Για μεγάλες όμως αλλαγές στα επιτόκια η D* δεν είναι κατάλληλη</a:t>
            </a:r>
            <a:endParaRPr lang="el-GR" dirty="0"/>
          </a:p>
          <a:p>
            <a:pPr algn="just"/>
            <a:endParaRPr lang="el-GR" dirty="0"/>
          </a:p>
          <a:p>
            <a:pPr algn="just"/>
            <a:r>
              <a:rPr lang="el-GR" dirty="0"/>
              <a:t>Ο λόγος βρίσκεται στο ότι </a:t>
            </a:r>
            <a:r>
              <a:rPr lang="el-GR" dirty="0">
                <a:solidFill>
                  <a:srgbClr val="FF0000"/>
                </a:solidFill>
              </a:rPr>
              <a:t>η πραγματική σχέση είναι κυρτή </a:t>
            </a:r>
            <a:r>
              <a:rPr lang="el-GR" dirty="0"/>
              <a:t>και όχι γραμμική, και άρα πρέπει να χρησιμοποιήσουμε μία άλλη μεταβλητή για να εκτιμήσουμε την κυρτότητα της σχέσης. </a:t>
            </a:r>
            <a:endParaRPr lang="en-GB" dirty="0"/>
          </a:p>
        </p:txBody>
      </p:sp>
      <p:sp>
        <p:nvSpPr>
          <p:cNvPr id="4" name="Τίτλος 1">
            <a:extLst>
              <a:ext uri="{FF2B5EF4-FFF2-40B4-BE49-F238E27FC236}">
                <a16:creationId xmlns:a16="http://schemas.microsoft.com/office/drawing/2014/main" id="{A45EB123-CF5D-4BBC-B1E7-99C6588E7962}"/>
              </a:ext>
            </a:extLst>
          </p:cNvPr>
          <p:cNvSpPr>
            <a:spLocks noGrp="1"/>
          </p:cNvSpPr>
          <p:nvPr>
            <p:ph type="title"/>
          </p:nvPr>
        </p:nvSpPr>
        <p:spPr>
          <a:xfrm>
            <a:off x="838200" y="365126"/>
            <a:ext cx="10515600" cy="903838"/>
          </a:xfrm>
        </p:spPr>
        <p:txBody>
          <a:bodyPr>
            <a:normAutofit/>
          </a:bodyPr>
          <a:lstStyle/>
          <a:p>
            <a:r>
              <a:rPr lang="el-GR" sz="4000" b="1" dirty="0"/>
              <a:t>Κίνδυνος ομολογίας - Κυρτότητα (</a:t>
            </a:r>
            <a:r>
              <a:rPr lang="en-GB" sz="4000" b="1" dirty="0"/>
              <a:t>Convexity)</a:t>
            </a:r>
            <a:r>
              <a:rPr lang="el-GR" sz="3600" b="1" dirty="0"/>
              <a:t> </a:t>
            </a:r>
            <a:endParaRPr lang="en-GB" sz="3600" b="1" dirty="0"/>
          </a:p>
        </p:txBody>
      </p:sp>
    </p:spTree>
    <p:extLst>
      <p:ext uri="{BB962C8B-B14F-4D97-AF65-F5344CB8AC3E}">
        <p14:creationId xmlns:p14="http://schemas.microsoft.com/office/powerpoint/2010/main" val="1523567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a:extLst>
              <a:ext uri="{FF2B5EF4-FFF2-40B4-BE49-F238E27FC236}">
                <a16:creationId xmlns:a16="http://schemas.microsoft.com/office/drawing/2014/main" id="{3CCF3B13-AFBE-4303-8964-ADDD31346728}"/>
              </a:ext>
            </a:extLst>
          </p:cNvPr>
          <p:cNvPicPr>
            <a:picLocks noGrp="1" noChangeAspect="1"/>
          </p:cNvPicPr>
          <p:nvPr>
            <p:ph idx="1"/>
          </p:nvPr>
        </p:nvPicPr>
        <p:blipFill>
          <a:blip r:embed="rId2"/>
          <a:stretch>
            <a:fillRect/>
          </a:stretch>
        </p:blipFill>
        <p:spPr>
          <a:xfrm>
            <a:off x="671804" y="1362269"/>
            <a:ext cx="10681995" cy="4842587"/>
          </a:xfrm>
        </p:spPr>
      </p:pic>
      <p:sp>
        <p:nvSpPr>
          <p:cNvPr id="6" name="Τίτλος 1">
            <a:extLst>
              <a:ext uri="{FF2B5EF4-FFF2-40B4-BE49-F238E27FC236}">
                <a16:creationId xmlns:a16="http://schemas.microsoft.com/office/drawing/2014/main" id="{7C007BEE-5F9B-46CE-8EF0-3489A11B6D51}"/>
              </a:ext>
            </a:extLst>
          </p:cNvPr>
          <p:cNvSpPr>
            <a:spLocks noGrp="1"/>
          </p:cNvSpPr>
          <p:nvPr>
            <p:ph type="title"/>
          </p:nvPr>
        </p:nvSpPr>
        <p:spPr>
          <a:xfrm>
            <a:off x="838200" y="365125"/>
            <a:ext cx="10515600" cy="700277"/>
          </a:xfrm>
        </p:spPr>
        <p:txBody>
          <a:bodyPr>
            <a:normAutofit/>
          </a:bodyPr>
          <a:lstStyle/>
          <a:p>
            <a:r>
              <a:rPr lang="el-GR" sz="4000" b="1" dirty="0"/>
              <a:t>Κίνδυνος ομολογίας - Κυρτότητα (</a:t>
            </a:r>
            <a:r>
              <a:rPr lang="en-GB" sz="4000" b="1" dirty="0"/>
              <a:t>Convexity)</a:t>
            </a:r>
            <a:r>
              <a:rPr lang="el-GR" sz="3600" b="1" dirty="0"/>
              <a:t> </a:t>
            </a:r>
            <a:endParaRPr lang="en-GB" sz="3600" b="1" dirty="0"/>
          </a:p>
        </p:txBody>
      </p:sp>
    </p:spTree>
    <p:extLst>
      <p:ext uri="{BB962C8B-B14F-4D97-AF65-F5344CB8AC3E}">
        <p14:creationId xmlns:p14="http://schemas.microsoft.com/office/powerpoint/2010/main" val="4127156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a:extLst>
              <a:ext uri="{FF2B5EF4-FFF2-40B4-BE49-F238E27FC236}">
                <a16:creationId xmlns:a16="http://schemas.microsoft.com/office/drawing/2014/main" id="{7C007BEE-5F9B-46CE-8EF0-3489A11B6D51}"/>
              </a:ext>
            </a:extLst>
          </p:cNvPr>
          <p:cNvSpPr>
            <a:spLocks noGrp="1"/>
          </p:cNvSpPr>
          <p:nvPr>
            <p:ph type="title"/>
          </p:nvPr>
        </p:nvSpPr>
        <p:spPr>
          <a:xfrm>
            <a:off x="838200" y="365125"/>
            <a:ext cx="10515600" cy="700277"/>
          </a:xfrm>
        </p:spPr>
        <p:txBody>
          <a:bodyPr>
            <a:normAutofit/>
          </a:bodyPr>
          <a:lstStyle/>
          <a:p>
            <a:r>
              <a:rPr lang="el-GR" sz="4000" b="1" dirty="0"/>
              <a:t>Κίνδυνος ομολογίας - Κυρτότητα (</a:t>
            </a:r>
            <a:r>
              <a:rPr lang="en-GB" sz="4000" b="1" dirty="0"/>
              <a:t>Convexity)</a:t>
            </a:r>
            <a:r>
              <a:rPr lang="el-GR" sz="3600" b="1" dirty="0"/>
              <a:t> </a:t>
            </a:r>
            <a:endParaRPr lang="en-GB" sz="3600" b="1" dirty="0"/>
          </a:p>
        </p:txBody>
      </p:sp>
      <p:pic>
        <p:nvPicPr>
          <p:cNvPr id="9" name="Θέση περιεχομένου 8">
            <a:extLst>
              <a:ext uri="{FF2B5EF4-FFF2-40B4-BE49-F238E27FC236}">
                <a16:creationId xmlns:a16="http://schemas.microsoft.com/office/drawing/2014/main" id="{D23AA33F-8CCE-4874-B770-72DBABA8E59B}"/>
              </a:ext>
            </a:extLst>
          </p:cNvPr>
          <p:cNvPicPr>
            <a:picLocks noGrp="1" noChangeAspect="1"/>
          </p:cNvPicPr>
          <p:nvPr>
            <p:ph idx="1"/>
          </p:nvPr>
        </p:nvPicPr>
        <p:blipFill>
          <a:blip r:embed="rId2"/>
          <a:stretch>
            <a:fillRect/>
          </a:stretch>
        </p:blipFill>
        <p:spPr>
          <a:xfrm>
            <a:off x="951722" y="1166327"/>
            <a:ext cx="10021078" cy="5010636"/>
          </a:xfrm>
        </p:spPr>
      </p:pic>
    </p:spTree>
    <p:extLst>
      <p:ext uri="{BB962C8B-B14F-4D97-AF65-F5344CB8AC3E}">
        <p14:creationId xmlns:p14="http://schemas.microsoft.com/office/powerpoint/2010/main" val="1656736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578B55AC-37F3-4AC7-BDCF-EE12EE4A641E}"/>
              </a:ext>
            </a:extLst>
          </p:cNvPr>
          <p:cNvPicPr>
            <a:picLocks noGrp="1" noChangeAspect="1"/>
          </p:cNvPicPr>
          <p:nvPr>
            <p:ph idx="1"/>
          </p:nvPr>
        </p:nvPicPr>
        <p:blipFill>
          <a:blip r:embed="rId2"/>
          <a:stretch>
            <a:fillRect/>
          </a:stretch>
        </p:blipFill>
        <p:spPr>
          <a:xfrm>
            <a:off x="1231641" y="1567542"/>
            <a:ext cx="9078685" cy="4432041"/>
          </a:xfrm>
        </p:spPr>
      </p:pic>
      <p:sp>
        <p:nvSpPr>
          <p:cNvPr id="6" name="Τίτλος 1">
            <a:extLst>
              <a:ext uri="{FF2B5EF4-FFF2-40B4-BE49-F238E27FC236}">
                <a16:creationId xmlns:a16="http://schemas.microsoft.com/office/drawing/2014/main" id="{7C007BEE-5F9B-46CE-8EF0-3489A11B6D51}"/>
              </a:ext>
            </a:extLst>
          </p:cNvPr>
          <p:cNvSpPr>
            <a:spLocks noGrp="1"/>
          </p:cNvSpPr>
          <p:nvPr>
            <p:ph type="title"/>
          </p:nvPr>
        </p:nvSpPr>
        <p:spPr>
          <a:xfrm>
            <a:off x="838200" y="365125"/>
            <a:ext cx="10515600" cy="700277"/>
          </a:xfrm>
        </p:spPr>
        <p:txBody>
          <a:bodyPr>
            <a:normAutofit/>
          </a:bodyPr>
          <a:lstStyle/>
          <a:p>
            <a:r>
              <a:rPr lang="el-GR" sz="4000" b="1" dirty="0"/>
              <a:t>Κίνδυνος ομολογίας - Κυρτότητα (</a:t>
            </a:r>
            <a:r>
              <a:rPr lang="en-GB" sz="4000" b="1" dirty="0"/>
              <a:t>Convexity)</a:t>
            </a:r>
            <a:r>
              <a:rPr lang="el-GR" sz="3600" b="1" dirty="0"/>
              <a:t> </a:t>
            </a:r>
            <a:endParaRPr lang="en-GB" sz="3600" b="1" dirty="0"/>
          </a:p>
        </p:txBody>
      </p:sp>
    </p:spTree>
    <p:extLst>
      <p:ext uri="{BB962C8B-B14F-4D97-AF65-F5344CB8AC3E}">
        <p14:creationId xmlns:p14="http://schemas.microsoft.com/office/powerpoint/2010/main" val="345085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59F81FA-D7A6-46B0-899D-59A8A9B54188}"/>
              </a:ext>
            </a:extLst>
          </p:cNvPr>
          <p:cNvSpPr>
            <a:spLocks noGrp="1"/>
          </p:cNvSpPr>
          <p:nvPr>
            <p:ph idx="1"/>
          </p:nvPr>
        </p:nvSpPr>
        <p:spPr>
          <a:xfrm>
            <a:off x="838200" y="1530220"/>
            <a:ext cx="10515600" cy="4646743"/>
          </a:xfrm>
        </p:spPr>
        <p:txBody>
          <a:bodyPr>
            <a:normAutofit lnSpcReduction="10000"/>
          </a:bodyPr>
          <a:lstStyle/>
          <a:p>
            <a:pPr algn="just"/>
            <a:r>
              <a:rPr lang="el-GR" sz="2400" dirty="0"/>
              <a:t>Ας υποθέσουμε ότι θέλουμε να τιμολογήσουμε μία 3-ετή ομολογία με εκδότη το Δημόσιο, ονομαστικής αξίας 100 Ευρώ, επιτοκίου έκδοσης 5%, που πληρώνει τοκομερίδια μία φορά τον χρόνο</a:t>
            </a:r>
          </a:p>
          <a:p>
            <a:pPr algn="just"/>
            <a:endParaRPr lang="el-GR" sz="2400" dirty="0"/>
          </a:p>
          <a:p>
            <a:pPr algn="just"/>
            <a:r>
              <a:rPr lang="el-GR" sz="2400" dirty="0">
                <a:solidFill>
                  <a:srgbClr val="FF0000"/>
                </a:solidFill>
              </a:rPr>
              <a:t>Αναμένουμε μεταβολές στα επιτόκια της οικονομίας για την επόμενη τριετία. </a:t>
            </a:r>
          </a:p>
          <a:p>
            <a:pPr algn="just"/>
            <a:endParaRPr lang="el-GR" sz="2400" dirty="0">
              <a:solidFill>
                <a:srgbClr val="FF0000"/>
              </a:solidFill>
            </a:endParaRPr>
          </a:p>
          <a:p>
            <a:pPr algn="just"/>
            <a:r>
              <a:rPr lang="el-GR" sz="2400" dirty="0"/>
              <a:t>Όπως έχουμε ήδη πει όταν θέλουμε να τιμολογήσουμε ομολογίες πρέπει να χρησιμοποιούμε τα </a:t>
            </a:r>
            <a:r>
              <a:rPr lang="el-GR" sz="2400" dirty="0">
                <a:solidFill>
                  <a:srgbClr val="FF0000"/>
                </a:solidFill>
              </a:rPr>
              <a:t>κατάλληλα προεξοφλητικά επιτόκια για κάθε ομολογία</a:t>
            </a:r>
            <a:r>
              <a:rPr lang="el-GR" sz="2400" dirty="0"/>
              <a:t>. </a:t>
            </a:r>
          </a:p>
          <a:p>
            <a:pPr algn="just"/>
            <a:endParaRPr lang="el-GR" sz="2400" dirty="0"/>
          </a:p>
          <a:p>
            <a:pPr algn="just"/>
            <a:r>
              <a:rPr lang="el-GR" sz="2400" dirty="0"/>
              <a:t>Για παράδειγμα, όταν θέλουμε να προεξοφλήσουμε μία ομολογία με εκδότη το Δημόσιο θα χρησιμοποιήσουμε διαφορετικά προεξοφλητικά επιτόκια από όταν θέλουμε να προεξοφλήσουμε μία ομολογία με εκδότη μία ιδιωτική επιχείρηση. </a:t>
            </a:r>
            <a:endParaRPr lang="en-GB" sz="2400" dirty="0"/>
          </a:p>
        </p:txBody>
      </p:sp>
      <p:sp>
        <p:nvSpPr>
          <p:cNvPr id="6" name="Τίτλος 1">
            <a:extLst>
              <a:ext uri="{FF2B5EF4-FFF2-40B4-BE49-F238E27FC236}">
                <a16:creationId xmlns:a16="http://schemas.microsoft.com/office/drawing/2014/main" id="{7C007BEE-5F9B-46CE-8EF0-3489A11B6D51}"/>
              </a:ext>
            </a:extLst>
          </p:cNvPr>
          <p:cNvSpPr>
            <a:spLocks noGrp="1"/>
          </p:cNvSpPr>
          <p:nvPr>
            <p:ph type="title"/>
          </p:nvPr>
        </p:nvSpPr>
        <p:spPr>
          <a:xfrm>
            <a:off x="838200" y="365125"/>
            <a:ext cx="10515600" cy="700277"/>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spTree>
    <p:extLst>
      <p:ext uri="{BB962C8B-B14F-4D97-AF65-F5344CB8AC3E}">
        <p14:creationId xmlns:p14="http://schemas.microsoft.com/office/powerpoint/2010/main" val="1571209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2CB2E2-C112-4143-A80A-676EC6A6D4C1}"/>
              </a:ext>
            </a:extLst>
          </p:cNvPr>
          <p:cNvSpPr>
            <a:spLocks noGrp="1"/>
          </p:cNvSpPr>
          <p:nvPr>
            <p:ph idx="1"/>
          </p:nvPr>
        </p:nvSpPr>
        <p:spPr>
          <a:xfrm>
            <a:off x="838200" y="1325460"/>
            <a:ext cx="10998666" cy="5167413"/>
          </a:xfrm>
        </p:spPr>
        <p:txBody>
          <a:bodyPr>
            <a:noAutofit/>
          </a:bodyPr>
          <a:lstStyle/>
          <a:p>
            <a:pPr algn="just"/>
            <a:r>
              <a:rPr lang="el-GR" sz="2400" dirty="0"/>
              <a:t>Τα προεξοφλητικά επιτόκια πρέπει να αντανακλούν πάντα τον συνολικό κίνδυνο κάθε έκδοσης. </a:t>
            </a:r>
          </a:p>
          <a:p>
            <a:pPr algn="just"/>
            <a:endParaRPr lang="el-GR" sz="2400" dirty="0"/>
          </a:p>
          <a:p>
            <a:pPr algn="just"/>
            <a:r>
              <a:rPr lang="el-GR" sz="2400" dirty="0"/>
              <a:t>Έτσι, προκειμένου να προεξοφλήσουμε την ομολογία στο ανωτέρω παράδειγμα θα χρησιμοποιήσουμε </a:t>
            </a:r>
            <a:r>
              <a:rPr lang="el-GR" sz="2400" dirty="0">
                <a:solidFill>
                  <a:srgbClr val="FF0000"/>
                </a:solidFill>
              </a:rPr>
              <a:t>επιτόκια από παρομοίου κινδύνου χρεόγραφα </a:t>
            </a:r>
            <a:r>
              <a:rPr lang="el-GR" sz="2400" dirty="0"/>
              <a:t>(δηλαδή από χρεόγραφα με εκδότη το Δημόσιο και παρόμοιας ωρίμανσης). </a:t>
            </a:r>
          </a:p>
          <a:p>
            <a:pPr algn="just"/>
            <a:endParaRPr lang="el-GR" sz="2400" dirty="0"/>
          </a:p>
          <a:p>
            <a:pPr algn="just"/>
            <a:r>
              <a:rPr lang="el-GR" sz="2400" dirty="0"/>
              <a:t>Επίσης, και εφ’ όσον αναμένουμε μεταβολές στα επιτόκια την επόμενη τριετία, </a:t>
            </a:r>
            <a:r>
              <a:rPr lang="el-GR" sz="2400" dirty="0">
                <a:solidFill>
                  <a:srgbClr val="FF0000"/>
                </a:solidFill>
              </a:rPr>
              <a:t>θα ήταν λάθος να προεξοφλήσουμε κάθε χρηματική ροή από την ομολογία στο ίδιο επιτόκιο. </a:t>
            </a:r>
          </a:p>
          <a:p>
            <a:pPr algn="just"/>
            <a:endParaRPr lang="el-GR" sz="2400" dirty="0"/>
          </a:p>
          <a:p>
            <a:pPr algn="just"/>
            <a:r>
              <a:rPr lang="el-GR" sz="2400" dirty="0"/>
              <a:t>Τα προεξοφλητικά επιτόκια θα πρέπει να αντανακλούν τις προσδοκίες για τα μελλοντικά γεγονότα, καθώς και κάθε άλλη διαθέσιμη πληροφορία. </a:t>
            </a:r>
            <a:endParaRPr lang="en-GB" sz="2400" dirty="0"/>
          </a:p>
        </p:txBody>
      </p:sp>
      <p:sp>
        <p:nvSpPr>
          <p:cNvPr id="4" name="Τίτλος 1">
            <a:extLst>
              <a:ext uri="{FF2B5EF4-FFF2-40B4-BE49-F238E27FC236}">
                <a16:creationId xmlns:a16="http://schemas.microsoft.com/office/drawing/2014/main" id="{B37D9C01-56BF-47BB-A2A2-FCE36FDAA745}"/>
              </a:ext>
            </a:extLst>
          </p:cNvPr>
          <p:cNvSpPr>
            <a:spLocks noGrp="1"/>
          </p:cNvSpPr>
          <p:nvPr>
            <p:ph type="title"/>
          </p:nvPr>
        </p:nvSpPr>
        <p:spPr>
          <a:xfrm>
            <a:off x="838200" y="365126"/>
            <a:ext cx="10515600" cy="759000"/>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spTree>
    <p:extLst>
      <p:ext uri="{BB962C8B-B14F-4D97-AF65-F5344CB8AC3E}">
        <p14:creationId xmlns:p14="http://schemas.microsoft.com/office/powerpoint/2010/main" val="205518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2CB2E2-C112-4143-A80A-676EC6A6D4C1}"/>
              </a:ext>
            </a:extLst>
          </p:cNvPr>
          <p:cNvSpPr>
            <a:spLocks noGrp="1"/>
          </p:cNvSpPr>
          <p:nvPr>
            <p:ph idx="1"/>
          </p:nvPr>
        </p:nvSpPr>
        <p:spPr>
          <a:xfrm>
            <a:off x="838200" y="1325460"/>
            <a:ext cx="10881220" cy="5167413"/>
          </a:xfrm>
        </p:spPr>
        <p:txBody>
          <a:bodyPr>
            <a:normAutofit/>
          </a:bodyPr>
          <a:lstStyle/>
          <a:p>
            <a:pPr algn="just">
              <a:lnSpc>
                <a:spcPct val="100000"/>
              </a:lnSpc>
              <a:spcAft>
                <a:spcPts val="800"/>
              </a:spcAft>
            </a:pPr>
            <a:r>
              <a:rPr lang="el-GR" sz="2000" dirty="0">
                <a:effectLst/>
                <a:ea typeface="Times New Roman" panose="02020603050405020304" pitchFamily="18" charset="0"/>
                <a:cs typeface="Times New Roman" panose="02020603050405020304" pitchFamily="18" charset="0"/>
              </a:rPr>
              <a:t>Εάν προσδοκούμε ότι τα επιτόκια θα είναι διαφορετικά κάθε χρόνο δεν μπορούμε να υποθέσουμε </a:t>
            </a:r>
            <a:r>
              <a:rPr lang="el-GR" sz="2000" dirty="0">
                <a:solidFill>
                  <a:srgbClr val="FF0000"/>
                </a:solidFill>
                <a:effectLst/>
                <a:ea typeface="Times New Roman" panose="02020603050405020304" pitchFamily="18" charset="0"/>
                <a:cs typeface="Times New Roman" panose="02020603050405020304" pitchFamily="18" charset="0"/>
              </a:rPr>
              <a:t>ότι το προεξοφλητικό επιτόκιο θα είναι σταθερό</a:t>
            </a:r>
            <a:r>
              <a:rPr lang="el-GR" sz="2000" dirty="0">
                <a:effectLst/>
                <a:ea typeface="Times New Roman" panose="02020603050405020304" pitchFamily="18" charset="0"/>
                <a:cs typeface="Times New Roman" panose="02020603050405020304" pitchFamily="18" charset="0"/>
              </a:rPr>
              <a:t>, όπως κάναμε μέχρι τώρα. Έτσι, η σημερινή τιμή της ομολογίας του παραδείγματος θα δίνεται από τον τύπο:</a:t>
            </a:r>
            <a:endParaRPr lang="en-GB" sz="2000" dirty="0">
              <a:effectLst/>
              <a:ea typeface="Calibri" panose="020F0502020204030204" pitchFamily="34" charset="0"/>
              <a:cs typeface="Times New Roman" panose="02020603050405020304" pitchFamily="18" charset="0"/>
            </a:endParaRPr>
          </a:p>
          <a:p>
            <a:pPr marL="0" indent="0" algn="just">
              <a:lnSpc>
                <a:spcPct val="100000"/>
              </a:lnSpc>
              <a:spcAft>
                <a:spcPts val="800"/>
              </a:spcAft>
              <a:buNone/>
            </a:pPr>
            <a:endParaRPr lang="el-G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GB"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GB"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 (1+</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GB" sz="1800" baseline="-25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l-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GB"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 (1+</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GB" sz="1800" baseline="-25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l-GR"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GB"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 (1+</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GB" sz="1800" baseline="-25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l-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GB"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[5 / (1+</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GB" sz="1800" baseline="-25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l-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[5 / (1+</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GB" sz="1800" baseline="-25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l-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[(5 + 100) / (1+</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GB" sz="1800" baseline="-25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Τίτλος 1">
            <a:extLst>
              <a:ext uri="{FF2B5EF4-FFF2-40B4-BE49-F238E27FC236}">
                <a16:creationId xmlns:a16="http://schemas.microsoft.com/office/drawing/2014/main" id="{B37D9C01-56BF-47BB-A2A2-FCE36FDAA745}"/>
              </a:ext>
            </a:extLst>
          </p:cNvPr>
          <p:cNvSpPr>
            <a:spLocks noGrp="1"/>
          </p:cNvSpPr>
          <p:nvPr>
            <p:ph type="title"/>
          </p:nvPr>
        </p:nvSpPr>
        <p:spPr>
          <a:xfrm>
            <a:off x="838200" y="365126"/>
            <a:ext cx="10515600" cy="759000"/>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spTree>
    <p:extLst>
      <p:ext uri="{BB962C8B-B14F-4D97-AF65-F5344CB8AC3E}">
        <p14:creationId xmlns:p14="http://schemas.microsoft.com/office/powerpoint/2010/main" val="57512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pic>
        <p:nvPicPr>
          <p:cNvPr id="12" name="Θέση περιεχομένου 11">
            <a:extLst>
              <a:ext uri="{FF2B5EF4-FFF2-40B4-BE49-F238E27FC236}">
                <a16:creationId xmlns:a16="http://schemas.microsoft.com/office/drawing/2014/main" id="{7C8BE4EB-6572-4CCB-9EAA-7EF700153F47}"/>
              </a:ext>
            </a:extLst>
          </p:cNvPr>
          <p:cNvPicPr>
            <a:picLocks noGrp="1" noChangeAspect="1"/>
          </p:cNvPicPr>
          <p:nvPr>
            <p:ph idx="1"/>
          </p:nvPr>
        </p:nvPicPr>
        <p:blipFill>
          <a:blip r:embed="rId2"/>
          <a:stretch>
            <a:fillRect/>
          </a:stretch>
        </p:blipFill>
        <p:spPr>
          <a:xfrm>
            <a:off x="1492898" y="1233182"/>
            <a:ext cx="8976048" cy="4943781"/>
          </a:xfrm>
        </p:spPr>
      </p:pic>
    </p:spTree>
    <p:extLst>
      <p:ext uri="{BB962C8B-B14F-4D97-AF65-F5344CB8AC3E}">
        <p14:creationId xmlns:p14="http://schemas.microsoft.com/office/powerpoint/2010/main" val="912784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2CB2E2-C112-4143-A80A-676EC6A6D4C1}"/>
              </a:ext>
            </a:extLst>
          </p:cNvPr>
          <p:cNvSpPr>
            <a:spLocks noGrp="1"/>
          </p:cNvSpPr>
          <p:nvPr>
            <p:ph idx="1"/>
          </p:nvPr>
        </p:nvSpPr>
        <p:spPr>
          <a:xfrm>
            <a:off x="838200" y="1325460"/>
            <a:ext cx="11082556" cy="5310231"/>
          </a:xfrm>
        </p:spPr>
        <p:txBody>
          <a:bodyPr>
            <a:normAutofit fontScale="70000" lnSpcReduction="20000"/>
          </a:bodyPr>
          <a:lstStyle/>
          <a:p>
            <a:pPr algn="just">
              <a:lnSpc>
                <a:spcPct val="120000"/>
              </a:lnSpc>
              <a:spcAft>
                <a:spcPts val="800"/>
              </a:spcAft>
            </a:pPr>
            <a:r>
              <a:rPr lang="en-US" sz="2900" i="1" dirty="0">
                <a:effectLst/>
                <a:ea typeface="Times New Roman" panose="02020603050405020304" pitchFamily="18" charset="0"/>
                <a:cs typeface="Times New Roman" panose="02020603050405020304" pitchFamily="18" charset="0"/>
              </a:rPr>
              <a:t>S</a:t>
            </a:r>
            <a:r>
              <a:rPr lang="el-GR" sz="2900" i="1" baseline="-25000" dirty="0">
                <a:effectLst/>
                <a:ea typeface="Times New Roman" panose="02020603050405020304" pitchFamily="18" charset="0"/>
                <a:cs typeface="Times New Roman" panose="02020603050405020304" pitchFamily="18" charset="0"/>
              </a:rPr>
              <a:t>01</a:t>
            </a:r>
            <a:r>
              <a:rPr lang="el-GR" sz="2900" dirty="0">
                <a:effectLst/>
                <a:ea typeface="Times New Roman" panose="02020603050405020304" pitchFamily="18" charset="0"/>
                <a:cs typeface="Times New Roman" panose="02020603050405020304" pitchFamily="18" charset="0"/>
              </a:rPr>
              <a:t> το κατάλληλο προεξοφλητικό επιτόκιο για την περίοδο 0 έως 1 (σε ένα χρόνο από σήμερα)</a:t>
            </a:r>
          </a:p>
          <a:p>
            <a:pPr algn="just">
              <a:lnSpc>
                <a:spcPct val="120000"/>
              </a:lnSpc>
              <a:spcAft>
                <a:spcPts val="800"/>
              </a:spcAft>
            </a:pPr>
            <a:r>
              <a:rPr lang="en-US" sz="2900" i="1" dirty="0">
                <a:effectLst/>
                <a:ea typeface="Times New Roman" panose="02020603050405020304" pitchFamily="18" charset="0"/>
                <a:cs typeface="Times New Roman" panose="02020603050405020304" pitchFamily="18" charset="0"/>
              </a:rPr>
              <a:t>S</a:t>
            </a:r>
            <a:r>
              <a:rPr lang="el-GR" sz="2900" i="1" baseline="-25000" dirty="0">
                <a:effectLst/>
                <a:ea typeface="Times New Roman" panose="02020603050405020304" pitchFamily="18" charset="0"/>
                <a:cs typeface="Times New Roman" panose="02020603050405020304" pitchFamily="18" charset="0"/>
              </a:rPr>
              <a:t>02</a:t>
            </a:r>
            <a:r>
              <a:rPr lang="el-GR" sz="2900" dirty="0">
                <a:effectLst/>
                <a:ea typeface="Times New Roman" panose="02020603050405020304" pitchFamily="18" charset="0"/>
                <a:cs typeface="Times New Roman" panose="02020603050405020304" pitchFamily="18" charset="0"/>
              </a:rPr>
              <a:t> το κατάλληλο προεξοφλητικό επιτόκιο μεταξύ της περιόδου 0 και 2 (σε δύο χρόνια)</a:t>
            </a:r>
          </a:p>
          <a:p>
            <a:pPr algn="just">
              <a:lnSpc>
                <a:spcPct val="120000"/>
              </a:lnSpc>
              <a:spcAft>
                <a:spcPts val="800"/>
              </a:spcAft>
            </a:pPr>
            <a:r>
              <a:rPr lang="en-US" sz="2900" i="1" dirty="0">
                <a:effectLst/>
                <a:ea typeface="Times New Roman" panose="02020603050405020304" pitchFamily="18" charset="0"/>
                <a:cs typeface="Times New Roman" panose="02020603050405020304" pitchFamily="18" charset="0"/>
              </a:rPr>
              <a:t>S</a:t>
            </a:r>
            <a:r>
              <a:rPr lang="el-GR" sz="2900" i="1" baseline="-25000" dirty="0">
                <a:effectLst/>
                <a:ea typeface="Times New Roman" panose="02020603050405020304" pitchFamily="18" charset="0"/>
                <a:cs typeface="Times New Roman" panose="02020603050405020304" pitchFamily="18" charset="0"/>
              </a:rPr>
              <a:t>03</a:t>
            </a:r>
            <a:r>
              <a:rPr lang="el-GR" sz="2900" dirty="0">
                <a:effectLst/>
                <a:ea typeface="Times New Roman" panose="02020603050405020304" pitchFamily="18" charset="0"/>
                <a:cs typeface="Times New Roman" panose="02020603050405020304" pitchFamily="18" charset="0"/>
              </a:rPr>
              <a:t> το κατάλληλο προεξοφλητικό επιτόκιο μεταξύ της περιόδου 0 και 3 (σε τρία χρόνια). </a:t>
            </a:r>
          </a:p>
          <a:p>
            <a:pPr algn="just">
              <a:lnSpc>
                <a:spcPct val="120000"/>
              </a:lnSpc>
              <a:spcAft>
                <a:spcPts val="800"/>
              </a:spcAft>
            </a:pPr>
            <a:r>
              <a:rPr lang="el-GR" sz="2900" dirty="0">
                <a:effectLst/>
                <a:ea typeface="Times New Roman" panose="02020603050405020304" pitchFamily="18" charset="0"/>
                <a:cs typeface="Times New Roman" panose="02020603050405020304" pitchFamily="18" charset="0"/>
              </a:rPr>
              <a:t>   </a:t>
            </a:r>
            <a:endParaRPr lang="en-GB" sz="2900" dirty="0">
              <a:effectLst/>
              <a:ea typeface="Calibri" panose="020F0502020204030204" pitchFamily="34" charset="0"/>
              <a:cs typeface="Times New Roman" panose="02020603050405020304" pitchFamily="18" charset="0"/>
            </a:endParaRPr>
          </a:p>
          <a:p>
            <a:pPr algn="just">
              <a:lnSpc>
                <a:spcPct val="120000"/>
              </a:lnSpc>
              <a:spcAft>
                <a:spcPts val="800"/>
              </a:spcAft>
            </a:pPr>
            <a:r>
              <a:rPr lang="el-GR" sz="2900" dirty="0">
                <a:effectLst/>
                <a:ea typeface="Times New Roman" panose="02020603050405020304" pitchFamily="18" charset="0"/>
                <a:cs typeface="Times New Roman" panose="02020603050405020304" pitchFamily="18" charset="0"/>
              </a:rPr>
              <a:t>Υπάρχουν πολλοί τρόποι εκτίμησης των επιτοκίων αυτών. </a:t>
            </a:r>
          </a:p>
          <a:p>
            <a:pPr algn="just">
              <a:lnSpc>
                <a:spcPct val="120000"/>
              </a:lnSpc>
              <a:spcAft>
                <a:spcPts val="800"/>
              </a:spcAft>
            </a:pPr>
            <a:r>
              <a:rPr lang="el-GR" sz="2900" dirty="0">
                <a:effectLst/>
                <a:ea typeface="Times New Roman" panose="02020603050405020304" pitchFamily="18" charset="0"/>
                <a:cs typeface="Times New Roman" panose="02020603050405020304" pitchFamily="18" charset="0"/>
              </a:rPr>
              <a:t>Π.χ. η εφαρμογή του </a:t>
            </a:r>
            <a:r>
              <a:rPr lang="el-GR" sz="2900" dirty="0">
                <a:solidFill>
                  <a:srgbClr val="FF0000"/>
                </a:solidFill>
                <a:effectLst/>
                <a:ea typeface="Times New Roman" panose="02020603050405020304" pitchFamily="18" charset="0"/>
                <a:cs typeface="Times New Roman" panose="02020603050405020304" pitchFamily="18" charset="0"/>
              </a:rPr>
              <a:t>Νόμου της Μίας Τιμής </a:t>
            </a:r>
            <a:r>
              <a:rPr lang="el-GR" sz="2900" dirty="0">
                <a:effectLst/>
                <a:ea typeface="Times New Roman" panose="02020603050405020304" pitchFamily="18" charset="0"/>
                <a:cs typeface="Times New Roman" panose="02020603050405020304" pitchFamily="18" charset="0"/>
              </a:rPr>
              <a:t>(</a:t>
            </a:r>
            <a:r>
              <a:rPr lang="en-US" sz="2900" dirty="0">
                <a:effectLst/>
                <a:ea typeface="Times New Roman" panose="02020603050405020304" pitchFamily="18" charset="0"/>
                <a:cs typeface="Times New Roman" panose="02020603050405020304" pitchFamily="18" charset="0"/>
              </a:rPr>
              <a:t>Law of One Price</a:t>
            </a:r>
            <a:r>
              <a:rPr lang="el-GR" sz="2900" dirty="0">
                <a:effectLst/>
                <a:ea typeface="Times New Roman" panose="02020603050405020304" pitchFamily="18" charset="0"/>
                <a:cs typeface="Times New Roman" panose="02020603050405020304" pitchFamily="18" charset="0"/>
              </a:rPr>
              <a:t>) στην τιμολόγηση των ομολογιών σημαίνει ότι, για ομολογίες ιδίου κινδύνου, οι χρηματικές ροές των ομολογιών κάθε περιόδου πρέπει να </a:t>
            </a:r>
            <a:r>
              <a:rPr lang="el-GR" sz="2900" dirty="0" err="1">
                <a:effectLst/>
                <a:ea typeface="Times New Roman" panose="02020603050405020304" pitchFamily="18" charset="0"/>
                <a:cs typeface="Times New Roman" panose="02020603050405020304" pitchFamily="18" charset="0"/>
              </a:rPr>
              <a:t>προεξοφλούνται</a:t>
            </a:r>
            <a:r>
              <a:rPr lang="el-GR" sz="2900" dirty="0">
                <a:effectLst/>
                <a:ea typeface="Times New Roman" panose="02020603050405020304" pitchFamily="18" charset="0"/>
                <a:cs typeface="Times New Roman" panose="02020603050405020304" pitchFamily="18" charset="0"/>
              </a:rPr>
              <a:t> στο ίδιο επιτόκιο. </a:t>
            </a:r>
          </a:p>
          <a:p>
            <a:pPr algn="just">
              <a:lnSpc>
                <a:spcPct val="120000"/>
              </a:lnSpc>
              <a:spcAft>
                <a:spcPts val="800"/>
              </a:spcAft>
            </a:pPr>
            <a:r>
              <a:rPr lang="el-GR" sz="2900" dirty="0">
                <a:effectLst/>
                <a:ea typeface="Times New Roman" panose="02020603050405020304" pitchFamily="18" charset="0"/>
                <a:cs typeface="Times New Roman" panose="02020603050405020304" pitchFamily="18" charset="0"/>
              </a:rPr>
              <a:t>Αυτό πρακτικά σημαίνει ότι όταν π.χ. έχουμε δύο 2-ετείς ομολογίες με εκδότη το Δημόσιο δεν μπορούμε να τις προεξοφλούμε με διαφορετικό επιτόκιο, αλλά </a:t>
            </a:r>
            <a:r>
              <a:rPr lang="el-GR" sz="2900" dirty="0">
                <a:solidFill>
                  <a:srgbClr val="FF0000"/>
                </a:solidFill>
                <a:effectLst/>
                <a:ea typeface="Times New Roman" panose="02020603050405020304" pitchFamily="18" charset="0"/>
                <a:cs typeface="Times New Roman" panose="02020603050405020304" pitchFamily="18" charset="0"/>
              </a:rPr>
              <a:t>πρέπει να </a:t>
            </a:r>
            <a:r>
              <a:rPr lang="el-GR" sz="2900" i="1" dirty="0">
                <a:solidFill>
                  <a:srgbClr val="FF0000"/>
                </a:solidFill>
                <a:effectLst/>
                <a:ea typeface="Times New Roman" panose="02020603050405020304" pitchFamily="18" charset="0"/>
                <a:cs typeface="Times New Roman" panose="02020603050405020304" pitchFamily="18" charset="0"/>
              </a:rPr>
              <a:t>χρησιμοποιήσουμε το ίδιο επιτόκιο</a:t>
            </a:r>
            <a:r>
              <a:rPr lang="el-GR" sz="2900" dirty="0">
                <a:solidFill>
                  <a:srgbClr val="FF0000"/>
                </a:solidFill>
                <a:effectLst/>
                <a:ea typeface="Times New Roman" panose="02020603050405020304" pitchFamily="18" charset="0"/>
                <a:cs typeface="Times New Roman" panose="02020603050405020304" pitchFamily="18" charset="0"/>
              </a:rPr>
              <a:t>. </a:t>
            </a:r>
            <a:endParaRPr lang="en-GB" sz="2900" dirty="0">
              <a:solidFill>
                <a:srgbClr val="FF0000"/>
              </a:solidFill>
              <a:effectLst/>
              <a:ea typeface="Calibri" panose="020F0502020204030204" pitchFamily="34" charset="0"/>
              <a:cs typeface="Times New Roman" panose="02020603050405020304" pitchFamily="18" charset="0"/>
            </a:endParaRPr>
          </a:p>
          <a:p>
            <a:endParaRPr lang="en-GB" dirty="0"/>
          </a:p>
        </p:txBody>
      </p:sp>
      <p:sp>
        <p:nvSpPr>
          <p:cNvPr id="4" name="Τίτλος 1">
            <a:extLst>
              <a:ext uri="{FF2B5EF4-FFF2-40B4-BE49-F238E27FC236}">
                <a16:creationId xmlns:a16="http://schemas.microsoft.com/office/drawing/2014/main" id="{B37D9C01-56BF-47BB-A2A2-FCE36FDAA745}"/>
              </a:ext>
            </a:extLst>
          </p:cNvPr>
          <p:cNvSpPr>
            <a:spLocks noGrp="1"/>
          </p:cNvSpPr>
          <p:nvPr>
            <p:ph type="title"/>
          </p:nvPr>
        </p:nvSpPr>
        <p:spPr>
          <a:xfrm>
            <a:off x="838200" y="365126"/>
            <a:ext cx="10515600" cy="759000"/>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spTree>
    <p:extLst>
      <p:ext uri="{BB962C8B-B14F-4D97-AF65-F5344CB8AC3E}">
        <p14:creationId xmlns:p14="http://schemas.microsoft.com/office/powerpoint/2010/main" val="3744160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B37D9C01-56BF-47BB-A2A2-FCE36FDAA745}"/>
              </a:ext>
            </a:extLst>
          </p:cNvPr>
          <p:cNvSpPr>
            <a:spLocks noGrp="1"/>
          </p:cNvSpPr>
          <p:nvPr>
            <p:ph type="title"/>
          </p:nvPr>
        </p:nvSpPr>
        <p:spPr>
          <a:xfrm>
            <a:off x="838200" y="365126"/>
            <a:ext cx="10515600" cy="759000"/>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pic>
        <p:nvPicPr>
          <p:cNvPr id="9" name="Θέση περιεχομένου 8">
            <a:extLst>
              <a:ext uri="{FF2B5EF4-FFF2-40B4-BE49-F238E27FC236}">
                <a16:creationId xmlns:a16="http://schemas.microsoft.com/office/drawing/2014/main" id="{03C50C87-F55B-45A9-B69C-66525C4880A8}"/>
              </a:ext>
            </a:extLst>
          </p:cNvPr>
          <p:cNvPicPr>
            <a:picLocks noGrp="1" noChangeAspect="1"/>
          </p:cNvPicPr>
          <p:nvPr>
            <p:ph idx="1"/>
          </p:nvPr>
        </p:nvPicPr>
        <p:blipFill>
          <a:blip r:embed="rId2"/>
          <a:stretch>
            <a:fillRect/>
          </a:stretch>
        </p:blipFill>
        <p:spPr>
          <a:xfrm>
            <a:off x="1856791" y="1250302"/>
            <a:ext cx="8332237" cy="4926661"/>
          </a:xfrm>
        </p:spPr>
      </p:pic>
    </p:spTree>
    <p:extLst>
      <p:ext uri="{BB962C8B-B14F-4D97-AF65-F5344CB8AC3E}">
        <p14:creationId xmlns:p14="http://schemas.microsoft.com/office/powerpoint/2010/main" val="2126698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791AB1CE-81B3-4C86-9DA1-F2CBB2EDAABF}"/>
              </a:ext>
            </a:extLst>
          </p:cNvPr>
          <p:cNvPicPr>
            <a:picLocks noGrp="1" noChangeAspect="1"/>
          </p:cNvPicPr>
          <p:nvPr>
            <p:ph idx="1"/>
          </p:nvPr>
        </p:nvPicPr>
        <p:blipFill>
          <a:blip r:embed="rId2"/>
          <a:stretch>
            <a:fillRect/>
          </a:stretch>
        </p:blipFill>
        <p:spPr>
          <a:xfrm>
            <a:off x="2360645" y="1427584"/>
            <a:ext cx="7455159" cy="4795934"/>
          </a:xfrm>
        </p:spPr>
      </p:pic>
      <p:sp>
        <p:nvSpPr>
          <p:cNvPr id="4" name="Τίτλος 1">
            <a:extLst>
              <a:ext uri="{FF2B5EF4-FFF2-40B4-BE49-F238E27FC236}">
                <a16:creationId xmlns:a16="http://schemas.microsoft.com/office/drawing/2014/main" id="{B37D9C01-56BF-47BB-A2A2-FCE36FDAA745}"/>
              </a:ext>
            </a:extLst>
          </p:cNvPr>
          <p:cNvSpPr>
            <a:spLocks noGrp="1"/>
          </p:cNvSpPr>
          <p:nvPr>
            <p:ph type="title"/>
          </p:nvPr>
        </p:nvSpPr>
        <p:spPr>
          <a:xfrm>
            <a:off x="838200" y="365126"/>
            <a:ext cx="10515600" cy="759000"/>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spTree>
    <p:extLst>
      <p:ext uri="{BB962C8B-B14F-4D97-AF65-F5344CB8AC3E}">
        <p14:creationId xmlns:p14="http://schemas.microsoft.com/office/powerpoint/2010/main" val="4004503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2CB2E2-C112-4143-A80A-676EC6A6D4C1}"/>
              </a:ext>
            </a:extLst>
          </p:cNvPr>
          <p:cNvSpPr>
            <a:spLocks noGrp="1"/>
          </p:cNvSpPr>
          <p:nvPr>
            <p:ph idx="1"/>
          </p:nvPr>
        </p:nvSpPr>
        <p:spPr>
          <a:xfrm>
            <a:off x="838199" y="1233182"/>
            <a:ext cx="11107723" cy="5368953"/>
          </a:xfrm>
        </p:spPr>
        <p:txBody>
          <a:bodyPr>
            <a:normAutofit/>
          </a:bodyPr>
          <a:lstStyle/>
          <a:p>
            <a:pPr algn="just">
              <a:lnSpc>
                <a:spcPct val="100000"/>
              </a:lnSpc>
              <a:spcAft>
                <a:spcPts val="800"/>
              </a:spcAft>
            </a:pPr>
            <a:r>
              <a:rPr lang="el-GR" sz="2000" dirty="0" err="1">
                <a:effectLst/>
                <a:ea typeface="Times New Roman" panose="02020603050405020304" pitchFamily="18" charset="0"/>
                <a:cs typeface="Times New Roman" panose="02020603050405020304" pitchFamily="18" charset="0"/>
              </a:rPr>
              <a:t>Εφ</a:t>
            </a:r>
            <a:r>
              <a:rPr lang="el-GR" sz="2000" dirty="0">
                <a:effectLst/>
                <a:ea typeface="Times New Roman" panose="02020603050405020304" pitchFamily="18" charset="0"/>
                <a:cs typeface="Times New Roman" panose="02020603050405020304" pitchFamily="18" charset="0"/>
              </a:rPr>
              <a:t>΄ όσον λοιπόν εμείς θέλουμε να προεξοφλήσουμε μία ομολογία του Δημοσίου που θα μας δώσει τρεις χρηματικές ροές σε 1, 2, 3 έτη από σήμερα</a:t>
            </a:r>
          </a:p>
          <a:p>
            <a:pPr algn="just">
              <a:lnSpc>
                <a:spcPct val="100000"/>
              </a:lnSpc>
              <a:spcAft>
                <a:spcPts val="800"/>
              </a:spcAft>
            </a:pPr>
            <a:r>
              <a:rPr lang="el-GR" sz="2000" dirty="0" err="1">
                <a:effectLst/>
                <a:ea typeface="Times New Roman" panose="02020603050405020304" pitchFamily="18" charset="0"/>
                <a:cs typeface="Times New Roman" panose="02020603050405020304" pitchFamily="18" charset="0"/>
              </a:rPr>
              <a:t>Εφ</a:t>
            </a:r>
            <a:r>
              <a:rPr lang="el-GR" sz="2000" dirty="0">
                <a:effectLst/>
                <a:ea typeface="Times New Roman" panose="02020603050405020304" pitchFamily="18" charset="0"/>
                <a:cs typeface="Times New Roman" panose="02020603050405020304" pitchFamily="18" charset="0"/>
              </a:rPr>
              <a:t>΄ όσον υπάρχουν ήδη ετήσιες, διετείς, και τριετείς ομολογίες του Δημοσίου για τις οποίες οι απαιτούμενες αποδόσεις είναι 6,9%, 4,3% και 3,8% αντίστοιχα</a:t>
            </a:r>
          </a:p>
          <a:p>
            <a:pPr marL="0" indent="0" algn="just">
              <a:lnSpc>
                <a:spcPct val="100000"/>
              </a:lnSpc>
              <a:spcAft>
                <a:spcPts val="800"/>
              </a:spcAft>
              <a:buNone/>
            </a:pPr>
            <a:r>
              <a:rPr lang="el-GR" sz="2000" dirty="0">
                <a:latin typeface="Arial" panose="020B0604020202020204" pitchFamily="34" charset="0"/>
                <a:ea typeface="Times New Roman" panose="02020603050405020304" pitchFamily="18" charset="0"/>
                <a:cs typeface="Times New Roman" panose="02020603050405020304" pitchFamily="18" charset="0"/>
              </a:rPr>
              <a:t>→	</a:t>
            </a:r>
            <a:r>
              <a:rPr lang="el-GR" sz="2000" dirty="0">
                <a:effectLst/>
                <a:ea typeface="Times New Roman" panose="02020603050405020304" pitchFamily="18" charset="0"/>
                <a:cs typeface="Times New Roman" panose="02020603050405020304" pitchFamily="18" charset="0"/>
              </a:rPr>
              <a:t> σύμφωνα με τον Νόμο της Μίας Τιμής τα κατάλληλα προεξοφλητικά επιτόκια θα είναι:</a:t>
            </a:r>
            <a:endParaRPr lang="en-GB" sz="2000" dirty="0">
              <a:effectLst/>
              <a:ea typeface="Calibri" panose="020F0502020204030204" pitchFamily="34" charset="0"/>
              <a:cs typeface="Times New Roman" panose="02020603050405020304" pitchFamily="18" charset="0"/>
            </a:endParaRPr>
          </a:p>
          <a:p>
            <a:pPr marL="0" indent="0" algn="ctr">
              <a:lnSpc>
                <a:spcPct val="120000"/>
              </a:lnSpc>
              <a:spcAft>
                <a:spcPts val="800"/>
              </a:spcAft>
              <a:buNone/>
            </a:pPr>
            <a:r>
              <a:rPr lang="en-US" sz="2000" b="1" dirty="0">
                <a:solidFill>
                  <a:srgbClr val="FF0000"/>
                </a:solidFill>
                <a:effectLst/>
                <a:ea typeface="Times New Roman" panose="02020603050405020304" pitchFamily="18" charset="0"/>
                <a:cs typeface="Times New Roman" panose="02020603050405020304" pitchFamily="18" charset="0"/>
              </a:rPr>
              <a:t>S</a:t>
            </a:r>
            <a:r>
              <a:rPr lang="el-GR" sz="2000" b="1" baseline="-25000" dirty="0">
                <a:solidFill>
                  <a:srgbClr val="FF0000"/>
                </a:solidFill>
                <a:effectLst/>
                <a:ea typeface="Times New Roman" panose="02020603050405020304" pitchFamily="18" charset="0"/>
                <a:cs typeface="Times New Roman" panose="02020603050405020304" pitchFamily="18" charset="0"/>
              </a:rPr>
              <a:t>01 </a:t>
            </a:r>
            <a:r>
              <a:rPr lang="el-GR" sz="2000" b="1" dirty="0">
                <a:solidFill>
                  <a:srgbClr val="FF0000"/>
                </a:solidFill>
                <a:effectLst/>
                <a:ea typeface="Times New Roman" panose="02020603050405020304" pitchFamily="18" charset="0"/>
                <a:cs typeface="Times New Roman" panose="02020603050405020304" pitchFamily="18" charset="0"/>
              </a:rPr>
              <a:t>= </a:t>
            </a:r>
            <a:r>
              <a:rPr lang="en-US" sz="2000" b="1" dirty="0">
                <a:solidFill>
                  <a:srgbClr val="FF0000"/>
                </a:solidFill>
                <a:effectLst/>
                <a:ea typeface="Times New Roman" panose="02020603050405020304" pitchFamily="18" charset="0"/>
                <a:cs typeface="Times New Roman" panose="02020603050405020304" pitchFamily="18" charset="0"/>
              </a:rPr>
              <a:t>r</a:t>
            </a:r>
            <a:r>
              <a:rPr lang="el-GR" sz="2000" b="1" baseline="-25000" dirty="0">
                <a:solidFill>
                  <a:srgbClr val="FF0000"/>
                </a:solidFill>
                <a:effectLst/>
                <a:ea typeface="Times New Roman" panose="02020603050405020304" pitchFamily="18" charset="0"/>
                <a:cs typeface="Times New Roman" panose="02020603050405020304" pitchFamily="18" charset="0"/>
              </a:rPr>
              <a:t>01	 </a:t>
            </a:r>
            <a:r>
              <a:rPr lang="en-US" sz="2000" b="1" dirty="0">
                <a:solidFill>
                  <a:srgbClr val="FF0000"/>
                </a:solidFill>
                <a:effectLst/>
                <a:ea typeface="Times New Roman" panose="02020603050405020304" pitchFamily="18" charset="0"/>
                <a:cs typeface="Times New Roman" panose="02020603050405020304" pitchFamily="18" charset="0"/>
              </a:rPr>
              <a:t>S</a:t>
            </a:r>
            <a:r>
              <a:rPr lang="el-GR" sz="2000" b="1" baseline="-25000" dirty="0">
                <a:solidFill>
                  <a:srgbClr val="FF0000"/>
                </a:solidFill>
                <a:effectLst/>
                <a:ea typeface="Times New Roman" panose="02020603050405020304" pitchFamily="18" charset="0"/>
                <a:cs typeface="Times New Roman" panose="02020603050405020304" pitchFamily="18" charset="0"/>
              </a:rPr>
              <a:t>02 </a:t>
            </a:r>
            <a:r>
              <a:rPr lang="el-GR" sz="2000" b="1" dirty="0">
                <a:solidFill>
                  <a:srgbClr val="FF0000"/>
                </a:solidFill>
                <a:effectLst/>
                <a:ea typeface="Times New Roman" panose="02020603050405020304" pitchFamily="18" charset="0"/>
                <a:cs typeface="Times New Roman" panose="02020603050405020304" pitchFamily="18" charset="0"/>
              </a:rPr>
              <a:t>= </a:t>
            </a:r>
            <a:r>
              <a:rPr lang="en-US" sz="2000" b="1" dirty="0">
                <a:solidFill>
                  <a:srgbClr val="FF0000"/>
                </a:solidFill>
                <a:effectLst/>
                <a:ea typeface="Times New Roman" panose="02020603050405020304" pitchFamily="18" charset="0"/>
                <a:cs typeface="Times New Roman" panose="02020603050405020304" pitchFamily="18" charset="0"/>
              </a:rPr>
              <a:t>r</a:t>
            </a:r>
            <a:r>
              <a:rPr lang="el-GR" sz="2000" b="1" baseline="-25000" dirty="0">
                <a:solidFill>
                  <a:srgbClr val="FF0000"/>
                </a:solidFill>
                <a:effectLst/>
                <a:ea typeface="Times New Roman" panose="02020603050405020304" pitchFamily="18" charset="0"/>
                <a:cs typeface="Times New Roman" panose="02020603050405020304" pitchFamily="18" charset="0"/>
              </a:rPr>
              <a:t>02 	</a:t>
            </a:r>
            <a:r>
              <a:rPr lang="en-US" sz="2000" b="1" dirty="0">
                <a:solidFill>
                  <a:srgbClr val="FF0000"/>
                </a:solidFill>
                <a:effectLst/>
                <a:ea typeface="Times New Roman" panose="02020603050405020304" pitchFamily="18" charset="0"/>
                <a:cs typeface="Times New Roman" panose="02020603050405020304" pitchFamily="18" charset="0"/>
              </a:rPr>
              <a:t>S</a:t>
            </a:r>
            <a:r>
              <a:rPr lang="el-GR" sz="2000" b="1" baseline="-25000" dirty="0">
                <a:solidFill>
                  <a:srgbClr val="FF0000"/>
                </a:solidFill>
                <a:effectLst/>
                <a:ea typeface="Times New Roman" panose="02020603050405020304" pitchFamily="18" charset="0"/>
                <a:cs typeface="Times New Roman" panose="02020603050405020304" pitchFamily="18" charset="0"/>
              </a:rPr>
              <a:t>03</a:t>
            </a:r>
            <a:r>
              <a:rPr lang="el-GR" sz="2000" b="1" dirty="0">
                <a:solidFill>
                  <a:srgbClr val="FF0000"/>
                </a:solidFill>
                <a:effectLst/>
                <a:ea typeface="Times New Roman" panose="02020603050405020304" pitchFamily="18" charset="0"/>
                <a:cs typeface="Times New Roman" panose="02020603050405020304" pitchFamily="18" charset="0"/>
              </a:rPr>
              <a:t> = </a:t>
            </a:r>
            <a:r>
              <a:rPr lang="en-US" sz="2000" b="1" dirty="0">
                <a:solidFill>
                  <a:srgbClr val="FF0000"/>
                </a:solidFill>
                <a:effectLst/>
                <a:ea typeface="Times New Roman" panose="02020603050405020304" pitchFamily="18" charset="0"/>
                <a:cs typeface="Times New Roman" panose="02020603050405020304" pitchFamily="18" charset="0"/>
              </a:rPr>
              <a:t>r</a:t>
            </a:r>
            <a:r>
              <a:rPr lang="el-GR" sz="2000" b="1" baseline="-25000" dirty="0">
                <a:solidFill>
                  <a:srgbClr val="FF0000"/>
                </a:solidFill>
                <a:effectLst/>
                <a:ea typeface="Times New Roman" panose="02020603050405020304" pitchFamily="18" charset="0"/>
                <a:cs typeface="Times New Roman" panose="02020603050405020304" pitchFamily="18" charset="0"/>
              </a:rPr>
              <a:t>03</a:t>
            </a:r>
            <a:endParaRPr lang="en-GB" sz="2000" dirty="0">
              <a:solidFill>
                <a:srgbClr val="FF0000"/>
              </a:solidFill>
              <a:effectLst/>
              <a:ea typeface="Calibri" panose="020F0502020204030204" pitchFamily="34" charset="0"/>
              <a:cs typeface="Times New Roman" panose="02020603050405020304" pitchFamily="18" charset="0"/>
            </a:endParaRPr>
          </a:p>
          <a:p>
            <a:pPr algn="just">
              <a:lnSpc>
                <a:spcPct val="120000"/>
              </a:lnSpc>
              <a:spcAft>
                <a:spcPts val="800"/>
              </a:spcAft>
            </a:pPr>
            <a:endParaRPr lang="el-GR" sz="2000" dirty="0">
              <a:effectLst/>
              <a:ea typeface="Times New Roman" panose="02020603050405020304" pitchFamily="18" charset="0"/>
              <a:cs typeface="Times New Roman" panose="02020603050405020304" pitchFamily="18" charset="0"/>
            </a:endParaRPr>
          </a:p>
          <a:p>
            <a:pPr algn="just">
              <a:lnSpc>
                <a:spcPct val="120000"/>
              </a:lnSpc>
              <a:spcAft>
                <a:spcPts val="800"/>
              </a:spcAft>
            </a:pPr>
            <a:r>
              <a:rPr lang="el-GR" sz="2000" dirty="0">
                <a:effectLst/>
                <a:ea typeface="Times New Roman" panose="02020603050405020304" pitchFamily="18" charset="0"/>
                <a:cs typeface="Times New Roman" panose="02020603050405020304" pitchFamily="18" charset="0"/>
              </a:rPr>
              <a:t>Άρα, η τιμή της ομολογίας θα είναι:	</a:t>
            </a:r>
            <a:r>
              <a:rPr lang="en-US" sz="2000" dirty="0">
                <a:effectLst/>
                <a:ea typeface="Times New Roman" panose="02020603050405020304" pitchFamily="18" charset="0"/>
                <a:cs typeface="Times New Roman" panose="02020603050405020304" pitchFamily="18" charset="0"/>
              </a:rPr>
              <a:t>P</a:t>
            </a:r>
            <a:r>
              <a:rPr lang="el-GR" sz="2000" baseline="-25000" dirty="0">
                <a:effectLst/>
                <a:ea typeface="Times New Roman" panose="02020603050405020304" pitchFamily="18" charset="0"/>
                <a:cs typeface="Times New Roman" panose="02020603050405020304" pitchFamily="18" charset="0"/>
              </a:rPr>
              <a:t>0</a:t>
            </a:r>
            <a:r>
              <a:rPr lang="el-GR" sz="2000" dirty="0">
                <a:effectLst/>
                <a:ea typeface="Times New Roman" panose="02020603050405020304" pitchFamily="18" charset="0"/>
                <a:cs typeface="Times New Roman" panose="02020603050405020304" pitchFamily="18" charset="0"/>
              </a:rPr>
              <a:t> 	= 	[5 / (1+</a:t>
            </a:r>
            <a:r>
              <a:rPr lang="el-GR" sz="2000" dirty="0">
                <a:solidFill>
                  <a:srgbClr val="FF0000"/>
                </a:solidFill>
                <a:effectLst/>
                <a:ea typeface="Times New Roman" panose="02020603050405020304" pitchFamily="18" charset="0"/>
                <a:cs typeface="Times New Roman" panose="02020603050405020304" pitchFamily="18" charset="0"/>
              </a:rPr>
              <a:t>0,069</a:t>
            </a:r>
            <a:r>
              <a:rPr lang="el-GR" sz="2000" dirty="0">
                <a:effectLst/>
                <a:ea typeface="Times New Roman" panose="02020603050405020304" pitchFamily="18" charset="0"/>
                <a:cs typeface="Times New Roman" panose="02020603050405020304" pitchFamily="18" charset="0"/>
              </a:rPr>
              <a:t>)] + </a:t>
            </a:r>
          </a:p>
          <a:p>
            <a:pPr marL="0" indent="0" algn="just">
              <a:lnSpc>
                <a:spcPct val="120000"/>
              </a:lnSpc>
              <a:spcAft>
                <a:spcPts val="800"/>
              </a:spcAft>
              <a:buNone/>
            </a:pPr>
            <a:r>
              <a:rPr lang="el-GR" sz="2000" dirty="0">
                <a:ea typeface="Times New Roman" panose="02020603050405020304" pitchFamily="18" charset="0"/>
                <a:cs typeface="Times New Roman" panose="02020603050405020304" pitchFamily="18" charset="0"/>
              </a:rPr>
              <a:t>							</a:t>
            </a:r>
            <a:r>
              <a:rPr lang="el-GR" sz="2000" dirty="0">
                <a:effectLst/>
                <a:ea typeface="Times New Roman" panose="02020603050405020304" pitchFamily="18" charset="0"/>
                <a:cs typeface="Times New Roman" panose="02020603050405020304" pitchFamily="18" charset="0"/>
              </a:rPr>
              <a:t>[5 / (1+</a:t>
            </a:r>
            <a:r>
              <a:rPr lang="el-GR" sz="2000" dirty="0">
                <a:solidFill>
                  <a:srgbClr val="FF0000"/>
                </a:solidFill>
                <a:effectLst/>
                <a:ea typeface="Times New Roman" panose="02020603050405020304" pitchFamily="18" charset="0"/>
                <a:cs typeface="Times New Roman" panose="02020603050405020304" pitchFamily="18" charset="0"/>
              </a:rPr>
              <a:t>0,043</a:t>
            </a:r>
            <a:r>
              <a:rPr lang="el-GR" sz="2000" dirty="0">
                <a:effectLst/>
                <a:ea typeface="Times New Roman" panose="02020603050405020304" pitchFamily="18" charset="0"/>
                <a:cs typeface="Times New Roman" panose="02020603050405020304" pitchFamily="18" charset="0"/>
              </a:rPr>
              <a:t>)</a:t>
            </a:r>
            <a:r>
              <a:rPr lang="el-GR" sz="2000" baseline="30000" dirty="0">
                <a:effectLst/>
                <a:ea typeface="Times New Roman" panose="02020603050405020304" pitchFamily="18" charset="0"/>
                <a:cs typeface="Times New Roman" panose="02020603050405020304" pitchFamily="18" charset="0"/>
              </a:rPr>
              <a:t>2</a:t>
            </a:r>
            <a:r>
              <a:rPr lang="el-GR" sz="2000" dirty="0">
                <a:effectLst/>
                <a:ea typeface="Times New Roman" panose="02020603050405020304" pitchFamily="18" charset="0"/>
                <a:cs typeface="Times New Roman" panose="02020603050405020304" pitchFamily="18" charset="0"/>
              </a:rPr>
              <a:t>] + </a:t>
            </a:r>
          </a:p>
          <a:p>
            <a:pPr marL="0" indent="0" algn="just">
              <a:lnSpc>
                <a:spcPct val="120000"/>
              </a:lnSpc>
              <a:spcAft>
                <a:spcPts val="800"/>
              </a:spcAft>
              <a:buNone/>
            </a:pPr>
            <a:r>
              <a:rPr lang="el-GR" sz="2000" dirty="0">
                <a:ea typeface="Times New Roman" panose="02020603050405020304" pitchFamily="18" charset="0"/>
                <a:cs typeface="Times New Roman" panose="02020603050405020304" pitchFamily="18" charset="0"/>
              </a:rPr>
              <a:t>							</a:t>
            </a:r>
            <a:r>
              <a:rPr lang="el-GR" sz="2000" dirty="0">
                <a:effectLst/>
                <a:ea typeface="Times New Roman" panose="02020603050405020304" pitchFamily="18" charset="0"/>
                <a:cs typeface="Times New Roman" panose="02020603050405020304" pitchFamily="18" charset="0"/>
              </a:rPr>
              <a:t>[(5 + 100) / (1+</a:t>
            </a:r>
            <a:r>
              <a:rPr lang="el-GR" sz="2000" dirty="0">
                <a:solidFill>
                  <a:srgbClr val="FF0000"/>
                </a:solidFill>
                <a:effectLst/>
                <a:ea typeface="Times New Roman" panose="02020603050405020304" pitchFamily="18" charset="0"/>
                <a:cs typeface="Times New Roman" panose="02020603050405020304" pitchFamily="18" charset="0"/>
              </a:rPr>
              <a:t>0,038</a:t>
            </a:r>
            <a:r>
              <a:rPr lang="el-GR" sz="2000" dirty="0">
                <a:effectLst/>
                <a:ea typeface="Times New Roman" panose="02020603050405020304" pitchFamily="18" charset="0"/>
                <a:cs typeface="Times New Roman" panose="02020603050405020304" pitchFamily="18" charset="0"/>
              </a:rPr>
              <a:t>)</a:t>
            </a:r>
            <a:r>
              <a:rPr lang="el-GR" sz="2000" baseline="30000" dirty="0">
                <a:effectLst/>
                <a:ea typeface="Times New Roman" panose="02020603050405020304" pitchFamily="18" charset="0"/>
                <a:cs typeface="Times New Roman" panose="02020603050405020304" pitchFamily="18" charset="0"/>
              </a:rPr>
              <a:t>3</a:t>
            </a:r>
            <a:r>
              <a:rPr lang="el-GR" sz="2000" dirty="0">
                <a:effectLst/>
                <a:ea typeface="Times New Roman" panose="02020603050405020304" pitchFamily="18" charset="0"/>
                <a:cs typeface="Times New Roman" panose="02020603050405020304" pitchFamily="18" charset="0"/>
              </a:rPr>
              <a:t>] = </a:t>
            </a:r>
            <a:r>
              <a:rPr lang="el-GR" sz="2000" b="1" dirty="0">
                <a:solidFill>
                  <a:srgbClr val="FF0000"/>
                </a:solidFill>
                <a:effectLst/>
                <a:ea typeface="Times New Roman" panose="02020603050405020304" pitchFamily="18" charset="0"/>
                <a:cs typeface="Times New Roman" panose="02020603050405020304" pitchFamily="18" charset="0"/>
              </a:rPr>
              <a:t>102,90 Ευρώ</a:t>
            </a:r>
            <a:endParaRPr lang="en-GB" sz="2000" b="1" dirty="0">
              <a:solidFill>
                <a:srgbClr val="FF0000"/>
              </a:solidFill>
            </a:endParaRPr>
          </a:p>
        </p:txBody>
      </p:sp>
      <p:sp>
        <p:nvSpPr>
          <p:cNvPr id="4" name="Τίτλος 1">
            <a:extLst>
              <a:ext uri="{FF2B5EF4-FFF2-40B4-BE49-F238E27FC236}">
                <a16:creationId xmlns:a16="http://schemas.microsoft.com/office/drawing/2014/main" id="{B37D9C01-56BF-47BB-A2A2-FCE36FDAA745}"/>
              </a:ext>
            </a:extLst>
          </p:cNvPr>
          <p:cNvSpPr>
            <a:spLocks noGrp="1"/>
          </p:cNvSpPr>
          <p:nvPr>
            <p:ph type="title"/>
          </p:nvPr>
        </p:nvSpPr>
        <p:spPr>
          <a:xfrm>
            <a:off x="838200" y="365126"/>
            <a:ext cx="10515600" cy="717054"/>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spTree>
    <p:extLst>
      <p:ext uri="{BB962C8B-B14F-4D97-AF65-F5344CB8AC3E}">
        <p14:creationId xmlns:p14="http://schemas.microsoft.com/office/powerpoint/2010/main" val="2708742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2CB2E2-C112-4143-A80A-676EC6A6D4C1}"/>
              </a:ext>
            </a:extLst>
          </p:cNvPr>
          <p:cNvSpPr>
            <a:spLocks noGrp="1"/>
          </p:cNvSpPr>
          <p:nvPr>
            <p:ph idx="1"/>
          </p:nvPr>
        </p:nvSpPr>
        <p:spPr>
          <a:xfrm>
            <a:off x="838200" y="1325461"/>
            <a:ext cx="10515600" cy="1451295"/>
          </a:xfrm>
        </p:spPr>
        <p:txBody>
          <a:bodyPr>
            <a:normAutofit/>
          </a:bodyPr>
          <a:lstStyle/>
          <a:p>
            <a:pPr algn="just"/>
            <a:r>
              <a:rPr lang="el-GR" sz="2000" dirty="0"/>
              <a:t>Τα προεξοφλητικά επιτόκια που χρησιμοποιούμε για την αποτίμηση είναι τα λεγόμενα </a:t>
            </a:r>
            <a:r>
              <a:rPr lang="el-GR" sz="2000" b="1" dirty="0">
                <a:solidFill>
                  <a:srgbClr val="FF0000"/>
                </a:solidFill>
              </a:rPr>
              <a:t>Τρέχοντα επιτόκια </a:t>
            </a:r>
            <a:r>
              <a:rPr lang="el-GR" sz="2000" dirty="0"/>
              <a:t>(</a:t>
            </a:r>
            <a:r>
              <a:rPr lang="el-GR" sz="2000" dirty="0" err="1"/>
              <a:t>Spot</a:t>
            </a:r>
            <a:r>
              <a:rPr lang="el-GR" sz="2000" dirty="0"/>
              <a:t> </a:t>
            </a:r>
            <a:r>
              <a:rPr lang="el-GR" sz="2000" dirty="0" err="1"/>
              <a:t>rate</a:t>
            </a:r>
            <a:r>
              <a:rPr lang="el-GR" sz="2000" dirty="0"/>
              <a:t>, S) για την ανάλογη περίοδο, για όλες τις ομολογίες ιδίου κινδύνου. </a:t>
            </a:r>
          </a:p>
          <a:p>
            <a:pPr algn="just"/>
            <a:r>
              <a:rPr lang="el-GR" sz="2000" dirty="0"/>
              <a:t>Τα τρέχοντα επιτόκια είναι </a:t>
            </a:r>
            <a:r>
              <a:rPr lang="el-GR" sz="2000" dirty="0" err="1"/>
              <a:t>YtM</a:t>
            </a:r>
            <a:r>
              <a:rPr lang="el-GR" sz="2000" dirty="0"/>
              <a:t> (απαιτούμενες αποδόσεις) για ομολογίες με 1 χρηματική ροή, δηλαδή οι αποδόσεις στην λήξη για ομολογίες μηδενικού τοκομεριδίου</a:t>
            </a:r>
            <a:endParaRPr lang="en-GB" sz="2000" dirty="0"/>
          </a:p>
        </p:txBody>
      </p:sp>
      <p:sp>
        <p:nvSpPr>
          <p:cNvPr id="4" name="Τίτλος 1">
            <a:extLst>
              <a:ext uri="{FF2B5EF4-FFF2-40B4-BE49-F238E27FC236}">
                <a16:creationId xmlns:a16="http://schemas.microsoft.com/office/drawing/2014/main" id="{B37D9C01-56BF-47BB-A2A2-FCE36FDAA745}"/>
              </a:ext>
            </a:extLst>
          </p:cNvPr>
          <p:cNvSpPr>
            <a:spLocks noGrp="1"/>
          </p:cNvSpPr>
          <p:nvPr>
            <p:ph type="title"/>
          </p:nvPr>
        </p:nvSpPr>
        <p:spPr>
          <a:xfrm>
            <a:off x="838200" y="365126"/>
            <a:ext cx="10515600" cy="759000"/>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pic>
        <p:nvPicPr>
          <p:cNvPr id="5" name="Εικόνα 4">
            <a:extLst>
              <a:ext uri="{FF2B5EF4-FFF2-40B4-BE49-F238E27FC236}">
                <a16:creationId xmlns:a16="http://schemas.microsoft.com/office/drawing/2014/main" id="{90930025-0A52-4BA0-9578-176CC328F8DE}"/>
              </a:ext>
            </a:extLst>
          </p:cNvPr>
          <p:cNvPicPr>
            <a:picLocks noChangeAspect="1"/>
          </p:cNvPicPr>
          <p:nvPr/>
        </p:nvPicPr>
        <p:blipFill>
          <a:blip r:embed="rId2"/>
          <a:stretch>
            <a:fillRect/>
          </a:stretch>
        </p:blipFill>
        <p:spPr>
          <a:xfrm>
            <a:off x="2298583" y="2982758"/>
            <a:ext cx="7633981" cy="3510116"/>
          </a:xfrm>
          <a:prstGeom prst="rect">
            <a:avLst/>
          </a:prstGeom>
        </p:spPr>
      </p:pic>
    </p:spTree>
    <p:extLst>
      <p:ext uri="{BB962C8B-B14F-4D97-AF65-F5344CB8AC3E}">
        <p14:creationId xmlns:p14="http://schemas.microsoft.com/office/powerpoint/2010/main" val="4274619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2CB2E2-C112-4143-A80A-676EC6A6D4C1}"/>
              </a:ext>
            </a:extLst>
          </p:cNvPr>
          <p:cNvSpPr>
            <a:spLocks noGrp="1"/>
          </p:cNvSpPr>
          <p:nvPr>
            <p:ph idx="1"/>
          </p:nvPr>
        </p:nvSpPr>
        <p:spPr>
          <a:xfrm>
            <a:off x="838200" y="1325460"/>
            <a:ext cx="10931554" cy="5226341"/>
          </a:xfrm>
        </p:spPr>
        <p:txBody>
          <a:bodyPr>
            <a:normAutofit fontScale="62500" lnSpcReduction="20000"/>
          </a:bodyPr>
          <a:lstStyle/>
          <a:p>
            <a:pPr algn="just">
              <a:lnSpc>
                <a:spcPct val="120000"/>
              </a:lnSpc>
              <a:spcAft>
                <a:spcPts val="800"/>
              </a:spcAft>
            </a:pPr>
            <a:r>
              <a:rPr lang="el-GR" sz="2900" dirty="0">
                <a:effectLst/>
                <a:ea typeface="Times New Roman" panose="02020603050405020304" pitchFamily="18" charset="0"/>
                <a:cs typeface="Times New Roman" panose="02020603050405020304" pitchFamily="18" charset="0"/>
              </a:rPr>
              <a:t>Τα προθεσμιακά επιτόκια (</a:t>
            </a:r>
            <a:r>
              <a:rPr lang="en-US" sz="2900" dirty="0">
                <a:effectLst/>
                <a:ea typeface="Times New Roman" panose="02020603050405020304" pitchFamily="18" charset="0"/>
                <a:cs typeface="Times New Roman" panose="02020603050405020304" pitchFamily="18" charset="0"/>
              </a:rPr>
              <a:t>forward rates</a:t>
            </a:r>
            <a:r>
              <a:rPr lang="el-GR" sz="2900" dirty="0">
                <a:effectLst/>
                <a:ea typeface="Times New Roman" panose="02020603050405020304" pitchFamily="18" charset="0"/>
                <a:cs typeface="Times New Roman" panose="02020603050405020304" pitchFamily="18" charset="0"/>
              </a:rPr>
              <a:t>, </a:t>
            </a:r>
            <a:r>
              <a:rPr lang="en-US" sz="2900" i="1" dirty="0">
                <a:effectLst/>
                <a:ea typeface="Times New Roman" panose="02020603050405020304" pitchFamily="18" charset="0"/>
                <a:cs typeface="Times New Roman" panose="02020603050405020304" pitchFamily="18" charset="0"/>
              </a:rPr>
              <a:t>f</a:t>
            </a:r>
            <a:r>
              <a:rPr lang="el-GR" sz="2900" dirty="0">
                <a:effectLst/>
                <a:ea typeface="Times New Roman" panose="02020603050405020304" pitchFamily="18" charset="0"/>
                <a:cs typeface="Times New Roman" panose="02020603050405020304" pitchFamily="18" charset="0"/>
              </a:rPr>
              <a:t>) αναφέρονται σε συμφωνίες όπου η ημερομηνία της συμφωνίας και η ημερομηνία της συναλλαγής είναι διαφορετικές. </a:t>
            </a:r>
          </a:p>
          <a:p>
            <a:pPr algn="just">
              <a:lnSpc>
                <a:spcPct val="120000"/>
              </a:lnSpc>
              <a:spcAft>
                <a:spcPts val="800"/>
              </a:spcAft>
            </a:pPr>
            <a:r>
              <a:rPr lang="el-GR" sz="2900" dirty="0">
                <a:effectLst/>
                <a:ea typeface="Times New Roman" panose="02020603050405020304" pitchFamily="18" charset="0"/>
                <a:cs typeface="Times New Roman" panose="02020603050405020304" pitchFamily="18" charset="0"/>
              </a:rPr>
              <a:t>Η απαιτούμενη απόδοση αυτού του δανείου είναι ένα </a:t>
            </a:r>
            <a:r>
              <a:rPr lang="el-GR" sz="2900" dirty="0">
                <a:solidFill>
                  <a:srgbClr val="FF0000"/>
                </a:solidFill>
                <a:effectLst/>
                <a:ea typeface="Times New Roman" panose="02020603050405020304" pitchFamily="18" charset="0"/>
                <a:cs typeface="Times New Roman" panose="02020603050405020304" pitchFamily="18" charset="0"/>
              </a:rPr>
              <a:t>προθεσμιακό επιτόκιο</a:t>
            </a:r>
            <a:r>
              <a:rPr lang="el-GR" sz="2900" dirty="0">
                <a:effectLst/>
                <a:ea typeface="Times New Roman" panose="02020603050405020304" pitchFamily="18" charset="0"/>
                <a:cs typeface="Times New Roman" panose="02020603050405020304" pitchFamily="18" charset="0"/>
              </a:rPr>
              <a:t>, και αναφέρεται σε μελλοντική (προθεσμιακή) συμφωνία, δηλαδή και η ημερομηνία έναρξης του δανείου και η αποπληρωμή είναι μελλοντικές ημερομηνίες. Υπό μία έννοια, αυτά τα επιτόκια μας δίνουν μία εκτίμηση για τα επιτόκια που αναμένεται από την αγορά να ισχύσουν σε μελλοντικές χρονικές περιόδους.   </a:t>
            </a:r>
            <a:endParaRPr lang="en-GB" sz="2900" dirty="0">
              <a:effectLst/>
              <a:ea typeface="Calibri" panose="020F0502020204030204" pitchFamily="34" charset="0"/>
              <a:cs typeface="Times New Roman" panose="02020603050405020304" pitchFamily="18" charset="0"/>
            </a:endParaRPr>
          </a:p>
          <a:p>
            <a:pPr algn="just">
              <a:lnSpc>
                <a:spcPct val="120000"/>
              </a:lnSpc>
              <a:spcAft>
                <a:spcPts val="800"/>
              </a:spcAft>
            </a:pPr>
            <a:r>
              <a:rPr lang="el-GR" sz="2900" b="1" dirty="0">
                <a:effectLst/>
                <a:ea typeface="Times New Roman" panose="02020603050405020304" pitchFamily="18" charset="0"/>
                <a:cs typeface="Times New Roman" panose="02020603050405020304" pitchFamily="18" charset="0"/>
              </a:rPr>
              <a:t>Παράδειγμα:</a:t>
            </a:r>
            <a:r>
              <a:rPr lang="el-GR" sz="2900" dirty="0">
                <a:effectLst/>
                <a:ea typeface="Times New Roman" panose="02020603050405020304" pitchFamily="18" charset="0"/>
                <a:cs typeface="Times New Roman" panose="02020603050405020304" pitchFamily="18" charset="0"/>
              </a:rPr>
              <a:t> Συμφωνούμε σήμερα ένα δάνειο 900 Ευρώ που θα ξεκινήσει σε 1 έτος από σήμερα και θα αποπληρωθεί σε 3 έτη από σήμερα: </a:t>
            </a:r>
            <a:endParaRPr lang="en-GB" sz="2900" dirty="0">
              <a:effectLst/>
              <a:ea typeface="Calibri" panose="020F0502020204030204" pitchFamily="34" charset="0"/>
              <a:cs typeface="Times New Roman" panose="02020603050405020304" pitchFamily="18" charset="0"/>
            </a:endParaRPr>
          </a:p>
          <a:p>
            <a:pPr algn="just">
              <a:lnSpc>
                <a:spcPct val="120000"/>
              </a:lnSpc>
              <a:spcAft>
                <a:spcPts val="800"/>
              </a:spcAft>
            </a:pPr>
            <a:r>
              <a:rPr lang="el-GR" sz="2900" dirty="0">
                <a:effectLst/>
                <a:ea typeface="Times New Roman" panose="02020603050405020304" pitchFamily="18" charset="0"/>
                <a:cs typeface="Times New Roman" panose="02020603050405020304" pitchFamily="18" charset="0"/>
              </a:rPr>
              <a:t> </a:t>
            </a:r>
            <a:endParaRPr lang="en-GB" sz="2900" dirty="0">
              <a:effectLst/>
              <a:ea typeface="Calibri" panose="020F0502020204030204" pitchFamily="34" charset="0"/>
              <a:cs typeface="Times New Roman" panose="02020603050405020304" pitchFamily="18" charset="0"/>
            </a:endParaRPr>
          </a:p>
          <a:p>
            <a:pPr algn="just">
              <a:lnSpc>
                <a:spcPct val="120000"/>
              </a:lnSpc>
              <a:spcAft>
                <a:spcPts val="800"/>
              </a:spcAft>
            </a:pPr>
            <a:r>
              <a:rPr lang="el-GR" sz="2900" dirty="0">
                <a:effectLst/>
                <a:ea typeface="Times New Roman" panose="02020603050405020304" pitchFamily="18" charset="0"/>
                <a:cs typeface="Times New Roman" panose="02020603050405020304" pitchFamily="18" charset="0"/>
              </a:rPr>
              <a:t> 		900 	= 	1000 / (1 + </a:t>
            </a:r>
            <a:r>
              <a:rPr lang="el-GR" sz="2900" i="1" dirty="0">
                <a:solidFill>
                  <a:srgbClr val="FF0000"/>
                </a:solidFill>
                <a:effectLst/>
                <a:ea typeface="Times New Roman" panose="02020603050405020304" pitchFamily="18" charset="0"/>
                <a:cs typeface="Times New Roman" panose="02020603050405020304" pitchFamily="18" charset="0"/>
              </a:rPr>
              <a:t>f</a:t>
            </a:r>
            <a:r>
              <a:rPr lang="el-GR" sz="2900" i="1" baseline="-25000" dirty="0">
                <a:solidFill>
                  <a:srgbClr val="FF0000"/>
                </a:solidFill>
                <a:effectLst/>
                <a:ea typeface="Times New Roman" panose="02020603050405020304" pitchFamily="18" charset="0"/>
                <a:cs typeface="Times New Roman" panose="02020603050405020304" pitchFamily="18" charset="0"/>
              </a:rPr>
              <a:t>13</a:t>
            </a:r>
            <a:r>
              <a:rPr lang="el-GR" sz="2900" dirty="0">
                <a:effectLst/>
                <a:ea typeface="Times New Roman" panose="02020603050405020304" pitchFamily="18" charset="0"/>
                <a:cs typeface="Times New Roman" panose="02020603050405020304" pitchFamily="18" charset="0"/>
              </a:rPr>
              <a:t>)</a:t>
            </a:r>
            <a:r>
              <a:rPr lang="el-GR" sz="2900" baseline="30000" dirty="0">
                <a:effectLst/>
                <a:ea typeface="Times New Roman" panose="02020603050405020304" pitchFamily="18" charset="0"/>
                <a:cs typeface="Times New Roman" panose="02020603050405020304" pitchFamily="18" charset="0"/>
              </a:rPr>
              <a:t>2</a:t>
            </a:r>
            <a:r>
              <a:rPr lang="el-GR" sz="2900" dirty="0">
                <a:effectLst/>
                <a:ea typeface="Times New Roman" panose="02020603050405020304" pitchFamily="18" charset="0"/>
                <a:cs typeface="Times New Roman" panose="02020603050405020304" pitchFamily="18" charset="0"/>
              </a:rPr>
              <a:t> </a:t>
            </a:r>
            <a:endParaRPr lang="en-GB" sz="2900" dirty="0">
              <a:effectLst/>
              <a:ea typeface="Calibri" panose="020F0502020204030204" pitchFamily="34" charset="0"/>
              <a:cs typeface="Times New Roman" panose="02020603050405020304" pitchFamily="18" charset="0"/>
            </a:endParaRPr>
          </a:p>
          <a:p>
            <a:pPr algn="just">
              <a:lnSpc>
                <a:spcPct val="120000"/>
              </a:lnSpc>
              <a:spcAft>
                <a:spcPts val="800"/>
              </a:spcAft>
            </a:pPr>
            <a:r>
              <a:rPr lang="el-GR" sz="2900" dirty="0">
                <a:effectLst/>
                <a:ea typeface="Times New Roman" panose="02020603050405020304" pitchFamily="18" charset="0"/>
                <a:cs typeface="Times New Roman" panose="02020603050405020304" pitchFamily="18" charset="0"/>
              </a:rPr>
              <a:t>↔	 	</a:t>
            </a:r>
            <a:r>
              <a:rPr lang="el-GR" sz="2900" i="1" dirty="0">
                <a:solidFill>
                  <a:srgbClr val="FF0000"/>
                </a:solidFill>
                <a:effectLst/>
                <a:ea typeface="Times New Roman" panose="02020603050405020304" pitchFamily="18" charset="0"/>
                <a:cs typeface="Times New Roman" panose="02020603050405020304" pitchFamily="18" charset="0"/>
              </a:rPr>
              <a:t>f</a:t>
            </a:r>
            <a:r>
              <a:rPr lang="el-GR" sz="2900" i="1" baseline="-25000" dirty="0">
                <a:solidFill>
                  <a:srgbClr val="FF0000"/>
                </a:solidFill>
                <a:effectLst/>
                <a:ea typeface="Times New Roman" panose="02020603050405020304" pitchFamily="18" charset="0"/>
                <a:cs typeface="Times New Roman" panose="02020603050405020304" pitchFamily="18" charset="0"/>
              </a:rPr>
              <a:t>13</a:t>
            </a:r>
            <a:r>
              <a:rPr lang="el-GR" sz="2900" dirty="0">
                <a:effectLst/>
                <a:ea typeface="Times New Roman" panose="02020603050405020304" pitchFamily="18" charset="0"/>
                <a:cs typeface="Times New Roman" panose="02020603050405020304" pitchFamily="18" charset="0"/>
              </a:rPr>
              <a:t> 	= 	(1000 / 900)</a:t>
            </a:r>
            <a:r>
              <a:rPr lang="el-GR" sz="2900" baseline="30000" dirty="0">
                <a:effectLst/>
                <a:ea typeface="Times New Roman" panose="02020603050405020304" pitchFamily="18" charset="0"/>
                <a:cs typeface="Times New Roman" panose="02020603050405020304" pitchFamily="18" charset="0"/>
              </a:rPr>
              <a:t>1/2</a:t>
            </a:r>
            <a:r>
              <a:rPr lang="el-GR" sz="2900" dirty="0">
                <a:effectLst/>
                <a:ea typeface="Times New Roman" panose="02020603050405020304" pitchFamily="18" charset="0"/>
                <a:cs typeface="Times New Roman" panose="02020603050405020304" pitchFamily="18" charset="0"/>
              </a:rPr>
              <a:t> – 1 </a:t>
            </a:r>
            <a:endParaRPr lang="en-GB" sz="2900" dirty="0">
              <a:effectLst/>
              <a:ea typeface="Calibri" panose="020F0502020204030204" pitchFamily="34" charset="0"/>
              <a:cs typeface="Times New Roman" panose="02020603050405020304" pitchFamily="18" charset="0"/>
            </a:endParaRPr>
          </a:p>
          <a:p>
            <a:pPr algn="just">
              <a:lnSpc>
                <a:spcPct val="120000"/>
              </a:lnSpc>
              <a:spcAft>
                <a:spcPts val="800"/>
              </a:spcAft>
            </a:pPr>
            <a:r>
              <a:rPr lang="el-GR" sz="2900" dirty="0">
                <a:effectLst/>
                <a:ea typeface="Times New Roman" panose="02020603050405020304" pitchFamily="18" charset="0"/>
                <a:cs typeface="Times New Roman" panose="02020603050405020304" pitchFamily="18" charset="0"/>
              </a:rPr>
              <a:t>↔ 		</a:t>
            </a:r>
            <a:r>
              <a:rPr lang="el-GR" sz="2900" i="1" dirty="0">
                <a:solidFill>
                  <a:srgbClr val="FF0000"/>
                </a:solidFill>
                <a:effectLst/>
                <a:ea typeface="Times New Roman" panose="02020603050405020304" pitchFamily="18" charset="0"/>
                <a:cs typeface="Times New Roman" panose="02020603050405020304" pitchFamily="18" charset="0"/>
              </a:rPr>
              <a:t>f</a:t>
            </a:r>
            <a:r>
              <a:rPr lang="el-GR" sz="2900" i="1" baseline="-25000" dirty="0">
                <a:solidFill>
                  <a:srgbClr val="FF0000"/>
                </a:solidFill>
                <a:effectLst/>
                <a:ea typeface="Times New Roman" panose="02020603050405020304" pitchFamily="18" charset="0"/>
                <a:cs typeface="Times New Roman" panose="02020603050405020304" pitchFamily="18" charset="0"/>
              </a:rPr>
              <a:t>13</a:t>
            </a:r>
            <a:r>
              <a:rPr lang="el-GR" sz="2900" dirty="0">
                <a:effectLst/>
                <a:ea typeface="Times New Roman" panose="02020603050405020304" pitchFamily="18" charset="0"/>
                <a:cs typeface="Times New Roman" panose="02020603050405020304" pitchFamily="18" charset="0"/>
              </a:rPr>
              <a:t> 	= 	5,4%</a:t>
            </a:r>
            <a:endParaRPr lang="en-GB" dirty="0"/>
          </a:p>
        </p:txBody>
      </p:sp>
      <p:sp>
        <p:nvSpPr>
          <p:cNvPr id="4" name="Τίτλος 1">
            <a:extLst>
              <a:ext uri="{FF2B5EF4-FFF2-40B4-BE49-F238E27FC236}">
                <a16:creationId xmlns:a16="http://schemas.microsoft.com/office/drawing/2014/main" id="{B37D9C01-56BF-47BB-A2A2-FCE36FDAA745}"/>
              </a:ext>
            </a:extLst>
          </p:cNvPr>
          <p:cNvSpPr>
            <a:spLocks noGrp="1"/>
          </p:cNvSpPr>
          <p:nvPr>
            <p:ph type="title"/>
          </p:nvPr>
        </p:nvSpPr>
        <p:spPr>
          <a:xfrm>
            <a:off x="838200" y="365126"/>
            <a:ext cx="10515600" cy="759000"/>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spTree>
    <p:extLst>
      <p:ext uri="{BB962C8B-B14F-4D97-AF65-F5344CB8AC3E}">
        <p14:creationId xmlns:p14="http://schemas.microsoft.com/office/powerpoint/2010/main" val="3475772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56F4E3B-44D6-4BAB-AA4D-F5A2C6876E03}"/>
              </a:ext>
            </a:extLst>
          </p:cNvPr>
          <p:cNvSpPr>
            <a:spLocks noGrp="1"/>
          </p:cNvSpPr>
          <p:nvPr>
            <p:ph idx="1"/>
          </p:nvPr>
        </p:nvSpPr>
        <p:spPr>
          <a:xfrm>
            <a:off x="838200" y="1484851"/>
            <a:ext cx="10864442" cy="5008024"/>
          </a:xfrm>
        </p:spPr>
        <p:txBody>
          <a:bodyPr>
            <a:normAutofit fontScale="47500" lnSpcReduction="20000"/>
          </a:bodyPr>
          <a:lstStyle/>
          <a:p>
            <a:pPr algn="just">
              <a:lnSpc>
                <a:spcPct val="120000"/>
              </a:lnSpc>
              <a:spcAft>
                <a:spcPts val="800"/>
              </a:spcAft>
            </a:pPr>
            <a:r>
              <a:rPr lang="el-GR" sz="3600" b="1" dirty="0">
                <a:effectLst/>
                <a:ea typeface="Times New Roman" panose="02020603050405020304" pitchFamily="18" charset="0"/>
                <a:cs typeface="Times New Roman" panose="02020603050405020304" pitchFamily="18" charset="0"/>
              </a:rPr>
              <a:t>Η σχέση Προθεσμιακών και Τρεχόντων επιτοκίων</a:t>
            </a:r>
            <a:endParaRPr lang="en-GB" sz="3600" dirty="0">
              <a:effectLst/>
              <a:ea typeface="Calibri" panose="020F0502020204030204" pitchFamily="34" charset="0"/>
              <a:cs typeface="Times New Roman" panose="02020603050405020304" pitchFamily="18" charset="0"/>
            </a:endParaRPr>
          </a:p>
          <a:p>
            <a:pPr algn="just">
              <a:lnSpc>
                <a:spcPct val="120000"/>
              </a:lnSpc>
              <a:spcAft>
                <a:spcPts val="800"/>
              </a:spcAft>
            </a:pPr>
            <a:r>
              <a:rPr lang="el-GR" sz="3600" dirty="0">
                <a:effectLst/>
                <a:ea typeface="Times New Roman" panose="02020603050405020304" pitchFamily="18" charset="0"/>
                <a:cs typeface="Times New Roman" panose="02020603050405020304" pitchFamily="18" charset="0"/>
              </a:rPr>
              <a:t>Έστω ότι θέλετε να επενδύσετε για 2 χρόνια 1 Ευρώ. </a:t>
            </a:r>
          </a:p>
          <a:p>
            <a:pPr algn="just">
              <a:lnSpc>
                <a:spcPct val="120000"/>
              </a:lnSpc>
              <a:spcAft>
                <a:spcPts val="800"/>
              </a:spcAft>
            </a:pPr>
            <a:r>
              <a:rPr lang="el-GR" sz="3600" dirty="0">
                <a:effectLst/>
                <a:ea typeface="Times New Roman" panose="02020603050405020304" pitchFamily="18" charset="0"/>
                <a:cs typeface="Times New Roman" panose="02020603050405020304" pitchFamily="18" charset="0"/>
              </a:rPr>
              <a:t>Μπορείτε ή να αγοράσετε ένα 2-ετές ομόλογο μηδενικού επιτοκίου με απόδοση </a:t>
            </a:r>
            <a:r>
              <a:rPr lang="en-GB" sz="3600" b="1" i="1" dirty="0">
                <a:solidFill>
                  <a:srgbClr val="FF0000"/>
                </a:solidFill>
                <a:effectLst/>
                <a:ea typeface="Times New Roman" panose="02020603050405020304" pitchFamily="18" charset="0"/>
                <a:cs typeface="Times New Roman" panose="02020603050405020304" pitchFamily="18" charset="0"/>
              </a:rPr>
              <a:t>r</a:t>
            </a:r>
            <a:r>
              <a:rPr lang="el-GR" sz="3600" b="1" dirty="0">
                <a:solidFill>
                  <a:srgbClr val="FF0000"/>
                </a:solidFill>
                <a:effectLst/>
                <a:ea typeface="Times New Roman" panose="02020603050405020304" pitchFamily="18" charset="0"/>
                <a:cs typeface="Times New Roman" panose="02020603050405020304" pitchFamily="18" charset="0"/>
              </a:rPr>
              <a:t> = 1 (1 + </a:t>
            </a:r>
            <a:r>
              <a:rPr lang="en-GB" sz="3600" b="1" i="1" dirty="0">
                <a:solidFill>
                  <a:srgbClr val="FF0000"/>
                </a:solidFill>
                <a:effectLst/>
                <a:ea typeface="Times New Roman" panose="02020603050405020304" pitchFamily="18" charset="0"/>
                <a:cs typeface="Times New Roman" panose="02020603050405020304" pitchFamily="18" charset="0"/>
              </a:rPr>
              <a:t>S</a:t>
            </a:r>
            <a:r>
              <a:rPr lang="el-GR" sz="3600" b="1" i="1" baseline="-25000" dirty="0">
                <a:solidFill>
                  <a:srgbClr val="FF0000"/>
                </a:solidFill>
                <a:effectLst/>
                <a:ea typeface="Times New Roman" panose="02020603050405020304" pitchFamily="18" charset="0"/>
                <a:cs typeface="Times New Roman" panose="02020603050405020304" pitchFamily="18" charset="0"/>
              </a:rPr>
              <a:t>02</a:t>
            </a:r>
            <a:r>
              <a:rPr lang="el-GR" sz="3600" b="1" dirty="0">
                <a:solidFill>
                  <a:srgbClr val="FF0000"/>
                </a:solidFill>
                <a:effectLst/>
                <a:ea typeface="Times New Roman" panose="02020603050405020304" pitchFamily="18" charset="0"/>
                <a:cs typeface="Times New Roman" panose="02020603050405020304" pitchFamily="18" charset="0"/>
              </a:rPr>
              <a:t>)</a:t>
            </a:r>
            <a:r>
              <a:rPr lang="el-GR" sz="3600" b="1" baseline="30000" dirty="0">
                <a:solidFill>
                  <a:srgbClr val="FF0000"/>
                </a:solidFill>
                <a:effectLst/>
                <a:ea typeface="Times New Roman" panose="02020603050405020304" pitchFamily="18" charset="0"/>
                <a:cs typeface="Times New Roman" panose="02020603050405020304" pitchFamily="18" charset="0"/>
              </a:rPr>
              <a:t>2</a:t>
            </a:r>
            <a:endParaRPr lang="el-GR" sz="3600" b="1" baseline="30000" dirty="0">
              <a:solidFill>
                <a:srgbClr val="FF0000"/>
              </a:solidFill>
              <a:ea typeface="Times New Roman" panose="02020603050405020304" pitchFamily="18" charset="0"/>
              <a:cs typeface="Times New Roman" panose="02020603050405020304" pitchFamily="18" charset="0"/>
            </a:endParaRPr>
          </a:p>
          <a:p>
            <a:pPr algn="just">
              <a:lnSpc>
                <a:spcPct val="120000"/>
              </a:lnSpc>
              <a:spcAft>
                <a:spcPts val="800"/>
              </a:spcAft>
            </a:pPr>
            <a:r>
              <a:rPr lang="el-GR" sz="3600" dirty="0">
                <a:effectLst/>
                <a:ea typeface="Times New Roman" panose="02020603050405020304" pitchFamily="18" charset="0"/>
                <a:cs typeface="Times New Roman" panose="02020603050405020304" pitchFamily="18" charset="0"/>
              </a:rPr>
              <a:t>Εναλλακτικά μπορείτε να αγοράσετε ένα ετήσιο ομόλογο μηδενικού επιτοκίου και να επενδύσετε το αποτέλεσμα σε ένα προθεσμιακό συμβόλαιο που θα ξεκινήσει στο τέλος του πρώτου έτους με απόδοση </a:t>
            </a:r>
            <a:r>
              <a:rPr lang="en-GB" sz="3600" b="1" i="1" dirty="0">
                <a:solidFill>
                  <a:srgbClr val="FF0000"/>
                </a:solidFill>
                <a:effectLst/>
                <a:ea typeface="Times New Roman" panose="02020603050405020304" pitchFamily="18" charset="0"/>
                <a:cs typeface="Times New Roman" panose="02020603050405020304" pitchFamily="18" charset="0"/>
              </a:rPr>
              <a:t>r</a:t>
            </a:r>
            <a:r>
              <a:rPr lang="el-GR" sz="3600" b="1" dirty="0">
                <a:solidFill>
                  <a:srgbClr val="FF0000"/>
                </a:solidFill>
                <a:effectLst/>
                <a:ea typeface="Times New Roman" panose="02020603050405020304" pitchFamily="18" charset="0"/>
                <a:cs typeface="Times New Roman" panose="02020603050405020304" pitchFamily="18" charset="0"/>
              </a:rPr>
              <a:t> = (1 + </a:t>
            </a:r>
            <a:r>
              <a:rPr lang="en-GB" sz="3600" b="1" i="1" dirty="0">
                <a:solidFill>
                  <a:srgbClr val="FF0000"/>
                </a:solidFill>
                <a:effectLst/>
                <a:ea typeface="Times New Roman" panose="02020603050405020304" pitchFamily="18" charset="0"/>
                <a:cs typeface="Times New Roman" panose="02020603050405020304" pitchFamily="18" charset="0"/>
              </a:rPr>
              <a:t>S</a:t>
            </a:r>
            <a:r>
              <a:rPr lang="el-GR" sz="3600" b="1" i="1" baseline="-25000" dirty="0">
                <a:solidFill>
                  <a:srgbClr val="FF0000"/>
                </a:solidFill>
                <a:effectLst/>
                <a:ea typeface="Times New Roman" panose="02020603050405020304" pitchFamily="18" charset="0"/>
                <a:cs typeface="Times New Roman" panose="02020603050405020304" pitchFamily="18" charset="0"/>
              </a:rPr>
              <a:t>01</a:t>
            </a:r>
            <a:r>
              <a:rPr lang="el-GR" sz="3600" b="1" dirty="0">
                <a:solidFill>
                  <a:srgbClr val="FF0000"/>
                </a:solidFill>
                <a:effectLst/>
                <a:ea typeface="Times New Roman" panose="02020603050405020304" pitchFamily="18" charset="0"/>
                <a:cs typeface="Times New Roman" panose="02020603050405020304" pitchFamily="18" charset="0"/>
              </a:rPr>
              <a:t>) (1 + </a:t>
            </a:r>
            <a:r>
              <a:rPr lang="en-GB" sz="3600" b="1" i="1" dirty="0">
                <a:solidFill>
                  <a:srgbClr val="FF0000"/>
                </a:solidFill>
                <a:effectLst/>
                <a:ea typeface="Times New Roman" panose="02020603050405020304" pitchFamily="18" charset="0"/>
                <a:cs typeface="Times New Roman" panose="02020603050405020304" pitchFamily="18" charset="0"/>
              </a:rPr>
              <a:t>f</a:t>
            </a:r>
            <a:r>
              <a:rPr lang="el-GR" sz="3600" b="1" i="1" baseline="-25000" dirty="0">
                <a:solidFill>
                  <a:srgbClr val="FF0000"/>
                </a:solidFill>
                <a:effectLst/>
                <a:ea typeface="Times New Roman" panose="02020603050405020304" pitchFamily="18" charset="0"/>
                <a:cs typeface="Times New Roman" panose="02020603050405020304" pitchFamily="18" charset="0"/>
              </a:rPr>
              <a:t>12</a:t>
            </a:r>
            <a:r>
              <a:rPr lang="el-GR" sz="3600" b="1" dirty="0">
                <a:solidFill>
                  <a:srgbClr val="FF0000"/>
                </a:solidFill>
                <a:effectLst/>
                <a:ea typeface="Times New Roman" panose="02020603050405020304" pitchFamily="18" charset="0"/>
                <a:cs typeface="Times New Roman" panose="02020603050405020304" pitchFamily="18" charset="0"/>
              </a:rPr>
              <a:t>). </a:t>
            </a:r>
          </a:p>
          <a:p>
            <a:pPr algn="just">
              <a:lnSpc>
                <a:spcPct val="120000"/>
              </a:lnSpc>
              <a:spcAft>
                <a:spcPts val="800"/>
              </a:spcAft>
            </a:pPr>
            <a:r>
              <a:rPr lang="el-GR" sz="3600" dirty="0">
                <a:effectLst/>
                <a:ea typeface="Times New Roman" panose="02020603050405020304" pitchFamily="18" charset="0"/>
                <a:cs typeface="Times New Roman" panose="02020603050405020304" pitchFamily="18" charset="0"/>
              </a:rPr>
              <a:t>Εάν οι αγορές λειτουργούν ορθολογικά και υπάρχει ισορροπία οι αποδόσεις αυτές θα είναι ίδιες. Εξισώνοντας και λύνοντας θα έχουμε: </a:t>
            </a:r>
            <a:endParaRPr lang="en-GB" sz="3600" dirty="0">
              <a:effectLst/>
              <a:ea typeface="Calibri" panose="020F0502020204030204" pitchFamily="34" charset="0"/>
              <a:cs typeface="Times New Roman" panose="02020603050405020304" pitchFamily="18" charset="0"/>
            </a:endParaRPr>
          </a:p>
          <a:p>
            <a:pPr marL="0" indent="0" algn="ctr">
              <a:lnSpc>
                <a:spcPct val="120000"/>
              </a:lnSpc>
              <a:spcAft>
                <a:spcPts val="800"/>
              </a:spcAft>
              <a:buNone/>
            </a:pPr>
            <a:r>
              <a:rPr lang="el-GR" sz="3600" b="1" dirty="0">
                <a:solidFill>
                  <a:srgbClr val="FF0000"/>
                </a:solidFill>
                <a:effectLst/>
                <a:ea typeface="Times New Roman" panose="02020603050405020304" pitchFamily="18" charset="0"/>
                <a:cs typeface="Times New Roman" panose="02020603050405020304" pitchFamily="18" charset="0"/>
              </a:rPr>
              <a:t>(1 + </a:t>
            </a:r>
            <a:r>
              <a:rPr lang="en-US" sz="3600" b="1" i="1" dirty="0">
                <a:solidFill>
                  <a:srgbClr val="FF0000"/>
                </a:solidFill>
                <a:effectLst/>
                <a:ea typeface="Times New Roman" panose="02020603050405020304" pitchFamily="18" charset="0"/>
                <a:cs typeface="Times New Roman" panose="02020603050405020304" pitchFamily="18" charset="0"/>
              </a:rPr>
              <a:t>f</a:t>
            </a:r>
            <a:r>
              <a:rPr lang="el-GR" sz="3600" b="1" i="1" baseline="-25000" dirty="0">
                <a:solidFill>
                  <a:srgbClr val="FF0000"/>
                </a:solidFill>
                <a:effectLst/>
                <a:ea typeface="Times New Roman" panose="02020603050405020304" pitchFamily="18" charset="0"/>
                <a:cs typeface="Times New Roman" panose="02020603050405020304" pitchFamily="18" charset="0"/>
              </a:rPr>
              <a:t>12</a:t>
            </a:r>
            <a:r>
              <a:rPr lang="el-GR" sz="3600" b="1" dirty="0">
                <a:solidFill>
                  <a:srgbClr val="FF0000"/>
                </a:solidFill>
                <a:effectLst/>
                <a:ea typeface="Times New Roman" panose="02020603050405020304" pitchFamily="18" charset="0"/>
                <a:cs typeface="Times New Roman" panose="02020603050405020304" pitchFamily="18" charset="0"/>
              </a:rPr>
              <a:t>) = (1 + </a:t>
            </a:r>
            <a:r>
              <a:rPr lang="en-US" sz="3600" b="1" i="1" dirty="0">
                <a:solidFill>
                  <a:srgbClr val="FF0000"/>
                </a:solidFill>
                <a:effectLst/>
                <a:ea typeface="Times New Roman" panose="02020603050405020304" pitchFamily="18" charset="0"/>
                <a:cs typeface="Times New Roman" panose="02020603050405020304" pitchFamily="18" charset="0"/>
              </a:rPr>
              <a:t>S</a:t>
            </a:r>
            <a:r>
              <a:rPr lang="el-GR" sz="3600" b="1" i="1" baseline="-25000" dirty="0">
                <a:solidFill>
                  <a:srgbClr val="FF0000"/>
                </a:solidFill>
                <a:effectLst/>
                <a:ea typeface="Times New Roman" panose="02020603050405020304" pitchFamily="18" charset="0"/>
                <a:cs typeface="Times New Roman" panose="02020603050405020304" pitchFamily="18" charset="0"/>
              </a:rPr>
              <a:t>02</a:t>
            </a:r>
            <a:r>
              <a:rPr lang="el-GR" sz="3600" b="1" dirty="0">
                <a:solidFill>
                  <a:srgbClr val="FF0000"/>
                </a:solidFill>
                <a:effectLst/>
                <a:ea typeface="Times New Roman" panose="02020603050405020304" pitchFamily="18" charset="0"/>
                <a:cs typeface="Times New Roman" panose="02020603050405020304" pitchFamily="18" charset="0"/>
              </a:rPr>
              <a:t>)</a:t>
            </a:r>
            <a:r>
              <a:rPr lang="el-GR" sz="3600" b="1" baseline="30000" dirty="0">
                <a:solidFill>
                  <a:srgbClr val="FF0000"/>
                </a:solidFill>
                <a:effectLst/>
                <a:ea typeface="Times New Roman" panose="02020603050405020304" pitchFamily="18" charset="0"/>
                <a:cs typeface="Times New Roman" panose="02020603050405020304" pitchFamily="18" charset="0"/>
              </a:rPr>
              <a:t>2</a:t>
            </a:r>
            <a:r>
              <a:rPr lang="el-GR" sz="3600" b="1" dirty="0">
                <a:solidFill>
                  <a:srgbClr val="FF0000"/>
                </a:solidFill>
                <a:effectLst/>
                <a:ea typeface="Times New Roman" panose="02020603050405020304" pitchFamily="18" charset="0"/>
                <a:cs typeface="Times New Roman" panose="02020603050405020304" pitchFamily="18" charset="0"/>
              </a:rPr>
              <a:t> / (1 + </a:t>
            </a:r>
            <a:r>
              <a:rPr lang="en-US" sz="3600" b="1" i="1" dirty="0">
                <a:solidFill>
                  <a:srgbClr val="FF0000"/>
                </a:solidFill>
                <a:effectLst/>
                <a:ea typeface="Times New Roman" panose="02020603050405020304" pitchFamily="18" charset="0"/>
                <a:cs typeface="Times New Roman" panose="02020603050405020304" pitchFamily="18" charset="0"/>
              </a:rPr>
              <a:t>S</a:t>
            </a:r>
            <a:r>
              <a:rPr lang="el-GR" sz="3600" b="1" i="1" baseline="-25000" dirty="0">
                <a:solidFill>
                  <a:srgbClr val="FF0000"/>
                </a:solidFill>
                <a:effectLst/>
                <a:ea typeface="Times New Roman" panose="02020603050405020304" pitchFamily="18" charset="0"/>
                <a:cs typeface="Times New Roman" panose="02020603050405020304" pitchFamily="18" charset="0"/>
              </a:rPr>
              <a:t>01</a:t>
            </a:r>
            <a:r>
              <a:rPr lang="el-GR" sz="3600" b="1" dirty="0">
                <a:solidFill>
                  <a:srgbClr val="FF0000"/>
                </a:solidFill>
                <a:effectLst/>
                <a:ea typeface="Times New Roman" panose="02020603050405020304" pitchFamily="18" charset="0"/>
                <a:cs typeface="Times New Roman" panose="02020603050405020304" pitchFamily="18" charset="0"/>
              </a:rPr>
              <a:t>)</a:t>
            </a:r>
          </a:p>
          <a:p>
            <a:pPr>
              <a:lnSpc>
                <a:spcPct val="120000"/>
              </a:lnSpc>
              <a:spcAft>
                <a:spcPts val="800"/>
              </a:spcAft>
            </a:pPr>
            <a:r>
              <a:rPr lang="el-GR" sz="3600" dirty="0">
                <a:effectLst/>
                <a:ea typeface="Times New Roman" panose="02020603050405020304" pitchFamily="18" charset="0"/>
                <a:cs typeface="Times New Roman" panose="02020603050405020304" pitchFamily="18" charset="0"/>
              </a:rPr>
              <a:t>Ο </a:t>
            </a:r>
            <a:r>
              <a:rPr lang="el-GR" sz="3600" b="1" dirty="0">
                <a:solidFill>
                  <a:srgbClr val="FF0000"/>
                </a:solidFill>
                <a:effectLst/>
                <a:ea typeface="Times New Roman" panose="02020603050405020304" pitchFamily="18" charset="0"/>
                <a:cs typeface="Times New Roman" panose="02020603050405020304" pitchFamily="18" charset="0"/>
              </a:rPr>
              <a:t>γενικός τύπος </a:t>
            </a:r>
            <a:r>
              <a:rPr lang="el-GR" sz="3600" dirty="0">
                <a:effectLst/>
                <a:ea typeface="Times New Roman" panose="02020603050405020304" pitchFamily="18" charset="0"/>
                <a:cs typeface="Times New Roman" panose="02020603050405020304" pitchFamily="18" charset="0"/>
              </a:rPr>
              <a:t>μπορεί να δειχθεί ότι θα είναι:  </a:t>
            </a:r>
          </a:p>
          <a:p>
            <a:pPr marL="0" indent="0" algn="ctr">
              <a:lnSpc>
                <a:spcPct val="120000"/>
              </a:lnSpc>
              <a:spcAft>
                <a:spcPts val="800"/>
              </a:spcAft>
              <a:buNone/>
            </a:pPr>
            <a:r>
              <a:rPr lang="en-US" sz="3600" b="1" i="1" dirty="0">
                <a:solidFill>
                  <a:srgbClr val="FF0000"/>
                </a:solidFill>
                <a:effectLst/>
                <a:ea typeface="Times New Roman" panose="02020603050405020304" pitchFamily="18" charset="0"/>
                <a:cs typeface="Times New Roman" panose="02020603050405020304" pitchFamily="18" charset="0"/>
              </a:rPr>
              <a:t>f</a:t>
            </a:r>
            <a:r>
              <a:rPr lang="en-GB" sz="3600" b="1" i="1" baseline="-25000" dirty="0">
                <a:solidFill>
                  <a:srgbClr val="FF0000"/>
                </a:solidFill>
                <a:effectLst/>
                <a:ea typeface="Times New Roman" panose="02020603050405020304" pitchFamily="18" charset="0"/>
                <a:cs typeface="Times New Roman" panose="02020603050405020304" pitchFamily="18" charset="0"/>
              </a:rPr>
              <a:t>N</a:t>
            </a:r>
            <a:r>
              <a:rPr lang="el-GR" sz="3600" b="1" dirty="0">
                <a:solidFill>
                  <a:srgbClr val="FF0000"/>
                </a:solidFill>
                <a:effectLst/>
                <a:ea typeface="Times New Roman" panose="02020603050405020304" pitchFamily="18" charset="0"/>
                <a:cs typeface="Times New Roman" panose="02020603050405020304" pitchFamily="18" charset="0"/>
              </a:rPr>
              <a:t> = [ (1 + </a:t>
            </a:r>
            <a:r>
              <a:rPr lang="en-US" sz="3600" b="1" i="1" dirty="0">
                <a:solidFill>
                  <a:srgbClr val="FF0000"/>
                </a:solidFill>
                <a:effectLst/>
                <a:ea typeface="Times New Roman" panose="02020603050405020304" pitchFamily="18" charset="0"/>
                <a:cs typeface="Times New Roman" panose="02020603050405020304" pitchFamily="18" charset="0"/>
              </a:rPr>
              <a:t>S</a:t>
            </a:r>
            <a:r>
              <a:rPr lang="en-GB" sz="3600" b="1" i="1" baseline="-25000" dirty="0">
                <a:solidFill>
                  <a:srgbClr val="FF0000"/>
                </a:solidFill>
                <a:effectLst/>
                <a:ea typeface="Times New Roman" panose="02020603050405020304" pitchFamily="18" charset="0"/>
                <a:cs typeface="Times New Roman" panose="02020603050405020304" pitchFamily="18" charset="0"/>
              </a:rPr>
              <a:t>N</a:t>
            </a:r>
            <a:r>
              <a:rPr lang="el-GR" sz="3600" b="1" dirty="0">
                <a:solidFill>
                  <a:srgbClr val="FF0000"/>
                </a:solidFill>
                <a:effectLst/>
                <a:ea typeface="Times New Roman" panose="02020603050405020304" pitchFamily="18" charset="0"/>
                <a:cs typeface="Times New Roman" panose="02020603050405020304" pitchFamily="18" charset="0"/>
              </a:rPr>
              <a:t>)</a:t>
            </a:r>
            <a:r>
              <a:rPr lang="en-GB" sz="3600" b="1" baseline="30000" dirty="0">
                <a:solidFill>
                  <a:srgbClr val="FF0000"/>
                </a:solidFill>
                <a:effectLst/>
                <a:ea typeface="Times New Roman" panose="02020603050405020304" pitchFamily="18" charset="0"/>
                <a:cs typeface="Times New Roman" panose="02020603050405020304" pitchFamily="18" charset="0"/>
              </a:rPr>
              <a:t>N</a:t>
            </a:r>
            <a:r>
              <a:rPr lang="el-GR" sz="3600" b="1" dirty="0">
                <a:solidFill>
                  <a:srgbClr val="FF0000"/>
                </a:solidFill>
                <a:effectLst/>
                <a:ea typeface="Times New Roman" panose="02020603050405020304" pitchFamily="18" charset="0"/>
                <a:cs typeface="Times New Roman" panose="02020603050405020304" pitchFamily="18" charset="0"/>
              </a:rPr>
              <a:t> / (1 + </a:t>
            </a:r>
            <a:r>
              <a:rPr lang="en-US" sz="3600" b="1" i="1" dirty="0">
                <a:solidFill>
                  <a:srgbClr val="FF0000"/>
                </a:solidFill>
                <a:effectLst/>
                <a:ea typeface="Times New Roman" panose="02020603050405020304" pitchFamily="18" charset="0"/>
                <a:cs typeface="Times New Roman" panose="02020603050405020304" pitchFamily="18" charset="0"/>
              </a:rPr>
              <a:t>S</a:t>
            </a:r>
            <a:r>
              <a:rPr lang="en-GB" sz="3600" b="1" i="1" baseline="-25000" dirty="0">
                <a:solidFill>
                  <a:srgbClr val="FF0000"/>
                </a:solidFill>
                <a:effectLst/>
                <a:ea typeface="Times New Roman" panose="02020603050405020304" pitchFamily="18" charset="0"/>
                <a:cs typeface="Times New Roman" panose="02020603050405020304" pitchFamily="18" charset="0"/>
              </a:rPr>
              <a:t>N</a:t>
            </a:r>
            <a:r>
              <a:rPr lang="el-GR" sz="3600" b="1" i="1" baseline="-25000" dirty="0">
                <a:solidFill>
                  <a:srgbClr val="FF0000"/>
                </a:solidFill>
                <a:effectLst/>
                <a:ea typeface="Times New Roman" panose="02020603050405020304" pitchFamily="18" charset="0"/>
                <a:cs typeface="Times New Roman" panose="02020603050405020304" pitchFamily="18" charset="0"/>
              </a:rPr>
              <a:t>-1</a:t>
            </a:r>
            <a:r>
              <a:rPr lang="el-GR" sz="3600" b="1" dirty="0">
                <a:solidFill>
                  <a:srgbClr val="FF0000"/>
                </a:solidFill>
                <a:effectLst/>
                <a:ea typeface="Times New Roman" panose="02020603050405020304" pitchFamily="18" charset="0"/>
                <a:cs typeface="Times New Roman" panose="02020603050405020304" pitchFamily="18" charset="0"/>
              </a:rPr>
              <a:t>)</a:t>
            </a:r>
            <a:r>
              <a:rPr lang="el-GR" sz="3600" b="1" baseline="30000" dirty="0">
                <a:solidFill>
                  <a:srgbClr val="FF0000"/>
                </a:solidFill>
                <a:effectLst/>
                <a:ea typeface="Times New Roman" panose="02020603050405020304" pitchFamily="18" charset="0"/>
                <a:cs typeface="Times New Roman" panose="02020603050405020304" pitchFamily="18" charset="0"/>
              </a:rPr>
              <a:t> </a:t>
            </a:r>
            <a:r>
              <a:rPr lang="en-GB" sz="3600" b="1" baseline="30000" dirty="0">
                <a:solidFill>
                  <a:srgbClr val="FF0000"/>
                </a:solidFill>
                <a:effectLst/>
                <a:ea typeface="Times New Roman" panose="02020603050405020304" pitchFamily="18" charset="0"/>
                <a:cs typeface="Times New Roman" panose="02020603050405020304" pitchFamily="18" charset="0"/>
              </a:rPr>
              <a:t>N</a:t>
            </a:r>
            <a:r>
              <a:rPr lang="el-GR" sz="3600" b="1" baseline="30000" dirty="0">
                <a:solidFill>
                  <a:srgbClr val="FF0000"/>
                </a:solidFill>
                <a:effectLst/>
                <a:ea typeface="Times New Roman" panose="02020603050405020304" pitchFamily="18" charset="0"/>
                <a:cs typeface="Times New Roman" panose="02020603050405020304" pitchFamily="18" charset="0"/>
              </a:rPr>
              <a:t>-1</a:t>
            </a:r>
            <a:r>
              <a:rPr lang="el-GR" sz="3600" b="1" dirty="0">
                <a:solidFill>
                  <a:srgbClr val="FF0000"/>
                </a:solidFill>
                <a:effectLst/>
                <a:ea typeface="Times New Roman" panose="02020603050405020304" pitchFamily="18" charset="0"/>
                <a:cs typeface="Times New Roman" panose="02020603050405020304" pitchFamily="18" charset="0"/>
              </a:rPr>
              <a:t> ] -1</a:t>
            </a:r>
            <a:endParaRPr lang="en-GB" b="1" dirty="0">
              <a:solidFill>
                <a:srgbClr val="FF0000"/>
              </a:solidFill>
            </a:endParaRPr>
          </a:p>
        </p:txBody>
      </p:sp>
      <p:sp>
        <p:nvSpPr>
          <p:cNvPr id="4" name="Τίτλος 1">
            <a:extLst>
              <a:ext uri="{FF2B5EF4-FFF2-40B4-BE49-F238E27FC236}">
                <a16:creationId xmlns:a16="http://schemas.microsoft.com/office/drawing/2014/main" id="{4F5E2602-8BD2-4E09-9889-0BD5142068A4}"/>
              </a:ext>
            </a:extLst>
          </p:cNvPr>
          <p:cNvSpPr>
            <a:spLocks noGrp="1"/>
          </p:cNvSpPr>
          <p:nvPr>
            <p:ph type="title"/>
          </p:nvPr>
        </p:nvSpPr>
        <p:spPr>
          <a:xfrm>
            <a:off x="838200" y="365125"/>
            <a:ext cx="10515600" cy="1044225"/>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spTree>
    <p:extLst>
      <p:ext uri="{BB962C8B-B14F-4D97-AF65-F5344CB8AC3E}">
        <p14:creationId xmlns:p14="http://schemas.microsoft.com/office/powerpoint/2010/main" val="1424396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F469D4C6-E02D-4BA4-9DE0-83E4635B929F}"/>
              </a:ext>
            </a:extLst>
          </p:cNvPr>
          <p:cNvPicPr>
            <a:picLocks noGrp="1" noChangeAspect="1"/>
          </p:cNvPicPr>
          <p:nvPr>
            <p:ph idx="1"/>
          </p:nvPr>
        </p:nvPicPr>
        <p:blipFill>
          <a:blip r:embed="rId2"/>
          <a:stretch>
            <a:fillRect/>
          </a:stretch>
        </p:blipFill>
        <p:spPr>
          <a:xfrm>
            <a:off x="1856792" y="1409350"/>
            <a:ext cx="8033657" cy="4702201"/>
          </a:xfrm>
        </p:spPr>
      </p:pic>
      <p:sp>
        <p:nvSpPr>
          <p:cNvPr id="4" name="Τίτλος 1">
            <a:extLst>
              <a:ext uri="{FF2B5EF4-FFF2-40B4-BE49-F238E27FC236}">
                <a16:creationId xmlns:a16="http://schemas.microsoft.com/office/drawing/2014/main" id="{4F5E2602-8BD2-4E09-9889-0BD5142068A4}"/>
              </a:ext>
            </a:extLst>
          </p:cNvPr>
          <p:cNvSpPr>
            <a:spLocks noGrp="1"/>
          </p:cNvSpPr>
          <p:nvPr>
            <p:ph type="title"/>
          </p:nvPr>
        </p:nvSpPr>
        <p:spPr>
          <a:xfrm>
            <a:off x="838200" y="365125"/>
            <a:ext cx="10515600" cy="1044225"/>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spTree>
    <p:extLst>
      <p:ext uri="{BB962C8B-B14F-4D97-AF65-F5344CB8AC3E}">
        <p14:creationId xmlns:p14="http://schemas.microsoft.com/office/powerpoint/2010/main" val="64034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56F4E3B-44D6-4BAB-AA4D-F5A2C6876E03}"/>
              </a:ext>
            </a:extLst>
          </p:cNvPr>
          <p:cNvSpPr>
            <a:spLocks noGrp="1"/>
          </p:cNvSpPr>
          <p:nvPr>
            <p:ph idx="1"/>
          </p:nvPr>
        </p:nvSpPr>
        <p:spPr>
          <a:xfrm>
            <a:off x="838200" y="1484850"/>
            <a:ext cx="10780552" cy="5150841"/>
          </a:xfrm>
        </p:spPr>
        <p:txBody>
          <a:bodyPr>
            <a:normAutofit fontScale="85000" lnSpcReduction="20000"/>
          </a:bodyPr>
          <a:lstStyle/>
          <a:p>
            <a:pPr algn="just"/>
            <a:r>
              <a:rPr lang="el-GR" sz="2400" dirty="0"/>
              <a:t>Εάν </a:t>
            </a:r>
            <a:r>
              <a:rPr lang="el-GR" sz="2400" dirty="0" err="1"/>
              <a:t>παραστήσουμε</a:t>
            </a:r>
            <a:r>
              <a:rPr lang="el-GR" sz="2400" dirty="0"/>
              <a:t> διαγραμματικά τα τρέχοντα επιτόκια του του προηγούμενου παραδείγματος, θα δούμε αυτό που ονομάζουμε </a:t>
            </a:r>
            <a:r>
              <a:rPr lang="el-GR" sz="2400" b="1" dirty="0">
                <a:solidFill>
                  <a:srgbClr val="FF0000"/>
                </a:solidFill>
              </a:rPr>
              <a:t>καμπύλη των επιτοκίων (</a:t>
            </a:r>
            <a:r>
              <a:rPr lang="el-GR" sz="2400" b="1" dirty="0" err="1">
                <a:solidFill>
                  <a:srgbClr val="FF0000"/>
                </a:solidFill>
              </a:rPr>
              <a:t>yield</a:t>
            </a:r>
            <a:r>
              <a:rPr lang="el-GR" sz="2400" b="1" dirty="0">
                <a:solidFill>
                  <a:srgbClr val="FF0000"/>
                </a:solidFill>
              </a:rPr>
              <a:t> </a:t>
            </a:r>
            <a:r>
              <a:rPr lang="el-GR" sz="2400" b="1" dirty="0" err="1">
                <a:solidFill>
                  <a:srgbClr val="FF0000"/>
                </a:solidFill>
              </a:rPr>
              <a:t>curve</a:t>
            </a:r>
            <a:r>
              <a:rPr lang="el-GR" sz="2400" b="1" dirty="0">
                <a:solidFill>
                  <a:srgbClr val="FF0000"/>
                </a:solidFill>
              </a:rPr>
              <a:t>) </a:t>
            </a:r>
            <a:r>
              <a:rPr lang="el-GR" sz="2400" dirty="0"/>
              <a:t>η οποία είναι μία διαγραμματική αναπαράσταση της χρονικής διάρθρωσης (</a:t>
            </a:r>
            <a:r>
              <a:rPr lang="el-GR" sz="2400" dirty="0" err="1"/>
              <a:t>term</a:t>
            </a:r>
            <a:r>
              <a:rPr lang="el-GR" sz="2400" dirty="0"/>
              <a:t> </a:t>
            </a:r>
            <a:r>
              <a:rPr lang="el-GR" sz="2400" dirty="0" err="1"/>
              <a:t>structure</a:t>
            </a:r>
            <a:r>
              <a:rPr lang="el-GR" sz="2400" dirty="0"/>
              <a:t>) των τρεχόντων επιτοκίων. </a:t>
            </a:r>
          </a:p>
          <a:p>
            <a:pPr algn="just"/>
            <a:endParaRPr lang="el-GR" sz="2400" dirty="0"/>
          </a:p>
          <a:p>
            <a:pPr algn="just"/>
            <a:r>
              <a:rPr lang="el-GR" sz="2400" dirty="0"/>
              <a:t>Εφ’ όσον τα επιτόκια αυτά είναι απαιτούμενες αποδόσεις (αποδόσεις στην λήξη, ή </a:t>
            </a:r>
            <a:r>
              <a:rPr lang="el-GR" sz="2400" dirty="0" err="1"/>
              <a:t>YtM</a:t>
            </a:r>
            <a:r>
              <a:rPr lang="el-GR" sz="2400" dirty="0"/>
              <a:t>) από ομολογίες μηδενικού τοκομεριδίου του Δημοσίου σε μία συγκεκριμένη χρονική στιγμή, η καμπύλη των επιτοκίων μας δίνει ουσιαστικά </a:t>
            </a:r>
            <a:r>
              <a:rPr lang="el-GR" sz="2400" b="1" dirty="0">
                <a:solidFill>
                  <a:srgbClr val="FF0000"/>
                </a:solidFill>
              </a:rPr>
              <a:t>την σχέση των αποδόσεων στην λήξη των ομολογιών αυτών και της διάρκειας μέχρι την λήξη των ομολογιών. </a:t>
            </a:r>
          </a:p>
          <a:p>
            <a:pPr algn="just"/>
            <a:endParaRPr lang="el-GR" sz="2400" dirty="0"/>
          </a:p>
          <a:p>
            <a:pPr algn="just"/>
            <a:r>
              <a:rPr lang="el-GR" sz="2400" dirty="0"/>
              <a:t>Ας σημειωθεί ότι η καμπύλη των επιτοκίων ενδεχομένως να μεταβάλλεται καθημερινά: εφ’ όσον για να υπολογίσουμε τις απαιτούμενες αποδόσεις χρησιμοποιήσαμε την τρέχουσα τιμή (η οποία μεταβάλλεται σε καθημερινή βάση λόγω διαπραγμάτευσης) τα επιτόκια θα μεταβάλλονται επίσης σε καθημερινή βάση ανάλογα με τις προσδοκίες των επενδυτών στην αγορά ομολόγων. </a:t>
            </a:r>
          </a:p>
          <a:p>
            <a:pPr algn="just"/>
            <a:endParaRPr lang="el-GR" sz="2400" dirty="0"/>
          </a:p>
          <a:p>
            <a:pPr algn="just"/>
            <a:r>
              <a:rPr lang="el-GR" sz="2400" dirty="0"/>
              <a:t>Άρα, και αυτό θα πρέπει πάντα να το έχουμε υπ’ όψη μας, η καμπύλη των επιτοκίων μας δίνει την σχέση των αποδόσεων στην λήξη των ομολογιών και της διάρκειας μέχρι την λήξη των ομολογιών, </a:t>
            </a:r>
            <a:r>
              <a:rPr lang="el-GR" sz="2400" dirty="0">
                <a:solidFill>
                  <a:srgbClr val="FF0000"/>
                </a:solidFill>
              </a:rPr>
              <a:t>σε μία συγκεκριμένη χρονική στιγμή. </a:t>
            </a:r>
            <a:endParaRPr lang="en-GB" dirty="0">
              <a:solidFill>
                <a:srgbClr val="FF0000"/>
              </a:solidFill>
            </a:endParaRPr>
          </a:p>
        </p:txBody>
      </p:sp>
      <p:sp>
        <p:nvSpPr>
          <p:cNvPr id="4" name="Τίτλος 1">
            <a:extLst>
              <a:ext uri="{FF2B5EF4-FFF2-40B4-BE49-F238E27FC236}">
                <a16:creationId xmlns:a16="http://schemas.microsoft.com/office/drawing/2014/main" id="{4F5E2602-8BD2-4E09-9889-0BD5142068A4}"/>
              </a:ext>
            </a:extLst>
          </p:cNvPr>
          <p:cNvSpPr>
            <a:spLocks noGrp="1"/>
          </p:cNvSpPr>
          <p:nvPr>
            <p:ph type="title"/>
          </p:nvPr>
        </p:nvSpPr>
        <p:spPr>
          <a:xfrm>
            <a:off x="838200" y="365125"/>
            <a:ext cx="10515600" cy="1044225"/>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spTree>
    <p:extLst>
      <p:ext uri="{BB962C8B-B14F-4D97-AF65-F5344CB8AC3E}">
        <p14:creationId xmlns:p14="http://schemas.microsoft.com/office/powerpoint/2010/main" val="473871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0D8518BF-4A89-4B5E-A827-CD7C7B874F7C}"/>
              </a:ext>
            </a:extLst>
          </p:cNvPr>
          <p:cNvPicPr>
            <a:picLocks noGrp="1" noChangeAspect="1"/>
          </p:cNvPicPr>
          <p:nvPr>
            <p:ph idx="1"/>
          </p:nvPr>
        </p:nvPicPr>
        <p:blipFill>
          <a:blip r:embed="rId2"/>
          <a:stretch>
            <a:fillRect/>
          </a:stretch>
        </p:blipFill>
        <p:spPr>
          <a:xfrm>
            <a:off x="1334279" y="1408922"/>
            <a:ext cx="9190652" cy="4646645"/>
          </a:xfrm>
        </p:spPr>
      </p:pic>
      <p:sp>
        <p:nvSpPr>
          <p:cNvPr id="4" name="Τίτλος 1">
            <a:extLst>
              <a:ext uri="{FF2B5EF4-FFF2-40B4-BE49-F238E27FC236}">
                <a16:creationId xmlns:a16="http://schemas.microsoft.com/office/drawing/2014/main" id="{EFA230FE-1BE9-4574-A27F-A2B4CDC55BBF}"/>
              </a:ext>
            </a:extLst>
          </p:cNvPr>
          <p:cNvSpPr>
            <a:spLocks noGrp="1"/>
          </p:cNvSpPr>
          <p:nvPr>
            <p:ph type="title"/>
          </p:nvPr>
        </p:nvSpPr>
        <p:spPr>
          <a:xfrm>
            <a:off x="838200" y="365126"/>
            <a:ext cx="10515600" cy="809334"/>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spTree>
    <p:extLst>
      <p:ext uri="{BB962C8B-B14F-4D97-AF65-F5344CB8AC3E}">
        <p14:creationId xmlns:p14="http://schemas.microsoft.com/office/powerpoint/2010/main" val="270178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A3DACE4D-46EA-4A1A-9B54-2928B68D5254}"/>
              </a:ext>
            </a:extLst>
          </p:cNvPr>
          <p:cNvPicPr>
            <a:picLocks noGrp="1" noChangeAspect="1"/>
          </p:cNvPicPr>
          <p:nvPr>
            <p:ph idx="1"/>
          </p:nvPr>
        </p:nvPicPr>
        <p:blipFill>
          <a:blip r:embed="rId2"/>
          <a:stretch>
            <a:fillRect/>
          </a:stretch>
        </p:blipFill>
        <p:spPr>
          <a:xfrm>
            <a:off x="1670181" y="1554956"/>
            <a:ext cx="8469182" cy="4476750"/>
          </a:xfrm>
        </p:spPr>
      </p:pic>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spTree>
    <p:extLst>
      <p:ext uri="{BB962C8B-B14F-4D97-AF65-F5344CB8AC3E}">
        <p14:creationId xmlns:p14="http://schemas.microsoft.com/office/powerpoint/2010/main" val="2333422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AD45B1CD-7C5C-49A5-8D88-8FABE8D33FB0}"/>
              </a:ext>
            </a:extLst>
          </p:cNvPr>
          <p:cNvPicPr>
            <a:picLocks noGrp="1" noChangeAspect="1"/>
          </p:cNvPicPr>
          <p:nvPr>
            <p:ph idx="1"/>
          </p:nvPr>
        </p:nvPicPr>
        <p:blipFill>
          <a:blip r:embed="rId2"/>
          <a:stretch>
            <a:fillRect/>
          </a:stretch>
        </p:blipFill>
        <p:spPr>
          <a:xfrm>
            <a:off x="838200" y="1539551"/>
            <a:ext cx="10515600" cy="4953324"/>
          </a:xfrm>
        </p:spPr>
      </p:pic>
      <p:sp>
        <p:nvSpPr>
          <p:cNvPr id="6" name="Τίτλος 1">
            <a:extLst>
              <a:ext uri="{FF2B5EF4-FFF2-40B4-BE49-F238E27FC236}">
                <a16:creationId xmlns:a16="http://schemas.microsoft.com/office/drawing/2014/main" id="{53AF51A4-7C60-4BA6-8782-18984A61EBAB}"/>
              </a:ext>
            </a:extLst>
          </p:cNvPr>
          <p:cNvSpPr>
            <a:spLocks noGrp="1"/>
          </p:cNvSpPr>
          <p:nvPr>
            <p:ph type="title"/>
          </p:nvPr>
        </p:nvSpPr>
        <p:spPr>
          <a:xfrm>
            <a:off x="838200" y="365126"/>
            <a:ext cx="10515600" cy="959822"/>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spTree>
    <p:extLst>
      <p:ext uri="{BB962C8B-B14F-4D97-AF65-F5344CB8AC3E}">
        <p14:creationId xmlns:p14="http://schemas.microsoft.com/office/powerpoint/2010/main" val="2870299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DEAFA03-7204-4B29-8BD1-5AED8A8C0AE1}"/>
              </a:ext>
            </a:extLst>
          </p:cNvPr>
          <p:cNvSpPr>
            <a:spLocks noGrp="1"/>
          </p:cNvSpPr>
          <p:nvPr>
            <p:ph idx="1"/>
          </p:nvPr>
        </p:nvSpPr>
        <p:spPr>
          <a:xfrm>
            <a:off x="838200" y="1602297"/>
            <a:ext cx="10763774" cy="4574666"/>
          </a:xfrm>
        </p:spPr>
        <p:txBody>
          <a:bodyPr>
            <a:normAutofit/>
          </a:bodyPr>
          <a:lstStyle/>
          <a:p>
            <a:pPr algn="just"/>
            <a:endParaRPr lang="en-GB" sz="2000" b="1" dirty="0">
              <a:solidFill>
                <a:srgbClr val="FF0000"/>
              </a:solidFill>
            </a:endParaRPr>
          </a:p>
          <a:p>
            <a:pPr algn="just"/>
            <a:r>
              <a:rPr lang="el-GR" sz="2000" dirty="0"/>
              <a:t>Κάτω από κανονικές συνθήκες θα έπρεπε τα μακροπρόθεσμα επιτόκια να είναι υψηλότερα από τα βραχυπρόθεσμα (υψηλότερη αβεβαιότητα) </a:t>
            </a:r>
          </a:p>
          <a:p>
            <a:pPr algn="just"/>
            <a:endParaRPr lang="en-GB" sz="2000" dirty="0"/>
          </a:p>
          <a:p>
            <a:pPr algn="just"/>
            <a:r>
              <a:rPr lang="en-GB" sz="2000" dirty="0">
                <a:solidFill>
                  <a:srgbClr val="FF0000"/>
                </a:solidFill>
                <a:cs typeface="Arial" panose="020B0604020202020204" pitchFamily="34" charset="0"/>
              </a:rPr>
              <a:t>→ </a:t>
            </a:r>
            <a:r>
              <a:rPr lang="en-GB" sz="2000" dirty="0">
                <a:solidFill>
                  <a:srgbClr val="FF0000"/>
                </a:solidFill>
              </a:rPr>
              <a:t>upward-sloping curve</a:t>
            </a:r>
          </a:p>
          <a:p>
            <a:pPr algn="just"/>
            <a:endParaRPr lang="en-GB" sz="2000" dirty="0"/>
          </a:p>
          <a:p>
            <a:pPr algn="just"/>
            <a:r>
              <a:rPr lang="el-GR" sz="2000" dirty="0"/>
              <a:t>Όμως συχνά η σχέση αυτή ανατρέπεται </a:t>
            </a:r>
            <a:endParaRPr lang="en-GB" sz="2000" dirty="0"/>
          </a:p>
          <a:p>
            <a:pPr algn="just"/>
            <a:endParaRPr lang="en-GB" sz="2000" dirty="0"/>
          </a:p>
          <a:p>
            <a:pPr algn="just"/>
            <a:r>
              <a:rPr lang="el-GR" sz="2000" dirty="0"/>
              <a:t>Η έρευνα δείχνει ότι όταν αυτό συμβαίνει συνήθως ακολουθεί οικονομική ύφεση</a:t>
            </a:r>
          </a:p>
          <a:p>
            <a:pPr algn="just"/>
            <a:endParaRPr lang="el-GR" sz="2000" b="1" dirty="0">
              <a:solidFill>
                <a:srgbClr val="FF0000"/>
              </a:solidFill>
            </a:endParaRPr>
          </a:p>
          <a:p>
            <a:pPr algn="just"/>
            <a:r>
              <a:rPr lang="el-GR" sz="2000" b="1" dirty="0">
                <a:solidFill>
                  <a:srgbClr val="FF0000"/>
                </a:solidFill>
              </a:rPr>
              <a:t>Έτσι, πολλοί οικονομολόγοι </a:t>
            </a:r>
            <a:r>
              <a:rPr lang="el-GR" sz="2000" b="1" dirty="0" err="1">
                <a:solidFill>
                  <a:srgbClr val="FF0000"/>
                </a:solidFill>
              </a:rPr>
              <a:t>μελετουν</a:t>
            </a:r>
            <a:r>
              <a:rPr lang="el-GR" sz="2000" b="1" dirty="0">
                <a:solidFill>
                  <a:srgbClr val="FF0000"/>
                </a:solidFill>
              </a:rPr>
              <a:t> την διαφορά μεταξύ του </a:t>
            </a:r>
            <a:r>
              <a:rPr lang="en-GB" sz="2000" b="1" dirty="0">
                <a:solidFill>
                  <a:srgbClr val="FF0000"/>
                </a:solidFill>
              </a:rPr>
              <a:t>10-</a:t>
            </a:r>
            <a:r>
              <a:rPr lang="el-GR" sz="2000" b="1" dirty="0" err="1">
                <a:solidFill>
                  <a:srgbClr val="FF0000"/>
                </a:solidFill>
              </a:rPr>
              <a:t>ετους</a:t>
            </a:r>
            <a:r>
              <a:rPr lang="el-GR" sz="2000" b="1" dirty="0">
                <a:solidFill>
                  <a:srgbClr val="FF0000"/>
                </a:solidFill>
              </a:rPr>
              <a:t> και </a:t>
            </a:r>
            <a:r>
              <a:rPr lang="en-GB" sz="2000" b="1" dirty="0">
                <a:solidFill>
                  <a:srgbClr val="FF0000"/>
                </a:solidFill>
              </a:rPr>
              <a:t>2-</a:t>
            </a:r>
            <a:r>
              <a:rPr lang="el-GR" sz="2000" b="1" dirty="0" err="1">
                <a:solidFill>
                  <a:srgbClr val="FF0000"/>
                </a:solidFill>
              </a:rPr>
              <a:t>ετούς</a:t>
            </a:r>
            <a:r>
              <a:rPr lang="el-GR" sz="2000" b="1" dirty="0">
                <a:solidFill>
                  <a:srgbClr val="FF0000"/>
                </a:solidFill>
              </a:rPr>
              <a:t> </a:t>
            </a:r>
            <a:r>
              <a:rPr lang="en-GB" sz="2000" b="1" dirty="0">
                <a:solidFill>
                  <a:srgbClr val="FF0000"/>
                </a:solidFill>
              </a:rPr>
              <a:t>Treasury</a:t>
            </a:r>
            <a:r>
              <a:rPr lang="el-GR" sz="2000" b="1" dirty="0">
                <a:solidFill>
                  <a:srgbClr val="FF0000"/>
                </a:solidFill>
              </a:rPr>
              <a:t> </a:t>
            </a:r>
            <a:endParaRPr lang="en-GB" sz="2000" b="1" dirty="0">
              <a:solidFill>
                <a:srgbClr val="FF0000"/>
              </a:solidFill>
            </a:endParaRPr>
          </a:p>
          <a:p>
            <a:pPr algn="just"/>
            <a:endParaRPr lang="en-GB" sz="2000" dirty="0">
              <a:solidFill>
                <a:srgbClr val="FF0000"/>
              </a:solidFill>
            </a:endParaRPr>
          </a:p>
        </p:txBody>
      </p:sp>
      <p:sp>
        <p:nvSpPr>
          <p:cNvPr id="5" name="Τίτλος 1">
            <a:extLst>
              <a:ext uri="{FF2B5EF4-FFF2-40B4-BE49-F238E27FC236}">
                <a16:creationId xmlns:a16="http://schemas.microsoft.com/office/drawing/2014/main" id="{7D36F31B-C867-48ED-A8D5-817C30B20937}"/>
              </a:ext>
            </a:extLst>
          </p:cNvPr>
          <p:cNvSpPr>
            <a:spLocks noGrp="1"/>
          </p:cNvSpPr>
          <p:nvPr>
            <p:ph type="title"/>
          </p:nvPr>
        </p:nvSpPr>
        <p:spPr>
          <a:xfrm>
            <a:off x="838200" y="365126"/>
            <a:ext cx="10515600" cy="959822"/>
          </a:xfrm>
        </p:spPr>
        <p:txBody>
          <a:bodyPr>
            <a:normAutofit/>
          </a:bodyPr>
          <a:lstStyle/>
          <a:p>
            <a:r>
              <a:rPr lang="el-GR" sz="3600" b="1" dirty="0">
                <a:effectLst/>
                <a:latin typeface="+mn-lt"/>
                <a:ea typeface="Times New Roman" panose="02020603050405020304" pitchFamily="18" charset="0"/>
              </a:rPr>
              <a:t>Τιμολόγηση Ομολογίας &amp; Προεξοφλητικό Επιτόκιο</a:t>
            </a:r>
            <a:endParaRPr lang="en-GB" sz="3600" b="1" dirty="0">
              <a:latin typeface="+mn-lt"/>
            </a:endParaRPr>
          </a:p>
        </p:txBody>
      </p:sp>
    </p:spTree>
    <p:extLst>
      <p:ext uri="{BB962C8B-B14F-4D97-AF65-F5344CB8AC3E}">
        <p14:creationId xmlns:p14="http://schemas.microsoft.com/office/powerpoint/2010/main" val="990843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2C29A3-022F-43CC-901A-5BB889DB4950}"/>
              </a:ext>
            </a:extLst>
          </p:cNvPr>
          <p:cNvSpPr>
            <a:spLocks noGrp="1"/>
          </p:cNvSpPr>
          <p:nvPr>
            <p:ph type="title"/>
          </p:nvPr>
        </p:nvSpPr>
        <p:spPr>
          <a:xfrm>
            <a:off x="838200" y="365125"/>
            <a:ext cx="10515600" cy="750611"/>
          </a:xfrm>
        </p:spPr>
        <p:txBody>
          <a:bodyPr>
            <a:normAutofit/>
          </a:bodyPr>
          <a:lstStyle/>
          <a:p>
            <a:r>
              <a:rPr lang="el-GR" sz="3600" b="1" dirty="0" err="1"/>
              <a:t>Yield</a:t>
            </a:r>
            <a:r>
              <a:rPr lang="el-GR" sz="3600" b="1" dirty="0"/>
              <a:t> </a:t>
            </a:r>
            <a:r>
              <a:rPr lang="el-GR" sz="3600" b="1" dirty="0" err="1"/>
              <a:t>Spreads</a:t>
            </a:r>
            <a:r>
              <a:rPr lang="el-GR" sz="3600" b="1" dirty="0"/>
              <a:t> (Περιθώρια Αποδόσεων) </a:t>
            </a:r>
            <a:endParaRPr lang="en-GB" sz="3600" b="1" dirty="0"/>
          </a:p>
        </p:txBody>
      </p:sp>
      <p:sp>
        <p:nvSpPr>
          <p:cNvPr id="3" name="Θέση περιεχομένου 2">
            <a:extLst>
              <a:ext uri="{FF2B5EF4-FFF2-40B4-BE49-F238E27FC236}">
                <a16:creationId xmlns:a16="http://schemas.microsoft.com/office/drawing/2014/main" id="{0655A771-7981-4E8B-9606-7CE4D66EF8A9}"/>
              </a:ext>
            </a:extLst>
          </p:cNvPr>
          <p:cNvSpPr>
            <a:spLocks noGrp="1"/>
          </p:cNvSpPr>
          <p:nvPr>
            <p:ph idx="1"/>
          </p:nvPr>
        </p:nvSpPr>
        <p:spPr>
          <a:xfrm>
            <a:off x="838199" y="1392572"/>
            <a:ext cx="10788941" cy="5192786"/>
          </a:xfrm>
        </p:spPr>
        <p:txBody>
          <a:bodyPr>
            <a:normAutofit fontScale="92500" lnSpcReduction="10000"/>
          </a:bodyPr>
          <a:lstStyle/>
          <a:p>
            <a:pPr algn="just"/>
            <a:r>
              <a:rPr lang="el-GR" sz="2400" dirty="0"/>
              <a:t>Με τον όρο </a:t>
            </a:r>
            <a:r>
              <a:rPr lang="el-GR" sz="2400" dirty="0" err="1"/>
              <a:t>spread</a:t>
            </a:r>
            <a:r>
              <a:rPr lang="el-GR" sz="2400" dirty="0"/>
              <a:t> αποδόσεων εννοούμε την διαφορά στις αποδόσεις (</a:t>
            </a:r>
            <a:r>
              <a:rPr lang="el-GR" sz="2400" dirty="0" err="1"/>
              <a:t>yields</a:t>
            </a:r>
            <a:r>
              <a:rPr lang="el-GR" sz="2400" dirty="0"/>
              <a:t>) δύο ομολόγων. </a:t>
            </a:r>
          </a:p>
          <a:p>
            <a:pPr algn="just"/>
            <a:endParaRPr lang="el-GR" sz="2400" dirty="0"/>
          </a:p>
          <a:p>
            <a:pPr algn="just"/>
            <a:r>
              <a:rPr lang="el-GR" sz="2400" dirty="0"/>
              <a:t>Στην Ευρωζώνη έχει καθιερωθεί να χρησιμοποιούμε την απόδοση των Γερμανικών ομολόγων ως </a:t>
            </a:r>
            <a:r>
              <a:rPr lang="el-GR" sz="2400" b="1" dirty="0">
                <a:solidFill>
                  <a:srgbClr val="FF0000"/>
                </a:solidFill>
              </a:rPr>
              <a:t>βάση</a:t>
            </a:r>
            <a:r>
              <a:rPr lang="el-GR" sz="2400" dirty="0"/>
              <a:t>. </a:t>
            </a:r>
          </a:p>
          <a:p>
            <a:pPr algn="just"/>
            <a:endParaRPr lang="el-GR" sz="2400" dirty="0"/>
          </a:p>
          <a:p>
            <a:pPr algn="just"/>
            <a:r>
              <a:rPr lang="el-GR" sz="2400" dirty="0">
                <a:solidFill>
                  <a:srgbClr val="FF0000"/>
                </a:solidFill>
              </a:rPr>
              <a:t>Το  </a:t>
            </a:r>
            <a:r>
              <a:rPr lang="el-GR" sz="2400" dirty="0" err="1">
                <a:solidFill>
                  <a:srgbClr val="FF0000"/>
                </a:solidFill>
              </a:rPr>
              <a:t>spread</a:t>
            </a:r>
            <a:r>
              <a:rPr lang="el-GR" sz="2400" dirty="0">
                <a:solidFill>
                  <a:srgbClr val="FF0000"/>
                </a:solidFill>
              </a:rPr>
              <a:t> μας δείχνει την διαφορά στα επιτόκια δανεισμού μεταξύ δύο χωρών. </a:t>
            </a:r>
          </a:p>
          <a:p>
            <a:pPr algn="just"/>
            <a:endParaRPr lang="el-GR" sz="2400" dirty="0"/>
          </a:p>
          <a:p>
            <a:pPr algn="just"/>
            <a:r>
              <a:rPr lang="el-GR" sz="2400" dirty="0"/>
              <a:t>Για παράδειγμα, εάν η απόδοση του Γερμανικού 10-ετούς ομολόγου είναι 2% και του ανάλογου Ελληνικού 6%, αυτό σημαίνει ότι η Ελλάδα θα πληρώσει (κατά προσέγγιση) 4% παραπάνω από την Γερμανία για 10-ετή δανεισμό. </a:t>
            </a:r>
          </a:p>
          <a:p>
            <a:pPr algn="just"/>
            <a:endParaRPr lang="el-GR" sz="2400" dirty="0"/>
          </a:p>
          <a:p>
            <a:pPr algn="just"/>
            <a:r>
              <a:rPr lang="el-GR" sz="2400" dirty="0"/>
              <a:t>Με άλλα λόγια, οι αγορές ζητούν από την Ελλάδα, επειδή την θεωρούν λιγότερο αξιόπιστη από την Γερμανία, μεγαλύτερη αποζημίωση, προκειμένου να της δανείσουν χρήματα. </a:t>
            </a:r>
          </a:p>
          <a:p>
            <a:endParaRPr lang="en-GB" dirty="0"/>
          </a:p>
        </p:txBody>
      </p:sp>
    </p:spTree>
    <p:extLst>
      <p:ext uri="{BB962C8B-B14F-4D97-AF65-F5344CB8AC3E}">
        <p14:creationId xmlns:p14="http://schemas.microsoft.com/office/powerpoint/2010/main" val="871728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1FE76C1-D360-4C25-B8E8-70DEB2293E6A}"/>
              </a:ext>
            </a:extLst>
          </p:cNvPr>
          <p:cNvSpPr>
            <a:spLocks noGrp="1"/>
          </p:cNvSpPr>
          <p:nvPr>
            <p:ph idx="1"/>
          </p:nvPr>
        </p:nvSpPr>
        <p:spPr>
          <a:xfrm>
            <a:off x="838199" y="1300294"/>
            <a:ext cx="11090946" cy="5192580"/>
          </a:xfrm>
        </p:spPr>
        <p:txBody>
          <a:bodyPr>
            <a:noAutofit/>
          </a:bodyPr>
          <a:lstStyle/>
          <a:p>
            <a:pPr algn="just"/>
            <a:r>
              <a:rPr lang="el-GR" sz="2000" dirty="0"/>
              <a:t>Θυμηθείτε ότι προκειμένου να βρούμε την απόδοση ενός ομολόγου (</a:t>
            </a:r>
            <a:r>
              <a:rPr lang="el-GR" sz="2000" dirty="0" err="1"/>
              <a:t>YtM</a:t>
            </a:r>
            <a:r>
              <a:rPr lang="el-GR" sz="2000" dirty="0"/>
              <a:t>) χρησιμοποιούμε την τρέχουσα τιμή του ομολόγου στην αγορά (δες ανωτέρω) κάτι που σημαίνει ότι </a:t>
            </a:r>
            <a:r>
              <a:rPr lang="el-GR" sz="2000" dirty="0">
                <a:solidFill>
                  <a:srgbClr val="FF0000"/>
                </a:solidFill>
              </a:rPr>
              <a:t>οι αποδόσεις μεταβάλλονται συνεχώς (αντίστροφα) μαζί με τις τιμές των ομολόγων </a:t>
            </a:r>
            <a:r>
              <a:rPr lang="el-GR" sz="2000" dirty="0"/>
              <a:t>και ενσωματώνουν συνεχώς τις νέες πληροφορίες που καταφθάνουν στην αγορά και αφορούν το ομόλογο και τον εκδότη του. </a:t>
            </a:r>
          </a:p>
          <a:p>
            <a:pPr algn="just"/>
            <a:endParaRPr lang="el-GR" sz="2000" dirty="0"/>
          </a:p>
          <a:p>
            <a:pPr algn="just"/>
            <a:r>
              <a:rPr lang="el-GR" sz="2000" dirty="0"/>
              <a:t>Σαν αποτέλεσμα, όταν καταφθάνουν αρνητικές πληροφορίες στην αγορά σχετικά με ένα ομόλογο οι επενδυτές πουλάνε και η τιμή του πέφτει με αποτέλεσμα να ανεβαίνει η απόδοση του και, κατά συνέπεια, το </a:t>
            </a:r>
            <a:r>
              <a:rPr lang="el-GR" sz="2000" dirty="0" err="1"/>
              <a:t>spread</a:t>
            </a:r>
            <a:r>
              <a:rPr lang="el-GR" sz="2000" dirty="0"/>
              <a:t> σε σχέση με την χώρα αναφοράς. </a:t>
            </a:r>
          </a:p>
          <a:p>
            <a:pPr algn="just"/>
            <a:endParaRPr lang="el-GR" sz="2000" dirty="0"/>
          </a:p>
          <a:p>
            <a:pPr algn="just"/>
            <a:r>
              <a:rPr lang="el-GR" sz="2000" dirty="0"/>
              <a:t>Ας δούμε την τιμή του Ελληνικού 10-ετούς Ομολόγου μεταξύ 2000 και 2012. Κατά την μεγαλύτερη περίοδο η τιμή ήταν πάνω ή κοντά στην ονομαστική του αξία (100) αλλά ότι όταν έγινε αντιληπτό από τις αγορές το μέγεθος των δημοσιονομικών προβλημάτων που αντιμετώπιζε τότε η χώρα (Νοέμβριος 2009) η τιμή άρχισε να πέφτει κατακόρυφα και με μεγάλη ταχύτητα. </a:t>
            </a:r>
          </a:p>
          <a:p>
            <a:pPr algn="just"/>
            <a:endParaRPr lang="el-GR" sz="2000" dirty="0"/>
          </a:p>
          <a:p>
            <a:pPr algn="just"/>
            <a:r>
              <a:rPr lang="el-GR" sz="2000" dirty="0"/>
              <a:t>Κάποια στιγμή, το 2012, έπεσε μέχρι και το 18. Σαν αποτέλεσμα της πτώσης της τιμής η απαιτούμενη απόδοση για τα Ελληνικά ομόλογα (</a:t>
            </a:r>
            <a:r>
              <a:rPr lang="el-GR" sz="2000" dirty="0" err="1"/>
              <a:t>YtM</a:t>
            </a:r>
            <a:r>
              <a:rPr lang="el-GR" sz="2000" dirty="0"/>
              <a:t>) ανέβηκε κατακόρυφα. </a:t>
            </a:r>
            <a:endParaRPr lang="en-GB" sz="2000" dirty="0"/>
          </a:p>
        </p:txBody>
      </p:sp>
      <p:sp>
        <p:nvSpPr>
          <p:cNvPr id="4" name="Τίτλος 1">
            <a:extLst>
              <a:ext uri="{FF2B5EF4-FFF2-40B4-BE49-F238E27FC236}">
                <a16:creationId xmlns:a16="http://schemas.microsoft.com/office/drawing/2014/main" id="{659813C1-1F05-4BD1-BDC7-7B5F9BE924AF}"/>
              </a:ext>
            </a:extLst>
          </p:cNvPr>
          <p:cNvSpPr>
            <a:spLocks noGrp="1"/>
          </p:cNvSpPr>
          <p:nvPr>
            <p:ph type="title"/>
          </p:nvPr>
        </p:nvSpPr>
        <p:spPr>
          <a:xfrm>
            <a:off x="838200" y="365126"/>
            <a:ext cx="10515600" cy="691888"/>
          </a:xfrm>
        </p:spPr>
        <p:txBody>
          <a:bodyPr>
            <a:normAutofit/>
          </a:bodyPr>
          <a:lstStyle/>
          <a:p>
            <a:r>
              <a:rPr lang="el-GR" sz="3600" b="1" dirty="0" err="1"/>
              <a:t>Yield</a:t>
            </a:r>
            <a:r>
              <a:rPr lang="el-GR" sz="3600" b="1" dirty="0"/>
              <a:t> </a:t>
            </a:r>
            <a:r>
              <a:rPr lang="el-GR" sz="3600" b="1" dirty="0" err="1"/>
              <a:t>Spreads</a:t>
            </a:r>
            <a:r>
              <a:rPr lang="el-GR" sz="3600" b="1" dirty="0"/>
              <a:t> (Περιθώρια Αποδόσεων) </a:t>
            </a:r>
            <a:endParaRPr lang="en-GB" sz="3600" b="1" dirty="0"/>
          </a:p>
        </p:txBody>
      </p:sp>
    </p:spTree>
    <p:extLst>
      <p:ext uri="{BB962C8B-B14F-4D97-AF65-F5344CB8AC3E}">
        <p14:creationId xmlns:p14="http://schemas.microsoft.com/office/powerpoint/2010/main" val="1322010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97F2DE5-0972-4B41-8AB3-7DA8E90EB195}"/>
              </a:ext>
            </a:extLst>
          </p:cNvPr>
          <p:cNvSpPr>
            <a:spLocks noGrp="1"/>
          </p:cNvSpPr>
          <p:nvPr>
            <p:ph idx="1"/>
          </p:nvPr>
        </p:nvSpPr>
        <p:spPr>
          <a:xfrm>
            <a:off x="838199" y="1317072"/>
            <a:ext cx="11090945" cy="5175802"/>
          </a:xfrm>
        </p:spPr>
        <p:txBody>
          <a:bodyPr>
            <a:normAutofit fontScale="85000" lnSpcReduction="20000"/>
          </a:bodyPr>
          <a:lstStyle/>
          <a:p>
            <a:pPr algn="just"/>
            <a:r>
              <a:rPr lang="el-GR" dirty="0"/>
              <a:t>Τι καθορίζει όμως το </a:t>
            </a:r>
            <a:r>
              <a:rPr lang="el-GR" dirty="0" err="1"/>
              <a:t>spread</a:t>
            </a:r>
            <a:r>
              <a:rPr lang="el-GR" dirty="0"/>
              <a:t>; Ποιοι είναι οι παράγοντες αυτοί που επηρεάζουν το επίπεδό του και κατά συνέπεια τα επιτόκια δανεισμού μίας χώρας; </a:t>
            </a:r>
          </a:p>
          <a:p>
            <a:pPr algn="just"/>
            <a:endParaRPr lang="el-GR" dirty="0"/>
          </a:p>
          <a:p>
            <a:pPr algn="just"/>
            <a:r>
              <a:rPr lang="el-GR" dirty="0"/>
              <a:t>Σε γενικές γραμμές, η θεωρητική και εμπειρική έρευνα έχει καταλήξει στο ότι το </a:t>
            </a:r>
            <a:r>
              <a:rPr lang="el-GR" dirty="0" err="1"/>
              <a:t>spread</a:t>
            </a:r>
            <a:r>
              <a:rPr lang="el-GR" dirty="0"/>
              <a:t> αντανακλά τρείς βασικά τύπους κινδύνου: </a:t>
            </a:r>
          </a:p>
          <a:p>
            <a:pPr algn="just"/>
            <a:endParaRPr lang="el-GR" dirty="0">
              <a:solidFill>
                <a:srgbClr val="FF0000"/>
              </a:solidFill>
            </a:endParaRPr>
          </a:p>
          <a:p>
            <a:pPr algn="just"/>
            <a:r>
              <a:rPr lang="el-GR" dirty="0">
                <a:solidFill>
                  <a:srgbClr val="FF0000"/>
                </a:solidFill>
              </a:rPr>
              <a:t>γενικό κίνδυνο αγοράς (</a:t>
            </a:r>
            <a:r>
              <a:rPr lang="el-GR" dirty="0" err="1">
                <a:solidFill>
                  <a:srgbClr val="FF0000"/>
                </a:solidFill>
              </a:rPr>
              <a:t>general</a:t>
            </a:r>
            <a:r>
              <a:rPr lang="el-GR" dirty="0">
                <a:solidFill>
                  <a:srgbClr val="FF0000"/>
                </a:solidFill>
              </a:rPr>
              <a:t> </a:t>
            </a:r>
            <a:r>
              <a:rPr lang="el-GR" dirty="0" err="1">
                <a:solidFill>
                  <a:srgbClr val="FF0000"/>
                </a:solidFill>
              </a:rPr>
              <a:t>market</a:t>
            </a:r>
            <a:r>
              <a:rPr lang="el-GR" dirty="0">
                <a:solidFill>
                  <a:srgbClr val="FF0000"/>
                </a:solidFill>
              </a:rPr>
              <a:t> </a:t>
            </a:r>
            <a:r>
              <a:rPr lang="el-GR" dirty="0" err="1">
                <a:solidFill>
                  <a:srgbClr val="FF0000"/>
                </a:solidFill>
              </a:rPr>
              <a:t>risk</a:t>
            </a:r>
            <a:r>
              <a:rPr lang="el-GR" dirty="0">
                <a:solidFill>
                  <a:srgbClr val="FF0000"/>
                </a:solidFill>
              </a:rPr>
              <a:t>), </a:t>
            </a:r>
            <a:r>
              <a:rPr lang="el-GR" dirty="0"/>
              <a:t>γενικές συνθήκες που επικρατούν στις διεθνείς και εγχώριες αγορές</a:t>
            </a:r>
            <a:endParaRPr lang="el-GR" dirty="0">
              <a:solidFill>
                <a:srgbClr val="FF0000"/>
              </a:solidFill>
            </a:endParaRPr>
          </a:p>
          <a:p>
            <a:pPr algn="just"/>
            <a:endParaRPr lang="el-GR" dirty="0">
              <a:solidFill>
                <a:srgbClr val="FF0000"/>
              </a:solidFill>
            </a:endParaRPr>
          </a:p>
          <a:p>
            <a:pPr algn="just"/>
            <a:r>
              <a:rPr lang="el-GR" dirty="0">
                <a:solidFill>
                  <a:srgbClr val="FF0000"/>
                </a:solidFill>
              </a:rPr>
              <a:t>κίνδυνο πτώχευσης (</a:t>
            </a:r>
            <a:r>
              <a:rPr lang="el-GR" dirty="0" err="1">
                <a:solidFill>
                  <a:srgbClr val="FF0000"/>
                </a:solidFill>
              </a:rPr>
              <a:t>default</a:t>
            </a:r>
            <a:r>
              <a:rPr lang="el-GR" dirty="0">
                <a:solidFill>
                  <a:srgbClr val="FF0000"/>
                </a:solidFill>
              </a:rPr>
              <a:t> </a:t>
            </a:r>
            <a:r>
              <a:rPr lang="el-GR" dirty="0" err="1">
                <a:solidFill>
                  <a:srgbClr val="FF0000"/>
                </a:solidFill>
              </a:rPr>
              <a:t>risk</a:t>
            </a:r>
            <a:r>
              <a:rPr lang="el-GR" dirty="0">
                <a:solidFill>
                  <a:srgbClr val="FF0000"/>
                </a:solidFill>
              </a:rPr>
              <a:t>), </a:t>
            </a:r>
            <a:r>
              <a:rPr lang="el-GR" dirty="0"/>
              <a:t>πιθανότητα ένας εκδότης ομολόγων να μην μπορεί να αποπληρώσει τις υποχρεώσεις του</a:t>
            </a:r>
            <a:endParaRPr lang="el-GR" dirty="0">
              <a:solidFill>
                <a:srgbClr val="FF0000"/>
              </a:solidFill>
            </a:endParaRPr>
          </a:p>
          <a:p>
            <a:pPr algn="just"/>
            <a:endParaRPr lang="el-GR" dirty="0">
              <a:solidFill>
                <a:srgbClr val="FF0000"/>
              </a:solidFill>
            </a:endParaRPr>
          </a:p>
          <a:p>
            <a:pPr algn="just"/>
            <a:r>
              <a:rPr lang="el-GR" dirty="0">
                <a:solidFill>
                  <a:srgbClr val="FF0000"/>
                </a:solidFill>
              </a:rPr>
              <a:t>κίνδυνο ρευστότητας (</a:t>
            </a:r>
            <a:r>
              <a:rPr lang="el-GR" dirty="0" err="1">
                <a:solidFill>
                  <a:srgbClr val="FF0000"/>
                </a:solidFill>
              </a:rPr>
              <a:t>liquidity</a:t>
            </a:r>
            <a:r>
              <a:rPr lang="el-GR" dirty="0">
                <a:solidFill>
                  <a:srgbClr val="FF0000"/>
                </a:solidFill>
              </a:rPr>
              <a:t> </a:t>
            </a:r>
            <a:r>
              <a:rPr lang="el-GR" dirty="0" err="1">
                <a:solidFill>
                  <a:srgbClr val="FF0000"/>
                </a:solidFill>
              </a:rPr>
              <a:t>risk</a:t>
            </a:r>
            <a:r>
              <a:rPr lang="el-GR" dirty="0">
                <a:solidFill>
                  <a:srgbClr val="FF0000"/>
                </a:solidFill>
              </a:rPr>
              <a:t>), </a:t>
            </a:r>
            <a:r>
              <a:rPr lang="el-GR" dirty="0"/>
              <a:t>πιθανότητα ένας επενδυτής να μην μπορεί να ρευστοποιήσει την θέση του σε ένα ομόλογο την στιγμή που θέλει και στην ποσότητα που θέλει χωρίς να επηρεάσει σημαντικά τις δευτερογενείς αγορές ομολόγων</a:t>
            </a:r>
          </a:p>
          <a:p>
            <a:endParaRPr lang="en-GB" dirty="0"/>
          </a:p>
        </p:txBody>
      </p:sp>
      <p:sp>
        <p:nvSpPr>
          <p:cNvPr id="4" name="Τίτλος 1">
            <a:extLst>
              <a:ext uri="{FF2B5EF4-FFF2-40B4-BE49-F238E27FC236}">
                <a16:creationId xmlns:a16="http://schemas.microsoft.com/office/drawing/2014/main" id="{22AF98DA-FA33-4C3C-A23C-9CB160984D87}"/>
              </a:ext>
            </a:extLst>
          </p:cNvPr>
          <p:cNvSpPr>
            <a:spLocks noGrp="1"/>
          </p:cNvSpPr>
          <p:nvPr>
            <p:ph type="title"/>
          </p:nvPr>
        </p:nvSpPr>
        <p:spPr>
          <a:xfrm>
            <a:off x="838200" y="365126"/>
            <a:ext cx="10515600" cy="826112"/>
          </a:xfrm>
        </p:spPr>
        <p:txBody>
          <a:bodyPr>
            <a:normAutofit/>
          </a:bodyPr>
          <a:lstStyle/>
          <a:p>
            <a:r>
              <a:rPr lang="el-GR" sz="3600" b="1" dirty="0" err="1"/>
              <a:t>Yield</a:t>
            </a:r>
            <a:r>
              <a:rPr lang="el-GR" sz="3600" b="1" dirty="0"/>
              <a:t> </a:t>
            </a:r>
            <a:r>
              <a:rPr lang="el-GR" sz="3600" b="1" dirty="0" err="1"/>
              <a:t>Spreads</a:t>
            </a:r>
            <a:r>
              <a:rPr lang="el-GR" sz="3600" b="1" dirty="0"/>
              <a:t> (Περιθώρια Αποδόσεων) </a:t>
            </a:r>
            <a:endParaRPr lang="en-GB" sz="3600" b="1" dirty="0"/>
          </a:p>
        </p:txBody>
      </p:sp>
    </p:spTree>
    <p:extLst>
      <p:ext uri="{BB962C8B-B14F-4D97-AF65-F5344CB8AC3E}">
        <p14:creationId xmlns:p14="http://schemas.microsoft.com/office/powerpoint/2010/main" val="3562439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F102080-FA2A-4FCF-B51D-4649D56F7484}"/>
              </a:ext>
            </a:extLst>
          </p:cNvPr>
          <p:cNvSpPr>
            <a:spLocks noGrp="1"/>
          </p:cNvSpPr>
          <p:nvPr>
            <p:ph idx="1"/>
          </p:nvPr>
        </p:nvSpPr>
        <p:spPr>
          <a:xfrm>
            <a:off x="838200" y="1384182"/>
            <a:ext cx="10998666" cy="5108691"/>
          </a:xfrm>
        </p:spPr>
        <p:txBody>
          <a:bodyPr>
            <a:normAutofit fontScale="62500" lnSpcReduction="20000"/>
          </a:bodyPr>
          <a:lstStyle/>
          <a:p>
            <a:pPr algn="just"/>
            <a:r>
              <a:rPr lang="el-GR" sz="3200" dirty="0"/>
              <a:t>Στην εμπειρική έρευνα ένα σημαντικό σημείο είναι να βρούμε μετρήσιμα στοιχεία τα με τα οποία θα προσεγγίσουμε εμπειρικά (</a:t>
            </a:r>
            <a:r>
              <a:rPr lang="el-GR" sz="3200" dirty="0" err="1"/>
              <a:t>proxy</a:t>
            </a:r>
            <a:r>
              <a:rPr lang="el-GR" sz="3200" dirty="0"/>
              <a:t>) τους θεωρητικούς παράγοντες που θέλουμε να ελέγξουμε. </a:t>
            </a:r>
          </a:p>
          <a:p>
            <a:pPr algn="just"/>
            <a:endParaRPr lang="el-GR" sz="3200" dirty="0"/>
          </a:p>
          <a:p>
            <a:pPr algn="just"/>
            <a:r>
              <a:rPr lang="el-GR" sz="3200" dirty="0"/>
              <a:t>Π.χ. για τον </a:t>
            </a:r>
            <a:r>
              <a:rPr lang="el-GR" sz="3200" dirty="0">
                <a:solidFill>
                  <a:srgbClr val="FF0000"/>
                </a:solidFill>
              </a:rPr>
              <a:t>γενικό κίνδυνο αγοράς (</a:t>
            </a:r>
            <a:r>
              <a:rPr lang="el-GR" sz="3200" dirty="0" err="1">
                <a:solidFill>
                  <a:srgbClr val="FF0000"/>
                </a:solidFill>
              </a:rPr>
              <a:t>general</a:t>
            </a:r>
            <a:r>
              <a:rPr lang="el-GR" sz="3200" dirty="0">
                <a:solidFill>
                  <a:srgbClr val="FF0000"/>
                </a:solidFill>
              </a:rPr>
              <a:t> </a:t>
            </a:r>
            <a:r>
              <a:rPr lang="el-GR" sz="3200" dirty="0" err="1">
                <a:solidFill>
                  <a:srgbClr val="FF0000"/>
                </a:solidFill>
              </a:rPr>
              <a:t>market</a:t>
            </a:r>
            <a:r>
              <a:rPr lang="el-GR" sz="3200" dirty="0">
                <a:solidFill>
                  <a:srgbClr val="FF0000"/>
                </a:solidFill>
              </a:rPr>
              <a:t> </a:t>
            </a:r>
            <a:r>
              <a:rPr lang="el-GR" sz="3200" dirty="0" err="1">
                <a:solidFill>
                  <a:srgbClr val="FF0000"/>
                </a:solidFill>
              </a:rPr>
              <a:t>risk</a:t>
            </a:r>
            <a:r>
              <a:rPr lang="el-GR" sz="3200" dirty="0">
                <a:solidFill>
                  <a:srgbClr val="FF0000"/>
                </a:solidFill>
              </a:rPr>
              <a:t>) </a:t>
            </a:r>
            <a:r>
              <a:rPr lang="el-GR" sz="3200" dirty="0"/>
              <a:t>μπορούμε να χρησιμοποιήσουμε πολλές μεταβλητές για να προσεγγίσουμε εμπειρικά τον παράγοντα αυτόν. </a:t>
            </a:r>
          </a:p>
          <a:p>
            <a:pPr algn="just"/>
            <a:endParaRPr lang="el-GR" sz="3200" dirty="0"/>
          </a:p>
          <a:p>
            <a:pPr algn="just"/>
            <a:r>
              <a:rPr lang="el-GR" sz="3200" dirty="0"/>
              <a:t>Ενδεικτικά, μεταξύ άλλων, θα μπορούσαμε να χρησιμοποιήσουμε τον </a:t>
            </a:r>
            <a:r>
              <a:rPr lang="el-GR" sz="3200" dirty="0">
                <a:solidFill>
                  <a:srgbClr val="FF0000"/>
                </a:solidFill>
              </a:rPr>
              <a:t>Δείκτη Τιμών Καταναλωτή </a:t>
            </a:r>
            <a:r>
              <a:rPr lang="el-GR" sz="3200" dirty="0"/>
              <a:t>στην Ευρωζώνη (μηνιαίες τιμές </a:t>
            </a:r>
            <a:r>
              <a:rPr lang="el-GR" sz="3200" dirty="0" err="1"/>
              <a:t>Eurozone</a:t>
            </a:r>
            <a:r>
              <a:rPr lang="el-GR" sz="3200" dirty="0"/>
              <a:t> </a:t>
            </a:r>
            <a:r>
              <a:rPr lang="el-GR" sz="3200" dirty="0" err="1"/>
              <a:t>Consumer</a:t>
            </a:r>
            <a:r>
              <a:rPr lang="el-GR" sz="3200" dirty="0"/>
              <a:t> </a:t>
            </a:r>
            <a:r>
              <a:rPr lang="el-GR" sz="3200" dirty="0" err="1"/>
              <a:t>Price</a:t>
            </a:r>
            <a:r>
              <a:rPr lang="el-GR" sz="3200" dirty="0"/>
              <a:t> </a:t>
            </a:r>
            <a:r>
              <a:rPr lang="el-GR" sz="3200" dirty="0" err="1"/>
              <a:t>Index</a:t>
            </a:r>
            <a:r>
              <a:rPr lang="el-GR" sz="3200" dirty="0"/>
              <a:t>, CPIEU) ή </a:t>
            </a:r>
            <a:r>
              <a:rPr lang="el-GR" sz="3200" dirty="0">
                <a:solidFill>
                  <a:srgbClr val="FF0000"/>
                </a:solidFill>
              </a:rPr>
              <a:t>την μηνιαία διαφορά μεταξύ του επιτοκίου της Ευρωπαϊκής Κεντρικής Τράπεζας και του 3-μηνου </a:t>
            </a:r>
            <a:r>
              <a:rPr lang="el-GR" sz="3200" dirty="0"/>
              <a:t>διατραπεζικού επιτοκίου (European </a:t>
            </a:r>
            <a:r>
              <a:rPr lang="el-GR" sz="3200" dirty="0" err="1"/>
              <a:t>Central</a:t>
            </a:r>
            <a:r>
              <a:rPr lang="el-GR" sz="3200" dirty="0"/>
              <a:t> Bank (ECB) </a:t>
            </a:r>
            <a:r>
              <a:rPr lang="el-GR" sz="3200" dirty="0" err="1"/>
              <a:t>Reference</a:t>
            </a:r>
            <a:r>
              <a:rPr lang="el-GR" sz="3200" dirty="0"/>
              <a:t> </a:t>
            </a:r>
            <a:r>
              <a:rPr lang="el-GR" sz="3200" dirty="0" err="1"/>
              <a:t>Rate</a:t>
            </a:r>
            <a:r>
              <a:rPr lang="el-GR" sz="3200" dirty="0"/>
              <a:t>, 3-month </a:t>
            </a:r>
            <a:r>
              <a:rPr lang="el-GR" sz="3200" dirty="0" err="1"/>
              <a:t>Euribor</a:t>
            </a:r>
            <a:r>
              <a:rPr lang="el-GR" sz="3200" dirty="0"/>
              <a:t>, δες </a:t>
            </a:r>
            <a:r>
              <a:rPr lang="el-GR" sz="3200" dirty="0" err="1"/>
              <a:t>Ebner</a:t>
            </a:r>
            <a:r>
              <a:rPr lang="el-GR" sz="3200" dirty="0"/>
              <a:t> (2009)). </a:t>
            </a:r>
          </a:p>
          <a:p>
            <a:pPr algn="just"/>
            <a:endParaRPr lang="el-GR" sz="3200" dirty="0"/>
          </a:p>
          <a:p>
            <a:pPr algn="just"/>
            <a:r>
              <a:rPr lang="el-GR" sz="3200" dirty="0"/>
              <a:t>Η λογική για την πρώτη μεταβλητή είναι ότι οι υψηλότερες τιμές σε καταναλωτικά αγαθά (υψηλός πληθωρισμός) υπονοούν ότι χειροτερεύουν οι οικονομικές συνθήκες και η κατάσταση στην οικονομία, και άρα θα αυξάνεται το </a:t>
            </a:r>
            <a:r>
              <a:rPr lang="el-GR" sz="3200" dirty="0" err="1"/>
              <a:t>spread</a:t>
            </a:r>
            <a:r>
              <a:rPr lang="el-GR" sz="3200" dirty="0"/>
              <a:t> (και το αντίστροφο). </a:t>
            </a:r>
          </a:p>
          <a:p>
            <a:pPr algn="just"/>
            <a:endParaRPr lang="el-GR" sz="3200" dirty="0"/>
          </a:p>
          <a:p>
            <a:pPr algn="just"/>
            <a:r>
              <a:rPr lang="el-GR" sz="3200" dirty="0"/>
              <a:t>Η λογική για την δεύτερη μεταβλητή είναι ότι τα επιτόκια αυτά αντανακλούν άμεσα τις συνθήκες σε μία οικονομία και την διατραπεζική της αγορά και επηρεάζουν μέσω της προσφοράς νέων ομολόγων τις τιμές και το </a:t>
            </a:r>
            <a:r>
              <a:rPr lang="el-GR" sz="3200" dirty="0" err="1"/>
              <a:t>spread</a:t>
            </a:r>
            <a:r>
              <a:rPr lang="el-GR" sz="3200" dirty="0"/>
              <a:t>. </a:t>
            </a:r>
          </a:p>
          <a:p>
            <a:endParaRPr lang="en-GB" dirty="0"/>
          </a:p>
        </p:txBody>
      </p:sp>
      <p:sp>
        <p:nvSpPr>
          <p:cNvPr id="4" name="Τίτλος 1">
            <a:extLst>
              <a:ext uri="{FF2B5EF4-FFF2-40B4-BE49-F238E27FC236}">
                <a16:creationId xmlns:a16="http://schemas.microsoft.com/office/drawing/2014/main" id="{E2529DBF-A4F6-479B-B127-5B9827CD3D6B}"/>
              </a:ext>
            </a:extLst>
          </p:cNvPr>
          <p:cNvSpPr>
            <a:spLocks noGrp="1"/>
          </p:cNvSpPr>
          <p:nvPr>
            <p:ph type="title"/>
          </p:nvPr>
        </p:nvSpPr>
        <p:spPr>
          <a:xfrm>
            <a:off x="838200" y="365126"/>
            <a:ext cx="10515600" cy="759000"/>
          </a:xfrm>
        </p:spPr>
        <p:txBody>
          <a:bodyPr>
            <a:normAutofit/>
          </a:bodyPr>
          <a:lstStyle/>
          <a:p>
            <a:r>
              <a:rPr lang="el-GR" sz="3600" b="1" dirty="0" err="1"/>
              <a:t>Yield</a:t>
            </a:r>
            <a:r>
              <a:rPr lang="el-GR" sz="3600" b="1" dirty="0"/>
              <a:t> </a:t>
            </a:r>
            <a:r>
              <a:rPr lang="el-GR" sz="3600" b="1" dirty="0" err="1"/>
              <a:t>Spreads</a:t>
            </a:r>
            <a:r>
              <a:rPr lang="el-GR" sz="3600" b="1" dirty="0"/>
              <a:t> (Περιθώρια Αποδόσεων) </a:t>
            </a:r>
            <a:endParaRPr lang="en-GB" sz="3600" b="1" dirty="0"/>
          </a:p>
        </p:txBody>
      </p:sp>
    </p:spTree>
    <p:extLst>
      <p:ext uri="{BB962C8B-B14F-4D97-AF65-F5344CB8AC3E}">
        <p14:creationId xmlns:p14="http://schemas.microsoft.com/office/powerpoint/2010/main" val="1682885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732D589-3846-4395-9EF1-BB1B35C18424}"/>
              </a:ext>
            </a:extLst>
          </p:cNvPr>
          <p:cNvSpPr>
            <a:spLocks noGrp="1"/>
          </p:cNvSpPr>
          <p:nvPr>
            <p:ph idx="1"/>
          </p:nvPr>
        </p:nvSpPr>
        <p:spPr>
          <a:xfrm>
            <a:off x="838200" y="1149292"/>
            <a:ext cx="10515600" cy="5343582"/>
          </a:xfrm>
        </p:spPr>
        <p:txBody>
          <a:bodyPr>
            <a:normAutofit fontScale="92500"/>
          </a:bodyPr>
          <a:lstStyle/>
          <a:p>
            <a:pPr algn="just"/>
            <a:r>
              <a:rPr lang="el-GR" sz="2200" dirty="0"/>
              <a:t>Μία μεταβλητή που χρησιμοποιούν πολλές μελέτες για να μετρήσουν τον γενικό κίνδυνο αγοράς (</a:t>
            </a:r>
            <a:r>
              <a:rPr lang="el-GR" sz="2200" dirty="0" err="1"/>
              <a:t>general</a:t>
            </a:r>
            <a:r>
              <a:rPr lang="el-GR" sz="2200" dirty="0"/>
              <a:t> </a:t>
            </a:r>
            <a:r>
              <a:rPr lang="el-GR" sz="2200" dirty="0" err="1"/>
              <a:t>market</a:t>
            </a:r>
            <a:r>
              <a:rPr lang="el-GR" sz="2200" dirty="0"/>
              <a:t> </a:t>
            </a:r>
            <a:r>
              <a:rPr lang="el-GR" sz="2200" dirty="0" err="1"/>
              <a:t>risk</a:t>
            </a:r>
            <a:r>
              <a:rPr lang="el-GR" sz="2200" dirty="0"/>
              <a:t>) είναι και ο (</a:t>
            </a:r>
            <a:r>
              <a:rPr lang="en-GB" sz="2200" dirty="0"/>
              <a:t>VIX</a:t>
            </a:r>
            <a:r>
              <a:rPr lang="el-GR" sz="2200" dirty="0"/>
              <a:t>) </a:t>
            </a:r>
          </a:p>
          <a:p>
            <a:pPr algn="just"/>
            <a:endParaRPr lang="el-GR" sz="2200" b="1" dirty="0">
              <a:solidFill>
                <a:srgbClr val="FF0000"/>
              </a:solidFill>
            </a:endParaRPr>
          </a:p>
          <a:p>
            <a:pPr algn="just"/>
            <a:r>
              <a:rPr lang="en-GB" sz="2200" dirty="0">
                <a:solidFill>
                  <a:srgbClr val="FF0000"/>
                </a:solidFill>
              </a:rPr>
              <a:t>CBOE Volatility Index</a:t>
            </a:r>
            <a:r>
              <a:rPr lang="el-GR" sz="2200" dirty="0">
                <a:solidFill>
                  <a:srgbClr val="FF0000"/>
                </a:solidFill>
              </a:rPr>
              <a:t> (</a:t>
            </a:r>
            <a:r>
              <a:rPr lang="en-GB" sz="2200" dirty="0">
                <a:solidFill>
                  <a:srgbClr val="FF0000"/>
                </a:solidFill>
              </a:rPr>
              <a:t>VIX</a:t>
            </a:r>
            <a:r>
              <a:rPr lang="el-GR" sz="2200" dirty="0">
                <a:solidFill>
                  <a:srgbClr val="FF0000"/>
                </a:solidFill>
              </a:rPr>
              <a:t>) ένας δείκτης που υπολογίζεται σε συνεχή βάση και αντανακλά τις προσδοκίες της αγοράς σχετικά με την μελλοντική αβεβαιότητα (για τις επόμενες 30 ημέρες)</a:t>
            </a:r>
            <a:endParaRPr lang="el-GR" sz="2200" dirty="0"/>
          </a:p>
          <a:p>
            <a:pPr algn="just"/>
            <a:endParaRPr lang="el-GR" sz="2200" dirty="0"/>
          </a:p>
          <a:p>
            <a:pPr algn="just"/>
            <a:r>
              <a:rPr lang="el-GR" sz="2200" dirty="0"/>
              <a:t>Είναι </a:t>
            </a:r>
            <a:r>
              <a:rPr lang="en-GB" sz="2200" dirty="0">
                <a:solidFill>
                  <a:srgbClr val="FF0000"/>
                </a:solidFill>
              </a:rPr>
              <a:t>forward looking </a:t>
            </a:r>
            <a:r>
              <a:rPr lang="el-GR" sz="2200" dirty="0"/>
              <a:t>δείκτης </a:t>
            </a:r>
            <a:endParaRPr lang="en-GB" sz="2200" dirty="0"/>
          </a:p>
          <a:p>
            <a:pPr algn="just"/>
            <a:endParaRPr lang="el-GR" sz="2200" dirty="0"/>
          </a:p>
          <a:p>
            <a:pPr algn="just"/>
            <a:r>
              <a:rPr lang="el-GR" sz="2200" dirty="0"/>
              <a:t>Υπολογίζεται από την τεκμαρτή μεταβλητότητα των δικαιωμάτων (</a:t>
            </a:r>
            <a:r>
              <a:rPr lang="en-GB" sz="2200" dirty="0"/>
              <a:t>options</a:t>
            </a:r>
            <a:r>
              <a:rPr lang="el-GR" sz="2200" dirty="0"/>
              <a:t>) του δείκτη </a:t>
            </a:r>
            <a:r>
              <a:rPr lang="en-GB" sz="2200" dirty="0"/>
              <a:t>S&amp;P 500 (</a:t>
            </a:r>
            <a:r>
              <a:rPr lang="el-GR" sz="2200" dirty="0"/>
              <a:t>μπορεί να ιδωθεί και ως ο λόγος </a:t>
            </a:r>
            <a:r>
              <a:rPr lang="en-GB" sz="2200" dirty="0"/>
              <a:t>put/call)</a:t>
            </a:r>
            <a:r>
              <a:rPr lang="el-GR" sz="2200" dirty="0"/>
              <a:t>. </a:t>
            </a:r>
          </a:p>
          <a:p>
            <a:pPr algn="just"/>
            <a:endParaRPr lang="el-GR" sz="2200" b="1" dirty="0">
              <a:solidFill>
                <a:srgbClr val="FF0000"/>
              </a:solidFill>
            </a:endParaRPr>
          </a:p>
          <a:p>
            <a:pPr algn="just"/>
            <a:r>
              <a:rPr lang="el-GR" sz="2200" b="1" dirty="0" err="1">
                <a:solidFill>
                  <a:srgbClr val="FF0000"/>
                </a:solidFill>
              </a:rPr>
              <a:t>put</a:t>
            </a:r>
            <a:r>
              <a:rPr lang="el-GR" sz="2200" b="1" dirty="0">
                <a:solidFill>
                  <a:srgbClr val="FF0000"/>
                </a:solidFill>
              </a:rPr>
              <a:t>/</a:t>
            </a:r>
            <a:r>
              <a:rPr lang="el-GR" sz="2200" b="1" dirty="0" err="1">
                <a:solidFill>
                  <a:srgbClr val="FF0000"/>
                </a:solidFill>
              </a:rPr>
              <a:t>call</a:t>
            </a:r>
            <a:r>
              <a:rPr lang="el-GR" sz="2200" b="1" dirty="0">
                <a:solidFill>
                  <a:srgbClr val="FF0000"/>
                </a:solidFill>
              </a:rPr>
              <a:t> </a:t>
            </a:r>
            <a:r>
              <a:rPr lang="el-GR" sz="2200" b="1" dirty="0" err="1">
                <a:solidFill>
                  <a:srgbClr val="FF0000"/>
                </a:solidFill>
              </a:rPr>
              <a:t>ratio</a:t>
            </a:r>
            <a:r>
              <a:rPr lang="en-GB" sz="2200" dirty="0"/>
              <a:t>: </a:t>
            </a:r>
            <a:r>
              <a:rPr lang="el-GR" sz="2200" dirty="0"/>
              <a:t>σε μία αγορά όπου επικρατεί πεσιμισμός σχετικά με το μέλλον θα επικρατήσουν οι πεσιμιστές επενδυτές και αναμένουμε μεγαλύτερο διαπραγμάτευση σε </a:t>
            </a:r>
            <a:r>
              <a:rPr lang="el-GR" sz="2200" dirty="0" err="1">
                <a:solidFill>
                  <a:srgbClr val="FF0000"/>
                </a:solidFill>
              </a:rPr>
              <a:t>put</a:t>
            </a:r>
            <a:r>
              <a:rPr lang="en-GB" sz="2200" dirty="0">
                <a:solidFill>
                  <a:srgbClr val="FF0000"/>
                </a:solidFill>
              </a:rPr>
              <a:t> options</a:t>
            </a:r>
            <a:endParaRPr lang="en-GB" sz="2200" dirty="0"/>
          </a:p>
          <a:p>
            <a:pPr marL="0" indent="0" algn="just">
              <a:buNone/>
            </a:pPr>
            <a:r>
              <a:rPr lang="en-GB" sz="2200" dirty="0">
                <a:latin typeface="Arial" panose="020B0604020202020204" pitchFamily="34" charset="0"/>
                <a:cs typeface="Arial" panose="020B0604020202020204" pitchFamily="34" charset="0"/>
              </a:rPr>
              <a:t>→	</a:t>
            </a:r>
            <a:r>
              <a:rPr lang="en-GB" sz="2200" dirty="0"/>
              <a:t> </a:t>
            </a:r>
            <a:r>
              <a:rPr lang="el-GR" sz="2200" dirty="0"/>
              <a:t>Ο λόγος θα αυξάνεται (και το αντίστροφο)</a:t>
            </a:r>
          </a:p>
          <a:p>
            <a:pPr algn="just"/>
            <a:endParaRPr lang="en-GB" dirty="0"/>
          </a:p>
          <a:p>
            <a:endParaRPr lang="el-GR" dirty="0"/>
          </a:p>
        </p:txBody>
      </p:sp>
      <p:sp>
        <p:nvSpPr>
          <p:cNvPr id="7" name="Τίτλος 1">
            <a:extLst>
              <a:ext uri="{FF2B5EF4-FFF2-40B4-BE49-F238E27FC236}">
                <a16:creationId xmlns:a16="http://schemas.microsoft.com/office/drawing/2014/main" id="{F2B4260A-40DA-4F1F-B3AE-D36263CB29DA}"/>
              </a:ext>
            </a:extLst>
          </p:cNvPr>
          <p:cNvSpPr>
            <a:spLocks noGrp="1"/>
          </p:cNvSpPr>
          <p:nvPr>
            <p:ph type="title"/>
          </p:nvPr>
        </p:nvSpPr>
        <p:spPr>
          <a:xfrm>
            <a:off x="838200" y="365126"/>
            <a:ext cx="10515600" cy="607998"/>
          </a:xfrm>
        </p:spPr>
        <p:txBody>
          <a:bodyPr>
            <a:normAutofit/>
          </a:bodyPr>
          <a:lstStyle/>
          <a:p>
            <a:r>
              <a:rPr lang="el-GR" sz="3600" b="1" dirty="0" err="1"/>
              <a:t>Yield</a:t>
            </a:r>
            <a:r>
              <a:rPr lang="el-GR" sz="3600" b="1" dirty="0"/>
              <a:t> </a:t>
            </a:r>
            <a:r>
              <a:rPr lang="el-GR" sz="3600" b="1" dirty="0" err="1"/>
              <a:t>Spreads</a:t>
            </a:r>
            <a:r>
              <a:rPr lang="el-GR" sz="3600" b="1" dirty="0"/>
              <a:t> (Περιθώρια Αποδόσεων) </a:t>
            </a:r>
            <a:endParaRPr lang="en-GB" sz="3600" b="1" dirty="0"/>
          </a:p>
        </p:txBody>
      </p:sp>
    </p:spTree>
    <p:extLst>
      <p:ext uri="{BB962C8B-B14F-4D97-AF65-F5344CB8AC3E}">
        <p14:creationId xmlns:p14="http://schemas.microsoft.com/office/powerpoint/2010/main" val="483204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DEFE757-25CA-446D-82CC-7958D10C81C8}"/>
              </a:ext>
            </a:extLst>
          </p:cNvPr>
          <p:cNvSpPr>
            <a:spLocks noGrp="1"/>
          </p:cNvSpPr>
          <p:nvPr>
            <p:ph idx="1"/>
          </p:nvPr>
        </p:nvSpPr>
        <p:spPr>
          <a:xfrm>
            <a:off x="604007" y="1535184"/>
            <a:ext cx="11232859" cy="4641779"/>
          </a:xfrm>
        </p:spPr>
        <p:txBody>
          <a:bodyPr>
            <a:normAutofit/>
          </a:bodyPr>
          <a:lstStyle/>
          <a:p>
            <a:pPr algn="just"/>
            <a:r>
              <a:rPr lang="el-GR" sz="2400" dirty="0"/>
              <a:t>Οι επενδυτές τον χρησιμοποιούν για να μετρήσουν αβεβαιότητα και φόβο </a:t>
            </a:r>
            <a:r>
              <a:rPr lang="en-GB" sz="2400" b="1" dirty="0">
                <a:solidFill>
                  <a:srgbClr val="FF0000"/>
                </a:solidFill>
              </a:rPr>
              <a:t>(fear index)</a:t>
            </a:r>
            <a:endParaRPr lang="el-GR" sz="2400" dirty="0">
              <a:solidFill>
                <a:srgbClr val="FF0000"/>
              </a:solidFill>
            </a:endParaRPr>
          </a:p>
          <a:p>
            <a:pPr algn="just"/>
            <a:endParaRPr lang="el-GR" sz="2400" dirty="0"/>
          </a:p>
          <a:p>
            <a:pPr algn="just"/>
            <a:r>
              <a:rPr lang="el-GR" sz="2400" dirty="0"/>
              <a:t>Πολλοί επενδυτές θεωρούν ότι έχει επίπεδα στήριξης και αντίστασης </a:t>
            </a:r>
          </a:p>
          <a:p>
            <a:pPr algn="just"/>
            <a:endParaRPr lang="el-GR" sz="2400" dirty="0"/>
          </a:p>
          <a:p>
            <a:pPr algn="just"/>
            <a:r>
              <a:rPr lang="el-GR" sz="2400" dirty="0"/>
              <a:t>(μεταξύ 15 και 30, περίπου)</a:t>
            </a:r>
          </a:p>
          <a:p>
            <a:pPr algn="just"/>
            <a:endParaRPr lang="el-GR" sz="2400" dirty="0"/>
          </a:p>
          <a:p>
            <a:pPr algn="just"/>
            <a:r>
              <a:rPr lang="el-GR" sz="2400" dirty="0"/>
              <a:t>Επίσης θεωρείται ότι επιστρέφει στον μέσο όρο </a:t>
            </a:r>
            <a:r>
              <a:rPr lang="el-GR" sz="2400" dirty="0">
                <a:solidFill>
                  <a:srgbClr val="FF0000"/>
                </a:solidFill>
              </a:rPr>
              <a:t>(</a:t>
            </a:r>
            <a:r>
              <a:rPr lang="en-GB" sz="2400" dirty="0">
                <a:solidFill>
                  <a:srgbClr val="FF0000"/>
                </a:solidFill>
              </a:rPr>
              <a:t>contrarian indicator</a:t>
            </a:r>
            <a:r>
              <a:rPr lang="el-GR" sz="2400" dirty="0">
                <a:solidFill>
                  <a:srgbClr val="FF0000"/>
                </a:solidFill>
              </a:rPr>
              <a:t>)</a:t>
            </a:r>
            <a:endParaRPr lang="el-GR" sz="2400" dirty="0"/>
          </a:p>
          <a:p>
            <a:pPr algn="just"/>
            <a:endParaRPr lang="el-GR" sz="2400" dirty="0"/>
          </a:p>
          <a:p>
            <a:pPr algn="just"/>
            <a:r>
              <a:rPr lang="el-GR" sz="2400" dirty="0"/>
              <a:t>Π.χ. όταν φθάνει σε υψηλά επίπεδα είναι σημάδι αγοράς (και ο αντίστροφο)</a:t>
            </a:r>
            <a:endParaRPr lang="en-GB" sz="2400" dirty="0">
              <a:solidFill>
                <a:srgbClr val="FF0000"/>
              </a:solidFill>
            </a:endParaRPr>
          </a:p>
        </p:txBody>
      </p:sp>
      <p:sp>
        <p:nvSpPr>
          <p:cNvPr id="7" name="Τίτλος 1">
            <a:extLst>
              <a:ext uri="{FF2B5EF4-FFF2-40B4-BE49-F238E27FC236}">
                <a16:creationId xmlns:a16="http://schemas.microsoft.com/office/drawing/2014/main" id="{67D65368-5EB7-4DB9-8997-F31992A36F00}"/>
              </a:ext>
            </a:extLst>
          </p:cNvPr>
          <p:cNvSpPr>
            <a:spLocks noGrp="1"/>
          </p:cNvSpPr>
          <p:nvPr>
            <p:ph type="title"/>
          </p:nvPr>
        </p:nvSpPr>
        <p:spPr>
          <a:xfrm>
            <a:off x="838200" y="365125"/>
            <a:ext cx="10515600" cy="582831"/>
          </a:xfrm>
        </p:spPr>
        <p:txBody>
          <a:bodyPr>
            <a:noAutofit/>
          </a:bodyPr>
          <a:lstStyle/>
          <a:p>
            <a:r>
              <a:rPr lang="el-GR" sz="3600" b="1" dirty="0" err="1"/>
              <a:t>Yield</a:t>
            </a:r>
            <a:r>
              <a:rPr lang="el-GR" sz="3600" b="1" dirty="0"/>
              <a:t> </a:t>
            </a:r>
            <a:r>
              <a:rPr lang="el-GR" sz="3600" b="1" dirty="0" err="1"/>
              <a:t>Spreads</a:t>
            </a:r>
            <a:r>
              <a:rPr lang="el-GR" sz="3600" b="1" dirty="0"/>
              <a:t> (Περιθώρια Αποδόσεων) </a:t>
            </a:r>
            <a:endParaRPr lang="en-GB" sz="3600" b="1" dirty="0"/>
          </a:p>
        </p:txBody>
      </p:sp>
    </p:spTree>
    <p:extLst>
      <p:ext uri="{BB962C8B-B14F-4D97-AF65-F5344CB8AC3E}">
        <p14:creationId xmlns:p14="http://schemas.microsoft.com/office/powerpoint/2010/main" val="17455012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426C83C-C465-4C4B-AD5D-4C77BC67C9A0}"/>
              </a:ext>
            </a:extLst>
          </p:cNvPr>
          <p:cNvSpPr>
            <a:spLocks noGrp="1"/>
          </p:cNvSpPr>
          <p:nvPr>
            <p:ph idx="1"/>
          </p:nvPr>
        </p:nvSpPr>
        <p:spPr>
          <a:xfrm>
            <a:off x="838200" y="1308683"/>
            <a:ext cx="10515600" cy="4868280"/>
          </a:xfrm>
        </p:spPr>
        <p:txBody>
          <a:bodyPr>
            <a:normAutofit fontScale="77500" lnSpcReduction="20000"/>
          </a:bodyPr>
          <a:lstStyle/>
          <a:p>
            <a:pPr algn="just"/>
            <a:r>
              <a:rPr lang="el-GR" dirty="0"/>
              <a:t>Επίσης μιλήσαμε για τον </a:t>
            </a:r>
            <a:r>
              <a:rPr lang="el-GR" dirty="0">
                <a:solidFill>
                  <a:srgbClr val="FF0000"/>
                </a:solidFill>
              </a:rPr>
              <a:t>κίνδυνο πτώχευσης (</a:t>
            </a:r>
            <a:r>
              <a:rPr lang="el-GR" dirty="0" err="1">
                <a:solidFill>
                  <a:srgbClr val="FF0000"/>
                </a:solidFill>
              </a:rPr>
              <a:t>default</a:t>
            </a:r>
            <a:r>
              <a:rPr lang="el-GR" dirty="0">
                <a:solidFill>
                  <a:srgbClr val="FF0000"/>
                </a:solidFill>
              </a:rPr>
              <a:t> </a:t>
            </a:r>
            <a:r>
              <a:rPr lang="el-GR" dirty="0" err="1">
                <a:solidFill>
                  <a:srgbClr val="FF0000"/>
                </a:solidFill>
              </a:rPr>
              <a:t>risk</a:t>
            </a:r>
            <a:r>
              <a:rPr lang="el-GR" dirty="0">
                <a:solidFill>
                  <a:srgbClr val="FF0000"/>
                </a:solidFill>
              </a:rPr>
              <a:t>). </a:t>
            </a:r>
          </a:p>
          <a:p>
            <a:pPr algn="just"/>
            <a:endParaRPr lang="el-GR" dirty="0">
              <a:solidFill>
                <a:srgbClr val="FF0000"/>
              </a:solidFill>
            </a:endParaRPr>
          </a:p>
          <a:p>
            <a:pPr algn="just"/>
            <a:r>
              <a:rPr lang="el-GR" dirty="0"/>
              <a:t>Την μεταβλητή αυτή μπορούμε να την προσεγγίσουμε με διάφορους δείκτες όπως ο λόγος Χρέος προς Αποθέματα (</a:t>
            </a:r>
            <a:r>
              <a:rPr lang="el-GR" dirty="0" err="1"/>
              <a:t>Debt</a:t>
            </a:r>
            <a:r>
              <a:rPr lang="el-GR" dirty="0"/>
              <a:t>-to-</a:t>
            </a:r>
            <a:r>
              <a:rPr lang="el-GR" dirty="0" err="1"/>
              <a:t>Reserves</a:t>
            </a:r>
            <a:r>
              <a:rPr lang="el-GR" dirty="0"/>
              <a:t> </a:t>
            </a:r>
            <a:r>
              <a:rPr lang="el-GR" dirty="0" err="1"/>
              <a:t>ratio</a:t>
            </a:r>
            <a:r>
              <a:rPr lang="el-GR" dirty="0"/>
              <a:t>, δες </a:t>
            </a:r>
            <a:r>
              <a:rPr lang="el-GR" dirty="0" err="1"/>
              <a:t>Martell</a:t>
            </a:r>
            <a:r>
              <a:rPr lang="el-GR" dirty="0"/>
              <a:t> (2008)). </a:t>
            </a:r>
          </a:p>
          <a:p>
            <a:pPr algn="just"/>
            <a:endParaRPr lang="el-GR" dirty="0"/>
          </a:p>
          <a:p>
            <a:pPr algn="just"/>
            <a:r>
              <a:rPr lang="el-GR" dirty="0"/>
              <a:t>Τα δάνεια μίας χώρας μπορούμε να τα προσεγγίσουμε, μεταξύ άλλων, με την μεταβλητή </a:t>
            </a:r>
            <a:r>
              <a:rPr lang="el-GR" dirty="0" err="1"/>
              <a:t>Government</a:t>
            </a:r>
            <a:r>
              <a:rPr lang="el-GR" dirty="0"/>
              <a:t> Consolidated </a:t>
            </a:r>
            <a:r>
              <a:rPr lang="el-GR" dirty="0" err="1"/>
              <a:t>Gross</a:t>
            </a:r>
            <a:r>
              <a:rPr lang="el-GR" dirty="0"/>
              <a:t> </a:t>
            </a:r>
            <a:r>
              <a:rPr lang="el-GR" dirty="0" err="1"/>
              <a:t>Debt</a:t>
            </a:r>
            <a:r>
              <a:rPr lang="el-GR" dirty="0"/>
              <a:t> και τα Αποθέματα με την μεταβλητή Official </a:t>
            </a:r>
            <a:r>
              <a:rPr lang="el-GR" dirty="0" err="1"/>
              <a:t>Reserve</a:t>
            </a:r>
            <a:r>
              <a:rPr lang="el-GR" dirty="0"/>
              <a:t> </a:t>
            </a:r>
            <a:r>
              <a:rPr lang="el-GR" dirty="0" err="1"/>
              <a:t>Assets</a:t>
            </a:r>
            <a:r>
              <a:rPr lang="el-GR" dirty="0"/>
              <a:t> (όλες οι μεταβλητές είναι διαθέσιμες σε βάσεις δεδομένων). </a:t>
            </a:r>
          </a:p>
          <a:p>
            <a:pPr algn="just"/>
            <a:endParaRPr lang="el-GR" dirty="0"/>
          </a:p>
          <a:p>
            <a:pPr algn="just"/>
            <a:r>
              <a:rPr lang="el-GR" dirty="0"/>
              <a:t>Θα μπορούσαμε επίσης να χρησιμοποιήσουμε και μεταβλητές όπως η Βιομηχανική Παραγωγή (Industrial </a:t>
            </a:r>
            <a:r>
              <a:rPr lang="el-GR" dirty="0" err="1"/>
              <a:t>Production</a:t>
            </a:r>
            <a:r>
              <a:rPr lang="el-GR" dirty="0"/>
              <a:t>) ή το Ακαθάριστο Εθνικό Προϊόν (</a:t>
            </a:r>
            <a:r>
              <a:rPr lang="el-GR" dirty="0" err="1"/>
              <a:t>Gross</a:t>
            </a:r>
            <a:r>
              <a:rPr lang="el-GR" dirty="0"/>
              <a:t> </a:t>
            </a:r>
            <a:r>
              <a:rPr lang="el-GR" dirty="0" err="1"/>
              <a:t>Domestic</a:t>
            </a:r>
            <a:r>
              <a:rPr lang="el-GR" dirty="0"/>
              <a:t> Product)  προκειμένου να μετρήσουμε τον ρυθμό οικονομικής ανάπτυξης μίας χώρας, και άρα την δυνατότητά της να εκπληρώσει τις δανειακές της υποχρεώσεις. </a:t>
            </a:r>
            <a:endParaRPr lang="en-GB" dirty="0"/>
          </a:p>
        </p:txBody>
      </p:sp>
      <p:sp>
        <p:nvSpPr>
          <p:cNvPr id="4" name="Τίτλος 1">
            <a:extLst>
              <a:ext uri="{FF2B5EF4-FFF2-40B4-BE49-F238E27FC236}">
                <a16:creationId xmlns:a16="http://schemas.microsoft.com/office/drawing/2014/main" id="{B35A3FA4-61FF-4025-929D-5F871693846A}"/>
              </a:ext>
            </a:extLst>
          </p:cNvPr>
          <p:cNvSpPr>
            <a:spLocks noGrp="1"/>
          </p:cNvSpPr>
          <p:nvPr>
            <p:ph type="title"/>
          </p:nvPr>
        </p:nvSpPr>
        <p:spPr>
          <a:xfrm>
            <a:off x="838200" y="365126"/>
            <a:ext cx="10515600" cy="759000"/>
          </a:xfrm>
        </p:spPr>
        <p:txBody>
          <a:bodyPr>
            <a:normAutofit/>
          </a:bodyPr>
          <a:lstStyle/>
          <a:p>
            <a:r>
              <a:rPr lang="el-GR" sz="3600" b="1" dirty="0" err="1"/>
              <a:t>Yield</a:t>
            </a:r>
            <a:r>
              <a:rPr lang="el-GR" sz="3600" b="1" dirty="0"/>
              <a:t> </a:t>
            </a:r>
            <a:r>
              <a:rPr lang="el-GR" sz="3600" b="1" dirty="0" err="1"/>
              <a:t>Spreads</a:t>
            </a:r>
            <a:r>
              <a:rPr lang="el-GR" sz="3600" b="1" dirty="0"/>
              <a:t> (Περιθώρια Αποδόσεων) </a:t>
            </a:r>
            <a:endParaRPr lang="en-GB" sz="3600" b="1" dirty="0"/>
          </a:p>
        </p:txBody>
      </p:sp>
    </p:spTree>
    <p:extLst>
      <p:ext uri="{BB962C8B-B14F-4D97-AF65-F5344CB8AC3E}">
        <p14:creationId xmlns:p14="http://schemas.microsoft.com/office/powerpoint/2010/main" val="819098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426C83C-C465-4C4B-AD5D-4C77BC67C9A0}"/>
              </a:ext>
            </a:extLst>
          </p:cNvPr>
          <p:cNvSpPr>
            <a:spLocks noGrp="1"/>
          </p:cNvSpPr>
          <p:nvPr>
            <p:ph idx="1"/>
          </p:nvPr>
        </p:nvSpPr>
        <p:spPr>
          <a:xfrm>
            <a:off x="838200" y="1308683"/>
            <a:ext cx="10780552" cy="4868280"/>
          </a:xfrm>
        </p:spPr>
        <p:txBody>
          <a:bodyPr>
            <a:normAutofit/>
          </a:bodyPr>
          <a:lstStyle/>
          <a:p>
            <a:pPr algn="just"/>
            <a:r>
              <a:rPr lang="el-GR" sz="2000" dirty="0"/>
              <a:t>Όσον αφορά στον </a:t>
            </a:r>
            <a:r>
              <a:rPr lang="el-GR" sz="2000" dirty="0">
                <a:solidFill>
                  <a:srgbClr val="FF0000"/>
                </a:solidFill>
              </a:rPr>
              <a:t>κίνδυνο ρευστότητας (</a:t>
            </a:r>
            <a:r>
              <a:rPr lang="el-GR" sz="2000" dirty="0" err="1">
                <a:solidFill>
                  <a:srgbClr val="FF0000"/>
                </a:solidFill>
              </a:rPr>
              <a:t>liquidity</a:t>
            </a:r>
            <a:r>
              <a:rPr lang="el-GR" sz="2000" dirty="0">
                <a:solidFill>
                  <a:srgbClr val="FF0000"/>
                </a:solidFill>
              </a:rPr>
              <a:t> </a:t>
            </a:r>
            <a:r>
              <a:rPr lang="el-GR" sz="2000" dirty="0" err="1">
                <a:solidFill>
                  <a:srgbClr val="FF0000"/>
                </a:solidFill>
              </a:rPr>
              <a:t>risk</a:t>
            </a:r>
            <a:r>
              <a:rPr lang="el-GR" sz="2000" dirty="0">
                <a:solidFill>
                  <a:srgbClr val="FF0000"/>
                </a:solidFill>
              </a:rPr>
              <a:t>) </a:t>
            </a:r>
            <a:r>
              <a:rPr lang="el-GR" sz="2000" dirty="0"/>
              <a:t>ένας πολύ συνηθισμένος δείκτης μέτρησης της ρευστότητας μίας επένδυσης είναι και η διαφορά μεταξύ τιμής αγοράς και τιμής πώλησης (</a:t>
            </a:r>
            <a:r>
              <a:rPr lang="el-GR" sz="2000" dirty="0" err="1"/>
              <a:t>bid-ask</a:t>
            </a:r>
            <a:r>
              <a:rPr lang="el-GR" sz="2000" dirty="0"/>
              <a:t> </a:t>
            </a:r>
            <a:r>
              <a:rPr lang="el-GR" sz="2000" dirty="0" err="1"/>
              <a:t>spread</a:t>
            </a:r>
            <a:r>
              <a:rPr lang="el-GR" sz="2000" dirty="0"/>
              <a:t>) ομολόγων, ή άλλοι πιο πολύπλοκοι δείκτες. </a:t>
            </a:r>
          </a:p>
          <a:p>
            <a:pPr algn="just"/>
            <a:endParaRPr lang="el-GR" sz="2000" dirty="0"/>
          </a:p>
          <a:p>
            <a:pPr algn="just"/>
            <a:r>
              <a:rPr lang="el-GR" sz="2000" dirty="0"/>
              <a:t>Για παράδειγμα, οι </a:t>
            </a:r>
            <a:r>
              <a:rPr lang="el-GR" sz="2000" dirty="0" err="1"/>
              <a:t>Houweling</a:t>
            </a:r>
            <a:r>
              <a:rPr lang="el-GR" sz="2000" dirty="0"/>
              <a:t>, </a:t>
            </a:r>
            <a:r>
              <a:rPr lang="el-GR" sz="2000" dirty="0" err="1"/>
              <a:t>Mentink</a:t>
            </a:r>
            <a:r>
              <a:rPr lang="el-GR" sz="2000" dirty="0"/>
              <a:t>, και </a:t>
            </a:r>
            <a:r>
              <a:rPr lang="el-GR" sz="2000" dirty="0" err="1"/>
              <a:t>Vorst</a:t>
            </a:r>
            <a:r>
              <a:rPr lang="el-GR" sz="2000" dirty="0"/>
              <a:t> (2005) έδειξαν ότι η υψηλότερη μεταβλητότητα των αποδόσεων των ομολόγων υπονοεί υψηλότερη αβεβαιότητα, η οποία με την σειρά της οδηγεί σε υψηλότερες διαφορές μεταξύ τιμής αγοράς και τιμής πώλησης ομολόγων (</a:t>
            </a:r>
            <a:r>
              <a:rPr lang="el-GR" sz="2000" dirty="0" err="1"/>
              <a:t>bid-ask</a:t>
            </a:r>
            <a:r>
              <a:rPr lang="el-GR" sz="2000" dirty="0"/>
              <a:t> </a:t>
            </a:r>
            <a:r>
              <a:rPr lang="el-GR" sz="2000" dirty="0" err="1"/>
              <a:t>spread</a:t>
            </a:r>
            <a:r>
              <a:rPr lang="el-GR" sz="2000" dirty="0"/>
              <a:t>), και άρα χαμηλότερη ρευστότητα. </a:t>
            </a:r>
          </a:p>
          <a:p>
            <a:pPr algn="just"/>
            <a:endParaRPr lang="el-GR" sz="2000" dirty="0"/>
          </a:p>
          <a:p>
            <a:pPr algn="just"/>
            <a:r>
              <a:rPr lang="el-GR" sz="2000" dirty="0"/>
              <a:t>Άρα για να προσεγγίσουμε τον κίνδυνο ρευστότητας θα μπορούσαμε να χρησιμοποιήσουμε και την μεταβλητότητα των ομολόγων (ενδεχομένως με ένα υπόδειγμα γενικευμένης </a:t>
            </a:r>
            <a:r>
              <a:rPr lang="el-GR" sz="2000" dirty="0" err="1"/>
              <a:t>αυτοπαλίνδρομης</a:t>
            </a:r>
            <a:r>
              <a:rPr lang="el-GR" sz="2000" dirty="0"/>
              <a:t> </a:t>
            </a:r>
            <a:r>
              <a:rPr lang="el-GR" sz="2000" dirty="0" err="1"/>
              <a:t>ετεροσκεδαστικότητας</a:t>
            </a:r>
            <a:r>
              <a:rPr lang="el-GR" sz="2000" dirty="0"/>
              <a:t>, </a:t>
            </a:r>
            <a:r>
              <a:rPr lang="el-GR" sz="2000" dirty="0" err="1"/>
              <a:t>Generalized</a:t>
            </a:r>
            <a:r>
              <a:rPr lang="el-GR" sz="2000" dirty="0"/>
              <a:t> Auto-</a:t>
            </a:r>
            <a:r>
              <a:rPr lang="el-GR" sz="2000" dirty="0" err="1"/>
              <a:t>Regressive</a:t>
            </a:r>
            <a:r>
              <a:rPr lang="el-GR" sz="2000" dirty="0"/>
              <a:t> </a:t>
            </a:r>
            <a:r>
              <a:rPr lang="el-GR" sz="2000" dirty="0" err="1"/>
              <a:t>Conditional</a:t>
            </a:r>
            <a:r>
              <a:rPr lang="el-GR" sz="2000" dirty="0"/>
              <a:t> </a:t>
            </a:r>
            <a:r>
              <a:rPr lang="el-GR" sz="2000" dirty="0" err="1"/>
              <a:t>Heteroscedasticity</a:t>
            </a:r>
            <a:r>
              <a:rPr lang="el-GR" sz="2000" dirty="0"/>
              <a:t>, GARCH).</a:t>
            </a:r>
            <a:endParaRPr lang="en-GB" sz="2000" dirty="0"/>
          </a:p>
        </p:txBody>
      </p:sp>
      <p:sp>
        <p:nvSpPr>
          <p:cNvPr id="4" name="Τίτλος 1">
            <a:extLst>
              <a:ext uri="{FF2B5EF4-FFF2-40B4-BE49-F238E27FC236}">
                <a16:creationId xmlns:a16="http://schemas.microsoft.com/office/drawing/2014/main" id="{B35A3FA4-61FF-4025-929D-5F871693846A}"/>
              </a:ext>
            </a:extLst>
          </p:cNvPr>
          <p:cNvSpPr>
            <a:spLocks noGrp="1"/>
          </p:cNvSpPr>
          <p:nvPr>
            <p:ph type="title"/>
          </p:nvPr>
        </p:nvSpPr>
        <p:spPr>
          <a:xfrm>
            <a:off x="838200" y="365126"/>
            <a:ext cx="10515600" cy="759000"/>
          </a:xfrm>
        </p:spPr>
        <p:txBody>
          <a:bodyPr>
            <a:normAutofit/>
          </a:bodyPr>
          <a:lstStyle/>
          <a:p>
            <a:r>
              <a:rPr lang="el-GR" sz="3600" b="1" dirty="0" err="1"/>
              <a:t>Yield</a:t>
            </a:r>
            <a:r>
              <a:rPr lang="el-GR" sz="3600" b="1" dirty="0"/>
              <a:t> </a:t>
            </a:r>
            <a:r>
              <a:rPr lang="el-GR" sz="3600" b="1" dirty="0" err="1"/>
              <a:t>Spreads</a:t>
            </a:r>
            <a:r>
              <a:rPr lang="el-GR" sz="3600" b="1" dirty="0"/>
              <a:t> (Περιθώρια Αποδόσεων) </a:t>
            </a:r>
            <a:endParaRPr lang="en-GB" sz="3600" b="1" dirty="0"/>
          </a:p>
        </p:txBody>
      </p:sp>
    </p:spTree>
    <p:extLst>
      <p:ext uri="{BB962C8B-B14F-4D97-AF65-F5344CB8AC3E}">
        <p14:creationId xmlns:p14="http://schemas.microsoft.com/office/powerpoint/2010/main" val="425745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03C2B2E6-E21C-41BE-A8F7-EA5E9E178548}"/>
              </a:ext>
            </a:extLst>
          </p:cNvPr>
          <p:cNvPicPr>
            <a:picLocks noGrp="1" noChangeAspect="1"/>
          </p:cNvPicPr>
          <p:nvPr>
            <p:ph idx="1"/>
          </p:nvPr>
        </p:nvPicPr>
        <p:blipFill>
          <a:blip r:embed="rId2"/>
          <a:stretch>
            <a:fillRect/>
          </a:stretch>
        </p:blipFill>
        <p:spPr>
          <a:xfrm>
            <a:off x="1920551" y="1384382"/>
            <a:ext cx="7643327" cy="4419260"/>
          </a:xfrm>
        </p:spPr>
      </p:pic>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spTree>
    <p:extLst>
      <p:ext uri="{BB962C8B-B14F-4D97-AF65-F5344CB8AC3E}">
        <p14:creationId xmlns:p14="http://schemas.microsoft.com/office/powerpoint/2010/main" val="34216021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F88B0F3-627E-43D7-A403-E61C6056063F}"/>
              </a:ext>
            </a:extLst>
          </p:cNvPr>
          <p:cNvSpPr>
            <a:spLocks noGrp="1"/>
          </p:cNvSpPr>
          <p:nvPr>
            <p:ph idx="1"/>
          </p:nvPr>
        </p:nvSpPr>
        <p:spPr>
          <a:xfrm>
            <a:off x="838200" y="1208015"/>
            <a:ext cx="10515600" cy="4968948"/>
          </a:xfrm>
        </p:spPr>
        <p:txBody>
          <a:bodyPr>
            <a:normAutofit fontScale="70000" lnSpcReduction="20000"/>
          </a:bodyPr>
          <a:lstStyle/>
          <a:p>
            <a:pPr marL="0" indent="0">
              <a:buNone/>
            </a:pPr>
            <a:endParaRPr lang="en-GB" sz="2400" dirty="0"/>
          </a:p>
          <a:p>
            <a:pPr marL="0" indent="0" algn="just">
              <a:buNone/>
            </a:pPr>
            <a:r>
              <a:rPr lang="en-GB" sz="2400" dirty="0"/>
              <a:t>Reilly, F.K., Brown, K.C., (2008). Investment Analysis and Portfolio Management, 2008, ed: South-Western College Pub, ISBN-10: 0324656122</a:t>
            </a:r>
          </a:p>
          <a:p>
            <a:pPr marL="0" indent="0" algn="just">
              <a:buNone/>
            </a:pPr>
            <a:endParaRPr lang="en-GB" sz="2400" dirty="0"/>
          </a:p>
          <a:p>
            <a:pPr marL="0" indent="0" algn="just">
              <a:buNone/>
            </a:pPr>
            <a:r>
              <a:rPr lang="en-GB" sz="2400" dirty="0"/>
              <a:t>Brealey, R. A., Myers, S.C. (1996) “Principles of Corporate Finance”, </a:t>
            </a:r>
            <a:r>
              <a:rPr lang="en-GB" sz="2400" dirty="0" err="1"/>
              <a:t>MaGraw</a:t>
            </a:r>
            <a:r>
              <a:rPr lang="en-GB" sz="2400" dirty="0"/>
              <a:t> Hill Companies, Inc. </a:t>
            </a:r>
          </a:p>
          <a:p>
            <a:pPr marL="0" indent="0" algn="just">
              <a:buNone/>
            </a:pPr>
            <a:endParaRPr lang="en-GB" sz="2400" dirty="0"/>
          </a:p>
          <a:p>
            <a:pPr marL="0" indent="0" algn="just">
              <a:buNone/>
            </a:pPr>
            <a:r>
              <a:rPr lang="en-GB" sz="2400" dirty="0"/>
              <a:t>Copeland T.E. </a:t>
            </a:r>
            <a:r>
              <a:rPr lang="el-GR" sz="2400" dirty="0"/>
              <a:t>και </a:t>
            </a:r>
            <a:r>
              <a:rPr lang="en-GB" sz="2400" dirty="0"/>
              <a:t>Weston J.F. (1988) “Financial Theory and Corporate Practice” 3</a:t>
            </a:r>
            <a:r>
              <a:rPr lang="el-GR" sz="2400" dirty="0"/>
              <a:t>η Έκδοση, </a:t>
            </a:r>
            <a:r>
              <a:rPr lang="en-GB" sz="2400" dirty="0"/>
              <a:t>Addison </a:t>
            </a:r>
            <a:r>
              <a:rPr lang="en-GB" sz="2400" dirty="0" err="1"/>
              <a:t>Wesly</a:t>
            </a:r>
            <a:r>
              <a:rPr lang="en-GB" sz="2400" dirty="0"/>
              <a:t>.</a:t>
            </a:r>
          </a:p>
          <a:p>
            <a:pPr marL="0" indent="0" algn="just">
              <a:buNone/>
            </a:pPr>
            <a:endParaRPr lang="en-GB" sz="2400" dirty="0"/>
          </a:p>
          <a:p>
            <a:pPr marL="0" indent="0" algn="just">
              <a:buNone/>
            </a:pPr>
            <a:r>
              <a:rPr lang="en-GB" sz="2400" dirty="0" err="1"/>
              <a:t>Fabozzi</a:t>
            </a:r>
            <a:r>
              <a:rPr lang="en-GB" sz="2400" dirty="0"/>
              <a:t>, F. (2016) Bond Markets, Analysis, and Strategies, 9th Edition, 2016, Pearson</a:t>
            </a:r>
          </a:p>
          <a:p>
            <a:pPr marL="0" indent="0" algn="just">
              <a:buNone/>
            </a:pPr>
            <a:endParaRPr lang="en-GB" sz="2400" dirty="0"/>
          </a:p>
          <a:p>
            <a:pPr marL="0" indent="0" algn="just">
              <a:buNone/>
            </a:pPr>
            <a:r>
              <a:rPr lang="en-GB" sz="2400" dirty="0"/>
              <a:t>Jones, C.P. (1991) “Investments, Analysis and </a:t>
            </a:r>
            <a:r>
              <a:rPr lang="en-GB" sz="2400" dirty="0" err="1"/>
              <a:t>Management”,John</a:t>
            </a:r>
            <a:r>
              <a:rPr lang="en-GB" sz="2400" dirty="0"/>
              <a:t> Wiley &amp; Sons.</a:t>
            </a:r>
          </a:p>
          <a:p>
            <a:pPr marL="0" indent="0" algn="just">
              <a:buNone/>
            </a:pPr>
            <a:endParaRPr lang="en-GB" sz="2400" dirty="0"/>
          </a:p>
          <a:p>
            <a:pPr marL="0" indent="0" algn="just">
              <a:buNone/>
            </a:pPr>
            <a:r>
              <a:rPr lang="en-GB" sz="2400" dirty="0"/>
              <a:t>International Swaps and Derivatives Association </a:t>
            </a:r>
            <a:r>
              <a:rPr lang="en-GB" sz="2400" dirty="0">
                <a:hlinkClick r:id="rId2"/>
              </a:rPr>
              <a:t>https://www.isda.org</a:t>
            </a:r>
            <a:endParaRPr lang="en-GB" sz="2400" dirty="0"/>
          </a:p>
          <a:p>
            <a:pPr marL="0" indent="0" algn="just">
              <a:buNone/>
            </a:pPr>
            <a:endParaRPr lang="en-GB" sz="2400" dirty="0"/>
          </a:p>
          <a:p>
            <a:pPr marL="0" indent="0" algn="just">
              <a:buNone/>
            </a:pPr>
            <a:r>
              <a:rPr lang="en-GB" sz="2400" dirty="0"/>
              <a:t>Culp, C., van der Merwe, A., </a:t>
            </a:r>
            <a:r>
              <a:rPr lang="en-GB" sz="2400" dirty="0" err="1"/>
              <a:t>Stärkle</a:t>
            </a:r>
            <a:r>
              <a:rPr lang="en-GB" sz="2400" dirty="0"/>
              <a:t>, B. (2016). Single-name Credit Default Swaps: A Review of the Empirical Literature. ISDA, 2016. </a:t>
            </a:r>
          </a:p>
        </p:txBody>
      </p:sp>
      <p:sp>
        <p:nvSpPr>
          <p:cNvPr id="4" name="Τίτλος 1">
            <a:extLst>
              <a:ext uri="{FF2B5EF4-FFF2-40B4-BE49-F238E27FC236}">
                <a16:creationId xmlns:a16="http://schemas.microsoft.com/office/drawing/2014/main" id="{7EEF23F9-49F3-4AD0-9C0B-12CC3BF4D2E2}"/>
              </a:ext>
            </a:extLst>
          </p:cNvPr>
          <p:cNvSpPr txBox="1">
            <a:spLocks/>
          </p:cNvSpPr>
          <p:nvPr/>
        </p:nvSpPr>
        <p:spPr>
          <a:xfrm>
            <a:off x="609600" y="576641"/>
            <a:ext cx="10972800" cy="4905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altLang="en-US" sz="2800" b="1" dirty="0"/>
              <a:t>Ενδεικτική Βιβλιογραφία και πηγές </a:t>
            </a:r>
            <a:endParaRPr lang="en-GB" altLang="en-US" sz="2800" b="1" dirty="0"/>
          </a:p>
        </p:txBody>
      </p:sp>
    </p:spTree>
    <p:extLst>
      <p:ext uri="{BB962C8B-B14F-4D97-AF65-F5344CB8AC3E}">
        <p14:creationId xmlns:p14="http://schemas.microsoft.com/office/powerpoint/2010/main" val="155063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031202FF-D9D4-46DD-AB3B-D12FA48C235C}"/>
              </a:ext>
            </a:extLst>
          </p:cNvPr>
          <p:cNvPicPr>
            <a:picLocks noGrp="1" noChangeAspect="1"/>
          </p:cNvPicPr>
          <p:nvPr>
            <p:ph idx="1"/>
          </p:nvPr>
        </p:nvPicPr>
        <p:blipFill>
          <a:blip r:embed="rId2"/>
          <a:stretch>
            <a:fillRect/>
          </a:stretch>
        </p:blipFill>
        <p:spPr>
          <a:xfrm>
            <a:off x="1250303" y="1511559"/>
            <a:ext cx="9591868" cy="4394719"/>
          </a:xfrm>
        </p:spPr>
      </p:pic>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spTree>
    <p:extLst>
      <p:ext uri="{BB962C8B-B14F-4D97-AF65-F5344CB8AC3E}">
        <p14:creationId xmlns:p14="http://schemas.microsoft.com/office/powerpoint/2010/main" val="42885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pic>
        <p:nvPicPr>
          <p:cNvPr id="11" name="Θέση περιεχομένου 10">
            <a:extLst>
              <a:ext uri="{FF2B5EF4-FFF2-40B4-BE49-F238E27FC236}">
                <a16:creationId xmlns:a16="http://schemas.microsoft.com/office/drawing/2014/main" id="{909EAEF5-C50A-4783-B3D7-F95701A8B513}"/>
              </a:ext>
            </a:extLst>
          </p:cNvPr>
          <p:cNvPicPr>
            <a:picLocks noGrp="1" noChangeAspect="1"/>
          </p:cNvPicPr>
          <p:nvPr>
            <p:ph idx="1"/>
          </p:nvPr>
        </p:nvPicPr>
        <p:blipFill>
          <a:blip r:embed="rId2"/>
          <a:stretch>
            <a:fillRect/>
          </a:stretch>
        </p:blipFill>
        <p:spPr>
          <a:xfrm>
            <a:off x="1483567" y="1352939"/>
            <a:ext cx="9349274" cy="4824024"/>
          </a:xfrm>
        </p:spPr>
      </p:pic>
    </p:spTree>
    <p:extLst>
      <p:ext uri="{BB962C8B-B14F-4D97-AF65-F5344CB8AC3E}">
        <p14:creationId xmlns:p14="http://schemas.microsoft.com/office/powerpoint/2010/main" val="376080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id="{EBFFCDA1-002A-4B3C-8590-4C272AA03C95}"/>
              </a:ext>
            </a:extLst>
          </p:cNvPr>
          <p:cNvPicPr>
            <a:picLocks noGrp="1" noChangeAspect="1"/>
          </p:cNvPicPr>
          <p:nvPr>
            <p:ph idx="1"/>
          </p:nvPr>
        </p:nvPicPr>
        <p:blipFill>
          <a:blip r:embed="rId2"/>
          <a:stretch>
            <a:fillRect/>
          </a:stretch>
        </p:blipFill>
        <p:spPr>
          <a:xfrm>
            <a:off x="1390261" y="1409700"/>
            <a:ext cx="9274629" cy="4767263"/>
          </a:xfrm>
        </p:spPr>
      </p:pic>
      <p:sp>
        <p:nvSpPr>
          <p:cNvPr id="4" name="Τίτλος 1">
            <a:extLst>
              <a:ext uri="{FF2B5EF4-FFF2-40B4-BE49-F238E27FC236}">
                <a16:creationId xmlns:a16="http://schemas.microsoft.com/office/drawing/2014/main" id="{099A52FE-10ED-4CD7-B275-7CF9835AAE43}"/>
              </a:ext>
            </a:extLst>
          </p:cNvPr>
          <p:cNvSpPr>
            <a:spLocks noGrp="1"/>
          </p:cNvSpPr>
          <p:nvPr>
            <p:ph type="title"/>
          </p:nvPr>
        </p:nvSpPr>
        <p:spPr>
          <a:xfrm>
            <a:off x="838200" y="365125"/>
            <a:ext cx="10515600" cy="868057"/>
          </a:xfrm>
        </p:spPr>
        <p:txBody>
          <a:bodyPr>
            <a:normAutofit fontScale="90000"/>
          </a:bodyPr>
          <a:lstStyle/>
          <a:p>
            <a:br>
              <a:rPr lang="el-GR" sz="3600" b="1" dirty="0"/>
            </a:br>
            <a:r>
              <a:rPr lang="el-GR" sz="4000" b="1" dirty="0"/>
              <a:t>Αποτίμηση Ομολογιών </a:t>
            </a:r>
            <a:br>
              <a:rPr lang="el-GR" sz="3600" b="1" dirty="0"/>
            </a:br>
            <a:endParaRPr lang="en-GB" sz="3600" b="1" dirty="0"/>
          </a:p>
        </p:txBody>
      </p:sp>
    </p:spTree>
    <p:extLst>
      <p:ext uri="{BB962C8B-B14F-4D97-AF65-F5344CB8AC3E}">
        <p14:creationId xmlns:p14="http://schemas.microsoft.com/office/powerpoint/2010/main" val="340087347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4021</Words>
  <Application>Microsoft Office PowerPoint</Application>
  <PresentationFormat>Ευρεία οθόνη</PresentationFormat>
  <Paragraphs>305</Paragraphs>
  <Slides>60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60</vt:i4>
      </vt:variant>
    </vt:vector>
  </HeadingPairs>
  <TitlesOfParts>
    <vt:vector size="65" baseType="lpstr">
      <vt:lpstr>Arial</vt:lpstr>
      <vt:lpstr>Calibri</vt:lpstr>
      <vt:lpstr>Calibri Light</vt:lpstr>
      <vt:lpstr>Times New Roman</vt:lpstr>
      <vt:lpstr>Θέμα του Office</vt:lpstr>
      <vt:lpstr>Αγορές Ομολόγων  2  Εισαγωγή    Πηγές και ενδεικτική βιβλιογραφία: Δες τελευταία σελίδα</vt:lpstr>
      <vt:lpstr> Αποτίμηση Ομολογιών  </vt:lpstr>
      <vt:lpstr> Αποτίμηση Ομολογιών  </vt:lpstr>
      <vt:lpstr> Αποτίμηση Ομολογιών  </vt:lpstr>
      <vt:lpstr> Αποτίμηση Ομολογιών  </vt:lpstr>
      <vt:lpstr> Αποτίμηση Ομολογιών  </vt:lpstr>
      <vt:lpstr> Αποτίμηση Ομολογιών  </vt:lpstr>
      <vt:lpstr> Αποτίμηση Ομολογιών  </vt:lpstr>
      <vt:lpstr> Αποτίμηση Ομολογιών  </vt:lpstr>
      <vt:lpstr> Αποτίμηση Ομολογιών  </vt:lpstr>
      <vt:lpstr> Αποτίμηση Ομολογιών  </vt:lpstr>
      <vt:lpstr> Αποτίμηση Ομολογιών  </vt:lpstr>
      <vt:lpstr> Αποτίμηση Ομολογιών  </vt:lpstr>
      <vt:lpstr> Αποτίμηση Ομολογιών  </vt:lpstr>
      <vt:lpstr> Αποτίμηση Ομολογιών  </vt:lpstr>
      <vt:lpstr> Αποτίμηση Ομολογιών  </vt:lpstr>
      <vt:lpstr> Αποτίμηση Ομολογιών  </vt:lpstr>
      <vt:lpstr> Αποδόσεις Ομολογιών  </vt:lpstr>
      <vt:lpstr> Αποδόσεις Ομολογιών  </vt:lpstr>
      <vt:lpstr> Αποδόσεις Ομολογιών  </vt:lpstr>
      <vt:lpstr> Αποδόσεις Ομολογιών  </vt:lpstr>
      <vt:lpstr> Αποδόσεις Ομολογιών  </vt:lpstr>
      <vt:lpstr> Αποδόσεις Ομολογιών  </vt:lpstr>
      <vt:lpstr>Κίνδυνος ομολογίας - Duration</vt:lpstr>
      <vt:lpstr>Κίνδυνος ομολογίας - Duration</vt:lpstr>
      <vt:lpstr>Κίνδυνος ομολογίας - Duration</vt:lpstr>
      <vt:lpstr>Κίνδυνος ομολογίας - Duration</vt:lpstr>
      <vt:lpstr>Κίνδυνος ομολογίας - Duration</vt:lpstr>
      <vt:lpstr>Κίνδυνος ομολογίας - Duration</vt:lpstr>
      <vt:lpstr>Κίνδυνος ομολογίας - Duration</vt:lpstr>
      <vt:lpstr>Κίνδυνος ομολογίας - Duration</vt:lpstr>
      <vt:lpstr>Κίνδυνος ομολογίας - Duration</vt:lpstr>
      <vt:lpstr>Κίνδυνος ομολογίας - Κυρτότητα (Convexity) </vt:lpstr>
      <vt:lpstr>Κίνδυνος ομολογίας - Κυρτότητα (Convexity) </vt:lpstr>
      <vt:lpstr>Κίνδυνος ομολογίας - Κυρτότητα (Convexity) </vt:lpstr>
      <vt:lpstr>Κίνδυνος ομολογίας - Κυρτότητα (Convexity) </vt:lpstr>
      <vt:lpstr>Τιμολόγηση Ομολογίας &amp; Προεξοφλητικό Επιτόκιο</vt:lpstr>
      <vt:lpstr>Τιμολόγηση Ομολογίας &amp; Προεξοφλητικό Επιτόκιο</vt:lpstr>
      <vt:lpstr>Τιμολόγηση Ομολογίας &amp; Προεξοφλητικό Επιτόκιο</vt:lpstr>
      <vt:lpstr>Τιμολόγηση Ομολογίας &amp; Προεξοφλητικό Επιτόκιο</vt:lpstr>
      <vt:lpstr>Τιμολόγηση Ομολογίας &amp; Προεξοφλητικό Επιτόκιο</vt:lpstr>
      <vt:lpstr>Τιμολόγηση Ομολογίας &amp; Προεξοφλητικό Επιτόκιο</vt:lpstr>
      <vt:lpstr>Τιμολόγηση Ομολογίας &amp; Προεξοφλητικό Επιτόκιο</vt:lpstr>
      <vt:lpstr>Τιμολόγηση Ομολογίας &amp; Προεξοφλητικό Επιτόκιο</vt:lpstr>
      <vt:lpstr>Τιμολόγηση Ομολογίας &amp; Προεξοφλητικό Επιτόκιο</vt:lpstr>
      <vt:lpstr>Τιμολόγηση Ομολογίας &amp; Προεξοφλητικό Επιτόκιο</vt:lpstr>
      <vt:lpstr>Τιμολόγηση Ομολογίας &amp; Προεξοφλητικό Επιτόκιο</vt:lpstr>
      <vt:lpstr>Τιμολόγηση Ομολογίας &amp; Προεξοφλητικό Επιτόκιο</vt:lpstr>
      <vt:lpstr>Τιμολόγηση Ομολογίας &amp; Προεξοφλητικό Επιτόκιο</vt:lpstr>
      <vt:lpstr>Τιμολόγηση Ομολογίας &amp; Προεξοφλητικό Επιτόκιο</vt:lpstr>
      <vt:lpstr>Τιμολόγηση Ομολογίας &amp; Προεξοφλητικό Επιτόκιο</vt:lpstr>
      <vt:lpstr>Yield Spreads (Περιθώρια Αποδόσεων) </vt:lpstr>
      <vt:lpstr>Yield Spreads (Περιθώρια Αποδόσεων) </vt:lpstr>
      <vt:lpstr>Yield Spreads (Περιθώρια Αποδόσεων) </vt:lpstr>
      <vt:lpstr>Yield Spreads (Περιθώρια Αποδόσεων) </vt:lpstr>
      <vt:lpstr>Yield Spreads (Περιθώρια Αποδόσεων) </vt:lpstr>
      <vt:lpstr>Yield Spreads (Περιθώρια Αποδόσεων) </vt:lpstr>
      <vt:lpstr>Yield Spreads (Περιθώρια Αποδόσεων) </vt:lpstr>
      <vt:lpstr>Yield Spreads (Περιθώρια Αποδόσεων)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Αγορές Ομολόγων    Εισαγωγή    Πηγές και ενδεικτική βιβλιογραφία: Δες τελευταία σελίδα</dc:title>
  <dc:creator>Spyros Spyrou</dc:creator>
  <cp:lastModifiedBy>Spyros Spyrou</cp:lastModifiedBy>
  <cp:revision>63</cp:revision>
  <dcterms:created xsi:type="dcterms:W3CDTF">2022-01-16T11:27:57Z</dcterms:created>
  <dcterms:modified xsi:type="dcterms:W3CDTF">2022-06-12T15:57:22Z</dcterms:modified>
</cp:coreProperties>
</file>