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9"/>
  </p:notesMasterIdLst>
  <p:sldIdLst>
    <p:sldId id="256" r:id="rId3"/>
    <p:sldId id="259" r:id="rId4"/>
    <p:sldId id="257" r:id="rId5"/>
    <p:sldId id="261" r:id="rId6"/>
    <p:sldId id="414" r:id="rId7"/>
    <p:sldId id="434" r:id="rId8"/>
    <p:sldId id="436" r:id="rId9"/>
    <p:sldId id="437" r:id="rId10"/>
    <p:sldId id="462" r:id="rId11"/>
    <p:sldId id="463" r:id="rId12"/>
    <p:sldId id="438" r:id="rId13"/>
    <p:sldId id="439" r:id="rId14"/>
    <p:sldId id="464" r:id="rId15"/>
    <p:sldId id="440" r:id="rId16"/>
    <p:sldId id="441" r:id="rId17"/>
    <p:sldId id="465" r:id="rId18"/>
    <p:sldId id="457" r:id="rId19"/>
    <p:sldId id="442" r:id="rId20"/>
    <p:sldId id="466" r:id="rId21"/>
    <p:sldId id="458" r:id="rId22"/>
    <p:sldId id="443" r:id="rId23"/>
    <p:sldId id="467" r:id="rId24"/>
    <p:sldId id="444" r:id="rId25"/>
    <p:sldId id="445" r:id="rId26"/>
    <p:sldId id="446" r:id="rId27"/>
    <p:sldId id="468" r:id="rId28"/>
    <p:sldId id="447" r:id="rId29"/>
    <p:sldId id="448" r:id="rId30"/>
    <p:sldId id="469" r:id="rId31"/>
    <p:sldId id="449" r:id="rId32"/>
    <p:sldId id="470" r:id="rId33"/>
    <p:sldId id="459" r:id="rId34"/>
    <p:sldId id="450" r:id="rId35"/>
    <p:sldId id="471" r:id="rId36"/>
    <p:sldId id="451" r:id="rId37"/>
    <p:sldId id="452" r:id="rId38"/>
    <p:sldId id="453" r:id="rId39"/>
    <p:sldId id="460" r:id="rId40"/>
    <p:sldId id="454" r:id="rId41"/>
    <p:sldId id="472" r:id="rId42"/>
    <p:sldId id="474" r:id="rId43"/>
    <p:sldId id="461" r:id="rId44"/>
    <p:sldId id="455" r:id="rId45"/>
    <p:sldId id="473" r:id="rId46"/>
    <p:sldId id="456" r:id="rId47"/>
    <p:sldId id="354" r:id="rId48"/>
  </p:sldIdLst>
  <p:sldSz cx="9144000" cy="6858000" type="screen4x3"/>
  <p:notesSz cx="6858000" cy="9144000"/>
  <p:custDataLst>
    <p:tags r:id="rId5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1.xml"/><Relationship Id="rId13" Type="http://schemas.openxmlformats.org/officeDocument/2006/relationships/slide" Target="slides/slide28.xml"/><Relationship Id="rId18" Type="http://schemas.openxmlformats.org/officeDocument/2006/relationships/slide" Target="slides/slide37.xml"/><Relationship Id="rId3" Type="http://schemas.openxmlformats.org/officeDocument/2006/relationships/slide" Target="slides/slide11.xml"/><Relationship Id="rId21" Type="http://schemas.openxmlformats.org/officeDocument/2006/relationships/slide" Target="slides/slide45.xml"/><Relationship Id="rId7" Type="http://schemas.openxmlformats.org/officeDocument/2006/relationships/slide" Target="slides/slide18.xml"/><Relationship Id="rId12" Type="http://schemas.openxmlformats.org/officeDocument/2006/relationships/slide" Target="slides/slide27.xml"/><Relationship Id="rId17" Type="http://schemas.openxmlformats.org/officeDocument/2006/relationships/slide" Target="slides/slide36.xml"/><Relationship Id="rId2" Type="http://schemas.openxmlformats.org/officeDocument/2006/relationships/slide" Target="slides/slide8.xml"/><Relationship Id="rId16" Type="http://schemas.openxmlformats.org/officeDocument/2006/relationships/slide" Target="slides/slide35.xml"/><Relationship Id="rId20" Type="http://schemas.openxmlformats.org/officeDocument/2006/relationships/slide" Target="slides/slide43.xml"/><Relationship Id="rId1" Type="http://schemas.openxmlformats.org/officeDocument/2006/relationships/slide" Target="slides/slide7.xml"/><Relationship Id="rId6" Type="http://schemas.openxmlformats.org/officeDocument/2006/relationships/slide" Target="slides/slide15.xml"/><Relationship Id="rId11" Type="http://schemas.openxmlformats.org/officeDocument/2006/relationships/slide" Target="slides/slide25.xml"/><Relationship Id="rId5" Type="http://schemas.openxmlformats.org/officeDocument/2006/relationships/slide" Target="slides/slide14.xml"/><Relationship Id="rId15" Type="http://schemas.openxmlformats.org/officeDocument/2006/relationships/slide" Target="slides/slide33.xml"/><Relationship Id="rId10" Type="http://schemas.openxmlformats.org/officeDocument/2006/relationships/slide" Target="slides/slide24.xml"/><Relationship Id="rId19" Type="http://schemas.openxmlformats.org/officeDocument/2006/relationships/slide" Target="slides/slide39.xml"/><Relationship Id="rId4" Type="http://schemas.openxmlformats.org/officeDocument/2006/relationships/slide" Target="slides/slide12.xml"/><Relationship Id="rId9" Type="http://schemas.openxmlformats.org/officeDocument/2006/relationships/slide" Target="slides/slide23.xml"/><Relationship Id="rId14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[DECORATIVE]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[DECORATIVE]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Τεχνολογία Πολυμέσων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21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Εγγυημένη ποιότητα υπηρεσίας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Απαιτήσεις (1 από 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r>
              <a:rPr lang="el-GR" altLang="el-GR" dirty="0"/>
              <a:t>Λύση: προτεραιότητα στα πακέτα ήχου</a:t>
            </a:r>
            <a:endParaRPr lang="en-US" altLang="el-GR" dirty="0"/>
          </a:p>
          <a:p>
            <a:pPr lvl="1"/>
            <a:r>
              <a:rPr lang="el-GR" altLang="el-GR" dirty="0" smtClean="0"/>
              <a:t>Μεταδίδονται </a:t>
            </a:r>
            <a:r>
              <a:rPr lang="el-GR" altLang="el-GR" dirty="0"/>
              <a:t>πριν από τα πακέτα </a:t>
            </a:r>
            <a:r>
              <a:rPr lang="en-US" altLang="el-GR" dirty="0"/>
              <a:t>FTP</a:t>
            </a:r>
            <a:endParaRPr lang="el-GR" altLang="el-GR" dirty="0"/>
          </a:p>
          <a:p>
            <a:pPr lvl="2"/>
            <a:r>
              <a:rPr lang="el-GR" altLang="el-GR" dirty="0" smtClean="0"/>
              <a:t>Τα </a:t>
            </a:r>
            <a:r>
              <a:rPr lang="en-US" altLang="el-GR" dirty="0"/>
              <a:t>FTP</a:t>
            </a:r>
            <a:r>
              <a:rPr lang="el-GR" altLang="el-GR" dirty="0"/>
              <a:t> </a:t>
            </a:r>
            <a:r>
              <a:rPr lang="el-GR" altLang="el-GR" dirty="0" smtClean="0"/>
              <a:t>στέλνονται όταν η γραμμή είναι ελεύθερη</a:t>
            </a:r>
            <a:endParaRPr lang="el-GR" altLang="el-GR" dirty="0"/>
          </a:p>
          <a:p>
            <a:pPr lvl="1"/>
            <a:r>
              <a:rPr lang="el-GR" altLang="el-GR" dirty="0"/>
              <a:t>Κάθε πακέτο πρέπει να </a:t>
            </a:r>
            <a:r>
              <a:rPr lang="el-GR" altLang="el-GR" dirty="0" smtClean="0"/>
              <a:t>κατηγοριοποιείται</a:t>
            </a:r>
          </a:p>
          <a:p>
            <a:pPr lvl="2"/>
            <a:r>
              <a:rPr lang="el-GR" altLang="el-GR" dirty="0" smtClean="0"/>
              <a:t>Για να ξέρουμε πού να δώσουμε προτεραιότητα</a:t>
            </a:r>
            <a:endParaRPr lang="en-US" alt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50342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102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Απαιτήσεις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7)</a:t>
            </a:r>
            <a:endParaRPr lang="en-GB" altLang="el-GR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Γενικά: παροχή διαφορετικών υπηρεσιών</a:t>
            </a:r>
          </a:p>
          <a:p>
            <a:pPr lvl="1" eaLnBrk="1" hangingPunct="1"/>
            <a:r>
              <a:rPr lang="el-GR" altLang="el-GR" dirty="0" smtClean="0"/>
              <a:t>Αντίστοιχη διαφοροποίηση χρεώσεων</a:t>
            </a:r>
          </a:p>
          <a:p>
            <a:pPr lvl="2" eaLnBrk="1" hangingPunct="1"/>
            <a:r>
              <a:rPr lang="el-GR" altLang="el-GR" dirty="0" smtClean="0"/>
              <a:t>Το FTP μπορεί να πληρώσει ακριβή υπηρεσία</a:t>
            </a:r>
          </a:p>
          <a:p>
            <a:pPr lvl="2" eaLnBrk="1" hangingPunct="1"/>
            <a:r>
              <a:rPr lang="el-GR" altLang="el-GR" dirty="0" smtClean="0"/>
              <a:t>Ο ήχος δεν πρέπει να έχει τότε προτεραιότητα</a:t>
            </a:r>
            <a:r>
              <a:rPr lang="en-US" altLang="el-GR" dirty="0" smtClean="0"/>
              <a:t>!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Η διάκριση πρέπει να γίνει με άλλα κριτήρια</a:t>
            </a:r>
          </a:p>
          <a:p>
            <a:r>
              <a:rPr lang="el-GR" altLang="el-GR" dirty="0" smtClean="0"/>
              <a:t>Πρέπει να κατηγοριοποιούμε τα πακέτα</a:t>
            </a:r>
          </a:p>
          <a:p>
            <a:pPr lvl="1"/>
            <a:r>
              <a:rPr lang="el-GR" altLang="el-GR" dirty="0" smtClean="0"/>
              <a:t>Η κατηγοριοποίηση επιτρέπει τη διάκρισή τους</a:t>
            </a:r>
            <a:endParaRPr lang="en-GB" altLang="el-GR" dirty="0" smtClean="0"/>
          </a:p>
          <a:p>
            <a:pPr lvl="1" eaLnBrk="1" hangingPunct="1"/>
            <a:r>
              <a:rPr lang="el-GR" altLang="el-GR" dirty="0" smtClean="0"/>
              <a:t>Ο χρονοπρογραμματισμός είναι θέμα πολιτικής</a:t>
            </a:r>
            <a:endParaRPr lang="en-GB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67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Απαιτήσεις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7)</a:t>
            </a:r>
            <a:endParaRPr lang="en-GB" altLang="el-GR" dirty="0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Αν η εφαρμογή ήχου στέλνει παραπάνω;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Λόγω βλάβης (ακούσια)</a:t>
            </a:r>
          </a:p>
          <a:p>
            <a:pPr lvl="1" eaLnBrk="1" hangingPunct="1"/>
            <a:r>
              <a:rPr lang="el-GR" altLang="el-GR" dirty="0" smtClean="0"/>
              <a:t>Για να εκμεταλλευτεί την προτεραιότητα (εκούσια)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Συνθήκες στέρησης για τα πακέτα </a:t>
            </a:r>
            <a:r>
              <a:rPr lang="en-US" altLang="el-GR" dirty="0" smtClean="0"/>
              <a:t>FTP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Κάθε προβληματική ροή επηρεάζει τις άλλες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Απομόνωση ροών για προστασία της ροής</a:t>
            </a:r>
          </a:p>
          <a:p>
            <a:pPr lvl="1" eaLnBrk="1" hangingPunct="1"/>
            <a:r>
              <a:rPr lang="el-GR" altLang="el-GR" dirty="0" smtClean="0"/>
              <a:t>Εικονικές ζεύξεις 384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128 </a:t>
            </a:r>
            <a:r>
              <a:rPr lang="en-US" altLang="el-GR" dirty="0" smtClean="0"/>
              <a:t>Kbps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Κάθε ροή είναι προστατευμένη από την άλλη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89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Απαιτήσεις </a:t>
            </a:r>
            <a:r>
              <a:rPr lang="el-GR" dirty="0" smtClean="0"/>
              <a:t>(4 </a:t>
            </a:r>
            <a:r>
              <a:rPr lang="el-GR" dirty="0"/>
              <a:t>από </a:t>
            </a:r>
            <a:r>
              <a:rPr lang="el-GR" dirty="0" smtClean="0"/>
              <a:t>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Προκαθορισμένη κατανομή </a:t>
            </a:r>
            <a:r>
              <a:rPr lang="el-GR" altLang="el-GR" dirty="0" smtClean="0"/>
              <a:t>γραμμής</a:t>
            </a:r>
          </a:p>
          <a:p>
            <a:pPr lvl="1"/>
            <a:r>
              <a:rPr lang="el-GR" altLang="el-GR" dirty="0" smtClean="0"/>
              <a:t>Τι </a:t>
            </a:r>
            <a:r>
              <a:rPr lang="el-GR" altLang="el-GR" dirty="0"/>
              <a:t>κάνουμε σε περιόδους </a:t>
            </a:r>
            <a:r>
              <a:rPr lang="el-GR" altLang="el-GR" dirty="0" smtClean="0"/>
              <a:t>σιωπής;</a:t>
            </a:r>
          </a:p>
          <a:p>
            <a:pPr lvl="2"/>
            <a:r>
              <a:rPr lang="el-GR" altLang="el-GR" dirty="0" smtClean="0"/>
              <a:t>Η γραμμή δεν μεταδίδει χωρίς να έχουμε ήχο</a:t>
            </a:r>
            <a:endParaRPr lang="el-GR" altLang="el-GR" dirty="0"/>
          </a:p>
          <a:p>
            <a:pPr lvl="1"/>
            <a:r>
              <a:rPr lang="en-US" altLang="el-GR" dirty="0"/>
              <a:t>H </a:t>
            </a:r>
            <a:r>
              <a:rPr lang="el-GR" altLang="el-GR" dirty="0"/>
              <a:t>χρήση </a:t>
            </a:r>
            <a:r>
              <a:rPr lang="el-GR" altLang="el-GR" dirty="0" smtClean="0"/>
              <a:t>πόρων </a:t>
            </a:r>
            <a:r>
              <a:rPr lang="el-GR" altLang="el-GR" dirty="0"/>
              <a:t>πρέπει να είναι αποδοτική</a:t>
            </a:r>
            <a:endParaRPr lang="en-US" altLang="el-GR" dirty="0"/>
          </a:p>
          <a:p>
            <a:pPr lvl="1"/>
            <a:r>
              <a:rPr lang="el-GR" altLang="el-GR" dirty="0" smtClean="0"/>
              <a:t>Αν η ουρά είναι ελεύθερη την αξιοποιούμε</a:t>
            </a:r>
          </a:p>
          <a:p>
            <a:pPr lvl="2"/>
            <a:r>
              <a:rPr lang="el-GR" altLang="el-GR" dirty="0" smtClean="0"/>
              <a:t>Εξυπηρετούμε </a:t>
            </a:r>
            <a:r>
              <a:rPr lang="el-GR" altLang="el-GR" dirty="0"/>
              <a:t>την άλλη </a:t>
            </a:r>
            <a:r>
              <a:rPr lang="el-GR" altLang="el-GR" dirty="0" smtClean="0"/>
              <a:t>ροή</a:t>
            </a:r>
          </a:p>
          <a:p>
            <a:pPr lvl="2"/>
            <a:r>
              <a:rPr lang="el-GR" altLang="el-GR" dirty="0" smtClean="0"/>
              <a:t>Επιτρέπουμε να στέλνει και πιο γρήγορα</a:t>
            </a:r>
          </a:p>
          <a:p>
            <a:pPr lvl="2"/>
            <a:r>
              <a:rPr lang="el-GR" altLang="el-GR" dirty="0" smtClean="0"/>
              <a:t>Ελαστική κίνηση (στέλνει όσο μπορεί)</a:t>
            </a:r>
            <a:endParaRPr lang="en-GB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44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Απαιτήσεις </a:t>
            </a:r>
            <a:r>
              <a:rPr lang="el-GR" dirty="0" smtClean="0"/>
              <a:t>(5 </a:t>
            </a:r>
            <a:r>
              <a:rPr lang="el-GR" dirty="0"/>
              <a:t>από </a:t>
            </a:r>
            <a:r>
              <a:rPr lang="el-GR" dirty="0" smtClean="0"/>
              <a:t>7)</a:t>
            </a:r>
            <a:endParaRPr lang="en-GB" altLang="el-GR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Επιτήρηση: επιβεβαίωση συμπεριφοράς</a:t>
            </a:r>
          </a:p>
          <a:p>
            <a:pPr lvl="1"/>
            <a:r>
              <a:rPr lang="el-GR" altLang="el-GR" dirty="0" smtClean="0"/>
              <a:t>Παρέκκλιση </a:t>
            </a:r>
            <a:r>
              <a:rPr lang="el-GR" altLang="el-GR" dirty="0"/>
              <a:t>εφαρμογής υπό επιτήρηση 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Απόρριψη ή καθυστέρηση επιπλέον πακέτων</a:t>
            </a:r>
          </a:p>
          <a:p>
            <a:pPr lvl="1" eaLnBrk="1" hangingPunct="1"/>
            <a:r>
              <a:rPr lang="el-GR" altLang="el-GR" dirty="0" smtClean="0"/>
              <a:t>Σημείο επιτήρησης και σήμανσης</a:t>
            </a:r>
          </a:p>
          <a:p>
            <a:pPr lvl="2" eaLnBrk="1" hangingPunct="1"/>
            <a:r>
              <a:rPr lang="el-GR" altLang="el-GR" dirty="0" smtClean="0"/>
              <a:t>Στο τελικό σύστημα η στον δρομολογητή</a:t>
            </a:r>
          </a:p>
          <a:p>
            <a:pPr eaLnBrk="1" hangingPunct="1"/>
            <a:r>
              <a:rPr lang="el-GR" altLang="el-GR" dirty="0" smtClean="0"/>
              <a:t>Σημείωση: παραλλαγή επιτήρησης</a:t>
            </a:r>
          </a:p>
          <a:p>
            <a:pPr lvl="1" eaLnBrk="1" hangingPunct="1"/>
            <a:r>
              <a:rPr lang="el-GR" altLang="el-GR" dirty="0" smtClean="0"/>
              <a:t>Χωρίς συμφόρηση, τα πακέτα σημειώνονται</a:t>
            </a:r>
          </a:p>
          <a:p>
            <a:pPr lvl="1" eaLnBrk="1" hangingPunct="1"/>
            <a:r>
              <a:rPr lang="el-GR" altLang="el-GR" dirty="0" smtClean="0"/>
              <a:t>Στο επόμενο σημείο συμφόρησης θα απορριφθούν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49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Απαιτήσεις </a:t>
            </a:r>
            <a:r>
              <a:rPr lang="el-GR" dirty="0" smtClean="0"/>
              <a:t>(6 </a:t>
            </a:r>
            <a:r>
              <a:rPr lang="el-GR" dirty="0"/>
              <a:t>από </a:t>
            </a:r>
            <a:r>
              <a:rPr lang="el-GR" dirty="0" smtClean="0"/>
              <a:t>7)</a:t>
            </a:r>
            <a:endParaRPr lang="en-GB" altLang="el-GR" dirty="0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Δύο εφαρμογές τηλεδιάσκεψης (384 </a:t>
            </a:r>
            <a:r>
              <a:rPr lang="en-US" altLang="el-GR" dirty="0" smtClean="0"/>
              <a:t>Kbps)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Καταμερισμός χωρητικότητας στα ίσα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Κάθε εφαρμογή θα χάνει το 25% των πακέτων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Οι προτεραιότητες δεν επαρκούν!</a:t>
            </a:r>
            <a:endParaRPr lang="en-GB" altLang="el-GR" dirty="0" smtClean="0"/>
          </a:p>
          <a:p>
            <a:pPr eaLnBrk="1" hangingPunct="1"/>
            <a:r>
              <a:rPr lang="el-GR" altLang="el-GR" dirty="0" smtClean="0"/>
              <a:t>Ροές που απαιτούν ελάχιστο επίπεδο υπηρεσιών</a:t>
            </a:r>
          </a:p>
          <a:p>
            <a:pPr lvl="1" eaLnBrk="1" hangingPunct="1"/>
            <a:r>
              <a:rPr lang="el-GR" altLang="el-GR" dirty="0" smtClean="0"/>
              <a:t>Χωρίς πόρους δεν αποδίδουν ικανοποιητικά</a:t>
            </a:r>
          </a:p>
          <a:p>
            <a:pPr lvl="1" eaLnBrk="1" hangingPunct="1"/>
            <a:r>
              <a:rPr lang="el-GR" altLang="el-GR" dirty="0" smtClean="0"/>
              <a:t>Η αποδοχή τους έχει αρνητικό αντίκτυπο</a:t>
            </a:r>
          </a:p>
          <a:p>
            <a:pPr lvl="2" eaLnBrk="1" hangingPunct="1"/>
            <a:r>
              <a:rPr lang="el-GR" altLang="el-GR" dirty="0" smtClean="0"/>
              <a:t>Δεν λειτουργούν αποδεκτά, αλλά καταναλώνουν πόρους</a:t>
            </a:r>
          </a:p>
          <a:p>
            <a:pPr lvl="1" eaLnBrk="1" hangingPunct="1"/>
            <a:r>
              <a:rPr lang="el-GR" altLang="el-GR" dirty="0" smtClean="0"/>
              <a:t>Οι ροές πρέπει να δηλώνουν τις απαιτήσεις τους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89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Απαιτήσεις </a:t>
            </a:r>
            <a:r>
              <a:rPr lang="el-GR" dirty="0" smtClean="0"/>
              <a:t>(7 </a:t>
            </a:r>
            <a:r>
              <a:rPr lang="el-GR" dirty="0"/>
              <a:t>από </a:t>
            </a:r>
            <a:r>
              <a:rPr lang="el-GR" dirty="0" smtClean="0"/>
              <a:t>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Αποδοχή κλήσεων</a:t>
            </a:r>
          </a:p>
          <a:p>
            <a:pPr lvl="1"/>
            <a:r>
              <a:rPr lang="el-GR" altLang="el-GR" dirty="0" smtClean="0"/>
              <a:t>Δήλωση απαιτήσεων </a:t>
            </a:r>
            <a:r>
              <a:rPr lang="el-GR" altLang="el-GR" dirty="0"/>
              <a:t>ποιότητας υπηρεσιών </a:t>
            </a:r>
          </a:p>
          <a:p>
            <a:pPr lvl="1"/>
            <a:r>
              <a:rPr lang="el-GR" altLang="el-GR" dirty="0" smtClean="0"/>
              <a:t>Αποδοχή</a:t>
            </a:r>
          </a:p>
          <a:p>
            <a:pPr lvl="2"/>
            <a:r>
              <a:rPr lang="el-GR" altLang="el-GR" dirty="0" smtClean="0"/>
              <a:t>Το </a:t>
            </a:r>
            <a:r>
              <a:rPr lang="el-GR" altLang="el-GR" dirty="0"/>
              <a:t>δίκτυο παρέχει την απαιτούμενη ποιότητα</a:t>
            </a:r>
          </a:p>
          <a:p>
            <a:pPr lvl="1"/>
            <a:r>
              <a:rPr lang="el-GR" altLang="el-GR" dirty="0" smtClean="0"/>
              <a:t>Απόρριψη </a:t>
            </a:r>
          </a:p>
          <a:p>
            <a:pPr lvl="2"/>
            <a:r>
              <a:rPr lang="el-GR" altLang="el-GR" dirty="0" smtClean="0"/>
              <a:t>Έλλειψη </a:t>
            </a:r>
            <a:r>
              <a:rPr lang="el-GR" altLang="el-GR" dirty="0"/>
              <a:t>των απαιτούμενων πόρων </a:t>
            </a:r>
          </a:p>
          <a:p>
            <a:pPr lvl="1"/>
            <a:r>
              <a:rPr lang="el-GR" dirty="0" smtClean="0"/>
              <a:t>Διασφαλίζουμε ποιότητα για όλους</a:t>
            </a:r>
          </a:p>
          <a:p>
            <a:pPr lvl="2"/>
            <a:r>
              <a:rPr lang="el-GR" dirty="0" smtClean="0"/>
              <a:t>Φτάνει βέβαια να τους αποδεχτούμε!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4897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Μηχανισμοί κατηγοριοποίησης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21:</a:t>
            </a:r>
            <a:r>
              <a:rPr lang="en-US" dirty="0" smtClean="0"/>
              <a:t> </a:t>
            </a:r>
            <a:r>
              <a:rPr lang="el-GR" dirty="0"/>
              <a:t>Εγγυημένη ποιότητα υπηρεσίας 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41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Κατηγοριοποίηση (1 από 2)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516313"/>
            <a:ext cx="8229600" cy="26098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Κατηγοριοποίηση στο </a:t>
            </a:r>
            <a:r>
              <a:rPr lang="en-US" altLang="el-GR" dirty="0" smtClean="0"/>
              <a:t>IPv4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Βασίζεται σε πεδία της κεφαλίδας</a:t>
            </a:r>
            <a:endParaRPr lang="el-GR" altLang="el-GR" dirty="0"/>
          </a:p>
          <a:p>
            <a:pPr lvl="1" eaLnBrk="1" hangingPunct="1"/>
            <a:r>
              <a:rPr lang="el-GR" altLang="el-GR" dirty="0" smtClean="0"/>
              <a:t>Μάσκα μηδενισμο</a:t>
            </a:r>
            <a:r>
              <a:rPr lang="el-GR" altLang="el-GR" dirty="0"/>
              <a:t>ύ</a:t>
            </a:r>
            <a:r>
              <a:rPr lang="el-GR" altLang="el-GR" dirty="0" smtClean="0"/>
              <a:t> περιττών πεδίων</a:t>
            </a:r>
          </a:p>
          <a:p>
            <a:pPr lvl="1" eaLnBrk="1" hangingPunct="1"/>
            <a:r>
              <a:rPr lang="el-GR" altLang="el-GR" dirty="0" smtClean="0"/>
              <a:t>Κατακερματισμός κεφαλίδας</a:t>
            </a:r>
          </a:p>
          <a:p>
            <a:pPr lvl="1" eaLnBrk="1" hangingPunct="1"/>
            <a:r>
              <a:rPr lang="el-GR" altLang="el-GR" dirty="0" smtClean="0"/>
              <a:t>Αναζήτηση της κατηγορίας σε πίνακα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2213"/>
            <a:ext cx="368046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3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Κατηγοριοποίηση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25875"/>
            <a:ext cx="8229600" cy="2300288"/>
          </a:xfrm>
        </p:spPr>
        <p:txBody>
          <a:bodyPr>
            <a:normAutofit/>
          </a:bodyPr>
          <a:lstStyle/>
          <a:p>
            <a:r>
              <a:rPr lang="el-GR" altLang="el-GR" dirty="0"/>
              <a:t>Κατηγοριοποίηση στο </a:t>
            </a:r>
            <a:r>
              <a:rPr lang="en-US" altLang="el-GR" dirty="0" err="1" smtClean="0"/>
              <a:t>IPv</a:t>
            </a:r>
            <a:r>
              <a:rPr lang="el-GR" altLang="el-GR" dirty="0" smtClean="0"/>
              <a:t>6</a:t>
            </a:r>
            <a:endParaRPr lang="el-GR" altLang="el-GR" dirty="0"/>
          </a:p>
          <a:p>
            <a:pPr lvl="1"/>
            <a:r>
              <a:rPr lang="el-GR" altLang="el-GR" dirty="0" smtClean="0"/>
              <a:t>Στο </a:t>
            </a:r>
            <a:r>
              <a:rPr lang="en-US" altLang="el-GR" dirty="0" smtClean="0"/>
              <a:t>IPv4 </a:t>
            </a:r>
            <a:r>
              <a:rPr lang="el-GR" altLang="el-GR" dirty="0" smtClean="0"/>
              <a:t>μπλέκουμε επικεφαλίδες </a:t>
            </a:r>
            <a:r>
              <a:rPr lang="en-US" altLang="el-GR" dirty="0" smtClean="0"/>
              <a:t>UDP/TCP</a:t>
            </a:r>
          </a:p>
          <a:p>
            <a:pPr lvl="2"/>
            <a:r>
              <a:rPr lang="el-GR" altLang="el-GR" dirty="0" smtClean="0"/>
              <a:t>Δύσκολο να αναγνωρίσουμε αλλιώς τη ροή</a:t>
            </a:r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/>
              <a:t>IPv6</a:t>
            </a:r>
            <a:r>
              <a:rPr lang="el-GR" altLang="el-GR" dirty="0"/>
              <a:t> έχει </a:t>
            </a:r>
            <a:r>
              <a:rPr lang="el-GR" altLang="el-GR" dirty="0" smtClean="0"/>
              <a:t>πεδίο </a:t>
            </a:r>
            <a:r>
              <a:rPr lang="el-GR" altLang="el-GR" dirty="0"/>
              <a:t>αναγνώρισης των ροών</a:t>
            </a:r>
          </a:p>
          <a:p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724" y="1194048"/>
            <a:ext cx="368046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697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Χρονοπρογραμματισμός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21:</a:t>
            </a:r>
            <a:r>
              <a:rPr lang="en-US" dirty="0" smtClean="0"/>
              <a:t> </a:t>
            </a:r>
            <a:r>
              <a:rPr lang="el-GR" dirty="0"/>
              <a:t>Εγγυημένη ποιότητα υπηρεσίας 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41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Ουρές </a:t>
            </a:r>
            <a:r>
              <a:rPr lang="en-US" altLang="el-GR" dirty="0" smtClean="0"/>
              <a:t>FIFO (1</a:t>
            </a:r>
            <a:r>
              <a:rPr lang="el-GR" altLang="el-GR" dirty="0" smtClean="0"/>
              <a:t> από 3)</a:t>
            </a:r>
            <a:endParaRPr lang="en-GB" altLang="el-GR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382000" cy="41910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Χρονοπρογραμματισμός μετάδοσης</a:t>
            </a:r>
          </a:p>
          <a:p>
            <a:pPr lvl="1" eaLnBrk="1" hangingPunct="1"/>
            <a:r>
              <a:rPr lang="el-GR" altLang="el-GR" dirty="0" smtClean="0"/>
              <a:t>Τα πακέτα μπαίνουν σε ουρές κατά την άφιξη</a:t>
            </a:r>
          </a:p>
          <a:p>
            <a:pPr lvl="1" eaLnBrk="1" hangingPunct="1"/>
            <a:r>
              <a:rPr lang="el-GR" altLang="el-GR" dirty="0" smtClean="0"/>
              <a:t>Επιλογή πακέτων για μετάδοση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Απλούστερη πολιτική: </a:t>
            </a:r>
            <a:r>
              <a:rPr lang="en-US" altLang="el-GR" dirty="0" smtClean="0"/>
              <a:t>FIFO 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Τα πακέτα αποθηκεύονται στο τέλος</a:t>
            </a:r>
          </a:p>
          <a:p>
            <a:pPr lvl="1" eaLnBrk="1" hangingPunct="1"/>
            <a:r>
              <a:rPr lang="el-GR" altLang="el-GR" dirty="0" smtClean="0"/>
              <a:t>Τα πακέτα μεταδίδονται από την αρχή</a:t>
            </a:r>
          </a:p>
          <a:p>
            <a:pPr lvl="1" eaLnBrk="1" hangingPunct="1"/>
            <a:r>
              <a:rPr lang="el-GR" altLang="el-GR" dirty="0" smtClean="0"/>
              <a:t>Μετάδοση πακέτων κατά τη σειρά άφιξης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990" y="1268760"/>
            <a:ext cx="3970020" cy="84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86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Ουρές </a:t>
            </a:r>
            <a:r>
              <a:rPr lang="en-US" altLang="el-GR" dirty="0"/>
              <a:t>FIFO </a:t>
            </a:r>
            <a:r>
              <a:rPr lang="en-US" altLang="el-GR" dirty="0" smtClean="0"/>
              <a:t>(</a:t>
            </a:r>
            <a:r>
              <a:rPr lang="el-GR" altLang="el-GR" dirty="0" smtClean="0"/>
              <a:t>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Πολιτική απόρριψης πακέτων</a:t>
            </a:r>
          </a:p>
          <a:p>
            <a:pPr lvl="1"/>
            <a:r>
              <a:rPr lang="el-GR" altLang="el-GR" dirty="0"/>
              <a:t>Αντιμετώπιση πακέτων όταν η ουρά γεμίσει</a:t>
            </a:r>
            <a:endParaRPr lang="en-US" altLang="el-GR" dirty="0"/>
          </a:p>
          <a:p>
            <a:pPr lvl="1"/>
            <a:r>
              <a:rPr lang="el-GR" altLang="el-GR" dirty="0"/>
              <a:t>Απόρριψη νέου </a:t>
            </a:r>
            <a:r>
              <a:rPr lang="el-GR" altLang="el-GR" dirty="0" smtClean="0"/>
              <a:t>πακέτου</a:t>
            </a:r>
          </a:p>
          <a:p>
            <a:pPr lvl="2"/>
            <a:r>
              <a:rPr lang="el-GR" altLang="el-GR" dirty="0" smtClean="0"/>
              <a:t>Δεν πειράζουμε τα ήδη αποδεκτά πακέτα</a:t>
            </a:r>
          </a:p>
          <a:p>
            <a:pPr lvl="2"/>
            <a:r>
              <a:rPr lang="el-GR" altLang="el-GR" dirty="0" smtClean="0"/>
              <a:t>Πιο συνηθισμένη πολιτική στο διαδίκτυο</a:t>
            </a:r>
            <a:endParaRPr lang="el-GR" altLang="el-GR" dirty="0"/>
          </a:p>
          <a:p>
            <a:pPr lvl="1"/>
            <a:r>
              <a:rPr lang="el-GR" altLang="el-GR" dirty="0"/>
              <a:t>Απόρριψη παλιού </a:t>
            </a:r>
            <a:r>
              <a:rPr lang="el-GR" altLang="el-GR" dirty="0" smtClean="0"/>
              <a:t>πακέτου</a:t>
            </a:r>
          </a:p>
          <a:p>
            <a:pPr lvl="2"/>
            <a:r>
              <a:rPr lang="el-GR" altLang="el-GR" dirty="0" smtClean="0"/>
              <a:t>Προτίμηση στα πιο νέα πακέτα</a:t>
            </a:r>
          </a:p>
          <a:p>
            <a:pPr lvl="2"/>
            <a:r>
              <a:rPr lang="el-GR" altLang="el-GR" dirty="0" smtClean="0"/>
              <a:t>Απόρριψη όσων έχουν ήδη καθυστερήσει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8142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Ουρές </a:t>
            </a:r>
            <a:r>
              <a:rPr lang="en-US" altLang="el-GR" dirty="0"/>
              <a:t>FIFO </a:t>
            </a:r>
            <a:r>
              <a:rPr lang="en-US" altLang="el-GR" dirty="0" smtClean="0"/>
              <a:t>(</a:t>
            </a:r>
            <a:r>
              <a:rPr lang="el-GR" altLang="el-GR" dirty="0" smtClean="0"/>
              <a:t>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356992"/>
            <a:ext cx="8382000" cy="304380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Παράδειγμα ουράς </a:t>
            </a:r>
            <a:r>
              <a:rPr lang="en-US" altLang="el-GR" dirty="0" smtClean="0"/>
              <a:t>FIFO</a:t>
            </a:r>
          </a:p>
          <a:p>
            <a:pPr lvl="1" eaLnBrk="1" hangingPunct="1"/>
            <a:r>
              <a:rPr lang="el-GR" altLang="el-GR" dirty="0" smtClean="0"/>
              <a:t>Έχουμε δύο ροές πακέτων</a:t>
            </a:r>
          </a:p>
          <a:p>
            <a:pPr lvl="1" eaLnBrk="1" hangingPunct="1"/>
            <a:r>
              <a:rPr lang="el-GR" altLang="el-GR" dirty="0" smtClean="0"/>
              <a:t>Άνω μέρος: χρόνοι άφιξης</a:t>
            </a:r>
          </a:p>
          <a:p>
            <a:pPr lvl="1" eaLnBrk="1" hangingPunct="1"/>
            <a:r>
              <a:rPr lang="el-GR" altLang="el-GR" dirty="0" smtClean="0"/>
              <a:t>Κάτω μέρος: χρόνοι αναχώρησης</a:t>
            </a:r>
          </a:p>
          <a:p>
            <a:pPr lvl="1" eaLnBrk="1" hangingPunct="1"/>
            <a:r>
              <a:rPr lang="el-GR" altLang="el-GR" dirty="0" smtClean="0"/>
              <a:t>Στη </a:t>
            </a:r>
            <a:r>
              <a:rPr lang="en-US" altLang="el-GR" dirty="0" smtClean="0"/>
              <a:t>FIFO</a:t>
            </a:r>
            <a:r>
              <a:rPr lang="el-GR" altLang="el-GR" dirty="0" smtClean="0"/>
              <a:t> έχει σημασία μόνο ο χρόνος άφιξης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3505200" cy="199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61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Ουρές προτεραιότητας (1 από 3)</a:t>
            </a:r>
            <a:endParaRPr lang="en-GB" altLang="el-GR" dirty="0" smtClean="0"/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81400"/>
            <a:ext cx="8382000" cy="2819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Ουρές προτεραιότητας (</a:t>
            </a:r>
            <a:r>
              <a:rPr lang="en-US" altLang="el-GR" dirty="0" smtClean="0"/>
              <a:t>priority queues</a:t>
            </a:r>
            <a:r>
              <a:rPr lang="el-GR" altLang="el-GR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Δύο ή περισσότερες ουρές σε κάθε γραμμή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Απαιτείται πολιτική κατηγοριοποίησης πακέτων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Επιλογή επόμενου πακέτου για μετάδοση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Από ουρά με υψηλότερη προτεραιότητα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686300" cy="227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98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Ουρές προτεραιότητας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GB" altLang="el-GR" dirty="0" smtClean="0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05200"/>
            <a:ext cx="8382000" cy="2895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Παράδειγμα ουρών προτεραιότητας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Η ροή 1 έχει μεγαλύτερη προτεραιότητα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Όσο έχει πακέτα, εξυπηρετείται πρώτη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Ανεξάρτητα από σειρά άφιξης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Κίνδυνος να μην εξυπηρετηθεί ποτέ η ροή 2</a:t>
            </a:r>
            <a:endParaRPr lang="en-US" altLang="el-GR" dirty="0" smtClean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409" y="1340768"/>
            <a:ext cx="3505200" cy="199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09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Ουρές προτεραιότητας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Μη </a:t>
            </a:r>
            <a:r>
              <a:rPr lang="el-GR" altLang="el-GR" dirty="0"/>
              <a:t>προεκτοπιστικός χρονοπρογραμματισμός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Μια εργασία δεν </a:t>
            </a:r>
            <a:r>
              <a:rPr lang="el-GR" altLang="el-GR" dirty="0"/>
              <a:t>διακόπτεται αφού ξεκινήσει</a:t>
            </a:r>
            <a:endParaRPr lang="en-US" altLang="el-GR" dirty="0"/>
          </a:p>
          <a:p>
            <a:pPr lvl="2">
              <a:lnSpc>
                <a:spcPct val="90000"/>
              </a:lnSpc>
            </a:pPr>
            <a:r>
              <a:rPr lang="el-GR" altLang="el-GR" dirty="0"/>
              <a:t>Συνηθισμένος στα δίκτυα υπολογιστών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Η διακοπή μετάδοσης θα σπαταλούσε πόρους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Προεκτοπιστικός χρονοπρογραμματισμός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Μια εργασία </a:t>
            </a:r>
            <a:r>
              <a:rPr lang="el-GR" altLang="el-GR" dirty="0" smtClean="0"/>
              <a:t>διακόπτεται αν έρθει πιο κρίσιμη</a:t>
            </a:r>
            <a:endParaRPr lang="en-US" altLang="el-GR" dirty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Συνηθισμένος στις διεργασίες</a:t>
            </a:r>
            <a:endParaRPr lang="el-GR" altLang="el-GR" dirty="0"/>
          </a:p>
          <a:p>
            <a:pPr lvl="2">
              <a:lnSpc>
                <a:spcPct val="90000"/>
              </a:lnSpc>
            </a:pPr>
            <a:r>
              <a:rPr lang="el-GR" altLang="el-GR" dirty="0"/>
              <a:t>Εφικτή η προσωρινή διακοπή μίας </a:t>
            </a:r>
            <a:r>
              <a:rPr lang="el-GR" altLang="el-GR" dirty="0" smtClean="0"/>
              <a:t>διεργασίας</a:t>
            </a:r>
            <a:endParaRPr lang="en-GB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8909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Ουρές επαναφοράς (1 από 3)</a:t>
            </a:r>
            <a:endParaRPr lang="en-GB" altLang="el-GR" dirty="0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01008"/>
            <a:ext cx="8382000" cy="289979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Ουρές κυκλικής επαναφοράς</a:t>
            </a:r>
          </a:p>
          <a:p>
            <a:pPr lvl="1" eaLnBrk="1" hangingPunct="1"/>
            <a:r>
              <a:rPr lang="el-GR" altLang="el-GR" dirty="0" smtClean="0"/>
              <a:t>Κατηγοριοποίηση πακέτων σε ουρές</a:t>
            </a:r>
          </a:p>
          <a:p>
            <a:pPr lvl="1" eaLnBrk="1" hangingPunct="1"/>
            <a:r>
              <a:rPr lang="el-GR" altLang="el-GR" dirty="0" smtClean="0"/>
              <a:t>Δεν υπάρχει στατική προτεραιότητα μεταξύ τους</a:t>
            </a:r>
          </a:p>
          <a:p>
            <a:pPr lvl="1" eaLnBrk="1" hangingPunct="1"/>
            <a:r>
              <a:rPr lang="el-GR" altLang="el-GR" dirty="0" smtClean="0"/>
              <a:t>Οι ουρές εξυπηρετούνται με κυκλικό τρόπο</a:t>
            </a:r>
          </a:p>
          <a:p>
            <a:pPr lvl="2" eaLnBrk="1" hangingPunct="1"/>
            <a:r>
              <a:rPr lang="el-GR" altLang="el-GR" dirty="0" smtClean="0"/>
              <a:t>Απλούστερη μορφή: ένα πακέτο από κάθε ουρά</a:t>
            </a:r>
          </a:p>
          <a:p>
            <a:pPr lvl="1" eaLnBrk="1" hangingPunct="1"/>
            <a:r>
              <a:rPr lang="el-GR" altLang="el-GR" dirty="0" smtClean="0"/>
              <a:t>Αποφεύγουν τον υποσιτισμό των ουρών</a:t>
            </a:r>
            <a:endParaRPr lang="en-US" altLang="el-GR" dirty="0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196752"/>
            <a:ext cx="4686300" cy="21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02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Ουρές επαναφοράς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8382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Παράδειγμα ουρών κυκλικής επαναφοράς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Μεταδίδουμε εκ περιτροπής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Μοιράζουμε τις μεταδόσεις εξίσου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Η σειρά άφιξης δεν έχει σημασία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Τι γίνεται αν η ουρά που έχει σειρά είναι κενή;</a:t>
            </a:r>
            <a:endParaRPr lang="en-US" altLang="el-GR" dirty="0" smtClean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3505200" cy="199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32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Ουρές επαναφοράς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Με </a:t>
            </a:r>
            <a:r>
              <a:rPr lang="el-GR" altLang="el-GR" dirty="0"/>
              <a:t>εξοικονόμηση εργασίας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Αν </a:t>
            </a:r>
            <a:r>
              <a:rPr lang="el-GR" altLang="el-GR" dirty="0"/>
              <a:t>μία ουρά είναι κενή, </a:t>
            </a:r>
            <a:r>
              <a:rPr lang="el-GR" altLang="el-GR" dirty="0" smtClean="0"/>
              <a:t>πάμε στην </a:t>
            </a:r>
            <a:r>
              <a:rPr lang="el-GR" altLang="el-GR" dirty="0"/>
              <a:t>επόμενη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Αν υπάρχουν πακέτα </a:t>
            </a:r>
            <a:r>
              <a:rPr lang="el-GR" altLang="el-GR" dirty="0" smtClean="0"/>
              <a:t>η </a:t>
            </a:r>
            <a:r>
              <a:rPr lang="el-GR" altLang="el-GR" dirty="0"/>
              <a:t>γραμμή χρησιμοποιείται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Χωρίς </a:t>
            </a:r>
            <a:r>
              <a:rPr lang="el-GR" altLang="el-GR" dirty="0"/>
              <a:t>εξοικονόμηση εργασίας 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Δεν μεταδίδεται τίποτα αν δεν έχει σειρά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Σπατάλη πόρων μετάδοσης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Αυστηρές </a:t>
            </a:r>
            <a:r>
              <a:rPr lang="el-GR" altLang="el-GR" dirty="0"/>
              <a:t>εγγυήσεις ποιότητας 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Αποφεύγεται </a:t>
            </a:r>
            <a:r>
              <a:rPr lang="el-GR" altLang="el-GR" dirty="0"/>
              <a:t>η αναμονή σε ορισμένες </a:t>
            </a:r>
            <a:r>
              <a:rPr lang="el-GR" altLang="el-GR" dirty="0" smtClean="0"/>
              <a:t>περιπτώσεις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471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«Τεχνολογία Πολυμέσων και Πολυμεσικές Επικοινωνίες», Γ.Β. Ξυλωμένος, Γ.Κ. Πολύζος, 1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2009,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Δίκαιες ουρές (1 από 2)</a:t>
            </a:r>
            <a:endParaRPr lang="en-GB" altLang="el-GR" dirty="0" smtClean="0"/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383692"/>
            <a:ext cx="8382000" cy="301710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Δίκαια σταθμισμένες ουρές </a:t>
            </a:r>
          </a:p>
          <a:p>
            <a:pPr lvl="1" eaLnBrk="1" hangingPunct="1"/>
            <a:r>
              <a:rPr lang="el-GR" altLang="el-GR" dirty="0" smtClean="0"/>
              <a:t>Γενίκευση ουρών κυκλικής επαναφοράς</a:t>
            </a:r>
          </a:p>
          <a:p>
            <a:pPr lvl="1" eaLnBrk="1" hangingPunct="1"/>
            <a:r>
              <a:rPr lang="el-GR" altLang="el-GR" dirty="0" smtClean="0"/>
              <a:t>Εξυπηρέτηση ουρών με κυκλικό τρόπο</a:t>
            </a:r>
          </a:p>
          <a:p>
            <a:pPr lvl="2" eaLnBrk="1" hangingPunct="1"/>
            <a:r>
              <a:rPr lang="el-GR" altLang="el-GR" dirty="0" smtClean="0"/>
              <a:t>Συνήθως με εξοικονόμηση εργασίας</a:t>
            </a:r>
          </a:p>
          <a:p>
            <a:pPr lvl="1" eaLnBrk="1" hangingPunct="1"/>
            <a:r>
              <a:rPr lang="el-GR" altLang="el-GR" dirty="0" smtClean="0"/>
              <a:t>Κάθε ουρά λαμβάνει διαφορετική εξυπηρέτηση</a:t>
            </a:r>
          </a:p>
          <a:p>
            <a:pPr lvl="2" eaLnBrk="1" hangingPunct="1"/>
            <a:r>
              <a:rPr lang="el-GR" altLang="el-GR" dirty="0" smtClean="0"/>
              <a:t>Ποσοστό της χωρητικότητας της γραμμής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686300" cy="21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954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Δίκαιες ουρές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Πώς υλοποιούνται οι σταθμισμένες ουρές;</a:t>
            </a:r>
          </a:p>
          <a:p>
            <a:pPr lvl="1"/>
            <a:r>
              <a:rPr lang="el-GR" dirty="0" smtClean="0"/>
              <a:t>Ιδανικά, προσομοιώνουν ροές υγρών</a:t>
            </a:r>
          </a:p>
          <a:p>
            <a:pPr lvl="2"/>
            <a:r>
              <a:rPr lang="el-GR" dirty="0" smtClean="0"/>
              <a:t>Κάθε υγρό ρέει σύμφωνα με προκαθορισμένο ρυθμό</a:t>
            </a:r>
          </a:p>
          <a:p>
            <a:pPr lvl="1"/>
            <a:r>
              <a:rPr lang="el-GR" dirty="0" smtClean="0"/>
              <a:t>Στην πράξη, μεταδίδουμε ένα πακέτο κάθε φορά</a:t>
            </a:r>
          </a:p>
          <a:p>
            <a:pPr lvl="1"/>
            <a:r>
              <a:rPr lang="el-GR" dirty="0" smtClean="0"/>
              <a:t>Αν όλα τα πακέτα είναι ίσα, κανένα πρόβλημα</a:t>
            </a:r>
          </a:p>
          <a:p>
            <a:pPr lvl="1"/>
            <a:r>
              <a:rPr lang="el-GR" dirty="0" smtClean="0"/>
              <a:t>Αν δεν είναι, τότε προσεγγίζουμε το ιδανικό</a:t>
            </a:r>
          </a:p>
          <a:p>
            <a:pPr lvl="2"/>
            <a:r>
              <a:rPr lang="el-GR" dirty="0" smtClean="0"/>
              <a:t>Προσομοιώνουμε την ιδανική ουρά</a:t>
            </a:r>
          </a:p>
          <a:p>
            <a:pPr lvl="2"/>
            <a:r>
              <a:rPr lang="el-GR" dirty="0" smtClean="0"/>
              <a:t>Προσπαθούμε να την προσεγγίζουμε μακροπρόθεσμα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5454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Μηχανισμοί επιτήρησης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21:</a:t>
            </a:r>
            <a:r>
              <a:rPr lang="en-US" dirty="0" smtClean="0"/>
              <a:t> </a:t>
            </a:r>
            <a:r>
              <a:rPr lang="el-GR" dirty="0"/>
              <a:t>Εγγυημένη ποιότητα υπηρεσίας 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41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Κριτήρια επιτήρησης (1 από 2)</a:t>
            </a:r>
            <a:endParaRPr lang="en-GB" altLang="el-GR" dirty="0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Γενικά κριτήρια επιτήρησης</a:t>
            </a:r>
          </a:p>
          <a:p>
            <a:pPr lvl="1" eaLnBrk="1" hangingPunct="1"/>
            <a:r>
              <a:rPr lang="el-GR" altLang="el-GR" dirty="0" smtClean="0"/>
              <a:t>Περιορισμός ρυθμού αποστολής πακέτων</a:t>
            </a:r>
          </a:p>
          <a:p>
            <a:pPr lvl="1" eaLnBrk="1" hangingPunct="1"/>
            <a:r>
              <a:rPr lang="el-GR" altLang="el-GR" dirty="0" smtClean="0"/>
              <a:t>Ποια χρονική κλίμακα μας ενδιαφέρει;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Μέσος ρυθμός</a:t>
            </a:r>
          </a:p>
          <a:p>
            <a:pPr lvl="1" eaLnBrk="1" hangingPunct="1"/>
            <a:r>
              <a:rPr lang="el-GR" altLang="el-GR" dirty="0" smtClean="0"/>
              <a:t>Μέσος ρυθμός μετάδοσης μακροπρόθεσμα</a:t>
            </a:r>
          </a:p>
          <a:p>
            <a:pPr lvl="1" eaLnBrk="1" hangingPunct="1"/>
            <a:r>
              <a:rPr lang="el-GR" altLang="el-GR" dirty="0" smtClean="0"/>
              <a:t>Κρίσιμο το χρονικό διάστημα υπολογισμού</a:t>
            </a:r>
          </a:p>
          <a:p>
            <a:pPr lvl="2" eaLnBrk="1" hangingPunct="1"/>
            <a:r>
              <a:rPr lang="el-GR" altLang="el-GR" dirty="0" smtClean="0"/>
              <a:t>100 πακέτα ανά δευτερόλεπτο;</a:t>
            </a:r>
          </a:p>
          <a:p>
            <a:pPr lvl="2" eaLnBrk="1" hangingPunct="1"/>
            <a:r>
              <a:rPr lang="el-GR" altLang="el-GR" dirty="0" smtClean="0"/>
              <a:t>6000 πακέτα ανά λεπτό;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49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Κριτήρια </a:t>
            </a:r>
            <a:r>
              <a:rPr lang="el-GR" altLang="el-GR" dirty="0" smtClean="0"/>
              <a:t>επιτήρησης 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Μέγιστος ρυθμός</a:t>
            </a:r>
          </a:p>
          <a:p>
            <a:pPr lvl="1"/>
            <a:r>
              <a:rPr lang="el-GR" altLang="el-GR" dirty="0"/>
              <a:t>Μέγιστος ρυθμός </a:t>
            </a:r>
            <a:r>
              <a:rPr lang="el-GR" altLang="el-GR" dirty="0" smtClean="0"/>
              <a:t>σε </a:t>
            </a:r>
            <a:r>
              <a:rPr lang="el-GR" altLang="el-GR" dirty="0"/>
              <a:t>μικρό διάστημα</a:t>
            </a:r>
          </a:p>
          <a:p>
            <a:pPr lvl="2"/>
            <a:r>
              <a:rPr lang="el-GR" altLang="el-GR" dirty="0"/>
              <a:t>Μέσος 6000 πακέτα / </a:t>
            </a:r>
            <a:r>
              <a:rPr lang="en-US" altLang="el-GR" dirty="0" smtClean="0"/>
              <a:t>min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Μέγιστος </a:t>
            </a:r>
            <a:r>
              <a:rPr lang="el-GR" altLang="el-GR" dirty="0"/>
              <a:t>1500 πακέτα / </a:t>
            </a:r>
            <a:r>
              <a:rPr lang="en-US" altLang="el-GR" dirty="0"/>
              <a:t>sec</a:t>
            </a:r>
            <a:endParaRPr lang="en-GB" altLang="el-GR" dirty="0"/>
          </a:p>
          <a:p>
            <a:r>
              <a:rPr lang="el-GR" altLang="el-GR" dirty="0"/>
              <a:t>Μέγιστο ξέσπασμα</a:t>
            </a:r>
          </a:p>
          <a:p>
            <a:pPr lvl="1"/>
            <a:r>
              <a:rPr lang="el-GR" altLang="el-GR" dirty="0"/>
              <a:t>Μέγιστο πλήθος </a:t>
            </a:r>
            <a:r>
              <a:rPr lang="el-GR" altLang="el-GR" dirty="0" smtClean="0"/>
              <a:t>σε </a:t>
            </a:r>
            <a:r>
              <a:rPr lang="el-GR" altLang="el-GR" dirty="0"/>
              <a:t>πολύ μικρό </a:t>
            </a:r>
            <a:r>
              <a:rPr lang="el-GR" altLang="el-GR" dirty="0" smtClean="0"/>
              <a:t>διάστημα</a:t>
            </a:r>
            <a:endParaRPr lang="en-US" altLang="el-GR" dirty="0"/>
          </a:p>
          <a:p>
            <a:pPr lvl="1"/>
            <a:r>
              <a:rPr lang="el-GR" altLang="el-GR" dirty="0"/>
              <a:t>Στην </a:t>
            </a:r>
            <a:r>
              <a:rPr lang="el-GR" altLang="el-GR" dirty="0" smtClean="0"/>
              <a:t>πράξη, μέγιστο </a:t>
            </a:r>
            <a:r>
              <a:rPr lang="el-GR" altLang="el-GR" dirty="0"/>
              <a:t>πλήθος χωρίς </a:t>
            </a:r>
            <a:r>
              <a:rPr lang="el-GR" altLang="el-GR" dirty="0" smtClean="0"/>
              <a:t>διακοπή</a:t>
            </a:r>
            <a:endParaRPr lang="en-GB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1355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Διάτρητος κουβάς</a:t>
            </a:r>
            <a:endParaRPr lang="en-GB" altLang="el-GR" dirty="0" smtClean="0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61048"/>
            <a:ext cx="8382000" cy="253975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Περιορισμός μέσου ρυθμού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Τα πακέτα εισέρχονται στον κουβά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 κουβάς αδειάζει με ρυθμό ρ (μέσος)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Ο κουβάς έχει χωρητικότητα β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Μεγάλα ξεσπάσματα απορρίπτονται (δεν χωράνε!)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96752"/>
            <a:ext cx="1722120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65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Κουβάς κουπονιών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789040"/>
            <a:ext cx="8382000" cy="2611760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Περιορισμός μέσου και ξεσπάσματος</a:t>
            </a:r>
          </a:p>
          <a:p>
            <a:pPr lvl="1" eaLnBrk="1" hangingPunct="1"/>
            <a:r>
              <a:rPr lang="el-GR" altLang="el-GR" dirty="0" smtClean="0"/>
              <a:t>Κάθε πακέτο πρέπει να δεσμεύσει ένα κουπόνι</a:t>
            </a:r>
          </a:p>
          <a:p>
            <a:pPr lvl="1" eaLnBrk="1" hangingPunct="1"/>
            <a:r>
              <a:rPr lang="el-GR" altLang="el-GR" dirty="0" smtClean="0"/>
              <a:t>Τα κουπόνια μαζεύονται με ρυθμό ρ (μέσος)</a:t>
            </a:r>
          </a:p>
          <a:p>
            <a:pPr lvl="1" eaLnBrk="1" hangingPunct="1"/>
            <a:r>
              <a:rPr lang="el-GR" altLang="el-GR" dirty="0" smtClean="0"/>
              <a:t>Χωράνε μέχρι β κουπόνια</a:t>
            </a:r>
          </a:p>
          <a:p>
            <a:pPr lvl="2" eaLnBrk="1" hangingPunct="1"/>
            <a:r>
              <a:rPr lang="el-GR" altLang="el-GR" dirty="0" smtClean="0"/>
              <a:t>Περιορισμός μέγιστου ξεσπάσματος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2887980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913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Διπλός κουβάς</a:t>
            </a:r>
            <a:endParaRPr lang="en-GB" altLang="el-GR" dirty="0" smtClean="0"/>
          </a:p>
        </p:txBody>
      </p:sp>
      <p:sp>
        <p:nvSpPr>
          <p:cNvPr id="1536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3962400"/>
            <a:ext cx="8382000" cy="2438400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Σύνδεση δύο κουβάδων εν σειρά</a:t>
            </a:r>
          </a:p>
          <a:p>
            <a:pPr lvl="1" eaLnBrk="1" hangingPunct="1"/>
            <a:r>
              <a:rPr lang="el-GR" altLang="el-GR" dirty="0" smtClean="0"/>
              <a:t>Αρχικά έχουμε κουβά κουπονιών</a:t>
            </a:r>
          </a:p>
          <a:p>
            <a:pPr lvl="2" eaLnBrk="1" hangingPunct="1"/>
            <a:r>
              <a:rPr lang="el-GR" altLang="el-GR" dirty="0" smtClean="0"/>
              <a:t>Περιορίζει το ρ και το β</a:t>
            </a:r>
          </a:p>
          <a:p>
            <a:pPr lvl="1" eaLnBrk="1" hangingPunct="1"/>
            <a:r>
              <a:rPr lang="el-GR" altLang="el-GR" dirty="0" smtClean="0"/>
              <a:t>Στη συνέχεια έχουμε διάτρητο κουβά</a:t>
            </a:r>
          </a:p>
          <a:p>
            <a:pPr lvl="2" eaLnBrk="1" hangingPunct="1"/>
            <a:r>
              <a:rPr lang="el-GR" altLang="el-GR" dirty="0" smtClean="0"/>
              <a:t>Περιορίζει το </a:t>
            </a:r>
            <a:r>
              <a:rPr lang="en-US" altLang="el-GR" dirty="0" smtClean="0"/>
              <a:t>C (</a:t>
            </a:r>
            <a:r>
              <a:rPr lang="el-GR" altLang="el-GR" dirty="0" smtClean="0"/>
              <a:t>μέγιστος ρυθμός)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686300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96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Ενοποιημένες υπηρεσίες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21:</a:t>
            </a:r>
            <a:r>
              <a:rPr lang="en-US" dirty="0" smtClean="0"/>
              <a:t> </a:t>
            </a:r>
            <a:r>
              <a:rPr lang="el-GR" dirty="0"/>
              <a:t>Εγγυημένη ποιότητα υπηρεσίας 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41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Ενοποιημένες (1 από 3)</a:t>
            </a:r>
            <a:endParaRPr lang="en-GB" altLang="el-GR" dirty="0" smtClean="0"/>
          </a:p>
        </p:txBody>
      </p:sp>
      <p:sp>
        <p:nvSpPr>
          <p:cNvPr id="2355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Ενοποιημένες υπηρεσίες</a:t>
            </a:r>
            <a:r>
              <a:rPr lang="en-US" altLang="el-GR" dirty="0" smtClean="0"/>
              <a:t> (IntServ)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Τρεις υπηρεσίες για όλους τους δρομολογητές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Εγγυημένη: περιορίζεται από κουβά κουπονιών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Πρέπει να περνά από έλεγχο αποδοχής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Εγγυημένη καθυστέρηση από άκρο σε άκρο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Ελεγχόμενου φόρτου: στατιστική καθυστέρηση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Καλύτερης προσπάθειας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Όλη η υπόλοιπη κίνηση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8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Κατανόηση των βασικών απαιτήσεων για υποστήριξη ποιότητας υπηρεσίας.</a:t>
            </a:r>
            <a:endParaRPr lang="el-GR" altLang="el-GR" dirty="0"/>
          </a:p>
          <a:p>
            <a:r>
              <a:rPr lang="el-GR" altLang="el-GR" dirty="0" smtClean="0"/>
              <a:t>Εξοικείωση με τους βασικούς μηχανισμούς κατηγοριοποίησης, χρονοπρογραμματισμού πακέτων και επιτήρησης ροών.</a:t>
            </a:r>
            <a:endParaRPr lang="el-GR" altLang="el-GR" dirty="0"/>
          </a:p>
          <a:p>
            <a:r>
              <a:rPr lang="el-GR" altLang="el-GR" dirty="0" smtClean="0"/>
              <a:t>Εισαγωγή στις ενοποιημένες υπηρεσίες και τις διαφοροποιημένες υπηρεσίες.</a:t>
            </a:r>
            <a:endParaRPr lang="el-GR" altLang="el-GR" dirty="0"/>
          </a:p>
          <a:p>
            <a:endParaRPr lang="en-US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Ενοποιημένες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Πρωτόκολλο</a:t>
            </a:r>
            <a:r>
              <a:rPr lang="en-US" altLang="el-GR" dirty="0"/>
              <a:t> RSVP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Δέσμευση πόρων για ροές μίας κατεύθυνσης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1</a:t>
            </a:r>
            <a:r>
              <a:rPr lang="el-GR" altLang="el-GR" baseline="30000" dirty="0" smtClean="0"/>
              <a:t>η</a:t>
            </a:r>
            <a:r>
              <a:rPr lang="el-GR" altLang="el-GR" dirty="0" smtClean="0"/>
              <a:t> φάση</a:t>
            </a:r>
            <a:r>
              <a:rPr lang="el-GR" altLang="el-GR" dirty="0"/>
              <a:t>: μήνυμα διερεύνησης από αποστολέα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Συλλέγει πληροφορίες στη </a:t>
            </a:r>
            <a:r>
              <a:rPr lang="el-GR" altLang="el-GR" dirty="0" smtClean="0"/>
              <a:t>διαδρομή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2</a:t>
            </a:r>
            <a:r>
              <a:rPr lang="el-GR" altLang="el-GR" baseline="30000" dirty="0" smtClean="0"/>
              <a:t>η</a:t>
            </a:r>
            <a:r>
              <a:rPr lang="el-GR" altLang="el-GR" dirty="0" smtClean="0"/>
              <a:t> φάση</a:t>
            </a:r>
            <a:r>
              <a:rPr lang="en-US" altLang="el-GR" dirty="0"/>
              <a:t>: </a:t>
            </a:r>
            <a:r>
              <a:rPr lang="el-GR" altLang="el-GR" dirty="0"/>
              <a:t>μήνυμα δέσμευσης από παραλήπτες</a:t>
            </a:r>
            <a:endParaRPr lang="en-US" altLang="el-GR" dirty="0"/>
          </a:p>
          <a:p>
            <a:pPr lvl="2">
              <a:lnSpc>
                <a:spcPct val="90000"/>
              </a:lnSpc>
            </a:pPr>
            <a:r>
              <a:rPr lang="el-GR" altLang="el-GR" dirty="0"/>
              <a:t>Δεσμεύει πόρους σε κάθε δρομολογητή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Περιοδική </a:t>
            </a:r>
            <a:r>
              <a:rPr lang="el-GR" altLang="el-GR" dirty="0"/>
              <a:t>ανανέωση δεσμεύσεων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Προσαρμογή μετά από αλλαγή διαδρομής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Καταμερισμένες δεσμεύσεις </a:t>
            </a:r>
            <a:r>
              <a:rPr lang="el-GR" altLang="el-GR" dirty="0" smtClean="0"/>
              <a:t>σε πολυεκπομπή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45776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Ενοποιημένες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Μειονεκτήματα </a:t>
            </a:r>
            <a:r>
              <a:rPr lang="en-US" altLang="el-GR" dirty="0"/>
              <a:t>IntServ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Πρέπει να υλοποιηθεί </a:t>
            </a:r>
            <a:r>
              <a:rPr lang="el-GR" altLang="el-GR" dirty="0" smtClean="0"/>
              <a:t>παντού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Ή τουλάχιστον σε μεγάλο μέρος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Απαιτείται ίδια μεταχείριση παντού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Κανένας δεν κάνει την αρχή!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Δυσκολία κλιμάκωσης 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Απαιτεί ενέργειες ανά ροή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Στον κορμό έχουμε τεράστιο πλήθος ροών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Μόνο τρεις κατηγορίες </a:t>
            </a:r>
            <a:r>
              <a:rPr lang="el-GR" altLang="el-GR" dirty="0" smtClean="0"/>
              <a:t>υπηρεσίας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227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Διαφοροποιημένες </a:t>
            </a:r>
            <a:r>
              <a:rPr lang="el-GR" altLang="el-GR" dirty="0"/>
              <a:t>υπηρεσίες</a:t>
            </a:r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21:</a:t>
            </a:r>
            <a:r>
              <a:rPr lang="en-US" dirty="0" smtClean="0"/>
              <a:t> </a:t>
            </a:r>
            <a:r>
              <a:rPr lang="el-GR" dirty="0"/>
              <a:t>Εγγυημένη ποιότητα υπηρεσίας 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41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Διαφοροποιημένες (1 από 3)</a:t>
            </a:r>
            <a:endParaRPr lang="en-GB" altLang="el-GR" dirty="0" smtClean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Διαφοροποιημένες υπηρεσίες (</a:t>
            </a:r>
            <a:r>
              <a:rPr lang="en-US" altLang="el-GR" dirty="0" smtClean="0"/>
              <a:t>DiffServ)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Ομαδοποίηση ροών σε κλάσεις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Κατά την είσοδο στο δίκτυο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Κατά τη μετάβαση σε νέο αυτόνομο σύστημα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Μορφοποίηση στα σημεία ομαδοποίησης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Απλή συμπεριφορά στα υπόλοιπα σημεία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Μακροχρόνια δέσμευση πόρων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Με συμφωνίες μεταξύ παρόχων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Πολυπλοκότητα μόνο στα άκρα του δικτύου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27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Διαφοροποιημένες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Συμπεριφορά επόμενου βήματος (</a:t>
            </a:r>
            <a:r>
              <a:rPr lang="en-GB" altLang="el-GR" dirty="0"/>
              <a:t>PHB</a:t>
            </a:r>
            <a:r>
              <a:rPr lang="el-GR" altLang="el-GR" dirty="0"/>
              <a:t>)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Αντιμετώπιση πακέτου αναλόγως τάξης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Χρήση πεδίου </a:t>
            </a:r>
            <a:r>
              <a:rPr lang="en-US" altLang="el-GR" dirty="0"/>
              <a:t>DSCP </a:t>
            </a:r>
            <a:r>
              <a:rPr lang="el-GR" altLang="el-GR" dirty="0" smtClean="0"/>
              <a:t>(</a:t>
            </a:r>
            <a:r>
              <a:rPr lang="en-US" altLang="el-GR" dirty="0" smtClean="0"/>
              <a:t>ToS</a:t>
            </a:r>
            <a:r>
              <a:rPr lang="el-GR" altLang="el-GR" dirty="0" smtClean="0"/>
              <a:t> ή</a:t>
            </a:r>
            <a:r>
              <a:rPr lang="en-US" altLang="el-GR" dirty="0" smtClean="0"/>
              <a:t> TC)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Τίθεται </a:t>
            </a:r>
            <a:r>
              <a:rPr lang="el-GR" altLang="el-GR" dirty="0"/>
              <a:t>στην είσοδο στο </a:t>
            </a:r>
            <a:r>
              <a:rPr lang="el-GR" altLang="el-GR" dirty="0" smtClean="0"/>
              <a:t>δίκτυο</a:t>
            </a:r>
          </a:p>
          <a:p>
            <a:r>
              <a:rPr lang="en-US" altLang="el-GR" dirty="0"/>
              <a:t>PHB </a:t>
            </a:r>
            <a:r>
              <a:rPr lang="el-GR" altLang="el-GR" dirty="0"/>
              <a:t>εσπευσμένης προώθησης (</a:t>
            </a:r>
            <a:r>
              <a:rPr lang="en-US" altLang="el-GR" dirty="0"/>
              <a:t>EF)</a:t>
            </a:r>
            <a:endParaRPr lang="el-GR" altLang="el-GR" dirty="0"/>
          </a:p>
          <a:p>
            <a:pPr lvl="1"/>
            <a:r>
              <a:rPr lang="el-GR" altLang="el-GR" dirty="0"/>
              <a:t>Δεσμευμένο εύρος ζώνης σε κάθε δρομολογητή </a:t>
            </a:r>
            <a:endParaRPr lang="en-US" altLang="el-GR" dirty="0"/>
          </a:p>
          <a:p>
            <a:pPr lvl="2"/>
            <a:r>
              <a:rPr lang="el-GR" altLang="el-GR" dirty="0"/>
              <a:t>Περιορισμός ροής κατά την είσοδο στο δίκτυο</a:t>
            </a:r>
            <a:endParaRPr lang="en-US" altLang="el-GR" dirty="0"/>
          </a:p>
          <a:p>
            <a:pPr lvl="1"/>
            <a:r>
              <a:rPr lang="el-GR" altLang="el-GR" dirty="0"/>
              <a:t>Πολύ χαμηλή καθυστέρηση και απώλεια</a:t>
            </a:r>
          </a:p>
          <a:p>
            <a:pPr lvl="1">
              <a:lnSpc>
                <a:spcPct val="90000"/>
              </a:lnSpc>
            </a:pP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96525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Διαφοροποιημένες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n-GB" altLang="el-GR" dirty="0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l-GR" dirty="0" smtClean="0"/>
              <a:t>PHB </a:t>
            </a:r>
            <a:r>
              <a:rPr lang="el-GR" altLang="el-GR" dirty="0" smtClean="0"/>
              <a:t>διασφαλισμένης προώθησης (</a:t>
            </a:r>
            <a:r>
              <a:rPr lang="en-US" altLang="el-GR" dirty="0" smtClean="0"/>
              <a:t>AF</a:t>
            </a:r>
            <a:r>
              <a:rPr lang="el-GR" altLang="el-GR" dirty="0" smtClean="0"/>
              <a:t>)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Κλάσεις κίνησης με ποσοστό εύρους ζώνης</a:t>
            </a:r>
          </a:p>
          <a:p>
            <a:pPr lvl="1" eaLnBrk="1" hangingPunct="1"/>
            <a:r>
              <a:rPr lang="el-GR" altLang="el-GR" dirty="0" smtClean="0"/>
              <a:t>Πολλά επίπεδα προτίμησης απόρριψης ανά κλάση</a:t>
            </a:r>
          </a:p>
          <a:p>
            <a:pPr lvl="1" eaLnBrk="1" hangingPunct="1"/>
            <a:r>
              <a:rPr lang="el-GR" altLang="el-GR" dirty="0" smtClean="0"/>
              <a:t>Σημείωση ροών όταν υπερβαίνουν το όριο</a:t>
            </a:r>
          </a:p>
          <a:p>
            <a:pPr lvl="2" eaLnBrk="1" hangingPunct="1"/>
            <a:r>
              <a:rPr lang="el-GR" altLang="el-GR" dirty="0" smtClean="0"/>
              <a:t>Απόρριψη με προτεραιότητα κατά τη συμφόρηση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Μειονεκτήματα </a:t>
            </a:r>
            <a:r>
              <a:rPr lang="en-US" altLang="el-GR" dirty="0" smtClean="0"/>
              <a:t>DiffServ</a:t>
            </a:r>
          </a:p>
          <a:p>
            <a:pPr lvl="1" eaLnBrk="1" hangingPunct="1"/>
            <a:r>
              <a:rPr lang="el-GR" altLang="el-GR" dirty="0" smtClean="0"/>
              <a:t>Δεν ορίζει ρητές υπηρεσίες σε κάθε δίκτυο</a:t>
            </a:r>
          </a:p>
          <a:p>
            <a:pPr lvl="1" eaLnBrk="1" hangingPunct="1"/>
            <a:r>
              <a:rPr lang="el-GR" altLang="el-GR" dirty="0" smtClean="0"/>
              <a:t>Δυσκολία δημιουργίας υπηρεσιών άκρο σε άκρο</a:t>
            </a:r>
          </a:p>
          <a:p>
            <a:pPr lvl="1" eaLnBrk="1" hangingPunct="1"/>
            <a:r>
              <a:rPr lang="el-GR" altLang="el-GR" dirty="0" smtClean="0"/>
              <a:t>Κατάλληλη για μακροσκοπική διαχείριση κίνησης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31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#21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21:</a:t>
            </a:r>
            <a:r>
              <a:rPr lang="en-US" dirty="0" smtClean="0"/>
              <a:t> </a:t>
            </a:r>
            <a:r>
              <a:rPr lang="el-GR" dirty="0"/>
              <a:t>Εγγυημένη ποιότητα υπηρεσίας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  <a:endParaRPr lang="en-US" altLang="el-GR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Απαιτήσεις ποιότητας υπηρεσίας</a:t>
            </a:r>
          </a:p>
          <a:p>
            <a:r>
              <a:rPr lang="el-GR" altLang="el-GR" dirty="0"/>
              <a:t>Μηχανισμοί κατηγοριοποίησης</a:t>
            </a:r>
          </a:p>
          <a:p>
            <a:r>
              <a:rPr lang="el-GR" altLang="el-GR" dirty="0"/>
              <a:t>Χρονοπρογραμματισμός</a:t>
            </a:r>
          </a:p>
          <a:p>
            <a:r>
              <a:rPr lang="el-GR" altLang="el-GR" dirty="0"/>
              <a:t>Μηχανισμοί </a:t>
            </a:r>
            <a:r>
              <a:rPr lang="el-GR" altLang="el-GR" dirty="0" smtClean="0"/>
              <a:t>επιτήρησης</a:t>
            </a:r>
            <a:endParaRPr lang="el-GR" altLang="el-GR" dirty="0"/>
          </a:p>
          <a:p>
            <a:r>
              <a:rPr lang="el-GR" altLang="el-GR" dirty="0"/>
              <a:t>Ενοποιημένες υπηρεσίες</a:t>
            </a:r>
          </a:p>
          <a:p>
            <a:r>
              <a:rPr lang="el-GR" altLang="el-GR" dirty="0"/>
              <a:t>Διαφοροποιημένες </a:t>
            </a:r>
            <a:r>
              <a:rPr lang="el-GR" altLang="el-GR" dirty="0" smtClean="0"/>
              <a:t>υπηρεσίες</a:t>
            </a:r>
            <a:endParaRPr lang="el-GR" alt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6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Απαιτήσεις ποιότητας </a:t>
            </a:r>
            <a:r>
              <a:rPr lang="el-GR" altLang="el-GR" dirty="0" smtClean="0"/>
              <a:t>υπηρεσίας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21:</a:t>
            </a:r>
            <a:r>
              <a:rPr lang="en-US" dirty="0" smtClean="0"/>
              <a:t> </a:t>
            </a:r>
            <a:r>
              <a:rPr lang="el-GR" dirty="0"/>
              <a:t>Εγγυημένη ποιότητα υπηρεσίας 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3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Ποιότητα υπηρεσίας (1 από 3)</a:t>
            </a:r>
            <a:endParaRPr lang="en-GB" altLang="el-GR" dirty="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971800"/>
            <a:ext cx="8382000" cy="3429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Παράδειγμα πολυμεσικής επικοινωνίας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Πρώτη ροή πακέτων</a:t>
            </a:r>
            <a:r>
              <a:rPr lang="en-US" altLang="el-GR" dirty="0" smtClean="0"/>
              <a:t> (FTP)</a:t>
            </a:r>
            <a:r>
              <a:rPr lang="el-GR" altLang="el-GR" dirty="0" smtClean="0"/>
              <a:t>: </a:t>
            </a:r>
            <a:r>
              <a:rPr lang="en-US" altLang="el-GR" dirty="0" smtClean="0"/>
              <a:t>A2</a:t>
            </a:r>
            <a:r>
              <a:rPr lang="el-GR" altLang="el-GR" dirty="0" smtClean="0"/>
              <a:t>-&gt;</a:t>
            </a:r>
            <a:r>
              <a:rPr lang="en-US" altLang="el-GR" dirty="0" smtClean="0"/>
              <a:t>A1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Δεύτερη ροή πακέτων (τηλεδιάσκεψη): </a:t>
            </a:r>
            <a:r>
              <a:rPr lang="en-US" altLang="el-GR" dirty="0" smtClean="0"/>
              <a:t>B1</a:t>
            </a:r>
            <a:r>
              <a:rPr lang="el-GR" altLang="el-GR" dirty="0" smtClean="0"/>
              <a:t>&lt;-&gt;</a:t>
            </a:r>
            <a:r>
              <a:rPr lang="en-US" altLang="el-GR" dirty="0" smtClean="0"/>
              <a:t>B2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Σύνδεση </a:t>
            </a:r>
            <a:r>
              <a:rPr lang="en-US" altLang="el-GR" dirty="0" smtClean="0"/>
              <a:t>LAN</a:t>
            </a:r>
            <a:r>
              <a:rPr lang="el-GR" altLang="el-GR" dirty="0" smtClean="0"/>
              <a:t> με γραμμή 512 </a:t>
            </a:r>
            <a:r>
              <a:rPr lang="en-US" altLang="el-GR" dirty="0" smtClean="0"/>
              <a:t>K</a:t>
            </a:r>
            <a:r>
              <a:rPr lang="el-GR" altLang="el-GR" dirty="0" smtClean="0"/>
              <a:t>bps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Ταχύτητες </a:t>
            </a:r>
            <a:r>
              <a:rPr lang="en-US" altLang="el-GR" dirty="0" smtClean="0"/>
              <a:t>LAN 100 Mbps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Δρομολογητές δικτύων Δ1 και Δ2</a:t>
            </a:r>
            <a:endParaRPr lang="en-US" altLang="el-GR" dirty="0" smtClean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503420" cy="163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586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Ποιότητα υπηρεσίας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GB" altLang="el-GR" dirty="0" smtClean="0"/>
          </a:p>
        </p:txBody>
      </p:sp>
      <p:sp>
        <p:nvSpPr>
          <p:cNvPr id="19461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Εστίαση στο δρομολογητή Δ2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Συνολικός ρυθμός </a:t>
            </a:r>
            <a:r>
              <a:rPr lang="el-GR" altLang="el-GR" dirty="0"/>
              <a:t>μετάδοσης &gt; </a:t>
            </a:r>
            <a:r>
              <a:rPr lang="en-US" altLang="el-GR" dirty="0"/>
              <a:t>512 Kbps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Αύξηση καθυστέρησης και απώλεια πακέτων</a:t>
            </a:r>
          </a:p>
          <a:p>
            <a:pPr eaLnBrk="1" hangingPunct="1"/>
            <a:r>
              <a:rPr lang="el-GR" altLang="el-GR" dirty="0" smtClean="0"/>
              <a:t>Απαιτήσεις τηλεδιάσκεψης</a:t>
            </a:r>
          </a:p>
          <a:p>
            <a:pPr lvl="1"/>
            <a:r>
              <a:rPr lang="en-US" altLang="el-GR" dirty="0" smtClean="0"/>
              <a:t>H.261</a:t>
            </a:r>
            <a:r>
              <a:rPr lang="el-GR" altLang="el-GR" dirty="0" smtClean="0"/>
              <a:t> στα </a:t>
            </a:r>
            <a:r>
              <a:rPr lang="en-US" altLang="el-GR" dirty="0" smtClean="0"/>
              <a:t>320 Kbps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G.711</a:t>
            </a:r>
            <a:r>
              <a:rPr lang="el-GR" altLang="el-GR" dirty="0" smtClean="0"/>
              <a:t> στα </a:t>
            </a:r>
            <a:r>
              <a:rPr lang="en-US" altLang="el-GR" dirty="0" smtClean="0"/>
              <a:t>64 Kbps</a:t>
            </a:r>
          </a:p>
          <a:p>
            <a:pPr lvl="1" eaLnBrk="1" hangingPunct="1"/>
            <a:r>
              <a:rPr lang="el-GR" altLang="el-GR" dirty="0" smtClean="0"/>
              <a:t>Συνολικά χρειάζονται 384</a:t>
            </a:r>
            <a:r>
              <a:rPr lang="en-US" altLang="el-GR" dirty="0" smtClean="0"/>
              <a:t> Kbps</a:t>
            </a:r>
          </a:p>
          <a:p>
            <a:pPr lvl="1" eaLnBrk="1" hangingPunct="1"/>
            <a:r>
              <a:rPr lang="el-GR" altLang="el-GR" dirty="0" smtClean="0"/>
              <a:t>Ιδανικά το </a:t>
            </a:r>
            <a:r>
              <a:rPr lang="en-US" altLang="el-GR" dirty="0" smtClean="0"/>
              <a:t>FTP</a:t>
            </a:r>
            <a:r>
              <a:rPr lang="el-GR" altLang="el-GR" dirty="0" smtClean="0"/>
              <a:t> θα καταλαμβάνει 128 </a:t>
            </a:r>
            <a:r>
              <a:rPr lang="en-US" altLang="el-GR" dirty="0" smtClean="0"/>
              <a:t>Kbps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941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Ποιότητα υπηρεσίας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Περιβάλλον καλύτερης προσπάθειας</a:t>
            </a:r>
          </a:p>
          <a:p>
            <a:pPr lvl="1"/>
            <a:r>
              <a:rPr lang="el-GR" altLang="el-GR" dirty="0"/>
              <a:t>Ανάμειξη πακέτων </a:t>
            </a:r>
            <a:r>
              <a:rPr lang="el-GR" altLang="el-GR" dirty="0" smtClean="0"/>
              <a:t>στην </a:t>
            </a:r>
            <a:r>
              <a:rPr lang="el-GR" altLang="el-GR" dirty="0"/>
              <a:t>ουρά του </a:t>
            </a:r>
            <a:r>
              <a:rPr lang="el-GR" altLang="el-GR" dirty="0" smtClean="0"/>
              <a:t>Δ</a:t>
            </a:r>
            <a:r>
              <a:rPr lang="en-US" altLang="el-GR" smtClean="0"/>
              <a:t>2</a:t>
            </a:r>
            <a:endParaRPr lang="el-GR" altLang="el-GR" dirty="0"/>
          </a:p>
          <a:p>
            <a:pPr lvl="1"/>
            <a:r>
              <a:rPr lang="el-GR" altLang="el-GR" dirty="0"/>
              <a:t>Μετάδοση (συνήθως) </a:t>
            </a:r>
            <a:r>
              <a:rPr lang="el-GR" altLang="el-GR" dirty="0" smtClean="0"/>
              <a:t>με </a:t>
            </a:r>
            <a:r>
              <a:rPr lang="el-GR" altLang="el-GR" dirty="0"/>
              <a:t>σειρά άφιξης</a:t>
            </a:r>
          </a:p>
          <a:p>
            <a:pPr lvl="1"/>
            <a:r>
              <a:rPr lang="el-GR" altLang="el-GR" dirty="0"/>
              <a:t>Απρόβλεπτη κίνηση εφαρμογής </a:t>
            </a:r>
            <a:r>
              <a:rPr lang="en-US" altLang="el-GR" dirty="0"/>
              <a:t>FTP</a:t>
            </a:r>
            <a:endParaRPr lang="el-GR" altLang="el-GR" dirty="0"/>
          </a:p>
          <a:p>
            <a:pPr lvl="1"/>
            <a:r>
              <a:rPr lang="el-GR" altLang="el-GR" dirty="0" smtClean="0"/>
              <a:t>Πιθανή </a:t>
            </a:r>
            <a:r>
              <a:rPr lang="el-GR" altLang="el-GR" dirty="0"/>
              <a:t>καθυστέρηση για τα πακέτα </a:t>
            </a:r>
            <a:r>
              <a:rPr lang="el-GR" altLang="el-GR" dirty="0" smtClean="0"/>
              <a:t>ήχου</a:t>
            </a:r>
          </a:p>
          <a:p>
            <a:pPr lvl="1"/>
            <a:r>
              <a:rPr lang="el-GR" altLang="el-GR" dirty="0"/>
              <a:t>Πιθανή απώλεια για τα πακέτα </a:t>
            </a:r>
            <a:r>
              <a:rPr lang="el-GR" altLang="el-GR" dirty="0" smtClean="0"/>
              <a:t>ήχου</a:t>
            </a:r>
          </a:p>
          <a:p>
            <a:pPr lvl="2"/>
            <a:r>
              <a:rPr lang="el-GR" altLang="el-GR" dirty="0" smtClean="0"/>
              <a:t>Λόγω </a:t>
            </a:r>
            <a:r>
              <a:rPr lang="el-GR" altLang="el-GR" dirty="0"/>
              <a:t>υπερχείλισης </a:t>
            </a:r>
            <a:r>
              <a:rPr lang="el-GR" altLang="el-GR" dirty="0" smtClean="0"/>
              <a:t>ουράς</a:t>
            </a:r>
          </a:p>
          <a:p>
            <a:pPr lvl="2"/>
            <a:r>
              <a:rPr lang="el-GR" altLang="el-GR" dirty="0" smtClean="0"/>
              <a:t>Ακολουθεί την αύξηση της καθυστέρησης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82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9/9/2014 10:41:22 μ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DA1334AD-220E-4790-8EE1-DC0D3067D08D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3285</TotalTime>
  <Words>1822</Words>
  <Application>Microsoft Office PowerPoint</Application>
  <PresentationFormat>On-screen Show (4:3)</PresentationFormat>
  <Paragraphs>365</Paragraphs>
  <Slides>46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Θέμα του Office</vt:lpstr>
      <vt:lpstr>Τεχνολογία Πολυμέσων</vt:lpstr>
      <vt:lpstr>Χρηματοδότηση</vt:lpstr>
      <vt:lpstr>Άδειες Χρήσης</vt:lpstr>
      <vt:lpstr>Σκοποί ενότητας</vt:lpstr>
      <vt:lpstr>Περιεχόμενα ενότητας</vt:lpstr>
      <vt:lpstr>Απαιτήσεις ποιότητας υπηρεσίας</vt:lpstr>
      <vt:lpstr>Ποιότητα υπηρεσίας (1 από 3)</vt:lpstr>
      <vt:lpstr>Ποιότητα υπηρεσίας (2 από 3)</vt:lpstr>
      <vt:lpstr>Ποιότητα υπηρεσίας (3 από 3)</vt:lpstr>
      <vt:lpstr>Απαιτήσεις (1 από 7)</vt:lpstr>
      <vt:lpstr>Απαιτήσεις (2 από 7)</vt:lpstr>
      <vt:lpstr>Απαιτήσεις (3 από 7)</vt:lpstr>
      <vt:lpstr>Απαιτήσεις (4 από 7)</vt:lpstr>
      <vt:lpstr>Απαιτήσεις (5 από 7)</vt:lpstr>
      <vt:lpstr>Απαιτήσεις (6 από 7)</vt:lpstr>
      <vt:lpstr>Απαιτήσεις (7 από 7)</vt:lpstr>
      <vt:lpstr>Μηχανισμοί κατηγοριοποίησης</vt:lpstr>
      <vt:lpstr>Κατηγοριοποίηση (1 από 2)</vt:lpstr>
      <vt:lpstr>Κατηγοριοποίηση (2 από 2)</vt:lpstr>
      <vt:lpstr>Χρονοπρογραμματισμός</vt:lpstr>
      <vt:lpstr>Ουρές FIFO (1 από 3)</vt:lpstr>
      <vt:lpstr>Ουρές FIFO (2 από 3)</vt:lpstr>
      <vt:lpstr>Ουρές FIFO (3 από 3)</vt:lpstr>
      <vt:lpstr>Ουρές προτεραιότητας (1 από 3)</vt:lpstr>
      <vt:lpstr>Ουρές προτεραιότητας (2 από 3)</vt:lpstr>
      <vt:lpstr>Ουρές προτεραιότητας (3 από 3)</vt:lpstr>
      <vt:lpstr>Ουρές επαναφοράς (1 από 3)</vt:lpstr>
      <vt:lpstr>Ουρές επαναφοράς (2 από 3)</vt:lpstr>
      <vt:lpstr>Ουρές επαναφοράς (3 από 3)</vt:lpstr>
      <vt:lpstr>Δίκαιες ουρές (1 από 2)</vt:lpstr>
      <vt:lpstr>Δίκαιες ουρές (2 από 2)</vt:lpstr>
      <vt:lpstr>Μηχανισμοί επιτήρησης</vt:lpstr>
      <vt:lpstr>Κριτήρια επιτήρησης (1 από 2)</vt:lpstr>
      <vt:lpstr>Κριτήρια επιτήρησης (2 από 2)</vt:lpstr>
      <vt:lpstr>Διάτρητος κουβάς</vt:lpstr>
      <vt:lpstr>Κουβάς κουπονιών</vt:lpstr>
      <vt:lpstr>Διπλός κουβάς</vt:lpstr>
      <vt:lpstr>Ενοποιημένες υπηρεσίες</vt:lpstr>
      <vt:lpstr>Ενοποιημένες (1 από 3)</vt:lpstr>
      <vt:lpstr>Ενοποιημένες (2 από 3)</vt:lpstr>
      <vt:lpstr>Ενοποιημένες (3 από 3)</vt:lpstr>
      <vt:lpstr>Διαφοροποιημένες υπηρεσίες</vt:lpstr>
      <vt:lpstr>Διαφοροποιημένες (1 από 3)</vt:lpstr>
      <vt:lpstr>Διαφοροποιημένες (2 από 3)</vt:lpstr>
      <vt:lpstr>Διαφοροποιημένες (3 από 3)</vt:lpstr>
      <vt:lpstr>Τέλος Ενότητας #21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Εγγυημένη ποιότητα υπηρεσίας</dc:title>
  <dc:subject>Κινητά και Διάχυτα Συστήματα</dc:subject>
  <dc:creator>Γεώργιος Ξυλωμένος</dc:creator>
  <cp:keywords>Κατηγοριοποίηση πακέτων; χρονοπρογραμματισμός; επιτήρηση; ενοποιημένες υπηρεσίες; διαφοροποιημένες υπηρεσίες</cp:keywords>
  <cp:lastModifiedBy>George Xylomenos</cp:lastModifiedBy>
  <cp:revision>346</cp:revision>
  <cp:lastPrinted>2014-02-16T13:16:25Z</cp:lastPrinted>
  <dcterms:created xsi:type="dcterms:W3CDTF">2012-09-06T09:03:05Z</dcterms:created>
  <dcterms:modified xsi:type="dcterms:W3CDTF">2015-03-30T13:46:41Z</dcterms:modified>
</cp:coreProperties>
</file>