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9"/>
  </p:notesMasterIdLst>
  <p:sldIdLst>
    <p:sldId id="256" r:id="rId3"/>
    <p:sldId id="259" r:id="rId4"/>
    <p:sldId id="257" r:id="rId5"/>
    <p:sldId id="261" r:id="rId6"/>
    <p:sldId id="414" r:id="rId7"/>
    <p:sldId id="434" r:id="rId8"/>
    <p:sldId id="436" r:id="rId9"/>
    <p:sldId id="448" r:id="rId10"/>
    <p:sldId id="445" r:id="rId11"/>
    <p:sldId id="437" r:id="rId12"/>
    <p:sldId id="449" r:id="rId13"/>
    <p:sldId id="446" r:id="rId14"/>
    <p:sldId id="438" r:id="rId15"/>
    <p:sldId id="439" r:id="rId16"/>
    <p:sldId id="440" r:id="rId17"/>
    <p:sldId id="450" r:id="rId18"/>
    <p:sldId id="447" r:id="rId19"/>
    <p:sldId id="441" r:id="rId20"/>
    <p:sldId id="442" r:id="rId21"/>
    <p:sldId id="443" r:id="rId22"/>
    <p:sldId id="452" r:id="rId23"/>
    <p:sldId id="451" r:id="rId24"/>
    <p:sldId id="453" r:id="rId25"/>
    <p:sldId id="444" r:id="rId26"/>
    <p:sldId id="454" r:id="rId27"/>
    <p:sldId id="354" r:id="rId28"/>
  </p:sldIdLst>
  <p:sldSz cx="9144000" cy="6858000" type="screen4x3"/>
  <p:notesSz cx="6858000" cy="9144000"/>
  <p:custDataLst>
    <p:tags r:id="rId3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0.xml"/><Relationship Id="rId3" Type="http://schemas.openxmlformats.org/officeDocument/2006/relationships/slide" Target="slides/slide13.xml"/><Relationship Id="rId7" Type="http://schemas.openxmlformats.org/officeDocument/2006/relationships/slide" Target="slides/slide19.xml"/><Relationship Id="rId2" Type="http://schemas.openxmlformats.org/officeDocument/2006/relationships/slide" Target="slides/slide10.xml"/><Relationship Id="rId1" Type="http://schemas.openxmlformats.org/officeDocument/2006/relationships/slide" Target="slides/slide7.xml"/><Relationship Id="rId6" Type="http://schemas.openxmlformats.org/officeDocument/2006/relationships/slide" Target="slides/slide18.xml"/><Relationship Id="rId5" Type="http://schemas.openxmlformats.org/officeDocument/2006/relationships/slide" Target="slides/slide15.xml"/><Relationship Id="rId4" Type="http://schemas.openxmlformats.org/officeDocument/2006/relationships/slide" Target="slides/slide14.xml"/><Relationship Id="rId9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17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Πρωτόκολλα μετάδοσης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Βασικά πρωτόκολλα (1 από 2)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Επίπεδο δικτύου: </a:t>
            </a:r>
            <a:r>
              <a:rPr lang="en-US" altLang="el-GR" dirty="0" smtClean="0"/>
              <a:t>IP</a:t>
            </a:r>
          </a:p>
          <a:p>
            <a:pPr lvl="1" eaLnBrk="1" hangingPunct="1"/>
            <a:r>
              <a:rPr lang="el-GR" altLang="el-GR" dirty="0" smtClean="0"/>
              <a:t>Υπηρεσία καλύτερης προσπάθειας</a:t>
            </a:r>
          </a:p>
          <a:p>
            <a:pPr lvl="1" eaLnBrk="1" hangingPunct="1"/>
            <a:r>
              <a:rPr lang="el-GR" altLang="el-GR" dirty="0" smtClean="0"/>
              <a:t>Απροσδιόριστη καθυστέρηση και αξιοπιστία</a:t>
            </a:r>
          </a:p>
          <a:p>
            <a:pPr eaLnBrk="1" hangingPunct="1"/>
            <a:r>
              <a:rPr lang="el-GR" altLang="el-GR" dirty="0" smtClean="0"/>
              <a:t>Επίπεδο μεταφοράς</a:t>
            </a:r>
            <a:r>
              <a:rPr lang="en-US" altLang="el-GR" dirty="0" smtClean="0"/>
              <a:t>: UDP</a:t>
            </a:r>
          </a:p>
          <a:p>
            <a:pPr lvl="1" eaLnBrk="1" hangingPunct="1"/>
            <a:r>
              <a:rPr lang="el-GR" altLang="el-GR" dirty="0" smtClean="0"/>
              <a:t>Πολύπλεξη ροών πάνω από το </a:t>
            </a:r>
            <a:r>
              <a:rPr lang="en-US" altLang="el-GR" dirty="0" smtClean="0"/>
              <a:t>IP</a:t>
            </a:r>
          </a:p>
          <a:p>
            <a:pPr lvl="1" eaLnBrk="1" hangingPunct="1"/>
            <a:r>
              <a:rPr lang="el-GR" altLang="el-GR" dirty="0" smtClean="0"/>
              <a:t>Υλοποίηση μηχανισμών από τις εφαρμογές</a:t>
            </a:r>
          </a:p>
          <a:p>
            <a:pPr lvl="2" eaLnBrk="1" hangingPunct="1"/>
            <a:r>
              <a:rPr lang="el-GR" altLang="el-GR" dirty="0" smtClean="0"/>
              <a:t>Χρησιμοποιείται από πολυμεσικές εφαρμογές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43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πρωτόκολλα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Επίπεδο μεταφοράς:</a:t>
            </a:r>
            <a:r>
              <a:rPr lang="en-US" altLang="el-GR" dirty="0"/>
              <a:t> TCP</a:t>
            </a:r>
          </a:p>
          <a:p>
            <a:pPr lvl="1"/>
            <a:r>
              <a:rPr lang="el-GR" altLang="el-GR" dirty="0"/>
              <a:t>Έλεγχος σφαλμάτων, ροής και συμφόρησης</a:t>
            </a:r>
          </a:p>
          <a:p>
            <a:pPr lvl="1"/>
            <a:r>
              <a:rPr lang="el-GR" altLang="el-GR" dirty="0"/>
              <a:t>Αξιόπιστη μετάδοση δεδομένων</a:t>
            </a:r>
          </a:p>
          <a:p>
            <a:pPr lvl="2"/>
            <a:r>
              <a:rPr lang="el-GR" altLang="el-GR" dirty="0"/>
              <a:t>Άγνωστη καθυστέρηση λόγω αναμεταδόσεων</a:t>
            </a:r>
            <a:endParaRPr lang="en-US" altLang="el-GR" dirty="0"/>
          </a:p>
          <a:p>
            <a:pPr lvl="1"/>
            <a:r>
              <a:rPr lang="el-GR" altLang="el-GR" dirty="0"/>
              <a:t>Ρυθμός μετάδοσης ανάλογα με </a:t>
            </a:r>
            <a:r>
              <a:rPr lang="el-GR" altLang="el-GR" dirty="0" smtClean="0"/>
              <a:t>συμφόρηση</a:t>
            </a:r>
            <a:endParaRPr lang="el-GR" altLang="el-GR" dirty="0"/>
          </a:p>
          <a:p>
            <a:pPr lvl="2"/>
            <a:r>
              <a:rPr lang="el-GR" altLang="el-GR" dirty="0" smtClean="0"/>
              <a:t>Αυξομειώνεται ανάλογα με τις συνθήκες</a:t>
            </a:r>
          </a:p>
          <a:p>
            <a:pPr lvl="2"/>
            <a:r>
              <a:rPr lang="el-GR" altLang="el-GR" dirty="0" smtClean="0"/>
              <a:t>Δεν </a:t>
            </a:r>
            <a:r>
              <a:rPr lang="el-GR" altLang="el-GR" dirty="0"/>
              <a:t>χρησιμοποιείται από πολυμεσικές </a:t>
            </a:r>
            <a:r>
              <a:rPr lang="el-GR" altLang="el-GR" dirty="0" smtClean="0"/>
              <a:t>εφαρμογές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3296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πρωτόκολλο </a:t>
            </a:r>
            <a:r>
              <a:rPr lang="en-US" altLang="el-GR" dirty="0" smtClean="0"/>
              <a:t>RTP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7:</a:t>
            </a:r>
            <a:r>
              <a:rPr lang="en-US" dirty="0" smtClean="0"/>
              <a:t> </a:t>
            </a:r>
            <a:r>
              <a:rPr lang="el-GR" dirty="0"/>
              <a:t>Πρωτόκολλα μετάδοσης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1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Θέση στη στοίβα</a:t>
            </a:r>
            <a:endParaRPr lang="en-GB" altLang="el-GR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212976"/>
            <a:ext cx="8382000" cy="3187824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l-GR" dirty="0" smtClean="0"/>
              <a:t>RTP</a:t>
            </a:r>
            <a:r>
              <a:rPr lang="el-GR" altLang="el-GR" dirty="0" smtClean="0"/>
              <a:t>: «Πρωτόκολλο» μεταφοράς πολυμέσων</a:t>
            </a:r>
          </a:p>
          <a:p>
            <a:pPr lvl="1" eaLnBrk="1" hangingPunct="1"/>
            <a:r>
              <a:rPr lang="el-GR" altLang="el-GR" dirty="0" smtClean="0"/>
              <a:t>Τυποποιημένη δομή κεφαλίδας</a:t>
            </a:r>
          </a:p>
          <a:p>
            <a:pPr lvl="1" eaLnBrk="1" hangingPunct="1"/>
            <a:r>
              <a:rPr lang="el-GR" altLang="el-GR" dirty="0" smtClean="0"/>
              <a:t>Τοποθέτηση των μέσων σε πακέτα </a:t>
            </a:r>
            <a:r>
              <a:rPr lang="en-US" altLang="el-GR" dirty="0" smtClean="0"/>
              <a:t>RTP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Τοποθέτηση πακέτων </a:t>
            </a:r>
            <a:r>
              <a:rPr lang="en-US" altLang="el-GR" dirty="0" smtClean="0"/>
              <a:t>RTP </a:t>
            </a:r>
            <a:r>
              <a:rPr lang="el-GR" altLang="el-GR" dirty="0" smtClean="0"/>
              <a:t>σε πακέτα </a:t>
            </a:r>
            <a:r>
              <a:rPr lang="en-US" altLang="el-GR" dirty="0" smtClean="0"/>
              <a:t>UDP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RTP </a:t>
            </a:r>
            <a:r>
              <a:rPr lang="el-GR" altLang="el-GR" dirty="0" smtClean="0"/>
              <a:t>παρέχει υπηρεσίες στην εφαρμογή</a:t>
            </a:r>
          </a:p>
          <a:p>
            <a:pPr lvl="1" eaLnBrk="1" hangingPunct="1"/>
            <a:r>
              <a:rPr lang="el-GR" altLang="el-GR" dirty="0" smtClean="0"/>
              <a:t>Η εφαρμογή χρειάζεται κώδικα για το </a:t>
            </a:r>
            <a:r>
              <a:rPr lang="en-US" altLang="el-GR" dirty="0" smtClean="0"/>
              <a:t>RTP</a:t>
            </a:r>
            <a:endParaRPr lang="el-GR" altLang="el-GR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3261360" cy="182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10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Δομή πακέτων (1 από 3)</a:t>
            </a:r>
            <a:endParaRPr lang="en-GB" altLang="el-GR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985672"/>
            <a:ext cx="8382000" cy="241512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Κάθε πηγή μέσων παράγει μία ροή</a:t>
            </a:r>
            <a:r>
              <a:rPr lang="en-US" altLang="el-GR" dirty="0" smtClean="0"/>
              <a:t> RTP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Διαφορετική ροή για κάθε κατεύθυνση</a:t>
            </a:r>
          </a:p>
          <a:p>
            <a:pPr eaLnBrk="1" hangingPunct="1"/>
            <a:r>
              <a:rPr lang="el-GR" altLang="el-GR" dirty="0" smtClean="0"/>
              <a:t>Συνεδρία (</a:t>
            </a:r>
            <a:r>
              <a:rPr lang="en-US" altLang="el-GR" dirty="0" smtClean="0"/>
              <a:t>session</a:t>
            </a:r>
            <a:r>
              <a:rPr lang="el-GR" altLang="el-GR" dirty="0" smtClean="0"/>
              <a:t>) </a:t>
            </a:r>
            <a:r>
              <a:rPr lang="en-US" altLang="el-GR" dirty="0" smtClean="0"/>
              <a:t>RTP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Όλες οι ροές </a:t>
            </a:r>
            <a:r>
              <a:rPr lang="en-US" altLang="el-GR" dirty="0" smtClean="0"/>
              <a:t>RTP</a:t>
            </a:r>
            <a:r>
              <a:rPr lang="el-GR" altLang="el-GR" dirty="0" smtClean="0"/>
              <a:t> που συμμετέχουν σε μία εφαρμογή</a:t>
            </a:r>
            <a:endParaRPr lang="en-US" altLang="el-GR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30" y="1211961"/>
            <a:ext cx="4625340" cy="278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71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Δομή πακέτων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n-GB" altLang="el-GR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Τύπος φορτίου: 7 </a:t>
            </a:r>
            <a:r>
              <a:rPr lang="en-US" altLang="el-GR" dirty="0" smtClean="0"/>
              <a:t>bit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Επιτρέπεται αλλαγή κατά τη συνεδρία</a:t>
            </a:r>
          </a:p>
          <a:p>
            <a:pPr eaLnBrk="1" hangingPunct="1"/>
            <a:r>
              <a:rPr lang="el-GR" altLang="el-GR" dirty="0" smtClean="0"/>
              <a:t>Αριθμός σειράς: 16 </a:t>
            </a:r>
            <a:r>
              <a:rPr lang="en-US" altLang="el-GR" dirty="0" smtClean="0"/>
              <a:t>bit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Αυξάνει κατά ένα για κάθε πακέτο</a:t>
            </a:r>
          </a:p>
          <a:p>
            <a:pPr lvl="1" eaLnBrk="1" hangingPunct="1"/>
            <a:r>
              <a:rPr lang="el-GR" altLang="el-GR" dirty="0" smtClean="0"/>
              <a:t>Ανίχνευση απώλειας πακέτων</a:t>
            </a:r>
          </a:p>
          <a:p>
            <a:pPr lvl="1" eaLnBrk="1" hangingPunct="1"/>
            <a:r>
              <a:rPr lang="el-GR" altLang="el-GR" dirty="0" smtClean="0"/>
              <a:t>Αναδιάταξη πακέτων στον παραλήπτη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87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Δομή πακέτων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Χρονοσφραγίδα: 32 </a:t>
            </a:r>
            <a:r>
              <a:rPr lang="en-US" altLang="el-GR" dirty="0"/>
              <a:t>bit</a:t>
            </a:r>
            <a:endParaRPr lang="el-GR" altLang="el-GR" dirty="0"/>
          </a:p>
          <a:p>
            <a:pPr lvl="1"/>
            <a:r>
              <a:rPr lang="el-GR" altLang="el-GR" dirty="0"/>
              <a:t>Στιγμή δειγματοληψίας πρώτου </a:t>
            </a:r>
            <a:r>
              <a:rPr lang="el-GR" altLang="el-GR" dirty="0" smtClean="0"/>
              <a:t>δείγματος</a:t>
            </a:r>
            <a:endParaRPr lang="el-GR" altLang="el-GR" dirty="0"/>
          </a:p>
          <a:p>
            <a:pPr lvl="1"/>
            <a:r>
              <a:rPr lang="el-GR" altLang="el-GR" dirty="0"/>
              <a:t>Βασίζεται στο ρολόι </a:t>
            </a:r>
            <a:r>
              <a:rPr lang="el-GR" altLang="el-GR" dirty="0" smtClean="0"/>
              <a:t>του αποστολέα</a:t>
            </a:r>
          </a:p>
          <a:p>
            <a:pPr lvl="2"/>
            <a:r>
              <a:rPr lang="el-GR" altLang="el-GR" dirty="0" smtClean="0"/>
              <a:t>Ρολόι δειγματοληψίας, όχι πραγματικού χρόνου</a:t>
            </a:r>
            <a:endParaRPr lang="el-GR" altLang="el-GR" dirty="0"/>
          </a:p>
          <a:p>
            <a:r>
              <a:rPr lang="el-GR" altLang="el-GR" dirty="0"/>
              <a:t>Αναγνωριστικό πηγής συγχρονισμού: 32 </a:t>
            </a:r>
            <a:r>
              <a:rPr lang="en-US" altLang="el-GR" dirty="0"/>
              <a:t>bit</a:t>
            </a:r>
            <a:endParaRPr lang="el-GR" altLang="el-GR" dirty="0"/>
          </a:p>
          <a:p>
            <a:r>
              <a:rPr lang="el-GR" altLang="el-GR" dirty="0"/>
              <a:t>Αναγνωριστικά συνεισφέρουσας πηγής: 32 </a:t>
            </a:r>
            <a:r>
              <a:rPr lang="en-US" altLang="el-GR" dirty="0"/>
              <a:t>bit</a:t>
            </a:r>
            <a:endParaRPr lang="el-GR" altLang="el-GR" dirty="0"/>
          </a:p>
          <a:p>
            <a:pPr lvl="1"/>
            <a:r>
              <a:rPr lang="el-GR" altLang="el-GR" dirty="0"/>
              <a:t>Το πεδίο </a:t>
            </a:r>
            <a:r>
              <a:rPr lang="en-US" altLang="el-GR" dirty="0"/>
              <a:t>CC</a:t>
            </a:r>
            <a:r>
              <a:rPr lang="el-GR" altLang="el-GR" dirty="0"/>
              <a:t> δείχνει πόσες πηγές περιέχονται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8316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</a:t>
            </a:r>
            <a:r>
              <a:rPr lang="el-GR" altLang="el-GR" dirty="0"/>
              <a:t>πρωτόκολλο </a:t>
            </a:r>
            <a:r>
              <a:rPr lang="en-US" altLang="el-GR" dirty="0" smtClean="0"/>
              <a:t>RTCP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7:</a:t>
            </a:r>
            <a:r>
              <a:rPr lang="en-US" dirty="0" smtClean="0"/>
              <a:t> </a:t>
            </a:r>
            <a:r>
              <a:rPr lang="el-GR" dirty="0"/>
              <a:t>Πρωτόκολλα μετάδοσης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1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RTP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RTCP</a:t>
            </a:r>
            <a:endParaRPr lang="en-GB" altLang="el-GR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01007"/>
            <a:ext cx="8382000" cy="289979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RTCP</a:t>
            </a:r>
            <a:r>
              <a:rPr lang="el-GR" altLang="el-GR" dirty="0" smtClean="0"/>
              <a:t> (</a:t>
            </a:r>
            <a:r>
              <a:rPr lang="en-US" altLang="el-GR" dirty="0" smtClean="0"/>
              <a:t>Real Time Control Protocol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Παρακολούθηση των πολυμεσικών ροών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Κατάλληλο και για εφαρμογές ένας προς πολλούς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Περιοδική αποστολή πακέτων RTCP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Στο </a:t>
            </a:r>
            <a:r>
              <a:rPr lang="en-US" altLang="el-GR" dirty="0" smtClean="0"/>
              <a:t>RTP</a:t>
            </a:r>
            <a:r>
              <a:rPr lang="el-GR" altLang="el-GR" dirty="0" smtClean="0"/>
              <a:t> πακέτα στέλνουν μόνο οι πηγές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Στο </a:t>
            </a:r>
            <a:r>
              <a:rPr lang="en-US" altLang="el-GR" dirty="0" smtClean="0"/>
              <a:t>RTCP</a:t>
            </a:r>
            <a:r>
              <a:rPr lang="el-GR" altLang="el-GR" dirty="0" smtClean="0"/>
              <a:t> στέλνουν και οι παραλήπτες</a:t>
            </a:r>
            <a:endParaRPr lang="en-US" altLang="el-GR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3901440" cy="230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555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Πακέτα </a:t>
            </a:r>
            <a:r>
              <a:rPr lang="en-US" altLang="el-GR" dirty="0" smtClean="0"/>
              <a:t>RTCP (1</a:t>
            </a:r>
            <a:r>
              <a:rPr lang="el-GR" altLang="el-GR" dirty="0" smtClean="0"/>
              <a:t> από 3)</a:t>
            </a:r>
            <a:endParaRPr lang="en-GB" altLang="el-GR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Αναφορά αποστολής</a:t>
            </a:r>
          </a:p>
          <a:p>
            <a:pPr lvl="1"/>
            <a:r>
              <a:rPr lang="el-GR" altLang="el-GR" dirty="0" smtClean="0"/>
              <a:t>Χωριστά για κάθε πηγή του αποστολέα</a:t>
            </a:r>
          </a:p>
          <a:p>
            <a:pPr lvl="1" eaLnBrk="1" hangingPunct="1"/>
            <a:r>
              <a:rPr lang="el-GR" altLang="el-GR" dirty="0" smtClean="0"/>
              <a:t>Αναγνωριστικό πηγής συγχρονισμού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Χρονοσφραγίδα / χρόνος τελευταίου πακέτου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Πλήθος πακέτων και </a:t>
            </a:r>
            <a:r>
              <a:rPr lang="en-US" altLang="el-GR" dirty="0" smtClean="0"/>
              <a:t>byte </a:t>
            </a:r>
            <a:r>
              <a:rPr lang="el-GR" altLang="el-GR" dirty="0" smtClean="0"/>
              <a:t>που έχουν σταλεί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87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Πακέτα </a:t>
            </a:r>
            <a:r>
              <a:rPr lang="en-US" altLang="el-GR" dirty="0"/>
              <a:t>RTCP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GB" altLang="el-GR" dirty="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Αναφορά </a:t>
            </a:r>
            <a:r>
              <a:rPr lang="el-GR" altLang="el-GR" dirty="0" smtClean="0"/>
              <a:t>λήψης</a:t>
            </a:r>
          </a:p>
          <a:p>
            <a:pPr lvl="1"/>
            <a:r>
              <a:rPr lang="el-GR" altLang="el-GR" dirty="0" smtClean="0"/>
              <a:t>Χωριστά για </a:t>
            </a:r>
            <a:r>
              <a:rPr lang="el-GR" altLang="el-GR" dirty="0"/>
              <a:t>κάθε ροή του παραλήπτη</a:t>
            </a:r>
            <a:endParaRPr lang="en-US" altLang="el-GR" dirty="0"/>
          </a:p>
          <a:p>
            <a:pPr lvl="1"/>
            <a:r>
              <a:rPr lang="el-GR" altLang="el-GR" dirty="0"/>
              <a:t>Αναγνωριστικό πηγής συγχρονισμού</a:t>
            </a:r>
            <a:endParaRPr lang="en-GB" altLang="el-GR" dirty="0"/>
          </a:p>
          <a:p>
            <a:pPr lvl="1"/>
            <a:r>
              <a:rPr lang="el-GR" altLang="el-GR" dirty="0"/>
              <a:t>Ποσοστό χαμένων πακέτων</a:t>
            </a:r>
          </a:p>
          <a:p>
            <a:pPr lvl="1"/>
            <a:r>
              <a:rPr lang="el-GR" altLang="el-GR" dirty="0"/>
              <a:t>Τελευταίος αριθμός σειράς</a:t>
            </a:r>
            <a:endParaRPr lang="en-GB" altLang="el-GR" dirty="0"/>
          </a:p>
          <a:p>
            <a:pPr lvl="1"/>
            <a:r>
              <a:rPr lang="el-GR" altLang="el-GR" dirty="0"/>
              <a:t>Διαταραχή καθυστέρησης διαδοχικών </a:t>
            </a:r>
            <a:r>
              <a:rPr lang="el-GR" altLang="el-GR" dirty="0" smtClean="0"/>
              <a:t>πακέτων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77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Πακέτα </a:t>
            </a:r>
            <a:r>
              <a:rPr lang="en-US" altLang="el-GR" dirty="0"/>
              <a:t>RTCP </a:t>
            </a:r>
            <a:r>
              <a:rPr lang="en-US" altLang="el-GR" dirty="0" smtClean="0"/>
              <a:t>(</a:t>
            </a:r>
            <a:r>
              <a:rPr lang="el-GR" altLang="el-GR" dirty="0" smtClean="0"/>
              <a:t>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Πακέτα περιγραφής πηγής </a:t>
            </a:r>
          </a:p>
          <a:p>
            <a:pPr lvl="1"/>
            <a:r>
              <a:rPr lang="el-GR" altLang="el-GR" dirty="0" smtClean="0"/>
              <a:t>Χωριστά </a:t>
            </a:r>
            <a:r>
              <a:rPr lang="el-GR" altLang="el-GR" dirty="0"/>
              <a:t>γ</a:t>
            </a:r>
            <a:r>
              <a:rPr lang="el-GR" altLang="el-GR" dirty="0" smtClean="0"/>
              <a:t>ια </a:t>
            </a:r>
            <a:r>
              <a:rPr lang="el-GR" altLang="el-GR" dirty="0"/>
              <a:t>κάθε πηγή από τον αποστολέα</a:t>
            </a:r>
          </a:p>
          <a:p>
            <a:pPr lvl="1"/>
            <a:r>
              <a:rPr lang="el-GR" altLang="el-GR" dirty="0"/>
              <a:t>Γενικές πληροφορίες για την πηγή</a:t>
            </a:r>
          </a:p>
          <a:p>
            <a:pPr lvl="2"/>
            <a:r>
              <a:rPr lang="el-GR" altLang="el-GR" dirty="0"/>
              <a:t>Διεύθυνση </a:t>
            </a:r>
            <a:r>
              <a:rPr lang="en-US" altLang="el-GR" dirty="0"/>
              <a:t>e</a:t>
            </a:r>
            <a:r>
              <a:rPr lang="el-GR" altLang="el-GR" dirty="0"/>
              <a:t>-</a:t>
            </a:r>
            <a:r>
              <a:rPr lang="en-US" altLang="el-GR" dirty="0"/>
              <a:t>mail</a:t>
            </a:r>
            <a:r>
              <a:rPr lang="el-GR" altLang="el-GR" dirty="0"/>
              <a:t>, όνομα, εφαρμογή</a:t>
            </a:r>
          </a:p>
          <a:p>
            <a:pPr lvl="2"/>
            <a:r>
              <a:rPr lang="el-GR" altLang="el-GR" dirty="0"/>
              <a:t>Αναγνωριστικό συγχρονισμού πηγής</a:t>
            </a:r>
          </a:p>
          <a:p>
            <a:pPr lvl="1"/>
            <a:r>
              <a:rPr lang="el-GR" altLang="el-GR" dirty="0"/>
              <a:t>Συσχέτιση </a:t>
            </a:r>
            <a:r>
              <a:rPr lang="el-GR" altLang="el-GR" dirty="0" smtClean="0"/>
              <a:t>χρήστη </a:t>
            </a:r>
            <a:r>
              <a:rPr lang="el-GR" altLang="el-GR" dirty="0"/>
              <a:t>με πηγή </a:t>
            </a:r>
            <a:r>
              <a:rPr lang="el-GR" altLang="el-GR" dirty="0" smtClean="0"/>
              <a:t>συγχρονισμού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6909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Αξιοποίηση </a:t>
            </a:r>
            <a:r>
              <a:rPr lang="en-US" dirty="0" smtClean="0"/>
              <a:t>RTCP (1 </a:t>
            </a:r>
            <a:r>
              <a:rPr lang="el-GR" dirty="0" smtClean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Αξιοποίηση στατιστικών στοιχείων</a:t>
            </a:r>
          </a:p>
          <a:p>
            <a:pPr lvl="1"/>
            <a:r>
              <a:rPr lang="el-GR" altLang="el-GR" dirty="0"/>
              <a:t>Η χρήση δεν καθορίζεται από το πρότυπο</a:t>
            </a:r>
            <a:endParaRPr lang="en-US" altLang="el-GR" dirty="0"/>
          </a:p>
          <a:p>
            <a:pPr lvl="2"/>
            <a:r>
              <a:rPr lang="el-GR" altLang="el-GR" dirty="0"/>
              <a:t>Προσαρμογή ρυθμού μετάδοσης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Διάγνωση </a:t>
            </a:r>
            <a:r>
              <a:rPr lang="el-GR" altLang="el-GR" dirty="0"/>
              <a:t>προβλημάτων</a:t>
            </a:r>
          </a:p>
          <a:p>
            <a:pPr lvl="1"/>
            <a:r>
              <a:rPr lang="el-GR" altLang="el-GR" dirty="0"/>
              <a:t>Πολλαπλές αναφορές σε ένα πακέτο </a:t>
            </a:r>
            <a:r>
              <a:rPr lang="el-GR" altLang="el-GR" dirty="0" smtClean="0"/>
              <a:t>RTCP</a:t>
            </a:r>
          </a:p>
          <a:p>
            <a:pPr lvl="2"/>
            <a:r>
              <a:rPr lang="el-GR" altLang="el-GR" dirty="0" smtClean="0"/>
              <a:t>Για όλες τις πηγές αποστολέα / παραλήπτη</a:t>
            </a:r>
          </a:p>
          <a:p>
            <a:pPr lvl="2"/>
            <a:endParaRPr lang="en-GB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3540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Αξιοποίηση </a:t>
            </a:r>
            <a:r>
              <a:rPr lang="en-US" dirty="0"/>
              <a:t>RTCP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Συγχρονισμός πολλαπλών ροών μέσων</a:t>
            </a:r>
          </a:p>
          <a:p>
            <a:pPr lvl="1"/>
            <a:r>
              <a:rPr lang="el-GR" altLang="el-GR" dirty="0"/>
              <a:t>Χρονοσφραγίδες: </a:t>
            </a:r>
            <a:r>
              <a:rPr lang="el-GR" altLang="el-GR" dirty="0" smtClean="0"/>
              <a:t>ρολόγια </a:t>
            </a:r>
            <a:r>
              <a:rPr lang="el-GR" altLang="el-GR" dirty="0"/>
              <a:t>δειγματοληψίας</a:t>
            </a:r>
          </a:p>
          <a:p>
            <a:pPr lvl="1"/>
            <a:r>
              <a:rPr lang="el-GR" altLang="el-GR" dirty="0"/>
              <a:t>Ανεξαρτησία από πραγματικό χρόνο</a:t>
            </a:r>
          </a:p>
          <a:p>
            <a:r>
              <a:rPr lang="el-GR" altLang="el-GR" dirty="0" smtClean="0"/>
              <a:t>Χρήση </a:t>
            </a:r>
            <a:r>
              <a:rPr lang="el-GR" altLang="el-GR" dirty="0"/>
              <a:t>αναφορών αποστολής</a:t>
            </a:r>
          </a:p>
          <a:p>
            <a:pPr lvl="1"/>
            <a:r>
              <a:rPr lang="el-GR" altLang="el-GR" dirty="0"/>
              <a:t>Χρονοσφραγίδα και </a:t>
            </a:r>
            <a:r>
              <a:rPr lang="el-GR" altLang="el-GR" dirty="0" smtClean="0"/>
              <a:t>χρόνος </a:t>
            </a:r>
            <a:r>
              <a:rPr lang="el-GR" altLang="el-GR" dirty="0"/>
              <a:t>τελευταίου πακέτου</a:t>
            </a:r>
          </a:p>
          <a:p>
            <a:pPr lvl="2"/>
            <a:r>
              <a:rPr lang="el-GR" altLang="el-GR" dirty="0"/>
              <a:t>Συσχέτιση </a:t>
            </a:r>
            <a:r>
              <a:rPr lang="el-GR" altLang="el-GR" dirty="0" smtClean="0"/>
              <a:t>δειγματοληψίας </a:t>
            </a:r>
            <a:r>
              <a:rPr lang="el-GR" altLang="el-GR" dirty="0"/>
              <a:t>με πραγματικό χρόνο</a:t>
            </a:r>
          </a:p>
          <a:p>
            <a:pPr lvl="1"/>
            <a:r>
              <a:rPr lang="el-GR" altLang="el-GR" dirty="0"/>
              <a:t>Συγχρονισμός όλων των μέσων με </a:t>
            </a:r>
            <a:r>
              <a:rPr lang="el-GR" altLang="el-GR" dirty="0" smtClean="0"/>
              <a:t>κοινή </a:t>
            </a:r>
            <a:r>
              <a:rPr lang="el-GR" altLang="el-GR" dirty="0"/>
              <a:t>βάση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179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Κλιμάκωση </a:t>
            </a:r>
            <a:r>
              <a:rPr lang="en-US" altLang="el-GR" dirty="0" smtClean="0"/>
              <a:t>RTCP (1</a:t>
            </a:r>
            <a:r>
              <a:rPr lang="el-GR" altLang="el-GR" dirty="0" smtClean="0"/>
              <a:t> από 2)</a:t>
            </a:r>
            <a:endParaRPr lang="en-GB" altLang="el-GR" dirty="0" smtClean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Προβλήματα κλιμάκωσης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του </a:t>
            </a:r>
            <a:r>
              <a:rPr lang="en-US" altLang="el-GR" dirty="0" smtClean="0"/>
              <a:t>RTCP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RTP</a:t>
            </a:r>
            <a:r>
              <a:rPr lang="el-GR" altLang="el-GR" dirty="0" smtClean="0"/>
              <a:t> εξαρτάται από (λίγες) πηγές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RTCP</a:t>
            </a:r>
            <a:r>
              <a:rPr lang="el-GR" altLang="el-GR" dirty="0" smtClean="0"/>
              <a:t> εξαρτάται από (πολλούς) παραλήπτες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Τα πακέτα RTCP μπορεί να υπερβούν τα RTP!</a:t>
            </a:r>
          </a:p>
          <a:p>
            <a:pPr eaLnBrk="1" hangingPunct="1"/>
            <a:r>
              <a:rPr lang="el-GR" altLang="el-GR" dirty="0" smtClean="0"/>
              <a:t>Προσαρμογή ρυθμού μετάδοσης</a:t>
            </a:r>
          </a:p>
          <a:p>
            <a:pPr lvl="1" eaLnBrk="1" hangingPunct="1"/>
            <a:r>
              <a:rPr lang="el-GR" altLang="el-GR" dirty="0" smtClean="0"/>
              <a:t>Αντιστρόφως ανάλογα με τους συμμετέχοντες</a:t>
            </a:r>
          </a:p>
          <a:p>
            <a:pPr lvl="1" eaLnBrk="1" hangingPunct="1"/>
            <a:r>
              <a:rPr lang="el-GR" altLang="el-GR" dirty="0" smtClean="0"/>
              <a:t>Κάθε συμμετέχων εκτιμά το συνολικό πλήθος</a:t>
            </a:r>
          </a:p>
          <a:p>
            <a:pPr lvl="2"/>
            <a:r>
              <a:rPr lang="el-GR" altLang="el-GR" dirty="0" smtClean="0"/>
              <a:t>Με βάση αναφορές αποστολής και λήψης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8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Κλιμάκωση </a:t>
            </a:r>
            <a:r>
              <a:rPr lang="en-US" altLang="el-GR" dirty="0"/>
              <a:t>RTCP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Προσαρμογή ρυθμού </a:t>
            </a:r>
            <a:r>
              <a:rPr lang="el-GR" altLang="el-GR" dirty="0" smtClean="0"/>
              <a:t>μετάδοσης</a:t>
            </a:r>
            <a:endParaRPr lang="el-GR" altLang="el-GR" dirty="0"/>
          </a:p>
          <a:p>
            <a:pPr lvl="1"/>
            <a:r>
              <a:rPr lang="el-GR" altLang="el-GR" dirty="0" smtClean="0"/>
              <a:t>5</a:t>
            </a:r>
            <a:r>
              <a:rPr lang="el-GR" altLang="el-GR" dirty="0"/>
              <a:t>% πακέτα </a:t>
            </a:r>
            <a:r>
              <a:rPr lang="en-US" altLang="el-GR" dirty="0"/>
              <a:t>RTCP</a:t>
            </a:r>
            <a:r>
              <a:rPr lang="el-GR" altLang="el-GR" dirty="0"/>
              <a:t> - </a:t>
            </a:r>
            <a:r>
              <a:rPr lang="en-US" altLang="el-GR" dirty="0"/>
              <a:t> </a:t>
            </a:r>
            <a:r>
              <a:rPr lang="el-GR" altLang="el-GR" dirty="0"/>
              <a:t>95% πακέτα </a:t>
            </a:r>
            <a:r>
              <a:rPr lang="en-US" altLang="el-GR" dirty="0"/>
              <a:t>RTP</a:t>
            </a:r>
            <a:endParaRPr lang="el-GR" altLang="el-GR" dirty="0"/>
          </a:p>
          <a:p>
            <a:pPr lvl="1"/>
            <a:r>
              <a:rPr lang="el-GR" altLang="el-GR" dirty="0"/>
              <a:t>75% παραλήπτες - 25</a:t>
            </a:r>
            <a:r>
              <a:rPr lang="en-US" altLang="el-GR" dirty="0"/>
              <a:t>%</a:t>
            </a:r>
            <a:r>
              <a:rPr lang="el-GR" altLang="el-GR" dirty="0"/>
              <a:t> αποστολείς</a:t>
            </a:r>
          </a:p>
          <a:p>
            <a:pPr lvl="2"/>
            <a:r>
              <a:rPr lang="el-GR" altLang="el-GR" dirty="0"/>
              <a:t>Οι συμμετέχοντες μοιράζονται </a:t>
            </a:r>
            <a:r>
              <a:rPr lang="el-GR" altLang="el-GR" dirty="0" smtClean="0"/>
              <a:t>τη </a:t>
            </a:r>
            <a:r>
              <a:rPr lang="el-GR" altLang="el-GR" dirty="0"/>
              <a:t>χωρητικότητα</a:t>
            </a:r>
          </a:p>
          <a:p>
            <a:r>
              <a:rPr lang="el-GR" altLang="el-GR" dirty="0" smtClean="0"/>
              <a:t>Υπολογισμός </a:t>
            </a:r>
            <a:r>
              <a:rPr lang="el-GR" altLang="el-GR" dirty="0"/>
              <a:t>περιόδου </a:t>
            </a:r>
            <a:r>
              <a:rPr lang="el-GR" altLang="el-GR" dirty="0" smtClean="0"/>
              <a:t>μετάδοσης</a:t>
            </a:r>
          </a:p>
          <a:p>
            <a:pPr lvl="1"/>
            <a:r>
              <a:rPr lang="en-US" altLang="el-GR" dirty="0" smtClean="0"/>
              <a:t>L:</a:t>
            </a:r>
            <a:r>
              <a:rPr lang="el-GR" altLang="el-GR" dirty="0" smtClean="0"/>
              <a:t> μέγεθος πακέτου, </a:t>
            </a:r>
            <a:r>
              <a:rPr lang="en-US" altLang="el-GR" dirty="0" smtClean="0"/>
              <a:t>B: </a:t>
            </a:r>
            <a:r>
              <a:rPr lang="el-GR" altLang="el-GR" dirty="0" smtClean="0"/>
              <a:t>συνολικό εύρος ζώνης</a:t>
            </a:r>
            <a:endParaRPr lang="el-GR" altLang="el-GR" dirty="0"/>
          </a:p>
          <a:p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983311"/>
              </p:ext>
            </p:extLst>
          </p:nvPr>
        </p:nvGraphicFramePr>
        <p:xfrm>
          <a:off x="1786235" y="5176614"/>
          <a:ext cx="17113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3" imgW="1143000" imgH="419100" progId="Equation.3">
                  <p:embed/>
                </p:oleObj>
              </mc:Choice>
              <mc:Fallback>
                <p:oleObj name="Equation" r:id="rId3" imgW="11430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6235" y="5176614"/>
                        <a:ext cx="17113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575474"/>
              </p:ext>
            </p:extLst>
          </p:nvPr>
        </p:nvGraphicFramePr>
        <p:xfrm>
          <a:off x="4300835" y="5176614"/>
          <a:ext cx="17113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5" imgW="1143000" imgH="419100" progId="Equation.3">
                  <p:embed/>
                </p:oleObj>
              </mc:Choice>
              <mc:Fallback>
                <p:oleObj name="Equation" r:id="rId5" imgW="11430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835" y="5176614"/>
                        <a:ext cx="17113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73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#17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 smtClean="0"/>
              <a:t># 1</a:t>
            </a:r>
            <a:r>
              <a:rPr lang="el-GR" b="1" dirty="0" smtClean="0"/>
              <a:t>7:</a:t>
            </a:r>
            <a:r>
              <a:rPr lang="en-US" dirty="0" smtClean="0"/>
              <a:t> </a:t>
            </a:r>
            <a:r>
              <a:rPr lang="el-GR" dirty="0"/>
              <a:t>Πρωτόκολλα μετάδοσης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Πολυμεσικές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Επισκόπηση των βασικών τύπων δικτυακών εφαρμογών και των βασικών πρωτόκολλων του Διαδικτύου.</a:t>
            </a:r>
          </a:p>
          <a:p>
            <a:r>
              <a:rPr lang="el-GR" altLang="el-GR" dirty="0" smtClean="0"/>
              <a:t>Κατανόηση του στόχου και του τρόπου λειτουργίας του πρωτοκόλλου </a:t>
            </a:r>
            <a:r>
              <a:rPr lang="en-US" altLang="el-GR" dirty="0" smtClean="0"/>
              <a:t>RTP.</a:t>
            </a:r>
            <a:endParaRPr lang="el-GR" altLang="el-GR" dirty="0" smtClean="0"/>
          </a:p>
          <a:p>
            <a:r>
              <a:rPr lang="el-GR" altLang="el-GR" dirty="0" smtClean="0"/>
              <a:t>Εξοικείωση με τη λειτουργία και τον τρόπο αξιοποίησης του πρωτόκολλου </a:t>
            </a:r>
            <a:r>
              <a:rPr lang="en-US" altLang="el-GR" dirty="0" smtClean="0"/>
              <a:t>RTCP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Εισαγωγή</a:t>
            </a:r>
          </a:p>
          <a:p>
            <a:r>
              <a:rPr lang="el-GR" altLang="el-GR" dirty="0"/>
              <a:t>Βασικά πρωτόκολλα Διαδικτύου</a:t>
            </a:r>
          </a:p>
          <a:p>
            <a:r>
              <a:rPr lang="el-GR" altLang="el-GR" dirty="0"/>
              <a:t>Το πρωτόκολλο </a:t>
            </a:r>
            <a:r>
              <a:rPr lang="en-US" altLang="el-GR" dirty="0"/>
              <a:t>RTP</a:t>
            </a:r>
          </a:p>
          <a:p>
            <a:r>
              <a:rPr lang="el-GR" altLang="el-GR" dirty="0"/>
              <a:t>Δομή πακέτων </a:t>
            </a:r>
            <a:r>
              <a:rPr lang="en-US" altLang="el-GR" dirty="0"/>
              <a:t>RTP</a:t>
            </a:r>
          </a:p>
          <a:p>
            <a:r>
              <a:rPr lang="el-GR" altLang="el-GR" dirty="0"/>
              <a:t>Το πρωτόκολλο </a:t>
            </a:r>
            <a:r>
              <a:rPr lang="en-US" altLang="el-GR" dirty="0" smtClean="0"/>
              <a:t>RTCP</a:t>
            </a:r>
            <a:endParaRPr lang="el-GR" alt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Εισαγωγή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7:</a:t>
            </a:r>
            <a:r>
              <a:rPr lang="en-US" dirty="0" smtClean="0"/>
              <a:t> </a:t>
            </a:r>
            <a:r>
              <a:rPr lang="el-GR" dirty="0"/>
              <a:t>Πρωτόκολλα μετάδοσης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3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Δικτυακές εφαρμογές (1 από 2)</a:t>
            </a:r>
            <a:endParaRPr lang="en-GB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Δικτυακές εφαρμογές πολυμέσων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Ευαίσθητες στην καθυστέρηση</a:t>
            </a:r>
          </a:p>
          <a:p>
            <a:pPr lvl="2"/>
            <a:r>
              <a:rPr lang="el-GR" altLang="el-GR" dirty="0" smtClean="0"/>
              <a:t>Πιθανόν και στη διαταραχή της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Ανεκτικές στα σφάλματα</a:t>
            </a:r>
          </a:p>
          <a:p>
            <a:pPr eaLnBrk="1" hangingPunct="1"/>
            <a:r>
              <a:rPr lang="el-GR" altLang="el-GR" dirty="0" smtClean="0"/>
              <a:t>Ροή </a:t>
            </a:r>
            <a:r>
              <a:rPr lang="en-US" altLang="el-GR" dirty="0" smtClean="0"/>
              <a:t>(</a:t>
            </a:r>
            <a:r>
              <a:rPr lang="el-GR" altLang="el-GR" dirty="0" smtClean="0"/>
              <a:t>αποθηκευμένων) πολυμέσων</a:t>
            </a:r>
          </a:p>
          <a:p>
            <a:pPr lvl="1" eaLnBrk="1" hangingPunct="1"/>
            <a:r>
              <a:rPr lang="el-GR" altLang="el-GR" dirty="0" smtClean="0"/>
              <a:t>Ροή: αναπαραγωγή παράλληλα με λήψη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Δυνατότητες αλληλεπίδρασης με το χρήστη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20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Δικτυακές εφαρμογές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Ροή πολυμέσων με πολλούς παραλήπτες</a:t>
            </a:r>
            <a:endParaRPr lang="en-US" altLang="el-GR" dirty="0"/>
          </a:p>
          <a:p>
            <a:pPr lvl="1"/>
            <a:r>
              <a:rPr lang="el-GR" altLang="el-GR" dirty="0"/>
              <a:t>Παρόμοια με τηλεοπτικές </a:t>
            </a:r>
            <a:r>
              <a:rPr lang="el-GR" altLang="el-GR" dirty="0" smtClean="0"/>
              <a:t>μεταδόσεις</a:t>
            </a:r>
            <a:endParaRPr lang="en-US" altLang="el-GR" dirty="0"/>
          </a:p>
          <a:p>
            <a:pPr lvl="1"/>
            <a:r>
              <a:rPr lang="el-GR" altLang="el-GR" dirty="0"/>
              <a:t>Δεν παρέχονται δυνατότητες </a:t>
            </a:r>
            <a:r>
              <a:rPr lang="el-GR" altLang="el-GR" dirty="0" smtClean="0"/>
              <a:t>αλληλεπίδρασης</a:t>
            </a:r>
            <a:endParaRPr lang="en-US" altLang="el-GR" dirty="0"/>
          </a:p>
          <a:p>
            <a:r>
              <a:rPr lang="el-GR" altLang="el-GR" dirty="0"/>
              <a:t>Αλληλεπίδραση με πολυμέσα</a:t>
            </a:r>
            <a:endParaRPr lang="en-US" altLang="el-GR" dirty="0"/>
          </a:p>
          <a:p>
            <a:pPr lvl="1"/>
            <a:r>
              <a:rPr lang="el-GR" altLang="el-GR" dirty="0"/>
              <a:t>Επικοινωνία </a:t>
            </a:r>
            <a:r>
              <a:rPr lang="el-GR" altLang="el-GR" dirty="0" smtClean="0"/>
              <a:t>μεταξύ χρηστών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Με απαιτήσεις πραγματικού χρόνου</a:t>
            </a:r>
            <a:endParaRPr lang="en-US" altLang="el-GR" dirty="0"/>
          </a:p>
          <a:p>
            <a:pPr lvl="2"/>
            <a:r>
              <a:rPr lang="el-GR" altLang="el-GR" dirty="0"/>
              <a:t>Πολύ χαμηλή καθυστέρηση από άκρο σε </a:t>
            </a:r>
            <a:r>
              <a:rPr lang="el-GR" altLang="el-GR" dirty="0" smtClean="0"/>
              <a:t>άκρο</a:t>
            </a:r>
            <a:endParaRPr lang="en-GB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854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Βασικά </a:t>
            </a:r>
            <a:r>
              <a:rPr lang="el-GR" altLang="el-GR" dirty="0"/>
              <a:t>πρωτόκολλα </a:t>
            </a:r>
            <a:r>
              <a:rPr lang="el-GR" altLang="el-GR" dirty="0" smtClean="0"/>
              <a:t>Διαδικτύου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7:</a:t>
            </a:r>
            <a:r>
              <a:rPr lang="en-US" dirty="0" smtClean="0"/>
              <a:t> </a:t>
            </a:r>
            <a:r>
              <a:rPr lang="el-GR" dirty="0"/>
              <a:t>Πρωτόκολλα μετάδοσης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1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3/7/2014 1:26:53 π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213DADFB-D31A-469E-8FB7-11E712CB7BFA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929</Words>
  <Application>Microsoft Office PowerPoint</Application>
  <PresentationFormat>On-screen Show (4:3)</PresentationFormat>
  <Paragraphs>182</Paragraphs>
  <Slides>26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Θέμα του Office</vt:lpstr>
      <vt:lpstr>Equation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Εισαγωγή</vt:lpstr>
      <vt:lpstr>Δικτυακές εφαρμογές (1 από 2)</vt:lpstr>
      <vt:lpstr>Δικτυακές εφαρμογές (2 από 2)</vt:lpstr>
      <vt:lpstr>Βασικά πρωτόκολλα Διαδικτύου</vt:lpstr>
      <vt:lpstr>Βασικά πρωτόκολλα (1 από 2)</vt:lpstr>
      <vt:lpstr>Βασικά πρωτόκολλα (2 από 2)</vt:lpstr>
      <vt:lpstr>Το πρωτόκολλο RTP</vt:lpstr>
      <vt:lpstr>Θέση στη στοίβα</vt:lpstr>
      <vt:lpstr>Δομή πακέτων (1 από 3)</vt:lpstr>
      <vt:lpstr>Δομή πακέτων (2 από 3)</vt:lpstr>
      <vt:lpstr>Δομή πακέτων (3 από 3)</vt:lpstr>
      <vt:lpstr>Το πρωτόκολλο RTCP</vt:lpstr>
      <vt:lpstr>RTP και RTCP</vt:lpstr>
      <vt:lpstr>Πακέτα RTCP (1 από 3)</vt:lpstr>
      <vt:lpstr>Πακέτα RTCP (2 από 3)</vt:lpstr>
      <vt:lpstr>Πακέτα RTCP (3 από 3)</vt:lpstr>
      <vt:lpstr>Αξιοποίηση RTCP (1 από 2)</vt:lpstr>
      <vt:lpstr>Αξιοποίηση RTCP (2 από 2)</vt:lpstr>
      <vt:lpstr>Κλιμάκωση RTCP (1 από 2)</vt:lpstr>
      <vt:lpstr>Κλιμάκωση RTCP (2 από 2)</vt:lpstr>
      <vt:lpstr>Τέλος Ενότητας #17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Πρωτόκολλα μετάδοσης</dc:title>
  <dc:subject>Κινητά και Διάχυτα Συστήματα</dc:subject>
  <dc:creator>Γεώργιος Ξυλωμένος</dc:creator>
  <cp:keywords>Πρωτόκολλα μετάδοσης; RTP; RTCP</cp:keywords>
  <cp:lastModifiedBy>George Xylomenos</cp:lastModifiedBy>
  <cp:revision>334</cp:revision>
  <cp:lastPrinted>2014-02-16T13:16:25Z</cp:lastPrinted>
  <dcterms:created xsi:type="dcterms:W3CDTF">2012-09-06T09:03:05Z</dcterms:created>
  <dcterms:modified xsi:type="dcterms:W3CDTF">2015-03-30T13:53:38Z</dcterms:modified>
</cp:coreProperties>
</file>