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6" r:id="rId3"/>
    <p:sldId id="259" r:id="rId4"/>
    <p:sldId id="257" r:id="rId5"/>
    <p:sldId id="261" r:id="rId6"/>
    <p:sldId id="414" r:id="rId7"/>
    <p:sldId id="434" r:id="rId8"/>
    <p:sldId id="416" r:id="rId9"/>
    <p:sldId id="438" r:id="rId10"/>
    <p:sldId id="417" r:id="rId11"/>
    <p:sldId id="439" r:id="rId12"/>
    <p:sldId id="418" r:id="rId13"/>
    <p:sldId id="419" r:id="rId14"/>
    <p:sldId id="420" r:id="rId15"/>
    <p:sldId id="421" r:id="rId16"/>
    <p:sldId id="440" r:id="rId17"/>
    <p:sldId id="422" r:id="rId18"/>
    <p:sldId id="435" r:id="rId19"/>
    <p:sldId id="423" r:id="rId20"/>
    <p:sldId id="441" r:id="rId21"/>
    <p:sldId id="424" r:id="rId22"/>
    <p:sldId id="442" r:id="rId23"/>
    <p:sldId id="425" r:id="rId24"/>
    <p:sldId id="443" r:id="rId25"/>
    <p:sldId id="426" r:id="rId26"/>
    <p:sldId id="444" r:id="rId27"/>
    <p:sldId id="427" r:id="rId28"/>
    <p:sldId id="445" r:id="rId29"/>
    <p:sldId id="428" r:id="rId30"/>
    <p:sldId id="429" r:id="rId31"/>
    <p:sldId id="437" r:id="rId32"/>
    <p:sldId id="430" r:id="rId33"/>
    <p:sldId id="446" r:id="rId34"/>
    <p:sldId id="431" r:id="rId35"/>
    <p:sldId id="432" r:id="rId36"/>
    <p:sldId id="448" r:id="rId37"/>
    <p:sldId id="447" r:id="rId38"/>
    <p:sldId id="433" r:id="rId39"/>
    <p:sldId id="354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13" Type="http://schemas.openxmlformats.org/officeDocument/2006/relationships/slide" Target="slides/slide29.xml"/><Relationship Id="rId3" Type="http://schemas.openxmlformats.org/officeDocument/2006/relationships/slide" Target="slides/slide11.xml"/><Relationship Id="rId7" Type="http://schemas.openxmlformats.org/officeDocument/2006/relationships/slide" Target="slides/slide18.xml"/><Relationship Id="rId12" Type="http://schemas.openxmlformats.org/officeDocument/2006/relationships/slide" Target="slides/slide28.xml"/><Relationship Id="rId17" Type="http://schemas.openxmlformats.org/officeDocument/2006/relationships/slide" Target="slides/slide37.xml"/><Relationship Id="rId2" Type="http://schemas.openxmlformats.org/officeDocument/2006/relationships/slide" Target="slides/slide9.xml"/><Relationship Id="rId16" Type="http://schemas.openxmlformats.org/officeDocument/2006/relationships/slide" Target="slides/slide34.xml"/><Relationship Id="rId1" Type="http://schemas.openxmlformats.org/officeDocument/2006/relationships/slide" Target="slides/slide7.xml"/><Relationship Id="rId6" Type="http://schemas.openxmlformats.org/officeDocument/2006/relationships/slide" Target="slides/slide16.xml"/><Relationship Id="rId11" Type="http://schemas.openxmlformats.org/officeDocument/2006/relationships/slide" Target="slides/slide26.xml"/><Relationship Id="rId5" Type="http://schemas.openxmlformats.org/officeDocument/2006/relationships/slide" Target="slides/slide13.xml"/><Relationship Id="rId15" Type="http://schemas.openxmlformats.org/officeDocument/2006/relationships/slide" Target="slides/slide33.xml"/><Relationship Id="rId10" Type="http://schemas.openxmlformats.org/officeDocument/2006/relationships/slide" Target="slides/slide24.xml"/><Relationship Id="rId4" Type="http://schemas.openxmlformats.org/officeDocument/2006/relationships/slide" Target="slides/slide12.xml"/><Relationship Id="rId9" Type="http://schemas.openxmlformats.org/officeDocument/2006/relationships/slide" Target="slides/slide22.xml"/><Relationship Id="rId14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Κωδικοποίηση </a:t>
            </a:r>
            <a:r>
              <a:rPr lang="el-GR" sz="2800" dirty="0" smtClean="0"/>
              <a:t>βίντεο: </a:t>
            </a:r>
            <a:r>
              <a:rPr lang="en-US" sz="2800" dirty="0" smtClean="0"/>
              <a:t>H.26x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Διαπλαισιακή</a:t>
            </a:r>
            <a:r>
              <a:rPr lang="el-GR" altLang="el-GR" dirty="0" smtClean="0"/>
              <a:t> </a:t>
            </a:r>
            <a:r>
              <a:rPr lang="el-GR" altLang="el-GR" dirty="0"/>
              <a:t>κωδικοποίηση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Σύγκριση </a:t>
            </a:r>
            <a:r>
              <a:rPr lang="el-GR" altLang="el-GR" dirty="0"/>
              <a:t>τρέχοντος </a:t>
            </a:r>
            <a:r>
              <a:rPr lang="el-GR" altLang="el-GR" dirty="0" smtClean="0"/>
              <a:t>με </a:t>
            </a:r>
            <a:r>
              <a:rPr lang="el-GR" altLang="el-GR" dirty="0"/>
              <a:t>καρέ </a:t>
            </a:r>
            <a:r>
              <a:rPr lang="el-GR" altLang="el-GR" dirty="0" smtClean="0"/>
              <a:t>αναφοράς</a:t>
            </a:r>
          </a:p>
          <a:p>
            <a:pPr lvl="1"/>
            <a:r>
              <a:rPr lang="el-GR" altLang="el-GR" dirty="0" smtClean="0"/>
              <a:t>Εντοπισμός παρόμοιων περιοχών</a:t>
            </a:r>
          </a:p>
          <a:p>
            <a:pPr lvl="1"/>
            <a:r>
              <a:rPr lang="el-GR" altLang="el-GR" dirty="0" smtClean="0"/>
              <a:t>Υπολογιστικά περίπλοκη λειτουργία</a:t>
            </a:r>
            <a:endParaRPr lang="el-GR" altLang="el-GR" dirty="0"/>
          </a:p>
          <a:p>
            <a:r>
              <a:rPr lang="el-GR" altLang="el-GR" dirty="0"/>
              <a:t>Πρόβλεψη κίνησης</a:t>
            </a:r>
          </a:p>
          <a:p>
            <a:pPr lvl="1"/>
            <a:r>
              <a:rPr lang="el-GR" altLang="el-GR" dirty="0"/>
              <a:t>Διάνυσμα κίνησης: </a:t>
            </a:r>
            <a:r>
              <a:rPr lang="el-GR" altLang="el-GR" dirty="0" smtClean="0"/>
              <a:t>μετατόπιση περιοχής</a:t>
            </a:r>
            <a:endParaRPr lang="el-GR" altLang="el-GR" dirty="0"/>
          </a:p>
          <a:p>
            <a:r>
              <a:rPr lang="el-GR" altLang="el-GR" dirty="0"/>
              <a:t>Επανόρθωση κίνησης</a:t>
            </a:r>
          </a:p>
          <a:p>
            <a:pPr lvl="1"/>
            <a:r>
              <a:rPr lang="el-GR" altLang="el-GR" dirty="0"/>
              <a:t>Δείχνει πώς τροποποιήθηκε η </a:t>
            </a:r>
            <a:r>
              <a:rPr lang="el-GR" altLang="el-GR" dirty="0" smtClean="0"/>
              <a:t>περιοχή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414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Μπλοκ και </a:t>
            </a:r>
            <a:r>
              <a:rPr lang="el-GR" altLang="el-GR" dirty="0" err="1"/>
              <a:t>μακρομπλόκ</a:t>
            </a:r>
            <a:endParaRPr lang="el-GR" altLang="el-GR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Μπλοκ 8</a:t>
            </a:r>
            <a:r>
              <a:rPr lang="en-US" altLang="el-GR" dirty="0" smtClean="0"/>
              <a:t> x 8 </a:t>
            </a:r>
            <a:r>
              <a:rPr lang="el-GR" altLang="el-GR" dirty="0" err="1" smtClean="0"/>
              <a:t>εικονοστοιχείων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Αξιοποίηση τεχνικών από το </a:t>
            </a:r>
            <a:r>
              <a:rPr lang="en-US" altLang="el-GR" dirty="0" smtClean="0"/>
              <a:t>JPEG</a:t>
            </a:r>
            <a:endParaRPr lang="el-GR" altLang="el-GR" dirty="0" smtClean="0"/>
          </a:p>
          <a:p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των </a:t>
            </a:r>
            <a:r>
              <a:rPr lang="en-US" altLang="el-GR" dirty="0" smtClean="0"/>
              <a:t>n</a:t>
            </a:r>
            <a:r>
              <a:rPr lang="el-GR" altLang="el-GR" dirty="0" smtClean="0"/>
              <a:t> μπλοκ</a:t>
            </a:r>
          </a:p>
          <a:p>
            <a:pPr lvl="1"/>
            <a:r>
              <a:rPr lang="el-GR" altLang="el-GR" dirty="0" smtClean="0"/>
              <a:t>Μπλοκ όλων των συνιστωσών σε μία περιοχή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27" y="1273106"/>
            <a:ext cx="4693920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καρέ (1 από 5)</a:t>
            </a:r>
            <a:endParaRPr lang="en-US" altLang="el-GR" dirty="0" smtClean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Καρέ</a:t>
            </a:r>
            <a:r>
              <a:rPr lang="en-US" altLang="el-GR" dirty="0" smtClean="0"/>
              <a:t>-I</a:t>
            </a:r>
            <a:r>
              <a:rPr lang="el-GR" altLang="el-GR" dirty="0" smtClean="0"/>
              <a:t>: </a:t>
            </a:r>
            <a:r>
              <a:rPr lang="el-GR" altLang="el-GR" dirty="0" err="1" smtClean="0"/>
              <a:t>ενδοπλαισιακά</a:t>
            </a:r>
            <a:r>
              <a:rPr lang="el-GR" altLang="el-GR" dirty="0" smtClean="0"/>
              <a:t> κωδικοποιημένα</a:t>
            </a:r>
          </a:p>
          <a:p>
            <a:pPr lvl="1" eaLnBrk="1" hangingPunct="1"/>
            <a:r>
              <a:rPr lang="el-GR" altLang="el-GR" dirty="0" smtClean="0"/>
              <a:t>Κωδικοποίηση παρόμοια με του </a:t>
            </a:r>
            <a:r>
              <a:rPr lang="en-US" altLang="el-GR" dirty="0" smtClean="0"/>
              <a:t>JPEG</a:t>
            </a:r>
          </a:p>
          <a:p>
            <a:pPr lvl="1" eaLnBrk="1" hangingPunct="1"/>
            <a:r>
              <a:rPr lang="el-GR" altLang="el-GR" dirty="0" smtClean="0"/>
              <a:t>Χρησιμοποιούνται ως καρέ αναφοράς</a:t>
            </a:r>
          </a:p>
          <a:p>
            <a:pPr lvl="1" eaLnBrk="1" hangingPunct="1"/>
            <a:r>
              <a:rPr lang="el-GR" altLang="el-GR" dirty="0" smtClean="0"/>
              <a:t>Παράδειγμα: καρέ </a:t>
            </a:r>
            <a:r>
              <a:rPr lang="en-US" altLang="el-GR" dirty="0" smtClean="0"/>
              <a:t>F1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0" y="1268760"/>
            <a:ext cx="555498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καρέ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Καρέ</a:t>
            </a:r>
            <a:r>
              <a:rPr lang="en-US" altLang="el-GR" dirty="0" smtClean="0"/>
              <a:t>-P: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διαπλαισιακά</a:t>
            </a:r>
            <a:r>
              <a:rPr lang="el-GR" altLang="el-GR" dirty="0" smtClean="0"/>
              <a:t> κωδικοποιημένα</a:t>
            </a:r>
          </a:p>
          <a:p>
            <a:pPr lvl="1" eaLnBrk="1" hangingPunct="1"/>
            <a:r>
              <a:rPr lang="el-GR" altLang="el-GR" dirty="0" smtClean="0"/>
              <a:t>Αναφέρονται στο προηγούμενο καρέ</a:t>
            </a:r>
            <a:r>
              <a:rPr lang="en-US" altLang="el-GR" dirty="0" smtClean="0"/>
              <a:t>-I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Εντοπισμός παρόμοιων </a:t>
            </a:r>
            <a:r>
              <a:rPr lang="el-GR" altLang="el-GR" dirty="0" err="1" smtClean="0"/>
              <a:t>μακρομπλόκ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Διάνυσμα κίνησης: μετακίνηση περιοχής</a:t>
            </a:r>
          </a:p>
          <a:p>
            <a:pPr lvl="2"/>
            <a:r>
              <a:rPr lang="el-GR" altLang="el-GR" dirty="0" smtClean="0"/>
              <a:t>Σε σχέση με το παρόμοιο μπλοκ στο καρέ αναφοράς</a:t>
            </a:r>
          </a:p>
          <a:p>
            <a:pPr lvl="1"/>
            <a:r>
              <a:rPr lang="el-GR" altLang="el-GR" dirty="0" smtClean="0"/>
              <a:t>Διαφορές ανάμεσα στα επιμέρους μπλοκ</a:t>
            </a:r>
          </a:p>
          <a:p>
            <a:pPr lvl="2" eaLnBrk="1" hangingPunct="1"/>
            <a:r>
              <a:rPr lang="el-GR" altLang="el-GR" dirty="0" smtClean="0"/>
              <a:t>Κωδικοποίηση της διαφοράς όπως στα καρέ-</a:t>
            </a:r>
            <a:r>
              <a:rPr lang="en-US" altLang="el-GR" dirty="0" smtClean="0"/>
              <a:t>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4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καρέ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722620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καρέ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Μέθοδοι </a:t>
            </a:r>
            <a:r>
              <a:rPr lang="el-GR" altLang="el-GR" dirty="0"/>
              <a:t>εύρεσης παρόμοιων περιοχών</a:t>
            </a:r>
          </a:p>
          <a:p>
            <a:pPr lvl="1"/>
            <a:r>
              <a:rPr lang="el-GR" altLang="el-GR" dirty="0"/>
              <a:t>Συμβιβασμός </a:t>
            </a:r>
            <a:r>
              <a:rPr lang="el-GR" altLang="el-GR" dirty="0" smtClean="0"/>
              <a:t>κόστους </a:t>
            </a:r>
            <a:r>
              <a:rPr lang="el-GR" altLang="el-GR" dirty="0"/>
              <a:t>και </a:t>
            </a:r>
            <a:r>
              <a:rPr lang="el-GR" altLang="el-GR" dirty="0" smtClean="0"/>
              <a:t>ποιότητας</a:t>
            </a:r>
            <a:endParaRPr lang="el-GR" altLang="el-GR" dirty="0"/>
          </a:p>
          <a:p>
            <a:pPr lvl="1"/>
            <a:r>
              <a:rPr lang="el-GR" altLang="el-GR" dirty="0"/>
              <a:t>Σπάνια επιβάλλεται </a:t>
            </a:r>
            <a:r>
              <a:rPr lang="el-GR" altLang="el-GR" dirty="0" smtClean="0"/>
              <a:t>μέθοδος </a:t>
            </a:r>
            <a:r>
              <a:rPr lang="el-GR" altLang="el-GR" dirty="0"/>
              <a:t>από τα </a:t>
            </a:r>
            <a:r>
              <a:rPr lang="el-GR" altLang="el-GR" dirty="0" smtClean="0"/>
              <a:t>πρότυπα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Έμμεσος </a:t>
            </a:r>
            <a:r>
              <a:rPr lang="el-GR" altLang="el-GR" dirty="0"/>
              <a:t>περιορισμός </a:t>
            </a:r>
            <a:r>
              <a:rPr lang="el-GR" altLang="el-GR" dirty="0" smtClean="0"/>
              <a:t>εύρους από </a:t>
            </a:r>
            <a:r>
              <a:rPr lang="el-GR" altLang="el-GR" dirty="0"/>
              <a:t>το διάνυσμα</a:t>
            </a:r>
          </a:p>
          <a:p>
            <a:r>
              <a:rPr lang="el-GR" altLang="el-GR" dirty="0"/>
              <a:t>Διάφορα κριτήρια ταιριάσματος μπλοκ</a:t>
            </a:r>
          </a:p>
          <a:p>
            <a:pPr lvl="1"/>
            <a:r>
              <a:rPr lang="el-GR" altLang="el-GR" dirty="0"/>
              <a:t>Διαφορές όλων των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pPr lvl="1"/>
            <a:r>
              <a:rPr lang="el-GR" altLang="el-GR" dirty="0"/>
              <a:t>Επιλογή του μικρότερου </a:t>
            </a:r>
            <a:r>
              <a:rPr lang="el-GR" altLang="el-GR" dirty="0" smtClean="0"/>
              <a:t>αθροίσματος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38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3" y="1196752"/>
            <a:ext cx="5768340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καρέ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2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Καρέ-</a:t>
            </a:r>
            <a:r>
              <a:rPr lang="en-US" altLang="el-GR" dirty="0" smtClean="0"/>
              <a:t>B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Δύο καρέ αναφοράς (προηγούμενο και επόμενο)</a:t>
            </a:r>
          </a:p>
          <a:p>
            <a:pPr lvl="1" eaLnBrk="1" hangingPunct="1"/>
            <a:r>
              <a:rPr lang="el-GR" altLang="el-GR" dirty="0" smtClean="0"/>
              <a:t>Ένα ή δύο διανύσματα κίνησης</a:t>
            </a:r>
          </a:p>
          <a:p>
            <a:pPr lvl="2" eaLnBrk="1" hangingPunct="1"/>
            <a:r>
              <a:rPr lang="el-GR" altLang="el-GR" dirty="0" smtClean="0"/>
              <a:t>Παρεμβολή για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αναφοράς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5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πρότυπο </a:t>
            </a:r>
            <a:r>
              <a:rPr lang="en-US" altLang="el-GR" dirty="0"/>
              <a:t>H.261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/>
              <a:t>H.26x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3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Βίντεο στο </a:t>
            </a:r>
            <a:r>
              <a:rPr lang="en-US" altLang="el-GR" dirty="0" smtClean="0"/>
              <a:t>ISDN</a:t>
            </a:r>
            <a:r>
              <a:rPr lang="el-GR" altLang="el-GR" dirty="0" smtClean="0"/>
              <a:t> (1 από 2)</a:t>
            </a:r>
            <a:endParaRPr lang="el-GR" altLang="el-G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Μετάδοση εικόνας μέσω </a:t>
            </a:r>
            <a:r>
              <a:rPr lang="en-US" altLang="el-GR" dirty="0" smtClean="0"/>
              <a:t>ISDN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Πολλά κανάλια </a:t>
            </a:r>
            <a:r>
              <a:rPr lang="en-US" altLang="el-GR" dirty="0" smtClean="0"/>
              <a:t>B</a:t>
            </a:r>
            <a:r>
              <a:rPr lang="el-GR" altLang="el-GR" dirty="0" smtClean="0"/>
              <a:t> (64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) για βίντεο και ήχο</a:t>
            </a:r>
          </a:p>
          <a:p>
            <a:pPr lvl="1" eaLnBrk="1" hangingPunct="1"/>
            <a:r>
              <a:rPr lang="el-GR" altLang="el-GR" dirty="0" smtClean="0"/>
              <a:t>Κοινός </a:t>
            </a:r>
            <a:r>
              <a:rPr lang="el-GR" altLang="el-GR" dirty="0" err="1" smtClean="0"/>
              <a:t>κωδικοαποκωδικοποιητής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codec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Πρωτεύον ρυθμός </a:t>
            </a:r>
            <a:r>
              <a:rPr lang="en-US" altLang="el-GR" dirty="0" smtClean="0"/>
              <a:t>ISDN </a:t>
            </a:r>
            <a:r>
              <a:rPr lang="el-GR" altLang="el-GR" dirty="0" smtClean="0"/>
              <a:t>(</a:t>
            </a:r>
            <a:r>
              <a:rPr lang="en-US" altLang="el-GR" dirty="0" smtClean="0"/>
              <a:t>PRI</a:t>
            </a:r>
            <a:r>
              <a:rPr lang="el-GR" altLang="el-GR" dirty="0" smtClean="0"/>
              <a:t>): 30 κανάλια </a:t>
            </a:r>
            <a:r>
              <a:rPr lang="en-US" altLang="el-GR" dirty="0" smtClean="0"/>
              <a:t>B</a:t>
            </a:r>
          </a:p>
          <a:p>
            <a:pPr lvl="1" eaLnBrk="1" hangingPunct="1"/>
            <a:r>
              <a:rPr lang="el-GR" altLang="el-GR" dirty="0" smtClean="0"/>
              <a:t>Πρότυπα </a:t>
            </a:r>
            <a:r>
              <a:rPr lang="en-US" altLang="el-GR" dirty="0" smtClean="0"/>
              <a:t>m</a:t>
            </a:r>
            <a:r>
              <a:rPr lang="el-GR" altLang="el-GR" dirty="0" smtClean="0"/>
              <a:t> x 384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, όπου </a:t>
            </a:r>
            <a:r>
              <a:rPr lang="en-US" altLang="el-GR" dirty="0" smtClean="0"/>
              <a:t>m</a:t>
            </a:r>
            <a:r>
              <a:rPr lang="el-GR" altLang="el-GR" dirty="0" smtClean="0"/>
              <a:t>=1,2,…,5</a:t>
            </a:r>
          </a:p>
          <a:p>
            <a:pPr eaLnBrk="1" hangingPunct="1"/>
            <a:r>
              <a:rPr lang="el-GR" altLang="el-GR" dirty="0" smtClean="0"/>
              <a:t>Βασικός ρυθμός </a:t>
            </a:r>
            <a:r>
              <a:rPr lang="en-US" altLang="el-GR" dirty="0" smtClean="0"/>
              <a:t>ISDN </a:t>
            </a:r>
            <a:r>
              <a:rPr lang="el-GR" altLang="el-GR" dirty="0" smtClean="0"/>
              <a:t>(</a:t>
            </a:r>
            <a:r>
              <a:rPr lang="en-US" altLang="el-GR" dirty="0" smtClean="0"/>
              <a:t>BRI</a:t>
            </a:r>
            <a:r>
              <a:rPr lang="el-GR" altLang="el-GR" dirty="0" smtClean="0"/>
              <a:t>)</a:t>
            </a:r>
            <a:r>
              <a:rPr lang="en-US" altLang="el-GR" dirty="0" smtClean="0"/>
              <a:t>: 2 </a:t>
            </a:r>
            <a:r>
              <a:rPr lang="el-GR" altLang="el-GR" dirty="0" smtClean="0"/>
              <a:t>κανάλια </a:t>
            </a:r>
            <a:r>
              <a:rPr lang="en-US" altLang="el-GR" dirty="0" smtClean="0"/>
              <a:t>B</a:t>
            </a:r>
          </a:p>
          <a:p>
            <a:pPr lvl="1" eaLnBrk="1" hangingPunct="1"/>
            <a:r>
              <a:rPr lang="el-GR" altLang="el-GR" dirty="0" smtClean="0"/>
              <a:t>Πρότυπα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x</a:t>
            </a:r>
            <a:r>
              <a:rPr lang="el-GR" altLang="el-GR" dirty="0" smtClean="0"/>
              <a:t> 64 </a:t>
            </a:r>
            <a:r>
              <a:rPr lang="en-US" altLang="el-GR" dirty="0" smtClean="0"/>
              <a:t>Kbps</a:t>
            </a:r>
            <a:r>
              <a:rPr lang="el-GR" altLang="el-GR" dirty="0" smtClean="0"/>
              <a:t>, όπου </a:t>
            </a:r>
            <a:r>
              <a:rPr lang="en-US" altLang="el-GR" dirty="0" smtClean="0"/>
              <a:t>n</a:t>
            </a:r>
            <a:r>
              <a:rPr lang="el-GR" altLang="el-GR" dirty="0" smtClean="0"/>
              <a:t>=1,2,…,5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5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Βίντεο στο </a:t>
            </a:r>
            <a:r>
              <a:rPr lang="en-US" altLang="el-GR" dirty="0"/>
              <a:t>ISDN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Ενοποιημένη υποστήριξη </a:t>
            </a:r>
            <a:r>
              <a:rPr lang="en-US" altLang="el-GR" dirty="0"/>
              <a:t>PRI</a:t>
            </a:r>
            <a:r>
              <a:rPr lang="el-GR" altLang="el-GR" dirty="0"/>
              <a:t> και </a:t>
            </a:r>
            <a:r>
              <a:rPr lang="en-US" altLang="el-GR" dirty="0"/>
              <a:t>BRI</a:t>
            </a:r>
            <a:endParaRPr lang="el-GR" altLang="el-GR" dirty="0"/>
          </a:p>
          <a:p>
            <a:pPr lvl="1"/>
            <a:r>
              <a:rPr lang="el-GR" altLang="el-GR" dirty="0"/>
              <a:t>Πρότυπα </a:t>
            </a:r>
            <a:r>
              <a:rPr lang="en-US" altLang="el-GR" dirty="0"/>
              <a:t>p</a:t>
            </a:r>
            <a:r>
              <a:rPr lang="el-GR" altLang="el-GR" dirty="0"/>
              <a:t> x 64 </a:t>
            </a:r>
            <a:r>
              <a:rPr lang="en-US" altLang="el-GR" dirty="0"/>
              <a:t>Kbps</a:t>
            </a:r>
            <a:r>
              <a:rPr lang="el-GR" altLang="el-GR" dirty="0"/>
              <a:t>, όπου </a:t>
            </a:r>
            <a:r>
              <a:rPr lang="en-US" altLang="el-GR" dirty="0"/>
              <a:t>p</a:t>
            </a:r>
            <a:r>
              <a:rPr lang="el-GR" altLang="el-GR" dirty="0"/>
              <a:t>=1,2,…,30</a:t>
            </a:r>
          </a:p>
          <a:p>
            <a:pPr lvl="1"/>
            <a:r>
              <a:rPr lang="el-GR" altLang="el-GR" dirty="0"/>
              <a:t>Κωδικοποίηση </a:t>
            </a:r>
            <a:r>
              <a:rPr lang="el-GR" altLang="el-GR" dirty="0" smtClean="0"/>
              <a:t>σε </a:t>
            </a:r>
            <a:r>
              <a:rPr lang="el-GR" altLang="el-GR" dirty="0"/>
              <a:t>πραγματικό </a:t>
            </a:r>
            <a:r>
              <a:rPr lang="el-GR" altLang="el-GR" dirty="0" smtClean="0"/>
              <a:t>χρόνο</a:t>
            </a:r>
          </a:p>
          <a:p>
            <a:pPr lvl="1"/>
            <a:r>
              <a:rPr lang="el-GR" altLang="el-GR" dirty="0" smtClean="0"/>
              <a:t>Αποκωδικοποίηση σε πραγματικό χρόνο</a:t>
            </a:r>
            <a:endParaRPr lang="el-GR" altLang="el-GR" dirty="0"/>
          </a:p>
          <a:p>
            <a:pPr lvl="1"/>
            <a:r>
              <a:rPr lang="el-GR" altLang="el-GR" dirty="0"/>
              <a:t>Μέγιστη καθυστέρηση κάτω από 150 </a:t>
            </a:r>
            <a:r>
              <a:rPr lang="en-US" altLang="el-GR" dirty="0" err="1"/>
              <a:t>ms</a:t>
            </a:r>
            <a:endParaRPr lang="el-GR" altLang="el-GR" dirty="0"/>
          </a:p>
          <a:p>
            <a:pPr lvl="1"/>
            <a:r>
              <a:rPr lang="el-GR" altLang="el-GR" dirty="0"/>
              <a:t>Σταθερός </a:t>
            </a:r>
            <a:r>
              <a:rPr lang="el-GR" altLang="el-GR" dirty="0" smtClean="0"/>
              <a:t>ρυθμός </a:t>
            </a:r>
            <a:r>
              <a:rPr lang="el-GR" altLang="el-GR" dirty="0"/>
              <a:t>μετάδοσης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Μεταβαλλόμενη ποιότητα μετάδοσης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327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Μορφότυπα</a:t>
            </a:r>
            <a:r>
              <a:rPr lang="el-GR" altLang="el-GR" dirty="0"/>
              <a:t> </a:t>
            </a:r>
            <a:r>
              <a:rPr lang="el-GR" altLang="el-GR" dirty="0" smtClean="0"/>
              <a:t>εικόνας (1 από 2)</a:t>
            </a:r>
            <a:endParaRPr lang="el-GR" altLang="el-GR" dirty="0"/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Ρυθμός καρέ εισόδου: 29,97 </a:t>
            </a:r>
            <a:r>
              <a:rPr lang="en-US" altLang="el-GR" dirty="0" smtClean="0"/>
              <a:t>fps (NTSC)</a:t>
            </a:r>
            <a:endParaRPr lang="el-GR" altLang="el-GR" dirty="0" smtClean="0"/>
          </a:p>
          <a:p>
            <a:r>
              <a:rPr lang="el-GR" altLang="el-GR" dirty="0" smtClean="0"/>
              <a:t>Προοδευτική σάρωση</a:t>
            </a:r>
          </a:p>
          <a:p>
            <a:r>
              <a:rPr lang="el-GR" altLang="el-GR" dirty="0" smtClean="0"/>
              <a:t>Ρυθμός καρέ εξόδου: </a:t>
            </a:r>
            <a:r>
              <a:rPr lang="en-US" altLang="el-GR" dirty="0" smtClean="0"/>
              <a:t>29,97, 15 </a:t>
            </a:r>
            <a:r>
              <a:rPr lang="el-GR" altLang="el-GR" dirty="0" smtClean="0"/>
              <a:t>ή 7,5</a:t>
            </a:r>
            <a:r>
              <a:rPr lang="en-US" altLang="el-GR" dirty="0" smtClean="0"/>
              <a:t> fps</a:t>
            </a:r>
            <a:endParaRPr lang="el-GR" altLang="el-GR" dirty="0" smtClean="0"/>
          </a:p>
          <a:p>
            <a:r>
              <a:rPr lang="el-GR" altLang="el-GR" dirty="0" smtClean="0"/>
              <a:t>Φωτεινότητα (</a:t>
            </a:r>
            <a:r>
              <a:rPr lang="en-US" altLang="el-GR" dirty="0" smtClean="0"/>
              <a:t>Y</a:t>
            </a:r>
            <a:r>
              <a:rPr lang="el-GR" altLang="el-GR" dirty="0" smtClean="0"/>
              <a:t>), </a:t>
            </a:r>
            <a:r>
              <a:rPr lang="el-GR" altLang="el-GR" dirty="0" err="1" smtClean="0"/>
              <a:t>χρωμικότητα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Cb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Cr</a:t>
            </a:r>
            <a:r>
              <a:rPr lang="el-GR" altLang="el-GR" dirty="0" smtClean="0"/>
              <a:t>)</a:t>
            </a:r>
          </a:p>
          <a:p>
            <a:r>
              <a:rPr lang="el-GR" altLang="el-GR" dirty="0" smtClean="0"/>
              <a:t>Λόγος διαστάσεων 4:3</a:t>
            </a:r>
          </a:p>
          <a:p>
            <a:r>
              <a:rPr lang="el-GR" altLang="el-GR" dirty="0" smtClean="0"/>
              <a:t>Λόγος δειγματοληψίας 4:1:1</a:t>
            </a:r>
          </a:p>
          <a:p>
            <a:r>
              <a:rPr lang="el-GR" altLang="el-GR" dirty="0" smtClean="0"/>
              <a:t>8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ανά </a:t>
            </a:r>
            <a:r>
              <a:rPr lang="el-GR" altLang="el-GR" dirty="0" err="1" smtClean="0"/>
              <a:t>εικονοστοιχείο</a:t>
            </a:r>
            <a:r>
              <a:rPr lang="el-GR" altLang="el-GR" dirty="0" smtClean="0"/>
              <a:t> ανά συνιστώσα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9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Μορφότυπα</a:t>
            </a:r>
            <a:r>
              <a:rPr lang="el-GR" altLang="el-GR" dirty="0"/>
              <a:t> εικόνας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Μορφότυπο</a:t>
            </a:r>
            <a:r>
              <a:rPr lang="el-GR" altLang="el-GR" dirty="0"/>
              <a:t> (</a:t>
            </a:r>
            <a:r>
              <a:rPr lang="en-US" altLang="el-GR" dirty="0"/>
              <a:t>CIF</a:t>
            </a:r>
            <a:r>
              <a:rPr lang="el-GR" altLang="el-GR" dirty="0"/>
              <a:t>): προαιρετικό</a:t>
            </a:r>
          </a:p>
          <a:p>
            <a:pPr lvl="1"/>
            <a:r>
              <a:rPr lang="el-GR" altLang="el-GR" dirty="0"/>
              <a:t>Φωτεινότητα: 352</a:t>
            </a:r>
            <a:r>
              <a:rPr lang="en-US" altLang="el-GR" dirty="0"/>
              <a:t> x</a:t>
            </a:r>
            <a:r>
              <a:rPr lang="el-GR" altLang="el-GR" dirty="0"/>
              <a:t> 288</a:t>
            </a:r>
          </a:p>
          <a:p>
            <a:pPr lvl="1"/>
            <a:r>
              <a:rPr lang="el-GR" altLang="el-GR" dirty="0" err="1"/>
              <a:t>Χρωμικότητα</a:t>
            </a:r>
            <a:r>
              <a:rPr lang="el-GR" altLang="el-GR" dirty="0"/>
              <a:t>: 176 </a:t>
            </a:r>
            <a:r>
              <a:rPr lang="en-US" altLang="el-GR" dirty="0"/>
              <a:t>x </a:t>
            </a:r>
            <a:r>
              <a:rPr lang="el-GR" altLang="el-GR" dirty="0"/>
              <a:t>144</a:t>
            </a:r>
          </a:p>
          <a:p>
            <a:r>
              <a:rPr lang="el-GR" altLang="el-GR" dirty="0" err="1"/>
              <a:t>Μορφότυπο</a:t>
            </a:r>
            <a:r>
              <a:rPr lang="el-GR" altLang="el-GR" dirty="0"/>
              <a:t> </a:t>
            </a:r>
            <a:r>
              <a:rPr lang="en-US" altLang="el-GR" dirty="0"/>
              <a:t>QCIF</a:t>
            </a:r>
            <a:r>
              <a:rPr lang="el-GR" altLang="el-GR" dirty="0"/>
              <a:t> (</a:t>
            </a:r>
            <a:r>
              <a:rPr lang="en-US" altLang="el-GR" dirty="0"/>
              <a:t>quarter</a:t>
            </a:r>
            <a:r>
              <a:rPr lang="el-GR" altLang="el-GR" dirty="0"/>
              <a:t> </a:t>
            </a:r>
            <a:r>
              <a:rPr lang="en-US" altLang="el-GR" dirty="0"/>
              <a:t>CIF</a:t>
            </a:r>
            <a:r>
              <a:rPr lang="el-GR" altLang="el-GR" dirty="0"/>
              <a:t>): υποχρεωτικό</a:t>
            </a:r>
          </a:p>
          <a:p>
            <a:pPr lvl="1"/>
            <a:r>
              <a:rPr lang="el-GR" altLang="el-GR" dirty="0"/>
              <a:t>Φωτεινότητα: 176</a:t>
            </a:r>
            <a:r>
              <a:rPr lang="en-US" altLang="el-GR" dirty="0"/>
              <a:t> x 144</a:t>
            </a:r>
            <a:endParaRPr lang="el-GR" altLang="el-GR" dirty="0"/>
          </a:p>
          <a:p>
            <a:pPr lvl="1"/>
            <a:r>
              <a:rPr lang="el-GR" altLang="el-GR" dirty="0" err="1"/>
              <a:t>Χρωμικότητα</a:t>
            </a:r>
            <a:r>
              <a:rPr lang="el-GR" altLang="el-GR" dirty="0"/>
              <a:t>: </a:t>
            </a:r>
            <a:r>
              <a:rPr lang="en-US" altLang="el-GR" dirty="0"/>
              <a:t>88 x </a:t>
            </a:r>
            <a:r>
              <a:rPr lang="en-US" altLang="el-GR" dirty="0" smtClean="0"/>
              <a:t>72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49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Λόγος συμπίεσης</a:t>
            </a:r>
            <a:endParaRPr lang="en-US" altLang="el-GR" dirty="0" smtClean="0"/>
          </a:p>
        </p:txBody>
      </p:sp>
      <p:sp>
        <p:nvSpPr>
          <p:cNvPr id="19461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Ρυθμός δεδομένων χωρίς συμπίεση</a:t>
            </a:r>
          </a:p>
          <a:p>
            <a:pPr lvl="1" eaLnBrk="1" hangingPunct="1"/>
            <a:r>
              <a:rPr lang="en-US" altLang="el-GR" dirty="0" smtClean="0"/>
              <a:t>QCIF</a:t>
            </a:r>
            <a:r>
              <a:rPr lang="el-GR" altLang="el-GR" dirty="0" smtClean="0"/>
              <a:t> με 15</a:t>
            </a:r>
            <a:r>
              <a:rPr lang="en-US" altLang="el-GR" dirty="0" smtClean="0"/>
              <a:t> fps: </a:t>
            </a:r>
            <a:r>
              <a:rPr lang="el-GR" altLang="el-GR" dirty="0" smtClean="0"/>
              <a:t>4,55 </a:t>
            </a:r>
            <a:r>
              <a:rPr lang="en-US" altLang="el-GR" dirty="0" smtClean="0"/>
              <a:t>Mbps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CIF </a:t>
            </a:r>
            <a:r>
              <a:rPr lang="el-GR" altLang="el-GR" dirty="0" smtClean="0"/>
              <a:t> με 30</a:t>
            </a:r>
            <a:r>
              <a:rPr lang="en-US" altLang="el-GR" dirty="0" smtClean="0"/>
              <a:t> fps: </a:t>
            </a:r>
            <a:r>
              <a:rPr lang="el-GR" altLang="el-GR" dirty="0" smtClean="0"/>
              <a:t>36,45 </a:t>
            </a:r>
            <a:r>
              <a:rPr lang="en-US" altLang="el-GR" dirty="0" smtClean="0"/>
              <a:t>Mbps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Απαιτήσεις συμπίεσης</a:t>
            </a:r>
          </a:p>
          <a:p>
            <a:pPr lvl="1" eaLnBrk="1" hangingPunct="1"/>
            <a:r>
              <a:rPr lang="el-GR" altLang="el-GR" dirty="0" smtClean="0"/>
              <a:t>1:70 για </a:t>
            </a:r>
            <a:r>
              <a:rPr lang="en-US" altLang="el-GR" dirty="0" smtClean="0"/>
              <a:t>QCIF</a:t>
            </a:r>
            <a:r>
              <a:rPr lang="el-GR" altLang="el-GR" dirty="0" smtClean="0"/>
              <a:t> με 15 </a:t>
            </a:r>
            <a:r>
              <a:rPr lang="en-US" altLang="el-GR" dirty="0" smtClean="0"/>
              <a:t>fps</a:t>
            </a:r>
            <a:r>
              <a:rPr lang="el-GR" altLang="el-GR" dirty="0" smtClean="0"/>
              <a:t> σε 1 κανάλι </a:t>
            </a:r>
            <a:r>
              <a:rPr lang="en-US" altLang="el-GR" dirty="0" smtClean="0"/>
              <a:t>B (64 Kbps)</a:t>
            </a:r>
          </a:p>
          <a:p>
            <a:pPr lvl="1" eaLnBrk="1" hangingPunct="1"/>
            <a:r>
              <a:rPr lang="el-GR" altLang="el-GR" dirty="0" smtClean="0"/>
              <a:t>1:95 γα </a:t>
            </a:r>
            <a:r>
              <a:rPr lang="en-US" altLang="el-GR" dirty="0" smtClean="0"/>
              <a:t>CIF </a:t>
            </a:r>
            <a:r>
              <a:rPr lang="el-GR" altLang="el-GR" dirty="0" smtClean="0"/>
              <a:t>με 30 </a:t>
            </a:r>
            <a:r>
              <a:rPr lang="en-US" altLang="el-GR" dirty="0" smtClean="0"/>
              <a:t>fps</a:t>
            </a:r>
            <a:r>
              <a:rPr lang="el-GR" altLang="el-GR" dirty="0" smtClean="0"/>
              <a:t> σε 6 κανάλια </a:t>
            </a:r>
            <a:r>
              <a:rPr lang="en-US" altLang="el-GR" dirty="0" smtClean="0"/>
              <a:t>B (384 Kbps)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84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καρέ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Μπλοκ </a:t>
            </a:r>
            <a:r>
              <a:rPr lang="el-GR" altLang="el-GR" dirty="0"/>
              <a:t>(</a:t>
            </a:r>
            <a:r>
              <a:rPr lang="en-US" altLang="el-GR" dirty="0"/>
              <a:t>block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8x8 </a:t>
            </a:r>
            <a:r>
              <a:rPr lang="el-GR" altLang="el-GR" dirty="0" err="1"/>
              <a:t>εικονοστοιχεία</a:t>
            </a:r>
            <a:r>
              <a:rPr lang="el-GR" altLang="el-GR" dirty="0"/>
              <a:t> μίας συνιστώσας</a:t>
            </a:r>
          </a:p>
          <a:p>
            <a:r>
              <a:rPr lang="el-GR" altLang="el-GR" dirty="0" err="1"/>
              <a:t>Μακρομπλόκ</a:t>
            </a:r>
            <a:r>
              <a:rPr lang="el-GR" altLang="el-GR" dirty="0"/>
              <a:t> (</a:t>
            </a:r>
            <a:r>
              <a:rPr lang="en-US" altLang="el-GR" dirty="0"/>
              <a:t>MB</a:t>
            </a:r>
            <a:r>
              <a:rPr lang="el-GR" altLang="el-GR" dirty="0" smtClean="0"/>
              <a:t>)</a:t>
            </a:r>
          </a:p>
          <a:p>
            <a:pPr lvl="1"/>
            <a:r>
              <a:rPr lang="en-US" altLang="el-GR" dirty="0" smtClean="0"/>
              <a:t>4 </a:t>
            </a:r>
            <a:r>
              <a:rPr lang="el-GR" altLang="el-GR" dirty="0"/>
              <a:t>μπλοκ </a:t>
            </a:r>
            <a:r>
              <a:rPr lang="en-US" altLang="el-GR" dirty="0"/>
              <a:t>Y, </a:t>
            </a:r>
            <a:r>
              <a:rPr lang="el-GR" altLang="el-GR" dirty="0"/>
              <a:t>από 1 μπλοκ </a:t>
            </a:r>
            <a:r>
              <a:rPr lang="en-US" altLang="el-GR" dirty="0" err="1"/>
              <a:t>Cb</a:t>
            </a:r>
            <a:r>
              <a:rPr lang="el-GR" altLang="el-GR" dirty="0"/>
              <a:t> και </a:t>
            </a:r>
            <a:r>
              <a:rPr lang="en-US" altLang="el-GR" dirty="0"/>
              <a:t>Cr</a:t>
            </a:r>
            <a:endParaRPr lang="el-GR" altLang="el-GR" dirty="0"/>
          </a:p>
          <a:p>
            <a:r>
              <a:rPr lang="el-GR" altLang="el-GR" dirty="0"/>
              <a:t>Ομάδα μπλοκ (</a:t>
            </a:r>
            <a:r>
              <a:rPr lang="en-US" altLang="el-GR" dirty="0"/>
              <a:t>GOB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3</a:t>
            </a:r>
            <a:r>
              <a:rPr lang="en-US" altLang="el-GR" dirty="0"/>
              <a:t>x</a:t>
            </a:r>
            <a:r>
              <a:rPr lang="el-GR" altLang="el-GR" dirty="0"/>
              <a:t>11=33 </a:t>
            </a:r>
            <a:r>
              <a:rPr lang="el-GR" altLang="el-GR" dirty="0" err="1"/>
              <a:t>μακρομπλόκ</a:t>
            </a:r>
            <a:endParaRPr lang="en-US" altLang="el-GR" dirty="0"/>
          </a:p>
          <a:p>
            <a:pPr lvl="1"/>
            <a:r>
              <a:rPr lang="el-GR" altLang="el-GR" dirty="0" smtClean="0"/>
              <a:t>Ξεκινά </a:t>
            </a:r>
            <a:r>
              <a:rPr lang="el-GR" altLang="el-GR" dirty="0"/>
              <a:t>με </a:t>
            </a:r>
            <a:r>
              <a:rPr lang="el-GR" altLang="el-GR" dirty="0" smtClean="0"/>
              <a:t>προκαθορισμένη </a:t>
            </a:r>
            <a:r>
              <a:rPr lang="el-GR" altLang="el-GR" dirty="0"/>
              <a:t>ακολουθία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Επιτρέπει συγχρονισμό μετά από σφάλματα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646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καρέ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/>
          </a:bodyPr>
          <a:lstStyle/>
          <a:p>
            <a:r>
              <a:rPr lang="en-US" altLang="el-GR" dirty="0"/>
              <a:t>QCIF</a:t>
            </a:r>
            <a:r>
              <a:rPr lang="el-GR" altLang="el-GR" dirty="0"/>
              <a:t>: τρεις ομάδες </a:t>
            </a:r>
            <a:r>
              <a:rPr lang="el-GR" altLang="el-GR" dirty="0" smtClean="0"/>
              <a:t>μπλοκ</a:t>
            </a:r>
          </a:p>
          <a:p>
            <a:pPr lvl="1"/>
            <a:r>
              <a:rPr lang="el-GR" altLang="el-GR" dirty="0" smtClean="0"/>
              <a:t>3 γραμμές </a:t>
            </a:r>
            <a:r>
              <a:rPr lang="en-US" altLang="el-GR" dirty="0" smtClean="0"/>
              <a:t>x </a:t>
            </a:r>
            <a:r>
              <a:rPr lang="el-GR" altLang="el-GR" dirty="0" smtClean="0"/>
              <a:t>1 στήλη</a:t>
            </a:r>
            <a:endParaRPr lang="el-GR" altLang="el-GR" dirty="0"/>
          </a:p>
          <a:p>
            <a:r>
              <a:rPr lang="en-US" altLang="el-GR" dirty="0"/>
              <a:t>CIF</a:t>
            </a:r>
            <a:r>
              <a:rPr lang="el-GR" altLang="el-GR" dirty="0"/>
              <a:t>: δώδεκα ομάδες </a:t>
            </a:r>
            <a:r>
              <a:rPr lang="el-GR" altLang="el-GR" dirty="0" smtClean="0"/>
              <a:t>μπλοκ</a:t>
            </a:r>
          </a:p>
          <a:p>
            <a:pPr lvl="1"/>
            <a:r>
              <a:rPr lang="el-GR" altLang="el-GR" dirty="0" smtClean="0"/>
              <a:t>6 </a:t>
            </a:r>
            <a:r>
              <a:rPr lang="el-GR" altLang="el-GR" dirty="0"/>
              <a:t>γραμμές </a:t>
            </a:r>
            <a:r>
              <a:rPr lang="en-US" altLang="el-GR" dirty="0"/>
              <a:t>x </a:t>
            </a:r>
            <a:r>
              <a:rPr lang="el-GR" altLang="el-GR" dirty="0" smtClean="0"/>
              <a:t>2 στήλες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92736"/>
            <a:ext cx="30251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Ενδοπλαισιακή</a:t>
            </a:r>
            <a:r>
              <a:rPr lang="el-GR" altLang="el-GR" dirty="0"/>
              <a:t> </a:t>
            </a:r>
            <a:r>
              <a:rPr lang="el-GR" altLang="el-GR" dirty="0" smtClean="0"/>
              <a:t>κωδικοποίηση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Μετασχηματισμός </a:t>
            </a:r>
            <a:r>
              <a:rPr lang="en-US" altLang="el-GR" dirty="0"/>
              <a:t>DCT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Σε κάθε μπλοκ </a:t>
            </a:r>
            <a:r>
              <a:rPr lang="el-GR" altLang="el-GR" dirty="0"/>
              <a:t>8</a:t>
            </a:r>
            <a:r>
              <a:rPr lang="en-US" altLang="el-GR" dirty="0"/>
              <a:t>x</a:t>
            </a:r>
            <a:r>
              <a:rPr lang="el-GR" altLang="el-GR" dirty="0"/>
              <a:t>8 </a:t>
            </a:r>
            <a:r>
              <a:rPr lang="el-GR" altLang="el-GR" dirty="0" err="1"/>
              <a:t>εικονοστοιχείων</a:t>
            </a:r>
            <a:endParaRPr lang="el-GR" altLang="el-GR" dirty="0"/>
          </a:p>
          <a:p>
            <a:r>
              <a:rPr lang="el-GR" altLang="el-GR" dirty="0"/>
              <a:t>Χωριστή </a:t>
            </a:r>
            <a:r>
              <a:rPr lang="el-GR" altLang="el-GR" dirty="0" err="1"/>
              <a:t>κβαντοποίηση</a:t>
            </a:r>
            <a:r>
              <a:rPr lang="el-GR" altLang="el-GR" dirty="0"/>
              <a:t> συντελεστών </a:t>
            </a:r>
            <a:r>
              <a:rPr lang="en-US" altLang="el-GR" dirty="0" smtClean="0"/>
              <a:t>DC/AC</a:t>
            </a:r>
            <a:endParaRPr lang="el-GR" altLang="el-GR" dirty="0"/>
          </a:p>
          <a:p>
            <a:pPr lvl="1"/>
            <a:r>
              <a:rPr lang="el-GR" altLang="el-GR" dirty="0"/>
              <a:t>Χρήση δύο συντελεστών </a:t>
            </a:r>
            <a:r>
              <a:rPr lang="el-GR" altLang="el-GR" dirty="0" err="1"/>
              <a:t>κβαντοποίησης</a:t>
            </a:r>
            <a:r>
              <a:rPr lang="el-GR" altLang="el-GR" dirty="0"/>
              <a:t> μόνο</a:t>
            </a:r>
          </a:p>
          <a:p>
            <a:pPr lvl="1"/>
            <a:r>
              <a:rPr lang="el-GR" altLang="el-GR" dirty="0" smtClean="0"/>
              <a:t>Σταθερός συντελεστής </a:t>
            </a:r>
            <a:r>
              <a:rPr lang="el-GR" altLang="el-GR" dirty="0" err="1" smtClean="0"/>
              <a:t>κβαντοποίησης</a:t>
            </a:r>
            <a:r>
              <a:rPr lang="el-GR" altLang="el-GR" dirty="0" smtClean="0"/>
              <a:t> </a:t>
            </a:r>
            <a:r>
              <a:rPr lang="en-US" altLang="el-GR" dirty="0" smtClean="0"/>
              <a:t>DC</a:t>
            </a:r>
            <a:endParaRPr lang="el-GR" altLang="el-GR" dirty="0"/>
          </a:p>
          <a:p>
            <a:pPr lvl="1"/>
            <a:r>
              <a:rPr lang="el-GR" altLang="el-GR" dirty="0" smtClean="0"/>
              <a:t>Μεταβλητός συντελεστής </a:t>
            </a:r>
            <a:r>
              <a:rPr lang="el-GR" altLang="el-GR" dirty="0" err="1"/>
              <a:t>κβαντοποίησης</a:t>
            </a:r>
            <a:r>
              <a:rPr lang="el-GR" altLang="el-GR" dirty="0"/>
              <a:t> </a:t>
            </a:r>
            <a:r>
              <a:rPr lang="en-US" altLang="el-GR" dirty="0" smtClean="0"/>
              <a:t>AC</a:t>
            </a:r>
            <a:endParaRPr lang="el-GR" altLang="el-GR" dirty="0" smtClean="0"/>
          </a:p>
          <a:p>
            <a:r>
              <a:rPr lang="el-GR" altLang="el-GR" dirty="0" smtClean="0"/>
              <a:t>Κωδικοποίηση εντροπίας όπως στο </a:t>
            </a:r>
            <a:r>
              <a:rPr lang="en-US" altLang="el-GR" dirty="0" smtClean="0"/>
              <a:t>JPEG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724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Διαπλαισιακή</a:t>
            </a:r>
            <a:r>
              <a:rPr lang="el-GR" altLang="el-GR" dirty="0"/>
              <a:t> </a:t>
            </a:r>
            <a:r>
              <a:rPr lang="el-GR" altLang="el-GR" dirty="0" smtClean="0"/>
              <a:t>κωδικοποίηση</a:t>
            </a:r>
            <a:endParaRPr lang="el-GR" altLang="el-GR" dirty="0"/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Χρησιμοποιείται όποτε θέλει ο κωδικοποιητής</a:t>
            </a:r>
          </a:p>
          <a:p>
            <a:pPr lvl="1"/>
            <a:r>
              <a:rPr lang="el-GR" altLang="el-GR" dirty="0" smtClean="0"/>
              <a:t>Δεν υπάρχει περιοδικότητα</a:t>
            </a:r>
          </a:p>
          <a:p>
            <a:r>
              <a:rPr lang="el-GR" altLang="el-GR" dirty="0" smtClean="0"/>
              <a:t>Πρόβλεψη περιεχομένου </a:t>
            </a:r>
            <a:r>
              <a:rPr lang="el-GR" altLang="el-GR" dirty="0" err="1" smtClean="0"/>
              <a:t>μακρομπλοκ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Σύγκριση με </a:t>
            </a:r>
            <a:r>
              <a:rPr lang="el-GR" altLang="el-GR" dirty="0" err="1" smtClean="0"/>
              <a:t>μακρομπλόκ</a:t>
            </a:r>
            <a:r>
              <a:rPr lang="el-GR" altLang="el-GR" dirty="0" smtClean="0"/>
              <a:t> προηγούμενου καρέ</a:t>
            </a:r>
          </a:p>
          <a:p>
            <a:pPr lvl="1"/>
            <a:r>
              <a:rPr lang="el-GR" altLang="el-GR" dirty="0" smtClean="0"/>
              <a:t>Μόνο με το αμέσως προηγούμενο όμως!</a:t>
            </a:r>
          </a:p>
          <a:p>
            <a:pPr lvl="1"/>
            <a:r>
              <a:rPr lang="el-GR" altLang="el-GR" dirty="0" smtClean="0"/>
              <a:t>Μπορεί να είναι καρέ</a:t>
            </a:r>
            <a:r>
              <a:rPr lang="en-US" altLang="el-GR" dirty="0" smtClean="0"/>
              <a:t>-I</a:t>
            </a:r>
            <a:r>
              <a:rPr lang="el-GR" altLang="el-GR" dirty="0" smtClean="0"/>
              <a:t> ή καρέ</a:t>
            </a:r>
            <a:r>
              <a:rPr lang="en-US" altLang="el-GR" dirty="0" smtClean="0"/>
              <a:t>-P</a:t>
            </a:r>
            <a:endParaRPr lang="el-GR" altLang="el-GR" dirty="0" smtClean="0"/>
          </a:p>
          <a:p>
            <a:r>
              <a:rPr lang="el-GR" altLang="el-GR" dirty="0" smtClean="0"/>
              <a:t>Αν δεν υπάρχει ομοιότητα?</a:t>
            </a:r>
          </a:p>
          <a:p>
            <a:pPr lvl="1"/>
            <a:r>
              <a:rPr lang="el-GR" altLang="el-GR" dirty="0" smtClean="0"/>
              <a:t>Κάνουμε </a:t>
            </a:r>
            <a:r>
              <a:rPr lang="el-GR" altLang="el-GR" dirty="0" err="1" smtClean="0"/>
              <a:t>ενδοπλαισιακή</a:t>
            </a:r>
            <a:r>
              <a:rPr lang="el-GR" altLang="el-GR" dirty="0" smtClean="0"/>
              <a:t> κωδικοποίηση!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4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κίνησης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Διανύσματα κίνησης</a:t>
            </a:r>
          </a:p>
          <a:p>
            <a:pPr lvl="1"/>
            <a:r>
              <a:rPr lang="el-GR" altLang="el-GR" dirty="0"/>
              <a:t>Κωδικοποίηση εντροπίας</a:t>
            </a:r>
          </a:p>
          <a:p>
            <a:r>
              <a:rPr lang="el-GR" altLang="el-GR" dirty="0"/>
              <a:t>Διαφορές </a:t>
            </a:r>
            <a:r>
              <a:rPr lang="el-GR" altLang="el-GR" dirty="0" err="1"/>
              <a:t>μακρομπλόκ</a:t>
            </a:r>
            <a:endParaRPr lang="el-GR" altLang="el-GR" dirty="0"/>
          </a:p>
          <a:p>
            <a:pPr lvl="1"/>
            <a:r>
              <a:rPr lang="el-GR" altLang="el-GR" dirty="0"/>
              <a:t>Αρχικά διαφορική κωδικοποίηση (</a:t>
            </a:r>
            <a:r>
              <a:rPr lang="en-US" altLang="el-GR" dirty="0"/>
              <a:t>DPCM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Μετά όπως σε </a:t>
            </a:r>
            <a:r>
              <a:rPr lang="el-GR" altLang="el-GR" dirty="0" err="1"/>
              <a:t>ενδοπλαισιακή</a:t>
            </a:r>
            <a:r>
              <a:rPr lang="el-GR" altLang="el-GR" dirty="0"/>
              <a:t> κωδικοποίηση</a:t>
            </a:r>
          </a:p>
          <a:p>
            <a:pPr lvl="1"/>
            <a:r>
              <a:rPr lang="el-GR" altLang="el-GR" dirty="0"/>
              <a:t>Αν οι διαφορές είναι μικρές </a:t>
            </a:r>
            <a:r>
              <a:rPr lang="el-GR" altLang="el-GR" dirty="0" smtClean="0"/>
              <a:t>παραλείπονται</a:t>
            </a:r>
          </a:p>
          <a:p>
            <a:pPr lvl="2"/>
            <a:r>
              <a:rPr lang="el-GR" altLang="el-GR" dirty="0" smtClean="0"/>
              <a:t>Αύξηση συμπίεσης με κόστος σε ποιότητα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71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Σταθερός ρυθμός μετάδοσης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24944"/>
            <a:ext cx="8382000" cy="347585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Προσαρμογή βήματος </a:t>
            </a:r>
            <a:r>
              <a:rPr lang="el-GR" altLang="el-GR" dirty="0" err="1" smtClean="0"/>
              <a:t>κβαντοποίησης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Εφαρμόζεται μόνο στους συντελεστές Α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r>
              <a:rPr lang="el-GR" altLang="el-GR" dirty="0" smtClean="0"/>
              <a:t>Γεμάτος </a:t>
            </a:r>
            <a:r>
              <a:rPr lang="el-GR" altLang="el-GR" dirty="0" err="1" smtClean="0"/>
              <a:t>ενταμιευτής</a:t>
            </a:r>
            <a:r>
              <a:rPr lang="el-GR" altLang="el-GR" dirty="0" smtClean="0"/>
              <a:t> -&gt; αύξηση βήματος</a:t>
            </a:r>
          </a:p>
          <a:p>
            <a:r>
              <a:rPr lang="el-GR" altLang="el-GR" dirty="0" smtClean="0"/>
              <a:t>Άδειος </a:t>
            </a:r>
            <a:r>
              <a:rPr lang="el-GR" altLang="el-GR" dirty="0" err="1" smtClean="0"/>
              <a:t>ενταμιευτής</a:t>
            </a:r>
            <a:r>
              <a:rPr lang="el-GR" altLang="el-GR" dirty="0" smtClean="0"/>
              <a:t> -&gt;μείωση βήματος</a:t>
            </a:r>
          </a:p>
          <a:p>
            <a:pPr lvl="1"/>
            <a:r>
              <a:rPr lang="el-GR" altLang="el-GR" dirty="0" smtClean="0"/>
              <a:t>Χρήση άνω και κάτω ορίου για αλλαγή βήματος</a:t>
            </a:r>
          </a:p>
          <a:p>
            <a:r>
              <a:rPr lang="el-GR" altLang="el-GR" dirty="0" smtClean="0"/>
              <a:t>Σταθερός ρυθμός με μεταβαλλόμενη ποιότητα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0839"/>
            <a:ext cx="4511040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7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Ρεύμα δεδομένων</a:t>
            </a:r>
            <a:endParaRPr lang="en-US" altLang="el-GR" dirty="0" smtClean="0"/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581128"/>
            <a:ext cx="8382000" cy="181967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Γενίκευση του </a:t>
            </a:r>
            <a:r>
              <a:rPr lang="en-US" altLang="el-GR" dirty="0" smtClean="0"/>
              <a:t>JPEG</a:t>
            </a:r>
          </a:p>
          <a:p>
            <a:pPr lvl="1" eaLnBrk="1" hangingPunct="1"/>
            <a:r>
              <a:rPr lang="el-GR" altLang="el-GR" dirty="0" smtClean="0"/>
              <a:t>Το ρεύμα διαιρείται σε καρέ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καρέ διαιρούνται σε </a:t>
            </a:r>
            <a:r>
              <a:rPr lang="en-US" altLang="el-GR" dirty="0" smtClean="0"/>
              <a:t>GOB (</a:t>
            </a:r>
            <a:r>
              <a:rPr lang="el-GR" altLang="el-GR" dirty="0" smtClean="0"/>
              <a:t>αντί για τμήματα)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51104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l-GR" altLang="el-GR" dirty="0" smtClean="0"/>
              <a:t>Η.263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/>
              <a:t>H.26x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3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Νέα χαρακτηριστικά (1 από 2)</a:t>
            </a:r>
            <a:endParaRPr lang="en-US" altLang="el-GR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l-GR" dirty="0" smtClean="0"/>
              <a:t>H.263: </a:t>
            </a:r>
            <a:r>
              <a:rPr lang="el-GR" altLang="el-GR" dirty="0" smtClean="0"/>
              <a:t>εξέλιξη του </a:t>
            </a:r>
            <a:r>
              <a:rPr lang="en-US" altLang="el-GR" dirty="0" smtClean="0"/>
              <a:t>H.261</a:t>
            </a:r>
          </a:p>
          <a:p>
            <a:pPr lvl="1" eaLnBrk="1" hangingPunct="1"/>
            <a:r>
              <a:rPr lang="el-GR" altLang="el-GR" dirty="0" smtClean="0"/>
              <a:t>Κατάλληλο για δίκτυα </a:t>
            </a:r>
            <a:r>
              <a:rPr lang="en-US" altLang="el-GR" dirty="0" smtClean="0"/>
              <a:t>PSTN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Μείωση ρυθμού δεδομένων</a:t>
            </a:r>
          </a:p>
          <a:p>
            <a:pPr lvl="1" eaLnBrk="1" hangingPunct="1"/>
            <a:r>
              <a:rPr lang="el-GR" altLang="el-GR" dirty="0" smtClean="0"/>
              <a:t>Βελτιωμένη ανάκαμψη από σφάλματα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Πρόσθετες αναλύσεις εικόνας</a:t>
            </a:r>
          </a:p>
          <a:p>
            <a:pPr lvl="1" eaLnBrk="1" hangingPunct="1"/>
            <a:r>
              <a:rPr lang="el-GR" altLang="el-GR" dirty="0" smtClean="0"/>
              <a:t>SQCIF: ανάλυση 128</a:t>
            </a:r>
            <a:r>
              <a:rPr lang="en-US" altLang="el-GR" smtClean="0"/>
              <a:t>x96</a:t>
            </a:r>
            <a:r>
              <a:rPr lang="el-GR" altLang="el-GR" smtClean="0"/>
              <a:t>, </a:t>
            </a:r>
            <a:r>
              <a:rPr lang="el-GR" altLang="el-GR" dirty="0" smtClean="0"/>
              <a:t>15 ή 7,5 </a:t>
            </a:r>
            <a:r>
              <a:rPr lang="en-US" altLang="el-GR" dirty="0" smtClean="0"/>
              <a:t>fps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4CIF</a:t>
            </a:r>
            <a:r>
              <a:rPr lang="el-GR" altLang="el-GR" dirty="0" smtClean="0"/>
              <a:t> και 16</a:t>
            </a:r>
            <a:r>
              <a:rPr lang="en-US" altLang="el-GR" dirty="0" smtClean="0"/>
              <a:t>CIF</a:t>
            </a:r>
            <a:r>
              <a:rPr lang="el-GR" altLang="el-GR" dirty="0" smtClean="0"/>
              <a:t> για υψηλότερη ανάλυση</a:t>
            </a:r>
          </a:p>
          <a:p>
            <a:pPr lvl="1" eaLnBrk="1" hangingPunct="1"/>
            <a:r>
              <a:rPr lang="el-GR" altLang="el-GR" dirty="0" smtClean="0"/>
              <a:t>Συμβατό με </a:t>
            </a:r>
            <a:r>
              <a:rPr lang="en-US" altLang="el-GR" dirty="0" smtClean="0"/>
              <a:t>CIF</a:t>
            </a:r>
            <a:r>
              <a:rPr lang="el-GR" altLang="el-GR" dirty="0" smtClean="0"/>
              <a:t>/</a:t>
            </a:r>
            <a:r>
              <a:rPr lang="en-US" altLang="el-GR" dirty="0" smtClean="0"/>
              <a:t>QCIF</a:t>
            </a:r>
            <a:r>
              <a:rPr lang="el-GR" altLang="el-GR" dirty="0" smtClean="0"/>
              <a:t> για επικοινωνία με </a:t>
            </a:r>
            <a:r>
              <a:rPr lang="en-US" altLang="el-GR" dirty="0" smtClean="0"/>
              <a:t>H.261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907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Νέα χαρακτηριστικά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Βελτιωμένες τεχνικές συμπίεσης</a:t>
            </a:r>
          </a:p>
          <a:p>
            <a:pPr lvl="1"/>
            <a:r>
              <a:rPr lang="el-GR" altLang="el-GR" dirty="0"/>
              <a:t>Δυνατότητα πρόβλεψης δύο κατευθύνσεων</a:t>
            </a:r>
          </a:p>
          <a:p>
            <a:pPr lvl="2"/>
            <a:r>
              <a:rPr lang="el-GR" altLang="el-GR" dirty="0"/>
              <a:t>Ανάλογο με καρέ</a:t>
            </a:r>
            <a:r>
              <a:rPr lang="en-US" altLang="el-GR" dirty="0"/>
              <a:t>-B</a:t>
            </a:r>
            <a:r>
              <a:rPr lang="el-GR" altLang="el-GR" dirty="0"/>
              <a:t> στο </a:t>
            </a:r>
            <a:r>
              <a:rPr lang="en-US" altLang="el-GR" dirty="0" smtClean="0"/>
              <a:t>MPEG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Καλύτερη ποιότητα αλλά περισσότερη μνήμη</a:t>
            </a:r>
            <a:endParaRPr lang="en-US" altLang="el-GR" dirty="0"/>
          </a:p>
          <a:p>
            <a:pPr lvl="1"/>
            <a:r>
              <a:rPr lang="el-GR" altLang="el-GR" dirty="0" smtClean="0"/>
              <a:t>Αναφορές μερικώς </a:t>
            </a:r>
            <a:r>
              <a:rPr lang="el-GR" altLang="el-GR" dirty="0"/>
              <a:t>εκτός καρέ </a:t>
            </a:r>
            <a:r>
              <a:rPr lang="el-GR" altLang="el-GR" dirty="0" smtClean="0"/>
              <a:t>αναφοράς</a:t>
            </a:r>
          </a:p>
          <a:p>
            <a:pPr lvl="2"/>
            <a:r>
              <a:rPr lang="el-GR" altLang="el-GR" dirty="0" smtClean="0"/>
              <a:t>Σε περιοχές που βγαίνουν από το καρέ</a:t>
            </a:r>
          </a:p>
          <a:p>
            <a:pPr lvl="2"/>
            <a:r>
              <a:rPr lang="el-GR" altLang="el-GR" dirty="0" smtClean="0"/>
              <a:t>Υποθέτουμε σταθερή τιμή εκτός του καρέ</a:t>
            </a:r>
            <a:endParaRPr lang="el-GR" altLang="el-GR" dirty="0"/>
          </a:p>
          <a:p>
            <a:pPr lvl="2"/>
            <a:r>
              <a:rPr lang="el-GR" altLang="el-GR" dirty="0"/>
              <a:t>Χρήσιμο λόγω της πολύ μικρής ανάλυσης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3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Ανάκαμψη από σφάλματα (1 από 5)</a:t>
            </a:r>
            <a:endParaRPr lang="en-US" altLang="el-GR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Ανάκαμψη από σφάλματα επιπέδου </a:t>
            </a:r>
            <a:r>
              <a:rPr lang="en-US" altLang="el-GR" dirty="0" smtClean="0"/>
              <a:t>GOB</a:t>
            </a:r>
            <a:endParaRPr lang="el-GR" altLang="el-GR" dirty="0" smtClean="0"/>
          </a:p>
          <a:p>
            <a:pPr lvl="1" eaLnBrk="1" hangingPunct="1"/>
            <a:r>
              <a:rPr lang="en-US" altLang="el-GR" dirty="0" smtClean="0"/>
              <a:t>T</a:t>
            </a:r>
            <a:r>
              <a:rPr lang="el-GR" altLang="el-GR" dirty="0" smtClean="0"/>
              <a:t>α σφάλματα οδηγούν σε απώλεια </a:t>
            </a:r>
            <a:r>
              <a:rPr lang="en-US" altLang="el-GR" dirty="0" smtClean="0"/>
              <a:t>GOB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Κωδικός συγχρονισμού στην αρχή του </a:t>
            </a:r>
            <a:r>
              <a:rPr lang="en-US" altLang="el-GR" dirty="0" smtClean="0"/>
              <a:t>GOB</a:t>
            </a:r>
          </a:p>
          <a:p>
            <a:pPr lvl="1" eaLnBrk="1" hangingPunct="1"/>
            <a:r>
              <a:rPr lang="el-GR" altLang="el-GR" dirty="0" smtClean="0"/>
              <a:t>Οι απώλειες εμποδίζουν την αποκωδικοποίηση</a:t>
            </a:r>
          </a:p>
          <a:p>
            <a:pPr lvl="2" eaLnBrk="1" hangingPunct="1"/>
            <a:r>
              <a:rPr lang="el-GR" altLang="el-GR" dirty="0" smtClean="0"/>
              <a:t>Απώλεια μπλοκ που αναφέρονται στα χαμένα </a:t>
            </a:r>
            <a:r>
              <a:rPr lang="en-US" altLang="el-GR" dirty="0" smtClean="0"/>
              <a:t>GOB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Λόγω κίνησης τα σφάλματα διαχέονται στην </a:t>
            </a:r>
            <a:r>
              <a:rPr lang="el-GR" altLang="el-GR" dirty="0" err="1" smtClean="0"/>
              <a:t>εικόνά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68760"/>
            <a:ext cx="520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σφάλματα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Αντιμετώπιση στο </a:t>
            </a:r>
            <a:r>
              <a:rPr lang="en-US" altLang="el-GR" dirty="0"/>
              <a:t>H.261</a:t>
            </a:r>
            <a:endParaRPr lang="el-GR" altLang="el-GR" dirty="0"/>
          </a:p>
          <a:p>
            <a:pPr lvl="1"/>
            <a:r>
              <a:rPr lang="el-GR" altLang="el-GR" dirty="0" smtClean="0"/>
              <a:t>Αποστολή </a:t>
            </a:r>
            <a:r>
              <a:rPr lang="el-GR" altLang="el-GR" dirty="0" err="1"/>
              <a:t>ενδοπλαισιακά</a:t>
            </a:r>
            <a:r>
              <a:rPr lang="el-GR" altLang="el-GR" dirty="0"/>
              <a:t> κωδικοποιημένων </a:t>
            </a:r>
            <a:r>
              <a:rPr lang="el-GR" altLang="el-GR" dirty="0" smtClean="0"/>
              <a:t>καρέ</a:t>
            </a:r>
          </a:p>
          <a:p>
            <a:pPr lvl="1"/>
            <a:r>
              <a:rPr lang="el-GR" altLang="el-GR" dirty="0" smtClean="0"/>
              <a:t>Αναγκαστικά γίνεται περιοδικά</a:t>
            </a:r>
          </a:p>
          <a:p>
            <a:pPr lvl="2"/>
            <a:r>
              <a:rPr lang="el-GR" altLang="el-GR" dirty="0" smtClean="0"/>
              <a:t>Δεν γνωρίζουμε τι σφάλματα έχουν γίνει</a:t>
            </a:r>
            <a:endParaRPr lang="el-GR" altLang="el-GR" dirty="0"/>
          </a:p>
          <a:p>
            <a:pPr lvl="1"/>
            <a:r>
              <a:rPr lang="el-GR" altLang="el-GR" dirty="0"/>
              <a:t>Σπατάλη εύρους </a:t>
            </a:r>
            <a:r>
              <a:rPr lang="el-GR" altLang="el-GR" dirty="0" smtClean="0"/>
              <a:t>ζώνης για την ανάκαμψη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H.263</a:t>
            </a:r>
            <a:r>
              <a:rPr lang="el-GR" altLang="el-GR" dirty="0" smtClean="0"/>
              <a:t> παρέχει πιο οικονομικές επιλογές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922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σφάλματα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Παρακολούθηση σφαλμάτων</a:t>
            </a:r>
          </a:p>
          <a:p>
            <a:pPr lvl="1"/>
            <a:r>
              <a:rPr lang="el-GR" altLang="el-GR" dirty="0" smtClean="0"/>
              <a:t>Κωδικοποιητής: </a:t>
            </a:r>
            <a:r>
              <a:rPr lang="el-GR" altLang="el-GR" dirty="0"/>
              <a:t>παρακολουθεί </a:t>
            </a:r>
            <a:r>
              <a:rPr lang="el-GR" altLang="el-GR" dirty="0" smtClean="0"/>
              <a:t>εξαρτήσεις </a:t>
            </a:r>
          </a:p>
          <a:p>
            <a:pPr lvl="2"/>
            <a:r>
              <a:rPr lang="el-GR" altLang="el-GR" dirty="0" smtClean="0"/>
              <a:t>Ποια μπλοκ εξαρτώνται από ποια</a:t>
            </a:r>
            <a:endParaRPr lang="en-US" altLang="el-GR" dirty="0"/>
          </a:p>
          <a:p>
            <a:pPr lvl="1"/>
            <a:r>
              <a:rPr lang="el-GR" altLang="el-GR" dirty="0" smtClean="0"/>
              <a:t>Αποκωδικοποιητής: αναφέρει ότι έχασε </a:t>
            </a:r>
            <a:r>
              <a:rPr lang="en-US" altLang="el-GR" dirty="0" smtClean="0"/>
              <a:t>GOB</a:t>
            </a:r>
            <a:endParaRPr lang="el-GR" altLang="el-GR" dirty="0"/>
          </a:p>
          <a:p>
            <a:pPr lvl="1"/>
            <a:r>
              <a:rPr lang="el-GR" altLang="el-GR" dirty="0" smtClean="0"/>
              <a:t>Κωδικοποιητής: ποια μπλοκ επηρεάζονται;</a:t>
            </a:r>
            <a:endParaRPr lang="el-GR" altLang="el-GR" dirty="0"/>
          </a:p>
          <a:p>
            <a:pPr lvl="2"/>
            <a:r>
              <a:rPr lang="el-GR" altLang="el-GR" dirty="0"/>
              <a:t>Τα </a:t>
            </a:r>
            <a:r>
              <a:rPr lang="el-GR" altLang="el-GR" dirty="0" smtClean="0"/>
              <a:t>μπλοκ </a:t>
            </a:r>
            <a:r>
              <a:rPr lang="el-GR" altLang="el-GR" dirty="0"/>
              <a:t>κωδικοποιούνται </a:t>
            </a:r>
            <a:r>
              <a:rPr lang="el-GR" altLang="el-GR" dirty="0" err="1" smtClean="0"/>
              <a:t>ενδοπλαισιακά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έχουμε διάδοση του σφάλματος</a:t>
            </a:r>
            <a:endParaRPr lang="el-GR" altLang="el-GR" dirty="0"/>
          </a:p>
          <a:p>
            <a:pPr lvl="2"/>
            <a:r>
              <a:rPr lang="el-GR" altLang="el-GR" dirty="0"/>
              <a:t>Χρήση </a:t>
            </a:r>
            <a:r>
              <a:rPr lang="el-GR" altLang="el-GR" dirty="0" err="1"/>
              <a:t>ενδοπλαισιακής</a:t>
            </a:r>
            <a:r>
              <a:rPr lang="el-GR" altLang="el-GR" dirty="0"/>
              <a:t> κωδικοποίησης </a:t>
            </a:r>
            <a:r>
              <a:rPr lang="el-GR" altLang="el-GR" dirty="0" smtClean="0"/>
              <a:t>όταν πρέπει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559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σφάλματα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Επιλογή καρέ αναφοράς</a:t>
            </a:r>
          </a:p>
          <a:p>
            <a:pPr lvl="1"/>
            <a:r>
              <a:rPr lang="el-GR" altLang="el-GR" dirty="0" smtClean="0"/>
              <a:t>Αναφορά </a:t>
            </a:r>
            <a:r>
              <a:rPr lang="el-GR" altLang="el-GR" dirty="0"/>
              <a:t>σε παλαιότερα </a:t>
            </a:r>
            <a:r>
              <a:rPr lang="el-GR" altLang="el-GR" dirty="0" smtClean="0"/>
              <a:t>καρέ</a:t>
            </a:r>
          </a:p>
          <a:p>
            <a:pPr lvl="2"/>
            <a:r>
              <a:rPr lang="el-GR" altLang="el-GR" dirty="0" smtClean="0"/>
              <a:t>Όχι μόνο στο αμέσως προηγούμενο</a:t>
            </a:r>
            <a:endParaRPr lang="el-GR" altLang="el-GR" dirty="0"/>
          </a:p>
          <a:p>
            <a:pPr lvl="2"/>
            <a:r>
              <a:rPr lang="el-GR" altLang="el-GR" dirty="0" smtClean="0"/>
              <a:t>Ανάκαμψη από απώλεια </a:t>
            </a:r>
            <a:r>
              <a:rPr lang="en-US" altLang="el-GR" dirty="0" smtClean="0"/>
              <a:t>GOB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Απαιτείται </a:t>
            </a:r>
            <a:r>
              <a:rPr lang="el-GR" altLang="el-GR" dirty="0"/>
              <a:t>παρακολούθηση των εξαρτήσεων</a:t>
            </a:r>
          </a:p>
          <a:p>
            <a:pPr lvl="1"/>
            <a:r>
              <a:rPr lang="el-GR" altLang="el-GR" dirty="0"/>
              <a:t>Ο αποκωδικοποιητής έχει δύο επιλογές</a:t>
            </a:r>
          </a:p>
          <a:p>
            <a:pPr lvl="2"/>
            <a:r>
              <a:rPr lang="el-GR" altLang="el-GR" dirty="0"/>
              <a:t>Είτε επιβεβαιώνει τις ορθές λήψεις</a:t>
            </a:r>
          </a:p>
          <a:p>
            <a:pPr lvl="2"/>
            <a:r>
              <a:rPr lang="el-GR" altLang="el-GR" dirty="0"/>
              <a:t>Είτε ενημερώνει για τις </a:t>
            </a:r>
            <a:r>
              <a:rPr lang="el-GR" altLang="el-GR" dirty="0" smtClean="0"/>
              <a:t>απώλειες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286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Ανάκαμψη από σφάλματα </a:t>
            </a:r>
            <a:r>
              <a:rPr lang="el-GR" altLang="el-GR" dirty="0" smtClean="0"/>
              <a:t>(5 </a:t>
            </a:r>
            <a:r>
              <a:rPr lang="el-GR" altLang="el-GR" dirty="0"/>
              <a:t>από 5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02260"/>
            <a:ext cx="8382000" cy="37985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Ανεξάρτητη αποκωδικοποίηση τμημάτων</a:t>
            </a:r>
          </a:p>
          <a:p>
            <a:pPr lvl="1" eaLnBrk="1" hangingPunct="1"/>
            <a:r>
              <a:rPr lang="el-GR" altLang="el-GR" dirty="0" smtClean="0"/>
              <a:t>Κάθε </a:t>
            </a:r>
            <a:r>
              <a:rPr lang="en-US" altLang="el-GR" dirty="0" smtClean="0"/>
              <a:t>GOB</a:t>
            </a:r>
            <a:r>
              <a:rPr lang="el-GR" altLang="el-GR" dirty="0" smtClean="0"/>
              <a:t> αντιμετωπίζεται ως ανεξάρτητη εικόνα</a:t>
            </a:r>
          </a:p>
          <a:p>
            <a:pPr lvl="1" eaLnBrk="1" hangingPunct="1"/>
            <a:r>
              <a:rPr lang="el-GR" altLang="el-GR" dirty="0" smtClean="0"/>
              <a:t>Επιτρέπεται η αναφορά μόνο στο αντίστοιχο </a:t>
            </a:r>
            <a:r>
              <a:rPr lang="en-US" altLang="el-GR" dirty="0" smtClean="0"/>
              <a:t>GOB</a:t>
            </a:r>
          </a:p>
          <a:p>
            <a:pPr lvl="1"/>
            <a:r>
              <a:rPr lang="el-GR" altLang="el-GR" dirty="0"/>
              <a:t>Μείωση του βαθμού συμπίεσης</a:t>
            </a:r>
          </a:p>
          <a:p>
            <a:pPr lvl="1"/>
            <a:r>
              <a:rPr lang="el-GR" altLang="el-GR" dirty="0" smtClean="0"/>
              <a:t>Απλούστερη </a:t>
            </a:r>
            <a:r>
              <a:rPr lang="el-GR" altLang="el-GR" dirty="0"/>
              <a:t>παρακολούθηση εξαρτήσεων</a:t>
            </a:r>
          </a:p>
          <a:p>
            <a:pPr lvl="1"/>
            <a:r>
              <a:rPr lang="el-GR" altLang="el-GR" dirty="0" smtClean="0"/>
              <a:t>Διευκόλυνση </a:t>
            </a:r>
            <a:r>
              <a:rPr lang="el-GR" altLang="el-GR" dirty="0"/>
              <a:t>των υπόλοιπων τεχνικών</a:t>
            </a:r>
          </a:p>
          <a:p>
            <a:pPr lvl="2"/>
            <a:r>
              <a:rPr lang="el-GR" altLang="el-GR" dirty="0"/>
              <a:t>Παρακολούθηση σφαλμάτων </a:t>
            </a:r>
            <a:r>
              <a:rPr lang="el-GR" altLang="el-GR" dirty="0" smtClean="0"/>
              <a:t>και επιλογή αναφοράς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20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12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/>
              <a:t>H.26x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βασικών τεχνικών κωδικοποίησης βίντεο και της σχέσης τους με την κωδικοποίηση εικόνας.</a:t>
            </a:r>
            <a:endParaRPr lang="el-GR" altLang="el-GR" dirty="0"/>
          </a:p>
          <a:p>
            <a:r>
              <a:rPr lang="el-GR" altLang="el-GR" dirty="0" smtClean="0"/>
              <a:t>Εξοικείωση με το πρότυπο κωδικοποίησης βίντεο </a:t>
            </a:r>
            <a:r>
              <a:rPr lang="en-US" altLang="el-GR" dirty="0" smtClean="0"/>
              <a:t>H.261</a:t>
            </a:r>
            <a:r>
              <a:rPr lang="el-GR" altLang="el-GR" dirty="0" smtClean="0"/>
              <a:t> και τη ροή δεδομένων του.</a:t>
            </a:r>
            <a:endParaRPr lang="el-GR" altLang="el-GR" dirty="0"/>
          </a:p>
          <a:p>
            <a:r>
              <a:rPr lang="el-GR" altLang="el-GR" dirty="0" smtClean="0"/>
              <a:t>Εισαγωγή στο πρότυπο κωδικοποίησης βίντεο Η.263 και στις τεχνικές ανάκαμψης </a:t>
            </a:r>
            <a:r>
              <a:rPr lang="el-GR" altLang="el-GR" dirty="0"/>
              <a:t>από </a:t>
            </a:r>
            <a:r>
              <a:rPr lang="el-GR" altLang="el-GR" dirty="0" smtClean="0"/>
              <a:t>σφάλματα που υποστηρίζει.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βίντεο</a:t>
            </a:r>
          </a:p>
          <a:p>
            <a:r>
              <a:rPr lang="el-GR" altLang="el-GR" dirty="0" smtClean="0"/>
              <a:t>Το πρότυπο </a:t>
            </a:r>
            <a:r>
              <a:rPr lang="en-US" altLang="el-GR" dirty="0" smtClean="0"/>
              <a:t>H.261</a:t>
            </a:r>
            <a:endParaRPr lang="el-GR" altLang="el-GR" dirty="0"/>
          </a:p>
          <a:p>
            <a:r>
              <a:rPr lang="el-GR" altLang="el-GR" dirty="0" smtClean="0"/>
              <a:t>Το </a:t>
            </a:r>
            <a:r>
              <a:rPr lang="el-GR" altLang="el-GR" dirty="0"/>
              <a:t>πρότυπο </a:t>
            </a:r>
            <a:r>
              <a:rPr lang="el-GR" altLang="el-GR" dirty="0" smtClean="0"/>
              <a:t>Η.263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</a:t>
            </a:r>
            <a:r>
              <a:rPr lang="el-GR" altLang="el-GR" dirty="0" smtClean="0"/>
              <a:t>βίντεο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/>
              <a:t>H.26x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πλεονασμού βίντεο</a:t>
            </a:r>
            <a:endParaRPr lang="en-US" altLang="el-GR" dirty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Χωρικοί πλεονασμοί</a:t>
            </a:r>
          </a:p>
          <a:p>
            <a:pPr lvl="1" eaLnBrk="1" hangingPunct="1"/>
            <a:r>
              <a:rPr lang="el-GR" altLang="el-GR" dirty="0" smtClean="0"/>
              <a:t>Ομοιότητα γειτονικών </a:t>
            </a:r>
            <a:r>
              <a:rPr lang="el-GR" altLang="el-GR" dirty="0" err="1" smtClean="0"/>
              <a:t>εικονοστοιχείων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Εξέταση μεμονωμένων καρέ</a:t>
            </a:r>
          </a:p>
          <a:p>
            <a:pPr lvl="1" eaLnBrk="1" hangingPunct="1"/>
            <a:r>
              <a:rPr lang="el-GR" altLang="el-GR" dirty="0" err="1" smtClean="0"/>
              <a:t>Ενδοπλαισιακή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intraframe</a:t>
            </a:r>
            <a:r>
              <a:rPr lang="el-GR" altLang="el-GR" dirty="0" smtClean="0"/>
              <a:t>) κωδικοποίηση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Χρονικοί πλεονασμοί</a:t>
            </a:r>
          </a:p>
          <a:p>
            <a:pPr lvl="1" eaLnBrk="1" hangingPunct="1"/>
            <a:r>
              <a:rPr lang="el-GR" altLang="el-GR" dirty="0" smtClean="0"/>
              <a:t>Ομοιότητα διαδοχικών καρέ</a:t>
            </a:r>
          </a:p>
          <a:p>
            <a:pPr lvl="2" eaLnBrk="1" hangingPunct="1"/>
            <a:r>
              <a:rPr lang="el-GR" altLang="el-GR" dirty="0" smtClean="0"/>
              <a:t>Εξέταση διαδοχικών καρέ</a:t>
            </a:r>
          </a:p>
          <a:p>
            <a:pPr lvl="1" eaLnBrk="1" hangingPunct="1"/>
            <a:r>
              <a:rPr lang="el-GR" altLang="el-GR" dirty="0" err="1" smtClean="0"/>
              <a:t>Διαπλαισιακή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interframe</a:t>
            </a:r>
            <a:r>
              <a:rPr lang="el-GR" altLang="el-GR" dirty="0" smtClean="0"/>
              <a:t>) κωδικοποίηση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</a:t>
            </a:r>
            <a:r>
              <a:rPr lang="el-GR" altLang="el-GR" dirty="0" smtClean="0"/>
              <a:t>συμπίεσης βίντεο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Συμπίεση χωρικών πλεονασμών μόνο</a:t>
            </a:r>
          </a:p>
          <a:p>
            <a:pPr lvl="1"/>
            <a:r>
              <a:rPr lang="el-GR" altLang="el-GR" dirty="0"/>
              <a:t>Μικρή καθυστέρηση αλλά </a:t>
            </a:r>
            <a:r>
              <a:rPr lang="el-GR" altLang="el-GR" dirty="0" smtClean="0"/>
              <a:t>μικρή συμπίεση</a:t>
            </a:r>
          </a:p>
          <a:p>
            <a:pPr lvl="1"/>
            <a:r>
              <a:rPr lang="el-GR" altLang="el-GR" dirty="0" smtClean="0"/>
              <a:t>Παρόμοια με κωδικοποίηση εικόνων</a:t>
            </a:r>
          </a:p>
          <a:p>
            <a:pPr lvl="2"/>
            <a:r>
              <a:rPr lang="el-GR" altLang="el-GR" dirty="0" smtClean="0"/>
              <a:t>Βασίζεται σε μεγάλο βαθμό στο </a:t>
            </a:r>
            <a:r>
              <a:rPr lang="en-US" altLang="el-GR" dirty="0" smtClean="0"/>
              <a:t>JPEG</a:t>
            </a:r>
            <a:endParaRPr lang="el-GR" altLang="el-GR" dirty="0"/>
          </a:p>
          <a:p>
            <a:r>
              <a:rPr lang="el-GR" altLang="el-GR" dirty="0"/>
              <a:t>Συμπίεση χωρικών </a:t>
            </a:r>
            <a:r>
              <a:rPr lang="el-GR" altLang="el-GR" dirty="0" smtClean="0"/>
              <a:t>και χρονικών </a:t>
            </a:r>
            <a:r>
              <a:rPr lang="el-GR" altLang="el-GR" dirty="0"/>
              <a:t>πλεονασμών</a:t>
            </a:r>
          </a:p>
          <a:p>
            <a:pPr lvl="1"/>
            <a:r>
              <a:rPr lang="el-GR" altLang="el-GR" dirty="0"/>
              <a:t>Καθυστέρηση λόγω αναζήτησης ομοιοτήτων</a:t>
            </a:r>
          </a:p>
          <a:p>
            <a:pPr lvl="1"/>
            <a:r>
              <a:rPr lang="el-GR" altLang="el-GR" dirty="0"/>
              <a:t>Τα σφάλματα επηρεάζουν πολλαπλά </a:t>
            </a:r>
            <a:r>
              <a:rPr lang="el-GR" altLang="el-GR" dirty="0" smtClean="0"/>
              <a:t>καρέ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2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Ενδοπλαισιακή</a:t>
            </a:r>
            <a:r>
              <a:rPr lang="el-GR" altLang="el-GR" dirty="0"/>
              <a:t> κωδικοποίηση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Πρώτο καρέ του βίντεο</a:t>
            </a:r>
          </a:p>
          <a:p>
            <a:pPr lvl="1"/>
            <a:r>
              <a:rPr lang="el-GR" altLang="el-GR" dirty="0" smtClean="0"/>
              <a:t>Δεν υπάρχει προηγούμενο για πρόβλεψη</a:t>
            </a:r>
          </a:p>
          <a:p>
            <a:r>
              <a:rPr lang="el-GR" altLang="el-GR" dirty="0" smtClean="0"/>
              <a:t>Καρέ με αλλαγές σκηνής</a:t>
            </a:r>
          </a:p>
          <a:p>
            <a:pPr lvl="1"/>
            <a:r>
              <a:rPr lang="el-GR" altLang="el-GR" dirty="0" smtClean="0"/>
              <a:t>Η πρόβλεψη δεν αποδίδει</a:t>
            </a:r>
          </a:p>
          <a:p>
            <a:r>
              <a:rPr lang="el-GR" altLang="el-GR" dirty="0" smtClean="0"/>
              <a:t>Περιοδικά κατά τη διάρκεια του βίντεο</a:t>
            </a:r>
          </a:p>
          <a:p>
            <a:pPr lvl="1"/>
            <a:r>
              <a:rPr lang="el-GR" altLang="el-GR" dirty="0" smtClean="0"/>
              <a:t>Τυχαία προσπέλαση </a:t>
            </a:r>
          </a:p>
          <a:p>
            <a:pPr lvl="1"/>
            <a:r>
              <a:rPr lang="el-GR" altLang="el-GR" dirty="0" smtClean="0"/>
              <a:t>Ανάκαμψη από σφάλματα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57C05B9-ADD8-42B2-B274-7D24D679F6B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1407</Words>
  <Application>Microsoft Office PowerPoint</Application>
  <PresentationFormat>On-screen Show (4:3)</PresentationFormat>
  <Paragraphs>283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Κωδικοποίηση βίντεο</vt:lpstr>
      <vt:lpstr>Τύποι πλεονασμού βίντεο</vt:lpstr>
      <vt:lpstr>Τύποι συμπίεσης βίντεο</vt:lpstr>
      <vt:lpstr>Ενδοπλαισιακή κωδικοποίηση </vt:lpstr>
      <vt:lpstr>Διαπλαισιακή κωδικοποίηση </vt:lpstr>
      <vt:lpstr>Μπλοκ και μακρομπλόκ</vt:lpstr>
      <vt:lpstr>Τύποι καρέ (1 από 5)</vt:lpstr>
      <vt:lpstr>Τύποι καρέ (2 από 5)</vt:lpstr>
      <vt:lpstr>Τύποι καρέ (3 από 5)</vt:lpstr>
      <vt:lpstr>Τύποι καρέ (4 από 5)</vt:lpstr>
      <vt:lpstr>Τύποι καρέ (5 από 5)</vt:lpstr>
      <vt:lpstr>Το πρότυπο H.261</vt:lpstr>
      <vt:lpstr>Βίντεο στο ISDN (1 από 2)</vt:lpstr>
      <vt:lpstr>Βίντεο στο ISDN (2 από 2)</vt:lpstr>
      <vt:lpstr>Μορφότυπα εικόνας (1 από 2)</vt:lpstr>
      <vt:lpstr>Μορφότυπα εικόνας (2 από 2)</vt:lpstr>
      <vt:lpstr>Λόγος συμπίεσης</vt:lpstr>
      <vt:lpstr>Οργάνωση καρέ (1 από 2)</vt:lpstr>
      <vt:lpstr>Οργάνωση καρέ (2 από 2)</vt:lpstr>
      <vt:lpstr>Ενδοπλαισιακή κωδικοποίηση</vt:lpstr>
      <vt:lpstr>Διαπλαισιακή κωδικοποίηση</vt:lpstr>
      <vt:lpstr>Κωδικοποίηση κίνησης</vt:lpstr>
      <vt:lpstr>Σταθερός ρυθμός μετάδοσης</vt:lpstr>
      <vt:lpstr>Ρεύμα δεδομένων</vt:lpstr>
      <vt:lpstr>Το πρότυπο Η.263</vt:lpstr>
      <vt:lpstr>Νέα χαρακτηριστικά (1 από 2)</vt:lpstr>
      <vt:lpstr>Νέα χαρακτηριστικά (2 από 2)</vt:lpstr>
      <vt:lpstr>Ανάκαμψη από σφάλματα (1 από 5)</vt:lpstr>
      <vt:lpstr>Ανάκαμψη από σφάλματα (2 από 5)</vt:lpstr>
      <vt:lpstr>Ανάκαμψη από σφάλματα (3 από 5)</vt:lpstr>
      <vt:lpstr>Ανάκαμψη από σφάλματα (4 από 5)</vt:lpstr>
      <vt:lpstr>Ανάκαμψη από σφάλματα (5 από 5)</vt:lpstr>
      <vt:lpstr>Τέλος Ενότητας #12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βίντεο: H.26x</dc:title>
  <dc:subject>Κινητά και Διάχυτα Συστήματα</dc:subject>
  <dc:creator>Γεώργιος Ξυλωμένος</dc:creator>
  <cp:keywords>Κωδικοποίηση H.261; κωδικοποίηση H.263</cp:keywords>
  <cp:lastModifiedBy>George Xylomenos</cp:lastModifiedBy>
  <cp:revision>295</cp:revision>
  <cp:lastPrinted>2014-02-16T13:16:25Z</cp:lastPrinted>
  <dcterms:created xsi:type="dcterms:W3CDTF">2012-09-06T09:03:05Z</dcterms:created>
  <dcterms:modified xsi:type="dcterms:W3CDTF">2015-03-30T15:56:10Z</dcterms:modified>
</cp:coreProperties>
</file>