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8"/>
  </p:notesMasterIdLst>
  <p:sldIdLst>
    <p:sldId id="256" r:id="rId3"/>
    <p:sldId id="259" r:id="rId4"/>
    <p:sldId id="257" r:id="rId5"/>
    <p:sldId id="261" r:id="rId6"/>
    <p:sldId id="414" r:id="rId7"/>
    <p:sldId id="374" r:id="rId8"/>
    <p:sldId id="416" r:id="rId9"/>
    <p:sldId id="442" r:id="rId10"/>
    <p:sldId id="441" r:id="rId11"/>
    <p:sldId id="435" r:id="rId12"/>
    <p:sldId id="417" r:id="rId13"/>
    <p:sldId id="443" r:id="rId14"/>
    <p:sldId id="418" r:id="rId15"/>
    <p:sldId id="419" r:id="rId16"/>
    <p:sldId id="444" r:id="rId17"/>
    <p:sldId id="420" r:id="rId18"/>
    <p:sldId id="445" r:id="rId19"/>
    <p:sldId id="421" r:id="rId20"/>
    <p:sldId id="436" r:id="rId21"/>
    <p:sldId id="422" r:id="rId22"/>
    <p:sldId id="446" r:id="rId23"/>
    <p:sldId id="423" r:id="rId24"/>
    <p:sldId id="424" r:id="rId25"/>
    <p:sldId id="447" r:id="rId26"/>
    <p:sldId id="437" r:id="rId27"/>
    <p:sldId id="425" r:id="rId28"/>
    <p:sldId id="448" r:id="rId29"/>
    <p:sldId id="426" r:id="rId30"/>
    <p:sldId id="438" r:id="rId31"/>
    <p:sldId id="427" r:id="rId32"/>
    <p:sldId id="449" r:id="rId33"/>
    <p:sldId id="428" r:id="rId34"/>
    <p:sldId id="450" r:id="rId35"/>
    <p:sldId id="439" r:id="rId36"/>
    <p:sldId id="429" r:id="rId37"/>
    <p:sldId id="430" r:id="rId38"/>
    <p:sldId id="451" r:id="rId39"/>
    <p:sldId id="431" r:id="rId40"/>
    <p:sldId id="452" r:id="rId41"/>
    <p:sldId id="432" r:id="rId42"/>
    <p:sldId id="433" r:id="rId43"/>
    <p:sldId id="453" r:id="rId44"/>
    <p:sldId id="440" r:id="rId45"/>
    <p:sldId id="434" r:id="rId46"/>
    <p:sldId id="354" r:id="rId47"/>
  </p:sldIdLst>
  <p:sldSz cx="9144000" cy="6858000" type="screen4x3"/>
  <p:notesSz cx="6858000" cy="9144000"/>
  <p:custDataLst>
    <p:tags r:id="rId4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30.xml"/><Relationship Id="rId18" Type="http://schemas.openxmlformats.org/officeDocument/2006/relationships/slide" Target="slides/slide40.xml"/><Relationship Id="rId3" Type="http://schemas.openxmlformats.org/officeDocument/2006/relationships/slide" Target="slides/slide13.xml"/><Relationship Id="rId7" Type="http://schemas.openxmlformats.org/officeDocument/2006/relationships/slide" Target="slides/slide20.xml"/><Relationship Id="rId12" Type="http://schemas.openxmlformats.org/officeDocument/2006/relationships/slide" Target="slides/slide28.xml"/><Relationship Id="rId17" Type="http://schemas.openxmlformats.org/officeDocument/2006/relationships/slide" Target="slides/slide38.xml"/><Relationship Id="rId2" Type="http://schemas.openxmlformats.org/officeDocument/2006/relationships/slide" Target="slides/slide11.xml"/><Relationship Id="rId16" Type="http://schemas.openxmlformats.org/officeDocument/2006/relationships/slide" Target="slides/slide36.xml"/><Relationship Id="rId20" Type="http://schemas.openxmlformats.org/officeDocument/2006/relationships/slide" Target="slides/slide44.xml"/><Relationship Id="rId1" Type="http://schemas.openxmlformats.org/officeDocument/2006/relationships/slide" Target="slides/slide7.xml"/><Relationship Id="rId6" Type="http://schemas.openxmlformats.org/officeDocument/2006/relationships/slide" Target="slides/slide18.xml"/><Relationship Id="rId11" Type="http://schemas.openxmlformats.org/officeDocument/2006/relationships/slide" Target="slides/slide26.xml"/><Relationship Id="rId5" Type="http://schemas.openxmlformats.org/officeDocument/2006/relationships/slide" Target="slides/slide16.xml"/><Relationship Id="rId15" Type="http://schemas.openxmlformats.org/officeDocument/2006/relationships/slide" Target="slides/slide35.xml"/><Relationship Id="rId10" Type="http://schemas.openxmlformats.org/officeDocument/2006/relationships/slide" Target="slides/slide23.xml"/><Relationship Id="rId19" Type="http://schemas.openxmlformats.org/officeDocument/2006/relationships/slide" Target="slides/slide41.xml"/><Relationship Id="rId4" Type="http://schemas.openxmlformats.org/officeDocument/2006/relationships/slide" Target="slides/slide14.xml"/><Relationship Id="rId9" Type="http://schemas.openxmlformats.org/officeDocument/2006/relationships/slide" Target="slides/slide22.xml"/><Relationship Id="rId14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Κωδικοποίηση </a:t>
            </a:r>
            <a:r>
              <a:rPr lang="el-GR" sz="2800" dirty="0" smtClean="0"/>
              <a:t>εικόνων: </a:t>
            </a:r>
            <a:r>
              <a:rPr lang="en-US" sz="2800" dirty="0" smtClean="0"/>
              <a:t>JPEG</a:t>
            </a:r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Προετοιμασία </a:t>
            </a:r>
            <a:r>
              <a:rPr lang="el-GR" altLang="el-GR" dirty="0"/>
              <a:t>της </a:t>
            </a:r>
            <a:r>
              <a:rPr lang="el-GR" altLang="el-GR" dirty="0" smtClean="0"/>
              <a:t>εικόνας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11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εικόνων: </a:t>
            </a:r>
            <a:r>
              <a:rPr lang="en-US" dirty="0" smtClean="0"/>
              <a:t>JPEG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Ροή κωδικοποίησης</a:t>
            </a:r>
            <a:endParaRPr lang="en-US" altLang="el-GR" dirty="0" smtClean="0"/>
          </a:p>
        </p:txBody>
      </p:sp>
      <p:sp>
        <p:nvSpPr>
          <p:cNvPr id="205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2996952"/>
            <a:ext cx="8382000" cy="34038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Σύνολο τεχνικών κωδικοποίησης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Κάθε τρόπος χρησιμοποιεί ένα υποσύνολο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Πρόβλεψη ή μετασχηματισμός </a:t>
            </a:r>
            <a:r>
              <a:rPr lang="en-US" altLang="el-GR" dirty="0" smtClean="0"/>
              <a:t>DCT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Προαιρετική </a:t>
            </a:r>
            <a:r>
              <a:rPr lang="el-GR" altLang="el-GR" dirty="0" err="1" smtClean="0"/>
              <a:t>κβαντοποίηση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Διαφορική και </a:t>
            </a:r>
            <a:r>
              <a:rPr lang="en-US" altLang="el-GR" dirty="0" smtClean="0"/>
              <a:t>RLE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Huffman</a:t>
            </a:r>
            <a:r>
              <a:rPr lang="el-GR" altLang="el-GR" dirty="0" smtClean="0"/>
              <a:t> ή αριθμητική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2992"/>
            <a:ext cx="480822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0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Μοντέλο </a:t>
            </a:r>
            <a:r>
              <a:rPr lang="el-GR" altLang="el-GR" dirty="0" smtClean="0"/>
              <a:t>εικόνας (1 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Επιτρέπονται πολλές παραλλαγές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1 έως 255 συνιστώσες ή </a:t>
            </a:r>
            <a:r>
              <a:rPr lang="el-GR" altLang="el-GR" dirty="0" smtClean="0"/>
              <a:t>επίπεδα</a:t>
            </a:r>
            <a:r>
              <a:rPr lang="en-US" altLang="el-GR" dirty="0" smtClean="0"/>
              <a:t> C</a:t>
            </a:r>
            <a:r>
              <a:rPr lang="en-US" altLang="el-GR" baseline="-25000" dirty="0" smtClean="0"/>
              <a:t>i</a:t>
            </a:r>
            <a:endParaRPr lang="el-GR" altLang="el-GR" baseline="-25000" dirty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Χρώματα </a:t>
            </a:r>
            <a:r>
              <a:rPr lang="en-US" altLang="el-GR" dirty="0"/>
              <a:t>RGB</a:t>
            </a:r>
            <a:r>
              <a:rPr lang="el-GR" altLang="el-GR" dirty="0"/>
              <a:t>: μία συνιστώσα ανά χρώμα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Σήματα </a:t>
            </a:r>
            <a:r>
              <a:rPr lang="en-US" altLang="el-GR" dirty="0"/>
              <a:t>YUV</a:t>
            </a:r>
            <a:r>
              <a:rPr lang="el-GR" altLang="el-GR" dirty="0"/>
              <a:t>: μία συνιστώσα ανά σήμα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Διαβαθμίσεις γκρίζου</a:t>
            </a:r>
            <a:r>
              <a:rPr lang="en-US" altLang="el-GR" dirty="0"/>
              <a:t>: </a:t>
            </a:r>
            <a:r>
              <a:rPr lang="el-GR" altLang="el-GR" dirty="0"/>
              <a:t>μία </a:t>
            </a:r>
            <a:r>
              <a:rPr lang="el-GR" altLang="el-GR" dirty="0" smtClean="0"/>
              <a:t>συνιστώσα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μόνο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Κάθε </a:t>
            </a:r>
            <a:r>
              <a:rPr lang="en-US" altLang="el-GR" dirty="0"/>
              <a:t>C</a:t>
            </a:r>
            <a:r>
              <a:rPr lang="en-US" altLang="el-GR" baseline="-25000" dirty="0"/>
              <a:t>i</a:t>
            </a:r>
            <a:r>
              <a:rPr lang="el-GR" altLang="el-GR" dirty="0"/>
              <a:t> μπορεί να έχει διαφορετικό </a:t>
            </a:r>
            <a:r>
              <a:rPr lang="en-US" altLang="el-GR" dirty="0"/>
              <a:t>X</a:t>
            </a:r>
            <a:r>
              <a:rPr lang="en-US" altLang="el-GR" baseline="-25000" dirty="0"/>
              <a:t>i</a:t>
            </a:r>
            <a:r>
              <a:rPr lang="el-GR" altLang="el-GR" dirty="0"/>
              <a:t> και </a:t>
            </a:r>
            <a:r>
              <a:rPr lang="en-US" altLang="el-GR" dirty="0"/>
              <a:t>Y</a:t>
            </a:r>
            <a:r>
              <a:rPr lang="en-US" altLang="el-GR" baseline="-25000" dirty="0"/>
              <a:t>i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Κατάλληλο για </a:t>
            </a:r>
            <a:r>
              <a:rPr lang="el-GR" altLang="el-GR" dirty="0" err="1" smtClean="0"/>
              <a:t>υποδειγματοληψία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Μπορεί να διαφέρει σε κάθε συνιστώσα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41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Μοντέλο εικόνας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023772"/>
            <a:ext cx="8229600" cy="210239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Σταθερό πλήθος </a:t>
            </a:r>
            <a:r>
              <a:rPr lang="en-US" altLang="el-GR" dirty="0" smtClean="0"/>
              <a:t>bits</a:t>
            </a:r>
            <a:r>
              <a:rPr lang="el-GR" altLang="el-GR" dirty="0" smtClean="0"/>
              <a:t>/</a:t>
            </a:r>
            <a:r>
              <a:rPr lang="en-US" altLang="el-GR" dirty="0" smtClean="0"/>
              <a:t>pixel </a:t>
            </a:r>
            <a:r>
              <a:rPr lang="el-GR" altLang="el-GR" dirty="0" smtClean="0"/>
              <a:t>ανά συνιστώσα</a:t>
            </a:r>
          </a:p>
          <a:p>
            <a:pPr lvl="1" eaLnBrk="1" hangingPunct="1"/>
            <a:r>
              <a:rPr lang="el-GR" altLang="el-GR" dirty="0" smtClean="0"/>
              <a:t>8 στον ακολουθιακό, 8 ή 12 στον εκτεταμένο</a:t>
            </a:r>
          </a:p>
          <a:p>
            <a:pPr lvl="2" eaLnBrk="1" hangingPunct="1"/>
            <a:r>
              <a:rPr lang="el-GR" altLang="el-GR" dirty="0" smtClean="0"/>
              <a:t>Τιμές [0,255] ή [0,4095]</a:t>
            </a:r>
          </a:p>
          <a:p>
            <a:pPr lvl="1" eaLnBrk="1" hangingPunct="1"/>
            <a:r>
              <a:rPr lang="el-GR" altLang="el-GR" dirty="0" smtClean="0"/>
              <a:t>2 έως 16 στον μη </a:t>
            </a:r>
            <a:r>
              <a:rPr lang="el-GR" altLang="el-GR" dirty="0" err="1" smtClean="0"/>
              <a:t>απωλεστικό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124744"/>
            <a:ext cx="2712720" cy="282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8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Μοντέλο εικόνας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946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(Χ,Υ) εικόνας = </a:t>
            </a:r>
            <a:r>
              <a:rPr lang="en-US" altLang="el-GR" dirty="0" smtClean="0"/>
              <a:t>(max(X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), max(Y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))</a:t>
            </a:r>
            <a:endParaRPr lang="el-GR" altLang="el-GR" dirty="0" smtClean="0"/>
          </a:p>
          <a:p>
            <a:r>
              <a:rPr lang="el-GR" altLang="el-GR" dirty="0" smtClean="0"/>
              <a:t>Σχετικές αναλογίες δειγματοληψίας</a:t>
            </a:r>
          </a:p>
          <a:p>
            <a:pPr lvl="1"/>
            <a:r>
              <a:rPr lang="el-GR" altLang="el-GR" dirty="0" smtClean="0"/>
              <a:t>(</a:t>
            </a:r>
            <a:r>
              <a:rPr lang="en-US" altLang="el-GR" dirty="0" smtClean="0"/>
              <a:t>H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,</a:t>
            </a:r>
            <a:r>
              <a:rPr lang="en-US" altLang="el-GR" dirty="0" smtClean="0"/>
              <a:t>V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) με τιμές 1 έως 4 για </a:t>
            </a:r>
            <a:r>
              <a:rPr lang="en-US" altLang="el-GR" dirty="0" smtClean="0"/>
              <a:t>H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V</a:t>
            </a:r>
            <a:r>
              <a:rPr lang="en-US" altLang="el-GR" baseline="-25000" dirty="0" smtClean="0"/>
              <a:t>i</a:t>
            </a:r>
            <a:endParaRPr lang="el-GR" altLang="el-GR" baseline="-25000" dirty="0" smtClean="0"/>
          </a:p>
          <a:p>
            <a:pPr eaLnBrk="1" hangingPunct="1"/>
            <a:r>
              <a:rPr lang="el-GR" altLang="el-GR" dirty="0" smtClean="0"/>
              <a:t>Παράδειγμα: εικόνα με 4 συνιστώσες</a:t>
            </a:r>
          </a:p>
          <a:p>
            <a:pPr lvl="2" eaLnBrk="1" hangingPunct="1"/>
            <a:r>
              <a:rPr lang="el-GR" altLang="el-GR" dirty="0" smtClean="0"/>
              <a:t>Επίπεδο 1: </a:t>
            </a:r>
            <a:r>
              <a:rPr lang="en-US" altLang="el-GR" dirty="0" smtClean="0"/>
              <a:t>X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=48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n-US" altLang="el-GR" dirty="0" smtClean="0"/>
              <a:t>Y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=32</a:t>
            </a:r>
          </a:p>
          <a:p>
            <a:pPr lvl="2" eaLnBrk="1" hangingPunct="1"/>
            <a:r>
              <a:rPr lang="el-GR" altLang="el-GR" dirty="0" smtClean="0"/>
              <a:t>Επίπεδο 2: </a:t>
            </a:r>
            <a:r>
              <a:rPr lang="en-US" altLang="el-GR" dirty="0" smtClean="0"/>
              <a:t>X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=</a:t>
            </a:r>
            <a:r>
              <a:rPr lang="en-US" altLang="el-GR" dirty="0" smtClean="0"/>
              <a:t>48,</a:t>
            </a:r>
            <a:r>
              <a:rPr lang="el-GR" altLang="el-GR" dirty="0" smtClean="0"/>
              <a:t> </a:t>
            </a:r>
            <a:r>
              <a:rPr lang="en-US" altLang="el-GR" dirty="0" smtClean="0"/>
              <a:t>Y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=</a:t>
            </a:r>
            <a:r>
              <a:rPr lang="en-US" altLang="el-GR" dirty="0" smtClean="0"/>
              <a:t>16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Επίπεδο 3: </a:t>
            </a:r>
            <a:r>
              <a:rPr lang="en-US" altLang="el-GR" dirty="0" smtClean="0"/>
              <a:t>X</a:t>
            </a:r>
            <a:r>
              <a:rPr lang="en-US" altLang="el-GR" baseline="-25000" dirty="0" smtClean="0"/>
              <a:t>3</a:t>
            </a:r>
            <a:r>
              <a:rPr lang="el-GR" altLang="el-GR" dirty="0" smtClean="0"/>
              <a:t>=</a:t>
            </a:r>
            <a:r>
              <a:rPr lang="en-US" altLang="el-GR" dirty="0" smtClean="0"/>
              <a:t>24,</a:t>
            </a:r>
            <a:r>
              <a:rPr lang="el-GR" altLang="el-GR" dirty="0" smtClean="0"/>
              <a:t> </a:t>
            </a:r>
            <a:r>
              <a:rPr lang="en-US" altLang="el-GR" dirty="0" smtClean="0"/>
              <a:t>Y</a:t>
            </a:r>
            <a:r>
              <a:rPr lang="en-US" altLang="el-GR" baseline="-25000" dirty="0" smtClean="0"/>
              <a:t>3</a:t>
            </a:r>
            <a:r>
              <a:rPr lang="el-GR" altLang="el-GR" dirty="0" smtClean="0"/>
              <a:t>=</a:t>
            </a:r>
            <a:r>
              <a:rPr lang="en-US" altLang="el-GR" dirty="0" smtClean="0"/>
              <a:t>32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Επίπεδο 4: </a:t>
            </a:r>
            <a:r>
              <a:rPr lang="en-US" altLang="el-GR" dirty="0" smtClean="0"/>
              <a:t>X</a:t>
            </a:r>
            <a:r>
              <a:rPr lang="en-US" altLang="el-GR" baseline="-25000" dirty="0" smtClean="0"/>
              <a:t>4</a:t>
            </a:r>
            <a:r>
              <a:rPr lang="el-GR" altLang="el-GR" dirty="0" smtClean="0"/>
              <a:t>=</a:t>
            </a:r>
            <a:r>
              <a:rPr lang="en-US" altLang="el-GR" dirty="0" smtClean="0"/>
              <a:t>24,</a:t>
            </a:r>
            <a:r>
              <a:rPr lang="el-GR" altLang="el-GR" dirty="0" smtClean="0"/>
              <a:t> </a:t>
            </a:r>
            <a:r>
              <a:rPr lang="en-US" altLang="el-GR" dirty="0" smtClean="0"/>
              <a:t>Y</a:t>
            </a:r>
            <a:r>
              <a:rPr lang="en-US" altLang="el-GR" baseline="-25000" dirty="0" smtClean="0"/>
              <a:t>4</a:t>
            </a:r>
            <a:r>
              <a:rPr lang="el-GR" altLang="el-GR" dirty="0" smtClean="0"/>
              <a:t>=16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22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Μοντέλο εικόνας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Παράδειγμα: εικόνα με 4 συνιστώσες</a:t>
            </a:r>
          </a:p>
          <a:p>
            <a:pPr lvl="1"/>
            <a:r>
              <a:rPr lang="en-US" altLang="el-GR" dirty="0" smtClean="0"/>
              <a:t>Max(X</a:t>
            </a:r>
            <a:r>
              <a:rPr lang="en-US" altLang="el-GR" baseline="-25000" dirty="0" smtClean="0"/>
              <a:t>i</a:t>
            </a:r>
            <a:r>
              <a:rPr lang="en-US" altLang="el-GR" dirty="0"/>
              <a:t>)</a:t>
            </a:r>
            <a:r>
              <a:rPr lang="el-GR" altLang="el-GR" dirty="0"/>
              <a:t>=4</a:t>
            </a:r>
            <a:r>
              <a:rPr lang="en-US" altLang="el-GR" dirty="0"/>
              <a:t>8,</a:t>
            </a:r>
            <a:r>
              <a:rPr lang="el-GR" altLang="el-GR" dirty="0"/>
              <a:t> </a:t>
            </a:r>
            <a:r>
              <a:rPr lang="en-US" altLang="el-GR" dirty="0"/>
              <a:t>Max(</a:t>
            </a:r>
            <a:r>
              <a:rPr lang="el-GR" altLang="el-GR" dirty="0"/>
              <a:t>Υ</a:t>
            </a:r>
            <a:r>
              <a:rPr lang="en-US" altLang="el-GR" baseline="-25000" dirty="0" err="1"/>
              <a:t>i</a:t>
            </a:r>
            <a:r>
              <a:rPr lang="en-US" altLang="el-GR" dirty="0"/>
              <a:t>)</a:t>
            </a:r>
            <a:r>
              <a:rPr lang="el-GR" altLang="el-GR" dirty="0"/>
              <a:t>=32, </a:t>
            </a:r>
            <a:r>
              <a:rPr lang="en-US" altLang="el-GR" dirty="0"/>
              <a:t>Min(X</a:t>
            </a:r>
            <a:r>
              <a:rPr lang="en-US" altLang="el-GR" baseline="-25000" dirty="0"/>
              <a:t>i</a:t>
            </a:r>
            <a:r>
              <a:rPr lang="en-US" altLang="el-GR" dirty="0"/>
              <a:t>)</a:t>
            </a:r>
            <a:r>
              <a:rPr lang="el-GR" altLang="el-GR" dirty="0"/>
              <a:t>=</a:t>
            </a:r>
            <a:r>
              <a:rPr lang="en-US" altLang="el-GR" dirty="0"/>
              <a:t>24,</a:t>
            </a:r>
            <a:r>
              <a:rPr lang="el-GR" altLang="el-GR" dirty="0"/>
              <a:t> </a:t>
            </a:r>
            <a:r>
              <a:rPr lang="en-US" altLang="el-GR" dirty="0"/>
              <a:t>Min(</a:t>
            </a:r>
            <a:r>
              <a:rPr lang="el-GR" altLang="el-GR" dirty="0"/>
              <a:t>Υ</a:t>
            </a:r>
            <a:r>
              <a:rPr lang="en-US" altLang="el-GR" baseline="-25000" dirty="0" err="1"/>
              <a:t>i</a:t>
            </a:r>
            <a:r>
              <a:rPr lang="en-US" altLang="el-GR" dirty="0"/>
              <a:t>)</a:t>
            </a:r>
            <a:r>
              <a:rPr lang="el-GR" altLang="el-GR" dirty="0"/>
              <a:t>=</a:t>
            </a:r>
            <a:r>
              <a:rPr lang="en-US" altLang="el-GR" dirty="0"/>
              <a:t>16</a:t>
            </a:r>
            <a:endParaRPr lang="el-GR" altLang="el-GR" dirty="0"/>
          </a:p>
          <a:p>
            <a:pPr lvl="1"/>
            <a:r>
              <a:rPr lang="en-US" altLang="el-GR" dirty="0"/>
              <a:t>Max(H</a:t>
            </a:r>
            <a:r>
              <a:rPr lang="en-US" altLang="el-GR" baseline="-25000" dirty="0"/>
              <a:t>i</a:t>
            </a:r>
            <a:r>
              <a:rPr lang="en-US" altLang="el-GR" dirty="0"/>
              <a:t>)</a:t>
            </a:r>
            <a:r>
              <a:rPr lang="el-GR" altLang="el-GR" dirty="0"/>
              <a:t>=</a:t>
            </a:r>
            <a:r>
              <a:rPr lang="en-US" altLang="el-GR" dirty="0"/>
              <a:t>48</a:t>
            </a:r>
            <a:r>
              <a:rPr lang="el-GR" altLang="el-GR" dirty="0"/>
              <a:t>/</a:t>
            </a:r>
            <a:r>
              <a:rPr lang="en-US" altLang="el-GR" dirty="0"/>
              <a:t>2</a:t>
            </a:r>
            <a:r>
              <a:rPr lang="el-GR" altLang="el-GR" dirty="0"/>
              <a:t>4=</a:t>
            </a:r>
            <a:r>
              <a:rPr lang="en-US" altLang="el-GR" dirty="0"/>
              <a:t>2</a:t>
            </a:r>
            <a:r>
              <a:rPr lang="el-GR" altLang="el-GR" dirty="0"/>
              <a:t>, </a:t>
            </a:r>
            <a:r>
              <a:rPr lang="en-US" altLang="el-GR" dirty="0"/>
              <a:t>Max(V</a:t>
            </a:r>
            <a:r>
              <a:rPr lang="en-US" altLang="el-GR" baseline="-25000" dirty="0"/>
              <a:t>i</a:t>
            </a:r>
            <a:r>
              <a:rPr lang="en-US" altLang="el-GR" dirty="0"/>
              <a:t>)</a:t>
            </a:r>
            <a:r>
              <a:rPr lang="el-GR" altLang="el-GR" dirty="0"/>
              <a:t>=</a:t>
            </a:r>
            <a:r>
              <a:rPr lang="en-US" altLang="el-GR" dirty="0"/>
              <a:t>32</a:t>
            </a:r>
            <a:r>
              <a:rPr lang="el-GR" altLang="el-GR" dirty="0"/>
              <a:t>/</a:t>
            </a:r>
            <a:r>
              <a:rPr lang="en-US" altLang="el-GR" dirty="0"/>
              <a:t>16</a:t>
            </a:r>
            <a:r>
              <a:rPr lang="el-GR" altLang="el-GR" dirty="0"/>
              <a:t>=</a:t>
            </a:r>
            <a:r>
              <a:rPr lang="en-US" altLang="el-GR" dirty="0"/>
              <a:t>2</a:t>
            </a:r>
          </a:p>
          <a:p>
            <a:pPr lvl="1"/>
            <a:r>
              <a:rPr lang="en-US" altLang="el-GR" dirty="0" smtClean="0"/>
              <a:t>H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=H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=2</a:t>
            </a:r>
            <a:r>
              <a:rPr lang="en-US" altLang="el-GR" dirty="0"/>
              <a:t>, H</a:t>
            </a:r>
            <a:r>
              <a:rPr lang="en-US" altLang="el-GR" baseline="-25000" dirty="0"/>
              <a:t>3</a:t>
            </a:r>
            <a:r>
              <a:rPr lang="en-US" altLang="el-GR" dirty="0"/>
              <a:t>=H</a:t>
            </a:r>
            <a:r>
              <a:rPr lang="en-US" altLang="el-GR" baseline="-25000" dirty="0"/>
              <a:t>4</a:t>
            </a:r>
            <a:r>
              <a:rPr lang="en-US" altLang="el-GR" dirty="0"/>
              <a:t>=1, V</a:t>
            </a:r>
            <a:r>
              <a:rPr lang="en-US" altLang="el-GR" baseline="-25000" dirty="0"/>
              <a:t>1</a:t>
            </a:r>
            <a:r>
              <a:rPr lang="en-US" altLang="el-GR" dirty="0"/>
              <a:t>=V</a:t>
            </a:r>
            <a:r>
              <a:rPr lang="en-US" altLang="el-GR" baseline="-25000" dirty="0"/>
              <a:t>3</a:t>
            </a:r>
            <a:r>
              <a:rPr lang="en-US" altLang="el-GR" dirty="0"/>
              <a:t>=2, V</a:t>
            </a:r>
            <a:r>
              <a:rPr lang="en-US" altLang="el-GR" baseline="-25000" dirty="0"/>
              <a:t>2</a:t>
            </a:r>
            <a:r>
              <a:rPr lang="en-US" altLang="el-GR" dirty="0"/>
              <a:t>=V</a:t>
            </a:r>
            <a:r>
              <a:rPr lang="en-US" altLang="el-GR" baseline="-25000" dirty="0"/>
              <a:t>4</a:t>
            </a:r>
            <a:r>
              <a:rPr lang="en-US" altLang="el-GR" dirty="0"/>
              <a:t>=1</a:t>
            </a:r>
            <a:endParaRPr lang="el-GR" altLang="el-GR" dirty="0"/>
          </a:p>
          <a:p>
            <a:pPr lvl="2"/>
            <a:r>
              <a:rPr lang="el-GR" altLang="el-GR" dirty="0"/>
              <a:t>Επίπεδο 1: </a:t>
            </a:r>
            <a:r>
              <a:rPr lang="en-US" altLang="el-GR" dirty="0"/>
              <a:t>X</a:t>
            </a:r>
            <a:r>
              <a:rPr lang="el-GR" altLang="el-GR" baseline="-25000" dirty="0"/>
              <a:t>1</a:t>
            </a:r>
            <a:r>
              <a:rPr lang="el-GR" altLang="el-GR" dirty="0"/>
              <a:t>=2</a:t>
            </a:r>
            <a:r>
              <a:rPr lang="en-US" altLang="el-GR" dirty="0"/>
              <a:t>x24</a:t>
            </a:r>
            <a:r>
              <a:rPr lang="el-GR" altLang="el-GR" dirty="0"/>
              <a:t>=</a:t>
            </a:r>
            <a:r>
              <a:rPr lang="en-US" altLang="el-GR" dirty="0"/>
              <a:t>48,</a:t>
            </a:r>
            <a:r>
              <a:rPr lang="el-GR" altLang="el-GR" dirty="0"/>
              <a:t> </a:t>
            </a:r>
            <a:r>
              <a:rPr lang="en-US" altLang="el-GR" dirty="0"/>
              <a:t>Y</a:t>
            </a:r>
            <a:r>
              <a:rPr lang="el-GR" altLang="el-GR" baseline="-25000" dirty="0"/>
              <a:t>1</a:t>
            </a:r>
            <a:r>
              <a:rPr lang="el-GR" altLang="el-GR" dirty="0"/>
              <a:t>=2</a:t>
            </a:r>
            <a:r>
              <a:rPr lang="en-US" altLang="el-GR" dirty="0"/>
              <a:t>x16</a:t>
            </a:r>
            <a:r>
              <a:rPr lang="el-GR" altLang="el-GR" dirty="0"/>
              <a:t>=</a:t>
            </a:r>
            <a:r>
              <a:rPr lang="en-US" altLang="el-GR" dirty="0"/>
              <a:t>32</a:t>
            </a:r>
            <a:r>
              <a:rPr lang="el-GR" altLang="el-GR" dirty="0"/>
              <a:t> </a:t>
            </a:r>
          </a:p>
          <a:p>
            <a:pPr lvl="2"/>
            <a:r>
              <a:rPr lang="el-GR" altLang="el-GR" dirty="0"/>
              <a:t>Επίπεδο 2: </a:t>
            </a:r>
            <a:r>
              <a:rPr lang="en-US" altLang="el-GR" dirty="0"/>
              <a:t>X</a:t>
            </a:r>
            <a:r>
              <a:rPr lang="el-GR" altLang="el-GR" baseline="-25000" dirty="0"/>
              <a:t>2</a:t>
            </a:r>
            <a:r>
              <a:rPr lang="el-GR" altLang="el-GR" dirty="0"/>
              <a:t>=</a:t>
            </a:r>
            <a:r>
              <a:rPr lang="en-US" altLang="el-GR" dirty="0"/>
              <a:t>2x24</a:t>
            </a:r>
            <a:r>
              <a:rPr lang="el-GR" altLang="el-GR" dirty="0"/>
              <a:t>=</a:t>
            </a:r>
            <a:r>
              <a:rPr lang="en-US" altLang="el-GR" dirty="0"/>
              <a:t>4</a:t>
            </a:r>
            <a:r>
              <a:rPr lang="el-GR" altLang="el-GR" dirty="0"/>
              <a:t>8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n-US" altLang="el-GR" dirty="0"/>
              <a:t>Y</a:t>
            </a:r>
            <a:r>
              <a:rPr lang="el-GR" altLang="el-GR" baseline="-25000" dirty="0"/>
              <a:t>2</a:t>
            </a:r>
            <a:r>
              <a:rPr lang="el-GR" altLang="el-GR" dirty="0"/>
              <a:t>=1</a:t>
            </a:r>
            <a:r>
              <a:rPr lang="en-US" altLang="el-GR" dirty="0"/>
              <a:t>x16</a:t>
            </a:r>
            <a:r>
              <a:rPr lang="el-GR" altLang="el-GR" dirty="0"/>
              <a:t>=</a:t>
            </a:r>
            <a:r>
              <a:rPr lang="en-US" altLang="el-GR" dirty="0"/>
              <a:t>16</a:t>
            </a:r>
          </a:p>
          <a:p>
            <a:pPr lvl="2"/>
            <a:r>
              <a:rPr lang="el-GR" altLang="el-GR" dirty="0"/>
              <a:t>Επίπεδο </a:t>
            </a:r>
            <a:r>
              <a:rPr lang="en-US" altLang="el-GR" dirty="0"/>
              <a:t>3</a:t>
            </a:r>
            <a:r>
              <a:rPr lang="el-GR" altLang="el-GR" dirty="0"/>
              <a:t>: </a:t>
            </a:r>
            <a:r>
              <a:rPr lang="en-US" altLang="el-GR" dirty="0"/>
              <a:t>X</a:t>
            </a:r>
            <a:r>
              <a:rPr lang="en-US" altLang="el-GR" baseline="-25000" dirty="0"/>
              <a:t>3</a:t>
            </a:r>
            <a:r>
              <a:rPr lang="el-GR" altLang="el-GR" dirty="0"/>
              <a:t>=</a:t>
            </a:r>
            <a:r>
              <a:rPr lang="en-US" altLang="el-GR" dirty="0"/>
              <a:t>1x24</a:t>
            </a:r>
            <a:r>
              <a:rPr lang="el-GR" altLang="el-GR" dirty="0"/>
              <a:t>=</a:t>
            </a:r>
            <a:r>
              <a:rPr lang="en-US" altLang="el-GR" dirty="0"/>
              <a:t>24,</a:t>
            </a:r>
            <a:r>
              <a:rPr lang="el-GR" altLang="el-GR" dirty="0"/>
              <a:t> </a:t>
            </a:r>
            <a:r>
              <a:rPr lang="en-US" altLang="el-GR" dirty="0"/>
              <a:t>Y</a:t>
            </a:r>
            <a:r>
              <a:rPr lang="en-US" altLang="el-GR" baseline="-25000" dirty="0"/>
              <a:t>3</a:t>
            </a:r>
            <a:r>
              <a:rPr lang="el-GR" altLang="el-GR" dirty="0"/>
              <a:t>=</a:t>
            </a:r>
            <a:r>
              <a:rPr lang="en-US" altLang="el-GR" dirty="0"/>
              <a:t>2x16</a:t>
            </a:r>
            <a:r>
              <a:rPr lang="el-GR" altLang="el-GR" dirty="0"/>
              <a:t>=</a:t>
            </a:r>
            <a:r>
              <a:rPr lang="en-US" altLang="el-GR" dirty="0"/>
              <a:t>32</a:t>
            </a:r>
            <a:r>
              <a:rPr lang="el-GR" altLang="el-GR" dirty="0"/>
              <a:t> </a:t>
            </a:r>
          </a:p>
          <a:p>
            <a:pPr lvl="2"/>
            <a:r>
              <a:rPr lang="el-GR" altLang="el-GR" dirty="0"/>
              <a:t>Επίπεδο </a:t>
            </a:r>
            <a:r>
              <a:rPr lang="en-US" altLang="el-GR" dirty="0"/>
              <a:t>4</a:t>
            </a:r>
            <a:r>
              <a:rPr lang="el-GR" altLang="el-GR" dirty="0"/>
              <a:t>: </a:t>
            </a:r>
            <a:r>
              <a:rPr lang="en-US" altLang="el-GR" dirty="0"/>
              <a:t>X</a:t>
            </a:r>
            <a:r>
              <a:rPr lang="en-US" altLang="el-GR" baseline="-25000" dirty="0"/>
              <a:t>4</a:t>
            </a:r>
            <a:r>
              <a:rPr lang="el-GR" altLang="el-GR" dirty="0"/>
              <a:t>=</a:t>
            </a:r>
            <a:r>
              <a:rPr lang="en-US" altLang="el-GR" dirty="0"/>
              <a:t>1x24</a:t>
            </a:r>
            <a:r>
              <a:rPr lang="el-GR" altLang="el-GR" dirty="0"/>
              <a:t>=</a:t>
            </a:r>
            <a:r>
              <a:rPr lang="en-US" altLang="el-GR" dirty="0"/>
              <a:t>24,</a:t>
            </a:r>
            <a:r>
              <a:rPr lang="el-GR" altLang="el-GR" dirty="0"/>
              <a:t> </a:t>
            </a:r>
            <a:r>
              <a:rPr lang="en-US" altLang="el-GR" dirty="0"/>
              <a:t>Y</a:t>
            </a:r>
            <a:r>
              <a:rPr lang="en-US" altLang="el-GR" baseline="-25000" dirty="0"/>
              <a:t>4</a:t>
            </a:r>
            <a:r>
              <a:rPr lang="el-GR" altLang="el-GR" dirty="0"/>
              <a:t>=</a:t>
            </a:r>
            <a:r>
              <a:rPr lang="en-US" altLang="el-GR" dirty="0"/>
              <a:t>1x16</a:t>
            </a:r>
            <a:r>
              <a:rPr lang="el-GR" altLang="el-GR" dirty="0"/>
              <a:t>=</a:t>
            </a:r>
            <a:r>
              <a:rPr lang="en-US" altLang="el-GR" dirty="0"/>
              <a:t>16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7440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Ταξινόμηση δεδομένων (1 από 3)</a:t>
            </a:r>
            <a:endParaRPr lang="en-US" altLang="el-GR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Μονάδες δεδομένων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Στοιχεία κωδικοποίησης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Μη </a:t>
            </a:r>
            <a:r>
              <a:rPr lang="el-GR" altLang="el-GR" dirty="0" err="1" smtClean="0"/>
              <a:t>απωλεστικοί</a:t>
            </a:r>
            <a:r>
              <a:rPr lang="el-GR" altLang="el-GR" dirty="0" smtClean="0"/>
              <a:t> ρυθμοί: ένα </a:t>
            </a:r>
            <a:r>
              <a:rPr lang="el-GR" altLang="el-GR" dirty="0" err="1" smtClean="0"/>
              <a:t>εικονοστοιχείο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err="1" smtClean="0"/>
              <a:t>Απωλεστικοί</a:t>
            </a:r>
            <a:r>
              <a:rPr lang="el-GR" altLang="el-GR" dirty="0" smtClean="0"/>
              <a:t> ρυθμοί: 8</a:t>
            </a:r>
            <a:r>
              <a:rPr lang="en-US" altLang="el-GR" dirty="0" smtClean="0"/>
              <a:t>x</a:t>
            </a:r>
            <a:r>
              <a:rPr lang="el-GR" altLang="el-GR" dirty="0" smtClean="0"/>
              <a:t>8 </a:t>
            </a:r>
            <a:r>
              <a:rPr lang="el-GR" altLang="el-GR" dirty="0" err="1" smtClean="0"/>
              <a:t>εικονοστοιχεία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Μη </a:t>
            </a:r>
            <a:r>
              <a:rPr lang="el-GR" altLang="el-GR" dirty="0" err="1" smtClean="0"/>
              <a:t>διεμπλεκόμενη</a:t>
            </a:r>
            <a:r>
              <a:rPr lang="el-GR" altLang="el-GR" dirty="0" smtClean="0"/>
              <a:t> ταξινόμηση δεδομένων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Σάρωση μονάδων από αριστερά προς τα δεξιά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68" y="1268760"/>
            <a:ext cx="2171700" cy="145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7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Ταξινόμηση δεδομένων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err="1"/>
              <a:t>Διεμπλεκόμενη</a:t>
            </a:r>
            <a:r>
              <a:rPr lang="el-GR" altLang="el-GR" dirty="0"/>
              <a:t> ταξινόμηση δεδομένων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Κάθε συνιστώσα έχει τις δικές τις μονάδες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Ομαδοποίηση </a:t>
            </a:r>
            <a:r>
              <a:rPr lang="el-GR" altLang="el-GR" dirty="0"/>
              <a:t>μονάδων </a:t>
            </a:r>
            <a:r>
              <a:rPr lang="el-GR" altLang="el-GR" dirty="0" smtClean="0"/>
              <a:t>δεδομένων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Ελάχιστες </a:t>
            </a:r>
            <a:r>
              <a:rPr lang="el-GR" altLang="el-GR" dirty="0"/>
              <a:t>μονάδες κωδικοποίησης (</a:t>
            </a:r>
            <a:r>
              <a:rPr lang="en-US" altLang="el-GR" dirty="0"/>
              <a:t>MCU</a:t>
            </a:r>
            <a:r>
              <a:rPr lang="el-GR" altLang="el-GR" dirty="0"/>
              <a:t>)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Σύνολο μονάδων που καλύπτει μία </a:t>
            </a:r>
            <a:r>
              <a:rPr lang="el-GR" altLang="el-GR" dirty="0" smtClean="0"/>
              <a:t>περιοχή</a:t>
            </a:r>
          </a:p>
          <a:p>
            <a:r>
              <a:rPr lang="el-GR" altLang="el-GR" dirty="0"/>
              <a:t>Συνιστώσες με σταθερή ανάλυση</a:t>
            </a:r>
            <a:endParaRPr lang="en-US" altLang="el-GR" dirty="0"/>
          </a:p>
          <a:p>
            <a:pPr lvl="1"/>
            <a:r>
              <a:rPr lang="el-GR" altLang="el-GR" dirty="0"/>
              <a:t>Μία μονάδα δεδομένων από κάθε </a:t>
            </a:r>
            <a:r>
              <a:rPr lang="el-GR" altLang="el-GR" dirty="0" smtClean="0"/>
              <a:t>συνιστώσα</a:t>
            </a:r>
          </a:p>
          <a:p>
            <a:pPr lvl="1"/>
            <a:r>
              <a:rPr lang="el-GR" altLang="el-GR" dirty="0" smtClean="0"/>
              <a:t>Επεξεργάζονται με τη σειρά των συνιστωσών</a:t>
            </a:r>
          </a:p>
          <a:p>
            <a:pPr lvl="2">
              <a:lnSpc>
                <a:spcPct val="90000"/>
              </a:lnSpc>
            </a:pP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33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Ταξινόμηση δεδομένων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564904"/>
            <a:ext cx="8382000" cy="383589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Συνιστώσες με μεταβλητή ανάλυση</a:t>
            </a:r>
          </a:p>
          <a:p>
            <a:pPr lvl="1" eaLnBrk="1" hangingPunct="1"/>
            <a:r>
              <a:rPr lang="el-GR" altLang="el-GR" dirty="0" smtClean="0"/>
              <a:t>Ίδια περιοχή της εικόνας ανά συνιστώσα</a:t>
            </a:r>
          </a:p>
          <a:p>
            <a:pPr lvl="1" eaLnBrk="1" hangingPunct="1"/>
            <a:r>
              <a:rPr lang="el-GR" altLang="el-GR" dirty="0" smtClean="0"/>
              <a:t>Μεταβλητό πλήθος μονάδων ανά συνιστώσα</a:t>
            </a:r>
          </a:p>
          <a:p>
            <a:pPr lvl="1" eaLnBrk="1" hangingPunct="1"/>
            <a:r>
              <a:rPr lang="el-GR" altLang="el-GR" dirty="0" smtClean="0"/>
              <a:t>Μία περιοχή ανά συνιστώσα σε κάθε </a:t>
            </a:r>
            <a:r>
              <a:rPr lang="en-US" altLang="el-GR" dirty="0" smtClean="0"/>
              <a:t>MCU</a:t>
            </a:r>
            <a:endParaRPr lang="el-GR" altLang="el-GR" dirty="0" smtClean="0"/>
          </a:p>
          <a:p>
            <a:pPr lvl="2" eaLnBrk="1" hangingPunct="1"/>
            <a:r>
              <a:rPr lang="en-US" altLang="el-GR" dirty="0" smtClean="0"/>
              <a:t>H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επί </a:t>
            </a:r>
            <a:r>
              <a:rPr lang="en-US" altLang="el-GR" dirty="0" smtClean="0"/>
              <a:t>V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μονάδες για τη συνιστώσα </a:t>
            </a:r>
            <a:r>
              <a:rPr lang="en-US" altLang="el-GR" dirty="0" err="1" smtClean="0"/>
              <a:t>i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Μέχρι τέσσερις συνιστώσες</a:t>
            </a:r>
          </a:p>
          <a:p>
            <a:pPr lvl="2" eaLnBrk="1" hangingPunct="1"/>
            <a:r>
              <a:rPr lang="el-GR" altLang="el-GR" dirty="0" smtClean="0"/>
              <a:t>Μέχρι 10 μονάδες ανά </a:t>
            </a:r>
            <a:r>
              <a:rPr lang="en-US" altLang="el-GR" dirty="0" smtClean="0"/>
              <a:t>MCU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1268760"/>
            <a:ext cx="4511040" cy="12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Μετασχηματισμός εικόνας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11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εικόνων: </a:t>
            </a:r>
            <a:r>
              <a:rPr lang="en-US" dirty="0" smtClean="0"/>
              <a:t>JPEG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Επεξεργασία </a:t>
            </a:r>
            <a:r>
              <a:rPr lang="el-GR" altLang="el-GR" dirty="0" smtClean="0"/>
              <a:t>εικόνας (1 από 4)</a:t>
            </a:r>
            <a:endParaRPr lang="en-US" altLang="el-GR" dirty="0" smtClean="0"/>
          </a:p>
        </p:txBody>
      </p:sp>
      <p:sp>
        <p:nvSpPr>
          <p:cNvPr id="615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856164"/>
            <a:ext cx="8229600" cy="3470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Είσοδος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Μονάδες δεδομένων 8</a:t>
            </a:r>
            <a:r>
              <a:rPr lang="en-US" altLang="el-GR" dirty="0" smtClean="0"/>
              <a:t>x</a:t>
            </a:r>
            <a:r>
              <a:rPr lang="el-GR" altLang="el-GR" dirty="0" smtClean="0"/>
              <a:t>8 </a:t>
            </a:r>
            <a:r>
              <a:rPr lang="el-GR" altLang="el-GR" dirty="0" err="1" smtClean="0"/>
              <a:t>εικονοστοιχείων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Κάθε μονάδα μετασχηματίζεται χωριστά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Δεν έχει σημασία η ταξινόμηση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Έξοδος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Μονάδες δεδομένων 8</a:t>
            </a:r>
            <a:r>
              <a:rPr lang="en-US" altLang="el-GR" dirty="0" smtClean="0"/>
              <a:t>x8 </a:t>
            </a:r>
            <a:r>
              <a:rPr lang="el-GR" altLang="el-GR" dirty="0" smtClean="0"/>
              <a:t>συντελεστών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876800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4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Επεξεργασία εικόνας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615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Ευθύς μετασχηματισμός </a:t>
            </a:r>
            <a:r>
              <a:rPr lang="en-US" altLang="el-GR" dirty="0" smtClean="0"/>
              <a:t>DCT</a:t>
            </a:r>
            <a:r>
              <a:rPr lang="el-GR" altLang="el-GR" dirty="0" smtClean="0"/>
              <a:t> </a:t>
            </a:r>
            <a:r>
              <a:rPr lang="en-US" altLang="el-GR" dirty="0" smtClean="0"/>
              <a:t>(FDCT)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[0,255]</a:t>
            </a:r>
            <a:r>
              <a:rPr lang="en-US" altLang="el-GR" dirty="0" smtClean="0"/>
              <a:t> -&gt;</a:t>
            </a:r>
            <a:r>
              <a:rPr lang="el-GR" altLang="el-GR" dirty="0" smtClean="0"/>
              <a:t> [-128,127] με αφαίρεση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Αρχικά: </a:t>
            </a:r>
            <a:r>
              <a:rPr lang="en-US" altLang="el-GR" dirty="0" smtClean="0"/>
              <a:t>P[</a:t>
            </a:r>
            <a:r>
              <a:rPr lang="en-US" altLang="el-GR" dirty="0" err="1" smtClean="0"/>
              <a:t>x,y</a:t>
            </a:r>
            <a:r>
              <a:rPr lang="en-US" altLang="el-GR" dirty="0" smtClean="0"/>
              <a:t>]</a:t>
            </a:r>
            <a:r>
              <a:rPr lang="el-GR" altLang="el-GR" dirty="0" smtClean="0"/>
              <a:t> με </a:t>
            </a:r>
            <a:r>
              <a:rPr lang="en-US" altLang="el-GR" dirty="0" err="1" smtClean="0"/>
              <a:t>x,y</a:t>
            </a:r>
            <a:r>
              <a:rPr lang="en-US" altLang="el-GR" dirty="0" smtClean="0"/>
              <a:t>= </a:t>
            </a:r>
            <a:r>
              <a:rPr lang="el-GR" altLang="el-GR" dirty="0" smtClean="0"/>
              <a:t>[0,7] </a:t>
            </a:r>
            <a:r>
              <a:rPr lang="en-US" altLang="el-GR" dirty="0" smtClean="0"/>
              <a:t>(64 </a:t>
            </a:r>
            <a:r>
              <a:rPr lang="el-GR" altLang="el-GR" dirty="0" smtClean="0"/>
              <a:t>τιμές)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Τελικά: </a:t>
            </a:r>
            <a:r>
              <a:rPr lang="en-US" altLang="el-GR" dirty="0" smtClean="0"/>
              <a:t>F[</a:t>
            </a:r>
            <a:r>
              <a:rPr lang="en-US" altLang="el-GR" dirty="0" err="1" smtClean="0"/>
              <a:t>i,j</a:t>
            </a:r>
            <a:r>
              <a:rPr lang="en-US" altLang="el-GR" dirty="0" smtClean="0"/>
              <a:t>]</a:t>
            </a:r>
            <a:r>
              <a:rPr lang="el-GR" altLang="el-GR" dirty="0" smtClean="0"/>
              <a:t> με </a:t>
            </a:r>
            <a:r>
              <a:rPr lang="en-US" altLang="el-GR" dirty="0" err="1" smtClean="0"/>
              <a:t>i,j</a:t>
            </a:r>
            <a:r>
              <a:rPr lang="en-US" altLang="el-GR" dirty="0" smtClean="0"/>
              <a:t>=</a:t>
            </a:r>
            <a:r>
              <a:rPr lang="el-GR" altLang="el-GR" dirty="0" smtClean="0"/>
              <a:t> [0,7]</a:t>
            </a:r>
            <a:r>
              <a:rPr lang="en-US" altLang="el-GR" dirty="0" smtClean="0"/>
              <a:t> </a:t>
            </a:r>
            <a:r>
              <a:rPr lang="el-GR" altLang="el-GR" dirty="0" smtClean="0"/>
              <a:t>(64 τιμές)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T</a:t>
            </a:r>
            <a:r>
              <a:rPr lang="el-GR" altLang="el-GR" dirty="0"/>
              <a:t>α συνημίτονα δεν εξαρτώνται από </a:t>
            </a:r>
            <a:r>
              <a:rPr lang="en-US" altLang="el-GR" dirty="0" smtClean="0"/>
              <a:t>P[</a:t>
            </a:r>
            <a:r>
              <a:rPr lang="en-US" altLang="el-GR" dirty="0" err="1" smtClean="0"/>
              <a:t>x,y</a:t>
            </a:r>
            <a:r>
              <a:rPr lang="en-US" altLang="el-GR" dirty="0"/>
              <a:t>]</a:t>
            </a:r>
            <a:endParaRPr lang="en-US" altLang="el-GR" baseline="-25000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Υπολογίζονται </a:t>
            </a:r>
            <a:r>
              <a:rPr lang="el-GR" altLang="el-GR" dirty="0" smtClean="0"/>
              <a:t>προκαταβολικά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077614"/>
              </p:ext>
            </p:extLst>
          </p:nvPr>
        </p:nvGraphicFramePr>
        <p:xfrm>
          <a:off x="1043608" y="1412776"/>
          <a:ext cx="66865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r:id="rId3" imgW="3314700" imgH="406400" progId="Equation.DSMT4">
                  <p:embed/>
                </p:oleObj>
              </mc:Choice>
              <mc:Fallback>
                <p:oleObj r:id="rId3" imgW="3314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412776"/>
                        <a:ext cx="66865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4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Επεξεργασία εικόνας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646200"/>
            <a:ext cx="8382000" cy="275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Συντελεστής </a:t>
            </a:r>
            <a:r>
              <a:rPr lang="en-US" altLang="el-GR" dirty="0" smtClean="0"/>
              <a:t>F[0,0]</a:t>
            </a:r>
            <a:r>
              <a:rPr lang="el-GR" altLang="el-GR" dirty="0" smtClean="0"/>
              <a:t>: συντελεστής </a:t>
            </a:r>
            <a:r>
              <a:rPr lang="en-US" altLang="el-GR" dirty="0" smtClean="0"/>
              <a:t>DC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Μέση τιμή της μονάδας δεδομένων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Υπόλοιποι συντελεστές: συντελεστές </a:t>
            </a:r>
            <a:r>
              <a:rPr lang="en-US" altLang="el-GR" dirty="0" smtClean="0"/>
              <a:t>AC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Συγκέντρωση υψηλών τιμών κοντά στο </a:t>
            </a:r>
            <a:r>
              <a:rPr lang="en-US" altLang="el-GR" dirty="0" smtClean="0"/>
              <a:t>DC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76250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Επεξεργασία εικόνας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38200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Αντίστροφος μετασχηματισμός </a:t>
            </a:r>
            <a:r>
              <a:rPr lang="en-US" altLang="el-GR" dirty="0" smtClean="0"/>
              <a:t>DCT (IDCT)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Υπολογισμός </a:t>
            </a:r>
            <a:r>
              <a:rPr lang="en-US" altLang="el-GR" dirty="0" smtClean="0"/>
              <a:t>P[</a:t>
            </a:r>
            <a:r>
              <a:rPr lang="en-US" altLang="el-GR" dirty="0" err="1" smtClean="0"/>
              <a:t>x,y</a:t>
            </a:r>
            <a:r>
              <a:rPr lang="en-US" altLang="el-GR" dirty="0" smtClean="0"/>
              <a:t>]</a:t>
            </a:r>
            <a:r>
              <a:rPr lang="el-GR" altLang="el-GR" dirty="0" smtClean="0"/>
              <a:t> από </a:t>
            </a:r>
            <a:r>
              <a:rPr lang="en-US" altLang="el-GR" dirty="0" smtClean="0"/>
              <a:t>F[</a:t>
            </a:r>
            <a:r>
              <a:rPr lang="en-US" altLang="el-GR" dirty="0" err="1" smtClean="0"/>
              <a:t>i,j</a:t>
            </a:r>
            <a:r>
              <a:rPr lang="en-US" altLang="el-GR" dirty="0" smtClean="0"/>
              <a:t>]</a:t>
            </a:r>
            <a:endParaRPr lang="en-US" altLang="el-GR" baseline="-25000" dirty="0" smtClean="0"/>
          </a:p>
          <a:p>
            <a:pPr lvl="1" eaLnBrk="1" hangingPunct="1"/>
            <a:r>
              <a:rPr lang="el-GR" altLang="el-GR" dirty="0" smtClean="0"/>
              <a:t>Τα συνημίτονα πάλι δεν εξαρτώνται από </a:t>
            </a:r>
            <a:r>
              <a:rPr lang="en-US" altLang="el-GR" dirty="0" smtClean="0"/>
              <a:t>F[</a:t>
            </a:r>
            <a:r>
              <a:rPr lang="en-US" altLang="el-GR" dirty="0" err="1" smtClean="0"/>
              <a:t>i,j</a:t>
            </a:r>
            <a:r>
              <a:rPr lang="en-US" altLang="el-GR" dirty="0" smtClean="0"/>
              <a:t>]</a:t>
            </a:r>
            <a:endParaRPr lang="el-GR" altLang="el-GR" dirty="0" smtClean="0"/>
          </a:p>
          <a:p>
            <a:pPr lvl="2"/>
            <a:r>
              <a:rPr lang="el-GR" altLang="el-GR" dirty="0"/>
              <a:t>Υπολογίζονται </a:t>
            </a:r>
            <a:r>
              <a:rPr lang="el-GR" altLang="el-GR" dirty="0" smtClean="0"/>
              <a:t>προκαταβολικά</a:t>
            </a:r>
          </a:p>
          <a:p>
            <a:pPr lvl="1"/>
            <a:r>
              <a:rPr lang="el-GR" altLang="el-GR" dirty="0" smtClean="0"/>
              <a:t>Θεωρητικά, πλήρης ανακατασκευή εικόνας</a:t>
            </a:r>
          </a:p>
          <a:p>
            <a:pPr lvl="2"/>
            <a:r>
              <a:rPr lang="el-GR" altLang="el-GR" dirty="0" smtClean="0"/>
              <a:t>Στην πράξη, σφάλματα στρογγυλοποίησης</a:t>
            </a:r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1066800" y="1371600"/>
          <a:ext cx="66865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r:id="rId3" imgW="3314700" imgH="406400" progId="Equation.DSMT4">
                  <p:embed/>
                </p:oleObj>
              </mc:Choice>
              <mc:Fallback>
                <p:oleObj r:id="rId3" imgW="3314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66865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03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Γιατί </a:t>
            </a:r>
            <a:r>
              <a:rPr lang="en-US" altLang="el-GR" dirty="0" smtClean="0"/>
              <a:t>DCT</a:t>
            </a:r>
            <a:r>
              <a:rPr lang="el-GR" altLang="el-GR" dirty="0" smtClean="0"/>
              <a:t> στο </a:t>
            </a:r>
            <a:r>
              <a:rPr lang="en-US" altLang="el-GR" dirty="0" smtClean="0"/>
              <a:t>JPEG</a:t>
            </a:r>
            <a:r>
              <a:rPr lang="el-GR" alt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Φυσικές εικόνες</a:t>
            </a:r>
          </a:p>
          <a:p>
            <a:pPr lvl="1"/>
            <a:r>
              <a:rPr lang="el-GR" altLang="el-GR" dirty="0"/>
              <a:t>Μεγάλες περιοχές με παρόμοια χρώματα</a:t>
            </a:r>
          </a:p>
          <a:p>
            <a:pPr lvl="1"/>
            <a:r>
              <a:rPr lang="el-GR" altLang="el-GR" dirty="0"/>
              <a:t>Πολλοί συντελεστές </a:t>
            </a:r>
            <a:r>
              <a:rPr lang="en-US" altLang="el-GR" dirty="0"/>
              <a:t>AC </a:t>
            </a:r>
            <a:r>
              <a:rPr lang="el-GR" altLang="el-GR" dirty="0" smtClean="0"/>
              <a:t>σχεδόν μηδενικοί</a:t>
            </a:r>
            <a:endParaRPr lang="en-US" altLang="el-GR" dirty="0"/>
          </a:p>
          <a:p>
            <a:pPr lvl="2"/>
            <a:r>
              <a:rPr lang="el-GR" altLang="el-GR" dirty="0" smtClean="0"/>
              <a:t>Δείχνουν </a:t>
            </a:r>
            <a:r>
              <a:rPr lang="el-GR" altLang="el-GR" dirty="0"/>
              <a:t>την απόσταση των εναλλαγών</a:t>
            </a:r>
          </a:p>
          <a:p>
            <a:pPr lvl="2"/>
            <a:r>
              <a:rPr lang="el-GR" altLang="el-GR" dirty="0"/>
              <a:t>Όταν δεν </a:t>
            </a:r>
            <a:r>
              <a:rPr lang="el-GR" altLang="el-GR" dirty="0" smtClean="0"/>
              <a:t>υπάρχουν</a:t>
            </a:r>
            <a:r>
              <a:rPr lang="en-US" altLang="el-GR" dirty="0" smtClean="0"/>
              <a:t>, </a:t>
            </a:r>
            <a:r>
              <a:rPr lang="el-GR" altLang="el-GR" dirty="0" smtClean="0"/>
              <a:t>οι </a:t>
            </a:r>
            <a:r>
              <a:rPr lang="el-GR" altLang="el-GR" dirty="0"/>
              <a:t>συντελεστές </a:t>
            </a:r>
            <a:r>
              <a:rPr lang="el-GR" altLang="el-GR" dirty="0" smtClean="0"/>
              <a:t>είναι </a:t>
            </a:r>
            <a:r>
              <a:rPr lang="el-GR" altLang="el-GR" dirty="0"/>
              <a:t>μηδέν</a:t>
            </a:r>
            <a:endParaRPr lang="en-US" altLang="el-GR" dirty="0"/>
          </a:p>
          <a:p>
            <a:pPr lvl="1"/>
            <a:r>
              <a:rPr lang="el-GR" altLang="el-GR" dirty="0"/>
              <a:t>Διαφοροποίηση σε σχέση με </a:t>
            </a:r>
            <a:r>
              <a:rPr lang="el-GR" altLang="el-GR" dirty="0" smtClean="0"/>
              <a:t>γραφικά</a:t>
            </a:r>
            <a:endParaRPr lang="el-GR" altLang="el-GR" dirty="0"/>
          </a:p>
          <a:p>
            <a:pPr lvl="2"/>
            <a:r>
              <a:rPr lang="el-GR" altLang="el-GR" dirty="0"/>
              <a:t>Δεν υπάρχουν απότομες αλλαγές χρωμάτων</a:t>
            </a:r>
          </a:p>
          <a:p>
            <a:pPr lvl="2"/>
            <a:r>
              <a:rPr lang="el-GR" altLang="el-GR" dirty="0" smtClean="0"/>
              <a:t>Που παράγουν </a:t>
            </a:r>
            <a:r>
              <a:rPr lang="el-GR" altLang="el-GR" dirty="0"/>
              <a:t>μη μηδενικούς συντελεστές </a:t>
            </a:r>
            <a:r>
              <a:rPr lang="en-US" altLang="el-GR" dirty="0"/>
              <a:t>AC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4858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συντελεστών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11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εικόνων: </a:t>
            </a:r>
            <a:r>
              <a:rPr lang="en-US" dirty="0" smtClean="0"/>
              <a:t>JPEG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</a:t>
            </a:r>
            <a:r>
              <a:rPr lang="en-US" altLang="el-GR" dirty="0" smtClean="0"/>
              <a:t>(1 </a:t>
            </a:r>
            <a:r>
              <a:rPr lang="el-GR" altLang="el-GR" dirty="0" smtClean="0"/>
              <a:t>από 3)</a:t>
            </a:r>
            <a:endParaRPr lang="en-US" altLang="el-GR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συντελεστών</a:t>
            </a:r>
          </a:p>
          <a:p>
            <a:pPr lvl="1" eaLnBrk="1" hangingPunct="1"/>
            <a:r>
              <a:rPr lang="el-GR" altLang="el-GR" dirty="0" smtClean="0"/>
              <a:t>8</a:t>
            </a:r>
            <a:r>
              <a:rPr lang="en-US" altLang="el-GR" dirty="0" smtClean="0"/>
              <a:t>x</a:t>
            </a:r>
            <a:r>
              <a:rPr lang="el-GR" altLang="el-GR" dirty="0" smtClean="0"/>
              <a:t>8=64 καταχωρίσεις </a:t>
            </a:r>
            <a:r>
              <a:rPr lang="el-GR" altLang="el-GR" dirty="0" err="1" smtClean="0"/>
              <a:t>κβαντοποίησης</a:t>
            </a:r>
            <a:endParaRPr lang="el-GR" altLang="el-GR" baseline="-25000" dirty="0" smtClean="0"/>
          </a:p>
          <a:p>
            <a:pPr lvl="2" eaLnBrk="1" hangingPunct="1"/>
            <a:r>
              <a:rPr lang="el-GR" altLang="el-GR" dirty="0" smtClean="0"/>
              <a:t>Ακέραιες τιμές 8</a:t>
            </a:r>
            <a:r>
              <a:rPr lang="en-US" altLang="el-GR" dirty="0" smtClean="0"/>
              <a:t> bit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Πίνακας ίδιου μεγέθους με τη μονάδα δεδομένων</a:t>
            </a:r>
          </a:p>
          <a:p>
            <a:pPr lvl="1" eaLnBrk="1" hangingPunct="1"/>
            <a:r>
              <a:rPr lang="el-GR" altLang="el-GR" dirty="0" smtClean="0"/>
              <a:t>Διαίρεση του κάθε συντελεστή </a:t>
            </a:r>
            <a:r>
              <a:rPr lang="en-US" altLang="el-GR" dirty="0" smtClean="0"/>
              <a:t>DCT</a:t>
            </a:r>
            <a:endParaRPr lang="el-GR" altLang="el-GR" baseline="-25000" dirty="0" smtClean="0"/>
          </a:p>
          <a:p>
            <a:pPr lvl="2" eaLnBrk="1" hangingPunct="1"/>
            <a:r>
              <a:rPr lang="el-GR" altLang="el-GR" dirty="0" err="1" smtClean="0"/>
              <a:t>Στρογγύλευση</a:t>
            </a:r>
            <a:r>
              <a:rPr lang="el-GR" altLang="el-GR" dirty="0" smtClean="0"/>
              <a:t> στον πλησιέστερο ακέραιο</a:t>
            </a:r>
          </a:p>
          <a:p>
            <a:pPr lvl="1" eaLnBrk="1" hangingPunct="1"/>
            <a:r>
              <a:rPr lang="el-GR" altLang="el-GR" dirty="0" smtClean="0"/>
              <a:t>Πολλαπλασιασμός για </a:t>
            </a:r>
            <a:r>
              <a:rPr lang="el-GR" altLang="el-GR" dirty="0" err="1" smtClean="0"/>
              <a:t>αποσυμπίεση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Χρήση του ίδιου ακριβώς πίνακα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46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Κβαντοποίηση</a:t>
            </a:r>
            <a:r>
              <a:rPr lang="el-GR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Κατασκευή πίνακα </a:t>
            </a:r>
            <a:r>
              <a:rPr lang="el-GR" altLang="el-GR" dirty="0" err="1" smtClean="0"/>
              <a:t>κβαντοποίησης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: κύριο </a:t>
            </a:r>
            <a:r>
              <a:rPr lang="el-GR" altLang="el-GR" dirty="0" err="1"/>
              <a:t>απωλεστικό</a:t>
            </a:r>
            <a:r>
              <a:rPr lang="el-GR" altLang="el-GR" dirty="0"/>
              <a:t> βήμα</a:t>
            </a:r>
          </a:p>
          <a:p>
            <a:pPr lvl="1"/>
            <a:r>
              <a:rPr lang="el-GR" altLang="el-GR" dirty="0" smtClean="0"/>
              <a:t>Το </a:t>
            </a:r>
            <a:r>
              <a:rPr lang="el-GR" altLang="el-GR" dirty="0"/>
              <a:t>πρότυπο </a:t>
            </a:r>
            <a:r>
              <a:rPr lang="en-US" altLang="el-GR" dirty="0"/>
              <a:t>JPEG</a:t>
            </a:r>
            <a:r>
              <a:rPr lang="el-GR" altLang="el-GR" dirty="0"/>
              <a:t> δεν καθορίζει </a:t>
            </a:r>
            <a:r>
              <a:rPr lang="el-GR" altLang="el-GR" dirty="0" smtClean="0"/>
              <a:t>τιμές</a:t>
            </a:r>
          </a:p>
          <a:p>
            <a:pPr lvl="1"/>
            <a:r>
              <a:rPr lang="el-GR" altLang="el-GR" dirty="0"/>
              <a:t>Συμβιβασμός συμπίεσης / </a:t>
            </a:r>
            <a:r>
              <a:rPr lang="el-GR" altLang="el-GR" dirty="0" smtClean="0"/>
              <a:t>ποιότητας</a:t>
            </a:r>
            <a:endParaRPr lang="el-GR" altLang="el-GR" dirty="0"/>
          </a:p>
          <a:p>
            <a:r>
              <a:rPr lang="el-GR" altLang="el-GR" dirty="0"/>
              <a:t>Φυσικές εικόνες</a:t>
            </a:r>
            <a:r>
              <a:rPr lang="en-US" altLang="el-GR" dirty="0"/>
              <a:t>:</a:t>
            </a:r>
            <a:r>
              <a:rPr lang="el-GR" altLang="el-GR" dirty="0"/>
              <a:t> έμφαση </a:t>
            </a:r>
            <a:r>
              <a:rPr lang="el-GR" altLang="el-GR" dirty="0" smtClean="0"/>
              <a:t>σε συντελεστή </a:t>
            </a:r>
            <a:r>
              <a:rPr lang="en-US" altLang="el-GR" dirty="0" smtClean="0"/>
              <a:t>DC</a:t>
            </a:r>
            <a:endParaRPr lang="el-GR" altLang="el-GR" dirty="0"/>
          </a:p>
          <a:p>
            <a:pPr lvl="1"/>
            <a:r>
              <a:rPr lang="el-GR" altLang="el-GR" dirty="0"/>
              <a:t>Χαμηλές καταχωρίσεις </a:t>
            </a:r>
            <a:r>
              <a:rPr lang="el-GR" altLang="el-GR" dirty="0" smtClean="0"/>
              <a:t>κοντά </a:t>
            </a:r>
            <a:r>
              <a:rPr lang="el-GR" altLang="el-GR" dirty="0"/>
              <a:t>στο </a:t>
            </a:r>
            <a:r>
              <a:rPr lang="en-US" altLang="el-GR" dirty="0"/>
              <a:t>DC</a:t>
            </a:r>
          </a:p>
          <a:p>
            <a:pPr lvl="1"/>
            <a:r>
              <a:rPr lang="el-GR" altLang="el-GR" dirty="0"/>
              <a:t>Υψηλές καταχωρίσεις </a:t>
            </a:r>
            <a:r>
              <a:rPr lang="el-GR" altLang="el-GR" dirty="0" smtClean="0"/>
              <a:t>μακριά </a:t>
            </a:r>
            <a:r>
              <a:rPr lang="el-GR" altLang="el-GR" dirty="0"/>
              <a:t>από το </a:t>
            </a:r>
            <a:r>
              <a:rPr lang="en-US" altLang="el-GR" dirty="0"/>
              <a:t>DC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9865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Κβαντοποίηση</a:t>
            </a:r>
            <a:r>
              <a:rPr lang="el-GR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295548"/>
            <a:ext cx="8229600" cy="83061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 πίνακα </a:t>
            </a:r>
            <a:r>
              <a:rPr lang="el-GR" altLang="el-GR" dirty="0" err="1" smtClean="0"/>
              <a:t>κβαντοποίησης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962400" cy="39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εντροπίας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11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εικόνων: </a:t>
            </a:r>
            <a:r>
              <a:rPr lang="en-US" dirty="0" smtClean="0"/>
              <a:t>JPEG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Συμπίεση (1 από 4)</a:t>
            </a:r>
            <a:endParaRPr lang="en-US" altLang="el-GR" dirty="0" smtClean="0"/>
          </a:p>
        </p:txBody>
      </p:sp>
      <p:sp>
        <p:nvSpPr>
          <p:cNvPr id="10246" name="Rectangle 15"/>
          <p:cNvSpPr>
            <a:spLocks noGrp="1" noChangeArrowheads="1"/>
          </p:cNvSpPr>
          <p:nvPr>
            <p:ph idx="1"/>
          </p:nvPr>
        </p:nvSpPr>
        <p:spPr>
          <a:xfrm>
            <a:off x="457200" y="3376072"/>
            <a:ext cx="8229600" cy="2750091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Ταξινόμηση συντελεστών</a:t>
            </a:r>
          </a:p>
          <a:p>
            <a:pPr lvl="1"/>
            <a:r>
              <a:rPr lang="el-GR" altLang="el-GR" dirty="0" smtClean="0"/>
              <a:t>Αρχικά ο συντελεστής </a:t>
            </a:r>
            <a:r>
              <a:rPr lang="en-US" altLang="el-GR" dirty="0" smtClean="0"/>
              <a:t>DC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Μετά σάρωση ζιγκ-ζαγκ των συντελεστών </a:t>
            </a:r>
            <a:r>
              <a:rPr lang="en-US" altLang="el-GR" dirty="0" smtClean="0"/>
              <a:t>AC</a:t>
            </a:r>
          </a:p>
          <a:p>
            <a:pPr lvl="1"/>
            <a:r>
              <a:rPr lang="el-GR" altLang="el-GR" dirty="0" smtClean="0"/>
              <a:t>Σταδιακά οι τιμές μειώνονται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87" y="1196752"/>
            <a:ext cx="4617720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5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Συμπίεση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Συντελεστές </a:t>
            </a:r>
            <a:r>
              <a:rPr lang="en-US" altLang="el-GR" dirty="0"/>
              <a:t>DC</a:t>
            </a:r>
          </a:p>
          <a:p>
            <a:pPr lvl="1"/>
            <a:r>
              <a:rPr lang="el-GR" altLang="el-GR" dirty="0"/>
              <a:t>Διαφορική κωδικοποίηση ανάμεσα σε μονάδες</a:t>
            </a:r>
          </a:p>
          <a:p>
            <a:pPr lvl="1"/>
            <a:r>
              <a:rPr lang="el-GR" altLang="el-GR" dirty="0"/>
              <a:t>Μικρές διαφορές στις μέσες τιμές</a:t>
            </a:r>
          </a:p>
          <a:p>
            <a:r>
              <a:rPr lang="el-GR" altLang="el-GR" dirty="0"/>
              <a:t>Συντελεστές </a:t>
            </a:r>
            <a:r>
              <a:rPr lang="en-US" altLang="el-GR" dirty="0"/>
              <a:t>AC</a:t>
            </a:r>
            <a:r>
              <a:rPr lang="el-GR" altLang="el-GR" dirty="0"/>
              <a:t> </a:t>
            </a:r>
          </a:p>
          <a:p>
            <a:pPr lvl="1"/>
            <a:r>
              <a:rPr lang="el-GR" altLang="el-GR" dirty="0"/>
              <a:t>Διαδοχικά φθίνουσες τιμές</a:t>
            </a:r>
          </a:p>
          <a:p>
            <a:pPr lvl="1"/>
            <a:r>
              <a:rPr lang="el-GR" altLang="el-GR" dirty="0"/>
              <a:t>Πολλές μηδενικές τιμές στο </a:t>
            </a:r>
            <a:r>
              <a:rPr lang="el-GR" altLang="el-GR" dirty="0" smtClean="0"/>
              <a:t>τέλος</a:t>
            </a:r>
          </a:p>
          <a:p>
            <a:r>
              <a:rPr lang="el-GR" altLang="el-GR" dirty="0" smtClean="0"/>
              <a:t>Συμπίεση ακολουθίας μικρών τιμών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8056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Συμπίεση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Κωδικοποίηση εντροπίας συντελεστών</a:t>
            </a:r>
          </a:p>
          <a:p>
            <a:pPr lvl="1" eaLnBrk="1" hangingPunct="1"/>
            <a:r>
              <a:rPr lang="el-GR" altLang="el-GR" dirty="0" smtClean="0"/>
              <a:t>Κωδικοποίηση </a:t>
            </a:r>
            <a:r>
              <a:rPr lang="en-US" altLang="el-GR" dirty="0" smtClean="0"/>
              <a:t>Huffman</a:t>
            </a:r>
            <a:r>
              <a:rPr lang="el-GR" altLang="el-GR" dirty="0" smtClean="0"/>
              <a:t> για τις συνήθεις τιμές</a:t>
            </a:r>
          </a:p>
          <a:p>
            <a:pPr lvl="1" eaLnBrk="1" hangingPunct="1"/>
            <a:r>
              <a:rPr lang="el-GR" altLang="el-GR" dirty="0" smtClean="0"/>
              <a:t>Προκαθορισμένοι πίνακες ή ανά εφαρμογή</a:t>
            </a:r>
          </a:p>
          <a:p>
            <a:pPr eaLnBrk="1" hangingPunct="1"/>
            <a:r>
              <a:rPr lang="el-GR" altLang="el-GR" dirty="0" smtClean="0"/>
              <a:t>Συντελεστές </a:t>
            </a:r>
            <a:r>
              <a:rPr lang="en-US" altLang="el-GR" dirty="0" smtClean="0"/>
              <a:t>DC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Ζεύγη της μορφής (πλήθος</a:t>
            </a:r>
            <a:r>
              <a:rPr lang="en-US" altLang="el-GR" dirty="0" smtClean="0"/>
              <a:t> bit</a:t>
            </a:r>
            <a:r>
              <a:rPr lang="el-GR" altLang="el-GR" dirty="0" smtClean="0"/>
              <a:t>, συντελεστής)</a:t>
            </a:r>
          </a:p>
          <a:p>
            <a:pPr lvl="2" eaLnBrk="1" hangingPunct="1"/>
            <a:r>
              <a:rPr lang="el-GR" altLang="el-GR" dirty="0" smtClean="0"/>
              <a:t>Συντελεστής: διαφορά με προηγούμενο </a:t>
            </a:r>
            <a:r>
              <a:rPr lang="en-US" altLang="el-GR" dirty="0" smtClean="0"/>
              <a:t>DC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Το πλήθος κωδικοποιείται με κώδικα </a:t>
            </a:r>
            <a:r>
              <a:rPr lang="en-US" altLang="el-GR" dirty="0" smtClean="0"/>
              <a:t>Huffman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 συντελεστής με συμπλήρωμα ως προς 2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63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Συμπίεση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Συντελεστές </a:t>
            </a:r>
            <a:r>
              <a:rPr lang="en-US" altLang="el-GR" dirty="0"/>
              <a:t>AC</a:t>
            </a:r>
          </a:p>
          <a:p>
            <a:pPr lvl="1"/>
            <a:r>
              <a:rPr lang="el-GR" altLang="el-GR" dirty="0"/>
              <a:t>Κωδικοποίηση τριάδων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(</a:t>
            </a:r>
            <a:r>
              <a:rPr lang="el-GR" altLang="el-GR" dirty="0"/>
              <a:t>πλήθος 0, πλήθος</a:t>
            </a:r>
            <a:r>
              <a:rPr lang="en-US" altLang="el-GR" dirty="0"/>
              <a:t> bit</a:t>
            </a:r>
            <a:r>
              <a:rPr lang="el-GR" altLang="el-GR" dirty="0"/>
              <a:t>, συντελεστής)</a:t>
            </a:r>
          </a:p>
          <a:p>
            <a:pPr lvl="2"/>
            <a:r>
              <a:rPr lang="el-GR" altLang="el-GR" dirty="0"/>
              <a:t>Τεχνική </a:t>
            </a:r>
            <a:r>
              <a:rPr lang="en-US" altLang="el-GR" dirty="0"/>
              <a:t>RLE</a:t>
            </a:r>
            <a:r>
              <a:rPr lang="el-GR" altLang="el-GR" dirty="0"/>
              <a:t> για </a:t>
            </a:r>
            <a:r>
              <a:rPr lang="el-GR" altLang="el-GR" dirty="0" smtClean="0"/>
              <a:t>μηδενικούς </a:t>
            </a:r>
            <a:r>
              <a:rPr lang="el-GR" altLang="el-GR" dirty="0"/>
              <a:t>συντελεστές</a:t>
            </a:r>
          </a:p>
          <a:p>
            <a:pPr lvl="1"/>
            <a:r>
              <a:rPr lang="el-GR" altLang="el-GR" dirty="0" smtClean="0"/>
              <a:t>Πλήθος </a:t>
            </a:r>
            <a:r>
              <a:rPr lang="el-GR" altLang="el-GR" dirty="0"/>
              <a:t>0 / πλήθος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: κώδικας </a:t>
            </a:r>
            <a:r>
              <a:rPr lang="en-US" altLang="el-GR" dirty="0"/>
              <a:t>Huffman</a:t>
            </a:r>
            <a:endParaRPr lang="el-GR" altLang="el-GR" dirty="0"/>
          </a:p>
          <a:p>
            <a:pPr lvl="1"/>
            <a:r>
              <a:rPr lang="el-GR" altLang="el-GR" dirty="0" smtClean="0"/>
              <a:t>Συντελεστής: </a:t>
            </a:r>
            <a:r>
              <a:rPr lang="el-GR" altLang="el-GR" dirty="0"/>
              <a:t>συμπλήρωμα ως προς </a:t>
            </a:r>
            <a:r>
              <a:rPr lang="el-GR" altLang="el-GR" dirty="0" smtClean="0"/>
              <a:t>2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0596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Πρόσθετοι τρόποι κωδικοποίησης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11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εικόνων: </a:t>
            </a:r>
            <a:r>
              <a:rPr lang="en-US" dirty="0" smtClean="0"/>
              <a:t>JPEG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Εκτεταμένος </a:t>
            </a:r>
            <a:r>
              <a:rPr lang="el-GR" altLang="el-GR" dirty="0" err="1" smtClean="0"/>
              <a:t>απωλεστικός</a:t>
            </a:r>
            <a:r>
              <a:rPr lang="el-GR" altLang="el-GR" dirty="0" smtClean="0"/>
              <a:t> (1 από 3)</a:t>
            </a:r>
            <a:endParaRPr lang="en-US" altLang="el-GR" dirty="0" smtClean="0"/>
          </a:p>
        </p:txBody>
      </p:sp>
      <p:sp>
        <p:nvSpPr>
          <p:cNvPr id="11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81000" y="2420888"/>
            <a:ext cx="8382000" cy="260831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Επέκταση ακολουθιακού </a:t>
            </a:r>
            <a:r>
              <a:rPr lang="el-GR" altLang="el-GR" dirty="0" err="1" smtClean="0"/>
              <a:t>απωλεστικού</a:t>
            </a:r>
            <a:r>
              <a:rPr lang="el-GR" altLang="el-GR" dirty="0" smtClean="0"/>
              <a:t> τρόπου</a:t>
            </a:r>
          </a:p>
          <a:p>
            <a:pPr eaLnBrk="1" hangingPunct="1"/>
            <a:r>
              <a:rPr lang="el-GR" altLang="el-GR" dirty="0" smtClean="0"/>
              <a:t>Ακολουθιακή κωδικοποίηση</a:t>
            </a:r>
          </a:p>
          <a:p>
            <a:pPr lvl="1" eaLnBrk="1" hangingPunct="1"/>
            <a:r>
              <a:rPr lang="el-GR" altLang="el-GR" dirty="0" smtClean="0"/>
              <a:t>Σταδιακή εμφάνιση της εικόνας</a:t>
            </a:r>
          </a:p>
          <a:p>
            <a:pPr eaLnBrk="1" hangingPunct="1"/>
            <a:r>
              <a:rPr lang="el-GR" altLang="el-GR" dirty="0" smtClean="0"/>
              <a:t>Προοδευτική κωδικοποίηση</a:t>
            </a:r>
          </a:p>
          <a:p>
            <a:pPr lvl="1" eaLnBrk="1" hangingPunct="1"/>
            <a:r>
              <a:rPr lang="el-GR" altLang="el-GR" dirty="0" smtClean="0"/>
              <a:t>Σταδιακή εμφάνιση περισσότερης λεπτομέρειας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693920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13183"/>
            <a:ext cx="4693920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4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Εκτεταμένος </a:t>
            </a:r>
            <a:r>
              <a:rPr lang="el-GR" altLang="el-GR" dirty="0" err="1"/>
              <a:t>απωλεστικός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Μέθοδοι προοδευτικής κωδικοποίησης</a:t>
            </a:r>
          </a:p>
          <a:p>
            <a:pPr lvl="1" eaLnBrk="1" hangingPunct="1"/>
            <a:r>
              <a:rPr lang="el-GR" altLang="el-GR" dirty="0" smtClean="0"/>
              <a:t>Φασματική επιλογή</a:t>
            </a:r>
          </a:p>
          <a:p>
            <a:pPr lvl="2" eaLnBrk="1" hangingPunct="1"/>
            <a:r>
              <a:rPr lang="el-GR" altLang="el-GR" dirty="0" smtClean="0"/>
              <a:t>Αρχικά συντελεστές χαμηλών συχνοτήτων</a:t>
            </a:r>
          </a:p>
          <a:p>
            <a:pPr lvl="2" eaLnBrk="1" hangingPunct="1"/>
            <a:r>
              <a:rPr lang="el-GR" altLang="el-GR" dirty="0" smtClean="0"/>
              <a:t>Υψηλές συχνότητες σε επόμενα περάσματα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Διαδοχική προσέγγιση</a:t>
            </a:r>
          </a:p>
          <a:p>
            <a:pPr lvl="2" eaLnBrk="1" hangingPunct="1"/>
            <a:r>
              <a:rPr lang="el-GR" altLang="el-GR" dirty="0" smtClean="0"/>
              <a:t>Όλοι οι συντελεστές σε κάθε πέρασμα</a:t>
            </a:r>
          </a:p>
          <a:p>
            <a:pPr lvl="2" eaLnBrk="1" hangingPunct="1"/>
            <a:r>
              <a:rPr lang="el-GR" altLang="el-GR" dirty="0" smtClean="0"/>
              <a:t>Αρχικά μόνο τα πιο σημαντικά </a:t>
            </a:r>
            <a:r>
              <a:rPr lang="en-US" altLang="el-GR" dirty="0" smtClean="0"/>
              <a:t>bits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Περισσότερα </a:t>
            </a:r>
            <a:r>
              <a:rPr lang="en-US" altLang="el-GR" dirty="0" smtClean="0"/>
              <a:t>bits</a:t>
            </a:r>
            <a:r>
              <a:rPr lang="el-GR" altLang="el-GR" dirty="0" smtClean="0"/>
              <a:t> σε επόμενα περάσματα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35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Εκτεταμένος </a:t>
            </a:r>
            <a:r>
              <a:rPr lang="el-GR" altLang="el-GR" dirty="0" err="1"/>
              <a:t>απωλεστικός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Επεκτάσεις στην ποιότητα της εικόνας</a:t>
            </a:r>
          </a:p>
          <a:p>
            <a:pPr lvl="1"/>
            <a:r>
              <a:rPr lang="el-GR" altLang="el-GR" dirty="0"/>
              <a:t>Δυνατότητα </a:t>
            </a:r>
            <a:r>
              <a:rPr lang="el-GR" altLang="el-GR" dirty="0" smtClean="0"/>
              <a:t>8 </a:t>
            </a:r>
            <a:r>
              <a:rPr lang="el-GR" altLang="el-GR" dirty="0"/>
              <a:t>ή 12 </a:t>
            </a:r>
            <a:r>
              <a:rPr lang="en-US" altLang="el-GR" dirty="0"/>
              <a:t>bit</a:t>
            </a:r>
            <a:r>
              <a:rPr lang="el-GR" altLang="el-GR" dirty="0"/>
              <a:t> ανά </a:t>
            </a:r>
            <a:r>
              <a:rPr lang="el-GR" altLang="el-GR" dirty="0" err="1"/>
              <a:t>εικονοστοιχείο</a:t>
            </a:r>
            <a:endParaRPr lang="en-US" altLang="el-GR" dirty="0"/>
          </a:p>
          <a:p>
            <a:pPr lvl="2"/>
            <a:r>
              <a:rPr lang="el-GR" altLang="el-GR" dirty="0"/>
              <a:t>Υποστήριξη χρώματος 36 </a:t>
            </a:r>
            <a:r>
              <a:rPr lang="en-US" altLang="el-GR" dirty="0"/>
              <a:t>bit</a:t>
            </a:r>
            <a:endParaRPr lang="el-GR" altLang="el-GR" dirty="0"/>
          </a:p>
          <a:p>
            <a:r>
              <a:rPr lang="el-GR" altLang="el-GR" dirty="0"/>
              <a:t>Επεκτάσεις στην κωδικοποίηση εντροπίας</a:t>
            </a:r>
          </a:p>
          <a:p>
            <a:pPr lvl="1"/>
            <a:r>
              <a:rPr lang="el-GR" altLang="el-GR" dirty="0"/>
              <a:t>Αριθμητική </a:t>
            </a:r>
            <a:r>
              <a:rPr lang="el-GR" altLang="el-GR" dirty="0" smtClean="0"/>
              <a:t>κωδικοποίηση</a:t>
            </a:r>
            <a:endParaRPr lang="el-GR" altLang="el-GR" dirty="0"/>
          </a:p>
          <a:p>
            <a:pPr lvl="2"/>
            <a:r>
              <a:rPr lang="el-GR" altLang="el-GR" dirty="0"/>
              <a:t>5-10% καλύτερη συμπίεση από την </a:t>
            </a:r>
            <a:r>
              <a:rPr lang="en-US" altLang="el-GR" dirty="0" smtClean="0"/>
              <a:t>Huffman</a:t>
            </a:r>
          </a:p>
          <a:p>
            <a:pPr lvl="2"/>
            <a:r>
              <a:rPr lang="el-GR" altLang="el-GR" dirty="0" smtClean="0"/>
              <a:t>Πιο απαιτητική υπολογιστικά</a:t>
            </a:r>
          </a:p>
          <a:p>
            <a:pPr lvl="2"/>
            <a:r>
              <a:rPr lang="el-GR" altLang="el-GR" dirty="0" smtClean="0"/>
              <a:t>Καλυπτόταν από πατέντες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4088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Μη </a:t>
            </a:r>
            <a:r>
              <a:rPr lang="el-GR" altLang="el-GR" dirty="0" err="1" smtClean="0"/>
              <a:t>απωλεστικός</a:t>
            </a:r>
            <a:r>
              <a:rPr lang="el-GR" altLang="el-GR" dirty="0" smtClean="0"/>
              <a:t> (1 από 2)</a:t>
            </a:r>
            <a:endParaRPr lang="en-US" altLang="el-GR" dirty="0" smtClean="0"/>
          </a:p>
        </p:txBody>
      </p:sp>
      <p:sp>
        <p:nvSpPr>
          <p:cNvPr id="1229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Πρόβλεψη αντί μετασχηματισμού</a:t>
            </a:r>
          </a:p>
          <a:p>
            <a:pPr lvl="1" eaLnBrk="1" hangingPunct="1"/>
            <a:r>
              <a:rPr lang="en-US" altLang="el-GR" dirty="0" smtClean="0"/>
              <a:t>X:</a:t>
            </a:r>
            <a:r>
              <a:rPr lang="el-GR" altLang="el-GR" dirty="0" smtClean="0"/>
              <a:t> το τρέχον </a:t>
            </a:r>
            <a:r>
              <a:rPr lang="el-GR" altLang="el-GR" dirty="0" err="1" smtClean="0"/>
              <a:t>εικονοστοιχείο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Α: </a:t>
            </a:r>
            <a:r>
              <a:rPr lang="el-GR" altLang="el-GR" dirty="0" err="1" smtClean="0"/>
              <a:t>εικονοστοιχείο</a:t>
            </a:r>
            <a:r>
              <a:rPr lang="el-GR" altLang="el-GR" dirty="0" smtClean="0"/>
              <a:t> αριστερά</a:t>
            </a:r>
            <a:r>
              <a:rPr lang="el-GR" altLang="el-GR" dirty="0"/>
              <a:t> από το </a:t>
            </a:r>
            <a:r>
              <a:rPr lang="en-US" altLang="el-GR" dirty="0"/>
              <a:t>X</a:t>
            </a:r>
            <a:endParaRPr lang="el-GR" altLang="el-GR" dirty="0" smtClean="0"/>
          </a:p>
          <a:p>
            <a:pPr lvl="1"/>
            <a:r>
              <a:rPr lang="en-US" altLang="el-GR" dirty="0" smtClean="0"/>
              <a:t>B</a:t>
            </a:r>
            <a:r>
              <a:rPr lang="el-GR" altLang="el-GR" dirty="0" smtClean="0"/>
              <a:t>: </a:t>
            </a:r>
            <a:r>
              <a:rPr lang="el-GR" altLang="el-GR" dirty="0" err="1" smtClean="0"/>
              <a:t>εικονοστοιχείο</a:t>
            </a:r>
            <a:r>
              <a:rPr lang="el-GR" altLang="el-GR" dirty="0" smtClean="0"/>
              <a:t> πάνω </a:t>
            </a:r>
            <a:r>
              <a:rPr lang="el-GR" altLang="el-GR" dirty="0"/>
              <a:t>από το </a:t>
            </a:r>
            <a:r>
              <a:rPr lang="en-US" altLang="el-GR" dirty="0"/>
              <a:t>X</a:t>
            </a:r>
            <a:endParaRPr lang="el-GR" altLang="el-GR" dirty="0" smtClean="0"/>
          </a:p>
          <a:p>
            <a:pPr lvl="1"/>
            <a:r>
              <a:rPr lang="en-US" altLang="el-GR" dirty="0"/>
              <a:t>C</a:t>
            </a:r>
            <a:r>
              <a:rPr lang="el-GR" altLang="el-GR" dirty="0" smtClean="0"/>
              <a:t>: </a:t>
            </a:r>
            <a:r>
              <a:rPr lang="el-GR" altLang="el-GR" dirty="0" err="1"/>
              <a:t>εικονοστοιχείο</a:t>
            </a:r>
            <a:r>
              <a:rPr lang="el-GR" altLang="el-GR" dirty="0"/>
              <a:t> </a:t>
            </a:r>
            <a:r>
              <a:rPr lang="el-GR" altLang="el-GR" dirty="0" smtClean="0"/>
              <a:t>άνω αριστερά από το </a:t>
            </a:r>
            <a:r>
              <a:rPr lang="en-US" altLang="el-GR" dirty="0" smtClean="0"/>
              <a:t>X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26" y="1268760"/>
            <a:ext cx="4876800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2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Μη </a:t>
            </a:r>
            <a:r>
              <a:rPr lang="el-GR" altLang="el-GR" dirty="0" err="1"/>
              <a:t>απωλεστικός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Κωδικοποίηση </a:t>
            </a:r>
            <a:r>
              <a:rPr lang="el-GR" altLang="el-GR" dirty="0" err="1"/>
              <a:t>εικονοστοιχείου</a:t>
            </a:r>
            <a:r>
              <a:rPr lang="el-GR" altLang="el-GR" dirty="0"/>
              <a:t> </a:t>
            </a:r>
            <a:r>
              <a:rPr lang="en-US" altLang="el-GR" dirty="0"/>
              <a:t>X</a:t>
            </a:r>
            <a:endParaRPr lang="el-GR" altLang="el-GR" dirty="0"/>
          </a:p>
          <a:p>
            <a:pPr lvl="1"/>
            <a:r>
              <a:rPr lang="el-GR" altLang="el-GR" dirty="0"/>
              <a:t>8 τύποι πρόβλεψης</a:t>
            </a:r>
          </a:p>
          <a:p>
            <a:pPr lvl="2"/>
            <a:r>
              <a:rPr lang="en-US" altLang="el-GR" dirty="0"/>
              <a:t>X=A, X=B+(A-C)/2</a:t>
            </a:r>
            <a:r>
              <a:rPr lang="el-GR" altLang="el-GR" dirty="0"/>
              <a:t>, …</a:t>
            </a:r>
          </a:p>
          <a:p>
            <a:pPr lvl="1"/>
            <a:r>
              <a:rPr lang="el-GR" altLang="el-GR" dirty="0"/>
              <a:t>Διαφορά από </a:t>
            </a:r>
            <a:r>
              <a:rPr lang="el-GR" altLang="el-GR" dirty="0" smtClean="0"/>
              <a:t>πρόβλεψη</a:t>
            </a:r>
          </a:p>
          <a:p>
            <a:r>
              <a:rPr lang="el-GR" altLang="el-GR" dirty="0" smtClean="0"/>
              <a:t>Δεν υπάρχει </a:t>
            </a:r>
            <a:r>
              <a:rPr lang="el-GR" altLang="el-GR" dirty="0" err="1" smtClean="0"/>
              <a:t>κβαντοποίηση</a:t>
            </a:r>
            <a:endParaRPr lang="el-GR" altLang="el-GR" dirty="0"/>
          </a:p>
          <a:p>
            <a:r>
              <a:rPr lang="el-GR" altLang="el-GR" dirty="0"/>
              <a:t>Κωδικοποίηση εντροπίας</a:t>
            </a:r>
          </a:p>
          <a:p>
            <a:pPr lvl="1"/>
            <a:r>
              <a:rPr lang="en-US" altLang="el-GR" dirty="0"/>
              <a:t>Huffman </a:t>
            </a:r>
            <a:r>
              <a:rPr lang="el-GR" altLang="el-GR" dirty="0"/>
              <a:t>ή αριθμητική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261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Κατανόηση των στόχων του προτύπου </a:t>
            </a:r>
            <a:r>
              <a:rPr lang="en-US" altLang="el-GR" dirty="0" smtClean="0"/>
              <a:t>JPEG</a:t>
            </a:r>
            <a:r>
              <a:rPr lang="el-GR" altLang="el-GR" dirty="0" smtClean="0"/>
              <a:t> και του τρόπου προετοιμασίας των εικόνων για κωδικοποίηση.</a:t>
            </a:r>
          </a:p>
          <a:p>
            <a:r>
              <a:rPr lang="el-GR" altLang="el-GR" dirty="0" smtClean="0"/>
              <a:t>Εξοικείωση με τα στάδια κωδικοποίησης του ακολουθιακού </a:t>
            </a:r>
            <a:r>
              <a:rPr lang="el-GR" altLang="el-GR" dirty="0" err="1" smtClean="0"/>
              <a:t>απωλεστικού</a:t>
            </a:r>
            <a:r>
              <a:rPr lang="el-GR" altLang="el-GR" dirty="0" smtClean="0"/>
              <a:t> ρυθμού (μετασχηματισμός</a:t>
            </a:r>
            <a:r>
              <a:rPr lang="en-US" altLang="el-GR" dirty="0" smtClean="0"/>
              <a:t> DCT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συντελεστών, κωδικοποίηση εντροπίας)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dirty="0" smtClean="0"/>
              <a:t>Κατανόηση των πρόσθετων τρόπων κωδικοποίησης και του </a:t>
            </a:r>
            <a:r>
              <a:rPr lang="el-GR" altLang="el-GR" dirty="0" err="1" smtClean="0"/>
              <a:t>μορφοτύπου</a:t>
            </a:r>
            <a:r>
              <a:rPr lang="el-GR" altLang="el-GR" dirty="0" smtClean="0"/>
              <a:t> αποθήκευσης αρχείων.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Ιεραρχικός τρόπος (1 από 3)</a:t>
            </a:r>
            <a:endParaRPr lang="en-US" altLang="el-GR" dirty="0" smtClean="0"/>
          </a:p>
        </p:txBody>
      </p:sp>
      <p:sp>
        <p:nvSpPr>
          <p:cNvPr id="13318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Πολλαπλές αναλύσεις εικόνας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Διαδοχική (</a:t>
            </a:r>
            <a:r>
              <a:rPr lang="el-GR" altLang="el-GR" dirty="0" err="1" smtClean="0"/>
              <a:t>απο)κωδικοποίηση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Μπορούμε να αποκωδικοποιήσουμε μέρος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Κατάλληλη για ετερογενείς συσκευές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07086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Ιεραρχικός τρόπος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Προοδευτική: </a:t>
            </a:r>
            <a:r>
              <a:rPr lang="el-GR" altLang="el-GR" dirty="0"/>
              <a:t>μεταβλητή λεπτομέρεια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Ιεραρχική: </a:t>
            </a:r>
            <a:r>
              <a:rPr lang="el-GR" altLang="el-GR" dirty="0"/>
              <a:t>μεταβλητή ανάλυση</a:t>
            </a:r>
          </a:p>
          <a:p>
            <a:pPr eaLnBrk="1" hangingPunct="1"/>
            <a:r>
              <a:rPr lang="el-GR" altLang="el-GR" dirty="0" smtClean="0"/>
              <a:t>Απαιτεί περισσότερο χώρο</a:t>
            </a:r>
          </a:p>
          <a:p>
            <a:pPr lvl="1" eaLnBrk="1" hangingPunct="1"/>
            <a:r>
              <a:rPr lang="el-GR" altLang="el-GR" dirty="0" smtClean="0"/>
              <a:t>Διατίθενται όλες οι αναλύσεις</a:t>
            </a:r>
          </a:p>
          <a:p>
            <a:pPr lvl="1" eaLnBrk="1" hangingPunct="1"/>
            <a:r>
              <a:rPr lang="el-GR" altLang="el-GR" dirty="0" smtClean="0"/>
              <a:t>Ο αποκωδικοποιητής επιλέγει τη μία</a:t>
            </a:r>
          </a:p>
          <a:p>
            <a:r>
              <a:rPr lang="el-GR" altLang="el-GR" dirty="0" smtClean="0"/>
              <a:t>Λειτουργεί σε επίπεδα</a:t>
            </a:r>
          </a:p>
          <a:p>
            <a:pPr lvl="1"/>
            <a:r>
              <a:rPr lang="el-GR" altLang="el-GR" dirty="0" smtClean="0"/>
              <a:t>Σε κάθε επίπεδο, όποιος τρόπος θέλουμε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89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Ιεραρχικός τρόπος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Διαδικασία κωδικοποίησης</a:t>
            </a:r>
          </a:p>
          <a:p>
            <a:pPr lvl="1"/>
            <a:r>
              <a:rPr lang="el-GR" altLang="el-GR" dirty="0"/>
              <a:t>Μείωση ανάλυσης αρχικής εικόνας κατά 2</a:t>
            </a:r>
            <a:r>
              <a:rPr lang="en-US" altLang="el-GR" baseline="30000" dirty="0"/>
              <a:t>n</a:t>
            </a:r>
            <a:endParaRPr lang="el-GR" altLang="el-GR" baseline="30000" dirty="0"/>
          </a:p>
          <a:p>
            <a:pPr lvl="1"/>
            <a:r>
              <a:rPr lang="el-GR" altLang="el-GR" dirty="0"/>
              <a:t>Κωδικοποίηση εικόνας</a:t>
            </a:r>
          </a:p>
          <a:p>
            <a:pPr lvl="1"/>
            <a:r>
              <a:rPr lang="el-GR" altLang="el-GR" dirty="0" smtClean="0"/>
              <a:t>Μείωση </a:t>
            </a:r>
            <a:r>
              <a:rPr lang="el-GR" altLang="el-GR" dirty="0"/>
              <a:t>ανάλυσης αρχικής εικόνας κατά 2</a:t>
            </a:r>
            <a:r>
              <a:rPr lang="en-US" altLang="el-GR" baseline="30000" dirty="0"/>
              <a:t>n</a:t>
            </a:r>
            <a:r>
              <a:rPr lang="el-GR" altLang="el-GR" baseline="30000" dirty="0"/>
              <a:t>-1</a:t>
            </a:r>
          </a:p>
          <a:p>
            <a:pPr lvl="1"/>
            <a:r>
              <a:rPr lang="el-GR" altLang="el-GR" dirty="0"/>
              <a:t>Αποκωδικοποίηση προηγούμενου επιπέδου</a:t>
            </a:r>
          </a:p>
          <a:p>
            <a:pPr lvl="1"/>
            <a:r>
              <a:rPr lang="el-GR" altLang="el-GR" dirty="0"/>
              <a:t>Κωδικοποίηση διαφοράς με </a:t>
            </a:r>
            <a:r>
              <a:rPr lang="el-GR" altLang="el-GR" dirty="0" smtClean="0"/>
              <a:t>προηγούμενο</a:t>
            </a:r>
            <a:endParaRPr lang="el-GR" altLang="el-GR" dirty="0"/>
          </a:p>
          <a:p>
            <a:pPr lvl="1"/>
            <a:r>
              <a:rPr lang="el-GR" altLang="el-GR" dirty="0" smtClean="0"/>
              <a:t>Συνεχίζουμε </a:t>
            </a:r>
            <a:r>
              <a:rPr lang="el-GR" altLang="el-GR" dirty="0"/>
              <a:t>μέχρι την αρχική </a:t>
            </a:r>
            <a:r>
              <a:rPr lang="el-GR" altLang="el-GR" dirty="0" smtClean="0"/>
              <a:t>διάσταση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0594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Μορφότυπο</a:t>
            </a:r>
            <a:r>
              <a:rPr lang="el-GR" altLang="el-GR" dirty="0" smtClean="0"/>
              <a:t> </a:t>
            </a:r>
            <a:r>
              <a:rPr lang="el-GR" altLang="el-GR" dirty="0"/>
              <a:t>αρχείων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11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εικόνων: </a:t>
            </a:r>
            <a:r>
              <a:rPr lang="en-US" dirty="0" smtClean="0"/>
              <a:t>JPEG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Μορφότυπο</a:t>
            </a:r>
            <a:r>
              <a:rPr lang="el-GR" altLang="el-GR" dirty="0" smtClean="0"/>
              <a:t> </a:t>
            </a:r>
            <a:r>
              <a:rPr lang="en-US" altLang="el-GR" dirty="0" smtClean="0"/>
              <a:t>JPEG</a:t>
            </a:r>
            <a:endParaRPr lang="el-GR" altLang="el-GR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71945"/>
            <a:ext cx="8382000" cy="102885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Ιεραρχική δομή αρχείων</a:t>
            </a:r>
          </a:p>
          <a:p>
            <a:pPr lvl="1" eaLnBrk="1" hangingPunct="1"/>
            <a:r>
              <a:rPr lang="el-GR" altLang="el-GR" dirty="0" smtClean="0"/>
              <a:t>Σάρωση = επίπεδο, τμήμα = ακολουθία ομάδων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1219045"/>
            <a:ext cx="469392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0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11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n-US" b="1" dirty="0"/>
              <a:t>11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εικόνων</a:t>
            </a:r>
            <a:r>
              <a:rPr lang="en-US" dirty="0" smtClean="0"/>
              <a:t>: JPEG</a:t>
            </a:r>
          </a:p>
          <a:p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Εισαγωγή</a:t>
            </a:r>
          </a:p>
          <a:p>
            <a:r>
              <a:rPr lang="el-GR" altLang="el-GR" dirty="0"/>
              <a:t>Προετοιμασία της εικόνας</a:t>
            </a:r>
          </a:p>
          <a:p>
            <a:r>
              <a:rPr lang="el-GR" altLang="el-GR" dirty="0"/>
              <a:t>Επεξεργασία εικόνας</a:t>
            </a:r>
          </a:p>
          <a:p>
            <a:r>
              <a:rPr lang="el-GR" altLang="el-GR" dirty="0" err="1"/>
              <a:t>Κβαντοποίηση</a:t>
            </a:r>
            <a:r>
              <a:rPr lang="el-GR" altLang="el-GR" dirty="0"/>
              <a:t> συντελεστών</a:t>
            </a:r>
          </a:p>
          <a:p>
            <a:r>
              <a:rPr lang="el-GR" altLang="el-GR" dirty="0"/>
              <a:t>Κωδικοποίηση εντροπίας</a:t>
            </a:r>
          </a:p>
          <a:p>
            <a:r>
              <a:rPr lang="el-GR" altLang="el-GR" dirty="0" smtClean="0"/>
              <a:t>Πρόσθετοι τρόποι κωδικοποίησης</a:t>
            </a:r>
            <a:endParaRPr lang="el-GR" altLang="el-GR" dirty="0"/>
          </a:p>
          <a:p>
            <a:r>
              <a:rPr lang="el-GR" altLang="el-GR" dirty="0" err="1" smtClean="0"/>
              <a:t>Μορφότυπο</a:t>
            </a:r>
            <a:r>
              <a:rPr lang="el-GR" altLang="el-GR" dirty="0" smtClean="0"/>
              <a:t> </a:t>
            </a:r>
            <a:r>
              <a:rPr lang="el-GR" altLang="el-GR" dirty="0"/>
              <a:t>αρχείων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11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εικόνων: </a:t>
            </a:r>
            <a:r>
              <a:rPr lang="en-US" dirty="0" smtClean="0"/>
              <a:t>JPEG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Στόχοι του </a:t>
            </a:r>
            <a:r>
              <a:rPr lang="en-US" altLang="el-GR" dirty="0" smtClean="0"/>
              <a:t>JPEG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Πεδίο εφαρμογής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Ακίνητες εικόνες συνεχούς χρώματος 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Εναλλακτικά: συνεχών διαβαθμίσεων γκρίζου</a:t>
            </a:r>
          </a:p>
          <a:p>
            <a:pPr lvl="1"/>
            <a:r>
              <a:rPr lang="el-GR" altLang="el-GR" dirty="0" smtClean="0"/>
              <a:t>Κατάλληλο για φυσικές εικόνες</a:t>
            </a:r>
          </a:p>
          <a:p>
            <a:pPr lvl="2"/>
            <a:r>
              <a:rPr lang="el-GR" altLang="el-GR" dirty="0" smtClean="0"/>
              <a:t>Σε αντιδιαστολή με σχέδια</a:t>
            </a:r>
          </a:p>
          <a:p>
            <a:pPr lvl="1" eaLnBrk="1" hangingPunct="1"/>
            <a:r>
              <a:rPr lang="el-GR" altLang="el-GR" dirty="0" smtClean="0"/>
              <a:t>Βασικό </a:t>
            </a:r>
            <a:r>
              <a:rPr lang="el-GR" altLang="el-GR" dirty="0" err="1" smtClean="0"/>
              <a:t>μορφότυπο</a:t>
            </a:r>
            <a:r>
              <a:rPr lang="el-GR" altLang="el-GR" dirty="0" smtClean="0"/>
              <a:t> φωτογραφιών</a:t>
            </a:r>
          </a:p>
          <a:p>
            <a:pPr lvl="2"/>
            <a:r>
              <a:rPr lang="el-GR" altLang="el-GR" dirty="0" smtClean="0"/>
              <a:t>Χρήση από ψηφιακές φωτογραφικές</a:t>
            </a:r>
          </a:p>
          <a:p>
            <a:pPr lvl="1"/>
            <a:r>
              <a:rPr lang="el-GR" altLang="el-GR" dirty="0" smtClean="0"/>
              <a:t>Μεγάλη διάδοση στο Διαδίκτυο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49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Απαιτήσεις κωδικοποίησης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Ανεξάρτητη </a:t>
            </a:r>
            <a:r>
              <a:rPr lang="el-GR" altLang="el-GR" dirty="0"/>
              <a:t>από μέγεθος </a:t>
            </a:r>
            <a:endParaRPr lang="el-GR" altLang="el-GR" dirty="0" smtClean="0"/>
          </a:p>
          <a:p>
            <a:r>
              <a:rPr lang="el-GR" altLang="el-GR" dirty="0" smtClean="0"/>
              <a:t>Ανεξάρτητη από λόγο </a:t>
            </a:r>
            <a:r>
              <a:rPr lang="el-GR" altLang="el-GR" dirty="0"/>
              <a:t>διαστάσεων</a:t>
            </a:r>
            <a:endParaRPr lang="en-US" altLang="el-GR" dirty="0"/>
          </a:p>
          <a:p>
            <a:r>
              <a:rPr lang="el-GR" altLang="el-GR" dirty="0" smtClean="0"/>
              <a:t>Διάφορες αναπαραστάσεις χρωμάτων</a:t>
            </a:r>
            <a:endParaRPr lang="en-US" altLang="el-GR" dirty="0"/>
          </a:p>
          <a:p>
            <a:r>
              <a:rPr lang="el-GR" altLang="el-GR" dirty="0"/>
              <a:t>Τυχαίο περιεχόμενο </a:t>
            </a:r>
            <a:endParaRPr lang="el-GR" altLang="el-GR" dirty="0" smtClean="0"/>
          </a:p>
          <a:p>
            <a:r>
              <a:rPr lang="el-GR" altLang="el-GR" dirty="0" smtClean="0"/>
              <a:t>Τυχαία στατιστικά </a:t>
            </a:r>
            <a:r>
              <a:rPr lang="el-GR" altLang="el-GR" dirty="0"/>
              <a:t>χαρακτηριστικά</a:t>
            </a:r>
            <a:endParaRPr lang="en-US" altLang="el-GR" dirty="0"/>
          </a:p>
          <a:p>
            <a:r>
              <a:rPr lang="el-GR" altLang="el-GR" dirty="0"/>
              <a:t>Παράμετροι επιλεγόμενες από το </a:t>
            </a:r>
            <a:r>
              <a:rPr lang="el-GR" altLang="el-GR" dirty="0" smtClean="0"/>
              <a:t>χρήστη</a:t>
            </a:r>
          </a:p>
          <a:p>
            <a:pPr lvl="1"/>
            <a:r>
              <a:rPr lang="el-GR" altLang="el-GR" dirty="0" smtClean="0"/>
              <a:t>Συμβιβασμός συμπίεσης / ποιότητας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105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Τρόποι </a:t>
            </a:r>
            <a:r>
              <a:rPr lang="el-GR" altLang="el-GR" dirty="0" smtClean="0"/>
              <a:t>λειτουργίας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Ακολουθιακός </a:t>
            </a:r>
            <a:r>
              <a:rPr lang="el-GR" altLang="el-GR" dirty="0" err="1" smtClean="0"/>
              <a:t>απωλεστικός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Ακολουθιακή </a:t>
            </a:r>
            <a:r>
              <a:rPr lang="en-US" altLang="el-GR" dirty="0" smtClean="0"/>
              <a:t>DCT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Πλέον διαδεδομένος</a:t>
            </a:r>
            <a:endParaRPr lang="el-GR" altLang="el-GR" dirty="0"/>
          </a:p>
          <a:p>
            <a:r>
              <a:rPr lang="el-GR" altLang="el-GR" dirty="0"/>
              <a:t>Εκτεταμένος </a:t>
            </a:r>
            <a:r>
              <a:rPr lang="el-GR" altLang="el-GR" dirty="0" err="1" smtClean="0"/>
              <a:t>απωλεστικός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Προοδευτική </a:t>
            </a:r>
            <a:r>
              <a:rPr lang="en-US" altLang="el-GR" dirty="0" smtClean="0"/>
              <a:t>DCT</a:t>
            </a:r>
            <a:endParaRPr lang="el-GR" altLang="el-GR" dirty="0"/>
          </a:p>
          <a:p>
            <a:pPr lvl="1"/>
            <a:r>
              <a:rPr lang="el-GR" altLang="el-GR" dirty="0" smtClean="0"/>
              <a:t>Μικρές προσθήκες στον ακολουθιακό</a:t>
            </a:r>
            <a:endParaRPr lang="el-GR" altLang="el-GR" dirty="0"/>
          </a:p>
          <a:p>
            <a:r>
              <a:rPr lang="el-GR" altLang="el-GR" dirty="0"/>
              <a:t>Μη </a:t>
            </a:r>
            <a:r>
              <a:rPr lang="el-GR" altLang="el-GR" dirty="0" err="1"/>
              <a:t>απωλεστικός</a:t>
            </a:r>
            <a:r>
              <a:rPr lang="el-GR" altLang="el-GR" dirty="0"/>
              <a:t>: χαμηλή συμπίεση</a:t>
            </a:r>
            <a:endParaRPr lang="en-US" altLang="el-GR" dirty="0"/>
          </a:p>
          <a:p>
            <a:r>
              <a:rPr lang="el-GR" altLang="el-GR" dirty="0"/>
              <a:t>Ιεραρχικός: πολλαπλές αναλύσεις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5370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4 1:26:53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83EA538-1D4E-43B5-9352-13A2E684F2E4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1668</Words>
  <Application>Microsoft Office PowerPoint</Application>
  <PresentationFormat>On-screen Show (4:3)</PresentationFormat>
  <Paragraphs>329</Paragraphs>
  <Slides>45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Θέμα του Office</vt:lpstr>
      <vt:lpstr>Equation.DSMT4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Στόχοι του JPEG</vt:lpstr>
      <vt:lpstr>Απαιτήσεις κωδικοποίησης</vt:lpstr>
      <vt:lpstr>Τρόποι λειτουργίας</vt:lpstr>
      <vt:lpstr>Προετοιμασία της εικόνας</vt:lpstr>
      <vt:lpstr>Ροή κωδικοποίησης</vt:lpstr>
      <vt:lpstr>Μοντέλο εικόνας (1 από 4)</vt:lpstr>
      <vt:lpstr>Μοντέλο εικόνας (2 από 4)</vt:lpstr>
      <vt:lpstr>Μοντέλο εικόνας (3 από 4)</vt:lpstr>
      <vt:lpstr>Μοντέλο εικόνας (4 από 4)</vt:lpstr>
      <vt:lpstr>Ταξινόμηση δεδομένων (1 από 3)</vt:lpstr>
      <vt:lpstr>Ταξινόμηση δεδομένων (2 από 3)</vt:lpstr>
      <vt:lpstr>Ταξινόμηση δεδομένων (3 από 3)</vt:lpstr>
      <vt:lpstr>Μετασχηματισμός εικόνας</vt:lpstr>
      <vt:lpstr>Επεξεργασία εικόνας (1 από 4)</vt:lpstr>
      <vt:lpstr>Επεξεργασία εικόνας (2 από 4)</vt:lpstr>
      <vt:lpstr>Επεξεργασία εικόνας (3 από 4)</vt:lpstr>
      <vt:lpstr>Επεξεργασία εικόνας (4 από 4)</vt:lpstr>
      <vt:lpstr>Γιατί DCT στο JPEG;</vt:lpstr>
      <vt:lpstr>Κβαντοποίηση συντελεστών</vt:lpstr>
      <vt:lpstr>Κβαντοποίηση (1 από 3)</vt:lpstr>
      <vt:lpstr>Κβαντοποίηση (2 από 3)</vt:lpstr>
      <vt:lpstr>Κβαντοποίηση (3 από 3)</vt:lpstr>
      <vt:lpstr>Κωδικοποίηση εντροπίας</vt:lpstr>
      <vt:lpstr>Συμπίεση (1 από 4)</vt:lpstr>
      <vt:lpstr>Συμπίεση (2 από 4)</vt:lpstr>
      <vt:lpstr>Συμπίεση (3 από 4)</vt:lpstr>
      <vt:lpstr>Συμπίεση (4 από 4)</vt:lpstr>
      <vt:lpstr>Πρόσθετοι τρόποι κωδικοποίησης</vt:lpstr>
      <vt:lpstr>Εκτεταμένος απωλεστικός (1 από 3)</vt:lpstr>
      <vt:lpstr>Εκτεταμένος απωλεστικός (2 από 3)</vt:lpstr>
      <vt:lpstr>Εκτεταμένος απωλεστικός (3 από 3)</vt:lpstr>
      <vt:lpstr>Μη απωλεστικός (1 από 2)</vt:lpstr>
      <vt:lpstr>Μη απωλεστικός (2 από 2)</vt:lpstr>
      <vt:lpstr>Ιεραρχικός τρόπος (1 από 3)</vt:lpstr>
      <vt:lpstr>Ιεραρχικός τρόπος (2 από 3)</vt:lpstr>
      <vt:lpstr>Ιεραρχικός τρόπος (3 από 3)</vt:lpstr>
      <vt:lpstr>Μορφότυπο αρχείων</vt:lpstr>
      <vt:lpstr>Μορφότυπο JPEG</vt:lpstr>
      <vt:lpstr>Τέλος Ενότητας #11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Κωδικοποίηση εικόνων: JPEG</dc:title>
  <dc:subject>Κινητά και Διάχυτα Συστήματα</dc:subject>
  <dc:creator>Γεώργιος Ξυλωμένος</dc:creator>
  <cp:keywords>Κωδικοποίηση JPEG</cp:keywords>
  <cp:lastModifiedBy>George Xylomenos</cp:lastModifiedBy>
  <cp:revision>282</cp:revision>
  <cp:lastPrinted>2014-02-16T13:16:25Z</cp:lastPrinted>
  <dcterms:created xsi:type="dcterms:W3CDTF">2012-09-06T09:03:05Z</dcterms:created>
  <dcterms:modified xsi:type="dcterms:W3CDTF">2015-03-30T15:55:23Z</dcterms:modified>
</cp:coreProperties>
</file>