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6"/>
  </p:notesMasterIdLst>
  <p:sldIdLst>
    <p:sldId id="256" r:id="rId3"/>
    <p:sldId id="259" r:id="rId4"/>
    <p:sldId id="257" r:id="rId5"/>
    <p:sldId id="261" r:id="rId6"/>
    <p:sldId id="414" r:id="rId7"/>
    <p:sldId id="374" r:id="rId8"/>
    <p:sldId id="416" r:id="rId9"/>
    <p:sldId id="417" r:id="rId10"/>
    <p:sldId id="418" r:id="rId11"/>
    <p:sldId id="437" r:id="rId12"/>
    <p:sldId id="434" r:id="rId13"/>
    <p:sldId id="419" r:id="rId14"/>
    <p:sldId id="438" r:id="rId15"/>
    <p:sldId id="439" r:id="rId16"/>
    <p:sldId id="421" r:id="rId17"/>
    <p:sldId id="440" r:id="rId18"/>
    <p:sldId id="422" r:id="rId19"/>
    <p:sldId id="435" r:id="rId20"/>
    <p:sldId id="423" r:id="rId21"/>
    <p:sldId id="441" r:id="rId22"/>
    <p:sldId id="424" r:id="rId23"/>
    <p:sldId id="442" r:id="rId24"/>
    <p:sldId id="436" r:id="rId25"/>
    <p:sldId id="425" r:id="rId26"/>
    <p:sldId id="444" r:id="rId27"/>
    <p:sldId id="443" r:id="rId28"/>
    <p:sldId id="426" r:id="rId29"/>
    <p:sldId id="427" r:id="rId30"/>
    <p:sldId id="445" r:id="rId31"/>
    <p:sldId id="428" r:id="rId32"/>
    <p:sldId id="446" r:id="rId33"/>
    <p:sldId id="448" r:id="rId34"/>
    <p:sldId id="449" r:id="rId35"/>
    <p:sldId id="454" r:id="rId36"/>
    <p:sldId id="429" r:id="rId37"/>
    <p:sldId id="447" r:id="rId38"/>
    <p:sldId id="431" r:id="rId39"/>
    <p:sldId id="450" r:id="rId40"/>
    <p:sldId id="432" r:id="rId41"/>
    <p:sldId id="451" r:id="rId42"/>
    <p:sldId id="433" r:id="rId43"/>
    <p:sldId id="452" r:id="rId44"/>
    <p:sldId id="354" r:id="rId45"/>
  </p:sldIdLst>
  <p:sldSz cx="9144000" cy="6858000" type="screen4x3"/>
  <p:notesSz cx="6858000" cy="9144000"/>
  <p:custDataLst>
    <p:tags r:id="rId4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3" Type="http://schemas.openxmlformats.org/officeDocument/2006/relationships/slide" Target="slides/slide9.xml"/><Relationship Id="rId7" Type="http://schemas.openxmlformats.org/officeDocument/2006/relationships/slide" Target="slides/slide19.xml"/><Relationship Id="rId2" Type="http://schemas.openxmlformats.org/officeDocument/2006/relationships/slide" Target="slides/slide8.xml"/><Relationship Id="rId1" Type="http://schemas.openxmlformats.org/officeDocument/2006/relationships/slide" Target="slides/slide7.xml"/><Relationship Id="rId6" Type="http://schemas.openxmlformats.org/officeDocument/2006/relationships/slide" Target="slides/slide17.xml"/><Relationship Id="rId5" Type="http://schemas.openxmlformats.org/officeDocument/2006/relationships/slide" Target="slides/slide15.xml"/><Relationship Id="rId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10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Κωδικοποίηση </a:t>
            </a:r>
            <a:r>
              <a:rPr lang="el-GR" sz="2800" dirty="0" smtClean="0"/>
              <a:t>ήχου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Κωδικοποίηση καναλιού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/>
              <a:t>G.722: 64 kbps </a:t>
            </a:r>
            <a:r>
              <a:rPr lang="el-GR" altLang="el-GR" dirty="0"/>
              <a:t>για εύρος ζώνης 7 </a:t>
            </a:r>
            <a:r>
              <a:rPr lang="en-US" altLang="el-GR" dirty="0"/>
              <a:t>KHz</a:t>
            </a:r>
          </a:p>
          <a:p>
            <a:pPr lvl="1"/>
            <a:r>
              <a:rPr lang="el-GR" altLang="el-GR" dirty="0"/>
              <a:t>Χωρίζουμε τη φωνή σε δύο ζώνες συχνοτήτων</a:t>
            </a:r>
          </a:p>
          <a:p>
            <a:pPr lvl="1"/>
            <a:r>
              <a:rPr lang="el-GR" altLang="el-GR" dirty="0"/>
              <a:t>Κωδικοποίηση κάθε ζώνης με </a:t>
            </a:r>
            <a:r>
              <a:rPr lang="en-US" altLang="el-GR" dirty="0"/>
              <a:t>ADPCM</a:t>
            </a:r>
            <a:endParaRPr lang="el-GR" altLang="el-GR" dirty="0"/>
          </a:p>
          <a:p>
            <a:pPr lvl="1"/>
            <a:r>
              <a:rPr lang="el-GR" altLang="el-GR" dirty="0"/>
              <a:t>0-3,5 </a:t>
            </a:r>
            <a:r>
              <a:rPr lang="en-US" altLang="el-GR" dirty="0"/>
              <a:t>KHz: </a:t>
            </a:r>
            <a:r>
              <a:rPr lang="el-GR" altLang="el-GR" dirty="0"/>
              <a:t>κωδικοποίηση με </a:t>
            </a:r>
            <a:r>
              <a:rPr lang="en-US" altLang="el-GR" dirty="0"/>
              <a:t>48 </a:t>
            </a:r>
            <a:r>
              <a:rPr lang="en-US" altLang="el-GR" dirty="0" smtClean="0"/>
              <a:t>kbps</a:t>
            </a:r>
          </a:p>
          <a:p>
            <a:pPr lvl="2"/>
            <a:r>
              <a:rPr lang="el-GR" altLang="el-GR" dirty="0" smtClean="0"/>
              <a:t>Αντίστοιχο με κλασική τηλεφωνία</a:t>
            </a:r>
            <a:endParaRPr lang="en-US" altLang="el-GR" dirty="0"/>
          </a:p>
          <a:p>
            <a:pPr lvl="1"/>
            <a:r>
              <a:rPr lang="el-GR" altLang="el-GR" dirty="0"/>
              <a:t>3,5</a:t>
            </a:r>
            <a:r>
              <a:rPr lang="en-US" altLang="el-GR" dirty="0"/>
              <a:t>-7</a:t>
            </a:r>
            <a:r>
              <a:rPr lang="el-GR" altLang="el-GR" dirty="0"/>
              <a:t> </a:t>
            </a:r>
            <a:r>
              <a:rPr lang="en-US" altLang="el-GR" dirty="0"/>
              <a:t>KHz: </a:t>
            </a:r>
            <a:r>
              <a:rPr lang="el-GR" altLang="el-GR" dirty="0"/>
              <a:t>κωδικοποίηση με </a:t>
            </a:r>
            <a:r>
              <a:rPr lang="en-US" altLang="el-GR" dirty="0"/>
              <a:t>16 </a:t>
            </a:r>
            <a:r>
              <a:rPr lang="en-US" altLang="el-GR" dirty="0" smtClean="0"/>
              <a:t>kbps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Προσθήκη υψηλότερων συχνοτήτων</a:t>
            </a:r>
          </a:p>
          <a:p>
            <a:pPr lvl="2"/>
            <a:r>
              <a:rPr lang="el-GR" altLang="el-GR" dirty="0" smtClean="0"/>
              <a:t>Πιο φυσική απόδοση της φωνής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04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Κωδικοποίηση </a:t>
            </a:r>
            <a:r>
              <a:rPr lang="el-GR" altLang="el-GR" dirty="0"/>
              <a:t>πηγής </a:t>
            </a:r>
            <a:r>
              <a:rPr lang="el-GR" altLang="el-GR" dirty="0" smtClean="0"/>
              <a:t>φωνής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10:</a:t>
            </a:r>
            <a:r>
              <a:rPr lang="en-US" b="1" dirty="0" smtClean="0"/>
              <a:t> </a:t>
            </a:r>
            <a:r>
              <a:rPr lang="el-GR" dirty="0"/>
              <a:t>Κωδικοποίηση </a:t>
            </a:r>
            <a:r>
              <a:rPr lang="el-GR" dirty="0" smtClean="0"/>
              <a:t>ήχου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9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Κωδικοποίηση πηγής (1 από 6)</a:t>
            </a:r>
            <a:endParaRPr lang="en-GB" altLang="el-GR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382000" cy="2286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Κωδικοποιητές φωνής </a:t>
            </a:r>
            <a:r>
              <a:rPr lang="en-US" altLang="el-GR" dirty="0" smtClean="0"/>
              <a:t>(vocoders)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Χρήση μοντέλου ανθρώπινης φωνής</a:t>
            </a:r>
          </a:p>
          <a:p>
            <a:pPr lvl="1" eaLnBrk="1" hangingPunct="1"/>
            <a:r>
              <a:rPr lang="el-GR" altLang="el-GR" dirty="0" smtClean="0"/>
              <a:t>Εξαγωγή χαρακτηριστικών και μετάδοσή τους</a:t>
            </a:r>
          </a:p>
          <a:p>
            <a:pPr lvl="2"/>
            <a:r>
              <a:rPr lang="el-GR" altLang="el-GR" dirty="0" smtClean="0"/>
              <a:t>Παράμετροι μοντέλου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604260" cy="264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58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Κωδικοποίηση πηγής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Βασική ορολογία</a:t>
            </a:r>
          </a:p>
          <a:p>
            <a:pPr lvl="1"/>
            <a:r>
              <a:rPr lang="el-GR" altLang="el-GR" dirty="0" smtClean="0"/>
              <a:t>Φωνητικοί ήχοι</a:t>
            </a:r>
            <a:r>
              <a:rPr lang="en-US" altLang="el-GR" dirty="0" smtClean="0"/>
              <a:t> (voiced)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Παράγονται </a:t>
            </a:r>
            <a:r>
              <a:rPr lang="el-GR" altLang="el-GR" dirty="0"/>
              <a:t>με κλειστές φωνητικές </a:t>
            </a:r>
            <a:r>
              <a:rPr lang="el-GR" altLang="el-GR" dirty="0" smtClean="0"/>
              <a:t>χορδές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Σχηματιστικές συχνότητες</a:t>
            </a:r>
            <a:r>
              <a:rPr lang="en-US" altLang="el-GR" dirty="0" smtClean="0"/>
              <a:t> (formants)</a:t>
            </a:r>
          </a:p>
          <a:p>
            <a:pPr lvl="2"/>
            <a:r>
              <a:rPr lang="el-GR" altLang="el-GR" dirty="0" smtClean="0"/>
              <a:t>Παράγονται </a:t>
            </a:r>
            <a:r>
              <a:rPr lang="el-GR" altLang="el-GR" dirty="0"/>
              <a:t>από λαιμό και </a:t>
            </a:r>
            <a:r>
              <a:rPr lang="el-GR" altLang="el-GR" dirty="0" smtClean="0"/>
              <a:t>στόμα</a:t>
            </a:r>
          </a:p>
          <a:p>
            <a:pPr lvl="2"/>
            <a:r>
              <a:rPr lang="el-GR" altLang="el-GR" dirty="0" smtClean="0"/>
              <a:t>Επηρεάζουν τους φωνητικούς ήχους</a:t>
            </a:r>
            <a:endParaRPr lang="el-GR" altLang="el-GR" dirty="0"/>
          </a:p>
          <a:p>
            <a:pPr lvl="1"/>
            <a:r>
              <a:rPr lang="el-GR" altLang="el-GR" dirty="0"/>
              <a:t>Μη φωνητικοί </a:t>
            </a:r>
            <a:r>
              <a:rPr lang="el-GR" altLang="el-GR" dirty="0" smtClean="0"/>
              <a:t>ήχοι</a:t>
            </a:r>
            <a:r>
              <a:rPr lang="en-US" altLang="el-GR" dirty="0" smtClean="0"/>
              <a:t> (unvoiced)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Παράγονται </a:t>
            </a:r>
            <a:r>
              <a:rPr lang="el-GR" altLang="el-GR" dirty="0"/>
              <a:t>με ανοιχτές φωνητικές </a:t>
            </a:r>
            <a:r>
              <a:rPr lang="el-GR" altLang="el-GR" dirty="0" smtClean="0"/>
              <a:t>χορδές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586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Κωδικοποίηση πηγής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Γραμμική προβλεπτική κωδικοποίηση (</a:t>
            </a:r>
            <a:r>
              <a:rPr lang="en-US" altLang="el-GR" dirty="0"/>
              <a:t>LPC)</a:t>
            </a:r>
          </a:p>
          <a:p>
            <a:pPr lvl="1"/>
            <a:r>
              <a:rPr lang="el-GR" altLang="el-GR" dirty="0" smtClean="0"/>
              <a:t>Φωνητικοί ήχοι: γεννήτρια </a:t>
            </a:r>
            <a:r>
              <a:rPr lang="el-GR" altLang="el-GR" dirty="0"/>
              <a:t>συχνοτήτων</a:t>
            </a:r>
          </a:p>
          <a:p>
            <a:pPr lvl="2"/>
            <a:r>
              <a:rPr lang="el-GR" altLang="el-GR" dirty="0" smtClean="0"/>
              <a:t>Περνάνε από φίλτρο </a:t>
            </a:r>
            <a:r>
              <a:rPr lang="el-GR" altLang="el-GR" dirty="0"/>
              <a:t>σχηματιστικών συχνοτήτων</a:t>
            </a:r>
          </a:p>
          <a:p>
            <a:pPr lvl="1"/>
            <a:r>
              <a:rPr lang="el-GR" altLang="el-GR" dirty="0"/>
              <a:t>Μ</a:t>
            </a:r>
            <a:r>
              <a:rPr lang="el-GR" altLang="el-GR" dirty="0" smtClean="0"/>
              <a:t>η </a:t>
            </a:r>
            <a:r>
              <a:rPr lang="el-GR" altLang="el-GR" dirty="0"/>
              <a:t>φωνητικοί </a:t>
            </a:r>
            <a:r>
              <a:rPr lang="el-GR" altLang="el-GR" dirty="0" smtClean="0"/>
              <a:t>ήχοι: γεννήτρια </a:t>
            </a:r>
            <a:r>
              <a:rPr lang="el-GR" altLang="el-GR" dirty="0"/>
              <a:t>θορύβου</a:t>
            </a:r>
          </a:p>
          <a:p>
            <a:pPr lvl="1"/>
            <a:r>
              <a:rPr lang="el-GR" altLang="el-GR" dirty="0" smtClean="0"/>
              <a:t>Πρόβλεψη επόμενων παραμέτρων</a:t>
            </a:r>
          </a:p>
          <a:p>
            <a:pPr lvl="2"/>
            <a:r>
              <a:rPr lang="el-GR" altLang="el-GR" dirty="0" smtClean="0"/>
              <a:t>Από </a:t>
            </a:r>
            <a:r>
              <a:rPr lang="el-GR" altLang="el-GR" dirty="0"/>
              <a:t>προηγούμενες ομάδες δειγμάτων</a:t>
            </a:r>
          </a:p>
          <a:p>
            <a:pPr lvl="1"/>
            <a:r>
              <a:rPr lang="el-GR" altLang="el-GR" dirty="0"/>
              <a:t>LPC-10: γραμμικός συνδυασμός 10 </a:t>
            </a:r>
            <a:r>
              <a:rPr lang="el-GR" altLang="el-GR" dirty="0" smtClean="0"/>
              <a:t>ομάδων</a:t>
            </a:r>
          </a:p>
          <a:p>
            <a:pPr lvl="1"/>
            <a:r>
              <a:rPr lang="el-GR" altLang="el-GR" dirty="0" smtClean="0"/>
              <a:t>Ρυθμοί </a:t>
            </a:r>
            <a:r>
              <a:rPr lang="el-GR" altLang="el-GR" dirty="0"/>
              <a:t>μετάδοσης έως και 2,4</a:t>
            </a:r>
            <a:r>
              <a:rPr lang="en-US" altLang="el-GR" dirty="0"/>
              <a:t> </a:t>
            </a:r>
            <a:r>
              <a:rPr lang="en-US" altLang="el-GR" dirty="0" smtClean="0"/>
              <a:t>Kbps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542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Κωδικοποίηση πηγής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LPC </a:t>
            </a:r>
            <a:r>
              <a:rPr lang="el-GR" altLang="el-GR" dirty="0" smtClean="0"/>
              <a:t>διεγειρόμενη με κωδικούς </a:t>
            </a:r>
            <a:r>
              <a:rPr lang="en-US" altLang="el-GR" dirty="0" smtClean="0"/>
              <a:t>(CELP)</a:t>
            </a:r>
          </a:p>
          <a:p>
            <a:pPr lvl="1" eaLnBrk="1" hangingPunct="1"/>
            <a:r>
              <a:rPr lang="el-GR" altLang="el-GR" dirty="0" smtClean="0"/>
              <a:t>Χρήση βιβλιοθήκης έτοιμων προτύπων</a:t>
            </a:r>
          </a:p>
          <a:p>
            <a:pPr lvl="1" eaLnBrk="1" hangingPunct="1"/>
            <a:r>
              <a:rPr lang="el-GR" altLang="el-GR" dirty="0" smtClean="0"/>
              <a:t>Προσθήκη προσαρμοσμένων προτύπων</a:t>
            </a:r>
          </a:p>
          <a:p>
            <a:pPr lvl="2"/>
            <a:r>
              <a:rPr lang="el-GR" altLang="el-GR" dirty="0" smtClean="0"/>
              <a:t>Δημιουργία βιβλίου κατά την κωδικοποίηση</a:t>
            </a:r>
          </a:p>
          <a:p>
            <a:pPr lvl="1" eaLnBrk="1" hangingPunct="1"/>
            <a:r>
              <a:rPr lang="el-GR" altLang="el-GR" dirty="0" smtClean="0"/>
              <a:t>Εντοπίζεται το καλύτερο ταίριασμα</a:t>
            </a:r>
          </a:p>
          <a:p>
            <a:pPr lvl="2" eaLnBrk="1" hangingPunct="1"/>
            <a:r>
              <a:rPr lang="el-GR" altLang="el-GR" dirty="0" smtClean="0"/>
              <a:t>Ενημέρωση προσαρμοσμένων προτύπων</a:t>
            </a:r>
          </a:p>
          <a:p>
            <a:pPr lvl="1" eaLnBrk="1" hangingPunct="1"/>
            <a:r>
              <a:rPr lang="el-GR" altLang="el-GR" dirty="0" smtClean="0"/>
              <a:t>Πρόβλεψη παραμέτρων </a:t>
            </a:r>
          </a:p>
          <a:p>
            <a:pPr lvl="2"/>
            <a:r>
              <a:rPr lang="el-GR" altLang="el-GR" dirty="0" smtClean="0"/>
              <a:t>Μείωση του εύρους ζώνης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29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Κωδικοποίηση πηγής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G.728</a:t>
            </a:r>
            <a:r>
              <a:rPr lang="en-US" altLang="el-GR" dirty="0"/>
              <a:t>: </a:t>
            </a:r>
            <a:r>
              <a:rPr lang="el-GR" altLang="el-GR" dirty="0"/>
              <a:t>16</a:t>
            </a:r>
            <a:r>
              <a:rPr lang="en-US" altLang="el-GR" dirty="0"/>
              <a:t> kbps</a:t>
            </a:r>
            <a:endParaRPr lang="el-GR" altLang="el-GR" dirty="0"/>
          </a:p>
          <a:p>
            <a:pPr lvl="1"/>
            <a:r>
              <a:rPr lang="el-GR" altLang="el-GR" dirty="0"/>
              <a:t>Κατάλληλο για τηλεδιάσκεψη σε </a:t>
            </a:r>
            <a:r>
              <a:rPr lang="en-US" altLang="el-GR" dirty="0" smtClean="0"/>
              <a:t>ISDN</a:t>
            </a:r>
            <a:endParaRPr lang="en-US" altLang="el-GR" dirty="0"/>
          </a:p>
          <a:p>
            <a:r>
              <a:rPr lang="el-GR" altLang="el-GR" dirty="0"/>
              <a:t>G.729: 8 kbps</a:t>
            </a:r>
          </a:p>
          <a:p>
            <a:pPr lvl="1"/>
            <a:r>
              <a:rPr lang="el-GR" altLang="el-GR" dirty="0" smtClean="0"/>
              <a:t>Χρήση στην </a:t>
            </a:r>
            <a:r>
              <a:rPr lang="el-GR" altLang="el-GR" dirty="0"/>
              <a:t>κινητή τηλεφωνία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G.729a</a:t>
            </a:r>
            <a:r>
              <a:rPr lang="el-GR" altLang="el-GR" dirty="0" smtClean="0"/>
              <a:t> χρησιμοποιείται στο </a:t>
            </a:r>
            <a:r>
              <a:rPr lang="en-US" altLang="el-GR" dirty="0" smtClean="0"/>
              <a:t>GSM</a:t>
            </a:r>
            <a:endParaRPr lang="el-GR" altLang="el-GR" dirty="0"/>
          </a:p>
          <a:p>
            <a:r>
              <a:rPr lang="el-GR" altLang="el-GR" dirty="0"/>
              <a:t>G.723.1</a:t>
            </a:r>
            <a:r>
              <a:rPr lang="en-US" altLang="el-GR" dirty="0"/>
              <a:t>: </a:t>
            </a:r>
            <a:r>
              <a:rPr lang="el-GR" altLang="el-GR" dirty="0"/>
              <a:t>5,3 ή 6,3</a:t>
            </a:r>
            <a:r>
              <a:rPr lang="en-US" altLang="el-GR" dirty="0"/>
              <a:t> </a:t>
            </a:r>
            <a:r>
              <a:rPr lang="el-GR" altLang="el-GR" dirty="0"/>
              <a:t>kbps</a:t>
            </a:r>
          </a:p>
          <a:p>
            <a:pPr lvl="1"/>
            <a:r>
              <a:rPr lang="el-GR" altLang="el-GR" dirty="0"/>
              <a:t>Κατάλληλο για τηλεδιάσκεψη σε δίκτυα </a:t>
            </a:r>
            <a:r>
              <a:rPr lang="en-US" altLang="el-GR" dirty="0" smtClean="0"/>
              <a:t>PSTN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5486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Κωδικοποίηση πηγής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45024"/>
            <a:ext cx="8382000" cy="275577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Η αποδοτική κωδικοποίηση έχει κόστος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Αυξάνεται η καθυστέρηση κωδικοποίησης</a:t>
            </a:r>
          </a:p>
          <a:p>
            <a:pPr eaLnBrk="1" hangingPunct="1"/>
            <a:r>
              <a:rPr lang="el-GR" altLang="el-GR" dirty="0" smtClean="0"/>
              <a:t>Συνάρτηση </a:t>
            </a:r>
            <a:r>
              <a:rPr lang="en-US" altLang="el-GR" dirty="0" smtClean="0"/>
              <a:t>Flanagan</a:t>
            </a:r>
          </a:p>
          <a:p>
            <a:pPr lvl="1" eaLnBrk="1" hangingPunct="1"/>
            <a:r>
              <a:rPr lang="el-GR" altLang="el-GR" dirty="0" smtClean="0"/>
              <a:t>Καμπύλες ποιότητας – ρυθμού μετάδοσης</a:t>
            </a:r>
          </a:p>
          <a:p>
            <a:pPr lvl="1" eaLnBrk="1" hangingPunct="1"/>
            <a:r>
              <a:rPr lang="el-GR" altLang="el-GR" dirty="0" smtClean="0"/>
              <a:t>Κάθε δεκαετία αντιστοιχεί σε νέα καμπύλη</a:t>
            </a:r>
            <a:endParaRPr lang="en-US" altLang="el-GR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8" y="1268760"/>
            <a:ext cx="4244340" cy="225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25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Αντιληπτική κωδικοποίηση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10:</a:t>
            </a:r>
            <a:r>
              <a:rPr lang="en-US" b="1" dirty="0" smtClean="0"/>
              <a:t> </a:t>
            </a:r>
            <a:r>
              <a:rPr lang="el-GR" dirty="0"/>
              <a:t>Κωδικοποίηση </a:t>
            </a:r>
            <a:r>
              <a:rPr lang="el-GR" dirty="0" smtClean="0"/>
              <a:t>ήχου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9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Κωδικοποίηση γενικών ήχων</a:t>
            </a:r>
            <a:endParaRPr lang="en-US" altLang="el-GR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Η φωνή είναι ειδική περίπτωση ήχου</a:t>
            </a:r>
          </a:p>
          <a:p>
            <a:pPr lvl="1"/>
            <a:r>
              <a:rPr lang="el-GR" altLang="el-GR" dirty="0" smtClean="0"/>
              <a:t>Συγκεκριμένα χαρακτηριστικά και μοντέλα</a:t>
            </a:r>
          </a:p>
          <a:p>
            <a:pPr lvl="2"/>
            <a:r>
              <a:rPr lang="el-GR" altLang="el-GR" dirty="0" smtClean="0"/>
              <a:t>Ομαλή μεταβολή, συγκεκριμένοι ήχοι</a:t>
            </a:r>
          </a:p>
          <a:p>
            <a:r>
              <a:rPr lang="el-GR" altLang="el-GR" dirty="0" smtClean="0"/>
              <a:t>Πώς να κωδικοποιήσουμε τυχαίο ήχο;</a:t>
            </a:r>
          </a:p>
          <a:p>
            <a:pPr lvl="1"/>
            <a:r>
              <a:rPr lang="el-GR" altLang="el-GR" dirty="0" smtClean="0"/>
              <a:t>Για παράδειγμα, μουσική</a:t>
            </a:r>
          </a:p>
          <a:p>
            <a:pPr lvl="1" eaLnBrk="1" hangingPunct="1"/>
            <a:r>
              <a:rPr lang="el-GR" altLang="el-GR" dirty="0" smtClean="0"/>
              <a:t>Η κωδικοποίηση πηγής δεν είναι εφικτή</a:t>
            </a:r>
          </a:p>
          <a:p>
            <a:pPr lvl="2"/>
            <a:r>
              <a:rPr lang="el-GR" altLang="el-GR" dirty="0" smtClean="0"/>
              <a:t>Δεν γνωρίζουμε τα χαρακτηριστικά της πηγής</a:t>
            </a:r>
          </a:p>
          <a:p>
            <a:pPr lvl="1" eaLnBrk="1" hangingPunct="1"/>
            <a:r>
              <a:rPr lang="el-GR" altLang="el-GR" dirty="0" smtClean="0"/>
              <a:t>Γνωρίζουμε όμως τα χαρακτηριστικά της ακοής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00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Λειτουργία της ακοής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Δυναμικό εύρος της ακοής</a:t>
            </a:r>
          </a:p>
          <a:p>
            <a:pPr lvl="1"/>
            <a:r>
              <a:rPr lang="el-GR" altLang="el-GR" dirty="0" smtClean="0"/>
              <a:t>Πλέον ισχυρό / πλέον ασθενές αντιληπτό σήμα</a:t>
            </a:r>
          </a:p>
          <a:p>
            <a:pPr lvl="1"/>
            <a:r>
              <a:rPr lang="el-GR" altLang="el-GR" dirty="0" smtClean="0"/>
              <a:t>Εξαρτάται από την περιοχή συχνοτήτων</a:t>
            </a:r>
          </a:p>
          <a:p>
            <a:pPr lvl="1"/>
            <a:r>
              <a:rPr lang="el-GR" altLang="el-GR" dirty="0" smtClean="0"/>
              <a:t>Μεγιστοποιείται στην περιοχή 2-5 </a:t>
            </a:r>
            <a:r>
              <a:rPr lang="en-US" altLang="el-GR" dirty="0" smtClean="0"/>
              <a:t>KHz</a:t>
            </a:r>
          </a:p>
          <a:p>
            <a:r>
              <a:rPr lang="el-GR" altLang="el-GR" dirty="0" smtClean="0"/>
              <a:t>Αντιληπτική </a:t>
            </a:r>
            <a:r>
              <a:rPr lang="el-GR" altLang="el-GR" dirty="0"/>
              <a:t>κωδικοποίηση</a:t>
            </a:r>
          </a:p>
          <a:p>
            <a:pPr lvl="1"/>
            <a:r>
              <a:rPr lang="el-GR" altLang="el-GR" dirty="0"/>
              <a:t>Χρήση ψυχοακουστικού μοντέλου της ακοής</a:t>
            </a:r>
          </a:p>
          <a:p>
            <a:pPr lvl="1"/>
            <a:r>
              <a:rPr lang="el-GR" altLang="el-GR" dirty="0"/>
              <a:t>Εντοπισμός </a:t>
            </a:r>
            <a:r>
              <a:rPr lang="el-GR" altLang="el-GR" dirty="0" smtClean="0"/>
              <a:t>μη </a:t>
            </a:r>
            <a:r>
              <a:rPr lang="el-GR" altLang="el-GR" dirty="0"/>
              <a:t>αντιληπτών τμημάτων του ήχου</a:t>
            </a:r>
          </a:p>
          <a:p>
            <a:pPr lvl="1"/>
            <a:r>
              <a:rPr lang="el-GR" altLang="el-GR" dirty="0"/>
              <a:t>Κωδικοποίησή τους με μικρή ακρίβεια ή </a:t>
            </a:r>
            <a:r>
              <a:rPr lang="el-GR" altLang="el-GR" dirty="0" smtClean="0"/>
              <a:t>καθόλου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144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Απόκρυψη ήχων (1 από 2)</a:t>
            </a:r>
            <a:endParaRPr lang="en-US" altLang="el-GR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Απόκρυψη συχνοτήτων</a:t>
            </a:r>
          </a:p>
          <a:p>
            <a:pPr lvl="1" eaLnBrk="1" hangingPunct="1"/>
            <a:r>
              <a:rPr lang="el-GR" altLang="el-GR" dirty="0" smtClean="0"/>
              <a:t>Ισχυρά σήματα: μειώνουν το δυναμικό εύρος</a:t>
            </a:r>
          </a:p>
          <a:p>
            <a:pPr lvl="2"/>
            <a:r>
              <a:rPr lang="el-GR" altLang="el-GR" dirty="0" smtClean="0"/>
              <a:t>Στις γειτονικές συχνότητες ανεβαίνει το κάτω όριο</a:t>
            </a:r>
          </a:p>
          <a:p>
            <a:pPr lvl="1" eaLnBrk="1" hangingPunct="1"/>
            <a:r>
              <a:rPr lang="el-GR" altLang="el-GR" dirty="0" smtClean="0"/>
              <a:t>Η επίδραση εξαρτάται από τη συχνότητα</a:t>
            </a:r>
          </a:p>
          <a:p>
            <a:pPr eaLnBrk="1" hangingPunct="1"/>
            <a:r>
              <a:rPr lang="el-GR" altLang="el-GR" dirty="0" smtClean="0"/>
              <a:t>Απόκρυψη χρόνου</a:t>
            </a:r>
          </a:p>
          <a:p>
            <a:pPr lvl="1" eaLnBrk="1" hangingPunct="1"/>
            <a:r>
              <a:rPr lang="el-GR" altLang="el-GR" dirty="0" smtClean="0"/>
              <a:t>Ισχυρά σήματα: αποκρύπτουν ασθενή για λίγο</a:t>
            </a:r>
          </a:p>
          <a:p>
            <a:pPr lvl="1" eaLnBrk="1" hangingPunct="1"/>
            <a:r>
              <a:rPr lang="el-GR" altLang="el-GR" dirty="0" smtClean="0"/>
              <a:t>Η επίδραση εξαρτάται πάλι από τη συχνότητα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46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Απόκρυψη ήχων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Αξιοποίηση των αποκρύψεων</a:t>
            </a:r>
          </a:p>
          <a:p>
            <a:pPr lvl="1"/>
            <a:r>
              <a:rPr lang="el-GR" altLang="el-GR" dirty="0"/>
              <a:t>Αναλύουμε το σήμα σε περιοχές συχνοτήτων</a:t>
            </a:r>
          </a:p>
          <a:p>
            <a:pPr lvl="1"/>
            <a:r>
              <a:rPr lang="el-GR" altLang="el-GR" dirty="0"/>
              <a:t>Σε κάθε περιοχή εντοπίζουμε τα ισχυρά σήματα</a:t>
            </a:r>
          </a:p>
          <a:p>
            <a:pPr lvl="1"/>
            <a:r>
              <a:rPr lang="el-GR" altLang="el-GR" dirty="0"/>
              <a:t>Υπολογίζουμε </a:t>
            </a:r>
            <a:r>
              <a:rPr lang="el-GR" altLang="el-GR" dirty="0" smtClean="0"/>
              <a:t>επίδραση στα </a:t>
            </a:r>
            <a:r>
              <a:rPr lang="el-GR" altLang="el-GR" dirty="0"/>
              <a:t>ασθενή σήματα</a:t>
            </a:r>
          </a:p>
          <a:p>
            <a:pPr lvl="2"/>
            <a:r>
              <a:rPr lang="el-GR" altLang="el-GR" dirty="0"/>
              <a:t>Σε κάθε περιοχή έχουμε διαφορετική επίδραση</a:t>
            </a:r>
          </a:p>
          <a:p>
            <a:pPr lvl="1"/>
            <a:r>
              <a:rPr lang="el-GR" altLang="el-GR" dirty="0" smtClean="0"/>
              <a:t>Εντοπίζουμε τα ασθενή σήματα</a:t>
            </a:r>
          </a:p>
          <a:p>
            <a:pPr lvl="2"/>
            <a:r>
              <a:rPr lang="el-GR" altLang="el-GR" dirty="0" smtClean="0"/>
              <a:t>Κωδικοποίηση με </a:t>
            </a:r>
            <a:r>
              <a:rPr lang="el-GR" altLang="el-GR" dirty="0"/>
              <a:t>μικρότερη </a:t>
            </a:r>
            <a:r>
              <a:rPr lang="el-GR" altLang="el-GR" dirty="0" smtClean="0"/>
              <a:t>ακρίβεια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6561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Κωδικοποίηση </a:t>
            </a:r>
            <a:r>
              <a:rPr lang="el-GR" altLang="el-GR" dirty="0"/>
              <a:t>ήχου</a:t>
            </a:r>
            <a:r>
              <a:rPr lang="en-US" altLang="el-GR" dirty="0"/>
              <a:t> </a:t>
            </a:r>
            <a:r>
              <a:rPr lang="en-US" altLang="el-GR" dirty="0" smtClean="0"/>
              <a:t>MPEG-1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10:</a:t>
            </a:r>
            <a:r>
              <a:rPr lang="en-US" b="1" dirty="0" smtClean="0"/>
              <a:t> </a:t>
            </a:r>
            <a:r>
              <a:rPr lang="el-GR" dirty="0"/>
              <a:t>Κωδικοποίηση </a:t>
            </a:r>
            <a:r>
              <a:rPr lang="el-GR" dirty="0" smtClean="0"/>
              <a:t>ήχου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9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Κωδικοποίηση </a:t>
            </a:r>
            <a:r>
              <a:rPr lang="en-US" altLang="el-GR" dirty="0" smtClean="0"/>
              <a:t>MPEG-1 (</a:t>
            </a:r>
            <a:r>
              <a:rPr lang="el-GR" altLang="el-GR" dirty="0" smtClean="0"/>
              <a:t>1 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MPEG Audio Layer 1, 2, 3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Τυποποιήθηκε στα πλαίσια του </a:t>
            </a:r>
            <a:r>
              <a:rPr lang="en-US" dirty="0" smtClean="0"/>
              <a:t>MPEG-1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Συνοδεύει πρότυπα για βίντεο και σύστημα</a:t>
            </a:r>
            <a:endParaRPr lang="en-US" dirty="0" smtClean="0"/>
          </a:p>
          <a:p>
            <a:pPr eaLnBrk="1" hangingPunct="1">
              <a:defRPr/>
            </a:pPr>
            <a:r>
              <a:rPr lang="el-GR" dirty="0" smtClean="0"/>
              <a:t>Τρία επίπεδα, προς τα πίσω συμβατότητα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Πιο δημοφιλές το επίπεδο 3 (</a:t>
            </a:r>
            <a:r>
              <a:rPr lang="en-US" dirty="0" smtClean="0">
                <a:ea typeface="+mn-ea"/>
                <a:cs typeface="+mn-cs"/>
              </a:rPr>
              <a:t>MP3)</a:t>
            </a:r>
            <a:endParaRPr lang="el-GR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l-GR" dirty="0" smtClean="0"/>
              <a:t>Ψηφιοποίηση σήματος</a:t>
            </a:r>
          </a:p>
          <a:p>
            <a:pPr lvl="1" eaLnBrk="1" hangingPunct="1">
              <a:defRPr/>
            </a:pPr>
            <a:r>
              <a:rPr lang="el-GR" dirty="0" smtClean="0"/>
              <a:t>48</a:t>
            </a:r>
            <a:r>
              <a:rPr lang="en-US" dirty="0" smtClean="0"/>
              <a:t>, 44</a:t>
            </a:r>
            <a:r>
              <a:rPr lang="el-GR" dirty="0" smtClean="0"/>
              <a:t>,</a:t>
            </a:r>
            <a:r>
              <a:rPr lang="en-US" dirty="0" smtClean="0"/>
              <a:t>1 </a:t>
            </a:r>
            <a:r>
              <a:rPr lang="el-GR" dirty="0" smtClean="0"/>
              <a:t>ή 32 </a:t>
            </a:r>
            <a:r>
              <a:rPr lang="en-US" dirty="0" smtClean="0"/>
              <a:t>KHz</a:t>
            </a:r>
            <a:r>
              <a:rPr lang="el-GR" dirty="0" smtClean="0"/>
              <a:t> με </a:t>
            </a:r>
            <a:r>
              <a:rPr lang="en-US" dirty="0" smtClean="0"/>
              <a:t>16 bit</a:t>
            </a:r>
            <a:r>
              <a:rPr lang="el-GR" dirty="0" smtClean="0"/>
              <a:t> ανά κανάλι</a:t>
            </a:r>
          </a:p>
          <a:p>
            <a:pPr lvl="1" eaLnBrk="1" hangingPunct="1">
              <a:defRPr/>
            </a:pPr>
            <a:r>
              <a:rPr lang="el-GR" dirty="0" smtClean="0"/>
              <a:t>Συμβατό με </a:t>
            </a:r>
            <a:r>
              <a:rPr lang="en-US" dirty="0" smtClean="0"/>
              <a:t>CD</a:t>
            </a:r>
            <a:r>
              <a:rPr lang="el-GR" dirty="0" smtClean="0"/>
              <a:t> μουσικής και </a:t>
            </a:r>
            <a:r>
              <a:rPr lang="en-US" dirty="0" smtClean="0"/>
              <a:t>DAT</a:t>
            </a:r>
            <a:endParaRPr 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58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Κωδικοποίηση </a:t>
            </a:r>
            <a:r>
              <a:rPr lang="en-US" altLang="el-GR" dirty="0"/>
              <a:t>MPEG-1 </a:t>
            </a:r>
            <a:r>
              <a:rPr lang="en-US" altLang="el-GR" dirty="0" smtClean="0"/>
              <a:t>(2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/>
              <a:t>6</a:t>
            </a:r>
            <a:r>
              <a:rPr lang="el-GR" altLang="el-GR" dirty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03500"/>
            <a:ext cx="8229600" cy="1222663"/>
          </a:xfrm>
        </p:spPr>
        <p:txBody>
          <a:bodyPr/>
          <a:lstStyle/>
          <a:p>
            <a:r>
              <a:rPr lang="el-GR" dirty="0" smtClean="0"/>
              <a:t>Συμπίεση με βάση ψυχοακουστικό μοντέλο</a:t>
            </a:r>
          </a:p>
          <a:p>
            <a:pPr lvl="1"/>
            <a:r>
              <a:rPr lang="el-GR" dirty="0" smtClean="0"/>
              <a:t>Επηρεάζει κωδικοποίηση με βάση την αντίληψη</a:t>
            </a:r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96" y="1268760"/>
            <a:ext cx="4107180" cy="363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3239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Κωδικοποίηση </a:t>
            </a:r>
            <a:r>
              <a:rPr lang="en-US" altLang="el-GR" dirty="0"/>
              <a:t>MPEG-1 </a:t>
            </a:r>
            <a:r>
              <a:rPr lang="en-US" altLang="el-GR" dirty="0" smtClean="0"/>
              <a:t>(3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/>
              <a:t>6</a:t>
            </a:r>
            <a:r>
              <a:rPr lang="el-GR" altLang="el-GR" dirty="0"/>
              <a:t>)</a:t>
            </a:r>
            <a:endParaRPr lang="en-US" altLang="el-G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Βασική κωδικοποίηση</a:t>
            </a:r>
          </a:p>
          <a:p>
            <a:pPr lvl="1" eaLnBrk="1" hangingPunct="1">
              <a:defRPr/>
            </a:pPr>
            <a:r>
              <a:rPr lang="el-GR" dirty="0" smtClean="0"/>
              <a:t>Επεξεργασία πακέτου δειγμάτων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MP1/2:</a:t>
            </a:r>
            <a:r>
              <a:rPr lang="el-GR" dirty="0" smtClean="0"/>
              <a:t> διάκριση σε </a:t>
            </a:r>
            <a:r>
              <a:rPr lang="en-US" dirty="0" smtClean="0"/>
              <a:t>32 </a:t>
            </a:r>
            <a:r>
              <a:rPr lang="el-GR" dirty="0" smtClean="0"/>
              <a:t>ζώνες με φίλτρα</a:t>
            </a:r>
          </a:p>
          <a:p>
            <a:pPr lvl="1" eaLnBrk="1" hangingPunct="1">
              <a:defRPr/>
            </a:pPr>
            <a:r>
              <a:rPr lang="en-US" dirty="0" smtClean="0"/>
              <a:t>MP3:</a:t>
            </a:r>
            <a:r>
              <a:rPr lang="el-GR" dirty="0" smtClean="0"/>
              <a:t> επιπλέον μετασχηματισμός </a:t>
            </a:r>
            <a:r>
              <a:rPr lang="en-US" dirty="0" smtClean="0"/>
              <a:t>MDCT</a:t>
            </a:r>
            <a:endParaRPr lang="el-GR" dirty="0" smtClean="0"/>
          </a:p>
          <a:p>
            <a:pPr lvl="2" eaLnBrk="1" hangingPunct="1">
              <a:defRPr/>
            </a:pPr>
            <a:r>
              <a:rPr lang="el-GR" dirty="0" smtClean="0"/>
              <a:t>Κάθε ζώνη διακρίνεται σε 18 υποζώνες</a:t>
            </a:r>
          </a:p>
          <a:p>
            <a:pPr lvl="2" eaLnBrk="1" hangingPunct="1">
              <a:defRPr/>
            </a:pPr>
            <a:r>
              <a:rPr lang="el-GR" dirty="0" smtClean="0"/>
              <a:t>Μεγαλύτερη ακρίβεια στην απόκρυψη θορύβου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29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Κωδικοποίηση </a:t>
            </a:r>
            <a:r>
              <a:rPr lang="en-US" altLang="el-GR" dirty="0"/>
              <a:t>MPEG-1 </a:t>
            </a:r>
            <a:r>
              <a:rPr lang="en-US" altLang="el-GR" dirty="0" smtClean="0"/>
              <a:t>(4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/>
              <a:t>6</a:t>
            </a:r>
            <a:r>
              <a:rPr lang="el-GR" altLang="el-GR" dirty="0"/>
              <a:t>)</a:t>
            </a:r>
            <a:endParaRPr lang="el-GR" altLang="el-GR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Ψυχοακουστικό μοντέλο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Ξεκινάει με </a:t>
            </a:r>
            <a:r>
              <a:rPr lang="en-US" altLang="el-GR" dirty="0" smtClean="0"/>
              <a:t>FFT 1024 </a:t>
            </a:r>
            <a:r>
              <a:rPr lang="el-GR" altLang="el-GR" dirty="0" smtClean="0"/>
              <a:t>σημείων ή έξοδο </a:t>
            </a:r>
            <a:r>
              <a:rPr lang="en-US" altLang="el-GR" dirty="0" smtClean="0"/>
              <a:t>MDCT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Εκτίμηση σημασίας κάθε ζώνης/συντελεστή</a:t>
            </a:r>
          </a:p>
          <a:p>
            <a:pPr lvl="1" eaLnBrk="1" hangingPunct="1"/>
            <a:r>
              <a:rPr lang="el-GR" altLang="el-GR" dirty="0" smtClean="0"/>
              <a:t>Κατανομή </a:t>
            </a:r>
            <a:r>
              <a:rPr lang="en-US" altLang="el-GR" dirty="0" smtClean="0"/>
              <a:t>bit </a:t>
            </a:r>
            <a:r>
              <a:rPr lang="el-GR" altLang="el-GR" dirty="0" smtClean="0"/>
              <a:t>ανάλογα με τη σημασία</a:t>
            </a:r>
          </a:p>
          <a:p>
            <a:pPr eaLnBrk="1" hangingPunct="1"/>
            <a:r>
              <a:rPr lang="el-GR" altLang="el-GR" dirty="0" smtClean="0"/>
              <a:t>Κβαντοποίηση</a:t>
            </a:r>
          </a:p>
          <a:p>
            <a:pPr lvl="1" eaLnBrk="1" hangingPunct="1"/>
            <a:r>
              <a:rPr lang="el-GR" altLang="el-GR" dirty="0" smtClean="0"/>
              <a:t>Λογαριθμική κβαντοποίηση των συντελεστών</a:t>
            </a:r>
          </a:p>
          <a:p>
            <a:pPr lvl="1" eaLnBrk="1" hangingPunct="1"/>
            <a:r>
              <a:rPr lang="el-GR" altLang="el-GR" dirty="0" smtClean="0"/>
              <a:t>Χρήση παράγοντα κλιμάκωσης κβαντοποίησης </a:t>
            </a:r>
          </a:p>
          <a:p>
            <a:pPr lvl="2"/>
            <a:r>
              <a:rPr lang="el-GR" altLang="el-GR" dirty="0" smtClean="0"/>
              <a:t>Στόχος: έξοδος με σταθερό ρυθμό </a:t>
            </a:r>
            <a:r>
              <a:rPr lang="en-US" altLang="el-GR" dirty="0" smtClean="0"/>
              <a:t>bit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81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Κωδικοποίηση </a:t>
            </a:r>
            <a:r>
              <a:rPr lang="en-US" altLang="el-GR" dirty="0"/>
              <a:t>MPEG-1 </a:t>
            </a:r>
            <a:r>
              <a:rPr lang="en-US" altLang="el-GR" dirty="0" smtClean="0"/>
              <a:t>(5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/>
              <a:t>6</a:t>
            </a:r>
            <a:r>
              <a:rPr lang="el-GR" altLang="el-GR" dirty="0"/>
              <a:t>)</a:t>
            </a:r>
            <a:endParaRPr lang="el-GR" altLang="el-GR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Κωδικοποίηση εντροπίας</a:t>
            </a:r>
            <a:endParaRPr lang="en-US" altLang="el-GR" dirty="0"/>
          </a:p>
          <a:p>
            <a:pPr lvl="1"/>
            <a:r>
              <a:rPr lang="en-US" altLang="el-GR" dirty="0"/>
              <a:t>MP1/2: PCM</a:t>
            </a:r>
            <a:endParaRPr lang="el-GR" altLang="el-GR" dirty="0"/>
          </a:p>
          <a:p>
            <a:pPr lvl="1"/>
            <a:r>
              <a:rPr lang="en-US" altLang="el-GR" dirty="0"/>
              <a:t>MP3: Huffman</a:t>
            </a:r>
            <a:r>
              <a:rPr lang="el-GR" altLang="el-GR" dirty="0"/>
              <a:t> σε ζεύγη συντελεστών</a:t>
            </a:r>
          </a:p>
          <a:p>
            <a:pPr lvl="2"/>
            <a:r>
              <a:rPr lang="el-GR" altLang="el-GR" dirty="0"/>
              <a:t>Επιλογή </a:t>
            </a:r>
            <a:r>
              <a:rPr lang="el-GR" altLang="el-GR" dirty="0" smtClean="0"/>
              <a:t>πίνακα </a:t>
            </a:r>
            <a:r>
              <a:rPr lang="en-US" altLang="el-GR" dirty="0"/>
              <a:t>Huffman</a:t>
            </a:r>
            <a:r>
              <a:rPr lang="el-GR" altLang="el-GR" dirty="0"/>
              <a:t> ανάλογα με την είσοδο</a:t>
            </a:r>
          </a:p>
          <a:p>
            <a:pPr eaLnBrk="1" hangingPunct="1"/>
            <a:r>
              <a:rPr lang="el-GR" altLang="el-GR" dirty="0" smtClean="0"/>
              <a:t>Διπλός βρόχος προσαρμογής κβαντοποίησης</a:t>
            </a:r>
          </a:p>
          <a:p>
            <a:pPr lvl="1" eaLnBrk="1" hangingPunct="1"/>
            <a:r>
              <a:rPr lang="el-GR" altLang="el-GR" dirty="0" smtClean="0"/>
              <a:t>Εσωτερικός: ανάλογα με κωδικοποίηση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εντροπίας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Ρυθμίζει καθολικό παράγοντα κβαντοποίησης</a:t>
            </a:r>
          </a:p>
          <a:p>
            <a:pPr lvl="1" eaLnBrk="1" hangingPunct="1"/>
            <a:r>
              <a:rPr lang="el-GR" altLang="el-GR" dirty="0" smtClean="0"/>
              <a:t>Εξωτερικός: ανάλογα με θόρυβο σε κάθε ζώνη</a:t>
            </a:r>
          </a:p>
          <a:p>
            <a:pPr lvl="2" eaLnBrk="1" hangingPunct="1"/>
            <a:r>
              <a:rPr lang="el-GR" altLang="el-GR" dirty="0" smtClean="0"/>
              <a:t>Ρυθμίζει παράγοντες κβαντοποίησης ανά ζώνη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71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Κωδικοποίηση </a:t>
            </a:r>
            <a:r>
              <a:rPr lang="en-US" altLang="el-GR" dirty="0"/>
              <a:t>MPEG-1 </a:t>
            </a:r>
            <a:r>
              <a:rPr lang="en-US" altLang="el-GR" dirty="0" smtClean="0"/>
              <a:t>(6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/>
              <a:t>6</a:t>
            </a:r>
            <a:r>
              <a:rPr lang="el-GR" altLang="el-GR" dirty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Τελική κωδικοποίηση</a:t>
            </a:r>
          </a:p>
          <a:p>
            <a:pPr lvl="1"/>
            <a:r>
              <a:rPr lang="el-GR" altLang="el-GR" dirty="0"/>
              <a:t>Επίπεδα 1 και 2: σταθερός ρυθμός </a:t>
            </a:r>
            <a:r>
              <a:rPr lang="en-US" altLang="el-GR" dirty="0"/>
              <a:t>bit</a:t>
            </a:r>
            <a:endParaRPr lang="el-GR" altLang="el-GR" dirty="0"/>
          </a:p>
          <a:p>
            <a:pPr lvl="1"/>
            <a:r>
              <a:rPr lang="el-GR" altLang="el-GR" dirty="0"/>
              <a:t>Επίπεδο 3: προαιρετικά </a:t>
            </a:r>
            <a:r>
              <a:rPr lang="el-GR" altLang="el-GR" dirty="0" smtClean="0"/>
              <a:t>μεταβλητός </a:t>
            </a:r>
            <a:r>
              <a:rPr lang="el-GR" altLang="el-GR" dirty="0"/>
              <a:t>ρυθμός </a:t>
            </a:r>
            <a:r>
              <a:rPr lang="en-US" altLang="el-GR" dirty="0"/>
              <a:t>bit</a:t>
            </a:r>
          </a:p>
          <a:p>
            <a:pPr lvl="2"/>
            <a:r>
              <a:rPr lang="el-GR" altLang="el-GR" dirty="0"/>
              <a:t>Αλλαγή σε κάθε πλαίσιο </a:t>
            </a:r>
            <a:r>
              <a:rPr lang="en-US" altLang="el-GR" dirty="0"/>
              <a:t>(frame) </a:t>
            </a:r>
            <a:r>
              <a:rPr lang="el-GR" altLang="el-GR" dirty="0"/>
              <a:t>ήχου</a:t>
            </a:r>
          </a:p>
          <a:p>
            <a:r>
              <a:rPr lang="el-GR" altLang="el-GR" dirty="0"/>
              <a:t>Ρυθμός δεδομένων: τουλάχιστον 32 </a:t>
            </a:r>
            <a:r>
              <a:rPr lang="en-US" altLang="el-GR" dirty="0"/>
              <a:t>Kbps</a:t>
            </a:r>
            <a:endParaRPr lang="el-GR" altLang="el-GR" dirty="0"/>
          </a:p>
          <a:p>
            <a:pPr lvl="1"/>
            <a:r>
              <a:rPr lang="el-GR" altLang="el-GR" dirty="0"/>
              <a:t>Επίπεδο 1: Μέχρι 448 </a:t>
            </a:r>
            <a:r>
              <a:rPr lang="en-US" altLang="el-GR" dirty="0"/>
              <a:t>Kbps</a:t>
            </a:r>
            <a:endParaRPr lang="el-GR" altLang="el-GR" dirty="0"/>
          </a:p>
          <a:p>
            <a:pPr lvl="1"/>
            <a:r>
              <a:rPr lang="el-GR" altLang="el-GR" dirty="0"/>
              <a:t>Επίπεδο 2: Μέχρι 384 </a:t>
            </a:r>
            <a:r>
              <a:rPr lang="en-US" altLang="el-GR" dirty="0"/>
              <a:t>Kbps</a:t>
            </a:r>
            <a:endParaRPr lang="el-GR" altLang="el-GR" dirty="0"/>
          </a:p>
          <a:p>
            <a:pPr lvl="1"/>
            <a:r>
              <a:rPr lang="el-GR" altLang="el-GR" dirty="0"/>
              <a:t>Επίπεδο 3: Μέχρι 320 </a:t>
            </a:r>
            <a:r>
              <a:rPr lang="en-US" altLang="el-GR" dirty="0" smtClean="0"/>
              <a:t>Kbps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606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Στερεοφωνία (1 από 2)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Στερεοφωνικός ήχος</a:t>
            </a:r>
          </a:p>
          <a:p>
            <a:pPr lvl="1"/>
            <a:r>
              <a:rPr lang="el-GR" altLang="el-GR" dirty="0" smtClean="0"/>
              <a:t>Δύο κανάλια ήχου για μεγαλύτερη πιστότητα</a:t>
            </a:r>
          </a:p>
          <a:p>
            <a:pPr lvl="2"/>
            <a:r>
              <a:rPr lang="el-GR" altLang="el-GR" dirty="0" smtClean="0"/>
              <a:t>Μικρόφωνα / ηχεία σε διαφορετικά σημεία</a:t>
            </a:r>
          </a:p>
          <a:p>
            <a:pPr lvl="1"/>
            <a:r>
              <a:rPr lang="el-GR" altLang="el-GR" dirty="0" smtClean="0"/>
              <a:t>Ο άνθρωπος τα αντιλαμβάνεται με δύο τρόπους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Διαφορές στο χρονισμό των καναλιών</a:t>
            </a:r>
          </a:p>
          <a:p>
            <a:pPr lvl="2"/>
            <a:r>
              <a:rPr lang="el-GR" altLang="el-GR" dirty="0" smtClean="0"/>
              <a:t>Διαφορές στην ένταση των καναλιών</a:t>
            </a:r>
          </a:p>
          <a:p>
            <a:r>
              <a:rPr lang="el-GR" altLang="el-GR" dirty="0" smtClean="0"/>
              <a:t>Κωδικοποίηση στέρεο στο </a:t>
            </a:r>
            <a:r>
              <a:rPr lang="en-US" altLang="el-GR" dirty="0" smtClean="0"/>
              <a:t>MPEG-1</a:t>
            </a:r>
          </a:p>
          <a:p>
            <a:pPr lvl="1"/>
            <a:r>
              <a:rPr lang="el-GR" altLang="el-GR" dirty="0" smtClean="0"/>
              <a:t>Ανεξάρτητη ή κοινή </a:t>
            </a:r>
            <a:r>
              <a:rPr lang="en-US" altLang="el-GR" dirty="0" smtClean="0"/>
              <a:t>(joint)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71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Στερεοφωνία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Κωδικοποίηση έντασης (</a:t>
            </a:r>
            <a:r>
              <a:rPr lang="en-US" altLang="el-GR" dirty="0"/>
              <a:t>intensity)</a:t>
            </a:r>
          </a:p>
          <a:p>
            <a:pPr lvl="1"/>
            <a:r>
              <a:rPr lang="el-GR" altLang="el-GR" dirty="0" smtClean="0"/>
              <a:t>Οι χαμηλές συχνότητες είναι ιδιαίτερες</a:t>
            </a:r>
          </a:p>
          <a:p>
            <a:pPr lvl="2"/>
            <a:r>
              <a:rPr lang="el-GR" altLang="el-GR" dirty="0" smtClean="0"/>
              <a:t>Δεν </a:t>
            </a:r>
            <a:r>
              <a:rPr lang="el-GR" altLang="el-GR" dirty="0"/>
              <a:t>αντιλαμβανόμαστε </a:t>
            </a:r>
            <a:r>
              <a:rPr lang="el-GR" altLang="el-GR" dirty="0" smtClean="0"/>
              <a:t>διαφορές στο χρονισμό</a:t>
            </a:r>
            <a:endParaRPr lang="en-US" altLang="el-GR" dirty="0"/>
          </a:p>
          <a:p>
            <a:pPr lvl="2"/>
            <a:r>
              <a:rPr lang="el-GR" altLang="el-GR" dirty="0"/>
              <a:t>Συνένωση δεξιού/αριστερού καναλιού</a:t>
            </a:r>
          </a:p>
          <a:p>
            <a:pPr lvl="2"/>
            <a:r>
              <a:rPr lang="el-GR" altLang="el-GR" dirty="0"/>
              <a:t>Προσθήκη πληροφορίας για τις διαφορές εντάσεων</a:t>
            </a:r>
          </a:p>
          <a:p>
            <a:r>
              <a:rPr lang="el-GR" altLang="el-GR" dirty="0" smtClean="0"/>
              <a:t>Κεντρική-πλευρική </a:t>
            </a:r>
            <a:r>
              <a:rPr lang="el-GR" altLang="el-GR" dirty="0"/>
              <a:t>κωδικοποίηση (</a:t>
            </a:r>
            <a:r>
              <a:rPr lang="en-US" altLang="el-GR" dirty="0"/>
              <a:t>mid-side)</a:t>
            </a:r>
          </a:p>
          <a:p>
            <a:pPr lvl="1"/>
            <a:r>
              <a:rPr lang="el-GR" altLang="el-GR" dirty="0"/>
              <a:t>Το κεντρικό </a:t>
            </a:r>
            <a:r>
              <a:rPr lang="el-GR" altLang="el-GR" dirty="0" smtClean="0"/>
              <a:t>είναι </a:t>
            </a:r>
            <a:r>
              <a:rPr lang="el-GR" altLang="el-GR" dirty="0"/>
              <a:t>το άθροισμα δεξιού/αριστερού</a:t>
            </a:r>
          </a:p>
          <a:p>
            <a:pPr lvl="1"/>
            <a:r>
              <a:rPr lang="el-GR" altLang="el-GR" dirty="0"/>
              <a:t>Το πλευρικό κανάλι είναι η διαφορά τους</a:t>
            </a:r>
          </a:p>
          <a:p>
            <a:pPr lvl="1"/>
            <a:r>
              <a:rPr lang="el-GR" altLang="el-GR" dirty="0"/>
              <a:t>Μη απωλεστικός μετασχηματισμός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5937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Αρχεία </a:t>
            </a:r>
            <a:r>
              <a:rPr lang="en-US" altLang="el-GR" dirty="0" smtClean="0"/>
              <a:t>MPEG-1 (1 </a:t>
            </a:r>
            <a:r>
              <a:rPr lang="el-GR" altLang="el-GR" dirty="0" smtClean="0"/>
              <a:t>από 2)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Μορφή αρχείων </a:t>
            </a:r>
            <a:r>
              <a:rPr lang="en-US" altLang="el-GR" dirty="0" smtClean="0"/>
              <a:t>MPEG-1</a:t>
            </a:r>
          </a:p>
          <a:p>
            <a:pPr lvl="1"/>
            <a:r>
              <a:rPr lang="el-GR" altLang="el-GR" dirty="0" smtClean="0"/>
              <a:t>Το αρχείο μπορεί να έχει ιδιαίτερη κεφαλίδα</a:t>
            </a:r>
          </a:p>
          <a:p>
            <a:pPr lvl="2"/>
            <a:r>
              <a:rPr lang="el-GR" altLang="el-GR" dirty="0" smtClean="0"/>
              <a:t>Εξαρτάται από το μορφότυπο, όχι από το πρότυπο</a:t>
            </a:r>
          </a:p>
          <a:p>
            <a:pPr lvl="1"/>
            <a:r>
              <a:rPr lang="el-GR" altLang="el-GR" dirty="0" smtClean="0"/>
              <a:t>Το αρχείο διακρίνεται σε πλαίσια </a:t>
            </a:r>
            <a:r>
              <a:rPr lang="en-US" altLang="el-GR" dirty="0" smtClean="0"/>
              <a:t>(frames)</a:t>
            </a:r>
            <a:r>
              <a:rPr lang="el-GR" altLang="el-GR" dirty="0" smtClean="0"/>
              <a:t> ήχου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Διάρκεια 24 </a:t>
            </a:r>
            <a:r>
              <a:rPr lang="en-US" altLang="el-GR" dirty="0" smtClean="0"/>
              <a:t>ms</a:t>
            </a:r>
            <a:r>
              <a:rPr lang="el-GR" altLang="el-GR" dirty="0" smtClean="0"/>
              <a:t> στα </a:t>
            </a:r>
            <a:r>
              <a:rPr lang="en-US" altLang="el-GR" dirty="0" smtClean="0"/>
              <a:t>48 KHz</a:t>
            </a:r>
          </a:p>
          <a:p>
            <a:pPr lvl="1"/>
            <a:r>
              <a:rPr lang="el-GR" altLang="el-GR" dirty="0" smtClean="0"/>
              <a:t>Κάθε πλαίσιο έχει μία κεφαλίδα</a:t>
            </a:r>
          </a:p>
          <a:p>
            <a:pPr lvl="2"/>
            <a:r>
              <a:rPr lang="el-GR" altLang="el-GR" dirty="0" smtClean="0"/>
              <a:t>Επιτρέπει την άμεση έναρξη της αποκωδικοποίησης</a:t>
            </a:r>
          </a:p>
          <a:p>
            <a:pPr lvl="1"/>
            <a:r>
              <a:rPr lang="el-GR" altLang="el-GR" dirty="0" smtClean="0"/>
              <a:t>Λέξη χρονισμού: έλεγχος για περιοδική εμφάνιση</a:t>
            </a:r>
          </a:p>
          <a:p>
            <a:pPr lvl="2"/>
            <a:r>
              <a:rPr lang="el-GR" altLang="el-GR" dirty="0" smtClean="0"/>
              <a:t>Μπορεί να εμφανίζεται και στα δεδομένα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63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Αρχεία </a:t>
            </a:r>
            <a:r>
              <a:rPr lang="en-US" altLang="el-GR" dirty="0"/>
              <a:t>MPEG-1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Μορφή αρχείων </a:t>
            </a:r>
            <a:r>
              <a:rPr lang="en-US" altLang="el-GR" dirty="0"/>
              <a:t>MPEG-1</a:t>
            </a:r>
          </a:p>
          <a:p>
            <a:pPr lvl="1"/>
            <a:r>
              <a:rPr lang="el-GR" altLang="el-GR" dirty="0" smtClean="0"/>
              <a:t>Ρυθμός </a:t>
            </a:r>
            <a:r>
              <a:rPr lang="en-US" altLang="el-GR" dirty="0"/>
              <a:t>bit</a:t>
            </a:r>
            <a:r>
              <a:rPr lang="el-GR" altLang="el-GR" dirty="0"/>
              <a:t>:</a:t>
            </a:r>
            <a:r>
              <a:rPr lang="en-US" altLang="el-GR" dirty="0"/>
              <a:t> </a:t>
            </a:r>
            <a:r>
              <a:rPr lang="el-GR" altLang="el-GR" dirty="0"/>
              <a:t>επιτρέπει αλλαγή ανά πλαίσιο</a:t>
            </a:r>
          </a:p>
          <a:p>
            <a:pPr lvl="1"/>
            <a:r>
              <a:rPr lang="el-GR" altLang="el-GR" dirty="0" smtClean="0"/>
              <a:t>Δειγματοληψία:</a:t>
            </a:r>
            <a:r>
              <a:rPr lang="en-US" altLang="el-GR" dirty="0" smtClean="0"/>
              <a:t> </a:t>
            </a:r>
            <a:r>
              <a:rPr lang="el-GR" altLang="el-GR" dirty="0"/>
              <a:t>επιτρέπει αλλαγή ανά πλαίσιο</a:t>
            </a:r>
          </a:p>
          <a:p>
            <a:pPr lvl="1"/>
            <a:r>
              <a:rPr lang="el-GR" altLang="el-GR" dirty="0"/>
              <a:t>Επίπεδο: 1, 2, 3 ή παραλλαγές</a:t>
            </a:r>
          </a:p>
          <a:p>
            <a:pPr lvl="1"/>
            <a:r>
              <a:rPr lang="el-GR" altLang="el-GR" dirty="0"/>
              <a:t>Τρόπος </a:t>
            </a:r>
            <a:r>
              <a:rPr lang="el-GR" altLang="el-GR" dirty="0" smtClean="0"/>
              <a:t>κωδικοποίησης</a:t>
            </a:r>
          </a:p>
          <a:p>
            <a:pPr lvl="2"/>
            <a:r>
              <a:rPr lang="el-GR" altLang="el-GR" dirty="0" smtClean="0"/>
              <a:t>Στέρεο</a:t>
            </a:r>
            <a:r>
              <a:rPr lang="el-GR" altLang="el-GR" dirty="0"/>
              <a:t>, κοινό στέρεο, κ.λπ.</a:t>
            </a:r>
          </a:p>
          <a:p>
            <a:pPr lvl="1"/>
            <a:r>
              <a:rPr lang="en-US" altLang="el-GR" dirty="0"/>
              <a:t>Bit </a:t>
            </a:r>
            <a:r>
              <a:rPr lang="el-GR" altLang="el-GR" dirty="0"/>
              <a:t>προστασίας: χρησιμοποιούνται ελάχιστα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4088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Κωδικοποίηση </a:t>
            </a:r>
            <a:r>
              <a:rPr lang="el-GR" altLang="el-GR" dirty="0"/>
              <a:t>ήχου</a:t>
            </a:r>
            <a:r>
              <a:rPr lang="en-US" altLang="el-GR" dirty="0"/>
              <a:t> </a:t>
            </a:r>
            <a:r>
              <a:rPr lang="en-US" altLang="el-GR" dirty="0" smtClean="0"/>
              <a:t>MPEG-2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10:</a:t>
            </a:r>
            <a:r>
              <a:rPr lang="en-US" b="1" dirty="0" smtClean="0"/>
              <a:t> </a:t>
            </a:r>
            <a:r>
              <a:rPr lang="el-GR" dirty="0"/>
              <a:t>Κωδικοποίηση </a:t>
            </a:r>
            <a:r>
              <a:rPr lang="el-GR" dirty="0" smtClean="0"/>
              <a:t>ήχου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44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Κωδικοποίηση </a:t>
            </a:r>
            <a:r>
              <a:rPr lang="en-US" altLang="el-GR" dirty="0" smtClean="0"/>
              <a:t>MPEG-</a:t>
            </a:r>
            <a:r>
              <a:rPr lang="el-GR" altLang="el-GR" dirty="0" smtClean="0"/>
              <a:t>2</a:t>
            </a:r>
            <a:r>
              <a:rPr lang="en-US" altLang="el-GR" dirty="0" smtClean="0"/>
              <a:t> (</a:t>
            </a:r>
            <a:r>
              <a:rPr lang="el-GR" altLang="el-GR" dirty="0" smtClean="0"/>
              <a:t>1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GB" altLang="el-GR" dirty="0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Πολυκαναλικός ήχος </a:t>
            </a:r>
            <a:r>
              <a:rPr lang="en-US" altLang="el-GR" dirty="0" smtClean="0"/>
              <a:t>MPEG-2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Μέχρι πέντε κανάλια πλήρους εύρους</a:t>
            </a:r>
          </a:p>
          <a:p>
            <a:pPr lvl="2" eaLnBrk="1" hangingPunct="1"/>
            <a:r>
              <a:rPr lang="el-GR" altLang="el-GR" dirty="0" smtClean="0"/>
              <a:t>Κεντρικό, εμπρός, περιφερειακά</a:t>
            </a:r>
          </a:p>
          <a:p>
            <a:pPr lvl="1" eaLnBrk="1" hangingPunct="1"/>
            <a:r>
              <a:rPr lang="el-GR" altLang="el-GR" dirty="0" smtClean="0"/>
              <a:t>Κανάλι βελτίωσης μπάσων </a:t>
            </a:r>
            <a:r>
              <a:rPr lang="en-US" altLang="el-GR" dirty="0" smtClean="0"/>
              <a:t>(LFE)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Συχνότητες </a:t>
            </a:r>
            <a:r>
              <a:rPr lang="en-US" altLang="el-GR" dirty="0" smtClean="0"/>
              <a:t>15-120 Hz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Επιτρέπονται διάφοροι συνδυασμοί</a:t>
            </a:r>
          </a:p>
          <a:p>
            <a:pPr lvl="1" eaLnBrk="1" hangingPunct="1"/>
            <a:r>
              <a:rPr lang="el-GR" altLang="el-GR" dirty="0" smtClean="0"/>
              <a:t>Πολύγλωσση ομιλία και σχολιασμός</a:t>
            </a:r>
          </a:p>
          <a:p>
            <a:pPr lvl="1" eaLnBrk="1" hangingPunct="1"/>
            <a:r>
              <a:rPr lang="el-GR" altLang="el-GR" dirty="0" smtClean="0"/>
              <a:t>Κινηματογραφικός ήχος 5.1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66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Κωδικοποίηση </a:t>
            </a:r>
            <a:r>
              <a:rPr lang="en-US" altLang="el-GR" dirty="0" smtClean="0"/>
              <a:t>MPEG-</a:t>
            </a:r>
            <a:r>
              <a:rPr lang="el-GR" altLang="el-GR" dirty="0" smtClean="0"/>
              <a:t>2</a:t>
            </a:r>
            <a:r>
              <a:rPr lang="en-US" altLang="el-GR" dirty="0" smtClean="0"/>
              <a:t> 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3792"/>
            <a:ext cx="8229600" cy="1942372"/>
          </a:xfrm>
        </p:spPr>
        <p:txBody>
          <a:bodyPr>
            <a:normAutofit/>
          </a:bodyPr>
          <a:lstStyle/>
          <a:p>
            <a:r>
              <a:rPr lang="el-GR" altLang="el-GR" dirty="0"/>
              <a:t>Άλλες προσθήκες του </a:t>
            </a:r>
            <a:r>
              <a:rPr lang="en-US" altLang="el-GR" dirty="0"/>
              <a:t>MPEG</a:t>
            </a:r>
            <a:r>
              <a:rPr lang="el-GR" altLang="el-GR" dirty="0"/>
              <a:t>-2</a:t>
            </a:r>
          </a:p>
          <a:p>
            <a:pPr lvl="1"/>
            <a:r>
              <a:rPr lang="el-GR" altLang="el-GR" dirty="0"/>
              <a:t>Υποδιπλάσιοι ρυθμοί δειγματοληψίας</a:t>
            </a:r>
          </a:p>
          <a:p>
            <a:pPr lvl="1"/>
            <a:r>
              <a:rPr lang="el-GR" altLang="el-GR" dirty="0"/>
              <a:t>Αποδοτικό με 64 </a:t>
            </a:r>
            <a:r>
              <a:rPr lang="en-US" altLang="el-GR" dirty="0"/>
              <a:t>Kbps</a:t>
            </a:r>
            <a:r>
              <a:rPr lang="el-GR" altLang="el-GR" dirty="0"/>
              <a:t> ανά </a:t>
            </a:r>
            <a:r>
              <a:rPr lang="el-GR" altLang="el-GR" dirty="0" smtClean="0"/>
              <a:t>κανάλι</a:t>
            </a:r>
            <a:endParaRPr lang="el-GR" alt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46" y="1196752"/>
            <a:ext cx="2602992" cy="29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2423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Προβλήματα </a:t>
            </a:r>
            <a:r>
              <a:rPr lang="en-US" altLang="el-GR" dirty="0" smtClean="0"/>
              <a:t>MPEG (1</a:t>
            </a:r>
            <a:r>
              <a:rPr lang="el-GR" altLang="el-GR" dirty="0"/>
              <a:t> </a:t>
            </a:r>
            <a:r>
              <a:rPr lang="el-GR" altLang="el-GR" dirty="0" smtClean="0"/>
              <a:t>από 2)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Προβλήματα ψηφιακής κωδικοποίησης ήχου</a:t>
            </a:r>
          </a:p>
          <a:p>
            <a:pPr lvl="1"/>
            <a:r>
              <a:rPr lang="el-GR" altLang="el-GR" dirty="0" smtClean="0"/>
              <a:t>Διαφέρουν από αυτά του αναλογικού ήχο</a:t>
            </a:r>
          </a:p>
          <a:p>
            <a:r>
              <a:rPr lang="el-GR" altLang="el-GR" dirty="0" smtClean="0"/>
              <a:t>Απώλεια ποιότητας</a:t>
            </a:r>
          </a:p>
          <a:p>
            <a:pPr lvl="1"/>
            <a:r>
              <a:rPr lang="el-GR" altLang="el-GR" dirty="0" smtClean="0"/>
              <a:t>Σε συγκεκριμένες περιοχές συχνοτήτων</a:t>
            </a:r>
          </a:p>
          <a:p>
            <a:pPr lvl="2"/>
            <a:r>
              <a:rPr lang="el-GR" altLang="el-GR" dirty="0" smtClean="0"/>
              <a:t>Όχι όπως η αναλογική αρμονική παραμόρφωση</a:t>
            </a:r>
          </a:p>
          <a:p>
            <a:pPr lvl="1"/>
            <a:r>
              <a:rPr lang="el-GR" altLang="el-GR" dirty="0" smtClean="0"/>
              <a:t>Μπορεί να αλλάζει σε κάθε διάστημα κωδικοποίησης</a:t>
            </a:r>
          </a:p>
          <a:p>
            <a:pPr lvl="1"/>
            <a:r>
              <a:rPr lang="el-GR" altLang="el-GR" dirty="0" smtClean="0"/>
              <a:t>Εξαφάνιση συχνοτήτων λόγω χαμηλού ρυθμού </a:t>
            </a:r>
            <a:r>
              <a:rPr lang="en-US" altLang="el-GR" dirty="0" smtClean="0"/>
              <a:t>bit</a:t>
            </a:r>
          </a:p>
          <a:p>
            <a:pPr lvl="2"/>
            <a:r>
              <a:rPr lang="el-GR" altLang="el-GR" dirty="0" smtClean="0"/>
              <a:t>Αναγκαστικός μηδενισμός ορισμένων συντελεστών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99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Προβλήματα </a:t>
            </a:r>
            <a:r>
              <a:rPr lang="en-US" altLang="el-GR" dirty="0"/>
              <a:t>MPEG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Προ-ηχώ (</a:t>
            </a:r>
            <a:r>
              <a:rPr lang="en-US" altLang="el-GR" dirty="0"/>
              <a:t>pre-echo)</a:t>
            </a:r>
          </a:p>
          <a:p>
            <a:pPr lvl="1"/>
            <a:r>
              <a:rPr lang="el-GR" altLang="el-GR" dirty="0"/>
              <a:t>Απότομη αλλαγή </a:t>
            </a:r>
            <a:r>
              <a:rPr lang="el-GR" altLang="el-GR" dirty="0" smtClean="0"/>
              <a:t>στο διάστημα κωδικοποίησης</a:t>
            </a:r>
            <a:endParaRPr lang="el-GR" altLang="el-GR" dirty="0"/>
          </a:p>
          <a:p>
            <a:pPr lvl="1"/>
            <a:r>
              <a:rPr lang="el-GR" altLang="el-GR" dirty="0"/>
              <a:t>Παράγει θόρυβο λόγω ανεπαρκούς ρυθμού </a:t>
            </a:r>
            <a:r>
              <a:rPr lang="en-US" altLang="el-GR" dirty="0"/>
              <a:t>bit</a:t>
            </a:r>
          </a:p>
          <a:p>
            <a:pPr lvl="2"/>
            <a:r>
              <a:rPr lang="el-GR" altLang="el-GR" dirty="0" smtClean="0"/>
              <a:t>Απλώνεται </a:t>
            </a:r>
            <a:r>
              <a:rPr lang="el-GR" altLang="el-GR" dirty="0"/>
              <a:t>σε όλο το διάστημα κωδικοποίησης</a:t>
            </a:r>
          </a:p>
          <a:p>
            <a:r>
              <a:rPr lang="el-GR" altLang="el-GR" dirty="0"/>
              <a:t>Διπλή ομιλία </a:t>
            </a:r>
            <a:r>
              <a:rPr lang="en-US" altLang="el-GR" dirty="0"/>
              <a:t>(double speak)</a:t>
            </a:r>
          </a:p>
          <a:p>
            <a:pPr lvl="1"/>
            <a:r>
              <a:rPr lang="el-GR" altLang="el-GR" dirty="0" smtClean="0"/>
              <a:t>Διαφορά </a:t>
            </a:r>
            <a:r>
              <a:rPr lang="el-GR" altLang="el-GR" dirty="0"/>
              <a:t>περιόδου </a:t>
            </a:r>
            <a:r>
              <a:rPr lang="el-GR" altLang="el-GR" dirty="0" smtClean="0"/>
              <a:t>σήματος </a:t>
            </a:r>
            <a:r>
              <a:rPr lang="el-GR" altLang="el-GR" dirty="0"/>
              <a:t>και </a:t>
            </a:r>
            <a:r>
              <a:rPr lang="el-GR" altLang="el-GR" dirty="0" smtClean="0"/>
              <a:t>κωδικοποίησης</a:t>
            </a:r>
          </a:p>
          <a:p>
            <a:pPr lvl="1"/>
            <a:r>
              <a:rPr lang="el-GR" altLang="el-GR" dirty="0" smtClean="0"/>
              <a:t>Η ομιλία παρουσιάζει περιοδικότητα</a:t>
            </a:r>
          </a:p>
          <a:p>
            <a:pPr lvl="1"/>
            <a:r>
              <a:rPr lang="el-GR" altLang="el-GR" dirty="0" smtClean="0"/>
              <a:t>Αλλοιώνεται από την κωδικοποίηση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126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MPEG-2 AAC (1 </a:t>
            </a:r>
            <a:r>
              <a:rPr lang="el-GR" altLang="el-GR" dirty="0" smtClean="0"/>
              <a:t>από 4)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MPEG-2 Advanced Audio Coding (AAC)</a:t>
            </a:r>
          </a:p>
          <a:p>
            <a:pPr lvl="1"/>
            <a:r>
              <a:rPr lang="el-GR" altLang="el-GR" dirty="0" smtClean="0"/>
              <a:t>Νέος κωδικοποιητής για το </a:t>
            </a:r>
            <a:r>
              <a:rPr lang="en-US" altLang="el-GR" dirty="0" smtClean="0"/>
              <a:t>MPEG-2</a:t>
            </a:r>
            <a:endParaRPr lang="el-GR" altLang="el-GR" dirty="0" smtClean="0"/>
          </a:p>
          <a:p>
            <a:pPr lvl="1"/>
            <a:r>
              <a:rPr lang="el-GR" altLang="el-GR" dirty="0"/>
              <a:t>Π</a:t>
            </a:r>
            <a:r>
              <a:rPr lang="el-GR" altLang="el-GR" dirty="0" smtClean="0"/>
              <a:t>ιο αποδοτικός από το </a:t>
            </a:r>
            <a:r>
              <a:rPr lang="en-US" altLang="el-GR" dirty="0" smtClean="0"/>
              <a:t>MPEG-1</a:t>
            </a:r>
          </a:p>
          <a:p>
            <a:pPr lvl="2"/>
            <a:r>
              <a:rPr lang="el-GR" altLang="el-GR" dirty="0" smtClean="0"/>
              <a:t>Μείωση ρυθμού </a:t>
            </a:r>
            <a:r>
              <a:rPr lang="en-US" altLang="el-GR" dirty="0" smtClean="0"/>
              <a:t>bit </a:t>
            </a:r>
            <a:r>
              <a:rPr lang="el-GR" altLang="el-GR" dirty="0" smtClean="0"/>
              <a:t>κατά 30% για ίδια ποιότητα</a:t>
            </a:r>
          </a:p>
          <a:p>
            <a:pPr lvl="1"/>
            <a:r>
              <a:rPr lang="el-GR" altLang="el-GR" dirty="0" smtClean="0"/>
              <a:t>Δεν διατηρεί προς τα πίσω συμβατότητα</a:t>
            </a:r>
          </a:p>
          <a:p>
            <a:pPr lvl="2"/>
            <a:r>
              <a:rPr lang="el-GR" altLang="el-GR" dirty="0" smtClean="0"/>
              <a:t>Ίδια βασική δομή αλλά με πολλές βελτιώσεις</a:t>
            </a:r>
          </a:p>
          <a:p>
            <a:pPr lvl="1"/>
            <a:r>
              <a:rPr lang="el-GR" altLang="el-GR" dirty="0" smtClean="0"/>
              <a:t>Βασικός κωδικοποιητής ήχου και για το </a:t>
            </a:r>
            <a:r>
              <a:rPr lang="en-US" altLang="el-GR" dirty="0" smtClean="0"/>
              <a:t>MPEG-4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07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των βασικών τεχνικών κωδικοποίησης καναλιού και πηγής ειδικά για τη φωνή.</a:t>
            </a:r>
          </a:p>
          <a:p>
            <a:r>
              <a:rPr lang="el-GR" altLang="el-GR" dirty="0" smtClean="0"/>
              <a:t>Εισαγωγή στην αντιληπτική κωδικοποίηση και την εφαρμογή της στην κωδικοποίηση γενικών ήχων στα πρότυπα </a:t>
            </a:r>
            <a:r>
              <a:rPr lang="en-US" altLang="el-GR" dirty="0" smtClean="0"/>
              <a:t>MPEG.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MPEG-2 AAC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Βελτιώσεις κωδικοποίησης</a:t>
            </a:r>
          </a:p>
          <a:p>
            <a:pPr lvl="1"/>
            <a:r>
              <a:rPr lang="el-GR" altLang="el-GR" dirty="0"/>
              <a:t>Έως και 1024 ζώνες συχνοτήτων (αντί για 576)</a:t>
            </a:r>
          </a:p>
          <a:p>
            <a:pPr lvl="2"/>
            <a:r>
              <a:rPr lang="el-GR" altLang="el-GR" dirty="0" smtClean="0"/>
              <a:t>Χρησιμοποιεί </a:t>
            </a:r>
            <a:r>
              <a:rPr lang="el-GR" altLang="el-GR" dirty="0"/>
              <a:t>μόνο </a:t>
            </a:r>
            <a:r>
              <a:rPr lang="en-US" altLang="el-GR" dirty="0"/>
              <a:t>MDCT</a:t>
            </a:r>
            <a:r>
              <a:rPr lang="el-GR" altLang="el-GR" dirty="0"/>
              <a:t>, όχι φίλτρα</a:t>
            </a:r>
          </a:p>
          <a:p>
            <a:pPr lvl="2"/>
            <a:r>
              <a:rPr lang="el-GR" altLang="el-GR" dirty="0"/>
              <a:t>Η περίοδος κωδικοποίησης είναι μικρότερη</a:t>
            </a:r>
            <a:endParaRPr lang="en-US" altLang="el-GR" dirty="0"/>
          </a:p>
          <a:p>
            <a:pPr lvl="1"/>
            <a:r>
              <a:rPr lang="el-GR" altLang="el-GR" dirty="0"/>
              <a:t>Βελτιωμένη </a:t>
            </a:r>
            <a:r>
              <a:rPr lang="el-GR" altLang="el-GR" dirty="0" smtClean="0"/>
              <a:t>κοινή στερεοφωνική </a:t>
            </a:r>
            <a:r>
              <a:rPr lang="el-GR" altLang="el-GR" dirty="0"/>
              <a:t>κωδικοποίηση</a:t>
            </a:r>
          </a:p>
          <a:p>
            <a:pPr lvl="1"/>
            <a:r>
              <a:rPr lang="en-US" altLang="el-GR" dirty="0" smtClean="0"/>
              <a:t>Huffman </a:t>
            </a:r>
            <a:r>
              <a:rPr lang="el-GR" altLang="el-GR" dirty="0"/>
              <a:t>σε τετράδες</a:t>
            </a:r>
            <a:r>
              <a:rPr lang="en-US" altLang="el-GR" dirty="0"/>
              <a:t> </a:t>
            </a:r>
            <a:r>
              <a:rPr lang="el-GR" altLang="el-GR" dirty="0"/>
              <a:t>συντελεστών </a:t>
            </a:r>
          </a:p>
          <a:p>
            <a:pPr lvl="1"/>
            <a:r>
              <a:rPr lang="el-GR" altLang="el-GR" dirty="0"/>
              <a:t>Πρόβλεψη συντελεστών σε κάθε συχνότητα</a:t>
            </a:r>
          </a:p>
          <a:p>
            <a:pPr lvl="2"/>
            <a:r>
              <a:rPr lang="el-GR" altLang="el-GR" dirty="0"/>
              <a:t>Χρησιμοποιείται πολύ </a:t>
            </a:r>
            <a:r>
              <a:rPr lang="el-GR" altLang="el-GR" dirty="0" smtClean="0"/>
              <a:t>σπάνια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5741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MPEG-2 AAC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Βελτιώσεις ποιότητας</a:t>
            </a:r>
          </a:p>
          <a:p>
            <a:pPr lvl="1"/>
            <a:r>
              <a:rPr lang="el-GR" altLang="el-GR" dirty="0" smtClean="0"/>
              <a:t>Μειωμένη προ-ηχώ </a:t>
            </a:r>
            <a:r>
              <a:rPr lang="en-US" altLang="el-GR" dirty="0" smtClean="0"/>
              <a:t>(pre-echo)</a:t>
            </a:r>
          </a:p>
          <a:p>
            <a:pPr lvl="2"/>
            <a:r>
              <a:rPr lang="el-GR" altLang="el-GR" dirty="0" smtClean="0"/>
              <a:t>Οφείλεται στη μικρότερη περίοδο κωδικοποίησης</a:t>
            </a:r>
          </a:p>
          <a:p>
            <a:pPr lvl="1"/>
            <a:r>
              <a:rPr lang="el-GR" altLang="el-GR" dirty="0" smtClean="0"/>
              <a:t>Χρονική μορφοποίηση θορύβου (</a:t>
            </a:r>
            <a:r>
              <a:rPr lang="en-US" altLang="el-GR" dirty="0" smtClean="0"/>
              <a:t>TNS)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Αποφυγή του φαινομένου της διπλής ομιλίας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90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MPEG-2 AAC </a:t>
            </a:r>
            <a:r>
              <a:rPr lang="en-US" altLang="el-GR" dirty="0" smtClean="0"/>
              <a:t>(</a:t>
            </a:r>
            <a:r>
              <a:rPr lang="el-GR" altLang="el-GR" dirty="0" smtClean="0"/>
              <a:t>4</a:t>
            </a:r>
            <a:r>
              <a:rPr lang="en-US" altLang="el-GR" dirty="0" smtClean="0"/>
              <a:t>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Μορφή αρχείων </a:t>
            </a:r>
            <a:r>
              <a:rPr lang="en-US" altLang="el-GR" dirty="0"/>
              <a:t>AAC</a:t>
            </a:r>
          </a:p>
          <a:p>
            <a:pPr lvl="1"/>
            <a:r>
              <a:rPr lang="en-US" altLang="el-GR" dirty="0"/>
              <a:t>Audio Data Interchange Format (ADIF)</a:t>
            </a:r>
          </a:p>
          <a:p>
            <a:pPr lvl="2"/>
            <a:r>
              <a:rPr lang="el-GR" altLang="el-GR" dirty="0"/>
              <a:t>Όλες οι πληροφορίες είναι σε μία κεφαλίδα</a:t>
            </a:r>
          </a:p>
          <a:p>
            <a:pPr lvl="2"/>
            <a:r>
              <a:rPr lang="el-GR" altLang="el-GR" dirty="0"/>
              <a:t>Αποκωδικοποίηση μόνο από </a:t>
            </a:r>
            <a:r>
              <a:rPr lang="el-GR" altLang="el-GR" dirty="0" smtClean="0"/>
              <a:t>αρχή </a:t>
            </a:r>
            <a:r>
              <a:rPr lang="el-GR" altLang="el-GR" dirty="0"/>
              <a:t>του αρχείου</a:t>
            </a:r>
          </a:p>
          <a:p>
            <a:pPr lvl="1"/>
            <a:r>
              <a:rPr lang="en-US" altLang="el-GR" dirty="0"/>
              <a:t>Audio Data Transport Stream (ADTS)</a:t>
            </a:r>
          </a:p>
          <a:p>
            <a:pPr lvl="2"/>
            <a:r>
              <a:rPr lang="el-GR" altLang="el-GR" dirty="0"/>
              <a:t>Κεφαλίδες ανά πλαίσιο ήχου</a:t>
            </a:r>
          </a:p>
          <a:p>
            <a:pPr lvl="2"/>
            <a:r>
              <a:rPr lang="el-GR" altLang="el-GR" dirty="0"/>
              <a:t>Παρόμοιο με το </a:t>
            </a:r>
            <a:r>
              <a:rPr lang="en-US" altLang="el-GR" dirty="0"/>
              <a:t>MPEG-1</a:t>
            </a:r>
            <a:endParaRPr lang="el-GR" altLang="el-GR" dirty="0"/>
          </a:p>
          <a:p>
            <a:pPr lvl="2"/>
            <a:r>
              <a:rPr lang="el-GR" altLang="el-GR" dirty="0"/>
              <a:t>Επιτρέπει όμως και πλαίσια μεταβλητού μεγέθους</a:t>
            </a:r>
          </a:p>
          <a:p>
            <a:pPr lvl="2"/>
            <a:r>
              <a:rPr lang="el-GR" altLang="el-GR" dirty="0"/>
              <a:t>Επίπεδο 4 στην κεφαλίδα του </a:t>
            </a:r>
            <a:r>
              <a:rPr lang="el-GR" altLang="el-GR" dirty="0" smtClean="0"/>
              <a:t>πλαισίου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94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#10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10:</a:t>
            </a:r>
            <a:r>
              <a:rPr lang="en-US" b="1" dirty="0" smtClean="0"/>
              <a:t> </a:t>
            </a:r>
            <a:r>
              <a:rPr lang="el-GR" dirty="0"/>
              <a:t>Κωδικοποίηση ήχου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Κωδικοποίηση καναλιού φωνής</a:t>
            </a:r>
          </a:p>
          <a:p>
            <a:r>
              <a:rPr lang="el-GR" altLang="el-GR" dirty="0"/>
              <a:t>Κωδικοποίηση πηγής φωνής</a:t>
            </a:r>
          </a:p>
          <a:p>
            <a:r>
              <a:rPr lang="el-GR" altLang="el-GR" dirty="0"/>
              <a:t>Αντιληπτική κωδικοποίηση</a:t>
            </a:r>
          </a:p>
          <a:p>
            <a:r>
              <a:rPr lang="el-GR" altLang="el-GR" dirty="0"/>
              <a:t>Κωδικοποίηση ήχου</a:t>
            </a:r>
            <a:r>
              <a:rPr lang="en-US" altLang="el-GR" dirty="0"/>
              <a:t> </a:t>
            </a:r>
            <a:r>
              <a:rPr lang="en-US" altLang="el-GR" dirty="0" smtClean="0"/>
              <a:t>MPEG-1</a:t>
            </a:r>
          </a:p>
          <a:p>
            <a:r>
              <a:rPr lang="el-GR" altLang="el-GR" dirty="0"/>
              <a:t>Κωδικοποίηση ήχου</a:t>
            </a:r>
            <a:r>
              <a:rPr lang="en-US" altLang="el-GR" dirty="0"/>
              <a:t> </a:t>
            </a:r>
            <a:r>
              <a:rPr lang="en-US" altLang="el-GR" dirty="0" smtClean="0"/>
              <a:t>MPEG-2</a:t>
            </a:r>
            <a:endParaRPr lang="el-GR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Κωδικοποίηση καναλιού </a:t>
            </a:r>
            <a:r>
              <a:rPr lang="el-GR" altLang="el-GR" dirty="0" smtClean="0"/>
              <a:t>φωνής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10:</a:t>
            </a:r>
            <a:r>
              <a:rPr lang="en-US" b="1" dirty="0" smtClean="0"/>
              <a:t> </a:t>
            </a:r>
            <a:r>
              <a:rPr lang="el-GR" dirty="0"/>
              <a:t>Κωδικοποίηση </a:t>
            </a:r>
            <a:r>
              <a:rPr lang="el-GR" dirty="0" smtClean="0"/>
              <a:t>ήχου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Κωδικοποίηση καναλιού (1 από 4)</a:t>
            </a:r>
            <a:endParaRPr lang="en-US" altLang="el-GR" dirty="0" smtClean="0"/>
          </a:p>
        </p:txBody>
      </p:sp>
      <p:sp>
        <p:nvSpPr>
          <p:cNvPr id="20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3558952"/>
            <a:ext cx="8382000" cy="28418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Αρχικά ψηφιοποίηση στα </a:t>
            </a:r>
            <a:r>
              <a:rPr lang="en-US" altLang="el-GR" dirty="0" smtClean="0"/>
              <a:t>64 kbps (G.711)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Κωδικοποίηση </a:t>
            </a:r>
            <a:r>
              <a:rPr lang="en-US" altLang="el-GR" dirty="0" smtClean="0"/>
              <a:t>DPCM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Κωδικοποίηση διαφορών αντί δειγμάτων</a:t>
            </a:r>
            <a:endParaRPr lang="en-US" altLang="el-GR" dirty="0" smtClean="0"/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Μεταδίδουμε προσέγγιση της διαφοράς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Βάση: η προηγούμενη προσέγγιση</a:t>
            </a:r>
            <a:endParaRPr lang="en-US" altLang="el-GR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41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67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Κωδικοποίηση καναλιού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365104"/>
            <a:ext cx="8382000" cy="203569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Κωδικοποίηση </a:t>
            </a:r>
            <a:r>
              <a:rPr lang="en-US" altLang="el-GR" dirty="0" smtClean="0"/>
              <a:t>DPCM </a:t>
            </a:r>
            <a:r>
              <a:rPr lang="el-GR" altLang="el-GR" dirty="0" smtClean="0"/>
              <a:t>με πρόβλεψη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Γραμμικός συνδυασμό παλιών προβλέψεων</a:t>
            </a:r>
          </a:p>
          <a:p>
            <a:pPr lvl="1" eaLnBrk="1" hangingPunct="1"/>
            <a:r>
              <a:rPr lang="el-GR" altLang="el-GR" dirty="0" smtClean="0"/>
              <a:t>Καλύτερες προσεγγίσεις με λιγότερα </a:t>
            </a:r>
            <a:r>
              <a:rPr lang="en-US" altLang="el-GR" dirty="0" smtClean="0"/>
              <a:t>bit</a:t>
            </a:r>
            <a:endParaRPr lang="el-GR" altLang="el-GR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16" y="1196752"/>
            <a:ext cx="4419600" cy="307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54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Κωδικοποίηση καναλιού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Κωδικοποίηση </a:t>
            </a:r>
            <a:r>
              <a:rPr lang="en-US" altLang="el-GR" dirty="0" smtClean="0"/>
              <a:t>ADPCM</a:t>
            </a:r>
          </a:p>
          <a:p>
            <a:pPr lvl="1" eaLnBrk="1" hangingPunct="1"/>
            <a:r>
              <a:rPr lang="el-GR" altLang="el-GR" dirty="0" smtClean="0"/>
              <a:t>Χρήση πολλών τιμών για πρόβλεψη</a:t>
            </a:r>
          </a:p>
          <a:p>
            <a:pPr lvl="1" eaLnBrk="1" hangingPunct="1"/>
            <a:r>
              <a:rPr lang="el-GR" altLang="el-GR" dirty="0" smtClean="0"/>
              <a:t>Μεταβολή βήματος κβαντοποίησης</a:t>
            </a:r>
          </a:p>
          <a:p>
            <a:pPr eaLnBrk="1" hangingPunct="1"/>
            <a:r>
              <a:rPr lang="en-US" altLang="el-GR" dirty="0" smtClean="0"/>
              <a:t>G.721</a:t>
            </a:r>
            <a:r>
              <a:rPr lang="el-GR" altLang="el-GR" dirty="0" smtClean="0"/>
              <a:t>: ποιότητα </a:t>
            </a:r>
            <a:r>
              <a:rPr lang="en-US" altLang="el-GR" dirty="0" smtClean="0"/>
              <a:t>G.711 </a:t>
            </a:r>
            <a:r>
              <a:rPr lang="el-GR" altLang="el-GR" dirty="0" smtClean="0"/>
              <a:t>στα 32 </a:t>
            </a:r>
            <a:r>
              <a:rPr lang="en-US" altLang="el-GR" dirty="0" smtClean="0"/>
              <a:t>kbps</a:t>
            </a:r>
          </a:p>
          <a:p>
            <a:pPr lvl="1" eaLnBrk="1" hangingPunct="1"/>
            <a:r>
              <a:rPr lang="el-GR" altLang="el-GR" dirty="0" smtClean="0"/>
              <a:t>Χρήση 8 προηγούμενων τιμών για πρόβλεψη</a:t>
            </a:r>
          </a:p>
          <a:p>
            <a:pPr lvl="1" eaLnBrk="1" hangingPunct="1"/>
            <a:r>
              <a:rPr lang="en-US" altLang="el-GR" dirty="0" smtClean="0"/>
              <a:t>G.723:</a:t>
            </a:r>
            <a:r>
              <a:rPr lang="el-GR" altLang="el-GR" dirty="0" smtClean="0"/>
              <a:t> αντίστοιχα για </a:t>
            </a:r>
            <a:r>
              <a:rPr lang="en-US" altLang="el-GR" dirty="0" smtClean="0"/>
              <a:t>24 </a:t>
            </a:r>
            <a:r>
              <a:rPr lang="el-GR" altLang="el-GR" dirty="0" smtClean="0"/>
              <a:t>και 40 </a:t>
            </a:r>
            <a:r>
              <a:rPr lang="en-US" altLang="el-GR" dirty="0" smtClean="0"/>
              <a:t>kbps</a:t>
            </a:r>
          </a:p>
          <a:p>
            <a:pPr eaLnBrk="1" hangingPunct="1"/>
            <a:r>
              <a:rPr lang="en-US" altLang="el-GR" dirty="0" smtClean="0"/>
              <a:t>G.726: </a:t>
            </a:r>
            <a:r>
              <a:rPr lang="el-GR" altLang="el-GR" dirty="0" smtClean="0"/>
              <a:t>επεκτείνει τα </a:t>
            </a:r>
            <a:r>
              <a:rPr lang="en-US" altLang="el-GR" dirty="0" smtClean="0"/>
              <a:t>G.721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G.723</a:t>
            </a:r>
          </a:p>
          <a:p>
            <a:pPr lvl="1" eaLnBrk="1" hangingPunct="1"/>
            <a:r>
              <a:rPr lang="el-GR" altLang="el-GR" dirty="0" smtClean="0"/>
              <a:t>Υποστηρίζει ρυθμούς </a:t>
            </a:r>
            <a:r>
              <a:rPr lang="en-US" altLang="el-GR" dirty="0" smtClean="0"/>
              <a:t>16, 24, 32 </a:t>
            </a:r>
            <a:r>
              <a:rPr lang="el-GR" altLang="el-GR" dirty="0" smtClean="0"/>
              <a:t>και 40 </a:t>
            </a:r>
            <a:r>
              <a:rPr lang="en-US" altLang="el-GR" dirty="0" smtClean="0"/>
              <a:t>Kbps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36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02687F1E-1801-4633-BA12-1449166402C6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1727</Words>
  <Application>Microsoft Office PowerPoint</Application>
  <PresentationFormat>On-screen Show (4:3)</PresentationFormat>
  <Paragraphs>339</Paragraphs>
  <Slides>43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Θέμα του Office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Κωδικοποίηση καναλιού φωνής</vt:lpstr>
      <vt:lpstr>Κωδικοποίηση καναλιού (1 από 4)</vt:lpstr>
      <vt:lpstr>Κωδικοποίηση καναλιού (2 από 4)</vt:lpstr>
      <vt:lpstr>Κωδικοποίηση καναλιού (3 από 4)</vt:lpstr>
      <vt:lpstr>Κωδικοποίηση καναλιού (4 από 4)</vt:lpstr>
      <vt:lpstr>Κωδικοποίηση πηγής φωνής</vt:lpstr>
      <vt:lpstr>Κωδικοποίηση πηγής (1 από 6)</vt:lpstr>
      <vt:lpstr>Κωδικοποίηση πηγής (2 από 6)</vt:lpstr>
      <vt:lpstr>Κωδικοποίηση πηγής (3 από 6)</vt:lpstr>
      <vt:lpstr>Κωδικοποίηση πηγής (4 από 6)</vt:lpstr>
      <vt:lpstr>Κωδικοποίηση πηγής (5 από 6)</vt:lpstr>
      <vt:lpstr>Κωδικοποίηση πηγής (6 από 6)</vt:lpstr>
      <vt:lpstr>Αντιληπτική κωδικοποίηση</vt:lpstr>
      <vt:lpstr>Κωδικοποίηση γενικών ήχων</vt:lpstr>
      <vt:lpstr>Λειτουργία της ακοής</vt:lpstr>
      <vt:lpstr>Απόκρυψη ήχων (1 από 2)</vt:lpstr>
      <vt:lpstr>Απόκρυψη ήχων (2 από 2)</vt:lpstr>
      <vt:lpstr>Κωδικοποίηση ήχου MPEG-1</vt:lpstr>
      <vt:lpstr>Κωδικοποίηση MPEG-1 (1 από 6)</vt:lpstr>
      <vt:lpstr>Κωδικοποίηση MPEG-1 (2 από 6)</vt:lpstr>
      <vt:lpstr>Κωδικοποίηση MPEG-1 (3 από 6)</vt:lpstr>
      <vt:lpstr>Κωδικοποίηση MPEG-1 (4 από 6)</vt:lpstr>
      <vt:lpstr>Κωδικοποίηση MPEG-1 (5 από 6)</vt:lpstr>
      <vt:lpstr>Κωδικοποίηση MPEG-1 (6 από 6)</vt:lpstr>
      <vt:lpstr>Στερεοφωνία (1 από 2)</vt:lpstr>
      <vt:lpstr>Στερεοφωνία (2 από 2)</vt:lpstr>
      <vt:lpstr>Αρχεία MPEG-1 (1 από 2)</vt:lpstr>
      <vt:lpstr>Αρχεία MPEG-1 (2 από 2)</vt:lpstr>
      <vt:lpstr>Κωδικοποίηση ήχου MPEG-2</vt:lpstr>
      <vt:lpstr>Κωδικοποίηση MPEG-2 (1 από 2)</vt:lpstr>
      <vt:lpstr>Κωδικοποίηση MPEG-2 (2 από 2)</vt:lpstr>
      <vt:lpstr>Προβλήματα MPEG (1 από 2)</vt:lpstr>
      <vt:lpstr>Προβλήματα MPEG (2 από 2)</vt:lpstr>
      <vt:lpstr>MPEG-2 AAC (1 από 4)</vt:lpstr>
      <vt:lpstr>MPEG-2 AAC (2 από 4)</vt:lpstr>
      <vt:lpstr>MPEG-2 AAC (3 από 4)</vt:lpstr>
      <vt:lpstr>MPEG-2 AAC (4 από 4)</vt:lpstr>
      <vt:lpstr>Τέλος Ενότητας #10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Κωδικοποίηση ήχου</dc:title>
  <dc:subject>Κινητά και Διάχυτα Συστήματα</dc:subject>
  <dc:creator>Γεώργιος Ξυλωμένος</dc:creator>
  <cp:keywords>Κωδικοποίηση φωνής; αντιληπτική κωδικοποίηση; κωδικοποίηση ήχου MPEG</cp:keywords>
  <cp:lastModifiedBy>George Xylomenos</cp:lastModifiedBy>
  <cp:revision>278</cp:revision>
  <cp:lastPrinted>2014-02-16T13:16:25Z</cp:lastPrinted>
  <dcterms:created xsi:type="dcterms:W3CDTF">2012-09-06T09:03:05Z</dcterms:created>
  <dcterms:modified xsi:type="dcterms:W3CDTF">2015-03-30T15:54:30Z</dcterms:modified>
</cp:coreProperties>
</file>