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7"/>
  </p:notesMasterIdLst>
  <p:sldIdLst>
    <p:sldId id="256" r:id="rId3"/>
    <p:sldId id="259" r:id="rId4"/>
    <p:sldId id="257" r:id="rId5"/>
    <p:sldId id="261" r:id="rId6"/>
    <p:sldId id="414" r:id="rId7"/>
    <p:sldId id="374" r:id="rId8"/>
    <p:sldId id="527" r:id="rId9"/>
    <p:sldId id="528" r:id="rId10"/>
    <p:sldId id="546" r:id="rId11"/>
    <p:sldId id="547" r:id="rId12"/>
    <p:sldId id="540" r:id="rId13"/>
    <p:sldId id="529" r:id="rId14"/>
    <p:sldId id="548" r:id="rId15"/>
    <p:sldId id="530" r:id="rId16"/>
    <p:sldId id="531" r:id="rId17"/>
    <p:sldId id="541" r:id="rId18"/>
    <p:sldId id="532" r:id="rId19"/>
    <p:sldId id="549" r:id="rId20"/>
    <p:sldId id="542" r:id="rId21"/>
    <p:sldId id="533" r:id="rId22"/>
    <p:sldId id="550" r:id="rId23"/>
    <p:sldId id="543" r:id="rId24"/>
    <p:sldId id="534" r:id="rId25"/>
    <p:sldId id="551" r:id="rId26"/>
    <p:sldId id="535" r:id="rId27"/>
    <p:sldId id="544" r:id="rId28"/>
    <p:sldId id="536" r:id="rId29"/>
    <p:sldId id="552" r:id="rId30"/>
    <p:sldId id="545" r:id="rId31"/>
    <p:sldId id="553" r:id="rId32"/>
    <p:sldId id="537" r:id="rId33"/>
    <p:sldId id="538" r:id="rId34"/>
    <p:sldId id="539" r:id="rId35"/>
    <p:sldId id="354" r:id="rId36"/>
  </p:sldIdLst>
  <p:sldSz cx="9144000" cy="6858000" type="screen4x3"/>
  <p:notesSz cx="6858000" cy="9144000"/>
  <p:custDataLst>
    <p:tags r:id="rId3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3" Type="http://schemas.openxmlformats.org/officeDocument/2006/relationships/slide" Target="slides/slide12.xml"/><Relationship Id="rId7" Type="http://schemas.openxmlformats.org/officeDocument/2006/relationships/slide" Target="slides/slide23.xml"/><Relationship Id="rId12" Type="http://schemas.openxmlformats.org/officeDocument/2006/relationships/slide" Target="slides/slide33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20.xml"/><Relationship Id="rId11" Type="http://schemas.openxmlformats.org/officeDocument/2006/relationships/slide" Target="slides/slide32.xml"/><Relationship Id="rId5" Type="http://schemas.openxmlformats.org/officeDocument/2006/relationships/slide" Target="slides/slide17.xml"/><Relationship Id="rId10" Type="http://schemas.openxmlformats.org/officeDocument/2006/relationships/slide" Target="slides/slide31.xml"/><Relationship Id="rId4" Type="http://schemas.openxmlformats.org/officeDocument/2006/relationships/slide" Target="slides/slide15.xml"/><Relationship Id="rId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BACAFE-BB3B-4C53-BCAB-8D335E12F916}" type="slidenum">
              <a:rPr lang="en-US" altLang="el-GR" sz="1200"/>
              <a:pPr eaLnBrk="1" hangingPunct="1"/>
              <a:t>15</a:t>
            </a:fld>
            <a:endParaRPr lang="en-US" altLang="el-GR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08-</a:t>
            </a:r>
            <a:fld id="{954EDD25-D6E0-4F1A-9F81-D9966BD0F3E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598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Αρχές κωδικοποίησης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Βασικές απαιτήσεις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όλων των εφαρμογών</a:t>
            </a:r>
            <a:endParaRPr lang="en-US" altLang="el-GR" dirty="0"/>
          </a:p>
          <a:p>
            <a:pPr lvl="1"/>
            <a:r>
              <a:rPr lang="el-GR" altLang="el-GR" dirty="0"/>
              <a:t>Μορφότυπα γενικής φύσης</a:t>
            </a:r>
            <a:endParaRPr lang="en-US" altLang="el-GR" dirty="0"/>
          </a:p>
          <a:p>
            <a:pPr lvl="1"/>
            <a:r>
              <a:rPr lang="el-GR" altLang="el-GR" dirty="0"/>
              <a:t>Πολλαπλοί ρυθμοί μετάδοσης</a:t>
            </a:r>
            <a:endParaRPr lang="en-US" altLang="el-GR" dirty="0"/>
          </a:p>
          <a:p>
            <a:pPr lvl="1"/>
            <a:r>
              <a:rPr lang="el-GR" altLang="el-GR" dirty="0"/>
              <a:t>Συγχρονισμός ήχου, βίντεο και άλλων μέσων</a:t>
            </a:r>
            <a:endParaRPr lang="en-US" altLang="el-GR" dirty="0"/>
          </a:p>
          <a:p>
            <a:pPr lvl="1"/>
            <a:r>
              <a:rPr lang="el-GR" altLang="el-GR" dirty="0"/>
              <a:t>Υλοποίηση με λογισμικό ή </a:t>
            </a:r>
            <a:r>
              <a:rPr lang="el-GR" altLang="el-GR" dirty="0" smtClean="0"/>
              <a:t>υλισμικό</a:t>
            </a:r>
          </a:p>
          <a:p>
            <a:pPr lvl="2"/>
            <a:r>
              <a:rPr lang="el-GR" altLang="el-GR" dirty="0" smtClean="0"/>
              <a:t>Ανάλογα με τις απαιτήσεις της εφαρμογής</a:t>
            </a:r>
            <a:endParaRPr lang="en-US" altLang="el-GR" dirty="0"/>
          </a:p>
          <a:p>
            <a:pPr lvl="1"/>
            <a:r>
              <a:rPr lang="el-GR" altLang="el-GR" dirty="0"/>
              <a:t>Τυποποιημένες </a:t>
            </a:r>
            <a:r>
              <a:rPr lang="el-GR" altLang="el-GR" dirty="0" smtClean="0"/>
              <a:t>τεχνικές</a:t>
            </a:r>
          </a:p>
          <a:p>
            <a:pPr lvl="2"/>
            <a:r>
              <a:rPr lang="el-GR" altLang="el-GR" dirty="0" smtClean="0"/>
              <a:t>Επιτρέπουν την μαζική παραγωγή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998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Είδη κωδικοποίησης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Αρχές κωδικοποίησης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Κατηγορίες κωδικοποίησης</a:t>
            </a:r>
            <a:endParaRPr lang="en-GB" altLang="el-GR" dirty="0" smtClean="0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Μη απωλεστική</a:t>
            </a:r>
            <a:r>
              <a:rPr lang="en-US" altLang="el-GR" dirty="0" smtClean="0"/>
              <a:t> (lossless)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Δεν χάνεται καθόλου πληροφορία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Απωλεστική</a:t>
            </a:r>
            <a:r>
              <a:rPr lang="en-US" altLang="el-GR" dirty="0" smtClean="0"/>
              <a:t> (lossy)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Ελεγχόμενη απώλεια για μείωση χώρου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Συμμετρικές τεχνικές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Ίδιο κόστος συμπίεσης / αποσυμπίεσης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Ασύμμετρες τεχνικές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Σχεδόν πάντα πιο απλή αποσυμπίεση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67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κωδικοποίησης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Κωδικοποίηση εντροπίας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κατανοεί το περιεχόμενο των μέσων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Μη απωλεστική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Κωδικοποίησης πηγής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Κατανοεί το περιεχόμενο των μέσων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Απωλεστική </a:t>
            </a:r>
            <a:r>
              <a:rPr lang="el-GR" altLang="el-GR" dirty="0"/>
              <a:t>ή μη απωλεστική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Πρόβλεψη ή/και μετασχηματισμός δεδομένων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Υβριδική </a:t>
            </a:r>
            <a:r>
              <a:rPr lang="el-GR" altLang="el-GR" dirty="0" smtClean="0"/>
              <a:t>κωδικοποίηση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598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κωδικοποίησης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GB" altLang="el-GR" dirty="0" smtClean="0"/>
          </a:p>
        </p:txBody>
      </p:sp>
      <p:graphicFrame>
        <p:nvGraphicFramePr>
          <p:cNvPr id="40353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802153"/>
              </p:ext>
            </p:extLst>
          </p:nvPr>
        </p:nvGraphicFramePr>
        <p:xfrm>
          <a:off x="381000" y="1371600"/>
          <a:ext cx="8382000" cy="4876943"/>
        </p:xfrm>
        <a:graphic>
          <a:graphicData uri="http://schemas.openxmlformats.org/drawingml/2006/table">
            <a:tbl>
              <a:tblPr firstRow="1"/>
              <a:tblGrid>
                <a:gridCol w="3508375"/>
                <a:gridCol w="4873625"/>
              </a:tblGrid>
              <a:tr h="3657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Κατηγορία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Παράδειγμα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Εντροπίας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Κωδικοποίηση μήκους σειρών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Κωδικοποίηση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Huffman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Αριθμητική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κωδικοποίηση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Κωδικοποίηση LZx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Πηγής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αφορική κωδικοποίηση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Κωδικοποίηση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μετα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σχηματισμών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Στρωματοποιημένη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κωδικοποίηση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Κωδικοποίηση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διανυσμάτων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Υβριδική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JPEG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MPEG-x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H.26x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08-</a:t>
            </a:r>
            <a:fld id="{954EDD25-D6E0-4F1A-9F81-D9966BD0F3ED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7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60" y="1340768"/>
            <a:ext cx="416052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Ροή κωδικοποίησης</a:t>
            </a:r>
            <a:endParaRPr lang="en-GB" altLang="el-GR" dirty="0" smtClean="0"/>
          </a:p>
        </p:txBody>
      </p:sp>
      <p:sp>
        <p:nvSpPr>
          <p:cNvPr id="2052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Προετοιμασία</a:t>
            </a:r>
          </a:p>
          <a:p>
            <a:pPr lvl="1" eaLnBrk="1" hangingPunct="1"/>
            <a:r>
              <a:rPr lang="el-GR" altLang="el-GR" dirty="0" smtClean="0"/>
              <a:t>Ψηφιοποίηση</a:t>
            </a:r>
          </a:p>
          <a:p>
            <a:pPr eaLnBrk="1" hangingPunct="1"/>
            <a:r>
              <a:rPr lang="el-GR" altLang="el-GR" dirty="0" smtClean="0"/>
              <a:t>Επεξεργασία</a:t>
            </a:r>
          </a:p>
          <a:p>
            <a:pPr lvl="1" eaLnBrk="1" hangingPunct="1"/>
            <a:r>
              <a:rPr lang="el-GR" altLang="el-GR" dirty="0" smtClean="0"/>
              <a:t>Μετασχηματισμός</a:t>
            </a:r>
            <a:r>
              <a:rPr lang="en-US" altLang="el-GR" dirty="0" smtClean="0"/>
              <a:t> DCT/FFT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Πρόβλεψη κίνησης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(βίντεο)</a:t>
            </a:r>
          </a:p>
          <a:p>
            <a:pPr eaLnBrk="1" hangingPunct="1"/>
            <a:r>
              <a:rPr lang="el-GR" altLang="el-GR" dirty="0" smtClean="0"/>
              <a:t>Κβαντοποίηση</a:t>
            </a:r>
          </a:p>
          <a:p>
            <a:pPr lvl="1" eaLnBrk="1" hangingPunct="1"/>
            <a:r>
              <a:rPr lang="el-GR" altLang="el-GR" dirty="0" smtClean="0"/>
              <a:t>Μετατροπή δειγμάτων σε ακέραιες τιμές</a:t>
            </a:r>
          </a:p>
          <a:p>
            <a:pPr eaLnBrk="1" hangingPunct="1"/>
            <a:r>
              <a:rPr lang="el-GR" altLang="el-GR" dirty="0" smtClean="0"/>
              <a:t>Κωδικοποίηση εντροπίας </a:t>
            </a:r>
          </a:p>
          <a:p>
            <a:pPr lvl="1" eaLnBrk="1" hangingPunct="1"/>
            <a:r>
              <a:rPr lang="el-GR" altLang="el-GR" dirty="0" smtClean="0"/>
              <a:t>Συμπίεση ψηφιακής ροής χωρίς απώλειες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3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εντροπίας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Αρχές κωδικοποίησης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8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Αξιοποίηση πλεονασμού (1 από 2)</a:t>
            </a:r>
            <a:endParaRPr lang="en-GB" altLang="el-GR" dirty="0" smtClean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Κωδικοποίηση μήκους σειρών (</a:t>
            </a:r>
            <a:r>
              <a:rPr lang="en-US" altLang="el-GR" dirty="0" smtClean="0"/>
              <a:t>RLE</a:t>
            </a:r>
            <a:r>
              <a:rPr lang="el-GR" altLang="el-GR" dirty="0" smtClean="0"/>
              <a:t>) </a:t>
            </a:r>
          </a:p>
          <a:p>
            <a:pPr lvl="1" eaLnBrk="1" hangingPunct="1"/>
            <a:r>
              <a:rPr lang="el-GR" altLang="el-GR" dirty="0" smtClean="0"/>
              <a:t>Αντικατάσταση σειρών όμοιων </a:t>
            </a:r>
            <a:r>
              <a:rPr lang="en-US" altLang="el-GR" dirty="0" smtClean="0"/>
              <a:t>bytes</a:t>
            </a:r>
          </a:p>
          <a:p>
            <a:pPr lvl="1" eaLnBrk="1" hangingPunct="1"/>
            <a:r>
              <a:rPr lang="el-GR" altLang="el-GR" dirty="0" smtClean="0"/>
              <a:t>Σημαία “~”, μήκος σειράς – 4</a:t>
            </a:r>
            <a:r>
              <a:rPr lang="en-US" altLang="el-GR" dirty="0" smtClean="0"/>
              <a:t>, Byte</a:t>
            </a:r>
            <a:r>
              <a:rPr lang="el-GR" altLang="el-GR" dirty="0" smtClean="0"/>
              <a:t> </a:t>
            </a:r>
          </a:p>
          <a:p>
            <a:pPr lvl="2"/>
            <a:r>
              <a:rPr lang="el-GR" altLang="el-GR" dirty="0" smtClean="0"/>
              <a:t>Δεν έχει νόημα για μικρότερες σειρές</a:t>
            </a:r>
          </a:p>
          <a:p>
            <a:pPr lvl="1" eaLnBrk="1" hangingPunct="1"/>
            <a:r>
              <a:rPr lang="el-GR" altLang="el-GR" dirty="0" smtClean="0"/>
              <a:t>Διπλασιασμός σημαίας όπου εμφανίζεται</a:t>
            </a:r>
          </a:p>
          <a:p>
            <a:pPr lvl="1" eaLnBrk="1" hangingPunct="1"/>
            <a:r>
              <a:rPr lang="el-GR" altLang="el-GR" dirty="0" smtClean="0"/>
              <a:t>Κατάλληλη (και) για τεχνητές εικόνες</a:t>
            </a:r>
          </a:p>
          <a:p>
            <a:pPr lvl="2" eaLnBrk="1" hangingPunct="1"/>
            <a:r>
              <a:rPr lang="el-GR" altLang="el-GR" dirty="0" smtClean="0"/>
              <a:t>Συνεχόμενα εικονοστοιχεία με το ίδιο χρώμα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Αξιοποίηση πλεονασμού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Παράδειγμα</a:t>
            </a:r>
          </a:p>
          <a:p>
            <a:pPr lvl="1"/>
            <a:r>
              <a:rPr lang="el-GR" altLang="el-GR" dirty="0"/>
              <a:t>Είσοδος: </a:t>
            </a:r>
            <a:r>
              <a:rPr lang="en-US" altLang="el-GR" dirty="0"/>
              <a:t>BBBACCCCCC</a:t>
            </a:r>
            <a:r>
              <a:rPr lang="el-GR" altLang="el-GR" dirty="0"/>
              <a:t>~Α</a:t>
            </a:r>
            <a:endParaRPr lang="en-US" altLang="el-GR" dirty="0"/>
          </a:p>
          <a:p>
            <a:pPr lvl="1"/>
            <a:r>
              <a:rPr lang="el-GR" altLang="el-GR" dirty="0"/>
              <a:t>Έξοδος: </a:t>
            </a:r>
            <a:r>
              <a:rPr lang="en-US" altLang="el-GR" dirty="0"/>
              <a:t>BBBA</a:t>
            </a:r>
            <a:r>
              <a:rPr lang="el-GR" altLang="el-GR" dirty="0"/>
              <a:t>~2</a:t>
            </a:r>
            <a:r>
              <a:rPr lang="en-US" altLang="el-GR" dirty="0"/>
              <a:t>C</a:t>
            </a:r>
            <a:r>
              <a:rPr lang="el-GR" altLang="el-GR" dirty="0"/>
              <a:t>~~</a:t>
            </a:r>
            <a:r>
              <a:rPr lang="en-US" altLang="el-GR" dirty="0"/>
              <a:t>A</a:t>
            </a:r>
            <a:r>
              <a:rPr lang="el-GR" altLang="el-GR" dirty="0"/>
              <a:t> </a:t>
            </a:r>
          </a:p>
          <a:p>
            <a:r>
              <a:rPr lang="el-GR" altLang="el-GR" dirty="0"/>
              <a:t>Κωδικοποίηση συχνών λέξεων</a:t>
            </a:r>
          </a:p>
          <a:p>
            <a:pPr lvl="1"/>
            <a:r>
              <a:rPr lang="el-GR" altLang="el-GR" dirty="0"/>
              <a:t>Σημαία και κωδικός λέξης</a:t>
            </a:r>
          </a:p>
          <a:p>
            <a:pPr lvl="1"/>
            <a:r>
              <a:rPr lang="el-GR" altLang="el-GR" dirty="0"/>
              <a:t>Χρήση λεξικού με συχνές λέξεις</a:t>
            </a:r>
          </a:p>
          <a:p>
            <a:pPr lvl="1"/>
            <a:r>
              <a:rPr lang="el-GR" altLang="el-GR" dirty="0"/>
              <a:t>Κατάλληλη για γλώσσες </a:t>
            </a:r>
            <a:r>
              <a:rPr lang="el-GR" altLang="el-GR" dirty="0" smtClean="0"/>
              <a:t>προγραμματισμού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335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Διαφορική κωδικοποίηση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Αρχές κωδικοποίησης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Κωδικοποίηση διαφορών (1 από 2)</a:t>
            </a:r>
            <a:endParaRPr lang="en-GB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Χρήση της διαφοράς των διαδοχικών τιμών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Ομαλή μεταβολή μεγεθών (π.χ. ήχου)</a:t>
            </a:r>
          </a:p>
          <a:p>
            <a:pPr lvl="1" eaLnBrk="1" hangingPunct="1"/>
            <a:r>
              <a:rPr lang="el-GR" altLang="el-GR" dirty="0" smtClean="0"/>
              <a:t>Μικρές διαφορές μεταξύ τιμών</a:t>
            </a:r>
          </a:p>
          <a:p>
            <a:pPr lvl="1" eaLnBrk="1" hangingPunct="1"/>
            <a:r>
              <a:rPr lang="el-GR" altLang="el-GR" dirty="0" smtClean="0"/>
              <a:t>Μεγάλες διαφορές από το μηδέν</a:t>
            </a:r>
          </a:p>
          <a:p>
            <a:pPr lvl="1" eaLnBrk="1" hangingPunct="1"/>
            <a:r>
              <a:rPr lang="el-GR" altLang="el-GR" dirty="0" smtClean="0"/>
              <a:t>Συμφέρει να κωδικοποιήσουμε τη διαφορά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70" y="1361835"/>
            <a:ext cx="368046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70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Κωδικοποίηση διαφορών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Διαμόρφωση </a:t>
            </a:r>
            <a:r>
              <a:rPr lang="el-GR" altLang="el-GR" dirty="0" smtClean="0"/>
              <a:t>δέλτα</a:t>
            </a:r>
          </a:p>
          <a:p>
            <a:pPr lvl="1"/>
            <a:r>
              <a:rPr lang="el-GR" altLang="el-GR" dirty="0" smtClean="0"/>
              <a:t>Ένα </a:t>
            </a:r>
            <a:r>
              <a:rPr lang="en-US" altLang="el-GR" dirty="0"/>
              <a:t>bit</a:t>
            </a:r>
            <a:r>
              <a:rPr lang="el-GR" altLang="el-GR" dirty="0"/>
              <a:t> ανά δείγμα (+1 ή –1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Αύξηση ή μείωση τις τιμής</a:t>
            </a:r>
            <a:endParaRPr lang="el-GR" altLang="el-GR" dirty="0"/>
          </a:p>
          <a:p>
            <a:r>
              <a:rPr lang="el-GR" altLang="el-GR" dirty="0"/>
              <a:t>Διαφορική </a:t>
            </a:r>
            <a:r>
              <a:rPr lang="el-GR" altLang="el-GR" dirty="0" smtClean="0"/>
              <a:t>κωδικοποίηση χωρίς </a:t>
            </a:r>
            <a:r>
              <a:rPr lang="el-GR" altLang="el-GR" dirty="0"/>
              <a:t>προσαρμογή</a:t>
            </a:r>
            <a:r>
              <a:rPr lang="en-US" altLang="el-GR" dirty="0"/>
              <a:t>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Έστω </a:t>
            </a:r>
            <a:r>
              <a:rPr lang="el-GR" altLang="el-GR" dirty="0"/>
              <a:t>4 </a:t>
            </a:r>
            <a:r>
              <a:rPr lang="en-US" altLang="el-GR" dirty="0"/>
              <a:t>bits</a:t>
            </a:r>
            <a:r>
              <a:rPr lang="el-GR" altLang="el-GR" dirty="0"/>
              <a:t> ανά δείγμα</a:t>
            </a:r>
          </a:p>
          <a:p>
            <a:pPr lvl="1"/>
            <a:r>
              <a:rPr lang="el-GR" altLang="el-GR" dirty="0"/>
              <a:t>Μικρές διαφορές: [-8,+7] ανά 1 βήμα</a:t>
            </a:r>
          </a:p>
          <a:p>
            <a:pPr lvl="1"/>
            <a:r>
              <a:rPr lang="el-GR" altLang="el-GR" dirty="0"/>
              <a:t>Μεγάλες διαφορές</a:t>
            </a:r>
            <a:r>
              <a:rPr lang="en-US" altLang="el-GR" dirty="0"/>
              <a:t>:</a:t>
            </a:r>
            <a:r>
              <a:rPr lang="el-GR" altLang="el-GR" dirty="0"/>
              <a:t> [-128,+127] ανά </a:t>
            </a:r>
            <a:r>
              <a:rPr lang="el-GR" altLang="el-GR" dirty="0" smtClean="0"/>
              <a:t>16 βήματα</a:t>
            </a:r>
          </a:p>
          <a:p>
            <a:pPr lvl="1"/>
            <a:r>
              <a:rPr lang="el-GR" altLang="el-GR" dirty="0" smtClean="0"/>
              <a:t>Σταθερό βήμα σε όλη τη ροή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24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μετασχηματισμών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Αρχές κωδικοποίησης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μετασχηματισμοί;</a:t>
            </a:r>
            <a:endParaRPr lang="en-GB" altLang="el-GR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Από πεδίου εισόδου σε νέο πεδίο</a:t>
            </a:r>
          </a:p>
          <a:p>
            <a:pPr lvl="1" eaLnBrk="1" hangingPunct="1"/>
            <a:r>
              <a:rPr lang="el-GR" altLang="el-GR" dirty="0" smtClean="0"/>
              <a:t>Αντιστροφή για αποκωδικοποίηση</a:t>
            </a:r>
          </a:p>
          <a:p>
            <a:pPr lvl="1" eaLnBrk="1" hangingPunct="1"/>
            <a:r>
              <a:rPr lang="el-GR" altLang="el-GR" dirty="0" smtClean="0"/>
              <a:t>Παράδειγμα: </a:t>
            </a:r>
            <a:r>
              <a:rPr lang="en-US" altLang="el-GR" dirty="0" smtClean="0"/>
              <a:t>FFT, DCT (</a:t>
            </a:r>
            <a:r>
              <a:rPr lang="el-GR" altLang="el-GR" dirty="0" smtClean="0"/>
              <a:t>χώρος σε συχνότητες)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μετασχηματισμός ΔΕΝ συμπιέζει δεδομένα</a:t>
            </a:r>
          </a:p>
          <a:p>
            <a:pPr lvl="1" eaLnBrk="1" hangingPunct="1"/>
            <a:r>
              <a:rPr lang="el-GR" altLang="el-GR" dirty="0" smtClean="0"/>
              <a:t>Το νέο πεδίο προσφέρεται για κωδικοποίηση</a:t>
            </a:r>
          </a:p>
          <a:p>
            <a:pPr lvl="2" eaLnBrk="1" hangingPunct="1"/>
            <a:r>
              <a:rPr lang="el-GR" altLang="el-GR" dirty="0" smtClean="0"/>
              <a:t>Απομόνωση πιο σημαντικών στοιχείων</a:t>
            </a:r>
          </a:p>
          <a:p>
            <a:pPr lvl="2" eaLnBrk="1" hangingPunct="1"/>
            <a:r>
              <a:rPr lang="el-GR" altLang="el-GR" dirty="0" smtClean="0"/>
              <a:t>Απωλεστική συμπίεση λιγότερο σημαντικών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Μετασχηματισμός </a:t>
            </a:r>
            <a:r>
              <a:rPr lang="en-US" altLang="el-GR" dirty="0" smtClean="0"/>
              <a:t>FFT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Γρήγορος μετασχηματισμός </a:t>
            </a:r>
            <a:r>
              <a:rPr lang="en-US" altLang="el-GR" dirty="0" smtClean="0"/>
              <a:t>Fourier</a:t>
            </a:r>
            <a:endParaRPr lang="en-US" altLang="el-GR" dirty="0"/>
          </a:p>
          <a:p>
            <a:pPr lvl="1"/>
            <a:r>
              <a:rPr lang="el-GR" altLang="el-GR" dirty="0"/>
              <a:t>Είσοδος: σήμα σε κάθε χρονική στιγμή </a:t>
            </a:r>
            <a:r>
              <a:rPr lang="en-US" altLang="el-GR" dirty="0"/>
              <a:t>f</a:t>
            </a:r>
            <a:r>
              <a:rPr lang="el-GR" altLang="el-GR" dirty="0"/>
              <a:t>(</a:t>
            </a:r>
            <a:r>
              <a:rPr lang="en-US" altLang="el-GR" dirty="0"/>
              <a:t>t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Έξοδος: συντελεστής κάθε συχνότητας </a:t>
            </a:r>
            <a:r>
              <a:rPr lang="en-US" altLang="el-GR" dirty="0"/>
              <a:t>g</a:t>
            </a:r>
            <a:r>
              <a:rPr lang="el-GR" altLang="el-GR" dirty="0"/>
              <a:t>(</a:t>
            </a:r>
            <a:r>
              <a:rPr lang="en-US" altLang="el-GR" dirty="0"/>
              <a:t>l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 smtClean="0"/>
              <a:t>Διάσπαση </a:t>
            </a:r>
            <a:r>
              <a:rPr lang="en-US" altLang="el-GR" dirty="0"/>
              <a:t>f(t)</a:t>
            </a:r>
            <a:r>
              <a:rPr lang="el-GR" altLang="el-GR" dirty="0"/>
              <a:t> σε αρμονικές με συντελεστές </a:t>
            </a:r>
            <a:r>
              <a:rPr lang="en-US" altLang="el-GR" dirty="0"/>
              <a:t>g(l)</a:t>
            </a:r>
            <a:endParaRPr lang="el-GR" altLang="el-GR" dirty="0"/>
          </a:p>
          <a:p>
            <a:pPr lvl="1"/>
            <a:r>
              <a:rPr lang="el-GR" altLang="el-GR" dirty="0"/>
              <a:t>Απομόνωση πλέον σημαντικών συντελεστών</a:t>
            </a:r>
          </a:p>
          <a:p>
            <a:pPr lvl="2"/>
            <a:r>
              <a:rPr lang="el-GR" altLang="el-GR" dirty="0"/>
              <a:t>Οι σημαντικότεροι </a:t>
            </a:r>
            <a:r>
              <a:rPr lang="el-GR" altLang="el-GR" dirty="0" smtClean="0"/>
              <a:t>συγκεντρώνονται </a:t>
            </a:r>
            <a:r>
              <a:rPr lang="el-GR" altLang="el-GR" dirty="0"/>
              <a:t>στο ένα άκρο</a:t>
            </a:r>
          </a:p>
          <a:p>
            <a:pPr lvl="1"/>
            <a:r>
              <a:rPr lang="el-GR" altLang="el-GR" dirty="0"/>
              <a:t>Κβαντοποίηση συντελεστών αναλόγως σημασίας</a:t>
            </a:r>
          </a:p>
          <a:p>
            <a:pPr lvl="2"/>
            <a:r>
              <a:rPr lang="el-GR" altLang="el-GR" dirty="0"/>
              <a:t>Πιο μικρό βήμα στους πιο σημαντικούς </a:t>
            </a:r>
            <a:r>
              <a:rPr lang="el-GR" altLang="el-GR" dirty="0" smtClean="0"/>
              <a:t>συντελεστές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65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Μετασχηματισμός </a:t>
            </a:r>
            <a:r>
              <a:rPr lang="en-US" altLang="el-GR" dirty="0" smtClean="0"/>
              <a:t>DCT</a:t>
            </a:r>
            <a:endParaRPr lang="en-GB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49452"/>
            <a:ext cx="8229600" cy="237671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Μετασχηματισμός διακριτού συνημιτόνου</a:t>
            </a:r>
          </a:p>
          <a:p>
            <a:pPr lvl="1" eaLnBrk="1" hangingPunct="1"/>
            <a:r>
              <a:rPr lang="el-GR" altLang="el-GR" dirty="0" smtClean="0"/>
              <a:t>Είσοδος: σήμα σε κάθε σημείο </a:t>
            </a:r>
            <a:r>
              <a:rPr lang="en-US" altLang="el-GR" dirty="0" smtClean="0"/>
              <a:t>f(x,y)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Έξοδος: συντελεστές </a:t>
            </a:r>
            <a:r>
              <a:rPr lang="en-US" altLang="el-GR" dirty="0" smtClean="0"/>
              <a:t>g(</a:t>
            </a:r>
            <a:r>
              <a:rPr lang="en-US" altLang="el-GR" dirty="0" err="1" smtClean="0"/>
              <a:t>s,y</a:t>
            </a:r>
            <a:r>
              <a:rPr lang="el-GR" altLang="el-GR" dirty="0" smtClean="0"/>
              <a:t>)</a:t>
            </a:r>
          </a:p>
          <a:p>
            <a:pPr lvl="2" eaLnBrk="1" hangingPunct="1"/>
            <a:r>
              <a:rPr lang="el-GR" altLang="el-GR" dirty="0" smtClean="0"/>
              <a:t>Μετασχηματισμός δύο διαστάσεων</a:t>
            </a:r>
          </a:p>
          <a:p>
            <a:pPr lvl="1" eaLnBrk="1" hangingPunct="1"/>
            <a:r>
              <a:rPr lang="el-GR" altLang="el-GR" dirty="0" smtClean="0"/>
              <a:t>Χρησιμοποιείται στο πρότυπο </a:t>
            </a:r>
            <a:r>
              <a:rPr lang="en-US" altLang="el-GR" dirty="0" smtClean="0"/>
              <a:t>JPEG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08" y="1196752"/>
            <a:ext cx="454914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8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Στρωματοποιημένη κωδικοποίηση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Αρχές κωδικοποίησης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Στρώματα (1 από 2)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Λέγεται και κωδικοποίηση σε επίπεδα</a:t>
            </a:r>
          </a:p>
          <a:p>
            <a:pPr lvl="1"/>
            <a:r>
              <a:rPr lang="el-GR" altLang="el-GR" dirty="0" smtClean="0"/>
              <a:t>Διάκριση πληροφορίας σε στρώματα</a:t>
            </a:r>
          </a:p>
          <a:p>
            <a:pPr lvl="1"/>
            <a:r>
              <a:rPr lang="el-GR" altLang="el-GR" dirty="0" smtClean="0"/>
              <a:t>Διαφορετική μεταχείριση κάθε στρώματος</a:t>
            </a:r>
          </a:p>
          <a:p>
            <a:pPr eaLnBrk="1" hangingPunct="1"/>
            <a:r>
              <a:rPr lang="el-GR" altLang="el-GR" dirty="0" smtClean="0"/>
              <a:t>Κωδικοποίηση υποπεριοχών</a:t>
            </a:r>
          </a:p>
          <a:p>
            <a:pPr lvl="1" eaLnBrk="1" hangingPunct="1"/>
            <a:r>
              <a:rPr lang="el-GR" altLang="el-GR" dirty="0" smtClean="0"/>
              <a:t>Διάκριση συχνοτήτων σε περιοχές</a:t>
            </a:r>
          </a:p>
          <a:p>
            <a:pPr lvl="1" eaLnBrk="1" hangingPunct="1"/>
            <a:r>
              <a:rPr lang="el-GR" altLang="el-GR" dirty="0" smtClean="0"/>
              <a:t>Διαφορετική μεταχείριση κάθε περιοχής</a:t>
            </a:r>
          </a:p>
          <a:p>
            <a:pPr lvl="1" eaLnBrk="1" hangingPunct="1"/>
            <a:r>
              <a:rPr lang="el-GR" altLang="el-GR" dirty="0" smtClean="0"/>
              <a:t>Προσέγγιση σήματος με λίγες περιοχές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1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Στρώματα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Κωδικοποίηση υποδειγματοληψίας</a:t>
            </a:r>
          </a:p>
          <a:p>
            <a:pPr lvl="1"/>
            <a:r>
              <a:rPr lang="el-GR" altLang="el-GR" dirty="0"/>
              <a:t>Διαφορετική δειγματοληψία κάθε συνιστώσας</a:t>
            </a:r>
          </a:p>
          <a:p>
            <a:pPr lvl="1"/>
            <a:r>
              <a:rPr lang="el-GR" altLang="el-GR" dirty="0" smtClean="0"/>
              <a:t>Λεπτομέρεια </a:t>
            </a:r>
            <a:r>
              <a:rPr lang="el-GR" altLang="el-GR" dirty="0"/>
              <a:t>στις σημαντικότερες συνιστώσες</a:t>
            </a:r>
          </a:p>
          <a:p>
            <a:pPr lvl="1"/>
            <a:r>
              <a:rPr lang="el-GR" altLang="el-GR" dirty="0"/>
              <a:t>Προσέγγιση </a:t>
            </a:r>
            <a:r>
              <a:rPr lang="el-GR" altLang="el-GR" dirty="0" smtClean="0"/>
              <a:t>με </a:t>
            </a:r>
            <a:r>
              <a:rPr lang="el-GR" altLang="el-GR" dirty="0"/>
              <a:t>δειγματοληψία μικρής ανάλυσης</a:t>
            </a:r>
          </a:p>
          <a:p>
            <a:r>
              <a:rPr lang="el-GR" altLang="el-GR" dirty="0" smtClean="0"/>
              <a:t>Ετερογένεια</a:t>
            </a:r>
            <a:endParaRPr lang="el-GR" altLang="el-GR" dirty="0"/>
          </a:p>
          <a:p>
            <a:pPr lvl="1"/>
            <a:r>
              <a:rPr lang="el-GR" altLang="el-GR" dirty="0"/>
              <a:t>Χωριστή μετάδοση κάθε στρώματος</a:t>
            </a:r>
          </a:p>
          <a:p>
            <a:pPr lvl="1"/>
            <a:r>
              <a:rPr lang="el-GR" altLang="el-GR" dirty="0"/>
              <a:t>Προσέγγιση </a:t>
            </a:r>
            <a:r>
              <a:rPr lang="el-GR" altLang="el-GR" dirty="0" smtClean="0"/>
              <a:t>με </a:t>
            </a:r>
            <a:r>
              <a:rPr lang="el-GR" altLang="el-GR" dirty="0"/>
              <a:t>μεταβλητό πλήθος στρωμάτων</a:t>
            </a:r>
          </a:p>
          <a:p>
            <a:pPr lvl="1"/>
            <a:r>
              <a:rPr lang="el-GR" altLang="el-GR" dirty="0"/>
              <a:t>Επιλογή </a:t>
            </a:r>
            <a:r>
              <a:rPr lang="el-GR" altLang="el-GR" dirty="0" smtClean="0"/>
              <a:t>κατάλληλων </a:t>
            </a:r>
            <a:r>
              <a:rPr lang="el-GR" altLang="el-GR" dirty="0"/>
              <a:t>στρωμάτων από </a:t>
            </a:r>
            <a:r>
              <a:rPr lang="el-GR" altLang="el-GR" dirty="0" smtClean="0"/>
              <a:t>παραλήπτη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70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Κβαντοποίηση </a:t>
            </a:r>
            <a:r>
              <a:rPr lang="el-GR" altLang="el-GR" dirty="0"/>
              <a:t>διανυσμάτων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Αρχές κωδικοποίησης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Βιβλίο κωδικών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Βιβλίο κωδικών (διανυσμάτων)</a:t>
            </a:r>
          </a:p>
          <a:p>
            <a:pPr lvl="1"/>
            <a:r>
              <a:rPr lang="el-GR" altLang="el-GR" dirty="0"/>
              <a:t>Περιέχει αντιπροσωπευτικές ακολουθίες</a:t>
            </a:r>
          </a:p>
          <a:p>
            <a:pPr lvl="1"/>
            <a:r>
              <a:rPr lang="el-GR" altLang="el-GR" dirty="0" smtClean="0"/>
              <a:t>Η έξοδος είναι δείκτες στο βιβλίο κωδικών</a:t>
            </a:r>
          </a:p>
          <a:p>
            <a:r>
              <a:rPr lang="el-GR" altLang="el-GR" dirty="0" smtClean="0"/>
              <a:t>Απαιτήσεις </a:t>
            </a:r>
            <a:r>
              <a:rPr lang="el-GR" altLang="el-GR" dirty="0"/>
              <a:t>βιβλίου κωδικών</a:t>
            </a:r>
          </a:p>
          <a:p>
            <a:pPr lvl="1"/>
            <a:r>
              <a:rPr lang="el-GR" altLang="el-GR" dirty="0"/>
              <a:t>Μικρό πλήθος κωδικών λέξεων</a:t>
            </a:r>
          </a:p>
          <a:p>
            <a:pPr lvl="2"/>
            <a:r>
              <a:rPr lang="el-GR" altLang="el-GR" dirty="0"/>
              <a:t>Μικροί δείκτες στην έξοδο</a:t>
            </a:r>
          </a:p>
          <a:p>
            <a:pPr lvl="1"/>
            <a:r>
              <a:rPr lang="el-GR" altLang="el-GR" dirty="0"/>
              <a:t>Παρόμοιος με τα διανύσματα εισόδου</a:t>
            </a:r>
          </a:p>
          <a:p>
            <a:pPr lvl="2"/>
            <a:r>
              <a:rPr lang="el-GR" altLang="el-GR" dirty="0"/>
              <a:t>Μικρές απώλειες </a:t>
            </a:r>
            <a:r>
              <a:rPr lang="el-GR" altLang="el-GR" dirty="0" smtClean="0"/>
              <a:t>κβαντοποίησης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44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Απωλεστική μέθοδος</a:t>
            </a:r>
            <a:endParaRPr lang="en-GB" altLang="el-G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Απωλεστική κωδικοποίηση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Πίνακας με κωδικές λέξεις των </a:t>
            </a:r>
            <a:r>
              <a:rPr lang="en-US" altLang="el-GR" dirty="0" smtClean="0"/>
              <a:t>n</a:t>
            </a:r>
            <a:r>
              <a:rPr lang="el-GR" altLang="el-GR" dirty="0" smtClean="0"/>
              <a:t> </a:t>
            </a:r>
            <a:r>
              <a:rPr lang="en-US" altLang="el-GR" dirty="0" smtClean="0"/>
              <a:t>bytes</a:t>
            </a:r>
          </a:p>
          <a:p>
            <a:pPr lvl="1" eaLnBrk="1" hangingPunct="1"/>
            <a:r>
              <a:rPr lang="el-GR" altLang="el-GR" dirty="0" smtClean="0"/>
              <a:t>Τεμαχισμός εισόδου σε διανύσματα </a:t>
            </a:r>
            <a:r>
              <a:rPr lang="en-US" altLang="el-GR" dirty="0" smtClean="0"/>
              <a:t>n</a:t>
            </a:r>
            <a:r>
              <a:rPr lang="el-GR" altLang="el-GR" dirty="0" smtClean="0"/>
              <a:t> </a:t>
            </a:r>
            <a:r>
              <a:rPr lang="en-US" altLang="el-GR" dirty="0" smtClean="0"/>
              <a:t>bytes</a:t>
            </a:r>
          </a:p>
          <a:p>
            <a:pPr lvl="1" eaLnBrk="1" hangingPunct="1"/>
            <a:r>
              <a:rPr lang="el-GR" altLang="el-GR" dirty="0" smtClean="0"/>
              <a:t>Κβαντοποίηση με πλησιέστερη κωδική λέξη</a:t>
            </a:r>
          </a:p>
          <a:p>
            <a:pPr lvl="2" eaLnBrk="1" hangingPunct="1"/>
            <a:r>
              <a:rPr lang="el-GR" altLang="el-GR" dirty="0" smtClean="0"/>
              <a:t>Ο πίνακας δεν περιέχει όλες τις δυνατές λέξεις</a:t>
            </a:r>
          </a:p>
          <a:p>
            <a:pPr lvl="2" eaLnBrk="1" hangingPunct="1"/>
            <a:r>
              <a:rPr lang="el-GR" altLang="el-GR" dirty="0" smtClean="0"/>
              <a:t>Άρα έχουμε προσέγγιση (απωλεστική)</a:t>
            </a:r>
            <a:endParaRPr lang="en-US" altLang="el-GR" dirty="0" smtClean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335780" cy="13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02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Μη απωλεστική </a:t>
            </a:r>
            <a:r>
              <a:rPr lang="el-GR" altLang="el-GR" dirty="0"/>
              <a:t>μέθοδος</a:t>
            </a:r>
            <a:endParaRPr lang="en-GB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Μη απωλεστική κωδικοποίηση</a:t>
            </a:r>
          </a:p>
          <a:p>
            <a:pPr lvl="1" eaLnBrk="1" hangingPunct="1"/>
            <a:r>
              <a:rPr lang="el-GR" altLang="el-GR" dirty="0" smtClean="0"/>
              <a:t>Ίδια με απωλεστική στην αρχή</a:t>
            </a:r>
          </a:p>
          <a:p>
            <a:pPr lvl="1" eaLnBrk="1" hangingPunct="1"/>
            <a:r>
              <a:rPr lang="el-GR" altLang="el-GR" dirty="0" smtClean="0"/>
              <a:t>Μετάδοση διαφοράς από την κωδική λέξη</a:t>
            </a:r>
          </a:p>
          <a:p>
            <a:pPr lvl="2"/>
            <a:r>
              <a:rPr lang="el-GR" altLang="el-GR" dirty="0" smtClean="0"/>
              <a:t>Αυξημένες απαιτήσεις χώρου</a:t>
            </a:r>
          </a:p>
          <a:p>
            <a:pPr lvl="1" eaLnBrk="1" hangingPunct="1"/>
            <a:r>
              <a:rPr lang="el-GR" altLang="el-GR" dirty="0" smtClean="0"/>
              <a:t>Ανασύνθεση της ακριβούς αρχικής τιμής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10" y="1268760"/>
            <a:ext cx="4686300" cy="13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25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Πίνακες αναζήτησης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65104"/>
            <a:ext cx="8382000" cy="20356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Πίνακας αναζήτησης χρωμάτων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εικονοστοιχείο παριστάνεται με δείκτη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 δείκτης επιλέγει ένα χρώμα από πίνακα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Σημαντική η επιλογή χρωμάτων του πίνακα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701540" cy="311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1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#8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Αρχές κωδικοποίησης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τις γενικές απαιτήσεις από τις τεχνικές κωδικοποίησης και τις βασικές κατηγορίες κωδικοποίησης.</a:t>
            </a:r>
            <a:endParaRPr lang="el-GR" altLang="el-GR" dirty="0"/>
          </a:p>
          <a:p>
            <a:r>
              <a:rPr lang="el-GR" altLang="el-GR" dirty="0" smtClean="0"/>
              <a:t>Εισαγωγή στις τεχνικές κωδικοποίησης εντροπίας, διαφορικής κωδικοποίησης, κωδικοποίησης μετασχηματισμών, στρωματοποιημένης κωδικοποίησης και κβαντοποίησης διανυσμάτων.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κωδικοποίησης</a:t>
            </a:r>
          </a:p>
          <a:p>
            <a:r>
              <a:rPr lang="el-GR" altLang="el-GR" dirty="0"/>
              <a:t>Είδη κωδικοποίησης</a:t>
            </a:r>
          </a:p>
          <a:p>
            <a:r>
              <a:rPr lang="el-GR" altLang="el-GR" dirty="0" smtClean="0"/>
              <a:t>Κωδικοποίηση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εντροπίας</a:t>
            </a:r>
          </a:p>
          <a:p>
            <a:r>
              <a:rPr lang="el-GR" altLang="el-GR" dirty="0" smtClean="0"/>
              <a:t>Διαφορική κωδικοποίηση</a:t>
            </a:r>
          </a:p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μετασχηματισμών</a:t>
            </a:r>
          </a:p>
          <a:p>
            <a:r>
              <a:rPr lang="el-GR" altLang="el-GR" dirty="0"/>
              <a:t>Στρωματοποιημένη κωδικοποίηση</a:t>
            </a:r>
          </a:p>
          <a:p>
            <a:r>
              <a:rPr lang="el-GR" altLang="el-GR" dirty="0"/>
              <a:t>Κβαντοποίηση διανυσμάτων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</a:t>
            </a:r>
            <a:r>
              <a:rPr lang="el-GR" altLang="el-GR" dirty="0" smtClean="0"/>
              <a:t>κωδικοποίησης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Αρχές κωδικοποίησης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Βασικές απαιτήσεις (1 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Απαιτήσεις πολυμέσων</a:t>
            </a:r>
          </a:p>
          <a:p>
            <a:pPr lvl="1" eaLnBrk="1" hangingPunct="1"/>
            <a:r>
              <a:rPr lang="el-GR" altLang="el-GR" dirty="0" smtClean="0"/>
              <a:t>Φωνή </a:t>
            </a:r>
            <a:r>
              <a:rPr lang="en-US" altLang="el-GR" dirty="0" smtClean="0"/>
              <a:t>PCM: </a:t>
            </a:r>
            <a:r>
              <a:rPr lang="el-GR" altLang="el-GR" dirty="0" smtClean="0"/>
              <a:t>64 </a:t>
            </a:r>
            <a:r>
              <a:rPr lang="en-US" altLang="el-GR" dirty="0" smtClean="0"/>
              <a:t>Kbps (8 KHz, 8 bits)</a:t>
            </a:r>
          </a:p>
          <a:p>
            <a:pPr lvl="1" eaLnBrk="1" hangingPunct="1"/>
            <a:r>
              <a:rPr lang="el-GR" altLang="el-GR" dirty="0" smtClean="0"/>
              <a:t>Μουσικό </a:t>
            </a:r>
            <a:r>
              <a:rPr lang="en-US" altLang="el-GR" dirty="0" smtClean="0"/>
              <a:t>CD: 705,6x2 Kbps (44,1 KHz, 16 bits)</a:t>
            </a:r>
          </a:p>
          <a:p>
            <a:pPr lvl="1" eaLnBrk="1" hangingPunct="1"/>
            <a:r>
              <a:rPr lang="el-GR" altLang="el-GR" dirty="0" smtClean="0"/>
              <a:t>Βίντεο </a:t>
            </a:r>
            <a:r>
              <a:rPr lang="en-US" altLang="el-GR" dirty="0" smtClean="0"/>
              <a:t>PAL</a:t>
            </a:r>
            <a:r>
              <a:rPr lang="el-GR" altLang="el-GR" dirty="0" smtClean="0"/>
              <a:t>: 216 M</a:t>
            </a:r>
            <a:r>
              <a:rPr lang="en-US" altLang="el-GR" dirty="0" smtClean="0"/>
              <a:t>bps (13,5 MHz, 4:2:2, 8 bits)</a:t>
            </a:r>
          </a:p>
          <a:p>
            <a:pPr eaLnBrk="1" hangingPunct="1"/>
            <a:r>
              <a:rPr lang="el-GR" altLang="el-GR" dirty="0" smtClean="0"/>
              <a:t>Συμπίεση και αποσυμπίεση</a:t>
            </a:r>
          </a:p>
          <a:p>
            <a:pPr lvl="1" eaLnBrk="1" hangingPunct="1"/>
            <a:r>
              <a:rPr lang="el-GR" altLang="el-GR" dirty="0" smtClean="0"/>
              <a:t>Αποθήκευση (δίσκοι)</a:t>
            </a:r>
          </a:p>
          <a:p>
            <a:pPr lvl="1" eaLnBrk="1" hangingPunct="1"/>
            <a:r>
              <a:rPr lang="el-GR" altLang="el-GR" dirty="0" smtClean="0"/>
              <a:t>Μετάδοση (δίκτυο)</a:t>
            </a:r>
          </a:p>
          <a:p>
            <a:pPr lvl="1" eaLnBrk="1" hangingPunct="1"/>
            <a:r>
              <a:rPr lang="el-GR" altLang="el-GR" dirty="0" smtClean="0"/>
              <a:t>Ενταμίευση (μνήμη)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21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Βασικές απαιτήσεις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Περιορισμοί</a:t>
            </a:r>
          </a:p>
          <a:p>
            <a:pPr lvl="1"/>
            <a:r>
              <a:rPr lang="el-GR" altLang="el-GR" dirty="0"/>
              <a:t>Υψηλή </a:t>
            </a:r>
            <a:r>
              <a:rPr lang="el-GR" altLang="el-GR" dirty="0" smtClean="0"/>
              <a:t>πιστότητα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Θυσιάζοντας πιστότητα κερδίζουμε σε συμπίεση</a:t>
            </a:r>
            <a:endParaRPr lang="el-GR" altLang="el-GR" dirty="0"/>
          </a:p>
          <a:p>
            <a:pPr lvl="1"/>
            <a:r>
              <a:rPr lang="el-GR" altLang="el-GR" dirty="0"/>
              <a:t>Χαμηλή </a:t>
            </a:r>
            <a:r>
              <a:rPr lang="el-GR" altLang="el-GR" dirty="0" smtClean="0"/>
              <a:t>πολυπλοκότητα</a:t>
            </a:r>
          </a:p>
          <a:p>
            <a:pPr lvl="2"/>
            <a:r>
              <a:rPr lang="el-GR" altLang="el-GR" dirty="0" smtClean="0"/>
              <a:t>Επηρεάζει το κόστος υλοποίησης</a:t>
            </a:r>
            <a:endParaRPr lang="el-GR" altLang="el-GR" dirty="0"/>
          </a:p>
          <a:p>
            <a:pPr lvl="1"/>
            <a:r>
              <a:rPr lang="el-GR" altLang="el-GR" dirty="0"/>
              <a:t>Χρονικά όρια </a:t>
            </a:r>
            <a:r>
              <a:rPr lang="el-GR" altLang="el-GR" dirty="0" smtClean="0"/>
              <a:t>επεξεργασίας</a:t>
            </a:r>
          </a:p>
          <a:p>
            <a:pPr lvl="2"/>
            <a:r>
              <a:rPr lang="el-GR" altLang="el-GR" dirty="0" smtClean="0"/>
              <a:t>Σημαντικά σε επικοινωνία πραγματικού χρόνου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43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Βασικές απαιτήσεις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σύγχρονων εφαρμογών</a:t>
            </a:r>
          </a:p>
          <a:p>
            <a:pPr lvl="1"/>
            <a:r>
              <a:rPr lang="el-GR" altLang="el-GR" dirty="0"/>
              <a:t>Καθυστέρηση </a:t>
            </a:r>
            <a:r>
              <a:rPr lang="el-GR" altLang="el-GR" dirty="0" smtClean="0"/>
              <a:t>συμπίεσης / αποσυμπίεσης </a:t>
            </a:r>
            <a:r>
              <a:rPr lang="en-US" altLang="el-GR" dirty="0" smtClean="0"/>
              <a:t>&lt; </a:t>
            </a:r>
            <a:r>
              <a:rPr lang="el-GR" altLang="el-GR" dirty="0" smtClean="0"/>
              <a:t>50 </a:t>
            </a:r>
            <a:r>
              <a:rPr lang="en-US" altLang="el-GR" dirty="0" smtClean="0"/>
              <a:t>ms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Καθυστέρηση </a:t>
            </a:r>
            <a:r>
              <a:rPr lang="el-GR" altLang="el-GR" dirty="0"/>
              <a:t>από άκρο σε άκρο </a:t>
            </a:r>
            <a:r>
              <a:rPr lang="el-GR" altLang="el-GR" dirty="0" smtClean="0"/>
              <a:t>&lt; 150 </a:t>
            </a:r>
            <a:r>
              <a:rPr lang="en-US" altLang="el-GR" dirty="0"/>
              <a:t>ms</a:t>
            </a:r>
          </a:p>
          <a:p>
            <a:r>
              <a:rPr lang="el-GR" altLang="el-GR" dirty="0" smtClean="0"/>
              <a:t>Απαιτήσεις </a:t>
            </a:r>
            <a:r>
              <a:rPr lang="el-GR" altLang="el-GR" dirty="0"/>
              <a:t>εφαρμογών αλληλεπίδρασης</a:t>
            </a:r>
          </a:p>
          <a:p>
            <a:pPr lvl="1"/>
            <a:r>
              <a:rPr lang="el-GR" altLang="el-GR" dirty="0"/>
              <a:t>Γρήγορη ανάκτηση πληροφοριών (εμπρός / πίσω)</a:t>
            </a:r>
            <a:endParaRPr lang="en-US" altLang="el-GR" dirty="0"/>
          </a:p>
          <a:p>
            <a:pPr lvl="1"/>
            <a:r>
              <a:rPr lang="el-GR" altLang="el-GR" dirty="0"/>
              <a:t>Τυχαία προσπέλαση σε λιγότερο από 500 </a:t>
            </a:r>
            <a:r>
              <a:rPr lang="en-US" altLang="el-GR" dirty="0"/>
              <a:t>ms</a:t>
            </a:r>
            <a:r>
              <a:rPr lang="el-GR" altLang="el-GR" dirty="0"/>
              <a:t> </a:t>
            </a:r>
            <a:endParaRPr lang="en-US" altLang="el-GR" dirty="0"/>
          </a:p>
          <a:p>
            <a:pPr lvl="1"/>
            <a:r>
              <a:rPr lang="el-GR" altLang="el-GR" dirty="0"/>
              <a:t>Αποσυμπίεση χωρίς πρόσθετα </a:t>
            </a:r>
            <a:r>
              <a:rPr lang="el-GR" altLang="el-GR" dirty="0" smtClean="0"/>
              <a:t>δεδομένα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2640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C168EAD-1E9F-4E72-9188-0F7D7248FB0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1179</Words>
  <Application>Microsoft Office PowerPoint</Application>
  <PresentationFormat>On-screen Show (4:3)</PresentationFormat>
  <Paragraphs>261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Απαιτήσεις κωδικοποίησης</vt:lpstr>
      <vt:lpstr>Βασικές απαιτήσεις (1 από 4)</vt:lpstr>
      <vt:lpstr>Βασικές απαιτήσεις (2 από 4)</vt:lpstr>
      <vt:lpstr>Βασικές απαιτήσεις (3 από 4)</vt:lpstr>
      <vt:lpstr>Βασικές απαιτήσεις (4 από 4)</vt:lpstr>
      <vt:lpstr>Είδη κωδικοποίησης</vt:lpstr>
      <vt:lpstr>Κατηγορίες κωδικοποίησης</vt:lpstr>
      <vt:lpstr>Τύποι κωδικοποίησης (1 από 2)</vt:lpstr>
      <vt:lpstr>Τύποι κωδικοποίησης (2 από 2)</vt:lpstr>
      <vt:lpstr>Ροή κωδικοποίησης</vt:lpstr>
      <vt:lpstr>Κωδικοποίηση εντροπίας</vt:lpstr>
      <vt:lpstr>Αξιοποίηση πλεονασμού (1 από 2)</vt:lpstr>
      <vt:lpstr>Αξιοποίηση πλεονασμού (2 από 2)</vt:lpstr>
      <vt:lpstr>Διαφορική κωδικοποίηση</vt:lpstr>
      <vt:lpstr>Κωδικοποίηση διαφορών (1 από 2)</vt:lpstr>
      <vt:lpstr>Κωδικοποίηση διαφορών (2 από 2)</vt:lpstr>
      <vt:lpstr>Κωδικοποίηση μετασχηματισμών</vt:lpstr>
      <vt:lpstr>Γιατί μετασχηματισμοί;</vt:lpstr>
      <vt:lpstr>Μετασχηματισμός FFT</vt:lpstr>
      <vt:lpstr>Μετασχηματισμός DCT</vt:lpstr>
      <vt:lpstr>Στρωματοποιημένη κωδικοποίηση</vt:lpstr>
      <vt:lpstr>Στρώματα (1 από 2)</vt:lpstr>
      <vt:lpstr>Στρώματα (2 από 2)</vt:lpstr>
      <vt:lpstr>Κβαντοποίηση διανυσμάτων</vt:lpstr>
      <vt:lpstr>Βιβλίο κωδικών</vt:lpstr>
      <vt:lpstr>Απωλεστική μέθοδος</vt:lpstr>
      <vt:lpstr>Μη απωλεστική μέθοδος</vt:lpstr>
      <vt:lpstr>Πίνακες αναζήτησης</vt:lpstr>
      <vt:lpstr>Τέλος Ενότητας #8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κωδικοποίησης</dc:title>
  <dc:subject>Κινητά και Διάχυτα Συστήματα</dc:subject>
  <dc:creator>Γεώργιος Ξυλωμένος</dc:creator>
  <cp:keywords>Κωδικοποίηση εντροπίας; διαφορική κωδικοποίηση; κωδικοποίηση μετασχηματισμών; στρωματοποιημένη κωδικοποίηση; κβαντοποίηση διανυσμάτων</cp:keywords>
  <cp:lastModifiedBy>George Xylomenos</cp:lastModifiedBy>
  <cp:revision>256</cp:revision>
  <cp:lastPrinted>2014-02-16T13:16:25Z</cp:lastPrinted>
  <dcterms:created xsi:type="dcterms:W3CDTF">2012-09-06T09:03:05Z</dcterms:created>
  <dcterms:modified xsi:type="dcterms:W3CDTF">2015-03-30T15:51:03Z</dcterms:modified>
</cp:coreProperties>
</file>